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sldIdLst>
    <p:sldId id="256" r:id="rId3"/>
    <p:sldId id="288" r:id="rId4"/>
    <p:sldId id="292" r:id="rId5"/>
    <p:sldId id="294" r:id="rId6"/>
    <p:sldId id="298" r:id="rId7"/>
    <p:sldId id="295" r:id="rId8"/>
    <p:sldId id="304" r:id="rId9"/>
    <p:sldId id="299" r:id="rId10"/>
    <p:sldId id="305" r:id="rId11"/>
    <p:sldId id="306" r:id="rId12"/>
    <p:sldId id="302" r:id="rId13"/>
    <p:sldId id="303" r:id="rId14"/>
    <p:sldId id="307" r:id="rId15"/>
    <p:sldId id="293" r:id="rId16"/>
    <p:sldId id="308" r:id="rId17"/>
    <p:sldId id="311" r:id="rId18"/>
    <p:sldId id="312" r:id="rId19"/>
    <p:sldId id="313" r:id="rId20"/>
    <p:sldId id="314" r:id="rId21"/>
    <p:sldId id="315" r:id="rId22"/>
    <p:sldId id="318" r:id="rId23"/>
    <p:sldId id="316" r:id="rId24"/>
    <p:sldId id="323" r:id="rId25"/>
    <p:sldId id="321" r:id="rId26"/>
    <p:sldId id="324" r:id="rId27"/>
    <p:sldId id="319" r:id="rId28"/>
    <p:sldId id="325" r:id="rId29"/>
    <p:sldId id="326" r:id="rId30"/>
    <p:sldId id="327" r:id="rId31"/>
    <p:sldId id="328" r:id="rId32"/>
    <p:sldId id="329" r:id="rId33"/>
    <p:sldId id="331" r:id="rId34"/>
    <p:sldId id="332" r:id="rId35"/>
    <p:sldId id="333" r:id="rId36"/>
    <p:sldId id="334" r:id="rId37"/>
    <p:sldId id="336" r:id="rId38"/>
    <p:sldId id="342" r:id="rId39"/>
    <p:sldId id="343" r:id="rId40"/>
    <p:sldId id="340" r:id="rId4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D6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CA72-B24F-477F-BC9D-3534CFF88295}" type="datetimeFigureOut">
              <a:rPr lang="el-GR" smtClean="0"/>
              <a:t>14/5/2014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346A6-16C1-4E6B-87C4-E8858DCFB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1674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CA72-B24F-477F-BC9D-3534CFF88295}" type="datetimeFigureOut">
              <a:rPr lang="el-GR" smtClean="0"/>
              <a:t>14/5/2014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346A6-16C1-4E6B-87C4-E8858DCFB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49380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CA72-B24F-477F-BC9D-3534CFF88295}" type="datetimeFigureOut">
              <a:rPr lang="el-GR" smtClean="0"/>
              <a:t>14/5/2014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346A6-16C1-4E6B-87C4-E8858DCFB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6398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l-GR" altLang="el-GR" noProof="0" smtClean="0"/>
              <a:t>Click to edit Master title style</a:t>
            </a:r>
          </a:p>
        </p:txBody>
      </p:sp>
      <p:sp>
        <p:nvSpPr>
          <p:cNvPr id="113667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l-GR" altLang="el-GR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27A4B-1323-4F51-B6CD-FD12B7EFDD9F}" type="slidenum">
              <a:rPr lang="el-GR" alt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901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56AFF-88EE-4212-8781-723293C621E4}" type="slidenum">
              <a:rPr lang="el-GR" alt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843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17C47-D165-40ED-9B3C-331E056E4E53}" type="slidenum">
              <a:rPr lang="el-GR" alt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20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F9C0D-1D44-4967-884C-F51F76886F7D}" type="slidenum">
              <a:rPr lang="el-GR" alt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803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A9452-13CE-4CB6-89BF-DFC09CC7105C}" type="slidenum">
              <a:rPr lang="el-GR" alt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85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53E84-481F-4144-97D4-FE6694AA5921}" type="slidenum">
              <a:rPr lang="el-GR" alt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218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5416E-FD20-4524-83D6-E122DB0A78EB}" type="slidenum">
              <a:rPr lang="el-GR" alt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64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09A8B-CF6D-4782-B8BC-3A15D235CC27}" type="slidenum">
              <a:rPr lang="el-GR" alt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2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CA72-B24F-477F-BC9D-3534CFF88295}" type="datetimeFigureOut">
              <a:rPr lang="el-GR" smtClean="0"/>
              <a:t>14/5/2014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346A6-16C1-4E6B-87C4-E8858DCFB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2803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B47E1-A1B3-4F61-8724-032BD5515149}" type="slidenum">
              <a:rPr lang="el-GR" alt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49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A91D9-0ACC-42CB-8CD2-07ADD5234A50}" type="slidenum">
              <a:rPr lang="el-GR" alt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900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23832-A84E-4103-832C-098F6677282F}" type="slidenum">
              <a:rPr lang="el-GR" alt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012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2A524-0C63-45EC-9CE4-D65A12701C21}" type="slidenum">
              <a:rPr lang="el-GR" alt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475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ίνακα 2"/>
          <p:cNvSpPr>
            <a:spLocks noGrp="1"/>
          </p:cNvSpPr>
          <p:nvPr>
            <p:ph type="tbl" idx="1"/>
          </p:nvPr>
        </p:nvSpPr>
        <p:spPr>
          <a:xfrm>
            <a:off x="301625" y="1676400"/>
            <a:ext cx="8540750" cy="4422775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1C294-781A-4190-8A0D-C300CECCA879}" type="slidenum">
              <a:rPr lang="el-GR" altLang="el-G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2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CA72-B24F-477F-BC9D-3534CFF88295}" type="datetimeFigureOut">
              <a:rPr lang="el-GR" smtClean="0"/>
              <a:t>14/5/2014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346A6-16C1-4E6B-87C4-E8858DCFB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70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CA72-B24F-477F-BC9D-3534CFF88295}" type="datetimeFigureOut">
              <a:rPr lang="el-GR" smtClean="0"/>
              <a:t>14/5/2014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346A6-16C1-4E6B-87C4-E8858DCFB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3655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CA72-B24F-477F-BC9D-3534CFF88295}" type="datetimeFigureOut">
              <a:rPr lang="el-GR" smtClean="0"/>
              <a:t>14/5/2014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346A6-16C1-4E6B-87C4-E8858DCFB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1913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CA72-B24F-477F-BC9D-3534CFF88295}" type="datetimeFigureOut">
              <a:rPr lang="el-GR" smtClean="0"/>
              <a:t>14/5/2014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346A6-16C1-4E6B-87C4-E8858DCFB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8829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CA72-B24F-477F-BC9D-3534CFF88295}" type="datetimeFigureOut">
              <a:rPr lang="el-GR" smtClean="0"/>
              <a:t>14/5/2014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346A6-16C1-4E6B-87C4-E8858DCFB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7646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CA72-B24F-477F-BC9D-3534CFF88295}" type="datetimeFigureOut">
              <a:rPr lang="el-GR" smtClean="0"/>
              <a:t>14/5/2014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346A6-16C1-4E6B-87C4-E8858DCFB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7221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CA72-B24F-477F-BC9D-3534CFF88295}" type="datetimeFigureOut">
              <a:rPr lang="el-GR" smtClean="0"/>
              <a:t>14/5/2014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346A6-16C1-4E6B-87C4-E8858DCFB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0423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1CA72-B24F-477F-BC9D-3534CFF88295}" type="datetimeFigureOut">
              <a:rPr lang="el-GR" smtClean="0"/>
              <a:t>14/5/2014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346A6-16C1-4E6B-87C4-E8858DCFB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331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4747"/>
            </a:gs>
            <a:gs pos="100000">
              <a:srgbClr val="0099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Click to edit Master title style</a:t>
            </a:r>
          </a:p>
        </p:txBody>
      </p:sp>
      <p:sp>
        <p:nvSpPr>
          <p:cNvPr id="112643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Click to edit Master text styles</a:t>
            </a:r>
          </a:p>
          <a:p>
            <a:pPr lvl="1"/>
            <a:r>
              <a:rPr lang="el-GR" altLang="el-GR" smtClean="0"/>
              <a:t>Second level</a:t>
            </a:r>
          </a:p>
          <a:p>
            <a:pPr lvl="2"/>
            <a:r>
              <a:rPr lang="el-GR" altLang="el-GR" smtClean="0"/>
              <a:t>Third level</a:t>
            </a:r>
          </a:p>
          <a:p>
            <a:pPr lvl="3"/>
            <a:r>
              <a:rPr lang="el-GR" altLang="el-GR" smtClean="0"/>
              <a:t>Fourth level</a:t>
            </a:r>
          </a:p>
          <a:p>
            <a:pPr lvl="4"/>
            <a:r>
              <a:rPr lang="el-GR" altLang="el-GR" smtClean="0"/>
              <a:t>Fifth level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 i="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 altLang="el-GR" sz="1400">
              <a:solidFill>
                <a:srgbClr val="FFFFFF"/>
              </a:solidFill>
            </a:endParaRPr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b="0" i="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 altLang="el-GR" sz="1400">
              <a:solidFill>
                <a:srgbClr val="FFFFFF"/>
              </a:solidFill>
            </a:endParaRP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 i="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1B40E6-2483-42C6-8B69-4916381E5171}" type="slidenum">
              <a:rPr lang="el-GR" altLang="el-GR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l-GR" altLang="el-GR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26568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google.com/url?sa=i&amp;rct=j&amp;q=&amp;esrc=s&amp;frm=1&amp;source=images&amp;cd=&amp;cad=rja&amp;uact=8&amp;docid=NqZh1dnQPk-x7M&amp;tbnid=72bSKXw7M7JzxM:&amp;ved=0CAUQjRw&amp;url=http%3A%2F%2Fen.wikipedia.org%2Fwiki%2FInner_Harbor&amp;ei=AqlzU-DPEuHSywOpkoDAAg&amp;bvm=bv.66699033,d.bGQ&amp;psig=AFQjCNFKlo0G1BdL57pPvDvo2ic8L676MQ&amp;ust=1400175221480665" TargetMode="Externa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google.com/url?sa=i&amp;rct=j&amp;q=&amp;esrc=s&amp;frm=1&amp;source=images&amp;cd=&amp;cad=rja&amp;uact=8&amp;docid=NqZh1dnQPk-x7M&amp;tbnid=72bSKXw7M7JzxM:&amp;ved=0CAUQjRw&amp;url=http%3A%2F%2Fen.wikipedia.org%2Fwiki%2FInner_Harbor&amp;ei=AqlzU-DPEuHSywOpkoDAAg&amp;bvm=bv.66699033,d.bGQ&amp;psig=AFQjCNFKlo0G1BdL57pPvDvo2ic8L676MQ&amp;ust=1400175221480665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docid=NqZh1dnQPk-x7M&amp;tbnid=72bSKXw7M7JzxM:&amp;ved=0CAUQjRw&amp;url=http%3A%2F%2Fblogg.mah.se%2Furbanhistoria%2Fpage%2F2%2F&amp;ei=OalzU4PeJcT_ygOxpIGoBw&amp;bvm=bv.66699033,d.bGQ&amp;psig=AFQjCNFKlo0G1BdL57pPvDvo2ic8L676MQ&amp;ust=1400175221480665" TargetMode="External"/><Relationship Id="rId2" Type="http://schemas.openxmlformats.org/officeDocument/2006/relationships/hyperlink" Target="http://www.google.com/url?sa=i&amp;rct=j&amp;q=&amp;esrc=s&amp;frm=1&amp;source=images&amp;cd=&amp;cad=rja&amp;uact=8&amp;docid=NqZh1dnQPk-x7M&amp;tbnid=72bSKXw7M7JzxM:&amp;ved=0CAUQjRw&amp;url=http%3A%2F%2Fen.wikipedia.org%2Fwiki%2FInner_Harbor&amp;ei=AqlzU-DPEuHSywOpkoDAAg&amp;bvm=bv.66699033,d.bGQ&amp;psig=AFQjCNFKlo0G1BdL57pPvDvo2ic8L676MQ&amp;ust=1400175221480665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ΑΝΑΠΛΑΣΗ ΑΣΤΙΚΩΝ ΘΑΛΑΣΣΙΩΝ ΜΕΤΩΠΩΝ</a:t>
            </a:r>
            <a:endParaRPr lang="el-G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475656" y="4653136"/>
            <a:ext cx="6400800" cy="1752600"/>
          </a:xfrm>
        </p:spPr>
        <p:txBody>
          <a:bodyPr>
            <a:normAutofit/>
          </a:bodyPr>
          <a:lstStyle/>
          <a:p>
            <a:r>
              <a:rPr lang="el-GR" sz="2000" dirty="0" smtClean="0">
                <a:solidFill>
                  <a:schemeClr val="accent6">
                    <a:lumMod val="75000"/>
                  </a:schemeClr>
                </a:solidFill>
              </a:rPr>
              <a:t>ΑΣΠΑ ΓΟΣΠΟΔΙΝΗ</a:t>
            </a:r>
          </a:p>
          <a:p>
            <a:r>
              <a:rPr lang="el-GR" sz="2000" dirty="0" smtClean="0">
                <a:solidFill>
                  <a:schemeClr val="accent6">
                    <a:lumMod val="75000"/>
                  </a:schemeClr>
                </a:solidFill>
              </a:rPr>
              <a:t>ΚΑΘ. ΠΟΛΕΟΔΟΜΙΑΣ &amp; ΑΣΤΙΚΟΥ ΣΧΕΔΙΑΣΜΟΥ</a:t>
            </a:r>
            <a:endParaRPr lang="el-GR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712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908720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ΑΝΑΠΛΑΣΗ ΑΣΤΙΚΩΝ ΘΑΛΑΣΣΙΩΝ ΜΕΤΩΠΩΝ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Η ‘εξαγωγή</a:t>
            </a:r>
            <a:r>
              <a:rPr lang="el-GR" sz="24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’ και η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διεθνοποίηση του φαινομένου 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Ευρώπη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59"/>
            <a:ext cx="4392488" cy="347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50" y="3573016"/>
            <a:ext cx="4737084" cy="319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169396"/>
            <a:ext cx="367240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Liverpool Docks</a:t>
            </a:r>
            <a:r>
              <a:rPr lang="el-GR" b="1" dirty="0" smtClean="0">
                <a:solidFill>
                  <a:srgbClr val="FFC000"/>
                </a:solidFill>
              </a:rPr>
              <a:t>,  Αγγλία</a:t>
            </a:r>
          </a:p>
          <a:p>
            <a:endParaRPr lang="el-GR" b="1" dirty="0">
              <a:solidFill>
                <a:srgbClr val="FFC000"/>
              </a:solidFill>
            </a:endParaRPr>
          </a:p>
          <a:p>
            <a:r>
              <a:rPr lang="el-GR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δεκαετία του 1980 και αρχές του ‘90</a:t>
            </a:r>
            <a:endParaRPr lang="el-GR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44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908720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ΑΝΑΠΛΑΣΗ ΑΣΤΙΚΩΝ ΘΑΛΑΣΣΙΩΝ ΜΕΤΩΠΩΝ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Η ‘εξαγωγή</a:t>
            </a:r>
            <a:r>
              <a:rPr lang="el-GR" sz="24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’ και η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διεθνοποίηση του φαινομένου 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Ευρώπη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pic>
        <p:nvPicPr>
          <p:cNvPr id="6" name="Picture 5" descr="central waterfront Olymp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751"/>
            <a:ext cx="5472112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2" y="3428206"/>
            <a:ext cx="3298825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5329390"/>
            <a:ext cx="48245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Βαρκελώνη,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η ανάπλαση του κεντρικού παραθαλάσσιας ζώνης στα πλαίσια των Ολυμπιακών ’92</a:t>
            </a:r>
          </a:p>
          <a:p>
            <a:pPr lvl="0"/>
            <a:r>
              <a:rPr lang="el-GR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δεκαετία του 1980 και αρχές του ‘90</a:t>
            </a:r>
            <a:endParaRPr lang="el-GR" b="1" dirty="0">
              <a:solidFill>
                <a:srgbClr val="FFC000"/>
              </a:solidFill>
            </a:endParaRPr>
          </a:p>
          <a:p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351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24744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ΑΝΑΠΛΑΣΗ ΑΣΤΙΚΩΝ ΘΑΛΑΣΣΙΩΝ ΜΕΤΩΠΩΝ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Η </a:t>
            </a:r>
            <a:r>
              <a:rPr lang="el-GR" sz="24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επέκταση, εντατικοποίηση, και μετασχηματισμός</a:t>
            </a:r>
            <a:br>
              <a:rPr lang="el-GR" sz="24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του φαινομένου 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Ευρώπη στις </a:t>
            </a:r>
            <a:r>
              <a:rPr kumimoji="0" lang="el-GR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δεκαετίεςτου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‘90 και 2000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02670"/>
            <a:ext cx="9144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Από τη </a:t>
            </a:r>
            <a:r>
              <a:rPr lang="el-GR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δεκαετία του </a:t>
            </a:r>
            <a:r>
              <a:rPr lang="el-GR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1990 και μετά,</a:t>
            </a:r>
          </a:p>
          <a:p>
            <a:endParaRPr 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 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Το 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φαινόμενο επεκτάθηκε </a:t>
            </a:r>
            <a:r>
              <a:rPr lang="el-GR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σε χώρες της οικονομικής περιφέρειας της Ευρώπης,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 όπως για παράδειγμα στην Πορτογαλία και την 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Ισπανία και την Ελλάδα (βλ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. </a:t>
            </a: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Gospodini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 2001</a:t>
            </a: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a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) και </a:t>
            </a:r>
            <a:r>
              <a:rPr lang="el-GR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σε πόλεις με τοπική οικονομία σε ύφεση.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 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Άρχισε επίσης να έχει εφαρμογή όχι μόνον στις μεγάλες παραλιακές πόλεις, αλλά και </a:t>
            </a:r>
            <a:r>
              <a:rPr lang="el-GR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σε παραλιακές πόλεις </a:t>
            </a:r>
            <a:r>
              <a:rPr lang="el-GR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μεσαίου μεγέθους 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καθώς επίσης και </a:t>
            </a:r>
            <a:r>
              <a:rPr lang="el-GR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σε ηπειρωτικές πόλεις κατά μήκος των </a:t>
            </a:r>
            <a:r>
              <a:rPr lang="el-GR" sz="2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όχθεων ποταμών.</a:t>
            </a:r>
          </a:p>
          <a:p>
            <a:endParaRPr lang="en-US" sz="20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Έχει εφαρμογή όχι μόνον στα κέντρα των πόλεων, αλλά και στην </a:t>
            </a:r>
            <a:r>
              <a:rPr lang="el-GR" sz="2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περιφέρεια των πόλεων</a:t>
            </a:r>
            <a:endParaRPr lang="el-G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Times New Roman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Ταυτόχρονα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, 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το </a:t>
            </a:r>
            <a:r>
              <a:rPr lang="el-GR" sz="2000" b="1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φαινόμενο μετασχηματίζεται 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και οι 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αναπλάσεις των χωρικών ορίων των πόλεων με το υδάτινο στοιχείο άρχισαν να χαρακτηρίζονται από </a:t>
            </a:r>
            <a:r>
              <a:rPr lang="el-GR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καινοτομίες στον αστικό και τον αρχιτεκτονικό σχεδιασμό του χώρου και από εμβληματικά έργα. </a:t>
            </a:r>
            <a:endParaRPr lang="el-GR" sz="20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351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24744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ΑΝΑΠΛΑΣΗ ΑΣΤΙΚΩΝ ΘΑΛΑΣΣΙΩΝ ΜΕΤΩΠΩΝ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Η </a:t>
            </a:r>
            <a:r>
              <a:rPr lang="el-GR" sz="24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επέκταση, εντατικοποίηση, και μετασχηματισμός</a:t>
            </a:r>
            <a:br>
              <a:rPr lang="el-GR" sz="24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του φαινομένου 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Ευρώπη στις </a:t>
            </a:r>
            <a:r>
              <a:rPr kumimoji="0" lang="el-GR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δεκαετίεςτου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‘90 και 2000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061451"/>
            <a:ext cx="91440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Από τη </a:t>
            </a:r>
            <a:r>
              <a:rPr lang="el-GR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δεκαετία του </a:t>
            </a:r>
            <a:r>
              <a:rPr lang="el-GR" sz="2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1990 και μετά,</a:t>
            </a:r>
          </a:p>
          <a:p>
            <a:endParaRPr lang="el-GR" sz="2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Οι αναπλάσεις των αστικών θαλασσίων μετώπων  μέσω :</a:t>
            </a:r>
            <a:endParaRPr lang="en-US" sz="2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l-GR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καινοτόμου χωρικού σχεδιασμού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,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l-GR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‘πολιτιστικοποίησης’ 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του ορίου της πόλης με το υδάτινο στοιχείο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, 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και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l-GR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εμβληματικών έργων (</a:t>
            </a:r>
            <a:r>
              <a:rPr lang="en-US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flagship projects) </a:t>
            </a:r>
            <a:endParaRPr lang="el-GR" sz="24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pPr lvl="1"/>
            <a:endParaRPr lang="el-GR" sz="20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pPr lvl="1"/>
            <a:r>
              <a:rPr lang="el-GR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Τα νέα Επίκεντρα Πολιτισμού και Αναψυχής 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χρησιμοποιούνται </a:t>
            </a:r>
            <a:r>
              <a:rPr lang="el-GR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ως μοχλός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για την </a:t>
            </a:r>
            <a:r>
              <a:rPr lang="el-GR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αναδιάρθρωση και μεγέθυνση της τοπικής οικονομίας στην κατεύθυνση της ανάπτυξης του </a:t>
            </a:r>
            <a:r>
              <a:rPr lang="el-GR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αστικού τουρισμού</a:t>
            </a:r>
            <a:r>
              <a:rPr lang="el-GR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.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</a:t>
            </a:r>
            <a:endParaRPr lang="el-GR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pPr lvl="1"/>
            <a:endParaRPr lang="el-GR" sz="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l-GR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Σημαντικά παραδείγματα: 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Μπιλμπάο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Abandoibara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Βαρκελώνη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Forum of the Cultures, Valencia, City of Arts and Sciences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Λονδίνο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Southbank</a:t>
            </a:r>
            <a:endParaRPr lang="el-G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460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908720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lang="en-US" altLang="el-GR" sz="2400" b="1" i="1" kern="1200" dirty="0" smtClean="0">
                <a:solidFill>
                  <a:srgbClr val="FF6600"/>
                </a:solidFill>
                <a:latin typeface="Arial" charset="0"/>
              </a:rPr>
              <a:t/>
            </a:r>
            <a:br>
              <a:rPr lang="en-US" altLang="el-GR" sz="2400" b="1" i="1" kern="1200" dirty="0" smtClean="0">
                <a:solidFill>
                  <a:srgbClr val="FF6600"/>
                </a:solidFill>
                <a:latin typeface="Arial" charset="0"/>
              </a:rPr>
            </a:br>
            <a:r>
              <a:rPr lang="el-GR" altLang="el-GR" sz="2400" b="1" i="1" kern="1200" dirty="0" smtClean="0">
                <a:solidFill>
                  <a:srgbClr val="FF6600"/>
                </a:solidFill>
                <a:latin typeface="Arial" charset="0"/>
              </a:rPr>
              <a:t>Παραλιακά </a:t>
            </a:r>
            <a:r>
              <a:rPr lang="el-GR" altLang="el-GR" sz="2400" b="1" i="1" kern="1200" dirty="0">
                <a:solidFill>
                  <a:srgbClr val="FF6600"/>
                </a:solidFill>
                <a:latin typeface="Arial" charset="0"/>
              </a:rPr>
              <a:t>Επίκεντρα </a:t>
            </a:r>
            <a:r>
              <a:rPr lang="en-US" altLang="el-GR" sz="2400" b="1" i="1" kern="1200" dirty="0" smtClean="0">
                <a:solidFill>
                  <a:srgbClr val="FFFFFF"/>
                </a:solidFill>
                <a:latin typeface="Arial" charset="0"/>
              </a:rPr>
              <a:t/>
            </a:r>
            <a:br>
              <a:rPr lang="en-US" altLang="el-GR" sz="2400" b="1" i="1" kern="1200" dirty="0" smtClean="0">
                <a:solidFill>
                  <a:srgbClr val="FFFFFF"/>
                </a:solidFill>
                <a:latin typeface="Arial" charset="0"/>
              </a:rPr>
            </a:br>
            <a:r>
              <a:rPr lang="el-GR" altLang="el-GR" sz="2400" b="1" i="1" kern="1200" dirty="0" smtClean="0">
                <a:solidFill>
                  <a:srgbClr val="FF6600"/>
                </a:solidFill>
                <a:latin typeface="Arial" charset="0"/>
              </a:rPr>
              <a:t>πολιτισμού </a:t>
            </a:r>
            <a:r>
              <a:rPr lang="el-GR" altLang="el-GR" sz="2400" b="1" i="1" kern="1200" dirty="0">
                <a:solidFill>
                  <a:srgbClr val="FF6600"/>
                </a:solidFill>
                <a:latin typeface="Arial" charset="0"/>
              </a:rPr>
              <a:t>και αναψυχής.</a:t>
            </a:r>
            <a:r>
              <a:rPr lang="el-GR" altLang="el-GR" sz="2400" b="1" i="1" kern="1200" dirty="0">
                <a:solidFill>
                  <a:srgbClr val="FFFFFF"/>
                </a:solidFill>
                <a:latin typeface="Arial" charset="0"/>
              </a:rPr>
              <a:t/>
            </a:r>
            <a:br>
              <a:rPr lang="el-GR" altLang="el-GR" sz="2400" b="1" i="1" kern="1200" dirty="0">
                <a:solidFill>
                  <a:srgbClr val="FFFFFF"/>
                </a:solidFill>
                <a:latin typeface="Arial" charset="0"/>
              </a:rPr>
            </a:br>
            <a:endParaRPr lang="el-GR" altLang="el-GR" sz="2400" b="1" dirty="0" smtClean="0"/>
          </a:p>
        </p:txBody>
      </p:sp>
      <p:sp>
        <p:nvSpPr>
          <p:cNvPr id="401411" name="Text Box 3"/>
          <p:cNvSpPr txBox="1">
            <a:spLocks noChangeArrowheads="1"/>
          </p:cNvSpPr>
          <p:nvPr/>
        </p:nvSpPr>
        <p:spPr bwMode="auto">
          <a:xfrm>
            <a:off x="0" y="1268413"/>
            <a:ext cx="9144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altLang="el-G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endParaRPr lang="el-GR" altLang="el-G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401465" name="Group 5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761545"/>
              </p:ext>
            </p:extLst>
          </p:nvPr>
        </p:nvGraphicFramePr>
        <p:xfrm>
          <a:off x="0" y="981075"/>
          <a:ext cx="9144000" cy="5880360"/>
        </p:xfrm>
        <a:graphic>
          <a:graphicData uri="http://schemas.openxmlformats.org/drawingml/2006/table">
            <a:tbl>
              <a:tblPr/>
              <a:tblGrid>
                <a:gridCol w="1795463"/>
                <a:gridCol w="2216150"/>
                <a:gridCol w="1784350"/>
                <a:gridCol w="1676400"/>
                <a:gridCol w="1671637"/>
              </a:tblGrid>
              <a:tr h="8270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altLang="el-G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ΤΥΠΟΣ ΕΠΙΚΕΝΤΡΟΥ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κυρίαρχες χρήσεις γης &amp; δραστηριότητες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συμπληρωματικές  χρήσεις γης &amp; δραστηριότητες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είδος ανάπτυξης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αστική &amp; αρχιτεκτονική μορφολογία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101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Δ. </a:t>
                      </a:r>
                      <a:r>
                        <a:rPr kumimoji="0" lang="el-GR" altLang="el-G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Παραλιακά </a:t>
                      </a:r>
                      <a:r>
                        <a:rPr kumimoji="0" lang="el-GR" altLang="el-G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Επίκεντρα </a:t>
                      </a:r>
                      <a:r>
                        <a:rPr kumimoji="0" lang="el-GR" altLang="el-G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πολιτισμού και αναψυχής.</a:t>
                      </a:r>
                      <a:endParaRPr kumimoji="0" lang="el-GR" altLang="el-GR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μουσεία διαφόρων ειδών, συνεδριακά κέντρα γκαλερί, αίθουσες συναυλιών, θέατρα, θεματικά πάρκα, πάρκα αναψυχής, καφετέριες, εστιατόρια</a:t>
                      </a:r>
                      <a:endParaRPr kumimoji="0" lang="el-GR" alt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κατοικία, γραφεία</a:t>
                      </a:r>
                      <a:r>
                        <a:rPr kumimoji="0" lang="el-GR" alt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αστική αναδόμηση</a:t>
                      </a: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και </a:t>
                      </a: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ανάπλαση</a:t>
                      </a:r>
                      <a:r>
                        <a:rPr kumimoji="0" lang="el-GR" altLang="el-G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Μικτή: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α)</a:t>
                      </a: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καινοτόμος μορφολογία</a:t>
                      </a: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χωρίς αναφορές στο τοπικό δομημένο περιβάλλον &amp;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β)</a:t>
                      </a: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διατηρημένοι ιστορικοί αστικοί πυρήνες</a:t>
                      </a:r>
                      <a:endParaRPr kumimoji="0" lang="el-GR" alt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Τυπικά παραδείγματα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altLang="el-G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altLang="el-G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altLang="el-G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48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altLang="el-G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Southbank</a:t>
                      </a:r>
                      <a:r>
                        <a:rPr kumimoji="0" lang="el-GR" altLang="el-G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Λονδίνο, </a:t>
                      </a:r>
                      <a:r>
                        <a:rPr kumimoji="0" lang="en-GB" altLang="el-G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Abandoibarra</a:t>
                      </a:r>
                      <a:r>
                        <a:rPr kumimoji="0" lang="el-GR" altLang="el-G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Μπιλμπάο, </a:t>
                      </a:r>
                      <a:r>
                        <a:rPr kumimoji="0" lang="en-GB" altLang="el-G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Forum</a:t>
                      </a:r>
                      <a:r>
                        <a:rPr kumimoji="0" lang="el-GR" altLang="el-G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l-GR" altLang="el-G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των Πολιτισμών. </a:t>
                      </a:r>
                      <a:r>
                        <a:rPr kumimoji="0" lang="el-GR" altLang="el-G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Βαρκελώνη</a:t>
                      </a:r>
                      <a:r>
                        <a:rPr kumimoji="0" lang="en-US" altLang="el-G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</a:t>
                      </a: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</a:rPr>
                        <a:t>Valencia, City of Arts and Sciences</a:t>
                      </a:r>
                      <a:r>
                        <a:rPr kumimoji="0" lang="en-US" altLang="el-G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l-GR" altLang="el-G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</a:t>
                      </a:r>
                      <a:endParaRPr kumimoji="0" lang="el-GR" altLang="el-G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3823" name="Picture 5" descr="npo0000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565400"/>
            <a:ext cx="3455987" cy="258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824" name="Picture 61" descr="Forum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129213"/>
            <a:ext cx="2303462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5" name="Picture 62" descr="guggenhe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102225"/>
            <a:ext cx="23399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36" y="5188503"/>
            <a:ext cx="2147433" cy="161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90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23259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lang="el-GR" sz="24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Τα ‘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Παραλιακά Επίκεντρα’ πολιτισμού </a:t>
            </a:r>
            <a:r>
              <a:rPr lang="el-GR" altLang="el-GR" sz="2400" b="1" kern="1200" dirty="0">
                <a:solidFill>
                  <a:srgbClr val="FF6600"/>
                </a:solidFill>
                <a:latin typeface="Arial" charset="0"/>
              </a:rPr>
              <a:t>και αναψυχής 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/>
            </a:r>
            <a:b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Ευρώπη στις </a:t>
            </a:r>
            <a:r>
              <a:rPr kumimoji="0" lang="el-GR" sz="2400" b="1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δεκαετίεςτου</a:t>
            </a: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‘90 και 2000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7" y="1423259"/>
            <a:ext cx="5375871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39483"/>
            <a:ext cx="4522573" cy="3382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77272"/>
            <a:ext cx="27924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18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23259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lang="el-GR" sz="24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Τα ‘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Παραλιακά Επίκεντρα’ πολιτισμού </a:t>
            </a:r>
            <a:r>
              <a:rPr lang="el-GR" altLang="el-GR" sz="2400" b="1" kern="1200" dirty="0">
                <a:solidFill>
                  <a:srgbClr val="FF6600"/>
                </a:solidFill>
                <a:latin typeface="Arial" charset="0"/>
              </a:rPr>
              <a:t>και αναψυχής 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/>
            </a:r>
            <a:b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Ευρώπη στις </a:t>
            </a:r>
            <a:r>
              <a:rPr kumimoji="0" lang="el-GR" sz="2400" b="1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δεκαετίεςτου</a:t>
            </a: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‘90 και 2000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77272"/>
            <a:ext cx="27924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4417333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463" y="3717032"/>
            <a:ext cx="4579536" cy="307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64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23259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lang="el-GR" sz="24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Τα ‘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Παραλιακά Επίκεντρα’ πολιτισμού </a:t>
            </a:r>
            <a:r>
              <a:rPr lang="el-GR" altLang="el-GR" sz="2400" b="1" kern="1200" dirty="0">
                <a:solidFill>
                  <a:srgbClr val="FF6600"/>
                </a:solidFill>
                <a:latin typeface="Arial" charset="0"/>
              </a:rPr>
              <a:t>και αναψυχής 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/>
            </a:r>
            <a:b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Ευρώπη στις </a:t>
            </a:r>
            <a:r>
              <a:rPr kumimoji="0" lang="el-GR" sz="2400" b="1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δεκαετίεςτου</a:t>
            </a: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‘90 και 2000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77272"/>
            <a:ext cx="27924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73" y="1556792"/>
            <a:ext cx="4626834" cy="3184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04" y="4025827"/>
            <a:ext cx="4525774" cy="283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64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23259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lang="el-GR" sz="24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Τα ‘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Παραλιακά Επίκεντρα’ πολιτισμού </a:t>
            </a:r>
            <a:r>
              <a:rPr lang="el-GR" altLang="el-GR" sz="2400" b="1" kern="1200" dirty="0">
                <a:solidFill>
                  <a:srgbClr val="FF6600"/>
                </a:solidFill>
                <a:latin typeface="Arial" charset="0"/>
              </a:rPr>
              <a:t>και αναψυχής 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/>
            </a:r>
            <a:b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Ευρώπη στις </a:t>
            </a:r>
            <a:r>
              <a:rPr kumimoji="0" lang="el-GR" sz="2400" b="1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δεκαετίεςτου</a:t>
            </a: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‘90 και 2000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877272"/>
            <a:ext cx="27924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5207000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944" y="3789041"/>
            <a:ext cx="4663795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64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23259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lang="el-GR" sz="24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Τα ‘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Παραλιακά Επίκεντρα’ πολιτισμού </a:t>
            </a:r>
            <a:r>
              <a:rPr lang="el-GR" altLang="el-GR" sz="2400" b="1" kern="1200" dirty="0">
                <a:solidFill>
                  <a:srgbClr val="FF6600"/>
                </a:solidFill>
                <a:latin typeface="Arial" charset="0"/>
              </a:rPr>
              <a:t>και αναψυχής 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/>
            </a:r>
            <a:b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Ευρώπη στις </a:t>
            </a:r>
            <a:r>
              <a:rPr kumimoji="0" lang="el-GR" sz="2400" b="1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δεκαετίεςτου</a:t>
            </a: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‘90 και 2000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87325" y="5949280"/>
            <a:ext cx="87769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altLang="el-GR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Bilbao: </a:t>
            </a:r>
            <a:r>
              <a:rPr lang="el-GR" altLang="el-GR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περιοχή </a:t>
            </a:r>
            <a:r>
              <a:rPr lang="en-GB" altLang="el-GR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Abandoibarra</a:t>
            </a:r>
            <a:r>
              <a:rPr lang="en-GB" altLang="el-G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κατά μήκος του ποταμού </a:t>
            </a:r>
            <a:r>
              <a:rPr lang="en-GB" altLang="el-GR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Nervion</a:t>
            </a:r>
            <a:r>
              <a:rPr lang="el-GR" altLang="el-G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όπως ήταν πριν την ανάπλαση</a:t>
            </a:r>
            <a:endParaRPr lang="el-GR" altLang="el-GR" b="1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40" y="2092281"/>
            <a:ext cx="4896544" cy="303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28" y="1556792"/>
            <a:ext cx="396240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32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908720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lang="en-US" altLang="el-GR" sz="2400" b="1" i="1" kern="1200" dirty="0" smtClean="0">
                <a:solidFill>
                  <a:srgbClr val="FF6600"/>
                </a:solidFill>
                <a:latin typeface="Arial" charset="0"/>
              </a:rPr>
              <a:t/>
            </a:r>
            <a:br>
              <a:rPr lang="en-US" altLang="el-GR" sz="2400" b="1" i="1" kern="1200" dirty="0" smtClean="0">
                <a:solidFill>
                  <a:srgbClr val="FF6600"/>
                </a:solidFill>
                <a:latin typeface="Arial" charset="0"/>
              </a:rPr>
            </a:br>
            <a:r>
              <a:rPr lang="el-GR" altLang="el-GR" sz="2400" b="1" i="1" kern="1200" dirty="0" smtClean="0">
                <a:solidFill>
                  <a:srgbClr val="FF6600"/>
                </a:solidFill>
                <a:latin typeface="Arial" charset="0"/>
              </a:rPr>
              <a:t>Παραλιακά </a:t>
            </a:r>
            <a:r>
              <a:rPr lang="el-GR" altLang="el-GR" sz="2400" b="1" i="1" kern="1200" dirty="0">
                <a:solidFill>
                  <a:srgbClr val="FF6600"/>
                </a:solidFill>
                <a:latin typeface="Arial" charset="0"/>
              </a:rPr>
              <a:t>Επίκεντρα </a:t>
            </a:r>
            <a:r>
              <a:rPr lang="en-US" altLang="el-GR" sz="2400" b="1" i="1" kern="1200" dirty="0" smtClean="0">
                <a:solidFill>
                  <a:srgbClr val="FFFFFF"/>
                </a:solidFill>
                <a:latin typeface="Arial" charset="0"/>
              </a:rPr>
              <a:t/>
            </a:r>
            <a:br>
              <a:rPr lang="en-US" altLang="el-GR" sz="2400" b="1" i="1" kern="1200" dirty="0" smtClean="0">
                <a:solidFill>
                  <a:srgbClr val="FFFFFF"/>
                </a:solidFill>
                <a:latin typeface="Arial" charset="0"/>
              </a:rPr>
            </a:br>
            <a:r>
              <a:rPr lang="el-GR" altLang="el-GR" sz="2400" b="1" i="1" kern="1200" dirty="0" smtClean="0">
                <a:solidFill>
                  <a:srgbClr val="FF6600"/>
                </a:solidFill>
                <a:latin typeface="Arial" charset="0"/>
              </a:rPr>
              <a:t>πολιτισμού </a:t>
            </a:r>
            <a:r>
              <a:rPr lang="el-GR" altLang="el-GR" sz="2400" b="1" i="1" kern="1200" dirty="0">
                <a:solidFill>
                  <a:srgbClr val="FF6600"/>
                </a:solidFill>
                <a:latin typeface="Arial" charset="0"/>
              </a:rPr>
              <a:t>και αναψυχής.</a:t>
            </a:r>
            <a:r>
              <a:rPr lang="el-GR" altLang="el-GR" sz="2400" b="1" i="1" kern="1200" dirty="0">
                <a:solidFill>
                  <a:srgbClr val="FFFFFF"/>
                </a:solidFill>
                <a:latin typeface="Arial" charset="0"/>
              </a:rPr>
              <a:t/>
            </a:r>
            <a:br>
              <a:rPr lang="el-GR" altLang="el-GR" sz="2400" b="1" i="1" kern="1200" dirty="0">
                <a:solidFill>
                  <a:srgbClr val="FFFFFF"/>
                </a:solidFill>
                <a:latin typeface="Arial" charset="0"/>
              </a:rPr>
            </a:br>
            <a:endParaRPr lang="el-GR" altLang="el-GR" sz="2400" b="1" dirty="0" smtClean="0"/>
          </a:p>
        </p:txBody>
      </p:sp>
      <p:sp>
        <p:nvSpPr>
          <p:cNvPr id="401411" name="Text Box 3"/>
          <p:cNvSpPr txBox="1">
            <a:spLocks noChangeArrowheads="1"/>
          </p:cNvSpPr>
          <p:nvPr/>
        </p:nvSpPr>
        <p:spPr bwMode="auto">
          <a:xfrm>
            <a:off x="0" y="1268413"/>
            <a:ext cx="9144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l-GR" altLang="el-GR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  <a:defRPr/>
            </a:pPr>
            <a:endParaRPr lang="el-GR" altLang="el-GR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401465" name="Group 57"/>
          <p:cNvGraphicFramePr>
            <a:graphicFrameLocks noGrp="1"/>
          </p:cNvGraphicFramePr>
          <p:nvPr>
            <p:ph idx="1"/>
          </p:nvPr>
        </p:nvGraphicFramePr>
        <p:xfrm>
          <a:off x="0" y="981075"/>
          <a:ext cx="9144000" cy="5880568"/>
        </p:xfrm>
        <a:graphic>
          <a:graphicData uri="http://schemas.openxmlformats.org/drawingml/2006/table">
            <a:tbl>
              <a:tblPr/>
              <a:tblGrid>
                <a:gridCol w="1795463"/>
                <a:gridCol w="2216150"/>
                <a:gridCol w="1784350"/>
                <a:gridCol w="1676400"/>
                <a:gridCol w="1671637"/>
              </a:tblGrid>
              <a:tr h="8270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altLang="el-G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ΤΥΠΟΣ ΕΠΙΚΕΝΤΡΟΥ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κυρίαρχες χρήσεις γης &amp; δραστηριότητες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συμπληρωματικές  χρήσεις γης &amp; δραστηριότητες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είδος ανάπτυξης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αστική &amp; αρχιτεκτονική μορφολογία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101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Δ. </a:t>
                      </a:r>
                      <a:r>
                        <a:rPr kumimoji="0" lang="el-GR" altLang="el-G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Παραλιακά </a:t>
                      </a:r>
                      <a:r>
                        <a:rPr kumimoji="0" lang="el-GR" altLang="el-G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Επίκεντρα </a:t>
                      </a:r>
                      <a:r>
                        <a:rPr kumimoji="0" lang="el-GR" altLang="el-GR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πολιτισμού και αναψυχής.</a:t>
                      </a:r>
                      <a:endParaRPr kumimoji="0" lang="el-GR" altLang="el-GR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μουσεία διαφόρων ειδών, συνεδριακά κέντρα γκαλερί, αίθουσες συναυλιών, θέατρα, θεματικά πάρκα, πάρκα αναψυχής, καφετέριες, εστιατόρια</a:t>
                      </a:r>
                      <a:endParaRPr kumimoji="0" lang="el-GR" alt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κατοικία, γραφεία</a:t>
                      </a:r>
                      <a:r>
                        <a:rPr kumimoji="0" lang="el-GR" alt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αστική αναδόμηση</a:t>
                      </a: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και </a:t>
                      </a: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ανάπλαση</a:t>
                      </a:r>
                      <a:r>
                        <a:rPr kumimoji="0" lang="el-GR" altLang="el-G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Μικτή: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α)</a:t>
                      </a: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καινοτόμος μορφολογία</a:t>
                      </a: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χωρίς αναφορές στο τοπικό δομημένο περιβάλλον &amp;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β)</a:t>
                      </a: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διατηρημένοι ιστορικοί αστικοί πυρήνες</a:t>
                      </a:r>
                      <a:endParaRPr kumimoji="0" lang="el-GR" alt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Τυπικά παραδείγματα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altLang="el-G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altLang="el-G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l-GR" altLang="el-G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48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Southbank</a:t>
                      </a: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Λονδίνο, </a:t>
                      </a:r>
                      <a:r>
                        <a:rPr kumimoji="0" lang="en-GB" altLang="el-G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Abandoibarra</a:t>
                      </a: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Μπιλμπάο, </a:t>
                      </a:r>
                      <a:r>
                        <a:rPr kumimoji="0" lang="en-GB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Port Melbourne</a:t>
                      </a: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 Μελβούρνη, </a:t>
                      </a:r>
                      <a:r>
                        <a:rPr kumimoji="0" lang="en-GB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West Kowloon</a:t>
                      </a: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,Χονγκ Κονγκ, </a:t>
                      </a:r>
                      <a:r>
                        <a:rPr kumimoji="0" lang="en-GB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Forum</a:t>
                      </a:r>
                      <a:r>
                        <a:rPr kumimoji="0" lang="el-GR" altLang="el-G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των Πολιτισμών. Βαρκελώνη.</a:t>
                      </a:r>
                      <a:r>
                        <a:rPr kumimoji="0" lang="el-GR" altLang="el-G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3823" name="Picture 5" descr="npo0000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565400"/>
            <a:ext cx="3455987" cy="258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824" name="Picture 61" descr="Forum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129213"/>
            <a:ext cx="2303462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5" name="Picture 62" descr="guggenhe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102225"/>
            <a:ext cx="23399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6" name="Picture 12" descr="npo00009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5181600"/>
            <a:ext cx="26654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17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23259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lang="el-GR" sz="24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Τα ‘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Παραλιακά Επίκεντρα’ πολιτισμού </a:t>
            </a:r>
            <a:r>
              <a:rPr lang="el-GR" altLang="el-GR" sz="2400" b="1" kern="1200" dirty="0">
                <a:solidFill>
                  <a:srgbClr val="FF6600"/>
                </a:solidFill>
                <a:latin typeface="Arial" charset="0"/>
              </a:rPr>
              <a:t>και αναψυχής 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/>
            </a:r>
            <a:b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Ευρώπη στις </a:t>
            </a:r>
            <a:r>
              <a:rPr kumimoji="0" lang="el-GR" sz="2400" b="1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δεκαετίεςτου</a:t>
            </a: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‘90 και 2000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87325" y="5949280"/>
            <a:ext cx="87769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altLang="el-GR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Bilbao: </a:t>
            </a:r>
            <a:r>
              <a:rPr lang="el-GR" altLang="el-GR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περιοχή </a:t>
            </a:r>
            <a:r>
              <a:rPr lang="en-GB" altLang="el-GR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Abandoibarra</a:t>
            </a:r>
            <a:r>
              <a:rPr lang="en-GB" altLang="el-G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κατά μήκος του ποταμού </a:t>
            </a:r>
            <a:r>
              <a:rPr lang="en-GB" altLang="el-GR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Nervion</a:t>
            </a:r>
            <a:r>
              <a:rPr lang="el-GR" altLang="el-G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όπως ήταν στα πρώτα στάδια της ανάπλασης</a:t>
            </a:r>
            <a:endParaRPr lang="el-GR" altLang="el-GR" b="1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7705"/>
            <a:ext cx="5752827" cy="432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32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23259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lang="el-GR" sz="24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Τα ‘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Παραλιακά Επίκεντρα’ πολιτισμού </a:t>
            </a:r>
            <a:r>
              <a:rPr lang="el-GR" altLang="el-GR" sz="2400" b="1" kern="1200" dirty="0">
                <a:solidFill>
                  <a:srgbClr val="FF6600"/>
                </a:solidFill>
                <a:latin typeface="Arial" charset="0"/>
              </a:rPr>
              <a:t>και αναψυχής 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/>
            </a:r>
            <a:b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Ευρώπη στις </a:t>
            </a:r>
            <a:r>
              <a:rPr kumimoji="0" lang="el-GR" sz="2400" b="1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δεκαετίεςτου</a:t>
            </a: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‘90 και 2000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87325" y="5949280"/>
            <a:ext cx="87769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altLang="el-GR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Bilbao: </a:t>
            </a:r>
            <a:r>
              <a:rPr lang="el-GR" altLang="el-GR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περιοχή </a:t>
            </a:r>
            <a:r>
              <a:rPr lang="en-GB" altLang="el-GR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Abandoibarra</a:t>
            </a:r>
            <a:r>
              <a:rPr lang="en-GB" altLang="el-GR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κατά μήκος του ποταμού </a:t>
            </a:r>
            <a:r>
              <a:rPr lang="en-GB" altLang="el-GR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Nervion</a:t>
            </a:r>
            <a:r>
              <a:rPr lang="el-GR" altLang="el-GR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όπως ήταν στα πρώτα στάδια της ανάπλασης</a:t>
            </a:r>
            <a:endParaRPr lang="el-GR" altLang="el-GR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5797550" cy="385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949" y="1772816"/>
            <a:ext cx="320675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28184" y="4293096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Guggenheim Museum,</a:t>
            </a:r>
          </a:p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 O. </a:t>
            </a:r>
            <a:r>
              <a:rPr lang="en-US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Gehry</a:t>
            </a:r>
            <a:endParaRPr lang="el-G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181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23259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lang="el-GR" sz="24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Τα ‘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Παραλιακά Επίκεντρα’ πολιτισμού </a:t>
            </a:r>
            <a:r>
              <a:rPr lang="el-GR" altLang="el-GR" sz="2400" b="1" kern="1200" dirty="0">
                <a:solidFill>
                  <a:srgbClr val="FF6600"/>
                </a:solidFill>
                <a:latin typeface="Arial" charset="0"/>
              </a:rPr>
              <a:t>και αναψυχής 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/>
            </a:r>
            <a:b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Ευρώπη στις </a:t>
            </a:r>
            <a:r>
              <a:rPr kumimoji="0" lang="el-GR" sz="2400" b="1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δεκαετίεςτου</a:t>
            </a: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‘90 και 2000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8" y="1556792"/>
            <a:ext cx="5148064" cy="343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7325" y="5363398"/>
            <a:ext cx="5752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Euskalduna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Concert &amp; Congress Hall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403" y="3429915"/>
            <a:ext cx="3698823" cy="277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87325" y="6211669"/>
            <a:ext cx="87769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altLang="el-GR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Bilbao: </a:t>
            </a:r>
            <a:r>
              <a:rPr lang="el-GR" altLang="el-GR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περιοχή </a:t>
            </a:r>
            <a:r>
              <a:rPr lang="en-GB" altLang="el-GR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Abandoibarra</a:t>
            </a:r>
            <a:r>
              <a:rPr lang="en-GB" altLang="el-G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κατά μήκος του ποταμού </a:t>
            </a:r>
            <a:r>
              <a:rPr lang="en-GB" altLang="el-GR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Nervion</a:t>
            </a:r>
            <a:r>
              <a:rPr lang="el-GR" altLang="el-G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όπως ήταν στα πρώτα στάδια της ανάπλασης</a:t>
            </a:r>
            <a:endParaRPr lang="el-GR" altLang="el-GR" b="1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56792"/>
            <a:ext cx="2705566" cy="169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32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23259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lang="el-GR" sz="24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Τα ‘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Παραλιακά Επίκεντρα’ πολιτισμού </a:t>
            </a:r>
            <a:r>
              <a:rPr lang="el-GR" altLang="el-GR" sz="2400" b="1" kern="1200" dirty="0">
                <a:solidFill>
                  <a:srgbClr val="FF6600"/>
                </a:solidFill>
                <a:latin typeface="Arial" charset="0"/>
              </a:rPr>
              <a:t>και αναψυχής 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/>
            </a:r>
            <a:b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Ευρώπη στις </a:t>
            </a:r>
            <a:r>
              <a:rPr kumimoji="0" lang="el-GR" sz="2400" b="1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δεκαετίεςτου</a:t>
            </a: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‘90 και 2000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55" y="1556792"/>
            <a:ext cx="4425950" cy="332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514" y="3993667"/>
            <a:ext cx="4359275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87325" y="5229200"/>
            <a:ext cx="44002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altLang="el-GR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Bilbao: </a:t>
            </a:r>
            <a:r>
              <a:rPr lang="el-GR" altLang="el-GR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περιοχή </a:t>
            </a:r>
            <a:r>
              <a:rPr lang="en-GB" altLang="el-GR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Abandoibarra</a:t>
            </a:r>
            <a:r>
              <a:rPr lang="en-GB" altLang="el-G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κατά μήκος του ποταμού </a:t>
            </a:r>
            <a:r>
              <a:rPr lang="en-GB" altLang="el-GR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Nervion</a:t>
            </a:r>
            <a:r>
              <a:rPr lang="el-GR" altLang="el-G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όπως ήταν στα πρώτα στάδια της ανάπλασης</a:t>
            </a:r>
            <a:endParaRPr lang="el-GR" altLang="el-GR" b="1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94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23259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lang="el-GR" sz="24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Τα ‘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Παραλιακά Επίκεντρα’ πολιτισμού </a:t>
            </a:r>
            <a:r>
              <a:rPr lang="el-GR" altLang="el-GR" sz="2400" b="1" kern="1200" dirty="0">
                <a:solidFill>
                  <a:srgbClr val="FF6600"/>
                </a:solidFill>
                <a:latin typeface="Arial" charset="0"/>
              </a:rPr>
              <a:t>και αναψυχής 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/>
            </a:r>
            <a:b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Ευρώπη στις </a:t>
            </a:r>
            <a:r>
              <a:rPr kumimoji="0" lang="el-GR" sz="2400" b="1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δεκαετίεςτου</a:t>
            </a: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‘90 και 2000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5688632" cy="402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87325" y="5949280"/>
            <a:ext cx="87769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altLang="el-GR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Bilbao: </a:t>
            </a:r>
            <a:r>
              <a:rPr lang="el-GR" altLang="el-GR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περιοχή </a:t>
            </a:r>
            <a:r>
              <a:rPr lang="en-GB" altLang="el-GR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Abandoibarra</a:t>
            </a:r>
            <a:r>
              <a:rPr lang="en-GB" altLang="el-G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κατά μήκος του ποταμού </a:t>
            </a:r>
            <a:r>
              <a:rPr lang="en-GB" altLang="el-GR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Nervion</a:t>
            </a:r>
            <a:r>
              <a:rPr lang="el-GR" altLang="el-GR" b="1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, όπως είναι σήμερα μετά την ανάπλαση</a:t>
            </a:r>
            <a:endParaRPr lang="el-GR" altLang="el-GR" b="1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94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23259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lang="el-GR" sz="24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Τα ‘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Παραλιακά Επίκεντρα’ πολιτισμού </a:t>
            </a:r>
            <a:r>
              <a:rPr lang="el-GR" altLang="el-GR" sz="2400" b="1" kern="1200" dirty="0">
                <a:solidFill>
                  <a:srgbClr val="FF6600"/>
                </a:solidFill>
                <a:latin typeface="Arial" charset="0"/>
              </a:rPr>
              <a:t>και αναψυχής 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/>
            </a:r>
            <a:b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Ευρώπη στις </a:t>
            </a:r>
            <a:r>
              <a:rPr kumimoji="0" lang="el-GR" sz="2400" b="1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δεκαετίεςτου</a:t>
            </a: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‘90 και 2000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9" y="1484784"/>
            <a:ext cx="4651375" cy="348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87325" y="5949280"/>
            <a:ext cx="87769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altLang="el-GR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Bilbao: </a:t>
            </a:r>
            <a:r>
              <a:rPr lang="el-GR" altLang="el-GR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περιοχή </a:t>
            </a:r>
            <a:r>
              <a:rPr lang="en-GB" altLang="el-GR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Abandoibarra</a:t>
            </a:r>
            <a:r>
              <a:rPr lang="en-GB" altLang="el-GR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κατά μήκος του ποταμού </a:t>
            </a:r>
            <a:r>
              <a:rPr lang="en-GB" altLang="el-GR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Nervion</a:t>
            </a:r>
            <a:r>
              <a:rPr lang="el-GR" altLang="el-GR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όπως είναι σήμερα μετά την ανάπλαση</a:t>
            </a:r>
            <a:endParaRPr lang="el-GR" altLang="el-GR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237" y="2136705"/>
            <a:ext cx="4292600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72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23259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lang="el-GR" sz="24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Τα ‘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Παραλιακά Επίκεντρα’ πολιτισμού </a:t>
            </a:r>
            <a:r>
              <a:rPr lang="el-GR" altLang="el-GR" sz="2400" b="1" kern="1200" dirty="0">
                <a:solidFill>
                  <a:srgbClr val="FF6600"/>
                </a:solidFill>
                <a:latin typeface="Arial" charset="0"/>
              </a:rPr>
              <a:t>και αναψυχής 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/>
            </a:r>
            <a:b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Ευρώπη στις </a:t>
            </a:r>
            <a:r>
              <a:rPr kumimoji="0" lang="el-GR" sz="2400" b="1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δεκαετίεςτου</a:t>
            </a: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‘90 και 2000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87325" y="5949280"/>
            <a:ext cx="87769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altLang="el-GR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Bilbao: </a:t>
            </a:r>
            <a:r>
              <a:rPr lang="el-GR" altLang="el-GR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περιοχή </a:t>
            </a:r>
            <a:r>
              <a:rPr lang="en-GB" altLang="el-GR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Abandoibarra</a:t>
            </a:r>
            <a:r>
              <a:rPr lang="en-GB" altLang="el-GR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κατά μήκος του ποταμού </a:t>
            </a:r>
            <a:r>
              <a:rPr lang="en-GB" altLang="el-GR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Nervion</a:t>
            </a:r>
            <a:r>
              <a:rPr lang="el-GR" altLang="el-GR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όπως είναι σήμερα μετά την ανάπλαση</a:t>
            </a:r>
            <a:endParaRPr lang="el-GR" altLang="el-GR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6334125" cy="37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88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23259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lang="el-GR" sz="24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Τα ‘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Παραλιακά Επίκεντρα’ πολιτισμού </a:t>
            </a:r>
            <a:r>
              <a:rPr lang="el-GR" altLang="el-GR" sz="2400" b="1" kern="1200" dirty="0">
                <a:solidFill>
                  <a:srgbClr val="FF6600"/>
                </a:solidFill>
                <a:latin typeface="Arial" charset="0"/>
              </a:rPr>
              <a:t>και αναψυχής 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/>
            </a:r>
            <a:b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Ευρώπη στις </a:t>
            </a:r>
            <a:r>
              <a:rPr kumimoji="0" lang="el-GR" sz="2400" b="1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δεκαετίεςτου</a:t>
            </a: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‘90 και 2000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87325" y="5949280"/>
            <a:ext cx="87769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altLang="el-GR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Bilbao: </a:t>
            </a:r>
            <a:r>
              <a:rPr lang="el-GR" altLang="el-GR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περιοχή </a:t>
            </a:r>
            <a:r>
              <a:rPr lang="en-GB" altLang="el-GR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Abandoibarra</a:t>
            </a:r>
            <a:r>
              <a:rPr lang="en-GB" altLang="el-GR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κατά μήκος του ποταμού </a:t>
            </a:r>
            <a:r>
              <a:rPr lang="en-GB" altLang="el-GR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Nervion</a:t>
            </a:r>
            <a:r>
              <a:rPr lang="el-GR" altLang="el-GR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όπως είναι σήμερα μετά την ανάπλαση</a:t>
            </a:r>
            <a:endParaRPr lang="el-GR" altLang="el-GR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628800"/>
            <a:ext cx="4322763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651" y="1772816"/>
            <a:ext cx="4325279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242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23259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lang="el-GR" sz="24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Τα ‘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Παραλιακά Επίκεντρα’ πολιτισμού </a:t>
            </a:r>
            <a:r>
              <a:rPr lang="el-GR" altLang="el-GR" sz="2400" b="1" kern="1200" dirty="0">
                <a:solidFill>
                  <a:srgbClr val="FF6600"/>
                </a:solidFill>
                <a:latin typeface="Arial" charset="0"/>
              </a:rPr>
              <a:t>και αναψυχής 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/>
            </a:r>
            <a:b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Ευρώπη στις </a:t>
            </a:r>
            <a:r>
              <a:rPr kumimoji="0" lang="el-GR" sz="2400" b="1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δεκαετίεςτου</a:t>
            </a: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‘90 και 2000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23528" y="6211119"/>
            <a:ext cx="4392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altLang="el-GR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Barcelona </a:t>
            </a:r>
            <a:r>
              <a:rPr lang="en-GB" altLang="el-GR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Forum  of the Cultures 2004</a:t>
            </a:r>
            <a:endParaRPr lang="el-GR" altLang="el-GR" b="1" i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065631"/>
            <a:ext cx="4859337" cy="365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1899"/>
            <a:ext cx="4140200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8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23259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lang="el-GR" sz="24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Τα ‘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Παραλιακά Επίκεντρα’ πολιτισμού </a:t>
            </a:r>
            <a:r>
              <a:rPr lang="el-GR" altLang="el-GR" sz="2400" b="1" kern="1200" dirty="0">
                <a:solidFill>
                  <a:srgbClr val="FF6600"/>
                </a:solidFill>
                <a:latin typeface="Arial" charset="0"/>
              </a:rPr>
              <a:t>και αναψυχής 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/>
            </a:r>
            <a:b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Ευρώπη στις </a:t>
            </a:r>
            <a:r>
              <a:rPr kumimoji="0" lang="el-GR" sz="2400" b="1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δεκαετίεςτου</a:t>
            </a: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‘90 και 2000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23528" y="6349206"/>
            <a:ext cx="4392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altLang="el-GR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Barcelona </a:t>
            </a:r>
            <a:r>
              <a:rPr lang="en-GB" altLang="el-GR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Forum  of the Cultures 2004</a:t>
            </a:r>
            <a:endParaRPr lang="el-GR" altLang="el-GR" b="1" i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" name="Picture 6" descr="Forum of the cultures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6" y="1628712"/>
            <a:ext cx="320516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16832"/>
            <a:ext cx="5218113" cy="391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8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908720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lang="el-GR" sz="2400" b="1" kern="12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ΑΝΑΠΛΑΣΗ ΑΣΤΙΚΩΝ ΘΑΛΑΣΣΙΩΝ </a:t>
            </a:r>
            <a:r>
              <a:rPr lang="el-GR" sz="24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ΜΕΤΩΠΩΝ</a:t>
            </a:r>
            <a:r>
              <a:rPr lang="el-GR" sz="2400" b="1" kern="1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/>
            </a:r>
            <a:br>
              <a:rPr lang="el-GR" sz="2400" b="1" kern="1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</a:br>
            <a:r>
              <a:rPr lang="el-GR" sz="24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Οι αναγκαιότητες &amp; η </a:t>
            </a:r>
            <a:r>
              <a:rPr lang="el-GR" sz="2400" b="1" kern="1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γέννεση</a:t>
            </a:r>
            <a:r>
              <a:rPr lang="el-GR" sz="24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του φαινομένου</a:t>
            </a:r>
            <a:endParaRPr lang="el-GR" altLang="el-GR" sz="2400" b="1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80728"/>
            <a:ext cx="889248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>
              <a:spcAft>
                <a:spcPts val="0"/>
              </a:spcAft>
            </a:pPr>
            <a:r>
              <a:rPr lang="el-GR" sz="2400" b="1" dirty="0" smtClean="0">
                <a:ea typeface="Times New Roman"/>
                <a:cs typeface="Times New Roman"/>
              </a:rPr>
              <a:t>Η ανάπλαση </a:t>
            </a:r>
            <a:r>
              <a:rPr lang="el-GR" sz="2400" b="1" dirty="0">
                <a:ea typeface="Times New Roman"/>
                <a:cs typeface="Times New Roman"/>
              </a:rPr>
              <a:t>των αστικών θαλασσίων μετώπων και η </a:t>
            </a:r>
            <a:r>
              <a:rPr lang="el-GR" sz="2400" b="1" dirty="0">
                <a:solidFill>
                  <a:srgbClr val="FF6600"/>
                </a:solidFill>
                <a:ea typeface="Times New Roman"/>
                <a:cs typeface="Times New Roman"/>
              </a:rPr>
              <a:t>γένεση του φαινομένου </a:t>
            </a:r>
            <a:r>
              <a:rPr lang="el-GR" sz="2400" b="1" dirty="0">
                <a:ea typeface="Times New Roman"/>
                <a:cs typeface="Times New Roman"/>
              </a:rPr>
              <a:t>συνδέονται </a:t>
            </a:r>
            <a:endParaRPr lang="el-GR" sz="2400" b="1" dirty="0" smtClean="0">
              <a:ea typeface="Times New Roman"/>
              <a:cs typeface="Times New Roman"/>
            </a:endParaRPr>
          </a:p>
          <a:p>
            <a:pPr marL="342900" indent="-342900" algn="just" hangingPunct="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l-GR" b="1" dirty="0" smtClean="0">
                <a:ea typeface="Times New Roman"/>
                <a:cs typeface="Times New Roman"/>
              </a:rPr>
              <a:t>με </a:t>
            </a:r>
            <a:r>
              <a:rPr lang="el-GR" b="1" dirty="0">
                <a:ea typeface="Times New Roman"/>
                <a:cs typeface="Times New Roman"/>
              </a:rPr>
              <a:t>την </a:t>
            </a:r>
            <a:r>
              <a:rPr lang="el-GR" b="1" dirty="0">
                <a:solidFill>
                  <a:srgbClr val="FF6600"/>
                </a:solidFill>
                <a:ea typeface="Times New Roman"/>
                <a:cs typeface="Times New Roman"/>
              </a:rPr>
              <a:t>παρακμή</a:t>
            </a:r>
            <a:r>
              <a:rPr lang="el-GR" b="1" dirty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el-GR" b="1" dirty="0">
                <a:solidFill>
                  <a:srgbClr val="FFC000"/>
                </a:solidFill>
                <a:ea typeface="Times New Roman"/>
                <a:cs typeface="Times New Roman"/>
              </a:rPr>
              <a:t>παλαιών λιμενικών εγκαταστάσεων </a:t>
            </a:r>
            <a:r>
              <a:rPr lang="el-GR" b="1" dirty="0">
                <a:ea typeface="Times New Roman"/>
                <a:cs typeface="Times New Roman"/>
              </a:rPr>
              <a:t>αλλά και </a:t>
            </a:r>
            <a:r>
              <a:rPr lang="el-GR" b="1" dirty="0">
                <a:solidFill>
                  <a:srgbClr val="FFC000"/>
                </a:solidFill>
                <a:ea typeface="Times New Roman"/>
                <a:cs typeface="Times New Roman"/>
              </a:rPr>
              <a:t>παραθαλάσσιων βιομηχανικών εγκαταστάσεων </a:t>
            </a:r>
            <a:r>
              <a:rPr lang="el-GR" b="1" dirty="0">
                <a:ea typeface="Times New Roman"/>
                <a:cs typeface="Times New Roman"/>
              </a:rPr>
              <a:t>μέσα στον αστικό ιστό, που παρατηρήθηκε διεθνώς σε πολλές πόλεις κατά το δεύτερο μισό του 20</a:t>
            </a:r>
            <a:r>
              <a:rPr lang="el-GR" b="1" baseline="30000" dirty="0">
                <a:ea typeface="Times New Roman"/>
                <a:cs typeface="Times New Roman"/>
              </a:rPr>
              <a:t>ου</a:t>
            </a:r>
            <a:r>
              <a:rPr lang="el-GR" b="1" dirty="0">
                <a:ea typeface="Times New Roman"/>
                <a:cs typeface="Times New Roman"/>
              </a:rPr>
              <a:t> αιώνα. </a:t>
            </a:r>
            <a:endParaRPr lang="el-GR" b="1" dirty="0" smtClean="0">
              <a:ea typeface="Times New Roman"/>
              <a:cs typeface="Times New Roman"/>
            </a:endParaRPr>
          </a:p>
          <a:p>
            <a:pPr marL="342900" indent="-342900" algn="just" hangingPunct="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l-GR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Οι  </a:t>
            </a:r>
            <a:r>
              <a:rPr lang="el-GR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αιτίες της παρακμής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(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βλ.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Hall, P., 1991, Hoyle, B. S. &amp;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Pinder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, D. A.,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1992)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έχουν τις ρίζες τους</a:t>
            </a:r>
          </a:p>
          <a:p>
            <a:pPr marL="342900" indent="-342900" algn="just" hangingPunct="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l-GR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α</a:t>
            </a:r>
            <a:r>
              <a:rPr lang="el-GR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) στην εξέλιξη της ναυτιλιακής τεχνολογίας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containers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και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γερανοί </a:t>
            </a:r>
            <a:r>
              <a:rPr lang="el-G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φορτο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-</a:t>
            </a:r>
            <a:r>
              <a:rPr lang="el-G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εκφορτωσης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των εμπορικών πλοίων, νέα συστήματα μεταφοράς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cargo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αλλαγές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στο μέγεθος,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και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στον τρόπο ελλιμενισμού των πλοίων)  και </a:t>
            </a:r>
            <a:endPara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</a:endParaRPr>
          </a:p>
          <a:p>
            <a:pPr marL="342900" indent="-342900" algn="just" hangingPunct="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l-GR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β</a:t>
            </a:r>
            <a:r>
              <a:rPr lang="el-GR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) στην </a:t>
            </a:r>
            <a:r>
              <a:rPr lang="el-GR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αναγκαιότητα ανάπτυξης </a:t>
            </a:r>
            <a:r>
              <a:rPr lang="el-GR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ειδικών βιομηχανικών περιοχών </a:t>
            </a:r>
            <a:r>
              <a:rPr lang="el-GR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σε επαφή με </a:t>
            </a:r>
            <a:r>
              <a:rPr lang="el-GR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τις λιμενικές λειτουργίες.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Ω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ς συνέπεια, υπήρξε </a:t>
            </a:r>
            <a:r>
              <a:rPr lang="el-G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δραματική </a:t>
            </a:r>
            <a:r>
              <a:rPr lang="el-G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αύξηση των απαιτήσεων των λιμανιών σε χώρο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(εκτάσεις γης και θαλάσσιο χώρο). </a:t>
            </a:r>
            <a:endPara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</a:endParaRPr>
          </a:p>
          <a:p>
            <a:pPr marL="342900" indent="-342900" algn="just" hangingPunct="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l-G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Ετσι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, </a:t>
            </a:r>
            <a:r>
              <a:rPr lang="el-G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ο </a:t>
            </a:r>
            <a:r>
              <a:rPr lang="el-G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εκσυγχρονισμός των παλαιών λιμενικών εγκαταστάσεων μέσα στις πόλεις συχνά δεν ήταν εφικτός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και μοιραία αυτές παρήκμασαν. Οι λιμενικές δραστηριότητες </a:t>
            </a:r>
            <a:r>
              <a:rPr lang="el-G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μεταγκαταστάθηκαν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σε κατάλληλες περιοχές έξω από τις πόλεις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.</a:t>
            </a:r>
          </a:p>
          <a:p>
            <a:pPr marL="342900" indent="-342900" algn="just" hangingPunct="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l-GR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Η ΑΝΑΠΛΑΣΗ ΤΩΝ ΕΓΚΑΤΑΛΗΜΜΕΝΩΝ ΛΙΜΕΝΙΚΩΝ ΖΩΝΩΝ ΠΡΟΕΚΥΨΕ ΩΣ  ΑΝΑΓΚΑΙΟΤΗΤΑ</a:t>
            </a:r>
            <a:endParaRPr lang="el-GR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090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23259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lang="el-GR" sz="24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Τα ‘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Παραλιακά Επίκεντρα’ πολιτισμού </a:t>
            </a:r>
            <a:r>
              <a:rPr lang="el-GR" altLang="el-GR" sz="2400" b="1" kern="1200" dirty="0">
                <a:solidFill>
                  <a:srgbClr val="FF6600"/>
                </a:solidFill>
                <a:latin typeface="Arial" charset="0"/>
              </a:rPr>
              <a:t>και αναψυχής 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/>
            </a:r>
            <a:b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Ευρώπη στις </a:t>
            </a:r>
            <a:r>
              <a:rPr kumimoji="0" lang="el-GR" sz="2400" b="1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δεκαετίεςτου</a:t>
            </a: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‘90 και 2000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51520" y="6423972"/>
            <a:ext cx="4392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altLang="el-GR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Barcelona </a:t>
            </a:r>
            <a:r>
              <a:rPr lang="en-GB" altLang="el-GR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Forum  of the Cultures 2004</a:t>
            </a:r>
            <a:endParaRPr lang="el-GR" altLang="el-GR" b="1" i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94288"/>
            <a:ext cx="5511800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99849"/>
            <a:ext cx="314642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8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23259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lang="el-GR" sz="24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Τα ‘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Παραλιακά Επίκεντρα’ πολιτισμού </a:t>
            </a:r>
            <a:r>
              <a:rPr lang="el-GR" altLang="el-GR" sz="2400" b="1" kern="1200" dirty="0">
                <a:solidFill>
                  <a:srgbClr val="FF6600"/>
                </a:solidFill>
                <a:latin typeface="Arial" charset="0"/>
              </a:rPr>
              <a:t>και αναψυχής 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/>
            </a:r>
            <a:b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Ευρώπη στις </a:t>
            </a:r>
            <a:r>
              <a:rPr kumimoji="0" lang="el-GR" sz="2400" b="1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δεκαετίεςτου</a:t>
            </a: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‘90 και 2000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8292"/>
            <a:ext cx="3505200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152466"/>
            <a:ext cx="5224463" cy="391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923928" y="6417647"/>
            <a:ext cx="4392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GB" altLang="el-GR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Barcelona </a:t>
            </a:r>
            <a:r>
              <a:rPr lang="en-GB" altLang="el-GR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Forum  of the Cultures 2004</a:t>
            </a:r>
            <a:endParaRPr lang="el-GR" altLang="el-GR" b="1" i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256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23259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lang="el-GR" sz="24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Τα ‘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Παραλιακά Επίκεντρα’ πολιτισμού </a:t>
            </a:r>
            <a:r>
              <a:rPr lang="el-GR" altLang="el-GR" sz="2400" b="1" kern="1200" dirty="0">
                <a:solidFill>
                  <a:srgbClr val="FF6600"/>
                </a:solidFill>
                <a:latin typeface="Arial" charset="0"/>
              </a:rPr>
              <a:t>και αναψυχής 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/>
            </a:r>
            <a:b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Ευρώπη στις </a:t>
            </a:r>
            <a:r>
              <a:rPr kumimoji="0" lang="el-GR" sz="2400" b="1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δεκαετίεςτου</a:t>
            </a: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‘90 και 2000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539552" y="6309320"/>
            <a:ext cx="44330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Valencia, City of Arts and Sciences</a:t>
            </a:r>
            <a:endParaRPr lang="el-GR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5" y="1456666"/>
            <a:ext cx="5291137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264" y="3840757"/>
            <a:ext cx="3706813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56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23259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lang="el-GR" sz="24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Τα ‘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Παραλιακά Επίκεντρα’ πολιτισμού </a:t>
            </a:r>
            <a:r>
              <a:rPr lang="el-GR" altLang="el-GR" sz="2400" b="1" kern="1200" dirty="0">
                <a:solidFill>
                  <a:srgbClr val="FF6600"/>
                </a:solidFill>
                <a:latin typeface="Arial" charset="0"/>
              </a:rPr>
              <a:t>και αναψυχής 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/>
            </a:r>
            <a:b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Ευρώπη στις </a:t>
            </a:r>
            <a:r>
              <a:rPr kumimoji="0" lang="el-GR" sz="2400" b="1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δεκαετίεςτου</a:t>
            </a: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‘90 και 2000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539552" y="6309320"/>
            <a:ext cx="44330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Valencia, City of Arts and Sciences</a:t>
            </a:r>
            <a:endParaRPr lang="el-GR" dirty="0">
              <a:solidFill>
                <a:srgbClr val="FFFFFF"/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87" y="1468437"/>
            <a:ext cx="5218113" cy="391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379" y="1988840"/>
            <a:ext cx="3779837" cy="37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47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23259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lang="el-GR" sz="24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Τα ‘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Παραλιακά Επίκεντρα’ πολιτισμού </a:t>
            </a:r>
            <a:r>
              <a:rPr lang="el-GR" altLang="el-GR" sz="2400" b="1" kern="1200" dirty="0">
                <a:solidFill>
                  <a:srgbClr val="FF6600"/>
                </a:solidFill>
                <a:latin typeface="Arial" charset="0"/>
              </a:rPr>
              <a:t>και αναψυχής 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/>
            </a:r>
            <a:b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Ευρώπη στις </a:t>
            </a:r>
            <a:r>
              <a:rPr kumimoji="0" lang="el-GR" sz="2400" b="1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δεκαετίεςτου</a:t>
            </a: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‘90 και 2000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539552" y="6309320"/>
            <a:ext cx="44330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Valencia, City of Arts and Sciences</a:t>
            </a:r>
            <a:endParaRPr lang="el-GR" dirty="0">
              <a:solidFill>
                <a:srgbClr val="FFFFFF"/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590865"/>
            <a:ext cx="5367056" cy="356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35" y="4351572"/>
            <a:ext cx="3494087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47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23259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lang="el-GR" sz="24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Τα  Εκτενή  &amp; συνδυασμένα ‘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Παραλιακά </a:t>
            </a:r>
            <a:r>
              <a:rPr lang="el-GR" altLang="el-GR" sz="2400" b="1" kern="1200" dirty="0" err="1" smtClean="0">
                <a:solidFill>
                  <a:srgbClr val="FF6600"/>
                </a:solidFill>
                <a:latin typeface="Arial" charset="0"/>
              </a:rPr>
              <a:t>πολυ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-επίκεντρα’</a:t>
            </a:r>
            <a:b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Νοτιοανατολική Ασία και την Αυστραλία </a:t>
            </a:r>
            <a:b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την </a:t>
            </a:r>
            <a:r>
              <a:rPr kumimoji="0" lang="el-GR" sz="2400" b="1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τελευταί</a:t>
            </a:r>
            <a:r>
              <a:rPr lang="el-GR" sz="2400" b="1" kern="1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α δεκαετία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772816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Σήμερα, το φαινόμενο της ‘πολιτιστικοποίησης’ των αστικών θαλασσίων μετώπων φαίνεται να μετασχηματίζεται ξανά και να γεννά νέα τοπία: </a:t>
            </a:r>
            <a:endParaRPr lang="el-G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Πρώτον</a:t>
            </a:r>
            <a:r>
              <a:rPr lang="el-G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οι αναπλάσεις που σχεδιάζονται ή άρχισαν να υλοποιούνται σε </a:t>
            </a:r>
            <a:r>
              <a:rPr lang="el-GR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μητροπόλεις της νοτιοανατολικής Ασίας 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</a:t>
            </a:r>
            <a:r>
              <a:rPr lang="el-GR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της Αυστραλίας,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l-G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π.χ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στην 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περιοχή </a:t>
            </a:r>
            <a:r>
              <a:rPr lang="el-GR" sz="2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</a:t>
            </a:r>
            <a:r>
              <a:rPr lang="el-GR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Kowloon</a:t>
            </a:r>
            <a:r>
              <a:rPr lang="el-GR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του Χονγκ </a:t>
            </a:r>
            <a:r>
              <a:rPr lang="el-GR" sz="2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Κονγκ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</a:t>
            </a:r>
            <a:r>
              <a:rPr lang="el-GR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στη </a:t>
            </a:r>
            <a:r>
              <a:rPr lang="el-GR" sz="2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Μελβούρνη) 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δείχνουν 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ότι η </a:t>
            </a:r>
            <a:r>
              <a:rPr lang="el-G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έκταση των παραλιακών περιοχών που αναδομούνται ως επίκεντρα πολιτισμού και αναψυχής έχει αυξηθεί πάρα πολύ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Για παράδειγμα, στην περίπτωση του </a:t>
            </a:r>
            <a:r>
              <a:rPr lang="el-G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Kowloon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του Χονγκ Κονγκ, η επιφάνεια ξεπερνά τα 40 εκτάρια. </a:t>
            </a:r>
            <a:endParaRPr lang="el-G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Δεύτερον</a:t>
            </a:r>
            <a:r>
              <a:rPr lang="el-G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τα νέα παραλιακά επίκεντρα πολιτισμού και αναψυχής </a:t>
            </a:r>
            <a:r>
              <a:rPr lang="el-GR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συνδυάζονται με νέα επιχειρηματικά επίκεντρα σε άμεση γειτνίαση. 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Σ’ αυτή την περίπτωση, το αναδυόμενο νέο αστικό τοπίο αποτελεί </a:t>
            </a:r>
            <a:r>
              <a:rPr lang="el-GR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ένα εκτεταμένο </a:t>
            </a:r>
            <a:r>
              <a:rPr lang="el-GR" sz="20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πολυ</a:t>
            </a:r>
            <a:r>
              <a:rPr lang="el-GR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-επίκεντρο πολιτισμού, ψυχαγωγικών και επιχειρηματικών δραστηριοτήτων </a:t>
            </a:r>
          </a:p>
        </p:txBody>
      </p:sp>
    </p:spTree>
    <p:extLst>
      <p:ext uri="{BB962C8B-B14F-4D97-AF65-F5344CB8AC3E}">
        <p14:creationId xmlns:p14="http://schemas.microsoft.com/office/powerpoint/2010/main" val="250847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23259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lang="el-GR" sz="24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Τα  Εκτενή  &amp; συνδυασμένα ‘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Παραλιακά </a:t>
            </a:r>
            <a:r>
              <a:rPr lang="el-GR" altLang="el-GR" sz="2400" b="1" kern="1200" dirty="0" err="1" smtClean="0">
                <a:solidFill>
                  <a:srgbClr val="FF6600"/>
                </a:solidFill>
                <a:latin typeface="Arial" charset="0"/>
              </a:rPr>
              <a:t>πολυ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-επίκεντρα’</a:t>
            </a:r>
            <a:b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Νοτιοανατολική Ασία και την Αυστραλία </a:t>
            </a:r>
            <a:b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την </a:t>
            </a:r>
            <a:r>
              <a:rPr kumimoji="0" lang="el-GR" sz="2400" b="1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τελευταί</a:t>
            </a:r>
            <a:r>
              <a:rPr lang="el-GR" sz="2400" b="1" kern="1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α δεκαετία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30363"/>
            <a:ext cx="8352928" cy="463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753079" y="6405827"/>
            <a:ext cx="76692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altLang="el-GR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Melbourne: </a:t>
            </a:r>
            <a:r>
              <a:rPr lang="en-GB" altLang="el-GR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Port Melbourne. </a:t>
            </a:r>
            <a:r>
              <a:rPr lang="el-GR" altLang="el-GR" b="1" i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Η  εκτενής περιοχή που αναδομείται</a:t>
            </a:r>
            <a:endParaRPr lang="en-GB" altLang="el-GR" b="1" i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319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23259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lang="el-GR" sz="24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Τα  Εκτενή  &amp; συνδυασμένα ‘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Παραλιακά </a:t>
            </a:r>
            <a:r>
              <a:rPr lang="el-GR" altLang="el-GR" sz="2400" b="1" kern="1200" dirty="0" err="1" smtClean="0">
                <a:solidFill>
                  <a:srgbClr val="FF6600"/>
                </a:solidFill>
                <a:latin typeface="Arial" charset="0"/>
              </a:rPr>
              <a:t>πολυ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-επίκεντρα’</a:t>
            </a:r>
            <a:b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Νοτιοανατολική Ασία και την Αυστραλία </a:t>
            </a:r>
            <a:b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την </a:t>
            </a:r>
            <a:r>
              <a:rPr kumimoji="0" lang="el-GR" sz="2400" b="1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τελευταί</a:t>
            </a:r>
            <a:r>
              <a:rPr lang="el-GR" sz="2400" b="1" kern="1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α δεκαετία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77871" y="6176913"/>
            <a:ext cx="90661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altLang="el-GR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Melbourne: </a:t>
            </a:r>
            <a:r>
              <a:rPr lang="en-GB" altLang="el-GR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Port Melbourne. </a:t>
            </a:r>
            <a:r>
              <a:rPr lang="el-GR" altLang="el-GR" b="1" i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Εικόνες από την εκτενές  πολύ-επίκεντρο που </a:t>
            </a:r>
            <a:r>
              <a:rPr lang="el-GR" altLang="el-GR" b="1" i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αναδομείται</a:t>
            </a:r>
            <a:endParaRPr lang="en-GB" altLang="el-GR" b="1" i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3" y="1688232"/>
            <a:ext cx="3786187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475" y="2420888"/>
            <a:ext cx="5005387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6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17179" y="0"/>
            <a:ext cx="9104441" cy="1556792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lang="el-GR" sz="24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Τα  Εκτενή  &amp; συνδυασμένα ‘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Παραλιακά Πολύ-επίκεντρα</a:t>
            </a:r>
            <a:r>
              <a:rPr lang="el-GR" altLang="el-GR" sz="2800" b="1" kern="1200" dirty="0" smtClean="0">
                <a:solidFill>
                  <a:srgbClr val="FF6600"/>
                </a:solidFill>
                <a:latin typeface="Arial" charset="0"/>
              </a:rPr>
              <a:t>’</a:t>
            </a:r>
            <a:br>
              <a:rPr lang="el-GR" altLang="el-GR" sz="2800" b="1" kern="1200" dirty="0" smtClean="0">
                <a:solidFill>
                  <a:srgbClr val="FF6600"/>
                </a:solidFill>
                <a:latin typeface="Arial" charset="0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Νοτιοανατολική Ασία και την Αυστραλία </a:t>
            </a:r>
            <a:b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την </a:t>
            </a:r>
            <a:r>
              <a:rPr kumimoji="0" lang="el-GR" sz="2400" b="1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τελευταί</a:t>
            </a:r>
            <a:r>
              <a:rPr lang="el-GR" sz="2400" b="1" kern="1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α δεκαετία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4357" y="5935148"/>
            <a:ext cx="9138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  Kowloon, Hong Kong: </a:t>
            </a:r>
            <a:r>
              <a:rPr lang="el-GR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</a:t>
            </a:r>
            <a:r>
              <a:rPr lang="el-GR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συνδυασμένο </a:t>
            </a:r>
            <a:r>
              <a:rPr lang="el-GR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εκτενές </a:t>
            </a:r>
            <a:r>
              <a:rPr lang="el-GR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πολυ</a:t>
            </a:r>
            <a:r>
              <a:rPr lang="el-GR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-επίκεντρο </a:t>
            </a:r>
            <a:r>
              <a:rPr lang="el-GR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πολιτισμού, ψυχαγωγικών και επιχειρηματικών δραστηριοτήτων </a:t>
            </a:r>
          </a:p>
          <a:p>
            <a:r>
              <a:rPr lang="el-GR" dirty="0" smtClean="0">
                <a:solidFill>
                  <a:srgbClr val="FFFFFF"/>
                </a:solidFill>
              </a:rPr>
              <a:t> </a:t>
            </a:r>
            <a:endParaRPr lang="el-GR" dirty="0">
              <a:solidFill>
                <a:srgbClr val="FFFFFF"/>
              </a:solid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747323"/>
            <a:ext cx="4286250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65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423259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lang="el-GR" sz="2400" b="1" kern="1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Τα  Εκτενή  &amp; συνδυασμένα ‘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Παραλιακά </a:t>
            </a:r>
            <a:r>
              <a:rPr lang="el-GR" altLang="el-GR" sz="2400" b="1" kern="1200" dirty="0" err="1" smtClean="0">
                <a:solidFill>
                  <a:srgbClr val="FF6600"/>
                </a:solidFill>
                <a:latin typeface="Arial" charset="0"/>
              </a:rPr>
              <a:t>Πολυ</a:t>
            </a:r>
            <a: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  <a:t>-επίκεντρα’</a:t>
            </a:r>
            <a:br>
              <a:rPr lang="el-GR" altLang="el-GR" sz="2400" b="1" kern="1200" dirty="0" smtClean="0">
                <a:solidFill>
                  <a:srgbClr val="FF6600"/>
                </a:solidFill>
                <a:latin typeface="Arial" charset="0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Νοτιοανατολική Ασία και την Αυστραλία </a:t>
            </a:r>
            <a:b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kumimoji="0" lang="el-GR" sz="2400" b="1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την </a:t>
            </a:r>
            <a:r>
              <a:rPr kumimoji="0" lang="el-GR" sz="2400" b="1" u="none" strike="noStrike" kern="1200" cap="none" spc="0" normalizeH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τελευταί</a:t>
            </a:r>
            <a:r>
              <a:rPr lang="el-GR" sz="2400" b="1" kern="1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α δεκαετία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pic>
        <p:nvPicPr>
          <p:cNvPr id="3" name="Picture 12" descr="westkowlo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104" y="1772816"/>
            <a:ext cx="4427538" cy="27844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60848"/>
            <a:ext cx="4079660" cy="290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4357" y="5935148"/>
            <a:ext cx="9138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  Kowloon, Hong Kong: </a:t>
            </a:r>
            <a:r>
              <a:rPr lang="el-G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</a:t>
            </a:r>
            <a:r>
              <a:rPr lang="el-G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συνδυασμένο </a:t>
            </a:r>
            <a:r>
              <a:rPr lang="el-G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εκτενές </a:t>
            </a:r>
            <a:r>
              <a:rPr lang="el-G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πολυ</a:t>
            </a:r>
            <a:r>
              <a:rPr lang="el-G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-επίκεντρο </a:t>
            </a:r>
            <a:r>
              <a:rPr lang="el-G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πολιτισμού, ψυχαγωγικών και επιχειρηματικών δραστηριοτήτων </a:t>
            </a:r>
          </a:p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5085184"/>
            <a:ext cx="847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1</a:t>
            </a:r>
            <a:r>
              <a:rPr lang="el-GR" b="1" baseline="30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</a:t>
            </a:r>
            <a:r>
              <a:rPr lang="el-GR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βραβείο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του Διεθνούς Διαγωνισμού για το Σχέδιο Ανάπλασης που κέρδισε οι </a:t>
            </a:r>
            <a:r>
              <a:rPr lang="en-US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Fosters Associates, UK</a:t>
            </a:r>
            <a:endParaRPr lang="el-GR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242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908720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ΑΝΑΠΛΑΣΗ ΑΣΤΙΚΩΝ ΘΑΛΑΣΣΙΩΝ ΜΕΤΩΠΩΝ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Η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καταγωγή </a:t>
            </a:r>
            <a:r>
              <a:rPr lang="el-GR" sz="24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του </a:t>
            </a:r>
            <a:r>
              <a:rPr lang="el-GR" sz="24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φαινομένου</a:t>
            </a:r>
            <a:endParaRPr lang="el-GR" altLang="el-GR" sz="2400" b="1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80728"/>
            <a:ext cx="889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l-GR" sz="2400" b="1" dirty="0">
                <a:ea typeface="Times New Roman"/>
                <a:cs typeface="Times New Roman"/>
              </a:rPr>
              <a:t>Το φαινόμενο της ανάπλασης των αστικών θαλασσίων μετώπων</a:t>
            </a:r>
            <a:r>
              <a:rPr lang="el-GR" sz="2400" dirty="0">
                <a:latin typeface="Times New Roman"/>
                <a:ea typeface="Times New Roman"/>
              </a:rPr>
              <a:t> </a:t>
            </a:r>
            <a:r>
              <a:rPr lang="el-GR" sz="2400" b="1" dirty="0">
                <a:ea typeface="Times New Roman"/>
                <a:cs typeface="Times New Roman"/>
              </a:rPr>
              <a:t>ξεκίνησε στην </a:t>
            </a:r>
            <a:r>
              <a:rPr lang="el-GR" sz="2400" b="1" dirty="0">
                <a:solidFill>
                  <a:srgbClr val="FF6600"/>
                </a:solidFill>
                <a:ea typeface="Times New Roman"/>
                <a:cs typeface="Times New Roman"/>
              </a:rPr>
              <a:t>Αμερική</a:t>
            </a:r>
            <a:r>
              <a:rPr lang="el-GR" sz="2400" b="1" dirty="0">
                <a:ea typeface="Times New Roman"/>
                <a:cs typeface="Times New Roman"/>
              </a:rPr>
              <a:t> ήδη </a:t>
            </a:r>
            <a:r>
              <a:rPr lang="el-GR" sz="2400" b="1" dirty="0" smtClean="0">
                <a:ea typeface="Times New Roman"/>
                <a:cs typeface="Times New Roman"/>
              </a:rPr>
              <a:t>από </a:t>
            </a:r>
            <a:r>
              <a:rPr lang="el-GR" sz="2400" b="1" dirty="0">
                <a:ea typeface="Times New Roman"/>
                <a:cs typeface="Times New Roman"/>
              </a:rPr>
              <a:t>τη </a:t>
            </a:r>
            <a:r>
              <a:rPr lang="el-GR" sz="2400" b="1" dirty="0">
                <a:solidFill>
                  <a:srgbClr val="FF6600"/>
                </a:solidFill>
                <a:latin typeface="+mj-lt"/>
                <a:ea typeface="Times New Roman"/>
                <a:cs typeface="Times New Roman"/>
              </a:rPr>
              <a:t>δεκαετία του ’70 με την </a:t>
            </a:r>
            <a:r>
              <a:rPr lang="el-GR" sz="2400" b="1" dirty="0" smtClean="0">
                <a:solidFill>
                  <a:srgbClr val="FF6600"/>
                </a:solidFill>
                <a:latin typeface="+mj-lt"/>
                <a:ea typeface="Times New Roman"/>
                <a:cs typeface="Times New Roman"/>
              </a:rPr>
              <a:t>ανάπλαση  </a:t>
            </a:r>
            <a:r>
              <a:rPr lang="el-GR" sz="2400" b="1" dirty="0">
                <a:solidFill>
                  <a:srgbClr val="FF6600"/>
                </a:solidFill>
                <a:latin typeface="+mj-lt"/>
                <a:ea typeface="Times New Roman"/>
                <a:cs typeface="Times New Roman"/>
              </a:rPr>
              <a:t>του </a:t>
            </a:r>
            <a:r>
              <a:rPr lang="en-US" sz="2400" b="1" dirty="0">
                <a:solidFill>
                  <a:srgbClr val="FF6600"/>
                </a:solidFill>
                <a:latin typeface="+mj-lt"/>
                <a:ea typeface="Times New Roman"/>
              </a:rPr>
              <a:t>Inner Harbor</a:t>
            </a:r>
            <a:r>
              <a:rPr lang="el-GR" sz="2400" b="1" dirty="0">
                <a:solidFill>
                  <a:srgbClr val="FF6600"/>
                </a:solidFill>
                <a:latin typeface="+mj-lt"/>
                <a:ea typeface="Times New Roman"/>
                <a:cs typeface="Times New Roman"/>
              </a:rPr>
              <a:t> της Βαλτιμόρης, </a:t>
            </a:r>
            <a:endParaRPr lang="el-GR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4" name="AutoShape 2" descr="data:image/jpeg;base64,/9j/4AAQSkZJRgABAQAAAQABAAD/2wCEAAkGBxQTEhQUEhQWFhUWFxgYFBcWGBcYFxUdFxgXFx0YGBwYHCggGh0lHBgVITEhJSksLi4uFx8zODMsNygtLisBCgoKDg0OGhAQGywkHyQsLCwsLC8sLCwsLCwsLCwsLCwsLCwsLCwsLCwsLCwsLCwsLCwsLCwsLCwsLCwsLCwsLP/AABEIAG0BzwMBIgACEQEDEQH/xAAbAAACAwEBAQAAAAAAAAAAAAADBAIFBgEAB//EAEQQAAIBAgQDBQUECAQFBQEAAAECEQADBBIhMQVBUQYiYXGBEzKRobFCwdHwFCNSYnKC4fEVM5KyByQ0Q5NTc6Kzwxb/xAAZAQADAQEBAAAAAAAAAAAAAAAAAQIDBAX/xAAoEQACAgEFAAIBAwUAAAAAAAAAAQIREgMTITFBUWEiFDJxBJGh4fD/2gAMAwEAAhEDEQA/APowFSy10VKa9Js888gEa+lQiiCpFqVlUdS+RXruJJoZFcIpYx7DJ9A2FRijogO9TSF5TVOVEqIrFcK06tjMeQFEbBDkaneS7KWk30VhWolabvWCu8UErWikmZuNACtQK0xlrzWD0p5JBixNlqBFMvaI3B+FCK1SkS0BIrmWi5a9kp5CoDFdC0Y2qjloyHQRcQQIFFwt/vaml8tcqGkyk2i1TF+tcfGVVzUTWWyjTdY1fxpO1IMKmRXorWMVHozlJyBZa7FEy0c4NhGlDkl2JRb6FCK5FW9nALBzHXkOlTGHQfZHrWb14mi0WUkV0CmMSozGNqHlrVStGdUx3httZk6kbTyqya/Ohqms3Su1EGJNc84OTs3hNJUWfrXTdA3pG3fY7Amh4jP9oEelQtPnkvc44HbmKoX6RNV81JTWi0kjPdLNGB97UdKDinXYKB6Uurmu1UYU7E9S0Dy1MNpAAruWvBa1syIZa9losV6KdhQLLXstFivRRYUDy12pxXoosAcVIJU4roFKwoHlr0USKJZs5qHKuWCTfQvFcy0y9kioItGQ8WAivRRnFdW1pRkLEElskwBJp/NctiCNPlUMLdyGnRjVrDUk76tG2nFV3TForsVPJXlTWlkh4kYrpAqbLFe9maWSDEgFqRsHpXRpU5I51Lk/BqK9I+w01qDJFEZp3rzNSUmVijD9t+0ptq1qw7LcUzcYCIgaLJ8wdOlJdku2z5nXF3e6AMjFdjMalRPTeqntwP8AmMT6f7FrJM0EeMj76ycvys6FBYpH32zeW4qupzKwBUjYg6gimCixHzqn7J/9Fhv/AGU/2irUrW92c1UzltQGpgXB0peK4U8aUuexxtdHcRe02FIm3TDJ41wGKqLxXBEk2+RYWSdgaiZpw36ASOlWpv1EuKXQGugVIivPbgU3JCURDEcStIMzNCzEwaYtsGAKmQdQayPF/wDLX+If7WrT8CScPa/gX6Vlp6rfZrqaSXQ2tqa4bOsSKndhRLUp+nWwdyfQ1UtVJ9krTtdDBsHlqOtciNCK7gcQLuYIT3TBkRR8UUWAWA8yB9aW7Ybdcghc8BRRiaHlB2M11F8qG4sFkiZxJoD3Tzogtn+9VHHn/UOVOzAaHxHyqZSUVwUlJvkZu4pAYJg+tEGtYDiJI9nrrBn419GsYU5V/hH0paes3+4J6SX7QUVK2onWmHsgDeTUUsk1rmmiMGmMriIECIqF3Fk1EYfkDJ+VTuYSOcmslgmaPNoUcSZr2WilI3qdq1POK3ySRji2wQWpgUc2ByYGoFIoU0wcGjiLRwi0ILRFt1Mn9lRX0eYLyFRKTTFqxJ10HOns6qIG1Zy1ceuTSOnffBUezqBWn77ZjpQCK0jqWRKFC+WvZaYRa6wp5k4C+Wu5aOLPjUltgb60biDbYuFqSzypzMIiKHAqdy/CtuvRYioxTJWvNbp7iFgxWK9RilRK1WSJcWCNeqZFcinYqHprs0D2g6ilbvGLKtka4oaYjX67VynSWOavFqzljtShviyVCg/9wuMu0xt103qxu8bw6+9et75dGB16GNqSaY2mWIqU1T3e0Nhf+7a9biD76iO0uGkj2yCOrpHprrRYqLg13NWdw3a/DM7qXCZYgsyw09DNETtXhG2vJvzOX60WgpmE7dH/AJrEeQ/+tax146r5n6GtT2vxaXb95rbBlYCCOfcC/URWVvI0r3ToelZenT4j7h2QP/JYb/2k+lXGavnXDu2aYfB2ECEuqBWnQCByB96fOpp/xCMe6h1EyQIGkgQfPetcjBxZv5rO43i11W0ylZ2j7/vqpt/8RLZMG3pMe+NB18aFiuKqy3DbYTlc7TEIx5jqBRkhYM1+FxS3FDKdDuOYPQ+NFrB8G48bKxK5SzliQSREAbGtCnFWIzZ7YBEqMrE+EnMOXhVZonBlyYoN++q+8Y++KzqdrFNz2IBzyQXIATTX9o8hv8qZ/SgzMbjyPsBSBlnqef2aHJ+CpejOM45atrmMnUeZnp8z6VmsX2tvM59mU9mWAWV70EganNE1LEMl3RpgMdA4+yWWfd51T4prNskC3cMHQm4Nwd/c6ipcpLspJPoteLt+rH8Q/wBrVccL49aSxbUkkhQCAOgrKYniXtbR7sZSOe8hq9hl/VgyNifkayUmjaSTNdc4uLxUW5KGSSd9OXWuO0f2bw8KoOF3PZIQSG3I0Maxvp4Uxdx08lnyY/dQ52yVAa4bxQ2jdAWZYmZI2dh08a92gxWeDy9nMec1UG+FJ+1mUkwrQO9J21iWFRxONLCJExlBgxAkTB19DVwkZasfxDcJ4m1m3bKyVEEpIAbTadY2HKtXwPjAxCk5MhB2zZhHWYHOsHYEIEMGNNNJ+VO8K4kbDKq7MwU6TM1cn6Z6fdG14vjVRCGPvSBWZxOLW4jQc2kjWYGZf6VDjXEC6qHIkGRGmjKDVVw+53G29z/9ErCUrfB2xjUeezvE1/y/L76+jYe4coHgPpXzfiB1t7bfhWwscetbQ+g192OlOEkuzKSb6LoGp5zVbY4mjTrlA6kVnsTi3Z2PtXHeIAViBAMDTyX51vFqXRk7j2bMGK6HNYSzjrmWPbODsSXJPI6AnbQa6bmtVhOKW3A7wmNRufPSi0BYk9TUlYiqziXEEW28sASsDzaQPv8AhWP/AE24FhJ91RMmQRZsW9I/etuf5poyXQ8X2fRg9VGO7SWLblHY5l0MKdPU71WW+P3dO4nxM1lu1CXfatcCEo5kMJI0AmY2579KFJA4s3fDu0dq64RcwJ2zADnHWrsV8v7GXpvoTpqPr/Svpa31/aHxFNsSGJrkUJbwOxFCbGr5nmBy051LkkUk30NyetdFV9nian3gV84P0o9vFoRuB56UKafoODXaGpr00EXh+0PiKnmp2AUNXiaEWA3qU0gsIrxXtKGDXQaAsyTKCOfPn4xR8Jh1JXl3VMgkGcu4I2pS40KTtp+J++rLA7r/AAD/AGr+NY2VRopFQy1Ga4bgmJE9K2XBLZ5kNRivFjPh1qF4SOfoYqsmTimfMsDigSAcQxYkaHaQNVBOkV3irRdMjXTeOaif+351RXz3gCqjURATRfubXqKYwV1nZrYYAsIVoUs0mNSfIbHlWCnz2aUq4QTEYiNRy1HoCegqnuXyWYzuWPzmry9wC9AE77liVPyJmqrFcMezBugqD67cjzXyIrOc6d0HKQLC95iJnSTGh5Dp1IprEYdbc+0OVp230OuumvxpTC5EcnXvLA6DUHX0FF7QXhccsplQIPj3Y0rN6jNFjhfpb8GxZthntuZVTG+UyCCCsxzrmNRiYRVLZc2pYb/zVU4HHhVjllhiB8CfHlTH+PoLoMGMoXl1Gv1pZOzWOpptATfbXPCztBJnbxNMLeEqAgfMebET6iD86rMVjFLeA5nY7UxhrwBQkgAHmd/CrTH+L4s0L4FGXS2gMabn6sfyapxwpy+X2lpdTuH08NEP31brjNJG3nVbi8UUOeN5KiRruPrVbjIxXLsWxvC3tiTdtEeBYT/rQCq0Yl5kMem9O3OKm73DazEyQiyT0EAanfamsfg1t2/1tk2rgOUKwcEkHxERE7HnVPURlyM8P44UUIbdplyjVlWZO+pGp15zTp7QqVVXWQV1CFR1EfI6eVUC8ROmZLYMQvckiZGnePI865Zxi5w77wNVUASBpAO3PUdahyXyLIszetuZt2W0BJjfxOkTFLcTx2dv1fdUAAr0Oo1jw5+VL38SwiGYAKMoARVAbWVEjeelDwvD2IJXYz9rLPhoDVxTbE2i0UZFkug1iW9oAZ8cmv8AeuXlsFZOKt5v2US658hKAfSg4ixlFtSe8QJDEbgt7pLAmNN+teyHLrbM7rqmUTvMzWjUmSmi5w/Cl9lnlvZuRlZvYgkgHSGfeDsY5UE4VBAzXAoBBM2fLleiNT50tZZfZ/rPbBhPuZCuvIDfkDPX41BbbEEa+BYjQeIy71OLrgvJXyWYxQyAgXSSDG2Uk7DQSenLbakhiL8kD2e/2nYRvprHSPOiWUb7RBEaACI/OvxrunTmfrSemGSA3Ve46hoAAIMMHPeHLbxp1hZJKrnHLUEGRylU00ilMMQxlYOsaa09bwNy8MozZdTqTl01HzFUtPi7Jz56Ogoi91S2q6s5AWVBbVlhtSYj7qK62HGntCeQBB59csD+tNcL4Az2lNy73VCnJBbaBplO/LY0W7w1A2VGMwTDK5iOvcBA+NRh9l5fESluWtIYXA40Kwtxd594KBsaVwjMtu47aSMqrABPeTUD0q5xeVB3jbaRp3oYajWCQflVTdSdBTcBqYvj8QSbXdOsA9Btv0o9jF3i0raZpndwB6a0pjMMRc1BGunKRV5Y2Ej7xQtPIlzoYw3tfZl7hW0SdMx0ZV1JnUKN/wDTSeHtFWUxnVj3SkPoZOeM2oggnoJpxBoRAgiI5UL9FiCBA6fZMciNqpaTj6G4nwVNrBh+IC2wVlNstqgUTLA6ZiDsdZPyp/iOCSziMNkASXIOXT7Ph50BLtxL+ZIUGdFVeh2JBO007ir9x3VgzAgEEkrOsEwVVY2qalY7id4yUuXAbTkjIozarOxMg6j4UricOx0OoG0sNPLXx+Qpu9hAd5LH4k7efShWrLDNle4I94AmJn7Q2+NGDLWsqqgeA4Qrrmd1QhiAsgk6DUd8fftV+HW2sRnR4GpXLJzA8zOi7eVUX6JG8yCTBEASBJhY5AUxauufZqonvEQPaGRleR787E0SUiVKB7hHHGwIKW8LZYsJfNnMd5hkUk7R571tT21wfslYW892Ja2EywYGY5rgAjlMmax17ilxgqtbtGCDDKY011BOvkauMPxcqq5TZVidO6hB0IgBpIjwIGm1OpNdA5Qvj/v8IBd4xZKswtFSZOWVb2cyAMywPH1r3+IpplzjXXNliAOUR159KS4liGIKqQoZ1JVJRZzCSANtiSBvrQeK3c2dzkJiSJYSQOcMN/vpOEqHGcPRtOPWlaHnTWBGYyTtB6U1Y4lbyTm3jkaxj8csN7MtbZWRlaVYspgzkIYGV08OfWuNxayARbFySZKsSAPJgCQZ20rOr6NMnfn9zWvxRA0grl6jPz5Hx0O1K47tIQxFokADXKTlJnfvkn08KS4d7c2yEwtx1fUn2inddBOXTTWPGm8DYuWwVaw1ttQrtcDFuq6Lqu2h61ajIzyj6Lpxt3fVnM5YkDSNRlymSZG1bJeBYsgXIl8qxqFPWDM9eYmsul9szyWUlVSUgECX90qAROb5nrVxhsXeUk/pF0k2lSGbMNB9d+/72utNxmhZRZb3cNiLS+0vaAe/DjLzGkISBovx+ILfFAdiPS6Og6p1JHpVdxfH3riKrlmQCNXgHlBAHe8zO9VqQN1/+RNJ5+ILh0O8aZAk6hRObKyuTAYz7wgaD/UKYv8AE7VpkBupMGRInTKB7pO8HSqLGYlcpBQ7Ee91BHLz+VU3Ebqe370gZR73f1+FQm/S0k3wfQ7fEldSwulcozaqgBABkazIMcqqrfGbt0hLjrlEkEZVGgMar5VjjctQYceGjD86UriL2VQFfWdSrH00mrb+wjFt9Fw3HcTagG6yr9kdwzqBzHjTnDu1V4AZ2NyRMQvKf2fzpWVMEAsZPiZ+tFRoGny0+lZubo2jpL0zTXzv+dBTODx5UhhuNQfmDVZiAykeXw9eZrw0ifWOXnO9TRyUbrhnbG4qgN3+oMQw8iCB6CtgcVaY5mGpAEjN56a6elfL+D2PaXAiwQZ3GY+uUg7xz5VvMHwe4oEX5WQQrLMCNgSZraKyQKVBcZw3DurDIve5gAMPGVGvrNZ3G8KsliibruWD242gFodNddQo93YzWhxCOmrKCsHUa/HmOfWvW8WP2fvFPBLwG7MZjOFAqq2WVngF1zjxIOcwrbjkv1qhvcPuo5DqyR9pgck7+8BB6ada+qq6nXIPMUdXEQAY5idD5ipcfgEkYzCcGt3raEOhzLlMjvZzEroWUbgTI3XaaS4/w8YYravIouaNC3CygcpAAgkid+dbu3aCEtbXITuVVPvB/Iqp45wf9K1us2YLlDrCmJJAI906nfSodl+fZS9ncSLohgFCgkPMAaGAWzAAyIEA/fVvgOzi4i1bJe3qPdQnMJMcwNdKmuCOFsuLHtNTmIYLkJI1AZQcv586d4DgMReQ5r721EBIUgt4wCNANJ5+kmWuOwj3TQBMRb4aYQr7VlB/WqTlBjWFOgPn6iqW1wy7ibj3L36zONQjwAz+6M2sAGRlHlIo/FezX6xgpLZXVZlBI7uYAMZkFtiYql4pgGQM0ZAGKAMQWlTBgA8vzNKmEm130Cxdse0YggRtJkeYIMdetMYTs/evZWA7h1kax4efpWeGIIcz15x18dI0q74Rj3ysA5WdwDEjrA8/nTSd8kL7Dt2euHMzNCQfZk65o6xy3+FJWOFOIm4kHXQkkRBjbQ02hkSD/SPpV1awCZEuXTvqCCi7a6zJ08vxq0l4OkU737Zcs8EgRLDNtrz8xr41DFnOO6zCNoBjyjaru3wC3di4qqBmnRd4J1nSZ8t67a7KANAgc/dg/GdzV9hivgz3DQ7OAM3PTU/H1Iq8wubYmTJ26aRp+d6iOGObqBCXhgLrIWYKvMoY96CN+YOlXvDsFi1tBTkG8ajNlLEqDCxIWB6UtxafoLTy8KpiTIX3gOh0naaQxFwtbIBUMZ+1sZ8PWtKcNiQZ38Qy0C+uI/ZJ8Itn51D/AKlPsb0UvkxfDbt2yWIIE8yMwmRy++rfhGPvgmGLBlO7HlqNdWGp5Dl501dN/naHrbn6CKA1xvtWEnxt0tyIsSmxWPxZcFy5IAjpAAjQadKvcRxrFkQltEX3tFSdtcxbqJ2jehYViQALFs6D7JHLfeinEKN7CfFvrS3I/IUUPFsYzl3yGS3LUxGs6Tv8adwty+bDM6NDAgGRnGsGEkGD110NPnF2+eHHjDNQmv2yf8j/AOb1e5FixXyU/B7922SIbwDHKs5gNJiDvsedNWeK4sXHbK0NupByeBAJ08/xptntH3sP4++w+or3t7XOy3/kf8KFNfIUhjjOPv2/ZeyEyO/opzERIgTHpXuJ9o8UlvIqaOAS0Zis7qCNtaWOIs/+i3/lf8K8cTZiPZH/AMr1T1E/RYoX/wARvewZhPtCwAGSSQQQSCRoN/jTGDxWKNq6rCHQDKxIDGY0HJu70+teF61ysH/yP5ffUkxFoa+wHq7Us18jpBuB8WxltiGaVKk/rCrCRI0JMrOoiRvUOzPF74xDPfL5DJIYZlLaRKkiORka6UL9Ktb+wX4sfvrhxqjaxbnxzfjSziHATG+3OMF32yvmZSSCy92YiOQA5T61W8V4zirN4AXXhCTa72YQTG+0axqNqFisbdJJFu2ByCohj/UDQUx1xRmcA67eyt9N9FB60ZJhwOdnsffLv7VpUkswuN3iRAGWZO3TlOorzK/6T7QsoXNM5ht86kl9pBgbzqPx8/kKffGl7bBnHu/u7jUDQbnSnkhcA3ul8Tn9pmQh8sAkCVIGnnG33VXf4deAaCzFhByq/UHWQJprA4VSA128yE6QGMekNpoKndwQAlbrEEzozAj4aUW34FKioxmCNsAPmluRUrtPXfl8asMOgW2RMkL3SdjOaNBPXryHSg4vDF4/WsY2ztmjykzRsTxVltJZt3crLEELExyJ3qfscZOLtF52P4/dw9pkZQ+sqSSSBA0kcucedV+O7WYh8UWfVFzBUjugQDvzOgMn+leucctgKLltjoMzi8RJ65dp59K6lvCXdVa6viyhvprVKfHBPZWf/wBTc9ncBjM8ZXAAKQdY8IEDpNHXta/6L7OTnBjPPeI333/tTNns4l0v7O6rQehmCAZgzGpNLX+ybAGIbxEH+tGTHQ/gO2cJbV1LQO+32jGk6nw51ziHa5lcBEBWATqSSCAREHSs5iODlNGMdZkEj1oaYVe9JI7pK6jfl+d6a1H1YmkbLH48AFtx3SJ06TVfdz3bmiGcoYgawNhMTr4fhSNniRW2AGlhEZpA0IJMjyoP+N3kgqQoExlU6TvyiPxolJPsuEnB2iyucOuqBKNrpsaFdwzruDv93LrU8LxnEXEnNPLaJ0J5CZMaRVzawlx7aln13ga6yfe50lBPk2/UMpLZaNB16/n+1JnEXt/Z8z1jT0rRJwQn3nY+CgKPWZJrwwVmVH+YxElVDXDtzA25U1FLsiWq2ZhHHT41B8Kh2013GnxFBn++o+Vd9oeetYGbJYe0yNIIPgO6f71ucJx6xh7C5neAYIaXeTJ8438tqw9u761MgEQdRzB2q4ariT/Jrn/4hYcTlS80amFUDpJlvL41U43tpZYhreHcMNv1gUHzCgg1Srg7YkQVzCDqY3B+oFEscFtHdwp/eDkfFZ+lab1lrBG14dx+21tGeFLZeo7x+yG2arb9OUf1A+orC4XA5Yy4iwQshczXBE7xntjfr9KsrSXoAtDDkDSLdy2J5ydZJ8TrpVXFk5M1I4iP76/PeiLjlO4+/wDrWZAxK6thnI6qwb/bND/xdVPfRkP7yt9xBpXEeTNUbw5fLX+tDXGFdiNPTbwqnscUtMO7cSfFcv8Au1pg353M+etOkx5MimNbNdmBmuHUjNHcBnWAN/GgYrAB8v6xn1aZIEZpJgAAak0TAXNbkA63Dt/CvKnVtScpgHcyCI8dKWI8jMW+BlyMtpCCjRmf3jpEhBpEn4im8Dwx3k3LBCnQsHCnQ8pkgTPI1rcHw0CDnnoIA+fOnLfDQolZUanqNZJiPEn41LQLkzfCcPh7Vv8AUhTdJMlyG3aI9PL60HtRgbyvbu2QpyyTCqMuoABzk5t+g2NaYYK4qxmUiSZ82LbE+NIcczXLbWxBzCDLlPgMutZstrgq7vaQC2itctq7Kc5zBiDzByiFOsem53PsDj8LaM3M9xj+3cW6NecOdKw9/g19H/6d2UDkwP8ANoOusRVViLhVoIZTOuafpFZuDfolqSifY17X4VRDErBIiBoOQgHp9KMO0WEZVPtlAbaZHx009a+UcWvW3VHRcogBpGrGBJPe1kzy6Ue6lg4MEHLeUgx3oeYBGojSORrPZT9LWvI+rpj8Ow0vWyDp76+XWuXQp91gfIg18TwuJIDBSVPUGNBMjx/pUrGLbMDmadsx3iRofDSjYH+ofwfX/YHrQ2w5zfyk/MfhXye7iWDHvxB3Bgb76U5/jd9AD7RoOkgkg+GlPaYb30fS8NhmyL/Cv0FTbCGNaw2G45iBhxc9pc3yqIbKY03zac+XKhWu2OJ2LMRsdAd9PtCoenKx70fUbp8GROg+VLtZ6gfAGg3cZfFoXWu28pAOoAInl7u9Zi/2ncT35/lUR8qahL0HqRNTdToFPmB+BqK2+qj4A/dWTwnaS45j2gB/eVY+IFSPap1MSjeOXT5VeDJ3ImsKD9kSP3RXLds/sqPL+1VCdo1Vc1wrESAh1OsRrRMP2nssfegeIj8+VLFlZxLkIOg+AruQcgv59Kph2pw5MZiCeqnT61HinaO2khXlgfsgEbdTuKMWLOJfhfAen9qDjLObIpjVtAwkaKxGnpVFhOOTZa77XRSZXIAddvtUNe0lu5lBdlIYElhpsR9nzqlB2G5Ef4l2cDd63CNzBkKfH92sribMnKSZBOx6CrO/2jQXCO8QNJQiG8YNJ8a4mqsMluZUmW0PeGm06joaaizKWL5Qg1hxsx9Zj5VAe055R5D+1HPF4geySQBJOYk6bnUDXfbnQcVxNmAgIn8IAJ5771XJnwRa053y+kij2+GXX0hyJ0gN91ewfaG8mzTpsQDy32oGK7QX7mjXGI6A5fjFUBfWeFXCAWQgDmSoHrmM0PE8IsAZnuIOnezTz2H41mP8QYqVkkdJOnkJ8q9hVa5IA+KyfpVZcchRb/pVm3mCAkGJIULmieZM9eVDPFRBHs/IljA08IpV+EXiQIAJ1We7oN9KfwfZpj7z+YAJ/Ck1aCgGH47dthshCZveIAk+u9AfiVx2Cl3JYgASdZMAHXrWisdlLfMM3wA+UkVY4Ts/bWIQDoY7w8idRTUWFGJvW7ubLkJaARAnQ8zFM2uDXmI2WdPLnJAnyrb4PhaBVMTIB18RTWRUE6AD0FU4K+BpfJj8D2VYNLNI8o+s/StDh+CoN1B89frp8qieMguVt22uGYGXWfHQUz+iYlxNxkw6eJBb6/eKKQcELtizbAnKADMdNDsPhUsPiXuf9PaZh+23dQetJ38Rh7LdxBiH/butmQH+HmfzNV3EeM3LulxyR+yO6g/lG/rNS9RIlstcVdtjW/eN5h/27Jy2x4M/P01quxXHGC5Ui0n7Nru/Fh3mPrVLexVI3b1Rk2IXVeennRLZP5ikhofP+1GS8QYFNlDPtNY1+6iK45g/npQg07jbapXlyCZJmPSpoKGlPr9akr9GIPQ/hSar0MRrRFuTvrU0Ib9r+0K8wBodsaSJHhyqR0/CgCdu4y+47L/CxH0NWGH7RYlBHtM46XAGHx3+dVymZNdGvwqk2ugouDxvDv8A5+FAPNrJg/DT5mnMLhMLd/6fFNaY7K+noNp+JrNFaHkB5VWfyg5NmeGY2zqjLdHQHX1DRQxx10aL1so220E/6t6z+D4pfw8ezutl/ZOq/A7ekVrez3aH9LY2b1lDpJO6n+Ugx8auLT6Y7+RY8fQElQ7HTYjXYczpH0FaPC4ssAwM7b7jwMUji+xti57ma0f3TI+DfdFYni+HfC3Wti4WBGumWfMSaJNrtFKVH05cTyP4/H+1SLqfz+P4V8rw2JKuHXuuNiPGNxsdufU1uuB8Ta6oDgZpMkaAwJmNqLT6ZUXZbPhEPhPp9INV1zgFvPnA7w5/3rOY3tbct3rihFyI5WJYEwSJJBj5Vp+G4w3bSXIy5hMbx6iJqnptK2Ckm6EsdwJXEPbtt5rB+OtU2L7LoEItoVJ5hsw+DGtct4kxXLt2DBE1GK6KaPmR7HMsy7jeZEg0qvZ64YUOgKySTOs8tugFfVnQdKrbOFUvd8WG+v2EqqJxPlt3hd7OVVcxn4+VWGGwF8/qySrKcwUBGKmNCNN48edfRTw9Og+EfSuDhqTIBB6yZqaGomYt47GqpECAIAayIGkctayfELzo0ONZnYwZ6V9W/Rv3m+X4UpjcDm94yOhFRi75BxMjiONs+FFookAAZhmB056msrcuia+hcUQIhJAIHKPED76qLvC0OsDXwFUoiMj7b8muC5Own7q1d7hls/ZUegouHwltRGRT6CnQqMj+kcp/AV67d6aDzmte2HtT/lJ8B+FSbC2yI9mvwH4UUKjJWLw6A6c508RFQa/r/etbY4fbBnIvqo/CmkwSckQfyijEKKPhPEriWmRVtlX97MmadIgzypA4O4smJDagKvTePga3NjBwNMv+n+tdu4AEhidV2gRQosKPn1pHzaB99CAZp08Mvs0+zcgnUsYJ8TNbZcAszrPpTCYVfH4mngFIw97gLt3rbAr1J1kcvKvW+zrEQzqPKT9a2vD8GotqYGonbrTa2R0qnG+RLgw2H7M/tMxHgIpq32WWfdP8zfhWxKgcvz61ImBPyoxSGuSiwvAFXZEH8s/M1YLw6OZHlA+6j3b0CfPw+lTw7Zo5aT+YqlH2hWQGFQa/n51O5cRFLNAUCSTypfH432ZgLJ6z+FUPE+IvcUoYyncQIOs6zrUPUiuALvC8fw7sUW4sjzj48vI0lf7Rt7QqiKRMKZMt4wB8BUuz3ZtbyZ3chf2FAHz/AKVd8RuWsDbDWrKknSSdfViCT5UctX/sLEMJh8ZcVQqC0oAGZ9WMDcAz9B50viVwloziLr4m4PsqdAfQ6ep9KqeIcavYjR3hT9hO6vrzPrSSoFGlZy1F/JLZdXe0tyCuHtph08AC30j5etVN+8WOZ2Zz1YlvrQHelbt36Vm5OQhi7fpW5fmoXjFCblQkFHiaC2vOiChE1aG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17475" y="-890588"/>
            <a:ext cx="79248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5" y="2390775"/>
            <a:ext cx="8998108" cy="211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97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908720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ΑΝΑΠΛΑΣΗ ΑΣΤΙΚΩΝ ΘΑΛΑΣΣΙΩΝ ΜΕΤΩΠΩΝ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Η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καταγωγή </a:t>
            </a:r>
            <a:r>
              <a:rPr lang="el-GR" sz="24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του </a:t>
            </a:r>
            <a:r>
              <a:rPr lang="el-GR" sz="24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φαινομένου</a:t>
            </a:r>
            <a:endParaRPr lang="el-GR" altLang="el-GR" sz="2400" b="1" dirty="0" smtClean="0">
              <a:solidFill>
                <a:schemeClr val="tx1"/>
              </a:solidFill>
            </a:endParaRPr>
          </a:p>
        </p:txBody>
      </p:sp>
      <p:sp>
        <p:nvSpPr>
          <p:cNvPr id="4" name="AutoShape 2" descr="data:image/jpeg;base64,/9j/4AAQSkZJRgABAQAAAQABAAD/2wCEAAkGBxQTEhQUEhQWFhUWFxgYFBcWGBcYFxUdFxgXFx0YGBwYHCggGh0lHBgVITEhJSksLi4uFx8zODMsNygtLisBCgoKDg0OGhAQGywkHyQsLCwsLC8sLCwsLCwsLCwsLCwsLCwsLCwsLCwsLCwsLCwsLCwsLCwsLCwsLCwsLCwsLP/AABEIAG0BzwMBIgACEQEDEQH/xAAbAAACAwEBAQAAAAAAAAAAAAADBAIFBgEAB//EAEQQAAIBAgQDBQUECAQFBQEAAAECEQADBBIhMQVBUQYiYXGBEzKRobFCwdHwFCNSYnKC4fEVM5KyByQ0Q5NTc6Kzwxb/xAAZAQADAQEBAAAAAAAAAAAAAAAAAQIDBAX/xAAoEQACAgEFAAIBAwUAAAAAAAAAAQIREgMTITFBUWEiFDJxBJGh4fD/2gAMAwEAAhEDEQA/APowFSy10VKa9Js888gEa+lQiiCpFqVlUdS+RXruJJoZFcIpYx7DJ9A2FRijogO9TSF5TVOVEqIrFcK06tjMeQFEbBDkaneS7KWk30VhWolabvWCu8UErWikmZuNACtQK0xlrzWD0p5JBixNlqBFMvaI3B+FCK1SkS0BIrmWi5a9kp5CoDFdC0Y2qjloyHQRcQQIFFwt/vaml8tcqGkyk2i1TF+tcfGVVzUTWWyjTdY1fxpO1IMKmRXorWMVHozlJyBZa7FEy0c4NhGlDkl2JRb6FCK5FW9nALBzHXkOlTGHQfZHrWb14mi0WUkV0CmMSozGNqHlrVStGdUx3httZk6kbTyqya/Ohqms3Su1EGJNc84OTs3hNJUWfrXTdA3pG3fY7Amh4jP9oEelQtPnkvc44HbmKoX6RNV81JTWi0kjPdLNGB97UdKDinXYKB6Uurmu1UYU7E9S0Dy1MNpAAruWvBa1syIZa9losV6KdhQLLXstFivRRYUDy12pxXoosAcVIJU4roFKwoHlr0USKJZs5qHKuWCTfQvFcy0y9kioItGQ8WAivRRnFdW1pRkLEElskwBJp/NctiCNPlUMLdyGnRjVrDUk76tG2nFV3TForsVPJXlTWlkh4kYrpAqbLFe9maWSDEgFqRsHpXRpU5I51Lk/BqK9I+w01qDJFEZp3rzNSUmVijD9t+0ptq1qw7LcUzcYCIgaLJ8wdOlJdku2z5nXF3e6AMjFdjMalRPTeqntwP8AmMT6f7FrJM0EeMj76ycvys6FBYpH32zeW4qupzKwBUjYg6gimCixHzqn7J/9Fhv/AGU/2irUrW92c1UzltQGpgXB0peK4U8aUuexxtdHcRe02FIm3TDJ41wGKqLxXBEk2+RYWSdgaiZpw36ASOlWpv1EuKXQGugVIivPbgU3JCURDEcStIMzNCzEwaYtsGAKmQdQayPF/wDLX+If7WrT8CScPa/gX6Vlp6rfZrqaSXQ2tqa4bOsSKndhRLUp+nWwdyfQ1UtVJ9krTtdDBsHlqOtciNCK7gcQLuYIT3TBkRR8UUWAWA8yB9aW7Ybdcghc8BRRiaHlB2M11F8qG4sFkiZxJoD3Tzogtn+9VHHn/UOVOzAaHxHyqZSUVwUlJvkZu4pAYJg+tEGtYDiJI9nrrBn419GsYU5V/hH0paes3+4J6SX7QUVK2onWmHsgDeTUUsk1rmmiMGmMriIECIqF3Fk1EYfkDJ+VTuYSOcmslgmaPNoUcSZr2WilI3qdq1POK3ySRji2wQWpgUc2ByYGoFIoU0wcGjiLRwi0ILRFt1Mn9lRX0eYLyFRKTTFqxJ10HOns6qIG1Zy1ceuTSOnffBUezqBWn77ZjpQCK0jqWRKFC+WvZaYRa6wp5k4C+Wu5aOLPjUltgb60biDbYuFqSzypzMIiKHAqdy/CtuvRYioxTJWvNbp7iFgxWK9RilRK1WSJcWCNeqZFcinYqHprs0D2g6ilbvGLKtka4oaYjX67VynSWOavFqzljtShviyVCg/9wuMu0xt103qxu8bw6+9et75dGB16GNqSaY2mWIqU1T3e0Nhf+7a9biD76iO0uGkj2yCOrpHprrRYqLg13NWdw3a/DM7qXCZYgsyw09DNETtXhG2vJvzOX60WgpmE7dH/AJrEeQ/+tax146r5n6GtT2vxaXb95rbBlYCCOfcC/URWVvI0r3ToelZenT4j7h2QP/JYb/2k+lXGavnXDu2aYfB2ECEuqBWnQCByB96fOpp/xCMe6h1EyQIGkgQfPetcjBxZv5rO43i11W0ylZ2j7/vqpt/8RLZMG3pMe+NB18aFiuKqy3DbYTlc7TEIx5jqBRkhYM1+FxS3FDKdDuOYPQ+NFrB8G48bKxK5SzliQSREAbGtCnFWIzZ7YBEqMrE+EnMOXhVZonBlyYoN++q+8Y++KzqdrFNz2IBzyQXIATTX9o8hv8qZ/SgzMbjyPsBSBlnqef2aHJ+CpejOM45atrmMnUeZnp8z6VmsX2tvM59mU9mWAWV70EganNE1LEMl3RpgMdA4+yWWfd51T4prNskC3cMHQm4Nwd/c6ipcpLspJPoteLt+rH8Q/wBrVccL49aSxbUkkhQCAOgrKYniXtbR7sZSOe8hq9hl/VgyNifkayUmjaSTNdc4uLxUW5KGSSd9OXWuO0f2bw8KoOF3PZIQSG3I0Maxvp4Uxdx08lnyY/dQ52yVAa4bxQ2jdAWZYmZI2dh08a92gxWeDy9nMec1UG+FJ+1mUkwrQO9J21iWFRxONLCJExlBgxAkTB19DVwkZasfxDcJ4m1m3bKyVEEpIAbTadY2HKtXwPjAxCk5MhB2zZhHWYHOsHYEIEMGNNNJ+VO8K4kbDKq7MwU6TM1cn6Z6fdG14vjVRCGPvSBWZxOLW4jQc2kjWYGZf6VDjXEC6qHIkGRGmjKDVVw+53G29z/9ErCUrfB2xjUeezvE1/y/L76+jYe4coHgPpXzfiB1t7bfhWwscetbQ+g192OlOEkuzKSb6LoGp5zVbY4mjTrlA6kVnsTi3Z2PtXHeIAViBAMDTyX51vFqXRk7j2bMGK6HNYSzjrmWPbODsSXJPI6AnbQa6bmtVhOKW3A7wmNRufPSi0BYk9TUlYiqziXEEW28sASsDzaQPv8AhWP/AE24FhJ91RMmQRZsW9I/etuf5poyXQ8X2fRg9VGO7SWLblHY5l0MKdPU71WW+P3dO4nxM1lu1CXfatcCEo5kMJI0AmY2579KFJA4s3fDu0dq64RcwJ2zADnHWrsV8v7GXpvoTpqPr/Svpa31/aHxFNsSGJrkUJbwOxFCbGr5nmBy051LkkUk30NyetdFV9nian3gV84P0o9vFoRuB56UKafoODXaGpr00EXh+0PiKnmp2AUNXiaEWA3qU0gsIrxXtKGDXQaAsyTKCOfPn4xR8Jh1JXl3VMgkGcu4I2pS40KTtp+J++rLA7r/AAD/AGr+NY2VRopFQy1Ga4bgmJE9K2XBLZ5kNRivFjPh1qF4SOfoYqsmTimfMsDigSAcQxYkaHaQNVBOkV3irRdMjXTeOaif+351RXz3gCqjURATRfubXqKYwV1nZrYYAsIVoUs0mNSfIbHlWCnz2aUq4QTEYiNRy1HoCegqnuXyWYzuWPzmry9wC9AE77liVPyJmqrFcMezBugqD67cjzXyIrOc6d0HKQLC95iJnSTGh5Dp1IprEYdbc+0OVp230OuumvxpTC5EcnXvLA6DUHX0FF7QXhccsplQIPj3Y0rN6jNFjhfpb8GxZthntuZVTG+UyCCCsxzrmNRiYRVLZc2pYb/zVU4HHhVjllhiB8CfHlTH+PoLoMGMoXl1Gv1pZOzWOpptATfbXPCztBJnbxNMLeEqAgfMebET6iD86rMVjFLeA5nY7UxhrwBQkgAHmd/CrTH+L4s0L4FGXS2gMabn6sfyapxwpy+X2lpdTuH08NEP31brjNJG3nVbi8UUOeN5KiRruPrVbjIxXLsWxvC3tiTdtEeBYT/rQCq0Yl5kMem9O3OKm73DazEyQiyT0EAanfamsfg1t2/1tk2rgOUKwcEkHxERE7HnVPURlyM8P44UUIbdplyjVlWZO+pGp15zTp7QqVVXWQV1CFR1EfI6eVUC8ROmZLYMQvckiZGnePI865Zxi5w77wNVUASBpAO3PUdahyXyLIszetuZt2W0BJjfxOkTFLcTx2dv1fdUAAr0Oo1jw5+VL38SwiGYAKMoARVAbWVEjeelDwvD2IJXYz9rLPhoDVxTbE2i0UZFkug1iW9oAZ8cmv8AeuXlsFZOKt5v2US658hKAfSg4ixlFtSe8QJDEbgt7pLAmNN+teyHLrbM7rqmUTvMzWjUmSmi5w/Cl9lnlvZuRlZvYgkgHSGfeDsY5UE4VBAzXAoBBM2fLleiNT50tZZfZ/rPbBhPuZCuvIDfkDPX41BbbEEa+BYjQeIy71OLrgvJXyWYxQyAgXSSDG2Uk7DQSenLbakhiL8kD2e/2nYRvprHSPOiWUb7RBEaACI/OvxrunTmfrSemGSA3Ve46hoAAIMMHPeHLbxp1hZJKrnHLUEGRylU00ilMMQxlYOsaa09bwNy8MozZdTqTl01HzFUtPi7Jz56Ogoi91S2q6s5AWVBbVlhtSYj7qK62HGntCeQBB59csD+tNcL4Az2lNy73VCnJBbaBplO/LY0W7w1A2VGMwTDK5iOvcBA+NRh9l5fESluWtIYXA40Kwtxd594KBsaVwjMtu47aSMqrABPeTUD0q5xeVB3jbaRp3oYajWCQflVTdSdBTcBqYvj8QSbXdOsA9Btv0o9jF3i0raZpndwB6a0pjMMRc1BGunKRV5Y2Ej7xQtPIlzoYw3tfZl7hW0SdMx0ZV1JnUKN/wDTSeHtFWUxnVj3SkPoZOeM2oggnoJpxBoRAgiI5UL9FiCBA6fZMciNqpaTj6G4nwVNrBh+IC2wVlNstqgUTLA6ZiDsdZPyp/iOCSziMNkASXIOXT7Ph50BLtxL+ZIUGdFVeh2JBO007ir9x3VgzAgEEkrOsEwVVY2qalY7id4yUuXAbTkjIozarOxMg6j4UricOx0OoG0sNPLXx+Qpu9hAd5LH4k7efShWrLDNle4I94AmJn7Q2+NGDLWsqqgeA4Qrrmd1QhiAsgk6DUd8fftV+HW2sRnR4GpXLJzA8zOi7eVUX6JG8yCTBEASBJhY5AUxauufZqonvEQPaGRleR787E0SUiVKB7hHHGwIKW8LZYsJfNnMd5hkUk7R571tT21wfslYW892Ja2EywYGY5rgAjlMmax17ilxgqtbtGCDDKY011BOvkauMPxcqq5TZVidO6hB0IgBpIjwIGm1OpNdA5Qvj/v8IBd4xZKswtFSZOWVb2cyAMywPH1r3+IpplzjXXNliAOUR159KS4liGIKqQoZ1JVJRZzCSANtiSBvrQeK3c2dzkJiSJYSQOcMN/vpOEqHGcPRtOPWlaHnTWBGYyTtB6U1Y4lbyTm3jkaxj8csN7MtbZWRlaVYspgzkIYGV08OfWuNxayARbFySZKsSAPJgCQZ20rOr6NMnfn9zWvxRA0grl6jPz5Hx0O1K47tIQxFokADXKTlJnfvkn08KS4d7c2yEwtx1fUn2inddBOXTTWPGm8DYuWwVaw1ttQrtcDFuq6Lqu2h61ajIzyj6Lpxt3fVnM5YkDSNRlymSZG1bJeBYsgXIl8qxqFPWDM9eYmsul9szyWUlVSUgECX90qAROb5nrVxhsXeUk/pF0k2lSGbMNB9d+/72utNxmhZRZb3cNiLS+0vaAe/DjLzGkISBovx+ILfFAdiPS6Og6p1JHpVdxfH3riKrlmQCNXgHlBAHe8zO9VqQN1/+RNJ5+ILh0O8aZAk6hRObKyuTAYz7wgaD/UKYv8AE7VpkBupMGRInTKB7pO8HSqLGYlcpBQ7Ee91BHLz+VU3Ebqe370gZR73f1+FQm/S0k3wfQ7fEldSwulcozaqgBABkazIMcqqrfGbt0hLjrlEkEZVGgMar5VjjctQYceGjD86UriL2VQFfWdSrH00mrb+wjFt9Fw3HcTagG6yr9kdwzqBzHjTnDu1V4AZ2NyRMQvKf2fzpWVMEAsZPiZ+tFRoGny0+lZubo2jpL0zTXzv+dBTODx5UhhuNQfmDVZiAykeXw9eZrw0ifWOXnO9TRyUbrhnbG4qgN3+oMQw8iCB6CtgcVaY5mGpAEjN56a6elfL+D2PaXAiwQZ3GY+uUg7xz5VvMHwe4oEX5WQQrLMCNgSZraKyQKVBcZw3DurDIve5gAMPGVGvrNZ3G8KsliibruWD242gFodNddQo93YzWhxCOmrKCsHUa/HmOfWvW8WP2fvFPBLwG7MZjOFAqq2WVngF1zjxIOcwrbjkv1qhvcPuo5DqyR9pgck7+8BB6ada+qq6nXIPMUdXEQAY5idD5ipcfgEkYzCcGt3raEOhzLlMjvZzEroWUbgTI3XaaS4/w8YYravIouaNC3CygcpAAgkid+dbu3aCEtbXITuVVPvB/Iqp45wf9K1us2YLlDrCmJJAI906nfSodl+fZS9ncSLohgFCgkPMAaGAWzAAyIEA/fVvgOzi4i1bJe3qPdQnMJMcwNdKmuCOFsuLHtNTmIYLkJI1AZQcv586d4DgMReQ5r721EBIUgt4wCNANJ5+kmWuOwj3TQBMRb4aYQr7VlB/WqTlBjWFOgPn6iqW1wy7ibj3L36zONQjwAz+6M2sAGRlHlIo/FezX6xgpLZXVZlBI7uYAMZkFtiYql4pgGQM0ZAGKAMQWlTBgA8vzNKmEm130Cxdse0YggRtJkeYIMdetMYTs/evZWA7h1kax4efpWeGIIcz15x18dI0q74Rj3ysA5WdwDEjrA8/nTSd8kL7Dt2euHMzNCQfZk65o6xy3+FJWOFOIm4kHXQkkRBjbQ02hkSD/SPpV1awCZEuXTvqCCi7a6zJ08vxq0l4OkU737Zcs8EgRLDNtrz8xr41DFnOO6zCNoBjyjaru3wC3di4qqBmnRd4J1nSZ8t67a7KANAgc/dg/GdzV9hivgz3DQ7OAM3PTU/H1Iq8wubYmTJ26aRp+d6iOGObqBCXhgLrIWYKvMoY96CN+YOlXvDsFi1tBTkG8ajNlLEqDCxIWB6UtxafoLTy8KpiTIX3gOh0naaQxFwtbIBUMZ+1sZ8PWtKcNiQZ38Qy0C+uI/ZJ8Itn51D/AKlPsb0UvkxfDbt2yWIIE8yMwmRy++rfhGPvgmGLBlO7HlqNdWGp5Dl501dN/naHrbn6CKA1xvtWEnxt0tyIsSmxWPxZcFy5IAjpAAjQadKvcRxrFkQltEX3tFSdtcxbqJ2jehYViQALFs6D7JHLfeinEKN7CfFvrS3I/IUUPFsYzl3yGS3LUxGs6Tv8adwty+bDM6NDAgGRnGsGEkGD110NPnF2+eHHjDNQmv2yf8j/AOb1e5FixXyU/B7922SIbwDHKs5gNJiDvsedNWeK4sXHbK0NupByeBAJ08/xptntH3sP4++w+or3t7XOy3/kf8KFNfIUhjjOPv2/ZeyEyO/opzERIgTHpXuJ9o8UlvIqaOAS0Zis7qCNtaWOIs/+i3/lf8K8cTZiPZH/AMr1T1E/RYoX/wARvewZhPtCwAGSSQQQSCRoN/jTGDxWKNq6rCHQDKxIDGY0HJu70+teF61ysH/yP5ffUkxFoa+wHq7Us18jpBuB8WxltiGaVKk/rCrCRI0JMrOoiRvUOzPF74xDPfL5DJIYZlLaRKkiORka6UL9Ktb+wX4sfvrhxqjaxbnxzfjSziHATG+3OMF32yvmZSSCy92YiOQA5T61W8V4zirN4AXXhCTa72YQTG+0axqNqFisbdJJFu2ByCohj/UDQUx1xRmcA67eyt9N9FB60ZJhwOdnsffLv7VpUkswuN3iRAGWZO3TlOorzK/6T7QsoXNM5ht86kl9pBgbzqPx8/kKffGl7bBnHu/u7jUDQbnSnkhcA3ul8Tn9pmQh8sAkCVIGnnG33VXf4deAaCzFhByq/UHWQJprA4VSA128yE6QGMekNpoKndwQAlbrEEzozAj4aUW34FKioxmCNsAPmluRUrtPXfl8asMOgW2RMkL3SdjOaNBPXryHSg4vDF4/WsY2ztmjykzRsTxVltJZt3crLEELExyJ3qfscZOLtF52P4/dw9pkZQ+sqSSSBA0kcucedV+O7WYh8UWfVFzBUjugQDvzOgMn+leucctgKLltjoMzi8RJ65dp59K6lvCXdVa6viyhvprVKfHBPZWf/wBTc9ncBjM8ZXAAKQdY8IEDpNHXta/6L7OTnBjPPeI333/tTNns4l0v7O6rQehmCAZgzGpNLX+ybAGIbxEH+tGTHQ/gO2cJbV1LQO+32jGk6nw51ziHa5lcBEBWATqSSCAREHSs5iODlNGMdZkEj1oaYVe9JI7pK6jfl+d6a1H1YmkbLH48AFtx3SJ06TVfdz3bmiGcoYgawNhMTr4fhSNniRW2AGlhEZpA0IJMjyoP+N3kgqQoExlU6TvyiPxolJPsuEnB2iyucOuqBKNrpsaFdwzruDv93LrU8LxnEXEnNPLaJ0J5CZMaRVzawlx7aln13ga6yfe50lBPk2/UMpLZaNB16/n+1JnEXt/Z8z1jT0rRJwQn3nY+CgKPWZJrwwVmVH+YxElVDXDtzA25U1FLsiWq2ZhHHT41B8Kh2013GnxFBn++o+Vd9oeetYGbJYe0yNIIPgO6f71ucJx6xh7C5neAYIaXeTJ8438tqw9u761MgEQdRzB2q4ariT/Jrn/4hYcTlS80amFUDpJlvL41U43tpZYhreHcMNv1gUHzCgg1Srg7YkQVzCDqY3B+oFEscFtHdwp/eDkfFZ+lab1lrBG14dx+21tGeFLZeo7x+yG2arb9OUf1A+orC4XA5Yy4iwQshczXBE7xntjfr9KsrSXoAtDDkDSLdy2J5ydZJ8TrpVXFk5M1I4iP76/PeiLjlO4+/wDrWZAxK6thnI6qwb/bND/xdVPfRkP7yt9xBpXEeTNUbw5fLX+tDXGFdiNPTbwqnscUtMO7cSfFcv8Au1pg353M+etOkx5MimNbNdmBmuHUjNHcBnWAN/GgYrAB8v6xn1aZIEZpJgAAak0TAXNbkA63Dt/CvKnVtScpgHcyCI8dKWI8jMW+BlyMtpCCjRmf3jpEhBpEn4im8Dwx3k3LBCnQsHCnQ8pkgTPI1rcHw0CDnnoIA+fOnLfDQolZUanqNZJiPEn41LQLkzfCcPh7Vv8AUhTdJMlyG3aI9PL60HtRgbyvbu2QpyyTCqMuoABzk5t+g2NaYYK4qxmUiSZ82LbE+NIcczXLbWxBzCDLlPgMutZstrgq7vaQC2itctq7Kc5zBiDzByiFOsem53PsDj8LaM3M9xj+3cW6NecOdKw9/g19H/6d2UDkwP8ANoOusRVViLhVoIZTOuafpFZuDfolqSifY17X4VRDErBIiBoOQgHp9KMO0WEZVPtlAbaZHx009a+UcWvW3VHRcogBpGrGBJPe1kzy6Ue6lg4MEHLeUgx3oeYBGojSORrPZT9LWvI+rpj8Ow0vWyDp76+XWuXQp91gfIg18TwuJIDBSVPUGNBMjx/pUrGLbMDmadsx3iRofDSjYH+ofwfX/YHrQ2w5zfyk/MfhXye7iWDHvxB3Bgb76U5/jd9AD7RoOkgkg+GlPaYb30fS8NhmyL/Cv0FTbCGNaw2G45iBhxc9pc3yqIbKY03zac+XKhWu2OJ2LMRsdAd9PtCoenKx70fUbp8GROg+VLtZ6gfAGg3cZfFoXWu28pAOoAInl7u9Zi/2ncT35/lUR8qahL0HqRNTdToFPmB+BqK2+qj4A/dWTwnaS45j2gB/eVY+IFSPap1MSjeOXT5VeDJ3ImsKD9kSP3RXLds/sqPL+1VCdo1Vc1wrESAh1OsRrRMP2nssfegeIj8+VLFlZxLkIOg+AruQcgv59Kph2pw5MZiCeqnT61HinaO2khXlgfsgEbdTuKMWLOJfhfAen9qDjLObIpjVtAwkaKxGnpVFhOOTZa77XRSZXIAddvtUNe0lu5lBdlIYElhpsR9nzqlB2G5Ef4l2cDd63CNzBkKfH92sribMnKSZBOx6CrO/2jQXCO8QNJQiG8YNJ8a4mqsMluZUmW0PeGm06joaaizKWL5Qg1hxsx9Zj5VAe055R5D+1HPF4geySQBJOYk6bnUDXfbnQcVxNmAgIn8IAJ5771XJnwRa053y+kij2+GXX0hyJ0gN91ewfaG8mzTpsQDy32oGK7QX7mjXGI6A5fjFUBfWeFXCAWQgDmSoHrmM0PE8IsAZnuIOnezTz2H41mP8QYqVkkdJOnkJ8q9hVa5IA+KyfpVZcchRb/pVm3mCAkGJIULmieZM9eVDPFRBHs/IljA08IpV+EXiQIAJ1We7oN9KfwfZpj7z+YAJ/Ck1aCgGH47dthshCZveIAk+u9AfiVx2Cl3JYgASdZMAHXrWisdlLfMM3wA+UkVY4Ts/bWIQDoY7w8idRTUWFGJvW7ubLkJaARAnQ8zFM2uDXmI2WdPLnJAnyrb4PhaBVMTIB18RTWRUE6AD0FU4K+BpfJj8D2VYNLNI8o+s/StDh+CoN1B89frp8qieMguVt22uGYGXWfHQUz+iYlxNxkw6eJBb6/eKKQcELtizbAnKADMdNDsPhUsPiXuf9PaZh+23dQetJ38Rh7LdxBiH/butmQH+HmfzNV3EeM3LulxyR+yO6g/lG/rNS9RIlstcVdtjW/eN5h/27Jy2x4M/P01quxXHGC5Ui0n7Nru/Fh3mPrVLexVI3b1Rk2IXVeennRLZP5ikhofP+1GS8QYFNlDPtNY1+6iK45g/npQg07jbapXlyCZJmPSpoKGlPr9akr9GIPQ/hSar0MRrRFuTvrU0Ib9r+0K8wBodsaSJHhyqR0/CgCdu4y+47L/CxH0NWGH7RYlBHtM46XAGHx3+dVymZNdGvwqk2ugouDxvDv8A5+FAPNrJg/DT5mnMLhMLd/6fFNaY7K+noNp+JrNFaHkB5VWfyg5NmeGY2zqjLdHQHX1DRQxx10aL1so220E/6t6z+D4pfw8ezutl/ZOq/A7ekVrez3aH9LY2b1lDpJO6n+Ugx8auLT6Y7+RY8fQElQ7HTYjXYczpH0FaPC4ssAwM7b7jwMUji+xti57ma0f3TI+DfdFYni+HfC3Wti4WBGumWfMSaJNrtFKVH05cTyP4/H+1SLqfz+P4V8rw2JKuHXuuNiPGNxsdufU1uuB8Ta6oDgZpMkaAwJmNqLT6ZUXZbPhEPhPp9INV1zgFvPnA7w5/3rOY3tbct3rihFyI5WJYEwSJJBj5Vp+G4w3bSXIy5hMbx6iJqnptK2Ckm6EsdwJXEPbtt5rB+OtU2L7LoEItoVJ5hsw+DGtct4kxXLt2DBE1GK6KaPmR7HMsy7jeZEg0qvZ64YUOgKySTOs8tugFfVnQdKrbOFUvd8WG+v2EqqJxPlt3hd7OVVcxn4+VWGGwF8/qySrKcwUBGKmNCNN48edfRTw9Og+EfSuDhqTIBB6yZqaGomYt47GqpECAIAayIGkctayfELzo0ONZnYwZ6V9W/Rv3m+X4UpjcDm94yOhFRi75BxMjiONs+FFookAAZhmB056msrcuia+hcUQIhJAIHKPED76qLvC0OsDXwFUoiMj7b8muC5Own7q1d7hls/ZUegouHwltRGRT6CnQqMj+kcp/AV67d6aDzmte2HtT/lJ8B+FSbC2yI9mvwH4UUKjJWLw6A6c508RFQa/r/etbY4fbBnIvqo/CmkwSckQfyijEKKPhPEriWmRVtlX97MmadIgzypA4O4smJDagKvTePga3NjBwNMv+n+tdu4AEhidV2gRQosKPn1pHzaB99CAZp08Mvs0+zcgnUsYJ8TNbZcAszrPpTCYVfH4mngFIw97gLt3rbAr1J1kcvKvW+zrEQzqPKT9a2vD8GotqYGonbrTa2R0qnG+RLgw2H7M/tMxHgIpq32WWfdP8zfhWxKgcvz61ImBPyoxSGuSiwvAFXZEH8s/M1YLw6OZHlA+6j3b0CfPw+lTw7Zo5aT+YqlH2hWQGFQa/n51O5cRFLNAUCSTypfH432ZgLJ6z+FUPE+IvcUoYyncQIOs6zrUPUiuALvC8fw7sUW4sjzj48vI0lf7Rt7QqiKRMKZMt4wB8BUuz3ZtbyZ3chf2FAHz/AKVd8RuWsDbDWrKknSSdfViCT5UctX/sLEMJh8ZcVQqC0oAGZ9WMDcAz9B50viVwloziLr4m4PsqdAfQ6ep9KqeIcavYjR3hT9hO6vrzPrSSoFGlZy1F/JLZdXe0tyCuHtph08AC30j5etVN+8WOZ2Zz1YlvrQHelbt36Vm5OQhi7fpW5fmoXjFCblQkFHiaC2vOiChE1aG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17474" y="-890588"/>
            <a:ext cx="9026525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srgbClr val="FFFFFF"/>
              </a:solidFill>
            </a:endParaRP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2915305"/>
            <a:ext cx="5390629" cy="403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175630"/>
            <a:ext cx="3615069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0827" y="976313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Στόχος της ανάπλασης της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παραλιακής ζώνης 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ήταν η δημιουργία </a:t>
            </a:r>
            <a:r>
              <a:rPr lang="el-GR" sz="2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χώρου </a:t>
            </a:r>
            <a:r>
              <a:rPr lang="el-GR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αναψυχής 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για κατοίκους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επισκέπτες</a:t>
            </a:r>
            <a:endParaRPr lang="el-G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ανάπλαση περιλάμβανε </a:t>
            </a:r>
            <a:r>
              <a:rPr lang="el-GR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μίξη χρήσεων γης και δραστηριοτήτων: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κτήρια γραφείων και </a:t>
            </a:r>
            <a:r>
              <a:rPr lang="el-G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κατοικία </a:t>
            </a:r>
            <a:r>
              <a:rPr lang="el-G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στο θαλάσσιο μέτωπο</a:t>
            </a:r>
          </a:p>
        </p:txBody>
      </p:sp>
    </p:spTree>
    <p:extLst>
      <p:ext uri="{BB962C8B-B14F-4D97-AF65-F5344CB8AC3E}">
        <p14:creationId xmlns:p14="http://schemas.microsoft.com/office/powerpoint/2010/main" val="184228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908720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ΑΝΑΠΛΑΣΗ ΑΣΤΙΚΩΝ ΘΑΛΑΣΣΙΩΝ ΜΕΤΩΠΩΝ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Η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καταγωγή </a:t>
            </a:r>
            <a:r>
              <a:rPr lang="el-GR" sz="24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του </a:t>
            </a:r>
            <a:r>
              <a:rPr lang="el-GR" sz="24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φαινομένου</a:t>
            </a:r>
            <a:endParaRPr lang="el-GR" altLang="el-GR" sz="2400" b="1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80728"/>
            <a:ext cx="88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endParaRPr lang="el-GR" dirty="0">
              <a:solidFill>
                <a:srgbClr val="FF6600"/>
              </a:solidFill>
            </a:endParaRPr>
          </a:p>
        </p:txBody>
      </p:sp>
      <p:sp>
        <p:nvSpPr>
          <p:cNvPr id="4" name="AutoShape 2" descr="data:image/jpeg;base64,/9j/4AAQSkZJRgABAQAAAQABAAD/2wCEAAkGBxQTEhQUEhQWFhUWFxgYFBcWGBcYFxUdFxgXFx0YGBwYHCggGh0lHBgVITEhJSksLi4uFx8zODMsNygtLisBCgoKDg0OGhAQGywkHyQsLCwsLC8sLCwsLCwsLCwsLCwsLCwsLCwsLCwsLCwsLCwsLCwsLCwsLCwsLCwsLCwsLP/AABEIAG0BzwMBIgACEQEDEQH/xAAbAAACAwEBAQAAAAAAAAAAAAADBAIFBgEAB//EAEQQAAIBAgQDBQUECAQFBQEAAAECEQADBBIhMQVBUQYiYXGBEzKRobFCwdHwFCNSYnKC4fEVM5KyByQ0Q5NTc6Kzwxb/xAAZAQADAQEBAAAAAAAAAAAAAAAAAQIDBAX/xAAoEQACAgEFAAIBAwUAAAAAAAAAAQIREgMTITFBUWEiFDJxBJGh4fD/2gAMAwEAAhEDEQA/APowFSy10VKa9Js888gEa+lQiiCpFqVlUdS+RXruJJoZFcIpYx7DJ9A2FRijogO9TSF5TVOVEqIrFcK06tjMeQFEbBDkaneS7KWk30VhWolabvWCu8UErWikmZuNACtQK0xlrzWD0p5JBixNlqBFMvaI3B+FCK1SkS0BIrmWi5a9kp5CoDFdC0Y2qjloyHQRcQQIFFwt/vaml8tcqGkyk2i1TF+tcfGVVzUTWWyjTdY1fxpO1IMKmRXorWMVHozlJyBZa7FEy0c4NhGlDkl2JRb6FCK5FW9nALBzHXkOlTGHQfZHrWb14mi0WUkV0CmMSozGNqHlrVStGdUx3httZk6kbTyqya/Ohqms3Su1EGJNc84OTs3hNJUWfrXTdA3pG3fY7Amh4jP9oEelQtPnkvc44HbmKoX6RNV81JTWi0kjPdLNGB97UdKDinXYKB6Uurmu1UYU7E9S0Dy1MNpAAruWvBa1syIZa9losV6KdhQLLXstFivRRYUDy12pxXoosAcVIJU4roFKwoHlr0USKJZs5qHKuWCTfQvFcy0y9kioItGQ8WAivRRnFdW1pRkLEElskwBJp/NctiCNPlUMLdyGnRjVrDUk76tG2nFV3TForsVPJXlTWlkh4kYrpAqbLFe9maWSDEgFqRsHpXRpU5I51Lk/BqK9I+w01qDJFEZp3rzNSUmVijD9t+0ptq1qw7LcUzcYCIgaLJ8wdOlJdku2z5nXF3e6AMjFdjMalRPTeqntwP8AmMT6f7FrJM0EeMj76ycvys6FBYpH32zeW4qupzKwBUjYg6gimCixHzqn7J/9Fhv/AGU/2irUrW92c1UzltQGpgXB0peK4U8aUuexxtdHcRe02FIm3TDJ41wGKqLxXBEk2+RYWSdgaiZpw36ASOlWpv1EuKXQGugVIivPbgU3JCURDEcStIMzNCzEwaYtsGAKmQdQayPF/wDLX+If7WrT8CScPa/gX6Vlp6rfZrqaSXQ2tqa4bOsSKndhRLUp+nWwdyfQ1UtVJ9krTtdDBsHlqOtciNCK7gcQLuYIT3TBkRR8UUWAWA8yB9aW7Ybdcghc8BRRiaHlB2M11F8qG4sFkiZxJoD3Tzogtn+9VHHn/UOVOzAaHxHyqZSUVwUlJvkZu4pAYJg+tEGtYDiJI9nrrBn419GsYU5V/hH0paes3+4J6SX7QUVK2onWmHsgDeTUUsk1rmmiMGmMriIECIqF3Fk1EYfkDJ+VTuYSOcmslgmaPNoUcSZr2WilI3qdq1POK3ySRji2wQWpgUc2ByYGoFIoU0wcGjiLRwi0ILRFt1Mn9lRX0eYLyFRKTTFqxJ10HOns6qIG1Zy1ceuTSOnffBUezqBWn77ZjpQCK0jqWRKFC+WvZaYRa6wp5k4C+Wu5aOLPjUltgb60biDbYuFqSzypzMIiKHAqdy/CtuvRYioxTJWvNbp7iFgxWK9RilRK1WSJcWCNeqZFcinYqHprs0D2g6ilbvGLKtka4oaYjX67VynSWOavFqzljtShviyVCg/9wuMu0xt103qxu8bw6+9et75dGB16GNqSaY2mWIqU1T3e0Nhf+7a9biD76iO0uGkj2yCOrpHprrRYqLg13NWdw3a/DM7qXCZYgsyw09DNETtXhG2vJvzOX60WgpmE7dH/AJrEeQ/+tax146r5n6GtT2vxaXb95rbBlYCCOfcC/URWVvI0r3ToelZenT4j7h2QP/JYb/2k+lXGavnXDu2aYfB2ECEuqBWnQCByB96fOpp/xCMe6h1EyQIGkgQfPetcjBxZv5rO43i11W0ylZ2j7/vqpt/8RLZMG3pMe+NB18aFiuKqy3DbYTlc7TEIx5jqBRkhYM1+FxS3FDKdDuOYPQ+NFrB8G48bKxK5SzliQSREAbGtCnFWIzZ7YBEqMrE+EnMOXhVZonBlyYoN++q+8Y++KzqdrFNz2IBzyQXIATTX9o8hv8qZ/SgzMbjyPsBSBlnqef2aHJ+CpejOM45atrmMnUeZnp8z6VmsX2tvM59mU9mWAWV70EganNE1LEMl3RpgMdA4+yWWfd51T4prNskC3cMHQm4Nwd/c6ipcpLspJPoteLt+rH8Q/wBrVccL49aSxbUkkhQCAOgrKYniXtbR7sZSOe8hq9hl/VgyNifkayUmjaSTNdc4uLxUW5KGSSd9OXWuO0f2bw8KoOF3PZIQSG3I0Maxvp4Uxdx08lnyY/dQ52yVAa4bxQ2jdAWZYmZI2dh08a92gxWeDy9nMec1UG+FJ+1mUkwrQO9J21iWFRxONLCJExlBgxAkTB19DVwkZasfxDcJ4m1m3bKyVEEpIAbTadY2HKtXwPjAxCk5MhB2zZhHWYHOsHYEIEMGNNNJ+VO8K4kbDKq7MwU6TM1cn6Z6fdG14vjVRCGPvSBWZxOLW4jQc2kjWYGZf6VDjXEC6qHIkGRGmjKDVVw+53G29z/9ErCUrfB2xjUeezvE1/y/L76+jYe4coHgPpXzfiB1t7bfhWwscetbQ+g192OlOEkuzKSb6LoGp5zVbY4mjTrlA6kVnsTi3Z2PtXHeIAViBAMDTyX51vFqXRk7j2bMGK6HNYSzjrmWPbODsSXJPI6AnbQa6bmtVhOKW3A7wmNRufPSi0BYk9TUlYiqziXEEW28sASsDzaQPv8AhWP/AE24FhJ91RMmQRZsW9I/etuf5poyXQ8X2fRg9VGO7SWLblHY5l0MKdPU71WW+P3dO4nxM1lu1CXfatcCEo5kMJI0AmY2579KFJA4s3fDu0dq64RcwJ2zADnHWrsV8v7GXpvoTpqPr/Svpa31/aHxFNsSGJrkUJbwOxFCbGr5nmBy051LkkUk30NyetdFV9nian3gV84P0o9vFoRuB56UKafoODXaGpr00EXh+0PiKnmp2AUNXiaEWA3qU0gsIrxXtKGDXQaAsyTKCOfPn4xR8Jh1JXl3VMgkGcu4I2pS40KTtp+J++rLA7r/AAD/AGr+NY2VRopFQy1Ga4bgmJE9K2XBLZ5kNRivFjPh1qF4SOfoYqsmTimfMsDigSAcQxYkaHaQNVBOkV3irRdMjXTeOaif+351RXz3gCqjURATRfubXqKYwV1nZrYYAsIVoUs0mNSfIbHlWCnz2aUq4QTEYiNRy1HoCegqnuXyWYzuWPzmry9wC9AE77liVPyJmqrFcMezBugqD67cjzXyIrOc6d0HKQLC95iJnSTGh5Dp1IprEYdbc+0OVp230OuumvxpTC5EcnXvLA6DUHX0FF7QXhccsplQIPj3Y0rN6jNFjhfpb8GxZthntuZVTG+UyCCCsxzrmNRiYRVLZc2pYb/zVU4HHhVjllhiB8CfHlTH+PoLoMGMoXl1Gv1pZOzWOpptATfbXPCztBJnbxNMLeEqAgfMebET6iD86rMVjFLeA5nY7UxhrwBQkgAHmd/CrTH+L4s0L4FGXS2gMabn6sfyapxwpy+X2lpdTuH08NEP31brjNJG3nVbi8UUOeN5KiRruPrVbjIxXLsWxvC3tiTdtEeBYT/rQCq0Yl5kMem9O3OKm73DazEyQiyT0EAanfamsfg1t2/1tk2rgOUKwcEkHxERE7HnVPURlyM8P44UUIbdplyjVlWZO+pGp15zTp7QqVVXWQV1CFR1EfI6eVUC8ROmZLYMQvckiZGnePI865Zxi5w77wNVUASBpAO3PUdahyXyLIszetuZt2W0BJjfxOkTFLcTx2dv1fdUAAr0Oo1jw5+VL38SwiGYAKMoARVAbWVEjeelDwvD2IJXYz9rLPhoDVxTbE2i0UZFkug1iW9oAZ8cmv8AeuXlsFZOKt5v2US658hKAfSg4ixlFtSe8QJDEbgt7pLAmNN+teyHLrbM7rqmUTvMzWjUmSmi5w/Cl9lnlvZuRlZvYgkgHSGfeDsY5UE4VBAzXAoBBM2fLleiNT50tZZfZ/rPbBhPuZCuvIDfkDPX41BbbEEa+BYjQeIy71OLrgvJXyWYxQyAgXSSDG2Uk7DQSenLbakhiL8kD2e/2nYRvprHSPOiWUb7RBEaACI/OvxrunTmfrSemGSA3Ve46hoAAIMMHPeHLbxp1hZJKrnHLUEGRylU00ilMMQxlYOsaa09bwNy8MozZdTqTl01HzFUtPi7Jz56Ogoi91S2q6s5AWVBbVlhtSYj7qK62HGntCeQBB59csD+tNcL4Az2lNy73VCnJBbaBplO/LY0W7w1A2VGMwTDK5iOvcBA+NRh9l5fESluWtIYXA40Kwtxd594KBsaVwjMtu47aSMqrABPeTUD0q5xeVB3jbaRp3oYajWCQflVTdSdBTcBqYvj8QSbXdOsA9Btv0o9jF3i0raZpndwB6a0pjMMRc1BGunKRV5Y2Ej7xQtPIlzoYw3tfZl7hW0SdMx0ZV1JnUKN/wDTSeHtFWUxnVj3SkPoZOeM2oggnoJpxBoRAgiI5UL9FiCBA6fZMciNqpaTj6G4nwVNrBh+IC2wVlNstqgUTLA6ZiDsdZPyp/iOCSziMNkASXIOXT7Ph50BLtxL+ZIUGdFVeh2JBO007ir9x3VgzAgEEkrOsEwVVY2qalY7id4yUuXAbTkjIozarOxMg6j4UricOx0OoG0sNPLXx+Qpu9hAd5LH4k7efShWrLDNle4I94AmJn7Q2+NGDLWsqqgeA4Qrrmd1QhiAsgk6DUd8fftV+HW2sRnR4GpXLJzA8zOi7eVUX6JG8yCTBEASBJhY5AUxauufZqonvEQPaGRleR787E0SUiVKB7hHHGwIKW8LZYsJfNnMd5hkUk7R571tT21wfslYW892Ja2EywYGY5rgAjlMmax17ilxgqtbtGCDDKY011BOvkauMPxcqq5TZVidO6hB0IgBpIjwIGm1OpNdA5Qvj/v8IBd4xZKswtFSZOWVb2cyAMywPH1r3+IpplzjXXNliAOUR159KS4liGIKqQoZ1JVJRZzCSANtiSBvrQeK3c2dzkJiSJYSQOcMN/vpOEqHGcPRtOPWlaHnTWBGYyTtB6U1Y4lbyTm3jkaxj8csN7MtbZWRlaVYspgzkIYGV08OfWuNxayARbFySZKsSAPJgCQZ20rOr6NMnfn9zWvxRA0grl6jPz5Hx0O1K47tIQxFokADXKTlJnfvkn08KS4d7c2yEwtx1fUn2inddBOXTTWPGm8DYuWwVaw1ttQrtcDFuq6Lqu2h61ajIzyj6Lpxt3fVnM5YkDSNRlymSZG1bJeBYsgXIl8qxqFPWDM9eYmsul9szyWUlVSUgECX90qAROb5nrVxhsXeUk/pF0k2lSGbMNB9d+/72utNxmhZRZb3cNiLS+0vaAe/DjLzGkISBovx+ILfFAdiPS6Og6p1JHpVdxfH3riKrlmQCNXgHlBAHe8zO9VqQN1/+RNJ5+ILh0O8aZAk6hRObKyuTAYz7wgaD/UKYv8AE7VpkBupMGRInTKB7pO8HSqLGYlcpBQ7Ee91BHLz+VU3Ebqe370gZR73f1+FQm/S0k3wfQ7fEldSwulcozaqgBABkazIMcqqrfGbt0hLjrlEkEZVGgMar5VjjctQYceGjD86UriL2VQFfWdSrH00mrb+wjFt9Fw3HcTagG6yr9kdwzqBzHjTnDu1V4AZ2NyRMQvKf2fzpWVMEAsZPiZ+tFRoGny0+lZubo2jpL0zTXzv+dBTODx5UhhuNQfmDVZiAykeXw9eZrw0ifWOXnO9TRyUbrhnbG4qgN3+oMQw8iCB6CtgcVaY5mGpAEjN56a6elfL+D2PaXAiwQZ3GY+uUg7xz5VvMHwe4oEX5WQQrLMCNgSZraKyQKVBcZw3DurDIve5gAMPGVGvrNZ3G8KsliibruWD242gFodNddQo93YzWhxCOmrKCsHUa/HmOfWvW8WP2fvFPBLwG7MZjOFAqq2WVngF1zjxIOcwrbjkv1qhvcPuo5DqyR9pgck7+8BB6ada+qq6nXIPMUdXEQAY5idD5ipcfgEkYzCcGt3raEOhzLlMjvZzEroWUbgTI3XaaS4/w8YYravIouaNC3CygcpAAgkid+dbu3aCEtbXITuVVPvB/Iqp45wf9K1us2YLlDrCmJJAI906nfSodl+fZS9ncSLohgFCgkPMAaGAWzAAyIEA/fVvgOzi4i1bJe3qPdQnMJMcwNdKmuCOFsuLHtNTmIYLkJI1AZQcv586d4DgMReQ5r721EBIUgt4wCNANJ5+kmWuOwj3TQBMRb4aYQr7VlB/WqTlBjWFOgPn6iqW1wy7ibj3L36zONQjwAz+6M2sAGRlHlIo/FezX6xgpLZXVZlBI7uYAMZkFtiYql4pgGQM0ZAGKAMQWlTBgA8vzNKmEm130Cxdse0YggRtJkeYIMdetMYTs/evZWA7h1kax4efpWeGIIcz15x18dI0q74Rj3ysA5WdwDEjrA8/nTSd8kL7Dt2euHMzNCQfZk65o6xy3+FJWOFOIm4kHXQkkRBjbQ02hkSD/SPpV1awCZEuXTvqCCi7a6zJ08vxq0l4OkU737Zcs8EgRLDNtrz8xr41DFnOO6zCNoBjyjaru3wC3di4qqBmnRd4J1nSZ8t67a7KANAgc/dg/GdzV9hivgz3DQ7OAM3PTU/H1Iq8wubYmTJ26aRp+d6iOGObqBCXhgLrIWYKvMoY96CN+YOlXvDsFi1tBTkG8ajNlLEqDCxIWB6UtxafoLTy8KpiTIX3gOh0naaQxFwtbIBUMZ+1sZ8PWtKcNiQZ38Qy0C+uI/ZJ8Itn51D/AKlPsb0UvkxfDbt2yWIIE8yMwmRy++rfhGPvgmGLBlO7HlqNdWGp5Dl501dN/naHrbn6CKA1xvtWEnxt0tyIsSmxWPxZcFy5IAjpAAjQadKvcRxrFkQltEX3tFSdtcxbqJ2jehYViQALFs6D7JHLfeinEKN7CfFvrS3I/IUUPFsYzl3yGS3LUxGs6Tv8adwty+bDM6NDAgGRnGsGEkGD110NPnF2+eHHjDNQmv2yf8j/AOb1e5FixXyU/B7922SIbwDHKs5gNJiDvsedNWeK4sXHbK0NupByeBAJ08/xptntH3sP4++w+or3t7XOy3/kf8KFNfIUhjjOPv2/ZeyEyO/opzERIgTHpXuJ9o8UlvIqaOAS0Zis7qCNtaWOIs/+i3/lf8K8cTZiPZH/AMr1T1E/RYoX/wARvewZhPtCwAGSSQQQSCRoN/jTGDxWKNq6rCHQDKxIDGY0HJu70+teF61ysH/yP5ffUkxFoa+wHq7Us18jpBuB8WxltiGaVKk/rCrCRI0JMrOoiRvUOzPF74xDPfL5DJIYZlLaRKkiORka6UL9Ktb+wX4sfvrhxqjaxbnxzfjSziHATG+3OMF32yvmZSSCy92YiOQA5T61W8V4zirN4AXXhCTa72YQTG+0axqNqFisbdJJFu2ByCohj/UDQUx1xRmcA67eyt9N9FB60ZJhwOdnsffLv7VpUkswuN3iRAGWZO3TlOorzK/6T7QsoXNM5ht86kl9pBgbzqPx8/kKffGl7bBnHu/u7jUDQbnSnkhcA3ul8Tn9pmQh8sAkCVIGnnG33VXf4deAaCzFhByq/UHWQJprA4VSA128yE6QGMekNpoKndwQAlbrEEzozAj4aUW34FKioxmCNsAPmluRUrtPXfl8asMOgW2RMkL3SdjOaNBPXryHSg4vDF4/WsY2ztmjykzRsTxVltJZt3crLEELExyJ3qfscZOLtF52P4/dw9pkZQ+sqSSSBA0kcucedV+O7WYh8UWfVFzBUjugQDvzOgMn+leucctgKLltjoMzi8RJ65dp59K6lvCXdVa6viyhvprVKfHBPZWf/wBTc9ncBjM8ZXAAKQdY8IEDpNHXta/6L7OTnBjPPeI333/tTNns4l0v7O6rQehmCAZgzGpNLX+ybAGIbxEH+tGTHQ/gO2cJbV1LQO+32jGk6nw51ziHa5lcBEBWATqSSCAREHSs5iODlNGMdZkEj1oaYVe9JI7pK6jfl+d6a1H1YmkbLH48AFtx3SJ06TVfdz3bmiGcoYgawNhMTr4fhSNniRW2AGlhEZpA0IJMjyoP+N3kgqQoExlU6TvyiPxolJPsuEnB2iyucOuqBKNrpsaFdwzruDv93LrU8LxnEXEnNPLaJ0J5CZMaRVzawlx7aln13ga6yfe50lBPk2/UMpLZaNB16/n+1JnEXt/Z8z1jT0rRJwQn3nY+CgKPWZJrwwVmVH+YxElVDXDtzA25U1FLsiWq2ZhHHT41B8Kh2013GnxFBn++o+Vd9oeetYGbJYe0yNIIPgO6f71ucJx6xh7C5neAYIaXeTJ8438tqw9u761MgEQdRzB2q4ariT/Jrn/4hYcTlS80amFUDpJlvL41U43tpZYhreHcMNv1gUHzCgg1Srg7YkQVzCDqY3B+oFEscFtHdwp/eDkfFZ+lab1lrBG14dx+21tGeFLZeo7x+yG2arb9OUf1A+orC4XA5Yy4iwQshczXBE7xntjfr9KsrSXoAtDDkDSLdy2J5ydZJ8TrpVXFk5M1I4iP76/PeiLjlO4+/wDrWZAxK6thnI6qwb/bND/xdVPfRkP7yt9xBpXEeTNUbw5fLX+tDXGFdiNPTbwqnscUtMO7cSfFcv8Au1pg353M+etOkx5MimNbNdmBmuHUjNHcBnWAN/GgYrAB8v6xn1aZIEZpJgAAak0TAXNbkA63Dt/CvKnVtScpgHcyCI8dKWI8jMW+BlyMtpCCjRmf3jpEhBpEn4im8Dwx3k3LBCnQsHCnQ8pkgTPI1rcHw0CDnnoIA+fOnLfDQolZUanqNZJiPEn41LQLkzfCcPh7Vv8AUhTdJMlyG3aI9PL60HtRgbyvbu2QpyyTCqMuoABzk5t+g2NaYYK4qxmUiSZ82LbE+NIcczXLbWxBzCDLlPgMutZstrgq7vaQC2itctq7Kc5zBiDzByiFOsem53PsDj8LaM3M9xj+3cW6NecOdKw9/g19H/6d2UDkwP8ANoOusRVViLhVoIZTOuafpFZuDfolqSifY17X4VRDErBIiBoOQgHp9KMO0WEZVPtlAbaZHx009a+UcWvW3VHRcogBpGrGBJPe1kzy6Ue6lg4MEHLeUgx3oeYBGojSORrPZT9LWvI+rpj8Ow0vWyDp76+XWuXQp91gfIg18TwuJIDBSVPUGNBMjx/pUrGLbMDmadsx3iRofDSjYH+ofwfX/YHrQ2w5zfyk/MfhXye7iWDHvxB3Bgb76U5/jd9AD7RoOkgkg+GlPaYb30fS8NhmyL/Cv0FTbCGNaw2G45iBhxc9pc3yqIbKY03zac+XKhWu2OJ2LMRsdAd9PtCoenKx70fUbp8GROg+VLtZ6gfAGg3cZfFoXWu28pAOoAInl7u9Zi/2ncT35/lUR8qahL0HqRNTdToFPmB+BqK2+qj4A/dWTwnaS45j2gB/eVY+IFSPap1MSjeOXT5VeDJ3ImsKD9kSP3RXLds/sqPL+1VCdo1Vc1wrESAh1OsRrRMP2nssfegeIj8+VLFlZxLkIOg+AruQcgv59Kph2pw5MZiCeqnT61HinaO2khXlgfsgEbdTuKMWLOJfhfAen9qDjLObIpjVtAwkaKxGnpVFhOOTZa77XRSZXIAddvtUNe0lu5lBdlIYElhpsR9nzqlB2G5Ef4l2cDd63CNzBkKfH92sribMnKSZBOx6CrO/2jQXCO8QNJQiG8YNJ8a4mqsMluZUmW0PeGm06joaaizKWL5Qg1hxsx9Zj5VAe055R5D+1HPF4geySQBJOYk6bnUDXfbnQcVxNmAgIn8IAJ5771XJnwRa053y+kij2+GXX0hyJ0gN91ewfaG8mzTpsQDy32oGK7QX7mjXGI6A5fjFUBfWeFXCAWQgDmSoHrmM0PE8IsAZnuIOnezTz2H41mP8QYqVkkdJOnkJ8q9hVa5IA+KyfpVZcchRb/pVm3mCAkGJIULmieZM9eVDPFRBHs/IljA08IpV+EXiQIAJ1We7oN9KfwfZpj7z+YAJ/Ck1aCgGH47dthshCZveIAk+u9AfiVx2Cl3JYgASdZMAHXrWisdlLfMM3wA+UkVY4Ts/bWIQDoY7w8idRTUWFGJvW7ubLkJaARAnQ8zFM2uDXmI2WdPLnJAnyrb4PhaBVMTIB18RTWRUE6AD0FU4K+BpfJj8D2VYNLNI8o+s/StDh+CoN1B89frp8qieMguVt22uGYGXWfHQUz+iYlxNxkw6eJBb6/eKKQcELtizbAnKADMdNDsPhUsPiXuf9PaZh+23dQetJ38Rh7LdxBiH/butmQH+HmfzNV3EeM3LulxyR+yO6g/lG/rNS9RIlstcVdtjW/eN5h/27Jy2x4M/P01quxXHGC5Ui0n7Nru/Fh3mPrVLexVI3b1Rk2IXVeennRLZP5ikhofP+1GS8QYFNlDPtNY1+6iK45g/npQg07jbapXlyCZJmPSpoKGlPr9akr9GIPQ/hSar0MRrRFuTvrU0Ib9r+0K8wBodsaSJHhyqR0/CgCdu4y+47L/CxH0NWGH7RYlBHtM46XAGHx3+dVymZNdGvwqk2ugouDxvDv8A5+FAPNrJg/DT5mnMLhMLd/6fFNaY7K+noNp+JrNFaHkB5VWfyg5NmeGY2zqjLdHQHX1DRQxx10aL1so220E/6t6z+D4pfw8ezutl/ZOq/A7ekVrez3aH9LY2b1lDpJO6n+Ugx8auLT6Y7+RY8fQElQ7HTYjXYczpH0FaPC4ssAwM7b7jwMUji+xti57ma0f3TI+DfdFYni+HfC3Wti4WBGumWfMSaJNrtFKVH05cTyP4/H+1SLqfz+P4V8rw2JKuHXuuNiPGNxsdufU1uuB8Ta6oDgZpMkaAwJmNqLT6ZUXZbPhEPhPp9INV1zgFvPnA7w5/3rOY3tbct3rihFyI5WJYEwSJJBj5Vp+G4w3bSXIy5hMbx6iJqnptK2Ckm6EsdwJXEPbtt5rB+OtU2L7LoEItoVJ5hsw+DGtct4kxXLt2DBE1GK6KaPmR7HMsy7jeZEg0qvZ64YUOgKySTOs8tugFfVnQdKrbOFUvd8WG+v2EqqJxPlt3hd7OVVcxn4+VWGGwF8/qySrKcwUBGKmNCNN48edfRTw9Og+EfSuDhqTIBB6yZqaGomYt47GqpECAIAayIGkctayfELzo0ONZnYwZ6V9W/Rv3m+X4UpjcDm94yOhFRi75BxMjiONs+FFookAAZhmB056msrcuia+hcUQIhJAIHKPED76qLvC0OsDXwFUoiMj7b8muC5Own7q1d7hls/ZUegouHwltRGRT6CnQqMj+kcp/AV67d6aDzmte2HtT/lJ8B+FSbC2yI9mvwH4UUKjJWLw6A6c508RFQa/r/etbY4fbBnIvqo/CmkwSckQfyijEKKPhPEriWmRVtlX97MmadIgzypA4O4smJDagKvTePga3NjBwNMv+n+tdu4AEhidV2gRQosKPn1pHzaB99CAZp08Mvs0+zcgnUsYJ8TNbZcAszrPpTCYVfH4mngFIw97gLt3rbAr1J1kcvKvW+zrEQzqPKT9a2vD8GotqYGonbrTa2R0qnG+RLgw2H7M/tMxHgIpq32WWfdP8zfhWxKgcvz61ImBPyoxSGuSiwvAFXZEH8s/M1YLw6OZHlA+6j3b0CfPw+lTw7Zo5aT+YqlH2hWQGFQa/n51O5cRFLNAUCSTypfH432ZgLJ6z+FUPE+IvcUoYyncQIOs6zrUPUiuALvC8fw7sUW4sjzj48vI0lf7Rt7QqiKRMKZMt4wB8BUuz3ZtbyZ3chf2FAHz/AKVd8RuWsDbDWrKknSSdfViCT5UctX/sLEMJh8ZcVQqC0oAGZ9WMDcAz9B50viVwloziLr4m4PsqdAfQ6ep9KqeIcavYjR3hT9hO6vrzPrSSoFGlZy1F/JLZdXe0tyCuHtph08AC30j5etVN+8WOZ2Zz1YlvrQHelbt36Vm5OQhi7fpW5fmoXjFCblQkFHiaC2vOiChE1aG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17474" y="0"/>
            <a:ext cx="9026525" cy="97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>
              <a:solidFill>
                <a:srgbClr val="FFFFFF"/>
              </a:solidFill>
            </a:endParaRPr>
          </a:p>
        </p:txBody>
      </p:sp>
      <p:pic>
        <p:nvPicPr>
          <p:cNvPr id="21506" name="Picture 2" descr="https://encrypted-tbn1.gstatic.com/images?q=tbn:ANd9GcQYVBLHJZCEVa50vCS8H9v5Q6hk7fekdufWf9RLYyOZjohr0CgQ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5297"/>
            <a:ext cx="8064896" cy="444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1984" y="6019972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6600"/>
                </a:solidFill>
                <a:ea typeface="Times New Roman"/>
              </a:rPr>
              <a:t>Inner </a:t>
            </a:r>
            <a:r>
              <a:rPr lang="en-US" sz="2400" b="1" dirty="0" smtClean="0">
                <a:solidFill>
                  <a:srgbClr val="FF6600"/>
                </a:solidFill>
                <a:ea typeface="Times New Roman"/>
              </a:rPr>
              <a:t>Harbor</a:t>
            </a:r>
            <a:r>
              <a:rPr lang="el-GR" sz="2400" b="1" dirty="0" smtClean="0">
                <a:solidFill>
                  <a:srgbClr val="FF6600"/>
                </a:solidFill>
                <a:ea typeface="Times New Roman"/>
                <a:cs typeface="Times New Roman"/>
              </a:rPr>
              <a:t>, Βαλτιμόρη, </a:t>
            </a:r>
            <a:r>
              <a:rPr lang="el-GR" sz="2400" b="1" dirty="0" smtClean="0">
                <a:ea typeface="Times New Roman"/>
                <a:cs typeface="Times New Roman"/>
              </a:rPr>
              <a:t>δεκαετίες ‘70 και ‘80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1876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908720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ΑΝΑΠΛΑΣΗ ΑΣΤΙΚΩΝ ΘΑΛΑΣΣΙΩΝ ΜΕΤΩΠΩΝ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Η ‘εξαγωγή</a:t>
            </a:r>
            <a:r>
              <a:rPr lang="el-GR" sz="24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’ και η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διεθνοποίηση του φαινομένου 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Ευρώπη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80728"/>
            <a:ext cx="9144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Σ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τη </a:t>
            </a:r>
            <a:r>
              <a:rPr lang="el-GR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δεκαετία του </a:t>
            </a:r>
            <a:r>
              <a:rPr lang="el-GR" sz="2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1980 και αρχές του ‘90, </a:t>
            </a:r>
            <a:endParaRPr lang="el-GR" sz="20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το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φαινόμενο βρήκε εφαρμογή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σε εγκαταλειμμένες λιμενικές ζώνες  στις </a:t>
            </a:r>
            <a:r>
              <a:rPr lang="el-GR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κεντρικές </a:t>
            </a:r>
            <a:r>
              <a:rPr lang="el-GR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περιοχές μητροπόλεων </a:t>
            </a:r>
            <a:r>
              <a:rPr lang="el-GR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και </a:t>
            </a:r>
            <a:r>
              <a:rPr lang="el-GR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μεγάλων πόλεων της Ευρώπης.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Διατηρεί τον </a:t>
            </a:r>
            <a:r>
              <a:rPr lang="el-GR" sz="2000" b="1" u="sng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ίδιο χαρακτήρα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με το πρωτότυπο της Βαλτιμόρης: </a:t>
            </a:r>
            <a:r>
              <a:rPr lang="el-GR" sz="2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Συμβατικός αρχιτεκτονικός και αστικός σχεδιασμός,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δημιουργία </a:t>
            </a:r>
            <a:r>
              <a:rPr lang="el-GR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δημόσιου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</a:t>
            </a:r>
            <a:r>
              <a:rPr lang="el-GR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υπαίθριου χώρου αναψυχής, κτήρια γραφείων, και κατοικία.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0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Σημαντικά πρώιμα </a:t>
            </a:r>
            <a:r>
              <a:rPr lang="el-GR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παραδείγματα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στην 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Ευρώπη: </a:t>
            </a: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η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ανάπλαση του </a:t>
            </a:r>
            <a:r>
              <a:rPr lang="en-GB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St</a:t>
            </a:r>
            <a:r>
              <a:rPr lang="el-GR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.</a:t>
            </a:r>
            <a:r>
              <a:rPr 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Katharine</a:t>
            </a:r>
            <a:r>
              <a:rPr lang="en-GB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</a:t>
            </a:r>
            <a:r>
              <a:rPr lang="en-GB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Dock</a:t>
            </a:r>
            <a:r>
              <a:rPr lang="el-GR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</a:t>
            </a:r>
            <a:r>
              <a:rPr lang="el-GR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και </a:t>
            </a:r>
            <a:r>
              <a:rPr 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Docklands </a:t>
            </a:r>
            <a:r>
              <a:rPr lang="el-GR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στο </a:t>
            </a:r>
            <a:r>
              <a:rPr lang="el-GR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Λονδίνο, </a:t>
            </a:r>
            <a:endParaRPr lang="el-GR" sz="20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η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ανάπλαση των </a:t>
            </a:r>
            <a:r>
              <a:rPr lang="en-GB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Liverpool Docks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, </a:t>
            </a:r>
            <a:endParaRPr lang="el-GR" sz="2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η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ανάπλαση της </a:t>
            </a:r>
            <a:r>
              <a:rPr lang="el-GR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κεντρικής παραλιακής ζώνης της Βαρκελώνης </a:t>
            </a: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στα πλαίσια της προετοιμασίας της πόλης για τους Ολυμπιακούς του 1992. </a:t>
            </a:r>
          </a:p>
        </p:txBody>
      </p:sp>
    </p:spTree>
    <p:extLst>
      <p:ext uri="{BB962C8B-B14F-4D97-AF65-F5344CB8AC3E}">
        <p14:creationId xmlns:p14="http://schemas.microsoft.com/office/powerpoint/2010/main" val="165677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908720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ΑΝΑΠΛΑΣΗ ΑΣΤΙΚΩΝ ΘΑΛΑΣΣΙΩΝ ΜΕΤΩΠΩΝ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Η ‘εξαγωγή</a:t>
            </a:r>
            <a:r>
              <a:rPr lang="el-GR" sz="24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’ και η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διεθνοποίηση του φαινομένου 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Ευρώπη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8072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l-G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Σ</a:t>
            </a:r>
            <a:r>
              <a:rPr lang="el-GR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τη </a:t>
            </a:r>
            <a:r>
              <a:rPr lang="el-GR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δεκαετία του 1980, </a:t>
            </a:r>
          </a:p>
          <a:p>
            <a:pPr algn="just">
              <a:lnSpc>
                <a:spcPct val="150000"/>
              </a:lnSpc>
            </a:pPr>
            <a:endParaRPr lang="el-G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52" y="1488559"/>
            <a:ext cx="4432748" cy="2976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793" y="4005064"/>
            <a:ext cx="511479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797152"/>
            <a:ext cx="32403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St</a:t>
            </a:r>
            <a:r>
              <a:rPr lang="el-GR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.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Katharine</a:t>
            </a:r>
            <a:r>
              <a:rPr lang="en-GB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</a:t>
            </a:r>
            <a:r>
              <a:rPr lang="en-GB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Dock</a:t>
            </a:r>
            <a:r>
              <a:rPr 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, </a:t>
            </a:r>
            <a:r>
              <a:rPr lang="el-GR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Λονδίνο</a:t>
            </a:r>
          </a:p>
          <a:p>
            <a:r>
              <a:rPr lang="el-GR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δεκαετία του 1980 και αρχές του ‘90</a:t>
            </a:r>
            <a:endParaRPr lang="el-GR" sz="20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8015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908720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lvl="0" eaLnBrk="1" hangingPunct="1">
              <a:spcBef>
                <a:spcPct val="50000"/>
              </a:spcBef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ΑΝΑΠΛΑΣΗ ΑΣΤΙΚΩΝ ΘΑΛΑΣΣΙΩΝ ΜΕΤΩΠΩΝ</a:t>
            </a: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/>
            </a:r>
            <a:b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</a:b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Η ‘εξαγωγή</a:t>
            </a:r>
            <a:r>
              <a:rPr lang="el-GR" sz="24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’ και η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διεθνοποίηση του φαινομένου 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στην Ευρώπη</a:t>
            </a:r>
            <a:endParaRPr lang="el-GR" altLang="el-GR" sz="2400" b="1" dirty="0" smtClean="0">
              <a:solidFill>
                <a:srgbClr val="FFC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9028" y="5698176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Docklands, </a:t>
            </a:r>
            <a:r>
              <a:rPr lang="el-GR" b="1" dirty="0" smtClean="0">
                <a:solidFill>
                  <a:srgbClr val="FFC000"/>
                </a:solidFill>
              </a:rPr>
              <a:t>Λονδίνο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Canary Wharf, </a:t>
            </a:r>
            <a:r>
              <a:rPr lang="el-GR" b="1" dirty="0">
                <a:solidFill>
                  <a:srgbClr val="FFC000"/>
                </a:solidFill>
              </a:rPr>
              <a:t>τ</a:t>
            </a:r>
            <a:r>
              <a:rPr lang="el-GR" b="1" dirty="0" smtClean="0">
                <a:solidFill>
                  <a:srgbClr val="FFC000"/>
                </a:solidFill>
              </a:rPr>
              <a:t>α πρώτα τμήματα της ανάπλασης</a:t>
            </a:r>
            <a:endParaRPr lang="el-GR" b="1" dirty="0">
              <a:solidFill>
                <a:srgbClr val="FFC000"/>
              </a:solidFill>
            </a:endParaRPr>
          </a:p>
          <a:p>
            <a:r>
              <a:rPr lang="el-GR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δεκαετία του 1980 και αρχές του ‘90</a:t>
            </a:r>
            <a:endParaRPr lang="el-GR" b="1" dirty="0">
              <a:solidFill>
                <a:srgbClr val="FFC000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6" y="1188953"/>
            <a:ext cx="5579095" cy="442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88953"/>
            <a:ext cx="3320167" cy="332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93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louds">
  <a:themeElements>
    <a:clrScheme name="Clouds 2">
      <a:dk1>
        <a:srgbClr val="000066"/>
      </a:dk1>
      <a:lt1>
        <a:srgbClr val="FFFFFF"/>
      </a:lt1>
      <a:dk2>
        <a:srgbClr val="00A2DC"/>
      </a:dk2>
      <a:lt2>
        <a:srgbClr val="FFFFFF"/>
      </a:lt2>
      <a:accent1>
        <a:srgbClr val="0079A4"/>
      </a:accent1>
      <a:accent2>
        <a:srgbClr val="33CCCC"/>
      </a:accent2>
      <a:accent3>
        <a:srgbClr val="AACEEB"/>
      </a:accent3>
      <a:accent4>
        <a:srgbClr val="DADADA"/>
      </a:accent4>
      <a:accent5>
        <a:srgbClr val="AABECF"/>
      </a:accent5>
      <a:accent6>
        <a:srgbClr val="2DB9B9"/>
      </a:accent6>
      <a:hlink>
        <a:srgbClr val="FFFFCC"/>
      </a:hlink>
      <a:folHlink>
        <a:srgbClr val="FFCC00"/>
      </a:folHlink>
    </a:clrScheme>
    <a:fontScheme name="Clou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l-GR" sz="1400" b="1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l-GR" sz="1400" b="1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Cloud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1301</Words>
  <Application>Microsoft Office PowerPoint</Application>
  <PresentationFormat>Προβολή στην οθόνη (4:3)</PresentationFormat>
  <Paragraphs>156</Paragraphs>
  <Slides>39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39</vt:i4>
      </vt:variant>
    </vt:vector>
  </HeadingPairs>
  <TitlesOfParts>
    <vt:vector size="41" baseType="lpstr">
      <vt:lpstr>Θέμα του Office</vt:lpstr>
      <vt:lpstr>1_Clouds</vt:lpstr>
      <vt:lpstr>ΑΝΑΠΛΑΣΗ ΑΣΤΙΚΩΝ ΘΑΛΑΣΣΙΩΝ ΜΕΤΩΠΩΝ</vt:lpstr>
      <vt:lpstr> Παραλιακά Επίκεντρα  πολιτισμού και αναψυχής. </vt:lpstr>
      <vt:lpstr>ΑΝΑΠΛΑΣΗ ΑΣΤΙΚΩΝ ΘΑΛΑΣΣΙΩΝ ΜΕΤΩΠΩΝ Οι αναγκαιότητες &amp; η γέννεση του φαινομένου</vt:lpstr>
      <vt:lpstr>ΑΝΑΠΛΑΣΗ ΑΣΤΙΚΩΝ ΘΑΛΑΣΣΙΩΝ ΜΕΤΩΠΩΝ Η καταγωγή του φαινομένου</vt:lpstr>
      <vt:lpstr>ΑΝΑΠΛΑΣΗ ΑΣΤΙΚΩΝ ΘΑΛΑΣΣΙΩΝ ΜΕΤΩΠΩΝ Η καταγωγή του φαινομένου</vt:lpstr>
      <vt:lpstr>ΑΝΑΠΛΑΣΗ ΑΣΤΙΚΩΝ ΘΑΛΑΣΣΙΩΝ ΜΕΤΩΠΩΝ Η καταγωγή του φαινομένου</vt:lpstr>
      <vt:lpstr>ΑΝΑΠΛΑΣΗ ΑΣΤΙΚΩΝ ΘΑΛΑΣΣΙΩΝ ΜΕΤΩΠΩΝ Η ‘εξαγωγή’ και η διεθνοποίηση του φαινομένου στην Ευρώπη</vt:lpstr>
      <vt:lpstr>ΑΝΑΠΛΑΣΗ ΑΣΤΙΚΩΝ ΘΑΛΑΣΣΙΩΝ ΜΕΤΩΠΩΝ Η ‘εξαγωγή’ και η διεθνοποίηση του φαινομένου στην Ευρώπη</vt:lpstr>
      <vt:lpstr>ΑΝΑΠΛΑΣΗ ΑΣΤΙΚΩΝ ΘΑΛΑΣΣΙΩΝ ΜΕΤΩΠΩΝ Η ‘εξαγωγή’ και η διεθνοποίηση του φαινομένου στην Ευρώπη</vt:lpstr>
      <vt:lpstr>ΑΝΑΠΛΑΣΗ ΑΣΤΙΚΩΝ ΘΑΛΑΣΣΙΩΝ ΜΕΤΩΠΩΝ Η ‘εξαγωγή’ και η διεθνοποίηση του φαινομένου στην Ευρώπη</vt:lpstr>
      <vt:lpstr>ΑΝΑΠΛΑΣΗ ΑΣΤΙΚΩΝ ΘΑΛΑΣΣΙΩΝ ΜΕΤΩΠΩΝ Η ‘εξαγωγή’ και η διεθνοποίηση του φαινομένου στην Ευρώπη</vt:lpstr>
      <vt:lpstr>ΑΝΑΠΛΑΣΗ ΑΣΤΙΚΩΝ ΘΑΛΑΣΣΙΩΝ ΜΕΤΩΠΩΝ Η επέκταση, εντατικοποίηση, και μετασχηματισμός του φαινομένου στην Ευρώπη στις δεκαετίεςτου ‘90 και 2000</vt:lpstr>
      <vt:lpstr>ΑΝΑΠΛΑΣΗ ΑΣΤΙΚΩΝ ΘΑΛΑΣΣΙΩΝ ΜΕΤΩΠΩΝ Η επέκταση, εντατικοποίηση, και μετασχηματισμός του φαινομένου στην Ευρώπη στις δεκαετίεςτου ‘90 και 2000</vt:lpstr>
      <vt:lpstr> Παραλιακά Επίκεντρα  πολιτισμού και αναψυχής. </vt:lpstr>
      <vt:lpstr> Τα ‘Παραλιακά Επίκεντρα’ πολιτισμού και αναψυχής  στην Ευρώπη στις δεκαετίεςτου ‘90 και 2000</vt:lpstr>
      <vt:lpstr> Τα ‘Παραλιακά Επίκεντρα’ πολιτισμού και αναψυχής  στην Ευρώπη στις δεκαετίεςτου ‘90 και 2000</vt:lpstr>
      <vt:lpstr> Τα ‘Παραλιακά Επίκεντρα’ πολιτισμού και αναψυχής  στην Ευρώπη στις δεκαετίεςτου ‘90 και 2000</vt:lpstr>
      <vt:lpstr> Τα ‘Παραλιακά Επίκεντρα’ πολιτισμού και αναψυχής  στην Ευρώπη στις δεκαετίεςτου ‘90 και 2000</vt:lpstr>
      <vt:lpstr> Τα ‘Παραλιακά Επίκεντρα’ πολιτισμού και αναψυχής  στην Ευρώπη στις δεκαετίεςτου ‘90 και 2000</vt:lpstr>
      <vt:lpstr> Τα ‘Παραλιακά Επίκεντρα’ πολιτισμού και αναψυχής  στην Ευρώπη στις δεκαετίεςτου ‘90 και 2000</vt:lpstr>
      <vt:lpstr> Τα ‘Παραλιακά Επίκεντρα’ πολιτισμού και αναψυχής  στην Ευρώπη στις δεκαετίεςτου ‘90 και 2000</vt:lpstr>
      <vt:lpstr> Τα ‘Παραλιακά Επίκεντρα’ πολιτισμού και αναψυχής  στην Ευρώπη στις δεκαετίεςτου ‘90 και 2000</vt:lpstr>
      <vt:lpstr> Τα ‘Παραλιακά Επίκεντρα’ πολιτισμού και αναψυχής  στην Ευρώπη στις δεκαετίεςτου ‘90 και 2000</vt:lpstr>
      <vt:lpstr> Τα ‘Παραλιακά Επίκεντρα’ πολιτισμού και αναψυχής  στην Ευρώπη στις δεκαετίεςτου ‘90 και 2000</vt:lpstr>
      <vt:lpstr> Τα ‘Παραλιακά Επίκεντρα’ πολιτισμού και αναψυχής  στην Ευρώπη στις δεκαετίεςτου ‘90 και 2000</vt:lpstr>
      <vt:lpstr> Τα ‘Παραλιακά Επίκεντρα’ πολιτισμού και αναψυχής  στην Ευρώπη στις δεκαετίεςτου ‘90 και 2000</vt:lpstr>
      <vt:lpstr> Τα ‘Παραλιακά Επίκεντρα’ πολιτισμού και αναψυχής  στην Ευρώπη στις δεκαετίεςτου ‘90 και 2000</vt:lpstr>
      <vt:lpstr> Τα ‘Παραλιακά Επίκεντρα’ πολιτισμού και αναψυχής  στην Ευρώπη στις δεκαετίεςτου ‘90 και 2000</vt:lpstr>
      <vt:lpstr> Τα ‘Παραλιακά Επίκεντρα’ πολιτισμού και αναψυχής  στην Ευρώπη στις δεκαετίεςτου ‘90 και 2000</vt:lpstr>
      <vt:lpstr> Τα ‘Παραλιακά Επίκεντρα’ πολιτισμού και αναψυχής  στην Ευρώπη στις δεκαετίεςτου ‘90 και 2000</vt:lpstr>
      <vt:lpstr> Τα ‘Παραλιακά Επίκεντρα’ πολιτισμού και αναψυχής  στην Ευρώπη στις δεκαετίεςτου ‘90 και 2000</vt:lpstr>
      <vt:lpstr> Τα ‘Παραλιακά Επίκεντρα’ πολιτισμού και αναψυχής  στην Ευρώπη στις δεκαετίεςτου ‘90 και 2000</vt:lpstr>
      <vt:lpstr> Τα ‘Παραλιακά Επίκεντρα’ πολιτισμού και αναψυχής  στην Ευρώπη στις δεκαετίεςτου ‘90 και 2000</vt:lpstr>
      <vt:lpstr> Τα ‘Παραλιακά Επίκεντρα’ πολιτισμού και αναψυχής  στην Ευρώπη στις δεκαετίεςτου ‘90 και 2000</vt:lpstr>
      <vt:lpstr> Τα  Εκτενή  &amp; συνδυασμένα ‘Παραλιακά πολυ-επίκεντρα’ στην Νοτιοανατολική Ασία και την Αυστραλία  την τελευταία δεκαετία</vt:lpstr>
      <vt:lpstr> Τα  Εκτενή  &amp; συνδυασμένα ‘Παραλιακά πολυ-επίκεντρα’ στην Νοτιοανατολική Ασία και την Αυστραλία  την τελευταία δεκαετία</vt:lpstr>
      <vt:lpstr> Τα  Εκτενή  &amp; συνδυασμένα ‘Παραλιακά πολυ-επίκεντρα’ στην Νοτιοανατολική Ασία και την Αυστραλία  την τελευταία δεκαετία</vt:lpstr>
      <vt:lpstr> Τα  Εκτενή  &amp; συνδυασμένα ‘Παραλιακά Πολύ-επίκεντρα’ στην Νοτιοανατολική Ασία και την Αυστραλία  την τελευταία δεκαετία</vt:lpstr>
      <vt:lpstr> Τα  Εκτενή  &amp; συνδυασμένα ‘Παραλιακά Πολυ-επίκεντρα’ στην Νοτιοανατολική Ασία και την Αυστραλία  την τελευταία δεκαετία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ΑΝΑΠΛΑΣΗ ΑΣΤΙΚΩΝ ΘΑΛΑΣΣΙΩΝ ΜΕΤΩΠΩΝ</dc:title>
  <dc:creator>Aspa</dc:creator>
  <cp:lastModifiedBy>Masteruser</cp:lastModifiedBy>
  <cp:revision>90</cp:revision>
  <dcterms:created xsi:type="dcterms:W3CDTF">2014-05-12T21:23:03Z</dcterms:created>
  <dcterms:modified xsi:type="dcterms:W3CDTF">2014-05-14T19:51:16Z</dcterms:modified>
</cp:coreProperties>
</file>