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56" r:id="rId2"/>
    <p:sldId id="257" r:id="rId3"/>
    <p:sldId id="258" r:id="rId4"/>
    <p:sldId id="259" r:id="rId5"/>
    <p:sldId id="260" r:id="rId6"/>
    <p:sldId id="261" r:id="rId7"/>
    <p:sldId id="262"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304" r:id="rId23"/>
    <p:sldId id="279" r:id="rId24"/>
    <p:sldId id="280" r:id="rId25"/>
    <p:sldId id="281" r:id="rId26"/>
    <p:sldId id="282" r:id="rId27"/>
    <p:sldId id="283" r:id="rId28"/>
    <p:sldId id="284" r:id="rId29"/>
    <p:sldId id="308" r:id="rId30"/>
    <p:sldId id="285" r:id="rId31"/>
    <p:sldId id="286" r:id="rId32"/>
    <p:sldId id="287" r:id="rId33"/>
    <p:sldId id="288" r:id="rId34"/>
    <p:sldId id="289" r:id="rId35"/>
    <p:sldId id="290" r:id="rId36"/>
    <p:sldId id="291" r:id="rId37"/>
    <p:sldId id="305" r:id="rId38"/>
    <p:sldId id="292" r:id="rId39"/>
    <p:sldId id="293" r:id="rId40"/>
    <p:sldId id="294" r:id="rId41"/>
    <p:sldId id="295" r:id="rId42"/>
    <p:sldId id="296" r:id="rId43"/>
    <p:sldId id="297" r:id="rId44"/>
    <p:sldId id="298" r:id="rId45"/>
    <p:sldId id="307" r:id="rId46"/>
    <p:sldId id="299" r:id="rId47"/>
    <p:sldId id="306" r:id="rId48"/>
    <p:sldId id="300" r:id="rId49"/>
    <p:sldId id="301" r:id="rId50"/>
    <p:sldId id="302" r:id="rId51"/>
    <p:sldId id="309" r:id="rId52"/>
    <p:sldId id="310" r:id="rId53"/>
    <p:sldId id="311" r:id="rId54"/>
    <p:sldId id="362"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63" r:id="rId98"/>
    <p:sldId id="354" r:id="rId99"/>
    <p:sldId id="355" r:id="rId100"/>
    <p:sldId id="357" r:id="rId101"/>
    <p:sldId id="358" r:id="rId102"/>
    <p:sldId id="359" r:id="rId103"/>
    <p:sldId id="361" r:id="rId10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o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8770" autoAdjust="0"/>
  </p:normalViewPr>
  <p:slideViewPr>
    <p:cSldViewPr>
      <p:cViewPr varScale="1">
        <p:scale>
          <a:sx n="89" d="100"/>
          <a:sy n="89" d="100"/>
        </p:scale>
        <p:origin x="2166" y="84"/>
      </p:cViewPr>
      <p:guideLst>
        <p:guide orient="horz" pos="2160"/>
        <p:guide pos="2880"/>
      </p:guideLst>
    </p:cSldViewPr>
  </p:slideViewPr>
  <p:outlineViewPr>
    <p:cViewPr>
      <p:scale>
        <a:sx n="33" d="100"/>
        <a:sy n="33" d="100"/>
      </p:scale>
      <p:origin x="0" y="71628"/>
    </p:cViewPr>
    <p:sldLst>
      <p:sld r:id="rId1" collapse="1"/>
      <p:sld r:id="rId2" collapse="1"/>
      <p:sld r:id="rId3"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3" Type="http://schemas.openxmlformats.org/officeDocument/2006/relationships/slide" Target="slides/slide92.xml"/><Relationship Id="rId2" Type="http://schemas.openxmlformats.org/officeDocument/2006/relationships/slide" Target="slides/slide88.xml"/><Relationship Id="rId1" Type="http://schemas.openxmlformats.org/officeDocument/2006/relationships/slide" Target="slides/slide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94DE37E-21B0-4B98-BB12-57B1F184B297}" type="datetimeFigureOut">
              <a:rPr lang="el-GR"/>
              <a:pPr>
                <a:defRPr/>
              </a:pPr>
              <a:t>27/3/2017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979C10A-6112-4EE4-A466-32C1E747D1AA}" type="slidenum">
              <a:rPr lang="el-GR"/>
              <a:pPr>
                <a:defRPr/>
              </a:pPr>
              <a:t>‹#›</a:t>
            </a:fld>
            <a:endParaRPr lang="el-GR"/>
          </a:p>
        </p:txBody>
      </p:sp>
    </p:spTree>
    <p:extLst>
      <p:ext uri="{BB962C8B-B14F-4D97-AF65-F5344CB8AC3E}">
        <p14:creationId xmlns:p14="http://schemas.microsoft.com/office/powerpoint/2010/main" val="2966059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en.wikipedia.org/wiki/Carboxylation" TargetMode="External"/><Relationship Id="rId2" Type="http://schemas.openxmlformats.org/officeDocument/2006/relationships/slide" Target="../slides/slide98.xml"/><Relationship Id="rId1" Type="http://schemas.openxmlformats.org/officeDocument/2006/relationships/notesMaster" Target="../notesMasters/notesMaster1.xml"/><Relationship Id="rId6" Type="http://schemas.openxmlformats.org/officeDocument/2006/relationships/hyperlink" Target="http://en.wikipedia.org/wiki/Calcium_in_biology" TargetMode="External"/><Relationship Id="rId5" Type="http://schemas.openxmlformats.org/officeDocument/2006/relationships/hyperlink" Target="http://en.wikipedia.org/wiki/Gamma-carboxyglutamate" TargetMode="External"/><Relationship Id="rId4" Type="http://schemas.openxmlformats.org/officeDocument/2006/relationships/hyperlink" Target="http://en.wikipedia.org/wiki/Glutamat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el.wikipedia.org/w/index.php?title=%CE%91%CE%BA%CE%B5%CF%84%CF%85%CE%BB%CE%BF%CF%83%CE%B1%CE%BB%CE%B9%CE%BA%CF%85%CE%BB%CE%B9%CE%BA%CF%8C_%CE%BF%CE%BE%CF%8D&amp;action=edit&amp;redlink=1" TargetMode="External"/><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C18274-5643-4CBE-A818-F81275B52E55}" type="slidenum">
              <a:rPr lang="en-US">
                <a:cs typeface="Arial" charset="0"/>
              </a:rPr>
              <a:pPr fontAlgn="base">
                <a:spcBef>
                  <a:spcPct val="0"/>
                </a:spcBef>
                <a:spcAft>
                  <a:spcPct val="0"/>
                </a:spcAft>
                <a:defRPr/>
              </a:pPr>
              <a:t>1</a:t>
            </a:fld>
            <a:endParaRPr lang="en-US">
              <a:cs typeface="Arial" charset="0"/>
            </a:endParaRPr>
          </a:p>
        </p:txBody>
      </p:sp>
      <p:sp>
        <p:nvSpPr>
          <p:cNvPr id="7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576106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BDF52A2E-E441-44F7-B550-DE498A05772D}" type="slidenum">
              <a:rPr lang="en-US" smtClean="0"/>
              <a:pPr/>
              <a:t>58</a:t>
            </a:fld>
            <a:endParaRPr lang="en-US" smtClean="0"/>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lIns="91428" tIns="45714" rIns="91428" bIns="45714"/>
          <a:lstStyle/>
          <a:p>
            <a:pPr eaLnBrk="1" hangingPunct="1">
              <a:buClr>
                <a:schemeClr val="tx2"/>
              </a:buClr>
              <a:buFont typeface="Wingdings" pitchFamily="2" charset="2"/>
              <a:buNone/>
            </a:pPr>
            <a:r>
              <a:rPr lang="el-GR" smtClean="0">
                <a:sym typeface="Symbol" pitchFamily="18" charset="2"/>
              </a:rPr>
              <a:t>Επίσης, τα ενδοθηλιακά κύτταρα απελευθερώνουν χημικούς παράγοντες και </a:t>
            </a:r>
            <a:r>
              <a:rPr lang="el-GR" b="1" smtClean="0">
                <a:sym typeface="Symbol" pitchFamily="18" charset="2"/>
              </a:rPr>
              <a:t>αυτορμόνες </a:t>
            </a:r>
            <a:r>
              <a:rPr lang="el-GR" smtClean="0">
                <a:sym typeface="Symbol" pitchFamily="18" charset="2"/>
              </a:rPr>
              <a:t>(</a:t>
            </a:r>
            <a:r>
              <a:rPr lang="en-US" smtClean="0">
                <a:sym typeface="Symbol" pitchFamily="18" charset="2"/>
              </a:rPr>
              <a:t>ADP</a:t>
            </a:r>
            <a:r>
              <a:rPr lang="el-GR" smtClean="0">
                <a:sym typeface="Symbol" pitchFamily="18" charset="2"/>
              </a:rPr>
              <a:t>, προστακυκλίνη, ιστικός παράγοντας) καθώς και ενδοθηλίνες. </a:t>
            </a:r>
            <a:endParaRPr lang="en-US" smtClean="0"/>
          </a:p>
        </p:txBody>
      </p:sp>
    </p:spTree>
    <p:extLst>
      <p:ext uri="{BB962C8B-B14F-4D97-AF65-F5344CB8AC3E}">
        <p14:creationId xmlns:p14="http://schemas.microsoft.com/office/powerpoint/2010/main" val="2691173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C70DE929-D5BB-4DC9-8522-75C799958DD7}" type="slidenum">
              <a:rPr lang="en-US" smtClean="0"/>
              <a:pPr/>
              <a:t>59</a:t>
            </a:fld>
            <a:endParaRPr lang="en-US" smtClean="0"/>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lIns="91428" tIns="45714" rIns="91428" bIns="45714"/>
          <a:lstStyle/>
          <a:p>
            <a:pPr eaLnBrk="1" hangingPunct="1">
              <a:buClr>
                <a:schemeClr val="tx2"/>
              </a:buClr>
              <a:buFont typeface="Wingdings" pitchFamily="2" charset="2"/>
              <a:buNone/>
            </a:pPr>
            <a:r>
              <a:rPr lang="el-GR" smtClean="0">
                <a:sym typeface="Symbol" pitchFamily="18" charset="2"/>
              </a:rPr>
              <a:t>Οι ενδοθηλίνες είναι κι αυτές αυτορμόνες, πεπτιδικής φύσεως με διπλό ρόλο. Από τη μια προάγουν τη σύσπαση των λείων μυϊκών ινών και συνεπώς το σπασμό του αγγείου ακόμα περισσότερο και από την άλλη διεγείρουν τη διαίρεση των ενδοθηλιακών κυττάρων, καθώς και των λείων μυϊκών κυττάρων του αγγείου, και των ινοβλαστών. Αυτό έχει ως αποτέλεσμα την </a:t>
            </a:r>
            <a:r>
              <a:rPr lang="el-GR" b="1" smtClean="0">
                <a:sym typeface="Symbol" pitchFamily="18" charset="2"/>
              </a:rPr>
              <a:t>επιτάχυνση των μηχανισμών αποκατάστασης</a:t>
            </a:r>
            <a:r>
              <a:rPr lang="el-GR" smtClean="0">
                <a:sym typeface="Symbol" pitchFamily="18" charset="2"/>
              </a:rPr>
              <a:t> της βλάβης που έχει υποστεί το αγγείο. </a:t>
            </a:r>
            <a:endParaRPr lang="en-US" smtClean="0"/>
          </a:p>
          <a:p>
            <a:pPr eaLnBrk="1" hangingPunct="1"/>
            <a:endParaRPr lang="en-US" smtClean="0"/>
          </a:p>
        </p:txBody>
      </p:sp>
    </p:spTree>
    <p:extLst>
      <p:ext uri="{BB962C8B-B14F-4D97-AF65-F5344CB8AC3E}">
        <p14:creationId xmlns:p14="http://schemas.microsoft.com/office/powerpoint/2010/main" val="1696172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0705F719-26A2-47B9-AC0A-4FF441A59DD7}" type="slidenum">
              <a:rPr lang="en-US" smtClean="0"/>
              <a:pPr/>
              <a:t>60</a:t>
            </a:fld>
            <a:endParaRPr lang="en-US" smtClean="0"/>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lIns="91428" tIns="45714" rIns="91428" bIns="45714"/>
          <a:lstStyle/>
          <a:p>
            <a:pPr eaLnBrk="1" hangingPunct="1">
              <a:buClr>
                <a:schemeClr val="tx2"/>
              </a:buClr>
              <a:buFont typeface="Wingdings" pitchFamily="2" charset="2"/>
              <a:buNone/>
            </a:pPr>
            <a:r>
              <a:rPr lang="el-GR" smtClean="0">
                <a:sym typeface="Symbol" pitchFamily="18" charset="2"/>
              </a:rPr>
              <a:t>Τέλος, η μεμβράνη των ενδοθηλιακών κυττάρων γίνεται κολλώδης και </a:t>
            </a:r>
            <a:r>
              <a:rPr lang="el-GR" b="1" smtClean="0">
                <a:sym typeface="Symbol" pitchFamily="18" charset="2"/>
              </a:rPr>
              <a:t>ειδικά σε μικρά τριχοειδή</a:t>
            </a:r>
            <a:r>
              <a:rPr lang="el-GR" smtClean="0">
                <a:sym typeface="Symbol" pitchFamily="18" charset="2"/>
              </a:rPr>
              <a:t> τα ενδοθηλιακά κύτταρα δύο απέναντι πλευρών μπορεί </a:t>
            </a:r>
            <a:r>
              <a:rPr lang="el-GR" b="1" smtClean="0">
                <a:sym typeface="Symbol" pitchFamily="18" charset="2"/>
              </a:rPr>
              <a:t>να κολλήσουν μεταξύ τους κι έτσι να κλείσουν το αγγείο</a:t>
            </a:r>
            <a:r>
              <a:rPr lang="el-GR" smtClean="0">
                <a:sym typeface="Symbol" pitchFamily="18" charset="2"/>
              </a:rPr>
              <a:t>, το άνοιγμα στο αγγείο (απόφραξη μικρών τριχοειδών)</a:t>
            </a:r>
            <a:endParaRPr lang="en-US" smtClean="0"/>
          </a:p>
          <a:p>
            <a:pPr eaLnBrk="1" hangingPunct="1"/>
            <a:endParaRPr lang="en-US" smtClean="0"/>
          </a:p>
        </p:txBody>
      </p:sp>
    </p:spTree>
    <p:extLst>
      <p:ext uri="{BB962C8B-B14F-4D97-AF65-F5344CB8AC3E}">
        <p14:creationId xmlns:p14="http://schemas.microsoft.com/office/powerpoint/2010/main" val="1829232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noFill/>
        </p:spPr>
        <p:txBody>
          <a:bodyPr/>
          <a:lstStyle/>
          <a:p>
            <a:fld id="{3D5A3A0A-AE73-4DE3-98DA-F90AF0A93CD2}" type="slidenum">
              <a:rPr lang="en-US" smtClean="0"/>
              <a:pPr/>
              <a:t>61</a:t>
            </a:fld>
            <a:endParaRPr lang="en-US" smtClean="0"/>
          </a:p>
        </p:txBody>
      </p:sp>
      <p:sp>
        <p:nvSpPr>
          <p:cNvPr id="323587" name="Rectangle 2"/>
          <p:cNvSpPr>
            <a:spLocks noGrp="1" noRot="1" noChangeAspect="1" noChangeArrowheads="1" noTextEdit="1"/>
          </p:cNvSpPr>
          <p:nvPr>
            <p:ph type="sldImg"/>
          </p:nvPr>
        </p:nvSpPr>
        <p:spPr>
          <a:ln/>
        </p:spPr>
      </p:sp>
      <p:sp>
        <p:nvSpPr>
          <p:cNvPr id="323588" name="Rectangle 3"/>
          <p:cNvSpPr>
            <a:spLocks noGrp="1" noChangeArrowheads="1"/>
          </p:cNvSpPr>
          <p:nvPr>
            <p:ph type="body" idx="1"/>
          </p:nvPr>
        </p:nvSpPr>
        <p:spPr>
          <a:noFill/>
          <a:ln/>
        </p:spPr>
        <p:txBody>
          <a:bodyPr lIns="91428" tIns="45714" rIns="91428" bIns="45714"/>
          <a:lstStyle/>
          <a:p>
            <a:pPr eaLnBrk="1" hangingPunct="1">
              <a:buClr>
                <a:schemeClr val="tx2"/>
              </a:buClr>
              <a:buFont typeface="Wingdings" pitchFamily="2" charset="2"/>
              <a:buNone/>
            </a:pPr>
            <a:r>
              <a:rPr lang="el-GR" smtClean="0"/>
              <a:t>σχηματισμός αιμοστατικής πλάκας – </a:t>
            </a:r>
            <a:r>
              <a:rPr lang="el-GR" b="1" smtClean="0"/>
              <a:t>ένα πώμα αιμοπεταλίων</a:t>
            </a:r>
            <a:r>
              <a:rPr lang="el-GR" smtClean="0"/>
              <a:t> το οποία σε μικρά αγγεία, ή σε μικρούς τραυματισμούς μπορεί να σταματήσει την αιμορραγία</a:t>
            </a:r>
          </a:p>
          <a:p>
            <a:pPr eaLnBrk="1" hangingPunct="1">
              <a:buClr>
                <a:schemeClr val="tx2"/>
              </a:buClr>
              <a:buFont typeface="Wingdings" pitchFamily="2" charset="2"/>
              <a:buNone/>
            </a:pPr>
            <a:r>
              <a:rPr lang="el-GR" smtClean="0"/>
              <a:t>Αιμοστατική πλάκα = σαθρό, χαλαρό πήγμα</a:t>
            </a:r>
          </a:p>
        </p:txBody>
      </p:sp>
    </p:spTree>
    <p:extLst>
      <p:ext uri="{BB962C8B-B14F-4D97-AF65-F5344CB8AC3E}">
        <p14:creationId xmlns:p14="http://schemas.microsoft.com/office/powerpoint/2010/main" val="280858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B81FCEA5-FDCF-451F-BF6D-AE2B97270C74}" type="slidenum">
              <a:rPr lang="en-US" smtClean="0"/>
              <a:pPr/>
              <a:t>62</a:t>
            </a:fld>
            <a:endParaRPr lang="en-US" smtClean="0"/>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lIns="89794" tIns="44897" rIns="89794" bIns="44897"/>
          <a:lstStyle/>
          <a:p>
            <a:pPr eaLnBrk="1" hangingPunct="1">
              <a:buClr>
                <a:schemeClr val="tx2"/>
              </a:buClr>
              <a:buFont typeface="Wingdings" pitchFamily="2" charset="2"/>
              <a:buNone/>
            </a:pPr>
            <a:r>
              <a:rPr lang="el-GR" smtClean="0"/>
              <a:t>Κατά τη διάρκεια αυτής της φάσης, τα αιμοπετάλια αρχίζουν να </a:t>
            </a:r>
            <a:r>
              <a:rPr lang="el-GR" b="1" smtClean="0"/>
              <a:t>προσκολλώνται στα ήδη κολλώδη ενδοθηλιακά κύτταρα</a:t>
            </a:r>
            <a:r>
              <a:rPr lang="el-GR" smtClean="0"/>
              <a:t>, στη βασική μεμβράνη του αγγείου και  στις ίνες του κολλαγόνου που έχουν αποκαλυφθεί. Η προσκόλληση των αιμοπεταλίων σηματοδοτεί την</a:t>
            </a:r>
            <a:r>
              <a:rPr lang="el-GR" b="1" smtClean="0"/>
              <a:t> έναρξη της αιμοπεταλικής φάσης. </a:t>
            </a:r>
            <a:endParaRPr lang="en-US" b="1" smtClean="0"/>
          </a:p>
          <a:p>
            <a:pPr eaLnBrk="1" hangingPunct="1">
              <a:buClr>
                <a:schemeClr val="tx2"/>
              </a:buClr>
              <a:buFont typeface="Wingdings" pitchFamily="2" charset="2"/>
              <a:buNone/>
            </a:pPr>
            <a:r>
              <a:rPr lang="el-GR" smtClean="0"/>
              <a:t>Καθώς προσκολλώνται τα αιμοπετάλια αναπτύσσουν προεκβολές οι οποίες τους επιτρέπουν να έρχονται σε επαφή και να αλληλεπιδρούν με άλλα αιμοπετάλια, τα οποία συνεχώς καταφθάνουν και προσκολλώνται, κι έτσι έχουμε συσσωμάτωση – συγκόλληση των αιμοπεταλίων. Η συσσωμάτωση των αιμοπεταλίων αρχίζει αμέσως μετά τον τραυματισμό, 15 </a:t>
            </a:r>
            <a:r>
              <a:rPr lang="en-US" smtClean="0"/>
              <a:t>sec</a:t>
            </a:r>
            <a:r>
              <a:rPr lang="el-GR" smtClean="0"/>
              <a:t> μετά τον τραυματισμό, και έχει ως αποτέλεσμα το σχηματισμό ενός σαθρού και χαλαρού αιμοπεταλικού θρόμβου (πήγμα). Αυτό το </a:t>
            </a:r>
            <a:r>
              <a:rPr lang="el-GR" b="1" smtClean="0"/>
              <a:t>πήγμα φράσσει προσωρινά το άνοιγμα στο αγγείο</a:t>
            </a:r>
            <a:r>
              <a:rPr lang="el-GR" smtClean="0"/>
              <a:t>. Με την άφιξή τους στη θέση τραυματισμού τα αιμοπετάλια ενεργοποιούνται. </a:t>
            </a:r>
            <a:endParaRPr lang="en-US" smtClean="0"/>
          </a:p>
        </p:txBody>
      </p:sp>
    </p:spTree>
    <p:extLst>
      <p:ext uri="{BB962C8B-B14F-4D97-AF65-F5344CB8AC3E}">
        <p14:creationId xmlns:p14="http://schemas.microsoft.com/office/powerpoint/2010/main" val="2044366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691DE194-3B0D-4BE8-BFE8-9E4EFB07A6B5}" type="slidenum">
              <a:rPr lang="en-US" smtClean="0"/>
              <a:pPr/>
              <a:t>63</a:t>
            </a:fld>
            <a:endParaRPr lang="en-US" smtClean="0"/>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3632617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4A2DA7E5-892E-4E53-92AD-231C5CDDB339}" type="slidenum">
              <a:rPr lang="en-US" smtClean="0"/>
              <a:pPr/>
              <a:t>64</a:t>
            </a:fld>
            <a:endParaRPr lang="en-US" smtClean="0"/>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p:spPr>
        <p:txBody>
          <a:bodyPr lIns="89794" tIns="44897" rIns="89794" bIns="44897"/>
          <a:lstStyle/>
          <a:p>
            <a:pPr eaLnBrk="1" hangingPunct="1"/>
            <a:r>
              <a:rPr lang="el-GR" smtClean="0"/>
              <a:t>Τα αιμοπετάλια που έχουν συσσωματωθεί στο πήγμα ενεργοποιούνται και αλλάζουν σχήμα (γίνονται σφαιρικά), αναπτύσσουν πρωτοπλασματικές προεκβολές και ενώνονται με τα γειτονικά αιμοπετάλια και βιοσυνθέτουν και απελευθερώνουν ένα ευρύ φάσμα ουσιών.</a:t>
            </a:r>
            <a:endParaRPr lang="en-US" smtClean="0"/>
          </a:p>
        </p:txBody>
      </p:sp>
    </p:spTree>
    <p:extLst>
      <p:ext uri="{BB962C8B-B14F-4D97-AF65-F5344CB8AC3E}">
        <p14:creationId xmlns:p14="http://schemas.microsoft.com/office/powerpoint/2010/main" val="3333858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FB11398E-8FEE-4157-9FB0-FC1AFE7C5725}" type="slidenum">
              <a:rPr lang="en-US" smtClean="0"/>
              <a:pPr/>
              <a:t>65</a:t>
            </a:fld>
            <a:endParaRPr lang="en-US" smtClean="0"/>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lIns="89794" tIns="44897" rIns="89794" bIns="44897"/>
          <a:lstStyle/>
          <a:p>
            <a:pPr eaLnBrk="1" hangingPunct="1"/>
            <a:r>
              <a:rPr lang="el-GR" smtClean="0"/>
              <a:t>αρχίζουν να συνθέτουν και να απελευθερώνουν πλήθος παραγόντων. (Μην ξεχνάτε, τα αιμοπετάλια είναι κυτταροπλασματικά τμήματα των μεγακαρυοκυττάρων και περιέχουν κυστίδια και λυσσοσώματα καθώς και μιτοχόνδρια. ) Από αυτούς οι πιο σημαντικοί είναι το </a:t>
            </a:r>
            <a:r>
              <a:rPr lang="en-US" smtClean="0"/>
              <a:t>ADP</a:t>
            </a:r>
            <a:r>
              <a:rPr lang="el-GR" smtClean="0"/>
              <a:t> το οποίο μέσω της αδενυλικής κυκλάσης μετατρέπεται σε </a:t>
            </a:r>
            <a:r>
              <a:rPr lang="en-US" smtClean="0"/>
              <a:t>cAMP</a:t>
            </a:r>
            <a:r>
              <a:rPr lang="el-GR" smtClean="0"/>
              <a:t> προκαλεί αλλαγή του σχήματος των αιμοπεταλίων και την ενεργοποίηση παραγωγής άλλων ουσιών. Επίσης μία αυτορμόνη που συνδέεται με τις </a:t>
            </a:r>
            <a:r>
              <a:rPr lang="en-US" smtClean="0"/>
              <a:t>PGs</a:t>
            </a:r>
            <a:r>
              <a:rPr lang="el-GR" smtClean="0"/>
              <a:t>, η Θρομβοξάνη Α</a:t>
            </a:r>
            <a:r>
              <a:rPr lang="el-GR" baseline="-25000" smtClean="0"/>
              <a:t>2</a:t>
            </a:r>
            <a:r>
              <a:rPr lang="el-GR" smtClean="0"/>
              <a:t> η οποία προκαλεί συσσωμάτωση των αιμοπεταλίων και επιτείνει την τοπική αγγειοσύσπαση</a:t>
            </a:r>
            <a:r>
              <a:rPr lang="en-US" smtClean="0"/>
              <a:t> </a:t>
            </a:r>
            <a:r>
              <a:rPr lang="el-GR" b="1" smtClean="0"/>
              <a:t>διεγείροντας τη σύσπαση των λείων μυϊκών κυττάρων.</a:t>
            </a:r>
          </a:p>
          <a:p>
            <a:pPr lvl="1" eaLnBrk="1" hangingPunct="1">
              <a:buClr>
                <a:schemeClr val="tx2"/>
              </a:buClr>
              <a:buFont typeface="Wingdings" pitchFamily="2" charset="2"/>
              <a:buNone/>
            </a:pPr>
            <a:r>
              <a:rPr lang="el-GR" smtClean="0"/>
              <a:t>το </a:t>
            </a:r>
            <a:r>
              <a:rPr lang="en-US" smtClean="0"/>
              <a:t>ADP </a:t>
            </a:r>
            <a:r>
              <a:rPr lang="el-GR" smtClean="0"/>
              <a:t>Εκκρίνεται από τα </a:t>
            </a:r>
            <a:r>
              <a:rPr lang="el-GR" smtClean="0">
                <a:solidFill>
                  <a:schemeClr val="accent1"/>
                </a:solidFill>
              </a:rPr>
              <a:t>ενδοθηλιακά κύτταρα</a:t>
            </a:r>
            <a:r>
              <a:rPr lang="el-GR" smtClean="0"/>
              <a:t> και τα ενεργοποιημένα </a:t>
            </a:r>
            <a:r>
              <a:rPr lang="el-GR" smtClean="0">
                <a:solidFill>
                  <a:schemeClr val="accent1"/>
                </a:solidFill>
              </a:rPr>
              <a:t>αιμοπετάλια.</a:t>
            </a:r>
            <a:r>
              <a:rPr lang="el-GR" smtClean="0"/>
              <a:t> Σύνδεση με μεμβρανικό υποδοχέα - ενεργοποίηση αδενυλικής κυκλάσης. Αύξηση </a:t>
            </a:r>
            <a:r>
              <a:rPr lang="en-US" smtClean="0">
                <a:solidFill>
                  <a:schemeClr val="accent1"/>
                </a:solidFill>
              </a:rPr>
              <a:t>cAMP</a:t>
            </a:r>
            <a:r>
              <a:rPr lang="el-GR" smtClean="0"/>
              <a:t> ενεργοποίηση ενζύμων με αποτέλεσμα την αλλαγή σχήματος και ενεργοποίηση παραγωγής άλλων ουσιών από τα αιμοπετάλια</a:t>
            </a:r>
          </a:p>
          <a:p>
            <a:pPr eaLnBrk="1" hangingPunct="1"/>
            <a:endParaRPr lang="en-US" smtClean="0"/>
          </a:p>
        </p:txBody>
      </p:sp>
    </p:spTree>
    <p:extLst>
      <p:ext uri="{BB962C8B-B14F-4D97-AF65-F5344CB8AC3E}">
        <p14:creationId xmlns:p14="http://schemas.microsoft.com/office/powerpoint/2010/main" val="1068247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noFill/>
        </p:spPr>
        <p:txBody>
          <a:bodyPr/>
          <a:lstStyle/>
          <a:p>
            <a:fld id="{6DDB223D-A6DE-473B-A8E6-5EB7936D7AF5}" type="slidenum">
              <a:rPr lang="en-US" smtClean="0"/>
              <a:pPr/>
              <a:t>66</a:t>
            </a:fld>
            <a:endParaRPr lang="en-US" smtClean="0"/>
          </a:p>
        </p:txBody>
      </p:sp>
      <p:sp>
        <p:nvSpPr>
          <p:cNvPr id="328707" name="Rectangle 2"/>
          <p:cNvSpPr>
            <a:spLocks noGrp="1" noRot="1" noChangeAspect="1" noChangeArrowheads="1" noTextEdit="1"/>
          </p:cNvSpPr>
          <p:nvPr>
            <p:ph type="sldImg"/>
          </p:nvPr>
        </p:nvSpPr>
        <p:spPr>
          <a:ln/>
        </p:spPr>
      </p:sp>
      <p:sp>
        <p:nvSpPr>
          <p:cNvPr id="328708" name="Rectangle 3"/>
          <p:cNvSpPr>
            <a:spLocks noGrp="1" noChangeArrowheads="1"/>
          </p:cNvSpPr>
          <p:nvPr>
            <p:ph type="body" idx="1"/>
          </p:nvPr>
        </p:nvSpPr>
        <p:spPr>
          <a:noFill/>
          <a:ln/>
        </p:spPr>
        <p:txBody>
          <a:bodyPr lIns="89794" tIns="44897" rIns="89794" bIns="44897"/>
          <a:lstStyle/>
          <a:p>
            <a:pPr eaLnBrk="1" hangingPunct="1"/>
            <a:r>
              <a:rPr lang="el-GR" smtClean="0"/>
              <a:t>Μία άλλη ουσία που παράγεται από τα ενεργοποιημένα </a:t>
            </a:r>
            <a:r>
              <a:rPr lang="el-GR" b="1" smtClean="0"/>
              <a:t>αιμοπετάλια και σιτευτικά κύτταρα</a:t>
            </a:r>
            <a:r>
              <a:rPr lang="el-GR" smtClean="0"/>
              <a:t> είναι η Σεροτονίνη η οποία συνεργάζεται με τη θρομβοξάνη Α</a:t>
            </a:r>
            <a:r>
              <a:rPr lang="el-GR" baseline="-25000" smtClean="0"/>
              <a:t>2 </a:t>
            </a:r>
            <a:r>
              <a:rPr lang="el-GR" smtClean="0"/>
              <a:t>και ενισχύει ακόμα παραπάνω την τοπική αγγειοσύσπαση. </a:t>
            </a:r>
          </a:p>
          <a:p>
            <a:pPr eaLnBrk="1" hangingPunct="1"/>
            <a:r>
              <a:rPr lang="el-GR" smtClean="0"/>
              <a:t>Άλλοι αιμοπεταλικοί παράγοντες που παράγονται είναι διάφορα προένζυμα που είναι απαραίτητα για την πήξη του αίματος, και ο αιμοπεταλικός αυξητικός παράγοντας. Αυτός είναι ένα πολυπεπτίδιο, μια πρωτεΐνη δηλαδή, το οποίο </a:t>
            </a:r>
            <a:r>
              <a:rPr lang="el-GR" b="1" smtClean="0"/>
              <a:t>προάγει τον πολλαπλασιασμό των ενδοθηλιακών κυττάρων, των λείων μυϊκών ινών και των ινοβλαστών του τραυματισμένου αγγείου. Με άλλα λόγια ο παράγοντας αυτός προάγει την επούλωση του τραύματος</a:t>
            </a:r>
            <a:r>
              <a:rPr lang="el-GR" smtClean="0"/>
              <a:t>. Σημαντικό ρόλο παίζουν και τα ιόντα ασβεστίου που παράγονται από τα ενεργοποιημένα αιμοπετάλια. Χρειάζονται στη συγκόλληση των αιμοπεταλίων και σε πολλά στάδια της διαδικασίας της πήξης του αίματος.</a:t>
            </a:r>
            <a:endParaRPr lang="en-US" smtClean="0"/>
          </a:p>
        </p:txBody>
      </p:sp>
    </p:spTree>
    <p:extLst>
      <p:ext uri="{BB962C8B-B14F-4D97-AF65-F5344CB8AC3E}">
        <p14:creationId xmlns:p14="http://schemas.microsoft.com/office/powerpoint/2010/main" val="921737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DADEF294-A5A5-49FA-8678-4258A8BC346C}" type="slidenum">
              <a:rPr lang="en-US" smtClean="0"/>
              <a:pPr/>
              <a:t>67</a:t>
            </a:fld>
            <a:endParaRPr lang="en-US" smtClean="0"/>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lIns="89794" tIns="44897" rIns="89794" bIns="44897"/>
          <a:lstStyle/>
          <a:p>
            <a:pPr eaLnBrk="1" hangingPunct="1">
              <a:buClr>
                <a:schemeClr val="tx2"/>
              </a:buClr>
              <a:buFont typeface="Wingdings" pitchFamily="2" charset="2"/>
              <a:buNone/>
            </a:pPr>
            <a:r>
              <a:rPr lang="el-GR" smtClean="0"/>
              <a:t>Η αιμοπεταλική φάση εξελίσσεται </a:t>
            </a:r>
            <a:r>
              <a:rPr lang="el-GR" b="1" smtClean="0"/>
              <a:t>ταχύτατα</a:t>
            </a:r>
            <a:r>
              <a:rPr lang="el-GR" smtClean="0"/>
              <a:t> γιατί κάθε αιμοπετάλιο που καταφτάνει απελευθερώνει </a:t>
            </a:r>
            <a:r>
              <a:rPr lang="en-US" smtClean="0"/>
              <a:t>ADP, </a:t>
            </a:r>
            <a:r>
              <a:rPr lang="el-GR" smtClean="0"/>
              <a:t>θρομβοξάνη και ιόντα ασβεστίου τα οποία διεγείρουν περαιτέρω συγκόλληση. Αυτή η αυτοτροφοδοτούμενη διαδικασία έχει ως αποτέλεσμα το σχηματισμό της αιμοστατικής πλάκας, ενός προσωρινού όπως είπαμε επικαλύμματος στο σημείο τρώσης το οποίο στη συνέχεια θα ενισχυθεί με το σχηματισμό θρόμβου αίματος. Αν αυτός ο μηχανισμός όμως έμενε ανεξέλεγκτος θα προκαλούσε μια υπέρμετρη αύξηση της αιμοστατικής πλάκας, με δραματικές συνέπειες για τον οργανισμό. Έτσι υπάρχουν παράγοντες που ασκούν διαρκή έλεγχο και είναι υπεύθυνοι για τον έλεγχο του μεγέθους του θρόμβου και τον περιορισμό του στο σημείο του τραυματισμού. Οι σημαντικότεροι από αυτούς τους ανασταλτικούς παράγοντες είναι</a:t>
            </a:r>
            <a:r>
              <a:rPr lang="en-US" smtClean="0"/>
              <a:t>:</a:t>
            </a:r>
            <a:endParaRPr lang="el-GR" smtClean="0"/>
          </a:p>
          <a:p>
            <a:pPr eaLnBrk="1" hangingPunct="1"/>
            <a:endParaRPr lang="en-US" smtClean="0"/>
          </a:p>
        </p:txBody>
      </p:sp>
    </p:spTree>
    <p:extLst>
      <p:ext uri="{BB962C8B-B14F-4D97-AF65-F5344CB8AC3E}">
        <p14:creationId xmlns:p14="http://schemas.microsoft.com/office/powerpoint/2010/main" val="205173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2B5486-496C-4082-A199-A3BE271E2E43}" type="slidenum">
              <a:rPr lang="en-US">
                <a:cs typeface="Arial" charset="0"/>
              </a:rPr>
              <a:pPr fontAlgn="base">
                <a:spcBef>
                  <a:spcPct val="0"/>
                </a:spcBef>
                <a:spcAft>
                  <a:spcPct val="0"/>
                </a:spcAft>
                <a:defRPr/>
              </a:pPr>
              <a:t>2</a:t>
            </a:fld>
            <a:endParaRPr lang="en-US">
              <a:cs typeface="Arial" charset="0"/>
            </a:endParaRPr>
          </a:p>
        </p:txBody>
      </p:sp>
      <p:sp>
        <p:nvSpPr>
          <p:cNvPr id="92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Tree>
    <p:extLst>
      <p:ext uri="{BB962C8B-B14F-4D97-AF65-F5344CB8AC3E}">
        <p14:creationId xmlns:p14="http://schemas.microsoft.com/office/powerpoint/2010/main" val="590158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noFill/>
        </p:spPr>
        <p:txBody>
          <a:bodyPr/>
          <a:lstStyle/>
          <a:p>
            <a:fld id="{2EDC8A91-3359-4F4C-B401-C0C081A9CEF7}" type="slidenum">
              <a:rPr lang="en-US" smtClean="0"/>
              <a:pPr/>
              <a:t>68</a:t>
            </a:fld>
            <a:endParaRPr lang="en-US" smtClean="0"/>
          </a:p>
        </p:txBody>
      </p:sp>
      <p:sp>
        <p:nvSpPr>
          <p:cNvPr id="330755" name="Rectangle 2"/>
          <p:cNvSpPr>
            <a:spLocks noGrp="1" noRot="1" noChangeAspect="1" noChangeArrowheads="1" noTextEdit="1"/>
          </p:cNvSpPr>
          <p:nvPr>
            <p:ph type="sldImg"/>
          </p:nvPr>
        </p:nvSpPr>
        <p:spPr>
          <a:ln/>
        </p:spPr>
      </p:sp>
      <p:sp>
        <p:nvSpPr>
          <p:cNvPr id="330756" name="Rectangle 3"/>
          <p:cNvSpPr>
            <a:spLocks noGrp="1" noChangeArrowheads="1"/>
          </p:cNvSpPr>
          <p:nvPr>
            <p:ph type="body" idx="1"/>
          </p:nvPr>
        </p:nvSpPr>
        <p:spPr>
          <a:noFill/>
          <a:ln/>
        </p:spPr>
        <p:txBody>
          <a:bodyPr lIns="89794" tIns="44897" rIns="89794" bIns="44897"/>
          <a:lstStyle/>
          <a:p>
            <a:pPr lvl="1" eaLnBrk="1" hangingPunct="1">
              <a:buClr>
                <a:schemeClr val="tx2"/>
              </a:buClr>
              <a:buFont typeface="Wingdings" pitchFamily="2" charset="2"/>
              <a:buNone/>
            </a:pPr>
            <a:r>
              <a:rPr lang="el-GR" smtClean="0"/>
              <a:t>Η προστακυκλίνη. Είναι μια προσταγλαδίνη η οποία εκκρίνεται από τα ενδοθηλιακά κύτταρα και αναστέλλει τη συγκόλληση των αιμοπεταλίων.</a:t>
            </a:r>
          </a:p>
          <a:p>
            <a:pPr eaLnBrk="1" hangingPunct="1"/>
            <a:endParaRPr lang="en-US" smtClean="0"/>
          </a:p>
        </p:txBody>
      </p:sp>
    </p:spTree>
    <p:extLst>
      <p:ext uri="{BB962C8B-B14F-4D97-AF65-F5344CB8AC3E}">
        <p14:creationId xmlns:p14="http://schemas.microsoft.com/office/powerpoint/2010/main" val="2445740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80D6710B-0DE1-4780-AB8C-F43C1E5FCE6C}" type="slidenum">
              <a:rPr lang="en-US" smtClean="0"/>
              <a:pPr/>
              <a:t>69</a:t>
            </a:fld>
            <a:endParaRPr lang="en-US" smtClean="0"/>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lIns="89794" tIns="44897" rIns="89794" bIns="44897"/>
          <a:lstStyle/>
          <a:p>
            <a:pPr lvl="1" eaLnBrk="1" hangingPunct="1">
              <a:buClr>
                <a:schemeClr val="tx2"/>
              </a:buClr>
              <a:buFont typeface="Wingdings" pitchFamily="2" charset="2"/>
              <a:buNone/>
            </a:pPr>
            <a:r>
              <a:rPr lang="el-GR" smtClean="0"/>
              <a:t>Διάφοροι αναστολείς που απελευθερώνονται τοπικά από τα λευκά αιμοσφαίρια.</a:t>
            </a:r>
          </a:p>
          <a:p>
            <a:pPr lvl="1" eaLnBrk="1" hangingPunct="1">
              <a:buClr>
                <a:schemeClr val="tx2"/>
              </a:buClr>
              <a:buFont typeface="Wingdings" pitchFamily="2" charset="2"/>
              <a:buNone/>
            </a:pPr>
            <a:r>
              <a:rPr lang="el-GR" smtClean="0"/>
              <a:t>Ένζυμα του πλάσματος του αίματος που διασπούν το επιπλέον </a:t>
            </a:r>
            <a:r>
              <a:rPr lang="en-US" smtClean="0"/>
              <a:t>ADP</a:t>
            </a:r>
            <a:r>
              <a:rPr lang="el-GR" smtClean="0"/>
              <a:t>.</a:t>
            </a:r>
            <a:endParaRPr lang="en-US" smtClean="0"/>
          </a:p>
          <a:p>
            <a:pPr eaLnBrk="1" hangingPunct="1"/>
            <a:r>
              <a:rPr lang="el-GR" smtClean="0"/>
              <a:t>Υπάρχουν ουσίες, όπως η</a:t>
            </a:r>
            <a:r>
              <a:rPr lang="el-GR" b="1" smtClean="0"/>
              <a:t> σεροτονίνη</a:t>
            </a:r>
            <a:r>
              <a:rPr lang="el-GR" smtClean="0"/>
              <a:t> (παράγεται από τα αιμοπετάλια), οι οποίες ενώ σε φυσιολογικά επίπεδα ενισχύουν την συγκόλληση των αιμοπεταλίων, σε μεγάλες συγκεντρώσεις (δηλαδή όταν ο θρόμβος αυξάνεται πολύ και υπερβαίνουν ένα όριο τα αιμοπετάλια) </a:t>
            </a:r>
            <a:r>
              <a:rPr lang="el-GR" b="1" smtClean="0"/>
              <a:t>μπλοκάρει τη δράση του </a:t>
            </a:r>
            <a:r>
              <a:rPr lang="en-US" b="1" smtClean="0"/>
              <a:t>ADP</a:t>
            </a:r>
            <a:r>
              <a:rPr lang="el-GR" smtClean="0"/>
              <a:t>.</a:t>
            </a:r>
            <a:endParaRPr lang="en-US" smtClean="0"/>
          </a:p>
        </p:txBody>
      </p:sp>
    </p:spTree>
    <p:extLst>
      <p:ext uri="{BB962C8B-B14F-4D97-AF65-F5344CB8AC3E}">
        <p14:creationId xmlns:p14="http://schemas.microsoft.com/office/powerpoint/2010/main" val="1515301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0C393431-A457-4E67-AA3B-8C11CB720BE8}" type="slidenum">
              <a:rPr lang="en-US" smtClean="0"/>
              <a:pPr/>
              <a:t>70</a:t>
            </a:fld>
            <a:endParaRPr lang="en-US" smtClean="0"/>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lIns="89794" tIns="44897" rIns="89794" bIns="44897"/>
          <a:lstStyle/>
          <a:p>
            <a:pPr eaLnBrk="1" hangingPunct="1">
              <a:buClr>
                <a:schemeClr val="tx2"/>
              </a:buClr>
              <a:buFont typeface="Wingdings" pitchFamily="2" charset="2"/>
              <a:buNone/>
            </a:pPr>
            <a:r>
              <a:rPr lang="el-GR" dirty="0" smtClean="0"/>
              <a:t>Είπαμε λοιπόν πως η αγγειακή και η </a:t>
            </a:r>
            <a:r>
              <a:rPr lang="el-GR" dirty="0" err="1" smtClean="0"/>
              <a:t>αιμοπεταλική</a:t>
            </a:r>
            <a:r>
              <a:rPr lang="el-GR" dirty="0" smtClean="0"/>
              <a:t> φάση ξεκινάν λίγα δευτερόλεπτα μετά τον τραυματισμό του αγγείου.</a:t>
            </a:r>
            <a:r>
              <a:rPr lang="en-US" dirty="0" smtClean="0"/>
              <a:t> </a:t>
            </a:r>
            <a:r>
              <a:rPr lang="el-GR" dirty="0" smtClean="0"/>
              <a:t>Η τελευταία φάση της πήξης του αίματος ξεκινά λίγο αργότερα, περίπου 30 </a:t>
            </a:r>
            <a:r>
              <a:rPr lang="en-US" dirty="0" smtClean="0"/>
              <a:t>sec </a:t>
            </a:r>
            <a:r>
              <a:rPr lang="el-GR" dirty="0" smtClean="0"/>
              <a:t>μετά τον τραυματισμό του αγγείου. Με τον όρο αυτό περιγράφουμε ένα πολύπλοκο φαινόμενο κατά το οποίο το αίμα από υγρό γίνεται στερεό. Περιγράφει δηλαδή μια ακολουθία, μια σειρά διαδοχικών βημάτων που οδηγούν τελικά στη μετατροπή της διαλυτής πρωτεΐνης </a:t>
            </a:r>
            <a:r>
              <a:rPr lang="el-GR" dirty="0" err="1" smtClean="0"/>
              <a:t>ινωδογόνο</a:t>
            </a:r>
            <a:r>
              <a:rPr lang="el-GR" dirty="0" smtClean="0"/>
              <a:t> που υπάρχει στο πλάσμα του αίματος, στην αδιάλυτη πρωτεΐνη ινώδες (ένα δίκτυο, ένα πλέγμα θα λέγαμε της αδιάλυτης πρωτεΐνης). </a:t>
            </a:r>
            <a:r>
              <a:rPr lang="el-GR" b="1" dirty="0" smtClean="0">
                <a:solidFill>
                  <a:srgbClr val="FF3300"/>
                </a:solidFill>
              </a:rPr>
              <a:t>Έτσι σχηματίζεται ένα πλέγμα ινώδους, το οποίο αυξάνεται συνεχώς και καλύπτει το πήγμα που έχουν σχηματίσει τα αιμοπετάλια.</a:t>
            </a:r>
            <a:r>
              <a:rPr lang="el-GR" dirty="0" smtClean="0"/>
              <a:t> </a:t>
            </a:r>
            <a:r>
              <a:rPr lang="el-GR" b="1" dirty="0" smtClean="0"/>
              <a:t>Το πλέγμα αυτό λειτουργεί ως ένα δίχτυ, μια παγίδα στην οποία παγιδεύονται και ακινητοποιούνται κύτταρα του αίματος, αιμοπετάλια, τα οποία κάνουν το πλέγμα πιο ισχυρό κι έτσι σχηματίζεται ο θρόμβος.</a:t>
            </a:r>
            <a:r>
              <a:rPr lang="el-GR" dirty="0" smtClean="0"/>
              <a:t> Ένας τέτοιος θρόμβος φράσσει πολύ αποτελεσματικά το άνοιγμα του αγγείου</a:t>
            </a:r>
            <a:r>
              <a:rPr lang="en-US" dirty="0" smtClean="0"/>
              <a:t>. </a:t>
            </a:r>
            <a:r>
              <a:rPr lang="el-GR" dirty="0" smtClean="0"/>
              <a:t>Τα διαδοχικά αυτά βήματα διακρίνονται σε 3 μηχανισμούς (οδούς ή μονοπάτια – </a:t>
            </a:r>
            <a:r>
              <a:rPr lang="en-US" dirty="0" smtClean="0"/>
              <a:t>pathways)</a:t>
            </a:r>
            <a:r>
              <a:rPr lang="el-GR" dirty="0" smtClean="0"/>
              <a:t>. Ο ενδογενής μηχανισμός ο οποίος πυροδοτείται όταν τραυματιστεί το αγγείο και εκτεθούν τα ενδοθηλιακά κύτταρα και οι ίνες κολλαγόνου οπότε ενεργοποιούνται παράγοντες πήξης του αίματος που βρίσκονται σε αδρανή μορφή στο πλάσμα του αίματος και ο εξωγενής  ξεκινά όπως καταλαβαίνετε έξω από την κυκλοφορία, κατά τον οποίο η πήξη του αίματος πυροδοτείται από την απελευθέρωση της </a:t>
            </a:r>
            <a:r>
              <a:rPr lang="el-GR" dirty="0" err="1" smtClean="0"/>
              <a:t>θρομβοπλαστίνης</a:t>
            </a:r>
            <a:r>
              <a:rPr lang="el-GR" dirty="0" smtClean="0"/>
              <a:t> από τους τραυματισμένους ιστούς. Και οι δύο τελικά καταλήγουν στον κοινό μηχανισμό. Στη διαδικασία αυτή συμμετέχουν πλήθος παραγόντων όπως θα δούμε και στη συνέχεια.</a:t>
            </a:r>
            <a:endParaRPr lang="en-US" dirty="0" smtClean="0"/>
          </a:p>
        </p:txBody>
      </p:sp>
    </p:spTree>
    <p:extLst>
      <p:ext uri="{BB962C8B-B14F-4D97-AF65-F5344CB8AC3E}">
        <p14:creationId xmlns:p14="http://schemas.microsoft.com/office/powerpoint/2010/main" val="2266133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4B22F622-8721-4C7F-9135-733514955EC2}" type="slidenum">
              <a:rPr lang="en-US" smtClean="0"/>
              <a:pPr/>
              <a:t>71</a:t>
            </a:fld>
            <a:endParaRPr lang="en-US" smtClean="0"/>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lIns="89794" tIns="44897" rIns="89794" bIns="44897"/>
          <a:lstStyle/>
          <a:p>
            <a:pPr eaLnBrk="1" hangingPunct="1"/>
            <a:r>
              <a:rPr lang="el-GR" smtClean="0"/>
              <a:t>Ουσιαστικά δηλαδή πρόκειται για μια σειρά αντιδράσεων όπου ένα αδρανές ένζυμο μετατρέπεται σε ενεργό που με τη σειρά του ενεργοποιεί ένα άλλο αδρανές προένζυμο σε ενεργό κοκ</a:t>
            </a:r>
            <a:endParaRPr lang="en-US" smtClean="0"/>
          </a:p>
        </p:txBody>
      </p:sp>
    </p:spTree>
    <p:extLst>
      <p:ext uri="{BB962C8B-B14F-4D97-AF65-F5344CB8AC3E}">
        <p14:creationId xmlns:p14="http://schemas.microsoft.com/office/powerpoint/2010/main" val="3925965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49F0FF8F-72D6-4454-8C0C-8AFA13E2C4E7}" type="slidenum">
              <a:rPr lang="en-US" smtClean="0"/>
              <a:pPr/>
              <a:t>72</a:t>
            </a:fld>
            <a:endParaRPr lang="en-US" smtClean="0"/>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4087521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32E63A50-2298-4490-BADC-9A0393CCCE28}" type="slidenum">
              <a:rPr lang="en-US" smtClean="0"/>
              <a:pPr/>
              <a:t>73</a:t>
            </a:fld>
            <a:endParaRPr lang="en-US" smtClean="0"/>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lIns="89794" tIns="44897" rIns="89794" bIns="44897"/>
          <a:lstStyle/>
          <a:p>
            <a:pPr eaLnBrk="1" hangingPunct="1"/>
            <a:r>
              <a:rPr lang="el-GR" smtClean="0"/>
              <a:t>Όταν τραυματιστεί ένας ιστός  </a:t>
            </a:r>
            <a:r>
              <a:rPr lang="el-GR" smtClean="0">
                <a:sym typeface="Symbol" pitchFamily="18" charset="2"/>
              </a:rPr>
              <a:t>απελευθέρωση ιστικού παράγοντα  παρουσία </a:t>
            </a:r>
            <a:r>
              <a:rPr lang="en-US" smtClean="0">
                <a:sym typeface="Symbol" pitchFamily="18" charset="2"/>
              </a:rPr>
              <a:t>Ca2+ </a:t>
            </a:r>
            <a:r>
              <a:rPr lang="el-GR" smtClean="0">
                <a:sym typeface="Symbol" pitchFamily="18" charset="2"/>
              </a:rPr>
              <a:t>και του παράγοντα </a:t>
            </a:r>
            <a:r>
              <a:rPr lang="en-US" smtClean="0">
                <a:sym typeface="Symbol" pitchFamily="18" charset="2"/>
              </a:rPr>
              <a:t>VII </a:t>
            </a:r>
            <a:r>
              <a:rPr lang="el-GR" smtClean="0">
                <a:sym typeface="Symbol" pitchFamily="18" charset="2"/>
              </a:rPr>
              <a:t>σχηματίζουν την ιστική Θρομβοπλαστίνη η οποία ενεργοποιεί τον παράγοντα Χ – πιο σύντομη οδός με λιγότερα ενδιάμεσα στάδια</a:t>
            </a:r>
          </a:p>
          <a:p>
            <a:pPr eaLnBrk="1" hangingPunct="1"/>
            <a:r>
              <a:rPr lang="el-GR" b="1" smtClean="0">
                <a:sym typeface="Symbol" pitchFamily="18" charset="2"/>
              </a:rPr>
              <a:t>Όσο μεγαλύτερο είναι το τραύμα, πιο εκτεταμένο, τόσο περισσότερος ιστικός παράγοντας απελευθερώνεται και τόσο πιο γρήγορα ξεκινά η φάση αυτή</a:t>
            </a:r>
          </a:p>
          <a:p>
            <a:pPr eaLnBrk="1" hangingPunct="1"/>
            <a:r>
              <a:rPr lang="el-GR" b="1" smtClean="0">
                <a:sym typeface="Symbol" pitchFamily="18" charset="2"/>
              </a:rPr>
              <a:t>Εξωεγνής γιατι ξεκινάει έξω από τηνκυκλοφορία του αίματος.</a:t>
            </a:r>
            <a:endParaRPr lang="en-US" b="1" smtClean="0">
              <a:sym typeface="Symbol" pitchFamily="18" charset="2"/>
            </a:endParaRPr>
          </a:p>
        </p:txBody>
      </p:sp>
    </p:spTree>
    <p:extLst>
      <p:ext uri="{BB962C8B-B14F-4D97-AF65-F5344CB8AC3E}">
        <p14:creationId xmlns:p14="http://schemas.microsoft.com/office/powerpoint/2010/main" val="686301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noFill/>
        </p:spPr>
        <p:txBody>
          <a:bodyPr/>
          <a:lstStyle/>
          <a:p>
            <a:fld id="{8F8687F8-C223-4262-B990-A826D210A3FA}" type="slidenum">
              <a:rPr lang="en-US" smtClean="0"/>
              <a:pPr/>
              <a:t>74</a:t>
            </a:fld>
            <a:endParaRPr lang="en-US" smtClean="0"/>
          </a:p>
        </p:txBody>
      </p:sp>
      <p:sp>
        <p:nvSpPr>
          <p:cNvPr id="336899" name="Rectangle 2"/>
          <p:cNvSpPr>
            <a:spLocks noGrp="1" noRot="1" noChangeAspect="1" noChangeArrowheads="1" noTextEdit="1"/>
          </p:cNvSpPr>
          <p:nvPr>
            <p:ph type="sldImg"/>
          </p:nvPr>
        </p:nvSpPr>
        <p:spPr>
          <a:ln/>
        </p:spPr>
      </p:sp>
      <p:sp>
        <p:nvSpPr>
          <p:cNvPr id="336900" name="Rectangle 3"/>
          <p:cNvSpPr>
            <a:spLocks noGrp="1" noChangeArrowheads="1"/>
          </p:cNvSpPr>
          <p:nvPr>
            <p:ph type="body" idx="1"/>
          </p:nvPr>
        </p:nvSpPr>
        <p:spPr>
          <a:noFill/>
          <a:ln/>
        </p:spPr>
        <p:txBody>
          <a:bodyPr lIns="89794" tIns="44897" rIns="89794" bIns="44897"/>
          <a:lstStyle/>
          <a:p>
            <a:pPr eaLnBrk="1" hangingPunct="1"/>
            <a:r>
              <a:rPr lang="el-GR" smtClean="0"/>
              <a:t>Όταν τραυματιστεί το αγγείο είπαμε ότι τα επιθηλιακά κύτταρα συρρικνώνονται και εκτίθενται οι υποκείμενες ίνες κολλαγόνου. Εκεί προσκολλώνται αιμοπετάλια τα οποία παράγουν και απελευθερώνουν τον αιμοπεταλικό παράγοντα 3. Επίσης, παράγοντες της πήξης του αίματος που βρίσκονται σε αδρανή μορφή στο πλάσμα του αίματος έρχονται σε επαφή με την τραχιά επιφάνεια και τις ίνες κολλαγόνου και ενεργοποιούνται. Έτσι ξεκινά μια σειρά αλληλοδιαδοχικών αντιδράσεων όπου οι πρόδρομες ανενεργές μορφές των ενζύμων μετατρέπονται σε ενεργές μορφές και παρουσία ιόντων ασβεστίου σχηματίζεται τελικά η αιμοπεταλική Θρομβοπλαστίνη.  Αυτή τώρα ενεργοποιεί τον παράγοντα Χ ο οποίος είναι ο πρώτος παράγοντας του κοινού μηχανισμού.</a:t>
            </a:r>
          </a:p>
          <a:p>
            <a:pPr eaLnBrk="1" hangingPunct="1"/>
            <a:r>
              <a:rPr lang="en-US" smtClean="0"/>
              <a:t>PF3= </a:t>
            </a:r>
            <a:r>
              <a:rPr lang="el-GR" smtClean="0"/>
              <a:t>φωσφολιπίδιο που συνδέεται στην εξωτερική επιφάνεια των ενεργοποιημένων αιμοπεταλίων.</a:t>
            </a:r>
            <a:endParaRPr lang="en-US" smtClean="0">
              <a:sym typeface="Symbol" pitchFamily="18" charset="2"/>
            </a:endParaRPr>
          </a:p>
        </p:txBody>
      </p:sp>
    </p:spTree>
    <p:extLst>
      <p:ext uri="{BB962C8B-B14F-4D97-AF65-F5344CB8AC3E}">
        <p14:creationId xmlns:p14="http://schemas.microsoft.com/office/powerpoint/2010/main" val="25968868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4AA123E8-72C1-4752-83DB-855600017D56}" type="slidenum">
              <a:rPr lang="en-US" smtClean="0"/>
              <a:pPr/>
              <a:t>75</a:t>
            </a:fld>
            <a:endParaRPr lang="en-US" smtClean="0"/>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lIns="89794" tIns="44897" rIns="89794" bIns="44897"/>
          <a:lstStyle/>
          <a:p>
            <a:pPr eaLnBrk="1" hangingPunct="1"/>
            <a:r>
              <a:rPr lang="el-GR" smtClean="0">
                <a:sym typeface="Symbol" pitchFamily="18" charset="2"/>
              </a:rPr>
              <a:t>Θρομβοπλαστίνη  ενεργοποιεί τον παράγοντα Χ</a:t>
            </a:r>
          </a:p>
          <a:p>
            <a:pPr eaLnBrk="1" hangingPunct="1"/>
            <a:r>
              <a:rPr lang="el-GR" smtClean="0">
                <a:sym typeface="Symbol" pitchFamily="18" charset="2"/>
              </a:rPr>
              <a:t>Ο ενεργοποιημένος Χ παρουσία ασβεστίου ενεργοποιεί την προθρομβίνη σε θρομβίνη.</a:t>
            </a:r>
          </a:p>
          <a:p>
            <a:pPr eaLnBrk="1" hangingPunct="1"/>
            <a:r>
              <a:rPr lang="el-GR" smtClean="0">
                <a:sym typeface="Symbol" pitchFamily="18" charset="2"/>
              </a:rPr>
              <a:t>Φυσικά μεταξύ ενδο- και εξωγενούς μηχανισμού υπάρχουν διαρκείς αλληλεπιδράσεις, ένζυμα του ενός επηρεάζουν ένζυμα του άλλου.</a:t>
            </a:r>
            <a:endParaRPr lang="en-US" smtClean="0">
              <a:sym typeface="Symbol" pitchFamily="18" charset="2"/>
            </a:endParaRPr>
          </a:p>
        </p:txBody>
      </p:sp>
    </p:spTree>
    <p:extLst>
      <p:ext uri="{BB962C8B-B14F-4D97-AF65-F5344CB8AC3E}">
        <p14:creationId xmlns:p14="http://schemas.microsoft.com/office/powerpoint/2010/main" val="3426856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noFill/>
        </p:spPr>
        <p:txBody>
          <a:bodyPr/>
          <a:lstStyle/>
          <a:p>
            <a:fld id="{54598ED6-F944-483B-85DC-E1414E11CC56}" type="slidenum">
              <a:rPr lang="en-US" smtClean="0"/>
              <a:pPr/>
              <a:t>76</a:t>
            </a:fld>
            <a:endParaRPr lang="en-US" smtClean="0"/>
          </a:p>
        </p:txBody>
      </p:sp>
      <p:sp>
        <p:nvSpPr>
          <p:cNvPr id="338947" name="Rectangle 2"/>
          <p:cNvSpPr>
            <a:spLocks noGrp="1" noRot="1" noChangeAspect="1" noChangeArrowheads="1" noTextEdit="1"/>
          </p:cNvSpPr>
          <p:nvPr>
            <p:ph type="sldImg"/>
          </p:nvPr>
        </p:nvSpPr>
        <p:spPr>
          <a:ln/>
        </p:spPr>
      </p:sp>
      <p:sp>
        <p:nvSpPr>
          <p:cNvPr id="338948"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3386598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noFill/>
        </p:spPr>
        <p:txBody>
          <a:bodyPr/>
          <a:lstStyle/>
          <a:p>
            <a:fld id="{273FE078-07B6-4909-9A98-AB36948B9EE3}" type="slidenum">
              <a:rPr lang="en-US" smtClean="0"/>
              <a:pPr/>
              <a:t>77</a:t>
            </a:fld>
            <a:endParaRPr lang="en-US" smtClean="0"/>
          </a:p>
        </p:txBody>
      </p:sp>
      <p:sp>
        <p:nvSpPr>
          <p:cNvPr id="339971" name="Rectangle 2"/>
          <p:cNvSpPr>
            <a:spLocks noGrp="1" noRot="1" noChangeAspect="1" noChangeArrowheads="1" noTextEdit="1"/>
          </p:cNvSpPr>
          <p:nvPr>
            <p:ph type="sldImg"/>
          </p:nvPr>
        </p:nvSpPr>
        <p:spPr>
          <a:ln/>
        </p:spPr>
      </p:sp>
      <p:sp>
        <p:nvSpPr>
          <p:cNvPr id="339972" name="Rectangle 3"/>
          <p:cNvSpPr>
            <a:spLocks noGrp="1" noChangeArrowheads="1"/>
          </p:cNvSpPr>
          <p:nvPr>
            <p:ph type="body" idx="1"/>
          </p:nvPr>
        </p:nvSpPr>
        <p:spPr>
          <a:noFill/>
          <a:ln/>
        </p:spPr>
        <p:txBody>
          <a:bodyPr/>
          <a:lstStyle/>
          <a:p>
            <a:pPr eaLnBrk="1" hangingPunct="1"/>
            <a:r>
              <a:rPr lang="el-GR" smtClean="0"/>
              <a:t>Ο ενεργός παράγοντας ΧΙΙΙ καταλύει τον πολυμερισμός του ινώδους του οποίου οι δοκίδες συνδέονται με χιαστές συνδέσεις (</a:t>
            </a:r>
            <a:r>
              <a:rPr lang="en-US" smtClean="0"/>
              <a:t>cross-linking)</a:t>
            </a:r>
            <a:endParaRPr lang="el-GR" smtClean="0"/>
          </a:p>
        </p:txBody>
      </p:sp>
    </p:spTree>
    <p:extLst>
      <p:ext uri="{BB962C8B-B14F-4D97-AF65-F5344CB8AC3E}">
        <p14:creationId xmlns:p14="http://schemas.microsoft.com/office/powerpoint/2010/main" val="231543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84EC147E-E574-4C91-A8FA-EFDC11446D05}" type="slidenum">
              <a:rPr lang="en-US" smtClean="0"/>
              <a:pPr/>
              <a:t>51</a:t>
            </a:fld>
            <a:endParaRPr lang="en-US"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677928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03429A31-6E1B-4F81-8C2F-F3AFFA14D6EF}" type="slidenum">
              <a:rPr lang="en-US" smtClean="0"/>
              <a:pPr/>
              <a:t>78</a:t>
            </a:fld>
            <a:endParaRPr lang="en-US" smtClean="0"/>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pPr eaLnBrk="1" hangingPunct="1"/>
            <a:r>
              <a:rPr lang="el-GR" smtClean="0"/>
              <a:t>Τραυματισμός = κινητοποίηση και των 2 μηχανισμών. Πιο γρήγορος ο εξωγενής (πιο σύντομος) άρα ο πρώτος που ενεργοποιείται – παράγει λίγη θρομβίνη για να σχηματιστεί ένας μικρός θρόμβος- ένα επίθεμα. Αυτό στη συνέχεια ενισχύεται  από τον ενδογενή μηχανισμό.\</a:t>
            </a:r>
          </a:p>
          <a:p>
            <a:pPr eaLnBrk="1" hangingPunct="1"/>
            <a:r>
              <a:rPr lang="el-GR" smtClean="0"/>
              <a:t>Η θέση και η φύση του τραυματισμού καθορίζει το χρόνο που απαιτείται για να ολοκληρωθεί ο μηχανισμός πήξης του αίματος.</a:t>
            </a:r>
            <a:endParaRPr lang="en-US" smtClean="0"/>
          </a:p>
          <a:p>
            <a:pPr eaLnBrk="1" hangingPunct="1"/>
            <a:r>
              <a:rPr lang="el-GR" smtClean="0"/>
              <a:t>Η θρομβίνη που παράγεται από τον κοινό μηχανισμό δε λειτουργεί μόνο ως ενεργοποιός του σχηματισμού του ινώδους αλλά ενεργοποιεί και το σχηματισμό ιστικής θρομβοπλαστίνης. Έτσι λοιπόν η θρομβοπλαστίνη ανατροφοδοτεί θετικά, δηλαδή αυξάνει τόσο τον ενδογενή όσο και τον εξωγενή μηχανισμό. Αυτό έχει ως αποτέλεσμα την </a:t>
            </a:r>
            <a:r>
              <a:rPr lang="el-GR" b="1" smtClean="0"/>
              <a:t>επιτάχυνση των μηχανισμών πήξης του αίματος, πράγμα το οποίο όπως καταλαβαίνεται είναι πολύ σημαντικό στη μείωση της απώλειας αίματος σε ενδεχόμενο σοβαρό τραυματισμό.</a:t>
            </a:r>
            <a:endParaRPr lang="en-US" b="1" smtClean="0"/>
          </a:p>
          <a:p>
            <a:pPr eaLnBrk="1" hangingPunct="1"/>
            <a:endParaRPr lang="en-US" smtClean="0"/>
          </a:p>
        </p:txBody>
      </p:sp>
    </p:spTree>
    <p:extLst>
      <p:ext uri="{BB962C8B-B14F-4D97-AF65-F5344CB8AC3E}">
        <p14:creationId xmlns:p14="http://schemas.microsoft.com/office/powerpoint/2010/main" val="2736170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p:spPr>
        <p:txBody>
          <a:bodyPr/>
          <a:lstStyle/>
          <a:p>
            <a:fld id="{5AE88B43-E71B-4094-BFA6-DA0A054ADCAE}" type="slidenum">
              <a:rPr lang="en-US" smtClean="0"/>
              <a:pPr/>
              <a:t>79</a:t>
            </a:fld>
            <a:endParaRPr lang="en-US" smtClean="0"/>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p:spPr>
        <p:txBody>
          <a:bodyPr/>
          <a:lstStyle/>
          <a:p>
            <a:pPr eaLnBrk="1" hangingPunct="1"/>
            <a:r>
              <a:rPr lang="el-GR" smtClean="0"/>
              <a:t>Σχηματισμός θρόμβου-Εν τω μεταξύ αποκατάσταση βλάβης (αγγειακή φάση-ενδοθηλίνες, αιμοπεταλιακή φάση-</a:t>
            </a:r>
            <a:r>
              <a:rPr lang="en-US" smtClean="0"/>
              <a:t>PDGF</a:t>
            </a:r>
            <a:r>
              <a:rPr lang="el-GR" smtClean="0"/>
              <a:t>)</a:t>
            </a:r>
          </a:p>
          <a:p>
            <a:pPr eaLnBrk="1" hangingPunct="1"/>
            <a:r>
              <a:rPr lang="el-GR" smtClean="0"/>
              <a:t>Ακολουθεί συναίρεση – ενεργοποίηση συσταλτών πρωτεϊνών των αιμοπεταλίων – ισχυρή συστολή των βελονοειδών αποφύσεων των αιμοπεταλίων που συνδέονται με το ινώδες. Κατά τη συρρίκνωση ο θρόμβος εκθλίβει από τη μάζα του το μεγαλύτερο μέρος από το περιεχόμενο υγρό = ορός</a:t>
            </a:r>
          </a:p>
          <a:p>
            <a:pPr eaLnBrk="1" hangingPunct="1"/>
            <a:r>
              <a:rPr lang="el-GR" smtClean="0"/>
              <a:t>Η συρρίκνωση προάγεται από τη θρομβίνη, ιόντα ασβεστίου. </a:t>
            </a:r>
          </a:p>
          <a:p>
            <a:pPr eaLnBrk="1" hangingPunct="1"/>
            <a:r>
              <a:rPr lang="el-GR" smtClean="0"/>
              <a:t>Τα αιμοπετάλια περιέχουν μόρια ακτίνης-μυοσίνης και συστέλονται όπως τα μυϊκά κύτταρα</a:t>
            </a:r>
          </a:p>
          <a:p>
            <a:pPr eaLnBrk="1" hangingPunct="1"/>
            <a:r>
              <a:rPr lang="el-GR" smtClean="0"/>
              <a:t>Επίσης τα αιμοπετάλια παράγουν παράγοντα ΧΙΙΙ που ενισχύει περαιτέρω τον θρόμβο και </a:t>
            </a:r>
            <a:r>
              <a:rPr lang="en-US" smtClean="0"/>
              <a:t>PDGF </a:t>
            </a:r>
            <a:r>
              <a:rPr lang="el-GR" smtClean="0"/>
              <a:t>για την ανάπλαση ιστών</a:t>
            </a:r>
          </a:p>
        </p:txBody>
      </p:sp>
    </p:spTree>
    <p:extLst>
      <p:ext uri="{BB962C8B-B14F-4D97-AF65-F5344CB8AC3E}">
        <p14:creationId xmlns:p14="http://schemas.microsoft.com/office/powerpoint/2010/main" val="1021271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7287E783-D5AF-408E-8084-3E6429FE1771}" type="slidenum">
              <a:rPr lang="en-US" smtClean="0"/>
              <a:pPr/>
              <a:t>80</a:t>
            </a:fld>
            <a:endParaRPr lang="en-US" smtClean="0"/>
          </a:p>
        </p:txBody>
      </p:sp>
      <p:sp>
        <p:nvSpPr>
          <p:cNvPr id="343043" name="Rectangle 2"/>
          <p:cNvSpPr>
            <a:spLocks noGrp="1" noRot="1" noChangeAspect="1" noChangeArrowheads="1" noTextEdit="1"/>
          </p:cNvSpPr>
          <p:nvPr>
            <p:ph type="sldImg"/>
          </p:nvPr>
        </p:nvSpPr>
        <p:spPr>
          <a:ln/>
        </p:spPr>
      </p:sp>
      <p:sp>
        <p:nvSpPr>
          <p:cNvPr id="343044" name="Rectangle 3"/>
          <p:cNvSpPr>
            <a:spLocks noGrp="1" noChangeArrowheads="1"/>
          </p:cNvSpPr>
          <p:nvPr>
            <p:ph type="body" idx="1"/>
          </p:nvPr>
        </p:nvSpPr>
        <p:spPr>
          <a:noFill/>
          <a:ln/>
        </p:spPr>
        <p:txBody>
          <a:bodyPr/>
          <a:lstStyle/>
          <a:p>
            <a:pPr eaLnBrk="1" hangingPunct="1"/>
            <a:r>
              <a:rPr lang="el-GR" smtClean="0"/>
              <a:t>Πήξη= θετική ανατροφοδότηση. Συνεπώς υπάρχουν μηχανισμοί που περιορίζουν και εντοπίζουν το σχηματισμό θρόμβων</a:t>
            </a:r>
          </a:p>
        </p:txBody>
      </p:sp>
    </p:spTree>
    <p:extLst>
      <p:ext uri="{BB962C8B-B14F-4D97-AF65-F5344CB8AC3E}">
        <p14:creationId xmlns:p14="http://schemas.microsoft.com/office/powerpoint/2010/main" val="26555038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p:spPr>
        <p:txBody>
          <a:bodyPr/>
          <a:lstStyle/>
          <a:p>
            <a:fld id="{1C2504D8-82E2-402F-925B-7F71C8A84B52}" type="slidenum">
              <a:rPr lang="en-US" smtClean="0"/>
              <a:pPr/>
              <a:t>81</a:t>
            </a:fld>
            <a:endParaRPr lang="en-US" smtClean="0"/>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p:spPr>
        <p:txBody>
          <a:bodyPr/>
          <a:lstStyle/>
          <a:p>
            <a:pPr eaLnBrk="1" hangingPunct="1"/>
            <a:r>
              <a:rPr lang="el-GR" smtClean="0"/>
              <a:t>α2-μακροσφαιρίνη-πρωτεΐνη του πλάσματος</a:t>
            </a:r>
          </a:p>
          <a:p>
            <a:pPr eaLnBrk="1" hangingPunct="1"/>
            <a:r>
              <a:rPr lang="el-GR" smtClean="0"/>
              <a:t>προστακυκλίνη – προσταγλαδίνη, παράγεται κατά την αιμοπεταλική φάση από ενδοθηλιακά κύτταρα και λευκοκύτταρα</a:t>
            </a:r>
            <a:endParaRPr lang="en-US" smtClean="0"/>
          </a:p>
        </p:txBody>
      </p:sp>
    </p:spTree>
    <p:extLst>
      <p:ext uri="{BB962C8B-B14F-4D97-AF65-F5344CB8AC3E}">
        <p14:creationId xmlns:p14="http://schemas.microsoft.com/office/powerpoint/2010/main" val="2630066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71E80222-0B67-4146-BA01-7DB1AA3260A5}" type="slidenum">
              <a:rPr lang="en-US" smtClean="0"/>
              <a:pPr/>
              <a:t>82</a:t>
            </a:fld>
            <a:endParaRPr lang="en-US" smtClean="0"/>
          </a:p>
        </p:txBody>
      </p:sp>
      <p:sp>
        <p:nvSpPr>
          <p:cNvPr id="345091" name="Rectangle 2"/>
          <p:cNvSpPr>
            <a:spLocks noGrp="1" noRot="1" noChangeAspect="1" noChangeArrowheads="1" noTextEdit="1"/>
          </p:cNvSpPr>
          <p:nvPr>
            <p:ph type="sldImg"/>
          </p:nvPr>
        </p:nvSpPr>
        <p:spPr>
          <a:ln/>
        </p:spPr>
      </p:sp>
      <p:sp>
        <p:nvSpPr>
          <p:cNvPr id="345092"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633437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0C396621-10B2-43FD-8F4E-09900E211D10}" type="slidenum">
              <a:rPr lang="en-US" smtClean="0"/>
              <a:pPr/>
              <a:t>83</a:t>
            </a:fld>
            <a:endParaRPr lang="en-US" smtClean="0"/>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p:spPr>
        <p:txBody>
          <a:bodyPr lIns="89794" tIns="44897" rIns="89794" bIns="44897"/>
          <a:lstStyle/>
          <a:p>
            <a:pPr eaLnBrk="1" hangingPunct="1"/>
            <a:r>
              <a:rPr lang="el-GR" smtClean="0"/>
              <a:t>Όταν ένα αγγείο τραυματιστεί ενεργοποιούνται και οι δύο μηχανισμοί (ενδο- και εξωγενής).  Ο εξωγενής όμως είναι </a:t>
            </a:r>
            <a:r>
              <a:rPr lang="el-GR" b="1" smtClean="0"/>
              <a:t>βραχύτερος και ταχύτερος</a:t>
            </a:r>
            <a:r>
              <a:rPr lang="el-GR" smtClean="0"/>
              <a:t> του ενδογενή και </a:t>
            </a:r>
            <a:r>
              <a:rPr lang="el-GR" b="1" smtClean="0"/>
              <a:t>ξεκινά πρώτος. Βασικά ο εξωγενής μηχανισμός παράγει ένα μικρό ποσό θρομβίνης  σε σύντομο χρονικό διάστημα. Αυτό το γρήγορο πώμα ενισχύεται από τον ενδογενή μηχανισμό ο οποίος παράγει μεγαλύτερες ποσότητες θρομβίνης. Ο ενδογενής ενισχύει τη δράση του εξωγενούς.</a:t>
            </a:r>
          </a:p>
          <a:p>
            <a:pPr eaLnBrk="1" hangingPunct="1"/>
            <a:r>
              <a:rPr lang="el-GR" i="1" smtClean="0"/>
              <a:t>Πολύπλοκες αντιδράσεις – προένζυμα-ενεργά ένζυμα – Πρώτα το εξωγενές μονοπάτι γιατί είναι πιο σύντομο – μετά το ενδογενές το οποίο ενισχύει τη δράση του εξωγενούς</a:t>
            </a:r>
            <a:endParaRPr lang="en-US" i="1" smtClean="0"/>
          </a:p>
        </p:txBody>
      </p:sp>
    </p:spTree>
    <p:extLst>
      <p:ext uri="{BB962C8B-B14F-4D97-AF65-F5344CB8AC3E}">
        <p14:creationId xmlns:p14="http://schemas.microsoft.com/office/powerpoint/2010/main" val="1772571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C69CB6EA-6BD5-42D8-A581-32A6D1FF3EFA}" type="slidenum">
              <a:rPr lang="en-US" smtClean="0"/>
              <a:pPr/>
              <a:t>84</a:t>
            </a:fld>
            <a:endParaRPr lang="en-US" smtClean="0"/>
          </a:p>
        </p:txBody>
      </p:sp>
      <p:sp>
        <p:nvSpPr>
          <p:cNvPr id="347139" name="Rectangle 2"/>
          <p:cNvSpPr>
            <a:spLocks noGrp="1" noRot="1" noChangeAspect="1" noChangeArrowheads="1" noTextEdit="1"/>
          </p:cNvSpPr>
          <p:nvPr>
            <p:ph type="sldImg"/>
          </p:nvPr>
        </p:nvSpPr>
        <p:spPr>
          <a:ln/>
        </p:spPr>
      </p:sp>
      <p:sp>
        <p:nvSpPr>
          <p:cNvPr id="347140" name="Rectangle 3"/>
          <p:cNvSpPr>
            <a:spLocks noGrp="1" noChangeArrowheads="1"/>
          </p:cNvSpPr>
          <p:nvPr>
            <p:ph type="body" idx="1"/>
          </p:nvPr>
        </p:nvSpPr>
        <p:spPr>
          <a:noFill/>
          <a:ln/>
        </p:spPr>
        <p:txBody>
          <a:bodyPr/>
          <a:lstStyle/>
          <a:p>
            <a:pPr eaLnBrk="1" hangingPunct="1"/>
            <a:r>
              <a:rPr lang="el-GR" smtClean="0"/>
              <a:t>Είδαμε λοιπόν ότι το ινώδες και ο σχηματισμός θρόμβου είναι το τελικό προϊόν της πήξης του αίματος. Ταυτόχρονα ξεκινάν οι </a:t>
            </a:r>
            <a:r>
              <a:rPr lang="el-GR" b="1" smtClean="0"/>
              <a:t>διαδικασίες αποκατάστασης του αγγείου</a:t>
            </a:r>
            <a:r>
              <a:rPr lang="en-US" smtClean="0"/>
              <a:t> (</a:t>
            </a:r>
            <a:r>
              <a:rPr lang="el-GR" smtClean="0"/>
              <a:t>ενδοθηλίνες-αγγειακή φάση, </a:t>
            </a:r>
            <a:r>
              <a:rPr lang="en-US" smtClean="0"/>
              <a:t>PDGF</a:t>
            </a:r>
            <a:r>
              <a:rPr lang="el-GR" smtClean="0"/>
              <a:t>-αιμοπεταλιακη φάση, συναίρεση. Όταν αποκατασταθεί η φυσιολογική κατάσταση του αγγείου ο θρόμβος πρέπει να απομακρυνθεί γιατί όχι απλά είναι </a:t>
            </a:r>
            <a:r>
              <a:rPr lang="el-GR" b="1" smtClean="0"/>
              <a:t>περιττός αλλά και επικίνδυνος</a:t>
            </a:r>
            <a:r>
              <a:rPr lang="el-GR" smtClean="0"/>
              <a:t>. Έτσι, όχι μόνο </a:t>
            </a:r>
            <a:r>
              <a:rPr lang="el-GR" b="1" smtClean="0"/>
              <a:t>αναστέλλεται ο μηχανισμός της αιμόστασης</a:t>
            </a:r>
            <a:r>
              <a:rPr lang="el-GR" smtClean="0"/>
              <a:t> για να πάψει η μεγέθυνση του θρόμβου, αλλά </a:t>
            </a:r>
            <a:r>
              <a:rPr lang="el-GR" b="1" smtClean="0"/>
              <a:t>αρχίζει και η διαδικασία της ινωδόλυσης</a:t>
            </a:r>
            <a:r>
              <a:rPr lang="el-GR" smtClean="0"/>
              <a:t>, της λύσης δηλαδή του ινώδους για να αποκατασταθούν πλήρως οι φυσιολογικές συνθήκες.</a:t>
            </a:r>
            <a:r>
              <a:rPr lang="en-US" smtClean="0"/>
              <a:t> </a:t>
            </a:r>
            <a:r>
              <a:rPr lang="el-GR" smtClean="0"/>
              <a:t>Στις πρωτεινες του πλάσματος περιλαμβάνεται όπως είδαμε και το πλασμινογόνο. Πλασμινογόνο = ήπαρ, ενεργοποιός πλασμινογόνου = ενδοθηλιακά κύτταρα</a:t>
            </a:r>
          </a:p>
          <a:p>
            <a:pPr eaLnBrk="1" hangingPunct="1"/>
            <a:r>
              <a:rPr lang="el-GR" smtClean="0"/>
              <a:t>Θα μπορούσαμε λοιπόν να πούμε πως με το πέρας της πήξης του αίματος ξεκινά η ινωδόλυση. Όπως ίσως αντιλαμβάνεστε, αυτό που στην πραγματικότητα συμβαίνει είναι ότι </a:t>
            </a:r>
            <a:r>
              <a:rPr lang="el-GR" b="1" smtClean="0"/>
              <a:t>οι δύο μηχανισμοί εκδηλώνονται ταυτόχρονα</a:t>
            </a:r>
            <a:r>
              <a:rPr lang="el-GR" smtClean="0"/>
              <a:t> και είναι η δυναμική τους σχέση εκείνη που καθορίζει το τελικό αιμοστατικό αποτέλεσμα. Υπάρχει δηλαδή μια </a:t>
            </a:r>
            <a:r>
              <a:rPr lang="el-GR" b="1" smtClean="0"/>
              <a:t>αιμοστατική ισορροπία</a:t>
            </a:r>
            <a:r>
              <a:rPr lang="el-GR" smtClean="0"/>
              <a:t> ανάμεσα στο σχηματισμό και λύση του ινώδους.</a:t>
            </a:r>
          </a:p>
          <a:p>
            <a:pPr eaLnBrk="1" hangingPunct="1"/>
            <a:r>
              <a:rPr lang="el-GR" smtClean="0"/>
              <a:t>Όπως θα δούμε και στο τέλος του μαθήματος, οποιαδήποτε </a:t>
            </a:r>
            <a:r>
              <a:rPr lang="el-GR" b="1" smtClean="0"/>
              <a:t>διαταραχή αυτής της ισορροπίας προκαλεί είτε αιμορραγική διάθεση</a:t>
            </a:r>
            <a:r>
              <a:rPr lang="el-GR" smtClean="0"/>
              <a:t> (ανεπάρκεια αιμόστασης, αύξηση ινωδόλυσης) </a:t>
            </a:r>
            <a:r>
              <a:rPr lang="el-GR" b="1" smtClean="0"/>
              <a:t>ή υπερβολική εναπόθεση ινώδους</a:t>
            </a:r>
            <a:r>
              <a:rPr lang="el-GR" smtClean="0"/>
              <a:t> (αύξηση της αιμόστασης, ανεπάρκεια της ινωδόλυσης).</a:t>
            </a:r>
            <a:endParaRPr lang="en-US" smtClean="0"/>
          </a:p>
        </p:txBody>
      </p:sp>
    </p:spTree>
    <p:extLst>
      <p:ext uri="{BB962C8B-B14F-4D97-AF65-F5344CB8AC3E}">
        <p14:creationId xmlns:p14="http://schemas.microsoft.com/office/powerpoint/2010/main" val="2128137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5CBC415A-F85A-48BC-A8C1-2A0FE13B4D84}" type="slidenum">
              <a:rPr lang="en-US" smtClean="0"/>
              <a:pPr/>
              <a:t>85</a:t>
            </a:fld>
            <a:endParaRPr lang="en-US" smtClean="0"/>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p:spPr>
        <p:txBody>
          <a:bodyPr/>
          <a:lstStyle/>
          <a:p>
            <a:pPr eaLnBrk="1" hangingPunct="1"/>
            <a:r>
              <a:rPr lang="el-GR" smtClean="0"/>
              <a:t>Η ινωδόλυση προκαλείται κυρίως από μία πρωτεΐνη, μια πρωτεϊνάση, η οποία ονομάζεται πλασμίνη. Δηλαδή ένα ένζυμο που πρωτεϊνολύει άλλες πρωτεΐνες. Συνεπώς η πλασμίνη λύει το ινώδες σε μικρά πεπτίδια.</a:t>
            </a:r>
          </a:p>
          <a:p>
            <a:pPr eaLnBrk="1" hangingPunct="1"/>
            <a:r>
              <a:rPr lang="el-GR" smtClean="0"/>
              <a:t>Η πλασμίνη παράγεται με πρωτεόλυση και η ίδια από το πλασμινογόνο.</a:t>
            </a:r>
            <a:endParaRPr lang="en-US" smtClean="0"/>
          </a:p>
        </p:txBody>
      </p:sp>
    </p:spTree>
    <p:extLst>
      <p:ext uri="{BB962C8B-B14F-4D97-AF65-F5344CB8AC3E}">
        <p14:creationId xmlns:p14="http://schemas.microsoft.com/office/powerpoint/2010/main" val="2679789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DACC0614-CAFD-40A0-B385-BC9DD68E8847}" type="slidenum">
              <a:rPr lang="en-US" smtClean="0"/>
              <a:pPr/>
              <a:t>86</a:t>
            </a:fld>
            <a:endParaRPr lang="en-US" smtClean="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310532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5C8A43CB-9975-4B9E-BF1B-4A4FC551F4AC}" type="slidenum">
              <a:rPr lang="en-US" smtClean="0"/>
              <a:pPr/>
              <a:t>87</a:t>
            </a:fld>
            <a:endParaRPr lang="en-US" smtClean="0"/>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lIns="89794" tIns="44897" rIns="89794" bIns="44897"/>
          <a:lstStyle/>
          <a:p>
            <a:pPr eaLnBrk="1" hangingPunct="1"/>
            <a:r>
              <a:rPr lang="el-GR" smtClean="0"/>
              <a:t>Στα θηλαστικά απαντούν δύο τουλάχιστον τύποι, ο   και ο   προϊόντα δύο διαφορετικών γονιδίων. Εκφράζονται σε όλα σχεδόν τα κύτταρα του σώματος</a:t>
            </a:r>
          </a:p>
          <a:p>
            <a:pPr eaLnBrk="1" hangingPunct="1"/>
            <a:r>
              <a:rPr lang="el-GR" smtClean="0"/>
              <a:t>Απομακρύνονται γρήγορα από την κυκλοφορία, κυρίως στο ήπαρ.</a:t>
            </a:r>
            <a:endParaRPr lang="en-US" smtClean="0"/>
          </a:p>
        </p:txBody>
      </p:sp>
    </p:spTree>
    <p:extLst>
      <p:ext uri="{BB962C8B-B14F-4D97-AF65-F5344CB8AC3E}">
        <p14:creationId xmlns:p14="http://schemas.microsoft.com/office/powerpoint/2010/main" val="63109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EC737627-67D2-4BFC-AE92-2134B934DB78}" type="slidenum">
              <a:rPr lang="en-US" smtClean="0"/>
              <a:pPr/>
              <a:t>52</a:t>
            </a:fld>
            <a:endParaRPr lang="en-US"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lIns="89794" tIns="44897" rIns="89794" bIns="44897"/>
          <a:lstStyle/>
          <a:p>
            <a:pPr eaLnBrk="1" hangingPunct="1"/>
            <a:r>
              <a:rPr lang="el-GR" smtClean="0"/>
              <a:t>Το κυκλοφορικό είναι ένα </a:t>
            </a:r>
            <a:r>
              <a:rPr lang="el-GR" b="1" smtClean="0"/>
              <a:t>κλειστό σύστημα</a:t>
            </a:r>
            <a:r>
              <a:rPr lang="el-GR" smtClean="0"/>
              <a:t> με ικανότητα ανανέωσης και σε διαρκή ανταλλαγή ουσιών με το λεμφικό και αναπνευστικό σύστημα. Τραυματισμός ενός αγγείου θα μπορούσε να προκαλέσει τέτοια αιμορραγία (απώλεια αίματος δηλαδή) ώστε ο οργανισμός αδύναμος να αναπληρώσει τον όγκο αίματος που χάνει να οδηγηθεί ακόμα και σε θάνατο. Γι’ αυτό οι οργανισμοί έχουν αναπτύξει μηχανισμούς που περιορίζουν κατά το δυνατόν την απώλεια αίματος σε περιπτώσεις τραυματισμού των ιστών και των αγγείων. Οι μηχανισμοί αυτοί περιγράφονται με τον όρο αιμόσταση, δηλαδή τη διαδικασία πήξης του αίματος με σκοπό την αποτροπή απώλειας αίματος όταν έχουμε τραυματισμό και ρήξη του τοιχώματος ενός αγγείου. Ταυτόχρονα με τον όρο αιμόσταση περιγράφουμε και τις διαδικασίες αποκατάστασης των ιστών που υπέστησαν βλάβη. </a:t>
            </a:r>
            <a:r>
              <a:rPr lang="el-GR" i="1" smtClean="0"/>
              <a:t>Σημασία και παθολογία-θρόμβωση πάντα μελετώνται μαζί. </a:t>
            </a:r>
            <a:endParaRPr lang="en-US" smtClean="0"/>
          </a:p>
        </p:txBody>
      </p:sp>
    </p:spTree>
    <p:extLst>
      <p:ext uri="{BB962C8B-B14F-4D97-AF65-F5344CB8AC3E}">
        <p14:creationId xmlns:p14="http://schemas.microsoft.com/office/powerpoint/2010/main" val="1219201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5DF3E9F6-DE78-4D0C-B898-64C6BD5FDD41}" type="slidenum">
              <a:rPr lang="en-US" smtClean="0"/>
              <a:pPr/>
              <a:t>88</a:t>
            </a:fld>
            <a:endParaRPr lang="en-US" smtClean="0"/>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pPr eaLnBrk="1" hangingPunct="1"/>
            <a:r>
              <a:rPr lang="el-GR" b="1" smtClean="0"/>
              <a:t>Προσρόφηση πλασμινογόνου, ενεργοποιών στο ινώδες</a:t>
            </a:r>
          </a:p>
          <a:p>
            <a:pPr eaLnBrk="1" hangingPunct="1"/>
            <a:r>
              <a:rPr lang="el-GR" smtClean="0"/>
              <a:t>Κατά το σχηματισμό του θρόμβου, ανάμεσα στα έμμορφα συστατικά του αίματος, </a:t>
            </a:r>
            <a:r>
              <a:rPr lang="el-GR" b="1" smtClean="0"/>
              <a:t>παγιδεύονται στο ινώδες και πρωτεινες του πλάσματος, μεταξύ των οποίων και πλασμινογόνο</a:t>
            </a:r>
            <a:r>
              <a:rPr lang="el-GR" smtClean="0"/>
              <a:t>.</a:t>
            </a:r>
          </a:p>
          <a:p>
            <a:pPr eaLnBrk="1" hangingPunct="1"/>
            <a:r>
              <a:rPr lang="el-GR" smtClean="0"/>
              <a:t>Από τους ιστούς και το ενδοθήλιο των αγγείων που έχουν τραυματιστεί (υποστεί βλάβη) απελευθερώνεται </a:t>
            </a:r>
            <a:r>
              <a:rPr lang="en-US" smtClean="0"/>
              <a:t>tPA</a:t>
            </a:r>
            <a:r>
              <a:rPr lang="el-GR" smtClean="0"/>
              <a:t> ο οποίος </a:t>
            </a:r>
            <a:r>
              <a:rPr lang="el-GR" b="1" smtClean="0"/>
              <a:t>σε 1-2 μέρες μετά την επίσχεση της αιμορραγίας από το θρόμβο, μετατρέπει τελικά το πλασμινογόνο σε πλασμίνη – λύση θρόμβου</a:t>
            </a:r>
          </a:p>
        </p:txBody>
      </p:sp>
    </p:spTree>
    <p:extLst>
      <p:ext uri="{BB962C8B-B14F-4D97-AF65-F5344CB8AC3E}">
        <p14:creationId xmlns:p14="http://schemas.microsoft.com/office/powerpoint/2010/main" val="364505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C865A064-D132-47F8-BD97-E37A9DB9FE9A}" type="slidenum">
              <a:rPr lang="en-US" smtClean="0"/>
              <a:pPr/>
              <a:t>89</a:t>
            </a:fld>
            <a:endParaRPr lang="en-US" smtClean="0"/>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p:spPr>
        <p:txBody>
          <a:bodyPr/>
          <a:lstStyle/>
          <a:p>
            <a:pPr eaLnBrk="1" hangingPunct="1"/>
            <a:r>
              <a:rPr lang="el-GR" smtClean="0"/>
              <a:t>Μικρά ποσά πλασμίνης σχηματίζονται στο αίμα συνεχώς – θα δυσχέρανε την ενεργοποίηση του συστήματος πήξης (καταστροφή ινωδογόνου, παραγόντων πήξης του αίματος) – παρουσία αναστολέα</a:t>
            </a:r>
          </a:p>
        </p:txBody>
      </p:sp>
    </p:spTree>
    <p:extLst>
      <p:ext uri="{BB962C8B-B14F-4D97-AF65-F5344CB8AC3E}">
        <p14:creationId xmlns:p14="http://schemas.microsoft.com/office/powerpoint/2010/main" val="6172599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02952EC3-D172-47A8-A398-A9E9FEE5730A}" type="slidenum">
              <a:rPr lang="en-US" smtClean="0"/>
              <a:pPr/>
              <a:t>90</a:t>
            </a:fld>
            <a:endParaRPr lang="en-US" smtClean="0"/>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pPr eaLnBrk="1" hangingPunct="1"/>
            <a:r>
              <a:rPr lang="el-GR" smtClean="0"/>
              <a:t>Δηλαδή πολλά κύτταρα συνθέτουν τόσο ενεργοποιό του πλασμινογόνου όσο και Αδρανοποιό του ενεργοποιού του πλασμινογόνου.</a:t>
            </a:r>
            <a:endParaRPr lang="en-US" smtClean="0"/>
          </a:p>
        </p:txBody>
      </p:sp>
    </p:spTree>
    <p:extLst>
      <p:ext uri="{BB962C8B-B14F-4D97-AF65-F5344CB8AC3E}">
        <p14:creationId xmlns:p14="http://schemas.microsoft.com/office/powerpoint/2010/main" val="11880493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642409FB-7A26-4041-A2DA-589009FC6DBA}" type="slidenum">
              <a:rPr lang="en-US" smtClean="0"/>
              <a:pPr/>
              <a:t>91</a:t>
            </a:fld>
            <a:endParaRPr lang="en-US" smtClean="0"/>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p:spPr>
        <p:txBody>
          <a:bodyPr/>
          <a:lstStyle/>
          <a:p>
            <a:pPr eaLnBrk="1" hangingPunct="1"/>
            <a:r>
              <a:rPr lang="el-GR" smtClean="0"/>
              <a:t>Δηλαδή πολλά κύτταρα συνθέτουν τόσο ενεργοποιό του πλασμινογόνου όσο και Αδρανοποιό του ενεργοποιού του πλασμινογόνου.</a:t>
            </a:r>
          </a:p>
          <a:p>
            <a:pPr eaLnBrk="1" hangingPunct="1"/>
            <a:r>
              <a:rPr lang="el-GR" smtClean="0"/>
              <a:t>ΡΑΙ-1 – ενδοθήλιο, αιμοπετάλια, λείες μυϊκές ίνες</a:t>
            </a:r>
            <a:endParaRPr lang="en-US" smtClean="0"/>
          </a:p>
        </p:txBody>
      </p:sp>
    </p:spTree>
    <p:extLst>
      <p:ext uri="{BB962C8B-B14F-4D97-AF65-F5344CB8AC3E}">
        <p14:creationId xmlns:p14="http://schemas.microsoft.com/office/powerpoint/2010/main" val="26052754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949877BB-B2F2-411B-83D7-B4AE74CBCF9E}" type="slidenum">
              <a:rPr lang="en-US" smtClean="0"/>
              <a:pPr/>
              <a:t>92</a:t>
            </a:fld>
            <a:endParaRPr lang="en-US" smtClean="0"/>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pPr eaLnBrk="1" hangingPunct="1"/>
            <a:r>
              <a:rPr lang="el-GR" smtClean="0"/>
              <a:t>ΑΡ αναστέλλει τη μικρή ποσότητα πλασμίνης, ενώ ΡΑΙς αναστέλουν τη μικρή ποσότητα </a:t>
            </a:r>
            <a:r>
              <a:rPr lang="en-US" smtClean="0"/>
              <a:t>tPA</a:t>
            </a:r>
            <a:r>
              <a:rPr lang="el-GR" smtClean="0"/>
              <a:t>. Όταν θρόμβος μεγαλώσει – </a:t>
            </a:r>
            <a:r>
              <a:rPr lang="en-US" smtClean="0"/>
              <a:t>tPA </a:t>
            </a:r>
            <a:r>
              <a:rPr lang="el-GR" smtClean="0"/>
              <a:t>αυξάνεται, ΡΑΙ μειώνεται, πλασμίνη αυξάνεται και ξεφεύγει από την ΑΡ Δηλαδή ο ρυθμός παραγωγής της πλασμίνης πρέπει να ξεπεράσει ένα κρίσιμο επίπεδο πριν η επίδρασή της είναι αποτελεσματική.</a:t>
            </a:r>
          </a:p>
        </p:txBody>
      </p:sp>
    </p:spTree>
    <p:extLst>
      <p:ext uri="{BB962C8B-B14F-4D97-AF65-F5344CB8AC3E}">
        <p14:creationId xmlns:p14="http://schemas.microsoft.com/office/powerpoint/2010/main" val="4087290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p:spPr>
        <p:txBody>
          <a:bodyPr/>
          <a:lstStyle/>
          <a:p>
            <a:fld id="{39B60253-D23A-4F29-9372-D4D50EE808A9}" type="slidenum">
              <a:rPr lang="en-US" smtClean="0"/>
              <a:pPr/>
              <a:t>93</a:t>
            </a:fld>
            <a:endParaRPr lang="en-US" smtClean="0"/>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p:spPr>
        <p:txBody>
          <a:bodyPr lIns="89794" tIns="44897" rIns="89794" bIns="44897"/>
          <a:lstStyle/>
          <a:p>
            <a:pPr eaLnBrk="1" hangingPunct="1"/>
            <a:r>
              <a:rPr lang="el-GR" dirty="0" smtClean="0"/>
              <a:t>Οι μηχανισμοί αιμόστασης είναι πολύ περίπλοκοι και περιλαμβάνουν μεγάλο αριθμό </a:t>
            </a:r>
            <a:r>
              <a:rPr lang="el-GR" dirty="0" err="1" smtClean="0"/>
              <a:t>ενζυμικών</a:t>
            </a:r>
            <a:r>
              <a:rPr lang="el-GR" dirty="0" smtClean="0"/>
              <a:t> αντιδράσεων και παραγόντων. Έτσι οποιαδήποτε αλλαγή σε οποιοδήποτε παράγοντα έχει ως αποτέλεσμα της διατάραξης της αλυσίδας – κλινικά συμπτώματα</a:t>
            </a:r>
          </a:p>
          <a:p>
            <a:pPr eaLnBrk="1" hangingPunct="1"/>
            <a:r>
              <a:rPr lang="el-GR" dirty="0" smtClean="0"/>
              <a:t>Αυξημένη αιμόσταση, σχηματισμός θρόμβου όχι μόνο σε σημεία τραυματισμού αγγείων αλλά και στην κυκλοφορία του αίματος. Οι θρόμβοι αυτοί λειτουργούν ως έμβολα κινούνται στο αγγείο μέχρι να φτάσουν σε στενότερα αγγεία διαμέτρου ίσης του μεγέθους τους- φράξιμο. Η καταστροφή των ιστών που προκαλεί μια εμβολή λέγεται έμφραγμα (</a:t>
            </a:r>
            <a:r>
              <a:rPr lang="el-GR" dirty="0" err="1" smtClean="0"/>
              <a:t>ανοξία</a:t>
            </a:r>
            <a:r>
              <a:rPr lang="el-GR" dirty="0" smtClean="0"/>
              <a:t>).</a:t>
            </a:r>
          </a:p>
          <a:p>
            <a:pPr eaLnBrk="1" hangingPunct="1"/>
            <a:r>
              <a:rPr lang="el-GR" dirty="0" smtClean="0"/>
              <a:t>Εγκεφαλικό, πνευμονική εμβολή</a:t>
            </a:r>
          </a:p>
          <a:p>
            <a:pPr eaLnBrk="1" hangingPunct="1"/>
            <a:r>
              <a:rPr lang="el-GR" dirty="0" smtClean="0"/>
              <a:t>Αίτια</a:t>
            </a:r>
            <a:r>
              <a:rPr lang="en-US" dirty="0" smtClean="0"/>
              <a:t>:</a:t>
            </a:r>
            <a:r>
              <a:rPr lang="el-GR" dirty="0" smtClean="0"/>
              <a:t> Α. τραχεία ενδοθηλιακή επιφάνεια λόγω 1. αρτηριοσκλήρωση, 2. λοίμωξη, 3. μηχανική κάκωση</a:t>
            </a:r>
          </a:p>
          <a:p>
            <a:pPr eaLnBrk="1" hangingPunct="1"/>
            <a:r>
              <a:rPr lang="el-GR" dirty="0" smtClean="0"/>
              <a:t>	Β. Βραδεία ροή αίματος – συνεχής παραγωγή θρομβίνης και πηκτικών παραγόντων – ταχεία ροή, ανάμειξη με αίμα (αραίωση) και απομάκρυνση με ΜΦ (</a:t>
            </a:r>
            <a:r>
              <a:rPr lang="en-US" dirty="0" err="1" smtClean="0"/>
              <a:t>Kupffer</a:t>
            </a:r>
            <a:r>
              <a:rPr lang="en-US" dirty="0" smtClean="0"/>
              <a:t> cells</a:t>
            </a:r>
            <a:r>
              <a:rPr lang="el-GR" dirty="0" smtClean="0"/>
              <a:t>). Βραδεία ροή – τοπική αύξηση συγκέντρωσής τους πήξη</a:t>
            </a:r>
          </a:p>
          <a:p>
            <a:pPr eaLnBrk="1" hangingPunct="1"/>
            <a:r>
              <a:rPr lang="el-GR" dirty="0" err="1" smtClean="0"/>
              <a:t>Στρεπτοκινάση</a:t>
            </a:r>
            <a:r>
              <a:rPr lang="el-GR" dirty="0" smtClean="0"/>
              <a:t> από β-αιμολυτικούς στρεπτόκοκκους</a:t>
            </a:r>
            <a:endParaRPr lang="en-US" dirty="0" smtClean="0"/>
          </a:p>
          <a:p>
            <a:pPr eaLnBrk="1" hangingPunct="1"/>
            <a:r>
              <a:rPr lang="el-GR" dirty="0" smtClean="0"/>
              <a:t>Ασπιρίνη (μη-</a:t>
            </a:r>
            <a:r>
              <a:rPr lang="el-GR" dirty="0" err="1" smtClean="0"/>
              <a:t>στεροειδές</a:t>
            </a:r>
            <a:r>
              <a:rPr lang="el-GR" dirty="0" smtClean="0"/>
              <a:t> </a:t>
            </a:r>
            <a:r>
              <a:rPr lang="el-GR" dirty="0" err="1" smtClean="0"/>
              <a:t>αντφλεγμονώδες</a:t>
            </a:r>
            <a:r>
              <a:rPr lang="el-GR" dirty="0" smtClean="0"/>
              <a:t>) = εμποδίζει την </a:t>
            </a:r>
            <a:r>
              <a:rPr lang="el-GR" dirty="0" err="1" smtClean="0"/>
              <a:t>αγγειοσύσπαση</a:t>
            </a:r>
            <a:r>
              <a:rPr lang="el-GR" dirty="0" smtClean="0"/>
              <a:t> και τη συσσωμάτωση των αιμοπεταλίων, </a:t>
            </a:r>
            <a:r>
              <a:rPr lang="el-GR" dirty="0" err="1" smtClean="0"/>
              <a:t>εμποδίζωντας</a:t>
            </a:r>
            <a:r>
              <a:rPr lang="el-GR" dirty="0" smtClean="0"/>
              <a:t> τη σύνθεση της </a:t>
            </a:r>
            <a:r>
              <a:rPr lang="el-GR" dirty="0" err="1" smtClean="0"/>
              <a:t>θρομβοξάνης</a:t>
            </a:r>
            <a:r>
              <a:rPr lang="el-GR" dirty="0" smtClean="0"/>
              <a:t> Α2</a:t>
            </a:r>
            <a:endParaRPr lang="en-US" dirty="0" smtClean="0"/>
          </a:p>
        </p:txBody>
      </p:sp>
    </p:spTree>
    <p:extLst>
      <p:ext uri="{BB962C8B-B14F-4D97-AF65-F5344CB8AC3E}">
        <p14:creationId xmlns:p14="http://schemas.microsoft.com/office/powerpoint/2010/main" val="39394871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C980D51B-E3C6-47E1-ADA8-8EED6574102D}" type="slidenum">
              <a:rPr lang="en-US" smtClean="0"/>
              <a:pPr/>
              <a:t>94</a:t>
            </a:fld>
            <a:endParaRPr lang="en-US" smtClean="0"/>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pPr eaLnBrk="1" hangingPunct="1"/>
            <a:r>
              <a:rPr lang="el-GR" b="1" smtClean="0"/>
              <a:t>Στρεπτοκινάση (β-αιμολυτικός στρεπτόκοκκος, σταφυλοκινάση (</a:t>
            </a:r>
            <a:r>
              <a:rPr lang="en-US" b="1" smtClean="0"/>
              <a:t>Staphylococcus aureus)</a:t>
            </a:r>
            <a:r>
              <a:rPr lang="el-GR" b="1" smtClean="0"/>
              <a:t>  είναι ενεργοποιοί του πλασμινογόνου. Χορηγήθηκαν ως φάρμακα αντιθρομβοτικά</a:t>
            </a:r>
          </a:p>
          <a:p>
            <a:pPr eaLnBrk="1" hangingPunct="1"/>
            <a:endParaRPr lang="el-GR" b="1" smtClean="0"/>
          </a:p>
          <a:p>
            <a:pPr eaLnBrk="1" hangingPunct="1"/>
            <a:r>
              <a:rPr lang="el-GR" b="1" smtClean="0"/>
              <a:t>Γιατί τα βακτήρια παράγουν ενεργοποιούς του πλασμινογόνου? για να διευκολύνουν τη διείσδυσή τους στους ιστούς του ξενιστή.</a:t>
            </a:r>
            <a:endParaRPr lang="en-US" b="1" smtClean="0"/>
          </a:p>
        </p:txBody>
      </p:sp>
    </p:spTree>
    <p:extLst>
      <p:ext uri="{BB962C8B-B14F-4D97-AF65-F5344CB8AC3E}">
        <p14:creationId xmlns:p14="http://schemas.microsoft.com/office/powerpoint/2010/main" val="19326167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34A7AB96-7A9B-4132-99C7-A67A0B3E4F2B}" type="slidenum">
              <a:rPr lang="en-US" smtClean="0"/>
              <a:pPr/>
              <a:t>95</a:t>
            </a:fld>
            <a:endParaRPr lang="en-US" smtClean="0"/>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p:spPr>
        <p:txBody>
          <a:bodyPr/>
          <a:lstStyle/>
          <a:p>
            <a:pPr eaLnBrk="1" hangingPunct="1"/>
            <a:endParaRPr lang="el-GR" dirty="0" smtClean="0"/>
          </a:p>
        </p:txBody>
      </p:sp>
    </p:spTree>
    <p:extLst>
      <p:ext uri="{BB962C8B-B14F-4D97-AF65-F5344CB8AC3E}">
        <p14:creationId xmlns:p14="http://schemas.microsoft.com/office/powerpoint/2010/main" val="16349841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noFill/>
        </p:spPr>
        <p:txBody>
          <a:bodyPr/>
          <a:lstStyle/>
          <a:p>
            <a:fld id="{95D03BFC-EFDF-4510-BAD0-AC450DBD5D54}" type="slidenum">
              <a:rPr lang="en-US" smtClean="0"/>
              <a:pPr/>
              <a:t>96</a:t>
            </a:fld>
            <a:endParaRPr lang="en-US" smtClean="0"/>
          </a:p>
        </p:txBody>
      </p:sp>
      <p:sp>
        <p:nvSpPr>
          <p:cNvPr id="359427" name="Rectangle 2"/>
          <p:cNvSpPr>
            <a:spLocks noGrp="1" noRot="1" noChangeAspect="1" noChangeArrowheads="1" noTextEdit="1"/>
          </p:cNvSpPr>
          <p:nvPr>
            <p:ph type="sldImg"/>
          </p:nvPr>
        </p:nvSpPr>
        <p:spPr>
          <a:ln/>
        </p:spPr>
      </p:sp>
      <p:sp>
        <p:nvSpPr>
          <p:cNvPr id="359428" name="Rectangle 3"/>
          <p:cNvSpPr>
            <a:spLocks noGrp="1" noChangeArrowheads="1"/>
          </p:cNvSpPr>
          <p:nvPr>
            <p:ph type="body" idx="1"/>
          </p:nvPr>
        </p:nvSpPr>
        <p:spPr>
          <a:noFill/>
          <a:ln/>
        </p:spPr>
        <p:txBody>
          <a:bodyPr lIns="89794" tIns="44897" rIns="89794" bIns="44897"/>
          <a:lstStyle/>
          <a:p>
            <a:pPr eaLnBrk="1" hangingPunct="1"/>
            <a:r>
              <a:rPr lang="el-GR" smtClean="0"/>
              <a:t>Καταστάσεις που οδηγούν σε υπέρμετρη αιμορραγία (τουλάχιστον στον άνθρωπο)</a:t>
            </a:r>
          </a:p>
        </p:txBody>
      </p:sp>
    </p:spTree>
    <p:extLst>
      <p:ext uri="{BB962C8B-B14F-4D97-AF65-F5344CB8AC3E}">
        <p14:creationId xmlns:p14="http://schemas.microsoft.com/office/powerpoint/2010/main" val="19071692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B0245CF4-B950-46D5-8CD2-3815B2424964}" type="slidenum">
              <a:rPr lang="en-US" smtClean="0"/>
              <a:pPr/>
              <a:t>98</a:t>
            </a:fld>
            <a:endParaRPr lang="en-US" smtClean="0"/>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lIns="89794" tIns="44897" rIns="89794" bIns="44897"/>
          <a:lstStyle/>
          <a:p>
            <a:pPr eaLnBrk="1" hangingPunct="1"/>
            <a:r>
              <a:rPr lang="el-GR" dirty="0" smtClean="0"/>
              <a:t>Πέρα από προβλήματα του ήπατος (ηπατίτιδα, κίρρωση, οξεία κίτρινη ατροφία) που μπορούν να καταστέλλουν την παραγωγή παραγόντων πήξης του αίματος, και να προκαλέσουν αιμορραγική διάθεση, η έλλειψη της </a:t>
            </a:r>
            <a:r>
              <a:rPr lang="el-GR" dirty="0" err="1" smtClean="0"/>
              <a:t>βιτΚ</a:t>
            </a:r>
            <a:r>
              <a:rPr lang="el-GR" dirty="0" smtClean="0"/>
              <a:t> μπορεί να έχει το ίδιο αποτέλεσμα. </a:t>
            </a:r>
            <a:r>
              <a:rPr lang="en-US" dirty="0" smtClean="0"/>
              <a:t>Vitamin K (</a:t>
            </a:r>
            <a:r>
              <a:rPr lang="en-US" dirty="0" err="1" smtClean="0"/>
              <a:t>Koagulation</a:t>
            </a:r>
            <a:r>
              <a:rPr lang="en-US" dirty="0" smtClean="0"/>
              <a:t> in German)</a:t>
            </a:r>
            <a:endParaRPr lang="el-GR" dirty="0" smtClean="0"/>
          </a:p>
          <a:p>
            <a:pPr eaLnBrk="1" hangingPunct="1"/>
            <a:r>
              <a:rPr lang="el-GR" dirty="0" smtClean="0"/>
              <a:t> </a:t>
            </a:r>
            <a:r>
              <a:rPr lang="el-GR" dirty="0" err="1" smtClean="0"/>
              <a:t>Vitamin</a:t>
            </a:r>
            <a:r>
              <a:rPr lang="el-GR" dirty="0" smtClean="0"/>
              <a:t> K </a:t>
            </a:r>
            <a:r>
              <a:rPr lang="el-GR" dirty="0" err="1" smtClean="0"/>
              <a:t>is</a:t>
            </a:r>
            <a:r>
              <a:rPr lang="el-GR" dirty="0" smtClean="0"/>
              <a:t> </a:t>
            </a:r>
            <a:r>
              <a:rPr lang="el-GR" dirty="0" err="1" smtClean="0"/>
              <a:t>involved</a:t>
            </a:r>
            <a:r>
              <a:rPr lang="el-GR" dirty="0" smtClean="0"/>
              <a:t> </a:t>
            </a:r>
            <a:r>
              <a:rPr lang="el-GR" dirty="0" err="1" smtClean="0"/>
              <a:t>in</a:t>
            </a:r>
            <a:r>
              <a:rPr lang="el-GR" dirty="0" smtClean="0"/>
              <a:t> </a:t>
            </a:r>
            <a:r>
              <a:rPr lang="el-GR" dirty="0" err="1" smtClean="0"/>
              <a:t>the</a:t>
            </a:r>
            <a:r>
              <a:rPr lang="el-GR" dirty="0" smtClean="0"/>
              <a:t> </a:t>
            </a:r>
            <a:r>
              <a:rPr lang="el-GR" dirty="0" err="1" smtClean="0">
                <a:hlinkClick r:id="rId3" tooltip="Carboxylation"/>
              </a:rPr>
              <a:t>carboxylation</a:t>
            </a:r>
            <a:r>
              <a:rPr lang="el-GR" dirty="0" smtClean="0"/>
              <a:t> </a:t>
            </a:r>
            <a:r>
              <a:rPr lang="el-GR" dirty="0" err="1" smtClean="0"/>
              <a:t>of</a:t>
            </a:r>
            <a:r>
              <a:rPr lang="el-GR" dirty="0" smtClean="0"/>
              <a:t> </a:t>
            </a:r>
            <a:r>
              <a:rPr lang="el-GR" dirty="0" err="1" smtClean="0"/>
              <a:t>certain</a:t>
            </a:r>
            <a:r>
              <a:rPr lang="el-GR" dirty="0" smtClean="0"/>
              <a:t> </a:t>
            </a:r>
            <a:r>
              <a:rPr lang="el-GR" dirty="0" err="1" smtClean="0">
                <a:hlinkClick r:id="rId4" tooltip="Glutamate"/>
              </a:rPr>
              <a:t>glutamate</a:t>
            </a:r>
            <a:r>
              <a:rPr lang="el-GR" dirty="0" smtClean="0"/>
              <a:t> </a:t>
            </a:r>
            <a:r>
              <a:rPr lang="el-GR" dirty="0" err="1" smtClean="0"/>
              <a:t>residues</a:t>
            </a:r>
            <a:r>
              <a:rPr lang="el-GR" dirty="0" smtClean="0"/>
              <a:t> </a:t>
            </a:r>
            <a:r>
              <a:rPr lang="el-GR" dirty="0" err="1" smtClean="0"/>
              <a:t>in</a:t>
            </a:r>
            <a:r>
              <a:rPr lang="el-GR" dirty="0" smtClean="0"/>
              <a:t> </a:t>
            </a:r>
            <a:r>
              <a:rPr lang="el-GR" dirty="0" err="1" smtClean="0"/>
              <a:t>proteins</a:t>
            </a:r>
            <a:r>
              <a:rPr lang="el-GR" dirty="0" smtClean="0"/>
              <a:t> </a:t>
            </a:r>
            <a:r>
              <a:rPr lang="el-GR" dirty="0" err="1" smtClean="0"/>
              <a:t>to</a:t>
            </a:r>
            <a:r>
              <a:rPr lang="el-GR" dirty="0" smtClean="0"/>
              <a:t> </a:t>
            </a:r>
            <a:r>
              <a:rPr lang="el-GR" dirty="0" err="1" smtClean="0"/>
              <a:t>form</a:t>
            </a:r>
            <a:r>
              <a:rPr lang="el-GR" dirty="0" smtClean="0"/>
              <a:t> </a:t>
            </a:r>
            <a:r>
              <a:rPr lang="el-GR" dirty="0" err="1" smtClean="0">
                <a:hlinkClick r:id="rId5" tooltip="Gamma-carboxyglutamate"/>
              </a:rPr>
              <a:t>gamma</a:t>
            </a:r>
            <a:r>
              <a:rPr lang="el-GR" dirty="0" smtClean="0">
                <a:hlinkClick r:id="rId5" tooltip="Gamma-carboxyglutamate"/>
              </a:rPr>
              <a:t>-</a:t>
            </a:r>
            <a:r>
              <a:rPr lang="el-GR" dirty="0" err="1" smtClean="0">
                <a:hlinkClick r:id="rId5" tooltip="Gamma-carboxyglutamate"/>
              </a:rPr>
              <a:t>carboxyglutamate</a:t>
            </a:r>
            <a:r>
              <a:rPr lang="el-GR" dirty="0" smtClean="0"/>
              <a:t> </a:t>
            </a:r>
            <a:r>
              <a:rPr lang="el-GR" dirty="0" err="1" smtClean="0"/>
              <a:t>residues</a:t>
            </a:r>
            <a:r>
              <a:rPr lang="el-GR" dirty="0" smtClean="0"/>
              <a:t> (</a:t>
            </a:r>
            <a:r>
              <a:rPr lang="el-GR" dirty="0" err="1" smtClean="0"/>
              <a:t>abbreviated</a:t>
            </a:r>
            <a:r>
              <a:rPr lang="el-GR" dirty="0" smtClean="0"/>
              <a:t> </a:t>
            </a:r>
            <a:r>
              <a:rPr lang="el-GR" dirty="0" err="1" smtClean="0"/>
              <a:t>Gla</a:t>
            </a:r>
            <a:r>
              <a:rPr lang="el-GR" dirty="0" smtClean="0"/>
              <a:t>-</a:t>
            </a:r>
            <a:r>
              <a:rPr lang="el-GR" dirty="0" err="1" smtClean="0"/>
              <a:t>residues</a:t>
            </a:r>
            <a:r>
              <a:rPr lang="el-GR" dirty="0" smtClean="0"/>
              <a:t>). </a:t>
            </a:r>
            <a:r>
              <a:rPr lang="el-GR" dirty="0" err="1" smtClean="0"/>
              <a:t>Gla</a:t>
            </a:r>
            <a:r>
              <a:rPr lang="el-GR" dirty="0" smtClean="0"/>
              <a:t>-</a:t>
            </a:r>
            <a:r>
              <a:rPr lang="el-GR" dirty="0" err="1" smtClean="0"/>
              <a:t>residues</a:t>
            </a:r>
            <a:r>
              <a:rPr lang="el-GR" dirty="0" smtClean="0"/>
              <a:t> </a:t>
            </a:r>
            <a:r>
              <a:rPr lang="el-GR" dirty="0" err="1" smtClean="0"/>
              <a:t>are</a:t>
            </a:r>
            <a:r>
              <a:rPr lang="el-GR" dirty="0" smtClean="0"/>
              <a:t> </a:t>
            </a:r>
            <a:r>
              <a:rPr lang="el-GR" dirty="0" err="1" smtClean="0"/>
              <a:t>usually</a:t>
            </a:r>
            <a:r>
              <a:rPr lang="el-GR" dirty="0" smtClean="0"/>
              <a:t> </a:t>
            </a:r>
            <a:r>
              <a:rPr lang="el-GR" dirty="0" err="1" smtClean="0"/>
              <a:t>involved</a:t>
            </a:r>
            <a:r>
              <a:rPr lang="el-GR" dirty="0" smtClean="0"/>
              <a:t> </a:t>
            </a:r>
            <a:r>
              <a:rPr lang="el-GR" dirty="0" err="1" smtClean="0"/>
              <a:t>in</a:t>
            </a:r>
            <a:r>
              <a:rPr lang="el-GR" dirty="0" smtClean="0"/>
              <a:t> </a:t>
            </a:r>
            <a:r>
              <a:rPr lang="el-GR" dirty="0" err="1" smtClean="0"/>
              <a:t>binding</a:t>
            </a:r>
            <a:r>
              <a:rPr lang="el-GR" dirty="0" smtClean="0"/>
              <a:t> </a:t>
            </a:r>
            <a:r>
              <a:rPr lang="el-GR" b="1" dirty="0" err="1" smtClean="0">
                <a:hlinkClick r:id="rId6" tooltip="Calcium in biology"/>
              </a:rPr>
              <a:t>calcium</a:t>
            </a:r>
            <a:r>
              <a:rPr lang="el-GR" b="1" dirty="0" smtClean="0"/>
              <a:t>.</a:t>
            </a:r>
            <a:r>
              <a:rPr lang="el-GR" dirty="0" smtClean="0"/>
              <a:t> </a:t>
            </a:r>
            <a:r>
              <a:rPr lang="el-GR" dirty="0" err="1" smtClean="0"/>
              <a:t>The</a:t>
            </a:r>
            <a:r>
              <a:rPr lang="el-GR" dirty="0" smtClean="0"/>
              <a:t> </a:t>
            </a:r>
            <a:r>
              <a:rPr lang="el-GR" dirty="0" err="1" smtClean="0"/>
              <a:t>Gla</a:t>
            </a:r>
            <a:r>
              <a:rPr lang="el-GR" dirty="0" smtClean="0"/>
              <a:t>-</a:t>
            </a:r>
            <a:r>
              <a:rPr lang="el-GR" dirty="0" err="1" smtClean="0"/>
              <a:t>residues</a:t>
            </a:r>
            <a:r>
              <a:rPr lang="el-GR" dirty="0" smtClean="0"/>
              <a:t> </a:t>
            </a:r>
            <a:r>
              <a:rPr lang="el-GR" dirty="0" err="1" smtClean="0"/>
              <a:t>are</a:t>
            </a:r>
            <a:r>
              <a:rPr lang="el-GR" dirty="0" smtClean="0"/>
              <a:t> </a:t>
            </a:r>
            <a:r>
              <a:rPr lang="el-GR" dirty="0" err="1" smtClean="0"/>
              <a:t>essential</a:t>
            </a:r>
            <a:r>
              <a:rPr lang="el-GR" dirty="0" smtClean="0"/>
              <a:t> </a:t>
            </a:r>
            <a:r>
              <a:rPr lang="el-GR" dirty="0" err="1" smtClean="0"/>
              <a:t>for</a:t>
            </a:r>
            <a:r>
              <a:rPr lang="el-GR" dirty="0" smtClean="0"/>
              <a:t> </a:t>
            </a:r>
            <a:r>
              <a:rPr lang="el-GR" dirty="0" err="1" smtClean="0"/>
              <a:t>the</a:t>
            </a:r>
            <a:r>
              <a:rPr lang="el-GR" dirty="0" smtClean="0"/>
              <a:t> </a:t>
            </a:r>
            <a:r>
              <a:rPr lang="el-GR" dirty="0" err="1" smtClean="0"/>
              <a:t>biological</a:t>
            </a:r>
            <a:r>
              <a:rPr lang="el-GR" dirty="0" smtClean="0"/>
              <a:t> </a:t>
            </a:r>
            <a:r>
              <a:rPr lang="el-GR" dirty="0" err="1" smtClean="0"/>
              <a:t>activity</a:t>
            </a:r>
            <a:r>
              <a:rPr lang="el-GR" dirty="0" smtClean="0"/>
              <a:t> </a:t>
            </a:r>
            <a:r>
              <a:rPr lang="el-GR" dirty="0" err="1" smtClean="0"/>
              <a:t>of</a:t>
            </a:r>
            <a:r>
              <a:rPr lang="el-GR" dirty="0" smtClean="0"/>
              <a:t> </a:t>
            </a:r>
            <a:r>
              <a:rPr lang="el-GR" dirty="0" err="1" smtClean="0"/>
              <a:t>all</a:t>
            </a:r>
            <a:r>
              <a:rPr lang="el-GR" dirty="0" smtClean="0"/>
              <a:t> </a:t>
            </a:r>
            <a:r>
              <a:rPr lang="el-GR" dirty="0" err="1" smtClean="0"/>
              <a:t>known</a:t>
            </a:r>
            <a:r>
              <a:rPr lang="el-GR" dirty="0" smtClean="0"/>
              <a:t> </a:t>
            </a:r>
            <a:r>
              <a:rPr lang="el-GR" dirty="0" err="1" smtClean="0"/>
              <a:t>Gla</a:t>
            </a:r>
            <a:r>
              <a:rPr lang="el-GR" dirty="0" smtClean="0"/>
              <a:t>-</a:t>
            </a:r>
            <a:r>
              <a:rPr lang="el-GR" dirty="0" err="1" smtClean="0"/>
              <a:t>proteins</a:t>
            </a:r>
            <a:r>
              <a:rPr lang="el-GR" dirty="0" smtClean="0"/>
              <a:t>.</a:t>
            </a:r>
          </a:p>
          <a:p>
            <a:pPr eaLnBrk="1" hangingPunct="1"/>
            <a:r>
              <a:rPr lang="el-GR" dirty="0" smtClean="0"/>
              <a:t>Σπάνια η ανεπάρκειά της γιατί συντίθεται συνεχώς από τη χλωρίδα του γαστρεντερικού σωλήνα. – </a:t>
            </a:r>
            <a:r>
              <a:rPr lang="el-GR" b="1" dirty="0" smtClean="0"/>
              <a:t>Πρόβλημα μόνο στα νεογέννητα</a:t>
            </a:r>
            <a:r>
              <a:rPr lang="el-GR" dirty="0" smtClean="0"/>
              <a:t>, πριν την εγκατάσταση της φυσιολογικής εντερικής χλωρίδας.</a:t>
            </a:r>
          </a:p>
          <a:p>
            <a:pPr eaLnBrk="1" hangingPunct="1"/>
            <a:r>
              <a:rPr lang="el-GR" dirty="0" smtClean="0"/>
              <a:t>Μη </a:t>
            </a:r>
            <a:r>
              <a:rPr lang="el-GR" dirty="0" err="1" smtClean="0"/>
              <a:t>απορόφηση</a:t>
            </a:r>
            <a:r>
              <a:rPr lang="el-GR" dirty="0" smtClean="0"/>
              <a:t> από έντερο λόγω βλάβης εντέρου, διαταραχή απορρόφησης λιπών (λιποδιαλυτή βιταμίνη), αδυναμία ήπατος να εκκρίνει χολή (απόφραξη </a:t>
            </a:r>
            <a:r>
              <a:rPr lang="el-GR" dirty="0" err="1" smtClean="0"/>
              <a:t>χοπληδόχων</a:t>
            </a:r>
            <a:r>
              <a:rPr lang="el-GR" dirty="0" smtClean="0"/>
              <a:t> αγωγών ή ηπατική νόσος) = παρακώλυση πέψη και απορρόφηση λίπους</a:t>
            </a:r>
          </a:p>
          <a:p>
            <a:pPr eaLnBrk="1" hangingPunct="1"/>
            <a:r>
              <a:rPr lang="el-GR" b="1" dirty="0" smtClean="0"/>
              <a:t>ΠΡΟΣΟΧΗ ΣΤΗ ΧΡΗΣΗ ΑΝΤΙΒΙΟΤΙΚΩΝ</a:t>
            </a:r>
            <a:endParaRPr lang="en-US" b="1" dirty="0" smtClean="0"/>
          </a:p>
        </p:txBody>
      </p:sp>
    </p:spTree>
    <p:extLst>
      <p:ext uri="{BB962C8B-B14F-4D97-AF65-F5344CB8AC3E}">
        <p14:creationId xmlns:p14="http://schemas.microsoft.com/office/powerpoint/2010/main" val="21016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461909FA-360A-4915-B309-7F7115CCBE04}" type="slidenum">
              <a:rPr lang="en-US" smtClean="0"/>
              <a:pPr/>
              <a:t>53</a:t>
            </a:fld>
            <a:endParaRPr lang="en-US" smtClean="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lIns="89794" tIns="44897" rIns="89794" bIns="44897"/>
          <a:lstStyle/>
          <a:p>
            <a:pPr eaLnBrk="1" hangingPunct="1"/>
            <a:r>
              <a:rPr lang="el-GR" smtClean="0"/>
              <a:t>Οι μηχανισμοί αιμόστασης, για πρακτικούς και διδακτικούς λόγους διακρίνονται σε 3 φάσεις, ή στάδια, την αγγειακή φάση, την ... και την .... Αν και για πρακτικούς όπως είπα λόγους διακρίνουμε τα στάδια αυτά, έτσι ώστε να είναι ευκολότερη η περιγραφή και μελέτη της διαδικασίας, ωστόσο πρέπει να έχετε πάντα υπόψη σας ότι πρόκειται ουσιαστικά για μια </a:t>
            </a:r>
            <a:r>
              <a:rPr lang="el-GR" b="1" smtClean="0"/>
              <a:t>αλυσιδωτή αντίδραση</a:t>
            </a:r>
            <a:r>
              <a:rPr lang="el-GR" smtClean="0"/>
              <a:t>, μια σειρά γεγονότων τα οποία </a:t>
            </a:r>
            <a:r>
              <a:rPr lang="el-GR" b="1" smtClean="0"/>
              <a:t>συμβαίνουν σχεδόν ταυτόχρονα</a:t>
            </a:r>
            <a:r>
              <a:rPr lang="el-GR" smtClean="0"/>
              <a:t> και κάθε φάση προσθέτει κάποιες αλλαγές και τροποποιεί τα δρώμενα της φάσης που προηγήθηκε. Κατά συνέπεια, όταν περιγράφουμε τις φάσεις της αιμόστασης, είναι ευκολότερο να μιλάμε για το πότε ξεκινάει μία φάση, παρά για το πότε τελειώνει.</a:t>
            </a:r>
            <a:r>
              <a:rPr lang="en-US" smtClean="0"/>
              <a:t> </a:t>
            </a:r>
            <a:r>
              <a:rPr lang="el-GR" smtClean="0"/>
              <a:t>Έτσι λοιπόν διακρίνουμε 3 φάσεις της αιμόστασης 1, 2, 3. Θα προσπαθήσουμε μέσα στη λίγη ώρα που έχουμε να περιγράψουμε τα βασικά γεγονότα που λαμβάνουν χώρα κατά τις φάσεις αυτές, και το πως αυτά ρυθμίζονται.</a:t>
            </a:r>
            <a:endParaRPr lang="en-US" smtClean="0"/>
          </a:p>
        </p:txBody>
      </p:sp>
    </p:spTree>
    <p:extLst>
      <p:ext uri="{BB962C8B-B14F-4D97-AF65-F5344CB8AC3E}">
        <p14:creationId xmlns:p14="http://schemas.microsoft.com/office/powerpoint/2010/main" val="35961333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p>
            <a:fld id="{5E009661-C2AC-4087-A718-7EC98F3D2238}" type="slidenum">
              <a:rPr lang="en-US" smtClean="0"/>
              <a:pPr/>
              <a:t>99</a:t>
            </a:fld>
            <a:endParaRPr lang="en-US" smtClean="0"/>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p:spPr>
        <p:txBody>
          <a:bodyPr lIns="89794" tIns="44897" rIns="89794" bIns="44897"/>
          <a:lstStyle/>
          <a:p>
            <a:pPr eaLnBrk="1" hangingPunct="1"/>
            <a:r>
              <a:rPr lang="el-GR" smtClean="0"/>
              <a:t>Αιμοφιλία η πιο κοινή, με 1 προς 10.000, 80-90% άνδρες από μία σειρά από κληρονομικά μεταβιβαζόμενες νόσους που οφείλονται στην </a:t>
            </a:r>
            <a:r>
              <a:rPr lang="el-GR" smtClean="0">
                <a:solidFill>
                  <a:schemeClr val="accent1"/>
                </a:solidFill>
              </a:rPr>
              <a:t>ανεπάρκεια σύνθεσης παραγόντων της πήξης του αίματος</a:t>
            </a:r>
            <a:r>
              <a:rPr lang="el-GR" smtClean="0"/>
              <a:t>. Σε σοβαρές καταστάσεις, το παραμικρό μηχανικό στρες οδηγεί σε ανεξέλεγκτη αιμορραγία, ενώ αιμορραγίες προκύπτουν αυτόματα στις αρθρώσεις και γύρω από τους μύες. Μεταγγίσεις πλάσματος με παράγοντες πήξης – πολλοί δότες για μια μετάγγιση, κίνδυνος (</a:t>
            </a:r>
            <a:r>
              <a:rPr lang="en-US" smtClean="0"/>
              <a:t>AIDS</a:t>
            </a:r>
            <a:r>
              <a:rPr lang="el-GR" smtClean="0"/>
              <a:t>). Γενετική μηχανική, </a:t>
            </a:r>
            <a:r>
              <a:rPr lang="en-US" smtClean="0"/>
              <a:t>gene splicing</a:t>
            </a:r>
            <a:r>
              <a:rPr lang="el-GR" smtClean="0"/>
              <a:t>, γονίδιο του παράγοντα </a:t>
            </a:r>
            <a:r>
              <a:rPr lang="en-US" smtClean="0"/>
              <a:t>VIII</a:t>
            </a:r>
          </a:p>
        </p:txBody>
      </p:sp>
    </p:spTree>
    <p:extLst>
      <p:ext uri="{BB962C8B-B14F-4D97-AF65-F5344CB8AC3E}">
        <p14:creationId xmlns:p14="http://schemas.microsoft.com/office/powerpoint/2010/main" val="15846599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p:spPr>
        <p:txBody>
          <a:bodyPr/>
          <a:lstStyle/>
          <a:p>
            <a:fld id="{5F489B68-7387-4F0D-896E-F25934877922}" type="slidenum">
              <a:rPr lang="en-US" smtClean="0"/>
              <a:pPr/>
              <a:t>100</a:t>
            </a:fld>
            <a:endParaRPr lang="en-US" smtClean="0"/>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p:spPr>
        <p:txBody>
          <a:bodyPr lIns="89794" tIns="44897" rIns="89794" bIns="44897"/>
          <a:lstStyle/>
          <a:p>
            <a:pPr eaLnBrk="1" hangingPunct="1"/>
            <a:r>
              <a:rPr lang="el-GR" smtClean="0"/>
              <a:t>Παρουσία στο σώμα μεγάλου όγκου κακοποιημένου ιστού = ενεργοποίηση μηχανισμού πήξης σε ευρύτερες περιοχές του κυκλοφορικού. Μικροί πολυάριθμοι θρόμβοι, </a:t>
            </a:r>
          </a:p>
          <a:p>
            <a:pPr eaLnBrk="1" hangingPunct="1"/>
            <a:r>
              <a:rPr lang="el-GR" smtClean="0"/>
              <a:t>Σηψαιμική καταπληξία-μικροοργανισμοί ή τοξίνες ενεργοποιούν τους μηχανισμούς πήξης</a:t>
            </a:r>
            <a:endParaRPr lang="en-US" smtClean="0"/>
          </a:p>
        </p:txBody>
      </p:sp>
    </p:spTree>
    <p:extLst>
      <p:ext uri="{BB962C8B-B14F-4D97-AF65-F5344CB8AC3E}">
        <p14:creationId xmlns:p14="http://schemas.microsoft.com/office/powerpoint/2010/main" val="24469323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p:spPr>
        <p:txBody>
          <a:bodyPr/>
          <a:lstStyle/>
          <a:p>
            <a:fld id="{E5B63D9F-60E1-4E46-A629-6B8750CCEAA4}" type="slidenum">
              <a:rPr lang="en-US" smtClean="0"/>
              <a:pPr/>
              <a:t>101</a:t>
            </a:fld>
            <a:endParaRPr lang="en-US" smtClean="0"/>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15843336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p:spPr>
        <p:txBody>
          <a:bodyPr/>
          <a:lstStyle/>
          <a:p>
            <a:fld id="{B47228CD-9893-43EE-B70B-B86587E5047A}" type="slidenum">
              <a:rPr lang="en-US" smtClean="0"/>
              <a:pPr/>
              <a:t>102</a:t>
            </a:fld>
            <a:endParaRPr lang="en-US" smtClean="0"/>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p:spPr>
        <p:txBody>
          <a:bodyPr/>
          <a:lstStyle/>
          <a:p>
            <a:pPr eaLnBrk="1" hangingPunct="1"/>
            <a:r>
              <a:rPr lang="el-GR" smtClean="0"/>
              <a:t>χειρισμός αυξημένης ή  παθολογικής πήκτηκότητας του αίματος με χορήγηση φαρμάκων που ή μειώνουν την πήξη ή διαλύουν το θρόμβο</a:t>
            </a:r>
          </a:p>
          <a:p>
            <a:pPr eaLnBrk="1" hangingPunct="1"/>
            <a:r>
              <a:rPr lang="el-GR" smtClean="0"/>
              <a:t>Ασπιρίνη (μη-στεροειδές αντφλεγμονώδες) = εμποδίζει την αγγειοσύσπαση και τη συσσωμάτωση των αιμοπεταλίων, εμποδίζοντας τη σύνθεση της θρομβοξάνης Α2</a:t>
            </a:r>
            <a:r>
              <a:rPr lang="en-US" smtClean="0"/>
              <a:t> (</a:t>
            </a:r>
            <a:r>
              <a:rPr lang="el-GR" smtClean="0"/>
              <a:t>γιατί αναστέλλει το ένζυμο κυκλοοξυγενάση </a:t>
            </a:r>
            <a:r>
              <a:rPr lang="en-US" smtClean="0"/>
              <a:t>COX2</a:t>
            </a:r>
            <a:r>
              <a:rPr lang="el-GR" smtClean="0"/>
              <a:t>)</a:t>
            </a:r>
          </a:p>
          <a:p>
            <a:pPr eaLnBrk="1" hangingPunct="1"/>
            <a:r>
              <a:rPr lang="el-GR" smtClean="0"/>
              <a:t>ο δραστικό συστατικό της ασπιρίνης, το </a:t>
            </a:r>
            <a:r>
              <a:rPr lang="el-GR" smtClean="0">
                <a:hlinkClick r:id="rId3" tooltip="Ακετυλοσαλικυλικό οξύ (δεν έχει γραφτεί ακόμα)"/>
              </a:rPr>
              <a:t>ακετυλοσαλικυλικό οξύ</a:t>
            </a:r>
            <a:r>
              <a:rPr lang="el-GR" smtClean="0"/>
              <a:t> </a:t>
            </a:r>
            <a:endParaRPr lang="en-US" smtClean="0"/>
          </a:p>
        </p:txBody>
      </p:sp>
    </p:spTree>
    <p:extLst>
      <p:ext uri="{BB962C8B-B14F-4D97-AF65-F5344CB8AC3E}">
        <p14:creationId xmlns:p14="http://schemas.microsoft.com/office/powerpoint/2010/main" val="33104471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p:spPr>
        <p:txBody>
          <a:bodyPr/>
          <a:lstStyle/>
          <a:p>
            <a:fld id="{EBDD3EFE-9C58-406B-AA3B-38A6E574A045}" type="slidenum">
              <a:rPr lang="en-US" smtClean="0"/>
              <a:pPr/>
              <a:t>103</a:t>
            </a:fld>
            <a:endParaRPr lang="en-US" smtClean="0"/>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2806889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noFill/>
        </p:spPr>
        <p:txBody>
          <a:bodyPr/>
          <a:lstStyle/>
          <a:p>
            <a:fld id="{49F0FF8F-72D6-4454-8C0C-8AFA13E2C4E7}" type="slidenum">
              <a:rPr lang="en-US" smtClean="0"/>
              <a:pPr/>
              <a:t>54</a:t>
            </a:fld>
            <a:endParaRPr lang="en-US" smtClean="0"/>
          </a:p>
        </p:txBody>
      </p:sp>
      <p:sp>
        <p:nvSpPr>
          <p:cNvPr id="334851" name="Rectangle 2"/>
          <p:cNvSpPr>
            <a:spLocks noGrp="1" noRot="1" noChangeAspect="1" noChangeArrowheads="1" noTextEdit="1"/>
          </p:cNvSpPr>
          <p:nvPr>
            <p:ph type="sldImg"/>
          </p:nvPr>
        </p:nvSpPr>
        <p:spPr>
          <a:ln/>
        </p:spPr>
      </p:sp>
      <p:sp>
        <p:nvSpPr>
          <p:cNvPr id="334852" name="Rectangle 3"/>
          <p:cNvSpPr>
            <a:spLocks noGrp="1" noChangeArrowheads="1"/>
          </p:cNvSpPr>
          <p:nvPr>
            <p:ph type="body" idx="1"/>
          </p:nvPr>
        </p:nvSpPr>
        <p:spPr>
          <a:noFill/>
          <a:ln/>
        </p:spPr>
        <p:txBody>
          <a:bodyPr/>
          <a:lstStyle/>
          <a:p>
            <a:pPr eaLnBrk="1" hangingPunct="1"/>
            <a:endParaRPr lang="el-GR" smtClean="0"/>
          </a:p>
        </p:txBody>
      </p:sp>
    </p:spTree>
    <p:extLst>
      <p:ext uri="{BB962C8B-B14F-4D97-AF65-F5344CB8AC3E}">
        <p14:creationId xmlns:p14="http://schemas.microsoft.com/office/powerpoint/2010/main" val="94034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31DFAEBE-BE44-4BDE-9CC6-B55341125499}" type="slidenum">
              <a:rPr lang="en-US" smtClean="0"/>
              <a:pPr/>
              <a:t>55</a:t>
            </a:fld>
            <a:endParaRPr lang="en-US" smtClean="0"/>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lIns="89794" tIns="44897" rIns="89794" bIns="44897"/>
          <a:lstStyle/>
          <a:p>
            <a:pPr eaLnBrk="1" hangingPunct="1">
              <a:buClr>
                <a:schemeClr val="tx2"/>
              </a:buClr>
              <a:buFont typeface="Wingdings" pitchFamily="2" charset="2"/>
              <a:buNone/>
            </a:pPr>
            <a:r>
              <a:rPr lang="el-GR" smtClean="0"/>
              <a:t>ΑΥΤΑ ΔΕΝ ΤΑ ΕΧΕΙ ΤΟ ΒΙΒΛΙΟ ΤΟΥΣ _ Τραυματισμός ενός αγγείου προκαλεί τοπική σύσπαση των λείων μυϊκών ινών του τοιχώματός του. Η σύσπαση αυτή προκαλεί ένα τοπικό αγγειακό σπασμό, μία τοπική σύσφιξη του αγγείου. με αποτέλεσμα τη μείωση της διαμέτρου του αγγείου. Μία τέτοια τοπική στένωση του αγγείου μπορεί να επιβραδύνει </a:t>
            </a:r>
            <a:r>
              <a:rPr lang="el-GR" b="1" smtClean="0"/>
              <a:t>ή ακόμα και να σταματήσει την απώλεια αίματος.</a:t>
            </a:r>
            <a:r>
              <a:rPr lang="el-GR" smtClean="0"/>
              <a:t> Η περίοδος αυτή, η φάση αυτή αν θέλετε ή το στάδιο αυτό της τοπικής αγγειοσυστολής ονομάζεται η αγγειακή φάση της αιμόστασης και διαρκεί συνολικά περίπου 30 λεπτά της ώρας.</a:t>
            </a:r>
            <a:endParaRPr lang="en-US" smtClean="0"/>
          </a:p>
          <a:p>
            <a:pPr eaLnBrk="1" hangingPunct="1"/>
            <a:r>
              <a:rPr lang="el-GR" smtClean="0"/>
              <a:t>Το αγγείο συσφίγγεται, στενεύει (</a:t>
            </a:r>
            <a:r>
              <a:rPr lang="en-US" smtClean="0"/>
              <a:t>constricts)</a:t>
            </a:r>
          </a:p>
        </p:txBody>
      </p:sp>
    </p:spTree>
    <p:extLst>
      <p:ext uri="{BB962C8B-B14F-4D97-AF65-F5344CB8AC3E}">
        <p14:creationId xmlns:p14="http://schemas.microsoft.com/office/powerpoint/2010/main" val="1559795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CF6A528A-865A-42B1-B3BA-9B166BAD21F7}" type="slidenum">
              <a:rPr lang="en-US" smtClean="0"/>
              <a:pPr/>
              <a:t>56</a:t>
            </a:fld>
            <a:endParaRPr lang="en-US"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r>
              <a:rPr lang="el-GR" smtClean="0"/>
              <a:t>αντανακλαστικά στα οποία εμπλέκονται τοπικοί υποδοχείς πόνου</a:t>
            </a:r>
          </a:p>
        </p:txBody>
      </p:sp>
    </p:spTree>
    <p:extLst>
      <p:ext uri="{BB962C8B-B14F-4D97-AF65-F5344CB8AC3E}">
        <p14:creationId xmlns:p14="http://schemas.microsoft.com/office/powerpoint/2010/main" val="1238113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A77449FC-B50F-4831-9464-C0B05C4F540F}" type="slidenum">
              <a:rPr lang="en-US" smtClean="0"/>
              <a:pPr/>
              <a:t>57</a:t>
            </a:fld>
            <a:endParaRPr lang="en-US" smtClean="0"/>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lIns="89794" tIns="44897" rIns="89794" bIns="44897"/>
          <a:lstStyle/>
          <a:p>
            <a:pPr eaLnBrk="1" hangingPunct="1">
              <a:buClr>
                <a:schemeClr val="tx2"/>
              </a:buClr>
              <a:buFont typeface="Wingdings" pitchFamily="2" charset="2"/>
              <a:buNone/>
            </a:pPr>
            <a:r>
              <a:rPr lang="el-GR" smtClean="0"/>
              <a:t>Κατά τη διάρκεια της αγγειακής φάσης, η οποία διαρκεί όπως είπαμε περίπου 30 λεπτά, </a:t>
            </a:r>
            <a:r>
              <a:rPr lang="el-GR" b="1" smtClean="0"/>
              <a:t>παρατηρούνται σημαντικές μεταβολές στα ενδοθηλιακά κύτταρα στο σημείο του τραυματισμού</a:t>
            </a:r>
            <a:r>
              <a:rPr lang="el-GR" smtClean="0"/>
              <a:t>. Τα κύτταρα αυτά συσπώνται και </a:t>
            </a:r>
            <a:r>
              <a:rPr lang="el-GR" smtClean="0">
                <a:sym typeface="Symbol" pitchFamily="18" charset="2"/>
              </a:rPr>
              <a:t>εκθέτουν  τη βασική μεμβράνη του αγγείου στην κυκλοφορία του αίματος. </a:t>
            </a:r>
            <a:endParaRPr lang="en-US" smtClean="0"/>
          </a:p>
        </p:txBody>
      </p:sp>
    </p:spTree>
    <p:extLst>
      <p:ext uri="{BB962C8B-B14F-4D97-AF65-F5344CB8AC3E}">
        <p14:creationId xmlns:p14="http://schemas.microsoft.com/office/powerpoint/2010/main" val="1727512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Διαφάνεια τίτλου">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0" y="3581400"/>
            <a:ext cx="8839200" cy="914400"/>
          </a:xfrm>
        </p:spPr>
        <p:txBody>
          <a:bodyPr/>
          <a:lstStyle>
            <a:lvl1pPr>
              <a:defRPr sz="4800"/>
            </a:lvl1pPr>
          </a:lstStyle>
          <a:p>
            <a:r>
              <a:rPr lang="en-US"/>
              <a:t>Click to edit Master title style</a:t>
            </a:r>
          </a:p>
        </p:txBody>
      </p:sp>
      <p:sp>
        <p:nvSpPr>
          <p:cNvPr id="11267" name="Rectangle 3"/>
          <p:cNvSpPr>
            <a:spLocks noGrp="1" noChangeArrowheads="1"/>
          </p:cNvSpPr>
          <p:nvPr>
            <p:ph type="subTitle" idx="1"/>
          </p:nvPr>
        </p:nvSpPr>
        <p:spPr>
          <a:xfrm>
            <a:off x="0" y="4495800"/>
            <a:ext cx="8839200" cy="685800"/>
          </a:xfrm>
        </p:spPr>
        <p:txBody>
          <a:bodyPr/>
          <a:lstStyle>
            <a:lvl1pPr marL="0" indent="0" algn="r">
              <a:buFontTx/>
              <a:buNone/>
              <a:defRPr sz="2800"/>
            </a:lvl1pPr>
          </a:lstStyle>
          <a:p>
            <a:r>
              <a:rPr lang="en-US"/>
              <a:t>Click to edit Master subtitle style</a:t>
            </a:r>
          </a:p>
        </p:txBody>
      </p:sp>
      <p:sp>
        <p:nvSpPr>
          <p:cNvPr id="4" name="Rectangle 4"/>
          <p:cNvSpPr>
            <a:spLocks noGrp="1" noChangeArrowheads="1"/>
          </p:cNvSpPr>
          <p:nvPr>
            <p:ph type="dt" sz="half" idx="10"/>
          </p:nvPr>
        </p:nvSpPr>
        <p:spPr>
          <a:xfrm>
            <a:off x="0" y="6689725"/>
            <a:ext cx="2133600" cy="168275"/>
          </a:xfrm>
        </p:spPr>
        <p:txBody>
          <a:bodyPr/>
          <a:lstStyle>
            <a:lvl1pPr>
              <a:defRPr b="0">
                <a:latin typeface="Arial Black"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0">
                <a:latin typeface="Arial Black" pitchFamily="34" charset="0"/>
              </a:defRPr>
            </a:lvl1pPr>
          </a:lstStyle>
          <a:p>
            <a:pPr>
              <a:defRPr/>
            </a:pPr>
            <a:endParaRPr lang="en-US"/>
          </a:p>
        </p:txBody>
      </p:sp>
      <p:sp>
        <p:nvSpPr>
          <p:cNvPr id="6" name="Rectangle 6"/>
          <p:cNvSpPr>
            <a:spLocks noGrp="1" noChangeArrowheads="1"/>
          </p:cNvSpPr>
          <p:nvPr>
            <p:ph type="sldNum" sz="quarter" idx="12"/>
          </p:nvPr>
        </p:nvSpPr>
        <p:spPr>
          <a:xfrm>
            <a:off x="7010400" y="6689725"/>
            <a:ext cx="2133600" cy="168275"/>
          </a:xfrm>
        </p:spPr>
        <p:txBody>
          <a:bodyPr/>
          <a:lstStyle>
            <a:lvl1pPr>
              <a:defRPr b="0">
                <a:latin typeface="Arial Black" pitchFamily="34" charset="0"/>
              </a:defRPr>
            </a:lvl1pPr>
          </a:lstStyle>
          <a:p>
            <a:pPr>
              <a:defRPr/>
            </a:pPr>
            <a:fld id="{FB34F12B-C5E4-43CA-A6A5-F56A51B243C2}"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2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228600" y="1295400"/>
            <a:ext cx="4381500" cy="5257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762500" y="1295400"/>
            <a:ext cx="4381500" cy="5257800"/>
          </a:xfrm>
        </p:spPr>
        <p:txBody>
          <a:bodyPr/>
          <a:lstStyle/>
          <a:p>
            <a:pPr lvl="0"/>
            <a:endParaRPr lang="el-GR"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C31F7C-7633-4D07-922A-BF4F55991E18}"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endParaRPr lang="el-GR"/>
          </a:p>
        </p:txBody>
      </p:sp>
      <p:sp>
        <p:nvSpPr>
          <p:cNvPr id="3" name="Content Placeholder 2"/>
          <p:cNvSpPr>
            <a:spLocks noGrp="1"/>
          </p:cNvSpPr>
          <p:nvPr>
            <p:ph idx="1"/>
          </p:nvPr>
        </p:nvSpPr>
        <p:spPr>
          <a:xfrm>
            <a:off x="228600" y="1295400"/>
            <a:ext cx="89154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828058-531F-4D03-AE30-0B607CECE5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646F93-3EC5-4025-A975-DFF4AC86D7D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28A9FD-24F5-40DA-9BEB-A2EF36121331}" type="slidenum">
              <a:rPr lang="en-US"/>
              <a:pPr>
                <a:defRPr/>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35AB8B-068B-4C99-B9B7-8274C7DE843C}" type="slidenum">
              <a:rPr lang="en-US"/>
              <a:pPr>
                <a:defRPr/>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28600" y="1295400"/>
            <a:ext cx="89154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b="1">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b="1">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b="1">
                <a:latin typeface="+mn-lt"/>
                <a:cs typeface="+mn-cs"/>
              </a:defRPr>
            </a:lvl1pPr>
          </a:lstStyle>
          <a:p>
            <a:pPr>
              <a:defRPr/>
            </a:pPr>
            <a:fld id="{A3B3553F-8E38-4641-AEC8-2285CB834A0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0" r:id="rId2"/>
    <p:sldLayoutId id="2147483651" r:id="rId3"/>
    <p:sldLayoutId id="2147483653" r:id="rId4"/>
    <p:sldLayoutId id="2147483654" r:id="rId5"/>
    <p:sldLayoutId id="2147483655" r:id="rId6"/>
  </p:sldLayoutIdLst>
  <p:transition spd="med">
    <p:fade thruBlk="1"/>
  </p:transition>
  <p:txStyles>
    <p:titleStyle>
      <a:lvl1pPr algn="r" rtl="0" eaLnBrk="0" fontAlgn="base" hangingPunct="0">
        <a:spcBef>
          <a:spcPct val="0"/>
        </a:spcBef>
        <a:spcAft>
          <a:spcPct val="0"/>
        </a:spcAft>
        <a:defRPr sz="4000">
          <a:solidFill>
            <a:schemeClr val="tx2"/>
          </a:solidFill>
          <a:latin typeface="+mj-lt"/>
          <a:ea typeface="+mj-ea"/>
          <a:cs typeface="+mj-cs"/>
        </a:defRPr>
      </a:lvl1pPr>
      <a:lvl2pPr algn="r" rtl="0" eaLnBrk="0" fontAlgn="base" hangingPunct="0">
        <a:spcBef>
          <a:spcPct val="0"/>
        </a:spcBef>
        <a:spcAft>
          <a:spcPct val="0"/>
        </a:spcAft>
        <a:defRPr sz="4000">
          <a:solidFill>
            <a:schemeClr val="tx2"/>
          </a:solidFill>
          <a:latin typeface="Calibri" pitchFamily="34" charset="0"/>
        </a:defRPr>
      </a:lvl2pPr>
      <a:lvl3pPr algn="r" rtl="0" eaLnBrk="0" fontAlgn="base" hangingPunct="0">
        <a:spcBef>
          <a:spcPct val="0"/>
        </a:spcBef>
        <a:spcAft>
          <a:spcPct val="0"/>
        </a:spcAft>
        <a:defRPr sz="4000">
          <a:solidFill>
            <a:schemeClr val="tx2"/>
          </a:solidFill>
          <a:latin typeface="Calibri" pitchFamily="34" charset="0"/>
        </a:defRPr>
      </a:lvl3pPr>
      <a:lvl4pPr algn="r" rtl="0" eaLnBrk="0" fontAlgn="base" hangingPunct="0">
        <a:spcBef>
          <a:spcPct val="0"/>
        </a:spcBef>
        <a:spcAft>
          <a:spcPct val="0"/>
        </a:spcAft>
        <a:defRPr sz="4000">
          <a:solidFill>
            <a:schemeClr val="tx2"/>
          </a:solidFill>
          <a:latin typeface="Calibri" pitchFamily="34" charset="0"/>
        </a:defRPr>
      </a:lvl4pPr>
      <a:lvl5pPr algn="r" rtl="0" eaLnBrk="0" fontAlgn="base" hangingPunct="0">
        <a:spcBef>
          <a:spcPct val="0"/>
        </a:spcBef>
        <a:spcAft>
          <a:spcPct val="0"/>
        </a:spcAft>
        <a:defRPr sz="4000">
          <a:solidFill>
            <a:schemeClr val="tx2"/>
          </a:solidFill>
          <a:latin typeface="Calibri" pitchFamily="34" charset="0"/>
        </a:defRPr>
      </a:lvl5pPr>
      <a:lvl6pPr marL="457200" algn="r" rtl="0" fontAlgn="base">
        <a:spcBef>
          <a:spcPct val="0"/>
        </a:spcBef>
        <a:spcAft>
          <a:spcPct val="0"/>
        </a:spcAft>
        <a:defRPr sz="4000">
          <a:solidFill>
            <a:schemeClr val="tx2"/>
          </a:solidFill>
          <a:latin typeface="Impact" pitchFamily="34" charset="0"/>
        </a:defRPr>
      </a:lvl6pPr>
      <a:lvl7pPr marL="914400" algn="r" rtl="0" fontAlgn="base">
        <a:spcBef>
          <a:spcPct val="0"/>
        </a:spcBef>
        <a:spcAft>
          <a:spcPct val="0"/>
        </a:spcAft>
        <a:defRPr sz="4000">
          <a:solidFill>
            <a:schemeClr val="tx2"/>
          </a:solidFill>
          <a:latin typeface="Impact" pitchFamily="34" charset="0"/>
        </a:defRPr>
      </a:lvl7pPr>
      <a:lvl8pPr marL="1371600" algn="r" rtl="0" fontAlgn="base">
        <a:spcBef>
          <a:spcPct val="0"/>
        </a:spcBef>
        <a:spcAft>
          <a:spcPct val="0"/>
        </a:spcAft>
        <a:defRPr sz="4000">
          <a:solidFill>
            <a:schemeClr val="tx2"/>
          </a:solidFill>
          <a:latin typeface="Impact" pitchFamily="34" charset="0"/>
        </a:defRPr>
      </a:lvl8pPr>
      <a:lvl9pPr marL="1828800" algn="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hyperlink" Target="https://blackboard.lib.auth.g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8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ctrTitle"/>
          </p:nvPr>
        </p:nvSpPr>
        <p:spPr>
          <a:xfrm>
            <a:off x="304800" y="476250"/>
            <a:ext cx="8839200" cy="914400"/>
          </a:xfrm>
        </p:spPr>
        <p:txBody>
          <a:bodyPr/>
          <a:lstStyle/>
          <a:p>
            <a:pPr algn="ctr" eaLnBrk="1" hangingPunct="1"/>
            <a:r>
              <a:rPr lang="en-US" smtClean="0"/>
              <a:t/>
            </a:r>
            <a:br>
              <a:rPr lang="en-US" smtClean="0"/>
            </a:br>
            <a:r>
              <a:rPr lang="en-US" sz="3600" smtClean="0"/>
              <a:t>H </a:t>
            </a:r>
            <a:r>
              <a:rPr lang="el-GR" sz="3600" smtClean="0"/>
              <a:t>σύνθεση και οι λειτουργίες του αίματος</a:t>
            </a:r>
            <a:endParaRPr lang="en-US" sz="3600" smtClean="0"/>
          </a:p>
        </p:txBody>
      </p:sp>
      <p:sp>
        <p:nvSpPr>
          <p:cNvPr id="6146" name="Rectangle 3"/>
          <p:cNvSpPr>
            <a:spLocks noGrp="1" noChangeArrowheads="1"/>
          </p:cNvSpPr>
          <p:nvPr>
            <p:ph type="subTitle" idx="1"/>
          </p:nvPr>
        </p:nvSpPr>
        <p:spPr>
          <a:xfrm>
            <a:off x="304800" y="3933825"/>
            <a:ext cx="8839200" cy="685800"/>
          </a:xfrm>
        </p:spPr>
        <p:txBody>
          <a:bodyPr/>
          <a:lstStyle/>
          <a:p>
            <a:pPr eaLnBrk="1" hangingPunct="1"/>
            <a:endParaRPr lang="en-US" sz="3200" i="1" dirty="0" smtClean="0">
              <a:solidFill>
                <a:schemeClr val="hlink"/>
              </a:solidFill>
              <a:latin typeface="Arial" charset="0"/>
            </a:endParaRPr>
          </a:p>
        </p:txBody>
      </p:sp>
      <p:pic>
        <p:nvPicPr>
          <p:cNvPr id="6147" name="Picture 2" descr="anredcel"/>
          <p:cNvPicPr>
            <a:picLocks noChangeAspect="1" noChangeArrowheads="1"/>
          </p:cNvPicPr>
          <p:nvPr/>
        </p:nvPicPr>
        <p:blipFill>
          <a:blip r:embed="rId3" cstate="print"/>
          <a:srcRect/>
          <a:stretch>
            <a:fillRect/>
          </a:stretch>
        </p:blipFill>
        <p:spPr bwMode="auto">
          <a:xfrm>
            <a:off x="107950" y="3068638"/>
            <a:ext cx="1905000" cy="28765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 Τίτλος"/>
          <p:cNvSpPr>
            <a:spLocks noGrp="1"/>
          </p:cNvSpPr>
          <p:nvPr>
            <p:ph type="title"/>
          </p:nvPr>
        </p:nvSpPr>
        <p:spPr>
          <a:xfrm>
            <a:off x="0" y="0"/>
            <a:ext cx="9144000" cy="549275"/>
          </a:xfrm>
        </p:spPr>
        <p:txBody>
          <a:bodyPr/>
          <a:lstStyle/>
          <a:p>
            <a:pPr algn="ctr" eaLnBrk="1" hangingPunct="1"/>
            <a:r>
              <a:rPr lang="el-GR" sz="2400" smtClean="0"/>
              <a:t>Τύχη των ερυθροκυττάρων</a:t>
            </a:r>
          </a:p>
        </p:txBody>
      </p:sp>
      <p:sp>
        <p:nvSpPr>
          <p:cNvPr id="20482" name="2 - Θέση κειμένου"/>
          <p:cNvSpPr>
            <a:spLocks noGrp="1"/>
          </p:cNvSpPr>
          <p:nvPr>
            <p:ph type="body" sz="half" idx="1"/>
          </p:nvPr>
        </p:nvSpPr>
        <p:spPr>
          <a:xfrm>
            <a:off x="107950" y="476250"/>
            <a:ext cx="8928100" cy="2376488"/>
          </a:xfrm>
        </p:spPr>
        <p:txBody>
          <a:bodyPr/>
          <a:lstStyle/>
          <a:p>
            <a:pPr eaLnBrk="1" hangingPunct="1"/>
            <a:r>
              <a:rPr lang="el-GR" sz="2000" smtClean="0"/>
              <a:t>Ενδοαγγειακή αιμόλυση (10%)</a:t>
            </a:r>
          </a:p>
          <a:p>
            <a:pPr lvl="1" eaLnBrk="1" hangingPunct="1"/>
            <a:r>
              <a:rPr lang="el-GR" sz="1600" smtClean="0"/>
              <a:t>Απελευθέρωση </a:t>
            </a:r>
            <a:r>
              <a:rPr lang="en-US" sz="1600" smtClean="0"/>
              <a:t>Hb + </a:t>
            </a:r>
            <a:r>
              <a:rPr lang="el-GR" sz="1600" smtClean="0"/>
              <a:t>απτογλοβίνη μεταφορά στα κύτταρα του </a:t>
            </a:r>
            <a:r>
              <a:rPr lang="en-US" sz="1600" smtClean="0"/>
              <a:t>MPS</a:t>
            </a:r>
            <a:endParaRPr lang="el-GR" sz="1600" smtClean="0"/>
          </a:p>
          <a:p>
            <a:pPr eaLnBrk="1" hangingPunct="1"/>
            <a:r>
              <a:rPr lang="el-GR" sz="2000" smtClean="0"/>
              <a:t>Εξωαγγειακή αιμόλυση (90%)</a:t>
            </a:r>
            <a:endParaRPr lang="en-US" sz="2000" smtClean="0"/>
          </a:p>
          <a:p>
            <a:pPr lvl="1" eaLnBrk="1" hangingPunct="1"/>
            <a:r>
              <a:rPr lang="el-GR" sz="1600" smtClean="0"/>
              <a:t>Φαγοκυττάρωση από τα κύτταρα του </a:t>
            </a:r>
            <a:r>
              <a:rPr lang="en-US" sz="1600" smtClean="0"/>
              <a:t>MPS</a:t>
            </a:r>
            <a:r>
              <a:rPr lang="el-GR" sz="1600" smtClean="0"/>
              <a:t> (μυελό των οστών)</a:t>
            </a:r>
          </a:p>
          <a:p>
            <a:pPr lvl="1" eaLnBrk="1" hangingPunct="1"/>
            <a:r>
              <a:rPr lang="el-GR" sz="1600" smtClean="0"/>
              <a:t>Αποθήκευση </a:t>
            </a:r>
            <a:r>
              <a:rPr lang="en-US" sz="1600" smtClean="0"/>
              <a:t>Fe </a:t>
            </a:r>
            <a:r>
              <a:rPr lang="el-GR" sz="1600" smtClean="0"/>
              <a:t>με τη μορφή φερριτίνης ή αιμοσιδερίνης ή μεταφορα στο πλάσμα</a:t>
            </a:r>
          </a:p>
          <a:p>
            <a:pPr eaLnBrk="1" hangingPunct="1"/>
            <a:r>
              <a:rPr lang="el-GR" sz="2000" smtClean="0"/>
              <a:t>Ηπατική νόσος-ίκτερος</a:t>
            </a:r>
          </a:p>
          <a:p>
            <a:pPr eaLnBrk="1" hangingPunct="1"/>
            <a:r>
              <a:rPr lang="el-GR" sz="2000" smtClean="0"/>
              <a:t>Αιμολυτική νόσος-αιμοσφαιριναιμία-αιμοσφαιρινουρία-νεφρική ανεπάρκεια</a:t>
            </a:r>
          </a:p>
          <a:p>
            <a:pPr eaLnBrk="1" hangingPunct="1"/>
            <a:endParaRPr lang="el-GR" sz="2000" smtClean="0"/>
          </a:p>
        </p:txBody>
      </p:sp>
      <p:pic>
        <p:nvPicPr>
          <p:cNvPr id="20483" name="Picture 5" descr="erythrocyte turn-over"/>
          <p:cNvPicPr>
            <a:picLocks noChangeAspect="1" noChangeArrowheads="1"/>
          </p:cNvPicPr>
          <p:nvPr/>
        </p:nvPicPr>
        <p:blipFill>
          <a:blip r:embed="rId2" cstate="print"/>
          <a:srcRect/>
          <a:stretch>
            <a:fillRect/>
          </a:stretch>
        </p:blipFill>
        <p:spPr bwMode="auto">
          <a:xfrm>
            <a:off x="2411413" y="2897188"/>
            <a:ext cx="4543425" cy="396081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539552" y="0"/>
            <a:ext cx="7993062" cy="1266825"/>
          </a:xfrm>
        </p:spPr>
        <p:txBody>
          <a:bodyPr/>
          <a:lstStyle/>
          <a:p>
            <a:pPr algn="ctr" eaLnBrk="1" hangingPunct="1"/>
            <a:r>
              <a:rPr lang="el-GR" sz="2400" b="1" dirty="0" smtClean="0">
                <a:latin typeface="Comic Sans MS" pitchFamily="66" charset="0"/>
              </a:rPr>
              <a:t>Διάσπαρτη </a:t>
            </a:r>
            <a:r>
              <a:rPr lang="el-GR" sz="2400" b="1" dirty="0" err="1" smtClean="0">
                <a:latin typeface="Comic Sans MS" pitchFamily="66" charset="0"/>
              </a:rPr>
              <a:t>Ενδοαγγειακή</a:t>
            </a:r>
            <a:r>
              <a:rPr lang="el-GR" sz="2400" b="1" dirty="0" smtClean="0">
                <a:latin typeface="Comic Sans MS" pitchFamily="66" charset="0"/>
              </a:rPr>
              <a:t> Πήξη </a:t>
            </a:r>
            <a:r>
              <a:rPr lang="en-US" sz="2400" b="1" dirty="0" smtClean="0">
                <a:latin typeface="Comic Sans MS" pitchFamily="66" charset="0"/>
              </a:rPr>
              <a:t>(Disseminated Intravascular  Coagulation – DIC):</a:t>
            </a:r>
          </a:p>
        </p:txBody>
      </p:sp>
      <p:sp>
        <p:nvSpPr>
          <p:cNvPr id="181251" name="Rectangle 3"/>
          <p:cNvSpPr>
            <a:spLocks noGrp="1" noChangeArrowheads="1"/>
          </p:cNvSpPr>
          <p:nvPr>
            <p:ph type="body" idx="1"/>
          </p:nvPr>
        </p:nvSpPr>
        <p:spPr>
          <a:xfrm>
            <a:off x="179513" y="1196752"/>
            <a:ext cx="8640959" cy="5472608"/>
          </a:xfrm>
        </p:spPr>
        <p:txBody>
          <a:bodyPr/>
          <a:lstStyle/>
          <a:p>
            <a:pPr algn="just" eaLnBrk="1" hangingPunct="1">
              <a:lnSpc>
                <a:spcPct val="90000"/>
              </a:lnSpc>
              <a:spcBef>
                <a:spcPct val="50000"/>
              </a:spcBef>
              <a:buClr>
                <a:schemeClr val="tx2"/>
              </a:buClr>
              <a:buFont typeface="Wingdings" pitchFamily="2" charset="2"/>
              <a:buChar char="v"/>
            </a:pPr>
            <a:r>
              <a:rPr lang="el-GR" sz="2000" dirty="0" smtClean="0">
                <a:solidFill>
                  <a:srgbClr val="FFC000"/>
                </a:solidFill>
                <a:latin typeface="Comic Sans MS" pitchFamily="66" charset="0"/>
              </a:rPr>
              <a:t>Δευτερογενώς σε πολλές ασθένειες (ηπατική δυσλειτουργία, κακοήθεια, λοιμώξεις, ιογενείς, </a:t>
            </a:r>
            <a:r>
              <a:rPr lang="el-GR" sz="2000" dirty="0" err="1" smtClean="0">
                <a:solidFill>
                  <a:srgbClr val="FFC000"/>
                </a:solidFill>
                <a:latin typeface="Comic Sans MS" pitchFamily="66" charset="0"/>
              </a:rPr>
              <a:t>βακτηριακές</a:t>
            </a:r>
            <a:r>
              <a:rPr lang="el-GR" sz="2000" dirty="0" smtClean="0">
                <a:solidFill>
                  <a:srgbClr val="FFC000"/>
                </a:solidFill>
                <a:latin typeface="Comic Sans MS" pitchFamily="66" charset="0"/>
              </a:rPr>
              <a:t>, παρασιτικές, πρωτοζωικές</a:t>
            </a:r>
          </a:p>
          <a:p>
            <a:pPr algn="just" eaLnBrk="1" hangingPunct="1">
              <a:lnSpc>
                <a:spcPct val="90000"/>
              </a:lnSpc>
              <a:spcBef>
                <a:spcPct val="50000"/>
              </a:spcBef>
              <a:buClr>
                <a:schemeClr val="tx2"/>
              </a:buClr>
              <a:buFont typeface="Wingdings" pitchFamily="2" charset="2"/>
              <a:buChar char="v"/>
            </a:pPr>
            <a:r>
              <a:rPr lang="el-GR" sz="2000" dirty="0" smtClean="0">
                <a:solidFill>
                  <a:srgbClr val="FFC000"/>
                </a:solidFill>
                <a:latin typeface="Comic Sans MS" pitchFamily="66" charset="0"/>
              </a:rPr>
              <a:t>τοξίνες μικροβίων </a:t>
            </a:r>
            <a:r>
              <a:rPr lang="el-GR" sz="2000" dirty="0" smtClean="0">
                <a:latin typeface="Comic Sans MS" pitchFamily="66" charset="0"/>
              </a:rPr>
              <a:t>ενεργοποιούν την θρομβίνη – σχηματισμός θρόμβων στην κυκλοφορία. </a:t>
            </a:r>
          </a:p>
          <a:p>
            <a:pPr lvl="1" algn="just" eaLnBrk="1" hangingPunct="1">
              <a:lnSpc>
                <a:spcPct val="90000"/>
              </a:lnSpc>
              <a:spcBef>
                <a:spcPct val="50000"/>
              </a:spcBef>
              <a:buClr>
                <a:schemeClr val="tx2"/>
              </a:buClr>
              <a:buFont typeface="Wingdings" pitchFamily="2" charset="2"/>
              <a:buChar char="Ø"/>
            </a:pPr>
            <a:r>
              <a:rPr lang="el-GR" sz="2000" dirty="0" smtClean="0">
                <a:latin typeface="Comic Sans MS" pitchFamily="66" charset="0"/>
              </a:rPr>
              <a:t>Οι περισσότεροι απομακρύνονται από τα </a:t>
            </a:r>
            <a:r>
              <a:rPr lang="el-GR" sz="2000" dirty="0" err="1" smtClean="0">
                <a:solidFill>
                  <a:srgbClr val="FFC000"/>
                </a:solidFill>
                <a:latin typeface="Comic Sans MS" pitchFamily="66" charset="0"/>
              </a:rPr>
              <a:t>μακροφάγα</a:t>
            </a:r>
            <a:r>
              <a:rPr lang="el-GR" sz="2000" dirty="0" smtClean="0">
                <a:latin typeface="Comic Sans MS" pitchFamily="66" charset="0"/>
              </a:rPr>
              <a:t> ή διαλύονται από </a:t>
            </a:r>
            <a:r>
              <a:rPr lang="el-GR" sz="2000" dirty="0" smtClean="0">
                <a:solidFill>
                  <a:srgbClr val="FFC000"/>
                </a:solidFill>
                <a:latin typeface="Comic Sans MS" pitchFamily="66" charset="0"/>
              </a:rPr>
              <a:t>την πλασμίνη</a:t>
            </a:r>
            <a:r>
              <a:rPr lang="el-GR" sz="2000" dirty="0" smtClean="0">
                <a:latin typeface="Comic Sans MS" pitchFamily="66" charset="0"/>
              </a:rPr>
              <a:t>. Μικροί θρόμβοι όμως μπορεί να φράξουν μικρά αγγεία. </a:t>
            </a:r>
          </a:p>
          <a:p>
            <a:pPr lvl="1" algn="just" eaLnBrk="1" hangingPunct="1">
              <a:lnSpc>
                <a:spcPct val="90000"/>
              </a:lnSpc>
              <a:spcBef>
                <a:spcPct val="50000"/>
              </a:spcBef>
              <a:buClr>
                <a:schemeClr val="tx2"/>
              </a:buClr>
              <a:buFont typeface="Wingdings" pitchFamily="2" charset="2"/>
              <a:buChar char="Ø"/>
            </a:pPr>
            <a:r>
              <a:rPr lang="el-GR" sz="2000" dirty="0" smtClean="0">
                <a:latin typeface="Comic Sans MS" pitchFamily="66" charset="0"/>
              </a:rPr>
              <a:t> </a:t>
            </a:r>
            <a:r>
              <a:rPr lang="el-GR" sz="2000" dirty="0" smtClean="0">
                <a:solidFill>
                  <a:srgbClr val="FFC000"/>
                </a:solidFill>
                <a:latin typeface="Comic Sans MS" pitchFamily="66" charset="0"/>
              </a:rPr>
              <a:t>Αδυναμία ήπατος να καλύψει τις ανάγκες σε </a:t>
            </a:r>
            <a:r>
              <a:rPr lang="el-GR" sz="2000" dirty="0" err="1" smtClean="0">
                <a:solidFill>
                  <a:srgbClr val="FFC000"/>
                </a:solidFill>
                <a:latin typeface="Comic Sans MS" pitchFamily="66" charset="0"/>
              </a:rPr>
              <a:t>ινωδογόνο</a:t>
            </a:r>
            <a:r>
              <a:rPr lang="el-GR" sz="2000" dirty="0" smtClean="0">
                <a:latin typeface="Comic Sans MS" pitchFamily="66" charset="0"/>
              </a:rPr>
              <a:t>, σταδιακή μείωση της </a:t>
            </a:r>
            <a:r>
              <a:rPr lang="el-GR" sz="2000" dirty="0" err="1" smtClean="0">
                <a:latin typeface="Comic Sans MS" pitchFamily="66" charset="0"/>
              </a:rPr>
              <a:t>αιμοπηκτικής</a:t>
            </a:r>
            <a:r>
              <a:rPr lang="el-GR" sz="2000" dirty="0" smtClean="0">
                <a:latin typeface="Comic Sans MS" pitchFamily="66" charset="0"/>
              </a:rPr>
              <a:t> ικανότητας με πιθανότητα ανεξέλεγκτης αιμορραγίας.</a:t>
            </a:r>
          </a:p>
          <a:p>
            <a:pPr lvl="1" algn="just" eaLnBrk="1" hangingPunct="1">
              <a:lnSpc>
                <a:spcPct val="90000"/>
              </a:lnSpc>
              <a:spcBef>
                <a:spcPct val="50000"/>
              </a:spcBef>
              <a:buClr>
                <a:schemeClr val="tx2"/>
              </a:buClr>
              <a:buFont typeface="Wingdings" pitchFamily="2" charset="2"/>
              <a:buChar char="Ø"/>
            </a:pPr>
            <a:r>
              <a:rPr lang="el-GR" sz="2000" dirty="0" smtClean="0">
                <a:latin typeface="Comic Sans MS" pitchFamily="66" charset="0"/>
              </a:rPr>
              <a:t> Η </a:t>
            </a:r>
            <a:r>
              <a:rPr lang="en-US" sz="2000" dirty="0" smtClean="0">
                <a:latin typeface="Comic Sans MS" pitchFamily="66" charset="0"/>
              </a:rPr>
              <a:t>DIC </a:t>
            </a:r>
            <a:r>
              <a:rPr lang="el-GR" sz="2000" dirty="0" smtClean="0">
                <a:latin typeface="Comic Sans MS" pitchFamily="66" charset="0"/>
              </a:rPr>
              <a:t>είναι ένα από τους </a:t>
            </a:r>
            <a:r>
              <a:rPr lang="el-GR" sz="2000" dirty="0" err="1" smtClean="0">
                <a:latin typeface="Comic Sans MS" pitchFamily="66" charset="0"/>
              </a:rPr>
              <a:t>επιπλέκοντες</a:t>
            </a:r>
            <a:r>
              <a:rPr lang="el-GR" sz="2000" dirty="0" smtClean="0">
                <a:latin typeface="Comic Sans MS" pitchFamily="66" charset="0"/>
              </a:rPr>
              <a:t> παράγοντες της σηψαιμίας (</a:t>
            </a:r>
            <a:r>
              <a:rPr lang="en-US" sz="2000" dirty="0" smtClean="0">
                <a:latin typeface="Comic Sans MS" pitchFamily="66" charset="0"/>
              </a:rPr>
              <a:t>Death Is Coming).</a:t>
            </a:r>
            <a:endParaRPr lang="el-GR" sz="2000" dirty="0" smtClean="0">
              <a:latin typeface="Comic Sans MS" pitchFamily="66" charset="0"/>
            </a:endParaRPr>
          </a:p>
          <a:p>
            <a:pPr lvl="1" algn="just" eaLnBrk="1" hangingPunct="1">
              <a:lnSpc>
                <a:spcPct val="90000"/>
              </a:lnSpc>
              <a:spcBef>
                <a:spcPct val="50000"/>
              </a:spcBef>
              <a:buClr>
                <a:schemeClr val="tx2"/>
              </a:buClr>
              <a:buFont typeface="Wingdings" pitchFamily="2" charset="2"/>
              <a:buChar char="Ø"/>
            </a:pPr>
            <a:r>
              <a:rPr lang="el-GR" sz="2000" dirty="0" smtClean="0">
                <a:latin typeface="Comic Sans MS" pitchFamily="66" charset="0"/>
              </a:rPr>
              <a:t>Δύσκολή στη διάγνωση-Χαρακτηρίζεται από </a:t>
            </a:r>
            <a:r>
              <a:rPr lang="el-GR" sz="2000" dirty="0" err="1" smtClean="0">
                <a:latin typeface="Comic Sans MS" pitchFamily="66" charset="0"/>
              </a:rPr>
              <a:t>θρομβοκυτταροπενία</a:t>
            </a:r>
            <a:r>
              <a:rPr lang="el-GR" sz="2000" dirty="0" smtClean="0">
                <a:latin typeface="Comic Sans MS" pitchFamily="66" charset="0"/>
              </a:rPr>
              <a:t> και παρουσία </a:t>
            </a:r>
            <a:r>
              <a:rPr lang="en-US" sz="2000" dirty="0" smtClean="0">
                <a:latin typeface="Comic Sans MS" pitchFamily="66" charset="0"/>
              </a:rPr>
              <a:t>FDPs </a:t>
            </a:r>
            <a:r>
              <a:rPr lang="el-GR" sz="2000" dirty="0" smtClean="0">
                <a:latin typeface="Comic Sans MS" pitchFamily="66" charset="0"/>
              </a:rPr>
              <a:t>στην κυκλοφορία</a:t>
            </a:r>
            <a:endParaRPr lang="en-US" sz="2000" dirty="0"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20650" y="533400"/>
            <a:ext cx="9372600" cy="1143000"/>
          </a:xfrm>
        </p:spPr>
        <p:txBody>
          <a:bodyPr/>
          <a:lstStyle/>
          <a:p>
            <a:pPr algn="ctr" eaLnBrk="1" hangingPunct="1"/>
            <a:r>
              <a:rPr lang="el-GR" dirty="0" smtClean="0">
                <a:latin typeface="Comic Sans MS" pitchFamily="66" charset="0"/>
              </a:rPr>
              <a:t>Χειρισμός της Αιμόστασης</a:t>
            </a:r>
            <a:endParaRPr lang="en-US" dirty="0" smtClean="0">
              <a:latin typeface="Comic Sans MS" pitchFamily="66" charset="0"/>
            </a:endParaRPr>
          </a:p>
        </p:txBody>
      </p:sp>
      <p:sp>
        <p:nvSpPr>
          <p:cNvPr id="182275" name="Rectangle 3"/>
          <p:cNvSpPr>
            <a:spLocks noGrp="1" noChangeArrowheads="1"/>
          </p:cNvSpPr>
          <p:nvPr>
            <p:ph type="body" idx="1"/>
          </p:nvPr>
        </p:nvSpPr>
        <p:spPr>
          <a:xfrm>
            <a:off x="468313" y="2209800"/>
            <a:ext cx="8202612" cy="3667125"/>
          </a:xfrm>
        </p:spPr>
        <p:txBody>
          <a:bodyPr/>
          <a:lstStyle/>
          <a:p>
            <a:pPr eaLnBrk="1" hangingPunct="1">
              <a:buClr>
                <a:schemeClr val="tx2"/>
              </a:buClr>
              <a:buFont typeface="Wingdings" pitchFamily="2" charset="2"/>
              <a:buChar char="v"/>
            </a:pPr>
            <a:r>
              <a:rPr lang="en-US" dirty="0" smtClean="0">
                <a:latin typeface="Comic Sans MS" pitchFamily="66" charset="0"/>
              </a:rPr>
              <a:t>In vitro</a:t>
            </a:r>
          </a:p>
          <a:p>
            <a:pPr lvl="1" eaLnBrk="1" hangingPunct="1">
              <a:buClr>
                <a:schemeClr val="tx2"/>
              </a:buClr>
              <a:buFont typeface="Wingdings" pitchFamily="2" charset="2"/>
              <a:buChar char="Ø"/>
            </a:pPr>
            <a:r>
              <a:rPr lang="en-US" dirty="0" smtClean="0">
                <a:latin typeface="Comic Sans MS" pitchFamily="66" charset="0"/>
              </a:rPr>
              <a:t> </a:t>
            </a:r>
            <a:r>
              <a:rPr lang="en-US" dirty="0" smtClean="0">
                <a:solidFill>
                  <a:srgbClr val="FFC000"/>
                </a:solidFill>
                <a:latin typeface="Comic Sans MS" pitchFamily="66" charset="0"/>
              </a:rPr>
              <a:t>EDTA</a:t>
            </a:r>
            <a:r>
              <a:rPr lang="en-US" dirty="0" smtClean="0">
                <a:solidFill>
                  <a:schemeClr val="accent1"/>
                </a:solidFill>
                <a:latin typeface="Comic Sans MS" pitchFamily="66" charset="0"/>
              </a:rPr>
              <a:t> </a:t>
            </a:r>
            <a:r>
              <a:rPr lang="el-GR" dirty="0" smtClean="0">
                <a:latin typeface="Comic Sans MS" pitchFamily="66" charset="0"/>
              </a:rPr>
              <a:t>(δεσμεύει </a:t>
            </a:r>
            <a:r>
              <a:rPr lang="en-US" dirty="0" smtClean="0">
                <a:latin typeface="Comic Sans MS" pitchFamily="66" charset="0"/>
              </a:rPr>
              <a:t>Ca</a:t>
            </a:r>
            <a:r>
              <a:rPr lang="en-US" baseline="30000" dirty="0" smtClean="0">
                <a:latin typeface="Comic Sans MS" pitchFamily="66" charset="0"/>
              </a:rPr>
              <a:t>2+</a:t>
            </a:r>
            <a:r>
              <a:rPr lang="el-GR" dirty="0" smtClean="0">
                <a:latin typeface="Comic Sans MS" pitchFamily="66" charset="0"/>
              </a:rPr>
              <a:t>)</a:t>
            </a:r>
          </a:p>
          <a:p>
            <a:pPr lvl="1" eaLnBrk="1" hangingPunct="1">
              <a:buClr>
                <a:schemeClr val="tx2"/>
              </a:buClr>
              <a:buFont typeface="Wingdings" pitchFamily="2" charset="2"/>
              <a:buChar char="Ø"/>
            </a:pPr>
            <a:r>
              <a:rPr lang="el-GR" dirty="0" smtClean="0">
                <a:latin typeface="Comic Sans MS" pitchFamily="66" charset="0"/>
              </a:rPr>
              <a:t> </a:t>
            </a:r>
            <a:r>
              <a:rPr lang="el-GR" dirty="0" err="1" smtClean="0">
                <a:solidFill>
                  <a:srgbClr val="FFC000"/>
                </a:solidFill>
                <a:latin typeface="Comic Sans MS" pitchFamily="66" charset="0"/>
              </a:rPr>
              <a:t>Φωσφοκιτρική</a:t>
            </a:r>
            <a:r>
              <a:rPr lang="el-GR" dirty="0" smtClean="0">
                <a:solidFill>
                  <a:srgbClr val="FFC000"/>
                </a:solidFill>
                <a:latin typeface="Comic Sans MS" pitchFamily="66" charset="0"/>
              </a:rPr>
              <a:t> </a:t>
            </a:r>
            <a:r>
              <a:rPr lang="el-GR" dirty="0" err="1" smtClean="0">
                <a:solidFill>
                  <a:srgbClr val="FFC000"/>
                </a:solidFill>
                <a:latin typeface="Comic Sans MS" pitchFamily="66" charset="0"/>
              </a:rPr>
              <a:t>δεξτρόζη</a:t>
            </a:r>
            <a:r>
              <a:rPr lang="el-GR" dirty="0" smtClean="0">
                <a:solidFill>
                  <a:srgbClr val="FFC000"/>
                </a:solidFill>
                <a:latin typeface="Comic Sans MS" pitchFamily="66" charset="0"/>
              </a:rPr>
              <a:t> </a:t>
            </a:r>
            <a:r>
              <a:rPr lang="el-GR" dirty="0" smtClean="0">
                <a:latin typeface="Comic Sans MS" pitchFamily="66" charset="0"/>
              </a:rPr>
              <a:t>(δεσμεύει </a:t>
            </a:r>
            <a:r>
              <a:rPr lang="en-US" dirty="0" smtClean="0">
                <a:latin typeface="Comic Sans MS" pitchFamily="66" charset="0"/>
              </a:rPr>
              <a:t>Ca</a:t>
            </a:r>
            <a:r>
              <a:rPr lang="en-US" baseline="30000" dirty="0" smtClean="0">
                <a:latin typeface="Comic Sans MS" pitchFamily="66" charset="0"/>
              </a:rPr>
              <a:t>2+</a:t>
            </a:r>
            <a:r>
              <a:rPr lang="el-GR" dirty="0" smtClean="0">
                <a:latin typeface="Comic Sans MS" pitchFamily="66" charset="0"/>
              </a:rPr>
              <a:t>)</a:t>
            </a:r>
          </a:p>
          <a:p>
            <a:pPr lvl="1" eaLnBrk="1" hangingPunct="1">
              <a:buClr>
                <a:schemeClr val="tx2"/>
              </a:buClr>
              <a:buFont typeface="Wingdings" pitchFamily="2" charset="2"/>
              <a:buChar char="Ø"/>
            </a:pPr>
            <a:r>
              <a:rPr lang="el-GR" dirty="0" smtClean="0">
                <a:latin typeface="Comic Sans MS" pitchFamily="66" charset="0"/>
              </a:rPr>
              <a:t>Οξαλικό Οξύ (δεσμεύει </a:t>
            </a:r>
            <a:r>
              <a:rPr lang="en-US" dirty="0" smtClean="0">
                <a:latin typeface="Comic Sans MS" pitchFamily="66" charset="0"/>
              </a:rPr>
              <a:t>Ca</a:t>
            </a:r>
            <a:r>
              <a:rPr lang="en-US" baseline="30000" dirty="0" smtClean="0">
                <a:latin typeface="Comic Sans MS" pitchFamily="66" charset="0"/>
              </a:rPr>
              <a:t>2+</a:t>
            </a:r>
            <a:r>
              <a:rPr lang="el-GR" dirty="0" smtClean="0">
                <a:latin typeface="Comic Sans MS" pitchFamily="66" charset="0"/>
              </a:rPr>
              <a:t>)</a:t>
            </a:r>
          </a:p>
          <a:p>
            <a:pPr lvl="1" eaLnBrk="1" hangingPunct="1">
              <a:buClr>
                <a:schemeClr val="tx2"/>
              </a:buClr>
              <a:buFont typeface="Wingdings" pitchFamily="2" charset="2"/>
              <a:buChar char="Ø"/>
            </a:pPr>
            <a:r>
              <a:rPr lang="el-GR" dirty="0" smtClean="0">
                <a:latin typeface="Comic Sans MS" pitchFamily="66" charset="0"/>
              </a:rPr>
              <a:t> Κιτρικά άλατα (δεσμεύει </a:t>
            </a:r>
            <a:r>
              <a:rPr lang="en-US" dirty="0" smtClean="0">
                <a:latin typeface="Comic Sans MS" pitchFamily="66" charset="0"/>
              </a:rPr>
              <a:t>Ca</a:t>
            </a:r>
            <a:r>
              <a:rPr lang="en-US" baseline="30000" dirty="0" smtClean="0">
                <a:latin typeface="Comic Sans MS" pitchFamily="66" charset="0"/>
              </a:rPr>
              <a:t>2+</a:t>
            </a:r>
            <a:r>
              <a:rPr lang="el-GR" dirty="0" smtClean="0">
                <a:latin typeface="Comic Sans MS" pitchFamily="66" charset="0"/>
              </a:rPr>
              <a:t>)</a:t>
            </a:r>
          </a:p>
          <a:p>
            <a:pPr lvl="1" eaLnBrk="1" hangingPunct="1">
              <a:buClr>
                <a:schemeClr val="tx2"/>
              </a:buClr>
              <a:buFont typeface="Wingdings" pitchFamily="2" charset="2"/>
              <a:buChar char="Ø"/>
            </a:pPr>
            <a:r>
              <a:rPr lang="el-GR" dirty="0" smtClean="0">
                <a:solidFill>
                  <a:srgbClr val="FFC000"/>
                </a:solidFill>
                <a:latin typeface="Comic Sans MS" pitchFamily="66" charset="0"/>
              </a:rPr>
              <a:t> Ηπαρίνη </a:t>
            </a:r>
            <a:r>
              <a:rPr lang="el-GR" dirty="0" smtClean="0">
                <a:latin typeface="Comic Sans MS" pitchFamily="66" charset="0"/>
              </a:rPr>
              <a:t>(ενεργοποιεί την </a:t>
            </a:r>
            <a:r>
              <a:rPr lang="el-GR" dirty="0" err="1" smtClean="0">
                <a:latin typeface="Comic Sans MS" pitchFamily="66" charset="0"/>
              </a:rPr>
              <a:t>αντιθρομβίνη</a:t>
            </a:r>
            <a:r>
              <a:rPr lang="el-GR" dirty="0" smtClean="0">
                <a:latin typeface="Comic Sans MS" pitchFamily="66" charset="0"/>
              </a:rPr>
              <a:t> ΙΙΙ)</a:t>
            </a:r>
            <a:endParaRPr lang="en-US" dirty="0"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20650" y="152400"/>
            <a:ext cx="9372600" cy="1143000"/>
          </a:xfrm>
        </p:spPr>
        <p:txBody>
          <a:bodyPr/>
          <a:lstStyle/>
          <a:p>
            <a:pPr algn="ctr" eaLnBrk="1" hangingPunct="1"/>
            <a:r>
              <a:rPr lang="el-GR" dirty="0" smtClean="0">
                <a:latin typeface="Comic Sans MS" pitchFamily="66" charset="0"/>
              </a:rPr>
              <a:t>Χειρισμός της Αιμόστασης</a:t>
            </a:r>
            <a:endParaRPr lang="en-US" dirty="0" smtClean="0">
              <a:latin typeface="Comic Sans MS" pitchFamily="66" charset="0"/>
            </a:endParaRPr>
          </a:p>
        </p:txBody>
      </p:sp>
      <p:sp>
        <p:nvSpPr>
          <p:cNvPr id="183299" name="Rectangle 3"/>
          <p:cNvSpPr>
            <a:spLocks noGrp="1" noChangeArrowheads="1"/>
          </p:cNvSpPr>
          <p:nvPr>
            <p:ph type="body" idx="1"/>
          </p:nvPr>
        </p:nvSpPr>
        <p:spPr>
          <a:xfrm>
            <a:off x="228600" y="1524000"/>
            <a:ext cx="8686800" cy="4953000"/>
          </a:xfrm>
        </p:spPr>
        <p:txBody>
          <a:bodyPr/>
          <a:lstStyle/>
          <a:p>
            <a:pPr eaLnBrk="1" hangingPunct="1">
              <a:lnSpc>
                <a:spcPct val="90000"/>
              </a:lnSpc>
              <a:buClr>
                <a:schemeClr val="tx2"/>
              </a:buClr>
              <a:buFont typeface="Wingdings" pitchFamily="2" charset="2"/>
              <a:buChar char="v"/>
            </a:pPr>
            <a:r>
              <a:rPr lang="el-GR" dirty="0" smtClean="0">
                <a:latin typeface="Comic Sans MS" pitchFamily="66" charset="0"/>
              </a:rPr>
              <a:t> Στην κλινική πράξη</a:t>
            </a:r>
          </a:p>
          <a:p>
            <a:pPr lvl="1" eaLnBrk="1" hangingPunct="1">
              <a:lnSpc>
                <a:spcPct val="90000"/>
              </a:lnSpc>
              <a:buClr>
                <a:schemeClr val="tx2"/>
              </a:buClr>
              <a:buFont typeface="Wingdings" pitchFamily="2" charset="2"/>
              <a:buChar char="Ø"/>
            </a:pPr>
            <a:r>
              <a:rPr lang="el-GR" dirty="0" smtClean="0">
                <a:latin typeface="Comic Sans MS" pitchFamily="66" charset="0"/>
              </a:rPr>
              <a:t> Φάρμακα που αναστέλλουν την πήξη του αίματος</a:t>
            </a:r>
          </a:p>
          <a:p>
            <a:pPr lvl="2" eaLnBrk="1" hangingPunct="1">
              <a:lnSpc>
                <a:spcPct val="90000"/>
              </a:lnSpc>
              <a:buClr>
                <a:schemeClr val="tx2"/>
              </a:buClr>
              <a:buFont typeface="Wingdings" pitchFamily="2" charset="2"/>
              <a:buChar char="Ø"/>
            </a:pPr>
            <a:r>
              <a:rPr lang="el-GR" dirty="0" smtClean="0">
                <a:latin typeface="Comic Sans MS" pitchFamily="66" charset="0"/>
              </a:rPr>
              <a:t> </a:t>
            </a:r>
            <a:r>
              <a:rPr lang="el-GR" dirty="0" smtClean="0">
                <a:solidFill>
                  <a:srgbClr val="FFC000"/>
                </a:solidFill>
                <a:latin typeface="Comic Sans MS" pitchFamily="66" charset="0"/>
              </a:rPr>
              <a:t>Ηπαρίνη</a:t>
            </a:r>
            <a:r>
              <a:rPr lang="el-GR" dirty="0" smtClean="0">
                <a:latin typeface="Comic Sans MS" pitchFamily="66" charset="0"/>
              </a:rPr>
              <a:t> (</a:t>
            </a:r>
            <a:r>
              <a:rPr lang="el-GR" dirty="0" err="1" smtClean="0">
                <a:latin typeface="Comic Sans MS" pitchFamily="66" charset="0"/>
              </a:rPr>
              <a:t>αντιθρομβίνη</a:t>
            </a:r>
            <a:r>
              <a:rPr lang="el-GR" dirty="0" smtClean="0">
                <a:latin typeface="Comic Sans MS" pitchFamily="66" charset="0"/>
              </a:rPr>
              <a:t> ΙΙΙ)</a:t>
            </a:r>
          </a:p>
          <a:p>
            <a:pPr lvl="2" eaLnBrk="1" hangingPunct="1">
              <a:lnSpc>
                <a:spcPct val="90000"/>
              </a:lnSpc>
              <a:buClr>
                <a:schemeClr val="tx2"/>
              </a:buClr>
              <a:buFont typeface="Wingdings" pitchFamily="2" charset="2"/>
              <a:buChar char="Ø"/>
            </a:pPr>
            <a:r>
              <a:rPr lang="el-GR" dirty="0" smtClean="0">
                <a:latin typeface="Comic Sans MS" pitchFamily="66" charset="0"/>
              </a:rPr>
              <a:t> </a:t>
            </a:r>
            <a:r>
              <a:rPr lang="el-GR" dirty="0" err="1" smtClean="0">
                <a:solidFill>
                  <a:srgbClr val="FFC000"/>
                </a:solidFill>
                <a:latin typeface="Comic Sans MS" pitchFamily="66" charset="0"/>
              </a:rPr>
              <a:t>Κουμαρίνες</a:t>
            </a:r>
            <a:r>
              <a:rPr lang="el-GR" dirty="0" smtClean="0">
                <a:solidFill>
                  <a:srgbClr val="FFC000"/>
                </a:solidFill>
                <a:latin typeface="Comic Sans MS" pitchFamily="66" charset="0"/>
              </a:rPr>
              <a:t> </a:t>
            </a:r>
            <a:r>
              <a:rPr lang="el-GR" dirty="0" smtClean="0">
                <a:latin typeface="Comic Sans MS" pitchFamily="66" charset="0"/>
              </a:rPr>
              <a:t>(</a:t>
            </a:r>
            <a:r>
              <a:rPr lang="el-GR" dirty="0" err="1" smtClean="0">
                <a:latin typeface="Comic Sans MS" pitchFamily="66" charset="0"/>
              </a:rPr>
              <a:t>βαρφαρίνη</a:t>
            </a:r>
            <a:r>
              <a:rPr lang="el-GR" dirty="0" smtClean="0">
                <a:latin typeface="Comic Sans MS" pitchFamily="66" charset="0"/>
              </a:rPr>
              <a:t>, (</a:t>
            </a:r>
            <a:r>
              <a:rPr lang="el-GR" dirty="0" err="1" smtClean="0">
                <a:latin typeface="Comic Sans MS" pitchFamily="66" charset="0"/>
              </a:rPr>
              <a:t>δι</a:t>
            </a:r>
            <a:r>
              <a:rPr lang="el-GR" dirty="0" smtClean="0">
                <a:latin typeface="Comic Sans MS" pitchFamily="66" charset="0"/>
              </a:rPr>
              <a:t>)</a:t>
            </a:r>
            <a:r>
              <a:rPr lang="el-GR" dirty="0" err="1" smtClean="0">
                <a:latin typeface="Comic Sans MS" pitchFamily="66" charset="0"/>
              </a:rPr>
              <a:t>κουμαρόλη</a:t>
            </a:r>
            <a:r>
              <a:rPr lang="el-GR" dirty="0" smtClean="0">
                <a:latin typeface="Comic Sans MS" pitchFamily="66" charset="0"/>
              </a:rPr>
              <a:t>) -</a:t>
            </a:r>
            <a:r>
              <a:rPr lang="el-GR" dirty="0" smtClean="0">
                <a:solidFill>
                  <a:schemeClr val="accent1"/>
                </a:solidFill>
                <a:latin typeface="Comic Sans MS" pitchFamily="66" charset="0"/>
              </a:rPr>
              <a:t> </a:t>
            </a:r>
            <a:r>
              <a:rPr lang="el-GR" dirty="0" smtClean="0">
                <a:latin typeface="Comic Sans MS" pitchFamily="66" charset="0"/>
              </a:rPr>
              <a:t>αναστέλλουν τη δράση της βιταμίνης Κ</a:t>
            </a:r>
          </a:p>
          <a:p>
            <a:pPr lvl="2" eaLnBrk="1" hangingPunct="1">
              <a:lnSpc>
                <a:spcPct val="90000"/>
              </a:lnSpc>
              <a:buClr>
                <a:schemeClr val="tx2"/>
              </a:buClr>
              <a:buFont typeface="Wingdings" pitchFamily="2" charset="2"/>
              <a:buChar char="Ø"/>
            </a:pPr>
            <a:r>
              <a:rPr lang="el-GR" dirty="0" smtClean="0">
                <a:solidFill>
                  <a:srgbClr val="FFC000"/>
                </a:solidFill>
                <a:latin typeface="Comic Sans MS" pitchFamily="66" charset="0"/>
              </a:rPr>
              <a:t>Ασπιρίνη </a:t>
            </a:r>
            <a:r>
              <a:rPr lang="el-GR" dirty="0" smtClean="0">
                <a:latin typeface="Comic Sans MS" pitchFamily="66" charset="0"/>
              </a:rPr>
              <a:t>(εμποδίζει την </a:t>
            </a:r>
            <a:r>
              <a:rPr lang="el-GR" dirty="0" err="1" smtClean="0">
                <a:latin typeface="Comic Sans MS" pitchFamily="66" charset="0"/>
              </a:rPr>
              <a:t>αγγειοσύσπαση</a:t>
            </a:r>
            <a:r>
              <a:rPr lang="el-GR" dirty="0" smtClean="0">
                <a:latin typeface="Comic Sans MS" pitchFamily="66" charset="0"/>
              </a:rPr>
              <a:t> και τη συσσωμάτωση των αιμοπεταλίων αναστέλλοντας τη σύνθεση της </a:t>
            </a:r>
            <a:r>
              <a:rPr lang="el-GR" dirty="0" err="1" smtClean="0">
                <a:latin typeface="Comic Sans MS" pitchFamily="66" charset="0"/>
              </a:rPr>
              <a:t>θρομβοξάνης</a:t>
            </a:r>
            <a:r>
              <a:rPr lang="el-GR" dirty="0" smtClean="0">
                <a:latin typeface="Comic Sans MS" pitchFamily="66" charset="0"/>
              </a:rPr>
              <a:t> Α2 και των </a:t>
            </a:r>
            <a:r>
              <a:rPr lang="el-GR" dirty="0" err="1" smtClean="0">
                <a:latin typeface="Comic Sans MS" pitchFamily="66" charset="0"/>
              </a:rPr>
              <a:t>προσταγλανδινών</a:t>
            </a:r>
            <a:r>
              <a:rPr lang="el-GR" dirty="0" smtClean="0">
                <a:latin typeface="Comic Sans MS" pitchFamily="66" charset="0"/>
              </a:rPr>
              <a:t>)</a:t>
            </a:r>
          </a:p>
          <a:p>
            <a:pPr lvl="1" eaLnBrk="1" hangingPunct="1">
              <a:lnSpc>
                <a:spcPct val="90000"/>
              </a:lnSpc>
              <a:buClr>
                <a:schemeClr val="tx2"/>
              </a:buClr>
              <a:buFont typeface="Wingdings" pitchFamily="2" charset="2"/>
              <a:buChar char="Ø"/>
            </a:pPr>
            <a:r>
              <a:rPr lang="el-GR" dirty="0" smtClean="0">
                <a:latin typeface="Comic Sans MS" pitchFamily="66" charset="0"/>
              </a:rPr>
              <a:t>Φάρμακα που διαλύουν το ινώδες</a:t>
            </a:r>
          </a:p>
          <a:p>
            <a:pPr lvl="2" eaLnBrk="1" hangingPunct="1">
              <a:lnSpc>
                <a:spcPct val="90000"/>
              </a:lnSpc>
              <a:buClr>
                <a:schemeClr val="tx2"/>
              </a:buClr>
              <a:buFont typeface="Wingdings" pitchFamily="2" charset="2"/>
              <a:buChar char="Ø"/>
            </a:pPr>
            <a:r>
              <a:rPr lang="el-GR" dirty="0" smtClean="0">
                <a:solidFill>
                  <a:srgbClr val="FFC000"/>
                </a:solidFill>
                <a:latin typeface="Comic Sans MS" pitchFamily="66" charset="0"/>
              </a:rPr>
              <a:t> </a:t>
            </a:r>
            <a:r>
              <a:rPr lang="en-US" dirty="0" smtClean="0">
                <a:solidFill>
                  <a:srgbClr val="FFC000"/>
                </a:solidFill>
                <a:latin typeface="Comic Sans MS" pitchFamily="66" charset="0"/>
              </a:rPr>
              <a:t>t-PA</a:t>
            </a:r>
            <a:r>
              <a:rPr lang="el-GR" dirty="0" smtClean="0">
                <a:solidFill>
                  <a:srgbClr val="FFC000"/>
                </a:solidFill>
                <a:latin typeface="Comic Sans MS" pitchFamily="66" charset="0"/>
              </a:rPr>
              <a:t>, </a:t>
            </a:r>
            <a:r>
              <a:rPr lang="el-GR" dirty="0" err="1" smtClean="0">
                <a:solidFill>
                  <a:srgbClr val="FFC000"/>
                </a:solidFill>
                <a:latin typeface="Comic Sans MS" pitchFamily="66" charset="0"/>
              </a:rPr>
              <a:t>στρεπτοκινάση</a:t>
            </a:r>
            <a:r>
              <a:rPr lang="el-GR" dirty="0" smtClean="0">
                <a:solidFill>
                  <a:srgbClr val="FFC000"/>
                </a:solidFill>
                <a:latin typeface="Comic Sans MS" pitchFamily="66" charset="0"/>
              </a:rPr>
              <a:t>, </a:t>
            </a:r>
            <a:r>
              <a:rPr lang="el-GR" dirty="0" err="1" smtClean="0">
                <a:solidFill>
                  <a:srgbClr val="FFC000"/>
                </a:solidFill>
                <a:latin typeface="Comic Sans MS" pitchFamily="66" charset="0"/>
              </a:rPr>
              <a:t>ουροκινάση</a:t>
            </a:r>
            <a:r>
              <a:rPr lang="el-GR" dirty="0" smtClean="0">
                <a:solidFill>
                  <a:srgbClr val="FFC000"/>
                </a:solidFill>
                <a:latin typeface="Comic Sans MS" pitchFamily="66" charset="0"/>
              </a:rPr>
              <a:t> </a:t>
            </a:r>
            <a:r>
              <a:rPr lang="el-GR" dirty="0" smtClean="0">
                <a:latin typeface="Comic Sans MS" pitchFamily="66" charset="0"/>
              </a:rPr>
              <a:t>(ενεργοποιούν το σχηματισμό πλασμίνης)</a:t>
            </a:r>
            <a:endParaRPr lang="en-US" dirty="0"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Digital_BbBlackboard-b"/>
          <p:cNvPicPr>
            <a:picLocks noChangeAspect="1" noChangeArrowheads="1"/>
          </p:cNvPicPr>
          <p:nvPr/>
        </p:nvPicPr>
        <p:blipFill>
          <a:blip r:embed="rId3" cstate="print"/>
          <a:srcRect/>
          <a:stretch>
            <a:fillRect/>
          </a:stretch>
        </p:blipFill>
        <p:spPr bwMode="auto">
          <a:xfrm>
            <a:off x="1828800" y="1066800"/>
            <a:ext cx="5334000" cy="4210050"/>
          </a:xfrm>
          <a:prstGeom prst="rect">
            <a:avLst/>
          </a:prstGeom>
          <a:noFill/>
          <a:ln w="9525">
            <a:noFill/>
            <a:miter lim="800000"/>
            <a:headEnd/>
            <a:tailEnd/>
          </a:ln>
        </p:spPr>
      </p:pic>
      <p:sp>
        <p:nvSpPr>
          <p:cNvPr id="185347" name="Text Box 3"/>
          <p:cNvSpPr txBox="1">
            <a:spLocks noChangeArrowheads="1"/>
          </p:cNvSpPr>
          <p:nvPr/>
        </p:nvSpPr>
        <p:spPr bwMode="auto">
          <a:xfrm>
            <a:off x="323850" y="5719763"/>
            <a:ext cx="4801314" cy="369332"/>
          </a:xfrm>
          <a:prstGeom prst="rect">
            <a:avLst/>
          </a:prstGeom>
          <a:noFill/>
          <a:ln w="9525">
            <a:noFill/>
            <a:miter lim="800000"/>
            <a:headEnd/>
            <a:tailEnd/>
          </a:ln>
        </p:spPr>
        <p:txBody>
          <a:bodyPr wrap="none">
            <a:spAutoFit/>
          </a:bodyPr>
          <a:lstStyle/>
          <a:p>
            <a:r>
              <a:rPr lang="en-US" dirty="0">
                <a:latin typeface="Comic Sans MS" pitchFamily="66" charset="0"/>
                <a:hlinkClick r:id="rId4"/>
              </a:rPr>
              <a:t>https://blackboard.lib.auth.gr</a:t>
            </a:r>
            <a:r>
              <a:rPr lang="el-GR" dirty="0">
                <a:latin typeface="Comic Sans MS" pitchFamily="66" charset="0"/>
              </a:rPr>
              <a:t>   	</a:t>
            </a:r>
            <a:r>
              <a:rPr lang="en-US" dirty="0">
                <a:latin typeface="Comic Sans MS" pitchFamily="66" charset="0"/>
              </a:rPr>
              <a:t>	</a:t>
            </a:r>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 Τίτλος"/>
          <p:cNvSpPr>
            <a:spLocks noGrp="1"/>
          </p:cNvSpPr>
          <p:nvPr>
            <p:ph type="title"/>
          </p:nvPr>
        </p:nvSpPr>
        <p:spPr>
          <a:xfrm>
            <a:off x="0" y="0"/>
            <a:ext cx="9144000" cy="620713"/>
          </a:xfrm>
        </p:spPr>
        <p:txBody>
          <a:bodyPr/>
          <a:lstStyle/>
          <a:p>
            <a:pPr algn="ctr" eaLnBrk="1" hangingPunct="1"/>
            <a:r>
              <a:rPr lang="el-GR" sz="2400" smtClean="0"/>
              <a:t>Ερυθροποίηση</a:t>
            </a:r>
          </a:p>
        </p:txBody>
      </p:sp>
      <p:sp>
        <p:nvSpPr>
          <p:cNvPr id="21506" name="2 - Θέση κειμένου"/>
          <p:cNvSpPr>
            <a:spLocks noGrp="1"/>
          </p:cNvSpPr>
          <p:nvPr>
            <p:ph type="body" sz="half" idx="1"/>
          </p:nvPr>
        </p:nvSpPr>
        <p:spPr>
          <a:xfrm>
            <a:off x="250825" y="981075"/>
            <a:ext cx="8664575" cy="4895850"/>
          </a:xfrm>
        </p:spPr>
        <p:txBody>
          <a:bodyPr/>
          <a:lstStyle/>
          <a:p>
            <a:pPr eaLnBrk="1" hangingPunct="1"/>
            <a:r>
              <a:rPr lang="el-GR" sz="2000" smtClean="0"/>
              <a:t>Είναι μια συνεχής διαδικασία</a:t>
            </a:r>
          </a:p>
          <a:p>
            <a:pPr lvl="1" eaLnBrk="1" hangingPunct="1"/>
            <a:r>
              <a:rPr lang="el-GR" sz="1600" smtClean="0"/>
              <a:t>Βιταμίνη Β</a:t>
            </a:r>
            <a:r>
              <a:rPr lang="el-GR" sz="1600" baseline="-25000" smtClean="0"/>
              <a:t>12</a:t>
            </a:r>
            <a:r>
              <a:rPr lang="el-GR" sz="1600" smtClean="0"/>
              <a:t> (κυανοκοβαλαμίνη) σύνθεση </a:t>
            </a:r>
            <a:r>
              <a:rPr lang="en-US" sz="1600" smtClean="0"/>
              <a:t>DNA, </a:t>
            </a:r>
            <a:r>
              <a:rPr lang="el-GR" sz="1600" smtClean="0"/>
              <a:t>ωρίμανση ΕΚ</a:t>
            </a:r>
          </a:p>
          <a:p>
            <a:pPr lvl="2" eaLnBrk="1" hangingPunct="1"/>
            <a:r>
              <a:rPr lang="el-GR" sz="1600" smtClean="0"/>
              <a:t>Έλλειψη μακροκυτταρική υπέρχρωμη αναιμία</a:t>
            </a:r>
          </a:p>
          <a:p>
            <a:pPr lvl="1" eaLnBrk="1" hangingPunct="1"/>
            <a:r>
              <a:rPr lang="el-GR" sz="1600" smtClean="0"/>
              <a:t>Φολικό οξύ, σύνθεση </a:t>
            </a:r>
            <a:r>
              <a:rPr lang="en-US" sz="1600" smtClean="0"/>
              <a:t>RNA</a:t>
            </a:r>
            <a:endParaRPr lang="el-GR" sz="1600" smtClean="0"/>
          </a:p>
          <a:p>
            <a:pPr lvl="1" eaLnBrk="1" hangingPunct="1"/>
            <a:r>
              <a:rPr lang="el-GR" sz="1600" smtClean="0"/>
              <a:t>Πυριδοξίνη, έλλειψη μικροκυτταρική υπόχρωμη αναιμία στους χοίρους</a:t>
            </a:r>
          </a:p>
          <a:p>
            <a:pPr lvl="1" eaLnBrk="1" hangingPunct="1"/>
            <a:r>
              <a:rPr lang="el-GR" sz="1600" smtClean="0"/>
              <a:t>Ριβοφλαβίνη</a:t>
            </a:r>
          </a:p>
          <a:p>
            <a:pPr lvl="1" eaLnBrk="1" hangingPunct="1"/>
            <a:r>
              <a:rPr lang="el-GR" sz="1600" smtClean="0"/>
              <a:t>Νικοτινικό οξύ</a:t>
            </a:r>
          </a:p>
          <a:p>
            <a:pPr lvl="1" eaLnBrk="1" hangingPunct="1"/>
            <a:r>
              <a:rPr lang="el-GR" sz="1600" smtClean="0"/>
              <a:t>Παντοθενικό οξύ</a:t>
            </a:r>
          </a:p>
          <a:p>
            <a:pPr lvl="1" eaLnBrk="1" hangingPunct="1"/>
            <a:r>
              <a:rPr lang="el-GR" sz="1600" smtClean="0"/>
              <a:t>Βιοτίνη</a:t>
            </a:r>
          </a:p>
          <a:p>
            <a:pPr lvl="1" eaLnBrk="1" hangingPunct="1"/>
            <a:r>
              <a:rPr lang="el-GR" sz="1600" smtClean="0"/>
              <a:t>Ασκορβικό οξύ</a:t>
            </a:r>
          </a:p>
          <a:p>
            <a:pPr lvl="1" eaLnBrk="1" hangingPunct="1"/>
            <a:r>
              <a:rPr lang="el-GR" sz="1600" smtClean="0"/>
              <a:t>Θειαμίνη</a:t>
            </a:r>
          </a:p>
          <a:p>
            <a:pPr lvl="1" eaLnBrk="1" hangingPunct="1"/>
            <a:r>
              <a:rPr lang="el-GR" sz="1600" smtClean="0"/>
              <a:t>Μέταλλα (</a:t>
            </a:r>
            <a:r>
              <a:rPr lang="en-US" sz="1600" smtClean="0"/>
              <a:t>Fe, Cu, Co)</a:t>
            </a:r>
            <a:endParaRPr lang="el-GR" sz="1600" smtClean="0"/>
          </a:p>
          <a:p>
            <a:pPr lvl="1" eaLnBrk="1" hangingPunct="1"/>
            <a:endParaRPr lang="el-GR" sz="1600" smtClean="0"/>
          </a:p>
          <a:p>
            <a:pPr lvl="1" eaLnBrk="1" hangingPunct="1"/>
            <a:endParaRPr lang="el-GR" sz="1600" smtClean="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Τίτλος"/>
          <p:cNvSpPr>
            <a:spLocks noGrp="1"/>
          </p:cNvSpPr>
          <p:nvPr>
            <p:ph type="title"/>
          </p:nvPr>
        </p:nvSpPr>
        <p:spPr>
          <a:xfrm>
            <a:off x="0" y="0"/>
            <a:ext cx="9144000" cy="692150"/>
          </a:xfrm>
        </p:spPr>
        <p:txBody>
          <a:bodyPr/>
          <a:lstStyle/>
          <a:p>
            <a:pPr algn="ctr" eaLnBrk="1" hangingPunct="1"/>
            <a:r>
              <a:rPr lang="el-GR" sz="2400" smtClean="0"/>
              <a:t>Ερυθροποιητίνη</a:t>
            </a:r>
          </a:p>
        </p:txBody>
      </p:sp>
      <p:sp>
        <p:nvSpPr>
          <p:cNvPr id="22530" name="2 - Θέση κειμένου"/>
          <p:cNvSpPr>
            <a:spLocks noGrp="1"/>
          </p:cNvSpPr>
          <p:nvPr>
            <p:ph type="body" sz="half" idx="1"/>
          </p:nvPr>
        </p:nvSpPr>
        <p:spPr>
          <a:xfrm>
            <a:off x="250825" y="1557338"/>
            <a:ext cx="8736013" cy="3933825"/>
          </a:xfrm>
        </p:spPr>
        <p:txBody>
          <a:bodyPr/>
          <a:lstStyle/>
          <a:p>
            <a:pPr eaLnBrk="1" hangingPunct="1"/>
            <a:r>
              <a:rPr lang="el-GR" sz="2000" smtClean="0"/>
              <a:t>Το ερέθισμα για ερυθροποίηση είναι η ανάγκη των ιστών για οξυγόνο</a:t>
            </a:r>
          </a:p>
          <a:p>
            <a:pPr eaLnBrk="1" hangingPunct="1"/>
            <a:r>
              <a:rPr lang="el-GR" sz="2000" smtClean="0"/>
              <a:t>Έκκριση ερυθροποιητίνης (ΕΡΟ) σε μείωση της συγκέντρωσης οξυγόνου σε ιστικό επίπεδο</a:t>
            </a:r>
          </a:p>
          <a:p>
            <a:pPr eaLnBrk="1" hangingPunct="1"/>
            <a:r>
              <a:rPr lang="el-GR" sz="2000" smtClean="0"/>
              <a:t>Παράγεται στα περισωληναριακά διάμεσα κύτταρα της έσω φλοιώδους και έξω μυελώδους μοίρα του νεφρού (μόνη πηγή στο σκύλο)</a:t>
            </a:r>
          </a:p>
          <a:p>
            <a:pPr eaLnBrk="1" hangingPunct="1"/>
            <a:r>
              <a:rPr lang="el-GR" sz="2000" smtClean="0"/>
              <a:t>Το ήπαρ είναι η εξωνεφρική πηγή ΕΡΟ σε ενήλικα άτομα και η κύρια στο έμβρυο-Αναιμία σε χρόνια διάμεση νεφρίτιδα στο σκύλο</a:t>
            </a:r>
          </a:p>
          <a:p>
            <a:pPr eaLnBrk="1" hangingPunct="1"/>
            <a:r>
              <a:rPr lang="el-GR" sz="2000" smtClean="0"/>
              <a:t>Η ΕΡΟ διεγείρει τις μιτωτικές διαιρέσεις  για πιο γρήγορη παραγωγή δικτυοκυττάρων και ΕΚ</a:t>
            </a:r>
          </a:p>
          <a:p>
            <a:pPr eaLnBrk="1" hangingPunct="1"/>
            <a:r>
              <a:rPr lang="el-GR" sz="2000" smtClean="0"/>
              <a:t>Διάρκεια ζωής &lt; 1 ημέρα</a:t>
            </a:r>
          </a:p>
          <a:p>
            <a:pPr eaLnBrk="1" hangingPunct="1"/>
            <a:endParaRPr lang="el-GR" sz="2000" smtClean="0"/>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 Τίτλος"/>
          <p:cNvSpPr>
            <a:spLocks noGrp="1"/>
          </p:cNvSpPr>
          <p:nvPr>
            <p:ph type="title"/>
          </p:nvPr>
        </p:nvSpPr>
        <p:spPr>
          <a:xfrm>
            <a:off x="0" y="0"/>
            <a:ext cx="9144000" cy="692150"/>
          </a:xfrm>
        </p:spPr>
        <p:txBody>
          <a:bodyPr/>
          <a:lstStyle/>
          <a:p>
            <a:pPr algn="ctr" eaLnBrk="1" hangingPunct="1"/>
            <a:r>
              <a:rPr lang="el-GR" sz="2400" smtClean="0"/>
              <a:t>Αιματοκρίτης –</a:t>
            </a:r>
            <a:r>
              <a:rPr lang="en-US" sz="2400" smtClean="0"/>
              <a:t>PCV (packed cell volume)</a:t>
            </a:r>
            <a:endParaRPr lang="el-GR" sz="2400" smtClean="0"/>
          </a:p>
        </p:txBody>
      </p:sp>
      <p:sp>
        <p:nvSpPr>
          <p:cNvPr id="23554" name="2 - Θέση κειμένου"/>
          <p:cNvSpPr>
            <a:spLocks noGrp="1"/>
          </p:cNvSpPr>
          <p:nvPr>
            <p:ph type="body" sz="half" idx="1"/>
          </p:nvPr>
        </p:nvSpPr>
        <p:spPr>
          <a:xfrm>
            <a:off x="107950" y="1125538"/>
            <a:ext cx="5256213" cy="4751387"/>
          </a:xfrm>
        </p:spPr>
        <p:txBody>
          <a:bodyPr/>
          <a:lstStyle/>
          <a:p>
            <a:pPr eaLnBrk="1" hangingPunct="1">
              <a:buFontTx/>
              <a:buNone/>
            </a:pPr>
            <a:r>
              <a:rPr lang="el-GR" sz="2000" smtClean="0"/>
              <a:t>Είναι η μέθοδος διαχωρισμού των συστατικών του αίματος σύμφωνα με το ειδικό τους βάρος με φυγοκέντρηση</a:t>
            </a:r>
          </a:p>
          <a:p>
            <a:pPr eaLnBrk="1" hangingPunct="1">
              <a:buFontTx/>
              <a:buNone/>
            </a:pPr>
            <a:r>
              <a:rPr lang="el-GR" sz="2000" smtClean="0"/>
              <a:t>	-Ερυθροκύτταρα (</a:t>
            </a:r>
            <a:r>
              <a:rPr lang="en-US" sz="2000" smtClean="0"/>
              <a:t>PCV)</a:t>
            </a:r>
            <a:endParaRPr lang="el-GR" sz="2000" smtClean="0"/>
          </a:p>
          <a:p>
            <a:pPr eaLnBrk="1" hangingPunct="1">
              <a:buFontTx/>
              <a:buNone/>
            </a:pPr>
            <a:r>
              <a:rPr lang="el-GR" sz="2000" smtClean="0"/>
              <a:t>	-Λευκοκύτταρα</a:t>
            </a:r>
          </a:p>
          <a:p>
            <a:pPr eaLnBrk="1" hangingPunct="1">
              <a:buFontTx/>
              <a:buNone/>
            </a:pPr>
            <a:r>
              <a:rPr lang="el-GR" sz="2000" smtClean="0"/>
              <a:t>	-Πλάσμα</a:t>
            </a:r>
          </a:p>
          <a:p>
            <a:pPr eaLnBrk="1" hangingPunct="1">
              <a:buFontTx/>
              <a:buNone/>
            </a:pPr>
            <a:r>
              <a:rPr lang="el-GR" sz="2000" smtClean="0"/>
              <a:t>Φυγοκέντρηση 5 </a:t>
            </a:r>
            <a:r>
              <a:rPr lang="en-US" sz="2000" smtClean="0"/>
              <a:t>min-11000 rpm</a:t>
            </a:r>
            <a:endParaRPr lang="el-GR" sz="2000" smtClean="0"/>
          </a:p>
          <a:p>
            <a:pPr eaLnBrk="1" hangingPunct="1">
              <a:buFontTx/>
              <a:buNone/>
            </a:pPr>
            <a:r>
              <a:rPr lang="el-GR" sz="2000" smtClean="0"/>
              <a:t>Ο εκατοστιαίος όγκος των έμμορφων συστατικών στο συνολικό όγκο του αίματος</a:t>
            </a:r>
          </a:p>
          <a:p>
            <a:pPr eaLnBrk="1" hangingPunct="1">
              <a:buFontTx/>
              <a:buNone/>
            </a:pPr>
            <a:r>
              <a:rPr lang="el-GR" sz="2000" smtClean="0"/>
              <a:t>Αιμοσυμπύκνωση (αφυδάτωση, ασφυξία, συναισθηματική διέγερση)</a:t>
            </a:r>
          </a:p>
          <a:p>
            <a:pPr eaLnBrk="1" hangingPunct="1">
              <a:buFontTx/>
              <a:buNone/>
            </a:pPr>
            <a:r>
              <a:rPr lang="en-US" sz="2000" smtClean="0"/>
              <a:t>PCV </a:t>
            </a:r>
            <a:r>
              <a:rPr lang="el-GR" sz="2000" smtClean="0"/>
              <a:t>= συγκέντρωση </a:t>
            </a:r>
            <a:r>
              <a:rPr lang="en-US" sz="2000" smtClean="0"/>
              <a:t>Hb x 3</a:t>
            </a:r>
            <a:endParaRPr lang="el-GR" sz="2000" smtClean="0"/>
          </a:p>
        </p:txBody>
      </p:sp>
      <p:pic>
        <p:nvPicPr>
          <p:cNvPr id="23555" name="Picture 4" descr="hematocrit_after_spin"/>
          <p:cNvPicPr>
            <a:picLocks noChangeAspect="1" noChangeArrowheads="1"/>
          </p:cNvPicPr>
          <p:nvPr/>
        </p:nvPicPr>
        <p:blipFill>
          <a:blip r:embed="rId2" cstate="print"/>
          <a:srcRect/>
          <a:stretch>
            <a:fillRect/>
          </a:stretch>
        </p:blipFill>
        <p:spPr bwMode="auto">
          <a:xfrm>
            <a:off x="5435600" y="765175"/>
            <a:ext cx="3492500" cy="2235200"/>
          </a:xfrm>
          <a:prstGeom prst="rect">
            <a:avLst/>
          </a:prstGeom>
          <a:noFill/>
          <a:ln w="9525">
            <a:noFill/>
            <a:miter lim="800000"/>
            <a:headEnd/>
            <a:tailEnd/>
          </a:ln>
        </p:spPr>
      </p:pic>
      <p:grpSp>
        <p:nvGrpSpPr>
          <p:cNvPr id="23556" name="Group 5"/>
          <p:cNvGrpSpPr>
            <a:grpSpLocks/>
          </p:cNvGrpSpPr>
          <p:nvPr/>
        </p:nvGrpSpPr>
        <p:grpSpPr bwMode="auto">
          <a:xfrm>
            <a:off x="5508625" y="3284538"/>
            <a:ext cx="3505200" cy="3300412"/>
            <a:chOff x="3264" y="1619"/>
            <a:chExt cx="2208" cy="2079"/>
          </a:xfrm>
        </p:grpSpPr>
        <p:pic>
          <p:nvPicPr>
            <p:cNvPr id="23557" name="Picture 6" descr="hematocrit"/>
            <p:cNvPicPr>
              <a:picLocks noChangeAspect="1" noChangeArrowheads="1"/>
            </p:cNvPicPr>
            <p:nvPr/>
          </p:nvPicPr>
          <p:blipFill>
            <a:blip r:embed="rId3" cstate="print"/>
            <a:srcRect/>
            <a:stretch>
              <a:fillRect/>
            </a:stretch>
          </p:blipFill>
          <p:spPr bwMode="auto">
            <a:xfrm>
              <a:off x="3264" y="1619"/>
              <a:ext cx="2208" cy="1933"/>
            </a:xfrm>
            <a:prstGeom prst="rect">
              <a:avLst/>
            </a:prstGeom>
            <a:noFill/>
            <a:ln w="9525">
              <a:noFill/>
              <a:miter lim="800000"/>
              <a:headEnd/>
              <a:tailEnd/>
            </a:ln>
          </p:spPr>
        </p:pic>
        <p:sp>
          <p:nvSpPr>
            <p:cNvPr id="23558" name="Text Box 7"/>
            <p:cNvSpPr txBox="1">
              <a:spLocks noChangeArrowheads="1"/>
            </p:cNvSpPr>
            <p:nvPr/>
          </p:nvSpPr>
          <p:spPr bwMode="auto">
            <a:xfrm>
              <a:off x="3264" y="3294"/>
              <a:ext cx="2208" cy="404"/>
            </a:xfrm>
            <a:prstGeom prst="rect">
              <a:avLst/>
            </a:prstGeom>
            <a:solidFill>
              <a:schemeClr val="tx1"/>
            </a:solidFill>
            <a:ln w="9525">
              <a:noFill/>
              <a:miter lim="800000"/>
              <a:headEnd/>
              <a:tailEnd/>
            </a:ln>
          </p:spPr>
          <p:txBody>
            <a:bodyPr>
              <a:spAutoFit/>
            </a:bodyPr>
            <a:lstStyle/>
            <a:p>
              <a:r>
                <a:rPr lang="el-GR">
                  <a:solidFill>
                    <a:schemeClr val="bg2"/>
                  </a:solidFill>
                  <a:latin typeface="Calibri" pitchFamily="34" charset="0"/>
                </a:rPr>
                <a:t>Αιματοκρίτης δείγματος</a:t>
              </a:r>
              <a:r>
                <a:rPr lang="en-US">
                  <a:solidFill>
                    <a:schemeClr val="bg2"/>
                  </a:solidFill>
                  <a:latin typeface="Calibri" pitchFamily="34" charset="0"/>
                </a:rPr>
                <a:t>: </a:t>
              </a:r>
              <a:endParaRPr lang="el-GR">
                <a:solidFill>
                  <a:schemeClr val="bg2"/>
                </a:solidFill>
                <a:latin typeface="Calibri" pitchFamily="34" charset="0"/>
              </a:endParaRPr>
            </a:p>
            <a:p>
              <a:r>
                <a:rPr lang="el-GR">
                  <a:solidFill>
                    <a:schemeClr val="bg2"/>
                  </a:solidFill>
                  <a:latin typeface="Calibri" pitchFamily="34" charset="0"/>
                </a:rPr>
                <a:t>36/80 </a:t>
              </a:r>
              <a:r>
                <a:rPr lang="en-US">
                  <a:solidFill>
                    <a:schemeClr val="bg2"/>
                  </a:solidFill>
                  <a:latin typeface="Calibri" pitchFamily="34" charset="0"/>
                </a:rPr>
                <a:t>x</a:t>
              </a:r>
              <a:r>
                <a:rPr lang="el-GR">
                  <a:solidFill>
                    <a:schemeClr val="bg2"/>
                  </a:solidFill>
                  <a:latin typeface="Calibri" pitchFamily="34" charset="0"/>
                </a:rPr>
                <a:t> 100 = 45%</a:t>
              </a:r>
              <a:endParaRPr lang="en-US">
                <a:solidFill>
                  <a:schemeClr val="bg2"/>
                </a:solidFill>
                <a:latin typeface="Calibri" pitchFamily="34" charset="0"/>
              </a:endParaRPr>
            </a:p>
          </p:txBody>
        </p:sp>
      </p:gr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Τίτλος"/>
          <p:cNvSpPr>
            <a:spLocks noGrp="1"/>
          </p:cNvSpPr>
          <p:nvPr>
            <p:ph type="title"/>
          </p:nvPr>
        </p:nvSpPr>
        <p:spPr/>
        <p:txBody>
          <a:bodyPr/>
          <a:lstStyle/>
          <a:p>
            <a:pPr algn="ctr" eaLnBrk="1" hangingPunct="1"/>
            <a:r>
              <a:rPr lang="el-GR" sz="2400" smtClean="0"/>
              <a:t>Αιμοσφαιρίνη </a:t>
            </a:r>
            <a:r>
              <a:rPr lang="en-US" sz="2400" smtClean="0"/>
              <a:t>(Hb)</a:t>
            </a:r>
            <a:endParaRPr lang="el-GR" sz="2400" smtClean="0"/>
          </a:p>
        </p:txBody>
      </p:sp>
      <p:sp>
        <p:nvSpPr>
          <p:cNvPr id="24578" name="2 - Θέση κειμένου"/>
          <p:cNvSpPr>
            <a:spLocks noGrp="1"/>
          </p:cNvSpPr>
          <p:nvPr>
            <p:ph type="body" sz="half" idx="1"/>
          </p:nvPr>
        </p:nvSpPr>
        <p:spPr>
          <a:xfrm>
            <a:off x="179388" y="1341438"/>
            <a:ext cx="4919662" cy="3887787"/>
          </a:xfrm>
        </p:spPr>
        <p:txBody>
          <a:bodyPr/>
          <a:lstStyle/>
          <a:p>
            <a:pPr eaLnBrk="1" hangingPunct="1"/>
            <a:r>
              <a:rPr lang="el-GR" sz="2000" smtClean="0"/>
              <a:t>Είναι η χρωστική των ΕΚ</a:t>
            </a:r>
          </a:p>
          <a:p>
            <a:pPr lvl="1" eaLnBrk="1" hangingPunct="1"/>
            <a:r>
              <a:rPr lang="el-GR" sz="1600" smtClean="0"/>
              <a:t>Αίμη μεταλλική ουσία που περιέχει </a:t>
            </a:r>
            <a:r>
              <a:rPr lang="en-US" sz="1600" smtClean="0"/>
              <a:t>Fe</a:t>
            </a:r>
            <a:r>
              <a:rPr lang="en-US" sz="1600" baseline="30000" smtClean="0"/>
              <a:t>2+</a:t>
            </a:r>
          </a:p>
          <a:p>
            <a:pPr lvl="1" eaLnBrk="1" hangingPunct="1"/>
            <a:r>
              <a:rPr lang="el-GR" sz="1600" smtClean="0"/>
              <a:t>Πρωτεΐνη, σφαιρίνη (ιστόνη)</a:t>
            </a:r>
          </a:p>
          <a:p>
            <a:pPr eaLnBrk="1" hangingPunct="1"/>
            <a:r>
              <a:rPr lang="el-GR" sz="2000" smtClean="0"/>
              <a:t>4 πολυπεπτιδικές αλυσίδες (α, β, γ, δ)</a:t>
            </a:r>
          </a:p>
          <a:p>
            <a:pPr eaLnBrk="1" hangingPunct="1"/>
            <a:r>
              <a:rPr lang="el-GR" sz="2000" smtClean="0"/>
              <a:t>Κάθε αλυσίδα και μία αίμη</a:t>
            </a:r>
          </a:p>
          <a:p>
            <a:pPr eaLnBrk="1" hangingPunct="1"/>
            <a:r>
              <a:rPr lang="el-GR" sz="2000" smtClean="0"/>
              <a:t>Η βιοσύνθεσή της ξεκινά από την πολυχρωματοφιλική ερυθροβλάστη και διαρκεί όσο υπάρχει ο πυρήνας</a:t>
            </a:r>
          </a:p>
          <a:p>
            <a:pPr eaLnBrk="1" hangingPunct="1"/>
            <a:r>
              <a:rPr lang="el-GR" sz="2000" smtClean="0"/>
              <a:t>Το μοριακό βάρος της </a:t>
            </a:r>
            <a:r>
              <a:rPr lang="en-US" sz="2000" smtClean="0"/>
              <a:t>Hb </a:t>
            </a:r>
            <a:r>
              <a:rPr lang="el-GR" sz="2000" smtClean="0"/>
              <a:t>στα περισσότερα είδη είναι 66000-69000</a:t>
            </a:r>
          </a:p>
          <a:p>
            <a:pPr eaLnBrk="1" hangingPunct="1"/>
            <a:endParaRPr lang="el-GR" sz="2000" smtClean="0"/>
          </a:p>
          <a:p>
            <a:pPr lvl="1" eaLnBrk="1" hangingPunct="1">
              <a:buFontTx/>
              <a:buNone/>
            </a:pPr>
            <a:r>
              <a:rPr lang="el-GR" sz="1600" smtClean="0"/>
              <a:t> </a:t>
            </a:r>
          </a:p>
        </p:txBody>
      </p:sp>
      <p:pic>
        <p:nvPicPr>
          <p:cNvPr id="24579" name="Picture 5" descr="heme"/>
          <p:cNvPicPr>
            <a:picLocks noGrp="1" noChangeAspect="1" noChangeArrowheads="1"/>
          </p:cNvPicPr>
          <p:nvPr>
            <p:ph type="clipArt" sz="half" idx="2"/>
          </p:nvPr>
        </p:nvPicPr>
        <p:blipFill>
          <a:blip r:embed="rId2" cstate="print"/>
          <a:srcRect/>
          <a:stretch>
            <a:fillRect/>
          </a:stretch>
        </p:blipFill>
        <p:spPr>
          <a:xfrm>
            <a:off x="6516688" y="115888"/>
            <a:ext cx="2362200" cy="2447925"/>
          </a:xfrm>
        </p:spPr>
      </p:pic>
      <p:pic>
        <p:nvPicPr>
          <p:cNvPr id="24580" name="Picture 4" descr="hemoglobin"/>
          <p:cNvPicPr>
            <a:picLocks noChangeAspect="1" noChangeArrowheads="1"/>
          </p:cNvPicPr>
          <p:nvPr/>
        </p:nvPicPr>
        <p:blipFill>
          <a:blip r:embed="rId3" cstate="print"/>
          <a:srcRect/>
          <a:stretch>
            <a:fillRect/>
          </a:stretch>
        </p:blipFill>
        <p:spPr bwMode="auto">
          <a:xfrm>
            <a:off x="5195888" y="2781300"/>
            <a:ext cx="3948112" cy="3168650"/>
          </a:xfrm>
          <a:prstGeom prst="rect">
            <a:avLst/>
          </a:prstGeom>
          <a:noFill/>
          <a:ln w="9525">
            <a:noFill/>
            <a:miter lim="800000"/>
            <a:headEnd/>
            <a:tailEnd/>
          </a:ln>
        </p:spPr>
      </p:pic>
      <p:sp>
        <p:nvSpPr>
          <p:cNvPr id="24581" name="6 - Ορθογώνιο"/>
          <p:cNvSpPr>
            <a:spLocks noChangeArrowheads="1"/>
          </p:cNvSpPr>
          <p:nvPr/>
        </p:nvSpPr>
        <p:spPr bwMode="auto">
          <a:xfrm>
            <a:off x="6875463" y="0"/>
            <a:ext cx="1878012" cy="369888"/>
          </a:xfrm>
          <a:prstGeom prst="rect">
            <a:avLst/>
          </a:prstGeom>
          <a:noFill/>
          <a:ln w="9525">
            <a:noFill/>
            <a:miter lim="800000"/>
            <a:headEnd/>
            <a:tailEnd/>
          </a:ln>
        </p:spPr>
        <p:txBody>
          <a:bodyPr wrap="none">
            <a:spAutoFit/>
          </a:bodyPr>
          <a:lstStyle/>
          <a:p>
            <a:r>
              <a:rPr lang="el-GR">
                <a:solidFill>
                  <a:srgbClr val="0000FF"/>
                </a:solidFill>
                <a:latin typeface="Comic Sans MS" pitchFamily="66" charset="0"/>
              </a:rPr>
              <a:t>Δακτύλιος αίμης</a:t>
            </a: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Τίτλος"/>
          <p:cNvSpPr>
            <a:spLocks noGrp="1"/>
          </p:cNvSpPr>
          <p:nvPr>
            <p:ph type="title"/>
          </p:nvPr>
        </p:nvSpPr>
        <p:spPr>
          <a:xfrm>
            <a:off x="0" y="0"/>
            <a:ext cx="9144000" cy="620713"/>
          </a:xfrm>
        </p:spPr>
        <p:txBody>
          <a:bodyPr/>
          <a:lstStyle/>
          <a:p>
            <a:pPr algn="ctr" eaLnBrk="1" hangingPunct="1"/>
            <a:r>
              <a:rPr lang="el-GR" sz="2400" smtClean="0"/>
              <a:t>Μεταφορά οξυγόνου στο ενήλικο άτομο-έμβρυο</a:t>
            </a:r>
          </a:p>
        </p:txBody>
      </p:sp>
      <p:sp>
        <p:nvSpPr>
          <p:cNvPr id="25602" name="2 - Θέση κειμένου"/>
          <p:cNvSpPr>
            <a:spLocks noGrp="1"/>
          </p:cNvSpPr>
          <p:nvPr>
            <p:ph type="body" sz="half" idx="1"/>
          </p:nvPr>
        </p:nvSpPr>
        <p:spPr>
          <a:xfrm>
            <a:off x="228600" y="620713"/>
            <a:ext cx="5638800" cy="5932487"/>
          </a:xfrm>
        </p:spPr>
        <p:txBody>
          <a:bodyPr/>
          <a:lstStyle/>
          <a:p>
            <a:pPr eaLnBrk="1" hangingPunct="1"/>
            <a:r>
              <a:rPr lang="el-GR" sz="2000" smtClean="0"/>
              <a:t>Με εξαίρεση τη γάτα, η χημική συγγένεια της αιμοσφαιρίνης  με το οξυγόνο στο εμβρυικό αίμα είναι μεγαλύτερη από αυτήν του μητρικού (ενήλικου)</a:t>
            </a:r>
          </a:p>
          <a:p>
            <a:pPr eaLnBrk="1" hangingPunct="1"/>
            <a:r>
              <a:rPr lang="el-GR" sz="2000" smtClean="0"/>
              <a:t>Τα μηρυκαστικά έχουν δομικά διαφορετικές εμβρυικές </a:t>
            </a:r>
            <a:r>
              <a:rPr lang="en-US" sz="2000" smtClean="0"/>
              <a:t>Hb</a:t>
            </a:r>
            <a:r>
              <a:rPr lang="el-GR" sz="2000" smtClean="0"/>
              <a:t> που έχουν μεγαλύτερη χημική συγγένεια για το οξυγόνο από τις </a:t>
            </a:r>
            <a:r>
              <a:rPr lang="en-US" sz="2000" smtClean="0"/>
              <a:t>Hb </a:t>
            </a:r>
            <a:r>
              <a:rPr lang="el-GR" sz="2000" smtClean="0"/>
              <a:t>των ενηλίκων</a:t>
            </a:r>
          </a:p>
          <a:p>
            <a:pPr lvl="1" eaLnBrk="1" hangingPunct="1"/>
            <a:r>
              <a:rPr lang="el-GR" sz="1600" smtClean="0"/>
              <a:t>Κατά τη γέννηση οι μόσχοι έχουν εμβρυική </a:t>
            </a:r>
            <a:r>
              <a:rPr lang="en-US" sz="1600" smtClean="0"/>
              <a:t>Hb</a:t>
            </a:r>
            <a:r>
              <a:rPr lang="el-GR" sz="1600" smtClean="0"/>
              <a:t> σε ποσοστό 41-100%, η οποία αντικαθίσταται πλήρως μέχρι την ηλικία των 2-3 μηνών</a:t>
            </a:r>
          </a:p>
          <a:p>
            <a:pPr eaLnBrk="1" hangingPunct="1"/>
            <a:r>
              <a:rPr lang="el-GR" sz="2000" smtClean="0"/>
              <a:t>Σκύλος, άλογο και χοίρος δεν έχουν διαφορετικές εμβρυικές </a:t>
            </a:r>
            <a:r>
              <a:rPr lang="en-US" sz="2000" smtClean="0"/>
              <a:t>Hb, </a:t>
            </a:r>
            <a:r>
              <a:rPr lang="el-GR" sz="2000" smtClean="0"/>
              <a:t>αλλά τα ΕΚ έχουν μικρότερη συγκέντρωση </a:t>
            </a:r>
            <a:r>
              <a:rPr lang="en-US" sz="2000" smtClean="0"/>
              <a:t>BPG (</a:t>
            </a:r>
            <a:r>
              <a:rPr lang="el-GR" sz="2000" smtClean="0"/>
              <a:t>2,3 διφωσφορογλυκερινικό οξύ) το οποίο μειώνει τη χημική συγγένεια με το οξυγόνο</a:t>
            </a:r>
          </a:p>
        </p:txBody>
      </p:sp>
      <p:pic>
        <p:nvPicPr>
          <p:cNvPr id="5" name="Online Image Placeholder 4" descr="Fetal Hemoglobin curve 3"/>
          <p:cNvPicPr>
            <a:picLocks noGrp="1" noChangeAspect="1" noChangeArrowheads="1"/>
          </p:cNvPicPr>
          <p:nvPr>
            <p:ph type="clipArt" sz="half" idx="2"/>
          </p:nvPr>
        </p:nvPicPr>
        <p:blipFill>
          <a:blip r:embed="rId2" cstate="print"/>
          <a:srcRect/>
          <a:stretch>
            <a:fillRect/>
          </a:stretch>
        </p:blipFill>
        <p:spPr>
          <a:xfrm>
            <a:off x="6011863" y="1773238"/>
            <a:ext cx="2908300" cy="2822575"/>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Τίτλος"/>
          <p:cNvSpPr>
            <a:spLocks noGrp="1"/>
          </p:cNvSpPr>
          <p:nvPr>
            <p:ph type="title"/>
          </p:nvPr>
        </p:nvSpPr>
        <p:spPr>
          <a:xfrm>
            <a:off x="0" y="0"/>
            <a:ext cx="9144000" cy="549275"/>
          </a:xfrm>
        </p:spPr>
        <p:txBody>
          <a:bodyPr/>
          <a:lstStyle/>
          <a:p>
            <a:pPr algn="ctr" eaLnBrk="1" hangingPunct="1"/>
            <a:r>
              <a:rPr lang="el-GR" sz="2400" smtClean="0"/>
              <a:t>Συγκέντρωση </a:t>
            </a:r>
            <a:r>
              <a:rPr lang="en-US" sz="2400" smtClean="0"/>
              <a:t>Hb (g/dl)</a:t>
            </a:r>
            <a:endParaRPr lang="el-GR" sz="2400" smtClean="0"/>
          </a:p>
        </p:txBody>
      </p:sp>
      <p:sp>
        <p:nvSpPr>
          <p:cNvPr id="26626" name="2 - Θέση κειμένου"/>
          <p:cNvSpPr>
            <a:spLocks noGrp="1"/>
          </p:cNvSpPr>
          <p:nvPr>
            <p:ph type="body" sz="half" idx="1"/>
          </p:nvPr>
        </p:nvSpPr>
        <p:spPr>
          <a:xfrm>
            <a:off x="228600" y="692150"/>
            <a:ext cx="8807450" cy="4752975"/>
          </a:xfrm>
        </p:spPr>
        <p:txBody>
          <a:bodyPr/>
          <a:lstStyle/>
          <a:p>
            <a:pPr eaLnBrk="1" hangingPunct="1"/>
            <a:r>
              <a:rPr lang="el-GR" sz="2000" smtClean="0"/>
              <a:t>Σκύλος	12-18 </a:t>
            </a:r>
          </a:p>
          <a:p>
            <a:pPr eaLnBrk="1" hangingPunct="1"/>
            <a:r>
              <a:rPr lang="el-GR" sz="2000" smtClean="0"/>
              <a:t>Γάτα		10-15</a:t>
            </a:r>
          </a:p>
          <a:p>
            <a:pPr eaLnBrk="1" hangingPunct="1"/>
            <a:r>
              <a:rPr lang="el-GR" sz="2000" smtClean="0"/>
              <a:t>Βοοειδή	8-15</a:t>
            </a:r>
          </a:p>
          <a:p>
            <a:pPr eaLnBrk="1" hangingPunct="1"/>
            <a:r>
              <a:rPr lang="el-GR" sz="2000" smtClean="0"/>
              <a:t>Ιπποειδή	11,5-16</a:t>
            </a:r>
          </a:p>
          <a:p>
            <a:pPr eaLnBrk="1" hangingPunct="1"/>
            <a:r>
              <a:rPr lang="el-GR" sz="2000" smtClean="0"/>
              <a:t>Χοίρος	10-16</a:t>
            </a:r>
          </a:p>
          <a:p>
            <a:pPr eaLnBrk="1" hangingPunct="1"/>
            <a:r>
              <a:rPr lang="el-GR" sz="2000" smtClean="0"/>
              <a:t>Πρόβατο	9-15</a:t>
            </a:r>
          </a:p>
          <a:p>
            <a:pPr eaLnBrk="1" hangingPunct="1"/>
            <a:r>
              <a:rPr lang="el-GR" sz="2000" smtClean="0"/>
              <a:t>Αίγα		8-12</a:t>
            </a:r>
          </a:p>
          <a:p>
            <a:pPr eaLnBrk="1" hangingPunct="1"/>
            <a:r>
              <a:rPr lang="el-GR" sz="2000" smtClean="0"/>
              <a:t>Όρνιθες	6,5-9</a:t>
            </a:r>
          </a:p>
          <a:p>
            <a:pPr eaLnBrk="1" hangingPunct="1"/>
            <a:endParaRPr lang="el-GR" sz="2000" smtClean="0"/>
          </a:p>
          <a:p>
            <a:pPr eaLnBrk="1" hangingPunct="1"/>
            <a:r>
              <a:rPr lang="el-GR" sz="2000" smtClean="0"/>
              <a:t>Αύξηση σε συναισθηματική διέγερση (κατεχολαμίνες-σύσπαση του σπληνός)</a:t>
            </a:r>
          </a:p>
          <a:p>
            <a:pPr eaLnBrk="1" hangingPunct="1"/>
            <a:r>
              <a:rPr lang="el-GR" sz="2000" smtClean="0"/>
              <a:t>Αύξηση σε συνθήκες χαμηλής μερικής πίεσης οξυγόνου (ερυθροκυττάρωση)</a:t>
            </a: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Τίτλος"/>
          <p:cNvSpPr>
            <a:spLocks noGrp="1"/>
          </p:cNvSpPr>
          <p:nvPr>
            <p:ph type="title"/>
          </p:nvPr>
        </p:nvSpPr>
        <p:spPr>
          <a:xfrm>
            <a:off x="0" y="620713"/>
            <a:ext cx="9144000" cy="762000"/>
          </a:xfrm>
        </p:spPr>
        <p:txBody>
          <a:bodyPr/>
          <a:lstStyle/>
          <a:p>
            <a:pPr algn="ctr" eaLnBrk="1" hangingPunct="1"/>
            <a:r>
              <a:rPr lang="el-GR" sz="2400" smtClean="0"/>
              <a:t>Οξυαιμοσφαιρίνη</a:t>
            </a:r>
          </a:p>
        </p:txBody>
      </p:sp>
      <p:sp>
        <p:nvSpPr>
          <p:cNvPr id="27650" name="2 - Θέση κειμένου"/>
          <p:cNvSpPr>
            <a:spLocks noGrp="1"/>
          </p:cNvSpPr>
          <p:nvPr>
            <p:ph type="body" sz="half" idx="1"/>
          </p:nvPr>
        </p:nvSpPr>
        <p:spPr>
          <a:xfrm>
            <a:off x="250825" y="1989138"/>
            <a:ext cx="8593138" cy="2133600"/>
          </a:xfrm>
        </p:spPr>
        <p:txBody>
          <a:bodyPr/>
          <a:lstStyle/>
          <a:p>
            <a:pPr eaLnBrk="1" hangingPunct="1"/>
            <a:r>
              <a:rPr lang="en-US" sz="2000" smtClean="0"/>
              <a:t>Hb + O</a:t>
            </a:r>
            <a:r>
              <a:rPr lang="en-US" sz="2000" baseline="-25000" smtClean="0"/>
              <a:t>2</a:t>
            </a:r>
            <a:r>
              <a:rPr lang="en-US" sz="2000" smtClean="0"/>
              <a:t> ↔ HbO</a:t>
            </a:r>
            <a:r>
              <a:rPr lang="en-US" sz="2000" baseline="-25000" smtClean="0"/>
              <a:t>2</a:t>
            </a:r>
          </a:p>
          <a:p>
            <a:pPr eaLnBrk="1" hangingPunct="1"/>
            <a:r>
              <a:rPr lang="el-GR" sz="2000" smtClean="0"/>
              <a:t>Όταν κορεστεί με οξυγόνο 1 </a:t>
            </a:r>
            <a:r>
              <a:rPr lang="en-US" sz="2000" smtClean="0"/>
              <a:t>g Hb</a:t>
            </a:r>
            <a:r>
              <a:rPr lang="el-GR" sz="2000" smtClean="0"/>
              <a:t> μεταφέρει 1,34 </a:t>
            </a:r>
            <a:r>
              <a:rPr lang="en-US" sz="2000" smtClean="0"/>
              <a:t>ml </a:t>
            </a:r>
            <a:r>
              <a:rPr lang="el-GR" sz="2000" smtClean="0"/>
              <a:t>οξυγόνου</a:t>
            </a:r>
          </a:p>
          <a:p>
            <a:pPr eaLnBrk="1" hangingPunct="1"/>
            <a:r>
              <a:rPr lang="el-GR" sz="2000" smtClean="0"/>
              <a:t>Έτσι 15 </a:t>
            </a:r>
            <a:r>
              <a:rPr lang="en-US" sz="2000" smtClean="0"/>
              <a:t>g Hb </a:t>
            </a:r>
            <a:r>
              <a:rPr lang="el-GR" sz="2000" smtClean="0"/>
              <a:t>στα 100 </a:t>
            </a:r>
            <a:r>
              <a:rPr lang="en-US" sz="2000" smtClean="0"/>
              <a:t>ml </a:t>
            </a:r>
            <a:r>
              <a:rPr lang="el-GR" sz="2000" smtClean="0"/>
              <a:t>αίματος μεταφέρουν 20 </a:t>
            </a:r>
            <a:r>
              <a:rPr lang="en-US" sz="2000" smtClean="0"/>
              <a:t>ml </a:t>
            </a:r>
            <a:r>
              <a:rPr lang="el-GR" sz="2000" smtClean="0"/>
              <a:t>οξυγόνου</a:t>
            </a:r>
          </a:p>
          <a:p>
            <a:pPr eaLnBrk="1" hangingPunct="1"/>
            <a:r>
              <a:rPr lang="el-GR" sz="2000" smtClean="0"/>
              <a:t>Το αρτηριακό αίμα έχει χρώμα φωτεινό κόκκινο</a:t>
            </a:r>
            <a:r>
              <a:rPr lang="en-US" sz="2000" smtClean="0"/>
              <a:t> (bright red)</a:t>
            </a:r>
            <a:endParaRPr lang="el-GR" sz="2000" smtClean="0"/>
          </a:p>
          <a:p>
            <a:pPr eaLnBrk="1" hangingPunct="1"/>
            <a:r>
              <a:rPr lang="el-GR" sz="2000" smtClean="0"/>
              <a:t>Το φλεβικό αίμα έχει χρώμα κυανέρυθρο (</a:t>
            </a:r>
            <a:r>
              <a:rPr lang="en-US" sz="2000" smtClean="0"/>
              <a:t>purplish red)</a:t>
            </a:r>
            <a:endParaRPr lang="el-GR" sz="2000" smtClean="0"/>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Τίτλος"/>
          <p:cNvSpPr>
            <a:spLocks noGrp="1"/>
          </p:cNvSpPr>
          <p:nvPr>
            <p:ph type="title"/>
          </p:nvPr>
        </p:nvSpPr>
        <p:spPr/>
        <p:txBody>
          <a:bodyPr/>
          <a:lstStyle/>
          <a:p>
            <a:pPr algn="ctr" eaLnBrk="1" hangingPunct="1"/>
            <a:r>
              <a:rPr lang="el-GR" sz="2400" smtClean="0"/>
              <a:t>Μυοσφαιρίνη</a:t>
            </a:r>
          </a:p>
        </p:txBody>
      </p:sp>
      <p:sp>
        <p:nvSpPr>
          <p:cNvPr id="28674" name="2 - Θέση κειμένου"/>
          <p:cNvSpPr>
            <a:spLocks noGrp="1"/>
          </p:cNvSpPr>
          <p:nvPr>
            <p:ph type="body" sz="half" idx="1"/>
          </p:nvPr>
        </p:nvSpPr>
        <p:spPr>
          <a:xfrm>
            <a:off x="228600" y="1295400"/>
            <a:ext cx="8447088" cy="3070225"/>
          </a:xfrm>
        </p:spPr>
        <p:txBody>
          <a:bodyPr/>
          <a:lstStyle/>
          <a:p>
            <a:pPr eaLnBrk="1" hangingPunct="1"/>
            <a:r>
              <a:rPr lang="el-GR" sz="2000" smtClean="0"/>
              <a:t>Αιμοσφαιρίνη του μυός</a:t>
            </a:r>
          </a:p>
          <a:p>
            <a:pPr eaLnBrk="1" hangingPunct="1"/>
            <a:r>
              <a:rPr lang="el-GR" sz="2000" smtClean="0"/>
              <a:t>1 αίμη (1 άτομο </a:t>
            </a:r>
            <a:r>
              <a:rPr lang="en-US" sz="2000" smtClean="0"/>
              <a:t>Fe ) </a:t>
            </a:r>
            <a:r>
              <a:rPr lang="el-GR" sz="2000" smtClean="0"/>
              <a:t>και 1 πολυπεπτιδική αλυσίδα</a:t>
            </a:r>
          </a:p>
          <a:p>
            <a:pPr eaLnBrk="1" hangingPunct="1"/>
            <a:r>
              <a:rPr lang="el-GR" sz="2000" smtClean="0"/>
              <a:t>Η αίμη είναι ταυτόσημη με αυτήν της της </a:t>
            </a:r>
            <a:r>
              <a:rPr lang="en-US" sz="2000" smtClean="0"/>
              <a:t>Hb</a:t>
            </a:r>
            <a:endParaRPr lang="el-GR" sz="2000" smtClean="0"/>
          </a:p>
          <a:p>
            <a:pPr eaLnBrk="1" hangingPunct="1"/>
            <a:r>
              <a:rPr lang="el-GR" sz="2000" smtClean="0"/>
              <a:t>Η σφαιρίνη διαφέρει στα διάφορα είδη στη σειρά των αμινοξέων όπως και η </a:t>
            </a:r>
            <a:r>
              <a:rPr lang="en-US" sz="2000" smtClean="0"/>
              <a:t>Hb</a:t>
            </a:r>
            <a:endParaRPr lang="el-GR" sz="2000" smtClean="0"/>
          </a:p>
          <a:p>
            <a:pPr eaLnBrk="1" hangingPunct="1"/>
            <a:r>
              <a:rPr lang="el-GR" sz="2000" smtClean="0"/>
              <a:t> </a:t>
            </a:r>
            <a:r>
              <a:rPr lang="en-US" sz="2000" smtClean="0"/>
              <a:t>M</a:t>
            </a:r>
            <a:r>
              <a:rPr lang="el-GR" sz="2000" smtClean="0"/>
              <a:t>οριακό βάρος 16700 περίπου</a:t>
            </a:r>
          </a:p>
          <a:p>
            <a:pPr eaLnBrk="1" hangingPunct="1"/>
            <a:r>
              <a:rPr lang="el-GR" sz="2000" smtClean="0"/>
              <a:t>Μικρή αποθήκη οξυγόνου μέσα στη μυική ίνα από τη μια σύσπαση στην άλλη</a:t>
            </a: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Τίτλος"/>
          <p:cNvSpPr>
            <a:spLocks noGrp="1"/>
          </p:cNvSpPr>
          <p:nvPr>
            <p:ph type="title"/>
          </p:nvPr>
        </p:nvSpPr>
        <p:spPr>
          <a:xfrm>
            <a:off x="0" y="765175"/>
            <a:ext cx="9144000" cy="762000"/>
          </a:xfrm>
        </p:spPr>
        <p:txBody>
          <a:bodyPr/>
          <a:lstStyle/>
          <a:p>
            <a:pPr algn="ctr" eaLnBrk="1" hangingPunct="1"/>
            <a:r>
              <a:rPr lang="el-GR" sz="2400" smtClean="0"/>
              <a:t>Καρβοξυαιμοσφαιρίνη (</a:t>
            </a:r>
            <a:r>
              <a:rPr lang="en-US" sz="2400" smtClean="0"/>
              <a:t>HbCO)</a:t>
            </a:r>
            <a:endParaRPr lang="el-GR" sz="2400" smtClean="0"/>
          </a:p>
        </p:txBody>
      </p:sp>
      <p:sp>
        <p:nvSpPr>
          <p:cNvPr id="29698" name="2 - Θέση κειμένου"/>
          <p:cNvSpPr>
            <a:spLocks noGrp="1"/>
          </p:cNvSpPr>
          <p:nvPr>
            <p:ph type="body" sz="half" idx="1"/>
          </p:nvPr>
        </p:nvSpPr>
        <p:spPr>
          <a:xfrm>
            <a:off x="323850" y="2133600"/>
            <a:ext cx="8447088" cy="2708275"/>
          </a:xfrm>
        </p:spPr>
        <p:txBody>
          <a:bodyPr/>
          <a:lstStyle/>
          <a:p>
            <a:pPr eaLnBrk="1" hangingPunct="1"/>
            <a:r>
              <a:rPr lang="el-GR" sz="2000" smtClean="0"/>
              <a:t>Η </a:t>
            </a:r>
            <a:r>
              <a:rPr lang="en-US" sz="2000" smtClean="0"/>
              <a:t>Hb </a:t>
            </a:r>
            <a:r>
              <a:rPr lang="el-GR" sz="2000" smtClean="0"/>
              <a:t>έχει 200 φορές μεγαλύτερη χημική συγγένεια για το </a:t>
            </a:r>
            <a:r>
              <a:rPr lang="en-US" sz="2000" smtClean="0"/>
              <a:t>CO </a:t>
            </a:r>
            <a:r>
              <a:rPr lang="el-GR" sz="2000" smtClean="0"/>
              <a:t>από ότι με το οξυγόνο</a:t>
            </a:r>
          </a:p>
          <a:p>
            <a:pPr eaLnBrk="1" hangingPunct="1"/>
            <a:r>
              <a:rPr lang="el-GR" sz="2000" smtClean="0"/>
              <a:t>Το </a:t>
            </a:r>
            <a:r>
              <a:rPr lang="en-US" sz="2000" smtClean="0"/>
              <a:t>CO </a:t>
            </a:r>
            <a:r>
              <a:rPr lang="el-GR" sz="2000" smtClean="0"/>
              <a:t>συνδέεται στην ίδια θέση του </a:t>
            </a:r>
            <a:r>
              <a:rPr lang="en-US" sz="2000" smtClean="0"/>
              <a:t>Fe </a:t>
            </a:r>
            <a:r>
              <a:rPr lang="el-GR" sz="2000" smtClean="0"/>
              <a:t>με το οξυγόνο</a:t>
            </a:r>
          </a:p>
          <a:p>
            <a:pPr eaLnBrk="1" hangingPunct="1"/>
            <a:r>
              <a:rPr lang="el-GR" sz="2000" smtClean="0"/>
              <a:t>Η αναπνοή αέρα με περιεκτικότητα 0,1% </a:t>
            </a:r>
            <a:r>
              <a:rPr lang="en-US" sz="2000" smtClean="0"/>
              <a:t>CO</a:t>
            </a:r>
            <a:r>
              <a:rPr lang="el-GR" sz="2000" smtClean="0"/>
              <a:t> προκαλεί σοβαρά συμπτώματα σε 20-60 </a:t>
            </a:r>
            <a:r>
              <a:rPr lang="en-US" sz="2000" smtClean="0"/>
              <a:t>min</a:t>
            </a:r>
            <a:r>
              <a:rPr lang="el-GR" sz="2000" smtClean="0"/>
              <a:t> (20% της </a:t>
            </a:r>
            <a:r>
              <a:rPr lang="en-US" sz="2000" smtClean="0"/>
              <a:t>Hb </a:t>
            </a:r>
            <a:r>
              <a:rPr lang="el-GR" sz="2000" smtClean="0"/>
              <a:t>έχει μετατραπεί σε </a:t>
            </a:r>
            <a:r>
              <a:rPr lang="en-US" sz="2000" smtClean="0"/>
              <a:t>HbCO)</a:t>
            </a:r>
            <a:endParaRPr lang="el-GR" sz="2000" smtClean="0"/>
          </a:p>
          <a:p>
            <a:pPr eaLnBrk="1" hangingPunct="1"/>
            <a:r>
              <a:rPr lang="el-GR" sz="2000" smtClean="0"/>
              <a:t>Η </a:t>
            </a:r>
            <a:r>
              <a:rPr lang="en-US" sz="2000" smtClean="0"/>
              <a:t>HbCO </a:t>
            </a:r>
            <a:r>
              <a:rPr lang="el-GR" sz="2000" smtClean="0"/>
              <a:t>έχει φωτεινό κόκκινο χρώμα (</a:t>
            </a:r>
            <a:r>
              <a:rPr lang="en-US" sz="2000" smtClean="0"/>
              <a:t>bright cherry red)</a:t>
            </a:r>
            <a:r>
              <a:rPr lang="el-GR" sz="2000" smtClean="0"/>
              <a:t> και μπορεί να οδηγήσει σε λάθος συμπεράσματα</a:t>
            </a: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p:txBody>
          <a:bodyPr/>
          <a:lstStyle/>
          <a:p>
            <a:pPr eaLnBrk="1" hangingPunct="1"/>
            <a:r>
              <a:rPr lang="en-US" smtClean="0"/>
              <a:t>K</a:t>
            </a:r>
            <a:r>
              <a:rPr lang="el-GR" smtClean="0"/>
              <a:t>ύτταρα του αίματος, πλάσμα και ορός</a:t>
            </a:r>
            <a:endParaRPr lang="en-US" smtClean="0"/>
          </a:p>
        </p:txBody>
      </p:sp>
      <p:sp>
        <p:nvSpPr>
          <p:cNvPr id="8194" name="Rectangle 6"/>
          <p:cNvSpPr>
            <a:spLocks noGrp="1" noChangeArrowheads="1"/>
          </p:cNvSpPr>
          <p:nvPr>
            <p:ph type="body" sz="half" idx="1"/>
          </p:nvPr>
        </p:nvSpPr>
        <p:spPr>
          <a:xfrm>
            <a:off x="250825" y="1628775"/>
            <a:ext cx="8664575" cy="4895850"/>
          </a:xfrm>
        </p:spPr>
        <p:txBody>
          <a:bodyPr/>
          <a:lstStyle/>
          <a:p>
            <a:pPr eaLnBrk="1" hangingPunct="1"/>
            <a:r>
              <a:rPr lang="el-GR" altLang="en-US" smtClean="0"/>
              <a:t>Ερυθροκύτταρα</a:t>
            </a:r>
          </a:p>
          <a:p>
            <a:pPr eaLnBrk="1" hangingPunct="1"/>
            <a:r>
              <a:rPr lang="el-GR" altLang="en-US" smtClean="0"/>
              <a:t>Λευκοκύτταρα</a:t>
            </a:r>
          </a:p>
          <a:p>
            <a:pPr eaLnBrk="1" hangingPunct="1"/>
            <a:r>
              <a:rPr lang="el-GR" altLang="en-US" smtClean="0"/>
              <a:t>Θρομβοκύτταρα ή αιμοπετάλια</a:t>
            </a:r>
          </a:p>
          <a:p>
            <a:pPr eaLnBrk="1" hangingPunct="1">
              <a:buFontTx/>
              <a:buNone/>
            </a:pPr>
            <a:r>
              <a:rPr lang="el-GR" altLang="en-US" smtClean="0"/>
              <a:t>Πλάσμα (άχρωμο έως κίτρινο)</a:t>
            </a:r>
            <a:endParaRPr lang="el-GR" altLang="en-US" smtClean="0">
              <a:latin typeface="Arial" charset="0"/>
            </a:endParaRPr>
          </a:p>
          <a:p>
            <a:pPr eaLnBrk="1" hangingPunct="1">
              <a:buFontTx/>
              <a:buNone/>
            </a:pPr>
            <a:r>
              <a:rPr lang="el-GR" altLang="en-US" smtClean="0"/>
              <a:t>	</a:t>
            </a:r>
            <a:r>
              <a:rPr lang="el-GR" altLang="en-US" sz="2400" smtClean="0"/>
              <a:t>Ορός (πλάσμα-ινωδογόνο και άλλοι παράγοντες της πήξης του 	αίματος</a:t>
            </a:r>
          </a:p>
          <a:p>
            <a:pPr eaLnBrk="1" hangingPunct="1">
              <a:buFontTx/>
              <a:buNone/>
            </a:pPr>
            <a:r>
              <a:rPr lang="el-GR" altLang="en-US" sz="2400" smtClean="0"/>
              <a:t>	</a:t>
            </a: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Τίτλος"/>
          <p:cNvSpPr>
            <a:spLocks noGrp="1"/>
          </p:cNvSpPr>
          <p:nvPr>
            <p:ph type="title"/>
          </p:nvPr>
        </p:nvSpPr>
        <p:spPr>
          <a:xfrm>
            <a:off x="0" y="-171450"/>
            <a:ext cx="9144000" cy="762000"/>
          </a:xfrm>
        </p:spPr>
        <p:txBody>
          <a:bodyPr/>
          <a:lstStyle/>
          <a:p>
            <a:pPr algn="ctr" eaLnBrk="1" hangingPunct="1"/>
            <a:r>
              <a:rPr lang="el-GR" sz="2400" smtClean="0"/>
              <a:t>Μεθαιμοσφαιρίνη </a:t>
            </a:r>
          </a:p>
        </p:txBody>
      </p:sp>
      <p:sp>
        <p:nvSpPr>
          <p:cNvPr id="30722" name="2 - Θέση κειμένου"/>
          <p:cNvSpPr>
            <a:spLocks noGrp="1"/>
          </p:cNvSpPr>
          <p:nvPr>
            <p:ph type="body" sz="half" idx="1"/>
          </p:nvPr>
        </p:nvSpPr>
        <p:spPr>
          <a:xfrm>
            <a:off x="250825" y="404813"/>
            <a:ext cx="8664575" cy="6048375"/>
          </a:xfrm>
        </p:spPr>
        <p:txBody>
          <a:bodyPr/>
          <a:lstStyle/>
          <a:p>
            <a:pPr eaLnBrk="1" hangingPunct="1"/>
            <a:r>
              <a:rPr lang="el-GR" sz="2000" dirty="0" smtClean="0"/>
              <a:t>Παράγωγο της </a:t>
            </a:r>
            <a:r>
              <a:rPr lang="en-US" sz="2000" dirty="0" err="1" smtClean="0"/>
              <a:t>Hb</a:t>
            </a:r>
            <a:endParaRPr lang="en-US" sz="2000" dirty="0" smtClean="0"/>
          </a:p>
          <a:p>
            <a:pPr eaLnBrk="1" hangingPunct="1"/>
            <a:r>
              <a:rPr lang="en-US" sz="2000" dirty="0" smtClean="0"/>
              <a:t>O Fe</a:t>
            </a:r>
            <a:r>
              <a:rPr lang="el-GR" sz="2000" baseline="30000" dirty="0" smtClean="0"/>
              <a:t>2+</a:t>
            </a:r>
            <a:r>
              <a:rPr lang="en-US" sz="2000" dirty="0" smtClean="0"/>
              <a:t> </a:t>
            </a:r>
            <a:r>
              <a:rPr lang="el-GR" sz="2000" dirty="0" smtClean="0"/>
              <a:t>οξειδώνεται σε </a:t>
            </a:r>
            <a:r>
              <a:rPr lang="en-US" sz="2000" dirty="0" smtClean="0"/>
              <a:t>Fe</a:t>
            </a:r>
            <a:r>
              <a:rPr lang="en-US" sz="2000" baseline="30000" dirty="0" smtClean="0"/>
              <a:t>3+ </a:t>
            </a:r>
            <a:r>
              <a:rPr lang="el-GR" sz="2000" dirty="0" smtClean="0"/>
              <a:t>και δεν μπορεί να συνδεθεί με το οξυγόνο</a:t>
            </a:r>
          </a:p>
          <a:p>
            <a:pPr eaLnBrk="1" hangingPunct="1"/>
            <a:r>
              <a:rPr lang="el-GR" sz="2000" dirty="0" smtClean="0"/>
              <a:t>Σχηματίζεται σε μικρές ποσότητες στο αίμα αλλά τα αναγωγικά συστήματα (ασκορβικό οξύ, γλουταθειόνη) αποτρέπουν τη συσσώρευσή της</a:t>
            </a:r>
          </a:p>
          <a:p>
            <a:pPr eaLnBrk="1" hangingPunct="1"/>
            <a:r>
              <a:rPr lang="el-GR" sz="2000" dirty="0" smtClean="0"/>
              <a:t>Μπορεί να σχηματιστεί από τη χορήγηση ορισμένων φαρμάκων (αμινοφαινόλες, σουλφοναμίδες κλπ)</a:t>
            </a:r>
          </a:p>
          <a:p>
            <a:pPr eaLnBrk="1" hangingPunct="1"/>
            <a:r>
              <a:rPr lang="el-GR" sz="2000" dirty="0" smtClean="0"/>
              <a:t>Έχει χρώμα σκούρο καφέ (</a:t>
            </a:r>
            <a:r>
              <a:rPr lang="en-US" sz="2000" dirty="0" smtClean="0"/>
              <a:t>chocolate brown)</a:t>
            </a:r>
            <a:r>
              <a:rPr lang="el-GR" sz="2000" dirty="0" smtClean="0"/>
              <a:t> και το ζώο είναι κυανωτικό</a:t>
            </a:r>
          </a:p>
          <a:p>
            <a:pPr eaLnBrk="1" hangingPunct="1"/>
            <a:r>
              <a:rPr lang="el-GR" sz="2000" dirty="0" smtClean="0"/>
              <a:t>Δημιουργείται και </a:t>
            </a:r>
            <a:r>
              <a:rPr lang="en-US" sz="2000" dirty="0" smtClean="0"/>
              <a:t>in vitro</a:t>
            </a:r>
            <a:r>
              <a:rPr lang="el-GR" sz="2000" dirty="0" smtClean="0"/>
              <a:t> κατά τη συντήρηση δειγμάτων αίματος</a:t>
            </a:r>
          </a:p>
          <a:p>
            <a:pPr eaLnBrk="1" hangingPunct="1"/>
            <a:r>
              <a:rPr lang="el-GR" sz="2000" dirty="0" smtClean="0"/>
              <a:t>Δηλητηρίαση από νιτρικά (λιπάσματα) ή χλωρικά (ζιζανιοκτόνα)</a:t>
            </a:r>
          </a:p>
          <a:p>
            <a:pPr eaLnBrk="1" hangingPunct="1"/>
            <a:r>
              <a:rPr lang="el-GR" sz="2000" dirty="0" smtClean="0"/>
              <a:t>Σπόροι σόργου σε περιόδους ξηρασίας ή μετά από παγωνιά περιέχουν υδροκυανικό οξύ (πρωσσικό οξύ)</a:t>
            </a:r>
          </a:p>
          <a:p>
            <a:pPr lvl="1" eaLnBrk="1" hangingPunct="1"/>
            <a:r>
              <a:rPr lang="el-GR" sz="1600" dirty="0" smtClean="0"/>
              <a:t>Ασφυξία (Ιστική υποξία)</a:t>
            </a:r>
          </a:p>
          <a:p>
            <a:pPr lvl="1" eaLnBrk="1" hangingPunct="1"/>
            <a:r>
              <a:rPr lang="el-GR" sz="1600" dirty="0" smtClean="0"/>
              <a:t>Χορήγηση ουσιών για να σχηματιστεί μεθαιμοσφαιρίνη (θειοθειικό νάτριο που σχηματίζει θειοκυανιούχο που είναι μη τοξικό, ή νιτρικό νάτριο)</a:t>
            </a:r>
          </a:p>
          <a:p>
            <a:pPr lvl="1" eaLnBrk="1" hangingPunct="1"/>
            <a:r>
              <a:rPr lang="el-GR" sz="1600" dirty="0" smtClean="0"/>
              <a:t>Στη συνέχεια κυανό του μεθυλενίου</a:t>
            </a:r>
          </a:p>
          <a:p>
            <a:pPr lvl="1" eaLnBrk="1" hangingPunct="1"/>
            <a:endParaRPr lang="el-GR" sz="1600" dirty="0" smtClean="0"/>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Τίτλος"/>
          <p:cNvSpPr>
            <a:spLocks noGrp="1"/>
          </p:cNvSpPr>
          <p:nvPr>
            <p:ph type="title"/>
          </p:nvPr>
        </p:nvSpPr>
        <p:spPr/>
        <p:txBody>
          <a:bodyPr/>
          <a:lstStyle/>
          <a:p>
            <a:pPr algn="ctr" eaLnBrk="1" hangingPunct="1"/>
            <a:r>
              <a:rPr lang="el-GR" sz="2400" smtClean="0"/>
              <a:t>Λευκοκύτταρα (λευκά αιμοσφαίρια)</a:t>
            </a:r>
          </a:p>
        </p:txBody>
      </p:sp>
      <p:sp>
        <p:nvSpPr>
          <p:cNvPr id="31746" name="2 - Θέση κειμένου"/>
          <p:cNvSpPr>
            <a:spLocks noGrp="1"/>
          </p:cNvSpPr>
          <p:nvPr>
            <p:ph type="body" sz="half" idx="1"/>
          </p:nvPr>
        </p:nvSpPr>
        <p:spPr>
          <a:xfrm>
            <a:off x="228600" y="1412875"/>
            <a:ext cx="8807450" cy="5140325"/>
          </a:xfrm>
        </p:spPr>
        <p:txBody>
          <a:bodyPr/>
          <a:lstStyle/>
          <a:p>
            <a:pPr eaLnBrk="1" hangingPunct="1"/>
            <a:r>
              <a:rPr lang="el-GR" sz="2000" smtClean="0"/>
              <a:t>Λιγότερα από τα ΕΚ</a:t>
            </a:r>
          </a:p>
          <a:p>
            <a:pPr lvl="1" eaLnBrk="1" hangingPunct="1"/>
            <a:r>
              <a:rPr lang="el-GR" sz="1600" smtClean="0"/>
              <a:t>1:1300 αίγα</a:t>
            </a:r>
          </a:p>
          <a:p>
            <a:pPr lvl="1" eaLnBrk="1" hangingPunct="1"/>
            <a:r>
              <a:rPr lang="el-GR" sz="1600" smtClean="0"/>
              <a:t>1:1200 πρόβατο</a:t>
            </a:r>
          </a:p>
          <a:p>
            <a:pPr lvl="1" eaLnBrk="1" hangingPunct="1"/>
            <a:r>
              <a:rPr lang="el-GR" sz="1600" smtClean="0"/>
              <a:t>1:1000 άλογο</a:t>
            </a:r>
          </a:p>
          <a:p>
            <a:pPr lvl="1" eaLnBrk="1" hangingPunct="1"/>
            <a:r>
              <a:rPr lang="el-GR" sz="1600" smtClean="0"/>
              <a:t>1:800 αγελάδα</a:t>
            </a:r>
          </a:p>
          <a:p>
            <a:pPr lvl="1" eaLnBrk="1" hangingPunct="1"/>
            <a:r>
              <a:rPr lang="el-GR" sz="1600" smtClean="0"/>
              <a:t>1:700 άνθρωπος</a:t>
            </a:r>
          </a:p>
          <a:p>
            <a:pPr lvl="1" eaLnBrk="1" hangingPunct="1"/>
            <a:r>
              <a:rPr lang="el-GR" sz="1600" smtClean="0"/>
              <a:t>1:600 σκύλος, γάτα</a:t>
            </a:r>
          </a:p>
          <a:p>
            <a:pPr lvl="1" eaLnBrk="1" hangingPunct="1"/>
            <a:r>
              <a:rPr lang="el-GR" sz="1600" smtClean="0"/>
              <a:t>1:400 χοίρος</a:t>
            </a:r>
          </a:p>
          <a:p>
            <a:pPr lvl="1" eaLnBrk="1" hangingPunct="1"/>
            <a:r>
              <a:rPr lang="el-GR" sz="1600" smtClean="0"/>
              <a:t>1:100 όρνιθα</a:t>
            </a:r>
          </a:p>
          <a:p>
            <a:pPr eaLnBrk="1" hangingPunct="1"/>
            <a:r>
              <a:rPr lang="el-GR" sz="2000" smtClean="0"/>
              <a:t>Τα ΕΚ ασκούν τις λειτουργίες τους στο αίμα ενώ τα ΛΚ κυρίως στους ιστούς</a:t>
            </a:r>
          </a:p>
          <a:p>
            <a:pPr eaLnBrk="1" hangingPunct="1"/>
            <a:r>
              <a:rPr lang="el-GR" sz="2000" smtClean="0"/>
              <a:t>Λευκοκυττάρωση (βακτηριακές λομώξεις-ουδετερόφιλα, νεοπλάσματα λεμφικού ιστού)</a:t>
            </a:r>
          </a:p>
          <a:p>
            <a:pPr eaLnBrk="1" hangingPunct="1"/>
            <a:r>
              <a:rPr lang="el-GR" sz="2000" smtClean="0"/>
              <a:t>Λευκοπενία (ιογενείς ασθένειες, σηψαιμία, τοξιναιμίες, βακτηριακές ενδοτοξίνες)</a:t>
            </a:r>
          </a:p>
        </p:txBody>
      </p:sp>
      <p:pic>
        <p:nvPicPr>
          <p:cNvPr id="31747" name="Picture 6" descr="whitebloodcell - RBCs"/>
          <p:cNvPicPr>
            <a:picLocks noChangeAspect="1" noChangeArrowheads="1"/>
          </p:cNvPicPr>
          <p:nvPr/>
        </p:nvPicPr>
        <p:blipFill>
          <a:blip r:embed="rId2" cstate="print"/>
          <a:srcRect/>
          <a:stretch>
            <a:fillRect/>
          </a:stretch>
        </p:blipFill>
        <p:spPr bwMode="auto">
          <a:xfrm>
            <a:off x="7308850" y="0"/>
            <a:ext cx="1368425" cy="1368425"/>
          </a:xfrm>
          <a:prstGeom prst="rect">
            <a:avLst/>
          </a:prstGeom>
          <a:noFill/>
          <a:ln w="9525">
            <a:noFill/>
            <a:miter lim="800000"/>
            <a:headEnd/>
            <a:tailEnd/>
          </a:ln>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descr="Scan0005"/>
          <p:cNvPicPr>
            <a:picLocks noChangeAspect="1" noChangeArrowheads="1"/>
          </p:cNvPicPr>
          <p:nvPr/>
        </p:nvPicPr>
        <p:blipFill>
          <a:blip r:embed="rId2" cstate="print"/>
          <a:srcRect/>
          <a:stretch>
            <a:fillRect/>
          </a:stretch>
        </p:blipFill>
        <p:spPr bwMode="auto">
          <a:xfrm>
            <a:off x="179388" y="1844675"/>
            <a:ext cx="8777287" cy="3101975"/>
          </a:xfrm>
          <a:prstGeom prst="rect">
            <a:avLst/>
          </a:prstGeom>
          <a:noFill/>
          <a:ln w="9525">
            <a:noFill/>
            <a:miter lim="800000"/>
            <a:headEnd/>
            <a:tailEnd/>
          </a:ln>
        </p:spPr>
      </p:pic>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Τίτλος"/>
          <p:cNvSpPr>
            <a:spLocks noGrp="1"/>
          </p:cNvSpPr>
          <p:nvPr>
            <p:ph type="title"/>
          </p:nvPr>
        </p:nvSpPr>
        <p:spPr/>
        <p:txBody>
          <a:bodyPr/>
          <a:lstStyle/>
          <a:p>
            <a:pPr algn="ctr" eaLnBrk="1" hangingPunct="1"/>
            <a:r>
              <a:rPr lang="el-GR" sz="2400" smtClean="0"/>
              <a:t>Λευκοκύτταρα (λευκά αιμοσφαίρια)</a:t>
            </a:r>
          </a:p>
        </p:txBody>
      </p:sp>
      <p:sp>
        <p:nvSpPr>
          <p:cNvPr id="33794" name="2 - Θέση κειμένου"/>
          <p:cNvSpPr>
            <a:spLocks noGrp="1"/>
          </p:cNvSpPr>
          <p:nvPr>
            <p:ph type="body" sz="half" idx="1"/>
          </p:nvPr>
        </p:nvSpPr>
        <p:spPr>
          <a:xfrm>
            <a:off x="228600" y="1295400"/>
            <a:ext cx="5351463" cy="5257800"/>
          </a:xfrm>
        </p:spPr>
        <p:txBody>
          <a:bodyPr/>
          <a:lstStyle/>
          <a:p>
            <a:pPr eaLnBrk="1" hangingPunct="1"/>
            <a:r>
              <a:rPr lang="el-GR" sz="2000" smtClean="0"/>
              <a:t>Περιθωριοποίηση στο ενδοθήλιο των τριχοειδών (50% των ΛΚ)</a:t>
            </a:r>
          </a:p>
          <a:p>
            <a:pPr eaLnBrk="1" hangingPunct="1"/>
            <a:r>
              <a:rPr lang="el-GR" sz="2000" smtClean="0"/>
              <a:t>Αριθμός</a:t>
            </a:r>
          </a:p>
          <a:p>
            <a:pPr lvl="1" eaLnBrk="1" hangingPunct="1">
              <a:spcBef>
                <a:spcPct val="50000"/>
              </a:spcBef>
              <a:buClr>
                <a:schemeClr val="tx2"/>
              </a:buClr>
              <a:buFont typeface="Wingdings" pitchFamily="2" charset="2"/>
              <a:buChar char="Ø"/>
            </a:pPr>
            <a:r>
              <a:rPr lang="el-GR" sz="1400" smtClean="0">
                <a:latin typeface="Comic Sans MS" pitchFamily="66" charset="0"/>
              </a:rPr>
              <a:t>Άνθρωπος</a:t>
            </a:r>
            <a:r>
              <a:rPr lang="en-US" sz="1400" smtClean="0">
                <a:latin typeface="Comic Sans MS" pitchFamily="66" charset="0"/>
              </a:rPr>
              <a:t>:</a:t>
            </a:r>
            <a:r>
              <a:rPr lang="el-GR" sz="1400" smtClean="0">
                <a:latin typeface="Comic Sans MS" pitchFamily="66" charset="0"/>
              </a:rPr>
              <a:t> 5.000-10.000 </a:t>
            </a:r>
            <a:r>
              <a:rPr lang="en-US" sz="1400" smtClean="0">
                <a:latin typeface="Comic Sans MS" pitchFamily="66" charset="0"/>
              </a:rPr>
              <a:t>WBC</a:t>
            </a:r>
            <a:r>
              <a:rPr lang="el-GR" sz="1400" smtClean="0">
                <a:latin typeface="Comic Sans MS" pitchFamily="66" charset="0"/>
              </a:rPr>
              <a:t>/μ</a:t>
            </a:r>
            <a:r>
              <a:rPr lang="en-US" sz="1400" smtClean="0">
                <a:latin typeface="Comic Sans MS" pitchFamily="66" charset="0"/>
              </a:rPr>
              <a:t>l </a:t>
            </a:r>
            <a:r>
              <a:rPr lang="el-GR" sz="1400" smtClean="0">
                <a:latin typeface="Comic Sans MS" pitchFamily="66" charset="0"/>
              </a:rPr>
              <a:t>αίματος</a:t>
            </a:r>
          </a:p>
          <a:p>
            <a:pPr lvl="1" eaLnBrk="1" hangingPunct="1">
              <a:buClr>
                <a:schemeClr val="tx2"/>
              </a:buClr>
              <a:buFont typeface="Wingdings" pitchFamily="2" charset="2"/>
              <a:buChar char="Ø"/>
            </a:pPr>
            <a:r>
              <a:rPr lang="el-GR" sz="1400" smtClean="0">
                <a:latin typeface="Comic Sans MS" pitchFamily="66" charset="0"/>
              </a:rPr>
              <a:t>Σκύλος</a:t>
            </a:r>
            <a:r>
              <a:rPr lang="en-US" sz="1400" smtClean="0">
                <a:latin typeface="Comic Sans MS" pitchFamily="66" charset="0"/>
              </a:rPr>
              <a:t>:</a:t>
            </a:r>
            <a:r>
              <a:rPr lang="el-GR" sz="1400" smtClean="0">
                <a:latin typeface="Comic Sans MS" pitchFamily="66" charset="0"/>
              </a:rPr>
              <a:t> 9.000-13.000 </a:t>
            </a:r>
            <a:r>
              <a:rPr lang="en-US" sz="1400" smtClean="0">
                <a:latin typeface="Comic Sans MS" pitchFamily="66" charset="0"/>
              </a:rPr>
              <a:t>WBC</a:t>
            </a:r>
            <a:r>
              <a:rPr lang="el-GR" sz="1400" smtClean="0">
                <a:latin typeface="Comic Sans MS" pitchFamily="66" charset="0"/>
              </a:rPr>
              <a:t>/μ</a:t>
            </a:r>
            <a:r>
              <a:rPr lang="en-US" sz="1400" smtClean="0">
                <a:latin typeface="Comic Sans MS" pitchFamily="66" charset="0"/>
              </a:rPr>
              <a:t>l </a:t>
            </a:r>
            <a:r>
              <a:rPr lang="el-GR" sz="1400" smtClean="0">
                <a:latin typeface="Comic Sans MS" pitchFamily="66" charset="0"/>
              </a:rPr>
              <a:t>αίματος</a:t>
            </a:r>
          </a:p>
          <a:p>
            <a:pPr lvl="1" eaLnBrk="1" hangingPunct="1">
              <a:buClr>
                <a:schemeClr val="tx2"/>
              </a:buClr>
              <a:buFont typeface="Wingdings" pitchFamily="2" charset="2"/>
              <a:buChar char="Ø"/>
            </a:pPr>
            <a:r>
              <a:rPr lang="el-GR" sz="1400" smtClean="0">
                <a:latin typeface="Comic Sans MS" pitchFamily="66" charset="0"/>
              </a:rPr>
              <a:t>Γάτα</a:t>
            </a:r>
            <a:r>
              <a:rPr lang="en-US" sz="1400" smtClean="0">
                <a:latin typeface="Comic Sans MS" pitchFamily="66" charset="0"/>
              </a:rPr>
              <a:t>:</a:t>
            </a:r>
            <a:r>
              <a:rPr lang="el-GR" sz="1400" smtClean="0">
                <a:latin typeface="Comic Sans MS" pitchFamily="66" charset="0"/>
              </a:rPr>
              <a:t> 10.000-15.000 </a:t>
            </a:r>
            <a:r>
              <a:rPr lang="en-US" sz="1400" smtClean="0">
                <a:latin typeface="Comic Sans MS" pitchFamily="66" charset="0"/>
              </a:rPr>
              <a:t>WBC</a:t>
            </a:r>
            <a:r>
              <a:rPr lang="el-GR" sz="1400" smtClean="0">
                <a:latin typeface="Comic Sans MS" pitchFamily="66" charset="0"/>
              </a:rPr>
              <a:t>/μ</a:t>
            </a:r>
            <a:r>
              <a:rPr lang="en-US" sz="1400" smtClean="0">
                <a:latin typeface="Comic Sans MS" pitchFamily="66" charset="0"/>
              </a:rPr>
              <a:t>l </a:t>
            </a:r>
            <a:r>
              <a:rPr lang="el-GR" sz="1400" smtClean="0">
                <a:latin typeface="Comic Sans MS" pitchFamily="66" charset="0"/>
              </a:rPr>
              <a:t>αίματος</a:t>
            </a:r>
          </a:p>
          <a:p>
            <a:pPr lvl="1" eaLnBrk="1" hangingPunct="1">
              <a:buClr>
                <a:schemeClr val="tx2"/>
              </a:buClr>
              <a:buFont typeface="Wingdings" pitchFamily="2" charset="2"/>
              <a:buChar char="Ø"/>
            </a:pPr>
            <a:r>
              <a:rPr lang="el-GR" sz="1400" smtClean="0">
                <a:latin typeface="Comic Sans MS" pitchFamily="66" charset="0"/>
              </a:rPr>
              <a:t>Προβατο/Βοοειδή</a:t>
            </a:r>
            <a:r>
              <a:rPr lang="en-US" sz="1400" smtClean="0">
                <a:latin typeface="Comic Sans MS" pitchFamily="66" charset="0"/>
              </a:rPr>
              <a:t>:</a:t>
            </a:r>
            <a:r>
              <a:rPr lang="el-GR" sz="1400" smtClean="0">
                <a:latin typeface="Comic Sans MS" pitchFamily="66" charset="0"/>
              </a:rPr>
              <a:t> 7.000-10.000 </a:t>
            </a:r>
            <a:r>
              <a:rPr lang="en-US" sz="1400" smtClean="0">
                <a:latin typeface="Comic Sans MS" pitchFamily="66" charset="0"/>
              </a:rPr>
              <a:t>WBC</a:t>
            </a:r>
            <a:r>
              <a:rPr lang="el-GR" sz="1400" smtClean="0">
                <a:latin typeface="Comic Sans MS" pitchFamily="66" charset="0"/>
              </a:rPr>
              <a:t>/μ</a:t>
            </a:r>
            <a:r>
              <a:rPr lang="en-US" sz="1400" smtClean="0">
                <a:latin typeface="Comic Sans MS" pitchFamily="66" charset="0"/>
              </a:rPr>
              <a:t>l </a:t>
            </a:r>
            <a:r>
              <a:rPr lang="el-GR" sz="1400" smtClean="0">
                <a:latin typeface="Comic Sans MS" pitchFamily="66" charset="0"/>
              </a:rPr>
              <a:t>αίματος</a:t>
            </a:r>
          </a:p>
          <a:p>
            <a:pPr lvl="1" eaLnBrk="1" hangingPunct="1">
              <a:buClr>
                <a:schemeClr val="tx2"/>
              </a:buClr>
              <a:buFont typeface="Wingdings" pitchFamily="2" charset="2"/>
              <a:buChar char="Ø"/>
            </a:pPr>
            <a:r>
              <a:rPr lang="el-GR" sz="1400" smtClean="0">
                <a:latin typeface="Comic Sans MS" pitchFamily="66" charset="0"/>
              </a:rPr>
              <a:t>Ίππος</a:t>
            </a:r>
            <a:r>
              <a:rPr lang="en-US" sz="1400" smtClean="0">
                <a:latin typeface="Comic Sans MS" pitchFamily="66" charset="0"/>
              </a:rPr>
              <a:t>:</a:t>
            </a:r>
            <a:r>
              <a:rPr lang="el-GR" sz="1400" smtClean="0">
                <a:latin typeface="Comic Sans MS" pitchFamily="66" charset="0"/>
              </a:rPr>
              <a:t> 8.000-11.000 </a:t>
            </a:r>
            <a:r>
              <a:rPr lang="en-US" sz="1400" smtClean="0">
                <a:latin typeface="Comic Sans MS" pitchFamily="66" charset="0"/>
              </a:rPr>
              <a:t>WBC</a:t>
            </a:r>
            <a:r>
              <a:rPr lang="el-GR" sz="1400" smtClean="0">
                <a:latin typeface="Comic Sans MS" pitchFamily="66" charset="0"/>
              </a:rPr>
              <a:t>/μ</a:t>
            </a:r>
            <a:r>
              <a:rPr lang="en-US" sz="1400" smtClean="0">
                <a:latin typeface="Comic Sans MS" pitchFamily="66" charset="0"/>
              </a:rPr>
              <a:t>l </a:t>
            </a:r>
            <a:r>
              <a:rPr lang="el-GR" sz="1400" smtClean="0">
                <a:latin typeface="Comic Sans MS" pitchFamily="66" charset="0"/>
              </a:rPr>
              <a:t>αίματος</a:t>
            </a:r>
          </a:p>
          <a:p>
            <a:pPr lvl="1" eaLnBrk="1" hangingPunct="1">
              <a:buClr>
                <a:schemeClr val="tx2"/>
              </a:buClr>
              <a:buFont typeface="Wingdings" pitchFamily="2" charset="2"/>
              <a:buChar char="Ø"/>
            </a:pPr>
            <a:r>
              <a:rPr lang="el-GR" sz="1400" smtClean="0">
                <a:latin typeface="Comic Sans MS" pitchFamily="66" charset="0"/>
              </a:rPr>
              <a:t>Αίγα</a:t>
            </a:r>
            <a:r>
              <a:rPr lang="en-US" sz="1400" smtClean="0">
                <a:latin typeface="Comic Sans MS" pitchFamily="66" charset="0"/>
              </a:rPr>
              <a:t>:</a:t>
            </a:r>
            <a:r>
              <a:rPr lang="el-GR" sz="1400" smtClean="0">
                <a:latin typeface="Comic Sans MS" pitchFamily="66" charset="0"/>
              </a:rPr>
              <a:t> 8.000-12.000 </a:t>
            </a:r>
            <a:r>
              <a:rPr lang="en-US" sz="1400" smtClean="0">
                <a:latin typeface="Comic Sans MS" pitchFamily="66" charset="0"/>
              </a:rPr>
              <a:t>WBC</a:t>
            </a:r>
            <a:r>
              <a:rPr lang="el-GR" sz="1400" smtClean="0">
                <a:latin typeface="Comic Sans MS" pitchFamily="66" charset="0"/>
              </a:rPr>
              <a:t>/μ</a:t>
            </a:r>
            <a:r>
              <a:rPr lang="en-US" sz="1400" smtClean="0">
                <a:latin typeface="Comic Sans MS" pitchFamily="66" charset="0"/>
              </a:rPr>
              <a:t>l </a:t>
            </a:r>
            <a:r>
              <a:rPr lang="el-GR" sz="1400" smtClean="0">
                <a:latin typeface="Comic Sans MS" pitchFamily="66" charset="0"/>
              </a:rPr>
              <a:t>αίματος</a:t>
            </a:r>
          </a:p>
          <a:p>
            <a:pPr lvl="1" eaLnBrk="1" hangingPunct="1">
              <a:buClr>
                <a:schemeClr val="tx2"/>
              </a:buClr>
              <a:buFont typeface="Wingdings" pitchFamily="2" charset="2"/>
              <a:buChar char="Ø"/>
            </a:pPr>
            <a:r>
              <a:rPr lang="el-GR" sz="1400" smtClean="0">
                <a:latin typeface="Comic Sans MS" pitchFamily="66" charset="0"/>
              </a:rPr>
              <a:t>Χοίρος</a:t>
            </a:r>
            <a:r>
              <a:rPr lang="en-US" sz="1400" smtClean="0">
                <a:latin typeface="Comic Sans MS" pitchFamily="66" charset="0"/>
              </a:rPr>
              <a:t>:</a:t>
            </a:r>
            <a:r>
              <a:rPr lang="el-GR" sz="1400" smtClean="0">
                <a:latin typeface="Comic Sans MS" pitchFamily="66" charset="0"/>
              </a:rPr>
              <a:t> </a:t>
            </a:r>
          </a:p>
          <a:p>
            <a:pPr lvl="2" eaLnBrk="1" hangingPunct="1">
              <a:buClr>
                <a:schemeClr val="tx2"/>
              </a:buClr>
              <a:buFontTx/>
              <a:buNone/>
            </a:pPr>
            <a:r>
              <a:rPr lang="el-GR" sz="1400" smtClean="0">
                <a:latin typeface="Comic Sans MS" pitchFamily="66" charset="0"/>
              </a:rPr>
              <a:t>1 ημέρας	10.000-12.000 </a:t>
            </a:r>
            <a:r>
              <a:rPr lang="en-US" sz="1400" smtClean="0">
                <a:latin typeface="Comic Sans MS" pitchFamily="66" charset="0"/>
              </a:rPr>
              <a:t>WBC</a:t>
            </a:r>
            <a:r>
              <a:rPr lang="el-GR" sz="1400" smtClean="0">
                <a:latin typeface="Comic Sans MS" pitchFamily="66" charset="0"/>
              </a:rPr>
              <a:t>/μ</a:t>
            </a:r>
            <a:r>
              <a:rPr lang="en-US" sz="1400" smtClean="0">
                <a:latin typeface="Comic Sans MS" pitchFamily="66" charset="0"/>
              </a:rPr>
              <a:t>l </a:t>
            </a:r>
            <a:r>
              <a:rPr lang="el-GR" sz="1400" smtClean="0">
                <a:latin typeface="Comic Sans MS" pitchFamily="66" charset="0"/>
              </a:rPr>
              <a:t>αίματος</a:t>
            </a:r>
          </a:p>
          <a:p>
            <a:pPr lvl="2" eaLnBrk="1" hangingPunct="1">
              <a:buClr>
                <a:schemeClr val="tx2"/>
              </a:buClr>
              <a:buFontTx/>
              <a:buNone/>
            </a:pPr>
            <a:r>
              <a:rPr lang="el-GR" sz="1400" smtClean="0">
                <a:latin typeface="Comic Sans MS" pitchFamily="66" charset="0"/>
              </a:rPr>
              <a:t>1 εβδ. 10.000-12.000 </a:t>
            </a:r>
            <a:r>
              <a:rPr lang="en-US" sz="1400" smtClean="0">
                <a:latin typeface="Comic Sans MS" pitchFamily="66" charset="0"/>
              </a:rPr>
              <a:t>WBC</a:t>
            </a:r>
            <a:r>
              <a:rPr lang="el-GR" sz="1400" smtClean="0">
                <a:latin typeface="Comic Sans MS" pitchFamily="66" charset="0"/>
              </a:rPr>
              <a:t>/μ</a:t>
            </a:r>
            <a:r>
              <a:rPr lang="en-US" sz="1400" smtClean="0">
                <a:latin typeface="Comic Sans MS" pitchFamily="66" charset="0"/>
              </a:rPr>
              <a:t>l </a:t>
            </a:r>
            <a:r>
              <a:rPr lang="el-GR" sz="1400" smtClean="0">
                <a:latin typeface="Comic Sans MS" pitchFamily="66" charset="0"/>
              </a:rPr>
              <a:t>αίματος</a:t>
            </a:r>
          </a:p>
          <a:p>
            <a:pPr lvl="2" eaLnBrk="1" hangingPunct="1">
              <a:buClr>
                <a:schemeClr val="tx2"/>
              </a:buClr>
              <a:buFontTx/>
              <a:buNone/>
            </a:pPr>
            <a:r>
              <a:rPr lang="el-GR" sz="1400" smtClean="0">
                <a:latin typeface="Comic Sans MS" pitchFamily="66" charset="0"/>
              </a:rPr>
              <a:t>2 εβδ. 10.000-12.000 </a:t>
            </a:r>
            <a:r>
              <a:rPr lang="en-US" sz="1400" smtClean="0">
                <a:latin typeface="Comic Sans MS" pitchFamily="66" charset="0"/>
              </a:rPr>
              <a:t>WBC</a:t>
            </a:r>
            <a:r>
              <a:rPr lang="el-GR" sz="1400" smtClean="0">
                <a:latin typeface="Comic Sans MS" pitchFamily="66" charset="0"/>
              </a:rPr>
              <a:t>/μ</a:t>
            </a:r>
            <a:r>
              <a:rPr lang="en-US" sz="1400" smtClean="0">
                <a:latin typeface="Comic Sans MS" pitchFamily="66" charset="0"/>
              </a:rPr>
              <a:t>l </a:t>
            </a:r>
            <a:r>
              <a:rPr lang="el-GR" sz="1400" smtClean="0">
                <a:latin typeface="Comic Sans MS" pitchFamily="66" charset="0"/>
              </a:rPr>
              <a:t>αίματος</a:t>
            </a:r>
          </a:p>
          <a:p>
            <a:pPr lvl="1" eaLnBrk="1" hangingPunct="1">
              <a:buClr>
                <a:schemeClr val="tx2"/>
              </a:buClr>
              <a:buFontTx/>
              <a:buNone/>
            </a:pPr>
            <a:r>
              <a:rPr lang="el-GR" sz="1400" smtClean="0">
                <a:latin typeface="Comic Sans MS" pitchFamily="66" charset="0"/>
              </a:rPr>
              <a:t>		6 εβδ. και πάνω 15.000-22.000 </a:t>
            </a:r>
            <a:r>
              <a:rPr lang="en-US" sz="1400" smtClean="0">
                <a:latin typeface="Comic Sans MS" pitchFamily="66" charset="0"/>
              </a:rPr>
              <a:t>WBC</a:t>
            </a:r>
            <a:r>
              <a:rPr lang="el-GR" sz="1400" smtClean="0">
                <a:latin typeface="Comic Sans MS" pitchFamily="66" charset="0"/>
              </a:rPr>
              <a:t>/μ</a:t>
            </a:r>
            <a:r>
              <a:rPr lang="en-US" sz="1400" smtClean="0">
                <a:latin typeface="Comic Sans MS" pitchFamily="66" charset="0"/>
              </a:rPr>
              <a:t>l </a:t>
            </a:r>
            <a:r>
              <a:rPr lang="el-GR" sz="1400" smtClean="0">
                <a:latin typeface="Comic Sans MS" pitchFamily="66" charset="0"/>
              </a:rPr>
              <a:t>αίματος</a:t>
            </a:r>
          </a:p>
          <a:p>
            <a:pPr lvl="1" eaLnBrk="1" hangingPunct="1">
              <a:buClr>
                <a:schemeClr val="tx2"/>
              </a:buClr>
              <a:buFont typeface="Wingdings" pitchFamily="2" charset="2"/>
              <a:buChar char="Ø"/>
            </a:pPr>
            <a:r>
              <a:rPr lang="el-GR" sz="1400" smtClean="0">
                <a:solidFill>
                  <a:schemeClr val="accent1"/>
                </a:solidFill>
                <a:latin typeface="Comic Sans MS" pitchFamily="66" charset="0"/>
              </a:rPr>
              <a:t>Όρνιθα</a:t>
            </a:r>
            <a:r>
              <a:rPr lang="en-US" sz="1400" smtClean="0">
                <a:solidFill>
                  <a:schemeClr val="accent1"/>
                </a:solidFill>
                <a:latin typeface="Comic Sans MS" pitchFamily="66" charset="0"/>
              </a:rPr>
              <a:t>: </a:t>
            </a:r>
            <a:r>
              <a:rPr lang="el-GR" sz="1400" smtClean="0">
                <a:solidFill>
                  <a:schemeClr val="accent1"/>
                </a:solidFill>
                <a:latin typeface="Comic Sans MS" pitchFamily="66" charset="0"/>
              </a:rPr>
              <a:t>20.000-30.000 </a:t>
            </a:r>
            <a:r>
              <a:rPr lang="en-US" sz="1400" smtClean="0">
                <a:solidFill>
                  <a:schemeClr val="accent1"/>
                </a:solidFill>
                <a:latin typeface="Comic Sans MS" pitchFamily="66" charset="0"/>
              </a:rPr>
              <a:t>WBC</a:t>
            </a:r>
            <a:r>
              <a:rPr lang="el-GR" sz="1400" smtClean="0">
                <a:solidFill>
                  <a:schemeClr val="accent1"/>
                </a:solidFill>
                <a:latin typeface="Comic Sans MS" pitchFamily="66" charset="0"/>
              </a:rPr>
              <a:t>/μ</a:t>
            </a:r>
            <a:r>
              <a:rPr lang="en-US" sz="1400" smtClean="0">
                <a:solidFill>
                  <a:schemeClr val="accent1"/>
                </a:solidFill>
                <a:latin typeface="Comic Sans MS" pitchFamily="66" charset="0"/>
              </a:rPr>
              <a:t>l </a:t>
            </a:r>
            <a:r>
              <a:rPr lang="el-GR" sz="1400" smtClean="0">
                <a:solidFill>
                  <a:schemeClr val="accent1"/>
                </a:solidFill>
                <a:latin typeface="Comic Sans MS" pitchFamily="66" charset="0"/>
              </a:rPr>
              <a:t>αίματος</a:t>
            </a:r>
          </a:p>
          <a:p>
            <a:pPr eaLnBrk="1" hangingPunct="1">
              <a:buClr>
                <a:schemeClr val="tx2"/>
              </a:buClr>
              <a:buFont typeface="Wingdings" pitchFamily="2" charset="2"/>
              <a:buChar char="Ø"/>
            </a:pPr>
            <a:r>
              <a:rPr lang="el-GR" sz="1800" smtClean="0"/>
              <a:t>Αύξηση αριθμού: επινεφρίνη, άσκηση</a:t>
            </a:r>
          </a:p>
          <a:p>
            <a:pPr eaLnBrk="1" hangingPunct="1">
              <a:buClr>
                <a:schemeClr val="tx2"/>
              </a:buClr>
              <a:buFont typeface="Wingdings" pitchFamily="2" charset="2"/>
              <a:buChar char="Ø"/>
            </a:pPr>
            <a:r>
              <a:rPr lang="el-GR" sz="1800" smtClean="0"/>
              <a:t>Κοκκώδη (ουδετερόφιλα, εωσινόφιλα, βασίφιλα)</a:t>
            </a:r>
          </a:p>
          <a:p>
            <a:pPr eaLnBrk="1" hangingPunct="1">
              <a:buClr>
                <a:schemeClr val="tx2"/>
              </a:buClr>
              <a:buFont typeface="Wingdings" pitchFamily="2" charset="2"/>
              <a:buChar char="Ø"/>
            </a:pPr>
            <a:r>
              <a:rPr lang="el-GR" sz="1800" smtClean="0"/>
              <a:t>Άκοκκα (λεμφοκύτταρα, μονοκύτταρα)</a:t>
            </a:r>
          </a:p>
          <a:p>
            <a:pPr lvl="1" eaLnBrk="1" hangingPunct="1"/>
            <a:endParaRPr lang="el-GR" sz="1600" smtClean="0"/>
          </a:p>
        </p:txBody>
      </p:sp>
      <p:pic>
        <p:nvPicPr>
          <p:cNvPr id="33795" name="Picture 10" descr="whitecells"/>
          <p:cNvPicPr>
            <a:picLocks noChangeAspect="1" noChangeArrowheads="1"/>
          </p:cNvPicPr>
          <p:nvPr/>
        </p:nvPicPr>
        <p:blipFill>
          <a:blip r:embed="rId2" cstate="print"/>
          <a:srcRect/>
          <a:stretch>
            <a:fillRect/>
          </a:stretch>
        </p:blipFill>
        <p:spPr bwMode="auto">
          <a:xfrm>
            <a:off x="5076825" y="1268413"/>
            <a:ext cx="3937000" cy="1584325"/>
          </a:xfrm>
          <a:prstGeom prst="rect">
            <a:avLst/>
          </a:prstGeom>
          <a:noFill/>
          <a:ln w="9525">
            <a:noFill/>
            <a:miter lim="800000"/>
            <a:headEnd/>
            <a:tailEnd/>
          </a:ln>
        </p:spPr>
      </p:pic>
      <p:pic>
        <p:nvPicPr>
          <p:cNvPr id="6" name="Picture 7" descr="diapedesis 3"/>
          <p:cNvPicPr>
            <a:picLocks noGrp="1" noChangeAspect="1" noChangeArrowheads="1"/>
          </p:cNvPicPr>
          <p:nvPr>
            <p:ph type="clipArt" sz="half" idx="2"/>
          </p:nvPr>
        </p:nvPicPr>
        <p:blipFill>
          <a:blip r:embed="rId3" cstate="print"/>
          <a:srcRect b="10905"/>
          <a:stretch>
            <a:fillRect/>
          </a:stretch>
        </p:blipFill>
        <p:spPr>
          <a:xfrm>
            <a:off x="5795963" y="3933825"/>
            <a:ext cx="3348037" cy="1992313"/>
          </a:xfr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Τίτλος"/>
          <p:cNvSpPr>
            <a:spLocks noGrp="1"/>
          </p:cNvSpPr>
          <p:nvPr>
            <p:ph type="title"/>
          </p:nvPr>
        </p:nvSpPr>
        <p:spPr>
          <a:xfrm>
            <a:off x="0" y="0"/>
            <a:ext cx="9144000" cy="620713"/>
          </a:xfrm>
        </p:spPr>
        <p:txBody>
          <a:bodyPr/>
          <a:lstStyle/>
          <a:p>
            <a:pPr algn="ctr" eaLnBrk="1" hangingPunct="1"/>
            <a:r>
              <a:rPr lang="el-GR" sz="2400" smtClean="0"/>
              <a:t>Ουδετερόφιλα</a:t>
            </a:r>
          </a:p>
        </p:txBody>
      </p:sp>
      <p:sp>
        <p:nvSpPr>
          <p:cNvPr id="34818" name="2 - Θέση κειμένου"/>
          <p:cNvSpPr>
            <a:spLocks noGrp="1"/>
          </p:cNvSpPr>
          <p:nvPr>
            <p:ph type="body" sz="half" idx="1"/>
          </p:nvPr>
        </p:nvSpPr>
        <p:spPr>
          <a:xfrm>
            <a:off x="228600" y="1295400"/>
            <a:ext cx="5207000" cy="4870450"/>
          </a:xfrm>
        </p:spPr>
        <p:txBody>
          <a:bodyPr/>
          <a:lstStyle/>
          <a:p>
            <a:pPr eaLnBrk="1" hangingPunct="1"/>
            <a:r>
              <a:rPr lang="el-GR" sz="2000" smtClean="0"/>
              <a:t>Παράγονται στον μυελό των οστών από ουδετεροφιλικές μυελοβλάστες</a:t>
            </a:r>
          </a:p>
          <a:p>
            <a:pPr eaLnBrk="1" hangingPunct="1"/>
            <a:r>
              <a:rPr lang="el-GR" sz="2000" smtClean="0"/>
              <a:t>Λεπτά κοκκία στο κυτταρόπλασμα που βάφονται με ουδέτερες χρωστικές</a:t>
            </a:r>
          </a:p>
          <a:p>
            <a:pPr eaLnBrk="1" hangingPunct="1"/>
            <a:r>
              <a:rPr lang="el-GR" sz="2000" smtClean="0"/>
              <a:t>Πολυσχιδής (λοβώδης) πυρήνας</a:t>
            </a:r>
          </a:p>
          <a:p>
            <a:pPr eaLnBrk="1" hangingPunct="1"/>
            <a:r>
              <a:rPr lang="el-GR" sz="2000" smtClean="0"/>
              <a:t>Αμοιβαδοειδή κίνηση</a:t>
            </a:r>
          </a:p>
          <a:p>
            <a:pPr eaLnBrk="1" hangingPunct="1"/>
            <a:r>
              <a:rPr lang="el-GR" sz="2000" smtClean="0"/>
              <a:t>Φαγοκυττάρωση (βακτήρια, ιούς, μικρά σωματίδια)</a:t>
            </a:r>
          </a:p>
          <a:p>
            <a:pPr eaLnBrk="1" hangingPunct="1"/>
            <a:r>
              <a:rPr lang="el-GR" sz="2000" smtClean="0"/>
              <a:t>2 τύποι κοκκίων στο κυτταρόπλασμα</a:t>
            </a:r>
          </a:p>
          <a:p>
            <a:pPr lvl="1" eaLnBrk="1" hangingPunct="1"/>
            <a:r>
              <a:rPr lang="el-GR" sz="1600" smtClean="0"/>
              <a:t>Αζουρόφιλα-λυσοσωμάτια (υδρολυτικά και οξειδωτικά ένζυμα-βακτηριακό τοίχωμα-υπεροξείδιο του υδρογόνου-υπεροξειδάση)</a:t>
            </a:r>
          </a:p>
          <a:p>
            <a:pPr lvl="1" eaLnBrk="1" hangingPunct="1"/>
            <a:r>
              <a:rPr lang="el-GR" sz="1600" smtClean="0"/>
              <a:t>Ειδικά κοκκία-κολλαγενάση και λακτοφερρίνη</a:t>
            </a:r>
          </a:p>
        </p:txBody>
      </p:sp>
      <p:pic>
        <p:nvPicPr>
          <p:cNvPr id="34819" name="Picture 4" descr="Neutrophil"/>
          <p:cNvPicPr>
            <a:picLocks noGrp="1" noChangeAspect="1" noChangeArrowheads="1"/>
          </p:cNvPicPr>
          <p:nvPr>
            <p:ph type="clipArt" sz="half" idx="2"/>
          </p:nvPr>
        </p:nvPicPr>
        <p:blipFill>
          <a:blip r:embed="rId2" cstate="print"/>
          <a:srcRect/>
          <a:stretch>
            <a:fillRect/>
          </a:stretch>
        </p:blipFill>
        <p:spPr>
          <a:xfrm>
            <a:off x="6875463" y="188913"/>
            <a:ext cx="2070100" cy="1584325"/>
          </a:xfrm>
        </p:spPr>
      </p:pic>
      <p:pic>
        <p:nvPicPr>
          <p:cNvPr id="34820" name="Picture 2" descr="origins &amp; difrntn of blood cells"/>
          <p:cNvPicPr>
            <a:picLocks noChangeAspect="1" noChangeArrowheads="1"/>
          </p:cNvPicPr>
          <p:nvPr/>
        </p:nvPicPr>
        <p:blipFill>
          <a:blip r:embed="rId3" cstate="print"/>
          <a:srcRect/>
          <a:stretch>
            <a:fillRect/>
          </a:stretch>
        </p:blipFill>
        <p:spPr bwMode="auto">
          <a:xfrm>
            <a:off x="5508625" y="2060575"/>
            <a:ext cx="3519488" cy="365283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 Τίτλος"/>
          <p:cNvSpPr>
            <a:spLocks noGrp="1"/>
          </p:cNvSpPr>
          <p:nvPr>
            <p:ph type="title"/>
          </p:nvPr>
        </p:nvSpPr>
        <p:spPr>
          <a:xfrm>
            <a:off x="0" y="0"/>
            <a:ext cx="9144000" cy="620713"/>
          </a:xfrm>
        </p:spPr>
        <p:txBody>
          <a:bodyPr/>
          <a:lstStyle/>
          <a:p>
            <a:pPr algn="ctr" eaLnBrk="1" hangingPunct="1"/>
            <a:r>
              <a:rPr lang="el-GR" sz="2400" smtClean="0"/>
              <a:t>Ουδετερόφιλα-Φλεγμονή</a:t>
            </a:r>
          </a:p>
        </p:txBody>
      </p:sp>
      <p:sp>
        <p:nvSpPr>
          <p:cNvPr id="35842" name="2 - Θέση κειμένου"/>
          <p:cNvSpPr>
            <a:spLocks noGrp="1"/>
          </p:cNvSpPr>
          <p:nvPr>
            <p:ph type="body" sz="half" idx="1"/>
          </p:nvPr>
        </p:nvSpPr>
        <p:spPr>
          <a:xfrm>
            <a:off x="250825" y="2060575"/>
            <a:ext cx="8736013" cy="4797425"/>
          </a:xfrm>
        </p:spPr>
        <p:txBody>
          <a:bodyPr/>
          <a:lstStyle/>
          <a:p>
            <a:pPr eaLnBrk="1" hangingPunct="1"/>
            <a:r>
              <a:rPr lang="el-GR" sz="2000" smtClean="0"/>
              <a:t>Φλεγμονή είναι η βλάβη των ιστών από οποιαδήποτε αιτία</a:t>
            </a:r>
          </a:p>
          <a:p>
            <a:pPr eaLnBrk="1" hangingPunct="1"/>
            <a:r>
              <a:rPr lang="el-GR" sz="2000" smtClean="0"/>
              <a:t>Κλασικά σημάδια φλεγμονής: ερυθρότητα, θερμότητα, οίδημα, πόνος (προκαλούνται από προϊόντα των ιστών πχ. ισταμίνη, βραδικινίνη, προσταγλανδίνες-αγγειοδιαστολή-αύξηση ροής του αίματος-αύξηση διαπερατότητας των τριχοειδών-μετανάστευση κοκκωδών ΛΚ και μονοκυττάρων)</a:t>
            </a:r>
          </a:p>
          <a:p>
            <a:pPr eaLnBrk="1" hangingPunct="1"/>
            <a:r>
              <a:rPr lang="el-GR" sz="2000" smtClean="0"/>
              <a:t>Κινητοποίηση των ουδετερόφιλων</a:t>
            </a:r>
          </a:p>
          <a:p>
            <a:pPr lvl="1" eaLnBrk="1" hangingPunct="1"/>
            <a:r>
              <a:rPr lang="el-GR" sz="1600" smtClean="0"/>
              <a:t>Χημειοταξία</a:t>
            </a:r>
          </a:p>
          <a:p>
            <a:pPr lvl="1" eaLnBrk="1" hangingPunct="1"/>
            <a:r>
              <a:rPr lang="el-GR" sz="1600" smtClean="0"/>
              <a:t>Περιθωριοποίηση</a:t>
            </a:r>
          </a:p>
          <a:p>
            <a:pPr lvl="1" eaLnBrk="1" hangingPunct="1"/>
            <a:r>
              <a:rPr lang="el-GR" sz="1600" smtClean="0"/>
              <a:t>Διαπίδυση</a:t>
            </a:r>
          </a:p>
          <a:p>
            <a:pPr lvl="1" eaLnBrk="1" hangingPunct="1"/>
            <a:r>
              <a:rPr lang="el-GR" sz="1600" smtClean="0"/>
              <a:t>Αμοιβαδοειδείς κινήσεις</a:t>
            </a:r>
          </a:p>
          <a:p>
            <a:pPr eaLnBrk="1" hangingPunct="1"/>
            <a:r>
              <a:rPr lang="el-GR" sz="1600" smtClean="0"/>
              <a:t>Ένα ουδετερόφιλο μπορεί να φαγοκυτταρώσει έως και 20 βακτήρια προτού αδρανοποιηθεί και πεθάνει-πύον-απόστημα</a:t>
            </a:r>
          </a:p>
          <a:p>
            <a:pPr eaLnBrk="1" hangingPunct="1"/>
            <a:r>
              <a:rPr lang="el-GR" sz="1600" smtClean="0"/>
              <a:t>Παραγωγή πυρετογόνων από ουδετερόφιλα στην αρχή της φλεγμονής-πυρετός-αγγειοδιαστολή-μείωση αναπαραγωγής βακτηρίων και ιών-ενίσχυση ανοσολογικού συστήματος</a:t>
            </a:r>
          </a:p>
          <a:p>
            <a:pPr eaLnBrk="1" hangingPunct="1"/>
            <a:endParaRPr lang="el-GR" sz="2000" smtClean="0"/>
          </a:p>
        </p:txBody>
      </p:sp>
      <p:pic>
        <p:nvPicPr>
          <p:cNvPr id="35843" name="Picture 3" descr="phagoscheme"/>
          <p:cNvPicPr>
            <a:picLocks noChangeAspect="1" noChangeArrowheads="1"/>
          </p:cNvPicPr>
          <p:nvPr/>
        </p:nvPicPr>
        <p:blipFill>
          <a:blip r:embed="rId2" cstate="print"/>
          <a:srcRect/>
          <a:stretch>
            <a:fillRect/>
          </a:stretch>
        </p:blipFill>
        <p:spPr bwMode="auto">
          <a:xfrm>
            <a:off x="250825" y="188913"/>
            <a:ext cx="2454275" cy="1533525"/>
          </a:xfrm>
          <a:prstGeom prst="rect">
            <a:avLst/>
          </a:prstGeom>
          <a:noFill/>
          <a:ln w="9525">
            <a:noFill/>
            <a:miter lim="800000"/>
            <a:headEnd/>
            <a:tailEnd/>
          </a:ln>
        </p:spPr>
      </p:pic>
      <p:pic>
        <p:nvPicPr>
          <p:cNvPr id="35844" name="3 - Θέση περιεχομένου" descr="immuniflame.jpg"/>
          <p:cNvPicPr>
            <a:picLocks noChangeAspect="1"/>
          </p:cNvPicPr>
          <p:nvPr/>
        </p:nvPicPr>
        <p:blipFill>
          <a:blip r:embed="rId3" cstate="print"/>
          <a:srcRect/>
          <a:stretch>
            <a:fillRect/>
          </a:stretch>
        </p:blipFill>
        <p:spPr bwMode="auto">
          <a:xfrm>
            <a:off x="5651500" y="476250"/>
            <a:ext cx="3259138" cy="159543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Τίτλος"/>
          <p:cNvSpPr>
            <a:spLocks noGrp="1"/>
          </p:cNvSpPr>
          <p:nvPr>
            <p:ph type="title"/>
          </p:nvPr>
        </p:nvSpPr>
        <p:spPr>
          <a:xfrm>
            <a:off x="0" y="0"/>
            <a:ext cx="9144000" cy="620713"/>
          </a:xfrm>
        </p:spPr>
        <p:txBody>
          <a:bodyPr/>
          <a:lstStyle/>
          <a:p>
            <a:pPr algn="ctr" eaLnBrk="1" hangingPunct="1"/>
            <a:r>
              <a:rPr lang="el-GR" sz="2400" smtClean="0"/>
              <a:t>Εωσινόφιλα</a:t>
            </a:r>
          </a:p>
        </p:txBody>
      </p:sp>
      <p:sp>
        <p:nvSpPr>
          <p:cNvPr id="36866" name="2 - Θέση κειμένου"/>
          <p:cNvSpPr>
            <a:spLocks noGrp="1"/>
          </p:cNvSpPr>
          <p:nvPr>
            <p:ph type="body" sz="half" idx="1"/>
          </p:nvPr>
        </p:nvSpPr>
        <p:spPr>
          <a:xfrm>
            <a:off x="228600" y="1295400"/>
            <a:ext cx="8736013" cy="5257800"/>
          </a:xfrm>
        </p:spPr>
        <p:txBody>
          <a:bodyPr/>
          <a:lstStyle/>
          <a:p>
            <a:pPr eaLnBrk="1" hangingPunct="1"/>
            <a:r>
              <a:rPr lang="el-GR" sz="2000" smtClean="0"/>
              <a:t>Μεγάλα κύτταρα με μεγάλα κοκκία που βάφονται με όξινες χρωστικές</a:t>
            </a:r>
          </a:p>
          <a:p>
            <a:pPr eaLnBrk="1" hangingPunct="1"/>
            <a:r>
              <a:rPr lang="el-GR" sz="2000" smtClean="0"/>
              <a:t>Λιγότερο λοβωτός πυρήνας</a:t>
            </a:r>
          </a:p>
          <a:p>
            <a:pPr eaLnBrk="1" hangingPunct="1"/>
            <a:r>
              <a:rPr lang="el-GR" sz="2000" smtClean="0"/>
              <a:t>Προέρχονται από το μυελό των οστών, μεγάλη κινητικότητα και μικρή φαγοκυτταρική ικανότητα</a:t>
            </a:r>
          </a:p>
          <a:p>
            <a:pPr eaLnBrk="1" hangingPunct="1"/>
            <a:r>
              <a:rPr lang="el-GR" sz="2000" smtClean="0"/>
              <a:t>Εωσινοφιλία σε αλλεργικές αντιδράσεις, αναφυλακτικό </a:t>
            </a:r>
            <a:r>
              <a:rPr lang="en-US" sz="2000" smtClean="0"/>
              <a:t>shock</a:t>
            </a:r>
            <a:r>
              <a:rPr lang="el-GR" sz="2000" smtClean="0"/>
              <a:t>, παρασιτισμούς (μετανάστευση προνυμφών)</a:t>
            </a:r>
          </a:p>
          <a:p>
            <a:pPr eaLnBrk="1" hangingPunct="1"/>
            <a:r>
              <a:rPr lang="el-GR" sz="2000" smtClean="0"/>
              <a:t>Οι παρασιτικές μορφές οψονοποιούνται (καλύπτονται με αντισώματα) και τα εωσινόφιλα αδειάζουν το περιεχόμενο των κοκκίων τους στην επιφάνεια των παρασίτων</a:t>
            </a:r>
          </a:p>
          <a:p>
            <a:pPr eaLnBrk="1" hangingPunct="1"/>
            <a:r>
              <a:rPr lang="el-GR" sz="2000" smtClean="0"/>
              <a:t>προσελκύονται σε σημεία τραυματισμού για να περιορίσουν τη φλεγμονή και την επέκτασή της σε γύρω ιστούς (</a:t>
            </a:r>
            <a:r>
              <a:rPr lang="el-GR" sz="2000" smtClean="0">
                <a:solidFill>
                  <a:schemeClr val="accent1"/>
                </a:solidFill>
              </a:rPr>
              <a:t>αδρανοποιούν την ισταμίνη-ισταμινάση</a:t>
            </a:r>
            <a:r>
              <a:rPr lang="el-GR" sz="2000" smtClean="0"/>
              <a:t>)</a:t>
            </a:r>
          </a:p>
          <a:p>
            <a:pPr eaLnBrk="1" hangingPunct="1"/>
            <a:r>
              <a:rPr lang="el-GR" sz="2000" smtClean="0"/>
              <a:t>Εωσινοπενία σε χορήγηση κορτιζόλης (ευνοεί τη διαπίδυση και μειώνει την απελευθέρωσή τους από τον μυελό των οστών) ΄και επινεφρίνης λόγω παραγωγής </a:t>
            </a:r>
            <a:r>
              <a:rPr lang="en-US" sz="2000" smtClean="0"/>
              <a:t>ACTH</a:t>
            </a:r>
            <a:endParaRPr lang="el-GR" sz="2000" smtClean="0"/>
          </a:p>
        </p:txBody>
      </p:sp>
      <p:pic>
        <p:nvPicPr>
          <p:cNvPr id="36867" name="Picture 4" descr="Eosinophil"/>
          <p:cNvPicPr>
            <a:picLocks noChangeAspect="1" noChangeArrowheads="1"/>
          </p:cNvPicPr>
          <p:nvPr/>
        </p:nvPicPr>
        <p:blipFill>
          <a:blip r:embed="rId2" cstate="print"/>
          <a:srcRect/>
          <a:stretch>
            <a:fillRect/>
          </a:stretch>
        </p:blipFill>
        <p:spPr bwMode="auto">
          <a:xfrm>
            <a:off x="7235825" y="0"/>
            <a:ext cx="1319213" cy="10953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 Τίτλος"/>
          <p:cNvSpPr>
            <a:spLocks noGrp="1"/>
          </p:cNvSpPr>
          <p:nvPr>
            <p:ph type="title"/>
          </p:nvPr>
        </p:nvSpPr>
        <p:spPr/>
        <p:txBody>
          <a:bodyPr/>
          <a:lstStyle/>
          <a:p>
            <a:pPr algn="ctr" eaLnBrk="1" hangingPunct="1"/>
            <a:r>
              <a:rPr lang="el-GR" sz="2400" smtClean="0"/>
              <a:t>Βασίφιλα</a:t>
            </a:r>
          </a:p>
        </p:txBody>
      </p:sp>
      <p:sp>
        <p:nvSpPr>
          <p:cNvPr id="37890" name="2 - Θέση κειμένου"/>
          <p:cNvSpPr>
            <a:spLocks noGrp="1"/>
          </p:cNvSpPr>
          <p:nvPr>
            <p:ph type="body" sz="half" idx="1"/>
          </p:nvPr>
        </p:nvSpPr>
        <p:spPr>
          <a:xfrm>
            <a:off x="323850" y="2060575"/>
            <a:ext cx="8375650" cy="3744913"/>
          </a:xfrm>
        </p:spPr>
        <p:txBody>
          <a:bodyPr/>
          <a:lstStyle/>
          <a:p>
            <a:pPr eaLnBrk="1" hangingPunct="1"/>
            <a:r>
              <a:rPr lang="el-GR" sz="2000" smtClean="0"/>
              <a:t>Λίγα σε αριθμό</a:t>
            </a:r>
          </a:p>
          <a:p>
            <a:pPr eaLnBrk="1" hangingPunct="1"/>
            <a:r>
              <a:rPr lang="el-GR" sz="2000" smtClean="0"/>
              <a:t>Κυτταροπλασματικά κοκκία που βάφονται με βασικές χρωστικές</a:t>
            </a:r>
          </a:p>
          <a:p>
            <a:pPr eaLnBrk="1" hangingPunct="1"/>
            <a:r>
              <a:rPr lang="el-GR" sz="2000" smtClean="0"/>
              <a:t>Μικρή ή απούσα φαγοκυτταρική ικανότητα</a:t>
            </a:r>
          </a:p>
          <a:p>
            <a:pPr eaLnBrk="1" hangingPunct="1"/>
            <a:r>
              <a:rPr lang="el-GR" sz="2000" smtClean="0"/>
              <a:t>Παράγονται στο μυελό των οστών</a:t>
            </a:r>
          </a:p>
          <a:p>
            <a:pPr eaLnBrk="1" hangingPunct="1"/>
            <a:r>
              <a:rPr lang="el-GR" sz="2000" smtClean="0"/>
              <a:t>Είναι παρόμοια ιστολογικά με τα σιτευτικά κύτταρα που βρίσκονται γύρω από τα τριχοειδή</a:t>
            </a:r>
          </a:p>
          <a:p>
            <a:pPr eaLnBrk="1" hangingPunct="1"/>
            <a:r>
              <a:rPr lang="el-GR" sz="2000" smtClean="0"/>
              <a:t>Τα βασίφιλα στις φλεγμαίνουσες περιοχές παράγουν ισταμίνη, ηπαρίνη, σεροτονίνη, βραδικινίνη και λυσοσωματικά ένζυμα</a:t>
            </a:r>
          </a:p>
          <a:p>
            <a:pPr eaLnBrk="1" hangingPunct="1"/>
            <a:r>
              <a:rPr lang="el-GR" sz="2000" smtClean="0"/>
              <a:t>Έχουν υποδοχείς για </a:t>
            </a:r>
            <a:r>
              <a:rPr lang="en-US" sz="2000" smtClean="0"/>
              <a:t>IgE </a:t>
            </a:r>
            <a:r>
              <a:rPr lang="el-GR" sz="2000" smtClean="0"/>
              <a:t>που εκκρίνεται σε αλλεργικές καταστάσεις</a:t>
            </a:r>
          </a:p>
          <a:p>
            <a:pPr eaLnBrk="1" hangingPunct="1"/>
            <a:r>
              <a:rPr lang="el-GR" sz="2000" smtClean="0"/>
              <a:t>Προάγουν τη φλεγμονώδη αντίδραση για να καταπολεμηθεί ο εισβολέας</a:t>
            </a:r>
          </a:p>
        </p:txBody>
      </p:sp>
      <p:pic>
        <p:nvPicPr>
          <p:cNvPr id="37891" name="Picture 4" descr="basophil2"/>
          <p:cNvPicPr>
            <a:picLocks noChangeAspect="1" noChangeArrowheads="1"/>
          </p:cNvPicPr>
          <p:nvPr/>
        </p:nvPicPr>
        <p:blipFill>
          <a:blip r:embed="rId2" cstate="print"/>
          <a:srcRect/>
          <a:stretch>
            <a:fillRect/>
          </a:stretch>
        </p:blipFill>
        <p:spPr bwMode="auto">
          <a:xfrm>
            <a:off x="6875463" y="115888"/>
            <a:ext cx="1852612" cy="1754187"/>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 Τίτλος"/>
          <p:cNvSpPr>
            <a:spLocks noGrp="1"/>
          </p:cNvSpPr>
          <p:nvPr>
            <p:ph type="title"/>
          </p:nvPr>
        </p:nvSpPr>
        <p:spPr>
          <a:xfrm>
            <a:off x="0" y="0"/>
            <a:ext cx="9144000" cy="692150"/>
          </a:xfrm>
        </p:spPr>
        <p:txBody>
          <a:bodyPr/>
          <a:lstStyle/>
          <a:p>
            <a:pPr algn="ctr" eaLnBrk="1" hangingPunct="1"/>
            <a:r>
              <a:rPr lang="el-GR" sz="2400" smtClean="0"/>
              <a:t>Λεμφοκύτταρα</a:t>
            </a:r>
          </a:p>
        </p:txBody>
      </p:sp>
      <p:sp>
        <p:nvSpPr>
          <p:cNvPr id="38914" name="2 - Θέση κειμένου"/>
          <p:cNvSpPr>
            <a:spLocks noGrp="1"/>
          </p:cNvSpPr>
          <p:nvPr>
            <p:ph type="body" sz="half" idx="1"/>
          </p:nvPr>
        </p:nvSpPr>
        <p:spPr>
          <a:xfrm>
            <a:off x="228600" y="2205038"/>
            <a:ext cx="8915400" cy="2997200"/>
          </a:xfrm>
        </p:spPr>
        <p:txBody>
          <a:bodyPr/>
          <a:lstStyle/>
          <a:p>
            <a:pPr marL="0" indent="0" eaLnBrk="1" hangingPunct="1">
              <a:lnSpc>
                <a:spcPct val="80000"/>
              </a:lnSpc>
              <a:buNone/>
            </a:pPr>
            <a:endParaRPr lang="el-GR" sz="2000" dirty="0" smtClean="0"/>
          </a:p>
          <a:p>
            <a:pPr eaLnBrk="1" hangingPunct="1">
              <a:lnSpc>
                <a:spcPct val="80000"/>
              </a:lnSpc>
            </a:pPr>
            <a:r>
              <a:rPr lang="el-GR" sz="2000" dirty="0" smtClean="0"/>
              <a:t>Παράγονται στο λεμφικό ιστό (λεμφογάγγλια, πλάκες του </a:t>
            </a:r>
            <a:r>
              <a:rPr lang="en-US" sz="2000" dirty="0" err="1" smtClean="0"/>
              <a:t>Peyer</a:t>
            </a:r>
            <a:r>
              <a:rPr lang="en-US" sz="2000" dirty="0" smtClean="0"/>
              <a:t>, </a:t>
            </a:r>
            <a:r>
              <a:rPr lang="el-GR" sz="2000" dirty="0" smtClean="0"/>
              <a:t>σπλήνα, θύμο αδένα)</a:t>
            </a:r>
          </a:p>
          <a:p>
            <a:pPr eaLnBrk="1" hangingPunct="1">
              <a:lnSpc>
                <a:spcPct val="80000"/>
              </a:lnSpc>
            </a:pPr>
            <a:r>
              <a:rPr lang="el-GR" sz="2000" dirty="0" smtClean="0"/>
              <a:t>Μεγάλος στρόγγυλος πυρήνας και τα ώριμα λεμφοκύτταρα έχουν λίγο κυτταρόπλασμα</a:t>
            </a:r>
          </a:p>
          <a:p>
            <a:pPr eaLnBrk="1" hangingPunct="1">
              <a:lnSpc>
                <a:spcPct val="80000"/>
              </a:lnSpc>
            </a:pPr>
            <a:r>
              <a:rPr lang="el-GR" sz="2000" dirty="0" smtClean="0"/>
              <a:t>Λειτουργικά 2 τύποι λεμφοκυττάρων: Τ και Β</a:t>
            </a:r>
          </a:p>
          <a:p>
            <a:pPr eaLnBrk="1" hangingPunct="1">
              <a:lnSpc>
                <a:spcPct val="80000"/>
              </a:lnSpc>
            </a:pPr>
            <a:r>
              <a:rPr lang="el-GR" sz="2000" dirty="0" smtClean="0"/>
              <a:t>Τα λεμφοκύτταρα χάνονται σε μεγάλους αριθμούς με τη μετανάστευσή τους στους βλεννογόνους του  εντέρου, της μήτρας και του αναπνευστικού</a:t>
            </a:r>
          </a:p>
          <a:p>
            <a:pPr eaLnBrk="1" hangingPunct="1">
              <a:lnSpc>
                <a:spcPct val="80000"/>
              </a:lnSpc>
            </a:pPr>
            <a:r>
              <a:rPr lang="el-GR" sz="2000" dirty="0" smtClean="0"/>
              <a:t>Έχουν ενεργητική κίνηση, αλλά όχι φαγοκυττάρωση</a:t>
            </a:r>
          </a:p>
          <a:p>
            <a:pPr eaLnBrk="1" hangingPunct="1">
              <a:lnSpc>
                <a:spcPct val="80000"/>
              </a:lnSpc>
            </a:pPr>
            <a:endParaRPr lang="el-GR" sz="2000" dirty="0" smtClean="0"/>
          </a:p>
        </p:txBody>
      </p:sp>
      <p:pic>
        <p:nvPicPr>
          <p:cNvPr id="38915" name="Picture 4" descr="lymphocyte 2"/>
          <p:cNvPicPr>
            <a:picLocks noChangeAspect="1" noChangeArrowheads="1"/>
          </p:cNvPicPr>
          <p:nvPr/>
        </p:nvPicPr>
        <p:blipFill>
          <a:blip r:embed="rId2" cstate="print"/>
          <a:srcRect/>
          <a:stretch>
            <a:fillRect/>
          </a:stretch>
        </p:blipFill>
        <p:spPr bwMode="auto">
          <a:xfrm>
            <a:off x="6516688" y="260350"/>
            <a:ext cx="2168525" cy="1716088"/>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Scan0006"/>
          <p:cNvPicPr>
            <a:picLocks noChangeAspect="1" noChangeArrowheads="1"/>
          </p:cNvPicPr>
          <p:nvPr/>
        </p:nvPicPr>
        <p:blipFill>
          <a:blip r:embed="rId2" cstate="print"/>
          <a:srcRect/>
          <a:stretch>
            <a:fillRect/>
          </a:stretch>
        </p:blipFill>
        <p:spPr bwMode="auto">
          <a:xfrm>
            <a:off x="2051050" y="333375"/>
            <a:ext cx="4462463" cy="5832475"/>
          </a:xfrm>
          <a:prstGeom prst="rect">
            <a:avLst/>
          </a:prstGeom>
          <a:noFill/>
          <a:ln w="9525">
            <a:noFill/>
            <a:miter lim="800000"/>
            <a:headEnd/>
            <a:tailEnd/>
          </a:ln>
        </p:spPr>
      </p:pic>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2 - Θέση κειμένου"/>
          <p:cNvSpPr>
            <a:spLocks noGrp="1"/>
          </p:cNvSpPr>
          <p:nvPr>
            <p:ph type="body" sz="half" idx="1"/>
          </p:nvPr>
        </p:nvSpPr>
        <p:spPr>
          <a:xfrm>
            <a:off x="250825" y="115888"/>
            <a:ext cx="8736013" cy="6626225"/>
          </a:xfrm>
        </p:spPr>
        <p:txBody>
          <a:bodyPr/>
          <a:lstStyle/>
          <a:p>
            <a:pPr eaLnBrk="1" hangingPunct="1"/>
            <a:r>
              <a:rPr lang="el-GR" altLang="en-US" smtClean="0"/>
              <a:t>Στο ενήλικο ζώο το πλάσμα περιέχει 91-92% νερό και 8-9% στερεά</a:t>
            </a:r>
          </a:p>
          <a:p>
            <a:pPr lvl="1" eaLnBrk="1" hangingPunct="1"/>
            <a:r>
              <a:rPr lang="el-GR" smtClean="0"/>
              <a:t>Πρωτεΐνες </a:t>
            </a:r>
          </a:p>
          <a:p>
            <a:pPr lvl="2" eaLnBrk="1" hangingPunct="1"/>
            <a:r>
              <a:rPr lang="el-GR" smtClean="0"/>
              <a:t>Αλβουμίνη (ρύθμιση οσμωτικής πίεσης, μεταφορέας ουσιών όπως: ελεύθερα λιπαρά οξέα, χολικά οξέα, χολερυθρίνη, κατιόντα, ιχνοστοιχεία, φάρμακα)</a:t>
            </a:r>
          </a:p>
          <a:p>
            <a:pPr lvl="2" eaLnBrk="1" hangingPunct="1"/>
            <a:r>
              <a:rPr lang="el-GR" smtClean="0"/>
              <a:t>Σφαιρίνες (ανοσοσφαιρίνες)</a:t>
            </a:r>
          </a:p>
          <a:p>
            <a:pPr lvl="2" eaLnBrk="1" hangingPunct="1"/>
            <a:r>
              <a:rPr lang="el-GR" smtClean="0"/>
              <a:t>Ινωδογόνο</a:t>
            </a:r>
          </a:p>
          <a:p>
            <a:pPr lvl="2" eaLnBrk="1" hangingPunct="1"/>
            <a:endParaRPr lang="el-GR" smtClean="0"/>
          </a:p>
          <a:p>
            <a:pPr lvl="2" eaLnBrk="1" hangingPunct="1">
              <a:buFontTx/>
              <a:buNone/>
            </a:pPr>
            <a:r>
              <a:rPr lang="el-GR" smtClean="0">
                <a:solidFill>
                  <a:srgbClr val="FFFF00"/>
                </a:solidFill>
              </a:rPr>
              <a:t>Οργανικά συστατικά του πλάσματος </a:t>
            </a:r>
          </a:p>
          <a:p>
            <a:pPr lvl="2" eaLnBrk="1" hangingPunct="1">
              <a:buFont typeface="Wingdings" pitchFamily="2" charset="2"/>
              <a:buChar char="Ø"/>
            </a:pPr>
            <a:r>
              <a:rPr lang="el-GR" smtClean="0"/>
              <a:t>Μη πρωτεϊνικές αζωτούχες ουσίες (ουρία, ουρικό οξύ, κρεατινίνη, αμινοξέα, γλουταθειόνη, ξανθίνη κλπ)</a:t>
            </a:r>
          </a:p>
          <a:p>
            <a:pPr lvl="2" eaLnBrk="1" hangingPunct="1">
              <a:buFont typeface="Wingdings" pitchFamily="2" charset="2"/>
              <a:buChar char="Ø"/>
            </a:pPr>
            <a:r>
              <a:rPr lang="el-GR" smtClean="0"/>
              <a:t> Γλυκόζη</a:t>
            </a:r>
          </a:p>
          <a:p>
            <a:pPr lvl="2" eaLnBrk="1" hangingPunct="1">
              <a:buFont typeface="Wingdings" pitchFamily="2" charset="2"/>
              <a:buChar char="Ø"/>
            </a:pPr>
            <a:r>
              <a:rPr lang="el-GR" smtClean="0"/>
              <a:t>Φωσφολιπίδια</a:t>
            </a:r>
          </a:p>
          <a:p>
            <a:pPr lvl="2" eaLnBrk="1" hangingPunct="1">
              <a:buFont typeface="Wingdings" pitchFamily="2" charset="2"/>
              <a:buChar char="Ø"/>
            </a:pPr>
            <a:r>
              <a:rPr lang="el-GR" smtClean="0"/>
              <a:t>Χολοστερόλη</a:t>
            </a:r>
          </a:p>
          <a:p>
            <a:pPr lvl="2" eaLnBrk="1" hangingPunct="1">
              <a:buFontTx/>
              <a:buNone/>
            </a:pPr>
            <a:r>
              <a:rPr lang="el-GR" smtClean="0">
                <a:solidFill>
                  <a:srgbClr val="FFFF00"/>
                </a:solidFill>
              </a:rPr>
              <a:t>Ανόργανα συστατικά του πλάσματος (1%)</a:t>
            </a:r>
          </a:p>
          <a:p>
            <a:pPr lvl="2" eaLnBrk="1" hangingPunct="1">
              <a:buFontTx/>
              <a:buNone/>
            </a:pPr>
            <a:r>
              <a:rPr lang="en-US" smtClean="0"/>
              <a:t>Ca, P, Mg, K, Na, Cl, S, I, Cu, Co, Mn, Zn, Se, Mo</a:t>
            </a:r>
            <a:endParaRPr lang="el-GR" smtClean="0"/>
          </a:p>
          <a:p>
            <a:pPr lvl="2" eaLnBrk="1" hangingPunct="1">
              <a:buFontTx/>
              <a:buNone/>
            </a:pPr>
            <a:endParaRPr lang="el-GR" smtClean="0"/>
          </a:p>
          <a:p>
            <a:pPr lvl="2" eaLnBrk="1" hangingPunct="1">
              <a:buFontTx/>
              <a:buNone/>
            </a:pPr>
            <a:r>
              <a:rPr lang="el-GR" smtClean="0"/>
              <a:t>	</a:t>
            </a: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 Τίτλος"/>
          <p:cNvSpPr>
            <a:spLocks noGrp="1"/>
          </p:cNvSpPr>
          <p:nvPr>
            <p:ph type="title"/>
          </p:nvPr>
        </p:nvSpPr>
        <p:spPr>
          <a:xfrm>
            <a:off x="0" y="0"/>
            <a:ext cx="9144000" cy="549275"/>
          </a:xfrm>
        </p:spPr>
        <p:txBody>
          <a:bodyPr/>
          <a:lstStyle/>
          <a:p>
            <a:pPr algn="ctr" eaLnBrk="1" hangingPunct="1"/>
            <a:r>
              <a:rPr lang="el-GR" sz="2400" smtClean="0"/>
              <a:t>Λεμφοκύτταρα</a:t>
            </a:r>
          </a:p>
        </p:txBody>
      </p:sp>
      <p:sp>
        <p:nvSpPr>
          <p:cNvPr id="40962" name="2 - Θέση κειμένου"/>
          <p:cNvSpPr>
            <a:spLocks noGrp="1"/>
          </p:cNvSpPr>
          <p:nvPr>
            <p:ph type="body" sz="half" idx="1"/>
          </p:nvPr>
        </p:nvSpPr>
        <p:spPr>
          <a:xfrm>
            <a:off x="179388" y="1844675"/>
            <a:ext cx="8736012" cy="3070225"/>
          </a:xfrm>
        </p:spPr>
        <p:txBody>
          <a:bodyPr/>
          <a:lstStyle/>
          <a:p>
            <a:pPr eaLnBrk="1" hangingPunct="1"/>
            <a:r>
              <a:rPr lang="el-GR" sz="2000" smtClean="0"/>
              <a:t>Τα  Β λεμφοκύτταρα έχουν σχέση με τη </a:t>
            </a:r>
            <a:r>
              <a:rPr lang="el-GR" sz="2000" smtClean="0">
                <a:solidFill>
                  <a:srgbClr val="FFC000"/>
                </a:solidFill>
              </a:rPr>
              <a:t>χυμική ανοσία </a:t>
            </a:r>
            <a:r>
              <a:rPr lang="el-GR" sz="2000" smtClean="0"/>
              <a:t>(παραγωγή αντισωμάτων σε απάντηση στη διέγερση αντιγόνων)</a:t>
            </a:r>
          </a:p>
          <a:p>
            <a:pPr eaLnBrk="1" hangingPunct="1"/>
            <a:r>
              <a:rPr lang="el-GR" sz="2000" smtClean="0"/>
              <a:t>Τα Τ λεμφοκύτταρα έχουν σχέση με την </a:t>
            </a:r>
            <a:r>
              <a:rPr lang="el-GR" sz="2000" smtClean="0">
                <a:solidFill>
                  <a:srgbClr val="FFC000"/>
                </a:solidFill>
              </a:rPr>
              <a:t>κυτταρική ανοσία </a:t>
            </a:r>
            <a:r>
              <a:rPr lang="el-GR" sz="2000" smtClean="0"/>
              <a:t>(ενεργοποιούνται σε απάντηση αντιγονικού ερεθίσματος)</a:t>
            </a:r>
          </a:p>
          <a:p>
            <a:pPr eaLnBrk="1" hangingPunct="1"/>
            <a:r>
              <a:rPr lang="el-GR" sz="2000" smtClean="0"/>
              <a:t>Υποδοχείς για αντιγόνα στα Β κύτταρα-δημιουργία κλώνων και η παραγωγή αντισωμάτων από ειδικά Β κύτταρα τα </a:t>
            </a:r>
            <a:r>
              <a:rPr lang="el-GR" sz="2000" smtClean="0">
                <a:solidFill>
                  <a:srgbClr val="FFC000"/>
                </a:solidFill>
              </a:rPr>
              <a:t>πλασμοκύτταρα</a:t>
            </a:r>
          </a:p>
          <a:p>
            <a:pPr eaLnBrk="1" hangingPunct="1"/>
            <a:r>
              <a:rPr lang="el-GR" sz="2000" smtClean="0"/>
              <a:t>Μετά από κάθε έκθεση στο ίδιο αντιγόνο παλαιότεροι κλώνοι παράγουν περισσότερα αντισώματα</a:t>
            </a:r>
          </a:p>
        </p:txBody>
      </p:sp>
      <p:pic>
        <p:nvPicPr>
          <p:cNvPr id="40963" name="Picture 4" descr="lymphocyte 2"/>
          <p:cNvPicPr>
            <a:picLocks noChangeAspect="1" noChangeArrowheads="1"/>
          </p:cNvPicPr>
          <p:nvPr/>
        </p:nvPicPr>
        <p:blipFill>
          <a:blip r:embed="rId2" cstate="print"/>
          <a:srcRect/>
          <a:stretch>
            <a:fillRect/>
          </a:stretch>
        </p:blipFill>
        <p:spPr bwMode="auto">
          <a:xfrm>
            <a:off x="7164388" y="115888"/>
            <a:ext cx="1808162" cy="14319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 Τίτλος"/>
          <p:cNvSpPr>
            <a:spLocks noGrp="1"/>
          </p:cNvSpPr>
          <p:nvPr>
            <p:ph type="title"/>
          </p:nvPr>
        </p:nvSpPr>
        <p:spPr/>
        <p:txBody>
          <a:bodyPr/>
          <a:lstStyle/>
          <a:p>
            <a:pPr algn="ctr" eaLnBrk="1" hangingPunct="1"/>
            <a:r>
              <a:rPr lang="el-GR" sz="2400" smtClean="0"/>
              <a:t>Λεμφοκύτταρα</a:t>
            </a:r>
          </a:p>
        </p:txBody>
      </p:sp>
      <p:sp>
        <p:nvSpPr>
          <p:cNvPr id="41986" name="2 - Θέση κειμένου"/>
          <p:cNvSpPr>
            <a:spLocks noGrp="1"/>
          </p:cNvSpPr>
          <p:nvPr>
            <p:ph type="body" sz="half" idx="1"/>
          </p:nvPr>
        </p:nvSpPr>
        <p:spPr>
          <a:xfrm>
            <a:off x="179388" y="765175"/>
            <a:ext cx="8856662" cy="5903913"/>
          </a:xfrm>
        </p:spPr>
        <p:txBody>
          <a:bodyPr/>
          <a:lstStyle/>
          <a:p>
            <a:pPr eaLnBrk="1" hangingPunct="1"/>
            <a:r>
              <a:rPr lang="el-GR" sz="2000" smtClean="0"/>
              <a:t>Τα αντιγόνα ευαισθητοποιούν και τα Τ λεμφοκύτταρα και τα Τ κύτταρα διαιρούνται  (σχηματισμός κλώνων)</a:t>
            </a:r>
          </a:p>
          <a:p>
            <a:pPr eaLnBrk="1" hangingPunct="1"/>
            <a:r>
              <a:rPr lang="el-GR" sz="2000" smtClean="0"/>
              <a:t>4 τύποι Τ λεμφοκυττάρων</a:t>
            </a:r>
          </a:p>
          <a:p>
            <a:pPr lvl="1" eaLnBrk="1" hangingPunct="1"/>
            <a:r>
              <a:rPr lang="el-GR" sz="1600" smtClean="0">
                <a:solidFill>
                  <a:srgbClr val="FFC000"/>
                </a:solidFill>
              </a:rPr>
              <a:t>Τα κυτταροτοξικά Τ κύτταρα (</a:t>
            </a:r>
            <a:r>
              <a:rPr lang="en-US" sz="1600" smtClean="0">
                <a:solidFill>
                  <a:srgbClr val="FFC000"/>
                </a:solidFill>
              </a:rPr>
              <a:t>killer cells)</a:t>
            </a:r>
            <a:endParaRPr lang="el-GR" sz="1600" smtClean="0">
              <a:solidFill>
                <a:srgbClr val="FFC000"/>
              </a:solidFill>
            </a:endParaRPr>
          </a:p>
          <a:p>
            <a:pPr lvl="1" eaLnBrk="1" hangingPunct="1"/>
            <a:r>
              <a:rPr lang="el-GR" sz="1600" smtClean="0">
                <a:solidFill>
                  <a:srgbClr val="FFC000"/>
                </a:solidFill>
              </a:rPr>
              <a:t>Τα βοηθητικά Τ κύτταρα</a:t>
            </a:r>
          </a:p>
          <a:p>
            <a:pPr lvl="1" eaLnBrk="1" hangingPunct="1"/>
            <a:r>
              <a:rPr lang="el-GR" sz="1600" smtClean="0">
                <a:solidFill>
                  <a:srgbClr val="FFC000"/>
                </a:solidFill>
              </a:rPr>
              <a:t>Τα κατασταλτικά Τ κύτταρα</a:t>
            </a:r>
          </a:p>
          <a:p>
            <a:pPr lvl="1" eaLnBrk="1" hangingPunct="1"/>
            <a:r>
              <a:rPr lang="el-GR" sz="1600" smtClean="0">
                <a:solidFill>
                  <a:srgbClr val="FFC000"/>
                </a:solidFill>
              </a:rPr>
              <a:t>Τα Τ κύτταρα μνήμης</a:t>
            </a:r>
          </a:p>
          <a:p>
            <a:pPr eaLnBrk="1" hangingPunct="1"/>
            <a:r>
              <a:rPr lang="el-GR" sz="2000" smtClean="0">
                <a:solidFill>
                  <a:srgbClr val="00B050"/>
                </a:solidFill>
              </a:rPr>
              <a:t>Τα κυτταροτοξικά Τ κύτταρα </a:t>
            </a:r>
            <a:r>
              <a:rPr lang="el-GR" sz="2000" smtClean="0"/>
              <a:t>καταστρέφουν ξένους εισβολείς που βρίσκονται σε άλλα κύτταρα με την παραγωγή υπεροξειδίου του υδρογόνου και άλλα λυσοσωματικά ένζυμα (υπεροξειδάσες, φωσφατάσες και οξυγενάσες)</a:t>
            </a:r>
          </a:p>
          <a:p>
            <a:pPr eaLnBrk="1" hangingPunct="1"/>
            <a:r>
              <a:rPr lang="el-GR" sz="2000" smtClean="0"/>
              <a:t>Επιτίθενται σε κύτταρα μεταμοσχευμένων οργάνων και καρκινικά κύτταρα</a:t>
            </a:r>
          </a:p>
          <a:p>
            <a:pPr eaLnBrk="1" hangingPunct="1"/>
            <a:r>
              <a:rPr lang="el-GR" sz="2000" smtClean="0">
                <a:solidFill>
                  <a:srgbClr val="00B050"/>
                </a:solidFill>
              </a:rPr>
              <a:t>Τα βοηθητικά Τ κύτταρα </a:t>
            </a:r>
            <a:r>
              <a:rPr lang="el-GR" sz="2000" smtClean="0"/>
              <a:t>συνεργάζονται και διεγείρουν τα Β κύτταρα για την παραγωγή αντισωμάτων</a:t>
            </a:r>
          </a:p>
          <a:p>
            <a:pPr eaLnBrk="1" hangingPunct="1"/>
            <a:r>
              <a:rPr lang="el-GR" sz="2000" smtClean="0">
                <a:solidFill>
                  <a:srgbClr val="00B050"/>
                </a:solidFill>
              </a:rPr>
              <a:t>Τα κατασταλτικά Τ κύτταρα </a:t>
            </a:r>
            <a:r>
              <a:rPr lang="el-GR" sz="2000" smtClean="0"/>
              <a:t>καταστέλλουν τόσο τη χυμική ανοσία όσο και την κυτταρική. Ρυθμίζουν την την δραστηριότητα των βοηθητικών</a:t>
            </a:r>
          </a:p>
          <a:p>
            <a:pPr eaLnBrk="1" hangingPunct="1"/>
            <a:r>
              <a:rPr lang="el-GR" sz="2000" smtClean="0">
                <a:solidFill>
                  <a:srgbClr val="00B050"/>
                </a:solidFill>
              </a:rPr>
              <a:t>Τα Τ κύτταρα μνήμης </a:t>
            </a:r>
            <a:r>
              <a:rPr lang="el-GR" sz="2000" smtClean="0"/>
              <a:t>έχουν μεγάλη διάρκεια ζωής και επιτρέπουν στα Τ και Β να ανταποκριθούν στο ίδιο αντιγόνο όταν εκτεθούν σε επόμενο χρόνο</a:t>
            </a:r>
          </a:p>
          <a:p>
            <a:pPr eaLnBrk="1" hangingPunct="1"/>
            <a:endParaRPr lang="el-GR" sz="2000" smtClean="0"/>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 Τίτλος"/>
          <p:cNvSpPr>
            <a:spLocks noGrp="1"/>
          </p:cNvSpPr>
          <p:nvPr>
            <p:ph type="title"/>
          </p:nvPr>
        </p:nvSpPr>
        <p:spPr>
          <a:xfrm>
            <a:off x="0" y="0"/>
            <a:ext cx="9144000" cy="620713"/>
          </a:xfrm>
        </p:spPr>
        <p:txBody>
          <a:bodyPr/>
          <a:lstStyle/>
          <a:p>
            <a:pPr algn="ctr" eaLnBrk="1" hangingPunct="1"/>
            <a:r>
              <a:rPr lang="el-GR" sz="2400" smtClean="0"/>
              <a:t>Λεμφοκύτταρα</a:t>
            </a:r>
          </a:p>
        </p:txBody>
      </p:sp>
      <p:sp>
        <p:nvSpPr>
          <p:cNvPr id="43010" name="2 - Θέση κειμένου"/>
          <p:cNvSpPr>
            <a:spLocks noGrp="1"/>
          </p:cNvSpPr>
          <p:nvPr>
            <p:ph type="body" sz="half" idx="1"/>
          </p:nvPr>
        </p:nvSpPr>
        <p:spPr>
          <a:xfrm>
            <a:off x="250825" y="1268413"/>
            <a:ext cx="4381500" cy="5257800"/>
          </a:xfrm>
        </p:spPr>
        <p:txBody>
          <a:bodyPr/>
          <a:lstStyle/>
          <a:p>
            <a:pPr algn="ctr" eaLnBrk="1" hangingPunct="1">
              <a:buFontTx/>
              <a:buNone/>
            </a:pPr>
            <a:endParaRPr lang="el-GR" sz="2400" smtClean="0"/>
          </a:p>
        </p:txBody>
      </p:sp>
      <p:pic>
        <p:nvPicPr>
          <p:cNvPr id="43011" name="Picture 3" descr="NK Cell Fnxn"/>
          <p:cNvPicPr>
            <a:picLocks noChangeAspect="1" noChangeArrowheads="1"/>
          </p:cNvPicPr>
          <p:nvPr/>
        </p:nvPicPr>
        <p:blipFill>
          <a:blip r:embed="rId2" cstate="print"/>
          <a:srcRect/>
          <a:stretch>
            <a:fillRect/>
          </a:stretch>
        </p:blipFill>
        <p:spPr bwMode="auto">
          <a:xfrm>
            <a:off x="900113" y="1052513"/>
            <a:ext cx="7123112" cy="4646612"/>
          </a:xfrm>
          <a:prstGeom prst="rect">
            <a:avLst/>
          </a:prstGeom>
          <a:noFill/>
          <a:ln w="9525">
            <a:noFill/>
            <a:miter lim="800000"/>
            <a:headEnd/>
            <a:tailEnd/>
          </a:ln>
        </p:spPr>
      </p:pic>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 Τίτλος"/>
          <p:cNvSpPr>
            <a:spLocks noGrp="1"/>
          </p:cNvSpPr>
          <p:nvPr>
            <p:ph type="title"/>
          </p:nvPr>
        </p:nvSpPr>
        <p:spPr/>
        <p:txBody>
          <a:bodyPr/>
          <a:lstStyle/>
          <a:p>
            <a:pPr algn="ctr" eaLnBrk="1" hangingPunct="1"/>
            <a:r>
              <a:rPr lang="el-GR" sz="2400" smtClean="0"/>
              <a:t>Λεμφοκύτταρα</a:t>
            </a:r>
          </a:p>
        </p:txBody>
      </p:sp>
      <p:sp>
        <p:nvSpPr>
          <p:cNvPr id="44034" name="2 - Θέση κειμένου"/>
          <p:cNvSpPr>
            <a:spLocks noGrp="1"/>
          </p:cNvSpPr>
          <p:nvPr>
            <p:ph type="body" sz="half" idx="1"/>
          </p:nvPr>
        </p:nvSpPr>
        <p:spPr>
          <a:xfrm>
            <a:off x="0" y="692150"/>
            <a:ext cx="8964613" cy="5976938"/>
          </a:xfrm>
        </p:spPr>
        <p:txBody>
          <a:bodyPr/>
          <a:lstStyle/>
          <a:p>
            <a:pPr algn="just" eaLnBrk="1" hangingPunct="1"/>
            <a:r>
              <a:rPr lang="el-GR" sz="2000" smtClean="0">
                <a:solidFill>
                  <a:srgbClr val="00B050"/>
                </a:solidFill>
              </a:rPr>
              <a:t>Οι κυτταροκίνες </a:t>
            </a:r>
            <a:r>
              <a:rPr lang="el-GR" sz="2000" smtClean="0"/>
              <a:t>είναι πολυάριθμες μικρού μοριακού βάρους πρωτεΐνες που εκκρίνονται από διάφορους τύπους κυττάρων και ρυθμίζουν την ένταση και τη διάρκεια της ανοσολογικής αντίδρασης. Οι κυτταροκίνες των λεμφοκυττάρων καλούνται λεμφοκυτταροκίνες</a:t>
            </a:r>
          </a:p>
          <a:p>
            <a:pPr algn="just" eaLnBrk="1" hangingPunct="1"/>
            <a:r>
              <a:rPr lang="el-GR" sz="2000" smtClean="0"/>
              <a:t>Τα βοηθητικά Τ  εκκρίνουν έναν αριθμό σπουδαίων λεμφοκυτταροκινών τις ιντερλευκίνες  και τις ιντερφερόνες</a:t>
            </a:r>
          </a:p>
          <a:p>
            <a:pPr algn="just" eaLnBrk="1" hangingPunct="1"/>
            <a:r>
              <a:rPr lang="el-GR" sz="2000" smtClean="0"/>
              <a:t>Τα Τ και Β λεμφοκύτταρα προέρχονται από κοινά βλαστικά κύτταρα στο μυελό των οστών</a:t>
            </a:r>
          </a:p>
          <a:p>
            <a:pPr algn="just" eaLnBrk="1" hangingPunct="1"/>
            <a:r>
              <a:rPr lang="el-GR" sz="2000" smtClean="0"/>
              <a:t>Για τα θηλαστικά λίγο πριν ή λίγο μετά τη γέννηση γίνεται η διαφοροποίηση για τα Τ στον θύμο και για τα Β στο εμβρυικό ήπαρ, σπλήνα και μυελό των οστών (θύλακος του </a:t>
            </a:r>
            <a:r>
              <a:rPr lang="en-US" sz="2000" smtClean="0"/>
              <a:t>Fabricius </a:t>
            </a:r>
            <a:r>
              <a:rPr lang="el-GR" sz="2000" smtClean="0"/>
              <a:t>για τα πτηνά)</a:t>
            </a:r>
          </a:p>
          <a:p>
            <a:pPr algn="just" eaLnBrk="1" hangingPunct="1"/>
            <a:r>
              <a:rPr lang="el-GR" sz="2000" smtClean="0"/>
              <a:t>Τα Β λεμφοκύτταρα αποτελούν το 15% των κυκλοφορούντων λεμφοκυττάρων</a:t>
            </a:r>
          </a:p>
          <a:p>
            <a:pPr algn="just" eaLnBrk="1" hangingPunct="1"/>
            <a:r>
              <a:rPr lang="el-GR" sz="2000" smtClean="0"/>
              <a:t>Τα Τ λεμφοκύτταρα αποτελούν το 85% των κυκλοφορούντων λεμφοκυττάρων</a:t>
            </a:r>
          </a:p>
          <a:p>
            <a:pPr algn="just" eaLnBrk="1" hangingPunct="1"/>
            <a:r>
              <a:rPr lang="el-GR" sz="2000" smtClean="0"/>
              <a:t>Μετά την παραγωγή τους μπαίνουν στην κυκλοφορία, μένουν λίγες ώρες, περνούν στους ιστούς (διαπίδυση), γυρίζουν στην κυκλοφορία μέσω του λεμφικού συστήματος και επανακυκλοφορούν</a:t>
            </a:r>
          </a:p>
          <a:p>
            <a:pPr algn="just" eaLnBrk="1" hangingPunct="1"/>
            <a:r>
              <a:rPr lang="el-GR" sz="2000" smtClean="0"/>
              <a:t>Λεμφοπενία από χορήγηση </a:t>
            </a:r>
            <a:r>
              <a:rPr lang="en-US" sz="2000" smtClean="0"/>
              <a:t>ACTH, </a:t>
            </a:r>
            <a:r>
              <a:rPr lang="el-GR" sz="2000" smtClean="0"/>
              <a:t>κορτιζόλης ή ενδογενή παραγωγή στεροειδών από παρατεταμένο </a:t>
            </a:r>
            <a:r>
              <a:rPr lang="en-US" sz="2000" smtClean="0"/>
              <a:t>stress</a:t>
            </a:r>
            <a:endParaRPr lang="el-GR" sz="2000" smtClean="0"/>
          </a:p>
          <a:p>
            <a:pPr algn="just" eaLnBrk="1" hangingPunct="1"/>
            <a:endParaRPr lang="el-GR" sz="2000" smtClean="0"/>
          </a:p>
          <a:p>
            <a:pPr algn="just" eaLnBrk="1" hangingPunct="1">
              <a:buFontTx/>
              <a:buNone/>
            </a:pPr>
            <a:endParaRPr lang="el-GR" sz="2000" smtClean="0"/>
          </a:p>
          <a:p>
            <a:pPr algn="just" eaLnBrk="1" hangingPunct="1"/>
            <a:endParaRPr lang="el-GR" sz="2000" smtClean="0"/>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 Τίτλος"/>
          <p:cNvSpPr>
            <a:spLocks noGrp="1"/>
          </p:cNvSpPr>
          <p:nvPr>
            <p:ph type="title"/>
          </p:nvPr>
        </p:nvSpPr>
        <p:spPr>
          <a:xfrm>
            <a:off x="0" y="0"/>
            <a:ext cx="9144000" cy="549275"/>
          </a:xfrm>
        </p:spPr>
        <p:txBody>
          <a:bodyPr/>
          <a:lstStyle/>
          <a:p>
            <a:pPr algn="ctr" eaLnBrk="1" hangingPunct="1"/>
            <a:r>
              <a:rPr lang="el-GR" sz="2400" smtClean="0"/>
              <a:t>Λεμφοκύτταρα</a:t>
            </a:r>
          </a:p>
        </p:txBody>
      </p:sp>
      <p:sp>
        <p:nvSpPr>
          <p:cNvPr id="45058" name="2 - Θέση κειμένου"/>
          <p:cNvSpPr>
            <a:spLocks noGrp="1"/>
          </p:cNvSpPr>
          <p:nvPr>
            <p:ph type="body" sz="half" idx="1"/>
          </p:nvPr>
        </p:nvSpPr>
        <p:spPr>
          <a:xfrm>
            <a:off x="179388" y="1341438"/>
            <a:ext cx="8664575" cy="2374900"/>
          </a:xfrm>
        </p:spPr>
        <p:txBody>
          <a:bodyPr/>
          <a:lstStyle/>
          <a:p>
            <a:pPr algn="just" eaLnBrk="1" hangingPunct="1"/>
            <a:r>
              <a:rPr lang="el-GR" sz="2000" smtClean="0"/>
              <a:t>Ιντερφερόνες είναι μια ομάδα πρωτεϊνών με αντιιικές ιδιότητες που παράγονται από τα λεμφοκύτταρα και άλλους τύπους κυττάρων και εμποδίζουν την αντιγραφή του </a:t>
            </a:r>
            <a:r>
              <a:rPr lang="en-US" sz="2000" smtClean="0"/>
              <a:t>RNA </a:t>
            </a:r>
            <a:r>
              <a:rPr lang="el-GR" sz="2000" smtClean="0"/>
              <a:t>και </a:t>
            </a:r>
            <a:r>
              <a:rPr lang="en-US" sz="2000" smtClean="0"/>
              <a:t>DNA </a:t>
            </a:r>
            <a:r>
              <a:rPr lang="el-GR" sz="2000" smtClean="0"/>
              <a:t>του ιού</a:t>
            </a:r>
          </a:p>
          <a:p>
            <a:pPr algn="just" eaLnBrk="1" hangingPunct="1"/>
            <a:r>
              <a:rPr lang="el-GR" sz="2000" smtClean="0"/>
              <a:t>Οι ιντερφερόνες-α (20000) και -β (160000) είναι γλυκοπρωτεΐνες που παράγονται από τα Β κύτταρα</a:t>
            </a:r>
          </a:p>
          <a:p>
            <a:pPr algn="just" eaLnBrk="1" hangingPunct="1"/>
            <a:r>
              <a:rPr lang="el-GR" sz="2000" smtClean="0"/>
              <a:t>Τα Τ  κύτταρα παράγουν την ιντερφερόνη-δ η οποία ενεργοποιεί τα μακροφάγα</a:t>
            </a:r>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 Τίτλος"/>
          <p:cNvSpPr>
            <a:spLocks noGrp="1"/>
          </p:cNvSpPr>
          <p:nvPr>
            <p:ph type="title"/>
          </p:nvPr>
        </p:nvSpPr>
        <p:spPr/>
        <p:txBody>
          <a:bodyPr/>
          <a:lstStyle/>
          <a:p>
            <a:pPr algn="ctr" eaLnBrk="1" hangingPunct="1"/>
            <a:r>
              <a:rPr lang="el-GR" sz="2400" smtClean="0"/>
              <a:t>Μονοκύτταρα</a:t>
            </a:r>
          </a:p>
        </p:txBody>
      </p:sp>
      <p:sp>
        <p:nvSpPr>
          <p:cNvPr id="46082" name="2 - Θέση κειμένου"/>
          <p:cNvSpPr>
            <a:spLocks noGrp="1"/>
          </p:cNvSpPr>
          <p:nvPr>
            <p:ph type="body" sz="half" idx="1"/>
          </p:nvPr>
        </p:nvSpPr>
        <p:spPr>
          <a:xfrm>
            <a:off x="228600" y="1557338"/>
            <a:ext cx="8915400" cy="4365625"/>
          </a:xfrm>
        </p:spPr>
        <p:txBody>
          <a:bodyPr/>
          <a:lstStyle/>
          <a:p>
            <a:pPr algn="just" eaLnBrk="1" hangingPunct="1"/>
            <a:r>
              <a:rPr lang="el-GR" sz="2000" smtClean="0"/>
              <a:t>Παράγονται στο μυελό των οστών</a:t>
            </a:r>
          </a:p>
          <a:p>
            <a:pPr algn="just" eaLnBrk="1" hangingPunct="1"/>
            <a:r>
              <a:rPr lang="el-GR" sz="2000" smtClean="0"/>
              <a:t>Ανήκουν στο Φαγοκυτταρικό Σύστημα των Μονοπύρηνων (</a:t>
            </a:r>
            <a:r>
              <a:rPr lang="en-US" sz="2000" smtClean="0"/>
              <a:t>MPS) </a:t>
            </a:r>
            <a:r>
              <a:rPr lang="el-GR" sz="2000" smtClean="0"/>
              <a:t>το παλιό ΔΕΣ</a:t>
            </a:r>
          </a:p>
          <a:p>
            <a:pPr algn="just" eaLnBrk="1" hangingPunct="1"/>
            <a:r>
              <a:rPr lang="el-GR" sz="2000" smtClean="0"/>
              <a:t>Σε μικρούς αριθμούς στο αίμα</a:t>
            </a:r>
          </a:p>
          <a:p>
            <a:pPr algn="just" eaLnBrk="1" hangingPunct="1"/>
            <a:r>
              <a:rPr lang="el-GR" sz="2000" smtClean="0"/>
              <a:t>Σχετικά μεγάλα κύτταρα με πυρήνα ωοειδή, νεφροειδή ή πεταλοειδή και λίγο κοκκώδες κυτταρόπλασμα</a:t>
            </a:r>
          </a:p>
          <a:p>
            <a:pPr algn="just" eaLnBrk="1" hangingPunct="1"/>
            <a:r>
              <a:rPr lang="el-GR" sz="2000" smtClean="0"/>
              <a:t>Παρουσιάζουν κίνηση και φαγοκυττάρωση (μικρόβια-όξινο </a:t>
            </a:r>
            <a:r>
              <a:rPr lang="en-US" sz="2000" smtClean="0"/>
              <a:t>pH</a:t>
            </a:r>
            <a:r>
              <a:rPr lang="el-GR" sz="2000" smtClean="0"/>
              <a:t>, βακτηριοστατικές πρωτεΐνες, ένζυμα)</a:t>
            </a:r>
          </a:p>
          <a:p>
            <a:pPr algn="just" eaLnBrk="1" hangingPunct="1"/>
            <a:r>
              <a:rPr lang="el-GR" sz="2000" smtClean="0"/>
              <a:t>Μονοπύρηνα φαγοκύτταρα παράγουν υπεροξείδιο του υδρογόνου και καταστρέφουν νεοπλασματικά κύτταρα</a:t>
            </a:r>
          </a:p>
          <a:p>
            <a:pPr algn="just" eaLnBrk="1" hangingPunct="1"/>
            <a:r>
              <a:rPr lang="el-GR" sz="2000" smtClean="0"/>
              <a:t>Παραμένουν στην κυκλοφορία μόνο 24 ώρες πριν εισχωρήσουν στους περιφερικούς ιστούς (</a:t>
            </a:r>
            <a:r>
              <a:rPr lang="el-GR" sz="2000" smtClean="0">
                <a:solidFill>
                  <a:srgbClr val="00B050"/>
                </a:solidFill>
              </a:rPr>
              <a:t>ιστικά μακροφάγα</a:t>
            </a:r>
            <a:r>
              <a:rPr lang="el-GR" sz="2000" smtClean="0"/>
              <a:t>)</a:t>
            </a:r>
            <a:endParaRPr lang="en-US" sz="2000" smtClean="0"/>
          </a:p>
          <a:p>
            <a:pPr algn="just" eaLnBrk="1" hangingPunct="1"/>
            <a:endParaRPr lang="el-GR" sz="2000" smtClean="0"/>
          </a:p>
        </p:txBody>
      </p:sp>
      <p:pic>
        <p:nvPicPr>
          <p:cNvPr id="46083" name="Picture 4" descr="monocyte"/>
          <p:cNvPicPr>
            <a:picLocks noChangeAspect="1" noChangeArrowheads="1"/>
          </p:cNvPicPr>
          <p:nvPr/>
        </p:nvPicPr>
        <p:blipFill>
          <a:blip r:embed="rId2" cstate="print"/>
          <a:srcRect/>
          <a:stretch>
            <a:fillRect/>
          </a:stretch>
        </p:blipFill>
        <p:spPr bwMode="auto">
          <a:xfrm>
            <a:off x="7524750" y="115888"/>
            <a:ext cx="1441450" cy="1141412"/>
          </a:xfrm>
          <a:prstGeom prst="rect">
            <a:avLst/>
          </a:prstGeom>
          <a:noFill/>
          <a:ln w="9525">
            <a:noFill/>
            <a:miter lim="800000"/>
            <a:headEnd/>
            <a:tailEnd/>
          </a:ln>
        </p:spPr>
      </p:pic>
      <p:pic>
        <p:nvPicPr>
          <p:cNvPr id="46084" name="Picture 5" descr="whitecells"/>
          <p:cNvPicPr>
            <a:picLocks noChangeAspect="1" noChangeArrowheads="1"/>
          </p:cNvPicPr>
          <p:nvPr/>
        </p:nvPicPr>
        <p:blipFill>
          <a:blip r:embed="rId3" cstate="print"/>
          <a:srcRect/>
          <a:stretch>
            <a:fillRect/>
          </a:stretch>
        </p:blipFill>
        <p:spPr bwMode="auto">
          <a:xfrm>
            <a:off x="395288" y="115888"/>
            <a:ext cx="2881312" cy="1160462"/>
          </a:xfrm>
          <a:prstGeom prst="rect">
            <a:avLst/>
          </a:prstGeom>
          <a:noFill/>
          <a:ln w="9525">
            <a:noFill/>
            <a:miter lim="800000"/>
            <a:headEnd/>
            <a:tailEnd/>
          </a:ln>
        </p:spPr>
      </p:pic>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 Τίτλος"/>
          <p:cNvSpPr>
            <a:spLocks noGrp="1"/>
          </p:cNvSpPr>
          <p:nvPr>
            <p:ph type="title"/>
          </p:nvPr>
        </p:nvSpPr>
        <p:spPr>
          <a:xfrm>
            <a:off x="0" y="0"/>
            <a:ext cx="9144000" cy="549275"/>
          </a:xfrm>
        </p:spPr>
        <p:txBody>
          <a:bodyPr/>
          <a:lstStyle/>
          <a:p>
            <a:pPr algn="ctr" eaLnBrk="1" hangingPunct="1"/>
            <a:r>
              <a:rPr lang="el-GR" sz="2400" smtClean="0"/>
              <a:t>Λευκοκυτταρικός τύπος</a:t>
            </a:r>
          </a:p>
        </p:txBody>
      </p:sp>
      <p:sp>
        <p:nvSpPr>
          <p:cNvPr id="47106" name="2 - Θέση κειμένου"/>
          <p:cNvSpPr>
            <a:spLocks noGrp="1"/>
          </p:cNvSpPr>
          <p:nvPr>
            <p:ph type="body" sz="half" idx="1"/>
          </p:nvPr>
        </p:nvSpPr>
        <p:spPr>
          <a:xfrm>
            <a:off x="250825" y="908050"/>
            <a:ext cx="8664575" cy="4968875"/>
          </a:xfrm>
        </p:spPr>
        <p:txBody>
          <a:bodyPr/>
          <a:lstStyle/>
          <a:p>
            <a:pPr eaLnBrk="1" hangingPunct="1"/>
            <a:r>
              <a:rPr lang="el-GR" sz="2000" dirty="0" smtClean="0"/>
              <a:t>Η ταξινόμηση τουλάχιστον 100 λευκοκυττάρων σύμφωνα με τον τύπο τους ενός επιχρίσματος αίματος</a:t>
            </a:r>
          </a:p>
          <a:p>
            <a:pPr eaLnBrk="1" hangingPunct="1"/>
            <a:r>
              <a:rPr lang="el-GR" sz="2000" dirty="0" smtClean="0"/>
              <a:t>Για τον καθορισμό ανωμαλίας κάποιου τύπου λευκοκυττάρου χαρακτηριστικό κάποιας ασθένειας</a:t>
            </a:r>
          </a:p>
          <a:p>
            <a:pPr eaLnBrk="1" hangingPunct="1"/>
            <a:r>
              <a:rPr lang="el-GR" sz="2000" dirty="0" smtClean="0"/>
              <a:t>Οι τιμές πρέπει να εκφράζονται ως αριθμός/μ</a:t>
            </a:r>
            <a:r>
              <a:rPr lang="en-US" sz="2000" dirty="0" smtClean="0"/>
              <a:t>l  </a:t>
            </a:r>
            <a:r>
              <a:rPr lang="el-GR" sz="2000" dirty="0" smtClean="0"/>
              <a:t>και όχι ως εκατοστιαία ποσοστά</a:t>
            </a:r>
          </a:p>
          <a:p>
            <a:pPr eaLnBrk="1" hangingPunct="1"/>
            <a:r>
              <a:rPr lang="el-GR" sz="2000" dirty="0" smtClean="0"/>
              <a:t>Πχ. Δηλητηρίαση βοοειδών που προκαλεί καταστολή του μυελού των οστών θα έχουν 96-98% λεμφοκύτταρα. Κάποιος μπορεί να συμπεράνει λεμφοκυττάρωση και ουδετεροπενία. Το τελευταίο είναι μόνο σωστό. Τα λεμφοκύτταρα μπορεί να είναι κανονικά (5000-6000/μ</a:t>
            </a:r>
            <a:r>
              <a:rPr lang="en-US" sz="2000" dirty="0" smtClean="0"/>
              <a:t>l)</a:t>
            </a:r>
            <a:endParaRPr lang="el-GR" sz="2000" dirty="0" smtClean="0"/>
          </a:p>
          <a:p>
            <a:pPr marL="0" indent="0" eaLnBrk="1" hangingPunct="1">
              <a:buNone/>
            </a:pPr>
            <a:endParaRPr lang="el-GR" sz="2000" dirty="0" smtClean="0"/>
          </a:p>
          <a:p>
            <a:pPr eaLnBrk="1" hangingPunct="1"/>
            <a:endParaRPr lang="el-GR" sz="2000" dirty="0" smtClean="0"/>
          </a:p>
          <a:p>
            <a:pPr eaLnBrk="1" hangingPunct="1">
              <a:buFontTx/>
              <a:buNone/>
            </a:pPr>
            <a:endParaRPr lang="el-GR" sz="2000" dirty="0" smtClean="0"/>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4" descr="Scan0005"/>
          <p:cNvPicPr>
            <a:picLocks noChangeAspect="1" noChangeArrowheads="1"/>
          </p:cNvPicPr>
          <p:nvPr/>
        </p:nvPicPr>
        <p:blipFill>
          <a:blip r:embed="rId2" cstate="print"/>
          <a:srcRect/>
          <a:stretch>
            <a:fillRect/>
          </a:stretch>
        </p:blipFill>
        <p:spPr bwMode="auto">
          <a:xfrm>
            <a:off x="323850" y="1844675"/>
            <a:ext cx="8345488" cy="2949575"/>
          </a:xfrm>
          <a:prstGeom prst="rect">
            <a:avLst/>
          </a:prstGeom>
          <a:noFill/>
          <a:ln w="9525">
            <a:noFill/>
            <a:miter lim="800000"/>
            <a:headEnd/>
            <a:tailEnd/>
          </a:ln>
        </p:spPr>
      </p:pic>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 Τίτλος"/>
          <p:cNvSpPr>
            <a:spLocks noGrp="1"/>
          </p:cNvSpPr>
          <p:nvPr>
            <p:ph type="title"/>
          </p:nvPr>
        </p:nvSpPr>
        <p:spPr>
          <a:xfrm>
            <a:off x="0" y="404813"/>
            <a:ext cx="9144000" cy="762000"/>
          </a:xfrm>
        </p:spPr>
        <p:txBody>
          <a:bodyPr/>
          <a:lstStyle/>
          <a:p>
            <a:pPr algn="ctr" eaLnBrk="1" hangingPunct="1"/>
            <a:r>
              <a:rPr lang="el-GR" sz="2400" smtClean="0"/>
              <a:t>Ολικός αριθμός λευκοκυττάρων</a:t>
            </a:r>
          </a:p>
        </p:txBody>
      </p:sp>
      <p:sp>
        <p:nvSpPr>
          <p:cNvPr id="49154" name="2 - Θέση κειμένου"/>
          <p:cNvSpPr>
            <a:spLocks noGrp="1"/>
          </p:cNvSpPr>
          <p:nvPr>
            <p:ph type="body" sz="half" idx="1"/>
          </p:nvPr>
        </p:nvSpPr>
        <p:spPr>
          <a:xfrm>
            <a:off x="250825" y="1557338"/>
            <a:ext cx="8448675" cy="3167062"/>
          </a:xfrm>
        </p:spPr>
        <p:txBody>
          <a:bodyPr/>
          <a:lstStyle/>
          <a:p>
            <a:pPr eaLnBrk="1" hangingPunct="1"/>
            <a:r>
              <a:rPr lang="el-GR" sz="2000" smtClean="0"/>
              <a:t>Φυσιολογική λευκοκυττάρωση</a:t>
            </a:r>
          </a:p>
          <a:p>
            <a:pPr lvl="1" eaLnBrk="1" hangingPunct="1"/>
            <a:r>
              <a:rPr lang="el-GR" sz="1600" smtClean="0"/>
              <a:t>Ώρα της ημέρας</a:t>
            </a:r>
          </a:p>
          <a:p>
            <a:pPr lvl="1" eaLnBrk="1" hangingPunct="1"/>
            <a:r>
              <a:rPr lang="el-GR" sz="1600" smtClean="0"/>
              <a:t>Γεύμα (πεπτική λευκοκυττάρωση λόγω μετακίνησης νερού)</a:t>
            </a:r>
          </a:p>
          <a:p>
            <a:pPr lvl="1" eaLnBrk="1" hangingPunct="1"/>
            <a:r>
              <a:rPr lang="el-GR" sz="1600" smtClean="0"/>
              <a:t>Άσκηση (ουδετεροφιλία)</a:t>
            </a:r>
          </a:p>
          <a:p>
            <a:pPr lvl="1" eaLnBrk="1" hangingPunct="1"/>
            <a:r>
              <a:rPr lang="el-GR" sz="1600" smtClean="0"/>
              <a:t>Επινεφρίνη (ουδετεροφιλία και σε μερικά είδη λεμφοκυττάρωση)</a:t>
            </a:r>
          </a:p>
          <a:p>
            <a:pPr lvl="1" eaLnBrk="1" hangingPunct="1"/>
            <a:r>
              <a:rPr lang="el-GR" sz="1600" smtClean="0"/>
              <a:t>Αναισθησία (περίοδος διέγερσης)</a:t>
            </a:r>
          </a:p>
          <a:p>
            <a:pPr eaLnBrk="1" hangingPunct="1"/>
            <a:r>
              <a:rPr lang="el-GR" sz="2000" smtClean="0"/>
              <a:t>Ουδετεροφιλία –βακτηριακή λοίμωξη και άλλες αιτίες</a:t>
            </a:r>
          </a:p>
          <a:p>
            <a:pPr eaLnBrk="1" hangingPunct="1"/>
            <a:r>
              <a:rPr lang="el-GR" sz="2000" smtClean="0"/>
              <a:t>Ουδετεροπενία σε ιογενείς λοιμώξεις</a:t>
            </a:r>
          </a:p>
          <a:p>
            <a:pPr eaLnBrk="1" hangingPunct="1"/>
            <a:r>
              <a:rPr lang="el-GR" sz="2000" smtClean="0"/>
              <a:t>Λεμφοκυττάρωση σε νεοπλάσματα του λεμφικού ιστού</a:t>
            </a:r>
          </a:p>
          <a:p>
            <a:pPr eaLnBrk="1" hangingPunct="1"/>
            <a:endParaRPr lang="el-GR" sz="2000" smtClean="0"/>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 Τίτλος"/>
          <p:cNvSpPr>
            <a:spLocks noGrp="1"/>
          </p:cNvSpPr>
          <p:nvPr>
            <p:ph type="title"/>
          </p:nvPr>
        </p:nvSpPr>
        <p:spPr/>
        <p:txBody>
          <a:bodyPr/>
          <a:lstStyle/>
          <a:p>
            <a:pPr algn="ctr" eaLnBrk="1" hangingPunct="1"/>
            <a:r>
              <a:rPr lang="el-GR" sz="2400" smtClean="0"/>
              <a:t>Χρόνος ζωής των λευκοκυττάρων</a:t>
            </a:r>
          </a:p>
        </p:txBody>
      </p:sp>
      <p:sp>
        <p:nvSpPr>
          <p:cNvPr id="50178" name="2 - Θέση κειμένου"/>
          <p:cNvSpPr>
            <a:spLocks noGrp="1"/>
          </p:cNvSpPr>
          <p:nvPr>
            <p:ph type="body" sz="half" idx="1"/>
          </p:nvPr>
        </p:nvSpPr>
        <p:spPr>
          <a:xfrm>
            <a:off x="250825" y="1484313"/>
            <a:ext cx="8520113" cy="3717925"/>
          </a:xfrm>
        </p:spPr>
        <p:txBody>
          <a:bodyPr/>
          <a:lstStyle/>
          <a:p>
            <a:pPr eaLnBrk="1" hangingPunct="1"/>
            <a:r>
              <a:rPr lang="el-GR" sz="2000" smtClean="0"/>
              <a:t>Μέση διάρκεια ζωής των κοκκωδών  9 ημέρες (συμπεριλαμβανομένου του χρόνου ανάπτυξης στο μυελό των οστών</a:t>
            </a:r>
          </a:p>
          <a:p>
            <a:pPr lvl="1" eaLnBrk="1" hangingPunct="1"/>
            <a:r>
              <a:rPr lang="el-GR" sz="1600" smtClean="0"/>
              <a:t>Τα κοκκώδη μπαίνουν στην κυκλοφορία 6 ημερών</a:t>
            </a:r>
          </a:p>
          <a:p>
            <a:pPr lvl="1" eaLnBrk="1" hangingPunct="1"/>
            <a:r>
              <a:rPr lang="el-GR" sz="1600" smtClean="0"/>
              <a:t>Στο αίμα μένουν λίγες ώρες (6-20)</a:t>
            </a:r>
          </a:p>
          <a:p>
            <a:pPr lvl="1" eaLnBrk="1" hangingPunct="1"/>
            <a:r>
              <a:rPr lang="el-GR" sz="1600" smtClean="0"/>
              <a:t>Στους ιστούς με διαπίδυση όπου ζουν 2-3 ημέρες</a:t>
            </a:r>
          </a:p>
          <a:p>
            <a:pPr eaLnBrk="1" hangingPunct="1"/>
            <a:r>
              <a:rPr lang="el-GR" sz="2000" smtClean="0"/>
              <a:t>Τα μονοκύτταρα μένουν στην κυκλοφορία 24 ώρες ή λιγότερο</a:t>
            </a:r>
          </a:p>
          <a:p>
            <a:pPr eaLnBrk="1" hangingPunct="1"/>
            <a:r>
              <a:rPr lang="el-GR" sz="2000" smtClean="0"/>
              <a:t>Ως μακροφάγα των ιστών ζουν για πολλούς μήνες</a:t>
            </a:r>
          </a:p>
          <a:p>
            <a:pPr eaLnBrk="1" hangingPunct="1"/>
            <a:r>
              <a:rPr lang="el-GR" sz="2000" smtClean="0"/>
              <a:t>Τα Τ λεμφοκύτταρα 100-200 ημέρες</a:t>
            </a:r>
          </a:p>
          <a:p>
            <a:pPr eaLnBrk="1" hangingPunct="1"/>
            <a:r>
              <a:rPr lang="el-GR" sz="2000" smtClean="0"/>
              <a:t>Τα Β λεμφοκύτταρα 2-4 ημέρες</a:t>
            </a:r>
          </a:p>
          <a:p>
            <a:pPr eaLnBrk="1" hangingPunct="1"/>
            <a:r>
              <a:rPr lang="el-GR" sz="2000" smtClean="0"/>
              <a:t>Τα μνήμης Τ και Β ζουν χρόνια</a:t>
            </a: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1 - Τίτλος"/>
          <p:cNvSpPr>
            <a:spLocks noGrp="1"/>
          </p:cNvSpPr>
          <p:nvPr>
            <p:ph type="title"/>
          </p:nvPr>
        </p:nvSpPr>
        <p:spPr/>
        <p:txBody>
          <a:bodyPr/>
          <a:lstStyle/>
          <a:p>
            <a:pPr algn="ctr" eaLnBrk="1" hangingPunct="1"/>
            <a:r>
              <a:rPr lang="el-GR" smtClean="0"/>
              <a:t>Αντιπηκτικά</a:t>
            </a:r>
          </a:p>
        </p:txBody>
      </p:sp>
      <p:sp>
        <p:nvSpPr>
          <p:cNvPr id="11266" name="2 - Θέση κειμένου"/>
          <p:cNvSpPr>
            <a:spLocks noGrp="1"/>
          </p:cNvSpPr>
          <p:nvPr>
            <p:ph type="body" sz="half" idx="1"/>
          </p:nvPr>
        </p:nvSpPr>
        <p:spPr>
          <a:xfrm>
            <a:off x="250825" y="765175"/>
            <a:ext cx="8736013" cy="5759450"/>
          </a:xfrm>
        </p:spPr>
        <p:txBody>
          <a:bodyPr/>
          <a:lstStyle/>
          <a:p>
            <a:pPr eaLnBrk="1" hangingPunct="1"/>
            <a:r>
              <a:rPr lang="el-GR" sz="2000" smtClean="0"/>
              <a:t>Ηπαρίνη</a:t>
            </a:r>
          </a:p>
          <a:p>
            <a:pPr lvl="1" eaLnBrk="1" hangingPunct="1"/>
            <a:r>
              <a:rPr lang="el-GR" sz="2000" smtClean="0"/>
              <a:t>Πολυσακχαρίτης, φυσικό αντιπηκτικό (βασίφιλα)</a:t>
            </a:r>
          </a:p>
          <a:p>
            <a:pPr lvl="1" eaLnBrk="1" hangingPunct="1"/>
            <a:r>
              <a:rPr lang="el-GR" sz="2000" smtClean="0"/>
              <a:t>Ένωση με την αντιθρομβίνη ΙΙΙ (αναστολέας της θρομβίνης</a:t>
            </a:r>
            <a:r>
              <a:rPr lang="el-GR" sz="2000" smtClean="0">
                <a:latin typeface="Arial" charset="0"/>
              </a:rPr>
              <a:t>) </a:t>
            </a:r>
            <a:r>
              <a:rPr lang="el-GR" sz="2000" smtClean="0"/>
              <a:t>και τον</a:t>
            </a:r>
            <a:r>
              <a:rPr lang="el-GR" sz="2000" smtClean="0">
                <a:latin typeface="Arial" charset="0"/>
              </a:rPr>
              <a:t> </a:t>
            </a:r>
            <a:r>
              <a:rPr lang="en-US" sz="2000" smtClean="0"/>
              <a:t>FXa</a:t>
            </a:r>
            <a:endParaRPr lang="el-GR" sz="2000" smtClean="0"/>
          </a:p>
          <a:p>
            <a:pPr lvl="1" eaLnBrk="1" hangingPunct="1"/>
            <a:r>
              <a:rPr lang="el-GR" sz="2000" smtClean="0"/>
              <a:t>0,2 </a:t>
            </a:r>
            <a:r>
              <a:rPr lang="en-US" sz="2000" smtClean="0"/>
              <a:t>mg (20 </a:t>
            </a:r>
            <a:r>
              <a:rPr lang="el-GR" sz="2000" smtClean="0"/>
              <a:t>μονάδες)/</a:t>
            </a:r>
            <a:r>
              <a:rPr lang="en-US" sz="2000" smtClean="0"/>
              <a:t>ml </a:t>
            </a:r>
            <a:r>
              <a:rPr lang="el-GR" sz="2000" smtClean="0"/>
              <a:t>αίματος</a:t>
            </a:r>
          </a:p>
          <a:p>
            <a:pPr eaLnBrk="1" hangingPunct="1"/>
            <a:r>
              <a:rPr lang="el-GR" sz="2000" smtClean="0"/>
              <a:t>Κιτρικό νάτριο</a:t>
            </a:r>
          </a:p>
          <a:p>
            <a:pPr lvl="1" eaLnBrk="1" hangingPunct="1"/>
            <a:r>
              <a:rPr lang="el-GR" sz="2000" smtClean="0"/>
              <a:t>Ένωση με ιόντα ασβεστίου στο πλάσμα δημιουργώντας αδιάλυτα άλατα ασβεστίου</a:t>
            </a:r>
          </a:p>
          <a:p>
            <a:pPr lvl="1" eaLnBrk="1" hangingPunct="1"/>
            <a:r>
              <a:rPr lang="el-GR" sz="2000" smtClean="0"/>
              <a:t>Προσοχή στη μεγάλη χορήγηση (υπασβεστιαιμία, τετανία, υπόταση, καρδιακή ανακοπή)</a:t>
            </a:r>
          </a:p>
          <a:p>
            <a:pPr lvl="1" eaLnBrk="1" hangingPunct="1"/>
            <a:r>
              <a:rPr lang="el-GR" sz="2000" smtClean="0"/>
              <a:t>Το αντιπηκτικό εκλογής για έλεγχο της πήξης του αίματος</a:t>
            </a:r>
            <a:endParaRPr lang="el-GR" smtClean="0"/>
          </a:p>
          <a:p>
            <a:pPr eaLnBrk="1" hangingPunct="1"/>
            <a:r>
              <a:rPr lang="el-GR" sz="2000" smtClean="0"/>
              <a:t>Άλατα καλίου </a:t>
            </a:r>
          </a:p>
          <a:p>
            <a:pPr lvl="1" eaLnBrk="1" hangingPunct="1"/>
            <a:r>
              <a:rPr lang="el-GR" sz="2000" smtClean="0"/>
              <a:t>Δεν χρησιμοποιούνται στις μεταγγίσεις (υπερκαλιαιμία, βραδυκαρδία, καρδιακή ανακοπή)</a:t>
            </a:r>
          </a:p>
          <a:p>
            <a:pPr eaLnBrk="1" hangingPunct="1"/>
            <a:r>
              <a:rPr lang="el-GR" sz="2000" smtClean="0"/>
              <a:t>Χηλικοί παράγοντες (Ε</a:t>
            </a:r>
            <a:r>
              <a:rPr lang="en-US" sz="2000" smtClean="0"/>
              <a:t>DTA)</a:t>
            </a:r>
          </a:p>
          <a:p>
            <a:pPr eaLnBrk="1" hangingPunct="1"/>
            <a:r>
              <a:rPr lang="en-US" sz="2000" smtClean="0"/>
              <a:t>O</a:t>
            </a:r>
            <a:r>
              <a:rPr lang="el-GR" sz="2000" smtClean="0"/>
              <a:t>ξαλικά άλατα νατρίου, καλίου</a:t>
            </a:r>
          </a:p>
          <a:p>
            <a:pPr eaLnBrk="1" hangingPunct="1">
              <a:buFontTx/>
              <a:buNone/>
            </a:pPr>
            <a:r>
              <a:rPr lang="el-GR" sz="2000" smtClean="0"/>
              <a:t>Στόχος η διατήρηση του μεγέθους των ερυθροκυττάρων (ηπαρίνη και </a:t>
            </a:r>
            <a:r>
              <a:rPr lang="en-US" sz="2000" smtClean="0"/>
              <a:t>EDTA)</a:t>
            </a:r>
            <a:endParaRPr lang="el-GR" sz="2000" smtClean="0"/>
          </a:p>
        </p:txBody>
      </p:sp>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 Τίτλος"/>
          <p:cNvSpPr>
            <a:spLocks noGrp="1"/>
          </p:cNvSpPr>
          <p:nvPr>
            <p:ph type="title"/>
          </p:nvPr>
        </p:nvSpPr>
        <p:spPr/>
        <p:txBody>
          <a:bodyPr/>
          <a:lstStyle/>
          <a:p>
            <a:pPr algn="ctr" eaLnBrk="1" hangingPunct="1"/>
            <a:r>
              <a:rPr lang="el-GR" sz="2400" smtClean="0"/>
              <a:t>Αιμοπετάλια (θρομβοκύτταρα)</a:t>
            </a:r>
          </a:p>
        </p:txBody>
      </p:sp>
      <p:sp>
        <p:nvSpPr>
          <p:cNvPr id="51202" name="2 - Θέση κειμένου"/>
          <p:cNvSpPr>
            <a:spLocks noGrp="1"/>
          </p:cNvSpPr>
          <p:nvPr>
            <p:ph type="body" sz="half" idx="1"/>
          </p:nvPr>
        </p:nvSpPr>
        <p:spPr>
          <a:xfrm>
            <a:off x="228600" y="1773238"/>
            <a:ext cx="8736013" cy="4779962"/>
          </a:xfrm>
        </p:spPr>
        <p:txBody>
          <a:bodyPr/>
          <a:lstStyle/>
          <a:p>
            <a:pPr eaLnBrk="1" hangingPunct="1"/>
            <a:r>
              <a:rPr lang="el-GR" sz="2000" smtClean="0"/>
              <a:t>Μικρά (3μ</a:t>
            </a:r>
            <a:r>
              <a:rPr lang="en-US" sz="2000" smtClean="0"/>
              <a:t>m </a:t>
            </a:r>
            <a:r>
              <a:rPr lang="el-GR" sz="2000" smtClean="0"/>
              <a:t>διάμετρος), άχρωμα</a:t>
            </a:r>
          </a:p>
          <a:p>
            <a:pPr eaLnBrk="1" hangingPunct="1"/>
            <a:r>
              <a:rPr lang="el-GR" sz="2000" smtClean="0"/>
              <a:t>Στις όρνιθες εμπύρηνα</a:t>
            </a:r>
          </a:p>
          <a:p>
            <a:pPr eaLnBrk="1" hangingPunct="1"/>
            <a:r>
              <a:rPr lang="el-GR" sz="2000" smtClean="0"/>
              <a:t>Παράγονται στο έμβρυο στον σπλήνα, ήπαρ, μυελό των οστών</a:t>
            </a:r>
          </a:p>
          <a:p>
            <a:pPr eaLnBrk="1" hangingPunct="1"/>
            <a:r>
              <a:rPr lang="el-GR" sz="2000" smtClean="0"/>
              <a:t>Στα ενήλικα στον μυελό των οστών από τα μεγακαρυωκύτταρα και ίσως στον πνεύμονα</a:t>
            </a:r>
          </a:p>
          <a:p>
            <a:pPr eaLnBrk="1" hangingPunct="1"/>
            <a:r>
              <a:rPr lang="el-GR" sz="2000" smtClean="0"/>
              <a:t>Διαφορά φλεβικού και αρτηριακού αριθμού αιμοπεταλίων στο ίδιο άτομο</a:t>
            </a:r>
          </a:p>
          <a:p>
            <a:pPr eaLnBrk="1" hangingPunct="1"/>
            <a:r>
              <a:rPr lang="el-GR" sz="2000" smtClean="0"/>
              <a:t>Συνήθως 450.000 ± 150.000/μ</a:t>
            </a:r>
            <a:r>
              <a:rPr lang="en-US" sz="2000" smtClean="0"/>
              <a:t>l</a:t>
            </a:r>
            <a:endParaRPr lang="el-GR" sz="2000" smtClean="0"/>
          </a:p>
          <a:p>
            <a:pPr eaLnBrk="1" hangingPunct="1"/>
            <a:r>
              <a:rPr lang="el-GR" sz="2000" smtClean="0"/>
              <a:t>Στις όρνιθες 25.000 - 40.000/μ</a:t>
            </a:r>
            <a:r>
              <a:rPr lang="en-US" sz="2000" smtClean="0"/>
              <a:t>l</a:t>
            </a:r>
            <a:endParaRPr lang="el-GR" sz="2000" smtClean="0"/>
          </a:p>
          <a:p>
            <a:pPr eaLnBrk="1" hangingPunct="1"/>
            <a:r>
              <a:rPr lang="el-GR" sz="2000" smtClean="0"/>
              <a:t>Αμνοί και μόσχοι περισσότερα αιμοπετάλια από τα ενήλικα</a:t>
            </a:r>
          </a:p>
          <a:p>
            <a:pPr eaLnBrk="1" hangingPunct="1"/>
            <a:r>
              <a:rPr lang="el-GR" sz="2000" smtClean="0"/>
              <a:t>Διάρκεια ζωής 8-11 ημέρες στο αίμα</a:t>
            </a:r>
          </a:p>
          <a:p>
            <a:pPr eaLnBrk="1" hangingPunct="1"/>
            <a:r>
              <a:rPr lang="el-GR" sz="2000" smtClean="0"/>
              <a:t>Κύριος ρόλος συμμετοχή στην πρόληψη της αιμορραγίας από τραυματισμό αγγείου</a:t>
            </a:r>
          </a:p>
        </p:txBody>
      </p:sp>
      <p:pic>
        <p:nvPicPr>
          <p:cNvPr id="51203" name="Picture 2" descr="Platelets blood smear"/>
          <p:cNvPicPr>
            <a:picLocks noChangeAspect="1" noChangeArrowheads="1"/>
          </p:cNvPicPr>
          <p:nvPr/>
        </p:nvPicPr>
        <p:blipFill>
          <a:blip r:embed="rId2" cstate="print"/>
          <a:srcRect/>
          <a:stretch>
            <a:fillRect/>
          </a:stretch>
        </p:blipFill>
        <p:spPr bwMode="auto">
          <a:xfrm>
            <a:off x="6732588" y="115888"/>
            <a:ext cx="2051050" cy="1539875"/>
          </a:xfrm>
          <a:prstGeom prst="rect">
            <a:avLst/>
          </a:prstGeom>
          <a:noFill/>
          <a:ln w="9525">
            <a:noFill/>
            <a:miter lim="800000"/>
            <a:headEnd/>
            <a:tailEnd/>
          </a:ln>
        </p:spPr>
      </p:pic>
      <p:pic>
        <p:nvPicPr>
          <p:cNvPr id="51204" name="Picture 4" descr="platelet formtn"/>
          <p:cNvPicPr>
            <a:picLocks noChangeAspect="1" noChangeArrowheads="1"/>
          </p:cNvPicPr>
          <p:nvPr/>
        </p:nvPicPr>
        <p:blipFill>
          <a:blip r:embed="rId3" cstate="print"/>
          <a:srcRect r="38889"/>
          <a:stretch>
            <a:fillRect/>
          </a:stretch>
        </p:blipFill>
        <p:spPr bwMode="auto">
          <a:xfrm>
            <a:off x="323850" y="115888"/>
            <a:ext cx="1647825" cy="16287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 Τίτλος"/>
          <p:cNvSpPr>
            <a:spLocks noGrp="1"/>
          </p:cNvSpPr>
          <p:nvPr>
            <p:ph type="title"/>
          </p:nvPr>
        </p:nvSpPr>
        <p:spPr/>
        <p:txBody>
          <a:bodyPr/>
          <a:lstStyle/>
          <a:p>
            <a:pPr algn="ctr" eaLnBrk="1" hangingPunct="1"/>
            <a:r>
              <a:rPr lang="el-GR" sz="2400" smtClean="0"/>
              <a:t>Σπλήνας</a:t>
            </a:r>
          </a:p>
        </p:txBody>
      </p:sp>
      <p:sp>
        <p:nvSpPr>
          <p:cNvPr id="52226" name="2 - Θέση κειμένου"/>
          <p:cNvSpPr>
            <a:spLocks noGrp="1"/>
          </p:cNvSpPr>
          <p:nvPr>
            <p:ph type="body" sz="half" idx="1"/>
          </p:nvPr>
        </p:nvSpPr>
        <p:spPr>
          <a:xfrm>
            <a:off x="228600" y="1295400"/>
            <a:ext cx="8736013" cy="4365625"/>
          </a:xfrm>
        </p:spPr>
        <p:txBody>
          <a:bodyPr/>
          <a:lstStyle/>
          <a:p>
            <a:pPr eaLnBrk="1" hangingPunct="1"/>
            <a:r>
              <a:rPr lang="el-GR" sz="2000" smtClean="0"/>
              <a:t>Το μεγαλύτερο λεμφικό όργανο του οργανισμού</a:t>
            </a:r>
          </a:p>
          <a:p>
            <a:pPr eaLnBrk="1" hangingPunct="1"/>
            <a:r>
              <a:rPr lang="el-GR" sz="2000" smtClean="0"/>
              <a:t>Ο σπληνικός πολφός αποτελείται από λεμφικά κύτταρα, κύτταρα του </a:t>
            </a:r>
            <a:r>
              <a:rPr lang="en-US" sz="2000" smtClean="0"/>
              <a:t>MPS</a:t>
            </a:r>
            <a:r>
              <a:rPr lang="el-GR" sz="2000" smtClean="0"/>
              <a:t>, κοκκώδη λευκοκύτταρα και ερυθροκύτταρα</a:t>
            </a:r>
          </a:p>
          <a:p>
            <a:pPr eaLnBrk="1" hangingPunct="1"/>
            <a:r>
              <a:rPr lang="el-GR" sz="2000" smtClean="0"/>
              <a:t>Κύριες λειτουργίες:</a:t>
            </a:r>
          </a:p>
          <a:p>
            <a:pPr lvl="1" eaLnBrk="1" hangingPunct="1"/>
            <a:r>
              <a:rPr lang="el-GR" sz="1600" smtClean="0"/>
              <a:t>Στο έμβρυο παραγωγή ερυθροκυττάρων</a:t>
            </a:r>
          </a:p>
          <a:p>
            <a:pPr lvl="1" eaLnBrk="1" hangingPunct="1"/>
            <a:r>
              <a:rPr lang="el-GR" sz="1600" smtClean="0"/>
              <a:t>Στο ενήλικο λεμφοκύτταρα, μονοκύτταρα και ίσως και άλλους τύπους σε περιόδους ζήτησης</a:t>
            </a:r>
          </a:p>
          <a:p>
            <a:pPr lvl="1" eaLnBrk="1" hangingPunct="1"/>
            <a:r>
              <a:rPr lang="el-GR" sz="1600" smtClean="0"/>
              <a:t>Σε μερικά είδη παράγει </a:t>
            </a:r>
            <a:r>
              <a:rPr lang="en-US" sz="1600" smtClean="0"/>
              <a:t>EPO</a:t>
            </a:r>
            <a:endParaRPr lang="el-GR" sz="1600" smtClean="0"/>
          </a:p>
          <a:p>
            <a:pPr lvl="1" eaLnBrk="1" hangingPunct="1"/>
            <a:r>
              <a:rPr lang="el-GR" sz="1600" smtClean="0"/>
              <a:t>Αποθήκη αίματος (άσκηση, αιμορραγία, καταστάσεις </a:t>
            </a:r>
            <a:r>
              <a:rPr lang="en-US" sz="1600" smtClean="0"/>
              <a:t>stress</a:t>
            </a:r>
            <a:r>
              <a:rPr lang="el-GR" sz="1600" smtClean="0"/>
              <a:t>)</a:t>
            </a:r>
          </a:p>
          <a:p>
            <a:pPr lvl="1" eaLnBrk="1" hangingPunct="1"/>
            <a:r>
              <a:rPr lang="el-GR" sz="1600" smtClean="0"/>
              <a:t>Τόπος καταστροφής ερυθροκυττάρων</a:t>
            </a:r>
          </a:p>
          <a:p>
            <a:pPr lvl="1" eaLnBrk="1" hangingPunct="1"/>
            <a:r>
              <a:rPr lang="el-GR" sz="1600" smtClean="0"/>
              <a:t>Συμμετοχή στην ανοσία με τα Τ και Β λεμφοκύτταρα, τα κύτταρα του </a:t>
            </a:r>
            <a:r>
              <a:rPr lang="en-US" sz="1600" smtClean="0"/>
              <a:t>MPS</a:t>
            </a:r>
            <a:endParaRPr lang="el-GR" sz="1600" smtClean="0"/>
          </a:p>
          <a:p>
            <a:pPr lvl="1" eaLnBrk="1" hangingPunct="1"/>
            <a:r>
              <a:rPr lang="el-GR" sz="1600" smtClean="0"/>
              <a:t>Αποθήκευση σιδήρου</a:t>
            </a:r>
          </a:p>
          <a:p>
            <a:pPr lvl="1" eaLnBrk="1" hangingPunct="1"/>
            <a:r>
              <a:rPr lang="el-GR" sz="1600" smtClean="0"/>
              <a:t>Σχηματισμός χολοχρωστικών</a:t>
            </a:r>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 Τίτλος"/>
          <p:cNvSpPr>
            <a:spLocks noGrp="1"/>
          </p:cNvSpPr>
          <p:nvPr>
            <p:ph type="title"/>
          </p:nvPr>
        </p:nvSpPr>
        <p:spPr/>
        <p:txBody>
          <a:bodyPr/>
          <a:lstStyle/>
          <a:p>
            <a:pPr algn="ctr" eaLnBrk="1" hangingPunct="1"/>
            <a:r>
              <a:rPr lang="el-GR" sz="2400" smtClean="0"/>
              <a:t>Ταχύτητα καθίζησης ερυθροκυττάρων (Ε</a:t>
            </a:r>
            <a:r>
              <a:rPr lang="en-US" sz="2400" smtClean="0"/>
              <a:t>SR)</a:t>
            </a:r>
            <a:endParaRPr lang="el-GR" sz="2400" smtClean="0"/>
          </a:p>
        </p:txBody>
      </p:sp>
      <p:sp>
        <p:nvSpPr>
          <p:cNvPr id="53250" name="2 - Θέση κειμένου"/>
          <p:cNvSpPr>
            <a:spLocks noGrp="1"/>
          </p:cNvSpPr>
          <p:nvPr>
            <p:ph type="body" sz="half" idx="1"/>
          </p:nvPr>
        </p:nvSpPr>
        <p:spPr>
          <a:xfrm>
            <a:off x="250825" y="1412875"/>
            <a:ext cx="8664575" cy="2636838"/>
          </a:xfrm>
        </p:spPr>
        <p:txBody>
          <a:bodyPr/>
          <a:lstStyle/>
          <a:p>
            <a:pPr eaLnBrk="1" hangingPunct="1">
              <a:lnSpc>
                <a:spcPct val="90000"/>
              </a:lnSpc>
              <a:buClr>
                <a:schemeClr val="tx2"/>
              </a:buClr>
              <a:buFont typeface="Wingdings" pitchFamily="2" charset="2"/>
              <a:buChar char="v"/>
            </a:pPr>
            <a:r>
              <a:rPr lang="el-GR" sz="2000" smtClean="0"/>
              <a:t>Μέτρηση ταχύτητας με την οποία καθιζάνουν τα ερυθρά αιμοσφαίρια</a:t>
            </a:r>
          </a:p>
          <a:p>
            <a:pPr lvl="1" eaLnBrk="1" hangingPunct="1">
              <a:lnSpc>
                <a:spcPct val="90000"/>
              </a:lnSpc>
              <a:buClr>
                <a:schemeClr val="tx2"/>
              </a:buClr>
              <a:buSzPct val="115000"/>
            </a:pPr>
            <a:r>
              <a:rPr lang="el-GR" sz="2000" smtClean="0"/>
              <a:t>Ενήλικοι άνδρες</a:t>
            </a:r>
            <a:r>
              <a:rPr lang="en-US" sz="2000" smtClean="0"/>
              <a:t>: </a:t>
            </a:r>
            <a:r>
              <a:rPr lang="el-GR" sz="2000" smtClean="0"/>
              <a:t>1-15 </a:t>
            </a:r>
            <a:r>
              <a:rPr lang="en-US" sz="2000" smtClean="0"/>
              <a:t>mm/h, </a:t>
            </a:r>
            <a:r>
              <a:rPr lang="el-GR" sz="2000" smtClean="0"/>
              <a:t>Ενήλικες γυναίκες</a:t>
            </a:r>
            <a:r>
              <a:rPr lang="en-US" sz="2000" smtClean="0"/>
              <a:t>: 1-20 mm/h</a:t>
            </a:r>
          </a:p>
          <a:p>
            <a:pPr lvl="1" eaLnBrk="1" hangingPunct="1">
              <a:lnSpc>
                <a:spcPct val="90000"/>
              </a:lnSpc>
              <a:buClr>
                <a:schemeClr val="tx2"/>
              </a:buClr>
              <a:buSzPct val="115000"/>
            </a:pPr>
            <a:r>
              <a:rPr lang="el-GR" sz="2000" smtClean="0"/>
              <a:t>Στα μηρυκαστικά είναι πρακτικά μηδέν</a:t>
            </a:r>
          </a:p>
          <a:p>
            <a:pPr eaLnBrk="1" hangingPunct="1">
              <a:lnSpc>
                <a:spcPct val="90000"/>
              </a:lnSpc>
              <a:buClr>
                <a:schemeClr val="tx2"/>
              </a:buClr>
              <a:buFont typeface="Wingdings" pitchFamily="2" charset="2"/>
              <a:buChar char="v"/>
            </a:pPr>
            <a:r>
              <a:rPr lang="el-GR" sz="2000" smtClean="0"/>
              <a:t> Αυξάνεται σε ασθένειες όπου αυξάνεται η συγκέντρωση των πρωτεϊνών στο πλάσμα, όπως φλεγμονές, μολύνσεις, καρκίνος</a:t>
            </a:r>
            <a:r>
              <a:rPr lang="en-US" sz="2000" smtClean="0"/>
              <a:t>, </a:t>
            </a:r>
            <a:r>
              <a:rPr lang="el-GR" sz="2000" smtClean="0"/>
              <a:t>υποθυρεοειδισμός, εγκυμοσύνη</a:t>
            </a:r>
          </a:p>
          <a:p>
            <a:pPr lvl="1" eaLnBrk="1" hangingPunct="1">
              <a:lnSpc>
                <a:spcPct val="90000"/>
              </a:lnSpc>
              <a:buClr>
                <a:schemeClr val="tx2"/>
              </a:buClr>
            </a:pPr>
            <a:r>
              <a:rPr lang="el-GR" sz="2000" smtClean="0"/>
              <a:t>Δεν αποτελεί διαγνωστικό μέσο</a:t>
            </a:r>
            <a:endParaRPr lang="en-US" sz="2000" smtClean="0"/>
          </a:p>
          <a:p>
            <a:pPr algn="just" eaLnBrk="1" hangingPunct="1"/>
            <a:endParaRPr lang="el-GR" sz="2000" smtClean="0"/>
          </a:p>
        </p:txBody>
      </p:sp>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 Τίτλος"/>
          <p:cNvSpPr>
            <a:spLocks noGrp="1"/>
          </p:cNvSpPr>
          <p:nvPr>
            <p:ph type="title"/>
          </p:nvPr>
        </p:nvSpPr>
        <p:spPr>
          <a:xfrm>
            <a:off x="0" y="0"/>
            <a:ext cx="9144000" cy="476250"/>
          </a:xfrm>
        </p:spPr>
        <p:txBody>
          <a:bodyPr/>
          <a:lstStyle/>
          <a:p>
            <a:pPr algn="ctr" eaLnBrk="1" hangingPunct="1"/>
            <a:r>
              <a:rPr lang="el-GR" sz="2400" smtClean="0"/>
              <a:t>Πλάσμα του αίματος</a:t>
            </a:r>
          </a:p>
        </p:txBody>
      </p:sp>
      <p:sp>
        <p:nvSpPr>
          <p:cNvPr id="54274" name="2 - Θέση κειμένου"/>
          <p:cNvSpPr>
            <a:spLocks noGrp="1"/>
          </p:cNvSpPr>
          <p:nvPr>
            <p:ph type="body" sz="half" idx="1"/>
          </p:nvPr>
        </p:nvSpPr>
        <p:spPr>
          <a:xfrm>
            <a:off x="179388" y="549275"/>
            <a:ext cx="8520112" cy="6119813"/>
          </a:xfrm>
        </p:spPr>
        <p:txBody>
          <a:bodyPr/>
          <a:lstStyle/>
          <a:p>
            <a:pPr eaLnBrk="1" hangingPunct="1"/>
            <a:r>
              <a:rPr lang="en-US" sz="2000" smtClean="0"/>
              <a:t>A</a:t>
            </a:r>
            <a:r>
              <a:rPr lang="el-GR" sz="2000" smtClean="0"/>
              <a:t>ποτελεί το 55-70% του αίματος</a:t>
            </a:r>
          </a:p>
          <a:p>
            <a:pPr eaLnBrk="1" hangingPunct="1"/>
            <a:r>
              <a:rPr lang="el-GR" sz="2000" smtClean="0"/>
              <a:t>3 κύριες κατηγορίες πρωτεϊνών</a:t>
            </a:r>
          </a:p>
          <a:p>
            <a:pPr lvl="1" eaLnBrk="1" hangingPunct="1"/>
            <a:r>
              <a:rPr lang="el-GR" sz="1600" smtClean="0"/>
              <a:t>Αλβουμίνη</a:t>
            </a:r>
          </a:p>
          <a:p>
            <a:pPr lvl="1" eaLnBrk="1" hangingPunct="1"/>
            <a:r>
              <a:rPr lang="el-GR" sz="1600" smtClean="0"/>
              <a:t>α</a:t>
            </a:r>
            <a:r>
              <a:rPr lang="el-GR" sz="1600" baseline="-25000" smtClean="0"/>
              <a:t>1</a:t>
            </a:r>
            <a:r>
              <a:rPr lang="el-GR" sz="1600" smtClean="0"/>
              <a:t>-, α</a:t>
            </a:r>
            <a:r>
              <a:rPr lang="el-GR" sz="1600" baseline="-25000" smtClean="0"/>
              <a:t>2</a:t>
            </a:r>
            <a:r>
              <a:rPr lang="el-GR" sz="1600" smtClean="0"/>
              <a:t>-, β</a:t>
            </a:r>
            <a:r>
              <a:rPr lang="el-GR" sz="1600" baseline="-25000" smtClean="0"/>
              <a:t>1</a:t>
            </a:r>
            <a:r>
              <a:rPr lang="el-GR" sz="1600" smtClean="0"/>
              <a:t>-, β</a:t>
            </a:r>
            <a:r>
              <a:rPr lang="el-GR" sz="1600" baseline="-25000" smtClean="0"/>
              <a:t>2</a:t>
            </a:r>
            <a:r>
              <a:rPr lang="el-GR" sz="1600" smtClean="0"/>
              <a:t>- και γ-σφαιρίνες</a:t>
            </a:r>
          </a:p>
          <a:p>
            <a:pPr lvl="1" eaLnBrk="1" hangingPunct="1"/>
            <a:r>
              <a:rPr lang="el-GR" sz="1600" smtClean="0"/>
              <a:t>Ινωδογόνο</a:t>
            </a:r>
          </a:p>
          <a:p>
            <a:pPr eaLnBrk="1" hangingPunct="1"/>
            <a:r>
              <a:rPr lang="el-GR" sz="2000" i="1" smtClean="0"/>
              <a:t>Οι γ-σφαιρίνες παράγονται από λεμφοκύτταρα και πλασμοκύτταρα περιέχουν αντισώματα και ονομάζονται ανοσοσφαιρίνες (</a:t>
            </a:r>
            <a:r>
              <a:rPr lang="en-US" sz="2000" i="1" smtClean="0"/>
              <a:t>Ig)</a:t>
            </a:r>
            <a:endParaRPr lang="el-GR" sz="2000" i="1" smtClean="0"/>
          </a:p>
          <a:p>
            <a:pPr eaLnBrk="1" hangingPunct="1"/>
            <a:r>
              <a:rPr lang="el-GR" sz="2000" smtClean="0"/>
              <a:t>5 ισότοπα ανοσοσφαιρινών</a:t>
            </a:r>
            <a:r>
              <a:rPr lang="en-US" sz="2000" smtClean="0"/>
              <a:t>:</a:t>
            </a:r>
            <a:r>
              <a:rPr lang="el-GR" sz="2000" smtClean="0"/>
              <a:t> </a:t>
            </a:r>
            <a:r>
              <a:rPr lang="en-US" sz="2000" smtClean="0"/>
              <a:t>IgM, IgG, IgA, IgD, IgE</a:t>
            </a:r>
          </a:p>
          <a:p>
            <a:pPr eaLnBrk="1" hangingPunct="1"/>
            <a:r>
              <a:rPr lang="en-US" sz="2000" smtClean="0"/>
              <a:t>H IgG </a:t>
            </a:r>
            <a:r>
              <a:rPr lang="el-GR" sz="2000" smtClean="0"/>
              <a:t>είναι αυτή που βρίσκεται σε μεγαλύτερη ποσότητα στα ζώα</a:t>
            </a:r>
          </a:p>
          <a:p>
            <a:pPr lvl="1" eaLnBrk="1" hangingPunct="1"/>
            <a:r>
              <a:rPr lang="el-GR" sz="1600" smtClean="0"/>
              <a:t>Βρίσκεται στο αίμα και στους ιστούς</a:t>
            </a:r>
          </a:p>
          <a:p>
            <a:pPr lvl="1" eaLnBrk="1" hangingPunct="1"/>
            <a:r>
              <a:rPr lang="el-GR" sz="1600" smtClean="0"/>
              <a:t>Περνά τον πλακούντα (τρωκτικά, πρωτεύοντα)</a:t>
            </a:r>
          </a:p>
          <a:p>
            <a:pPr eaLnBrk="1" hangingPunct="1"/>
            <a:r>
              <a:rPr lang="el-GR" sz="2000" smtClean="0"/>
              <a:t>Η </a:t>
            </a:r>
            <a:r>
              <a:rPr lang="en-US" sz="2000" smtClean="0"/>
              <a:t>IgE</a:t>
            </a:r>
            <a:r>
              <a:rPr lang="el-GR" sz="2000" smtClean="0"/>
              <a:t> αυξάνεται σε ζώα με αλλεργικές καταστάσεις ή παρασιτισμό</a:t>
            </a:r>
          </a:p>
          <a:p>
            <a:pPr lvl="1" eaLnBrk="1" hangingPunct="1"/>
            <a:r>
              <a:rPr lang="el-GR" sz="1600" smtClean="0"/>
              <a:t>Προκαλεί απελευθέρωση ισταμίνης από τα βασίφιλα</a:t>
            </a:r>
          </a:p>
          <a:p>
            <a:pPr eaLnBrk="1" hangingPunct="1"/>
            <a:r>
              <a:rPr lang="el-GR" sz="2000" smtClean="0"/>
              <a:t>Η </a:t>
            </a:r>
            <a:r>
              <a:rPr lang="en-US" sz="2000" smtClean="0"/>
              <a:t>IgA</a:t>
            </a:r>
            <a:r>
              <a:rPr lang="el-GR" sz="2000" smtClean="0"/>
              <a:t> βρίσκεται στις εκκρίσεις (σίαλος, δάκρυα, πρωτόγαλα)</a:t>
            </a:r>
          </a:p>
          <a:p>
            <a:pPr lvl="1" eaLnBrk="1" hangingPunct="1"/>
            <a:r>
              <a:rPr lang="el-GR" sz="1600" smtClean="0"/>
              <a:t>Παρούσα στο αίμα (δεν περνά τον πλακούντα)</a:t>
            </a:r>
          </a:p>
          <a:p>
            <a:pPr lvl="1" eaLnBrk="1" hangingPunct="1"/>
            <a:r>
              <a:rPr lang="el-GR" sz="1600" smtClean="0"/>
              <a:t>Βρίσκεται στο πρωτόγαλα μαζί με την </a:t>
            </a:r>
            <a:r>
              <a:rPr lang="en-US" sz="1600" smtClean="0"/>
              <a:t>IgG</a:t>
            </a:r>
            <a:endParaRPr lang="el-GR" sz="1600" smtClean="0"/>
          </a:p>
          <a:p>
            <a:pPr lvl="1" eaLnBrk="1" hangingPunct="1"/>
            <a:r>
              <a:rPr lang="el-GR" sz="1600" smtClean="0"/>
              <a:t>Είναι αποτελεσματική εναντίων μικροοργανισμών στη στοματική κοιλότητα και το γαστρεντερικό</a:t>
            </a:r>
          </a:p>
          <a:p>
            <a:pPr lvl="1" eaLnBrk="1" hangingPunct="1"/>
            <a:endParaRPr lang="el-GR" sz="1600" smtClean="0"/>
          </a:p>
        </p:txBody>
      </p:sp>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 Τίτλος"/>
          <p:cNvSpPr>
            <a:spLocks noGrp="1"/>
          </p:cNvSpPr>
          <p:nvPr>
            <p:ph type="title"/>
          </p:nvPr>
        </p:nvSpPr>
        <p:spPr>
          <a:xfrm>
            <a:off x="0" y="0"/>
            <a:ext cx="9144000" cy="476250"/>
          </a:xfrm>
        </p:spPr>
        <p:txBody>
          <a:bodyPr/>
          <a:lstStyle/>
          <a:p>
            <a:pPr algn="ctr" eaLnBrk="1" hangingPunct="1"/>
            <a:r>
              <a:rPr lang="el-GR" sz="2400" smtClean="0"/>
              <a:t>Πλάσμα του αίματος</a:t>
            </a:r>
          </a:p>
        </p:txBody>
      </p:sp>
      <p:sp>
        <p:nvSpPr>
          <p:cNvPr id="55298" name="2 - Θέση κειμένου"/>
          <p:cNvSpPr>
            <a:spLocks noGrp="1"/>
          </p:cNvSpPr>
          <p:nvPr>
            <p:ph type="body" sz="half" idx="1"/>
          </p:nvPr>
        </p:nvSpPr>
        <p:spPr>
          <a:xfrm>
            <a:off x="179388" y="981075"/>
            <a:ext cx="8664575" cy="4535488"/>
          </a:xfrm>
        </p:spPr>
        <p:txBody>
          <a:bodyPr/>
          <a:lstStyle/>
          <a:p>
            <a:pPr algn="just" eaLnBrk="1" hangingPunct="1"/>
            <a:r>
              <a:rPr lang="el-GR" sz="2000" smtClean="0"/>
              <a:t>Η </a:t>
            </a:r>
            <a:r>
              <a:rPr lang="en-US" sz="2000" smtClean="0"/>
              <a:t>IgM</a:t>
            </a:r>
            <a:r>
              <a:rPr lang="el-GR" sz="2000" smtClean="0"/>
              <a:t> είναι το φυσικό αντίσωμα εναντίων των ερυθροκυττάρων</a:t>
            </a:r>
          </a:p>
          <a:p>
            <a:pPr lvl="1" algn="just" eaLnBrk="1" hangingPunct="1"/>
            <a:r>
              <a:rPr lang="el-GR" sz="1600" smtClean="0"/>
              <a:t>Είναι το πρώτο αντίσωμα που παράγεται από τα Β λεμφοκύτταρα</a:t>
            </a:r>
          </a:p>
          <a:p>
            <a:pPr lvl="1" algn="just" eaLnBrk="1" hangingPunct="1"/>
            <a:r>
              <a:rPr lang="el-GR" sz="1600" smtClean="0"/>
              <a:t>Ενεργοποιεί το σύστημα του συμπληρώματος</a:t>
            </a:r>
          </a:p>
          <a:p>
            <a:pPr algn="just" eaLnBrk="1" hangingPunct="1"/>
            <a:r>
              <a:rPr lang="el-GR" sz="2000" smtClean="0"/>
              <a:t>Το σύστημα του συμπληρώματος είναι μια ομάδα πρωτεϊνών του πλάσματος που δρουν μαζί και επιτίθενται σε εξωκυτταρικές μορφές παθογόνων</a:t>
            </a:r>
          </a:p>
          <a:p>
            <a:pPr algn="just" eaLnBrk="1" hangingPunct="1"/>
            <a:r>
              <a:rPr lang="el-GR" sz="2000" smtClean="0"/>
              <a:t>Η </a:t>
            </a:r>
            <a:r>
              <a:rPr lang="en-US" sz="2000" smtClean="0"/>
              <a:t>IgD</a:t>
            </a:r>
            <a:r>
              <a:rPr lang="el-GR" sz="2000" smtClean="0"/>
              <a:t> σχετίζεται με την αναγνώριση αντιγόνων από τα Β λεμφοκύτταρα</a:t>
            </a:r>
          </a:p>
          <a:p>
            <a:pPr algn="just" eaLnBrk="1" hangingPunct="1"/>
            <a:endParaRPr lang="el-GR" sz="2000" smtClean="0"/>
          </a:p>
          <a:p>
            <a:pPr algn="just" eaLnBrk="1" hangingPunct="1"/>
            <a:r>
              <a:rPr lang="el-GR" sz="2000" smtClean="0"/>
              <a:t>Στον άνθρωπο, το πρόβατο, αίγα και σκύλο κυριαρχεί η αλβουμίνη</a:t>
            </a:r>
          </a:p>
          <a:p>
            <a:pPr algn="just" eaLnBrk="1" hangingPunct="1"/>
            <a:r>
              <a:rPr lang="el-GR" sz="2000" smtClean="0"/>
              <a:t>Στο άλογο, στο χοίρο, στην αγελάδα και τη γάτα αλβουμίνη και σφαιρίνες είναι ισόποσες</a:t>
            </a:r>
          </a:p>
          <a:p>
            <a:pPr algn="just" eaLnBrk="1" hangingPunct="1"/>
            <a:r>
              <a:rPr lang="el-GR" sz="2000" smtClean="0"/>
              <a:t>Στα περισσότερα νεογέννητα οι γ-σφαιρίνες δεν περνούν τον πλακούντα</a:t>
            </a:r>
          </a:p>
          <a:p>
            <a:pPr lvl="1" algn="just" eaLnBrk="1" hangingPunct="1"/>
            <a:r>
              <a:rPr lang="el-GR" sz="1600" smtClean="0"/>
              <a:t>πρωτόγαλα</a:t>
            </a:r>
          </a:p>
        </p:txBody>
      </p:sp>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4" descr="Scan0007"/>
          <p:cNvPicPr>
            <a:picLocks noChangeAspect="1" noChangeArrowheads="1"/>
          </p:cNvPicPr>
          <p:nvPr/>
        </p:nvPicPr>
        <p:blipFill>
          <a:blip r:embed="rId2" cstate="print"/>
          <a:srcRect/>
          <a:stretch>
            <a:fillRect/>
          </a:stretch>
        </p:blipFill>
        <p:spPr bwMode="auto">
          <a:xfrm>
            <a:off x="827088" y="1125538"/>
            <a:ext cx="7497762" cy="4265612"/>
          </a:xfrm>
          <a:prstGeom prst="rect">
            <a:avLst/>
          </a:prstGeom>
          <a:noFill/>
          <a:ln w="9525">
            <a:noFill/>
            <a:miter lim="800000"/>
            <a:headEnd/>
            <a:tailEnd/>
          </a:ln>
        </p:spPr>
      </p:pic>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 Τίτλος"/>
          <p:cNvSpPr>
            <a:spLocks noGrp="1"/>
          </p:cNvSpPr>
          <p:nvPr>
            <p:ph type="title"/>
          </p:nvPr>
        </p:nvSpPr>
        <p:spPr/>
        <p:txBody>
          <a:bodyPr/>
          <a:lstStyle/>
          <a:p>
            <a:pPr algn="ctr" eaLnBrk="1" hangingPunct="1"/>
            <a:r>
              <a:rPr lang="el-GR" sz="2400" smtClean="0"/>
              <a:t>Προέλευση των πρωτεϊνών του πλάσματος</a:t>
            </a:r>
          </a:p>
        </p:txBody>
      </p:sp>
      <p:sp>
        <p:nvSpPr>
          <p:cNvPr id="57346" name="2 - Θέση κειμένου"/>
          <p:cNvSpPr>
            <a:spLocks noGrp="1"/>
          </p:cNvSpPr>
          <p:nvPr>
            <p:ph type="body" sz="half" idx="1"/>
          </p:nvPr>
        </p:nvSpPr>
        <p:spPr>
          <a:xfrm>
            <a:off x="250825" y="1268413"/>
            <a:ext cx="8664575" cy="4464050"/>
          </a:xfrm>
        </p:spPr>
        <p:txBody>
          <a:bodyPr/>
          <a:lstStyle/>
          <a:p>
            <a:pPr algn="just" eaLnBrk="1" hangingPunct="1"/>
            <a:r>
              <a:rPr lang="el-GR" sz="2000" smtClean="0"/>
              <a:t>Αλβουμίνη, ινωδογόνο, μερικές σφαιρίνες και η προθρομβίνη παράγονται στο ήπαρ</a:t>
            </a:r>
          </a:p>
          <a:p>
            <a:pPr algn="just" eaLnBrk="1" hangingPunct="1"/>
            <a:r>
              <a:rPr lang="el-GR" sz="2000" smtClean="0"/>
              <a:t>γ-σφαιρίνες  σχηματίζονται στα λεμφογάγγλια και στους βλεννογόνους</a:t>
            </a:r>
          </a:p>
          <a:p>
            <a:pPr algn="just" eaLnBrk="1" hangingPunct="1"/>
            <a:r>
              <a:rPr lang="el-GR" sz="2000" smtClean="0"/>
              <a:t>Μείωση της σύνθεσης των πρωτεϊνών του πλάσματος σε σοβαρή βλάβη του ήπατος ή παρατεταμένη διαιτητική ανεπάρκεια πρωτεϊνών</a:t>
            </a:r>
          </a:p>
          <a:p>
            <a:pPr lvl="1" algn="just" eaLnBrk="1" hangingPunct="1"/>
            <a:r>
              <a:rPr lang="el-GR" sz="1600" smtClean="0"/>
              <a:t>Έτσι μείωση του ινωδογόνου έχει αποτέλεσμα αύξηση του χρόνου προθρομβίνης και αύξηση του χρόνου πήξης του αίματος</a:t>
            </a:r>
          </a:p>
          <a:p>
            <a:pPr lvl="1" algn="just" eaLnBrk="1" hangingPunct="1"/>
            <a:r>
              <a:rPr lang="el-GR" sz="1600" smtClean="0"/>
              <a:t>Έτσι ο χρόνος προθρομβίνης μπορεί να χρησιμοποιηθεί ως έλεγχος λειτουργίας του ήπατος</a:t>
            </a:r>
          </a:p>
          <a:p>
            <a:pPr lvl="1" algn="just" eaLnBrk="1" hangingPunct="1"/>
            <a:r>
              <a:rPr lang="el-GR" sz="1600" smtClean="0"/>
              <a:t>Ο χρόνος προθρομβίνης για τα περισσότερα είδη είναι 9-12 </a:t>
            </a:r>
            <a:r>
              <a:rPr lang="en-US" sz="1600" smtClean="0"/>
              <a:t>sec</a:t>
            </a:r>
          </a:p>
          <a:p>
            <a:pPr lvl="1" algn="just" eaLnBrk="1" hangingPunct="1"/>
            <a:r>
              <a:rPr lang="el-GR" sz="1600" smtClean="0"/>
              <a:t>Για τα βοοειδή, πρόβατο και όρνιθα 20-25 </a:t>
            </a:r>
            <a:r>
              <a:rPr lang="en-US" sz="1600" smtClean="0"/>
              <a:t>sec</a:t>
            </a:r>
            <a:endParaRPr lang="el-GR" sz="1600" smtClean="0"/>
          </a:p>
          <a:p>
            <a:pPr lvl="1" algn="just" eaLnBrk="1" hangingPunct="1"/>
            <a:r>
              <a:rPr lang="el-GR" sz="1600" smtClean="0"/>
              <a:t>Ο χρόνος προθρομβίνης για τα νεογέννητα κουτάβια είναι αυξημένος τις πρώτες 48 ώρες της ζωής τους, για τους αμνούς τις πρώτες 72 ώρες της ζωής τους και των μόσχων την πρώτη εβδομάδα της ζωής τους</a:t>
            </a:r>
          </a:p>
        </p:txBody>
      </p:sp>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descr="Scan0001"/>
          <p:cNvPicPr>
            <a:picLocks noChangeAspect="1" noChangeArrowheads="1"/>
          </p:cNvPicPr>
          <p:nvPr/>
        </p:nvPicPr>
        <p:blipFill>
          <a:blip r:embed="rId2" cstate="print"/>
          <a:srcRect/>
          <a:stretch>
            <a:fillRect/>
          </a:stretch>
        </p:blipFill>
        <p:spPr bwMode="auto">
          <a:xfrm>
            <a:off x="1258888" y="1773238"/>
            <a:ext cx="6016625" cy="3100387"/>
          </a:xfrm>
          <a:prstGeom prst="rect">
            <a:avLst/>
          </a:prstGeom>
          <a:noFill/>
          <a:ln w="9525">
            <a:noFill/>
            <a:miter lim="800000"/>
            <a:headEnd/>
            <a:tailEnd/>
          </a:ln>
        </p:spPr>
      </p:pic>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 Τίτλος"/>
          <p:cNvSpPr>
            <a:spLocks noGrp="1"/>
          </p:cNvSpPr>
          <p:nvPr>
            <p:ph type="title"/>
          </p:nvPr>
        </p:nvSpPr>
        <p:spPr>
          <a:xfrm>
            <a:off x="0" y="0"/>
            <a:ext cx="9144000" cy="549275"/>
          </a:xfrm>
        </p:spPr>
        <p:txBody>
          <a:bodyPr/>
          <a:lstStyle/>
          <a:p>
            <a:pPr algn="ctr" eaLnBrk="1" hangingPunct="1"/>
            <a:r>
              <a:rPr lang="el-GR" sz="2400" smtClean="0"/>
              <a:t>Λειτουργίες των πρωτεϊνών του πλάσματος</a:t>
            </a:r>
          </a:p>
        </p:txBody>
      </p:sp>
      <p:sp>
        <p:nvSpPr>
          <p:cNvPr id="59394" name="2 - Θέση κειμένου"/>
          <p:cNvSpPr>
            <a:spLocks noGrp="1"/>
          </p:cNvSpPr>
          <p:nvPr>
            <p:ph type="body" sz="half" idx="1"/>
          </p:nvPr>
        </p:nvSpPr>
        <p:spPr>
          <a:xfrm>
            <a:off x="323850" y="981075"/>
            <a:ext cx="8736013" cy="4968875"/>
          </a:xfrm>
        </p:spPr>
        <p:txBody>
          <a:bodyPr/>
          <a:lstStyle/>
          <a:p>
            <a:pPr algn="just" eaLnBrk="1" hangingPunct="1"/>
            <a:r>
              <a:rPr lang="el-GR" sz="2000" smtClean="0"/>
              <a:t>Οι πρωτεΐνες του πλάσματος του αίματος, τα αμινοξέα και οι πρωτεΐνες των ιστών βρίσκονται σε ισορροπία</a:t>
            </a:r>
          </a:p>
          <a:p>
            <a:pPr lvl="1" algn="just" eaLnBrk="1" hangingPunct="1"/>
            <a:r>
              <a:rPr lang="el-GR" sz="1600" smtClean="0"/>
              <a:t>Όταν η συγκέντρωση των αμινοξέων στους ιστούς πέσει κάτω από αυτήν του πλάσματος, αμινοξέα εισέρχονται στα κύτταρα και χρησιμοποιούνται για τη σύνθεση πρωτεινών του πλάσματος και των ιστών</a:t>
            </a:r>
          </a:p>
          <a:p>
            <a:pPr lvl="1" algn="just" eaLnBrk="1" hangingPunct="1"/>
            <a:r>
              <a:rPr lang="el-GR" sz="1600" smtClean="0"/>
              <a:t>Οι πρωτεΐνες του πλάσματος μπορεί να αποδομηθούν σε αμινοξέα στα κύτταρα του </a:t>
            </a:r>
            <a:r>
              <a:rPr lang="en-US" sz="1600" smtClean="0"/>
              <a:t>MPS </a:t>
            </a:r>
            <a:r>
              <a:rPr lang="el-GR" sz="1600" smtClean="0"/>
              <a:t>και να χρησιμοποιηθούν για τη σύνθεση κυτταρικών πρωτεϊνών</a:t>
            </a:r>
          </a:p>
          <a:p>
            <a:pPr lvl="1" algn="just" eaLnBrk="1" hangingPunct="1"/>
            <a:r>
              <a:rPr lang="el-GR" sz="1600" smtClean="0"/>
              <a:t>Οι πρωτεΐνες του πλάσματος διατηρούν την κολλοειδοσμωτική πίεση του αίματος</a:t>
            </a:r>
          </a:p>
          <a:p>
            <a:pPr lvl="1" algn="just" eaLnBrk="1" hangingPunct="1"/>
            <a:r>
              <a:rPr lang="el-GR" sz="1600" smtClean="0"/>
              <a:t>Οι πρωτεΐνες του πλάσματος συμμετέχουν στη διατήρηση της πίεσης του αίματος (ιξώδες)</a:t>
            </a:r>
          </a:p>
          <a:p>
            <a:pPr lvl="1" algn="just" eaLnBrk="1" hangingPunct="1"/>
            <a:r>
              <a:rPr lang="el-GR" sz="1600" smtClean="0"/>
              <a:t>Επηρεάζουν τη σταθερότητα του εναιωρήματος των ερυθροκυττάρων</a:t>
            </a:r>
          </a:p>
          <a:p>
            <a:pPr lvl="1" algn="just" eaLnBrk="1" hangingPunct="1"/>
            <a:r>
              <a:rPr lang="el-GR" sz="1600" smtClean="0"/>
              <a:t>Βοηθούν στη ρύθμιση της οξεοβασικής ισορροπίας</a:t>
            </a:r>
          </a:p>
          <a:p>
            <a:pPr lvl="1" algn="just" eaLnBrk="1" hangingPunct="1"/>
            <a:r>
              <a:rPr lang="el-GR" sz="1600" smtClean="0"/>
              <a:t>Επηρεάζουν τη διαλυτότητα υδατανθράκων και λιπιδίων </a:t>
            </a:r>
          </a:p>
          <a:p>
            <a:pPr lvl="1" algn="just" eaLnBrk="1" hangingPunct="1"/>
            <a:r>
              <a:rPr lang="el-GR" sz="1600" smtClean="0"/>
              <a:t>Μεταφορά θρεπτικών συστατικών (</a:t>
            </a:r>
            <a:r>
              <a:rPr lang="en-US" sz="1600" smtClean="0"/>
              <a:t>Ca, P, Fe, Cu, </a:t>
            </a:r>
            <a:r>
              <a:rPr lang="el-GR" sz="1600" smtClean="0"/>
              <a:t>λιπίδια, λιποδιαλυτές βιταμίνες, αμινοξέα)</a:t>
            </a:r>
          </a:p>
          <a:p>
            <a:pPr lvl="2" algn="just" eaLnBrk="1" hangingPunct="1"/>
            <a:r>
              <a:rPr lang="el-GR" sz="1600" smtClean="0"/>
              <a:t>Ορμόνες (θυροξίνη, στεροειδή)</a:t>
            </a:r>
          </a:p>
          <a:p>
            <a:pPr lvl="2" algn="just" eaLnBrk="1" hangingPunct="1"/>
            <a:r>
              <a:rPr lang="el-GR" sz="1600" smtClean="0"/>
              <a:t>Χολοστερόλη, αίμη, χολερυθρίνη, ένζυμα κα</a:t>
            </a:r>
          </a:p>
          <a:p>
            <a:pPr lvl="1" algn="just" eaLnBrk="1" hangingPunct="1"/>
            <a:endParaRPr lang="el-GR" sz="1600" smtClean="0"/>
          </a:p>
        </p:txBody>
      </p:sp>
    </p:spTree>
  </p:cSld>
  <p:clrMapOvr>
    <a:masterClrMapping/>
  </p:clrMapOvr>
  <p:transition spd="med">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 Τίτλος"/>
          <p:cNvSpPr>
            <a:spLocks noGrp="1"/>
          </p:cNvSpPr>
          <p:nvPr>
            <p:ph type="title"/>
          </p:nvPr>
        </p:nvSpPr>
        <p:spPr/>
        <p:txBody>
          <a:bodyPr/>
          <a:lstStyle/>
          <a:p>
            <a:pPr algn="ctr" eaLnBrk="1" hangingPunct="1"/>
            <a:r>
              <a:rPr lang="en-US" sz="2400" smtClean="0"/>
              <a:t>pH </a:t>
            </a:r>
            <a:r>
              <a:rPr lang="el-GR" sz="2400" smtClean="0"/>
              <a:t>του αίματος</a:t>
            </a:r>
          </a:p>
        </p:txBody>
      </p:sp>
      <p:sp>
        <p:nvSpPr>
          <p:cNvPr id="60418" name="2 - Θέση κειμένου"/>
          <p:cNvSpPr>
            <a:spLocks noGrp="1"/>
          </p:cNvSpPr>
          <p:nvPr>
            <p:ph type="body" sz="half" idx="1"/>
          </p:nvPr>
        </p:nvSpPr>
        <p:spPr>
          <a:xfrm>
            <a:off x="228600" y="1295400"/>
            <a:ext cx="8591550" cy="1773238"/>
          </a:xfrm>
        </p:spPr>
        <p:txBody>
          <a:bodyPr/>
          <a:lstStyle/>
          <a:p>
            <a:pPr eaLnBrk="1" hangingPunct="1"/>
            <a:r>
              <a:rPr lang="el-GR" sz="2000" smtClean="0"/>
              <a:t>Το </a:t>
            </a:r>
            <a:r>
              <a:rPr lang="en-US" sz="2000" smtClean="0"/>
              <a:t>pH </a:t>
            </a:r>
            <a:r>
              <a:rPr lang="el-GR" sz="2000" smtClean="0"/>
              <a:t>του αίματος είναι γύρω στο 7,4</a:t>
            </a:r>
          </a:p>
          <a:p>
            <a:pPr eaLnBrk="1" hangingPunct="1"/>
            <a:r>
              <a:rPr lang="el-GR" sz="2000" smtClean="0"/>
              <a:t>Το αρτηριακό αίμα είναι ελαφρά πιο αλκαλικό από το φλεβικό λόγω της ύπαρξης πολλών ιόντων υδρογόνου από την ενυδάτωση του </a:t>
            </a:r>
            <a:r>
              <a:rPr lang="en-US" sz="2000" smtClean="0"/>
              <a:t>CO</a:t>
            </a:r>
            <a:r>
              <a:rPr lang="en-US" sz="2000" baseline="-25000" smtClean="0"/>
              <a:t>2</a:t>
            </a:r>
            <a:r>
              <a:rPr lang="el-GR" sz="2000" smtClean="0"/>
              <a:t> στο φλεβικό αίμα</a:t>
            </a: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1 - Τίτλος"/>
          <p:cNvSpPr>
            <a:spLocks noGrp="1"/>
          </p:cNvSpPr>
          <p:nvPr>
            <p:ph type="title"/>
          </p:nvPr>
        </p:nvSpPr>
        <p:spPr/>
        <p:txBody>
          <a:bodyPr/>
          <a:lstStyle/>
          <a:p>
            <a:pPr algn="ctr" eaLnBrk="1" hangingPunct="1"/>
            <a:r>
              <a:rPr lang="el-GR" smtClean="0"/>
              <a:t>Ερυθροκύτταρα</a:t>
            </a:r>
          </a:p>
        </p:txBody>
      </p:sp>
      <p:sp>
        <p:nvSpPr>
          <p:cNvPr id="12290" name="2 - Θέση κειμένου"/>
          <p:cNvSpPr>
            <a:spLocks noGrp="1"/>
          </p:cNvSpPr>
          <p:nvPr>
            <p:ph type="body" sz="half" idx="1"/>
          </p:nvPr>
        </p:nvSpPr>
        <p:spPr>
          <a:xfrm>
            <a:off x="228600" y="908050"/>
            <a:ext cx="4919663" cy="5761038"/>
          </a:xfrm>
        </p:spPr>
        <p:txBody>
          <a:bodyPr/>
          <a:lstStyle/>
          <a:p>
            <a:pPr eaLnBrk="1" hangingPunct="1"/>
            <a:r>
              <a:rPr lang="el-GR" sz="2000" dirty="0" smtClean="0"/>
              <a:t>Απύρηνα, μη κινούμενα κύτταρα</a:t>
            </a:r>
          </a:p>
          <a:p>
            <a:pPr eaLnBrk="1" hangingPunct="1"/>
            <a:r>
              <a:rPr lang="el-GR" sz="2000" dirty="0" smtClean="0"/>
              <a:t>Αμφίκοιλοι κυκλικοί δίσκοι με κεντρική ωχρή κηλίδα </a:t>
            </a:r>
          </a:p>
          <a:p>
            <a:pPr lvl="1" eaLnBrk="1" hangingPunct="1"/>
            <a:r>
              <a:rPr lang="el-GR" sz="1600" dirty="0" smtClean="0"/>
              <a:t>Αύξηση της επιφάνειας διάχυσης</a:t>
            </a:r>
            <a:endParaRPr lang="el-GR" sz="800" dirty="0" smtClean="0"/>
          </a:p>
          <a:p>
            <a:pPr lvl="1" eaLnBrk="1" hangingPunct="1"/>
            <a:r>
              <a:rPr lang="el-GR" sz="1600" dirty="0" smtClean="0"/>
              <a:t>Μείωση της απόστασης διάχυσης</a:t>
            </a:r>
          </a:p>
          <a:p>
            <a:pPr lvl="1" eaLnBrk="1" hangingPunct="1"/>
            <a:r>
              <a:rPr lang="el-GR" sz="1600" dirty="0" smtClean="0"/>
              <a:t>Καρβονική ανυδράση</a:t>
            </a:r>
          </a:p>
          <a:p>
            <a:pPr marL="457200" lvl="1" indent="0" eaLnBrk="1" hangingPunct="1">
              <a:buNone/>
            </a:pPr>
            <a:endParaRPr lang="el-GR" sz="1600" dirty="0" smtClean="0"/>
          </a:p>
          <a:p>
            <a:pPr eaLnBrk="1" hangingPunct="1"/>
            <a:r>
              <a:rPr lang="el-GR" sz="2000" dirty="0" smtClean="0"/>
              <a:t>Ποικίλουν σε διάμετρο και πάχος</a:t>
            </a:r>
          </a:p>
          <a:p>
            <a:pPr lvl="1" eaLnBrk="1" hangingPunct="1"/>
            <a:r>
              <a:rPr lang="el-GR" sz="1600" dirty="0" smtClean="0"/>
              <a:t>Είδος του ζώου</a:t>
            </a:r>
          </a:p>
          <a:p>
            <a:pPr lvl="1" eaLnBrk="1" hangingPunct="1"/>
            <a:r>
              <a:rPr lang="el-GR" sz="1600" dirty="0" smtClean="0"/>
              <a:t>Θρεπτική κατάσταση</a:t>
            </a:r>
          </a:p>
          <a:p>
            <a:pPr eaLnBrk="1" hangingPunct="1"/>
            <a:r>
              <a:rPr lang="el-GR" sz="2000" dirty="0" smtClean="0"/>
              <a:t>Καμηλίδες (ελλειπτικά ερυθροκύτταρα)</a:t>
            </a:r>
          </a:p>
          <a:p>
            <a:pPr eaLnBrk="1" hangingPunct="1"/>
            <a:r>
              <a:rPr lang="el-GR" sz="2000" dirty="0" smtClean="0"/>
              <a:t>Ψυχρόαιμα , πτηνά (ελλειπτικά, εμπύρηνα)</a:t>
            </a:r>
          </a:p>
        </p:txBody>
      </p:sp>
      <p:pic>
        <p:nvPicPr>
          <p:cNvPr id="12291" name="Picture 2" descr="Red Blood Cells"/>
          <p:cNvPicPr>
            <a:picLocks noGrp="1" noChangeAspect="1" noChangeArrowheads="1"/>
          </p:cNvPicPr>
          <p:nvPr>
            <p:ph sz="half" idx="4294967295"/>
          </p:nvPr>
        </p:nvPicPr>
        <p:blipFill>
          <a:blip r:embed="rId2" cstate="print"/>
          <a:srcRect/>
          <a:stretch>
            <a:fillRect/>
          </a:stretch>
        </p:blipFill>
        <p:spPr>
          <a:xfrm>
            <a:off x="5651500" y="1484313"/>
            <a:ext cx="3132138" cy="3132137"/>
          </a:xfrm>
        </p:spPr>
      </p:pic>
    </p:spTree>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 Τίτλος"/>
          <p:cNvSpPr>
            <a:spLocks noGrp="1"/>
          </p:cNvSpPr>
          <p:nvPr>
            <p:ph type="title"/>
          </p:nvPr>
        </p:nvSpPr>
        <p:spPr>
          <a:xfrm>
            <a:off x="0" y="0"/>
            <a:ext cx="9144000" cy="549275"/>
          </a:xfrm>
        </p:spPr>
        <p:txBody>
          <a:bodyPr/>
          <a:lstStyle/>
          <a:p>
            <a:pPr algn="ctr" eaLnBrk="1" hangingPunct="1"/>
            <a:r>
              <a:rPr lang="el-GR" sz="2400" smtClean="0"/>
              <a:t>Όγκος του αίματος</a:t>
            </a:r>
          </a:p>
        </p:txBody>
      </p:sp>
      <p:sp>
        <p:nvSpPr>
          <p:cNvPr id="61442" name="2 - Θέση κειμένου"/>
          <p:cNvSpPr>
            <a:spLocks noGrp="1"/>
          </p:cNvSpPr>
          <p:nvPr>
            <p:ph type="body" sz="half" idx="1"/>
          </p:nvPr>
        </p:nvSpPr>
        <p:spPr>
          <a:xfrm>
            <a:off x="228600" y="404813"/>
            <a:ext cx="8736013" cy="6453187"/>
          </a:xfrm>
        </p:spPr>
        <p:txBody>
          <a:bodyPr/>
          <a:lstStyle/>
          <a:p>
            <a:pPr algn="just" eaLnBrk="1" hangingPunct="1"/>
            <a:r>
              <a:rPr lang="el-GR" sz="2000" smtClean="0"/>
              <a:t>Ο όγκος του αίματος πρέπει λαμβάνεται υπόψη για την κατανόηση του αιματοκρίτη, του αριθμού των ΕΚ, της συγκέντρωσης των πρωτεϊνών του πλάσματος και άλλων αιματολογικών παραμέτρων</a:t>
            </a:r>
          </a:p>
          <a:p>
            <a:pPr lvl="1" algn="just" eaLnBrk="1" hangingPunct="1"/>
            <a:r>
              <a:rPr lang="el-GR" sz="1600" smtClean="0"/>
              <a:t>Οι τιμές αυτές μεταβάλλονται όταν μεταβάλλεται ο όγκος του αίματος</a:t>
            </a:r>
          </a:p>
          <a:p>
            <a:pPr lvl="1" algn="just" eaLnBrk="1" hangingPunct="1"/>
            <a:r>
              <a:rPr lang="el-GR" sz="1600" smtClean="0"/>
              <a:t>Αύξηση του όγκου του αίματος υπερογκαιμία</a:t>
            </a:r>
          </a:p>
          <a:p>
            <a:pPr lvl="1" algn="just" eaLnBrk="1" hangingPunct="1"/>
            <a:r>
              <a:rPr lang="el-GR" sz="1600" smtClean="0"/>
              <a:t>Μείωση του όγκου του αίματος υπογκαιμία (ολιγαιμία)</a:t>
            </a:r>
          </a:p>
          <a:p>
            <a:pPr algn="just" eaLnBrk="1" hangingPunct="1"/>
            <a:r>
              <a:rPr lang="el-GR" sz="2000" smtClean="0"/>
              <a:t>Δύσκολος προσδιορισμός άμεσα του όγκου του αίματος</a:t>
            </a:r>
          </a:p>
          <a:p>
            <a:pPr algn="just" eaLnBrk="1" hangingPunct="1"/>
            <a:r>
              <a:rPr lang="el-GR" sz="2000" smtClean="0"/>
              <a:t>Έμεσος προσδιορισμός</a:t>
            </a:r>
          </a:p>
          <a:p>
            <a:pPr lvl="1" algn="just" eaLnBrk="1" hangingPunct="1"/>
            <a:r>
              <a:rPr lang="el-GR" sz="1600" smtClean="0"/>
              <a:t>Υπολογισμός του όγκου του πλάσματος (</a:t>
            </a:r>
            <a:r>
              <a:rPr lang="el-GR" sz="1600" baseline="30000" smtClean="0"/>
              <a:t>131</a:t>
            </a:r>
            <a:r>
              <a:rPr lang="el-GR" sz="1600" smtClean="0"/>
              <a:t>Ι)</a:t>
            </a:r>
          </a:p>
          <a:p>
            <a:pPr lvl="1" algn="just" eaLnBrk="1" hangingPunct="1"/>
            <a:r>
              <a:rPr lang="el-GR" sz="1600" smtClean="0"/>
              <a:t>Υπολογισμός του όγκου των ΕΚ (</a:t>
            </a:r>
            <a:r>
              <a:rPr lang="el-GR" sz="1600" baseline="30000" smtClean="0"/>
              <a:t>32</a:t>
            </a:r>
            <a:r>
              <a:rPr lang="el-GR" sz="1600" smtClean="0"/>
              <a:t>Ρ, </a:t>
            </a:r>
            <a:r>
              <a:rPr lang="en-US" sz="1600" baseline="30000" smtClean="0"/>
              <a:t>59</a:t>
            </a:r>
            <a:r>
              <a:rPr lang="en-US" sz="1600" smtClean="0"/>
              <a:t>Fe, </a:t>
            </a:r>
            <a:r>
              <a:rPr lang="en-US" sz="1600" baseline="30000" smtClean="0"/>
              <a:t>51</a:t>
            </a:r>
            <a:r>
              <a:rPr lang="en-US" sz="1600" smtClean="0"/>
              <a:t>C)</a:t>
            </a:r>
          </a:p>
          <a:p>
            <a:pPr algn="just" eaLnBrk="1" hangingPunct="1"/>
            <a:r>
              <a:rPr lang="el-GR" sz="2000" smtClean="0"/>
              <a:t>Γάτα 			65-75 </a:t>
            </a:r>
            <a:r>
              <a:rPr lang="en-US" sz="2000" smtClean="0"/>
              <a:t>ml/kg </a:t>
            </a:r>
            <a:r>
              <a:rPr lang="el-GR" sz="2000" smtClean="0"/>
              <a:t>ΣΒ</a:t>
            </a:r>
          </a:p>
          <a:p>
            <a:pPr algn="just" eaLnBrk="1" hangingPunct="1"/>
            <a:r>
              <a:rPr lang="el-GR" sz="2000" smtClean="0"/>
              <a:t>Σκύλος		85-90 </a:t>
            </a:r>
            <a:r>
              <a:rPr lang="en-US" sz="2000" smtClean="0"/>
              <a:t>ml/kg </a:t>
            </a:r>
            <a:r>
              <a:rPr lang="el-GR" sz="2000" smtClean="0"/>
              <a:t>ΣΒ</a:t>
            </a:r>
          </a:p>
          <a:p>
            <a:pPr algn="just" eaLnBrk="1" hangingPunct="1"/>
            <a:r>
              <a:rPr lang="el-GR" sz="2000" smtClean="0"/>
              <a:t>Βοοειδή		52-60 </a:t>
            </a:r>
            <a:r>
              <a:rPr lang="en-US" sz="2000" smtClean="0"/>
              <a:t>ml/kg </a:t>
            </a:r>
            <a:r>
              <a:rPr lang="el-GR" sz="2000" smtClean="0"/>
              <a:t>ΣΒ</a:t>
            </a:r>
          </a:p>
          <a:p>
            <a:pPr algn="just" eaLnBrk="1" hangingPunct="1"/>
            <a:r>
              <a:rPr lang="el-GR" sz="2000" smtClean="0"/>
              <a:t>Πρόβατο		60-65 </a:t>
            </a:r>
            <a:r>
              <a:rPr lang="en-US" sz="2000" smtClean="0"/>
              <a:t>ml/kg </a:t>
            </a:r>
            <a:r>
              <a:rPr lang="el-GR" sz="2000" smtClean="0"/>
              <a:t>ΣΒ</a:t>
            </a:r>
          </a:p>
          <a:p>
            <a:pPr algn="just" eaLnBrk="1" hangingPunct="1"/>
            <a:r>
              <a:rPr lang="el-GR" sz="2000" smtClean="0"/>
              <a:t>Αίγα			70-72 </a:t>
            </a:r>
            <a:r>
              <a:rPr lang="en-US" sz="2000" smtClean="0"/>
              <a:t>ml/kg </a:t>
            </a:r>
            <a:r>
              <a:rPr lang="el-GR" sz="2000" smtClean="0"/>
              <a:t>ΣΒ</a:t>
            </a:r>
          </a:p>
          <a:p>
            <a:pPr algn="just" eaLnBrk="1" hangingPunct="1"/>
            <a:r>
              <a:rPr lang="el-GR" sz="2000" smtClean="0"/>
              <a:t>Χοίρος		35-45 </a:t>
            </a:r>
            <a:r>
              <a:rPr lang="en-US" sz="2000" smtClean="0"/>
              <a:t>ml/kg </a:t>
            </a:r>
            <a:r>
              <a:rPr lang="el-GR" sz="2000" smtClean="0"/>
              <a:t>ΣΒ</a:t>
            </a:r>
          </a:p>
          <a:p>
            <a:pPr algn="just" eaLnBrk="1" hangingPunct="1"/>
            <a:r>
              <a:rPr lang="el-GR" sz="2000" smtClean="0"/>
              <a:t>Όρνιθα		65-70 </a:t>
            </a:r>
            <a:r>
              <a:rPr lang="en-US" sz="2000" smtClean="0"/>
              <a:t>ml/kg </a:t>
            </a:r>
            <a:r>
              <a:rPr lang="el-GR" sz="2000" smtClean="0"/>
              <a:t>ΣΒ</a:t>
            </a:r>
          </a:p>
          <a:p>
            <a:pPr algn="just" eaLnBrk="1" hangingPunct="1"/>
            <a:r>
              <a:rPr lang="el-GR" sz="2000" smtClean="0"/>
              <a:t>Άλογο εργασίας	60-70 </a:t>
            </a:r>
            <a:r>
              <a:rPr lang="en-US" sz="2000" smtClean="0"/>
              <a:t>ml/kg </a:t>
            </a:r>
            <a:r>
              <a:rPr lang="el-GR" sz="2000" smtClean="0"/>
              <a:t>ΣΒ</a:t>
            </a:r>
          </a:p>
          <a:p>
            <a:pPr algn="just" eaLnBrk="1" hangingPunct="1"/>
            <a:r>
              <a:rPr lang="el-GR" sz="2000" smtClean="0"/>
              <a:t>Άλογο αγώνων	100-110 </a:t>
            </a:r>
            <a:r>
              <a:rPr lang="en-US" sz="2000" smtClean="0"/>
              <a:t>ml/kg </a:t>
            </a:r>
            <a:r>
              <a:rPr lang="el-GR" sz="2000" smtClean="0"/>
              <a:t>ΣΒ</a:t>
            </a:r>
          </a:p>
          <a:p>
            <a:pPr algn="just" eaLnBrk="1" hangingPunct="1"/>
            <a:endParaRPr lang="en-US" sz="2000" smtClean="0"/>
          </a:p>
        </p:txBody>
      </p:sp>
    </p:spTree>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685800" y="2286000"/>
            <a:ext cx="7772400" cy="1143000"/>
          </a:xfrm>
        </p:spPr>
        <p:txBody>
          <a:bodyPr/>
          <a:lstStyle/>
          <a:p>
            <a:pPr algn="ctr" eaLnBrk="1" hangingPunct="1"/>
            <a:r>
              <a:rPr lang="el-GR" dirty="0" smtClean="0">
                <a:latin typeface="Comic Sans MS" pitchFamily="66" charset="0"/>
              </a:rPr>
              <a:t>Αιμόσταση - Ινωδόλυση</a:t>
            </a:r>
            <a:endParaRPr lang="en-US" dirty="0" smtClean="0">
              <a:latin typeface="Comic Sans MS" pitchFamily="66" charset="0"/>
            </a:endParaRPr>
          </a:p>
        </p:txBody>
      </p:sp>
    </p:spTree>
  </p:cSld>
  <p:clrMapOvr>
    <a:masterClrMapping/>
  </p:clrMapOvr>
  <p:transition spd="med">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260648"/>
            <a:ext cx="9144000" cy="762000"/>
          </a:xfrm>
        </p:spPr>
        <p:txBody>
          <a:bodyPr/>
          <a:lstStyle/>
          <a:p>
            <a:pPr algn="ctr" eaLnBrk="1" hangingPunct="1"/>
            <a:r>
              <a:rPr lang="el-GR" sz="4000" dirty="0" smtClean="0">
                <a:latin typeface="Comic Sans MS" pitchFamily="66" charset="0"/>
              </a:rPr>
              <a:t>Αιμόσταση</a:t>
            </a:r>
            <a:r>
              <a:rPr lang="en-US" dirty="0" smtClean="0">
                <a:latin typeface="Comic Sans MS" pitchFamily="66" charset="0"/>
              </a:rPr>
              <a:t> </a:t>
            </a:r>
            <a:r>
              <a:rPr lang="en-US" sz="4000" dirty="0" smtClean="0">
                <a:latin typeface="Comic Sans MS" pitchFamily="66" charset="0"/>
              </a:rPr>
              <a:t>(</a:t>
            </a:r>
            <a:r>
              <a:rPr lang="en-US" sz="4000" dirty="0" err="1" smtClean="0">
                <a:latin typeface="Comic Sans MS" pitchFamily="66" charset="0"/>
              </a:rPr>
              <a:t>Hemostasis</a:t>
            </a:r>
            <a:r>
              <a:rPr lang="en-US" sz="4000" dirty="0" smtClean="0">
                <a:latin typeface="Comic Sans MS" pitchFamily="66" charset="0"/>
              </a:rPr>
              <a:t>)</a:t>
            </a:r>
          </a:p>
        </p:txBody>
      </p:sp>
      <p:sp>
        <p:nvSpPr>
          <p:cNvPr id="133123" name="Rectangle 3"/>
          <p:cNvSpPr>
            <a:spLocks noGrp="1" noChangeArrowheads="1"/>
          </p:cNvSpPr>
          <p:nvPr>
            <p:ph type="body" idx="1"/>
          </p:nvPr>
        </p:nvSpPr>
        <p:spPr>
          <a:xfrm>
            <a:off x="683568" y="1916832"/>
            <a:ext cx="7772400" cy="1981200"/>
          </a:xfrm>
        </p:spPr>
        <p:txBody>
          <a:bodyPr/>
          <a:lstStyle/>
          <a:p>
            <a:pPr eaLnBrk="1" hangingPunct="1">
              <a:buClr>
                <a:schemeClr val="tx2"/>
              </a:buClr>
              <a:buFont typeface="Wingdings" pitchFamily="2" charset="2"/>
              <a:buChar char="Ø"/>
            </a:pPr>
            <a:r>
              <a:rPr lang="el-GR" dirty="0" smtClean="0">
                <a:latin typeface="Comic Sans MS" pitchFamily="66" charset="0"/>
              </a:rPr>
              <a:t> Μηχανισμοί αποτροπής απώλειας αίματος</a:t>
            </a:r>
          </a:p>
          <a:p>
            <a:pPr eaLnBrk="1" hangingPunct="1">
              <a:buClr>
                <a:schemeClr val="tx2"/>
              </a:buClr>
              <a:buFont typeface="Wingdings" pitchFamily="2" charset="2"/>
              <a:buChar char="Ø"/>
            </a:pPr>
            <a:r>
              <a:rPr lang="el-GR" dirty="0" smtClean="0">
                <a:latin typeface="Comic Sans MS" pitchFamily="66" charset="0"/>
              </a:rPr>
              <a:t> Θέτει το πλαίσιο για την αποκατάσταση των ιστών που υπέστησαν βλάβη</a:t>
            </a:r>
            <a:endParaRPr lang="en-US" dirty="0" smtClean="0">
              <a:latin typeface="Comic Sans MS" pitchFamily="66" charset="0"/>
            </a:endParaRPr>
          </a:p>
        </p:txBody>
      </p:sp>
      <p:sp>
        <p:nvSpPr>
          <p:cNvPr id="133124" name="Text Box 4"/>
          <p:cNvSpPr txBox="1">
            <a:spLocks noChangeArrowheads="1"/>
          </p:cNvSpPr>
          <p:nvPr/>
        </p:nvSpPr>
        <p:spPr bwMode="auto">
          <a:xfrm>
            <a:off x="5580112" y="4509120"/>
            <a:ext cx="2828925" cy="1373188"/>
          </a:xfrm>
          <a:prstGeom prst="rect">
            <a:avLst/>
          </a:prstGeom>
          <a:noFill/>
          <a:ln w="9525">
            <a:noFill/>
            <a:miter lim="800000"/>
            <a:headEnd/>
            <a:tailEnd/>
          </a:ln>
        </p:spPr>
        <p:txBody>
          <a:bodyPr>
            <a:spAutoFit/>
          </a:bodyPr>
          <a:lstStyle/>
          <a:p>
            <a:pPr>
              <a:buClr>
                <a:srgbClr val="FFC000"/>
              </a:buClr>
              <a:buFont typeface="Wingdings" pitchFamily="2" charset="2"/>
              <a:buChar char="Ø"/>
            </a:pPr>
            <a:r>
              <a:rPr lang="el-GR" sz="2800" dirty="0">
                <a:latin typeface="Comic Sans MS" pitchFamily="66" charset="0"/>
              </a:rPr>
              <a:t> Ταχεία</a:t>
            </a:r>
          </a:p>
          <a:p>
            <a:pPr>
              <a:buClr>
                <a:srgbClr val="FFC000"/>
              </a:buClr>
              <a:buFont typeface="Wingdings" pitchFamily="2" charset="2"/>
              <a:buChar char="Ø"/>
            </a:pPr>
            <a:r>
              <a:rPr lang="el-GR" sz="2800" dirty="0">
                <a:latin typeface="Comic Sans MS" pitchFamily="66" charset="0"/>
              </a:rPr>
              <a:t> Εντοπισμένη</a:t>
            </a:r>
          </a:p>
          <a:p>
            <a:pPr>
              <a:buClr>
                <a:srgbClr val="FFC000"/>
              </a:buClr>
              <a:buFont typeface="Wingdings" pitchFamily="2" charset="2"/>
              <a:buChar char="Ø"/>
            </a:pPr>
            <a:r>
              <a:rPr lang="el-GR" sz="2800" dirty="0">
                <a:latin typeface="Comic Sans MS" pitchFamily="66" charset="0"/>
              </a:rPr>
              <a:t> Ελεγχόμενη</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57200" y="228600"/>
            <a:ext cx="3886200" cy="1905000"/>
          </a:xfrm>
        </p:spPr>
        <p:txBody>
          <a:bodyPr/>
          <a:lstStyle/>
          <a:p>
            <a:pPr eaLnBrk="1" hangingPunct="1"/>
            <a:r>
              <a:rPr lang="el-GR" smtClean="0">
                <a:latin typeface="Comic Sans MS" pitchFamily="66" charset="0"/>
              </a:rPr>
              <a:t>Φάσεις Αιμόστασης</a:t>
            </a:r>
            <a:endParaRPr lang="en-US" smtClean="0">
              <a:latin typeface="Comic Sans MS" pitchFamily="66" charset="0"/>
            </a:endParaRPr>
          </a:p>
        </p:txBody>
      </p:sp>
      <p:sp>
        <p:nvSpPr>
          <p:cNvPr id="134147" name="Rectangle 3"/>
          <p:cNvSpPr>
            <a:spLocks noGrp="1" noChangeArrowheads="1"/>
          </p:cNvSpPr>
          <p:nvPr>
            <p:ph type="body" idx="1"/>
          </p:nvPr>
        </p:nvSpPr>
        <p:spPr>
          <a:xfrm>
            <a:off x="152400" y="2819400"/>
            <a:ext cx="4800600" cy="2362200"/>
          </a:xfrm>
        </p:spPr>
        <p:txBody>
          <a:bodyPr/>
          <a:lstStyle/>
          <a:p>
            <a:pPr eaLnBrk="1" hangingPunct="1">
              <a:buClr>
                <a:schemeClr val="tx2"/>
              </a:buClr>
              <a:buFont typeface="Wingdings" pitchFamily="2" charset="2"/>
              <a:buChar char="Ø"/>
            </a:pPr>
            <a:r>
              <a:rPr lang="el-GR" smtClean="0">
                <a:latin typeface="Comic Sans MS" pitchFamily="66" charset="0"/>
              </a:rPr>
              <a:t> Η αγγειακή φάση</a:t>
            </a:r>
          </a:p>
          <a:p>
            <a:pPr eaLnBrk="1" hangingPunct="1">
              <a:buClr>
                <a:schemeClr val="tx2"/>
              </a:buClr>
              <a:buFont typeface="Wingdings" pitchFamily="2" charset="2"/>
              <a:buChar char="Ø"/>
            </a:pPr>
            <a:r>
              <a:rPr lang="el-GR" smtClean="0">
                <a:latin typeface="Comic Sans MS" pitchFamily="66" charset="0"/>
              </a:rPr>
              <a:t> Η αιμοπεταλιακή φάση</a:t>
            </a:r>
          </a:p>
          <a:p>
            <a:pPr eaLnBrk="1" hangingPunct="1">
              <a:buClr>
                <a:schemeClr val="tx2"/>
              </a:buClr>
              <a:buFont typeface="Wingdings" pitchFamily="2" charset="2"/>
              <a:buChar char="Ø"/>
            </a:pPr>
            <a:r>
              <a:rPr lang="el-GR" smtClean="0">
                <a:latin typeface="Comic Sans MS" pitchFamily="66" charset="0"/>
              </a:rPr>
              <a:t> Η φάση της πήξης του αίματος</a:t>
            </a:r>
            <a:endParaRPr lang="en-US" smtClean="0">
              <a:latin typeface="Comic Sans MS" pitchFamily="66" charset="0"/>
            </a:endParaRPr>
          </a:p>
        </p:txBody>
      </p:sp>
      <p:pic>
        <p:nvPicPr>
          <p:cNvPr id="134148" name="Picture 4" descr="clotting phases"/>
          <p:cNvPicPr>
            <a:picLocks noChangeAspect="1" noChangeArrowheads="1"/>
          </p:cNvPicPr>
          <p:nvPr/>
        </p:nvPicPr>
        <p:blipFill>
          <a:blip r:embed="rId3" cstate="print"/>
          <a:srcRect/>
          <a:stretch>
            <a:fillRect/>
          </a:stretch>
        </p:blipFill>
        <p:spPr bwMode="auto">
          <a:xfrm>
            <a:off x="4821238" y="357188"/>
            <a:ext cx="4322762" cy="6240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85800" y="228600"/>
            <a:ext cx="7772400" cy="1143000"/>
          </a:xfrm>
        </p:spPr>
        <p:txBody>
          <a:bodyPr/>
          <a:lstStyle/>
          <a:p>
            <a:pPr algn="ctr" eaLnBrk="1" hangingPunct="1"/>
            <a:r>
              <a:rPr lang="el-GR" sz="4000" dirty="0" smtClean="0">
                <a:solidFill>
                  <a:srgbClr val="FFC000"/>
                </a:solidFill>
                <a:latin typeface="Comic Sans MS" pitchFamily="66" charset="0"/>
              </a:rPr>
              <a:t>Παράγοντες Πήξης του Αίματος (</a:t>
            </a:r>
            <a:r>
              <a:rPr lang="en-US" sz="4000" dirty="0" err="1" smtClean="0">
                <a:solidFill>
                  <a:srgbClr val="FFC000"/>
                </a:solidFill>
                <a:latin typeface="Comic Sans MS" pitchFamily="66" charset="0"/>
              </a:rPr>
              <a:t>Procoagulants</a:t>
            </a:r>
            <a:r>
              <a:rPr lang="en-US" sz="4000" dirty="0" smtClean="0">
                <a:solidFill>
                  <a:srgbClr val="FFC000"/>
                </a:solidFill>
                <a:latin typeface="Comic Sans MS" pitchFamily="66" charset="0"/>
              </a:rPr>
              <a:t>)</a:t>
            </a:r>
          </a:p>
        </p:txBody>
      </p:sp>
      <p:pic>
        <p:nvPicPr>
          <p:cNvPr id="152579" name="Picture 3" descr="Pivakas"/>
          <p:cNvPicPr>
            <a:picLocks noChangeAspect="1" noChangeArrowheads="1"/>
          </p:cNvPicPr>
          <p:nvPr/>
        </p:nvPicPr>
        <p:blipFill>
          <a:blip r:embed="rId3" cstate="print"/>
          <a:srcRect l="1381" t="902" r="2855" b="2347"/>
          <a:stretch>
            <a:fillRect/>
          </a:stretch>
        </p:blipFill>
        <p:spPr bwMode="auto">
          <a:xfrm>
            <a:off x="114300" y="1806575"/>
            <a:ext cx="8915400" cy="4594225"/>
          </a:xfrm>
          <a:prstGeom prst="rect">
            <a:avLst/>
          </a:prstGeom>
          <a:noFill/>
          <a:ln w="9525">
            <a:noFill/>
            <a:miter lim="800000"/>
            <a:headEnd/>
            <a:tailEnd/>
          </a:ln>
        </p:spPr>
      </p:pic>
      <p:sp>
        <p:nvSpPr>
          <p:cNvPr id="152580" name="Rectangle 4"/>
          <p:cNvSpPr>
            <a:spLocks noChangeArrowheads="1"/>
          </p:cNvSpPr>
          <p:nvPr/>
        </p:nvSpPr>
        <p:spPr bwMode="auto">
          <a:xfrm>
            <a:off x="4467225" y="3152775"/>
            <a:ext cx="685800" cy="228600"/>
          </a:xfrm>
          <a:prstGeom prst="rect">
            <a:avLst/>
          </a:prstGeom>
          <a:noFill/>
          <a:ln w="9525">
            <a:solidFill>
              <a:srgbClr val="FF3300"/>
            </a:solidFill>
            <a:miter lim="800000"/>
            <a:headEnd/>
            <a:tailEnd/>
          </a:ln>
        </p:spPr>
        <p:txBody>
          <a:bodyPr wrap="none" anchor="ctr"/>
          <a:lstStyle/>
          <a:p>
            <a:endParaRPr lang="el-GR"/>
          </a:p>
        </p:txBody>
      </p:sp>
      <p:sp>
        <p:nvSpPr>
          <p:cNvPr id="152581" name="Rectangle 5"/>
          <p:cNvSpPr>
            <a:spLocks noChangeArrowheads="1"/>
          </p:cNvSpPr>
          <p:nvPr/>
        </p:nvSpPr>
        <p:spPr bwMode="auto">
          <a:xfrm>
            <a:off x="5486400" y="3333750"/>
            <a:ext cx="685800" cy="228600"/>
          </a:xfrm>
          <a:prstGeom prst="rect">
            <a:avLst/>
          </a:prstGeom>
          <a:noFill/>
          <a:ln w="9525">
            <a:solidFill>
              <a:srgbClr val="FF3300"/>
            </a:solidFill>
            <a:miter lim="800000"/>
            <a:headEnd/>
            <a:tailEnd/>
          </a:ln>
        </p:spPr>
        <p:txBody>
          <a:bodyPr wrap="none" anchor="ctr"/>
          <a:lstStyle/>
          <a:p>
            <a:endParaRPr lang="el-GR"/>
          </a:p>
        </p:txBody>
      </p:sp>
      <p:sp>
        <p:nvSpPr>
          <p:cNvPr id="152582" name="Rectangle 6"/>
          <p:cNvSpPr>
            <a:spLocks noChangeArrowheads="1"/>
          </p:cNvSpPr>
          <p:nvPr/>
        </p:nvSpPr>
        <p:spPr bwMode="auto">
          <a:xfrm>
            <a:off x="4748213" y="3538538"/>
            <a:ext cx="685800" cy="228600"/>
          </a:xfrm>
          <a:prstGeom prst="rect">
            <a:avLst/>
          </a:prstGeom>
          <a:noFill/>
          <a:ln w="9525">
            <a:solidFill>
              <a:srgbClr val="FF3300"/>
            </a:solidFill>
            <a:miter lim="800000"/>
            <a:headEnd/>
            <a:tailEnd/>
          </a:ln>
        </p:spPr>
        <p:txBody>
          <a:bodyPr wrap="none" anchor="ctr"/>
          <a:lstStyle/>
          <a:p>
            <a:endParaRPr lang="el-GR"/>
          </a:p>
        </p:txBody>
      </p:sp>
      <p:sp>
        <p:nvSpPr>
          <p:cNvPr id="152583" name="Rectangle 7"/>
          <p:cNvSpPr>
            <a:spLocks noChangeArrowheads="1"/>
          </p:cNvSpPr>
          <p:nvPr/>
        </p:nvSpPr>
        <p:spPr bwMode="auto">
          <a:xfrm>
            <a:off x="4343400" y="4300538"/>
            <a:ext cx="685800" cy="228600"/>
          </a:xfrm>
          <a:prstGeom prst="rect">
            <a:avLst/>
          </a:prstGeom>
          <a:noFill/>
          <a:ln w="9525">
            <a:solidFill>
              <a:srgbClr val="FF3300"/>
            </a:solidFill>
            <a:miter lim="800000"/>
            <a:headEnd/>
            <a:tailEnd/>
          </a:ln>
        </p:spPr>
        <p:txBody>
          <a:bodyPr wrap="none" anchor="ctr"/>
          <a:lstStyle/>
          <a:p>
            <a:endParaRPr lang="el-GR"/>
          </a:p>
        </p:txBody>
      </p:sp>
      <p:sp>
        <p:nvSpPr>
          <p:cNvPr id="152584" name="Rectangle 8"/>
          <p:cNvSpPr>
            <a:spLocks noChangeArrowheads="1"/>
          </p:cNvSpPr>
          <p:nvPr/>
        </p:nvSpPr>
        <p:spPr bwMode="auto">
          <a:xfrm>
            <a:off x="4781550" y="5991225"/>
            <a:ext cx="685800" cy="228600"/>
          </a:xfrm>
          <a:prstGeom prst="rect">
            <a:avLst/>
          </a:prstGeom>
          <a:noFill/>
          <a:ln w="9525">
            <a:solidFill>
              <a:srgbClr val="FF3300"/>
            </a:solidFill>
            <a:miter lim="800000"/>
            <a:headEnd/>
            <a:tailEnd/>
          </a:ln>
        </p:spPr>
        <p:txBody>
          <a:bodyPr wrap="none" anchor="ctr"/>
          <a:lstStyle/>
          <a:p>
            <a:endParaRPr lang="el-GR"/>
          </a:p>
        </p:txBody>
      </p:sp>
    </p:spTree>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85800" y="228600"/>
            <a:ext cx="7772400" cy="762000"/>
          </a:xfrm>
        </p:spPr>
        <p:txBody>
          <a:bodyPr/>
          <a:lstStyle/>
          <a:p>
            <a:pPr algn="ctr" eaLnBrk="1" hangingPunct="1"/>
            <a:r>
              <a:rPr lang="el-GR" dirty="0" smtClean="0">
                <a:latin typeface="Comic Sans MS" pitchFamily="66" charset="0"/>
              </a:rPr>
              <a:t>Αγγειακή Φάση</a:t>
            </a:r>
            <a:endParaRPr lang="en-US" dirty="0" smtClean="0">
              <a:latin typeface="Comic Sans MS" pitchFamily="66" charset="0"/>
            </a:endParaRPr>
          </a:p>
        </p:txBody>
      </p:sp>
      <p:sp>
        <p:nvSpPr>
          <p:cNvPr id="135171" name="Rectangle 3"/>
          <p:cNvSpPr>
            <a:spLocks noGrp="1" noChangeArrowheads="1"/>
          </p:cNvSpPr>
          <p:nvPr>
            <p:ph type="body" idx="1"/>
          </p:nvPr>
        </p:nvSpPr>
        <p:spPr>
          <a:xfrm>
            <a:off x="847725" y="1455738"/>
            <a:ext cx="7416800" cy="2765425"/>
          </a:xfrm>
        </p:spPr>
        <p:txBody>
          <a:bodyPr/>
          <a:lstStyle/>
          <a:p>
            <a:pPr eaLnBrk="1" hangingPunct="1">
              <a:buClr>
                <a:schemeClr val="tx2"/>
              </a:buClr>
              <a:buFont typeface="Wingdings" pitchFamily="2" charset="2"/>
              <a:buChar char="v"/>
            </a:pPr>
            <a:r>
              <a:rPr lang="el-GR" dirty="0" smtClean="0">
                <a:latin typeface="Comic Sans MS" pitchFamily="66" charset="0"/>
              </a:rPr>
              <a:t> Τραυματισμός αγγείου προκαλεί τοπική </a:t>
            </a:r>
            <a:r>
              <a:rPr lang="el-GR" dirty="0" smtClean="0">
                <a:solidFill>
                  <a:srgbClr val="FFC000"/>
                </a:solidFill>
                <a:latin typeface="Comic Sans MS" pitchFamily="66" charset="0"/>
              </a:rPr>
              <a:t>σύσπαση των λείων μυϊκών ινών </a:t>
            </a:r>
            <a:r>
              <a:rPr lang="el-GR" dirty="0" smtClean="0">
                <a:latin typeface="Comic Sans MS" pitchFamily="66" charset="0"/>
              </a:rPr>
              <a:t>του τοιχώματός του (30 </a:t>
            </a:r>
            <a:r>
              <a:rPr lang="en-US" dirty="0" smtClean="0">
                <a:latin typeface="Comic Sans MS" pitchFamily="66" charset="0"/>
              </a:rPr>
              <a:t>min</a:t>
            </a:r>
            <a:r>
              <a:rPr lang="el-GR" dirty="0" smtClean="0">
                <a:latin typeface="Comic Sans MS" pitchFamily="66" charset="0"/>
              </a:rPr>
              <a:t>)</a:t>
            </a:r>
          </a:p>
          <a:p>
            <a:pPr eaLnBrk="1" hangingPunct="1">
              <a:buClr>
                <a:schemeClr val="tx2"/>
              </a:buClr>
              <a:buFont typeface="Wingdings" pitchFamily="2" charset="2"/>
              <a:buChar char="v"/>
            </a:pPr>
            <a:r>
              <a:rPr lang="el-GR" dirty="0" smtClean="0">
                <a:latin typeface="Comic Sans MS" pitchFamily="66" charset="0"/>
              </a:rPr>
              <a:t> </a:t>
            </a:r>
            <a:r>
              <a:rPr lang="el-GR" dirty="0" smtClean="0">
                <a:solidFill>
                  <a:srgbClr val="FFC000"/>
                </a:solidFill>
                <a:latin typeface="Comic Sans MS" pitchFamily="66" charset="0"/>
              </a:rPr>
              <a:t>Μείωση της διαμέτρου του αγγείου</a:t>
            </a:r>
            <a:endParaRPr lang="en-US" dirty="0" smtClean="0">
              <a:solidFill>
                <a:srgbClr val="FFC000"/>
              </a:solidFill>
              <a:latin typeface="Comic Sans MS" pitchFamily="66" charset="0"/>
            </a:endParaRPr>
          </a:p>
          <a:p>
            <a:pPr lvl="1" eaLnBrk="1" hangingPunct="1">
              <a:buClr>
                <a:schemeClr val="tx2"/>
              </a:buClr>
              <a:buFont typeface="Wingdings" pitchFamily="2" charset="2"/>
              <a:buChar char="Ø"/>
            </a:pPr>
            <a:r>
              <a:rPr lang="el-GR" dirty="0" smtClean="0">
                <a:latin typeface="Comic Sans MS" pitchFamily="66" charset="0"/>
              </a:rPr>
              <a:t> μείωση ή και διακοπή αιμορραγίας</a:t>
            </a:r>
            <a:endParaRPr lang="en-US" dirty="0" smtClean="0">
              <a:latin typeface="Comic Sans MS" pitchFamily="66" charset="0"/>
            </a:endParaRPr>
          </a:p>
        </p:txBody>
      </p:sp>
      <p:pic>
        <p:nvPicPr>
          <p:cNvPr id="135172" name="Picture 4" descr="Vasc &amp; plat phases"/>
          <p:cNvPicPr>
            <a:picLocks noChangeAspect="1" noChangeArrowheads="1"/>
          </p:cNvPicPr>
          <p:nvPr/>
        </p:nvPicPr>
        <p:blipFill>
          <a:blip r:embed="rId3" cstate="print"/>
          <a:srcRect b="78227"/>
          <a:stretch>
            <a:fillRect/>
          </a:stretch>
        </p:blipFill>
        <p:spPr bwMode="auto">
          <a:xfrm>
            <a:off x="914400" y="4424363"/>
            <a:ext cx="7239000" cy="1668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lgn="ctr" eaLnBrk="1" hangingPunct="1"/>
            <a:r>
              <a:rPr lang="el-GR" dirty="0" smtClean="0">
                <a:latin typeface="Comic Sans MS" pitchFamily="66" charset="0"/>
              </a:rPr>
              <a:t>Αγγειακή Φάση</a:t>
            </a:r>
          </a:p>
        </p:txBody>
      </p:sp>
      <p:sp>
        <p:nvSpPr>
          <p:cNvPr id="136195" name="Rectangle 3"/>
          <p:cNvSpPr>
            <a:spLocks noGrp="1" noChangeArrowheads="1"/>
          </p:cNvSpPr>
          <p:nvPr>
            <p:ph type="body" idx="1"/>
          </p:nvPr>
        </p:nvSpPr>
        <p:spPr/>
        <p:txBody>
          <a:bodyPr/>
          <a:lstStyle/>
          <a:p>
            <a:pPr marL="7938" indent="9525" eaLnBrk="1" hangingPunct="1">
              <a:buFontTx/>
              <a:buNone/>
            </a:pPr>
            <a:r>
              <a:rPr lang="el-GR" smtClean="0">
                <a:latin typeface="Comic Sans MS" pitchFamily="66" charset="0"/>
              </a:rPr>
              <a:t>Ο σπασμός  του τραυματισμένου αγγείου προκαλείται από</a:t>
            </a:r>
            <a:r>
              <a:rPr lang="en-US" smtClean="0">
                <a:latin typeface="Comic Sans MS" pitchFamily="66" charset="0"/>
              </a:rPr>
              <a:t>:</a:t>
            </a:r>
            <a:endParaRPr lang="el-GR" smtClean="0">
              <a:latin typeface="Comic Sans MS" pitchFamily="66" charset="0"/>
            </a:endParaRPr>
          </a:p>
          <a:p>
            <a:pPr marL="817563" lvl="1" eaLnBrk="1" hangingPunct="1">
              <a:buClr>
                <a:schemeClr val="tx2"/>
              </a:buClr>
              <a:buFont typeface="Wingdings" pitchFamily="2" charset="2"/>
              <a:buChar char="Ø"/>
            </a:pPr>
            <a:r>
              <a:rPr lang="el-GR" smtClean="0">
                <a:latin typeface="Comic Sans MS" pitchFamily="66" charset="0"/>
              </a:rPr>
              <a:t> τραυματισμό του λείου μυός του αγγείου</a:t>
            </a:r>
          </a:p>
          <a:p>
            <a:pPr marL="817563" lvl="1" eaLnBrk="1" hangingPunct="1">
              <a:buClr>
                <a:schemeClr val="tx2"/>
              </a:buClr>
              <a:buFont typeface="Wingdings" pitchFamily="2" charset="2"/>
              <a:buChar char="Ø"/>
            </a:pPr>
            <a:r>
              <a:rPr lang="el-GR" smtClean="0">
                <a:latin typeface="Comic Sans MS" pitchFamily="66" charset="0"/>
              </a:rPr>
              <a:t> χημικές ουσίες που απελευθερώνονται από τα ενδοθηλιακά κύτταρα</a:t>
            </a:r>
          </a:p>
          <a:p>
            <a:pPr marL="817563" lvl="1" eaLnBrk="1" hangingPunct="1">
              <a:buClr>
                <a:schemeClr val="tx2"/>
              </a:buClr>
              <a:buFont typeface="Wingdings" pitchFamily="2" charset="2"/>
              <a:buChar char="Ø"/>
            </a:pPr>
            <a:r>
              <a:rPr lang="el-GR" smtClean="0">
                <a:latin typeface="Comic Sans MS" pitchFamily="66" charset="0"/>
              </a:rPr>
              <a:t> χημικές ουσίες που απελευθερώνονται από τα αιμοπετάλια</a:t>
            </a:r>
          </a:p>
          <a:p>
            <a:pPr marL="817563" lvl="1" eaLnBrk="1" hangingPunct="1">
              <a:buClr>
                <a:schemeClr val="tx2"/>
              </a:buClr>
              <a:buFont typeface="Wingdings" pitchFamily="2" charset="2"/>
              <a:buChar char="Ø"/>
            </a:pPr>
            <a:r>
              <a:rPr lang="el-GR" smtClean="0">
                <a:latin typeface="Comic Sans MS" pitchFamily="66" charset="0"/>
              </a:rPr>
              <a:t> αντανακλαστικά πόνου</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73050" y="195263"/>
            <a:ext cx="8569325" cy="1143000"/>
          </a:xfrm>
        </p:spPr>
        <p:txBody>
          <a:bodyPr/>
          <a:lstStyle/>
          <a:p>
            <a:pPr algn="ctr" eaLnBrk="1" hangingPunct="1"/>
            <a:r>
              <a:rPr lang="el-GR" sz="3200" dirty="0" smtClean="0">
                <a:latin typeface="Comic Sans MS" pitchFamily="66" charset="0"/>
              </a:rPr>
              <a:t>Μεταβολές</a:t>
            </a:r>
            <a:r>
              <a:rPr lang="en-US" sz="3200" dirty="0" smtClean="0">
                <a:latin typeface="Comic Sans MS" pitchFamily="66" charset="0"/>
              </a:rPr>
              <a:t> </a:t>
            </a:r>
            <a:r>
              <a:rPr lang="el-GR" sz="3200" dirty="0" smtClean="0">
                <a:latin typeface="Comic Sans MS" pitchFamily="66" charset="0"/>
              </a:rPr>
              <a:t>που παρατηρούνται στα ενδοθηλιακά κύτταρα κατά την αγγειακή φάση</a:t>
            </a:r>
            <a:endParaRPr lang="en-US" sz="3200" dirty="0" smtClean="0">
              <a:latin typeface="Comic Sans MS" pitchFamily="66" charset="0"/>
            </a:endParaRPr>
          </a:p>
        </p:txBody>
      </p:sp>
      <p:sp>
        <p:nvSpPr>
          <p:cNvPr id="137219" name="Rectangle 3"/>
          <p:cNvSpPr>
            <a:spLocks noGrp="1" noChangeArrowheads="1"/>
          </p:cNvSpPr>
          <p:nvPr>
            <p:ph type="body" idx="1"/>
          </p:nvPr>
        </p:nvSpPr>
        <p:spPr>
          <a:xfrm>
            <a:off x="152400" y="2514600"/>
            <a:ext cx="4419600" cy="2743200"/>
          </a:xfrm>
        </p:spPr>
        <p:txBody>
          <a:bodyPr/>
          <a:lstStyle/>
          <a:p>
            <a:pPr marL="609600" indent="-609600" eaLnBrk="1" hangingPunct="1">
              <a:buClr>
                <a:schemeClr val="tx2"/>
              </a:buClr>
              <a:buFont typeface="Wingdings" pitchFamily="2" charset="2"/>
              <a:buAutoNum type="arabicPeriod"/>
            </a:pPr>
            <a:r>
              <a:rPr lang="el-GR" smtClean="0">
                <a:latin typeface="Comic Sans MS" pitchFamily="66" charset="0"/>
              </a:rPr>
              <a:t> Συστολή των ενδοθηλιακών κυττάρων </a:t>
            </a:r>
            <a:r>
              <a:rPr lang="el-GR" smtClean="0">
                <a:latin typeface="Comic Sans MS" pitchFamily="66" charset="0"/>
                <a:sym typeface="Symbol" pitchFamily="18" charset="2"/>
              </a:rPr>
              <a:t> έκθεση βασικού υμένα στο αίμα</a:t>
            </a:r>
            <a:endParaRPr lang="en-US" smtClean="0">
              <a:latin typeface="Comic Sans MS" pitchFamily="66" charset="0"/>
            </a:endParaRPr>
          </a:p>
        </p:txBody>
      </p:sp>
      <p:pic>
        <p:nvPicPr>
          <p:cNvPr id="137220" name="Picture 4" descr="Vasc &amp; plat phases"/>
          <p:cNvPicPr>
            <a:picLocks noChangeAspect="1" noChangeArrowheads="1"/>
          </p:cNvPicPr>
          <p:nvPr/>
        </p:nvPicPr>
        <p:blipFill>
          <a:blip r:embed="rId3" cstate="print"/>
          <a:srcRect t="-2"/>
          <a:stretch>
            <a:fillRect/>
          </a:stretch>
        </p:blipFill>
        <p:spPr bwMode="auto">
          <a:xfrm>
            <a:off x="4211960" y="1484784"/>
            <a:ext cx="4606925" cy="4876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0" y="152400"/>
            <a:ext cx="9144000" cy="1143000"/>
          </a:xfrm>
        </p:spPr>
        <p:txBody>
          <a:bodyPr/>
          <a:lstStyle/>
          <a:p>
            <a:pPr algn="ctr" eaLnBrk="1" hangingPunct="1"/>
            <a:r>
              <a:rPr lang="el-GR" sz="3200" dirty="0" smtClean="0">
                <a:latin typeface="Comic Sans MS" pitchFamily="66" charset="0"/>
              </a:rPr>
              <a:t>Μεταβολές</a:t>
            </a:r>
            <a:r>
              <a:rPr lang="en-US" sz="3200" dirty="0" smtClean="0">
                <a:latin typeface="Comic Sans MS" pitchFamily="66" charset="0"/>
              </a:rPr>
              <a:t> </a:t>
            </a:r>
            <a:r>
              <a:rPr lang="el-GR" sz="3200" dirty="0" smtClean="0">
                <a:latin typeface="Comic Sans MS" pitchFamily="66" charset="0"/>
              </a:rPr>
              <a:t>που παρατηρούνται στα ενδοθηλιακά κύτταρα κατά την αγγειακή φάση</a:t>
            </a:r>
            <a:endParaRPr lang="en-US" sz="3200" dirty="0" smtClean="0">
              <a:latin typeface="Comic Sans MS" pitchFamily="66" charset="0"/>
            </a:endParaRPr>
          </a:p>
        </p:txBody>
      </p:sp>
      <p:sp>
        <p:nvSpPr>
          <p:cNvPr id="138243" name="Rectangle 3"/>
          <p:cNvSpPr>
            <a:spLocks noGrp="1" noChangeArrowheads="1"/>
          </p:cNvSpPr>
          <p:nvPr>
            <p:ph type="body" sz="half" idx="1"/>
          </p:nvPr>
        </p:nvSpPr>
        <p:spPr>
          <a:xfrm>
            <a:off x="838200" y="1843088"/>
            <a:ext cx="7467600" cy="4176712"/>
          </a:xfrm>
        </p:spPr>
        <p:txBody>
          <a:bodyPr/>
          <a:lstStyle/>
          <a:p>
            <a:pPr marL="533400" indent="-533400" eaLnBrk="1" hangingPunct="1">
              <a:buClr>
                <a:schemeClr val="tx2"/>
              </a:buClr>
              <a:buFont typeface="Wingdings" pitchFamily="2" charset="2"/>
              <a:buAutoNum type="arabicPeriod" startAt="2"/>
            </a:pPr>
            <a:r>
              <a:rPr lang="el-GR" smtClean="0">
                <a:latin typeface="Comic Sans MS" pitchFamily="66" charset="0"/>
              </a:rPr>
              <a:t> </a:t>
            </a:r>
            <a:r>
              <a:rPr lang="el-GR" smtClean="0">
                <a:latin typeface="Comic Sans MS" pitchFamily="66" charset="0"/>
                <a:sym typeface="Symbol" pitchFamily="18" charset="2"/>
              </a:rPr>
              <a:t>Απελευθέρωση χημικών ουσιών (</a:t>
            </a:r>
            <a:r>
              <a:rPr lang="en-US" smtClean="0">
                <a:latin typeface="Comic Sans MS" pitchFamily="66" charset="0"/>
                <a:sym typeface="Symbol" pitchFamily="18" charset="2"/>
              </a:rPr>
              <a:t>ADP</a:t>
            </a:r>
            <a:r>
              <a:rPr lang="el-GR" smtClean="0">
                <a:latin typeface="Comic Sans MS" pitchFamily="66" charset="0"/>
                <a:sym typeface="Symbol" pitchFamily="18" charset="2"/>
              </a:rPr>
              <a:t>, προστακυκλίνη, ιστικός παράγοντας, ενδοθηλίνες).</a:t>
            </a:r>
          </a:p>
        </p:txBody>
      </p:sp>
      <p:pic>
        <p:nvPicPr>
          <p:cNvPr id="138244" name="Picture 4" descr="Vasc &amp; plat phases"/>
          <p:cNvPicPr>
            <a:picLocks noChangeAspect="1" noChangeArrowheads="1"/>
          </p:cNvPicPr>
          <p:nvPr/>
        </p:nvPicPr>
        <p:blipFill>
          <a:blip r:embed="rId3" cstate="print"/>
          <a:srcRect t="36110" b="4167"/>
          <a:stretch>
            <a:fillRect/>
          </a:stretch>
        </p:blipFill>
        <p:spPr bwMode="auto">
          <a:xfrm>
            <a:off x="2552700" y="3733800"/>
            <a:ext cx="4038600" cy="2554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body" sz="half" idx="1"/>
          </p:nvPr>
        </p:nvSpPr>
        <p:spPr>
          <a:xfrm>
            <a:off x="658813" y="1377950"/>
            <a:ext cx="7826375" cy="4427314"/>
          </a:xfrm>
        </p:spPr>
        <p:txBody>
          <a:bodyPr/>
          <a:lstStyle/>
          <a:p>
            <a:pPr marL="533400" indent="-533400" eaLnBrk="1" hangingPunct="1">
              <a:buClr>
                <a:schemeClr val="tx2"/>
              </a:buClr>
              <a:buFont typeface="Wingdings" pitchFamily="2" charset="2"/>
              <a:buNone/>
            </a:pPr>
            <a:r>
              <a:rPr lang="el-GR" sz="3600" dirty="0" err="1" smtClean="0">
                <a:solidFill>
                  <a:srgbClr val="FFC000"/>
                </a:solidFill>
                <a:latin typeface="Comic Sans MS" pitchFamily="66" charset="0"/>
                <a:sym typeface="Symbol" pitchFamily="18" charset="2"/>
              </a:rPr>
              <a:t>Ενδοθηλίνες</a:t>
            </a:r>
            <a:r>
              <a:rPr lang="en-US" sz="3600" dirty="0" smtClean="0">
                <a:solidFill>
                  <a:srgbClr val="FFC000"/>
                </a:solidFill>
                <a:latin typeface="Comic Sans MS" pitchFamily="66" charset="0"/>
                <a:sym typeface="Symbol" pitchFamily="18" charset="2"/>
              </a:rPr>
              <a:t>: </a:t>
            </a:r>
            <a:r>
              <a:rPr lang="el-GR" sz="3600" dirty="0" err="1" smtClean="0">
                <a:latin typeface="Comic Sans MS" pitchFamily="66" charset="0"/>
                <a:sym typeface="Symbol" pitchFamily="18" charset="2"/>
              </a:rPr>
              <a:t>πεπτιδικές</a:t>
            </a:r>
            <a:r>
              <a:rPr lang="el-GR" sz="3600" dirty="0" smtClean="0">
                <a:latin typeface="Comic Sans MS" pitchFamily="66" charset="0"/>
                <a:sym typeface="Symbol" pitchFamily="18" charset="2"/>
              </a:rPr>
              <a:t> ορμόνες</a:t>
            </a:r>
          </a:p>
          <a:p>
            <a:pPr marL="914400" lvl="1" indent="-457200" eaLnBrk="1" hangingPunct="1">
              <a:buClr>
                <a:schemeClr val="tx2"/>
              </a:buClr>
            </a:pPr>
            <a:endParaRPr lang="en-US" dirty="0" smtClean="0">
              <a:latin typeface="Comic Sans MS" pitchFamily="66" charset="0"/>
              <a:sym typeface="Symbol" pitchFamily="18" charset="2"/>
            </a:endParaRPr>
          </a:p>
          <a:p>
            <a:pPr marL="914400" lvl="1" indent="-457200" eaLnBrk="1" hangingPunct="1">
              <a:buClr>
                <a:schemeClr val="tx2"/>
              </a:buClr>
            </a:pPr>
            <a:r>
              <a:rPr lang="el-GR" dirty="0" smtClean="0">
                <a:latin typeface="Comic Sans MS" pitchFamily="66" charset="0"/>
                <a:sym typeface="Symbol" pitchFamily="18" charset="2"/>
              </a:rPr>
              <a:t>προάγουν τη σύσπαση των λείων μυϊκών ινών και συνεπώς το σπασμό του αγγείου και</a:t>
            </a:r>
          </a:p>
          <a:p>
            <a:pPr marL="914400" lvl="1" indent="-457200" eaLnBrk="1" hangingPunct="1">
              <a:buClr>
                <a:schemeClr val="tx2"/>
              </a:buClr>
            </a:pPr>
            <a:r>
              <a:rPr lang="el-GR" dirty="0" smtClean="0">
                <a:solidFill>
                  <a:srgbClr val="CCECFF"/>
                </a:solidFill>
                <a:latin typeface="Comic Sans MS" pitchFamily="66" charset="0"/>
                <a:sym typeface="Symbol" pitchFamily="18" charset="2"/>
              </a:rPr>
              <a:t>διεγείρουν τη διαίρεση των ενδοθηλιακών και λείων μυϊκών κυττάρων και των </a:t>
            </a:r>
            <a:r>
              <a:rPr lang="el-GR" dirty="0" err="1" smtClean="0">
                <a:solidFill>
                  <a:srgbClr val="CCECFF"/>
                </a:solidFill>
                <a:latin typeface="Comic Sans MS" pitchFamily="66" charset="0"/>
                <a:sym typeface="Symbol" pitchFamily="18" charset="2"/>
              </a:rPr>
              <a:t>ινοβλαστών</a:t>
            </a:r>
            <a:r>
              <a:rPr lang="el-GR" dirty="0" smtClean="0">
                <a:latin typeface="Comic Sans MS" pitchFamily="66" charset="0"/>
                <a:sym typeface="Symbol" pitchFamily="18" charset="2"/>
              </a:rPr>
              <a:t> – </a:t>
            </a:r>
            <a:r>
              <a:rPr lang="el-GR" b="0" dirty="0" smtClean="0">
                <a:solidFill>
                  <a:srgbClr val="FFC000"/>
                </a:solidFill>
                <a:latin typeface="Comic Sans MS" pitchFamily="66" charset="0"/>
                <a:sym typeface="Symbol" pitchFamily="18" charset="2"/>
              </a:rPr>
              <a:t>αποκατάσταση</a:t>
            </a:r>
            <a:endParaRPr lang="en-US" b="0" dirty="0" smtClean="0">
              <a:solidFill>
                <a:srgbClr val="FFC000"/>
              </a:solidFill>
              <a:latin typeface="Comic Sans MS" pitchFamily="66" charset="0"/>
              <a:sym typeface="Symbol" pitchFamily="18" charset="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 Τίτλος"/>
          <p:cNvSpPr>
            <a:spLocks noGrp="1"/>
          </p:cNvSpPr>
          <p:nvPr>
            <p:ph type="title"/>
          </p:nvPr>
        </p:nvSpPr>
        <p:spPr>
          <a:xfrm>
            <a:off x="0" y="0"/>
            <a:ext cx="9144000" cy="620713"/>
          </a:xfrm>
        </p:spPr>
        <p:txBody>
          <a:bodyPr/>
          <a:lstStyle/>
          <a:p>
            <a:pPr algn="ctr" eaLnBrk="1" hangingPunct="1"/>
            <a:r>
              <a:rPr lang="el-GR" smtClean="0"/>
              <a:t>Προέλευση των ερυθροκυττάρων</a:t>
            </a:r>
          </a:p>
        </p:txBody>
      </p:sp>
      <p:sp>
        <p:nvSpPr>
          <p:cNvPr id="13314" name="2 - Θέση κειμένου"/>
          <p:cNvSpPr>
            <a:spLocks noGrp="1"/>
          </p:cNvSpPr>
          <p:nvPr>
            <p:ph type="body" sz="half" idx="1"/>
          </p:nvPr>
        </p:nvSpPr>
        <p:spPr>
          <a:xfrm>
            <a:off x="228600" y="765175"/>
            <a:ext cx="5495925" cy="5903913"/>
          </a:xfrm>
        </p:spPr>
        <p:txBody>
          <a:bodyPr/>
          <a:lstStyle/>
          <a:p>
            <a:pPr eaLnBrk="1" hangingPunct="1"/>
            <a:r>
              <a:rPr lang="el-GR" sz="2000" smtClean="0">
                <a:solidFill>
                  <a:schemeClr val="tx2"/>
                </a:solidFill>
                <a:latin typeface="Comic Sans MS" pitchFamily="66" charset="0"/>
              </a:rPr>
              <a:t>Ερυθροποίηση</a:t>
            </a:r>
            <a:r>
              <a:rPr lang="en-US" sz="2000" smtClean="0">
                <a:solidFill>
                  <a:schemeClr val="tx2"/>
                </a:solidFill>
                <a:latin typeface="Comic Sans MS" pitchFamily="66" charset="0"/>
              </a:rPr>
              <a:t>:</a:t>
            </a:r>
            <a:r>
              <a:rPr lang="el-GR" sz="2000" smtClean="0">
                <a:latin typeface="Comic Sans MS" pitchFamily="66" charset="0"/>
              </a:rPr>
              <a:t> η δημιουργία ερυθροκυττάρων στο μυελό των οστών (μακρά-μεμβρανώδη οστά)</a:t>
            </a:r>
          </a:p>
          <a:p>
            <a:pPr eaLnBrk="1" hangingPunct="1"/>
            <a:r>
              <a:rPr lang="el-GR" sz="2000" smtClean="0">
                <a:latin typeface="Comic Sans MS" pitchFamily="66" charset="0"/>
              </a:rPr>
              <a:t>Ερυθροποίηση στο έμβρυο: λεκιθικός σάκος, αργότερα στο ήπαρ, το σπλήνα και τα λεμφογάγγλια (παραγωγή ερυθροκυττάρων στο ενήλικο άτομο σε σοβαρή αναιμία)</a:t>
            </a:r>
          </a:p>
          <a:p>
            <a:pPr eaLnBrk="1" hangingPunct="1"/>
            <a:r>
              <a:rPr lang="el-GR" sz="2000" smtClean="0">
                <a:latin typeface="Comic Sans MS" pitchFamily="66" charset="0"/>
              </a:rPr>
              <a:t>Στο ενήλικο άτομο η ερυθροποίηση είναι συνεχής και τα ερυθρά αιμοσφαίρια απελευθερώνονται στο αίμα με ρυθμό που ισορροπεί την καταστροφή τους</a:t>
            </a:r>
          </a:p>
          <a:p>
            <a:pPr eaLnBrk="1" hangingPunct="1"/>
            <a:r>
              <a:rPr lang="el-GR" sz="2000" smtClean="0">
                <a:latin typeface="Comic Sans MS" pitchFamily="66" charset="0"/>
              </a:rPr>
              <a:t>Σε περίπτωση ανάγκης (αιμορραγίας, αιμολυτικών ασθενειών, παρασιτισμού) απελευθερώνονται στο αίμα νεαρά εμπύρηνα ερυθροκύτταρα και δικτυοκύτταρα</a:t>
            </a:r>
            <a:endParaRPr lang="en-US" sz="2000" smtClean="0">
              <a:latin typeface="Comic Sans MS" pitchFamily="66" charset="0"/>
            </a:endParaRPr>
          </a:p>
          <a:p>
            <a:pPr eaLnBrk="1" hangingPunct="1"/>
            <a:endParaRPr lang="en-US" sz="2000" smtClean="0">
              <a:latin typeface="Comic Sans MS" pitchFamily="66" charset="0"/>
            </a:endParaRPr>
          </a:p>
          <a:p>
            <a:pPr eaLnBrk="1" hangingPunct="1"/>
            <a:endParaRPr lang="el-GR" sz="2000" smtClean="0"/>
          </a:p>
        </p:txBody>
      </p:sp>
      <p:pic>
        <p:nvPicPr>
          <p:cNvPr id="13315" name="Picture 3" descr="Erythropoiesis"/>
          <p:cNvPicPr>
            <a:picLocks noGrp="1" noChangeAspect="1" noChangeArrowheads="1"/>
          </p:cNvPicPr>
          <p:nvPr>
            <p:ph type="clipArt" sz="half" idx="2"/>
          </p:nvPr>
        </p:nvPicPr>
        <p:blipFill>
          <a:blip r:embed="rId2" cstate="print"/>
          <a:srcRect t="630" b="2208"/>
          <a:stretch>
            <a:fillRect/>
          </a:stretch>
        </p:blipFill>
        <p:spPr>
          <a:xfrm>
            <a:off x="5940425" y="908050"/>
            <a:ext cx="3032125" cy="5683250"/>
          </a:xfrm>
        </p:spPr>
      </p:pic>
    </p:spTree>
  </p:cSld>
  <p:clrMapOvr>
    <a:masterClrMapping/>
  </p:clrMapOvr>
  <p:transition spd="med">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0" y="228600"/>
            <a:ext cx="9144000" cy="1143000"/>
          </a:xfrm>
        </p:spPr>
        <p:txBody>
          <a:bodyPr/>
          <a:lstStyle/>
          <a:p>
            <a:pPr algn="ctr" eaLnBrk="1" hangingPunct="1"/>
            <a:r>
              <a:rPr lang="el-GR" sz="3200" dirty="0" smtClean="0">
                <a:latin typeface="Comic Sans MS" pitchFamily="66" charset="0"/>
              </a:rPr>
              <a:t>Μεταβολές</a:t>
            </a:r>
            <a:r>
              <a:rPr lang="en-US" sz="3200" dirty="0" smtClean="0">
                <a:latin typeface="Comic Sans MS" pitchFamily="66" charset="0"/>
              </a:rPr>
              <a:t> </a:t>
            </a:r>
            <a:r>
              <a:rPr lang="el-GR" sz="3200" dirty="0" smtClean="0">
                <a:latin typeface="Comic Sans MS" pitchFamily="66" charset="0"/>
              </a:rPr>
              <a:t>που παρατηρούνται στα ενδοθηλιακά κύτταρα κατά την αγγειακή φάση</a:t>
            </a:r>
            <a:endParaRPr lang="en-US" sz="3200" dirty="0" smtClean="0">
              <a:latin typeface="Comic Sans MS" pitchFamily="66" charset="0"/>
            </a:endParaRPr>
          </a:p>
        </p:txBody>
      </p:sp>
      <p:sp>
        <p:nvSpPr>
          <p:cNvPr id="140291" name="Rectangle 3"/>
          <p:cNvSpPr>
            <a:spLocks noGrp="1" noChangeArrowheads="1"/>
          </p:cNvSpPr>
          <p:nvPr>
            <p:ph type="body" sz="half" idx="1"/>
          </p:nvPr>
        </p:nvSpPr>
        <p:spPr>
          <a:xfrm>
            <a:off x="250825" y="2438400"/>
            <a:ext cx="4321175" cy="3124200"/>
          </a:xfrm>
        </p:spPr>
        <p:txBody>
          <a:bodyPr/>
          <a:lstStyle/>
          <a:p>
            <a:pPr marL="533400" indent="-533400" eaLnBrk="1" hangingPunct="1">
              <a:buClr>
                <a:schemeClr val="tx2"/>
              </a:buClr>
              <a:buFont typeface="Wingdings" pitchFamily="2" charset="2"/>
              <a:buAutoNum type="arabicPeriod" startAt="3"/>
            </a:pPr>
            <a:r>
              <a:rPr lang="el-GR" smtClean="0">
                <a:latin typeface="Comic Sans MS" pitchFamily="66" charset="0"/>
                <a:sym typeface="Symbol" pitchFamily="18" charset="2"/>
              </a:rPr>
              <a:t>Η μεμβράνη τους γίνεται «κολλώδης» (απόφραξη μικρών τριχοειδών)</a:t>
            </a:r>
            <a:endParaRPr lang="en-US" smtClean="0">
              <a:latin typeface="Comic Sans MS" pitchFamily="66" charset="0"/>
              <a:sym typeface="Symbol" pitchFamily="18" charset="2"/>
            </a:endParaRPr>
          </a:p>
        </p:txBody>
      </p:sp>
      <p:pic>
        <p:nvPicPr>
          <p:cNvPr id="140292" name="Picture 4" descr="Vasc &amp; plat phases"/>
          <p:cNvPicPr>
            <a:picLocks noChangeAspect="1" noChangeArrowheads="1"/>
          </p:cNvPicPr>
          <p:nvPr/>
        </p:nvPicPr>
        <p:blipFill>
          <a:blip r:embed="rId3" cstate="print"/>
          <a:srcRect l="1219" t="-3020" r="3659" b="3336"/>
          <a:stretch>
            <a:fillRect/>
          </a:stretch>
        </p:blipFill>
        <p:spPr bwMode="auto">
          <a:xfrm>
            <a:off x="4572000" y="1556792"/>
            <a:ext cx="4189413" cy="464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685800" y="228600"/>
            <a:ext cx="7772400" cy="1143000"/>
          </a:xfrm>
        </p:spPr>
        <p:txBody>
          <a:bodyPr/>
          <a:lstStyle/>
          <a:p>
            <a:pPr algn="ctr" eaLnBrk="1" hangingPunct="1"/>
            <a:r>
              <a:rPr lang="el-GR" dirty="0" err="1" smtClean="0">
                <a:latin typeface="Comic Sans MS" pitchFamily="66" charset="0"/>
              </a:rPr>
              <a:t>Αιμοπεταλιακή</a:t>
            </a:r>
            <a:r>
              <a:rPr lang="el-GR" dirty="0" smtClean="0">
                <a:latin typeface="Comic Sans MS" pitchFamily="66" charset="0"/>
              </a:rPr>
              <a:t> Φάση</a:t>
            </a:r>
            <a:endParaRPr lang="en-US" dirty="0" smtClean="0">
              <a:latin typeface="Comic Sans MS" pitchFamily="66" charset="0"/>
            </a:endParaRPr>
          </a:p>
        </p:txBody>
      </p:sp>
      <p:pic>
        <p:nvPicPr>
          <p:cNvPr id="141315" name="Picture 3" descr="Vasc &amp; plat phases"/>
          <p:cNvPicPr>
            <a:picLocks noChangeAspect="1" noChangeArrowheads="1"/>
          </p:cNvPicPr>
          <p:nvPr/>
        </p:nvPicPr>
        <p:blipFill>
          <a:blip r:embed="rId3" cstate="print"/>
          <a:srcRect t="33333"/>
          <a:stretch>
            <a:fillRect/>
          </a:stretch>
        </p:blipFill>
        <p:spPr bwMode="auto">
          <a:xfrm>
            <a:off x="3779912" y="1916832"/>
            <a:ext cx="5181600" cy="3657600"/>
          </a:xfrm>
          <a:prstGeom prst="rect">
            <a:avLst/>
          </a:prstGeom>
          <a:noFill/>
          <a:ln w="9525">
            <a:noFill/>
            <a:miter lim="800000"/>
            <a:headEnd/>
            <a:tailEnd/>
          </a:ln>
        </p:spPr>
      </p:pic>
      <p:sp>
        <p:nvSpPr>
          <p:cNvPr id="141316" name="Rectangle 4"/>
          <p:cNvSpPr>
            <a:spLocks noGrp="1" noChangeArrowheads="1"/>
          </p:cNvSpPr>
          <p:nvPr>
            <p:ph type="body" idx="1"/>
          </p:nvPr>
        </p:nvSpPr>
        <p:spPr>
          <a:xfrm>
            <a:off x="76200" y="2209800"/>
            <a:ext cx="3886200" cy="4114800"/>
          </a:xfrm>
        </p:spPr>
        <p:txBody>
          <a:bodyPr/>
          <a:lstStyle/>
          <a:p>
            <a:pPr eaLnBrk="1" hangingPunct="1">
              <a:buClr>
                <a:schemeClr val="tx2"/>
              </a:buClr>
              <a:buFont typeface="Wingdings" pitchFamily="2" charset="2"/>
              <a:buChar char="v"/>
            </a:pPr>
            <a:r>
              <a:rPr lang="el-GR" smtClean="0">
                <a:latin typeface="Comic Sans MS" pitchFamily="66" charset="0"/>
              </a:rPr>
              <a:t> Σχηματισμός αιμοστατικής πλάκας </a:t>
            </a:r>
            <a:r>
              <a:rPr lang="en-US" smtClean="0">
                <a:latin typeface="Comic Sans MS" pitchFamily="66" charset="0"/>
              </a:rPr>
              <a:t>(platelet plug)</a:t>
            </a:r>
            <a:endParaRPr lang="el-GR" smtClean="0">
              <a:latin typeface="Comic Sans MS" pitchFamily="66" charset="0"/>
            </a:endParaRPr>
          </a:p>
          <a:p>
            <a:pPr lvl="1" eaLnBrk="1" hangingPunct="1">
              <a:buClr>
                <a:schemeClr val="tx2"/>
              </a:buClr>
              <a:buFont typeface="Wingdings" pitchFamily="2" charset="2"/>
              <a:buChar char="Ø"/>
            </a:pPr>
            <a:r>
              <a:rPr lang="el-GR" smtClean="0">
                <a:latin typeface="Comic Sans MS" pitchFamily="66" charset="0"/>
              </a:rPr>
              <a:t>μόλις 15 </a:t>
            </a:r>
            <a:r>
              <a:rPr lang="en-US" smtClean="0">
                <a:latin typeface="Comic Sans MS" pitchFamily="66" charset="0"/>
              </a:rPr>
              <a:t>sec </a:t>
            </a:r>
            <a:r>
              <a:rPr lang="el-GR" smtClean="0">
                <a:latin typeface="Comic Sans MS" pitchFamily="66" charset="0"/>
              </a:rPr>
              <a:t>μετά τον τραυματισμό</a:t>
            </a:r>
            <a:endParaRPr lang="en-US"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685800" y="381000"/>
            <a:ext cx="7772400" cy="1143000"/>
          </a:xfrm>
        </p:spPr>
        <p:txBody>
          <a:bodyPr/>
          <a:lstStyle/>
          <a:p>
            <a:pPr algn="ctr" eaLnBrk="1" hangingPunct="1"/>
            <a:r>
              <a:rPr lang="el-GR" dirty="0" err="1" smtClean="0">
                <a:latin typeface="Comic Sans MS" pitchFamily="66" charset="0"/>
              </a:rPr>
              <a:t>Αιμοπεταλιακή</a:t>
            </a:r>
            <a:r>
              <a:rPr lang="el-GR" dirty="0" smtClean="0">
                <a:latin typeface="Comic Sans MS" pitchFamily="66" charset="0"/>
              </a:rPr>
              <a:t> Φάση</a:t>
            </a:r>
            <a:endParaRPr lang="en-US" dirty="0" smtClean="0">
              <a:latin typeface="Comic Sans MS" pitchFamily="66" charset="0"/>
            </a:endParaRPr>
          </a:p>
        </p:txBody>
      </p:sp>
      <p:sp>
        <p:nvSpPr>
          <p:cNvPr id="142339" name="Rectangle 3"/>
          <p:cNvSpPr>
            <a:spLocks noGrp="1" noChangeArrowheads="1"/>
          </p:cNvSpPr>
          <p:nvPr>
            <p:ph type="body" idx="1"/>
          </p:nvPr>
        </p:nvSpPr>
        <p:spPr>
          <a:xfrm>
            <a:off x="447675" y="1971675"/>
            <a:ext cx="8305800" cy="3810000"/>
          </a:xfrm>
        </p:spPr>
        <p:txBody>
          <a:bodyPr/>
          <a:lstStyle/>
          <a:p>
            <a:pPr eaLnBrk="1" hangingPunct="1">
              <a:buClr>
                <a:schemeClr val="tx2"/>
              </a:buClr>
              <a:buFont typeface="Wingdings" pitchFamily="2" charset="2"/>
              <a:buChar char="Ø"/>
            </a:pPr>
            <a:r>
              <a:rPr lang="el-GR" sz="2800" dirty="0" smtClean="0">
                <a:solidFill>
                  <a:srgbClr val="FFC000"/>
                </a:solidFill>
                <a:latin typeface="Comic Sans MS" pitchFamily="66" charset="0"/>
              </a:rPr>
              <a:t> Προσκόλληση αιμοπεταλίων </a:t>
            </a:r>
            <a:r>
              <a:rPr lang="el-GR" sz="2000" dirty="0" smtClean="0">
                <a:latin typeface="Comic Sans MS" pitchFamily="66" charset="0"/>
              </a:rPr>
              <a:t>(</a:t>
            </a:r>
            <a:r>
              <a:rPr lang="en-US" sz="2000" dirty="0" smtClean="0">
                <a:latin typeface="Comic Sans MS" pitchFamily="66" charset="0"/>
              </a:rPr>
              <a:t>platelet adhesion)</a:t>
            </a:r>
            <a:r>
              <a:rPr lang="en-US" sz="2800" dirty="0" smtClean="0">
                <a:latin typeface="Comic Sans MS" pitchFamily="66" charset="0"/>
              </a:rPr>
              <a:t> </a:t>
            </a:r>
            <a:r>
              <a:rPr lang="el-GR" sz="2800" dirty="0" smtClean="0">
                <a:latin typeface="Comic Sans MS" pitchFamily="66" charset="0"/>
              </a:rPr>
              <a:t>στα κολλώδη ενδοθηλιακά κύτταρα, στο βασικό υμένα και στις ίνες του κολλαγόνου</a:t>
            </a:r>
          </a:p>
          <a:p>
            <a:pPr eaLnBrk="1" hangingPunct="1">
              <a:spcBef>
                <a:spcPct val="50000"/>
              </a:spcBef>
              <a:buClr>
                <a:schemeClr val="tx2"/>
              </a:buClr>
              <a:buFont typeface="Wingdings" pitchFamily="2" charset="2"/>
              <a:buChar char="Ø"/>
            </a:pPr>
            <a:r>
              <a:rPr lang="el-GR" sz="2800" dirty="0" smtClean="0">
                <a:latin typeface="Comic Sans MS" pitchFamily="66" charset="0"/>
              </a:rPr>
              <a:t> </a:t>
            </a:r>
            <a:r>
              <a:rPr lang="el-GR" sz="2800" dirty="0" smtClean="0">
                <a:solidFill>
                  <a:srgbClr val="FFC000"/>
                </a:solidFill>
                <a:latin typeface="Comic Sans MS" pitchFamily="66" charset="0"/>
              </a:rPr>
              <a:t>Συσσωμάτωση αιμοπεταλίων</a:t>
            </a:r>
            <a:r>
              <a:rPr lang="en-US" sz="2800" dirty="0" smtClean="0">
                <a:solidFill>
                  <a:srgbClr val="FFC000"/>
                </a:solidFill>
                <a:latin typeface="Comic Sans MS" pitchFamily="66" charset="0"/>
              </a:rPr>
              <a:t> </a:t>
            </a:r>
            <a:r>
              <a:rPr lang="en-US" sz="2000" dirty="0" smtClean="0">
                <a:latin typeface="Comic Sans MS" pitchFamily="66" charset="0"/>
              </a:rPr>
              <a:t>(platelet aggregation)</a:t>
            </a:r>
            <a:r>
              <a:rPr lang="el-GR" sz="2800" dirty="0" smtClean="0">
                <a:solidFill>
                  <a:schemeClr val="accent1"/>
                </a:solidFill>
                <a:latin typeface="Comic Sans MS" pitchFamily="66" charset="0"/>
              </a:rPr>
              <a:t> </a:t>
            </a:r>
            <a:r>
              <a:rPr lang="el-GR" sz="2800" dirty="0" smtClean="0">
                <a:solidFill>
                  <a:srgbClr val="FFC000"/>
                </a:solidFill>
                <a:latin typeface="Comic Sans MS" pitchFamily="66" charset="0"/>
              </a:rPr>
              <a:t>- αιμοστατική πλάκα</a:t>
            </a:r>
          </a:p>
          <a:p>
            <a:pPr eaLnBrk="1" hangingPunct="1">
              <a:spcBef>
                <a:spcPct val="50000"/>
              </a:spcBef>
              <a:buClr>
                <a:schemeClr val="tx2"/>
              </a:buClr>
              <a:buFont typeface="Wingdings" pitchFamily="2" charset="2"/>
              <a:buChar char="Ø"/>
            </a:pPr>
            <a:r>
              <a:rPr lang="en-US" sz="2800" dirty="0" smtClean="0">
                <a:latin typeface="Comic Sans MS" pitchFamily="66" charset="0"/>
              </a:rPr>
              <a:t> </a:t>
            </a:r>
            <a:r>
              <a:rPr lang="el-GR" sz="2800" dirty="0" smtClean="0">
                <a:solidFill>
                  <a:srgbClr val="FFC000"/>
                </a:solidFill>
                <a:latin typeface="Comic Sans MS" pitchFamily="66" charset="0"/>
              </a:rPr>
              <a:t>Ενεργοποίηση αιμοπεταλίων</a:t>
            </a:r>
            <a:r>
              <a:rPr lang="en-US" sz="2800" dirty="0" smtClean="0">
                <a:solidFill>
                  <a:srgbClr val="FFC000"/>
                </a:solidFill>
                <a:latin typeface="Comic Sans MS" pitchFamily="66" charset="0"/>
              </a:rPr>
              <a:t> </a:t>
            </a:r>
            <a:r>
              <a:rPr lang="en-US" sz="2000" dirty="0" smtClean="0">
                <a:latin typeface="Comic Sans MS" pitchFamily="66" charset="0"/>
              </a:rPr>
              <a:t>(platelet activation)</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Platelet adhesion-activation"/>
          <p:cNvPicPr>
            <a:picLocks noChangeAspect="1" noChangeArrowheads="1"/>
          </p:cNvPicPr>
          <p:nvPr/>
        </p:nvPicPr>
        <p:blipFill>
          <a:blip r:embed="rId3" cstate="print"/>
          <a:srcRect b="6931"/>
          <a:stretch>
            <a:fillRect/>
          </a:stretch>
        </p:blipFill>
        <p:spPr bwMode="auto">
          <a:xfrm>
            <a:off x="838200" y="609600"/>
            <a:ext cx="7467600" cy="5919788"/>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body" idx="1"/>
          </p:nvPr>
        </p:nvSpPr>
        <p:spPr>
          <a:xfrm>
            <a:off x="381000" y="1143000"/>
            <a:ext cx="8458200" cy="3086100"/>
          </a:xfrm>
        </p:spPr>
        <p:txBody>
          <a:bodyPr/>
          <a:lstStyle/>
          <a:p>
            <a:pPr eaLnBrk="1" hangingPunct="1">
              <a:buClr>
                <a:schemeClr val="tx2"/>
              </a:buClr>
              <a:buFont typeface="Wingdings" pitchFamily="2" charset="2"/>
              <a:buChar char="Ø"/>
            </a:pPr>
            <a:r>
              <a:rPr lang="en-US" smtClean="0">
                <a:latin typeface="Comic Sans MS" pitchFamily="66" charset="0"/>
              </a:rPr>
              <a:t> </a:t>
            </a:r>
            <a:r>
              <a:rPr lang="el-GR" smtClean="0">
                <a:latin typeface="Comic Sans MS" pitchFamily="66" charset="0"/>
              </a:rPr>
              <a:t>αλλάζουν σχήμα (γίνονται σφαιρικά) </a:t>
            </a:r>
            <a:endParaRPr lang="en-US" smtClean="0">
              <a:latin typeface="Comic Sans MS" pitchFamily="66" charset="0"/>
            </a:endParaRPr>
          </a:p>
          <a:p>
            <a:pPr eaLnBrk="1" hangingPunct="1">
              <a:buClr>
                <a:schemeClr val="tx2"/>
              </a:buClr>
              <a:buFont typeface="Wingdings" pitchFamily="2" charset="2"/>
              <a:buChar char="Ø"/>
            </a:pPr>
            <a:r>
              <a:rPr lang="en-US" smtClean="0">
                <a:latin typeface="Comic Sans MS" pitchFamily="66" charset="0"/>
              </a:rPr>
              <a:t> </a:t>
            </a:r>
            <a:r>
              <a:rPr lang="el-GR" smtClean="0">
                <a:latin typeface="Comic Sans MS" pitchFamily="66" charset="0"/>
              </a:rPr>
              <a:t>αναπτύσσουν πρωτοπλασματικές προεκβολές και ενώνονται με τα γειτονικά αιμοπετάλια</a:t>
            </a:r>
          </a:p>
          <a:p>
            <a:pPr eaLnBrk="1" hangingPunct="1">
              <a:buClr>
                <a:schemeClr val="tx2"/>
              </a:buClr>
              <a:buFont typeface="Wingdings" pitchFamily="2" charset="2"/>
              <a:buChar char="Ø"/>
            </a:pPr>
            <a:endParaRPr lang="el-GR" smtClean="0">
              <a:latin typeface="Comic Sans MS" pitchFamily="66" charset="0"/>
            </a:endParaRPr>
          </a:p>
        </p:txBody>
      </p:sp>
      <p:sp>
        <p:nvSpPr>
          <p:cNvPr id="144387" name="Rectangle 3"/>
          <p:cNvSpPr>
            <a:spLocks noGrp="1" noChangeArrowheads="1"/>
          </p:cNvSpPr>
          <p:nvPr>
            <p:ph type="title"/>
          </p:nvPr>
        </p:nvSpPr>
        <p:spPr>
          <a:xfrm>
            <a:off x="685800" y="152400"/>
            <a:ext cx="7772400" cy="914400"/>
          </a:xfrm>
          <a:noFill/>
        </p:spPr>
        <p:txBody>
          <a:bodyPr/>
          <a:lstStyle/>
          <a:p>
            <a:pPr algn="ctr" eaLnBrk="1" hangingPunct="1"/>
            <a:r>
              <a:rPr lang="el-GR" dirty="0" smtClean="0">
                <a:latin typeface="Comic Sans MS" pitchFamily="66" charset="0"/>
              </a:rPr>
              <a:t>Ενεργοποίηση Αιμοπεταλίων</a:t>
            </a:r>
            <a:endParaRPr lang="en-US" dirty="0" smtClean="0">
              <a:latin typeface="Comic Sans MS" pitchFamily="66" charset="0"/>
            </a:endParaRPr>
          </a:p>
        </p:txBody>
      </p:sp>
      <p:pic>
        <p:nvPicPr>
          <p:cNvPr id="144388" name="Picture 4" descr="Platelet aggregation"/>
          <p:cNvPicPr>
            <a:picLocks noChangeAspect="1" noChangeArrowheads="1"/>
          </p:cNvPicPr>
          <p:nvPr/>
        </p:nvPicPr>
        <p:blipFill>
          <a:blip r:embed="rId3" cstate="print"/>
          <a:srcRect b="6931"/>
          <a:stretch>
            <a:fillRect/>
          </a:stretch>
        </p:blipFill>
        <p:spPr bwMode="auto">
          <a:xfrm>
            <a:off x="2300288" y="3238500"/>
            <a:ext cx="4525962" cy="3587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577850" y="1676400"/>
            <a:ext cx="8001000" cy="4724400"/>
          </a:xfrm>
        </p:spPr>
        <p:txBody>
          <a:bodyPr/>
          <a:lstStyle/>
          <a:p>
            <a:pPr eaLnBrk="1" hangingPunct="1">
              <a:buClr>
                <a:schemeClr val="tx2"/>
              </a:buClr>
              <a:buFont typeface="Wingdings" pitchFamily="2" charset="2"/>
              <a:buChar char="v"/>
            </a:pPr>
            <a:r>
              <a:rPr lang="en-US" sz="3600" dirty="0" smtClean="0">
                <a:solidFill>
                  <a:srgbClr val="FFC000"/>
                </a:solidFill>
                <a:latin typeface="Comic Sans MS" pitchFamily="66" charset="0"/>
              </a:rPr>
              <a:t>ADP</a:t>
            </a:r>
            <a:r>
              <a:rPr lang="el-GR" sz="3600" dirty="0" smtClean="0">
                <a:solidFill>
                  <a:srgbClr val="FFC000"/>
                </a:solidFill>
                <a:latin typeface="Comic Sans MS" pitchFamily="66" charset="0"/>
              </a:rPr>
              <a:t>,</a:t>
            </a:r>
            <a:r>
              <a:rPr lang="el-GR" sz="3600" dirty="0" smtClean="0">
                <a:solidFill>
                  <a:schemeClr val="accent1"/>
                </a:solidFill>
                <a:latin typeface="Comic Sans MS" pitchFamily="66" charset="0"/>
              </a:rPr>
              <a:t> </a:t>
            </a:r>
            <a:r>
              <a:rPr lang="el-GR" sz="3600" dirty="0" smtClean="0">
                <a:latin typeface="Comic Sans MS" pitchFamily="66" charset="0"/>
              </a:rPr>
              <a:t>προάγει</a:t>
            </a:r>
          </a:p>
          <a:p>
            <a:pPr lvl="1" eaLnBrk="1" hangingPunct="1">
              <a:buClr>
                <a:schemeClr val="tx2"/>
              </a:buClr>
              <a:buFont typeface="Wingdings" pitchFamily="2" charset="2"/>
              <a:buChar char="Ø"/>
            </a:pPr>
            <a:r>
              <a:rPr lang="el-GR" sz="3600" dirty="0" smtClean="0">
                <a:latin typeface="Comic Sans MS" pitchFamily="66" charset="0"/>
              </a:rPr>
              <a:t> </a:t>
            </a:r>
            <a:r>
              <a:rPr lang="el-GR" sz="3200" dirty="0" smtClean="0">
                <a:latin typeface="Comic Sans MS" pitchFamily="66" charset="0"/>
              </a:rPr>
              <a:t>τις αλλαγές στο σχήμα τους </a:t>
            </a:r>
          </a:p>
          <a:p>
            <a:pPr lvl="1" eaLnBrk="1" hangingPunct="1">
              <a:buClr>
                <a:schemeClr val="tx2"/>
              </a:buClr>
              <a:buFont typeface="Wingdings" pitchFamily="2" charset="2"/>
              <a:buChar char="Ø"/>
            </a:pPr>
            <a:r>
              <a:rPr lang="el-GR" sz="3200" dirty="0" smtClean="0">
                <a:latin typeface="Comic Sans MS" pitchFamily="66" charset="0"/>
              </a:rPr>
              <a:t> τη συσσωμάτωση τους</a:t>
            </a:r>
          </a:p>
          <a:p>
            <a:pPr lvl="1" eaLnBrk="1" hangingPunct="1">
              <a:buClr>
                <a:schemeClr val="tx2"/>
              </a:buClr>
              <a:buFont typeface="Wingdings" pitchFamily="2" charset="2"/>
              <a:buChar char="Ø"/>
            </a:pPr>
            <a:r>
              <a:rPr lang="el-GR" sz="3200" dirty="0" smtClean="0">
                <a:latin typeface="Comic Sans MS" pitchFamily="66" charset="0"/>
              </a:rPr>
              <a:t> την εκκριτική δραστηριότητά τους</a:t>
            </a:r>
            <a:endParaRPr lang="en-US" sz="3200" dirty="0" smtClean="0">
              <a:latin typeface="Comic Sans MS" pitchFamily="66" charset="0"/>
            </a:endParaRPr>
          </a:p>
          <a:p>
            <a:pPr eaLnBrk="1" hangingPunct="1">
              <a:spcBef>
                <a:spcPct val="50000"/>
              </a:spcBef>
              <a:buClr>
                <a:schemeClr val="tx2"/>
              </a:buClr>
              <a:buFont typeface="Wingdings" pitchFamily="2" charset="2"/>
              <a:buChar char="v"/>
            </a:pPr>
            <a:r>
              <a:rPr lang="el-GR" sz="3600" dirty="0" err="1" smtClean="0">
                <a:solidFill>
                  <a:srgbClr val="FFC000"/>
                </a:solidFill>
                <a:latin typeface="Comic Sans MS" pitchFamily="66" charset="0"/>
              </a:rPr>
              <a:t>Θρομβοξάνη</a:t>
            </a:r>
            <a:r>
              <a:rPr lang="el-GR" sz="3600" dirty="0" smtClean="0">
                <a:solidFill>
                  <a:srgbClr val="FFC000"/>
                </a:solidFill>
                <a:latin typeface="Comic Sans MS" pitchFamily="66" charset="0"/>
              </a:rPr>
              <a:t> Α</a:t>
            </a:r>
            <a:r>
              <a:rPr lang="el-GR" sz="3600" baseline="-25000" dirty="0" smtClean="0">
                <a:solidFill>
                  <a:srgbClr val="FFC000"/>
                </a:solidFill>
                <a:latin typeface="Comic Sans MS" pitchFamily="66" charset="0"/>
              </a:rPr>
              <a:t>2</a:t>
            </a:r>
            <a:r>
              <a:rPr lang="el-GR" sz="3600" dirty="0" smtClean="0">
                <a:solidFill>
                  <a:srgbClr val="FFC000"/>
                </a:solidFill>
                <a:latin typeface="Comic Sans MS" pitchFamily="66" charset="0"/>
              </a:rPr>
              <a:t> </a:t>
            </a:r>
            <a:endParaRPr lang="en-US" sz="3600" dirty="0" smtClean="0">
              <a:solidFill>
                <a:srgbClr val="FFC000"/>
              </a:solidFill>
              <a:latin typeface="Comic Sans MS" pitchFamily="66" charset="0"/>
            </a:endParaRPr>
          </a:p>
          <a:p>
            <a:pPr lvl="1" eaLnBrk="1" hangingPunct="1">
              <a:buClr>
                <a:schemeClr val="tx2"/>
              </a:buClr>
              <a:buFont typeface="Wingdings" pitchFamily="2" charset="2"/>
              <a:buChar char="Ø"/>
            </a:pPr>
            <a:r>
              <a:rPr lang="en-US" sz="3600" dirty="0" smtClean="0">
                <a:latin typeface="Comic Sans MS" pitchFamily="66" charset="0"/>
              </a:rPr>
              <a:t> </a:t>
            </a:r>
            <a:r>
              <a:rPr lang="el-GR" sz="3200" dirty="0" smtClean="0">
                <a:latin typeface="Comic Sans MS" pitchFamily="66" charset="0"/>
              </a:rPr>
              <a:t>προκαλεί συσσωμάτωση αιμοπεταλίων</a:t>
            </a:r>
            <a:endParaRPr lang="en-US" sz="3200" dirty="0" smtClean="0">
              <a:latin typeface="Comic Sans MS" pitchFamily="66" charset="0"/>
            </a:endParaRPr>
          </a:p>
          <a:p>
            <a:pPr lvl="1" eaLnBrk="1" hangingPunct="1">
              <a:buClr>
                <a:schemeClr val="tx2"/>
              </a:buClr>
              <a:buFont typeface="Wingdings" pitchFamily="2" charset="2"/>
              <a:buChar char="Ø"/>
            </a:pPr>
            <a:r>
              <a:rPr lang="en-US" sz="3200" dirty="0" smtClean="0">
                <a:latin typeface="Comic Sans MS" pitchFamily="66" charset="0"/>
              </a:rPr>
              <a:t> </a:t>
            </a:r>
            <a:r>
              <a:rPr lang="el-GR" sz="3200" dirty="0" smtClean="0">
                <a:latin typeface="Comic Sans MS" pitchFamily="66" charset="0"/>
              </a:rPr>
              <a:t>επιτείνει την τοπική </a:t>
            </a:r>
            <a:r>
              <a:rPr lang="el-GR" sz="3200" dirty="0" err="1" smtClean="0">
                <a:latin typeface="Comic Sans MS" pitchFamily="66" charset="0"/>
              </a:rPr>
              <a:t>αγγειοσύσπαση</a:t>
            </a:r>
            <a:endParaRPr lang="el-GR" sz="3200" dirty="0" smtClean="0">
              <a:latin typeface="Comic Sans MS" pitchFamily="66" charset="0"/>
            </a:endParaRPr>
          </a:p>
        </p:txBody>
      </p:sp>
      <p:sp>
        <p:nvSpPr>
          <p:cNvPr id="145411" name="Rectangle 3"/>
          <p:cNvSpPr>
            <a:spLocks noGrp="1" noChangeArrowheads="1"/>
          </p:cNvSpPr>
          <p:nvPr>
            <p:ph type="title"/>
          </p:nvPr>
        </p:nvSpPr>
        <p:spPr>
          <a:xfrm>
            <a:off x="565150" y="238125"/>
            <a:ext cx="8001000" cy="1317625"/>
          </a:xfrm>
          <a:noFill/>
        </p:spPr>
        <p:txBody>
          <a:bodyPr/>
          <a:lstStyle/>
          <a:p>
            <a:pPr algn="ctr" eaLnBrk="1" hangingPunct="1"/>
            <a:r>
              <a:rPr lang="el-GR" sz="4000" dirty="0" smtClean="0">
                <a:latin typeface="Comic Sans MS" pitchFamily="66" charset="0"/>
              </a:rPr>
              <a:t>τα ενεργοποιημένα αιμοπετάλια ελευθερώνουν  </a:t>
            </a:r>
            <a:endParaRPr lang="en-US" sz="4000" dirty="0"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body" idx="1"/>
          </p:nvPr>
        </p:nvSpPr>
        <p:spPr>
          <a:xfrm>
            <a:off x="174625" y="1447800"/>
            <a:ext cx="8743950" cy="5029200"/>
          </a:xfrm>
        </p:spPr>
        <p:txBody>
          <a:bodyPr/>
          <a:lstStyle/>
          <a:p>
            <a:pPr eaLnBrk="1" hangingPunct="1">
              <a:buClr>
                <a:schemeClr val="tx2"/>
              </a:buClr>
              <a:buFont typeface="Wingdings" pitchFamily="2" charset="2"/>
              <a:buNone/>
            </a:pPr>
            <a:endParaRPr lang="el-GR" dirty="0" smtClean="0">
              <a:latin typeface="Comic Sans MS" pitchFamily="66" charset="0"/>
            </a:endParaRPr>
          </a:p>
          <a:p>
            <a:pPr lvl="1" eaLnBrk="1" hangingPunct="1">
              <a:buClr>
                <a:schemeClr val="tx2"/>
              </a:buClr>
              <a:buFont typeface="Wingdings" pitchFamily="2" charset="2"/>
              <a:buChar char="v"/>
            </a:pPr>
            <a:r>
              <a:rPr lang="en-US" sz="3600" dirty="0" smtClean="0">
                <a:solidFill>
                  <a:schemeClr val="accent1"/>
                </a:solidFill>
                <a:latin typeface="Comic Sans MS" pitchFamily="66" charset="0"/>
              </a:rPr>
              <a:t> </a:t>
            </a:r>
            <a:r>
              <a:rPr lang="el-GR" sz="3600" dirty="0" err="1" smtClean="0">
                <a:solidFill>
                  <a:srgbClr val="FFC000"/>
                </a:solidFill>
                <a:latin typeface="Comic Sans MS" pitchFamily="66" charset="0"/>
              </a:rPr>
              <a:t>Σεροτονίνη</a:t>
            </a:r>
            <a:r>
              <a:rPr lang="el-GR" sz="3600" dirty="0" smtClean="0">
                <a:solidFill>
                  <a:srgbClr val="FFC000"/>
                </a:solidFill>
                <a:latin typeface="Comic Sans MS" pitchFamily="66" charset="0"/>
              </a:rPr>
              <a:t> </a:t>
            </a:r>
            <a:endParaRPr lang="en-US" sz="3600" dirty="0" smtClean="0">
              <a:solidFill>
                <a:srgbClr val="FFC000"/>
              </a:solidFill>
              <a:latin typeface="Comic Sans MS" pitchFamily="66" charset="0"/>
            </a:endParaRPr>
          </a:p>
          <a:p>
            <a:pPr lvl="2" eaLnBrk="1" hangingPunct="1">
              <a:buClr>
                <a:schemeClr val="tx2"/>
              </a:buClr>
              <a:buFont typeface="Wingdings" pitchFamily="2" charset="2"/>
              <a:buNone/>
            </a:pPr>
            <a:r>
              <a:rPr lang="el-GR" sz="3200" dirty="0" smtClean="0">
                <a:latin typeface="Comic Sans MS" pitchFamily="66" charset="0"/>
              </a:rPr>
              <a:t>συνεργάζεται με τη </a:t>
            </a:r>
            <a:r>
              <a:rPr lang="el-GR" sz="3200" dirty="0" err="1" smtClean="0">
                <a:latin typeface="Comic Sans MS" pitchFamily="66" charset="0"/>
              </a:rPr>
              <a:t>θρομβοξάνη</a:t>
            </a:r>
            <a:r>
              <a:rPr lang="el-GR" sz="3200" dirty="0" smtClean="0">
                <a:latin typeface="Comic Sans MS" pitchFamily="66" charset="0"/>
              </a:rPr>
              <a:t> Α</a:t>
            </a:r>
            <a:r>
              <a:rPr lang="el-GR" sz="3200" baseline="-25000" dirty="0" smtClean="0">
                <a:latin typeface="Comic Sans MS" pitchFamily="66" charset="0"/>
              </a:rPr>
              <a:t>2 </a:t>
            </a:r>
            <a:r>
              <a:rPr lang="el-GR" sz="3200" dirty="0" smtClean="0">
                <a:latin typeface="Comic Sans MS" pitchFamily="66" charset="0"/>
              </a:rPr>
              <a:t>και ενισχύει την τοπική </a:t>
            </a:r>
            <a:r>
              <a:rPr lang="el-GR" sz="3200" dirty="0" err="1" smtClean="0">
                <a:latin typeface="Comic Sans MS" pitchFamily="66" charset="0"/>
              </a:rPr>
              <a:t>αγγειοσύσπαση</a:t>
            </a:r>
            <a:endParaRPr lang="el-GR" sz="3200" dirty="0" smtClean="0">
              <a:latin typeface="Comic Sans MS" pitchFamily="66" charset="0"/>
            </a:endParaRPr>
          </a:p>
          <a:p>
            <a:pPr lvl="1" eaLnBrk="1" hangingPunct="1">
              <a:buClr>
                <a:schemeClr val="tx2"/>
              </a:buClr>
              <a:buFont typeface="Wingdings" pitchFamily="2" charset="2"/>
              <a:buChar char="v"/>
            </a:pPr>
            <a:r>
              <a:rPr lang="en-US" sz="3600" dirty="0" smtClean="0">
                <a:latin typeface="Comic Sans MS" pitchFamily="66" charset="0"/>
              </a:rPr>
              <a:t> </a:t>
            </a:r>
            <a:r>
              <a:rPr lang="el-GR" sz="3600" dirty="0" smtClean="0">
                <a:latin typeface="Comic Sans MS" pitchFamily="66" charset="0"/>
              </a:rPr>
              <a:t>αιμοστατικοί παράγοντες </a:t>
            </a:r>
          </a:p>
          <a:p>
            <a:pPr lvl="1" eaLnBrk="1" hangingPunct="1">
              <a:buClr>
                <a:schemeClr val="tx2"/>
              </a:buClr>
              <a:buFont typeface="Wingdings" pitchFamily="2" charset="2"/>
              <a:buChar char="v"/>
            </a:pPr>
            <a:r>
              <a:rPr lang="el-GR" sz="3600" dirty="0" smtClean="0">
                <a:latin typeface="Comic Sans MS" pitchFamily="66" charset="0"/>
              </a:rPr>
              <a:t> </a:t>
            </a:r>
            <a:r>
              <a:rPr lang="en-US" sz="3600" dirty="0" smtClean="0">
                <a:latin typeface="Comic Sans MS" pitchFamily="66" charset="0"/>
              </a:rPr>
              <a:t>PDGF</a:t>
            </a:r>
            <a:r>
              <a:rPr lang="el-GR" sz="3600" dirty="0" smtClean="0">
                <a:latin typeface="Comic Sans MS" pitchFamily="66" charset="0"/>
              </a:rPr>
              <a:t> </a:t>
            </a:r>
            <a:r>
              <a:rPr lang="el-GR" sz="2400" dirty="0" smtClean="0">
                <a:latin typeface="Comic Sans MS" pitchFamily="66" charset="0"/>
              </a:rPr>
              <a:t>(ανάπλαση ιστού)</a:t>
            </a:r>
          </a:p>
          <a:p>
            <a:pPr lvl="1" eaLnBrk="1" hangingPunct="1">
              <a:buClr>
                <a:schemeClr val="tx2"/>
              </a:buClr>
              <a:buFont typeface="Wingdings" pitchFamily="2" charset="2"/>
              <a:buChar char="v"/>
            </a:pPr>
            <a:r>
              <a:rPr lang="en-US" sz="3600" dirty="0" smtClean="0">
                <a:solidFill>
                  <a:schemeClr val="accent1"/>
                </a:solidFill>
                <a:latin typeface="Comic Sans MS" pitchFamily="66" charset="0"/>
              </a:rPr>
              <a:t> </a:t>
            </a:r>
            <a:r>
              <a:rPr lang="en-US" sz="3600" dirty="0" smtClean="0">
                <a:solidFill>
                  <a:srgbClr val="FFC000"/>
                </a:solidFill>
                <a:latin typeface="Comic Sans MS" pitchFamily="66" charset="0"/>
              </a:rPr>
              <a:t>Ca</a:t>
            </a:r>
            <a:r>
              <a:rPr lang="en-US" sz="3600" baseline="30000" dirty="0" smtClean="0">
                <a:solidFill>
                  <a:srgbClr val="FFC000"/>
                </a:solidFill>
                <a:latin typeface="Comic Sans MS" pitchFamily="66" charset="0"/>
              </a:rPr>
              <a:t>2+</a:t>
            </a:r>
          </a:p>
        </p:txBody>
      </p:sp>
      <p:sp>
        <p:nvSpPr>
          <p:cNvPr id="146435" name="Rectangle 3"/>
          <p:cNvSpPr>
            <a:spLocks noGrp="1" noChangeArrowheads="1"/>
          </p:cNvSpPr>
          <p:nvPr>
            <p:ph type="title"/>
          </p:nvPr>
        </p:nvSpPr>
        <p:spPr>
          <a:xfrm>
            <a:off x="533400" y="304800"/>
            <a:ext cx="8077200" cy="1295400"/>
          </a:xfrm>
          <a:noFill/>
        </p:spPr>
        <p:txBody>
          <a:bodyPr/>
          <a:lstStyle/>
          <a:p>
            <a:pPr algn="ctr" eaLnBrk="1" hangingPunct="1"/>
            <a:r>
              <a:rPr lang="el-GR" sz="4000" dirty="0" smtClean="0">
                <a:solidFill>
                  <a:srgbClr val="FFC000"/>
                </a:solidFill>
                <a:latin typeface="Comic Sans MS" pitchFamily="66" charset="0"/>
              </a:rPr>
              <a:t>τα ενεργοποιημένα αιμοπετάλια ελευθερώνουν</a:t>
            </a:r>
            <a:endParaRPr lang="en-US" sz="4000" dirty="0" smtClean="0">
              <a:solidFill>
                <a:srgbClr val="FFC000"/>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0" y="260648"/>
            <a:ext cx="9144000" cy="762000"/>
          </a:xfrm>
        </p:spPr>
        <p:txBody>
          <a:bodyPr/>
          <a:lstStyle/>
          <a:p>
            <a:pPr algn="ctr" eaLnBrk="1" hangingPunct="1"/>
            <a:r>
              <a:rPr lang="el-GR" sz="2800" dirty="0" smtClean="0">
                <a:latin typeface="Comic Sans MS" pitchFamily="66" charset="0"/>
              </a:rPr>
              <a:t>Θετική Ανατροφοδότηση</a:t>
            </a:r>
            <a:r>
              <a:rPr lang="en-US" sz="2800" dirty="0" smtClean="0">
                <a:latin typeface="Comic Sans MS" pitchFamily="66" charset="0"/>
              </a:rPr>
              <a:t> </a:t>
            </a:r>
            <a:r>
              <a:rPr lang="el-GR" sz="2800" dirty="0" err="1" smtClean="0">
                <a:latin typeface="Comic Sans MS" pitchFamily="66" charset="0"/>
              </a:rPr>
              <a:t>Αιμοπεταλιακής</a:t>
            </a:r>
            <a:r>
              <a:rPr lang="el-GR" sz="2800" dirty="0" smtClean="0">
                <a:latin typeface="Comic Sans MS" pitchFamily="66" charset="0"/>
              </a:rPr>
              <a:t> Φάσης</a:t>
            </a:r>
            <a:endParaRPr lang="en-US" sz="2800" dirty="0" smtClean="0">
              <a:latin typeface="Comic Sans MS" pitchFamily="66" charset="0"/>
            </a:endParaRPr>
          </a:p>
        </p:txBody>
      </p:sp>
      <p:pic>
        <p:nvPicPr>
          <p:cNvPr id="147459" name="Picture 3" descr="bloodflow9"/>
          <p:cNvPicPr>
            <a:picLocks noChangeAspect="1" noChangeArrowheads="1"/>
          </p:cNvPicPr>
          <p:nvPr/>
        </p:nvPicPr>
        <p:blipFill>
          <a:blip r:embed="rId3" cstate="print"/>
          <a:srcRect/>
          <a:stretch>
            <a:fillRect/>
          </a:stretch>
        </p:blipFill>
        <p:spPr bwMode="auto">
          <a:xfrm>
            <a:off x="1644650" y="2130425"/>
            <a:ext cx="5867400" cy="4041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bloodflow9"/>
          <p:cNvPicPr>
            <a:picLocks noChangeAspect="1" noChangeArrowheads="1"/>
          </p:cNvPicPr>
          <p:nvPr/>
        </p:nvPicPr>
        <p:blipFill>
          <a:blip r:embed="rId3" cstate="print"/>
          <a:srcRect/>
          <a:stretch>
            <a:fillRect/>
          </a:stretch>
        </p:blipFill>
        <p:spPr bwMode="auto">
          <a:xfrm>
            <a:off x="5508625" y="2924175"/>
            <a:ext cx="3563938" cy="2455863"/>
          </a:xfrm>
          <a:prstGeom prst="rect">
            <a:avLst/>
          </a:prstGeom>
          <a:noFill/>
          <a:ln w="9525">
            <a:noFill/>
            <a:miter lim="800000"/>
            <a:headEnd/>
            <a:tailEnd/>
          </a:ln>
        </p:spPr>
      </p:pic>
      <p:sp>
        <p:nvSpPr>
          <p:cNvPr id="148483" name="Rectangle 3"/>
          <p:cNvSpPr>
            <a:spLocks noGrp="1" noChangeArrowheads="1"/>
          </p:cNvSpPr>
          <p:nvPr>
            <p:ph type="title"/>
          </p:nvPr>
        </p:nvSpPr>
        <p:spPr>
          <a:xfrm>
            <a:off x="685800" y="228600"/>
            <a:ext cx="7772400" cy="1143000"/>
          </a:xfrm>
        </p:spPr>
        <p:txBody>
          <a:bodyPr/>
          <a:lstStyle/>
          <a:p>
            <a:pPr algn="ctr" eaLnBrk="1" hangingPunct="1"/>
            <a:r>
              <a:rPr lang="el-GR" dirty="0" smtClean="0">
                <a:latin typeface="Comic Sans MS" pitchFamily="66" charset="0"/>
              </a:rPr>
              <a:t>Ανασταλτικοί Παράγοντες </a:t>
            </a:r>
            <a:r>
              <a:rPr lang="el-GR" dirty="0" err="1" smtClean="0">
                <a:latin typeface="Comic Sans MS" pitchFamily="66" charset="0"/>
              </a:rPr>
              <a:t>Αιμοπεταλιακής</a:t>
            </a:r>
            <a:r>
              <a:rPr lang="el-GR" dirty="0" smtClean="0">
                <a:latin typeface="Comic Sans MS" pitchFamily="66" charset="0"/>
              </a:rPr>
              <a:t> Φάσης</a:t>
            </a:r>
            <a:endParaRPr lang="en-US" dirty="0" smtClean="0">
              <a:latin typeface="Comic Sans MS" pitchFamily="66" charset="0"/>
            </a:endParaRPr>
          </a:p>
        </p:txBody>
      </p:sp>
      <p:sp>
        <p:nvSpPr>
          <p:cNvPr id="148484" name="Rectangle 4"/>
          <p:cNvSpPr>
            <a:spLocks noGrp="1" noChangeArrowheads="1"/>
          </p:cNvSpPr>
          <p:nvPr>
            <p:ph type="body" idx="1"/>
          </p:nvPr>
        </p:nvSpPr>
        <p:spPr>
          <a:xfrm>
            <a:off x="152400" y="2189163"/>
            <a:ext cx="8763000" cy="3687762"/>
          </a:xfrm>
        </p:spPr>
        <p:txBody>
          <a:bodyPr/>
          <a:lstStyle/>
          <a:p>
            <a:pPr marL="409575" indent="-409575" eaLnBrk="1" hangingPunct="1">
              <a:buClr>
                <a:schemeClr val="tx2"/>
              </a:buClr>
              <a:buFont typeface="Wingdings" pitchFamily="2" charset="2"/>
              <a:buNone/>
            </a:pPr>
            <a:r>
              <a:rPr lang="el-GR" dirty="0" smtClean="0">
                <a:latin typeface="Comic Sans MS" pitchFamily="66" charset="0"/>
              </a:rPr>
              <a:t>	Διαρκής έλεγχος μεγέθους της </a:t>
            </a:r>
            <a:r>
              <a:rPr lang="el-GR" dirty="0" err="1" smtClean="0">
                <a:latin typeface="Comic Sans MS" pitchFamily="66" charset="0"/>
              </a:rPr>
              <a:t>αιμοπεταλιακής</a:t>
            </a:r>
            <a:r>
              <a:rPr lang="el-GR" dirty="0" smtClean="0">
                <a:latin typeface="Comic Sans MS" pitchFamily="66" charset="0"/>
              </a:rPr>
              <a:t> πλάκας</a:t>
            </a:r>
          </a:p>
          <a:p>
            <a:pPr marL="409575" indent="-409575" eaLnBrk="1" hangingPunct="1">
              <a:buClr>
                <a:schemeClr val="tx2"/>
              </a:buClr>
              <a:buFont typeface="Wingdings" pitchFamily="2" charset="2"/>
              <a:buAutoNum type="arabicPeriod"/>
            </a:pPr>
            <a:r>
              <a:rPr lang="el-GR" dirty="0" err="1" smtClean="0">
                <a:solidFill>
                  <a:srgbClr val="FFC000"/>
                </a:solidFill>
                <a:latin typeface="Comic Sans MS" pitchFamily="66" charset="0"/>
              </a:rPr>
              <a:t>Προστακυκλίνη</a:t>
            </a:r>
            <a:r>
              <a:rPr lang="en-US" dirty="0" smtClean="0">
                <a:solidFill>
                  <a:srgbClr val="FFC000"/>
                </a:solidFill>
                <a:latin typeface="Comic Sans MS" pitchFamily="66" charset="0"/>
              </a:rPr>
              <a:t>:</a:t>
            </a:r>
            <a:r>
              <a:rPr lang="el-GR" dirty="0" smtClean="0">
                <a:solidFill>
                  <a:srgbClr val="FFC000"/>
                </a:solidFill>
                <a:latin typeface="Comic Sans MS" pitchFamily="66" charset="0"/>
              </a:rPr>
              <a:t> </a:t>
            </a:r>
            <a:r>
              <a:rPr lang="el-GR" dirty="0" smtClean="0">
                <a:latin typeface="Comic Sans MS" pitchFamily="66" charset="0"/>
              </a:rPr>
              <a:t>				     (ενδοθηλιακά κύτταρα)				        αναστέλλει τη συσσωμάτωση			 των αιμοπεταλίων</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755576" y="188640"/>
            <a:ext cx="7772400" cy="1143000"/>
          </a:xfrm>
        </p:spPr>
        <p:txBody>
          <a:bodyPr/>
          <a:lstStyle/>
          <a:p>
            <a:pPr algn="ctr" eaLnBrk="1" hangingPunct="1"/>
            <a:r>
              <a:rPr lang="el-GR" dirty="0" smtClean="0">
                <a:latin typeface="Comic Sans MS" pitchFamily="66" charset="0"/>
              </a:rPr>
              <a:t>Ανασταλτικοί Παράγοντες </a:t>
            </a:r>
            <a:r>
              <a:rPr lang="el-GR" dirty="0" err="1" smtClean="0">
                <a:latin typeface="Comic Sans MS" pitchFamily="66" charset="0"/>
              </a:rPr>
              <a:t>Αιμοπεταλιακής</a:t>
            </a:r>
            <a:r>
              <a:rPr lang="el-GR" dirty="0" smtClean="0">
                <a:latin typeface="Comic Sans MS" pitchFamily="66" charset="0"/>
              </a:rPr>
              <a:t> Φάσης</a:t>
            </a:r>
            <a:endParaRPr lang="en-US" dirty="0" smtClean="0">
              <a:latin typeface="Comic Sans MS" pitchFamily="66" charset="0"/>
            </a:endParaRPr>
          </a:p>
        </p:txBody>
      </p:sp>
      <p:sp>
        <p:nvSpPr>
          <p:cNvPr id="149507" name="Rectangle 3"/>
          <p:cNvSpPr>
            <a:spLocks noGrp="1" noChangeArrowheads="1"/>
          </p:cNvSpPr>
          <p:nvPr>
            <p:ph type="body" idx="1"/>
          </p:nvPr>
        </p:nvSpPr>
        <p:spPr>
          <a:xfrm>
            <a:off x="395536" y="1556792"/>
            <a:ext cx="8261350" cy="4041775"/>
          </a:xfrm>
        </p:spPr>
        <p:txBody>
          <a:bodyPr/>
          <a:lstStyle/>
          <a:p>
            <a:pPr marL="609600" indent="-609600" eaLnBrk="1" hangingPunct="1">
              <a:buClr>
                <a:schemeClr val="tx2"/>
              </a:buClr>
              <a:buFont typeface="Wingdings" pitchFamily="2" charset="2"/>
              <a:buAutoNum type="arabicPeriod" startAt="2"/>
            </a:pPr>
            <a:r>
              <a:rPr lang="el-GR" dirty="0" smtClean="0">
                <a:latin typeface="Comic Sans MS" pitchFamily="66" charset="0"/>
              </a:rPr>
              <a:t>Αναστολείς (λευκά αιμοσφαίρια)</a:t>
            </a:r>
            <a:endParaRPr lang="en-US" dirty="0" smtClean="0">
              <a:latin typeface="Comic Sans MS" pitchFamily="66" charset="0"/>
            </a:endParaRPr>
          </a:p>
          <a:p>
            <a:pPr marL="609600" indent="-609600" eaLnBrk="1" hangingPunct="1">
              <a:buClr>
                <a:schemeClr val="tx2"/>
              </a:buClr>
              <a:buFont typeface="Wingdings" pitchFamily="2" charset="2"/>
              <a:buAutoNum type="arabicPeriod" startAt="3"/>
            </a:pPr>
            <a:r>
              <a:rPr lang="el-GR" dirty="0" smtClean="0">
                <a:latin typeface="Comic Sans MS" pitchFamily="66" charset="0"/>
              </a:rPr>
              <a:t>Ένζυμα του πλάσματος που διασπούν το </a:t>
            </a:r>
            <a:r>
              <a:rPr lang="en-US" dirty="0" smtClean="0">
                <a:latin typeface="Comic Sans MS" pitchFamily="66" charset="0"/>
              </a:rPr>
              <a:t>ADP</a:t>
            </a:r>
            <a:endParaRPr lang="el-GR" dirty="0" smtClean="0">
              <a:latin typeface="Comic Sans MS" pitchFamily="66" charset="0"/>
            </a:endParaRPr>
          </a:p>
          <a:p>
            <a:pPr marL="609600" indent="-609600" eaLnBrk="1" hangingPunct="1">
              <a:buClr>
                <a:schemeClr val="tx2"/>
              </a:buClr>
              <a:buFont typeface="Wingdings" pitchFamily="2" charset="2"/>
              <a:buAutoNum type="arabicPeriod" startAt="3"/>
            </a:pPr>
            <a:r>
              <a:rPr lang="el-GR" dirty="0" smtClean="0">
                <a:latin typeface="Comic Sans MS" pitchFamily="66" charset="0"/>
              </a:rPr>
              <a:t>Ουσίες οι οποίες σε μεγάλες ποσότητες λειτουργούν ανασταλτικά (π.χ. </a:t>
            </a:r>
            <a:r>
              <a:rPr lang="el-GR" dirty="0" err="1" smtClean="0">
                <a:solidFill>
                  <a:srgbClr val="FFC000"/>
                </a:solidFill>
                <a:latin typeface="Comic Sans MS" pitchFamily="66" charset="0"/>
              </a:rPr>
              <a:t>σεροτονίνη</a:t>
            </a:r>
            <a:r>
              <a:rPr lang="el-GR" dirty="0" smtClean="0">
                <a:latin typeface="Comic Sans MS" pitchFamily="66" charset="0"/>
              </a:rPr>
              <a:t>)</a:t>
            </a:r>
          </a:p>
          <a:p>
            <a:pPr marL="609600" indent="-609600" eaLnBrk="1" hangingPunct="1">
              <a:buClr>
                <a:schemeClr val="tx2"/>
              </a:buClr>
              <a:buFont typeface="Wingdings" pitchFamily="2" charset="2"/>
              <a:buAutoNum type="arabicPeriod" startAt="3"/>
            </a:pPr>
            <a:r>
              <a:rPr lang="el-GR" dirty="0" smtClean="0">
                <a:latin typeface="Comic Sans MS" pitchFamily="66" charset="0"/>
              </a:rPr>
              <a:t>Σχηματισμός θρόμβου αποτελεί φυσικό φραγμό από την κυκλοφορία του αίματος</a:t>
            </a:r>
            <a:endParaRPr lang="en-US" dirty="0"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 Τίτλος"/>
          <p:cNvSpPr>
            <a:spLocks noGrp="1"/>
          </p:cNvSpPr>
          <p:nvPr>
            <p:ph type="title"/>
          </p:nvPr>
        </p:nvSpPr>
        <p:spPr/>
        <p:txBody>
          <a:bodyPr/>
          <a:lstStyle/>
          <a:p>
            <a:pPr algn="ctr" eaLnBrk="1" hangingPunct="1"/>
            <a:r>
              <a:rPr lang="el-GR" smtClean="0"/>
              <a:t>Σύνθεση των ερυθροκυττάρων</a:t>
            </a:r>
          </a:p>
        </p:txBody>
      </p:sp>
      <p:sp>
        <p:nvSpPr>
          <p:cNvPr id="14338" name="2 - Θέση κειμένου"/>
          <p:cNvSpPr>
            <a:spLocks noGrp="1"/>
          </p:cNvSpPr>
          <p:nvPr>
            <p:ph type="body" sz="half" idx="1"/>
          </p:nvPr>
        </p:nvSpPr>
        <p:spPr>
          <a:xfrm>
            <a:off x="228600" y="908050"/>
            <a:ext cx="8736013" cy="5645150"/>
          </a:xfrm>
        </p:spPr>
        <p:txBody>
          <a:bodyPr/>
          <a:lstStyle/>
          <a:p>
            <a:pPr eaLnBrk="1" hangingPunct="1"/>
            <a:r>
              <a:rPr lang="el-GR" sz="2000" smtClean="0"/>
              <a:t>Τα ερυθροκύτταρα των ενηλίκων ζώων περιέχουν</a:t>
            </a:r>
          </a:p>
          <a:p>
            <a:pPr lvl="1" eaLnBrk="1" hangingPunct="1"/>
            <a:r>
              <a:rPr lang="el-GR" sz="2000" smtClean="0"/>
              <a:t>62-72% νερό</a:t>
            </a:r>
          </a:p>
          <a:p>
            <a:pPr lvl="1" eaLnBrk="1" hangingPunct="1"/>
            <a:r>
              <a:rPr lang="el-GR" sz="2000" smtClean="0"/>
              <a:t>35% στερεά</a:t>
            </a:r>
          </a:p>
          <a:p>
            <a:pPr lvl="2" eaLnBrk="1" hangingPunct="1"/>
            <a:r>
              <a:rPr lang="el-GR" smtClean="0"/>
              <a:t>95% αιμοσφαιρίνη</a:t>
            </a:r>
          </a:p>
          <a:p>
            <a:pPr lvl="2" eaLnBrk="1" hangingPunct="1"/>
            <a:r>
              <a:rPr lang="el-GR" smtClean="0"/>
              <a:t>Πρωτεΐνες</a:t>
            </a:r>
          </a:p>
          <a:p>
            <a:pPr lvl="2" eaLnBrk="1" hangingPunct="1"/>
            <a:r>
              <a:rPr lang="el-GR" smtClean="0"/>
              <a:t>Φωσφολιπίδια (λεκιθίνη, σφιγγομυελίνη)</a:t>
            </a:r>
          </a:p>
          <a:p>
            <a:pPr lvl="2" eaLnBrk="1" hangingPunct="1"/>
            <a:r>
              <a:rPr lang="el-GR" smtClean="0"/>
              <a:t>Χολοστερόλη</a:t>
            </a:r>
          </a:p>
          <a:p>
            <a:pPr lvl="2" eaLnBrk="1" hangingPunct="1"/>
            <a:r>
              <a:rPr lang="el-GR" smtClean="0"/>
              <a:t>Εστέρες χολοστερόλης</a:t>
            </a:r>
          </a:p>
          <a:p>
            <a:pPr lvl="2" eaLnBrk="1" hangingPunct="1"/>
            <a:r>
              <a:rPr lang="el-GR" smtClean="0"/>
              <a:t>Βιταμίνες (συνένζυμα)</a:t>
            </a:r>
          </a:p>
          <a:p>
            <a:pPr lvl="2" eaLnBrk="1" hangingPunct="1"/>
            <a:r>
              <a:rPr lang="el-GR" smtClean="0"/>
              <a:t>Γλυκόζη (ενέργεια)</a:t>
            </a:r>
          </a:p>
          <a:p>
            <a:pPr lvl="2" eaLnBrk="1" hangingPunct="1"/>
            <a:r>
              <a:rPr lang="el-GR" smtClean="0"/>
              <a:t>Ένζυμα (χολινεστεράση, καρβονική ανυδράση, φωσφατάσες)</a:t>
            </a:r>
          </a:p>
          <a:p>
            <a:pPr lvl="2" eaLnBrk="1" hangingPunct="1"/>
            <a:r>
              <a:rPr lang="el-GR" smtClean="0"/>
              <a:t>Ηλεκτρολύτες (</a:t>
            </a:r>
            <a:r>
              <a:rPr lang="en-US" smtClean="0"/>
              <a:t>P, S, Cl, Mg, K, Na)</a:t>
            </a:r>
            <a:endParaRPr lang="el-GR" smtClean="0"/>
          </a:p>
        </p:txBody>
      </p:sp>
    </p:spTree>
  </p:cSld>
  <p:clrMapOvr>
    <a:masterClrMapping/>
  </p:clrMapOvr>
  <p:transition spd="med">
    <p:fade thruBlk="1"/>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6418" name="Picture 2" descr="blood_clot 2"/>
          <p:cNvPicPr>
            <a:picLocks noChangeAspect="1" noChangeArrowheads="1"/>
          </p:cNvPicPr>
          <p:nvPr/>
        </p:nvPicPr>
        <p:blipFill>
          <a:blip r:embed="rId3" cstate="print"/>
          <a:srcRect t="30508"/>
          <a:stretch>
            <a:fillRect/>
          </a:stretch>
        </p:blipFill>
        <p:spPr bwMode="auto">
          <a:xfrm>
            <a:off x="5334000" y="2362200"/>
            <a:ext cx="2994025" cy="3124200"/>
          </a:xfrm>
          <a:prstGeom prst="rect">
            <a:avLst/>
          </a:prstGeom>
          <a:noFill/>
          <a:ln w="9525">
            <a:noFill/>
            <a:miter lim="800000"/>
            <a:headEnd/>
            <a:tailEnd/>
          </a:ln>
        </p:spPr>
      </p:pic>
      <p:sp>
        <p:nvSpPr>
          <p:cNvPr id="150531" name="Rectangle 3"/>
          <p:cNvSpPr>
            <a:spLocks noGrp="1" noChangeArrowheads="1"/>
          </p:cNvSpPr>
          <p:nvPr>
            <p:ph type="title"/>
          </p:nvPr>
        </p:nvSpPr>
        <p:spPr>
          <a:xfrm>
            <a:off x="685800" y="188913"/>
            <a:ext cx="7772400" cy="998537"/>
          </a:xfrm>
        </p:spPr>
        <p:txBody>
          <a:bodyPr/>
          <a:lstStyle/>
          <a:p>
            <a:pPr eaLnBrk="1" hangingPunct="1"/>
            <a:r>
              <a:rPr lang="el-GR" sz="4000" smtClean="0">
                <a:latin typeface="Comic Sans MS" pitchFamily="66" charset="0"/>
              </a:rPr>
              <a:t>Η Φάση της Πήξης του Αίματος</a:t>
            </a:r>
            <a:endParaRPr lang="en-US" sz="4000" smtClean="0">
              <a:latin typeface="Comic Sans MS" pitchFamily="66" charset="0"/>
            </a:endParaRPr>
          </a:p>
        </p:txBody>
      </p:sp>
      <p:sp>
        <p:nvSpPr>
          <p:cNvPr id="150532" name="Rectangle 4"/>
          <p:cNvSpPr>
            <a:spLocks noGrp="1" noChangeArrowheads="1"/>
          </p:cNvSpPr>
          <p:nvPr>
            <p:ph type="body" idx="1"/>
          </p:nvPr>
        </p:nvSpPr>
        <p:spPr>
          <a:xfrm>
            <a:off x="63500" y="1301750"/>
            <a:ext cx="8991600" cy="739775"/>
          </a:xfrm>
        </p:spPr>
        <p:txBody>
          <a:bodyPr/>
          <a:lstStyle/>
          <a:p>
            <a:pPr eaLnBrk="1" hangingPunct="1">
              <a:buClr>
                <a:schemeClr val="tx2"/>
              </a:buClr>
              <a:buFont typeface="Wingdings" pitchFamily="2" charset="2"/>
              <a:buNone/>
            </a:pPr>
            <a:r>
              <a:rPr lang="el-GR" sz="3000" smtClean="0">
                <a:latin typeface="Comic Sans MS" pitchFamily="66" charset="0"/>
              </a:rPr>
              <a:t> Ξεκινά &gt;30 </a:t>
            </a:r>
            <a:r>
              <a:rPr lang="en-US" sz="3000" smtClean="0">
                <a:latin typeface="Comic Sans MS" pitchFamily="66" charset="0"/>
              </a:rPr>
              <a:t>sec </a:t>
            </a:r>
            <a:r>
              <a:rPr lang="el-GR" sz="3000" smtClean="0">
                <a:latin typeface="Comic Sans MS" pitchFamily="66" charset="0"/>
              </a:rPr>
              <a:t>μετά τον τραυματισμό του αγγείου</a:t>
            </a:r>
          </a:p>
        </p:txBody>
      </p:sp>
      <p:pic>
        <p:nvPicPr>
          <p:cNvPr id="316421" name="Picture 5" descr="Fasn pnjns aimatos"/>
          <p:cNvPicPr>
            <a:picLocks noChangeAspect="1" noChangeArrowheads="1"/>
          </p:cNvPicPr>
          <p:nvPr/>
        </p:nvPicPr>
        <p:blipFill>
          <a:blip r:embed="rId4" cstate="print"/>
          <a:srcRect/>
          <a:stretch>
            <a:fillRect/>
          </a:stretch>
        </p:blipFill>
        <p:spPr bwMode="auto">
          <a:xfrm>
            <a:off x="5105400" y="2382838"/>
            <a:ext cx="3581400" cy="3103562"/>
          </a:xfrm>
          <a:prstGeom prst="rect">
            <a:avLst/>
          </a:prstGeom>
          <a:noFill/>
          <a:ln w="9525">
            <a:noFill/>
            <a:miter lim="800000"/>
            <a:headEnd/>
            <a:tailEnd/>
          </a:ln>
        </p:spPr>
      </p:pic>
      <p:sp>
        <p:nvSpPr>
          <p:cNvPr id="316422" name="Rectangle 6"/>
          <p:cNvSpPr>
            <a:spLocks noChangeArrowheads="1"/>
          </p:cNvSpPr>
          <p:nvPr/>
        </p:nvSpPr>
        <p:spPr bwMode="auto">
          <a:xfrm>
            <a:off x="152400" y="2133600"/>
            <a:ext cx="5029200" cy="3240088"/>
          </a:xfrm>
          <a:prstGeom prst="rect">
            <a:avLst/>
          </a:prstGeom>
          <a:noFill/>
          <a:ln w="9525">
            <a:noFill/>
            <a:miter lim="800000"/>
            <a:headEnd/>
            <a:tailEnd/>
          </a:ln>
        </p:spPr>
        <p:txBody>
          <a:bodyPr/>
          <a:lstStyle/>
          <a:p>
            <a:pPr marL="342900" indent="-342900">
              <a:spcBef>
                <a:spcPct val="20000"/>
              </a:spcBef>
              <a:buClr>
                <a:schemeClr val="tx2"/>
              </a:buClr>
              <a:buFont typeface="Wingdings" pitchFamily="2" charset="2"/>
              <a:buChar char="Ø"/>
            </a:pPr>
            <a:r>
              <a:rPr lang="en-US" sz="3600">
                <a:latin typeface="Comic Sans MS" pitchFamily="66" charset="0"/>
              </a:rPr>
              <a:t> </a:t>
            </a:r>
            <a:r>
              <a:rPr lang="el-GR" sz="3600">
                <a:latin typeface="Comic Sans MS" pitchFamily="66" charset="0"/>
              </a:rPr>
              <a:t>Ενδογενής μηχανισμός</a:t>
            </a:r>
          </a:p>
          <a:p>
            <a:pPr marL="342900" indent="-342900">
              <a:spcBef>
                <a:spcPct val="20000"/>
              </a:spcBef>
              <a:buClr>
                <a:schemeClr val="tx2"/>
              </a:buClr>
              <a:buFont typeface="Wingdings" pitchFamily="2" charset="2"/>
              <a:buChar char="Ø"/>
            </a:pPr>
            <a:r>
              <a:rPr lang="el-GR" sz="3600">
                <a:latin typeface="Comic Sans MS" pitchFamily="66" charset="0"/>
              </a:rPr>
              <a:t> Εξωγενής μηχανισμός</a:t>
            </a:r>
          </a:p>
          <a:p>
            <a:pPr marL="342900" indent="-342900">
              <a:spcBef>
                <a:spcPct val="20000"/>
              </a:spcBef>
              <a:buClr>
                <a:schemeClr val="tx2"/>
              </a:buClr>
              <a:buFont typeface="Wingdings" pitchFamily="2" charset="2"/>
              <a:buChar char="Ø"/>
            </a:pPr>
            <a:r>
              <a:rPr lang="el-GR" sz="3600">
                <a:latin typeface="Comic Sans MS" pitchFamily="66" charset="0"/>
              </a:rPr>
              <a:t> Κοινός μηχανισμός</a:t>
            </a:r>
            <a:endParaRPr lang="en-US" sz="3600">
              <a:latin typeface="Comic Sans MS" pitchFamily="66" charset="0"/>
            </a:endParaRPr>
          </a:p>
        </p:txBody>
      </p:sp>
      <p:grpSp>
        <p:nvGrpSpPr>
          <p:cNvPr id="2" name="Group 7"/>
          <p:cNvGrpSpPr>
            <a:grpSpLocks/>
          </p:cNvGrpSpPr>
          <p:nvPr/>
        </p:nvGrpSpPr>
        <p:grpSpPr bwMode="auto">
          <a:xfrm>
            <a:off x="899592" y="5517232"/>
            <a:ext cx="5091112" cy="1066800"/>
            <a:chOff x="455" y="3460"/>
            <a:chExt cx="3207" cy="672"/>
          </a:xfrm>
        </p:grpSpPr>
        <p:sp>
          <p:nvSpPr>
            <p:cNvPr id="150539" name="Text Box 8"/>
            <p:cNvSpPr txBox="1">
              <a:spLocks noChangeArrowheads="1"/>
            </p:cNvSpPr>
            <p:nvPr/>
          </p:nvSpPr>
          <p:spPr bwMode="auto">
            <a:xfrm>
              <a:off x="455" y="3460"/>
              <a:ext cx="1366" cy="672"/>
            </a:xfrm>
            <a:prstGeom prst="rect">
              <a:avLst/>
            </a:prstGeom>
            <a:noFill/>
            <a:ln w="9525">
              <a:noFill/>
              <a:miter lim="800000"/>
              <a:headEnd/>
              <a:tailEnd/>
            </a:ln>
          </p:spPr>
          <p:txBody>
            <a:bodyPr wrap="none">
              <a:spAutoFit/>
            </a:bodyPr>
            <a:lstStyle/>
            <a:p>
              <a:pPr algn="ctr"/>
              <a:r>
                <a:rPr lang="el-GR" sz="3200" dirty="0" err="1">
                  <a:solidFill>
                    <a:srgbClr val="FFC000"/>
                  </a:solidFill>
                  <a:latin typeface="Comic Sans MS" pitchFamily="66" charset="0"/>
                </a:rPr>
                <a:t>Ινωδογόνο</a:t>
              </a:r>
              <a:endParaRPr lang="el-GR" sz="3200" dirty="0">
                <a:solidFill>
                  <a:srgbClr val="FFC000"/>
                </a:solidFill>
                <a:latin typeface="Comic Sans MS" pitchFamily="66" charset="0"/>
              </a:endParaRPr>
            </a:p>
            <a:p>
              <a:pPr algn="ctr"/>
              <a:r>
                <a:rPr lang="el-GR" sz="3200" dirty="0">
                  <a:latin typeface="Comic Sans MS" pitchFamily="66" charset="0"/>
                </a:rPr>
                <a:t>(διαλυτό)</a:t>
              </a:r>
              <a:endParaRPr lang="en-US" sz="3200" dirty="0">
                <a:latin typeface="Comic Sans MS" pitchFamily="66" charset="0"/>
              </a:endParaRPr>
            </a:p>
          </p:txBody>
        </p:sp>
        <p:sp>
          <p:nvSpPr>
            <p:cNvPr id="150540" name="Line 9"/>
            <p:cNvSpPr>
              <a:spLocks noChangeShapeType="1"/>
            </p:cNvSpPr>
            <p:nvPr/>
          </p:nvSpPr>
          <p:spPr bwMode="auto">
            <a:xfrm>
              <a:off x="1824" y="3696"/>
              <a:ext cx="672" cy="0"/>
            </a:xfrm>
            <a:prstGeom prst="line">
              <a:avLst/>
            </a:prstGeom>
            <a:noFill/>
            <a:ln w="28575">
              <a:solidFill>
                <a:schemeClr val="tx1"/>
              </a:solidFill>
              <a:round/>
              <a:headEnd/>
              <a:tailEnd type="triangle" w="med" len="med"/>
            </a:ln>
          </p:spPr>
          <p:txBody>
            <a:bodyPr/>
            <a:lstStyle/>
            <a:p>
              <a:endParaRPr lang="el-GR"/>
            </a:p>
          </p:txBody>
        </p:sp>
        <p:sp>
          <p:nvSpPr>
            <p:cNvPr id="150541" name="Text Box 10"/>
            <p:cNvSpPr txBox="1">
              <a:spLocks noChangeArrowheads="1"/>
            </p:cNvSpPr>
            <p:nvPr/>
          </p:nvSpPr>
          <p:spPr bwMode="auto">
            <a:xfrm>
              <a:off x="2365" y="3460"/>
              <a:ext cx="1297" cy="672"/>
            </a:xfrm>
            <a:prstGeom prst="rect">
              <a:avLst/>
            </a:prstGeom>
            <a:noFill/>
            <a:ln w="9525">
              <a:noFill/>
              <a:miter lim="800000"/>
              <a:headEnd/>
              <a:tailEnd/>
            </a:ln>
          </p:spPr>
          <p:txBody>
            <a:bodyPr wrap="none">
              <a:spAutoFit/>
            </a:bodyPr>
            <a:lstStyle/>
            <a:p>
              <a:pPr algn="ctr"/>
              <a:r>
                <a:rPr lang="el-GR" sz="3200" dirty="0">
                  <a:solidFill>
                    <a:srgbClr val="FFC000"/>
                  </a:solidFill>
                  <a:latin typeface="Comic Sans MS" pitchFamily="66" charset="0"/>
                </a:rPr>
                <a:t>Ινώδες</a:t>
              </a:r>
            </a:p>
            <a:p>
              <a:pPr algn="ctr"/>
              <a:r>
                <a:rPr lang="el-GR" sz="3200" dirty="0">
                  <a:latin typeface="Comic Sans MS" pitchFamily="66" charset="0"/>
                </a:rPr>
                <a:t>(αδιάλυτο)</a:t>
              </a:r>
              <a:endParaRPr lang="en-US" sz="3200" dirty="0">
                <a:latin typeface="Comic Sans MS" pitchFamily="66" charset="0"/>
              </a:endParaRPr>
            </a:p>
          </p:txBody>
        </p:sp>
      </p:grpSp>
      <p:grpSp>
        <p:nvGrpSpPr>
          <p:cNvPr id="3" name="Group 11"/>
          <p:cNvGrpSpPr>
            <a:grpSpLocks/>
          </p:cNvGrpSpPr>
          <p:nvPr/>
        </p:nvGrpSpPr>
        <p:grpSpPr bwMode="auto">
          <a:xfrm>
            <a:off x="5791200" y="5492750"/>
            <a:ext cx="2884488" cy="579438"/>
            <a:chOff x="3648" y="3460"/>
            <a:chExt cx="1817" cy="365"/>
          </a:xfrm>
        </p:grpSpPr>
        <p:sp>
          <p:nvSpPr>
            <p:cNvPr id="150537" name="Line 12"/>
            <p:cNvSpPr>
              <a:spLocks noChangeShapeType="1"/>
            </p:cNvSpPr>
            <p:nvPr/>
          </p:nvSpPr>
          <p:spPr bwMode="auto">
            <a:xfrm>
              <a:off x="3648" y="3691"/>
              <a:ext cx="672" cy="0"/>
            </a:xfrm>
            <a:prstGeom prst="line">
              <a:avLst/>
            </a:prstGeom>
            <a:noFill/>
            <a:ln w="28575">
              <a:solidFill>
                <a:schemeClr val="tx1"/>
              </a:solidFill>
              <a:round/>
              <a:headEnd/>
              <a:tailEnd type="triangle" w="med" len="med"/>
            </a:ln>
          </p:spPr>
          <p:txBody>
            <a:bodyPr/>
            <a:lstStyle/>
            <a:p>
              <a:endParaRPr lang="el-GR"/>
            </a:p>
          </p:txBody>
        </p:sp>
        <p:sp>
          <p:nvSpPr>
            <p:cNvPr id="150538" name="Text Box 13"/>
            <p:cNvSpPr txBox="1">
              <a:spLocks noChangeArrowheads="1"/>
            </p:cNvSpPr>
            <p:nvPr/>
          </p:nvSpPr>
          <p:spPr bwMode="auto">
            <a:xfrm>
              <a:off x="4325" y="3460"/>
              <a:ext cx="1140" cy="365"/>
            </a:xfrm>
            <a:prstGeom prst="rect">
              <a:avLst/>
            </a:prstGeom>
            <a:noFill/>
            <a:ln w="9525">
              <a:noFill/>
              <a:miter lim="800000"/>
              <a:headEnd/>
              <a:tailEnd/>
            </a:ln>
          </p:spPr>
          <p:txBody>
            <a:bodyPr wrap="none">
              <a:spAutoFit/>
            </a:bodyPr>
            <a:lstStyle/>
            <a:p>
              <a:pPr algn="ctr"/>
              <a:r>
                <a:rPr lang="el-GR" sz="3200" dirty="0">
                  <a:solidFill>
                    <a:srgbClr val="FFC000"/>
                  </a:solidFill>
                  <a:latin typeface="Comic Sans MS" pitchFamily="66" charset="0"/>
                </a:rPr>
                <a:t>Θρόμβος</a:t>
              </a:r>
              <a:endParaRPr lang="en-US" sz="3200" dirty="0">
                <a:solidFill>
                  <a:srgbClr val="FFC000"/>
                </a:solidFill>
                <a:latin typeface="Comic Sans MS" pitchFamily="66"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6422"/>
                                        </p:tgtEl>
                                        <p:attrNameLst>
                                          <p:attrName>style.visibility</p:attrName>
                                        </p:attrNameLst>
                                      </p:cBhvr>
                                      <p:to>
                                        <p:strVal val="visible"/>
                                      </p:to>
                                    </p:set>
                                    <p:anim calcmode="lin" valueType="num">
                                      <p:cBhvr additive="base">
                                        <p:cTn id="7" dur="500" fill="hold"/>
                                        <p:tgtEl>
                                          <p:spTgt spid="316422"/>
                                        </p:tgtEl>
                                        <p:attrNameLst>
                                          <p:attrName>ppt_x</p:attrName>
                                        </p:attrNameLst>
                                      </p:cBhvr>
                                      <p:tavLst>
                                        <p:tav tm="0">
                                          <p:val>
                                            <p:strVal val="0-#ppt_w/2"/>
                                          </p:val>
                                        </p:tav>
                                        <p:tav tm="100000">
                                          <p:val>
                                            <p:strVal val="#ppt_x"/>
                                          </p:val>
                                        </p:tav>
                                      </p:tavLst>
                                    </p:anim>
                                    <p:anim calcmode="lin" valueType="num">
                                      <p:cBhvr additive="base">
                                        <p:cTn id="8" dur="500" fill="hold"/>
                                        <p:tgtEl>
                                          <p:spTgt spid="3164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16421"/>
                                        </p:tgtEl>
                                        <p:attrNameLst>
                                          <p:attrName>style.visibility</p:attrName>
                                        </p:attrNameLst>
                                      </p:cBhvr>
                                      <p:to>
                                        <p:strVal val="visible"/>
                                      </p:to>
                                    </p:set>
                                    <p:animEffect transition="in" filter="blinds(horizontal)">
                                      <p:cBhvr>
                                        <p:cTn id="13" dur="500"/>
                                        <p:tgtEl>
                                          <p:spTgt spid="316421"/>
                                        </p:tgtEl>
                                      </p:cBhvr>
                                    </p:animEffect>
                                  </p:childTnLst>
                                  <p:subTnLst>
                                    <p:set>
                                      <p:cBhvr override="childStyle">
                                        <p:cTn dur="1" fill="hold" display="0" masterRel="nextClick" afterEffect="1"/>
                                        <p:tgtEl>
                                          <p:spTgt spid="316421"/>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16418"/>
                                        </p:tgtEl>
                                        <p:attrNameLst>
                                          <p:attrName>style.visibility</p:attrName>
                                        </p:attrNameLst>
                                      </p:cBhvr>
                                      <p:to>
                                        <p:strVal val="visible"/>
                                      </p:to>
                                    </p:set>
                                    <p:anim calcmode="lin" valueType="num">
                                      <p:cBhvr additive="base">
                                        <p:cTn id="23" dur="500" fill="hold"/>
                                        <p:tgtEl>
                                          <p:spTgt spid="316418"/>
                                        </p:tgtEl>
                                        <p:attrNameLst>
                                          <p:attrName>ppt_x</p:attrName>
                                        </p:attrNameLst>
                                      </p:cBhvr>
                                      <p:tavLst>
                                        <p:tav tm="0">
                                          <p:val>
                                            <p:strVal val="1+#ppt_w/2"/>
                                          </p:val>
                                        </p:tav>
                                        <p:tav tm="100000">
                                          <p:val>
                                            <p:strVal val="#ppt_x"/>
                                          </p:val>
                                        </p:tav>
                                      </p:tavLst>
                                    </p:anim>
                                    <p:anim calcmode="lin" valueType="num">
                                      <p:cBhvr additive="base">
                                        <p:cTn id="24" dur="500" fill="hold"/>
                                        <p:tgtEl>
                                          <p:spTgt spid="31641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dissolv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2" grpId="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685800" y="152400"/>
            <a:ext cx="7772400" cy="1143000"/>
          </a:xfrm>
        </p:spPr>
        <p:txBody>
          <a:bodyPr/>
          <a:lstStyle/>
          <a:p>
            <a:pPr eaLnBrk="1" hangingPunct="1"/>
            <a:r>
              <a:rPr lang="el-GR" sz="4000" smtClean="0">
                <a:latin typeface="Comic Sans MS" pitchFamily="66" charset="0"/>
              </a:rPr>
              <a:t>Παράγοντες Πήξης του Αίματος</a:t>
            </a:r>
            <a:endParaRPr lang="en-US" sz="4000" smtClean="0">
              <a:latin typeface="Comic Sans MS" pitchFamily="66" charset="0"/>
            </a:endParaRPr>
          </a:p>
        </p:txBody>
      </p:sp>
      <p:sp>
        <p:nvSpPr>
          <p:cNvPr id="151555" name="Rectangle 3"/>
          <p:cNvSpPr>
            <a:spLocks noGrp="1" noChangeArrowheads="1"/>
          </p:cNvSpPr>
          <p:nvPr>
            <p:ph type="body" idx="1"/>
          </p:nvPr>
        </p:nvSpPr>
        <p:spPr>
          <a:xfrm>
            <a:off x="323850" y="1419225"/>
            <a:ext cx="8496300" cy="5105400"/>
          </a:xfrm>
        </p:spPr>
        <p:txBody>
          <a:bodyPr/>
          <a:lstStyle/>
          <a:p>
            <a:pPr eaLnBrk="1" hangingPunct="1">
              <a:lnSpc>
                <a:spcPct val="90000"/>
              </a:lnSpc>
              <a:spcBef>
                <a:spcPct val="50000"/>
              </a:spcBef>
              <a:buClr>
                <a:schemeClr val="tx2"/>
              </a:buClr>
              <a:buFont typeface="Wingdings" pitchFamily="2" charset="2"/>
              <a:buChar char="v"/>
            </a:pPr>
            <a:r>
              <a:rPr lang="el-GR" dirty="0" smtClean="0">
                <a:latin typeface="Comic Sans MS" pitchFamily="66" charset="0"/>
              </a:rPr>
              <a:t> χαρακτηρίζονται με λατινικούς αριθμούς (Ι, ΙΙ, </a:t>
            </a:r>
            <a:r>
              <a:rPr lang="en-US" dirty="0" smtClean="0">
                <a:latin typeface="Comic Sans MS" pitchFamily="66" charset="0"/>
              </a:rPr>
              <a:t>IV, V</a:t>
            </a:r>
            <a:r>
              <a:rPr lang="el-GR" dirty="0" smtClean="0">
                <a:latin typeface="Comic Sans MS" pitchFamily="66" charset="0"/>
              </a:rPr>
              <a:t>Ι, κ.τ.λ.</a:t>
            </a:r>
            <a:r>
              <a:rPr lang="en-US" dirty="0" smtClean="0">
                <a:latin typeface="Comic Sans MS" pitchFamily="66" charset="0"/>
              </a:rPr>
              <a:t>)</a:t>
            </a:r>
            <a:endParaRPr lang="el-GR" dirty="0" smtClean="0">
              <a:latin typeface="Comic Sans MS" pitchFamily="66" charset="0"/>
            </a:endParaRPr>
          </a:p>
          <a:p>
            <a:pPr eaLnBrk="1" hangingPunct="1">
              <a:lnSpc>
                <a:spcPct val="90000"/>
              </a:lnSpc>
              <a:spcBef>
                <a:spcPct val="50000"/>
              </a:spcBef>
              <a:buClr>
                <a:schemeClr val="tx2"/>
              </a:buClr>
              <a:buFont typeface="Wingdings" pitchFamily="2" charset="2"/>
              <a:buChar char="v"/>
            </a:pPr>
            <a:r>
              <a:rPr lang="el-GR" dirty="0" smtClean="0">
                <a:latin typeface="Comic Sans MS" pitchFamily="66" charset="0"/>
              </a:rPr>
              <a:t> </a:t>
            </a:r>
            <a:r>
              <a:rPr lang="el-GR" dirty="0" err="1" smtClean="0">
                <a:latin typeface="Comic Sans MS" pitchFamily="66" charset="0"/>
              </a:rPr>
              <a:t>προένζυμα</a:t>
            </a:r>
            <a:r>
              <a:rPr lang="el-GR" dirty="0" smtClean="0">
                <a:latin typeface="Comic Sans MS" pitchFamily="66" charset="0"/>
              </a:rPr>
              <a:t> (</a:t>
            </a:r>
            <a:r>
              <a:rPr lang="el-GR" dirty="0" err="1" smtClean="0">
                <a:latin typeface="Comic Sans MS" pitchFamily="66" charset="0"/>
              </a:rPr>
              <a:t>προπηκτικά</a:t>
            </a:r>
            <a:r>
              <a:rPr lang="el-GR" dirty="0" smtClean="0">
                <a:latin typeface="Comic Sans MS" pitchFamily="66" charset="0"/>
              </a:rPr>
              <a:t>) που </a:t>
            </a:r>
            <a:r>
              <a:rPr lang="el-GR" dirty="0" err="1" smtClean="0">
                <a:latin typeface="Comic Sans MS" pitchFamily="66" charset="0"/>
              </a:rPr>
              <a:t>ενεργο</a:t>
            </a:r>
            <a:r>
              <a:rPr lang="el-GR" dirty="0" smtClean="0">
                <a:latin typeface="Comic Sans MS" pitchFamily="66" charset="0"/>
              </a:rPr>
              <a:t>-ποιούνται διαδοχικά κατά τη διαδικασία της πήξης σε μια αλυσιδωτή αντίδραση</a:t>
            </a:r>
          </a:p>
          <a:p>
            <a:pPr eaLnBrk="1" hangingPunct="1">
              <a:lnSpc>
                <a:spcPct val="90000"/>
              </a:lnSpc>
              <a:spcBef>
                <a:spcPct val="50000"/>
              </a:spcBef>
              <a:buClr>
                <a:schemeClr val="tx2"/>
              </a:buClr>
              <a:buFont typeface="Wingdings" pitchFamily="2" charset="2"/>
              <a:buChar char="v"/>
            </a:pPr>
            <a:r>
              <a:rPr lang="el-GR" dirty="0" smtClean="0">
                <a:latin typeface="Comic Sans MS" pitchFamily="66" charset="0"/>
              </a:rPr>
              <a:t> με εξαίρεση τους παράγοντες </a:t>
            </a:r>
            <a:r>
              <a:rPr lang="en-US" dirty="0" smtClean="0">
                <a:latin typeface="Comic Sans MS" pitchFamily="66" charset="0"/>
              </a:rPr>
              <a:t>III</a:t>
            </a:r>
            <a:r>
              <a:rPr lang="en-US" dirty="0" smtClean="0">
                <a:solidFill>
                  <a:schemeClr val="accent1"/>
                </a:solidFill>
                <a:latin typeface="Comic Sans MS" pitchFamily="66" charset="0"/>
              </a:rPr>
              <a:t> </a:t>
            </a:r>
            <a:r>
              <a:rPr lang="en-US" dirty="0" smtClean="0">
                <a:latin typeface="Comic Sans MS" pitchFamily="66" charset="0"/>
              </a:rPr>
              <a:t>(</a:t>
            </a:r>
            <a:r>
              <a:rPr lang="el-GR" dirty="0" err="1" smtClean="0">
                <a:solidFill>
                  <a:srgbClr val="FFC000"/>
                </a:solidFill>
                <a:latin typeface="Comic Sans MS" pitchFamily="66" charset="0"/>
              </a:rPr>
              <a:t>ιστική</a:t>
            </a:r>
            <a:r>
              <a:rPr lang="el-GR" dirty="0" smtClean="0">
                <a:solidFill>
                  <a:srgbClr val="FFC000"/>
                </a:solidFill>
                <a:latin typeface="Comic Sans MS" pitchFamily="66" charset="0"/>
              </a:rPr>
              <a:t> </a:t>
            </a:r>
            <a:r>
              <a:rPr lang="el-GR" dirty="0" err="1" smtClean="0">
                <a:solidFill>
                  <a:srgbClr val="FFC000"/>
                </a:solidFill>
                <a:latin typeface="Comic Sans MS" pitchFamily="66" charset="0"/>
              </a:rPr>
              <a:t>θρομβοπλαστίνη</a:t>
            </a:r>
            <a:r>
              <a:rPr lang="el-GR" dirty="0" smtClean="0">
                <a:solidFill>
                  <a:srgbClr val="FFC000"/>
                </a:solidFill>
                <a:latin typeface="Comic Sans MS" pitchFamily="66" charset="0"/>
              </a:rPr>
              <a:t>-</a:t>
            </a:r>
            <a:r>
              <a:rPr lang="el-GR" dirty="0" err="1" smtClean="0">
                <a:solidFill>
                  <a:srgbClr val="FFC000"/>
                </a:solidFill>
                <a:latin typeface="Comic Sans MS" pitchFamily="66" charset="0"/>
              </a:rPr>
              <a:t>ιστικός</a:t>
            </a:r>
            <a:r>
              <a:rPr lang="el-GR" dirty="0" smtClean="0">
                <a:solidFill>
                  <a:srgbClr val="FFC000"/>
                </a:solidFill>
                <a:latin typeface="Comic Sans MS" pitchFamily="66" charset="0"/>
              </a:rPr>
              <a:t> παράγοντας</a:t>
            </a:r>
            <a:r>
              <a:rPr lang="el-GR" dirty="0" smtClean="0">
                <a:latin typeface="Comic Sans MS" pitchFamily="66" charset="0"/>
              </a:rPr>
              <a:t>)</a:t>
            </a:r>
            <a:r>
              <a:rPr lang="en-US" dirty="0" smtClean="0">
                <a:latin typeface="Comic Sans MS" pitchFamily="66" charset="0"/>
              </a:rPr>
              <a:t>, IV (</a:t>
            </a:r>
            <a:r>
              <a:rPr lang="en-US" dirty="0" smtClean="0">
                <a:solidFill>
                  <a:srgbClr val="FFC000"/>
                </a:solidFill>
                <a:latin typeface="Comic Sans MS" pitchFamily="66" charset="0"/>
              </a:rPr>
              <a:t>Ca</a:t>
            </a:r>
            <a:r>
              <a:rPr lang="en-US" baseline="30000" dirty="0" smtClean="0">
                <a:solidFill>
                  <a:srgbClr val="FFC000"/>
                </a:solidFill>
                <a:latin typeface="Comic Sans MS" pitchFamily="66" charset="0"/>
              </a:rPr>
              <a:t>2+</a:t>
            </a:r>
            <a:r>
              <a:rPr lang="en-US" dirty="0" smtClean="0">
                <a:latin typeface="Comic Sans MS" pitchFamily="66" charset="0"/>
              </a:rPr>
              <a:t>)</a:t>
            </a:r>
            <a:r>
              <a:rPr lang="el-GR" dirty="0" smtClean="0">
                <a:latin typeface="Comic Sans MS" pitchFamily="66" charset="0"/>
              </a:rPr>
              <a:t> και </a:t>
            </a:r>
            <a:r>
              <a:rPr lang="en-US" dirty="0" smtClean="0">
                <a:solidFill>
                  <a:srgbClr val="FFC000"/>
                </a:solidFill>
                <a:latin typeface="Comic Sans MS" pitchFamily="66" charset="0"/>
              </a:rPr>
              <a:t>VIII</a:t>
            </a:r>
            <a:r>
              <a:rPr lang="el-GR" dirty="0" smtClean="0">
                <a:latin typeface="Comic Sans MS" pitchFamily="66" charset="0"/>
              </a:rPr>
              <a:t> που παράγονται στα </a:t>
            </a:r>
            <a:r>
              <a:rPr lang="el-GR" dirty="0" smtClean="0">
                <a:solidFill>
                  <a:srgbClr val="FFC000"/>
                </a:solidFill>
                <a:latin typeface="Comic Sans MS" pitchFamily="66" charset="0"/>
              </a:rPr>
              <a:t>αιμοπετάλια</a:t>
            </a:r>
            <a:r>
              <a:rPr lang="el-GR" dirty="0" smtClean="0">
                <a:latin typeface="Comic Sans MS" pitchFamily="66" charset="0"/>
              </a:rPr>
              <a:t>, όλοι οι άλλοι συντίθενται και απελευθερώνονται από το </a:t>
            </a:r>
            <a:r>
              <a:rPr lang="el-GR" dirty="0" smtClean="0">
                <a:solidFill>
                  <a:schemeClr val="tx2"/>
                </a:solidFill>
                <a:latin typeface="Comic Sans MS" pitchFamily="66" charset="0"/>
              </a:rPr>
              <a:t>ήπαρ</a:t>
            </a:r>
            <a:endParaRPr lang="en-US" dirty="0"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85800" y="228600"/>
            <a:ext cx="7772400" cy="1143000"/>
          </a:xfrm>
        </p:spPr>
        <p:txBody>
          <a:bodyPr/>
          <a:lstStyle/>
          <a:p>
            <a:pPr algn="ctr" eaLnBrk="1" hangingPunct="1"/>
            <a:r>
              <a:rPr lang="el-GR" sz="4000" dirty="0" smtClean="0">
                <a:solidFill>
                  <a:srgbClr val="FFC000"/>
                </a:solidFill>
                <a:latin typeface="Comic Sans MS" pitchFamily="66" charset="0"/>
              </a:rPr>
              <a:t>Παράγοντες Πήξης του Αίματος (</a:t>
            </a:r>
            <a:r>
              <a:rPr lang="en-US" sz="4000" dirty="0" err="1" smtClean="0">
                <a:solidFill>
                  <a:srgbClr val="FFC000"/>
                </a:solidFill>
                <a:latin typeface="Comic Sans MS" pitchFamily="66" charset="0"/>
              </a:rPr>
              <a:t>Procoagulants</a:t>
            </a:r>
            <a:r>
              <a:rPr lang="en-US" sz="4000" dirty="0" smtClean="0">
                <a:solidFill>
                  <a:srgbClr val="FFC000"/>
                </a:solidFill>
                <a:latin typeface="Comic Sans MS" pitchFamily="66" charset="0"/>
              </a:rPr>
              <a:t>)</a:t>
            </a:r>
          </a:p>
        </p:txBody>
      </p:sp>
      <p:pic>
        <p:nvPicPr>
          <p:cNvPr id="152579" name="Picture 3" descr="Pivakas"/>
          <p:cNvPicPr>
            <a:picLocks noChangeAspect="1" noChangeArrowheads="1"/>
          </p:cNvPicPr>
          <p:nvPr/>
        </p:nvPicPr>
        <p:blipFill>
          <a:blip r:embed="rId3" cstate="print"/>
          <a:srcRect l="1381" t="902" r="2855" b="2347"/>
          <a:stretch>
            <a:fillRect/>
          </a:stretch>
        </p:blipFill>
        <p:spPr bwMode="auto">
          <a:xfrm>
            <a:off x="869876" y="1916832"/>
            <a:ext cx="8274124" cy="4263767"/>
          </a:xfrm>
          <a:prstGeom prst="rect">
            <a:avLst/>
          </a:prstGeom>
          <a:noFill/>
          <a:ln w="9525">
            <a:noFill/>
            <a:miter lim="800000"/>
            <a:headEnd/>
            <a:tailEnd/>
          </a:ln>
        </p:spPr>
      </p:pic>
      <p:sp>
        <p:nvSpPr>
          <p:cNvPr id="152580" name="Rectangle 4"/>
          <p:cNvSpPr>
            <a:spLocks noChangeArrowheads="1"/>
          </p:cNvSpPr>
          <p:nvPr/>
        </p:nvSpPr>
        <p:spPr bwMode="auto">
          <a:xfrm>
            <a:off x="4932040" y="3212976"/>
            <a:ext cx="685800" cy="132209"/>
          </a:xfrm>
          <a:prstGeom prst="rect">
            <a:avLst/>
          </a:prstGeom>
          <a:noFill/>
          <a:ln w="9525">
            <a:solidFill>
              <a:srgbClr val="FF3300"/>
            </a:solidFill>
            <a:miter lim="800000"/>
            <a:headEnd/>
            <a:tailEnd/>
          </a:ln>
        </p:spPr>
        <p:txBody>
          <a:bodyPr wrap="none" anchor="ctr"/>
          <a:lstStyle/>
          <a:p>
            <a:endParaRPr lang="el-GR"/>
          </a:p>
        </p:txBody>
      </p:sp>
      <p:sp>
        <p:nvSpPr>
          <p:cNvPr id="152581" name="Rectangle 5"/>
          <p:cNvSpPr>
            <a:spLocks noChangeArrowheads="1"/>
          </p:cNvSpPr>
          <p:nvPr/>
        </p:nvSpPr>
        <p:spPr bwMode="auto">
          <a:xfrm>
            <a:off x="5796136" y="3356992"/>
            <a:ext cx="685800" cy="228600"/>
          </a:xfrm>
          <a:prstGeom prst="rect">
            <a:avLst/>
          </a:prstGeom>
          <a:noFill/>
          <a:ln w="9525">
            <a:solidFill>
              <a:srgbClr val="FF3300"/>
            </a:solidFill>
            <a:miter lim="800000"/>
            <a:headEnd/>
            <a:tailEnd/>
          </a:ln>
        </p:spPr>
        <p:txBody>
          <a:bodyPr wrap="none" anchor="ctr"/>
          <a:lstStyle/>
          <a:p>
            <a:endParaRPr lang="el-GR"/>
          </a:p>
        </p:txBody>
      </p:sp>
      <p:sp>
        <p:nvSpPr>
          <p:cNvPr id="152582" name="Rectangle 6"/>
          <p:cNvSpPr>
            <a:spLocks noChangeArrowheads="1"/>
          </p:cNvSpPr>
          <p:nvPr/>
        </p:nvSpPr>
        <p:spPr bwMode="auto">
          <a:xfrm>
            <a:off x="5148064" y="3501008"/>
            <a:ext cx="685800" cy="228600"/>
          </a:xfrm>
          <a:prstGeom prst="rect">
            <a:avLst/>
          </a:prstGeom>
          <a:noFill/>
          <a:ln w="9525">
            <a:solidFill>
              <a:srgbClr val="FF3300"/>
            </a:solidFill>
            <a:miter lim="800000"/>
            <a:headEnd/>
            <a:tailEnd/>
          </a:ln>
        </p:spPr>
        <p:txBody>
          <a:bodyPr wrap="none" anchor="ctr"/>
          <a:lstStyle/>
          <a:p>
            <a:endParaRPr lang="el-GR"/>
          </a:p>
        </p:txBody>
      </p:sp>
      <p:sp>
        <p:nvSpPr>
          <p:cNvPr id="152583" name="Rectangle 7"/>
          <p:cNvSpPr>
            <a:spLocks noChangeArrowheads="1"/>
          </p:cNvSpPr>
          <p:nvPr/>
        </p:nvSpPr>
        <p:spPr bwMode="auto">
          <a:xfrm>
            <a:off x="4716016" y="4221088"/>
            <a:ext cx="685800" cy="208582"/>
          </a:xfrm>
          <a:prstGeom prst="rect">
            <a:avLst/>
          </a:prstGeom>
          <a:noFill/>
          <a:ln w="9525">
            <a:solidFill>
              <a:srgbClr val="FF3300"/>
            </a:solidFill>
            <a:miter lim="800000"/>
            <a:headEnd/>
            <a:tailEnd/>
          </a:ln>
        </p:spPr>
        <p:txBody>
          <a:bodyPr wrap="none" anchor="ctr"/>
          <a:lstStyle/>
          <a:p>
            <a:endParaRPr lang="el-GR"/>
          </a:p>
        </p:txBody>
      </p:sp>
      <p:sp>
        <p:nvSpPr>
          <p:cNvPr id="152584" name="Rectangle 8"/>
          <p:cNvSpPr>
            <a:spLocks noChangeArrowheads="1"/>
          </p:cNvSpPr>
          <p:nvPr/>
        </p:nvSpPr>
        <p:spPr bwMode="auto">
          <a:xfrm>
            <a:off x="5148064" y="5733256"/>
            <a:ext cx="685800" cy="228600"/>
          </a:xfrm>
          <a:prstGeom prst="rect">
            <a:avLst/>
          </a:prstGeom>
          <a:noFill/>
          <a:ln w="9525">
            <a:solidFill>
              <a:srgbClr val="FF3300"/>
            </a:solidFill>
            <a:miter lim="800000"/>
            <a:headEnd/>
            <a:tailEnd/>
          </a:ln>
        </p:spPr>
        <p:txBody>
          <a:bodyPr wrap="none" anchor="ctr"/>
          <a:lstStyle/>
          <a:p>
            <a:endParaRPr lang="el-GR"/>
          </a:p>
        </p:txBody>
      </p:sp>
    </p:spTree>
  </p:cSld>
  <p:clrMapOvr>
    <a:masterClrMapping/>
  </p:clrMapOvr>
  <p:transition>
    <p:zo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685800" y="228600"/>
            <a:ext cx="7772400" cy="1143000"/>
          </a:xfrm>
        </p:spPr>
        <p:txBody>
          <a:bodyPr/>
          <a:lstStyle/>
          <a:p>
            <a:pPr algn="ctr" eaLnBrk="1" hangingPunct="1"/>
            <a:r>
              <a:rPr lang="el-GR" dirty="0" smtClean="0">
                <a:latin typeface="Comic Sans MS" pitchFamily="66" charset="0"/>
              </a:rPr>
              <a:t>Εξωγενής Μηχανισμός</a:t>
            </a:r>
            <a:endParaRPr lang="en-US" dirty="0" smtClean="0">
              <a:latin typeface="Comic Sans MS" pitchFamily="66" charset="0"/>
            </a:endParaRPr>
          </a:p>
        </p:txBody>
      </p:sp>
      <p:sp>
        <p:nvSpPr>
          <p:cNvPr id="153603" name="Rectangle 3"/>
          <p:cNvSpPr>
            <a:spLocks noGrp="1" noChangeArrowheads="1"/>
          </p:cNvSpPr>
          <p:nvPr>
            <p:ph type="body" idx="1"/>
          </p:nvPr>
        </p:nvSpPr>
        <p:spPr>
          <a:xfrm>
            <a:off x="0" y="1484784"/>
            <a:ext cx="5611812" cy="4543425"/>
          </a:xfrm>
        </p:spPr>
        <p:txBody>
          <a:bodyPr/>
          <a:lstStyle/>
          <a:p>
            <a:pPr eaLnBrk="1" hangingPunct="1">
              <a:buClr>
                <a:schemeClr val="tx2"/>
              </a:buClr>
              <a:buFont typeface="Wingdings" pitchFamily="2" charset="2"/>
              <a:buChar char="v"/>
            </a:pPr>
            <a:r>
              <a:rPr lang="el-GR" dirty="0" smtClean="0">
                <a:latin typeface="Comic Sans MS" pitchFamily="66" charset="0"/>
              </a:rPr>
              <a:t> Τραυματισμένος ιστός και κατεστραμμένα ενδοθηλιακά κύτταρα </a:t>
            </a:r>
            <a:r>
              <a:rPr lang="el-GR" dirty="0" smtClean="0">
                <a:latin typeface="Comic Sans MS" pitchFamily="66" charset="0"/>
                <a:sym typeface="Symbol" pitchFamily="18" charset="2"/>
              </a:rPr>
              <a:t> απελευθέρωση </a:t>
            </a:r>
            <a:r>
              <a:rPr lang="el-GR" dirty="0" smtClean="0">
                <a:solidFill>
                  <a:srgbClr val="FFC000"/>
                </a:solidFill>
                <a:latin typeface="Comic Sans MS" pitchFamily="66" charset="0"/>
                <a:sym typeface="Symbol" pitchFamily="18" charset="2"/>
              </a:rPr>
              <a:t>ιστικού παράγοντα (ΙΙΙ)</a:t>
            </a:r>
            <a:r>
              <a:rPr lang="el-GR" dirty="0" smtClean="0">
                <a:latin typeface="Comic Sans MS" pitchFamily="66" charset="0"/>
                <a:sym typeface="Symbol" pitchFamily="18" charset="2"/>
              </a:rPr>
              <a:t> σύνδεση με </a:t>
            </a:r>
            <a:r>
              <a:rPr lang="en-US" dirty="0" smtClean="0">
                <a:solidFill>
                  <a:srgbClr val="FFC000"/>
                </a:solidFill>
                <a:latin typeface="Comic Sans MS" pitchFamily="66" charset="0"/>
                <a:sym typeface="Symbol" pitchFamily="18" charset="2"/>
              </a:rPr>
              <a:t>Ca</a:t>
            </a:r>
            <a:r>
              <a:rPr lang="en-US" baseline="30000" dirty="0" smtClean="0">
                <a:solidFill>
                  <a:srgbClr val="FFC000"/>
                </a:solidFill>
                <a:latin typeface="Comic Sans MS" pitchFamily="66" charset="0"/>
                <a:sym typeface="Symbol" pitchFamily="18" charset="2"/>
              </a:rPr>
              <a:t>2+</a:t>
            </a:r>
            <a:r>
              <a:rPr lang="en-US" dirty="0" smtClean="0">
                <a:latin typeface="Comic Sans MS" pitchFamily="66" charset="0"/>
                <a:sym typeface="Symbol" pitchFamily="18" charset="2"/>
              </a:rPr>
              <a:t> </a:t>
            </a:r>
            <a:r>
              <a:rPr lang="el-GR" dirty="0" smtClean="0">
                <a:latin typeface="Comic Sans MS" pitchFamily="66" charset="0"/>
                <a:sym typeface="Symbol" pitchFamily="18" charset="2"/>
              </a:rPr>
              <a:t>και τον παράγοντα </a:t>
            </a:r>
            <a:r>
              <a:rPr lang="en-US" dirty="0" smtClean="0">
                <a:latin typeface="Comic Sans MS" pitchFamily="66" charset="0"/>
                <a:sym typeface="Symbol" pitchFamily="18" charset="2"/>
              </a:rPr>
              <a:t>VII</a:t>
            </a:r>
            <a:r>
              <a:rPr lang="el-GR" dirty="0" smtClean="0">
                <a:latin typeface="Comic Sans MS" pitchFamily="66" charset="0"/>
                <a:sym typeface="Symbol" pitchFamily="18" charset="2"/>
              </a:rPr>
              <a:t> (</a:t>
            </a:r>
            <a:r>
              <a:rPr lang="el-GR" dirty="0" err="1" smtClean="0">
                <a:latin typeface="Comic Sans MS" pitchFamily="66" charset="0"/>
                <a:sym typeface="Symbol" pitchFamily="18" charset="2"/>
              </a:rPr>
              <a:t>κονβερτίνη</a:t>
            </a:r>
            <a:r>
              <a:rPr lang="el-GR" dirty="0" smtClean="0">
                <a:latin typeface="Comic Sans MS" pitchFamily="66" charset="0"/>
                <a:sym typeface="Symbol" pitchFamily="18" charset="2"/>
              </a:rPr>
              <a:t>)</a:t>
            </a:r>
            <a:r>
              <a:rPr lang="en-US" dirty="0" smtClean="0">
                <a:latin typeface="Comic Sans MS" pitchFamily="66" charset="0"/>
                <a:sym typeface="Symbol" pitchFamily="18" charset="2"/>
              </a:rPr>
              <a:t> </a:t>
            </a:r>
            <a:r>
              <a:rPr lang="el-GR" dirty="0" smtClean="0">
                <a:latin typeface="Comic Sans MS" pitchFamily="66" charset="0"/>
                <a:sym typeface="Symbol" pitchFamily="18" charset="2"/>
              </a:rPr>
              <a:t>σχηματίζουν την </a:t>
            </a:r>
            <a:r>
              <a:rPr lang="el-GR" dirty="0" err="1" smtClean="0">
                <a:solidFill>
                  <a:srgbClr val="FFC000"/>
                </a:solidFill>
                <a:latin typeface="Comic Sans MS" pitchFamily="66" charset="0"/>
                <a:sym typeface="Symbol" pitchFamily="18" charset="2"/>
              </a:rPr>
              <a:t>ιστική</a:t>
            </a:r>
            <a:r>
              <a:rPr lang="el-GR" dirty="0" smtClean="0">
                <a:solidFill>
                  <a:srgbClr val="FFC000"/>
                </a:solidFill>
                <a:latin typeface="Comic Sans MS" pitchFamily="66" charset="0"/>
                <a:sym typeface="Symbol" pitchFamily="18" charset="2"/>
              </a:rPr>
              <a:t> </a:t>
            </a:r>
            <a:r>
              <a:rPr lang="el-GR" dirty="0" err="1" smtClean="0">
                <a:solidFill>
                  <a:srgbClr val="FFC000"/>
                </a:solidFill>
                <a:latin typeface="Comic Sans MS" pitchFamily="66" charset="0"/>
                <a:sym typeface="Symbol" pitchFamily="18" charset="2"/>
              </a:rPr>
              <a:t>θρομβοπλαστίνη</a:t>
            </a:r>
            <a:r>
              <a:rPr lang="el-GR" dirty="0" smtClean="0">
                <a:solidFill>
                  <a:srgbClr val="FFC000"/>
                </a:solidFill>
                <a:latin typeface="Comic Sans MS" pitchFamily="66" charset="0"/>
                <a:sym typeface="Symbol" pitchFamily="18" charset="2"/>
              </a:rPr>
              <a:t> </a:t>
            </a:r>
            <a:r>
              <a:rPr lang="el-GR" dirty="0" smtClean="0">
                <a:latin typeface="Comic Sans MS" pitchFamily="66" charset="0"/>
                <a:sym typeface="Symbol" pitchFamily="18" charset="2"/>
              </a:rPr>
              <a:t>(</a:t>
            </a:r>
            <a:r>
              <a:rPr lang="el-GR" dirty="0" err="1" smtClean="0">
                <a:latin typeface="Comic Sans MS" pitchFamily="66" charset="0"/>
                <a:sym typeface="Symbol" pitchFamily="18" charset="2"/>
              </a:rPr>
              <a:t>ΙΙΙα</a:t>
            </a:r>
            <a:r>
              <a:rPr lang="el-GR" dirty="0" smtClean="0">
                <a:latin typeface="Comic Sans MS" pitchFamily="66" charset="0"/>
                <a:sym typeface="Symbol" pitchFamily="18" charset="2"/>
              </a:rPr>
              <a:t>) </a:t>
            </a:r>
            <a:endParaRPr lang="en-US" dirty="0" smtClean="0">
              <a:latin typeface="Comic Sans MS" pitchFamily="66" charset="0"/>
              <a:sym typeface="Symbol" pitchFamily="18" charset="2"/>
            </a:endParaRPr>
          </a:p>
        </p:txBody>
      </p:sp>
      <p:pic>
        <p:nvPicPr>
          <p:cNvPr id="153604" name="Picture 4" descr="Fasn pnjns aimatos"/>
          <p:cNvPicPr>
            <a:picLocks noChangeAspect="1" noChangeArrowheads="1"/>
          </p:cNvPicPr>
          <p:nvPr/>
        </p:nvPicPr>
        <p:blipFill>
          <a:blip r:embed="rId3" cstate="print"/>
          <a:srcRect l="1920" t="2942" r="40761" b="1471"/>
          <a:stretch>
            <a:fillRect/>
          </a:stretch>
        </p:blipFill>
        <p:spPr bwMode="auto">
          <a:xfrm>
            <a:off x="5786438" y="1524000"/>
            <a:ext cx="3262312" cy="4713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685800" y="228600"/>
            <a:ext cx="7772400" cy="1143000"/>
          </a:xfrm>
        </p:spPr>
        <p:txBody>
          <a:bodyPr/>
          <a:lstStyle/>
          <a:p>
            <a:pPr algn="ctr" eaLnBrk="1" hangingPunct="1"/>
            <a:r>
              <a:rPr lang="el-GR" dirty="0" smtClean="0">
                <a:solidFill>
                  <a:srgbClr val="FFC000"/>
                </a:solidFill>
                <a:latin typeface="Comic Sans MS" pitchFamily="66" charset="0"/>
              </a:rPr>
              <a:t>Ενδογενής Μηχανισμός</a:t>
            </a:r>
            <a:endParaRPr lang="en-US" dirty="0" smtClean="0">
              <a:solidFill>
                <a:srgbClr val="FFC000"/>
              </a:solidFill>
              <a:latin typeface="Comic Sans MS" pitchFamily="66" charset="0"/>
            </a:endParaRPr>
          </a:p>
        </p:txBody>
      </p:sp>
      <p:sp>
        <p:nvSpPr>
          <p:cNvPr id="154627" name="Rectangle 3"/>
          <p:cNvSpPr>
            <a:spLocks noGrp="1" noChangeArrowheads="1"/>
          </p:cNvSpPr>
          <p:nvPr>
            <p:ph type="body" idx="1"/>
          </p:nvPr>
        </p:nvSpPr>
        <p:spPr>
          <a:xfrm>
            <a:off x="179388" y="1765300"/>
            <a:ext cx="5832475" cy="4687888"/>
          </a:xfrm>
        </p:spPr>
        <p:txBody>
          <a:bodyPr/>
          <a:lstStyle/>
          <a:p>
            <a:pPr eaLnBrk="1" hangingPunct="1">
              <a:lnSpc>
                <a:spcPct val="90000"/>
              </a:lnSpc>
              <a:buClr>
                <a:schemeClr val="tx2"/>
              </a:buClr>
              <a:buFont typeface="Wingdings" pitchFamily="2" charset="2"/>
              <a:buChar char="v"/>
            </a:pPr>
            <a:r>
              <a:rPr lang="el-GR" dirty="0" smtClean="0">
                <a:latin typeface="Comic Sans MS" pitchFamily="66" charset="0"/>
              </a:rPr>
              <a:t>Έκθεση ανενεργών παραγόντων της πήξης του αίματος στις ίνες κολλαγόνου </a:t>
            </a:r>
            <a:r>
              <a:rPr lang="el-GR" dirty="0" smtClean="0">
                <a:latin typeface="Comic Sans MS" pitchFamily="66" charset="0"/>
                <a:sym typeface="Symbol" pitchFamily="18" charset="2"/>
              </a:rPr>
              <a:t> ενεργοποίηση </a:t>
            </a:r>
            <a:r>
              <a:rPr lang="el-GR" dirty="0" err="1" smtClean="0">
                <a:latin typeface="Comic Sans MS" pitchFamily="66" charset="0"/>
                <a:sym typeface="Symbol" pitchFamily="18" charset="2"/>
              </a:rPr>
              <a:t>προενζύμων</a:t>
            </a:r>
            <a:r>
              <a:rPr lang="el-GR" dirty="0" smtClean="0">
                <a:latin typeface="Comic Sans MS" pitchFamily="66" charset="0"/>
                <a:sym typeface="Symbol" pitchFamily="18" charset="2"/>
              </a:rPr>
              <a:t>  συμβολή </a:t>
            </a:r>
            <a:r>
              <a:rPr lang="el-GR" dirty="0" err="1" smtClean="0">
                <a:solidFill>
                  <a:srgbClr val="FFC000"/>
                </a:solidFill>
                <a:latin typeface="Comic Sans MS" pitchFamily="66" charset="0"/>
                <a:sym typeface="Symbol" pitchFamily="18" charset="2"/>
              </a:rPr>
              <a:t>αιμοπεταλιακού</a:t>
            </a:r>
            <a:r>
              <a:rPr lang="el-GR" dirty="0" smtClean="0">
                <a:solidFill>
                  <a:srgbClr val="FFC000"/>
                </a:solidFill>
                <a:latin typeface="Comic Sans MS" pitchFamily="66" charset="0"/>
                <a:sym typeface="Symbol" pitchFamily="18" charset="2"/>
              </a:rPr>
              <a:t> παράγοντα </a:t>
            </a:r>
            <a:r>
              <a:rPr lang="el-GR" dirty="0" smtClean="0">
                <a:latin typeface="Comic Sans MS" pitchFamily="66" charset="0"/>
                <a:sym typeface="Symbol" pitchFamily="18" charset="2"/>
              </a:rPr>
              <a:t>(</a:t>
            </a:r>
            <a:r>
              <a:rPr lang="en-US" dirty="0" smtClean="0">
                <a:latin typeface="Comic Sans MS" pitchFamily="66" charset="0"/>
                <a:sym typeface="Symbol" pitchFamily="18" charset="2"/>
              </a:rPr>
              <a:t>PF-</a:t>
            </a:r>
            <a:r>
              <a:rPr lang="el-GR" dirty="0" smtClean="0">
                <a:latin typeface="Comic Sans MS" pitchFamily="66" charset="0"/>
                <a:sym typeface="Symbol" pitchFamily="18" charset="2"/>
              </a:rPr>
              <a:t>3) και </a:t>
            </a:r>
            <a:r>
              <a:rPr lang="el-GR" dirty="0" smtClean="0">
                <a:solidFill>
                  <a:schemeClr val="accent1"/>
                </a:solidFill>
                <a:latin typeface="Comic Sans MS" pitchFamily="66" charset="0"/>
                <a:sym typeface="Symbol" pitchFamily="18" charset="2"/>
              </a:rPr>
              <a:t> </a:t>
            </a:r>
            <a:r>
              <a:rPr lang="en-US" dirty="0" smtClean="0">
                <a:solidFill>
                  <a:srgbClr val="FFC000"/>
                </a:solidFill>
                <a:latin typeface="Comic Sans MS" pitchFamily="66" charset="0"/>
                <a:sym typeface="Symbol" pitchFamily="18" charset="2"/>
              </a:rPr>
              <a:t>Ca</a:t>
            </a:r>
            <a:r>
              <a:rPr lang="en-US" baseline="30000" dirty="0" smtClean="0">
                <a:solidFill>
                  <a:srgbClr val="FFC000"/>
                </a:solidFill>
                <a:latin typeface="Comic Sans MS" pitchFamily="66" charset="0"/>
                <a:sym typeface="Symbol" pitchFamily="18" charset="2"/>
              </a:rPr>
              <a:t>2+</a:t>
            </a:r>
            <a:r>
              <a:rPr lang="en-US" dirty="0" smtClean="0">
                <a:latin typeface="Comic Sans MS" pitchFamily="66" charset="0"/>
                <a:sym typeface="Symbol" pitchFamily="18" charset="2"/>
              </a:rPr>
              <a:t> </a:t>
            </a:r>
            <a:r>
              <a:rPr lang="el-GR" dirty="0" smtClean="0">
                <a:latin typeface="Comic Sans MS" pitchFamily="66" charset="0"/>
                <a:sym typeface="Symbol" pitchFamily="18" charset="2"/>
              </a:rPr>
              <a:t> ενεργοποίηση </a:t>
            </a:r>
            <a:r>
              <a:rPr lang="el-GR" dirty="0" err="1" smtClean="0">
                <a:solidFill>
                  <a:srgbClr val="FFC000"/>
                </a:solidFill>
                <a:latin typeface="Comic Sans MS" pitchFamily="66" charset="0"/>
                <a:sym typeface="Symbol" pitchFamily="18" charset="2"/>
              </a:rPr>
              <a:t>αιμοπεταλιακής</a:t>
            </a:r>
            <a:r>
              <a:rPr lang="el-GR" dirty="0" smtClean="0">
                <a:solidFill>
                  <a:srgbClr val="FFC000"/>
                </a:solidFill>
                <a:latin typeface="Comic Sans MS" pitchFamily="66" charset="0"/>
                <a:sym typeface="Symbol" pitchFamily="18" charset="2"/>
              </a:rPr>
              <a:t> </a:t>
            </a:r>
            <a:r>
              <a:rPr lang="el-GR" dirty="0" err="1" smtClean="0">
                <a:solidFill>
                  <a:srgbClr val="FFC000"/>
                </a:solidFill>
                <a:latin typeface="Comic Sans MS" pitchFamily="66" charset="0"/>
                <a:sym typeface="Symbol" pitchFamily="18" charset="2"/>
              </a:rPr>
              <a:t>θρομβοπλαστίνης</a:t>
            </a:r>
            <a:endParaRPr lang="en-US" dirty="0" smtClean="0">
              <a:solidFill>
                <a:srgbClr val="FFC000"/>
              </a:solidFill>
              <a:latin typeface="Comic Sans MS" pitchFamily="66" charset="0"/>
              <a:sym typeface="Symbol" pitchFamily="18" charset="2"/>
            </a:endParaRPr>
          </a:p>
        </p:txBody>
      </p:sp>
      <p:pic>
        <p:nvPicPr>
          <p:cNvPr id="154628" name="Picture 4" descr="Fasn pnjns aimatos"/>
          <p:cNvPicPr>
            <a:picLocks noChangeAspect="1" noChangeArrowheads="1"/>
          </p:cNvPicPr>
          <p:nvPr/>
        </p:nvPicPr>
        <p:blipFill>
          <a:blip r:embed="rId3" cstate="print"/>
          <a:srcRect l="45229" r="3821"/>
          <a:stretch>
            <a:fillRect/>
          </a:stretch>
        </p:blipFill>
        <p:spPr bwMode="auto">
          <a:xfrm>
            <a:off x="6096000" y="1295400"/>
            <a:ext cx="3048000" cy="518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85800" y="228600"/>
            <a:ext cx="7772400" cy="1143000"/>
          </a:xfrm>
        </p:spPr>
        <p:txBody>
          <a:bodyPr/>
          <a:lstStyle/>
          <a:p>
            <a:pPr algn="ctr" eaLnBrk="1" hangingPunct="1"/>
            <a:r>
              <a:rPr lang="el-GR" dirty="0" smtClean="0">
                <a:latin typeface="Comic Sans MS" pitchFamily="66" charset="0"/>
              </a:rPr>
              <a:t>Κοινός Μηχανισμός</a:t>
            </a:r>
            <a:endParaRPr lang="en-US" dirty="0" smtClean="0">
              <a:latin typeface="Comic Sans MS" pitchFamily="66" charset="0"/>
            </a:endParaRPr>
          </a:p>
        </p:txBody>
      </p:sp>
      <p:sp>
        <p:nvSpPr>
          <p:cNvPr id="155651" name="Rectangle 3"/>
          <p:cNvSpPr>
            <a:spLocks noGrp="1" noChangeArrowheads="1"/>
          </p:cNvSpPr>
          <p:nvPr>
            <p:ph type="body" idx="1"/>
          </p:nvPr>
        </p:nvSpPr>
        <p:spPr>
          <a:xfrm>
            <a:off x="304800" y="1752600"/>
            <a:ext cx="4648200" cy="4495800"/>
          </a:xfrm>
        </p:spPr>
        <p:txBody>
          <a:bodyPr/>
          <a:lstStyle/>
          <a:p>
            <a:pPr eaLnBrk="1" hangingPunct="1">
              <a:buClr>
                <a:schemeClr val="tx2"/>
              </a:buClr>
              <a:buFont typeface="Wingdings" pitchFamily="2" charset="2"/>
              <a:buChar char="v"/>
            </a:pPr>
            <a:r>
              <a:rPr lang="el-GR" dirty="0" smtClean="0">
                <a:latin typeface="Comic Sans MS" pitchFamily="66" charset="0"/>
                <a:sym typeface="Symbol" pitchFamily="18" charset="2"/>
              </a:rPr>
              <a:t> </a:t>
            </a:r>
            <a:r>
              <a:rPr lang="el-GR" dirty="0" err="1" smtClean="0">
                <a:latin typeface="Comic Sans MS" pitchFamily="66" charset="0"/>
                <a:sym typeface="Symbol" pitchFamily="18" charset="2"/>
              </a:rPr>
              <a:t>Θρομβοπλαστίνη</a:t>
            </a:r>
            <a:r>
              <a:rPr lang="el-GR" dirty="0" smtClean="0">
                <a:latin typeface="Comic Sans MS" pitchFamily="66" charset="0"/>
                <a:sym typeface="Symbol" pitchFamily="18" charset="2"/>
              </a:rPr>
              <a:t> ενεργοποιεί τον παράγοντα Χ  </a:t>
            </a:r>
            <a:r>
              <a:rPr lang="el-GR" dirty="0" err="1" smtClean="0">
                <a:solidFill>
                  <a:srgbClr val="FFC000"/>
                </a:solidFill>
                <a:latin typeface="Comic Sans MS" pitchFamily="66" charset="0"/>
                <a:sym typeface="Symbol" pitchFamily="18" charset="2"/>
              </a:rPr>
              <a:t>προθρομβινάση</a:t>
            </a:r>
            <a:r>
              <a:rPr lang="el-GR" dirty="0" smtClean="0">
                <a:solidFill>
                  <a:srgbClr val="FFC000"/>
                </a:solidFill>
                <a:latin typeface="Comic Sans MS" pitchFamily="66" charset="0"/>
                <a:sym typeface="Symbol" pitchFamily="18" charset="2"/>
              </a:rPr>
              <a:t> </a:t>
            </a:r>
            <a:r>
              <a:rPr lang="el-GR" dirty="0" smtClean="0">
                <a:latin typeface="Comic Sans MS" pitchFamily="66" charset="0"/>
                <a:sym typeface="Symbol" pitchFamily="18" charset="2"/>
              </a:rPr>
              <a:t> σχηματισμός </a:t>
            </a:r>
            <a:r>
              <a:rPr lang="el-GR" dirty="0" smtClean="0">
                <a:solidFill>
                  <a:srgbClr val="FFC000"/>
                </a:solidFill>
                <a:latin typeface="Comic Sans MS" pitchFamily="66" charset="0"/>
                <a:sym typeface="Symbol" pitchFamily="18" charset="2"/>
              </a:rPr>
              <a:t>θρομβίνης</a:t>
            </a:r>
            <a:r>
              <a:rPr lang="el-GR" dirty="0" smtClean="0">
                <a:solidFill>
                  <a:schemeClr val="accent1"/>
                </a:solidFill>
                <a:latin typeface="Comic Sans MS" pitchFamily="66" charset="0"/>
                <a:sym typeface="Symbol" pitchFamily="18" charset="2"/>
              </a:rPr>
              <a:t> </a:t>
            </a:r>
            <a:r>
              <a:rPr lang="el-GR" dirty="0" smtClean="0">
                <a:latin typeface="Comic Sans MS" pitchFamily="66" charset="0"/>
                <a:sym typeface="Symbol" pitchFamily="18" charset="2"/>
              </a:rPr>
              <a:t>(</a:t>
            </a:r>
            <a:r>
              <a:rPr lang="el-GR" dirty="0" err="1" smtClean="0">
                <a:latin typeface="Comic Sans MS" pitchFamily="66" charset="0"/>
                <a:sym typeface="Symbol" pitchFamily="18" charset="2"/>
              </a:rPr>
              <a:t>ΙΙα</a:t>
            </a:r>
            <a:r>
              <a:rPr lang="el-GR" dirty="0" smtClean="0">
                <a:latin typeface="Comic Sans MS" pitchFamily="66" charset="0"/>
                <a:sym typeface="Symbol" pitchFamily="18" charset="2"/>
              </a:rPr>
              <a:t>)  σχηματισμός </a:t>
            </a:r>
            <a:r>
              <a:rPr lang="el-GR" dirty="0" smtClean="0">
                <a:solidFill>
                  <a:srgbClr val="FFC000"/>
                </a:solidFill>
                <a:latin typeface="Comic Sans MS" pitchFamily="66" charset="0"/>
                <a:sym typeface="Symbol" pitchFamily="18" charset="2"/>
              </a:rPr>
              <a:t>ινώδους</a:t>
            </a:r>
            <a:r>
              <a:rPr lang="el-GR" dirty="0" smtClean="0">
                <a:latin typeface="Comic Sans MS" pitchFamily="66" charset="0"/>
                <a:sym typeface="Symbol" pitchFamily="18" charset="2"/>
              </a:rPr>
              <a:t> (Ια)</a:t>
            </a:r>
            <a:endParaRPr lang="en-US" dirty="0" smtClean="0">
              <a:latin typeface="Comic Sans MS" pitchFamily="66" charset="0"/>
              <a:sym typeface="Symbol" pitchFamily="18" charset="2"/>
            </a:endParaRPr>
          </a:p>
        </p:txBody>
      </p:sp>
      <p:pic>
        <p:nvPicPr>
          <p:cNvPr id="155652" name="Picture 4" descr="Fasn pnjns aimatos"/>
          <p:cNvPicPr>
            <a:picLocks noChangeAspect="1" noChangeArrowheads="1"/>
          </p:cNvPicPr>
          <p:nvPr/>
        </p:nvPicPr>
        <p:blipFill>
          <a:blip r:embed="rId3" cstate="print"/>
          <a:srcRect l="14658" t="2942" r="15286" b="14706"/>
          <a:stretch>
            <a:fillRect/>
          </a:stretch>
        </p:blipFill>
        <p:spPr bwMode="auto">
          <a:xfrm>
            <a:off x="4953000" y="1828800"/>
            <a:ext cx="4191000" cy="426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28600" y="152400"/>
            <a:ext cx="4724400" cy="2590800"/>
          </a:xfrm>
        </p:spPr>
        <p:txBody>
          <a:bodyPr/>
          <a:lstStyle/>
          <a:p>
            <a:pPr algn="ctr" eaLnBrk="1" hangingPunct="1"/>
            <a:r>
              <a:rPr lang="el-GR" dirty="0" smtClean="0">
                <a:latin typeface="Comic Sans MS" pitchFamily="66" charset="0"/>
              </a:rPr>
              <a:t>Ινώδες</a:t>
            </a:r>
            <a:r>
              <a:rPr lang="en-US" dirty="0" smtClean="0">
                <a:latin typeface="Comic Sans MS" pitchFamily="66" charset="0"/>
              </a:rPr>
              <a:t>: </a:t>
            </a:r>
            <a:r>
              <a:rPr lang="el-GR" dirty="0" smtClean="0">
                <a:latin typeface="Comic Sans MS" pitchFamily="66" charset="0"/>
              </a:rPr>
              <a:t/>
            </a:r>
            <a:br>
              <a:rPr lang="el-GR" dirty="0" smtClean="0">
                <a:latin typeface="Comic Sans MS" pitchFamily="66" charset="0"/>
              </a:rPr>
            </a:br>
            <a:r>
              <a:rPr lang="el-GR" dirty="0" smtClean="0">
                <a:latin typeface="Comic Sans MS" pitchFamily="66" charset="0"/>
              </a:rPr>
              <a:t>Πολυμερές </a:t>
            </a:r>
            <a:r>
              <a:rPr lang="el-GR" dirty="0" err="1" smtClean="0">
                <a:latin typeface="Comic Sans MS" pitchFamily="66" charset="0"/>
              </a:rPr>
              <a:t>Ινωδογόνου</a:t>
            </a:r>
            <a:endParaRPr lang="en-US" dirty="0" smtClean="0">
              <a:latin typeface="Comic Sans MS" pitchFamily="66" charset="0"/>
            </a:endParaRPr>
          </a:p>
        </p:txBody>
      </p:sp>
      <p:sp>
        <p:nvSpPr>
          <p:cNvPr id="156675" name="Rectangle 3"/>
          <p:cNvSpPr>
            <a:spLocks noGrp="1" noChangeArrowheads="1"/>
          </p:cNvSpPr>
          <p:nvPr>
            <p:ph type="body" idx="1"/>
          </p:nvPr>
        </p:nvSpPr>
        <p:spPr>
          <a:xfrm>
            <a:off x="228600" y="2935288"/>
            <a:ext cx="4876800" cy="3302000"/>
          </a:xfrm>
        </p:spPr>
        <p:txBody>
          <a:bodyPr/>
          <a:lstStyle/>
          <a:p>
            <a:pPr eaLnBrk="1" hangingPunct="1">
              <a:buClr>
                <a:schemeClr val="tx2"/>
              </a:buClr>
              <a:buFont typeface="Wingdings" pitchFamily="2" charset="2"/>
              <a:buChar char="v"/>
            </a:pPr>
            <a:r>
              <a:rPr lang="el-GR" dirty="0" smtClean="0">
                <a:solidFill>
                  <a:srgbClr val="FFC000"/>
                </a:solidFill>
                <a:latin typeface="Comic Sans MS" pitchFamily="66" charset="0"/>
              </a:rPr>
              <a:t>Πρωτεόλυση από θρομβίνη </a:t>
            </a:r>
            <a:r>
              <a:rPr lang="el-GR" dirty="0" smtClean="0">
                <a:latin typeface="Comic Sans MS" pitchFamily="66" charset="0"/>
              </a:rPr>
              <a:t>– έκθεση θέσεων σύνδεσης</a:t>
            </a:r>
          </a:p>
          <a:p>
            <a:pPr eaLnBrk="1" hangingPunct="1">
              <a:buClr>
                <a:schemeClr val="tx2"/>
              </a:buClr>
              <a:buFont typeface="Wingdings" pitchFamily="2" charset="2"/>
              <a:buChar char="v"/>
            </a:pPr>
            <a:r>
              <a:rPr lang="el-GR" dirty="0" smtClean="0">
                <a:latin typeface="Comic Sans MS" pitchFamily="66" charset="0"/>
              </a:rPr>
              <a:t> Δημιουργία εγκάρσιων συνδέσεων μεταξύ μορίων </a:t>
            </a:r>
            <a:r>
              <a:rPr lang="el-GR" dirty="0" err="1" smtClean="0">
                <a:latin typeface="Comic Sans MS" pitchFamily="66" charset="0"/>
              </a:rPr>
              <a:t>ινωδογόνου</a:t>
            </a:r>
            <a:endParaRPr lang="el-GR" dirty="0" smtClean="0">
              <a:latin typeface="Comic Sans MS" pitchFamily="66" charset="0"/>
            </a:endParaRPr>
          </a:p>
        </p:txBody>
      </p:sp>
      <p:pic>
        <p:nvPicPr>
          <p:cNvPr id="156676" name="Picture 4" descr="Fibre-fibrin strxtr"/>
          <p:cNvPicPr>
            <a:picLocks noChangeAspect="1" noChangeArrowheads="1"/>
          </p:cNvPicPr>
          <p:nvPr/>
        </p:nvPicPr>
        <p:blipFill>
          <a:blip r:embed="rId3" cstate="print"/>
          <a:srcRect/>
          <a:stretch>
            <a:fillRect/>
          </a:stretch>
        </p:blipFill>
        <p:spPr bwMode="auto">
          <a:xfrm>
            <a:off x="5181600" y="228600"/>
            <a:ext cx="3937000" cy="640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algn="ctr" eaLnBrk="1" hangingPunct="1"/>
            <a:r>
              <a:rPr lang="el-GR" dirty="0" smtClean="0">
                <a:latin typeface="Comic Sans MS" pitchFamily="66" charset="0"/>
              </a:rPr>
              <a:t>Σχηματισμός Ινώδους</a:t>
            </a:r>
          </a:p>
        </p:txBody>
      </p:sp>
      <p:sp>
        <p:nvSpPr>
          <p:cNvPr id="157699" name="Text Box 4"/>
          <p:cNvSpPr txBox="1">
            <a:spLocks noChangeArrowheads="1"/>
          </p:cNvSpPr>
          <p:nvPr/>
        </p:nvSpPr>
        <p:spPr bwMode="auto">
          <a:xfrm>
            <a:off x="131763" y="4429125"/>
            <a:ext cx="1916112" cy="519113"/>
          </a:xfrm>
          <a:prstGeom prst="rect">
            <a:avLst/>
          </a:prstGeom>
          <a:noFill/>
          <a:ln w="9525">
            <a:noFill/>
            <a:miter lim="800000"/>
            <a:headEnd/>
            <a:tailEnd/>
          </a:ln>
        </p:spPr>
        <p:txBody>
          <a:bodyPr wrap="none">
            <a:spAutoFit/>
          </a:bodyPr>
          <a:lstStyle/>
          <a:p>
            <a:r>
              <a:rPr lang="el-GR" sz="2800">
                <a:latin typeface="Comic Sans MS" pitchFamily="66" charset="0"/>
              </a:rPr>
              <a:t>Ινωδογόνο</a:t>
            </a:r>
          </a:p>
        </p:txBody>
      </p:sp>
      <p:sp>
        <p:nvSpPr>
          <p:cNvPr id="157700" name="Text Box 5"/>
          <p:cNvSpPr txBox="1">
            <a:spLocks noChangeArrowheads="1"/>
          </p:cNvSpPr>
          <p:nvPr/>
        </p:nvSpPr>
        <p:spPr bwMode="auto">
          <a:xfrm>
            <a:off x="2744788" y="4429125"/>
            <a:ext cx="2560637" cy="519113"/>
          </a:xfrm>
          <a:prstGeom prst="rect">
            <a:avLst/>
          </a:prstGeom>
          <a:noFill/>
          <a:ln w="9525">
            <a:noFill/>
            <a:miter lim="800000"/>
            <a:headEnd/>
            <a:tailEnd/>
          </a:ln>
        </p:spPr>
        <p:txBody>
          <a:bodyPr wrap="none">
            <a:spAutoFit/>
          </a:bodyPr>
          <a:lstStyle/>
          <a:p>
            <a:r>
              <a:rPr lang="el-GR" sz="2800">
                <a:latin typeface="Comic Sans MS" pitchFamily="66" charset="0"/>
              </a:rPr>
              <a:t>Χαλαρό ινώδες</a:t>
            </a:r>
          </a:p>
        </p:txBody>
      </p:sp>
      <p:sp>
        <p:nvSpPr>
          <p:cNvPr id="157701" name="Text Box 6"/>
          <p:cNvSpPr txBox="1">
            <a:spLocks noChangeArrowheads="1"/>
          </p:cNvSpPr>
          <p:nvPr/>
        </p:nvSpPr>
        <p:spPr bwMode="auto">
          <a:xfrm>
            <a:off x="1331913" y="3500438"/>
            <a:ext cx="1827212" cy="946150"/>
          </a:xfrm>
          <a:prstGeom prst="rect">
            <a:avLst/>
          </a:prstGeom>
          <a:noFill/>
          <a:ln w="9525">
            <a:noFill/>
            <a:miter lim="800000"/>
            <a:headEnd/>
            <a:tailEnd/>
          </a:ln>
        </p:spPr>
        <p:txBody>
          <a:bodyPr>
            <a:spAutoFit/>
          </a:bodyPr>
          <a:lstStyle/>
          <a:p>
            <a:pPr algn="ctr"/>
            <a:r>
              <a:rPr lang="el-GR" sz="2800" dirty="0">
                <a:solidFill>
                  <a:srgbClr val="FFC000"/>
                </a:solidFill>
                <a:latin typeface="Comic Sans MS" pitchFamily="66" charset="0"/>
              </a:rPr>
              <a:t>Θρομβίνη </a:t>
            </a:r>
            <a:r>
              <a:rPr lang="en-US" sz="2800" dirty="0">
                <a:solidFill>
                  <a:srgbClr val="FFC000"/>
                </a:solidFill>
                <a:latin typeface="Comic Sans MS" pitchFamily="66" charset="0"/>
              </a:rPr>
              <a:t>+</a:t>
            </a:r>
            <a:r>
              <a:rPr lang="el-GR" sz="2800" dirty="0">
                <a:solidFill>
                  <a:srgbClr val="FFC000"/>
                </a:solidFill>
                <a:latin typeface="Comic Sans MS" pitchFamily="66" charset="0"/>
              </a:rPr>
              <a:t> </a:t>
            </a:r>
            <a:r>
              <a:rPr lang="en-US" sz="2800" dirty="0">
                <a:solidFill>
                  <a:srgbClr val="FFC000"/>
                </a:solidFill>
                <a:latin typeface="Comic Sans MS" pitchFamily="66" charset="0"/>
              </a:rPr>
              <a:t>Ca</a:t>
            </a:r>
            <a:r>
              <a:rPr lang="en-US" sz="2800" baseline="30000" dirty="0">
                <a:solidFill>
                  <a:srgbClr val="FFC000"/>
                </a:solidFill>
                <a:latin typeface="Comic Sans MS" pitchFamily="66" charset="0"/>
              </a:rPr>
              <a:t>2</a:t>
            </a:r>
            <a:r>
              <a:rPr lang="en-US" sz="2800" baseline="30000" dirty="0">
                <a:solidFill>
                  <a:schemeClr val="accent1"/>
                </a:solidFill>
                <a:latin typeface="Comic Sans MS" pitchFamily="66" charset="0"/>
              </a:rPr>
              <a:t>+</a:t>
            </a:r>
            <a:endParaRPr lang="el-GR" sz="2800" baseline="30000" dirty="0">
              <a:solidFill>
                <a:schemeClr val="accent1"/>
              </a:solidFill>
              <a:latin typeface="Comic Sans MS" pitchFamily="66" charset="0"/>
            </a:endParaRPr>
          </a:p>
        </p:txBody>
      </p:sp>
      <p:sp>
        <p:nvSpPr>
          <p:cNvPr id="157702" name="Text Box 7"/>
          <p:cNvSpPr txBox="1">
            <a:spLocks noChangeArrowheads="1"/>
          </p:cNvSpPr>
          <p:nvPr/>
        </p:nvSpPr>
        <p:spPr bwMode="auto">
          <a:xfrm>
            <a:off x="3536950" y="2474913"/>
            <a:ext cx="4783138" cy="519112"/>
          </a:xfrm>
          <a:prstGeom prst="rect">
            <a:avLst/>
          </a:prstGeom>
          <a:noFill/>
          <a:ln w="9525">
            <a:noFill/>
            <a:miter lim="800000"/>
            <a:headEnd/>
            <a:tailEnd/>
          </a:ln>
        </p:spPr>
        <p:txBody>
          <a:bodyPr wrap="none">
            <a:spAutoFit/>
          </a:bodyPr>
          <a:lstStyle/>
          <a:p>
            <a:r>
              <a:rPr lang="el-GR" sz="2800">
                <a:latin typeface="Comic Sans MS" pitchFamily="66" charset="0"/>
              </a:rPr>
              <a:t>Ανενεργός παράγοντας ΧΙΙΙ</a:t>
            </a:r>
          </a:p>
        </p:txBody>
      </p:sp>
      <p:sp>
        <p:nvSpPr>
          <p:cNvPr id="157703" name="Text Box 8"/>
          <p:cNvSpPr txBox="1">
            <a:spLocks noChangeArrowheads="1"/>
          </p:cNvSpPr>
          <p:nvPr/>
        </p:nvSpPr>
        <p:spPr bwMode="auto">
          <a:xfrm>
            <a:off x="5754688" y="4429125"/>
            <a:ext cx="3267075" cy="519113"/>
          </a:xfrm>
          <a:prstGeom prst="rect">
            <a:avLst/>
          </a:prstGeom>
          <a:noFill/>
          <a:ln w="9525">
            <a:noFill/>
            <a:miter lim="800000"/>
            <a:headEnd/>
            <a:tailEnd/>
          </a:ln>
        </p:spPr>
        <p:txBody>
          <a:bodyPr wrap="none">
            <a:spAutoFit/>
          </a:bodyPr>
          <a:lstStyle/>
          <a:p>
            <a:r>
              <a:rPr lang="el-GR" sz="2800">
                <a:latin typeface="Comic Sans MS" pitchFamily="66" charset="0"/>
              </a:rPr>
              <a:t>Ενισχυμένο Ινώδες</a:t>
            </a:r>
          </a:p>
        </p:txBody>
      </p:sp>
      <p:sp>
        <p:nvSpPr>
          <p:cNvPr id="157704" name="Text Box 9"/>
          <p:cNvSpPr txBox="1">
            <a:spLocks noChangeArrowheads="1"/>
          </p:cNvSpPr>
          <p:nvPr/>
        </p:nvSpPr>
        <p:spPr bwMode="auto">
          <a:xfrm>
            <a:off x="3617913" y="3411538"/>
            <a:ext cx="4586287" cy="519112"/>
          </a:xfrm>
          <a:prstGeom prst="rect">
            <a:avLst/>
          </a:prstGeom>
          <a:noFill/>
          <a:ln w="28575">
            <a:noFill/>
            <a:miter lim="800000"/>
            <a:headEnd/>
            <a:tailEnd/>
          </a:ln>
        </p:spPr>
        <p:txBody>
          <a:bodyPr wrap="none">
            <a:spAutoFit/>
          </a:bodyPr>
          <a:lstStyle/>
          <a:p>
            <a:r>
              <a:rPr lang="el-GR" sz="2800">
                <a:latin typeface="Comic Sans MS" pitchFamily="66" charset="0"/>
              </a:rPr>
              <a:t>Ενεργός παράγοντας ΧΙΙΙα</a:t>
            </a:r>
          </a:p>
        </p:txBody>
      </p:sp>
      <p:sp>
        <p:nvSpPr>
          <p:cNvPr id="157705" name="Line 10"/>
          <p:cNvSpPr>
            <a:spLocks noChangeShapeType="1"/>
          </p:cNvSpPr>
          <p:nvPr/>
        </p:nvSpPr>
        <p:spPr bwMode="auto">
          <a:xfrm>
            <a:off x="1952625" y="4683125"/>
            <a:ext cx="647700" cy="0"/>
          </a:xfrm>
          <a:prstGeom prst="line">
            <a:avLst/>
          </a:prstGeom>
          <a:noFill/>
          <a:ln w="28575">
            <a:solidFill>
              <a:schemeClr val="tx1"/>
            </a:solidFill>
            <a:round/>
            <a:headEnd/>
            <a:tailEnd type="triangle" w="med" len="med"/>
          </a:ln>
        </p:spPr>
        <p:txBody>
          <a:bodyPr/>
          <a:lstStyle/>
          <a:p>
            <a:endParaRPr lang="el-GR"/>
          </a:p>
        </p:txBody>
      </p:sp>
      <p:sp>
        <p:nvSpPr>
          <p:cNvPr id="157706" name="Line 11"/>
          <p:cNvSpPr>
            <a:spLocks noChangeShapeType="1"/>
          </p:cNvSpPr>
          <p:nvPr/>
        </p:nvSpPr>
        <p:spPr bwMode="auto">
          <a:xfrm>
            <a:off x="5076825" y="4683125"/>
            <a:ext cx="647700" cy="0"/>
          </a:xfrm>
          <a:prstGeom prst="line">
            <a:avLst/>
          </a:prstGeom>
          <a:noFill/>
          <a:ln w="28575">
            <a:solidFill>
              <a:schemeClr val="tx1"/>
            </a:solidFill>
            <a:round/>
            <a:headEnd/>
            <a:tailEnd type="triangle" w="med" len="med"/>
          </a:ln>
        </p:spPr>
        <p:txBody>
          <a:bodyPr/>
          <a:lstStyle/>
          <a:p>
            <a:endParaRPr lang="el-GR"/>
          </a:p>
        </p:txBody>
      </p:sp>
      <p:sp>
        <p:nvSpPr>
          <p:cNvPr id="157707" name="Line 12"/>
          <p:cNvSpPr>
            <a:spLocks noChangeShapeType="1"/>
          </p:cNvSpPr>
          <p:nvPr/>
        </p:nvSpPr>
        <p:spPr bwMode="auto">
          <a:xfrm>
            <a:off x="2246313" y="4437063"/>
            <a:ext cx="0" cy="215900"/>
          </a:xfrm>
          <a:prstGeom prst="line">
            <a:avLst/>
          </a:prstGeom>
          <a:noFill/>
          <a:ln w="28575">
            <a:solidFill>
              <a:schemeClr val="accent1"/>
            </a:solidFill>
            <a:round/>
            <a:headEnd/>
            <a:tailEnd type="triangle" w="med" len="med"/>
          </a:ln>
        </p:spPr>
        <p:txBody>
          <a:bodyPr/>
          <a:lstStyle/>
          <a:p>
            <a:endParaRPr lang="el-GR"/>
          </a:p>
        </p:txBody>
      </p:sp>
      <p:sp>
        <p:nvSpPr>
          <p:cNvPr id="157708" name="Freeform 13"/>
          <p:cNvSpPr>
            <a:spLocks/>
          </p:cNvSpPr>
          <p:nvPr/>
        </p:nvSpPr>
        <p:spPr bwMode="auto">
          <a:xfrm>
            <a:off x="2168525" y="3095625"/>
            <a:ext cx="2232025" cy="503238"/>
          </a:xfrm>
          <a:custGeom>
            <a:avLst/>
            <a:gdLst>
              <a:gd name="T0" fmla="*/ 0 w 1406"/>
              <a:gd name="T1" fmla="*/ 2147483647 h 317"/>
              <a:gd name="T2" fmla="*/ 2147483647 w 1406"/>
              <a:gd name="T3" fmla="*/ 2147483647 h 317"/>
              <a:gd name="T4" fmla="*/ 2147483647 w 1406"/>
              <a:gd name="T5" fmla="*/ 2147483647 h 317"/>
              <a:gd name="T6" fmla="*/ 0 60000 65536"/>
              <a:gd name="T7" fmla="*/ 0 60000 65536"/>
              <a:gd name="T8" fmla="*/ 0 60000 65536"/>
              <a:gd name="T9" fmla="*/ 0 w 1406"/>
              <a:gd name="T10" fmla="*/ 0 h 317"/>
              <a:gd name="T11" fmla="*/ 1406 w 1406"/>
              <a:gd name="T12" fmla="*/ 317 h 317"/>
            </a:gdLst>
            <a:ahLst/>
            <a:cxnLst>
              <a:cxn ang="T6">
                <a:pos x="T0" y="T1"/>
              </a:cxn>
              <a:cxn ang="T7">
                <a:pos x="T2" y="T3"/>
              </a:cxn>
              <a:cxn ang="T8">
                <a:pos x="T4" y="T5"/>
              </a:cxn>
            </a:cxnLst>
            <a:rect l="T9" t="T10" r="T11" b="T12"/>
            <a:pathLst>
              <a:path w="1406" h="317">
                <a:moveTo>
                  <a:pt x="0" y="317"/>
                </a:moveTo>
                <a:cubicBezTo>
                  <a:pt x="19" y="203"/>
                  <a:pt x="38" y="90"/>
                  <a:pt x="272" y="45"/>
                </a:cubicBezTo>
                <a:cubicBezTo>
                  <a:pt x="506" y="0"/>
                  <a:pt x="956" y="22"/>
                  <a:pt x="1406" y="45"/>
                </a:cubicBezTo>
              </a:path>
            </a:pathLst>
          </a:custGeom>
          <a:noFill/>
          <a:ln w="28575" cmpd="sng">
            <a:solidFill>
              <a:schemeClr val="accent1"/>
            </a:solidFill>
            <a:round/>
            <a:headEnd type="none" w="med" len="med"/>
            <a:tailEnd type="triangle" w="med" len="med"/>
          </a:ln>
        </p:spPr>
        <p:txBody>
          <a:bodyPr/>
          <a:lstStyle/>
          <a:p>
            <a:endParaRPr lang="el-GR" dirty="0">
              <a:solidFill>
                <a:srgbClr val="FFC000"/>
              </a:solidFill>
            </a:endParaRPr>
          </a:p>
        </p:txBody>
      </p:sp>
      <p:sp>
        <p:nvSpPr>
          <p:cNvPr id="157709" name="Line 14"/>
          <p:cNvSpPr>
            <a:spLocks noChangeShapeType="1"/>
          </p:cNvSpPr>
          <p:nvPr/>
        </p:nvSpPr>
        <p:spPr bwMode="auto">
          <a:xfrm>
            <a:off x="5637213" y="2951163"/>
            <a:ext cx="0" cy="504825"/>
          </a:xfrm>
          <a:prstGeom prst="line">
            <a:avLst/>
          </a:prstGeom>
          <a:noFill/>
          <a:ln w="9525">
            <a:solidFill>
              <a:schemeClr val="tx1"/>
            </a:solidFill>
            <a:round/>
            <a:headEnd/>
            <a:tailEnd type="triangle" w="med" len="med"/>
          </a:ln>
        </p:spPr>
        <p:txBody>
          <a:bodyPr/>
          <a:lstStyle/>
          <a:p>
            <a:endParaRPr lang="el-GR"/>
          </a:p>
        </p:txBody>
      </p:sp>
      <p:sp>
        <p:nvSpPr>
          <p:cNvPr id="157710" name="Freeform 15"/>
          <p:cNvSpPr>
            <a:spLocks/>
          </p:cNvSpPr>
          <p:nvPr/>
        </p:nvSpPr>
        <p:spPr bwMode="auto">
          <a:xfrm>
            <a:off x="5245100" y="3933825"/>
            <a:ext cx="406400" cy="647700"/>
          </a:xfrm>
          <a:custGeom>
            <a:avLst/>
            <a:gdLst>
              <a:gd name="T0" fmla="*/ 2147483647 w 256"/>
              <a:gd name="T1" fmla="*/ 0 h 408"/>
              <a:gd name="T2" fmla="*/ 2147483647 w 256"/>
              <a:gd name="T3" fmla="*/ 2147483647 h 408"/>
              <a:gd name="T4" fmla="*/ 2147483647 w 256"/>
              <a:gd name="T5" fmla="*/ 2147483647 h 408"/>
              <a:gd name="T6" fmla="*/ 0 60000 65536"/>
              <a:gd name="T7" fmla="*/ 0 60000 65536"/>
              <a:gd name="T8" fmla="*/ 0 60000 65536"/>
              <a:gd name="T9" fmla="*/ 0 w 256"/>
              <a:gd name="T10" fmla="*/ 0 h 408"/>
              <a:gd name="T11" fmla="*/ 256 w 256"/>
              <a:gd name="T12" fmla="*/ 408 h 408"/>
            </a:gdLst>
            <a:ahLst/>
            <a:cxnLst>
              <a:cxn ang="T6">
                <a:pos x="T0" y="T1"/>
              </a:cxn>
              <a:cxn ang="T7">
                <a:pos x="T2" y="T3"/>
              </a:cxn>
              <a:cxn ang="T8">
                <a:pos x="T4" y="T5"/>
              </a:cxn>
            </a:cxnLst>
            <a:rect l="T9" t="T10" r="T11" b="T12"/>
            <a:pathLst>
              <a:path w="256" h="408">
                <a:moveTo>
                  <a:pt x="256" y="0"/>
                </a:moveTo>
                <a:cubicBezTo>
                  <a:pt x="158" y="34"/>
                  <a:pt x="60" y="68"/>
                  <a:pt x="30" y="136"/>
                </a:cubicBezTo>
                <a:cubicBezTo>
                  <a:pt x="0" y="204"/>
                  <a:pt x="37" y="306"/>
                  <a:pt x="75" y="408"/>
                </a:cubicBezTo>
              </a:path>
            </a:pathLst>
          </a:custGeom>
          <a:noFill/>
          <a:ln w="28575" cmpd="sng">
            <a:solidFill>
              <a:schemeClr val="accent1"/>
            </a:solidFill>
            <a:round/>
            <a:headEnd type="none" w="med" len="med"/>
            <a:tailEnd type="triangle" w="med" len="med"/>
          </a:ln>
        </p:spPr>
        <p:txBody>
          <a:bodyPr/>
          <a:lstStyle/>
          <a:p>
            <a:endParaRPr lang="el-G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Fasn pnjns aimatos"/>
          <p:cNvPicPr>
            <a:picLocks noChangeAspect="1" noChangeArrowheads="1"/>
          </p:cNvPicPr>
          <p:nvPr/>
        </p:nvPicPr>
        <p:blipFill>
          <a:blip r:embed="rId3" cstate="print"/>
          <a:srcRect/>
          <a:stretch>
            <a:fillRect/>
          </a:stretch>
        </p:blipFill>
        <p:spPr bwMode="auto">
          <a:xfrm>
            <a:off x="914400" y="214313"/>
            <a:ext cx="7315200" cy="6338887"/>
          </a:xfrm>
          <a:prstGeom prst="rect">
            <a:avLst/>
          </a:prstGeom>
          <a:noFill/>
          <a:ln w="9525">
            <a:noFill/>
            <a:miter lim="800000"/>
            <a:headEnd/>
            <a:tailEnd/>
          </a:ln>
        </p:spPr>
      </p:pic>
      <p:sp>
        <p:nvSpPr>
          <p:cNvPr id="224259" name="Freeform 3"/>
          <p:cNvSpPr>
            <a:spLocks/>
          </p:cNvSpPr>
          <p:nvPr/>
        </p:nvSpPr>
        <p:spPr bwMode="auto">
          <a:xfrm>
            <a:off x="3317875" y="2781300"/>
            <a:ext cx="1804988" cy="1438275"/>
          </a:xfrm>
          <a:custGeom>
            <a:avLst/>
            <a:gdLst>
              <a:gd name="T0" fmla="*/ 2147483647 w 1137"/>
              <a:gd name="T1" fmla="*/ 0 h 906"/>
              <a:gd name="T2" fmla="*/ 2147483647 w 1137"/>
              <a:gd name="T3" fmla="*/ 2147483647 h 906"/>
              <a:gd name="T4" fmla="*/ 0 w 1137"/>
              <a:gd name="T5" fmla="*/ 2147483647 h 906"/>
              <a:gd name="T6" fmla="*/ 0 60000 65536"/>
              <a:gd name="T7" fmla="*/ 0 60000 65536"/>
              <a:gd name="T8" fmla="*/ 0 60000 65536"/>
              <a:gd name="T9" fmla="*/ 0 w 1137"/>
              <a:gd name="T10" fmla="*/ 0 h 906"/>
              <a:gd name="T11" fmla="*/ 1137 w 1137"/>
              <a:gd name="T12" fmla="*/ 906 h 906"/>
            </a:gdLst>
            <a:ahLst/>
            <a:cxnLst>
              <a:cxn ang="T6">
                <a:pos x="T0" y="T1"/>
              </a:cxn>
              <a:cxn ang="T7">
                <a:pos x="T2" y="T3"/>
              </a:cxn>
              <a:cxn ang="T8">
                <a:pos x="T4" y="T5"/>
              </a:cxn>
            </a:cxnLst>
            <a:rect l="T9" t="T10" r="T11" b="T12"/>
            <a:pathLst>
              <a:path w="1137" h="906">
                <a:moveTo>
                  <a:pt x="1137" y="0"/>
                </a:moveTo>
                <a:cubicBezTo>
                  <a:pt x="1052" y="107"/>
                  <a:pt x="814" y="492"/>
                  <a:pt x="625" y="643"/>
                </a:cubicBezTo>
                <a:cubicBezTo>
                  <a:pt x="436" y="794"/>
                  <a:pt x="130" y="851"/>
                  <a:pt x="0" y="906"/>
                </a:cubicBezTo>
              </a:path>
            </a:pathLst>
          </a:custGeom>
          <a:noFill/>
          <a:ln w="28575" cmpd="sng">
            <a:solidFill>
              <a:schemeClr val="hlink"/>
            </a:solidFill>
            <a:round/>
            <a:headEnd type="none" w="med" len="med"/>
            <a:tailEnd type="triangle" w="med" len="med"/>
          </a:ln>
        </p:spPr>
        <p:txBody>
          <a:bodyPr/>
          <a:lstStyle/>
          <a:p>
            <a:endParaRPr lang="el-GR"/>
          </a:p>
        </p:txBody>
      </p:sp>
      <p:sp>
        <p:nvSpPr>
          <p:cNvPr id="224260" name="Freeform 4"/>
          <p:cNvSpPr>
            <a:spLocks/>
          </p:cNvSpPr>
          <p:nvPr/>
        </p:nvSpPr>
        <p:spPr bwMode="auto">
          <a:xfrm>
            <a:off x="4962525" y="2787650"/>
            <a:ext cx="419100" cy="1092200"/>
          </a:xfrm>
          <a:custGeom>
            <a:avLst/>
            <a:gdLst>
              <a:gd name="T0" fmla="*/ 2147483647 w 264"/>
              <a:gd name="T1" fmla="*/ 0 h 688"/>
              <a:gd name="T2" fmla="*/ 2147483647 w 264"/>
              <a:gd name="T3" fmla="*/ 2147483647 h 688"/>
              <a:gd name="T4" fmla="*/ 2147483647 w 264"/>
              <a:gd name="T5" fmla="*/ 2147483647 h 688"/>
              <a:gd name="T6" fmla="*/ 2147483647 w 264"/>
              <a:gd name="T7" fmla="*/ 2147483647 h 688"/>
              <a:gd name="T8" fmla="*/ 0 60000 65536"/>
              <a:gd name="T9" fmla="*/ 0 60000 65536"/>
              <a:gd name="T10" fmla="*/ 0 60000 65536"/>
              <a:gd name="T11" fmla="*/ 0 60000 65536"/>
              <a:gd name="T12" fmla="*/ 0 w 264"/>
              <a:gd name="T13" fmla="*/ 0 h 688"/>
              <a:gd name="T14" fmla="*/ 264 w 264"/>
              <a:gd name="T15" fmla="*/ 688 h 688"/>
            </a:gdLst>
            <a:ahLst/>
            <a:cxnLst>
              <a:cxn ang="T8">
                <a:pos x="T0" y="T1"/>
              </a:cxn>
              <a:cxn ang="T9">
                <a:pos x="T2" y="T3"/>
              </a:cxn>
              <a:cxn ang="T10">
                <a:pos x="T4" y="T5"/>
              </a:cxn>
              <a:cxn ang="T11">
                <a:pos x="T6" y="T7"/>
              </a:cxn>
            </a:cxnLst>
            <a:rect l="T12" t="T13" r="T14" b="T15"/>
            <a:pathLst>
              <a:path w="264" h="688">
                <a:moveTo>
                  <a:pt x="104" y="0"/>
                </a:moveTo>
                <a:cubicBezTo>
                  <a:pt x="36" y="212"/>
                  <a:pt x="16" y="419"/>
                  <a:pt x="8" y="528"/>
                </a:cubicBezTo>
                <a:cubicBezTo>
                  <a:pt x="0" y="637"/>
                  <a:pt x="15" y="628"/>
                  <a:pt x="58" y="655"/>
                </a:cubicBezTo>
                <a:cubicBezTo>
                  <a:pt x="101" y="682"/>
                  <a:pt x="221" y="681"/>
                  <a:pt x="264" y="688"/>
                </a:cubicBezTo>
              </a:path>
            </a:pathLst>
          </a:custGeom>
          <a:noFill/>
          <a:ln w="28575" cmpd="sng">
            <a:solidFill>
              <a:schemeClr val="hlink"/>
            </a:solidFill>
            <a:round/>
            <a:headEnd type="none" w="med" len="med"/>
            <a:tailEnd type="triangle" w="med" len="med"/>
          </a:ln>
        </p:spPr>
        <p:txBody>
          <a:bodyPr/>
          <a:lstStyle/>
          <a:p>
            <a:endParaRPr lang="el-G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4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4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animBg="1"/>
      <p:bldP spid="22426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539552" y="188640"/>
            <a:ext cx="7777484" cy="1143000"/>
          </a:xfrm>
        </p:spPr>
        <p:txBody>
          <a:bodyPr/>
          <a:lstStyle/>
          <a:p>
            <a:pPr algn="ctr" eaLnBrk="1" hangingPunct="1"/>
            <a:r>
              <a:rPr lang="el-GR" dirty="0" smtClean="0">
                <a:latin typeface="Comic Sans MS" pitchFamily="66" charset="0"/>
              </a:rPr>
              <a:t>Συρρίκνωση (Συναίρεση) του Θρόμβου</a:t>
            </a:r>
            <a:endParaRPr lang="en-US" dirty="0" smtClean="0">
              <a:latin typeface="Comic Sans MS" pitchFamily="66" charset="0"/>
            </a:endParaRPr>
          </a:p>
        </p:txBody>
      </p:sp>
      <p:sp>
        <p:nvSpPr>
          <p:cNvPr id="159747" name="Rectangle 3"/>
          <p:cNvSpPr>
            <a:spLocks noGrp="1" noChangeArrowheads="1"/>
          </p:cNvSpPr>
          <p:nvPr>
            <p:ph type="body" idx="1"/>
          </p:nvPr>
        </p:nvSpPr>
        <p:spPr>
          <a:xfrm>
            <a:off x="273050" y="2413000"/>
            <a:ext cx="8610600" cy="4111625"/>
          </a:xfrm>
        </p:spPr>
        <p:txBody>
          <a:bodyPr/>
          <a:lstStyle/>
          <a:p>
            <a:pPr eaLnBrk="1" hangingPunct="1">
              <a:lnSpc>
                <a:spcPct val="90000"/>
              </a:lnSpc>
              <a:buClr>
                <a:schemeClr val="tx2"/>
              </a:buClr>
              <a:buFont typeface="Wingdings" pitchFamily="2" charset="2"/>
              <a:buChar char="v"/>
            </a:pPr>
            <a:r>
              <a:rPr lang="el-GR" dirty="0" smtClean="0">
                <a:latin typeface="Comic Sans MS" pitchFamily="66" charset="0"/>
              </a:rPr>
              <a:t> </a:t>
            </a:r>
            <a:r>
              <a:rPr lang="el-GR" sz="2800" dirty="0" smtClean="0">
                <a:latin typeface="Comic Sans MS" pitchFamily="66" charset="0"/>
              </a:rPr>
              <a:t>Οφείλεται στη συστολή των</a:t>
            </a:r>
            <a:r>
              <a:rPr lang="en-US" sz="2800" dirty="0" smtClean="0">
                <a:latin typeface="Comic Sans MS" pitchFamily="66" charset="0"/>
              </a:rPr>
              <a:t>		</a:t>
            </a:r>
            <a:r>
              <a:rPr lang="el-GR" sz="2800" dirty="0" smtClean="0">
                <a:latin typeface="Comic Sans MS" pitchFamily="66" charset="0"/>
              </a:rPr>
              <a:t> παγιδευμένων αιμοπεταλίων</a:t>
            </a:r>
            <a:r>
              <a:rPr lang="en-US" sz="2800" dirty="0" smtClean="0">
                <a:latin typeface="Comic Sans MS" pitchFamily="66" charset="0"/>
              </a:rPr>
              <a:t>				</a:t>
            </a:r>
            <a:r>
              <a:rPr lang="el-GR" sz="2800" dirty="0" smtClean="0">
                <a:latin typeface="Comic Sans MS" pitchFamily="66" charset="0"/>
              </a:rPr>
              <a:t> (30-60 </a:t>
            </a:r>
            <a:r>
              <a:rPr lang="en-US" sz="2800" dirty="0" smtClean="0">
                <a:latin typeface="Comic Sans MS" pitchFamily="66" charset="0"/>
              </a:rPr>
              <a:t>min</a:t>
            </a:r>
            <a:r>
              <a:rPr lang="el-GR" sz="2800" dirty="0" smtClean="0">
                <a:latin typeface="Comic Sans MS" pitchFamily="66" charset="0"/>
              </a:rPr>
              <a:t>) μετά το </a:t>
            </a:r>
            <a:r>
              <a:rPr lang="el-GR" sz="2800" dirty="0" err="1" smtClean="0">
                <a:latin typeface="Comic Sans MS" pitchFamily="66" charset="0"/>
              </a:rPr>
              <a:t>σχημα</a:t>
            </a:r>
            <a:r>
              <a:rPr lang="en-US" sz="2800" dirty="0" smtClean="0">
                <a:latin typeface="Comic Sans MS" pitchFamily="66" charset="0"/>
              </a:rPr>
              <a:t>-			  </a:t>
            </a:r>
            <a:r>
              <a:rPr lang="el-GR" sz="2800" dirty="0" err="1" smtClean="0">
                <a:latin typeface="Comic Sans MS" pitchFamily="66" charset="0"/>
              </a:rPr>
              <a:t>τισμό</a:t>
            </a:r>
            <a:r>
              <a:rPr lang="el-GR" sz="2800" dirty="0" smtClean="0">
                <a:latin typeface="Comic Sans MS" pitchFamily="66" charset="0"/>
              </a:rPr>
              <a:t> θρόμβου – </a:t>
            </a:r>
            <a:r>
              <a:rPr lang="el-GR" sz="2800" dirty="0" smtClean="0">
                <a:solidFill>
                  <a:srgbClr val="FFC000"/>
                </a:solidFill>
                <a:latin typeface="Comic Sans MS" pitchFamily="66" charset="0"/>
              </a:rPr>
              <a:t>Ορός αίματος</a:t>
            </a:r>
          </a:p>
          <a:p>
            <a:pPr lvl="1" eaLnBrk="1" hangingPunct="1">
              <a:lnSpc>
                <a:spcPct val="90000"/>
              </a:lnSpc>
              <a:buClr>
                <a:schemeClr val="tx2"/>
              </a:buClr>
              <a:buFont typeface="Wingdings" pitchFamily="2" charset="2"/>
              <a:buChar char="Ø"/>
            </a:pPr>
            <a:r>
              <a:rPr lang="el-GR" dirty="0" smtClean="0">
                <a:latin typeface="Comic Sans MS" pitchFamily="66" charset="0"/>
              </a:rPr>
              <a:t>μειώνει την αιμορραγία και </a:t>
            </a:r>
            <a:r>
              <a:rPr lang="el-GR" dirty="0" smtClean="0">
                <a:solidFill>
                  <a:srgbClr val="FFC000"/>
                </a:solidFill>
                <a:latin typeface="Comic Sans MS" pitchFamily="66" charset="0"/>
              </a:rPr>
              <a:t>σταθεροποιεί</a:t>
            </a:r>
            <a:r>
              <a:rPr lang="el-GR" dirty="0" smtClean="0">
                <a:latin typeface="Comic Sans MS" pitchFamily="66" charset="0"/>
              </a:rPr>
              <a:t> το θρόμβο στην  τραυματισμένη περιοχή</a:t>
            </a:r>
          </a:p>
          <a:p>
            <a:pPr lvl="1" eaLnBrk="1" hangingPunct="1">
              <a:lnSpc>
                <a:spcPct val="90000"/>
              </a:lnSpc>
              <a:buClr>
                <a:schemeClr val="tx2"/>
              </a:buClr>
              <a:buFont typeface="Wingdings" pitchFamily="2" charset="2"/>
              <a:buChar char="Ø"/>
            </a:pPr>
            <a:r>
              <a:rPr lang="el-GR" dirty="0" smtClean="0">
                <a:latin typeface="Comic Sans MS" pitchFamily="66" charset="0"/>
              </a:rPr>
              <a:t> μειώνει την έκταση του τραύματος διευκολύνοντας τη διαδικασία αποκατάστασης του ιστού</a:t>
            </a:r>
            <a:endParaRPr lang="en-US" dirty="0" smtClean="0">
              <a:latin typeface="Comic Sans MS" pitchFamily="66" charset="0"/>
            </a:endParaRPr>
          </a:p>
        </p:txBody>
      </p:sp>
      <p:pic>
        <p:nvPicPr>
          <p:cNvPr id="159748" name="Picture 4" descr="clotting phases"/>
          <p:cNvPicPr>
            <a:picLocks noChangeAspect="1" noChangeArrowheads="1"/>
          </p:cNvPicPr>
          <p:nvPr/>
        </p:nvPicPr>
        <p:blipFill>
          <a:blip r:embed="rId3" cstate="print"/>
          <a:srcRect t="49225" r="10063"/>
          <a:stretch>
            <a:fillRect/>
          </a:stretch>
        </p:blipFill>
        <p:spPr bwMode="auto">
          <a:xfrm>
            <a:off x="5975350" y="1268760"/>
            <a:ext cx="3168650" cy="2582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Τίτλος"/>
          <p:cNvSpPr>
            <a:spLocks noGrp="1"/>
          </p:cNvSpPr>
          <p:nvPr>
            <p:ph type="title"/>
          </p:nvPr>
        </p:nvSpPr>
        <p:spPr>
          <a:xfrm>
            <a:off x="0" y="0"/>
            <a:ext cx="9144000" cy="692150"/>
          </a:xfrm>
        </p:spPr>
        <p:txBody>
          <a:bodyPr/>
          <a:lstStyle/>
          <a:p>
            <a:pPr algn="ctr" eaLnBrk="1" hangingPunct="1"/>
            <a:r>
              <a:rPr lang="el-GR" sz="2400" smtClean="0"/>
              <a:t>Αριθμός των ερυθροκυττάρων</a:t>
            </a:r>
          </a:p>
        </p:txBody>
      </p:sp>
      <p:sp>
        <p:nvSpPr>
          <p:cNvPr id="17410" name="2 - Θέση κειμένου"/>
          <p:cNvSpPr>
            <a:spLocks noGrp="1"/>
          </p:cNvSpPr>
          <p:nvPr>
            <p:ph type="body" sz="half" idx="1"/>
          </p:nvPr>
        </p:nvSpPr>
        <p:spPr>
          <a:xfrm>
            <a:off x="0" y="981075"/>
            <a:ext cx="3313113" cy="5572125"/>
          </a:xfrm>
        </p:spPr>
        <p:txBody>
          <a:bodyPr/>
          <a:lstStyle/>
          <a:p>
            <a:pPr eaLnBrk="1" hangingPunct="1"/>
            <a:r>
              <a:rPr lang="el-GR" sz="2000" smtClean="0"/>
              <a:t>Ποικίλει ανάμεσα στα είδη</a:t>
            </a:r>
          </a:p>
          <a:p>
            <a:pPr lvl="1" eaLnBrk="1" hangingPunct="1"/>
            <a:r>
              <a:rPr lang="el-GR" sz="1600" smtClean="0"/>
              <a:t>Ηλικία</a:t>
            </a:r>
          </a:p>
          <a:p>
            <a:pPr lvl="1" eaLnBrk="1" hangingPunct="1"/>
            <a:r>
              <a:rPr lang="el-GR" sz="1600" smtClean="0"/>
              <a:t>Φύλο</a:t>
            </a:r>
          </a:p>
          <a:p>
            <a:pPr lvl="1" eaLnBrk="1" hangingPunct="1"/>
            <a:r>
              <a:rPr lang="el-GR" sz="1600" smtClean="0"/>
              <a:t>Άσκηση</a:t>
            </a:r>
          </a:p>
          <a:p>
            <a:pPr lvl="1" eaLnBrk="1" hangingPunct="1"/>
            <a:r>
              <a:rPr lang="el-GR" sz="1600" smtClean="0"/>
              <a:t>Θρεπτική κατάσταση</a:t>
            </a:r>
          </a:p>
          <a:p>
            <a:pPr lvl="1" eaLnBrk="1" hangingPunct="1"/>
            <a:r>
              <a:rPr lang="el-GR" sz="1600" smtClean="0"/>
              <a:t>Γαλουχία</a:t>
            </a:r>
          </a:p>
          <a:p>
            <a:pPr lvl="1" eaLnBrk="1" hangingPunct="1"/>
            <a:r>
              <a:rPr lang="el-GR" sz="1600" smtClean="0"/>
              <a:t>Κυοφορία</a:t>
            </a:r>
          </a:p>
          <a:p>
            <a:pPr lvl="1" eaLnBrk="1" hangingPunct="1"/>
            <a:r>
              <a:rPr lang="el-GR" sz="1600" smtClean="0"/>
              <a:t>Αυγοπαραγωγή</a:t>
            </a:r>
          </a:p>
          <a:p>
            <a:pPr lvl="1" eaLnBrk="1" hangingPunct="1"/>
            <a:r>
              <a:rPr lang="el-GR" sz="1600" smtClean="0"/>
              <a:t>Διέγερση (επινεφρίνη)</a:t>
            </a:r>
          </a:p>
          <a:p>
            <a:pPr lvl="1" eaLnBrk="1" hangingPunct="1"/>
            <a:r>
              <a:rPr lang="el-GR" sz="1600" smtClean="0"/>
              <a:t>Όγκος του αίματος</a:t>
            </a:r>
          </a:p>
          <a:p>
            <a:pPr lvl="1" eaLnBrk="1" hangingPunct="1"/>
            <a:r>
              <a:rPr lang="el-GR" sz="1600" smtClean="0"/>
              <a:t>Στάδιο οιστρικού κύκλου</a:t>
            </a:r>
          </a:p>
          <a:p>
            <a:pPr lvl="1" eaLnBrk="1" hangingPunct="1"/>
            <a:r>
              <a:rPr lang="el-GR" sz="1600" smtClean="0"/>
              <a:t>Φυλή</a:t>
            </a:r>
          </a:p>
          <a:p>
            <a:pPr lvl="1" eaLnBrk="1" hangingPunct="1"/>
            <a:r>
              <a:rPr lang="el-GR" sz="1600" smtClean="0"/>
              <a:t>Ώρα της ημέρας</a:t>
            </a:r>
          </a:p>
          <a:p>
            <a:pPr lvl="1" eaLnBrk="1" hangingPunct="1"/>
            <a:r>
              <a:rPr lang="el-GR" sz="1600" smtClean="0"/>
              <a:t>Θερμοκρασία περιβάλλοντος</a:t>
            </a:r>
          </a:p>
          <a:p>
            <a:pPr lvl="1" eaLnBrk="1" hangingPunct="1"/>
            <a:r>
              <a:rPr lang="el-GR" sz="1600" smtClean="0"/>
              <a:t>Υψόμετρο</a:t>
            </a:r>
          </a:p>
          <a:p>
            <a:pPr lvl="1" eaLnBrk="1" hangingPunct="1"/>
            <a:endParaRPr lang="el-GR" sz="1600" smtClean="0"/>
          </a:p>
          <a:p>
            <a:pPr lvl="1" eaLnBrk="1" hangingPunct="1"/>
            <a:endParaRPr lang="el-GR" sz="1600" smtClean="0"/>
          </a:p>
        </p:txBody>
      </p:sp>
      <p:pic>
        <p:nvPicPr>
          <p:cNvPr id="17411" name="Picture 6" descr="Scan0004"/>
          <p:cNvPicPr>
            <a:picLocks noChangeAspect="1" noChangeArrowheads="1"/>
          </p:cNvPicPr>
          <p:nvPr/>
        </p:nvPicPr>
        <p:blipFill>
          <a:blip r:embed="rId2" cstate="print"/>
          <a:srcRect/>
          <a:stretch>
            <a:fillRect/>
          </a:stretch>
        </p:blipFill>
        <p:spPr bwMode="auto">
          <a:xfrm>
            <a:off x="3924300" y="1700213"/>
            <a:ext cx="4246563" cy="2768600"/>
          </a:xfrm>
          <a:prstGeom prst="rect">
            <a:avLst/>
          </a:prstGeom>
          <a:noFill/>
          <a:ln w="9525">
            <a:noFill/>
            <a:miter lim="800000"/>
            <a:headEnd/>
            <a:tailEnd/>
          </a:ln>
        </p:spPr>
      </p:pic>
    </p:spTree>
  </p:cSld>
  <p:clrMapOvr>
    <a:masterClrMapping/>
  </p:clrMapOvr>
  <p:transition spd="med">
    <p:fade thruBlk="1"/>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0" y="332656"/>
            <a:ext cx="9144000" cy="762000"/>
          </a:xfrm>
        </p:spPr>
        <p:txBody>
          <a:bodyPr/>
          <a:lstStyle/>
          <a:p>
            <a:pPr algn="ctr" eaLnBrk="1" hangingPunct="1"/>
            <a:r>
              <a:rPr lang="el-GR" sz="4000" dirty="0" smtClean="0">
                <a:latin typeface="Comic Sans MS" pitchFamily="66" charset="0"/>
              </a:rPr>
              <a:t>Παράγοντες που Περιορίζουν την Πήξη του Αίματος</a:t>
            </a:r>
          </a:p>
        </p:txBody>
      </p:sp>
      <p:sp>
        <p:nvSpPr>
          <p:cNvPr id="160771" name="Rectangle 3"/>
          <p:cNvSpPr>
            <a:spLocks noGrp="1" noChangeArrowheads="1"/>
          </p:cNvSpPr>
          <p:nvPr>
            <p:ph type="body" idx="1"/>
          </p:nvPr>
        </p:nvSpPr>
        <p:spPr>
          <a:xfrm>
            <a:off x="683568" y="1988840"/>
            <a:ext cx="7772400" cy="4114800"/>
          </a:xfrm>
        </p:spPr>
        <p:txBody>
          <a:bodyPr/>
          <a:lstStyle/>
          <a:p>
            <a:pPr eaLnBrk="1" hangingPunct="1">
              <a:buClr>
                <a:schemeClr val="tx2"/>
              </a:buClr>
              <a:buFont typeface="Wingdings" pitchFamily="2" charset="2"/>
              <a:buChar char="v"/>
            </a:pPr>
            <a:r>
              <a:rPr lang="el-GR" dirty="0" smtClean="0">
                <a:latin typeface="Comic Sans MS" pitchFamily="66" charset="0"/>
              </a:rPr>
              <a:t> Ταχεία απομάκρυνση των παραγόντων πήξης του αίματος</a:t>
            </a:r>
          </a:p>
          <a:p>
            <a:pPr lvl="1" eaLnBrk="1" hangingPunct="1">
              <a:buClr>
                <a:schemeClr val="tx2"/>
              </a:buClr>
              <a:buFont typeface="Wingdings" pitchFamily="2" charset="2"/>
              <a:buChar char="v"/>
            </a:pPr>
            <a:r>
              <a:rPr lang="el-GR" dirty="0" smtClean="0">
                <a:latin typeface="Comic Sans MS" pitchFamily="66" charset="0"/>
              </a:rPr>
              <a:t> το ινώδες προσροφά την ενεργοποιημένη θρομβίνη στο σχηματιζόμενο θρόμβο – εντοπισμένη δράση</a:t>
            </a:r>
          </a:p>
          <a:p>
            <a:pPr eaLnBrk="1" hangingPunct="1">
              <a:buClr>
                <a:schemeClr val="tx2"/>
              </a:buClr>
              <a:buFont typeface="Wingdings" pitchFamily="2" charset="2"/>
              <a:buChar char="v"/>
            </a:pPr>
            <a:r>
              <a:rPr lang="el-GR" dirty="0" smtClean="0">
                <a:latin typeface="Comic Sans MS" pitchFamily="66" charset="0"/>
              </a:rPr>
              <a:t> Αναστολή των ενεργοποιημένων παραγόντων πήξης του αίματος</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685800" y="381000"/>
            <a:ext cx="7772400" cy="838200"/>
          </a:xfrm>
        </p:spPr>
        <p:txBody>
          <a:bodyPr/>
          <a:lstStyle/>
          <a:p>
            <a:pPr algn="ctr" eaLnBrk="1" hangingPunct="1"/>
            <a:r>
              <a:rPr lang="el-GR" dirty="0" smtClean="0">
                <a:latin typeface="Comic Sans MS" pitchFamily="66" charset="0"/>
              </a:rPr>
              <a:t>Αντιπηκτικοί Παράγοντες</a:t>
            </a:r>
            <a:endParaRPr lang="en-US" dirty="0" smtClean="0">
              <a:latin typeface="Comic Sans MS" pitchFamily="66" charset="0"/>
            </a:endParaRPr>
          </a:p>
        </p:txBody>
      </p:sp>
      <p:sp>
        <p:nvSpPr>
          <p:cNvPr id="161795" name="Rectangle 3"/>
          <p:cNvSpPr>
            <a:spLocks noGrp="1" noChangeArrowheads="1"/>
          </p:cNvSpPr>
          <p:nvPr>
            <p:ph type="body" idx="1"/>
          </p:nvPr>
        </p:nvSpPr>
        <p:spPr>
          <a:xfrm>
            <a:off x="107950" y="1419225"/>
            <a:ext cx="8929688" cy="4953000"/>
          </a:xfrm>
        </p:spPr>
        <p:txBody>
          <a:bodyPr/>
          <a:lstStyle/>
          <a:p>
            <a:pPr eaLnBrk="1" hangingPunct="1">
              <a:lnSpc>
                <a:spcPct val="80000"/>
              </a:lnSpc>
              <a:spcBef>
                <a:spcPct val="50000"/>
              </a:spcBef>
              <a:buClr>
                <a:schemeClr val="tx2"/>
              </a:buClr>
              <a:buFont typeface="Wingdings" pitchFamily="2" charset="2"/>
              <a:buChar char="Ø"/>
            </a:pPr>
            <a:r>
              <a:rPr lang="el-GR" sz="2800" dirty="0" smtClean="0">
                <a:solidFill>
                  <a:schemeClr val="accent1"/>
                </a:solidFill>
                <a:latin typeface="Comic Sans MS" pitchFamily="66" charset="0"/>
              </a:rPr>
              <a:t> </a:t>
            </a:r>
            <a:r>
              <a:rPr lang="el-GR" sz="2800" dirty="0" err="1" smtClean="0">
                <a:solidFill>
                  <a:srgbClr val="FFC000"/>
                </a:solidFill>
                <a:latin typeface="Comic Sans MS" pitchFamily="66" charset="0"/>
              </a:rPr>
              <a:t>Αντιθρομβίνη</a:t>
            </a:r>
            <a:r>
              <a:rPr lang="el-GR" sz="2800" dirty="0" smtClean="0">
                <a:solidFill>
                  <a:srgbClr val="FFC000"/>
                </a:solidFill>
                <a:latin typeface="Comic Sans MS" pitchFamily="66" charset="0"/>
              </a:rPr>
              <a:t> ΙΙΙ, α</a:t>
            </a:r>
            <a:r>
              <a:rPr lang="el-GR" sz="2800" baseline="-25000" dirty="0" smtClean="0">
                <a:solidFill>
                  <a:srgbClr val="FFC000"/>
                </a:solidFill>
                <a:latin typeface="Comic Sans MS" pitchFamily="66" charset="0"/>
              </a:rPr>
              <a:t>2</a:t>
            </a:r>
            <a:r>
              <a:rPr lang="el-GR" sz="2800" dirty="0" smtClean="0">
                <a:solidFill>
                  <a:srgbClr val="FFC000"/>
                </a:solidFill>
                <a:latin typeface="Comic Sans MS" pitchFamily="66" charset="0"/>
              </a:rPr>
              <a:t>-μακροσφαιρίνη </a:t>
            </a:r>
            <a:r>
              <a:rPr lang="en-US" sz="2800" dirty="0" smtClean="0">
                <a:solidFill>
                  <a:srgbClr val="FFC000"/>
                </a:solidFill>
                <a:latin typeface="Comic Sans MS" pitchFamily="66" charset="0"/>
              </a:rPr>
              <a:t>:</a:t>
            </a:r>
            <a:r>
              <a:rPr lang="el-GR" sz="2800" dirty="0" smtClean="0">
                <a:solidFill>
                  <a:srgbClr val="FFC000"/>
                </a:solidFill>
                <a:latin typeface="Comic Sans MS" pitchFamily="66" charset="0"/>
              </a:rPr>
              <a:t> </a:t>
            </a:r>
            <a:r>
              <a:rPr lang="el-GR" sz="2800" dirty="0" smtClean="0">
                <a:latin typeface="Comic Sans MS" pitchFamily="66" charset="0"/>
              </a:rPr>
              <a:t>αδρανοποιούν τη θρομβίνη </a:t>
            </a:r>
          </a:p>
          <a:p>
            <a:pPr eaLnBrk="1" hangingPunct="1">
              <a:lnSpc>
                <a:spcPct val="80000"/>
              </a:lnSpc>
              <a:spcBef>
                <a:spcPct val="50000"/>
              </a:spcBef>
              <a:buClr>
                <a:schemeClr val="tx2"/>
              </a:buClr>
              <a:buFont typeface="Wingdings" pitchFamily="2" charset="2"/>
              <a:buChar char="Ø"/>
            </a:pPr>
            <a:r>
              <a:rPr lang="el-GR" sz="2800" dirty="0" smtClean="0">
                <a:solidFill>
                  <a:schemeClr val="accent1"/>
                </a:solidFill>
                <a:latin typeface="Comic Sans MS" pitchFamily="66" charset="0"/>
              </a:rPr>
              <a:t> </a:t>
            </a:r>
            <a:r>
              <a:rPr lang="el-GR" sz="2800" dirty="0" smtClean="0">
                <a:solidFill>
                  <a:srgbClr val="FFC000"/>
                </a:solidFill>
                <a:latin typeface="Comic Sans MS" pitchFamily="66" charset="0"/>
              </a:rPr>
              <a:t>Ηπαρίνη</a:t>
            </a:r>
            <a:r>
              <a:rPr lang="en-US" sz="2800" dirty="0" smtClean="0">
                <a:solidFill>
                  <a:srgbClr val="FFC000"/>
                </a:solidFill>
                <a:latin typeface="Comic Sans MS" pitchFamily="66" charset="0"/>
              </a:rPr>
              <a:t>:</a:t>
            </a:r>
            <a:r>
              <a:rPr lang="el-GR" sz="2800" dirty="0" smtClean="0">
                <a:latin typeface="Comic Sans MS" pitchFamily="66" charset="0"/>
              </a:rPr>
              <a:t> </a:t>
            </a:r>
            <a:r>
              <a:rPr lang="el-GR" sz="2800" dirty="0" err="1" smtClean="0">
                <a:latin typeface="Comic Sans MS" pitchFamily="66" charset="0"/>
              </a:rPr>
              <a:t>γλυκοπρωτεΐνη</a:t>
            </a:r>
            <a:r>
              <a:rPr lang="el-GR" sz="2800" dirty="0" smtClean="0">
                <a:latin typeface="Comic Sans MS" pitchFamily="66" charset="0"/>
              </a:rPr>
              <a:t> (</a:t>
            </a:r>
            <a:r>
              <a:rPr lang="el-GR" sz="2800" dirty="0" err="1" smtClean="0">
                <a:latin typeface="Comic Sans MS" pitchFamily="66" charset="0"/>
              </a:rPr>
              <a:t>βασίφιλα</a:t>
            </a:r>
            <a:r>
              <a:rPr lang="el-GR" sz="2800" dirty="0" smtClean="0">
                <a:latin typeface="Comic Sans MS" pitchFamily="66" charset="0"/>
              </a:rPr>
              <a:t> και </a:t>
            </a:r>
            <a:r>
              <a:rPr lang="el-GR" sz="2800" dirty="0" err="1" smtClean="0">
                <a:latin typeface="Comic Sans MS" pitchFamily="66" charset="0"/>
              </a:rPr>
              <a:t>σιτευτικά</a:t>
            </a:r>
            <a:r>
              <a:rPr lang="el-GR" sz="2800" dirty="0" smtClean="0">
                <a:latin typeface="Comic Sans MS" pitchFamily="66" charset="0"/>
              </a:rPr>
              <a:t>)</a:t>
            </a:r>
            <a:r>
              <a:rPr lang="en-US" sz="2800" dirty="0" smtClean="0">
                <a:latin typeface="Comic Sans MS" pitchFamily="66" charset="0"/>
              </a:rPr>
              <a:t>,</a:t>
            </a:r>
            <a:r>
              <a:rPr lang="el-GR" sz="2800" dirty="0" smtClean="0">
                <a:latin typeface="Comic Sans MS" pitchFamily="66" charset="0"/>
              </a:rPr>
              <a:t> επιταχύνει και ενισχύει τη δράση της </a:t>
            </a:r>
            <a:r>
              <a:rPr lang="el-GR" sz="2800" dirty="0" err="1" smtClean="0">
                <a:latin typeface="Comic Sans MS" pitchFamily="66" charset="0"/>
              </a:rPr>
              <a:t>αντιθρομβίνης</a:t>
            </a:r>
            <a:r>
              <a:rPr lang="el-GR" sz="2800" dirty="0" smtClean="0">
                <a:latin typeface="Comic Sans MS" pitchFamily="66" charset="0"/>
              </a:rPr>
              <a:t> ΙΙΙ</a:t>
            </a:r>
          </a:p>
          <a:p>
            <a:pPr eaLnBrk="1" hangingPunct="1">
              <a:lnSpc>
                <a:spcPct val="80000"/>
              </a:lnSpc>
              <a:spcBef>
                <a:spcPct val="50000"/>
              </a:spcBef>
              <a:buClr>
                <a:schemeClr val="tx2"/>
              </a:buClr>
              <a:buFont typeface="Wingdings" pitchFamily="2" charset="2"/>
              <a:buChar char="Ø"/>
            </a:pPr>
            <a:r>
              <a:rPr lang="el-GR" sz="2800" dirty="0" err="1" smtClean="0">
                <a:solidFill>
                  <a:srgbClr val="FFC000"/>
                </a:solidFill>
                <a:latin typeface="Comic Sans MS" pitchFamily="66" charset="0"/>
              </a:rPr>
              <a:t>Προστακυκλίνη</a:t>
            </a:r>
            <a:r>
              <a:rPr lang="en-US" sz="2800" dirty="0" smtClean="0">
                <a:solidFill>
                  <a:srgbClr val="FFC000"/>
                </a:solidFill>
                <a:latin typeface="Comic Sans MS" pitchFamily="66" charset="0"/>
              </a:rPr>
              <a:t>:</a:t>
            </a:r>
            <a:r>
              <a:rPr lang="el-GR" sz="2800" dirty="0" smtClean="0">
                <a:solidFill>
                  <a:srgbClr val="FFC000"/>
                </a:solidFill>
                <a:latin typeface="Comic Sans MS" pitchFamily="66" charset="0"/>
              </a:rPr>
              <a:t> </a:t>
            </a:r>
            <a:r>
              <a:rPr lang="el-GR" sz="2800" dirty="0" smtClean="0">
                <a:latin typeface="Comic Sans MS" pitchFamily="66" charset="0"/>
              </a:rPr>
              <a:t>αντιτίθεται στη δράση της </a:t>
            </a:r>
            <a:r>
              <a:rPr lang="el-GR" sz="2800" dirty="0" err="1" smtClean="0">
                <a:latin typeface="Comic Sans MS" pitchFamily="66" charset="0"/>
              </a:rPr>
              <a:t>θρομβοξάνης</a:t>
            </a:r>
            <a:r>
              <a:rPr lang="el-GR" sz="2800" dirty="0" smtClean="0">
                <a:latin typeface="Comic Sans MS" pitchFamily="66" charset="0"/>
              </a:rPr>
              <a:t> Α2 (αναστέλλει τη συγκόλληση των αιμοπεταλίων), της θρομβίνης, του </a:t>
            </a:r>
            <a:r>
              <a:rPr lang="en-US" sz="2800" dirty="0" smtClean="0">
                <a:latin typeface="Comic Sans MS" pitchFamily="66" charset="0"/>
              </a:rPr>
              <a:t>ADP</a:t>
            </a:r>
            <a:r>
              <a:rPr lang="el-GR" sz="2800" dirty="0" smtClean="0">
                <a:latin typeface="Comic Sans MS" pitchFamily="66" charset="0"/>
              </a:rPr>
              <a:t> και άλλων παραγόντων</a:t>
            </a:r>
          </a:p>
          <a:p>
            <a:pPr eaLnBrk="1" hangingPunct="1">
              <a:lnSpc>
                <a:spcPct val="80000"/>
              </a:lnSpc>
              <a:spcBef>
                <a:spcPct val="50000"/>
              </a:spcBef>
              <a:buClr>
                <a:schemeClr val="tx2"/>
              </a:buClr>
              <a:buFont typeface="Wingdings" pitchFamily="2" charset="2"/>
              <a:buChar char="Ø"/>
            </a:pPr>
            <a:r>
              <a:rPr lang="el-GR" sz="2800" dirty="0" err="1" smtClean="0">
                <a:solidFill>
                  <a:srgbClr val="FFC000"/>
                </a:solidFill>
                <a:latin typeface="Comic Sans MS" pitchFamily="66" charset="0"/>
              </a:rPr>
              <a:t>Θρομβομοδουλίνη</a:t>
            </a:r>
            <a:r>
              <a:rPr lang="en-US" sz="2800" dirty="0" smtClean="0">
                <a:solidFill>
                  <a:srgbClr val="FFC000"/>
                </a:solidFill>
                <a:latin typeface="Comic Sans MS" pitchFamily="66" charset="0"/>
              </a:rPr>
              <a:t>: </a:t>
            </a:r>
            <a:r>
              <a:rPr lang="en-US" sz="2800" dirty="0" smtClean="0">
                <a:latin typeface="Comic Sans MS" pitchFamily="66" charset="0"/>
              </a:rPr>
              <a:t>(</a:t>
            </a:r>
            <a:r>
              <a:rPr lang="el-GR" sz="2800" dirty="0" smtClean="0">
                <a:latin typeface="Comic Sans MS" pitchFamily="66" charset="0"/>
              </a:rPr>
              <a:t>ενδοθηλιακά κύτταρα</a:t>
            </a:r>
            <a:r>
              <a:rPr lang="en-US" sz="2800" dirty="0" smtClean="0">
                <a:latin typeface="Comic Sans MS" pitchFamily="66" charset="0"/>
              </a:rPr>
              <a:t>) </a:t>
            </a:r>
            <a:r>
              <a:rPr lang="el-GR" sz="2800" dirty="0" smtClean="0">
                <a:latin typeface="Comic Sans MS" pitchFamily="66" charset="0"/>
              </a:rPr>
              <a:t>συνδέεται με τη θρομβίνη - </a:t>
            </a:r>
            <a:r>
              <a:rPr lang="el-GR" sz="2800" dirty="0" smtClean="0">
                <a:solidFill>
                  <a:srgbClr val="00CCFF"/>
                </a:solidFill>
                <a:latin typeface="Comic Sans MS" pitchFamily="66" charset="0"/>
              </a:rPr>
              <a:t>ενεργοποίηση πρωτεΐνης </a:t>
            </a:r>
            <a:r>
              <a:rPr lang="en-US" sz="2800" dirty="0" smtClean="0">
                <a:solidFill>
                  <a:srgbClr val="00CCFF"/>
                </a:solidFill>
                <a:latin typeface="Comic Sans MS" pitchFamily="66" charset="0"/>
              </a:rPr>
              <a:t>C</a:t>
            </a:r>
            <a:endParaRPr lang="el-GR" sz="2800" dirty="0" smtClean="0">
              <a:solidFill>
                <a:srgbClr val="00CCFF"/>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85800" y="152400"/>
            <a:ext cx="7772400" cy="1143000"/>
          </a:xfrm>
        </p:spPr>
        <p:txBody>
          <a:bodyPr/>
          <a:lstStyle/>
          <a:p>
            <a:pPr algn="ctr" eaLnBrk="1" hangingPunct="1"/>
            <a:r>
              <a:rPr lang="el-GR" sz="4000" dirty="0" smtClean="0">
                <a:latin typeface="Comic Sans MS" pitchFamily="66" charset="0"/>
              </a:rPr>
              <a:t>Αντιπηκτικοί Παράγοντες</a:t>
            </a:r>
            <a:endParaRPr lang="en-US" sz="4000" dirty="0" smtClean="0">
              <a:latin typeface="Comic Sans MS" pitchFamily="66" charset="0"/>
            </a:endParaRPr>
          </a:p>
        </p:txBody>
      </p:sp>
      <p:sp>
        <p:nvSpPr>
          <p:cNvPr id="162819" name="Rectangle 3"/>
          <p:cNvSpPr>
            <a:spLocks noGrp="1" noChangeArrowheads="1"/>
          </p:cNvSpPr>
          <p:nvPr>
            <p:ph type="body" idx="1"/>
          </p:nvPr>
        </p:nvSpPr>
        <p:spPr>
          <a:xfrm>
            <a:off x="555625" y="1484313"/>
            <a:ext cx="8337550" cy="2133600"/>
          </a:xfrm>
        </p:spPr>
        <p:txBody>
          <a:bodyPr/>
          <a:lstStyle/>
          <a:p>
            <a:pPr eaLnBrk="1" hangingPunct="1">
              <a:lnSpc>
                <a:spcPct val="90000"/>
              </a:lnSpc>
              <a:buClr>
                <a:schemeClr val="tx2"/>
              </a:buClr>
              <a:buFont typeface="Wingdings" pitchFamily="2" charset="2"/>
              <a:buChar char="v"/>
            </a:pPr>
            <a:r>
              <a:rPr lang="el-GR" sz="2800" dirty="0" smtClean="0">
                <a:solidFill>
                  <a:schemeClr val="accent1"/>
                </a:solidFill>
                <a:latin typeface="Comic Sans MS" pitchFamily="66" charset="0"/>
              </a:rPr>
              <a:t> </a:t>
            </a:r>
            <a:r>
              <a:rPr lang="el-GR" sz="2800" dirty="0" smtClean="0">
                <a:solidFill>
                  <a:srgbClr val="FFC000"/>
                </a:solidFill>
                <a:latin typeface="Comic Sans MS" pitchFamily="66" charset="0"/>
              </a:rPr>
              <a:t>Πρωτεΐνη </a:t>
            </a:r>
            <a:r>
              <a:rPr lang="en-US" sz="2800" dirty="0" smtClean="0">
                <a:solidFill>
                  <a:srgbClr val="FFC000"/>
                </a:solidFill>
                <a:latin typeface="Comic Sans MS" pitchFamily="66" charset="0"/>
              </a:rPr>
              <a:t>C:</a:t>
            </a:r>
            <a:r>
              <a:rPr lang="el-GR" sz="2800" dirty="0" smtClean="0">
                <a:latin typeface="Comic Sans MS" pitchFamily="66" charset="0"/>
              </a:rPr>
              <a:t> είναι μία πρωτεΐνη του πλάσματος που αδρανοποιεί πολλούς παράγοντες της πήξης του αίματος, ενώ ταυτόχρονα ενεργοποιεί την </a:t>
            </a:r>
            <a:r>
              <a:rPr lang="el-GR" sz="2800" dirty="0" smtClean="0">
                <a:solidFill>
                  <a:srgbClr val="FFC000"/>
                </a:solidFill>
                <a:latin typeface="Comic Sans MS" pitchFamily="66" charset="0"/>
              </a:rPr>
              <a:t>πλασμίνη</a:t>
            </a:r>
            <a:r>
              <a:rPr lang="el-GR" sz="2800" dirty="0" smtClean="0">
                <a:solidFill>
                  <a:schemeClr val="accent1"/>
                </a:solidFill>
                <a:latin typeface="Comic Sans MS" pitchFamily="66" charset="0"/>
              </a:rPr>
              <a:t> </a:t>
            </a:r>
            <a:r>
              <a:rPr lang="el-GR" sz="2800" dirty="0" smtClean="0">
                <a:latin typeface="Comic Sans MS" pitchFamily="66" charset="0"/>
              </a:rPr>
              <a:t>(αυξάνει τη δραστικότητα των ενεργοποιών του πλασμινογόνου)</a:t>
            </a:r>
          </a:p>
        </p:txBody>
      </p:sp>
      <p:pic>
        <p:nvPicPr>
          <p:cNvPr id="162820" name="Picture 4" descr="Hemostasis%20&amp;%20hemolysis"/>
          <p:cNvPicPr>
            <a:picLocks noChangeAspect="1" noChangeArrowheads="1"/>
          </p:cNvPicPr>
          <p:nvPr/>
        </p:nvPicPr>
        <p:blipFill>
          <a:blip r:embed="rId3" cstate="print"/>
          <a:srcRect l="23352" t="73094" r="33342" b="6421"/>
          <a:stretch>
            <a:fillRect/>
          </a:stretch>
        </p:blipFill>
        <p:spPr bwMode="auto">
          <a:xfrm>
            <a:off x="2187575" y="3789363"/>
            <a:ext cx="4768850" cy="2765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Hemostasis%20&amp;%20hemolysis"/>
          <p:cNvPicPr>
            <a:picLocks noChangeAspect="1" noChangeArrowheads="1"/>
          </p:cNvPicPr>
          <p:nvPr/>
        </p:nvPicPr>
        <p:blipFill>
          <a:blip r:embed="rId3" cstate="print"/>
          <a:srcRect l="13783" t="3192" r="22298" b="29764"/>
          <a:stretch>
            <a:fillRect/>
          </a:stretch>
        </p:blipFill>
        <p:spPr bwMode="auto">
          <a:xfrm>
            <a:off x="2627784" y="1556792"/>
            <a:ext cx="3733800" cy="4800600"/>
          </a:xfrm>
          <a:prstGeom prst="rect">
            <a:avLst/>
          </a:prstGeom>
          <a:noFill/>
          <a:ln w="9525">
            <a:noFill/>
            <a:miter lim="800000"/>
            <a:headEnd/>
            <a:tailEnd/>
          </a:ln>
        </p:spPr>
      </p:pic>
      <p:sp>
        <p:nvSpPr>
          <p:cNvPr id="163843" name="Rectangle 3"/>
          <p:cNvSpPr>
            <a:spLocks noGrp="1" noChangeArrowheads="1"/>
          </p:cNvSpPr>
          <p:nvPr>
            <p:ph type="body" idx="1"/>
          </p:nvPr>
        </p:nvSpPr>
        <p:spPr>
          <a:xfrm>
            <a:off x="107950" y="358775"/>
            <a:ext cx="8928100" cy="1341438"/>
          </a:xfrm>
        </p:spPr>
        <p:txBody>
          <a:bodyPr/>
          <a:lstStyle/>
          <a:p>
            <a:pPr eaLnBrk="1" hangingPunct="1">
              <a:buClr>
                <a:schemeClr val="tx2"/>
              </a:buClr>
              <a:buFont typeface="Wingdings" pitchFamily="2" charset="2"/>
              <a:buChar char="v"/>
            </a:pPr>
            <a:r>
              <a:rPr lang="en-US" sz="2800" dirty="0" smtClean="0">
                <a:solidFill>
                  <a:schemeClr val="accent1"/>
                </a:solidFill>
                <a:latin typeface="Comic Sans MS" pitchFamily="66" charset="0"/>
              </a:rPr>
              <a:t> </a:t>
            </a:r>
            <a:r>
              <a:rPr lang="el-GR" sz="2800" dirty="0" smtClean="0">
                <a:solidFill>
                  <a:srgbClr val="FFC000"/>
                </a:solidFill>
                <a:latin typeface="Comic Sans MS" pitchFamily="66" charset="0"/>
              </a:rPr>
              <a:t>Χρόνος ροής  </a:t>
            </a:r>
            <a:r>
              <a:rPr lang="el-GR" sz="2800" dirty="0" smtClean="0">
                <a:latin typeface="Comic Sans MS" pitchFamily="66" charset="0"/>
              </a:rPr>
              <a:t>(</a:t>
            </a:r>
            <a:r>
              <a:rPr lang="en-US" sz="2800" dirty="0" smtClean="0">
                <a:latin typeface="Comic Sans MS" pitchFamily="66" charset="0"/>
              </a:rPr>
              <a:t>bleeding time: </a:t>
            </a:r>
            <a:r>
              <a:rPr lang="el-GR" sz="2800" dirty="0" smtClean="0">
                <a:latin typeface="Comic Sans MS" pitchFamily="66" charset="0"/>
              </a:rPr>
              <a:t>1-4 </a:t>
            </a:r>
            <a:r>
              <a:rPr lang="en-US" sz="2800" dirty="0" smtClean="0">
                <a:latin typeface="Comic Sans MS" pitchFamily="66" charset="0"/>
              </a:rPr>
              <a:t>min</a:t>
            </a:r>
            <a:r>
              <a:rPr lang="el-GR" sz="2800" dirty="0" smtClean="0">
                <a:latin typeface="Comic Sans MS" pitchFamily="66" charset="0"/>
              </a:rPr>
              <a:t>)</a:t>
            </a:r>
            <a:endParaRPr lang="el-GR" sz="2800" dirty="0" smtClean="0">
              <a:solidFill>
                <a:schemeClr val="accent1"/>
              </a:solidFill>
              <a:latin typeface="Comic Sans MS" pitchFamily="66" charset="0"/>
            </a:endParaRPr>
          </a:p>
          <a:p>
            <a:pPr eaLnBrk="1" hangingPunct="1">
              <a:buClr>
                <a:schemeClr val="tx2"/>
              </a:buClr>
              <a:buFont typeface="Wingdings" pitchFamily="2" charset="2"/>
              <a:buChar char="v"/>
            </a:pPr>
            <a:r>
              <a:rPr lang="en-US" sz="2800" dirty="0" smtClean="0">
                <a:solidFill>
                  <a:srgbClr val="FFC000"/>
                </a:solidFill>
                <a:latin typeface="Comic Sans MS" pitchFamily="66" charset="0"/>
              </a:rPr>
              <a:t> </a:t>
            </a:r>
            <a:r>
              <a:rPr lang="el-GR" sz="2800" dirty="0" smtClean="0">
                <a:solidFill>
                  <a:srgbClr val="FFC000"/>
                </a:solidFill>
                <a:latin typeface="Comic Sans MS" pitchFamily="66" charset="0"/>
              </a:rPr>
              <a:t>Χρόνος πήξης αίματος </a:t>
            </a:r>
            <a:r>
              <a:rPr lang="el-GR" sz="2800" dirty="0" smtClean="0">
                <a:latin typeface="Comic Sans MS" pitchFamily="66" charset="0"/>
              </a:rPr>
              <a:t>(</a:t>
            </a:r>
            <a:r>
              <a:rPr lang="en-US" sz="2800" dirty="0" smtClean="0">
                <a:latin typeface="Comic Sans MS" pitchFamily="66" charset="0"/>
              </a:rPr>
              <a:t>coagulation time: </a:t>
            </a:r>
            <a:r>
              <a:rPr lang="el-GR" sz="2800" dirty="0" smtClean="0">
                <a:latin typeface="Comic Sans MS" pitchFamily="66" charset="0"/>
              </a:rPr>
              <a:t>8-18 </a:t>
            </a:r>
            <a:r>
              <a:rPr lang="en-US" sz="2800" dirty="0" smtClean="0">
                <a:latin typeface="Comic Sans MS" pitchFamily="66" charset="0"/>
              </a:rPr>
              <a:t>min</a:t>
            </a:r>
            <a:r>
              <a:rPr lang="el-GR" sz="2800" dirty="0" smtClean="0">
                <a:latin typeface="Comic Sans MS" pitchFamily="66" charset="0"/>
              </a:rPr>
              <a:t>)</a:t>
            </a:r>
            <a:endParaRPr lang="en-US" sz="2800" dirty="0"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685800" y="304800"/>
            <a:ext cx="7772400" cy="1143000"/>
          </a:xfrm>
        </p:spPr>
        <p:txBody>
          <a:bodyPr/>
          <a:lstStyle/>
          <a:p>
            <a:pPr algn="ctr" eaLnBrk="1" hangingPunct="1"/>
            <a:r>
              <a:rPr lang="el-GR" dirty="0" smtClean="0">
                <a:latin typeface="Comic Sans MS" pitchFamily="66" charset="0"/>
              </a:rPr>
              <a:t>Ινωδόλυση</a:t>
            </a:r>
            <a:endParaRPr lang="en-US" dirty="0" smtClean="0">
              <a:latin typeface="Comic Sans MS" pitchFamily="66" charset="0"/>
            </a:endParaRPr>
          </a:p>
        </p:txBody>
      </p:sp>
      <p:pic>
        <p:nvPicPr>
          <p:cNvPr id="164867" name="Picture 3" descr="Ivwdolusn-Smokov"/>
          <p:cNvPicPr>
            <a:picLocks noChangeAspect="1" noChangeArrowheads="1"/>
          </p:cNvPicPr>
          <p:nvPr/>
        </p:nvPicPr>
        <p:blipFill>
          <a:blip r:embed="rId3" cstate="print"/>
          <a:srcRect/>
          <a:stretch>
            <a:fillRect/>
          </a:stretch>
        </p:blipFill>
        <p:spPr bwMode="auto">
          <a:xfrm>
            <a:off x="695325" y="1828800"/>
            <a:ext cx="7753350" cy="2905125"/>
          </a:xfrm>
          <a:prstGeom prst="rect">
            <a:avLst/>
          </a:prstGeom>
          <a:noFill/>
          <a:ln w="9525">
            <a:noFill/>
            <a:miter lim="800000"/>
            <a:headEnd/>
            <a:tailEnd/>
          </a:ln>
        </p:spPr>
      </p:pic>
      <p:sp>
        <p:nvSpPr>
          <p:cNvPr id="164868" name="Rectangle 4"/>
          <p:cNvSpPr>
            <a:spLocks noChangeArrowheads="1"/>
          </p:cNvSpPr>
          <p:nvPr/>
        </p:nvSpPr>
        <p:spPr bwMode="auto">
          <a:xfrm>
            <a:off x="468313" y="4953000"/>
            <a:ext cx="8134350" cy="1524000"/>
          </a:xfrm>
          <a:prstGeom prst="rect">
            <a:avLst/>
          </a:prstGeom>
          <a:noFill/>
          <a:ln w="9525">
            <a:noFill/>
            <a:miter lim="800000"/>
            <a:headEnd/>
            <a:tailEnd/>
          </a:ln>
        </p:spPr>
        <p:txBody>
          <a:bodyPr/>
          <a:lstStyle/>
          <a:p>
            <a:pPr marL="342900" indent="-342900">
              <a:spcBef>
                <a:spcPct val="20000"/>
              </a:spcBef>
            </a:pPr>
            <a:r>
              <a:rPr lang="el-GR" sz="3200">
                <a:latin typeface="Comic Sans MS" pitchFamily="66" charset="0"/>
              </a:rPr>
              <a:t>	</a:t>
            </a:r>
            <a:r>
              <a:rPr lang="el-GR" sz="2800">
                <a:latin typeface="Comic Sans MS" pitchFamily="66" charset="0"/>
              </a:rPr>
              <a:t>Μετά την εκπλήρωση του αιμοστατικού του ρόλου, το ινώδες πρέπει να αποδομηθεί για να αποκατασταθούν οι φυσιολογικές συνθήκες</a:t>
            </a:r>
            <a:endParaRPr lang="en-US" sz="2800">
              <a:latin typeface="Comic Sans MS" pitchFamily="66" charset="0"/>
            </a:endParaRPr>
          </a:p>
        </p:txBody>
      </p:sp>
      <p:sp>
        <p:nvSpPr>
          <p:cNvPr id="164869" name="Text Box 5"/>
          <p:cNvSpPr txBox="1">
            <a:spLocks noChangeArrowheads="1"/>
          </p:cNvSpPr>
          <p:nvPr/>
        </p:nvSpPr>
        <p:spPr bwMode="auto">
          <a:xfrm>
            <a:off x="6948264" y="2780928"/>
            <a:ext cx="1133644" cy="923330"/>
          </a:xfrm>
          <a:prstGeom prst="rect">
            <a:avLst/>
          </a:prstGeom>
          <a:noFill/>
          <a:ln w="9525">
            <a:noFill/>
            <a:miter lim="800000"/>
            <a:headEnd/>
            <a:tailEnd/>
          </a:ln>
        </p:spPr>
        <p:txBody>
          <a:bodyPr wrap="none">
            <a:spAutoFit/>
          </a:bodyPr>
          <a:lstStyle/>
          <a:p>
            <a:pPr algn="ctr"/>
            <a:r>
              <a:rPr lang="el-GR" dirty="0">
                <a:solidFill>
                  <a:srgbClr val="FFC000"/>
                </a:solidFill>
              </a:rPr>
              <a:t>θρομβίνη</a:t>
            </a:r>
          </a:p>
          <a:p>
            <a:pPr algn="ctr"/>
            <a:r>
              <a:rPr lang="en-US" dirty="0">
                <a:solidFill>
                  <a:srgbClr val="FFC000"/>
                </a:solidFill>
              </a:rPr>
              <a:t>t-PA</a:t>
            </a:r>
          </a:p>
          <a:p>
            <a:pPr algn="ctr"/>
            <a:r>
              <a:rPr lang="en-US" dirty="0">
                <a:solidFill>
                  <a:srgbClr val="FFC000"/>
                </a:solidFill>
              </a:rPr>
              <a:t>XII</a:t>
            </a:r>
          </a:p>
        </p:txBody>
      </p:sp>
      <p:sp>
        <p:nvSpPr>
          <p:cNvPr id="164870" name="Rectangle 6"/>
          <p:cNvSpPr>
            <a:spLocks noChangeArrowheads="1"/>
          </p:cNvSpPr>
          <p:nvPr/>
        </p:nvSpPr>
        <p:spPr bwMode="auto">
          <a:xfrm>
            <a:off x="5556250" y="3463925"/>
            <a:ext cx="1371600" cy="381000"/>
          </a:xfrm>
          <a:prstGeom prst="rect">
            <a:avLst/>
          </a:prstGeom>
          <a:noFill/>
          <a:ln w="57150" cmpd="thickThin">
            <a:solidFill>
              <a:srgbClr val="FF3300"/>
            </a:solidFill>
            <a:miter lim="800000"/>
            <a:headEnd/>
            <a:tailEnd/>
          </a:ln>
        </p:spPr>
        <p:txBody>
          <a:bodyPr wrap="none" anchor="ctr"/>
          <a:lstStyle/>
          <a:p>
            <a:endParaRPr lang="el-GR" dirty="0">
              <a:solidFill>
                <a:srgbClr val="FFC000"/>
              </a:solidFill>
            </a:endParaRPr>
          </a:p>
        </p:txBody>
      </p:sp>
      <p:sp>
        <p:nvSpPr>
          <p:cNvPr id="164871" name="Freeform 7"/>
          <p:cNvSpPr>
            <a:spLocks/>
          </p:cNvSpPr>
          <p:nvPr/>
        </p:nvSpPr>
        <p:spPr bwMode="auto">
          <a:xfrm>
            <a:off x="2771775" y="2349500"/>
            <a:ext cx="2736850" cy="1428750"/>
          </a:xfrm>
          <a:custGeom>
            <a:avLst/>
            <a:gdLst>
              <a:gd name="T0" fmla="*/ 2147483647 w 1724"/>
              <a:gd name="T1" fmla="*/ 2147483647 h 900"/>
              <a:gd name="T2" fmla="*/ 2147483647 w 1724"/>
              <a:gd name="T3" fmla="*/ 2147483647 h 900"/>
              <a:gd name="T4" fmla="*/ 0 w 1724"/>
              <a:gd name="T5" fmla="*/ 0 h 900"/>
              <a:gd name="T6" fmla="*/ 0 60000 65536"/>
              <a:gd name="T7" fmla="*/ 0 60000 65536"/>
              <a:gd name="T8" fmla="*/ 0 60000 65536"/>
              <a:gd name="T9" fmla="*/ 0 w 1724"/>
              <a:gd name="T10" fmla="*/ 0 h 900"/>
              <a:gd name="T11" fmla="*/ 1724 w 1724"/>
              <a:gd name="T12" fmla="*/ 900 h 900"/>
            </a:gdLst>
            <a:ahLst/>
            <a:cxnLst>
              <a:cxn ang="T6">
                <a:pos x="T0" y="T1"/>
              </a:cxn>
              <a:cxn ang="T7">
                <a:pos x="T2" y="T3"/>
              </a:cxn>
              <a:cxn ang="T8">
                <a:pos x="T4" y="T5"/>
              </a:cxn>
            </a:cxnLst>
            <a:rect l="T9" t="T10" r="T11" b="T12"/>
            <a:pathLst>
              <a:path w="1724" h="900">
                <a:moveTo>
                  <a:pt x="1724" y="771"/>
                </a:moveTo>
                <a:cubicBezTo>
                  <a:pt x="1277" y="835"/>
                  <a:pt x="831" y="900"/>
                  <a:pt x="544" y="771"/>
                </a:cubicBezTo>
                <a:cubicBezTo>
                  <a:pt x="257" y="642"/>
                  <a:pt x="128" y="321"/>
                  <a:pt x="0" y="0"/>
                </a:cubicBezTo>
              </a:path>
            </a:pathLst>
          </a:custGeom>
          <a:noFill/>
          <a:ln w="28575" cmpd="sng">
            <a:solidFill>
              <a:schemeClr val="bg2"/>
            </a:solidFill>
            <a:round/>
            <a:headEnd/>
            <a:tailEnd type="oval" w="med" len="med"/>
          </a:ln>
        </p:spPr>
        <p:txBody>
          <a:bodyPr/>
          <a:lstStyle/>
          <a:p>
            <a:endParaRPr lang="el-GR"/>
          </a:p>
        </p:txBody>
      </p:sp>
      <p:sp>
        <p:nvSpPr>
          <p:cNvPr id="164872" name="Freeform 8"/>
          <p:cNvSpPr>
            <a:spLocks/>
          </p:cNvSpPr>
          <p:nvPr/>
        </p:nvSpPr>
        <p:spPr bwMode="auto">
          <a:xfrm>
            <a:off x="1258888" y="3068638"/>
            <a:ext cx="4392612" cy="1081087"/>
          </a:xfrm>
          <a:custGeom>
            <a:avLst/>
            <a:gdLst>
              <a:gd name="T0" fmla="*/ 2147483647 w 2767"/>
              <a:gd name="T1" fmla="*/ 2147483647 h 681"/>
              <a:gd name="T2" fmla="*/ 2147483647 w 2767"/>
              <a:gd name="T3" fmla="*/ 2147483647 h 681"/>
              <a:gd name="T4" fmla="*/ 2147483647 w 2767"/>
              <a:gd name="T5" fmla="*/ 2147483647 h 681"/>
              <a:gd name="T6" fmla="*/ 2147483647 w 2767"/>
              <a:gd name="T7" fmla="*/ 0 h 681"/>
              <a:gd name="T8" fmla="*/ 0 60000 65536"/>
              <a:gd name="T9" fmla="*/ 0 60000 65536"/>
              <a:gd name="T10" fmla="*/ 0 60000 65536"/>
              <a:gd name="T11" fmla="*/ 0 60000 65536"/>
              <a:gd name="T12" fmla="*/ 0 w 2767"/>
              <a:gd name="T13" fmla="*/ 0 h 681"/>
              <a:gd name="T14" fmla="*/ 2767 w 2767"/>
              <a:gd name="T15" fmla="*/ 681 h 681"/>
            </a:gdLst>
            <a:ahLst/>
            <a:cxnLst>
              <a:cxn ang="T8">
                <a:pos x="T0" y="T1"/>
              </a:cxn>
              <a:cxn ang="T9">
                <a:pos x="T2" y="T3"/>
              </a:cxn>
              <a:cxn ang="T10">
                <a:pos x="T4" y="T5"/>
              </a:cxn>
              <a:cxn ang="T11">
                <a:pos x="T6" y="T7"/>
              </a:cxn>
            </a:cxnLst>
            <a:rect l="T12" t="T13" r="T14" b="T15"/>
            <a:pathLst>
              <a:path w="2767" h="681">
                <a:moveTo>
                  <a:pt x="2767" y="499"/>
                </a:moveTo>
                <a:cubicBezTo>
                  <a:pt x="2298" y="590"/>
                  <a:pt x="1830" y="681"/>
                  <a:pt x="1407" y="681"/>
                </a:cubicBezTo>
                <a:cubicBezTo>
                  <a:pt x="984" y="681"/>
                  <a:pt x="454" y="612"/>
                  <a:pt x="227" y="499"/>
                </a:cubicBezTo>
                <a:cubicBezTo>
                  <a:pt x="0" y="386"/>
                  <a:pt x="23" y="193"/>
                  <a:pt x="46" y="0"/>
                </a:cubicBezTo>
              </a:path>
            </a:pathLst>
          </a:custGeom>
          <a:noFill/>
          <a:ln w="28575" cmpd="sng">
            <a:solidFill>
              <a:schemeClr val="bg2"/>
            </a:solidFill>
            <a:round/>
            <a:headEnd/>
            <a:tailEnd type="oval" w="med" len="med"/>
          </a:ln>
        </p:spPr>
        <p:txBody>
          <a:bodyPr/>
          <a:lstStyle/>
          <a:p>
            <a:endParaRPr lang="el-GR"/>
          </a:p>
        </p:txBody>
      </p:sp>
      <p:sp>
        <p:nvSpPr>
          <p:cNvPr id="164873" name="Freeform 9"/>
          <p:cNvSpPr>
            <a:spLocks/>
          </p:cNvSpPr>
          <p:nvPr/>
        </p:nvSpPr>
        <p:spPr bwMode="auto">
          <a:xfrm>
            <a:off x="6588125" y="3933825"/>
            <a:ext cx="863600" cy="371475"/>
          </a:xfrm>
          <a:custGeom>
            <a:avLst/>
            <a:gdLst>
              <a:gd name="T0" fmla="*/ 0 w 544"/>
              <a:gd name="T1" fmla="*/ 2147483647 h 325"/>
              <a:gd name="T2" fmla="*/ 2147483647 w 544"/>
              <a:gd name="T3" fmla="*/ 2147483647 h 325"/>
              <a:gd name="T4" fmla="*/ 2147483647 w 544"/>
              <a:gd name="T5" fmla="*/ 0 h 325"/>
              <a:gd name="T6" fmla="*/ 0 60000 65536"/>
              <a:gd name="T7" fmla="*/ 0 60000 65536"/>
              <a:gd name="T8" fmla="*/ 0 60000 65536"/>
              <a:gd name="T9" fmla="*/ 0 w 544"/>
              <a:gd name="T10" fmla="*/ 0 h 325"/>
              <a:gd name="T11" fmla="*/ 544 w 544"/>
              <a:gd name="T12" fmla="*/ 325 h 325"/>
            </a:gdLst>
            <a:ahLst/>
            <a:cxnLst>
              <a:cxn ang="T6">
                <a:pos x="T0" y="T1"/>
              </a:cxn>
              <a:cxn ang="T7">
                <a:pos x="T2" y="T3"/>
              </a:cxn>
              <a:cxn ang="T8">
                <a:pos x="T4" y="T5"/>
              </a:cxn>
            </a:cxnLst>
            <a:rect l="T9" t="T10" r="T11" b="T12"/>
            <a:pathLst>
              <a:path w="544" h="325">
                <a:moveTo>
                  <a:pt x="0" y="45"/>
                </a:moveTo>
                <a:cubicBezTo>
                  <a:pt x="113" y="185"/>
                  <a:pt x="227" y="325"/>
                  <a:pt x="318" y="317"/>
                </a:cubicBezTo>
                <a:cubicBezTo>
                  <a:pt x="409" y="309"/>
                  <a:pt x="476" y="154"/>
                  <a:pt x="544" y="0"/>
                </a:cubicBezTo>
              </a:path>
            </a:pathLst>
          </a:custGeom>
          <a:noFill/>
          <a:ln w="28575" cmpd="sng">
            <a:solidFill>
              <a:schemeClr val="bg2"/>
            </a:solidFill>
            <a:round/>
            <a:headEnd/>
            <a:tailEnd type="oval" w="med" len="med"/>
          </a:ln>
        </p:spPr>
        <p:txBody>
          <a:bodyPr/>
          <a:lstStyle/>
          <a:p>
            <a:endParaRPr lang="el-GR"/>
          </a:p>
        </p:txBody>
      </p:sp>
    </p:spTree>
  </p:cSld>
  <p:clrMapOvr>
    <a:masterClrMapping/>
  </p:clrMapOvr>
  <p:transition>
    <p:zo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177800" y="533400"/>
            <a:ext cx="8797925" cy="2251075"/>
          </a:xfrm>
        </p:spPr>
        <p:txBody>
          <a:bodyPr/>
          <a:lstStyle/>
          <a:p>
            <a:pPr eaLnBrk="1" hangingPunct="1">
              <a:buClr>
                <a:schemeClr val="tx2"/>
              </a:buClr>
              <a:buFont typeface="Wingdings" pitchFamily="2" charset="2"/>
              <a:buNone/>
            </a:pPr>
            <a:r>
              <a:rPr lang="el-GR" dirty="0" smtClean="0">
                <a:latin typeface="Comic Sans MS" pitchFamily="66" charset="0"/>
              </a:rPr>
              <a:t>	Το </a:t>
            </a:r>
            <a:r>
              <a:rPr lang="el-GR" dirty="0" smtClean="0">
                <a:solidFill>
                  <a:srgbClr val="FFC000"/>
                </a:solidFill>
                <a:latin typeface="Comic Sans MS" pitchFamily="66" charset="0"/>
              </a:rPr>
              <a:t>πλασμινογόνο</a:t>
            </a:r>
            <a:r>
              <a:rPr lang="el-GR" dirty="0" smtClean="0">
                <a:latin typeface="Comic Sans MS" pitchFamily="66" charset="0"/>
              </a:rPr>
              <a:t> είναι μια </a:t>
            </a:r>
            <a:r>
              <a:rPr lang="el-GR" dirty="0" err="1" smtClean="0">
                <a:latin typeface="Comic Sans MS" pitchFamily="66" charset="0"/>
              </a:rPr>
              <a:t>γλυκοπρωτεΐνη</a:t>
            </a:r>
            <a:r>
              <a:rPr lang="el-GR" dirty="0" smtClean="0">
                <a:latin typeface="Comic Sans MS" pitchFamily="66" charset="0"/>
              </a:rPr>
              <a:t> που παράγεται στο </a:t>
            </a:r>
            <a:r>
              <a:rPr lang="el-GR" dirty="0" smtClean="0">
                <a:solidFill>
                  <a:srgbClr val="FFC000"/>
                </a:solidFill>
                <a:latin typeface="Comic Sans MS" pitchFamily="66" charset="0"/>
              </a:rPr>
              <a:t>ήπαρ</a:t>
            </a:r>
            <a:r>
              <a:rPr lang="el-GR" dirty="0" smtClean="0">
                <a:latin typeface="Comic Sans MS" pitchFamily="66" charset="0"/>
              </a:rPr>
              <a:t> (790 αμινοξέα, Μ.Β. 92.000), έχει </a:t>
            </a:r>
            <a:r>
              <a:rPr lang="el-GR" dirty="0" err="1" smtClean="0">
                <a:latin typeface="Comic Sans MS" pitchFamily="66" charset="0"/>
              </a:rPr>
              <a:t>ημιπερίοδο</a:t>
            </a:r>
            <a:r>
              <a:rPr lang="el-GR" dirty="0" smtClean="0">
                <a:latin typeface="Comic Sans MS" pitchFamily="66" charset="0"/>
              </a:rPr>
              <a:t> ζωής 2-3 ημέρες και απαντά σε όλα τα υγρά του σώματος. </a:t>
            </a:r>
          </a:p>
        </p:txBody>
      </p:sp>
      <p:pic>
        <p:nvPicPr>
          <p:cNvPr id="165891" name="Picture 3" descr="res-kringle-PLASMIN"/>
          <p:cNvPicPr>
            <a:picLocks noChangeAspect="1" noChangeArrowheads="1"/>
          </p:cNvPicPr>
          <p:nvPr/>
        </p:nvPicPr>
        <p:blipFill>
          <a:blip r:embed="rId3" cstate="print"/>
          <a:srcRect/>
          <a:stretch>
            <a:fillRect/>
          </a:stretch>
        </p:blipFill>
        <p:spPr bwMode="auto">
          <a:xfrm>
            <a:off x="457200" y="2981325"/>
            <a:ext cx="3857625" cy="2428875"/>
          </a:xfrm>
          <a:prstGeom prst="rect">
            <a:avLst/>
          </a:prstGeom>
          <a:noFill/>
          <a:ln w="9525">
            <a:noFill/>
            <a:miter lim="800000"/>
            <a:headEnd/>
            <a:tailEnd/>
          </a:ln>
        </p:spPr>
      </p:pic>
      <p:sp>
        <p:nvSpPr>
          <p:cNvPr id="165892" name="Text Box 4"/>
          <p:cNvSpPr txBox="1">
            <a:spLocks noChangeArrowheads="1"/>
          </p:cNvSpPr>
          <p:nvPr/>
        </p:nvSpPr>
        <p:spPr bwMode="auto">
          <a:xfrm>
            <a:off x="1736725" y="5995988"/>
            <a:ext cx="2420938" cy="519112"/>
          </a:xfrm>
          <a:prstGeom prst="rect">
            <a:avLst/>
          </a:prstGeom>
          <a:noFill/>
          <a:ln w="9525">
            <a:noFill/>
            <a:miter lim="800000"/>
            <a:headEnd/>
            <a:tailEnd/>
          </a:ln>
        </p:spPr>
        <p:txBody>
          <a:bodyPr wrap="none">
            <a:spAutoFit/>
          </a:bodyPr>
          <a:lstStyle/>
          <a:p>
            <a:r>
              <a:rPr lang="el-GR" sz="2800">
                <a:latin typeface="Comic Sans MS" pitchFamily="66" charset="0"/>
              </a:rPr>
              <a:t>Πλασμινογόνο</a:t>
            </a:r>
            <a:endParaRPr lang="en-US" sz="2800">
              <a:latin typeface="Comic Sans MS" pitchFamily="66" charset="0"/>
            </a:endParaRPr>
          </a:p>
        </p:txBody>
      </p:sp>
      <p:sp>
        <p:nvSpPr>
          <p:cNvPr id="165893" name="Text Box 5"/>
          <p:cNvSpPr txBox="1">
            <a:spLocks noChangeArrowheads="1"/>
          </p:cNvSpPr>
          <p:nvPr/>
        </p:nvSpPr>
        <p:spPr bwMode="auto">
          <a:xfrm>
            <a:off x="5029200" y="5995988"/>
            <a:ext cx="1698625" cy="519112"/>
          </a:xfrm>
          <a:prstGeom prst="rect">
            <a:avLst/>
          </a:prstGeom>
          <a:noFill/>
          <a:ln w="9525">
            <a:noFill/>
            <a:miter lim="800000"/>
            <a:headEnd/>
            <a:tailEnd/>
          </a:ln>
        </p:spPr>
        <p:txBody>
          <a:bodyPr wrap="none">
            <a:spAutoFit/>
          </a:bodyPr>
          <a:lstStyle/>
          <a:p>
            <a:r>
              <a:rPr lang="el-GR" sz="2800">
                <a:solidFill>
                  <a:srgbClr val="00CCFF"/>
                </a:solidFill>
                <a:latin typeface="Comic Sans MS" pitchFamily="66" charset="0"/>
              </a:rPr>
              <a:t>Πλασμίνη</a:t>
            </a:r>
            <a:endParaRPr lang="en-US" sz="2800">
              <a:solidFill>
                <a:srgbClr val="00CCFF"/>
              </a:solidFill>
              <a:latin typeface="Comic Sans MS" pitchFamily="66" charset="0"/>
            </a:endParaRPr>
          </a:p>
        </p:txBody>
      </p:sp>
      <p:sp>
        <p:nvSpPr>
          <p:cNvPr id="165894" name="Line 6"/>
          <p:cNvSpPr>
            <a:spLocks noChangeShapeType="1"/>
          </p:cNvSpPr>
          <p:nvPr/>
        </p:nvSpPr>
        <p:spPr bwMode="auto">
          <a:xfrm>
            <a:off x="4116388" y="6269038"/>
            <a:ext cx="838200" cy="0"/>
          </a:xfrm>
          <a:prstGeom prst="line">
            <a:avLst/>
          </a:prstGeom>
          <a:noFill/>
          <a:ln w="9525">
            <a:solidFill>
              <a:schemeClr val="tx1"/>
            </a:solidFill>
            <a:round/>
            <a:headEnd/>
            <a:tailEnd type="triangle" w="med" len="med"/>
          </a:ln>
        </p:spPr>
        <p:txBody>
          <a:bodyPr/>
          <a:lstStyle/>
          <a:p>
            <a:endParaRPr lang="el-GR"/>
          </a:p>
        </p:txBody>
      </p:sp>
      <p:sp>
        <p:nvSpPr>
          <p:cNvPr id="165895" name="Text Box 7"/>
          <p:cNvSpPr txBox="1">
            <a:spLocks noChangeArrowheads="1"/>
          </p:cNvSpPr>
          <p:nvPr/>
        </p:nvSpPr>
        <p:spPr bwMode="auto">
          <a:xfrm>
            <a:off x="3581400" y="5643563"/>
            <a:ext cx="2035175" cy="457200"/>
          </a:xfrm>
          <a:prstGeom prst="rect">
            <a:avLst/>
          </a:prstGeom>
          <a:noFill/>
          <a:ln w="9525">
            <a:noFill/>
            <a:miter lim="800000"/>
            <a:headEnd/>
            <a:tailEnd/>
          </a:ln>
        </p:spPr>
        <p:txBody>
          <a:bodyPr wrap="none">
            <a:spAutoFit/>
          </a:bodyPr>
          <a:lstStyle/>
          <a:p>
            <a:r>
              <a:rPr lang="el-GR">
                <a:latin typeface="Comic Sans MS" pitchFamily="66" charset="0"/>
              </a:rPr>
              <a:t>ΡΑ, Θρομβίνη</a:t>
            </a:r>
            <a:endParaRPr lang="en-US">
              <a:latin typeface="Comic Sans MS" pitchFamily="66" charset="0"/>
            </a:endParaRPr>
          </a:p>
        </p:txBody>
      </p:sp>
      <p:pic>
        <p:nvPicPr>
          <p:cNvPr id="165896" name="Picture 8" descr="Ivwdolusn-Smokov"/>
          <p:cNvPicPr>
            <a:picLocks noChangeAspect="1" noChangeArrowheads="1"/>
          </p:cNvPicPr>
          <p:nvPr/>
        </p:nvPicPr>
        <p:blipFill>
          <a:blip r:embed="rId4" cstate="print"/>
          <a:srcRect l="42137" b="29181"/>
          <a:stretch>
            <a:fillRect/>
          </a:stretch>
        </p:blipFill>
        <p:spPr bwMode="auto">
          <a:xfrm>
            <a:off x="5105400" y="3200400"/>
            <a:ext cx="3886200" cy="17827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lgn="ctr" eaLnBrk="1" hangingPunct="1"/>
            <a:r>
              <a:rPr lang="el-GR" dirty="0" smtClean="0">
                <a:latin typeface="Comic Sans MS" pitchFamily="66" charset="0"/>
              </a:rPr>
              <a:t>Πλασμίνη</a:t>
            </a:r>
          </a:p>
        </p:txBody>
      </p:sp>
      <p:sp>
        <p:nvSpPr>
          <p:cNvPr id="166915" name="Rectangle 3"/>
          <p:cNvSpPr>
            <a:spLocks noGrp="1" noChangeArrowheads="1"/>
          </p:cNvSpPr>
          <p:nvPr>
            <p:ph type="body" idx="1"/>
          </p:nvPr>
        </p:nvSpPr>
        <p:spPr/>
        <p:txBody>
          <a:bodyPr/>
          <a:lstStyle/>
          <a:p>
            <a:pPr eaLnBrk="1" hangingPunct="1">
              <a:buFontTx/>
              <a:buNone/>
            </a:pPr>
            <a:r>
              <a:rPr lang="el-GR" dirty="0" smtClean="0">
                <a:latin typeface="Comic Sans MS" pitchFamily="66" charset="0"/>
              </a:rPr>
              <a:t>Πρωτεολυτικό ένζυμο ευρέως φάσματος</a:t>
            </a:r>
          </a:p>
          <a:p>
            <a:pPr lvl="1" eaLnBrk="1" hangingPunct="1">
              <a:buClr>
                <a:schemeClr val="tx2"/>
              </a:buClr>
              <a:buFont typeface="Wingdings" pitchFamily="2" charset="2"/>
              <a:buChar char="Ø"/>
            </a:pPr>
            <a:endParaRPr lang="el-GR" dirty="0" smtClean="0">
              <a:latin typeface="Comic Sans MS" pitchFamily="66" charset="0"/>
            </a:endParaRPr>
          </a:p>
        </p:txBody>
      </p:sp>
      <p:pic>
        <p:nvPicPr>
          <p:cNvPr id="166916" name="Picture 4" descr="Plasmin_Image"/>
          <p:cNvPicPr>
            <a:picLocks noChangeAspect="1" noChangeArrowheads="1"/>
          </p:cNvPicPr>
          <p:nvPr/>
        </p:nvPicPr>
        <p:blipFill>
          <a:blip r:embed="rId3" cstate="print"/>
          <a:srcRect/>
          <a:stretch>
            <a:fillRect/>
          </a:stretch>
        </p:blipFill>
        <p:spPr bwMode="auto">
          <a:xfrm>
            <a:off x="3707904" y="2492896"/>
            <a:ext cx="3814762" cy="2730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685800" y="184150"/>
            <a:ext cx="7772400" cy="914400"/>
          </a:xfrm>
        </p:spPr>
        <p:txBody>
          <a:bodyPr/>
          <a:lstStyle/>
          <a:p>
            <a:pPr algn="ctr" eaLnBrk="1" hangingPunct="1"/>
            <a:r>
              <a:rPr lang="el-GR" sz="4000" dirty="0" smtClean="0">
                <a:latin typeface="Comic Sans MS" pitchFamily="66" charset="0"/>
              </a:rPr>
              <a:t>Ενεργοποιοί του Πλασμινογόνου</a:t>
            </a:r>
            <a:endParaRPr lang="en-US" sz="4000" dirty="0" smtClean="0">
              <a:latin typeface="Comic Sans MS" pitchFamily="66" charset="0"/>
            </a:endParaRPr>
          </a:p>
        </p:txBody>
      </p:sp>
      <p:sp>
        <p:nvSpPr>
          <p:cNvPr id="167939" name="Rectangle 3"/>
          <p:cNvSpPr>
            <a:spLocks noGrp="1" noChangeArrowheads="1"/>
          </p:cNvSpPr>
          <p:nvPr>
            <p:ph type="body" idx="1"/>
          </p:nvPr>
        </p:nvSpPr>
        <p:spPr>
          <a:xfrm>
            <a:off x="179388" y="981075"/>
            <a:ext cx="5562600" cy="2730500"/>
          </a:xfrm>
        </p:spPr>
        <p:txBody>
          <a:bodyPr/>
          <a:lstStyle/>
          <a:p>
            <a:pPr eaLnBrk="1" hangingPunct="1">
              <a:buClr>
                <a:schemeClr val="tx2"/>
              </a:buClr>
              <a:buFont typeface="Wingdings" pitchFamily="2" charset="2"/>
              <a:buChar char="Ø"/>
            </a:pPr>
            <a:r>
              <a:rPr lang="el-GR" sz="2800" dirty="0" smtClean="0">
                <a:latin typeface="Comic Sans MS" pitchFamily="66" charset="0"/>
              </a:rPr>
              <a:t>Ενεργοποιός του πλασμινογόνου </a:t>
            </a:r>
            <a:r>
              <a:rPr lang="el-GR" sz="2800" dirty="0" smtClean="0">
                <a:solidFill>
                  <a:srgbClr val="FFC000"/>
                </a:solidFill>
                <a:latin typeface="Comic Sans MS" pitchFamily="66" charset="0"/>
              </a:rPr>
              <a:t>ιστικού τύπου (</a:t>
            </a:r>
            <a:r>
              <a:rPr lang="en-US" sz="2800" dirty="0" smtClean="0">
                <a:solidFill>
                  <a:srgbClr val="FFC000"/>
                </a:solidFill>
                <a:latin typeface="Comic Sans MS" pitchFamily="66" charset="0"/>
              </a:rPr>
              <a:t>t-PA)</a:t>
            </a:r>
            <a:r>
              <a:rPr lang="en-US" sz="2800" dirty="0" smtClean="0">
                <a:latin typeface="Comic Sans MS" pitchFamily="66" charset="0"/>
              </a:rPr>
              <a:t>, </a:t>
            </a:r>
            <a:r>
              <a:rPr lang="el-GR" sz="2800" dirty="0" smtClean="0">
                <a:latin typeface="Comic Sans MS" pitchFamily="66" charset="0"/>
              </a:rPr>
              <a:t>με μεγαλύτερη προσροφητική ικανότητα ως προς το ινώδες</a:t>
            </a:r>
            <a:endParaRPr lang="en-US" sz="2800" dirty="0" smtClean="0">
              <a:latin typeface="Comic Sans MS" pitchFamily="66" charset="0"/>
            </a:endParaRPr>
          </a:p>
        </p:txBody>
      </p:sp>
      <p:grpSp>
        <p:nvGrpSpPr>
          <p:cNvPr id="2" name="Group 4"/>
          <p:cNvGrpSpPr>
            <a:grpSpLocks/>
          </p:cNvGrpSpPr>
          <p:nvPr/>
        </p:nvGrpSpPr>
        <p:grpSpPr bwMode="auto">
          <a:xfrm>
            <a:off x="5867400" y="1143000"/>
            <a:ext cx="3276600" cy="2819400"/>
            <a:chOff x="3408" y="768"/>
            <a:chExt cx="2064" cy="1776"/>
          </a:xfrm>
        </p:grpSpPr>
        <p:pic>
          <p:nvPicPr>
            <p:cNvPr id="167943" name="Picture 5" descr="res-tpa-plasmin"/>
            <p:cNvPicPr>
              <a:picLocks noChangeAspect="1" noChangeArrowheads="1"/>
            </p:cNvPicPr>
            <p:nvPr/>
          </p:nvPicPr>
          <p:blipFill>
            <a:blip r:embed="rId3" cstate="print"/>
            <a:srcRect/>
            <a:stretch>
              <a:fillRect/>
            </a:stretch>
          </p:blipFill>
          <p:spPr bwMode="auto">
            <a:xfrm>
              <a:off x="3408" y="768"/>
              <a:ext cx="2064" cy="1776"/>
            </a:xfrm>
            <a:prstGeom prst="rect">
              <a:avLst/>
            </a:prstGeom>
            <a:noFill/>
            <a:ln w="9525">
              <a:noFill/>
              <a:miter lim="800000"/>
              <a:headEnd/>
              <a:tailEnd/>
            </a:ln>
          </p:spPr>
        </p:pic>
        <p:sp>
          <p:nvSpPr>
            <p:cNvPr id="167944" name="Text Box 6"/>
            <p:cNvSpPr txBox="1">
              <a:spLocks noChangeArrowheads="1"/>
            </p:cNvSpPr>
            <p:nvPr/>
          </p:nvSpPr>
          <p:spPr bwMode="auto">
            <a:xfrm>
              <a:off x="3456" y="816"/>
              <a:ext cx="436" cy="288"/>
            </a:xfrm>
            <a:prstGeom prst="rect">
              <a:avLst/>
            </a:prstGeom>
            <a:noFill/>
            <a:ln w="9525">
              <a:noFill/>
              <a:miter lim="800000"/>
              <a:headEnd/>
              <a:tailEnd/>
            </a:ln>
          </p:spPr>
          <p:txBody>
            <a:bodyPr wrap="none">
              <a:spAutoFit/>
            </a:bodyPr>
            <a:lstStyle/>
            <a:p>
              <a:r>
                <a:rPr lang="en-US" b="1">
                  <a:solidFill>
                    <a:schemeClr val="bg2"/>
                  </a:solidFill>
                </a:rPr>
                <a:t>tPA</a:t>
              </a:r>
            </a:p>
          </p:txBody>
        </p:sp>
      </p:grpSp>
      <p:sp>
        <p:nvSpPr>
          <p:cNvPr id="167941" name="Rectangle 7"/>
          <p:cNvSpPr>
            <a:spLocks noChangeArrowheads="1"/>
          </p:cNvSpPr>
          <p:nvPr/>
        </p:nvSpPr>
        <p:spPr bwMode="auto">
          <a:xfrm>
            <a:off x="139700" y="3271838"/>
            <a:ext cx="5727700" cy="3500437"/>
          </a:xfrm>
          <a:prstGeom prst="rect">
            <a:avLst/>
          </a:prstGeom>
          <a:noFill/>
          <a:ln w="9525">
            <a:noFill/>
            <a:miter lim="800000"/>
            <a:headEnd/>
            <a:tailEnd/>
          </a:ln>
        </p:spPr>
        <p:txBody>
          <a:bodyPr/>
          <a:lstStyle/>
          <a:p>
            <a:pPr marL="342900" indent="-342900">
              <a:lnSpc>
                <a:spcPct val="90000"/>
              </a:lnSpc>
              <a:spcBef>
                <a:spcPct val="30000"/>
              </a:spcBef>
              <a:buClr>
                <a:schemeClr val="tx2"/>
              </a:buClr>
              <a:buFont typeface="Wingdings" pitchFamily="2" charset="2"/>
              <a:buChar char="Ø"/>
            </a:pPr>
            <a:r>
              <a:rPr lang="el-GR" sz="2800" dirty="0">
                <a:latin typeface="Comic Sans MS" pitchFamily="66" charset="0"/>
              </a:rPr>
              <a:t>Ενεργοποιός του πλασμινογόνου </a:t>
            </a:r>
            <a:r>
              <a:rPr lang="el-GR" sz="2800" dirty="0">
                <a:solidFill>
                  <a:srgbClr val="FFC000"/>
                </a:solidFill>
                <a:latin typeface="Comic Sans MS" pitchFamily="66" charset="0"/>
              </a:rPr>
              <a:t>τύπου </a:t>
            </a:r>
            <a:r>
              <a:rPr lang="el-GR" sz="2800" dirty="0" err="1">
                <a:solidFill>
                  <a:srgbClr val="FFC000"/>
                </a:solidFill>
                <a:latin typeface="Comic Sans MS" pitchFamily="66" charset="0"/>
              </a:rPr>
              <a:t>ουροκινάσης</a:t>
            </a:r>
            <a:r>
              <a:rPr lang="el-GR" sz="2800" dirty="0">
                <a:solidFill>
                  <a:srgbClr val="FFC000"/>
                </a:solidFill>
                <a:latin typeface="Comic Sans MS" pitchFamily="66" charset="0"/>
              </a:rPr>
              <a:t> (</a:t>
            </a:r>
            <a:r>
              <a:rPr lang="en-US" sz="2800" dirty="0">
                <a:solidFill>
                  <a:srgbClr val="FFC000"/>
                </a:solidFill>
                <a:latin typeface="Comic Sans MS" pitchFamily="66" charset="0"/>
              </a:rPr>
              <a:t>u-PA)</a:t>
            </a:r>
          </a:p>
          <a:p>
            <a:pPr marL="342900" indent="-342900">
              <a:lnSpc>
                <a:spcPct val="90000"/>
              </a:lnSpc>
              <a:spcBef>
                <a:spcPct val="30000"/>
              </a:spcBef>
              <a:buClr>
                <a:schemeClr val="tx2"/>
              </a:buClr>
              <a:buFont typeface="Wingdings" pitchFamily="2" charset="2"/>
              <a:buChar char="Ø"/>
            </a:pPr>
            <a:r>
              <a:rPr lang="el-GR" sz="2800" dirty="0">
                <a:latin typeface="Comic Sans MS" pitchFamily="66" charset="0"/>
              </a:rPr>
              <a:t>Απαντούν σε όλα τα υγρά του σώματος και σε πολλούς τύπους κυττάρων</a:t>
            </a:r>
          </a:p>
          <a:p>
            <a:pPr marL="342900" indent="-342900">
              <a:lnSpc>
                <a:spcPct val="90000"/>
              </a:lnSpc>
              <a:spcBef>
                <a:spcPct val="30000"/>
              </a:spcBef>
              <a:buClr>
                <a:schemeClr val="tx2"/>
              </a:buClr>
              <a:buFont typeface="Wingdings" pitchFamily="2" charset="2"/>
              <a:buChar char="Ø"/>
            </a:pPr>
            <a:r>
              <a:rPr lang="el-GR" sz="2800" dirty="0">
                <a:latin typeface="Comic Sans MS" pitchFamily="66" charset="0"/>
              </a:rPr>
              <a:t>Απομακρύνονται γρήγορα από την κυκλοφορία, κυρίως από το ήπαρ</a:t>
            </a:r>
            <a:endParaRPr lang="en-US" sz="2800" dirty="0">
              <a:latin typeface="Comic Sans MS" pitchFamily="66" charset="0"/>
            </a:endParaRPr>
          </a:p>
        </p:txBody>
      </p:sp>
      <p:pic>
        <p:nvPicPr>
          <p:cNvPr id="167942" name="Picture 8" descr="Ivwdolusn-Smokov"/>
          <p:cNvPicPr>
            <a:picLocks noChangeAspect="1" noChangeArrowheads="1"/>
          </p:cNvPicPr>
          <p:nvPr/>
        </p:nvPicPr>
        <p:blipFill>
          <a:blip r:embed="rId4" cstate="print"/>
          <a:srcRect l="43120" b="29181"/>
          <a:stretch>
            <a:fillRect/>
          </a:stretch>
        </p:blipFill>
        <p:spPr bwMode="auto">
          <a:xfrm>
            <a:off x="5651500" y="4318000"/>
            <a:ext cx="3559175" cy="16605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269875"/>
            <a:ext cx="7772400" cy="1143000"/>
          </a:xfrm>
        </p:spPr>
        <p:txBody>
          <a:bodyPr/>
          <a:lstStyle/>
          <a:p>
            <a:pPr algn="ctr" eaLnBrk="1" hangingPunct="1"/>
            <a:r>
              <a:rPr lang="el-GR" dirty="0" smtClean="0">
                <a:solidFill>
                  <a:srgbClr val="FFC000"/>
                </a:solidFill>
                <a:latin typeface="Comic Sans MS" pitchFamily="66" charset="0"/>
              </a:rPr>
              <a:t>Ινωδόλυση</a:t>
            </a:r>
            <a:endParaRPr lang="en-US" dirty="0" smtClean="0">
              <a:solidFill>
                <a:srgbClr val="FFC000"/>
              </a:solidFill>
              <a:latin typeface="Comic Sans MS" pitchFamily="66" charset="0"/>
            </a:endParaRPr>
          </a:p>
        </p:txBody>
      </p:sp>
      <p:pic>
        <p:nvPicPr>
          <p:cNvPr id="168963" name="Picture 3" descr="fibrin1"/>
          <p:cNvPicPr>
            <a:picLocks noChangeAspect="1" noChangeArrowheads="1"/>
          </p:cNvPicPr>
          <p:nvPr/>
        </p:nvPicPr>
        <p:blipFill>
          <a:blip r:embed="rId3" cstate="print"/>
          <a:srcRect/>
          <a:stretch>
            <a:fillRect/>
          </a:stretch>
        </p:blipFill>
        <p:spPr bwMode="auto">
          <a:xfrm>
            <a:off x="793750" y="1998663"/>
            <a:ext cx="7543800" cy="4113212"/>
          </a:xfrm>
          <a:prstGeom prst="rect">
            <a:avLst/>
          </a:prstGeom>
          <a:noFill/>
          <a:ln w="9525">
            <a:noFill/>
            <a:miter lim="800000"/>
            <a:headEnd/>
            <a:tailEnd/>
          </a:ln>
        </p:spPr>
      </p:pic>
      <p:sp>
        <p:nvSpPr>
          <p:cNvPr id="168964" name="Rectangle 4"/>
          <p:cNvSpPr>
            <a:spLocks noChangeArrowheads="1"/>
          </p:cNvSpPr>
          <p:nvPr/>
        </p:nvSpPr>
        <p:spPr bwMode="auto">
          <a:xfrm>
            <a:off x="914400" y="3476625"/>
            <a:ext cx="1371600" cy="1828800"/>
          </a:xfrm>
          <a:prstGeom prst="rect">
            <a:avLst/>
          </a:prstGeom>
          <a:solidFill>
            <a:schemeClr val="tx1"/>
          </a:solidFill>
          <a:ln w="9525">
            <a:solidFill>
              <a:schemeClr val="tx1"/>
            </a:solidFill>
            <a:miter lim="800000"/>
            <a:headEnd/>
            <a:tailEnd/>
          </a:ln>
        </p:spPr>
        <p:txBody>
          <a:bodyPr wrap="none" anchor="ctr"/>
          <a:lstStyle/>
          <a:p>
            <a:endParaRPr lang="el-GR"/>
          </a:p>
        </p:txBody>
      </p:sp>
      <p:sp>
        <p:nvSpPr>
          <p:cNvPr id="168965" name="Rectangle 5"/>
          <p:cNvSpPr>
            <a:spLocks noChangeArrowheads="1"/>
          </p:cNvSpPr>
          <p:nvPr/>
        </p:nvSpPr>
        <p:spPr bwMode="auto">
          <a:xfrm>
            <a:off x="6156325" y="2636838"/>
            <a:ext cx="2087563" cy="1439862"/>
          </a:xfrm>
          <a:prstGeom prst="rect">
            <a:avLst/>
          </a:prstGeom>
          <a:solidFill>
            <a:schemeClr val="tx1"/>
          </a:solidFill>
          <a:ln w="9525">
            <a:solidFill>
              <a:schemeClr val="tx1"/>
            </a:solidFill>
            <a:miter lim="800000"/>
            <a:headEnd/>
            <a:tailEnd/>
          </a:ln>
        </p:spPr>
        <p:txBody>
          <a:bodyPr wrap="none"/>
          <a:lstStyle/>
          <a:p>
            <a:pPr algn="ctr"/>
            <a:r>
              <a:rPr lang="el-GR" sz="1800">
                <a:solidFill>
                  <a:schemeClr val="bg2"/>
                </a:solidFill>
                <a:latin typeface="Comic Sans MS" pitchFamily="66" charset="0"/>
              </a:rPr>
              <a:t>1-2 ημέρες </a:t>
            </a:r>
          </a:p>
          <a:p>
            <a:pPr algn="ctr"/>
            <a:r>
              <a:rPr lang="el-GR" sz="1800">
                <a:solidFill>
                  <a:schemeClr val="bg2"/>
                </a:solidFill>
                <a:latin typeface="Comic Sans MS" pitchFamily="66" charset="0"/>
              </a:rPr>
              <a:t>μετά την</a:t>
            </a:r>
          </a:p>
          <a:p>
            <a:pPr algn="ctr"/>
            <a:r>
              <a:rPr lang="el-GR" sz="1800">
                <a:solidFill>
                  <a:schemeClr val="bg2"/>
                </a:solidFill>
                <a:latin typeface="Comic Sans MS" pitchFamily="66" charset="0"/>
              </a:rPr>
              <a:t> επίσχεση </a:t>
            </a:r>
          </a:p>
          <a:p>
            <a:pPr algn="ctr"/>
            <a:r>
              <a:rPr lang="el-GR" sz="1800">
                <a:solidFill>
                  <a:schemeClr val="bg2"/>
                </a:solidFill>
                <a:latin typeface="Comic Sans MS" pitchFamily="66" charset="0"/>
              </a:rPr>
              <a:t>της αιμορραγίας</a:t>
            </a: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Ivwdolusn-Smokov"/>
          <p:cNvPicPr>
            <a:picLocks noChangeAspect="1" noChangeArrowheads="1"/>
          </p:cNvPicPr>
          <p:nvPr/>
        </p:nvPicPr>
        <p:blipFill>
          <a:blip r:embed="rId3" cstate="print"/>
          <a:srcRect/>
          <a:stretch>
            <a:fillRect/>
          </a:stretch>
        </p:blipFill>
        <p:spPr bwMode="auto">
          <a:xfrm>
            <a:off x="5003800" y="1268760"/>
            <a:ext cx="4140200" cy="1550988"/>
          </a:xfrm>
          <a:prstGeom prst="rect">
            <a:avLst/>
          </a:prstGeom>
          <a:noFill/>
          <a:ln w="9525">
            <a:noFill/>
            <a:miter lim="800000"/>
            <a:headEnd/>
            <a:tailEnd/>
          </a:ln>
        </p:spPr>
      </p:pic>
      <p:sp>
        <p:nvSpPr>
          <p:cNvPr id="169987" name="Rectangle 3"/>
          <p:cNvSpPr>
            <a:spLocks noGrp="1" noChangeArrowheads="1"/>
          </p:cNvSpPr>
          <p:nvPr>
            <p:ph type="title"/>
          </p:nvPr>
        </p:nvSpPr>
        <p:spPr>
          <a:xfrm>
            <a:off x="685800" y="152400"/>
            <a:ext cx="7772400" cy="914400"/>
          </a:xfrm>
        </p:spPr>
        <p:txBody>
          <a:bodyPr/>
          <a:lstStyle/>
          <a:p>
            <a:pPr eaLnBrk="1" hangingPunct="1"/>
            <a:r>
              <a:rPr lang="el-GR" smtClean="0">
                <a:latin typeface="Comic Sans MS" pitchFamily="66" charset="0"/>
              </a:rPr>
              <a:t>Αδρανοποιοί της Πλασμίνης</a:t>
            </a:r>
            <a:endParaRPr lang="en-US" smtClean="0">
              <a:latin typeface="Comic Sans MS" pitchFamily="66" charset="0"/>
            </a:endParaRPr>
          </a:p>
        </p:txBody>
      </p:sp>
      <p:sp>
        <p:nvSpPr>
          <p:cNvPr id="169988" name="Rectangle 4"/>
          <p:cNvSpPr>
            <a:spLocks noGrp="1" noChangeArrowheads="1"/>
          </p:cNvSpPr>
          <p:nvPr>
            <p:ph type="body" idx="1"/>
          </p:nvPr>
        </p:nvSpPr>
        <p:spPr>
          <a:xfrm>
            <a:off x="179387" y="1556792"/>
            <a:ext cx="8964613" cy="2743200"/>
          </a:xfrm>
        </p:spPr>
        <p:txBody>
          <a:bodyPr/>
          <a:lstStyle/>
          <a:p>
            <a:pPr marL="0" indent="0" eaLnBrk="1" hangingPunct="1">
              <a:buClr>
                <a:schemeClr val="tx2"/>
              </a:buClr>
              <a:buFont typeface="Wingdings" pitchFamily="2" charset="2"/>
              <a:buChar char="Ø"/>
            </a:pPr>
            <a:r>
              <a:rPr lang="el-GR" sz="2800" b="0" dirty="0" smtClean="0">
                <a:solidFill>
                  <a:srgbClr val="FFC000"/>
                </a:solidFill>
                <a:latin typeface="Comic Sans MS" pitchFamily="66" charset="0"/>
              </a:rPr>
              <a:t>α</a:t>
            </a:r>
            <a:r>
              <a:rPr lang="el-GR" sz="2800" b="0" baseline="-20000" dirty="0" smtClean="0">
                <a:solidFill>
                  <a:srgbClr val="FFC000"/>
                </a:solidFill>
                <a:latin typeface="Comic Sans MS" pitchFamily="66" charset="0"/>
              </a:rPr>
              <a:t>2</a:t>
            </a:r>
            <a:r>
              <a:rPr lang="el-GR" sz="2800" b="0" dirty="0" smtClean="0">
                <a:solidFill>
                  <a:srgbClr val="FFC000"/>
                </a:solidFill>
                <a:latin typeface="Comic Sans MS" pitchFamily="66" charset="0"/>
              </a:rPr>
              <a:t>-αντιπλασμίνη</a:t>
            </a:r>
            <a:r>
              <a:rPr lang="en-US" sz="2800" b="0" dirty="0" smtClean="0">
                <a:solidFill>
                  <a:srgbClr val="FFC000"/>
                </a:solidFill>
                <a:latin typeface="Comic Sans MS" pitchFamily="66" charset="0"/>
              </a:rPr>
              <a:t>:</a:t>
            </a:r>
            <a:r>
              <a:rPr lang="el-GR" sz="2800" b="0" dirty="0" smtClean="0">
                <a:latin typeface="Comic Sans MS" pitchFamily="66" charset="0"/>
              </a:rPr>
              <a:t> παράγεται 				      κυρίως στο </a:t>
            </a:r>
            <a:r>
              <a:rPr lang="el-GR" sz="2800" b="0" dirty="0" smtClean="0">
                <a:solidFill>
                  <a:srgbClr val="FFC000"/>
                </a:solidFill>
                <a:latin typeface="Comic Sans MS" pitchFamily="66" charset="0"/>
              </a:rPr>
              <a:t>ήπαρ</a:t>
            </a:r>
            <a:r>
              <a:rPr lang="el-GR" sz="2800" b="0" dirty="0" smtClean="0">
                <a:latin typeface="Comic Sans MS" pitchFamily="66" charset="0"/>
              </a:rPr>
              <a:t> και απαντά 				            στο πλάσμα του αίματος και 				  στα άλλα υγρά του σώματος. Συνδέεται με την πλασμίνη και την αδρανοποιεί (αναστολέας </a:t>
            </a:r>
            <a:r>
              <a:rPr lang="en-US" sz="2800" b="0" dirty="0" smtClean="0">
                <a:latin typeface="Comic Sans MS" pitchFamily="66" charset="0"/>
              </a:rPr>
              <a:t>/</a:t>
            </a:r>
            <a:r>
              <a:rPr lang="el-GR" sz="2800" b="0" dirty="0" smtClean="0">
                <a:latin typeface="Comic Sans MS" pitchFamily="66" charset="0"/>
              </a:rPr>
              <a:t> αδρανοποιός των </a:t>
            </a:r>
            <a:r>
              <a:rPr lang="el-GR" sz="2800" b="0" dirty="0" err="1" smtClean="0">
                <a:latin typeface="Comic Sans MS" pitchFamily="66" charset="0"/>
              </a:rPr>
              <a:t>σερινο</a:t>
            </a:r>
            <a:r>
              <a:rPr lang="el-GR" sz="2800" b="0" dirty="0" smtClean="0">
                <a:latin typeface="Comic Sans MS" pitchFamily="66" charset="0"/>
              </a:rPr>
              <a:t>-πρωτεϊνασών - </a:t>
            </a:r>
            <a:r>
              <a:rPr lang="en-US" sz="2800" b="0" dirty="0" err="1" smtClean="0">
                <a:latin typeface="Comic Sans MS" pitchFamily="66" charset="0"/>
              </a:rPr>
              <a:t>serpins</a:t>
            </a:r>
            <a:r>
              <a:rPr lang="el-GR" sz="2800" b="0" dirty="0" smtClean="0">
                <a:latin typeface="Comic Sans MS" pitchFamily="66" charset="0"/>
              </a:rPr>
              <a:t>) </a:t>
            </a:r>
          </a:p>
        </p:txBody>
      </p:sp>
      <p:sp>
        <p:nvSpPr>
          <p:cNvPr id="169989" name="Rectangle 5"/>
          <p:cNvSpPr>
            <a:spLocks noChangeArrowheads="1"/>
          </p:cNvSpPr>
          <p:nvPr/>
        </p:nvSpPr>
        <p:spPr bwMode="auto">
          <a:xfrm>
            <a:off x="251520" y="4437112"/>
            <a:ext cx="8064500" cy="1876425"/>
          </a:xfrm>
          <a:prstGeom prst="rect">
            <a:avLst/>
          </a:prstGeom>
          <a:noFill/>
          <a:ln w="9525">
            <a:noFill/>
            <a:miter lim="800000"/>
            <a:headEnd/>
            <a:tailEnd/>
          </a:ln>
        </p:spPr>
        <p:txBody>
          <a:bodyPr/>
          <a:lstStyle/>
          <a:p>
            <a:pPr marL="7938" indent="-7938">
              <a:lnSpc>
                <a:spcPct val="90000"/>
              </a:lnSpc>
              <a:spcBef>
                <a:spcPct val="20000"/>
              </a:spcBef>
              <a:buClr>
                <a:schemeClr val="tx2"/>
              </a:buClr>
              <a:buFont typeface="Wingdings" pitchFamily="2" charset="2"/>
              <a:buChar char="Ø"/>
            </a:pPr>
            <a:r>
              <a:rPr lang="el-GR" sz="2800" dirty="0">
                <a:solidFill>
                  <a:srgbClr val="FFC000"/>
                </a:solidFill>
                <a:latin typeface="Comic Sans MS" pitchFamily="66" charset="0"/>
              </a:rPr>
              <a:t>α</a:t>
            </a:r>
            <a:r>
              <a:rPr lang="el-GR" sz="2800" baseline="-20000" dirty="0">
                <a:solidFill>
                  <a:srgbClr val="FFC000"/>
                </a:solidFill>
                <a:latin typeface="Comic Sans MS" pitchFamily="66" charset="0"/>
              </a:rPr>
              <a:t>2</a:t>
            </a:r>
            <a:r>
              <a:rPr lang="el-GR" sz="2800" dirty="0">
                <a:solidFill>
                  <a:srgbClr val="FFC000"/>
                </a:solidFill>
                <a:latin typeface="Comic Sans MS" pitchFamily="66" charset="0"/>
              </a:rPr>
              <a:t>-μακροσφαιρίνη</a:t>
            </a:r>
            <a:r>
              <a:rPr lang="en-US" sz="2800" dirty="0">
                <a:solidFill>
                  <a:srgbClr val="FFC000"/>
                </a:solidFill>
                <a:latin typeface="Comic Sans MS" pitchFamily="66" charset="0"/>
              </a:rPr>
              <a:t>:</a:t>
            </a:r>
            <a:r>
              <a:rPr lang="en-US" sz="2800" dirty="0">
                <a:latin typeface="Comic Sans MS" pitchFamily="66" charset="0"/>
              </a:rPr>
              <a:t> </a:t>
            </a:r>
            <a:r>
              <a:rPr lang="el-GR" sz="2800" dirty="0">
                <a:latin typeface="Comic Sans MS" pitchFamily="66" charset="0"/>
              </a:rPr>
              <a:t>πρωτεΐνη του πλάσματος - έχει βραδεία δράση και δρα συμπληρωματικά της α</a:t>
            </a:r>
            <a:r>
              <a:rPr lang="el-GR" sz="2800" baseline="-25000" dirty="0">
                <a:latin typeface="Comic Sans MS" pitchFamily="66" charset="0"/>
              </a:rPr>
              <a:t>2</a:t>
            </a:r>
            <a:r>
              <a:rPr lang="el-GR" sz="2800" dirty="0">
                <a:latin typeface="Comic Sans MS" pitchFamily="66" charset="0"/>
              </a:rPr>
              <a:t>-αντιπλασμίνης όταν εξαντληθούν τα αποθέματα αυτής</a:t>
            </a:r>
            <a:endParaRPr lang="en-US" sz="2800" dirty="0">
              <a:latin typeface="Comic Sans MS" pitchFamily="66"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 Τίτλος"/>
          <p:cNvSpPr>
            <a:spLocks noGrp="1"/>
          </p:cNvSpPr>
          <p:nvPr>
            <p:ph type="title"/>
          </p:nvPr>
        </p:nvSpPr>
        <p:spPr/>
        <p:txBody>
          <a:bodyPr/>
          <a:lstStyle/>
          <a:p>
            <a:pPr algn="ctr" eaLnBrk="1" hangingPunct="1"/>
            <a:r>
              <a:rPr lang="el-GR" sz="2400" smtClean="0"/>
              <a:t>Διάρκεια ζωής των ερυθροκυττάρων</a:t>
            </a:r>
          </a:p>
        </p:txBody>
      </p:sp>
      <p:sp>
        <p:nvSpPr>
          <p:cNvPr id="19458" name="2 - Θέση κειμένου"/>
          <p:cNvSpPr>
            <a:spLocks noGrp="1"/>
          </p:cNvSpPr>
          <p:nvPr>
            <p:ph type="body" sz="half" idx="1"/>
          </p:nvPr>
        </p:nvSpPr>
        <p:spPr>
          <a:xfrm>
            <a:off x="179388" y="1052513"/>
            <a:ext cx="8664575" cy="5257800"/>
          </a:xfrm>
        </p:spPr>
        <p:txBody>
          <a:bodyPr/>
          <a:lstStyle/>
          <a:p>
            <a:pPr eaLnBrk="1" hangingPunct="1"/>
            <a:r>
              <a:rPr lang="el-GR" sz="2000" smtClean="0"/>
              <a:t>Ποικίλει ανάλογα με το είδος του ζώου</a:t>
            </a:r>
          </a:p>
          <a:p>
            <a:pPr eaLnBrk="1" hangingPunct="1"/>
            <a:r>
              <a:rPr lang="el-GR" sz="2000" smtClean="0"/>
              <a:t>Σήμανση με ισότοπα (</a:t>
            </a:r>
            <a:r>
              <a:rPr lang="en-US" sz="2000" baseline="30000" smtClean="0"/>
              <a:t>51</a:t>
            </a:r>
            <a:r>
              <a:rPr lang="en-US" sz="2000" smtClean="0"/>
              <a:t>Cr, </a:t>
            </a:r>
            <a:r>
              <a:rPr lang="en-US" sz="2000" baseline="30000" smtClean="0"/>
              <a:t>59</a:t>
            </a:r>
            <a:r>
              <a:rPr lang="en-US" sz="2000" smtClean="0"/>
              <a:t>Fe, </a:t>
            </a:r>
            <a:r>
              <a:rPr lang="en-US" sz="2000" baseline="30000" smtClean="0"/>
              <a:t>55</a:t>
            </a:r>
            <a:r>
              <a:rPr lang="en-US" sz="2000" smtClean="0"/>
              <a:t>Fe, </a:t>
            </a:r>
            <a:r>
              <a:rPr lang="en-US" sz="2000" baseline="30000" smtClean="0"/>
              <a:t>32</a:t>
            </a:r>
            <a:r>
              <a:rPr lang="en-US" sz="2000" smtClean="0"/>
              <a:t>P, </a:t>
            </a:r>
            <a:r>
              <a:rPr lang="en-US" sz="2000" baseline="30000" smtClean="0"/>
              <a:t>14</a:t>
            </a:r>
            <a:r>
              <a:rPr lang="en-US" sz="2000" smtClean="0"/>
              <a:t>C)</a:t>
            </a:r>
          </a:p>
          <a:p>
            <a:pPr eaLnBrk="1" hangingPunct="1"/>
            <a:r>
              <a:rPr lang="el-GR" sz="2000" smtClean="0"/>
              <a:t>Σκύλος 118 ημέρες (100-130)</a:t>
            </a:r>
          </a:p>
          <a:p>
            <a:pPr eaLnBrk="1" hangingPunct="1"/>
            <a:r>
              <a:rPr lang="el-GR" sz="2000" smtClean="0"/>
              <a:t>Γάτα 70-80 ημέρες</a:t>
            </a:r>
          </a:p>
          <a:p>
            <a:pPr eaLnBrk="1" hangingPunct="1"/>
            <a:r>
              <a:rPr lang="el-GR" sz="2000" smtClean="0"/>
              <a:t>Άλογα 140-150 ημέρες</a:t>
            </a:r>
          </a:p>
          <a:p>
            <a:pPr eaLnBrk="1" hangingPunct="1"/>
            <a:r>
              <a:rPr lang="el-GR" sz="2000" smtClean="0"/>
              <a:t>Ενήλικα μηρυκαστικά 125-150 ημέρες</a:t>
            </a:r>
          </a:p>
          <a:p>
            <a:pPr eaLnBrk="1" hangingPunct="1"/>
            <a:r>
              <a:rPr lang="el-GR" sz="2000" smtClean="0"/>
              <a:t>Μόσχοι, αμνοί 50-100 ημέρες</a:t>
            </a:r>
          </a:p>
          <a:p>
            <a:pPr eaLnBrk="1" hangingPunct="1"/>
            <a:r>
              <a:rPr lang="el-GR" sz="2000" smtClean="0"/>
              <a:t>Χοίροι 100-120 ημέρες</a:t>
            </a:r>
          </a:p>
          <a:p>
            <a:pPr lvl="1" eaLnBrk="1" hangingPunct="1"/>
            <a:r>
              <a:rPr lang="el-GR" sz="1600" smtClean="0"/>
              <a:t>Αυτόλογα κύτταρα ημιπερίοδος ζωής 28 ± 4 ημέρες</a:t>
            </a:r>
          </a:p>
          <a:p>
            <a:pPr lvl="1" eaLnBrk="1" hangingPunct="1"/>
            <a:r>
              <a:rPr lang="el-GR" sz="1600" smtClean="0"/>
              <a:t>Ομόλογα κύτταρα ημιπερίοδος ζωής 13,8 ± 5,7 ημέρες</a:t>
            </a:r>
            <a:endParaRPr lang="el-GR" sz="2000" smtClean="0"/>
          </a:p>
          <a:p>
            <a:pPr eaLnBrk="1" hangingPunct="1"/>
            <a:r>
              <a:rPr lang="el-GR" sz="2000" smtClean="0"/>
              <a:t>Όρνιθες 20-30 ημέρες</a:t>
            </a:r>
          </a:p>
          <a:p>
            <a:pPr eaLnBrk="1" hangingPunct="1">
              <a:buFontTx/>
              <a:buNone/>
            </a:pPr>
            <a:r>
              <a:rPr lang="el-GR" sz="2000" smtClean="0"/>
              <a:t>Σε ζώο 450 </a:t>
            </a:r>
            <a:r>
              <a:rPr lang="en-US" sz="2000" smtClean="0"/>
              <a:t>kg</a:t>
            </a:r>
            <a:r>
              <a:rPr lang="el-GR" sz="2000" smtClean="0"/>
              <a:t> υπάρχουν 300 τρισεκ. ερυθροκύτταρα</a:t>
            </a:r>
          </a:p>
          <a:p>
            <a:pPr eaLnBrk="1" hangingPunct="1">
              <a:buFontTx/>
              <a:buNone/>
            </a:pPr>
            <a:r>
              <a:rPr lang="el-GR" sz="2000" smtClean="0"/>
              <a:t>Αν η μέση διάρκεια ζωής τους είναι 100 ημέρες</a:t>
            </a:r>
          </a:p>
          <a:p>
            <a:pPr eaLnBrk="1" hangingPunct="1">
              <a:buFontTx/>
              <a:buNone/>
            </a:pPr>
            <a:r>
              <a:rPr lang="el-GR" sz="2000" smtClean="0"/>
              <a:t>Τότε 3 τρις καταστρέφονται την ημέρα ή 35 εκατομ. /</a:t>
            </a:r>
            <a:r>
              <a:rPr lang="en-US" sz="2000" smtClean="0"/>
              <a:t>sec</a:t>
            </a:r>
            <a:endParaRPr lang="el-GR" sz="2000" smtClean="0"/>
          </a:p>
        </p:txBody>
      </p:sp>
    </p:spTree>
  </p:cSld>
  <p:clrMapOvr>
    <a:masterClrMapping/>
  </p:clrMapOvr>
  <p:transition spd="med">
    <p:fade thruBlk="1"/>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152400" y="2782888"/>
            <a:ext cx="8839200" cy="3886200"/>
          </a:xfrm>
        </p:spPr>
        <p:txBody>
          <a:bodyPr/>
          <a:lstStyle/>
          <a:p>
            <a:pPr eaLnBrk="1" hangingPunct="1">
              <a:buClr>
                <a:schemeClr val="tx2"/>
              </a:buClr>
              <a:buFont typeface="Wingdings" pitchFamily="2" charset="2"/>
              <a:buNone/>
            </a:pPr>
            <a:r>
              <a:rPr lang="el-GR" sz="2800" dirty="0" smtClean="0">
                <a:latin typeface="Comic Sans MS" pitchFamily="66" charset="0"/>
              </a:rPr>
              <a:t> 	δεσμεύουν τους ΡΑ καθιστώντας τους ανενεργούς</a:t>
            </a:r>
          </a:p>
          <a:p>
            <a:pPr lvl="1" eaLnBrk="1" hangingPunct="1">
              <a:buClr>
                <a:schemeClr val="tx2"/>
              </a:buClr>
              <a:buFont typeface="Wingdings" pitchFamily="2" charset="2"/>
              <a:buChar char="Ø"/>
            </a:pPr>
            <a:r>
              <a:rPr lang="el-GR" dirty="0" smtClean="0">
                <a:latin typeface="Comic Sans MS" pitchFamily="66" charset="0"/>
              </a:rPr>
              <a:t> </a:t>
            </a:r>
            <a:r>
              <a:rPr lang="el-GR" sz="2400" dirty="0" smtClean="0">
                <a:solidFill>
                  <a:srgbClr val="FFC000"/>
                </a:solidFill>
                <a:latin typeface="Comic Sans MS" pitchFamily="66" charset="0"/>
              </a:rPr>
              <a:t>ΡΑΙ-1</a:t>
            </a:r>
            <a:r>
              <a:rPr lang="en-US" sz="2400" dirty="0" smtClean="0">
                <a:solidFill>
                  <a:srgbClr val="FFC000"/>
                </a:solidFill>
                <a:latin typeface="Comic Sans MS" pitchFamily="66" charset="0"/>
              </a:rPr>
              <a:t>:</a:t>
            </a:r>
            <a:r>
              <a:rPr lang="el-GR" sz="2400" dirty="0" smtClean="0">
                <a:latin typeface="Comic Sans MS" pitchFamily="66" charset="0"/>
              </a:rPr>
              <a:t> αδρανοποιεί τόσο τον </a:t>
            </a:r>
            <a:r>
              <a:rPr lang="en-US" sz="2400" dirty="0" smtClean="0">
                <a:solidFill>
                  <a:srgbClr val="FFC000"/>
                </a:solidFill>
                <a:latin typeface="Comic Sans MS" pitchFamily="66" charset="0"/>
              </a:rPr>
              <a:t>t-PA</a:t>
            </a:r>
            <a:r>
              <a:rPr lang="el-GR" sz="2400" dirty="0" smtClean="0">
                <a:latin typeface="Comic Sans MS" pitchFamily="66" charset="0"/>
              </a:rPr>
              <a:t> όσο και τον </a:t>
            </a:r>
            <a:r>
              <a:rPr lang="en-US" sz="2400" dirty="0" smtClean="0">
                <a:solidFill>
                  <a:srgbClr val="FFC000"/>
                </a:solidFill>
                <a:latin typeface="Comic Sans MS" pitchFamily="66" charset="0"/>
              </a:rPr>
              <a:t>u-PA</a:t>
            </a:r>
            <a:r>
              <a:rPr lang="el-GR" sz="2400" dirty="0" smtClean="0">
                <a:solidFill>
                  <a:srgbClr val="FFC000"/>
                </a:solidFill>
                <a:latin typeface="Comic Sans MS" pitchFamily="66" charset="0"/>
              </a:rPr>
              <a:t>.</a:t>
            </a:r>
            <a:r>
              <a:rPr lang="el-GR" sz="2400" dirty="0" smtClean="0">
                <a:latin typeface="Comic Sans MS" pitchFamily="66" charset="0"/>
              </a:rPr>
              <a:t> Θεωρείται ο αποτελεσματικότερος και συντίθεται κυρίως στα ενδοθηλιακά κύτταρα, τα αιμοπετάλια και τις λείες μυϊκές ίνες (</a:t>
            </a:r>
            <a:r>
              <a:rPr lang="el-GR" sz="2400" dirty="0" smtClean="0">
                <a:solidFill>
                  <a:srgbClr val="FFC000"/>
                </a:solidFill>
                <a:latin typeface="Comic Sans MS" pitchFamily="66" charset="0"/>
              </a:rPr>
              <a:t>ενδοθηλιακός τύπος</a:t>
            </a:r>
            <a:r>
              <a:rPr lang="el-GR" sz="2400" dirty="0" smtClean="0">
                <a:latin typeface="Comic Sans MS" pitchFamily="66" charset="0"/>
              </a:rPr>
              <a:t>)</a:t>
            </a:r>
          </a:p>
          <a:p>
            <a:pPr lvl="1" eaLnBrk="1" hangingPunct="1">
              <a:buClr>
                <a:schemeClr val="tx2"/>
              </a:buClr>
              <a:buFont typeface="Wingdings" pitchFamily="2" charset="2"/>
              <a:buChar char="Ø"/>
            </a:pPr>
            <a:r>
              <a:rPr lang="el-GR" dirty="0" smtClean="0">
                <a:latin typeface="Comic Sans MS" pitchFamily="66" charset="0"/>
              </a:rPr>
              <a:t> </a:t>
            </a:r>
            <a:r>
              <a:rPr lang="el-GR" sz="2400" dirty="0" smtClean="0">
                <a:solidFill>
                  <a:srgbClr val="FFC000"/>
                </a:solidFill>
                <a:latin typeface="Comic Sans MS" pitchFamily="66" charset="0"/>
              </a:rPr>
              <a:t>ΡΑΙ-2</a:t>
            </a:r>
            <a:r>
              <a:rPr lang="en-US" sz="2400" dirty="0" smtClean="0">
                <a:solidFill>
                  <a:srgbClr val="FFC000"/>
                </a:solidFill>
                <a:latin typeface="Comic Sans MS" pitchFamily="66" charset="0"/>
              </a:rPr>
              <a:t>:</a:t>
            </a:r>
            <a:r>
              <a:rPr lang="el-GR" sz="2400" dirty="0" smtClean="0">
                <a:latin typeface="Comic Sans MS" pitchFamily="66" charset="0"/>
              </a:rPr>
              <a:t> αδρανοποιεί κυρίως τον </a:t>
            </a:r>
            <a:r>
              <a:rPr lang="en-US" sz="2400" dirty="0" smtClean="0">
                <a:solidFill>
                  <a:srgbClr val="FFC000"/>
                </a:solidFill>
                <a:latin typeface="Comic Sans MS" pitchFamily="66" charset="0"/>
              </a:rPr>
              <a:t>u-PA</a:t>
            </a:r>
            <a:r>
              <a:rPr lang="el-GR" sz="2400" dirty="0" smtClean="0">
                <a:solidFill>
                  <a:srgbClr val="FFC000"/>
                </a:solidFill>
                <a:latin typeface="Comic Sans MS" pitchFamily="66" charset="0"/>
              </a:rPr>
              <a:t> </a:t>
            </a:r>
            <a:r>
              <a:rPr lang="el-GR" sz="2400" dirty="0" smtClean="0">
                <a:latin typeface="Comic Sans MS" pitchFamily="66" charset="0"/>
              </a:rPr>
              <a:t>και συντίθεται κυρίως στον </a:t>
            </a:r>
            <a:r>
              <a:rPr lang="el-GR" sz="2400" dirty="0" smtClean="0">
                <a:solidFill>
                  <a:srgbClr val="FFC000"/>
                </a:solidFill>
                <a:latin typeface="Comic Sans MS" pitchFamily="66" charset="0"/>
              </a:rPr>
              <a:t>πλακούντα</a:t>
            </a:r>
            <a:r>
              <a:rPr lang="el-GR" sz="2400" dirty="0" smtClean="0">
                <a:latin typeface="Comic Sans MS" pitchFamily="66" charset="0"/>
              </a:rPr>
              <a:t> και το πλάσμα του αίματος κατά τη διάρκεια της εγκυμοσύνης</a:t>
            </a:r>
            <a:endParaRPr lang="en-US" sz="2400" dirty="0" smtClean="0">
              <a:latin typeface="Comic Sans MS" pitchFamily="66" charset="0"/>
            </a:endParaRPr>
          </a:p>
        </p:txBody>
      </p:sp>
      <p:pic>
        <p:nvPicPr>
          <p:cNvPr id="171011" name="Picture 3" descr="Ivwdolusn-Smokov"/>
          <p:cNvPicPr>
            <a:picLocks noChangeAspect="1" noChangeArrowheads="1"/>
          </p:cNvPicPr>
          <p:nvPr/>
        </p:nvPicPr>
        <p:blipFill>
          <a:blip r:embed="rId3" cstate="print"/>
          <a:srcRect l="42137" b="29181"/>
          <a:stretch>
            <a:fillRect/>
          </a:stretch>
        </p:blipFill>
        <p:spPr bwMode="auto">
          <a:xfrm>
            <a:off x="5638800" y="1217613"/>
            <a:ext cx="3325813" cy="1525587"/>
          </a:xfrm>
          <a:prstGeom prst="rect">
            <a:avLst/>
          </a:prstGeom>
          <a:noFill/>
          <a:ln w="9525">
            <a:noFill/>
            <a:miter lim="800000"/>
            <a:headEnd/>
            <a:tailEnd/>
          </a:ln>
        </p:spPr>
      </p:pic>
      <p:sp>
        <p:nvSpPr>
          <p:cNvPr id="171012" name="Rectangle 4"/>
          <p:cNvSpPr>
            <a:spLocks noGrp="1" noChangeArrowheads="1"/>
          </p:cNvSpPr>
          <p:nvPr>
            <p:ph type="title"/>
          </p:nvPr>
        </p:nvSpPr>
        <p:spPr>
          <a:xfrm>
            <a:off x="685800" y="152400"/>
            <a:ext cx="7772400" cy="1143000"/>
          </a:xfrm>
        </p:spPr>
        <p:txBody>
          <a:bodyPr/>
          <a:lstStyle/>
          <a:p>
            <a:pPr algn="ctr" eaLnBrk="1" hangingPunct="1"/>
            <a:r>
              <a:rPr lang="el-GR" sz="4000" dirty="0" err="1" smtClean="0">
                <a:latin typeface="Comic Sans MS" pitchFamily="66" charset="0"/>
              </a:rPr>
              <a:t>Αδρανοποιοί</a:t>
            </a:r>
            <a:r>
              <a:rPr lang="el-GR" sz="4000" dirty="0" smtClean="0">
                <a:latin typeface="Comic Sans MS" pitchFamily="66" charset="0"/>
              </a:rPr>
              <a:t> των Ενεργοποιών του Πλασμινογόνου</a:t>
            </a:r>
            <a:endParaRPr lang="en-US" sz="4000" dirty="0"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381000"/>
            <a:ext cx="7772400" cy="1143000"/>
          </a:xfrm>
        </p:spPr>
        <p:txBody>
          <a:bodyPr/>
          <a:lstStyle/>
          <a:p>
            <a:pPr algn="ctr" eaLnBrk="1" hangingPunct="1"/>
            <a:r>
              <a:rPr lang="el-GR" sz="4000" dirty="0" err="1" smtClean="0">
                <a:latin typeface="Comic Sans MS" pitchFamily="66" charset="0"/>
              </a:rPr>
              <a:t>Αδρανοποιοί</a:t>
            </a:r>
            <a:r>
              <a:rPr lang="el-GR" sz="4000" dirty="0" smtClean="0">
                <a:latin typeface="Comic Sans MS" pitchFamily="66" charset="0"/>
              </a:rPr>
              <a:t> των Ενεργοποιών του Πλασμινογόνου</a:t>
            </a:r>
            <a:endParaRPr lang="en-US" sz="4000" dirty="0" smtClean="0">
              <a:latin typeface="Comic Sans MS" pitchFamily="66" charset="0"/>
            </a:endParaRPr>
          </a:p>
        </p:txBody>
      </p:sp>
      <p:sp>
        <p:nvSpPr>
          <p:cNvPr id="172035" name="Rectangle 3"/>
          <p:cNvSpPr>
            <a:spLocks noGrp="1" noChangeArrowheads="1"/>
          </p:cNvSpPr>
          <p:nvPr>
            <p:ph type="body" idx="1"/>
          </p:nvPr>
        </p:nvSpPr>
        <p:spPr>
          <a:xfrm>
            <a:off x="304800" y="1897063"/>
            <a:ext cx="8534400" cy="1963737"/>
          </a:xfrm>
        </p:spPr>
        <p:txBody>
          <a:bodyPr/>
          <a:lstStyle/>
          <a:p>
            <a:pPr eaLnBrk="1" hangingPunct="1">
              <a:buClr>
                <a:schemeClr val="tx2"/>
              </a:buClr>
              <a:buFont typeface="Wingdings" pitchFamily="2" charset="2"/>
              <a:buChar char="Ø"/>
            </a:pPr>
            <a:r>
              <a:rPr lang="el-GR" sz="2800" dirty="0" smtClean="0">
                <a:solidFill>
                  <a:srgbClr val="FFC000"/>
                </a:solidFill>
                <a:latin typeface="Comic Sans MS" pitchFamily="66" charset="0"/>
              </a:rPr>
              <a:t> </a:t>
            </a:r>
            <a:r>
              <a:rPr lang="el-GR" sz="2800" dirty="0" err="1" smtClean="0">
                <a:solidFill>
                  <a:srgbClr val="FFC000"/>
                </a:solidFill>
                <a:latin typeface="Comic Sans MS" pitchFamily="66" charset="0"/>
              </a:rPr>
              <a:t>Νεξίνη</a:t>
            </a:r>
            <a:r>
              <a:rPr lang="en-US" sz="2800" dirty="0" smtClean="0">
                <a:solidFill>
                  <a:srgbClr val="FFC000"/>
                </a:solidFill>
                <a:latin typeface="Comic Sans MS" pitchFamily="66" charset="0"/>
              </a:rPr>
              <a:t>:</a:t>
            </a:r>
            <a:r>
              <a:rPr lang="el-GR" sz="2800" dirty="0" smtClean="0">
                <a:solidFill>
                  <a:srgbClr val="FFC000"/>
                </a:solidFill>
                <a:latin typeface="Comic Sans MS" pitchFamily="66" charset="0"/>
              </a:rPr>
              <a:t> </a:t>
            </a:r>
            <a:r>
              <a:rPr lang="el-GR" sz="2800" dirty="0" err="1" smtClean="0">
                <a:latin typeface="Comic Sans MS" pitchFamily="66" charset="0"/>
              </a:rPr>
              <a:t>πρωτεϊνάση</a:t>
            </a:r>
            <a:r>
              <a:rPr lang="el-GR" sz="2800" dirty="0" smtClean="0">
                <a:latin typeface="Comic Sans MS" pitchFamily="66" charset="0"/>
              </a:rPr>
              <a:t>, αδρανοποιεί τη </a:t>
            </a:r>
            <a:r>
              <a:rPr lang="el-GR" sz="2800" dirty="0" smtClean="0">
                <a:solidFill>
                  <a:srgbClr val="FFC000"/>
                </a:solidFill>
                <a:latin typeface="Comic Sans MS" pitchFamily="66" charset="0"/>
              </a:rPr>
              <a:t>θρομβίνη</a:t>
            </a:r>
            <a:r>
              <a:rPr lang="el-GR" sz="2800" dirty="0" smtClean="0">
                <a:latin typeface="Comic Sans MS" pitchFamily="66" charset="0"/>
              </a:rPr>
              <a:t>, αλλά και τους </a:t>
            </a:r>
            <a:r>
              <a:rPr lang="el-GR" sz="2800" dirty="0" smtClean="0">
                <a:solidFill>
                  <a:srgbClr val="FFC000"/>
                </a:solidFill>
                <a:latin typeface="Comic Sans MS" pitchFamily="66" charset="0"/>
              </a:rPr>
              <a:t>ΡΑ</a:t>
            </a:r>
            <a:r>
              <a:rPr lang="en-US" sz="2800" dirty="0" smtClean="0">
                <a:solidFill>
                  <a:srgbClr val="FFC000"/>
                </a:solidFill>
                <a:latin typeface="Comic Sans MS" pitchFamily="66" charset="0"/>
              </a:rPr>
              <a:t>s</a:t>
            </a:r>
            <a:r>
              <a:rPr lang="el-GR" sz="2800" dirty="0" smtClean="0">
                <a:solidFill>
                  <a:srgbClr val="FFC000"/>
                </a:solidFill>
                <a:latin typeface="Comic Sans MS" pitchFamily="66" charset="0"/>
              </a:rPr>
              <a:t> </a:t>
            </a:r>
            <a:r>
              <a:rPr lang="el-GR" sz="2800" dirty="0" smtClean="0">
                <a:latin typeface="Comic Sans MS" pitchFamily="66" charset="0"/>
              </a:rPr>
              <a:t>και </a:t>
            </a:r>
            <a:r>
              <a:rPr lang="el-GR" sz="2800" dirty="0" smtClean="0">
                <a:solidFill>
                  <a:srgbClr val="FFC000"/>
                </a:solidFill>
                <a:latin typeface="Comic Sans MS" pitchFamily="66" charset="0"/>
              </a:rPr>
              <a:t>την πλασμίνη</a:t>
            </a:r>
            <a:r>
              <a:rPr lang="el-GR" sz="2800" dirty="0" smtClean="0">
                <a:latin typeface="Comic Sans MS" pitchFamily="66" charset="0"/>
              </a:rPr>
              <a:t>. Απαντά σε </a:t>
            </a:r>
            <a:r>
              <a:rPr lang="el-GR" sz="2800" dirty="0" err="1" smtClean="0">
                <a:latin typeface="Comic Sans MS" pitchFamily="66" charset="0"/>
              </a:rPr>
              <a:t>ινοβλάστες</a:t>
            </a:r>
            <a:r>
              <a:rPr lang="el-GR" sz="2800" dirty="0" smtClean="0">
                <a:latin typeface="Comic Sans MS" pitchFamily="66" charset="0"/>
              </a:rPr>
              <a:t>, καρδιακές μυϊκές ίνες, και επιθηλιακά κύτταρα νεφρού</a:t>
            </a:r>
            <a:endParaRPr lang="en-US" sz="2800" dirty="0" smtClean="0">
              <a:latin typeface="Comic Sans MS" pitchFamily="66" charset="0"/>
            </a:endParaRPr>
          </a:p>
        </p:txBody>
      </p:sp>
      <p:pic>
        <p:nvPicPr>
          <p:cNvPr id="172036" name="Picture 4" descr="Ivwdolusn-Smokov"/>
          <p:cNvPicPr>
            <a:picLocks noChangeAspect="1" noChangeArrowheads="1"/>
          </p:cNvPicPr>
          <p:nvPr/>
        </p:nvPicPr>
        <p:blipFill>
          <a:blip r:embed="rId3" cstate="print"/>
          <a:srcRect l="-35" b="-2058"/>
          <a:stretch>
            <a:fillRect/>
          </a:stretch>
        </p:blipFill>
        <p:spPr bwMode="auto">
          <a:xfrm>
            <a:off x="1219200" y="4206875"/>
            <a:ext cx="6743700" cy="2578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0" y="404664"/>
            <a:ext cx="9144000" cy="762000"/>
          </a:xfrm>
        </p:spPr>
        <p:txBody>
          <a:bodyPr/>
          <a:lstStyle/>
          <a:p>
            <a:pPr algn="ctr" eaLnBrk="1" hangingPunct="1"/>
            <a:r>
              <a:rPr lang="el-GR" dirty="0" smtClean="0">
                <a:latin typeface="Comic Sans MS" pitchFamily="66" charset="0"/>
              </a:rPr>
              <a:t>Έλεγχος Ινωδόλυσης</a:t>
            </a:r>
            <a:endParaRPr lang="en-US" dirty="0" smtClean="0">
              <a:latin typeface="Comic Sans MS" pitchFamily="66" charset="0"/>
            </a:endParaRPr>
          </a:p>
        </p:txBody>
      </p:sp>
      <p:pic>
        <p:nvPicPr>
          <p:cNvPr id="173059" name="Picture 3" descr="fibrin1"/>
          <p:cNvPicPr>
            <a:picLocks noChangeAspect="1" noChangeArrowheads="1"/>
          </p:cNvPicPr>
          <p:nvPr/>
        </p:nvPicPr>
        <p:blipFill>
          <a:blip r:embed="rId3" cstate="print"/>
          <a:srcRect/>
          <a:stretch>
            <a:fillRect/>
          </a:stretch>
        </p:blipFill>
        <p:spPr bwMode="auto">
          <a:xfrm>
            <a:off x="1219200" y="1998663"/>
            <a:ext cx="6934200" cy="3781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381000"/>
            <a:ext cx="7772400" cy="1143000"/>
          </a:xfrm>
        </p:spPr>
        <p:txBody>
          <a:bodyPr/>
          <a:lstStyle/>
          <a:p>
            <a:pPr algn="ctr" eaLnBrk="1" hangingPunct="1"/>
            <a:r>
              <a:rPr lang="el-GR" dirty="0" smtClean="0">
                <a:latin typeface="Comic Sans MS" pitchFamily="66" charset="0"/>
              </a:rPr>
              <a:t>Αυξημένη ή Παθολογική Πήξη του Αίματος</a:t>
            </a:r>
            <a:endParaRPr lang="en-US" dirty="0" smtClean="0">
              <a:latin typeface="Comic Sans MS" pitchFamily="66" charset="0"/>
            </a:endParaRPr>
          </a:p>
        </p:txBody>
      </p:sp>
      <p:sp>
        <p:nvSpPr>
          <p:cNvPr id="174083" name="Rectangle 3"/>
          <p:cNvSpPr>
            <a:spLocks noGrp="1" noChangeArrowheads="1"/>
          </p:cNvSpPr>
          <p:nvPr>
            <p:ph type="body" idx="1"/>
          </p:nvPr>
        </p:nvSpPr>
        <p:spPr>
          <a:xfrm>
            <a:off x="457200" y="1828800"/>
            <a:ext cx="8229600" cy="4876800"/>
          </a:xfrm>
        </p:spPr>
        <p:txBody>
          <a:bodyPr/>
          <a:lstStyle/>
          <a:p>
            <a:pPr eaLnBrk="1" hangingPunct="1">
              <a:buClr>
                <a:schemeClr val="tx2"/>
              </a:buClr>
              <a:buFont typeface="Wingdings" pitchFamily="2" charset="2"/>
              <a:buChar char="Ø"/>
            </a:pPr>
            <a:r>
              <a:rPr lang="el-GR" sz="2800" dirty="0" smtClean="0">
                <a:latin typeface="Comic Sans MS" pitchFamily="66" charset="0"/>
              </a:rPr>
              <a:t> </a:t>
            </a:r>
            <a:r>
              <a:rPr lang="el-GR" sz="2800" dirty="0" smtClean="0">
                <a:solidFill>
                  <a:srgbClr val="FFC000"/>
                </a:solidFill>
                <a:latin typeface="Comic Sans MS" pitchFamily="66" charset="0"/>
              </a:rPr>
              <a:t>Εμβολή</a:t>
            </a:r>
            <a:r>
              <a:rPr lang="en-US" sz="2800" dirty="0" smtClean="0">
                <a:solidFill>
                  <a:srgbClr val="FFC000"/>
                </a:solidFill>
                <a:latin typeface="Comic Sans MS" pitchFamily="66" charset="0"/>
              </a:rPr>
              <a:t>:</a:t>
            </a:r>
            <a:r>
              <a:rPr lang="el-GR" sz="2800" dirty="0" smtClean="0">
                <a:latin typeface="Comic Sans MS" pitchFamily="66" charset="0"/>
              </a:rPr>
              <a:t> απόφραξη αγγείων από θρόμβο αίματος που κυκλοφορεί στο αίμα (έμβολα) – έμφραγμα</a:t>
            </a:r>
          </a:p>
          <a:p>
            <a:pPr eaLnBrk="1" hangingPunct="1">
              <a:buClr>
                <a:schemeClr val="tx2"/>
              </a:buClr>
              <a:buFont typeface="Wingdings" pitchFamily="2" charset="2"/>
              <a:buChar char="Ø"/>
            </a:pPr>
            <a:r>
              <a:rPr lang="el-GR" sz="2800" dirty="0" smtClean="0">
                <a:latin typeface="Comic Sans MS" pitchFamily="66" charset="0"/>
              </a:rPr>
              <a:t> </a:t>
            </a:r>
            <a:r>
              <a:rPr lang="el-GR" sz="2800" dirty="0" smtClean="0">
                <a:solidFill>
                  <a:srgbClr val="FFC000"/>
                </a:solidFill>
                <a:latin typeface="Comic Sans MS" pitchFamily="66" charset="0"/>
              </a:rPr>
              <a:t>Αθηρωμάτωση</a:t>
            </a:r>
            <a:r>
              <a:rPr lang="en-US" sz="2800" dirty="0" smtClean="0">
                <a:solidFill>
                  <a:srgbClr val="FFC000"/>
                </a:solidFill>
                <a:latin typeface="Comic Sans MS" pitchFamily="66" charset="0"/>
              </a:rPr>
              <a:t>:</a:t>
            </a:r>
            <a:r>
              <a:rPr lang="en-US" sz="2800" dirty="0" smtClean="0">
                <a:latin typeface="Comic Sans MS" pitchFamily="66" charset="0"/>
              </a:rPr>
              <a:t> </a:t>
            </a:r>
            <a:r>
              <a:rPr lang="el-GR" sz="2800" dirty="0" smtClean="0">
                <a:latin typeface="Comic Sans MS" pitchFamily="66" charset="0"/>
              </a:rPr>
              <a:t>σχηματισμός αθηρώματος - πλάκας (ενδοθηλιακά κύτταρα, λεία μυϊκά κύτταρα με μεγάλη συγκέντρωση λιπιδίων) - προσκόλληση αιμοπεταλίων – σχηματισμός θρόμβου – απόφραξη αγγείων</a:t>
            </a:r>
          </a:p>
          <a:p>
            <a:pPr eaLnBrk="1" hangingPunct="1">
              <a:buClr>
                <a:schemeClr val="tx2"/>
              </a:buClr>
              <a:buFont typeface="Wingdings" pitchFamily="2" charset="2"/>
              <a:buChar char="Ø"/>
            </a:pPr>
            <a:r>
              <a:rPr lang="el-GR" sz="2800" dirty="0" smtClean="0">
                <a:latin typeface="Comic Sans MS" pitchFamily="66" charset="0"/>
              </a:rPr>
              <a:t>Χορήγηση για θεραπευτικούς σκοπούς θρομβολυτικών </a:t>
            </a:r>
            <a:r>
              <a:rPr lang="el-GR" sz="2800" dirty="0" smtClean="0">
                <a:solidFill>
                  <a:srgbClr val="FFC000"/>
                </a:solidFill>
                <a:latin typeface="Comic Sans MS" pitchFamily="66" charset="0"/>
              </a:rPr>
              <a:t>(</a:t>
            </a:r>
            <a:r>
              <a:rPr lang="el-GR" sz="2800" dirty="0" err="1" smtClean="0">
                <a:solidFill>
                  <a:srgbClr val="FFC000"/>
                </a:solidFill>
                <a:latin typeface="Comic Sans MS" pitchFamily="66" charset="0"/>
              </a:rPr>
              <a:t>στρεπτοκινάση</a:t>
            </a:r>
            <a:r>
              <a:rPr lang="el-GR" sz="2800" dirty="0" smtClean="0">
                <a:solidFill>
                  <a:srgbClr val="FFC000"/>
                </a:solidFill>
                <a:latin typeface="Comic Sans MS" pitchFamily="66" charset="0"/>
              </a:rPr>
              <a:t>, </a:t>
            </a:r>
            <a:r>
              <a:rPr lang="en-US" sz="2800" dirty="0" smtClean="0">
                <a:solidFill>
                  <a:srgbClr val="FFC000"/>
                </a:solidFill>
                <a:latin typeface="Comic Sans MS" pitchFamily="66" charset="0"/>
              </a:rPr>
              <a:t>u-PA, t-PA)</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endParaRPr lang="el-GR" smtClean="0"/>
          </a:p>
        </p:txBody>
      </p:sp>
      <p:pic>
        <p:nvPicPr>
          <p:cNvPr id="175107" name="Picture 3" descr="tPA - Before trtmnt"/>
          <p:cNvPicPr>
            <a:picLocks noChangeAspect="1" noChangeArrowheads="1"/>
          </p:cNvPicPr>
          <p:nvPr/>
        </p:nvPicPr>
        <p:blipFill>
          <a:blip r:embed="rId3" cstate="print"/>
          <a:srcRect/>
          <a:stretch>
            <a:fillRect/>
          </a:stretch>
        </p:blipFill>
        <p:spPr bwMode="auto">
          <a:xfrm>
            <a:off x="457200" y="342900"/>
            <a:ext cx="8229600" cy="61722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endParaRPr lang="el-GR" smtClean="0"/>
          </a:p>
        </p:txBody>
      </p:sp>
      <p:pic>
        <p:nvPicPr>
          <p:cNvPr id="176131" name="Picture 3" descr="tPA - Before trtmnt"/>
          <p:cNvPicPr>
            <a:picLocks noChangeAspect="1" noChangeArrowheads="1"/>
          </p:cNvPicPr>
          <p:nvPr/>
        </p:nvPicPr>
        <p:blipFill>
          <a:blip r:embed="rId3" cstate="print"/>
          <a:srcRect/>
          <a:stretch>
            <a:fillRect/>
          </a:stretch>
        </p:blipFill>
        <p:spPr bwMode="auto">
          <a:xfrm>
            <a:off x="457200" y="342900"/>
            <a:ext cx="8229600" cy="6172200"/>
          </a:xfrm>
          <a:prstGeom prst="rect">
            <a:avLst/>
          </a:prstGeom>
          <a:noFill/>
          <a:ln w="9525">
            <a:noFill/>
            <a:miter lim="800000"/>
            <a:headEnd/>
            <a:tailEnd/>
          </a:ln>
        </p:spPr>
      </p:pic>
      <p:pic>
        <p:nvPicPr>
          <p:cNvPr id="176132" name="Picture 4" descr="tPA - After trtmnt"/>
          <p:cNvPicPr>
            <a:picLocks noChangeAspect="1" noChangeArrowheads="1"/>
          </p:cNvPicPr>
          <p:nvPr/>
        </p:nvPicPr>
        <p:blipFill>
          <a:blip r:embed="rId4" cstate="print"/>
          <a:srcRect/>
          <a:stretch>
            <a:fillRect/>
          </a:stretch>
        </p:blipFill>
        <p:spPr bwMode="auto">
          <a:xfrm>
            <a:off x="457200" y="342900"/>
            <a:ext cx="8229600" cy="61722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85800" y="795338"/>
            <a:ext cx="7772400" cy="762000"/>
          </a:xfrm>
        </p:spPr>
        <p:txBody>
          <a:bodyPr/>
          <a:lstStyle/>
          <a:p>
            <a:pPr algn="ctr" eaLnBrk="1" hangingPunct="1"/>
            <a:r>
              <a:rPr lang="el-GR" dirty="0" smtClean="0">
                <a:latin typeface="Comic Sans MS" pitchFamily="66" charset="0"/>
              </a:rPr>
              <a:t>Ανεπάρκεια Αιμόστασης</a:t>
            </a:r>
            <a:endParaRPr lang="en-US" dirty="0" smtClean="0">
              <a:latin typeface="Comic Sans MS" pitchFamily="66" charset="0"/>
            </a:endParaRPr>
          </a:p>
        </p:txBody>
      </p:sp>
      <p:sp>
        <p:nvSpPr>
          <p:cNvPr id="177155" name="Rectangle 3"/>
          <p:cNvSpPr>
            <a:spLocks noGrp="1" noChangeArrowheads="1"/>
          </p:cNvSpPr>
          <p:nvPr>
            <p:ph type="body" idx="1"/>
          </p:nvPr>
        </p:nvSpPr>
        <p:spPr>
          <a:xfrm>
            <a:off x="467544" y="1988840"/>
            <a:ext cx="8496944" cy="3528392"/>
          </a:xfrm>
        </p:spPr>
        <p:txBody>
          <a:bodyPr/>
          <a:lstStyle/>
          <a:p>
            <a:pPr eaLnBrk="1" hangingPunct="1">
              <a:spcBef>
                <a:spcPct val="50000"/>
              </a:spcBef>
              <a:buClr>
                <a:schemeClr val="tx2"/>
              </a:buClr>
              <a:buFont typeface="Wingdings" pitchFamily="2" charset="2"/>
              <a:buChar char="v"/>
            </a:pPr>
            <a:r>
              <a:rPr lang="el-GR" sz="2400" dirty="0" smtClean="0">
                <a:latin typeface="Comic Sans MS" pitchFamily="66" charset="0"/>
              </a:rPr>
              <a:t>Η συχνότητα εμφάνιση </a:t>
            </a:r>
            <a:r>
              <a:rPr lang="el-GR" sz="2400" dirty="0" err="1" smtClean="0">
                <a:latin typeface="Comic Sans MS" pitchFamily="66" charset="0"/>
              </a:rPr>
              <a:t>θρομβοεμβολικών</a:t>
            </a:r>
            <a:r>
              <a:rPr lang="el-GR" sz="2400" dirty="0" smtClean="0">
                <a:latin typeface="Comic Sans MS" pitchFamily="66" charset="0"/>
              </a:rPr>
              <a:t> προβλημάτων στα ζώα είναι μικρότερη από αυτήν των ανθρώπων</a:t>
            </a:r>
          </a:p>
          <a:p>
            <a:pPr eaLnBrk="1" hangingPunct="1">
              <a:spcBef>
                <a:spcPct val="50000"/>
              </a:spcBef>
              <a:buClr>
                <a:schemeClr val="tx2"/>
              </a:buClr>
              <a:buFont typeface="Wingdings" pitchFamily="2" charset="2"/>
              <a:buChar char="v"/>
            </a:pPr>
            <a:r>
              <a:rPr lang="el-GR" sz="2400" dirty="0" smtClean="0">
                <a:latin typeface="Comic Sans MS" pitchFamily="66" charset="0"/>
              </a:rPr>
              <a:t>Στα ζώα συνήθως επίκτητα αιμοστατικά προβλήματα αιμορραγικής φύσης (επίκτητες αιμορραγικές διαταραχές)</a:t>
            </a:r>
          </a:p>
          <a:p>
            <a:pPr eaLnBrk="1" hangingPunct="1">
              <a:spcBef>
                <a:spcPct val="50000"/>
              </a:spcBef>
              <a:buClr>
                <a:schemeClr val="tx2"/>
              </a:buClr>
              <a:buFont typeface="Wingdings" pitchFamily="2" charset="2"/>
              <a:buChar char="v"/>
            </a:pPr>
            <a:r>
              <a:rPr lang="el-GR" sz="2400" dirty="0" smtClean="0">
                <a:latin typeface="Comic Sans MS" pitchFamily="66" charset="0"/>
              </a:rPr>
              <a:t>Τραύματα, ηπατικές ασθένειες, φλεγμονώδεις καταστάσεις και φαρμακευτική </a:t>
            </a:r>
            <a:r>
              <a:rPr lang="el-GR" sz="2400" dirty="0" err="1" smtClean="0">
                <a:latin typeface="Comic Sans MS" pitchFamily="66" charset="0"/>
              </a:rPr>
              <a:t>τοξίκωση</a:t>
            </a:r>
            <a:endParaRPr lang="el-GR" sz="2400" dirty="0"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sz="3200" b="1" dirty="0" smtClean="0"/>
              <a:t>Επίκτητες ανωμαλίες των αιμοπεταλίων</a:t>
            </a:r>
            <a:endParaRPr lang="el-GR" sz="3200" b="1" dirty="0"/>
          </a:p>
        </p:txBody>
      </p:sp>
      <p:sp>
        <p:nvSpPr>
          <p:cNvPr id="3" name="2 - Θέση κειμένου"/>
          <p:cNvSpPr>
            <a:spLocks noGrp="1"/>
          </p:cNvSpPr>
          <p:nvPr>
            <p:ph type="body" sz="half" idx="1"/>
          </p:nvPr>
        </p:nvSpPr>
        <p:spPr>
          <a:xfrm>
            <a:off x="228600" y="1295400"/>
            <a:ext cx="8663880" cy="4653880"/>
          </a:xfrm>
        </p:spPr>
        <p:txBody>
          <a:bodyPr/>
          <a:lstStyle/>
          <a:p>
            <a:pPr algn="just"/>
            <a:r>
              <a:rPr lang="el-GR" sz="2400" dirty="0" smtClean="0">
                <a:latin typeface="Comic Sans MS" pitchFamily="66" charset="0"/>
              </a:rPr>
              <a:t>2 κατηγορίες</a:t>
            </a:r>
          </a:p>
          <a:p>
            <a:pPr lvl="1" algn="just"/>
            <a:r>
              <a:rPr lang="el-GR" sz="2000" dirty="0" smtClean="0">
                <a:latin typeface="Comic Sans MS" pitchFamily="66" charset="0"/>
              </a:rPr>
              <a:t>Ποσοτικές (</a:t>
            </a:r>
            <a:r>
              <a:rPr lang="el-GR" sz="2000" dirty="0" err="1" smtClean="0">
                <a:latin typeface="Comic Sans MS" pitchFamily="66" charset="0"/>
              </a:rPr>
              <a:t>θρομβοκυττατροπενία</a:t>
            </a:r>
            <a:r>
              <a:rPr lang="el-GR" sz="2000" dirty="0" smtClean="0">
                <a:latin typeface="Comic Sans MS" pitchFamily="66" charset="0"/>
              </a:rPr>
              <a:t>)</a:t>
            </a:r>
          </a:p>
          <a:p>
            <a:pPr lvl="1" algn="just"/>
            <a:r>
              <a:rPr lang="el-GR" sz="2000" dirty="0" smtClean="0">
                <a:latin typeface="Comic Sans MS" pitchFamily="66" charset="0"/>
              </a:rPr>
              <a:t>Ποιοτικές (</a:t>
            </a:r>
            <a:r>
              <a:rPr lang="el-GR" sz="2000" dirty="0" err="1" smtClean="0">
                <a:latin typeface="Comic Sans MS" pitchFamily="66" charset="0"/>
              </a:rPr>
              <a:t>θρομβοπάθειες</a:t>
            </a:r>
            <a:r>
              <a:rPr lang="el-GR" sz="2000" dirty="0" smtClean="0">
                <a:latin typeface="Comic Sans MS" pitchFamily="66" charset="0"/>
              </a:rPr>
              <a:t>) κανονικός αριθμός αλλά μειωμένη λειτουργία</a:t>
            </a:r>
          </a:p>
          <a:p>
            <a:pPr algn="just"/>
            <a:r>
              <a:rPr lang="el-GR" sz="2400" dirty="0" smtClean="0">
                <a:latin typeface="Comic Sans MS" pitchFamily="66" charset="0"/>
              </a:rPr>
              <a:t>Όταν η αιτία άγνωστη-ιδιοπαθής </a:t>
            </a:r>
            <a:r>
              <a:rPr lang="el-GR" sz="2400" dirty="0" err="1" smtClean="0">
                <a:latin typeface="Comic Sans MS" pitchFamily="66" charset="0"/>
              </a:rPr>
              <a:t>θρομβοκυτταροπενική</a:t>
            </a:r>
            <a:r>
              <a:rPr lang="el-GR" sz="2400" dirty="0" smtClean="0">
                <a:latin typeface="Comic Sans MS" pitchFamily="66" charset="0"/>
              </a:rPr>
              <a:t> πορφύρα (ΙΤΡ)</a:t>
            </a:r>
          </a:p>
          <a:p>
            <a:pPr algn="just"/>
            <a:r>
              <a:rPr lang="el-GR" sz="2400" dirty="0" smtClean="0">
                <a:latin typeface="Comic Sans MS" pitchFamily="66" charset="0"/>
              </a:rPr>
              <a:t>Η πλειονότητα των </a:t>
            </a:r>
            <a:r>
              <a:rPr lang="el-GR" sz="2400" dirty="0" err="1" smtClean="0">
                <a:latin typeface="Comic Sans MS" pitchFamily="66" charset="0"/>
              </a:rPr>
              <a:t>θρομβοπαθειών</a:t>
            </a:r>
            <a:r>
              <a:rPr lang="el-GR" sz="2400" dirty="0" smtClean="0">
                <a:latin typeface="Comic Sans MS" pitchFamily="66" charset="0"/>
              </a:rPr>
              <a:t> είναι από την κατανάλωση φαρμάκων (</a:t>
            </a:r>
            <a:r>
              <a:rPr lang="en-US" sz="2400" dirty="0" smtClean="0">
                <a:latin typeface="Comic Sans MS" pitchFamily="66" charset="0"/>
              </a:rPr>
              <a:t>NSAIDs-</a:t>
            </a:r>
            <a:r>
              <a:rPr lang="el-GR" sz="2400" dirty="0" smtClean="0">
                <a:latin typeface="Comic Sans MS" pitchFamily="66" charset="0"/>
              </a:rPr>
              <a:t>ασπιρίνη, </a:t>
            </a:r>
            <a:r>
              <a:rPr lang="el-GR" sz="2400" dirty="0" err="1" smtClean="0">
                <a:latin typeface="Comic Sans MS" pitchFamily="66" charset="0"/>
              </a:rPr>
              <a:t>φαινυλβουταζόνη</a:t>
            </a:r>
            <a:r>
              <a:rPr lang="el-GR" sz="2400" dirty="0" smtClean="0">
                <a:latin typeface="Comic Sans MS" pitchFamily="66" charset="0"/>
              </a:rPr>
              <a:t>). Αναστολή λειτουργίας των αιμοπεταλίων (αναστολή σύνθεσης </a:t>
            </a:r>
            <a:r>
              <a:rPr lang="el-GR" sz="2400" dirty="0" err="1" smtClean="0">
                <a:latin typeface="Comic Sans MS" pitchFamily="66" charset="0"/>
              </a:rPr>
              <a:t>θρομβοξάνης</a:t>
            </a:r>
            <a:r>
              <a:rPr lang="el-GR" sz="2400" dirty="0" smtClean="0">
                <a:latin typeface="Comic Sans MS" pitchFamily="66" charset="0"/>
              </a:rPr>
              <a:t> και </a:t>
            </a:r>
            <a:r>
              <a:rPr lang="el-GR" sz="2400" dirty="0" err="1" smtClean="0">
                <a:latin typeface="Comic Sans MS" pitchFamily="66" charset="0"/>
              </a:rPr>
              <a:t>προσταγλανδινών</a:t>
            </a:r>
            <a:r>
              <a:rPr lang="el-GR" sz="2400" dirty="0" smtClean="0">
                <a:latin typeface="Comic Sans MS" pitchFamily="66" charset="0"/>
              </a:rPr>
              <a:t>)</a:t>
            </a:r>
            <a:endParaRPr lang="el-GR" sz="2400" dirty="0">
              <a:latin typeface="Comic Sans MS" pitchFamily="66" charset="0"/>
            </a:endParaRPr>
          </a:p>
        </p:txBody>
      </p:sp>
    </p:spTree>
  </p:cSld>
  <p:clrMapOvr>
    <a:masterClrMapping/>
  </p:clrMapOvr>
  <p:transition spd="med">
    <p:fade thruBlk="1"/>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83568" y="0"/>
            <a:ext cx="7772400" cy="762000"/>
          </a:xfrm>
        </p:spPr>
        <p:txBody>
          <a:bodyPr/>
          <a:lstStyle/>
          <a:p>
            <a:pPr algn="ctr" eaLnBrk="1" hangingPunct="1"/>
            <a:r>
              <a:rPr lang="el-GR" sz="4000" dirty="0" smtClean="0">
                <a:latin typeface="Comic Sans MS" pitchFamily="66" charset="0"/>
              </a:rPr>
              <a:t>Ανεπάρκεια </a:t>
            </a:r>
            <a:r>
              <a:rPr lang="el-GR" dirty="0" smtClean="0">
                <a:latin typeface="Comic Sans MS" pitchFamily="66" charset="0"/>
              </a:rPr>
              <a:t>Βιταμίνης Κ</a:t>
            </a:r>
            <a:endParaRPr lang="en-US" dirty="0" smtClean="0">
              <a:latin typeface="Comic Sans MS" pitchFamily="66" charset="0"/>
            </a:endParaRPr>
          </a:p>
        </p:txBody>
      </p:sp>
      <p:sp>
        <p:nvSpPr>
          <p:cNvPr id="178179" name="Rectangle 3"/>
          <p:cNvSpPr>
            <a:spLocks noGrp="1" noChangeArrowheads="1"/>
          </p:cNvSpPr>
          <p:nvPr>
            <p:ph type="body" idx="1"/>
          </p:nvPr>
        </p:nvSpPr>
        <p:spPr>
          <a:xfrm>
            <a:off x="179512" y="1124744"/>
            <a:ext cx="8785225" cy="4968552"/>
          </a:xfrm>
        </p:spPr>
        <p:txBody>
          <a:bodyPr/>
          <a:lstStyle/>
          <a:p>
            <a:pPr marL="609600" indent="-609600" eaLnBrk="1" hangingPunct="1">
              <a:spcBef>
                <a:spcPct val="50000"/>
              </a:spcBef>
              <a:buClr>
                <a:schemeClr val="tx2"/>
              </a:buClr>
              <a:buFont typeface="Wingdings" pitchFamily="2" charset="2"/>
              <a:buChar char="v"/>
            </a:pPr>
            <a:r>
              <a:rPr lang="el-GR" sz="2800" dirty="0" smtClean="0">
                <a:latin typeface="Comic Sans MS" pitchFamily="66" charset="0"/>
              </a:rPr>
              <a:t>Απαραίτητη για τη σύνθεση 5  σημαντικών παραγόντων της πήξης (προθρομβίνη, παράγοντες </a:t>
            </a:r>
            <a:r>
              <a:rPr lang="en-US" sz="2800" dirty="0" smtClean="0">
                <a:latin typeface="Comic Sans MS" pitchFamily="66" charset="0"/>
              </a:rPr>
              <a:t>VII, IX, X</a:t>
            </a:r>
            <a:r>
              <a:rPr lang="el-GR" sz="2800" dirty="0" smtClean="0">
                <a:latin typeface="Comic Sans MS" pitchFamily="66" charset="0"/>
              </a:rPr>
              <a:t> και πρωτεΐνης </a:t>
            </a:r>
            <a:r>
              <a:rPr lang="en-US" sz="2800" dirty="0" smtClean="0">
                <a:latin typeface="Comic Sans MS" pitchFamily="66" charset="0"/>
              </a:rPr>
              <a:t>C)</a:t>
            </a:r>
          </a:p>
          <a:p>
            <a:pPr marL="609600" indent="-609600" eaLnBrk="1" hangingPunct="1">
              <a:spcBef>
                <a:spcPct val="50000"/>
              </a:spcBef>
              <a:buClr>
                <a:schemeClr val="tx2"/>
              </a:buClr>
              <a:buFont typeface="Wingdings" pitchFamily="2" charset="2"/>
              <a:buChar char="v"/>
            </a:pPr>
            <a:r>
              <a:rPr lang="el-GR" sz="2800" dirty="0" smtClean="0">
                <a:latin typeface="Comic Sans MS" pitchFamily="66" charset="0"/>
              </a:rPr>
              <a:t>Συντίθεται στο γαστρεντερικό σωλήνα από μικροοργανισμούς – σπάνια ανεπάρκεια</a:t>
            </a:r>
          </a:p>
          <a:p>
            <a:pPr marL="609600" indent="-609600" eaLnBrk="1" hangingPunct="1">
              <a:spcBef>
                <a:spcPct val="50000"/>
              </a:spcBef>
              <a:buClr>
                <a:schemeClr val="tx2"/>
              </a:buClr>
              <a:buFont typeface="Wingdings" pitchFamily="2" charset="2"/>
              <a:buChar char="v"/>
            </a:pPr>
            <a:r>
              <a:rPr lang="el-GR" sz="2800" dirty="0" smtClean="0">
                <a:latin typeface="Comic Sans MS" pitchFamily="66" charset="0"/>
              </a:rPr>
              <a:t>Ανεπάρκεια λόγω</a:t>
            </a:r>
          </a:p>
          <a:p>
            <a:pPr marL="1371600" lvl="2" indent="-457200" eaLnBrk="1" hangingPunct="1">
              <a:spcBef>
                <a:spcPct val="25000"/>
              </a:spcBef>
              <a:buClr>
                <a:schemeClr val="tx2"/>
              </a:buClr>
              <a:buFont typeface="Wingdings" pitchFamily="2" charset="2"/>
              <a:buAutoNum type="arabicPeriod"/>
            </a:pPr>
            <a:r>
              <a:rPr lang="el-GR" sz="2800" dirty="0" smtClean="0">
                <a:latin typeface="Comic Sans MS" pitchFamily="66" charset="0"/>
              </a:rPr>
              <a:t>μη απορρόφησης από το εντερικό επιθήλιο</a:t>
            </a:r>
          </a:p>
          <a:p>
            <a:pPr marL="1371600" lvl="2" indent="-457200" eaLnBrk="1" hangingPunct="1">
              <a:spcBef>
                <a:spcPct val="25000"/>
              </a:spcBef>
              <a:buClr>
                <a:schemeClr val="tx2"/>
              </a:buClr>
              <a:buFont typeface="Wingdings" pitchFamily="2" charset="2"/>
              <a:buAutoNum type="arabicPeriod"/>
            </a:pPr>
            <a:r>
              <a:rPr lang="el-GR" sz="2800" dirty="0" smtClean="0">
                <a:latin typeface="Comic Sans MS" pitchFamily="66" charset="0"/>
              </a:rPr>
              <a:t>φαρμακευτική ή μη λήψη ανταγωνιστών</a:t>
            </a:r>
          </a:p>
          <a:p>
            <a:pPr marL="1371600" lvl="2" indent="-457200" eaLnBrk="1" hangingPunct="1">
              <a:spcBef>
                <a:spcPct val="25000"/>
              </a:spcBef>
              <a:buClr>
                <a:schemeClr val="tx2"/>
              </a:buClr>
              <a:buFont typeface="Wingdings" pitchFamily="2" charset="2"/>
              <a:buAutoNum type="arabicPeriod"/>
            </a:pPr>
            <a:r>
              <a:rPr lang="el-GR" sz="2800" dirty="0" smtClean="0">
                <a:latin typeface="Comic Sans MS" pitchFamily="66" charset="0"/>
              </a:rPr>
              <a:t>διατροφική ανεπάρκεια</a:t>
            </a: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85800" y="579438"/>
            <a:ext cx="7772400" cy="762000"/>
          </a:xfrm>
        </p:spPr>
        <p:txBody>
          <a:bodyPr/>
          <a:lstStyle/>
          <a:p>
            <a:pPr algn="ctr" eaLnBrk="1" hangingPunct="1"/>
            <a:r>
              <a:rPr lang="el-GR" dirty="0" smtClean="0">
                <a:latin typeface="Comic Sans MS" pitchFamily="66" charset="0"/>
              </a:rPr>
              <a:t>Αιμοφιλία</a:t>
            </a:r>
            <a:endParaRPr lang="en-US" dirty="0" smtClean="0">
              <a:latin typeface="Comic Sans MS" pitchFamily="66" charset="0"/>
            </a:endParaRPr>
          </a:p>
        </p:txBody>
      </p:sp>
      <p:sp>
        <p:nvSpPr>
          <p:cNvPr id="179203" name="Rectangle 3"/>
          <p:cNvSpPr>
            <a:spLocks noGrp="1" noChangeArrowheads="1"/>
          </p:cNvSpPr>
          <p:nvPr>
            <p:ph type="body" idx="1"/>
          </p:nvPr>
        </p:nvSpPr>
        <p:spPr>
          <a:xfrm>
            <a:off x="467544" y="1484784"/>
            <a:ext cx="8307387" cy="3456384"/>
          </a:xfrm>
        </p:spPr>
        <p:txBody>
          <a:bodyPr/>
          <a:lstStyle/>
          <a:p>
            <a:pPr eaLnBrk="1" hangingPunct="1">
              <a:buClr>
                <a:schemeClr val="tx2"/>
              </a:buClr>
              <a:buFont typeface="Wingdings" pitchFamily="2" charset="2"/>
              <a:buChar char="v"/>
            </a:pPr>
            <a:r>
              <a:rPr lang="el-GR" sz="2800" dirty="0" smtClean="0">
                <a:latin typeface="Comic Sans MS" pitchFamily="66" charset="0"/>
              </a:rPr>
              <a:t> Ανεπάρκεια σύνθεσης του παράγοντα </a:t>
            </a:r>
            <a:r>
              <a:rPr lang="en-US" sz="2800" dirty="0" smtClean="0">
                <a:latin typeface="Comic Sans MS" pitchFamily="66" charset="0"/>
              </a:rPr>
              <a:t>VIII</a:t>
            </a:r>
            <a:endParaRPr lang="el-GR" sz="2800" dirty="0" smtClean="0">
              <a:latin typeface="Comic Sans MS" pitchFamily="66" charset="0"/>
            </a:endParaRPr>
          </a:p>
          <a:p>
            <a:pPr eaLnBrk="1" hangingPunct="1">
              <a:buClr>
                <a:schemeClr val="tx2"/>
              </a:buClr>
              <a:buFont typeface="Wingdings" pitchFamily="2" charset="2"/>
              <a:buChar char="v"/>
            </a:pPr>
            <a:r>
              <a:rPr lang="el-GR" sz="2800" dirty="0" smtClean="0">
                <a:latin typeface="Comic Sans MS" pitchFamily="66" charset="0"/>
              </a:rPr>
              <a:t> Φυλοσύνδετο γονίδιο - υποτελές</a:t>
            </a:r>
          </a:p>
          <a:p>
            <a:pPr lvl="1" eaLnBrk="1" hangingPunct="1">
              <a:buClr>
                <a:schemeClr val="tx2"/>
              </a:buClr>
              <a:buFont typeface="Wingdings" pitchFamily="2" charset="2"/>
              <a:buChar char="Ø"/>
            </a:pPr>
            <a:r>
              <a:rPr lang="el-GR" sz="2400" dirty="0" smtClean="0">
                <a:latin typeface="Comic Sans MS" pitchFamily="66" charset="0"/>
              </a:rPr>
              <a:t> Συχνότητα 1</a:t>
            </a:r>
            <a:r>
              <a:rPr lang="en-US" sz="2400" dirty="0" smtClean="0">
                <a:latin typeface="Comic Sans MS" pitchFamily="66" charset="0"/>
              </a:rPr>
              <a:t>:</a:t>
            </a:r>
            <a:r>
              <a:rPr lang="el-GR" sz="2400" dirty="0" smtClean="0">
                <a:latin typeface="Comic Sans MS" pitchFamily="66" charset="0"/>
              </a:rPr>
              <a:t>10.000 – κυρίως στους άρρενες</a:t>
            </a:r>
          </a:p>
          <a:p>
            <a:pPr lvl="1" eaLnBrk="1" hangingPunct="1">
              <a:buClr>
                <a:schemeClr val="tx2"/>
              </a:buClr>
              <a:buFont typeface="Wingdings" pitchFamily="2" charset="2"/>
              <a:buChar char="Ø"/>
            </a:pPr>
            <a:r>
              <a:rPr lang="el-GR" sz="2400" dirty="0" smtClean="0">
                <a:latin typeface="Comic Sans MS" pitchFamily="66" charset="0"/>
              </a:rPr>
              <a:t> Η σοβαρότητα εξαρτάται από το βαθμό ανεπάρκειας</a:t>
            </a:r>
          </a:p>
          <a:p>
            <a:pPr lvl="1" eaLnBrk="1" hangingPunct="1">
              <a:buClr>
                <a:schemeClr val="tx2"/>
              </a:buClr>
              <a:buFont typeface="Wingdings" pitchFamily="2" charset="2"/>
              <a:buChar char="Ø"/>
            </a:pPr>
            <a:r>
              <a:rPr lang="el-GR" sz="2400" dirty="0" smtClean="0">
                <a:latin typeface="Comic Sans MS" pitchFamily="66" charset="0"/>
              </a:rPr>
              <a:t> Χορήγηση του παράγοντα που λείπει με μεταγγίσεις</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rimson landscape design template">
  <a:themeElements>
    <a:clrScheme name="Crimson landscape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rimson landscape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imson landscape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imson landscape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imson landscape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imson landscape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imson landscape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imson landscape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imson landscape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imson landscape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imson landscape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imson landscape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imson landscape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7906</TotalTime>
  <Words>7816</Words>
  <Application>Microsoft Office PowerPoint</Application>
  <PresentationFormat>Προβολή στην οθόνη (4:3)</PresentationFormat>
  <Paragraphs>768</Paragraphs>
  <Slides>103</Slides>
  <Notes>54</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103</vt:i4>
      </vt:variant>
    </vt:vector>
  </HeadingPairs>
  <TitlesOfParts>
    <vt:vector size="111" baseType="lpstr">
      <vt:lpstr>Arial</vt:lpstr>
      <vt:lpstr>Arial Black</vt:lpstr>
      <vt:lpstr>Calibri</vt:lpstr>
      <vt:lpstr>Comic Sans MS</vt:lpstr>
      <vt:lpstr>Impact</vt:lpstr>
      <vt:lpstr>Symbol</vt:lpstr>
      <vt:lpstr>Wingdings</vt:lpstr>
      <vt:lpstr>Crimson landscape design template</vt:lpstr>
      <vt:lpstr> H σύνθεση και οι λειτουργίες του αίματος</vt:lpstr>
      <vt:lpstr>Kύτταρα του αίματος, πλάσμα και ορός</vt:lpstr>
      <vt:lpstr>Παρουσίαση του PowerPoint</vt:lpstr>
      <vt:lpstr>Αντιπηκτικά</vt:lpstr>
      <vt:lpstr>Ερυθροκύτταρα</vt:lpstr>
      <vt:lpstr>Προέλευση των ερυθροκυττάρων</vt:lpstr>
      <vt:lpstr>Σύνθεση των ερυθροκυττάρων</vt:lpstr>
      <vt:lpstr>Αριθμός των ερυθροκυττάρων</vt:lpstr>
      <vt:lpstr>Διάρκεια ζωής των ερυθροκυττάρων</vt:lpstr>
      <vt:lpstr>Τύχη των ερυθροκυττάρων</vt:lpstr>
      <vt:lpstr>Ερυθροποίηση</vt:lpstr>
      <vt:lpstr>Ερυθροποιητίνη</vt:lpstr>
      <vt:lpstr>Αιματοκρίτης –PCV (packed cell volume)</vt:lpstr>
      <vt:lpstr>Αιμοσφαιρίνη (Hb)</vt:lpstr>
      <vt:lpstr>Μεταφορά οξυγόνου στο ενήλικο άτομο-έμβρυο</vt:lpstr>
      <vt:lpstr>Συγκέντρωση Hb (g/dl)</vt:lpstr>
      <vt:lpstr>Οξυαιμοσφαιρίνη</vt:lpstr>
      <vt:lpstr>Μυοσφαιρίνη</vt:lpstr>
      <vt:lpstr>Καρβοξυαιμοσφαιρίνη (HbCO)</vt:lpstr>
      <vt:lpstr>Μεθαιμοσφαιρίνη </vt:lpstr>
      <vt:lpstr>Λευκοκύτταρα (λευκά αιμοσφαίρια)</vt:lpstr>
      <vt:lpstr>Παρουσίαση του PowerPoint</vt:lpstr>
      <vt:lpstr>Λευκοκύτταρα (λευκά αιμοσφαίρια)</vt:lpstr>
      <vt:lpstr>Ουδετερόφιλα</vt:lpstr>
      <vt:lpstr>Ουδετερόφιλα-Φλεγμονή</vt:lpstr>
      <vt:lpstr>Εωσινόφιλα</vt:lpstr>
      <vt:lpstr>Βασίφιλα</vt:lpstr>
      <vt:lpstr>Λεμφοκύτταρα</vt:lpstr>
      <vt:lpstr>Παρουσίαση του PowerPoint</vt:lpstr>
      <vt:lpstr>Λεμφοκύτταρα</vt:lpstr>
      <vt:lpstr>Λεμφοκύτταρα</vt:lpstr>
      <vt:lpstr>Λεμφοκύτταρα</vt:lpstr>
      <vt:lpstr>Λεμφοκύτταρα</vt:lpstr>
      <vt:lpstr>Λεμφοκύτταρα</vt:lpstr>
      <vt:lpstr>Μονοκύτταρα</vt:lpstr>
      <vt:lpstr>Λευκοκυτταρικός τύπος</vt:lpstr>
      <vt:lpstr>Παρουσίαση του PowerPoint</vt:lpstr>
      <vt:lpstr>Ολικός αριθμός λευκοκυττάρων</vt:lpstr>
      <vt:lpstr>Χρόνος ζωής των λευκοκυττάρων</vt:lpstr>
      <vt:lpstr>Αιμοπετάλια (θρομβοκύτταρα)</vt:lpstr>
      <vt:lpstr>Σπλήνας</vt:lpstr>
      <vt:lpstr>Ταχύτητα καθίζησης ερυθροκυττάρων (ΕSR)</vt:lpstr>
      <vt:lpstr>Πλάσμα του αίματος</vt:lpstr>
      <vt:lpstr>Πλάσμα του αίματος</vt:lpstr>
      <vt:lpstr>Παρουσίαση του PowerPoint</vt:lpstr>
      <vt:lpstr>Προέλευση των πρωτεϊνών του πλάσματος</vt:lpstr>
      <vt:lpstr>Παρουσίαση του PowerPoint</vt:lpstr>
      <vt:lpstr>Λειτουργίες των πρωτεϊνών του πλάσματος</vt:lpstr>
      <vt:lpstr>pH του αίματος</vt:lpstr>
      <vt:lpstr>Όγκος του αίματος</vt:lpstr>
      <vt:lpstr>Αιμόσταση - Ινωδόλυση</vt:lpstr>
      <vt:lpstr>Αιμόσταση (Hemostasis)</vt:lpstr>
      <vt:lpstr>Φάσεις Αιμόστασης</vt:lpstr>
      <vt:lpstr>Παράγοντες Πήξης του Αίματος (Procoagulants)</vt:lpstr>
      <vt:lpstr>Αγγειακή Φάση</vt:lpstr>
      <vt:lpstr>Αγγειακή Φάση</vt:lpstr>
      <vt:lpstr>Μεταβολές που παρατηρούνται στα ενδοθηλιακά κύτταρα κατά την αγγειακή φάση</vt:lpstr>
      <vt:lpstr>Μεταβολές που παρατηρούνται στα ενδοθηλιακά κύτταρα κατά την αγγειακή φάση</vt:lpstr>
      <vt:lpstr>Παρουσίαση του PowerPoint</vt:lpstr>
      <vt:lpstr>Μεταβολές που παρατηρούνται στα ενδοθηλιακά κύτταρα κατά την αγγειακή φάση</vt:lpstr>
      <vt:lpstr>Αιμοπεταλιακή Φάση</vt:lpstr>
      <vt:lpstr>Αιμοπεταλιακή Φάση</vt:lpstr>
      <vt:lpstr>Παρουσίαση του PowerPoint</vt:lpstr>
      <vt:lpstr>Ενεργοποίηση Αιμοπεταλίων</vt:lpstr>
      <vt:lpstr>τα ενεργοποιημένα αιμοπετάλια ελευθερώνουν  </vt:lpstr>
      <vt:lpstr>τα ενεργοποιημένα αιμοπετάλια ελευθερώνουν</vt:lpstr>
      <vt:lpstr>Θετική Ανατροφοδότηση Αιμοπεταλιακής Φάσης</vt:lpstr>
      <vt:lpstr>Ανασταλτικοί Παράγοντες Αιμοπεταλιακής Φάσης</vt:lpstr>
      <vt:lpstr>Ανασταλτικοί Παράγοντες Αιμοπεταλιακής Φάσης</vt:lpstr>
      <vt:lpstr>Η Φάση της Πήξης του Αίματος</vt:lpstr>
      <vt:lpstr>Παράγοντες Πήξης του Αίματος</vt:lpstr>
      <vt:lpstr>Παράγοντες Πήξης του Αίματος (Procoagulants)</vt:lpstr>
      <vt:lpstr>Εξωγενής Μηχανισμός</vt:lpstr>
      <vt:lpstr>Ενδογενής Μηχανισμός</vt:lpstr>
      <vt:lpstr>Κοινός Μηχανισμός</vt:lpstr>
      <vt:lpstr>Ινώδες:  Πολυμερές Ινωδογόνου</vt:lpstr>
      <vt:lpstr>Σχηματισμός Ινώδους</vt:lpstr>
      <vt:lpstr>Παρουσίαση του PowerPoint</vt:lpstr>
      <vt:lpstr>Συρρίκνωση (Συναίρεση) του Θρόμβου</vt:lpstr>
      <vt:lpstr>Παράγοντες που Περιορίζουν την Πήξη του Αίματος</vt:lpstr>
      <vt:lpstr>Αντιπηκτικοί Παράγοντες</vt:lpstr>
      <vt:lpstr>Αντιπηκτικοί Παράγοντες</vt:lpstr>
      <vt:lpstr>Παρουσίαση του PowerPoint</vt:lpstr>
      <vt:lpstr>Ινωδόλυση</vt:lpstr>
      <vt:lpstr>Παρουσίαση του PowerPoint</vt:lpstr>
      <vt:lpstr>Πλασμίνη</vt:lpstr>
      <vt:lpstr>Ενεργοποιοί του Πλασμινογόνου</vt:lpstr>
      <vt:lpstr>Ινωδόλυση</vt:lpstr>
      <vt:lpstr>Αδρανοποιοί της Πλασμίνης</vt:lpstr>
      <vt:lpstr>Αδρανοποιοί των Ενεργοποιών του Πλασμινογόνου</vt:lpstr>
      <vt:lpstr>Αδρανοποιοί των Ενεργοποιών του Πλασμινογόνου</vt:lpstr>
      <vt:lpstr>Έλεγχος Ινωδόλυσης</vt:lpstr>
      <vt:lpstr>Αυξημένη ή Παθολογική Πήξη του Αίματος</vt:lpstr>
      <vt:lpstr>Παρουσίαση του PowerPoint</vt:lpstr>
      <vt:lpstr>Παρουσίαση του PowerPoint</vt:lpstr>
      <vt:lpstr>Ανεπάρκεια Αιμόστασης</vt:lpstr>
      <vt:lpstr>Επίκτητες ανωμαλίες των αιμοπεταλίων</vt:lpstr>
      <vt:lpstr>Ανεπάρκεια Βιταμίνης Κ</vt:lpstr>
      <vt:lpstr>Αιμοφιλία</vt:lpstr>
      <vt:lpstr>Διάσπαρτη Ενδοαγγειακή Πήξη (Disseminated Intravascular  Coagulation – DIC):</vt:lpstr>
      <vt:lpstr>Χειρισμός της Αιμόστασης</vt:lpstr>
      <vt:lpstr>Χειρισμός της Αιμόστασης</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Unit 9 - Circulatory System - Introduction</dc:title>
  <dc:creator>Giacobbe</dc:creator>
  <dc:description>The Circulatory System</dc:description>
  <cp:lastModifiedBy>user</cp:lastModifiedBy>
  <cp:revision>270</cp:revision>
  <cp:lastPrinted>1601-01-01T00:00:00Z</cp:lastPrinted>
  <dcterms:created xsi:type="dcterms:W3CDTF">2004-02-24T19:51:36Z</dcterms:created>
  <dcterms:modified xsi:type="dcterms:W3CDTF">2017-03-27T11:49:50Z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TC010900281033</vt:lpwstr>
  </property>
  <property fmtid="{D5CDD505-2E9C-101B-9397-08002B2CF9AE}" pid="3" name="Presentation">
    <vt:lpwstr>Anatomy Unit 9 - Circulatory System - Introduction</vt:lpwstr>
  </property>
  <property fmtid="{D5CDD505-2E9C-101B-9397-08002B2CF9AE}" pid="4" name="SlideDescription">
    <vt:lpwstr>The Circulatory System_x000d_</vt:lpwstr>
  </property>
</Properties>
</file>