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380"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B509085-DF90-4006-8346-1EFF625423DD}" type="datetimeFigureOut">
              <a:rPr lang="el-GR" smtClean="0"/>
              <a:t>15/5/2018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681A8F3-ABDC-4FF9-8757-C1B9CE75AF16}" type="slidenum">
              <a:rPr lang="el-GR" smtClean="0"/>
              <a:t>‹#›</a:t>
            </a:fld>
            <a:endParaRPr lang="el-GR"/>
          </a:p>
        </p:txBody>
      </p:sp>
    </p:spTree>
    <p:extLst>
      <p:ext uri="{BB962C8B-B14F-4D97-AF65-F5344CB8AC3E}">
        <p14:creationId xmlns:p14="http://schemas.microsoft.com/office/powerpoint/2010/main" val="111581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B509085-DF90-4006-8346-1EFF625423DD}" type="datetimeFigureOut">
              <a:rPr lang="el-GR" smtClean="0"/>
              <a:t>15/5/2018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681A8F3-ABDC-4FF9-8757-C1B9CE75AF16}" type="slidenum">
              <a:rPr lang="el-GR" smtClean="0"/>
              <a:t>‹#›</a:t>
            </a:fld>
            <a:endParaRPr lang="el-GR"/>
          </a:p>
        </p:txBody>
      </p:sp>
    </p:spTree>
    <p:extLst>
      <p:ext uri="{BB962C8B-B14F-4D97-AF65-F5344CB8AC3E}">
        <p14:creationId xmlns:p14="http://schemas.microsoft.com/office/powerpoint/2010/main" val="765820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B509085-DF90-4006-8346-1EFF625423DD}" type="datetimeFigureOut">
              <a:rPr lang="el-GR" smtClean="0"/>
              <a:t>15/5/2018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681A8F3-ABDC-4FF9-8757-C1B9CE75AF16}" type="slidenum">
              <a:rPr lang="el-GR" smtClean="0"/>
              <a:t>‹#›</a:t>
            </a:fld>
            <a:endParaRPr lang="el-GR"/>
          </a:p>
        </p:txBody>
      </p:sp>
    </p:spTree>
    <p:extLst>
      <p:ext uri="{BB962C8B-B14F-4D97-AF65-F5344CB8AC3E}">
        <p14:creationId xmlns:p14="http://schemas.microsoft.com/office/powerpoint/2010/main" val="2978605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B509085-DF90-4006-8346-1EFF625423DD}" type="datetimeFigureOut">
              <a:rPr lang="el-GR" smtClean="0"/>
              <a:t>15/5/2018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681A8F3-ABDC-4FF9-8757-C1B9CE75AF16}" type="slidenum">
              <a:rPr lang="el-GR" smtClean="0"/>
              <a:t>‹#›</a:t>
            </a:fld>
            <a:endParaRPr lang="el-GR"/>
          </a:p>
        </p:txBody>
      </p:sp>
    </p:spTree>
    <p:extLst>
      <p:ext uri="{BB962C8B-B14F-4D97-AF65-F5344CB8AC3E}">
        <p14:creationId xmlns:p14="http://schemas.microsoft.com/office/powerpoint/2010/main" val="486800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B509085-DF90-4006-8346-1EFF625423DD}" type="datetimeFigureOut">
              <a:rPr lang="el-GR" smtClean="0"/>
              <a:t>15/5/2018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681A8F3-ABDC-4FF9-8757-C1B9CE75AF16}" type="slidenum">
              <a:rPr lang="el-GR" smtClean="0"/>
              <a:t>‹#›</a:t>
            </a:fld>
            <a:endParaRPr lang="el-GR"/>
          </a:p>
        </p:txBody>
      </p:sp>
    </p:spTree>
    <p:extLst>
      <p:ext uri="{BB962C8B-B14F-4D97-AF65-F5344CB8AC3E}">
        <p14:creationId xmlns:p14="http://schemas.microsoft.com/office/powerpoint/2010/main" val="1156692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B509085-DF90-4006-8346-1EFF625423DD}" type="datetimeFigureOut">
              <a:rPr lang="el-GR" smtClean="0"/>
              <a:t>15/5/2018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681A8F3-ABDC-4FF9-8757-C1B9CE75AF16}" type="slidenum">
              <a:rPr lang="el-GR" smtClean="0"/>
              <a:t>‹#›</a:t>
            </a:fld>
            <a:endParaRPr lang="el-GR"/>
          </a:p>
        </p:txBody>
      </p:sp>
    </p:spTree>
    <p:extLst>
      <p:ext uri="{BB962C8B-B14F-4D97-AF65-F5344CB8AC3E}">
        <p14:creationId xmlns:p14="http://schemas.microsoft.com/office/powerpoint/2010/main" val="3976678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B509085-DF90-4006-8346-1EFF625423DD}" type="datetimeFigureOut">
              <a:rPr lang="el-GR" smtClean="0"/>
              <a:t>15/5/2018</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681A8F3-ABDC-4FF9-8757-C1B9CE75AF16}" type="slidenum">
              <a:rPr lang="el-GR" smtClean="0"/>
              <a:t>‹#›</a:t>
            </a:fld>
            <a:endParaRPr lang="el-GR"/>
          </a:p>
        </p:txBody>
      </p:sp>
    </p:spTree>
    <p:extLst>
      <p:ext uri="{BB962C8B-B14F-4D97-AF65-F5344CB8AC3E}">
        <p14:creationId xmlns:p14="http://schemas.microsoft.com/office/powerpoint/2010/main" val="3810278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B509085-DF90-4006-8346-1EFF625423DD}" type="datetimeFigureOut">
              <a:rPr lang="el-GR" smtClean="0"/>
              <a:t>15/5/2018</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681A8F3-ABDC-4FF9-8757-C1B9CE75AF16}" type="slidenum">
              <a:rPr lang="el-GR" smtClean="0"/>
              <a:t>‹#›</a:t>
            </a:fld>
            <a:endParaRPr lang="el-GR"/>
          </a:p>
        </p:txBody>
      </p:sp>
    </p:spTree>
    <p:extLst>
      <p:ext uri="{BB962C8B-B14F-4D97-AF65-F5344CB8AC3E}">
        <p14:creationId xmlns:p14="http://schemas.microsoft.com/office/powerpoint/2010/main" val="339364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B509085-DF90-4006-8346-1EFF625423DD}" type="datetimeFigureOut">
              <a:rPr lang="el-GR" smtClean="0"/>
              <a:t>15/5/2018</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681A8F3-ABDC-4FF9-8757-C1B9CE75AF16}" type="slidenum">
              <a:rPr lang="el-GR" smtClean="0"/>
              <a:t>‹#›</a:t>
            </a:fld>
            <a:endParaRPr lang="el-GR"/>
          </a:p>
        </p:txBody>
      </p:sp>
    </p:spTree>
    <p:extLst>
      <p:ext uri="{BB962C8B-B14F-4D97-AF65-F5344CB8AC3E}">
        <p14:creationId xmlns:p14="http://schemas.microsoft.com/office/powerpoint/2010/main" val="108031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B509085-DF90-4006-8346-1EFF625423DD}" type="datetimeFigureOut">
              <a:rPr lang="el-GR" smtClean="0"/>
              <a:t>15/5/2018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681A8F3-ABDC-4FF9-8757-C1B9CE75AF16}" type="slidenum">
              <a:rPr lang="el-GR" smtClean="0"/>
              <a:t>‹#›</a:t>
            </a:fld>
            <a:endParaRPr lang="el-GR"/>
          </a:p>
        </p:txBody>
      </p:sp>
    </p:spTree>
    <p:extLst>
      <p:ext uri="{BB962C8B-B14F-4D97-AF65-F5344CB8AC3E}">
        <p14:creationId xmlns:p14="http://schemas.microsoft.com/office/powerpoint/2010/main" val="1884203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B509085-DF90-4006-8346-1EFF625423DD}" type="datetimeFigureOut">
              <a:rPr lang="el-GR" smtClean="0"/>
              <a:t>15/5/2018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681A8F3-ABDC-4FF9-8757-C1B9CE75AF16}" type="slidenum">
              <a:rPr lang="el-GR" smtClean="0"/>
              <a:t>‹#›</a:t>
            </a:fld>
            <a:endParaRPr lang="el-GR"/>
          </a:p>
        </p:txBody>
      </p:sp>
    </p:spTree>
    <p:extLst>
      <p:ext uri="{BB962C8B-B14F-4D97-AF65-F5344CB8AC3E}">
        <p14:creationId xmlns:p14="http://schemas.microsoft.com/office/powerpoint/2010/main" val="970125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09085-DF90-4006-8346-1EFF625423DD}" type="datetimeFigureOut">
              <a:rPr lang="el-GR" smtClean="0"/>
              <a:t>15/5/2018</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1A8F3-ABDC-4FF9-8757-C1B9CE75AF16}" type="slidenum">
              <a:rPr lang="el-GR" smtClean="0"/>
              <a:t>‹#›</a:t>
            </a:fld>
            <a:endParaRPr lang="el-GR"/>
          </a:p>
        </p:txBody>
      </p:sp>
    </p:spTree>
    <p:extLst>
      <p:ext uri="{BB962C8B-B14F-4D97-AF65-F5344CB8AC3E}">
        <p14:creationId xmlns:p14="http://schemas.microsoft.com/office/powerpoint/2010/main" val="3135894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404664"/>
            <a:ext cx="7772400" cy="1470025"/>
          </a:xfrm>
        </p:spPr>
        <p:txBody>
          <a:bodyPr>
            <a:normAutofit/>
          </a:bodyPr>
          <a:lstStyle/>
          <a:p>
            <a:endParaRPr lang="el-GR" sz="2000" dirty="0"/>
          </a:p>
        </p:txBody>
      </p:sp>
      <p:sp>
        <p:nvSpPr>
          <p:cNvPr id="3" name="Υπότιτλος 2"/>
          <p:cNvSpPr>
            <a:spLocks noGrp="1"/>
          </p:cNvSpPr>
          <p:nvPr>
            <p:ph type="subTitle" idx="1"/>
          </p:nvPr>
        </p:nvSpPr>
        <p:spPr>
          <a:xfrm>
            <a:off x="683568" y="2348880"/>
            <a:ext cx="7776864" cy="3289920"/>
          </a:xfrm>
        </p:spPr>
        <p:txBody>
          <a:bodyPr>
            <a:normAutofit/>
          </a:bodyPr>
          <a:lstStyle/>
          <a:p>
            <a:r>
              <a:rPr lang="en-US" dirty="0" smtClean="0"/>
              <a:t>Sigmund Freud, </a:t>
            </a:r>
            <a:r>
              <a:rPr lang="el-GR" i="1" dirty="0" smtClean="0"/>
              <a:t>Η ερμηνεία των ονείρων</a:t>
            </a:r>
            <a:r>
              <a:rPr lang="el-GR" dirty="0" smtClean="0"/>
              <a:t>, </a:t>
            </a:r>
          </a:p>
          <a:p>
            <a:r>
              <a:rPr lang="el-GR" dirty="0" smtClean="0"/>
              <a:t>Αθήνα, Επίκουρος, 2013.</a:t>
            </a:r>
            <a:endParaRPr lang="el-GR" dirty="0"/>
          </a:p>
        </p:txBody>
      </p:sp>
    </p:spTree>
    <p:extLst>
      <p:ext uri="{BB962C8B-B14F-4D97-AF65-F5344CB8AC3E}">
        <p14:creationId xmlns:p14="http://schemas.microsoft.com/office/powerpoint/2010/main" val="3655220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Η παραμόρφωση του ονείρου</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000" dirty="0" smtClean="0"/>
              <a:t>Τι συμβαίνει με τα δυσάρεστα όνειρα και τους εφιάλτες; Τα όνειρα ειδικά με δυσάρεστο περιεχόμενο φαίνεται ότι δεν επιτρέπουν τη γενίκευση της θέσης του </a:t>
            </a:r>
            <a:r>
              <a:rPr lang="en-US" sz="2000" dirty="0" smtClean="0"/>
              <a:t>Freud</a:t>
            </a:r>
            <a:r>
              <a:rPr lang="el-GR" sz="2000" dirty="0" smtClean="0"/>
              <a:t>, ότι το όνειρο είναι εκπλήρωση επιθυμιών. Εμφανίζεται μάλιστα ως παράλογη.</a:t>
            </a:r>
          </a:p>
          <a:p>
            <a:pPr marL="0" indent="0">
              <a:buNone/>
            </a:pPr>
            <a:r>
              <a:rPr lang="el-GR" sz="2000" dirty="0" smtClean="0"/>
              <a:t>Ο </a:t>
            </a:r>
            <a:r>
              <a:rPr lang="en-US" sz="2000" dirty="0" smtClean="0"/>
              <a:t>Freud</a:t>
            </a:r>
            <a:r>
              <a:rPr lang="el-GR" sz="2000" dirty="0" smtClean="0"/>
              <a:t> έχει αντεπιχείρημα. Διατυπώνει ότι είναι αρκετό «να λάβουμε υπόψη ότι η θέση μας δε βασίζεται στην εκτίμηση του έκδηλου ονειρικού περιεχομένου, αλλά αναφέρεται στο περιεχόμενο της ιδέας που με την ερμηνευτική δουλειά διακρίνουμε πίσω από το όνειρο». Αντιπαραβάλλεται δηλαδή το έκδηλο με το λανθάνον περιεχόμενο του ονείρου.</a:t>
            </a:r>
            <a:endParaRPr lang="el-GR" sz="2000" dirty="0"/>
          </a:p>
        </p:txBody>
      </p:sp>
    </p:spTree>
    <p:extLst>
      <p:ext uri="{BB962C8B-B14F-4D97-AF65-F5344CB8AC3E}">
        <p14:creationId xmlns:p14="http://schemas.microsoft.com/office/powerpoint/2010/main" val="1240711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Η παραμόρφωση του ονείρου</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000" dirty="0" smtClean="0"/>
              <a:t>Τι αποκαλεί </a:t>
            </a:r>
            <a:r>
              <a:rPr lang="el-GR" sz="2000" i="1" dirty="0" smtClean="0"/>
              <a:t>γεγονός της παραμόρφωσης του ονείρου</a:t>
            </a:r>
            <a:r>
              <a:rPr lang="el-GR" sz="2000" dirty="0" smtClean="0"/>
              <a:t>; </a:t>
            </a:r>
          </a:p>
          <a:p>
            <a:pPr marL="0" indent="0">
              <a:buNone/>
            </a:pPr>
            <a:endParaRPr lang="el-GR" sz="2000" dirty="0" smtClean="0"/>
          </a:p>
          <a:p>
            <a:pPr marL="0" indent="0">
              <a:buNone/>
            </a:pPr>
            <a:r>
              <a:rPr lang="el-GR" sz="2000" dirty="0" smtClean="0"/>
              <a:t>Η ιδιότητα του ονείρου που απαιτεί μια εξήγηση – η τελευταία προκύπτει μόνο από τη διεξοδική ανάλυση των διάφορων συνειρμών που αποκαλύπτει ο </a:t>
            </a:r>
            <a:r>
              <a:rPr lang="el-GR" sz="2000" dirty="0" err="1" smtClean="0"/>
              <a:t>αυτοπαρατηρούμενος</a:t>
            </a:r>
            <a:r>
              <a:rPr lang="el-GR" sz="2000" dirty="0" smtClean="0"/>
              <a:t> στον ιατρό – αποκαλείται</a:t>
            </a:r>
            <a:r>
              <a:rPr lang="el-GR" sz="2000" i="1" dirty="0"/>
              <a:t> γεγονός της παραμόρφωσης του </a:t>
            </a:r>
            <a:r>
              <a:rPr lang="el-GR" sz="2000" i="1" dirty="0" smtClean="0"/>
              <a:t>ονείρου. </a:t>
            </a:r>
            <a:r>
              <a:rPr lang="el-GR" sz="2000" dirty="0" smtClean="0"/>
              <a:t>«Όπου η εκπλήρωση επιθυμίας είναι αγνώριστη, μεταμφιεσμένη, θα έπρεπε να υπάρχει μια αμυντική τάση εναντίον αυτής της επιθυμίας και λόγω αυτής της άμυνας η επιθυμία δε θα μπορούσε να εκφρασθεί παρά μόνο παραμορφωμένη». Αρκετές φορές η παραμόρφωση μπορεί να λάβει τη μορφή της προσποίησης ή της ταύτισης. Η τελευταία δεν είναι απλή μίμηση αλλά ιδιοποίηση βάσει του ίδιου αιτιολογικού δικαιώματος (κάτι κοινό που παραμένει στο ασυνείδητο).   </a:t>
            </a:r>
            <a:endParaRPr lang="el-GR" sz="2000" dirty="0"/>
          </a:p>
        </p:txBody>
      </p:sp>
    </p:spTree>
    <p:extLst>
      <p:ext uri="{BB962C8B-B14F-4D97-AF65-F5344CB8AC3E}">
        <p14:creationId xmlns:p14="http://schemas.microsoft.com/office/powerpoint/2010/main" val="195021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Ερωτήματα</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000" dirty="0" smtClean="0"/>
              <a:t>Ποια είναι η σχέση της ερμηνείας των ονείρων του </a:t>
            </a:r>
            <a:r>
              <a:rPr lang="en-US" sz="2000" dirty="0" smtClean="0"/>
              <a:t>Freud</a:t>
            </a:r>
            <a:r>
              <a:rPr lang="el-GR" sz="2000" dirty="0" smtClean="0"/>
              <a:t>, μιας επιστημονικής πραγματείας, με τη λαϊκή δοξασία; </a:t>
            </a:r>
          </a:p>
          <a:p>
            <a:pPr marL="0" indent="0">
              <a:buNone/>
            </a:pPr>
            <a:r>
              <a:rPr lang="el-GR" sz="2000" dirty="0" err="1" smtClean="0"/>
              <a:t>Αποδομεί</a:t>
            </a:r>
            <a:r>
              <a:rPr lang="el-GR" sz="2000" dirty="0" smtClean="0"/>
              <a:t> το υπερφυσικό ή συνυπάρχει μ</a:t>
            </a:r>
            <a:r>
              <a:rPr lang="el-GR" sz="2000" dirty="0"/>
              <a:t>ε</a:t>
            </a:r>
            <a:r>
              <a:rPr lang="el-GR" sz="2000" dirty="0" smtClean="0"/>
              <a:t> αυτό; </a:t>
            </a:r>
            <a:r>
              <a:rPr lang="en-US" sz="2000" dirty="0" smtClean="0"/>
              <a:t> </a:t>
            </a:r>
            <a:endParaRPr lang="el-GR" sz="2000" dirty="0"/>
          </a:p>
          <a:p>
            <a:pPr marL="0" indent="0">
              <a:buNone/>
            </a:pPr>
            <a:r>
              <a:rPr lang="el-GR" sz="2000" dirty="0" smtClean="0"/>
              <a:t>Πώς η προβληματική του ονείρου μπορεί να κατανοηθεί από τους «μη ειδικούς», όπως τους αποκάλεσε ο </a:t>
            </a:r>
            <a:r>
              <a:rPr lang="en-US" sz="2000" dirty="0" smtClean="0"/>
              <a:t>Freud;</a:t>
            </a:r>
            <a:endParaRPr lang="el-GR" sz="2000" dirty="0" smtClean="0"/>
          </a:p>
          <a:p>
            <a:pPr marL="0" indent="0">
              <a:buNone/>
            </a:pPr>
            <a:r>
              <a:rPr lang="el-GR" sz="2000" dirty="0" smtClean="0"/>
              <a:t>Πώς θα σχολιάζατε τη θέση του </a:t>
            </a:r>
            <a:r>
              <a:rPr lang="en-US" sz="2000" dirty="0" smtClean="0"/>
              <a:t>Freud</a:t>
            </a:r>
            <a:r>
              <a:rPr lang="el-GR" sz="2000" dirty="0" smtClean="0"/>
              <a:t> ότι «το περιεχόμενο του ονείρου </a:t>
            </a:r>
            <a:r>
              <a:rPr lang="el-GR" sz="2000" dirty="0"/>
              <a:t>είναι </a:t>
            </a:r>
            <a:r>
              <a:rPr lang="el-GR" sz="2000" dirty="0" smtClean="0"/>
              <a:t> </a:t>
            </a:r>
            <a:r>
              <a:rPr lang="el-GR" sz="2000" dirty="0"/>
              <a:t>η εκπλήρωση μιας επιθυμίας, κίνητρό του είναι μια επιθυμία». </a:t>
            </a:r>
          </a:p>
        </p:txBody>
      </p:sp>
    </p:spTree>
    <p:extLst>
      <p:ext uri="{BB962C8B-B14F-4D97-AF65-F5344CB8AC3E}">
        <p14:creationId xmlns:p14="http://schemas.microsoft.com/office/powerpoint/2010/main" val="2767415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Ποιος είναι ο </a:t>
            </a:r>
            <a:r>
              <a:rPr lang="en-US" sz="3200" dirty="0" smtClean="0"/>
              <a:t>Sigmund Freud;</a:t>
            </a:r>
            <a:endParaRPr lang="el-GR" sz="3200" dirty="0"/>
          </a:p>
        </p:txBody>
      </p:sp>
      <p:sp>
        <p:nvSpPr>
          <p:cNvPr id="3" name="Θέση περιεχομένου 2"/>
          <p:cNvSpPr>
            <a:spLocks noGrp="1"/>
          </p:cNvSpPr>
          <p:nvPr>
            <p:ph idx="1"/>
          </p:nvPr>
        </p:nvSpPr>
        <p:spPr>
          <a:xfrm>
            <a:off x="467544" y="1340768"/>
            <a:ext cx="8229600" cy="4896544"/>
          </a:xfrm>
        </p:spPr>
        <p:txBody>
          <a:bodyPr>
            <a:normAutofit fontScale="85000" lnSpcReduction="10000"/>
          </a:bodyPr>
          <a:lstStyle/>
          <a:p>
            <a:pPr marL="0" indent="0">
              <a:buNone/>
            </a:pPr>
            <a:r>
              <a:rPr lang="el-GR" sz="2000" dirty="0" smtClean="0"/>
              <a:t>Ήταν Αυστριακός ιατρός, φυσιολόγος και ψυχίατρος (1856-1939).</a:t>
            </a:r>
          </a:p>
          <a:p>
            <a:pPr marL="0" indent="0">
              <a:buNone/>
            </a:pPr>
            <a:r>
              <a:rPr lang="el-GR" sz="2000" dirty="0" smtClean="0"/>
              <a:t>Μελέτησε και προσδιόρισε έννοιες, όπως το ασυνείδητο και το συνειδητό, την παιδική σεξουαλικότητα. Τα δυο πιο γνωστά του έργα είναι </a:t>
            </a:r>
            <a:r>
              <a:rPr lang="el-GR" sz="2000" i="1" dirty="0" smtClean="0"/>
              <a:t>Η ερμηνεία των ονείρων </a:t>
            </a:r>
            <a:r>
              <a:rPr lang="el-GR" sz="2000" dirty="0" smtClean="0"/>
              <a:t>και </a:t>
            </a:r>
            <a:r>
              <a:rPr lang="el-GR" sz="2000" i="1" dirty="0" smtClean="0"/>
              <a:t>Τρεις μελέτες για τη θεωρία της σεξουαλικότητας </a:t>
            </a:r>
            <a:r>
              <a:rPr lang="el-GR" sz="2000" dirty="0" smtClean="0"/>
              <a:t>(1905).</a:t>
            </a:r>
          </a:p>
          <a:p>
            <a:pPr marL="0" indent="0">
              <a:buNone/>
            </a:pPr>
            <a:r>
              <a:rPr lang="el-GR" sz="2000" dirty="0" smtClean="0"/>
              <a:t>Το έργο, </a:t>
            </a:r>
            <a:r>
              <a:rPr lang="el-GR" sz="2000" i="1" dirty="0" smtClean="0"/>
              <a:t>Η ερμηνεία των ονείρων, </a:t>
            </a:r>
            <a:r>
              <a:rPr lang="el-GR" sz="2000" dirty="0" smtClean="0"/>
              <a:t>εκδόθηκε το 1900, παρόλο που κυκλοφόρησε στις 4 Νοεμβρίου 1899.</a:t>
            </a:r>
          </a:p>
          <a:p>
            <a:pPr marL="0" indent="0">
              <a:buNone/>
            </a:pPr>
            <a:r>
              <a:rPr lang="el-GR" sz="2000" dirty="0" smtClean="0"/>
              <a:t>Η πραγματεία του αυτή ήταν αποτέλεσμα μακροχρόνιων ερευνών, οι οποίες είχαν επικεντρωθεί όχι τόσο στον τομέα των ονείρων αλλά στον κύριο τομέα ενασχόλησής του, εκείνο των ψυχονευρώσεων. </a:t>
            </a:r>
          </a:p>
          <a:p>
            <a:pPr marL="0" indent="0">
              <a:buNone/>
            </a:pPr>
            <a:r>
              <a:rPr lang="el-GR" sz="2000" dirty="0" smtClean="0"/>
              <a:t>Δυο σημαντικές παρατηρήσεις που αφορούσαν τους ασθενείς του συνέβαλαν στη συγγραφή της πραγματείας του. Η πρώτη έγκειται στο γεγονός ότι οι ασθενείς κατά την παραγωγή ελεύθερων συνειρμών στην ανάλυση παρενέβαλαν συχνά τη διήγηση ενός ονείρου. Η δεύτερη αφορούσε παραισθησιακές καταστάσεις σε ασθενείς, στις οποίες γινόταν εμφανές το στοιχείο της εκπλήρωσης μιας επιθυμίας. </a:t>
            </a:r>
          </a:p>
          <a:p>
            <a:pPr marL="0" indent="0">
              <a:buNone/>
            </a:pPr>
            <a:r>
              <a:rPr lang="el-GR" sz="2000" dirty="0" smtClean="0"/>
              <a:t>Μέχρι και το τέλος της ζωής του παρέμεινε πιστός στη θεωρία του σχετικά με την ερμηνεία των ονείρων. Ανέφερε χαρακτηριστικά ότι «η θεωρία των ονείρων παίρνει μια ιδιαίτερη θέση στην ιστορία της ψυχανάλυσης και χαρακτηρίζει μια σημαντική καμπή· μ’ αυτήν πέρασε η ψυχανάλυση από </a:t>
            </a:r>
            <a:r>
              <a:rPr lang="el-GR" sz="2000" dirty="0"/>
              <a:t>τ</a:t>
            </a:r>
            <a:r>
              <a:rPr lang="el-GR" sz="2000" dirty="0" smtClean="0"/>
              <a:t>ην ψυχοθεραπευτική μέθοδο στην ψυχολογία του βάθους».</a:t>
            </a:r>
            <a:endParaRPr lang="el-GR" sz="2000" dirty="0"/>
          </a:p>
        </p:txBody>
      </p:sp>
    </p:spTree>
    <p:extLst>
      <p:ext uri="{BB962C8B-B14F-4D97-AF65-F5344CB8AC3E}">
        <p14:creationId xmlns:p14="http://schemas.microsoft.com/office/powerpoint/2010/main" val="4262656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200" dirty="0" smtClean="0"/>
              <a:t>Inception</a:t>
            </a:r>
            <a:endParaRPr lang="el-GR" sz="3200" dirty="0"/>
          </a:p>
        </p:txBody>
      </p:sp>
      <p:sp>
        <p:nvSpPr>
          <p:cNvPr id="3" name="Θέση περιεχομένου 2"/>
          <p:cNvSpPr>
            <a:spLocks noGrp="1"/>
          </p:cNvSpPr>
          <p:nvPr>
            <p:ph idx="1"/>
          </p:nvPr>
        </p:nvSpPr>
        <p:spPr/>
        <p:txBody>
          <a:bodyPr/>
          <a:lstStyle/>
          <a:p>
            <a:pPr marL="0" indent="0">
              <a:buNone/>
            </a:pPr>
            <a:r>
              <a:rPr lang="en-US" dirty="0"/>
              <a:t>https://www.youtube.com/watch?v=oeN-jDGQlpQ</a:t>
            </a:r>
            <a:endParaRPr lang="el-GR" dirty="0"/>
          </a:p>
        </p:txBody>
      </p:sp>
    </p:spTree>
    <p:extLst>
      <p:ext uri="{BB962C8B-B14F-4D97-AF65-F5344CB8AC3E}">
        <p14:creationId xmlns:p14="http://schemas.microsoft.com/office/powerpoint/2010/main" val="1553373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Η μέθοδος της ερμηνείας των ονείρων</a:t>
            </a:r>
            <a:endParaRPr lang="el-GR" sz="3200" dirty="0"/>
          </a:p>
        </p:txBody>
      </p:sp>
      <p:sp>
        <p:nvSpPr>
          <p:cNvPr id="3" name="Θέση περιεχομένου 2"/>
          <p:cNvSpPr>
            <a:spLocks noGrp="1"/>
          </p:cNvSpPr>
          <p:nvPr>
            <p:ph idx="1"/>
          </p:nvPr>
        </p:nvSpPr>
        <p:spPr/>
        <p:txBody>
          <a:bodyPr>
            <a:normAutofit lnSpcReduction="10000"/>
          </a:bodyPr>
          <a:lstStyle/>
          <a:p>
            <a:pPr marL="0" indent="0">
              <a:buNone/>
            </a:pPr>
            <a:r>
              <a:rPr lang="el-GR" sz="2000" dirty="0" smtClean="0"/>
              <a:t>Για τον </a:t>
            </a:r>
            <a:r>
              <a:rPr lang="en-US" sz="2000" dirty="0" smtClean="0"/>
              <a:t>Freud </a:t>
            </a:r>
            <a:r>
              <a:rPr lang="el-GR" sz="2000" dirty="0" smtClean="0"/>
              <a:t>το όνειρο είναι ερμηνεύσιμο.</a:t>
            </a:r>
          </a:p>
          <a:p>
            <a:pPr marL="0" indent="0">
              <a:buNone/>
            </a:pPr>
            <a:r>
              <a:rPr lang="el-GR" sz="2000" dirty="0" smtClean="0"/>
              <a:t>Οι περισσότερες θεωρίες αντιλαμβάνονταν το όνειρο ως σωματική διεργασία, που φανερώνεται με σήματα στον ψυχικό μηχανισμό, και όχι σαν ψυχική πράξη. </a:t>
            </a:r>
          </a:p>
          <a:p>
            <a:pPr marL="0" indent="0">
              <a:buNone/>
            </a:pPr>
            <a:r>
              <a:rPr lang="el-GR" sz="2000" dirty="0" smtClean="0"/>
              <a:t>Κατά τον </a:t>
            </a:r>
            <a:r>
              <a:rPr lang="en-US" sz="2000" dirty="0" smtClean="0"/>
              <a:t>Freud</a:t>
            </a:r>
            <a:r>
              <a:rPr lang="el-GR" sz="2000" dirty="0" smtClean="0"/>
              <a:t> η λαϊκή δοξασία παρόλο που ομολογεί ότι το όνειρο είναι ακατανόητο και παράλογο, δεν μπορεί να αρνηθεί στο όνειρο οποιαδήποτε σημασία.</a:t>
            </a:r>
          </a:p>
          <a:p>
            <a:pPr marL="0" indent="0">
              <a:buNone/>
            </a:pPr>
            <a:r>
              <a:rPr lang="el-GR" sz="2000" dirty="0" smtClean="0"/>
              <a:t>Διαχωρίζει τον κόσμο των ειδικών (φυσιολόγοι, ψυχολόγοι ψυχίατροι) από εκείνο των μη ειδικών. Ο τελευταίος προσπαθεί να «ερμηνεύσει» το όνειρο χρησιμοποιώντας δυο («λαϊκές») μεθόδους, τη συμβολική και τη κρυπτογραφική ερμηνεία ονείρων. Όσον αφορά τη δεύτερη το όνειρο αποτελεί ένα είδος κρυπτογραφίας, όπου κάθε σημείο μεταφράζεται σύμφωνα με σταθερά προκαθορισμένο κλειδί σε άλλο σημείο με γνωστή σημασία. </a:t>
            </a:r>
          </a:p>
        </p:txBody>
      </p:sp>
    </p:spTree>
    <p:extLst>
      <p:ext uri="{BB962C8B-B14F-4D97-AF65-F5344CB8AC3E}">
        <p14:creationId xmlns:p14="http://schemas.microsoft.com/office/powerpoint/2010/main" val="4093254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Η μέθοδος της ερμηνείας των ονείρων</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000" dirty="0" smtClean="0"/>
              <a:t>Για την διεξαγωγή όσο το δυνατόν ορθών συμπερασμάτων απαιτούνταν σύμφωνα με τον </a:t>
            </a:r>
            <a:r>
              <a:rPr lang="en-US" sz="2000" dirty="0" smtClean="0"/>
              <a:t>Freud,</a:t>
            </a:r>
            <a:endParaRPr lang="el-GR" sz="2000" dirty="0" smtClean="0"/>
          </a:p>
          <a:p>
            <a:pPr marL="0" indent="0">
              <a:buNone/>
            </a:pPr>
            <a:r>
              <a:rPr lang="el-GR" sz="2000" dirty="0" err="1"/>
              <a:t>α</a:t>
            </a:r>
            <a:r>
              <a:rPr lang="el-GR" sz="2000" dirty="0" err="1" smtClean="0"/>
              <a:t>)μεγαλύτερη</a:t>
            </a:r>
            <a:r>
              <a:rPr lang="el-GR" sz="2000" dirty="0" smtClean="0"/>
              <a:t> παρατηρητικότητα απέναντι σε </a:t>
            </a:r>
            <a:r>
              <a:rPr lang="el-GR" sz="2000" dirty="0" err="1" smtClean="0"/>
              <a:t>ό,τι</a:t>
            </a:r>
            <a:r>
              <a:rPr lang="el-GR" sz="2000" dirty="0" smtClean="0"/>
              <a:t> αντιλαμβάνεται ψυχικά και β) παραμερισμός της κριτικής με την οποία συνηθίζει να εξετάζει τις σκέψεις που του περνούν από το μυαλό.</a:t>
            </a:r>
          </a:p>
          <a:p>
            <a:pPr marL="0" indent="0">
              <a:buNone/>
            </a:pPr>
            <a:r>
              <a:rPr lang="el-GR" sz="2000" dirty="0" smtClean="0"/>
              <a:t>Πώς είναι δυνατή η επίτευξη της ερμηνείας των ονείρων κατά τον </a:t>
            </a:r>
            <a:r>
              <a:rPr lang="en-US" sz="2000" dirty="0" smtClean="0"/>
              <a:t>Freud</a:t>
            </a:r>
            <a:r>
              <a:rPr lang="el-GR" sz="2000" dirty="0" smtClean="0"/>
              <a:t>;</a:t>
            </a:r>
          </a:p>
          <a:p>
            <a:pPr marL="0" indent="0">
              <a:buNone/>
            </a:pPr>
            <a:r>
              <a:rPr lang="el-GR" sz="2000" dirty="0" smtClean="0"/>
              <a:t>Ο </a:t>
            </a:r>
            <a:r>
              <a:rPr lang="el-GR" sz="2000" dirty="0" err="1" smtClean="0"/>
              <a:t>αυτοπαρατηρούμενος</a:t>
            </a:r>
            <a:r>
              <a:rPr lang="el-GR" sz="2000" dirty="0" smtClean="0"/>
              <a:t> οφείλει να ξεφύγει από την απόρριψη ενός μέρους των ιδεών που του έρχονται στο νου, να καταπιέσει αυτήν την κριτική. Έτσι θα του έρθουν άπειρες ιδέες στο νου. Με τη βοήθεια αυτού του υλικού αυτοαντίληψης μπορεί να γίνει εφικτή η ερμηνεία των ονείρων.</a:t>
            </a:r>
          </a:p>
          <a:p>
            <a:pPr marL="0" indent="0">
              <a:buNone/>
            </a:pPr>
            <a:r>
              <a:rPr lang="el-GR" sz="2000" dirty="0" smtClean="0"/>
              <a:t>Κατά την εφαρμογή της άκριτης αυτοπαρατήρησης αντικείμενο της προσοχής δεν πρέπει να γίνεται το όνειρο στο σύνολό του αλλά μόνο κάθε μέρος του περιεχομένου του χωριστά. </a:t>
            </a:r>
          </a:p>
          <a:p>
            <a:pPr marL="0" indent="0">
              <a:buNone/>
            </a:pPr>
            <a:endParaRPr lang="el-GR" sz="2000" dirty="0"/>
          </a:p>
        </p:txBody>
      </p:sp>
    </p:spTree>
    <p:extLst>
      <p:ext uri="{BB962C8B-B14F-4D97-AF65-F5344CB8AC3E}">
        <p14:creationId xmlns:p14="http://schemas.microsoft.com/office/powerpoint/2010/main" val="53615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Η μέθοδος της ερμηνείας των ονείρων</a:t>
            </a:r>
          </a:p>
        </p:txBody>
      </p:sp>
      <p:sp>
        <p:nvSpPr>
          <p:cNvPr id="3" name="Θέση περιεχομένου 2"/>
          <p:cNvSpPr>
            <a:spLocks noGrp="1"/>
          </p:cNvSpPr>
          <p:nvPr>
            <p:ph idx="1"/>
          </p:nvPr>
        </p:nvSpPr>
        <p:spPr/>
        <p:txBody>
          <a:bodyPr>
            <a:normAutofit/>
          </a:bodyPr>
          <a:lstStyle/>
          <a:p>
            <a:pPr marL="0" indent="0">
              <a:buNone/>
            </a:pPr>
            <a:r>
              <a:rPr lang="el-GR" sz="2000" dirty="0" smtClean="0"/>
              <a:t>Σε ποιο συμπέρασμα κατάληξε ο </a:t>
            </a:r>
            <a:r>
              <a:rPr lang="en-US" sz="2000" dirty="0" smtClean="0"/>
              <a:t>Freud </a:t>
            </a:r>
            <a:r>
              <a:rPr lang="el-GR" sz="2000" dirty="0" smtClean="0"/>
              <a:t>όσον αφορά το αποτέλεσμα της μεθόδου της αυτοπαρατήρησης και της αυτοανάλυσης;</a:t>
            </a:r>
          </a:p>
          <a:p>
            <a:pPr marL="0" indent="0">
              <a:buNone/>
            </a:pPr>
            <a:r>
              <a:rPr lang="el-GR" sz="2000" dirty="0" smtClean="0"/>
              <a:t>«Το όνειρο εκπληρώνει μερικές επιθυμίες που δημιουργούνται από τα γεγονότα της τελευταίας βραδιάς. Το όνειρο παριστάνει τα πράγματα όπως τα επιθυμούμε· περιεχόμενό του είναι λοιπόν η εκπλήρωση μιας επιθυμίας, κίνητρό του είναι μια επιθυμία». Επίσης διατυπώνει εύγλωττα ότι «το όνειρο έχει πράγματι ένα νόημα και κατά κανέναν τρόπο δεν είναι έκφραση μιας θρυμματισμένης δραστηριότητας του εγκεφάλου».</a:t>
            </a:r>
          </a:p>
          <a:p>
            <a:pPr marL="0" indent="0">
              <a:buNone/>
            </a:pPr>
            <a:endParaRPr lang="el-GR" sz="2000" dirty="0"/>
          </a:p>
        </p:txBody>
      </p:sp>
    </p:spTree>
    <p:extLst>
      <p:ext uri="{BB962C8B-B14F-4D97-AF65-F5344CB8AC3E}">
        <p14:creationId xmlns:p14="http://schemas.microsoft.com/office/powerpoint/2010/main" val="2111041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Το όνειρο είναι εκπλήρωση μιας επιθυμίας</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000" dirty="0" smtClean="0"/>
              <a:t>Η εμφάνιση μιας επιθυμίας ως εκπληρωμένη αποτελεί γενικό γνώρισμα του ονείρου ή τυχαίο περιεχόμενο ορισμένων ονείρων; Υπάρχουν λοιπόν κι άλλα όνειρα επιθυμιών ή μήπως δεν υπάρχει τίποτε άλλο από εκτός από όνειρα επιθυμιών;</a:t>
            </a:r>
          </a:p>
          <a:p>
            <a:pPr marL="0" indent="0">
              <a:buNone/>
            </a:pPr>
            <a:r>
              <a:rPr lang="el-GR" sz="2000" dirty="0" smtClean="0"/>
              <a:t>Η απάντηση του </a:t>
            </a:r>
            <a:r>
              <a:rPr lang="en-US" sz="2000" dirty="0" smtClean="0"/>
              <a:t>Freud </a:t>
            </a:r>
            <a:r>
              <a:rPr lang="el-GR" sz="2000" dirty="0" smtClean="0"/>
              <a:t>είναι απόλυτα σαφής: </a:t>
            </a:r>
            <a:r>
              <a:rPr lang="el-GR" sz="2000" i="1" dirty="0" smtClean="0"/>
              <a:t>αποτελεί γενικό γνώρισμα και υπάρχουν μόνο όνειρα επιθυμιών.</a:t>
            </a:r>
          </a:p>
          <a:p>
            <a:pPr marL="0" indent="0">
              <a:buNone/>
            </a:pPr>
            <a:r>
              <a:rPr lang="el-GR" sz="2000" i="1" dirty="0" smtClean="0"/>
              <a:t> </a:t>
            </a:r>
          </a:p>
          <a:p>
            <a:pPr marL="0" indent="0">
              <a:buNone/>
            </a:pPr>
            <a:r>
              <a:rPr lang="el-GR" sz="2000" dirty="0" smtClean="0"/>
              <a:t> </a:t>
            </a:r>
            <a:endParaRPr lang="el-GR" sz="2000" dirty="0"/>
          </a:p>
        </p:txBody>
      </p:sp>
    </p:spTree>
    <p:extLst>
      <p:ext uri="{BB962C8B-B14F-4D97-AF65-F5344CB8AC3E}">
        <p14:creationId xmlns:p14="http://schemas.microsoft.com/office/powerpoint/2010/main" val="162895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Το όνειρο είναι εκπλήρωση μιας επιθυμίας</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000" dirty="0" smtClean="0"/>
              <a:t>Παράδειγμα για την κατανόηση της θέσης του </a:t>
            </a:r>
            <a:r>
              <a:rPr lang="en-US" sz="2000" dirty="0" smtClean="0"/>
              <a:t>Freud</a:t>
            </a:r>
            <a:r>
              <a:rPr lang="el-GR" sz="2000" dirty="0" smtClean="0"/>
              <a:t>:</a:t>
            </a:r>
          </a:p>
          <a:p>
            <a:pPr marL="0" indent="0">
              <a:buNone/>
            </a:pPr>
            <a:r>
              <a:rPr lang="el-GR" sz="2000" dirty="0" smtClean="0"/>
              <a:t>«Μια ασθενής μου, η οποία χρειάστηκε να υποβληθεί σε γναθοχειρουργική επέμβαση, που δεν είχε επιτυχία, έπρεπε σύμφωνα με την επιθυμία των γιατρών να έχει μέρα και νύχτα μια ψυκτική συσκευή στο άρρωστο μάγουλό της. Μόλις όμως αποκοιμόταν, εκσφενδόνιζε το μηχάνημα. Μια μέρα με παρακάλεσαν να τις κάνω παρατηρήσεις. Είχε ξαναρίξει τη συσκευή στο πάτωμα. Η ασθενής απολογήθηκε: ‘’ Αυτή τη φορά πραγματικά δε φταίω. Ήταν επακόλουθο ενός ονείρου που είδα τη νύχτα. Ονειρεύτηκα πως ήμουν σε θεωρείο της όπερας και ενδιαφερόμουν ζωηρά για την παράσταση. Στο νοσοκομείο όμως ήταν ο κύριος </a:t>
            </a:r>
            <a:r>
              <a:rPr lang="en-US" sz="2000" dirty="0" smtClean="0"/>
              <a:t>Karl Meyer </a:t>
            </a:r>
            <a:r>
              <a:rPr lang="el-GR" sz="2000" dirty="0" smtClean="0"/>
              <a:t>και οδυρόταν φοβερά, γιατί πονούσε το σαγόνι του. Είπα ότι, αφού δεν πονάω, δεν χρειάζομαι το μηχάνημα. Γι’ αυτό και το πέταξα’’. […] Ο κύριος </a:t>
            </a:r>
            <a:r>
              <a:rPr lang="en-US" sz="2000" dirty="0"/>
              <a:t>Karl </a:t>
            </a:r>
            <a:r>
              <a:rPr lang="en-US" sz="2000" dirty="0" smtClean="0"/>
              <a:t>Meyer</a:t>
            </a:r>
            <a:r>
              <a:rPr lang="el-GR" sz="2000" dirty="0" smtClean="0"/>
              <a:t>, στον οποίο η </a:t>
            </a:r>
            <a:r>
              <a:rPr lang="el-GR" sz="2000" dirty="0" err="1" smtClean="0"/>
              <a:t>ονειρευόμενη</a:t>
            </a:r>
            <a:r>
              <a:rPr lang="el-GR" sz="2000" dirty="0" smtClean="0"/>
              <a:t> φόρτωσε τους πόνους της, ήταν ο πιο αδιάφορος νεαρός ανάμεσα στους γνωστούς της που μπορούσε να θυμηθεί».    </a:t>
            </a:r>
            <a:endParaRPr lang="el-GR" sz="2000" dirty="0"/>
          </a:p>
        </p:txBody>
      </p:sp>
    </p:spTree>
    <p:extLst>
      <p:ext uri="{BB962C8B-B14F-4D97-AF65-F5344CB8AC3E}">
        <p14:creationId xmlns:p14="http://schemas.microsoft.com/office/powerpoint/2010/main" val="2816479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Το όνειρο είναι εκπλήρωση μιας επιθυμίας: Τα όνειρα των παιδιών</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000" dirty="0" smtClean="0"/>
              <a:t>Σύμφωνα με τον </a:t>
            </a:r>
            <a:r>
              <a:rPr lang="en-US" sz="2000" dirty="0" smtClean="0"/>
              <a:t>Freud </a:t>
            </a:r>
            <a:r>
              <a:rPr lang="el-GR" sz="2000" dirty="0" smtClean="0"/>
              <a:t>τα όνειρα των παιδιών είναι συχνά απλοϊκές εκπληρώσεις επιθυμιών. Είναι πολύ λιγότερο σύνθετα από εκείνα των ενηλίκων, Δεν είναι αινιγματικά και ακατανόητα, αλλά είναι άξια μελέτης, επειδή αποδεικνύουν ότι το όνειρο αποτελεί στον πυρήνα του εκπλήρωση επιθυμιών.   </a:t>
            </a:r>
            <a:endParaRPr lang="el-GR" sz="2000" dirty="0"/>
          </a:p>
        </p:txBody>
      </p:sp>
    </p:spTree>
    <p:extLst>
      <p:ext uri="{BB962C8B-B14F-4D97-AF65-F5344CB8AC3E}">
        <p14:creationId xmlns:p14="http://schemas.microsoft.com/office/powerpoint/2010/main" val="12211095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1176</Words>
  <Application>Microsoft Office PowerPoint</Application>
  <PresentationFormat>Προβολή στην οθόνη (4:3)</PresentationFormat>
  <Paragraphs>47</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Παρουσίαση του PowerPoint</vt:lpstr>
      <vt:lpstr>Ποιος είναι ο Sigmund Freud;</vt:lpstr>
      <vt:lpstr>Inception</vt:lpstr>
      <vt:lpstr>Η μέθοδος της ερμηνείας των ονείρων</vt:lpstr>
      <vt:lpstr>Η μέθοδος της ερμηνείας των ονείρων</vt:lpstr>
      <vt:lpstr>Η μέθοδος της ερμηνείας των ονείρων</vt:lpstr>
      <vt:lpstr>Το όνειρο είναι εκπλήρωση μιας επιθυμίας</vt:lpstr>
      <vt:lpstr>Το όνειρο είναι εκπλήρωση μιας επιθυμίας</vt:lpstr>
      <vt:lpstr>Το όνειρο είναι εκπλήρωση μιας επιθυμίας: Τα όνειρα των παιδιών</vt:lpstr>
      <vt:lpstr>Η παραμόρφωση του ονείρου</vt:lpstr>
      <vt:lpstr>Η παραμόρφωση του ονείρου</vt:lpstr>
      <vt:lpstr>Ερωτήματα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27</cp:revision>
  <dcterms:created xsi:type="dcterms:W3CDTF">2018-05-15T10:03:44Z</dcterms:created>
  <dcterms:modified xsi:type="dcterms:W3CDTF">2018-05-15T14:54:16Z</dcterms:modified>
</cp:coreProperties>
</file>