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377" r:id="rId2"/>
    <p:sldId id="257" r:id="rId3"/>
    <p:sldId id="369" r:id="rId4"/>
    <p:sldId id="370" r:id="rId5"/>
    <p:sldId id="371" r:id="rId6"/>
    <p:sldId id="372" r:id="rId7"/>
    <p:sldId id="373" r:id="rId8"/>
    <p:sldId id="350" r:id="rId9"/>
    <p:sldId id="374" r:id="rId10"/>
    <p:sldId id="375" r:id="rId11"/>
    <p:sldId id="376" r:id="rId12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image" Target="../media/image4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w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9.wmf"/><Relationship Id="rId1" Type="http://schemas.openxmlformats.org/officeDocument/2006/relationships/image" Target="../media/image8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w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F550917-3D5D-4FCB-86C8-C29280A03437}" type="datetimeFigureOut">
              <a:rPr lang="el-GR" smtClean="0"/>
              <a:t>11/6/2015</a:t>
            </a:fld>
            <a:endParaRPr lang="el-G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5FFC49-A98E-4B9B-BAA6-9A4EFF629801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639891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DBDB17-52A6-4430-87CA-2A127961F88D}" type="datetime1">
              <a:rPr lang="el-GR" smtClean="0"/>
              <a:t>11/6/2015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BB423-234F-4104-8070-014A5F326CB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618087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05092B-1EBC-4A4D-887B-1DE82E68A7DE}" type="datetime1">
              <a:rPr lang="el-GR" smtClean="0"/>
              <a:t>11/6/2015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BB423-234F-4104-8070-014A5F326CB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332984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D17992-74AD-4695-90CA-6C60E7E7E6B0}" type="datetime1">
              <a:rPr lang="el-GR" smtClean="0"/>
              <a:t>11/6/2015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BB423-234F-4104-8070-014A5F326CB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600466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B1B83C-BE0E-4B23-84D0-1E21CAFC107B}" type="datetime1">
              <a:rPr lang="el-GR" smtClean="0"/>
              <a:t>11/6/2015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BB423-234F-4104-8070-014A5F326CB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661756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77446D-5481-4F43-9CCB-D55AD71E7BDA}" type="datetime1">
              <a:rPr lang="el-GR" smtClean="0"/>
              <a:t>11/6/2015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BB423-234F-4104-8070-014A5F326CB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972209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168E55-F146-4313-AE2C-D790D29B2DEA}" type="datetime1">
              <a:rPr lang="el-GR" smtClean="0"/>
              <a:t>11/6/2015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BB423-234F-4104-8070-014A5F326CB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965690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B9421-9780-4B79-AE3C-22456461B46F}" type="datetime1">
              <a:rPr lang="el-GR" smtClean="0"/>
              <a:t>11/6/2015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BB423-234F-4104-8070-014A5F326CB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396824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130EEF-2472-4C77-86B6-DF385FE41B0E}" type="datetime1">
              <a:rPr lang="el-GR" smtClean="0"/>
              <a:t>11/6/2015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BB423-234F-4104-8070-014A5F326CB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520826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3A5475-195A-42F5-B605-5FBC97850B16}" type="datetime1">
              <a:rPr lang="el-GR" smtClean="0"/>
              <a:t>11/6/2015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BB423-234F-4104-8070-014A5F326CB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7200462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E0E2BC-ED2D-4069-B096-0527AE10DD36}" type="datetime1">
              <a:rPr lang="el-GR" smtClean="0"/>
              <a:t>11/6/2015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BB423-234F-4104-8070-014A5F326CB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939543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AEF58-E338-465E-BCF6-A98F9F38D369}" type="datetime1">
              <a:rPr lang="el-GR" smtClean="0"/>
              <a:t>11/6/2015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BB423-234F-4104-8070-014A5F326CB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466306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601CBB-9CFF-43D8-AD69-75A5C33E89C2}" type="datetime1">
              <a:rPr lang="el-GR" smtClean="0"/>
              <a:t>11/6/2015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3BB423-234F-4104-8070-014A5F326CB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8866433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7" Type="http://schemas.openxmlformats.org/officeDocument/2006/relationships/image" Target="../media/image12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6" Type="http://schemas.openxmlformats.org/officeDocument/2006/relationships/oleObject" Target="../embeddings/oleObject9.bin"/><Relationship Id="rId5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4" Type="http://schemas.openxmlformats.org/officeDocument/2006/relationships/image" Target="../media/image13.wmf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.bin"/><Relationship Id="rId3" Type="http://schemas.openxmlformats.org/officeDocument/2006/relationships/oleObject" Target="../embeddings/oleObject1.bin"/><Relationship Id="rId7" Type="http://schemas.openxmlformats.org/officeDocument/2006/relationships/image" Target="../media/image30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4.wmf"/><Relationship Id="rId9" Type="http://schemas.openxmlformats.org/officeDocument/2006/relationships/image" Target="../media/image5.wmf"/></Relationships>
</file>

<file path=ppt/slides/_rels/slide3.xml.rels><?xml version="1.0" encoding="UTF-8" standalone="yes"?>
<Relationships xmlns="http://schemas.openxmlformats.org/package/2006/relationships"><Relationship Id="rId7" Type="http://schemas.openxmlformats.org/officeDocument/2006/relationships/image" Target="../media/image6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3.bin"/><Relationship Id="rId5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7" Type="http://schemas.openxmlformats.org/officeDocument/2006/relationships/image" Target="../media/image7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4.bin"/><Relationship Id="rId5" Type="http://schemas.openxmlformats.org/officeDocument/2006/relationships/image" Target="../media/image7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6.bin"/><Relationship Id="rId3" Type="http://schemas.openxmlformats.org/officeDocument/2006/relationships/oleObject" Target="../embeddings/oleObject5.bin"/><Relationship Id="rId7" Type="http://schemas.openxmlformats.org/officeDocument/2006/relationships/image" Target="../media/image10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8.wmf"/><Relationship Id="rId9" Type="http://schemas.openxmlformats.org/officeDocument/2006/relationships/image" Target="../media/image9.wmf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10.wmf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4" Type="http://schemas.openxmlformats.org/officeDocument/2006/relationships/image" Target="../media/image11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842393"/>
            <a:ext cx="7772400" cy="794519"/>
          </a:xfrm>
          <a:solidFill>
            <a:schemeClr val="accent5">
              <a:lumMod val="75000"/>
            </a:schemeClr>
          </a:solidFill>
        </p:spPr>
        <p:txBody>
          <a:bodyPr/>
          <a:lstStyle/>
          <a:p>
            <a:r>
              <a:rPr lang="el-GR" b="1" dirty="0" smtClean="0">
                <a:solidFill>
                  <a:schemeClr val="bg1"/>
                </a:solidFill>
              </a:rPr>
              <a:t>ΣΤΑΤΙΚΗ Ι</a:t>
            </a:r>
            <a:endParaRPr lang="el-GR" b="1" dirty="0">
              <a:solidFill>
                <a:schemeClr val="bg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2684512"/>
            <a:ext cx="9144000" cy="672480"/>
          </a:xfrm>
        </p:spPr>
        <p:txBody>
          <a:bodyPr>
            <a:normAutofit/>
          </a:bodyPr>
          <a:lstStyle/>
          <a:p>
            <a:r>
              <a:rPr lang="el-GR" b="1" dirty="0" smtClean="0">
                <a:solidFill>
                  <a:schemeClr val="accent5">
                    <a:lumMod val="75000"/>
                  </a:schemeClr>
                </a:solidFill>
              </a:rPr>
              <a:t>Ενότητα </a:t>
            </a:r>
            <a:r>
              <a:rPr lang="en-US" b="1" dirty="0" smtClean="0">
                <a:solidFill>
                  <a:schemeClr val="accent5">
                    <a:lumMod val="75000"/>
                  </a:schemeClr>
                </a:solidFill>
              </a:rPr>
              <a:t>5</a:t>
            </a:r>
            <a:r>
              <a:rPr lang="el-GR" b="1" baseline="30000" dirty="0" smtClean="0">
                <a:solidFill>
                  <a:schemeClr val="accent5">
                    <a:lumMod val="75000"/>
                  </a:schemeClr>
                </a:solidFill>
              </a:rPr>
              <a:t>η</a:t>
            </a:r>
            <a:r>
              <a:rPr lang="el-GR" b="1" dirty="0" smtClean="0">
                <a:solidFill>
                  <a:schemeClr val="accent5">
                    <a:lumMod val="75000"/>
                  </a:schemeClr>
                </a:solidFill>
              </a:rPr>
              <a:t>: Η ΑΡΧΗ ΤΩΝ ΔΥΝΑΤΩΝ ΕΡΓΩΝ</a:t>
            </a:r>
          </a:p>
        </p:txBody>
      </p:sp>
      <p:sp>
        <p:nvSpPr>
          <p:cNvPr id="6" name="Subtitle 2"/>
          <p:cNvSpPr txBox="1">
            <a:spLocks/>
          </p:cNvSpPr>
          <p:nvPr/>
        </p:nvSpPr>
        <p:spPr>
          <a:xfrm>
            <a:off x="107504" y="3356992"/>
            <a:ext cx="8892480" cy="9361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sz="2400" b="1" dirty="0" smtClean="0">
                <a:solidFill>
                  <a:schemeClr val="tx1"/>
                </a:solidFill>
              </a:rPr>
              <a:t>Διάλεξη: Εφαρμογή της Α.Δ.Ε. – προσδιορισμός γραμμών επιρροής – η κινηματική μέθοδος.</a:t>
            </a:r>
            <a:endParaRPr lang="el-GR" sz="2400" b="1" dirty="0">
              <a:solidFill>
                <a:schemeClr val="tx1"/>
              </a:solidFill>
            </a:endParaRPr>
          </a:p>
        </p:txBody>
      </p:sp>
      <p:sp>
        <p:nvSpPr>
          <p:cNvPr id="7" name="Subtitle 2"/>
          <p:cNvSpPr txBox="1">
            <a:spLocks/>
          </p:cNvSpPr>
          <p:nvPr/>
        </p:nvSpPr>
        <p:spPr>
          <a:xfrm>
            <a:off x="144016" y="4509120"/>
            <a:ext cx="8892480" cy="10081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sz="2600" dirty="0" smtClean="0">
                <a:solidFill>
                  <a:schemeClr val="tx1"/>
                </a:solidFill>
              </a:rPr>
              <a:t>Καθηγητής Ε. Μυστακίδης</a:t>
            </a:r>
          </a:p>
          <a:p>
            <a:r>
              <a:rPr lang="el-GR" sz="2600" dirty="0" smtClean="0">
                <a:solidFill>
                  <a:schemeClr val="tx1"/>
                </a:solidFill>
              </a:rPr>
              <a:t>Τμήμα Πολιτικών Μηχανικών Π.Θ.</a:t>
            </a:r>
            <a:endParaRPr lang="el-GR" sz="2600" dirty="0">
              <a:solidFill>
                <a:schemeClr val="tx1"/>
              </a:solidFill>
            </a:endParaRPr>
          </a:p>
        </p:txBody>
      </p:sp>
      <p:pic>
        <p:nvPicPr>
          <p:cNvPr id="22538" name="Picture 10" descr="Λογότυπο Πανεπιστήμιο Θεσσαλίας.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88800"/>
            <a:ext cx="1472164" cy="144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Subtitle 2"/>
          <p:cNvSpPr txBox="1">
            <a:spLocks/>
          </p:cNvSpPr>
          <p:nvPr/>
        </p:nvSpPr>
        <p:spPr>
          <a:xfrm>
            <a:off x="2195737" y="404664"/>
            <a:ext cx="2664296" cy="100811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l-GR" sz="2800" b="1" dirty="0" smtClean="0">
                <a:solidFill>
                  <a:schemeClr val="tx1"/>
                </a:solidFill>
              </a:rPr>
              <a:t>ΠΑΝΕΠΙΣΤΗΜΙΟ ΘΕΣΣΑΛΙΑΣ</a:t>
            </a:r>
            <a:endParaRPr lang="el-GR" sz="2800" b="1" dirty="0">
              <a:solidFill>
                <a:schemeClr val="tx1"/>
              </a:solidFill>
            </a:endParaRPr>
          </a:p>
        </p:txBody>
      </p:sp>
      <p:pic>
        <p:nvPicPr>
          <p:cNvPr id="22533" name="Picture 5" descr="Λογότυπο ανοιχτά ακαδημαϊκά μαθήματα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28353"/>
            <a:ext cx="2235695" cy="18164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30" name="Εικόνα 3" descr="Λογότυπο ΕΣΠΑ 2007-2013.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5661248"/>
            <a:ext cx="4797921" cy="1140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76841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0" y="44624"/>
            <a:ext cx="9144000" cy="1080120"/>
          </a:xfrm>
          <a:solidFill>
            <a:schemeClr val="accent5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el-GR" sz="2800" b="1" dirty="0" smtClean="0"/>
              <a:t>Εφαρμογή της κινηματικής μεθόδου υπολογισμού των γ.ε. </a:t>
            </a:r>
            <a:r>
              <a:rPr lang="el-GR" sz="2800" b="1" dirty="0"/>
              <a:t>γ</a:t>
            </a:r>
            <a:r>
              <a:rPr lang="el-GR" sz="2800" b="1" dirty="0" smtClean="0"/>
              <a:t>ια την αμφιέρειστη δοκό (</a:t>
            </a:r>
            <a:r>
              <a:rPr lang="en-US" sz="2800" b="1" dirty="0" smtClean="0"/>
              <a:t>2</a:t>
            </a:r>
            <a:r>
              <a:rPr lang="el-GR" sz="2800" b="1" dirty="0" smtClean="0"/>
              <a:t>) </a:t>
            </a:r>
            <a:endParaRPr lang="el-GR" sz="2800" b="1" dirty="0"/>
          </a:p>
        </p:txBody>
      </p:sp>
      <p:sp>
        <p:nvSpPr>
          <p:cNvPr id="10" name="Content Placeholder 2"/>
          <p:cNvSpPr txBox="1">
            <a:spLocks/>
          </p:cNvSpPr>
          <p:nvPr/>
        </p:nvSpPr>
        <p:spPr>
          <a:xfrm>
            <a:off x="4572001" y="1124744"/>
            <a:ext cx="4608511" cy="43924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l-GR" sz="2400" b="1" u="sng" dirty="0" smtClean="0"/>
              <a:t>Για τ</a:t>
            </a:r>
            <a:r>
              <a:rPr lang="el-GR" sz="2400" b="1" u="sng" dirty="0"/>
              <a:t>ο</a:t>
            </a:r>
            <a:r>
              <a:rPr lang="el-GR" sz="2400" b="1" u="sng" dirty="0" smtClean="0"/>
              <a:t>ν υπολογισμό της </a:t>
            </a:r>
            <a:r>
              <a:rPr lang="en-US" sz="2400" b="1" u="sng" dirty="0" smtClean="0"/>
              <a:t>[</a:t>
            </a:r>
            <a:r>
              <a:rPr lang="en-US" sz="2400" b="1" u="sng" dirty="0" err="1" smtClean="0"/>
              <a:t>M</a:t>
            </a:r>
            <a:r>
              <a:rPr lang="en-US" sz="2400" b="1" u="sng" baseline="-25000" dirty="0" err="1"/>
              <a:t>x</a:t>
            </a:r>
            <a:r>
              <a:rPr lang="en-US" sz="2400" b="1" u="sng" dirty="0" smtClean="0"/>
              <a:t>]</a:t>
            </a:r>
            <a:r>
              <a:rPr lang="el-GR" sz="2400" b="1" u="sng" dirty="0" smtClean="0"/>
              <a:t>:</a:t>
            </a:r>
          </a:p>
          <a:p>
            <a:pPr marL="0" indent="0">
              <a:buFont typeface="Arial" pitchFamily="34" charset="0"/>
              <a:buNone/>
            </a:pPr>
            <a:r>
              <a:rPr lang="el-GR" sz="2400" dirty="0" smtClean="0"/>
              <a:t>Εισάγεται στο σημείο </a:t>
            </a:r>
            <a:r>
              <a:rPr lang="en-US" sz="2400" dirty="0" smtClean="0"/>
              <a:t>x</a:t>
            </a:r>
            <a:r>
              <a:rPr lang="el-GR" sz="2400" dirty="0" smtClean="0"/>
              <a:t> εσωτερική άρθρωση και επιβάλλεται η διπλή ροπή Μ</a:t>
            </a:r>
            <a:r>
              <a:rPr lang="en-US" sz="2400" baseline="-25000" dirty="0" smtClean="0"/>
              <a:t>x</a:t>
            </a:r>
            <a:r>
              <a:rPr lang="en-US" sz="2400" dirty="0" smtClean="0"/>
              <a:t>.</a:t>
            </a:r>
            <a:r>
              <a:rPr lang="el-GR" sz="2400" dirty="0" smtClean="0"/>
              <a:t> Εργικά αντίστοιχο μέγεθος είναι η αμοιβαία γωνία στροφής των δίσκων.</a:t>
            </a:r>
            <a:endParaRPr lang="en-US" sz="2400" dirty="0" smtClean="0"/>
          </a:p>
          <a:p>
            <a:pPr marL="0" indent="0">
              <a:buFont typeface="Arial" pitchFamily="34" charset="0"/>
              <a:buNone/>
            </a:pPr>
            <a:r>
              <a:rPr lang="el-GR" sz="2400" dirty="0" smtClean="0"/>
              <a:t>Στο μονοκινητό σύστημα υπολογιζεται ο σχηματισμός των πόλων και προκαλείται η αρνητική μοναδιαία γωνία στροφής. Έτσι, έχει υπολογιστεί η [Μ</a:t>
            </a:r>
            <a:r>
              <a:rPr lang="en-US" sz="2400" baseline="-25000" dirty="0" smtClean="0"/>
              <a:t>x</a:t>
            </a:r>
            <a:r>
              <a:rPr lang="en-US" sz="2400" dirty="0" smtClean="0"/>
              <a:t>].</a:t>
            </a:r>
            <a:endParaRPr lang="el-GR" sz="2400" dirty="0" smtClean="0"/>
          </a:p>
        </p:txBody>
      </p:sp>
      <p:sp>
        <p:nvSpPr>
          <p:cNvPr id="11" name="Content Placeholder 2"/>
          <p:cNvSpPr txBox="1">
            <a:spLocks/>
          </p:cNvSpPr>
          <p:nvPr/>
        </p:nvSpPr>
        <p:spPr>
          <a:xfrm>
            <a:off x="68238" y="5405272"/>
            <a:ext cx="8968257" cy="8068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l-GR" sz="2400" dirty="0" smtClean="0"/>
              <a:t>Μάλιστα αποδεικνύεται η γνωστή χαρακτηριστική τιμή της γ.ε. </a:t>
            </a:r>
            <a:r>
              <a:rPr lang="el-GR" sz="2400" dirty="0"/>
              <a:t>σ</a:t>
            </a:r>
            <a:r>
              <a:rPr lang="el-GR" sz="2400" dirty="0" smtClean="0"/>
              <a:t>το </a:t>
            </a:r>
            <a:r>
              <a:rPr lang="en-US" sz="2400" dirty="0" smtClean="0"/>
              <a:t>x</a:t>
            </a:r>
            <a:r>
              <a:rPr lang="el-GR" sz="2400" dirty="0" smtClean="0"/>
              <a:t>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467544" y="5805264"/>
                <a:ext cx="8104161" cy="9955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sz="2200" b="0" i="1" smtClean="0">
                          <a:latin typeface="Cambria Math"/>
                        </a:rPr>
                        <m:t>𝜔</m:t>
                      </m:r>
                      <m:r>
                        <a:rPr lang="el-GR" sz="2200" b="0" i="1" smtClean="0"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el-GR" sz="2200" b="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l-GR" sz="2200" b="0" i="1" smtClean="0">
                              <a:latin typeface="Cambria Math"/>
                            </a:rPr>
                            <m:t>𝜔</m:t>
                          </m:r>
                          <m:r>
                            <a:rPr lang="en-US" sz="2200" b="0" i="1" smtClean="0">
                              <a:latin typeface="Cambria Math"/>
                            </a:rPr>
                            <m:t>𝑥</m:t>
                          </m:r>
                        </m:num>
                        <m:den>
                          <m:r>
                            <a:rPr lang="en-US" sz="2200" b="0" i="1" smtClean="0">
                              <a:latin typeface="Cambria Math"/>
                            </a:rPr>
                            <m:t>𝑥</m:t>
                          </m:r>
                          <m:r>
                            <a:rPr lang="en-US" sz="2200" b="0" i="1" smtClean="0">
                              <a:latin typeface="Cambria Math"/>
                            </a:rPr>
                            <m:t>′</m:t>
                          </m:r>
                        </m:den>
                      </m:f>
                      <m:r>
                        <a:rPr lang="el-GR" sz="2200" b="0" i="1" smtClean="0">
                          <a:latin typeface="Cambria Math"/>
                        </a:rPr>
                        <m:t>=1</m:t>
                      </m:r>
                      <m:r>
                        <a:rPr lang="el-GR" sz="2200" b="0" i="1" smtClean="0">
                          <a:latin typeface="Cambria Math"/>
                          <a:ea typeface="Cambria Math"/>
                        </a:rPr>
                        <m:t>⇒</m:t>
                      </m:r>
                      <m:r>
                        <a:rPr lang="el-GR" sz="2200" b="0" i="1" smtClean="0">
                          <a:latin typeface="Cambria Math"/>
                          <a:ea typeface="Cambria Math"/>
                        </a:rPr>
                        <m:t>𝜔</m:t>
                      </m:r>
                      <m:r>
                        <a:rPr lang="el-GR" sz="2200" b="0" i="1" smtClean="0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l-GR" sz="2200" b="0" i="1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l-GR" sz="2200" b="0" i="1" smtClean="0">
                              <a:latin typeface="Cambria Math"/>
                              <a:ea typeface="Cambria Math"/>
                            </a:rPr>
                            <m:t>1</m:t>
                          </m:r>
                        </m:num>
                        <m:den>
                          <m:r>
                            <a:rPr lang="el-GR" sz="2200" b="0" i="1" smtClean="0">
                              <a:latin typeface="Cambria Math"/>
                              <a:ea typeface="Cambria Math"/>
                            </a:rPr>
                            <m:t>1+</m:t>
                          </m:r>
                          <m:f>
                            <m:fPr>
                              <m:ctrlPr>
                                <a:rPr lang="el-GR" sz="2200" b="0" i="1" smtClean="0">
                                  <a:latin typeface="Cambria Math"/>
                                  <a:ea typeface="Cambria Math"/>
                                </a:rPr>
                              </m:ctrlPr>
                            </m:fPr>
                            <m:num>
                              <m:r>
                                <a:rPr lang="en-US" sz="2200" b="0" i="1" smtClean="0">
                                  <a:latin typeface="Cambria Math"/>
                                  <a:ea typeface="Cambria Math"/>
                                </a:rPr>
                                <m:t>𝑥</m:t>
                              </m:r>
                            </m:num>
                            <m:den>
                              <m:r>
                                <a:rPr lang="en-US" sz="2200" b="0" i="1" smtClean="0">
                                  <a:latin typeface="Cambria Math"/>
                                  <a:ea typeface="Cambria Math"/>
                                </a:rPr>
                                <m:t>𝑥</m:t>
                              </m:r>
                              <m:r>
                                <a:rPr lang="en-US" sz="2200" b="0" i="1" smtClean="0">
                                  <a:latin typeface="Cambria Math"/>
                                  <a:ea typeface="Cambria Math"/>
                                </a:rPr>
                                <m:t>′</m:t>
                              </m:r>
                            </m:den>
                          </m:f>
                        </m:den>
                      </m:f>
                      <m:r>
                        <a:rPr lang="en-US" sz="2200" b="0" i="1" smtClean="0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2200" b="0" i="1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200" b="0" i="1" smtClean="0">
                              <a:latin typeface="Cambria Math"/>
                              <a:ea typeface="Cambria Math"/>
                            </a:rPr>
                            <m:t>𝑥</m:t>
                          </m:r>
                          <m:r>
                            <a:rPr lang="en-US" sz="2200" b="0" i="1" smtClean="0">
                              <a:latin typeface="Cambria Math"/>
                              <a:ea typeface="Cambria Math"/>
                            </a:rPr>
                            <m:t>′</m:t>
                          </m:r>
                        </m:num>
                        <m:den>
                          <m:sSup>
                            <m:sSupPr>
                              <m:ctrlPr>
                                <a:rPr lang="en-US" sz="2200" b="0" i="1" smtClean="0">
                                  <a:latin typeface="Cambria Math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en-US" sz="2200" b="0" i="1" smtClean="0">
                                  <a:latin typeface="Cambria Math"/>
                                  <a:ea typeface="Cambria Math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US" sz="2200" b="0" i="1" smtClean="0">
                                  <a:latin typeface="Cambria Math"/>
                                  <a:ea typeface="Cambria Math"/>
                                </a:rPr>
                                <m:t>′</m:t>
                              </m:r>
                            </m:sup>
                          </m:sSup>
                          <m:r>
                            <a:rPr lang="en-US" sz="2200" b="0" i="1" smtClean="0">
                              <a:latin typeface="Cambria Math"/>
                              <a:ea typeface="Cambria Math"/>
                            </a:rPr>
                            <m:t>+</m:t>
                          </m:r>
                          <m:r>
                            <a:rPr lang="en-US" sz="2200" b="0" i="1" smtClean="0">
                              <a:latin typeface="Cambria Math"/>
                              <a:ea typeface="Cambria Math"/>
                            </a:rPr>
                            <m:t>𝑥</m:t>
                          </m:r>
                        </m:den>
                      </m:f>
                      <m:r>
                        <a:rPr lang="en-US" sz="2200" b="0" i="1" smtClean="0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2200" b="0" i="1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200" b="0" i="1" smtClean="0">
                              <a:latin typeface="Cambria Math"/>
                              <a:ea typeface="Cambria Math"/>
                            </a:rPr>
                            <m:t>𝑥</m:t>
                          </m:r>
                          <m:r>
                            <a:rPr lang="en-US" sz="2200" b="0" i="1" smtClean="0">
                              <a:latin typeface="Cambria Math"/>
                              <a:ea typeface="Cambria Math"/>
                            </a:rPr>
                            <m:t>′</m:t>
                          </m:r>
                        </m:num>
                        <m:den>
                          <m:r>
                            <a:rPr lang="en-US" sz="2200" b="0" i="1" smtClean="0">
                              <a:latin typeface="Cambria Math"/>
                              <a:ea typeface="Cambria Math"/>
                            </a:rPr>
                            <m:t>𝑙</m:t>
                          </m:r>
                        </m:den>
                      </m:f>
                      <m:r>
                        <a:rPr lang="en-US" sz="2200" b="0" i="1" smtClean="0">
                          <a:latin typeface="Cambria Math"/>
                          <a:ea typeface="Cambria Math"/>
                        </a:rPr>
                        <m:t>⇒</m:t>
                      </m:r>
                      <m:r>
                        <a:rPr lang="el-GR" sz="2200" b="0" i="1" smtClean="0">
                          <a:latin typeface="Cambria Math"/>
                          <a:ea typeface="Cambria Math"/>
                        </a:rPr>
                        <m:t>𝜔</m:t>
                      </m:r>
                      <m:r>
                        <a:rPr lang="en-US" sz="2200" b="0" i="1" smtClean="0">
                          <a:latin typeface="Cambria Math"/>
                          <a:ea typeface="Cambria Math"/>
                        </a:rPr>
                        <m:t>𝑥</m:t>
                      </m:r>
                      <m:r>
                        <a:rPr lang="en-US" sz="2200" b="0" i="1" smtClean="0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2200" b="0" i="1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200" b="0" i="1" smtClean="0">
                              <a:latin typeface="Cambria Math"/>
                              <a:ea typeface="Cambria Math"/>
                            </a:rPr>
                            <m:t>𝑥𝑥</m:t>
                          </m:r>
                          <m:r>
                            <a:rPr lang="en-US" sz="2200" b="0" i="1" smtClean="0">
                              <a:latin typeface="Cambria Math"/>
                              <a:ea typeface="Cambria Math"/>
                            </a:rPr>
                            <m:t>′</m:t>
                          </m:r>
                        </m:num>
                        <m:den>
                          <m:r>
                            <a:rPr lang="en-US" sz="2200" b="0" i="1" smtClean="0">
                              <a:latin typeface="Cambria Math"/>
                              <a:ea typeface="Cambria Math"/>
                            </a:rPr>
                            <m:t>𝑙</m:t>
                          </m:r>
                        </m:den>
                      </m:f>
                    </m:oMath>
                  </m:oMathPara>
                </a14:m>
                <a:endParaRPr lang="el-GR" sz="2200" b="0" i="1" dirty="0" smtClean="0">
                  <a:latin typeface="Cambria Math"/>
                  <a:ea typeface="Cambria Math"/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544" y="5805264"/>
                <a:ext cx="8104161" cy="995529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3" name="Object 2" descr="Εικόνα που περιγράφει τη διαδικασία εύρεσης της γραμμής επιρροής της ροπής Μ σε ένα τυχαίο σημείο x της αμφιέρειστης, μέσω της κινηματικής μεθόδου.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24428565"/>
              </p:ext>
            </p:extLst>
          </p:nvPr>
        </p:nvGraphicFramePr>
        <p:xfrm>
          <a:off x="35496" y="1196752"/>
          <a:ext cx="4176464" cy="415467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8333" name="Picture (32-bit)" r:id="rId6" imgW="2762280" imgH="2571840" progId="MetafileCompanion32.Picture.1">
                  <p:embed/>
                </p:oleObj>
              </mc:Choice>
              <mc:Fallback>
                <p:oleObj name="Picture (32-bit)" r:id="rId6" imgW="2762280" imgH="2571840" progId="MetafileCompanion32.Picture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35496" y="1196752"/>
                        <a:ext cx="4176464" cy="415467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BB423-234F-4104-8070-014A5F326CB9}" type="slidenum">
              <a:rPr lang="el-GR" smtClean="0"/>
              <a:t>10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94285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0" y="44624"/>
            <a:ext cx="9144000" cy="1080120"/>
          </a:xfrm>
          <a:solidFill>
            <a:schemeClr val="accent5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el-GR" sz="2800" b="1" dirty="0" smtClean="0"/>
              <a:t>Εφαρμογή της κινηματικής μεθόδου υπολογισμού των γ.ε. </a:t>
            </a:r>
            <a:r>
              <a:rPr lang="el-GR" sz="2800" b="1" dirty="0"/>
              <a:t>γ</a:t>
            </a:r>
            <a:r>
              <a:rPr lang="el-GR" sz="2800" b="1" dirty="0" smtClean="0"/>
              <a:t>ια την αμφιέρειστη δοκό (</a:t>
            </a:r>
            <a:r>
              <a:rPr lang="en-US" sz="2800" b="1" dirty="0"/>
              <a:t>3</a:t>
            </a:r>
            <a:r>
              <a:rPr lang="el-GR" sz="2800" b="1" dirty="0" smtClean="0"/>
              <a:t>) </a:t>
            </a:r>
            <a:endParaRPr lang="el-GR" sz="2800" b="1" dirty="0"/>
          </a:p>
        </p:txBody>
      </p:sp>
      <p:sp>
        <p:nvSpPr>
          <p:cNvPr id="10" name="Content Placeholder 2"/>
          <p:cNvSpPr txBox="1">
            <a:spLocks/>
          </p:cNvSpPr>
          <p:nvPr/>
        </p:nvSpPr>
        <p:spPr>
          <a:xfrm>
            <a:off x="5292080" y="1124744"/>
            <a:ext cx="3888432" cy="3168352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l-GR" sz="2400" b="1" u="sng" dirty="0" smtClean="0"/>
              <a:t>Για τ</a:t>
            </a:r>
            <a:r>
              <a:rPr lang="el-GR" sz="2400" b="1" u="sng" dirty="0"/>
              <a:t>ο</a:t>
            </a:r>
            <a:r>
              <a:rPr lang="el-GR" sz="2400" b="1" u="sng" dirty="0" smtClean="0"/>
              <a:t>ν υπολογισμό της </a:t>
            </a:r>
            <a:r>
              <a:rPr lang="en-US" sz="2400" b="1" u="sng" dirty="0" smtClean="0"/>
              <a:t>[</a:t>
            </a:r>
            <a:r>
              <a:rPr lang="en-US" sz="2400" b="1" u="sng" dirty="0" err="1"/>
              <a:t>Q</a:t>
            </a:r>
            <a:r>
              <a:rPr lang="en-US" sz="2400" b="1" u="sng" baseline="-25000" dirty="0" err="1" smtClean="0"/>
              <a:t>x</a:t>
            </a:r>
            <a:r>
              <a:rPr lang="en-US" sz="2400" b="1" u="sng" dirty="0" smtClean="0"/>
              <a:t>]</a:t>
            </a:r>
            <a:r>
              <a:rPr lang="el-GR" sz="2400" b="1" u="sng" dirty="0" smtClean="0"/>
              <a:t>:</a:t>
            </a:r>
          </a:p>
          <a:p>
            <a:pPr marL="0" indent="0">
              <a:buFont typeface="Arial" pitchFamily="34" charset="0"/>
              <a:buNone/>
            </a:pPr>
            <a:r>
              <a:rPr lang="el-GR" sz="2400" dirty="0" smtClean="0"/>
              <a:t>Αφαιρείται από το σημείο </a:t>
            </a:r>
            <a:r>
              <a:rPr lang="en-US" sz="2400" dirty="0" smtClean="0"/>
              <a:t>x</a:t>
            </a:r>
            <a:r>
              <a:rPr lang="el-GR" sz="2400" dirty="0" smtClean="0"/>
              <a:t> η ράβδος που μεταβιβάζει την τέμνουσα και επιβάλλεται η διπλή δύναμη </a:t>
            </a:r>
            <a:r>
              <a:rPr lang="en-US" sz="2400" dirty="0" err="1" smtClean="0"/>
              <a:t>Q</a:t>
            </a:r>
            <a:r>
              <a:rPr lang="en-US" sz="2400" baseline="-25000" dirty="0" err="1" smtClean="0"/>
              <a:t>x</a:t>
            </a:r>
            <a:r>
              <a:rPr lang="en-US" sz="2400" dirty="0" smtClean="0"/>
              <a:t>.</a:t>
            </a:r>
            <a:r>
              <a:rPr lang="el-GR" sz="2400" dirty="0" smtClean="0"/>
              <a:t> Εργικά αντίστοιχο μέγεθος είναι η αμοιβαία μετακίνηση των σημείων όπου εφαρμόζεται η δύναμη.</a:t>
            </a:r>
            <a:endParaRPr lang="en-US" sz="2400" dirty="0" smtClean="0"/>
          </a:p>
        </p:txBody>
      </p:sp>
      <p:sp>
        <p:nvSpPr>
          <p:cNvPr id="11" name="Content Placeholder 2"/>
          <p:cNvSpPr txBox="1">
            <a:spLocks/>
          </p:cNvSpPr>
          <p:nvPr/>
        </p:nvSpPr>
        <p:spPr>
          <a:xfrm>
            <a:off x="68238" y="4797152"/>
            <a:ext cx="8968257" cy="1800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l-GR" sz="2400" dirty="0" smtClean="0"/>
              <a:t>Στο μονοκινητό σύστημα προσδιορίζεται ο σχηματισμός των πόλων και επιβάλλεται η αρνητική μοναδιαία εργικά αντίστοιχη μετακίνηση.</a:t>
            </a:r>
          </a:p>
          <a:p>
            <a:pPr marL="0" indent="0">
              <a:buFont typeface="Arial" pitchFamily="34" charset="0"/>
              <a:buNone/>
            </a:pPr>
            <a:r>
              <a:rPr lang="el-GR" sz="2400" dirty="0" smtClean="0"/>
              <a:t>Έτσι, υπολογίζεται η [</a:t>
            </a:r>
            <a:r>
              <a:rPr lang="en-US" sz="2400" dirty="0" err="1" smtClean="0"/>
              <a:t>Q</a:t>
            </a:r>
            <a:r>
              <a:rPr lang="en-US" sz="2400" baseline="-25000" dirty="0" err="1" smtClean="0"/>
              <a:t>x</a:t>
            </a:r>
            <a:r>
              <a:rPr lang="en-US" sz="2400" dirty="0" smtClean="0"/>
              <a:t>].</a:t>
            </a:r>
            <a:endParaRPr lang="el-GR" sz="2400" dirty="0" smtClean="0"/>
          </a:p>
        </p:txBody>
      </p:sp>
      <p:graphicFrame>
        <p:nvGraphicFramePr>
          <p:cNvPr id="2" name="Object 1" descr="Εικόνα που περιγράφει τη διαδικασία εύρεσης της γραμμής επιρροής της τέμνουσας Q σε ένα τυχαίο σημείο x της αμφιέρειστης, μέσω της κινηματικής μεθόδου.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22202296"/>
              </p:ext>
            </p:extLst>
          </p:nvPr>
        </p:nvGraphicFramePr>
        <p:xfrm>
          <a:off x="0" y="1221742"/>
          <a:ext cx="5297856" cy="343139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9348" name="Picture (32-bit)" r:id="rId3" imgW="3848040" imgH="2266920" progId="MetafileCompanion32.Picture.1">
                  <p:embed/>
                </p:oleObj>
              </mc:Choice>
              <mc:Fallback>
                <p:oleObj name="Picture (32-bit)" r:id="rId3" imgW="3848040" imgH="2266920" progId="MetafileCompanion32.Picture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0" y="1221742"/>
                        <a:ext cx="5297856" cy="343139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BB423-234F-4104-8070-014A5F326CB9}" type="slidenum">
              <a:rPr lang="el-GR" smtClean="0"/>
              <a:t>11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11920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0" y="188640"/>
            <a:ext cx="9144000" cy="634082"/>
          </a:xfrm>
          <a:solidFill>
            <a:schemeClr val="accent5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el-GR" sz="2800" b="1" dirty="0" smtClean="0"/>
              <a:t>Άσκηση 1 (υπολογισμός Β</a:t>
            </a:r>
            <a:r>
              <a:rPr lang="en-US" sz="2800" b="1" baseline="-25000" dirty="0" smtClean="0"/>
              <a:t>y</a:t>
            </a:r>
            <a:r>
              <a:rPr lang="en-US" sz="2800" b="1" dirty="0" smtClean="0"/>
              <a:t>)</a:t>
            </a:r>
            <a:endParaRPr lang="el-GR" sz="2800" b="1" dirty="0"/>
          </a:p>
        </p:txBody>
      </p:sp>
      <p:sp>
        <p:nvSpPr>
          <p:cNvPr id="13" name="Content Placeholder 2"/>
          <p:cNvSpPr txBox="1">
            <a:spLocks/>
          </p:cNvSpPr>
          <p:nvPr/>
        </p:nvSpPr>
        <p:spPr>
          <a:xfrm>
            <a:off x="5508104" y="836712"/>
            <a:ext cx="3600400" cy="20162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l-GR" sz="2400" dirty="0" smtClean="0"/>
              <a:t>Έστω η δοκός του σχήματος. Ζητούμενο είναι ο υπολογισμός των Β</a:t>
            </a:r>
            <a:r>
              <a:rPr lang="en-US" sz="2400" baseline="-25000" dirty="0" smtClean="0"/>
              <a:t>y</a:t>
            </a:r>
            <a:r>
              <a:rPr lang="en-US" sz="2400" dirty="0" smtClean="0"/>
              <a:t>, M</a:t>
            </a:r>
            <a:r>
              <a:rPr lang="el-GR" sz="2400" baseline="-25000" dirty="0" smtClean="0"/>
              <a:t>Γ</a:t>
            </a:r>
            <a:r>
              <a:rPr lang="el-GR" sz="2400" dirty="0" smtClean="0"/>
              <a:t> και </a:t>
            </a:r>
            <a:r>
              <a:rPr lang="en-US" sz="2400" dirty="0" smtClean="0"/>
              <a:t>Q</a:t>
            </a:r>
            <a:r>
              <a:rPr lang="el-GR" sz="2400" baseline="-25000" dirty="0" smtClean="0"/>
              <a:t>Δ</a:t>
            </a:r>
            <a:r>
              <a:rPr lang="el-GR" sz="2400" dirty="0" smtClean="0"/>
              <a:t> με την εφαρμογή της Α.Δ.Ε.</a:t>
            </a:r>
          </a:p>
        </p:txBody>
      </p:sp>
      <p:graphicFrame>
        <p:nvGraphicFramePr>
          <p:cNvPr id="6" name="Object 5" descr="Εικόνα αμφιέρειστης δοκού με την άρθρωση στο σημείο Α, την κύλιση στο σημείο Β, στο σημείο Γ που είναι το μέσο της ασκείται συγκεντρωμένο φορτίο, από το Γ έως το Β ασκείται κατανεμημένο φορτίο και στο σημείο Δ ασκείται συγκεντρωμένη ροπή.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5581385"/>
              </p:ext>
            </p:extLst>
          </p:nvPr>
        </p:nvGraphicFramePr>
        <p:xfrm>
          <a:off x="39311" y="836712"/>
          <a:ext cx="4892729" cy="190412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521" name="Picture (32-bit)" r:id="rId3" imgW="3695760" imgH="1438200" progId="MetafileCompanion32.Picture.1">
                  <p:embed/>
                </p:oleObj>
              </mc:Choice>
              <mc:Fallback>
                <p:oleObj name="Picture (32-bit)" r:id="rId3" imgW="3695760" imgH="1438200" progId="MetafileCompanion32.Picture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9311" y="836712"/>
                        <a:ext cx="4892729" cy="190412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Content Placeholder 2"/>
          <p:cNvSpPr txBox="1">
            <a:spLocks/>
          </p:cNvSpPr>
          <p:nvPr/>
        </p:nvSpPr>
        <p:spPr>
          <a:xfrm>
            <a:off x="0" y="3212976"/>
            <a:ext cx="4139952" cy="288032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l-GR" sz="2400" b="1" u="sng" dirty="0" smtClean="0"/>
              <a:t>Για τ</a:t>
            </a:r>
            <a:r>
              <a:rPr lang="el-GR" sz="2400" b="1" u="sng" dirty="0"/>
              <a:t>ο</a:t>
            </a:r>
            <a:r>
              <a:rPr lang="el-GR" sz="2400" b="1" u="sng" dirty="0" smtClean="0"/>
              <a:t>ν υπολογισμό της Β</a:t>
            </a:r>
            <a:r>
              <a:rPr lang="en-US" sz="2400" b="1" u="sng" baseline="-25000" dirty="0" smtClean="0"/>
              <a:t>y</a:t>
            </a:r>
            <a:r>
              <a:rPr lang="el-GR" sz="2400" b="1" u="sng" dirty="0" smtClean="0"/>
              <a:t>:</a:t>
            </a:r>
          </a:p>
          <a:p>
            <a:pPr marL="0" indent="0">
              <a:buFont typeface="Arial" pitchFamily="34" charset="0"/>
              <a:buNone/>
            </a:pPr>
            <a:r>
              <a:rPr lang="el-GR" sz="2400" dirty="0" smtClean="0"/>
              <a:t>Αρχικά, αφαιρείται η κύλιση και επιβάλλεται (για την αποκατάσταση της ισορροπίας) η αντίδραση Β</a:t>
            </a:r>
            <a:r>
              <a:rPr lang="en-US" sz="2400" baseline="-25000" dirty="0" smtClean="0"/>
              <a:t>y</a:t>
            </a:r>
            <a:r>
              <a:rPr lang="en-US" sz="2400" dirty="0" smtClean="0"/>
              <a:t>.</a:t>
            </a:r>
            <a:endParaRPr lang="el-GR" sz="2400" dirty="0" smtClean="0"/>
          </a:p>
          <a:p>
            <a:pPr marL="0" indent="0">
              <a:buFont typeface="Arial" pitchFamily="34" charset="0"/>
              <a:buNone/>
            </a:pPr>
            <a:r>
              <a:rPr lang="el-GR" sz="2400" dirty="0" smtClean="0"/>
              <a:t>Ακολούθως, εξετάζεται το μονοκινητό σύστημα που έχει προκύψει.</a:t>
            </a:r>
          </a:p>
          <a:p>
            <a:pPr marL="0" indent="0">
              <a:buFont typeface="Arial" pitchFamily="34" charset="0"/>
              <a:buNone/>
            </a:pPr>
            <a:r>
              <a:rPr lang="el-GR" sz="2400" dirty="0" smtClean="0"/>
              <a:t>Μέσω της Α.Δ.Ε. </a:t>
            </a:r>
            <a:r>
              <a:rPr lang="el-GR" sz="2400" dirty="0"/>
              <a:t>υ</a:t>
            </a:r>
            <a:r>
              <a:rPr lang="el-GR" sz="2400" dirty="0" smtClean="0"/>
              <a:t>πολογίζεται: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70992" y="6237312"/>
                <a:ext cx="8173416" cy="45756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200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200" b="0" i="1" smtClean="0">
                              <a:latin typeface="Cambria Math"/>
                            </a:rPr>
                            <m:t>𝑊</m:t>
                          </m:r>
                        </m:e>
                        <m:sup>
                          <m:r>
                            <a:rPr lang="en-US" sz="2200" b="0" i="1" smtClean="0">
                              <a:latin typeface="Cambria Math"/>
                            </a:rPr>
                            <m:t>𝑣</m:t>
                          </m:r>
                        </m:sup>
                      </m:sSup>
                      <m:r>
                        <a:rPr lang="el-GR" sz="2200" b="0" i="1" smtClean="0">
                          <a:latin typeface="Cambria Math"/>
                        </a:rPr>
                        <m:t>=30∗</m:t>
                      </m:r>
                      <m:r>
                        <a:rPr lang="el-GR" sz="2200" b="0" i="1" smtClean="0">
                          <a:latin typeface="Cambria Math"/>
                        </a:rPr>
                        <m:t>𝜔</m:t>
                      </m:r>
                      <m:r>
                        <a:rPr lang="el-GR" sz="2200" b="0" i="1" smtClean="0">
                          <a:latin typeface="Cambria Math"/>
                        </a:rPr>
                        <m:t>+10∗3</m:t>
                      </m:r>
                      <m:r>
                        <a:rPr lang="el-GR" sz="2200" b="0" i="1" smtClean="0">
                          <a:latin typeface="Cambria Math"/>
                        </a:rPr>
                        <m:t>𝜔</m:t>
                      </m:r>
                      <m:r>
                        <a:rPr lang="el-GR" sz="2200" b="0" i="1" smtClean="0">
                          <a:latin typeface="Cambria Math"/>
                        </a:rPr>
                        <m:t>+6∗4.5</m:t>
                      </m:r>
                      <m:r>
                        <a:rPr lang="el-GR" sz="2200" b="0" i="1" smtClean="0">
                          <a:latin typeface="Cambria Math"/>
                        </a:rPr>
                        <m:t>𝜔</m:t>
                      </m:r>
                      <m:r>
                        <a:rPr lang="el-GR" sz="2200" b="0" i="1" smtClean="0">
                          <a:latin typeface="Cambria Math"/>
                        </a:rPr>
                        <m:t>−</m:t>
                      </m:r>
                      <m:sSub>
                        <m:sSubPr>
                          <m:ctrlPr>
                            <a:rPr lang="el-GR" sz="22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200" b="0" i="1" smtClean="0">
                              <a:latin typeface="Cambria Math"/>
                            </a:rPr>
                            <m:t>𝐵</m:t>
                          </m:r>
                        </m:e>
                        <m:sub>
                          <m:r>
                            <a:rPr lang="en-US" sz="2200" b="0" i="1" smtClean="0">
                              <a:latin typeface="Cambria Math"/>
                            </a:rPr>
                            <m:t>𝑦</m:t>
                          </m:r>
                        </m:sub>
                      </m:sSub>
                      <m:r>
                        <a:rPr lang="en-US" sz="2200" b="0" i="1" smtClean="0">
                          <a:latin typeface="Cambria Math"/>
                        </a:rPr>
                        <m:t>∗6</m:t>
                      </m:r>
                      <m:r>
                        <a:rPr lang="el-GR" sz="2200" b="0" i="1" smtClean="0">
                          <a:latin typeface="Cambria Math"/>
                        </a:rPr>
                        <m:t>𝜔</m:t>
                      </m:r>
                      <m:r>
                        <a:rPr lang="el-GR" sz="2200" b="0" i="1" smtClean="0">
                          <a:latin typeface="Cambria Math"/>
                        </a:rPr>
                        <m:t>=0⇒</m:t>
                      </m:r>
                      <m:sSub>
                        <m:sSubPr>
                          <m:ctrlPr>
                            <a:rPr lang="el-GR" sz="2200" b="0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2200" b="0" i="1" smtClean="0">
                              <a:latin typeface="Cambria Math"/>
                              <a:ea typeface="Cambria Math"/>
                            </a:rPr>
                            <m:t>𝐵</m:t>
                          </m:r>
                        </m:e>
                        <m:sub>
                          <m:r>
                            <a:rPr lang="en-US" sz="2200" b="0" i="1" smtClean="0">
                              <a:latin typeface="Cambria Math"/>
                              <a:ea typeface="Cambria Math"/>
                            </a:rPr>
                            <m:t>𝑦</m:t>
                          </m:r>
                        </m:sub>
                      </m:sSub>
                      <m:r>
                        <a:rPr lang="en-US" sz="2200" b="0" i="1" smtClean="0">
                          <a:latin typeface="Cambria Math"/>
                          <a:ea typeface="Cambria Math"/>
                        </a:rPr>
                        <m:t>=14.5</m:t>
                      </m:r>
                      <m:r>
                        <a:rPr lang="en-US" sz="2200" b="0" i="1" smtClean="0">
                          <a:latin typeface="Cambria Math"/>
                          <a:ea typeface="Cambria Math"/>
                        </a:rPr>
                        <m:t>𝑘𝑁</m:t>
                      </m:r>
                    </m:oMath>
                  </m:oMathPara>
                </a14:m>
                <a:endParaRPr lang="el-GR" sz="2200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992" y="6237312"/>
                <a:ext cx="8173416" cy="457561"/>
              </a:xfrm>
              <a:prstGeom prst="rect">
                <a:avLst/>
              </a:prstGeom>
              <a:blipFill rotWithShape="1">
                <a:blip r:embed="rId7"/>
                <a:stretch>
                  <a:fillRect b="-6667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9" name="Object 8" descr="Εικόνα που περιγράφει τη διαδικασία υπολογισμού της αντίδρασης Βy με τη βοήθεια της αρχής δυνατών έργων.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42330623"/>
              </p:ext>
            </p:extLst>
          </p:nvPr>
        </p:nvGraphicFramePr>
        <p:xfrm>
          <a:off x="4139348" y="2924944"/>
          <a:ext cx="4969156" cy="330609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522" name="Picture (32-bit)" r:id="rId8" imgW="2362320" imgH="1571760" progId="MetafileCompanion32.Picture.1">
                  <p:embed/>
                </p:oleObj>
              </mc:Choice>
              <mc:Fallback>
                <p:oleObj name="Picture (32-bit)" r:id="rId8" imgW="2362320" imgH="1571760" progId="MetafileCompanion32.Picture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4139348" y="2924944"/>
                        <a:ext cx="4969156" cy="330609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BB423-234F-4104-8070-014A5F326CB9}" type="slidenum">
              <a:rPr lang="el-GR" smtClean="0"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93725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0" y="188640"/>
            <a:ext cx="9144000" cy="634082"/>
          </a:xfrm>
          <a:solidFill>
            <a:schemeClr val="accent5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el-GR" sz="2800" b="1" dirty="0" smtClean="0"/>
              <a:t>Άσκηση 1 (υπολογισμός </a:t>
            </a:r>
            <a:r>
              <a:rPr lang="en-US" sz="2800" b="1" dirty="0" smtClean="0"/>
              <a:t>M</a:t>
            </a:r>
            <a:r>
              <a:rPr lang="el-GR" sz="2800" b="1" baseline="-25000" dirty="0" smtClean="0"/>
              <a:t>Γ</a:t>
            </a:r>
            <a:r>
              <a:rPr lang="en-US" sz="2800" b="1" dirty="0" smtClean="0"/>
              <a:t>)</a:t>
            </a:r>
            <a:endParaRPr lang="el-GR" sz="2800" b="1" dirty="0"/>
          </a:p>
        </p:txBody>
      </p:sp>
      <p:sp>
        <p:nvSpPr>
          <p:cNvPr id="11" name="Content Placeholder 2"/>
          <p:cNvSpPr txBox="1">
            <a:spLocks/>
          </p:cNvSpPr>
          <p:nvPr/>
        </p:nvSpPr>
        <p:spPr>
          <a:xfrm>
            <a:off x="144016" y="1052736"/>
            <a:ext cx="4139952" cy="374441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l-GR" sz="2400" b="1" u="sng" dirty="0" smtClean="0"/>
              <a:t>Για τ</a:t>
            </a:r>
            <a:r>
              <a:rPr lang="el-GR" sz="2400" b="1" u="sng" dirty="0"/>
              <a:t>ο</a:t>
            </a:r>
            <a:r>
              <a:rPr lang="el-GR" sz="2400" b="1" u="sng" dirty="0" smtClean="0"/>
              <a:t>ν υπολογισμό της Μ</a:t>
            </a:r>
            <a:r>
              <a:rPr lang="el-GR" sz="2400" b="1" u="sng" baseline="-25000" dirty="0"/>
              <a:t>Γ</a:t>
            </a:r>
            <a:r>
              <a:rPr lang="el-GR" sz="2400" b="1" u="sng" dirty="0" smtClean="0"/>
              <a:t>:</a:t>
            </a:r>
          </a:p>
          <a:p>
            <a:pPr marL="0" indent="0">
              <a:buNone/>
            </a:pPr>
            <a:r>
              <a:rPr lang="el-GR" sz="2400" dirty="0" smtClean="0"/>
              <a:t>Αρχικά, τοποθετείται εσωτερική άρθρωση στο σημείο Γ και επιβάλλεται </a:t>
            </a:r>
            <a:r>
              <a:rPr lang="el-GR" sz="2400" dirty="0"/>
              <a:t>(για την αποκατάσταση της ισορροπίας) η </a:t>
            </a:r>
            <a:r>
              <a:rPr lang="el-GR" sz="2400" dirty="0" smtClean="0"/>
              <a:t>διπλή ροπή</a:t>
            </a:r>
            <a:r>
              <a:rPr lang="en-US" sz="2400" dirty="0" smtClean="0"/>
              <a:t>.</a:t>
            </a:r>
            <a:endParaRPr lang="el-GR" sz="2400" dirty="0" smtClean="0"/>
          </a:p>
          <a:p>
            <a:pPr marL="0" indent="0">
              <a:buFont typeface="Arial" pitchFamily="34" charset="0"/>
              <a:buNone/>
            </a:pPr>
            <a:r>
              <a:rPr lang="el-GR" sz="2400" dirty="0" smtClean="0"/>
              <a:t>Ακολούθως, εξετάζεται το μονοκινητό σύστημα που έχει προκύψει.</a:t>
            </a:r>
          </a:p>
          <a:p>
            <a:pPr marL="0" indent="0">
              <a:buFont typeface="Arial" pitchFamily="34" charset="0"/>
              <a:buNone/>
            </a:pPr>
            <a:r>
              <a:rPr lang="el-GR" sz="2400" dirty="0" smtClean="0"/>
              <a:t>Μέσω της Α.Δ.Ε. </a:t>
            </a:r>
            <a:r>
              <a:rPr lang="el-GR" sz="2400" dirty="0"/>
              <a:t>υ</a:t>
            </a:r>
            <a:r>
              <a:rPr lang="el-GR" sz="2400" dirty="0" smtClean="0"/>
              <a:t>πολογίζεται: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35496" y="4915655"/>
                <a:ext cx="9073008" cy="4308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200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200" b="0" i="1" smtClean="0">
                              <a:latin typeface="Cambria Math"/>
                            </a:rPr>
                            <m:t>𝑊</m:t>
                          </m:r>
                        </m:e>
                        <m:sup>
                          <m:r>
                            <a:rPr lang="en-US" sz="2200" b="0" i="1" smtClean="0">
                              <a:latin typeface="Cambria Math"/>
                            </a:rPr>
                            <m:t>𝑣</m:t>
                          </m:r>
                        </m:sup>
                      </m:sSup>
                      <m:r>
                        <a:rPr lang="el-GR" sz="2200" b="0" i="1" smtClean="0">
                          <a:latin typeface="Cambria Math"/>
                        </a:rPr>
                        <m:t>=30∗</m:t>
                      </m:r>
                      <m:r>
                        <a:rPr lang="el-GR" sz="2200" b="0" i="1" smtClean="0">
                          <a:latin typeface="Cambria Math"/>
                        </a:rPr>
                        <m:t>𝜔</m:t>
                      </m:r>
                      <m:r>
                        <a:rPr lang="en-US" sz="2200" b="0" i="1" smtClean="0">
                          <a:latin typeface="Cambria Math"/>
                        </a:rPr>
                        <m:t>−</m:t>
                      </m:r>
                      <m:sSub>
                        <m:sSubPr>
                          <m:ctrlPr>
                            <a:rPr lang="en-US" sz="22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200" b="0" i="1" smtClean="0">
                              <a:latin typeface="Cambria Math"/>
                            </a:rPr>
                            <m:t>𝑀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l-GR" sz="2200" b="0" i="0" smtClean="0">
                              <a:latin typeface="Cambria Math"/>
                            </a:rPr>
                            <m:t>Γ</m:t>
                          </m:r>
                        </m:sub>
                      </m:sSub>
                      <m:r>
                        <a:rPr lang="el-GR" sz="2200" b="0" i="1" smtClean="0">
                          <a:latin typeface="Cambria Math"/>
                        </a:rPr>
                        <m:t>∗2</m:t>
                      </m:r>
                      <m:r>
                        <a:rPr lang="el-GR" sz="2200" b="0" i="1" smtClean="0">
                          <a:latin typeface="Cambria Math"/>
                        </a:rPr>
                        <m:t>𝜔</m:t>
                      </m:r>
                      <m:r>
                        <a:rPr lang="el-GR" sz="2200" b="0" i="1" smtClean="0">
                          <a:latin typeface="Cambria Math"/>
                        </a:rPr>
                        <m:t>+10∗3</m:t>
                      </m:r>
                      <m:r>
                        <a:rPr lang="el-GR" sz="2200" b="0" i="1" smtClean="0">
                          <a:latin typeface="Cambria Math"/>
                        </a:rPr>
                        <m:t>𝜔</m:t>
                      </m:r>
                      <m:r>
                        <a:rPr lang="el-GR" sz="2200" b="0" i="1" smtClean="0">
                          <a:latin typeface="Cambria Math"/>
                        </a:rPr>
                        <m:t>+(3∗2)∗1.5</m:t>
                      </m:r>
                      <m:r>
                        <a:rPr lang="el-GR" sz="2200" b="0" i="1" smtClean="0">
                          <a:latin typeface="Cambria Math"/>
                        </a:rPr>
                        <m:t>𝜔</m:t>
                      </m:r>
                      <m:r>
                        <a:rPr lang="el-GR" sz="2200" b="0" i="1" smtClean="0">
                          <a:latin typeface="Cambria Math"/>
                        </a:rPr>
                        <m:t>=0⇒</m:t>
                      </m:r>
                      <m:sSub>
                        <m:sSubPr>
                          <m:ctrlPr>
                            <a:rPr lang="el-GR" sz="2200" b="0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2200" b="0" i="1" smtClean="0">
                              <a:latin typeface="Cambria Math"/>
                              <a:ea typeface="Cambria Math"/>
                            </a:rPr>
                            <m:t>𝑀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l-GR" sz="2200" b="0" i="0" smtClean="0">
                              <a:latin typeface="Cambria Math"/>
                              <a:ea typeface="Cambria Math"/>
                            </a:rPr>
                            <m:t>Γ</m:t>
                          </m:r>
                        </m:sub>
                      </m:sSub>
                      <m:r>
                        <a:rPr lang="en-US" sz="2200" b="0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l-GR" sz="2200" b="0" i="1" smtClean="0">
                          <a:latin typeface="Cambria Math"/>
                          <a:ea typeface="Cambria Math"/>
                        </a:rPr>
                        <m:t>3</m:t>
                      </m:r>
                      <m:r>
                        <a:rPr lang="en-US" sz="2200" b="0" i="1" smtClean="0">
                          <a:latin typeface="Cambria Math"/>
                          <a:ea typeface="Cambria Math"/>
                        </a:rPr>
                        <m:t>4.5</m:t>
                      </m:r>
                      <m:r>
                        <a:rPr lang="en-US" sz="2200" b="0" i="1" smtClean="0">
                          <a:latin typeface="Cambria Math"/>
                          <a:ea typeface="Cambria Math"/>
                        </a:rPr>
                        <m:t>𝑘𝑁𝑚</m:t>
                      </m:r>
                    </m:oMath>
                  </m:oMathPara>
                </a14:m>
                <a:endParaRPr lang="el-GR" sz="2200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96" y="4915655"/>
                <a:ext cx="9073008" cy="430887"/>
              </a:xfrm>
              <a:prstGeom prst="rect">
                <a:avLst/>
              </a:prstGeom>
              <a:blipFill rotWithShape="1">
                <a:blip r:embed="rId5"/>
                <a:stretch>
                  <a:fillRect b="-15493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2" name="Object 1" descr="Εικόνα που περιγράφει τη διαδικασία υπολογισμού της ροπής Μ στο σημείο Γ με τη βοήθεια της αρχής δυνατών έργων.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38019310"/>
              </p:ext>
            </p:extLst>
          </p:nvPr>
        </p:nvGraphicFramePr>
        <p:xfrm>
          <a:off x="4423467" y="980728"/>
          <a:ext cx="4613030" cy="345638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203" name="Picture (32-bit)" r:id="rId6" imgW="2162160" imgH="1495440" progId="MetafileCompanion32.Picture.1">
                  <p:embed/>
                </p:oleObj>
              </mc:Choice>
              <mc:Fallback>
                <p:oleObj name="Picture (32-bit)" r:id="rId6" imgW="2162160" imgH="1495440" progId="MetafileCompanion32.Picture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4423467" y="980728"/>
                        <a:ext cx="4613030" cy="345638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BB423-234F-4104-8070-014A5F326CB9}" type="slidenum">
              <a:rPr lang="el-GR" smtClean="0"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686104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0" y="188640"/>
            <a:ext cx="9144000" cy="634082"/>
          </a:xfrm>
          <a:solidFill>
            <a:schemeClr val="accent5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el-GR" sz="2800" b="1" dirty="0" smtClean="0"/>
              <a:t>Άσκηση 1 (υπολογισμός </a:t>
            </a:r>
            <a:r>
              <a:rPr lang="en-US" sz="2800" b="1" dirty="0" smtClean="0"/>
              <a:t>Q</a:t>
            </a:r>
            <a:r>
              <a:rPr lang="el-GR" sz="2800" b="1" baseline="-25000" dirty="0"/>
              <a:t>Δ</a:t>
            </a:r>
            <a:r>
              <a:rPr lang="en-US" sz="2800" b="1" dirty="0" smtClean="0"/>
              <a:t>)</a:t>
            </a:r>
            <a:endParaRPr lang="el-GR" sz="2800" b="1" dirty="0"/>
          </a:p>
        </p:txBody>
      </p:sp>
      <p:sp>
        <p:nvSpPr>
          <p:cNvPr id="11" name="Content Placeholder 2"/>
          <p:cNvSpPr txBox="1">
            <a:spLocks/>
          </p:cNvSpPr>
          <p:nvPr/>
        </p:nvSpPr>
        <p:spPr>
          <a:xfrm>
            <a:off x="35496" y="908720"/>
            <a:ext cx="4139952" cy="3528392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l-GR" sz="2400" b="1" u="sng" dirty="0" smtClean="0"/>
              <a:t>Για τ</a:t>
            </a:r>
            <a:r>
              <a:rPr lang="el-GR" sz="2400" b="1" u="sng" dirty="0"/>
              <a:t>ο</a:t>
            </a:r>
            <a:r>
              <a:rPr lang="el-GR" sz="2400" b="1" u="sng" dirty="0" smtClean="0"/>
              <a:t>ν υπολογισμό της </a:t>
            </a:r>
            <a:r>
              <a:rPr lang="en-US" sz="2400" b="1" u="sng" dirty="0" smtClean="0"/>
              <a:t>Q</a:t>
            </a:r>
            <a:r>
              <a:rPr lang="el-GR" sz="2400" b="1" u="sng" baseline="-25000" dirty="0" smtClean="0"/>
              <a:t>Δ</a:t>
            </a:r>
            <a:r>
              <a:rPr lang="el-GR" sz="2400" b="1" u="sng" dirty="0" smtClean="0"/>
              <a:t>:</a:t>
            </a:r>
          </a:p>
          <a:p>
            <a:pPr marL="0" indent="0">
              <a:buNone/>
            </a:pPr>
            <a:r>
              <a:rPr lang="el-GR" sz="2400" dirty="0" smtClean="0"/>
              <a:t>Αρχικά, αφαιρείται η ράβδος που μεταβιβάζει την τέμνουσα από το σημείο Δ (απομένουν δύο παράλληλες ράβδοι) και επιβάλλεται </a:t>
            </a:r>
            <a:r>
              <a:rPr lang="el-GR" sz="2400" dirty="0"/>
              <a:t>(για την αποκατάσταση της ισορροπίας) η </a:t>
            </a:r>
            <a:r>
              <a:rPr lang="el-GR" sz="2400" dirty="0" smtClean="0"/>
              <a:t>διπλή </a:t>
            </a:r>
            <a:r>
              <a:rPr lang="en-US" sz="2400" dirty="0" smtClean="0"/>
              <a:t>Q</a:t>
            </a:r>
            <a:r>
              <a:rPr lang="el-GR" sz="2400" baseline="-25000" dirty="0" smtClean="0"/>
              <a:t>Δ</a:t>
            </a:r>
            <a:r>
              <a:rPr lang="en-US" sz="2400" dirty="0" smtClean="0"/>
              <a:t>.</a:t>
            </a:r>
            <a:endParaRPr lang="el-GR" sz="2400" dirty="0" smtClean="0"/>
          </a:p>
          <a:p>
            <a:pPr marL="0" indent="0">
              <a:buFont typeface="Arial" pitchFamily="34" charset="0"/>
              <a:buNone/>
            </a:pPr>
            <a:r>
              <a:rPr lang="el-GR" sz="2400" dirty="0" smtClean="0"/>
              <a:t>Ακολούθως, εξετάζεται το μονοκινητό σύστημα που έχει προκύψει.</a:t>
            </a:r>
          </a:p>
          <a:p>
            <a:pPr marL="0" indent="0">
              <a:buFont typeface="Arial" pitchFamily="34" charset="0"/>
              <a:buNone/>
            </a:pPr>
            <a:r>
              <a:rPr lang="el-GR" sz="2400" dirty="0" smtClean="0"/>
              <a:t>Μέσω της Α.Δ.Ε. </a:t>
            </a:r>
            <a:r>
              <a:rPr lang="el-GR" sz="2400" dirty="0"/>
              <a:t>υ</a:t>
            </a:r>
            <a:r>
              <a:rPr lang="el-GR" sz="2400" dirty="0" smtClean="0"/>
              <a:t>πολογίζεται: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35496" y="4726305"/>
                <a:ext cx="9073008" cy="4308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200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200" b="0" i="1" smtClean="0">
                              <a:latin typeface="Cambria Math"/>
                            </a:rPr>
                            <m:t>𝑊</m:t>
                          </m:r>
                        </m:e>
                        <m:sup>
                          <m:r>
                            <a:rPr lang="en-US" sz="2200" b="0" i="1" smtClean="0">
                              <a:latin typeface="Cambria Math"/>
                            </a:rPr>
                            <m:t>𝑣</m:t>
                          </m:r>
                        </m:sup>
                      </m:sSup>
                      <m:r>
                        <a:rPr lang="el-GR" sz="2200" b="0" i="1" smtClean="0">
                          <a:latin typeface="Cambria Math"/>
                        </a:rPr>
                        <m:t>=30∗</m:t>
                      </m:r>
                      <m:r>
                        <a:rPr lang="el-GR" sz="2200" b="0" i="1" smtClean="0">
                          <a:latin typeface="Cambria Math"/>
                        </a:rPr>
                        <m:t>𝜔</m:t>
                      </m:r>
                      <m:r>
                        <a:rPr lang="en-US" sz="2200" b="0" i="1" smtClean="0"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en-US" sz="22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200" b="0" i="1" smtClean="0">
                              <a:latin typeface="Cambria Math"/>
                            </a:rPr>
                            <m:t>𝑄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l-GR" sz="2200" b="0" i="0" smtClean="0">
                              <a:latin typeface="Cambria Math"/>
                            </a:rPr>
                            <m:t>Δ</m:t>
                          </m:r>
                        </m:sub>
                      </m:sSub>
                      <m:r>
                        <a:rPr lang="el-GR" sz="2200" b="0" i="1" smtClean="0">
                          <a:latin typeface="Cambria Math"/>
                        </a:rPr>
                        <m:t>∗6</m:t>
                      </m:r>
                      <m:r>
                        <a:rPr lang="el-GR" sz="2200" b="0" i="1" smtClean="0">
                          <a:latin typeface="Cambria Math"/>
                        </a:rPr>
                        <m:t>𝜔</m:t>
                      </m:r>
                      <m:r>
                        <a:rPr lang="el-GR" sz="2200" b="0" i="1" smtClean="0">
                          <a:latin typeface="Cambria Math"/>
                        </a:rPr>
                        <m:t>−10∗3</m:t>
                      </m:r>
                      <m:r>
                        <a:rPr lang="el-GR" sz="2200" b="0" i="1" smtClean="0">
                          <a:latin typeface="Cambria Math"/>
                        </a:rPr>
                        <m:t>𝜔</m:t>
                      </m:r>
                      <m:r>
                        <a:rPr lang="el-GR" sz="2200" b="0" i="1" smtClean="0">
                          <a:latin typeface="Cambria Math"/>
                        </a:rPr>
                        <m:t>−(3∗2)∗1.5</m:t>
                      </m:r>
                      <m:r>
                        <a:rPr lang="el-GR" sz="2200" b="0" i="1" smtClean="0">
                          <a:latin typeface="Cambria Math"/>
                        </a:rPr>
                        <m:t>𝜔</m:t>
                      </m:r>
                      <m:r>
                        <a:rPr lang="el-GR" sz="2200" b="0" i="1" smtClean="0">
                          <a:latin typeface="Cambria Math"/>
                        </a:rPr>
                        <m:t>=0⇒</m:t>
                      </m:r>
                      <m:sSub>
                        <m:sSubPr>
                          <m:ctrlPr>
                            <a:rPr lang="el-GR" sz="2200" b="0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2200" b="0" i="1" smtClean="0">
                              <a:latin typeface="Cambria Math"/>
                              <a:ea typeface="Cambria Math"/>
                            </a:rPr>
                            <m:t>𝑄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l-GR" sz="2200" b="0" i="0" smtClean="0">
                              <a:latin typeface="Cambria Math"/>
                              <a:ea typeface="Cambria Math"/>
                            </a:rPr>
                            <m:t>Δ</m:t>
                          </m:r>
                        </m:sub>
                      </m:sSub>
                      <m:r>
                        <a:rPr lang="en-US" sz="2200" b="0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l-GR" sz="2200" b="0" i="1" smtClean="0">
                          <a:latin typeface="Cambria Math"/>
                          <a:ea typeface="Cambria Math"/>
                        </a:rPr>
                        <m:t>1</m:t>
                      </m:r>
                      <m:r>
                        <a:rPr lang="en-US" sz="2200" b="0" i="1" smtClean="0">
                          <a:latin typeface="Cambria Math"/>
                          <a:ea typeface="Cambria Math"/>
                        </a:rPr>
                        <m:t>.5</m:t>
                      </m:r>
                      <m:r>
                        <a:rPr lang="en-US" sz="2200" b="0" i="1" smtClean="0">
                          <a:latin typeface="Cambria Math"/>
                          <a:ea typeface="Cambria Math"/>
                        </a:rPr>
                        <m:t>𝑘𝑁</m:t>
                      </m:r>
                    </m:oMath>
                  </m:oMathPara>
                </a14:m>
                <a:endParaRPr lang="el-GR" sz="2200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96" y="4726305"/>
                <a:ext cx="9073008" cy="430887"/>
              </a:xfrm>
              <a:prstGeom prst="rect">
                <a:avLst/>
              </a:prstGeom>
              <a:blipFill rotWithShape="1">
                <a:blip r:embed="rId5"/>
                <a:stretch>
                  <a:fillRect b="-15493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3" name="Object 2" descr="Εικόνα που περιγράφει τη διαδικασία υπολογισμού της τέμνουσας Q στο σημείο Δ με τη βοήθεια της αρχής δυνατών έργων.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89882592"/>
              </p:ext>
            </p:extLst>
          </p:nvPr>
        </p:nvGraphicFramePr>
        <p:xfrm>
          <a:off x="3995936" y="836712"/>
          <a:ext cx="5058162" cy="367240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224" name="Picture (32-bit)" r:id="rId6" imgW="2362320" imgH="1447920" progId="MetafileCompanion32.Picture.1">
                  <p:embed/>
                </p:oleObj>
              </mc:Choice>
              <mc:Fallback>
                <p:oleObj name="Picture (32-bit)" r:id="rId6" imgW="2362320" imgH="1447920" progId="MetafileCompanion32.Picture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3995936" y="836712"/>
                        <a:ext cx="5058162" cy="367240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Content Placeholder 2"/>
          <p:cNvSpPr txBox="1">
            <a:spLocks/>
          </p:cNvSpPr>
          <p:nvPr/>
        </p:nvSpPr>
        <p:spPr>
          <a:xfrm>
            <a:off x="72008" y="5516071"/>
            <a:ext cx="9108504" cy="10812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l-GR" sz="2400" b="1" u="sng" dirty="0" smtClean="0">
                <a:solidFill>
                  <a:schemeClr val="accent5">
                    <a:lumMod val="75000"/>
                  </a:schemeClr>
                </a:solidFill>
              </a:rPr>
              <a:t>ΣΗΜΕΙΩΣΗ: </a:t>
            </a:r>
            <a:r>
              <a:rPr lang="el-GR" sz="2400" dirty="0" smtClean="0"/>
              <a:t>Η </a:t>
            </a:r>
            <a:r>
              <a:rPr lang="en-US" sz="2400" dirty="0" smtClean="0"/>
              <a:t>Q</a:t>
            </a:r>
            <a:r>
              <a:rPr lang="el-GR" sz="2400" baseline="-25000" dirty="0" smtClean="0"/>
              <a:t>Δ</a:t>
            </a:r>
            <a:r>
              <a:rPr lang="el-GR" sz="2400" dirty="0" smtClean="0"/>
              <a:t> είναι μια διπλή δύναμη. Στην πραγματικότητα οι δυνάμεις </a:t>
            </a:r>
            <a:r>
              <a:rPr lang="en-US" sz="2400" dirty="0" smtClean="0"/>
              <a:t>Q</a:t>
            </a:r>
            <a:r>
              <a:rPr lang="el-GR" sz="2400" baseline="-25000" dirty="0" smtClean="0"/>
              <a:t>Δ</a:t>
            </a:r>
            <a:r>
              <a:rPr lang="el-GR" sz="2400" dirty="0" smtClean="0"/>
              <a:t> του σχήματος είναι συνευθειακές.</a:t>
            </a:r>
          </a:p>
          <a:p>
            <a:pPr marL="0" indent="0">
              <a:buFont typeface="Arial" pitchFamily="34" charset="0"/>
              <a:buNone/>
            </a:pPr>
            <a:endParaRPr lang="el-GR" sz="2400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BB423-234F-4104-8070-014A5F326CB9}" type="slidenum">
              <a:rPr lang="el-GR" smtClean="0"/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804590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0" y="44624"/>
            <a:ext cx="9144000" cy="634082"/>
          </a:xfrm>
          <a:solidFill>
            <a:schemeClr val="accent5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el-GR" sz="2800" b="1" dirty="0" smtClean="0"/>
              <a:t>Άσκηση 2 (υπολογισμός Β</a:t>
            </a:r>
            <a:r>
              <a:rPr lang="en-US" sz="2800" b="1" baseline="-25000" dirty="0" smtClean="0"/>
              <a:t>y</a:t>
            </a:r>
            <a:r>
              <a:rPr lang="en-US" sz="2800" b="1" dirty="0" smtClean="0"/>
              <a:t>)</a:t>
            </a:r>
            <a:endParaRPr lang="el-GR" sz="2800" b="1" dirty="0"/>
          </a:p>
        </p:txBody>
      </p:sp>
      <p:sp>
        <p:nvSpPr>
          <p:cNvPr id="13" name="Content Placeholder 2"/>
          <p:cNvSpPr txBox="1">
            <a:spLocks/>
          </p:cNvSpPr>
          <p:nvPr/>
        </p:nvSpPr>
        <p:spPr>
          <a:xfrm>
            <a:off x="6156176" y="836712"/>
            <a:ext cx="3024336" cy="17281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l-GR" sz="2400" dirty="0" smtClean="0"/>
              <a:t>Έστω η δοκός του σχήματος. Ζητούμενο είναι ο υπολογισμός της Β</a:t>
            </a:r>
            <a:r>
              <a:rPr lang="en-US" sz="2400" baseline="-25000" dirty="0" smtClean="0"/>
              <a:t>y</a:t>
            </a:r>
            <a:r>
              <a:rPr lang="el-GR" sz="2400" dirty="0"/>
              <a:t>.</a:t>
            </a:r>
            <a:endParaRPr lang="el-GR" sz="2400" dirty="0" smtClean="0"/>
          </a:p>
        </p:txBody>
      </p:sp>
      <p:graphicFrame>
        <p:nvGraphicFramePr>
          <p:cNvPr id="2" name="Object 1" descr="Εικόνα του φορέα που αποτελείται από τρεις δίσκους που συνδέονται μεταξύ τους με εσωτερικές αρθρώσεις, στηρίζεται σε άρθρωση στο σημείο Α, σε κυλίσεις στα σημεία Β, Γ και Δ, από το Α έως το Β ασκείται κατανεμημένο φορτίο και στα σημεία των εσωτερικών αρθρώσεων ασκούνται συγκεντρωμένα φορτία.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64371303"/>
              </p:ext>
            </p:extLst>
          </p:nvPr>
        </p:nvGraphicFramePr>
        <p:xfrm>
          <a:off x="15346" y="764704"/>
          <a:ext cx="5975753" cy="158417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4276" name="Picture (32-bit)" r:id="rId3" imgW="2838600" imgH="752400" progId="MetafileCompanion32.Picture.1">
                  <p:embed/>
                </p:oleObj>
              </mc:Choice>
              <mc:Fallback>
                <p:oleObj name="Picture (32-bit)" r:id="rId3" imgW="2838600" imgH="752400" progId="MetafileCompanion32.Picture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346" y="764704"/>
                        <a:ext cx="5975753" cy="158417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Content Placeholder 2"/>
          <p:cNvSpPr txBox="1">
            <a:spLocks/>
          </p:cNvSpPr>
          <p:nvPr/>
        </p:nvSpPr>
        <p:spPr>
          <a:xfrm>
            <a:off x="6156176" y="3501008"/>
            <a:ext cx="3024336" cy="27363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l-GR" sz="2400" dirty="0" smtClean="0"/>
              <a:t>Μέσω της γνωστής πλέον διαδικασίας και με τη χρήση της Α.Δ.Ε. </a:t>
            </a:r>
            <a:r>
              <a:rPr lang="el-GR" sz="2400" dirty="0"/>
              <a:t>υ</a:t>
            </a:r>
            <a:r>
              <a:rPr lang="el-GR" sz="2400" dirty="0" smtClean="0"/>
              <a:t>πολογίζεται η Β</a:t>
            </a:r>
            <a:r>
              <a:rPr lang="en-US" sz="2400" baseline="-25000" dirty="0" smtClean="0"/>
              <a:t>y</a:t>
            </a:r>
            <a:r>
              <a:rPr lang="el-GR" sz="2400" dirty="0" smtClean="0"/>
              <a:t>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971600" y="6021288"/>
                <a:ext cx="8784976" cy="82278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200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200" b="0" i="1" smtClean="0">
                              <a:latin typeface="Cambria Math"/>
                            </a:rPr>
                            <m:t>𝑊</m:t>
                          </m:r>
                        </m:e>
                        <m:sup>
                          <m:r>
                            <a:rPr lang="en-US" sz="2200" b="0" i="1" smtClean="0">
                              <a:latin typeface="Cambria Math"/>
                            </a:rPr>
                            <m:t>𝑣</m:t>
                          </m:r>
                        </m:sup>
                      </m:sSup>
                      <m:r>
                        <a:rPr lang="el-GR" sz="2200" b="0" i="1" smtClean="0">
                          <a:latin typeface="Cambria Math"/>
                        </a:rPr>
                        <m:t>=</m:t>
                      </m:r>
                      <m:d>
                        <m:dPr>
                          <m:ctrlPr>
                            <a:rPr lang="el-GR" sz="2200" b="0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l-GR" sz="2200" b="0" i="1" smtClean="0">
                              <a:latin typeface="Cambria Math"/>
                            </a:rPr>
                            <m:t>20∗4</m:t>
                          </m:r>
                        </m:e>
                      </m:d>
                      <m:r>
                        <a:rPr lang="el-GR" sz="2200" b="0" i="1" smtClean="0">
                          <a:latin typeface="Cambria Math"/>
                        </a:rPr>
                        <m:t>∗2</m:t>
                      </m:r>
                      <m:r>
                        <a:rPr lang="el-GR" sz="2200" b="0" i="1" smtClean="0">
                          <a:latin typeface="Cambria Math"/>
                        </a:rPr>
                        <m:t>𝜔</m:t>
                      </m:r>
                      <m:r>
                        <a:rPr lang="el-GR" sz="2200" b="0" i="1" smtClean="0">
                          <a:latin typeface="Cambria Math"/>
                        </a:rPr>
                        <m:t>−</m:t>
                      </m:r>
                      <m:sSub>
                        <m:sSubPr>
                          <m:ctrlPr>
                            <a:rPr lang="el-GR" sz="22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200" b="0" i="1" smtClean="0">
                              <a:latin typeface="Cambria Math"/>
                            </a:rPr>
                            <m:t>𝐵</m:t>
                          </m:r>
                        </m:e>
                        <m:sub>
                          <m:r>
                            <a:rPr lang="en-US" sz="2200" b="0" i="1" smtClean="0">
                              <a:latin typeface="Cambria Math"/>
                            </a:rPr>
                            <m:t>𝑦</m:t>
                          </m:r>
                        </m:sub>
                      </m:sSub>
                      <m:r>
                        <a:rPr lang="en-US" sz="2200" b="0" i="1" smtClean="0">
                          <a:latin typeface="Cambria Math"/>
                        </a:rPr>
                        <m:t>∗</m:t>
                      </m:r>
                      <m:r>
                        <a:rPr lang="el-GR" sz="2200" b="0" i="1" smtClean="0">
                          <a:latin typeface="Cambria Math"/>
                        </a:rPr>
                        <m:t>4</m:t>
                      </m:r>
                      <m:r>
                        <a:rPr lang="el-GR" sz="2200" b="0" i="1" smtClean="0">
                          <a:latin typeface="Cambria Math"/>
                        </a:rPr>
                        <m:t>𝜔</m:t>
                      </m:r>
                      <m:r>
                        <a:rPr lang="el-GR" sz="2200" b="0" i="1" smtClean="0">
                          <a:latin typeface="Cambria Math"/>
                        </a:rPr>
                        <m:t>+20∗6</m:t>
                      </m:r>
                      <m:r>
                        <a:rPr lang="el-GR" sz="2200" b="0" i="1" smtClean="0">
                          <a:latin typeface="Cambria Math"/>
                        </a:rPr>
                        <m:t>𝜔</m:t>
                      </m:r>
                      <m:r>
                        <a:rPr lang="el-GR" sz="2200" b="0" i="1" smtClean="0">
                          <a:latin typeface="Cambria Math"/>
                        </a:rPr>
                        <m:t>−10∗6</m:t>
                      </m:r>
                      <m:r>
                        <a:rPr lang="el-GR" sz="2200" b="0" i="1" smtClean="0">
                          <a:latin typeface="Cambria Math"/>
                        </a:rPr>
                        <m:t>𝜔</m:t>
                      </m:r>
                      <m:r>
                        <a:rPr lang="el-GR" sz="2200" b="0" i="1" smtClean="0">
                          <a:latin typeface="Cambria Math"/>
                        </a:rPr>
                        <m:t>=0⇒</m:t>
                      </m:r>
                    </m:oMath>
                  </m:oMathPara>
                </a14:m>
                <a:endParaRPr lang="el-GR" sz="2200" b="0" i="1" dirty="0" smtClean="0">
                  <a:latin typeface="Cambria Math"/>
                  <a:ea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sz="2200" b="0" i="1" smtClean="0">
                          <a:latin typeface="Cambria Math"/>
                          <a:ea typeface="Cambria Math"/>
                        </a:rPr>
                        <m:t>⇒</m:t>
                      </m:r>
                      <m:sSub>
                        <m:sSubPr>
                          <m:ctrlPr>
                            <a:rPr lang="el-GR" sz="2200" b="0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2200" b="0" i="1" smtClean="0">
                              <a:latin typeface="Cambria Math"/>
                              <a:ea typeface="Cambria Math"/>
                            </a:rPr>
                            <m:t>𝐵</m:t>
                          </m:r>
                        </m:e>
                        <m:sub>
                          <m:r>
                            <a:rPr lang="en-US" sz="2200" b="0" i="1" smtClean="0">
                              <a:latin typeface="Cambria Math"/>
                              <a:ea typeface="Cambria Math"/>
                            </a:rPr>
                            <m:t>𝑦</m:t>
                          </m:r>
                        </m:sub>
                      </m:sSub>
                      <m:r>
                        <a:rPr lang="en-US" sz="2200" b="0" i="1" smtClean="0">
                          <a:latin typeface="Cambria Math"/>
                          <a:ea typeface="Cambria Math"/>
                        </a:rPr>
                        <m:t>=1</m:t>
                      </m:r>
                      <m:r>
                        <a:rPr lang="el-GR" sz="2200" b="0" i="1" smtClean="0">
                          <a:latin typeface="Cambria Math"/>
                          <a:ea typeface="Cambria Math"/>
                        </a:rPr>
                        <m:t>00</m:t>
                      </m:r>
                      <m:r>
                        <a:rPr lang="en-US" sz="2200" b="0" i="1" smtClean="0">
                          <a:latin typeface="Cambria Math"/>
                          <a:ea typeface="Cambria Math"/>
                        </a:rPr>
                        <m:t>𝑘𝑁</m:t>
                      </m:r>
                    </m:oMath>
                  </m:oMathPara>
                </a14:m>
                <a:endParaRPr lang="el-GR" sz="2200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1600" y="6021288"/>
                <a:ext cx="8784976" cy="822789"/>
              </a:xfrm>
              <a:prstGeom prst="rect">
                <a:avLst/>
              </a:prstGeom>
              <a:blipFill rotWithShape="1">
                <a:blip r:embed="rId7"/>
                <a:stretch>
                  <a:fillRect b="-2963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3" name="Object 2" descr="Εικόνα που περιγράφει τη διαδικασία υπολογισμού της αντίδρασης Βy με τη βοήθεια της αρχής δυνατών έργων.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69795618"/>
              </p:ext>
            </p:extLst>
          </p:nvPr>
        </p:nvGraphicFramePr>
        <p:xfrm>
          <a:off x="16899" y="2564904"/>
          <a:ext cx="6061589" cy="344362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4277" name="Picture (32-bit)" r:id="rId8" imgW="2867040" imgH="1628640" progId="MetafileCompanion32.Picture.1">
                  <p:embed/>
                </p:oleObj>
              </mc:Choice>
              <mc:Fallback>
                <p:oleObj name="Picture (32-bit)" r:id="rId8" imgW="2867040" imgH="1628640" progId="MetafileCompanion32.Picture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6899" y="2564904"/>
                        <a:ext cx="6061589" cy="344362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BB423-234F-4104-8070-014A5F326CB9}" type="slidenum">
              <a:rPr lang="el-GR" smtClean="0"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27890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0" y="44624"/>
            <a:ext cx="9144000" cy="634082"/>
          </a:xfrm>
          <a:solidFill>
            <a:schemeClr val="accent5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el-GR" sz="2800" b="1" dirty="0" smtClean="0"/>
              <a:t>Άσκηση 2 (συνέχεια</a:t>
            </a:r>
            <a:r>
              <a:rPr lang="en-US" sz="2800" b="1" dirty="0" smtClean="0"/>
              <a:t>)</a:t>
            </a:r>
            <a:endParaRPr lang="el-GR" sz="2800" b="1" dirty="0"/>
          </a:p>
        </p:txBody>
      </p:sp>
      <p:sp>
        <p:nvSpPr>
          <p:cNvPr id="13" name="Content Placeholder 2"/>
          <p:cNvSpPr txBox="1">
            <a:spLocks/>
          </p:cNvSpPr>
          <p:nvPr/>
        </p:nvSpPr>
        <p:spPr>
          <a:xfrm>
            <a:off x="179512" y="836712"/>
            <a:ext cx="9001000" cy="8640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l-GR" sz="2400" dirty="0" smtClean="0"/>
              <a:t>Η τελευταία σχέση υπολογισμού της Β</a:t>
            </a:r>
            <a:r>
              <a:rPr lang="en-US" sz="2400" baseline="-25000" dirty="0" smtClean="0"/>
              <a:t>y</a:t>
            </a:r>
            <a:r>
              <a:rPr lang="el-GR" sz="2400" dirty="0" smtClean="0"/>
              <a:t> θα μπορούσε να γραφτεί και με την παρακάτω μορφή: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3131840" y="1556792"/>
                <a:ext cx="2736304" cy="91217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2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200" b="0" i="1" smtClean="0">
                              <a:latin typeface="Cambria Math"/>
                            </a:rPr>
                            <m:t>𝐵</m:t>
                          </m:r>
                        </m:e>
                        <m:sub>
                          <m:r>
                            <a:rPr lang="en-US" sz="2200" b="0" i="1" smtClean="0">
                              <a:latin typeface="Cambria Math"/>
                            </a:rPr>
                            <m:t>𝑦</m:t>
                          </m:r>
                        </m:sub>
                      </m:sSub>
                      <m:r>
                        <a:rPr lang="en-US" sz="2200" b="0" i="1" smtClean="0">
                          <a:latin typeface="Cambria Math"/>
                        </a:rPr>
                        <m:t>∗</m:t>
                      </m:r>
                      <m:r>
                        <a:rPr lang="el-GR" sz="2200" b="0" i="1" smtClean="0">
                          <a:latin typeface="Cambria Math"/>
                        </a:rPr>
                        <m:t>4</m:t>
                      </m:r>
                      <m:r>
                        <a:rPr lang="el-GR" sz="2200" b="0" i="1" smtClean="0">
                          <a:latin typeface="Cambria Math"/>
                        </a:rPr>
                        <m:t>𝜔</m:t>
                      </m:r>
                      <m:r>
                        <a:rPr lang="el-GR" sz="2200" b="0" i="1" smtClean="0">
                          <a:latin typeface="Cambria Math"/>
                        </a:rPr>
                        <m:t>=</m:t>
                      </m:r>
                      <m:nary>
                        <m:naryPr>
                          <m:chr m:val="∑"/>
                          <m:subHide m:val="on"/>
                          <m:supHide m:val="on"/>
                          <m:ctrlPr>
                            <a:rPr lang="el-GR" sz="2200" b="0" i="1" smtClean="0">
                              <a:latin typeface="Cambria Math"/>
                            </a:rPr>
                          </m:ctrlPr>
                        </m:naryPr>
                        <m:sub/>
                        <m:sup/>
                        <m:e>
                          <m:sSub>
                            <m:sSubPr>
                              <m:ctrlPr>
                                <a:rPr lang="el-GR" sz="2200" b="0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200" b="0" i="1" smtClean="0">
                                  <a:latin typeface="Cambria Math"/>
                                </a:rPr>
                                <m:t>𝑃</m:t>
                              </m:r>
                            </m:e>
                            <m:sub>
                              <m:r>
                                <a:rPr lang="en-US" sz="2200" b="0" i="1" smtClean="0">
                                  <a:latin typeface="Cambria Math"/>
                                </a:rPr>
                                <m:t>𝑖</m:t>
                              </m:r>
                            </m:sub>
                          </m:sSub>
                          <m:sSub>
                            <m:sSubPr>
                              <m:ctrlPr>
                                <a:rPr lang="el-GR" sz="2200" b="0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l-GR" sz="2200" b="0" i="1" smtClean="0">
                                  <a:latin typeface="Cambria Math"/>
                                </a:rPr>
                                <m:t>𝛿</m:t>
                              </m:r>
                            </m:e>
                            <m:sub>
                              <m:r>
                                <a:rPr lang="en-US" sz="2200" b="0" i="1" smtClean="0">
                                  <a:latin typeface="Cambria Math"/>
                                </a:rPr>
                                <m:t>𝑖</m:t>
                              </m:r>
                            </m:sub>
                          </m:sSub>
                        </m:e>
                      </m:nary>
                    </m:oMath>
                  </m:oMathPara>
                </a14:m>
                <a:endParaRPr lang="el-GR" sz="2200" b="0" i="1" dirty="0" smtClean="0">
                  <a:latin typeface="Cambria Math"/>
                  <a:ea typeface="Cambria Math"/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31840" y="1556792"/>
                <a:ext cx="2736304" cy="912173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Content Placeholder 2"/>
          <p:cNvSpPr txBox="1">
            <a:spLocks/>
          </p:cNvSpPr>
          <p:nvPr/>
        </p:nvSpPr>
        <p:spPr>
          <a:xfrm>
            <a:off x="179512" y="2466077"/>
            <a:ext cx="9001000" cy="24750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l-GR" sz="2400" dirty="0" smtClean="0"/>
              <a:t>Όπου </a:t>
            </a:r>
            <a:r>
              <a:rPr lang="en-US" sz="2400" i="1" dirty="0" smtClean="0"/>
              <a:t>P</a:t>
            </a:r>
            <a:r>
              <a:rPr lang="en-US" sz="2400" i="1" baseline="-25000" dirty="0" smtClean="0"/>
              <a:t>i</a:t>
            </a:r>
            <a:r>
              <a:rPr lang="en-US" sz="2400" dirty="0" smtClean="0"/>
              <a:t> </a:t>
            </a:r>
            <a:r>
              <a:rPr lang="el-GR" sz="2400" dirty="0" smtClean="0"/>
              <a:t>είναι γενικευμένη δύναμη και </a:t>
            </a:r>
            <a:r>
              <a:rPr lang="el-GR" sz="2400" i="1" dirty="0" smtClean="0"/>
              <a:t>δ</a:t>
            </a:r>
            <a:r>
              <a:rPr lang="en-US" sz="2400" i="1" baseline="-25000" dirty="0" err="1" smtClean="0"/>
              <a:t>i</a:t>
            </a:r>
            <a:r>
              <a:rPr lang="el-GR" sz="2400" i="1" dirty="0" smtClean="0"/>
              <a:t> </a:t>
            </a:r>
            <a:r>
              <a:rPr lang="el-GR" sz="2400" dirty="0" smtClean="0"/>
              <a:t>η εργικά αντίστοιχη γενικευμένη μετακίνηση.</a:t>
            </a:r>
          </a:p>
          <a:p>
            <a:pPr marL="0" indent="0">
              <a:buFont typeface="Arial" pitchFamily="34" charset="0"/>
              <a:buNone/>
            </a:pPr>
            <a:r>
              <a:rPr lang="el-GR" sz="2400" dirty="0" smtClean="0"/>
              <a:t>‘Εστω τώρα, ότι θεωρείται μια αυθαίρετη τιμή για το ω, πράγμα που δεν έχει σημασία αφού έτσι κι αλλιώς απλοποιείται. Για το συγκεκριμένο παράδειγμα έστω ότι ω=1/4. Τότε η πιο πάνω σχέση γράφεται: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3347864" y="4605059"/>
                <a:ext cx="2088232" cy="912173"/>
              </a:xfrm>
              <a:prstGeom prst="rect">
                <a:avLst/>
              </a:prstGeom>
              <a:noFill/>
              <a:ln w="25400">
                <a:solidFill>
                  <a:schemeClr val="accent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2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200" b="0" i="1" smtClean="0">
                              <a:latin typeface="Cambria Math"/>
                            </a:rPr>
                            <m:t>𝐵</m:t>
                          </m:r>
                        </m:e>
                        <m:sub>
                          <m:r>
                            <a:rPr lang="en-US" sz="2200" b="0" i="1" smtClean="0">
                              <a:latin typeface="Cambria Math"/>
                            </a:rPr>
                            <m:t>𝑦</m:t>
                          </m:r>
                        </m:sub>
                      </m:sSub>
                      <m:r>
                        <a:rPr lang="el-GR" sz="2200" b="0" i="1" smtClean="0">
                          <a:latin typeface="Cambria Math"/>
                        </a:rPr>
                        <m:t>=</m:t>
                      </m:r>
                      <m:nary>
                        <m:naryPr>
                          <m:chr m:val="∑"/>
                          <m:subHide m:val="on"/>
                          <m:supHide m:val="on"/>
                          <m:ctrlPr>
                            <a:rPr lang="el-GR" sz="2200" b="0" i="1" smtClean="0">
                              <a:latin typeface="Cambria Math"/>
                            </a:rPr>
                          </m:ctrlPr>
                        </m:naryPr>
                        <m:sub/>
                        <m:sup/>
                        <m:e>
                          <m:sSub>
                            <m:sSubPr>
                              <m:ctrlPr>
                                <a:rPr lang="el-GR" sz="2200" b="0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200" b="0" i="1" smtClean="0">
                                  <a:latin typeface="Cambria Math"/>
                                </a:rPr>
                                <m:t>𝑃</m:t>
                              </m:r>
                            </m:e>
                            <m:sub>
                              <m:r>
                                <a:rPr lang="en-US" sz="2200" b="0" i="1" smtClean="0">
                                  <a:latin typeface="Cambria Math"/>
                                </a:rPr>
                                <m:t>𝑖</m:t>
                              </m:r>
                            </m:sub>
                          </m:sSub>
                          <m:sSub>
                            <m:sSubPr>
                              <m:ctrlPr>
                                <a:rPr lang="el-GR" sz="2200" b="0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200" b="0" i="1" smtClean="0">
                                  <a:latin typeface="Cambria Math"/>
                                </a:rPr>
                                <m:t>𝑛</m:t>
                              </m:r>
                            </m:e>
                            <m:sub>
                              <m:r>
                                <a:rPr lang="en-US" sz="2200" b="0" i="1" smtClean="0">
                                  <a:latin typeface="Cambria Math"/>
                                </a:rPr>
                                <m:t>𝑖</m:t>
                              </m:r>
                            </m:sub>
                          </m:sSub>
                        </m:e>
                      </m:nary>
                    </m:oMath>
                  </m:oMathPara>
                </a14:m>
                <a:endParaRPr lang="el-GR" sz="2200" b="0" i="1" dirty="0" smtClean="0">
                  <a:latin typeface="Cambria Math"/>
                  <a:ea typeface="Cambria Math"/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47864" y="4605059"/>
                <a:ext cx="2088232" cy="912173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  <a:ln w="25400">
                <a:solidFill>
                  <a:schemeClr val="accent1"/>
                </a:solidFill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Content Placeholder 2"/>
          <p:cNvSpPr txBox="1">
            <a:spLocks/>
          </p:cNvSpPr>
          <p:nvPr/>
        </p:nvSpPr>
        <p:spPr>
          <a:xfrm>
            <a:off x="107504" y="5661248"/>
            <a:ext cx="9001000" cy="5760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l-GR" sz="2400" dirty="0" smtClean="0"/>
              <a:t>Όπου τα </a:t>
            </a:r>
            <a:r>
              <a:rPr lang="en-US" sz="2400" i="1" dirty="0" err="1"/>
              <a:t>n</a:t>
            </a:r>
            <a:r>
              <a:rPr lang="en-US" sz="2400" i="1" baseline="-25000" dirty="0" err="1" smtClean="0"/>
              <a:t>i</a:t>
            </a:r>
            <a:r>
              <a:rPr lang="en-US" sz="2400" dirty="0" smtClean="0"/>
              <a:t> </a:t>
            </a:r>
            <a:r>
              <a:rPr lang="el-GR" sz="2400" dirty="0" smtClean="0"/>
              <a:t>προέρχονται από τα </a:t>
            </a:r>
            <a:r>
              <a:rPr lang="el-GR" sz="2400" i="1" dirty="0" smtClean="0"/>
              <a:t>δ</a:t>
            </a:r>
            <a:r>
              <a:rPr lang="en-US" sz="2400" i="1" baseline="-25000" dirty="0" err="1" smtClean="0"/>
              <a:t>i</a:t>
            </a:r>
            <a:r>
              <a:rPr lang="el-GR" sz="2400" i="1" dirty="0" smtClean="0"/>
              <a:t> </a:t>
            </a:r>
            <a:r>
              <a:rPr lang="el-GR" sz="2400" dirty="0" smtClean="0"/>
              <a:t>αφού πολλαπλασιαστούν με το 1/4.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BB423-234F-4104-8070-014A5F326CB9}" type="slidenum">
              <a:rPr lang="el-GR" smtClean="0"/>
              <a:t>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68016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0" y="44624"/>
            <a:ext cx="9144000" cy="634082"/>
          </a:xfrm>
          <a:solidFill>
            <a:schemeClr val="accent5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el-GR" sz="2800" b="1" dirty="0" smtClean="0"/>
              <a:t>Άσκηση 2 (γραμμές επιρροής</a:t>
            </a:r>
            <a:r>
              <a:rPr lang="en-US" sz="2800" b="1" dirty="0" smtClean="0"/>
              <a:t>)</a:t>
            </a:r>
            <a:endParaRPr lang="el-GR" sz="2800" b="1" dirty="0"/>
          </a:p>
        </p:txBody>
      </p:sp>
      <p:sp>
        <p:nvSpPr>
          <p:cNvPr id="14" name="Content Placeholder 2"/>
          <p:cNvSpPr txBox="1">
            <a:spLocks/>
          </p:cNvSpPr>
          <p:nvPr/>
        </p:nvSpPr>
        <p:spPr>
          <a:xfrm>
            <a:off x="179512" y="764704"/>
            <a:ext cx="8856984" cy="27363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l-GR" sz="2400" b="1" u="sng" dirty="0" smtClean="0">
                <a:solidFill>
                  <a:schemeClr val="accent5">
                    <a:lumMod val="75000"/>
                  </a:schemeClr>
                </a:solidFill>
              </a:rPr>
              <a:t>ΣΗΜΕΙΩΣΗ: </a:t>
            </a:r>
            <a:r>
              <a:rPr lang="el-GR" sz="2400" dirty="0" smtClean="0"/>
              <a:t>Η τελευταία σχέση είναι ουσιαστικά ίδια με εκείνη που χρησιμοποιείται για την αποτίμηση των </a:t>
            </a:r>
            <a:r>
              <a:rPr lang="el-GR" sz="2400" b="1" dirty="0" smtClean="0"/>
              <a:t>γραμμών επιρροής (γ.ε.)</a:t>
            </a:r>
            <a:r>
              <a:rPr lang="el-GR" sz="2400" dirty="0" smtClean="0"/>
              <a:t>.</a:t>
            </a:r>
          </a:p>
          <a:p>
            <a:pPr marL="0" indent="0">
              <a:buFont typeface="Arial" pitchFamily="34" charset="0"/>
              <a:buNone/>
            </a:pPr>
            <a:r>
              <a:rPr lang="el-GR" sz="2400" dirty="0" smtClean="0"/>
              <a:t>Δηλαδή, στο συγκεκριμένο παράδειγμα, για ω=1/4 τα </a:t>
            </a:r>
            <a:r>
              <a:rPr lang="en-US" sz="2400" i="1" dirty="0" err="1" smtClean="0"/>
              <a:t>n</a:t>
            </a:r>
            <a:r>
              <a:rPr lang="en-US" sz="2400" i="1" baseline="-25000" dirty="0" err="1" smtClean="0"/>
              <a:t>i</a:t>
            </a:r>
            <a:r>
              <a:rPr lang="el-GR" sz="2400" dirty="0" smtClean="0"/>
              <a:t> γίνονται οι τεταγμένες της γ.ε. [Β</a:t>
            </a:r>
            <a:r>
              <a:rPr lang="en-US" sz="2400" baseline="-25000" dirty="0" smtClean="0"/>
              <a:t>y</a:t>
            </a:r>
            <a:r>
              <a:rPr lang="en-US" sz="2400" dirty="0" smtClean="0"/>
              <a:t>]</a:t>
            </a:r>
            <a:r>
              <a:rPr lang="el-GR" sz="2400" dirty="0" smtClean="0"/>
              <a:t> του συγκεκριμένου φορέα.</a:t>
            </a:r>
          </a:p>
          <a:p>
            <a:pPr marL="0" indent="0">
              <a:buNone/>
            </a:pPr>
            <a:r>
              <a:rPr lang="el-GR" sz="2400" dirty="0"/>
              <a:t>Επομένως, οι γ.ε. μπορούν να προσδιορίζονται με τη συγκεκριμένη διαδικασία που ονομάζεται </a:t>
            </a:r>
            <a:r>
              <a:rPr lang="el-GR" sz="2400" b="1" dirty="0">
                <a:solidFill>
                  <a:schemeClr val="accent5">
                    <a:lumMod val="75000"/>
                  </a:schemeClr>
                </a:solidFill>
              </a:rPr>
              <a:t>κινηματική μέθοδος</a:t>
            </a:r>
            <a:r>
              <a:rPr lang="el-GR" sz="2400" dirty="0"/>
              <a:t>.</a:t>
            </a:r>
          </a:p>
          <a:p>
            <a:pPr marL="0" indent="0">
              <a:buFont typeface="Arial" pitchFamily="34" charset="0"/>
              <a:buNone/>
            </a:pPr>
            <a:endParaRPr lang="el-GR" sz="2400" dirty="0" smtClean="0"/>
          </a:p>
          <a:p>
            <a:pPr marL="0" indent="0">
              <a:buFont typeface="Arial" pitchFamily="34" charset="0"/>
              <a:buNone/>
            </a:pPr>
            <a:endParaRPr lang="el-GR" sz="2400" dirty="0" smtClean="0"/>
          </a:p>
          <a:p>
            <a:pPr marL="0" indent="0">
              <a:buFont typeface="Arial" pitchFamily="34" charset="0"/>
              <a:buNone/>
            </a:pPr>
            <a:endParaRPr lang="el-GR" sz="2400" dirty="0" smtClean="0"/>
          </a:p>
        </p:txBody>
      </p:sp>
      <p:sp>
        <p:nvSpPr>
          <p:cNvPr id="16" name="Content Placeholder 2"/>
          <p:cNvSpPr txBox="1">
            <a:spLocks/>
          </p:cNvSpPr>
          <p:nvPr/>
        </p:nvSpPr>
        <p:spPr>
          <a:xfrm>
            <a:off x="0" y="3212976"/>
            <a:ext cx="3707904" cy="3645024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l-GR" sz="2400" dirty="0" smtClean="0"/>
              <a:t>Άρα, για την εύρεση της [Β</a:t>
            </a:r>
            <a:r>
              <a:rPr lang="en-US" sz="2400" baseline="-25000" dirty="0" smtClean="0"/>
              <a:t>y</a:t>
            </a:r>
            <a:r>
              <a:rPr lang="en-US" sz="2400" dirty="0" smtClean="0"/>
              <a:t>] </a:t>
            </a:r>
            <a:r>
              <a:rPr lang="el-GR" sz="2400" dirty="0" smtClean="0"/>
              <a:t>αφαιρείται η κύλιση στο Β και προστίθεται </a:t>
            </a:r>
            <a:r>
              <a:rPr lang="el-GR" sz="2400" dirty="0"/>
              <a:t>(για την αποκατάσταση της ισορροπίας) η </a:t>
            </a:r>
            <a:r>
              <a:rPr lang="el-GR" sz="2400" dirty="0" smtClean="0"/>
              <a:t>Β</a:t>
            </a:r>
            <a:r>
              <a:rPr lang="en-US" sz="2400" baseline="-25000" dirty="0" smtClean="0"/>
              <a:t>y</a:t>
            </a:r>
            <a:r>
              <a:rPr lang="en-US" sz="2400" dirty="0" smtClean="0"/>
              <a:t>. </a:t>
            </a:r>
            <a:endParaRPr lang="el-GR" sz="2400" dirty="0" smtClean="0"/>
          </a:p>
          <a:p>
            <a:pPr marL="0" indent="0">
              <a:buFont typeface="Arial" pitchFamily="34" charset="0"/>
              <a:buNone/>
            </a:pPr>
            <a:r>
              <a:rPr lang="el-GR" sz="2400" dirty="0" smtClean="0"/>
              <a:t>Προσδιορίζεται η εργικά αντίστοιχη μετακίνηση </a:t>
            </a:r>
            <a:r>
              <a:rPr lang="en-US" sz="2400" dirty="0" smtClean="0"/>
              <a:t>u</a:t>
            </a:r>
            <a:r>
              <a:rPr lang="el-GR" sz="2400" baseline="-25000" dirty="0" smtClean="0"/>
              <a:t>Β</a:t>
            </a:r>
            <a:r>
              <a:rPr lang="en-US" sz="2400" dirty="0" smtClean="0"/>
              <a:t>, </a:t>
            </a:r>
            <a:r>
              <a:rPr lang="el-GR" sz="2400" dirty="0" smtClean="0"/>
              <a:t>τοποθετείται ίση με τη μονάδα και με φορά αντίθετη της Β</a:t>
            </a:r>
            <a:r>
              <a:rPr lang="en-US" sz="2400" baseline="-25000" dirty="0" smtClean="0"/>
              <a:t>y</a:t>
            </a:r>
            <a:r>
              <a:rPr lang="en-US" sz="2400" dirty="0" smtClean="0"/>
              <a:t>. </a:t>
            </a:r>
            <a:r>
              <a:rPr lang="el-GR" sz="2400" dirty="0" smtClean="0"/>
              <a:t>Έτσι προκύπτει η γ.ε. [Β</a:t>
            </a:r>
            <a:r>
              <a:rPr lang="en-US" sz="2400" baseline="-25000" dirty="0" smtClean="0"/>
              <a:t>y</a:t>
            </a:r>
            <a:r>
              <a:rPr lang="en-US" sz="2400" dirty="0" smtClean="0"/>
              <a:t>].</a:t>
            </a:r>
            <a:endParaRPr lang="el-GR" sz="2400" dirty="0" smtClean="0"/>
          </a:p>
        </p:txBody>
      </p:sp>
      <p:graphicFrame>
        <p:nvGraphicFramePr>
          <p:cNvPr id="2" name="Object 1" descr="Εικόνα που περιγράφει τη διαδικασία εύρεσης της γραμμής επιρροής της αντίδρασης Βy, μέσω της κινηματικής μεθόδου.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3199745"/>
              </p:ext>
            </p:extLst>
          </p:nvPr>
        </p:nvGraphicFramePr>
        <p:xfrm>
          <a:off x="3436489" y="3717032"/>
          <a:ext cx="5672015" cy="230425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6290" name="Picture (32-bit)" r:id="rId3" imgW="3657600" imgH="1486080" progId="MetafileCompanion32.Picture.1">
                  <p:embed/>
                </p:oleObj>
              </mc:Choice>
              <mc:Fallback>
                <p:oleObj name="Picture (32-bit)" r:id="rId3" imgW="3657600" imgH="1486080" progId="MetafileCompanion32.Picture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436489" y="3717032"/>
                        <a:ext cx="5672015" cy="230425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BB423-234F-4104-8070-014A5F326CB9}" type="slidenum">
              <a:rPr lang="el-GR" smtClean="0"/>
              <a:t>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05551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44624"/>
            <a:ext cx="9144000" cy="634082"/>
          </a:xfrm>
          <a:solidFill>
            <a:schemeClr val="accent5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el-GR" sz="2800" b="1" dirty="0" smtClean="0"/>
              <a:t>Διαδικασία εύρεσης γ.ε. </a:t>
            </a:r>
            <a:r>
              <a:rPr lang="el-GR" sz="2800" b="1" dirty="0"/>
              <a:t>μ</a:t>
            </a:r>
            <a:r>
              <a:rPr lang="el-GR" sz="2800" b="1" dirty="0" smtClean="0"/>
              <a:t>ε την κινηματική μέθοδο</a:t>
            </a:r>
            <a:endParaRPr lang="el-GR" sz="2800" b="1" dirty="0"/>
          </a:p>
        </p:txBody>
      </p:sp>
      <p:sp>
        <p:nvSpPr>
          <p:cNvPr id="13" name="Content Placeholder 2"/>
          <p:cNvSpPr txBox="1">
            <a:spLocks/>
          </p:cNvSpPr>
          <p:nvPr/>
        </p:nvSpPr>
        <p:spPr>
          <a:xfrm>
            <a:off x="0" y="692696"/>
            <a:ext cx="9144001" cy="60358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l-GR" sz="2400" dirty="0" smtClean="0"/>
              <a:t>Έστω ότι ζητούμενο είναι ο προσδιορισμός της γ.ε. </a:t>
            </a:r>
            <a:r>
              <a:rPr lang="el-GR" sz="2400" dirty="0"/>
              <a:t>κ</a:t>
            </a:r>
            <a:r>
              <a:rPr lang="el-GR" sz="2400" dirty="0" smtClean="0"/>
              <a:t>άποιου μεγέθους έντασης (εσωτερικού ή εξωτερικού) σε ένα φορέα</a:t>
            </a:r>
            <a:r>
              <a:rPr lang="en-US" sz="2400" dirty="0" smtClean="0"/>
              <a:t>. </a:t>
            </a:r>
          </a:p>
          <a:p>
            <a:pPr marL="457200" indent="-457200">
              <a:buFont typeface="+mj-lt"/>
              <a:buAutoNum type="arabicPeriod"/>
            </a:pPr>
            <a:r>
              <a:rPr lang="el-GR" sz="2400" dirty="0" smtClean="0"/>
              <a:t>Αφαιρείται η ράβδος που μεταφέρει το συγκεκριμένο μέγεθος έντασης.</a:t>
            </a:r>
          </a:p>
          <a:p>
            <a:pPr marL="457200" indent="-457200">
              <a:buFont typeface="+mj-lt"/>
              <a:buAutoNum type="arabicPeriod"/>
            </a:pPr>
            <a:r>
              <a:rPr lang="el-GR" sz="2400" dirty="0" smtClean="0"/>
              <a:t>Αντιστοιχίζεται το συγκεκριμένο μέγεθος έντασης σε μια από τις έξι κατηγορίες γενικευμένων δυνάμεων.</a:t>
            </a:r>
          </a:p>
          <a:p>
            <a:pPr marL="457200" indent="-457200">
              <a:buFont typeface="+mj-lt"/>
              <a:buAutoNum type="arabicPeriod"/>
            </a:pPr>
            <a:r>
              <a:rPr lang="el-GR" sz="2400" dirty="0" smtClean="0"/>
              <a:t>Προσδιορίζεται το εργικά αντίστοιχο μέγεθος γενικευμένης μετακίνησης.</a:t>
            </a:r>
          </a:p>
          <a:p>
            <a:pPr marL="457200" indent="-457200">
              <a:buFont typeface="+mj-lt"/>
              <a:buAutoNum type="arabicPeriod"/>
            </a:pPr>
            <a:r>
              <a:rPr lang="el-GR" sz="2400" dirty="0" smtClean="0"/>
              <a:t>Για το μονοκινητό σύστημα που έχει προκύψει υπολογίζεται ο σχηματισμός των πόλων.</a:t>
            </a:r>
          </a:p>
          <a:p>
            <a:pPr marL="457200" indent="-457200">
              <a:buFont typeface="+mj-lt"/>
              <a:buAutoNum type="arabicPeriod"/>
            </a:pPr>
            <a:r>
              <a:rPr lang="el-GR" sz="2400" dirty="0" smtClean="0"/>
              <a:t>Προκαλείται στο μονοκινητό σύστημα η εργικά αντίστοιχη </a:t>
            </a:r>
            <a:r>
              <a:rPr lang="el-GR" sz="2400" b="1" dirty="0" smtClean="0"/>
              <a:t>αρνητική μοναδιαία</a:t>
            </a:r>
            <a:r>
              <a:rPr lang="el-GR" sz="2400" dirty="0" smtClean="0"/>
              <a:t> μετακίνηση.</a:t>
            </a:r>
          </a:p>
          <a:p>
            <a:pPr marL="457200" indent="-457200">
              <a:buFont typeface="+mj-lt"/>
              <a:buAutoNum type="arabicPeriod"/>
            </a:pPr>
            <a:r>
              <a:rPr lang="el-GR" sz="2400" dirty="0" smtClean="0"/>
              <a:t>Υπολογίζεται η γραμμή των βυθίσεων που αντιστοιχεί στη διεύθυνση του κινούμενου μοναδιαίου φορτίου, η οποία είναι και η ζητούμενη γραμμή επιρροής.</a:t>
            </a:r>
          </a:p>
          <a:p>
            <a:pPr marL="0" indent="0">
              <a:buFont typeface="Arial" pitchFamily="34" charset="0"/>
              <a:buNone/>
            </a:pPr>
            <a:endParaRPr lang="el-GR" sz="2400" dirty="0" smtClean="0"/>
          </a:p>
          <a:p>
            <a:pPr marL="0" indent="0">
              <a:buFont typeface="Arial" pitchFamily="34" charset="0"/>
              <a:buNone/>
            </a:pPr>
            <a:endParaRPr lang="el-GR" sz="2400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BB423-234F-4104-8070-014A5F326CB9}" type="slidenum">
              <a:rPr lang="el-GR" smtClean="0"/>
              <a:t>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77720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0" y="44624"/>
            <a:ext cx="9144000" cy="1080120"/>
          </a:xfrm>
          <a:solidFill>
            <a:schemeClr val="accent5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el-GR" sz="2800" b="1" dirty="0" smtClean="0"/>
              <a:t>Εφαρμογή της κινηματικής μεθόδου υπολογισμού των γ.ε. </a:t>
            </a:r>
            <a:r>
              <a:rPr lang="el-GR" sz="2800" b="1" dirty="0"/>
              <a:t>γ</a:t>
            </a:r>
            <a:r>
              <a:rPr lang="el-GR" sz="2800" b="1" dirty="0" smtClean="0"/>
              <a:t>ια την αμφιέρειστη δοκό (1) </a:t>
            </a:r>
            <a:endParaRPr lang="el-GR" sz="2800" b="1" dirty="0"/>
          </a:p>
        </p:txBody>
      </p:sp>
      <p:sp>
        <p:nvSpPr>
          <p:cNvPr id="13" name="Content Placeholder 2"/>
          <p:cNvSpPr txBox="1">
            <a:spLocks/>
          </p:cNvSpPr>
          <p:nvPr/>
        </p:nvSpPr>
        <p:spPr>
          <a:xfrm>
            <a:off x="4716016" y="1340768"/>
            <a:ext cx="4427984" cy="17281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l-GR" sz="2400" dirty="0" smtClean="0"/>
              <a:t>Έστω η αμφιέρειστη δοκός του σχήματος. Ζητούμενο είναι ο υπολογισμός των γ.ε. [Α</a:t>
            </a:r>
            <a:r>
              <a:rPr lang="en-US" sz="2400" baseline="-25000" dirty="0" smtClean="0"/>
              <a:t>y</a:t>
            </a:r>
            <a:r>
              <a:rPr lang="en-US" sz="2400" dirty="0" smtClean="0"/>
              <a:t>], </a:t>
            </a:r>
            <a:r>
              <a:rPr lang="el-GR" sz="2400" dirty="0" smtClean="0"/>
              <a:t>[Β</a:t>
            </a:r>
            <a:r>
              <a:rPr lang="en-US" sz="2400" baseline="-25000" dirty="0" smtClean="0"/>
              <a:t>y</a:t>
            </a:r>
            <a:r>
              <a:rPr lang="el-GR" sz="2400" dirty="0" smtClean="0"/>
              <a:t>]</a:t>
            </a:r>
            <a:r>
              <a:rPr lang="en-US" sz="2400" dirty="0" smtClean="0"/>
              <a:t>, [</a:t>
            </a:r>
            <a:r>
              <a:rPr lang="en-US" sz="2400" dirty="0" err="1" smtClean="0"/>
              <a:t>M</a:t>
            </a:r>
            <a:r>
              <a:rPr lang="en-US" sz="2400" baseline="-25000" dirty="0" err="1" smtClean="0"/>
              <a:t>x</a:t>
            </a:r>
            <a:r>
              <a:rPr lang="en-US" sz="2400" dirty="0" smtClean="0"/>
              <a:t>] </a:t>
            </a:r>
            <a:r>
              <a:rPr lang="el-GR" sz="2400" dirty="0" smtClean="0"/>
              <a:t>και </a:t>
            </a:r>
            <a:r>
              <a:rPr lang="en-US" sz="2400" dirty="0" smtClean="0"/>
              <a:t>[</a:t>
            </a:r>
            <a:r>
              <a:rPr lang="en-US" sz="2400" dirty="0" err="1" smtClean="0"/>
              <a:t>Q</a:t>
            </a:r>
            <a:r>
              <a:rPr lang="en-US" sz="2400" baseline="-25000" dirty="0" err="1" smtClean="0"/>
              <a:t>x</a:t>
            </a:r>
            <a:r>
              <a:rPr lang="en-US" sz="2400" dirty="0" smtClean="0"/>
              <a:t>].</a:t>
            </a:r>
            <a:endParaRPr lang="el-GR" sz="2400" dirty="0" smtClean="0"/>
          </a:p>
        </p:txBody>
      </p:sp>
      <p:graphicFrame>
        <p:nvGraphicFramePr>
          <p:cNvPr id="4" name="Object 3" descr="Εικόνα που περιγράφει τη διαδικασία εύρεσης της γραμμής επιρροής της αντίδρασης Αy μιας αμφιέρειστης δοκού που στο σημείο Α στηρίζεται σε άρθρωση και στο σημείο Β σε κύλιση, μέσω της κινηματικής μεθόδου.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29985658"/>
              </p:ext>
            </p:extLst>
          </p:nvPr>
        </p:nvGraphicFramePr>
        <p:xfrm>
          <a:off x="35496" y="1196752"/>
          <a:ext cx="4678280" cy="337564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7310" name="Picture (32-bit)" r:id="rId3" imgW="3181320" imgH="2295360" progId="MetafileCompanion32.Picture.1">
                  <p:embed/>
                </p:oleObj>
              </mc:Choice>
              <mc:Fallback>
                <p:oleObj name="Picture (32-bit)" r:id="rId3" imgW="3181320" imgH="2295360" progId="MetafileCompanion32.Picture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5496" y="1196752"/>
                        <a:ext cx="4678280" cy="337564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Content Placeholder 2"/>
          <p:cNvSpPr txBox="1">
            <a:spLocks/>
          </p:cNvSpPr>
          <p:nvPr/>
        </p:nvSpPr>
        <p:spPr>
          <a:xfrm>
            <a:off x="4788025" y="3061064"/>
            <a:ext cx="4320479" cy="1624128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l-GR" sz="2400" b="1" u="sng" dirty="0" smtClean="0"/>
              <a:t>Για τ</a:t>
            </a:r>
            <a:r>
              <a:rPr lang="el-GR" sz="2400" b="1" u="sng" dirty="0"/>
              <a:t>ο</a:t>
            </a:r>
            <a:r>
              <a:rPr lang="el-GR" sz="2400" b="1" u="sng" dirty="0" smtClean="0"/>
              <a:t>ν υπολογισμό της </a:t>
            </a:r>
            <a:r>
              <a:rPr lang="en-US" sz="2400" b="1" u="sng" dirty="0" smtClean="0"/>
              <a:t>[A</a:t>
            </a:r>
            <a:r>
              <a:rPr lang="en-US" sz="2400" b="1" u="sng" baseline="-25000" dirty="0" smtClean="0"/>
              <a:t>y</a:t>
            </a:r>
            <a:r>
              <a:rPr lang="en-US" sz="2400" b="1" u="sng" dirty="0" smtClean="0"/>
              <a:t>]</a:t>
            </a:r>
            <a:r>
              <a:rPr lang="el-GR" sz="2400" b="1" u="sng" dirty="0" smtClean="0"/>
              <a:t>:</a:t>
            </a:r>
          </a:p>
          <a:p>
            <a:pPr marL="0" indent="0">
              <a:buFont typeface="Arial" pitchFamily="34" charset="0"/>
              <a:buNone/>
            </a:pPr>
            <a:r>
              <a:rPr lang="el-GR" sz="2400" dirty="0" smtClean="0"/>
              <a:t>Αφαιρείται η κατακόρυφη δεσμική ράβδος της άρθρωσης και επιβάλλεται η αντίδραση Α</a:t>
            </a:r>
            <a:r>
              <a:rPr lang="en-US" sz="2400" baseline="-25000" dirty="0" smtClean="0"/>
              <a:t>y</a:t>
            </a:r>
            <a:r>
              <a:rPr lang="en-US" sz="2400" dirty="0" smtClean="0"/>
              <a:t>.</a:t>
            </a:r>
            <a:endParaRPr lang="el-GR" sz="2400" dirty="0" smtClean="0"/>
          </a:p>
        </p:txBody>
      </p:sp>
      <p:sp>
        <p:nvSpPr>
          <p:cNvPr id="11" name="Content Placeholder 2"/>
          <p:cNvSpPr txBox="1">
            <a:spLocks/>
          </p:cNvSpPr>
          <p:nvPr/>
        </p:nvSpPr>
        <p:spPr>
          <a:xfrm>
            <a:off x="68238" y="4685192"/>
            <a:ext cx="8968257" cy="20561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l-GR" sz="2400" dirty="0" smtClean="0"/>
              <a:t>Εργικά αντίστοιχο μέγεθος της απλής δύναμης είναι η μετακίνηση.</a:t>
            </a:r>
          </a:p>
          <a:p>
            <a:pPr marL="0" indent="0">
              <a:buFont typeface="Arial" pitchFamily="34" charset="0"/>
              <a:buNone/>
            </a:pPr>
            <a:r>
              <a:rPr lang="el-GR" sz="2400" dirty="0" smtClean="0"/>
              <a:t>Στο μονοκινητό σύστημα που έχει προκύψει υπολογίζεται ο σχηματισμός των πόλων και προκαλείται η εργικά αντίστοιχη αρνητική μοναδιαία μετακίνηση. Έτσι έχει υπολογιστεί η [Α</a:t>
            </a:r>
            <a:r>
              <a:rPr lang="en-US" sz="2400" baseline="-25000" dirty="0" smtClean="0"/>
              <a:t>y</a:t>
            </a:r>
            <a:r>
              <a:rPr lang="en-US" sz="2400" dirty="0" smtClean="0"/>
              <a:t>]</a:t>
            </a:r>
            <a:r>
              <a:rPr lang="el-GR" sz="2400" dirty="0" smtClean="0"/>
              <a:t>. Με αντίστοιχο τρόπο υπολογίζεται και η [Β</a:t>
            </a:r>
            <a:r>
              <a:rPr lang="en-US" sz="2400" baseline="-25000" dirty="0" smtClean="0"/>
              <a:t>y</a:t>
            </a:r>
            <a:r>
              <a:rPr lang="en-US" sz="2400" dirty="0" smtClean="0"/>
              <a:t>].</a:t>
            </a:r>
            <a:endParaRPr lang="el-GR" sz="2400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BB423-234F-4104-8070-014A5F326CB9}" type="slidenum">
              <a:rPr lang="el-GR" smtClean="0"/>
              <a:t>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77182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17178</TotalTime>
  <Words>1135</Words>
  <Application>Microsoft Office PowerPoint</Application>
  <PresentationFormat>On-screen Show (4:3)</PresentationFormat>
  <Paragraphs>80</Paragraphs>
  <Slides>11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3" baseType="lpstr">
      <vt:lpstr>Office Theme</vt:lpstr>
      <vt:lpstr>Picture (32-bit)</vt:lpstr>
      <vt:lpstr>ΣΤΑΤΙΚΗ Ι</vt:lpstr>
      <vt:lpstr>Άσκηση 1 (υπολογισμός Βy)</vt:lpstr>
      <vt:lpstr>Άσκηση 1 (υπολογισμός MΓ)</vt:lpstr>
      <vt:lpstr>Άσκηση 1 (υπολογισμός QΔ)</vt:lpstr>
      <vt:lpstr>Άσκηση 2 (υπολογισμός Βy)</vt:lpstr>
      <vt:lpstr>Άσκηση 2 (συνέχεια)</vt:lpstr>
      <vt:lpstr>Άσκηση 2 (γραμμές επιρροής)</vt:lpstr>
      <vt:lpstr>Διαδικασία εύρεσης γ.ε. με την κινηματική μέθοδο</vt:lpstr>
      <vt:lpstr>Εφαρμογή της κινηματικής μεθόδου υπολογισμού των γ.ε. για την αμφιέρειστη δοκό (1) </vt:lpstr>
      <vt:lpstr>Εφαρμογή της κινηματικής μεθόδου υπολογισμού των γ.ε. για την αμφιέρειστη δοκό (2) </vt:lpstr>
      <vt:lpstr>Εφαρμογή της κινηματικής μεθόδου υπολογισμού των γ.ε. για την αμφιέρειστη δοκό (3)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Kelly Georgiadi-Stefanidi</dc:creator>
  <cp:lastModifiedBy>kelly</cp:lastModifiedBy>
  <cp:revision>384</cp:revision>
  <dcterms:created xsi:type="dcterms:W3CDTF">2013-03-08T16:01:01Z</dcterms:created>
  <dcterms:modified xsi:type="dcterms:W3CDTF">2015-06-11T09:08:21Z</dcterms:modified>
</cp:coreProperties>
</file>