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7" r:id="rId2"/>
    <p:sldId id="257" r:id="rId3"/>
    <p:sldId id="369" r:id="rId4"/>
    <p:sldId id="370" r:id="rId5"/>
    <p:sldId id="371" r:id="rId6"/>
    <p:sldId id="372" r:id="rId7"/>
    <p:sldId id="373" r:id="rId8"/>
    <p:sldId id="350" r:id="rId9"/>
    <p:sldId id="374" r:id="rId10"/>
    <p:sldId id="375" r:id="rId11"/>
    <p:sldId id="376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50917-3D5D-4FCB-86C8-C29280A03437}" type="datetimeFigureOut">
              <a:rPr lang="el-GR" smtClean="0"/>
              <a:t>11/6/2015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FFC49-A98E-4B9B-BAA6-9A4EFF6298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98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DB17-52A6-4430-87CA-2A127961F88D}" type="datetime1">
              <a:rPr lang="el-GR" smtClean="0"/>
              <a:t>11/6/2015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80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092B-1EBC-4A4D-887B-1DE82E68A7DE}" type="datetime1">
              <a:rPr lang="el-GR" smtClean="0"/>
              <a:t>11/6/2015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32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17992-74AD-4695-90CA-6C60E7E7E6B0}" type="datetime1">
              <a:rPr lang="el-GR" smtClean="0"/>
              <a:t>11/6/2015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004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83C-BE0E-4B23-84D0-1E21CAFC107B}" type="datetime1">
              <a:rPr lang="el-GR" smtClean="0"/>
              <a:t>11/6/2015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17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446D-5481-4F43-9CCB-D55AD71E7BDA}" type="datetime1">
              <a:rPr lang="el-GR" smtClean="0"/>
              <a:t>11/6/2015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72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68E55-F146-4313-AE2C-D790D29B2DEA}" type="datetime1">
              <a:rPr lang="el-GR" smtClean="0"/>
              <a:t>11/6/2015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656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9421-9780-4B79-AE3C-22456461B46F}" type="datetime1">
              <a:rPr lang="el-GR" smtClean="0"/>
              <a:t>11/6/2015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68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0EEF-2472-4C77-86B6-DF385FE41B0E}" type="datetime1">
              <a:rPr lang="el-GR" smtClean="0"/>
              <a:t>11/6/2015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208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A5475-195A-42F5-B605-5FBC97850B16}" type="datetime1">
              <a:rPr lang="el-GR" smtClean="0"/>
              <a:t>11/6/2015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04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E2BC-ED2D-4069-B096-0527AE10DD36}" type="datetime1">
              <a:rPr lang="el-GR" smtClean="0"/>
              <a:t>11/6/2015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39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EF58-E338-465E-BCF6-A98F9F38D369}" type="datetime1">
              <a:rPr lang="el-GR" smtClean="0"/>
              <a:t>11/6/2015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63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01CBB-9CFF-43D8-AD69-75A5C33E89C2}" type="datetime1">
              <a:rPr lang="el-GR" smtClean="0"/>
              <a:t>11/6/2015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BB423-234F-4104-8070-014A5F326C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6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Relationship Id="rId9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2393"/>
            <a:ext cx="7772400" cy="794519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l-GR" b="1" dirty="0" smtClean="0">
                <a:solidFill>
                  <a:schemeClr val="bg1"/>
                </a:solidFill>
              </a:rPr>
              <a:t>ΣΤΑΤΙΚΗ Ι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684512"/>
            <a:ext cx="9144000" cy="67248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Ενότητα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el-GR" b="1" baseline="30000" dirty="0" smtClean="0">
                <a:solidFill>
                  <a:schemeClr val="accent5">
                    <a:lumMod val="75000"/>
                  </a:schemeClr>
                </a:solidFill>
              </a:rPr>
              <a:t>η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</a:rPr>
              <a:t>: Η ΑΡΧΗ ΤΩΝ ΔΥΝΑΤΩΝ ΕΡΓΩΝ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7504" y="3356992"/>
            <a:ext cx="88924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 smtClean="0">
                <a:solidFill>
                  <a:schemeClr val="tx1"/>
                </a:solidFill>
              </a:rPr>
              <a:t>Διάλεξη: Εφαρμογή της Α.Δ.Ε. – προσδιορισμός γραμμών επιρροής – η κινηματική μέθοδος.</a:t>
            </a:r>
            <a:endParaRPr lang="el-GR" sz="2400" b="1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4016" y="4509120"/>
            <a:ext cx="88924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600" dirty="0" smtClean="0">
                <a:solidFill>
                  <a:schemeClr val="tx1"/>
                </a:solidFill>
              </a:rPr>
              <a:t>Καθηγητής Ε. Μυστακίδης</a:t>
            </a:r>
          </a:p>
          <a:p>
            <a:r>
              <a:rPr lang="el-GR" sz="2600" dirty="0" smtClean="0">
                <a:solidFill>
                  <a:schemeClr val="tx1"/>
                </a:solidFill>
              </a:rPr>
              <a:t>Τμήμα Πολιτικών Μηχανικών Π.Θ.</a:t>
            </a:r>
            <a:endParaRPr lang="el-GR" sz="2600" dirty="0">
              <a:solidFill>
                <a:schemeClr val="tx1"/>
              </a:solidFill>
            </a:endParaRPr>
          </a:p>
        </p:txBody>
      </p:sp>
      <p:pic>
        <p:nvPicPr>
          <p:cNvPr id="22538" name="Picture 10" descr="Λογότυπο Πανεπιστήμιο Θεσσαλία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800"/>
            <a:ext cx="1472164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195737" y="404664"/>
            <a:ext cx="26642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800" b="1" dirty="0" smtClean="0">
                <a:solidFill>
                  <a:schemeClr val="tx1"/>
                </a:solidFill>
              </a:rPr>
              <a:t>ΠΑΝΕΠΙΣΤΗΜΙΟ ΘΕΣΣΑΛΙΑΣ</a:t>
            </a:r>
            <a:endParaRPr lang="el-GR" sz="2800" b="1" dirty="0">
              <a:solidFill>
                <a:schemeClr val="tx1"/>
              </a:solidFill>
            </a:endParaRPr>
          </a:p>
        </p:txBody>
      </p:sp>
      <p:pic>
        <p:nvPicPr>
          <p:cNvPr id="22533" name="Picture 5" descr="Λογότυπο ανοιχτά ακαδημαϊκά μαθήματα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353"/>
            <a:ext cx="2235695" cy="18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Εικόνα 3" descr="Λογότυπο ΕΣΠΑ 2007-2013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661248"/>
            <a:ext cx="4797921" cy="11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8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8012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Εφαρμογή της κινηματικής μεθόδου υπολογισμού των γ.ε. </a:t>
            </a:r>
            <a:r>
              <a:rPr lang="el-GR" sz="2800" b="1" dirty="0"/>
              <a:t>γ</a:t>
            </a:r>
            <a:r>
              <a:rPr lang="el-GR" sz="2800" b="1" dirty="0" smtClean="0"/>
              <a:t>ια την αμφιέρειστη δοκό (</a:t>
            </a:r>
            <a:r>
              <a:rPr lang="en-US" sz="2800" b="1" dirty="0" smtClean="0"/>
              <a:t>2</a:t>
            </a:r>
            <a:r>
              <a:rPr lang="el-GR" sz="2800" b="1" dirty="0" smtClean="0"/>
              <a:t>) </a:t>
            </a:r>
            <a:endParaRPr lang="el-GR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1" y="1124744"/>
            <a:ext cx="4608511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/>
              <a:t>Για τ</a:t>
            </a:r>
            <a:r>
              <a:rPr lang="el-GR" sz="2400" b="1" u="sng" dirty="0"/>
              <a:t>ο</a:t>
            </a:r>
            <a:r>
              <a:rPr lang="el-GR" sz="2400" b="1" u="sng" dirty="0" smtClean="0"/>
              <a:t>ν υπολογισμό της </a:t>
            </a:r>
            <a:r>
              <a:rPr lang="en-US" sz="2400" b="1" u="sng" dirty="0" smtClean="0"/>
              <a:t>[</a:t>
            </a:r>
            <a:r>
              <a:rPr lang="en-US" sz="2400" b="1" u="sng" dirty="0" err="1" smtClean="0"/>
              <a:t>M</a:t>
            </a:r>
            <a:r>
              <a:rPr lang="en-US" sz="2400" b="1" u="sng" baseline="-25000" dirty="0" err="1"/>
              <a:t>x</a:t>
            </a:r>
            <a:r>
              <a:rPr lang="en-US" sz="2400" b="1" u="sng" dirty="0" smtClean="0"/>
              <a:t>]</a:t>
            </a:r>
            <a:r>
              <a:rPr lang="el-GR" sz="2400" b="1" u="sng" dirty="0" smtClean="0"/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Εισάγεται στο σημείο </a:t>
            </a:r>
            <a:r>
              <a:rPr lang="en-US" sz="2400" dirty="0" smtClean="0"/>
              <a:t>x</a:t>
            </a:r>
            <a:r>
              <a:rPr lang="el-GR" sz="2400" dirty="0" smtClean="0"/>
              <a:t> εσωτερική άρθρωση και επιβάλλεται η διπλή ροπή Μ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.</a:t>
            </a:r>
            <a:r>
              <a:rPr lang="el-GR" sz="2400" dirty="0" smtClean="0"/>
              <a:t> Εργικά αντίστοιχο μέγεθος είναι η αμοιβαία γωνία στροφής των δίσκων.</a:t>
            </a:r>
            <a:endParaRPr lang="en-US" sz="2400" dirty="0" smtClean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Στο μονοκινητό σύστημα υπολογιζεται ο σχηματισμός των πόλων και προκαλείται η αρνητική μοναδιαία γωνία στροφής. Έτσι, έχει υπολογιστεί η [Μ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].</a:t>
            </a:r>
            <a:endParaRPr lang="el-GR" sz="24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238" y="5405272"/>
            <a:ext cx="8968257" cy="8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Μάλιστα αποδεικνύεται η γνωστή χαρακτηριστική τιμή της γ.ε. </a:t>
            </a:r>
            <a:r>
              <a:rPr lang="el-GR" sz="2400" dirty="0"/>
              <a:t>σ</a:t>
            </a:r>
            <a:r>
              <a:rPr lang="el-GR" sz="2400" dirty="0" smtClean="0"/>
              <a:t>το </a:t>
            </a:r>
            <a:r>
              <a:rPr lang="en-US" sz="2400" dirty="0" smtClean="0"/>
              <a:t>x</a:t>
            </a:r>
            <a:r>
              <a:rPr lang="el-GR" sz="24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7544" y="5805264"/>
                <a:ext cx="8104161" cy="995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a:rPr lang="el-GR" sz="2200" b="0" i="1" smtClean="0">
                          <a:latin typeface="Cambria Math"/>
                        </a:rPr>
                        <m:t>=1</m:t>
                      </m:r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l-GR" sz="22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l-GR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den>
                          </m:f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𝑥𝑥</m:t>
                          </m:r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l-GR" sz="22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05264"/>
                <a:ext cx="8104161" cy="9955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 descr="Εικόνα που περιγράφει τη διαδικασία εύρεσης της γραμμής επιρροής της ροπής Μ σε ένα τυχαίο σημείο x της αμφιέρειστης, μέσω της κινηματικής μεθόδ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428565"/>
              </p:ext>
            </p:extLst>
          </p:nvPr>
        </p:nvGraphicFramePr>
        <p:xfrm>
          <a:off x="35496" y="1196752"/>
          <a:ext cx="4176464" cy="4154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3" name="Picture (32-bit)" r:id="rId6" imgW="2762280" imgH="2571840" progId="MetafileCompanion32.Picture.1">
                  <p:embed/>
                </p:oleObj>
              </mc:Choice>
              <mc:Fallback>
                <p:oleObj name="Picture (32-bit)" r:id="rId6" imgW="2762280" imgH="25718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496" y="1196752"/>
                        <a:ext cx="4176464" cy="4154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2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8012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Εφαρμογή της κινηματικής μεθόδου υπολογισμού των γ.ε. </a:t>
            </a:r>
            <a:r>
              <a:rPr lang="el-GR" sz="2800" b="1" dirty="0"/>
              <a:t>γ</a:t>
            </a:r>
            <a:r>
              <a:rPr lang="el-GR" sz="2800" b="1" dirty="0" smtClean="0"/>
              <a:t>ια την αμφιέρειστη δοκό (</a:t>
            </a:r>
            <a:r>
              <a:rPr lang="en-US" sz="2800" b="1" dirty="0"/>
              <a:t>3</a:t>
            </a:r>
            <a:r>
              <a:rPr lang="el-GR" sz="2800" b="1" dirty="0" smtClean="0"/>
              <a:t>) </a:t>
            </a:r>
            <a:endParaRPr lang="el-GR" sz="2800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92080" y="1124744"/>
            <a:ext cx="3888432" cy="31683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/>
              <a:t>Για τ</a:t>
            </a:r>
            <a:r>
              <a:rPr lang="el-GR" sz="2400" b="1" u="sng" dirty="0"/>
              <a:t>ο</a:t>
            </a:r>
            <a:r>
              <a:rPr lang="el-GR" sz="2400" b="1" u="sng" dirty="0" smtClean="0"/>
              <a:t>ν υπολογισμό της </a:t>
            </a:r>
            <a:r>
              <a:rPr lang="en-US" sz="2400" b="1" u="sng" dirty="0" smtClean="0"/>
              <a:t>[</a:t>
            </a:r>
            <a:r>
              <a:rPr lang="en-US" sz="2400" b="1" u="sng" dirty="0" err="1"/>
              <a:t>Q</a:t>
            </a:r>
            <a:r>
              <a:rPr lang="en-US" sz="2400" b="1" u="sng" baseline="-25000" dirty="0" err="1" smtClean="0"/>
              <a:t>x</a:t>
            </a:r>
            <a:r>
              <a:rPr lang="en-US" sz="2400" b="1" u="sng" dirty="0" smtClean="0"/>
              <a:t>]</a:t>
            </a:r>
            <a:r>
              <a:rPr lang="el-GR" sz="2400" b="1" u="sng" dirty="0" smtClean="0"/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Αφαιρείται από το σημείο </a:t>
            </a:r>
            <a:r>
              <a:rPr lang="en-US" sz="2400" dirty="0" smtClean="0"/>
              <a:t>x</a:t>
            </a:r>
            <a:r>
              <a:rPr lang="el-GR" sz="2400" dirty="0" smtClean="0"/>
              <a:t> η ράβδος που μεταβιβάζει την τέμνουσα και επιβάλλεται η διπλή δύναμη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.</a:t>
            </a:r>
            <a:r>
              <a:rPr lang="el-GR" sz="2400" dirty="0" smtClean="0"/>
              <a:t> Εργικά αντίστοιχο μέγεθος είναι η αμοιβαία μετακίνηση των σημείων όπου εφαρμόζεται η δύναμη.</a:t>
            </a:r>
            <a:endParaRPr lang="en-US" sz="24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238" y="4797152"/>
            <a:ext cx="8968257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Στο μονοκινητό σύστημα προσδιορίζεται ο σχηματισμός των πόλων και επιβάλλεται η αρνητική μοναδιαία εργικά αντίστοιχη μετακίνηση.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Έτσι, υπολογίζεται η [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].</a:t>
            </a:r>
            <a:endParaRPr lang="el-GR" sz="2400" dirty="0" smtClean="0"/>
          </a:p>
        </p:txBody>
      </p:sp>
      <p:graphicFrame>
        <p:nvGraphicFramePr>
          <p:cNvPr id="2" name="Object 1" descr="Εικόνα που περιγράφει τη διαδικασία εύρεσης της γραμμής επιρροής της τέμνουσας Q σε ένα τυχαίο σημείο x της αμφιέρειστης, μέσω της κινηματικής μεθόδ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202296"/>
              </p:ext>
            </p:extLst>
          </p:nvPr>
        </p:nvGraphicFramePr>
        <p:xfrm>
          <a:off x="0" y="1221742"/>
          <a:ext cx="5297856" cy="343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8" name="Picture (32-bit)" r:id="rId3" imgW="3848040" imgH="2266920" progId="MetafileCompanion32.Picture.1">
                  <p:embed/>
                </p:oleObj>
              </mc:Choice>
              <mc:Fallback>
                <p:oleObj name="Picture (32-bit)" r:id="rId3" imgW="3848040" imgH="22669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221742"/>
                        <a:ext cx="5297856" cy="343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19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 1 (υπολογισμός Β</a:t>
            </a:r>
            <a:r>
              <a:rPr lang="en-US" sz="2800" b="1" baseline="-25000" dirty="0" smtClean="0"/>
              <a:t>y</a:t>
            </a:r>
            <a:r>
              <a:rPr lang="en-US" sz="2800" b="1" dirty="0" smtClean="0"/>
              <a:t>)</a:t>
            </a:r>
            <a:endParaRPr lang="el-GR" sz="2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08104" y="836712"/>
            <a:ext cx="36004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η δοκός του σχήματος. Ζητούμενο είναι ο υπολογισμός των Β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, M</a:t>
            </a:r>
            <a:r>
              <a:rPr lang="el-GR" sz="2400" baseline="-25000" dirty="0" smtClean="0"/>
              <a:t>Γ</a:t>
            </a:r>
            <a:r>
              <a:rPr lang="el-GR" sz="2400" dirty="0" smtClean="0"/>
              <a:t> και </a:t>
            </a:r>
            <a:r>
              <a:rPr lang="en-US" sz="2400" dirty="0" smtClean="0"/>
              <a:t>Q</a:t>
            </a:r>
            <a:r>
              <a:rPr lang="el-GR" sz="2400" baseline="-25000" dirty="0" smtClean="0"/>
              <a:t>Δ</a:t>
            </a:r>
            <a:r>
              <a:rPr lang="el-GR" sz="2400" dirty="0" smtClean="0"/>
              <a:t> με την εφαρμογή της Α.Δ.Ε.</a:t>
            </a:r>
          </a:p>
        </p:txBody>
      </p:sp>
      <p:graphicFrame>
        <p:nvGraphicFramePr>
          <p:cNvPr id="6" name="Object 5" descr="Εικόνα αμφιέρειστης δοκού με την άρθρωση στο σημείο Α, την κύλιση στο σημείο Β, στο σημείο Γ που είναι το μέσο της ασκείται συγκεντρωμένο φορτίο, από το Γ έως το Β ασκείται κατανεμημένο φορτίο και στο σημείο Δ ασκείται συγκεντρωμένη ροπή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81385"/>
              </p:ext>
            </p:extLst>
          </p:nvPr>
        </p:nvGraphicFramePr>
        <p:xfrm>
          <a:off x="39311" y="836712"/>
          <a:ext cx="4892729" cy="190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1" name="Picture (32-bit)" r:id="rId3" imgW="3695760" imgH="1438200" progId="MetafileCompanion32.Picture.1">
                  <p:embed/>
                </p:oleObj>
              </mc:Choice>
              <mc:Fallback>
                <p:oleObj name="Picture (32-bit)" r:id="rId3" imgW="3695760" imgH="14382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11" y="836712"/>
                        <a:ext cx="4892729" cy="1904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0" y="3212976"/>
            <a:ext cx="4139952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/>
              <a:t>Για τ</a:t>
            </a:r>
            <a:r>
              <a:rPr lang="el-GR" sz="2400" b="1" u="sng" dirty="0"/>
              <a:t>ο</a:t>
            </a:r>
            <a:r>
              <a:rPr lang="el-GR" sz="2400" b="1" u="sng" dirty="0" smtClean="0"/>
              <a:t>ν υπολογισμό της Β</a:t>
            </a:r>
            <a:r>
              <a:rPr lang="en-US" sz="2400" b="1" u="sng" baseline="-25000" dirty="0" smtClean="0"/>
              <a:t>y</a:t>
            </a:r>
            <a:r>
              <a:rPr lang="el-GR" sz="2400" b="1" u="sng" dirty="0" smtClean="0"/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Αρχικά, αφαιρείται η κύλιση και επιβάλλεται (για την αποκατάσταση της ισορροπίας) η αντίδραση Β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Ακολούθως, εξετάζεται το μονοκινητό σύστημα που έχει προκύψει.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Μέσω της Α.Δ.Ε. </a:t>
            </a:r>
            <a:r>
              <a:rPr lang="el-GR" sz="2400" dirty="0"/>
              <a:t>υ</a:t>
            </a:r>
            <a:r>
              <a:rPr lang="el-GR" sz="2400" dirty="0" smtClean="0"/>
              <a:t>πολογίζεται: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0992" y="6237312"/>
                <a:ext cx="8173416" cy="457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r>
                        <a:rPr lang="el-GR" sz="2200" b="0" i="1" smtClean="0">
                          <a:latin typeface="Cambria Math"/>
                        </a:rPr>
                        <m:t>=30∗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</a:rPr>
                        <m:t>+10∗3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</a:rPr>
                        <m:t>+6∗4.5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∗6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</a:rPr>
                        <m:t>=0⇒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=14.5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𝑘𝑁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2" y="6237312"/>
                <a:ext cx="8173416" cy="457561"/>
              </a:xfrm>
              <a:prstGeom prst="rect">
                <a:avLst/>
              </a:prstGeom>
              <a:blipFill rotWithShape="1"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 descr="Εικόνα που περιγράφει τη διαδικασία υπολογισμού της αντίδρασης Βy με τη βοήθεια της αρχής δυνατών έργων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330623"/>
              </p:ext>
            </p:extLst>
          </p:nvPr>
        </p:nvGraphicFramePr>
        <p:xfrm>
          <a:off x="4139348" y="2924944"/>
          <a:ext cx="4969156" cy="330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522" name="Picture (32-bit)" r:id="rId8" imgW="2362320" imgH="1571760" progId="MetafileCompanion32.Picture.1">
                  <p:embed/>
                </p:oleObj>
              </mc:Choice>
              <mc:Fallback>
                <p:oleObj name="Picture (32-bit)" r:id="rId8" imgW="2362320" imgH="15717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39348" y="2924944"/>
                        <a:ext cx="4969156" cy="3306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7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 1 (υπολογισμός </a:t>
            </a:r>
            <a:r>
              <a:rPr lang="en-US" sz="2800" b="1" dirty="0" smtClean="0"/>
              <a:t>M</a:t>
            </a:r>
            <a:r>
              <a:rPr lang="el-GR" sz="2800" b="1" baseline="-25000" dirty="0" smtClean="0"/>
              <a:t>Γ</a:t>
            </a:r>
            <a:r>
              <a:rPr lang="en-US" sz="2800" b="1" dirty="0" smtClean="0"/>
              <a:t>)</a:t>
            </a:r>
            <a:endParaRPr lang="el-GR" sz="2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4016" y="1052736"/>
            <a:ext cx="4139952" cy="37444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/>
              <a:t>Για τ</a:t>
            </a:r>
            <a:r>
              <a:rPr lang="el-GR" sz="2400" b="1" u="sng" dirty="0"/>
              <a:t>ο</a:t>
            </a:r>
            <a:r>
              <a:rPr lang="el-GR" sz="2400" b="1" u="sng" dirty="0" smtClean="0"/>
              <a:t>ν υπολογισμό της Μ</a:t>
            </a:r>
            <a:r>
              <a:rPr lang="el-GR" sz="2400" b="1" u="sng" baseline="-25000" dirty="0"/>
              <a:t>Γ</a:t>
            </a:r>
            <a:r>
              <a:rPr lang="el-GR" sz="2400" b="1" u="sng" dirty="0" smtClean="0"/>
              <a:t>:</a:t>
            </a:r>
          </a:p>
          <a:p>
            <a:pPr marL="0" indent="0">
              <a:buNone/>
            </a:pPr>
            <a:r>
              <a:rPr lang="el-GR" sz="2400" dirty="0" smtClean="0"/>
              <a:t>Αρχικά, τοποθετείται εσωτερική άρθρωση στο σημείο Γ και επιβάλλεται </a:t>
            </a:r>
            <a:r>
              <a:rPr lang="el-GR" sz="2400" dirty="0"/>
              <a:t>(για την αποκατάσταση της ισορροπίας) η </a:t>
            </a:r>
            <a:r>
              <a:rPr lang="el-GR" sz="2400" dirty="0" smtClean="0"/>
              <a:t>διπλή ροπή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Ακολούθως, εξετάζεται το μονοκινητό σύστημα που έχει προκύψει.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Μέσω της Α.Δ.Ε. </a:t>
            </a:r>
            <a:r>
              <a:rPr lang="el-GR" sz="2400" dirty="0"/>
              <a:t>υ</a:t>
            </a:r>
            <a:r>
              <a:rPr lang="el-GR" sz="2400" dirty="0" smtClean="0"/>
              <a:t>πολογίζεται: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96" y="4915655"/>
                <a:ext cx="90730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r>
                        <a:rPr lang="el-GR" sz="2200" b="0" i="1" smtClean="0">
                          <a:latin typeface="Cambria Math"/>
                        </a:rPr>
                        <m:t>=30∗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n-US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Γ</m:t>
                          </m:r>
                        </m:sub>
                      </m:sSub>
                      <m:r>
                        <a:rPr lang="el-GR" sz="2200" b="0" i="1" smtClean="0">
                          <a:latin typeface="Cambria Math"/>
                        </a:rPr>
                        <m:t>∗2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</a:rPr>
                        <m:t>+10∗3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</a:rPr>
                        <m:t>+(3∗2)∗1.5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</a:rPr>
                        <m:t>=0⇒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  <a:ea typeface="Cambria Math"/>
                            </a:rPr>
                            <m:t>Γ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4.5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𝑘𝑁𝑚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915655"/>
                <a:ext cx="9073008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 descr="Εικόνα που περιγράφει τη διαδικασία υπολογισμού της ροπής Μ στο σημείο Γ με τη βοήθεια της αρχής δυνατών έργων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019310"/>
              </p:ext>
            </p:extLst>
          </p:nvPr>
        </p:nvGraphicFramePr>
        <p:xfrm>
          <a:off x="4423467" y="980728"/>
          <a:ext cx="4613030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3" name="Picture (32-bit)" r:id="rId6" imgW="2162160" imgH="1495440" progId="MetafileCompanion32.Picture.1">
                  <p:embed/>
                </p:oleObj>
              </mc:Choice>
              <mc:Fallback>
                <p:oleObj name="Picture (32-bit)" r:id="rId6" imgW="2162160" imgH="14954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3467" y="980728"/>
                        <a:ext cx="4613030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61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 1 (υπολογισμός </a:t>
            </a:r>
            <a:r>
              <a:rPr lang="en-US" sz="2800" b="1" dirty="0" smtClean="0"/>
              <a:t>Q</a:t>
            </a:r>
            <a:r>
              <a:rPr lang="el-GR" sz="2800" b="1" baseline="-25000" dirty="0"/>
              <a:t>Δ</a:t>
            </a:r>
            <a:r>
              <a:rPr lang="en-US" sz="2800" b="1" dirty="0" smtClean="0"/>
              <a:t>)</a:t>
            </a:r>
            <a:endParaRPr lang="el-GR" sz="2800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496" y="908720"/>
            <a:ext cx="4139952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/>
              <a:t>Για τ</a:t>
            </a:r>
            <a:r>
              <a:rPr lang="el-GR" sz="2400" b="1" u="sng" dirty="0"/>
              <a:t>ο</a:t>
            </a:r>
            <a:r>
              <a:rPr lang="el-GR" sz="2400" b="1" u="sng" dirty="0" smtClean="0"/>
              <a:t>ν υπολογισμό της </a:t>
            </a:r>
            <a:r>
              <a:rPr lang="en-US" sz="2400" b="1" u="sng" dirty="0" smtClean="0"/>
              <a:t>Q</a:t>
            </a:r>
            <a:r>
              <a:rPr lang="el-GR" sz="2400" b="1" u="sng" baseline="-25000" dirty="0" smtClean="0"/>
              <a:t>Δ</a:t>
            </a:r>
            <a:r>
              <a:rPr lang="el-GR" sz="2400" b="1" u="sng" dirty="0" smtClean="0"/>
              <a:t>:</a:t>
            </a:r>
          </a:p>
          <a:p>
            <a:pPr marL="0" indent="0">
              <a:buNone/>
            </a:pPr>
            <a:r>
              <a:rPr lang="el-GR" sz="2400" dirty="0" smtClean="0"/>
              <a:t>Αρχικά, αφαιρείται η ράβδος που μεταβιβάζει την τέμνουσα από το σημείο Δ (απομένουν δύο παράλληλες ράβδοι) και επιβάλλεται </a:t>
            </a:r>
            <a:r>
              <a:rPr lang="el-GR" sz="2400" dirty="0"/>
              <a:t>(για την αποκατάσταση της ισορροπίας) η </a:t>
            </a:r>
            <a:r>
              <a:rPr lang="el-GR" sz="2400" dirty="0" smtClean="0"/>
              <a:t>διπλή </a:t>
            </a:r>
            <a:r>
              <a:rPr lang="en-US" sz="2400" dirty="0" smtClean="0"/>
              <a:t>Q</a:t>
            </a:r>
            <a:r>
              <a:rPr lang="el-GR" sz="2400" baseline="-25000" dirty="0" smtClean="0"/>
              <a:t>Δ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Ακολούθως, εξετάζεται το μονοκινητό σύστημα που έχει προκύψει.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Μέσω της Α.Δ.Ε. </a:t>
            </a:r>
            <a:r>
              <a:rPr lang="el-GR" sz="2400" dirty="0"/>
              <a:t>υ</a:t>
            </a:r>
            <a:r>
              <a:rPr lang="el-GR" sz="2400" dirty="0" smtClean="0"/>
              <a:t>πολογίζεται: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96" y="4726305"/>
                <a:ext cx="90730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r>
                        <a:rPr lang="el-GR" sz="2200" b="0" i="1" smtClean="0">
                          <a:latin typeface="Cambria Math"/>
                        </a:rPr>
                        <m:t>=30∗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n-US" sz="22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</a:rPr>
                            <m:t>Δ</m:t>
                          </m:r>
                        </m:sub>
                      </m:sSub>
                      <m:r>
                        <a:rPr lang="el-GR" sz="2200" b="0" i="1" smtClean="0">
                          <a:latin typeface="Cambria Math"/>
                        </a:rPr>
                        <m:t>∗6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</a:rPr>
                        <m:t>−10∗3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</a:rPr>
                        <m:t>−(3∗2)∗1.5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</a:rPr>
                        <m:t>=0⇒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200" b="0" i="0" smtClean="0">
                              <a:latin typeface="Cambria Math"/>
                              <a:ea typeface="Cambria Math"/>
                            </a:rPr>
                            <m:t>Δ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.5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𝑘𝑁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726305"/>
                <a:ext cx="9073008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 descr="Εικόνα που περιγράφει τη διαδικασία υπολογισμού της τέμνουσας Q στο σημείο Δ με τη βοήθεια της αρχής δυνατών έργων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882592"/>
              </p:ext>
            </p:extLst>
          </p:nvPr>
        </p:nvGraphicFramePr>
        <p:xfrm>
          <a:off x="3995936" y="836712"/>
          <a:ext cx="5058162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24" name="Picture (32-bit)" r:id="rId6" imgW="2362320" imgH="1447920" progId="MetafileCompanion32.Picture.1">
                  <p:embed/>
                </p:oleObj>
              </mc:Choice>
              <mc:Fallback>
                <p:oleObj name="Picture (32-bit)" r:id="rId6" imgW="2362320" imgH="144792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5936" y="836712"/>
                        <a:ext cx="5058162" cy="367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72008" y="5516071"/>
            <a:ext cx="9108504" cy="108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ΣΗΜΕΙΩΣΗ: </a:t>
            </a:r>
            <a:r>
              <a:rPr lang="el-GR" sz="2400" dirty="0" smtClean="0"/>
              <a:t>Η </a:t>
            </a:r>
            <a:r>
              <a:rPr lang="en-US" sz="2400" dirty="0" smtClean="0"/>
              <a:t>Q</a:t>
            </a:r>
            <a:r>
              <a:rPr lang="el-GR" sz="2400" baseline="-25000" dirty="0" smtClean="0"/>
              <a:t>Δ</a:t>
            </a:r>
            <a:r>
              <a:rPr lang="el-GR" sz="2400" dirty="0" smtClean="0"/>
              <a:t> είναι μια διπλή δύναμη. Στην πραγματικότητα οι δυνάμεις </a:t>
            </a:r>
            <a:r>
              <a:rPr lang="en-US" sz="2400" dirty="0" smtClean="0"/>
              <a:t>Q</a:t>
            </a:r>
            <a:r>
              <a:rPr lang="el-GR" sz="2400" baseline="-25000" dirty="0" smtClean="0"/>
              <a:t>Δ</a:t>
            </a:r>
            <a:r>
              <a:rPr lang="el-GR" sz="2400" dirty="0" smtClean="0"/>
              <a:t> του σχήματος είναι συνευθειακές.</a:t>
            </a:r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45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 2 (υπολογισμός Β</a:t>
            </a:r>
            <a:r>
              <a:rPr lang="en-US" sz="2800" b="1" baseline="-25000" dirty="0" smtClean="0"/>
              <a:t>y</a:t>
            </a:r>
            <a:r>
              <a:rPr lang="en-US" sz="2800" b="1" dirty="0" smtClean="0"/>
              <a:t>)</a:t>
            </a:r>
            <a:endParaRPr lang="el-GR" sz="2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156176" y="836712"/>
            <a:ext cx="3024336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η δοκός του σχήματος. Ζητούμενο είναι ο υπολογισμός της Β</a:t>
            </a:r>
            <a:r>
              <a:rPr lang="en-US" sz="2400" baseline="-25000" dirty="0" smtClean="0"/>
              <a:t>y</a:t>
            </a:r>
            <a:r>
              <a:rPr lang="el-GR" sz="2400" dirty="0"/>
              <a:t>.</a:t>
            </a:r>
            <a:endParaRPr lang="el-GR" sz="2400" dirty="0" smtClean="0"/>
          </a:p>
        </p:txBody>
      </p:sp>
      <p:graphicFrame>
        <p:nvGraphicFramePr>
          <p:cNvPr id="2" name="Object 1" descr="Εικόνα του φορέα που αποτελείται από τρεις δίσκους που συνδέονται μεταξύ τους με εσωτερικές αρθρώσεις, στηρίζεται σε άρθρωση στο σημείο Α, σε κυλίσεις στα σημεία Β, Γ και Δ, από το Α έως το Β ασκείται κατανεμημένο φορτίο και στα σημεία των εσωτερικών αρθρώσεων ασκούνται συγκεντρωμένα φορτία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371303"/>
              </p:ext>
            </p:extLst>
          </p:nvPr>
        </p:nvGraphicFramePr>
        <p:xfrm>
          <a:off x="15346" y="764704"/>
          <a:ext cx="5975753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6" name="Picture (32-bit)" r:id="rId3" imgW="2838600" imgH="752400" progId="MetafileCompanion32.Picture.1">
                  <p:embed/>
                </p:oleObj>
              </mc:Choice>
              <mc:Fallback>
                <p:oleObj name="Picture (32-bit)" r:id="rId3" imgW="2838600" imgH="75240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46" y="764704"/>
                        <a:ext cx="5975753" cy="1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6156176" y="3501008"/>
            <a:ext cx="3024336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Μέσω της γνωστής πλέον διαδικασίας και με τη χρήση της Α.Δ.Ε. </a:t>
            </a:r>
            <a:r>
              <a:rPr lang="el-GR" sz="2400" dirty="0"/>
              <a:t>υ</a:t>
            </a:r>
            <a:r>
              <a:rPr lang="el-GR" sz="2400" dirty="0" smtClean="0"/>
              <a:t>πολογίζεται η Β</a:t>
            </a:r>
            <a:r>
              <a:rPr lang="en-US" sz="2400" baseline="-25000" dirty="0" smtClean="0"/>
              <a:t>y</a:t>
            </a:r>
            <a:r>
              <a:rPr lang="el-GR" sz="24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71600" y="6021288"/>
                <a:ext cx="8784976" cy="822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𝑣</m:t>
                          </m:r>
                        </m:sup>
                      </m:sSup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200" b="0" i="1" smtClean="0">
                              <a:latin typeface="Cambria Math"/>
                            </a:rPr>
                            <m:t>20∗4</m:t>
                          </m:r>
                        </m:e>
                      </m:d>
                      <m:r>
                        <a:rPr lang="el-GR" sz="2200" b="0" i="1" smtClean="0">
                          <a:latin typeface="Cambria Math"/>
                        </a:rPr>
                        <m:t>∗2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∗</m:t>
                      </m:r>
                      <m:r>
                        <a:rPr lang="el-GR" sz="2200" b="0" i="1" smtClean="0">
                          <a:latin typeface="Cambria Math"/>
                        </a:rPr>
                        <m:t>4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</a:rPr>
                        <m:t>+20∗6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</a:rPr>
                        <m:t>−10∗6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</a:rPr>
                        <m:t>=0⇒</m:t>
                      </m:r>
                    </m:oMath>
                  </m:oMathPara>
                </a14:m>
                <a:endParaRPr lang="el-GR" sz="2200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l-GR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=1</m:t>
                      </m:r>
                      <m:r>
                        <a:rPr lang="el-GR" sz="2200" b="0" i="1" smtClean="0">
                          <a:latin typeface="Cambria Math"/>
                          <a:ea typeface="Cambria Math"/>
                        </a:rPr>
                        <m:t>00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𝑘𝑁</m:t>
                      </m:r>
                    </m:oMath>
                  </m:oMathPara>
                </a14:m>
                <a:endParaRPr lang="el-GR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6021288"/>
                <a:ext cx="8784976" cy="822789"/>
              </a:xfrm>
              <a:prstGeom prst="rect">
                <a:avLst/>
              </a:prstGeom>
              <a:blipFill rotWithShape="1">
                <a:blip r:embed="rId7"/>
                <a:stretch>
                  <a:fillRect b="-29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 descr="Εικόνα που περιγράφει τη διαδικασία υπολογισμού της αντίδρασης Βy με τη βοήθεια της αρχής δυνατών έργων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795618"/>
              </p:ext>
            </p:extLst>
          </p:nvPr>
        </p:nvGraphicFramePr>
        <p:xfrm>
          <a:off x="16899" y="2564904"/>
          <a:ext cx="6061589" cy="3443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77" name="Picture (32-bit)" r:id="rId8" imgW="2867040" imgH="1628640" progId="MetafileCompanion32.Picture.1">
                  <p:embed/>
                </p:oleObj>
              </mc:Choice>
              <mc:Fallback>
                <p:oleObj name="Picture (32-bit)" r:id="rId8" imgW="2867040" imgH="162864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899" y="2564904"/>
                        <a:ext cx="6061589" cy="3443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78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 2 (συνέχεια</a:t>
            </a:r>
            <a:r>
              <a:rPr lang="en-US" sz="2800" b="1" dirty="0" smtClean="0"/>
              <a:t>)</a:t>
            </a:r>
            <a:endParaRPr lang="el-GR" sz="2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9512" y="836712"/>
            <a:ext cx="90010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Η τελευταία σχέση υπολογισμού της Β</a:t>
            </a:r>
            <a:r>
              <a:rPr lang="en-US" sz="2400" baseline="-25000" dirty="0" smtClean="0"/>
              <a:t>y</a:t>
            </a:r>
            <a:r>
              <a:rPr lang="el-GR" sz="2400" dirty="0" smtClean="0"/>
              <a:t> θα μπορούσε να γραφτεί και με την παρακάτω μορφή: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31840" y="1556792"/>
                <a:ext cx="2736304" cy="912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200" b="0" i="1" smtClean="0">
                          <a:latin typeface="Cambria Math"/>
                        </a:rPr>
                        <m:t>∗</m:t>
                      </m:r>
                      <m:r>
                        <a:rPr lang="el-GR" sz="2200" b="0" i="1" smtClean="0">
                          <a:latin typeface="Cambria Math"/>
                        </a:rPr>
                        <m:t>4</m:t>
                      </m:r>
                      <m:r>
                        <a:rPr lang="el-GR" sz="2200" b="0" i="1" smtClean="0">
                          <a:latin typeface="Cambria Math"/>
                        </a:rPr>
                        <m:t>𝜔</m:t>
                      </m:r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sz="2200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22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556792"/>
                <a:ext cx="2736304" cy="9121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2466077"/>
            <a:ext cx="9001000" cy="2475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Όπου </a:t>
            </a:r>
            <a:r>
              <a:rPr lang="en-US" sz="2400" i="1" dirty="0" smtClean="0"/>
              <a:t>P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</a:t>
            </a:r>
            <a:r>
              <a:rPr lang="el-GR" sz="2400" dirty="0" smtClean="0"/>
              <a:t>είναι γενικευμένη δύναμη και </a:t>
            </a:r>
            <a:r>
              <a:rPr lang="el-GR" sz="2400" i="1" dirty="0" smtClean="0"/>
              <a:t>δ</a:t>
            </a:r>
            <a:r>
              <a:rPr lang="en-US" sz="2400" i="1" baseline="-25000" dirty="0" err="1" smtClean="0"/>
              <a:t>i</a:t>
            </a:r>
            <a:r>
              <a:rPr lang="el-GR" sz="2400" i="1" dirty="0" smtClean="0"/>
              <a:t> </a:t>
            </a:r>
            <a:r>
              <a:rPr lang="el-GR" sz="2400" dirty="0" smtClean="0"/>
              <a:t>η εργικά αντίστοιχη γενικευμένη μετακίνηση.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‘Εστω τώρα, ότι θεωρείται μια αυθαίρετη τιμή για το ω, πράγμα που δεν έχει σημασία αφού έτσι κι αλλιώς απλοποιείται. Για το συγκεκριμένο παράδειγμα έστω ότι ω=1/4. Τότε η πιο πάνω σχέση γράφεται: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47864" y="4605059"/>
                <a:ext cx="2088232" cy="912173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l-GR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2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sz="2200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605059"/>
                <a:ext cx="2088232" cy="9121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107504" y="5661248"/>
            <a:ext cx="9001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Όπου τα </a:t>
            </a:r>
            <a:r>
              <a:rPr lang="en-US" sz="2400" i="1" dirty="0" err="1"/>
              <a:t>n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</a:t>
            </a:r>
            <a:r>
              <a:rPr lang="el-GR" sz="2400" dirty="0" smtClean="0"/>
              <a:t>προέρχονται από τα </a:t>
            </a:r>
            <a:r>
              <a:rPr lang="el-GR" sz="2400" i="1" dirty="0" smtClean="0"/>
              <a:t>δ</a:t>
            </a:r>
            <a:r>
              <a:rPr lang="en-US" sz="2400" i="1" baseline="-25000" dirty="0" err="1" smtClean="0"/>
              <a:t>i</a:t>
            </a:r>
            <a:r>
              <a:rPr lang="el-GR" sz="2400" i="1" dirty="0" smtClean="0"/>
              <a:t> </a:t>
            </a:r>
            <a:r>
              <a:rPr lang="el-GR" sz="2400" dirty="0" smtClean="0"/>
              <a:t>αφού πολλαπλασιαστούν με το 1/4.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0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Άσκηση 2 (γραμμές επιρροής</a:t>
            </a:r>
            <a:r>
              <a:rPr lang="en-US" sz="2800" b="1" dirty="0" smtClean="0"/>
              <a:t>)</a:t>
            </a:r>
            <a:endParaRPr lang="el-GR" sz="2800" b="1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79512" y="764704"/>
            <a:ext cx="8856984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>
                <a:solidFill>
                  <a:schemeClr val="accent5">
                    <a:lumMod val="75000"/>
                  </a:schemeClr>
                </a:solidFill>
              </a:rPr>
              <a:t>ΣΗΜΕΙΩΣΗ: </a:t>
            </a:r>
            <a:r>
              <a:rPr lang="el-GR" sz="2400" dirty="0" smtClean="0"/>
              <a:t>Η τελευταία σχέση είναι ουσιαστικά ίδια με εκείνη που χρησιμοποιείται για την αποτίμηση των </a:t>
            </a:r>
            <a:r>
              <a:rPr lang="el-GR" sz="2400" b="1" dirty="0" smtClean="0"/>
              <a:t>γραμμών επιρροής (γ.ε.)</a:t>
            </a:r>
            <a:r>
              <a:rPr lang="el-GR" sz="2400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Δηλαδή, στο συγκεκριμένο παράδειγμα, για ω=1/4 τα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i</a:t>
            </a:r>
            <a:r>
              <a:rPr lang="el-GR" sz="2400" dirty="0" smtClean="0"/>
              <a:t> γίνονται οι τεταγμένες της γ.ε. [Β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]</a:t>
            </a:r>
            <a:r>
              <a:rPr lang="el-GR" sz="2400" dirty="0" smtClean="0"/>
              <a:t> του συγκεκριμένου φορέα.</a:t>
            </a:r>
          </a:p>
          <a:p>
            <a:pPr marL="0" indent="0">
              <a:buNone/>
            </a:pPr>
            <a:r>
              <a:rPr lang="el-GR" sz="2400" dirty="0"/>
              <a:t>Επομένως, οι γ.ε. μπορούν να προσδιορίζονται με τη συγκεκριμένη διαδικασία που ονομάζεται </a:t>
            </a: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κινηματική μέθοδος</a:t>
            </a:r>
            <a:r>
              <a:rPr lang="el-GR" sz="2400" dirty="0"/>
              <a:t>.</a:t>
            </a:r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3212976"/>
            <a:ext cx="3707904" cy="3645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 smtClean="0"/>
              <a:t>Άρα, για την εύρεση της [Β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] </a:t>
            </a:r>
            <a:r>
              <a:rPr lang="el-GR" sz="2400" dirty="0" smtClean="0"/>
              <a:t>αφαιρείται η κύλιση στο Β και προστίθεται </a:t>
            </a:r>
            <a:r>
              <a:rPr lang="el-GR" sz="2400" dirty="0"/>
              <a:t>(για την αποκατάσταση της ισορροπίας) η </a:t>
            </a:r>
            <a:r>
              <a:rPr lang="el-GR" sz="2400" dirty="0" smtClean="0"/>
              <a:t>Β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. </a:t>
            </a: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Προσδιορίζεται η εργικά αντίστοιχη μετακίνηση </a:t>
            </a:r>
            <a:r>
              <a:rPr lang="en-US" sz="2400" dirty="0" smtClean="0"/>
              <a:t>u</a:t>
            </a:r>
            <a:r>
              <a:rPr lang="el-GR" sz="2400" baseline="-25000" dirty="0" smtClean="0"/>
              <a:t>Β</a:t>
            </a:r>
            <a:r>
              <a:rPr lang="en-US" sz="2400" dirty="0" smtClean="0"/>
              <a:t>, </a:t>
            </a:r>
            <a:r>
              <a:rPr lang="el-GR" sz="2400" dirty="0" smtClean="0"/>
              <a:t>τοποθετείται ίση με τη μονάδα και με φορά αντίθετη της Β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. </a:t>
            </a:r>
            <a:r>
              <a:rPr lang="el-GR" sz="2400" dirty="0" smtClean="0"/>
              <a:t>Έτσι προκύπτει η γ.ε. [Β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].</a:t>
            </a:r>
            <a:endParaRPr lang="el-GR" sz="2400" dirty="0" smtClean="0"/>
          </a:p>
        </p:txBody>
      </p:sp>
      <p:graphicFrame>
        <p:nvGraphicFramePr>
          <p:cNvPr id="2" name="Object 1" descr="Εικόνα που περιγράφει τη διαδικασία εύρεσης της γραμμής επιρροής της αντίδρασης Βy, μέσω της κινηματικής μεθόδ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99745"/>
              </p:ext>
            </p:extLst>
          </p:nvPr>
        </p:nvGraphicFramePr>
        <p:xfrm>
          <a:off x="3436489" y="3717032"/>
          <a:ext cx="5672015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90" name="Picture (32-bit)" r:id="rId3" imgW="3657600" imgH="1486080" progId="MetafileCompanion32.Picture.1">
                  <p:embed/>
                </p:oleObj>
              </mc:Choice>
              <mc:Fallback>
                <p:oleObj name="Picture (32-bit)" r:id="rId3" imgW="3657600" imgH="148608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6489" y="3717032"/>
                        <a:ext cx="5672015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55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3408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Διαδικασία εύρεσης γ.ε. </a:t>
            </a:r>
            <a:r>
              <a:rPr lang="el-GR" sz="2800" b="1" dirty="0"/>
              <a:t>μ</a:t>
            </a:r>
            <a:r>
              <a:rPr lang="el-GR" sz="2800" b="1" dirty="0" smtClean="0"/>
              <a:t>ε την κινηματική μέθοδο</a:t>
            </a:r>
            <a:endParaRPr lang="el-GR" sz="2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692696"/>
            <a:ext cx="9144001" cy="6035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ότι ζητούμενο είναι ο προσδιορισμός της γ.ε. </a:t>
            </a:r>
            <a:r>
              <a:rPr lang="el-GR" sz="2400" dirty="0"/>
              <a:t>κ</a:t>
            </a:r>
            <a:r>
              <a:rPr lang="el-GR" sz="2400" dirty="0" smtClean="0"/>
              <a:t>άποιου μεγέθους έντασης (εσωτερικού ή εξωτερικού) σε ένα φορέα</a:t>
            </a:r>
            <a:r>
              <a:rPr lang="en-US" sz="2400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Αφαιρείται η ράβδος που μεταφέρει το συγκεκριμένο μέγεθος έντασης.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Αντιστοιχίζεται το συγκεκριμένο μέγεθος έντασης σε μια από τις έξι κατηγορίες γενικευμένων δυνάμεων.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Προσδιορίζεται το εργικά αντίστοιχο μέγεθος γενικευμένης μετακίνησης.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Για το μονοκινητό σύστημα που έχει προκύψει υπολογίζεται ο σχηματισμός των πόλων.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Προκαλείται στο μονοκινητό σύστημα η εργικά αντίστοιχη </a:t>
            </a:r>
            <a:r>
              <a:rPr lang="el-GR" sz="2400" b="1" dirty="0" smtClean="0"/>
              <a:t>αρνητική μοναδιαία</a:t>
            </a:r>
            <a:r>
              <a:rPr lang="el-GR" sz="2400" dirty="0" smtClean="0"/>
              <a:t> μετακίνηση.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dirty="0" smtClean="0"/>
              <a:t>Υπολογίζεται η γραμμή των βυθίσεων που αντιστοιχεί στη διεύθυνση του κινούμενου μοναδιαίου φορτίου, η οποία είναι και η ζητούμενη γραμμή επιρροής.</a:t>
            </a:r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  <a:p>
            <a:pPr marL="0" indent="0">
              <a:buFont typeface="Arial" pitchFamily="34" charset="0"/>
              <a:buNone/>
            </a:pPr>
            <a:endParaRPr lang="el-G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77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8012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b="1" dirty="0" smtClean="0"/>
              <a:t>Εφαρμογή της κινηματικής μεθόδου υπολογισμού των γ.ε. </a:t>
            </a:r>
            <a:r>
              <a:rPr lang="el-GR" sz="2800" b="1" dirty="0"/>
              <a:t>γ</a:t>
            </a:r>
            <a:r>
              <a:rPr lang="el-GR" sz="2800" b="1" dirty="0" smtClean="0"/>
              <a:t>ια την αμφιέρειστη δοκό (1) </a:t>
            </a:r>
            <a:endParaRPr lang="el-GR" sz="28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716016" y="1340768"/>
            <a:ext cx="4427984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Έστω η αμφιέρειστη δοκός του σχήματος. Ζητούμενο είναι ο υπολογισμός των γ.ε. [Α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], </a:t>
            </a:r>
            <a:r>
              <a:rPr lang="el-GR" sz="2400" dirty="0" smtClean="0"/>
              <a:t>[Β</a:t>
            </a:r>
            <a:r>
              <a:rPr lang="en-US" sz="2400" baseline="-25000" dirty="0" smtClean="0"/>
              <a:t>y</a:t>
            </a:r>
            <a:r>
              <a:rPr lang="el-GR" sz="2400" dirty="0" smtClean="0"/>
              <a:t>]</a:t>
            </a:r>
            <a:r>
              <a:rPr lang="en-US" sz="2400" dirty="0" smtClean="0"/>
              <a:t>, [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] </a:t>
            </a:r>
            <a:r>
              <a:rPr lang="el-GR" sz="2400" dirty="0" smtClean="0"/>
              <a:t>και </a:t>
            </a:r>
            <a:r>
              <a:rPr lang="en-US" sz="2400" dirty="0" smtClean="0"/>
              <a:t>[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].</a:t>
            </a:r>
            <a:endParaRPr lang="el-GR" sz="2400" dirty="0" smtClean="0"/>
          </a:p>
        </p:txBody>
      </p:sp>
      <p:graphicFrame>
        <p:nvGraphicFramePr>
          <p:cNvPr id="4" name="Object 3" descr="Εικόνα που περιγράφει τη διαδικασία εύρεσης της γραμμής επιρροής της αντίδρασης Αy μιας αμφιέρειστης δοκού που στο σημείο Α στηρίζεται σε άρθρωση και στο σημείο Β σε κύλιση, μέσω της κινηματικής μεθόδου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985658"/>
              </p:ext>
            </p:extLst>
          </p:nvPr>
        </p:nvGraphicFramePr>
        <p:xfrm>
          <a:off x="35496" y="1196752"/>
          <a:ext cx="4678280" cy="3375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10" name="Picture (32-bit)" r:id="rId3" imgW="3181320" imgH="2295360" progId="MetafileCompanion32.Picture.1">
                  <p:embed/>
                </p:oleObj>
              </mc:Choice>
              <mc:Fallback>
                <p:oleObj name="Picture (32-bit)" r:id="rId3" imgW="3181320" imgH="2295360" progId="MetafileCompanion32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96" y="1196752"/>
                        <a:ext cx="4678280" cy="3375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4788025" y="3061064"/>
            <a:ext cx="4320479" cy="16241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b="1" u="sng" dirty="0" smtClean="0"/>
              <a:t>Για τ</a:t>
            </a:r>
            <a:r>
              <a:rPr lang="el-GR" sz="2400" b="1" u="sng" dirty="0"/>
              <a:t>ο</a:t>
            </a:r>
            <a:r>
              <a:rPr lang="el-GR" sz="2400" b="1" u="sng" dirty="0" smtClean="0"/>
              <a:t>ν υπολογισμό της </a:t>
            </a:r>
            <a:r>
              <a:rPr lang="en-US" sz="2400" b="1" u="sng" dirty="0" smtClean="0"/>
              <a:t>[A</a:t>
            </a:r>
            <a:r>
              <a:rPr lang="en-US" sz="2400" b="1" u="sng" baseline="-25000" dirty="0" smtClean="0"/>
              <a:t>y</a:t>
            </a:r>
            <a:r>
              <a:rPr lang="en-US" sz="2400" b="1" u="sng" dirty="0" smtClean="0"/>
              <a:t>]</a:t>
            </a:r>
            <a:r>
              <a:rPr lang="el-GR" sz="2400" b="1" u="sng" dirty="0" smtClean="0"/>
              <a:t>: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Αφαιρείται η κατακόρυφη δεσμική ράβδος της άρθρωσης και επιβάλλεται η αντίδραση Α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238" y="4685192"/>
            <a:ext cx="8968257" cy="2056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Εργικά αντίστοιχο μέγεθος της απλής δύναμης είναι η μετακίνηση.</a:t>
            </a:r>
          </a:p>
          <a:p>
            <a:pPr marL="0" indent="0">
              <a:buFont typeface="Arial" pitchFamily="34" charset="0"/>
              <a:buNone/>
            </a:pPr>
            <a:r>
              <a:rPr lang="el-GR" sz="2400" dirty="0" smtClean="0"/>
              <a:t>Στο μονοκινητό σύστημα που έχει προκύψει υπολογίζεται ο σχηματισμός των πόλων και προκαλείται η εργικά αντίστοιχη αρνητική μοναδιαία μετακίνηση. Έτσι έχει υπολογιστεί η [Α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]</a:t>
            </a:r>
            <a:r>
              <a:rPr lang="el-GR" sz="2400" dirty="0" smtClean="0"/>
              <a:t>. Με αντίστοιχο τρόπο υπολογίζεται και η [Β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].</a:t>
            </a:r>
            <a:endParaRPr lang="el-GR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BB423-234F-4104-8070-014A5F326CB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71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17178</TotalTime>
  <Words>1135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Picture (32-bit)</vt:lpstr>
      <vt:lpstr>ΣΤΑΤΙΚΗ Ι</vt:lpstr>
      <vt:lpstr>Άσκηση 1 (υπολογισμός Βy)</vt:lpstr>
      <vt:lpstr>Άσκηση 1 (υπολογισμός MΓ)</vt:lpstr>
      <vt:lpstr>Άσκηση 1 (υπολογισμός QΔ)</vt:lpstr>
      <vt:lpstr>Άσκηση 2 (υπολογισμός Βy)</vt:lpstr>
      <vt:lpstr>Άσκηση 2 (συνέχεια)</vt:lpstr>
      <vt:lpstr>Άσκηση 2 (γραμμές επιρροής)</vt:lpstr>
      <vt:lpstr>Διαδικασία εύρεσης γ.ε. με την κινηματική μέθοδο</vt:lpstr>
      <vt:lpstr>Εφαρμογή της κινηματικής μεθόδου υπολογισμού των γ.ε. για την αμφιέρειστη δοκό (1) </vt:lpstr>
      <vt:lpstr>Εφαρμογή της κινηματικής μεθόδου υπολογισμού των γ.ε. για την αμφιέρειστη δοκό (2) </vt:lpstr>
      <vt:lpstr>Εφαρμογή της κινηματικής μεθόδου υπολογισμού των γ.ε. για την αμφιέρειστη δοκό (3)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Georgiadi-Stefanidi</dc:creator>
  <cp:lastModifiedBy>kelly</cp:lastModifiedBy>
  <cp:revision>384</cp:revision>
  <dcterms:created xsi:type="dcterms:W3CDTF">2013-03-08T16:01:01Z</dcterms:created>
  <dcterms:modified xsi:type="dcterms:W3CDTF">2015-06-11T09:08:21Z</dcterms:modified>
</cp:coreProperties>
</file>