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4" r:id="rId2"/>
    <p:sldId id="257" r:id="rId3"/>
    <p:sldId id="258" r:id="rId4"/>
    <p:sldId id="259" r:id="rId5"/>
    <p:sldId id="260" r:id="rId6"/>
    <p:sldId id="265" r:id="rId7"/>
    <p:sldId id="261" r:id="rId8"/>
    <p:sldId id="262" r:id="rId9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93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- Ορθογώνιο τρίγωνο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- Τίτλος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7" name="16 - Υπότιτλος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grpSp>
        <p:nvGrpSpPr>
          <p:cNvPr id="2" name="1 - Ομάδα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6 - Ελεύθερη σχεδίαση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7 - Ελεύθερη σχεδίαση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10 - Ελεύθερη σχεδίαση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11 - Ευθεία γραμμή σύνδεσης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29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3F24449-4407-4DE5-92D8-791229B7EEB2}" type="datetimeFigureOut">
              <a:rPr lang="el-GR" smtClean="0"/>
              <a:t>23/10/2019</a:t>
            </a:fld>
            <a:endParaRPr lang="el-GR"/>
          </a:p>
        </p:txBody>
      </p:sp>
      <p:sp>
        <p:nvSpPr>
          <p:cNvPr id="19" name="18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l-GR"/>
          </a:p>
        </p:txBody>
      </p:sp>
      <p:sp>
        <p:nvSpPr>
          <p:cNvPr id="27" name="2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11F5B10-DA79-4A81-9950-DCE5DE2C8A67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3F24449-4407-4DE5-92D8-791229B7EEB2}" type="datetimeFigureOut">
              <a:rPr lang="el-GR" smtClean="0"/>
              <a:t>23/10/2019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1F5B10-DA79-4A81-9950-DCE5DE2C8A67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3F24449-4407-4DE5-92D8-791229B7EEB2}" type="datetimeFigureOut">
              <a:rPr lang="el-GR" smtClean="0"/>
              <a:t>23/10/2019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1F5B10-DA79-4A81-9950-DCE5DE2C8A67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3F24449-4407-4DE5-92D8-791229B7EEB2}" type="datetimeFigureOut">
              <a:rPr lang="el-GR" smtClean="0"/>
              <a:t>23/10/2019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1F5B10-DA79-4A81-9950-DCE5DE2C8A67}" type="slidenum">
              <a:rPr lang="el-GR" smtClean="0"/>
              <a:t>‹#›</a:t>
            </a:fld>
            <a:endParaRPr lang="el-GR"/>
          </a:p>
        </p:txBody>
      </p:sp>
      <p:sp>
        <p:nvSpPr>
          <p:cNvPr id="7" name="6 - Τίτλος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3F24449-4407-4DE5-92D8-791229B7EEB2}" type="datetimeFigureOut">
              <a:rPr lang="el-GR" smtClean="0"/>
              <a:t>23/10/2019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1F5B10-DA79-4A81-9950-DCE5DE2C8A67}" type="slidenum">
              <a:rPr lang="el-GR" smtClean="0"/>
              <a:t>‹#›</a:t>
            </a:fld>
            <a:endParaRPr lang="el-GR"/>
          </a:p>
        </p:txBody>
      </p:sp>
      <p:sp>
        <p:nvSpPr>
          <p:cNvPr id="7" name="6 - Διάσημα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7 - Διάσημα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3F24449-4407-4DE5-92D8-791229B7EEB2}" type="datetimeFigureOut">
              <a:rPr lang="el-GR" smtClean="0"/>
              <a:t>23/10/2019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1F5B10-DA79-4A81-9950-DCE5DE2C8A67}" type="slidenum">
              <a:rPr lang="el-GR" smtClean="0"/>
              <a:t>‹#›</a:t>
            </a:fld>
            <a:endParaRPr lang="el-GR"/>
          </a:p>
        </p:txBody>
      </p:sp>
      <p:sp>
        <p:nvSpPr>
          <p:cNvPr id="8" name="7 - Τίτλος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Σύγκριση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περιεχομένου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3F24449-4407-4DE5-92D8-791229B7EEB2}" type="datetimeFigureOut">
              <a:rPr lang="el-GR" smtClean="0"/>
              <a:t>23/10/2019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1F5B10-DA79-4A81-9950-DCE5DE2C8A67}" type="slidenum">
              <a:rPr lang="el-GR" smtClean="0"/>
              <a:t>‹#›</a:t>
            </a:fld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3F24449-4407-4DE5-92D8-791229B7EEB2}" type="datetimeFigureOut">
              <a:rPr lang="el-GR" smtClean="0"/>
              <a:t>23/10/2019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1F5B10-DA79-4A81-9950-DCE5DE2C8A67}" type="slidenum">
              <a:rPr lang="el-GR" smtClean="0"/>
              <a:t>‹#›</a:t>
            </a:fld>
            <a:endParaRPr lang="el-GR"/>
          </a:p>
        </p:txBody>
      </p:sp>
      <p:sp>
        <p:nvSpPr>
          <p:cNvPr id="6" name="5 - Τίτλος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3F24449-4407-4DE5-92D8-791229B7EEB2}" type="datetimeFigureOut">
              <a:rPr lang="el-GR" smtClean="0"/>
              <a:t>23/10/2019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1F5B10-DA79-4A81-9950-DCE5DE2C8A67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E3F24449-4407-4DE5-92D8-791229B7EEB2}" type="datetimeFigureOut">
              <a:rPr lang="el-GR" smtClean="0"/>
              <a:t>23/10/2019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1F5B10-DA79-4A81-9950-DCE5DE2C8A67}" type="slidenum">
              <a:rPr lang="el-GR" smtClean="0"/>
              <a:t>‹#›</a:t>
            </a:fld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3F24449-4407-4DE5-92D8-791229B7EEB2}" type="datetimeFigureOut">
              <a:rPr lang="el-GR" smtClean="0"/>
              <a:t>23/10/2019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11F5B10-DA79-4A81-9950-DCE5DE2C8A67}" type="slidenum">
              <a:rPr lang="el-GR" smtClean="0"/>
              <a:t>‹#›</a:t>
            </a:fld>
            <a:endParaRPr lang="el-GR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8" name="7 - Ελεύθερη σχεδίαση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8 - Ελεύθερη σχεδίαση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9 - Ορθογώνιο τρίγωνο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10 - Ευθεία γραμμή σύνδεσης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- Διάσημα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12 - Διάσημα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- Ελεύθερη σχεδίαση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11 - Ελεύθερη σχεδίαση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13 - Ορθογώνιο τρίγωνο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14 - Ευθεία γραμμή σύνδεσης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0" name="29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10" name="9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E3F24449-4407-4DE5-92D8-791229B7EEB2}" type="datetimeFigureOut">
              <a:rPr lang="el-GR" smtClean="0"/>
              <a:t>23/10/2019</a:t>
            </a:fld>
            <a:endParaRPr lang="el-GR"/>
          </a:p>
        </p:txBody>
      </p:sp>
      <p:sp>
        <p:nvSpPr>
          <p:cNvPr id="22" name="21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l-GR"/>
          </a:p>
        </p:txBody>
      </p:sp>
      <p:sp>
        <p:nvSpPr>
          <p:cNvPr id="18" name="17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911F5B10-DA79-4A81-9950-DCE5DE2C8A67}" type="slidenum">
              <a:rPr lang="el-GR" smtClean="0"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περιεχομένου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l-GR" dirty="0" smtClean="0"/>
              <a:t>Γύροι</a:t>
            </a:r>
          </a:p>
          <a:p>
            <a:r>
              <a:rPr lang="el-GR" dirty="0" smtClean="0"/>
              <a:t>Γενικές αρχές</a:t>
            </a:r>
          </a:p>
          <a:p>
            <a:r>
              <a:rPr lang="el-GR" dirty="0" smtClean="0"/>
              <a:t>Μορφή προκριματικού και τελικού γύρου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l-GR" dirty="0" smtClean="0"/>
              <a:t>Κατάταξη</a:t>
            </a:r>
          </a:p>
          <a:p>
            <a:r>
              <a:rPr lang="el-GR" dirty="0" smtClean="0"/>
              <a:t>Πίνακας βαθμολογιών κατάταξης (γενικός)</a:t>
            </a:r>
          </a:p>
          <a:p>
            <a:endParaRPr lang="el-GR" dirty="0"/>
          </a:p>
        </p:txBody>
      </p:sp>
      <p:sp>
        <p:nvSpPr>
          <p:cNvPr id="4" name="3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sz="3100" dirty="0" smtClean="0"/>
              <a:t>Ενότητα 5</a:t>
            </a:r>
            <a:r>
              <a:rPr lang="el-GR" dirty="0" smtClean="0"/>
              <a:t/>
            </a:r>
            <a:br>
              <a:rPr lang="el-GR" dirty="0" smtClean="0"/>
            </a:br>
            <a:r>
              <a:rPr lang="en-US" dirty="0" smtClean="0"/>
              <a:t>Combined</a:t>
            </a:r>
            <a:endParaRPr lang="el-GR" dirty="0"/>
          </a:p>
        </p:txBody>
      </p:sp>
      <p:sp>
        <p:nvSpPr>
          <p:cNvPr id="5" name="4 - TextBox"/>
          <p:cNvSpPr txBox="1"/>
          <p:nvPr/>
        </p:nvSpPr>
        <p:spPr>
          <a:xfrm>
            <a:off x="3571868" y="6143644"/>
            <a:ext cx="53578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Επιμέλεια σημειώσεων</a:t>
            </a:r>
            <a:r>
              <a:rPr lang="en-US" dirty="0" smtClean="0"/>
              <a:t>:</a:t>
            </a:r>
            <a:r>
              <a:rPr lang="el-GR" dirty="0"/>
              <a:t> </a:t>
            </a:r>
            <a:r>
              <a:rPr lang="el-GR" dirty="0" err="1" smtClean="0"/>
              <a:t>Κερασίδου</a:t>
            </a:r>
            <a:r>
              <a:rPr lang="el-GR" dirty="0" smtClean="0"/>
              <a:t> Στέλλα</a:t>
            </a:r>
            <a:endParaRPr lang="el-G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l-GR" dirty="0" smtClean="0"/>
              <a:t>Ο αγώνας </a:t>
            </a:r>
            <a:r>
              <a:rPr lang="en-US" dirty="0" smtClean="0"/>
              <a:t>combined </a:t>
            </a:r>
            <a:r>
              <a:rPr lang="el-GR" dirty="0" smtClean="0"/>
              <a:t>πρέπει να περιλαμβάνει έναν προκριματικό γύρο με σταθερή ποσόστωση 20 αθλητών και έναν τελικό γύρο με ποσόστωση 8 αθλητών.</a:t>
            </a:r>
          </a:p>
          <a:p>
            <a:pPr>
              <a:buNone/>
            </a:pPr>
            <a:r>
              <a:rPr lang="el-GR" dirty="0" smtClean="0"/>
              <a:t>Κάθε γύρος πρέπει να περιλαμβάνει</a:t>
            </a:r>
          </a:p>
          <a:p>
            <a:pPr marL="571500" indent="-571500">
              <a:buFont typeface="+mj-lt"/>
              <a:buAutoNum type="romanLcPeriod"/>
            </a:pPr>
            <a:r>
              <a:rPr lang="el-GR" dirty="0" smtClean="0"/>
              <a:t>Έναν αγώνα ταχύτητας</a:t>
            </a:r>
          </a:p>
          <a:p>
            <a:pPr marL="571500" indent="-571500">
              <a:buFont typeface="+mj-lt"/>
              <a:buAutoNum type="romanLcPeriod"/>
            </a:pPr>
            <a:r>
              <a:rPr lang="el-GR" dirty="0" smtClean="0"/>
              <a:t>Έναν αγώνα</a:t>
            </a:r>
            <a:r>
              <a:rPr lang="en-US" dirty="0" smtClean="0"/>
              <a:t> boulder</a:t>
            </a:r>
            <a:endParaRPr lang="el-GR" dirty="0" smtClean="0"/>
          </a:p>
          <a:p>
            <a:pPr marL="571500" indent="-571500">
              <a:buFont typeface="+mj-lt"/>
              <a:buAutoNum type="romanLcPeriod"/>
            </a:pPr>
            <a:r>
              <a:rPr lang="el-GR" dirty="0" smtClean="0"/>
              <a:t>Έναν αγώνα δυσκολίας.</a:t>
            </a:r>
          </a:p>
          <a:p>
            <a:pPr marL="571500" indent="-571500">
              <a:buFont typeface="+mj-lt"/>
              <a:buAutoNum type="romanLcPeriod"/>
            </a:pPr>
            <a:endParaRPr lang="el-GR" dirty="0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Γύροι</a:t>
            </a:r>
            <a:endParaRPr lang="el-G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l-GR" dirty="0" smtClean="0"/>
              <a:t>Ο προκριματικός γύρος θα πρέπει να οργανωθεί έτσι ώστε κάθε αθλητής να έχει ελάχιστο χρόνο ανάπαυσης 30 λεπτών μεταξύ το στάδιο της ταχύτητας και του </a:t>
            </a:r>
            <a:r>
              <a:rPr lang="en-US" dirty="0" smtClean="0"/>
              <a:t>Boulder </a:t>
            </a:r>
            <a:r>
              <a:rPr lang="el-GR" dirty="0" smtClean="0"/>
              <a:t>και 120 λεπτών μεταξύ του </a:t>
            </a:r>
            <a:r>
              <a:rPr lang="en-US" dirty="0" smtClean="0"/>
              <a:t>boulder </a:t>
            </a:r>
            <a:r>
              <a:rPr lang="el-GR" dirty="0" smtClean="0"/>
              <a:t>και της δυσκολίας.</a:t>
            </a:r>
          </a:p>
          <a:p>
            <a:pPr>
              <a:buNone/>
            </a:pPr>
            <a:r>
              <a:rPr lang="el-GR" dirty="0" smtClean="0"/>
              <a:t>Στον τελικό γύρο οι αντίστοιχοι χρόνοι είναι 15 λεπτά μεταξύ ταχύτητας και </a:t>
            </a:r>
            <a:r>
              <a:rPr lang="en-US" dirty="0" smtClean="0"/>
              <a:t>boulder</a:t>
            </a:r>
            <a:r>
              <a:rPr lang="el-GR" dirty="0" smtClean="0"/>
              <a:t> και 15 λεπτά μεταξύ </a:t>
            </a:r>
            <a:r>
              <a:rPr lang="en-US" dirty="0" smtClean="0"/>
              <a:t>boulder </a:t>
            </a:r>
            <a:r>
              <a:rPr lang="el-GR" dirty="0" smtClean="0"/>
              <a:t>και δυσκολίας.</a:t>
            </a:r>
            <a:endParaRPr lang="el-GR" dirty="0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Γενικές αρχές</a:t>
            </a:r>
            <a:endParaRPr lang="el-G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760557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el-GR" dirty="0" smtClean="0"/>
              <a:t>Για τον προκριματικό και τον τελικό γύρο του </a:t>
            </a:r>
            <a:r>
              <a:rPr lang="en-US" dirty="0" smtClean="0"/>
              <a:t>combined</a:t>
            </a:r>
            <a:r>
              <a:rPr lang="el-GR" dirty="0" smtClean="0"/>
              <a:t> </a:t>
            </a:r>
            <a:r>
              <a:rPr lang="el-GR" dirty="0" smtClean="0"/>
              <a:t>ισχύουν οι κανόνες όπως σε κάθε αγώνισμα </a:t>
            </a:r>
            <a:r>
              <a:rPr lang="el-GR" dirty="0" smtClean="0"/>
              <a:t>ξεχωριστά</a:t>
            </a:r>
            <a:r>
              <a:rPr lang="en-US" dirty="0" smtClean="0"/>
              <a:t>.</a:t>
            </a:r>
          </a:p>
          <a:p>
            <a:pPr>
              <a:buNone/>
            </a:pPr>
            <a:r>
              <a:rPr lang="el-GR" dirty="0" smtClean="0"/>
              <a:t>Μόνη</a:t>
            </a:r>
            <a:r>
              <a:rPr lang="el-GR" dirty="0" smtClean="0"/>
              <a:t> </a:t>
            </a:r>
            <a:r>
              <a:rPr lang="el-GR" dirty="0" smtClean="0"/>
              <a:t>διαφορά </a:t>
            </a:r>
            <a:r>
              <a:rPr lang="el-GR" dirty="0" smtClean="0"/>
              <a:t>είναι ότι </a:t>
            </a:r>
            <a:r>
              <a:rPr lang="el-GR" dirty="0" smtClean="0"/>
              <a:t>στον τελικό του </a:t>
            </a:r>
            <a:r>
              <a:rPr lang="en-US" dirty="0" smtClean="0"/>
              <a:t>boulder</a:t>
            </a:r>
            <a:r>
              <a:rPr lang="el-GR" dirty="0" smtClean="0"/>
              <a:t> οι αθλητές θα αγωνιστούν σε τρία προβλήματα.</a:t>
            </a:r>
            <a:endParaRPr lang="el-GR" dirty="0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Μορφή προκριματικού και τελικού γύρου</a:t>
            </a:r>
            <a:r>
              <a:rPr lang="en-US" dirty="0" smtClean="0"/>
              <a:t> </a:t>
            </a:r>
            <a:endParaRPr lang="el-G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l-GR" dirty="0" smtClean="0"/>
              <a:t>Όσον αφορά την κατάταξη των αθλητών στα επιμέρους στάδια του </a:t>
            </a:r>
            <a:r>
              <a:rPr lang="en-US" dirty="0" smtClean="0"/>
              <a:t>combine</a:t>
            </a:r>
            <a:r>
              <a:rPr lang="en-US" dirty="0" smtClean="0"/>
              <a:t>d</a:t>
            </a:r>
            <a:endParaRPr lang="en-US" dirty="0" smtClean="0"/>
          </a:p>
          <a:p>
            <a:r>
              <a:rPr lang="el-GR" dirty="0" smtClean="0"/>
              <a:t>Σ</a:t>
            </a:r>
            <a:r>
              <a:rPr lang="el-GR" dirty="0" smtClean="0"/>
              <a:t>την </a:t>
            </a:r>
            <a:r>
              <a:rPr lang="el-GR" dirty="0" smtClean="0"/>
              <a:t>ταχύτητα οι αθλητές δεν θα αποκλείονται στον προημιτελικό αλλά οι αγώνες θα συνεχίζονται για να οριστούν και οι θέσεις από 5 έως 8. </a:t>
            </a:r>
            <a:endParaRPr lang="el-GR" dirty="0" smtClean="0"/>
          </a:p>
          <a:p>
            <a:r>
              <a:rPr lang="el-GR" dirty="0" smtClean="0"/>
              <a:t>Για </a:t>
            </a:r>
            <a:r>
              <a:rPr lang="el-GR" dirty="0" smtClean="0"/>
              <a:t>το </a:t>
            </a:r>
            <a:r>
              <a:rPr lang="en-US" dirty="0" smtClean="0"/>
              <a:t>boulder</a:t>
            </a:r>
            <a:r>
              <a:rPr lang="el-GR" dirty="0" smtClean="0"/>
              <a:t> και τη δυσκολία ισχύουν ο τρόπος κατάταξης των αθλητών είναι ίδιος με το κάθε αγώνισμα ξεχωριστά</a:t>
            </a:r>
            <a:r>
              <a:rPr lang="el-GR" dirty="0" smtClean="0"/>
              <a:t>.</a:t>
            </a:r>
            <a:endParaRPr lang="el-GR" dirty="0" smtClean="0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Κατάταξη</a:t>
            </a:r>
            <a:endParaRPr lang="el-G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l-GR" dirty="0" smtClean="0"/>
              <a:t>Σε περίπτωση ισοβαθμίας</a:t>
            </a:r>
            <a:r>
              <a:rPr lang="en-US" dirty="0" smtClean="0"/>
              <a:t>:</a:t>
            </a:r>
            <a:endParaRPr lang="el-GR" dirty="0" smtClean="0"/>
          </a:p>
          <a:p>
            <a:r>
              <a:rPr lang="el-GR" dirty="0" smtClean="0"/>
              <a:t>Στον </a:t>
            </a:r>
            <a:r>
              <a:rPr lang="el-GR" dirty="0" smtClean="0"/>
              <a:t>προκριματικό του </a:t>
            </a:r>
            <a:r>
              <a:rPr lang="en-US" dirty="0" smtClean="0"/>
              <a:t>boulder</a:t>
            </a:r>
            <a:r>
              <a:rPr lang="el-GR" dirty="0" smtClean="0"/>
              <a:t> </a:t>
            </a:r>
            <a:r>
              <a:rPr lang="el-GR" dirty="0" smtClean="0"/>
              <a:t>μετράει ο αριθμός τον προβλημάτων που έγιναν με την 1</a:t>
            </a:r>
            <a:r>
              <a:rPr lang="el-GR" baseline="30000" dirty="0" smtClean="0"/>
              <a:t>η</a:t>
            </a:r>
            <a:r>
              <a:rPr lang="el-GR" dirty="0" smtClean="0"/>
              <a:t> και τη 2</a:t>
            </a:r>
            <a:r>
              <a:rPr lang="el-GR" baseline="30000" dirty="0" smtClean="0"/>
              <a:t>η</a:t>
            </a:r>
            <a:r>
              <a:rPr lang="el-GR" dirty="0" smtClean="0"/>
              <a:t> προσπάθεια και μετά αντίστοιχα ο αριθμός των ζωνών.</a:t>
            </a:r>
          </a:p>
          <a:p>
            <a:r>
              <a:rPr lang="el-GR" dirty="0" smtClean="0"/>
              <a:t>Στη δυσκολία στον προκριματικό γύρο σε περίπτωση ισοβαθμίας μετράει ο καλύτερος χρόνος.</a:t>
            </a:r>
          </a:p>
          <a:p>
            <a:r>
              <a:rPr lang="el-GR" dirty="0" smtClean="0"/>
              <a:t>Και στα δύο στον τελικό για να λυθεί μια ισοβαθμία μετράει το </a:t>
            </a:r>
            <a:r>
              <a:rPr lang="en-US" dirty="0" err="1" smtClean="0"/>
              <a:t>countback</a:t>
            </a:r>
            <a:endParaRPr lang="el-GR" dirty="0" smtClean="0"/>
          </a:p>
          <a:p>
            <a:endParaRPr lang="el-GR" dirty="0"/>
          </a:p>
        </p:txBody>
      </p:sp>
      <p:sp>
        <p:nvSpPr>
          <p:cNvPr id="3" name="2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Κατάταξη</a:t>
            </a:r>
            <a:endParaRPr lang="el-G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l-GR" dirty="0" smtClean="0"/>
              <a:t>Η κατάταξη στο </a:t>
            </a:r>
            <a:r>
              <a:rPr lang="en-US" dirty="0" smtClean="0"/>
              <a:t>combine</a:t>
            </a:r>
            <a:r>
              <a:rPr lang="el-GR" dirty="0" smtClean="0"/>
              <a:t> γίνεται ως εξής</a:t>
            </a:r>
            <a:r>
              <a:rPr lang="en-US" dirty="0" smtClean="0"/>
              <a:t>:</a:t>
            </a:r>
          </a:p>
          <a:p>
            <a:r>
              <a:rPr lang="el-GR" dirty="0" smtClean="0"/>
              <a:t>Οι βαθμοί κατάταξης που έχουν πάρει οι αθλητές στα επιμέρους στάδια πολλαπλασιάζονται και κερδίζει αυτός με το μικρότερο γινόμενο.</a:t>
            </a:r>
          </a:p>
          <a:p>
            <a:r>
              <a:rPr lang="el-GR" dirty="0" smtClean="0"/>
              <a:t>Σε περίπτωση ισοβαθμίας συγκρίνονται μεταξύ τους οι δύο αθλητές. </a:t>
            </a:r>
            <a:endParaRPr lang="en-US" dirty="0" smtClean="0"/>
          </a:p>
          <a:p>
            <a:r>
              <a:rPr lang="el-GR" dirty="0" smtClean="0"/>
              <a:t>Εάν </a:t>
            </a:r>
            <a:r>
              <a:rPr lang="el-GR" dirty="0" smtClean="0"/>
              <a:t>και πάλι προκύπτει ισοβαθμία τότε μετράνε την διασπορά. Η μικρότερη διασπορά κερδίζει</a:t>
            </a:r>
            <a:r>
              <a:rPr lang="el-GR" dirty="0" smtClean="0"/>
              <a:t>.</a:t>
            </a:r>
            <a:endParaRPr lang="en-US" dirty="0" smtClean="0"/>
          </a:p>
          <a:p>
            <a:pPr>
              <a:buNone/>
            </a:pPr>
            <a:endParaRPr lang="el-GR" dirty="0" smtClean="0"/>
          </a:p>
          <a:p>
            <a:pPr>
              <a:buNone/>
            </a:pPr>
            <a:r>
              <a:rPr lang="el-GR" dirty="0" smtClean="0"/>
              <a:t>Π.χ. Ο αθλητής Α κατέλαβε τις θέσεις 2,5,6  στα τρία αγωνίσματα ενώ αντίστοιχα ο αθλητής Β κατέλαβε τις θέσεις 3,5,4. Το γινόμενο και τον δύο ισούται με 2*5*6= 3*5*4 = 60. Στην μεταξύ τους σύγκριση ο καθένας έχει από μια νίκη, μία ισοπαλία και μία ήττα αρά και πάλι δεν λύνεται η ισοβαθμία. Τότε μετράει η διασπορά. Δηλαδή ο πρώτος έχει διασπορά 6-2=4 ενώ ο δεύτερος 5-3=2. Άρα ο δεύτερος αθλητής κερδίζει.</a:t>
            </a:r>
            <a:endParaRPr lang="el-GR" dirty="0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Κατάταξη</a:t>
            </a:r>
            <a:endParaRPr lang="el-G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- Θέση περιεχομένου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229600" cy="4079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1600"/>
                <a:gridCol w="1371600"/>
                <a:gridCol w="1371600"/>
                <a:gridCol w="1371600"/>
                <a:gridCol w="1371600"/>
                <a:gridCol w="13716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Κατάταξη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Βαθμοί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Κατάταξη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Βαθμοί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Κατάταξη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Βαθμοί</a:t>
                      </a:r>
                      <a:endParaRPr lang="el-G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1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100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11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31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21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10</a:t>
                      </a:r>
                      <a:endParaRPr lang="el-G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2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80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12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28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22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9</a:t>
                      </a:r>
                      <a:endParaRPr lang="el-G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3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65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13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26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23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8</a:t>
                      </a:r>
                      <a:endParaRPr lang="el-G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4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55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14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24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24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7</a:t>
                      </a:r>
                      <a:endParaRPr lang="el-G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5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51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15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22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25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6</a:t>
                      </a:r>
                      <a:endParaRPr lang="el-G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6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47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16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20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26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5</a:t>
                      </a:r>
                      <a:endParaRPr lang="el-G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7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43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17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18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27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4</a:t>
                      </a:r>
                      <a:endParaRPr lang="el-G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8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40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18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16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28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3</a:t>
                      </a:r>
                      <a:endParaRPr lang="el-G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9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37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19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14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29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2</a:t>
                      </a:r>
                      <a:endParaRPr lang="el-G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10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34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20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12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30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mtClean="0"/>
                        <a:t>1</a:t>
                      </a:r>
                      <a:endParaRPr lang="el-G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Πίνακας βαθμολογιών κατάταξης</a:t>
            </a:r>
            <a:endParaRPr lang="el-G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Συγκέντρωση">
  <a:themeElements>
    <a:clrScheme name="Συγκέντρωση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Συγκέντρωση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Συγκέντρωση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20</TotalTime>
  <Words>477</Words>
  <Application>Microsoft Office PowerPoint</Application>
  <PresentationFormat>Προβολή στην οθόνη (4:3)</PresentationFormat>
  <Paragraphs>102</Paragraphs>
  <Slides>8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8</vt:i4>
      </vt:variant>
    </vt:vector>
  </HeadingPairs>
  <TitlesOfParts>
    <vt:vector size="9" baseType="lpstr">
      <vt:lpstr>Συγκέντρωση</vt:lpstr>
      <vt:lpstr>Ενότητα 5 Combined</vt:lpstr>
      <vt:lpstr>Γύροι</vt:lpstr>
      <vt:lpstr>Γενικές αρχές</vt:lpstr>
      <vt:lpstr>Μορφή προκριματικού και τελικού γύρου </vt:lpstr>
      <vt:lpstr>Κατάταξη</vt:lpstr>
      <vt:lpstr>Κατάταξη</vt:lpstr>
      <vt:lpstr>Κατάταξη</vt:lpstr>
      <vt:lpstr>Πίνακας βαθμολογιών κατάταξης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Ενότητα 5 Combined</dc:title>
  <dc:creator>Pc User</dc:creator>
  <cp:lastModifiedBy>Pc User</cp:lastModifiedBy>
  <cp:revision>3</cp:revision>
  <dcterms:created xsi:type="dcterms:W3CDTF">2019-10-23T08:01:48Z</dcterms:created>
  <dcterms:modified xsi:type="dcterms:W3CDTF">2019-10-23T08:22:21Z</dcterms:modified>
</cp:coreProperties>
</file>