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7"/>
  </p:notesMasterIdLst>
  <p:sldIdLst>
    <p:sldId id="328" r:id="rId2"/>
    <p:sldId id="322" r:id="rId3"/>
    <p:sldId id="264" r:id="rId4"/>
    <p:sldId id="258" r:id="rId5"/>
    <p:sldId id="259" r:id="rId6"/>
    <p:sldId id="333" r:id="rId7"/>
    <p:sldId id="260" r:id="rId8"/>
    <p:sldId id="261" r:id="rId9"/>
    <p:sldId id="291" r:id="rId10"/>
    <p:sldId id="262" r:id="rId11"/>
    <p:sldId id="295" r:id="rId12"/>
    <p:sldId id="266" r:id="rId13"/>
    <p:sldId id="306" r:id="rId14"/>
    <p:sldId id="307" r:id="rId15"/>
    <p:sldId id="297" r:id="rId16"/>
    <p:sldId id="296" r:id="rId17"/>
    <p:sldId id="308" r:id="rId18"/>
    <p:sldId id="268" r:id="rId19"/>
    <p:sldId id="267" r:id="rId20"/>
    <p:sldId id="302" r:id="rId21"/>
    <p:sldId id="309" r:id="rId22"/>
    <p:sldId id="310" r:id="rId23"/>
    <p:sldId id="311" r:id="rId24"/>
    <p:sldId id="313" r:id="rId25"/>
    <p:sldId id="336" r:id="rId26"/>
    <p:sldId id="337" r:id="rId27"/>
    <p:sldId id="312" r:id="rId28"/>
    <p:sldId id="339" r:id="rId29"/>
    <p:sldId id="338" r:id="rId30"/>
    <p:sldId id="269" r:id="rId31"/>
    <p:sldId id="298" r:id="rId32"/>
    <p:sldId id="299" r:id="rId33"/>
    <p:sldId id="270" r:id="rId34"/>
    <p:sldId id="294" r:id="rId35"/>
    <p:sldId id="286" r:id="rId36"/>
    <p:sldId id="287" r:id="rId37"/>
    <p:sldId id="290" r:id="rId38"/>
    <p:sldId id="288" r:id="rId39"/>
    <p:sldId id="289" r:id="rId40"/>
    <p:sldId id="271" r:id="rId41"/>
    <p:sldId id="272" r:id="rId42"/>
    <p:sldId id="324" r:id="rId43"/>
    <p:sldId id="325" r:id="rId44"/>
    <p:sldId id="273" r:id="rId45"/>
    <p:sldId id="274" r:id="rId46"/>
    <p:sldId id="323" r:id="rId47"/>
    <p:sldId id="275" r:id="rId48"/>
    <p:sldId id="321" r:id="rId49"/>
    <p:sldId id="277" r:id="rId50"/>
    <p:sldId id="278" r:id="rId51"/>
    <p:sldId id="279" r:id="rId52"/>
    <p:sldId id="280" r:id="rId53"/>
    <p:sldId id="317" r:id="rId54"/>
    <p:sldId id="281" r:id="rId55"/>
    <p:sldId id="282" r:id="rId56"/>
    <p:sldId id="318" r:id="rId57"/>
    <p:sldId id="283" r:id="rId58"/>
    <p:sldId id="334" r:id="rId59"/>
    <p:sldId id="284" r:id="rId60"/>
    <p:sldId id="335" r:id="rId61"/>
    <p:sldId id="327" r:id="rId62"/>
    <p:sldId id="329" r:id="rId63"/>
    <p:sldId id="330" r:id="rId64"/>
    <p:sldId id="331" r:id="rId65"/>
    <p:sldId id="332" r:id="rId6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86" autoAdjust="0"/>
    <p:restoredTop sz="94660"/>
  </p:normalViewPr>
  <p:slideViewPr>
    <p:cSldViewPr snapToGrid="0">
      <p:cViewPr varScale="1">
        <p:scale>
          <a:sx n="73" d="100"/>
          <a:sy n="73" d="100"/>
        </p:scale>
        <p:origin x="1062" y="66"/>
      </p:cViewPr>
      <p:guideLst/>
    </p:cSldViewPr>
  </p:slideViewPr>
  <p:notesTextViewPr>
    <p:cViewPr>
      <p:scale>
        <a:sx n="1" d="1"/>
        <a:sy n="1" d="1"/>
      </p:scale>
      <p:origin x="0" y="0"/>
    </p:cViewPr>
  </p:notesTextViewPr>
  <p:sorterViewPr>
    <p:cViewPr varScale="1">
      <p:scale>
        <a:sx n="1" d="1"/>
        <a:sy n="1" d="1"/>
      </p:scale>
      <p:origin x="0" y="-220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AF468-ABAE-419B-933F-409269A6816F}" type="datetimeFigureOut">
              <a:rPr lang="el-GR" smtClean="0"/>
              <a:t>21/3/2019</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0253E-D8AB-4616-A247-5D2B3E327118}" type="slidenum">
              <a:rPr lang="el-GR" smtClean="0"/>
              <a:t>‹#›</a:t>
            </a:fld>
            <a:endParaRPr lang="el-GR"/>
          </a:p>
        </p:txBody>
      </p:sp>
    </p:spTree>
    <p:extLst>
      <p:ext uri="{BB962C8B-B14F-4D97-AF65-F5344CB8AC3E}">
        <p14:creationId xmlns:p14="http://schemas.microsoft.com/office/powerpoint/2010/main" val="2873767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612088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CC0253E-D8AB-4616-A247-5D2B3E327118}" type="slidenum">
              <a:rPr lang="el-GR" smtClean="0"/>
              <a:t>2</a:t>
            </a:fld>
            <a:endParaRPr lang="el-GR"/>
          </a:p>
        </p:txBody>
      </p:sp>
    </p:spTree>
    <p:extLst>
      <p:ext uri="{BB962C8B-B14F-4D97-AF65-F5344CB8AC3E}">
        <p14:creationId xmlns:p14="http://schemas.microsoft.com/office/powerpoint/2010/main" val="111688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CC0253E-D8AB-4616-A247-5D2B3E327118}" type="slidenum">
              <a:rPr lang="el-GR" smtClean="0"/>
              <a:t>9</a:t>
            </a:fld>
            <a:endParaRPr lang="el-GR"/>
          </a:p>
        </p:txBody>
      </p:sp>
    </p:spTree>
    <p:extLst>
      <p:ext uri="{BB962C8B-B14F-4D97-AF65-F5344CB8AC3E}">
        <p14:creationId xmlns:p14="http://schemas.microsoft.com/office/powerpoint/2010/main" val="232496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CC0253E-D8AB-4616-A247-5D2B3E327118}" type="slidenum">
              <a:rPr lang="el-GR" smtClean="0"/>
              <a:t>10</a:t>
            </a:fld>
            <a:endParaRPr lang="el-GR"/>
          </a:p>
        </p:txBody>
      </p:sp>
    </p:spTree>
    <p:extLst>
      <p:ext uri="{BB962C8B-B14F-4D97-AF65-F5344CB8AC3E}">
        <p14:creationId xmlns:p14="http://schemas.microsoft.com/office/powerpoint/2010/main" val="3240862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CC0253E-D8AB-4616-A247-5D2B3E327118}" type="slidenum">
              <a:rPr lang="el-GR" smtClean="0"/>
              <a:t>35</a:t>
            </a:fld>
            <a:endParaRPr lang="el-GR"/>
          </a:p>
        </p:txBody>
      </p:sp>
    </p:spTree>
    <p:extLst>
      <p:ext uri="{BB962C8B-B14F-4D97-AF65-F5344CB8AC3E}">
        <p14:creationId xmlns:p14="http://schemas.microsoft.com/office/powerpoint/2010/main" val="3994991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1683097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4269644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4048568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2283407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lvl1pPr>
              <a:defRPr b="1">
                <a:solidFill>
                  <a:srgbClr val="0070C0"/>
                </a:solidFill>
              </a:defRPr>
            </a:lvl1pPr>
          </a:lstStyle>
          <a:p>
            <a:r>
              <a:rPr lang="el-GR"/>
              <a:t>Στυλ κύριου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846C4088-1C7D-4327-8D9A-669A6051012F}" type="slidenum">
              <a:rPr lang="el-GR" smtClean="0"/>
              <a:t>‹#›</a:t>
            </a:fld>
            <a:endParaRPr lang="el-GR"/>
          </a:p>
        </p:txBody>
      </p:sp>
    </p:spTree>
    <p:extLst>
      <p:ext uri="{BB962C8B-B14F-4D97-AF65-F5344CB8AC3E}">
        <p14:creationId xmlns:p14="http://schemas.microsoft.com/office/powerpoint/2010/main" val="2221172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Στυλ κύριου τίτλου</a:t>
            </a:r>
          </a:p>
        </p:txBody>
      </p:sp>
      <p:sp>
        <p:nvSpPr>
          <p:cNvPr id="3" name="2 - Θέση κατακόρυφου κειμένου"/>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846C4088-1C7D-4327-8D9A-669A6051012F}" type="slidenum">
              <a:rPr lang="el-GR" smtClean="0"/>
              <a:t>‹#›</a:t>
            </a:fld>
            <a:endParaRPr lang="el-GR"/>
          </a:p>
        </p:txBody>
      </p:sp>
    </p:spTree>
    <p:extLst>
      <p:ext uri="{BB962C8B-B14F-4D97-AF65-F5344CB8AC3E}">
        <p14:creationId xmlns:p14="http://schemas.microsoft.com/office/powerpoint/2010/main" val="327833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Στυλ κύριου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846C4088-1C7D-4327-8D9A-669A6051012F}" type="slidenum">
              <a:rPr lang="el-GR" smtClean="0"/>
              <a:t>‹#›</a:t>
            </a:fld>
            <a:endParaRPr lang="el-GR"/>
          </a:p>
        </p:txBody>
      </p:sp>
    </p:spTree>
    <p:extLst>
      <p:ext uri="{BB962C8B-B14F-4D97-AF65-F5344CB8AC3E}">
        <p14:creationId xmlns:p14="http://schemas.microsoft.com/office/powerpoint/2010/main" val="3215046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58750"/>
            <a:ext cx="10972800" cy="1258888"/>
          </a:xfrm>
        </p:spPr>
        <p:txBody>
          <a:bodyPr/>
          <a:lstStyle/>
          <a:p>
            <a:r>
              <a:rPr lang="el-GR"/>
              <a:t>Στυλ κύριου τίτλου</a:t>
            </a:r>
          </a:p>
        </p:txBody>
      </p:sp>
      <p:sp>
        <p:nvSpPr>
          <p:cNvPr id="3" name="2 - Θέση κειμένου"/>
          <p:cNvSpPr>
            <a:spLocks noGrp="1"/>
          </p:cNvSpPr>
          <p:nvPr>
            <p:ph type="body" sz="half" idx="1"/>
          </p:nvPr>
        </p:nvSpPr>
        <p:spPr>
          <a:xfrm>
            <a:off x="609600" y="1600201"/>
            <a:ext cx="5384800" cy="4530725"/>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6197600" y="1600201"/>
            <a:ext cx="5384800" cy="2189163"/>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6197600" y="3941763"/>
            <a:ext cx="5384800" cy="218916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ημερομηνίας"/>
          <p:cNvSpPr>
            <a:spLocks noGrp="1"/>
          </p:cNvSpPr>
          <p:nvPr>
            <p:ph type="dt" sz="half" idx="10"/>
          </p:nvPr>
        </p:nvSpPr>
        <p:spPr>
          <a:xfrm>
            <a:off x="609600" y="6243638"/>
            <a:ext cx="2844800" cy="457200"/>
          </a:xfrm>
        </p:spPr>
        <p:txBody>
          <a:bodyPr/>
          <a:lstStyle>
            <a:lvl1pPr>
              <a:defRPr/>
            </a:lvl1pPr>
          </a:lstStyle>
          <a:p>
            <a:endParaRPr lang="el-GR"/>
          </a:p>
        </p:txBody>
      </p:sp>
      <p:sp>
        <p:nvSpPr>
          <p:cNvPr id="7" name="6 - Θέση υποσέλιδου"/>
          <p:cNvSpPr>
            <a:spLocks noGrp="1"/>
          </p:cNvSpPr>
          <p:nvPr>
            <p:ph type="ftr" sz="quarter" idx="11"/>
          </p:nvPr>
        </p:nvSpPr>
        <p:spPr>
          <a:xfrm>
            <a:off x="4165600" y="6248400"/>
            <a:ext cx="3860800" cy="457200"/>
          </a:xfrm>
        </p:spPr>
        <p:txBody>
          <a:bodyPr/>
          <a:lstStyle>
            <a:lvl1pPr>
              <a:defRPr smtClean="0"/>
            </a:lvl1pPr>
          </a:lstStyle>
          <a:p>
            <a:endParaRPr lang="el-GR"/>
          </a:p>
        </p:txBody>
      </p:sp>
      <p:sp>
        <p:nvSpPr>
          <p:cNvPr id="8" name="7 - Θέση αριθμού διαφάνειας"/>
          <p:cNvSpPr>
            <a:spLocks noGrp="1"/>
          </p:cNvSpPr>
          <p:nvPr>
            <p:ph type="sldNum" sz="quarter" idx="12"/>
          </p:nvPr>
        </p:nvSpPr>
        <p:spPr>
          <a:xfrm>
            <a:off x="8737600" y="6243638"/>
            <a:ext cx="2844800" cy="457200"/>
          </a:xfrm>
        </p:spPr>
        <p:txBody>
          <a:bodyPr/>
          <a:lstStyle>
            <a:lvl1pPr>
              <a:defRPr/>
            </a:lvl1pPr>
          </a:lstStyle>
          <a:p>
            <a:fld id="{846C4088-1C7D-4327-8D9A-669A6051012F}" type="slidenum">
              <a:rPr lang="el-GR" smtClean="0"/>
              <a:t>‹#›</a:t>
            </a:fld>
            <a:endParaRPr lang="el-GR"/>
          </a:p>
        </p:txBody>
      </p:sp>
    </p:spTree>
    <p:extLst>
      <p:ext uri="{BB962C8B-B14F-4D97-AF65-F5344CB8AC3E}">
        <p14:creationId xmlns:p14="http://schemas.microsoft.com/office/powerpoint/2010/main" val="366672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987356"/>
          </a:xfrm>
        </p:spPr>
        <p:txBody>
          <a:bodyPr/>
          <a:lstStyle>
            <a:lvl1pPr>
              <a:defRPr b="1">
                <a:solidFill>
                  <a:schemeClr val="accent1"/>
                </a:solidFill>
              </a:defRPr>
            </a:lvl1pPr>
          </a:lstStyle>
          <a:p>
            <a:r>
              <a:rPr lang="el-GR"/>
              <a:t>Στυλ κύριου τίτλου</a:t>
            </a:r>
          </a:p>
        </p:txBody>
      </p:sp>
      <p:sp>
        <p:nvSpPr>
          <p:cNvPr id="3" name="2 - Θέση περιεχομένου"/>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l-GR" dirty="0"/>
          </a:p>
        </p:txBody>
      </p:sp>
      <p:sp>
        <p:nvSpPr>
          <p:cNvPr id="7" name="TextBox 6"/>
          <p:cNvSpPr txBox="1"/>
          <p:nvPr/>
        </p:nvSpPr>
        <p:spPr>
          <a:xfrm>
            <a:off x="239350" y="6464370"/>
            <a:ext cx="10561173" cy="276999"/>
          </a:xfrm>
          <a:prstGeom prst="rect">
            <a:avLst/>
          </a:prstGeom>
          <a:solidFill>
            <a:schemeClr val="bg1">
              <a:lumMod val="95000"/>
            </a:schemeClr>
          </a:solidFill>
        </p:spPr>
        <p:txBody>
          <a:bodyPr wrap="square" rtlCol="0">
            <a:spAutoFit/>
          </a:bodyPr>
          <a:lstStyle/>
          <a:p>
            <a:r>
              <a:rPr lang="el-GR" sz="1200" b="0" dirty="0">
                <a:latin typeface="+mn-lt"/>
              </a:rPr>
              <a:t>Ενότητα</a:t>
            </a:r>
            <a:r>
              <a:rPr lang="el-GR" sz="1200" b="0" baseline="0" dirty="0">
                <a:latin typeface="+mn-lt"/>
              </a:rPr>
              <a:t> 2</a:t>
            </a:r>
            <a:r>
              <a:rPr lang="en-US" sz="1200" b="0" baseline="0" dirty="0">
                <a:latin typeface="+mn-lt"/>
              </a:rPr>
              <a:t>.</a:t>
            </a:r>
            <a:r>
              <a:rPr lang="el-GR" sz="1200" b="0" baseline="0" dirty="0">
                <a:latin typeface="+mn-lt"/>
              </a:rPr>
              <a:t>1: Σεξουαλικώς μεταδιδόμενα νοσήματα</a:t>
            </a:r>
          </a:p>
        </p:txBody>
      </p:sp>
      <p:sp>
        <p:nvSpPr>
          <p:cNvPr id="8" name="TextBox 7"/>
          <p:cNvSpPr txBox="1"/>
          <p:nvPr/>
        </p:nvSpPr>
        <p:spPr>
          <a:xfrm>
            <a:off x="10978752" y="6464370"/>
            <a:ext cx="877888" cy="276999"/>
          </a:xfrm>
          <a:prstGeom prst="rect">
            <a:avLst/>
          </a:prstGeom>
          <a:solidFill>
            <a:schemeClr val="bg1">
              <a:lumMod val="95000"/>
            </a:schemeClr>
          </a:solidFill>
        </p:spPr>
        <p:txBody>
          <a:bodyPr wrap="square" rtlCol="0">
            <a:spAutoFit/>
          </a:bodyPr>
          <a:lstStyle/>
          <a:p>
            <a:pPr algn="ctr"/>
            <a:r>
              <a:rPr lang="el-GR" sz="1200" b="0" dirty="0">
                <a:latin typeface="+mn-lt"/>
              </a:rPr>
              <a:t>-</a:t>
            </a:r>
            <a:fld id="{B55FABF0-E590-41F8-8765-B40ADFCD345B}" type="slidenum">
              <a:rPr lang="el-GR" sz="1200" b="0" smtClean="0">
                <a:latin typeface="+mn-lt"/>
              </a:rPr>
              <a:pPr algn="ctr"/>
              <a:t>‹#›</a:t>
            </a:fld>
            <a:r>
              <a:rPr lang="el-GR" sz="1200" b="0" dirty="0">
                <a:latin typeface="+mn-lt"/>
              </a:rPr>
              <a:t>-</a:t>
            </a:r>
          </a:p>
        </p:txBody>
      </p:sp>
    </p:spTree>
    <p:extLst>
      <p:ext uri="{BB962C8B-B14F-4D97-AF65-F5344CB8AC3E}">
        <p14:creationId xmlns:p14="http://schemas.microsoft.com/office/powerpoint/2010/main" val="364664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Στυλ κύριου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846C4088-1C7D-4327-8D9A-669A6051012F}" type="slidenum">
              <a:rPr lang="el-GR" smtClean="0"/>
              <a:t>‹#›</a:t>
            </a:fld>
            <a:endParaRPr lang="el-GR"/>
          </a:p>
        </p:txBody>
      </p:sp>
    </p:spTree>
    <p:extLst>
      <p:ext uri="{BB962C8B-B14F-4D97-AF65-F5344CB8AC3E}">
        <p14:creationId xmlns:p14="http://schemas.microsoft.com/office/powerpoint/2010/main" val="55350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Στυλ κύριου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p:cNvSpPr>
            <a:spLocks noGrp="1"/>
          </p:cNvSpPr>
          <p:nvPr>
            <p:ph type="dt" sz="half" idx="10"/>
          </p:nvPr>
        </p:nvSpPr>
        <p:spPr/>
        <p:txBody>
          <a:bodyPr/>
          <a:lstStyle>
            <a:lvl1pPr>
              <a:defRPr/>
            </a:lvl1pPr>
          </a:lstStyle>
          <a:p>
            <a:endParaRPr lang="el-GR"/>
          </a:p>
        </p:txBody>
      </p:sp>
      <p:sp>
        <p:nvSpPr>
          <p:cNvPr id="6" name="4 - Θέση υποσέλιδου"/>
          <p:cNvSpPr>
            <a:spLocks noGrp="1"/>
          </p:cNvSpPr>
          <p:nvPr>
            <p:ph type="ftr" sz="quarter" idx="11"/>
          </p:nvPr>
        </p:nvSpPr>
        <p:spPr/>
        <p:txBody>
          <a:bodyPr/>
          <a:lstStyle>
            <a:lvl1pPr>
              <a:defRPr/>
            </a:lvl1pPr>
          </a:lstStyle>
          <a:p>
            <a:endParaRPr lang="el-GR"/>
          </a:p>
        </p:txBody>
      </p:sp>
      <p:sp>
        <p:nvSpPr>
          <p:cNvPr id="7" name="5 - Θέση αριθμού διαφάνειας"/>
          <p:cNvSpPr>
            <a:spLocks noGrp="1"/>
          </p:cNvSpPr>
          <p:nvPr>
            <p:ph type="sldNum" sz="quarter" idx="12"/>
          </p:nvPr>
        </p:nvSpPr>
        <p:spPr/>
        <p:txBody>
          <a:bodyPr/>
          <a:lstStyle>
            <a:lvl1pPr>
              <a:defRPr/>
            </a:lvl1pPr>
          </a:lstStyle>
          <a:p>
            <a:fld id="{846C4088-1C7D-4327-8D9A-669A6051012F}" type="slidenum">
              <a:rPr lang="el-GR" smtClean="0"/>
              <a:t>‹#›</a:t>
            </a:fld>
            <a:endParaRPr lang="el-GR"/>
          </a:p>
        </p:txBody>
      </p:sp>
    </p:spTree>
    <p:extLst>
      <p:ext uri="{BB962C8B-B14F-4D97-AF65-F5344CB8AC3E}">
        <p14:creationId xmlns:p14="http://schemas.microsoft.com/office/powerpoint/2010/main" val="1774474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Στυλ κύριου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p:cNvSpPr>
            <a:spLocks noGrp="1"/>
          </p:cNvSpPr>
          <p:nvPr>
            <p:ph type="dt" sz="half" idx="10"/>
          </p:nvPr>
        </p:nvSpPr>
        <p:spPr/>
        <p:txBody>
          <a:bodyPr/>
          <a:lstStyle>
            <a:lvl1pPr>
              <a:defRPr/>
            </a:lvl1pPr>
          </a:lstStyle>
          <a:p>
            <a:endParaRPr lang="el-GR"/>
          </a:p>
        </p:txBody>
      </p:sp>
      <p:sp>
        <p:nvSpPr>
          <p:cNvPr id="8" name="4 - Θέση υποσέλιδου"/>
          <p:cNvSpPr>
            <a:spLocks noGrp="1"/>
          </p:cNvSpPr>
          <p:nvPr>
            <p:ph type="ftr" sz="quarter" idx="11"/>
          </p:nvPr>
        </p:nvSpPr>
        <p:spPr/>
        <p:txBody>
          <a:bodyPr/>
          <a:lstStyle>
            <a:lvl1pPr>
              <a:defRPr/>
            </a:lvl1pPr>
          </a:lstStyle>
          <a:p>
            <a:endParaRPr lang="el-GR"/>
          </a:p>
        </p:txBody>
      </p:sp>
      <p:sp>
        <p:nvSpPr>
          <p:cNvPr id="9" name="5 - Θέση αριθμού διαφάνειας"/>
          <p:cNvSpPr>
            <a:spLocks noGrp="1"/>
          </p:cNvSpPr>
          <p:nvPr>
            <p:ph type="sldNum" sz="quarter" idx="12"/>
          </p:nvPr>
        </p:nvSpPr>
        <p:spPr/>
        <p:txBody>
          <a:bodyPr/>
          <a:lstStyle>
            <a:lvl1pPr>
              <a:defRPr/>
            </a:lvl1pPr>
          </a:lstStyle>
          <a:p>
            <a:fld id="{846C4088-1C7D-4327-8D9A-669A6051012F}" type="slidenum">
              <a:rPr lang="el-GR" smtClean="0"/>
              <a:t>‹#›</a:t>
            </a:fld>
            <a:endParaRPr lang="el-GR"/>
          </a:p>
        </p:txBody>
      </p:sp>
    </p:spTree>
    <p:extLst>
      <p:ext uri="{BB962C8B-B14F-4D97-AF65-F5344CB8AC3E}">
        <p14:creationId xmlns:p14="http://schemas.microsoft.com/office/powerpoint/2010/main" val="339986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Στυλ κύριου τίτλου</a:t>
            </a:r>
          </a:p>
        </p:txBody>
      </p:sp>
      <p:sp>
        <p:nvSpPr>
          <p:cNvPr id="3" name="3 - Θέση ημερομηνίας"/>
          <p:cNvSpPr>
            <a:spLocks noGrp="1"/>
          </p:cNvSpPr>
          <p:nvPr>
            <p:ph type="dt" sz="half" idx="10"/>
          </p:nvPr>
        </p:nvSpPr>
        <p:spPr/>
        <p:txBody>
          <a:bodyPr/>
          <a:lstStyle>
            <a:lvl1pPr>
              <a:defRPr/>
            </a:lvl1pPr>
          </a:lstStyle>
          <a:p>
            <a:endParaRPr lang="el-GR"/>
          </a:p>
        </p:txBody>
      </p:sp>
      <p:sp>
        <p:nvSpPr>
          <p:cNvPr id="4" name="4 - Θέση υποσέλιδου"/>
          <p:cNvSpPr>
            <a:spLocks noGrp="1"/>
          </p:cNvSpPr>
          <p:nvPr>
            <p:ph type="ftr" sz="quarter" idx="11"/>
          </p:nvPr>
        </p:nvSpPr>
        <p:spPr/>
        <p:txBody>
          <a:bodyPr/>
          <a:lstStyle>
            <a:lvl1pPr>
              <a:defRPr/>
            </a:lvl1pPr>
          </a:lstStyle>
          <a:p>
            <a:endParaRPr lang="el-GR"/>
          </a:p>
        </p:txBody>
      </p:sp>
      <p:sp>
        <p:nvSpPr>
          <p:cNvPr id="5" name="5 - Θέση αριθμού διαφάνειας"/>
          <p:cNvSpPr>
            <a:spLocks noGrp="1"/>
          </p:cNvSpPr>
          <p:nvPr>
            <p:ph type="sldNum" sz="quarter" idx="12"/>
          </p:nvPr>
        </p:nvSpPr>
        <p:spPr/>
        <p:txBody>
          <a:bodyPr/>
          <a:lstStyle>
            <a:lvl1pPr>
              <a:defRPr/>
            </a:lvl1pPr>
          </a:lstStyle>
          <a:p>
            <a:fld id="{846C4088-1C7D-4327-8D9A-669A6051012F}" type="slidenum">
              <a:rPr lang="el-GR" smtClean="0"/>
              <a:t>‹#›</a:t>
            </a:fld>
            <a:endParaRPr lang="el-GR"/>
          </a:p>
        </p:txBody>
      </p:sp>
    </p:spTree>
    <p:extLst>
      <p:ext uri="{BB962C8B-B14F-4D97-AF65-F5344CB8AC3E}">
        <p14:creationId xmlns:p14="http://schemas.microsoft.com/office/powerpoint/2010/main" val="206762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endParaRPr lang="el-GR"/>
          </a:p>
        </p:txBody>
      </p:sp>
      <p:sp>
        <p:nvSpPr>
          <p:cNvPr id="3" name="4 - Θέση υποσέλιδου"/>
          <p:cNvSpPr>
            <a:spLocks noGrp="1"/>
          </p:cNvSpPr>
          <p:nvPr>
            <p:ph type="ftr" sz="quarter" idx="11"/>
          </p:nvPr>
        </p:nvSpPr>
        <p:spPr/>
        <p:txBody>
          <a:bodyPr/>
          <a:lstStyle>
            <a:lvl1pPr>
              <a:defRPr/>
            </a:lvl1pPr>
          </a:lstStyle>
          <a:p>
            <a:endParaRPr lang="el-GR"/>
          </a:p>
        </p:txBody>
      </p:sp>
      <p:sp>
        <p:nvSpPr>
          <p:cNvPr id="4" name="5 - Θέση αριθμού διαφάνειας"/>
          <p:cNvSpPr>
            <a:spLocks noGrp="1"/>
          </p:cNvSpPr>
          <p:nvPr>
            <p:ph type="sldNum" sz="quarter" idx="12"/>
          </p:nvPr>
        </p:nvSpPr>
        <p:spPr/>
        <p:txBody>
          <a:bodyPr/>
          <a:lstStyle>
            <a:lvl1pPr>
              <a:defRPr/>
            </a:lvl1pPr>
          </a:lstStyle>
          <a:p>
            <a:fld id="{846C4088-1C7D-4327-8D9A-669A6051012F}" type="slidenum">
              <a:rPr lang="el-GR" smtClean="0"/>
              <a:t>‹#›</a:t>
            </a:fld>
            <a:endParaRPr lang="el-GR"/>
          </a:p>
        </p:txBody>
      </p:sp>
    </p:spTree>
    <p:extLst>
      <p:ext uri="{BB962C8B-B14F-4D97-AF65-F5344CB8AC3E}">
        <p14:creationId xmlns:p14="http://schemas.microsoft.com/office/powerpoint/2010/main" val="582365314"/>
      </p:ext>
    </p:extLst>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Στυλ κύριου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endParaRPr lang="el-GR"/>
          </a:p>
        </p:txBody>
      </p:sp>
      <p:sp>
        <p:nvSpPr>
          <p:cNvPr id="6" name="4 - Θέση υποσέλιδου"/>
          <p:cNvSpPr>
            <a:spLocks noGrp="1"/>
          </p:cNvSpPr>
          <p:nvPr>
            <p:ph type="ftr" sz="quarter" idx="11"/>
          </p:nvPr>
        </p:nvSpPr>
        <p:spPr/>
        <p:txBody>
          <a:bodyPr/>
          <a:lstStyle>
            <a:lvl1pPr>
              <a:defRPr/>
            </a:lvl1pPr>
          </a:lstStyle>
          <a:p>
            <a:endParaRPr lang="el-GR"/>
          </a:p>
        </p:txBody>
      </p:sp>
      <p:sp>
        <p:nvSpPr>
          <p:cNvPr id="7" name="5 - Θέση αριθμού διαφάνειας"/>
          <p:cNvSpPr>
            <a:spLocks noGrp="1"/>
          </p:cNvSpPr>
          <p:nvPr>
            <p:ph type="sldNum" sz="quarter" idx="12"/>
          </p:nvPr>
        </p:nvSpPr>
        <p:spPr/>
        <p:txBody>
          <a:bodyPr/>
          <a:lstStyle>
            <a:lvl1pPr>
              <a:defRPr/>
            </a:lvl1pPr>
          </a:lstStyle>
          <a:p>
            <a:fld id="{846C4088-1C7D-4327-8D9A-669A6051012F}" type="slidenum">
              <a:rPr lang="el-GR" smtClean="0"/>
              <a:t>‹#›</a:t>
            </a:fld>
            <a:endParaRPr lang="el-GR"/>
          </a:p>
        </p:txBody>
      </p:sp>
    </p:spTree>
    <p:extLst>
      <p:ext uri="{BB962C8B-B14F-4D97-AF65-F5344CB8AC3E}">
        <p14:creationId xmlns:p14="http://schemas.microsoft.com/office/powerpoint/2010/main" val="14029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Στυλ κύριου τίτλου</a:t>
            </a:r>
          </a:p>
        </p:txBody>
      </p:sp>
      <p:sp>
        <p:nvSpPr>
          <p:cNvPr id="3" name="2 - Θέση εικόνας"/>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a:t>Κάντε κλικ στο εικονίδιο για να προσθέσετε εικόνα</a:t>
            </a: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endParaRPr lang="el-GR"/>
          </a:p>
        </p:txBody>
      </p:sp>
      <p:sp>
        <p:nvSpPr>
          <p:cNvPr id="6" name="4 - Θέση υποσέλιδου"/>
          <p:cNvSpPr>
            <a:spLocks noGrp="1"/>
          </p:cNvSpPr>
          <p:nvPr>
            <p:ph type="ftr" sz="quarter" idx="11"/>
          </p:nvPr>
        </p:nvSpPr>
        <p:spPr/>
        <p:txBody>
          <a:bodyPr/>
          <a:lstStyle>
            <a:lvl1pPr>
              <a:defRPr/>
            </a:lvl1pPr>
          </a:lstStyle>
          <a:p>
            <a:endParaRPr lang="el-GR"/>
          </a:p>
        </p:txBody>
      </p:sp>
      <p:sp>
        <p:nvSpPr>
          <p:cNvPr id="7" name="5 - Θέση αριθμού διαφάνειας"/>
          <p:cNvSpPr>
            <a:spLocks noGrp="1"/>
          </p:cNvSpPr>
          <p:nvPr>
            <p:ph type="sldNum" sz="quarter" idx="12"/>
          </p:nvPr>
        </p:nvSpPr>
        <p:spPr/>
        <p:txBody>
          <a:bodyPr/>
          <a:lstStyle>
            <a:lvl1pPr>
              <a:defRPr/>
            </a:lvl1pPr>
          </a:lstStyle>
          <a:p>
            <a:fld id="{846C4088-1C7D-4327-8D9A-669A6051012F}" type="slidenum">
              <a:rPr lang="el-GR" smtClean="0"/>
              <a:t>‹#›</a:t>
            </a:fld>
            <a:endParaRPr lang="el-GR"/>
          </a:p>
        </p:txBody>
      </p:sp>
    </p:spTree>
    <p:extLst>
      <p:ext uri="{BB962C8B-B14F-4D97-AF65-F5344CB8AC3E}">
        <p14:creationId xmlns:p14="http://schemas.microsoft.com/office/powerpoint/2010/main" val="269814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Kλικ για επεξεργασία του τίτλου</a:t>
            </a:r>
          </a:p>
        </p:txBody>
      </p:sp>
      <p:sp>
        <p:nvSpPr>
          <p:cNvPr id="3" name="2 - Θέση κειμένου"/>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endParaRPr lang="el-G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smtClean="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46C4088-1C7D-4327-8D9A-669A6051012F}" type="slidenum">
              <a:rPr lang="el-GR" smtClean="0"/>
              <a:t>‹#›</a:t>
            </a:fld>
            <a:endParaRPr lang="el-GR"/>
          </a:p>
        </p:txBody>
      </p:sp>
    </p:spTree>
    <p:extLst>
      <p:ext uri="{BB962C8B-B14F-4D97-AF65-F5344CB8AC3E}">
        <p14:creationId xmlns:p14="http://schemas.microsoft.com/office/powerpoint/2010/main" val="18433823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5.xml.rels><?xml version="1.0" encoding="UTF-8" standalone="yes"?>
<Relationships xmlns="http://schemas.openxmlformats.org/package/2006/relationships"><Relationship Id="rId8" Type="http://schemas.openxmlformats.org/officeDocument/2006/relationships/hyperlink" Target="http://www.girlscosmo.com/" TargetMode="External"/><Relationship Id="rId3" Type="http://schemas.openxmlformats.org/officeDocument/2006/relationships/hyperlink" Target="http://www.en.wikipedia.org/" TargetMode="External"/><Relationship Id="rId7" Type="http://schemas.openxmlformats.org/officeDocument/2006/relationships/hyperlink" Target="http://www.ns.wikipedia.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interchopen.com/" TargetMode="External"/><Relationship Id="rId5" Type="http://schemas.openxmlformats.org/officeDocument/2006/relationships/hyperlink" Target="http://www.commons.wikimedia.org/" TargetMode="External"/><Relationship Id="rId10" Type="http://schemas.openxmlformats.org/officeDocument/2006/relationships/hyperlink" Target="http://www.el.wikipedia.org/" TargetMode="External"/><Relationship Id="rId4" Type="http://schemas.openxmlformats.org/officeDocument/2006/relationships/hyperlink" Target="http://www.aidaikmal.blogspot.com/" TargetMode="External"/><Relationship Id="rId9" Type="http://schemas.openxmlformats.org/officeDocument/2006/relationships/hyperlink" Target="http://www.medthical.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135560" y="1548145"/>
            <a:ext cx="7772400" cy="814810"/>
          </a:xfrm>
        </p:spPr>
        <p:txBody>
          <a:bodyPr>
            <a:noAutofit/>
          </a:bodyPr>
          <a:lstStyle/>
          <a:p>
            <a:pPr>
              <a:lnSpc>
                <a:spcPct val="100000"/>
              </a:lnSpc>
            </a:pPr>
            <a:r>
              <a:rPr lang="el-GR" sz="5400" b="1" dirty="0">
                <a:solidFill>
                  <a:srgbClr val="5075BC"/>
                </a:solidFill>
                <a:latin typeface="+mn-lt"/>
              </a:rPr>
              <a:t>Αγωγή υγείας</a:t>
            </a:r>
            <a:endParaRPr lang="el-GR" sz="6600" b="1" dirty="0">
              <a:solidFill>
                <a:srgbClr val="0070C0"/>
              </a:solidFill>
              <a:latin typeface="+mn-lt"/>
            </a:endParaRPr>
          </a:p>
        </p:txBody>
      </p:sp>
      <p:sp>
        <p:nvSpPr>
          <p:cNvPr id="3" name="Υπότιτλος 2"/>
          <p:cNvSpPr>
            <a:spLocks noGrp="1"/>
          </p:cNvSpPr>
          <p:nvPr>
            <p:ph type="subTitle" idx="1"/>
          </p:nvPr>
        </p:nvSpPr>
        <p:spPr>
          <a:xfrm>
            <a:off x="1919536" y="2924944"/>
            <a:ext cx="8322644" cy="3312368"/>
          </a:xfrm>
        </p:spPr>
        <p:txBody>
          <a:bodyPr>
            <a:noAutofit/>
          </a:bodyPr>
          <a:lstStyle/>
          <a:p>
            <a:r>
              <a:rPr lang="el-GR" sz="2800" b="1" dirty="0">
                <a:latin typeface="+mj-lt"/>
                <a:ea typeface="+mj-ea"/>
                <a:cs typeface="+mj-cs"/>
              </a:rPr>
              <a:t>Ενότητα </a:t>
            </a:r>
            <a:r>
              <a:rPr lang="en-US" sz="2800" b="1" dirty="0">
                <a:latin typeface="+mj-lt"/>
                <a:ea typeface="+mj-ea"/>
                <a:cs typeface="+mj-cs"/>
              </a:rPr>
              <a:t>2</a:t>
            </a:r>
            <a:r>
              <a:rPr lang="el-GR" sz="2800" b="1" dirty="0">
                <a:latin typeface="+mj-lt"/>
                <a:ea typeface="+mj-ea"/>
                <a:cs typeface="+mj-cs"/>
              </a:rPr>
              <a:t>.1</a:t>
            </a:r>
            <a:r>
              <a:rPr lang="en-US" sz="2800" dirty="0">
                <a:latin typeface="+mj-lt"/>
                <a:ea typeface="+mj-ea"/>
                <a:cs typeface="+mj-cs"/>
              </a:rPr>
              <a:t> </a:t>
            </a:r>
            <a:endParaRPr lang="el-GR" sz="2800" dirty="0">
              <a:latin typeface="+mj-lt"/>
              <a:ea typeface="+mj-ea"/>
              <a:cs typeface="+mj-cs"/>
            </a:endParaRPr>
          </a:p>
          <a:p>
            <a:r>
              <a:rPr lang="el-GR" sz="3600" b="1" dirty="0">
                <a:solidFill>
                  <a:srgbClr val="0070C0"/>
                </a:solidFill>
                <a:ea typeface="+mj-ea"/>
                <a:cs typeface="+mj-cs"/>
              </a:rPr>
              <a:t>Σεξουαλικώς μεταδιδόμενα νοσήματα</a:t>
            </a:r>
            <a:endParaRPr lang="en-US" sz="3600" b="1" dirty="0">
              <a:solidFill>
                <a:srgbClr val="0070C0"/>
              </a:solidFill>
              <a:ea typeface="+mj-ea"/>
              <a:cs typeface="+mj-cs"/>
            </a:endParaRPr>
          </a:p>
          <a:p>
            <a:endParaRPr lang="en-US" sz="2800" dirty="0"/>
          </a:p>
          <a:p>
            <a:r>
              <a:rPr lang="el-GR" dirty="0"/>
              <a:t>Ιουλία Νησιώτου</a:t>
            </a:r>
          </a:p>
          <a:p>
            <a:r>
              <a:rPr lang="el-GR" dirty="0"/>
              <a:t>Σχολή Ανθρωπιστικών και Κοινωνικών Επιστημών  Παιδαγωγικό Τμήμα Ειδικής Αγωγής</a:t>
            </a:r>
            <a:endParaRPr lang="en-US" dirty="0"/>
          </a:p>
          <a:p>
            <a:endParaRPr lang="el-GR" sz="2800" dirty="0"/>
          </a:p>
        </p:txBody>
      </p:sp>
      <p:pic>
        <p:nvPicPr>
          <p:cNvPr id="9" name="Logo" descr="Λογότυπο ΠΘ"/>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608" y="440668"/>
            <a:ext cx="3477085" cy="756084"/>
          </a:xfrm>
          <a:prstGeom prst="rect">
            <a:avLst/>
          </a:prstGeom>
        </p:spPr>
      </p:pic>
    </p:spTree>
    <p:extLst>
      <p:ext uri="{BB962C8B-B14F-4D97-AF65-F5344CB8AC3E}">
        <p14:creationId xmlns:p14="http://schemas.microsoft.com/office/powerpoint/2010/main" val="2158683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228600" lvl="0" indent="-228600" algn="ctr">
              <a:spcBef>
                <a:spcPts val="1000"/>
              </a:spcBef>
            </a:pPr>
            <a:r>
              <a:rPr lang="el-GR" dirty="0">
                <a:solidFill>
                  <a:srgbClr val="0070C0"/>
                </a:solidFill>
                <a:latin typeface="+mn-lt"/>
                <a:ea typeface="Times New Roman" panose="02020603050405020304" pitchFamily="18" charset="0"/>
                <a:cs typeface="Arial" panose="020B0604020202020204" pitchFamily="34" charset="0"/>
              </a:rPr>
              <a:t>Τρόποι μετάδοσης των ΣΜΝ</a:t>
            </a:r>
            <a:endParaRPr lang="el-GR" dirty="0">
              <a:solidFill>
                <a:srgbClr val="0070C0"/>
              </a:solidFill>
              <a:latin typeface="+mn-lt"/>
            </a:endParaRPr>
          </a:p>
        </p:txBody>
      </p:sp>
      <p:sp>
        <p:nvSpPr>
          <p:cNvPr id="3" name="Θέση περιεχομένου 2"/>
          <p:cNvSpPr>
            <a:spLocks noGrp="1"/>
          </p:cNvSpPr>
          <p:nvPr>
            <p:ph idx="1"/>
          </p:nvPr>
        </p:nvSpPr>
        <p:spPr>
          <a:xfrm>
            <a:off x="609600" y="1600202"/>
            <a:ext cx="10972800" cy="4003894"/>
          </a:xfrm>
        </p:spPr>
        <p:txBody>
          <a:bodyPr>
            <a:normAutofit/>
          </a:bodyPr>
          <a:lstStyle/>
          <a:p>
            <a:pPr marL="0" indent="0">
              <a:spcAft>
                <a:spcPts val="0"/>
              </a:spcAft>
              <a:buNone/>
            </a:pPr>
            <a:r>
              <a:rPr lang="el-GR" sz="3200" dirty="0">
                <a:effectLst/>
                <a:ea typeface="Times New Roman" panose="02020603050405020304" pitchFamily="18" charset="0"/>
                <a:cs typeface="Arial" panose="020B0604020202020204" pitchFamily="34" charset="0"/>
              </a:rPr>
              <a:t>Ομάδα – πυρήνας: άτομα που μεταδίδουν τις νόσους με μεγάλη συχνότητα: άτομα που επιδίδονται σε αγοραίο έρωτα – πελάτες, άντρας και γυναίκες που έχουν σεξουαλικές  σχέσεις με πολλαπλούς συντρόφους χωρίς προστασία.</a:t>
            </a:r>
          </a:p>
          <a:p>
            <a:pPr algn="just">
              <a:spcAft>
                <a:spcPts val="0"/>
              </a:spcAft>
            </a:pPr>
            <a:r>
              <a:rPr lang="el-GR" sz="3200" dirty="0">
                <a:effectLst/>
                <a:ea typeface="Times New Roman" panose="02020603050405020304" pitchFamily="18" charset="0"/>
                <a:cs typeface="Arial" panose="020B0604020202020204" pitchFamily="34" charset="0"/>
              </a:rPr>
              <a:t>Κάθετη μετάδοση: Μητέρα –&gt; βρέφος (κατά την εγκυμοσύνη, τον τοκετό ή τη γαλουχία).</a:t>
            </a:r>
          </a:p>
          <a:p>
            <a:pPr algn="just">
              <a:spcAft>
                <a:spcPts val="0"/>
              </a:spcAft>
            </a:pPr>
            <a:r>
              <a:rPr lang="el-GR" sz="3200" dirty="0" err="1">
                <a:ea typeface="Times New Roman" panose="02020603050405020304" pitchFamily="18" charset="0"/>
                <a:cs typeface="Arial" panose="020B0604020202020204" pitchFamily="34" charset="0"/>
              </a:rPr>
              <a:t>Αιματογενής</a:t>
            </a:r>
            <a:r>
              <a:rPr lang="el-GR" sz="3200" dirty="0">
                <a:ea typeface="Times New Roman" panose="02020603050405020304" pitchFamily="18" charset="0"/>
                <a:cs typeface="Arial" panose="020B0604020202020204" pitchFamily="34" charset="0"/>
              </a:rPr>
              <a:t> μετάδοση σε ορισμένα νοσήματα</a:t>
            </a:r>
            <a:endParaRPr lang="el-GR" sz="3200" dirty="0">
              <a:effectLst/>
              <a:ea typeface="Times New Roman" panose="02020603050405020304" pitchFamily="18" charset="0"/>
            </a:endParaRPr>
          </a:p>
        </p:txBody>
      </p:sp>
    </p:spTree>
    <p:extLst>
      <p:ext uri="{BB962C8B-B14F-4D97-AF65-F5344CB8AC3E}">
        <p14:creationId xmlns:p14="http://schemas.microsoft.com/office/powerpoint/2010/main" val="3334629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Αποτέλεσμα εικόνας για gonorrhe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37021" y="675490"/>
            <a:ext cx="3476279" cy="5244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161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dirty="0">
                <a:latin typeface="+mn-lt"/>
              </a:rPr>
              <a:t>Γονόρροια ή </a:t>
            </a:r>
            <a:r>
              <a:rPr lang="el-GR" dirty="0" err="1">
                <a:latin typeface="+mn-lt"/>
              </a:rPr>
              <a:t>βλενόρροια</a:t>
            </a:r>
            <a:endParaRPr lang="el-GR" dirty="0">
              <a:latin typeface="+mn-lt"/>
            </a:endParaRPr>
          </a:p>
        </p:txBody>
      </p:sp>
      <p:pic>
        <p:nvPicPr>
          <p:cNvPr id="7" name="Θέση περιεχομένου 6"/>
          <p:cNvPicPr>
            <a:picLocks noGrp="1" noChangeAspect="1"/>
          </p:cNvPicPr>
          <p:nvPr>
            <p:ph idx="1"/>
          </p:nvPr>
        </p:nvPicPr>
        <p:blipFill>
          <a:blip r:embed="rId2"/>
          <a:stretch>
            <a:fillRect/>
          </a:stretch>
        </p:blipFill>
        <p:spPr>
          <a:xfrm>
            <a:off x="1396823" y="1697652"/>
            <a:ext cx="10503116" cy="3877599"/>
          </a:xfrm>
          <a:prstGeom prst="rect">
            <a:avLst/>
          </a:prstGeom>
        </p:spPr>
      </p:pic>
    </p:spTree>
    <p:extLst>
      <p:ext uri="{BB962C8B-B14F-4D97-AF65-F5344CB8AC3E}">
        <p14:creationId xmlns:p14="http://schemas.microsoft.com/office/powerpoint/2010/main" val="2146919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dirty="0">
                <a:latin typeface="+mn-lt"/>
              </a:rPr>
              <a:t>Γονόρροια- Συμπτώματα 1/2</a:t>
            </a:r>
          </a:p>
        </p:txBody>
      </p:sp>
      <p:sp>
        <p:nvSpPr>
          <p:cNvPr id="3" name="Θέση περιεχομένου 2"/>
          <p:cNvSpPr>
            <a:spLocks noGrp="1"/>
          </p:cNvSpPr>
          <p:nvPr>
            <p:ph idx="1"/>
          </p:nvPr>
        </p:nvSpPr>
        <p:spPr>
          <a:xfrm>
            <a:off x="1358021" y="1627362"/>
            <a:ext cx="9319034" cy="3831878"/>
          </a:xfrm>
        </p:spPr>
        <p:txBody>
          <a:bodyPr/>
          <a:lstStyle/>
          <a:p>
            <a:pPr marL="0" indent="0">
              <a:buNone/>
            </a:pPr>
            <a:r>
              <a:rPr lang="el-GR" dirty="0"/>
              <a:t>   </a:t>
            </a:r>
            <a:r>
              <a:rPr lang="el-GR" sz="3200" b="1" dirty="0"/>
              <a:t>Γυναίκες</a:t>
            </a:r>
          </a:p>
          <a:p>
            <a:r>
              <a:rPr lang="el-GR" sz="3200" dirty="0"/>
              <a:t>Κιτρινωπή ή πράσινη έκκριση από τον κόλπο</a:t>
            </a:r>
          </a:p>
          <a:p>
            <a:r>
              <a:rPr lang="el-GR" sz="3200" dirty="0"/>
              <a:t>Φαγούρα ή πόνος κατά την ούρηση</a:t>
            </a:r>
          </a:p>
          <a:p>
            <a:r>
              <a:rPr lang="el-GR" sz="3200" dirty="0"/>
              <a:t>Πόνος κατά την περίοδο ή κατά τη συνουσία</a:t>
            </a:r>
          </a:p>
          <a:p>
            <a:r>
              <a:rPr lang="el-GR" sz="3200" dirty="0"/>
              <a:t>Πόνος στο κάτω μέρος της κοιλιάς</a:t>
            </a:r>
          </a:p>
          <a:p>
            <a:r>
              <a:rPr lang="el-GR" sz="3200" dirty="0"/>
              <a:t>Πόνος σε αρθρώσεις</a:t>
            </a:r>
          </a:p>
        </p:txBody>
      </p:sp>
    </p:spTree>
    <p:extLst>
      <p:ext uri="{BB962C8B-B14F-4D97-AF65-F5344CB8AC3E}">
        <p14:creationId xmlns:p14="http://schemas.microsoft.com/office/powerpoint/2010/main" val="3841612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dirty="0">
                <a:latin typeface="+mn-lt"/>
              </a:rPr>
              <a:t>Γονόρροια- Συμπτώματα 2/2</a:t>
            </a:r>
          </a:p>
        </p:txBody>
      </p:sp>
      <p:sp>
        <p:nvSpPr>
          <p:cNvPr id="3" name="Θέση περιεχομένου 2"/>
          <p:cNvSpPr>
            <a:spLocks noGrp="1"/>
          </p:cNvSpPr>
          <p:nvPr>
            <p:ph idx="1"/>
          </p:nvPr>
        </p:nvSpPr>
        <p:spPr>
          <a:xfrm>
            <a:off x="1611516" y="1600202"/>
            <a:ext cx="9970883" cy="3125708"/>
          </a:xfrm>
        </p:spPr>
        <p:txBody>
          <a:bodyPr/>
          <a:lstStyle/>
          <a:p>
            <a:pPr marL="0" indent="0">
              <a:buNone/>
            </a:pPr>
            <a:r>
              <a:rPr lang="el-GR" sz="3200" b="1" dirty="0"/>
              <a:t>Άνδρες</a:t>
            </a:r>
            <a:endParaRPr lang="en-US" sz="3200" b="1" dirty="0"/>
          </a:p>
          <a:p>
            <a:r>
              <a:rPr lang="el-GR" sz="3200" dirty="0"/>
              <a:t>Γαλακτώδης ή πυώδης έκκριση από το πέος</a:t>
            </a:r>
          </a:p>
          <a:p>
            <a:r>
              <a:rPr lang="el-GR" sz="3200" dirty="0"/>
              <a:t>Πόνος ή φαγούρα κατά την ούρηση</a:t>
            </a:r>
          </a:p>
          <a:p>
            <a:r>
              <a:rPr lang="el-GR" sz="3200" dirty="0"/>
              <a:t>Πόνος σε αρθρώσεις</a:t>
            </a:r>
          </a:p>
          <a:p>
            <a:endParaRPr lang="el-GR" dirty="0"/>
          </a:p>
        </p:txBody>
      </p:sp>
    </p:spTree>
    <p:extLst>
      <p:ext uri="{BB962C8B-B14F-4D97-AF65-F5344CB8AC3E}">
        <p14:creationId xmlns:p14="http://schemas.microsoft.com/office/powerpoint/2010/main" val="2273919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dirty="0">
                <a:latin typeface="+mn-lt"/>
              </a:rPr>
              <a:t>Οφθαλμία των νεογνών</a:t>
            </a:r>
          </a:p>
        </p:txBody>
      </p:sp>
      <p:pic>
        <p:nvPicPr>
          <p:cNvPr id="5122" name="Picture 2" descr="http://www.intechopen.com/source/html/44041/media/image12.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29451" y="1442429"/>
            <a:ext cx="5860227" cy="4383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689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dirty="0">
                <a:latin typeface="+mn-lt"/>
              </a:rPr>
              <a:t>Γονοκοκκική αρθρίτιδα</a:t>
            </a:r>
          </a:p>
        </p:txBody>
      </p:sp>
      <p:pic>
        <p:nvPicPr>
          <p:cNvPr id="4098" name="Picture 2" descr="SOA-arthritis.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86480" y="1460119"/>
            <a:ext cx="5819039" cy="4351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637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dirty="0">
                <a:latin typeface="+mn-lt"/>
              </a:rPr>
              <a:t>Θεραπεία</a:t>
            </a:r>
            <a:r>
              <a:rPr lang="en-US" dirty="0">
                <a:latin typeface="+mn-lt"/>
              </a:rPr>
              <a:t>: </a:t>
            </a:r>
            <a:r>
              <a:rPr lang="el-GR" dirty="0" err="1">
                <a:latin typeface="+mn-lt"/>
              </a:rPr>
              <a:t>Πενικιλλίνη</a:t>
            </a:r>
            <a:endParaRPr lang="el-GR" dirty="0">
              <a:latin typeface="+mn-lt"/>
            </a:endParaRPr>
          </a:p>
        </p:txBody>
      </p:sp>
      <p:pic>
        <p:nvPicPr>
          <p:cNvPr id="4" name="Θέση περιεχομένου 3"/>
          <p:cNvPicPr>
            <a:picLocks noGrp="1" noChangeAspect="1"/>
          </p:cNvPicPr>
          <p:nvPr>
            <p:ph idx="1"/>
          </p:nvPr>
        </p:nvPicPr>
        <p:blipFill>
          <a:blip r:embed="rId2"/>
          <a:stretch>
            <a:fillRect/>
          </a:stretch>
        </p:blipFill>
        <p:spPr>
          <a:xfrm>
            <a:off x="3484881" y="1719359"/>
            <a:ext cx="5459943" cy="4066401"/>
          </a:xfrm>
          <a:prstGeom prst="rect">
            <a:avLst/>
          </a:prstGeom>
        </p:spPr>
      </p:pic>
    </p:spTree>
    <p:extLst>
      <p:ext uri="{BB962C8B-B14F-4D97-AF65-F5344CB8AC3E}">
        <p14:creationId xmlns:p14="http://schemas.microsoft.com/office/powerpoint/2010/main" val="887286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00135" y="939299"/>
            <a:ext cx="10972800" cy="3696076"/>
          </a:xfrm>
        </p:spPr>
        <p:txBody>
          <a:bodyPr/>
          <a:lstStyle/>
          <a:p>
            <a:pPr>
              <a:spcAft>
                <a:spcPts val="0"/>
              </a:spcAft>
              <a:buFont typeface="Wingdings" panose="05000000000000000000" pitchFamily="2" charset="2"/>
              <a:buChar char="§"/>
            </a:pPr>
            <a:r>
              <a:rPr lang="el-GR" sz="3600" dirty="0">
                <a:effectLst/>
                <a:ea typeface="Times New Roman" panose="02020603050405020304" pitchFamily="18" charset="0"/>
                <a:cs typeface="Arial" panose="020B0604020202020204" pitchFamily="34" charset="0"/>
              </a:rPr>
              <a:t>Τρόπος μετάδοσης : Άμεση επαφή με τις εκκρίσεις μολυσμένου ατόμου, σχεδόν πάντα μετά από σεξουαλική επαφή. </a:t>
            </a:r>
          </a:p>
          <a:p>
            <a:pPr>
              <a:spcAft>
                <a:spcPts val="0"/>
              </a:spcAft>
              <a:buFont typeface="Wingdings" panose="05000000000000000000" pitchFamily="2" charset="2"/>
              <a:buChar char="§"/>
            </a:pPr>
            <a:r>
              <a:rPr lang="el-GR" sz="3600" dirty="0">
                <a:effectLst/>
                <a:ea typeface="Times New Roman" panose="02020603050405020304" pitchFamily="18" charset="0"/>
                <a:cs typeface="Arial" panose="020B0604020202020204" pitchFamily="34" charset="0"/>
              </a:rPr>
              <a:t> Στα παιδιά, λοίμωξη με γονόκοκκο είναι ένδειξη σεξουαλικής κακοποίησης.</a:t>
            </a:r>
            <a:endParaRPr lang="en-US" sz="3600" dirty="0">
              <a:effectLst/>
              <a:ea typeface="Times New Roman" panose="02020603050405020304" pitchFamily="18" charset="0"/>
              <a:cs typeface="Arial" panose="020B0604020202020204" pitchFamily="34" charset="0"/>
            </a:endParaRPr>
          </a:p>
          <a:p>
            <a:pPr algn="just">
              <a:spcAft>
                <a:spcPts val="0"/>
              </a:spcAft>
              <a:buFont typeface="Wingdings" panose="05000000000000000000" pitchFamily="2" charset="2"/>
              <a:buChar char="§"/>
            </a:pPr>
            <a:r>
              <a:rPr lang="el-GR" sz="3600" dirty="0">
                <a:effectLst/>
                <a:ea typeface="Times New Roman" panose="02020603050405020304" pitchFamily="18" charset="0"/>
                <a:cs typeface="Arial" panose="020B0604020202020204" pitchFamily="34" charset="0"/>
              </a:rPr>
              <a:t>Θεραπεία: </a:t>
            </a:r>
            <a:r>
              <a:rPr lang="el-GR" sz="3600" dirty="0" err="1">
                <a:effectLst/>
                <a:ea typeface="Times New Roman" panose="02020603050405020304" pitchFamily="18" charset="0"/>
                <a:cs typeface="Arial" panose="020B0604020202020204" pitchFamily="34" charset="0"/>
              </a:rPr>
              <a:t>Πενικιλλίνη</a:t>
            </a:r>
            <a:r>
              <a:rPr lang="el-GR" sz="3600" dirty="0">
                <a:effectLst/>
                <a:ea typeface="Times New Roman" panose="02020603050405020304" pitchFamily="18" charset="0"/>
                <a:cs typeface="Arial" panose="020B0604020202020204" pitchFamily="34" charset="0"/>
              </a:rPr>
              <a:t>.</a:t>
            </a:r>
            <a:endParaRPr lang="el-GR" sz="3600" dirty="0">
              <a:effectLst/>
              <a:ea typeface="Times New Roman" panose="02020603050405020304" pitchFamily="18" charset="0"/>
            </a:endParaRPr>
          </a:p>
          <a:p>
            <a:pPr marL="0" indent="0" algn="just">
              <a:spcAft>
                <a:spcPts val="0"/>
              </a:spcAft>
              <a:buNone/>
            </a:pPr>
            <a:r>
              <a:rPr lang="el-GR" sz="3600" dirty="0">
                <a:effectLst/>
                <a:latin typeface="Cambria" panose="02040503050406030204" pitchFamily="18" charset="0"/>
                <a:ea typeface="Times New Roman" panose="02020603050405020304" pitchFamily="18" charset="0"/>
                <a:cs typeface="Arial" panose="020B0604020202020204" pitchFamily="34" charset="0"/>
              </a:rPr>
              <a:t> </a:t>
            </a:r>
            <a:endParaRPr lang="el-GR" sz="3600" dirty="0">
              <a:effectLst/>
              <a:latin typeface="Times New Roman" panose="02020603050405020304" pitchFamily="18" charset="0"/>
              <a:ea typeface="Times New Roman" panose="02020603050405020304" pitchFamily="18" charset="0"/>
            </a:endParaRPr>
          </a:p>
          <a:p>
            <a:endParaRPr lang="el-GR" sz="3600" dirty="0"/>
          </a:p>
        </p:txBody>
      </p:sp>
    </p:spTree>
    <p:extLst>
      <p:ext uri="{BB962C8B-B14F-4D97-AF65-F5344CB8AC3E}">
        <p14:creationId xmlns:p14="http://schemas.microsoft.com/office/powerpoint/2010/main" val="1196729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Θέση περιεχομένου 11"/>
          <p:cNvPicPr>
            <a:picLocks noGrp="1" noChangeAspect="1"/>
          </p:cNvPicPr>
          <p:nvPr>
            <p:ph idx="1"/>
          </p:nvPr>
        </p:nvPicPr>
        <p:blipFill>
          <a:blip r:embed="rId2"/>
          <a:stretch>
            <a:fillRect/>
          </a:stretch>
        </p:blipFill>
        <p:spPr>
          <a:xfrm>
            <a:off x="1144666" y="756720"/>
            <a:ext cx="10506540" cy="4530504"/>
          </a:xfrm>
          <a:prstGeom prst="rect">
            <a:avLst/>
          </a:prstGeom>
        </p:spPr>
      </p:pic>
    </p:spTree>
    <p:extLst>
      <p:ext uri="{BB962C8B-B14F-4D97-AF65-F5344CB8AC3E}">
        <p14:creationId xmlns:p14="http://schemas.microsoft.com/office/powerpoint/2010/main" val="204123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96704" y="120682"/>
            <a:ext cx="10683089" cy="1325563"/>
          </a:xfrm>
        </p:spPr>
        <p:txBody>
          <a:bodyPr/>
          <a:lstStyle/>
          <a:p>
            <a:r>
              <a:rPr lang="el-GR" dirty="0">
                <a:solidFill>
                  <a:srgbClr val="0070C0"/>
                </a:solidFill>
                <a:latin typeface="Calibri" panose="020F0502020204030204" pitchFamily="34" charset="0"/>
                <a:ea typeface="Times New Roman" panose="02020603050405020304" pitchFamily="18" charset="0"/>
                <a:cs typeface="Arial" panose="020B0604020202020204" pitchFamily="34" charset="0"/>
              </a:rPr>
              <a:t>Το αναπαραγωγικό σύστημα της γυναίκας</a:t>
            </a:r>
            <a:endParaRPr lang="el-GR" sz="5400" dirty="0">
              <a:solidFill>
                <a:srgbClr val="0070C0"/>
              </a:solidFill>
            </a:endParaRPr>
          </a:p>
        </p:txBody>
      </p:sp>
      <p:pic>
        <p:nvPicPr>
          <p:cNvPr id="3074" name="Picture 2" descr="http://athensradiotherapy.gr/wp-content/uploads/2014/06/karkinos-traxilou-mitras5.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95605" y="1536780"/>
            <a:ext cx="6491199" cy="47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63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upload.wikimedia.org/wikipedia/commons/3/3e/Syphilis_lesions_on_b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973" y="1953251"/>
            <a:ext cx="3807725" cy="373948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encrypted-tbn1.gstatic.com/images?q=tbn:ANd9GcTRB2qUvahGBIr_KveNHUEaVdeEyBLkhfVx540OTg34wEXBw4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109" y="1953252"/>
            <a:ext cx="3638503" cy="3739487"/>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3"/>
          <p:cNvSpPr>
            <a:spLocks noGrp="1"/>
          </p:cNvSpPr>
          <p:nvPr>
            <p:ph type="title"/>
          </p:nvPr>
        </p:nvSpPr>
        <p:spPr/>
        <p:txBody>
          <a:bodyPr/>
          <a:lstStyle/>
          <a:p>
            <a:pPr algn="ctr"/>
            <a:r>
              <a:rPr lang="el-GR" b="1" dirty="0">
                <a:solidFill>
                  <a:srgbClr val="0070C0"/>
                </a:solidFill>
                <a:latin typeface="+mn-lt"/>
              </a:rPr>
              <a:t>Σύφιλη</a:t>
            </a:r>
          </a:p>
        </p:txBody>
      </p:sp>
    </p:spTree>
    <p:extLst>
      <p:ext uri="{BB962C8B-B14F-4D97-AF65-F5344CB8AC3E}">
        <p14:creationId xmlns:p14="http://schemas.microsoft.com/office/powerpoint/2010/main" val="3115863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dirty="0">
                <a:latin typeface="+mn-lt"/>
              </a:rPr>
              <a:t>Νεογνική σύφιλη</a:t>
            </a:r>
          </a:p>
        </p:txBody>
      </p:sp>
      <p:pic>
        <p:nvPicPr>
          <p:cNvPr id="13314" name="Picture 2" descr="http://upload.wikimedia.org/wikipedia/commons/9/98/Illustration_of_baby_diseased_with_hereditary_Syphilis_Wellcome_L003820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014574" y="1479095"/>
            <a:ext cx="2984269" cy="435171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2.bp.blogspot.com/_nxUXiaBoAng/TTwIKx-Uc2I/AAAAAAAAEjk/c9w9dS-kNEY/s640/Newborn+baby+suffering+from+cleft+lip+and+syphilis+%25282%2529.jp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6218159" y="1479470"/>
            <a:ext cx="338455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362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upload.wikimedia.org/wikipedia/commons/5/5b/Syphilis_false_shame_and_fear_may_destroy_your_fu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797" y="552261"/>
            <a:ext cx="5206851" cy="5449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331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kellogg.umich.edu/theeyeshaveit/red-eye/images/viralconjunctivit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997" y="1531981"/>
            <a:ext cx="4882713" cy="377221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cdn.girlscosmo.com/wp-content/uploads/2012/09/Chlamydia-in-wom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352" y="1531981"/>
            <a:ext cx="4938548" cy="3772215"/>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pPr algn="ctr"/>
            <a:r>
              <a:rPr lang="el-GR" dirty="0" err="1">
                <a:latin typeface="+mn-lt"/>
              </a:rPr>
              <a:t>Χλαμύδια</a:t>
            </a:r>
            <a:r>
              <a:rPr lang="el-GR" dirty="0">
                <a:latin typeface="+mn-lt"/>
              </a:rPr>
              <a:t>  1/2</a:t>
            </a:r>
          </a:p>
        </p:txBody>
      </p:sp>
    </p:spTree>
    <p:extLst>
      <p:ext uri="{BB962C8B-B14F-4D97-AF65-F5344CB8AC3E}">
        <p14:creationId xmlns:p14="http://schemas.microsoft.com/office/powerpoint/2010/main" val="2905732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err="1"/>
              <a:t>Χλαμύδια</a:t>
            </a:r>
            <a:r>
              <a:rPr lang="el-GR" dirty="0"/>
              <a:t>  2/2</a:t>
            </a:r>
          </a:p>
        </p:txBody>
      </p:sp>
      <p:sp>
        <p:nvSpPr>
          <p:cNvPr id="6" name="Θέση περιεχομένου 5"/>
          <p:cNvSpPr>
            <a:spLocks noGrp="1"/>
          </p:cNvSpPr>
          <p:nvPr>
            <p:ph idx="1"/>
          </p:nvPr>
        </p:nvSpPr>
        <p:spPr>
          <a:xfrm>
            <a:off x="609600" y="1600201"/>
            <a:ext cx="10972800" cy="3352045"/>
          </a:xfrm>
        </p:spPr>
        <p:txBody>
          <a:bodyPr>
            <a:normAutofit fontScale="92500" lnSpcReduction="10000"/>
          </a:bodyPr>
          <a:lstStyle/>
          <a:p>
            <a:r>
              <a:rPr lang="el-GR" sz="3200" dirty="0"/>
              <a:t>Το συχνότερο, «σιωπηλό» ΣΜΝ</a:t>
            </a:r>
          </a:p>
          <a:p>
            <a:r>
              <a:rPr lang="el-GR" sz="3200" dirty="0"/>
              <a:t>2,8 εκατομμύρια ανθρώπων προσβάλλονται κάθε χρόνο στις ΗΠΑ</a:t>
            </a:r>
          </a:p>
          <a:p>
            <a:r>
              <a:rPr lang="el-GR" sz="3200" dirty="0"/>
              <a:t>Σεξουαλική και κάθετη μετάδοση</a:t>
            </a:r>
          </a:p>
          <a:p>
            <a:endParaRPr lang="el-GR" dirty="0"/>
          </a:p>
          <a:p>
            <a:r>
              <a:rPr lang="el-GR" dirty="0"/>
              <a:t>Τα </a:t>
            </a:r>
            <a:r>
              <a:rPr lang="el-GR" dirty="0" err="1"/>
              <a:t>χλαμύδια</a:t>
            </a:r>
            <a:r>
              <a:rPr lang="el-GR" dirty="0"/>
              <a:t> είναι μικροί ενδοκυττάριοι οργανισμοί που μοιάζουν με τα βακτηρίδια. Όπως και οι ιοί, χρειάζονται ζωντανά κύτταρα για να </a:t>
            </a:r>
            <a:r>
              <a:rPr lang="el-GR" dirty="0" err="1"/>
              <a:t>πολλαπλασιασθούν</a:t>
            </a:r>
            <a:r>
              <a:rPr lang="el-GR" dirty="0"/>
              <a:t>.</a:t>
            </a:r>
            <a:endParaRPr lang="el-GR" sz="3200" dirty="0"/>
          </a:p>
        </p:txBody>
      </p:sp>
      <p:pic>
        <p:nvPicPr>
          <p:cNvPr id="2" name="Εικόνα 1"/>
          <p:cNvPicPr>
            <a:picLocks noChangeAspect="1"/>
          </p:cNvPicPr>
          <p:nvPr/>
        </p:nvPicPr>
        <p:blipFill>
          <a:blip r:embed="rId2"/>
          <a:stretch>
            <a:fillRect/>
          </a:stretch>
        </p:blipFill>
        <p:spPr>
          <a:xfrm>
            <a:off x="8572500" y="405912"/>
            <a:ext cx="1905000" cy="1333500"/>
          </a:xfrm>
          <a:prstGeom prst="rect">
            <a:avLst/>
          </a:prstGeom>
        </p:spPr>
      </p:pic>
    </p:spTree>
    <p:extLst>
      <p:ext uri="{BB962C8B-B14F-4D97-AF65-F5344CB8AC3E}">
        <p14:creationId xmlns:p14="http://schemas.microsoft.com/office/powerpoint/2010/main" val="2543565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sz="2800" dirty="0"/>
              <a:t>Τα </a:t>
            </a:r>
            <a:r>
              <a:rPr lang="el-GR" sz="2800" dirty="0" err="1"/>
              <a:t>χλαμύδια</a:t>
            </a:r>
            <a:r>
              <a:rPr lang="el-GR" sz="2800" dirty="0"/>
              <a:t> είναι το πιο κοινό και θεραπεύσιμο </a:t>
            </a:r>
            <a:r>
              <a:rPr lang="el-GR" sz="2800" dirty="0" smtClean="0"/>
              <a:t>ΣΜΝ. </a:t>
            </a:r>
            <a:endParaRPr lang="el-GR" sz="2800" dirty="0"/>
          </a:p>
          <a:p>
            <a:r>
              <a:rPr lang="el-GR" sz="2800" dirty="0"/>
              <a:t>Προκαλείται από το βακτήριο </a:t>
            </a:r>
            <a:r>
              <a:rPr lang="el-GR" sz="2800" dirty="0" err="1"/>
              <a:t>Chlamydia</a:t>
            </a:r>
            <a:r>
              <a:rPr lang="el-GR" sz="2800" dirty="0"/>
              <a:t> </a:t>
            </a:r>
            <a:r>
              <a:rPr lang="el-GR" sz="2800" dirty="0" err="1"/>
              <a:t>trachomatis</a:t>
            </a:r>
            <a:r>
              <a:rPr lang="el-GR" sz="2800" dirty="0"/>
              <a:t>, το οποίο μεταδίδεται από τα υγρά ή τα τοιχώματα του κόλπου των μολυσμένων γυναικών και από το έκκριμα της ουρήθρας ή και το τοίχωμα του έξω στομίου της ουρήθρας των μολυσμένων ανδρών.</a:t>
            </a:r>
          </a:p>
          <a:p>
            <a:endParaRPr lang="el-GR" dirty="0"/>
          </a:p>
        </p:txBody>
      </p:sp>
    </p:spTree>
    <p:extLst>
      <p:ext uri="{BB962C8B-B14F-4D97-AF65-F5344CB8AC3E}">
        <p14:creationId xmlns:p14="http://schemas.microsoft.com/office/powerpoint/2010/main" val="1369004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609600" y="1261995"/>
            <a:ext cx="10972800" cy="4864170"/>
          </a:xfrm>
        </p:spPr>
        <p:txBody>
          <a:bodyPr/>
          <a:lstStyle/>
          <a:p>
            <a:r>
              <a:rPr lang="el-GR" dirty="0"/>
              <a:t>Τα </a:t>
            </a:r>
            <a:r>
              <a:rPr lang="el-GR" dirty="0" err="1"/>
              <a:t>χλαμύδια</a:t>
            </a:r>
            <a:r>
              <a:rPr lang="el-GR" dirty="0"/>
              <a:t> μεταδίδονται μεταξύ των ερωτικών συντρόφων αλλά και από τη μητέρα στο νεογέννητο προκαλώντας παθήσεις των ματιών (τράχωμα), των πνευμόνων και των αυτιών.</a:t>
            </a:r>
          </a:p>
          <a:p>
            <a:r>
              <a:rPr lang="el-GR" dirty="0"/>
              <a:t>Η μετάδοση μπορεί να γίνει και μέσω των χεριών, για σύντομο χρονικό διάστημα μετά την επαφή τους με τα γεννητικά όργανα, προκαλώντας συνήθως επιπεφυκίτιδα. Το 70% περίπου των μολυσμένων ατόμων παραμένει </a:t>
            </a:r>
            <a:r>
              <a:rPr lang="el-GR" dirty="0" err="1"/>
              <a:t>ασυμπτωματικό</a:t>
            </a:r>
            <a:r>
              <a:rPr lang="el-GR" dirty="0"/>
              <a:t>, ή θεραπεύεται τυχαία, λαμβάνοντας θεραπεία με </a:t>
            </a:r>
            <a:r>
              <a:rPr lang="el-GR" dirty="0" err="1"/>
              <a:t>μακρολίδες</a:t>
            </a:r>
            <a:r>
              <a:rPr lang="el-GR" dirty="0"/>
              <a:t> (</a:t>
            </a:r>
            <a:r>
              <a:rPr lang="el-GR" dirty="0" err="1"/>
              <a:t>ερυθρομυκίνη</a:t>
            </a:r>
            <a:r>
              <a:rPr lang="el-GR" dirty="0"/>
              <a:t>, </a:t>
            </a:r>
            <a:r>
              <a:rPr lang="el-GR" dirty="0" err="1"/>
              <a:t>αζιθρομυκίνη</a:t>
            </a:r>
            <a:r>
              <a:rPr lang="el-GR" dirty="0"/>
              <a:t>) για κάποια άλλη λοίμωξη.</a:t>
            </a:r>
          </a:p>
          <a:p>
            <a:endParaRPr lang="el-GR" dirty="0"/>
          </a:p>
        </p:txBody>
      </p:sp>
    </p:spTree>
    <p:extLst>
      <p:ext uri="{BB962C8B-B14F-4D97-AF65-F5344CB8AC3E}">
        <p14:creationId xmlns:p14="http://schemas.microsoft.com/office/powerpoint/2010/main" val="2596495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b="1" dirty="0" err="1">
                <a:solidFill>
                  <a:srgbClr val="0070C0"/>
                </a:solidFill>
                <a:latin typeface="+mn-lt"/>
              </a:rPr>
              <a:t>Χλαμύδια</a:t>
            </a:r>
            <a:r>
              <a:rPr lang="el-GR" b="1" dirty="0">
                <a:solidFill>
                  <a:srgbClr val="0070C0"/>
                </a:solidFill>
                <a:latin typeface="+mn-lt"/>
              </a:rPr>
              <a:t>- συμπτώματα</a:t>
            </a:r>
          </a:p>
        </p:txBody>
      </p:sp>
      <p:sp>
        <p:nvSpPr>
          <p:cNvPr id="3" name="Θέση περιεχομένου 2"/>
          <p:cNvSpPr>
            <a:spLocks noGrp="1"/>
          </p:cNvSpPr>
          <p:nvPr>
            <p:ph idx="1"/>
          </p:nvPr>
        </p:nvSpPr>
        <p:spPr/>
        <p:txBody>
          <a:bodyPr>
            <a:normAutofit/>
          </a:bodyPr>
          <a:lstStyle/>
          <a:p>
            <a:pPr marL="0" indent="0">
              <a:buNone/>
            </a:pPr>
            <a:r>
              <a:rPr lang="el-GR" sz="3200" dirty="0"/>
              <a:t>    </a:t>
            </a:r>
            <a:r>
              <a:rPr lang="el-GR" sz="3200" b="1" dirty="0"/>
              <a:t>Γυναίκες</a:t>
            </a:r>
          </a:p>
          <a:p>
            <a:r>
              <a:rPr lang="el-GR" sz="3200" dirty="0"/>
              <a:t>Επώδυνη ούρηση</a:t>
            </a:r>
          </a:p>
          <a:p>
            <a:r>
              <a:rPr lang="el-GR" sz="3200" dirty="0"/>
              <a:t>Πόνος κατά τη συνουσία</a:t>
            </a:r>
          </a:p>
          <a:p>
            <a:r>
              <a:rPr lang="el-GR" sz="3200" dirty="0"/>
              <a:t>Κολπικά υγρά</a:t>
            </a:r>
          </a:p>
          <a:p>
            <a:r>
              <a:rPr lang="el-GR" sz="3200" dirty="0" err="1"/>
              <a:t>Υπογονιμότητα</a:t>
            </a:r>
            <a:r>
              <a:rPr lang="en-US" sz="3200" dirty="0"/>
              <a:t> - </a:t>
            </a:r>
            <a:r>
              <a:rPr lang="el-GR" sz="3200" dirty="0"/>
              <a:t>στείρωση</a:t>
            </a:r>
          </a:p>
        </p:txBody>
      </p:sp>
      <p:sp>
        <p:nvSpPr>
          <p:cNvPr id="4" name="Θέση περιεχομένου 3"/>
          <p:cNvSpPr>
            <a:spLocks noGrp="1"/>
          </p:cNvSpPr>
          <p:nvPr>
            <p:ph sz="half" idx="4294967295"/>
          </p:nvPr>
        </p:nvSpPr>
        <p:spPr>
          <a:xfrm>
            <a:off x="6807200" y="1600201"/>
            <a:ext cx="4618273" cy="2835998"/>
          </a:xfrm>
        </p:spPr>
        <p:txBody>
          <a:bodyPr/>
          <a:lstStyle/>
          <a:p>
            <a:pPr marL="0" lvl="0" indent="0">
              <a:buNone/>
            </a:pPr>
            <a:r>
              <a:rPr lang="el-GR" sz="3200" b="1" dirty="0"/>
              <a:t>    Άνδρες</a:t>
            </a:r>
            <a:endParaRPr lang="en-US" sz="3200" b="1" dirty="0"/>
          </a:p>
          <a:p>
            <a:pPr lvl="0"/>
            <a:r>
              <a:rPr lang="el-GR" sz="3200" dirty="0">
                <a:solidFill>
                  <a:prstClr val="black"/>
                </a:solidFill>
              </a:rPr>
              <a:t>Επώδυνη ούρηση και «κάψιμο»</a:t>
            </a:r>
          </a:p>
          <a:p>
            <a:pPr lvl="0"/>
            <a:r>
              <a:rPr lang="el-GR" sz="3200" dirty="0">
                <a:solidFill>
                  <a:prstClr val="black"/>
                </a:solidFill>
              </a:rPr>
              <a:t>Καθόλου συμπτώματα</a:t>
            </a:r>
          </a:p>
          <a:p>
            <a:endParaRPr lang="el-GR" dirty="0"/>
          </a:p>
          <a:p>
            <a:endParaRPr lang="el-GR" dirty="0"/>
          </a:p>
          <a:p>
            <a:endParaRPr lang="el-GR" dirty="0"/>
          </a:p>
        </p:txBody>
      </p:sp>
    </p:spTree>
    <p:extLst>
      <p:ext uri="{BB962C8B-B14F-4D97-AF65-F5344CB8AC3E}">
        <p14:creationId xmlns:p14="http://schemas.microsoft.com/office/powerpoint/2010/main" val="1156622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ÎÏÎ¿ÏÎ­Î»ÎµÏÎ¼Î± ÎµÎ¹ÎºÏÎ½Î±Ï Î³Î¹Î± ÏÎ»Î±Î¼ÏÎ´Î¹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385" y="1222130"/>
            <a:ext cx="7473461" cy="563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940423"/>
      </p:ext>
    </p:extLst>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marL="0" indent="0">
              <a:buNone/>
            </a:pPr>
            <a:r>
              <a:rPr lang="el-GR" dirty="0"/>
              <a:t>Μέσα πρόληψης</a:t>
            </a:r>
            <a:r>
              <a:rPr lang="en-US" dirty="0"/>
              <a:t>:</a:t>
            </a:r>
          </a:p>
          <a:p>
            <a:r>
              <a:rPr lang="el-GR" dirty="0"/>
              <a:t>η σωστή χρήση προφυλακτικού, </a:t>
            </a:r>
            <a:endParaRPr lang="en-US" dirty="0"/>
          </a:p>
          <a:p>
            <a:r>
              <a:rPr lang="el-GR" dirty="0"/>
              <a:t>το πλύσιμο των χεριών μετά την επαφή με τα γεννητικά όργανα, </a:t>
            </a:r>
            <a:endParaRPr lang="en-US" dirty="0"/>
          </a:p>
          <a:p>
            <a:r>
              <a:rPr lang="el-GR" dirty="0"/>
              <a:t>η συχνή εξέταση στις εγκύους και σε όσους αλλάζουν συχνά ερωτικούς συντρόφους.</a:t>
            </a:r>
          </a:p>
          <a:p>
            <a:endParaRPr lang="el-GR" dirty="0"/>
          </a:p>
        </p:txBody>
      </p:sp>
    </p:spTree>
    <p:extLst>
      <p:ext uri="{BB962C8B-B14F-4D97-AF65-F5344CB8AC3E}">
        <p14:creationId xmlns:p14="http://schemas.microsoft.com/office/powerpoint/2010/main" val="4068337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972356"/>
          </a:xfrm>
        </p:spPr>
        <p:txBody>
          <a:bodyPr>
            <a:noAutofit/>
          </a:bodyPr>
          <a:lstStyle/>
          <a:p>
            <a:pPr algn="ctr"/>
            <a:r>
              <a:rPr lang="el-GR" dirty="0">
                <a:solidFill>
                  <a:srgbClr val="0070C0"/>
                </a:solidFill>
                <a:latin typeface="+mn-lt"/>
              </a:rPr>
              <a:t>Γονιμοποίηση</a:t>
            </a:r>
            <a:endParaRPr lang="el-GR" dirty="0">
              <a:solidFill>
                <a:srgbClr val="0070C0"/>
              </a:solidFill>
              <a:latin typeface="Calibri" panose="020F0502020204030204" pitchFamily="34" charset="0"/>
            </a:endParaRPr>
          </a:p>
        </p:txBody>
      </p:sp>
      <p:pic>
        <p:nvPicPr>
          <p:cNvPr id="4098" name="Picture 2" descr="http://upload.wikimedia.org/wikipedia/commons/5/5b/Human_Fertilization.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1122269"/>
            <a:ext cx="6034617"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7954978" y="1465978"/>
            <a:ext cx="3714939" cy="4524315"/>
          </a:xfrm>
          <a:prstGeom prst="rect">
            <a:avLst/>
          </a:prstGeom>
        </p:spPr>
        <p:txBody>
          <a:bodyPr wrap="square">
            <a:spAutoFit/>
          </a:bodyPr>
          <a:lstStyle/>
          <a:p>
            <a:r>
              <a:rPr lang="el-GR" sz="3200" dirty="0">
                <a:latin typeface="Calibri" panose="020F0502020204030204" pitchFamily="34" charset="0"/>
              </a:rPr>
              <a:t>Η ένωση ωαρίου- σπερματοζωαρίου</a:t>
            </a:r>
            <a:r>
              <a:rPr lang="en-US" sz="3200" dirty="0">
                <a:latin typeface="Calibri" panose="020F0502020204030204" pitchFamily="34" charset="0"/>
              </a:rPr>
              <a:t>, </a:t>
            </a:r>
            <a:r>
              <a:rPr lang="el-GR" sz="3200" dirty="0">
                <a:latin typeface="Calibri" panose="020F0502020204030204" pitchFamily="34" charset="0"/>
              </a:rPr>
              <a:t>από την οποία προκύπτει ο </a:t>
            </a:r>
            <a:r>
              <a:rPr lang="el-GR" sz="3200" dirty="0" err="1">
                <a:latin typeface="Calibri" panose="020F0502020204030204" pitchFamily="34" charset="0"/>
              </a:rPr>
              <a:t>ζυγώτης</a:t>
            </a:r>
            <a:r>
              <a:rPr lang="el-GR" sz="3200" dirty="0">
                <a:latin typeface="Calibri" panose="020F0502020204030204" pitchFamily="34" charset="0"/>
              </a:rPr>
              <a:t> που σε </a:t>
            </a:r>
            <a:r>
              <a:rPr lang="en-US" sz="3200" dirty="0">
                <a:latin typeface="Calibri" panose="020F0502020204030204" pitchFamily="34" charset="0"/>
              </a:rPr>
              <a:t>8-9 </a:t>
            </a:r>
            <a:r>
              <a:rPr lang="el-GR" sz="3200" dirty="0">
                <a:latin typeface="Calibri" panose="020F0502020204030204" pitchFamily="34" charset="0"/>
              </a:rPr>
              <a:t>θα εμφυτευθεί στη μήτρα, όπου θα φιλοξενηθεί επί </a:t>
            </a:r>
            <a:r>
              <a:rPr lang="en-US" sz="3200" dirty="0">
                <a:latin typeface="Calibri" panose="020F0502020204030204" pitchFamily="34" charset="0"/>
              </a:rPr>
              <a:t> 9 </a:t>
            </a:r>
            <a:r>
              <a:rPr lang="el-GR" sz="3200" dirty="0">
                <a:latin typeface="Calibri" panose="020F0502020204030204" pitchFamily="34" charset="0"/>
              </a:rPr>
              <a:t>μήνες</a:t>
            </a:r>
            <a:r>
              <a:rPr lang="en-US" sz="3200" dirty="0">
                <a:latin typeface="Calibri" panose="020F0502020204030204" pitchFamily="34" charset="0"/>
              </a:rPr>
              <a:t>.</a:t>
            </a:r>
            <a:endParaRPr lang="el-GR" sz="3200" dirty="0"/>
          </a:p>
        </p:txBody>
      </p:sp>
    </p:spTree>
    <p:extLst>
      <p:ext uri="{BB962C8B-B14F-4D97-AF65-F5344CB8AC3E}">
        <p14:creationId xmlns:p14="http://schemas.microsoft.com/office/powerpoint/2010/main" val="731530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Θέση περιεχομένου 10"/>
          <p:cNvPicPr>
            <a:picLocks noGrp="1" noChangeAspect="1"/>
          </p:cNvPicPr>
          <p:nvPr>
            <p:ph idx="1"/>
          </p:nvPr>
        </p:nvPicPr>
        <p:blipFill>
          <a:blip r:embed="rId2"/>
          <a:stretch>
            <a:fillRect/>
          </a:stretch>
        </p:blipFill>
        <p:spPr>
          <a:xfrm>
            <a:off x="1268829" y="725691"/>
            <a:ext cx="9984627" cy="5166707"/>
          </a:xfrm>
          <a:prstGeom prst="rect">
            <a:avLst/>
          </a:prstGeom>
        </p:spPr>
      </p:pic>
    </p:spTree>
    <p:extLst>
      <p:ext uri="{BB962C8B-B14F-4D97-AF65-F5344CB8AC3E}">
        <p14:creationId xmlns:p14="http://schemas.microsoft.com/office/powerpoint/2010/main" val="3478257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dirty="0" err="1">
                <a:latin typeface="+mn-lt"/>
              </a:rPr>
              <a:t>Έρπης</a:t>
            </a:r>
            <a:r>
              <a:rPr lang="el-GR" dirty="0">
                <a:latin typeface="+mn-lt"/>
              </a:rPr>
              <a:t> γεννητικών οργάνων</a:t>
            </a:r>
          </a:p>
        </p:txBody>
      </p:sp>
      <p:pic>
        <p:nvPicPr>
          <p:cNvPr id="6146" name="Picture 2" descr="herpes blist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8411" y="1399639"/>
            <a:ext cx="5595177" cy="441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477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dirty="0"/>
              <a:t>Νεογνικός </a:t>
            </a:r>
            <a:r>
              <a:rPr lang="el-GR" dirty="0" err="1"/>
              <a:t>έρπης</a:t>
            </a:r>
            <a:endParaRPr lang="el-GR" dirty="0"/>
          </a:p>
        </p:txBody>
      </p:sp>
      <p:pic>
        <p:nvPicPr>
          <p:cNvPr id="7170" name="Picture 2" descr="http://www.medthical.com/uploads/2/3/7/3/23733606/5412368_orig.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60340" y="1518986"/>
            <a:ext cx="4871319" cy="4317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630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1556772" y="303621"/>
            <a:ext cx="8528788" cy="5968551"/>
          </a:xfrm>
          <a:prstGeom prst="rect">
            <a:avLst/>
          </a:prstGeom>
        </p:spPr>
      </p:pic>
    </p:spTree>
    <p:extLst>
      <p:ext uri="{BB962C8B-B14F-4D97-AF65-F5344CB8AC3E}">
        <p14:creationId xmlns:p14="http://schemas.microsoft.com/office/powerpoint/2010/main" val="1531734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dirty="0">
                <a:latin typeface="+mn-lt"/>
              </a:rPr>
              <a:t>Κονδυλώματα</a:t>
            </a:r>
          </a:p>
        </p:txBody>
      </p:sp>
      <p:pic>
        <p:nvPicPr>
          <p:cNvPr id="2050" name="Picture 2" descr="http://upload.wikimedia.org/wikipedia/commons/e/e4/Analwart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502737" y="1463067"/>
            <a:ext cx="5041669" cy="4347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790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4034" y="466690"/>
            <a:ext cx="8483368" cy="5924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490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3907" y="354166"/>
            <a:ext cx="7988401" cy="589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0581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6"/>
          <p:cNvSpPr>
            <a:spLocks noGrp="1"/>
          </p:cNvSpPr>
          <p:nvPr>
            <p:ph idx="1"/>
          </p:nvPr>
        </p:nvSpPr>
        <p:spPr>
          <a:xfrm>
            <a:off x="1134701" y="4499571"/>
            <a:ext cx="10227398" cy="1671860"/>
          </a:xfrm>
        </p:spPr>
        <p:txBody>
          <a:bodyPr/>
          <a:lstStyle/>
          <a:p>
            <a:pPr marL="0" lvl="0" indent="0">
              <a:buNone/>
            </a:pPr>
            <a:r>
              <a:rPr lang="el-GR" sz="3200" dirty="0">
                <a:solidFill>
                  <a:prstClr val="black"/>
                </a:solidFill>
                <a:ea typeface="Times New Roman" panose="02020603050405020304" pitchFamily="18" charset="0"/>
              </a:rPr>
              <a:t>Ο καρκίνος του τραχήλου της μήτρας αντιμετωπίζεται και θεραπεύεται στην πλειοψηφία των περιπτώσεων, αρκεί να διαγνωσθεί έγκαιρα.</a:t>
            </a:r>
          </a:p>
          <a:p>
            <a:endParaRPr lang="el-GR" dirty="0"/>
          </a:p>
        </p:txBody>
      </p:sp>
      <p:pic>
        <p:nvPicPr>
          <p:cNvPr id="3" name="Εικόνα 2"/>
          <p:cNvPicPr>
            <a:picLocks noChangeAspect="1"/>
          </p:cNvPicPr>
          <p:nvPr/>
        </p:nvPicPr>
        <p:blipFill>
          <a:blip r:embed="rId2"/>
          <a:stretch>
            <a:fillRect/>
          </a:stretch>
        </p:blipFill>
        <p:spPr>
          <a:xfrm>
            <a:off x="3752189" y="704868"/>
            <a:ext cx="4449169" cy="3442291"/>
          </a:xfrm>
          <a:prstGeom prst="rect">
            <a:avLst/>
          </a:prstGeom>
        </p:spPr>
      </p:pic>
    </p:spTree>
    <p:extLst>
      <p:ext uri="{BB962C8B-B14F-4D97-AF65-F5344CB8AC3E}">
        <p14:creationId xmlns:p14="http://schemas.microsoft.com/office/powerpoint/2010/main" val="657502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54867" y="975512"/>
            <a:ext cx="11187066" cy="4094429"/>
          </a:xfrm>
        </p:spPr>
        <p:txBody>
          <a:bodyPr>
            <a:normAutofit/>
          </a:bodyPr>
          <a:lstStyle/>
          <a:p>
            <a:pPr marL="0" indent="0">
              <a:buNone/>
            </a:pPr>
            <a:r>
              <a:rPr lang="el-GR" sz="3200" dirty="0">
                <a:latin typeface="Calibri" panose="020F0502020204030204" pitchFamily="34" charset="0"/>
                <a:ea typeface="Times New Roman" panose="02020603050405020304" pitchFamily="18" charset="0"/>
                <a:cs typeface="Times New Roman" panose="02020603050405020304" pitchFamily="18" charset="0"/>
              </a:rPr>
              <a:t>Η προληπτική εξέταση περιλαμβάνει τη γυναικολογική εξέταση και το τεστ Παπανικολάου. </a:t>
            </a:r>
          </a:p>
          <a:p>
            <a:pPr marL="0" indent="0">
              <a:buNone/>
            </a:pPr>
            <a:r>
              <a:rPr lang="el-GR" sz="3200" dirty="0">
                <a:latin typeface="Calibri" panose="020F0502020204030204" pitchFamily="34" charset="0"/>
                <a:ea typeface="Times New Roman" panose="02020603050405020304" pitchFamily="18" charset="0"/>
                <a:cs typeface="Times New Roman" panose="02020603050405020304" pitchFamily="18" charset="0"/>
              </a:rPr>
              <a:t>Το τεστ Παπανικολάου είναι ανώδυνο, εύκολο, απλό και γρήγορο. </a:t>
            </a:r>
          </a:p>
          <a:p>
            <a:pPr marL="0" indent="0">
              <a:buNone/>
            </a:pPr>
            <a:r>
              <a:rPr lang="el-GR" sz="3200" dirty="0">
                <a:latin typeface="Calibri" panose="020F0502020204030204" pitchFamily="34" charset="0"/>
                <a:ea typeface="Times New Roman" panose="02020603050405020304" pitchFamily="18" charset="0"/>
                <a:cs typeface="Times New Roman" panose="02020603050405020304" pitchFamily="18" charset="0"/>
              </a:rPr>
              <a:t>Πρέπει να αρχίζει με την έναρξη των σεξουαλικών σχέσεων και να γίνεται μια φορά το χρόνο. Επίσης το τεστ επιβάλλεται να γίνεται κατά την κύηση καθώς και κατά τη διάρκεια αντισυλληπτικής αγωγής. </a:t>
            </a:r>
            <a:endParaRPr lang="el-GR" sz="3200" dirty="0">
              <a:latin typeface="Calibri" panose="020F0502020204030204" pitchFamily="34" charset="0"/>
            </a:endParaRPr>
          </a:p>
        </p:txBody>
      </p:sp>
    </p:spTree>
    <p:extLst>
      <p:ext uri="{BB962C8B-B14F-4D97-AF65-F5344CB8AC3E}">
        <p14:creationId xmlns:p14="http://schemas.microsoft.com/office/powerpoint/2010/main" val="3843097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91493" y="912138"/>
            <a:ext cx="10972800" cy="4525963"/>
          </a:xfrm>
        </p:spPr>
        <p:txBody>
          <a:bodyPr>
            <a:normAutofit/>
          </a:bodyPr>
          <a:lstStyle/>
          <a:p>
            <a:pPr>
              <a:spcAft>
                <a:spcPts val="0"/>
              </a:spcAft>
            </a:pPr>
            <a:r>
              <a:rPr lang="el-GR" sz="3200" dirty="0">
                <a:ea typeface="Times New Roman" panose="02020603050405020304" pitchFamily="18" charset="0"/>
              </a:rPr>
              <a:t>Για τη σωστή εκτέλεση του τεστ Παπανικολάου η γυναίκα πρέπει να αποφεύγει πριν από τη λήψη του τραχηλικού επιχρίσματος τις κολπικές πλύσεις, κολπικά υπόθετα ή αλοιφές, και σεξουαλικές επαφές για δυο ημέρες πριν.</a:t>
            </a:r>
            <a:endParaRPr lang="en-US" sz="3200" dirty="0">
              <a:ea typeface="Times New Roman" panose="02020603050405020304" pitchFamily="18" charset="0"/>
            </a:endParaRPr>
          </a:p>
          <a:p>
            <a:pPr>
              <a:spcAft>
                <a:spcPts val="0"/>
              </a:spcAft>
            </a:pPr>
            <a:r>
              <a:rPr lang="el-GR" sz="3200" dirty="0">
                <a:ea typeface="Times New Roman" panose="02020603050405020304" pitchFamily="18" charset="0"/>
              </a:rPr>
              <a:t>Το τεστ Παπανικολάου πρέπει να γίνεται μετά τη 10</a:t>
            </a:r>
            <a:r>
              <a:rPr lang="el-GR" sz="3200" baseline="30000" dirty="0">
                <a:ea typeface="Times New Roman" panose="02020603050405020304" pitchFamily="18" charset="0"/>
              </a:rPr>
              <a:t>η</a:t>
            </a:r>
            <a:r>
              <a:rPr lang="el-GR" sz="3200" dirty="0">
                <a:ea typeface="Times New Roman" panose="02020603050405020304" pitchFamily="18" charset="0"/>
              </a:rPr>
              <a:t> ημέρα του κύκλου. Η εξέταση κατά Παπανικολάου</a:t>
            </a:r>
            <a:r>
              <a:rPr lang="en-US" sz="3200" dirty="0">
                <a:ea typeface="Times New Roman" panose="02020603050405020304" pitchFamily="18" charset="0"/>
              </a:rPr>
              <a:t> </a:t>
            </a:r>
            <a:r>
              <a:rPr lang="el-GR" sz="3200" dirty="0">
                <a:ea typeface="Times New Roman" panose="02020603050405020304" pitchFamily="18" charset="0"/>
              </a:rPr>
              <a:t>δεν ελέγχει άλλους καρκίνους  (ενδομήτριο και ωοθήκες).  </a:t>
            </a:r>
            <a:endParaRPr lang="el-G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1131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lvl="0" algn="ctr">
              <a:spcBef>
                <a:spcPts val="1000"/>
              </a:spcBef>
            </a:pPr>
            <a:r>
              <a:rPr lang="fr-FR" dirty="0">
                <a:solidFill>
                  <a:srgbClr val="0070C0"/>
                </a:solidFill>
                <a:latin typeface="Calibri" panose="020F0502020204030204" pitchFamily="34" charset="0"/>
                <a:ea typeface="Times New Roman" panose="02020603050405020304" pitchFamily="18" charset="0"/>
                <a:cs typeface="Arial" panose="020B0604020202020204" pitchFamily="34" charset="0"/>
              </a:rPr>
              <a:t>To </a:t>
            </a:r>
            <a:r>
              <a:rPr lang="el-GR" dirty="0">
                <a:solidFill>
                  <a:srgbClr val="0070C0"/>
                </a:solidFill>
                <a:latin typeface="Calibri" panose="020F0502020204030204" pitchFamily="34" charset="0"/>
                <a:ea typeface="Times New Roman" panose="02020603050405020304" pitchFamily="18" charset="0"/>
                <a:cs typeface="Arial" panose="020B0604020202020204" pitchFamily="34" charset="0"/>
              </a:rPr>
              <a:t>αναπαραγωγικό σύστημα του άνδρα</a:t>
            </a:r>
            <a:endParaRPr lang="el-GR" dirty="0">
              <a:solidFill>
                <a:srgbClr val="0070C0"/>
              </a:solidFill>
              <a:latin typeface="Calibri" panose="020F0502020204030204" pitchFamily="34" charset="0"/>
              <a:ea typeface="Times New Roman" panose="02020603050405020304" pitchFamily="18" charset="0"/>
              <a:cs typeface="+mn-cs"/>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2049" name="Picture 1" descr="Untitled-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376" y="1452117"/>
            <a:ext cx="824324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837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dirty="0">
                <a:solidFill>
                  <a:srgbClr val="0070C0"/>
                </a:solidFill>
                <a:latin typeface="Calibri" panose="020F0502020204030204" pitchFamily="34" charset="0"/>
                <a:ea typeface="Times New Roman" panose="02020603050405020304" pitchFamily="18" charset="0"/>
                <a:cs typeface="+mn-cs"/>
              </a:rPr>
              <a:t>Γεώργιος Παπανικολάου (1883-1962)</a:t>
            </a:r>
            <a:endParaRPr lang="el-GR" dirty="0">
              <a:solidFill>
                <a:srgbClr val="0070C0"/>
              </a:solidFill>
              <a:latin typeface="Calibri" panose="020F0502020204030204" pitchFamily="34" charset="0"/>
            </a:endParaRPr>
          </a:p>
        </p:txBody>
      </p:sp>
      <p:sp>
        <p:nvSpPr>
          <p:cNvPr id="3" name="Θέση περιεχομένου 2"/>
          <p:cNvSpPr>
            <a:spLocks noGrp="1"/>
          </p:cNvSpPr>
          <p:nvPr>
            <p:ph idx="1"/>
          </p:nvPr>
        </p:nvSpPr>
        <p:spPr>
          <a:xfrm>
            <a:off x="1736778" y="1544968"/>
            <a:ext cx="8952933" cy="4351338"/>
          </a:xfrm>
        </p:spPr>
        <p:txBody>
          <a:bodyPr>
            <a:normAutofit lnSpcReduction="10000"/>
          </a:bodyPr>
          <a:lstStyle/>
          <a:p>
            <a:pPr marL="0" indent="0">
              <a:buNone/>
            </a:pPr>
            <a:r>
              <a:rPr lang="el-GR" sz="3200" dirty="0">
                <a:ea typeface="Times New Roman" panose="02020603050405020304" pitchFamily="18" charset="0"/>
              </a:rPr>
              <a:t>Θ</a:t>
            </a:r>
            <a:r>
              <a:rPr lang="el-GR" sz="3200" dirty="0">
                <a:effectLst/>
                <a:ea typeface="Times New Roman" panose="02020603050405020304" pitchFamily="18" charset="0"/>
              </a:rPr>
              <a:t>εμελιωτής ενός νέου επιστημονικού κλάδου, της Κυτταρολογίας, που βασίζεται στη μελέτη των </a:t>
            </a:r>
            <a:r>
              <a:rPr lang="el-GR" sz="3200" dirty="0" err="1">
                <a:effectLst/>
                <a:ea typeface="Times New Roman" panose="02020603050405020304" pitchFamily="18" charset="0"/>
              </a:rPr>
              <a:t>αποφιλιδουμένων</a:t>
            </a:r>
            <a:r>
              <a:rPr lang="el-GR" sz="3200" dirty="0">
                <a:effectLst/>
                <a:ea typeface="Times New Roman" panose="02020603050405020304" pitchFamily="18" charset="0"/>
              </a:rPr>
              <a:t> κυττάρων, δηλαδή των κυττάρων που «ξεκολλάνε» στο εσωτερικό των οργάνων.</a:t>
            </a:r>
          </a:p>
          <a:p>
            <a:pPr marL="0" indent="0">
              <a:buNone/>
            </a:pPr>
            <a:r>
              <a:rPr lang="el-GR" sz="3200" dirty="0">
                <a:effectLst/>
                <a:ea typeface="Times New Roman" panose="02020603050405020304" pitchFamily="18" charset="0"/>
              </a:rPr>
              <a:t>Η μέθοδος αυτή που έλαβε προς τιμή του την ονομασία Μέθοδος Παπανικολάου ή Τεστ Παπανικολάου ή «</a:t>
            </a:r>
            <a:r>
              <a:rPr lang="en-US" sz="3200" b="1" dirty="0">
                <a:effectLst/>
                <a:ea typeface="Times New Roman" panose="02020603050405020304" pitchFamily="18" charset="0"/>
                <a:cs typeface="Arial" panose="020B0604020202020204" pitchFamily="34" charset="0"/>
              </a:rPr>
              <a:t>Pap test</a:t>
            </a:r>
            <a:r>
              <a:rPr lang="el-GR" sz="3200" dirty="0">
                <a:effectLst/>
                <a:ea typeface="Times New Roman" panose="02020603050405020304" pitchFamily="18" charset="0"/>
              </a:rPr>
              <a:t>» άνοιξε νέους ορίζοντες στην ιατρική έρευνα στην </a:t>
            </a:r>
            <a:r>
              <a:rPr lang="el-GR" sz="3200" dirty="0">
                <a:ea typeface="Times New Roman" panose="02020603050405020304" pitchFamily="18" charset="0"/>
              </a:rPr>
              <a:t>Ενδοκρινολογία </a:t>
            </a:r>
            <a:r>
              <a:rPr lang="el-GR" sz="3200" dirty="0">
                <a:effectLst/>
                <a:ea typeface="Times New Roman" panose="02020603050405020304" pitchFamily="18" charset="0"/>
              </a:rPr>
              <a:t>και τη διάγνωση του καρκίνου.</a:t>
            </a:r>
          </a:p>
        </p:txBody>
      </p:sp>
    </p:spTree>
    <p:extLst>
      <p:ext uri="{BB962C8B-B14F-4D97-AF65-F5344CB8AC3E}">
        <p14:creationId xmlns:p14="http://schemas.microsoft.com/office/powerpoint/2010/main" val="2342668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228600" lvl="0" indent="-228600" algn="ctr">
              <a:spcBef>
                <a:spcPts val="1000"/>
              </a:spcBef>
              <a:tabLst>
                <a:tab pos="2952750" algn="l"/>
              </a:tabLst>
            </a:pPr>
            <a:r>
              <a:rPr lang="el-GR" sz="4000" dirty="0">
                <a:solidFill>
                  <a:srgbClr val="0070C0"/>
                </a:solidFill>
                <a:latin typeface="+mn-lt"/>
                <a:ea typeface="Times New Roman" panose="02020603050405020304" pitchFamily="18" charset="0"/>
                <a:cs typeface="Arial" panose="020B0604020202020204" pitchFamily="34" charset="0"/>
              </a:rPr>
              <a:t>Ιός της </a:t>
            </a:r>
            <a:r>
              <a:rPr lang="el-GR" sz="4000" dirty="0" err="1">
                <a:solidFill>
                  <a:srgbClr val="0070C0"/>
                </a:solidFill>
                <a:latin typeface="+mn-lt"/>
                <a:ea typeface="Times New Roman" panose="02020603050405020304" pitchFamily="18" charset="0"/>
                <a:cs typeface="Arial" panose="020B0604020202020204" pitchFamily="34" charset="0"/>
              </a:rPr>
              <a:t>Ανοσοανεπάρκειας</a:t>
            </a:r>
            <a:r>
              <a:rPr lang="el-GR" sz="4000" dirty="0">
                <a:solidFill>
                  <a:srgbClr val="0070C0"/>
                </a:solidFill>
                <a:latin typeface="+mn-lt"/>
                <a:ea typeface="Times New Roman" panose="02020603050405020304" pitchFamily="18" charset="0"/>
                <a:cs typeface="Arial" panose="020B0604020202020204" pitchFamily="34" charset="0"/>
              </a:rPr>
              <a:t> του ανθρώπου</a:t>
            </a:r>
            <a:r>
              <a:rPr lang="el-GR" sz="4000" dirty="0">
                <a:solidFill>
                  <a:srgbClr val="0070C0"/>
                </a:solidFill>
                <a:latin typeface="+mn-lt"/>
                <a:ea typeface="Times New Roman" panose="02020603050405020304" pitchFamily="18" charset="0"/>
                <a:cs typeface="+mn-cs"/>
              </a:rPr>
              <a:t/>
            </a:r>
            <a:br>
              <a:rPr lang="el-GR" sz="4000" dirty="0">
                <a:solidFill>
                  <a:srgbClr val="0070C0"/>
                </a:solidFill>
                <a:latin typeface="+mn-lt"/>
                <a:ea typeface="Times New Roman" panose="02020603050405020304" pitchFamily="18" charset="0"/>
                <a:cs typeface="+mn-cs"/>
              </a:rPr>
            </a:br>
            <a:r>
              <a:rPr lang="el-GR" sz="4000" dirty="0">
                <a:solidFill>
                  <a:srgbClr val="0070C0"/>
                </a:solidFill>
                <a:latin typeface="+mn-lt"/>
                <a:ea typeface="Times New Roman" panose="02020603050405020304" pitchFamily="18" charset="0"/>
                <a:cs typeface="Arial" panose="020B0604020202020204" pitchFamily="34" charset="0"/>
              </a:rPr>
              <a:t>(</a:t>
            </a:r>
            <a:r>
              <a:rPr lang="en-US" sz="4000" dirty="0">
                <a:solidFill>
                  <a:srgbClr val="0070C0"/>
                </a:solidFill>
                <a:latin typeface="+mn-lt"/>
                <a:ea typeface="Times New Roman" panose="02020603050405020304" pitchFamily="18" charset="0"/>
                <a:cs typeface="Arial" panose="020B0604020202020204" pitchFamily="34" charset="0"/>
              </a:rPr>
              <a:t>Human Immunodeficiency Virus</a:t>
            </a:r>
            <a:r>
              <a:rPr lang="el-GR" sz="4000" dirty="0">
                <a:solidFill>
                  <a:srgbClr val="0070C0"/>
                </a:solidFill>
                <a:latin typeface="+mn-lt"/>
                <a:ea typeface="Times New Roman" panose="02020603050405020304" pitchFamily="18" charset="0"/>
                <a:cs typeface="Arial" panose="020B0604020202020204" pitchFamily="34" charset="0"/>
              </a:rPr>
              <a:t>)</a:t>
            </a:r>
            <a:endParaRPr lang="el-GR" dirty="0">
              <a:solidFill>
                <a:srgbClr val="0070C0"/>
              </a:solidFill>
            </a:endParaRPr>
          </a:p>
        </p:txBody>
      </p:sp>
      <p:sp>
        <p:nvSpPr>
          <p:cNvPr id="3" name="Θέση περιεχομένου 2"/>
          <p:cNvSpPr>
            <a:spLocks noGrp="1"/>
          </p:cNvSpPr>
          <p:nvPr>
            <p:ph idx="1"/>
          </p:nvPr>
        </p:nvSpPr>
        <p:spPr>
          <a:xfrm>
            <a:off x="1391845" y="1535914"/>
            <a:ext cx="10190555" cy="4656656"/>
          </a:xfrm>
        </p:spPr>
        <p:txBody>
          <a:bodyPr>
            <a:noAutofit/>
          </a:bodyPr>
          <a:lstStyle/>
          <a:p>
            <a:pPr algn="just">
              <a:spcAft>
                <a:spcPts val="0"/>
              </a:spcAft>
              <a:tabLst>
                <a:tab pos="2952750" algn="l"/>
              </a:tabLst>
            </a:pPr>
            <a:r>
              <a:rPr lang="en-US" sz="2800" dirty="0">
                <a:effectLst/>
                <a:ea typeface="Times New Roman" panose="02020603050405020304" pitchFamily="18" charset="0"/>
                <a:cs typeface="Arial" panose="020B0604020202020204" pitchFamily="34" charset="0"/>
              </a:rPr>
              <a:t>HIV</a:t>
            </a:r>
            <a:r>
              <a:rPr lang="el-GR" sz="2800" dirty="0">
                <a:effectLst/>
                <a:ea typeface="Times New Roman" panose="02020603050405020304" pitchFamily="18" charset="0"/>
                <a:cs typeface="Arial" panose="020B0604020202020204" pitchFamily="34" charset="0"/>
              </a:rPr>
              <a:t> – 1 (κυρίως) και  </a:t>
            </a:r>
            <a:r>
              <a:rPr lang="en-US" sz="2800" dirty="0">
                <a:effectLst/>
                <a:ea typeface="Times New Roman" panose="02020603050405020304" pitchFamily="18" charset="0"/>
                <a:cs typeface="Arial" panose="020B0604020202020204" pitchFamily="34" charset="0"/>
              </a:rPr>
              <a:t>HIV</a:t>
            </a:r>
            <a:r>
              <a:rPr lang="el-GR" sz="2800" dirty="0">
                <a:effectLst/>
                <a:ea typeface="Times New Roman" panose="02020603050405020304" pitchFamily="18" charset="0"/>
                <a:cs typeface="Arial" panose="020B0604020202020204" pitchFamily="34" charset="0"/>
              </a:rPr>
              <a:t> – 2</a:t>
            </a:r>
            <a:endParaRPr lang="el-GR" sz="2800" dirty="0">
              <a:effectLst/>
              <a:ea typeface="Times New Roman" panose="02020603050405020304" pitchFamily="18" charset="0"/>
            </a:endParaRPr>
          </a:p>
          <a:p>
            <a:pPr>
              <a:spcAft>
                <a:spcPts val="0"/>
              </a:spcAft>
              <a:tabLst>
                <a:tab pos="2952750" algn="l"/>
              </a:tabLst>
            </a:pPr>
            <a:r>
              <a:rPr lang="el-GR" sz="2800" dirty="0">
                <a:effectLst/>
                <a:ea typeface="Times New Roman" panose="02020603050405020304" pitchFamily="18" charset="0"/>
                <a:cs typeface="Arial" panose="020B0604020202020204" pitchFamily="34" charset="0"/>
              </a:rPr>
              <a:t>1981. Πρώτα κρούσματα του Συνδρόμου  Επίκτητης </a:t>
            </a:r>
            <a:r>
              <a:rPr lang="el-GR" sz="2800" dirty="0" err="1">
                <a:effectLst/>
                <a:ea typeface="Times New Roman" panose="02020603050405020304" pitchFamily="18" charset="0"/>
                <a:cs typeface="Arial" panose="020B0604020202020204" pitchFamily="34" charset="0"/>
              </a:rPr>
              <a:t>Ανοσοανεπάρκειας</a:t>
            </a:r>
            <a:r>
              <a:rPr lang="el-GR" sz="2800" dirty="0">
                <a:effectLst/>
                <a:ea typeface="Times New Roman" panose="02020603050405020304" pitchFamily="18" charset="0"/>
                <a:cs typeface="Arial" panose="020B0604020202020204" pitchFamily="34" charset="0"/>
              </a:rPr>
              <a:t> (ΣΕΑ ή </a:t>
            </a:r>
            <a:r>
              <a:rPr lang="en-US" sz="2800" dirty="0">
                <a:effectLst/>
                <a:ea typeface="Times New Roman" panose="02020603050405020304" pitchFamily="18" charset="0"/>
                <a:cs typeface="Arial" panose="020B0604020202020204" pitchFamily="34" charset="0"/>
              </a:rPr>
              <a:t>AIDS</a:t>
            </a:r>
            <a:r>
              <a:rPr lang="el-GR" sz="2800" dirty="0">
                <a:effectLst/>
                <a:ea typeface="Times New Roman" panose="02020603050405020304" pitchFamily="18" charset="0"/>
                <a:cs typeface="Arial" panose="020B0604020202020204" pitchFamily="34" charset="0"/>
              </a:rPr>
              <a:t>) στις ΗΠΑ.</a:t>
            </a:r>
            <a:endParaRPr lang="el-GR" sz="2800" dirty="0">
              <a:effectLst/>
              <a:ea typeface="Times New Roman" panose="02020603050405020304" pitchFamily="18" charset="0"/>
            </a:endParaRPr>
          </a:p>
          <a:p>
            <a:pPr>
              <a:spcAft>
                <a:spcPts val="0"/>
              </a:spcAft>
              <a:tabLst>
                <a:tab pos="2952750" algn="l"/>
              </a:tabLst>
            </a:pPr>
            <a:r>
              <a:rPr lang="el-GR" sz="2800" dirty="0">
                <a:effectLst/>
                <a:ea typeface="Times New Roman" panose="02020603050405020304" pitchFamily="18" charset="0"/>
                <a:cs typeface="Arial" panose="020B0604020202020204" pitchFamily="34" charset="0"/>
              </a:rPr>
              <a:t>1983. Ανακάλυψη του ιού </a:t>
            </a:r>
            <a:r>
              <a:rPr lang="en-US" sz="2800" dirty="0">
                <a:effectLst/>
                <a:ea typeface="Times New Roman" panose="02020603050405020304" pitchFamily="18" charset="0"/>
                <a:cs typeface="Arial" panose="020B0604020202020204" pitchFamily="34" charset="0"/>
              </a:rPr>
              <a:t>HIV</a:t>
            </a:r>
            <a:r>
              <a:rPr lang="el-GR" sz="2800" dirty="0">
                <a:effectLst/>
                <a:ea typeface="Times New Roman" panose="02020603050405020304" pitchFamily="18" charset="0"/>
                <a:cs typeface="Arial" panose="020B0604020202020204" pitchFamily="34" charset="0"/>
              </a:rPr>
              <a:t> &amp; σε βάθος μελέτη της παθογένειας της νόσου.</a:t>
            </a:r>
            <a:endParaRPr lang="el-GR" sz="2800" dirty="0">
              <a:effectLst/>
              <a:ea typeface="Times New Roman" panose="02020603050405020304" pitchFamily="18" charset="0"/>
            </a:endParaRPr>
          </a:p>
          <a:p>
            <a:pPr>
              <a:spcAft>
                <a:spcPts val="0"/>
              </a:spcAft>
            </a:pPr>
            <a:r>
              <a:rPr lang="el-GR" sz="2800" b="1" dirty="0" err="1">
                <a:effectLst/>
                <a:ea typeface="Times New Roman" panose="02020603050405020304" pitchFamily="18" charset="0"/>
                <a:cs typeface="Arial" panose="020B0604020202020204" pitchFamily="34" charset="0"/>
              </a:rPr>
              <a:t>Ρετροιός</a:t>
            </a:r>
            <a:r>
              <a:rPr lang="el-GR" sz="2800" dirty="0">
                <a:effectLst/>
                <a:ea typeface="Times New Roman" panose="02020603050405020304" pitchFamily="18" charset="0"/>
                <a:cs typeface="Arial" panose="020B0604020202020204" pitchFamily="34" charset="0"/>
              </a:rPr>
              <a:t>. Περιέχει </a:t>
            </a:r>
            <a:r>
              <a:rPr lang="en-US" sz="2800" u="sng" dirty="0">
                <a:effectLst/>
                <a:ea typeface="Times New Roman" panose="02020603050405020304" pitchFamily="18" charset="0"/>
                <a:cs typeface="Arial" panose="020B0604020202020204" pitchFamily="34" charset="0"/>
              </a:rPr>
              <a:t>RNA</a:t>
            </a:r>
            <a:r>
              <a:rPr lang="el-GR" sz="2800" dirty="0">
                <a:effectLst/>
                <a:ea typeface="Times New Roman" panose="02020603050405020304" pitchFamily="18" charset="0"/>
                <a:cs typeface="Arial" panose="020B0604020202020204" pitchFamily="34" charset="0"/>
              </a:rPr>
              <a:t>, πρωτεΐνες του πυρήνα (Ρ24 &amp; Ρ18), πρωτεΐνες  της μεμβράνης (</a:t>
            </a:r>
            <a:r>
              <a:rPr lang="en-US" sz="2800" dirty="0">
                <a:effectLst/>
                <a:ea typeface="Times New Roman" panose="02020603050405020304" pitchFamily="18" charset="0"/>
                <a:cs typeface="Arial" panose="020B0604020202020204" pitchFamily="34" charset="0"/>
              </a:rPr>
              <a:t>GP</a:t>
            </a:r>
            <a:r>
              <a:rPr lang="el-GR" sz="2800" dirty="0">
                <a:effectLst/>
                <a:ea typeface="Times New Roman" panose="02020603050405020304" pitchFamily="18" charset="0"/>
                <a:cs typeface="Arial" panose="020B0604020202020204" pitchFamily="34" charset="0"/>
              </a:rPr>
              <a:t>41 &amp; </a:t>
            </a:r>
            <a:r>
              <a:rPr lang="en-US" sz="2800" dirty="0">
                <a:effectLst/>
                <a:ea typeface="Times New Roman" panose="02020603050405020304" pitchFamily="18" charset="0"/>
                <a:cs typeface="Arial" panose="020B0604020202020204" pitchFamily="34" charset="0"/>
              </a:rPr>
              <a:t>GP</a:t>
            </a:r>
            <a:r>
              <a:rPr lang="el-GR" sz="2800" dirty="0">
                <a:effectLst/>
                <a:ea typeface="Times New Roman" panose="02020603050405020304" pitchFamily="18" charset="0"/>
                <a:cs typeface="Arial" panose="020B0604020202020204" pitchFamily="34" charset="0"/>
              </a:rPr>
              <a:t>120), και το ένζυμο  αντίστροφη </a:t>
            </a:r>
            <a:r>
              <a:rPr lang="el-GR" sz="2800" dirty="0" err="1">
                <a:effectLst/>
                <a:ea typeface="Times New Roman" panose="02020603050405020304" pitchFamily="18" charset="0"/>
                <a:cs typeface="Arial" panose="020B0604020202020204" pitchFamily="34" charset="0"/>
              </a:rPr>
              <a:t>μεταγραφάση</a:t>
            </a:r>
            <a:r>
              <a:rPr lang="el-GR" sz="2800" dirty="0">
                <a:effectLst/>
                <a:ea typeface="Times New Roman" panose="02020603050405020304" pitchFamily="18" charset="0"/>
                <a:cs typeface="Arial" panose="020B0604020202020204" pitchFamily="34" charset="0"/>
              </a:rPr>
              <a:t>, η οποία του επιτρέπει να ενσωματώνει το </a:t>
            </a:r>
            <a:r>
              <a:rPr lang="en-US" sz="2800" dirty="0">
                <a:effectLst/>
                <a:ea typeface="Times New Roman" panose="02020603050405020304" pitchFamily="18" charset="0"/>
                <a:cs typeface="Arial" panose="020B0604020202020204" pitchFamily="34" charset="0"/>
              </a:rPr>
              <a:t>RNA</a:t>
            </a:r>
            <a:r>
              <a:rPr lang="el-GR" sz="2800" dirty="0">
                <a:effectLst/>
                <a:ea typeface="Times New Roman" panose="02020603050405020304" pitchFamily="18" charset="0"/>
                <a:cs typeface="Arial" panose="020B0604020202020204" pitchFamily="34" charset="0"/>
              </a:rPr>
              <a:t> του στο </a:t>
            </a:r>
            <a:r>
              <a:rPr lang="en-US" sz="2800" dirty="0">
                <a:effectLst/>
                <a:ea typeface="Times New Roman" panose="02020603050405020304" pitchFamily="18" charset="0"/>
                <a:cs typeface="Arial" panose="020B0604020202020204" pitchFamily="34" charset="0"/>
              </a:rPr>
              <a:t>DNA</a:t>
            </a:r>
            <a:r>
              <a:rPr lang="el-GR" sz="2800" dirty="0">
                <a:effectLst/>
                <a:ea typeface="Times New Roman" panose="02020603050405020304" pitchFamily="18" charset="0"/>
                <a:cs typeface="Arial" panose="020B0604020202020204" pitchFamily="34" charset="0"/>
              </a:rPr>
              <a:t> του κυττάρου το οποίο προσβάλλει.</a:t>
            </a:r>
            <a:endParaRPr lang="el-GR" sz="2800" dirty="0">
              <a:effectLst/>
              <a:ea typeface="Times New Roman" panose="02020603050405020304" pitchFamily="18" charset="0"/>
            </a:endParaRPr>
          </a:p>
          <a:p>
            <a:endParaRPr lang="el-GR" sz="2800" dirty="0"/>
          </a:p>
        </p:txBody>
      </p:sp>
    </p:spTree>
    <p:extLst>
      <p:ext uri="{BB962C8B-B14F-4D97-AF65-F5344CB8AC3E}">
        <p14:creationId xmlns:p14="http://schemas.microsoft.com/office/powerpoint/2010/main" val="1268645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i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4556" y="488133"/>
            <a:ext cx="4314825"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267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253" y="621782"/>
            <a:ext cx="754380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0483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752805" y="1260175"/>
            <a:ext cx="10895436" cy="2777670"/>
          </a:xfrm>
          <a:prstGeom prst="rect">
            <a:avLst/>
          </a:prstGeom>
        </p:spPr>
      </p:pic>
    </p:spTree>
    <p:extLst>
      <p:ext uri="{BB962C8B-B14F-4D97-AF65-F5344CB8AC3E}">
        <p14:creationId xmlns:p14="http://schemas.microsoft.com/office/powerpoint/2010/main" val="682783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742384" y="696676"/>
            <a:ext cx="10737409" cy="5016758"/>
          </a:xfrm>
          <a:prstGeom prst="rect">
            <a:avLst/>
          </a:prstGeom>
        </p:spPr>
        <p:txBody>
          <a:bodyPr wrap="square">
            <a:spAutoFit/>
          </a:bodyPr>
          <a:lstStyle/>
          <a:p>
            <a:pPr>
              <a:spcAft>
                <a:spcPts val="0"/>
              </a:spcAft>
            </a:pPr>
            <a:r>
              <a:rPr lang="el-GR" sz="3200" dirty="0">
                <a:effectLst/>
                <a:ea typeface="Times New Roman" panose="02020603050405020304" pitchFamily="18" charset="0"/>
                <a:cs typeface="Arial" panose="020B0604020202020204" pitchFamily="34" charset="0"/>
              </a:rPr>
              <a:t>Ο </a:t>
            </a:r>
            <a:r>
              <a:rPr lang="en-US" sz="3200" dirty="0">
                <a:effectLst/>
                <a:ea typeface="Times New Roman" panose="02020603050405020304" pitchFamily="18" charset="0"/>
                <a:cs typeface="Arial" panose="020B0604020202020204" pitchFamily="34" charset="0"/>
              </a:rPr>
              <a:t>HIV</a:t>
            </a:r>
            <a:r>
              <a:rPr lang="el-GR" sz="3200" dirty="0">
                <a:effectLst/>
                <a:ea typeface="Times New Roman" panose="02020603050405020304" pitchFamily="18" charset="0"/>
                <a:cs typeface="Arial" panose="020B0604020202020204" pitchFamily="34" charset="0"/>
              </a:rPr>
              <a:t> παρουσιάζει  τροπισμό (προτίμηση) για τα λεμφοκύτταρα που έχουν στην επιφάνεια τους την πρωτεΐνη </a:t>
            </a:r>
            <a:r>
              <a:rPr lang="en-US" sz="3200" dirty="0">
                <a:effectLst/>
                <a:ea typeface="Times New Roman" panose="02020603050405020304" pitchFamily="18" charset="0"/>
                <a:cs typeface="Arial" panose="020B0604020202020204" pitchFamily="34" charset="0"/>
              </a:rPr>
              <a:t>CD</a:t>
            </a:r>
            <a:r>
              <a:rPr lang="el-GR" sz="3200" dirty="0">
                <a:effectLst/>
                <a:ea typeface="Times New Roman" panose="02020603050405020304" pitchFamily="18" charset="0"/>
                <a:cs typeface="Arial" panose="020B0604020202020204" pitchFamily="34" charset="0"/>
              </a:rPr>
              <a:t>4 που δρα σαν υποδοχέας του ιού  …..&gt;μείωση του αριθμού και της λειτουργικότητας των </a:t>
            </a:r>
            <a:r>
              <a:rPr lang="en-US" sz="3200" dirty="0">
                <a:effectLst/>
                <a:ea typeface="Times New Roman" panose="02020603050405020304" pitchFamily="18" charset="0"/>
                <a:cs typeface="Arial" panose="020B0604020202020204" pitchFamily="34" charset="0"/>
              </a:rPr>
              <a:t>CD</a:t>
            </a:r>
            <a:r>
              <a:rPr lang="el-GR" sz="3200" dirty="0">
                <a:effectLst/>
                <a:ea typeface="Times New Roman" panose="02020603050405020304" pitchFamily="18" charset="0"/>
                <a:cs typeface="Arial" panose="020B0604020202020204" pitchFamily="34" charset="0"/>
              </a:rPr>
              <a:t>4  λεμφοκυττάρων……&gt;υπολειτουργία ολόκληρου του αμυντικού συστήματος……..&gt; λοιμώξεις από διάφορους μικροοργανισμούς και κακοήθειες (κυρίως σάρκωμα </a:t>
            </a:r>
            <a:r>
              <a:rPr lang="en-US" sz="3200" dirty="0">
                <a:effectLst/>
                <a:ea typeface="Times New Roman" panose="02020603050405020304" pitchFamily="18" charset="0"/>
                <a:cs typeface="Arial" panose="020B0604020202020204" pitchFamily="34" charset="0"/>
              </a:rPr>
              <a:t>Kaposi</a:t>
            </a:r>
            <a:r>
              <a:rPr lang="el-GR" sz="3200" dirty="0">
                <a:effectLst/>
                <a:ea typeface="Times New Roman" panose="02020603050405020304" pitchFamily="18" charset="0"/>
                <a:cs typeface="Arial" panose="020B0604020202020204" pitchFamily="34" charset="0"/>
              </a:rPr>
              <a:t>).</a:t>
            </a:r>
            <a:endParaRPr lang="el-GR" sz="3200" dirty="0">
              <a:effectLst/>
              <a:ea typeface="Times New Roman" panose="02020603050405020304" pitchFamily="18" charset="0"/>
            </a:endParaRPr>
          </a:p>
          <a:p>
            <a:pPr>
              <a:spcAft>
                <a:spcPts val="0"/>
              </a:spcAft>
              <a:tabLst>
                <a:tab pos="2952750" algn="l"/>
              </a:tabLst>
            </a:pPr>
            <a:r>
              <a:rPr lang="el-GR" sz="3200" dirty="0">
                <a:effectLst/>
                <a:ea typeface="Times New Roman" panose="02020603050405020304" pitchFamily="18" charset="0"/>
                <a:cs typeface="Arial" panose="020B0604020202020204" pitchFamily="34" charset="0"/>
              </a:rPr>
              <a:t> </a:t>
            </a:r>
            <a:endParaRPr lang="el-GR" sz="3200" dirty="0">
              <a:effectLst/>
              <a:ea typeface="Times New Roman" panose="02020603050405020304" pitchFamily="18" charset="0"/>
            </a:endParaRPr>
          </a:p>
          <a:p>
            <a:pPr>
              <a:spcAft>
                <a:spcPts val="0"/>
              </a:spcAft>
              <a:tabLst>
                <a:tab pos="2952750" algn="l"/>
              </a:tabLst>
            </a:pPr>
            <a:r>
              <a:rPr lang="el-GR" sz="3200" dirty="0">
                <a:effectLst/>
                <a:ea typeface="Times New Roman" panose="02020603050405020304" pitchFamily="18" charset="0"/>
                <a:cs typeface="Arial" panose="020B0604020202020204" pitchFamily="34" charset="0"/>
              </a:rPr>
              <a:t>Ο </a:t>
            </a:r>
            <a:r>
              <a:rPr lang="en-US" sz="3200" dirty="0">
                <a:effectLst/>
                <a:ea typeface="Times New Roman" panose="02020603050405020304" pitchFamily="18" charset="0"/>
                <a:cs typeface="Arial" panose="020B0604020202020204" pitchFamily="34" charset="0"/>
              </a:rPr>
              <a:t>HIV</a:t>
            </a:r>
            <a:r>
              <a:rPr lang="el-GR" sz="3200" dirty="0">
                <a:effectLst/>
                <a:ea typeface="Times New Roman" panose="02020603050405020304" pitchFamily="18" charset="0"/>
                <a:cs typeface="Arial" panose="020B0604020202020204" pitchFamily="34" charset="0"/>
              </a:rPr>
              <a:t> προσβάλλει τα </a:t>
            </a:r>
            <a:r>
              <a:rPr lang="en-US" sz="3200" dirty="0">
                <a:effectLst/>
                <a:ea typeface="Times New Roman" panose="02020603050405020304" pitchFamily="18" charset="0"/>
                <a:cs typeface="Arial" panose="020B0604020202020204" pitchFamily="34" charset="0"/>
              </a:rPr>
              <a:t>CD</a:t>
            </a:r>
            <a:r>
              <a:rPr lang="el-GR" sz="3200" dirty="0">
                <a:effectLst/>
                <a:ea typeface="Times New Roman" panose="02020603050405020304" pitchFamily="18" charset="0"/>
                <a:cs typeface="Arial" panose="020B0604020202020204" pitchFamily="34" charset="0"/>
              </a:rPr>
              <a:t>4 λεμφοκύτταρα, τα οποία παίζουν αποφασιστικό ρόλο στη ρύθμιση του </a:t>
            </a:r>
            <a:r>
              <a:rPr lang="el-GR" sz="3200" dirty="0" err="1">
                <a:effectLst/>
                <a:ea typeface="Times New Roman" panose="02020603050405020304" pitchFamily="18" charset="0"/>
                <a:cs typeface="Arial" panose="020B0604020202020204" pitchFamily="34" charset="0"/>
              </a:rPr>
              <a:t>ανοσιακού</a:t>
            </a:r>
            <a:r>
              <a:rPr lang="el-GR" sz="3200" dirty="0">
                <a:effectLst/>
                <a:ea typeface="Times New Roman" panose="02020603050405020304" pitchFamily="18" charset="0"/>
                <a:cs typeface="Arial" panose="020B0604020202020204" pitchFamily="34" charset="0"/>
              </a:rPr>
              <a:t> μηχανισμού</a:t>
            </a:r>
            <a:r>
              <a:rPr lang="el-GR" sz="2400" b="1" dirty="0">
                <a:effectLst/>
                <a:latin typeface="Calibri" panose="020F0502020204030204" pitchFamily="34" charset="0"/>
                <a:ea typeface="Times New Roman" panose="02020603050405020304" pitchFamily="18" charset="0"/>
                <a:cs typeface="Arial" panose="020B0604020202020204" pitchFamily="34" charset="0"/>
              </a:rPr>
              <a:t>.</a:t>
            </a:r>
            <a:endParaRPr lang="el-GR" sz="24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539923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ells of the porcine immune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851" y="2073244"/>
            <a:ext cx="5203730" cy="3978579"/>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περιεχομένου 1"/>
          <p:cNvSpPr>
            <a:spLocks noGrp="1"/>
          </p:cNvSpPr>
          <p:nvPr>
            <p:ph idx="1"/>
          </p:nvPr>
        </p:nvSpPr>
        <p:spPr>
          <a:xfrm>
            <a:off x="1386186" y="332717"/>
            <a:ext cx="10064436" cy="1604726"/>
          </a:xfrm>
        </p:spPr>
        <p:txBody>
          <a:bodyPr/>
          <a:lstStyle/>
          <a:p>
            <a:pPr marL="0" indent="0">
              <a:buNone/>
            </a:pPr>
            <a:r>
              <a:rPr lang="el-GR" altLang="el-GR" dirty="0">
                <a:ea typeface="Arial Unicode MS" panose="020B0604020202020204" pitchFamily="34" charset="-128"/>
                <a:cs typeface="Arial Unicode MS" panose="020B0604020202020204" pitchFamily="34" charset="-128"/>
              </a:rPr>
              <a:t>Το ανοσοποιητικό σύστημα βασίζεται στα λευκοκύτταρα ή λευκά αιμοσφαίρια. Αυτά διακρίνονται σε  δύο ομάδες κυττάρων,  τη </a:t>
            </a:r>
            <a:r>
              <a:rPr lang="el-GR" altLang="el-GR" b="1" dirty="0">
                <a:ea typeface="Arial Unicode MS" panose="020B0604020202020204" pitchFamily="34" charset="-128"/>
                <a:cs typeface="Arial Unicode MS" panose="020B0604020202020204" pitchFamily="34" charset="-128"/>
              </a:rPr>
              <a:t>μυελική</a:t>
            </a:r>
            <a:r>
              <a:rPr lang="el-GR" altLang="el-GR" dirty="0">
                <a:ea typeface="Arial Unicode MS" panose="020B0604020202020204" pitchFamily="34" charset="-128"/>
                <a:cs typeface="Arial Unicode MS" panose="020B0604020202020204" pitchFamily="34" charset="-128"/>
              </a:rPr>
              <a:t> σειρά και τη </a:t>
            </a:r>
            <a:r>
              <a:rPr lang="el-GR" altLang="el-GR" b="1" dirty="0">
                <a:ea typeface="Arial Unicode MS" panose="020B0604020202020204" pitchFamily="34" charset="-128"/>
                <a:cs typeface="Arial Unicode MS" panose="020B0604020202020204" pitchFamily="34" charset="-128"/>
              </a:rPr>
              <a:t>λεμφική</a:t>
            </a:r>
            <a:r>
              <a:rPr lang="el-GR" altLang="el-GR" dirty="0">
                <a:ea typeface="Arial Unicode MS" panose="020B0604020202020204" pitchFamily="34" charset="-128"/>
                <a:cs typeface="Arial Unicode MS" panose="020B0604020202020204" pitchFamily="34" charset="-128"/>
              </a:rPr>
              <a:t> σειρά.</a:t>
            </a:r>
            <a:endParaRPr lang="el-GR" dirty="0"/>
          </a:p>
        </p:txBody>
      </p:sp>
    </p:spTree>
    <p:extLst>
      <p:ext uri="{BB962C8B-B14F-4D97-AF65-F5344CB8AC3E}">
        <p14:creationId xmlns:p14="http://schemas.microsoft.com/office/powerpoint/2010/main" val="3795398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p:cNvPicPr>
            <a:picLocks noChangeAspect="1"/>
          </p:cNvPicPr>
          <p:nvPr/>
        </p:nvPicPr>
        <p:blipFill>
          <a:blip r:embed="rId2"/>
          <a:stretch>
            <a:fillRect/>
          </a:stretch>
        </p:blipFill>
        <p:spPr>
          <a:xfrm>
            <a:off x="934069" y="588475"/>
            <a:ext cx="10759214" cy="2263365"/>
          </a:xfrm>
          <a:prstGeom prst="rect">
            <a:avLst/>
          </a:prstGeom>
        </p:spPr>
      </p:pic>
      <p:sp>
        <p:nvSpPr>
          <p:cNvPr id="8" name="Ορθογώνιο 7"/>
          <p:cNvSpPr/>
          <p:nvPr/>
        </p:nvSpPr>
        <p:spPr>
          <a:xfrm>
            <a:off x="1184114" y="3043848"/>
            <a:ext cx="9840035" cy="2554545"/>
          </a:xfrm>
          <a:prstGeom prst="rect">
            <a:avLst/>
          </a:prstGeom>
        </p:spPr>
        <p:txBody>
          <a:bodyPr wrap="square">
            <a:spAutoFit/>
          </a:bodyPr>
          <a:lstStyle/>
          <a:p>
            <a:pPr>
              <a:spcAft>
                <a:spcPts val="0"/>
              </a:spcAft>
              <a:tabLst>
                <a:tab pos="2952750" algn="l"/>
              </a:tabLst>
            </a:pPr>
            <a:r>
              <a:rPr lang="el-GR" sz="3200" dirty="0">
                <a:effectLst/>
                <a:ea typeface="Times New Roman" panose="02020603050405020304" pitchFamily="18" charset="0"/>
                <a:cs typeface="Arial" panose="020B0604020202020204" pitchFamily="34" charset="0"/>
              </a:rPr>
              <a:t>Ο φορέας ανιχνεύεται από τα αντισώματα που αναπτύσσει, 4 – 12 εβδομάδες μετά τη μόλυνσή του από τον ιό, τα οποία όμως </a:t>
            </a:r>
            <a:r>
              <a:rPr lang="el-GR" sz="3200" b="1" dirty="0">
                <a:effectLst/>
                <a:ea typeface="Times New Roman" panose="02020603050405020304" pitchFamily="18" charset="0"/>
                <a:cs typeface="Arial" panose="020B0604020202020204" pitchFamily="34" charset="0"/>
              </a:rPr>
              <a:t>ΔΕΝ</a:t>
            </a:r>
            <a:r>
              <a:rPr lang="el-GR" sz="3200" dirty="0">
                <a:effectLst/>
                <a:ea typeface="Times New Roman" panose="02020603050405020304" pitchFamily="18" charset="0"/>
                <a:cs typeface="Arial" panose="020B0604020202020204" pitchFamily="34" charset="0"/>
              </a:rPr>
              <a:t> είναι προστατευτικά. Είναι υγιής, μέχρι να φθάσει στο στάδιο του </a:t>
            </a:r>
            <a:r>
              <a:rPr lang="en-US" sz="3200" dirty="0">
                <a:effectLst/>
                <a:ea typeface="Times New Roman" panose="02020603050405020304" pitchFamily="18" charset="0"/>
                <a:cs typeface="Arial" panose="020B0604020202020204" pitchFamily="34" charset="0"/>
              </a:rPr>
              <a:t>AIDS</a:t>
            </a:r>
            <a:r>
              <a:rPr lang="el-GR" sz="3200" dirty="0">
                <a:effectLst/>
                <a:ea typeface="Times New Roman" panose="02020603050405020304" pitchFamily="18" charset="0"/>
                <a:cs typeface="Arial" panose="020B0604020202020204" pitchFamily="34" charset="0"/>
              </a:rPr>
              <a:t>, αλλά μεταδίδει τον ιό (φορέας).</a:t>
            </a:r>
            <a:endParaRPr lang="el-GR" sz="3200" dirty="0">
              <a:effectLst/>
              <a:ea typeface="Times New Roman" panose="02020603050405020304" pitchFamily="18" charset="0"/>
            </a:endParaRPr>
          </a:p>
        </p:txBody>
      </p:sp>
    </p:spTree>
    <p:extLst>
      <p:ext uri="{BB962C8B-B14F-4D97-AF65-F5344CB8AC3E}">
        <p14:creationId xmlns:p14="http://schemas.microsoft.com/office/powerpoint/2010/main" val="2490258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n-US" dirty="0">
                <a:latin typeface="Calibri" panose="020F0502020204030204" pitchFamily="34" charset="0"/>
                <a:ea typeface="Times New Roman" panose="02020603050405020304" pitchFamily="18" charset="0"/>
                <a:cs typeface="Arial" panose="020B0604020202020204" pitchFamily="34" charset="0"/>
              </a:rPr>
              <a:t>AIDS</a:t>
            </a:r>
            <a:endParaRPr lang="el-GR" dirty="0"/>
          </a:p>
        </p:txBody>
      </p:sp>
      <p:sp>
        <p:nvSpPr>
          <p:cNvPr id="4" name="Θέση περιεχομένου 3"/>
          <p:cNvSpPr>
            <a:spLocks noGrp="1"/>
          </p:cNvSpPr>
          <p:nvPr>
            <p:ph idx="1"/>
          </p:nvPr>
        </p:nvSpPr>
        <p:spPr>
          <a:xfrm>
            <a:off x="1394234" y="1600201"/>
            <a:ext cx="10188166" cy="4525963"/>
          </a:xfrm>
        </p:spPr>
        <p:txBody>
          <a:bodyPr>
            <a:normAutofit/>
          </a:bodyPr>
          <a:lstStyle/>
          <a:p>
            <a:pPr marL="0" indent="0" algn="just">
              <a:spcAft>
                <a:spcPts val="0"/>
              </a:spcAft>
              <a:buNone/>
              <a:tabLst>
                <a:tab pos="2952750" algn="l"/>
              </a:tabLst>
            </a:pPr>
            <a:r>
              <a:rPr lang="el-GR" sz="3200" dirty="0">
                <a:latin typeface="Calibri" panose="020F0502020204030204" pitchFamily="34" charset="0"/>
                <a:ea typeface="Times New Roman" panose="02020603050405020304" pitchFamily="18" charset="0"/>
                <a:cs typeface="Arial" panose="020B0604020202020204" pitchFamily="34" charset="0"/>
              </a:rPr>
              <a:t>Τελικό στάδιο: </a:t>
            </a:r>
          </a:p>
          <a:p>
            <a:pPr marL="0" indent="0" algn="just">
              <a:spcAft>
                <a:spcPts val="0"/>
              </a:spcAft>
              <a:buNone/>
              <a:tabLst>
                <a:tab pos="2952750" algn="l"/>
              </a:tabLst>
            </a:pPr>
            <a:r>
              <a:rPr lang="en-US" sz="3200" dirty="0">
                <a:latin typeface="Calibri" panose="020F0502020204030204" pitchFamily="34" charset="0"/>
                <a:ea typeface="Times New Roman" panose="02020603050405020304" pitchFamily="18" charset="0"/>
                <a:cs typeface="Arial" panose="020B0604020202020204" pitchFamily="34" charset="0"/>
              </a:rPr>
              <a:t>AIDS</a:t>
            </a:r>
            <a:r>
              <a:rPr lang="el-GR" sz="3200" dirty="0">
                <a:latin typeface="Calibri" panose="020F0502020204030204" pitchFamily="34" charset="0"/>
                <a:ea typeface="Times New Roman" panose="02020603050405020304" pitchFamily="18" charset="0"/>
                <a:cs typeface="Arial" panose="020B0604020202020204" pitchFamily="34" charset="0"/>
              </a:rPr>
              <a:t>=</a:t>
            </a:r>
            <a:r>
              <a:rPr lang="en-US" sz="3200" b="1" dirty="0">
                <a:latin typeface="Calibri" panose="020F0502020204030204" pitchFamily="34" charset="0"/>
                <a:ea typeface="Times New Roman" panose="02020603050405020304" pitchFamily="18" charset="0"/>
                <a:cs typeface="Arial" panose="020B0604020202020204" pitchFamily="34" charset="0"/>
              </a:rPr>
              <a:t>A</a:t>
            </a:r>
            <a:r>
              <a:rPr lang="en-US" sz="3200" dirty="0">
                <a:latin typeface="Calibri" panose="020F0502020204030204" pitchFamily="34" charset="0"/>
                <a:ea typeface="Times New Roman" panose="02020603050405020304" pitchFamily="18" charset="0"/>
                <a:cs typeface="Arial" panose="020B0604020202020204" pitchFamily="34" charset="0"/>
              </a:rPr>
              <a:t>cquired </a:t>
            </a:r>
            <a:r>
              <a:rPr lang="en-US" sz="3200" b="1" dirty="0">
                <a:latin typeface="Calibri" panose="020F0502020204030204" pitchFamily="34" charset="0"/>
                <a:ea typeface="Times New Roman" panose="02020603050405020304" pitchFamily="18" charset="0"/>
                <a:cs typeface="Arial" panose="020B0604020202020204" pitchFamily="34" charset="0"/>
              </a:rPr>
              <a:t>I</a:t>
            </a:r>
            <a:r>
              <a:rPr lang="en-US" sz="3200" dirty="0">
                <a:latin typeface="Calibri" panose="020F0502020204030204" pitchFamily="34" charset="0"/>
                <a:ea typeface="Times New Roman" panose="02020603050405020304" pitchFamily="18" charset="0"/>
                <a:cs typeface="Arial" panose="020B0604020202020204" pitchFamily="34" charset="0"/>
              </a:rPr>
              <a:t>mmuno</a:t>
            </a:r>
            <a:r>
              <a:rPr lang="en-US" sz="3200" b="1" dirty="0">
                <a:latin typeface="Calibri" panose="020F0502020204030204" pitchFamily="34" charset="0"/>
                <a:ea typeface="Times New Roman" panose="02020603050405020304" pitchFamily="18" charset="0"/>
                <a:cs typeface="Arial" panose="020B0604020202020204" pitchFamily="34" charset="0"/>
              </a:rPr>
              <a:t>d</a:t>
            </a:r>
            <a:r>
              <a:rPr lang="en-US" sz="3200" dirty="0">
                <a:latin typeface="Calibri" panose="020F0502020204030204" pitchFamily="34" charset="0"/>
                <a:ea typeface="Times New Roman" panose="02020603050405020304" pitchFamily="18" charset="0"/>
                <a:cs typeface="Arial" panose="020B0604020202020204" pitchFamily="34" charset="0"/>
              </a:rPr>
              <a:t>eficiency </a:t>
            </a:r>
            <a:r>
              <a:rPr lang="en-US" sz="3200" b="1" dirty="0">
                <a:latin typeface="Calibri" panose="020F0502020204030204" pitchFamily="34" charset="0"/>
                <a:ea typeface="Times New Roman" panose="02020603050405020304" pitchFamily="18" charset="0"/>
                <a:cs typeface="Arial" panose="020B0604020202020204" pitchFamily="34" charset="0"/>
              </a:rPr>
              <a:t>S</a:t>
            </a:r>
            <a:r>
              <a:rPr lang="en-US" sz="3200" dirty="0">
                <a:latin typeface="Calibri" panose="020F0502020204030204" pitchFamily="34" charset="0"/>
                <a:ea typeface="Times New Roman" panose="02020603050405020304" pitchFamily="18" charset="0"/>
                <a:cs typeface="Arial" panose="020B0604020202020204" pitchFamily="34" charset="0"/>
              </a:rPr>
              <a:t>yndrome</a:t>
            </a:r>
            <a:r>
              <a:rPr lang="el-GR" sz="3200" dirty="0">
                <a:latin typeface="Calibri" panose="020F0502020204030204" pitchFamily="34" charset="0"/>
                <a:ea typeface="Times New Roman" panose="02020603050405020304" pitchFamily="18" charset="0"/>
                <a:cs typeface="Arial" panose="020B0604020202020204" pitchFamily="34" charset="0"/>
              </a:rPr>
              <a:t> </a:t>
            </a:r>
          </a:p>
          <a:p>
            <a:pPr marL="0" indent="0" algn="just">
              <a:spcAft>
                <a:spcPts val="0"/>
              </a:spcAft>
              <a:buNone/>
              <a:tabLst>
                <a:tab pos="2952750" algn="l"/>
              </a:tabLst>
            </a:pPr>
            <a:r>
              <a:rPr lang="el-GR" sz="3200" dirty="0">
                <a:latin typeface="Calibri" panose="020F0502020204030204" pitchFamily="34" charset="0"/>
                <a:ea typeface="Times New Roman" panose="02020603050405020304" pitchFamily="18" charset="0"/>
                <a:cs typeface="Arial" panose="020B0604020202020204" pitchFamily="34" charset="0"/>
              </a:rPr>
              <a:t>Σύνδρομο Επίκτητης Ανοσολογικής Ανεπάρκειας</a:t>
            </a:r>
            <a:endParaRPr lang="el-GR" sz="3200" b="1" dirty="0">
              <a:latin typeface="Cambria" panose="02040503050406030204" pitchFamily="18" charset="0"/>
              <a:ea typeface="Times New Roman" panose="02020603050405020304" pitchFamily="18" charset="0"/>
              <a:cs typeface="Arial" panose="020B0604020202020204" pitchFamily="34" charset="0"/>
            </a:endParaRPr>
          </a:p>
          <a:p>
            <a:pPr marL="0" indent="0" algn="just">
              <a:spcAft>
                <a:spcPts val="0"/>
              </a:spcAft>
              <a:buNone/>
              <a:tabLst>
                <a:tab pos="2952750" algn="l"/>
              </a:tabLst>
            </a:pPr>
            <a:r>
              <a:rPr lang="el-GR" sz="3200" dirty="0">
                <a:ea typeface="Times New Roman" panose="02020603050405020304" pitchFamily="18" charset="0"/>
                <a:cs typeface="Arial" panose="020B0604020202020204" pitchFamily="34" charset="0"/>
              </a:rPr>
              <a:t>(πολλαπλές λοιμώξεις, κακοήθεις νεοπλασίες, θάνατος)</a:t>
            </a:r>
            <a:endParaRPr lang="el-GR" sz="3200" dirty="0">
              <a:ea typeface="Times New Roman" panose="02020603050405020304" pitchFamily="18" charset="0"/>
            </a:endParaRPr>
          </a:p>
          <a:p>
            <a:pPr marL="0" indent="0" algn="just">
              <a:spcAft>
                <a:spcPts val="0"/>
              </a:spcAft>
              <a:buNone/>
              <a:tabLst>
                <a:tab pos="2952750" algn="l"/>
              </a:tabLst>
            </a:pPr>
            <a:r>
              <a:rPr lang="el-GR" sz="3200" dirty="0">
                <a:ea typeface="Times New Roman" panose="02020603050405020304" pitchFamily="18" charset="0"/>
                <a:cs typeface="Arial" panose="020B0604020202020204" pitchFamily="34" charset="0"/>
              </a:rPr>
              <a:t> </a:t>
            </a:r>
            <a:endParaRPr lang="el-GR" sz="3200" dirty="0">
              <a:ea typeface="Times New Roman" panose="02020603050405020304" pitchFamily="18" charset="0"/>
            </a:endParaRPr>
          </a:p>
          <a:p>
            <a:pPr marL="0" indent="0" algn="just">
              <a:spcAft>
                <a:spcPts val="0"/>
              </a:spcAft>
              <a:buNone/>
              <a:tabLst>
                <a:tab pos="2952750" algn="l"/>
              </a:tabLst>
            </a:pPr>
            <a:endParaRPr lang="el-GR" sz="3200" dirty="0">
              <a:latin typeface="Times New Roman" panose="02020603050405020304" pitchFamily="18" charset="0"/>
              <a:ea typeface="Times New Roman" panose="02020603050405020304" pitchFamily="18" charset="0"/>
            </a:endParaRPr>
          </a:p>
          <a:p>
            <a:endParaRPr lang="el-GR" sz="3200" dirty="0"/>
          </a:p>
        </p:txBody>
      </p:sp>
    </p:spTree>
    <p:extLst>
      <p:ext uri="{BB962C8B-B14F-4D97-AF65-F5344CB8AC3E}">
        <p14:creationId xmlns:p14="http://schemas.microsoft.com/office/powerpoint/2010/main" val="1343277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1046144" y="1083889"/>
            <a:ext cx="10376965" cy="4511152"/>
          </a:xfrm>
          <a:prstGeom prst="rect">
            <a:avLst/>
          </a:prstGeom>
        </p:spPr>
      </p:pic>
    </p:spTree>
    <p:extLst>
      <p:ext uri="{BB962C8B-B14F-4D97-AF65-F5344CB8AC3E}">
        <p14:creationId xmlns:p14="http://schemas.microsoft.com/office/powerpoint/2010/main" val="40660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latin typeface="+mn-lt"/>
              </a:rPr>
              <a:t>Σεξουαλικώς μεταδιδόμενα νοσήματα (ΣΜΝ)</a:t>
            </a:r>
          </a:p>
        </p:txBody>
      </p:sp>
      <p:sp>
        <p:nvSpPr>
          <p:cNvPr id="3" name="Θέση περιεχομένου 2"/>
          <p:cNvSpPr>
            <a:spLocks noGrp="1"/>
          </p:cNvSpPr>
          <p:nvPr>
            <p:ph idx="1"/>
          </p:nvPr>
        </p:nvSpPr>
        <p:spPr/>
        <p:txBody>
          <a:bodyPr>
            <a:normAutofit/>
          </a:bodyPr>
          <a:lstStyle/>
          <a:p>
            <a:pPr marL="0" indent="0" algn="just">
              <a:spcAft>
                <a:spcPts val="0"/>
              </a:spcAft>
              <a:buNone/>
            </a:pPr>
            <a:r>
              <a:rPr lang="el-GR" sz="3200" dirty="0">
                <a:effectLst/>
                <a:ea typeface="Times New Roman" panose="02020603050405020304" pitchFamily="18" charset="0"/>
                <a:cs typeface="Arial" panose="020B0604020202020204" pitchFamily="34" charset="0"/>
              </a:rPr>
              <a:t>    Ευρύτερα διαδομένα:  </a:t>
            </a:r>
          </a:p>
          <a:p>
            <a:pPr algn="just"/>
            <a:r>
              <a:rPr lang="el-GR" sz="3200" dirty="0">
                <a:effectLst/>
                <a:ea typeface="Times New Roman" panose="02020603050405020304" pitchFamily="18" charset="0"/>
                <a:cs typeface="Arial" panose="020B0604020202020204" pitchFamily="34" charset="0"/>
              </a:rPr>
              <a:t> ανθρώπινος </a:t>
            </a:r>
            <a:r>
              <a:rPr lang="el-GR" sz="3200" dirty="0" err="1">
                <a:effectLst/>
                <a:ea typeface="Times New Roman" panose="02020603050405020304" pitchFamily="18" charset="0"/>
                <a:cs typeface="Arial" panose="020B0604020202020204" pitchFamily="34" charset="0"/>
              </a:rPr>
              <a:t>παπιλλομα</a:t>
            </a:r>
            <a:r>
              <a:rPr lang="el-GR" sz="3200" dirty="0">
                <a:effectLst/>
                <a:ea typeface="Times New Roman" panose="02020603050405020304" pitchFamily="18" charset="0"/>
                <a:cs typeface="Arial" panose="020B0604020202020204" pitchFamily="34" charset="0"/>
              </a:rPr>
              <a:t>-ιός (</a:t>
            </a:r>
            <a:r>
              <a:rPr lang="en-US" sz="3200" dirty="0">
                <a:effectLst/>
                <a:ea typeface="Times New Roman" panose="02020603050405020304" pitchFamily="18" charset="0"/>
                <a:cs typeface="Arial" panose="020B0604020202020204" pitchFamily="34" charset="0"/>
              </a:rPr>
              <a:t>HPV</a:t>
            </a:r>
            <a:r>
              <a:rPr lang="el-GR" sz="3200" dirty="0">
                <a:effectLst/>
                <a:ea typeface="Times New Roman" panose="02020603050405020304" pitchFamily="18" charset="0"/>
                <a:cs typeface="Arial" panose="020B0604020202020204" pitchFamily="34" charset="0"/>
              </a:rPr>
              <a:t>)</a:t>
            </a:r>
            <a:endParaRPr lang="el-GR" sz="3200" dirty="0">
              <a:ea typeface="Times New Roman" panose="02020603050405020304" pitchFamily="18" charset="0"/>
            </a:endParaRPr>
          </a:p>
          <a:p>
            <a:pPr algn="just"/>
            <a:r>
              <a:rPr lang="el-GR" sz="3200" dirty="0">
                <a:effectLst/>
                <a:ea typeface="Times New Roman" panose="02020603050405020304" pitchFamily="18" charset="0"/>
                <a:cs typeface="Arial" panose="020B0604020202020204" pitchFamily="34" charset="0"/>
              </a:rPr>
              <a:t> </a:t>
            </a:r>
            <a:r>
              <a:rPr lang="el-GR" sz="3200" dirty="0" err="1">
                <a:effectLst/>
                <a:ea typeface="Times New Roman" panose="02020603050405020304" pitchFamily="18" charset="0"/>
                <a:cs typeface="Arial" panose="020B0604020202020204" pitchFamily="34" charset="0"/>
              </a:rPr>
              <a:t>έρπης</a:t>
            </a:r>
            <a:r>
              <a:rPr lang="el-GR" sz="3200" dirty="0">
                <a:effectLst/>
                <a:ea typeface="Times New Roman" panose="02020603050405020304" pitchFamily="18" charset="0"/>
                <a:cs typeface="Arial" panose="020B0604020202020204" pitchFamily="34" charset="0"/>
              </a:rPr>
              <a:t> γεννητικών οργάνων</a:t>
            </a:r>
            <a:endParaRPr lang="el-GR" sz="3200" dirty="0">
              <a:effectLst/>
              <a:ea typeface="Times New Roman" panose="02020603050405020304" pitchFamily="18" charset="0"/>
            </a:endParaRPr>
          </a:p>
          <a:p>
            <a:pPr algn="just"/>
            <a:r>
              <a:rPr lang="el-GR" sz="3200" dirty="0">
                <a:ea typeface="Times New Roman" panose="02020603050405020304" pitchFamily="18" charset="0"/>
                <a:cs typeface="Arial" panose="020B0604020202020204" pitchFamily="34" charset="0"/>
              </a:rPr>
              <a:t> </a:t>
            </a:r>
            <a:r>
              <a:rPr lang="el-GR" sz="3200" dirty="0">
                <a:effectLst/>
                <a:ea typeface="Times New Roman" panose="02020603050405020304" pitchFamily="18" charset="0"/>
                <a:cs typeface="Arial" panose="020B0604020202020204" pitchFamily="34" charset="0"/>
              </a:rPr>
              <a:t>ηπατίτιδα Β</a:t>
            </a:r>
            <a:endParaRPr lang="el-GR" sz="3200" dirty="0">
              <a:ea typeface="Times New Roman" panose="02020603050405020304" pitchFamily="18" charset="0"/>
            </a:endParaRPr>
          </a:p>
          <a:p>
            <a:pPr algn="just"/>
            <a:r>
              <a:rPr lang="el-GR" sz="3200" dirty="0">
                <a:effectLst/>
                <a:ea typeface="Times New Roman" panose="02020603050405020304" pitchFamily="18" charset="0"/>
                <a:cs typeface="Arial" panose="020B0604020202020204" pitchFamily="34" charset="0"/>
              </a:rPr>
              <a:t> </a:t>
            </a:r>
            <a:r>
              <a:rPr lang="en-US" sz="3200" dirty="0">
                <a:effectLst/>
                <a:ea typeface="Times New Roman" panose="02020603050405020304" pitchFamily="18" charset="0"/>
                <a:cs typeface="Arial" panose="020B0604020202020204" pitchFamily="34" charset="0"/>
              </a:rPr>
              <a:t>AIDS</a:t>
            </a:r>
            <a:endParaRPr lang="el-GR" sz="3200" dirty="0">
              <a:effectLst/>
              <a:ea typeface="Times New Roman" panose="02020603050405020304" pitchFamily="18" charset="0"/>
              <a:cs typeface="Arial" panose="020B0604020202020204" pitchFamily="34" charset="0"/>
            </a:endParaRPr>
          </a:p>
          <a:p>
            <a:pPr algn="just"/>
            <a:r>
              <a:rPr lang="el-GR" dirty="0" err="1">
                <a:ea typeface="Times New Roman" panose="02020603050405020304" pitchFamily="18" charset="0"/>
                <a:cs typeface="Arial" panose="020B0604020202020204" pitchFamily="34" charset="0"/>
              </a:rPr>
              <a:t>χλαμύδια</a:t>
            </a:r>
            <a:endParaRPr lang="el-GR" sz="3200" dirty="0">
              <a:effectLst/>
              <a:ea typeface="Times New Roman" panose="02020603050405020304" pitchFamily="18" charset="0"/>
              <a:cs typeface="Arial" panose="020B0604020202020204" pitchFamily="34" charset="0"/>
            </a:endParaRPr>
          </a:p>
          <a:p>
            <a:pPr algn="just"/>
            <a:endParaRPr lang="el-GR" sz="3200" dirty="0">
              <a:effectLst/>
              <a:ea typeface="Times New Roman" panose="02020603050405020304" pitchFamily="18" charset="0"/>
            </a:endParaRPr>
          </a:p>
        </p:txBody>
      </p:sp>
    </p:spTree>
    <p:extLst>
      <p:ext uri="{BB962C8B-B14F-4D97-AF65-F5344CB8AC3E}">
        <p14:creationId xmlns:p14="http://schemas.microsoft.com/office/powerpoint/2010/main" val="34600812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932507" y="1118896"/>
            <a:ext cx="10945639" cy="3970318"/>
          </a:xfrm>
          <a:prstGeom prst="rect">
            <a:avLst/>
          </a:prstGeom>
        </p:spPr>
        <p:txBody>
          <a:bodyPr wrap="square">
            <a:spAutoFit/>
          </a:bodyPr>
          <a:lstStyle/>
          <a:p>
            <a:pPr>
              <a:spcAft>
                <a:spcPts val="0"/>
              </a:spcAft>
              <a:tabLst>
                <a:tab pos="2952750" algn="l"/>
              </a:tabLst>
            </a:pPr>
            <a:r>
              <a:rPr lang="el-GR" sz="3600" dirty="0">
                <a:effectLst/>
                <a:ea typeface="Times New Roman" panose="02020603050405020304" pitchFamily="18" charset="0"/>
                <a:cs typeface="Arial" panose="020B0604020202020204" pitchFamily="34" charset="0"/>
              </a:rPr>
              <a:t>Θνητότητα: 80 – 90% σε διάστημα 3 – 5 ετών από την εμφάνιση του ΣΕΑ .</a:t>
            </a:r>
            <a:endParaRPr lang="el-GR" sz="3600" dirty="0">
              <a:effectLst/>
              <a:ea typeface="Times New Roman" panose="02020603050405020304" pitchFamily="18" charset="0"/>
            </a:endParaRPr>
          </a:p>
          <a:p>
            <a:pPr>
              <a:spcAft>
                <a:spcPts val="0"/>
              </a:spcAft>
              <a:tabLst>
                <a:tab pos="2952750" algn="l"/>
              </a:tabLst>
            </a:pPr>
            <a:r>
              <a:rPr lang="el-GR" sz="3600" dirty="0">
                <a:effectLst/>
                <a:ea typeface="Times New Roman" panose="02020603050405020304" pitchFamily="18" charset="0"/>
                <a:cs typeface="Arial" panose="020B0604020202020204" pitchFamily="34" charset="0"/>
              </a:rPr>
              <a:t>Τα βρέφη και οι  ηλικιωμένοι εμφανίζουν νωρίτερα το ΣΕΑ.</a:t>
            </a:r>
            <a:endParaRPr lang="el-GR" sz="3600" dirty="0">
              <a:effectLst/>
              <a:ea typeface="Times New Roman" panose="02020603050405020304" pitchFamily="18" charset="0"/>
            </a:endParaRPr>
          </a:p>
          <a:p>
            <a:pPr>
              <a:spcAft>
                <a:spcPts val="0"/>
              </a:spcAft>
              <a:tabLst>
                <a:tab pos="2952750" algn="l"/>
              </a:tabLst>
            </a:pPr>
            <a:r>
              <a:rPr lang="el-GR" sz="3600" dirty="0">
                <a:effectLst/>
                <a:ea typeface="Times New Roman" panose="02020603050405020304" pitchFamily="18" charset="0"/>
                <a:cs typeface="Arial" panose="020B0604020202020204" pitchFamily="34" charset="0"/>
              </a:rPr>
              <a:t>Σήμερα, η συστηματική θεραπεία με ΑΝΤΙΙΚΑ (ΑΝΤΙΡΕΤΡΟΪΚΑ) φάρμακα έχει παρατείνει την επιβίωση.</a:t>
            </a:r>
            <a:r>
              <a:rPr lang="el-GR" sz="3600" b="1" dirty="0">
                <a:effectLst/>
                <a:ea typeface="Times New Roman" panose="02020603050405020304" pitchFamily="18" charset="0"/>
                <a:cs typeface="Arial" panose="020B0604020202020204" pitchFamily="34" charset="0"/>
              </a:rPr>
              <a:t>  </a:t>
            </a:r>
            <a:r>
              <a:rPr lang="el-GR" sz="3600" dirty="0">
                <a:effectLst/>
                <a:ea typeface="Times New Roman" panose="02020603050405020304" pitchFamily="18" charset="0"/>
                <a:cs typeface="Arial" panose="020B0604020202020204" pitchFamily="34" charset="0"/>
              </a:rPr>
              <a:t>ΥΨΗΛΟ ΚΟΣΤΟΣ!!!</a:t>
            </a:r>
            <a:endParaRPr lang="el-GR" sz="3600" dirty="0">
              <a:effectLst/>
              <a:ea typeface="Times New Roman" panose="02020603050405020304" pitchFamily="18" charset="0"/>
            </a:endParaRPr>
          </a:p>
        </p:txBody>
      </p:sp>
    </p:spTree>
    <p:extLst>
      <p:ext uri="{BB962C8B-B14F-4D97-AF65-F5344CB8AC3E}">
        <p14:creationId xmlns:p14="http://schemas.microsoft.com/office/powerpoint/2010/main" val="25957237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80890" y="1514766"/>
            <a:ext cx="10399728" cy="3970318"/>
          </a:xfrm>
          <a:prstGeom prst="rect">
            <a:avLst/>
          </a:prstGeom>
        </p:spPr>
        <p:txBody>
          <a:bodyPr wrap="square">
            <a:spAutoFit/>
          </a:bodyPr>
          <a:lstStyle/>
          <a:p>
            <a:pPr>
              <a:spcAft>
                <a:spcPts val="0"/>
              </a:spcAft>
              <a:tabLst>
                <a:tab pos="2952750" algn="l"/>
              </a:tabLst>
            </a:pPr>
            <a:r>
              <a:rPr lang="el-GR" sz="2800" dirty="0">
                <a:effectLst/>
                <a:ea typeface="Times New Roman" panose="02020603050405020304" pitchFamily="18" charset="0"/>
                <a:cs typeface="Arial" panose="020B0604020202020204" pitchFamily="34" charset="0"/>
              </a:rPr>
              <a:t>Ο πολλαπλασιασμός του </a:t>
            </a:r>
            <a:r>
              <a:rPr lang="en-US" sz="2800" dirty="0">
                <a:effectLst/>
                <a:ea typeface="Times New Roman" panose="02020603050405020304" pitchFamily="18" charset="0"/>
                <a:cs typeface="Arial" panose="020B0604020202020204" pitchFamily="34" charset="0"/>
              </a:rPr>
              <a:t>HIV</a:t>
            </a:r>
            <a:r>
              <a:rPr lang="el-GR" sz="2800" dirty="0">
                <a:effectLst/>
                <a:ea typeface="Times New Roman" panose="02020603050405020304" pitchFamily="18" charset="0"/>
                <a:cs typeface="Arial" panose="020B0604020202020204" pitchFamily="34" charset="0"/>
              </a:rPr>
              <a:t> γίνεται πιο αποτελεσματικά σε “ενεργοποιημένα” κύτταρα.  Η διέγερση του ανοσοποιητικού με αντιγόνο, π.χ. εμβολιασμός, φυματίωση, άλλες λοιμώξεις, μπορεί να επιταχύνει την εξέλιξη της </a:t>
            </a:r>
            <a:r>
              <a:rPr lang="en-US" sz="2800" dirty="0">
                <a:effectLst/>
                <a:ea typeface="Times New Roman" panose="02020603050405020304" pitchFamily="18" charset="0"/>
                <a:cs typeface="Arial" panose="020B0604020202020204" pitchFamily="34" charset="0"/>
              </a:rPr>
              <a:t>HIV</a:t>
            </a:r>
            <a:r>
              <a:rPr lang="el-GR" sz="2800" dirty="0">
                <a:effectLst/>
                <a:ea typeface="Times New Roman" panose="02020603050405020304" pitchFamily="18" charset="0"/>
                <a:cs typeface="Arial" panose="020B0604020202020204" pitchFamily="34" charset="0"/>
              </a:rPr>
              <a:t> λοίμωξης.  (Αφρική: παράσιτα και άλλες χρόνιες λοιμώξεις).</a:t>
            </a:r>
            <a:endParaRPr lang="en-US" sz="2800" dirty="0">
              <a:effectLst/>
              <a:ea typeface="Times New Roman" panose="02020603050405020304" pitchFamily="18" charset="0"/>
              <a:cs typeface="Arial" panose="020B0604020202020204" pitchFamily="34" charset="0"/>
            </a:endParaRPr>
          </a:p>
          <a:p>
            <a:pPr>
              <a:spcAft>
                <a:spcPts val="0"/>
              </a:spcAft>
              <a:tabLst>
                <a:tab pos="2952750" algn="l"/>
              </a:tabLst>
            </a:pPr>
            <a:r>
              <a:rPr lang="el-GR" sz="2800" dirty="0">
                <a:effectLst/>
                <a:ea typeface="Times New Roman" panose="02020603050405020304" pitchFamily="18" charset="0"/>
                <a:cs typeface="Arial" panose="020B0604020202020204" pitchFamily="34" charset="0"/>
              </a:rPr>
              <a:t>Η παρουσία  άλλων σεξουαλικά μεταδιδόμενων νοσημάτων φαίνεται ότι αυξάνει και το κίνδυνο μετάδοσης του </a:t>
            </a:r>
            <a:r>
              <a:rPr lang="en-US" sz="2800" dirty="0">
                <a:effectLst/>
                <a:ea typeface="Times New Roman" panose="02020603050405020304" pitchFamily="18" charset="0"/>
                <a:cs typeface="Arial" panose="020B0604020202020204" pitchFamily="34" charset="0"/>
              </a:rPr>
              <a:t>HIV</a:t>
            </a:r>
            <a:r>
              <a:rPr lang="el-GR" sz="2800" dirty="0">
                <a:effectLst/>
                <a:ea typeface="Times New Roman" panose="02020603050405020304" pitchFamily="18" charset="0"/>
                <a:cs typeface="Arial" panose="020B0604020202020204" pitchFamily="34" charset="0"/>
              </a:rPr>
              <a:t>: οκταπλάσιο </a:t>
            </a:r>
            <a:r>
              <a:rPr lang="el-GR" sz="2800" dirty="0" err="1">
                <a:effectLst/>
                <a:ea typeface="Times New Roman" panose="02020603050405020304" pitchFamily="18" charset="0"/>
                <a:cs typeface="Arial" panose="020B0604020202020204" pitchFamily="34" charset="0"/>
              </a:rPr>
              <a:t>ιικό</a:t>
            </a:r>
            <a:r>
              <a:rPr lang="el-GR" sz="2800" dirty="0">
                <a:effectLst/>
                <a:ea typeface="Times New Roman" panose="02020603050405020304" pitchFamily="18" charset="0"/>
                <a:cs typeface="Arial" panose="020B0604020202020204" pitchFamily="34" charset="0"/>
              </a:rPr>
              <a:t> φορτίο στο σπέρμα ασθενών με γονοκοκκική ουρηθρίτιδα, μείωση κατά το 1/3 μετά τη λήψη αντιβιοτικού.</a:t>
            </a:r>
            <a:endParaRPr lang="el-GR" sz="2800" dirty="0">
              <a:effectLst/>
              <a:ea typeface="Times New Roman" panose="02020603050405020304" pitchFamily="18" charset="0"/>
            </a:endParaRPr>
          </a:p>
        </p:txBody>
      </p:sp>
      <p:sp>
        <p:nvSpPr>
          <p:cNvPr id="6" name="Τίτλος 5"/>
          <p:cNvSpPr>
            <a:spLocks noGrp="1"/>
          </p:cNvSpPr>
          <p:nvPr>
            <p:ph type="title"/>
          </p:nvPr>
        </p:nvSpPr>
        <p:spPr>
          <a:xfrm>
            <a:off x="514292" y="283691"/>
            <a:ext cx="10972800" cy="987356"/>
          </a:xfrm>
        </p:spPr>
        <p:txBody>
          <a:bodyPr/>
          <a:lstStyle/>
          <a:p>
            <a:r>
              <a:rPr lang="el-GR" sz="3600" dirty="0"/>
              <a:t>Εξωγενείς παράγοντες &amp; πολλαπλασιασμός του ιού</a:t>
            </a:r>
          </a:p>
        </p:txBody>
      </p:sp>
    </p:spTree>
    <p:extLst>
      <p:ext uri="{BB962C8B-B14F-4D97-AF65-F5344CB8AC3E}">
        <p14:creationId xmlns:p14="http://schemas.microsoft.com/office/powerpoint/2010/main" val="1814642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899336" y="1484770"/>
            <a:ext cx="8816454" cy="4031873"/>
          </a:xfrm>
          <a:prstGeom prst="rect">
            <a:avLst/>
          </a:prstGeom>
        </p:spPr>
        <p:txBody>
          <a:bodyPr wrap="square">
            <a:spAutoFit/>
          </a:bodyPr>
          <a:lstStyle/>
          <a:p>
            <a:pPr>
              <a:spcAft>
                <a:spcPts val="0"/>
              </a:spcAft>
            </a:pPr>
            <a:r>
              <a:rPr lang="el-GR" sz="3200" dirty="0">
                <a:latin typeface="Calibri" panose="020F0502020204030204" pitchFamily="34" charset="0"/>
                <a:ea typeface="Times New Roman" panose="02020603050405020304" pitchFamily="18" charset="0"/>
                <a:cs typeface="Arial" panose="020B0604020202020204" pitchFamily="34" charset="0"/>
              </a:rPr>
              <a:t>Όλοι οι φορείς του </a:t>
            </a:r>
            <a:r>
              <a:rPr lang="en-US" sz="3200" dirty="0">
                <a:latin typeface="Calibri" panose="020F0502020204030204" pitchFamily="34" charset="0"/>
                <a:ea typeface="Times New Roman" panose="02020603050405020304" pitchFamily="18" charset="0"/>
                <a:cs typeface="Arial" panose="020B0604020202020204" pitchFamily="34" charset="0"/>
              </a:rPr>
              <a:t>HIV</a:t>
            </a:r>
            <a:r>
              <a:rPr lang="el-GR" sz="3200" dirty="0">
                <a:latin typeface="Calibri" panose="020F0502020204030204" pitchFamily="34" charset="0"/>
                <a:ea typeface="Times New Roman" panose="02020603050405020304" pitchFamily="18" charset="0"/>
                <a:cs typeface="Arial" panose="020B0604020202020204" pitchFamily="34" charset="0"/>
              </a:rPr>
              <a:t> είναι σήμερα υποψήφιοι για θεραπεία με συνδυασμό 3 φαρμάκων, εκτός από αυτούς με φυσιολογικά </a:t>
            </a:r>
            <a:r>
              <a:rPr lang="en-US" sz="3200" dirty="0">
                <a:latin typeface="Calibri" panose="020F0502020204030204" pitchFamily="34" charset="0"/>
                <a:ea typeface="Times New Roman" panose="02020603050405020304" pitchFamily="18" charset="0"/>
                <a:cs typeface="Arial" panose="020B0604020202020204" pitchFamily="34" charset="0"/>
              </a:rPr>
              <a:t>CD</a:t>
            </a:r>
            <a:r>
              <a:rPr lang="el-GR" sz="3200" dirty="0">
                <a:latin typeface="Calibri" panose="020F0502020204030204" pitchFamily="34" charset="0"/>
                <a:ea typeface="Times New Roman" panose="02020603050405020304" pitchFamily="18" charset="0"/>
                <a:cs typeface="Arial" panose="020B0604020202020204" pitchFamily="34" charset="0"/>
              </a:rPr>
              <a:t>4+ και πολύ χαμηλό </a:t>
            </a:r>
            <a:r>
              <a:rPr lang="el-GR" sz="3200" dirty="0" err="1">
                <a:latin typeface="Calibri" panose="020F0502020204030204" pitchFamily="34" charset="0"/>
                <a:ea typeface="Times New Roman" panose="02020603050405020304" pitchFamily="18" charset="0"/>
                <a:cs typeface="Arial" panose="020B0604020202020204" pitchFamily="34" charset="0"/>
              </a:rPr>
              <a:t>ιικό</a:t>
            </a:r>
            <a:r>
              <a:rPr lang="el-GR" sz="3200" dirty="0">
                <a:latin typeface="Calibri" panose="020F0502020204030204" pitchFamily="34" charset="0"/>
                <a:ea typeface="Times New Roman" panose="02020603050405020304" pitchFamily="18" charset="0"/>
                <a:cs typeface="Arial" panose="020B0604020202020204" pitchFamily="34" charset="0"/>
              </a:rPr>
              <a:t> φορτίο. Η εξέλιξη σε </a:t>
            </a:r>
            <a:r>
              <a:rPr lang="en-US" sz="3200" dirty="0">
                <a:latin typeface="Calibri" panose="020F0502020204030204" pitchFamily="34" charset="0"/>
                <a:ea typeface="Times New Roman" panose="02020603050405020304" pitchFamily="18" charset="0"/>
                <a:cs typeface="Arial" panose="020B0604020202020204" pitchFamily="34" charset="0"/>
              </a:rPr>
              <a:t>AIDS</a:t>
            </a:r>
            <a:r>
              <a:rPr lang="el-GR" sz="3200" dirty="0">
                <a:latin typeface="Calibri" panose="020F0502020204030204" pitchFamily="34" charset="0"/>
                <a:ea typeface="Times New Roman" panose="02020603050405020304" pitchFamily="18" charset="0"/>
                <a:cs typeface="Arial" panose="020B0604020202020204" pitchFamily="34" charset="0"/>
              </a:rPr>
              <a:t> είναι σαν το τρένο που πρόκειται να πέσει στο γκρεμό.  </a:t>
            </a:r>
          </a:p>
          <a:p>
            <a:pPr>
              <a:spcAft>
                <a:spcPts val="0"/>
              </a:spcAft>
            </a:pPr>
            <a:r>
              <a:rPr lang="el-GR" sz="3200" dirty="0">
                <a:latin typeface="Calibri" panose="020F0502020204030204" pitchFamily="34" charset="0"/>
                <a:ea typeface="Times New Roman" panose="02020603050405020304" pitchFamily="18" charset="0"/>
                <a:cs typeface="Arial" panose="020B0604020202020204" pitchFamily="34" charset="0"/>
              </a:rPr>
              <a:t>Το </a:t>
            </a:r>
            <a:r>
              <a:rPr lang="el-GR" sz="3200" dirty="0" err="1">
                <a:latin typeface="Calibri" panose="020F0502020204030204" pitchFamily="34" charset="0"/>
                <a:ea typeface="Times New Roman" panose="02020603050405020304" pitchFamily="18" charset="0"/>
                <a:cs typeface="Arial" panose="020B0604020202020204" pitchFamily="34" charset="0"/>
              </a:rPr>
              <a:t>ιικό</a:t>
            </a:r>
            <a:r>
              <a:rPr lang="el-GR" sz="3200" dirty="0">
                <a:latin typeface="Calibri" panose="020F0502020204030204" pitchFamily="34" charset="0"/>
                <a:ea typeface="Times New Roman" panose="02020603050405020304" pitchFamily="18" charset="0"/>
                <a:cs typeface="Arial" panose="020B0604020202020204" pitchFamily="34" charset="0"/>
              </a:rPr>
              <a:t> φορτίο δείχνει την ταχύτητα με την οποία τρέχει προς το γκρεμό, ενώ ο αριθμός των </a:t>
            </a:r>
            <a:r>
              <a:rPr lang="en-US" sz="3200" dirty="0">
                <a:latin typeface="Calibri" panose="020F0502020204030204" pitchFamily="34" charset="0"/>
                <a:ea typeface="Times New Roman" panose="02020603050405020304" pitchFamily="18" charset="0"/>
                <a:cs typeface="Arial" panose="020B0604020202020204" pitchFamily="34" charset="0"/>
              </a:rPr>
              <a:t>CD</a:t>
            </a:r>
            <a:r>
              <a:rPr lang="el-GR" sz="3200" dirty="0">
                <a:latin typeface="Calibri" panose="020F0502020204030204" pitchFamily="34" charset="0"/>
                <a:ea typeface="Times New Roman" panose="02020603050405020304" pitchFamily="18" charset="0"/>
                <a:cs typeface="Arial" panose="020B0604020202020204" pitchFamily="34" charset="0"/>
              </a:rPr>
              <a:t>4 πόσο απέχει από το γκρεμό.  </a:t>
            </a:r>
            <a:endParaRPr lang="el-GR" sz="3200" dirty="0">
              <a:effectLst/>
              <a:latin typeface="Calibri" panose="020F0502020204030204" pitchFamily="34" charset="0"/>
              <a:ea typeface="Times New Roman" panose="02020603050405020304" pitchFamily="18" charset="0"/>
            </a:endParaRPr>
          </a:p>
        </p:txBody>
      </p:sp>
      <p:sp>
        <p:nvSpPr>
          <p:cNvPr id="4" name="Τίτλος 3"/>
          <p:cNvSpPr>
            <a:spLocks noGrp="1"/>
          </p:cNvSpPr>
          <p:nvPr>
            <p:ph type="title"/>
          </p:nvPr>
        </p:nvSpPr>
        <p:spPr/>
        <p:txBody>
          <a:bodyPr/>
          <a:lstStyle/>
          <a:p>
            <a:r>
              <a:rPr lang="el-GR" dirty="0"/>
              <a:t>Νέες οδηγίες για την αντιμετώπιση του HIV</a:t>
            </a:r>
          </a:p>
        </p:txBody>
      </p:sp>
    </p:spTree>
    <p:extLst>
      <p:ext uri="{BB962C8B-B14F-4D97-AF65-F5344CB8AC3E}">
        <p14:creationId xmlns:p14="http://schemas.microsoft.com/office/powerpoint/2010/main" val="1042547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665161" y="773988"/>
            <a:ext cx="9289532" cy="5078313"/>
          </a:xfrm>
          <a:prstGeom prst="rect">
            <a:avLst/>
          </a:prstGeom>
        </p:spPr>
        <p:txBody>
          <a:bodyPr wrap="square">
            <a:spAutoFit/>
          </a:bodyPr>
          <a:lstStyle/>
          <a:p>
            <a:pPr lvl="0" algn="just"/>
            <a:r>
              <a:rPr lang="el-GR" sz="3600" dirty="0">
                <a:solidFill>
                  <a:prstClr val="black"/>
                </a:solidFill>
                <a:latin typeface="Calibri" panose="020F0502020204030204" pitchFamily="34" charset="0"/>
                <a:ea typeface="Times New Roman" panose="02020603050405020304" pitchFamily="18" charset="0"/>
                <a:cs typeface="Arial" panose="020B0604020202020204" pitchFamily="34" charset="0"/>
              </a:rPr>
              <a:t>Έχουμε πλέον σήμερα τα μέσα για να επιβραδύνουμε την ταχύτητα του τρένου (</a:t>
            </a:r>
            <a:r>
              <a:rPr lang="el-GR" sz="3600" dirty="0" err="1">
                <a:solidFill>
                  <a:prstClr val="black"/>
                </a:solidFill>
                <a:latin typeface="Calibri" panose="020F0502020204030204" pitchFamily="34" charset="0"/>
                <a:ea typeface="Times New Roman" panose="02020603050405020304" pitchFamily="18" charset="0"/>
                <a:cs typeface="Arial" panose="020B0604020202020204" pitchFamily="34" charset="0"/>
              </a:rPr>
              <a:t>αντιικά</a:t>
            </a:r>
            <a:r>
              <a:rPr lang="el-GR" sz="3600" dirty="0">
                <a:solidFill>
                  <a:prstClr val="black"/>
                </a:solidFill>
                <a:latin typeface="Calibri" panose="020F0502020204030204" pitchFamily="34" charset="0"/>
                <a:ea typeface="Times New Roman" panose="02020603050405020304" pitchFamily="18" charset="0"/>
                <a:cs typeface="Arial" panose="020B0604020202020204" pitchFamily="34" charset="0"/>
              </a:rPr>
              <a:t> φάρμακα), αλλά οι τρόποι για να σταματήσουμε και να αντιστρέψουμε την πορεία του πρέπει να βρεθούν.  </a:t>
            </a:r>
          </a:p>
          <a:p>
            <a:pPr lvl="0" algn="just"/>
            <a:r>
              <a:rPr lang="el-GR" sz="3600" dirty="0">
                <a:solidFill>
                  <a:prstClr val="black"/>
                </a:solidFill>
                <a:latin typeface="Calibri" panose="020F0502020204030204" pitchFamily="34" charset="0"/>
                <a:ea typeface="Times New Roman" panose="02020603050405020304" pitchFamily="18" charset="0"/>
                <a:cs typeface="Arial" panose="020B0604020202020204" pitchFamily="34" charset="0"/>
              </a:rPr>
              <a:t>Σ’ αυτή την προσπάθεια θα συμβάλει η πολύπλευρη μελέτη του ανοσοποιητικού συστήματος, ώστε να βρεθούν μέσα ενίσχυσης του.</a:t>
            </a:r>
            <a:endParaRPr lang="el-GR" sz="3600" dirty="0">
              <a:solidFill>
                <a:prstClr val="black"/>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3867170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34154" y="1145903"/>
            <a:ext cx="11162923" cy="3262432"/>
          </a:xfrm>
          <a:prstGeom prst="rect">
            <a:avLst/>
          </a:prstGeom>
        </p:spPr>
        <p:txBody>
          <a:bodyPr wrap="square">
            <a:spAutoFit/>
          </a:bodyPr>
          <a:lstStyle/>
          <a:p>
            <a:pPr algn="ctr" fontAlgn="base">
              <a:spcBef>
                <a:spcPts val="1200"/>
              </a:spcBef>
              <a:spcAft>
                <a:spcPts val="625"/>
              </a:spcAft>
            </a:pPr>
            <a:r>
              <a:rPr lang="el-GR" sz="4400" dirty="0">
                <a:solidFill>
                  <a:srgbClr val="454545"/>
                </a:solidFill>
                <a:latin typeface="Calibri" panose="020F0502020204030204" pitchFamily="34" charset="0"/>
                <a:cs typeface="Arial" panose="020B0604020202020204" pitchFamily="34" charset="0"/>
              </a:rPr>
              <a:t>Μία παγκόσμια θεώρηση της μόλυνσης με τον ιό ανθρώπινης </a:t>
            </a:r>
            <a:r>
              <a:rPr lang="el-GR" sz="4400" dirty="0" err="1">
                <a:solidFill>
                  <a:srgbClr val="454545"/>
                </a:solidFill>
                <a:latin typeface="Calibri" panose="020F0502020204030204" pitchFamily="34" charset="0"/>
                <a:cs typeface="Arial" panose="020B0604020202020204" pitchFamily="34" charset="0"/>
              </a:rPr>
              <a:t>ανοσοανεπάρκειας</a:t>
            </a:r>
            <a:r>
              <a:rPr lang="el-GR" sz="4400" dirty="0">
                <a:solidFill>
                  <a:srgbClr val="454545"/>
                </a:solidFill>
                <a:latin typeface="Calibri" panose="020F0502020204030204" pitchFamily="34" charset="0"/>
                <a:cs typeface="Arial" panose="020B0604020202020204" pitchFamily="34" charset="0"/>
              </a:rPr>
              <a:t> (HIV)</a:t>
            </a:r>
            <a:endParaRPr lang="en-US" sz="4400" dirty="0">
              <a:solidFill>
                <a:srgbClr val="454545"/>
              </a:solidFill>
              <a:latin typeface="Calibri" panose="020F0502020204030204" pitchFamily="34" charset="0"/>
              <a:cs typeface="Arial" panose="020B0604020202020204" pitchFamily="34" charset="0"/>
            </a:endParaRPr>
          </a:p>
          <a:p>
            <a:pPr algn="ctr" fontAlgn="base">
              <a:spcBef>
                <a:spcPts val="1200"/>
              </a:spcBef>
              <a:spcAft>
                <a:spcPts val="625"/>
              </a:spcAft>
            </a:pPr>
            <a:endParaRPr lang="en-US" sz="4400" dirty="0">
              <a:solidFill>
                <a:srgbClr val="454545"/>
              </a:solidFill>
              <a:latin typeface="Calibri" panose="020F0502020204030204" pitchFamily="34" charset="0"/>
              <a:cs typeface="Arial" panose="020B0604020202020204" pitchFamily="34" charset="0"/>
            </a:endParaRPr>
          </a:p>
          <a:p>
            <a:pPr algn="ctr" fontAlgn="base">
              <a:spcBef>
                <a:spcPts val="1200"/>
              </a:spcBef>
              <a:spcAft>
                <a:spcPts val="625"/>
              </a:spcAft>
            </a:pPr>
            <a:r>
              <a:rPr lang="en-US" sz="4400" i="1" dirty="0">
                <a:latin typeface="Calibri" panose="020F0502020204030204" pitchFamily="34" charset="0"/>
                <a:cs typeface="Arial" panose="020B0604020202020204" pitchFamily="34" charset="0"/>
              </a:rPr>
              <a:t>THE LANCET</a:t>
            </a:r>
            <a:r>
              <a:rPr lang="el-GR" sz="4400" i="1" dirty="0">
                <a:latin typeface="Calibri" panose="020F0502020204030204" pitchFamily="34" charset="0"/>
                <a:cs typeface="Arial" panose="020B0604020202020204" pitchFamily="34" charset="0"/>
              </a:rPr>
              <a:t> , 24 Ιουνίου 2014</a:t>
            </a:r>
            <a:endParaRPr lang="el-GR" sz="4400" i="1"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7500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091820" y="1194306"/>
            <a:ext cx="9635321" cy="3416320"/>
          </a:xfrm>
          <a:prstGeom prst="rect">
            <a:avLst/>
          </a:prstGeom>
        </p:spPr>
        <p:txBody>
          <a:bodyPr wrap="square">
            <a:spAutoFit/>
          </a:bodyPr>
          <a:lstStyle/>
          <a:p>
            <a:r>
              <a:rPr lang="el-GR" sz="3600" dirty="0">
                <a:solidFill>
                  <a:srgbClr val="444444"/>
                </a:solidFill>
                <a:latin typeface="Calibri" panose="020F0502020204030204" pitchFamily="34" charset="0"/>
                <a:ea typeface="Times New Roman" panose="02020603050405020304" pitchFamily="18" charset="0"/>
                <a:cs typeface="Arial" panose="020B0604020202020204" pitchFamily="34" charset="0"/>
              </a:rPr>
              <a:t>Ο </a:t>
            </a:r>
            <a:r>
              <a:rPr lang="el-GR" sz="3600" dirty="0" err="1">
                <a:solidFill>
                  <a:srgbClr val="444444"/>
                </a:solidFill>
                <a:latin typeface="Calibri" panose="020F0502020204030204" pitchFamily="34" charset="0"/>
                <a:ea typeface="Times New Roman" panose="02020603050405020304" pitchFamily="18" charset="0"/>
                <a:cs typeface="Arial" panose="020B0604020202020204" pitchFamily="34" charset="0"/>
              </a:rPr>
              <a:t>επιπολασμός</a:t>
            </a:r>
            <a:r>
              <a:rPr lang="el-GR" sz="3600" dirty="0">
                <a:solidFill>
                  <a:srgbClr val="444444"/>
                </a:solidFill>
                <a:latin typeface="Calibri" panose="020F0502020204030204" pitchFamily="34" charset="0"/>
                <a:ea typeface="Times New Roman" panose="02020603050405020304" pitchFamily="18" charset="0"/>
                <a:cs typeface="Arial" panose="020B0604020202020204" pitchFamily="34" charset="0"/>
              </a:rPr>
              <a:t> του HIV αυξάνεται παγκοσμίως επειδή τα άτομα που υποβάλλονται σε </a:t>
            </a:r>
            <a:r>
              <a:rPr lang="el-GR" sz="3600" dirty="0" err="1">
                <a:solidFill>
                  <a:srgbClr val="444444"/>
                </a:solidFill>
                <a:latin typeface="Calibri" panose="020F0502020204030204" pitchFamily="34" charset="0"/>
                <a:ea typeface="Times New Roman" panose="02020603050405020304" pitchFamily="18" charset="0"/>
                <a:cs typeface="Arial" panose="020B0604020202020204" pitchFamily="34" charset="0"/>
              </a:rPr>
              <a:t>αντιρετροϊική</a:t>
            </a:r>
            <a:r>
              <a:rPr lang="el-GR" sz="3600" dirty="0">
                <a:solidFill>
                  <a:srgbClr val="444444"/>
                </a:solidFill>
                <a:latin typeface="Calibri" panose="020F0502020204030204" pitchFamily="34" charset="0"/>
                <a:ea typeface="Times New Roman" panose="02020603050405020304" pitchFamily="18" charset="0"/>
                <a:cs typeface="Arial" panose="020B0604020202020204" pitchFamily="34" charset="0"/>
              </a:rPr>
              <a:t> θεραπεία ζουν περισσότερο, παρότι ο αριθμός των νέων περιστατικών μόλυνσης μειώθηκε από τα 3,3 εκατομμύρια το 2002, σε 2,3 εκατομμύρια το 2012. </a:t>
            </a:r>
            <a:endParaRPr lang="el-GR" sz="3600" dirty="0">
              <a:latin typeface="Calibri" panose="020F0502020204030204" pitchFamily="34" charset="0"/>
            </a:endParaRPr>
          </a:p>
        </p:txBody>
      </p:sp>
    </p:spTree>
    <p:extLst>
      <p:ext uri="{BB962C8B-B14F-4D97-AF65-F5344CB8AC3E}">
        <p14:creationId xmlns:p14="http://schemas.microsoft.com/office/powerpoint/2010/main" val="14628762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663921" y="1174689"/>
            <a:ext cx="10972800" cy="4094429"/>
          </a:xfrm>
        </p:spPr>
        <p:txBody>
          <a:bodyPr>
            <a:normAutofit/>
          </a:bodyPr>
          <a:lstStyle/>
          <a:p>
            <a:pPr marL="0" lvl="0" indent="0">
              <a:lnSpc>
                <a:spcPct val="100000"/>
              </a:lnSpc>
              <a:spcBef>
                <a:spcPts val="0"/>
              </a:spcBef>
              <a:buNone/>
            </a:pPr>
            <a:r>
              <a:rPr lang="el-GR" sz="3200" dirty="0">
                <a:solidFill>
                  <a:srgbClr val="444444"/>
                </a:solidFill>
                <a:latin typeface="Calibri" panose="020F0502020204030204" pitchFamily="34" charset="0"/>
                <a:ea typeface="Times New Roman" panose="02020603050405020304" pitchFamily="18" charset="0"/>
                <a:cs typeface="Arial" panose="020B0604020202020204" pitchFamily="34" charset="0"/>
              </a:rPr>
              <a:t>Σε όλο τον κόσμο ο αριθμός των θανάτων λόγω AIDS (Σύνδρομο επίκτητης </a:t>
            </a:r>
            <a:r>
              <a:rPr lang="el-GR" sz="3200" dirty="0" err="1">
                <a:solidFill>
                  <a:srgbClr val="444444"/>
                </a:solidFill>
                <a:latin typeface="Calibri" panose="020F0502020204030204" pitchFamily="34" charset="0"/>
                <a:ea typeface="Times New Roman" panose="02020603050405020304" pitchFamily="18" charset="0"/>
                <a:cs typeface="Arial" panose="020B0604020202020204" pitchFamily="34" charset="0"/>
              </a:rPr>
              <a:t>ανοσοανεπάρκειας</a:t>
            </a:r>
            <a:r>
              <a:rPr lang="el-GR" sz="3200" dirty="0">
                <a:solidFill>
                  <a:srgbClr val="444444"/>
                </a:solidFill>
                <a:latin typeface="Calibri" panose="020F0502020204030204" pitchFamily="34" charset="0"/>
                <a:ea typeface="Times New Roman" panose="02020603050405020304" pitchFamily="18" charset="0"/>
                <a:cs typeface="Arial" panose="020B0604020202020204" pitchFamily="34" charset="0"/>
              </a:rPr>
              <a:t>) κορυφώθηκε στα 2,3 εκατομμύρια το 2005 και μειώθηκε στα 1,6 εκατομμύρια μέχρι το 2012. </a:t>
            </a:r>
          </a:p>
          <a:p>
            <a:pPr marL="0" lvl="0" indent="0">
              <a:lnSpc>
                <a:spcPct val="100000"/>
              </a:lnSpc>
              <a:spcBef>
                <a:spcPts val="0"/>
              </a:spcBef>
              <a:buNone/>
            </a:pPr>
            <a:r>
              <a:rPr lang="el-GR" sz="3200" dirty="0">
                <a:solidFill>
                  <a:srgbClr val="444444"/>
                </a:solidFill>
                <a:latin typeface="Calibri" panose="020F0502020204030204" pitchFamily="34" charset="0"/>
                <a:ea typeface="Times New Roman" panose="02020603050405020304" pitchFamily="18" charset="0"/>
                <a:cs typeface="Arial" panose="020B0604020202020204" pitchFamily="34" charset="0"/>
              </a:rPr>
              <a:t>Ένας εκτιμώμενος αριθμός 9,7 εκατομμυρίων ατόμων χαμηλού έως μέσου εισοδήματος άρχισε να υποβάλλεται σε </a:t>
            </a:r>
            <a:r>
              <a:rPr lang="el-GR" sz="3200" dirty="0" err="1">
                <a:solidFill>
                  <a:srgbClr val="444444"/>
                </a:solidFill>
                <a:latin typeface="Calibri" panose="020F0502020204030204" pitchFamily="34" charset="0"/>
                <a:ea typeface="Times New Roman" panose="02020603050405020304" pitchFamily="18" charset="0"/>
                <a:cs typeface="Arial" panose="020B0604020202020204" pitchFamily="34" charset="0"/>
              </a:rPr>
              <a:t>αντιρετροϊική</a:t>
            </a:r>
            <a:r>
              <a:rPr lang="el-GR" sz="3200" dirty="0">
                <a:solidFill>
                  <a:srgbClr val="444444"/>
                </a:solidFill>
                <a:latin typeface="Calibri" panose="020F0502020204030204" pitchFamily="34" charset="0"/>
                <a:ea typeface="Times New Roman" panose="02020603050405020304" pitchFamily="18" charset="0"/>
                <a:cs typeface="Arial" panose="020B0604020202020204" pitchFamily="34" charset="0"/>
              </a:rPr>
              <a:t> θεραπεία μέχρι το 2012.</a:t>
            </a:r>
            <a:endParaRPr lang="el-GR" sz="3200" dirty="0">
              <a:solidFill>
                <a:prstClr val="black"/>
              </a:solidFill>
              <a:latin typeface="Calibri" panose="020F0502020204030204" pitchFamily="34" charset="0"/>
            </a:endParaRPr>
          </a:p>
          <a:p>
            <a:endParaRPr lang="el-GR" sz="3200" dirty="0"/>
          </a:p>
        </p:txBody>
      </p:sp>
    </p:spTree>
    <p:extLst>
      <p:ext uri="{BB962C8B-B14F-4D97-AF65-F5344CB8AC3E}">
        <p14:creationId xmlns:p14="http://schemas.microsoft.com/office/powerpoint/2010/main" val="9282872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91081" y="1047939"/>
            <a:ext cx="10972800" cy="4525963"/>
          </a:xfrm>
        </p:spPr>
        <p:txBody>
          <a:bodyPr>
            <a:normAutofit/>
          </a:bodyPr>
          <a:lstStyle/>
          <a:p>
            <a:pPr marL="0" indent="0" fontAlgn="base">
              <a:spcAft>
                <a:spcPts val="940"/>
              </a:spcAft>
              <a:buNone/>
            </a:pPr>
            <a:r>
              <a:rPr lang="el-GR" sz="3200" dirty="0">
                <a:solidFill>
                  <a:srgbClr val="444444"/>
                </a:solidFill>
                <a:ea typeface="Times New Roman" panose="02020603050405020304" pitchFamily="18" charset="0"/>
                <a:cs typeface="Arial" panose="020B0604020202020204" pitchFamily="34" charset="0"/>
              </a:rPr>
              <a:t>Οι σημαντικές για τη δημόσια υγεία ανακαλύψεις αναφορικά με την πρόληψη του HIV περιλαμβάνουν ιατρική περιτομή ανδρών, </a:t>
            </a:r>
            <a:r>
              <a:rPr lang="el-GR" sz="3200" dirty="0" err="1">
                <a:solidFill>
                  <a:srgbClr val="444444"/>
                </a:solidFill>
                <a:ea typeface="Times New Roman" panose="02020603050405020304" pitchFamily="18" charset="0"/>
                <a:cs typeface="Arial" panose="020B0604020202020204" pitchFamily="34" charset="0"/>
              </a:rPr>
              <a:t>αντιρετροϊκή</a:t>
            </a:r>
            <a:r>
              <a:rPr lang="el-GR" sz="3200" dirty="0">
                <a:solidFill>
                  <a:srgbClr val="444444"/>
                </a:solidFill>
                <a:ea typeface="Times New Roman" panose="02020603050405020304" pitchFamily="18" charset="0"/>
                <a:cs typeface="Arial" panose="020B0604020202020204" pitchFamily="34" charset="0"/>
              </a:rPr>
              <a:t> θεραπεία για πρόληψη της μετάδοσης του ιού από μητέρα σε παιδί, χορήγηση </a:t>
            </a:r>
            <a:r>
              <a:rPr lang="el-GR" sz="3200" dirty="0" err="1">
                <a:solidFill>
                  <a:srgbClr val="444444"/>
                </a:solidFill>
                <a:ea typeface="Times New Roman" panose="02020603050405020304" pitchFamily="18" charset="0"/>
                <a:cs typeface="Arial" panose="020B0604020202020204" pitchFamily="34" charset="0"/>
              </a:rPr>
              <a:t>αντιρετροϊκής</a:t>
            </a:r>
            <a:r>
              <a:rPr lang="el-GR" sz="3200" dirty="0">
                <a:solidFill>
                  <a:srgbClr val="444444"/>
                </a:solidFill>
                <a:ea typeface="Times New Roman" panose="02020603050405020304" pitchFamily="18" charset="0"/>
                <a:cs typeface="Arial" panose="020B0604020202020204" pitchFamily="34" charset="0"/>
              </a:rPr>
              <a:t> θεραπείας σε άτομα που έχουν προσβληθεί από HIV για την πρόληψη μετάδοσης και </a:t>
            </a:r>
            <a:r>
              <a:rPr lang="el-GR" sz="3200" dirty="0" err="1">
                <a:solidFill>
                  <a:srgbClr val="444444"/>
                </a:solidFill>
                <a:ea typeface="Times New Roman" panose="02020603050405020304" pitchFamily="18" charset="0"/>
                <a:cs typeface="Arial" panose="020B0604020202020204" pitchFamily="34" charset="0"/>
              </a:rPr>
              <a:t>αντιρετροϊικά</a:t>
            </a:r>
            <a:r>
              <a:rPr lang="el-GR" sz="3200" dirty="0">
                <a:solidFill>
                  <a:srgbClr val="444444"/>
                </a:solidFill>
                <a:ea typeface="Times New Roman" panose="02020603050405020304" pitchFamily="18" charset="0"/>
                <a:cs typeface="Arial" panose="020B0604020202020204" pitchFamily="34" charset="0"/>
              </a:rPr>
              <a:t> σκευάσματα για προφύλαξη πριν από την έκθεση. Έρευνες σχετικά με άλλες παρεμβάσεις πρόληψης, ειδικά όπως τα εμβόλια και τα κολπικά </a:t>
            </a:r>
            <a:r>
              <a:rPr lang="el-GR" sz="3200" dirty="0" err="1">
                <a:solidFill>
                  <a:srgbClr val="444444"/>
                </a:solidFill>
                <a:ea typeface="Times New Roman" panose="02020603050405020304" pitchFamily="18" charset="0"/>
                <a:cs typeface="Arial" panose="020B0604020202020204" pitchFamily="34" charset="0"/>
              </a:rPr>
              <a:t>μικροβιοκτόνα</a:t>
            </a:r>
            <a:r>
              <a:rPr lang="el-GR" sz="3200" dirty="0">
                <a:solidFill>
                  <a:srgbClr val="444444"/>
                </a:solidFill>
                <a:ea typeface="Times New Roman" panose="02020603050405020304" pitchFamily="18" charset="0"/>
                <a:cs typeface="Arial" panose="020B0604020202020204" pitchFamily="34" charset="0"/>
              </a:rPr>
              <a:t>, βρίσκονται σε εξέλιξη.</a:t>
            </a:r>
            <a:endParaRPr lang="el-GR" sz="3200" dirty="0">
              <a:ea typeface="Times New Roman" panose="02020603050405020304" pitchFamily="18" charset="0"/>
            </a:endParaRPr>
          </a:p>
          <a:p>
            <a:pPr marL="0" indent="0">
              <a:spcAft>
                <a:spcPts val="0"/>
              </a:spcAft>
              <a:buNone/>
              <a:tabLst>
                <a:tab pos="2952750" algn="l"/>
              </a:tabLst>
            </a:pPr>
            <a:endParaRPr lang="el-GR" dirty="0">
              <a:latin typeface="Times New Roman" panose="02020603050405020304" pitchFamily="18" charset="0"/>
              <a:ea typeface="Times New Roman" panose="02020603050405020304" pitchFamily="18" charset="0"/>
            </a:endParaRPr>
          </a:p>
          <a:p>
            <a:pPr>
              <a:spcAft>
                <a:spcPts val="0"/>
              </a:spcAft>
              <a:tabLst>
                <a:tab pos="2952750" algn="l"/>
              </a:tabLst>
            </a:pPr>
            <a:endParaRPr lang="el-GR" dirty="0">
              <a:latin typeface="Times New Roman" panose="02020603050405020304" pitchFamily="18" charset="0"/>
              <a:ea typeface="Times New Roman" panose="02020603050405020304" pitchFamily="18" charset="0"/>
            </a:endParaRPr>
          </a:p>
          <a:p>
            <a:pPr marL="0" indent="0">
              <a:spcAft>
                <a:spcPts val="0"/>
              </a:spcAft>
              <a:buNone/>
            </a:pPr>
            <a:endParaRPr lang="el-G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43742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64" y="1100170"/>
            <a:ext cx="7357872" cy="5526024"/>
          </a:xfrm>
          <a:prstGeom prst="rect">
            <a:avLst/>
          </a:prstGeom>
        </p:spPr>
      </p:pic>
      <p:sp>
        <p:nvSpPr>
          <p:cNvPr id="5" name="Τίτλος 4"/>
          <p:cNvSpPr>
            <a:spLocks noGrp="1"/>
          </p:cNvSpPr>
          <p:nvPr>
            <p:ph type="title"/>
          </p:nvPr>
        </p:nvSpPr>
        <p:spPr>
          <a:xfrm>
            <a:off x="246185" y="274638"/>
            <a:ext cx="11336215" cy="825532"/>
          </a:xfrm>
        </p:spPr>
        <p:txBody>
          <a:bodyPr/>
          <a:lstStyle/>
          <a:p>
            <a:r>
              <a:rPr lang="el-GR" sz="2800" b="0" dirty="0">
                <a:solidFill>
                  <a:schemeClr val="tx1"/>
                </a:solidFill>
              </a:rPr>
              <a:t>Στη χώρα μας, τους δέκα πρώτους μήνες του 2018, 540 περιστατικά λοίμωξης από </a:t>
            </a:r>
            <a:r>
              <a:rPr lang="en-US" sz="2800" b="0" dirty="0">
                <a:solidFill>
                  <a:schemeClr val="tx1"/>
                </a:solidFill>
              </a:rPr>
              <a:t>HIV</a:t>
            </a:r>
            <a:r>
              <a:rPr lang="el-GR" sz="2800" b="0" dirty="0">
                <a:solidFill>
                  <a:schemeClr val="tx1"/>
                </a:solidFill>
              </a:rPr>
              <a:t>.        </a:t>
            </a:r>
            <a:r>
              <a:rPr lang="en-US" sz="2800" b="0" dirty="0">
                <a:solidFill>
                  <a:schemeClr val="tx1"/>
                </a:solidFill>
              </a:rPr>
              <a:t>60,74%</a:t>
            </a:r>
            <a:r>
              <a:rPr lang="el-GR" sz="2800" b="0" dirty="0">
                <a:solidFill>
                  <a:schemeClr val="tx1"/>
                </a:solidFill>
              </a:rPr>
              <a:t> μετά από σεξ. επαφή χωρίς προφύλαξη</a:t>
            </a:r>
          </a:p>
        </p:txBody>
      </p:sp>
      <p:sp>
        <p:nvSpPr>
          <p:cNvPr id="6" name="Θέση περιεχομένου 5"/>
          <p:cNvSpPr>
            <a:spLocks noGrp="1"/>
          </p:cNvSpPr>
          <p:nvPr>
            <p:ph idx="1"/>
          </p:nvPr>
        </p:nvSpPr>
        <p:spPr/>
        <p:txBody>
          <a:bodyPr/>
          <a:lstStyle/>
          <a:p>
            <a:endParaRPr lang="el-GR" dirty="0"/>
          </a:p>
        </p:txBody>
      </p:sp>
    </p:spTree>
    <p:extLst>
      <p:ext uri="{BB962C8B-B14F-4D97-AF65-F5344CB8AC3E}">
        <p14:creationId xmlns:p14="http://schemas.microsoft.com/office/powerpoint/2010/main" val="1365141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marL="228600" lvl="0" indent="-228600" algn="ctr">
              <a:spcBef>
                <a:spcPts val="1000"/>
              </a:spcBef>
            </a:pPr>
            <a:r>
              <a:rPr lang="el-GR" dirty="0">
                <a:solidFill>
                  <a:srgbClr val="0070C0"/>
                </a:solidFill>
                <a:latin typeface="+mn-lt"/>
                <a:ea typeface="Times New Roman" panose="02020603050405020304" pitchFamily="18" charset="0"/>
                <a:cs typeface="Arial" panose="020B0604020202020204" pitchFamily="34" charset="0"/>
              </a:rPr>
              <a:t>Τρόποι πρόληψης ΣΜΝ</a:t>
            </a:r>
            <a:endParaRPr lang="el-GR" dirty="0">
              <a:solidFill>
                <a:srgbClr val="0070C0"/>
              </a:solidFill>
              <a:latin typeface="+mn-lt"/>
            </a:endParaRPr>
          </a:p>
        </p:txBody>
      </p:sp>
      <p:sp>
        <p:nvSpPr>
          <p:cNvPr id="3" name="Θέση περιεχομένου 2"/>
          <p:cNvSpPr>
            <a:spLocks noGrp="1"/>
          </p:cNvSpPr>
          <p:nvPr>
            <p:ph idx="1"/>
          </p:nvPr>
        </p:nvSpPr>
        <p:spPr>
          <a:xfrm>
            <a:off x="1865014" y="1600202"/>
            <a:ext cx="9717386" cy="3288670"/>
          </a:xfrm>
        </p:spPr>
        <p:txBody>
          <a:bodyPr>
            <a:normAutofit/>
          </a:bodyPr>
          <a:lstStyle/>
          <a:p>
            <a:pPr marL="0" indent="0" algn="just">
              <a:spcAft>
                <a:spcPts val="0"/>
              </a:spcAft>
              <a:buNone/>
            </a:pPr>
            <a:r>
              <a:rPr lang="el-GR" sz="3200" dirty="0">
                <a:latin typeface="Calibri" panose="020F0502020204030204" pitchFamily="34" charset="0"/>
                <a:ea typeface="Times New Roman" panose="02020603050405020304" pitchFamily="18" charset="0"/>
                <a:cs typeface="Arial" panose="020B0604020202020204" pitchFamily="34" charset="0"/>
              </a:rPr>
              <a:t>α) Αποχή</a:t>
            </a:r>
            <a:endParaRPr lang="el-GR" sz="3200" dirty="0">
              <a:latin typeface="Calibri" panose="020F0502020204030204" pitchFamily="34" charset="0"/>
              <a:ea typeface="Times New Roman" panose="02020603050405020304" pitchFamily="18" charset="0"/>
            </a:endParaRPr>
          </a:p>
          <a:p>
            <a:pPr marL="0" indent="0">
              <a:spcAft>
                <a:spcPts val="0"/>
              </a:spcAft>
              <a:buNone/>
            </a:pPr>
            <a:r>
              <a:rPr lang="el-GR" sz="3200" dirty="0">
                <a:latin typeface="Calibri" panose="020F0502020204030204" pitchFamily="34" charset="0"/>
                <a:ea typeface="Times New Roman" panose="02020603050405020304" pitchFamily="18" charset="0"/>
                <a:cs typeface="Arial" panose="020B0604020202020204" pitchFamily="34" charset="0"/>
              </a:rPr>
              <a:t>β) Φυσικά εμπόδια: Προφυλακτικά (ανδρικό και γυναικείο). Δεν προφυλάσσουν από τον </a:t>
            </a:r>
            <a:r>
              <a:rPr lang="en-US" sz="3200" dirty="0">
                <a:latin typeface="Calibri" panose="020F0502020204030204" pitchFamily="34" charset="0"/>
                <a:ea typeface="Times New Roman" panose="02020603050405020304" pitchFamily="18" charset="0"/>
                <a:cs typeface="Arial" panose="020B0604020202020204" pitchFamily="34" charset="0"/>
              </a:rPr>
              <a:t>HPV</a:t>
            </a:r>
            <a:r>
              <a:rPr lang="el-GR" sz="3200" dirty="0">
                <a:latin typeface="Calibri" panose="020F0502020204030204" pitchFamily="34" charset="0"/>
                <a:ea typeface="Times New Roman" panose="02020603050405020304" pitchFamily="18" charset="0"/>
                <a:cs typeface="Arial" panose="020B0604020202020204" pitchFamily="34" charset="0"/>
              </a:rPr>
              <a:t>.</a:t>
            </a:r>
            <a:endParaRPr lang="en-US" sz="3200" dirty="0">
              <a:latin typeface="Calibri" panose="020F0502020204030204" pitchFamily="34" charset="0"/>
              <a:ea typeface="Times New Roman" panose="02020603050405020304" pitchFamily="18" charset="0"/>
              <a:cs typeface="Arial" panose="020B0604020202020204" pitchFamily="34" charset="0"/>
            </a:endParaRPr>
          </a:p>
          <a:p>
            <a:pPr marL="0" indent="0">
              <a:spcAft>
                <a:spcPts val="0"/>
              </a:spcAft>
              <a:buNone/>
            </a:pPr>
            <a:r>
              <a:rPr lang="el-GR" sz="3200" dirty="0">
                <a:latin typeface="Calibri" panose="020F0502020204030204" pitchFamily="34" charset="0"/>
                <a:ea typeface="Times New Roman" panose="02020603050405020304" pitchFamily="18" charset="0"/>
                <a:cs typeface="Arial" panose="020B0604020202020204" pitchFamily="34" charset="0"/>
              </a:rPr>
              <a:t>γ) Εμβόλια</a:t>
            </a:r>
            <a:endParaRPr lang="el-GR" sz="3200" dirty="0">
              <a:latin typeface="Calibri" panose="020F0502020204030204" pitchFamily="34" charset="0"/>
              <a:ea typeface="Times New Roman" panose="02020603050405020304" pitchFamily="18" charset="0"/>
            </a:endParaRPr>
          </a:p>
          <a:p>
            <a:pPr marL="0" indent="0" algn="just">
              <a:spcAft>
                <a:spcPts val="0"/>
              </a:spcAft>
              <a:buNone/>
            </a:pPr>
            <a:r>
              <a:rPr lang="el-GR" sz="3200" dirty="0">
                <a:latin typeface="Calibri" panose="020F0502020204030204" pitchFamily="34" charset="0"/>
                <a:ea typeface="Times New Roman" panose="02020603050405020304" pitchFamily="18" charset="0"/>
                <a:cs typeface="Arial" panose="020B0604020202020204" pitchFamily="34" charset="0"/>
              </a:rPr>
              <a:t>Σήμερα διαθέτουμε 2 εμβόλια</a:t>
            </a:r>
            <a:r>
              <a:rPr lang="en-US" sz="3200" dirty="0">
                <a:latin typeface="Calibri" panose="020F0502020204030204" pitchFamily="34" charset="0"/>
                <a:ea typeface="Times New Roman" panose="02020603050405020304" pitchFamily="18" charset="0"/>
                <a:cs typeface="Arial" panose="020B0604020202020204" pitchFamily="34" charset="0"/>
              </a:rPr>
              <a:t>:</a:t>
            </a:r>
            <a:r>
              <a:rPr lang="el-GR" sz="3200" dirty="0">
                <a:latin typeface="Calibri" panose="020F0502020204030204" pitchFamily="34" charset="0"/>
                <a:ea typeface="Times New Roman" panose="02020603050405020304" pitchFamily="18" charset="0"/>
                <a:cs typeface="Arial" panose="020B0604020202020204" pitchFamily="34" charset="0"/>
              </a:rPr>
              <a:t> </a:t>
            </a:r>
            <a:r>
              <a:rPr lang="en-US" sz="3200" dirty="0">
                <a:latin typeface="Calibri" panose="020F0502020204030204" pitchFamily="34" charset="0"/>
                <a:ea typeface="Times New Roman" panose="02020603050405020304" pitchFamily="18" charset="0"/>
                <a:cs typeface="Arial" panose="020B0604020202020204" pitchFamily="34" charset="0"/>
              </a:rPr>
              <a:t> </a:t>
            </a:r>
            <a:r>
              <a:rPr lang="el-GR" sz="3200" dirty="0">
                <a:latin typeface="Calibri" panose="020F0502020204030204" pitchFamily="34" charset="0"/>
                <a:ea typeface="Times New Roman" panose="02020603050405020304" pitchFamily="18" charset="0"/>
                <a:cs typeface="Arial" panose="020B0604020202020204" pitchFamily="34" charset="0"/>
              </a:rPr>
              <a:t>ηπατίτιδα Β και </a:t>
            </a:r>
            <a:r>
              <a:rPr lang="en-US" sz="3200" dirty="0">
                <a:latin typeface="Calibri" panose="020F0502020204030204" pitchFamily="34" charset="0"/>
                <a:ea typeface="Times New Roman" panose="02020603050405020304" pitchFamily="18" charset="0"/>
                <a:cs typeface="Arial" panose="020B0604020202020204" pitchFamily="34" charset="0"/>
              </a:rPr>
              <a:t>HPV</a:t>
            </a:r>
            <a:r>
              <a:rPr lang="el-GR" sz="3200" dirty="0">
                <a:latin typeface="Calibri" panose="020F0502020204030204" pitchFamily="34" charset="0"/>
                <a:ea typeface="Times New Roman" panose="02020603050405020304" pitchFamily="18" charset="0"/>
                <a:cs typeface="Arial" panose="020B0604020202020204" pitchFamily="34" charset="0"/>
              </a:rPr>
              <a:t>.</a:t>
            </a:r>
            <a:endParaRPr lang="el-GR" sz="3200" dirty="0">
              <a:latin typeface="Calibri" panose="020F0502020204030204" pitchFamily="34" charset="0"/>
              <a:ea typeface="Times New Roman" panose="02020603050405020304" pitchFamily="18" charset="0"/>
            </a:endParaRPr>
          </a:p>
          <a:p>
            <a:pPr marL="0" indent="0" algn="just">
              <a:spcAft>
                <a:spcPts val="0"/>
              </a:spcAft>
              <a:buNone/>
            </a:pPr>
            <a:endParaRPr lang="el-GR" dirty="0">
              <a:latin typeface="Calibri" panose="020F0502020204030204" pitchFamily="34" charset="0"/>
              <a:ea typeface="Times New Roman" panose="02020603050405020304" pitchFamily="18" charset="0"/>
            </a:endParaRPr>
          </a:p>
          <a:p>
            <a:pPr algn="just">
              <a:spcAft>
                <a:spcPts val="0"/>
              </a:spcAft>
            </a:pPr>
            <a:endParaRPr lang="el-G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8534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sz="2800" dirty="0"/>
              <a:t>Στις ΗΠΑ κάθε χρόνο 12 εκατομμύρια νέα κρούσματα. </a:t>
            </a:r>
          </a:p>
          <a:p>
            <a:endParaRPr lang="el-GR" sz="2800" dirty="0"/>
          </a:p>
          <a:p>
            <a:r>
              <a:rPr lang="el-GR" sz="2800" dirty="0"/>
              <a:t>Τα περισσότερα ΣΜΝ μπορούν να θεραπευτούν, </a:t>
            </a:r>
          </a:p>
          <a:p>
            <a:r>
              <a:rPr lang="el-GR" sz="2800" dirty="0"/>
              <a:t>μερικά μπορούν εύκολα να περιορισθούν, </a:t>
            </a:r>
          </a:p>
          <a:p>
            <a:r>
              <a:rPr lang="el-GR" sz="2800" dirty="0"/>
              <a:t>όλα όμως μπορούν να προληφθούν. </a:t>
            </a:r>
          </a:p>
          <a:p>
            <a:endParaRPr lang="el-GR" sz="2800" dirty="0"/>
          </a:p>
        </p:txBody>
      </p:sp>
    </p:spTree>
    <p:extLst>
      <p:ext uri="{BB962C8B-B14F-4D97-AF65-F5344CB8AC3E}">
        <p14:creationId xmlns:p14="http://schemas.microsoft.com/office/powerpoint/2010/main" val="21770109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048000" y="-2434143"/>
            <a:ext cx="6096000" cy="646331"/>
          </a:xfrm>
          <a:prstGeom prst="rect">
            <a:avLst/>
          </a:prstGeom>
        </p:spPr>
        <p:txBody>
          <a:bodyPr>
            <a:spAutoFit/>
          </a:bodyPr>
          <a:lstStyle/>
          <a:p>
            <a:pPr>
              <a:spcAft>
                <a:spcPts val="0"/>
              </a:spcAft>
            </a:pPr>
            <a:r>
              <a:rPr lang="el-GR" dirty="0">
                <a:solidFill>
                  <a:srgbClr val="333333"/>
                </a:solidFill>
                <a:latin typeface="Helvetica" panose="020B0604020202020204" pitchFamily="34" charset="0"/>
                <a:ea typeface="Times New Roman" panose="02020603050405020304" pitchFamily="18" charset="0"/>
              </a:rPr>
              <a:t/>
            </a:r>
            <a:br>
              <a:rPr lang="el-GR" dirty="0">
                <a:solidFill>
                  <a:srgbClr val="333333"/>
                </a:solidFill>
                <a:latin typeface="Helvetica" panose="020B0604020202020204" pitchFamily="34" charset="0"/>
                <a:ea typeface="Times New Roman" panose="02020603050405020304" pitchFamily="18" charset="0"/>
              </a:rPr>
            </a:br>
            <a:endParaRPr lang="el-GR" dirty="0"/>
          </a:p>
        </p:txBody>
      </p:sp>
      <p:sp>
        <p:nvSpPr>
          <p:cNvPr id="5" name="Τίτλος 4"/>
          <p:cNvSpPr>
            <a:spLocks noGrp="1"/>
          </p:cNvSpPr>
          <p:nvPr>
            <p:ph type="title"/>
          </p:nvPr>
        </p:nvSpPr>
        <p:spPr/>
        <p:txBody>
          <a:bodyPr/>
          <a:lstStyle/>
          <a:p>
            <a:r>
              <a:rPr lang="el-GR" sz="3200" dirty="0"/>
              <a:t>Συμπτώματα που πρέπει να οδηγήσουν </a:t>
            </a:r>
            <a:br>
              <a:rPr lang="el-GR" sz="3200" dirty="0"/>
            </a:br>
            <a:r>
              <a:rPr lang="el-GR" sz="3200" dirty="0"/>
              <a:t>σε γυναικολόγο ή δερματολόγο ή ουρολόγο</a:t>
            </a:r>
          </a:p>
        </p:txBody>
      </p:sp>
      <p:sp>
        <p:nvSpPr>
          <p:cNvPr id="7" name="Θέση κειμένου 6"/>
          <p:cNvSpPr>
            <a:spLocks noGrp="1"/>
          </p:cNvSpPr>
          <p:nvPr>
            <p:ph type="body" idx="1"/>
          </p:nvPr>
        </p:nvSpPr>
        <p:spPr/>
        <p:txBody>
          <a:bodyPr/>
          <a:lstStyle/>
          <a:p>
            <a:endParaRPr lang="el-GR"/>
          </a:p>
        </p:txBody>
      </p:sp>
      <p:sp>
        <p:nvSpPr>
          <p:cNvPr id="8" name="Θέση περιεχομένου 7"/>
          <p:cNvSpPr>
            <a:spLocks noGrp="1"/>
          </p:cNvSpPr>
          <p:nvPr>
            <p:ph sz="half" idx="2"/>
          </p:nvPr>
        </p:nvSpPr>
        <p:spPr/>
        <p:txBody>
          <a:bodyPr/>
          <a:lstStyle/>
          <a:p>
            <a:endParaRPr lang="el-GR" dirty="0"/>
          </a:p>
        </p:txBody>
      </p:sp>
      <p:sp>
        <p:nvSpPr>
          <p:cNvPr id="9" name="Θέση κειμένου 8"/>
          <p:cNvSpPr>
            <a:spLocks noGrp="1"/>
          </p:cNvSpPr>
          <p:nvPr>
            <p:ph type="body" sz="quarter" idx="3"/>
          </p:nvPr>
        </p:nvSpPr>
        <p:spPr/>
        <p:txBody>
          <a:bodyPr/>
          <a:lstStyle/>
          <a:p>
            <a:endParaRPr lang="el-GR"/>
          </a:p>
        </p:txBody>
      </p:sp>
      <p:sp>
        <p:nvSpPr>
          <p:cNvPr id="10" name="Θέση περιεχομένου 9"/>
          <p:cNvSpPr>
            <a:spLocks noGrp="1"/>
          </p:cNvSpPr>
          <p:nvPr>
            <p:ph sz="quarter" idx="4"/>
          </p:nvPr>
        </p:nvSpPr>
        <p:spPr/>
        <p:txBody>
          <a:bodyPr/>
          <a:lstStyle/>
          <a:p>
            <a:r>
              <a:rPr lang="el-GR" dirty="0"/>
              <a:t>Τα συμπτώματα μπορεί να υποχωρούν, αλλά η αρρώστια να εξελίσσεται!</a:t>
            </a:r>
          </a:p>
          <a:p>
            <a:r>
              <a:rPr lang="el-GR" dirty="0"/>
              <a:t>Η αναβολή μπορεί να έχει δραματικές συνέπειες!</a:t>
            </a:r>
          </a:p>
        </p:txBody>
      </p:sp>
      <p:sp>
        <p:nvSpPr>
          <p:cNvPr id="6" name="Ορθογώνιο 5"/>
          <p:cNvSpPr/>
          <p:nvPr/>
        </p:nvSpPr>
        <p:spPr>
          <a:xfrm>
            <a:off x="1274885" y="2551837"/>
            <a:ext cx="2725615" cy="2031325"/>
          </a:xfrm>
          <a:prstGeom prst="rect">
            <a:avLst/>
          </a:prstGeom>
        </p:spPr>
        <p:txBody>
          <a:bodyPr wrap="square">
            <a:spAutoFit/>
          </a:bodyPr>
          <a:lstStyle/>
          <a:p>
            <a:r>
              <a:rPr lang="el-GR" b="1" dirty="0">
                <a:solidFill>
                  <a:srgbClr val="333333"/>
                </a:solidFill>
                <a:latin typeface="Helvetica" panose="020B0604020202020204" pitchFamily="34" charset="0"/>
                <a:ea typeface="Times New Roman" panose="02020603050405020304" pitchFamily="18" charset="0"/>
              </a:rPr>
              <a:t>ΕΛΚΟΣ, ΕΞΕΛΚΩΣΗ</a:t>
            </a:r>
            <a:r>
              <a:rPr lang="el-GR" dirty="0">
                <a:solidFill>
                  <a:srgbClr val="333333"/>
                </a:solidFill>
                <a:latin typeface="Helvetica" panose="020B0604020202020204" pitchFamily="34" charset="0"/>
                <a:ea typeface="Times New Roman" panose="02020603050405020304" pitchFamily="18" charset="0"/>
              </a:rPr>
              <a:t/>
            </a:r>
            <a:br>
              <a:rPr lang="el-GR" dirty="0">
                <a:solidFill>
                  <a:srgbClr val="333333"/>
                </a:solidFill>
                <a:latin typeface="Helvetica" panose="020B0604020202020204" pitchFamily="34" charset="0"/>
                <a:ea typeface="Times New Roman" panose="02020603050405020304" pitchFamily="18" charset="0"/>
              </a:rPr>
            </a:br>
            <a:r>
              <a:rPr lang="el-GR" b="1" dirty="0">
                <a:solidFill>
                  <a:srgbClr val="333333"/>
                </a:solidFill>
                <a:latin typeface="Helvetica" panose="020B0604020202020204" pitchFamily="34" charset="0"/>
                <a:ea typeface="Times New Roman" panose="02020603050405020304" pitchFamily="18" charset="0"/>
              </a:rPr>
              <a:t>ΦΑΓΟΥΡΑ </a:t>
            </a:r>
            <a:r>
              <a:rPr lang="el-GR" dirty="0">
                <a:solidFill>
                  <a:srgbClr val="333333"/>
                </a:solidFill>
                <a:latin typeface="Helvetica" panose="020B0604020202020204" pitchFamily="34" charset="0"/>
                <a:ea typeface="Times New Roman" panose="02020603050405020304" pitchFamily="18" charset="0"/>
              </a:rPr>
              <a:t>  </a:t>
            </a:r>
            <a:br>
              <a:rPr lang="el-GR" dirty="0">
                <a:solidFill>
                  <a:srgbClr val="333333"/>
                </a:solidFill>
                <a:latin typeface="Helvetica" panose="020B0604020202020204" pitchFamily="34" charset="0"/>
                <a:ea typeface="Times New Roman" panose="02020603050405020304" pitchFamily="18" charset="0"/>
              </a:rPr>
            </a:br>
            <a:r>
              <a:rPr lang="el-GR" b="1" dirty="0">
                <a:solidFill>
                  <a:srgbClr val="333333"/>
                </a:solidFill>
                <a:latin typeface="Helvetica" panose="020B0604020202020204" pitchFamily="34" charset="0"/>
                <a:ea typeface="Times New Roman" panose="02020603050405020304" pitchFamily="18" charset="0"/>
              </a:rPr>
              <a:t>ΤΣΟΥΞΙΜΟ</a:t>
            </a:r>
            <a:r>
              <a:rPr lang="el-GR" dirty="0">
                <a:solidFill>
                  <a:srgbClr val="333333"/>
                </a:solidFill>
                <a:latin typeface="Helvetica" panose="020B0604020202020204" pitchFamily="34" charset="0"/>
                <a:ea typeface="Times New Roman" panose="02020603050405020304" pitchFamily="18" charset="0"/>
              </a:rPr>
              <a:t/>
            </a:r>
            <a:br>
              <a:rPr lang="el-GR" dirty="0">
                <a:solidFill>
                  <a:srgbClr val="333333"/>
                </a:solidFill>
                <a:latin typeface="Helvetica" panose="020B0604020202020204" pitchFamily="34" charset="0"/>
                <a:ea typeface="Times New Roman" panose="02020603050405020304" pitchFamily="18" charset="0"/>
              </a:rPr>
            </a:br>
            <a:r>
              <a:rPr lang="el-GR" b="1" dirty="0">
                <a:solidFill>
                  <a:srgbClr val="333333"/>
                </a:solidFill>
                <a:latin typeface="Helvetica" panose="020B0604020202020204" pitchFamily="34" charset="0"/>
                <a:ea typeface="Times New Roman" panose="02020603050405020304" pitchFamily="18" charset="0"/>
              </a:rPr>
              <a:t>ΕΚΚΡΙΜΑ</a:t>
            </a:r>
          </a:p>
          <a:p>
            <a:r>
              <a:rPr lang="el-GR" b="1" dirty="0">
                <a:solidFill>
                  <a:srgbClr val="333333"/>
                </a:solidFill>
                <a:latin typeface="Helvetica" panose="020B0604020202020204" pitchFamily="34" charset="0"/>
                <a:ea typeface="Times New Roman" panose="02020603050405020304" pitchFamily="18" charset="0"/>
              </a:rPr>
              <a:t>ΠΟΝΟΣ ΣΤΗΝ ΚΟΙΛΙΑ</a:t>
            </a:r>
            <a:r>
              <a:rPr lang="el-GR" dirty="0">
                <a:solidFill>
                  <a:srgbClr val="333333"/>
                </a:solidFill>
                <a:latin typeface="Helvetica" panose="020B0604020202020204" pitchFamily="34" charset="0"/>
                <a:ea typeface="Times New Roman" panose="02020603050405020304" pitchFamily="18" charset="0"/>
              </a:rPr>
              <a:t/>
            </a:r>
            <a:br>
              <a:rPr lang="el-GR" dirty="0">
                <a:solidFill>
                  <a:srgbClr val="333333"/>
                </a:solidFill>
                <a:latin typeface="Helvetica" panose="020B0604020202020204" pitchFamily="34" charset="0"/>
                <a:ea typeface="Times New Roman" panose="02020603050405020304" pitchFamily="18" charset="0"/>
              </a:rPr>
            </a:br>
            <a:r>
              <a:rPr lang="el-GR" dirty="0">
                <a:solidFill>
                  <a:srgbClr val="333333"/>
                </a:solidFill>
                <a:latin typeface="Helvetica" panose="020B0604020202020204" pitchFamily="34" charset="0"/>
                <a:ea typeface="Times New Roman" panose="02020603050405020304" pitchFamily="18" charset="0"/>
              </a:rPr>
              <a:t>Πρηξίματα, οιδήματα</a:t>
            </a:r>
            <a:endParaRPr lang="el-GR" b="1" dirty="0">
              <a:solidFill>
                <a:srgbClr val="333333"/>
              </a:solidFill>
              <a:latin typeface="Helvetica" panose="020B0604020202020204" pitchFamily="34" charset="0"/>
              <a:ea typeface="Times New Roman" panose="02020603050405020304" pitchFamily="18" charset="0"/>
            </a:endParaRPr>
          </a:p>
          <a:p>
            <a:endParaRPr lang="el-GR" dirty="0"/>
          </a:p>
        </p:txBody>
      </p:sp>
    </p:spTree>
    <p:extLst>
      <p:ext uri="{BB962C8B-B14F-4D97-AF65-F5344CB8AC3E}">
        <p14:creationId xmlns:p14="http://schemas.microsoft.com/office/powerpoint/2010/main" val="41894444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user\Downloads\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836" y="581010"/>
            <a:ext cx="3639272" cy="55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6941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a:t>Τέλος Ενότητας</a:t>
            </a:r>
          </a:p>
        </p:txBody>
      </p:sp>
    </p:spTree>
    <p:extLst>
      <p:ext uri="{BB962C8B-B14F-4D97-AF65-F5344CB8AC3E}">
        <p14:creationId xmlns:p14="http://schemas.microsoft.com/office/powerpoint/2010/main" val="22935950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Χρηματοδότηση</a:t>
            </a:r>
          </a:p>
        </p:txBody>
      </p:sp>
      <p:sp>
        <p:nvSpPr>
          <p:cNvPr id="3" name="Content Placeholder 2"/>
          <p:cNvSpPr>
            <a:spLocks noGrp="1"/>
          </p:cNvSpPr>
          <p:nvPr>
            <p:ph idx="1"/>
          </p:nvPr>
        </p:nvSpPr>
        <p:spPr>
          <a:xfrm>
            <a:off x="1981200" y="1340769"/>
            <a:ext cx="8229600" cy="3168352"/>
          </a:xfrm>
        </p:spPr>
        <p:txBody>
          <a:bodyPr>
            <a:normAutofit/>
          </a:bodyPr>
          <a:lstStyle/>
          <a:p>
            <a:r>
              <a:rPr lang="el-GR" sz="2000" dirty="0"/>
              <a:t>Το παρόν εκπαιδευτικό υλικό έχει αναπτυχθεί </a:t>
            </a:r>
            <a:r>
              <a:rPr lang="el-GR" sz="2000" dirty="0" err="1"/>
              <a:t>στ</a:t>
            </a:r>
            <a:r>
              <a:rPr lang="en-US" sz="2000" dirty="0"/>
              <a:t>o</a:t>
            </a:r>
            <a:r>
              <a:rPr lang="el-GR" sz="2000" dirty="0"/>
              <a:t> </a:t>
            </a:r>
            <a:r>
              <a:rPr lang="el-GR" sz="2000" dirty="0" err="1"/>
              <a:t>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Logo espa"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4653136"/>
            <a:ext cx="5501640" cy="1386840"/>
          </a:xfrm>
          <a:prstGeom prst="rect">
            <a:avLst/>
          </a:prstGeom>
        </p:spPr>
      </p:pic>
    </p:spTree>
    <p:extLst>
      <p:ext uri="{BB962C8B-B14F-4D97-AF65-F5344CB8AC3E}">
        <p14:creationId xmlns:p14="http://schemas.microsoft.com/office/powerpoint/2010/main" val="36930972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034952" y="44623"/>
            <a:ext cx="8229600" cy="792088"/>
          </a:xfrm>
        </p:spPr>
        <p:txBody>
          <a:bodyPr>
            <a:normAutofit/>
          </a:bodyPr>
          <a:lstStyle/>
          <a:p>
            <a:r>
              <a:rPr lang="el-GR" b="1" dirty="0"/>
              <a:t>Σημείωμα Αδειοδότησης</a:t>
            </a:r>
          </a:p>
        </p:txBody>
      </p:sp>
      <p:sp>
        <p:nvSpPr>
          <p:cNvPr id="3" name="Content Placeholder"/>
          <p:cNvSpPr>
            <a:spLocks noGrp="1"/>
          </p:cNvSpPr>
          <p:nvPr>
            <p:ph idx="1"/>
          </p:nvPr>
        </p:nvSpPr>
        <p:spPr>
          <a:xfrm>
            <a:off x="1644093" y="800708"/>
            <a:ext cx="8928992" cy="1656184"/>
          </a:xfrm>
        </p:spPr>
        <p:txBody>
          <a:bodyPr>
            <a:noAutofit/>
          </a:bodyPr>
          <a:lstStyle/>
          <a:p>
            <a:pPr marL="0" indent="0">
              <a:buNone/>
            </a:pPr>
            <a:r>
              <a:rPr lang="el-GR" sz="2000" dirty="0"/>
              <a:t>Το παρόν υλικό διατίθεται με τους όρους </a:t>
            </a:r>
            <a:r>
              <a:rPr lang="el-GR" sz="2000" b="1" dirty="0"/>
              <a:t>της</a:t>
            </a:r>
            <a:r>
              <a:rPr lang="el-GR" sz="2000" dirty="0"/>
              <a:t>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copyright"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1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p:cNvSpPr txBox="1"/>
          <p:nvPr/>
        </p:nvSpPr>
        <p:spPr>
          <a:xfrm>
            <a:off x="1631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a:p>
          <a:p>
            <a:endParaRPr lang="el-GR" dirty="0"/>
          </a:p>
          <a:p>
            <a:r>
              <a:rPr lang="el-GR" dirty="0"/>
              <a:t>Ως </a:t>
            </a:r>
            <a:r>
              <a:rPr lang="el-GR" b="1" dirty="0"/>
              <a:t>Μη Εμπορική</a:t>
            </a:r>
            <a:r>
              <a:rPr lang="el-GR" dirty="0"/>
              <a:t> ορίζεται η χρήση:</a:t>
            </a:r>
          </a:p>
          <a:p>
            <a:pPr marL="34290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αδειοδόχο</a:t>
            </a:r>
          </a:p>
          <a:p>
            <a:pPr marL="34290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a:buFont typeface="Arial" panose="020B0604020202020204" pitchFamily="34" charset="0"/>
              <a:buChar char="•"/>
            </a:pPr>
            <a:endParaRPr lang="el-GR" dirty="0"/>
          </a:p>
          <a:p>
            <a:r>
              <a:rPr lang="el-GR" dirty="0"/>
              <a:t>Ο δικαιούχος μπορεί να παρέχει στον αδειοδόχο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9527658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054" y="383954"/>
            <a:ext cx="9144000" cy="1143000"/>
          </a:xfrm>
        </p:spPr>
        <p:txBody>
          <a:bodyPr>
            <a:noAutofit/>
          </a:bodyPr>
          <a:lstStyle/>
          <a:p>
            <a:r>
              <a:rPr lang="el-GR" dirty="0"/>
              <a:t>Σημείωμα Χρήσης Έργων Τρίτων</a:t>
            </a:r>
          </a:p>
        </p:txBody>
      </p:sp>
      <p:sp>
        <p:nvSpPr>
          <p:cNvPr id="3" name="Content Placeholder 2"/>
          <p:cNvSpPr>
            <a:spLocks noGrp="1"/>
          </p:cNvSpPr>
          <p:nvPr>
            <p:ph idx="1"/>
          </p:nvPr>
        </p:nvSpPr>
        <p:spPr>
          <a:xfrm>
            <a:off x="2648670" y="1526954"/>
            <a:ext cx="6912768" cy="1533531"/>
          </a:xfrm>
        </p:spPr>
        <p:txBody>
          <a:bodyPr>
            <a:noAutofit/>
          </a:bodyPr>
          <a:lstStyle/>
          <a:p>
            <a:pPr marL="0" indent="0" algn="ctr">
              <a:buNone/>
            </a:pPr>
            <a:r>
              <a:rPr lang="el-GR" sz="2000" dirty="0"/>
              <a:t>Το Έργο αυτό κάνει χρήση των ακόλουθων έργων:</a:t>
            </a:r>
          </a:p>
          <a:p>
            <a:pPr marL="0" indent="0" algn="ctr">
              <a:buNone/>
            </a:pPr>
            <a:r>
              <a:rPr lang="el-GR" sz="2000" b="1" dirty="0"/>
              <a:t>Εικόνες</a:t>
            </a:r>
            <a:r>
              <a:rPr lang="en-US" sz="2000" b="1" dirty="0"/>
              <a:t>/</a:t>
            </a:r>
            <a:r>
              <a:rPr lang="el-GR" sz="2000" b="1" dirty="0"/>
              <a:t>Φωτογραφίες</a:t>
            </a:r>
            <a:endParaRPr lang="en-US" sz="2000" b="1" dirty="0"/>
          </a:p>
          <a:p>
            <a:pPr marL="0" indent="0" algn="ctr">
              <a:buNone/>
            </a:pPr>
            <a:r>
              <a:rPr lang="el-GR" sz="2000" i="1" dirty="0"/>
              <a:t>Τα εν λόγω έργα έχουν ανακτηθεί από το διαδίκτυο για εκπαιδευτικούς σκοπούς</a:t>
            </a:r>
          </a:p>
        </p:txBody>
      </p:sp>
      <p:sp>
        <p:nvSpPr>
          <p:cNvPr id="4" name="Ορθογώνιο 3"/>
          <p:cNvSpPr/>
          <p:nvPr/>
        </p:nvSpPr>
        <p:spPr>
          <a:xfrm>
            <a:off x="4016720" y="3060485"/>
            <a:ext cx="4701766" cy="3108543"/>
          </a:xfrm>
          <a:prstGeom prst="rect">
            <a:avLst/>
          </a:prstGeom>
        </p:spPr>
        <p:txBody>
          <a:bodyPr wrap="square">
            <a:spAutoFit/>
          </a:bodyPr>
          <a:lstStyle/>
          <a:p>
            <a:r>
              <a:rPr lang="el-GR" sz="1600" dirty="0"/>
              <a:t>Πηγές:</a:t>
            </a:r>
          </a:p>
          <a:p>
            <a:r>
              <a:rPr lang="el-GR" sz="1600" dirty="0"/>
              <a:t>Διαφάνεια 3:   </a:t>
            </a:r>
            <a:r>
              <a:rPr lang="en-US" sz="1600" dirty="0">
                <a:hlinkClick r:id="rId3"/>
              </a:rPr>
              <a:t>www.en.wikipedia.org</a:t>
            </a:r>
            <a:endParaRPr lang="el-GR" sz="1600" dirty="0"/>
          </a:p>
          <a:p>
            <a:r>
              <a:rPr lang="el-GR" sz="1600" dirty="0"/>
              <a:t>Διαφάνεια</a:t>
            </a:r>
            <a:r>
              <a:rPr lang="en-US" sz="1600" dirty="0"/>
              <a:t> 8</a:t>
            </a:r>
            <a:r>
              <a:rPr lang="el-GR" sz="1600" dirty="0"/>
              <a:t>:   </a:t>
            </a:r>
            <a:r>
              <a:rPr lang="en-US" sz="1600" dirty="0">
                <a:hlinkClick r:id="rId4"/>
              </a:rPr>
              <a:t>www.aidaikmal.blogspot.com</a:t>
            </a:r>
            <a:r>
              <a:rPr lang="en-US" sz="1600" dirty="0"/>
              <a:t>  </a:t>
            </a:r>
          </a:p>
          <a:p>
            <a:r>
              <a:rPr lang="el-GR" sz="1600" dirty="0"/>
              <a:t>Διαφάνεια</a:t>
            </a:r>
            <a:r>
              <a:rPr lang="en-US" sz="1600" dirty="0"/>
              <a:t> 1</a:t>
            </a:r>
            <a:r>
              <a:rPr lang="el-GR" sz="1600" dirty="0"/>
              <a:t>0</a:t>
            </a:r>
            <a:r>
              <a:rPr lang="en-US" sz="1600" dirty="0"/>
              <a:t>: </a:t>
            </a:r>
            <a:r>
              <a:rPr lang="en-US" sz="1600" dirty="0">
                <a:hlinkClick r:id="rId5"/>
              </a:rPr>
              <a:t>www.commons.wikimedia.org</a:t>
            </a:r>
            <a:r>
              <a:rPr lang="en-US" sz="1600" dirty="0"/>
              <a:t> </a:t>
            </a:r>
            <a:endParaRPr lang="el-GR" sz="1600" dirty="0"/>
          </a:p>
          <a:p>
            <a:r>
              <a:rPr lang="el-GR" sz="1600" dirty="0"/>
              <a:t>Διαφάνεια 14: </a:t>
            </a:r>
            <a:r>
              <a:rPr lang="en-US" sz="1600" dirty="0">
                <a:hlinkClick r:id="rId6"/>
              </a:rPr>
              <a:t>www.interchopen.com</a:t>
            </a:r>
            <a:endParaRPr lang="en-US" sz="1600" dirty="0"/>
          </a:p>
          <a:p>
            <a:r>
              <a:rPr lang="el-GR" sz="1600" dirty="0"/>
              <a:t>Διαφάνεια 16:</a:t>
            </a:r>
            <a:r>
              <a:rPr lang="en-US" sz="1600" dirty="0"/>
              <a:t> </a:t>
            </a:r>
            <a:r>
              <a:rPr lang="en-US" sz="1600" dirty="0">
                <a:hlinkClick r:id="rId7"/>
              </a:rPr>
              <a:t>www.ns.Wikipedia.org</a:t>
            </a:r>
            <a:endParaRPr lang="en-US" sz="1600" dirty="0"/>
          </a:p>
          <a:p>
            <a:r>
              <a:rPr lang="el-GR" sz="1600" dirty="0"/>
              <a:t>Διαφάνεια</a:t>
            </a:r>
            <a:r>
              <a:rPr lang="en-US" sz="1600" dirty="0"/>
              <a:t> </a:t>
            </a:r>
            <a:r>
              <a:rPr lang="el-GR" sz="1600" dirty="0"/>
              <a:t>19</a:t>
            </a:r>
            <a:r>
              <a:rPr lang="en-US" sz="1600" dirty="0"/>
              <a:t>: </a:t>
            </a:r>
            <a:r>
              <a:rPr lang="en-US" sz="1600" dirty="0">
                <a:hlinkClick r:id="rId5"/>
              </a:rPr>
              <a:t>www.commons.Wikimedia.org</a:t>
            </a:r>
            <a:r>
              <a:rPr lang="en-US" sz="1600" dirty="0"/>
              <a:t> </a:t>
            </a:r>
          </a:p>
          <a:p>
            <a:r>
              <a:rPr lang="el-GR" sz="1600" dirty="0"/>
              <a:t>Διαφάνεια</a:t>
            </a:r>
            <a:r>
              <a:rPr lang="en-US" sz="1600" dirty="0"/>
              <a:t> 2</a:t>
            </a:r>
            <a:r>
              <a:rPr lang="el-GR" sz="1600" dirty="0"/>
              <a:t>0</a:t>
            </a:r>
            <a:r>
              <a:rPr lang="en-US" sz="1600" dirty="0"/>
              <a:t>: </a:t>
            </a:r>
            <a:r>
              <a:rPr lang="en-US" sz="1600" dirty="0">
                <a:hlinkClick r:id="rId3"/>
              </a:rPr>
              <a:t>www.en.Wikipedia.org</a:t>
            </a:r>
            <a:r>
              <a:rPr lang="en-US" sz="1600" dirty="0"/>
              <a:t> </a:t>
            </a:r>
          </a:p>
          <a:p>
            <a:r>
              <a:rPr lang="el-GR" sz="1600" dirty="0"/>
              <a:t>Διαφάνεια</a:t>
            </a:r>
            <a:r>
              <a:rPr lang="en-US" sz="1600" dirty="0"/>
              <a:t> 2</a:t>
            </a:r>
            <a:r>
              <a:rPr lang="el-GR" sz="1600" dirty="0"/>
              <a:t>1</a:t>
            </a:r>
            <a:r>
              <a:rPr lang="en-US" sz="1600" dirty="0"/>
              <a:t>: </a:t>
            </a:r>
            <a:r>
              <a:rPr lang="en-US" sz="1600" dirty="0">
                <a:hlinkClick r:id="rId8"/>
              </a:rPr>
              <a:t>www.girlscosmo.com</a:t>
            </a:r>
            <a:r>
              <a:rPr lang="en-US" sz="1600" dirty="0"/>
              <a:t> </a:t>
            </a:r>
          </a:p>
          <a:p>
            <a:r>
              <a:rPr lang="el-GR" sz="1600" dirty="0"/>
              <a:t>Διαφάνεια</a:t>
            </a:r>
            <a:r>
              <a:rPr lang="en-US" sz="1600" dirty="0"/>
              <a:t> 2</a:t>
            </a:r>
            <a:r>
              <a:rPr lang="el-GR" sz="1600" dirty="0"/>
              <a:t>6</a:t>
            </a:r>
            <a:r>
              <a:rPr lang="en-US" sz="1600" dirty="0"/>
              <a:t>: </a:t>
            </a:r>
            <a:r>
              <a:rPr lang="en-US" sz="1600" dirty="0">
                <a:hlinkClick r:id="rId3"/>
              </a:rPr>
              <a:t>www.en.Wikipedia.org</a:t>
            </a:r>
            <a:r>
              <a:rPr lang="en-US" sz="1600" dirty="0"/>
              <a:t> </a:t>
            </a:r>
          </a:p>
          <a:p>
            <a:r>
              <a:rPr lang="el-GR" sz="1600" dirty="0"/>
              <a:t>Διαφάνεια</a:t>
            </a:r>
            <a:r>
              <a:rPr lang="en-US" sz="1600" dirty="0"/>
              <a:t> 2</a:t>
            </a:r>
            <a:r>
              <a:rPr lang="el-GR" sz="1600" dirty="0"/>
              <a:t>7</a:t>
            </a:r>
            <a:r>
              <a:rPr lang="en-US" sz="1600" dirty="0"/>
              <a:t>: </a:t>
            </a:r>
            <a:r>
              <a:rPr lang="en-US" sz="1600" dirty="0">
                <a:hlinkClick r:id="rId9"/>
              </a:rPr>
              <a:t>www.medthical.com</a:t>
            </a:r>
            <a:r>
              <a:rPr lang="en-US" sz="1600" dirty="0"/>
              <a:t> </a:t>
            </a:r>
          </a:p>
          <a:p>
            <a:r>
              <a:rPr lang="el-GR" sz="1600" dirty="0"/>
              <a:t>Διαφάνεια</a:t>
            </a:r>
            <a:r>
              <a:rPr lang="en-US" sz="1600" dirty="0"/>
              <a:t> </a:t>
            </a:r>
            <a:r>
              <a:rPr lang="el-GR" sz="1600" dirty="0"/>
              <a:t>29</a:t>
            </a:r>
            <a:r>
              <a:rPr lang="en-US" sz="1600" dirty="0"/>
              <a:t>: </a:t>
            </a:r>
            <a:r>
              <a:rPr lang="en-US" sz="1600" dirty="0">
                <a:hlinkClick r:id="rId10"/>
              </a:rPr>
              <a:t>www.el.wikipedia.org</a:t>
            </a:r>
            <a:endParaRPr lang="en-US" sz="1600" dirty="0"/>
          </a:p>
        </p:txBody>
      </p:sp>
    </p:spTree>
    <p:extLst>
      <p:ext uri="{BB962C8B-B14F-4D97-AF65-F5344CB8AC3E}">
        <p14:creationId xmlns:p14="http://schemas.microsoft.com/office/powerpoint/2010/main" val="2069238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09600" y="1600201"/>
            <a:ext cx="10972800" cy="3352045"/>
          </a:xfrm>
        </p:spPr>
        <p:txBody>
          <a:bodyPr>
            <a:noAutofit/>
          </a:bodyPr>
          <a:lstStyle/>
          <a:p>
            <a:pPr algn="just">
              <a:spcAft>
                <a:spcPts val="0"/>
              </a:spcAft>
            </a:pPr>
            <a:r>
              <a:rPr lang="el-GR" sz="3200" dirty="0">
                <a:effectLst/>
                <a:ea typeface="Times New Roman" panose="02020603050405020304" pitchFamily="18" charset="0"/>
                <a:cs typeface="Arial" panose="020B0604020202020204" pitchFamily="34" charset="0"/>
              </a:rPr>
              <a:t>Οι μισές γυναίκες “κολλάνε” ένα ή περισσότερα ΣΜΝ κατά την διάρκεια των αναπαραγωγικών τους χρόνων.</a:t>
            </a:r>
            <a:endParaRPr lang="el-GR" sz="3200" dirty="0">
              <a:effectLst/>
              <a:ea typeface="Times New Roman" panose="02020603050405020304" pitchFamily="18" charset="0"/>
            </a:endParaRPr>
          </a:p>
          <a:p>
            <a:pPr algn="just">
              <a:spcAft>
                <a:spcPts val="0"/>
              </a:spcAft>
            </a:pPr>
            <a:r>
              <a:rPr lang="el-GR" sz="3200" dirty="0">
                <a:effectLst/>
                <a:ea typeface="Times New Roman" panose="02020603050405020304" pitchFamily="18" charset="0"/>
                <a:cs typeface="Arial" panose="020B0604020202020204" pitchFamily="34" charset="0"/>
              </a:rPr>
              <a:t>Σεξουαλική δραστηριότητα των εφήβων, αλλαγή των συνηθειών, χαλαρά ήθη, πολλαπλοί σύντροφοι, πορνεία.</a:t>
            </a:r>
          </a:p>
          <a:p>
            <a:pPr algn="just">
              <a:spcAft>
                <a:spcPts val="0"/>
              </a:spcAft>
            </a:pPr>
            <a:r>
              <a:rPr lang="el-GR" sz="3200" dirty="0">
                <a:effectLst/>
                <a:ea typeface="Times New Roman" panose="02020603050405020304" pitchFamily="18" charset="0"/>
                <a:cs typeface="Arial" panose="020B0604020202020204" pitchFamily="34" charset="0"/>
              </a:rPr>
              <a:t>Υπό ανάπτυξη χώρες.</a:t>
            </a:r>
            <a:endParaRPr lang="el-GR" sz="3200" dirty="0">
              <a:effectLst/>
              <a:ea typeface="Times New Roman" panose="02020603050405020304" pitchFamily="18" charset="0"/>
            </a:endParaRPr>
          </a:p>
          <a:p>
            <a:pPr algn="just">
              <a:spcAft>
                <a:spcPts val="0"/>
              </a:spcAft>
            </a:pPr>
            <a:endParaRPr lang="el-GR" sz="3200" dirty="0">
              <a:effectLst/>
              <a:ea typeface="Times New Roman" panose="02020603050405020304" pitchFamily="18" charset="0"/>
            </a:endParaRPr>
          </a:p>
        </p:txBody>
      </p:sp>
    </p:spTree>
    <p:extLst>
      <p:ext uri="{BB962C8B-B14F-4D97-AF65-F5344CB8AC3E}">
        <p14:creationId xmlns:p14="http://schemas.microsoft.com/office/powerpoint/2010/main" val="2244273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09189" y="812549"/>
            <a:ext cx="10972800" cy="4525963"/>
          </a:xfrm>
        </p:spPr>
        <p:txBody>
          <a:bodyPr>
            <a:normAutofit fontScale="92500"/>
          </a:bodyPr>
          <a:lstStyle/>
          <a:p>
            <a:pPr marL="0" indent="0" algn="just">
              <a:spcAft>
                <a:spcPts val="0"/>
              </a:spcAft>
              <a:buNone/>
            </a:pPr>
            <a:endParaRPr lang="el-GR" b="1" dirty="0">
              <a:effectLst/>
              <a:latin typeface="Cambria" panose="02040503050406030204" pitchFamily="18" charset="0"/>
              <a:ea typeface="Times New Roman" panose="02020603050405020304" pitchFamily="18" charset="0"/>
              <a:cs typeface="Arial" panose="020B0604020202020204" pitchFamily="34" charset="0"/>
            </a:endParaRPr>
          </a:p>
          <a:p>
            <a:pPr marL="0" lvl="0" indent="0" algn="just">
              <a:buNone/>
            </a:pPr>
            <a:r>
              <a:rPr lang="el-GR" sz="3500" b="1" dirty="0">
                <a:solidFill>
                  <a:prstClr val="black"/>
                </a:solidFill>
                <a:ea typeface="Times New Roman" panose="02020603050405020304" pitchFamily="18" charset="0"/>
                <a:cs typeface="Arial" panose="020B0604020202020204" pitchFamily="34" charset="0"/>
              </a:rPr>
              <a:t>Συνέπειες</a:t>
            </a:r>
            <a:r>
              <a:rPr lang="el-GR" sz="3500" dirty="0">
                <a:solidFill>
                  <a:prstClr val="black"/>
                </a:solidFill>
                <a:ea typeface="Times New Roman" panose="02020603050405020304" pitchFamily="18" charset="0"/>
                <a:cs typeface="Arial" panose="020B0604020202020204" pitchFamily="34" charset="0"/>
              </a:rPr>
              <a:t>:</a:t>
            </a:r>
          </a:p>
          <a:p>
            <a:pPr marL="0" lvl="0" indent="0">
              <a:buNone/>
            </a:pPr>
            <a:r>
              <a:rPr lang="el-GR" sz="3500" dirty="0">
                <a:solidFill>
                  <a:prstClr val="black"/>
                </a:solidFill>
                <a:ea typeface="Times New Roman" panose="02020603050405020304" pitchFamily="18" charset="0"/>
                <a:cs typeface="Arial" panose="020B0604020202020204" pitchFamily="34" charset="0"/>
              </a:rPr>
              <a:t>Εξωμήτρια κύηση, </a:t>
            </a:r>
            <a:r>
              <a:rPr lang="el-GR" sz="3500" dirty="0" err="1">
                <a:solidFill>
                  <a:prstClr val="black"/>
                </a:solidFill>
                <a:ea typeface="Times New Roman" panose="02020603050405020304" pitchFamily="18" charset="0"/>
                <a:cs typeface="Arial" panose="020B0604020202020204" pitchFamily="34" charset="0"/>
              </a:rPr>
              <a:t>υπογονιμότητα</a:t>
            </a:r>
            <a:r>
              <a:rPr lang="el-GR" sz="3500" dirty="0">
                <a:solidFill>
                  <a:prstClr val="black"/>
                </a:solidFill>
                <a:ea typeface="Times New Roman" panose="02020603050405020304" pitchFamily="18" charset="0"/>
                <a:cs typeface="Arial" panose="020B0604020202020204" pitchFamily="34" charset="0"/>
              </a:rPr>
              <a:t>, πρόωρος τοκετός, νευρολογικές διαταραχές, αρθρίτιδα, καρκίνος, ακόμα και θάνατος.</a:t>
            </a:r>
            <a:endParaRPr lang="el-GR" sz="3500" dirty="0">
              <a:solidFill>
                <a:prstClr val="black"/>
              </a:solidFill>
              <a:ea typeface="Times New Roman" panose="02020603050405020304" pitchFamily="18" charset="0"/>
            </a:endParaRPr>
          </a:p>
          <a:p>
            <a:pPr marL="0" indent="0">
              <a:spcAft>
                <a:spcPts val="0"/>
              </a:spcAft>
              <a:buNone/>
            </a:pPr>
            <a:r>
              <a:rPr lang="el-GR" sz="3500" dirty="0">
                <a:effectLst/>
                <a:ea typeface="Times New Roman" panose="02020603050405020304" pitchFamily="18" charset="0"/>
                <a:cs typeface="Arial" panose="020B0604020202020204" pitchFamily="34" charset="0"/>
              </a:rPr>
              <a:t>Παρόλο που προσβάλλουν και τα δύο φύλα, οι συνέπειες τους είναι δυσανάλογα βαρύτερες στις γυναίκες και στις εφήβους.</a:t>
            </a:r>
            <a:endParaRPr lang="el-GR" sz="3500" dirty="0">
              <a:effectLst/>
              <a:ea typeface="Times New Roman" panose="02020603050405020304" pitchFamily="18" charset="0"/>
            </a:endParaRPr>
          </a:p>
          <a:p>
            <a:pPr marL="0" indent="0" algn="just">
              <a:spcAft>
                <a:spcPts val="0"/>
              </a:spcAft>
              <a:buNone/>
            </a:pPr>
            <a:r>
              <a:rPr lang="el-GR" b="1" dirty="0">
                <a:effectLst/>
                <a:latin typeface="Cambria" panose="02040503050406030204" pitchFamily="18" charset="0"/>
                <a:ea typeface="Times New Roman" panose="02020603050405020304" pitchFamily="18" charset="0"/>
                <a:cs typeface="Arial" panose="020B0604020202020204" pitchFamily="34" charset="0"/>
              </a:rPr>
              <a:t> </a:t>
            </a:r>
            <a:endParaRPr lang="el-GR"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3726671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dirty="0">
                <a:solidFill>
                  <a:srgbClr val="0070C0"/>
                </a:solidFill>
                <a:latin typeface="+mn-lt"/>
              </a:rPr>
              <a:t>Εξωμήτρια κύηση</a:t>
            </a:r>
          </a:p>
        </p:txBody>
      </p:sp>
      <p:pic>
        <p:nvPicPr>
          <p:cNvPr id="4098" name="Picture 2" descr="http://www.pregnancydietplanhq.com/wp-content/uploads/2012/04/Ectopic-Pregnancy-Symptoms-and-Treatments.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587214" y="1477357"/>
            <a:ext cx="7425918" cy="4495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528089"/>
      </p:ext>
    </p:extLst>
  </p:cSld>
  <p:clrMapOvr>
    <a:masterClrMapping/>
  </p:clrMapOvr>
</p:sld>
</file>

<file path=ppt/theme/theme1.xml><?xml version="1.0" encoding="utf-8"?>
<a:theme xmlns:a="http://schemas.openxmlformats.org/drawingml/2006/main" name="eclass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lass169" id="{87232A33-052A-4E67-89E8-E88A46737865}" vid="{0F34C1E6-808D-498C-98A7-4D8D2EEBA1F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1821</Words>
  <Application>Microsoft Office PowerPoint</Application>
  <PresentationFormat>Ευρεία οθόνη</PresentationFormat>
  <Paragraphs>181</Paragraphs>
  <Slides>65</Slides>
  <Notes>9</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65</vt:i4>
      </vt:variant>
    </vt:vector>
  </HeadingPairs>
  <TitlesOfParts>
    <vt:vector size="73" baseType="lpstr">
      <vt:lpstr>Arial</vt:lpstr>
      <vt:lpstr>Arial Unicode MS</vt:lpstr>
      <vt:lpstr>Calibri</vt:lpstr>
      <vt:lpstr>Cambria</vt:lpstr>
      <vt:lpstr>Helvetica</vt:lpstr>
      <vt:lpstr>Times New Roman</vt:lpstr>
      <vt:lpstr>Wingdings</vt:lpstr>
      <vt:lpstr>eclass169</vt:lpstr>
      <vt:lpstr>Αγωγή υγείας</vt:lpstr>
      <vt:lpstr>Το αναπαραγωγικό σύστημα της γυναίκας</vt:lpstr>
      <vt:lpstr>Γονιμοποίηση</vt:lpstr>
      <vt:lpstr>To αναπαραγωγικό σύστημα του άνδρα</vt:lpstr>
      <vt:lpstr>Σεξουαλικώς μεταδιδόμενα νοσήματα (ΣΜΝ)</vt:lpstr>
      <vt:lpstr>Παρουσίαση του PowerPoint</vt:lpstr>
      <vt:lpstr>Παρουσίαση του PowerPoint</vt:lpstr>
      <vt:lpstr>Παρουσίαση του PowerPoint</vt:lpstr>
      <vt:lpstr>Εξωμήτρια κύηση</vt:lpstr>
      <vt:lpstr>Τρόποι μετάδοσης των ΣΜΝ</vt:lpstr>
      <vt:lpstr>Παρουσίαση του PowerPoint</vt:lpstr>
      <vt:lpstr>Γονόρροια ή βλενόρροια</vt:lpstr>
      <vt:lpstr>Γονόρροια- Συμπτώματα 1/2</vt:lpstr>
      <vt:lpstr>Γονόρροια- Συμπτώματα 2/2</vt:lpstr>
      <vt:lpstr>Οφθαλμία των νεογνών</vt:lpstr>
      <vt:lpstr>Γονοκοκκική αρθρίτιδα</vt:lpstr>
      <vt:lpstr>Θεραπεία: Πενικιλλίνη</vt:lpstr>
      <vt:lpstr>Παρουσίαση του PowerPoint</vt:lpstr>
      <vt:lpstr>Παρουσίαση του PowerPoint</vt:lpstr>
      <vt:lpstr>Σύφιλη</vt:lpstr>
      <vt:lpstr>Νεογνική σύφιλη</vt:lpstr>
      <vt:lpstr>Παρουσίαση του PowerPoint</vt:lpstr>
      <vt:lpstr>Χλαμύδια  1/2</vt:lpstr>
      <vt:lpstr>Χλαμύδια  2/2</vt:lpstr>
      <vt:lpstr>Παρουσίαση του PowerPoint</vt:lpstr>
      <vt:lpstr>Παρουσίαση του PowerPoint</vt:lpstr>
      <vt:lpstr>Χλαμύδια- συμπτώματα</vt:lpstr>
      <vt:lpstr>Παρουσίαση του PowerPoint</vt:lpstr>
      <vt:lpstr>Παρουσίαση του PowerPoint</vt:lpstr>
      <vt:lpstr>Παρουσίαση του PowerPoint</vt:lpstr>
      <vt:lpstr>Έρπης γεννητικών οργάνων</vt:lpstr>
      <vt:lpstr>Νεογνικός έρπης</vt:lpstr>
      <vt:lpstr>Παρουσίαση του PowerPoint</vt:lpstr>
      <vt:lpstr>Κονδυλώματα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Γεώργιος Παπανικολάου (1883-1962)</vt:lpstr>
      <vt:lpstr>Ιός της Ανοσοανεπάρκειας του ανθρώπου (Human Immunodeficiency Virus)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AIDS</vt:lpstr>
      <vt:lpstr>Παρουσίαση του PowerPoint</vt:lpstr>
      <vt:lpstr>Παρουσίαση του PowerPoint</vt:lpstr>
      <vt:lpstr>Εξωγενείς παράγοντες &amp; πολλαπλασιασμός του ιού</vt:lpstr>
      <vt:lpstr>Νέες οδηγίες για την αντιμετώπιση του HIV</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Στη χώρα μας, τους δέκα πρώτους μήνες του 2018, 540 περιστατικά λοίμωξης από HIV.        60,74% μετά από σεξ. επαφή χωρίς προφύλαξη</vt:lpstr>
      <vt:lpstr>Τρόποι πρόληψης ΣΜΝ</vt:lpstr>
      <vt:lpstr>Συμπτώματα που πρέπει να οδηγήσουν  σε γυναικολόγο ή δερματολόγο ή ουρολόγο</vt:lpstr>
      <vt:lpstr>Παρουσίαση του PowerPoint</vt:lpstr>
      <vt:lpstr>Τέλος Ενότητας</vt:lpstr>
      <vt:lpstr>Χρηματοδότηση</vt:lpstr>
      <vt:lpstr>Σημείωμα Αδειοδότησης</vt:lpstr>
      <vt:lpstr>Σημείωμα Χρήσης Έργων Τρίτων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81</cp:revision>
  <dcterms:created xsi:type="dcterms:W3CDTF">2015-03-11T21:45:13Z</dcterms:created>
  <dcterms:modified xsi:type="dcterms:W3CDTF">2019-03-20T22:31:55Z</dcterms:modified>
</cp:coreProperties>
</file>