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88" r:id="rId6"/>
    <p:sldId id="309" r:id="rId7"/>
    <p:sldId id="303" r:id="rId8"/>
    <p:sldId id="304" r:id="rId9"/>
    <p:sldId id="305" r:id="rId10"/>
    <p:sldId id="306" r:id="rId11"/>
    <p:sldId id="316" r:id="rId12"/>
    <p:sldId id="307" r:id="rId13"/>
    <p:sldId id="308" r:id="rId14"/>
    <p:sldId id="296" r:id="rId15"/>
    <p:sldId id="297" r:id="rId16"/>
    <p:sldId id="310" r:id="rId17"/>
    <p:sldId id="311" r:id="rId18"/>
    <p:sldId id="312" r:id="rId19"/>
    <p:sldId id="313" r:id="rId20"/>
    <p:sldId id="314" r:id="rId21"/>
    <p:sldId id="315" r:id="rId22"/>
    <p:sldId id="293" r:id="rId23"/>
    <p:sldId id="280" r:id="rId24"/>
  </p:sldIdLst>
  <p:sldSz cx="9144000" cy="6858000" type="screen4x3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4</a:t>
            </a:r>
            <a:r>
              <a:rPr lang="el-GR" sz="2800" b="1" dirty="0" smtClean="0"/>
              <a:t>η:</a:t>
            </a:r>
            <a:r>
              <a:rPr lang="en-US" sz="2800" dirty="0" smtClean="0"/>
              <a:t> </a:t>
            </a:r>
            <a:r>
              <a:rPr lang="el-GR" sz="2800" dirty="0" smtClean="0"/>
              <a:t>Το καρφί και το μπλοκ στο Βόλεϊ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είδη του καρφιού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Στην επίθεση διαχωρίζουμε  τα είδη των επιθετικών κτυπημάτων</a:t>
            </a:r>
            <a:r>
              <a:rPr lang="el-GR" dirty="0"/>
              <a:t>:</a:t>
            </a:r>
          </a:p>
          <a:p>
            <a:r>
              <a:rPr lang="el-GR" dirty="0"/>
              <a:t>α) ανάλογα με την κατεύθυνση της </a:t>
            </a:r>
            <a:r>
              <a:rPr lang="el-GR" dirty="0" smtClean="0"/>
              <a:t>μπάλας σε,</a:t>
            </a:r>
            <a:endParaRPr lang="el-GR" dirty="0"/>
          </a:p>
          <a:p>
            <a:r>
              <a:rPr lang="el-GR" dirty="0" smtClean="0"/>
              <a:t>1. μετωπικό </a:t>
            </a:r>
            <a:r>
              <a:rPr lang="el-GR" dirty="0"/>
              <a:t>καρφί,</a:t>
            </a:r>
          </a:p>
          <a:p>
            <a:r>
              <a:rPr lang="el-GR" dirty="0" smtClean="0"/>
              <a:t>2. πλάγιο </a:t>
            </a:r>
            <a:r>
              <a:rPr lang="el-GR" dirty="0"/>
              <a:t>καρφί,</a:t>
            </a:r>
          </a:p>
          <a:p>
            <a:r>
              <a:rPr lang="el-GR" dirty="0"/>
              <a:t>β) ανάλογα με την τεχνική του </a:t>
            </a:r>
            <a:r>
              <a:rPr lang="el-GR" dirty="0" smtClean="0"/>
              <a:t>καρπού σε,</a:t>
            </a:r>
            <a:endParaRPr lang="el-GR" dirty="0"/>
          </a:p>
          <a:p>
            <a:r>
              <a:rPr lang="el-GR" dirty="0" smtClean="0"/>
              <a:t>1. καρπικό </a:t>
            </a:r>
            <a:r>
              <a:rPr lang="el-GR" dirty="0"/>
              <a:t>καρφί,</a:t>
            </a:r>
          </a:p>
          <a:p>
            <a:r>
              <a:rPr lang="el-GR" dirty="0" smtClean="0"/>
              <a:t>2. καρφί </a:t>
            </a:r>
            <a:r>
              <a:rPr lang="el-GR" dirty="0"/>
              <a:t>πλασέ (με καμπύλη στον αέρα),</a:t>
            </a:r>
          </a:p>
          <a:p>
            <a:r>
              <a:rPr lang="el-GR" dirty="0" smtClean="0"/>
              <a:t>3 .πλασέ </a:t>
            </a:r>
            <a:r>
              <a:rPr lang="el-GR" dirty="0"/>
              <a:t>(συνήθως πίσω από το αντίπαλο μπλοκ),</a:t>
            </a:r>
          </a:p>
          <a:p>
            <a:r>
              <a:rPr lang="el-GR" dirty="0"/>
              <a:t>γ) ανάλογα με την κίνηση του σώματος ή του χεριού στον </a:t>
            </a:r>
            <a:r>
              <a:rPr lang="el-GR" dirty="0" smtClean="0"/>
              <a:t>αέρα σε, </a:t>
            </a:r>
            <a:endParaRPr lang="el-GR" dirty="0"/>
          </a:p>
          <a:p>
            <a:r>
              <a:rPr lang="el-GR" dirty="0" smtClean="0"/>
              <a:t>1. καρφί </a:t>
            </a:r>
            <a:r>
              <a:rPr lang="el-GR" dirty="0"/>
              <a:t>με στροφή του σώματος στον αέρα,</a:t>
            </a:r>
          </a:p>
          <a:p>
            <a:r>
              <a:rPr lang="el-GR" dirty="0" smtClean="0"/>
              <a:t>2. καρφί </a:t>
            </a:r>
            <a:r>
              <a:rPr lang="el-GR" dirty="0"/>
              <a:t>με στροφή του ώμου - χεριού στον αέρα έξω από τον άξονα του </a:t>
            </a:r>
            <a:r>
              <a:rPr lang="el-GR" dirty="0" smtClean="0"/>
              <a:t>σώματος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24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είδη του καρφιού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δ) ανάλογα με την θέση του επιθετικού σε ,</a:t>
            </a:r>
          </a:p>
          <a:p>
            <a:r>
              <a:rPr lang="el-GR" dirty="0"/>
              <a:t>1. καρφί από την επιθετική ζώνη</a:t>
            </a:r>
          </a:p>
          <a:p>
            <a:r>
              <a:rPr lang="el-GR" dirty="0"/>
              <a:t>2. καρφί από την αμυντική ζώνη (πίσω από την γραμμή των 3μ.)</a:t>
            </a:r>
          </a:p>
          <a:p>
            <a:r>
              <a:rPr lang="el-GR" dirty="0"/>
              <a:t>ε) ανάλογα με το χρόνο πτήσης της μπάλας στον αέρα σε</a:t>
            </a:r>
          </a:p>
          <a:p>
            <a:r>
              <a:rPr lang="el-GR" dirty="0" smtClean="0"/>
              <a:t>1. καρφί </a:t>
            </a:r>
            <a:r>
              <a:rPr lang="el-GR" dirty="0"/>
              <a:t>1ου </a:t>
            </a:r>
            <a:r>
              <a:rPr lang="el-GR" dirty="0" smtClean="0"/>
              <a:t>χρόνου, </a:t>
            </a:r>
          </a:p>
          <a:p>
            <a:r>
              <a:rPr lang="el-GR" dirty="0" smtClean="0"/>
              <a:t>2. καρφί 2ου χρόνου, και</a:t>
            </a:r>
          </a:p>
          <a:p>
            <a:r>
              <a:rPr lang="el-GR" dirty="0" smtClean="0"/>
              <a:t>3. καρφί 3ου χρόνου.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682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Διδασκαλία </a:t>
            </a:r>
            <a:r>
              <a:rPr lang="el-GR" dirty="0" smtClean="0"/>
              <a:t>του καρφιού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Για </a:t>
            </a:r>
            <a:r>
              <a:rPr lang="el-GR" dirty="0"/>
              <a:t>την εκμάθηση της σύνθετης και δύσκολης </a:t>
            </a:r>
            <a:r>
              <a:rPr lang="el-GR" dirty="0" smtClean="0"/>
              <a:t>τεχνικής του </a:t>
            </a:r>
            <a:r>
              <a:rPr lang="el-GR" dirty="0"/>
              <a:t>καρφιού στο βόλεϊ που γίνεται κυρίως σε </a:t>
            </a:r>
            <a:r>
              <a:rPr lang="el-GR" dirty="0" smtClean="0"/>
              <a:t>μικρές </a:t>
            </a:r>
            <a:r>
              <a:rPr lang="el-GR" dirty="0" smtClean="0"/>
              <a:t>ηλικίες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αναλύεται η κίνηση σε μικρότερα </a:t>
            </a:r>
            <a:r>
              <a:rPr lang="el-GR" dirty="0" smtClean="0"/>
              <a:t>τμήματα χρησιμοποιώντας </a:t>
            </a:r>
            <a:r>
              <a:rPr lang="el-GR" dirty="0"/>
              <a:t>την αναλυτική μέθοδο </a:t>
            </a:r>
            <a:r>
              <a:rPr lang="el-GR" dirty="0" smtClean="0"/>
              <a:t>διδασκαλίας.</a:t>
            </a:r>
            <a:endParaRPr lang="el-GR" dirty="0"/>
          </a:p>
          <a:p>
            <a:r>
              <a:rPr lang="el-GR" dirty="0" smtClean="0"/>
              <a:t>Για </a:t>
            </a:r>
            <a:r>
              <a:rPr lang="el-GR" dirty="0"/>
              <a:t>αυτό το λίγο ξεκινάμε συνήθως από την </a:t>
            </a:r>
            <a:r>
              <a:rPr lang="el-GR" dirty="0" smtClean="0"/>
              <a:t>εκμάθηση των </a:t>
            </a:r>
            <a:r>
              <a:rPr lang="el-GR" dirty="0"/>
              <a:t>φάσεων του επιθετικού κτυπήματος, δηλαδή από:</a:t>
            </a:r>
          </a:p>
          <a:p>
            <a:r>
              <a:rPr lang="el-GR" dirty="0"/>
              <a:t>α) τη φορά,</a:t>
            </a:r>
          </a:p>
          <a:p>
            <a:r>
              <a:rPr lang="el-GR" dirty="0"/>
              <a:t>β) το πάτημα,</a:t>
            </a:r>
          </a:p>
          <a:p>
            <a:r>
              <a:rPr lang="el-GR" dirty="0"/>
              <a:t>γ) το άλμα,</a:t>
            </a:r>
          </a:p>
          <a:p>
            <a:r>
              <a:rPr lang="el-GR" dirty="0"/>
              <a:t>δ) το </a:t>
            </a:r>
            <a:r>
              <a:rPr lang="el-GR" dirty="0" err="1"/>
              <a:t>όπλισμα</a:t>
            </a:r>
            <a:r>
              <a:rPr lang="el-GR" dirty="0"/>
              <a:t> του χεριού και το χτύπημα της μπάλας στον αέρα και</a:t>
            </a:r>
          </a:p>
          <a:p>
            <a:r>
              <a:rPr lang="el-GR" dirty="0"/>
              <a:t>ε) την </a:t>
            </a:r>
            <a:r>
              <a:rPr lang="el-GR" dirty="0" smtClean="0"/>
              <a:t>προσγείωση.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19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Προβλήματα- σφάλματα κατά</a:t>
            </a:r>
            <a:br>
              <a:rPr lang="el-GR" dirty="0" smtClean="0"/>
            </a:br>
            <a:r>
              <a:rPr lang="el-GR" dirty="0" smtClean="0"/>
              <a:t>την επίθεση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Στα </a:t>
            </a:r>
            <a:r>
              <a:rPr lang="el-GR" dirty="0"/>
              <a:t>πιθανά σφάλματα που μπορούν να γίνουν κατά </a:t>
            </a:r>
            <a:r>
              <a:rPr lang="el-GR" dirty="0" smtClean="0"/>
              <a:t>την εκμάθηση </a:t>
            </a:r>
            <a:r>
              <a:rPr lang="el-GR" dirty="0"/>
              <a:t>της τεχνικής του καρφιού διακρίνουμε </a:t>
            </a:r>
            <a:r>
              <a:rPr lang="el-GR" dirty="0" smtClean="0"/>
              <a:t>σφάλματα που </a:t>
            </a:r>
            <a:r>
              <a:rPr lang="el-GR" dirty="0"/>
              <a:t>προκαλούνται στην:</a:t>
            </a:r>
          </a:p>
          <a:p>
            <a:r>
              <a:rPr lang="el-GR" dirty="0"/>
              <a:t>α) φορά και στο άλμα του παίκτη, όπου ο παίκτης μας βρίσκεται πολύ κοντά </a:t>
            </a:r>
            <a:r>
              <a:rPr lang="el-GR" dirty="0" smtClean="0"/>
              <a:t>ή πολύ </a:t>
            </a:r>
            <a:r>
              <a:rPr lang="el-GR" dirty="0"/>
              <a:t>μακριά στον φιλέ, το τελευταίο βήμα γίνεται με άλμα, ή γίνεται άλμα με </a:t>
            </a:r>
            <a:r>
              <a:rPr lang="el-GR" dirty="0" smtClean="0"/>
              <a:t>ένα πόδι </a:t>
            </a:r>
            <a:r>
              <a:rPr lang="el-GR" dirty="0"/>
              <a:t>αντί με </a:t>
            </a:r>
            <a:r>
              <a:rPr lang="el-GR" dirty="0" smtClean="0"/>
              <a:t>δύο,</a:t>
            </a:r>
            <a:endParaRPr lang="el-GR" dirty="0"/>
          </a:p>
          <a:p>
            <a:r>
              <a:rPr lang="el-GR" dirty="0"/>
              <a:t>β) κίνηση των χεριών του παίκτη στον αέρα, τα χέρια δεν κάνουν την </a:t>
            </a:r>
            <a:r>
              <a:rPr lang="el-GR" dirty="0" smtClean="0"/>
              <a:t>σωστή ταλάντωση </a:t>
            </a:r>
            <a:r>
              <a:rPr lang="el-GR" dirty="0"/>
              <a:t>και κίνηση από πίσω προς τα εμπρός, ή ανεβαίνει προς τα επάνω </a:t>
            </a:r>
            <a:r>
              <a:rPr lang="el-GR" dirty="0" smtClean="0"/>
              <a:t>μόνο το </a:t>
            </a:r>
            <a:r>
              <a:rPr lang="el-GR" dirty="0"/>
              <a:t>χέρι που θα καρφώσει και το άλλο μένει κάτω,</a:t>
            </a:r>
          </a:p>
          <a:p>
            <a:r>
              <a:rPr lang="el-GR" dirty="0"/>
              <a:t>γ) σχέση της μπάλας και του σώματος του παίκτη, ο παίκτης χτυπά την μπάλα </a:t>
            </a:r>
            <a:r>
              <a:rPr lang="el-GR" dirty="0" smtClean="0"/>
              <a:t>πίσω από </a:t>
            </a:r>
            <a:r>
              <a:rPr lang="el-GR" dirty="0"/>
              <a:t>το κεφάλι του, αντί μπροστά από το σώμα του, όταν ο παίκτης βρίσκεται </a:t>
            </a:r>
            <a:r>
              <a:rPr lang="el-GR" dirty="0" smtClean="0"/>
              <a:t>κάτω από </a:t>
            </a:r>
            <a:r>
              <a:rPr lang="el-GR" dirty="0"/>
              <a:t>την μπάλα και όχι πίσω από την </a:t>
            </a:r>
            <a:r>
              <a:rPr lang="el-GR" dirty="0" smtClean="0"/>
              <a:t>μπάλα,</a:t>
            </a:r>
            <a:endParaRPr lang="el-GR" dirty="0"/>
          </a:p>
          <a:p>
            <a:r>
              <a:rPr lang="el-GR" dirty="0"/>
              <a:t>δ) χρονική αλληλουχία των κινήσεων (</a:t>
            </a:r>
            <a:r>
              <a:rPr lang="el-GR" dirty="0" err="1"/>
              <a:t>timing</a:t>
            </a:r>
            <a:r>
              <a:rPr lang="el-GR" dirty="0"/>
              <a:t>), μετά από λάθος ή κακό </a:t>
            </a:r>
            <a:r>
              <a:rPr lang="el-GR" dirty="0" smtClean="0"/>
              <a:t>υπολογισμό της </a:t>
            </a:r>
            <a:r>
              <a:rPr lang="el-GR" dirty="0"/>
              <a:t>τροχιάς της μπάλας ο παίκτης πηδάει αργότερα ή νωρίτερα με αποτέλεσμα </a:t>
            </a:r>
            <a:r>
              <a:rPr lang="el-GR" dirty="0" smtClean="0"/>
              <a:t>να μην </a:t>
            </a:r>
            <a:r>
              <a:rPr lang="el-GR" dirty="0"/>
              <a:t>καρφώνει σωστά την μπάλα ή να μην την βρίσκει καθόλου στον </a:t>
            </a:r>
            <a:r>
              <a:rPr lang="el-GR" dirty="0" smtClean="0"/>
              <a:t>αέρα.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84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Επιτυχία της επίθεσης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</a:t>
            </a:r>
            <a:r>
              <a:rPr lang="el-GR" dirty="0"/>
              <a:t>επιτυχία της επίθεσης μιας ομάδας εξαρτάται </a:t>
            </a:r>
            <a:r>
              <a:rPr lang="el-GR" dirty="0" smtClean="0"/>
              <a:t>από την </a:t>
            </a:r>
            <a:r>
              <a:rPr lang="el-GR" dirty="0"/>
              <a:t>ποιότητα και την τεχνική ικανότητα των </a:t>
            </a:r>
            <a:r>
              <a:rPr lang="el-GR" dirty="0" smtClean="0"/>
              <a:t>παικτών της.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επίθεση έχει άμεση σχέση με την έκβαση </a:t>
            </a:r>
            <a:r>
              <a:rPr lang="el-GR" dirty="0" smtClean="0"/>
              <a:t>του αγώνα </a:t>
            </a:r>
            <a:r>
              <a:rPr lang="el-GR" dirty="0"/>
              <a:t>με την νίκη ή την </a:t>
            </a:r>
            <a:r>
              <a:rPr lang="el-GR" dirty="0" smtClean="0"/>
              <a:t>ήττα.</a:t>
            </a:r>
            <a:endParaRPr lang="el-GR" dirty="0"/>
          </a:p>
          <a:p>
            <a:r>
              <a:rPr lang="el-GR" dirty="0" smtClean="0"/>
              <a:t>Κατά </a:t>
            </a:r>
            <a:r>
              <a:rPr lang="el-GR" dirty="0"/>
              <a:t>καιρούς γίνονται διάφορες </a:t>
            </a:r>
            <a:r>
              <a:rPr lang="el-GR" dirty="0" smtClean="0"/>
              <a:t>τροποποιήσεις στους </a:t>
            </a:r>
            <a:r>
              <a:rPr lang="el-GR" dirty="0"/>
              <a:t>κανονισμούς που σκοπό έχουν </a:t>
            </a:r>
            <a:r>
              <a:rPr lang="el-GR" dirty="0" smtClean="0"/>
              <a:t>να δημιουργήσουν </a:t>
            </a:r>
            <a:r>
              <a:rPr lang="el-GR" dirty="0"/>
              <a:t>μια καλή ισορροπία μεταξύ </a:t>
            </a:r>
            <a:r>
              <a:rPr lang="el-GR" dirty="0" smtClean="0"/>
              <a:t>άμυνας και </a:t>
            </a:r>
            <a:r>
              <a:rPr lang="el-GR" dirty="0"/>
              <a:t>επίθεσης παρ’ όλες τις προσπάθειες όμως </a:t>
            </a:r>
            <a:r>
              <a:rPr lang="el-GR" dirty="0" smtClean="0"/>
              <a:t>η επίθεση </a:t>
            </a:r>
            <a:r>
              <a:rPr lang="el-GR" dirty="0"/>
              <a:t>κατέχει κυρίαρχο ρόλο στο </a:t>
            </a:r>
            <a:r>
              <a:rPr lang="el-GR" dirty="0" smtClean="0"/>
              <a:t>παιχνίδι.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58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 </a:t>
            </a:r>
            <a:r>
              <a:rPr lang="el-GR" dirty="0"/>
              <a:t>καλύτερη, οικονομικότερη, συντομότερη και </a:t>
            </a:r>
            <a:r>
              <a:rPr lang="el-GR" dirty="0" smtClean="0"/>
              <a:t>πιο ξεκούραστη </a:t>
            </a:r>
            <a:r>
              <a:rPr lang="el-GR" dirty="0"/>
              <a:t>για τους παίκτες της ομάδας </a:t>
            </a:r>
            <a:r>
              <a:rPr lang="el-GR" dirty="0" smtClean="0"/>
              <a:t>μέθοδος εξουδετέρωσης </a:t>
            </a:r>
            <a:r>
              <a:rPr lang="el-GR" dirty="0"/>
              <a:t>του καρφιού είναι το </a:t>
            </a:r>
            <a:r>
              <a:rPr lang="el-GR" dirty="0" smtClean="0"/>
              <a:t>μπλοκ.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μπλοκ αποτελεί την 1η γραμμή άμυνας </a:t>
            </a:r>
            <a:r>
              <a:rPr lang="el-GR" dirty="0" smtClean="0"/>
              <a:t>της ομάδας </a:t>
            </a:r>
            <a:r>
              <a:rPr lang="el-GR" dirty="0"/>
              <a:t>και έχει τέτοια αποτελεσματικότητα, ώστε </a:t>
            </a:r>
            <a:r>
              <a:rPr lang="el-GR" dirty="0" smtClean="0"/>
              <a:t>σε κάθε </a:t>
            </a:r>
            <a:r>
              <a:rPr lang="el-GR" dirty="0"/>
              <a:t>σετ 5-6 πόντοι κερδίζονται από </a:t>
            </a:r>
            <a:r>
              <a:rPr lang="el-GR" dirty="0" smtClean="0"/>
              <a:t>αυτό.</a:t>
            </a:r>
            <a:endParaRPr lang="el-GR" dirty="0"/>
          </a:p>
          <a:p>
            <a:r>
              <a:rPr lang="el-GR" dirty="0" smtClean="0"/>
              <a:t>Είναι </a:t>
            </a:r>
            <a:r>
              <a:rPr lang="el-GR" dirty="0"/>
              <a:t>η μοναδική ενέργεια που βάση των </a:t>
            </a:r>
            <a:r>
              <a:rPr lang="el-GR" dirty="0" smtClean="0"/>
              <a:t>κανονισμών του </a:t>
            </a:r>
            <a:r>
              <a:rPr lang="el-GR" dirty="0"/>
              <a:t>βόλεϊ επιτρέπεται σε ένα παίκτη να περάσει </a:t>
            </a:r>
            <a:r>
              <a:rPr lang="el-GR" dirty="0" smtClean="0"/>
              <a:t>τα χέρια </a:t>
            </a:r>
            <a:r>
              <a:rPr lang="el-GR" dirty="0"/>
              <a:t>του στο αντίπαλο γήπεδο και να </a:t>
            </a:r>
            <a:r>
              <a:rPr lang="el-GR" dirty="0" smtClean="0"/>
              <a:t>ακουμπήσει την μπάλα.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02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μπλοκ σαν σύνθετη και δύσκολη </a:t>
            </a:r>
            <a:r>
              <a:rPr lang="el-GR" dirty="0" smtClean="0"/>
              <a:t>τεχνικά σε </a:t>
            </a:r>
            <a:r>
              <a:rPr lang="el-GR" dirty="0"/>
              <a:t>εκτέλεση κίνηση απαιτεί από τους </a:t>
            </a:r>
            <a:r>
              <a:rPr lang="el-GR" dirty="0" smtClean="0"/>
              <a:t>παίκτες μεγάλα </a:t>
            </a:r>
            <a:r>
              <a:rPr lang="el-GR" dirty="0"/>
              <a:t>φυσικά </a:t>
            </a:r>
            <a:r>
              <a:rPr lang="el-GR" dirty="0" smtClean="0"/>
              <a:t>προσόντα.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μπλοκ απαιτεί:</a:t>
            </a:r>
          </a:p>
          <a:p>
            <a:r>
              <a:rPr lang="el-GR" dirty="0"/>
              <a:t>α) ψηλόσωμους παίκτες,</a:t>
            </a:r>
          </a:p>
          <a:p>
            <a:r>
              <a:rPr lang="el-GR" dirty="0"/>
              <a:t>β) παίκτες με μεγάλη αλτική ικανότητα,</a:t>
            </a:r>
          </a:p>
          <a:p>
            <a:r>
              <a:rPr lang="el-GR" dirty="0"/>
              <a:t>γ) παίκτες με καλή αντίληψη του χώρου,</a:t>
            </a:r>
          </a:p>
          <a:p>
            <a:r>
              <a:rPr lang="el-GR" dirty="0"/>
              <a:t>δ) παίκτες με καλό </a:t>
            </a:r>
            <a:r>
              <a:rPr lang="el-GR" dirty="0" smtClean="0"/>
              <a:t>συγχρονισμό, </a:t>
            </a:r>
            <a:r>
              <a:rPr lang="el-GR" dirty="0"/>
              <a:t>και</a:t>
            </a:r>
          </a:p>
          <a:p>
            <a:r>
              <a:rPr lang="el-GR" dirty="0"/>
              <a:t>ε) παίκτες με καλή </a:t>
            </a:r>
            <a:r>
              <a:rPr lang="el-GR" dirty="0" err="1"/>
              <a:t>νευρομυϊκή</a:t>
            </a:r>
            <a:r>
              <a:rPr lang="el-GR" dirty="0"/>
              <a:t> </a:t>
            </a:r>
            <a:r>
              <a:rPr lang="el-GR" dirty="0" smtClean="0"/>
              <a:t>συναρμογή.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73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λειτουργία του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βασικότερη λειτουργία του μπλοκ είναι </a:t>
            </a:r>
            <a:r>
              <a:rPr lang="el-GR" dirty="0" smtClean="0"/>
              <a:t>να σταματάει </a:t>
            </a:r>
            <a:r>
              <a:rPr lang="el-GR" dirty="0"/>
              <a:t>την επίθεσή του </a:t>
            </a:r>
            <a:r>
              <a:rPr lang="el-GR" dirty="0" smtClean="0"/>
              <a:t>αντιπάλου.</a:t>
            </a:r>
            <a:endParaRPr lang="el-GR" dirty="0"/>
          </a:p>
          <a:p>
            <a:r>
              <a:rPr lang="el-GR" dirty="0" smtClean="0"/>
              <a:t>Επίσης </a:t>
            </a:r>
            <a:r>
              <a:rPr lang="el-GR" dirty="0"/>
              <a:t>το μπλοκ χρησιμεύει να εμποδίζει </a:t>
            </a:r>
            <a:r>
              <a:rPr lang="el-GR" dirty="0" smtClean="0"/>
              <a:t>τους αντιπάλους </a:t>
            </a:r>
            <a:r>
              <a:rPr lang="el-GR" dirty="0"/>
              <a:t>επιθετικούς να σημαδεύουν </a:t>
            </a:r>
            <a:r>
              <a:rPr lang="el-GR" dirty="0" smtClean="0"/>
              <a:t>ορισμένες περιοχές </a:t>
            </a:r>
            <a:r>
              <a:rPr lang="el-GR" dirty="0"/>
              <a:t>του γηπέδου που δεν καλύπτονται </a:t>
            </a:r>
            <a:r>
              <a:rPr lang="el-GR" dirty="0" smtClean="0"/>
              <a:t>από τους </a:t>
            </a:r>
            <a:r>
              <a:rPr lang="el-GR" dirty="0"/>
              <a:t>αμυντικούς παίκτες της άμυνας </a:t>
            </a:r>
            <a:r>
              <a:rPr lang="el-GR" dirty="0" smtClean="0"/>
              <a:t>εδάφους.</a:t>
            </a:r>
            <a:endParaRPr lang="el-GR" dirty="0"/>
          </a:p>
          <a:p>
            <a:r>
              <a:rPr lang="el-GR" dirty="0" smtClean="0"/>
              <a:t>Χωρίς </a:t>
            </a:r>
            <a:r>
              <a:rPr lang="el-GR" dirty="0"/>
              <a:t>το μπλοκ η άμυνα εδάφους είναι </a:t>
            </a:r>
            <a:r>
              <a:rPr lang="el-GR" dirty="0" smtClean="0"/>
              <a:t>πολύ δύσκολο </a:t>
            </a:r>
            <a:r>
              <a:rPr lang="el-GR" dirty="0"/>
              <a:t>να προβλέψει την περιοχή που </a:t>
            </a:r>
            <a:r>
              <a:rPr lang="el-GR" dirty="0" smtClean="0"/>
              <a:t>θα στείλει </a:t>
            </a:r>
            <a:r>
              <a:rPr lang="el-GR" dirty="0"/>
              <a:t>την μπάλα ο αντίπαλος επιθετικός και </a:t>
            </a:r>
            <a:r>
              <a:rPr lang="el-GR" dirty="0" smtClean="0"/>
              <a:t>δεν μπορεί </a:t>
            </a:r>
            <a:r>
              <a:rPr lang="el-GR" dirty="0"/>
              <a:t>να αποκρούσει εύκολα την </a:t>
            </a:r>
            <a:r>
              <a:rPr lang="el-GR" dirty="0" smtClean="0"/>
              <a:t>μπάλα.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89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Θέση ετοιμότητας και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θέση ετοιμότητας για το μπλοκ επιτρέπει </a:t>
            </a:r>
            <a:r>
              <a:rPr lang="el-GR" dirty="0" smtClean="0"/>
              <a:t>στον παίκτη </a:t>
            </a:r>
            <a:r>
              <a:rPr lang="el-GR" dirty="0"/>
              <a:t>να κινηθεί γρήγορα προς οποιοδήποτε </a:t>
            </a:r>
            <a:r>
              <a:rPr lang="el-GR" dirty="0" smtClean="0"/>
              <a:t>σημείο του </a:t>
            </a:r>
            <a:r>
              <a:rPr lang="el-GR" dirty="0"/>
              <a:t>φιλέ και να αντιδράσει στην επιθετική </a:t>
            </a:r>
            <a:r>
              <a:rPr lang="el-GR" dirty="0" smtClean="0"/>
              <a:t>ενέργεια του αντιπάλου.</a:t>
            </a:r>
            <a:endParaRPr lang="el-GR" dirty="0"/>
          </a:p>
          <a:p>
            <a:r>
              <a:rPr lang="el-GR" dirty="0" smtClean="0"/>
              <a:t>Στη </a:t>
            </a:r>
            <a:r>
              <a:rPr lang="el-GR" dirty="0"/>
              <a:t>θέση ετοιμότητας ο παίκτης βρίσκεται με </a:t>
            </a:r>
            <a:r>
              <a:rPr lang="el-GR" dirty="0" smtClean="0"/>
              <a:t>το μέτωπο </a:t>
            </a:r>
            <a:r>
              <a:rPr lang="el-GR" dirty="0"/>
              <a:t>προς τον αντίπαλο και παρακολουθεί </a:t>
            </a:r>
            <a:r>
              <a:rPr lang="el-GR" dirty="0" smtClean="0"/>
              <a:t>τις κινήσεις του.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πόδια </a:t>
            </a:r>
            <a:r>
              <a:rPr lang="el-GR" dirty="0" smtClean="0"/>
              <a:t>του </a:t>
            </a:r>
            <a:r>
              <a:rPr lang="el-GR" dirty="0" smtClean="0"/>
              <a:t>παίκτη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τοποθετημένα το ένα δίπλα στο </a:t>
            </a:r>
            <a:r>
              <a:rPr lang="el-GR" dirty="0" smtClean="0"/>
              <a:t>άλλο παράλληλα </a:t>
            </a:r>
            <a:r>
              <a:rPr lang="el-GR" dirty="0"/>
              <a:t>μεταξύ τους, στη διάσταση όσο και </a:t>
            </a:r>
            <a:r>
              <a:rPr lang="el-GR" dirty="0" smtClean="0"/>
              <a:t>το άνοιγμα </a:t>
            </a:r>
            <a:r>
              <a:rPr lang="el-GR" dirty="0"/>
              <a:t>των ώμων και ελαφρά λυγισμένα, ενώ </a:t>
            </a:r>
            <a:r>
              <a:rPr lang="el-GR" dirty="0" smtClean="0"/>
              <a:t>το βάρος </a:t>
            </a:r>
            <a:r>
              <a:rPr lang="el-GR" dirty="0"/>
              <a:t>του σώματος βρίσκεται εμπρός στις μύτες </a:t>
            </a:r>
            <a:r>
              <a:rPr lang="el-GR" dirty="0" smtClean="0"/>
              <a:t>των ποδιών.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837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Μετακινήσεις και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 κεντρικός </a:t>
            </a:r>
            <a:r>
              <a:rPr lang="el-GR" dirty="0" err="1"/>
              <a:t>μπλοκέρ</a:t>
            </a:r>
            <a:r>
              <a:rPr lang="el-GR" dirty="0"/>
              <a:t> αναγκάζεται να </a:t>
            </a:r>
            <a:r>
              <a:rPr lang="el-GR" dirty="0" smtClean="0"/>
              <a:t>κάνει μετακινήσεις </a:t>
            </a:r>
            <a:r>
              <a:rPr lang="el-GR" dirty="0"/>
              <a:t>πλάγια στον φιλέ για να </a:t>
            </a:r>
            <a:r>
              <a:rPr lang="el-GR" dirty="0" smtClean="0"/>
              <a:t>κάνει μπλοκ.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μετακινήσεις που κάνει ο </a:t>
            </a:r>
            <a:r>
              <a:rPr lang="el-GR" dirty="0" err="1"/>
              <a:t>μπλοκέρ</a:t>
            </a:r>
            <a:r>
              <a:rPr lang="el-GR" dirty="0"/>
              <a:t> είναι:</a:t>
            </a:r>
          </a:p>
          <a:p>
            <a:r>
              <a:rPr lang="el-GR" dirty="0"/>
              <a:t>α) κοντινών αποστάσεων με μετακίνηση πλάγια με 1 ή </a:t>
            </a:r>
            <a:r>
              <a:rPr lang="el-GR" dirty="0" smtClean="0"/>
              <a:t>2 βήματα, </a:t>
            </a:r>
          </a:p>
          <a:p>
            <a:r>
              <a:rPr lang="el-GR" dirty="0" smtClean="0"/>
              <a:t>β</a:t>
            </a:r>
            <a:r>
              <a:rPr lang="el-GR" dirty="0"/>
              <a:t>) σχετικά μακρινών αποστάσεων στον φιλέ </a:t>
            </a:r>
            <a:r>
              <a:rPr lang="el-GR" dirty="0" smtClean="0"/>
              <a:t>χρησιμοποιώντας πλάγιες </a:t>
            </a:r>
            <a:r>
              <a:rPr lang="el-GR" dirty="0"/>
              <a:t>μετακινήσεις και σταυρωτά </a:t>
            </a:r>
            <a:r>
              <a:rPr lang="el-GR" dirty="0" smtClean="0"/>
              <a:t>βήματα, και </a:t>
            </a:r>
          </a:p>
          <a:p>
            <a:r>
              <a:rPr lang="el-GR" dirty="0" smtClean="0"/>
              <a:t>γ</a:t>
            </a:r>
            <a:r>
              <a:rPr lang="el-GR" dirty="0"/>
              <a:t>) μακρινών αποστάσεων στα άκρα του </a:t>
            </a:r>
            <a:r>
              <a:rPr lang="el-GR" dirty="0" smtClean="0"/>
              <a:t>φιλέ χρησιμοποιώντας </a:t>
            </a:r>
            <a:r>
              <a:rPr lang="el-GR" dirty="0"/>
              <a:t>τρέξιμο και </a:t>
            </a:r>
            <a:r>
              <a:rPr lang="el-GR" dirty="0" smtClean="0"/>
              <a:t>άλμα.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907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του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Υπάρχουν </a:t>
            </a:r>
            <a:r>
              <a:rPr lang="el-GR" dirty="0"/>
              <a:t>2 τεχνικές των χεριών στον φιλέ </a:t>
            </a:r>
            <a:r>
              <a:rPr lang="el-GR" dirty="0" smtClean="0"/>
              <a:t>στο μπλοκ</a:t>
            </a:r>
            <a:r>
              <a:rPr lang="el-GR" dirty="0"/>
              <a:t>:</a:t>
            </a:r>
          </a:p>
          <a:p>
            <a:r>
              <a:rPr lang="el-GR" dirty="0"/>
              <a:t>α) το ενεργητικό </a:t>
            </a:r>
            <a:r>
              <a:rPr lang="el-GR" dirty="0" smtClean="0"/>
              <a:t>μπλοκ, και</a:t>
            </a:r>
            <a:endParaRPr lang="el-GR" dirty="0"/>
          </a:p>
          <a:p>
            <a:r>
              <a:rPr lang="el-GR" dirty="0"/>
              <a:t>β) το παθητικό μπλοκ</a:t>
            </a:r>
          </a:p>
          <a:p>
            <a:r>
              <a:rPr lang="el-GR" dirty="0" smtClean="0"/>
              <a:t>Το </a:t>
            </a:r>
            <a:r>
              <a:rPr lang="el-GR" dirty="0"/>
              <a:t>ενεργητικό μπλοκ ή επιθετικό μπλοκ </a:t>
            </a:r>
            <a:r>
              <a:rPr lang="el-GR" dirty="0" smtClean="0"/>
              <a:t>γίνεται βάζοντας </a:t>
            </a:r>
            <a:r>
              <a:rPr lang="el-GR" dirty="0"/>
              <a:t>τα </a:t>
            </a:r>
            <a:r>
              <a:rPr lang="el-GR" dirty="0" smtClean="0"/>
              <a:t>χέρια </a:t>
            </a:r>
            <a:r>
              <a:rPr lang="el-GR" dirty="0"/>
              <a:t>όσο το δυνατόν πιο κοντά </a:t>
            </a:r>
            <a:r>
              <a:rPr lang="el-GR" dirty="0" smtClean="0"/>
              <a:t>στην μπάλα </a:t>
            </a:r>
            <a:r>
              <a:rPr lang="el-GR" dirty="0"/>
              <a:t>πάνω από τον φιλέ και μέσα στο </a:t>
            </a:r>
            <a:r>
              <a:rPr lang="el-GR" dirty="0" smtClean="0"/>
              <a:t>αντίπαλο γήπεδο.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παθητικό μπλοκ ή αμυντικό μπλοκ </a:t>
            </a:r>
            <a:r>
              <a:rPr lang="el-GR" dirty="0" smtClean="0"/>
              <a:t>γίνεται σπάζοντας </a:t>
            </a:r>
            <a:r>
              <a:rPr lang="el-GR" dirty="0"/>
              <a:t>τους καρπούς των χεριών προς τα πίσω</a:t>
            </a:r>
            <a:r>
              <a:rPr lang="el-GR" dirty="0" smtClean="0"/>
              <a:t>, ώστε </a:t>
            </a:r>
            <a:r>
              <a:rPr lang="el-GR" dirty="0"/>
              <a:t>να χτυπήσει πάνω τους η μπάλα και </a:t>
            </a:r>
            <a:r>
              <a:rPr lang="el-GR" dirty="0" smtClean="0"/>
              <a:t>να αποκρουσθεί </a:t>
            </a:r>
            <a:r>
              <a:rPr lang="el-GR" dirty="0"/>
              <a:t>μετά από την άμυνα. </a:t>
            </a:r>
            <a:r>
              <a:rPr lang="el-GR" dirty="0" smtClean="0"/>
              <a:t>Χρησιμοποιείται από </a:t>
            </a:r>
            <a:r>
              <a:rPr lang="el-GR" dirty="0"/>
              <a:t>βραχύσωμους </a:t>
            </a:r>
            <a:r>
              <a:rPr lang="el-GR" dirty="0" err="1"/>
              <a:t>μπλοκέρ</a:t>
            </a:r>
            <a:r>
              <a:rPr lang="el-GR" dirty="0"/>
              <a:t> ή όταν ένας παίκτης </a:t>
            </a:r>
            <a:r>
              <a:rPr lang="el-GR" dirty="0" smtClean="0"/>
              <a:t>έχει αργήσει </a:t>
            </a:r>
            <a:r>
              <a:rPr lang="el-GR" dirty="0"/>
              <a:t>να πηδήξει για </a:t>
            </a:r>
            <a:r>
              <a:rPr lang="el-GR" dirty="0" smtClean="0"/>
              <a:t>μπλοκ.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830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Εκμάθηση του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Η </a:t>
            </a:r>
            <a:r>
              <a:rPr lang="el-GR" dirty="0"/>
              <a:t>εκμάθηση της δύσκολης τεχνικής του μπλοκ στο </a:t>
            </a:r>
            <a:r>
              <a:rPr lang="el-GR" dirty="0" smtClean="0"/>
              <a:t>βόλεϊ γίνεται </a:t>
            </a:r>
            <a:r>
              <a:rPr lang="el-GR" dirty="0"/>
              <a:t>κυρίως σε μεγαλύτερες ηλικίες μετά τα </a:t>
            </a:r>
            <a:r>
              <a:rPr lang="el-GR" dirty="0" smtClean="0"/>
              <a:t>14-15 όταν </a:t>
            </a:r>
            <a:r>
              <a:rPr lang="el-GR" dirty="0"/>
              <a:t>πλέον η σωματική ανάπτυξη των παιδιών </a:t>
            </a:r>
            <a:r>
              <a:rPr lang="el-GR" dirty="0" smtClean="0"/>
              <a:t>επιτρέπει την </a:t>
            </a:r>
            <a:r>
              <a:rPr lang="el-GR" dirty="0"/>
              <a:t>σωστή εκμάθηση της συγκεκριμένης τεχνικής</a:t>
            </a:r>
            <a:r>
              <a:rPr lang="el-GR" dirty="0" smtClean="0"/>
              <a:t>, αναλύοντας </a:t>
            </a:r>
            <a:r>
              <a:rPr lang="el-GR" dirty="0"/>
              <a:t>την κίνηση σε μικρότερα </a:t>
            </a:r>
            <a:r>
              <a:rPr lang="el-GR" dirty="0" smtClean="0"/>
              <a:t>τμήματα χρησιμοποιώντας </a:t>
            </a:r>
            <a:r>
              <a:rPr lang="el-GR" dirty="0"/>
              <a:t>την αναλυτική μέθοδο </a:t>
            </a:r>
            <a:r>
              <a:rPr lang="el-GR" dirty="0" smtClean="0"/>
              <a:t>διδασκαλίας.</a:t>
            </a:r>
            <a:endParaRPr lang="el-GR" dirty="0"/>
          </a:p>
          <a:p>
            <a:r>
              <a:rPr lang="el-GR" dirty="0" smtClean="0"/>
              <a:t>Για </a:t>
            </a:r>
            <a:r>
              <a:rPr lang="el-GR" dirty="0"/>
              <a:t>αυτό το </a:t>
            </a:r>
            <a:r>
              <a:rPr lang="el-GR" dirty="0" smtClean="0"/>
              <a:t>λόγο </a:t>
            </a:r>
            <a:r>
              <a:rPr lang="el-GR" dirty="0"/>
              <a:t>ξεκινάμε συνήθως από την </a:t>
            </a:r>
            <a:r>
              <a:rPr lang="el-GR" dirty="0" smtClean="0"/>
              <a:t>εκμάθηση των </a:t>
            </a:r>
            <a:r>
              <a:rPr lang="el-GR" dirty="0"/>
              <a:t>φάσεων της κίνησης του μπλοκ, δηλαδή από:</a:t>
            </a:r>
          </a:p>
          <a:p>
            <a:r>
              <a:rPr lang="el-GR" dirty="0"/>
              <a:t>α) την αρχική τοποθέτηση του σώματος,</a:t>
            </a:r>
          </a:p>
          <a:p>
            <a:r>
              <a:rPr lang="el-GR" dirty="0"/>
              <a:t>β) τη μετακίνηση,</a:t>
            </a:r>
          </a:p>
          <a:p>
            <a:r>
              <a:rPr lang="el-GR" dirty="0"/>
              <a:t>γ) το άλμα,</a:t>
            </a:r>
          </a:p>
          <a:p>
            <a:r>
              <a:rPr lang="el-GR" dirty="0"/>
              <a:t>δ) την τοποθέτηση των χεριών στον αέρα και την επαφή με την μπάλα και</a:t>
            </a:r>
          </a:p>
          <a:p>
            <a:r>
              <a:rPr lang="el-GR" dirty="0"/>
              <a:t>ε) </a:t>
            </a:r>
            <a:r>
              <a:rPr lang="el-GR"/>
              <a:t>την </a:t>
            </a:r>
            <a:r>
              <a:rPr lang="el-GR" smtClean="0"/>
              <a:t>προσγείωση.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919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n-US" dirty="0" err="1" smtClean="0"/>
              <a:t>Πετοσφ</a:t>
            </a:r>
            <a:r>
              <a:rPr lang="en-US" dirty="0" smtClean="0"/>
              <a:t>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l-GR" dirty="0" smtClean="0"/>
              <a:t> </a:t>
            </a:r>
            <a:r>
              <a:rPr lang="en-US" dirty="0" smtClean="0"/>
              <a:t>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 τεχνική</a:t>
            </a:r>
            <a:r>
              <a:rPr lang="el-GR" dirty="0"/>
              <a:t>, μεθοδολογία, ειδική διδακτική &amp; κανονισμοί</a:t>
            </a:r>
            <a:r>
              <a:rPr lang="el-GR" dirty="0" smtClean="0"/>
              <a:t>. ΑΣΕΠ</a:t>
            </a:r>
            <a:r>
              <a:rPr lang="el-GR" dirty="0"/>
              <a:t>, κλάδος Φυσικής Αγωγής. Εκδόσεις ΣΑΛΤΟ</a:t>
            </a:r>
            <a:r>
              <a:rPr lang="el-GR" dirty="0" smtClean="0"/>
              <a:t>, 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950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δεξιότητες που εμπλέκονται σε ένα αγώνα βόλεϊ στην επίθεση (καρφί) και στην άμυνα (μπλοκ) και χρησιμοποιούνται από τους παίκτες μιας ομάδας.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Τα βασικά στοιχεία που απαρτίζουν τις δεξιότητες των παικτών </a:t>
            </a:r>
            <a:r>
              <a:rPr lang="el-GR" dirty="0"/>
              <a:t>στην επίθεση (καρφί) και στην άμυνα (μπλοκ</a:t>
            </a:r>
            <a:r>
              <a:rPr lang="el-GR" dirty="0" smtClean="0"/>
              <a:t>) </a:t>
            </a:r>
            <a:r>
              <a:rPr lang="el-GR" smtClean="0"/>
              <a:t>στο βόλεϊ </a:t>
            </a:r>
            <a:r>
              <a:rPr lang="el-GR" altLang="el-GR" smtClean="0"/>
              <a:t>.</a:t>
            </a:r>
            <a:endParaRPr lang="el-GR" altLang="el-GR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επίθεση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επίθεση είναι συνυφασμένη στο βόλεϊ με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καρφί.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επίθεση </a:t>
            </a:r>
            <a:r>
              <a:rPr lang="el-GR" dirty="0" smtClean="0"/>
              <a:t>ως </a:t>
            </a:r>
            <a:r>
              <a:rPr lang="el-GR" dirty="0"/>
              <a:t>γενικός όρος </a:t>
            </a:r>
            <a:r>
              <a:rPr lang="el-GR" dirty="0" smtClean="0"/>
              <a:t>περιέχει </a:t>
            </a:r>
            <a:r>
              <a:rPr lang="el-GR" dirty="0"/>
              <a:t>τις ομαδικές επιθετικές </a:t>
            </a:r>
            <a:r>
              <a:rPr lang="el-GR" dirty="0" smtClean="0"/>
              <a:t>προσπάθειες μιας </a:t>
            </a:r>
            <a:r>
              <a:rPr lang="el-GR" dirty="0"/>
              <a:t>ομάδας και τις ατομικές προσπάθειες </a:t>
            </a:r>
            <a:r>
              <a:rPr lang="el-GR" dirty="0" smtClean="0"/>
              <a:t>ενός παίκτη </a:t>
            </a:r>
            <a:r>
              <a:rPr lang="el-GR" dirty="0"/>
              <a:t>να πετύχει με καρφί ένα πόντο ή </a:t>
            </a:r>
            <a:r>
              <a:rPr lang="el-GR" dirty="0" smtClean="0"/>
              <a:t>να κερδίσει </a:t>
            </a:r>
            <a:r>
              <a:rPr lang="el-GR" dirty="0"/>
              <a:t>την </a:t>
            </a:r>
            <a:r>
              <a:rPr lang="el-GR" dirty="0" smtClean="0"/>
              <a:t>αλλαγή.</a:t>
            </a:r>
            <a:endParaRPr lang="el-GR" dirty="0"/>
          </a:p>
          <a:p>
            <a:r>
              <a:rPr lang="el-GR" dirty="0" smtClean="0"/>
              <a:t>Στο σύγχρονο βόλεϊ </a:t>
            </a:r>
            <a:r>
              <a:rPr lang="el-GR" dirty="0"/>
              <a:t>υπάρχει ένας διαρκής </a:t>
            </a:r>
            <a:r>
              <a:rPr lang="el-GR" dirty="0" smtClean="0"/>
              <a:t>αγώνας ανάμεσα </a:t>
            </a:r>
            <a:r>
              <a:rPr lang="el-GR" dirty="0"/>
              <a:t>στην άμυνα και την </a:t>
            </a:r>
            <a:r>
              <a:rPr lang="el-GR" dirty="0" smtClean="0"/>
              <a:t>επίθεση.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286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επίθεση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επίθεση ή το καρφί όπως είναι γνωστός ο </a:t>
            </a:r>
            <a:r>
              <a:rPr lang="el-GR" dirty="0" smtClean="0"/>
              <a:t>όρος, </a:t>
            </a:r>
            <a:r>
              <a:rPr lang="el-GR" dirty="0"/>
              <a:t>είναι μια ατομική </a:t>
            </a:r>
            <a:r>
              <a:rPr lang="el-GR" dirty="0" smtClean="0"/>
              <a:t>ενέργεια όπου </a:t>
            </a:r>
            <a:r>
              <a:rPr lang="el-GR" dirty="0"/>
              <a:t>γίνεται μια εκρηκτική και δυναμική κίνηση </a:t>
            </a:r>
            <a:r>
              <a:rPr lang="el-GR" dirty="0" smtClean="0"/>
              <a:t>του χεριού </a:t>
            </a:r>
            <a:r>
              <a:rPr lang="el-GR" dirty="0"/>
              <a:t>προς τη μπάλα που βρίσκεται πάνω από </a:t>
            </a:r>
            <a:r>
              <a:rPr lang="el-GR" dirty="0" smtClean="0"/>
              <a:t>το ύψος </a:t>
            </a:r>
            <a:r>
              <a:rPr lang="el-GR" dirty="0"/>
              <a:t>του φιλέ με κατεύθυνση το αντίπαλο </a:t>
            </a:r>
            <a:r>
              <a:rPr lang="el-GR" dirty="0" smtClean="0"/>
              <a:t>γήπεδο.</a:t>
            </a:r>
            <a:endParaRPr lang="el-GR" dirty="0"/>
          </a:p>
          <a:p>
            <a:r>
              <a:rPr lang="el-GR" dirty="0" smtClean="0"/>
              <a:t>Πρακτικά η </a:t>
            </a:r>
            <a:r>
              <a:rPr lang="el-GR" dirty="0"/>
              <a:t>επίθεση είναι το αποτελεσματικότερο μέσο </a:t>
            </a:r>
            <a:r>
              <a:rPr lang="el-GR" dirty="0" smtClean="0"/>
              <a:t>που έχει </a:t>
            </a:r>
            <a:r>
              <a:rPr lang="el-GR" dirty="0"/>
              <a:t>μια ομάδα για να επιτύχει τους πόντους </a:t>
            </a:r>
            <a:r>
              <a:rPr lang="el-GR" dirty="0" smtClean="0"/>
              <a:t>στο παιχνίδι.</a:t>
            </a:r>
            <a:endParaRPr lang="el-GR" dirty="0"/>
          </a:p>
          <a:p>
            <a:r>
              <a:rPr lang="el-GR" dirty="0" smtClean="0"/>
              <a:t>Στατιστικά με </a:t>
            </a:r>
            <a:r>
              <a:rPr lang="el-GR" dirty="0"/>
              <a:t>το καρφί επιτυγχάνεται περίπου το 60%-70</a:t>
            </a:r>
            <a:r>
              <a:rPr lang="el-GR" dirty="0" smtClean="0"/>
              <a:t>% των </a:t>
            </a:r>
            <a:r>
              <a:rPr lang="el-GR" dirty="0"/>
              <a:t>πόντων μιας ομάδας </a:t>
            </a:r>
            <a:r>
              <a:rPr lang="el-GR" dirty="0" smtClean="0"/>
              <a:t>σε ένα παιχνίδι.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079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επίθεση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καρφί μπορεί να εκτελεσθεί με </a:t>
            </a:r>
            <a:r>
              <a:rPr lang="el-GR" dirty="0" smtClean="0"/>
              <a:t>τη χρησιμοποίηση </a:t>
            </a:r>
            <a:r>
              <a:rPr lang="el-GR" dirty="0"/>
              <a:t>μιας ποικιλίας αιωρήσεων </a:t>
            </a:r>
            <a:r>
              <a:rPr lang="el-GR" dirty="0" smtClean="0"/>
              <a:t>και χτυπήματος </a:t>
            </a:r>
            <a:r>
              <a:rPr lang="el-GR" dirty="0"/>
              <a:t>του χεριού προς την </a:t>
            </a:r>
            <a:r>
              <a:rPr lang="el-GR" dirty="0" smtClean="0"/>
              <a:t>μπάλα.</a:t>
            </a:r>
          </a:p>
          <a:p>
            <a:r>
              <a:rPr lang="el-GR" dirty="0" smtClean="0"/>
              <a:t>Με </a:t>
            </a:r>
            <a:r>
              <a:rPr lang="el-GR" dirty="0"/>
              <a:t>το καρφί μπορεί να δοθεί στην </a:t>
            </a:r>
            <a:r>
              <a:rPr lang="el-GR" dirty="0" smtClean="0"/>
              <a:t>μπάλα περιστροφή </a:t>
            </a:r>
            <a:r>
              <a:rPr lang="el-GR" dirty="0"/>
              <a:t>προς τα πάνω, προς τα κάτω </a:t>
            </a:r>
            <a:r>
              <a:rPr lang="el-GR" dirty="0" smtClean="0"/>
              <a:t>και προς </a:t>
            </a:r>
            <a:r>
              <a:rPr lang="el-GR" dirty="0"/>
              <a:t>τα </a:t>
            </a:r>
            <a:r>
              <a:rPr lang="el-GR" dirty="0" smtClean="0"/>
              <a:t>πλάγια. </a:t>
            </a:r>
          </a:p>
          <a:p>
            <a:r>
              <a:rPr lang="el-GR" dirty="0" smtClean="0"/>
              <a:t>Ένας </a:t>
            </a:r>
            <a:r>
              <a:rPr lang="el-GR" dirty="0"/>
              <a:t>επιθετικός μπορεί να κατευθύνει </a:t>
            </a:r>
            <a:r>
              <a:rPr lang="el-GR" dirty="0" smtClean="0"/>
              <a:t>την μπάλα </a:t>
            </a:r>
            <a:r>
              <a:rPr lang="el-GR" dirty="0"/>
              <a:t>ευθεία και διαγώνια στο μπροστινό </a:t>
            </a:r>
            <a:r>
              <a:rPr lang="el-GR" dirty="0" smtClean="0"/>
              <a:t>ή στο </a:t>
            </a:r>
            <a:r>
              <a:rPr lang="el-GR" dirty="0"/>
              <a:t>πίσω μέρος του </a:t>
            </a:r>
            <a:r>
              <a:rPr lang="el-GR" dirty="0" smtClean="0"/>
              <a:t>γηπέδου.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149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επίθεση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Στον αγώνα το καρφί είναι η τελική επαφή (τρίτη) </a:t>
            </a:r>
            <a:r>
              <a:rPr lang="el-GR" dirty="0" smtClean="0"/>
              <a:t>-που </a:t>
            </a:r>
            <a:r>
              <a:rPr lang="el-GR" dirty="0"/>
              <a:t>επιτρέπεται από τον κανονισμό – μιας ομάδας </a:t>
            </a:r>
            <a:r>
              <a:rPr lang="el-GR" dirty="0" smtClean="0"/>
              <a:t>με την μπάλα.</a:t>
            </a:r>
            <a:endParaRPr lang="el-GR" dirty="0"/>
          </a:p>
          <a:p>
            <a:r>
              <a:rPr lang="el-GR" dirty="0" smtClean="0"/>
              <a:t>Για </a:t>
            </a:r>
            <a:r>
              <a:rPr lang="el-GR" dirty="0"/>
              <a:t>να πραγματοποιηθεί αυτή η τρίτη επαφή (καρφί</a:t>
            </a:r>
            <a:r>
              <a:rPr lang="el-GR" dirty="0" smtClean="0"/>
              <a:t>) από </a:t>
            </a:r>
            <a:r>
              <a:rPr lang="el-GR" dirty="0"/>
              <a:t>μια ομάδα είναι απαραίτητη η συνεργασία </a:t>
            </a:r>
            <a:r>
              <a:rPr lang="el-GR" dirty="0" smtClean="0"/>
              <a:t>των παικτών </a:t>
            </a:r>
            <a:r>
              <a:rPr lang="el-GR" dirty="0"/>
              <a:t>της ομάδας για επιτυχή διενέργεια των </a:t>
            </a:r>
            <a:r>
              <a:rPr lang="el-GR" dirty="0" smtClean="0"/>
              <a:t>δύο προηγούμενων </a:t>
            </a:r>
            <a:r>
              <a:rPr lang="el-GR" dirty="0"/>
              <a:t>προαπαιτούμενων επαφών, δηλαδή :</a:t>
            </a:r>
          </a:p>
          <a:p>
            <a:r>
              <a:rPr lang="el-GR" dirty="0"/>
              <a:t>α) υποδοχή της μπάλας μετά από </a:t>
            </a:r>
            <a:r>
              <a:rPr lang="el-GR" dirty="0" err="1" smtClean="0"/>
              <a:t>σερβίς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/>
              <a:t>β) ή επιθετική ενέργεια του αντιπάλου, άμυνα και πάσα-μεταβίβαση </a:t>
            </a:r>
            <a:r>
              <a:rPr lang="el-GR" dirty="0" smtClean="0"/>
              <a:t>της μπάλας </a:t>
            </a:r>
            <a:r>
              <a:rPr lang="el-GR" dirty="0"/>
              <a:t>στον </a:t>
            </a:r>
            <a:r>
              <a:rPr lang="el-GR" dirty="0" smtClean="0"/>
              <a:t>επιθετικό.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4854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1678</Words>
  <Application>Microsoft Office PowerPoint</Application>
  <PresentationFormat>Προβολή στην οθόνη (4:3)</PresentationFormat>
  <Paragraphs>149</Paragraphs>
  <Slides>23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H επίθεση</vt:lpstr>
      <vt:lpstr>Η επίθεση</vt:lpstr>
      <vt:lpstr>Η επίθεση</vt:lpstr>
      <vt:lpstr>Η επίθεση</vt:lpstr>
      <vt:lpstr>Τα είδη του καρφιού</vt:lpstr>
      <vt:lpstr>Τα είδη του καρφιού</vt:lpstr>
      <vt:lpstr>Διδασκαλία του καρφιού</vt:lpstr>
      <vt:lpstr>Προβλήματα- σφάλματα κατά την επίθεση</vt:lpstr>
      <vt:lpstr>Επιτυχία της επίθεσης</vt:lpstr>
      <vt:lpstr>Το Μπλοκ</vt:lpstr>
      <vt:lpstr>Το Μπλοκ</vt:lpstr>
      <vt:lpstr>Η λειτουργία του Μπλοκ</vt:lpstr>
      <vt:lpstr>Θέση ετοιμότητας και Μπλοκ</vt:lpstr>
      <vt:lpstr>Μετακινήσεις και Μπλοκ</vt:lpstr>
      <vt:lpstr>Τεχνικές του Μπλοκ</vt:lpstr>
      <vt:lpstr>Εκμάθηση του Μπλοκ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233</cp:revision>
  <dcterms:created xsi:type="dcterms:W3CDTF">2012-09-06T09:03:05Z</dcterms:created>
  <dcterms:modified xsi:type="dcterms:W3CDTF">2015-02-04T12:01:13Z</dcterms:modified>
</cp:coreProperties>
</file>