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1" r:id="rId8"/>
    <p:sldId id="262" r:id="rId9"/>
    <p:sldId id="263" r:id="rId10"/>
    <p:sldId id="264" r:id="rId11"/>
    <p:sldId id="265" r:id="rId12"/>
    <p:sldId id="268" r:id="rId13"/>
    <p:sldId id="276" r:id="rId14"/>
    <p:sldId id="266" r:id="rId15"/>
    <p:sldId id="270" r:id="rId16"/>
    <p:sldId id="272" r:id="rId17"/>
    <p:sldId id="273" r:id="rId18"/>
    <p:sldId id="274" r:id="rId19"/>
    <p:sldId id="275" r:id="rId20"/>
    <p:sldId id="267" r:id="rId21"/>
    <p:sldId id="269" r:id="rId22"/>
    <p:sldId id="277"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24D71E7-0D8D-4F29-9C14-6757588E478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76F0798-9681-4612-815E-A283D982A924}" type="datetimeFigureOut">
              <a:rPr lang="el-GR" smtClean="0"/>
              <a:pPr/>
              <a:t>23/11/2019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424D71E7-0D8D-4F29-9C14-6757588E4787}"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6F0798-9681-4612-815E-A283D982A924}" type="datetimeFigureOut">
              <a:rPr lang="el-GR" smtClean="0"/>
              <a:pPr/>
              <a:t>23/11/2019</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4D71E7-0D8D-4F29-9C14-6757588E4787}"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Τεχνική ανάλυση</a:t>
            </a:r>
            <a:endParaRPr lang="el-GR" dirty="0"/>
          </a:p>
        </p:txBody>
      </p:sp>
      <p:sp>
        <p:nvSpPr>
          <p:cNvPr id="3" name="2 - Υπότιτλος"/>
          <p:cNvSpPr>
            <a:spLocks noGrp="1"/>
          </p:cNvSpPr>
          <p:nvPr>
            <p:ph type="subTitle" idx="1"/>
          </p:nvPr>
        </p:nvSpPr>
        <p:spPr/>
        <p:txBody>
          <a:bodyPr/>
          <a:lstStyle/>
          <a:p>
            <a:r>
              <a:rPr lang="el-GR" smtClean="0"/>
              <a:t>Ενότητα 2</a:t>
            </a:r>
            <a:endParaRPr lang="en-US" smtClean="0"/>
          </a:p>
          <a:p>
            <a:r>
              <a:rPr lang="el-GR" dirty="0" smtClean="0"/>
              <a:t>Βασικές έννοιες της μηχανικής με εφαρμογή στην αναρρίχηση.</a:t>
            </a:r>
            <a:endParaRPr lang="el-GR" dirty="0"/>
          </a:p>
        </p:txBody>
      </p:sp>
      <p:sp>
        <p:nvSpPr>
          <p:cNvPr id="4" name="3 - TextBox"/>
          <p:cNvSpPr txBox="1"/>
          <p:nvPr/>
        </p:nvSpPr>
        <p:spPr>
          <a:xfrm>
            <a:off x="4000496" y="6143644"/>
            <a:ext cx="4929222" cy="400110"/>
          </a:xfrm>
          <a:prstGeom prst="rect">
            <a:avLst/>
          </a:prstGeom>
          <a:noFill/>
        </p:spPr>
        <p:txBody>
          <a:bodyPr wrap="square" rtlCol="0">
            <a:spAutoFit/>
          </a:bodyPr>
          <a:lstStyle/>
          <a:p>
            <a:r>
              <a:rPr lang="el-GR" sz="2000" dirty="0" smtClean="0"/>
              <a:t>Επιμέλεια σημειώσεων</a:t>
            </a:r>
            <a:r>
              <a:rPr lang="en-US" sz="2000" dirty="0" smtClean="0"/>
              <a:t>:</a:t>
            </a:r>
            <a:r>
              <a:rPr lang="el-GR" sz="2000" dirty="0" smtClean="0"/>
              <a:t> </a:t>
            </a:r>
            <a:r>
              <a:rPr lang="el-GR" sz="2000" dirty="0" err="1" smtClean="0"/>
              <a:t>Κερασίδου</a:t>
            </a:r>
            <a:r>
              <a:rPr lang="el-GR" sz="2000" dirty="0" smtClean="0"/>
              <a:t> Στέλλα</a:t>
            </a:r>
            <a:endParaRPr lang="el-G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Μάζα - Βάρος</a:t>
            </a:r>
            <a:endParaRPr lang="el-GR" dirty="0"/>
          </a:p>
        </p:txBody>
      </p:sp>
      <p:sp>
        <p:nvSpPr>
          <p:cNvPr id="3" name="2 - Θέση περιεχομένου"/>
          <p:cNvSpPr>
            <a:spLocks noGrp="1"/>
          </p:cNvSpPr>
          <p:nvPr>
            <p:ph idx="1"/>
          </p:nvPr>
        </p:nvSpPr>
        <p:spPr/>
        <p:txBody>
          <a:bodyPr/>
          <a:lstStyle/>
          <a:p>
            <a:pPr>
              <a:buNone/>
            </a:pPr>
            <a:r>
              <a:rPr lang="el-GR" dirty="0" smtClean="0"/>
              <a:t>Η μάζα έχει άμεση σχέση με την πυκνότητα της ύλης. Είναι σημαντικό να γνωρίζουμε πως ο μυϊκός ιστός του ανθρώπου είναι πιο πυκνός και κατ’ επέκταση πιο βαρύς από τον λιπώδη.</a:t>
            </a:r>
          </a:p>
          <a:p>
            <a:pPr>
              <a:buNone/>
            </a:pPr>
            <a:endParaRPr lang="el-GR" dirty="0"/>
          </a:p>
        </p:txBody>
      </p:sp>
      <p:pic>
        <p:nvPicPr>
          <p:cNvPr id="4" name="3 - Εικόνα" descr="WeightSame.jpg"/>
          <p:cNvPicPr>
            <a:picLocks noChangeAspect="1"/>
          </p:cNvPicPr>
          <p:nvPr/>
        </p:nvPicPr>
        <p:blipFill>
          <a:blip r:embed="rId2"/>
          <a:stretch>
            <a:fillRect/>
          </a:stretch>
        </p:blipFill>
        <p:spPr>
          <a:xfrm>
            <a:off x="3000364" y="3714752"/>
            <a:ext cx="3124200" cy="29260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Ροπή</a:t>
            </a:r>
            <a:endParaRPr lang="el-GR" dirty="0"/>
          </a:p>
        </p:txBody>
      </p:sp>
      <p:sp>
        <p:nvSpPr>
          <p:cNvPr id="3" name="2 - Θέση περιεχομένου"/>
          <p:cNvSpPr>
            <a:spLocks noGrp="1"/>
          </p:cNvSpPr>
          <p:nvPr>
            <p:ph idx="1"/>
          </p:nvPr>
        </p:nvSpPr>
        <p:spPr/>
        <p:txBody>
          <a:bodyPr/>
          <a:lstStyle/>
          <a:p>
            <a:pPr>
              <a:buNone/>
            </a:pPr>
            <a:r>
              <a:rPr lang="el-GR" dirty="0" smtClean="0"/>
              <a:t>Ροπή είναι το γινόμενο της δύναμης επί την κάθετη απόσταση της δύναμης από τον  άξονα (ή σημείο) περιστροφής (μοχλοβραχίονας). Είναι διανυσματικό μέγεθος και ο μαθηματικός της τύπος είναι  </a:t>
            </a:r>
            <a:r>
              <a:rPr lang="el-GR" b="1" dirty="0" smtClean="0"/>
              <a:t>τ= </a:t>
            </a:r>
            <a:r>
              <a:rPr lang="en-US" b="1" dirty="0" smtClean="0"/>
              <a:t>F</a:t>
            </a:r>
            <a:r>
              <a:rPr lang="el-GR" b="1" dirty="0" smtClean="0"/>
              <a:t>∙</a:t>
            </a:r>
            <a:r>
              <a:rPr lang="en-US" b="1" dirty="0" smtClean="0"/>
              <a:t>l</a:t>
            </a:r>
            <a:r>
              <a:rPr lang="el-GR" dirty="0" smtClean="0"/>
              <a:t>, όπου </a:t>
            </a:r>
            <a:r>
              <a:rPr lang="en-US" dirty="0" smtClean="0"/>
              <a:t>F</a:t>
            </a:r>
            <a:r>
              <a:rPr lang="el-GR" dirty="0" smtClean="0"/>
              <a:t> είναι η δύναμη και </a:t>
            </a:r>
            <a:r>
              <a:rPr lang="en-US" dirty="0" smtClean="0"/>
              <a:t>l</a:t>
            </a:r>
            <a:r>
              <a:rPr lang="el-GR" dirty="0" smtClean="0"/>
              <a:t> το μήκος του μοχλοβραχίονα. Η μονάδα μέτρησης της ροπής είναι </a:t>
            </a:r>
            <a:r>
              <a:rPr lang="en-US" dirty="0" smtClean="0"/>
              <a:t>N</a:t>
            </a:r>
            <a:r>
              <a:rPr lang="el-GR" dirty="0" smtClean="0"/>
              <a:t>∙</a:t>
            </a:r>
            <a:r>
              <a:rPr lang="en-US" dirty="0" smtClean="0"/>
              <a:t>m</a:t>
            </a:r>
            <a:r>
              <a:rPr lang="el-GR" dirty="0" smtClean="0"/>
              <a:t>. </a:t>
            </a:r>
          </a:p>
          <a:p>
            <a:pPr>
              <a:buNone/>
            </a:pPr>
            <a:r>
              <a:rPr lang="el-GR" dirty="0" smtClean="0"/>
              <a:t>Ροπή μιας δύναμης είναι το αίτιο που προκαλεί την περιστροφή ενός σώματος.</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Ροπή</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Για να καταλάβουμε καλύτερα την ροπή ας δούμε το παράδειγμα της πόρτας. Το χερούλι της πόρτας βρίσκεται στην αντίθετη μεριά από τους μεντεσέδες για να έχει την μεγαλύτερη απόσταση από αυτούς. Έτσι από την στιγμή που ο μοχλοβραχίονας είναι μεγάλος ακόμα και αν ασκήσουμε μια μικρή δύναμη η πόρτα να μπορεί να περιστραφεί.</a:t>
            </a:r>
          </a:p>
          <a:p>
            <a:pPr>
              <a:buNone/>
            </a:pPr>
            <a:endParaRPr lang="el-GR" dirty="0" smtClean="0"/>
          </a:p>
          <a:p>
            <a:pPr algn="ctr">
              <a:buNone/>
            </a:pPr>
            <a:r>
              <a:rPr lang="el-GR" sz="3200" dirty="0" smtClean="0"/>
              <a:t>&lt; </a:t>
            </a:r>
            <a:r>
              <a:rPr lang="en-US" sz="3200" dirty="0" smtClean="0"/>
              <a:t>l </a:t>
            </a:r>
            <a:r>
              <a:rPr lang="en-US" sz="3200" dirty="0" smtClean="0">
                <a:latin typeface="Lucida Sans Unicode"/>
                <a:cs typeface="Lucida Sans Unicode"/>
              </a:rPr>
              <a:t>⇨</a:t>
            </a:r>
            <a:r>
              <a:rPr lang="el-GR" sz="3200" dirty="0" smtClean="0">
                <a:latin typeface="Lucida Sans Unicode"/>
                <a:cs typeface="Lucida Sans Unicode"/>
              </a:rPr>
              <a:t>&gt;</a:t>
            </a:r>
            <a:r>
              <a:rPr lang="en-US" sz="3200" dirty="0" smtClean="0">
                <a:latin typeface="Lucida Sans Unicode"/>
                <a:cs typeface="Lucida Sans Unicode"/>
              </a:rPr>
              <a:t>F</a:t>
            </a:r>
            <a:endParaRPr lang="el-GR" sz="3200" dirty="0" smtClean="0">
              <a:latin typeface="Lucida Sans Unicode"/>
              <a:cs typeface="Lucida Sans Unicode"/>
            </a:endParaRPr>
          </a:p>
          <a:p>
            <a:pPr algn="ctr">
              <a:buNone/>
            </a:pPr>
            <a:r>
              <a:rPr lang="el-GR" sz="2400" dirty="0" smtClean="0">
                <a:latin typeface="Lucida Sans Unicode"/>
                <a:cs typeface="Lucida Sans Unicode"/>
              </a:rPr>
              <a:t>Μεγάλη απόσταση συνεπάγεται μικρή δύναμη.</a:t>
            </a:r>
          </a:p>
          <a:p>
            <a:pPr algn="ctr">
              <a:buNone/>
            </a:pPr>
            <a:endParaRPr lang="el-G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Ροπή</a:t>
            </a:r>
            <a:endParaRPr lang="el-GR" dirty="0"/>
          </a:p>
        </p:txBody>
      </p:sp>
      <p:sp>
        <p:nvSpPr>
          <p:cNvPr id="3" name="2 - Θέση περιεχομένου"/>
          <p:cNvSpPr>
            <a:spLocks noGrp="1"/>
          </p:cNvSpPr>
          <p:nvPr>
            <p:ph idx="1"/>
          </p:nvPr>
        </p:nvSpPr>
        <p:spPr/>
        <p:txBody>
          <a:bodyPr/>
          <a:lstStyle/>
          <a:p>
            <a:pPr>
              <a:buNone/>
            </a:pPr>
            <a:r>
              <a:rPr lang="el-GR" dirty="0" smtClean="0"/>
              <a:t>Όσων αφορά την αναρρίχηση θα πρέπει να γίνει αντιληπτό πως ο αναρριχητής με την μυϊκή του δύναμη προσπαθεί να εξισορροπήσει την ροπή που δημιουργεί η δύναμη του βάρους του. Δηλαδή όσο πιο μακριά από την ευθεία του κατακόρυφου άξονα του βάρους βρίσκεται το σημείο στήριξης του (πόδι ή χέρι), τόσο μεγαλύτερη είναι η ροπή που δημιουργεί η δύναμη του βάρους. Κατά συνέπεια τόσο μεγαλύτερη μυϊκή δύναμη θα πρέπει να ασκήσει ο αναρριχητής για να μπορέσει να διατηρήσει την θέση του και να μην περιστραφεί.</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Ροπή</a:t>
            </a:r>
            <a:endParaRPr lang="el-GR" dirty="0"/>
          </a:p>
        </p:txBody>
      </p:sp>
      <p:sp>
        <p:nvSpPr>
          <p:cNvPr id="3" name="2 - Θέση περιεχομένου"/>
          <p:cNvSpPr>
            <a:spLocks noGrp="1"/>
          </p:cNvSpPr>
          <p:nvPr>
            <p:ph idx="1"/>
          </p:nvPr>
        </p:nvSpPr>
        <p:spPr/>
        <p:txBody>
          <a:bodyPr/>
          <a:lstStyle/>
          <a:p>
            <a:pPr>
              <a:buNone/>
            </a:pPr>
            <a:r>
              <a:rPr lang="el-GR" dirty="0" smtClean="0"/>
              <a:t>Αν ασκήσουμε μια δύναμη σε ένα σώμα που μπορεί να περιστραφεί, τότε αυτό περιστρέφεται εκτός εάν το διάνυσμα της δύναμης περνάει από τον άξονα περιστροφής του σώματος.</a:t>
            </a:r>
            <a:endParaRPr lang="el-GR" dirty="0"/>
          </a:p>
        </p:txBody>
      </p:sp>
      <p:pic>
        <p:nvPicPr>
          <p:cNvPr id="4" name="3 - Εικόνα" descr="ροπη και αξονας περιστροφης.png"/>
          <p:cNvPicPr>
            <a:picLocks noChangeAspect="1"/>
          </p:cNvPicPr>
          <p:nvPr/>
        </p:nvPicPr>
        <p:blipFill>
          <a:blip r:embed="rId3"/>
          <a:stretch>
            <a:fillRect/>
          </a:stretch>
        </p:blipFill>
        <p:spPr>
          <a:xfrm>
            <a:off x="1857356" y="3643314"/>
            <a:ext cx="5723538" cy="3214686"/>
          </a:xfrm>
          <a:prstGeom prst="rect">
            <a:avLst/>
          </a:prstGeom>
        </p:spPr>
      </p:pic>
      <p:pic>
        <p:nvPicPr>
          <p:cNvPr id="5" name="Εγγεγραμμένος ήχος">
            <a:hlinkClick r:id="" action="ppaction://media"/>
          </p:cNvPr>
          <p:cNvPicPr>
            <a:picLocks noRot="1" noChangeAspect="1"/>
          </p:cNvPicPr>
          <p:nvPr>
            <a:wavAudioFile r:embed="rId1" name="Εγγεγραμμένος ήχος"/>
          </p:nvPr>
        </p:nvPicPr>
        <p:blipFill>
          <a:blip r:embed="rId4"/>
          <a:stretch>
            <a:fillRect/>
          </a:stretch>
        </p:blipFill>
        <p:spPr>
          <a:xfrm>
            <a:off x="7929586" y="5857892"/>
            <a:ext cx="733428" cy="73342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0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Ισορροπία </a:t>
            </a:r>
            <a:endParaRPr lang="el-GR" dirty="0"/>
          </a:p>
        </p:txBody>
      </p:sp>
      <p:sp>
        <p:nvSpPr>
          <p:cNvPr id="3" name="2 - Θέση περιεχομένου"/>
          <p:cNvSpPr>
            <a:spLocks noGrp="1"/>
          </p:cNvSpPr>
          <p:nvPr>
            <p:ph idx="1"/>
          </p:nvPr>
        </p:nvSpPr>
        <p:spPr/>
        <p:txBody>
          <a:bodyPr/>
          <a:lstStyle/>
          <a:p>
            <a:pPr>
              <a:buNone/>
            </a:pPr>
            <a:r>
              <a:rPr lang="el-GR" dirty="0" smtClean="0"/>
              <a:t>	Υπάρχουν δύο μορφές ισορροπίας</a:t>
            </a:r>
            <a:r>
              <a:rPr lang="en-US" dirty="0" smtClean="0"/>
              <a:t>:</a:t>
            </a:r>
          </a:p>
          <a:p>
            <a:r>
              <a:rPr lang="el-GR" dirty="0" smtClean="0"/>
              <a:t>Στατική ισορροπία.</a:t>
            </a:r>
          </a:p>
          <a:p>
            <a:r>
              <a:rPr lang="el-GR" dirty="0" smtClean="0"/>
              <a:t>Δυναμική ισορροπία.</a:t>
            </a:r>
          </a:p>
          <a:p>
            <a:pPr>
              <a:buNone/>
            </a:pPr>
            <a:r>
              <a:rPr lang="el-GR" dirty="0" smtClean="0"/>
              <a:t>Η στατική ισορροπία διαχωρίζεται σε τρία είδη</a:t>
            </a:r>
            <a:r>
              <a:rPr lang="en-US" dirty="0" smtClean="0"/>
              <a:t>:</a:t>
            </a:r>
          </a:p>
          <a:p>
            <a:pPr marL="571500" indent="-571500">
              <a:buFont typeface="+mj-lt"/>
              <a:buAutoNum type="romanLcPeriod"/>
            </a:pPr>
            <a:r>
              <a:rPr lang="el-GR" dirty="0" smtClean="0"/>
              <a:t>Ευσταθή ισορροπία.</a:t>
            </a:r>
          </a:p>
          <a:p>
            <a:pPr marL="571500" indent="-571500">
              <a:buFont typeface="+mj-lt"/>
              <a:buAutoNum type="romanLcPeriod"/>
            </a:pPr>
            <a:r>
              <a:rPr lang="el-GR" dirty="0" smtClean="0"/>
              <a:t>Ασταθή ισορροπία.</a:t>
            </a:r>
          </a:p>
          <a:p>
            <a:pPr marL="571500" indent="-571500">
              <a:buFont typeface="+mj-lt"/>
              <a:buAutoNum type="romanLcPeriod"/>
            </a:pPr>
            <a:r>
              <a:rPr lang="el-GR" dirty="0" smtClean="0"/>
              <a:t>Αδιάφορη ισορροπία.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Ισορροπία</a:t>
            </a:r>
            <a:endParaRPr lang="el-GR" dirty="0"/>
          </a:p>
        </p:txBody>
      </p:sp>
      <p:sp>
        <p:nvSpPr>
          <p:cNvPr id="3" name="2 - Θέση περιεχομένου"/>
          <p:cNvSpPr>
            <a:spLocks noGrp="1"/>
          </p:cNvSpPr>
          <p:nvPr>
            <p:ph idx="1"/>
          </p:nvPr>
        </p:nvSpPr>
        <p:spPr>
          <a:xfrm>
            <a:off x="457200" y="1935480"/>
            <a:ext cx="8229600" cy="3136594"/>
          </a:xfrm>
        </p:spPr>
        <p:txBody>
          <a:bodyPr>
            <a:normAutofit fontScale="85000" lnSpcReduction="20000"/>
          </a:bodyPr>
          <a:lstStyle/>
          <a:p>
            <a:pPr>
              <a:buNone/>
            </a:pPr>
            <a:r>
              <a:rPr lang="el-GR" dirty="0" smtClean="0"/>
              <a:t>Ένα σώμα βρίσκεται σε στατική ισορροπία όταν παραμένει ακίνητο (ή όταν κινείται ευθύγραμμα ομαλά, κάτι που δεν συμβαίνει στην αναρρίχηση).</a:t>
            </a:r>
          </a:p>
          <a:p>
            <a:pPr marL="571500" indent="-571500">
              <a:buFont typeface="+mj-lt"/>
              <a:buAutoNum type="romanLcPeriod"/>
            </a:pPr>
            <a:r>
              <a:rPr lang="el-GR" dirty="0" smtClean="0"/>
              <a:t>Ευσταθή ισορροπία έχουμε όταν το σώμα επανέρχεται στην αρχική του θέση ακόμα και αν μετατοπιστεί από τη θέση ισορροπίας του (Α).</a:t>
            </a:r>
          </a:p>
          <a:p>
            <a:pPr marL="571500" indent="-571500">
              <a:buFont typeface="+mj-lt"/>
              <a:buAutoNum type="romanLcPeriod"/>
            </a:pPr>
            <a:r>
              <a:rPr lang="el-GR" dirty="0" smtClean="0"/>
              <a:t>Ασταθή ισορροπία έχουμε όταν το σώμα δεν επανέρχεται στην αρχική του θέση (Β).</a:t>
            </a:r>
          </a:p>
          <a:p>
            <a:pPr marL="571500" indent="-571500">
              <a:buFont typeface="+mj-lt"/>
              <a:buAutoNum type="romanLcPeriod"/>
            </a:pPr>
            <a:r>
              <a:rPr lang="el-GR" dirty="0" smtClean="0"/>
              <a:t>Αδιάφορη ισορροπία έχουμε όταν το σώμα ισορροπεί σε οποιαδήποτε θέση (Γ).</a:t>
            </a:r>
            <a:endParaRPr lang="el-GR" dirty="0"/>
          </a:p>
        </p:txBody>
      </p:sp>
      <p:pic>
        <p:nvPicPr>
          <p:cNvPr id="4" name="3 - Εικόνα" descr="ευσταθης ασταθης ισορροπια.png"/>
          <p:cNvPicPr>
            <a:picLocks noChangeAspect="1"/>
          </p:cNvPicPr>
          <p:nvPr/>
        </p:nvPicPr>
        <p:blipFill>
          <a:blip r:embed="rId2"/>
          <a:stretch>
            <a:fillRect/>
          </a:stretch>
        </p:blipFill>
        <p:spPr>
          <a:xfrm>
            <a:off x="2143108" y="4857759"/>
            <a:ext cx="4500594" cy="20002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Ισορροπία</a:t>
            </a:r>
            <a:endParaRPr lang="el-GR" dirty="0"/>
          </a:p>
        </p:txBody>
      </p:sp>
      <p:sp>
        <p:nvSpPr>
          <p:cNvPr id="3" name="2 - Θέση περιεχομένου"/>
          <p:cNvSpPr>
            <a:spLocks noGrp="1"/>
          </p:cNvSpPr>
          <p:nvPr>
            <p:ph idx="1"/>
          </p:nvPr>
        </p:nvSpPr>
        <p:spPr/>
        <p:txBody>
          <a:bodyPr/>
          <a:lstStyle/>
          <a:p>
            <a:pPr>
              <a:buNone/>
            </a:pPr>
            <a:r>
              <a:rPr lang="el-GR" dirty="0" smtClean="0"/>
              <a:t>Ένα σώμα ισορροπεί στατικά όταν η συνισταμένη των ροπών των δυνάμεων που ασκούνται σε αυτό ή από αυτό είναι ίση με μηδέν.</a:t>
            </a:r>
          </a:p>
          <a:p>
            <a:pPr>
              <a:buNone/>
            </a:pPr>
            <a:r>
              <a:rPr lang="el-GR" dirty="0" smtClean="0"/>
              <a:t>Όταν οι δυνάμεις είναι μόνο εξωτερικές τότε το σώμα ισορροπεί όταν η γραμμή του βάρους περνάει από την βάση στήριξης ή όταν βρίσκεται στην ίδια ευθεία με τον κατακόρυφο άξονα της λαβής εξάρτησης.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Ισορροπία</a:t>
            </a:r>
            <a:endParaRPr lang="el-GR" dirty="0"/>
          </a:p>
        </p:txBody>
      </p:sp>
      <p:pic>
        <p:nvPicPr>
          <p:cNvPr id="6" name="Εγγεγραμμένος ήχος">
            <a:hlinkClick r:id="" action="ppaction://media"/>
          </p:cNvPr>
          <p:cNvPicPr>
            <a:picLocks noRot="1" noChangeAspect="1"/>
          </p:cNvPicPr>
          <p:nvPr>
            <a:wavAudioFile r:embed="rId1" name="Εγγεγραμμένος ήχος"/>
          </p:nvPr>
        </p:nvPicPr>
        <p:blipFill>
          <a:blip r:embed="rId3"/>
          <a:stretch>
            <a:fillRect/>
          </a:stretch>
        </p:blipFill>
        <p:spPr>
          <a:xfrm>
            <a:off x="7929586" y="5929330"/>
            <a:ext cx="661990" cy="661990"/>
          </a:xfrm>
          <a:prstGeom prst="rect">
            <a:avLst/>
          </a:prstGeom>
        </p:spPr>
      </p:pic>
      <p:pic>
        <p:nvPicPr>
          <p:cNvPr id="7" name="6 - Θέση περιεχομένου" descr="διευθυνση του βαρους αναλογα με την κλιση.png"/>
          <p:cNvPicPr>
            <a:picLocks noGrp="1" noChangeAspect="1"/>
          </p:cNvPicPr>
          <p:nvPr>
            <p:ph idx="1"/>
          </p:nvPr>
        </p:nvPicPr>
        <p:blipFill>
          <a:blip r:embed="rId4"/>
          <a:stretch>
            <a:fillRect/>
          </a:stretch>
        </p:blipFill>
        <p:spPr>
          <a:xfrm>
            <a:off x="669935" y="1938245"/>
            <a:ext cx="7259651" cy="407746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2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Ισορροπία</a:t>
            </a:r>
            <a:endParaRPr lang="el-GR" dirty="0"/>
          </a:p>
        </p:txBody>
      </p:sp>
      <p:sp>
        <p:nvSpPr>
          <p:cNvPr id="3" name="2 - Θέση περιεχομένου"/>
          <p:cNvSpPr>
            <a:spLocks noGrp="1"/>
          </p:cNvSpPr>
          <p:nvPr>
            <p:ph idx="1"/>
          </p:nvPr>
        </p:nvSpPr>
        <p:spPr/>
        <p:txBody>
          <a:bodyPr/>
          <a:lstStyle/>
          <a:p>
            <a:pPr>
              <a:buNone/>
            </a:pPr>
            <a:r>
              <a:rPr lang="el-GR" dirty="0" smtClean="0"/>
              <a:t>Δυναμική ισορροπία έχουμε όταν προσπαθούμε να διατηρήσουμε την τροχιά του κέντρου μάζας εντός ορισμένων ορίων που αποτρέπουν την πτώση, ενώ η βάση στήριξης μεταβάλλεται.</a:t>
            </a:r>
          </a:p>
          <a:p>
            <a:pPr>
              <a:buNone/>
            </a:pPr>
            <a:r>
              <a:rPr lang="el-GR" sz="2000" dirty="0" smtClean="0"/>
              <a:t>(Ανάλυση ισορροπίας και κινητικότητας σπονδυλικής στήλης. </a:t>
            </a:r>
            <a:r>
              <a:rPr lang="el-GR" sz="2000" dirty="0" err="1" smtClean="0"/>
              <a:t>Πατίκας</a:t>
            </a:r>
            <a:r>
              <a:rPr lang="el-GR" sz="2000" dirty="0" smtClean="0"/>
              <a:t> Δ. ΤΕΦΑΑ Σερρών, ΑΠΘ, 2013-14).</a:t>
            </a:r>
          </a:p>
          <a:p>
            <a:pPr>
              <a:buNone/>
            </a:pPr>
            <a:endParaRPr lang="el-GR" sz="2000" dirty="0" smtClean="0"/>
          </a:p>
          <a:p>
            <a:pPr>
              <a:buNone/>
            </a:pPr>
            <a:endParaRPr lang="el-G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Μονόμετρα και διανυσματικά μεγέθη</a:t>
            </a:r>
            <a:endParaRPr lang="el-GR" dirty="0"/>
          </a:p>
        </p:txBody>
      </p:sp>
      <p:sp>
        <p:nvSpPr>
          <p:cNvPr id="3" name="2 - Θέση περιεχομένου"/>
          <p:cNvSpPr>
            <a:spLocks noGrp="1"/>
          </p:cNvSpPr>
          <p:nvPr>
            <p:ph idx="1"/>
          </p:nvPr>
        </p:nvSpPr>
        <p:spPr/>
        <p:txBody>
          <a:bodyPr/>
          <a:lstStyle/>
          <a:p>
            <a:pPr>
              <a:buNone/>
            </a:pPr>
            <a:r>
              <a:rPr lang="el-GR" dirty="0"/>
              <a:t>Μονόμετρα ονομάζονται τα μεγέθη τα οποία, για να προσδιοριστούν πλήρως, αρκεί να γνωρίζουμε μόνο το μέτρο τους (δηλαδή έναν αριθμό και τη μονάδα μέτρησης). Μονόμετρα φυσικά μεγέθη είναι η μάζα m, ο χρόνος </a:t>
            </a:r>
            <a:r>
              <a:rPr lang="en-US" dirty="0"/>
              <a:t>t</a:t>
            </a:r>
            <a:r>
              <a:rPr lang="el-GR" dirty="0"/>
              <a:t>, η απόσταση </a:t>
            </a:r>
            <a:r>
              <a:rPr lang="en-US" dirty="0"/>
              <a:t>s </a:t>
            </a:r>
            <a:r>
              <a:rPr lang="el-GR" dirty="0"/>
              <a:t>κ.α.</a:t>
            </a:r>
          </a:p>
          <a:p>
            <a:pPr>
              <a:buNone/>
            </a:pP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Τριβή</a:t>
            </a:r>
            <a:endParaRPr lang="el-GR" dirty="0"/>
          </a:p>
        </p:txBody>
      </p:sp>
      <p:sp>
        <p:nvSpPr>
          <p:cNvPr id="3" name="2 - Θέση περιεχομένου"/>
          <p:cNvSpPr>
            <a:spLocks noGrp="1"/>
          </p:cNvSpPr>
          <p:nvPr>
            <p:ph idx="1"/>
          </p:nvPr>
        </p:nvSpPr>
        <p:spPr/>
        <p:txBody>
          <a:bodyPr/>
          <a:lstStyle/>
          <a:p>
            <a:pPr>
              <a:buNone/>
            </a:pPr>
            <a:r>
              <a:rPr lang="el-GR" dirty="0" smtClean="0"/>
              <a:t>Τριβή ονομάζεται η δύναμη που αναπτύσσεται ανάμεσα σε δύο επιφάνειες, όταν η μία τείνει να ολισθήσει σε σχέση με την άλλη. Ο μαθηματικός της τύπος είναι    </a:t>
            </a:r>
            <a:r>
              <a:rPr lang="en-US" b="1" dirty="0" smtClean="0"/>
              <a:t>T</a:t>
            </a:r>
            <a:r>
              <a:rPr lang="el-GR" b="1" dirty="0" smtClean="0"/>
              <a:t>= </a:t>
            </a:r>
            <a:r>
              <a:rPr lang="en-US" b="1" dirty="0" smtClean="0"/>
              <a:t>n</a:t>
            </a:r>
            <a:r>
              <a:rPr lang="el-GR" b="1" dirty="0" smtClean="0"/>
              <a:t>∙</a:t>
            </a:r>
            <a:r>
              <a:rPr lang="en-US" b="1" dirty="0" smtClean="0"/>
              <a:t>N</a:t>
            </a:r>
            <a:r>
              <a:rPr lang="el-GR" dirty="0" smtClean="0"/>
              <a:t>, όπου Ν είναι η κάθετη αντίδραση και </a:t>
            </a:r>
            <a:r>
              <a:rPr lang="en-US" dirty="0" smtClean="0"/>
              <a:t>n</a:t>
            </a:r>
            <a:r>
              <a:rPr lang="el-GR" dirty="0" smtClean="0"/>
              <a:t> είναι ο συντελεστής τριβής, ο οποίος είναι ένας απλός αριθμός χωρίς μονάδα μέτρησης και δείχνει το πόσο εύκολο ή δύσκολο είναι να ολισθήσουν μεταξύ τους δύο επιφάνειες. Ο συντελεστής τριβής είναι συγκεκριμένος για κάθε ζεύγος επιφανειών.  Καθώς η τριβή είναι δύναμη, η μονάδα μέτρησης της είναι το </a:t>
            </a:r>
            <a:r>
              <a:rPr lang="en-US" dirty="0" smtClean="0"/>
              <a:t>Newton</a:t>
            </a:r>
            <a:r>
              <a:rPr lang="el-GR" dirty="0" smtClean="0"/>
              <a:t> (</a:t>
            </a:r>
            <a:r>
              <a:rPr lang="en-US" dirty="0" smtClean="0"/>
              <a:t>N</a:t>
            </a:r>
            <a:r>
              <a:rPr lang="el-GR" dirty="0" smtClean="0"/>
              <a:t>).</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Τριβή</a:t>
            </a:r>
            <a:endParaRPr lang="el-GR" dirty="0"/>
          </a:p>
        </p:txBody>
      </p:sp>
      <p:sp>
        <p:nvSpPr>
          <p:cNvPr id="3" name="2 - Θέση περιεχομένου"/>
          <p:cNvSpPr>
            <a:spLocks noGrp="1"/>
          </p:cNvSpPr>
          <p:nvPr>
            <p:ph idx="1"/>
          </p:nvPr>
        </p:nvSpPr>
        <p:spPr/>
        <p:txBody>
          <a:bodyPr/>
          <a:lstStyle/>
          <a:p>
            <a:pPr>
              <a:buNone/>
            </a:pPr>
            <a:r>
              <a:rPr lang="el-GR" dirty="0" smtClean="0"/>
              <a:t>Όπως μπορούμε να διακρίνουμε από τον μαθηματικό τύπο της τριβής, το μέγεθος της επιφάνειας που έρχονται σε επαφή τα δύο σώματα δεν παίζει κανένα ρόλο στο μέγεθος της τριβής.</a:t>
            </a:r>
          </a:p>
          <a:p>
            <a:pPr>
              <a:buNone/>
            </a:pPr>
            <a:r>
              <a:rPr lang="el-GR" dirty="0" smtClean="0"/>
              <a:t>Αυτό που μεγαλώνει την τριβή που αναπτύσσεται μεταξύ των δύο σωμάτων είναι η δύναμη της </a:t>
            </a:r>
            <a:r>
              <a:rPr lang="el-GR" smtClean="0"/>
              <a:t>κάθετης αντίδρασης.</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Πίεση</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Πίεση είναι το πηλίκο της δύναμης</a:t>
            </a:r>
            <a:r>
              <a:rPr lang="en-US" dirty="0" smtClean="0"/>
              <a:t> F</a:t>
            </a:r>
            <a:r>
              <a:rPr lang="el-GR" dirty="0" smtClean="0"/>
              <a:t> που ασκείται κάθετα σε μια επιφάνεια προς το εμβαδό </a:t>
            </a:r>
            <a:r>
              <a:rPr lang="en-US" dirty="0" smtClean="0"/>
              <a:t>L </a:t>
            </a:r>
            <a:r>
              <a:rPr lang="el-GR" dirty="0" smtClean="0"/>
              <a:t>της επιφάνειας αυτής. Ο μαθηματικός τύπος είναι </a:t>
            </a:r>
            <a:r>
              <a:rPr lang="en-US" b="1" dirty="0" smtClean="0"/>
              <a:t>p= F/L</a:t>
            </a:r>
            <a:r>
              <a:rPr lang="en-US" dirty="0" smtClean="0"/>
              <a:t>.</a:t>
            </a:r>
          </a:p>
          <a:p>
            <a:pPr>
              <a:buNone/>
            </a:pPr>
            <a:r>
              <a:rPr lang="el-GR" dirty="0" smtClean="0"/>
              <a:t>Άρα όσο πιο μικρή είναι μια επιφάνεια (μικρό πάτημα, τακάκι) και όσο μεγαλύτερη η δύναμη που ασκούμε, τόσο μεγαλύτερη είναι και η πίεση.</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Πίεση</a:t>
            </a:r>
            <a:endParaRPr lang="el-GR" dirty="0"/>
          </a:p>
        </p:txBody>
      </p:sp>
      <p:sp>
        <p:nvSpPr>
          <p:cNvPr id="3" name="2 - Θέση περιεχομένου"/>
          <p:cNvSpPr>
            <a:spLocks noGrp="1"/>
          </p:cNvSpPr>
          <p:nvPr>
            <p:ph idx="1"/>
          </p:nvPr>
        </p:nvSpPr>
        <p:spPr/>
        <p:txBody>
          <a:bodyPr/>
          <a:lstStyle/>
          <a:p>
            <a:pPr>
              <a:buNone/>
            </a:pPr>
            <a:r>
              <a:rPr lang="el-GR" dirty="0" smtClean="0"/>
              <a:t>Η συνεχόμενη επιβάρυνση μικρών αρθρώσεων με ασκήσεις από τις οποίες δέχονται μεγάλη πίεση μπορεί να επιφέρει τραυματισμούς. Γι’ αυτό στην αναρρίχηση θέλει προσοχή η προπόνηση σε μικρά τακάκια για την αύξηση της δύναμης στα δάχτυλα γιατί εύκολα μπορεί να οδηγήσει σε τραυματισμό.  </a:t>
            </a:r>
            <a:endParaRPr lang="en-US" dirty="0" smtClean="0"/>
          </a:p>
          <a:p>
            <a:pPr>
              <a:buNone/>
            </a:pPr>
            <a:endParaRPr lang="el-GR" dirty="0"/>
          </a:p>
        </p:txBody>
      </p:sp>
      <p:pic>
        <p:nvPicPr>
          <p:cNvPr id="4" name="3 - Εικόνα" descr="grip.jpg"/>
          <p:cNvPicPr>
            <a:picLocks noChangeAspect="1"/>
          </p:cNvPicPr>
          <p:nvPr/>
        </p:nvPicPr>
        <p:blipFill>
          <a:blip r:embed="rId2" cstate="print"/>
          <a:stretch>
            <a:fillRect/>
          </a:stretch>
        </p:blipFill>
        <p:spPr>
          <a:xfrm>
            <a:off x="5000628" y="4214818"/>
            <a:ext cx="3643338" cy="24282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a:t>
            </a:r>
            <a:r>
              <a:rPr lang="el-GR" dirty="0" smtClean="0"/>
              <a:t>ρμή</a:t>
            </a:r>
            <a:endParaRPr lang="el-GR" dirty="0"/>
          </a:p>
        </p:txBody>
      </p:sp>
      <p:sp>
        <p:nvSpPr>
          <p:cNvPr id="3" name="2 - Θέση περιεχομένου"/>
          <p:cNvSpPr>
            <a:spLocks noGrp="1"/>
          </p:cNvSpPr>
          <p:nvPr>
            <p:ph idx="1"/>
          </p:nvPr>
        </p:nvSpPr>
        <p:spPr/>
        <p:txBody>
          <a:bodyPr/>
          <a:lstStyle/>
          <a:p>
            <a:pPr>
              <a:buNone/>
            </a:pPr>
            <a:r>
              <a:rPr lang="el-GR" dirty="0" smtClean="0"/>
              <a:t>Ορμή </a:t>
            </a:r>
            <a:r>
              <a:rPr lang="en-US" dirty="0" smtClean="0"/>
              <a:t>J</a:t>
            </a:r>
            <a:r>
              <a:rPr lang="el-GR" dirty="0" smtClean="0"/>
              <a:t> ενός σώματος είναι το γινόμενο της μάζας </a:t>
            </a:r>
            <a:r>
              <a:rPr lang="en-US" dirty="0" smtClean="0"/>
              <a:t>m</a:t>
            </a:r>
            <a:r>
              <a:rPr lang="el-GR" dirty="0" smtClean="0"/>
              <a:t> επί την ταχύτητα </a:t>
            </a:r>
            <a:r>
              <a:rPr lang="en-US" dirty="0" smtClean="0"/>
              <a:t>u.</a:t>
            </a:r>
            <a:r>
              <a:rPr lang="el-GR" dirty="0" smtClean="0"/>
              <a:t> Δηλαδή </a:t>
            </a:r>
            <a:r>
              <a:rPr lang="en-US" b="1" dirty="0" smtClean="0"/>
              <a:t>J=</a:t>
            </a:r>
            <a:r>
              <a:rPr lang="en-US" b="1" dirty="0" err="1" smtClean="0"/>
              <a:t>m∙u</a:t>
            </a:r>
            <a:endParaRPr lang="en-US" b="1" dirty="0" smtClean="0"/>
          </a:p>
          <a:p>
            <a:pPr>
              <a:buNone/>
            </a:pPr>
            <a:r>
              <a:rPr lang="el-GR" dirty="0" smtClean="0"/>
              <a:t>Την ορμή στην αναρρίχηση την συναντάμε πολλές φορές σε δυναμικές κινήσεις, ειδικά στα </a:t>
            </a:r>
            <a:r>
              <a:rPr lang="en-US" dirty="0" smtClean="0"/>
              <a:t> </a:t>
            </a:r>
            <a:r>
              <a:rPr lang="el-GR" dirty="0" smtClean="0"/>
              <a:t>άλματα </a:t>
            </a:r>
            <a:r>
              <a:rPr lang="en-US" dirty="0" smtClean="0"/>
              <a:t>(</a:t>
            </a:r>
            <a:r>
              <a:rPr lang="en-US" dirty="0" err="1" smtClean="0"/>
              <a:t>dyno</a:t>
            </a:r>
            <a:r>
              <a:rPr lang="en-US" dirty="0" smtClean="0"/>
              <a:t>)</a:t>
            </a:r>
            <a:r>
              <a:rPr lang="el-GR" dirty="0" smtClean="0"/>
              <a:t>.</a:t>
            </a:r>
          </a:p>
          <a:p>
            <a:pPr>
              <a:buNone/>
            </a:pP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Μονόμετρα και διανυσματικά μεγέθη</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a:t>Διανυσματικά ονομάζονται τα μεγέθη τα οποία για να προσδιοριστούν πλήρως, θα πρέπει να γνωρίζουμε τέσσερα </a:t>
            </a:r>
            <a:r>
              <a:rPr lang="el-GR" dirty="0" smtClean="0"/>
              <a:t>πράγματα: </a:t>
            </a:r>
          </a:p>
          <a:p>
            <a:pPr>
              <a:buNone/>
            </a:pPr>
            <a:r>
              <a:rPr lang="el-GR" dirty="0" smtClean="0"/>
              <a:t>α</a:t>
            </a:r>
            <a:r>
              <a:rPr lang="el-GR" dirty="0"/>
              <a:t>) το σημείο </a:t>
            </a:r>
            <a:r>
              <a:rPr lang="el-GR" dirty="0" smtClean="0"/>
              <a:t>εφαρμογής,</a:t>
            </a:r>
          </a:p>
          <a:p>
            <a:pPr>
              <a:buNone/>
            </a:pPr>
            <a:r>
              <a:rPr lang="el-GR" dirty="0" smtClean="0"/>
              <a:t>β</a:t>
            </a:r>
            <a:r>
              <a:rPr lang="el-GR" dirty="0"/>
              <a:t>) το μέτρο, </a:t>
            </a:r>
            <a:endParaRPr lang="el-GR" dirty="0" smtClean="0"/>
          </a:p>
          <a:p>
            <a:pPr>
              <a:buNone/>
            </a:pPr>
            <a:r>
              <a:rPr lang="el-GR" dirty="0" smtClean="0"/>
              <a:t>γ</a:t>
            </a:r>
            <a:r>
              <a:rPr lang="el-GR" dirty="0"/>
              <a:t>) τη διεύθυνση, δηλαδή την ευθεία πάνω στην οποία βρίσκεται το </a:t>
            </a:r>
            <a:r>
              <a:rPr lang="el-GR" dirty="0" smtClean="0"/>
              <a:t>μέγεθος </a:t>
            </a:r>
            <a:r>
              <a:rPr lang="el-GR" dirty="0"/>
              <a:t>και </a:t>
            </a:r>
            <a:endParaRPr lang="el-GR" dirty="0" smtClean="0"/>
          </a:p>
          <a:p>
            <a:pPr>
              <a:buNone/>
            </a:pPr>
            <a:r>
              <a:rPr lang="el-GR" dirty="0" smtClean="0"/>
              <a:t>δ</a:t>
            </a:r>
            <a:r>
              <a:rPr lang="el-GR" dirty="0"/>
              <a:t>) τη φορά, δηλαδή τον προσανατολισμό του πάνω στην ευθεία αυτή. </a:t>
            </a:r>
            <a:endParaRPr lang="el-GR" dirty="0" smtClean="0"/>
          </a:p>
          <a:p>
            <a:pPr>
              <a:buNone/>
            </a:pPr>
            <a:r>
              <a:rPr lang="el-GR" dirty="0" smtClean="0"/>
              <a:t>Η </a:t>
            </a:r>
            <a:r>
              <a:rPr lang="el-GR" dirty="0"/>
              <a:t>διεύθυνση και η φορά μαζί μας δίνουν την κατεύθυνση του διανύσματος. </a:t>
            </a:r>
            <a:endParaRPr lang="el-GR" dirty="0" smtClean="0"/>
          </a:p>
          <a:p>
            <a:pPr>
              <a:buNone/>
            </a:pPr>
            <a:r>
              <a:rPr lang="el-GR" dirty="0" smtClean="0"/>
              <a:t>Ένα </a:t>
            </a:r>
            <a:r>
              <a:rPr lang="el-GR" dirty="0"/>
              <a:t>διανυσματικό μέγεθος παριστάνεται μ’ ένα βέλος. Το μήκος του βέλους είναι ανάλογο με το μέτρο του φυσικού μεγέθους. Διανυσματικά φυσικά μεγέθη είναι η ταχύτητα u, η δύναμη </a:t>
            </a:r>
            <a:r>
              <a:rPr lang="en-US" dirty="0"/>
              <a:t>F </a:t>
            </a:r>
            <a:r>
              <a:rPr lang="el-GR" dirty="0"/>
              <a:t>κ.α.</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Μάζα σώματος</a:t>
            </a:r>
            <a:endParaRPr lang="el-GR" dirty="0"/>
          </a:p>
        </p:txBody>
      </p:sp>
      <p:sp>
        <p:nvSpPr>
          <p:cNvPr id="3" name="2 - Θέση περιεχομένου"/>
          <p:cNvSpPr>
            <a:spLocks noGrp="1"/>
          </p:cNvSpPr>
          <p:nvPr>
            <p:ph idx="1"/>
          </p:nvPr>
        </p:nvSpPr>
        <p:spPr/>
        <p:txBody>
          <a:bodyPr/>
          <a:lstStyle/>
          <a:p>
            <a:pPr>
              <a:buNone/>
            </a:pPr>
            <a:r>
              <a:rPr lang="el-GR" b="1" dirty="0" smtClean="0"/>
              <a:t> </a:t>
            </a:r>
            <a:r>
              <a:rPr lang="el-GR" dirty="0"/>
              <a:t>Μάζα ενός σώματος ονομάζεται η ποσότητα της ύλης από την οποία αποτελείται το σώμα. Είναι μονόμετρο μέγεθος συμβολίζεται με το γράμμα </a:t>
            </a:r>
            <a:r>
              <a:rPr lang="en-US" dirty="0"/>
              <a:t>m</a:t>
            </a:r>
            <a:r>
              <a:rPr lang="el-GR" dirty="0"/>
              <a:t> και η μονάδα μέτρησης του είναι τα κιλά (</a:t>
            </a:r>
            <a:r>
              <a:rPr lang="en-US" dirty="0"/>
              <a:t>Kg</a:t>
            </a:r>
            <a:r>
              <a:rPr lang="el-GR" dirty="0"/>
              <a:t>).  Η μάζα ενός σώματος παραμένει </a:t>
            </a:r>
            <a:r>
              <a:rPr lang="el-GR" dirty="0" smtClean="0"/>
              <a:t>σταθερή.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Δύναμη</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Δύναμη </a:t>
            </a:r>
            <a:r>
              <a:rPr lang="el-GR" dirty="0"/>
              <a:t>είναι η αιτία που μπορεί να παραμορφώσει ένα σώμα ή να αλλάξει την κινητική του κατάσταση. Είναι διανυσματικό μέγεθος συνεπώς για να οριστεί πλήρως πρέπει να γνωρίζουμε το σημείο εφαρμογής της, το μέγεθος και την κατεύθυνση (διεύθυνση και φορά). Συμβολίζεται με το γράμμα </a:t>
            </a:r>
            <a:r>
              <a:rPr lang="en-US" dirty="0"/>
              <a:t>F</a:t>
            </a:r>
            <a:r>
              <a:rPr lang="el-GR" dirty="0"/>
              <a:t> και ο μαθηματικός της τύπος είναι </a:t>
            </a:r>
            <a:r>
              <a:rPr lang="en-US" b="1" dirty="0"/>
              <a:t>F</a:t>
            </a:r>
            <a:r>
              <a:rPr lang="el-GR" b="1" dirty="0"/>
              <a:t>=</a:t>
            </a:r>
            <a:r>
              <a:rPr lang="en-US" b="1" dirty="0"/>
              <a:t>m</a:t>
            </a:r>
            <a:r>
              <a:rPr lang="el-GR" b="1" dirty="0"/>
              <a:t>∙</a:t>
            </a:r>
            <a:r>
              <a:rPr lang="en-US" b="1" dirty="0"/>
              <a:t>a</a:t>
            </a:r>
            <a:r>
              <a:rPr lang="en-US" dirty="0"/>
              <a:t> </a:t>
            </a:r>
            <a:r>
              <a:rPr lang="el-GR" dirty="0"/>
              <a:t>(δεύτερος νόμος του Νεύτωνα) όπου </a:t>
            </a:r>
            <a:r>
              <a:rPr lang="en-US" dirty="0"/>
              <a:t>m </a:t>
            </a:r>
            <a:r>
              <a:rPr lang="el-GR" dirty="0"/>
              <a:t>είναι η μάζα του σώματος και </a:t>
            </a:r>
            <a:r>
              <a:rPr lang="en-US" dirty="0"/>
              <a:t>a </a:t>
            </a:r>
            <a:r>
              <a:rPr lang="el-GR" dirty="0"/>
              <a:t>η επιτάχυνση του.  Η μονάδα μέτρησης της δύναμης είναι το </a:t>
            </a:r>
            <a:r>
              <a:rPr lang="en-US" dirty="0"/>
              <a:t>Newton</a:t>
            </a:r>
            <a:r>
              <a:rPr lang="el-GR" dirty="0"/>
              <a:t> (</a:t>
            </a:r>
            <a:r>
              <a:rPr lang="en-US" dirty="0"/>
              <a:t>N</a:t>
            </a:r>
            <a:r>
              <a:rPr lang="el-GR" dirty="0"/>
              <a:t>).</a:t>
            </a:r>
          </a:p>
          <a:p>
            <a:pPr>
              <a:buNone/>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Συνισταμένη δύναμη</a:t>
            </a:r>
            <a:endParaRPr lang="el-GR" dirty="0"/>
          </a:p>
        </p:txBody>
      </p:sp>
      <p:sp>
        <p:nvSpPr>
          <p:cNvPr id="3" name="2 - Θέση περιεχομένου"/>
          <p:cNvSpPr>
            <a:spLocks noGrp="1"/>
          </p:cNvSpPr>
          <p:nvPr>
            <p:ph idx="1"/>
          </p:nvPr>
        </p:nvSpPr>
        <p:spPr/>
        <p:txBody>
          <a:bodyPr/>
          <a:lstStyle/>
          <a:p>
            <a:pPr>
              <a:buNone/>
            </a:pPr>
            <a:r>
              <a:rPr lang="el-GR" dirty="0" smtClean="0"/>
              <a:t>Συνισταμένη δύναμη ονομάζεται η δύναμη που προκύπτει από τον συνδυασμό δύο ή περισσότερων δυνάμεων.</a:t>
            </a:r>
          </a:p>
          <a:p>
            <a:pPr>
              <a:buNone/>
            </a:pPr>
            <a:r>
              <a:rPr lang="el-GR" dirty="0" smtClean="0"/>
              <a:t>Οι δυνάμεις αυτές ονομάζονται συνιστώσες. </a:t>
            </a:r>
          </a:p>
          <a:p>
            <a:pPr>
              <a:buNone/>
            </a:pPr>
            <a:r>
              <a:rPr lang="el-GR" dirty="0" smtClean="0"/>
              <a:t>Ο υπολογισμός της συνισταμένης δύναμης γίνεται με τον κανόνα του παραλληλογράμμου.</a:t>
            </a:r>
          </a:p>
          <a:p>
            <a:pPr>
              <a:buNone/>
            </a:pPr>
            <a:endParaRPr lang="el-GR" dirty="0" smtClean="0"/>
          </a:p>
          <a:p>
            <a:pPr>
              <a:buNone/>
            </a:pPr>
            <a:endParaRPr lang="el-GR" dirty="0" smtClean="0"/>
          </a:p>
          <a:p>
            <a:pPr>
              <a:buNone/>
            </a:pPr>
            <a:r>
              <a:rPr lang="el-GR" dirty="0" smtClean="0"/>
              <a:t>           </a:t>
            </a:r>
            <a:r>
              <a:rPr lang="en-US" dirty="0" smtClean="0"/>
              <a:t>F1 + F2 = F</a:t>
            </a:r>
            <a:r>
              <a:rPr lang="el-GR" dirty="0" err="1" smtClean="0"/>
              <a:t>ολ</a:t>
            </a:r>
            <a:endParaRPr lang="el-GR" dirty="0"/>
          </a:p>
        </p:txBody>
      </p:sp>
      <p:pic>
        <p:nvPicPr>
          <p:cNvPr id="4" name="3 - Εικόνα" descr="Parallel.jpg"/>
          <p:cNvPicPr>
            <a:picLocks noChangeAspect="1"/>
          </p:cNvPicPr>
          <p:nvPr/>
        </p:nvPicPr>
        <p:blipFill>
          <a:blip r:embed="rId2"/>
          <a:stretch>
            <a:fillRect/>
          </a:stretch>
        </p:blipFill>
        <p:spPr>
          <a:xfrm>
            <a:off x="5357818" y="4500570"/>
            <a:ext cx="2857520" cy="15312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Εσωτερικές και εξωτερικές δυνάμεις.</a:t>
            </a:r>
            <a:endParaRPr lang="el-GR" dirty="0"/>
          </a:p>
        </p:txBody>
      </p:sp>
      <p:sp>
        <p:nvSpPr>
          <p:cNvPr id="3" name="2 - Θέση περιεχομένου"/>
          <p:cNvSpPr>
            <a:spLocks noGrp="1"/>
          </p:cNvSpPr>
          <p:nvPr>
            <p:ph idx="1"/>
          </p:nvPr>
        </p:nvSpPr>
        <p:spPr/>
        <p:txBody>
          <a:bodyPr/>
          <a:lstStyle/>
          <a:p>
            <a:pPr>
              <a:buNone/>
            </a:pPr>
            <a:r>
              <a:rPr lang="el-GR" dirty="0" smtClean="0"/>
              <a:t>Εσωτερικές ονομάζονται οι δυνάμεις που προέρχονται από το σύστημα των σωμάτων το οποίο εξετάζουμε και εξωτερικές οι δυνάμεις που προέρχονται έξω από το σύστημα.</a:t>
            </a:r>
          </a:p>
          <a:p>
            <a:pPr>
              <a:buNone/>
            </a:pPr>
            <a:r>
              <a:rPr lang="el-GR" dirty="0" smtClean="0"/>
              <a:t>Στην αναρρίχηση θεωρούμε συνήθως ως σύστημα όλο το ανθρώπινο σώμα. Σε αυτή την περίπτωση οι δυνάμεις που προέρχονται από την σύσπαση των μυών είναι εσωτερικές, ενώ οι δυνάμεις όπως το βάρος, η τριβή και η κάθετη αντίδραση είναι εξωτερικές.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Βάρος</a:t>
            </a:r>
            <a:endParaRPr lang="el-GR" dirty="0"/>
          </a:p>
        </p:txBody>
      </p:sp>
      <p:sp>
        <p:nvSpPr>
          <p:cNvPr id="3" name="2 - Θέση περιεχομένου"/>
          <p:cNvSpPr>
            <a:spLocks noGrp="1"/>
          </p:cNvSpPr>
          <p:nvPr>
            <p:ph idx="1"/>
          </p:nvPr>
        </p:nvSpPr>
        <p:spPr/>
        <p:txBody>
          <a:bodyPr/>
          <a:lstStyle/>
          <a:p>
            <a:pPr>
              <a:buNone/>
            </a:pPr>
            <a:r>
              <a:rPr lang="el-GR" dirty="0"/>
              <a:t>Βάρος είναι η δύναμη με την οποία η γη έλκει ένα σώμα. Είναι διανυσματικό μέγεθος και έχει διεύθυνση και φορά προς το κέντρο της γης. Συμβολίζεται με το γράμμα Β και ο μαθηματικός του τύπος είναι  </a:t>
            </a:r>
            <a:r>
              <a:rPr lang="en-US" b="1" dirty="0"/>
              <a:t>B</a:t>
            </a:r>
            <a:r>
              <a:rPr lang="el-GR" b="1" dirty="0"/>
              <a:t>=</a:t>
            </a:r>
            <a:r>
              <a:rPr lang="en-US" b="1" dirty="0"/>
              <a:t>m</a:t>
            </a:r>
            <a:r>
              <a:rPr lang="el-GR" b="1" dirty="0"/>
              <a:t>∙</a:t>
            </a:r>
            <a:r>
              <a:rPr lang="en-US" b="1" dirty="0"/>
              <a:t>g</a:t>
            </a:r>
            <a:r>
              <a:rPr lang="el-GR" dirty="0"/>
              <a:t>, όπου </a:t>
            </a:r>
            <a:r>
              <a:rPr lang="en-US" dirty="0"/>
              <a:t>m </a:t>
            </a:r>
            <a:r>
              <a:rPr lang="el-GR" dirty="0"/>
              <a:t>είναι η μάζα του σώματος και </a:t>
            </a:r>
            <a:r>
              <a:rPr lang="en-US" dirty="0"/>
              <a:t>g</a:t>
            </a:r>
            <a:r>
              <a:rPr lang="el-GR" dirty="0"/>
              <a:t> η επιτάχυνση της βαρύτητας. Η μονάδα μέτρησης του βάρους είναι το </a:t>
            </a:r>
            <a:r>
              <a:rPr lang="en-US" dirty="0"/>
              <a:t>Newton</a:t>
            </a:r>
            <a:r>
              <a:rPr lang="el-GR" dirty="0"/>
              <a:t> (</a:t>
            </a:r>
            <a:r>
              <a:rPr lang="en-US" dirty="0"/>
              <a:t>N</a:t>
            </a:r>
            <a:r>
              <a:rPr lang="el-GR"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Μάζα - Βάρος</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Πολλές φορές μπερδεύουμε τις δύο αυτές έννοιες γι’ αυτό θα δώσουμε ένα παράδειγμα για να τις ξεχωρίσουμε.</a:t>
            </a:r>
          </a:p>
          <a:p>
            <a:pPr>
              <a:buNone/>
            </a:pPr>
            <a:r>
              <a:rPr lang="el-GR" dirty="0" smtClean="0"/>
              <a:t>Ένας άνθρωπος έχει την ίδια μάζα (ποσότητα ύλης) είτε βρίσκεται στη γη είτε στο φεγγάρι. Το βάρος του όμως διαφέρει καθώς η επιτάχυνση της βαρύτητας του φεγγαριού είναι μικρότερη από αυτή της γης. Συνεπώς ο ίδιος άνθρωπος έχει μικρότερο βάρος στο φεγγάρι από ότι στη γη.</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11356</TotalTime>
  <Words>1340</Words>
  <Application>Microsoft Office PowerPoint</Application>
  <PresentationFormat>Προβολή στην οθόνη (4:3)</PresentationFormat>
  <Paragraphs>80</Paragraphs>
  <Slides>24</Slides>
  <Notes>0</Notes>
  <HiddenSlides>0</HiddenSlides>
  <MMClips>2</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Ροή</vt:lpstr>
      <vt:lpstr>Τεχνική ανάλυση</vt:lpstr>
      <vt:lpstr>Μονόμετρα και διανυσματικά μεγέθη</vt:lpstr>
      <vt:lpstr>Μονόμετρα και διανυσματικά μεγέθη</vt:lpstr>
      <vt:lpstr>Μάζα σώματος</vt:lpstr>
      <vt:lpstr>Δύναμη</vt:lpstr>
      <vt:lpstr>Συνισταμένη δύναμη</vt:lpstr>
      <vt:lpstr>Εσωτερικές και εξωτερικές δυνάμεις.</vt:lpstr>
      <vt:lpstr>Βάρος</vt:lpstr>
      <vt:lpstr>Μάζα - Βάρος</vt:lpstr>
      <vt:lpstr>Μάζα - Βάρος</vt:lpstr>
      <vt:lpstr>Ροπή</vt:lpstr>
      <vt:lpstr>Ροπή</vt:lpstr>
      <vt:lpstr>Ροπή</vt:lpstr>
      <vt:lpstr>Ροπή</vt:lpstr>
      <vt:lpstr>Ισορροπία </vt:lpstr>
      <vt:lpstr>Ισορροπία</vt:lpstr>
      <vt:lpstr>Ισορροπία</vt:lpstr>
      <vt:lpstr>Ισορροπία</vt:lpstr>
      <vt:lpstr>Ισορροπία</vt:lpstr>
      <vt:lpstr>Τριβή</vt:lpstr>
      <vt:lpstr>Τριβή</vt:lpstr>
      <vt:lpstr>Πίεση</vt:lpstr>
      <vt:lpstr>Πίεση</vt:lpstr>
      <vt:lpstr>Ορμή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Τεχνική ανάλυση</dc:title>
  <dc:creator>Pc User</dc:creator>
  <cp:lastModifiedBy>Pc User</cp:lastModifiedBy>
  <cp:revision>127</cp:revision>
  <dcterms:created xsi:type="dcterms:W3CDTF">2019-10-29T06:20:33Z</dcterms:created>
  <dcterms:modified xsi:type="dcterms:W3CDTF">2019-11-23T08:14:09Z</dcterms:modified>
</cp:coreProperties>
</file>