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05" d="100"/>
          <a:sy n="105" d="100"/>
        </p:scale>
        <p:origin x="12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4F6AFAE-1DFC-44C7-9B12-6EDAE05696B2}" type="datetimeFigureOut">
              <a:rPr lang="el-GR" smtClean="0"/>
              <a:t>13/5/2019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245540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4F6AFAE-1DFC-44C7-9B12-6EDAE05696B2}" type="datetimeFigureOut">
              <a:rPr lang="el-GR" smtClean="0"/>
              <a:t>13/5/2019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309623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4F6AFAE-1DFC-44C7-9B12-6EDAE05696B2}" type="datetimeFigureOut">
              <a:rPr lang="el-GR" smtClean="0"/>
              <a:t>13/5/2019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384353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4F6AFAE-1DFC-44C7-9B12-6EDAE05696B2}" type="datetimeFigureOut">
              <a:rPr lang="el-GR" smtClean="0"/>
              <a:t>13/5/2019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165255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6AFAE-1DFC-44C7-9B12-6EDAE05696B2}" type="datetimeFigureOut">
              <a:rPr lang="el-GR" smtClean="0"/>
              <a:t>13/5/2019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11545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4F6AFAE-1DFC-44C7-9B12-6EDAE05696B2}" type="datetimeFigureOut">
              <a:rPr lang="el-GR" smtClean="0"/>
              <a:t>13/5/2019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417258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4F6AFAE-1DFC-44C7-9B12-6EDAE05696B2}" type="datetimeFigureOut">
              <a:rPr lang="el-GR" smtClean="0"/>
              <a:t>13/5/2019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60058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4F6AFAE-1DFC-44C7-9B12-6EDAE05696B2}" type="datetimeFigureOut">
              <a:rPr lang="el-GR" smtClean="0"/>
              <a:t>13/5/2019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204909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6AFAE-1DFC-44C7-9B12-6EDAE05696B2}" type="datetimeFigureOut">
              <a:rPr lang="el-GR" smtClean="0"/>
              <a:t>13/5/2019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15194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6AFAE-1DFC-44C7-9B12-6EDAE05696B2}" type="datetimeFigureOut">
              <a:rPr lang="el-GR" smtClean="0"/>
              <a:t>13/5/2019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135177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F6AFAE-1DFC-44C7-9B12-6EDAE05696B2}" type="datetimeFigureOut">
              <a:rPr lang="el-GR" smtClean="0"/>
              <a:t>13/5/2019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308B78D-276C-46B8-A010-F5C18BA25695}" type="slidenum">
              <a:rPr lang="el-GR" smtClean="0"/>
              <a:t>‹#›</a:t>
            </a:fld>
            <a:endParaRPr lang="el-GR"/>
          </a:p>
        </p:txBody>
      </p:sp>
    </p:spTree>
    <p:extLst>
      <p:ext uri="{BB962C8B-B14F-4D97-AF65-F5344CB8AC3E}">
        <p14:creationId xmlns:p14="http://schemas.microsoft.com/office/powerpoint/2010/main" val="186813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6AFAE-1DFC-44C7-9B12-6EDAE05696B2}" type="datetimeFigureOut">
              <a:rPr lang="el-GR" smtClean="0"/>
              <a:t>13/5/2019</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8B78D-276C-46B8-A010-F5C18BA25695}" type="slidenum">
              <a:rPr lang="el-GR" smtClean="0"/>
              <a:t>‹#›</a:t>
            </a:fld>
            <a:endParaRPr lang="el-GR"/>
          </a:p>
        </p:txBody>
      </p:sp>
    </p:spTree>
    <p:extLst>
      <p:ext uri="{BB962C8B-B14F-4D97-AF65-F5344CB8AC3E}">
        <p14:creationId xmlns:p14="http://schemas.microsoft.com/office/powerpoint/2010/main" val="195764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Word_97_-_2003_Document2.doc"/><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jpg"/><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264" y="1609343"/>
            <a:ext cx="9144000" cy="1675829"/>
          </a:xfrm>
        </p:spPr>
        <p:txBody>
          <a:bodyPr>
            <a:normAutofit/>
          </a:bodyPr>
          <a:lstStyle/>
          <a:p>
            <a:r>
              <a:rPr lang="el-GR" sz="2400" b="1" u="sng" dirty="0" smtClean="0">
                <a:latin typeface="Arial Black" panose="020B0A04020102020204" pitchFamily="34" charset="0"/>
              </a:rPr>
              <a:t>ΠΟΛΕΟΔΟΜΙΚΕΣ ΕΦΑΡΜΟΓΕΣ</a:t>
            </a:r>
            <a:br>
              <a:rPr lang="el-GR" sz="2400" b="1" u="sng" dirty="0" smtClean="0">
                <a:latin typeface="Arial Black" panose="020B0A04020102020204" pitchFamily="34" charset="0"/>
              </a:rPr>
            </a:br>
            <a:r>
              <a:rPr lang="el-GR" sz="3200" b="1" u="sng" dirty="0" smtClean="0">
                <a:latin typeface="Arial Black" panose="020B0A04020102020204" pitchFamily="34" charset="0"/>
              </a:rPr>
              <a:t/>
            </a:r>
            <a:br>
              <a:rPr lang="el-GR" sz="3200" b="1" u="sng" dirty="0" smtClean="0">
                <a:latin typeface="Arial Black" panose="020B0A04020102020204" pitchFamily="34" charset="0"/>
              </a:rPr>
            </a:br>
            <a:r>
              <a:rPr lang="el-GR" sz="2000" b="1" dirty="0" smtClean="0">
                <a:latin typeface="Arial Black" panose="020B0A04020102020204" pitchFamily="34" charset="0"/>
              </a:rPr>
              <a:t>ΠΡΑΞΕΙΣ ΑΝΑΛΟΓΙΣΜΟΥ – ΠΡΑΞΕΙΣ ΕΦΑΡΜΟΓΗΣ</a:t>
            </a:r>
            <a:endParaRPr lang="el-GR" sz="2000" b="1" dirty="0">
              <a:latin typeface="Arial Black" panose="020B0A04020102020204" pitchFamily="34" charset="0"/>
            </a:endParaRPr>
          </a:p>
        </p:txBody>
      </p:sp>
      <p:sp>
        <p:nvSpPr>
          <p:cNvPr id="3" name="Title 1"/>
          <p:cNvSpPr txBox="1">
            <a:spLocks/>
          </p:cNvSpPr>
          <p:nvPr/>
        </p:nvSpPr>
        <p:spPr>
          <a:xfrm>
            <a:off x="6858000" y="4489704"/>
            <a:ext cx="5260848" cy="13807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l-GR" sz="1800" b="1" dirty="0" smtClean="0">
                <a:latin typeface="Arial Black" panose="020B0A04020102020204" pitchFamily="34" charset="0"/>
              </a:rPr>
              <a:t>ΠΟΛΕΟΔΟΜΙΑ </a:t>
            </a:r>
            <a:r>
              <a:rPr lang="en-US" sz="1800" b="1" dirty="0" smtClean="0">
                <a:latin typeface="Arial Black" panose="020B0A04020102020204" pitchFamily="34" charset="0"/>
              </a:rPr>
              <a:t>IV </a:t>
            </a:r>
            <a:r>
              <a:rPr lang="el-GR" sz="1800" b="1" dirty="0" smtClean="0">
                <a:latin typeface="Arial Black" panose="020B0A04020102020204" pitchFamily="34" charset="0"/>
              </a:rPr>
              <a:t>: Πράξεις </a:t>
            </a:r>
            <a:r>
              <a:rPr lang="el-GR" sz="1800" b="1" dirty="0">
                <a:latin typeface="Arial Black" panose="020B0A04020102020204" pitchFamily="34" charset="0"/>
              </a:rPr>
              <a:t>Ε</a:t>
            </a:r>
            <a:r>
              <a:rPr lang="el-GR" sz="1800" b="1" dirty="0" smtClean="0">
                <a:latin typeface="Arial Black" panose="020B0A04020102020204" pitchFamily="34" charset="0"/>
              </a:rPr>
              <a:t>φαρμογής</a:t>
            </a:r>
          </a:p>
          <a:p>
            <a:endParaRPr lang="el-GR" sz="1800" b="1" dirty="0">
              <a:latin typeface="Arial Black" panose="020B0A04020102020204" pitchFamily="34" charset="0"/>
            </a:endParaRPr>
          </a:p>
        </p:txBody>
      </p:sp>
    </p:spTree>
    <p:extLst>
      <p:ext uri="{BB962C8B-B14F-4D97-AF65-F5344CB8AC3E}">
        <p14:creationId xmlns:p14="http://schemas.microsoft.com/office/powerpoint/2010/main" val="3746768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0131"/>
          </a:xfrm>
        </p:spPr>
        <p:txBody>
          <a:bodyPr>
            <a:normAutofit/>
          </a:bodyPr>
          <a:lstStyle/>
          <a:p>
            <a:r>
              <a:rPr lang="el-GR" sz="2800" b="1" dirty="0" smtClean="0">
                <a:latin typeface="Arial Black" panose="020B0A04020102020204" pitchFamily="34" charset="0"/>
              </a:rPr>
              <a:t>ΕΦΑΡΜΟΓΗ ΠΟΛΕΟΔΟΜΙΚΟΥ ΣΧΕΔΙΑΣΜΟΥ</a:t>
            </a:r>
            <a:endParaRPr lang="el-GR" sz="2800" dirty="0"/>
          </a:p>
        </p:txBody>
      </p:sp>
      <p:sp>
        <p:nvSpPr>
          <p:cNvPr id="3" name="Content Placeholder 2"/>
          <p:cNvSpPr>
            <a:spLocks noGrp="1"/>
          </p:cNvSpPr>
          <p:nvPr>
            <p:ph idx="1"/>
          </p:nvPr>
        </p:nvSpPr>
        <p:spPr>
          <a:xfrm>
            <a:off x="499872" y="905256"/>
            <a:ext cx="10515600" cy="914400"/>
          </a:xfrm>
        </p:spPr>
        <p:txBody>
          <a:bodyPr>
            <a:normAutofit/>
          </a:bodyPr>
          <a:lstStyle/>
          <a:p>
            <a:pPr marL="0" indent="0" algn="just">
              <a:buNone/>
            </a:pPr>
            <a:r>
              <a:rPr lang="el-GR" sz="1800" dirty="0" smtClean="0"/>
              <a:t>με </a:t>
            </a:r>
            <a:r>
              <a:rPr lang="el-GR" sz="1800" dirty="0"/>
              <a:t>την </a:t>
            </a:r>
            <a:r>
              <a:rPr lang="el-GR" sz="2000" b="1" dirty="0"/>
              <a:t>εφαρμογή του πολεοδομικού σχεδίου </a:t>
            </a:r>
            <a:r>
              <a:rPr lang="el-GR" sz="1800" dirty="0"/>
              <a:t>επιδιώκεται η υλοποίηση των στόχων του σχεδιασμού, ώστε να </a:t>
            </a:r>
            <a:r>
              <a:rPr lang="el-GR" sz="2000" b="1" dirty="0"/>
              <a:t>αποκτηθούν και να περιέλθουν σε κοινή χρήση οι κοινόχρηστοι </a:t>
            </a:r>
            <a:r>
              <a:rPr lang="el-GR" sz="2000" b="1" dirty="0" smtClean="0"/>
              <a:t>και κοινωφελείς χώροι</a:t>
            </a:r>
            <a:r>
              <a:rPr lang="el-GR" sz="1800" dirty="0"/>
              <a:t>, αλλά και να αξιοποιηθεί με ορθή εκμετάλλευση η ιδιοκτησία που εμπίπτει στους δομήσιμους χώρους</a:t>
            </a:r>
          </a:p>
        </p:txBody>
      </p:sp>
      <p:sp>
        <p:nvSpPr>
          <p:cNvPr id="4" name="Content Placeholder 2"/>
          <p:cNvSpPr txBox="1">
            <a:spLocks/>
          </p:cNvSpPr>
          <p:nvPr/>
        </p:nvSpPr>
        <p:spPr>
          <a:xfrm>
            <a:off x="499872" y="1819656"/>
            <a:ext cx="5146548" cy="46908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sz="1800" dirty="0"/>
              <a:t>Στα σχέδια πόλεως που εντάχθηκαν με το καθεστώς του </a:t>
            </a:r>
            <a:r>
              <a:rPr lang="el-GR" sz="2200" b="1" dirty="0"/>
              <a:t>Ν.Δ. 17-7-1923</a:t>
            </a:r>
            <a:r>
              <a:rPr lang="el-GR" sz="1800" dirty="0"/>
              <a:t>, για να πραγματοποιηθούν τα παραπάνω, ήταν απαραίτητη η αναγκαστική απαλλοτρίωση των οικοπέδων, που βρίσκονται στους προβλεπόμενους κοινόχρηστους και τους κοινωφελείς χώρους, άσχετα αν για τους κοινωφελείς χώρους απαιτείτο και ιδιαίτερη κήρυξη απαλλοτρίωσης από τον φορέα τους. Οι απαραίτητες πράξεις για την διάνοιξη των κοινόχρηστων χώρων πάντοτε γίνονταν μεμονωμένα, ύστερα από επίσπευση ενός ή περισσοτέρων ιδιοκτητών, ή ύστερα από επίσπευση του Δήμου και πάντοτε για ένα ή περισσότερους δρόμους και όχι για όλους μαζί ταυτόχρονα. Δεν γινόταν δηλαδή η εφαρμογή του σχεδίου συνολικά, αλλά τμηματικά, με αποτέλεσμα να έχουν εκδοθεί πάρα πολλές </a:t>
            </a:r>
            <a:r>
              <a:rPr lang="el-GR" sz="2000" b="1" dirty="0"/>
              <a:t>πράξεις «τακτοποίησης-προσκύρωσης και αναλογισμού αποζημίωσης υποχρεώσεων ιδιοκτησιών»</a:t>
            </a:r>
            <a:r>
              <a:rPr lang="el-GR" sz="2000" dirty="0"/>
              <a:t>. </a:t>
            </a:r>
          </a:p>
        </p:txBody>
      </p:sp>
      <p:sp>
        <p:nvSpPr>
          <p:cNvPr id="6" name="Rectangle 5"/>
          <p:cNvSpPr/>
          <p:nvPr/>
        </p:nvSpPr>
        <p:spPr>
          <a:xfrm>
            <a:off x="5815584" y="1819656"/>
            <a:ext cx="5369052" cy="4062651"/>
          </a:xfrm>
          <a:prstGeom prst="rect">
            <a:avLst/>
          </a:prstGeom>
        </p:spPr>
        <p:txBody>
          <a:bodyPr wrap="square">
            <a:spAutoFit/>
          </a:bodyPr>
          <a:lstStyle/>
          <a:p>
            <a:pPr algn="just"/>
            <a:r>
              <a:rPr lang="el-GR" dirty="0"/>
              <a:t>Με τον </a:t>
            </a:r>
            <a:r>
              <a:rPr lang="el-GR" dirty="0" smtClean="0"/>
              <a:t>οικιστικό </a:t>
            </a:r>
            <a:r>
              <a:rPr lang="el-GR" sz="2200" b="1" dirty="0"/>
              <a:t>νόμο 1337/83</a:t>
            </a:r>
            <a:r>
              <a:rPr lang="el-GR" dirty="0"/>
              <a:t>, η εφαρμογή του σχεδίου γίνεται συνολικά για όλη την </a:t>
            </a:r>
            <a:r>
              <a:rPr lang="el-GR" dirty="0" smtClean="0"/>
              <a:t>πολεοδομική ενότητα, </a:t>
            </a:r>
            <a:r>
              <a:rPr lang="el-GR" dirty="0"/>
              <a:t>που εντάχθηκε στο σχέδιο </a:t>
            </a:r>
            <a:r>
              <a:rPr lang="el-GR" dirty="0" smtClean="0"/>
              <a:t>πόλεως. </a:t>
            </a:r>
            <a:r>
              <a:rPr lang="el-GR" dirty="0"/>
              <a:t>Ενώ στο προηγούμενο καθεστώς του Ν.Δ. 1923 η αναγκαστική απαλλοτρίωση ήταν ο κανόνας, στα σχέδια πόλεως, που εντάχθηκαν ή θα ενταχθούν με τον Ν. 1337/83, </a:t>
            </a:r>
            <a:r>
              <a:rPr lang="el-GR" dirty="0" smtClean="0"/>
              <a:t>τα </a:t>
            </a:r>
            <a:r>
              <a:rPr lang="el-GR" dirty="0"/>
              <a:t>ρυμοτομούμενα οικόπεδα </a:t>
            </a:r>
            <a:r>
              <a:rPr lang="el-GR" dirty="0" smtClean="0"/>
              <a:t>αποκαθίστανται </a:t>
            </a:r>
            <a:r>
              <a:rPr lang="el-GR" dirty="0"/>
              <a:t>σε άλλη θέση, που έχει προέλθει από την </a:t>
            </a:r>
            <a:r>
              <a:rPr lang="el-GR" sz="2000" b="1" dirty="0"/>
              <a:t>εισφορά σε γη</a:t>
            </a:r>
            <a:r>
              <a:rPr lang="el-GR" dirty="0"/>
              <a:t>. Η </a:t>
            </a:r>
            <a:r>
              <a:rPr lang="el-GR" sz="2000" b="1" dirty="0"/>
              <a:t>πράξη εφαρμογής </a:t>
            </a:r>
            <a:r>
              <a:rPr lang="el-GR" dirty="0"/>
              <a:t>στο σύνολο μιας πολεοδομικής </a:t>
            </a:r>
            <a:r>
              <a:rPr lang="el-GR" dirty="0" smtClean="0"/>
              <a:t>ενότητας, </a:t>
            </a:r>
            <a:r>
              <a:rPr lang="el-GR" dirty="0"/>
              <a:t>εκτός από τεχνική διαδικασία είναι κυρίως κοινωνική διαδικασία, που συμβάλλει στη κατοχύρωση του πολεοδομικού σχεδιασμού, αφού η πολιτεία αποκτά την απαραίτητη γη των κοινόχρηστων και κοινωφελών χώρων. </a:t>
            </a:r>
          </a:p>
        </p:txBody>
      </p:sp>
    </p:spTree>
    <p:extLst>
      <p:ext uri="{BB962C8B-B14F-4D97-AF65-F5344CB8AC3E}">
        <p14:creationId xmlns:p14="http://schemas.microsoft.com/office/powerpoint/2010/main" val="3038518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ΠΡΑΞΗ ΑΝΑΛΟΓΙΣΜΟΥ</a:t>
            </a:r>
            <a:endParaRPr lang="el-GR" sz="2800" dirty="0"/>
          </a:p>
        </p:txBody>
      </p:sp>
      <p:sp>
        <p:nvSpPr>
          <p:cNvPr id="3" name="Content Placeholder 2"/>
          <p:cNvSpPr>
            <a:spLocks noGrp="1"/>
          </p:cNvSpPr>
          <p:nvPr>
            <p:ph idx="1"/>
          </p:nvPr>
        </p:nvSpPr>
        <p:spPr>
          <a:xfrm>
            <a:off x="475488" y="841249"/>
            <a:ext cx="4041648" cy="5751575"/>
          </a:xfrm>
        </p:spPr>
        <p:txBody>
          <a:bodyPr>
            <a:normAutofit lnSpcReduction="10000"/>
          </a:bodyPr>
          <a:lstStyle/>
          <a:p>
            <a:r>
              <a:rPr lang="el-GR" sz="1800" dirty="0" smtClean="0"/>
              <a:t>πλήρης τίτλος «</a:t>
            </a:r>
            <a:r>
              <a:rPr lang="el-GR" sz="1800" b="1" dirty="0" smtClean="0"/>
              <a:t>πράξη προσκύρωσης, τακτοποίησης και αναλογισμού ιδιοκτησιών</a:t>
            </a:r>
            <a:r>
              <a:rPr lang="el-GR" sz="1800" dirty="0" smtClean="0"/>
              <a:t>»</a:t>
            </a:r>
          </a:p>
          <a:p>
            <a:r>
              <a:rPr lang="el-GR" sz="1800" dirty="0" smtClean="0"/>
              <a:t>συντάσσεται για περιοχές </a:t>
            </a:r>
            <a:r>
              <a:rPr lang="el-GR" sz="1800" dirty="0"/>
              <a:t>που εντάχθηκαν με το καθεστώς του </a:t>
            </a:r>
            <a:r>
              <a:rPr lang="el-GR" sz="1800" b="1" dirty="0"/>
              <a:t>Ν.Δ. </a:t>
            </a:r>
            <a:r>
              <a:rPr lang="el-GR" sz="1800" b="1" dirty="0" smtClean="0"/>
              <a:t>17-7-1923</a:t>
            </a:r>
          </a:p>
          <a:p>
            <a:r>
              <a:rPr lang="el-GR" sz="1800" dirty="0"/>
              <a:t>π</a:t>
            </a:r>
            <a:r>
              <a:rPr lang="el-GR" sz="1800" dirty="0" smtClean="0"/>
              <a:t>ροηγείται η </a:t>
            </a:r>
            <a:r>
              <a:rPr lang="el-GR" sz="1800" b="1" dirty="0" smtClean="0"/>
              <a:t>προσκύρωση</a:t>
            </a:r>
            <a:r>
              <a:rPr lang="el-GR" sz="1800" dirty="0" smtClean="0"/>
              <a:t> και </a:t>
            </a:r>
            <a:r>
              <a:rPr lang="el-GR" sz="1800" b="1" dirty="0" smtClean="0"/>
              <a:t>τακτοποίηση</a:t>
            </a:r>
          </a:p>
          <a:p>
            <a:r>
              <a:rPr lang="el-GR" sz="1800" b="1" dirty="0" smtClean="0"/>
              <a:t>Προσκύρωση – προσκυρωτέο</a:t>
            </a:r>
          </a:p>
          <a:p>
            <a:r>
              <a:rPr lang="el-GR" sz="1800" b="1" dirty="0" smtClean="0"/>
              <a:t>Τακτοποίηση</a:t>
            </a:r>
            <a:r>
              <a:rPr lang="el-GR" sz="1800" dirty="0" smtClean="0"/>
              <a:t> ιδιοκτησιών</a:t>
            </a:r>
          </a:p>
          <a:p>
            <a:r>
              <a:rPr lang="el-GR" sz="1800" b="1" dirty="0" smtClean="0"/>
              <a:t>Πρωτόκολλο αδύνατης τακτοποίησης</a:t>
            </a:r>
          </a:p>
          <a:p>
            <a:r>
              <a:rPr lang="el-GR" sz="1800" b="1" dirty="0" smtClean="0"/>
              <a:t>Ωφελούμενοι παρόδιοι</a:t>
            </a:r>
          </a:p>
          <a:p>
            <a:r>
              <a:rPr lang="el-GR" sz="1800" b="1" dirty="0" smtClean="0"/>
              <a:t>Ζώνη υποχρεώσεων</a:t>
            </a:r>
          </a:p>
          <a:p>
            <a:r>
              <a:rPr lang="el-GR" sz="1800" dirty="0" smtClean="0"/>
              <a:t>Μέγιστη υποχρέωση μέχρι </a:t>
            </a:r>
            <a:r>
              <a:rPr lang="el-GR" sz="1800" b="1" dirty="0" smtClean="0"/>
              <a:t>50%</a:t>
            </a:r>
            <a:r>
              <a:rPr lang="el-GR" sz="1800" dirty="0" smtClean="0"/>
              <a:t> της </a:t>
            </a:r>
            <a:r>
              <a:rPr lang="el-GR" sz="1800" b="1" dirty="0" smtClean="0"/>
              <a:t>τελικής ιδιοκτησίας</a:t>
            </a:r>
          </a:p>
          <a:p>
            <a:r>
              <a:rPr lang="el-GR" sz="1800" b="1" dirty="0" smtClean="0"/>
              <a:t>Αυτοαποζημίωση</a:t>
            </a:r>
          </a:p>
          <a:p>
            <a:r>
              <a:rPr lang="el-GR" sz="1800" b="1" dirty="0" smtClean="0"/>
              <a:t>Κάθετες </a:t>
            </a:r>
            <a:r>
              <a:rPr lang="el-GR" sz="1800" dirty="0" smtClean="0"/>
              <a:t>στον </a:t>
            </a:r>
            <a:r>
              <a:rPr lang="el-GR" sz="1800" b="1" dirty="0" smtClean="0"/>
              <a:t>άξονα</a:t>
            </a:r>
            <a:r>
              <a:rPr lang="el-GR" sz="1800" dirty="0" smtClean="0"/>
              <a:t> της οδού</a:t>
            </a:r>
          </a:p>
          <a:p>
            <a:r>
              <a:rPr lang="el-GR" sz="1800" b="1" dirty="0" smtClean="0"/>
              <a:t>Υπόδειξη ορίων</a:t>
            </a:r>
          </a:p>
          <a:p>
            <a:endParaRPr lang="el-GR" sz="1800" b="1" dirty="0" smtClean="0"/>
          </a:p>
          <a:p>
            <a:endParaRPr lang="el-GR" sz="1800" b="1" dirty="0" smtClean="0"/>
          </a:p>
          <a:p>
            <a:endParaRPr lang="el-GR" sz="1800" dirty="0" smtClean="0"/>
          </a:p>
          <a:p>
            <a:endParaRPr lang="el-GR" sz="1800" dirty="0"/>
          </a:p>
        </p:txBody>
      </p:sp>
      <p:sp>
        <p:nvSpPr>
          <p:cNvPr id="4" name="Title 1"/>
          <p:cNvSpPr txBox="1">
            <a:spLocks/>
          </p:cNvSpPr>
          <p:nvPr/>
        </p:nvSpPr>
        <p:spPr>
          <a:xfrm>
            <a:off x="5635752" y="251050"/>
            <a:ext cx="4072128" cy="14286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b="1" dirty="0">
                <a:latin typeface="+mn-lt"/>
              </a:rPr>
              <a:t> </a:t>
            </a:r>
            <a:r>
              <a:rPr lang="el-GR" sz="1400" dirty="0">
                <a:latin typeface="+mn-lt"/>
              </a:rPr>
              <a:t>Ως </a:t>
            </a:r>
            <a:r>
              <a:rPr lang="el-GR" sz="1400" b="1" dirty="0">
                <a:latin typeface="+mn-lt"/>
              </a:rPr>
              <a:t>ωφελούµενοι παρόδιοι </a:t>
            </a:r>
            <a:r>
              <a:rPr lang="el-GR" sz="1400" dirty="0">
                <a:latin typeface="+mn-lt"/>
              </a:rPr>
              <a:t>νοούνται οι ιδιοκτήτες των οποίων τα ακίνητα έχουν πρόσωπο επί των οδών, των πλατειών και γενικά των κοινόχρηστων χώρων, που προβλέπονται από το ρυµοτοµικό σχέδιο ή αποκτούν πρόσωπο επί αυτών µετά την τακτοποίησή τους </a:t>
            </a:r>
          </a:p>
        </p:txBody>
      </p:sp>
      <p:sp>
        <p:nvSpPr>
          <p:cNvPr id="5" name="Title 1"/>
          <p:cNvSpPr txBox="1">
            <a:spLocks/>
          </p:cNvSpPr>
          <p:nvPr/>
        </p:nvSpPr>
        <p:spPr>
          <a:xfrm>
            <a:off x="9720072" y="318486"/>
            <a:ext cx="2218944" cy="2414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b="1" dirty="0">
                <a:latin typeface="+mn-lt"/>
              </a:rPr>
              <a:t> </a:t>
            </a:r>
            <a:r>
              <a:rPr lang="el-GR" sz="1400" dirty="0" smtClean="0">
                <a:latin typeface="+mn-lt"/>
              </a:rPr>
              <a:t>οι </a:t>
            </a:r>
            <a:r>
              <a:rPr lang="el-GR" sz="1400" b="1" dirty="0" smtClean="0">
                <a:latin typeface="+mn-lt"/>
              </a:rPr>
              <a:t>υποχρεώσεις</a:t>
            </a:r>
            <a:r>
              <a:rPr lang="el-GR" sz="1400" dirty="0" smtClean="0">
                <a:latin typeface="+mn-lt"/>
              </a:rPr>
              <a:t> </a:t>
            </a:r>
            <a:r>
              <a:rPr lang="el-GR" sz="1400" dirty="0">
                <a:latin typeface="+mn-lt"/>
              </a:rPr>
              <a:t>των </a:t>
            </a:r>
            <a:r>
              <a:rPr lang="el-GR" sz="1400" dirty="0" smtClean="0">
                <a:latin typeface="+mn-lt"/>
              </a:rPr>
              <a:t>ωφελούμενων ακινήτων :</a:t>
            </a:r>
          </a:p>
          <a:p>
            <a:pPr algn="just"/>
            <a:r>
              <a:rPr lang="el-GR" sz="1400" dirty="0" smtClean="0">
                <a:latin typeface="+mn-lt"/>
              </a:rPr>
              <a:t>• </a:t>
            </a:r>
            <a:r>
              <a:rPr lang="el-GR" sz="1400" dirty="0">
                <a:latin typeface="+mn-lt"/>
              </a:rPr>
              <a:t>στις οδούς από 10,00µ.µ. γίνεται 15,00µ.µ., </a:t>
            </a:r>
            <a:endParaRPr lang="el-GR" sz="1400" dirty="0" smtClean="0">
              <a:latin typeface="+mn-lt"/>
            </a:endParaRPr>
          </a:p>
          <a:p>
            <a:pPr algn="just"/>
            <a:r>
              <a:rPr lang="el-GR" sz="1400" dirty="0" smtClean="0">
                <a:latin typeface="+mn-lt"/>
              </a:rPr>
              <a:t>• </a:t>
            </a:r>
            <a:r>
              <a:rPr lang="el-GR" sz="1400" dirty="0">
                <a:latin typeface="+mn-lt"/>
              </a:rPr>
              <a:t>στις πλατείες και στα πάρκα τα 10,00µ.µ. γίνονται 20,00µ.µ., και </a:t>
            </a:r>
            <a:endParaRPr lang="el-GR" sz="1400" dirty="0" smtClean="0">
              <a:latin typeface="+mn-lt"/>
            </a:endParaRPr>
          </a:p>
          <a:p>
            <a:pPr algn="just"/>
            <a:r>
              <a:rPr lang="el-GR" sz="1400" dirty="0" smtClean="0">
                <a:latin typeface="+mn-lt"/>
              </a:rPr>
              <a:t>• </a:t>
            </a:r>
            <a:r>
              <a:rPr lang="el-GR" sz="1400" dirty="0">
                <a:latin typeface="+mn-lt"/>
              </a:rPr>
              <a:t>στις σιδηροδροµικές γραµµές, ποτάµια και στον αιγιαλό υποχρεούνται τα ακίνητα σε λωρίδα 15,00µ.µ. </a:t>
            </a:r>
          </a:p>
        </p:txBody>
      </p:sp>
      <p:sp>
        <p:nvSpPr>
          <p:cNvPr id="6" name="Title 1"/>
          <p:cNvSpPr txBox="1">
            <a:spLocks/>
          </p:cNvSpPr>
          <p:nvPr/>
        </p:nvSpPr>
        <p:spPr>
          <a:xfrm>
            <a:off x="4799076" y="1933602"/>
            <a:ext cx="4881372" cy="1778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b="1" dirty="0" smtClean="0">
                <a:latin typeface="+mn-lt"/>
              </a:rPr>
              <a:t>απαγόρευση</a:t>
            </a:r>
            <a:r>
              <a:rPr lang="el-GR" sz="1400" dirty="0" smtClean="0">
                <a:latin typeface="+mn-lt"/>
              </a:rPr>
              <a:t> </a:t>
            </a:r>
            <a:r>
              <a:rPr lang="el-GR" sz="1400" dirty="0">
                <a:latin typeface="+mn-lt"/>
              </a:rPr>
              <a:t>επιβάρυνσης των παρόδιων ιδιοκτησιών κατά έκταση </a:t>
            </a:r>
            <a:r>
              <a:rPr lang="el-GR" sz="1400" b="1" dirty="0">
                <a:latin typeface="+mn-lt"/>
              </a:rPr>
              <a:t>µεγαλύτερη του µισού </a:t>
            </a:r>
            <a:r>
              <a:rPr lang="el-GR" sz="1400" dirty="0">
                <a:latin typeface="+mn-lt"/>
              </a:rPr>
              <a:t>της οικοδοµήσιµης επιφάνειάς τους (όπως αυτή προκύπτει µετά την τακτοποίηση τους). Το υπολειπόµενο προς αποζηµίωση από την υπόψη ιδιοκτησία εµβαδόν επιβαρύνει τον οικείο Ο.Τ.Α. Για παράδειγµα εάν το εµβαδόν ενός οικοπέδου είναι 200τ.µ. τότε η επιβάρυνσή του δεν πρέπει να ξεπερνά τα 100τ.µ. Στην περίπτωση, που οι συνολικές υποχρεώσεις της ιδιοκτησίας είναι 150τ.µ., για τα 50τ.µ. θα επιβαρυνθεί ο Ο.Τ.Α. </a:t>
            </a:r>
          </a:p>
        </p:txBody>
      </p:sp>
      <p:sp>
        <p:nvSpPr>
          <p:cNvPr id="7" name="Title 1"/>
          <p:cNvSpPr txBox="1">
            <a:spLocks/>
          </p:cNvSpPr>
          <p:nvPr/>
        </p:nvSpPr>
        <p:spPr>
          <a:xfrm>
            <a:off x="9805416" y="3207070"/>
            <a:ext cx="2133600" cy="241401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dirty="0">
                <a:latin typeface="+mn-lt"/>
              </a:rPr>
              <a:t>Η έκταση προς αποζηµίωση σε ιδιοκτησία, που έχει ή αποκτά µετά την τακτοποίηση πρόσωπο επί οδού, που διανοίγεται για πρώτη φορά και σε έκταση λωρίδας πλάτους 30µ. προσδιορίζεται από τις </a:t>
            </a:r>
            <a:r>
              <a:rPr lang="el-GR" sz="1400" b="1" dirty="0">
                <a:latin typeface="+mn-lt"/>
              </a:rPr>
              <a:t>καθέτους</a:t>
            </a:r>
            <a:r>
              <a:rPr lang="el-GR" sz="1400" dirty="0">
                <a:latin typeface="+mn-lt"/>
              </a:rPr>
              <a:t>, που φέρονται στον </a:t>
            </a:r>
            <a:r>
              <a:rPr lang="el-GR" sz="1400" b="1" dirty="0">
                <a:latin typeface="+mn-lt"/>
              </a:rPr>
              <a:t>άξονα</a:t>
            </a:r>
            <a:r>
              <a:rPr lang="el-GR" sz="1400" dirty="0">
                <a:latin typeface="+mn-lt"/>
              </a:rPr>
              <a:t> της οδού από τα σηµεία τοµής των ορίων του προσώπου της µε τη ρυµοτοµική γραµµή</a:t>
            </a:r>
          </a:p>
        </p:txBody>
      </p:sp>
      <p:sp>
        <p:nvSpPr>
          <p:cNvPr id="8" name="Title 1"/>
          <p:cNvSpPr txBox="1">
            <a:spLocks/>
          </p:cNvSpPr>
          <p:nvPr/>
        </p:nvSpPr>
        <p:spPr>
          <a:xfrm>
            <a:off x="4799076" y="3854230"/>
            <a:ext cx="4908804" cy="29861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dirty="0" smtClean="0">
                <a:latin typeface="+mn-lt"/>
              </a:rPr>
              <a:t>Με </a:t>
            </a:r>
            <a:r>
              <a:rPr lang="el-GR" sz="1400" dirty="0">
                <a:latin typeface="+mn-lt"/>
              </a:rPr>
              <a:t>την </a:t>
            </a:r>
            <a:r>
              <a:rPr lang="el-GR" sz="1400" b="1" dirty="0">
                <a:latin typeface="+mn-lt"/>
              </a:rPr>
              <a:t>πρόσκληση σε υπόδειξη ορίων </a:t>
            </a:r>
            <a:r>
              <a:rPr lang="el-GR" sz="1400" dirty="0">
                <a:latin typeface="+mn-lt"/>
              </a:rPr>
              <a:t>καλούνται οι εµπλεκόµενοι ιδιοκτήτες να παρευρεθούν σε </a:t>
            </a:r>
            <a:r>
              <a:rPr lang="el-GR" sz="1400" b="1" dirty="0">
                <a:latin typeface="+mn-lt"/>
              </a:rPr>
              <a:t>αυτοψία</a:t>
            </a:r>
            <a:r>
              <a:rPr lang="el-GR" sz="1400" dirty="0">
                <a:latin typeface="+mn-lt"/>
              </a:rPr>
              <a:t> της Υπηρεσίας στη θέση όπου βρίσκονται τα οικόπεδά τους ώστε να λάβουν γνώση της εκκίνησης της διαδικασίας σύνταξης πράξης, να </a:t>
            </a:r>
            <a:r>
              <a:rPr lang="el-GR" sz="1400" b="1" dirty="0">
                <a:latin typeface="+mn-lt"/>
              </a:rPr>
              <a:t>µελετήσουν το τοπογραφικό διάγραµµα</a:t>
            </a:r>
            <a:r>
              <a:rPr lang="el-GR" sz="1400" dirty="0">
                <a:latin typeface="+mn-lt"/>
              </a:rPr>
              <a:t>, να </a:t>
            </a:r>
            <a:r>
              <a:rPr lang="el-GR" sz="1400" b="1" dirty="0">
                <a:latin typeface="+mn-lt"/>
              </a:rPr>
              <a:t>προσκοµίσουν σχετικά στοιχεία</a:t>
            </a:r>
            <a:r>
              <a:rPr lang="el-GR" sz="1400" dirty="0">
                <a:latin typeface="+mn-lt"/>
              </a:rPr>
              <a:t>, π.χ. τίτλους ιδιοκτησίας, οικοδοµικές άδειες, τοπογραφικά διαγράµµατα, κλπ., </a:t>
            </a:r>
            <a:r>
              <a:rPr lang="el-GR" sz="1400" b="1" dirty="0">
                <a:latin typeface="+mn-lt"/>
              </a:rPr>
              <a:t>να υποδείξουν τα όρια </a:t>
            </a:r>
            <a:r>
              <a:rPr lang="el-GR" sz="1400" dirty="0">
                <a:latin typeface="+mn-lt"/>
              </a:rPr>
              <a:t>των ιδιοκτησιών τους και να υποβάλλουν τυχόν </a:t>
            </a:r>
            <a:r>
              <a:rPr lang="el-GR" sz="1400" b="1" dirty="0">
                <a:latin typeface="+mn-lt"/>
              </a:rPr>
              <a:t>ενστάσεις</a:t>
            </a:r>
            <a:r>
              <a:rPr lang="el-GR" sz="1400" dirty="0">
                <a:latin typeface="+mn-lt"/>
              </a:rPr>
              <a:t> ως προς την απεικόνιση των ορίων των ιδιοκτησιών τους. Εκτός από τους ιδιώτες, η πρόσκληση σε υπόδειξη ορίων ιδιοκτησιών απευθύνεται και σε άλλες δηµόσιες υπηρεσίες και φορείς του ∆ηµοσίου µε σκοπό να κατοχυρωθούν τυχόν δικά τους ιδιοκτησιακά δικαιώµατα. </a:t>
            </a:r>
          </a:p>
        </p:txBody>
      </p:sp>
    </p:spTree>
    <p:extLst>
      <p:ext uri="{BB962C8B-B14F-4D97-AF65-F5344CB8AC3E}">
        <p14:creationId xmlns:p14="http://schemas.microsoft.com/office/powerpoint/2010/main" val="1803320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65125"/>
            <a:ext cx="10393680" cy="494411"/>
          </a:xfrm>
        </p:spPr>
        <p:txBody>
          <a:bodyPr>
            <a:normAutofit/>
          </a:bodyPr>
          <a:lstStyle/>
          <a:p>
            <a:r>
              <a:rPr lang="el-GR" sz="2800" b="1" dirty="0" smtClean="0">
                <a:latin typeface="Arial Black" panose="020B0A04020102020204" pitchFamily="34" charset="0"/>
              </a:rPr>
              <a:t>ΠΡΟΣΚΥΡΩΤΕΟ - ΠΡΟΣΚΥΡΩΣΗ</a:t>
            </a:r>
            <a:endParaRPr lang="el-GR" sz="2800" b="1" dirty="0">
              <a:latin typeface="Arial Black" panose="020B0A04020102020204" pitchFamily="34" charset="0"/>
            </a:endParaRPr>
          </a:p>
        </p:txBody>
      </p:sp>
      <p:sp>
        <p:nvSpPr>
          <p:cNvPr id="3" name="Content Placeholder 2"/>
          <p:cNvSpPr>
            <a:spLocks noGrp="1"/>
          </p:cNvSpPr>
          <p:nvPr>
            <p:ph idx="1"/>
          </p:nvPr>
        </p:nvSpPr>
        <p:spPr>
          <a:xfrm>
            <a:off x="594360" y="859536"/>
            <a:ext cx="10759440" cy="5317427"/>
          </a:xfrm>
        </p:spPr>
        <p:txBody>
          <a:bodyPr>
            <a:normAutofit fontScale="92500" lnSpcReduction="10000"/>
          </a:bodyPr>
          <a:lstStyle/>
          <a:p>
            <a:pPr algn="just"/>
            <a:r>
              <a:rPr lang="el-GR" sz="1600" dirty="0"/>
              <a:t>Κάθε οικόπεδο του οποίου το μετά τη ρυμοτομία υπολειπόμενο τμήμα δεν έχει τουλάχιστον το οριζόμενο από τα Αρθ-243 και Αρθ-244 ή από τις κείμενες διατάξεις για την περιοχή εμβαδόν ή έχει μεν τούτο, αλλά στερείται των απαιτούμενων ελάχιστων διαστάσεων, που ορίζονται από τις ίδιες διατάξεις ή παρόλο που από άποψη εμβαδού και διαστάσεων είναι άρτιο, δεν έχει όμως την κατάλληλη θέση (στερείται προσώπου σε οδό), η δε </a:t>
            </a:r>
            <a:r>
              <a:rPr lang="el-GR" sz="1600" b="1" dirty="0"/>
              <a:t>τακτοποίησή</a:t>
            </a:r>
            <a:r>
              <a:rPr lang="el-GR" sz="1600" dirty="0"/>
              <a:t> του και στις δύο τελευταίες περιπτώσεις καθίσταται </a:t>
            </a:r>
            <a:r>
              <a:rPr lang="el-GR" sz="1600" b="1" dirty="0"/>
              <a:t>ανέφικτη</a:t>
            </a:r>
            <a:r>
              <a:rPr lang="el-GR" sz="1600" dirty="0"/>
              <a:t>, θεωρείται </a:t>
            </a:r>
            <a:r>
              <a:rPr lang="el-GR" sz="1600" b="1" dirty="0"/>
              <a:t>μη οικοδομήσιμο </a:t>
            </a:r>
            <a:r>
              <a:rPr lang="el-GR" sz="1600" dirty="0"/>
              <a:t>και αφαιρούμενο αναγκαστικά από τον ιδιοκτήτη, </a:t>
            </a:r>
            <a:r>
              <a:rPr lang="el-GR" sz="1600" b="1" dirty="0"/>
              <a:t>προσκυρώνεται</a:t>
            </a:r>
            <a:r>
              <a:rPr lang="el-GR" sz="1600" dirty="0"/>
              <a:t> σε κάποιο από τα </a:t>
            </a:r>
            <a:r>
              <a:rPr lang="el-GR" sz="1600" b="1" dirty="0"/>
              <a:t>γειτονικά οικοδομήσιμα </a:t>
            </a:r>
            <a:r>
              <a:rPr lang="el-GR" sz="1600" dirty="0"/>
              <a:t>οικόπεδα, για να αποτελέσει με αυτό </a:t>
            </a:r>
            <a:r>
              <a:rPr lang="el-GR" sz="1600" b="1" dirty="0"/>
              <a:t>ενιαίο οικόπεδο</a:t>
            </a:r>
            <a:r>
              <a:rPr lang="el-GR" sz="1600" dirty="0" smtClean="0"/>
              <a:t>.</a:t>
            </a:r>
          </a:p>
          <a:p>
            <a:pPr algn="just"/>
            <a:r>
              <a:rPr lang="el-GR" sz="1600" dirty="0"/>
              <a:t>Η κατά τα παραπάνω αναγκαστική απαλλοτρίωση και προσκύρωση των μη οικοδομήσιμων οικοπέδων </a:t>
            </a:r>
            <a:r>
              <a:rPr lang="el-GR" sz="1600" b="1" dirty="0"/>
              <a:t>αποκλείεται </a:t>
            </a:r>
            <a:r>
              <a:rPr lang="el-GR" sz="1600" dirty="0"/>
              <a:t>εφόσον επί τούτων </a:t>
            </a:r>
            <a:r>
              <a:rPr lang="el-GR" sz="1600" b="1" dirty="0"/>
              <a:t>υπάρχουν οικοδομές</a:t>
            </a:r>
            <a:r>
              <a:rPr lang="el-GR" sz="1600" dirty="0"/>
              <a:t>, ως προς την έννοια των οποίων ισχύουν οι σχετικές διατάξεις της παρ.2 του προηγούμενου άρθρου</a:t>
            </a:r>
            <a:r>
              <a:rPr lang="el-GR" sz="1600" dirty="0" smtClean="0"/>
              <a:t>.</a:t>
            </a:r>
          </a:p>
          <a:p>
            <a:pPr algn="just"/>
            <a:r>
              <a:rPr lang="el-GR" sz="1600" b="1" dirty="0" smtClean="0"/>
              <a:t>Θεωρητικές μεσοτοιχίες </a:t>
            </a:r>
            <a:r>
              <a:rPr lang="el-GR" sz="1600" dirty="0" smtClean="0"/>
              <a:t>: Η </a:t>
            </a:r>
            <a:r>
              <a:rPr lang="el-GR" sz="1600" dirty="0"/>
              <a:t>προσκύρωση οικοπέδων, που επιβάλλεται από τις κείμενες διατάξεις, τα οποία στερούνται του ελάχιστου εμβαδού, αποκλείεται εάν το εμβαδόν του οικοπέδου, αφού συνυπολογιστεί σ' αυτό και το εμβαδόν του εδάφους των ομόρων οικοπέδων που καταλαμβάνεται ή μπορεί να καταληφθεί από τους υπάρχοντες ή εκείνους που μπορούν να αναγερθούν, κατά τις σχετικές διατάξεις, μεσότοιχους επί των ορίων του οικοπέδου, ανταποκρίνεται στο απαιτούμενο σε κάθε περίπτωση ελάχιστο εμβαδόν, εφόσον το τελευταίο αυτό μετά το συνυπολογισμό δεν είναι μικρότερο των τριάντα (30) τετραγωνικών μέτρων</a:t>
            </a:r>
            <a:r>
              <a:rPr lang="el-GR" sz="1600" dirty="0" smtClean="0"/>
              <a:t>. Ο </a:t>
            </a:r>
            <a:r>
              <a:rPr lang="el-GR" sz="1600" dirty="0"/>
              <a:t>παραπάνω συνυπολογισμός του εδάφους των ομόρων οικοπέδων σε καμία περίπτωση δεν συνεπάγεται την αφαίρεση ή προσκύρωση του εδάφους αυτού. Τα παραπάνω εφαρμόζονται αναλόγως και ως προς το ελάχιστο πρόσωπο ή ελάχιστο βάθος, εφόσον αποκλείεται η απόκτησή του, με τακτοποίηση, λόγω ύπαρξης οικοδομών. Πάντως για την εφαρμογή των παραπάνω το πάχος του μεσότοιχου υπολογίζεται σε κάθε περίπτωση σε 0,60 μ</a:t>
            </a:r>
            <a:r>
              <a:rPr lang="el-GR" sz="1600" dirty="0" smtClean="0"/>
              <a:t>.</a:t>
            </a:r>
          </a:p>
          <a:p>
            <a:pPr algn="just"/>
            <a:r>
              <a:rPr lang="el-GR" sz="1600" b="1" dirty="0" smtClean="0"/>
              <a:t>Κτηματική ομάδα </a:t>
            </a:r>
            <a:r>
              <a:rPr lang="el-GR" sz="1600" dirty="0" smtClean="0"/>
              <a:t>: Σε </a:t>
            </a:r>
            <a:r>
              <a:rPr lang="el-GR" sz="1600" dirty="0"/>
              <a:t>περίπτωση κατά την οποία παράκεινται περισσότερα του ενός μη άρτια οικόπεδα, επιτρέπεται αντί για την προσκύρωση μερικών εξ' αυτών σε άλλα, με σκοπό τη δημιουργία ενός ή περισσότερων αρτίων οικοπέδων, η προσκύρωση να γίνεται με τη συνένωση αυτών με σκοπό τη δημιουργία ενός ή περισσότερων αρτίων οικοπέδων τα οποία παραχωρούνται εξ αδιαιρέτου, κατά ποσοστό ίσο προς το εμβαδόν της έκτασης που ανήκει σε κάθε ιδιοκτήτη των μη αρτίων οικοπέδων. Η συνένωση δεν αποκλείεται και στην περίπτωση μη συγκατάθεσης, για τη δημιουργία κοινών εξ αδιαιρέτου οικοπέδων, ενός ή περισσότερων από τους ιδιοκτήτες των παρακειμένων μη αρτίων οικοπέδων, η οποία εκδηλώνεται εγγράφως μέχρι την έκδοση της οριστικής και ανέκκλητης απόφασης για την πράξη προσκύρωσης. Επί των κοινών οικοπέδων, που δημιουργούνται με τον τρόπο αυτό, εφαρμόζονται οι περί ιδιοκτησίας κατ' ορόφους διατάξεις και απαγορεύεται οποιαδήποτε εξώδικη ή δικαστική διανομή των οικοπέδων αυτών.</a:t>
            </a:r>
            <a:endParaRPr lang="el-GR" sz="1600" dirty="0" smtClean="0"/>
          </a:p>
          <a:p>
            <a:endParaRPr lang="el-GR" sz="1600" dirty="0"/>
          </a:p>
        </p:txBody>
      </p:sp>
    </p:spTree>
    <p:extLst>
      <p:ext uri="{BB962C8B-B14F-4D97-AF65-F5344CB8AC3E}">
        <p14:creationId xmlns:p14="http://schemas.microsoft.com/office/powerpoint/2010/main" val="3535395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65125"/>
            <a:ext cx="10393680" cy="494411"/>
          </a:xfrm>
        </p:spPr>
        <p:txBody>
          <a:bodyPr>
            <a:normAutofit/>
          </a:bodyPr>
          <a:lstStyle/>
          <a:p>
            <a:r>
              <a:rPr lang="el-GR" sz="2800" b="1" dirty="0" smtClean="0">
                <a:latin typeface="Arial Black" panose="020B0A04020102020204" pitchFamily="34" charset="0"/>
              </a:rPr>
              <a:t>ΠΡΟΣΚΥΡΩΤΕΟ - ΠΡΟΣΚΥΡΩΣΗ</a:t>
            </a:r>
            <a:endParaRPr lang="el-GR" sz="2800" b="1" dirty="0">
              <a:latin typeface="Arial Black" panose="020B0A04020102020204" pitchFamily="34" charset="0"/>
            </a:endParaRPr>
          </a:p>
        </p:txBody>
      </p:sp>
      <p:sp>
        <p:nvSpPr>
          <p:cNvPr id="3" name="Content Placeholder 2"/>
          <p:cNvSpPr>
            <a:spLocks noGrp="1"/>
          </p:cNvSpPr>
          <p:nvPr>
            <p:ph idx="1"/>
          </p:nvPr>
        </p:nvSpPr>
        <p:spPr>
          <a:xfrm>
            <a:off x="594360" y="859536"/>
            <a:ext cx="10759440" cy="5614416"/>
          </a:xfrm>
        </p:spPr>
        <p:txBody>
          <a:bodyPr>
            <a:normAutofit fontScale="92500" lnSpcReduction="10000"/>
          </a:bodyPr>
          <a:lstStyle/>
          <a:p>
            <a:pPr algn="just"/>
            <a:r>
              <a:rPr lang="el-GR" sz="1600" b="1" dirty="0" smtClean="0"/>
              <a:t>Όμορο υπεράρτιο </a:t>
            </a:r>
            <a:r>
              <a:rPr lang="el-GR" sz="1600" dirty="0" smtClean="0"/>
              <a:t>: Εάν </a:t>
            </a:r>
            <a:r>
              <a:rPr lang="el-GR" sz="1600" dirty="0"/>
              <a:t>το εμβαδόν του οικοπέδου που κρίνεται πρωσκυρωτέο, υπολείπεται του ελαχίστου απαιτουμένου σε κάθε περίπτωση μέχρι ποσοστού 25%, το εμβαδόν δε κάποιου από τα συνορεύοντα με αυτό οικόπεδα υπερβαίνει το απαιτούμενο σε κάθε περίπτωση τουλάχιστον κατά ποσοστό 50%, η προσκύρωση του μη αρτίου οικοπέδου ματαιώνεται και αντιθέτως επιτρέπεται η προσκύρωση σ' αυτό, από το παραπάνω μεγαλύτερο ως άνω εμβαδόν ομόρου οικοπέδου, της αναγκαίας έκτασης ώστε το μη άτιο οικόπεδο να αποκτήσει το απαιτούμενο απολύτως ελάχιστο εμβαδόν, εφόσον η προσκύρωση αυτή δεν εμποδίζεται από υπάρχουσες οικοδομές ή δε συνεπάγεται τη μείωση των τυχόν απαιτούμενων, από τις κείμενες διατάξεις, υποχρεωτικώς ακαλύπτων αποστάσεων ή ποσοστού του μεγαλύτερου οικοπέδου κάτω του ελάχιστου ορίου</a:t>
            </a:r>
            <a:r>
              <a:rPr lang="el-GR" sz="1600" dirty="0" smtClean="0"/>
              <a:t>. Εάν </a:t>
            </a:r>
            <a:r>
              <a:rPr lang="el-GR" sz="1600" dirty="0"/>
              <a:t>η παραπάνω προϋπόθεση του εμβαδού του μεγαλύτερου οικοπέδου συντρέχει σε περισσότερα από ένα όμορα προς το μη άρτιο οικόπεδα, η προσκύρωση γίνεται κατά την κρίση της αρμόδιας υπηρεσίας είτε σε βάρος όλων εξίσου ή όχι είτε σε βάρος μερικών είτε σε βάρος ενός. Τα παραπάνω εφαρμόζονται αναλόγως  και στα οικόπεδα που κρίνονται προσκυρωτέα από την έλλειψη του ελάχιστου προσώπου ή του ελάχιστου βάθους, εφόσον αποκλείεται η απόκτησή τους με τακτοποίηση, λόγω ύπαρξης οικοδομών</a:t>
            </a:r>
            <a:r>
              <a:rPr lang="el-GR" sz="1600" dirty="0" smtClean="0"/>
              <a:t>. Οι </a:t>
            </a:r>
            <a:r>
              <a:rPr lang="el-GR" sz="1600" dirty="0"/>
              <a:t>διατάξεις της παρούσας παραγράφου εφαρμόζονται και σε παρακείμενα μη άρτια οικόπεδα, εάν το άθροισμα των εμβαδών αυτών υπολείπεται του ελάχιστου απαιτούμενου εμβαδού όχι περισσότερο του ίδιου παραπάνω ποσοστού 25%. Στην περίπτωση αυτή ισχύουν οι διατάξεις της παρ.2 για τη δημιουργία κοινών εξ αδιαιρέτου οικοπέδων. </a:t>
            </a:r>
            <a:r>
              <a:rPr lang="el-GR" sz="1600" dirty="0" smtClean="0"/>
              <a:t>Η </a:t>
            </a:r>
            <a:r>
              <a:rPr lang="el-GR" sz="1600" dirty="0"/>
              <a:t>κατά τα παραπάνω αναγκαστική απαλλοτρίωση και προσκύρωση των μη οικοδομήσιμων οικοπέδων </a:t>
            </a:r>
            <a:r>
              <a:rPr lang="el-GR" sz="1600" b="1" dirty="0"/>
              <a:t>αποκλείεται </a:t>
            </a:r>
            <a:r>
              <a:rPr lang="el-GR" sz="1600" dirty="0"/>
              <a:t>εφόσον επί τούτων </a:t>
            </a:r>
            <a:r>
              <a:rPr lang="el-GR" sz="1600" b="1" dirty="0"/>
              <a:t>υπάρχουν οικοδομές</a:t>
            </a:r>
            <a:r>
              <a:rPr lang="el-GR" sz="1600" dirty="0"/>
              <a:t>, ως προς την έννοια των οποίων ισχύουν οι σχετικές διατάξεις της παρ.2 του προηγούμενου άρθρου</a:t>
            </a:r>
            <a:r>
              <a:rPr lang="el-GR" sz="1600" dirty="0" smtClean="0"/>
              <a:t>.</a:t>
            </a:r>
          </a:p>
          <a:p>
            <a:pPr algn="just"/>
            <a:r>
              <a:rPr lang="el-GR" sz="1600" dirty="0"/>
              <a:t>Οι </a:t>
            </a:r>
            <a:r>
              <a:rPr lang="el-GR" sz="1600" b="1" dirty="0"/>
              <a:t>καταργούμενες</a:t>
            </a:r>
            <a:r>
              <a:rPr lang="el-GR" sz="1600" dirty="0"/>
              <a:t> από το σχέδιο ρυμοτομίας </a:t>
            </a:r>
            <a:r>
              <a:rPr lang="el-GR" sz="1600" b="1" dirty="0"/>
              <a:t>παλαιές οδοί </a:t>
            </a:r>
            <a:r>
              <a:rPr lang="el-GR" sz="1600" dirty="0"/>
              <a:t>και </a:t>
            </a:r>
            <a:r>
              <a:rPr lang="el-GR" sz="1600" b="1" dirty="0"/>
              <a:t>γενικά κοινόχρηστοι </a:t>
            </a:r>
            <a:r>
              <a:rPr lang="el-GR" sz="1600" dirty="0"/>
              <a:t>χώροι διατίθενται στο σύνολό τους ή μερικώς με προσκύρωση, έστω και αν το εμβαδόν τους έχει εμβαδόν αρτίου οικοπέδου, πρωτίστως για να καταστούν άρτια οικόπεδα που δεν είναι άρτια και για να τακτοποιηθούν άρτια οικόπεδα που όμως έχουν ανάγκη τακτοποίησης. Το ίδιο ισχύει και για </a:t>
            </a:r>
            <a:r>
              <a:rPr lang="el-GR" sz="1600" b="1" dirty="0"/>
              <a:t>ιδιωτικές οδούς </a:t>
            </a:r>
            <a:r>
              <a:rPr lang="el-GR" sz="1600" dirty="0"/>
              <a:t>που δεν έχουν εγκριθεί από το σχέδιο ρυμοτομίας, εφόσον κατά την κρίση της αρμόδιας υπηρεσίας, δεν αποκλείεται με την προσκύρωση η επικοινωνία με τις εγκεκριμένες οδούς οικοδομών που έχουν ανεγερθεί με άδεια της αρμόδιας αρχής και σύμφωνα με τους όρους αυτής η </a:t>
            </a:r>
            <a:r>
              <a:rPr lang="el-GR" sz="1600" b="1" dirty="0"/>
              <a:t>επικοινωνία</a:t>
            </a:r>
            <a:r>
              <a:rPr lang="el-GR" sz="1600" dirty="0"/>
              <a:t> αυτή </a:t>
            </a:r>
            <a:r>
              <a:rPr lang="el-GR" sz="1600" b="1" dirty="0"/>
              <a:t>εξασφαλίζεται</a:t>
            </a:r>
            <a:r>
              <a:rPr lang="el-GR" sz="1600" dirty="0"/>
              <a:t> με τρόπο που προβλέπεται από τις κείμενες διατάξεις</a:t>
            </a:r>
            <a:r>
              <a:rPr lang="el-GR" sz="1600" dirty="0" smtClean="0"/>
              <a:t>.</a:t>
            </a:r>
          </a:p>
          <a:p>
            <a:pPr algn="just"/>
            <a:r>
              <a:rPr lang="el-GR" sz="1600" dirty="0"/>
              <a:t>Σηµειώνεται ότι πριν τη σύνταξη οποιασδήποτε πράξης προσκύρωσης η Υπηρεσία οφείλει να προσκαλέσει τους εµπλεκόµενους ιδιοκτήτες προκειµένου αυτοί να εξετάσουν τη δυνατότητα τακτοποίησης των οικοπέδων τους µε </a:t>
            </a:r>
            <a:r>
              <a:rPr lang="el-GR" sz="1600" b="1" dirty="0"/>
              <a:t>ιδιωτικές µεταξύ τους συµφωνίες </a:t>
            </a:r>
            <a:r>
              <a:rPr lang="el-GR" sz="1600" dirty="0"/>
              <a:t>και στη συνέχεια να την ενηµερώσουν γραπτά εντός προθεσµίας 30 ηµερών ( βλ. </a:t>
            </a:r>
            <a:r>
              <a:rPr lang="el-GR" sz="1600" dirty="0" smtClean="0"/>
              <a:t>παράγραφος </a:t>
            </a:r>
            <a:r>
              <a:rPr lang="el-GR" sz="1600" dirty="0"/>
              <a:t>6 του ενοποιηµένου άρθρου 4 3 , 4 4 , 4 5 τ ο υ Ν . ∆ . 1 7 - 7 - 1 9 2 3 ). Πρόκειται για τη διαδικασία </a:t>
            </a:r>
            <a:r>
              <a:rPr lang="el-GR" sz="1600" dirty="0" smtClean="0"/>
              <a:t>πρόσκλησης σε </a:t>
            </a:r>
            <a:r>
              <a:rPr lang="el-GR" sz="1600" b="1" dirty="0" smtClean="0"/>
              <a:t>ιδιωτικό διακανονισµό</a:t>
            </a:r>
            <a:r>
              <a:rPr lang="el-GR" sz="1600" dirty="0" smtClean="0"/>
              <a:t>, </a:t>
            </a:r>
            <a:r>
              <a:rPr lang="el-GR" sz="1600" dirty="0"/>
              <a:t>η οποία απευθύνεται προς τους ιδιοκτήτες της µη άρτιας ιδιοκτησίας, που πρόκειται να προσκυρωθεί και στους ιδιοκτήτες των οµόρων της. Παράλειψη της πρόσκλησης σε ιδιωτικό διακανονισµό αποτελεί λόγο ακύρωσης της πράξης ( β λ . α π ό φ α σ η Σ τ Ε µ ε α ρ ι θ µ ό 1380/1958 ).  </a:t>
            </a:r>
            <a:endParaRPr lang="el-GR" sz="1600" dirty="0" smtClean="0"/>
          </a:p>
          <a:p>
            <a:endParaRPr lang="el-GR" sz="1600" dirty="0"/>
          </a:p>
        </p:txBody>
      </p:sp>
    </p:spTree>
    <p:extLst>
      <p:ext uri="{BB962C8B-B14F-4D97-AF65-F5344CB8AC3E}">
        <p14:creationId xmlns:p14="http://schemas.microsoft.com/office/powerpoint/2010/main" val="4124501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65125"/>
            <a:ext cx="10393680" cy="494411"/>
          </a:xfrm>
        </p:spPr>
        <p:txBody>
          <a:bodyPr>
            <a:normAutofit/>
          </a:bodyPr>
          <a:lstStyle/>
          <a:p>
            <a:r>
              <a:rPr lang="el-GR" sz="2800" b="1" dirty="0" smtClean="0">
                <a:latin typeface="Arial Black" panose="020B0A04020102020204" pitchFamily="34" charset="0"/>
              </a:rPr>
              <a:t>ΤΑΚΤΟΠΟΙΗΣΗ ΙΔΙΟΚΤΗΣΙΩΝ</a:t>
            </a:r>
            <a:endParaRPr lang="el-GR" sz="2800" b="1" dirty="0">
              <a:latin typeface="Arial Black" panose="020B0A04020102020204" pitchFamily="34" charset="0"/>
            </a:endParaRPr>
          </a:p>
        </p:txBody>
      </p:sp>
      <p:sp>
        <p:nvSpPr>
          <p:cNvPr id="3" name="Content Placeholder 2"/>
          <p:cNvSpPr>
            <a:spLocks noGrp="1"/>
          </p:cNvSpPr>
          <p:nvPr>
            <p:ph idx="1"/>
          </p:nvPr>
        </p:nvSpPr>
        <p:spPr>
          <a:xfrm>
            <a:off x="365760" y="859536"/>
            <a:ext cx="11512296" cy="5751576"/>
          </a:xfrm>
        </p:spPr>
        <p:txBody>
          <a:bodyPr>
            <a:normAutofit/>
          </a:bodyPr>
          <a:lstStyle/>
          <a:p>
            <a:pPr algn="just"/>
            <a:r>
              <a:rPr lang="el-GR" sz="1600" dirty="0"/>
              <a:t>Η </a:t>
            </a:r>
            <a:r>
              <a:rPr lang="el-GR" sz="1600" b="1" dirty="0"/>
              <a:t>τακτοποίηση</a:t>
            </a:r>
            <a:r>
              <a:rPr lang="el-GR" sz="1600" dirty="0"/>
              <a:t> των οικοπέδων ενεργείται μεταβαλλομένων εν ανάγκη αυτών κατά τη </a:t>
            </a:r>
            <a:r>
              <a:rPr lang="el-GR" sz="1600" b="1" dirty="0"/>
              <a:t>θέση, το σχήμα και το μέγεθος</a:t>
            </a:r>
            <a:r>
              <a:rPr lang="el-GR" sz="1600" dirty="0"/>
              <a:t>, έτσι ώστε κάθε ένα από αυτά να αποκτήσει διάταξη που να ανταποκρίνεται πληρέστερα στις ανάγκες και το σκοπό της χρησιμοποίησης αυτού και του συνόλου των οικοδομήσιμων οικοπέδων που βρίσκονται στην ίδια πόλη, κώμη κτλ ή απλώς αυτών που βρίσκονται στην ίδια περιοχή και διέπονται από κοινές διατάξεις. Κατά την τακτοποίηση αυτή </a:t>
            </a:r>
            <a:r>
              <a:rPr lang="el-GR" sz="1600" b="1" dirty="0"/>
              <a:t>αποκλείεται</a:t>
            </a:r>
            <a:r>
              <a:rPr lang="el-GR" sz="1600" dirty="0"/>
              <a:t> οποιαδήποτε </a:t>
            </a:r>
            <a:r>
              <a:rPr lang="el-GR" sz="1600" b="1" dirty="0"/>
              <a:t>μεταβολή των τμημάτων </a:t>
            </a:r>
            <a:r>
              <a:rPr lang="el-GR" sz="1600" dirty="0"/>
              <a:t>των τακτοποιητέων οικοπέδων που καταλαμβάνονται από </a:t>
            </a:r>
            <a:r>
              <a:rPr lang="el-GR" sz="1600" b="1" dirty="0"/>
              <a:t>οικοδομές</a:t>
            </a:r>
            <a:r>
              <a:rPr lang="el-GR" sz="1600" dirty="0" smtClean="0"/>
              <a:t>.</a:t>
            </a:r>
          </a:p>
          <a:p>
            <a:pPr algn="just"/>
            <a:r>
              <a:rPr lang="el-GR" sz="1600" dirty="0"/>
              <a:t>Η τακτοποίηση πρέπει να γίνεται µε την ανταλλαγή κατά το δυνατόν </a:t>
            </a:r>
            <a:r>
              <a:rPr lang="el-GR" sz="1600" b="1" dirty="0"/>
              <a:t>ισοµεγεθών</a:t>
            </a:r>
            <a:r>
              <a:rPr lang="el-GR" sz="1600" dirty="0"/>
              <a:t> τµηµάτων οικοπέδων και κατά τρόπο τέτοιο ώστε να µη θίγονται τα κτίσµατα, που βρίσκονται σε αυτά (εκτός από αυτά που επιτρέπει ο νόµος) ( βλ. παρ. 2 του άρθρου 42 και παρ. 2 του ενοποιηµένου άρθρου 43,44,45 του Ν.∆./17-7-1923 ). Ως τµήµα της οικοδοµής νοείται και ο </a:t>
            </a:r>
            <a:r>
              <a:rPr lang="el-GR" sz="1600" b="1" dirty="0"/>
              <a:t>ακάλυπτος χώρος</a:t>
            </a:r>
            <a:r>
              <a:rPr lang="el-GR" sz="1600" dirty="0"/>
              <a:t>, που εξυπηρετεί τις λειτουργικές ανάγκες του κτίσµατος (αερισµός, φωτισµός, κλπ.) ενώ τα αυθαίρετα κτίσµατα πρέπει να έχουν χαρακτηριστεί τελεσίδικα ως τέτοια προκειµένου να θεωρηθεί ότι δεν εµποδίζουν την τακτοποίηση. Τέλος, όσον αφορά τα κτίσµατα στα οικόπεδα των ιδιοκτητών που ζητούν την τακτοποίηση, αυτά δεν λαµβάνονται υπόψη καθώς το αίτηµα για τακτοποίηση συνεπάγεται πρόθεση ανοικοδόµησης [ο επισπεύδων θεωρείται ότι παραιτείται από το κτίσµα της ιδιοκτησίας του λόγω της πρόθεσής του για ανοικοδόµηση ( βλ. απόφαση ολοµέλειας ΣτΕ µε αριθµό 2342/66 )]. Τα κτίσµατα </a:t>
            </a:r>
            <a:r>
              <a:rPr lang="el-GR" sz="1600" b="1" dirty="0"/>
              <a:t>εντός κοινόχρηστου χώρου </a:t>
            </a:r>
            <a:r>
              <a:rPr lang="el-GR" sz="1600" dirty="0"/>
              <a:t>είναι προς κατεδάφιση δεδοµένου ότι το διάταγµα ρυµοτοµίας αποτελεί και κήρυξη της απαλλοτρίωσης. Εάν µέρος του κτίσµατος βρίσκεται εντός του Ο.Τ. τότε πρέπει να ελεγχθεί η στατική επάρκεια του αποµένοντος τµήµατος κτιρίου ώστε να γνωρίζουµε εάν θα ληφθεί υπόψη κατά την </a:t>
            </a:r>
            <a:r>
              <a:rPr lang="el-GR" sz="1600" dirty="0" smtClean="0"/>
              <a:t>τακτοποίηση</a:t>
            </a:r>
            <a:r>
              <a:rPr lang="el-GR" sz="1600" dirty="0"/>
              <a:t>. </a:t>
            </a:r>
            <a:endParaRPr lang="el-GR" sz="1600" dirty="0" smtClean="0"/>
          </a:p>
          <a:p>
            <a:pPr algn="just"/>
            <a:r>
              <a:rPr lang="el-GR" sz="1600" dirty="0"/>
              <a:t>Εάν κατά την τακτοποίηση δεν µπορεί να επιτευχθεί για κάποιο άρτιο κατά τον κανόνα ή κατά την παρέκκλιση οικόπεδο το κατά κανόνα µήκος προσώπου, τότε αυτό τακτοποιείται µε την κατά παρέκκλιση ελάχιστη τιµή. Στην περίπτωση που ούτε αυτό είναι δυνατόν και εφόσον το υπόψη οικόπεδο δεν έχει δηµιουργηθεί από κατάτµηση µετά την ισχύ του Ν.651/1977, τότε αυτό θεωρείται κατ΄ εξαίρεση οικοδοµήσιµο σύµφωνα µε το άρθρο 25 του Ν.1337/1983 ( βλ. εδάφιο α, παράγραφος 9, άρθρο 7, Ν.Ο.Κ./2012 ). </a:t>
            </a:r>
            <a:endParaRPr lang="el-GR" sz="1600" dirty="0" smtClean="0"/>
          </a:p>
          <a:p>
            <a:pPr algn="just"/>
            <a:endParaRPr lang="el-GR" sz="1600" dirty="0" smtClean="0"/>
          </a:p>
          <a:p>
            <a:pPr algn="just"/>
            <a:endParaRPr lang="el-GR" sz="1600" dirty="0"/>
          </a:p>
        </p:txBody>
      </p:sp>
    </p:spTree>
    <p:extLst>
      <p:ext uri="{BB962C8B-B14F-4D97-AF65-F5344CB8AC3E}">
        <p14:creationId xmlns:p14="http://schemas.microsoft.com/office/powerpoint/2010/main" val="122725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65125"/>
            <a:ext cx="10393680" cy="494411"/>
          </a:xfrm>
        </p:spPr>
        <p:txBody>
          <a:bodyPr>
            <a:normAutofit/>
          </a:bodyPr>
          <a:lstStyle/>
          <a:p>
            <a:r>
              <a:rPr lang="el-GR" sz="2800" b="1" dirty="0" smtClean="0">
                <a:latin typeface="Arial Black" panose="020B0A04020102020204" pitchFamily="34" charset="0"/>
              </a:rPr>
              <a:t>ΤΑΚΤΟΠΟΙΗΣΗ ΙΔΙΟΚΤΗΣΙΩΝ</a:t>
            </a:r>
            <a:endParaRPr lang="el-GR" sz="2800" b="1" dirty="0">
              <a:latin typeface="Arial Black" panose="020B0A04020102020204" pitchFamily="34" charset="0"/>
            </a:endParaRPr>
          </a:p>
        </p:txBody>
      </p:sp>
      <p:sp>
        <p:nvSpPr>
          <p:cNvPr id="3" name="Content Placeholder 2"/>
          <p:cNvSpPr>
            <a:spLocks noGrp="1"/>
          </p:cNvSpPr>
          <p:nvPr>
            <p:ph idx="1"/>
          </p:nvPr>
        </p:nvSpPr>
        <p:spPr>
          <a:xfrm>
            <a:off x="365760" y="859536"/>
            <a:ext cx="11512296" cy="5751576"/>
          </a:xfrm>
        </p:spPr>
        <p:txBody>
          <a:bodyPr>
            <a:normAutofit/>
          </a:bodyPr>
          <a:lstStyle/>
          <a:p>
            <a:pPr algn="just"/>
            <a:endParaRPr lang="el-GR" sz="1600" dirty="0" smtClean="0"/>
          </a:p>
          <a:p>
            <a:pPr marL="0" indent="0" algn="just">
              <a:buNone/>
            </a:pPr>
            <a:endParaRPr lang="el-GR"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296" y="1048131"/>
            <a:ext cx="3471672" cy="28167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754" y="2456525"/>
            <a:ext cx="6338516" cy="4123215"/>
          </a:xfrm>
          <a:prstGeom prst="rect">
            <a:avLst/>
          </a:prstGeom>
        </p:spPr>
      </p:pic>
    </p:spTree>
    <p:extLst>
      <p:ext uri="{BB962C8B-B14F-4D97-AF65-F5344CB8AC3E}">
        <p14:creationId xmlns:p14="http://schemas.microsoft.com/office/powerpoint/2010/main" val="636921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24679"/>
            <a:ext cx="9430512" cy="613283"/>
          </a:xfrm>
        </p:spPr>
        <p:txBody>
          <a:bodyPr>
            <a:normAutofit/>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πλήρη διάνοιξη</a:t>
            </a:r>
            <a:endParaRPr lang="el-GR" sz="2800" dirty="0"/>
          </a:p>
        </p:txBody>
      </p:sp>
      <p:sp>
        <p:nvSpPr>
          <p:cNvPr id="3" name="Content Placeholder 2"/>
          <p:cNvSpPr>
            <a:spLocks noGrp="1"/>
          </p:cNvSpPr>
          <p:nvPr>
            <p:ph idx="1"/>
          </p:nvPr>
        </p:nvSpPr>
        <p:spPr>
          <a:xfrm>
            <a:off x="475488" y="841249"/>
            <a:ext cx="4599432" cy="5074919"/>
          </a:xfrm>
        </p:spPr>
        <p:txBody>
          <a:bodyPr>
            <a:normAutofit/>
          </a:bodyPr>
          <a:lstStyle/>
          <a:p>
            <a:pPr marL="0" indent="0">
              <a:buNone/>
            </a:pPr>
            <a:endParaRPr lang="el-GR" sz="1800" b="1" dirty="0" smtClean="0"/>
          </a:p>
          <a:p>
            <a:endParaRPr lang="el-GR" sz="1800" dirty="0" smtClean="0"/>
          </a:p>
          <a:p>
            <a:endParaRPr lang="el-GR" sz="1800" dirty="0"/>
          </a:p>
        </p:txBody>
      </p:sp>
      <p:sp>
        <p:nvSpPr>
          <p:cNvPr id="4" name="Title 1"/>
          <p:cNvSpPr txBox="1">
            <a:spLocks/>
          </p:cNvSpPr>
          <p:nvPr/>
        </p:nvSpPr>
        <p:spPr>
          <a:xfrm>
            <a:off x="8595360" y="565374"/>
            <a:ext cx="3215640" cy="61371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b="1" dirty="0" smtClean="0">
                <a:latin typeface="+mn-lt"/>
              </a:rPr>
              <a:t>Ιδιοκτησία </a:t>
            </a:r>
            <a:r>
              <a:rPr lang="el-GR" sz="1400" b="1" dirty="0">
                <a:latin typeface="+mn-lt"/>
              </a:rPr>
              <a:t>(1)</a:t>
            </a:r>
            <a:r>
              <a:rPr lang="el-GR" sz="1400" dirty="0">
                <a:latin typeface="+mn-lt"/>
              </a:rPr>
              <a:t>: για το τµήµα (α) της (14) ιδιοκτησίας </a:t>
            </a:r>
            <a:endParaRPr lang="el-GR" sz="1400" dirty="0" smtClean="0">
              <a:latin typeface="+mn-lt"/>
            </a:endParaRPr>
          </a:p>
          <a:p>
            <a:pPr algn="just"/>
            <a:r>
              <a:rPr lang="el-GR" sz="1400" b="1" dirty="0" smtClean="0">
                <a:latin typeface="+mn-lt"/>
              </a:rPr>
              <a:t>Ιδιοκτησία </a:t>
            </a:r>
            <a:r>
              <a:rPr lang="el-GR" sz="1400" b="1" dirty="0">
                <a:latin typeface="+mn-lt"/>
              </a:rPr>
              <a:t>(2)</a:t>
            </a:r>
            <a:r>
              <a:rPr lang="el-GR" sz="1400" dirty="0">
                <a:latin typeface="+mn-lt"/>
              </a:rPr>
              <a:t>: για το τµήµα (γ) της ιδίας αυτοαποζηµιουµένης, το τµήµα (β) της (14) και το τµήµα (δ) της (12) ιδιοκτησίας </a:t>
            </a:r>
            <a:endParaRPr lang="el-GR" sz="1400" dirty="0" smtClean="0">
              <a:latin typeface="+mn-lt"/>
            </a:endParaRPr>
          </a:p>
          <a:p>
            <a:pPr algn="just"/>
            <a:r>
              <a:rPr lang="el-GR" sz="1400" b="1" dirty="0" smtClean="0">
                <a:latin typeface="+mn-lt"/>
              </a:rPr>
              <a:t>Ιδιοκτησία </a:t>
            </a:r>
            <a:r>
              <a:rPr lang="el-GR" sz="1400" b="1" dirty="0">
                <a:latin typeface="+mn-lt"/>
              </a:rPr>
              <a:t>(3</a:t>
            </a:r>
            <a:r>
              <a:rPr lang="el-GR" sz="1400" dirty="0">
                <a:latin typeface="+mn-lt"/>
              </a:rPr>
              <a:t>): για το τµήµα (ε) της ιδίας αυτοαποζηµιουµένης, το τµήµα (ζ) της (11), το τµήµα (η) της (4) και το τµήµα (θ) της (10) ιδιοκτησίας </a:t>
            </a:r>
            <a:endParaRPr lang="el-GR" sz="1400" dirty="0" smtClean="0">
              <a:latin typeface="+mn-lt"/>
            </a:endParaRPr>
          </a:p>
          <a:p>
            <a:pPr algn="just"/>
            <a:r>
              <a:rPr lang="el-GR" sz="1400" dirty="0">
                <a:latin typeface="+mn-lt"/>
              </a:rPr>
              <a:t>Ι</a:t>
            </a:r>
            <a:r>
              <a:rPr lang="el-GR" sz="1400" b="1" dirty="0">
                <a:latin typeface="+mn-lt"/>
              </a:rPr>
              <a:t>διοκτησία (4): </a:t>
            </a:r>
            <a:r>
              <a:rPr lang="el-GR" sz="1400" dirty="0">
                <a:latin typeface="+mn-lt"/>
              </a:rPr>
              <a:t>για το τµήµα (ι) της ιδίας αυτοαποζηµιουµένης, το τµήµα (κ) της (10) και το τµήµα (λ) της (9) ιδιοκτησίας </a:t>
            </a:r>
            <a:r>
              <a:rPr lang="el-GR" sz="1400" b="1" dirty="0">
                <a:latin typeface="+mn-lt"/>
              </a:rPr>
              <a:t>Ιδιοκτησία (5): </a:t>
            </a:r>
            <a:r>
              <a:rPr lang="el-GR" sz="1400" dirty="0">
                <a:latin typeface="+mn-lt"/>
              </a:rPr>
              <a:t>για το τµήµα (ν) της ιδίας αυτοαποζηµιουµένης, το τµήµα (µ) της (9) και το τµήµα (ξ) της (8) ιδιοκτησίας </a:t>
            </a:r>
            <a:r>
              <a:rPr lang="el-GR" sz="1400" b="1" dirty="0">
                <a:latin typeface="+mn-lt"/>
              </a:rPr>
              <a:t>Ιδιοκτησία (6): </a:t>
            </a:r>
            <a:r>
              <a:rPr lang="el-GR" sz="1400" dirty="0">
                <a:latin typeface="+mn-lt"/>
              </a:rPr>
              <a:t>για το τµήµα (ρ) της ιδίας αυτοαποζηµιουµένης, το τµήµα (π) της (8), το τµήµα (ο) της (5) και το τµήµα (σ) της (7) ιδιοκτησίας </a:t>
            </a:r>
            <a:endParaRPr lang="el-GR" sz="1400" dirty="0" smtClean="0">
              <a:latin typeface="+mn-lt"/>
            </a:endParaRPr>
          </a:p>
          <a:p>
            <a:pPr algn="just"/>
            <a:r>
              <a:rPr lang="el-GR" sz="1400" b="1" dirty="0" smtClean="0">
                <a:latin typeface="+mn-lt"/>
              </a:rPr>
              <a:t>Ιδιοκτησία </a:t>
            </a:r>
            <a:r>
              <a:rPr lang="el-GR" sz="1400" b="1" dirty="0">
                <a:latin typeface="+mn-lt"/>
              </a:rPr>
              <a:t>(7): </a:t>
            </a:r>
            <a:r>
              <a:rPr lang="el-GR" sz="1400" dirty="0">
                <a:latin typeface="+mn-lt"/>
              </a:rPr>
              <a:t>για το τµήµα (τ) της ιδίας αυτοαποζηµιουµένης και το τµήµα (υ) της (8) ιδιοκτησίας </a:t>
            </a:r>
            <a:endParaRPr lang="el-GR" sz="1400" dirty="0" smtClean="0">
              <a:latin typeface="+mn-lt"/>
            </a:endParaRPr>
          </a:p>
          <a:p>
            <a:pPr algn="just"/>
            <a:r>
              <a:rPr lang="el-GR" sz="1400" b="1" dirty="0">
                <a:latin typeface="+mn-lt"/>
              </a:rPr>
              <a:t>Ιδιοκτησία (8): </a:t>
            </a:r>
            <a:r>
              <a:rPr lang="el-GR" sz="1400" dirty="0">
                <a:latin typeface="+mn-lt"/>
              </a:rPr>
              <a:t>για το τµήµα (φ) της ιδίας αυτοαποζηµιουµένης και το τµήµα (χ) της (9) ιδιοκτησίας </a:t>
            </a:r>
            <a:endParaRPr lang="el-GR" sz="1400" dirty="0" smtClean="0">
              <a:latin typeface="+mn-lt"/>
            </a:endParaRPr>
          </a:p>
          <a:p>
            <a:pPr algn="just"/>
            <a:r>
              <a:rPr lang="el-GR" sz="1400" b="1" dirty="0" smtClean="0">
                <a:latin typeface="+mn-lt"/>
              </a:rPr>
              <a:t>Ιδιοκτησία </a:t>
            </a:r>
            <a:r>
              <a:rPr lang="el-GR" sz="1400" b="1" dirty="0">
                <a:latin typeface="+mn-lt"/>
              </a:rPr>
              <a:t>(9): </a:t>
            </a:r>
            <a:r>
              <a:rPr lang="el-GR" sz="1400" dirty="0">
                <a:latin typeface="+mn-lt"/>
              </a:rPr>
              <a:t>για το τµήµα (ψ) της ιδίας αυτοαποζηµιουµένης και το τµήµα (ω) της (10) ιδιοκτησίας </a:t>
            </a:r>
            <a:endParaRPr lang="el-GR" sz="1400" dirty="0" smtClean="0">
              <a:latin typeface="+mn-lt"/>
            </a:endParaRPr>
          </a:p>
          <a:p>
            <a:pPr algn="just"/>
            <a:endParaRPr lang="el-GR" sz="1400"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 y="565374"/>
            <a:ext cx="8639855" cy="4344954"/>
          </a:xfrm>
          <a:prstGeom prst="rect">
            <a:avLst/>
          </a:prstGeom>
        </p:spPr>
      </p:pic>
      <p:sp>
        <p:nvSpPr>
          <p:cNvPr id="9" name="Title 1"/>
          <p:cNvSpPr txBox="1">
            <a:spLocks/>
          </p:cNvSpPr>
          <p:nvPr/>
        </p:nvSpPr>
        <p:spPr>
          <a:xfrm>
            <a:off x="164592" y="5275310"/>
            <a:ext cx="7690104" cy="11712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b="1" dirty="0">
                <a:latin typeface="+mn-lt"/>
              </a:rPr>
              <a:t>Ιδιοκτησία (10): </a:t>
            </a:r>
            <a:r>
              <a:rPr lang="el-GR" sz="1400" dirty="0">
                <a:latin typeface="+mn-lt"/>
              </a:rPr>
              <a:t>για το τµήµα (α΄) της ιδίας αυτοαποζηµιουµένης και το τµήµα (β΄) της (11) ιδιοκτησίας </a:t>
            </a:r>
            <a:endParaRPr lang="el-GR" sz="1400" dirty="0" smtClean="0">
              <a:latin typeface="+mn-lt"/>
            </a:endParaRPr>
          </a:p>
          <a:p>
            <a:pPr algn="just"/>
            <a:r>
              <a:rPr lang="el-GR" sz="1400" b="1" dirty="0" smtClean="0">
                <a:latin typeface="+mn-lt"/>
              </a:rPr>
              <a:t>Ιδιοκτησία </a:t>
            </a:r>
            <a:r>
              <a:rPr lang="el-GR" sz="1400" b="1" dirty="0">
                <a:latin typeface="+mn-lt"/>
              </a:rPr>
              <a:t>(11): </a:t>
            </a:r>
            <a:r>
              <a:rPr lang="el-GR" sz="1400" dirty="0">
                <a:latin typeface="+mn-lt"/>
              </a:rPr>
              <a:t>για το τµήµα (γ΄) της ιδίας αυτοαποζηµιουµένης </a:t>
            </a:r>
            <a:endParaRPr lang="el-GR" sz="1400" dirty="0" smtClean="0">
              <a:latin typeface="+mn-lt"/>
            </a:endParaRPr>
          </a:p>
          <a:p>
            <a:pPr algn="just"/>
            <a:r>
              <a:rPr lang="el-GR" sz="1400" b="1" dirty="0" smtClean="0">
                <a:latin typeface="+mn-lt"/>
              </a:rPr>
              <a:t>Ιδιοκτησία </a:t>
            </a:r>
            <a:r>
              <a:rPr lang="el-GR" sz="1400" b="1" dirty="0">
                <a:latin typeface="+mn-lt"/>
              </a:rPr>
              <a:t>(12): </a:t>
            </a:r>
            <a:r>
              <a:rPr lang="el-GR" sz="1400" dirty="0">
                <a:latin typeface="+mn-lt"/>
              </a:rPr>
              <a:t>για το τµήµα (δ΄) της ιδίας αυτοαποζηµιουµένης </a:t>
            </a:r>
            <a:endParaRPr lang="el-GR" sz="1400" dirty="0" smtClean="0">
              <a:latin typeface="+mn-lt"/>
            </a:endParaRPr>
          </a:p>
          <a:p>
            <a:pPr algn="just"/>
            <a:r>
              <a:rPr lang="el-GR" sz="1400" b="1" dirty="0" smtClean="0">
                <a:latin typeface="+mn-lt"/>
              </a:rPr>
              <a:t>Ιδιοκτησία </a:t>
            </a:r>
            <a:r>
              <a:rPr lang="el-GR" sz="1400" b="1" dirty="0">
                <a:latin typeface="+mn-lt"/>
              </a:rPr>
              <a:t>(13): </a:t>
            </a:r>
            <a:r>
              <a:rPr lang="el-GR" sz="1400" dirty="0">
                <a:latin typeface="+mn-lt"/>
              </a:rPr>
              <a:t>για το τµήµα (ζ΄) της ιδίας αυτοαποζηµιουµένης, το τµήµα (ε΄) της (12) και το τµήµα (η΄) της (14) ιδιοκτησίας </a:t>
            </a:r>
          </a:p>
        </p:txBody>
      </p:sp>
    </p:spTree>
    <p:extLst>
      <p:ext uri="{BB962C8B-B14F-4D97-AF65-F5344CB8AC3E}">
        <p14:creationId xmlns:p14="http://schemas.microsoft.com/office/powerpoint/2010/main" val="1979164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24679"/>
            <a:ext cx="9430512" cy="613283"/>
          </a:xfrm>
        </p:spPr>
        <p:txBody>
          <a:bodyPr>
            <a:normAutofit/>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πλάτος οδού μεγαλύτερο των 30μ.</a:t>
            </a:r>
            <a:endParaRPr lang="el-GR" sz="2800" dirty="0"/>
          </a:p>
        </p:txBody>
      </p:sp>
      <p:sp>
        <p:nvSpPr>
          <p:cNvPr id="3" name="Content Placeholder 2"/>
          <p:cNvSpPr>
            <a:spLocks noGrp="1"/>
          </p:cNvSpPr>
          <p:nvPr>
            <p:ph idx="1"/>
          </p:nvPr>
        </p:nvSpPr>
        <p:spPr>
          <a:xfrm>
            <a:off x="475488" y="841249"/>
            <a:ext cx="7562088" cy="4133087"/>
          </a:xfrm>
        </p:spPr>
        <p:txBody>
          <a:bodyPr>
            <a:normAutofit/>
          </a:bodyPr>
          <a:lstStyle/>
          <a:p>
            <a:pPr marL="0" indent="0">
              <a:buNone/>
            </a:pPr>
            <a:endParaRPr lang="el-GR" sz="1800" b="1" dirty="0" smtClean="0"/>
          </a:p>
          <a:p>
            <a:endParaRPr lang="el-GR" sz="1800" dirty="0" smtClean="0"/>
          </a:p>
          <a:p>
            <a:endParaRPr lang="el-GR" sz="1800" dirty="0"/>
          </a:p>
        </p:txBody>
      </p:sp>
      <p:sp>
        <p:nvSpPr>
          <p:cNvPr id="4" name="Title 1"/>
          <p:cNvSpPr txBox="1">
            <a:spLocks/>
          </p:cNvSpPr>
          <p:nvPr/>
        </p:nvSpPr>
        <p:spPr>
          <a:xfrm>
            <a:off x="8933688" y="1289304"/>
            <a:ext cx="2615184" cy="4489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dirty="0">
                <a:latin typeface="+mn-lt"/>
              </a:rPr>
              <a:t>Στην περίπτωση διάνοιξης οδού για πρώτη φορά σε πλάτος µεγαλύτερο των 30µ. τα ακίνητα επιβαρύνονται για λωρίδα πλάτους 15µ. από τα πρόσωπά τους και η λωρίδα που υπολείπεται πέραν των 30µ., ανεξαρτήτως θέσης, επιβαρύνει τον οικείο Ο.Τ.Α.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03" y="637962"/>
            <a:ext cx="7567563" cy="5141046"/>
          </a:xfrm>
          <a:prstGeom prst="rect">
            <a:avLst/>
          </a:prstGeom>
        </p:spPr>
      </p:pic>
    </p:spTree>
    <p:extLst>
      <p:ext uri="{BB962C8B-B14F-4D97-AF65-F5344CB8AC3E}">
        <p14:creationId xmlns:p14="http://schemas.microsoft.com/office/powerpoint/2010/main" val="3993181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24679"/>
            <a:ext cx="9430512" cy="613283"/>
          </a:xfrm>
        </p:spPr>
        <p:txBody>
          <a:bodyPr>
            <a:normAutofit/>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διαπλάτυνση υφιστάμενης οδού</a:t>
            </a:r>
            <a:endParaRPr lang="el-GR" sz="2800" dirty="0"/>
          </a:p>
        </p:txBody>
      </p:sp>
      <p:sp>
        <p:nvSpPr>
          <p:cNvPr id="3" name="Content Placeholder 2"/>
          <p:cNvSpPr>
            <a:spLocks noGrp="1"/>
          </p:cNvSpPr>
          <p:nvPr>
            <p:ph idx="1"/>
          </p:nvPr>
        </p:nvSpPr>
        <p:spPr>
          <a:xfrm>
            <a:off x="475488" y="841249"/>
            <a:ext cx="7562088" cy="4133087"/>
          </a:xfrm>
        </p:spPr>
        <p:txBody>
          <a:bodyPr>
            <a:normAutofit/>
          </a:bodyPr>
          <a:lstStyle/>
          <a:p>
            <a:pPr marL="0" indent="0">
              <a:buNone/>
            </a:pPr>
            <a:endParaRPr lang="el-GR" sz="1800" b="1" dirty="0" smtClean="0"/>
          </a:p>
          <a:p>
            <a:endParaRPr lang="el-GR" sz="1800" dirty="0" smtClean="0"/>
          </a:p>
          <a:p>
            <a:endParaRPr lang="el-GR" sz="1800" dirty="0"/>
          </a:p>
        </p:txBody>
      </p:sp>
      <p:sp>
        <p:nvSpPr>
          <p:cNvPr id="4" name="Title 1"/>
          <p:cNvSpPr txBox="1">
            <a:spLocks/>
          </p:cNvSpPr>
          <p:nvPr/>
        </p:nvSpPr>
        <p:spPr>
          <a:xfrm>
            <a:off x="9349548" y="548640"/>
            <a:ext cx="2583371" cy="5852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dirty="0">
                <a:latin typeface="+mn-lt"/>
              </a:rPr>
              <a:t>Στο παράδειγµα του </a:t>
            </a:r>
            <a:r>
              <a:rPr lang="el-GR" sz="1400" dirty="0" smtClean="0">
                <a:latin typeface="+mn-lt"/>
              </a:rPr>
              <a:t>σκαριφήµατος : </a:t>
            </a:r>
          </a:p>
          <a:p>
            <a:pPr algn="just"/>
            <a:r>
              <a:rPr lang="el-GR" sz="1400" dirty="0" smtClean="0">
                <a:latin typeface="+mn-lt"/>
              </a:rPr>
              <a:t>η </a:t>
            </a:r>
            <a:r>
              <a:rPr lang="el-GR" sz="1400" dirty="0">
                <a:latin typeface="+mn-lt"/>
              </a:rPr>
              <a:t>παρόδια ιδιοκτησία (2) επιβαρύνεται για ½ από το τµήµα β [για το άλλο ½ επιβαρύνεται η παρόδια ιδιοκτησία (8)], </a:t>
            </a:r>
            <a:endParaRPr lang="el-GR" sz="1400" dirty="0" smtClean="0">
              <a:latin typeface="+mn-lt"/>
            </a:endParaRPr>
          </a:p>
          <a:p>
            <a:pPr algn="just"/>
            <a:r>
              <a:rPr lang="el-GR" sz="1400" dirty="0" smtClean="0">
                <a:latin typeface="+mn-lt"/>
              </a:rPr>
              <a:t>για </a:t>
            </a:r>
            <a:r>
              <a:rPr lang="el-GR" sz="1400" dirty="0">
                <a:latin typeface="+mn-lt"/>
              </a:rPr>
              <a:t>½ από το τµήµα γ [για το άλλο ½ επιβαρύνεται η παρόδια ιδιοκτησία (7)], </a:t>
            </a:r>
            <a:endParaRPr lang="el-GR" sz="1400" dirty="0" smtClean="0">
              <a:latin typeface="+mn-lt"/>
            </a:endParaRPr>
          </a:p>
          <a:p>
            <a:pPr algn="just"/>
            <a:r>
              <a:rPr lang="el-GR" sz="1400" dirty="0" smtClean="0">
                <a:latin typeface="+mn-lt"/>
              </a:rPr>
              <a:t>για </a:t>
            </a:r>
            <a:r>
              <a:rPr lang="el-GR" sz="1400" dirty="0">
                <a:latin typeface="+mn-lt"/>
              </a:rPr>
              <a:t>½ από το τµήµα ν [για το άλλο ½ επιβαρύνεται η παρόδια ιδιοκτησία (8)], </a:t>
            </a:r>
            <a:endParaRPr lang="el-GR" sz="1400" dirty="0" smtClean="0">
              <a:latin typeface="+mn-lt"/>
            </a:endParaRPr>
          </a:p>
          <a:p>
            <a:pPr algn="just"/>
            <a:r>
              <a:rPr lang="el-GR" sz="1400" dirty="0" smtClean="0">
                <a:latin typeface="+mn-lt"/>
              </a:rPr>
              <a:t>και </a:t>
            </a:r>
            <a:r>
              <a:rPr lang="el-GR" sz="1400" dirty="0">
                <a:latin typeface="+mn-lt"/>
              </a:rPr>
              <a:t>για ½ από το τµήµα µ [για το άλλο ½ επιβαρύνεται η παρόδια ιδιοκτησία (7)]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5" y="841249"/>
            <a:ext cx="9025128" cy="5667495"/>
          </a:xfrm>
          <a:prstGeom prst="rect">
            <a:avLst/>
          </a:prstGeom>
        </p:spPr>
      </p:pic>
    </p:spTree>
    <p:extLst>
      <p:ext uri="{BB962C8B-B14F-4D97-AF65-F5344CB8AC3E}">
        <p14:creationId xmlns:p14="http://schemas.microsoft.com/office/powerpoint/2010/main" val="2753402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24679"/>
            <a:ext cx="9430512" cy="613283"/>
          </a:xfrm>
        </p:spPr>
        <p:txBody>
          <a:bodyPr>
            <a:normAutofit/>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πλήρης διάνοιξη πλατείας</a:t>
            </a:r>
            <a:endParaRPr lang="el-GR" sz="2800" dirty="0"/>
          </a:p>
        </p:txBody>
      </p:sp>
      <p:sp>
        <p:nvSpPr>
          <p:cNvPr id="3" name="Content Placeholder 2"/>
          <p:cNvSpPr>
            <a:spLocks noGrp="1"/>
          </p:cNvSpPr>
          <p:nvPr>
            <p:ph idx="1"/>
          </p:nvPr>
        </p:nvSpPr>
        <p:spPr>
          <a:xfrm>
            <a:off x="475488" y="841249"/>
            <a:ext cx="7562088" cy="4133087"/>
          </a:xfrm>
        </p:spPr>
        <p:txBody>
          <a:bodyPr>
            <a:normAutofit/>
          </a:bodyPr>
          <a:lstStyle/>
          <a:p>
            <a:pPr marL="0" indent="0">
              <a:buNone/>
            </a:pPr>
            <a:endParaRPr lang="el-GR" sz="1800" b="1" dirty="0" smtClean="0"/>
          </a:p>
          <a:p>
            <a:endParaRPr lang="el-GR" sz="1800" dirty="0" smtClean="0"/>
          </a:p>
          <a:p>
            <a:endParaRPr lang="el-GR" sz="1800" dirty="0"/>
          </a:p>
        </p:txBody>
      </p:sp>
      <p:sp>
        <p:nvSpPr>
          <p:cNvPr id="4" name="Title 1"/>
          <p:cNvSpPr txBox="1">
            <a:spLocks/>
          </p:cNvSpPr>
          <p:nvPr/>
        </p:nvSpPr>
        <p:spPr>
          <a:xfrm>
            <a:off x="6391656" y="548640"/>
            <a:ext cx="5541263" cy="4928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dirty="0">
                <a:latin typeface="+mn-lt"/>
              </a:rPr>
              <a:t>Για την αποζηµίωση των χώρων, που καταλαµβάνονται από πλατείες, άλση, κήπους, διασταυρώσεις οδών ή και χώρων, που δηµιουργούνται στη συµβολή δύο ή περισσότερων οδών οι οποίες διανοίγονται για πρώτη φορά και καταλαµβάνονται σε όλη την έκτασή τους από ιδιοκτησίες, επιβαρύνονται τα παρόδια ακίνητα µε την εφαρµογή </a:t>
            </a:r>
            <a:r>
              <a:rPr lang="el-GR" sz="1400" b="1" dirty="0">
                <a:latin typeface="+mn-lt"/>
              </a:rPr>
              <a:t>εικοσαµέτρων λωρίδων</a:t>
            </a:r>
            <a:r>
              <a:rPr lang="el-GR" sz="1400" dirty="0">
                <a:latin typeface="+mn-lt"/>
              </a:rPr>
              <a:t>. </a:t>
            </a:r>
            <a:endParaRPr lang="el-GR" sz="1400" dirty="0" smtClean="0">
              <a:latin typeface="+mn-lt"/>
            </a:endParaRPr>
          </a:p>
          <a:p>
            <a:pPr algn="just"/>
            <a:r>
              <a:rPr lang="el-GR" sz="1400" dirty="0" smtClean="0">
                <a:latin typeface="+mn-lt"/>
              </a:rPr>
              <a:t>Αναλυτικά</a:t>
            </a:r>
            <a:r>
              <a:rPr lang="el-GR" sz="1400" dirty="0">
                <a:latin typeface="+mn-lt"/>
              </a:rPr>
              <a:t>, η επιβάρυνση αντιστοιχεί στην αποζηµίωση του ρυµοτοµούµενου τµήµατος, που ορίζεται από </a:t>
            </a:r>
            <a:r>
              <a:rPr lang="el-GR" sz="1400" b="1" dirty="0">
                <a:latin typeface="+mn-lt"/>
              </a:rPr>
              <a:t>το πρόσωπο του υπόχρεου </a:t>
            </a:r>
            <a:r>
              <a:rPr lang="el-GR" sz="1400" dirty="0">
                <a:latin typeface="+mn-lt"/>
              </a:rPr>
              <a:t>οικοπέδου, την παράλληλη σε αυτό γραµµή, που φέρεται σε απόσταση 20µ. και τις καθέτους που φέρονται από τα όρια του προσώπου του εκάστοτε παρόδιου ακινήτου (στις διασταυρώσεις οδών, το πρόσωπο θεωρείται ότι εκτείνεται έως την προέκταση και τοµή του µε τον άξονα της οδού). Για τα </a:t>
            </a:r>
            <a:r>
              <a:rPr lang="el-GR" sz="1400" b="1" dirty="0">
                <a:latin typeface="+mn-lt"/>
              </a:rPr>
              <a:t>πέραν της 20µ</a:t>
            </a:r>
            <a:r>
              <a:rPr lang="el-GR" sz="1400" dirty="0">
                <a:latin typeface="+mn-lt"/>
              </a:rPr>
              <a:t>. λωρίδας τµήµατα ιδιοκτησιών, επιβαρύνεται ο οικείος </a:t>
            </a:r>
            <a:r>
              <a:rPr lang="el-GR" sz="1400" b="1" dirty="0">
                <a:latin typeface="+mn-lt"/>
              </a:rPr>
              <a:t>Ο.Τ.Α.</a:t>
            </a:r>
            <a:r>
              <a:rPr lang="el-GR" sz="1400" dirty="0">
                <a:latin typeface="+mn-lt"/>
              </a:rPr>
              <a:t> </a:t>
            </a:r>
            <a:endParaRPr lang="el-GR" sz="1400" dirty="0" smtClean="0">
              <a:latin typeface="+mn-lt"/>
            </a:endParaRPr>
          </a:p>
          <a:p>
            <a:pPr algn="just"/>
            <a:r>
              <a:rPr lang="el-GR" sz="1400" dirty="0">
                <a:latin typeface="+mn-lt"/>
              </a:rPr>
              <a:t>Σε περίπτωση, που οι εικοσάµετρες λωρίδες </a:t>
            </a:r>
            <a:r>
              <a:rPr lang="el-GR" sz="1400" b="1" dirty="0">
                <a:latin typeface="+mn-lt"/>
              </a:rPr>
              <a:t>επικαλύπτονται</a:t>
            </a:r>
            <a:r>
              <a:rPr lang="el-GR" sz="1400" dirty="0">
                <a:latin typeface="+mn-lt"/>
              </a:rPr>
              <a:t> δηµιουργούνται τµήµατα ρυµοτοµούµενων ιδιοκτησιών των οποίων </a:t>
            </a:r>
            <a:r>
              <a:rPr lang="el-GR" sz="1400" b="1" dirty="0">
                <a:latin typeface="+mn-lt"/>
              </a:rPr>
              <a:t>η αποζηµίωση µοιράζεται </a:t>
            </a:r>
            <a:r>
              <a:rPr lang="el-GR" sz="1400" dirty="0">
                <a:latin typeface="+mn-lt"/>
              </a:rPr>
              <a:t>µεταξύ των αντίστοιχων παρόδιων ιδιοκτησιών</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40"/>
            <a:ext cx="6128193" cy="6309360"/>
          </a:xfrm>
          <a:prstGeom prst="rect">
            <a:avLst/>
          </a:prstGeom>
        </p:spPr>
      </p:pic>
    </p:spTree>
    <p:extLst>
      <p:ext uri="{BB962C8B-B14F-4D97-AF65-F5344CB8AC3E}">
        <p14:creationId xmlns:p14="http://schemas.microsoft.com/office/powerpoint/2010/main" val="3660259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normAutofit fontScale="90000"/>
          </a:bodyPr>
          <a:lstStyle/>
          <a:p>
            <a:pPr algn="ctr"/>
            <a:r>
              <a:rPr lang="el-GR" b="1" dirty="0" smtClean="0"/>
              <a:t/>
            </a:r>
            <a:br>
              <a:rPr lang="el-GR" b="1" dirty="0" smtClean="0"/>
            </a:br>
            <a:r>
              <a:rPr lang="el-GR" sz="3100" b="1" dirty="0" smtClean="0">
                <a:latin typeface="Arial Black" panose="020B0A04020102020204" pitchFamily="34" charset="0"/>
                <a:ea typeface="Adobe Gothic Std B" panose="020B0800000000000000" pitchFamily="34" charset="-128"/>
              </a:rPr>
              <a:t>ΟΙΚΟΠΕΔΟ  </a:t>
            </a:r>
            <a:r>
              <a:rPr lang="el-GR" sz="3100" b="1" dirty="0">
                <a:latin typeface="Arial Black" panose="020B0A04020102020204" pitchFamily="34" charset="0"/>
                <a:ea typeface="Adobe Gothic Std B" panose="020B0800000000000000" pitchFamily="34" charset="-128"/>
              </a:rPr>
              <a:t>--  ΑΓΡΟΤΕΜΑΧΙΟ</a:t>
            </a:r>
            <a:r>
              <a:rPr lang="el-GR" b="1" dirty="0">
                <a:latin typeface="Arial Black" panose="020B0A04020102020204" pitchFamily="34" charset="0"/>
                <a:ea typeface="Adobe Gothic Std B" panose="020B0800000000000000" pitchFamily="34" charset="-128"/>
              </a:rPr>
              <a:t/>
            </a:r>
            <a:br>
              <a:rPr lang="el-GR" b="1" dirty="0">
                <a:latin typeface="Arial Black" panose="020B0A04020102020204" pitchFamily="34" charset="0"/>
                <a:ea typeface="Adobe Gothic Std B" panose="020B0800000000000000" pitchFamily="34" charset="-128"/>
              </a:rPr>
            </a:br>
            <a:endParaRPr lang="el-GR" b="1" dirty="0">
              <a:latin typeface="Arial Black" panose="020B0A04020102020204" pitchFamily="34" charset="0"/>
              <a:ea typeface="Adobe Gothic Std B" panose="020B0800000000000000" pitchFamily="34" charset="-128"/>
            </a:endParaRPr>
          </a:p>
        </p:txBody>
      </p:sp>
      <p:sp>
        <p:nvSpPr>
          <p:cNvPr id="3" name="Content Placeholder 2"/>
          <p:cNvSpPr>
            <a:spLocks noGrp="1"/>
          </p:cNvSpPr>
          <p:nvPr>
            <p:ph idx="1"/>
          </p:nvPr>
        </p:nvSpPr>
        <p:spPr>
          <a:xfrm>
            <a:off x="4175760" y="1257300"/>
            <a:ext cx="7555992" cy="5257800"/>
          </a:xfrm>
        </p:spPr>
        <p:txBody>
          <a:bodyPr>
            <a:normAutofit/>
          </a:bodyPr>
          <a:lstStyle/>
          <a:p>
            <a:pPr>
              <a:buFont typeface="Wingdings" panose="05000000000000000000" pitchFamily="2" charset="2"/>
              <a:buChar char="q"/>
            </a:pPr>
            <a:r>
              <a:rPr lang="el-GR" sz="1800" b="1" dirty="0" smtClean="0"/>
              <a:t>Οικοδοµικό τετράγωνο (Ο.Τ.) είναι κάθε δοµήσιµη ενιαία έκταση που βρίσκεται µέσα στο εγκεκριµένο ρυµοτοµικό σχέδιο και περιβάλλεται από κοινόχρηστους χώρους ή και εκτός σχεδίου περιοχή. </a:t>
            </a:r>
          </a:p>
          <a:p>
            <a:pPr>
              <a:buFont typeface="Wingdings" panose="05000000000000000000" pitchFamily="2" charset="2"/>
              <a:buChar char="q"/>
            </a:pPr>
            <a:r>
              <a:rPr lang="el-GR" sz="1800" b="1" dirty="0" smtClean="0"/>
              <a:t>Οικοδοµική γραµµή είναι η γραµµή που καθορίζεται από εγκεκριµένο ρυµοτοµικό σχέδιο και αποτελεί όριο της δόµησης στο οικοδοµικό τετράγωνο προς τον κοινόχρηστο χώρο που το περιβάλλει. </a:t>
            </a:r>
          </a:p>
          <a:p>
            <a:pPr>
              <a:buFont typeface="Wingdings" panose="05000000000000000000" pitchFamily="2" charset="2"/>
              <a:buChar char="q"/>
            </a:pPr>
            <a:r>
              <a:rPr lang="el-GR" sz="1800" b="1" dirty="0" smtClean="0"/>
              <a:t>Ρυµοτοµική γραµµή είναι η γραµµή, που καθορίζεται από εγκεκριµένο ρυµοτοµικό σχέδιο και οριοθετεί το οικοδοµικό τετράγωνο ή γήπεδο σε σχέση µε τον κοινόχρηστο χώρο που το περιβάλλει ή εκτός σχεδίου περιοχή. </a:t>
            </a:r>
          </a:p>
          <a:p>
            <a:pPr>
              <a:buFont typeface="Wingdings" panose="05000000000000000000" pitchFamily="2" charset="2"/>
              <a:buChar char="q"/>
            </a:pPr>
            <a:r>
              <a:rPr lang="el-GR" sz="1800" b="1" dirty="0" smtClean="0"/>
              <a:t>Κοινόχρηστοι χώροι είναι οι κοινής χρήσης ελεύθεροι χώροι, που καθορίζονται από το εγκεκριµένο ρυµοτοµικό σχέδιο ή έχουν τεθεί σε κοινή χρήση µε οποιοδήποτε νόµιµο τρόπο (π.χ. δρόµοι, πλατείες, άλση, κλπ.). </a:t>
            </a:r>
          </a:p>
          <a:p>
            <a:pPr>
              <a:buFont typeface="Wingdings" panose="05000000000000000000" pitchFamily="2" charset="2"/>
              <a:buChar char="q"/>
            </a:pPr>
            <a:r>
              <a:rPr lang="el-GR" sz="1800" b="1" dirty="0" smtClean="0"/>
              <a:t>Κοινωφελείς χώροι είναι οι χώροι που καθορίζονται από το εγκεκριµένο ρυµοτοµικό σχέδιο ή τοπικό ρυµοτοµικό ή σχέδιο οικισµού και προορίζονται για την ανέγερση κατασκευών κοινής ωφέλειας δηµόσιου ή ιδιωτικού χαρακτήρα. </a:t>
            </a:r>
            <a:endParaRPr lang="el-GR" sz="1800" b="1" dirty="0"/>
          </a:p>
        </p:txBody>
      </p:sp>
      <p:sp>
        <p:nvSpPr>
          <p:cNvPr id="4" name="Content Placeholder 2"/>
          <p:cNvSpPr txBox="1">
            <a:spLocks/>
          </p:cNvSpPr>
          <p:nvPr/>
        </p:nvSpPr>
        <p:spPr>
          <a:xfrm>
            <a:off x="3429000" y="1409700"/>
            <a:ext cx="855345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l-GR" sz="3600" b="1" dirty="0"/>
          </a:p>
        </p:txBody>
      </p:sp>
      <p:sp>
        <p:nvSpPr>
          <p:cNvPr id="5" name="Content Placeholder 2"/>
          <p:cNvSpPr txBox="1">
            <a:spLocks/>
          </p:cNvSpPr>
          <p:nvPr/>
        </p:nvSpPr>
        <p:spPr>
          <a:xfrm>
            <a:off x="533400" y="1562100"/>
            <a:ext cx="3614928" cy="2613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l-GR" sz="1800" b="1" smtClean="0"/>
              <a:t>Ρυμοτομικό σχέδιο πόλης</a:t>
            </a:r>
          </a:p>
          <a:p>
            <a:pPr>
              <a:buFont typeface="Wingdings" panose="05000000000000000000" pitchFamily="2" charset="2"/>
              <a:buChar char="Ø"/>
            </a:pPr>
            <a:r>
              <a:rPr lang="el-GR" sz="1800" b="1" smtClean="0"/>
              <a:t>Οικισμός </a:t>
            </a:r>
          </a:p>
          <a:p>
            <a:pPr>
              <a:buFont typeface="Wingdings" panose="05000000000000000000" pitchFamily="2" charset="2"/>
              <a:buChar char="Ø"/>
            </a:pPr>
            <a:r>
              <a:rPr lang="el-GR" sz="1800" b="1" smtClean="0"/>
              <a:t>(προυφιστάμενος του 1923 – κάτω των 2000 κατοίκων)</a:t>
            </a:r>
          </a:p>
          <a:p>
            <a:pPr>
              <a:buFont typeface="Wingdings" panose="05000000000000000000" pitchFamily="2" charset="2"/>
              <a:buChar char="Ø"/>
            </a:pPr>
            <a:r>
              <a:rPr lang="el-GR" sz="1800" b="1" smtClean="0"/>
              <a:t>Εκτός σχεδίου πόλης δόμηση </a:t>
            </a:r>
            <a:endParaRPr lang="el-GR" sz="1800" b="1" dirty="0"/>
          </a:p>
        </p:txBody>
      </p:sp>
    </p:spTree>
    <p:extLst>
      <p:ext uri="{BB962C8B-B14F-4D97-AF65-F5344CB8AC3E}">
        <p14:creationId xmlns:p14="http://schemas.microsoft.com/office/powerpoint/2010/main" val="3952142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344" y="24679"/>
            <a:ext cx="9430512" cy="613283"/>
          </a:xfrm>
        </p:spPr>
        <p:txBody>
          <a:bodyPr>
            <a:normAutofit fontScale="90000"/>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διάνοιξη πλατείας με υφιστάμενο Κ.Χ.</a:t>
            </a:r>
            <a:endParaRPr lang="el-GR" sz="2800" dirty="0"/>
          </a:p>
        </p:txBody>
      </p:sp>
      <p:sp>
        <p:nvSpPr>
          <p:cNvPr id="3" name="Content Placeholder 2"/>
          <p:cNvSpPr>
            <a:spLocks noGrp="1"/>
          </p:cNvSpPr>
          <p:nvPr>
            <p:ph idx="1"/>
          </p:nvPr>
        </p:nvSpPr>
        <p:spPr>
          <a:xfrm>
            <a:off x="475488" y="841249"/>
            <a:ext cx="7562088" cy="4133087"/>
          </a:xfrm>
        </p:spPr>
        <p:txBody>
          <a:bodyPr>
            <a:normAutofit/>
          </a:bodyPr>
          <a:lstStyle/>
          <a:p>
            <a:pPr marL="0" indent="0">
              <a:buNone/>
            </a:pPr>
            <a:endParaRPr lang="el-GR" sz="1800" b="1" dirty="0" smtClean="0"/>
          </a:p>
          <a:p>
            <a:endParaRPr lang="el-GR" sz="1800" dirty="0" smtClean="0"/>
          </a:p>
          <a:p>
            <a:endParaRPr lang="el-GR" sz="1800" dirty="0"/>
          </a:p>
        </p:txBody>
      </p:sp>
      <p:sp>
        <p:nvSpPr>
          <p:cNvPr id="4" name="Title 1"/>
          <p:cNvSpPr txBox="1">
            <a:spLocks/>
          </p:cNvSpPr>
          <p:nvPr/>
        </p:nvSpPr>
        <p:spPr>
          <a:xfrm>
            <a:off x="6601968" y="548640"/>
            <a:ext cx="5330951" cy="6135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l-GR" sz="1400"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16" y="548640"/>
            <a:ext cx="6368247" cy="6309360"/>
          </a:xfrm>
          <a:prstGeom prst="rect">
            <a:avLst/>
          </a:prstGeom>
        </p:spPr>
      </p:pic>
      <p:sp>
        <p:nvSpPr>
          <p:cNvPr id="7" name="Rectangle 6"/>
          <p:cNvSpPr/>
          <p:nvPr/>
        </p:nvSpPr>
        <p:spPr>
          <a:xfrm>
            <a:off x="6455664" y="637962"/>
            <a:ext cx="5276089" cy="5693866"/>
          </a:xfrm>
          <a:prstGeom prst="rect">
            <a:avLst/>
          </a:prstGeom>
        </p:spPr>
        <p:txBody>
          <a:bodyPr wrap="square">
            <a:spAutoFit/>
          </a:bodyPr>
          <a:lstStyle/>
          <a:p>
            <a:pPr algn="just"/>
            <a:r>
              <a:rPr lang="el-GR" sz="1300" dirty="0"/>
              <a:t>α) </a:t>
            </a:r>
            <a:r>
              <a:rPr lang="el-GR" sz="1300" b="1" dirty="0"/>
              <a:t>Προσδιορίζεται</a:t>
            </a:r>
            <a:r>
              <a:rPr lang="el-GR" sz="1300" dirty="0"/>
              <a:t> η </a:t>
            </a:r>
            <a:r>
              <a:rPr lang="el-GR" sz="1300" b="1" dirty="0"/>
              <a:t>θέση της πλατείας </a:t>
            </a:r>
            <a:r>
              <a:rPr lang="el-GR" sz="1300" dirty="0"/>
              <a:t>µέσω των </a:t>
            </a:r>
            <a:r>
              <a:rPr lang="el-GR" sz="1300" b="1" dirty="0"/>
              <a:t>καθέτων</a:t>
            </a:r>
            <a:r>
              <a:rPr lang="el-GR" sz="1300" dirty="0"/>
              <a:t> που ενώνουν τις ρυµοτοµικές γραµµές γύρω από αυτήν </a:t>
            </a:r>
            <a:endParaRPr lang="el-GR" sz="1300" dirty="0" smtClean="0"/>
          </a:p>
          <a:p>
            <a:pPr algn="just"/>
            <a:r>
              <a:rPr lang="el-GR" sz="1300" dirty="0" smtClean="0"/>
              <a:t>β</a:t>
            </a:r>
            <a:r>
              <a:rPr lang="el-GR" sz="1300" dirty="0"/>
              <a:t>) Προσδιορίζεται η </a:t>
            </a:r>
            <a:r>
              <a:rPr lang="el-GR" sz="1300" b="1" dirty="0"/>
              <a:t>έκταση των ρυµοτοµούµενων </a:t>
            </a:r>
            <a:r>
              <a:rPr lang="el-GR" sz="1300" dirty="0"/>
              <a:t>ακινήτων </a:t>
            </a:r>
            <a:endParaRPr lang="el-GR" sz="1300" dirty="0" smtClean="0"/>
          </a:p>
          <a:p>
            <a:pPr algn="just"/>
            <a:r>
              <a:rPr lang="el-GR" sz="1300" dirty="0" smtClean="0"/>
              <a:t>γ</a:t>
            </a:r>
            <a:r>
              <a:rPr lang="el-GR" sz="1300" dirty="0"/>
              <a:t>) Φέρονται οι παράλληλοι στις ρυµοτοµικές γραµµές, σε απόσταση 20µ. (οι λεγόµενες </a:t>
            </a:r>
            <a:r>
              <a:rPr lang="el-GR" sz="1300" b="1" dirty="0"/>
              <a:t>εικοσάµετρες λωρίδες</a:t>
            </a:r>
            <a:r>
              <a:rPr lang="el-GR" sz="1300" dirty="0"/>
              <a:t>). Η υπολειπόµενη έκταση, η οποία, ανάλογα µε την έκταση της πλατείας, µπορεί να µη σχηµατίζεται πάντοτε, ονοµάζεται </a:t>
            </a:r>
            <a:r>
              <a:rPr lang="el-GR" sz="1300" b="1" dirty="0"/>
              <a:t>πυρήνας</a:t>
            </a:r>
            <a:r>
              <a:rPr lang="el-GR" sz="1300" dirty="0"/>
              <a:t>. Το εµβαδόν του πυρήνα υπολογίζεται και, ανεξάρτητα µε το αν σχηµατικά προκύπτει να περιλαµβάνει ρυµοτοµούµενα µέρη οικοπέδων ή τµήµατα παλαιάς υφιστάµενης οδού, βαρύνει προς </a:t>
            </a:r>
            <a:r>
              <a:rPr lang="el-GR" sz="1300" b="1" dirty="0"/>
              <a:t>αποζηµίωση</a:t>
            </a:r>
            <a:r>
              <a:rPr lang="el-GR" sz="1300" dirty="0"/>
              <a:t> τον οικείο </a:t>
            </a:r>
            <a:r>
              <a:rPr lang="el-GR" sz="1300" b="1" dirty="0"/>
              <a:t>Ο.Τ.Α. </a:t>
            </a:r>
            <a:endParaRPr lang="el-GR" sz="1300" b="1" dirty="0" smtClean="0"/>
          </a:p>
          <a:p>
            <a:pPr algn="just"/>
            <a:r>
              <a:rPr lang="el-GR" sz="1300" dirty="0" smtClean="0"/>
              <a:t>δ</a:t>
            </a:r>
            <a:r>
              <a:rPr lang="el-GR" sz="1300" dirty="0"/>
              <a:t>) Υπολογίζεται το </a:t>
            </a:r>
            <a:r>
              <a:rPr lang="el-GR" sz="1300" b="1" dirty="0"/>
              <a:t>µήκος</a:t>
            </a:r>
            <a:r>
              <a:rPr lang="el-GR" sz="1300" dirty="0"/>
              <a:t> του </a:t>
            </a:r>
            <a:r>
              <a:rPr lang="el-GR" sz="1300" b="1" dirty="0"/>
              <a:t>προσώπου</a:t>
            </a:r>
            <a:r>
              <a:rPr lang="el-GR" sz="1300" dirty="0"/>
              <a:t> κάθε ακινήτου, που έχει πρόσωπο στην πλατεία ή το αποκτά µετά την τακτοποίηση. </a:t>
            </a:r>
            <a:endParaRPr lang="el-GR" sz="1300" dirty="0" smtClean="0"/>
          </a:p>
          <a:p>
            <a:pPr algn="just"/>
            <a:r>
              <a:rPr lang="el-GR" sz="1300" dirty="0" smtClean="0"/>
              <a:t>ε</a:t>
            </a:r>
            <a:r>
              <a:rPr lang="el-GR" sz="1300" dirty="0"/>
              <a:t>) Υπολογίζεται, χρησιµοποιώντας όλα τα παραπάνω στοιχεία, ο </a:t>
            </a:r>
            <a:r>
              <a:rPr lang="el-GR" sz="1300" b="1" dirty="0"/>
              <a:t>συντελεστής πλατείας</a:t>
            </a:r>
            <a:r>
              <a:rPr lang="el-GR" sz="1300" dirty="0"/>
              <a:t>, δηλαδή το ποσοστό, που αναλογεί αποζηµίωσης από κάθε ακίνητο, ανάλογα µε το µήκος του προσώπου του και για κάθε µέτρο αυτού. Αναλυτικά: </a:t>
            </a:r>
            <a:endParaRPr lang="el-GR" sz="1300" dirty="0" smtClean="0"/>
          </a:p>
          <a:p>
            <a:pPr algn="just"/>
            <a:r>
              <a:rPr lang="el-GR" sz="1300" dirty="0"/>
              <a:t>	</a:t>
            </a:r>
            <a:r>
              <a:rPr lang="el-GR" sz="1300" dirty="0" smtClean="0"/>
              <a:t>ε1</a:t>
            </a:r>
            <a:r>
              <a:rPr lang="el-GR" sz="1300" dirty="0"/>
              <a:t>) Υπολογίζεται το </a:t>
            </a:r>
            <a:r>
              <a:rPr lang="el-GR" sz="1300" b="1" dirty="0"/>
              <a:t>άθροισµα</a:t>
            </a:r>
            <a:r>
              <a:rPr lang="el-GR" sz="1300" dirty="0"/>
              <a:t> των </a:t>
            </a:r>
            <a:r>
              <a:rPr lang="el-GR" sz="1300" b="1" dirty="0"/>
              <a:t>εµβαδών</a:t>
            </a:r>
            <a:r>
              <a:rPr lang="el-GR" sz="1300" dirty="0"/>
              <a:t> των οικοπέδων </a:t>
            </a:r>
            <a:r>
              <a:rPr lang="el-GR" sz="1300" b="1" dirty="0"/>
              <a:t>εντός της πλατείας </a:t>
            </a:r>
            <a:r>
              <a:rPr lang="el-GR" sz="1300" dirty="0"/>
              <a:t>(έστω ότι αυτό προκύπτει ίσο µε 940,0τ.µ.)  </a:t>
            </a:r>
            <a:endParaRPr lang="el-GR" sz="1300" dirty="0" smtClean="0"/>
          </a:p>
          <a:p>
            <a:pPr algn="just"/>
            <a:r>
              <a:rPr lang="el-GR" sz="1300" dirty="0"/>
              <a:t>	</a:t>
            </a:r>
            <a:r>
              <a:rPr lang="el-GR" sz="1300" dirty="0" smtClean="0"/>
              <a:t>ε2</a:t>
            </a:r>
            <a:r>
              <a:rPr lang="el-GR" sz="1300" dirty="0"/>
              <a:t>) Υπολογίζεται το </a:t>
            </a:r>
            <a:r>
              <a:rPr lang="el-GR" sz="1300" b="1" dirty="0"/>
              <a:t>εµβαδόν </a:t>
            </a:r>
            <a:r>
              <a:rPr lang="el-GR" sz="1300" dirty="0"/>
              <a:t>του </a:t>
            </a:r>
            <a:r>
              <a:rPr lang="el-GR" sz="1300" b="1" dirty="0"/>
              <a:t>πυρήνα</a:t>
            </a:r>
            <a:r>
              <a:rPr lang="el-GR" sz="1300" dirty="0"/>
              <a:t> (έστω ότι αυτό προκύπτει ίσο µε 210τ.µ.) </a:t>
            </a:r>
            <a:endParaRPr lang="el-GR" sz="1300" dirty="0" smtClean="0"/>
          </a:p>
          <a:p>
            <a:pPr algn="just"/>
            <a:r>
              <a:rPr lang="el-GR" sz="1300" dirty="0"/>
              <a:t>	</a:t>
            </a:r>
            <a:r>
              <a:rPr lang="el-GR" sz="1300" dirty="0" smtClean="0"/>
              <a:t>ε3</a:t>
            </a:r>
            <a:r>
              <a:rPr lang="el-GR" sz="1300" dirty="0"/>
              <a:t>) Υπολογίζεται το </a:t>
            </a:r>
            <a:r>
              <a:rPr lang="el-GR" sz="1300" b="1" dirty="0"/>
              <a:t>άθροισµ</a:t>
            </a:r>
            <a:r>
              <a:rPr lang="el-GR" sz="1300" dirty="0"/>
              <a:t>α των µηκών των </a:t>
            </a:r>
            <a:r>
              <a:rPr lang="el-GR" sz="1300" b="1" dirty="0"/>
              <a:t>προσώπων</a:t>
            </a:r>
            <a:r>
              <a:rPr lang="el-GR" sz="1300" dirty="0"/>
              <a:t> των ακινήτων επί της πλατείας (έστω ότι αυτό προκύπτει ίσο µε 92µ.µ.) </a:t>
            </a:r>
            <a:endParaRPr lang="el-GR" sz="1300" dirty="0" smtClean="0"/>
          </a:p>
          <a:p>
            <a:pPr algn="just"/>
            <a:r>
              <a:rPr lang="el-GR" sz="1300" dirty="0" smtClean="0"/>
              <a:t>Έχοντας </a:t>
            </a:r>
            <a:r>
              <a:rPr lang="el-GR" sz="1300" dirty="0"/>
              <a:t>όλα τα παραπάνω στοιχεία υπολογίζεται ο συντελεστής επιβάρυνσης, που αντιστοιχεί σε κάθε µέτρο προσώπου των ιδιοκτησιών, που «βλέπουν» στην πλατεία: σ = (άθροισµα εµβαδών ρυµοτοµούµενων – εµβαδόν πυρήνα) / άθροισµα µηκών προσώπων = (940,00 – 210,00) / 92,00 = 730,00 / 92,00 = 7,9348 τ.µ. / µ.µ. συντελεστής πλατείας = 7,9348 τ.µ. / µ.µ.</a:t>
            </a:r>
          </a:p>
        </p:txBody>
      </p:sp>
    </p:spTree>
    <p:extLst>
      <p:ext uri="{BB962C8B-B14F-4D97-AF65-F5344CB8AC3E}">
        <p14:creationId xmlns:p14="http://schemas.microsoft.com/office/powerpoint/2010/main" val="855173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94" y="24679"/>
            <a:ext cx="9430512" cy="613283"/>
          </a:xfrm>
        </p:spPr>
        <p:txBody>
          <a:bodyPr>
            <a:normAutofit/>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διαδικασία</a:t>
            </a:r>
            <a:endParaRPr lang="el-GR" sz="2800" dirty="0"/>
          </a:p>
        </p:txBody>
      </p:sp>
      <p:sp>
        <p:nvSpPr>
          <p:cNvPr id="3" name="Content Placeholder 2"/>
          <p:cNvSpPr>
            <a:spLocks noGrp="1"/>
          </p:cNvSpPr>
          <p:nvPr>
            <p:ph idx="1"/>
          </p:nvPr>
        </p:nvSpPr>
        <p:spPr>
          <a:xfrm>
            <a:off x="6601968" y="5443730"/>
            <a:ext cx="5551938" cy="1228343"/>
          </a:xfrm>
        </p:spPr>
        <p:txBody>
          <a:bodyPr>
            <a:normAutofit/>
          </a:bodyPr>
          <a:lstStyle/>
          <a:p>
            <a:pPr>
              <a:lnSpc>
                <a:spcPct val="100000"/>
              </a:lnSpc>
              <a:spcBef>
                <a:spcPts val="0"/>
              </a:spcBef>
            </a:pPr>
            <a:r>
              <a:rPr lang="el-GR" sz="1800" dirty="0" smtClean="0"/>
              <a:t>Πρωτόδικη απόφαση υπολογισμού της προσωρινής τιμής μονάδος (γη και επικείμενα)</a:t>
            </a:r>
          </a:p>
          <a:p>
            <a:pPr marL="0" indent="0">
              <a:lnSpc>
                <a:spcPct val="100000"/>
              </a:lnSpc>
              <a:spcBef>
                <a:spcPts val="0"/>
              </a:spcBef>
              <a:buNone/>
            </a:pPr>
            <a:endParaRPr lang="el-GR" sz="1800" dirty="0"/>
          </a:p>
          <a:p>
            <a:pPr>
              <a:lnSpc>
                <a:spcPct val="100000"/>
              </a:lnSpc>
              <a:spcBef>
                <a:spcPts val="0"/>
              </a:spcBef>
            </a:pPr>
            <a:r>
              <a:rPr lang="el-GR" sz="1800" dirty="0" smtClean="0"/>
              <a:t>Εφετείο – απόφαση για οριστική τιμή μονάδος</a:t>
            </a:r>
          </a:p>
          <a:p>
            <a:pPr marL="0" indent="0">
              <a:lnSpc>
                <a:spcPct val="100000"/>
              </a:lnSpc>
              <a:spcBef>
                <a:spcPts val="0"/>
              </a:spcBef>
              <a:buNone/>
            </a:pPr>
            <a:endParaRPr lang="el-GR" sz="1800" dirty="0"/>
          </a:p>
          <a:p>
            <a:pPr marL="0" indent="0">
              <a:lnSpc>
                <a:spcPct val="100000"/>
              </a:lnSpc>
              <a:spcBef>
                <a:spcPts val="0"/>
              </a:spcBef>
              <a:buNone/>
            </a:pPr>
            <a:endParaRPr lang="el-GR" sz="1800" dirty="0"/>
          </a:p>
        </p:txBody>
      </p:sp>
      <p:sp>
        <p:nvSpPr>
          <p:cNvPr id="4" name="Title 1"/>
          <p:cNvSpPr txBox="1">
            <a:spLocks/>
          </p:cNvSpPr>
          <p:nvPr/>
        </p:nvSpPr>
        <p:spPr>
          <a:xfrm>
            <a:off x="6601968" y="548640"/>
            <a:ext cx="5330951" cy="6135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l-GR" sz="1400" dirty="0">
              <a:latin typeface="+mn-lt"/>
            </a:endParaRPr>
          </a:p>
        </p:txBody>
      </p:sp>
      <p:sp>
        <p:nvSpPr>
          <p:cNvPr id="9" name="Content Placeholder 2"/>
          <p:cNvSpPr txBox="1">
            <a:spLocks/>
          </p:cNvSpPr>
          <p:nvPr/>
        </p:nvSpPr>
        <p:spPr>
          <a:xfrm>
            <a:off x="627888" y="993649"/>
            <a:ext cx="11204448" cy="42458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l-GR" sz="1800" dirty="0" smtClean="0"/>
              <a:t>1. σύνταξη τοπογραφικού διαγράμματος – κτηματολογικός πίνακας – προσαρμογή της πολεοδομικής μελέτης (ρυμοτομικές, οικοδομικές γραμμές)</a:t>
            </a:r>
          </a:p>
          <a:p>
            <a:pPr marL="0" indent="0">
              <a:lnSpc>
                <a:spcPct val="100000"/>
              </a:lnSpc>
              <a:spcBef>
                <a:spcPts val="0"/>
              </a:spcBef>
              <a:buFont typeface="Arial" panose="020B0604020202020204" pitchFamily="34" charset="0"/>
              <a:buNone/>
            </a:pPr>
            <a:r>
              <a:rPr lang="el-GR" sz="1800" dirty="0" smtClean="0"/>
              <a:t>2. πρόσκληση για ιδιωτικό διακαονισμό (με πρόσκληση και αποδεικτικά επίδοσης)</a:t>
            </a:r>
          </a:p>
          <a:p>
            <a:pPr marL="0" indent="0">
              <a:lnSpc>
                <a:spcPct val="100000"/>
              </a:lnSpc>
              <a:spcBef>
                <a:spcPts val="0"/>
              </a:spcBef>
              <a:buFont typeface="Arial" panose="020B0604020202020204" pitchFamily="34" charset="0"/>
              <a:buNone/>
            </a:pPr>
            <a:r>
              <a:rPr lang="el-GR" sz="1800" dirty="0" smtClean="0"/>
              <a:t>3. υπόδειξη ορίων (με πρόσκληση και αποδεικτικά επίδοσης)</a:t>
            </a:r>
          </a:p>
          <a:p>
            <a:pPr marL="0" indent="0">
              <a:lnSpc>
                <a:spcPct val="100000"/>
              </a:lnSpc>
              <a:spcBef>
                <a:spcPts val="0"/>
              </a:spcBef>
              <a:buFont typeface="Arial" panose="020B0604020202020204" pitchFamily="34" charset="0"/>
              <a:buNone/>
            </a:pPr>
            <a:r>
              <a:rPr lang="el-GR" sz="1800" dirty="0" smtClean="0"/>
              <a:t>4. σύνταξη της πράξης αναλογισμού - στο τοπογραφικό διάγραμμα φαίνονται οι μεταβολές των οικοπέδων που τακτοποιήθηκαν και τα τμήματα των οικοπέδων που απαλλοτριώνονται για τα οποία κάθε ωφελούμενος παρόδιος έχει υποχρέωση αποζημίωσης, - κείμενο που περιγράφονται όλα τα παραπάνω – λεπτομερής περιγραφή των επικείμενων που αποζημιώνονται από τον οικείο δήμο</a:t>
            </a:r>
          </a:p>
          <a:p>
            <a:pPr marL="0" indent="0">
              <a:lnSpc>
                <a:spcPct val="100000"/>
              </a:lnSpc>
              <a:spcBef>
                <a:spcPts val="0"/>
              </a:spcBef>
              <a:buFont typeface="Arial" panose="020B0604020202020204" pitchFamily="34" charset="0"/>
              <a:buNone/>
            </a:pPr>
            <a:r>
              <a:rPr lang="el-GR" sz="1800" dirty="0" smtClean="0"/>
              <a:t>5. Κοινοποίηση της πράξης αναλογισμού (με αποδεικτικά επίδοσης) και προθεσμία 15 ημερών για υποβολή ενστάσεων.</a:t>
            </a:r>
          </a:p>
          <a:p>
            <a:pPr marL="0" indent="0">
              <a:lnSpc>
                <a:spcPct val="100000"/>
              </a:lnSpc>
              <a:spcBef>
                <a:spcPts val="0"/>
              </a:spcBef>
              <a:buFont typeface="Arial" panose="020B0604020202020204" pitchFamily="34" charset="0"/>
              <a:buNone/>
            </a:pPr>
            <a:r>
              <a:rPr lang="el-GR" sz="1800" dirty="0" smtClean="0"/>
              <a:t>6. Υποβολή ενστάσεων κατά της πράξης αναλογισμού </a:t>
            </a:r>
          </a:p>
          <a:p>
            <a:pPr marL="0" indent="0">
              <a:lnSpc>
                <a:spcPct val="100000"/>
              </a:lnSpc>
              <a:spcBef>
                <a:spcPts val="0"/>
              </a:spcBef>
              <a:buFont typeface="Arial" panose="020B0604020202020204" pitchFamily="34" charset="0"/>
              <a:buNone/>
            </a:pPr>
            <a:r>
              <a:rPr lang="el-GR" sz="1800" dirty="0" smtClean="0"/>
              <a:t>7. Διαβίβαση της πράξης στον Περιφερειάρχη και κύρωση ή ακύρωση ή κύρωση εν μέρει της πράξης</a:t>
            </a:r>
          </a:p>
          <a:p>
            <a:pPr marL="0" indent="0">
              <a:lnSpc>
                <a:spcPct val="100000"/>
              </a:lnSpc>
              <a:spcBef>
                <a:spcPts val="0"/>
              </a:spcBef>
              <a:buFont typeface="Arial" panose="020B0604020202020204" pitchFamily="34" charset="0"/>
              <a:buNone/>
            </a:pPr>
            <a:r>
              <a:rPr lang="el-GR" sz="1800" dirty="0" smtClean="0"/>
              <a:t>8. Κοινοποίηση της άπόφασης Περιφερειάρχη και προθεσμία 30 ημερών για υποβολή προσφυγών. </a:t>
            </a:r>
          </a:p>
          <a:p>
            <a:pPr marL="0" indent="0">
              <a:lnSpc>
                <a:spcPct val="100000"/>
              </a:lnSpc>
              <a:spcBef>
                <a:spcPts val="0"/>
              </a:spcBef>
              <a:buFont typeface="Arial" panose="020B0604020202020204" pitchFamily="34" charset="0"/>
              <a:buNone/>
            </a:pPr>
            <a:r>
              <a:rPr lang="el-GR" sz="1800" dirty="0" smtClean="0"/>
              <a:t>9. Κρίση των προσφυγών από την Αποκεντρωμένη Διοίκηση</a:t>
            </a:r>
          </a:p>
          <a:p>
            <a:pPr marL="0" indent="0">
              <a:buFont typeface="Arial" panose="020B0604020202020204" pitchFamily="34" charset="0"/>
              <a:buNone/>
            </a:pPr>
            <a:endParaRPr lang="el-GR" sz="1800" dirty="0"/>
          </a:p>
        </p:txBody>
      </p:sp>
    </p:spTree>
    <p:extLst>
      <p:ext uri="{BB962C8B-B14F-4D97-AF65-F5344CB8AC3E}">
        <p14:creationId xmlns:p14="http://schemas.microsoft.com/office/powerpoint/2010/main" val="3681972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94" y="24679"/>
            <a:ext cx="9430512" cy="613283"/>
          </a:xfrm>
        </p:spPr>
        <p:txBody>
          <a:bodyPr>
            <a:normAutofit/>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παραδείγματα περιπτώσεων</a:t>
            </a:r>
            <a:endParaRPr lang="el-GR" sz="2800" dirty="0"/>
          </a:p>
        </p:txBody>
      </p:sp>
      <p:sp>
        <p:nvSpPr>
          <p:cNvPr id="3" name="Content Placeholder 2"/>
          <p:cNvSpPr>
            <a:spLocks noGrp="1"/>
          </p:cNvSpPr>
          <p:nvPr>
            <p:ph idx="1"/>
          </p:nvPr>
        </p:nvSpPr>
        <p:spPr>
          <a:xfrm>
            <a:off x="6601968" y="914402"/>
            <a:ext cx="5551938" cy="5757672"/>
          </a:xfrm>
        </p:spPr>
        <p:txBody>
          <a:bodyPr>
            <a:normAutofit/>
          </a:bodyPr>
          <a:lstStyle/>
          <a:p>
            <a:pPr marL="0" indent="0">
              <a:lnSpc>
                <a:spcPct val="100000"/>
              </a:lnSpc>
              <a:spcBef>
                <a:spcPts val="0"/>
              </a:spcBef>
              <a:buNone/>
            </a:pPr>
            <a:endParaRPr lang="el-GR" sz="1800" dirty="0"/>
          </a:p>
          <a:p>
            <a:pPr marL="0" indent="0">
              <a:lnSpc>
                <a:spcPct val="100000"/>
              </a:lnSpc>
              <a:spcBef>
                <a:spcPts val="0"/>
              </a:spcBef>
              <a:buNone/>
            </a:pPr>
            <a:endParaRPr lang="el-GR" sz="1800" dirty="0"/>
          </a:p>
        </p:txBody>
      </p:sp>
      <p:sp>
        <p:nvSpPr>
          <p:cNvPr id="4" name="Title 1"/>
          <p:cNvSpPr txBox="1">
            <a:spLocks/>
          </p:cNvSpPr>
          <p:nvPr/>
        </p:nvSpPr>
        <p:spPr>
          <a:xfrm>
            <a:off x="6601968" y="548640"/>
            <a:ext cx="5330951" cy="6135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l-GR" sz="1400" dirty="0">
              <a:latin typeface="+mn-lt"/>
            </a:endParaRPr>
          </a:p>
        </p:txBody>
      </p:sp>
      <p:sp>
        <p:nvSpPr>
          <p:cNvPr id="9" name="Content Placeholder 2"/>
          <p:cNvSpPr txBox="1">
            <a:spLocks/>
          </p:cNvSpPr>
          <p:nvPr/>
        </p:nvSpPr>
        <p:spPr>
          <a:xfrm>
            <a:off x="192024" y="914401"/>
            <a:ext cx="6254496" cy="5660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l-GR" sz="1800" dirty="0"/>
          </a:p>
        </p:txBody>
      </p:sp>
      <p:graphicFrame>
        <p:nvGraphicFramePr>
          <p:cNvPr id="6" name="Object 5"/>
          <p:cNvGraphicFramePr>
            <a:graphicFrameLocks noChangeAspect="1"/>
          </p:cNvGraphicFramePr>
          <p:nvPr>
            <p:extLst>
              <p:ext uri="{D42A27DB-BD31-4B8C-83A1-F6EECF244321}">
                <p14:modId xmlns:p14="http://schemas.microsoft.com/office/powerpoint/2010/main" val="1595960917"/>
              </p:ext>
            </p:extLst>
          </p:nvPr>
        </p:nvGraphicFramePr>
        <p:xfrm>
          <a:off x="612648" y="646169"/>
          <a:ext cx="3675888" cy="5553464"/>
        </p:xfrm>
        <a:graphic>
          <a:graphicData uri="http://schemas.openxmlformats.org/presentationml/2006/ole">
            <mc:AlternateContent xmlns:mc="http://schemas.openxmlformats.org/markup-compatibility/2006">
              <mc:Choice xmlns:v="urn:schemas-microsoft-com:vml" Requires="v">
                <p:oleObj spid="_x0000_s1124" name="Document" r:id="rId3" imgW="5759710" imgH="8828957" progId="Word.Document.8">
                  <p:embed/>
                </p:oleObj>
              </mc:Choice>
              <mc:Fallback>
                <p:oleObj name="Document" r:id="rId3" imgW="5759710" imgH="8828957" progId="Word.Document.8">
                  <p:embed/>
                  <p:pic>
                    <p:nvPicPr>
                      <p:cNvPr id="0" name=""/>
                      <p:cNvPicPr/>
                      <p:nvPr/>
                    </p:nvPicPr>
                    <p:blipFill>
                      <a:blip r:embed="rId4"/>
                      <a:stretch>
                        <a:fillRect/>
                      </a:stretch>
                    </p:blipFill>
                    <p:spPr>
                      <a:xfrm>
                        <a:off x="612648" y="646169"/>
                        <a:ext cx="3675888" cy="5553464"/>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90962450"/>
              </p:ext>
            </p:extLst>
          </p:nvPr>
        </p:nvGraphicFramePr>
        <p:xfrm>
          <a:off x="6601968" y="786490"/>
          <a:ext cx="4130736" cy="5885584"/>
        </p:xfrm>
        <a:graphic>
          <a:graphicData uri="http://schemas.openxmlformats.org/presentationml/2006/ole">
            <mc:AlternateContent xmlns:mc="http://schemas.openxmlformats.org/markup-compatibility/2006">
              <mc:Choice xmlns:v="urn:schemas-microsoft-com:vml" Requires="v">
                <p:oleObj spid="_x0000_s1125" name="Document" r:id="rId5" imgW="5759710" imgH="8809156" progId="Word.Document.8">
                  <p:embed/>
                </p:oleObj>
              </mc:Choice>
              <mc:Fallback>
                <p:oleObj name="Document" r:id="rId5" imgW="5759710" imgH="8809156" progId="Word.Document.8">
                  <p:embed/>
                  <p:pic>
                    <p:nvPicPr>
                      <p:cNvPr id="0" name=""/>
                      <p:cNvPicPr/>
                      <p:nvPr/>
                    </p:nvPicPr>
                    <p:blipFill>
                      <a:blip r:embed="rId6"/>
                      <a:stretch>
                        <a:fillRect/>
                      </a:stretch>
                    </p:blipFill>
                    <p:spPr>
                      <a:xfrm>
                        <a:off x="6601968" y="786490"/>
                        <a:ext cx="4130736" cy="5885584"/>
                      </a:xfrm>
                      <a:prstGeom prst="rect">
                        <a:avLst/>
                      </a:prstGeom>
                    </p:spPr>
                  </p:pic>
                </p:oleObj>
              </mc:Fallback>
            </mc:AlternateContent>
          </a:graphicData>
        </a:graphic>
      </p:graphicFrame>
    </p:spTree>
    <p:extLst>
      <p:ext uri="{BB962C8B-B14F-4D97-AF65-F5344CB8AC3E}">
        <p14:creationId xmlns:p14="http://schemas.microsoft.com/office/powerpoint/2010/main" val="524541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94" y="24679"/>
            <a:ext cx="9430512" cy="613283"/>
          </a:xfrm>
        </p:spPr>
        <p:txBody>
          <a:bodyPr>
            <a:normAutofit/>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παραδείγματα περιπτώσεων</a:t>
            </a:r>
            <a:endParaRPr lang="el-GR" sz="2800" dirty="0"/>
          </a:p>
        </p:txBody>
      </p:sp>
      <p:sp>
        <p:nvSpPr>
          <p:cNvPr id="3" name="Content Placeholder 2"/>
          <p:cNvSpPr>
            <a:spLocks noGrp="1"/>
          </p:cNvSpPr>
          <p:nvPr>
            <p:ph idx="1"/>
          </p:nvPr>
        </p:nvSpPr>
        <p:spPr>
          <a:xfrm>
            <a:off x="6601968" y="914402"/>
            <a:ext cx="5551938" cy="5757672"/>
          </a:xfrm>
        </p:spPr>
        <p:txBody>
          <a:bodyPr>
            <a:normAutofit/>
          </a:bodyPr>
          <a:lstStyle/>
          <a:p>
            <a:pPr marL="0" indent="0">
              <a:lnSpc>
                <a:spcPct val="100000"/>
              </a:lnSpc>
              <a:spcBef>
                <a:spcPts val="0"/>
              </a:spcBef>
              <a:buNone/>
            </a:pPr>
            <a:endParaRPr lang="el-GR" sz="1800" dirty="0"/>
          </a:p>
          <a:p>
            <a:pPr marL="0" indent="0">
              <a:lnSpc>
                <a:spcPct val="100000"/>
              </a:lnSpc>
              <a:spcBef>
                <a:spcPts val="0"/>
              </a:spcBef>
              <a:buNone/>
            </a:pPr>
            <a:endParaRPr lang="el-GR" sz="1800" dirty="0"/>
          </a:p>
        </p:txBody>
      </p:sp>
      <p:sp>
        <p:nvSpPr>
          <p:cNvPr id="4" name="Title 1"/>
          <p:cNvSpPr txBox="1">
            <a:spLocks/>
          </p:cNvSpPr>
          <p:nvPr/>
        </p:nvSpPr>
        <p:spPr>
          <a:xfrm>
            <a:off x="6601968" y="548640"/>
            <a:ext cx="5330951" cy="6135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l-GR" sz="1400" dirty="0">
              <a:latin typeface="+mn-lt"/>
            </a:endParaRPr>
          </a:p>
        </p:txBody>
      </p:sp>
      <p:sp>
        <p:nvSpPr>
          <p:cNvPr id="9" name="Content Placeholder 2"/>
          <p:cNvSpPr txBox="1">
            <a:spLocks/>
          </p:cNvSpPr>
          <p:nvPr/>
        </p:nvSpPr>
        <p:spPr>
          <a:xfrm>
            <a:off x="192024" y="914401"/>
            <a:ext cx="6254496" cy="5660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l-GR"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1530900141"/>
              </p:ext>
            </p:extLst>
          </p:nvPr>
        </p:nvGraphicFramePr>
        <p:xfrm>
          <a:off x="151193" y="825087"/>
          <a:ext cx="3544888" cy="5418138"/>
        </p:xfrm>
        <a:graphic>
          <a:graphicData uri="http://schemas.openxmlformats.org/presentationml/2006/ole">
            <mc:AlternateContent xmlns:mc="http://schemas.openxmlformats.org/markup-compatibility/2006">
              <mc:Choice xmlns:v="urn:schemas-microsoft-com:vml" Requires="v">
                <p:oleObj spid="_x0000_s2099" name="Document" r:id="rId3" imgW="5759710" imgH="8803036" progId="Word.Document.8">
                  <p:embed/>
                </p:oleObj>
              </mc:Choice>
              <mc:Fallback>
                <p:oleObj name="Document" r:id="rId3" imgW="5759710" imgH="8803036" progId="Word.Document.8">
                  <p:embed/>
                  <p:pic>
                    <p:nvPicPr>
                      <p:cNvPr id="0" name=""/>
                      <p:cNvPicPr/>
                      <p:nvPr/>
                    </p:nvPicPr>
                    <p:blipFill>
                      <a:blip r:embed="rId4"/>
                      <a:stretch>
                        <a:fillRect/>
                      </a:stretch>
                    </p:blipFill>
                    <p:spPr>
                      <a:xfrm>
                        <a:off x="151193" y="825087"/>
                        <a:ext cx="3544888" cy="5418138"/>
                      </a:xfrm>
                      <a:prstGeom prst="rect">
                        <a:avLst/>
                      </a:prstGeom>
                    </p:spPr>
                  </p:pic>
                </p:oleObj>
              </mc:Fallback>
            </mc:AlternateContent>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529" y="617221"/>
            <a:ext cx="8180480" cy="5943600"/>
          </a:xfrm>
          <a:prstGeom prst="rect">
            <a:avLst/>
          </a:prstGeom>
        </p:spPr>
      </p:pic>
    </p:spTree>
    <p:extLst>
      <p:ext uri="{BB962C8B-B14F-4D97-AF65-F5344CB8AC3E}">
        <p14:creationId xmlns:p14="http://schemas.microsoft.com/office/powerpoint/2010/main" val="535798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194" y="24679"/>
            <a:ext cx="9430512" cy="613283"/>
          </a:xfrm>
        </p:spPr>
        <p:txBody>
          <a:bodyPr>
            <a:normAutofit/>
          </a:bodyPr>
          <a:lstStyle/>
          <a:p>
            <a:r>
              <a:rPr lang="el-GR" sz="2800" b="1" dirty="0" smtClean="0">
                <a:latin typeface="Arial Black" panose="020B0A04020102020204" pitchFamily="34" charset="0"/>
              </a:rPr>
              <a:t>ΠΡΑΞΗ ΑΝΑΛΟΓΙΣΜΟΥ – </a:t>
            </a:r>
            <a:r>
              <a:rPr lang="el-GR" sz="1800" b="1" dirty="0" smtClean="0">
                <a:latin typeface="Arial Black" panose="020B0A04020102020204" pitchFamily="34" charset="0"/>
              </a:rPr>
              <a:t>παραδείγματα περιπτώσεων</a:t>
            </a:r>
            <a:endParaRPr lang="el-GR" sz="2800" dirty="0"/>
          </a:p>
        </p:txBody>
      </p:sp>
      <p:sp>
        <p:nvSpPr>
          <p:cNvPr id="3" name="Content Placeholder 2"/>
          <p:cNvSpPr>
            <a:spLocks noGrp="1"/>
          </p:cNvSpPr>
          <p:nvPr>
            <p:ph idx="1"/>
          </p:nvPr>
        </p:nvSpPr>
        <p:spPr>
          <a:xfrm>
            <a:off x="6601968" y="914402"/>
            <a:ext cx="5551938" cy="5757672"/>
          </a:xfrm>
        </p:spPr>
        <p:txBody>
          <a:bodyPr>
            <a:normAutofit/>
          </a:bodyPr>
          <a:lstStyle/>
          <a:p>
            <a:pPr marL="0" indent="0">
              <a:lnSpc>
                <a:spcPct val="100000"/>
              </a:lnSpc>
              <a:spcBef>
                <a:spcPts val="0"/>
              </a:spcBef>
              <a:buNone/>
            </a:pPr>
            <a:endParaRPr lang="el-GR" sz="1800" dirty="0"/>
          </a:p>
          <a:p>
            <a:pPr marL="0" indent="0">
              <a:lnSpc>
                <a:spcPct val="100000"/>
              </a:lnSpc>
              <a:spcBef>
                <a:spcPts val="0"/>
              </a:spcBef>
              <a:buNone/>
            </a:pPr>
            <a:endParaRPr lang="el-GR" sz="1800" dirty="0"/>
          </a:p>
        </p:txBody>
      </p:sp>
      <p:sp>
        <p:nvSpPr>
          <p:cNvPr id="4" name="Title 1"/>
          <p:cNvSpPr txBox="1">
            <a:spLocks/>
          </p:cNvSpPr>
          <p:nvPr/>
        </p:nvSpPr>
        <p:spPr>
          <a:xfrm>
            <a:off x="6601968" y="548640"/>
            <a:ext cx="5330951" cy="61356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l-GR" sz="1400" dirty="0">
              <a:latin typeface="+mn-lt"/>
            </a:endParaRPr>
          </a:p>
        </p:txBody>
      </p:sp>
      <p:sp>
        <p:nvSpPr>
          <p:cNvPr id="9" name="Content Placeholder 2"/>
          <p:cNvSpPr txBox="1">
            <a:spLocks/>
          </p:cNvSpPr>
          <p:nvPr/>
        </p:nvSpPr>
        <p:spPr>
          <a:xfrm>
            <a:off x="192024" y="914401"/>
            <a:ext cx="6254496" cy="5660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l-GR"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970" y="681780"/>
            <a:ext cx="7034960" cy="5869343"/>
          </a:xfrm>
          <a:prstGeom prst="rect">
            <a:avLst/>
          </a:prstGeom>
        </p:spPr>
      </p:pic>
    </p:spTree>
    <p:extLst>
      <p:ext uri="{BB962C8B-B14F-4D97-AF65-F5344CB8AC3E}">
        <p14:creationId xmlns:p14="http://schemas.microsoft.com/office/powerpoint/2010/main" val="1067869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ΠΡΑΞΗ ΕΦΑΡΜΟΓΗΣ</a:t>
            </a:r>
            <a:endParaRPr lang="el-GR" sz="2800" dirty="0"/>
          </a:p>
        </p:txBody>
      </p:sp>
      <p:sp>
        <p:nvSpPr>
          <p:cNvPr id="3" name="Content Placeholder 2"/>
          <p:cNvSpPr>
            <a:spLocks noGrp="1"/>
          </p:cNvSpPr>
          <p:nvPr>
            <p:ph idx="1"/>
          </p:nvPr>
        </p:nvSpPr>
        <p:spPr>
          <a:xfrm>
            <a:off x="563410" y="1254796"/>
            <a:ext cx="4993327" cy="5181173"/>
          </a:xfrm>
        </p:spPr>
        <p:txBody>
          <a:bodyPr>
            <a:normAutofit/>
          </a:bodyPr>
          <a:lstStyle/>
          <a:p>
            <a:pPr>
              <a:lnSpc>
                <a:spcPct val="100000"/>
              </a:lnSpc>
              <a:spcBef>
                <a:spcPts val="0"/>
              </a:spcBef>
            </a:pPr>
            <a:r>
              <a:rPr lang="el-GR" sz="1800" b="1" dirty="0" smtClean="0"/>
              <a:t>Ν.1337/83 – Ν.2508/97 – 4315/14</a:t>
            </a:r>
          </a:p>
          <a:p>
            <a:pPr>
              <a:lnSpc>
                <a:spcPct val="100000"/>
              </a:lnSpc>
              <a:spcBef>
                <a:spcPts val="0"/>
              </a:spcBef>
            </a:pPr>
            <a:r>
              <a:rPr lang="el-GR" sz="1800" b="1" dirty="0" smtClean="0"/>
              <a:t>Η πράξη εφαρμογής εφαρμόζει την πολεοδομική μελέτη</a:t>
            </a:r>
          </a:p>
          <a:p>
            <a:pPr>
              <a:lnSpc>
                <a:spcPct val="100000"/>
              </a:lnSpc>
              <a:spcBef>
                <a:spcPts val="0"/>
              </a:spcBef>
            </a:pPr>
            <a:r>
              <a:rPr lang="el-GR" sz="1800" b="1" dirty="0" smtClean="0"/>
              <a:t>Περιλαμβάνει όλη την πολεοδομική ενότητα που αναφέρεται η πολεοδομική μελέτη</a:t>
            </a:r>
          </a:p>
          <a:p>
            <a:pPr>
              <a:lnSpc>
                <a:spcPct val="100000"/>
              </a:lnSpc>
              <a:spcBef>
                <a:spcPts val="0"/>
              </a:spcBef>
            </a:pPr>
            <a:r>
              <a:rPr lang="el-GR" sz="1800" b="1" dirty="0" smtClean="0"/>
              <a:t>Δυνατότητα μεμονωμένης πράξης εφαρμογής</a:t>
            </a:r>
          </a:p>
          <a:p>
            <a:pPr>
              <a:lnSpc>
                <a:spcPct val="100000"/>
              </a:lnSpc>
              <a:spcBef>
                <a:spcPts val="0"/>
              </a:spcBef>
            </a:pPr>
            <a:r>
              <a:rPr lang="el-GR" sz="1800" b="1" dirty="0" smtClean="0"/>
              <a:t>Κυρώνεται με απόφαση Περιφερειάρχη</a:t>
            </a:r>
          </a:p>
          <a:p>
            <a:pPr>
              <a:lnSpc>
                <a:spcPct val="100000"/>
              </a:lnSpc>
              <a:spcBef>
                <a:spcPts val="0"/>
              </a:spcBef>
            </a:pPr>
            <a:r>
              <a:rPr lang="el-GR" sz="1800" b="1" dirty="0" smtClean="0"/>
              <a:t>Μεταγράφεται στο σύνολό της στο οικείο Υποθηκοφυλακείο ή στο οικείο Κτηματολογικό Γραφείο, όπου έχει συνταχθεί Κτηματολόγιο</a:t>
            </a:r>
          </a:p>
          <a:p>
            <a:pPr>
              <a:lnSpc>
                <a:spcPct val="100000"/>
              </a:lnSpc>
              <a:spcBef>
                <a:spcPts val="0"/>
              </a:spcBef>
            </a:pPr>
            <a:r>
              <a:rPr lang="el-GR" sz="1800" b="1" dirty="0" smtClean="0"/>
              <a:t>Εισφορά σε γη</a:t>
            </a:r>
          </a:p>
          <a:p>
            <a:pPr>
              <a:lnSpc>
                <a:spcPct val="100000"/>
              </a:lnSpc>
              <a:spcBef>
                <a:spcPts val="0"/>
              </a:spcBef>
            </a:pPr>
            <a:r>
              <a:rPr lang="el-GR" sz="1800" b="1" dirty="0" smtClean="0"/>
              <a:t>Εισφορά σε χρήμα</a:t>
            </a:r>
          </a:p>
          <a:p>
            <a:pPr>
              <a:lnSpc>
                <a:spcPct val="100000"/>
              </a:lnSpc>
              <a:spcBef>
                <a:spcPts val="0"/>
              </a:spcBef>
            </a:pPr>
            <a:r>
              <a:rPr lang="el-GR" sz="1800" b="1" dirty="0" smtClean="0"/>
              <a:t>Η πράξη εφαρμογής συνοδεύεται από κτηματογραφικό διάγραμμα εφαρμογής και κτηματολογικό πίνακα εφαρμογής</a:t>
            </a:r>
          </a:p>
          <a:p>
            <a:pPr>
              <a:lnSpc>
                <a:spcPct val="100000"/>
              </a:lnSpc>
              <a:spcBef>
                <a:spcPts val="0"/>
              </a:spcBef>
            </a:pPr>
            <a:r>
              <a:rPr lang="el-GR" sz="1800" b="1" dirty="0" smtClean="0"/>
              <a:t>Δήλωση ιδιοκτησίας</a:t>
            </a:r>
          </a:p>
          <a:p>
            <a:endParaRPr lang="el-GR" sz="1800" b="1" dirty="0" smtClean="0"/>
          </a:p>
          <a:p>
            <a:endParaRPr lang="el-GR" sz="1800" dirty="0" smtClean="0"/>
          </a:p>
          <a:p>
            <a:endParaRPr lang="el-GR" sz="1800" dirty="0"/>
          </a:p>
        </p:txBody>
      </p:sp>
      <p:sp>
        <p:nvSpPr>
          <p:cNvPr id="4" name="Title 1"/>
          <p:cNvSpPr txBox="1">
            <a:spLocks/>
          </p:cNvSpPr>
          <p:nvPr/>
        </p:nvSpPr>
        <p:spPr>
          <a:xfrm>
            <a:off x="5916344" y="1345533"/>
            <a:ext cx="4881372" cy="2083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l-GR" sz="1800" b="1" dirty="0" smtClean="0">
                <a:latin typeface="+mn-lt"/>
              </a:rPr>
              <a:t>Εισφορά σε γη : </a:t>
            </a:r>
            <a:r>
              <a:rPr lang="el-GR" sz="1600" dirty="0">
                <a:latin typeface="+mn-lt"/>
              </a:rPr>
              <a:t>Οι ιδιοκτησίες, που περιλαµβάνονται σε περιοχές που πολεοδοµούνται για πρώτη φορά υποχρεούνται να συµµετάσχουν µε εισφορά σε γη για τη δηµιουργία των απαραίτητων κοινόχρηστων χώρων και γενικά για την ικανοποίηση κοινωφελών χρήσεων και σκοπών </a:t>
            </a:r>
          </a:p>
        </p:txBody>
      </p:sp>
      <p:sp>
        <p:nvSpPr>
          <p:cNvPr id="6" name="Title 1"/>
          <p:cNvSpPr txBox="1">
            <a:spLocks/>
          </p:cNvSpPr>
          <p:nvPr/>
        </p:nvSpPr>
        <p:spPr>
          <a:xfrm>
            <a:off x="5916344" y="3616762"/>
            <a:ext cx="4881372" cy="1778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800" b="1" dirty="0" smtClean="0">
                <a:latin typeface="+mn-lt"/>
              </a:rPr>
              <a:t>Εισφορά σε χρήμα </a:t>
            </a:r>
            <a:r>
              <a:rPr lang="el-GR" sz="1600" dirty="0">
                <a:latin typeface="+mn-lt"/>
              </a:rPr>
              <a:t>: Οι ιδιοκτήτες των ακινήτων, τα οποία περιλαµβάνονται σε περιοχές, που πολεοδοµούνται για πρώτη φορά και τα οποία διατηρούνται ή διαµορφώνονται σε νέα ακίνητα, συµµετέχουν µε καταβολή χρηµατικής εισφοράς στην αντιµετώπιση της δαπάνης για την κατασκευή των βασικών κοινόχρηστων πολεοδοµικών έργων</a:t>
            </a:r>
          </a:p>
        </p:txBody>
      </p:sp>
    </p:spTree>
    <p:extLst>
      <p:ext uri="{BB962C8B-B14F-4D97-AF65-F5344CB8AC3E}">
        <p14:creationId xmlns:p14="http://schemas.microsoft.com/office/powerpoint/2010/main" val="3693417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ΠΡΑΞΗ ΕΦΑΡΜΟΓΗΣ</a:t>
            </a:r>
            <a:endParaRPr lang="el-GR" sz="2800" dirty="0"/>
          </a:p>
        </p:txBody>
      </p:sp>
      <p:sp>
        <p:nvSpPr>
          <p:cNvPr id="3" name="Content Placeholder 2"/>
          <p:cNvSpPr>
            <a:spLocks noGrp="1"/>
          </p:cNvSpPr>
          <p:nvPr>
            <p:ph idx="1"/>
          </p:nvPr>
        </p:nvSpPr>
        <p:spPr>
          <a:xfrm>
            <a:off x="563409" y="1254796"/>
            <a:ext cx="10813837" cy="5022912"/>
          </a:xfrm>
        </p:spPr>
        <p:txBody>
          <a:bodyPr>
            <a:normAutofit/>
          </a:bodyPr>
          <a:lstStyle/>
          <a:p>
            <a:pPr>
              <a:lnSpc>
                <a:spcPct val="100000"/>
              </a:lnSpc>
              <a:spcBef>
                <a:spcPts val="0"/>
              </a:spcBef>
            </a:pPr>
            <a:r>
              <a:rPr lang="el-GR" sz="1800" b="1" dirty="0"/>
              <a:t>Α. Ανασύνταξη κτηµατογραφικού υποβάθρου – Εφαρµογή πολεοδοµικής µελέτης </a:t>
            </a:r>
          </a:p>
          <a:p>
            <a:pPr marL="0" indent="0">
              <a:lnSpc>
                <a:spcPct val="100000"/>
              </a:lnSpc>
              <a:spcBef>
                <a:spcPts val="0"/>
              </a:spcBef>
              <a:buNone/>
            </a:pPr>
            <a:r>
              <a:rPr lang="el-GR" sz="1800" b="1" dirty="0" smtClean="0"/>
              <a:t>1</a:t>
            </a:r>
            <a:r>
              <a:rPr lang="el-GR" sz="1800" b="1" dirty="0"/>
              <a:t>. Πύκνωση του τριγωνοµετρικού δικτύου </a:t>
            </a:r>
            <a:endParaRPr lang="el-GR" sz="1800" b="1" dirty="0" smtClean="0"/>
          </a:p>
          <a:p>
            <a:pPr marL="0" indent="0">
              <a:lnSpc>
                <a:spcPct val="100000"/>
              </a:lnSpc>
              <a:spcBef>
                <a:spcPts val="0"/>
              </a:spcBef>
              <a:buNone/>
            </a:pPr>
            <a:r>
              <a:rPr lang="el-GR" sz="1800" b="1" dirty="0" smtClean="0"/>
              <a:t>2</a:t>
            </a:r>
            <a:r>
              <a:rPr lang="el-GR" sz="1800" b="1" dirty="0"/>
              <a:t>. Επεξεργασία δηλώσεων </a:t>
            </a:r>
            <a:endParaRPr lang="el-GR" sz="1800" b="1" dirty="0" smtClean="0"/>
          </a:p>
          <a:p>
            <a:pPr marL="0" indent="0">
              <a:lnSpc>
                <a:spcPct val="100000"/>
              </a:lnSpc>
              <a:spcBef>
                <a:spcPts val="0"/>
              </a:spcBef>
              <a:buNone/>
            </a:pPr>
            <a:r>
              <a:rPr lang="el-GR" sz="1800" b="1" dirty="0" smtClean="0"/>
              <a:t>3</a:t>
            </a:r>
            <a:r>
              <a:rPr lang="el-GR" sz="1800" b="1" dirty="0"/>
              <a:t>. Ανασύνταξη – διόρθωση κτηµατογραφικού υποβάθρου και κτηµατολογικών πινάκων </a:t>
            </a:r>
            <a:endParaRPr lang="el-GR" sz="1800" b="1" dirty="0" smtClean="0"/>
          </a:p>
          <a:p>
            <a:pPr marL="0" indent="0">
              <a:lnSpc>
                <a:spcPct val="100000"/>
              </a:lnSpc>
              <a:spcBef>
                <a:spcPts val="0"/>
              </a:spcBef>
              <a:buNone/>
            </a:pPr>
            <a:r>
              <a:rPr lang="el-GR" sz="1800" b="1" dirty="0" smtClean="0"/>
              <a:t>4</a:t>
            </a:r>
            <a:r>
              <a:rPr lang="el-GR" sz="1800" b="1" dirty="0"/>
              <a:t>. Σύνταξη κτηµατογραφικού διαγράµµατος εφαρµογής </a:t>
            </a:r>
          </a:p>
          <a:p>
            <a:pPr marL="0" indent="0">
              <a:lnSpc>
                <a:spcPct val="100000"/>
              </a:lnSpc>
              <a:spcBef>
                <a:spcPts val="0"/>
              </a:spcBef>
              <a:buNone/>
            </a:pPr>
            <a:endParaRPr lang="el-GR" sz="1800" b="1" dirty="0"/>
          </a:p>
          <a:p>
            <a:pPr>
              <a:lnSpc>
                <a:spcPct val="100000"/>
              </a:lnSpc>
              <a:spcBef>
                <a:spcPts val="0"/>
              </a:spcBef>
            </a:pPr>
            <a:r>
              <a:rPr lang="el-GR" sz="1800" b="1" dirty="0"/>
              <a:t>Β. Υψοµετρικές µελέτες </a:t>
            </a:r>
          </a:p>
          <a:p>
            <a:pPr marL="0" indent="0">
              <a:lnSpc>
                <a:spcPct val="100000"/>
              </a:lnSpc>
              <a:spcBef>
                <a:spcPts val="0"/>
              </a:spcBef>
              <a:buNone/>
            </a:pPr>
            <a:r>
              <a:rPr lang="el-GR" sz="1800" b="1" dirty="0" smtClean="0"/>
              <a:t>5</a:t>
            </a:r>
            <a:r>
              <a:rPr lang="el-GR" sz="1800" b="1" dirty="0"/>
              <a:t>. Χωροσταθµικό δίκτυο </a:t>
            </a:r>
            <a:endParaRPr lang="el-GR" sz="1800" b="1" dirty="0" smtClean="0"/>
          </a:p>
          <a:p>
            <a:pPr marL="0" indent="0">
              <a:lnSpc>
                <a:spcPct val="100000"/>
              </a:lnSpc>
              <a:spcBef>
                <a:spcPts val="0"/>
              </a:spcBef>
              <a:buNone/>
            </a:pPr>
            <a:r>
              <a:rPr lang="el-GR" sz="1800" b="1" dirty="0" smtClean="0"/>
              <a:t>6</a:t>
            </a:r>
            <a:r>
              <a:rPr lang="el-GR" sz="1800" b="1" dirty="0"/>
              <a:t>. Εφαρµογή αξόνων στο έδαφος – Υψοµετρική µελέτη των δρόµων </a:t>
            </a:r>
          </a:p>
          <a:p>
            <a:pPr marL="0" indent="0">
              <a:lnSpc>
                <a:spcPct val="100000"/>
              </a:lnSpc>
              <a:spcBef>
                <a:spcPts val="0"/>
              </a:spcBef>
              <a:buNone/>
            </a:pPr>
            <a:endParaRPr lang="el-GR" sz="1800" b="1" dirty="0"/>
          </a:p>
          <a:p>
            <a:pPr>
              <a:lnSpc>
                <a:spcPct val="100000"/>
              </a:lnSpc>
              <a:spcBef>
                <a:spcPts val="0"/>
              </a:spcBef>
            </a:pPr>
            <a:r>
              <a:rPr lang="el-GR" sz="1800" b="1" dirty="0"/>
              <a:t>Γ. Σύνταξη πράξης εφαρµογής </a:t>
            </a:r>
          </a:p>
          <a:p>
            <a:pPr marL="0" indent="0">
              <a:lnSpc>
                <a:spcPct val="100000"/>
              </a:lnSpc>
              <a:spcBef>
                <a:spcPts val="0"/>
              </a:spcBef>
              <a:buNone/>
            </a:pPr>
            <a:r>
              <a:rPr lang="el-GR" sz="1800" b="1" dirty="0" smtClean="0"/>
              <a:t>7</a:t>
            </a:r>
            <a:r>
              <a:rPr lang="el-GR" sz="1800" b="1" dirty="0"/>
              <a:t>. Συµπλήρωση πίνακα Π.Ε. για περιοχές µε εισφορές – πίνακες επικειµένων </a:t>
            </a:r>
            <a:endParaRPr lang="el-GR" sz="1800" b="1" dirty="0" smtClean="0"/>
          </a:p>
          <a:p>
            <a:pPr marL="0" indent="0">
              <a:lnSpc>
                <a:spcPct val="100000"/>
              </a:lnSpc>
              <a:spcBef>
                <a:spcPts val="0"/>
              </a:spcBef>
              <a:buNone/>
            </a:pPr>
            <a:r>
              <a:rPr lang="el-GR" sz="1800" b="1" dirty="0" smtClean="0"/>
              <a:t>8</a:t>
            </a:r>
            <a:r>
              <a:rPr lang="el-GR" sz="1800" b="1" dirty="0"/>
              <a:t>. Συµπλήρωση πίνακα Π.Ε. για περιοχές µε πράξεις αναλογισµού – πίνακες επικειµένων </a:t>
            </a:r>
            <a:endParaRPr lang="el-GR" sz="1800" b="1" dirty="0" smtClean="0"/>
          </a:p>
          <a:p>
            <a:pPr marL="0" indent="0">
              <a:lnSpc>
                <a:spcPct val="100000"/>
              </a:lnSpc>
              <a:spcBef>
                <a:spcPts val="0"/>
              </a:spcBef>
              <a:buNone/>
            </a:pPr>
            <a:r>
              <a:rPr lang="el-GR" sz="1800" b="1" dirty="0" smtClean="0"/>
              <a:t>9</a:t>
            </a:r>
            <a:r>
              <a:rPr lang="el-GR" sz="1800" b="1" dirty="0"/>
              <a:t>. </a:t>
            </a:r>
            <a:r>
              <a:rPr lang="el-GR" sz="1800" b="1" dirty="0" smtClean="0"/>
              <a:t>Σύνταξη </a:t>
            </a:r>
            <a:r>
              <a:rPr lang="el-GR" sz="1800" b="1" dirty="0"/>
              <a:t>διαγράµµατος Π.Ε. για περιοχές µε εισφορές </a:t>
            </a:r>
            <a:endParaRPr lang="el-GR" sz="1800" b="1" dirty="0" smtClean="0"/>
          </a:p>
          <a:p>
            <a:pPr marL="0" indent="0">
              <a:lnSpc>
                <a:spcPct val="100000"/>
              </a:lnSpc>
              <a:spcBef>
                <a:spcPts val="0"/>
              </a:spcBef>
              <a:buNone/>
            </a:pPr>
            <a:r>
              <a:rPr lang="el-GR" sz="1800" b="1" dirty="0" smtClean="0"/>
              <a:t>10</a:t>
            </a:r>
            <a:r>
              <a:rPr lang="el-GR" sz="1800" b="1" dirty="0"/>
              <a:t>. </a:t>
            </a:r>
            <a:r>
              <a:rPr lang="el-GR" sz="1800" b="1" dirty="0" smtClean="0"/>
              <a:t>Σύνταξη </a:t>
            </a:r>
            <a:r>
              <a:rPr lang="el-GR" sz="1800" b="1" dirty="0"/>
              <a:t>διαγράµµατος Π.Ε. για περιοχές µε αναλογισµούς </a:t>
            </a:r>
            <a:endParaRPr lang="el-GR" sz="1800" b="1" dirty="0" smtClean="0"/>
          </a:p>
          <a:p>
            <a:pPr marL="0" indent="0">
              <a:lnSpc>
                <a:spcPct val="100000"/>
              </a:lnSpc>
              <a:spcBef>
                <a:spcPts val="0"/>
              </a:spcBef>
              <a:buNone/>
            </a:pPr>
            <a:r>
              <a:rPr lang="el-GR" sz="1800" b="1" dirty="0" smtClean="0"/>
              <a:t>11</a:t>
            </a:r>
            <a:r>
              <a:rPr lang="el-GR" sz="1800" b="1" dirty="0"/>
              <a:t>. Συµµετοχή στις διαδικασίες κύρωσης – επεξεργασία ενστάσεων κλπ. – Σύνταξη γενικής έκθεσης </a:t>
            </a:r>
            <a:endParaRPr lang="el-GR" sz="1800" b="1" dirty="0" smtClean="0"/>
          </a:p>
          <a:p>
            <a:pPr marL="0" indent="0">
              <a:lnSpc>
                <a:spcPct val="100000"/>
              </a:lnSpc>
              <a:spcBef>
                <a:spcPts val="0"/>
              </a:spcBef>
              <a:buNone/>
            </a:pPr>
            <a:r>
              <a:rPr lang="el-GR" sz="1800" b="1" dirty="0" smtClean="0"/>
              <a:t>12</a:t>
            </a:r>
            <a:r>
              <a:rPr lang="el-GR" sz="1800" b="1" dirty="0"/>
              <a:t>. Σύνταξη πράξεων επιβολής εισφοράς και των εντύπων που τις </a:t>
            </a:r>
            <a:r>
              <a:rPr lang="el-GR" sz="1800" b="1" dirty="0" smtClean="0"/>
              <a:t>συνοδεύουν</a:t>
            </a:r>
            <a:endParaRPr lang="el-GR" sz="1800" dirty="0" smtClean="0"/>
          </a:p>
          <a:p>
            <a:endParaRPr lang="el-GR" sz="1800" dirty="0"/>
          </a:p>
        </p:txBody>
      </p:sp>
    </p:spTree>
    <p:extLst>
      <p:ext uri="{BB962C8B-B14F-4D97-AF65-F5344CB8AC3E}">
        <p14:creationId xmlns:p14="http://schemas.microsoft.com/office/powerpoint/2010/main" val="720078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ΠΡΑΞΗ ΕΦΑΡΜΟΓΗΣ – </a:t>
            </a:r>
            <a:r>
              <a:rPr lang="el-GR" sz="1800" b="1" dirty="0" smtClean="0">
                <a:latin typeface="Arial Black" panose="020B0A04020102020204" pitchFamily="34" charset="0"/>
              </a:rPr>
              <a:t>εισφορές σε γη και χρήμα (Ν.1337/83)</a:t>
            </a:r>
            <a:endParaRPr lang="el-GR" sz="2800" dirty="0"/>
          </a:p>
        </p:txBody>
      </p:sp>
      <p:sp>
        <p:nvSpPr>
          <p:cNvPr id="3" name="Content Placeholder 2"/>
          <p:cNvSpPr>
            <a:spLocks noGrp="1"/>
          </p:cNvSpPr>
          <p:nvPr>
            <p:ph idx="1"/>
          </p:nvPr>
        </p:nvSpPr>
        <p:spPr>
          <a:xfrm>
            <a:off x="197224" y="841247"/>
            <a:ext cx="11582399" cy="5882281"/>
          </a:xfrm>
        </p:spPr>
        <p:txBody>
          <a:bodyPr>
            <a:normAutofit lnSpcReduction="10000"/>
          </a:bodyPr>
          <a:lstStyle/>
          <a:p>
            <a:pPr>
              <a:lnSpc>
                <a:spcPct val="100000"/>
              </a:lnSpc>
              <a:spcBef>
                <a:spcPts val="0"/>
              </a:spcBef>
            </a:pPr>
            <a:r>
              <a:rPr lang="el-GR" sz="2000" dirty="0"/>
              <a:t>Ως ιδιοκτησία επί της οποίας λογίζεται το ποσοστό εισφοράς σε γη θεωρείται </a:t>
            </a:r>
            <a:r>
              <a:rPr lang="el-GR" sz="2000" b="1" dirty="0"/>
              <a:t>το σύνολο των ιδιοκτησιών </a:t>
            </a:r>
            <a:r>
              <a:rPr lang="el-GR" sz="2000" dirty="0"/>
              <a:t>(οικοπέδων) του </a:t>
            </a:r>
            <a:r>
              <a:rPr lang="el-GR" sz="2000" b="1" dirty="0"/>
              <a:t>ίδιου ιδιοκτήτη </a:t>
            </a:r>
            <a:r>
              <a:rPr lang="el-GR" sz="2000" dirty="0"/>
              <a:t>(πολυιδιοκτήτης) στην εντασσόµενη περιοχή, ανά </a:t>
            </a:r>
            <a:r>
              <a:rPr lang="el-GR" sz="2000" b="1" dirty="0"/>
              <a:t>πολεοδοµική ενότητα </a:t>
            </a:r>
            <a:r>
              <a:rPr lang="el-GR" sz="2000" dirty="0"/>
              <a:t>και ανά διάταγµα ένταξης. Για τον υπολογισµό της υποχρέωσης συµµετοχής σε γη λαµβάνονται τα εµβαδά που είχαν οι ιδιοκτησίες ή τα ιδανικά µερίδια του κάθε ιδιοκτήτη την </a:t>
            </a:r>
            <a:r>
              <a:rPr lang="el-GR" sz="2000" b="1" dirty="0" smtClean="0"/>
              <a:t>10-3-1982</a:t>
            </a:r>
            <a:r>
              <a:rPr lang="el-GR" sz="2000" dirty="0"/>
              <a:t>. </a:t>
            </a:r>
            <a:endParaRPr lang="el-GR" sz="2000" dirty="0" smtClean="0"/>
          </a:p>
          <a:p>
            <a:pPr>
              <a:lnSpc>
                <a:spcPct val="100000"/>
              </a:lnSpc>
              <a:spcBef>
                <a:spcPts val="0"/>
              </a:spcBef>
            </a:pPr>
            <a:r>
              <a:rPr lang="el-GR" sz="2000" dirty="0"/>
              <a:t>Για τον υπολογισµό της </a:t>
            </a:r>
            <a:r>
              <a:rPr lang="el-GR" sz="2000" dirty="0" smtClean="0"/>
              <a:t>εισφοράς </a:t>
            </a:r>
            <a:r>
              <a:rPr lang="el-GR" sz="2000" dirty="0"/>
              <a:t>γης που οφείλει ο </a:t>
            </a:r>
            <a:r>
              <a:rPr lang="el-GR" sz="2000" dirty="0" smtClean="0"/>
              <a:t>ιδιοκτήτης συνεκτιµώνται </a:t>
            </a:r>
            <a:r>
              <a:rPr lang="el-GR" sz="2000" dirty="0"/>
              <a:t>και οι δεσµεύσεις για κοινόχρηστα ή κοινωφελή που τυχόν έχει υποστεί η </a:t>
            </a:r>
            <a:r>
              <a:rPr lang="el-GR" sz="2000" dirty="0" smtClean="0"/>
              <a:t>ιδιοκτησία</a:t>
            </a:r>
          </a:p>
          <a:p>
            <a:pPr>
              <a:lnSpc>
                <a:spcPct val="100000"/>
              </a:lnSpc>
              <a:spcBef>
                <a:spcPts val="0"/>
              </a:spcBef>
            </a:pPr>
            <a:r>
              <a:rPr lang="el-GR" sz="2000" dirty="0"/>
              <a:t>Σε περίπτωση που η </a:t>
            </a:r>
            <a:r>
              <a:rPr lang="el-GR" sz="2000" dirty="0" smtClean="0"/>
              <a:t>εισφορά σε </a:t>
            </a:r>
            <a:r>
              <a:rPr lang="el-GR" sz="2000" dirty="0"/>
              <a:t>γη πρέπει να ληφθεί από µη ρυµοτοµούµενο τµήµα ιδιοκτησίας, πλην όµως κατά την κρίση της αρχής το τµήµα γης </a:t>
            </a:r>
            <a:r>
              <a:rPr lang="el-GR" sz="2000" dirty="0" smtClean="0"/>
              <a:t>δεν </a:t>
            </a:r>
            <a:r>
              <a:rPr lang="el-GR" sz="2000" dirty="0"/>
              <a:t>είναι αξιοποιήσιµο πολεοδοµικά ή η αφαίρεσή του είναι φανερά επιζήµια για την ιδιοκτησία, µπορεί να µετατρέπεται σε ισάξια χρηµατική συµµετοχή (µετατροπή εισφοράς γης σε χρήµα), που διατίθεται αποκλειστικά για τη δηµιουργία κοινοχρήστων χώρων και κοινωφελών χρήσεων και σκοπών. </a:t>
            </a:r>
            <a:endParaRPr lang="el-GR" sz="2000" dirty="0" smtClean="0"/>
          </a:p>
          <a:p>
            <a:pPr>
              <a:lnSpc>
                <a:spcPct val="100000"/>
              </a:lnSpc>
              <a:spcBef>
                <a:spcPts val="0"/>
              </a:spcBef>
            </a:pPr>
            <a:r>
              <a:rPr lang="el-GR" sz="2000" dirty="0"/>
              <a:t>Τα εδαφικά τµήµατα που προέρχονται από εισφορά γης διατίθενται κατά σειρά προτεραιότητας: </a:t>
            </a:r>
            <a:endParaRPr lang="el-GR" sz="2000" dirty="0" smtClean="0"/>
          </a:p>
          <a:p>
            <a:pPr marL="0" indent="0">
              <a:lnSpc>
                <a:spcPct val="100000"/>
              </a:lnSpc>
              <a:spcBef>
                <a:spcPts val="0"/>
              </a:spcBef>
              <a:buNone/>
            </a:pPr>
            <a:r>
              <a:rPr lang="el-GR" sz="2000" dirty="0"/>
              <a:t>	</a:t>
            </a:r>
            <a:r>
              <a:rPr lang="el-GR" sz="2000" dirty="0" smtClean="0"/>
              <a:t>α</a:t>
            </a:r>
            <a:r>
              <a:rPr lang="el-GR" sz="2000" dirty="0"/>
              <a:t>. Για τη δηµιουργία κοινόχρηστων χώρων µέσα στην ίδια πολεοδοµική ενότητα. </a:t>
            </a:r>
            <a:endParaRPr lang="el-GR" sz="2000" dirty="0" smtClean="0"/>
          </a:p>
          <a:p>
            <a:pPr marL="0" indent="0">
              <a:lnSpc>
                <a:spcPct val="100000"/>
              </a:lnSpc>
              <a:spcBef>
                <a:spcPts val="0"/>
              </a:spcBef>
              <a:buNone/>
            </a:pPr>
            <a:r>
              <a:rPr lang="el-GR" sz="2000" dirty="0"/>
              <a:t>	</a:t>
            </a:r>
            <a:r>
              <a:rPr lang="el-GR" sz="2000" dirty="0" smtClean="0"/>
              <a:t>β</a:t>
            </a:r>
            <a:r>
              <a:rPr lang="el-GR" sz="2000" dirty="0"/>
              <a:t>. Για την παραχώρηση οικοπέδων σε ιδιοκτήτες της ίδιας πολεοδοµικής ενότητας των οποίων τα οικόπεδα ρυµοτοµούνται εξ ολοκλήρου ή κατά ποσοστό περισσότερο από το καθοριζόµενο στην παρ.4 του άρθρου 8 του Ν.1337/1983 και εφόσον δεν είναι δυνατή η τακτοποίησή τους, σύµφωνα µε τους τρόπους που προβλέπονται από το άρθρο 12 του ίδιου νόµου. </a:t>
            </a:r>
            <a:endParaRPr lang="el-GR" sz="2000" dirty="0" smtClean="0"/>
          </a:p>
          <a:p>
            <a:pPr marL="0" indent="0">
              <a:lnSpc>
                <a:spcPct val="100000"/>
              </a:lnSpc>
              <a:spcBef>
                <a:spcPts val="0"/>
              </a:spcBef>
              <a:buNone/>
            </a:pPr>
            <a:r>
              <a:rPr lang="el-GR" sz="2000" dirty="0"/>
              <a:t>	</a:t>
            </a:r>
            <a:r>
              <a:rPr lang="el-GR" sz="2000" dirty="0" smtClean="0"/>
              <a:t>γ</a:t>
            </a:r>
            <a:r>
              <a:rPr lang="el-GR" sz="2000" dirty="0"/>
              <a:t>. Για κοινωφελείς χώρους και σκοπούς µέσα στην ίδια πολεοδοµική ενότητα. </a:t>
            </a:r>
            <a:endParaRPr lang="el-GR" sz="2000" dirty="0" smtClean="0"/>
          </a:p>
          <a:p>
            <a:pPr marL="0" indent="0">
              <a:lnSpc>
                <a:spcPct val="100000"/>
              </a:lnSpc>
              <a:spcBef>
                <a:spcPts val="0"/>
              </a:spcBef>
              <a:buNone/>
            </a:pPr>
            <a:r>
              <a:rPr lang="el-GR" sz="2000" dirty="0"/>
              <a:t>	</a:t>
            </a:r>
            <a:r>
              <a:rPr lang="el-GR" sz="2000" dirty="0" smtClean="0"/>
              <a:t>δ</a:t>
            </a:r>
            <a:r>
              <a:rPr lang="el-GR" sz="2000" dirty="0"/>
              <a:t>. Για τη δηµιουργία χώρων κοινόχρηστων και κοινωφελών χρήσεων και σκοπών για τις γενικότερες ανάγκες της περιοχής. </a:t>
            </a:r>
            <a:endParaRPr lang="el-GR" sz="2000" dirty="0" smtClean="0"/>
          </a:p>
          <a:p>
            <a:pPr>
              <a:lnSpc>
                <a:spcPct val="100000"/>
              </a:lnSpc>
              <a:spcBef>
                <a:spcPts val="0"/>
              </a:spcBef>
            </a:pPr>
            <a:endParaRPr lang="el-GR" sz="2000" dirty="0"/>
          </a:p>
        </p:txBody>
      </p:sp>
    </p:spTree>
    <p:extLst>
      <p:ext uri="{BB962C8B-B14F-4D97-AF65-F5344CB8AC3E}">
        <p14:creationId xmlns:p14="http://schemas.microsoft.com/office/powerpoint/2010/main" val="219567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fontScale="90000"/>
          </a:bodyPr>
          <a:lstStyle/>
          <a:p>
            <a:r>
              <a:rPr lang="el-GR" sz="2800" b="1" dirty="0" smtClean="0">
                <a:latin typeface="Arial Black" panose="020B0A04020102020204" pitchFamily="34" charset="0"/>
              </a:rPr>
              <a:t>ΠΡΑΞΗ ΕΦΑΡΜΟΓΗΣ – </a:t>
            </a:r>
            <a:r>
              <a:rPr lang="el-GR" sz="1800" b="1" dirty="0" smtClean="0">
                <a:latin typeface="Arial Black" panose="020B0A04020102020204" pitchFamily="34" charset="0"/>
              </a:rPr>
              <a:t>εισφορές σε γη και χρήμα </a:t>
            </a:r>
            <a:r>
              <a:rPr lang="el-GR" sz="2400" b="1" dirty="0" smtClean="0">
                <a:latin typeface="Arial Black" panose="020B0A04020102020204" pitchFamily="34" charset="0"/>
              </a:rPr>
              <a:t>(Ν.1337/83)</a:t>
            </a:r>
            <a:endParaRPr lang="el-GR" sz="2400" dirty="0"/>
          </a:p>
        </p:txBody>
      </p:sp>
      <p:sp>
        <p:nvSpPr>
          <p:cNvPr id="3" name="Content Placeholder 2"/>
          <p:cNvSpPr>
            <a:spLocks noGrp="1"/>
          </p:cNvSpPr>
          <p:nvPr>
            <p:ph idx="1"/>
          </p:nvPr>
        </p:nvSpPr>
        <p:spPr>
          <a:xfrm>
            <a:off x="197224" y="841247"/>
            <a:ext cx="11582399" cy="5882281"/>
          </a:xfrm>
        </p:spPr>
        <p:txBody>
          <a:bodyPr>
            <a:normAutofit/>
          </a:bodyPr>
          <a:lstStyle/>
          <a:p>
            <a:pPr>
              <a:lnSpc>
                <a:spcPct val="100000"/>
              </a:lnSpc>
              <a:spcBef>
                <a:spcPts val="0"/>
              </a:spcBef>
            </a:pPr>
            <a:r>
              <a:rPr lang="el-GR" sz="2000" dirty="0"/>
              <a:t>Εισφορά σε </a:t>
            </a:r>
            <a:r>
              <a:rPr lang="el-GR" sz="2000" b="1" dirty="0"/>
              <a:t>γη</a:t>
            </a:r>
            <a:r>
              <a:rPr lang="el-GR" sz="2000" dirty="0"/>
              <a:t> περιοχών α΄ </a:t>
            </a:r>
            <a:r>
              <a:rPr lang="el-GR" sz="2000" dirty="0" smtClean="0"/>
              <a:t>κατοικίας</a:t>
            </a:r>
            <a:endParaRPr lang="el-GR" sz="2000" dirty="0"/>
          </a:p>
          <a:p>
            <a:pPr marL="0" indent="0">
              <a:lnSpc>
                <a:spcPct val="100000"/>
              </a:lnSpc>
              <a:spcBef>
                <a:spcPts val="0"/>
              </a:spcBef>
              <a:buNone/>
            </a:pPr>
            <a:r>
              <a:rPr lang="el-GR" sz="2000" dirty="0"/>
              <a:t>	</a:t>
            </a:r>
            <a:r>
              <a:rPr lang="el-GR" sz="2000" dirty="0" smtClean="0"/>
              <a:t>Ε </a:t>
            </a:r>
            <a:r>
              <a:rPr lang="el-GR" sz="2000" dirty="0"/>
              <a:t>&lt; 250τ.µ.    </a:t>
            </a:r>
            <a:r>
              <a:rPr lang="el-GR" sz="2000" dirty="0" smtClean="0">
                <a:sym typeface="Wingdings" panose="05000000000000000000" pitchFamily="2" charset="2"/>
              </a:rPr>
              <a:t> </a:t>
            </a:r>
            <a:r>
              <a:rPr lang="el-GR" sz="2000" dirty="0" smtClean="0"/>
              <a:t> 				Εισφορά </a:t>
            </a:r>
            <a:r>
              <a:rPr lang="el-GR" sz="2000" dirty="0"/>
              <a:t>σε γη = </a:t>
            </a:r>
            <a:r>
              <a:rPr lang="el-GR" sz="2000" dirty="0" smtClean="0"/>
              <a:t>10 %  </a:t>
            </a:r>
          </a:p>
          <a:p>
            <a:pPr marL="0" indent="0">
              <a:lnSpc>
                <a:spcPct val="100000"/>
              </a:lnSpc>
              <a:spcBef>
                <a:spcPts val="0"/>
              </a:spcBef>
              <a:buNone/>
            </a:pPr>
            <a:r>
              <a:rPr lang="el-GR" sz="2000" dirty="0"/>
              <a:t>	</a:t>
            </a:r>
            <a:r>
              <a:rPr lang="el-GR" sz="2000" dirty="0" smtClean="0"/>
              <a:t>250τ.µ</a:t>
            </a:r>
            <a:r>
              <a:rPr lang="el-GR" sz="2000" dirty="0"/>
              <a:t>. &lt; Ε &lt; 500τ.µ.  </a:t>
            </a:r>
            <a:r>
              <a:rPr lang="el-GR" sz="2000" dirty="0" smtClean="0">
                <a:sym typeface="Wingdings" panose="05000000000000000000" pitchFamily="2" charset="2"/>
              </a:rPr>
              <a:t>	</a:t>
            </a:r>
            <a:r>
              <a:rPr lang="el-GR" sz="2000" dirty="0" smtClean="0"/>
              <a:t>		Εισφορά </a:t>
            </a:r>
            <a:r>
              <a:rPr lang="el-GR" sz="2000" dirty="0"/>
              <a:t>σε γη = </a:t>
            </a:r>
            <a:r>
              <a:rPr lang="el-GR" sz="2000" dirty="0" smtClean="0"/>
              <a:t>20 %  </a:t>
            </a:r>
          </a:p>
          <a:p>
            <a:pPr marL="0" indent="0">
              <a:lnSpc>
                <a:spcPct val="100000"/>
              </a:lnSpc>
              <a:spcBef>
                <a:spcPts val="0"/>
              </a:spcBef>
              <a:buNone/>
            </a:pPr>
            <a:r>
              <a:rPr lang="el-GR" sz="2000" dirty="0"/>
              <a:t>	</a:t>
            </a:r>
            <a:r>
              <a:rPr lang="el-GR" sz="2000" dirty="0" smtClean="0"/>
              <a:t>500τ.µ</a:t>
            </a:r>
            <a:r>
              <a:rPr lang="el-GR" sz="2000" dirty="0"/>
              <a:t>. &lt; Ε &lt; 1000τ.µ.  </a:t>
            </a:r>
            <a:r>
              <a:rPr lang="el-GR" sz="2000" dirty="0" smtClean="0">
                <a:sym typeface="Wingdings" panose="05000000000000000000" pitchFamily="2" charset="2"/>
              </a:rPr>
              <a:t></a:t>
            </a:r>
            <a:r>
              <a:rPr lang="el-GR" sz="2000" dirty="0" smtClean="0"/>
              <a:t> 			Εισφορά </a:t>
            </a:r>
            <a:r>
              <a:rPr lang="el-GR" sz="2000" dirty="0"/>
              <a:t>σε γη = </a:t>
            </a:r>
            <a:r>
              <a:rPr lang="el-GR" sz="2000" dirty="0" smtClean="0"/>
              <a:t>30 %  </a:t>
            </a:r>
          </a:p>
          <a:p>
            <a:pPr marL="0" indent="0">
              <a:lnSpc>
                <a:spcPct val="100000"/>
              </a:lnSpc>
              <a:spcBef>
                <a:spcPts val="0"/>
              </a:spcBef>
              <a:buNone/>
            </a:pPr>
            <a:r>
              <a:rPr lang="el-GR" sz="2000" dirty="0"/>
              <a:t>	</a:t>
            </a:r>
            <a:r>
              <a:rPr lang="el-GR" sz="2000" dirty="0" smtClean="0"/>
              <a:t>1000τ.µ</a:t>
            </a:r>
            <a:r>
              <a:rPr lang="el-GR" sz="2000" dirty="0"/>
              <a:t>. &lt; Ε &lt; 2000τ.µ.  </a:t>
            </a:r>
            <a:r>
              <a:rPr lang="el-GR" sz="2000" dirty="0" smtClean="0">
                <a:sym typeface="Wingdings" panose="05000000000000000000" pitchFamily="2" charset="2"/>
              </a:rPr>
              <a:t></a:t>
            </a:r>
            <a:r>
              <a:rPr lang="el-GR" sz="2000" dirty="0" smtClean="0"/>
              <a:t> 		Εισφορά </a:t>
            </a:r>
            <a:r>
              <a:rPr lang="el-GR" sz="2000" dirty="0"/>
              <a:t>σε γη = </a:t>
            </a:r>
            <a:r>
              <a:rPr lang="el-GR" sz="2000" dirty="0" smtClean="0"/>
              <a:t>40 %  </a:t>
            </a:r>
          </a:p>
          <a:p>
            <a:pPr marL="0" indent="0">
              <a:lnSpc>
                <a:spcPct val="100000"/>
              </a:lnSpc>
              <a:spcBef>
                <a:spcPts val="0"/>
              </a:spcBef>
              <a:buNone/>
            </a:pPr>
            <a:r>
              <a:rPr lang="el-GR" sz="2000" dirty="0"/>
              <a:t>	</a:t>
            </a:r>
            <a:r>
              <a:rPr lang="el-GR" sz="2000" dirty="0" smtClean="0"/>
              <a:t>2000τ.µ</a:t>
            </a:r>
            <a:r>
              <a:rPr lang="el-GR" sz="2000" dirty="0"/>
              <a:t>. &lt; Ε &lt; 10000τ.µ.  </a:t>
            </a:r>
            <a:r>
              <a:rPr lang="el-GR" sz="2000" dirty="0" smtClean="0">
                <a:sym typeface="Wingdings" panose="05000000000000000000" pitchFamily="2" charset="2"/>
              </a:rPr>
              <a:t></a:t>
            </a:r>
            <a:r>
              <a:rPr lang="el-GR" sz="2000" dirty="0" smtClean="0"/>
              <a:t> 		Εισφορά </a:t>
            </a:r>
            <a:r>
              <a:rPr lang="el-GR" sz="2000" dirty="0"/>
              <a:t>σε γη = </a:t>
            </a:r>
            <a:r>
              <a:rPr lang="el-GR" sz="2000" dirty="0" smtClean="0"/>
              <a:t>50 %  </a:t>
            </a:r>
          </a:p>
          <a:p>
            <a:pPr marL="0" indent="0">
              <a:lnSpc>
                <a:spcPct val="100000"/>
              </a:lnSpc>
              <a:spcBef>
                <a:spcPts val="0"/>
              </a:spcBef>
              <a:buNone/>
            </a:pPr>
            <a:r>
              <a:rPr lang="el-GR" sz="2000" dirty="0"/>
              <a:t>	</a:t>
            </a:r>
            <a:r>
              <a:rPr lang="el-GR" sz="2000" dirty="0" smtClean="0"/>
              <a:t>Ε </a:t>
            </a:r>
            <a:r>
              <a:rPr lang="el-GR" sz="2000" dirty="0"/>
              <a:t>αυτοτελούς ιδιοκτησίας &gt; 10000τ.µ. </a:t>
            </a:r>
            <a:r>
              <a:rPr lang="el-GR" sz="2000" dirty="0" smtClean="0">
                <a:sym typeface="Wingdings" panose="05000000000000000000" pitchFamily="2" charset="2"/>
              </a:rPr>
              <a:t>	</a:t>
            </a:r>
            <a:r>
              <a:rPr lang="el-GR" sz="2000" dirty="0" smtClean="0"/>
              <a:t>Εισφορά </a:t>
            </a:r>
            <a:r>
              <a:rPr lang="el-GR" sz="2000" dirty="0"/>
              <a:t>σε γη = </a:t>
            </a:r>
            <a:r>
              <a:rPr lang="el-GR" sz="2000" dirty="0" smtClean="0"/>
              <a:t>60 %  </a:t>
            </a:r>
          </a:p>
          <a:p>
            <a:pPr marL="0" indent="0">
              <a:lnSpc>
                <a:spcPct val="100000"/>
              </a:lnSpc>
              <a:spcBef>
                <a:spcPts val="0"/>
              </a:spcBef>
              <a:buNone/>
            </a:pPr>
            <a:endParaRPr lang="el-GR" sz="2000" dirty="0"/>
          </a:p>
          <a:p>
            <a:pPr marL="0" indent="0">
              <a:lnSpc>
                <a:spcPct val="100000"/>
              </a:lnSpc>
              <a:spcBef>
                <a:spcPts val="0"/>
              </a:spcBef>
              <a:buNone/>
            </a:pPr>
            <a:r>
              <a:rPr lang="el-GR" sz="2000" dirty="0" smtClean="0"/>
              <a:t>	Οι </a:t>
            </a:r>
            <a:r>
              <a:rPr lang="el-GR" sz="2000" dirty="0"/>
              <a:t>ιδιοκτησίες που ανήκουν στο </a:t>
            </a:r>
            <a:r>
              <a:rPr lang="el-GR" sz="2000" b="1" dirty="0"/>
              <a:t>∆ηµόσιο, σε Οργανισµούς Τοπικής Αυτοδιοίκησης </a:t>
            </a:r>
            <a:r>
              <a:rPr lang="el-GR" sz="2000" dirty="0"/>
              <a:t>ή σε κρατικά νοµικά πρόσωπα δηµοσίου ή ιδιωτικού δικαίου κατά το µέρος που από την πολεοδοµική µελέτη προορίζονται για τη δηµιουργία </a:t>
            </a:r>
            <a:r>
              <a:rPr lang="el-GR" sz="2000" b="1" dirty="0"/>
              <a:t>κοινωφελών χώρων </a:t>
            </a:r>
            <a:r>
              <a:rPr lang="el-GR" sz="2000" dirty="0"/>
              <a:t>της αρµοδιότητας του δηµόσιου φορέα στον οποίο ανήκουν ή διατίθενται για τους ίδιους σκοπούς µε ανταλλαγή, παραχώρηση ή άλλο τρόπο µεταξύ των αντιστοίχων φορέων, θεωρούνται αυτοδίκαια εισφερόµενες για το σκοπό που προορίζονται και </a:t>
            </a:r>
            <a:r>
              <a:rPr lang="el-GR" sz="2000" b="1" dirty="0"/>
              <a:t>δεν υπόκειντα</a:t>
            </a:r>
            <a:r>
              <a:rPr lang="el-GR" sz="2000" dirty="0"/>
              <a:t>ι κατά το µέρος αυτό σε άλλη </a:t>
            </a:r>
            <a:r>
              <a:rPr lang="el-GR" sz="2000" b="1" dirty="0"/>
              <a:t>εισφορά </a:t>
            </a:r>
            <a:r>
              <a:rPr lang="el-GR" sz="2000" b="1" dirty="0" smtClean="0"/>
              <a:t>γης</a:t>
            </a:r>
          </a:p>
          <a:p>
            <a:pPr marL="0" indent="0">
              <a:lnSpc>
                <a:spcPct val="100000"/>
              </a:lnSpc>
              <a:spcBef>
                <a:spcPts val="0"/>
              </a:spcBef>
              <a:buNone/>
            </a:pPr>
            <a:endParaRPr lang="el-GR" sz="2000" dirty="0" smtClean="0"/>
          </a:p>
          <a:p>
            <a:pPr marL="0" indent="0">
              <a:lnSpc>
                <a:spcPct val="100000"/>
              </a:lnSpc>
              <a:spcBef>
                <a:spcPts val="0"/>
              </a:spcBef>
              <a:buNone/>
            </a:pPr>
            <a:endParaRPr lang="el-GR" sz="2000" b="1" dirty="0"/>
          </a:p>
        </p:txBody>
      </p:sp>
    </p:spTree>
    <p:extLst>
      <p:ext uri="{BB962C8B-B14F-4D97-AF65-F5344CB8AC3E}">
        <p14:creationId xmlns:p14="http://schemas.microsoft.com/office/powerpoint/2010/main" val="2901172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fontScale="90000"/>
          </a:bodyPr>
          <a:lstStyle/>
          <a:p>
            <a:r>
              <a:rPr lang="el-GR" sz="2800" b="1" dirty="0" smtClean="0">
                <a:latin typeface="Arial Black" panose="020B0A04020102020204" pitchFamily="34" charset="0"/>
              </a:rPr>
              <a:t>ΠΡΑΞΗ ΕΦΑΡΜΟΓΗΣ – </a:t>
            </a:r>
            <a:r>
              <a:rPr lang="el-GR" sz="1800" b="1" dirty="0" smtClean="0">
                <a:latin typeface="Arial Black" panose="020B0A04020102020204" pitchFamily="34" charset="0"/>
              </a:rPr>
              <a:t>εισφορές σε γη και χρήμα </a:t>
            </a:r>
            <a:r>
              <a:rPr lang="el-GR" sz="2400" b="1" dirty="0" smtClean="0">
                <a:latin typeface="Arial Black" panose="020B0A04020102020204" pitchFamily="34" charset="0"/>
              </a:rPr>
              <a:t>(Ν.1337/83)</a:t>
            </a:r>
            <a:endParaRPr lang="el-GR" sz="2400" dirty="0"/>
          </a:p>
        </p:txBody>
      </p:sp>
      <p:sp>
        <p:nvSpPr>
          <p:cNvPr id="3" name="Content Placeholder 2"/>
          <p:cNvSpPr>
            <a:spLocks noGrp="1"/>
          </p:cNvSpPr>
          <p:nvPr>
            <p:ph idx="1"/>
          </p:nvPr>
        </p:nvSpPr>
        <p:spPr>
          <a:xfrm>
            <a:off x="197224" y="841247"/>
            <a:ext cx="11582399" cy="5882281"/>
          </a:xfrm>
        </p:spPr>
        <p:txBody>
          <a:bodyPr>
            <a:normAutofit/>
          </a:bodyPr>
          <a:lstStyle/>
          <a:p>
            <a:pPr>
              <a:lnSpc>
                <a:spcPct val="100000"/>
              </a:lnSpc>
              <a:spcBef>
                <a:spcPts val="0"/>
              </a:spcBef>
            </a:pPr>
            <a:r>
              <a:rPr lang="el-GR" sz="2000" dirty="0"/>
              <a:t>Οι ιδιοκτήτες των ακινήτων, τα οποία περιλαµβάνονται σε περιοχές, που πολεοδοµούνται για πρώτη φορά και τα οποία διατηρούνται ή διαµορφώνονται σε νέα ακίνητα, συµµετέχουν µε καταβολή χρηµατικής εισφοράς στην αντιµετώπιση της δαπάνης για την κατασκευή των βασικών κοινόχρηστων πολεοδοµικών έργων </a:t>
            </a:r>
          </a:p>
          <a:p>
            <a:pPr>
              <a:lnSpc>
                <a:spcPct val="100000"/>
              </a:lnSpc>
              <a:spcBef>
                <a:spcPts val="0"/>
              </a:spcBef>
            </a:pPr>
            <a:r>
              <a:rPr lang="el-GR" sz="2000" dirty="0" smtClean="0"/>
              <a:t>Εισφορά </a:t>
            </a:r>
            <a:r>
              <a:rPr lang="el-GR" sz="2000" dirty="0"/>
              <a:t>σε </a:t>
            </a:r>
            <a:r>
              <a:rPr lang="el-GR" sz="2000" b="1" dirty="0"/>
              <a:t>χρήµα</a:t>
            </a:r>
            <a:r>
              <a:rPr lang="el-GR" sz="2000" dirty="0"/>
              <a:t>, που ίσχυαν µέχρι την 13η-6-1997 (ηµεροµηνία ισχύος του Ν.2508/1997) για τις περιοχές α΄ </a:t>
            </a:r>
            <a:r>
              <a:rPr lang="el-GR" sz="2000" dirty="0" smtClean="0"/>
              <a:t>κατοικίας </a:t>
            </a:r>
            <a:endParaRPr lang="el-GR" sz="2000" dirty="0"/>
          </a:p>
          <a:p>
            <a:pPr marL="0" indent="0">
              <a:lnSpc>
                <a:spcPct val="100000"/>
              </a:lnSpc>
              <a:spcBef>
                <a:spcPts val="0"/>
              </a:spcBef>
              <a:buNone/>
            </a:pPr>
            <a:r>
              <a:rPr lang="el-GR" sz="2000" dirty="0"/>
              <a:t>	</a:t>
            </a:r>
            <a:r>
              <a:rPr lang="el-GR" sz="2000" dirty="0" smtClean="0"/>
              <a:t>Ε </a:t>
            </a:r>
            <a:r>
              <a:rPr lang="el-GR" sz="2000" dirty="0"/>
              <a:t>&lt; 200τ.µ.   </a:t>
            </a:r>
            <a:r>
              <a:rPr lang="el-GR" sz="2000" dirty="0" smtClean="0">
                <a:sym typeface="Wingdings" panose="05000000000000000000" pitchFamily="2" charset="2"/>
              </a:rPr>
              <a:t></a:t>
            </a:r>
            <a:r>
              <a:rPr lang="el-GR" sz="2000" dirty="0" smtClean="0"/>
              <a:t> 			Εισφορά </a:t>
            </a:r>
            <a:r>
              <a:rPr lang="el-GR" sz="2000" dirty="0"/>
              <a:t>σε χρήµα = </a:t>
            </a:r>
            <a:r>
              <a:rPr lang="el-GR" sz="2000" dirty="0" smtClean="0"/>
              <a:t>1 %</a:t>
            </a:r>
          </a:p>
          <a:p>
            <a:pPr marL="0" indent="0">
              <a:lnSpc>
                <a:spcPct val="100000"/>
              </a:lnSpc>
              <a:spcBef>
                <a:spcPts val="0"/>
              </a:spcBef>
              <a:buNone/>
            </a:pPr>
            <a:r>
              <a:rPr lang="el-GR" sz="2000" dirty="0"/>
              <a:t>	</a:t>
            </a:r>
            <a:r>
              <a:rPr lang="el-GR" sz="2000" dirty="0" smtClean="0"/>
              <a:t>200τ.µ</a:t>
            </a:r>
            <a:r>
              <a:rPr lang="el-GR" sz="2000" dirty="0"/>
              <a:t>. &lt; Ε &lt; 1000τ.µ. </a:t>
            </a:r>
            <a:r>
              <a:rPr lang="el-GR" sz="2000" dirty="0" smtClean="0">
                <a:sym typeface="Wingdings" panose="05000000000000000000" pitchFamily="2" charset="2"/>
              </a:rPr>
              <a:t></a:t>
            </a:r>
            <a:r>
              <a:rPr lang="el-GR" sz="2000" dirty="0" smtClean="0"/>
              <a:t> 		Εισφορά </a:t>
            </a:r>
            <a:r>
              <a:rPr lang="el-GR" sz="2000" dirty="0"/>
              <a:t>σε χρήµα = </a:t>
            </a:r>
            <a:r>
              <a:rPr lang="el-GR" sz="2000" dirty="0" smtClean="0"/>
              <a:t>15 %</a:t>
            </a:r>
            <a:endParaRPr lang="el-GR" sz="2000" dirty="0"/>
          </a:p>
          <a:p>
            <a:pPr marL="0" indent="0">
              <a:lnSpc>
                <a:spcPct val="100000"/>
              </a:lnSpc>
              <a:spcBef>
                <a:spcPts val="0"/>
              </a:spcBef>
              <a:buNone/>
            </a:pPr>
            <a:r>
              <a:rPr lang="el-GR" sz="2000" dirty="0" smtClean="0"/>
              <a:t>	1000τ.µ</a:t>
            </a:r>
            <a:r>
              <a:rPr lang="el-GR" sz="2000" dirty="0"/>
              <a:t>. &lt; Ε &lt; 5000τ.µ. </a:t>
            </a:r>
            <a:r>
              <a:rPr lang="el-GR" sz="2000" dirty="0" smtClean="0">
                <a:sym typeface="Wingdings" panose="05000000000000000000" pitchFamily="2" charset="2"/>
              </a:rPr>
              <a:t></a:t>
            </a:r>
            <a:r>
              <a:rPr lang="el-GR" sz="2000" dirty="0" smtClean="0"/>
              <a:t> 		Εισφορά </a:t>
            </a:r>
            <a:r>
              <a:rPr lang="el-GR" sz="2000" dirty="0"/>
              <a:t>σε χρήµα = </a:t>
            </a:r>
            <a:r>
              <a:rPr lang="el-GR" sz="2000" dirty="0" smtClean="0"/>
              <a:t>20 %</a:t>
            </a:r>
          </a:p>
          <a:p>
            <a:pPr marL="0" indent="0">
              <a:lnSpc>
                <a:spcPct val="100000"/>
              </a:lnSpc>
              <a:spcBef>
                <a:spcPts val="0"/>
              </a:spcBef>
              <a:buNone/>
            </a:pPr>
            <a:r>
              <a:rPr lang="el-GR" sz="2000" dirty="0"/>
              <a:t>	</a:t>
            </a:r>
            <a:r>
              <a:rPr lang="el-GR" sz="2000" dirty="0" smtClean="0"/>
              <a:t>Ε </a:t>
            </a:r>
            <a:r>
              <a:rPr lang="el-GR" sz="2000" dirty="0"/>
              <a:t>&gt; 5000τ.µ.   </a:t>
            </a:r>
            <a:r>
              <a:rPr lang="el-GR" sz="2000" dirty="0" smtClean="0">
                <a:sym typeface="Wingdings" panose="05000000000000000000" pitchFamily="2" charset="2"/>
              </a:rPr>
              <a:t></a:t>
            </a:r>
            <a:r>
              <a:rPr lang="el-GR" sz="2000" dirty="0" smtClean="0"/>
              <a:t> 			Εισφορά </a:t>
            </a:r>
            <a:r>
              <a:rPr lang="el-GR" sz="2000" dirty="0"/>
              <a:t>σε χρήµα = </a:t>
            </a:r>
            <a:r>
              <a:rPr lang="el-GR" sz="2000" dirty="0" smtClean="0"/>
              <a:t>25 %</a:t>
            </a:r>
            <a:endParaRPr lang="el-GR" sz="2000" dirty="0"/>
          </a:p>
          <a:p>
            <a:pPr>
              <a:lnSpc>
                <a:spcPct val="100000"/>
              </a:lnSpc>
              <a:spcBef>
                <a:spcPts val="0"/>
              </a:spcBef>
            </a:pPr>
            <a:r>
              <a:rPr lang="el-GR" sz="2000" dirty="0"/>
              <a:t> Η εισφορά σε χρήµα υπολογίζεται µε βάση το εµβαδόν που αποµένει µετά την αφαίρεση της εισφοράς σε γη. </a:t>
            </a:r>
            <a:endParaRPr lang="el-GR" sz="2000" dirty="0" smtClean="0"/>
          </a:p>
          <a:p>
            <a:pPr>
              <a:lnSpc>
                <a:spcPct val="100000"/>
              </a:lnSpc>
              <a:spcBef>
                <a:spcPts val="0"/>
              </a:spcBef>
            </a:pPr>
            <a:r>
              <a:rPr lang="el-GR" sz="2000" dirty="0"/>
              <a:t> </a:t>
            </a:r>
            <a:r>
              <a:rPr lang="el-GR" sz="2000" dirty="0" smtClean="0"/>
              <a:t>Η εισφορά </a:t>
            </a:r>
            <a:r>
              <a:rPr lang="el-GR" sz="2000" dirty="0"/>
              <a:t>υπολογίζεται µε βάση την τιµή ζώνης του οικοπέδου κατά το χρόνο κύρωσης της πράξης εφαρµογής </a:t>
            </a:r>
            <a:endParaRPr lang="el-GR" sz="2000" dirty="0" smtClean="0"/>
          </a:p>
          <a:p>
            <a:pPr>
              <a:lnSpc>
                <a:spcPct val="100000"/>
              </a:lnSpc>
              <a:spcBef>
                <a:spcPts val="0"/>
              </a:spcBef>
            </a:pPr>
            <a:r>
              <a:rPr lang="el-GR" sz="2000" dirty="0"/>
              <a:t> Τα ποσά από τη µετατροπή διατίθενται αποκλειστικά για την αποζηµίωση ρυµοτοµούµενων τµηµάτων ιδιοκτησιών της ίδιας περιοχής </a:t>
            </a:r>
            <a:endParaRPr lang="el-GR" sz="2000" dirty="0" smtClean="0"/>
          </a:p>
          <a:p>
            <a:pPr marL="0" indent="0">
              <a:lnSpc>
                <a:spcPct val="100000"/>
              </a:lnSpc>
              <a:spcBef>
                <a:spcPts val="0"/>
              </a:spcBef>
              <a:buNone/>
            </a:pPr>
            <a:endParaRPr lang="el-GR" sz="2000" b="1" dirty="0"/>
          </a:p>
        </p:txBody>
      </p:sp>
    </p:spTree>
    <p:extLst>
      <p:ext uri="{BB962C8B-B14F-4D97-AF65-F5344CB8AC3E}">
        <p14:creationId xmlns:p14="http://schemas.microsoft.com/office/powerpoint/2010/main" val="1334548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5025"/>
          </a:xfrm>
        </p:spPr>
        <p:txBody>
          <a:bodyPr>
            <a:normAutofit fontScale="90000"/>
          </a:bodyPr>
          <a:lstStyle/>
          <a:p>
            <a:pPr algn="ctr"/>
            <a:r>
              <a:rPr lang="el-GR" dirty="0" smtClean="0"/>
              <a:t/>
            </a:r>
            <a:br>
              <a:rPr lang="el-GR" dirty="0" smtClean="0"/>
            </a:br>
            <a:r>
              <a:rPr lang="el-GR" sz="3600" b="1" dirty="0" smtClean="0"/>
              <a:t>ΕΡΩΤΗΜΑΤΑ </a:t>
            </a:r>
            <a:r>
              <a:rPr lang="el-GR" sz="3600" b="1" dirty="0"/>
              <a:t>ΓΙΑ ΤΟ ΟΙΚΟΠΕΔΟ </a:t>
            </a:r>
            <a:r>
              <a:rPr lang="el-GR" sz="4000" b="1" dirty="0"/>
              <a:t>:</a:t>
            </a:r>
            <a:r>
              <a:rPr lang="el-GR" dirty="0"/>
              <a:t/>
            </a:r>
            <a:br>
              <a:rPr lang="el-GR" dirty="0"/>
            </a:br>
            <a:endParaRPr lang="el-GR" dirty="0"/>
          </a:p>
        </p:txBody>
      </p:sp>
      <p:sp>
        <p:nvSpPr>
          <p:cNvPr id="3" name="Content Placeholder 2"/>
          <p:cNvSpPr>
            <a:spLocks noGrp="1"/>
          </p:cNvSpPr>
          <p:nvPr>
            <p:ph idx="1"/>
          </p:nvPr>
        </p:nvSpPr>
        <p:spPr/>
        <p:txBody>
          <a:bodyPr/>
          <a:lstStyle/>
          <a:p>
            <a:pPr algn="ctr"/>
            <a:endParaRPr lang="el-GR" b="1" dirty="0" smtClean="0"/>
          </a:p>
          <a:p>
            <a:pPr algn="ctr"/>
            <a:endParaRPr lang="el-GR" b="1" dirty="0"/>
          </a:p>
          <a:p>
            <a:pPr algn="ctr"/>
            <a:r>
              <a:rPr lang="el-GR" sz="2400" b="1" dirty="0" smtClean="0"/>
              <a:t>ΟΙΚΟΔΟΜΕΙΤΑΙ ?</a:t>
            </a:r>
            <a:r>
              <a:rPr lang="el-GR" sz="2400" dirty="0" smtClean="0"/>
              <a:t> </a:t>
            </a:r>
            <a:endParaRPr lang="el-GR" sz="2400" dirty="0"/>
          </a:p>
          <a:p>
            <a:pPr algn="ctr"/>
            <a:r>
              <a:rPr lang="el-GR" sz="2400" b="1" dirty="0"/>
              <a:t>ΠΟΣΟ ΟΙΚΟΔΟΜΕΙΤΑΙ </a:t>
            </a:r>
            <a:r>
              <a:rPr lang="el-GR" sz="2400" b="1" dirty="0" smtClean="0"/>
              <a:t>?</a:t>
            </a:r>
            <a:endParaRPr lang="el-GR" sz="2400" dirty="0" smtClean="0"/>
          </a:p>
          <a:p>
            <a:pPr algn="ctr"/>
            <a:r>
              <a:rPr lang="el-GR" sz="2400" b="1" dirty="0"/>
              <a:t>ΠΟΥ ΟΙΚΟΔΟΜΕΙ </a:t>
            </a:r>
            <a:r>
              <a:rPr lang="el-GR" sz="2400" b="1" dirty="0" smtClean="0"/>
              <a:t>?</a:t>
            </a:r>
            <a:r>
              <a:rPr lang="el-GR" sz="2400" dirty="0" smtClean="0"/>
              <a:t> </a:t>
            </a:r>
          </a:p>
          <a:p>
            <a:pPr algn="ctr"/>
            <a:r>
              <a:rPr lang="el-GR" sz="2400" b="1" dirty="0"/>
              <a:t>ΤΙ ΟΙΚΟΔΟΜΕΙ </a:t>
            </a:r>
            <a:r>
              <a:rPr lang="el-GR" sz="2400" b="1" dirty="0" smtClean="0"/>
              <a:t>?</a:t>
            </a:r>
            <a:endParaRPr lang="el-GR" sz="2400" dirty="0"/>
          </a:p>
        </p:txBody>
      </p:sp>
    </p:spTree>
    <p:extLst>
      <p:ext uri="{BB962C8B-B14F-4D97-AF65-F5344CB8AC3E}">
        <p14:creationId xmlns:p14="http://schemas.microsoft.com/office/powerpoint/2010/main" val="3361588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8419"/>
          </a:xfrm>
        </p:spPr>
        <p:txBody>
          <a:bodyPr>
            <a:normAutofit fontScale="90000"/>
          </a:bodyPr>
          <a:lstStyle/>
          <a:p>
            <a:r>
              <a:rPr lang="el-GR" sz="2500" b="1" dirty="0" smtClean="0">
                <a:latin typeface="Arial Black" panose="020B0A04020102020204" pitchFamily="34" charset="0"/>
              </a:rPr>
              <a:t>Ν.4315/2014 </a:t>
            </a:r>
            <a:r>
              <a:rPr lang="el-GR" sz="1800" b="1" dirty="0" smtClean="0">
                <a:latin typeface="Arial Black" panose="020B0A04020102020204" pitchFamily="34" charset="0"/>
              </a:rPr>
              <a:t>(Πράξεις εισφοράς σε γη και σε χρήμα – Ρυμοτομικές απαλλοτριώσεις ….)</a:t>
            </a:r>
            <a:endParaRPr lang="el-GR" sz="2500" dirty="0"/>
          </a:p>
        </p:txBody>
      </p:sp>
      <p:sp>
        <p:nvSpPr>
          <p:cNvPr id="3" name="Content Placeholder 2"/>
          <p:cNvSpPr>
            <a:spLocks noGrp="1"/>
          </p:cNvSpPr>
          <p:nvPr>
            <p:ph idx="1"/>
          </p:nvPr>
        </p:nvSpPr>
        <p:spPr>
          <a:xfrm>
            <a:off x="274320" y="1382405"/>
            <a:ext cx="7095744" cy="1417319"/>
          </a:xfrm>
        </p:spPr>
        <p:txBody>
          <a:bodyPr>
            <a:normAutofit/>
          </a:bodyPr>
          <a:lstStyle/>
          <a:p>
            <a:r>
              <a:rPr lang="el-GR" sz="1600" dirty="0" smtClean="0"/>
              <a:t>Η </a:t>
            </a:r>
            <a:r>
              <a:rPr lang="el-GR" sz="1600" b="1" dirty="0"/>
              <a:t>εισφορά σε γη </a:t>
            </a:r>
            <a:r>
              <a:rPr lang="el-GR" sz="1600" dirty="0"/>
              <a:t>υπολογίζεται κατά τον ακόλουθο τρόπο:</a:t>
            </a:r>
            <a:br>
              <a:rPr lang="el-GR" sz="1600" dirty="0"/>
            </a:br>
            <a:r>
              <a:rPr lang="el-GR" sz="1600" dirty="0"/>
              <a:t>α) Για τμήμα ιδιοκτησίας μέχρι 500 τ.μ. ποσοστό 10%. </a:t>
            </a:r>
            <a:br>
              <a:rPr lang="el-GR" sz="1600" dirty="0"/>
            </a:br>
            <a:r>
              <a:rPr lang="el-GR" sz="1600" dirty="0"/>
              <a:t>β) Για τμήμα ιδιοκτησίας πάνω από </a:t>
            </a:r>
            <a:r>
              <a:rPr lang="el-GR" sz="1600" b="1" dirty="0"/>
              <a:t>500 τ.μ. μέχρι 1.000 τ.μ</a:t>
            </a:r>
            <a:r>
              <a:rPr lang="el-GR" sz="1600" dirty="0"/>
              <a:t>. ποσοστό </a:t>
            </a:r>
            <a:r>
              <a:rPr lang="el-GR" sz="1600" b="1" dirty="0"/>
              <a:t>20%.</a:t>
            </a:r>
            <a:r>
              <a:rPr lang="el-GR" sz="1600" dirty="0"/>
              <a:t/>
            </a:r>
            <a:br>
              <a:rPr lang="el-GR" sz="1600" dirty="0"/>
            </a:br>
            <a:r>
              <a:rPr lang="el-GR" sz="1600" dirty="0"/>
              <a:t>γ) Για τμήμα ιδιοκτησίας πάνω από </a:t>
            </a:r>
            <a:r>
              <a:rPr lang="el-GR" sz="1600" b="1" dirty="0"/>
              <a:t>1.000 τ.μ. μέχρι 2.000 τ.μ</a:t>
            </a:r>
            <a:r>
              <a:rPr lang="el-GR" sz="1600" dirty="0"/>
              <a:t>. ποσοστό </a:t>
            </a:r>
            <a:r>
              <a:rPr lang="el-GR" sz="1600" b="1" dirty="0"/>
              <a:t>30%.</a:t>
            </a:r>
            <a:r>
              <a:rPr lang="el-GR" sz="1600" dirty="0"/>
              <a:t/>
            </a:r>
            <a:br>
              <a:rPr lang="el-GR" sz="1600" dirty="0"/>
            </a:br>
            <a:r>
              <a:rPr lang="el-GR" sz="1600" dirty="0"/>
              <a:t>δ) Για τμήμα ιδιοκτησίας πάνω από </a:t>
            </a:r>
            <a:r>
              <a:rPr lang="el-GR" sz="1600" b="1" dirty="0"/>
              <a:t>2.000 τ.μ. μέχρι 10.000 τ.μ</a:t>
            </a:r>
            <a:r>
              <a:rPr lang="el-GR" sz="1600" dirty="0"/>
              <a:t>. ποσοστό </a:t>
            </a:r>
            <a:r>
              <a:rPr lang="el-GR" sz="1600" b="1" dirty="0"/>
              <a:t>40%.</a:t>
            </a:r>
            <a:br>
              <a:rPr lang="el-GR" sz="1600" b="1" dirty="0"/>
            </a:br>
            <a:r>
              <a:rPr lang="el-GR" sz="1600" dirty="0"/>
              <a:t>ε) Για τμήμα ιδιοκτησίας πάνω από </a:t>
            </a:r>
            <a:r>
              <a:rPr lang="el-GR" sz="1600" b="1" dirty="0"/>
              <a:t>10.000 τ.μ.</a:t>
            </a:r>
            <a:r>
              <a:rPr lang="el-GR" sz="1600" dirty="0"/>
              <a:t> ποσοστό </a:t>
            </a:r>
            <a:r>
              <a:rPr lang="el-GR" sz="1600" b="1" dirty="0"/>
              <a:t>50%.</a:t>
            </a:r>
          </a:p>
        </p:txBody>
      </p:sp>
      <p:sp>
        <p:nvSpPr>
          <p:cNvPr id="4" name="Rectangle 3"/>
          <p:cNvSpPr/>
          <p:nvPr/>
        </p:nvSpPr>
        <p:spPr>
          <a:xfrm>
            <a:off x="1426464" y="3028325"/>
            <a:ext cx="9144000" cy="2800767"/>
          </a:xfrm>
          <a:prstGeom prst="rect">
            <a:avLst/>
          </a:prstGeom>
        </p:spPr>
        <p:txBody>
          <a:bodyPr wrap="square">
            <a:spAutoFit/>
          </a:bodyPr>
          <a:lstStyle/>
          <a:p>
            <a:r>
              <a:rPr lang="el-GR" sz="1600" dirty="0">
                <a:solidFill>
                  <a:srgbClr val="000000"/>
                </a:solidFill>
              </a:rPr>
              <a:t>στ) Σε περίπτωση που κατά την εκπόνηση της μελέτης οι υπολογιζόμενες εισφορές σε γη κατά τα ανωτέρω εντός της πολεοδομικής ενότητας, συμπεριλαμβανομένων και των υφιστάμενων κοινόχρηστων χώρων, δεν καλύπτουν την </a:t>
            </a:r>
            <a:r>
              <a:rPr lang="el-GR" sz="1600" b="1" dirty="0">
                <a:solidFill>
                  <a:srgbClr val="000000"/>
                </a:solidFill>
              </a:rPr>
              <a:t>ελάχιστη έκταση κοινοχρήστων και κοινωφελών χώρων κατά τα πολεοδομικά σταθερότυπα </a:t>
            </a:r>
            <a:r>
              <a:rPr lang="el-GR" sz="1600" dirty="0">
                <a:solidFill>
                  <a:srgbClr val="000000"/>
                </a:solidFill>
              </a:rPr>
              <a:t>ή τις προβλέψεις των ΓΠΣ, ΣΧΟΟΑΠ, ΕΧΣ ή ΤΧΣ, τα ποσοστά των περιπτώσεων α' , β' , γ' και δ' </a:t>
            </a:r>
            <a:r>
              <a:rPr lang="el-GR" sz="1600" b="1" dirty="0">
                <a:solidFill>
                  <a:srgbClr val="000000"/>
                </a:solidFill>
              </a:rPr>
              <a:t>υποχρεωτικά αυξάνονται αναλογικά </a:t>
            </a:r>
            <a:r>
              <a:rPr lang="el-GR" sz="1600" dirty="0">
                <a:solidFill>
                  <a:srgbClr val="000000"/>
                </a:solidFill>
              </a:rPr>
              <a:t>και κατά ίσο αριθμό ποσοστιαίων μονάδων με σκοπό να συμπληρωθεί η απαιτούμενη εισφορά σε γη και χωρίς να απαιτείται επιπρόσθετη απόφαση έγκρισης της προσαύξησης αυτής. </a:t>
            </a:r>
            <a:r>
              <a:rPr lang="el-GR" sz="1600" b="1" dirty="0">
                <a:solidFill>
                  <a:srgbClr val="000000"/>
                </a:solidFill>
              </a:rPr>
              <a:t>Σε κάθε περίπτωση τα ποσοστά των περιπτώσεων α' και β' δεν υπερβαίνουν το 30%, το ποσοστό της περίπτωσης γ' δεν υπερβαίνει το 40% και το ποσοστό της περίπτωσης δ' δεν υπερβαίνει το 50%.</a:t>
            </a:r>
            <a:r>
              <a:rPr lang="el-GR" sz="1600" dirty="0">
                <a:solidFill>
                  <a:srgbClr val="000000"/>
                </a:solidFill>
              </a:rPr>
              <a:t> Σε κάθε περίπτωση </a:t>
            </a:r>
            <a:r>
              <a:rPr lang="el-GR" sz="1600" b="1" dirty="0">
                <a:solidFill>
                  <a:srgbClr val="000000"/>
                </a:solidFill>
              </a:rPr>
              <a:t>απαγορεύεται η μείωση</a:t>
            </a:r>
            <a:r>
              <a:rPr lang="el-GR" sz="1600" dirty="0">
                <a:solidFill>
                  <a:srgbClr val="000000"/>
                </a:solidFill>
              </a:rPr>
              <a:t> των απαραίτητων κοινόχρηστων και κοινωφελών χώρων και οι </a:t>
            </a:r>
            <a:r>
              <a:rPr lang="el-GR" sz="1600" b="1" dirty="0">
                <a:solidFill>
                  <a:srgbClr val="000000"/>
                </a:solidFill>
              </a:rPr>
              <a:t>προκύπτοντες</a:t>
            </a:r>
            <a:r>
              <a:rPr lang="el-GR" sz="1600" dirty="0">
                <a:solidFill>
                  <a:srgbClr val="000000"/>
                </a:solidFill>
              </a:rPr>
              <a:t> κοινόχρηστοι και κοινωφελείς χώροι πρέπει να καλύπτουν την ελάχιστη έκταση κατά τα </a:t>
            </a:r>
            <a:r>
              <a:rPr lang="el-GR" sz="1600" b="1" dirty="0">
                <a:solidFill>
                  <a:srgbClr val="000000"/>
                </a:solidFill>
              </a:rPr>
              <a:t>πολεοδομικά σταθερότυπα </a:t>
            </a:r>
            <a:r>
              <a:rPr lang="el-GR" sz="1600" dirty="0">
                <a:solidFill>
                  <a:srgbClr val="000000"/>
                </a:solidFill>
              </a:rPr>
              <a:t>ή τις προβλέψεις των ΓΠΣ, ΣΧΟΟΑΠ, ΕΧΣ ή ΤΧΣ.</a:t>
            </a:r>
            <a:endParaRPr lang="el-GR" sz="1600" dirty="0"/>
          </a:p>
        </p:txBody>
      </p:sp>
      <p:sp>
        <p:nvSpPr>
          <p:cNvPr id="5" name="Rectangle 4"/>
          <p:cNvSpPr/>
          <p:nvPr/>
        </p:nvSpPr>
        <p:spPr>
          <a:xfrm>
            <a:off x="7744968" y="1382405"/>
            <a:ext cx="4279392" cy="830997"/>
          </a:xfrm>
          <a:prstGeom prst="rect">
            <a:avLst/>
          </a:prstGeom>
        </p:spPr>
        <p:txBody>
          <a:bodyPr wrap="square">
            <a:spAutoFit/>
          </a:bodyPr>
          <a:lstStyle/>
          <a:p>
            <a:r>
              <a:rPr lang="el-GR" sz="1600" dirty="0">
                <a:solidFill>
                  <a:srgbClr val="000000"/>
                </a:solidFill>
              </a:rPr>
              <a:t>Ως εμβαδά ιδιοκτησιών για τον υπολογισμό της συμμετοχής σε γη λαμβάνονται τα εμβαδά που είχαν οι ιδιοκτησίες στις </a:t>
            </a:r>
            <a:r>
              <a:rPr lang="el-GR" sz="1600" b="1" dirty="0">
                <a:solidFill>
                  <a:srgbClr val="000000"/>
                </a:solidFill>
              </a:rPr>
              <a:t>28 Μαΐου 2014. </a:t>
            </a:r>
            <a:endParaRPr lang="el-GR" sz="1600" b="1" dirty="0"/>
          </a:p>
        </p:txBody>
      </p:sp>
    </p:spTree>
    <p:extLst>
      <p:ext uri="{BB962C8B-B14F-4D97-AF65-F5344CB8AC3E}">
        <p14:creationId xmlns:p14="http://schemas.microsoft.com/office/powerpoint/2010/main" val="354894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8419"/>
          </a:xfrm>
        </p:spPr>
        <p:txBody>
          <a:bodyPr>
            <a:normAutofit fontScale="90000"/>
          </a:bodyPr>
          <a:lstStyle/>
          <a:p>
            <a:r>
              <a:rPr lang="el-GR" sz="2500" b="1" dirty="0" smtClean="0">
                <a:latin typeface="Arial Black" panose="020B0A04020102020204" pitchFamily="34" charset="0"/>
              </a:rPr>
              <a:t>Ν.4315/2014 </a:t>
            </a:r>
            <a:r>
              <a:rPr lang="el-GR" sz="1800" b="1" dirty="0" smtClean="0">
                <a:latin typeface="Arial Black" panose="020B0A04020102020204" pitchFamily="34" charset="0"/>
              </a:rPr>
              <a:t>(Πράξεις εισφοράς σε γη και σε χρήμα – Ρυμοτομικές απαλλοτριώσεις ….)</a:t>
            </a:r>
            <a:endParaRPr lang="el-GR" sz="2500" dirty="0"/>
          </a:p>
        </p:txBody>
      </p:sp>
      <p:sp>
        <p:nvSpPr>
          <p:cNvPr id="3" name="Content Placeholder 2"/>
          <p:cNvSpPr>
            <a:spLocks noGrp="1"/>
          </p:cNvSpPr>
          <p:nvPr>
            <p:ph idx="1"/>
          </p:nvPr>
        </p:nvSpPr>
        <p:spPr>
          <a:xfrm>
            <a:off x="283464" y="1132052"/>
            <a:ext cx="5385816" cy="1049899"/>
          </a:xfrm>
        </p:spPr>
        <p:txBody>
          <a:bodyPr>
            <a:normAutofit/>
          </a:bodyPr>
          <a:lstStyle/>
          <a:p>
            <a:pPr marL="0" indent="0">
              <a:buNone/>
            </a:pPr>
            <a:r>
              <a:rPr lang="el-GR" sz="1600" dirty="0"/>
              <a:t>Για την εφαρμογή της παραγράφου 4, ως </a:t>
            </a:r>
            <a:r>
              <a:rPr lang="el-GR" sz="1600" b="1" dirty="0"/>
              <a:t>ιδιοκτησία</a:t>
            </a:r>
            <a:r>
              <a:rPr lang="el-GR" sz="1600" dirty="0"/>
              <a:t> νοείται το γεωτεμάχιο υπό την έννοια της </a:t>
            </a:r>
            <a:r>
              <a:rPr lang="el-GR" sz="1600" b="1" dirty="0"/>
              <a:t>συνεχόμενης έκτασης γης</a:t>
            </a:r>
            <a:r>
              <a:rPr lang="el-GR" sz="1600" dirty="0"/>
              <a:t>, που αποτελεί αυτοτελές και ενιαίο ακίνητο και ανήκει σε έναν ή περισσότερους κυρίους εξ αδιαιρέτου. </a:t>
            </a:r>
            <a:endParaRPr lang="el-GR" sz="1600" b="1" dirty="0"/>
          </a:p>
        </p:txBody>
      </p:sp>
      <p:sp>
        <p:nvSpPr>
          <p:cNvPr id="4" name="Rectangle 3"/>
          <p:cNvSpPr/>
          <p:nvPr/>
        </p:nvSpPr>
        <p:spPr>
          <a:xfrm>
            <a:off x="283464" y="2390459"/>
            <a:ext cx="6391656" cy="4247317"/>
          </a:xfrm>
          <a:prstGeom prst="rect">
            <a:avLst/>
          </a:prstGeom>
        </p:spPr>
        <p:txBody>
          <a:bodyPr wrap="square">
            <a:spAutoFit/>
          </a:bodyPr>
          <a:lstStyle/>
          <a:p>
            <a:r>
              <a:rPr lang="el-GR" sz="1500" dirty="0"/>
              <a:t>Τα εδαφικά τμήματα που προέρχονται από εισφορά γης διατίθενται κατά σειρά προτεραιότητας:</a:t>
            </a:r>
            <a:br>
              <a:rPr lang="el-GR" sz="1500" dirty="0"/>
            </a:br>
            <a:r>
              <a:rPr lang="el-GR" sz="1500" dirty="0"/>
              <a:t>α) Για τη δημιουργία κοινόχρηστων χώρων μέσα στην ίδια πολεοδομική ενότητα.</a:t>
            </a:r>
            <a:br>
              <a:rPr lang="el-GR" sz="1500" dirty="0"/>
            </a:br>
            <a:r>
              <a:rPr lang="el-GR" sz="1500" dirty="0"/>
              <a:t>β) Για την παραχώρηση οικοπέδων σε ιδιοκτήτες της ίδιας πολεοδομικής ενότητας των οποίων τα οικόπεδα ρυμοτομούνται εξ ολοκλήρου ή κατά ποσοστό περισσότερο από το καθοριζόμενο στην παράγραφο 4 και εφόσον δεν είναι δυνατή η τακτοποίησή τους, σύμφωνα με τους κατά το άρθρο 12 τρόπους.</a:t>
            </a:r>
            <a:br>
              <a:rPr lang="el-GR" sz="1500" dirty="0"/>
            </a:br>
            <a:r>
              <a:rPr lang="el-GR" sz="1500" dirty="0"/>
              <a:t>γ) Για κοινωφελείς χώρους και σκοπούς μέσα στην ίδια πολεοδομική ενότητα.</a:t>
            </a:r>
            <a:br>
              <a:rPr lang="el-GR" sz="1500" dirty="0"/>
            </a:br>
            <a:r>
              <a:rPr lang="el-GR" sz="1500" dirty="0"/>
              <a:t>δ) Για τη δημιουργία χώρων κοινοχρήστων και κοινωφελών χρήσεων και σκοπών για τις γενικότερες ανάγκες της περιοχής, καθώς και για παραχώρηση οικοπέδων σε ιδιοκτήτες άλλων πολεοδομικών ενοτήτων του ίδιου δήμου ή κοινότητας μέσα στα όρια του Γενικού Πολεοδομικού Σχεδίου, των οποίων τα οικόπεδα ρυμοτομούνται εξ ολοκλήρου, σύμφωνα με το εγκεκριμένο σχέδιο, για τη δημιουργία κοινόχρηστων ή κοινωφελών χώρων, η κατά το ποσοστό περισσότερο από την προκύπτουσα, σύμφωνα με τις κείμενες διατάξεις, υποχρέωσή τους.</a:t>
            </a:r>
          </a:p>
        </p:txBody>
      </p:sp>
      <p:sp>
        <p:nvSpPr>
          <p:cNvPr id="5" name="Rectangle 4"/>
          <p:cNvSpPr/>
          <p:nvPr/>
        </p:nvSpPr>
        <p:spPr>
          <a:xfrm>
            <a:off x="6894576" y="1132052"/>
            <a:ext cx="5129784" cy="1323439"/>
          </a:xfrm>
          <a:prstGeom prst="rect">
            <a:avLst/>
          </a:prstGeom>
        </p:spPr>
        <p:txBody>
          <a:bodyPr wrap="square">
            <a:spAutoFit/>
          </a:bodyPr>
          <a:lstStyle/>
          <a:p>
            <a:r>
              <a:rPr lang="el-GR" sz="1600" dirty="0"/>
              <a:t>Τα ανωτέρω εφαρμόζονται και για </a:t>
            </a:r>
            <a:r>
              <a:rPr lang="el-GR" sz="1600" b="1" dirty="0"/>
              <a:t>ρυμοτομούμενα </a:t>
            </a:r>
            <a:r>
              <a:rPr lang="el-GR" sz="1600" dirty="0"/>
              <a:t>οικόπεδα εντός σχεδίου εγκεκριμένου κατά τη διαδικασία του </a:t>
            </a:r>
            <a:r>
              <a:rPr lang="el-GR" sz="1600" b="1" dirty="0"/>
              <a:t>ν.δ. 17.7/16.8.1923</a:t>
            </a:r>
            <a:r>
              <a:rPr lang="el-GR" sz="1600" dirty="0"/>
              <a:t>, που περιλαμβάνονται ή αποτελούν πολεοδομική ενότητα του ίδιου δήμου ή κοινότητας εφόσον το επιθυμούν οι ιδιοκτήτες τους.</a:t>
            </a:r>
            <a:endParaRPr lang="el-GR" sz="1600" b="1" dirty="0"/>
          </a:p>
        </p:txBody>
      </p:sp>
      <p:sp>
        <p:nvSpPr>
          <p:cNvPr id="6" name="Rectangle 5"/>
          <p:cNvSpPr/>
          <p:nvPr/>
        </p:nvSpPr>
        <p:spPr>
          <a:xfrm>
            <a:off x="6894576" y="2705844"/>
            <a:ext cx="4660392" cy="1708160"/>
          </a:xfrm>
          <a:prstGeom prst="rect">
            <a:avLst/>
          </a:prstGeom>
        </p:spPr>
        <p:txBody>
          <a:bodyPr wrap="square">
            <a:spAutoFit/>
          </a:bodyPr>
          <a:lstStyle/>
          <a:p>
            <a:r>
              <a:rPr lang="el-GR" sz="1500" dirty="0">
                <a:solidFill>
                  <a:srgbClr val="000000"/>
                </a:solidFill>
              </a:rPr>
              <a:t>Με τη σχετική πράξη εφαρμογής, με την οποία πραγματοποιείται η παραχώρηση του νέου οικοπέδου, το παλαιό εντός σχεδίου πόλεως ρυμοτομούμενο οικόπεδο περιέρχεται αυτοδικαίως στην κυριότητα του οικείου </a:t>
            </a:r>
            <a:r>
              <a:rPr lang="el-GR" sz="1500" b="1" dirty="0">
                <a:solidFill>
                  <a:srgbClr val="000000"/>
                </a:solidFill>
              </a:rPr>
              <a:t>Ο.Τ.Α</a:t>
            </a:r>
            <a:r>
              <a:rPr lang="el-GR" sz="1500" dirty="0">
                <a:solidFill>
                  <a:srgbClr val="000000"/>
                </a:solidFill>
              </a:rPr>
              <a:t>., ο οποίος </a:t>
            </a:r>
            <a:r>
              <a:rPr lang="el-GR" sz="1500" b="1" dirty="0">
                <a:solidFill>
                  <a:srgbClr val="000000"/>
                </a:solidFill>
              </a:rPr>
              <a:t>υποκαθιστά</a:t>
            </a:r>
            <a:r>
              <a:rPr lang="el-GR" sz="1500" dirty="0">
                <a:solidFill>
                  <a:srgbClr val="000000"/>
                </a:solidFill>
              </a:rPr>
              <a:t> επίσης τον </a:t>
            </a:r>
            <a:r>
              <a:rPr lang="el-GR" sz="1500" b="1" dirty="0">
                <a:solidFill>
                  <a:srgbClr val="000000"/>
                </a:solidFill>
              </a:rPr>
              <a:t>ιδιοκτήτη</a:t>
            </a:r>
            <a:r>
              <a:rPr lang="el-GR" sz="1500" dirty="0">
                <a:solidFill>
                  <a:srgbClr val="000000"/>
                </a:solidFill>
              </a:rPr>
              <a:t> στα δικαιώματα έναντι τρίτων υπόχρεων για την αποζημίωση λόγω ρυμοτομίας. </a:t>
            </a:r>
            <a:endParaRPr lang="el-GR" sz="1500" dirty="0"/>
          </a:p>
        </p:txBody>
      </p:sp>
      <p:sp>
        <p:nvSpPr>
          <p:cNvPr id="7" name="Rectangle 6"/>
          <p:cNvSpPr/>
          <p:nvPr/>
        </p:nvSpPr>
        <p:spPr>
          <a:xfrm>
            <a:off x="6894576" y="4664357"/>
            <a:ext cx="4943856" cy="1992594"/>
          </a:xfrm>
          <a:prstGeom prst="rect">
            <a:avLst/>
          </a:prstGeom>
        </p:spPr>
        <p:txBody>
          <a:bodyPr wrap="square">
            <a:spAutoFit/>
          </a:bodyPr>
          <a:lstStyle/>
          <a:p>
            <a:r>
              <a:rPr lang="el-GR" sz="1500" dirty="0">
                <a:solidFill>
                  <a:srgbClr val="000000"/>
                </a:solidFill>
              </a:rPr>
              <a:t>Στις περιπτώσεις </a:t>
            </a:r>
            <a:r>
              <a:rPr lang="el-GR" sz="1500" b="1" dirty="0">
                <a:solidFill>
                  <a:srgbClr val="000000"/>
                </a:solidFill>
              </a:rPr>
              <a:t>κατάτμησης </a:t>
            </a:r>
            <a:r>
              <a:rPr lang="el-GR" sz="1500" dirty="0">
                <a:solidFill>
                  <a:srgbClr val="000000"/>
                </a:solidFill>
              </a:rPr>
              <a:t>οικοπέδων </a:t>
            </a:r>
            <a:r>
              <a:rPr lang="el-GR" sz="1500" b="1" dirty="0">
                <a:solidFill>
                  <a:srgbClr val="000000"/>
                </a:solidFill>
              </a:rPr>
              <a:t>μετά την έγκριση της πολεοδομικής μελέτης και πριν την κύρωση της πράξης εφαρμογής,</a:t>
            </a:r>
            <a:r>
              <a:rPr lang="el-GR" sz="1500" dirty="0">
                <a:solidFill>
                  <a:srgbClr val="000000"/>
                </a:solidFill>
              </a:rPr>
              <a:t> επιβάλλεται, πέρα από τα ελάχιστα όρια εμβαδού και διαστάσεων, η </a:t>
            </a:r>
            <a:r>
              <a:rPr lang="el-GR" sz="1500" b="1" dirty="0">
                <a:solidFill>
                  <a:srgbClr val="000000"/>
                </a:solidFill>
              </a:rPr>
              <a:t>εξασφάλιση</a:t>
            </a:r>
            <a:r>
              <a:rPr lang="el-GR" sz="1500" dirty="0">
                <a:solidFill>
                  <a:srgbClr val="000000"/>
                </a:solidFill>
              </a:rPr>
              <a:t> στη μεταβιβαζόμενη και στην εναπομένουσα έκταση του αναλογούντος σε κάθε τμήμα ποσοστού της </a:t>
            </a:r>
            <a:r>
              <a:rPr lang="el-GR" sz="1500" b="1" dirty="0">
                <a:solidFill>
                  <a:srgbClr val="000000"/>
                </a:solidFill>
              </a:rPr>
              <a:t>εισφοράς σε γη </a:t>
            </a:r>
            <a:r>
              <a:rPr lang="el-GR" sz="1500" dirty="0">
                <a:solidFill>
                  <a:srgbClr val="000000"/>
                </a:solidFill>
              </a:rPr>
              <a:t>που προκύπτει κατ' ελάχιστον βάσει των διατάξεων του άρθρου αυτού.</a:t>
            </a:r>
            <a:endParaRPr lang="el-GR" sz="1500" dirty="0"/>
          </a:p>
        </p:txBody>
      </p:sp>
    </p:spTree>
    <p:extLst>
      <p:ext uri="{BB962C8B-B14F-4D97-AF65-F5344CB8AC3E}">
        <p14:creationId xmlns:p14="http://schemas.microsoft.com/office/powerpoint/2010/main" val="3788635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416" y="2669413"/>
            <a:ext cx="6321552" cy="1088771"/>
          </a:xfrm>
        </p:spPr>
        <p:txBody>
          <a:bodyPr/>
          <a:lstStyle/>
          <a:p>
            <a:r>
              <a:rPr lang="el-GR" b="1" dirty="0">
                <a:latin typeface="Arial Black" panose="020B0A04020102020204" pitchFamily="34" charset="0"/>
              </a:rPr>
              <a:t>ΚΤΗΜΑΤΟΛΟΓΙΟ</a:t>
            </a:r>
            <a:endParaRPr lang="el-GR" dirty="0"/>
          </a:p>
        </p:txBody>
      </p:sp>
    </p:spTree>
    <p:extLst>
      <p:ext uri="{BB962C8B-B14F-4D97-AF65-F5344CB8AC3E}">
        <p14:creationId xmlns:p14="http://schemas.microsoft.com/office/powerpoint/2010/main" val="1041757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ΚΤΗΜΑΤΟΛΟΓΙΟ - </a:t>
            </a:r>
            <a:r>
              <a:rPr lang="el-GR" sz="1800" b="1" dirty="0" smtClean="0">
                <a:latin typeface="Arial Black" panose="020B0A04020102020204" pitchFamily="34" charset="0"/>
              </a:rPr>
              <a:t>ΙΣΤΟΡΙΚΑ</a:t>
            </a:r>
            <a:endParaRPr lang="el-GR" sz="2400" dirty="0"/>
          </a:p>
        </p:txBody>
      </p:sp>
      <p:sp>
        <p:nvSpPr>
          <p:cNvPr id="3" name="Content Placeholder 2"/>
          <p:cNvSpPr>
            <a:spLocks noGrp="1"/>
          </p:cNvSpPr>
          <p:nvPr>
            <p:ph idx="1"/>
          </p:nvPr>
        </p:nvSpPr>
        <p:spPr>
          <a:xfrm>
            <a:off x="387724" y="1679447"/>
            <a:ext cx="4336675" cy="4607053"/>
          </a:xfrm>
        </p:spPr>
        <p:txBody>
          <a:bodyPr>
            <a:normAutofit/>
          </a:bodyPr>
          <a:lstStyle/>
          <a:p>
            <a:pPr marL="0" indent="0" algn="just">
              <a:lnSpc>
                <a:spcPct val="100000"/>
              </a:lnSpc>
              <a:spcBef>
                <a:spcPts val="0"/>
              </a:spcBef>
              <a:buNone/>
            </a:pPr>
            <a:r>
              <a:rPr lang="el-GR" sz="2000" dirty="0"/>
              <a:t>Mε την σχετική νομοθεσία για το Eθνικό Kτηματολόγιο εκσυγχρονίζεται το υφιστάμενο στη χώρα μας σύστήμα δημοσιότητας για τα ακίνητα όλης της επικράτειας και τα επ’ αυτών δικαιώματα, το οποίο επί </a:t>
            </a:r>
            <a:r>
              <a:rPr lang="el-GR" sz="2000" dirty="0" smtClean="0"/>
              <a:t>150 </a:t>
            </a:r>
            <a:r>
              <a:rPr lang="el-GR" sz="2000" dirty="0"/>
              <a:t>και πλέον χρόνια είναι, με μόνη εξαίρεση τη Pόδο, την Kω και τμήμα της Λέρου, το απαρχαιωμένο σύστημα μεταγραφών και υποθηκών</a:t>
            </a:r>
          </a:p>
          <a:p>
            <a:pPr marL="0" indent="0">
              <a:lnSpc>
                <a:spcPct val="100000"/>
              </a:lnSpc>
              <a:spcBef>
                <a:spcPts val="0"/>
              </a:spcBef>
              <a:buNone/>
            </a:pPr>
            <a:endParaRPr lang="el-GR" sz="2000" b="1" dirty="0"/>
          </a:p>
        </p:txBody>
      </p:sp>
      <p:sp>
        <p:nvSpPr>
          <p:cNvPr id="4" name="Rectangle 3"/>
          <p:cNvSpPr/>
          <p:nvPr/>
        </p:nvSpPr>
        <p:spPr>
          <a:xfrm>
            <a:off x="5276850" y="1679447"/>
            <a:ext cx="6381750" cy="3700244"/>
          </a:xfrm>
          <a:prstGeom prst="rect">
            <a:avLst/>
          </a:prstGeom>
        </p:spPr>
        <p:txBody>
          <a:bodyPr wrap="square">
            <a:spAutoFit/>
          </a:bodyPr>
          <a:lstStyle/>
          <a:p>
            <a:pPr algn="just">
              <a:lnSpc>
                <a:spcPct val="107000"/>
              </a:lnSpc>
              <a:spcAft>
                <a:spcPts val="800"/>
              </a:spcAft>
            </a:pPr>
            <a:r>
              <a:rPr lang="el-GR" sz="2000" dirty="0">
                <a:latin typeface="Calibri" panose="020F0502020204030204" pitchFamily="34" charset="0"/>
                <a:ea typeface="Calibri" panose="020F0502020204030204" pitchFamily="34" charset="0"/>
                <a:cs typeface="Times New Roman" panose="02020603050405020304" pitchFamily="18" charset="0"/>
              </a:rPr>
              <a:t>Η εμπειρία επομένως του θεσμού του Κτηματολογίου στην Ελλάδα περιορίζεται στο Κτηματολόγιο Δωδεκανήσου </a:t>
            </a:r>
            <a:r>
              <a:rPr lang="el-GR" sz="2000" b="1" dirty="0">
                <a:latin typeface="Calibri" panose="020F0502020204030204" pitchFamily="34" charset="0"/>
                <a:ea typeface="Calibri" panose="020F0502020204030204" pitchFamily="34" charset="0"/>
                <a:cs typeface="Times New Roman" panose="02020603050405020304" pitchFamily="18" charset="0"/>
              </a:rPr>
              <a:t>(Ρόδου, Κω και τμήματος της Λέρου)</a:t>
            </a:r>
            <a:r>
              <a:rPr lang="el-GR" sz="2000" dirty="0">
                <a:latin typeface="Calibri" panose="020F0502020204030204" pitchFamily="34" charset="0"/>
                <a:ea typeface="Calibri" panose="020F0502020204030204" pitchFamily="34" charset="0"/>
                <a:cs typeface="Times New Roman" panose="02020603050405020304" pitchFamily="18" charset="0"/>
              </a:rPr>
              <a:t>, το οποίο θεσπίστηκε με το υπ' αριθμό 132/1.9.1929 Διάταγμα του τότε Ιταλού Κυβερνήτη (Κτηματολογικός Κανονισμός Δωδεκανήσου) και διατηρήθηκε σε ισχύ με το άρθρο 8 του Ν. 510/1947 και μετά την ενσωμάτωση της Δωδεκανήσου στην Ελλάδα. Ως πρότυπο για τη δημιουργία του Κτηματολογίου Δωδεκανήσου χρησίμευσε το λεγόμενο κεντροευρωπαϊκό μοντέλο, δηλαδή η νομοθεσία για τα Κτηματολόγια που ισχύουν στη Γερμανία, Αυστρία και Ελβετία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853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ΚΤΗΜΑΤΟΛΟΓΙΟ</a:t>
            </a:r>
            <a:endParaRPr lang="el-GR" sz="2400" dirty="0"/>
          </a:p>
        </p:txBody>
      </p:sp>
      <p:sp>
        <p:nvSpPr>
          <p:cNvPr id="3" name="Content Placeholder 2"/>
          <p:cNvSpPr>
            <a:spLocks noGrp="1"/>
          </p:cNvSpPr>
          <p:nvPr>
            <p:ph idx="1"/>
          </p:nvPr>
        </p:nvSpPr>
        <p:spPr>
          <a:xfrm>
            <a:off x="0" y="841249"/>
            <a:ext cx="5067300" cy="3539430"/>
          </a:xfrm>
        </p:spPr>
        <p:txBody>
          <a:bodyPr>
            <a:normAutofit/>
          </a:bodyPr>
          <a:lstStyle/>
          <a:p>
            <a:pPr marL="0" indent="0" algn="just">
              <a:buNone/>
            </a:pPr>
            <a:r>
              <a:rPr lang="el-GR" sz="2400" b="1" dirty="0" smtClean="0"/>
              <a:t>    </a:t>
            </a:r>
            <a:r>
              <a:rPr lang="el-GR" sz="1800" b="1" dirty="0" smtClean="0"/>
              <a:t>ΓΙΑΤΙ</a:t>
            </a:r>
          </a:p>
          <a:p>
            <a:pPr algn="just">
              <a:lnSpc>
                <a:spcPct val="100000"/>
              </a:lnSpc>
              <a:spcBef>
                <a:spcPts val="0"/>
              </a:spcBef>
            </a:pPr>
            <a:r>
              <a:rPr lang="el-GR" sz="1600" dirty="0" smtClean="0"/>
              <a:t>η </a:t>
            </a:r>
            <a:r>
              <a:rPr lang="el-GR" sz="1600" dirty="0"/>
              <a:t>εισαγωγή του θεσμού του Εθνικού Κτηματολογίου, πέραν από τις νομικές συνέπειες, όσον αφορά τη </a:t>
            </a:r>
            <a:r>
              <a:rPr lang="el-GR" sz="1600" b="1" dirty="0"/>
              <a:t>δημοσιότητα των εμπράγματων σχέσεων </a:t>
            </a:r>
            <a:r>
              <a:rPr lang="el-GR" sz="1600" dirty="0"/>
              <a:t>επί των ακινήτων της χώρας μας, έχει </a:t>
            </a:r>
            <a:r>
              <a:rPr lang="el-GR" sz="1600" b="1" dirty="0"/>
              <a:t>εθνική, κοινωνική και κυρίως αναπτυξιακή σημασία</a:t>
            </a:r>
            <a:r>
              <a:rPr lang="el-GR" sz="1600" dirty="0"/>
              <a:t>. Επιπλέον, αποτελεί αφορμή για </a:t>
            </a:r>
            <a:r>
              <a:rPr lang="el-GR" sz="1600" b="1" dirty="0"/>
              <a:t>επένδυση σε τεχνογνωσία </a:t>
            </a:r>
            <a:r>
              <a:rPr lang="el-GR" sz="1600" dirty="0"/>
              <a:t>και απαιτεί συνεργασία μεταξύ περισσότερων </a:t>
            </a:r>
            <a:r>
              <a:rPr lang="el-GR" sz="1600" dirty="0" smtClean="0"/>
              <a:t>επιστημονικών/ επαγγελματικών </a:t>
            </a:r>
            <a:r>
              <a:rPr lang="el-GR" sz="1600" dirty="0"/>
              <a:t>φορέων.</a:t>
            </a:r>
          </a:p>
          <a:p>
            <a:pPr marL="0" indent="0">
              <a:lnSpc>
                <a:spcPct val="100000"/>
              </a:lnSpc>
              <a:spcBef>
                <a:spcPts val="0"/>
              </a:spcBef>
              <a:buNone/>
            </a:pPr>
            <a:endParaRPr lang="el-GR" sz="2000" b="1" dirty="0"/>
          </a:p>
        </p:txBody>
      </p:sp>
      <p:sp>
        <p:nvSpPr>
          <p:cNvPr id="4" name="Rectangle 3"/>
          <p:cNvSpPr/>
          <p:nvPr/>
        </p:nvSpPr>
        <p:spPr>
          <a:xfrm>
            <a:off x="5067300" y="841248"/>
            <a:ext cx="7124700" cy="2431435"/>
          </a:xfrm>
          <a:prstGeom prst="rect">
            <a:avLst/>
          </a:prstGeom>
        </p:spPr>
        <p:txBody>
          <a:bodyPr wrap="square">
            <a:spAutoFit/>
          </a:bodyPr>
          <a:lstStyle/>
          <a:p>
            <a:r>
              <a:rPr lang="el-GR" sz="2000" dirty="0" smtClean="0"/>
              <a:t>      </a:t>
            </a:r>
            <a:r>
              <a:rPr lang="el-GR" b="1" dirty="0" smtClean="0"/>
              <a:t>ΣΗΜΑΝΤΙΚΟΙ ΠΑΡΑΓΟΝΡΕΣ</a:t>
            </a:r>
          </a:p>
          <a:p>
            <a:pPr marL="342900" indent="-342900" algn="just">
              <a:buFont typeface="Wingdings" panose="05000000000000000000" pitchFamily="2" charset="2"/>
              <a:buChar char="§"/>
            </a:pPr>
            <a:r>
              <a:rPr lang="el-GR" sz="1600" dirty="0" smtClean="0"/>
              <a:t>η </a:t>
            </a:r>
            <a:r>
              <a:rPr lang="el-GR" sz="1600" dirty="0"/>
              <a:t>έλλειψη καταγραφής του μεγαλύτερου μέρους της ακίνητης δημόσιας περιουσίας</a:t>
            </a:r>
          </a:p>
          <a:p>
            <a:pPr marL="342900" indent="-342900" algn="just">
              <a:buFont typeface="Wingdings" panose="05000000000000000000" pitchFamily="2" charset="2"/>
              <a:buChar char="§"/>
            </a:pPr>
            <a:r>
              <a:rPr lang="el-GR" sz="1600" dirty="0" smtClean="0"/>
              <a:t>διενέξεις </a:t>
            </a:r>
            <a:r>
              <a:rPr lang="el-GR" sz="1600" dirty="0"/>
              <a:t>μεταξύ Δημοσίου και ιδιωτών με αφορμή είτε καταπατήσεις δημοσίων εκτάσεων είτε του δασικού ή μη χαρακτήρα τους, </a:t>
            </a:r>
          </a:p>
          <a:p>
            <a:pPr marL="342900" indent="-342900" algn="just">
              <a:buFont typeface="Wingdings" panose="05000000000000000000" pitchFamily="2" charset="2"/>
              <a:buChar char="§"/>
            </a:pPr>
            <a:r>
              <a:rPr lang="el-GR" sz="1600" dirty="0" smtClean="0"/>
              <a:t>έλλειψη </a:t>
            </a:r>
            <a:r>
              <a:rPr lang="el-GR" sz="1600" dirty="0"/>
              <a:t>δασικών χαρτών και καθορισμού του αιγιαλού και της παραλίας για το μεγαλύτερο μέρος της επικράτειας, </a:t>
            </a:r>
          </a:p>
          <a:p>
            <a:pPr marL="342900" indent="-342900" algn="just">
              <a:buFont typeface="Wingdings" panose="05000000000000000000" pitchFamily="2" charset="2"/>
              <a:buChar char="§"/>
            </a:pPr>
            <a:r>
              <a:rPr lang="el-GR" sz="1600" dirty="0" smtClean="0"/>
              <a:t>ιδιαίτερες </a:t>
            </a:r>
            <a:r>
              <a:rPr lang="el-GR" sz="1600" dirty="0"/>
              <a:t>συνθήκες κάτω από τις οποίες διαμορφώθηκε η ακίνητη ιδιοκτησία στη χώρα, μετά τη σύσταση του νέου ελληνικού κράτους, </a:t>
            </a:r>
          </a:p>
        </p:txBody>
      </p:sp>
      <p:sp>
        <p:nvSpPr>
          <p:cNvPr id="5" name="Rectangle 4"/>
          <p:cNvSpPr/>
          <p:nvPr/>
        </p:nvSpPr>
        <p:spPr>
          <a:xfrm>
            <a:off x="254374" y="3272683"/>
            <a:ext cx="11937626" cy="3404906"/>
          </a:xfrm>
          <a:prstGeom prst="rect">
            <a:avLst/>
          </a:prstGeom>
        </p:spPr>
        <p:txBody>
          <a:bodyPr wrap="square">
            <a:spAutoFit/>
          </a:bodyPr>
          <a:lstStyle/>
          <a:p>
            <a:pPr>
              <a:lnSpc>
                <a:spcPct val="107000"/>
              </a:lnSpc>
            </a:pPr>
            <a:r>
              <a:rPr lang="el-GR" sz="1600" b="1" dirty="0">
                <a:latin typeface="Calibri" panose="020F0502020204030204" pitchFamily="34" charset="0"/>
                <a:ea typeface="Calibri" panose="020F0502020204030204" pitchFamily="34" charset="0"/>
                <a:cs typeface="Times New Roman" panose="02020603050405020304" pitchFamily="18" charset="0"/>
              </a:rPr>
              <a:t>ΙΔΙΑΙΤΕΡΕΣ ΣΥΝΘΗΚΕΣ ΔΙΑΜΟΡΦΩΣΗΣ ΑΚΙΝΗΤΗΣ ΙΔΙΟΚΤΗΣΙΑΣ</a:t>
            </a:r>
          </a:p>
          <a:p>
            <a:pPr algn="just"/>
            <a:r>
              <a:rPr lang="el-GR" sz="1400" dirty="0">
                <a:latin typeface="Calibri" panose="020F0502020204030204" pitchFamily="34" charset="0"/>
                <a:ea typeface="Calibri" panose="020F0502020204030204" pitchFamily="34" charset="0"/>
                <a:cs typeface="Times New Roman" panose="02020603050405020304" pitchFamily="18" charset="0"/>
              </a:rPr>
              <a:t>. η </a:t>
            </a:r>
            <a:r>
              <a:rPr lang="el-GR" sz="1400" b="1" dirty="0">
                <a:latin typeface="Calibri" panose="020F0502020204030204" pitchFamily="34" charset="0"/>
                <a:ea typeface="Calibri" panose="020F0502020204030204" pitchFamily="34" charset="0"/>
                <a:cs typeface="Times New Roman" panose="02020603050405020304" pitchFamily="18" charset="0"/>
              </a:rPr>
              <a:t>ανομοιογένεια του νομικού καθεστώτος </a:t>
            </a:r>
            <a:r>
              <a:rPr lang="el-GR" sz="1400" dirty="0">
                <a:latin typeface="Calibri" panose="020F0502020204030204" pitchFamily="34" charset="0"/>
                <a:ea typeface="Calibri" panose="020F0502020204030204" pitchFamily="34" charset="0"/>
                <a:cs typeface="Times New Roman" panose="02020603050405020304" pitchFamily="18" charset="0"/>
              </a:rPr>
              <a:t>που επικρατούσε στον ελλαδικό χώρο πριν από τη σύσταση του νέου ελληνικού κράτους, καθώς και η σταδιακή συγκρότησή του, είχαν ως αποτέλεσμα την ανομοιομορφία του καθεστώτος των εμπράγματων σχέσεων ανά περιοχές, γεγονός που μαρτυρά η ύπαρξη τοπικών κωδίκων και εθίμων, που καταργήθηκαν μεν μετά την εισαγωγή του Αστικού Κώδικα, εξακολουθούν όμως να διέπουν, δυνάμει μεταβατικών διατάξεων, κάποια από τα προϋφιστάμενα του Αστικού Κώδικα εμπράγματα δικαιώματα. Όπως έχει επισημανθεί, μετά την απελευθέρωση από την τουρκική κυριαρχία, επικράτησε "θεσμικό χάος ... όσον αφορά το καθεστώς της γαιοκτησίας, που πήρε τη μορφή μιας γενικευμένης οικονομικής διαθεσιμότητας γης". Το αποτέλεσμα ήταν ότι οι εθνικές, οι μοναστηριακές και οι ιδιωτικές γαίες δεν ήταν νομικά οριοθετημένες, γεγονός που "οδηγούσε σε μια γενικευμένη δυνατότητα καταπάτησης και οικονομικής αξιοποίησης της καλλιεργήσιμης γης, πράγμα που αποτελεί γενικό χαρακτηριστικό της ελληνικής υπαίθρου για πολλές δεκαετίες". Η κατάσταση επιδεινώθηκε με την αύξηση του πληθυσμού μετά τους βαλκανικούς πολέμους και τη μικρασιατική καταστροφή, γεγονός που επέβαλε την υιοθέτηση πολιτικών διαχείρισης και αναδιανομής της γης.</a:t>
            </a:r>
          </a:p>
          <a:p>
            <a:pPr algn="just"/>
            <a:r>
              <a:rPr lang="el-GR" sz="1400" dirty="0">
                <a:latin typeface="Calibri" panose="020F0502020204030204" pitchFamily="34" charset="0"/>
                <a:ea typeface="Calibri" panose="020F0502020204030204" pitchFamily="34" charset="0"/>
                <a:cs typeface="Times New Roman" panose="02020603050405020304" pitchFamily="18" charset="0"/>
              </a:rPr>
              <a:t>. η κατάσταση που διαμορφώθηκε για την υλοποίηση αυτών των πολιτικών βρίσκεται πολλές φορές σε αντίθεση με την επικρατούσα πραγματική κατάσταση (π.χ. μη κυρωμένοι αναδασμοί, παράνομες κατατμήσεις, αποφυγή σύστασης διηρημένων ιδιοκτησιών και αποδοχής κληρονομιών ή κατά προσέγγιση αναγραφή σε συμβόλαια του εμβαδού γεωτεμαχίων που κείνται ως επί το πλείστον σε εκτός σχεδίου πόλεως περιοχές, κυρίως για φορολογικούς ή πολεοδομικούς λόγους κλπ). </a:t>
            </a:r>
          </a:p>
          <a:p>
            <a:pPr algn="just"/>
            <a:r>
              <a:rPr lang="el-GR" sz="1400" dirty="0">
                <a:latin typeface="Calibri" panose="020F0502020204030204" pitchFamily="34" charset="0"/>
                <a:ea typeface="Calibri" panose="020F0502020204030204" pitchFamily="34" charset="0"/>
                <a:cs typeface="Times New Roman" panose="02020603050405020304" pitchFamily="18" charset="0"/>
              </a:rPr>
              <a:t>. Η ασάφεια για το καθεστώς της γαιοκτησίας επιτάθηκε από την ισχύ του θεσμού της χρησικτησίας και την έλλειψη κτηματολογίου.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0892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ΚΤΗΜΑΤΟΛΟΓΙΟ</a:t>
            </a:r>
            <a:endParaRPr lang="el-GR" sz="2400" dirty="0"/>
          </a:p>
        </p:txBody>
      </p:sp>
      <p:sp>
        <p:nvSpPr>
          <p:cNvPr id="3" name="Content Placeholder 2"/>
          <p:cNvSpPr>
            <a:spLocks noGrp="1"/>
          </p:cNvSpPr>
          <p:nvPr>
            <p:ph idx="1"/>
          </p:nvPr>
        </p:nvSpPr>
        <p:spPr>
          <a:xfrm>
            <a:off x="95250" y="806195"/>
            <a:ext cx="4336675" cy="4607053"/>
          </a:xfrm>
        </p:spPr>
        <p:txBody>
          <a:bodyPr>
            <a:normAutofit lnSpcReduction="10000"/>
          </a:bodyPr>
          <a:lstStyle/>
          <a:p>
            <a:pPr marL="0" indent="0">
              <a:buNone/>
            </a:pPr>
            <a:r>
              <a:rPr lang="el-GR" sz="2000" b="1" dirty="0" smtClean="0"/>
              <a:t>    </a:t>
            </a:r>
            <a:r>
              <a:rPr lang="el-GR" sz="2400" b="1" dirty="0" smtClean="0"/>
              <a:t>ΤΙ ΠΡΕΠΕΙ</a:t>
            </a:r>
          </a:p>
          <a:p>
            <a:pPr algn="just"/>
            <a:r>
              <a:rPr lang="el-GR" sz="2000" dirty="0" smtClean="0"/>
              <a:t>Από </a:t>
            </a:r>
            <a:r>
              <a:rPr lang="el-GR" sz="2000" dirty="0"/>
              <a:t>την άλλη πλευρά, η θετική έκβαση της κτηματογράφησης των ακινήτων της χώρας απαιτεί, αφενός, την </a:t>
            </a:r>
            <a:r>
              <a:rPr lang="el-GR" sz="2000" b="1" dirty="0"/>
              <a:t>πληροφόρηση</a:t>
            </a:r>
            <a:r>
              <a:rPr lang="el-GR" sz="2000" dirty="0"/>
              <a:t> και τη </a:t>
            </a:r>
            <a:r>
              <a:rPr lang="el-GR" sz="2000" b="1" dirty="0"/>
              <a:t>συμμετοχή των πολιτών</a:t>
            </a:r>
            <a:r>
              <a:rPr lang="el-GR" sz="2000" dirty="0"/>
              <a:t> και αφετέρου, λόγω της διεπιστημονικότητας του χαρακτήρα της, τη συνεργασία μεταξύ των εμπλεκόμενων επαγγελματικών φορέων, όπως οι υποθηκοφύλακες, οι συμβολαιογράφοι, οι δικηγόροι, οι μηχανικοί, οι δασολόγοι, οι επιστήμονες της πληροφορικής κλπ, αλλά και άλλων δημόσιων φορέων, για θέματα όπως η κατάρτιση δασικών χαρτών, η οριοθέτηση των αιγιαλών και των παραλιών κλπ.</a:t>
            </a:r>
          </a:p>
          <a:p>
            <a:pPr marL="0" indent="0">
              <a:lnSpc>
                <a:spcPct val="100000"/>
              </a:lnSpc>
              <a:spcBef>
                <a:spcPts val="0"/>
              </a:spcBef>
              <a:buNone/>
            </a:pPr>
            <a:endParaRPr lang="el-GR" sz="2000" b="1" dirty="0"/>
          </a:p>
        </p:txBody>
      </p:sp>
      <p:sp>
        <p:nvSpPr>
          <p:cNvPr id="4" name="Rectangle 3"/>
          <p:cNvSpPr/>
          <p:nvPr/>
        </p:nvSpPr>
        <p:spPr>
          <a:xfrm>
            <a:off x="4876800" y="917912"/>
            <a:ext cx="6686550" cy="5693866"/>
          </a:xfrm>
          <a:prstGeom prst="rect">
            <a:avLst/>
          </a:prstGeom>
        </p:spPr>
        <p:txBody>
          <a:bodyPr wrap="square">
            <a:spAutoFit/>
          </a:bodyPr>
          <a:lstStyle/>
          <a:p>
            <a:r>
              <a:rPr lang="el-GR" sz="2400" b="1" dirty="0"/>
              <a:t>ΚΤΗΜΑΤΟΓΡΑΦΗΣΗ</a:t>
            </a:r>
          </a:p>
          <a:p>
            <a:pPr algn="just"/>
            <a:r>
              <a:rPr lang="el-GR" sz="2000" dirty="0"/>
              <a:t>Η κτηματογράφηση ορίζεται ως η διαδικασία καταγραφής των συννόμως αποκτηθέντων εμπραγμάτων ή άλλων εγγραπτέων δικαιωμάτων των φυσικών ή νομικών προσώπων σε ακίνητα μιας συγκεκριμένης περιοχής της χώρας και η σύνδεση των δικαιωμάτων αυτών με συγκεκριμένο ακίνητο (γεωτεμάχιο), όπως αυτό ορίζεται και απεικονίζεται, κατόπιν διαδικασιών ελέγχου και τεχνικής επεξεργασίας στα κτηματολογικά διαγράμματα.  </a:t>
            </a:r>
          </a:p>
          <a:p>
            <a:pPr algn="just"/>
            <a:r>
              <a:rPr lang="el-GR" sz="2000" dirty="0"/>
              <a:t>Χαρακτηρίζεται έτσι, όπως προδιαγράφεται στο νόμο, ως μια σύνθετη διοικητική ενέργεια η οποία περιλαμβάνει, επί της ουσίας, δυο διακριτές διαδικασίες την </a:t>
            </a:r>
            <a:r>
              <a:rPr lang="el-GR" sz="2000" b="1" dirty="0"/>
              <a:t>χαρτογράφηση της περιοχής</a:t>
            </a:r>
            <a:r>
              <a:rPr lang="el-GR" sz="2000" dirty="0"/>
              <a:t> με σκοπό την δημιουργία κτηματολογικών χαρτών και την </a:t>
            </a:r>
            <a:r>
              <a:rPr lang="el-GR" sz="2000" b="1" dirty="0"/>
              <a:t>συλλογή των εγγραπτέων δικαιωμάτων</a:t>
            </a:r>
            <a:r>
              <a:rPr lang="el-GR" sz="2000" dirty="0"/>
              <a:t>. Προηγείται τεχνικά και σε πραγματικό επίπεδο η χαρτογράφηση της περιοχής και η κτηματογραφική απεικόνιση των ακινήτων, στάδιο αναγκαίο για την μετάβαση από το προσωποκεντρικό στο κτηματοκεντρικό σύστημα.</a:t>
            </a:r>
          </a:p>
        </p:txBody>
      </p:sp>
    </p:spTree>
    <p:extLst>
      <p:ext uri="{BB962C8B-B14F-4D97-AF65-F5344CB8AC3E}">
        <p14:creationId xmlns:p14="http://schemas.microsoft.com/office/powerpoint/2010/main" val="3519268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ΚΤΗΜΑΤΟΛΟΓΙΟ – </a:t>
            </a:r>
            <a:r>
              <a:rPr lang="el-GR" sz="2000" b="1" dirty="0" smtClean="0">
                <a:latin typeface="Arial Black" panose="020B0A04020102020204" pitchFamily="34" charset="0"/>
              </a:rPr>
              <a:t>ΤΑ ΣΤΑΔΙΑ ΤΗΣ ΚΤΗΜΑΤΟΓΡΑΦΗΣΗΣ</a:t>
            </a:r>
            <a:endParaRPr lang="el-GR" sz="2000" dirty="0"/>
          </a:p>
        </p:txBody>
      </p:sp>
      <p:sp>
        <p:nvSpPr>
          <p:cNvPr id="3" name="Content Placeholder 2"/>
          <p:cNvSpPr>
            <a:spLocks noGrp="1"/>
          </p:cNvSpPr>
          <p:nvPr>
            <p:ph idx="1"/>
          </p:nvPr>
        </p:nvSpPr>
        <p:spPr>
          <a:xfrm>
            <a:off x="197224" y="841247"/>
            <a:ext cx="11582399" cy="5882281"/>
          </a:xfrm>
        </p:spPr>
        <p:txBody>
          <a:bodyPr>
            <a:normAutofit fontScale="40000" lnSpcReduction="20000"/>
          </a:bodyPr>
          <a:lstStyle/>
          <a:p>
            <a:pPr algn="just">
              <a:lnSpc>
                <a:spcPct val="110000"/>
              </a:lnSpc>
            </a:pPr>
            <a:r>
              <a:rPr lang="el-GR" sz="4000" dirty="0" smtClean="0"/>
              <a:t>Το </a:t>
            </a:r>
            <a:r>
              <a:rPr lang="el-GR" sz="4000" b="1" dirty="0"/>
              <a:t>πρώτο στάδιο </a:t>
            </a:r>
            <a:r>
              <a:rPr lang="el-GR" sz="4000" dirty="0"/>
              <a:t>έχει ως αφετηρία την έναρξη κτηματογραφήσεως με κήρυξη περιοχής υπό κτηματογράφηση (αρ 2 Ν 2308/1995). Με απόφαση της ΕΚΧΑ ΑΕ καλούνται όσοι έχουν εγγραπτέα δικαιώματα σε ακίνητα στην υπό κτηματογράφηση  περιοχής  να υποβάλλουν δήλωση με περιγραφή δικαιώματος και αναφορά στην αιτία κτήσης του. Ανεξάρτητα από τον τρόπο υποβολής των δηλώσεων, επιχειρείται από την ανάδοχο εταιρία της κτηματογραφούσας αρχής ένας πρώτος έλεγχος νομιμότητας των δηλώσεων , ως προς την συμπλήρωση των υποχρεωτικών στοιχείων κατά περίπτωση, ως προς τα συνυποβαλλόμενα αποδεικτικά έγγραφα, ως προς την καταβολή του αναλογούντος παγίου τέλους κτηματογράφησης.  </a:t>
            </a:r>
          </a:p>
          <a:p>
            <a:pPr algn="just">
              <a:lnSpc>
                <a:spcPct val="110000"/>
              </a:lnSpc>
            </a:pPr>
            <a:r>
              <a:rPr lang="el-GR" sz="4000" dirty="0" smtClean="0"/>
              <a:t>Στο </a:t>
            </a:r>
            <a:r>
              <a:rPr lang="el-GR" sz="4000" b="1" dirty="0"/>
              <a:t>δεύτερο στάδιο </a:t>
            </a:r>
            <a:r>
              <a:rPr lang="el-GR" sz="4000" dirty="0"/>
              <a:t>γίνεται επεξεργασία των δηλώσεων. Ο Ανάδοχος του Έργου επεξεργάζεται τα στοιχεία που υποβλήθηκαν και προετοιμάζει τους κτηματολογικούς πίνακες και τα κτηματογραφικά διαγράμματα της ανάρτησης. Η επεξεργασία συντελείται από δικηγόρους και </a:t>
            </a:r>
            <a:r>
              <a:rPr lang="el-GR" sz="4000" dirty="0" smtClean="0"/>
              <a:t>μηχανικούς </a:t>
            </a:r>
            <a:r>
              <a:rPr lang="el-GR" sz="4000" dirty="0"/>
              <a:t>και  συνίσταται στην μελέτη των προσκομισθέντων τίτλων και την οριοθέτηση των γεωτεμαχίων (με βάση τα προσκομισθέντα τοπογραφικά διαγράμματα, τους ορθοφωτοχάρτες, κλπ.) με στόχο την πρόκριση για ανάρτηση των τεκμηριωμένων δικαιωμάτων. Μη δηλωθέντα δικαιώματα αναρτώνται ως αγνώστου ιδιοκτήτη. Σε περίπτωση σύγκρουσης δηλώσεων διεξάγεται συγκριτική αξιολόγηση των προσκομισθέντων στοιχείων και προκρίνεται το πιο τεκμηριωμένο δικαίωμα.  </a:t>
            </a:r>
          </a:p>
          <a:p>
            <a:pPr algn="just">
              <a:lnSpc>
                <a:spcPct val="110000"/>
              </a:lnSpc>
            </a:pPr>
            <a:r>
              <a:rPr lang="el-GR" sz="4000" dirty="0" smtClean="0"/>
              <a:t>Στο </a:t>
            </a:r>
            <a:r>
              <a:rPr lang="el-GR" sz="4000" b="1" dirty="0"/>
              <a:t>τρίτο στάδιο </a:t>
            </a:r>
            <a:r>
              <a:rPr lang="el-GR" sz="4000" dirty="0"/>
              <a:t>μετά την επεξεργασία των δηλώσεων και των λοιπών στοιχείων συντάσσονται οι προσωρινοί κτηματολογικοί πίνακες και διαγράμματα της ανάρτησης η οποία διενεργείται στο Γραφείο κτηματογράφησης. Οι πολίτες ενημερώνονται για τα περιληφθέντα στους πίνακες στοιχεία των δικαιωμάτων τους και καλούνται να υποβάλλουν αιτήσεις διόρθωσης/ενστάσεις σε περίπτωση που διαπιστώνουν ελλείψεις ή σφάλματα. Τα κτηματολογικά στοιχεία της ανάρτησης διορθώνονται – συμπληρώνονται με βάση τα υποβληθέντα κατά την ανάρτηση στοιχεία καθώς και τις αποφάσεις της Επιτροπής Εξέτασης Ενστάσεων.  </a:t>
            </a:r>
          </a:p>
          <a:p>
            <a:pPr algn="just">
              <a:lnSpc>
                <a:spcPct val="110000"/>
              </a:lnSpc>
            </a:pPr>
            <a:r>
              <a:rPr lang="el-GR" sz="4000" dirty="0" smtClean="0"/>
              <a:t>Στο </a:t>
            </a:r>
            <a:r>
              <a:rPr lang="el-GR" sz="4000" b="1" dirty="0"/>
              <a:t>τέταρτο στάδιο </a:t>
            </a:r>
            <a:r>
              <a:rPr lang="el-GR" sz="4000" dirty="0"/>
              <a:t>αναμορφώνονται οι κτηματολογικοί πίνακες και τα διαγράμματα και </a:t>
            </a:r>
          </a:p>
          <a:p>
            <a:pPr algn="just">
              <a:lnSpc>
                <a:spcPct val="110000"/>
              </a:lnSpc>
            </a:pPr>
            <a:r>
              <a:rPr lang="el-GR" sz="4000" dirty="0" smtClean="0"/>
              <a:t>το </a:t>
            </a:r>
            <a:r>
              <a:rPr lang="el-GR" sz="4000" b="1" dirty="0"/>
              <a:t>πέμπτο στάδιο </a:t>
            </a:r>
            <a:r>
              <a:rPr lang="el-GR" sz="4000" dirty="0"/>
              <a:t>μετά την ολοκλήρωση της ανάρτησης και της αναμόρφωσης των κτηματολογικών στοιχείων (πινάκων και διαγραμμάτων) τελειώνει η μελέτη κτηματογράφησης και ξεκινά να λειτουργεί το κτηματολογικό γραφείο με την έκδοση διαπιστωτικής πράξης περαίωσης της διαδικασίας κτηματογράφησης.   </a:t>
            </a:r>
          </a:p>
          <a:p>
            <a:pPr marL="0" indent="0">
              <a:lnSpc>
                <a:spcPct val="100000"/>
              </a:lnSpc>
              <a:spcBef>
                <a:spcPts val="0"/>
              </a:spcBef>
              <a:buNone/>
            </a:pPr>
            <a:endParaRPr lang="el-GR" sz="2000" b="1" dirty="0"/>
          </a:p>
        </p:txBody>
      </p:sp>
    </p:spTree>
    <p:extLst>
      <p:ext uri="{BB962C8B-B14F-4D97-AF65-F5344CB8AC3E}">
        <p14:creationId xmlns:p14="http://schemas.microsoft.com/office/powerpoint/2010/main" val="1337107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ΚΤΗΜΑΤΟΛΟΓΙΟ – </a:t>
            </a:r>
            <a:r>
              <a:rPr lang="el-GR" sz="2000" b="1" dirty="0" smtClean="0">
                <a:latin typeface="Arial Black" panose="020B0A04020102020204" pitchFamily="34" charset="0"/>
              </a:rPr>
              <a:t>ΙΔΙΟΚΤΗΣΙΑΚΑ ΘΕΜΑΤΑ</a:t>
            </a:r>
            <a:endParaRPr lang="el-GR" sz="2000" dirty="0"/>
          </a:p>
        </p:txBody>
      </p:sp>
      <p:sp>
        <p:nvSpPr>
          <p:cNvPr id="3" name="Content Placeholder 2"/>
          <p:cNvSpPr>
            <a:spLocks noGrp="1"/>
          </p:cNvSpPr>
          <p:nvPr>
            <p:ph idx="1"/>
          </p:nvPr>
        </p:nvSpPr>
        <p:spPr>
          <a:xfrm>
            <a:off x="197225" y="841247"/>
            <a:ext cx="4679575" cy="5750053"/>
          </a:xfrm>
        </p:spPr>
        <p:txBody>
          <a:bodyPr>
            <a:normAutofit fontScale="92500"/>
          </a:bodyPr>
          <a:lstStyle/>
          <a:p>
            <a:pPr marL="0" indent="0" algn="just">
              <a:lnSpc>
                <a:spcPct val="100000"/>
              </a:lnSpc>
              <a:spcBef>
                <a:spcPts val="0"/>
              </a:spcBef>
              <a:buNone/>
            </a:pPr>
            <a:r>
              <a:rPr lang="el-GR" sz="1600" dirty="0"/>
              <a:t>Το σύστημα που επιχειρείται να εισαχθεί στη χώρα μας με τους νόμους 2308/1995 και 2664/1998 αποτελεί, σύμφωνα με την εισηγητική έκθεση του Ν. 2664/1998, "ενιαίο (με τις ίδιες προδιαγραφές και τα ίδια κριτήρια) σύστημα οργανωμένων σε κτηματοκεντρική βάση νομικών, τεχνικών και άλλων πρόσθετων πληροφοριών για όλα τα ακίνητα της Επικράτειας (τόσο αυτά που ανήκουν στο Δημόσιο, στους ΟΤΑ και τα λοιπά ΝΠΔΔ, όσο και αυτά που ανήκουν σε ιδιώτες, φυσικά ή νομικά πρόσωπα). Oι νομικές και τεχνικές πληροφορίες αποσκοπούν στον ακριβή καθορισμό των ακινήτων, ως υποκείμενων σε δημοσιότητα ιδιοκτησιακών αντικειμένων, και των επ’ αυτών δικαιωμάτων και βαρών, με τρόπο που διασφαλίζει τη δημόσια πίστη, προστατεύοντας κάθε καλόπιστο συναλλασσόμενο που στηρίζεται στις κτηματολογικές εγγραφές. Πέραν των νομικών και τεχνικών αυτών πληροφοριών προβλέπεται επίσης η καταχώριση στο Kτηματολόγιο και πρόσθετων πληροφοριών, που είναι ιδιαίτερα σημαντικές για το σχεδιασμό και την εφαρμογή προγραμμάτων πολιτικής γης", όπως, για παράδειγμα, ο χωροταξικός και πολεοδομικός σχεδιασμός, καθώς και προγράμματα ανάπτυξης και προστασίας του περιβάλλοντος, τόσο σε εθνικό όσο και σε τοπικό επίπεδο.  </a:t>
            </a:r>
            <a:endParaRPr lang="el-GR" sz="2000" b="1" dirty="0"/>
          </a:p>
        </p:txBody>
      </p:sp>
      <p:sp>
        <p:nvSpPr>
          <p:cNvPr id="4" name="Rectangle 3"/>
          <p:cNvSpPr/>
          <p:nvPr/>
        </p:nvSpPr>
        <p:spPr>
          <a:xfrm>
            <a:off x="4876800" y="841246"/>
            <a:ext cx="7029450" cy="5262979"/>
          </a:xfrm>
          <a:prstGeom prst="rect">
            <a:avLst/>
          </a:prstGeom>
        </p:spPr>
        <p:txBody>
          <a:bodyPr wrap="square">
            <a:spAutoFit/>
          </a:bodyPr>
          <a:lstStyle/>
          <a:p>
            <a:pPr algn="just">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Eπιπλέον, όπως επίσης τονίζεται στην εισηγητική έκθεση του Ν. 2664/1998 "το σύστημα μεταγραφών και υποθηκών παρέχει τυπική μόνο και όχι ουσιαστική δημοσιότητα, αφού δεν κατοχυρώνει -με ελάχιστες εξαιρέσεις- τον καλόπιστο συναλλασσόμενο, που στηρίζεται, για να αποκτήσει κάποιο δικαίωμα σε ακίνητο, στις εγγραφές που έχουν γίνει από τον άμεσο και τους απώτερους δικαιοπαρόχους του στα τηρούμενα στο οικείο Υποθηκοφυλακείο βιβλία." Πράγματι, δεν είναι δυνατόν στο σύστημα αυτό να μάθουμε αν υπάρχουν και άλλες εμπράγματες συναλλαγές σχετικά με το ίδιο ακίνητο, οι οποίες συνδέονται με άγνωστα πρόσωπα που μπορεί να είναι οι πραγματικοί δικαιούχοι, αλλά δεν γνωρίζουμε το όνομά τους για να ερευνήσουμε στο γενικό αλφαβητικό ευρετήριο. Ούτε είναι δυνατόν να διαγνωστεί με βεβαιότητα ότι ο εγγεγραμμένος είναι πράγματι κύριος του ακινήτου, αν απέκτησε την κυριότητα από κύριο, αν ο δικαιοπάροχός του είχε εξουσία διάθεσης κλπ. Για το λόγο αυτό ο έλεγχος τίτλων περιλαμβάνει συνήθως εξέταση των διαδοχικών μεταβιβάσεων στο παρελθόν μέχρι τη συμπλήρωση του χρόνου της χρησικτησίας5. Επίσης στο ισχύον σύστημα μεταγραφών και υποθηκών η απόδειξη της κυριότητας από εκείνον που διεκδικεί την κυριότητα ακινήτου είναι επίπονη, γιατί πρέπει να αποδείξει την κυριότητα και των απώτερων δικαιοπαρόχων του μέχρι την αναγωγή σε πρωτότυπη κτήση, που συνήθως θα είναι η έκτακτη χρησικτησία. Αλλά και πάλι δεν δημιουργείται απόλυτη βεβαιότητα, αφού η εικοσαετής νομή, ως πραγματικό γεγονός, θα μπορούσε να αμφισβητηθεί και να παρουσιάσει δυσκολίες στην απόδειξη.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461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ΚΤΗΜΑΤΟΛΟΓΙΟ – </a:t>
            </a:r>
            <a:r>
              <a:rPr lang="el-GR" sz="2000" b="1" dirty="0" smtClean="0">
                <a:latin typeface="Arial Black" panose="020B0A04020102020204" pitchFamily="34" charset="0"/>
              </a:rPr>
              <a:t>ΙΔΙΟΚΤΗΣΙΑΚΑ ΘΕΜΑΤΑ</a:t>
            </a:r>
            <a:endParaRPr lang="el-GR" sz="2000" dirty="0"/>
          </a:p>
        </p:txBody>
      </p:sp>
      <p:sp>
        <p:nvSpPr>
          <p:cNvPr id="3" name="Content Placeholder 2"/>
          <p:cNvSpPr>
            <a:spLocks noGrp="1"/>
          </p:cNvSpPr>
          <p:nvPr>
            <p:ph idx="1"/>
          </p:nvPr>
        </p:nvSpPr>
        <p:spPr>
          <a:xfrm>
            <a:off x="216274" y="1223979"/>
            <a:ext cx="4317625" cy="3406903"/>
          </a:xfrm>
        </p:spPr>
        <p:txBody>
          <a:bodyPr>
            <a:normAutofit/>
          </a:bodyPr>
          <a:lstStyle/>
          <a:p>
            <a:pPr marL="0" indent="0" algn="just">
              <a:buNone/>
            </a:pPr>
            <a:r>
              <a:rPr lang="el-GR" sz="1600" dirty="0" smtClean="0"/>
              <a:t>Ο </a:t>
            </a:r>
            <a:r>
              <a:rPr lang="el-GR" sz="1600" dirty="0"/>
              <a:t>Ν. 2664/1998, όπως άλλωστε και ο Ν. 2308/1995, δεν θίγουν καθόλου τις ισχύουσες ουσιαστικού δικαίου διατάξεις που αφορούν στον τρόπο κτήσης των εμπράγματων δικαιωμάτων τόσο του Δημοσίου όσο και των ιδιωτών. Έτσι παραμένει και υπό το καθεστώς του Κτηματολογίου αμετάβλητο το σύστημα του Αστικού Κώδικα (ΑΚ), σύμφωνα με το οποίο, όταν πρόκειται για σύσταση, μετάθεση ή κατάργηση εμπράγματου δικαιώματος σε ακίνητο με δικαιοπραξία, μεταγράφεται αυτή η ίδια η συστατική ή μεταβιβαστική δικαιοπραξία, που, όσον αφορά τη μεταβίβαση της κυριότητας και τη σύσταση των άλλων εμπράγματων δικαιωμάτων, συνίσταται με σύμβαση.</a:t>
            </a:r>
          </a:p>
        </p:txBody>
      </p:sp>
      <p:sp>
        <p:nvSpPr>
          <p:cNvPr id="4" name="Rectangle 3"/>
          <p:cNvSpPr/>
          <p:nvPr/>
        </p:nvSpPr>
        <p:spPr>
          <a:xfrm>
            <a:off x="5404104" y="2212846"/>
            <a:ext cx="6502146" cy="2800767"/>
          </a:xfrm>
          <a:prstGeom prst="rect">
            <a:avLst/>
          </a:prstGeom>
        </p:spPr>
        <p:txBody>
          <a:bodyPr wrap="square">
            <a:spAutoFit/>
          </a:bodyPr>
          <a:lstStyle/>
          <a:p>
            <a:pPr algn="just"/>
            <a:r>
              <a:rPr lang="el-GR" sz="1600" dirty="0"/>
              <a:t>H μόνη ουσιαστικού δικαίου τομή που εισάγει ο Ν. 2664/1998 είναι η δημιουργία αμάχητου τεκμηρίου ορθότητας των πρώτων εγγραφών (με την έννοια της αποσβεστικής προθεσμίας προβολής εμπράγματων αξιώσεων), η οποία είναι πράγματι αναγκαία, επειδή μόνο έτσι μπορεί να δημιουργηθεί μια σταθερή βάση για το συνολικό οικοδόμημα του Kτηματολογίου, όπως θα εξετάσουμε αναλυτικά και στη συνέχεια. Αντίθετα, για τις επιγενόμενες εγγραφές δημιουργείται απλώς μαχητό τεκμήριο, ανατρέψιμο, όπως θα δούμε, υπό ορισμένες προϋποθέσεις και με ορισμένη διαδικασία και κατοχυρώνεται η προστασία των καλόπιστων τρίτων που θα έχουν συναλλαχθεί εμπιστευόμενοι την ανακριβή εγγραφή πριν από τη διόρθωσή της.</a:t>
            </a:r>
          </a:p>
        </p:txBody>
      </p:sp>
      <p:sp>
        <p:nvSpPr>
          <p:cNvPr id="5" name="Rectangle 4"/>
          <p:cNvSpPr/>
          <p:nvPr/>
        </p:nvSpPr>
        <p:spPr>
          <a:xfrm>
            <a:off x="235325" y="5013613"/>
            <a:ext cx="4279525" cy="830997"/>
          </a:xfrm>
          <a:prstGeom prst="rect">
            <a:avLst/>
          </a:prstGeom>
        </p:spPr>
        <p:txBody>
          <a:bodyPr wrap="square">
            <a:spAutoFit/>
          </a:bodyPr>
          <a:lstStyle/>
          <a:p>
            <a:pPr algn="just">
              <a:spcAft>
                <a:spcPts val="800"/>
              </a:spcAft>
            </a:pPr>
            <a:r>
              <a:rPr lang="el-GR" sz="1600" dirty="0">
                <a:latin typeface="Calibri" panose="020F0502020204030204" pitchFamily="34" charset="0"/>
                <a:ea typeface="Calibri" panose="020F0502020204030204" pitchFamily="34" charset="0"/>
                <a:cs typeface="Times New Roman" panose="02020603050405020304" pitchFamily="18" charset="0"/>
              </a:rPr>
              <a:t>Η μόνη διαφορά στο σύστημα Κτηματολογίου είναι ότι η μεταγραφή θα αντικατασταθεί από την καταχώρηση στα κτηματολογικά βιβλία.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8964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9430512" cy="613283"/>
          </a:xfrm>
        </p:spPr>
        <p:txBody>
          <a:bodyPr>
            <a:normAutofit/>
          </a:bodyPr>
          <a:lstStyle/>
          <a:p>
            <a:r>
              <a:rPr lang="el-GR" sz="2800" b="1" dirty="0" smtClean="0">
                <a:latin typeface="Arial Black" panose="020B0A04020102020204" pitchFamily="34" charset="0"/>
              </a:rPr>
              <a:t>ΚΤΗΜΑΤΟΛΟΓΙΟ</a:t>
            </a:r>
            <a:endParaRPr lang="el-GR" sz="2000" dirty="0"/>
          </a:p>
        </p:txBody>
      </p:sp>
      <p:sp>
        <p:nvSpPr>
          <p:cNvPr id="3" name="Content Placeholder 2"/>
          <p:cNvSpPr>
            <a:spLocks noGrp="1"/>
          </p:cNvSpPr>
          <p:nvPr>
            <p:ph idx="1"/>
          </p:nvPr>
        </p:nvSpPr>
        <p:spPr>
          <a:xfrm>
            <a:off x="288665" y="1107947"/>
            <a:ext cx="4679575" cy="5750053"/>
          </a:xfrm>
        </p:spPr>
        <p:txBody>
          <a:bodyPr>
            <a:normAutofit/>
          </a:bodyPr>
          <a:lstStyle/>
          <a:p>
            <a:pPr marL="0" indent="0">
              <a:buNone/>
            </a:pPr>
            <a:r>
              <a:rPr lang="el-GR" sz="1600" dirty="0" smtClean="0"/>
              <a:t>     </a:t>
            </a:r>
            <a:r>
              <a:rPr lang="el-GR" sz="2000" b="1" dirty="0" smtClean="0"/>
              <a:t>ΔΗΛΩΣΗ </a:t>
            </a:r>
            <a:r>
              <a:rPr lang="el-GR" sz="2000" b="1" dirty="0"/>
              <a:t>ΙΔΙΟΚΤΗΣΙΑΣ</a:t>
            </a:r>
          </a:p>
          <a:p>
            <a:pPr algn="just"/>
            <a:r>
              <a:rPr lang="el-GR" sz="1600" dirty="0"/>
              <a:t>Οι δηλώσεις υποβάλλονται μέσα σε προθεσμία τριών (3) μηνών, η έναρξη της οποία ορίζεται με την απόφαση της ΕΚΧΑ ΑΕ. Η αντίστοιχη προθεσμία για τους κατοίκους της αλλοδαπής και για το Ελληνικό Δημόσιο είναι έξι (6) μήνες. Οι προθεσμίες αυτές μπορεί να παρατείνονται για χρόνο συνολικά έως τρεις (3) μήνες με αποφάσεις της ΕΚΧΑ Α.Ε. </a:t>
            </a:r>
          </a:p>
          <a:p>
            <a:pPr algn="just"/>
            <a:r>
              <a:rPr lang="el-GR" sz="1600" dirty="0"/>
              <a:t>Αν δεν υποβληθεί δήλωση, απαγορεύεται η κατάρτιση εμπράγματης δικαιοπραξίας για το δικαίωμα που δεν δηλώθηκε, καθώς επίσης η χορήγηση άδειας οικοδομής στο όνομα εκείνου που παρέλειψε να υποβάλει τη δήλωση. Οποιαδήποτε απαγόρευση και ακυρότητα από την εφαρμογή αυτής της παραγράφου αίρεται είτε με την εκ των υστέρων υποβολή δήλωσης από εκείνον που παρέλειψε να την υποβάλει εμπροθέσμως, υπό την προϋπόθεση ότι δεν αποξενώθηκε πλήρως από το δικαίωμά του επί του ακινήτου, είτε εκείνου που αποκτά εγγραπτέο δικαίωμα στην τελευταία αυτή περίπτωση. </a:t>
            </a:r>
          </a:p>
        </p:txBody>
      </p:sp>
      <p:sp>
        <p:nvSpPr>
          <p:cNvPr id="4" name="Rectangle 3"/>
          <p:cNvSpPr/>
          <p:nvPr/>
        </p:nvSpPr>
        <p:spPr>
          <a:xfrm>
            <a:off x="5989320" y="2624326"/>
            <a:ext cx="5633466" cy="1877437"/>
          </a:xfrm>
          <a:prstGeom prst="rect">
            <a:avLst/>
          </a:prstGeom>
        </p:spPr>
        <p:txBody>
          <a:bodyPr wrap="square">
            <a:spAutoFit/>
          </a:bodyPr>
          <a:lstStyle/>
          <a:p>
            <a:r>
              <a:rPr lang="el-GR" sz="2000" b="1" dirty="0"/>
              <a:t>ΚΤΗΜΑΤΟΛΟΓΙΚΟ ΓΡΑΦΕΙΟ</a:t>
            </a:r>
          </a:p>
          <a:p>
            <a:pPr algn="just"/>
            <a:r>
              <a:rPr lang="el-GR" sz="1600" dirty="0"/>
              <a:t>Κήρυξη της περαίωσης της κτηματογράφησης με διαπιστωτική πράξη από την ΕΚΧΑ Α.Ε. Μετά την έκδοση της διαπιστωτικής πράξης, το αρμόδιο Κτηματολογικό Γραφείο που προβλέπεται στο Ν. 2664/1998 προβαίνει στις πρώτες εγγραφές στα κτηματολογικά βιβλία για τα ακίνητα που περιλαμβάνονται στην πράξη αυτή</a:t>
            </a:r>
          </a:p>
        </p:txBody>
      </p:sp>
    </p:spTree>
    <p:extLst>
      <p:ext uri="{BB962C8B-B14F-4D97-AF65-F5344CB8AC3E}">
        <p14:creationId xmlns:p14="http://schemas.microsoft.com/office/powerpoint/2010/main" val="428537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3952" y="225426"/>
            <a:ext cx="5089398" cy="3070224"/>
          </a:xfrm>
        </p:spPr>
        <p:txBody>
          <a:bodyPr>
            <a:normAutofit/>
          </a:bodyPr>
          <a:lstStyle/>
          <a:p>
            <a:r>
              <a:rPr lang="el-GR" sz="1800" b="1" dirty="0"/>
              <a:t>Άρτιο είναι το οικόπεδο που πληροί τα ελάχιστα όρια εµβαδού και προσώπου, κατά τον κανόνα ή κατά παρέκκλιση, τα οποία καθορίζονται στην </a:t>
            </a:r>
            <a:r>
              <a:rPr lang="el-GR" sz="1800" b="1" dirty="0" smtClean="0"/>
              <a:t>περιοχή</a:t>
            </a:r>
            <a:br>
              <a:rPr lang="el-GR" sz="1800" b="1" dirty="0" smtClean="0"/>
            </a:br>
            <a:r>
              <a:rPr lang="el-GR" sz="1800" b="1" dirty="0" smtClean="0"/>
              <a:t>(βλ.άρθρο 7, </a:t>
            </a:r>
            <a:r>
              <a:rPr lang="el-GR" sz="1800" b="1" dirty="0"/>
              <a:t>Ν.Ο.Κ./</a:t>
            </a:r>
            <a:r>
              <a:rPr lang="el-GR" sz="1800" b="1" dirty="0" smtClean="0"/>
              <a:t>2012).</a:t>
            </a:r>
            <a:r>
              <a:rPr lang="el-GR" sz="1800" b="1" dirty="0"/>
              <a:t/>
            </a:r>
            <a:br>
              <a:rPr lang="el-GR" sz="1800" b="1" dirty="0"/>
            </a:br>
            <a:r>
              <a:rPr lang="el-GR" sz="1800" b="1" dirty="0"/>
              <a:t>Οικοδοµήσιµο είναι ένα άρτιο οικόπεδο, όταν και τα όµορα οικόπεδα είναι και αυτά άρτια ή όταν η δόµησή του δεν παρεµποδίζει την τακτοποίηση των γειτονικών οικοπέδων ( βλ. άρθρο 7, παρ. 7, Ν.Ο.Κ./2012 </a:t>
            </a:r>
            <a:r>
              <a:rPr lang="el-GR" sz="1800" b="1" dirty="0" smtClean="0"/>
              <a:t>)</a:t>
            </a:r>
            <a:endParaRPr lang="el-GR" sz="1800" b="1" dirty="0"/>
          </a:p>
        </p:txBody>
      </p:sp>
      <p:sp>
        <p:nvSpPr>
          <p:cNvPr id="3" name="Content Placeholder 2"/>
          <p:cNvSpPr>
            <a:spLocks noGrp="1"/>
          </p:cNvSpPr>
          <p:nvPr>
            <p:ph idx="1"/>
          </p:nvPr>
        </p:nvSpPr>
        <p:spPr>
          <a:xfrm>
            <a:off x="685800" y="736601"/>
            <a:ext cx="4629150" cy="2327276"/>
          </a:xfrm>
        </p:spPr>
        <p:txBody>
          <a:bodyPr/>
          <a:lstStyle/>
          <a:p>
            <a:pPr>
              <a:lnSpc>
                <a:spcPct val="100000"/>
              </a:lnSpc>
            </a:pPr>
            <a:r>
              <a:rPr lang="el-GR" sz="2200" b="1" dirty="0"/>
              <a:t>ΑΡΤΙΟ </a:t>
            </a:r>
          </a:p>
          <a:p>
            <a:pPr>
              <a:lnSpc>
                <a:spcPct val="100000"/>
              </a:lnSpc>
            </a:pPr>
            <a:r>
              <a:rPr lang="el-GR" sz="2200" b="1" dirty="0"/>
              <a:t>ΟΙΚΟΔΟΜΗΣΙΜΟ </a:t>
            </a:r>
          </a:p>
          <a:p>
            <a:pPr>
              <a:lnSpc>
                <a:spcPct val="100000"/>
              </a:lnSpc>
            </a:pPr>
            <a:r>
              <a:rPr lang="el-GR" sz="2200" b="1" dirty="0"/>
              <a:t>ΜΗ ΑΡΤΙΟ ΚΑΙ ΜΗ </a:t>
            </a:r>
            <a:r>
              <a:rPr lang="el-GR" sz="2200" b="1" dirty="0" smtClean="0"/>
              <a:t>ΟΙΚΟΔΟΜΗΣΙΜΟ </a:t>
            </a:r>
            <a:endParaRPr lang="el-GR" sz="2200" b="1" dirty="0"/>
          </a:p>
          <a:p>
            <a:pPr>
              <a:lnSpc>
                <a:spcPct val="100000"/>
              </a:lnSpc>
            </a:pPr>
            <a:r>
              <a:rPr lang="el-GR" sz="2200" b="1" dirty="0"/>
              <a:t>ΜΗ ΑΡΤΙΟ ΑΛΛΑ ΟΙΚΟΔΟΜΗΣΙΜΟ </a:t>
            </a:r>
          </a:p>
          <a:p>
            <a:pPr>
              <a:lnSpc>
                <a:spcPct val="100000"/>
              </a:lnSpc>
            </a:pPr>
            <a:r>
              <a:rPr lang="el-GR" sz="2200" b="1" dirty="0"/>
              <a:t>ΑΡΤΙΟ ΑΛΛΑ ΜΗ ΟΙΚΟΔΟΜΗΣΙΜΟ</a:t>
            </a:r>
          </a:p>
          <a:p>
            <a:endParaRPr lang="el-GR" dirty="0"/>
          </a:p>
        </p:txBody>
      </p:sp>
      <p:sp>
        <p:nvSpPr>
          <p:cNvPr id="4" name="Title 1"/>
          <p:cNvSpPr txBox="1">
            <a:spLocks/>
          </p:cNvSpPr>
          <p:nvPr/>
        </p:nvSpPr>
        <p:spPr>
          <a:xfrm>
            <a:off x="819150" y="225426"/>
            <a:ext cx="10344150" cy="511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b="1" dirty="0" smtClean="0">
                <a:latin typeface="Arial Black" panose="020B0A04020102020204" pitchFamily="34" charset="0"/>
              </a:rPr>
              <a:t>ΟΙΚΟΔΟΜΕΙΤΑΙ ?</a:t>
            </a:r>
            <a:endParaRPr lang="el-GR" sz="2800" dirty="0">
              <a:latin typeface="Arial Black" panose="020B0A04020102020204" pitchFamily="34" charset="0"/>
            </a:endParaRPr>
          </a:p>
        </p:txBody>
      </p:sp>
      <p:sp>
        <p:nvSpPr>
          <p:cNvPr id="5" name="Title 1"/>
          <p:cNvSpPr txBox="1">
            <a:spLocks/>
          </p:cNvSpPr>
          <p:nvPr/>
        </p:nvSpPr>
        <p:spPr>
          <a:xfrm>
            <a:off x="5448300" y="3790950"/>
            <a:ext cx="6115050" cy="2838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2800" dirty="0">
              <a:latin typeface="Arial Black" panose="020B0A04020102020204" pitchFamily="34" charset="0"/>
            </a:endParaRPr>
          </a:p>
        </p:txBody>
      </p:sp>
      <p:sp>
        <p:nvSpPr>
          <p:cNvPr id="6" name="Rectangle 5"/>
          <p:cNvSpPr/>
          <p:nvPr/>
        </p:nvSpPr>
        <p:spPr>
          <a:xfrm>
            <a:off x="6327647" y="3380940"/>
            <a:ext cx="5095875" cy="2821285"/>
          </a:xfrm>
          <a:prstGeom prst="rect">
            <a:avLst/>
          </a:prstGeom>
        </p:spPr>
        <p:txBody>
          <a:bodyPr wrap="square">
            <a:spAutoFit/>
          </a:bodyPr>
          <a:lstStyle/>
          <a:p>
            <a:pPr>
              <a:spcAft>
                <a:spcPts val="800"/>
              </a:spcAft>
            </a:pP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ΚΑΝΟΝΑΣ – </a:t>
            </a:r>
          </a:p>
          <a:p>
            <a:pPr>
              <a:spcAft>
                <a:spcPts val="800"/>
              </a:spcAft>
            </a:pP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ΠΑΡΕΚΛΚΛΙΣΗ – </a:t>
            </a:r>
          </a:p>
          <a:p>
            <a:pPr>
              <a:spcAft>
                <a:spcPts val="800"/>
              </a:spcAft>
            </a:pP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ΧΡΟΝΟΣ ΔΗΜΙΟΥΡΓΙΑΣ ΟΙΚΟΠΕΔΟΥ – </a:t>
            </a:r>
          </a:p>
          <a:p>
            <a:pPr>
              <a:spcAft>
                <a:spcPts val="800"/>
              </a:spcAft>
            </a:pP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ΤΙΤΛΟΣ ΙΔΙΟΚΤΗΣΙΑΣ – </a:t>
            </a:r>
          </a:p>
          <a:p>
            <a:pPr>
              <a:spcAft>
                <a:spcPts val="800"/>
              </a:spcAft>
            </a:pP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ΜΕΤΑΓΡΑΦΗ(ΥΠΟΘΗΚΟΥΛΑΚΕΙΟ) – </a:t>
            </a:r>
          </a:p>
          <a:p>
            <a:pPr>
              <a:spcAft>
                <a:spcPts val="800"/>
              </a:spcAft>
            </a:pPr>
            <a:r>
              <a:rPr lang="el-GR" sz="2400" b="1" dirty="0" smtClean="0">
                <a:effectLst/>
                <a:latin typeface="Calibri" panose="020F0502020204030204" pitchFamily="34" charset="0"/>
                <a:ea typeface="Calibri" panose="020F0502020204030204" pitchFamily="34" charset="0"/>
                <a:cs typeface="Times New Roman" panose="02020603050405020304" pitchFamily="18" charset="0"/>
              </a:rPr>
              <a:t>ΔΗΛΩΣΗ ΤΟΥ Ν.651/77</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p:cNvSpPr txBox="1">
            <a:spLocks/>
          </p:cNvSpPr>
          <p:nvPr/>
        </p:nvSpPr>
        <p:spPr>
          <a:xfrm>
            <a:off x="819150" y="3295650"/>
            <a:ext cx="4495800" cy="3200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2800" dirty="0">
              <a:latin typeface="Arial Black" panose="020B0A04020102020204" pitchFamily="34" charset="0"/>
            </a:endParaRPr>
          </a:p>
        </p:txBody>
      </p:sp>
      <p:sp>
        <p:nvSpPr>
          <p:cNvPr id="8" name="Rectangle 7"/>
          <p:cNvSpPr/>
          <p:nvPr/>
        </p:nvSpPr>
        <p:spPr>
          <a:xfrm>
            <a:off x="190500" y="3046651"/>
            <a:ext cx="5429250" cy="3454920"/>
          </a:xfrm>
          <a:prstGeom prst="rect">
            <a:avLst/>
          </a:prstGeom>
        </p:spPr>
        <p:txBody>
          <a:bodyPr wrap="square">
            <a:spAutoFit/>
          </a:bodyPr>
          <a:lstStyle/>
          <a:p>
            <a:pPr>
              <a:spcAft>
                <a:spcPts val="800"/>
              </a:spcAft>
            </a:pPr>
            <a:r>
              <a:rPr lang="el-GR" dirty="0" smtClean="0">
                <a:effectLst/>
                <a:latin typeface="Calibri" panose="020F0502020204030204" pitchFamily="34" charset="0"/>
                <a:ea typeface="Calibri" panose="020F0502020204030204" pitchFamily="34" charset="0"/>
                <a:cs typeface="Times New Roman" panose="02020603050405020304" pitchFamily="18" charset="0"/>
              </a:rPr>
              <a:t>Σύµφωνα µε τις διατάξεις του νοµοθετικού διατάγµατος Ν.∆.690/1948 (Φ.Ε.Κ.133/τ.Α΄/8-51948) απαγορεύεται η µεταβίβαση της κυριότητας οικοπέδων, που συνεπάγεται τη δηµιουργία οικοπέδων µη αρτίων, είτε κατά το ελάχιστο εµβαδόν είτε κατά το ελάχιστο πρόσωπο, ή το βάθος.</a:t>
            </a:r>
          </a:p>
          <a:p>
            <a:pPr>
              <a:lnSpc>
                <a:spcPct val="107000"/>
              </a:lnSpc>
              <a:spcAft>
                <a:spcPts val="800"/>
              </a:spcAft>
            </a:pPr>
            <a:r>
              <a:rPr lang="el-GR" dirty="0" smtClean="0">
                <a:effectLst/>
                <a:latin typeface="Calibri" panose="020F0502020204030204" pitchFamily="34" charset="0"/>
                <a:ea typeface="Calibri" panose="020F0502020204030204" pitchFamily="34" charset="0"/>
                <a:cs typeface="Times New Roman" panose="02020603050405020304" pitchFamily="18" charset="0"/>
              </a:rPr>
              <a:t>Κάθε δικαιοπραξία εν ζωή ή αιτία θανάτου που έχει αντικείµενο µεταβίβαση κυριότητας, η οποία απαγορεύεται κατά τις προηγούµενες παραγράφους, είναι αυτοδικαίως και εξ υπαρχής απολύτως άκυρη (άρθρο 2, παράγραφος 3, Ν.∆.690/1948).</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49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909" y="136525"/>
            <a:ext cx="4562984" cy="672147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595" y="68262"/>
            <a:ext cx="4764762" cy="6858000"/>
          </a:xfrm>
          <a:prstGeom prst="rect">
            <a:avLst/>
          </a:prstGeom>
        </p:spPr>
      </p:pic>
    </p:spTree>
    <p:extLst>
      <p:ext uri="{BB962C8B-B14F-4D97-AF65-F5344CB8AC3E}">
        <p14:creationId xmlns:p14="http://schemas.microsoft.com/office/powerpoint/2010/main" val="3149060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206" y="0"/>
            <a:ext cx="4724108" cy="6757987"/>
          </a:xfrm>
        </p:spPr>
      </p:pic>
    </p:spTree>
    <p:extLst>
      <p:ext uri="{BB962C8B-B14F-4D97-AF65-F5344CB8AC3E}">
        <p14:creationId xmlns:p14="http://schemas.microsoft.com/office/powerpoint/2010/main" val="396248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36600"/>
            <a:ext cx="8686800" cy="5340349"/>
          </a:xfrm>
        </p:spPr>
        <p:txBody>
          <a:bodyPr>
            <a:normAutofit/>
          </a:bodyPr>
          <a:lstStyle/>
          <a:p>
            <a:endParaRPr lang="el-GR" dirty="0" smtClean="0"/>
          </a:p>
          <a:p>
            <a:endParaRPr lang="el-GR" dirty="0"/>
          </a:p>
          <a:p>
            <a:r>
              <a:rPr lang="el-GR" b="1" dirty="0" smtClean="0"/>
              <a:t>Συντελεστής δόμησης </a:t>
            </a:r>
          </a:p>
          <a:p>
            <a:pPr marL="0" indent="0">
              <a:buNone/>
            </a:pPr>
            <a:endParaRPr lang="el-GR" b="1" dirty="0"/>
          </a:p>
          <a:p>
            <a:r>
              <a:rPr lang="el-GR" b="1" dirty="0" smtClean="0"/>
              <a:t>Ποσοστό κάλυψης </a:t>
            </a:r>
          </a:p>
          <a:p>
            <a:pPr marL="0" indent="0">
              <a:buNone/>
            </a:pPr>
            <a:endParaRPr lang="el-GR" b="1" dirty="0"/>
          </a:p>
          <a:p>
            <a:r>
              <a:rPr lang="el-GR" b="1" dirty="0" smtClean="0"/>
              <a:t>Ύψος κτιρίου - όροφοι</a:t>
            </a:r>
            <a:endParaRPr lang="el-GR" b="1" dirty="0"/>
          </a:p>
        </p:txBody>
      </p:sp>
      <p:sp>
        <p:nvSpPr>
          <p:cNvPr id="4" name="Title 1"/>
          <p:cNvSpPr txBox="1">
            <a:spLocks/>
          </p:cNvSpPr>
          <p:nvPr/>
        </p:nvSpPr>
        <p:spPr>
          <a:xfrm>
            <a:off x="438150" y="225426"/>
            <a:ext cx="8934450" cy="505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smtClean="0">
                <a:latin typeface="Arial Black" panose="020B0A04020102020204" pitchFamily="34" charset="0"/>
              </a:rPr>
              <a:t>ΠΟΣΟ ΟΙΚΟΔΟΜΕΙΤΑΙ ?  ΟΡΟΙ ΔΟΜΗΣΗΣ</a:t>
            </a:r>
            <a:endParaRPr lang="el-GR" sz="2800" dirty="0" smtClean="0">
              <a:latin typeface="Arial Black" panose="020B0A04020102020204" pitchFamily="34" charset="0"/>
            </a:endParaRPr>
          </a:p>
        </p:txBody>
      </p:sp>
      <p:sp>
        <p:nvSpPr>
          <p:cNvPr id="5" name="Title 1"/>
          <p:cNvSpPr txBox="1">
            <a:spLocks/>
          </p:cNvSpPr>
          <p:nvPr/>
        </p:nvSpPr>
        <p:spPr>
          <a:xfrm>
            <a:off x="5448300" y="3790950"/>
            <a:ext cx="6115050" cy="2838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2800" dirty="0">
              <a:latin typeface="Arial Black" panose="020B0A04020102020204" pitchFamily="34" charset="0"/>
            </a:endParaRPr>
          </a:p>
        </p:txBody>
      </p:sp>
      <p:sp>
        <p:nvSpPr>
          <p:cNvPr id="7" name="Title 1"/>
          <p:cNvSpPr txBox="1">
            <a:spLocks/>
          </p:cNvSpPr>
          <p:nvPr/>
        </p:nvSpPr>
        <p:spPr>
          <a:xfrm>
            <a:off x="819150" y="3295650"/>
            <a:ext cx="4495800" cy="3200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2800" dirty="0">
              <a:latin typeface="Arial Black" panose="020B0A04020102020204" pitchFamily="34" charset="0"/>
            </a:endParaRPr>
          </a:p>
        </p:txBody>
      </p:sp>
    </p:spTree>
    <p:extLst>
      <p:ext uri="{BB962C8B-B14F-4D97-AF65-F5344CB8AC3E}">
        <p14:creationId xmlns:p14="http://schemas.microsoft.com/office/powerpoint/2010/main" val="3253999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36600"/>
            <a:ext cx="8686800" cy="5340349"/>
          </a:xfrm>
        </p:spPr>
        <p:txBody>
          <a:bodyPr>
            <a:normAutofit/>
          </a:bodyPr>
          <a:lstStyle/>
          <a:p>
            <a:endParaRPr lang="el-GR" dirty="0" smtClean="0"/>
          </a:p>
          <a:p>
            <a:pPr>
              <a:lnSpc>
                <a:spcPct val="150000"/>
              </a:lnSpc>
            </a:pPr>
            <a:r>
              <a:rPr lang="el-GR" b="1" dirty="0" smtClean="0"/>
              <a:t>Οικοδομική γραμμή </a:t>
            </a:r>
          </a:p>
          <a:p>
            <a:pPr>
              <a:lnSpc>
                <a:spcPct val="150000"/>
              </a:lnSpc>
            </a:pPr>
            <a:r>
              <a:rPr lang="el-GR" b="1" dirty="0" smtClean="0"/>
              <a:t>Ρυμοτομική γραμμή </a:t>
            </a:r>
            <a:endParaRPr lang="el-GR" b="1" dirty="0"/>
          </a:p>
          <a:p>
            <a:pPr>
              <a:lnSpc>
                <a:spcPct val="150000"/>
              </a:lnSpc>
            </a:pPr>
            <a:r>
              <a:rPr lang="el-GR" b="1" dirty="0" smtClean="0"/>
              <a:t>Πρόσωπο οικοπέδου </a:t>
            </a:r>
            <a:endParaRPr lang="el-GR" b="1" dirty="0"/>
          </a:p>
          <a:p>
            <a:pPr>
              <a:lnSpc>
                <a:spcPct val="150000"/>
              </a:lnSpc>
            </a:pPr>
            <a:r>
              <a:rPr lang="el-GR" b="1" dirty="0" smtClean="0"/>
              <a:t>Απόσταση από πλάγια όρια --Δ </a:t>
            </a:r>
            <a:r>
              <a:rPr lang="el-GR" b="1" dirty="0"/>
              <a:t>– </a:t>
            </a:r>
          </a:p>
          <a:p>
            <a:pPr>
              <a:lnSpc>
                <a:spcPct val="150000"/>
              </a:lnSpc>
            </a:pPr>
            <a:r>
              <a:rPr lang="el-GR" b="1" dirty="0" smtClean="0"/>
              <a:t>Ιδεατό στερεό</a:t>
            </a:r>
            <a:endParaRPr lang="el-GR" b="1" dirty="0"/>
          </a:p>
        </p:txBody>
      </p:sp>
      <p:sp>
        <p:nvSpPr>
          <p:cNvPr id="4" name="Title 1"/>
          <p:cNvSpPr txBox="1">
            <a:spLocks/>
          </p:cNvSpPr>
          <p:nvPr/>
        </p:nvSpPr>
        <p:spPr>
          <a:xfrm>
            <a:off x="438150" y="225426"/>
            <a:ext cx="8648700" cy="505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smtClean="0">
                <a:latin typeface="Arial Black" panose="020B0A04020102020204" pitchFamily="34" charset="0"/>
              </a:rPr>
              <a:t>ΠΟΥ ΟΙΚΟΔΟΜΕΙ ?  ΘΕΣΗ ΚΤΙΣΜΑΤΟΣ</a:t>
            </a:r>
            <a:endParaRPr lang="el-GR" sz="2800" dirty="0" smtClean="0">
              <a:latin typeface="Arial Black" panose="020B0A04020102020204" pitchFamily="34" charset="0"/>
            </a:endParaRPr>
          </a:p>
        </p:txBody>
      </p:sp>
      <p:sp>
        <p:nvSpPr>
          <p:cNvPr id="5" name="Title 1"/>
          <p:cNvSpPr txBox="1">
            <a:spLocks/>
          </p:cNvSpPr>
          <p:nvPr/>
        </p:nvSpPr>
        <p:spPr>
          <a:xfrm>
            <a:off x="5448300" y="3790950"/>
            <a:ext cx="6115050" cy="2838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2800" dirty="0">
              <a:latin typeface="Arial Black" panose="020B0A04020102020204" pitchFamily="34" charset="0"/>
            </a:endParaRPr>
          </a:p>
        </p:txBody>
      </p:sp>
      <p:sp>
        <p:nvSpPr>
          <p:cNvPr id="7" name="Title 1"/>
          <p:cNvSpPr txBox="1">
            <a:spLocks/>
          </p:cNvSpPr>
          <p:nvPr/>
        </p:nvSpPr>
        <p:spPr>
          <a:xfrm>
            <a:off x="819150" y="3295650"/>
            <a:ext cx="4495800" cy="3200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2800" dirty="0">
              <a:latin typeface="Arial Black" panose="020B0A04020102020204" pitchFamily="34" charset="0"/>
            </a:endParaRPr>
          </a:p>
        </p:txBody>
      </p:sp>
    </p:spTree>
    <p:extLst>
      <p:ext uri="{BB962C8B-B14F-4D97-AF65-F5344CB8AC3E}">
        <p14:creationId xmlns:p14="http://schemas.microsoft.com/office/powerpoint/2010/main" val="94455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36600"/>
            <a:ext cx="8686800" cy="5340349"/>
          </a:xfrm>
        </p:spPr>
        <p:txBody>
          <a:bodyPr>
            <a:normAutofit/>
          </a:bodyPr>
          <a:lstStyle/>
          <a:p>
            <a:endParaRPr lang="el-GR" dirty="0" smtClean="0"/>
          </a:p>
          <a:p>
            <a:endParaRPr lang="el-GR" dirty="0" smtClean="0"/>
          </a:p>
          <a:p>
            <a:endParaRPr lang="el-GR" dirty="0"/>
          </a:p>
          <a:p>
            <a:pPr marL="0" indent="0">
              <a:buNone/>
            </a:pPr>
            <a:endParaRPr lang="el-GR" dirty="0"/>
          </a:p>
          <a:p>
            <a:pPr marL="0" indent="0" algn="ctr">
              <a:buNone/>
            </a:pPr>
            <a:r>
              <a:rPr lang="el-GR" b="1" dirty="0" smtClean="0"/>
              <a:t>ΧΡΗΣΕΙΣ ΓΗΣ</a:t>
            </a:r>
            <a:endParaRPr lang="el-GR" b="1" dirty="0"/>
          </a:p>
        </p:txBody>
      </p:sp>
      <p:sp>
        <p:nvSpPr>
          <p:cNvPr id="4" name="Title 1"/>
          <p:cNvSpPr txBox="1">
            <a:spLocks/>
          </p:cNvSpPr>
          <p:nvPr/>
        </p:nvSpPr>
        <p:spPr>
          <a:xfrm>
            <a:off x="438150" y="225426"/>
            <a:ext cx="3943350" cy="51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800" b="1" dirty="0" smtClean="0">
                <a:latin typeface="Arial Black" panose="020B0A04020102020204" pitchFamily="34" charset="0"/>
              </a:rPr>
              <a:t>ΤΙ ΟΙΚΟΔΟΜΕΙ ?  </a:t>
            </a:r>
            <a:endParaRPr lang="el-GR" sz="2800" dirty="0" smtClean="0">
              <a:latin typeface="Arial Black" panose="020B0A04020102020204" pitchFamily="34" charset="0"/>
            </a:endParaRPr>
          </a:p>
        </p:txBody>
      </p:sp>
      <p:sp>
        <p:nvSpPr>
          <p:cNvPr id="5" name="Title 1"/>
          <p:cNvSpPr txBox="1">
            <a:spLocks/>
          </p:cNvSpPr>
          <p:nvPr/>
        </p:nvSpPr>
        <p:spPr>
          <a:xfrm>
            <a:off x="5448300" y="3790950"/>
            <a:ext cx="6115050" cy="2838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2800" dirty="0">
              <a:latin typeface="Arial Black" panose="020B0A04020102020204" pitchFamily="34" charset="0"/>
            </a:endParaRPr>
          </a:p>
        </p:txBody>
      </p:sp>
      <p:sp>
        <p:nvSpPr>
          <p:cNvPr id="7" name="Title 1"/>
          <p:cNvSpPr txBox="1">
            <a:spLocks/>
          </p:cNvSpPr>
          <p:nvPr/>
        </p:nvSpPr>
        <p:spPr>
          <a:xfrm>
            <a:off x="819150" y="3295650"/>
            <a:ext cx="4495800" cy="3200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2800" dirty="0">
              <a:latin typeface="Arial Black" panose="020B0A04020102020204" pitchFamily="34" charset="0"/>
            </a:endParaRPr>
          </a:p>
        </p:txBody>
      </p:sp>
    </p:spTree>
    <p:extLst>
      <p:ext uri="{BB962C8B-B14F-4D97-AF65-F5344CB8AC3E}">
        <p14:creationId xmlns:p14="http://schemas.microsoft.com/office/powerpoint/2010/main" val="1990609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2901"/>
            <a:ext cx="6076950" cy="6096000"/>
          </a:xfrm>
        </p:spPr>
        <p:txBody>
          <a:bodyPr>
            <a:normAutofit/>
          </a:bodyPr>
          <a:lstStyle/>
          <a:p>
            <a:r>
              <a:rPr lang="el-GR" sz="2600" b="1" dirty="0" smtClean="0"/>
              <a:t>* Οικόπεδο υπό στοιχεία Α-Β-Γ-∆-Α </a:t>
            </a:r>
            <a:br>
              <a:rPr lang="el-GR" sz="2600" b="1" dirty="0" smtClean="0"/>
            </a:br>
            <a:r>
              <a:rPr lang="el-GR" sz="2600" b="1" dirty="0" smtClean="0"/>
              <a:t>* Τµήµα οικοπέδου εντός Ο.Τ.: Α-1-2-3-∆-Α </a:t>
            </a:r>
            <a:br>
              <a:rPr lang="el-GR" sz="2600" b="1" dirty="0" smtClean="0"/>
            </a:br>
            <a:r>
              <a:rPr lang="el-GR" sz="2600" b="1" dirty="0" smtClean="0"/>
              <a:t>* Ρυµοτοµούµενο τµήµα: 1-Β-Γ-3-2-1 </a:t>
            </a:r>
            <a:br>
              <a:rPr lang="el-GR" sz="2600" b="1" dirty="0" smtClean="0"/>
            </a:br>
            <a:r>
              <a:rPr lang="el-GR" sz="2600" b="1" dirty="0" smtClean="0"/>
              <a:t>* Ρυµοτοµούµενο για τη δηµιουργία κοινόχρηστων χώρων: 12-3-4-5-Β-1 </a:t>
            </a:r>
            <a:br>
              <a:rPr lang="el-GR" sz="2600" b="1" dirty="0" smtClean="0"/>
            </a:br>
            <a:r>
              <a:rPr lang="el-GR" sz="2600" b="1" dirty="0" smtClean="0"/>
              <a:t>* Ρυµοτοµούµενο για τη δηµιουργία κοινωφελών χώρων/χώρων ειδικού προορισµού: 4-5-Γ-4 </a:t>
            </a:r>
            <a:br>
              <a:rPr lang="el-GR" sz="2600" b="1" dirty="0" smtClean="0"/>
            </a:br>
            <a:r>
              <a:rPr lang="el-GR" sz="2600" b="1" dirty="0" smtClean="0"/>
              <a:t>* Προσκυρωτέο τμήμα</a:t>
            </a:r>
            <a:endParaRPr lang="el-GR" sz="2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2644" y="1196181"/>
            <a:ext cx="5523539" cy="3756819"/>
          </a:xfrm>
        </p:spPr>
      </p:pic>
    </p:spTree>
    <p:extLst>
      <p:ext uri="{BB962C8B-B14F-4D97-AF65-F5344CB8AC3E}">
        <p14:creationId xmlns:p14="http://schemas.microsoft.com/office/powerpoint/2010/main" val="2553831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r>
              <a:rPr lang="el-GR" sz="2800" b="1" dirty="0" smtClean="0">
                <a:latin typeface="Arial Black" panose="020B0A04020102020204" pitchFamily="34" charset="0"/>
              </a:rPr>
              <a:t>ΡΥΜΟΤΟΜΙΚΗ ΑΠΑΛΛΟΤΡΙΩΣΗ</a:t>
            </a:r>
            <a:endParaRPr lang="el-GR" sz="2800" dirty="0"/>
          </a:p>
        </p:txBody>
      </p:sp>
      <p:sp>
        <p:nvSpPr>
          <p:cNvPr id="3" name="Content Placeholder 2"/>
          <p:cNvSpPr>
            <a:spLocks noGrp="1"/>
          </p:cNvSpPr>
          <p:nvPr>
            <p:ph idx="1"/>
          </p:nvPr>
        </p:nvSpPr>
        <p:spPr>
          <a:xfrm>
            <a:off x="533400" y="914400"/>
            <a:ext cx="10820400" cy="5676900"/>
          </a:xfrm>
        </p:spPr>
        <p:txBody>
          <a:bodyPr>
            <a:normAutofit fontScale="92500" lnSpcReduction="10000"/>
          </a:bodyPr>
          <a:lstStyle/>
          <a:p>
            <a:r>
              <a:rPr lang="el-GR" dirty="0" smtClean="0"/>
              <a:t>Οι απαλλοτριώσεις που έχουν κηρυχθεί με διοικητική πράξη έγκρισης σχεδίου πόλης βάσει του Ν.Δ. της 17-7-1923 ή του Ν. 1337/1983 και αποβλέπουν στην εξασφάλιση των προβλεπομένων από το ισχύον σχέδιο πόλης κοινοχρήστων χώρων (ΚΧ) και κοινωφελών χώρων (ΚΦ), ονομάζονται ρυμοτομικές.  </a:t>
            </a:r>
          </a:p>
          <a:p>
            <a:r>
              <a:rPr lang="el-GR" dirty="0" smtClean="0"/>
              <a:t>Η ρυμοτομική απαλλοτρίωση περιλαμβάνεται στις αναγκαστικές απαλλοτριώσεις και αποτελεί βάρος για το ακίνητο (βαρυνόμενο ακίνητο). Το ρυμοτομικό βάρος μπορεί να αφορά ολόκληρο το ακίνητο ή τμήμα αυτού. Στη δεύτερη περίπτωση, για το εναπομείναν εντός οικοδομικού τετραγώνου τμήμα του ακινήτου, ακολουθείται η διαδικασία της τακτοποίησης (ή της προσκύρωσης) για την πληρέστερη οικοδομική εκμετάλλευση. </a:t>
            </a:r>
          </a:p>
          <a:p>
            <a:r>
              <a:rPr lang="el-GR" dirty="0" smtClean="0"/>
              <a:t>Με την απαλλοτρίωση, η ιδιοκτησία ή τμήμα αυτής, αφαιρείται από τον δικαιούχο και μεταβιβάζεται στον ωφελούμενο - ο οποίος στην περίπτωση των κοινοχρήστων χώρων είναι ο ΟΤΑ, ο οποίος αποκτά την κυριότητα κατά πρωτότυπο τρόπο</a:t>
            </a:r>
            <a:endParaRPr lang="el-GR" dirty="0"/>
          </a:p>
        </p:txBody>
      </p:sp>
    </p:spTree>
    <p:extLst>
      <p:ext uri="{BB962C8B-B14F-4D97-AF65-F5344CB8AC3E}">
        <p14:creationId xmlns:p14="http://schemas.microsoft.com/office/powerpoint/2010/main" val="239022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6257</Words>
  <Application>Microsoft Office PowerPoint</Application>
  <PresentationFormat>Widescreen</PresentationFormat>
  <Paragraphs>268</Paragraphs>
  <Slides>41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Adobe Gothic Std B</vt:lpstr>
      <vt:lpstr>Arial</vt:lpstr>
      <vt:lpstr>Arial Black</vt:lpstr>
      <vt:lpstr>Calibri</vt:lpstr>
      <vt:lpstr>Calibri Light</vt:lpstr>
      <vt:lpstr>Times New Roman</vt:lpstr>
      <vt:lpstr>Wingdings</vt:lpstr>
      <vt:lpstr>Office Theme</vt:lpstr>
      <vt:lpstr>Document</vt:lpstr>
      <vt:lpstr>ΠΟΛΕΟΔΟΜΙΚΕΣ ΕΦΑΡΜΟΓΕΣ  ΠΡΑΞΕΙΣ ΑΝΑΛΟΓΙΣΜΟΥ – ΠΡΑΞΕΙΣ ΕΦΑΡΜΟΓΗΣ</vt:lpstr>
      <vt:lpstr> ΟΙΚΟΠΕΔΟ  --  ΑΓΡΟΤΕΜΑΧΙΟ </vt:lpstr>
      <vt:lpstr> ΕΡΩΤΗΜΑΤΑ ΓΙΑ ΤΟ ΟΙΚΟΠΕΔΟ : </vt:lpstr>
      <vt:lpstr>Άρτιο είναι το οικόπεδο που πληροί τα ελάχιστα όρια εµβαδού και προσώπου, κατά τον κανόνα ή κατά παρέκκλιση, τα οποία καθορίζονται στην περιοχή (βλ.άρθρο 7, Ν.Ο.Κ./2012). Οικοδοµήσιµο είναι ένα άρτιο οικόπεδο, όταν και τα όµορα οικόπεδα είναι και αυτά άρτια ή όταν η δόµησή του δεν παρεµποδίζει την τακτοποίηση των γειτονικών οικοπέδων ( βλ. άρθρο 7, παρ. 7, Ν.Ο.Κ./2012 )</vt:lpstr>
      <vt:lpstr>PowerPoint Presentation</vt:lpstr>
      <vt:lpstr>PowerPoint Presentation</vt:lpstr>
      <vt:lpstr>PowerPoint Presentation</vt:lpstr>
      <vt:lpstr>* Οικόπεδο υπό στοιχεία Α-Β-Γ-∆-Α  * Τµήµα οικοπέδου εντός Ο.Τ.: Α-1-2-3-∆-Α  * Ρυµοτοµούµενο τµήµα: 1-Β-Γ-3-2-1  * Ρυµοτοµούµενο για τη δηµιουργία κοινόχρηστων χώρων: 12-3-4-5-Β-1  * Ρυµοτοµούµενο για τη δηµιουργία κοινωφελών χώρων/χώρων ειδικού προορισµού: 4-5-Γ-4  * Προσκυρωτέο τμήμα</vt:lpstr>
      <vt:lpstr>ΡΥΜΟΤΟΜΙΚΗ ΑΠΑΛΛΟΤΡΙΩΣΗ</vt:lpstr>
      <vt:lpstr>ΕΦΑΡΜΟΓΗ ΠΟΛΕΟΔΟΜΙΚΟΥ ΣΧΕΔΙΑΣΜΟΥ</vt:lpstr>
      <vt:lpstr>ΠΡΑΞΗ ΑΝΑΛΟΓΙΣΜΟΥ</vt:lpstr>
      <vt:lpstr>ΠΡΟΣΚΥΡΩΤΕΟ - ΠΡΟΣΚΥΡΩΣΗ</vt:lpstr>
      <vt:lpstr>ΠΡΟΣΚΥΡΩΤΕΟ - ΠΡΟΣΚΥΡΩΣΗ</vt:lpstr>
      <vt:lpstr>ΤΑΚΤΟΠΟΙΗΣΗ ΙΔΙΟΚΤΗΣΙΩΝ</vt:lpstr>
      <vt:lpstr>ΤΑΚΤΟΠΟΙΗΣΗ ΙΔΙΟΚΤΗΣΙΩΝ</vt:lpstr>
      <vt:lpstr>ΠΡΑΞΗ ΑΝΑΛΟΓΙΣΜΟΥ – πλήρη διάνοιξη</vt:lpstr>
      <vt:lpstr>ΠΡΑΞΗ ΑΝΑΛΟΓΙΣΜΟΥ – πλάτος οδού μεγαλύτερο των 30μ.</vt:lpstr>
      <vt:lpstr>ΠΡΑΞΗ ΑΝΑΛΟΓΙΣΜΟΥ – διαπλάτυνση υφιστάμενης οδού</vt:lpstr>
      <vt:lpstr>ΠΡΑΞΗ ΑΝΑΛΟΓΙΣΜΟΥ – πλήρης διάνοιξη πλατείας</vt:lpstr>
      <vt:lpstr>ΠΡΑΞΗ ΑΝΑΛΟΓΙΣΜΟΥ – διάνοιξη πλατείας με υφιστάμενο Κ.Χ.</vt:lpstr>
      <vt:lpstr>ΠΡΑΞΗ ΑΝΑΛΟΓΙΣΜΟΥ – διαδικασία</vt:lpstr>
      <vt:lpstr>ΠΡΑΞΗ ΑΝΑΛΟΓΙΣΜΟΥ – παραδείγματα περιπτώσεων</vt:lpstr>
      <vt:lpstr>ΠΡΑΞΗ ΑΝΑΛΟΓΙΣΜΟΥ – παραδείγματα περιπτώσεων</vt:lpstr>
      <vt:lpstr>ΠΡΑΞΗ ΑΝΑΛΟΓΙΣΜΟΥ – παραδείγματα περιπτώσεων</vt:lpstr>
      <vt:lpstr>ΠΡΑΞΗ ΕΦΑΡΜΟΓΗΣ</vt:lpstr>
      <vt:lpstr>ΠΡΑΞΗ ΕΦΑΡΜΟΓΗΣ</vt:lpstr>
      <vt:lpstr>ΠΡΑΞΗ ΕΦΑΡΜΟΓΗΣ – εισφορές σε γη και χρήμα (Ν.1337/83)</vt:lpstr>
      <vt:lpstr>ΠΡΑΞΗ ΕΦΑΡΜΟΓΗΣ – εισφορές σε γη και χρήμα (Ν.1337/83)</vt:lpstr>
      <vt:lpstr>ΠΡΑΞΗ ΕΦΑΡΜΟΓΗΣ – εισφορές σε γη και χρήμα (Ν.1337/83)</vt:lpstr>
      <vt:lpstr>Ν.4315/2014 (Πράξεις εισφοράς σε γη και σε χρήμα – Ρυμοτομικές απαλλοτριώσεις ….)</vt:lpstr>
      <vt:lpstr>Ν.4315/2014 (Πράξεις εισφοράς σε γη και σε χρήμα – Ρυμοτομικές απαλλοτριώσεις ….)</vt:lpstr>
      <vt:lpstr>ΚΤΗΜΑΤΟΛΟΓΙΟ</vt:lpstr>
      <vt:lpstr>ΚΤΗΜΑΤΟΛΟΓΙΟ - ΙΣΤΟΡΙΚΑ</vt:lpstr>
      <vt:lpstr>ΚΤΗΜΑΤΟΛΟΓΙΟ</vt:lpstr>
      <vt:lpstr>ΚΤΗΜΑΤΟΛΟΓΙΟ</vt:lpstr>
      <vt:lpstr>ΚΤΗΜΑΤΟΛΟΓΙΟ – ΤΑ ΣΤΑΔΙΑ ΤΗΣ ΚΤΗΜΑΤΟΓΡΑΦΗΣΗΣ</vt:lpstr>
      <vt:lpstr>ΚΤΗΜΑΤΟΛΟΓΙΟ – ΙΔΙΟΚΤΗΣΙΑΚΑ ΘΕΜΑΤΑ</vt:lpstr>
      <vt:lpstr>ΚΤΗΜΑΤΟΛΟΓΙΟ – ΙΔΙΟΚΤΗΣΙΑΚΑ ΘΕΜΑΤΑ</vt:lpstr>
      <vt:lpstr>ΚΤΗΜΑΤΟΛΟΓΙΟ</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ΠΟΛΕΟΔΟΜΙΚΕΣ ΕΦΑΡΜΟΓΕΣ  ΠΡΑΞΕΙΣ ΑΝΑΛΟΓΙΣΜΟΥ – ΠΡΑΞΕΙΣ ΕΦΑΡΜΟΓΗΣ</dc:title>
  <dc:creator>john</dc:creator>
  <cp:lastModifiedBy>john</cp:lastModifiedBy>
  <cp:revision>110</cp:revision>
  <dcterms:created xsi:type="dcterms:W3CDTF">2019-02-10T16:02:18Z</dcterms:created>
  <dcterms:modified xsi:type="dcterms:W3CDTF">2019-05-13T17:14:51Z</dcterms:modified>
</cp:coreProperties>
</file>