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FF6600"/>
    <a:srgbClr val="FF9900"/>
    <a:srgbClr val="E9871B"/>
    <a:srgbClr val="E88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 autoAdjust="0"/>
    <p:restoredTop sz="94660"/>
  </p:normalViewPr>
  <p:slideViewPr>
    <p:cSldViewPr>
      <p:cViewPr>
        <p:scale>
          <a:sx n="69" d="100"/>
          <a:sy n="69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6624-6EAA-429C-8AC5-838E191D19DB}" type="datetimeFigureOut">
              <a:rPr lang="el-GR" smtClean="0"/>
              <a:t>6/11/2017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CB6-8843-4A80-A654-494ABFEBE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92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6624-6EAA-429C-8AC5-838E191D19DB}" type="datetimeFigureOut">
              <a:rPr lang="el-GR" smtClean="0"/>
              <a:t>6/11/2017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CB6-8843-4A80-A654-494ABFEBE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72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6624-6EAA-429C-8AC5-838E191D19DB}" type="datetimeFigureOut">
              <a:rPr lang="el-GR" smtClean="0"/>
              <a:t>6/11/2017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CB6-8843-4A80-A654-494ABFEBE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853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6624-6EAA-429C-8AC5-838E191D19DB}" type="datetimeFigureOut">
              <a:rPr lang="el-GR" smtClean="0"/>
              <a:t>6/11/2017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CB6-8843-4A80-A654-494ABFEBE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18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6624-6EAA-429C-8AC5-838E191D19DB}" type="datetimeFigureOut">
              <a:rPr lang="el-GR" smtClean="0"/>
              <a:t>6/11/2017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CB6-8843-4A80-A654-494ABFEBE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011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6624-6EAA-429C-8AC5-838E191D19DB}" type="datetimeFigureOut">
              <a:rPr lang="el-GR" smtClean="0"/>
              <a:t>6/11/2017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CB6-8843-4A80-A654-494ABFEBE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644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6624-6EAA-429C-8AC5-838E191D19DB}" type="datetimeFigureOut">
              <a:rPr lang="el-GR" smtClean="0"/>
              <a:t>6/11/2017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CB6-8843-4A80-A654-494ABFEBE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789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6624-6EAA-429C-8AC5-838E191D19DB}" type="datetimeFigureOut">
              <a:rPr lang="el-GR" smtClean="0"/>
              <a:t>6/11/2017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CB6-8843-4A80-A654-494ABFEBE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999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6624-6EAA-429C-8AC5-838E191D19DB}" type="datetimeFigureOut">
              <a:rPr lang="el-GR" smtClean="0"/>
              <a:t>6/11/2017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CB6-8843-4A80-A654-494ABFEBE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683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6624-6EAA-429C-8AC5-838E191D19DB}" type="datetimeFigureOut">
              <a:rPr lang="el-GR" smtClean="0"/>
              <a:t>6/11/2017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CB6-8843-4A80-A654-494ABFEBE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12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6624-6EAA-429C-8AC5-838E191D19DB}" type="datetimeFigureOut">
              <a:rPr lang="el-GR" smtClean="0"/>
              <a:t>6/11/2017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CB6-8843-4A80-A654-494ABFEBE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142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6624-6EAA-429C-8AC5-838E191D19DB}" type="datetimeFigureOut">
              <a:rPr lang="el-GR" smtClean="0"/>
              <a:t>6/11/2017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3CCB6-8843-4A80-A654-494ABFEBEE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500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jw3dCO8qnXAhULchQKHZpiAv0QjRwIBw&amp;url=http://press724.gr/%CE%B8%CE%B5%CF%83%CF%83%CE%B1%CE%BB%CE%BF%CE%BD%CE%AF%CE%BA%CE%B7-%CE%B5%CF%80%CF%8E%CE%BD%CF%85%CE%BC%CE%B1-%CE%BC%CE%B5%CF%84%CE%B1%CF%87%CE%B5%CE%B9%CF%81%CE%B9%CF%83%CE%BC%CE%AD%CE%BD%CE%B1/&amp;psig=AOvVaw0zluhy0t54htyp7hXfw-0I&amp;ust=1510055672558722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0ahUKEwjxvZfd66nXAhWEWBQKHTvPCZ0QjRwIBw&amp;url=http://www.espressonews.gr/reportaz/2016/11/154848/kinezika-magazia-kataklyzoyn-akrivi-geitonia-tis-anatolikis-thessalonikis&amp;psig=AOvVaw3CsOHZhaQVFiXEOUCljb-P&amp;ust=151005399402330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cad=rja&amp;uact=8&amp;ved=0ahUKEwjT-viE8anXAhWLQBQKHYxOCAQQjRwIBw&amp;url=http://www.taxydromos.gr/m/m_article.php?id%3D269960&amp;psig=AOvVaw0L1bvrHUoOm7RBUSn5Q7d7&amp;ust=1510055440392575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hyperlink" Target="http://www.google.com/url?sa=i&amp;rct=j&amp;q=&amp;esrc=s&amp;source=images&amp;cd=&amp;cad=rja&amp;uact=8&amp;ved=0ahUKEwih46Ks76nXAhVJyRQKHeuYBZ8QjRwIBw&amp;url=http://dimosvolos.gr/?author%3D1%26paged%3D193&amp;psig=AOvVaw0Fsl0R9vF2HlPQYe9caV1I&amp;ust=1510054828447062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2262" y="1628800"/>
            <a:ext cx="8856984" cy="2664295"/>
          </a:xfr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indent="-90170">
              <a:lnSpc>
                <a:spcPct val="115000"/>
              </a:lnSpc>
              <a:spcAft>
                <a:spcPts val="1000"/>
              </a:spcAft>
            </a:pPr>
            <a:r>
              <a:rPr lang="el-GR" b="1" dirty="0" smtClean="0">
                <a:solidFill>
                  <a:srgbClr val="C00000"/>
                </a:solidFill>
                <a:ea typeface="Calibri"/>
                <a:cs typeface="Times New Roman"/>
              </a:rPr>
              <a:t>ΒΟΛΟΣ:</a:t>
            </a: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l-GR" b="1" dirty="0" smtClean="0">
                <a:ea typeface="Calibri"/>
                <a:cs typeface="Times New Roman"/>
              </a:rPr>
              <a:t>Χωρικές Δυνατότητες &amp; Προοπτικές </a:t>
            </a:r>
            <a:br>
              <a:rPr lang="el-GR" b="1" dirty="0" smtClean="0">
                <a:ea typeface="Calibri"/>
                <a:cs typeface="Times New Roman"/>
              </a:rPr>
            </a:br>
            <a:r>
              <a:rPr lang="el-GR" b="1" dirty="0" smtClean="0">
                <a:solidFill>
                  <a:srgbClr val="C00000"/>
                </a:solidFill>
                <a:ea typeface="Calibri"/>
                <a:cs typeface="Times New Roman"/>
              </a:rPr>
              <a:t>Καινοτόμου Βιώσιμης Ανάπτυξης</a:t>
            </a:r>
            <a:endParaRPr lang="el-GR" sz="36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2008" y="4509120"/>
            <a:ext cx="8892480" cy="2204864"/>
          </a:xfrm>
        </p:spPr>
        <p:txBody>
          <a:bodyPr>
            <a:normAutofit fontScale="25000" lnSpcReduction="20000"/>
          </a:bodyPr>
          <a:lstStyle/>
          <a:p>
            <a:pPr fontAlgn="base" hangingPunct="0"/>
            <a:r>
              <a:rPr lang="el-GR" sz="9600" b="1" dirty="0" smtClean="0">
                <a:solidFill>
                  <a:srgbClr val="C00000"/>
                </a:solidFill>
              </a:rPr>
              <a:t>ΑΣΠΑ ΓΟΣΠΟΔΙΝΗ</a:t>
            </a:r>
          </a:p>
          <a:p>
            <a:pPr fontAlgn="base" hangingPunct="0"/>
            <a:endParaRPr lang="el-GR" sz="7200" b="1" dirty="0" smtClean="0">
              <a:solidFill>
                <a:schemeClr val="tx1"/>
              </a:solidFill>
            </a:endParaRPr>
          </a:p>
          <a:p>
            <a:pPr fontAlgn="base" hangingPunct="0"/>
            <a:r>
              <a:rPr lang="el-GR" sz="7200" b="1" dirty="0" smtClean="0">
                <a:solidFill>
                  <a:schemeClr val="tx1"/>
                </a:solidFill>
              </a:rPr>
              <a:t>Αρχιτέκτων ΑΠΘ, </a:t>
            </a:r>
            <a:r>
              <a:rPr lang="en-US" sz="7200" b="1" dirty="0" smtClean="0">
                <a:solidFill>
                  <a:schemeClr val="tx1"/>
                </a:solidFill>
              </a:rPr>
              <a:t>MSc</a:t>
            </a:r>
            <a:r>
              <a:rPr lang="el-GR" sz="7200" b="1" dirty="0" smtClean="0">
                <a:solidFill>
                  <a:schemeClr val="tx1"/>
                </a:solidFill>
              </a:rPr>
              <a:t>, </a:t>
            </a:r>
            <a:r>
              <a:rPr lang="en-US" sz="7200" b="1" dirty="0" smtClean="0">
                <a:solidFill>
                  <a:schemeClr val="tx1"/>
                </a:solidFill>
              </a:rPr>
              <a:t>PhD</a:t>
            </a:r>
            <a:r>
              <a:rPr lang="el-GR" sz="7200" b="1" dirty="0" smtClean="0">
                <a:solidFill>
                  <a:schemeClr val="tx1"/>
                </a:solidFill>
              </a:rPr>
              <a:t>, </a:t>
            </a:r>
            <a:r>
              <a:rPr lang="en-US" sz="7200" b="1" dirty="0" smtClean="0">
                <a:solidFill>
                  <a:schemeClr val="tx1"/>
                </a:solidFill>
              </a:rPr>
              <a:t>University College London</a:t>
            </a:r>
            <a:endParaRPr lang="el-GR" sz="7200" b="1" dirty="0" smtClean="0">
              <a:solidFill>
                <a:schemeClr val="tx1"/>
              </a:solidFill>
            </a:endParaRPr>
          </a:p>
          <a:p>
            <a:pPr fontAlgn="base" hangingPunct="0"/>
            <a:r>
              <a:rPr lang="el-GR" sz="7200" b="1" dirty="0" smtClean="0">
                <a:solidFill>
                  <a:schemeClr val="tx1"/>
                </a:solidFill>
              </a:rPr>
              <a:t>Καθηγήτρια Πολεοδομίας και Αστικού Σχεδιασμού,</a:t>
            </a:r>
          </a:p>
          <a:p>
            <a:pPr fontAlgn="base" hangingPunct="0"/>
            <a:r>
              <a:rPr lang="el-GR" sz="7200" b="1" dirty="0" smtClean="0">
                <a:solidFill>
                  <a:schemeClr val="tx1"/>
                </a:solidFill>
              </a:rPr>
              <a:t>Διευθύντρια του Μεταπτυχιακού Προγράμματος ‘ΑΣΤΙΚΗ ΑΝΑΠΛΑΣΗ &amp; ΑΝΑΠΤΥΞΗ’</a:t>
            </a:r>
          </a:p>
          <a:p>
            <a:pPr fontAlgn="base" hangingPunct="0"/>
            <a:r>
              <a:rPr lang="el-GR" sz="7200" b="1" dirty="0" smtClean="0">
                <a:solidFill>
                  <a:schemeClr val="tx1"/>
                </a:solidFill>
              </a:rPr>
              <a:t>Διευθύντρια του Ερευνητικού Εργαστηρίου Μορφολογίας και Σχεδιασμού Αστικού Χώρου</a:t>
            </a:r>
            <a:r>
              <a:rPr lang="el-GR" sz="7200" b="1" i="1" dirty="0" smtClean="0">
                <a:solidFill>
                  <a:schemeClr val="tx1"/>
                </a:solidFill>
              </a:rPr>
              <a:t>,</a:t>
            </a:r>
            <a:endParaRPr lang="el-GR" sz="7200" b="1" dirty="0" smtClean="0">
              <a:solidFill>
                <a:schemeClr val="tx1"/>
              </a:solidFill>
            </a:endParaRPr>
          </a:p>
          <a:p>
            <a:pPr fontAlgn="base" hangingPunct="0"/>
            <a:r>
              <a:rPr lang="el-GR" sz="7200" b="1" dirty="0" smtClean="0">
                <a:solidFill>
                  <a:schemeClr val="tx1"/>
                </a:solidFill>
              </a:rPr>
              <a:t>Τμήμα Μηχανικών Χωροταξίας, Πολεοδομίας &amp; Περιφερειακής Ανάπτυξης,  </a:t>
            </a:r>
          </a:p>
          <a:p>
            <a:pPr fontAlgn="base" hangingPunct="0"/>
            <a:r>
              <a:rPr lang="el-GR" sz="7200" b="1" dirty="0" smtClean="0">
                <a:solidFill>
                  <a:schemeClr val="tx1"/>
                </a:solidFill>
              </a:rPr>
              <a:t>Πολυτεχνική Σχολή, Πανεπιστήμιο Θεσσαλίας</a:t>
            </a:r>
            <a:endParaRPr lang="el-GR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88640"/>
            <a:ext cx="8856984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>
                <a:solidFill>
                  <a:srgbClr val="C00000"/>
                </a:solidFill>
              </a:rPr>
              <a:t>Σχεδιάζουμε τη Μαγνησία της επόμενης 20ετίας, </a:t>
            </a:r>
          </a:p>
          <a:p>
            <a:pPr algn="ctr"/>
            <a:r>
              <a:rPr lang="el-GR" b="1" dirty="0" smtClean="0"/>
              <a:t>3</a:t>
            </a:r>
            <a:r>
              <a:rPr lang="el-GR" b="1" baseline="30000" dirty="0" smtClean="0"/>
              <a:t>ο</a:t>
            </a:r>
            <a:r>
              <a:rPr lang="el-GR" b="1" dirty="0" smtClean="0"/>
              <a:t> Συνέδριο Ανάπτυξης, Βόλος, Συγκρότημα Τσαλαπάτα, 11-12 Νοεμβρίου 2017.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69434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16632"/>
            <a:ext cx="8856984" cy="120032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ΜΕΤΑΤΡΕΠΟΝΤΑΣ ΤΗΝ ΚΡΙΣΗ ΣΕ ΕΥΚΑΡΙΑ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 BHMATA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ΚΑΤΕΥΘΥΝΣΗ ΤΗΣ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KAINOTOMOY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ΒΙΩΣΙΜΗΣ ΑΝΑΠΤΥΞΗΣ ΤΟΥ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ΒΟΛΟΥ</a:t>
            </a:r>
            <a:endParaRPr lang="el-G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756" y="1484784"/>
            <a:ext cx="90364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l-GR" sz="2000" b="1" dirty="0">
              <a:solidFill>
                <a:srgbClr val="C00000"/>
              </a:solidFill>
            </a:endParaRPr>
          </a:p>
          <a:p>
            <a:pPr lvl="0"/>
            <a:r>
              <a:rPr lang="el-GR" sz="2400" b="1" dirty="0" smtClean="0">
                <a:solidFill>
                  <a:srgbClr val="C00000"/>
                </a:solidFill>
              </a:rPr>
              <a:t>ΒΗΜΑ 2</a:t>
            </a:r>
            <a:r>
              <a:rPr lang="el-GR" sz="2400" b="1" baseline="30000" dirty="0" smtClean="0">
                <a:solidFill>
                  <a:srgbClr val="C00000"/>
                </a:solidFill>
              </a:rPr>
              <a:t>ο</a:t>
            </a:r>
            <a:r>
              <a:rPr lang="el-GR" sz="2400" b="1" dirty="0" smtClean="0">
                <a:solidFill>
                  <a:srgbClr val="C00000"/>
                </a:solidFill>
              </a:rPr>
              <a:t> : </a:t>
            </a:r>
            <a:r>
              <a:rPr lang="el-GR" sz="2400" b="1" dirty="0" smtClean="0"/>
              <a:t>Η ανάπτυξη των </a:t>
            </a:r>
            <a:r>
              <a:rPr lang="en-US" sz="2400" b="1" dirty="0"/>
              <a:t>clusters </a:t>
            </a:r>
            <a:r>
              <a:rPr lang="el-GR" sz="2400" dirty="0"/>
              <a:t>πρέπει </a:t>
            </a:r>
            <a:endParaRPr lang="el-GR" sz="2400" dirty="0" smtClean="0"/>
          </a:p>
          <a:p>
            <a:pPr lvl="0"/>
            <a:r>
              <a:rPr lang="el-GR" sz="2400" dirty="0" smtClean="0"/>
              <a:t>(</a:t>
            </a:r>
            <a:r>
              <a:rPr lang="el-GR" sz="2400" dirty="0"/>
              <a:t>α) να βασισθεί </a:t>
            </a:r>
            <a:r>
              <a:rPr lang="el-GR" sz="2400" b="1" dirty="0"/>
              <a:t>σε </a:t>
            </a:r>
            <a:r>
              <a:rPr lang="el-GR" sz="2400" b="1" dirty="0">
                <a:solidFill>
                  <a:srgbClr val="C00000"/>
                </a:solidFill>
              </a:rPr>
              <a:t>στρατηγικά σχέδια ανάπλασης-αναγέννησης</a:t>
            </a:r>
            <a:r>
              <a:rPr lang="el-GR" sz="2400" b="1" dirty="0"/>
              <a:t>,</a:t>
            </a:r>
            <a:r>
              <a:rPr lang="el-GR" sz="2400" dirty="0"/>
              <a:t> και (β) </a:t>
            </a:r>
            <a:r>
              <a:rPr lang="el-GR" sz="2400" b="1" dirty="0" smtClean="0">
                <a:solidFill>
                  <a:srgbClr val="C00000"/>
                </a:solidFill>
              </a:rPr>
              <a:t>να </a:t>
            </a:r>
            <a:r>
              <a:rPr lang="el-GR" sz="2400" b="1" dirty="0">
                <a:solidFill>
                  <a:srgbClr val="C00000"/>
                </a:solidFill>
              </a:rPr>
              <a:t>χρηματοδοτηθεί από Ευρωπαϊκά προγράμματα</a:t>
            </a:r>
            <a:r>
              <a:rPr lang="el-GR" sz="2400" dirty="0"/>
              <a:t> όπως τα προγράμματα </a:t>
            </a:r>
            <a:r>
              <a:rPr lang="el-GR" sz="2400" b="1" i="1" dirty="0" smtClean="0"/>
              <a:t>Jeremy, Jessica</a:t>
            </a:r>
            <a:r>
              <a:rPr lang="el-GR" sz="2400" dirty="0"/>
              <a:t>, κ.α. στα πλαίσια του νέου ΕΣΠΑ</a:t>
            </a:r>
            <a:r>
              <a:rPr lang="el-GR" sz="2400" b="1" dirty="0"/>
              <a:t>. </a:t>
            </a:r>
            <a:endParaRPr lang="el-GR" sz="2400" dirty="0"/>
          </a:p>
          <a:p>
            <a:pPr lvl="0"/>
            <a:endParaRPr lang="el-GR" sz="2400" b="1" dirty="0"/>
          </a:p>
          <a:p>
            <a:pPr lvl="0"/>
            <a:r>
              <a:rPr lang="el-GR" sz="2400" b="1" dirty="0" smtClean="0">
                <a:solidFill>
                  <a:srgbClr val="C00000"/>
                </a:solidFill>
              </a:rPr>
              <a:t>ΒΗΜΑ 3</a:t>
            </a:r>
            <a:r>
              <a:rPr lang="el-GR" sz="2400" b="1" baseline="30000" dirty="0" smtClean="0">
                <a:solidFill>
                  <a:srgbClr val="C00000"/>
                </a:solidFill>
              </a:rPr>
              <a:t>ο</a:t>
            </a:r>
            <a:r>
              <a:rPr lang="el-GR" sz="2400" b="1" dirty="0" smtClean="0">
                <a:solidFill>
                  <a:srgbClr val="C00000"/>
                </a:solidFill>
              </a:rPr>
              <a:t> : </a:t>
            </a:r>
            <a:r>
              <a:rPr lang="el-GR" sz="2400" b="1" dirty="0"/>
              <a:t>Σ</a:t>
            </a:r>
            <a:r>
              <a:rPr lang="el-GR" sz="2400" b="1" dirty="0" smtClean="0"/>
              <a:t>ε </a:t>
            </a:r>
            <a:r>
              <a:rPr lang="el-GR" sz="2400" b="1" dirty="0"/>
              <a:t>βάθος δεκαετίας</a:t>
            </a:r>
            <a:r>
              <a:rPr lang="el-GR" sz="2400" dirty="0"/>
              <a:t> </a:t>
            </a:r>
            <a:r>
              <a:rPr lang="el-GR" sz="2400" b="1" dirty="0"/>
              <a:t>πρέπει να υπάρξουν </a:t>
            </a:r>
            <a:r>
              <a:rPr lang="el-GR" sz="2400" b="1" dirty="0">
                <a:solidFill>
                  <a:srgbClr val="C00000"/>
                </a:solidFill>
              </a:rPr>
              <a:t>οικονομικά κίνητρα προς επιχειρήσεις </a:t>
            </a:r>
            <a:r>
              <a:rPr lang="el-GR" sz="2400" b="1" u="sng" dirty="0">
                <a:solidFill>
                  <a:srgbClr val="C00000"/>
                </a:solidFill>
              </a:rPr>
              <a:t>συγκεκριμένων κλάδων </a:t>
            </a:r>
            <a:r>
              <a:rPr lang="el-GR" sz="2400" b="1" dirty="0">
                <a:solidFill>
                  <a:srgbClr val="C00000"/>
                </a:solidFill>
              </a:rPr>
              <a:t>(π.χ. μειώσεις φόρου, φοροαπαλλαγές) </a:t>
            </a:r>
            <a:r>
              <a:rPr lang="el-GR" sz="2400" b="1" u="sng" dirty="0">
                <a:solidFill>
                  <a:srgbClr val="C00000"/>
                </a:solidFill>
              </a:rPr>
              <a:t>για να προσελκυστούν </a:t>
            </a:r>
            <a:r>
              <a:rPr lang="el-GR" sz="2400" dirty="0" smtClean="0">
                <a:solidFill>
                  <a:srgbClr val="C00000"/>
                </a:solidFill>
              </a:rPr>
              <a:t>, </a:t>
            </a:r>
            <a:r>
              <a:rPr lang="el-GR" sz="2400" dirty="0" smtClean="0"/>
              <a:t>και </a:t>
            </a:r>
            <a:r>
              <a:rPr lang="el-GR" sz="2400" dirty="0"/>
              <a:t>να εγκατασταθούν ή μετεγκατασταθούν στη συγκεκριμένη </a:t>
            </a:r>
            <a:r>
              <a:rPr lang="el-GR" sz="2400" dirty="0" smtClean="0"/>
              <a:t>περιοχή, ώστε να αναπτυχθεί το επιθυμητό </a:t>
            </a:r>
            <a:r>
              <a:rPr lang="en-US" sz="2400" dirty="0" smtClean="0"/>
              <a:t>cluster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720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47356" y="2967335"/>
            <a:ext cx="56493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800" b="1" i="1" spc="5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4800" b="1" i="1" cap="none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υχαριστώ</a:t>
            </a:r>
            <a:r>
              <a:rPr lang="el-GR" sz="4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l-GR" sz="4800" b="1" i="1" cap="none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την προσοχή σας</a:t>
            </a:r>
            <a:endParaRPr lang="el-GR" sz="4800" b="1" i="1" cap="none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73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94" y="-1"/>
            <a:ext cx="9144000" cy="70788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ΟΙΚΟΝΟΜΙΚΗ ΚΡΙΣΗ </a:t>
            </a:r>
          </a:p>
          <a:p>
            <a:pPr algn="ctr"/>
            <a:r>
              <a:rPr lang="el-G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ΑΡΝΗΤΙΚΕΣ ΧΩΡΙΚΕΣ ΕΠΙΠΤΩΣΕΙΣ ΣΤΟ ΒΟΛΟ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ΤΙΣ ΕΛΛΗΝΙΚΕΣ ΠΟΛΕΙΣ </a:t>
            </a:r>
            <a:endParaRPr lang="el-G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78925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 οικονομική κρίση και το κλείσιμο χιλιάδων επιχειρήσεων </a:t>
            </a:r>
            <a:r>
              <a:rPr lang="el-GR" b="1" dirty="0"/>
              <a:t>στον βιομηχανικό κλάδο, στο εμπόριο και τις υπηρεσίες </a:t>
            </a:r>
            <a:r>
              <a:rPr lang="el-GR" b="1" dirty="0" smtClean="0"/>
              <a:t>έχει </a:t>
            </a:r>
            <a:r>
              <a:rPr lang="el-G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δραματικές χωρικές επιπτώσεις στις ελληνικές πόλεις και τον Βόλο: </a:t>
            </a:r>
            <a:endParaRPr lang="el-GR" b="1" dirty="0" smtClean="0">
              <a:solidFill>
                <a:srgbClr val="C00000"/>
              </a:solidFill>
            </a:endParaRPr>
          </a:p>
          <a:p>
            <a:pPr marL="263525" lvl="1" indent="-263525"/>
            <a:r>
              <a:rPr lang="el-GR" b="1" dirty="0" smtClean="0">
                <a:solidFill>
                  <a:srgbClr val="C00000"/>
                </a:solidFill>
              </a:rPr>
              <a:t>(</a:t>
            </a:r>
            <a:r>
              <a:rPr lang="el-GR" b="1" dirty="0">
                <a:solidFill>
                  <a:srgbClr val="C00000"/>
                </a:solidFill>
              </a:rPr>
              <a:t>α) </a:t>
            </a:r>
            <a:r>
              <a:rPr lang="el-GR" b="1" u="sng" dirty="0" smtClean="0">
                <a:solidFill>
                  <a:srgbClr val="C00000"/>
                </a:solidFill>
              </a:rPr>
              <a:t>ΧΩΡΙΚΗ ΣΥΡΡΙΚΝΩΣΗ ΤΩΝ ΚΕΝΤΡΩΝ ΤΩΝ ΠΟΛΕΩΝ: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/>
              <a:t>αλυσίδες </a:t>
            </a:r>
            <a:r>
              <a:rPr lang="el-GR" b="1" dirty="0"/>
              <a:t>κενών ισόγειων καταστημάτων, κενά γραφεία στους ορόφους </a:t>
            </a:r>
            <a:r>
              <a:rPr lang="el-GR" b="1" dirty="0" smtClean="0"/>
              <a:t>κτηρίων </a:t>
            </a:r>
            <a:r>
              <a:rPr lang="el-GR" b="1" dirty="0"/>
              <a:t>σε κεντρικούς δρόμους  </a:t>
            </a:r>
            <a:r>
              <a:rPr lang="el-GR" dirty="0"/>
              <a:t>με προγενέστερη υψηλή οικονομική  δραστηριότητα, </a:t>
            </a:r>
            <a:endParaRPr lang="el-GR" dirty="0" smtClean="0"/>
          </a:p>
          <a:p>
            <a:pPr marL="263525" lvl="1" indent="-263525"/>
            <a:r>
              <a:rPr lang="el-GR" b="1" dirty="0" smtClean="0">
                <a:solidFill>
                  <a:srgbClr val="C00000"/>
                </a:solidFill>
              </a:rPr>
              <a:t>(β) </a:t>
            </a:r>
            <a:r>
              <a:rPr lang="el-GR" b="1" u="sng" dirty="0" smtClean="0">
                <a:solidFill>
                  <a:srgbClr val="C00000"/>
                </a:solidFill>
              </a:rPr>
              <a:t>ΑΛΛΑΓΗ ΤΗΣ ΟΙΚΟΝΟΜΙΚΗΣ ΤΑΥΤΟΤΗΤΑΣ ΤΩΝ ΚΕΝΤΡΩΝ ΤΩΝ ΠΟΛΕΩΝ :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dirty="0" smtClean="0"/>
              <a:t>Κλείνουν επιχειρήσεις όλων των κλάδων, ενώ στα </a:t>
            </a:r>
            <a:r>
              <a:rPr lang="el-GR" dirty="0"/>
              <a:t>κενά ισόγεια </a:t>
            </a:r>
            <a:r>
              <a:rPr lang="el-GR" dirty="0" smtClean="0"/>
              <a:t>καταστήματα εγκαθίστανται </a:t>
            </a:r>
            <a:r>
              <a:rPr lang="el-GR" b="1" dirty="0" smtClean="0"/>
              <a:t>σχεδόν αποκλειστικά, νέες επιχειρήσεις καφέ, μπαρ, </a:t>
            </a:r>
            <a:r>
              <a:rPr lang="en-US" b="1" dirty="0" smtClean="0"/>
              <a:t>fast food</a:t>
            </a:r>
            <a:r>
              <a:rPr lang="el-GR" b="1" dirty="0" smtClean="0"/>
              <a:t>, και επιχειρήσεις από την Κίνα. 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dirty="0" smtClean="0"/>
              <a:t>Στην </a:t>
            </a:r>
            <a:r>
              <a:rPr lang="el-GR" dirty="0"/>
              <a:t>καλύτερη περίπτωση στα κενά καταστήματα των κεντρικών δρόμων </a:t>
            </a:r>
            <a:r>
              <a:rPr lang="el-GR" b="1" dirty="0"/>
              <a:t>μετεγκαθίστανται ‘υγιείς’ </a:t>
            </a:r>
            <a:r>
              <a:rPr lang="el-GR" b="1" dirty="0" smtClean="0"/>
              <a:t>επιχειρήσεις από μικρούς </a:t>
            </a:r>
            <a:r>
              <a:rPr lang="el-GR" b="1" dirty="0"/>
              <a:t>δρόμους του </a:t>
            </a:r>
            <a:r>
              <a:rPr lang="el-GR" b="1" dirty="0" smtClean="0"/>
              <a:t>κέντρου, </a:t>
            </a:r>
            <a:r>
              <a:rPr lang="el-GR" b="1" dirty="0" smtClean="0">
                <a:solidFill>
                  <a:srgbClr val="C00000"/>
                </a:solidFill>
              </a:rPr>
              <a:t>καταλύοντας όμως έτσι ένα ιδιαίτερο θετικό χαρακτηριστικό των ελληνικών πόλεων όπως η «ζωντάνια» του κέντρου ακόμη και στους μικρούς δρόμους.   </a:t>
            </a:r>
          </a:p>
          <a:p>
            <a:pPr marL="263525" lvl="1" indent="-263525"/>
            <a:r>
              <a:rPr lang="el-GR" b="1" dirty="0" smtClean="0">
                <a:solidFill>
                  <a:srgbClr val="C00000"/>
                </a:solidFill>
              </a:rPr>
              <a:t>(</a:t>
            </a:r>
            <a:r>
              <a:rPr lang="el-GR" b="1" dirty="0">
                <a:solidFill>
                  <a:srgbClr val="C00000"/>
                </a:solidFill>
              </a:rPr>
              <a:t>γ</a:t>
            </a:r>
            <a:r>
              <a:rPr lang="el-GR" b="1" dirty="0" smtClean="0">
                <a:solidFill>
                  <a:srgbClr val="C00000"/>
                </a:solidFill>
              </a:rPr>
              <a:t>)  </a:t>
            </a:r>
            <a:r>
              <a:rPr lang="el-GR" b="1" u="sng" dirty="0" smtClean="0">
                <a:solidFill>
                  <a:srgbClr val="C00000"/>
                </a:solidFill>
              </a:rPr>
              <a:t>ΜΑΖΙΚΗ ΕΜΤΕΓΚΑΤΑΣΤΑΣΗ ΕΠΙΧΕΙΡΗΣΕΩΝ ΣΤΑ ΒΑΛΚΑΝΙΑ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l-GR" dirty="0" smtClean="0"/>
              <a:t>που έχει </a:t>
            </a:r>
            <a:r>
              <a:rPr lang="el-GR" dirty="0"/>
              <a:t>μετατρέψει τις </a:t>
            </a:r>
            <a:r>
              <a:rPr lang="el-GR" b="1" dirty="0"/>
              <a:t>Βιομηχανικές και Βιοτεχνικές </a:t>
            </a:r>
            <a:r>
              <a:rPr lang="el-GR" b="1" dirty="0" smtClean="0"/>
              <a:t>περιοχές (ΒΙΠΕ, ΒΙΠΑ) </a:t>
            </a:r>
            <a:r>
              <a:rPr lang="el-GR" b="1" dirty="0"/>
              <a:t>σε </a:t>
            </a:r>
            <a:r>
              <a:rPr lang="el-GR" b="1" dirty="0" smtClean="0"/>
              <a:t>έρημες </a:t>
            </a:r>
            <a:r>
              <a:rPr lang="el-GR" b="1" dirty="0"/>
              <a:t>ζώνες</a:t>
            </a:r>
            <a:r>
              <a:rPr lang="el-GR" b="1" dirty="0" smtClean="0"/>
              <a:t>.</a:t>
            </a:r>
          </a:p>
          <a:p>
            <a:pPr marL="263525" lvl="1" indent="-263525"/>
            <a:r>
              <a:rPr lang="el-GR" b="1" dirty="0" smtClean="0">
                <a:solidFill>
                  <a:srgbClr val="C00000"/>
                </a:solidFill>
              </a:rPr>
              <a:t>(δ)</a:t>
            </a:r>
            <a:r>
              <a:rPr lang="el-GR" b="1" dirty="0" smtClean="0"/>
              <a:t> </a:t>
            </a:r>
            <a:r>
              <a:rPr lang="el-GR" b="1" u="sng" dirty="0" smtClean="0">
                <a:solidFill>
                  <a:srgbClr val="C00000"/>
                </a:solidFill>
              </a:rPr>
              <a:t>ΔΡΑΜΑΤΙΚΕΣ ΑΛΛΑΓΕΣ ΣΤΗΝ ΑΓΟΡΑ ΑΚΙΝΗΤΩΝ</a:t>
            </a:r>
            <a:r>
              <a:rPr lang="el-GR" b="1" dirty="0" smtClean="0"/>
              <a:t>:</a:t>
            </a:r>
            <a:r>
              <a:rPr lang="el-GR" dirty="0" smtClean="0"/>
              <a:t> </a:t>
            </a:r>
            <a:r>
              <a:rPr lang="el-GR" dirty="0"/>
              <a:t>μεγάλη πτώση </a:t>
            </a:r>
            <a:r>
              <a:rPr lang="el-GR" dirty="0" smtClean="0"/>
              <a:t>τιμών, </a:t>
            </a:r>
            <a:r>
              <a:rPr lang="el-GR" dirty="0"/>
              <a:t>υψηλά ποσοστά αδιάθετων ακινήτων στην αγορά</a:t>
            </a:r>
            <a:r>
              <a:rPr lang="el-GR" dirty="0" smtClean="0"/>
              <a:t>.</a:t>
            </a:r>
          </a:p>
          <a:p>
            <a:pPr marL="263525" lvl="1" indent="-263525"/>
            <a:r>
              <a:rPr lang="el-GR" b="1" dirty="0" smtClean="0">
                <a:solidFill>
                  <a:srgbClr val="C00000"/>
                </a:solidFill>
              </a:rPr>
              <a:t>(ε) ΥΨΗΛΑ ΠΟΣΟΣΤΆ ΑΝΕΡΓΊΑΣ, ΜΕΤΑΝΑΣΤΕΥΣΗ (</a:t>
            </a:r>
            <a:r>
              <a:rPr lang="en-US" b="1" dirty="0" smtClean="0">
                <a:solidFill>
                  <a:srgbClr val="C00000"/>
                </a:solidFill>
              </a:rPr>
              <a:t>“brain-drain” </a:t>
            </a:r>
            <a:r>
              <a:rPr lang="el-GR" dirty="0" smtClean="0"/>
              <a:t>νέων με υψηλά τυπικά προσόντα, και </a:t>
            </a:r>
            <a:r>
              <a:rPr lang="el-GR" b="1" dirty="0" smtClean="0">
                <a:solidFill>
                  <a:srgbClr val="C00000"/>
                </a:solidFill>
              </a:rPr>
              <a:t>εσωτερική μετανάστευση  προς τις επαρχίες</a:t>
            </a:r>
            <a:r>
              <a:rPr lang="el-GR" b="1" dirty="0" smtClean="0"/>
              <a:t> νέων με </a:t>
            </a:r>
            <a:r>
              <a:rPr lang="el-GR" b="1" dirty="0"/>
              <a:t> </a:t>
            </a:r>
            <a:r>
              <a:rPr lang="el-GR" b="1" dirty="0" smtClean="0"/>
              <a:t>περιορισμένα τυπικά προσόντα </a:t>
            </a:r>
            <a:r>
              <a:rPr lang="el-GR" b="1" dirty="0" smtClean="0">
                <a:solidFill>
                  <a:srgbClr val="C00000"/>
                </a:solidFill>
              </a:rPr>
              <a:t>(«Νέο-Αγρότες») </a:t>
            </a:r>
            <a:endParaRPr lang="el-G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1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1"/>
              </a:buClr>
              <a:buSzPct val="75000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55000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1"/>
              </a:buClr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15E93431-6AD4-4A34-BE83-DC6E14CD6855}" type="slidenum">
              <a:rPr lang="el-GR" altLang="el-GR" sz="1000" smtClean="0"/>
              <a:pPr eaLnBrk="1" hangingPunct="1">
                <a:buFontTx/>
                <a:buNone/>
              </a:pPr>
              <a:t>3</a:t>
            </a:fld>
            <a:endParaRPr lang="el-GR" altLang="el-GR" sz="1000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748"/>
            <a:ext cx="43561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32" y="682112"/>
            <a:ext cx="4643437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l-GR" altLang="el-GR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Αστική χωρική Συρρίκνωση </a:t>
            </a:r>
            <a:r>
              <a:rPr lang="el-GR" altLang="el-G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l-GR" altLang="el-GR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476" y="466881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ΒΟΛΟΣ – κέντρο Μάιος 2011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9664" y="46996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ΒΟΛΟΣ – κέντρο Μάιος 2012</a:t>
            </a: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5069667"/>
            <a:ext cx="9141469" cy="19636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l-GR" altLang="el-G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</a:t>
            </a:r>
            <a:r>
              <a:rPr lang="el-GR" altLang="el-G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κλειστά </a:t>
            </a:r>
            <a:r>
              <a:rPr lang="el-GR" altLang="el-G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καταστήματα </a:t>
            </a:r>
            <a:r>
              <a:rPr lang="el-GR" alt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σημειώνονται</a:t>
            </a:r>
            <a:r>
              <a:rPr lang="el-GR" altLang="el-GR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</a:t>
            </a:r>
            <a:r>
              <a:rPr lang="el-GR" alt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μαύρο χρώμα</a:t>
            </a:r>
            <a:r>
              <a:rPr lang="en-US" alt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l-GR" altLang="el-GR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altLang="el-GR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δρόμοι με κόκκινο χρώμα </a:t>
            </a:r>
            <a:r>
              <a:rPr lang="el-GR" alt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χαρακτηρίζονται από μεγάλα ποσοστά κλειστών καταστημάτων και υψηλή συρρίκνωση και υποβάθμιση.</a:t>
            </a:r>
          </a:p>
          <a:p>
            <a:pPr>
              <a:spcBef>
                <a:spcPct val="20000"/>
              </a:spcBef>
              <a:defRPr/>
            </a:pPr>
            <a:r>
              <a:rPr lang="el-GR" altLang="el-GR" sz="16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altLang="el-GR" sz="16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δρόμοι με πορτοκαλί χρώμα </a:t>
            </a:r>
            <a:r>
              <a:rPr lang="en-US" altLang="el-GR" sz="1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l-GR" alt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χαρακτηρίζονται από σχετικά μεσαία ποσοστά κλειστών καταστημάτων και μέτρια συρρίκνωση και υποβάθμιση.</a:t>
            </a:r>
            <a:endParaRPr lang="en-US" altLang="el-G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defRPr/>
            </a:pPr>
            <a:r>
              <a:rPr lang="el-GR" altLang="el-GR" sz="16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altLang="el-GR" sz="1600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δρόμοι με κίτρινο χρώμα</a:t>
            </a:r>
            <a:r>
              <a:rPr lang="en-US" altLang="el-GR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χαρακτηρίζονται από χαμηλά ποσοστά κλειστών καταστημάτων και μικρή συρρίκνωση και υποβάθμιση.</a:t>
            </a:r>
          </a:p>
        </p:txBody>
      </p:sp>
    </p:spTree>
    <p:extLst>
      <p:ext uri="{BB962C8B-B14F-4D97-AF65-F5344CB8AC3E}">
        <p14:creationId xmlns:p14="http://schemas.microsoft.com/office/powerpoint/2010/main" val="1890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3" y="2839742"/>
            <a:ext cx="469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Αλυσίδες </a:t>
            </a:r>
            <a:r>
              <a:rPr lang="el-GR" b="1" dirty="0">
                <a:solidFill>
                  <a:srgbClr val="C00000"/>
                </a:solidFill>
              </a:rPr>
              <a:t>κενών ισόγειων </a:t>
            </a:r>
            <a:r>
              <a:rPr lang="el-GR" b="1" dirty="0" smtClean="0">
                <a:solidFill>
                  <a:srgbClr val="C00000"/>
                </a:solidFill>
              </a:rPr>
              <a:t>καταστημάτων</a:t>
            </a:r>
          </a:p>
          <a:p>
            <a:pPr algn="ctr"/>
            <a:r>
              <a:rPr lang="el-GR" b="1" dirty="0" smtClean="0">
                <a:solidFill>
                  <a:srgbClr val="C00000"/>
                </a:solidFill>
              </a:rPr>
              <a:t>σε </a:t>
            </a:r>
            <a:r>
              <a:rPr lang="el-GR" b="1" dirty="0">
                <a:solidFill>
                  <a:srgbClr val="C00000"/>
                </a:solidFill>
              </a:rPr>
              <a:t>κεντρικούς </a:t>
            </a:r>
            <a:r>
              <a:rPr lang="el-GR" b="1" dirty="0" smtClean="0">
                <a:solidFill>
                  <a:srgbClr val="C00000"/>
                </a:solidFill>
              </a:rPr>
              <a:t>εμπορικούς πεζόδρομους 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1030" name="Picture 6" descr="Image result for κινέζικα καταστήματα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99" y="3686885"/>
            <a:ext cx="4009600" cy="20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02" y="9263"/>
            <a:ext cx="4167421" cy="27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7988" y="2801210"/>
            <a:ext cx="4364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Η παραγωγή στις περισσότερες </a:t>
            </a:r>
            <a:r>
              <a:rPr lang="el-GR" b="1" dirty="0" smtClean="0">
                <a:solidFill>
                  <a:srgbClr val="C00000"/>
                </a:solidFill>
              </a:rPr>
              <a:t>επιχειρήσεις  στη ΒΙΠΕ Βόλου  </a:t>
            </a:r>
            <a:r>
              <a:rPr lang="el-GR" b="1" dirty="0">
                <a:solidFill>
                  <a:srgbClr val="C00000"/>
                </a:solidFill>
              </a:rPr>
              <a:t>σε </a:t>
            </a:r>
            <a:r>
              <a:rPr lang="el-GR" b="1" dirty="0" smtClean="0">
                <a:solidFill>
                  <a:srgbClr val="C00000"/>
                </a:solidFill>
              </a:rPr>
              <a:t>‘χειμερία νάρκη’. </a:t>
            </a:r>
            <a:r>
              <a:rPr lang="el-GR" i="1" dirty="0" smtClean="0">
                <a:solidFill>
                  <a:srgbClr val="C00000"/>
                </a:solidFill>
              </a:rPr>
              <a:t>[εφ. Ταχυδρόμος 31-07-2015]</a:t>
            </a:r>
            <a:endParaRPr lang="el-GR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5851228"/>
            <a:ext cx="286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Όλο και περισσότερα νέα κινέζικα καταστήματα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1044" name="Picture 20" descr="Image result for Βόλος λουκέτα επιχειρήσεων κενά καταστήματα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27985" cy="283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Βόλος κινέζικα καταστήματα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34" y="5164802"/>
            <a:ext cx="3161156" cy="17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8A0B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3031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48" name="Picture 24" descr="https://statecoffeeco.com/wp-content/uploads/2016/09/DIM-IMG_1584_resized-1024x68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3439488"/>
            <a:ext cx="3448490" cy="22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3" y="5851228"/>
            <a:ext cx="2901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Νέες επιχειρήσεις</a:t>
            </a:r>
            <a:r>
              <a:rPr lang="el-GR" dirty="0" smtClean="0"/>
              <a:t>: </a:t>
            </a:r>
            <a:r>
              <a:rPr lang="el-GR" b="1" dirty="0" smtClean="0">
                <a:solidFill>
                  <a:srgbClr val="C00000"/>
                </a:solidFill>
              </a:rPr>
              <a:t>Μόνον καφέ, μπαρ,</a:t>
            </a:r>
            <a:r>
              <a:rPr lang="en-US" b="1" dirty="0" smtClean="0">
                <a:solidFill>
                  <a:srgbClr val="C00000"/>
                </a:solidFill>
              </a:rPr>
              <a:t> fast food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endParaRPr lang="el-G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6615" y="1612596"/>
            <a:ext cx="3611813" cy="501675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/>
              <a:t>Δ</a:t>
            </a:r>
            <a:r>
              <a:rPr lang="el-GR" sz="2000" b="1" dirty="0" smtClean="0"/>
              <a:t>ημιουργούν </a:t>
            </a:r>
            <a:r>
              <a:rPr lang="el-GR" sz="2000" b="1" dirty="0"/>
              <a:t>ταυτόχρονα ευκαιρίες </a:t>
            </a:r>
            <a:r>
              <a:rPr lang="el-GR" sz="2000" b="1" dirty="0" smtClean="0">
                <a:solidFill>
                  <a:srgbClr val="C00000"/>
                </a:solidFill>
              </a:rPr>
              <a:t>ΑΣΤΙΚΗΣ ΑΝΑΠΛΑΣΗΣ &amp; ΟΙΚΟΝΟΜΙΚΗΣ ΑΝΑΓΕΝΝΗΣΗΣ ΚΑΙ ΑΝΑΔΙΑΡΘΡΩΣΗΣ </a:t>
            </a:r>
            <a:r>
              <a:rPr lang="el-GR" sz="2000" b="1" dirty="0" smtClean="0"/>
              <a:t>στην </a:t>
            </a:r>
            <a:r>
              <a:rPr lang="el-GR" sz="2000" b="1" dirty="0"/>
              <a:t>κατεύθυνση των </a:t>
            </a:r>
            <a:r>
              <a:rPr lang="el-G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μεταβιομηχανικών οικονομικών δραστηριοτήτων </a:t>
            </a:r>
            <a:r>
              <a:rPr lang="el-GR" sz="2000" b="1" dirty="0"/>
              <a:t>όπως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l-GR" sz="2000" b="1" dirty="0" smtClean="0"/>
              <a:t>οι </a:t>
            </a:r>
            <a:r>
              <a:rPr lang="el-GR" sz="2000" b="1" dirty="0"/>
              <a:t>"</a:t>
            </a:r>
            <a:r>
              <a:rPr lang="el-GR" sz="2000" b="1" dirty="0">
                <a:solidFill>
                  <a:srgbClr val="C00000"/>
                </a:solidFill>
              </a:rPr>
              <a:t>δημιουργικές"  βιομηχανίες </a:t>
            </a:r>
            <a:r>
              <a:rPr lang="el-GR" sz="2000" b="1" dirty="0"/>
              <a:t>(</a:t>
            </a:r>
            <a:r>
              <a:rPr lang="el-GR" sz="2000" b="1" dirty="0" err="1"/>
              <a:t>creative</a:t>
            </a:r>
            <a:r>
              <a:rPr lang="el-GR" sz="2000" b="1" dirty="0"/>
              <a:t> </a:t>
            </a:r>
            <a:r>
              <a:rPr lang="el-GR" sz="2000" b="1" dirty="0" err="1"/>
              <a:t>industries</a:t>
            </a:r>
            <a:r>
              <a:rPr lang="el-GR" sz="2000" b="1" dirty="0"/>
              <a:t>), </a:t>
            </a:r>
            <a:endParaRPr lang="el-GR" sz="2000" b="1" dirty="0" smtClean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l-GR" sz="2000" b="1" dirty="0" smtClean="0"/>
              <a:t>οι </a:t>
            </a:r>
            <a:r>
              <a:rPr lang="el-GR" sz="2000" b="1" dirty="0">
                <a:solidFill>
                  <a:srgbClr val="C00000"/>
                </a:solidFill>
              </a:rPr>
              <a:t>πολιτιστικές </a:t>
            </a:r>
            <a:r>
              <a:rPr lang="el-GR" sz="2000" b="1" dirty="0" smtClean="0">
                <a:solidFill>
                  <a:srgbClr val="C00000"/>
                </a:solidFill>
              </a:rPr>
              <a:t>βιομηχανίες</a:t>
            </a:r>
            <a:r>
              <a:rPr lang="el-GR" sz="2000" b="1" dirty="0" smtClean="0"/>
              <a:t>, και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l-GR" sz="2000" b="1" dirty="0" smtClean="0"/>
              <a:t>τα </a:t>
            </a:r>
            <a:r>
              <a:rPr lang="el-GR" sz="2000" b="1" dirty="0">
                <a:solidFill>
                  <a:srgbClr val="C00000"/>
                </a:solidFill>
              </a:rPr>
              <a:t>clusters επιχειρήσεων υψηλής τεχνολογίας και </a:t>
            </a:r>
            <a:r>
              <a:rPr lang="el-GR" sz="2000" b="1" dirty="0" smtClean="0">
                <a:solidFill>
                  <a:srgbClr val="C00000"/>
                </a:solidFill>
              </a:rPr>
              <a:t>τεχνογνωσίας, &amp; καινοτομίας.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8856984" cy="120032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ΜΕΤΑΤΡΕΠΟΝΤΑΣ ΤΗΝ ΚΡΙΣΗ ΣΕ ΕΥΚΑΡΙΑ</a:t>
            </a:r>
          </a:p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ΧΩΡΙΚΗ ΣΥΡΡΙΚΝΩΣΗ &amp; ΠΑΡΕΜΒΑΣΕΙΣ ΚΑΙ ΠΟΛΙΤΙΚΕΣ ΑΝΑΧΑΙΤΙΣΗΣ ΣΤΗΝ ΠΟΛΗ ΤΟΥ ΒΟΛΟΥ </a:t>
            </a:r>
            <a:endParaRPr lang="el-G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421375"/>
            <a:ext cx="4248471" cy="70788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1</a:t>
            </a:r>
            <a:r>
              <a:rPr lang="el-GR" sz="2000" dirty="0" smtClean="0">
                <a:solidFill>
                  <a:srgbClr val="C00000"/>
                </a:solidFill>
              </a:rPr>
              <a:t>. </a:t>
            </a:r>
            <a:r>
              <a:rPr lang="el-GR" sz="2000" b="1" dirty="0" smtClean="0"/>
              <a:t>Το </a:t>
            </a:r>
            <a:r>
              <a:rPr lang="el-GR" sz="2000" b="1" dirty="0"/>
              <a:t>πλήθος </a:t>
            </a:r>
            <a:r>
              <a:rPr lang="el-GR" sz="2000" b="1" dirty="0" smtClean="0">
                <a:solidFill>
                  <a:srgbClr val="C00000"/>
                </a:solidFill>
              </a:rPr>
              <a:t>κενών </a:t>
            </a:r>
            <a:r>
              <a:rPr lang="el-GR" sz="2000" b="1" dirty="0">
                <a:solidFill>
                  <a:srgbClr val="C00000"/>
                </a:solidFill>
              </a:rPr>
              <a:t>καταστημάτων </a:t>
            </a:r>
            <a:r>
              <a:rPr lang="el-GR" sz="2000" b="1" dirty="0"/>
              <a:t>στο κέντρο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2237339"/>
            <a:ext cx="4248471" cy="132343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2</a:t>
            </a:r>
            <a:r>
              <a:rPr lang="el-GR" sz="2000" b="1" dirty="0" smtClean="0">
                <a:solidFill>
                  <a:srgbClr val="C00000"/>
                </a:solidFill>
              </a:rPr>
              <a:t>.</a:t>
            </a:r>
            <a:r>
              <a:rPr lang="el-GR" sz="2000" dirty="0" smtClean="0"/>
              <a:t> </a:t>
            </a:r>
            <a:r>
              <a:rPr lang="el-GR" sz="2000" b="1" dirty="0">
                <a:solidFill>
                  <a:srgbClr val="C00000"/>
                </a:solidFill>
              </a:rPr>
              <a:t>Η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>
                <a:solidFill>
                  <a:srgbClr val="C00000"/>
                </a:solidFill>
              </a:rPr>
              <a:t>εγκατάλειψη ακόμη και ολόκληρων </a:t>
            </a:r>
            <a:r>
              <a:rPr lang="el-GR" sz="2000" b="1" dirty="0" smtClean="0">
                <a:solidFill>
                  <a:srgbClr val="C00000"/>
                </a:solidFill>
              </a:rPr>
              <a:t>αστικών και περιαστικών περιοχών </a:t>
            </a:r>
            <a:r>
              <a:rPr lang="el-GR" sz="2000" b="1" dirty="0"/>
              <a:t>(βιοτεχνικών και βιομηχανικών),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0187" y="5152027"/>
            <a:ext cx="4447817" cy="163121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4</a:t>
            </a:r>
            <a:r>
              <a:rPr lang="el-GR" b="1" dirty="0" smtClean="0">
                <a:solidFill>
                  <a:srgbClr val="C00000"/>
                </a:solidFill>
              </a:rPr>
              <a:t>.</a:t>
            </a:r>
            <a:r>
              <a:rPr lang="el-GR" dirty="0" smtClean="0"/>
              <a:t> </a:t>
            </a:r>
            <a:r>
              <a:rPr lang="el-GR" sz="2000" b="1" dirty="0" smtClean="0"/>
              <a:t>Η </a:t>
            </a:r>
            <a:r>
              <a:rPr lang="el-GR" sz="2000" b="1" dirty="0"/>
              <a:t>συνεπαγόμενη </a:t>
            </a:r>
            <a:r>
              <a:rPr lang="el-GR" sz="2000" b="1" dirty="0">
                <a:solidFill>
                  <a:srgbClr val="C00000"/>
                </a:solidFill>
              </a:rPr>
              <a:t>επιτακτική αναγκαιότητα για χωρικές παρεμβάσεις </a:t>
            </a:r>
            <a:r>
              <a:rPr lang="el-GR" sz="2000" b="1" dirty="0" smtClean="0">
                <a:solidFill>
                  <a:srgbClr val="C00000"/>
                </a:solidFill>
              </a:rPr>
              <a:t>και οικονομικές πολιτικές ανάπτυξης </a:t>
            </a:r>
            <a:r>
              <a:rPr lang="el-GR" sz="2000" b="1" dirty="0" smtClean="0"/>
              <a:t>που θα αναχαιτίσουν την αστική συρρίκνωση στο Βόλο</a:t>
            </a:r>
            <a:endParaRPr lang="en-US" sz="2000" b="1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4608004" y="2129261"/>
            <a:ext cx="756084" cy="769797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4608004" y="2929836"/>
            <a:ext cx="756084" cy="230833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 flipV="1">
            <a:off x="4608004" y="4120975"/>
            <a:ext cx="756084" cy="1612281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0188" y="3659310"/>
            <a:ext cx="4248471" cy="9233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3. Η μεγάλη πτώση των τιμών ακινήτων </a:t>
            </a:r>
            <a:r>
              <a:rPr lang="el-GR" b="1" dirty="0" smtClean="0"/>
              <a:t>που επιτρέπει πλέον την αγορά ιδιωτικών ακινήτων από δημόσιους φορείς</a:t>
            </a:r>
            <a:endParaRPr lang="el-GR" b="1" dirty="0"/>
          </a:p>
        </p:txBody>
      </p:sp>
      <p:cxnSp>
        <p:nvCxnSpPr>
          <p:cNvPr id="26" name="Ευθύγραμμο βέλος σύνδεσης 25"/>
          <p:cNvCxnSpPr/>
          <p:nvPr/>
        </p:nvCxnSpPr>
        <p:spPr>
          <a:xfrm flipV="1">
            <a:off x="4608004" y="3659310"/>
            <a:ext cx="756084" cy="345755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/>
          <p:cNvCxnSpPr/>
          <p:nvPr/>
        </p:nvCxnSpPr>
        <p:spPr>
          <a:xfrm>
            <a:off x="2411760" y="4582640"/>
            <a:ext cx="0" cy="507687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3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16632"/>
            <a:ext cx="8856984" cy="120032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ΜΕΤΑΤΡΕΠΟΝΤΑΣ ΤΗΝ ΚΡΙΣΗ ΣΕ ΕΥΚΑΡΙΑ</a:t>
            </a:r>
          </a:p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ΧΩΡΙΚΕΣ ΔΥΝΑΤΟΤΗΤΕΣ &amp; ΠΡΟΟΠΤΙΚΕΣ  </a:t>
            </a:r>
          </a:p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ΚΑΙΝΟΤΟΜΟΥ ΒΙΩΣΙΜΗΣ ΑΝΑΠΤΥΞΗΣ ΤΟΥ ΒΟΛΟΥ </a:t>
            </a:r>
            <a:endParaRPr lang="el-G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92" y="1336077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Ειδικότερα στην πόλη του Βόλου, δημιουργούνται  </a:t>
            </a:r>
            <a:r>
              <a:rPr lang="el-GR" sz="2400" b="1" dirty="0"/>
              <a:t>οι εξής </a:t>
            </a:r>
            <a:r>
              <a:rPr lang="el-GR" sz="2400" b="1" dirty="0" smtClean="0"/>
              <a:t>χωρικές δυνατότητες  και προοπτικές :</a:t>
            </a:r>
            <a:endParaRPr lang="el-GR" sz="2400" dirty="0"/>
          </a:p>
          <a:p>
            <a:endParaRPr lang="el-GR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α) Η αστική </a:t>
            </a: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ανάπλαση και 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οικονομική </a:t>
            </a: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αναδιάρθρωση/αναγέννηση 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 περιοχής</a:t>
            </a:r>
            <a:r>
              <a:rPr lang="el-GR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Επτά Πλατάνια-Οξυγόνο</a:t>
            </a:r>
            <a:r>
              <a:rPr lang="el-GR" sz="2400" b="1" dirty="0"/>
              <a:t>,</a:t>
            </a:r>
            <a:r>
              <a:rPr lang="el-GR" sz="2400" dirty="0"/>
              <a:t> η οποία αποτελεί </a:t>
            </a:r>
            <a:r>
              <a:rPr lang="el-GR" sz="2400" b="1" dirty="0"/>
              <a:t>την παλιά βιομηχανική περιοχή του Βόλου</a:t>
            </a:r>
            <a:r>
              <a:rPr lang="el-GR" sz="2400" dirty="0"/>
              <a:t> και χαρακτηρίζεται από μεγάλα </a:t>
            </a:r>
            <a:r>
              <a:rPr lang="el-GR" sz="2400" dirty="0" smtClean="0"/>
              <a:t>πέτρινα κτήρια</a:t>
            </a:r>
            <a:r>
              <a:rPr lang="el-GR" sz="2400" dirty="0"/>
              <a:t>, στοιχεία της αρχιτεκτονικής κληρονομιάς με ιδιαίτερη αξία, </a:t>
            </a:r>
            <a:r>
              <a:rPr lang="el-GR" sz="2400" b="1" u="sng" dirty="0"/>
              <a:t>στην κατεύθυνση </a:t>
            </a:r>
            <a:r>
              <a:rPr lang="el-GR" sz="2400" b="1" u="sng" dirty="0" smtClean="0"/>
              <a:t>της δημιουργίας </a:t>
            </a:r>
            <a:r>
              <a:rPr lang="en-US" sz="2400" b="1" dirty="0" smtClean="0">
                <a:solidFill>
                  <a:srgbClr val="C00000"/>
                </a:solidFill>
              </a:rPr>
              <a:t>cluster</a:t>
            </a:r>
            <a:r>
              <a:rPr lang="el-GR" sz="2400" b="1" dirty="0" smtClean="0">
                <a:solidFill>
                  <a:srgbClr val="C00000"/>
                </a:solidFill>
              </a:rPr>
              <a:t> επιχειρήσεων </a:t>
            </a:r>
            <a:r>
              <a:rPr lang="el-GR" sz="2400" b="1" dirty="0">
                <a:solidFill>
                  <a:srgbClr val="C00000"/>
                </a:solidFill>
              </a:rPr>
              <a:t>υψηλής τεχνολογίας και τεχνογνωσίας </a:t>
            </a:r>
            <a:r>
              <a:rPr lang="el-GR" sz="2400" dirty="0" smtClean="0"/>
              <a:t>με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δραστηριότητες </a:t>
            </a:r>
            <a:r>
              <a:rPr lang="el-GR" sz="2400" dirty="0"/>
              <a:t>όπως </a:t>
            </a:r>
            <a:endParaRPr lang="el-G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C00000"/>
                </a:solidFill>
              </a:rPr>
              <a:t>διαδικτυακές </a:t>
            </a:r>
            <a:r>
              <a:rPr lang="el-GR" sz="2400" b="1" dirty="0">
                <a:solidFill>
                  <a:srgbClr val="C00000"/>
                </a:solidFill>
              </a:rPr>
              <a:t>επιχειρήσεις  </a:t>
            </a:r>
            <a:r>
              <a:rPr lang="en-US" sz="2400" b="1" dirty="0">
                <a:solidFill>
                  <a:srgbClr val="C00000"/>
                </a:solidFill>
              </a:rPr>
              <a:t>dot</a:t>
            </a:r>
            <a:r>
              <a:rPr lang="el-GR" sz="2400" b="1" dirty="0">
                <a:solidFill>
                  <a:srgbClr val="C00000"/>
                </a:solidFill>
              </a:rPr>
              <a:t>.</a:t>
            </a:r>
            <a:r>
              <a:rPr lang="en-US" sz="2400" b="1" dirty="0">
                <a:solidFill>
                  <a:srgbClr val="C00000"/>
                </a:solidFill>
              </a:rPr>
              <a:t>com</a:t>
            </a:r>
            <a:r>
              <a:rPr lang="el-GR" sz="2400" b="1" dirty="0">
                <a:solidFill>
                  <a:srgbClr val="C00000"/>
                </a:solidFill>
              </a:rPr>
              <a:t>, </a:t>
            </a:r>
            <a:r>
              <a:rPr lang="en-GB" sz="2400" b="1" dirty="0">
                <a:solidFill>
                  <a:srgbClr val="C00000"/>
                </a:solidFill>
              </a:rPr>
              <a:t>internet design</a:t>
            </a:r>
            <a:r>
              <a:rPr lang="el-GR" sz="2400" b="1" dirty="0">
                <a:solidFill>
                  <a:srgbClr val="C00000"/>
                </a:solidFill>
              </a:rPr>
              <a:t>, </a:t>
            </a:r>
            <a:r>
              <a:rPr lang="en-GB" sz="2400" b="1" dirty="0">
                <a:solidFill>
                  <a:srgbClr val="C00000"/>
                </a:solidFill>
              </a:rPr>
              <a:t>graphic design</a:t>
            </a:r>
            <a:r>
              <a:rPr lang="el-GR" sz="2400" b="1" dirty="0">
                <a:solidFill>
                  <a:srgbClr val="C00000"/>
                </a:solidFill>
              </a:rPr>
              <a:t>, κ.α</a:t>
            </a:r>
            <a:r>
              <a:rPr lang="el-GR" sz="2400" b="1" dirty="0" smtClean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C00000"/>
                </a:solidFill>
              </a:rPr>
              <a:t>επιχειρήσεις εκδόσεων, επιχειρήσεις μαζικής επικοινωνίας τηλεόραση, ραδιόφωνο, </a:t>
            </a:r>
            <a:r>
              <a:rPr lang="el-GR" sz="2400" b="1" dirty="0" smtClean="0">
                <a:solidFill>
                  <a:srgbClr val="C00000"/>
                </a:solidFill>
              </a:rPr>
              <a:t>εφημερίδες, κ.α.</a:t>
            </a:r>
            <a:endParaRPr lang="el-G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16632"/>
            <a:ext cx="8856984" cy="120032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ΜΕΤΑΤΡΕΠΟΝΤΑΣ ΤΗΝ ΚΡΙΣΗ ΣΕ ΕΥΚΑΡΙΑ</a:t>
            </a:r>
          </a:p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ΧΩΡΙΚΕΣ ΔΥΝΑΤΟΤΗΤΕΣ &amp; ΠΡΟΟΠΤΙΚΕΣ  </a:t>
            </a:r>
          </a:p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ΚΑΙΝΟΤΟΜΟΥ ΒΙΩΣΙΜΗΣ ΑΝΑΠΤΥΞΗΣ ΤΟΥ ΒΟΛΟΥ </a:t>
            </a:r>
            <a:endParaRPr lang="el-G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36077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(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β) </a:t>
            </a:r>
            <a:r>
              <a:rPr lang="el-G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αστική </a:t>
            </a:r>
            <a:r>
              <a:rPr lang="el-G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ανάπλαση και </a:t>
            </a:r>
            <a:r>
              <a:rPr lang="el-G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οικονομική </a:t>
            </a:r>
            <a:r>
              <a:rPr lang="el-G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αναδιάρθρωση και αναγέννηση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 περιοχής Παλαιά </a:t>
            </a:r>
            <a:r>
              <a:rPr lang="el-GR" sz="2000" u="sng" dirty="0"/>
              <a:t>στην κατεύθυνση δημιουργίας </a:t>
            </a:r>
            <a:r>
              <a:rPr lang="en-US" sz="2000" b="1" dirty="0">
                <a:solidFill>
                  <a:srgbClr val="C00000"/>
                </a:solidFill>
              </a:rPr>
              <a:t>cluster </a:t>
            </a:r>
            <a:r>
              <a:rPr lang="el-GR" sz="2000" b="1" dirty="0">
                <a:solidFill>
                  <a:srgbClr val="C00000"/>
                </a:solidFill>
              </a:rPr>
              <a:t>πολιτιστικών και δημιουργικών βιομηχανιών</a:t>
            </a:r>
            <a:r>
              <a:rPr lang="el-GR" sz="2000" dirty="0">
                <a:solidFill>
                  <a:srgbClr val="C00000"/>
                </a:solidFill>
              </a:rPr>
              <a:t>.</a:t>
            </a:r>
            <a:r>
              <a:rPr lang="el-GR" sz="2000" dirty="0"/>
              <a:t> </a:t>
            </a:r>
            <a:endParaRPr lang="el-G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 smtClean="0"/>
              <a:t>Σήμερα </a:t>
            </a:r>
            <a:r>
              <a:rPr lang="el-GR" sz="2000" b="1" dirty="0"/>
              <a:t>η περιοχή αναπτύσσεται </a:t>
            </a:r>
            <a:r>
              <a:rPr lang="el-GR" sz="2000" b="1" dirty="0" smtClean="0"/>
              <a:t>μέσω </a:t>
            </a:r>
            <a:r>
              <a:rPr lang="el-GR" sz="2000" b="1" dirty="0"/>
              <a:t>ιδιωτικής πρωτοβουλίας σε </a:t>
            </a:r>
            <a:r>
              <a:rPr lang="el-GR" sz="2000" b="1" dirty="0" smtClean="0"/>
              <a:t>γειτονιά</a:t>
            </a:r>
            <a:r>
              <a:rPr lang="en-US" sz="2000" b="1" dirty="0" smtClean="0"/>
              <a:t> </a:t>
            </a:r>
            <a:r>
              <a:rPr lang="el-GR" sz="2000" b="1" dirty="0" smtClean="0"/>
              <a:t>αποκλειστικά δημοφιλούς ψυχαγωγίας </a:t>
            </a:r>
            <a:r>
              <a:rPr lang="el-GR" sz="2000" dirty="0" smtClean="0"/>
              <a:t>– με καφέ/μπαρ</a:t>
            </a:r>
            <a:r>
              <a:rPr lang="el-GR" sz="2000" dirty="0"/>
              <a:t>, </a:t>
            </a:r>
            <a:r>
              <a:rPr lang="el-GR" sz="2000" dirty="0" smtClean="0"/>
              <a:t>ταβέρνες, εστιατόρια, </a:t>
            </a:r>
            <a:r>
              <a:rPr lang="el-GR" sz="2000" dirty="0"/>
              <a:t>κλαμπ ζωντανής μουσικής, κλπ. </a:t>
            </a:r>
            <a:endParaRPr lang="el-G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 smtClean="0"/>
              <a:t>Το </a:t>
            </a:r>
            <a:r>
              <a:rPr lang="el-GR" sz="2000" b="1" dirty="0"/>
              <a:t>παράδειγμα των Λαδάδικων στη Θεσσαλονίκη </a:t>
            </a:r>
            <a:r>
              <a:rPr lang="el-GR" sz="2000" dirty="0"/>
              <a:t>έδειξε ότι η μονοκαλλιέργεια της ψυχαγωγίας ενέχει τον κίνδυνο γρήγορης ακμής και σύντομης παρακμής. Αντιθέτως, </a:t>
            </a:r>
            <a:r>
              <a:rPr lang="el-GR" sz="2000" b="1" dirty="0"/>
              <a:t>το παράδειγμα του Ψυρρή στην Αθήνα και διεθνή παραδείγματα </a:t>
            </a:r>
            <a:r>
              <a:rPr lang="el-GR" sz="2000" dirty="0"/>
              <a:t>όπως </a:t>
            </a:r>
            <a:r>
              <a:rPr lang="el-GR" sz="2000" b="1" dirty="0"/>
              <a:t>η περιοχή </a:t>
            </a:r>
            <a:r>
              <a:rPr lang="en-US" sz="2000" b="1" dirty="0"/>
              <a:t>Temple Bar </a:t>
            </a:r>
            <a:r>
              <a:rPr lang="el-GR" sz="2000" b="1" dirty="0"/>
              <a:t>στο Δουβλίνο και </a:t>
            </a:r>
            <a:r>
              <a:rPr lang="en-US" sz="2000" b="1" dirty="0"/>
              <a:t>Jordan</a:t>
            </a:r>
            <a:r>
              <a:rPr lang="el-GR" sz="2000" b="1" dirty="0"/>
              <a:t> στο Άμστερνταμ</a:t>
            </a:r>
            <a:r>
              <a:rPr lang="el-GR" sz="2000" dirty="0"/>
              <a:t>, έδειξαν ότι </a:t>
            </a:r>
            <a:r>
              <a:rPr lang="el-GR" sz="2000" b="1" dirty="0">
                <a:solidFill>
                  <a:srgbClr val="C00000"/>
                </a:solidFill>
              </a:rPr>
              <a:t>ο βαθμός βιωσιμότητας </a:t>
            </a:r>
            <a:r>
              <a:rPr lang="el-GR" sz="2000" b="1" dirty="0" smtClean="0">
                <a:solidFill>
                  <a:srgbClr val="C00000"/>
                </a:solidFill>
              </a:rPr>
              <a:t>των </a:t>
            </a:r>
            <a:r>
              <a:rPr lang="en-US" sz="2000" b="1" dirty="0" smtClean="0">
                <a:solidFill>
                  <a:srgbClr val="C00000"/>
                </a:solidFill>
              </a:rPr>
              <a:t>clusters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>
                <a:solidFill>
                  <a:srgbClr val="C00000"/>
                </a:solidFill>
              </a:rPr>
              <a:t>ψυχαγωγίας αυξάνεται </a:t>
            </a:r>
            <a:r>
              <a:rPr lang="el-GR" sz="2000" b="1" dirty="0" smtClean="0">
                <a:solidFill>
                  <a:srgbClr val="C00000"/>
                </a:solidFill>
              </a:rPr>
              <a:t>θεαματικά </a:t>
            </a:r>
            <a:r>
              <a:rPr lang="el-GR" sz="2000" b="1" dirty="0">
                <a:solidFill>
                  <a:srgbClr val="C00000"/>
                </a:solidFill>
              </a:rPr>
              <a:t>με την  </a:t>
            </a:r>
            <a:r>
              <a:rPr lang="el-GR" sz="2000" b="1" dirty="0" smtClean="0">
                <a:solidFill>
                  <a:srgbClr val="C00000"/>
                </a:solidFill>
              </a:rPr>
              <a:t>συνύπαρξή </a:t>
            </a:r>
            <a:r>
              <a:rPr lang="el-GR" sz="2000" b="1" dirty="0">
                <a:solidFill>
                  <a:srgbClr val="C00000"/>
                </a:solidFill>
              </a:rPr>
              <a:t>του με 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επιχειρήσεις </a:t>
            </a:r>
            <a:r>
              <a:rPr lang="el-GR" sz="2000" b="1" dirty="0">
                <a:solidFill>
                  <a:srgbClr val="C00000"/>
                </a:solidFill>
              </a:rPr>
              <a:t>υψηλού πολιτισμού </a:t>
            </a:r>
            <a:r>
              <a:rPr lang="el-GR" sz="2000" b="1" dirty="0"/>
              <a:t>(π.χ. πειραματικά μικρά θέατρα, σχολές χορού, ωδεία, γκαλερί ζωγραφικής, γλυπτικής, φωτογραφίας, κ.α.) </a:t>
            </a:r>
            <a:r>
              <a:rPr lang="el-GR" sz="2000" b="1" dirty="0" smtClean="0"/>
              <a:t>και</a:t>
            </a:r>
            <a:endParaRPr lang="el-GR" sz="2000" b="1" dirty="0">
              <a:solidFill>
                <a:srgbClr val="C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επιχειρήσεις </a:t>
            </a:r>
            <a:r>
              <a:rPr lang="el-GR" sz="2000" b="1" dirty="0">
                <a:solidFill>
                  <a:srgbClr val="C00000"/>
                </a:solidFill>
              </a:rPr>
              <a:t>δημιουργικότητας </a:t>
            </a:r>
            <a:r>
              <a:rPr lang="el-GR" sz="2000" b="1" dirty="0"/>
              <a:t>(όπως εργαστήρια καλλιτεχνικών δημιουργημάτων </a:t>
            </a:r>
            <a:r>
              <a:rPr lang="el-GR" sz="2000" b="1" dirty="0" smtClean="0"/>
              <a:t>με χειροποίητα μικροέπιπλα, υφάσματα </a:t>
            </a:r>
            <a:r>
              <a:rPr lang="el-GR" sz="2000" b="1" dirty="0"/>
              <a:t>μπατίκ, χειροποίητα κοσμήματα,  κ.α.) </a:t>
            </a:r>
            <a:r>
              <a:rPr lang="el-GR" sz="2000" b="1" dirty="0" smtClean="0"/>
              <a:t>.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9104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16632"/>
            <a:ext cx="8856984" cy="120032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ΜΕΤΑΤΡΕΠΟΝΤΑΣ ΤΗΝ ΚΡΙΣΗ ΣΕ ΕΥΚΑΡΙΑ</a:t>
            </a:r>
          </a:p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ΧΩΡΙΚΕΣ ΔΥΝΑΤΟΤΗΤΕΣ &amp; ΠΡΟΟΠΤΙΚΕΣ  </a:t>
            </a:r>
          </a:p>
          <a:p>
            <a:pPr algn="ctr"/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ΚΑΙΝΟΤΟΜΟΥ ΒΙΩΣΙΜΗΣ ΑΝΑΠΤΥΞΗΣ ΤΟΥ ΒΟΛΟΥ </a:t>
            </a:r>
            <a:endParaRPr lang="el-G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36077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(</a:t>
            </a:r>
            <a:r>
              <a:rPr lang="el-GR" sz="2400" b="1" dirty="0"/>
              <a:t>γ) </a:t>
            </a:r>
            <a:r>
              <a:rPr lang="el-GR" sz="2400" b="1" u="sng" dirty="0">
                <a:solidFill>
                  <a:srgbClr val="C00000"/>
                </a:solidFill>
              </a:rPr>
              <a:t>Η αστική ανάπλαση-αναγέννηση</a:t>
            </a:r>
            <a:r>
              <a:rPr lang="el-GR" sz="2400" b="1" dirty="0">
                <a:solidFill>
                  <a:srgbClr val="C00000"/>
                </a:solidFill>
              </a:rPr>
              <a:t> και </a:t>
            </a:r>
            <a:r>
              <a:rPr lang="el-GR" sz="2400" b="1" u="sng" dirty="0">
                <a:solidFill>
                  <a:srgbClr val="C00000"/>
                </a:solidFill>
              </a:rPr>
              <a:t>οικονομική αναδιάρθρωση </a:t>
            </a:r>
            <a:r>
              <a:rPr lang="el-GR" sz="2400" dirty="0">
                <a:solidFill>
                  <a:srgbClr val="C00000"/>
                </a:solidFill>
              </a:rPr>
              <a:t>της  </a:t>
            </a:r>
            <a:r>
              <a:rPr lang="el-GR" sz="2400" b="1" dirty="0">
                <a:solidFill>
                  <a:srgbClr val="C00000"/>
                </a:solidFill>
              </a:rPr>
              <a:t>ΒΙΠΕ Βόλου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στην </a:t>
            </a:r>
            <a:r>
              <a:rPr lang="el-GR" sz="2400" dirty="0" smtClean="0"/>
              <a:t>κατεύθυνση</a:t>
            </a:r>
          </a:p>
          <a:p>
            <a:r>
              <a:rPr lang="el-GR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δημιουργίας </a:t>
            </a:r>
            <a:r>
              <a:rPr lang="en-US" sz="2400" b="1" dirty="0" smtClean="0">
                <a:solidFill>
                  <a:srgbClr val="C00000"/>
                </a:solidFill>
              </a:rPr>
              <a:t>cluster</a:t>
            </a:r>
            <a:r>
              <a:rPr lang="el-GR" sz="2400" b="1" dirty="0" smtClean="0">
                <a:solidFill>
                  <a:srgbClr val="C00000"/>
                </a:solidFill>
              </a:rPr>
              <a:t> Έρευνας &amp; Καινοτομίας</a:t>
            </a:r>
          </a:p>
          <a:p>
            <a:pPr lvl="1"/>
            <a:r>
              <a:rPr lang="el-GR" sz="2400" b="1" dirty="0" smtClean="0"/>
              <a:t>με τη συμμετοχή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του </a:t>
            </a:r>
            <a:r>
              <a:rPr lang="el-GR" sz="2400" b="1" u="sng" dirty="0" smtClean="0"/>
              <a:t>Πανεπιστημίου Θεσσαλίας</a:t>
            </a:r>
            <a:r>
              <a:rPr lang="el-GR" sz="2400" b="1" dirty="0" smtClean="0"/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του </a:t>
            </a:r>
            <a:r>
              <a:rPr lang="el-GR" sz="2400" b="1" u="sng" dirty="0" smtClean="0"/>
              <a:t>ΑΤΕΙ Θεσσαλίας</a:t>
            </a:r>
            <a:r>
              <a:rPr lang="el-GR" sz="2400" b="1" dirty="0" smtClean="0"/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400" b="1" u="sng" dirty="0" smtClean="0"/>
              <a:t>ερευνητικών κέντρων </a:t>
            </a:r>
            <a:r>
              <a:rPr lang="el-GR" sz="2400" dirty="0" smtClean="0"/>
              <a:t>όπως για παράδειγμα η Νέα Αβερώφειος Σχολή στη Λάρισα,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και </a:t>
            </a:r>
            <a:r>
              <a:rPr lang="el-GR" sz="2400" b="1" u="sng" dirty="0"/>
              <a:t>επιχειρήσεων καινοτομίας στον αγροτικό  τομέα</a:t>
            </a:r>
            <a:r>
              <a:rPr lang="el-GR" sz="2400" u="sng" dirty="0"/>
              <a:t> </a:t>
            </a:r>
            <a:r>
              <a:rPr lang="el-GR" sz="2400" dirty="0"/>
              <a:t>που αποτελεί τον κύριο οικονομικό κλάδο και το συγκριτικό πλεονέκτημα </a:t>
            </a:r>
            <a:r>
              <a:rPr lang="el-GR" sz="2400" dirty="0" smtClean="0"/>
              <a:t>της Θεσσαλίας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104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16632"/>
            <a:ext cx="8856984" cy="120032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ΜΕΤΑΤΡΕΠΟΝΤΑΣ ΤΗΝ ΚΡΙΣΗ ΣΕ ΕΥΚΑΡΙΑ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 BHMATA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ΚΑΤΕΥΘΥΝΣΗ ΤΗΣ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KAINOTOMOY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ΒΙΩΣΙΜΗΣ ΑΝΑΠΤΥΞΗΣ ΤΟΥ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ΒΟΛΟΥ</a:t>
            </a:r>
            <a:endParaRPr lang="el-G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22044"/>
            <a:ext cx="9036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b="1" dirty="0" smtClean="0">
              <a:solidFill>
                <a:srgbClr val="C00000"/>
              </a:solidFill>
            </a:endParaRPr>
          </a:p>
          <a:p>
            <a:r>
              <a:rPr lang="el-GR" sz="2400" b="1" dirty="0" smtClean="0">
                <a:solidFill>
                  <a:srgbClr val="C00000"/>
                </a:solidFill>
              </a:rPr>
              <a:t>ΒΗΜΑ </a:t>
            </a:r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r>
              <a:rPr lang="el-GR" sz="2400" b="1" baseline="30000" dirty="0" smtClean="0">
                <a:solidFill>
                  <a:srgbClr val="C00000"/>
                </a:solidFill>
              </a:rPr>
              <a:t>ο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  <a:r>
              <a:rPr lang="el-GR" sz="2400" b="1" dirty="0" smtClean="0"/>
              <a:t>Η </a:t>
            </a:r>
            <a:r>
              <a:rPr lang="el-GR" sz="2400" b="1" dirty="0"/>
              <a:t>δημιουργία των τριών παραπάνω  </a:t>
            </a:r>
            <a:r>
              <a:rPr lang="en-US" sz="2400" b="1" dirty="0"/>
              <a:t>clusters</a:t>
            </a:r>
            <a:r>
              <a:rPr lang="en-US" sz="2400" dirty="0"/>
              <a:t> </a:t>
            </a:r>
            <a:r>
              <a:rPr lang="el-GR" sz="2400" b="1" dirty="0"/>
              <a:t>πολιτισμού, δημιουργικότητας, καινοτομίας δεν μπορεί να αφεθεί σε απλά ευχολόγια των Γενικών Πολεοδομικών Σχεδίων (ΓΠΣ) και των Πολεοδομικών Μελετών της πόλης του Βόλου. </a:t>
            </a:r>
            <a:r>
              <a:rPr lang="el-GR" sz="2400" dirty="0"/>
              <a:t>Η ρύθμιση των Χρήσεων Γης όσον αφορά στην απαγόρευση συγκεκριμένων  χρήσεων σε μια αστική περιοχή μπορεί να επιτευχτεί μέσω των αυτών των θεσμοθετημένων </a:t>
            </a:r>
            <a:r>
              <a:rPr lang="el-GR" sz="2400" dirty="0" smtClean="0"/>
              <a:t>Σχεδίων, αλλά όχι η </a:t>
            </a:r>
            <a:r>
              <a:rPr lang="el-GR" sz="2400" dirty="0"/>
              <a:t>προσέλκυση συγκεκριμένων επιχειρήσεων </a:t>
            </a:r>
            <a:r>
              <a:rPr lang="el-GR" sz="2400" dirty="0" smtClean="0"/>
              <a:t>και συγκεκριμένων </a:t>
            </a:r>
            <a:r>
              <a:rPr lang="el-GR" sz="2400" dirty="0"/>
              <a:t>οικονομικών κλάδων ώστε να </a:t>
            </a:r>
            <a:r>
              <a:rPr lang="el-GR" sz="2400" dirty="0" smtClean="0"/>
              <a:t>δημιουργηθούν τα επιθυμητά </a:t>
            </a:r>
            <a:r>
              <a:rPr lang="en-US" sz="2400" dirty="0" smtClean="0"/>
              <a:t>clusters</a:t>
            </a:r>
            <a:r>
              <a:rPr lang="el-GR" sz="2400" dirty="0" smtClean="0"/>
              <a:t>.</a:t>
            </a:r>
            <a:r>
              <a:rPr lang="en-US" sz="2400" dirty="0"/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Οι </a:t>
            </a:r>
            <a:r>
              <a:rPr lang="el-GR" sz="2400" b="1" dirty="0">
                <a:solidFill>
                  <a:srgbClr val="C00000"/>
                </a:solidFill>
              </a:rPr>
              <a:t>περιοχές  Επτά Πλατάνια-Οξυγόνο, Παλαιά και ΒΙ.ΠΕ Βόλου πρέπει να ορισθούν και </a:t>
            </a:r>
            <a:r>
              <a:rPr lang="el-GR" sz="2400" b="1" dirty="0" smtClean="0">
                <a:solidFill>
                  <a:srgbClr val="C00000"/>
                </a:solidFill>
              </a:rPr>
              <a:t>να θεσμοθετηθούν </a:t>
            </a:r>
            <a:r>
              <a:rPr lang="el-GR" sz="2400" b="1" dirty="0">
                <a:solidFill>
                  <a:srgbClr val="C00000"/>
                </a:solidFill>
              </a:rPr>
              <a:t>ως </a:t>
            </a:r>
            <a:r>
              <a:rPr lang="el-GR" sz="2400" b="1" u="sng" dirty="0">
                <a:solidFill>
                  <a:srgbClr val="C00000"/>
                </a:solidFill>
              </a:rPr>
              <a:t>Ζώνες Ειδικών Πολεοδομικών στόχων και Κινήτρων. </a:t>
            </a:r>
            <a:endParaRPr lang="el-G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1117</Words>
  <Application>Microsoft Office PowerPoint</Application>
  <PresentationFormat>Προβολή στην οθόνη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ΒΟΛΟΣ: Χωρικές Δυνατότητες &amp; Προοπτικές  Καινοτόμου Βιώσιμης Ανάπτυξης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ΒΟΛΟΣ: Δυνατότητες &amp; Προοπτικές  για καινοτόμο βιώσιμη ανάπτυξη</dc:title>
  <dc:creator>Masteruser</dc:creator>
  <cp:lastModifiedBy>Masteruser</cp:lastModifiedBy>
  <cp:revision>90</cp:revision>
  <dcterms:created xsi:type="dcterms:W3CDTF">2017-11-05T23:13:42Z</dcterms:created>
  <dcterms:modified xsi:type="dcterms:W3CDTF">2017-11-06T14:11:29Z</dcterms:modified>
</cp:coreProperties>
</file>