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296" r:id="rId4"/>
    <p:sldId id="282" r:id="rId5"/>
    <p:sldId id="258" r:id="rId6"/>
    <p:sldId id="257" r:id="rId7"/>
    <p:sldId id="259" r:id="rId8"/>
    <p:sldId id="290" r:id="rId9"/>
    <p:sldId id="260" r:id="rId10"/>
    <p:sldId id="291" r:id="rId11"/>
    <p:sldId id="292" r:id="rId12"/>
    <p:sldId id="261" r:id="rId13"/>
    <p:sldId id="262" r:id="rId14"/>
    <p:sldId id="263" r:id="rId15"/>
    <p:sldId id="264" r:id="rId16"/>
    <p:sldId id="265" r:id="rId17"/>
    <p:sldId id="268" r:id="rId18"/>
    <p:sldId id="288" r:id="rId19"/>
    <p:sldId id="289" r:id="rId20"/>
    <p:sldId id="269" r:id="rId21"/>
    <p:sldId id="270" r:id="rId22"/>
    <p:sldId id="271" r:id="rId23"/>
    <p:sldId id="272" r:id="rId24"/>
    <p:sldId id="294" r:id="rId25"/>
    <p:sldId id="273" r:id="rId26"/>
    <p:sldId id="293" r:id="rId27"/>
    <p:sldId id="274" r:id="rId28"/>
    <p:sldId id="295" r:id="rId29"/>
    <p:sldId id="280" r:id="rId30"/>
    <p:sldId id="275" r:id="rId31"/>
    <p:sldId id="297" r:id="rId32"/>
    <p:sldId id="301" r:id="rId33"/>
    <p:sldId id="298" r:id="rId34"/>
    <p:sldId id="277" r:id="rId35"/>
    <p:sldId id="300" r:id="rId36"/>
    <p:sldId id="299" r:id="rId37"/>
    <p:sldId id="278" r:id="rId38"/>
    <p:sldId id="285" r:id="rId39"/>
    <p:sldId id="279" r:id="rId40"/>
    <p:sldId id="286" r:id="rId41"/>
    <p:sldId id="287" r:id="rId42"/>
    <p:sldId id="302" r:id="rId43"/>
    <p:sldId id="303" r:id="rId44"/>
    <p:sldId id="30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62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10/5/16</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F71CE-B899-4B2B-848D-9F12F0C901B6}" type="datetimeFigureOut">
              <a:rPr lang="en-US" smtClean="0"/>
              <a:t>10/5/16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2CF1CA-F464-4B29-B867-EAF8A9B936E3}" type="datetime1">
              <a:rPr lang="en-US" smtClean="0"/>
              <a:pPr/>
              <a:t>10/5/16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10/5/16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10/5/16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10/5/16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10/5/16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967FD-6084-4075-993E-77EC8038773F}" type="datetime1">
              <a:rPr lang="en-US" smtClean="0"/>
              <a:pPr/>
              <a:t>10/5/16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10/5/16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10/5/16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10/5/16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10/5/16</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Fp20Qli57Q"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Εισαγωγή</a:t>
            </a:r>
            <a:endParaRPr lang="en-US" dirty="0"/>
          </a:p>
        </p:txBody>
      </p:sp>
      <p:sp>
        <p:nvSpPr>
          <p:cNvPr id="3" name="Subtitle 2"/>
          <p:cNvSpPr>
            <a:spLocks noGrp="1"/>
          </p:cNvSpPr>
          <p:nvPr>
            <p:ph type="subTitle" idx="1"/>
          </p:nvPr>
        </p:nvSpPr>
        <p:spPr/>
        <p:txBody>
          <a:bodyPr/>
          <a:lstStyle/>
          <a:p>
            <a:r>
              <a:rPr lang="el-GR" dirty="0" smtClean="0"/>
              <a:t>Κοινωνιολογία της Παιδικής Ηλικίας</a:t>
            </a:r>
            <a:endParaRPr lang="en-US" dirty="0"/>
          </a:p>
        </p:txBody>
      </p:sp>
    </p:spTree>
    <p:extLst>
      <p:ext uri="{BB962C8B-B14F-4D97-AF65-F5344CB8AC3E}">
        <p14:creationId xmlns:p14="http://schemas.microsoft.com/office/powerpoint/2010/main" val="1104362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Διαφορετικά πρότυπα κ στάσεις</a:t>
            </a:r>
            <a:endParaRPr lang="en-US" dirty="0"/>
          </a:p>
        </p:txBody>
      </p:sp>
      <p:sp>
        <p:nvSpPr>
          <p:cNvPr id="3" name="Content Placeholder 2"/>
          <p:cNvSpPr>
            <a:spLocks noGrp="1"/>
          </p:cNvSpPr>
          <p:nvPr>
            <p:ph idx="1"/>
          </p:nvPr>
        </p:nvSpPr>
        <p:spPr/>
        <p:txBody>
          <a:bodyPr>
            <a:noAutofit/>
          </a:bodyPr>
          <a:lstStyle/>
          <a:p>
            <a:pPr algn="just"/>
            <a:r>
              <a:rPr lang="el-GR" sz="2800" dirty="0"/>
              <a:t>Δ</a:t>
            </a:r>
            <a:r>
              <a:rPr lang="el-GR" sz="2800" dirty="0" smtClean="0"/>
              <a:t>εδομένα </a:t>
            </a:r>
            <a:r>
              <a:rPr lang="el-GR" sz="2800" dirty="0"/>
              <a:t>από διαφορετικές κοινωνίες αποκαλύπτουν ένα </a:t>
            </a:r>
            <a:r>
              <a:rPr lang="el-GR" sz="2800" dirty="0" smtClean="0"/>
              <a:t>φάσμα </a:t>
            </a:r>
            <a:r>
              <a:rPr lang="el-GR" sz="2800" dirty="0"/>
              <a:t>στάσεων απέναντι στην παιδική ηλικία και διαφορετικές προσδοκίες γύρω από το τι μπορούν ή δεν μπορούν να κάνουν τα παιδιά </a:t>
            </a:r>
          </a:p>
          <a:p>
            <a:pPr algn="just"/>
            <a:endParaRPr lang="el-GR" sz="2800" dirty="0"/>
          </a:p>
          <a:p>
            <a:pPr algn="just"/>
            <a:r>
              <a:rPr lang="el-GR" sz="2800" dirty="0"/>
              <a:t>Χαρακτηριστικό παράδειγμα είναι ο γάμος.</a:t>
            </a:r>
            <a:r>
              <a:rPr lang="en-US" sz="2800" dirty="0"/>
              <a:t> </a:t>
            </a:r>
          </a:p>
        </p:txBody>
      </p:sp>
    </p:spTree>
    <p:extLst>
      <p:ext uri="{BB962C8B-B14F-4D97-AF65-F5344CB8AC3E}">
        <p14:creationId xmlns:p14="http://schemas.microsoft.com/office/powerpoint/2010/main" val="22379893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irc_mi" descr="http://i2.cdn.turner.com/cnn/dam/assets/131030003826-child-marriage-2006-story-top.jpg"/>
          <p:cNvPicPr>
            <a:picLocks noGrp="1"/>
          </p:cNvPicPr>
          <p:nvPr>
            <p:ph idx="1"/>
          </p:nvPr>
        </p:nvPicPr>
        <p:blipFill>
          <a:blip r:embed="rId2">
            <a:extLst>
              <a:ext uri="{28A0092B-C50C-407E-A947-70E740481C1C}">
                <a14:useLocalDpi xmlns:a14="http://schemas.microsoft.com/office/drawing/2010/main" val="0"/>
              </a:ext>
            </a:extLst>
          </a:blip>
          <a:srcRect t="7002" b="7002"/>
          <a:stretch>
            <a:fillRect/>
          </a:stretch>
        </p:blipFill>
        <p:spPr bwMode="auto">
          <a:xfrm>
            <a:off x="914400" y="1004241"/>
            <a:ext cx="7315200" cy="5305120"/>
          </a:xfrm>
          <a:prstGeom prst="rect">
            <a:avLst/>
          </a:prstGeom>
          <a:noFill/>
          <a:ln>
            <a:noFill/>
          </a:ln>
        </p:spPr>
      </p:pic>
    </p:spTree>
    <p:extLst>
      <p:ext uri="{BB962C8B-B14F-4D97-AF65-F5344CB8AC3E}">
        <p14:creationId xmlns:p14="http://schemas.microsoft.com/office/powerpoint/2010/main" val="10669800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παιδική ηλικία ως δομικός χώρος</a:t>
            </a:r>
            <a:endParaRPr lang="en-US" dirty="0"/>
          </a:p>
        </p:txBody>
      </p:sp>
      <p:sp>
        <p:nvSpPr>
          <p:cNvPr id="3" name="Content Placeholder 2"/>
          <p:cNvSpPr>
            <a:spLocks noGrp="1"/>
          </p:cNvSpPr>
          <p:nvPr>
            <p:ph idx="1"/>
          </p:nvPr>
        </p:nvSpPr>
        <p:spPr>
          <a:xfrm>
            <a:off x="914400" y="3110371"/>
            <a:ext cx="7315200" cy="3198989"/>
          </a:xfrm>
        </p:spPr>
        <p:txBody>
          <a:bodyPr>
            <a:noAutofit/>
          </a:bodyPr>
          <a:lstStyle/>
          <a:p>
            <a:pPr algn="just"/>
            <a:r>
              <a:rPr lang="el-GR" sz="2400" dirty="0" smtClean="0"/>
              <a:t>Σταθερό γνώρισμα της δομής όλων των κοινωνιών</a:t>
            </a:r>
          </a:p>
          <a:p>
            <a:pPr algn="just"/>
            <a:endParaRPr lang="el-GR" sz="2400" dirty="0"/>
          </a:p>
          <a:p>
            <a:pPr algn="just"/>
            <a:r>
              <a:rPr lang="el-GR" sz="2400" dirty="0" smtClean="0"/>
              <a:t>Τα παιδιά ενηλικιώνονται, η παιδική ηλικία παραμένει</a:t>
            </a:r>
          </a:p>
          <a:p>
            <a:pPr algn="just"/>
            <a:endParaRPr lang="el-GR" sz="2400" dirty="0"/>
          </a:p>
          <a:p>
            <a:pPr algn="just"/>
            <a:r>
              <a:rPr lang="el-GR" sz="2400" dirty="0" smtClean="0"/>
              <a:t>Είναι ένας χώρος που θα καταληφθεί από την επόμενη γενιά.</a:t>
            </a:r>
            <a:endParaRPr lang="en-US" sz="2400" dirty="0"/>
          </a:p>
        </p:txBody>
      </p:sp>
    </p:spTree>
    <p:extLst>
      <p:ext uri="{BB962C8B-B14F-4D97-AF65-F5344CB8AC3E}">
        <p14:creationId xmlns:p14="http://schemas.microsoft.com/office/powerpoint/2010/main" val="5922694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παιδική ηλικία μια σχεσιακή έννοια</a:t>
            </a:r>
            <a:endParaRPr lang="en-US" dirty="0"/>
          </a:p>
        </p:txBody>
      </p:sp>
      <p:sp>
        <p:nvSpPr>
          <p:cNvPr id="3" name="Content Placeholder 2"/>
          <p:cNvSpPr>
            <a:spLocks noGrp="1"/>
          </p:cNvSpPr>
          <p:nvPr>
            <p:ph idx="1"/>
          </p:nvPr>
        </p:nvSpPr>
        <p:spPr>
          <a:xfrm>
            <a:off x="914400" y="3073562"/>
            <a:ext cx="7315200" cy="3235798"/>
          </a:xfrm>
        </p:spPr>
        <p:txBody>
          <a:bodyPr/>
          <a:lstStyle/>
          <a:p>
            <a:r>
              <a:rPr lang="el-GR" dirty="0" smtClean="0"/>
              <a:t>Αν και ο κοινωνικός χώρος της παιδικής ηλικίας παραμένει, ο ιστορικός χαρακτήρας της αλλάζει στο χρόνο</a:t>
            </a:r>
          </a:p>
          <a:p>
            <a:endParaRPr lang="el-GR" dirty="0"/>
          </a:p>
          <a:p>
            <a:r>
              <a:rPr lang="el-GR" dirty="0" smtClean="0"/>
              <a:t>Η παιδική ηλικία δεν είναι καθολική, εφόσον η κοινωνική, πολιτισμική και ιστορική της θέση διαφέρει</a:t>
            </a:r>
          </a:p>
          <a:p>
            <a:endParaRPr lang="el-GR" dirty="0"/>
          </a:p>
          <a:p>
            <a:r>
              <a:rPr lang="el-GR" dirty="0" smtClean="0"/>
              <a:t>Μετασχηματιζόμενη η φύση της παιδικής ηλικίας μέσω των συνθηκών και των ιδεών</a:t>
            </a:r>
            <a:endParaRPr lang="en-US" dirty="0"/>
          </a:p>
        </p:txBody>
      </p:sp>
    </p:spTree>
    <p:extLst>
      <p:ext uri="{BB962C8B-B14F-4D97-AF65-F5344CB8AC3E}">
        <p14:creationId xmlns:p14="http://schemas.microsoft.com/office/powerpoint/2010/main" val="1634179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Συνεισφορά κοινωνιολογίας</a:t>
            </a:r>
            <a:endParaRPr lang="en-US" dirty="0"/>
          </a:p>
        </p:txBody>
      </p:sp>
      <p:sp>
        <p:nvSpPr>
          <p:cNvPr id="3" name="Content Placeholder 2"/>
          <p:cNvSpPr>
            <a:spLocks noGrp="1"/>
          </p:cNvSpPr>
          <p:nvPr>
            <p:ph idx="1"/>
          </p:nvPr>
        </p:nvSpPr>
        <p:spPr>
          <a:xfrm>
            <a:off x="914400" y="3036753"/>
            <a:ext cx="7315200" cy="3272607"/>
          </a:xfrm>
        </p:spPr>
        <p:txBody>
          <a:bodyPr/>
          <a:lstStyle/>
          <a:p>
            <a:r>
              <a:rPr lang="el-GR" dirty="0" smtClean="0"/>
              <a:t>Μελέτη της σχέσης ανάμεσα στη δομή και το υποκείμενο</a:t>
            </a:r>
          </a:p>
          <a:p>
            <a:endParaRPr lang="el-GR" dirty="0"/>
          </a:p>
          <a:p>
            <a:r>
              <a:rPr lang="el-GR" dirty="0" smtClean="0"/>
              <a:t>Ανάδειξη των ορίων που θέτει η κοινωνία πάνω στα υποκείμενα αλλά και της ενεργητικής διάστασης των υποκειμένων</a:t>
            </a:r>
          </a:p>
          <a:p>
            <a:endParaRPr lang="el-GR" dirty="0"/>
          </a:p>
          <a:p>
            <a:r>
              <a:rPr lang="el-GR" dirty="0" smtClean="0"/>
              <a:t>Κριτική των κλασικών θεωριών κοινωνικοποίησης και ανάπτυξης του «παιδιού»</a:t>
            </a:r>
            <a:endParaRPr lang="en-US" dirty="0"/>
          </a:p>
        </p:txBody>
      </p:sp>
    </p:spTree>
    <p:extLst>
      <p:ext uri="{BB962C8B-B14F-4D97-AF65-F5344CB8AC3E}">
        <p14:creationId xmlns:p14="http://schemas.microsoft.com/office/powerpoint/2010/main" val="19068090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Lena </a:t>
            </a:r>
            <a:r>
              <a:rPr lang="en-US" dirty="0" err="1" smtClean="0"/>
              <a:t>Alanen</a:t>
            </a:r>
            <a:r>
              <a:rPr lang="en-US" dirty="0" smtClean="0"/>
              <a:t>, 1997</a:t>
            </a:r>
            <a:endParaRPr lang="en-US" dirty="0"/>
          </a:p>
        </p:txBody>
      </p:sp>
      <p:sp>
        <p:nvSpPr>
          <p:cNvPr id="3" name="Content Placeholder 2"/>
          <p:cNvSpPr>
            <a:spLocks noGrp="1"/>
          </p:cNvSpPr>
          <p:nvPr>
            <p:ph idx="1"/>
          </p:nvPr>
        </p:nvSpPr>
        <p:spPr>
          <a:xfrm>
            <a:off x="914400" y="2963135"/>
            <a:ext cx="7315200" cy="3346225"/>
          </a:xfrm>
        </p:spPr>
        <p:txBody>
          <a:bodyPr>
            <a:normAutofit lnSpcReduction="10000"/>
          </a:bodyPr>
          <a:lstStyle/>
          <a:p>
            <a:pPr algn="just"/>
            <a:r>
              <a:rPr lang="el-GR" sz="2400" dirty="0" smtClean="0"/>
              <a:t>Τα παιδιά αντιμετωπίζονται ως υποκείμενα που έχουν ομιλία, γνώση, και βιώματα, ως κοινωνικοί δρώντες που εμπλέκονται ενεργά στους κοινωνικούς κόσμους στους οποίους ζουν, καθώς και ως διαδραστικά υποκείμενα που εμπλέκονται με ανθρώπους, ιδεολογίες και θεσμούς και μέσω αυτής της εμπλοκής σφυρηλατούν έναν τόπο για τον εαυτό τους στους δικούς τους κοινωνικούς κόσμους</a:t>
            </a:r>
          </a:p>
          <a:p>
            <a:endParaRPr lang="en-US" dirty="0"/>
          </a:p>
        </p:txBody>
      </p:sp>
    </p:spTree>
    <p:extLst>
      <p:ext uri="{BB962C8B-B14F-4D97-AF65-F5344CB8AC3E}">
        <p14:creationId xmlns:p14="http://schemas.microsoft.com/office/powerpoint/2010/main" val="20044200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Jens </a:t>
            </a:r>
            <a:r>
              <a:rPr lang="en-US" dirty="0" err="1" smtClean="0"/>
              <a:t>Qvortrup</a:t>
            </a:r>
            <a:r>
              <a:rPr lang="en-US" dirty="0" smtClean="0"/>
              <a:t>, 1998</a:t>
            </a:r>
            <a:endParaRPr lang="en-US" dirty="0"/>
          </a:p>
        </p:txBody>
      </p:sp>
      <p:sp>
        <p:nvSpPr>
          <p:cNvPr id="3" name="Content Placeholder 2"/>
          <p:cNvSpPr>
            <a:spLocks noGrp="1"/>
          </p:cNvSpPr>
          <p:nvPr>
            <p:ph idx="1"/>
          </p:nvPr>
        </p:nvSpPr>
        <p:spPr>
          <a:xfrm>
            <a:off x="914400" y="3055157"/>
            <a:ext cx="7315200" cy="3254203"/>
          </a:xfrm>
        </p:spPr>
        <p:txBody>
          <a:bodyPr>
            <a:noAutofit/>
          </a:bodyPr>
          <a:lstStyle/>
          <a:p>
            <a:pPr algn="just"/>
            <a:r>
              <a:rPr lang="el-GR" sz="2400" dirty="0" smtClean="0"/>
              <a:t>Ας μελετήσουμε, λοιπόν, τη γλώσσα, τη δημιουργικότητα ή την ανταπόκριση των παιδιών, αλλά ας μην ξεχνάμε ποτέ πως ό,τι και να κάνουν, το κάνουν μέσα σε κάποιο πλαίσιο της παιδικής ηλικίας που κατά βάση έχουν κατασκευαστεί και ανακατασκευαστεί από ευρύτερες κοινωνιακές δυνάμεις</a:t>
            </a:r>
          </a:p>
          <a:p>
            <a:pPr algn="just"/>
            <a:endParaRPr lang="el-GR" sz="2400" dirty="0"/>
          </a:p>
        </p:txBody>
      </p:sp>
    </p:spTree>
    <p:extLst>
      <p:ext uri="{BB962C8B-B14F-4D97-AF65-F5344CB8AC3E}">
        <p14:creationId xmlns:p14="http://schemas.microsoft.com/office/powerpoint/2010/main" val="32835328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4715"/>
            <a:ext cx="7315200" cy="1154097"/>
          </a:xfrm>
        </p:spPr>
        <p:txBody>
          <a:bodyPr/>
          <a:lstStyle/>
          <a:p>
            <a:r>
              <a:rPr lang="el-GR" dirty="0" smtClean="0"/>
              <a:t>Κοινωνιολογική Φαντασία </a:t>
            </a:r>
            <a:endParaRPr lang="en-US" dirty="0"/>
          </a:p>
        </p:txBody>
      </p:sp>
      <p:sp>
        <p:nvSpPr>
          <p:cNvPr id="3" name="Content Placeholder 2"/>
          <p:cNvSpPr>
            <a:spLocks noGrp="1"/>
          </p:cNvSpPr>
          <p:nvPr>
            <p:ph idx="1"/>
          </p:nvPr>
        </p:nvSpPr>
        <p:spPr>
          <a:xfrm>
            <a:off x="914400" y="2963135"/>
            <a:ext cx="7315200" cy="3346225"/>
          </a:xfrm>
        </p:spPr>
        <p:txBody>
          <a:bodyPr>
            <a:normAutofit/>
          </a:bodyPr>
          <a:lstStyle/>
          <a:p>
            <a:r>
              <a:rPr lang="el-GR" sz="2400" dirty="0" smtClean="0"/>
              <a:t>Ιστορική διάσταση</a:t>
            </a:r>
          </a:p>
          <a:p>
            <a:endParaRPr lang="el-GR" sz="2400" dirty="0"/>
          </a:p>
          <a:p>
            <a:r>
              <a:rPr lang="el-GR" sz="2400" dirty="0" smtClean="0"/>
              <a:t>Ανθρωπολογική</a:t>
            </a:r>
          </a:p>
          <a:p>
            <a:endParaRPr lang="el-GR" sz="2400" dirty="0"/>
          </a:p>
          <a:p>
            <a:r>
              <a:rPr lang="el-GR" sz="2400" dirty="0" smtClean="0"/>
              <a:t>Κριτική </a:t>
            </a:r>
          </a:p>
          <a:p>
            <a:endParaRPr lang="el-GR" sz="2400" dirty="0"/>
          </a:p>
          <a:p>
            <a:r>
              <a:rPr lang="el-GR" sz="2400" dirty="0" smtClean="0"/>
              <a:t>3 αλληλένδετες μορφές γνώσης</a:t>
            </a:r>
            <a:endParaRPr lang="en-US" sz="2400" dirty="0"/>
          </a:p>
        </p:txBody>
      </p:sp>
    </p:spTree>
    <p:extLst>
      <p:ext uri="{BB962C8B-B14F-4D97-AF65-F5344CB8AC3E}">
        <p14:creationId xmlns:p14="http://schemas.microsoft.com/office/powerpoint/2010/main" val="9303710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4715"/>
            <a:ext cx="7315200" cy="45719"/>
          </a:xfrm>
        </p:spPr>
        <p:txBody>
          <a:bodyPr>
            <a:normAutofit fontScale="90000"/>
          </a:bodyPr>
          <a:lstStyle/>
          <a:p>
            <a:endParaRPr lang="en-US" dirty="0"/>
          </a:p>
        </p:txBody>
      </p:sp>
      <p:sp>
        <p:nvSpPr>
          <p:cNvPr id="3" name="Content Placeholder 2"/>
          <p:cNvSpPr>
            <a:spLocks noGrp="1"/>
          </p:cNvSpPr>
          <p:nvPr>
            <p:ph idx="1"/>
          </p:nvPr>
        </p:nvSpPr>
        <p:spPr>
          <a:xfrm>
            <a:off x="914400" y="2052785"/>
            <a:ext cx="7315200" cy="4256575"/>
          </a:xfrm>
        </p:spPr>
        <p:txBody>
          <a:bodyPr>
            <a:normAutofit/>
          </a:bodyPr>
          <a:lstStyle/>
          <a:p>
            <a:pPr algn="just"/>
            <a:r>
              <a:rPr lang="el-GR" sz="3500" dirty="0"/>
              <a:t>«</a:t>
            </a:r>
            <a:r>
              <a:rPr lang="el-GR" sz="3500" i="1" dirty="0"/>
              <a:t>Η κοινωνιολογική φαντασία μάς βοηθάει να συλλάβουμε την ιστορία και τη “βιογραφία”, καθώς και τις μεταξύ τους σχέσεις, μέσα στο πλαίσιο της κοινωνίας. Αυτή είναι η αποστολή της και η επαγγελία της (Mills, 1985, σ. 14).</a:t>
            </a:r>
            <a:r>
              <a:rPr lang="el-GR" sz="3500" dirty="0"/>
              <a:t>»</a:t>
            </a:r>
            <a:endParaRPr lang="en-US" sz="3500" dirty="0"/>
          </a:p>
          <a:p>
            <a:endParaRPr lang="en-US" dirty="0"/>
          </a:p>
        </p:txBody>
      </p:sp>
    </p:spTree>
    <p:extLst>
      <p:ext uri="{BB962C8B-B14F-4D97-AF65-F5344CB8AC3E}">
        <p14:creationId xmlns:p14="http://schemas.microsoft.com/office/powerpoint/2010/main" val="24043419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4715"/>
            <a:ext cx="7315200" cy="478533"/>
          </a:xfrm>
        </p:spPr>
        <p:txBody>
          <a:bodyPr>
            <a:normAutofit fontScale="90000"/>
          </a:bodyPr>
          <a:lstStyle/>
          <a:p>
            <a:endParaRPr lang="en-US" dirty="0"/>
          </a:p>
        </p:txBody>
      </p:sp>
      <p:sp>
        <p:nvSpPr>
          <p:cNvPr id="3" name="Content Placeholder 2"/>
          <p:cNvSpPr>
            <a:spLocks noGrp="1"/>
          </p:cNvSpPr>
          <p:nvPr>
            <p:ph idx="1"/>
          </p:nvPr>
        </p:nvSpPr>
        <p:spPr>
          <a:xfrm>
            <a:off x="914400" y="2289077"/>
            <a:ext cx="7315200" cy="4020283"/>
          </a:xfrm>
        </p:spPr>
        <p:txBody>
          <a:bodyPr/>
          <a:lstStyle/>
          <a:p>
            <a:r>
              <a:rPr lang="el-GR" dirty="0"/>
              <a:t>«</a:t>
            </a:r>
            <a:r>
              <a:rPr lang="el-GR" i="1" dirty="0"/>
              <a:t>Γιατί η φαντασία αυτή είναι η ικανότητα να μετατοπίζεται κανείς από τη μία  σκοπιά στην άλλη: από τον πολιτικό τομέα στον ψυχολογικό. [...] Είναι η ικανότητα να διανύει κανείς την απόσταση από τους πιο απρόσωπους και απόμακρους μετασχηματισμούς στα πιο μύχια χαρακτηριστικά του ανθρώπινου εγώ —και να βλέπει τις σχέσεις που υπάρχουν ανάμεσά τους. [...] Αυτός, κοντολογίς, είναι ο λόγος που οι άνθρωποι ελπίζουν ότι με τη βοήθεια της κοινωνιολογικής φαντασίας θα μπορέσουν να συλλάβουν τόσο αυτό που συμβαίνει στον κόσμο όσο και αυτό που συμβαίνει μέσα τους (</a:t>
            </a:r>
            <a:r>
              <a:rPr lang="en-US" i="1" dirty="0"/>
              <a:t>Mills</a:t>
            </a:r>
            <a:r>
              <a:rPr lang="el-GR" i="1" dirty="0"/>
              <a:t>, 1985, σ. 16).»</a:t>
            </a:r>
            <a:r>
              <a:rPr lang="el-GR" dirty="0"/>
              <a:t> </a:t>
            </a:r>
            <a:endParaRPr lang="en-US" dirty="0"/>
          </a:p>
          <a:p>
            <a:endParaRPr lang="en-US" dirty="0"/>
          </a:p>
        </p:txBody>
      </p:sp>
    </p:spTree>
    <p:extLst>
      <p:ext uri="{BB962C8B-B14F-4D97-AF65-F5344CB8AC3E}">
        <p14:creationId xmlns:p14="http://schemas.microsoft.com/office/powerpoint/2010/main" val="28783118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Στόχος μαθήματος</a:t>
            </a:r>
            <a:endParaRPr lang="en-US" dirty="0"/>
          </a:p>
        </p:txBody>
      </p:sp>
      <p:sp>
        <p:nvSpPr>
          <p:cNvPr id="3" name="Content Placeholder 2"/>
          <p:cNvSpPr>
            <a:spLocks noGrp="1"/>
          </p:cNvSpPr>
          <p:nvPr>
            <p:ph idx="1"/>
          </p:nvPr>
        </p:nvSpPr>
        <p:spPr>
          <a:xfrm>
            <a:off x="914400" y="2944730"/>
            <a:ext cx="7315200" cy="3364630"/>
          </a:xfrm>
        </p:spPr>
        <p:txBody>
          <a:bodyPr/>
          <a:lstStyle/>
          <a:p>
            <a:r>
              <a:rPr lang="el-GR" dirty="0" smtClean="0"/>
              <a:t>Η διερεύνηση της θέσης και ταυτότητας των παιδιών στην κοινωνία</a:t>
            </a:r>
          </a:p>
          <a:p>
            <a:pPr marL="45720" indent="0">
              <a:buNone/>
            </a:pPr>
            <a:endParaRPr lang="el-GR" dirty="0" smtClean="0"/>
          </a:p>
          <a:p>
            <a:r>
              <a:rPr lang="el-GR" dirty="0" smtClean="0"/>
              <a:t>Η κοινωνική και ιστορική ερμηνεία των όρων «παιδί» και «παιδική ηλικία»</a:t>
            </a:r>
          </a:p>
          <a:p>
            <a:endParaRPr lang="el-GR" dirty="0"/>
          </a:p>
          <a:p>
            <a:r>
              <a:rPr lang="el-GR" dirty="0" smtClean="0"/>
              <a:t>Κριτική συζήτηση εννοιών που αποτελούν διακυβεύματα στην κοινωνία: «ανάπτυξη», «ωριμότητα», «ικανότητα», «αθωότητα», «κοινωνικοποίηση», κλπ</a:t>
            </a:r>
            <a:endParaRPr lang="en-US" dirty="0"/>
          </a:p>
        </p:txBody>
      </p:sp>
    </p:spTree>
    <p:extLst>
      <p:ext uri="{BB962C8B-B14F-4D97-AF65-F5344CB8AC3E}">
        <p14:creationId xmlns:p14="http://schemas.microsoft.com/office/powerpoint/2010/main" val="4526136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Δυνατότητες της κοινωνιολογικής φαντασίας</a:t>
            </a:r>
            <a:endParaRPr lang="en-US" dirty="0"/>
          </a:p>
        </p:txBody>
      </p:sp>
      <p:sp>
        <p:nvSpPr>
          <p:cNvPr id="3" name="Content Placeholder 2"/>
          <p:cNvSpPr>
            <a:spLocks noGrp="1"/>
          </p:cNvSpPr>
          <p:nvPr>
            <p:ph idx="1"/>
          </p:nvPr>
        </p:nvSpPr>
        <p:spPr>
          <a:xfrm>
            <a:off x="914400" y="3183989"/>
            <a:ext cx="7315200" cy="3125371"/>
          </a:xfrm>
        </p:spPr>
        <p:txBody>
          <a:bodyPr>
            <a:normAutofit/>
          </a:bodyPr>
          <a:lstStyle/>
          <a:p>
            <a:pPr algn="just"/>
            <a:r>
              <a:rPr lang="el-GR" sz="2800" dirty="0" smtClean="0"/>
              <a:t>Μας </a:t>
            </a:r>
            <a:r>
              <a:rPr lang="el-GR" sz="2800" dirty="0"/>
              <a:t>απελευθερώνει από τον περιορισμό να σκεφτόμαστε μόνο σε συνάρτηση με τις αξιακές προδιαγραφές και τα πρότυπα της κοινωνίας που γνωρίζουμε εμπειρικά, μας δίνεται η δυνατότητα να σκεφτούμε και να επεξεργαστούμε μελλοντικές </a:t>
            </a:r>
            <a:r>
              <a:rPr lang="el-GR" sz="2800" dirty="0" smtClean="0"/>
              <a:t>προοπτικές</a:t>
            </a:r>
            <a:endParaRPr lang="en-US" sz="2800" dirty="0"/>
          </a:p>
        </p:txBody>
      </p:sp>
    </p:spTree>
    <p:extLst>
      <p:ext uri="{BB962C8B-B14F-4D97-AF65-F5344CB8AC3E}">
        <p14:creationId xmlns:p14="http://schemas.microsoft.com/office/powerpoint/2010/main" val="39443333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Δυνατότητες</a:t>
            </a:r>
            <a:endParaRPr lang="en-US" dirty="0"/>
          </a:p>
        </p:txBody>
      </p:sp>
      <p:sp>
        <p:nvSpPr>
          <p:cNvPr id="3" name="Content Placeholder 2"/>
          <p:cNvSpPr>
            <a:spLocks noGrp="1"/>
          </p:cNvSpPr>
          <p:nvPr>
            <p:ph idx="1"/>
          </p:nvPr>
        </p:nvSpPr>
        <p:spPr>
          <a:xfrm>
            <a:off x="914400" y="2944730"/>
            <a:ext cx="7315200" cy="3364630"/>
          </a:xfrm>
        </p:spPr>
        <p:txBody>
          <a:bodyPr>
            <a:normAutofit fontScale="92500" lnSpcReduction="20000"/>
          </a:bodyPr>
          <a:lstStyle/>
          <a:p>
            <a:pPr algn="just"/>
            <a:r>
              <a:rPr lang="el-GR" dirty="0" smtClean="0"/>
              <a:t>Αποστασιοποίηση από </a:t>
            </a:r>
            <a:r>
              <a:rPr lang="el-GR" dirty="0"/>
              <a:t>την αμεσότητα των προσωπικών καταστάσεων </a:t>
            </a:r>
            <a:r>
              <a:rPr lang="el-GR" dirty="0" smtClean="0"/>
              <a:t>και τοποθέτηση των πραγμάτων </a:t>
            </a:r>
            <a:r>
              <a:rPr lang="el-GR" dirty="0"/>
              <a:t>σε ένα ευρύτερο ιστορικό και κοινωνικό πλαίσιο. </a:t>
            </a:r>
            <a:endParaRPr lang="el-GR" dirty="0" smtClean="0"/>
          </a:p>
          <a:p>
            <a:pPr algn="just"/>
            <a:endParaRPr lang="el-GR" dirty="0" smtClean="0"/>
          </a:p>
          <a:p>
            <a:pPr algn="just"/>
            <a:r>
              <a:rPr lang="el-GR" dirty="0" smtClean="0"/>
              <a:t>Απόκτηση μιας ευρύτερης θεώρησης </a:t>
            </a:r>
            <a:r>
              <a:rPr lang="el-GR" dirty="0"/>
              <a:t>του γιατί είμαστε αυτοί που είμαστε και γιατί δρούμε όπως δρούμε, ή γιατί η παιδική ηλικία έχει αυτή τη μορφή και γιατί τα παιδιά αντιμετωπίζονται με έναν ορισμένο τρόπο και όχι άλλο. </a:t>
            </a:r>
            <a:endParaRPr lang="el-GR" dirty="0" smtClean="0"/>
          </a:p>
          <a:p>
            <a:pPr marL="45720" indent="0" algn="just">
              <a:buNone/>
            </a:pPr>
            <a:endParaRPr lang="el-GR" dirty="0" smtClean="0"/>
          </a:p>
          <a:p>
            <a:pPr algn="just"/>
            <a:r>
              <a:rPr lang="el-GR" dirty="0" smtClean="0"/>
              <a:t>Συνειδητοποίηση </a:t>
            </a:r>
            <a:r>
              <a:rPr lang="el-GR" dirty="0"/>
              <a:t>ότι τίποτε δεν είναι δεδομένο και ότι η ζωή μας επηρεάζεται έντονα από τις ιστορικές και τις κοινωνικές συνθήκες. </a:t>
            </a:r>
            <a:endParaRPr lang="en-US" dirty="0"/>
          </a:p>
        </p:txBody>
      </p:sp>
    </p:spTree>
    <p:extLst>
      <p:ext uri="{BB962C8B-B14F-4D97-AF65-F5344CB8AC3E}">
        <p14:creationId xmlns:p14="http://schemas.microsoft.com/office/powerpoint/2010/main" val="31433772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Απώτερος στόχος μαθήματος</a:t>
            </a:r>
            <a:endParaRPr lang="en-US" dirty="0"/>
          </a:p>
        </p:txBody>
      </p:sp>
      <p:sp>
        <p:nvSpPr>
          <p:cNvPr id="3" name="Content Placeholder 2"/>
          <p:cNvSpPr>
            <a:spLocks noGrp="1"/>
          </p:cNvSpPr>
          <p:nvPr>
            <p:ph idx="1"/>
          </p:nvPr>
        </p:nvSpPr>
        <p:spPr>
          <a:xfrm>
            <a:off x="914400" y="3091966"/>
            <a:ext cx="7315200" cy="3217394"/>
          </a:xfrm>
        </p:spPr>
        <p:txBody>
          <a:bodyPr>
            <a:noAutofit/>
          </a:bodyPr>
          <a:lstStyle/>
          <a:p>
            <a:pPr algn="just"/>
            <a:r>
              <a:rPr lang="el-GR" sz="2400" i="1" dirty="0" smtClean="0"/>
              <a:t>Η κοινωνιολογική </a:t>
            </a:r>
            <a:r>
              <a:rPr lang="el-GR" sz="2400" i="1" dirty="0"/>
              <a:t>φαντασία</a:t>
            </a:r>
            <a:r>
              <a:rPr lang="el-GR" sz="2400" dirty="0"/>
              <a:t> μας βοηθάει: </a:t>
            </a:r>
            <a:endParaRPr lang="el-GR" sz="2400" dirty="0" smtClean="0"/>
          </a:p>
          <a:p>
            <a:pPr marL="45720" indent="0" algn="just">
              <a:buNone/>
            </a:pPr>
            <a:endParaRPr lang="en-US" sz="2400" dirty="0"/>
          </a:p>
          <a:p>
            <a:pPr algn="just"/>
            <a:r>
              <a:rPr lang="el-GR" sz="2400" dirty="0"/>
              <a:t>α) να αποδομήσουμε και να αποφυσικοποιήσουμε την παιδική ηλικία, και </a:t>
            </a:r>
            <a:endParaRPr lang="el-GR" sz="2400" dirty="0" smtClean="0"/>
          </a:p>
          <a:p>
            <a:pPr marL="45720" indent="0" algn="just">
              <a:buNone/>
            </a:pPr>
            <a:endParaRPr lang="en-US" sz="2400" dirty="0"/>
          </a:p>
          <a:p>
            <a:pPr algn="just"/>
            <a:r>
              <a:rPr lang="el-GR" sz="2400" dirty="0"/>
              <a:t>β) να ενδυναμώσουμε τη θέση των παιδιών στην κοινωνία.  </a:t>
            </a:r>
            <a:endParaRPr lang="en-US" sz="2400" dirty="0"/>
          </a:p>
          <a:p>
            <a:pPr algn="just"/>
            <a:endParaRPr lang="en-US" sz="2400" dirty="0"/>
          </a:p>
        </p:txBody>
      </p:sp>
    </p:spTree>
    <p:extLst>
      <p:ext uri="{BB962C8B-B14F-4D97-AF65-F5344CB8AC3E}">
        <p14:creationId xmlns:p14="http://schemas.microsoft.com/office/powerpoint/2010/main" val="28803343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Πολιτισμικός σχετικισμός και παιδική </a:t>
            </a:r>
            <a:r>
              <a:rPr lang="el-GR" dirty="0" smtClean="0"/>
              <a:t>ηλικία</a:t>
            </a:r>
            <a:endParaRPr lang="en-US" dirty="0"/>
          </a:p>
        </p:txBody>
      </p:sp>
      <p:sp>
        <p:nvSpPr>
          <p:cNvPr id="3" name="Content Placeholder 2"/>
          <p:cNvSpPr>
            <a:spLocks noGrp="1"/>
          </p:cNvSpPr>
          <p:nvPr>
            <p:ph idx="1"/>
          </p:nvPr>
        </p:nvSpPr>
        <p:spPr>
          <a:xfrm>
            <a:off x="914400" y="3147180"/>
            <a:ext cx="7315200" cy="3162180"/>
          </a:xfrm>
        </p:spPr>
        <p:txBody>
          <a:bodyPr>
            <a:normAutofit/>
          </a:bodyPr>
          <a:lstStyle/>
          <a:p>
            <a:pPr lvl="0" algn="just"/>
            <a:r>
              <a:rPr lang="el-GR" sz="3200" dirty="0" smtClean="0"/>
              <a:t>Η </a:t>
            </a:r>
            <a:r>
              <a:rPr lang="el-GR" sz="3200" dirty="0"/>
              <a:t>κάθε πολιτισμική πρακτική και πεποίθηση που αφορά τα παιδιά θα πρέπει να κατανοηθεί στο πλαίσιο του πολιτισμού στον οποίο αναπτύχθηκε και λειτουργεί.</a:t>
            </a:r>
            <a:endParaRPr lang="en-US" sz="3200" dirty="0"/>
          </a:p>
          <a:p>
            <a:pPr marL="45720" indent="0" algn="just">
              <a:buNone/>
            </a:pPr>
            <a:endParaRPr lang="en-US" sz="3200" dirty="0"/>
          </a:p>
        </p:txBody>
      </p:sp>
    </p:spTree>
    <p:extLst>
      <p:ext uri="{BB962C8B-B14F-4D97-AF65-F5344CB8AC3E}">
        <p14:creationId xmlns:p14="http://schemas.microsoft.com/office/powerpoint/2010/main" val="2769071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2111858"/>
            <a:ext cx="7315200" cy="4197502"/>
          </a:xfrm>
        </p:spPr>
        <p:txBody>
          <a:bodyPr/>
          <a:lstStyle/>
          <a:p>
            <a:pPr algn="just"/>
            <a:r>
              <a:rPr lang="el-GR" sz="3600" i="1" dirty="0"/>
              <a:t>«…Ο πολιτισμός δεν είναι κάτι απόλυτο, αλλά…είναι σχετικός, και…οι ιδέες και οι αντιλήψεις μας ισχύουν μόνο στο πλαίσιο του δικού μας πολιτισμού </a:t>
            </a:r>
            <a:r>
              <a:rPr lang="el-GR" sz="3600" dirty="0"/>
              <a:t>(</a:t>
            </a:r>
            <a:r>
              <a:rPr lang="en-US" sz="3600" dirty="0"/>
              <a:t>Boas</a:t>
            </a:r>
            <a:r>
              <a:rPr lang="el-GR" sz="3600" dirty="0"/>
              <a:t>, 1887, σ. 589).»</a:t>
            </a:r>
            <a:endParaRPr lang="en-US" sz="3600" dirty="0"/>
          </a:p>
          <a:p>
            <a:endParaRPr lang="en-US" dirty="0"/>
          </a:p>
        </p:txBody>
      </p:sp>
    </p:spTree>
    <p:extLst>
      <p:ext uri="{BB962C8B-B14F-4D97-AF65-F5344CB8AC3E}">
        <p14:creationId xmlns:p14="http://schemas.microsoft.com/office/powerpoint/2010/main" val="19514761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Εθνοκεντρισμός και παιδική ηλικία</a:t>
            </a:r>
            <a:endParaRPr lang="el-GR" dirty="0"/>
          </a:p>
        </p:txBody>
      </p:sp>
      <p:sp>
        <p:nvSpPr>
          <p:cNvPr id="3" name="Content Placeholder 2"/>
          <p:cNvSpPr>
            <a:spLocks noGrp="1"/>
          </p:cNvSpPr>
          <p:nvPr>
            <p:ph idx="1"/>
          </p:nvPr>
        </p:nvSpPr>
        <p:spPr>
          <a:xfrm>
            <a:off x="914400" y="3110371"/>
            <a:ext cx="7315200" cy="3198989"/>
          </a:xfrm>
        </p:spPr>
        <p:txBody>
          <a:bodyPr>
            <a:normAutofit/>
          </a:bodyPr>
          <a:lstStyle/>
          <a:p>
            <a:pPr algn="just"/>
            <a:r>
              <a:rPr lang="el-GR" sz="3200" dirty="0"/>
              <a:t>Η</a:t>
            </a:r>
            <a:r>
              <a:rPr lang="el-GR" sz="3200" dirty="0" smtClean="0"/>
              <a:t> πολιτισμική πρακτική μιας ομάδας που αφορά τα παιδιά αξιολογείται με σημείο αναφοράς την ηθική και τα κοινωνικά πρότυπα μιας άλλης. </a:t>
            </a:r>
            <a:endParaRPr lang="el-GR" sz="3200" dirty="0"/>
          </a:p>
        </p:txBody>
      </p:sp>
    </p:spTree>
    <p:extLst>
      <p:ext uri="{BB962C8B-B14F-4D97-AF65-F5344CB8AC3E}">
        <p14:creationId xmlns:p14="http://schemas.microsoft.com/office/powerpoint/2010/main" val="13651203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13115"/>
            <a:ext cx="7315200" cy="4596245"/>
          </a:xfrm>
        </p:spPr>
        <p:txBody>
          <a:bodyPr>
            <a:normAutofit/>
          </a:bodyPr>
          <a:lstStyle/>
          <a:p>
            <a:r>
              <a:rPr lang="el-GR" i="1" dirty="0"/>
              <a:t>O </a:t>
            </a:r>
            <a:r>
              <a:rPr lang="en-US" i="1" dirty="0"/>
              <a:t>William Graham Sumner</a:t>
            </a:r>
            <a:r>
              <a:rPr lang="el-GR" i="1" dirty="0"/>
              <a:t> (1906) διατύπωσε τον όρο «εθνοκεντρισμός» μέσα από την παρατήρηση της τάσης των ανθρώπων να διαφοροποιούνται ανάμεσα σ’ αυτούς που ανήκουν στην έσω ομάδα και στους άλλους. Σύμφωνα με τον S</a:t>
            </a:r>
            <a:r>
              <a:rPr lang="en-US" i="1" dirty="0" err="1"/>
              <a:t>umner</a:t>
            </a:r>
            <a:r>
              <a:rPr lang="el-GR" i="1" dirty="0"/>
              <a:t>, εθνοκεντρισμός είναι η πεποίθηση ότι η δική σου κουλτούρα είναι ο φυσικότερος και ανώτερος τρόπος κατανόησης του κόσμου. Είναι ο τεχνικός όρος για την αντίληψη εκείνη που θεωρεί ότι η ομάδα κάποιου είναι το επίκεντρο του κόσμου και ότι όλες οι άλλες ομάδες αξιολογούνται και ταξινομούνται με σημείο αναφοράς αυτήν. Αυτή η αντίληψη συχνά οδηγεί σε περηφάνια, ματαιοδοξία, καθώς και στην πεποίθηση της ανωτερότητας της δικής μας ομάδας, και, κατ’ επέκταση, στην απαξίωση αυτών που δεν ανήκουν στην ομάδα.</a:t>
            </a:r>
            <a:endParaRPr lang="en-US" dirty="0"/>
          </a:p>
          <a:p>
            <a:endParaRPr lang="en-US" dirty="0"/>
          </a:p>
        </p:txBody>
      </p:sp>
    </p:spTree>
    <p:extLst>
      <p:ext uri="{BB962C8B-B14F-4D97-AF65-F5344CB8AC3E}">
        <p14:creationId xmlns:p14="http://schemas.microsoft.com/office/powerpoint/2010/main" val="41990165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Άσκηση</a:t>
            </a:r>
            <a:endParaRPr lang="en-US" dirty="0"/>
          </a:p>
        </p:txBody>
      </p:sp>
      <p:sp>
        <p:nvSpPr>
          <p:cNvPr id="3" name="Content Placeholder 2"/>
          <p:cNvSpPr>
            <a:spLocks noGrp="1"/>
          </p:cNvSpPr>
          <p:nvPr>
            <p:ph idx="1"/>
          </p:nvPr>
        </p:nvSpPr>
        <p:spPr>
          <a:xfrm>
            <a:off x="914400" y="3018348"/>
            <a:ext cx="7315200" cy="3291012"/>
          </a:xfrm>
        </p:spPr>
        <p:txBody>
          <a:bodyPr/>
          <a:lstStyle/>
          <a:p>
            <a:r>
              <a:rPr lang="el-GR" dirty="0"/>
              <a:t>Παρακολουθείστε το βίντεο και γράψτε μια σύντομη έκθεση για το περιεχόμενό του χρησιμοποιώντας τα εννοιολογικά εργαλεία του πολιτισμικού </a:t>
            </a:r>
            <a:r>
              <a:rPr lang="el-GR" dirty="0" smtClean="0"/>
              <a:t>σχετικισμού κ του εθνοκεντρισμού </a:t>
            </a:r>
            <a:endParaRPr lang="en-US" dirty="0"/>
          </a:p>
          <a:p>
            <a:endParaRPr lang="en-US" dirty="0"/>
          </a:p>
          <a:p>
            <a:r>
              <a:rPr lang="en-US" dirty="0">
                <a:hlinkClick r:id="rId2"/>
              </a:rPr>
              <a:t>https://www.youtube.com/watch?v=</a:t>
            </a:r>
            <a:r>
              <a:rPr lang="en-US" dirty="0" smtClean="0">
                <a:hlinkClick r:id="rId2"/>
              </a:rPr>
              <a:t>Fp20Qli57Q</a:t>
            </a:r>
            <a:r>
              <a:rPr lang="en-US" dirty="0" smtClean="0"/>
              <a:t> </a:t>
            </a:r>
            <a:endParaRPr lang="en-US" dirty="0"/>
          </a:p>
        </p:txBody>
      </p:sp>
    </p:spTree>
    <p:extLst>
      <p:ext uri="{BB962C8B-B14F-4D97-AF65-F5344CB8AC3E}">
        <p14:creationId xmlns:p14="http://schemas.microsoft.com/office/powerpoint/2010/main" val="1337884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4716"/>
            <a:ext cx="7315200" cy="375156"/>
          </a:xfrm>
        </p:spPr>
        <p:txBody>
          <a:bodyPr>
            <a:normAutofit fontScale="90000"/>
          </a:bodyPr>
          <a:lstStyle/>
          <a:p>
            <a:endParaRPr lang="en-US" dirty="0"/>
          </a:p>
        </p:txBody>
      </p:sp>
      <p:pic>
        <p:nvPicPr>
          <p:cNvPr id="4" name="Jell-O Commercial (1958) (Full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3079" y="1898863"/>
            <a:ext cx="7959008" cy="4126578"/>
          </a:xfrm>
        </p:spPr>
      </p:pic>
    </p:spTree>
    <p:extLst>
      <p:ext uri="{BB962C8B-B14F-4D97-AF65-F5344CB8AC3E}">
        <p14:creationId xmlns:p14="http://schemas.microsoft.com/office/powerpoint/2010/main" val="12800227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3203" b="14518"/>
          <a:stretch/>
        </p:blipFill>
        <p:spPr>
          <a:xfrm>
            <a:off x="0" y="0"/>
            <a:ext cx="9313863" cy="7564438"/>
          </a:xfrm>
          <a:prstGeom prst="rect">
            <a:avLst/>
          </a:prstGeom>
        </p:spPr>
      </p:pic>
    </p:spTree>
    <p:extLst>
      <p:ext uri="{BB962C8B-B14F-4D97-AF65-F5344CB8AC3E}">
        <p14:creationId xmlns:p14="http://schemas.microsoft.com/office/powerpoint/2010/main" val="19055913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Στόχος η κοινωνική ανάλυση</a:t>
            </a:r>
            <a:endParaRPr lang="en-US" dirty="0"/>
          </a:p>
        </p:txBody>
      </p:sp>
      <p:sp>
        <p:nvSpPr>
          <p:cNvPr id="3" name="Content Placeholder 2"/>
          <p:cNvSpPr>
            <a:spLocks noGrp="1"/>
          </p:cNvSpPr>
          <p:nvPr>
            <p:ph idx="1"/>
          </p:nvPr>
        </p:nvSpPr>
        <p:spPr/>
        <p:txBody>
          <a:bodyPr>
            <a:normAutofit fontScale="92500" lnSpcReduction="10000"/>
          </a:bodyPr>
          <a:lstStyle/>
          <a:p>
            <a:pPr algn="just"/>
            <a:r>
              <a:rPr lang="el-GR" sz="2400" dirty="0"/>
              <a:t>Η </a:t>
            </a:r>
            <a:r>
              <a:rPr lang="el-GR" sz="2400" dirty="0" smtClean="0"/>
              <a:t>ανάλυση αυτή συνεπάγεται </a:t>
            </a:r>
            <a:r>
              <a:rPr lang="el-GR" sz="2400" dirty="0"/>
              <a:t>ότι θα </a:t>
            </a:r>
            <a:r>
              <a:rPr lang="el-GR" sz="2400" dirty="0" smtClean="0"/>
              <a:t>πρέπει να κατανοήσουμε: </a:t>
            </a:r>
          </a:p>
          <a:p>
            <a:pPr algn="just"/>
            <a:r>
              <a:rPr lang="el-GR" sz="2400" dirty="0" smtClean="0"/>
              <a:t>τα </a:t>
            </a:r>
            <a:r>
              <a:rPr lang="el-GR" sz="2400" dirty="0"/>
              <a:t>προβλήματα που αντιμετωπίζουν τα παιδιά σήμερα, </a:t>
            </a:r>
            <a:endParaRPr lang="el-GR" sz="2400" dirty="0" smtClean="0"/>
          </a:p>
          <a:p>
            <a:pPr algn="just"/>
            <a:r>
              <a:rPr lang="el-GR" sz="2400" dirty="0" smtClean="0"/>
              <a:t>ποιες </a:t>
            </a:r>
            <a:r>
              <a:rPr lang="el-GR" sz="2400" dirty="0"/>
              <a:t>είναι οι προοπτικές των παιδιών σε έναν κόσμο </a:t>
            </a:r>
            <a:r>
              <a:rPr lang="el-GR" sz="2400" dirty="0" smtClean="0"/>
              <a:t>ύφεσης</a:t>
            </a:r>
            <a:r>
              <a:rPr lang="el-GR" sz="2400" dirty="0"/>
              <a:t>, επισφάλειας και αβέβαιου μέλλοντος, </a:t>
            </a:r>
            <a:endParaRPr lang="el-GR" sz="2400" dirty="0" smtClean="0"/>
          </a:p>
          <a:p>
            <a:pPr algn="just"/>
            <a:r>
              <a:rPr lang="el-GR" sz="2400" dirty="0" smtClean="0"/>
              <a:t>τις </a:t>
            </a:r>
            <a:r>
              <a:rPr lang="el-GR" sz="2400" dirty="0"/>
              <a:t>απόψεις των ίδιων των παιδιών για την κατάσταση που βιώνουν, </a:t>
            </a:r>
            <a:endParaRPr lang="el-GR" sz="2400" dirty="0" smtClean="0"/>
          </a:p>
          <a:p>
            <a:pPr algn="just"/>
            <a:r>
              <a:rPr lang="el-GR" sz="2400" dirty="0" smtClean="0"/>
              <a:t>τις </a:t>
            </a:r>
            <a:r>
              <a:rPr lang="el-GR" sz="2400" dirty="0"/>
              <a:t>συλλογικές στρατηγικές διαχείρισης των προβληματικών καταστάσεων που αντιμετωπίζουν καθημερινά. </a:t>
            </a:r>
            <a:endParaRPr lang="en-US" sz="2400" dirty="0"/>
          </a:p>
          <a:p>
            <a:endParaRPr lang="en-US" dirty="0"/>
          </a:p>
        </p:txBody>
      </p:sp>
    </p:spTree>
    <p:extLst>
      <p:ext uri="{BB962C8B-B14F-4D97-AF65-F5344CB8AC3E}">
        <p14:creationId xmlns:p14="http://schemas.microsoft.com/office/powerpoint/2010/main" val="18566605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Jacque </a:t>
            </a:r>
            <a:r>
              <a:rPr lang="en-US" dirty="0" smtClean="0"/>
              <a:t>Derrida </a:t>
            </a:r>
            <a:r>
              <a:rPr lang="en-US" dirty="0"/>
              <a:t/>
            </a:r>
            <a:br>
              <a:rPr lang="en-US" dirty="0"/>
            </a:br>
            <a:endParaRPr lang="en-US" dirty="0"/>
          </a:p>
        </p:txBody>
      </p:sp>
      <p:sp>
        <p:nvSpPr>
          <p:cNvPr id="3" name="Content Placeholder 2"/>
          <p:cNvSpPr>
            <a:spLocks noGrp="1"/>
          </p:cNvSpPr>
          <p:nvPr>
            <p:ph idx="1"/>
          </p:nvPr>
        </p:nvSpPr>
        <p:spPr>
          <a:xfrm>
            <a:off x="914400" y="3165585"/>
            <a:ext cx="7315200" cy="3143775"/>
          </a:xfrm>
        </p:spPr>
        <p:txBody>
          <a:bodyPr>
            <a:normAutofit/>
          </a:bodyPr>
          <a:lstStyle/>
          <a:p>
            <a:pPr algn="just"/>
            <a:r>
              <a:rPr lang="el-GR" sz="4000" dirty="0"/>
              <a:t>«</a:t>
            </a:r>
            <a:r>
              <a:rPr lang="el-GR" sz="4000" i="1" dirty="0"/>
              <a:t>Δεν υπάρχει φύση. Mόνο τα αποτελέσματα της φύσης: αποφυσικοποίηση και φυσικοποίηση</a:t>
            </a:r>
            <a:r>
              <a:rPr lang="el-GR" sz="4000" dirty="0"/>
              <a:t>», </a:t>
            </a:r>
            <a:endParaRPr lang="en-US" sz="4000" dirty="0"/>
          </a:p>
        </p:txBody>
      </p:sp>
    </p:spTree>
    <p:extLst>
      <p:ext uri="{BB962C8B-B14F-4D97-AF65-F5344CB8AC3E}">
        <p14:creationId xmlns:p14="http://schemas.microsoft.com/office/powerpoint/2010/main" val="31211954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Φυσικοποίηση κ Περιθωριοποίηση</a:t>
            </a:r>
            <a:endParaRPr lang="en-US" dirty="0"/>
          </a:p>
        </p:txBody>
      </p:sp>
      <p:sp>
        <p:nvSpPr>
          <p:cNvPr id="3" name="Content Placeholder 2"/>
          <p:cNvSpPr>
            <a:spLocks noGrp="1"/>
          </p:cNvSpPr>
          <p:nvPr>
            <p:ph idx="1"/>
          </p:nvPr>
        </p:nvSpPr>
        <p:spPr>
          <a:xfrm>
            <a:off x="914400" y="3027489"/>
            <a:ext cx="7315200" cy="3281871"/>
          </a:xfrm>
        </p:spPr>
        <p:txBody>
          <a:bodyPr>
            <a:normAutofit/>
          </a:bodyPr>
          <a:lstStyle/>
          <a:p>
            <a:pPr algn="just"/>
            <a:r>
              <a:rPr lang="el-GR" sz="2400" dirty="0" smtClean="0"/>
              <a:t>Διαπίστωση ότι: </a:t>
            </a:r>
          </a:p>
          <a:p>
            <a:pPr algn="just"/>
            <a:r>
              <a:rPr lang="el-GR" sz="2400" dirty="0" smtClean="0"/>
              <a:t>η </a:t>
            </a:r>
            <a:r>
              <a:rPr lang="el-GR" sz="2400" dirty="0"/>
              <a:t>αναγωγή των </a:t>
            </a:r>
            <a:r>
              <a:rPr lang="el-GR" sz="2400" dirty="0" smtClean="0"/>
              <a:t>γνωρισμάτων </a:t>
            </a:r>
            <a:r>
              <a:rPr lang="el-GR" sz="2400" dirty="0"/>
              <a:t>της παιδικής ηλικίας στη φύση συμβάλλει καθοριστικά στην κοινωνική και πολιτισμική περιθωριοποίηση των παιδιών</a:t>
            </a:r>
            <a:r>
              <a:rPr lang="el-GR" sz="2400" dirty="0" smtClean="0"/>
              <a:t>,</a:t>
            </a:r>
          </a:p>
          <a:p>
            <a:pPr algn="just"/>
            <a:r>
              <a:rPr lang="el-GR" sz="2400" dirty="0" smtClean="0"/>
              <a:t>στον </a:t>
            </a:r>
            <a:r>
              <a:rPr lang="el-GR" sz="2400" dirty="0"/>
              <a:t>αποκλεισμό τους από τις διαδικασίες λήψης των αποφάσεων </a:t>
            </a:r>
            <a:endParaRPr lang="el-GR" sz="2400" dirty="0" smtClean="0"/>
          </a:p>
          <a:p>
            <a:pPr algn="just"/>
            <a:r>
              <a:rPr lang="el-GR" sz="2400" dirty="0" smtClean="0"/>
              <a:t>και</a:t>
            </a:r>
            <a:r>
              <a:rPr lang="el-GR" sz="2400" dirty="0"/>
              <a:t>, κατ’ επέκταση, στο χαμηλό στάτους τους στην κοινωνία.</a:t>
            </a:r>
            <a:r>
              <a:rPr lang="en-US" sz="2400" dirty="0"/>
              <a:t> </a:t>
            </a:r>
          </a:p>
        </p:txBody>
      </p:sp>
    </p:spTree>
    <p:extLst>
      <p:ext uri="{BB962C8B-B14F-4D97-AF65-F5344CB8AC3E}">
        <p14:creationId xmlns:p14="http://schemas.microsoft.com/office/powerpoint/2010/main" val="24036594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a:t>
            </a:r>
            <a:r>
              <a:rPr lang="el-GR" dirty="0" smtClean="0"/>
              <a:t>ποφυσικοποίηση</a:t>
            </a:r>
            <a:endParaRPr lang="en-US" dirty="0"/>
          </a:p>
        </p:txBody>
      </p:sp>
      <p:sp>
        <p:nvSpPr>
          <p:cNvPr id="3" name="Content Placeholder 2"/>
          <p:cNvSpPr>
            <a:spLocks noGrp="1"/>
          </p:cNvSpPr>
          <p:nvPr>
            <p:ph idx="1"/>
          </p:nvPr>
        </p:nvSpPr>
        <p:spPr>
          <a:xfrm>
            <a:off x="914400" y="3183989"/>
            <a:ext cx="7315200" cy="3125371"/>
          </a:xfrm>
        </p:spPr>
        <p:txBody>
          <a:bodyPr>
            <a:noAutofit/>
          </a:bodyPr>
          <a:lstStyle/>
          <a:p>
            <a:r>
              <a:rPr lang="el-GR" sz="2400" dirty="0" smtClean="0"/>
              <a:t>Ανάδειξη των κοινωνικών παραγόντων και συνθηκών που καθορίζουν την παιδική ηλικία, και άρα του πλουραλισμού της</a:t>
            </a:r>
          </a:p>
          <a:p>
            <a:pPr marL="45720" indent="0">
              <a:buNone/>
            </a:pPr>
            <a:endParaRPr lang="el-GR" sz="2400" dirty="0" smtClean="0"/>
          </a:p>
          <a:p>
            <a:r>
              <a:rPr lang="el-GR" sz="2400" dirty="0" smtClean="0"/>
              <a:t>Ενδυνάμωση του στάτους των παιδιών.</a:t>
            </a:r>
            <a:endParaRPr lang="en-US" sz="2400" dirty="0" smtClean="0"/>
          </a:p>
          <a:p>
            <a:endParaRPr lang="en-US" sz="2400" dirty="0"/>
          </a:p>
          <a:p>
            <a:r>
              <a:rPr lang="en-US" sz="2400" dirty="0"/>
              <a:t> </a:t>
            </a:r>
            <a:r>
              <a:rPr lang="el-GR" sz="2400" dirty="0" smtClean="0"/>
              <a:t>Θεωρία της κοινωνικής κατασκευής</a:t>
            </a:r>
          </a:p>
        </p:txBody>
      </p:sp>
    </p:spTree>
    <p:extLst>
      <p:ext uri="{BB962C8B-B14F-4D97-AF65-F5344CB8AC3E}">
        <p14:creationId xmlns:p14="http://schemas.microsoft.com/office/powerpoint/2010/main" val="1401242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Θεωρία Κοινωνικής Κατασκευής</a:t>
            </a:r>
            <a:endParaRPr lang="en-US" dirty="0"/>
          </a:p>
        </p:txBody>
      </p:sp>
      <p:sp>
        <p:nvSpPr>
          <p:cNvPr id="3" name="Content Placeholder 2"/>
          <p:cNvSpPr>
            <a:spLocks noGrp="1"/>
          </p:cNvSpPr>
          <p:nvPr>
            <p:ph idx="1"/>
          </p:nvPr>
        </p:nvSpPr>
        <p:spPr>
          <a:xfrm>
            <a:off x="914400" y="3160403"/>
            <a:ext cx="7315200" cy="3148957"/>
          </a:xfrm>
        </p:spPr>
        <p:txBody>
          <a:bodyPr>
            <a:normAutofit/>
          </a:bodyPr>
          <a:lstStyle/>
          <a:p>
            <a:pPr algn="just"/>
            <a:r>
              <a:rPr lang="el-GR" sz="2800" dirty="0"/>
              <a:t>Η θεωρία της κοινωνικής κατασκευής διερευνά τους τρόπους με τους οποίους η «πραγματικότητα» αποτελεί αντικείμενο διαπραγμάτευσης, νοηματοδότησης και διευθέτησης στις αλληλεπιδράσεις των ανθρώπων και στους λόγους (discourses). </a:t>
            </a:r>
            <a:endParaRPr lang="en-US" sz="2800" dirty="0"/>
          </a:p>
        </p:txBody>
      </p:sp>
    </p:spTree>
    <p:extLst>
      <p:ext uri="{BB962C8B-B14F-4D97-AF65-F5344CB8AC3E}">
        <p14:creationId xmlns:p14="http://schemas.microsoft.com/office/powerpoint/2010/main" val="14671208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παιδική ηλικία ως κατασκευή</a:t>
            </a:r>
            <a:endParaRPr lang="en-US" dirty="0"/>
          </a:p>
        </p:txBody>
      </p:sp>
      <p:sp>
        <p:nvSpPr>
          <p:cNvPr id="3" name="Content Placeholder 2"/>
          <p:cNvSpPr>
            <a:spLocks noGrp="1"/>
          </p:cNvSpPr>
          <p:nvPr>
            <p:ph idx="1"/>
          </p:nvPr>
        </p:nvSpPr>
        <p:spPr>
          <a:xfrm>
            <a:off x="914400" y="2834303"/>
            <a:ext cx="7315200" cy="3475057"/>
          </a:xfrm>
        </p:spPr>
        <p:txBody>
          <a:bodyPr>
            <a:noAutofit/>
          </a:bodyPr>
          <a:lstStyle/>
          <a:p>
            <a:r>
              <a:rPr lang="el-GR" sz="2800" dirty="0" smtClean="0"/>
              <a:t>Η κατασκευή </a:t>
            </a:r>
            <a:r>
              <a:rPr lang="el-GR" sz="2800" dirty="0"/>
              <a:t>της παιδικής ηλικίας εξετάζεται σε δύο </a:t>
            </a:r>
            <a:r>
              <a:rPr lang="el-GR" sz="2800" dirty="0" smtClean="0"/>
              <a:t>επίπεδα:</a:t>
            </a:r>
          </a:p>
          <a:p>
            <a:pPr marL="45720" indent="0">
              <a:buNone/>
            </a:pPr>
            <a:endParaRPr lang="el-GR" sz="2800" dirty="0" smtClean="0"/>
          </a:p>
          <a:p>
            <a:r>
              <a:rPr lang="el-GR" sz="2800" dirty="0" smtClean="0"/>
              <a:t>α</a:t>
            </a:r>
            <a:r>
              <a:rPr lang="el-GR" sz="2800" dirty="0"/>
              <a:t>) στο επίπεδο της συμβολικής αλληλεπίδρασης, και </a:t>
            </a:r>
            <a:endParaRPr lang="el-GR" sz="2800" dirty="0" smtClean="0"/>
          </a:p>
          <a:p>
            <a:endParaRPr lang="el-GR" sz="2800" dirty="0"/>
          </a:p>
          <a:p>
            <a:r>
              <a:rPr lang="el-GR" sz="2800" dirty="0" smtClean="0"/>
              <a:t>β</a:t>
            </a:r>
            <a:r>
              <a:rPr lang="el-GR" sz="2800" dirty="0"/>
              <a:t>) στο επίπεδο των </a:t>
            </a:r>
            <a:r>
              <a:rPr lang="el-GR" sz="2800" dirty="0" smtClean="0"/>
              <a:t>λόγων </a:t>
            </a:r>
            <a:endParaRPr lang="en-US" sz="2800" dirty="0"/>
          </a:p>
        </p:txBody>
      </p:sp>
    </p:spTree>
    <p:extLst>
      <p:ext uri="{BB962C8B-B14F-4D97-AF65-F5344CB8AC3E}">
        <p14:creationId xmlns:p14="http://schemas.microsoft.com/office/powerpoint/2010/main" val="29926349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πρώτη θεωρητική μας πηγή </a:t>
            </a:r>
            <a:endParaRPr lang="en-US" dirty="0"/>
          </a:p>
        </p:txBody>
      </p:sp>
      <p:sp>
        <p:nvSpPr>
          <p:cNvPr id="3" name="Content Placeholder 2"/>
          <p:cNvSpPr>
            <a:spLocks noGrp="1"/>
          </p:cNvSpPr>
          <p:nvPr>
            <p:ph idx="1"/>
          </p:nvPr>
        </p:nvSpPr>
        <p:spPr>
          <a:xfrm>
            <a:off x="914400" y="3101330"/>
            <a:ext cx="7315200" cy="3208030"/>
          </a:xfrm>
        </p:spPr>
        <p:txBody>
          <a:bodyPr>
            <a:normAutofit/>
          </a:bodyPr>
          <a:lstStyle/>
          <a:p>
            <a:pPr algn="just"/>
            <a:r>
              <a:rPr lang="el-GR" sz="3200" dirty="0" smtClean="0"/>
              <a:t>διερευνά </a:t>
            </a:r>
            <a:r>
              <a:rPr lang="el-GR" sz="3200" dirty="0"/>
              <a:t>τους τρόπους με τους οποίους τα άτομα εμπλέκονται στις διαδικασίες διαμόρφωσης της καθημερινής ζωής με τις δράσεις και αλληλεπιδράσεις τους.</a:t>
            </a:r>
            <a:r>
              <a:rPr lang="en-US" sz="3200" dirty="0"/>
              <a:t> </a:t>
            </a:r>
          </a:p>
        </p:txBody>
      </p:sp>
    </p:spTree>
    <p:extLst>
      <p:ext uri="{BB962C8B-B14F-4D97-AF65-F5344CB8AC3E}">
        <p14:creationId xmlns:p14="http://schemas.microsoft.com/office/powerpoint/2010/main" val="42663883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Berger και Luckmann (2003)</a:t>
            </a:r>
            <a:endParaRPr lang="en-US" dirty="0"/>
          </a:p>
        </p:txBody>
      </p:sp>
      <p:sp>
        <p:nvSpPr>
          <p:cNvPr id="3" name="Content Placeholder 2"/>
          <p:cNvSpPr>
            <a:spLocks noGrp="1"/>
          </p:cNvSpPr>
          <p:nvPr>
            <p:ph idx="1"/>
          </p:nvPr>
        </p:nvSpPr>
        <p:spPr>
          <a:xfrm>
            <a:off x="914400" y="3104622"/>
            <a:ext cx="7315200" cy="3204738"/>
          </a:xfrm>
        </p:spPr>
        <p:txBody>
          <a:bodyPr>
            <a:normAutofit lnSpcReduction="10000"/>
          </a:bodyPr>
          <a:lstStyle/>
          <a:p>
            <a:pPr algn="just"/>
            <a:r>
              <a:rPr lang="el-GR" sz="2800" dirty="0" smtClean="0"/>
              <a:t>Η </a:t>
            </a:r>
            <a:r>
              <a:rPr lang="el-GR" sz="2800" dirty="0"/>
              <a:t>«πραγματικότητα» δημιουργείται μέσα από τις αλληλεπιδράσεις των ανθρώπων μεταξύ τους, με τον πολιτισμό και τον φυσικό κόσμο. Οι άνθρωποι, ενήλικες και παιδιά, βιώνουν διαφορετικές πραγματικότητες σε διαφορετικές εποχές και διαφορετικά μέρη του κόσμου, αλλά και στο πλαίσιο της ίδιας κοινωνίας.</a:t>
            </a:r>
            <a:endParaRPr lang="en-US" sz="2800" dirty="0"/>
          </a:p>
          <a:p>
            <a:endParaRPr lang="en-US" dirty="0"/>
          </a:p>
        </p:txBody>
      </p:sp>
    </p:spTree>
    <p:extLst>
      <p:ext uri="{BB962C8B-B14F-4D97-AF65-F5344CB8AC3E}">
        <p14:creationId xmlns:p14="http://schemas.microsoft.com/office/powerpoint/2010/main" val="6981306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Συμβολική Αλληλεπίδραση</a:t>
            </a:r>
            <a:endParaRPr lang="en-US" dirty="0"/>
          </a:p>
        </p:txBody>
      </p:sp>
      <p:sp>
        <p:nvSpPr>
          <p:cNvPr id="3" name="Content Placeholder 2"/>
          <p:cNvSpPr>
            <a:spLocks noGrp="1"/>
          </p:cNvSpPr>
          <p:nvPr>
            <p:ph idx="1"/>
          </p:nvPr>
        </p:nvSpPr>
        <p:spPr/>
        <p:txBody>
          <a:bodyPr>
            <a:normAutofit lnSpcReduction="10000"/>
          </a:bodyPr>
          <a:lstStyle/>
          <a:p>
            <a:pPr marL="45720" indent="0">
              <a:buNone/>
            </a:pPr>
            <a:endParaRPr lang="en-US" dirty="0"/>
          </a:p>
          <a:p>
            <a:r>
              <a:rPr lang="el-GR" dirty="0"/>
              <a:t>α) Ανταποκρινόμαστε στα ερεθίσματα του κοινωνικού και φυσικού περιβάλλοντός μας ανάλογα με το νόημα που έχουν για εμάς</a:t>
            </a:r>
            <a:r>
              <a:rPr lang="el-GR" dirty="0" smtClean="0"/>
              <a:t>.</a:t>
            </a:r>
            <a:endParaRPr lang="en-US" dirty="0"/>
          </a:p>
          <a:p>
            <a:r>
              <a:rPr lang="el-GR" dirty="0"/>
              <a:t>β) Τα νοήματα δεν ανήκουν στα πράγματα και στα γεγονότα, αλλά προκύπτουν από τις κοινωνικές αλληλεπιδράσεις των ανθρώπων</a:t>
            </a:r>
            <a:r>
              <a:rPr lang="el-GR" dirty="0" smtClean="0"/>
              <a:t>.</a:t>
            </a:r>
            <a:endParaRPr lang="en-US" dirty="0"/>
          </a:p>
          <a:p>
            <a:r>
              <a:rPr lang="el-GR" dirty="0"/>
              <a:t>γ) Αλληλεπιδρώντας διαρκώς με τους άλλους, τα κοινά νοήματα του πολιτισμού μας αλλάζουν συνεχώς. </a:t>
            </a:r>
            <a:endParaRPr lang="el-GR" dirty="0" smtClean="0"/>
          </a:p>
          <a:p>
            <a:r>
              <a:rPr lang="el-GR" dirty="0"/>
              <a:t>δ) Κ</a:t>
            </a:r>
            <a:r>
              <a:rPr lang="el-GR" dirty="0" smtClean="0"/>
              <a:t>αταλήγουμε λοιπόν στο </a:t>
            </a:r>
            <a:r>
              <a:rPr lang="el-GR" dirty="0"/>
              <a:t>συμπέρασμα ότι η πραγματικότητα είναι μια κοινωνική κατασκευή</a:t>
            </a:r>
            <a:r>
              <a:rPr lang="en-US" dirty="0"/>
              <a:t> </a:t>
            </a:r>
          </a:p>
          <a:p>
            <a:endParaRPr lang="en-US" dirty="0"/>
          </a:p>
        </p:txBody>
      </p:sp>
    </p:spTree>
    <p:extLst>
      <p:ext uri="{BB962C8B-B14F-4D97-AF65-F5344CB8AC3E}">
        <p14:creationId xmlns:p14="http://schemas.microsoft.com/office/powerpoint/2010/main" val="13506057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t>
            </a:r>
            <a:r>
              <a:rPr lang="el-GR" dirty="0" smtClean="0"/>
              <a:t>η Πηγή: Κατασκευή στο Λόγο (</a:t>
            </a:r>
            <a:r>
              <a:rPr lang="en-US" dirty="0" smtClean="0"/>
              <a:t>Discourse)</a:t>
            </a:r>
            <a:endParaRPr lang="en-US" dirty="0"/>
          </a:p>
        </p:txBody>
      </p:sp>
      <p:sp>
        <p:nvSpPr>
          <p:cNvPr id="3" name="Content Placeholder 2"/>
          <p:cNvSpPr>
            <a:spLocks noGrp="1"/>
          </p:cNvSpPr>
          <p:nvPr>
            <p:ph idx="1"/>
          </p:nvPr>
        </p:nvSpPr>
        <p:spPr>
          <a:xfrm>
            <a:off x="914400" y="2885103"/>
            <a:ext cx="7315200" cy="3424257"/>
          </a:xfrm>
        </p:spPr>
        <p:txBody>
          <a:bodyPr>
            <a:noAutofit/>
          </a:bodyPr>
          <a:lstStyle/>
          <a:p>
            <a:pPr algn="just"/>
            <a:r>
              <a:rPr lang="el-GR" sz="2400" dirty="0" smtClean="0"/>
              <a:t>Πώς </a:t>
            </a:r>
            <a:r>
              <a:rPr lang="el-GR" sz="2400" dirty="0"/>
              <a:t>επηρεάζουν τις ζωές και τις εμπειρίες των παιδιών οι αναπαραστάσεις και, γενικότερα, οι </a:t>
            </a:r>
            <a:r>
              <a:rPr lang="el-GR" sz="2400" dirty="0" smtClean="0"/>
              <a:t>λόγοι; </a:t>
            </a:r>
          </a:p>
          <a:p>
            <a:pPr marL="45720" indent="0" algn="just">
              <a:buNone/>
            </a:pPr>
            <a:endParaRPr lang="el-GR" sz="2400" dirty="0" smtClean="0"/>
          </a:p>
          <a:p>
            <a:pPr algn="just"/>
            <a:r>
              <a:rPr lang="el-GR" sz="2400" dirty="0" smtClean="0"/>
              <a:t>Συγκεκριμένα, </a:t>
            </a:r>
            <a:r>
              <a:rPr lang="el-GR" sz="2400" dirty="0"/>
              <a:t>μέσα από τις νεωτερικές αναπαραστάσεις της παιδικής ηλικίας </a:t>
            </a:r>
            <a:r>
              <a:rPr lang="el-GR" sz="2400" dirty="0" smtClean="0"/>
              <a:t>κατασκευάζεται </a:t>
            </a:r>
            <a:r>
              <a:rPr lang="el-GR" sz="2400" dirty="0"/>
              <a:t>ο δυϊσμός ενήλικες–παιδιά, μέσα από τον οποίο φυσικοποιείται η παιδική ηλικία ως ξεχωριστή κατηγορία με καθορισμένα όρια. </a:t>
            </a:r>
            <a:endParaRPr lang="en-US" sz="2400" dirty="0"/>
          </a:p>
          <a:p>
            <a:pPr algn="just"/>
            <a:endParaRPr lang="en-US" sz="2400" dirty="0"/>
          </a:p>
        </p:txBody>
      </p:sp>
    </p:spTree>
    <p:extLst>
      <p:ext uri="{BB962C8B-B14F-4D97-AF65-F5344CB8AC3E}">
        <p14:creationId xmlns:p14="http://schemas.microsoft.com/office/powerpoint/2010/main" val="39356743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νεωτερική εννοιολόγηση της παιδικής ηλικίας </a:t>
            </a:r>
            <a:endParaRPr lang="en-US" dirty="0"/>
          </a:p>
        </p:txBody>
      </p:sp>
      <p:sp>
        <p:nvSpPr>
          <p:cNvPr id="3" name="Content Placeholder 2"/>
          <p:cNvSpPr>
            <a:spLocks noGrp="1"/>
          </p:cNvSpPr>
          <p:nvPr>
            <p:ph idx="1"/>
          </p:nvPr>
        </p:nvSpPr>
        <p:spPr>
          <a:xfrm>
            <a:off x="914400" y="3220798"/>
            <a:ext cx="7315200" cy="3088562"/>
          </a:xfrm>
        </p:spPr>
        <p:txBody>
          <a:bodyPr>
            <a:noAutofit/>
          </a:bodyPr>
          <a:lstStyle/>
          <a:p>
            <a:r>
              <a:rPr lang="el-GR" dirty="0" smtClean="0"/>
              <a:t>Έντονος διαχωρισμός </a:t>
            </a:r>
            <a:r>
              <a:rPr lang="el-GR" dirty="0"/>
              <a:t>των παιδιών από τους </a:t>
            </a:r>
            <a:r>
              <a:rPr lang="el-GR" dirty="0" smtClean="0"/>
              <a:t>ενήλικες. </a:t>
            </a:r>
          </a:p>
          <a:p>
            <a:pPr marL="45720" indent="0">
              <a:buNone/>
            </a:pPr>
            <a:endParaRPr lang="el-GR" dirty="0" smtClean="0"/>
          </a:p>
          <a:p>
            <a:r>
              <a:rPr lang="el-GR" dirty="0" smtClean="0"/>
              <a:t>Τα </a:t>
            </a:r>
            <a:r>
              <a:rPr lang="el-GR" dirty="0"/>
              <a:t>παιδιά θεωρείται ότι βρίσκονται σ’ ένα ελλειπτικό στάδιο, και θα ολοκληρωθούν ως κοινωνικά υποκείμενα μονάχα μέσα από την ενηλικίωσή τους. </a:t>
            </a:r>
            <a:endParaRPr lang="el-GR" dirty="0" smtClean="0"/>
          </a:p>
          <a:p>
            <a:pPr marL="45720" indent="0">
              <a:buNone/>
            </a:pPr>
            <a:endParaRPr lang="el-GR" dirty="0" smtClean="0"/>
          </a:p>
          <a:p>
            <a:r>
              <a:rPr lang="el-GR" dirty="0"/>
              <a:t>Τα παιδιά αντιμετωπίζονται ως μια ειδική κοινωνική κατηγορία που συγκροτείται σε αντιπαράθεση προς τους ενήλικες</a:t>
            </a:r>
            <a:r>
              <a:rPr lang="en-US" dirty="0"/>
              <a:t> </a:t>
            </a:r>
            <a:endParaRPr lang="el-GR" dirty="0" smtClean="0"/>
          </a:p>
        </p:txBody>
      </p:sp>
    </p:spTree>
    <p:extLst>
      <p:ext uri="{BB962C8B-B14F-4D97-AF65-F5344CB8AC3E}">
        <p14:creationId xmlns:p14="http://schemas.microsoft.com/office/powerpoint/2010/main" val="17269665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 θεωρητικοί άξονες </a:t>
            </a:r>
            <a:endParaRPr lang="en-US" dirty="0"/>
          </a:p>
        </p:txBody>
      </p:sp>
      <p:sp>
        <p:nvSpPr>
          <p:cNvPr id="3" name="Content Placeholder 2"/>
          <p:cNvSpPr>
            <a:spLocks noGrp="1"/>
          </p:cNvSpPr>
          <p:nvPr>
            <p:ph idx="1"/>
          </p:nvPr>
        </p:nvSpPr>
        <p:spPr>
          <a:xfrm>
            <a:off x="914400" y="2926325"/>
            <a:ext cx="7315200" cy="3383035"/>
          </a:xfrm>
        </p:spPr>
        <p:txBody>
          <a:bodyPr>
            <a:noAutofit/>
          </a:bodyPr>
          <a:lstStyle/>
          <a:p>
            <a:r>
              <a:rPr lang="el-GR" sz="2400" dirty="0" smtClean="0"/>
              <a:t>1. Ιστορική κοινωνιολογία της Παιδικής Ηλικίας</a:t>
            </a:r>
          </a:p>
          <a:p>
            <a:endParaRPr lang="el-GR" sz="2400" dirty="0" smtClean="0"/>
          </a:p>
          <a:p>
            <a:pPr marL="45720" indent="0">
              <a:buNone/>
            </a:pPr>
            <a:endParaRPr lang="el-GR" sz="2400" dirty="0"/>
          </a:p>
          <a:p>
            <a:r>
              <a:rPr lang="el-GR" sz="2400" dirty="0" smtClean="0"/>
              <a:t>2. Θεωρίες Κοινωνικοποίησης και Ανάπτυξης των Παιδιών</a:t>
            </a:r>
          </a:p>
          <a:p>
            <a:endParaRPr lang="el-GR" sz="2400" dirty="0" smtClean="0"/>
          </a:p>
          <a:p>
            <a:pPr marL="45720" indent="0">
              <a:buNone/>
            </a:pPr>
            <a:endParaRPr lang="el-GR" sz="2400" dirty="0"/>
          </a:p>
          <a:p>
            <a:r>
              <a:rPr lang="el-GR" sz="2400" dirty="0" smtClean="0"/>
              <a:t>3.Νέα Κοινωνιολογία της Παιδικής Ηλικίας</a:t>
            </a:r>
            <a:endParaRPr lang="en-US" sz="2400" dirty="0"/>
          </a:p>
        </p:txBody>
      </p:sp>
    </p:spTree>
    <p:extLst>
      <p:ext uri="{BB962C8B-B14F-4D97-AF65-F5344CB8AC3E}">
        <p14:creationId xmlns:p14="http://schemas.microsoft.com/office/powerpoint/2010/main" val="12582199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Ριζική </a:t>
            </a:r>
            <a:r>
              <a:rPr lang="el-GR" dirty="0"/>
              <a:t>αλλαγή </a:t>
            </a:r>
            <a:r>
              <a:rPr lang="el-GR" dirty="0" smtClean="0"/>
              <a:t>της αντίληψης για την παιδική ηλικία </a:t>
            </a:r>
            <a:endParaRPr lang="en-US" dirty="0"/>
          </a:p>
        </p:txBody>
      </p:sp>
      <p:sp>
        <p:nvSpPr>
          <p:cNvPr id="3" name="Content Placeholder 2"/>
          <p:cNvSpPr>
            <a:spLocks noGrp="1"/>
          </p:cNvSpPr>
          <p:nvPr>
            <p:ph idx="1"/>
          </p:nvPr>
        </p:nvSpPr>
        <p:spPr>
          <a:xfrm>
            <a:off x="914400" y="3057582"/>
            <a:ext cx="7315200" cy="3251778"/>
          </a:xfrm>
        </p:spPr>
        <p:txBody>
          <a:bodyPr>
            <a:noAutofit/>
          </a:bodyPr>
          <a:lstStyle/>
          <a:p>
            <a:pPr algn="just"/>
            <a:r>
              <a:rPr lang="el-GR" sz="2800" dirty="0" smtClean="0"/>
              <a:t>H θέση </a:t>
            </a:r>
            <a:r>
              <a:rPr lang="el-GR" sz="2800" dirty="0"/>
              <a:t>της παιδικής ηλικίας </a:t>
            </a:r>
            <a:r>
              <a:rPr lang="el-GR" sz="2800" dirty="0" smtClean="0"/>
              <a:t>στην </a:t>
            </a:r>
            <a:r>
              <a:rPr lang="el-GR" sz="2800" dirty="0"/>
              <a:t>νεωτερικότητα απορρέει από ένα </a:t>
            </a:r>
            <a:r>
              <a:rPr lang="el-GR" sz="2800" dirty="0" smtClean="0"/>
              <a:t>πλέγμα </a:t>
            </a:r>
            <a:r>
              <a:rPr lang="el-GR" sz="2800" dirty="0"/>
              <a:t>σχέσεων εξουσίας, που προσδιορίζουν τα παιδιά ως τον πολιτισμικό «άλλο» της ενηλικότητας και θέτουν σε λειτουργία ένα πλαίσιο κατανόησης της παιδικής ηλικίας στη βάση διπολικών, αντιθετικών </a:t>
            </a:r>
            <a:r>
              <a:rPr lang="el-GR" sz="2800" dirty="0" smtClean="0"/>
              <a:t>σχέσεων.</a:t>
            </a:r>
            <a:r>
              <a:rPr lang="el-GR" sz="2800" baseline="30000" dirty="0" smtClean="0"/>
              <a:t> </a:t>
            </a:r>
          </a:p>
          <a:p>
            <a:pPr marL="45720" indent="0" algn="just">
              <a:buNone/>
            </a:pPr>
            <a:endParaRPr lang="el-GR" sz="2800" baseline="30000" dirty="0"/>
          </a:p>
        </p:txBody>
      </p:sp>
    </p:spTree>
    <p:extLst>
      <p:ext uri="{BB962C8B-B14F-4D97-AF65-F5344CB8AC3E}">
        <p14:creationId xmlns:p14="http://schemas.microsoft.com/office/powerpoint/2010/main" val="3472427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Αντιθετικά νεωτερικά δίπολα</a:t>
            </a:r>
            <a:endParaRPr lang="en-US" dirty="0"/>
          </a:p>
        </p:txBody>
      </p:sp>
      <p:sp>
        <p:nvSpPr>
          <p:cNvPr id="3" name="Content Placeholder 2"/>
          <p:cNvSpPr>
            <a:spLocks noGrp="1"/>
          </p:cNvSpPr>
          <p:nvPr>
            <p:ph idx="1"/>
          </p:nvPr>
        </p:nvSpPr>
        <p:spPr>
          <a:xfrm>
            <a:off x="914400" y="3073262"/>
            <a:ext cx="7315200" cy="3236098"/>
          </a:xfrm>
        </p:spPr>
        <p:txBody>
          <a:bodyPr>
            <a:normAutofit/>
          </a:bodyPr>
          <a:lstStyle/>
          <a:p>
            <a:r>
              <a:rPr lang="el-GR" dirty="0"/>
              <a:t>παιδική ηλικία       –       ενηλικότητα</a:t>
            </a:r>
            <a:endParaRPr lang="en-US" dirty="0"/>
          </a:p>
          <a:p>
            <a:r>
              <a:rPr lang="el-GR" dirty="0" smtClean="0"/>
              <a:t>φύση                     </a:t>
            </a:r>
            <a:r>
              <a:rPr lang="el-GR" dirty="0"/>
              <a:t>–       κουλτούρα</a:t>
            </a:r>
            <a:endParaRPr lang="en-US" dirty="0"/>
          </a:p>
          <a:p>
            <a:r>
              <a:rPr lang="el-GR" dirty="0" smtClean="0"/>
              <a:t>ανορθολογισμός   </a:t>
            </a:r>
            <a:r>
              <a:rPr lang="el-GR" dirty="0"/>
              <a:t>–   </a:t>
            </a:r>
            <a:r>
              <a:rPr lang="el-GR" dirty="0" smtClean="0"/>
              <a:t>ορθολογισμός</a:t>
            </a:r>
            <a:endParaRPr lang="en-US" dirty="0"/>
          </a:p>
          <a:p>
            <a:r>
              <a:rPr lang="el-GR" dirty="0" smtClean="0"/>
              <a:t>εξάρτηση               </a:t>
            </a:r>
            <a:r>
              <a:rPr lang="el-GR" dirty="0"/>
              <a:t>–       ανεξαρτησία</a:t>
            </a:r>
            <a:endParaRPr lang="en-US" dirty="0"/>
          </a:p>
          <a:p>
            <a:r>
              <a:rPr lang="el-GR" dirty="0" smtClean="0"/>
              <a:t>ανικανότητα          </a:t>
            </a:r>
            <a:r>
              <a:rPr lang="el-GR" dirty="0"/>
              <a:t>–       ικανότητα</a:t>
            </a:r>
            <a:endParaRPr lang="en-US" dirty="0"/>
          </a:p>
          <a:p>
            <a:r>
              <a:rPr lang="el-GR" dirty="0" smtClean="0"/>
              <a:t>ανωριμότητα         </a:t>
            </a:r>
            <a:r>
              <a:rPr lang="el-GR" dirty="0"/>
              <a:t>–     ωριμότητα</a:t>
            </a:r>
            <a:endParaRPr lang="en-US" dirty="0"/>
          </a:p>
          <a:p>
            <a:r>
              <a:rPr lang="el-GR" dirty="0" smtClean="0"/>
              <a:t>ιδιωτικό                 </a:t>
            </a:r>
            <a:r>
              <a:rPr lang="el-GR" dirty="0"/>
              <a:t>–       δημόσιο</a:t>
            </a:r>
            <a:endParaRPr lang="en-US" dirty="0"/>
          </a:p>
          <a:p>
            <a:r>
              <a:rPr lang="el-GR" dirty="0" smtClean="0"/>
              <a:t>παιχνίδι                  </a:t>
            </a:r>
            <a:r>
              <a:rPr lang="el-GR" dirty="0"/>
              <a:t>–       εργασία	</a:t>
            </a:r>
            <a:endParaRPr lang="en-US" dirty="0"/>
          </a:p>
          <a:p>
            <a:endParaRPr lang="en-US" dirty="0"/>
          </a:p>
        </p:txBody>
      </p:sp>
    </p:spTree>
    <p:extLst>
      <p:ext uri="{BB962C8B-B14F-4D97-AF65-F5344CB8AC3E}">
        <p14:creationId xmlns:p14="http://schemas.microsoft.com/office/powerpoint/2010/main" val="3176611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Πραγμοπο</a:t>
            </a:r>
            <a:r>
              <a:rPr lang="el-GR" dirty="0" smtClean="0"/>
              <a:t>ίηση της παιδικής ηλικίας</a:t>
            </a:r>
            <a:endParaRPr lang="en-US" dirty="0"/>
          </a:p>
        </p:txBody>
      </p:sp>
      <p:sp>
        <p:nvSpPr>
          <p:cNvPr id="3" name="Content Placeholder 2"/>
          <p:cNvSpPr>
            <a:spLocks noGrp="1"/>
          </p:cNvSpPr>
          <p:nvPr>
            <p:ph idx="1"/>
          </p:nvPr>
        </p:nvSpPr>
        <p:spPr>
          <a:xfrm>
            <a:off x="914400" y="2822384"/>
            <a:ext cx="7315200" cy="3486976"/>
          </a:xfrm>
        </p:spPr>
        <p:txBody>
          <a:bodyPr>
            <a:normAutofit lnSpcReduction="10000"/>
          </a:bodyPr>
          <a:lstStyle/>
          <a:p>
            <a:pPr algn="just"/>
            <a:r>
              <a:rPr lang="el-GR" dirty="0"/>
              <a:t>«Η πραγμοποίηση είναι η αντίληψη των ανθρώπινων φαινομένων σαν να ήταν πράγματα, με όρους δηλαδή μη ανθρώπινους ή πιθανόν υπερανθρώπινους. [...] Είναι η αντίληψη των προϊόντων της ανθρώπινης δραστηριότητας σαν να ήταν κάτι άλλο εκτός από ανθρώπινα προϊόντα —φυσικά συμβάντα, αποτελέσματα κοσμικών νόμων ή εκδηλώσεις της θεϊκής βούλησης. Η πραγμοποίηση υποδηλώνει ότι ο άνθρωπος είναι ικανός να ξεχνά ότι ο ίδιος είναι ο δημιουργός του ανθρώπινου κόσμου και, επιπλέον, ότι η διαλεκτική σχέση ανάμεσα στον άνθρωπο, τον παραγωγό και τα προϊόντα του έχει εξαφανιστεί εντελώς από τη συνείδηση (Μπέργκερ &amp; Λούκμαν, 2003, σ. 169).»</a:t>
            </a:r>
            <a:endParaRPr lang="en-US" dirty="0"/>
          </a:p>
          <a:p>
            <a:endParaRPr lang="en-US" dirty="0"/>
          </a:p>
        </p:txBody>
      </p:sp>
    </p:spTree>
    <p:extLst>
      <p:ext uri="{BB962C8B-B14F-4D97-AF65-F5344CB8AC3E}">
        <p14:creationId xmlns:p14="http://schemas.microsoft.com/office/powerpoint/2010/main" val="1738792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544715"/>
            <a:ext cx="7315200" cy="4764645"/>
          </a:xfrm>
        </p:spPr>
        <p:txBody>
          <a:bodyPr>
            <a:normAutofit fontScale="92500" lnSpcReduction="20000"/>
          </a:bodyPr>
          <a:lstStyle/>
          <a:p>
            <a:pPr algn="just"/>
            <a:r>
              <a:rPr lang="el-GR" sz="3000" dirty="0"/>
              <a:t>Η πραγμοποίηση, λοιπόν, είναι ένας ορισμένος, ακραίος τρόπος της συνείδησης, δηλαδή ένας τρόπος της αντικειμενοποίησης του ανθρώπινου κόσμου από τον άνθρωπο. </a:t>
            </a:r>
            <a:endParaRPr lang="el-GR" sz="3000" dirty="0" smtClean="0"/>
          </a:p>
          <a:p>
            <a:pPr algn="just"/>
            <a:endParaRPr lang="el-GR" sz="3000" dirty="0"/>
          </a:p>
          <a:p>
            <a:pPr algn="just"/>
            <a:r>
              <a:rPr lang="el-GR" sz="3000" dirty="0" smtClean="0"/>
              <a:t>«</a:t>
            </a:r>
            <a:r>
              <a:rPr lang="el-GR" sz="3000" dirty="0"/>
              <a:t>Ακόμα και τη στιγμή που ο άνθρωπος συλλαμβάνει τον κόσμο με πραγμοποιημένους όρους, συνεχίζει να τον παράγει. Παραδόξως, ο άνθρωπος είναι ικανός να παράγει μια πραγματικότητα η οποία τον αρνείται» (Μπέργκερ &amp; Λούκμαν, 2003, σ. 171).</a:t>
            </a:r>
            <a:endParaRPr lang="en-US" sz="3000" dirty="0"/>
          </a:p>
          <a:p>
            <a:endParaRPr lang="en-US" dirty="0"/>
          </a:p>
        </p:txBody>
      </p:sp>
    </p:spTree>
    <p:extLst>
      <p:ext uri="{BB962C8B-B14F-4D97-AF65-F5344CB8AC3E}">
        <p14:creationId xmlns:p14="http://schemas.microsoft.com/office/powerpoint/2010/main" val="3262331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544715"/>
            <a:ext cx="7315200" cy="4764645"/>
          </a:xfrm>
        </p:spPr>
        <p:txBody>
          <a:bodyPr>
            <a:normAutofit fontScale="92500" lnSpcReduction="10000"/>
          </a:bodyPr>
          <a:lstStyle/>
          <a:p>
            <a:pPr algn="just"/>
            <a:r>
              <a:rPr lang="el-GR" sz="2800" dirty="0"/>
              <a:t>Ο</a:t>
            </a:r>
            <a:r>
              <a:rPr lang="el-GR" sz="2800" dirty="0" smtClean="0"/>
              <a:t> </a:t>
            </a:r>
            <a:r>
              <a:rPr lang="el-GR" sz="2800" dirty="0"/>
              <a:t>άνθρωπος εξακολουθεί να διατηρεί την επίγνωση ότι η παιδική ηλικία, ως έννοια και κοινωνική θέση, έχει φτιαχτεί από ανθρώπους σε καθορισμένες ιστορικο-κοινωνικές συνθήκες και, ως εκ τούτου, μπορεί να ξαναφτιαχτεί απ’ </a:t>
            </a:r>
            <a:r>
              <a:rPr lang="el-GR" sz="2800" dirty="0" smtClean="0"/>
              <a:t>αυτούς;</a:t>
            </a:r>
          </a:p>
          <a:p>
            <a:pPr algn="just"/>
            <a:endParaRPr lang="el-GR" sz="2800" dirty="0"/>
          </a:p>
          <a:p>
            <a:pPr algn="just"/>
            <a:r>
              <a:rPr lang="el-GR" sz="2800" smtClean="0"/>
              <a:t>Επίσης</a:t>
            </a:r>
            <a:r>
              <a:rPr lang="el-GR" sz="2800" dirty="0"/>
              <a:t>, θα πρέπει να αναζητήσουμε τους </a:t>
            </a:r>
            <a:r>
              <a:rPr lang="el-GR" sz="2800"/>
              <a:t>τρόπους </a:t>
            </a:r>
            <a:r>
              <a:rPr lang="el-GR" sz="2800" smtClean="0"/>
              <a:t>απο</a:t>
            </a:r>
            <a:r>
              <a:rPr lang="el-GR" sz="2800" dirty="0"/>
              <a:t>-πραγμοποίησης της συνείδησης, </a:t>
            </a:r>
            <a:r>
              <a:rPr lang="el-GR" sz="2800"/>
              <a:t>που </a:t>
            </a:r>
            <a:r>
              <a:rPr lang="el-GR" sz="2800" smtClean="0"/>
              <a:t>δεν αποδίδουν </a:t>
            </a:r>
            <a:r>
              <a:rPr lang="el-GR" sz="2800" dirty="0"/>
              <a:t>μια ανιστορική, οικουμενική και αμετάβλητη υπόσταση στην «παιδική ηλικία». </a:t>
            </a:r>
            <a:endParaRPr lang="en-US" sz="2800" dirty="0"/>
          </a:p>
          <a:p>
            <a:endParaRPr lang="en-US" dirty="0"/>
          </a:p>
        </p:txBody>
      </p:sp>
    </p:spTree>
    <p:extLst>
      <p:ext uri="{BB962C8B-B14F-4D97-AF65-F5344CB8AC3E}">
        <p14:creationId xmlns:p14="http://schemas.microsoft.com/office/powerpoint/2010/main" val="193547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«Παιδί» και Παιδική Ηλικία</a:t>
            </a:r>
            <a:endParaRPr lang="en-US" dirty="0"/>
          </a:p>
        </p:txBody>
      </p:sp>
      <p:sp>
        <p:nvSpPr>
          <p:cNvPr id="3" name="Content Placeholder 2"/>
          <p:cNvSpPr>
            <a:spLocks noGrp="1"/>
          </p:cNvSpPr>
          <p:nvPr>
            <p:ph idx="1"/>
          </p:nvPr>
        </p:nvSpPr>
        <p:spPr>
          <a:xfrm>
            <a:off x="914400" y="3091966"/>
            <a:ext cx="7315200" cy="3217394"/>
          </a:xfrm>
        </p:spPr>
        <p:txBody>
          <a:bodyPr>
            <a:normAutofit/>
          </a:bodyPr>
          <a:lstStyle/>
          <a:p>
            <a:pPr algn="just"/>
            <a:r>
              <a:rPr lang="el-GR" sz="2800" dirty="0" smtClean="0"/>
              <a:t>Οι έννοιες αυτές </a:t>
            </a:r>
            <a:r>
              <a:rPr lang="el-GR" sz="2800" dirty="0"/>
              <a:t>είναι κεντρικές για την οργάνωση της </a:t>
            </a:r>
            <a:r>
              <a:rPr lang="el-GR" sz="2800" dirty="0" smtClean="0"/>
              <a:t>κοινωνίας. </a:t>
            </a:r>
            <a:endParaRPr lang="en-US" sz="2800" dirty="0" smtClean="0"/>
          </a:p>
          <a:p>
            <a:pPr algn="just"/>
            <a:r>
              <a:rPr lang="en-US" sz="2800" dirty="0" smtClean="0"/>
              <a:t>O </a:t>
            </a:r>
            <a:r>
              <a:rPr lang="el-GR" sz="2800" dirty="0" smtClean="0"/>
              <a:t>ρόλος </a:t>
            </a:r>
            <a:r>
              <a:rPr lang="el-GR" sz="2800" dirty="0"/>
              <a:t>του δομικού παράγοντα της ηλικίας είναι βασικός στην κατανομή των υλικών και συμβολικών πόρων της κοινωνίας, καθώς και των αρμοδιοτήτων σε αυτή </a:t>
            </a:r>
            <a:endParaRPr lang="en-US" sz="2800" dirty="0"/>
          </a:p>
        </p:txBody>
      </p:sp>
    </p:spTree>
    <p:extLst>
      <p:ext uri="{BB962C8B-B14F-4D97-AF65-F5344CB8AC3E}">
        <p14:creationId xmlns:p14="http://schemas.microsoft.com/office/powerpoint/2010/main" val="28415062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Παιδική ηλικία: σύνθετη έννοια</a:t>
            </a:r>
            <a:endParaRPr lang="en-US" dirty="0"/>
          </a:p>
        </p:txBody>
      </p:sp>
      <p:sp>
        <p:nvSpPr>
          <p:cNvPr id="3" name="Content Placeholder 2"/>
          <p:cNvSpPr>
            <a:spLocks noGrp="1"/>
          </p:cNvSpPr>
          <p:nvPr>
            <p:ph idx="1"/>
          </p:nvPr>
        </p:nvSpPr>
        <p:spPr>
          <a:xfrm>
            <a:off x="914400" y="3091966"/>
            <a:ext cx="7315200" cy="3217394"/>
          </a:xfrm>
        </p:spPr>
        <p:txBody>
          <a:bodyPr>
            <a:normAutofit fontScale="92500" lnSpcReduction="20000"/>
          </a:bodyPr>
          <a:lstStyle/>
          <a:p>
            <a:pPr algn="just"/>
            <a:r>
              <a:rPr lang="el-GR" sz="2800" dirty="0" smtClean="0"/>
              <a:t>Το </a:t>
            </a:r>
            <a:r>
              <a:rPr lang="el-GR" sz="2800" dirty="0"/>
              <a:t>πρώιμο στάδιο στη ζωή του </a:t>
            </a:r>
            <a:r>
              <a:rPr lang="el-GR" sz="2800" dirty="0" smtClean="0"/>
              <a:t>ανθρώπου</a:t>
            </a:r>
            <a:endParaRPr lang="el-GR" sz="2800" dirty="0"/>
          </a:p>
          <a:p>
            <a:pPr algn="just"/>
            <a:endParaRPr lang="el-GR" sz="2800" dirty="0" smtClean="0"/>
          </a:p>
          <a:p>
            <a:pPr algn="just"/>
            <a:r>
              <a:rPr lang="el-GR" sz="2800" dirty="0" smtClean="0"/>
              <a:t>Οι </a:t>
            </a:r>
            <a:r>
              <a:rPr lang="el-GR" sz="2800" dirty="0"/>
              <a:t>θεσμικές διευθετήσεις που διαχωρίζουν τα παιδιά από τους </a:t>
            </a:r>
            <a:r>
              <a:rPr lang="el-GR" sz="2800" dirty="0" smtClean="0"/>
              <a:t>ενήλικες </a:t>
            </a:r>
          </a:p>
          <a:p>
            <a:pPr marL="45720" indent="0" algn="just">
              <a:buNone/>
            </a:pPr>
            <a:endParaRPr lang="el-GR" sz="2800" dirty="0" smtClean="0"/>
          </a:p>
          <a:p>
            <a:pPr algn="just"/>
            <a:r>
              <a:rPr lang="el-GR" sz="2800" dirty="0" smtClean="0"/>
              <a:t>και ο δομικός χώρος </a:t>
            </a:r>
            <a:r>
              <a:rPr lang="el-GR" sz="2800" dirty="0"/>
              <a:t>που δημιουργείται από αυτές </a:t>
            </a:r>
            <a:r>
              <a:rPr lang="el-GR" sz="2800" dirty="0" smtClean="0"/>
              <a:t>και </a:t>
            </a:r>
            <a:r>
              <a:rPr lang="el-GR" sz="2800" dirty="0"/>
              <a:t>καταλαμβάνεται από τα παιδιά μέχρι την ενηλικίωσή τους</a:t>
            </a:r>
            <a:r>
              <a:rPr lang="el-GR" sz="2800" i="1" dirty="0"/>
              <a:t>. </a:t>
            </a:r>
            <a:endParaRPr lang="en-US" sz="2800" dirty="0"/>
          </a:p>
          <a:p>
            <a:endParaRPr lang="en-US" dirty="0"/>
          </a:p>
        </p:txBody>
      </p:sp>
    </p:spTree>
    <p:extLst>
      <p:ext uri="{BB962C8B-B14F-4D97-AF65-F5344CB8AC3E}">
        <p14:creationId xmlns:p14="http://schemas.microsoft.com/office/powerpoint/2010/main" val="3361231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Πρώιμο στάδιο της ζωής</a:t>
            </a:r>
            <a:endParaRPr lang="en-US" dirty="0"/>
          </a:p>
        </p:txBody>
      </p:sp>
      <p:sp>
        <p:nvSpPr>
          <p:cNvPr id="3" name="Content Placeholder 2"/>
          <p:cNvSpPr>
            <a:spLocks noGrp="1"/>
          </p:cNvSpPr>
          <p:nvPr>
            <p:ph idx="1"/>
          </p:nvPr>
        </p:nvSpPr>
        <p:spPr>
          <a:xfrm>
            <a:off x="914400" y="3073562"/>
            <a:ext cx="7315200" cy="3235798"/>
          </a:xfrm>
        </p:spPr>
        <p:txBody>
          <a:bodyPr>
            <a:noAutofit/>
          </a:bodyPr>
          <a:lstStyle/>
          <a:p>
            <a:r>
              <a:rPr lang="el-GR" sz="2400" dirty="0" smtClean="0"/>
              <a:t>Ραγδαία η ανάπτυξη, αφορά το ξεκίνημα της διαδικασίας ωρίμανσης και ενηλικίωσης.</a:t>
            </a:r>
          </a:p>
          <a:p>
            <a:endParaRPr lang="el-GR" sz="2400" dirty="0"/>
          </a:p>
          <a:p>
            <a:r>
              <a:rPr lang="el-GR" sz="2400" dirty="0" smtClean="0"/>
              <a:t>Ισχύει για όλα τα παιδιά ανεξάρτητα από την κουλτούρα</a:t>
            </a:r>
          </a:p>
          <a:p>
            <a:endParaRPr lang="el-GR" sz="2400" dirty="0"/>
          </a:p>
          <a:p>
            <a:r>
              <a:rPr lang="el-GR" sz="2400" dirty="0" smtClean="0"/>
              <a:t>Ένα καθολικό γνώρισμα </a:t>
            </a:r>
            <a:endParaRPr lang="en-US" sz="2400" dirty="0"/>
          </a:p>
        </p:txBody>
      </p:sp>
    </p:spTree>
    <p:extLst>
      <p:ext uri="{BB962C8B-B14F-4D97-AF65-F5344CB8AC3E}">
        <p14:creationId xmlns:p14="http://schemas.microsoft.com/office/powerpoint/2010/main" val="3707243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παιδική ηλικία είναι μία;...</a:t>
            </a:r>
            <a:endParaRPr lang="en-US" dirty="0"/>
          </a:p>
        </p:txBody>
      </p:sp>
      <p:sp>
        <p:nvSpPr>
          <p:cNvPr id="3" name="Content Placeholder 2"/>
          <p:cNvSpPr>
            <a:spLocks noGrp="1"/>
          </p:cNvSpPr>
          <p:nvPr>
            <p:ph idx="1"/>
          </p:nvPr>
        </p:nvSpPr>
        <p:spPr>
          <a:xfrm>
            <a:off x="914400" y="2865038"/>
            <a:ext cx="7315200" cy="3444322"/>
          </a:xfrm>
        </p:spPr>
        <p:txBody>
          <a:bodyPr>
            <a:noAutofit/>
          </a:bodyPr>
          <a:lstStyle/>
          <a:p>
            <a:pPr algn="just"/>
            <a:r>
              <a:rPr lang="el-GR" sz="2400" dirty="0"/>
              <a:t>Το γεγονός ότι σε κάθε κοινωνία τα παιδιά γεννιούνται, μεγαλώνουν και αναπτύσσονται σε ενήλικες οδηγεί συχνά στην υπόθεση ότι αυτή η καθολική εμπειρία προσφέρει μια κοινή και καθολική βάση κατανόησης και αντιμετώπισης </a:t>
            </a:r>
            <a:r>
              <a:rPr lang="el-GR" sz="2400" dirty="0" smtClean="0"/>
              <a:t>των παιδιών</a:t>
            </a:r>
            <a:r>
              <a:rPr lang="el-GR" sz="2400" dirty="0"/>
              <a:t>. </a:t>
            </a:r>
            <a:endParaRPr lang="el-GR" sz="2400" dirty="0" smtClean="0"/>
          </a:p>
          <a:p>
            <a:pPr marL="45720" indent="0" algn="just">
              <a:buNone/>
            </a:pPr>
            <a:endParaRPr lang="el-GR" sz="2400" dirty="0" smtClean="0"/>
          </a:p>
          <a:p>
            <a:pPr algn="just"/>
            <a:r>
              <a:rPr lang="el-GR" sz="2400" dirty="0"/>
              <a:t>Η</a:t>
            </a:r>
            <a:r>
              <a:rPr lang="el-GR" sz="2400" dirty="0" smtClean="0"/>
              <a:t> </a:t>
            </a:r>
            <a:r>
              <a:rPr lang="el-GR" sz="2400" dirty="0"/>
              <a:t>παιδική ηλικία συνήθως γίνεται αντιληπτή ως μία, ενιαία και, άρα, παγκόσμια εμπειρία</a:t>
            </a:r>
            <a:r>
              <a:rPr lang="en-US" sz="2400" dirty="0"/>
              <a:t> </a:t>
            </a:r>
          </a:p>
        </p:txBody>
      </p:sp>
    </p:spTree>
    <p:extLst>
      <p:ext uri="{BB962C8B-B14F-4D97-AF65-F5344CB8AC3E}">
        <p14:creationId xmlns:p14="http://schemas.microsoft.com/office/powerpoint/2010/main" val="15979432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Σχετικότητα</a:t>
            </a:r>
            <a:endParaRPr lang="en-US" dirty="0"/>
          </a:p>
        </p:txBody>
      </p:sp>
      <p:sp>
        <p:nvSpPr>
          <p:cNvPr id="3" name="Content Placeholder 2"/>
          <p:cNvSpPr>
            <a:spLocks noGrp="1"/>
          </p:cNvSpPr>
          <p:nvPr>
            <p:ph idx="1"/>
          </p:nvPr>
        </p:nvSpPr>
        <p:spPr>
          <a:xfrm>
            <a:off x="914400" y="3091966"/>
            <a:ext cx="7315200" cy="3217394"/>
          </a:xfrm>
        </p:spPr>
        <p:txBody>
          <a:bodyPr/>
          <a:lstStyle/>
          <a:p>
            <a:r>
              <a:rPr lang="el-GR" dirty="0" smtClean="0"/>
              <a:t>Τα βιολογικά δεδομένα της ανάπτυξης είναι πολιτισμικά σχετικά. </a:t>
            </a:r>
          </a:p>
          <a:p>
            <a:endParaRPr lang="el-GR" dirty="0"/>
          </a:p>
          <a:p>
            <a:r>
              <a:rPr lang="el-GR" dirty="0" smtClean="0"/>
              <a:t>Η νοηματοδότηση και εμπειρία της παιδικής ηλικίας δεν είναι καθολική, αλλά διαφέρει στο χώρο και το χρόνο.</a:t>
            </a:r>
          </a:p>
          <a:p>
            <a:endParaRPr lang="el-GR" dirty="0"/>
          </a:p>
          <a:p>
            <a:r>
              <a:rPr lang="el-GR" dirty="0" smtClean="0"/>
              <a:t>Κοινωνική κατασκευή της παιδικής ηλικίας</a:t>
            </a:r>
            <a:endParaRPr lang="en-US" dirty="0"/>
          </a:p>
        </p:txBody>
      </p:sp>
    </p:spTree>
    <p:extLst>
      <p:ext uri="{BB962C8B-B14F-4D97-AF65-F5344CB8AC3E}">
        <p14:creationId xmlns:p14="http://schemas.microsoft.com/office/powerpoint/2010/main" val="330031410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1354</TotalTime>
  <Words>1972</Words>
  <Application>Microsoft Macintosh PowerPoint</Application>
  <PresentationFormat>On-screen Show (4:3)</PresentationFormat>
  <Paragraphs>167</Paragraphs>
  <Slides>44</Slides>
  <Notes>0</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Perspective</vt:lpstr>
      <vt:lpstr>Εισαγωγή</vt:lpstr>
      <vt:lpstr>Στόχος μαθήματος</vt:lpstr>
      <vt:lpstr>Στόχος η κοινωνική ανάλυση</vt:lpstr>
      <vt:lpstr>3 θεωρητικοί άξονες </vt:lpstr>
      <vt:lpstr>«Παιδί» και Παιδική Ηλικία</vt:lpstr>
      <vt:lpstr>Παιδική ηλικία: σύνθετη έννοια</vt:lpstr>
      <vt:lpstr>Πρώιμο στάδιο της ζωής</vt:lpstr>
      <vt:lpstr>Η παιδική ηλικία είναι μία;...</vt:lpstr>
      <vt:lpstr>Σχετικότητα</vt:lpstr>
      <vt:lpstr>Διαφορετικά πρότυπα κ στάσεις</vt:lpstr>
      <vt:lpstr>PowerPoint Presentation</vt:lpstr>
      <vt:lpstr>Η παιδική ηλικία ως δομικός χώρος</vt:lpstr>
      <vt:lpstr>Η παιδική ηλικία μια σχεσιακή έννοια</vt:lpstr>
      <vt:lpstr>Συνεισφορά κοινωνιολογίας</vt:lpstr>
      <vt:lpstr>Lena Alanen, 1997</vt:lpstr>
      <vt:lpstr>Jens Qvortrup, 1998</vt:lpstr>
      <vt:lpstr>Κοινωνιολογική Φαντασία </vt:lpstr>
      <vt:lpstr>PowerPoint Presentation</vt:lpstr>
      <vt:lpstr>PowerPoint Presentation</vt:lpstr>
      <vt:lpstr>Δυνατότητες της κοινωνιολογικής φαντασίας</vt:lpstr>
      <vt:lpstr>Δυνατότητες</vt:lpstr>
      <vt:lpstr>Απώτερος στόχος μαθήματος</vt:lpstr>
      <vt:lpstr>Πολιτισμικός σχετικισμός και παιδική ηλικία</vt:lpstr>
      <vt:lpstr>PowerPoint Presentation</vt:lpstr>
      <vt:lpstr>Εθνοκεντρισμός και παιδική ηλικία</vt:lpstr>
      <vt:lpstr>PowerPoint Presentation</vt:lpstr>
      <vt:lpstr>Άσκηση</vt:lpstr>
      <vt:lpstr>PowerPoint Presentation</vt:lpstr>
      <vt:lpstr>PowerPoint Presentation</vt:lpstr>
      <vt:lpstr>Jacque Derrida  </vt:lpstr>
      <vt:lpstr>Φυσικοποίηση κ Περιθωριοποίηση</vt:lpstr>
      <vt:lpstr>Aποφυσικοποίηση</vt:lpstr>
      <vt:lpstr>Θεωρία Κοινωνικής Κατασκευής</vt:lpstr>
      <vt:lpstr>Η παιδική ηλικία ως κατασκευή</vt:lpstr>
      <vt:lpstr>Η πρώτη θεωρητική μας πηγή </vt:lpstr>
      <vt:lpstr>Berger και Luckmann (2003)</vt:lpstr>
      <vt:lpstr>Συμβολική Αλληλεπίδραση</vt:lpstr>
      <vt:lpstr>2η Πηγή: Κατασκευή στο Λόγο (Discourse)</vt:lpstr>
      <vt:lpstr>Η νεωτερική εννοιολόγηση της παιδικής ηλικίας </vt:lpstr>
      <vt:lpstr>Ριζική αλλαγή της αντίληψης για την παιδική ηλικία </vt:lpstr>
      <vt:lpstr>Αντιθετικά νεωτερικά δίπολα</vt:lpstr>
      <vt:lpstr>Πραγμοποίηση της παιδικής ηλικίας</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dc:title>
  <dc:creator>Yannis</dc:creator>
  <cp:lastModifiedBy>Yannis</cp:lastModifiedBy>
  <cp:revision>60</cp:revision>
  <dcterms:created xsi:type="dcterms:W3CDTF">2015-10-01T07:37:47Z</dcterms:created>
  <dcterms:modified xsi:type="dcterms:W3CDTF">2016-10-05T15:52:53Z</dcterms:modified>
</cp:coreProperties>
</file>