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1" r:id="rId2"/>
    <p:sldId id="497" r:id="rId3"/>
    <p:sldId id="498" r:id="rId4"/>
    <p:sldId id="50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53" r:id="rId13"/>
    <p:sldId id="472" r:id="rId14"/>
    <p:sldId id="473" r:id="rId15"/>
    <p:sldId id="474" r:id="rId16"/>
    <p:sldId id="480" r:id="rId17"/>
    <p:sldId id="475" r:id="rId18"/>
    <p:sldId id="483" r:id="rId19"/>
    <p:sldId id="510" r:id="rId20"/>
    <p:sldId id="511" r:id="rId21"/>
    <p:sldId id="512" r:id="rId22"/>
    <p:sldId id="513" r:id="rId23"/>
    <p:sldId id="514" r:id="rId24"/>
    <p:sldId id="515" r:id="rId25"/>
    <p:sldId id="499" r:id="rId26"/>
    <p:sldId id="500" r:id="rId27"/>
    <p:sldId id="501" r:id="rId28"/>
    <p:sldId id="502" r:id="rId29"/>
    <p:sldId id="503" r:id="rId30"/>
    <p:sldId id="414" r:id="rId31"/>
    <p:sldId id="476" r:id="rId32"/>
    <p:sldId id="479" r:id="rId33"/>
    <p:sldId id="478" r:id="rId34"/>
    <p:sldId id="504" r:id="rId35"/>
    <p:sldId id="505" r:id="rId36"/>
    <p:sldId id="506" r:id="rId37"/>
    <p:sldId id="507" r:id="rId38"/>
    <p:sldId id="508" r:id="rId39"/>
  </p:sldIdLst>
  <p:sldSz cx="9144000" cy="6858000" type="screen4x3"/>
  <p:notesSz cx="6810375" cy="9947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orient="horz" pos="3840">
          <p15:clr>
            <a:srgbClr val="A4A3A4"/>
          </p15:clr>
        </p15:guide>
        <p15:guide id="3" orient="horz" pos="163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pos="2400">
          <p15:clr>
            <a:srgbClr val="A4A3A4"/>
          </p15:clr>
        </p15:guide>
        <p15:guide id="6" pos="528">
          <p15:clr>
            <a:srgbClr val="A4A3A4"/>
          </p15:clr>
        </p15:guide>
        <p15:guide id="7" pos="5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CCC8"/>
    <a:srgbClr val="262672"/>
    <a:srgbClr val="333399"/>
    <a:srgbClr val="000066"/>
    <a:srgbClr val="F1DBDB"/>
    <a:srgbClr val="FF9900"/>
    <a:srgbClr val="66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79" autoAdjust="0"/>
  </p:normalViewPr>
  <p:slideViewPr>
    <p:cSldViewPr>
      <p:cViewPr varScale="1">
        <p:scale>
          <a:sx n="111" d="100"/>
          <a:sy n="111" d="100"/>
        </p:scale>
        <p:origin x="1584" y="90"/>
      </p:cViewPr>
      <p:guideLst>
        <p:guide orient="horz" pos="2544"/>
        <p:guide orient="horz" pos="3840"/>
        <p:guide orient="horz" pos="1632"/>
        <p:guide orient="horz" pos="960"/>
        <p:guide pos="2400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effectLst/>
              </a:defRPr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ffectLst/>
              </a:defRPr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effectLst/>
              </a:defRPr>
            </a:lvl1pPr>
          </a:lstStyle>
          <a:p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5038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ffectLst/>
              </a:defRPr>
            </a:lvl1pPr>
          </a:lstStyle>
          <a:p>
            <a:fld id="{AA38BA88-1AA0-4BD7-98AB-2E746EEEF9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5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effectLst/>
              </a:defRPr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019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ffectLst/>
              </a:defRPr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63588"/>
            <a:ext cx="4992688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37100"/>
            <a:ext cx="49657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effectLst/>
              </a:defRPr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477375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ffectLst/>
              </a:defRPr>
            </a:lvl1pPr>
          </a:lstStyle>
          <a:p>
            <a:fld id="{CAB04CCC-071D-4396-B797-A37F6E4507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63588"/>
            <a:ext cx="4991100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xfrm>
            <a:off x="915934" y="4737045"/>
            <a:ext cx="4965898" cy="443482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000" b="1" u="sng" smtClean="0">
                <a:latin typeface="Tahoma" pitchFamily="34" charset="0"/>
              </a:rPr>
              <a:t>Slide </a:t>
            </a:r>
            <a:r>
              <a:rPr lang="el-GR" sz="1000" b="1" u="sng" smtClean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smtClean="0">
              <a:latin typeface="Tahoma" pitchFamily="34" charset="0"/>
            </a:endParaRPr>
          </a:p>
          <a:p>
            <a:pPr algn="just"/>
            <a:r>
              <a:rPr lang="el-GR" sz="1000" smtClean="0">
                <a:latin typeface="Tahoma" pitchFamily="34" charset="0"/>
              </a:rPr>
              <a:t>Τίτλος </a:t>
            </a:r>
            <a:r>
              <a:rPr lang="en-US" sz="1000" smtClean="0">
                <a:latin typeface="Tahoma" pitchFamily="34" charset="0"/>
              </a:rPr>
              <a:t>: </a:t>
            </a:r>
            <a:r>
              <a:rPr lang="el-GR" sz="1000" smtClean="0">
                <a:latin typeface="Tahoma" pitchFamily="34" charset="0"/>
              </a:rPr>
              <a:t>Γράφεται με </a:t>
            </a:r>
            <a:r>
              <a:rPr lang="en-US" sz="1000" smtClean="0">
                <a:latin typeface="Tahoma" pitchFamily="34" charset="0"/>
              </a:rPr>
              <a:t>Tahoma 30 points. </a:t>
            </a:r>
            <a:r>
              <a:rPr lang="el-GR" sz="1000" smtClean="0">
                <a:latin typeface="Tahoma" pitchFamily="34" charset="0"/>
              </a:rPr>
              <a:t>Ξεκινά από το αριστερό </a:t>
            </a:r>
            <a:r>
              <a:rPr lang="en-US" sz="1000" smtClean="0">
                <a:latin typeface="Tahoma" pitchFamily="34" charset="0"/>
              </a:rPr>
              <a:t>Guide </a:t>
            </a:r>
            <a:r>
              <a:rPr lang="el-GR" sz="1000" smtClean="0">
                <a:latin typeface="Tahoma" pitchFamily="34" charset="0"/>
              </a:rPr>
              <a:t>και δεν πρέπει να ξεπερνά το δεξιό.</a:t>
            </a:r>
            <a:r>
              <a:rPr lang="en-US" sz="1000" smtClean="0">
                <a:latin typeface="Tahoma" pitchFamily="34" charset="0"/>
              </a:rPr>
              <a:t> </a:t>
            </a:r>
            <a:r>
              <a:rPr lang="el-GR" sz="1000" smtClean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smtClean="0">
                <a:latin typeface="Tahoma" pitchFamily="34" charset="0"/>
              </a:rPr>
              <a:t>Guide. </a:t>
            </a:r>
            <a:r>
              <a:rPr lang="el-GR" sz="1000" smtClean="0">
                <a:latin typeface="Tahoma" pitchFamily="34" charset="0"/>
              </a:rPr>
              <a:t>Παρακαλούμε μην επεμβαίνετε στο διάστιχο.</a:t>
            </a:r>
            <a:endParaRPr lang="en-US" sz="1000" smtClean="0">
              <a:latin typeface="Tahoma" pitchFamily="34" charset="0"/>
            </a:endParaRPr>
          </a:p>
          <a:p>
            <a:pPr algn="just"/>
            <a:endParaRPr lang="en-US" sz="1000" smtClean="0">
              <a:latin typeface="Tahoma" pitchFamily="34" charset="0"/>
            </a:endParaRPr>
          </a:p>
          <a:p>
            <a:pPr algn="just"/>
            <a:r>
              <a:rPr lang="el-GR" sz="1000" smtClean="0">
                <a:latin typeface="Tahoma" pitchFamily="34" charset="0"/>
              </a:rPr>
              <a:t>Υπότιτλος </a:t>
            </a:r>
            <a:r>
              <a:rPr lang="en-US" sz="1000" smtClean="0">
                <a:latin typeface="Tahoma" pitchFamily="34" charset="0"/>
              </a:rPr>
              <a:t>: </a:t>
            </a:r>
            <a:r>
              <a:rPr lang="el-GR" sz="1000" smtClean="0">
                <a:latin typeface="Tahoma" pitchFamily="34" charset="0"/>
              </a:rPr>
              <a:t>Γράφεται με </a:t>
            </a:r>
            <a:r>
              <a:rPr lang="en-US" sz="1000" smtClean="0">
                <a:latin typeface="Tahoma" pitchFamily="34" charset="0"/>
              </a:rPr>
              <a:t>Tahoma 24 points. </a:t>
            </a:r>
            <a:r>
              <a:rPr lang="el-GR" sz="1000" smtClean="0">
                <a:latin typeface="Tahoma" pitchFamily="34" charset="0"/>
              </a:rPr>
              <a:t>Ξεκινά από το αριστερό </a:t>
            </a:r>
            <a:r>
              <a:rPr lang="en-US" sz="1000" smtClean="0">
                <a:latin typeface="Tahoma" pitchFamily="34" charset="0"/>
              </a:rPr>
              <a:t>Guide </a:t>
            </a:r>
            <a:r>
              <a:rPr lang="el-GR" sz="1000" smtClean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smtClean="0">
              <a:latin typeface="Tahoma" pitchFamily="34" charset="0"/>
            </a:endParaRPr>
          </a:p>
          <a:p>
            <a:pPr algn="just"/>
            <a:r>
              <a:rPr lang="el-GR" sz="1000" smtClean="0">
                <a:latin typeface="Tahoma" pitchFamily="34" charset="0"/>
              </a:rPr>
              <a:t>Κείμενο </a:t>
            </a:r>
            <a:r>
              <a:rPr lang="en-US" sz="1000" smtClean="0">
                <a:latin typeface="Tahoma" pitchFamily="34" charset="0"/>
              </a:rPr>
              <a:t>:  </a:t>
            </a:r>
            <a:r>
              <a:rPr lang="el-GR" sz="1000" smtClean="0">
                <a:latin typeface="Tahoma" pitchFamily="34" charset="0"/>
              </a:rPr>
              <a:t>Γράφεται με </a:t>
            </a:r>
            <a:r>
              <a:rPr lang="en-US" sz="1000" smtClean="0">
                <a:latin typeface="Tahoma" pitchFamily="34" charset="0"/>
              </a:rPr>
              <a:t>Tahoma 24 points. </a:t>
            </a:r>
            <a:r>
              <a:rPr lang="el-GR" sz="1000" smtClean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smtClean="0">
                <a:latin typeface="Tahoma" pitchFamily="34" charset="0"/>
              </a:rPr>
              <a:t>Guide). </a:t>
            </a:r>
            <a:r>
              <a:rPr lang="el-GR" sz="1000" smtClean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smtClean="0">
                <a:latin typeface="Tahoma" pitchFamily="34" charset="0"/>
              </a:rPr>
              <a:t>Guide.</a:t>
            </a:r>
            <a:r>
              <a:rPr lang="el-GR" sz="1000" smtClean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smtClean="0">
                <a:latin typeface="Tahoma" pitchFamily="34" charset="0"/>
              </a:rPr>
              <a:t>Guide. </a:t>
            </a:r>
            <a:r>
              <a:rPr lang="el-GR" sz="1000" smtClean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smtClean="0">
                <a:latin typeface="Tahoma" pitchFamily="34" charset="0"/>
              </a:rPr>
              <a:t>slide.</a:t>
            </a:r>
            <a:r>
              <a:rPr lang="el-GR" sz="1000" smtClean="0">
                <a:latin typeface="Tahoma" pitchFamily="34" charset="0"/>
              </a:rPr>
              <a:t> </a:t>
            </a:r>
            <a:endParaRPr lang="en-GB" sz="10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6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28D80-45B5-40CE-8D2A-3EFA39B822BD}" type="slidenum">
              <a:rPr lang="en-GB"/>
              <a:pPr/>
              <a:t>13</a:t>
            </a:fld>
            <a:endParaRPr lang="en-GB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3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EA5FA-D6A0-464D-B01F-6B3A8090EC3E}" type="slidenum">
              <a:rPr lang="en-GB"/>
              <a:pPr/>
              <a:t>14</a:t>
            </a:fld>
            <a:endParaRPr lang="en-GB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9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DDA19-CBAA-444C-BEC9-EC74C814A52F}" type="slidenum">
              <a:rPr lang="en-GB"/>
              <a:pPr/>
              <a:t>15</a:t>
            </a:fld>
            <a:endParaRPr lang="en-GB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0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88649-1D99-4C32-87EC-13107F45CAC9}" type="slidenum">
              <a:rPr lang="en-GB"/>
              <a:pPr/>
              <a:t>16</a:t>
            </a:fld>
            <a:endParaRPr lang="en-GB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7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8E213-A605-44F0-BD4A-0039EA6C565D}" type="slidenum">
              <a:rPr lang="en-GB"/>
              <a:pPr/>
              <a:t>17</a:t>
            </a:fld>
            <a:endParaRPr lang="en-GB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7DE36-4D21-43C8-AF7A-E006CC1C7DA0}" type="slidenum">
              <a:rPr lang="en-GB"/>
              <a:pPr/>
              <a:t>21</a:t>
            </a:fld>
            <a:endParaRPr lang="en-GB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63588"/>
            <a:ext cx="4992688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37100"/>
            <a:ext cx="4965700" cy="4433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AD3A6-626D-4081-B3EB-37D9EDEEB4D1}" type="slidenum">
              <a:rPr lang="en-GB"/>
              <a:pPr/>
              <a:t>22</a:t>
            </a:fld>
            <a:endParaRPr lang="en-GB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63588"/>
            <a:ext cx="4992688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37100"/>
            <a:ext cx="4965700" cy="4433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17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A2296-42D5-4DCC-B3D1-F3876054BC37}" type="slidenum">
              <a:rPr lang="en-GB"/>
              <a:pPr/>
              <a:t>23</a:t>
            </a:fld>
            <a:endParaRPr lang="en-GB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63588"/>
            <a:ext cx="4995863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38688"/>
            <a:ext cx="4965700" cy="4432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46" tIns="44172" rIns="88346" bIns="44172"/>
          <a:lstStyle/>
          <a:p>
            <a:pPr algn="just"/>
            <a:endParaRPr lang="el-GR" sz="10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93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BA989-BACB-4949-A8D3-D0DAF90C1C5A}" type="slidenum">
              <a:rPr lang="en-GB"/>
              <a:pPr/>
              <a:t>24</a:t>
            </a:fld>
            <a:endParaRPr lang="en-GB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63588"/>
            <a:ext cx="4995863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38688"/>
            <a:ext cx="4965700" cy="4432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46" tIns="44172" rIns="88346" bIns="44172"/>
          <a:lstStyle/>
          <a:p>
            <a:pPr algn="just"/>
            <a:endParaRPr lang="el-GR" sz="10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57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C193-87B2-4E7C-932C-E10C711AC565}" type="slidenum">
              <a:rPr lang="en-GB"/>
              <a:pPr/>
              <a:t>30</a:t>
            </a:fld>
            <a:endParaRPr lang="en-GB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63588"/>
            <a:ext cx="4995863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38688"/>
            <a:ext cx="4965700" cy="4432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46" tIns="44172" rIns="88346" bIns="44172"/>
          <a:lstStyle/>
          <a:p>
            <a:pPr algn="just"/>
            <a:endParaRPr lang="el-GR" sz="10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4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63588"/>
            <a:ext cx="4991100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915934" y="4737045"/>
            <a:ext cx="4965898" cy="443482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000" b="1" u="sng" smtClean="0">
                <a:latin typeface="Tahoma" pitchFamily="34" charset="0"/>
              </a:rPr>
              <a:t>Slide </a:t>
            </a:r>
            <a:r>
              <a:rPr lang="el-GR" sz="1000" b="1" u="sng" smtClean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smtClean="0">
              <a:latin typeface="Tahoma" pitchFamily="34" charset="0"/>
            </a:endParaRPr>
          </a:p>
          <a:p>
            <a:pPr algn="just"/>
            <a:r>
              <a:rPr lang="el-GR" sz="1000" smtClean="0">
                <a:latin typeface="Tahoma" pitchFamily="34" charset="0"/>
              </a:rPr>
              <a:t>Τίτλος </a:t>
            </a:r>
            <a:r>
              <a:rPr lang="en-US" sz="1000" smtClean="0">
                <a:latin typeface="Tahoma" pitchFamily="34" charset="0"/>
              </a:rPr>
              <a:t>: </a:t>
            </a:r>
            <a:r>
              <a:rPr lang="el-GR" sz="1000" smtClean="0">
                <a:latin typeface="Tahoma" pitchFamily="34" charset="0"/>
              </a:rPr>
              <a:t>Γράφεται με </a:t>
            </a:r>
            <a:r>
              <a:rPr lang="en-US" sz="1000" smtClean="0">
                <a:latin typeface="Tahoma" pitchFamily="34" charset="0"/>
              </a:rPr>
              <a:t>Tahoma 30 points. </a:t>
            </a:r>
            <a:r>
              <a:rPr lang="el-GR" sz="1000" smtClean="0">
                <a:latin typeface="Tahoma" pitchFamily="34" charset="0"/>
              </a:rPr>
              <a:t>Ξεκινά από το αριστερό </a:t>
            </a:r>
            <a:r>
              <a:rPr lang="en-US" sz="1000" smtClean="0">
                <a:latin typeface="Tahoma" pitchFamily="34" charset="0"/>
              </a:rPr>
              <a:t>Guide </a:t>
            </a:r>
            <a:r>
              <a:rPr lang="el-GR" sz="1000" smtClean="0">
                <a:latin typeface="Tahoma" pitchFamily="34" charset="0"/>
              </a:rPr>
              <a:t>και δεν πρέπει να ξεπερνά το δεξιό.</a:t>
            </a:r>
            <a:r>
              <a:rPr lang="en-US" sz="1000" smtClean="0">
                <a:latin typeface="Tahoma" pitchFamily="34" charset="0"/>
              </a:rPr>
              <a:t> </a:t>
            </a:r>
            <a:r>
              <a:rPr lang="el-GR" sz="1000" smtClean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smtClean="0">
                <a:latin typeface="Tahoma" pitchFamily="34" charset="0"/>
              </a:rPr>
              <a:t>Guide. </a:t>
            </a:r>
            <a:r>
              <a:rPr lang="el-GR" sz="1000" smtClean="0">
                <a:latin typeface="Tahoma" pitchFamily="34" charset="0"/>
              </a:rPr>
              <a:t>Παρακαλούμε μην επεμβαίνετε στο διάστιχο.</a:t>
            </a:r>
            <a:endParaRPr lang="en-US" sz="1000" smtClean="0">
              <a:latin typeface="Tahoma" pitchFamily="34" charset="0"/>
            </a:endParaRPr>
          </a:p>
          <a:p>
            <a:pPr algn="just"/>
            <a:endParaRPr lang="en-US" sz="1000" smtClean="0">
              <a:latin typeface="Tahoma" pitchFamily="34" charset="0"/>
            </a:endParaRPr>
          </a:p>
          <a:p>
            <a:pPr algn="just"/>
            <a:r>
              <a:rPr lang="el-GR" sz="1000" smtClean="0">
                <a:latin typeface="Tahoma" pitchFamily="34" charset="0"/>
              </a:rPr>
              <a:t>Υπότιτλος </a:t>
            </a:r>
            <a:r>
              <a:rPr lang="en-US" sz="1000" smtClean="0">
                <a:latin typeface="Tahoma" pitchFamily="34" charset="0"/>
              </a:rPr>
              <a:t>: </a:t>
            </a:r>
            <a:r>
              <a:rPr lang="el-GR" sz="1000" smtClean="0">
                <a:latin typeface="Tahoma" pitchFamily="34" charset="0"/>
              </a:rPr>
              <a:t>Γράφεται με </a:t>
            </a:r>
            <a:r>
              <a:rPr lang="en-US" sz="1000" smtClean="0">
                <a:latin typeface="Tahoma" pitchFamily="34" charset="0"/>
              </a:rPr>
              <a:t>Tahoma 24 points. </a:t>
            </a:r>
            <a:r>
              <a:rPr lang="el-GR" sz="1000" smtClean="0">
                <a:latin typeface="Tahoma" pitchFamily="34" charset="0"/>
              </a:rPr>
              <a:t>Ξεκινά από το αριστερό </a:t>
            </a:r>
            <a:r>
              <a:rPr lang="en-US" sz="1000" smtClean="0">
                <a:latin typeface="Tahoma" pitchFamily="34" charset="0"/>
              </a:rPr>
              <a:t>Guide </a:t>
            </a:r>
            <a:r>
              <a:rPr lang="el-GR" sz="1000" smtClean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smtClean="0">
              <a:latin typeface="Tahoma" pitchFamily="34" charset="0"/>
            </a:endParaRPr>
          </a:p>
          <a:p>
            <a:pPr algn="just"/>
            <a:r>
              <a:rPr lang="el-GR" sz="1000" smtClean="0">
                <a:latin typeface="Tahoma" pitchFamily="34" charset="0"/>
              </a:rPr>
              <a:t>Κείμενο </a:t>
            </a:r>
            <a:r>
              <a:rPr lang="en-US" sz="1000" smtClean="0">
                <a:latin typeface="Tahoma" pitchFamily="34" charset="0"/>
              </a:rPr>
              <a:t>:  </a:t>
            </a:r>
            <a:r>
              <a:rPr lang="el-GR" sz="1000" smtClean="0">
                <a:latin typeface="Tahoma" pitchFamily="34" charset="0"/>
              </a:rPr>
              <a:t>Γράφεται με </a:t>
            </a:r>
            <a:r>
              <a:rPr lang="en-US" sz="1000" smtClean="0">
                <a:latin typeface="Tahoma" pitchFamily="34" charset="0"/>
              </a:rPr>
              <a:t>Tahoma 24 points. </a:t>
            </a:r>
            <a:r>
              <a:rPr lang="el-GR" sz="1000" smtClean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smtClean="0">
                <a:latin typeface="Tahoma" pitchFamily="34" charset="0"/>
              </a:rPr>
              <a:t>Guide). </a:t>
            </a:r>
            <a:r>
              <a:rPr lang="el-GR" sz="1000" smtClean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smtClean="0">
                <a:latin typeface="Tahoma" pitchFamily="34" charset="0"/>
              </a:rPr>
              <a:t>Guide.</a:t>
            </a:r>
            <a:r>
              <a:rPr lang="el-GR" sz="1000" smtClean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smtClean="0">
                <a:latin typeface="Tahoma" pitchFamily="34" charset="0"/>
              </a:rPr>
              <a:t>Guide. </a:t>
            </a:r>
            <a:r>
              <a:rPr lang="el-GR" sz="1000" smtClean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smtClean="0">
                <a:latin typeface="Tahoma" pitchFamily="34" charset="0"/>
              </a:rPr>
              <a:t>slide.</a:t>
            </a:r>
            <a:r>
              <a:rPr lang="el-GR" sz="1000" smtClean="0">
                <a:latin typeface="Tahoma" pitchFamily="34" charset="0"/>
              </a:rPr>
              <a:t> </a:t>
            </a:r>
            <a:endParaRPr lang="en-GB" sz="10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59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73590-CEE2-4538-847E-797E1F2F2E4D}" type="slidenum">
              <a:rPr lang="en-GB"/>
              <a:pPr/>
              <a:t>31</a:t>
            </a:fld>
            <a:endParaRPr lang="en-GB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3588"/>
            <a:ext cx="4995863" cy="3746500"/>
          </a:xfrm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38688"/>
            <a:ext cx="4965700" cy="4432300"/>
          </a:xfrm>
        </p:spPr>
        <p:txBody>
          <a:bodyPr lIns="88346" tIns="44172" rIns="88346" bIns="44172"/>
          <a:lstStyle/>
          <a:p>
            <a:pPr algn="just"/>
            <a:endParaRPr lang="el-GR" sz="10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9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42F49-6FD2-4BF1-B685-422BB30B8D57}" type="slidenum">
              <a:rPr lang="en-GB"/>
              <a:pPr/>
              <a:t>32</a:t>
            </a:fld>
            <a:endParaRPr lang="en-GB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3588"/>
            <a:ext cx="4995863" cy="3746500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38688"/>
            <a:ext cx="4965700" cy="4432300"/>
          </a:xfrm>
        </p:spPr>
        <p:txBody>
          <a:bodyPr lIns="88346" tIns="44172" rIns="88346" bIns="44172"/>
          <a:lstStyle/>
          <a:p>
            <a:pPr algn="just"/>
            <a:endParaRPr lang="el-GR" sz="10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81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C260C-0EA2-4246-A409-8EFB73E8635A}" type="slidenum">
              <a:rPr lang="en-GB"/>
              <a:pPr/>
              <a:t>33</a:t>
            </a:fld>
            <a:endParaRPr lang="en-GB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3588"/>
            <a:ext cx="4995863" cy="3746500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38688"/>
            <a:ext cx="4965700" cy="4432300"/>
          </a:xfrm>
        </p:spPr>
        <p:txBody>
          <a:bodyPr lIns="88346" tIns="44172" rIns="88346" bIns="44172"/>
          <a:lstStyle/>
          <a:p>
            <a:pPr algn="just"/>
            <a:endParaRPr lang="el-GR" sz="10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67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54493-C09F-474F-85D9-48D460ABF2E5}" type="slidenum">
              <a:rPr lang="en-GB"/>
              <a:pPr/>
              <a:t>34</a:t>
            </a:fld>
            <a:endParaRPr lang="en-GB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44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73276-BBF0-4514-B8E7-0A4730788FCA}" type="slidenum">
              <a:rPr lang="en-GB"/>
              <a:pPr/>
              <a:t>35</a:t>
            </a:fld>
            <a:endParaRPr lang="en-GB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4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C2310-8444-4772-8407-7DFFBB68EFB7}" type="slidenum">
              <a:rPr lang="en-GB"/>
              <a:pPr/>
              <a:t>36</a:t>
            </a:fld>
            <a:endParaRPr lang="en-GB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0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4D2A8-13B2-4308-BF7D-6D500DAE2100}" type="slidenum">
              <a:rPr lang="en-GB"/>
              <a:pPr/>
              <a:t>4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2599" y="764313"/>
            <a:ext cx="4995558" cy="3744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26" y="4736492"/>
            <a:ext cx="4966700" cy="44352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6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5344D-C8F0-41A7-B7F4-3DA3964393BE}" type="slidenum">
              <a:rPr lang="en-GB"/>
              <a:pPr/>
              <a:t>5</a:t>
            </a:fld>
            <a:endParaRPr lang="en-GB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63588"/>
            <a:ext cx="4994275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26" y="4736492"/>
            <a:ext cx="4966700" cy="44352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CB541-B77F-4AA7-BB1C-5CCBF68813A8}" type="slidenum">
              <a:rPr lang="en-GB"/>
              <a:pPr/>
              <a:t>6</a:t>
            </a:fld>
            <a:endParaRPr lang="en-GB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63588"/>
            <a:ext cx="4994275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26" y="4736492"/>
            <a:ext cx="4966700" cy="44352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8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48D74-C99E-458F-A133-51E087615B8A}" type="slidenum">
              <a:rPr lang="en-GB"/>
              <a:pPr/>
              <a:t>7</a:t>
            </a:fld>
            <a:endParaRPr lang="en-GB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63588"/>
            <a:ext cx="4994275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26" y="4736492"/>
            <a:ext cx="4966700" cy="44352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5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E24DF-1809-4A38-8F1B-6AB6D9C17AF8}" type="slidenum">
              <a:rPr lang="en-GB"/>
              <a:pPr/>
              <a:t>8</a:t>
            </a:fld>
            <a:endParaRPr lang="en-GB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63588"/>
            <a:ext cx="4994275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26" y="4736492"/>
            <a:ext cx="4966700" cy="44352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5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EABAA-B17F-4A4B-A7C1-A6CDB01E52DF}" type="slidenum">
              <a:rPr lang="en-GB"/>
              <a:pPr/>
              <a:t>9</a:t>
            </a:fld>
            <a:endParaRPr lang="en-GB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63588"/>
            <a:ext cx="4994275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426" y="4736492"/>
            <a:ext cx="4966700" cy="44352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 dirty="0">
                <a:latin typeface="Tahoma" pitchFamily="34" charset="0"/>
              </a:rPr>
              <a:t>Slide </a:t>
            </a:r>
            <a:r>
              <a:rPr lang="el-GR" sz="1000" b="1" u="sng" dirty="0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Τίτλος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30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el-GR" sz="1000" dirty="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</a:t>
            </a:r>
            <a:endParaRPr lang="en-US" sz="1000" dirty="0">
              <a:latin typeface="Tahoma" pitchFamily="34" charset="0"/>
            </a:endParaRPr>
          </a:p>
          <a:p>
            <a:pPr algn="just"/>
            <a:endParaRPr lang="en-US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Υπότιτλος </a:t>
            </a:r>
            <a:r>
              <a:rPr lang="en-US" sz="1000" dirty="0">
                <a:latin typeface="Tahoma" pitchFamily="34" charset="0"/>
              </a:rPr>
              <a:t>: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Ξεκινά από το αριστερό </a:t>
            </a:r>
            <a:r>
              <a:rPr lang="en-US" sz="1000" dirty="0">
                <a:latin typeface="Tahoma" pitchFamily="34" charset="0"/>
              </a:rPr>
              <a:t>Guide </a:t>
            </a:r>
            <a:r>
              <a:rPr lang="el-GR" sz="1000" dirty="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 dirty="0">
              <a:latin typeface="Tahoma" pitchFamily="34" charset="0"/>
            </a:endParaRPr>
          </a:p>
          <a:p>
            <a:pPr algn="just"/>
            <a:r>
              <a:rPr lang="el-GR" sz="1000" dirty="0">
                <a:latin typeface="Tahoma" pitchFamily="34" charset="0"/>
              </a:rPr>
              <a:t>Κείμενο </a:t>
            </a:r>
            <a:r>
              <a:rPr lang="en-US" sz="1000" dirty="0">
                <a:latin typeface="Tahoma" pitchFamily="34" charset="0"/>
              </a:rPr>
              <a:t>:  </a:t>
            </a:r>
            <a:r>
              <a:rPr lang="el-GR" sz="1000" dirty="0">
                <a:latin typeface="Tahoma" pitchFamily="34" charset="0"/>
              </a:rPr>
              <a:t>Γράφεται με </a:t>
            </a:r>
            <a:r>
              <a:rPr lang="en-US" sz="1000" dirty="0">
                <a:latin typeface="Tahoma" pitchFamily="34" charset="0"/>
              </a:rPr>
              <a:t>Tahoma 24 points. </a:t>
            </a:r>
            <a:r>
              <a:rPr lang="el-GR" sz="1000" dirty="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 dirty="0">
                <a:latin typeface="Tahoma" pitchFamily="34" charset="0"/>
              </a:rPr>
              <a:t>Guide). </a:t>
            </a:r>
            <a:r>
              <a:rPr lang="el-GR" sz="1000" dirty="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 dirty="0">
                <a:latin typeface="Tahoma" pitchFamily="34" charset="0"/>
              </a:rPr>
              <a:t>Guide.</a:t>
            </a:r>
            <a:r>
              <a:rPr lang="el-GR" sz="1000" dirty="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 dirty="0">
                <a:latin typeface="Tahoma" pitchFamily="34" charset="0"/>
              </a:rPr>
              <a:t>Guide. </a:t>
            </a:r>
            <a:r>
              <a:rPr lang="el-GR" sz="1000" dirty="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 dirty="0">
                <a:latin typeface="Tahoma" pitchFamily="34" charset="0"/>
              </a:rPr>
              <a:t>slide.</a:t>
            </a:r>
            <a:r>
              <a:rPr lang="el-GR" sz="1000" dirty="0">
                <a:latin typeface="Tahoma" pitchFamily="34" charset="0"/>
              </a:rPr>
              <a:t> </a:t>
            </a:r>
            <a:endParaRPr lang="en-GB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F07B4-AD7A-4324-9CBE-696D9DC13B91}" type="slidenum">
              <a:rPr lang="en-GB"/>
              <a:pPr/>
              <a:t>12</a:t>
            </a:fld>
            <a:endParaRPr lang="en-GB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63588"/>
            <a:ext cx="4992688" cy="3744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37100"/>
            <a:ext cx="4965700" cy="4433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378" tIns="44189" rIns="88378" bIns="44189"/>
          <a:lstStyle/>
          <a:p>
            <a:pPr algn="just"/>
            <a:r>
              <a:rPr lang="en-US" sz="1000" b="1" u="sng">
                <a:latin typeface="Tahoma" pitchFamily="34" charset="0"/>
              </a:rPr>
              <a:t>Slide </a:t>
            </a:r>
            <a:r>
              <a:rPr lang="el-GR" sz="1000" b="1" u="sng">
                <a:latin typeface="Tahoma" pitchFamily="34" charset="0"/>
              </a:rPr>
              <a:t>κειμένου</a:t>
            </a:r>
          </a:p>
          <a:p>
            <a:pPr algn="just"/>
            <a:endParaRPr lang="el-GR" sz="1000" u="sng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Τίτλος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30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</a:t>
            </a:r>
            <a:r>
              <a:rPr lang="en-US" sz="1000">
                <a:latin typeface="Tahoma" pitchFamily="34" charset="0"/>
              </a:rPr>
              <a:t> </a:t>
            </a:r>
            <a:r>
              <a:rPr lang="el-GR" sz="1000">
                <a:latin typeface="Tahoma" pitchFamily="34" charset="0"/>
              </a:rPr>
              <a:t>Η γραμμή του τίτλου ακουμπάει στο πρώτο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</a:t>
            </a:r>
            <a:endParaRPr lang="en-US" sz="1000">
              <a:latin typeface="Tahoma" pitchFamily="34" charset="0"/>
            </a:endParaRPr>
          </a:p>
          <a:p>
            <a:pPr algn="just"/>
            <a:endParaRPr lang="en-US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Υπότιτλος </a:t>
            </a:r>
            <a:r>
              <a:rPr lang="en-US" sz="1000">
                <a:latin typeface="Tahoma" pitchFamily="34" charset="0"/>
              </a:rPr>
              <a:t>: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Ξεκινά από το αριστερό </a:t>
            </a:r>
            <a:r>
              <a:rPr lang="en-US" sz="1000">
                <a:latin typeface="Tahoma" pitchFamily="34" charset="0"/>
              </a:rPr>
              <a:t>Guide </a:t>
            </a:r>
            <a:r>
              <a:rPr lang="el-GR" sz="1000">
                <a:latin typeface="Tahoma" pitchFamily="34" charset="0"/>
              </a:rPr>
              <a:t>και δεν πρέπει να ξεπερνά το δεξιό. Παρακαλούμε μην επεμβαίνετε στο διάστιχο.</a:t>
            </a:r>
          </a:p>
          <a:p>
            <a:pPr algn="just"/>
            <a:endParaRPr lang="el-GR" sz="1000">
              <a:latin typeface="Tahoma" pitchFamily="34" charset="0"/>
            </a:endParaRPr>
          </a:p>
          <a:p>
            <a:pPr algn="just"/>
            <a:r>
              <a:rPr lang="el-GR" sz="1000">
                <a:latin typeface="Tahoma" pitchFamily="34" charset="0"/>
              </a:rPr>
              <a:t>Κείμενο </a:t>
            </a:r>
            <a:r>
              <a:rPr lang="en-US" sz="1000">
                <a:latin typeface="Tahoma" pitchFamily="34" charset="0"/>
              </a:rPr>
              <a:t>:  </a:t>
            </a:r>
            <a:r>
              <a:rPr lang="el-GR" sz="1000">
                <a:latin typeface="Tahoma" pitchFamily="34" charset="0"/>
              </a:rPr>
              <a:t>Γράφεται με </a:t>
            </a:r>
            <a:r>
              <a:rPr lang="en-US" sz="1000">
                <a:latin typeface="Tahoma" pitchFamily="34" charset="0"/>
              </a:rPr>
              <a:t>Tahoma 24 points. </a:t>
            </a:r>
            <a:r>
              <a:rPr lang="el-GR" sz="1000">
                <a:latin typeface="Tahoma" pitchFamily="34" charset="0"/>
              </a:rPr>
              <a:t>Είναι αριστερή περασιά με τον τίτλο και τον υπότιτλο (βλέπε αριστερό </a:t>
            </a:r>
            <a:r>
              <a:rPr lang="en-US" sz="1000">
                <a:latin typeface="Tahoma" pitchFamily="34" charset="0"/>
              </a:rPr>
              <a:t>Guide). </a:t>
            </a:r>
            <a:r>
              <a:rPr lang="el-GR" sz="1000">
                <a:latin typeface="Tahoma" pitchFamily="34" charset="0"/>
              </a:rPr>
              <a:t>Παρακαλούμε μην επεμβαίνετε στο διάστιχο. Η πρώτη γραμμή του κειμένου ακουμπά στο δεύτερο οριζόντιο </a:t>
            </a:r>
            <a:r>
              <a:rPr lang="en-US" sz="1000">
                <a:latin typeface="Tahoma" pitchFamily="34" charset="0"/>
              </a:rPr>
              <a:t>Guide.</a:t>
            </a:r>
            <a:r>
              <a:rPr lang="el-GR" sz="1000">
                <a:latin typeface="Tahoma" pitchFamily="34" charset="0"/>
              </a:rPr>
              <a:t> Η τελευταία του γραμμή δεν πρέπει να ξεπερνά το τελευταίο οριζόντιο </a:t>
            </a:r>
            <a:r>
              <a:rPr lang="en-US" sz="1000">
                <a:latin typeface="Tahoma" pitchFamily="34" charset="0"/>
              </a:rPr>
              <a:t>Guide. </a:t>
            </a:r>
            <a:r>
              <a:rPr lang="el-GR" sz="1000">
                <a:latin typeface="Tahoma" pitchFamily="34" charset="0"/>
              </a:rPr>
              <a:t>Εάν έχετε πολύ κείμενο, συνεχίζετε σε δεύτερο </a:t>
            </a:r>
            <a:r>
              <a:rPr lang="en-US" sz="1000">
                <a:latin typeface="Tahoma" pitchFamily="34" charset="0"/>
              </a:rPr>
              <a:t>slide.</a:t>
            </a:r>
            <a:r>
              <a:rPr lang="el-GR" sz="1000">
                <a:latin typeface="Tahoma" pitchFamily="34" charset="0"/>
              </a:rPr>
              <a:t> </a:t>
            </a:r>
            <a:endParaRPr lang="en-GB" sz="1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5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0" y="63261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800"/>
              </a:lnSpc>
            </a:pPr>
            <a:r>
              <a:rPr lang="en-US" sz="700">
                <a:effectLst/>
              </a:rPr>
              <a:t>TM </a:t>
            </a:r>
            <a:r>
              <a:rPr lang="en-US" sz="700">
                <a:effectLst/>
                <a:cs typeface="Tahoma" pitchFamily="34" charset="0"/>
              </a:rPr>
              <a:t>© ATHOC</a:t>
            </a:r>
            <a:br>
              <a:rPr lang="en-US" sz="700">
                <a:effectLst/>
                <a:cs typeface="Tahoma" pitchFamily="34" charset="0"/>
              </a:rPr>
            </a:br>
            <a:r>
              <a:rPr lang="en-US" sz="700">
                <a:effectLst/>
                <a:cs typeface="Tahoma" pitchFamily="34" charset="0"/>
              </a:rPr>
              <a:t>DOPING CONTROL SERVICES</a:t>
            </a:r>
          </a:p>
          <a:p>
            <a:pPr>
              <a:lnSpc>
                <a:spcPts val="800"/>
              </a:lnSpc>
            </a:pPr>
            <a:r>
              <a:rPr lang="en-US" sz="700">
                <a:effectLst/>
                <a:cs typeface="Tahoma" pitchFamily="34" charset="0"/>
              </a:rPr>
              <a:t>Dr Tsitsimpikou Christina</a:t>
            </a:r>
            <a:endParaRPr lang="en-GB" sz="700">
              <a:effectLst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738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9B67292B-F8F8-4AB3-80D0-194980401C0C}" type="slidenum">
              <a:rPr lang="en-GB" sz="700">
                <a:effectLst/>
              </a:rPr>
              <a:pPr algn="r"/>
              <a:t>‹#›</a:t>
            </a:fld>
            <a:endParaRPr lang="en-GB" sz="700">
              <a:effectLst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827088" y="3933825"/>
            <a:ext cx="7812087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ts val="4000"/>
              </a:lnSpc>
            </a:pPr>
            <a:r>
              <a:rPr lang="el-GR" altLang="el-G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Έλεγχος</a:t>
            </a:r>
            <a:r>
              <a:rPr lang="en-US" altLang="el-G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Doping</a:t>
            </a:r>
            <a:r>
              <a:rPr lang="el-GR" altLang="el-G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l-GR" altLang="el-G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Ανασκόπηση</a:t>
            </a:r>
            <a:endParaRPr lang="en-US" altLang="el-GR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2195736" y="5805264"/>
            <a:ext cx="6624861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l-GR" altLang="el-GR" sz="3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Χριστίνα </a:t>
            </a:r>
            <a:r>
              <a:rPr lang="el-GR" altLang="el-GR" sz="30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Τσιτσιμπίκου</a:t>
            </a:r>
            <a:r>
              <a:rPr lang="el-GR" altLang="el-GR" sz="3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M</a:t>
            </a:r>
            <a:r>
              <a:rPr lang="en-US" altLang="el-GR" sz="30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Sc,PhD</a:t>
            </a:r>
            <a:r>
              <a:rPr lang="el-GR" altLang="el-GR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,Ε</a:t>
            </a:r>
            <a:r>
              <a:rPr lang="en-US" altLang="el-GR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RT</a:t>
            </a:r>
            <a:r>
              <a:rPr lang="el-GR" altLang="el-GR" sz="3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GB" altLang="el-GR" sz="3000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1" grpId="0" autoUpdateAnimBg="0"/>
      <p:bldP spid="3594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1989: Η ΔΟΕ εισάγει στη λίστα των απαγορευμένων ουσιών την κατηγορία των πεπτιδικών ορμονών και περιλαμβάνει και την ερυθροποιητίνη</a:t>
            </a:r>
          </a:p>
          <a:p>
            <a:pPr>
              <a:spcBef>
                <a:spcPct val="40000"/>
              </a:spcBef>
            </a:pP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Διεθνής Ομοσπονδία Σκι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(FIS):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εισαγωγή ορίων αιμοσφαιρίνης (1995)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Διεθνής Ένωση Ποδηλασίας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(UCI)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(1997)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και   Διεθνής Ένωση Διάθλου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(IBU)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(1999)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εισαγωγή ορίων αιματοκρίτη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ΔΟΕ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EPO2000 project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κτλ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Ιστορική Αναδρομή (συνέχεια)</a:t>
            </a:r>
            <a:endParaRPr lang="el-GR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899592" y="980728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Ολυμπιακοί Αγώνες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Sydney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Πιλοτικό πρόγραμμα ελέγχου για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EPO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2100" indent="-2921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2002, Χειμερινοί Ολυμπιακοί Αγώνες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Salt Lake City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Συστηματικός έλεγχος για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EPO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827584" y="404664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Ιστορική Αναδρομή (συνέχεια)</a:t>
            </a:r>
            <a:endParaRPr lang="el-GR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75313" y="2617788"/>
            <a:ext cx="5143500" cy="0"/>
            <a:chOff x="0" y="0"/>
            <a:chExt cx="3240" cy="0"/>
          </a:xfrm>
        </p:grpSpPr>
        <p:sp>
          <p:nvSpPr>
            <p:cNvPr id="2641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419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pic>
        <p:nvPicPr>
          <p:cNvPr id="264201" name="Picture 9" descr="photo_scialpino_reg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564905"/>
            <a:ext cx="2232248" cy="2232248"/>
          </a:xfrm>
          <a:prstGeom prst="rect">
            <a:avLst/>
          </a:prstGeo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675313" y="2617788"/>
            <a:ext cx="5143500" cy="0"/>
            <a:chOff x="0" y="0"/>
            <a:chExt cx="3240" cy="0"/>
          </a:xfrm>
        </p:grpSpPr>
        <p:sp>
          <p:nvSpPr>
            <p:cNvPr id="2642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420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pic>
        <p:nvPicPr>
          <p:cNvPr id="264208" name="Picture 16" descr="Cluster of pictures depicting rowing, swimming and cycling. Photo: All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047875" cy="2088232"/>
          </a:xfrm>
          <a:prstGeom prst="rect">
            <a:avLst/>
          </a:prstGeom>
          <a:noFill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99592" y="5013176"/>
            <a:ext cx="78486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200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4,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Ολυμπιακοί Αγώνες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(Αθήνα)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για πρώτη και μοναδική φορά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ΙΣΟΠΑΛΙΑ διαθέσιμες μέθοδοι ανίχνευσης για όλες τις απαγορευμένες ουσίες/ μεθόδους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251520" y="404813"/>
            <a:ext cx="8712968" cy="9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Κατηγορίες Απαγορευμένων Ουσιών</a:t>
            </a:r>
            <a:r>
              <a:rPr lang="en-US" alt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(International Standard “The 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2018 </a:t>
            </a: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Prohibited List” 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update</a:t>
            </a: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29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/0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9/201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altLang="el-GR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8305800" cy="535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Μη εγκεκριμένες ουσίες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(S0)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Αναβολικοί </a:t>
            </a:r>
            <a:r>
              <a:rPr lang="el-GR" altLang="el-GR" sz="2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παράγοντες</a:t>
            </a:r>
            <a:r>
              <a:rPr lang="en-US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(εξωγενή και ενδογενή αναβολικά ανδρογόνα στεροειδή και άλλοι π.χ. c</a:t>
            </a:r>
            <a:r>
              <a:rPr lang="en-US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lenbuterol</a:t>
            </a:r>
            <a:r>
              <a:rPr lang="en-US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SARMS, t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en-US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bolone</a:t>
            </a:r>
            <a:r>
              <a:rPr lang="en-US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ziranol</a:t>
            </a:r>
            <a:r>
              <a:rPr lang="en-US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zilpaterol</a:t>
            </a:r>
            <a:r>
              <a:rPr lang="el-GR" alt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alt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(S1)</a:t>
            </a:r>
            <a:endParaRPr lang="en-US" altLang="el-GR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 sz="2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Ορμόνες και σχετικές ουσίες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l-GR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ενεργοποιητές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της </a:t>
            </a:r>
            <a:r>
              <a:rPr lang="el-GR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ερυθροποίησης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αυξητική ορμόνη, </a:t>
            </a:r>
            <a:r>
              <a:rPr lang="el-GR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γοναδοτροπίνες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στους άνδρες, ινσουλίνη κλπ</a:t>
            </a:r>
            <a:r>
              <a:rPr lang="el-GR" alt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alt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(S2)</a:t>
            </a:r>
            <a:endParaRPr lang="en-US" altLang="el-GR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β-2-Αγωνιστές</a:t>
            </a:r>
            <a:r>
              <a:rPr lang="en-US" alt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(S3)</a:t>
            </a:r>
            <a:endParaRPr lang="en-US" altLang="el-GR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Ανταγωνιστές και ρυθμιστές ορμονών (ανταγωνιστές της </a:t>
            </a:r>
            <a:r>
              <a:rPr lang="el-GR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αρωματάσης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en-US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s, </a:t>
            </a:r>
            <a:r>
              <a:rPr lang="el-GR" alt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αντι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-οιστρογόνα, </a:t>
            </a:r>
            <a:r>
              <a:rPr lang="el-GR" altLang="el-GR" sz="2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αναστολείς της </a:t>
            </a:r>
            <a:r>
              <a:rPr lang="el-GR" altLang="el-GR" sz="26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μυοστατίνης</a:t>
            </a:r>
            <a:r>
              <a:rPr lang="en-US" alt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(S4)</a:t>
            </a:r>
            <a:endParaRPr lang="el-GR" altLang="el-GR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Διουρητικά και καλυπτικοί </a:t>
            </a: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παράγοντες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(S5)</a:t>
            </a:r>
            <a:endParaRPr 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Κατηγορίες Απαγορευμένων Ουσιών</a:t>
            </a:r>
            <a:r>
              <a:rPr lang="en-US" altLang="el-G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l-GR" altLang="el-G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συνέχεια)</a:t>
            </a:r>
            <a:endParaRPr lang="en-US" altLang="el-GR" sz="1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05859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8305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Διεγερτικά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32CC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(S6)</a:t>
            </a:r>
            <a:endParaRPr lang="en-US" sz="2600" dirty="0">
              <a:solidFill>
                <a:srgbClr val="32CCC8"/>
              </a:solidFill>
              <a:effectLst/>
              <a:latin typeface="Arial" charset="0"/>
            </a:endParaRPr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67568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 typeface="Wingdings" pitchFamily="2" charset="2"/>
              <a:buChar char="Ø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Ουσίες μη ειδικού καθεστώτος: </a:t>
            </a:r>
            <a:r>
              <a:rPr lang="en-US" sz="2600" dirty="0" err="1">
                <a:solidFill>
                  <a:srgbClr val="FF9900"/>
                </a:solidFill>
                <a:effectLst/>
                <a:latin typeface="Arial" charset="0"/>
              </a:rPr>
              <a:t>amfepramone</a:t>
            </a:r>
            <a:r>
              <a:rPr lang="en-US" sz="2600" dirty="0">
                <a:solidFill>
                  <a:srgbClr val="FF9900"/>
                </a:solidFill>
                <a:effectLst/>
                <a:latin typeface="Arial" charset="0"/>
              </a:rPr>
              <a:t>; amphetamine; </a:t>
            </a:r>
            <a:r>
              <a:rPr lang="en-US" sz="2600" dirty="0" err="1">
                <a:solidFill>
                  <a:srgbClr val="FF9900"/>
                </a:solidFill>
                <a:effectLst/>
                <a:latin typeface="Arial" charset="0"/>
              </a:rPr>
              <a:t>benzylpiperazine</a:t>
            </a:r>
            <a:r>
              <a:rPr lang="en-US" sz="2600" dirty="0">
                <a:solidFill>
                  <a:srgbClr val="FF9900"/>
                </a:solidFill>
                <a:effectLst/>
                <a:latin typeface="Arial" charset="0"/>
              </a:rPr>
              <a:t>; </a:t>
            </a:r>
            <a:r>
              <a:rPr lang="en-US" sz="2600" dirty="0" err="1">
                <a:solidFill>
                  <a:srgbClr val="FF9900"/>
                </a:solidFill>
                <a:effectLst/>
                <a:latin typeface="Arial" charset="0"/>
              </a:rPr>
              <a:t>bromantan</a:t>
            </a:r>
            <a:r>
              <a:rPr lang="en-US" sz="2600" dirty="0">
                <a:solidFill>
                  <a:srgbClr val="FF9900"/>
                </a:solidFill>
                <a:effectLst/>
                <a:latin typeface="Arial" charset="0"/>
              </a:rPr>
              <a:t>; cocaine</a:t>
            </a:r>
            <a:r>
              <a:rPr lang="el-GR" sz="2600" dirty="0">
                <a:solidFill>
                  <a:srgbClr val="FF9900"/>
                </a:solidFill>
                <a:effectLst/>
                <a:latin typeface="Arial" charset="0"/>
              </a:rPr>
              <a:t>;</a:t>
            </a:r>
            <a:r>
              <a:rPr lang="en-US" sz="2600" dirty="0">
                <a:solidFill>
                  <a:srgbClr val="FF9900"/>
                </a:solidFill>
                <a:effectLst/>
                <a:latin typeface="Arial" charset="0"/>
              </a:rPr>
              <a:t>; </a:t>
            </a:r>
            <a:r>
              <a:rPr lang="en-US" sz="2600" dirty="0" err="1">
                <a:solidFill>
                  <a:srgbClr val="FF9900"/>
                </a:solidFill>
                <a:effectLst/>
                <a:latin typeface="Arial" charset="0"/>
              </a:rPr>
              <a:t>mesocarb</a:t>
            </a:r>
            <a:r>
              <a:rPr lang="en-US" sz="2600" dirty="0">
                <a:solidFill>
                  <a:srgbClr val="FF9900"/>
                </a:solidFill>
                <a:effectLst/>
                <a:latin typeface="Arial" charset="0"/>
              </a:rPr>
              <a:t>; methamphetamine (D-); </a:t>
            </a:r>
            <a:r>
              <a:rPr lang="en-US" sz="2600" dirty="0" err="1">
                <a:solidFill>
                  <a:srgbClr val="FF9900"/>
                </a:solidFill>
                <a:effectLst/>
                <a:latin typeface="Arial" charset="0"/>
              </a:rPr>
              <a:t>modafinil</a:t>
            </a:r>
            <a:r>
              <a:rPr lang="en-US" sz="2600" dirty="0">
                <a:effectLst/>
                <a:latin typeface="Arial" charset="0"/>
              </a:rPr>
              <a:t> </a:t>
            </a:r>
            <a:r>
              <a:rPr lang="el-GR" sz="2600" dirty="0">
                <a:effectLst/>
                <a:latin typeface="Arial" charset="0"/>
              </a:rPr>
              <a:t>κλπ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 typeface="Wingdings" pitchFamily="2" charset="2"/>
              <a:buChar char="Ø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Ουσίες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ειδικού καθεστώτος </a:t>
            </a: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l-GR" sz="2600" dirty="0">
                <a:effectLst/>
                <a:latin typeface="Arial" charset="0"/>
              </a:rPr>
              <a:t>α</a:t>
            </a:r>
            <a:r>
              <a:rPr lang="en-US" sz="2600" dirty="0" err="1">
                <a:effectLst/>
                <a:latin typeface="Arial" charset="0"/>
              </a:rPr>
              <a:t>drenaline</a:t>
            </a:r>
            <a:r>
              <a:rPr lang="en-US" sz="2600" dirty="0">
                <a:effectLst/>
                <a:latin typeface="Arial" charset="0"/>
              </a:rPr>
              <a:t> (</a:t>
            </a:r>
            <a:r>
              <a:rPr lang="el-GR" sz="2600" dirty="0">
                <a:effectLst/>
                <a:latin typeface="Arial" charset="0"/>
              </a:rPr>
              <a:t>ως τοπικό αναισθητικό)</a:t>
            </a:r>
            <a:r>
              <a:rPr lang="en-US" sz="2600" dirty="0">
                <a:effectLst/>
                <a:latin typeface="Arial" charset="0"/>
              </a:rPr>
              <a:t>; </a:t>
            </a:r>
            <a:r>
              <a:rPr lang="en-US" sz="2600" dirty="0" err="1">
                <a:effectLst/>
                <a:latin typeface="Arial" charset="0"/>
              </a:rPr>
              <a:t>cathine</a:t>
            </a:r>
            <a:r>
              <a:rPr lang="el-GR" sz="2600" dirty="0">
                <a:effectLst/>
                <a:latin typeface="Arial" charset="0"/>
              </a:rPr>
              <a:t> (5μ</a:t>
            </a:r>
            <a:r>
              <a:rPr lang="en-US" sz="2600" dirty="0">
                <a:effectLst/>
                <a:latin typeface="Arial" charset="0"/>
              </a:rPr>
              <a:t>g/ml); ephedrine </a:t>
            </a:r>
            <a:r>
              <a:rPr lang="el-GR" sz="2600" dirty="0">
                <a:effectLst/>
                <a:latin typeface="Arial" charset="0"/>
              </a:rPr>
              <a:t>(</a:t>
            </a:r>
            <a:r>
              <a:rPr lang="en-US" sz="2600" dirty="0">
                <a:effectLst/>
                <a:latin typeface="Arial" charset="0"/>
              </a:rPr>
              <a:t>10</a:t>
            </a:r>
            <a:r>
              <a:rPr lang="el-GR" sz="2600" dirty="0">
                <a:effectLst/>
                <a:latin typeface="Arial" charset="0"/>
              </a:rPr>
              <a:t>μ</a:t>
            </a:r>
            <a:r>
              <a:rPr lang="en-US" sz="2600" dirty="0">
                <a:effectLst/>
                <a:latin typeface="Arial" charset="0"/>
              </a:rPr>
              <a:t>g/ml); </a:t>
            </a:r>
            <a:r>
              <a:rPr lang="en-US" sz="2600" dirty="0" err="1">
                <a:effectLst/>
                <a:latin typeface="Arial" charset="0"/>
              </a:rPr>
              <a:t>etamivan</a:t>
            </a:r>
            <a:r>
              <a:rPr lang="en-US" sz="2600" dirty="0">
                <a:effectLst/>
                <a:latin typeface="Arial" charset="0"/>
              </a:rPr>
              <a:t>; </a:t>
            </a:r>
            <a:r>
              <a:rPr lang="en-US" sz="2600" dirty="0" err="1">
                <a:effectLst/>
                <a:latin typeface="Arial" charset="0"/>
              </a:rPr>
              <a:t>etilefrine</a:t>
            </a:r>
            <a:r>
              <a:rPr lang="en-US" sz="2600" dirty="0">
                <a:effectLst/>
                <a:latin typeface="Arial" charset="0"/>
              </a:rPr>
              <a:t>; </a:t>
            </a:r>
            <a:r>
              <a:rPr lang="en-US" sz="2600" dirty="0" err="1">
                <a:effectLst/>
                <a:latin typeface="Arial" charset="0"/>
              </a:rPr>
              <a:t>heptaminol</a:t>
            </a:r>
            <a:r>
              <a:rPr lang="en-US" sz="2600" dirty="0">
                <a:effectLst/>
                <a:latin typeface="Arial" charset="0"/>
              </a:rPr>
              <a:t>; </a:t>
            </a:r>
            <a:r>
              <a:rPr lang="en-US" sz="2600" dirty="0" err="1">
                <a:effectLst/>
                <a:latin typeface="Arial" charset="0"/>
              </a:rPr>
              <a:t>methylephedrine</a:t>
            </a:r>
            <a:r>
              <a:rPr lang="en-US" sz="2600" dirty="0">
                <a:effectLst/>
                <a:latin typeface="Arial" charset="0"/>
              </a:rPr>
              <a:t> </a:t>
            </a:r>
            <a:r>
              <a:rPr lang="el-GR" sz="2600" dirty="0">
                <a:effectLst/>
                <a:latin typeface="Arial" charset="0"/>
              </a:rPr>
              <a:t>(</a:t>
            </a:r>
            <a:r>
              <a:rPr lang="en-US" sz="2600" dirty="0">
                <a:effectLst/>
                <a:latin typeface="Arial" charset="0"/>
              </a:rPr>
              <a:t>10</a:t>
            </a:r>
            <a:r>
              <a:rPr lang="el-GR" sz="2600" dirty="0">
                <a:effectLst/>
                <a:latin typeface="Arial" charset="0"/>
              </a:rPr>
              <a:t>μ</a:t>
            </a:r>
            <a:r>
              <a:rPr lang="en-US" sz="2600" dirty="0">
                <a:effectLst/>
                <a:latin typeface="Arial" charset="0"/>
              </a:rPr>
              <a:t>g/ml); methylphenidate; </a:t>
            </a:r>
            <a:r>
              <a:rPr lang="en-US" sz="2600" dirty="0" err="1">
                <a:effectLst/>
                <a:latin typeface="Arial" charset="0"/>
              </a:rPr>
              <a:t>octopamine</a:t>
            </a:r>
            <a:r>
              <a:rPr lang="en-US" sz="2600" dirty="0">
                <a:effectLst/>
                <a:latin typeface="Arial" charset="0"/>
              </a:rPr>
              <a:t>; </a:t>
            </a:r>
            <a:r>
              <a:rPr lang="en-US" sz="2600" dirty="0" err="1">
                <a:effectLst/>
                <a:latin typeface="Arial" charset="0"/>
              </a:rPr>
              <a:t>sibutramine</a:t>
            </a:r>
            <a:r>
              <a:rPr lang="en-US" sz="2600" dirty="0">
                <a:effectLst/>
                <a:latin typeface="Arial" charset="0"/>
              </a:rPr>
              <a:t>; strychnine; </a:t>
            </a:r>
            <a:r>
              <a:rPr lang="en-US" sz="2600" dirty="0" err="1">
                <a:effectLst/>
                <a:latin typeface="Arial" charset="0"/>
              </a:rPr>
              <a:t>tuaminoheptane</a:t>
            </a:r>
            <a:r>
              <a:rPr lang="en-US" sz="2600" dirty="0">
                <a:effectLst/>
                <a:latin typeface="Arial" charset="0"/>
              </a:rPr>
              <a:t> </a:t>
            </a:r>
            <a:r>
              <a:rPr lang="el-GR" sz="2600" dirty="0">
                <a:effectLst/>
                <a:latin typeface="Arial" charset="0"/>
              </a:rPr>
              <a:t>κλπ</a:t>
            </a:r>
            <a:endParaRPr lang="en-US" sz="2600" dirty="0">
              <a:effectLst/>
              <a:latin typeface="Arial" charset="0"/>
            </a:endParaRP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684213" y="4868863"/>
            <a:ext cx="8305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Ναρκωτικά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32CC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(S9)</a:t>
            </a:r>
            <a:endParaRPr lang="el-GR" sz="2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Κανναβινοειδή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32CC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(S8)</a:t>
            </a:r>
            <a:endParaRPr lang="el-GR" sz="2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Γλυκοκορτικοστεροειδή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χορήγηση από το στόμα, ενδοφλέβια, </a:t>
            </a:r>
            <a:r>
              <a:rPr lang="el-GR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ενδομυικά</a:t>
            </a: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ή πρωκτικά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32CC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(S9)</a:t>
            </a:r>
            <a:endParaRPr lang="en-US" sz="2600" dirty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autoUpdateAnimBg="0"/>
      <p:bldP spid="505860" grpId="0" build="p" autoUpdateAnimBg="0"/>
      <p:bldP spid="50586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56863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Κατηγορίες</a:t>
            </a:r>
            <a:r>
              <a:rPr lang="el-GR" altLang="el-G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Απαγορευμένων Ουσιών</a:t>
            </a:r>
            <a:r>
              <a:rPr lang="en-US" altLang="el-GR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altLang="el-GR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σε συγκεκριμένα αθλήματα</a:t>
            </a:r>
            <a:endParaRPr lang="en-US" altLang="el-GR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ts val="3400"/>
              </a:lnSpc>
            </a:pP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(International Standard “The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2018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Prohibited List” update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29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/0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9/2017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altLang="el-GR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684213" y="2133600"/>
            <a:ext cx="8305800" cy="4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β-</a:t>
            </a:r>
            <a:r>
              <a:rPr lang="el-GR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Αποκλειστές </a:t>
            </a:r>
            <a:r>
              <a:rPr 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(Ρ1</a:t>
            </a: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2600" dirty="0" smtClean="0">
                <a:solidFill>
                  <a:srgbClr val="32CC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Ρ1)</a:t>
            </a:r>
            <a:endParaRPr lang="en-US" sz="2600" dirty="0">
              <a:solidFill>
                <a:srgbClr val="32CCC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5013176"/>
            <a:ext cx="83058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/>
              </a:rPr>
              <a:t>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/>
              </a:rPr>
              <a:t>Εκτός και εντός συναγωνισμού</a:t>
            </a:r>
            <a:endParaRPr lang="en-US" sz="2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Wingdings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/>
              </a:rPr>
              <a:t> </a:t>
            </a:r>
            <a:r>
              <a:rPr lang="el-GR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Εντός συναγωνισμού</a:t>
            </a:r>
            <a:endParaRPr lang="en-US" sz="2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9" grpId="0" build="p" autoUpdateAnimBg="0"/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Box 2"/>
          <p:cNvSpPr txBox="1">
            <a:spLocks noChangeArrowheads="1"/>
          </p:cNvSpPr>
          <p:nvPr/>
        </p:nvSpPr>
        <p:spPr bwMode="auto">
          <a:xfrm>
            <a:off x="179512" y="404813"/>
            <a:ext cx="8640638" cy="9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Κατηγορίες Απαγορευμένων Μεθόδων</a:t>
            </a:r>
            <a:r>
              <a:rPr lang="en-US" altLang="el-G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(International Standard “The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2018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Prohibited List” update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29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/0</a:t>
            </a:r>
            <a:r>
              <a:rPr lang="el-GR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2017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altLang="el-GR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8305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Επαγωγή της μεταφοράς οξυγόνου (</a:t>
            </a:r>
            <a:r>
              <a:rPr 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αυτόλογες</a:t>
            </a: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ετερόλογες</a:t>
            </a: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ή ομόλογες μεταγγίσεις, χρήση </a:t>
            </a:r>
            <a:r>
              <a:rPr lang="el-G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υπερφθοριομένων</a:t>
            </a: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παραγώγων, παράγωγα της αιμοσφαιρίνης κλπ</a:t>
            </a:r>
            <a:r>
              <a:rPr lang="el-GR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(M1)</a:t>
            </a:r>
            <a:endParaRPr lang="el-GR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Χημική ή φυσική αλλοίωση του δείγματος (</a:t>
            </a:r>
            <a:r>
              <a:rPr lang="el-GR" sz="2600" dirty="0">
                <a:effectLst/>
                <a:latin typeface="Arial" charset="0"/>
              </a:rPr>
              <a:t>ενδοφλέβιες εγχύσεις απαγορεύονται εκτός από την περίπτωση διαχείρισης εγχειρητικών διαδικασιών και επειγουσών ιατρικών καταστάσεων)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(M2)</a:t>
            </a:r>
            <a:endParaRPr lang="el-GR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Γονιδιακό 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doping </a:t>
            </a:r>
            <a:r>
              <a:rPr lang="en-US" altLang="el-G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(M3)</a:t>
            </a:r>
            <a:endParaRPr 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640638" cy="9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Πρόγραμμα Παρακολούθησης </a:t>
            </a:r>
            <a:r>
              <a:rPr lang="el-GR" altLang="el-G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2018</a:t>
            </a:r>
            <a:r>
              <a:rPr lang="en-US" alt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l-G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(International Standard “The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2018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Prohibited List” update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29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/0</a:t>
            </a:r>
            <a:r>
              <a:rPr lang="el-GR" alt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2017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altLang="el-GR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3528" y="162880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Stimulants: In-Competition only: </a:t>
            </a:r>
            <a:r>
              <a:rPr lang="en-US" dirty="0" err="1" smtClean="0"/>
              <a:t>Bupropion</a:t>
            </a:r>
            <a:r>
              <a:rPr lang="en-US" dirty="0" smtClean="0"/>
              <a:t>, caffeine, nicotine, </a:t>
            </a:r>
            <a:r>
              <a:rPr lang="en-US" dirty="0" err="1" smtClean="0"/>
              <a:t>phenylephrine</a:t>
            </a:r>
            <a:r>
              <a:rPr lang="en-US" dirty="0" smtClean="0"/>
              <a:t>, </a:t>
            </a:r>
            <a:r>
              <a:rPr lang="en-US" dirty="0" err="1" smtClean="0"/>
              <a:t>phenylpropanolamine</a:t>
            </a:r>
            <a:r>
              <a:rPr lang="en-US" dirty="0" smtClean="0"/>
              <a:t>, </a:t>
            </a:r>
            <a:r>
              <a:rPr lang="en-US" dirty="0" err="1" smtClean="0"/>
              <a:t>pipradrol</a:t>
            </a:r>
            <a:r>
              <a:rPr lang="en-US" dirty="0" smtClean="0"/>
              <a:t> and </a:t>
            </a:r>
            <a:r>
              <a:rPr lang="en-US" dirty="0" err="1" smtClean="0"/>
              <a:t>synephrine</a:t>
            </a:r>
            <a:r>
              <a:rPr lang="en-US" dirty="0" smtClean="0"/>
              <a:t>. </a:t>
            </a:r>
            <a:endParaRPr lang="el-GR" dirty="0" smtClean="0"/>
          </a:p>
          <a:p>
            <a:pPr marL="457200" indent="-457200">
              <a:buAutoNum type="arabicPeriod"/>
            </a:pPr>
            <a:r>
              <a:rPr lang="en-US" dirty="0" smtClean="0"/>
              <a:t>Narcotics: In-Competition only: Codeine, </a:t>
            </a:r>
            <a:r>
              <a:rPr lang="en-US" dirty="0" err="1" smtClean="0"/>
              <a:t>hydrocodone</a:t>
            </a:r>
            <a:r>
              <a:rPr lang="en-US" dirty="0" smtClean="0"/>
              <a:t> and </a:t>
            </a:r>
            <a:r>
              <a:rPr lang="en-US" dirty="0" err="1" smtClean="0"/>
              <a:t>tramadol</a:t>
            </a:r>
            <a:r>
              <a:rPr lang="en-US" dirty="0" smtClean="0"/>
              <a:t>. </a:t>
            </a:r>
            <a:endParaRPr lang="el-GR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Glucocorticoids</a:t>
            </a:r>
            <a:r>
              <a:rPr lang="en-US" dirty="0" smtClean="0"/>
              <a:t>: In-Competition (by routes of administration other than oral, intravenous, intramuscular or rectal) and Out-of-Competition (all routes of administration). </a:t>
            </a:r>
            <a:endParaRPr lang="el-GR" dirty="0" smtClean="0"/>
          </a:p>
          <a:p>
            <a:pPr marL="457200" indent="-457200">
              <a:buAutoNum type="arabicPeriod"/>
            </a:pPr>
            <a:r>
              <a:rPr lang="en-US" dirty="0" smtClean="0"/>
              <a:t>2-ethylsulfanyl-1Hbenzimidazole (</a:t>
            </a:r>
            <a:r>
              <a:rPr lang="en-US" dirty="0" err="1" smtClean="0"/>
              <a:t>bemitil</a:t>
            </a:r>
            <a:r>
              <a:rPr lang="en-US" dirty="0" smtClean="0"/>
              <a:t>): In- and Out-of-Competition. </a:t>
            </a:r>
            <a:endParaRPr lang="el-GR" dirty="0" smtClean="0"/>
          </a:p>
          <a:p>
            <a:pPr marL="457200" indent="-457200">
              <a:buAutoNum type="arabicPeriod"/>
            </a:pPr>
            <a:r>
              <a:rPr lang="en-US" dirty="0" smtClean="0"/>
              <a:t>Beta-2-agonists: In- and Out-of-Competition: any combination of beta-2-agonists.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altLang="el-GR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iagra</a:t>
            </a:r>
            <a:r>
              <a:rPr lang="el-GR" altLang="el-GR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 </a:t>
            </a:r>
            <a:r>
              <a:rPr lang="en-US" altLang="el-GR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Cialis</a:t>
            </a:r>
            <a:r>
              <a:rPr lang="el-GR" altLang="el-GR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κλπ</a:t>
            </a:r>
            <a:r>
              <a:rPr lang="en-US" altLang="el-GR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(sildenafil)</a:t>
            </a:r>
            <a:r>
              <a:rPr lang="en-US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l-GR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755576" y="1700808"/>
            <a:ext cx="77768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>
              <a:buFontTx/>
              <a:buChar char="•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Υπάρχουν μελέτες που δηλώνουν την ικανότητα της </a:t>
            </a:r>
            <a:r>
              <a:rPr lang="en-US" altLang="el-GR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sildenafil</a:t>
            </a: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να αποκαθιστά την λειτουργικότητα των πνευμόνων σε υψηλό υψόμετρο</a:t>
            </a:r>
          </a:p>
          <a:p>
            <a:pPr marL="363538" indent="-363538">
              <a:buFontTx/>
              <a:buChar char="•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 WADA παρακολουθεί τις επιστημονικές εξελίξεις και χρηματοδοτεί σχετικά ερευνητικά προγράμματα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63538" indent="-363538">
              <a:buFontTx/>
              <a:buChar char="•"/>
            </a:pPr>
            <a:r>
              <a:rPr 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Αναμένεται η ένταξη της </a:t>
            </a:r>
            <a:r>
              <a:rPr lang="en-US" altLang="el-GR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sildenafil</a:t>
            </a:r>
            <a:r>
              <a:rPr lang="el-GR" altLang="el-G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στις απαγορευμένες ουσίες</a:t>
            </a:r>
            <a:endParaRPr lang="el-GR" sz="2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3200"/>
              </a:lnSpc>
              <a:spcBef>
                <a:spcPct val="40000"/>
              </a:spcBef>
            </a:pPr>
            <a:r>
              <a:rPr lang="el-GR" altLang="el-GR" sz="2400">
                <a:latin typeface="Tahoma" pitchFamily="34" charset="0"/>
              </a:rPr>
              <a:t>1964, T</a:t>
            </a:r>
            <a:r>
              <a:rPr lang="en-US" altLang="el-GR" sz="2400">
                <a:latin typeface="Tahoma" pitchFamily="34" charset="0"/>
              </a:rPr>
              <a:t>okyo Olympic Games</a:t>
            </a:r>
            <a:r>
              <a:rPr lang="el-GR" sz="2400">
                <a:latin typeface="Tahoma" pitchFamily="34" charset="0"/>
              </a:rPr>
              <a:t>: </a:t>
            </a:r>
            <a:r>
              <a:rPr lang="en-US" sz="2400">
                <a:latin typeface="Tahoma" pitchFamily="34" charset="0"/>
              </a:rPr>
              <a:t>Laboratory tests in urine samples provided by cyclists</a:t>
            </a:r>
          </a:p>
          <a:p>
            <a:pPr algn="just">
              <a:lnSpc>
                <a:spcPts val="3200"/>
              </a:lnSpc>
            </a:pPr>
            <a:r>
              <a:rPr lang="el-GR" sz="2400">
                <a:latin typeface="Tahoma" pitchFamily="34" charset="0"/>
              </a:rPr>
              <a:t>1968,</a:t>
            </a:r>
            <a:r>
              <a:rPr lang="el-GR" sz="2400">
                <a:latin typeface="Tahoma" pitchFamily="34" charset="0"/>
                <a:cs typeface="Arial" pitchFamily="34" charset="0"/>
              </a:rPr>
              <a:t> </a:t>
            </a:r>
            <a:r>
              <a:rPr lang="en-US" sz="2400">
                <a:latin typeface="Tahoma" pitchFamily="34" charset="0"/>
                <a:cs typeface="Arial" pitchFamily="34" charset="0"/>
              </a:rPr>
              <a:t>Mexico City Olympic Games</a:t>
            </a:r>
            <a:r>
              <a:rPr lang="el-GR" sz="2400">
                <a:latin typeface="Tahoma" pitchFamily="34" charset="0"/>
              </a:rPr>
              <a:t>:</a:t>
            </a:r>
            <a:r>
              <a:rPr lang="el-GR" sz="2400">
                <a:latin typeface="Tahoma" pitchFamily="34" charset="0"/>
                <a:cs typeface="Arial" pitchFamily="34" charset="0"/>
              </a:rPr>
              <a:t> </a:t>
            </a:r>
            <a:r>
              <a:rPr lang="en-US" sz="2400">
                <a:latin typeface="Tahoma" pitchFamily="34" charset="0"/>
                <a:cs typeface="Arial" pitchFamily="34" charset="0"/>
              </a:rPr>
              <a:t>random tests for stimulants,analgesics,anti-depressants, tranquillizers</a:t>
            </a:r>
            <a:endParaRPr lang="el-GR" sz="2400">
              <a:latin typeface="Tahoma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</a:pPr>
            <a:r>
              <a:rPr lang="el-GR" sz="2400">
                <a:latin typeface="Tahoma" pitchFamily="34" charset="0"/>
                <a:cs typeface="Arial" pitchFamily="34" charset="0"/>
              </a:rPr>
              <a:t>1971</a:t>
            </a:r>
            <a:r>
              <a:rPr lang="el-GR" sz="2400">
                <a:latin typeface="Tahoma" pitchFamily="34" charset="0"/>
              </a:rPr>
              <a:t>:</a:t>
            </a:r>
            <a:r>
              <a:rPr lang="el-GR" sz="2400">
                <a:latin typeface="Tahoma" pitchFamily="34" charset="0"/>
                <a:cs typeface="Arial" pitchFamily="34" charset="0"/>
              </a:rPr>
              <a:t> </a:t>
            </a:r>
            <a:r>
              <a:rPr lang="en-US" sz="2400">
                <a:latin typeface="Tahoma" pitchFamily="34" charset="0"/>
                <a:cs typeface="Arial" pitchFamily="34" charset="0"/>
              </a:rPr>
              <a:t>Steroids banned by International Amateur Athletic Federation </a:t>
            </a:r>
            <a:r>
              <a:rPr lang="el-GR" sz="2400">
                <a:latin typeface="Tahoma" pitchFamily="34" charset="0"/>
                <a:cs typeface="Arial" pitchFamily="34" charset="0"/>
              </a:rPr>
              <a:t>(</a:t>
            </a:r>
            <a:r>
              <a:rPr lang="en-GB" sz="2400">
                <a:latin typeface="Tahoma" pitchFamily="34" charset="0"/>
                <a:cs typeface="Arial" pitchFamily="34" charset="0"/>
              </a:rPr>
              <a:t>IAAF</a:t>
            </a:r>
            <a:r>
              <a:rPr lang="el-GR" sz="2400">
                <a:latin typeface="Tahoma" pitchFamily="34" charset="0"/>
                <a:cs typeface="Arial" pitchFamily="34" charset="0"/>
              </a:rPr>
              <a:t>)</a:t>
            </a:r>
            <a:endParaRPr lang="en-US" sz="2400">
              <a:latin typeface="Tahoma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</a:pPr>
            <a:r>
              <a:rPr lang="en-US" sz="2400">
                <a:latin typeface="Tahoma" pitchFamily="34" charset="0"/>
                <a:cs typeface="Arial" pitchFamily="34" charset="0"/>
              </a:rPr>
              <a:t>1972 Munich Olympic Games:</a:t>
            </a:r>
            <a:r>
              <a:rPr lang="el-GR" sz="2400">
                <a:latin typeface="Tahoma" pitchFamily="34" charset="0"/>
                <a:cs typeface="Arial" pitchFamily="34" charset="0"/>
              </a:rPr>
              <a:t> </a:t>
            </a:r>
            <a:r>
              <a:rPr lang="en-US" sz="2400">
                <a:latin typeface="Tahoma" pitchFamily="34" charset="0"/>
                <a:cs typeface="Arial" pitchFamily="34" charset="0"/>
              </a:rPr>
              <a:t>impressive </a:t>
            </a:r>
            <a:r>
              <a:rPr lang="el-GR" sz="2400">
                <a:latin typeface="Tahoma" pitchFamily="34" charset="0"/>
                <a:cs typeface="Arial" pitchFamily="34" charset="0"/>
              </a:rPr>
              <a:t>20</a:t>
            </a:r>
            <a:r>
              <a:rPr lang="en-US" sz="2400">
                <a:latin typeface="Tahoma" pitchFamily="34" charset="0"/>
                <a:cs typeface="Arial" pitchFamily="34" charset="0"/>
              </a:rPr>
              <a:t>79</a:t>
            </a:r>
            <a:r>
              <a:rPr lang="el-GR" sz="2400">
                <a:latin typeface="Tahoma" pitchFamily="34" charset="0"/>
                <a:cs typeface="Arial" pitchFamily="34" charset="0"/>
              </a:rPr>
              <a:t> </a:t>
            </a:r>
            <a:r>
              <a:rPr lang="en-US" sz="2400">
                <a:latin typeface="Tahoma" pitchFamily="34" charset="0"/>
                <a:cs typeface="Arial" pitchFamily="34" charset="0"/>
              </a:rPr>
              <a:t>tests</a:t>
            </a:r>
          </a:p>
          <a:p>
            <a:pPr algn="just">
              <a:lnSpc>
                <a:spcPts val="3200"/>
              </a:lnSpc>
            </a:pPr>
            <a:r>
              <a:rPr lang="el-GR" sz="2400">
                <a:latin typeface="Tahoma" pitchFamily="34" charset="0"/>
                <a:cs typeface="Arial" pitchFamily="34" charset="0"/>
              </a:rPr>
              <a:t>1974</a:t>
            </a:r>
            <a:r>
              <a:rPr lang="en-US" sz="2400">
                <a:latin typeface="Tahoma" pitchFamily="34" charset="0"/>
                <a:cs typeface="Arial" pitchFamily="34" charset="0"/>
              </a:rPr>
              <a:t> - 1975</a:t>
            </a:r>
            <a:r>
              <a:rPr lang="el-GR" sz="2400">
                <a:latin typeface="Tahoma" pitchFamily="34" charset="0"/>
              </a:rPr>
              <a:t>:</a:t>
            </a:r>
            <a:r>
              <a:rPr lang="el-GR" sz="2400">
                <a:latin typeface="Tahoma" pitchFamily="34" charset="0"/>
                <a:cs typeface="Arial" pitchFamily="34" charset="0"/>
              </a:rPr>
              <a:t> </a:t>
            </a:r>
            <a:r>
              <a:rPr lang="en-GB" sz="2400">
                <a:latin typeface="Tahoma" pitchFamily="34" charset="0"/>
                <a:cs typeface="Arial" pitchFamily="34" charset="0"/>
              </a:rPr>
              <a:t>RIA and </a:t>
            </a:r>
            <a:r>
              <a:rPr lang="en-US" sz="2400">
                <a:latin typeface="Tahoma" pitchFamily="34" charset="0"/>
                <a:cs typeface="Arial" pitchFamily="34" charset="0"/>
              </a:rPr>
              <a:t>GC/MS methods for steroids detection. Subsequent ban by IOC</a:t>
            </a:r>
          </a:p>
          <a:p>
            <a:pPr algn="just">
              <a:lnSpc>
                <a:spcPts val="3200"/>
              </a:lnSpc>
              <a:spcBef>
                <a:spcPct val="40000"/>
              </a:spcBef>
            </a:pPr>
            <a:r>
              <a:rPr lang="el-GR" sz="2400">
                <a:latin typeface="Tahoma" pitchFamily="34" charset="0"/>
                <a:cs typeface="Arial" pitchFamily="34" charset="0"/>
              </a:rPr>
              <a:t>197</a:t>
            </a:r>
            <a:r>
              <a:rPr lang="el-GR" sz="2400">
                <a:latin typeface="Tahoma" pitchFamily="34" charset="0"/>
              </a:rPr>
              <a:t>6</a:t>
            </a:r>
            <a:r>
              <a:rPr lang="en-US" sz="2400">
                <a:latin typeface="Tahoma" pitchFamily="34" charset="0"/>
              </a:rPr>
              <a:t>: Montreal Olympic Games</a:t>
            </a:r>
            <a:r>
              <a:rPr lang="el-GR" sz="2400">
                <a:latin typeface="Tahoma" pitchFamily="34" charset="0"/>
              </a:rPr>
              <a:t>:</a:t>
            </a:r>
            <a:r>
              <a:rPr lang="el-GR" sz="2400">
                <a:latin typeface="Tahoma" pitchFamily="34" charset="0"/>
                <a:cs typeface="Arial" pitchFamily="34" charset="0"/>
              </a:rPr>
              <a:t> 283 </a:t>
            </a:r>
            <a:r>
              <a:rPr lang="en-US" sz="2400">
                <a:latin typeface="Tahoma" pitchFamily="34" charset="0"/>
                <a:cs typeface="Arial" pitchFamily="34" charset="0"/>
              </a:rPr>
              <a:t>tests for steroids –</a:t>
            </a:r>
            <a:r>
              <a:rPr lang="el-GR" sz="2400">
                <a:latin typeface="Tahoma" pitchFamily="34" charset="0"/>
                <a:cs typeface="Arial" pitchFamily="34" charset="0"/>
              </a:rPr>
              <a:t> 8</a:t>
            </a:r>
            <a:r>
              <a:rPr lang="en-US" sz="2400">
                <a:latin typeface="Tahoma" pitchFamily="34" charset="0"/>
                <a:cs typeface="Arial" pitchFamily="34" charset="0"/>
              </a:rPr>
              <a:t> positive </a:t>
            </a:r>
            <a:r>
              <a:rPr lang="el-GR" sz="2400">
                <a:latin typeface="Tahoma" pitchFamily="34" charset="0"/>
                <a:cs typeface="Arial" pitchFamily="34" charset="0"/>
              </a:rPr>
              <a:t>(7 </a:t>
            </a:r>
            <a:r>
              <a:rPr lang="en-US" sz="2400">
                <a:latin typeface="Tahoma" pitchFamily="34" charset="0"/>
                <a:cs typeface="Arial" pitchFamily="34" charset="0"/>
              </a:rPr>
              <a:t>in WL</a:t>
            </a:r>
            <a:r>
              <a:rPr lang="el-GR" sz="2400">
                <a:latin typeface="Tahoma" pitchFamily="34" charset="0"/>
                <a:cs typeface="Arial" pitchFamily="34" charset="0"/>
              </a:rPr>
              <a:t>, 1 </a:t>
            </a:r>
            <a:r>
              <a:rPr lang="en-US" sz="2400">
                <a:latin typeface="Tahoma" pitchFamily="34" charset="0"/>
                <a:cs typeface="Arial" pitchFamily="34" charset="0"/>
              </a:rPr>
              <a:t>in discus throw</a:t>
            </a:r>
            <a:r>
              <a:rPr lang="el-GR" sz="2400">
                <a:latin typeface="Tahoma" pitchFamily="34" charset="0"/>
                <a:cs typeface="Arial" pitchFamily="34" charset="0"/>
              </a:rPr>
              <a:t>)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Analytical Milestones</a:t>
            </a:r>
            <a:endParaRPr lang="en-GB" sz="2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7724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3200"/>
              </a:lnSpc>
            </a:pPr>
            <a:r>
              <a:rPr lang="el-GR" altLang="el-GR" sz="2400">
                <a:latin typeface="Tahoma" pitchFamily="34" charset="0"/>
                <a:cs typeface="Times New Roman" pitchFamily="18" charset="0"/>
              </a:rPr>
              <a:t>1</a:t>
            </a:r>
            <a:r>
              <a:rPr lang="en-US" altLang="el-GR" sz="2400">
                <a:latin typeface="Tahoma" pitchFamily="34" charset="0"/>
                <a:cs typeface="Times New Roman" pitchFamily="18" charset="0"/>
              </a:rPr>
              <a:t>988: Seoul Olympic Games: probably the great</a:t>
            </a:r>
            <a:r>
              <a:rPr lang="el-GR" altLang="el-GR" sz="2400">
                <a:latin typeface="Tahoma" pitchFamily="34" charset="0"/>
                <a:cs typeface="Times New Roman" pitchFamily="18" charset="0"/>
              </a:rPr>
              <a:t>e</a:t>
            </a:r>
            <a:r>
              <a:rPr lang="en-US" altLang="el-GR" sz="2400">
                <a:latin typeface="Tahoma" pitchFamily="34" charset="0"/>
                <a:cs typeface="Times New Roman" pitchFamily="18" charset="0"/>
              </a:rPr>
              <a:t>st doping scandal ever, Canadian Ben Johnson, winner of 100 m race, positive for stanozolol</a:t>
            </a:r>
            <a:r>
              <a:rPr lang="el-GR" sz="2400">
                <a:latin typeface="Tahoma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3200"/>
              </a:lnSpc>
            </a:pPr>
            <a:r>
              <a:rPr lang="en-US" altLang="el-GR" sz="2400">
                <a:latin typeface="Tahoma" pitchFamily="34" charset="0"/>
                <a:cs typeface="Times New Roman" pitchFamily="18" charset="0"/>
              </a:rPr>
              <a:t>1988: International Olympic Charter Against Doping in Sport adopted by IOC.</a:t>
            </a:r>
            <a:endParaRPr lang="el-GR" sz="2400">
              <a:latin typeface="Tahoma" pitchFamily="34" charset="0"/>
            </a:endParaRPr>
          </a:p>
          <a:p>
            <a:pPr algn="just" eaLnBrk="0" hangingPunct="0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imes New Roman" pitchFamily="18" charset="0"/>
              </a:rPr>
              <a:t>1</a:t>
            </a:r>
            <a:r>
              <a:rPr lang="en-US" altLang="el-GR" sz="2400">
                <a:latin typeface="Tahoma" pitchFamily="34" charset="0"/>
                <a:cs typeface="Times New Roman" pitchFamily="18" charset="0"/>
              </a:rPr>
              <a:t>989: Recombinant erythropoietin, under product name  Epogen (epoetin</a:t>
            </a:r>
            <a:r>
              <a:rPr lang="el-GR" altLang="el-GR" sz="2400">
                <a:latin typeface="Tahoma" pitchFamily="34" charset="0"/>
                <a:cs typeface="Times New Roman" pitchFamily="18" charset="0"/>
              </a:rPr>
              <a:t>-</a:t>
            </a:r>
            <a:r>
              <a:rPr lang="el-GR" altLang="el-GR" sz="2400">
                <a:latin typeface="Tahoma" pitchFamily="34" charset="0"/>
              </a:rPr>
              <a:t>α)</a:t>
            </a:r>
            <a:r>
              <a:rPr lang="en-US" altLang="el-GR" sz="2400">
                <a:latin typeface="Tahoma" pitchFamily="34" charset="0"/>
                <a:cs typeface="Times New Roman" pitchFamily="18" charset="0"/>
              </a:rPr>
              <a:t> (Amgen) approved by US Food and Drug Administration.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imes New Roman" pitchFamily="18" charset="0"/>
              </a:rPr>
              <a:t>1999: World Anti-Doping Agency (WADA) is founded.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imes New Roman" pitchFamily="18" charset="0"/>
              </a:rPr>
              <a:t>2000: The Olympic Movement Anti-Doping Code came into force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Analytical Milestones (continued)</a:t>
            </a:r>
            <a:endParaRPr lang="en-GB" sz="15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4213" y="692150"/>
            <a:ext cx="7773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3400"/>
              </a:lnSpc>
              <a:spcBef>
                <a:spcPct val="0"/>
              </a:spcBef>
              <a:defRPr/>
            </a:pPr>
            <a:r>
              <a:rPr lang="el-GR" altLang="el-GR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</a:t>
            </a:r>
            <a:r>
              <a:rPr lang="en-US" altLang="el-GR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efinition of Doping</a:t>
            </a:r>
            <a:r>
              <a:rPr lang="en-US" altLang="el-GR" sz="3200" b="1" baseline="300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endParaRPr lang="en-US" altLang="el-GR" sz="3200" b="1" noProof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19138" y="1438275"/>
            <a:ext cx="79168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n-US" altLang="el-GR" sz="2400">
                <a:solidFill>
                  <a:schemeClr val="tx1"/>
                </a:solidFill>
              </a:rPr>
              <a:t>Doping is </a:t>
            </a: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defined as the presence of a prohibited substance or its metabolites or markers in an athlete’s bodily specimen. </a:t>
            </a:r>
          </a:p>
          <a:p>
            <a:pPr marL="457200" indent="-457200" algn="just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Doping is also the use or attempted use of a prohibited substance or a prohibited method.</a:t>
            </a:r>
          </a:p>
          <a:p>
            <a:pPr marL="457200" indent="-457200" algn="just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n-US" altLang="el-GR" sz="2400" i="1">
                <a:solidFill>
                  <a:schemeClr val="tx1"/>
                </a:solidFill>
                <a:cs typeface="Times New Roman" pitchFamily="18" charset="0"/>
              </a:rPr>
              <a:t>Refusing</a:t>
            </a: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, or </a:t>
            </a:r>
            <a:r>
              <a:rPr lang="en-US" altLang="el-GR" sz="2400" i="1">
                <a:solidFill>
                  <a:schemeClr val="tx1"/>
                </a:solidFill>
                <a:cs typeface="Times New Roman" pitchFamily="18" charset="0"/>
              </a:rPr>
              <a:t>failing</a:t>
            </a: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 without compelling justification, to </a:t>
            </a:r>
            <a:r>
              <a:rPr lang="en-US" altLang="el-GR" sz="2400" i="1">
                <a:solidFill>
                  <a:schemeClr val="tx1"/>
                </a:solidFill>
                <a:cs typeface="Times New Roman" pitchFamily="18" charset="0"/>
              </a:rPr>
              <a:t>submit to sample collection</a:t>
            </a: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 after notification is also considered an anti-doping rule violation, along with </a:t>
            </a:r>
            <a:r>
              <a:rPr lang="en-US" altLang="el-GR" sz="2400" i="1">
                <a:solidFill>
                  <a:schemeClr val="tx1"/>
                </a:solidFill>
                <a:cs typeface="Times New Roman" pitchFamily="18" charset="0"/>
              </a:rPr>
              <a:t>tampering</a:t>
            </a: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 or attempting to tamper with any part of doping control. </a:t>
            </a:r>
            <a:endParaRPr lang="en-US" altLang="el-GR" sz="1600">
              <a:solidFill>
                <a:schemeClr val="tx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77739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ts val="3200"/>
              </a:lnSpc>
              <a:spcBef>
                <a:spcPct val="40000"/>
              </a:spcBef>
            </a:pPr>
            <a:r>
              <a:rPr lang="en-US" altLang="el-GR" sz="1600" baseline="30000">
                <a:solidFill>
                  <a:schemeClr val="tx1"/>
                </a:solidFill>
              </a:rPr>
              <a:t>1</a:t>
            </a:r>
            <a:r>
              <a:rPr lang="en-US" altLang="el-GR" sz="1600">
                <a:solidFill>
                  <a:schemeClr val="tx1"/>
                </a:solidFill>
              </a:rPr>
              <a:t>World Anti-Doping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7724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2000, Sydney Olympic Games: First pilot scale tests during Olympic Games for EPO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2002, Salt Lake City Winter Olympics: </a:t>
            </a:r>
            <a:r>
              <a:rPr lang="en-US" sz="2400" dirty="0" err="1">
                <a:latin typeface="Tahoma" pitchFamily="34" charset="0"/>
                <a:cs typeface="Times New Roman" pitchFamily="18" charset="0"/>
              </a:rPr>
              <a:t>Darbepoetin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 (new form of </a:t>
            </a:r>
            <a:r>
              <a:rPr lang="en-US" sz="2400" dirty="0" err="1">
                <a:latin typeface="Tahoma" pitchFamily="34" charset="0"/>
                <a:cs typeface="Times New Roman" pitchFamily="18" charset="0"/>
              </a:rPr>
              <a:t>rEPO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) used and detected, before listed as a banned substance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altLang="el-GR" sz="2400" dirty="0">
                <a:latin typeface="Tahoma" pitchFamily="34" charset="0"/>
                <a:cs typeface="Times New Roman" pitchFamily="18" charset="0"/>
              </a:rPr>
              <a:t>2004: World Anti-Doping Code and International Standards came into force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2400" dirty="0">
                <a:latin typeface="Tahoma" pitchFamily="34" charset="0"/>
              </a:rPr>
              <a:t>2004, Olympic Games: A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ll classes of prohibited substances and methods detectable. The more efficient and effective doping control program ever </a:t>
            </a:r>
            <a:r>
              <a:rPr lang="en-US" sz="2400" dirty="0" err="1">
                <a:latin typeface="Tahoma" pitchFamily="34" charset="0"/>
                <a:cs typeface="Times New Roman" pitchFamily="18" charset="0"/>
              </a:rPr>
              <a:t>implemented.The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 first positive cases not based on an Adverse Analytical Finding</a:t>
            </a:r>
            <a:endParaRPr lang="el-GR" sz="24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Analytical Milestones (continued)</a:t>
            </a:r>
            <a:endParaRPr lang="en-GB" sz="15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620000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Analytical </a:t>
            </a:r>
            <a:r>
              <a:rPr lang="en-US" altLang="el-G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Technologies applied</a:t>
            </a:r>
            <a:endParaRPr lang="en-US" altLang="el-GR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83058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Stimulants, Narcotics, plasma expanders: hydrolysis, if needed, liquid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liquid extraction, derivatization, GC/MS 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Anabolic agents and others: hydrolysis, liquid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liquid extraction, derivatization, GC/MS and/or GC/HRMS and 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C/MS/MS </a:t>
            </a:r>
            <a:r>
              <a:rPr lang="en-US" altLang="el-GR"/>
              <a:t>(</a:t>
            </a: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GC/IRMS for endogenous steroids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Diuretics: liquid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liquid extraction and derivatization, if needed, GC/MS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Glucocorticosteroids: hydrolysis, liquid</a:t>
            </a:r>
            <a:r>
              <a:rPr lang="el-GR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 extraction, </a:t>
            </a:r>
            <a:r>
              <a:rPr lang="el-GR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C/MS/MS</a:t>
            </a:r>
            <a:endParaRPr lang="el-GR" altLang="el-GR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β-2-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agonists: 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hydrolysis, liquid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liquid extraction, derivatization, GC/MS and GC/HRMS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7620000" cy="4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el-GR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Analytical </a:t>
            </a:r>
            <a:r>
              <a:rPr lang="en-US" altLang="el-GR" sz="1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Technologies applied (continued)</a:t>
            </a:r>
            <a:endParaRPr lang="en-US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671513" y="1782763"/>
            <a:ext cx="830580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r-Human EPO: isoelectric focusing electrophoresis, immunoblotting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transfusions: Flow cytometry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Hemoglobin</a:t>
            </a:r>
            <a:r>
              <a:rPr lang="el-GR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Based Oxygen Carriers: native electrophoresis after immunoprecipitation (Western Blot) of Hp-Hb complex, chemiluminescence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hGH: ELISA (double antibodies), fluorimetry</a:t>
            </a:r>
            <a:endParaRPr lang="el-GR" altLang="el-GR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G, LH: IRMA</a:t>
            </a:r>
          </a:p>
        </p:txBody>
      </p:sp>
      <p:graphicFrame>
        <p:nvGraphicFramePr>
          <p:cNvPr id="467972" name="Object 4"/>
          <p:cNvGraphicFramePr>
            <a:graphicFrameLocks noChangeAspect="1"/>
          </p:cNvGraphicFramePr>
          <p:nvPr/>
        </p:nvGraphicFramePr>
        <p:xfrm>
          <a:off x="6172200" y="5105400"/>
          <a:ext cx="2209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00" name="Photo Editor Photo" r:id="rId4" imgW="1143099" imgH="685859" progId="">
                  <p:embed/>
                </p:oleObj>
              </mc:Choice>
              <mc:Fallback>
                <p:oleObj name="Photo Editor Photo" r:id="rId4" imgW="1143099" imgH="68585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05400"/>
                        <a:ext cx="22098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Urine and Blood sample collection</a:t>
            </a:r>
            <a:endParaRPr lang="en-US" altLang="el-GR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577850" y="1339850"/>
            <a:ext cx="78041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cs typeface="Arial" pitchFamily="34" charset="0"/>
              </a:rPr>
              <a:t>110 ml urine (EPO test) or 75 ml urine collected in normal collection vessels</a:t>
            </a:r>
          </a:p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cs typeface="Arial" pitchFamily="34" charset="0"/>
              </a:rPr>
              <a:t>Bereg kits for sealing of urine and blood samples</a:t>
            </a:r>
          </a:p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cs typeface="Arial" pitchFamily="34" charset="0"/>
              </a:rPr>
              <a:t>Only SG measured with refractometer</a:t>
            </a:r>
            <a:endParaRPr lang="en-GB" altLang="el-GR"/>
          </a:p>
        </p:txBody>
      </p:sp>
      <p:pic>
        <p:nvPicPr>
          <p:cNvPr id="385032" name="Picture 8" descr="A-Probe und B-Pr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352800"/>
            <a:ext cx="2971800" cy="2239963"/>
          </a:xfrm>
          <a:prstGeom prst="rect">
            <a:avLst/>
          </a:prstGeom>
          <a:noFill/>
        </p:spPr>
      </p:pic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6553200" y="4038600"/>
          <a:ext cx="2057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24" name="Photo Editor Photo" r:id="rId5" imgW="1523810" imgH="1523810" progId="">
                  <p:embed/>
                </p:oleObj>
              </mc:Choice>
              <mc:Fallback>
                <p:oleObj name="Photo Editor Photo" r:id="rId5" imgW="1523810" imgH="15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38600"/>
                        <a:ext cx="2057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5048" name="Picture 24" descr="Instruc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038600"/>
            <a:ext cx="243522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1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Urine and Blood sample collection (continued)</a:t>
            </a:r>
            <a:endParaRPr lang="en-US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577850" y="1339850"/>
            <a:ext cx="78041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cs typeface="Arial" pitchFamily="34" charset="0"/>
              </a:rPr>
              <a:t>Whole blood for blood transfusions: 2.7 mL tube, potassium EDTA as anticoagulant (1.2-2 mg/ml)</a:t>
            </a:r>
          </a:p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cs typeface="Arial" pitchFamily="34" charset="0"/>
              </a:rPr>
              <a:t>Serum for HBOCs and hGH: 4.7 mL tube, gel separator and activator of coagulation</a:t>
            </a:r>
            <a:endParaRPr lang="en-GB" altLang="el-GR"/>
          </a:p>
        </p:txBody>
      </p:sp>
      <p:pic>
        <p:nvPicPr>
          <p:cNvPr id="423940" name="Picture 4" descr="http://www.sarstedt.com/product-pics/111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788" y="2971800"/>
            <a:ext cx="2352675" cy="3352800"/>
          </a:xfrm>
          <a:prstGeom prst="rect">
            <a:avLst/>
          </a:prstGeom>
          <a:noFill/>
        </p:spPr>
      </p:pic>
      <p:pic>
        <p:nvPicPr>
          <p:cNvPr id="423941" name="Picture 5" descr="A-Probe und B-Pro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05200"/>
            <a:ext cx="2819400" cy="2125663"/>
          </a:xfrm>
          <a:prstGeom prst="rect">
            <a:avLst/>
          </a:prstGeom>
          <a:noFill/>
        </p:spPr>
      </p:pic>
      <p:graphicFrame>
        <p:nvGraphicFramePr>
          <p:cNvPr id="423942" name="Object 6"/>
          <p:cNvGraphicFramePr>
            <a:graphicFrameLocks noChangeAspect="1"/>
          </p:cNvGraphicFramePr>
          <p:nvPr/>
        </p:nvGraphicFramePr>
        <p:xfrm>
          <a:off x="3581400" y="3176588"/>
          <a:ext cx="2217738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48" name="Photo Editor Photo" r:id="rId6" imgW="1523810" imgH="2004234" progId="">
                  <p:embed/>
                </p:oleObj>
              </mc:Choice>
              <mc:Fallback>
                <p:oleObj name="Photo Editor Photo" r:id="rId6" imgW="1523810" imgH="200423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76588"/>
                        <a:ext cx="2217738" cy="291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19138"/>
            <a:ext cx="7772400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l-GR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Επιθυμητές ενέργειες και παρενέργειες απαγορευμένων ουσιών</a:t>
            </a:r>
            <a:endParaRPr lang="en-GB" sz="2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12003" name="Group 35"/>
          <p:cNvGraphicFramePr>
            <a:graphicFrameLocks noGrp="1"/>
          </p:cNvGraphicFramePr>
          <p:nvPr>
            <p:ph type="tbl" idx="1"/>
          </p:nvPr>
        </p:nvGraphicFramePr>
        <p:xfrm>
          <a:off x="719138" y="1798638"/>
          <a:ext cx="7916862" cy="4480243"/>
        </p:xfrm>
        <a:graphic>
          <a:graphicData uri="http://schemas.openxmlformats.org/drawingml/2006/table">
            <a:tbl>
              <a:tblPr/>
              <a:tblGrid>
                <a:gridCol w="2557462"/>
                <a:gridCol w="2667000"/>
                <a:gridCol w="26924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Ουσίες</a:t>
                      </a:r>
                      <a:endParaRPr kumimoji="0" lang="en-GB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Επιθυμητές δράσεις</a:t>
                      </a:r>
                      <a:endParaRPr kumimoji="0" lang="en-GB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Παρενέργειες</a:t>
                      </a:r>
                      <a:endParaRPr kumimoji="0" lang="en-GB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ΔΙΕΓΕΡΤΙΚΑ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Ψυχοκινητικά (π.χ. Αμφεταμίνες)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Αναστολή κοπώσεως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Απώλεια κρίσεως και γενετήσιας επιθυμίας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εξάρτηση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ανοχή,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ανορεξία, αϋπνία, υπέρταση, αρρυθμία, τρόμος, κεφαλαλγία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Συμπαθομιμητικές αμίνες (π.χ. εφεδρίνες)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βρογχοδιαστολή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αύξηση παλμού και ροής αίματος, αύξηση επιπέδων γλυκόζης στο αίμα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ανορεξία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ταχυκαρδία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υπέρταση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19138"/>
            <a:ext cx="7916862" cy="423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l-GR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Επιθυμητές ενέργειες και παρενέργειες απαγορευμένων ουσιών (συνέχεια)</a:t>
            </a:r>
            <a:endParaRPr lang="en-GB" sz="15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13040" name="Group 48"/>
          <p:cNvGraphicFramePr>
            <a:graphicFrameLocks noGrp="1"/>
          </p:cNvGraphicFramePr>
          <p:nvPr>
            <p:ph type="tbl" idx="1"/>
          </p:nvPr>
        </p:nvGraphicFramePr>
        <p:xfrm>
          <a:off x="838200" y="1295400"/>
          <a:ext cx="7916863" cy="4881880"/>
        </p:xfrm>
        <a:graphic>
          <a:graphicData uri="http://schemas.openxmlformats.org/drawingml/2006/table">
            <a:tbl>
              <a:tblPr/>
              <a:tblGrid>
                <a:gridCol w="2481263"/>
                <a:gridCol w="2797175"/>
                <a:gridCol w="26384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Ουσίες</a:t>
                      </a:r>
                      <a:endParaRPr kumimoji="0" lang="en-GB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Επιθυμητές δράσεις</a:t>
                      </a:r>
                      <a:endParaRPr kumimoji="0" lang="en-GB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Παρενέργειες</a:t>
                      </a:r>
                      <a:endParaRPr kumimoji="0" lang="en-GB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Καφε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ΐ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νη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διέγερση αναπνευστικού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προαγωγή λιπόλυσης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αϋπνία, υπέρταση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γαστρικές διαταραχές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ΝΑΡΚΩΤΙΚΑ ΑΝΑΛΓΗΤΙΚΑ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Ελάττωση αντιλήψεως σωματικού άλγους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εξάρτηση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ανοχή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ΑΝΑΣΤΟΛΕΙΣ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ελάττωση: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stress,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άγχους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προαγωνιστικής έντασης,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τρόμου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καρδιακή ανακοπή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αναπνευστικά προβλήματα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ανικανότητα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αϋπνία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κατάθλιψη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ΔΙΟΥΡΗΤΙΚΑ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απώλεια βάρους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αφυδάτωση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διαταραχές ηλεκτρολυτών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19138"/>
            <a:ext cx="7916862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l-GR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Επιθυμητές ενέργειες και παρενέργειες απαγορευμένων ουσιών (συνέχεια)</a:t>
            </a:r>
            <a:endParaRPr lang="en-GB" sz="15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14041" name="Group 25"/>
          <p:cNvGraphicFramePr>
            <a:graphicFrameLocks noGrp="1"/>
          </p:cNvGraphicFramePr>
          <p:nvPr>
            <p:ph type="tbl" idx="1"/>
          </p:nvPr>
        </p:nvGraphicFramePr>
        <p:xfrm>
          <a:off x="762000" y="1600200"/>
          <a:ext cx="7916863" cy="4511040"/>
        </p:xfrm>
        <a:graphic>
          <a:graphicData uri="http://schemas.openxmlformats.org/drawingml/2006/table">
            <a:tbl>
              <a:tblPr/>
              <a:tblGrid>
                <a:gridCol w="2024063"/>
                <a:gridCol w="2166937"/>
                <a:gridCol w="3725863"/>
              </a:tblGrid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Ουσίες</a:t>
                      </a:r>
                      <a:endParaRPr kumimoji="0" lang="en-GB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Επιθυμητές</a:t>
                      </a:r>
                      <a:endParaRPr kumimoji="0" lang="en-GB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Παρενέργειες</a:t>
                      </a:r>
                      <a:endParaRPr kumimoji="0" lang="en-GB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ΑΝΑΒΟΛΙΚΑ ΣΤΕΡΟΕΙΔΗ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αύξηση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μυϊκής μάζας,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δύναμης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επιθετικότητας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Άρρενες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ελάττωση μεγέθους όρχεων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παραγωγής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σπέρματος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στείρωση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γυναικομαστία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Θήλεις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τριχοφυΐα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ακμή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μεγέθυνση κλειτορίδας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ανωμαλίες κύκλου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αλλαγή χροιάς φωνής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Γενικά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ίκτερος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ηπατικές βλάβες, καρκίνος ήπατος,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αλλαγές στο ισοζύγιο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HDL/LDL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916863" cy="881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Επίδραση αναβολικών στεροειδών          στο ήπαρ</a:t>
            </a:r>
            <a:endParaRPr lang="en-GB" sz="2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67282" name="Object 18"/>
          <p:cNvGraphicFramePr>
            <a:graphicFrameLocks noChangeAspect="1"/>
          </p:cNvGraphicFramePr>
          <p:nvPr/>
        </p:nvGraphicFramePr>
        <p:xfrm>
          <a:off x="533400" y="1371600"/>
          <a:ext cx="32766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6" name="Bitmap Image" r:id="rId3" imgW="5133333" imgH="3323810" progId="PBrush">
                  <p:embed/>
                </p:oleObj>
              </mc:Choice>
              <mc:Fallback>
                <p:oleObj name="Bitmap Image" r:id="rId3" imgW="5133333" imgH="33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32766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3" name="Object 19"/>
          <p:cNvGraphicFramePr>
            <a:graphicFrameLocks noChangeAspect="1"/>
          </p:cNvGraphicFramePr>
          <p:nvPr/>
        </p:nvGraphicFramePr>
        <p:xfrm>
          <a:off x="4953000" y="1371600"/>
          <a:ext cx="3252788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7" name="Bitmap Image" r:id="rId5" imgW="5133333" imgH="3343742" progId="PBrush">
                  <p:embed/>
                </p:oleObj>
              </mc:Choice>
              <mc:Fallback>
                <p:oleObj name="Bitmap Image" r:id="rId5" imgW="5133333" imgH="334374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71600"/>
                        <a:ext cx="3252788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0" y="35814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Δείγμα νεκροψίας φυσιολογικού ιστού ήπατος</a:t>
            </a:r>
            <a:endParaRPr lang="en-GB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4400550" y="3486150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Ιστός ήπατος που εμφανίζει καρκινική μετάλλαξη ύστερα από 5ετή χρήση αναβολικών</a:t>
            </a:r>
            <a:endParaRPr lang="en-GB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67286" name="Object 22"/>
          <p:cNvGraphicFramePr>
            <a:graphicFrameLocks noChangeAspect="1"/>
          </p:cNvGraphicFramePr>
          <p:nvPr/>
        </p:nvGraphicFramePr>
        <p:xfrm>
          <a:off x="1981200" y="4038600"/>
          <a:ext cx="350520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8" name="Bitmap Image" r:id="rId7" imgW="5191850" imgH="3476190" progId="PBrush">
                  <p:embed/>
                </p:oleObj>
              </mc:Choice>
              <mc:Fallback>
                <p:oleObj name="Bitmap Image" r:id="rId7" imgW="5191850" imgH="347619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38600"/>
                        <a:ext cx="3505200" cy="234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5334000" y="4648200"/>
            <a:ext cx="3505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Ιστός ήπατος που εμφανίζει ολική καρκινική μετάλλαξη ύστερα από 10ετή χρήση αναβολικών</a:t>
            </a:r>
            <a:endParaRPr lang="en-GB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84" grpId="0" autoUpdateAnimBg="0"/>
      <p:bldP spid="267285" grpId="0" autoUpdateAnimBg="0"/>
      <p:bldP spid="26728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19138"/>
            <a:ext cx="7916862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l-GR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Επιθυμητές ενέργειες και παρενέργειες απαγορευμένων ουσιών (συνέχεια)</a:t>
            </a:r>
            <a:endParaRPr lang="en-GB" sz="15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16112" name="Group 48"/>
          <p:cNvGraphicFramePr>
            <a:graphicFrameLocks noGrp="1"/>
          </p:cNvGraphicFramePr>
          <p:nvPr>
            <p:ph type="tbl" idx="1"/>
          </p:nvPr>
        </p:nvGraphicFramePr>
        <p:xfrm>
          <a:off x="838200" y="1600200"/>
          <a:ext cx="7916863" cy="3840480"/>
        </p:xfrm>
        <a:graphic>
          <a:graphicData uri="http://schemas.openxmlformats.org/drawingml/2006/table">
            <a:tbl>
              <a:tblPr/>
              <a:tblGrid>
                <a:gridCol w="2100263"/>
                <a:gridCol w="2895600"/>
                <a:gridCol w="29210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Ουσίες</a:t>
                      </a:r>
                      <a:endParaRPr kumimoji="0" lang="en-GB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Επιθυμητές</a:t>
                      </a:r>
                      <a:endParaRPr kumimoji="0" lang="en-GB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Παρενέργειες</a:t>
                      </a:r>
                      <a:endParaRPr kumimoji="0" lang="en-GB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ΠΕΠΤΙΔΙΚΕΣ ΟΡΜΟΝΕΣ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hCG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ανάλογα με στεροειδή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διέγερση παραγωγής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T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και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Κεφαλαλγεία, μεταβολές διάθεσης, κατάθλιψη, οίδημα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hGH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αύξηση μυϊκής μάζας και δύναμης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Αύξηση μεγέθους οστών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μυοπάθεια, περιφερειακή νευροπάθεια, παθήσεις στεφανιαίων, καρδιομυοπάθεια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4213" y="692150"/>
            <a:ext cx="7773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3400"/>
              </a:lnSpc>
              <a:spcBef>
                <a:spcPct val="0"/>
              </a:spcBef>
              <a:defRPr/>
            </a:pPr>
            <a:r>
              <a:rPr lang="el-GR" altLang="el-GR" sz="20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</a:t>
            </a:r>
            <a:r>
              <a:rPr lang="en-US" altLang="el-GR" sz="20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efinition (continu</a:t>
            </a:r>
            <a:r>
              <a:rPr lang="el-GR" altLang="el-GR" sz="20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</a:t>
            </a:r>
            <a:r>
              <a:rPr lang="en-US" altLang="el-GR" sz="20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d)</a:t>
            </a:r>
            <a:r>
              <a:rPr lang="en-US" altLang="el-GR" sz="2000" baseline="300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endParaRPr lang="en-US" altLang="el-GR" sz="2000" noProof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168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Possession, trafficking, administration or attempted administration, assisting, encouraging, covering up of a substance that is prohibited is also considered to be anti-doping rule violation.</a:t>
            </a:r>
          </a:p>
          <a:p>
            <a:pPr marL="457200" indent="-457200" algn="just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n-US" altLang="el-GR" sz="2400">
                <a:solidFill>
                  <a:schemeClr val="tx1"/>
                </a:solidFill>
                <a:cs typeface="Times New Roman" pitchFamily="18" charset="0"/>
              </a:rPr>
              <a:t>Failure to provide required whereabouts information and missed tests which are declared based on reasonable rules are included in the code as rule violations. </a:t>
            </a:r>
            <a:endParaRPr lang="en-US" altLang="el-GR" sz="2400">
              <a:solidFill>
                <a:schemeClr val="tx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77739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ts val="3200"/>
              </a:lnSpc>
              <a:spcBef>
                <a:spcPct val="40000"/>
              </a:spcBef>
            </a:pPr>
            <a:r>
              <a:rPr lang="en-US" altLang="el-GR" sz="1600" baseline="30000">
                <a:solidFill>
                  <a:schemeClr val="tx1"/>
                </a:solidFill>
              </a:rPr>
              <a:t>1</a:t>
            </a:r>
            <a:r>
              <a:rPr lang="en-US" altLang="el-GR" sz="1600">
                <a:solidFill>
                  <a:schemeClr val="tx1"/>
                </a:solidFill>
              </a:rPr>
              <a:t>World Anti-Doping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395288" y="130175"/>
            <a:ext cx="8280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Διαδικασία χορήγησης άδειας χρήσης απαγορευμένων ουσιών/ μεθόδων για      θεραπευτικούς σκοπούς (</a:t>
            </a:r>
            <a:r>
              <a:rPr lang="en-US" altLang="el-GR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</a:t>
            </a:r>
            <a:r>
              <a:rPr lang="el-GR" altLang="el-GR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l-GR" altLang="el-GR" sz="30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Εξασφάλιση της δυνατότητας χορήγησης θεραπευτικής αγωγής σε αθλητή, η οποία εμπίπτει στο </a:t>
            </a:r>
            <a:r>
              <a:rPr lang="en-US" altLang="el-GR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International Standard “The </a:t>
            </a:r>
            <a:r>
              <a:rPr lang="el-GR" altLang="el-GR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2018</a:t>
            </a:r>
            <a:r>
              <a:rPr lang="en-US" altLang="el-GR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Prohibited List”</a:t>
            </a:r>
            <a:endParaRPr lang="el-GR" sz="2600" i="1" dirty="0">
              <a:effectLst/>
              <a:latin typeface="Arial" charset="0"/>
              <a:cs typeface="Arial" charset="0"/>
            </a:endParaRPr>
          </a:p>
        </p:txBody>
      </p:sp>
      <p:sp>
        <p:nvSpPr>
          <p:cNvPr id="385051" name="Text Box 27"/>
          <p:cNvSpPr txBox="1">
            <a:spLocks noChangeArrowheads="1"/>
          </p:cNvSpPr>
          <p:nvPr/>
        </p:nvSpPr>
        <p:spPr bwMode="auto">
          <a:xfrm>
            <a:off x="501650" y="2781300"/>
            <a:ext cx="86423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6575" indent="-363538"/>
            <a:r>
              <a:rPr lang="el-GR" altLang="el-GR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Κριτήρια</a:t>
            </a:r>
            <a:endParaRPr lang="en-US" sz="2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536575" indent="-363538" eaLnBrk="0" hangingPunct="0">
              <a:spcBef>
                <a:spcPct val="20000"/>
              </a:spcBef>
              <a:buFontTx/>
              <a:buChar char="•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Παθολογική κατάσταση του αθλητή δεν είναι συνέπεια χρήσης απαγορευμένης ουσίας ή μεθόδου</a:t>
            </a:r>
          </a:p>
          <a:p>
            <a:pPr marL="536575" indent="-363538" eaLnBrk="0" hangingPunct="0">
              <a:spcBef>
                <a:spcPct val="20000"/>
              </a:spcBef>
              <a:buFontTx/>
              <a:buChar char="•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Σοβαρή επιδείνωση της υγείας του αθλητή</a:t>
            </a:r>
          </a:p>
          <a:p>
            <a:pPr marL="536575" indent="-363538" eaLnBrk="0" hangingPunct="0">
              <a:spcBef>
                <a:spcPct val="20000"/>
              </a:spcBef>
              <a:buFontTx/>
              <a:buChar char="•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Όχι επιπλέον βελτίωση της απόδοσης του αθλητή παρά μόνο λόγω επαναφοράς της φυσιολογικής του κατάστασης </a:t>
            </a:r>
          </a:p>
          <a:p>
            <a:pPr marL="536575" indent="-363538" eaLnBrk="0" hangingPunct="0">
              <a:spcBef>
                <a:spcPct val="20000"/>
              </a:spcBef>
              <a:buFontTx/>
              <a:buChar char="•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Μη ύπαρξη εναλλακτικής θεραπείας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5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5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5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5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autoUpdateAnimBg="0"/>
      <p:bldP spid="3850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80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Διαδικασία χορήγησης άδειας χρήσης απαγορευμένων ουσιών/ μεθόδων για θεραπευτικούς σκοπούς (</a:t>
            </a:r>
            <a:r>
              <a:rPr lang="en-US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</a:t>
            </a:r>
            <a:r>
              <a:rPr lang="el-GR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(συνέχεια)</a:t>
            </a:r>
            <a:endParaRPr lang="el-GR" altLang="el-GR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755650" y="1700213"/>
            <a:ext cx="7804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  <a:buFont typeface="Wingdings" pitchFamily="2" charset="2"/>
              <a:buChar char="ü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l-GR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Τυπική διαδικασία χορήγησης T</a:t>
            </a:r>
            <a:r>
              <a:rPr lang="en-US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UE</a:t>
            </a:r>
            <a:endParaRPr lang="el-GR" altLang="el-GR" sz="26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Κατάθεση αίτησης με πλήρη ιατρικό φάκελο και στοιχεία θεραπόντων ιατρών 21 ημέρες πριν π.χ. μία διοργάνωση</a:t>
            </a:r>
            <a:endParaRPr lang="en-US" altLang="el-GR" sz="2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827088" y="3573463"/>
            <a:ext cx="78041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>
              <a:buFont typeface="Wingdings" pitchFamily="2" charset="2"/>
              <a:buChar char="ü"/>
            </a:pPr>
            <a:r>
              <a:rPr lang="el-GR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Δεν ισχύει η συντετμημένη διαδικασία (</a:t>
            </a:r>
            <a:r>
              <a:rPr lang="en-US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aTUE)</a:t>
            </a:r>
            <a:endParaRPr lang="el-GR" altLang="el-GR" sz="26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23888" indent="-623888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l-GR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Διαδικασία αναδρομικής χορήγησης </a:t>
            </a:r>
            <a:r>
              <a:rPr lang="en-US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</a:t>
            </a:r>
            <a:endParaRPr lang="el-GR" altLang="el-GR" sz="26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23888" indent="-623888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l-GR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Διαδικασία γνωστοποίησης για τα γλυκοκορτικοειδή που χορηγούνται με μη συστηματικές οδούς (κυρίως ενδοαρθρικά, περιαρθρικά, διαδερμικά, με εισπνοή κλπ)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autoUpdateAnimBg="0"/>
      <p:bldP spid="51405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80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Διαδικασία χορήγησης άδειας χρήσης απαγορευμένων ουσιών/ μεθόδων για θεραπευτικούς σκοπούς (</a:t>
            </a:r>
            <a:r>
              <a:rPr lang="en-US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</a:t>
            </a:r>
            <a:r>
              <a:rPr lang="el-GR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(συνέχεια)</a:t>
            </a:r>
            <a:endParaRPr lang="el-GR" altLang="el-GR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820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lang="el-GR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Διαδικασία χορήγησης T</a:t>
            </a:r>
            <a:r>
              <a:rPr lang="en-US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UE</a:t>
            </a:r>
            <a:r>
              <a:rPr lang="el-GR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για β-2-αγωνιστές (</a:t>
            </a:r>
            <a:r>
              <a:rPr lang="en-US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formoterol, salbutamol, salmeterol, terbutaline </a:t>
            </a:r>
            <a:r>
              <a:rPr lang="el-GR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εισπνοή</a:t>
            </a:r>
            <a:r>
              <a:rPr lang="en-US" altLang="el-GR" sz="2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827088" y="2349500"/>
            <a:ext cx="78041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>
              <a:buFont typeface="Wingdings" pitchFamily="2" charset="2"/>
              <a:buChar char="ü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Πλήρες ιατρικό ιστορικό</a:t>
            </a:r>
          </a:p>
          <a:p>
            <a:pPr marL="623888" indent="-623888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Περιγραφή της κλινικής ιατρικής εξέτασης με έμφαση στο αναπνευστικό</a:t>
            </a:r>
          </a:p>
          <a:p>
            <a:pPr marL="623888" indent="-623888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Σπειρομέτρηση (FEV1</a:t>
            </a:r>
            <a:r>
              <a:rPr lang="en-US" altLang="el-GR" sz="2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</a:t>
            </a:r>
            <a:r>
              <a:rPr lang="en-US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marL="623888" indent="-623888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Απόδειξη ύπαρξης αντιστρεπτής απόφραξης αεραγωγού (πρόκληση με β-2-αγωνιστή βραχείας δράσης) ή υπερευαισθησίας αεραγωγού (δοκιμασία βρογχικής πρόκλησης)</a:t>
            </a:r>
          </a:p>
          <a:p>
            <a:pPr marL="623888" indent="-623888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Πλήρη στοιχεία θεράποντος ιατρού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1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1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1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1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autoUpdateAnimBg="0"/>
      <p:bldP spid="52122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80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Διαδικασία χορήγησης άδειας χρήσης απαγορευμένων ουσιών/ μεθόδων για θεραπευτικούς σκοπούς (</a:t>
            </a:r>
            <a:r>
              <a:rPr lang="en-US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</a:t>
            </a:r>
            <a:r>
              <a:rPr lang="el-GR" altLang="el-G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(συνέχεια)</a:t>
            </a:r>
            <a:endParaRPr lang="el-GR" altLang="el-GR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780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eaLnBrk="0" hangingPunct="0">
              <a:spcBef>
                <a:spcPct val="20000"/>
              </a:spcBef>
            </a:pPr>
            <a:r>
              <a:rPr lang="el-GR" altLang="el-GR" sz="2600" i="1">
                <a:effectLst/>
                <a:latin typeface="Arial" charset="0"/>
                <a:cs typeface="Arial" charset="0"/>
              </a:rPr>
              <a:t>Αρμόδιες Επιτροπές Χορήγησης (</a:t>
            </a:r>
            <a:r>
              <a:rPr lang="en-US" altLang="el-GR" sz="2600" i="1">
                <a:effectLst/>
                <a:latin typeface="Arial" charset="0"/>
                <a:cs typeface="Arial" charset="0"/>
              </a:rPr>
              <a:t>TUEC)</a:t>
            </a:r>
            <a:endParaRPr lang="en-GB" altLang="el-GR" sz="2600" i="1">
              <a:effectLst/>
              <a:latin typeface="Arial" charset="0"/>
              <a:cs typeface="Arial" charset="0"/>
            </a:endParaRPr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755650" y="2060575"/>
            <a:ext cx="78041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Αθλητές που συγκαταλέγονται στους διεθνώς καταχωρημένους για έλεγχο 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doping</a:t>
            </a:r>
            <a:r>
              <a:rPr 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international</a:t>
            </a:r>
            <a:r>
              <a:rPr 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registered testing pool (IRTP)</a:t>
            </a:r>
            <a:r>
              <a:rPr 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TUEC IF </a:t>
            </a: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ή </a:t>
            </a:r>
            <a:r>
              <a:rPr lang="en-US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WADA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Αθλητές που συμμετέχουν σε διεθνείς διοργανώσεις και δεν είναι 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IRTP</a:t>
            </a:r>
            <a:r>
              <a:rPr 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TUEC IF </a:t>
            </a: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ή Οργανωτικής Επιτροπής, εναλλακτικά αναδρομική χορήγηση </a:t>
            </a:r>
            <a:r>
              <a:rPr lang="en-US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571500" indent="-571500" eaLnBrk="0" hangingPunct="0">
              <a:spcBef>
                <a:spcPct val="20000"/>
              </a:spcBef>
              <a:buFontTx/>
              <a:buChar char="•"/>
            </a:pPr>
            <a:r>
              <a:rPr 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Εθνικού επιπέδου αθλητές: </a:t>
            </a:r>
            <a:r>
              <a:rPr lang="en-US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TUEC NADO, </a:t>
            </a:r>
            <a:r>
              <a:rPr lang="el-GR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εναλλακτικά αναδρομική χορήγηση </a:t>
            </a:r>
            <a:r>
              <a:rPr lang="en-US" altLang="el-GR" sz="2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TUE</a:t>
            </a:r>
            <a:endParaRPr lang="en-GB" altLang="el-GR" sz="2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8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8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9" grpId="0" autoUpdateAnimBg="0"/>
      <p:bldP spid="51815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467544" y="1844824"/>
            <a:ext cx="8280400" cy="469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 dirty="0"/>
              <a:t>To Doping </a:t>
            </a:r>
            <a:r>
              <a:rPr lang="el-GR" altLang="el-GR" dirty="0"/>
              <a:t>έχει αναχθεί σε κοινωνικό και οικονομικό πρόβλημα (παγκόσμια αγορά απαγορευμένων ουσιών 10x</a:t>
            </a:r>
            <a:r>
              <a:rPr lang="en-US" altLang="el-GR" dirty="0"/>
              <a:t>10</a:t>
            </a:r>
            <a:r>
              <a:rPr lang="en-US" altLang="el-GR" baseline="30000" dirty="0"/>
              <a:t>9</a:t>
            </a:r>
            <a:r>
              <a:rPr lang="el-GR" altLang="el-GR" baseline="30000" dirty="0"/>
              <a:t> </a:t>
            </a:r>
            <a:r>
              <a:rPr lang="el-GR" altLang="el-GR" dirty="0"/>
              <a:t>$ ετησίως, διαφήμιση </a:t>
            </a:r>
            <a:r>
              <a:rPr lang="el-GR" altLang="el-GR" dirty="0" err="1"/>
              <a:t>αντι</a:t>
            </a:r>
            <a:r>
              <a:rPr lang="el-GR" altLang="el-GR" dirty="0"/>
              <a:t>-</a:t>
            </a:r>
            <a:r>
              <a:rPr lang="en-US" altLang="el-GR" dirty="0"/>
              <a:t>Doping </a:t>
            </a:r>
            <a:r>
              <a:rPr lang="el-GR" altLang="el-GR" dirty="0"/>
              <a:t>2x</a:t>
            </a:r>
            <a:r>
              <a:rPr lang="en-US" altLang="el-GR" dirty="0"/>
              <a:t>10</a:t>
            </a:r>
            <a:r>
              <a:rPr lang="el-GR" altLang="el-GR" baseline="30000" dirty="0"/>
              <a:t>6</a:t>
            </a:r>
            <a:r>
              <a:rPr lang="el-GR" altLang="el-GR" dirty="0"/>
              <a:t> $ ετησίως, έξοδα διεξαγωγής ελέγχων 1/10 ετήσιου κρατικού προϋπολογισμού Μ. Βρετανίας</a:t>
            </a:r>
            <a:r>
              <a:rPr lang="el-GR" altLang="el-GR" dirty="0" smtClean="0"/>
              <a:t>)</a:t>
            </a:r>
            <a:r>
              <a:rPr lang="en-US" altLang="el-GR" dirty="0" smtClean="0"/>
              <a:t>*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 dirty="0"/>
              <a:t>Ο </a:t>
            </a:r>
            <a:r>
              <a:rPr lang="el-GR" altLang="el-GR" dirty="0" err="1"/>
              <a:t>επιπολασμός</a:t>
            </a:r>
            <a:r>
              <a:rPr lang="el-GR" altLang="el-GR" dirty="0"/>
              <a:t> του</a:t>
            </a:r>
            <a:r>
              <a:rPr lang="en-US" altLang="el-GR" dirty="0"/>
              <a:t> Doping</a:t>
            </a:r>
            <a:r>
              <a:rPr lang="el-GR" altLang="el-GR" dirty="0"/>
              <a:t> εμφανίζεται ανεξάρτητος από φύλο, ηλικία, εθνικότητα, θρησκεία, οικονομική και κοινωνική τάξη.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n-US" altLang="el-GR" dirty="0"/>
              <a:t>To </a:t>
            </a:r>
            <a:r>
              <a:rPr lang="el-GR" altLang="el-GR" dirty="0"/>
              <a:t>φαινόμενο του </a:t>
            </a:r>
            <a:r>
              <a:rPr lang="en-US" altLang="el-GR" dirty="0"/>
              <a:t>Doping</a:t>
            </a:r>
            <a:r>
              <a:rPr lang="el-GR" altLang="el-GR" dirty="0"/>
              <a:t> εμφανίζεται διαχρονικό και μάλλον ανεπηρέαστο από μεθόδους καταστολής</a:t>
            </a:r>
            <a:r>
              <a:rPr lang="el-GR" altLang="el-GR" dirty="0" smtClean="0"/>
              <a:t>.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endParaRPr lang="en-US" altLang="el-GR" dirty="0"/>
          </a:p>
          <a:p>
            <a:pPr marL="288925" indent="-288925">
              <a:lnSpc>
                <a:spcPct val="95000"/>
              </a:lnSpc>
              <a:spcBef>
                <a:spcPct val="35000"/>
              </a:spcBef>
            </a:pPr>
            <a:r>
              <a:rPr lang="en-US" sz="1600" i="1" dirty="0" smtClean="0"/>
              <a:t>* </a:t>
            </a:r>
            <a:r>
              <a:rPr lang="el-GR" sz="1600" i="1" dirty="0" smtClean="0"/>
              <a:t>Οικονομικά στοιχεία 2005</a:t>
            </a:r>
            <a:endParaRPr lang="en-US" sz="1600" i="1" dirty="0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248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Το φαινόμενο του </a:t>
            </a:r>
            <a:r>
              <a:rPr lang="en-US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στον Πρωταθλητισμό – </a:t>
            </a:r>
          </a:p>
          <a:p>
            <a:pPr algn="ctr">
              <a:lnSpc>
                <a:spcPts val="3400"/>
              </a:lnSpc>
            </a:pPr>
            <a:r>
              <a:rPr lang="el-GR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Σκέψεις και Προβληματισμοί</a:t>
            </a:r>
            <a:endParaRPr lang="el-GR" altLang="el-GR" sz="2800" b="1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323850" y="1628775"/>
            <a:ext cx="84963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/>
              <a:t>Τα οφέλη από τη νίκη φαίνεται να υπερκαλύπτουν την ανησυχία τόσο για τους κινδύνους στην υγεία που εγκυμονεί η χρήση απαγορευμένων ουσιών, όσο και για τη διαπόμπευση στην περίπτωση θετικού ελέγχου. 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/>
              <a:t>Η επιτυχία των αγωνιστικών διοργανώσεων έχει συνυφανθεί με την επίδοση και όχι με το συναγωνισμό, γεγονός που υποθάλπει φαινόμενα </a:t>
            </a:r>
            <a:r>
              <a:rPr lang="en-US" altLang="el-GR"/>
              <a:t>Doping</a:t>
            </a:r>
            <a:r>
              <a:rPr lang="el-GR" altLang="el-GR"/>
              <a:t>.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endParaRPr lang="en-US"/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208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l-GR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Το φαινόμενο του </a:t>
            </a:r>
            <a:r>
              <a:rPr lang="en-US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 στον Πρωταθλητισμό – </a:t>
            </a:r>
          </a:p>
          <a:p>
            <a:pPr algn="ctr">
              <a:lnSpc>
                <a:spcPts val="2800"/>
              </a:lnSpc>
            </a:pPr>
            <a:r>
              <a:rPr lang="el-GR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Σκέψεις και Προβληματισμοί (συνέχεια)</a:t>
            </a:r>
            <a:endParaRPr lang="el-GR" altLang="el-GR" sz="1500" b="1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84963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/>
              <a:t>Είναι ο πρωταθλητισμός επάγγελμα;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/>
              <a:t>Υπάρχει ακούσιο </a:t>
            </a:r>
            <a:r>
              <a:rPr lang="en-US" altLang="el-GR"/>
              <a:t>Doping</a:t>
            </a:r>
            <a:r>
              <a:rPr lang="el-GR" altLang="el-GR"/>
              <a:t> στους αθλητές (άγνοια χορήγησης/ είδους χορηγούμενης ουσίας, απαγορευμένες ουσίες σε συμπληρώματα διατροφής κλπ);</a:t>
            </a:r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/>
              <a:t>Ποιός ο ρόλος του επιστημονικού υποστηρικτικού προσωπικού στον πρωταθλητισμό; Ποιός ο ρόλος της οικογένειας του πρωταθλητή;</a:t>
            </a:r>
            <a:endParaRPr lang="en-US" altLang="el-GR"/>
          </a:p>
          <a:p>
            <a:pPr marL="288925" indent="-288925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/>
              <a:t>Υπάρχει ανοχή στην εφαρμογή του</a:t>
            </a:r>
            <a:r>
              <a:rPr lang="en-US" altLang="el-GR"/>
              <a:t> Doping</a:t>
            </a:r>
            <a:r>
              <a:rPr lang="el-GR" altLang="el-GR"/>
              <a:t> από τις Αρχές για λόγους εθνικής προβολής, για παράδειγμα; Ελέγχονται για υποκρισία οι Αρχές;</a:t>
            </a:r>
            <a:endParaRPr lang="en-US"/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208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l-GR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Το φαινόμενο του </a:t>
            </a:r>
            <a:r>
              <a:rPr lang="en-US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 στον Πρωταθλητισμό – </a:t>
            </a:r>
          </a:p>
          <a:p>
            <a:pPr algn="ctr">
              <a:lnSpc>
                <a:spcPts val="2800"/>
              </a:lnSpc>
            </a:pPr>
            <a:r>
              <a:rPr lang="el-GR" altLang="el-GR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Σκέψεις και Προβληματισμοί (συνέχεια)</a:t>
            </a:r>
            <a:endParaRPr lang="el-GR" altLang="el-GR" sz="1500" b="1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 descr="Αποτέλεσμα εικόνας για ben johnson carl lew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4038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Στον αθλητισμό… </a:t>
            </a:r>
            <a:endParaRPr lang="en-GB" altLang="el-G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1400" y="4800600"/>
            <a:ext cx="5105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l-GR" altLang="el-G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D</a:t>
            </a:r>
            <a:r>
              <a:rPr lang="en-US" altLang="el-GR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opin</a:t>
            </a:r>
            <a:r>
              <a:rPr lang="el-GR" altLang="el-G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altLang="el-G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απάτη… </a:t>
            </a:r>
            <a:endParaRPr lang="en-GB" altLang="el-GR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6" name="Picture 4" descr="Αποτέλεσμα εικόνας για maradona the god;s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638800"/>
            <a:ext cx="6858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Αλλά δεν είναι η μόνη! 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19138" y="719138"/>
            <a:ext cx="7620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Αρχές με δικαιοδοσία διαταγής </a:t>
            </a:r>
          </a:p>
          <a:p>
            <a:pPr algn="ctr">
              <a:lnSpc>
                <a:spcPts val="3400"/>
              </a:lnSpc>
            </a:pPr>
            <a:r>
              <a:rPr lang="el-GR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ελέγχων </a:t>
            </a:r>
            <a:r>
              <a:rPr lang="en-US" altLang="el-G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endParaRPr lang="en-US" altLang="el-GR" sz="2800" b="1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8041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35000"/>
              </a:spcBef>
              <a:buFontTx/>
              <a:buChar char="•"/>
            </a:pPr>
            <a:r>
              <a:rPr lang="el-GR"/>
              <a:t>Διεθνής Ολυμπιακή Επιτροπή</a:t>
            </a:r>
            <a:r>
              <a:rPr lang="en-US"/>
              <a:t> (</a:t>
            </a:r>
            <a:r>
              <a:rPr lang="el-GR"/>
              <a:t>ΔΟΕ</a:t>
            </a:r>
            <a:r>
              <a:rPr lang="en-US"/>
              <a:t>)</a:t>
            </a:r>
            <a:endParaRPr lang="el-GR" altLang="el-GR"/>
          </a:p>
          <a:p>
            <a:pPr marL="288925" indent="-288925">
              <a:spcBef>
                <a:spcPct val="35000"/>
              </a:spcBef>
              <a:buFontTx/>
              <a:buChar char="•"/>
            </a:pPr>
            <a:r>
              <a:rPr lang="el-GR"/>
              <a:t>Παγκόσμιος Οργανισμός</a:t>
            </a:r>
            <a:r>
              <a:rPr lang="en-US"/>
              <a:t> </a:t>
            </a:r>
            <a:r>
              <a:rPr lang="en-US" altLang="el-GR"/>
              <a:t>A</a:t>
            </a:r>
            <a:r>
              <a:rPr lang="el-GR" altLang="el-GR"/>
              <a:t>ντι</a:t>
            </a:r>
            <a:r>
              <a:rPr lang="en-US"/>
              <a:t>-Doping (WADA)</a:t>
            </a:r>
          </a:p>
          <a:p>
            <a:pPr marL="288925" indent="-288925">
              <a:spcBef>
                <a:spcPct val="35000"/>
              </a:spcBef>
              <a:buFontTx/>
              <a:buChar char="•"/>
            </a:pPr>
            <a:r>
              <a:rPr lang="el-GR"/>
              <a:t>Διεθνείς Ομοσπονδίες</a:t>
            </a:r>
            <a:r>
              <a:rPr lang="en-US"/>
              <a:t> (IFs)</a:t>
            </a:r>
          </a:p>
          <a:p>
            <a:pPr marL="288925" indent="-288925">
              <a:spcBef>
                <a:spcPct val="35000"/>
              </a:spcBef>
              <a:buFontTx/>
              <a:buChar char="•"/>
            </a:pPr>
            <a:r>
              <a:rPr lang="el-GR"/>
              <a:t>Ανεξάρτητοι Εθνικοί Οργανισμοί </a:t>
            </a:r>
            <a:r>
              <a:rPr lang="en-US" altLang="el-GR"/>
              <a:t>A</a:t>
            </a:r>
            <a:r>
              <a:rPr lang="el-GR" altLang="el-GR"/>
              <a:t>ντι</a:t>
            </a:r>
            <a:r>
              <a:rPr lang="en-US" altLang="el-GR"/>
              <a:t>-Doping</a:t>
            </a:r>
            <a:endParaRPr lang="en-US"/>
          </a:p>
          <a:p>
            <a:pPr marL="288925" indent="-288925">
              <a:spcBef>
                <a:spcPct val="35000"/>
              </a:spcBef>
              <a:buFontTx/>
              <a:buChar char="•"/>
            </a:pPr>
            <a:r>
              <a:rPr lang="el-GR"/>
              <a:t>Εθνικές Ολυμπιακές Επιτροπές</a:t>
            </a:r>
            <a:r>
              <a:rPr lang="en-US"/>
              <a:t> (NOCs)</a:t>
            </a:r>
            <a:endParaRPr lang="en-US" altLang="el-GR"/>
          </a:p>
          <a:p>
            <a:pPr marL="288925" indent="-288925">
              <a:spcBef>
                <a:spcPct val="35000"/>
              </a:spcBef>
              <a:buFontTx/>
              <a:buChar char="•"/>
            </a:pPr>
            <a:r>
              <a:rPr lang="el-GR"/>
              <a:t>Εθνικές Ομοσπονδίες</a:t>
            </a:r>
            <a:r>
              <a:rPr lang="en-US"/>
              <a:t> </a:t>
            </a:r>
            <a:endParaRPr lang="en-US" altLang="el-GR"/>
          </a:p>
          <a:p>
            <a:pPr marL="288925" indent="-288925">
              <a:spcBef>
                <a:spcPct val="35000"/>
              </a:spcBef>
              <a:buFontTx/>
              <a:buChar char="•"/>
            </a:pPr>
            <a:r>
              <a:rPr lang="el-GR" altLang="el-GR"/>
              <a:t>Κυβερνητικές Αρχές και Διοργανώτριες Αρχές Αγώνων</a:t>
            </a:r>
            <a:endParaRPr lang="el-GR" altLang="el-GR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Ιστορική Αναδρομή</a:t>
            </a:r>
            <a:endParaRPr lang="el-GR" altLang="el-GR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353425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6700">
              <a:buFontTx/>
              <a:buChar char="•"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Αρχαιότητα: χρήση εκχυλισμάτων μανιταριών, σπόρων φυτών και διεγερτικών φυτικής προέλευσης για τη καταπολέμηση της κούρασης και των τραυματισμών. Μέτρα </a:t>
            </a:r>
            <a:r>
              <a:rPr lang="el-GR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αντι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l-GR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η υποχρεωτική και επώνυμη κατασκευή χάλκινου αγάλματος του Δία σε όσους συλλαμβάνονταν να κάνουν χρήση παρανόμων μέσων στους αγώνες (</a:t>
            </a:r>
            <a:r>
              <a:rPr lang="el-GR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Ζάννες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indent="266700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1865, Άμστερνταμ, κολυμβητικοί αγώνες: παλαιότερη αναφορά λήψεως φαρμάκων σε σύγχρονους αγώνες</a:t>
            </a:r>
          </a:p>
          <a:p>
            <a:pPr indent="266700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1904, 1908: κρούσματα 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με στρυχνίνη σε μαραθωνοδρόμους (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Tom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Hicks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Dorando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Pietri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Ολυμπιονίκες)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6700">
              <a:lnSpc>
                <a:spcPct val="95000"/>
              </a:lnSpc>
              <a:spcBef>
                <a:spcPct val="35000"/>
              </a:spcBef>
              <a:buFontTx/>
              <a:buChar char="•"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1910: προσπάθεια εργαστηριακού ελέγχου του 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με την ανίχνευση αλκαλοειδών σε σίελο αγωνιστικών σκύλων και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αλόγων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el-GR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Ιστορική Αναδρομή (συνέχεια)</a:t>
            </a:r>
            <a:endParaRPr lang="el-GR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3058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1930-1940: σύνθεση παραγώγων αμφεταμίνης και αναβολικών στεροειδών</a:t>
            </a:r>
            <a:r>
              <a:rPr lang="el-GR" altLang="el-GR"/>
              <a:t> </a:t>
            </a: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1960, Ολυμπιακοί Αγώνες (Ρώμη): θάνατος 23χρονου Δανού ποδηλάτη </a:t>
            </a: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Knud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κατά τη διάρκεια του αγώνα 100 </a:t>
            </a: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Km </a:t>
            </a:r>
            <a:endParaRPr lang="el-GR" altLang="el-G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1963: η Γαλλία εισήγαγε νομοθεσία κατά του 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    και το Βέλγιο ακολούθησε δύο χρόνια αργότερα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1964, Ολυμπιακοί Αγώνες (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Τόκιο): οι πρώτες εργαστηριακές αναλύσεις σε ούρα ποδηλατών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1966: άρνηση σε έλεγχο </a:t>
            </a: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doping 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των πέντε πρώτων    στην κατάταξη του Παγκοσμίου Πρωταθλήματος ποδηλάτων</a:t>
            </a:r>
            <a:endParaRPr lang="el-GR" altLang="el-GR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Ιστορική Αναδρομή (συνέχεια)</a:t>
            </a:r>
            <a:endParaRPr lang="el-GR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838200" y="1908175"/>
            <a:ext cx="83058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1967, Γύρος της Γαλλίας</a:t>
            </a: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: θάνατος βρετανού πρώην παγκόσμιου πρωταθλητή, </a:t>
            </a: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Tommy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Simpson</a:t>
            </a: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, 29 ετών </a:t>
            </a: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1968: σύσταση Ιατρικής Επιτροπής της Διεθνούς Ολυμπιακής Επιτροπής (ΔΟΕ) και εισαγωγή     κανονισμών κατά του 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endParaRPr lang="el-G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1968, Ολυμπιακοί Αγώνες: τυχαίοι έλεγχοι 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για διεγερτικά, αναλγητικά, αντικαταθλιπτικά, ηρεμιστικά</a:t>
            </a: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1971: απαγόρευση χρήσης στεροειδών από Διεθνή Ομοσπονδία Ερασιτεχνικού Αθλητισμού (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IAAF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Ιστορική Αναδρομή (συνέχεια)</a:t>
            </a:r>
            <a:endParaRPr lang="el-GR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838200" y="1658938"/>
            <a:ext cx="83058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Ολυμπιακοί Αγώνες, 1972 (Μόναχο): &gt; 2000 έλεγχοι,      9 προέκυψαν θετικά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SzPct val="95000"/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1972: Η ΔΟΕ αναγνωρίζει το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Doping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Αίματος                ως εναλλακτική μορφή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Doping</a:t>
            </a:r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82276" name="Picture 4" descr="runvi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3886200" cy="271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l-GR" altLang="el-GR" sz="1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Ιστορική Αναδρομή (συνέχεια)</a:t>
            </a:r>
            <a:endParaRPr lang="el-GR" altLang="el-GR" sz="1500" b="1" noProof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838200" y="1890713"/>
            <a:ext cx="83058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1974: ανάπτυξη μεθόδου 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RIA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για τον προσδιορισμό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των στεροειδών και ακολούθως επίσημη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απαγόρευση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τους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από τη ΔΟΕ</a:t>
            </a:r>
          </a:p>
          <a:p>
            <a:pPr marL="288925" indent="-288925">
              <a:lnSpc>
                <a:spcPts val="3200"/>
              </a:lnSpc>
              <a:spcBef>
                <a:spcPct val="4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Ολυμπιακοί Αγώνες, 1976 (Μόντρεαλ): ανάλυση 283 δειγμάτων για στεροειδή, 8 θετικά                                     (7 άρση βαρών, 1 στίβος - δισκοβολία).</a:t>
            </a:r>
          </a:p>
          <a:p>
            <a:pPr marL="288925" indent="-28892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1987: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Η ερυθροποιητίνη (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EPO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παρασκευάζεται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συνθετικά για θεραπευτικούς σκοπούς (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Amgen)</a:t>
            </a:r>
            <a:endParaRPr lang="el-G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8925" indent="-28892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endParaRPr lang="el-GR" altLang="el-GR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utoUpdateAnimBg="0"/>
    </p:bldLst>
  </p:timing>
</p:sld>
</file>

<file path=ppt/theme/theme1.xml><?xml version="1.0" encoding="utf-8"?>
<a:theme xmlns:a="http://schemas.openxmlformats.org/drawingml/2006/main" name="AthocGuidelines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F9933"/>
      </a:accent1>
      <a:accent2>
        <a:srgbClr val="00CCFF"/>
      </a:accent2>
      <a:accent3>
        <a:srgbClr val="AAAAB8"/>
      </a:accent3>
      <a:accent4>
        <a:srgbClr val="DADADA"/>
      </a:accent4>
      <a:accent5>
        <a:srgbClr val="FFCAAD"/>
      </a:accent5>
      <a:accent6>
        <a:srgbClr val="00B9E7"/>
      </a:accent6>
      <a:hlink>
        <a:srgbClr val="32CCC8"/>
      </a:hlink>
      <a:folHlink>
        <a:srgbClr val="0066FF"/>
      </a:folHlink>
    </a:clrScheme>
    <a:fontScheme name="AthocGuidelin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AthocGuidelin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hocGuidelin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hocGuidelin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hocGuidelin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hocGuide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hocGuide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hocGuide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hocGuidelines 8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FF9933"/>
        </a:accent1>
        <a:accent2>
          <a:srgbClr val="00CCFF"/>
        </a:accent2>
        <a:accent3>
          <a:srgbClr val="FFFFFF"/>
        </a:accent3>
        <a:accent4>
          <a:srgbClr val="DADADA"/>
        </a:accent4>
        <a:accent5>
          <a:srgbClr val="FFCAAD"/>
        </a:accent5>
        <a:accent6>
          <a:srgbClr val="00B9E7"/>
        </a:accent6>
        <a:hlink>
          <a:srgbClr val="32CCC8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Settings\Astama\Application Data\Microsoft\Templates\AthocGuidelines.pot</Template>
  <TotalTime>4411</TotalTime>
  <Words>4858</Words>
  <Application>Microsoft Office PowerPoint</Application>
  <PresentationFormat>On-screen Show (4:3)</PresentationFormat>
  <Paragraphs>388</Paragraphs>
  <Slides>38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Tahoma</vt:lpstr>
      <vt:lpstr>Times New Roman</vt:lpstr>
      <vt:lpstr>Wingdings</vt:lpstr>
      <vt:lpstr>AthocGuidelines</vt:lpstr>
      <vt:lpstr>Photo Editor Photo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Analytical Milestones</vt:lpstr>
      <vt:lpstr>Analytical Milestones (continued)</vt:lpstr>
      <vt:lpstr>Analytical Milestones (continued)</vt:lpstr>
      <vt:lpstr>PowerPoint Presentation</vt:lpstr>
      <vt:lpstr>PowerPoint Presentation</vt:lpstr>
      <vt:lpstr>PowerPoint Presentation</vt:lpstr>
      <vt:lpstr>PowerPoint Presentation</vt:lpstr>
      <vt:lpstr>Επιθυμητές ενέργειες και παρενέργειες απαγορευμένων ουσιών</vt:lpstr>
      <vt:lpstr>Επιθυμητές ενέργειες και παρενέργειες απαγορευμένων ουσιών (συνέχεια)</vt:lpstr>
      <vt:lpstr>Επιθυμητές ενέργειες και παρενέργειες απαγορευμένων ουσιών (συνέχεια)</vt:lpstr>
      <vt:lpstr>Επίδραση αναβολικών στεροειδών          στο ήπαρ</vt:lpstr>
      <vt:lpstr>Επιθυμητές ενέργειες και παρενέργειες απαγορευμένων ουσιών (συνέχεια)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Athens 2004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CJTsitsi</dc:creator>
  <cp:lastModifiedBy>user</cp:lastModifiedBy>
  <cp:revision>483</cp:revision>
  <cp:lastPrinted>2000-11-17T16:06:00Z</cp:lastPrinted>
  <dcterms:created xsi:type="dcterms:W3CDTF">2000-12-11T11:16:14Z</dcterms:created>
  <dcterms:modified xsi:type="dcterms:W3CDTF">2017-12-19T12:28:04Z</dcterms:modified>
</cp:coreProperties>
</file>