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4" r:id="rId26"/>
    <p:sldId id="285" r:id="rId27"/>
    <p:sldId id="281" r:id="rId28"/>
    <p:sldId id="282" r:id="rId29"/>
    <p:sldId id="283" r:id="rId30"/>
    <p:sldId id="288" r:id="rId31"/>
    <p:sldId id="287" r:id="rId32"/>
    <p:sldId id="286" r:id="rId33"/>
    <p:sldId id="289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3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1832-832D-411D-8BB8-997CE665E83E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6D84-6FFD-4616-8BDE-9BC93C9A94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54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1832-832D-411D-8BB8-997CE665E83E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6D84-6FFD-4616-8BDE-9BC93C9A94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486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1832-832D-411D-8BB8-997CE665E83E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6D84-6FFD-4616-8BDE-9BC93C9A94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911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1832-832D-411D-8BB8-997CE665E83E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6D84-6FFD-4616-8BDE-9BC93C9A94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18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1832-832D-411D-8BB8-997CE665E83E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6D84-6FFD-4616-8BDE-9BC93C9A94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60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1832-832D-411D-8BB8-997CE665E83E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6D84-6FFD-4616-8BDE-9BC93C9A94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603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1832-832D-411D-8BB8-997CE665E83E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6D84-6FFD-4616-8BDE-9BC93C9A94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10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1832-832D-411D-8BB8-997CE665E83E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6D84-6FFD-4616-8BDE-9BC93C9A94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30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1832-832D-411D-8BB8-997CE665E83E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6D84-6FFD-4616-8BDE-9BC93C9A94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14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1832-832D-411D-8BB8-997CE665E83E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6D84-6FFD-4616-8BDE-9BC93C9A94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67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1832-832D-411D-8BB8-997CE665E83E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6D84-6FFD-4616-8BDE-9BC93C9A94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38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71832-832D-411D-8BB8-997CE665E83E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A6D84-6FFD-4616-8BDE-9BC93C9A94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36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designit.e-ce.uth.gr/#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core.beaconing.eu/auth/logi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Γραπτή ομαδική εργασία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724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mtClean="0"/>
              <a:t>Παράδειγμα σχεδιαστικής σκέψης</a:t>
            </a:r>
            <a:endParaRPr lang="en-US" altLang="en-US" smtClean="0"/>
          </a:p>
        </p:txBody>
      </p:sp>
      <p:sp>
        <p:nvSpPr>
          <p:cNvPr id="36867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r>
              <a:rPr lang="el-GR" altLang="en-US" smtClean="0"/>
              <a:t>Βρείτε λύση στο πρόβλημα</a:t>
            </a:r>
          </a:p>
          <a:p>
            <a:endParaRPr lang="el-GR" altLang="en-US" smtClean="0"/>
          </a:p>
          <a:p>
            <a:pPr>
              <a:buFont typeface="Wingdings 3" panose="05040102010807070707" pitchFamily="18" charset="2"/>
              <a:buNone/>
            </a:pPr>
            <a:r>
              <a:rPr lang="el-GR" altLang="en-US" smtClean="0"/>
              <a:t>«πώς να φέρουμε ηλεκτρισμό σε χώρες της Αφρικής – κάτω από τη Σαχάρα – όπου δεν υπάρχουν γραμμές ηλεκτρικής ενέργειας προς τα χωριά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2138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mtClean="0"/>
              <a:t>Διαδικασίες σχεδιαστικής σκέψης</a:t>
            </a:r>
            <a:endParaRPr lang="en-US" altLang="en-US" smtClean="0"/>
          </a:p>
        </p:txBody>
      </p:sp>
      <p:sp>
        <p:nvSpPr>
          <p:cNvPr id="37891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>
            <a:normAutofit fontScale="92500" lnSpcReduction="20000"/>
          </a:bodyPr>
          <a:lstStyle/>
          <a:p>
            <a:endParaRPr lang="el-GR" altLang="en-US" smtClean="0"/>
          </a:p>
          <a:p>
            <a:endParaRPr lang="el-GR" altLang="en-US" smtClean="0"/>
          </a:p>
          <a:p>
            <a:endParaRPr lang="el-GR" altLang="en-US" smtClean="0"/>
          </a:p>
          <a:p>
            <a:endParaRPr lang="el-GR" altLang="en-US" smtClean="0"/>
          </a:p>
          <a:p>
            <a:endParaRPr lang="el-GR" altLang="en-US" smtClean="0"/>
          </a:p>
          <a:p>
            <a:endParaRPr lang="el-GR" altLang="en-US" smtClean="0"/>
          </a:p>
          <a:p>
            <a:endParaRPr lang="el-GR" altLang="en-US" smtClean="0"/>
          </a:p>
          <a:p>
            <a:r>
              <a:rPr lang="el-GR" altLang="en-US" smtClean="0"/>
              <a:t>Εμπάθεια – σκεφτόμαστε όπως σκέφτεται ο χρήστης</a:t>
            </a:r>
          </a:p>
          <a:p>
            <a:r>
              <a:rPr lang="el-GR" altLang="en-US" smtClean="0"/>
              <a:t>Ορισμός του προβλήματος</a:t>
            </a:r>
          </a:p>
          <a:p>
            <a:r>
              <a:rPr lang="el-GR" altLang="en-US" smtClean="0"/>
              <a:t>Ιδεασμός – σχεδιασμός λύσεων</a:t>
            </a:r>
          </a:p>
          <a:p>
            <a:r>
              <a:rPr lang="el-GR" altLang="en-US" smtClean="0"/>
              <a:t>Ανάπτυξη πρωτοτύπων</a:t>
            </a:r>
          </a:p>
          <a:p>
            <a:r>
              <a:rPr lang="el-GR" altLang="en-US" smtClean="0"/>
              <a:t>Τεστάρισμα</a:t>
            </a:r>
          </a:p>
        </p:txBody>
      </p:sp>
      <p:pic>
        <p:nvPicPr>
          <p:cNvPr id="378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33" t="76276" r="27377" b="926"/>
          <a:stretch>
            <a:fillRect/>
          </a:stretch>
        </p:blipFill>
        <p:spPr bwMode="auto">
          <a:xfrm>
            <a:off x="2063751" y="1268414"/>
            <a:ext cx="7561263" cy="333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5667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Μάθηση σε κίνηση</a:t>
            </a:r>
            <a:br>
              <a:rPr lang="el-GR" dirty="0" smtClean="0"/>
            </a:br>
            <a:r>
              <a:rPr lang="el-GR" dirty="0" smtClean="0"/>
              <a:t>Διάχυτη μάθηση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392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το </a:t>
            </a:r>
            <a:r>
              <a:rPr lang="en-US" dirty="0" smtClean="0"/>
              <a:t>Mobile Learning</a:t>
            </a:r>
            <a:r>
              <a:rPr lang="el-GR" dirty="0" smtClean="0"/>
              <a:t>?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219200"/>
            <a:ext cx="8686800" cy="4937760"/>
          </a:xfrm>
        </p:spPr>
        <p:txBody>
          <a:bodyPr>
            <a:normAutofit/>
          </a:bodyPr>
          <a:lstStyle/>
          <a:p>
            <a:r>
              <a:rPr lang="el-GR" dirty="0" smtClean="0"/>
              <a:t>Χρήση συσκευών για σύνδεση σε εκπαιδευτική και άλλη πληροφορία</a:t>
            </a:r>
          </a:p>
          <a:p>
            <a:pPr lvl="1"/>
            <a:r>
              <a:rPr lang="el-GR" dirty="0" smtClean="0"/>
              <a:t>Με συμμαθητές, συνεργάτες, κοινότητες, υπηρεσίες, κλπ</a:t>
            </a:r>
          </a:p>
          <a:p>
            <a:r>
              <a:rPr lang="el-GR" dirty="0" smtClean="0"/>
              <a:t>Η μάθηση βγαίνει από την τάξη </a:t>
            </a:r>
          </a:p>
          <a:p>
            <a:r>
              <a:rPr lang="el-GR" dirty="0" smtClean="0"/>
              <a:t>Χρησιμοποιείται σε σχολεία, στην εργασία, σε μουσεία, σε πόλεις, κλπ</a:t>
            </a:r>
          </a:p>
          <a:p>
            <a:r>
              <a:rPr lang="el-GR" dirty="0" smtClean="0"/>
              <a:t>Αλλάζει τη σχέση ανάμεσα σε μαθητές, δασκάλους, και αντικείμενα μάθησης (</a:t>
            </a:r>
            <a:r>
              <a:rPr lang="en-US" dirty="0" err="1" smtClean="0"/>
              <a:t>Laurillard</a:t>
            </a:r>
            <a:r>
              <a:rPr lang="en-US" dirty="0" smtClean="0"/>
              <a:t>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830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Μάθηση σε κίνηση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Τηλέφωνα, </a:t>
            </a:r>
            <a:r>
              <a:rPr lang="en-US" dirty="0" err="1" smtClean="0"/>
              <a:t>iPad</a:t>
            </a:r>
            <a:r>
              <a:rPr lang="el-GR" dirty="0" smtClean="0"/>
              <a:t>, κλπ</a:t>
            </a:r>
          </a:p>
          <a:p>
            <a:endParaRPr lang="el-GR" dirty="0" smtClean="0"/>
          </a:p>
          <a:p>
            <a:r>
              <a:rPr lang="el-GR" dirty="0" smtClean="0"/>
              <a:t>Η μάθηση </a:t>
            </a:r>
            <a:r>
              <a:rPr lang="el-GR" b="1" dirty="0" smtClean="0">
                <a:solidFill>
                  <a:srgbClr val="0070C0"/>
                </a:solidFill>
              </a:rPr>
              <a:t>μεταφέρεται εκεί που την έχουμε ανάγκη</a:t>
            </a:r>
          </a:p>
          <a:p>
            <a:endParaRPr lang="el-GR" dirty="0" smtClean="0"/>
          </a:p>
          <a:p>
            <a:r>
              <a:rPr lang="el-GR" dirty="0" smtClean="0"/>
              <a:t>Εφόσον μιλάμε για κινητές συσκευές αυτό σημαίνει στο χώρο εργασίας, τουρισμό, διασκέδαση, κλπ</a:t>
            </a:r>
          </a:p>
          <a:p>
            <a:endParaRPr lang="el-GR" dirty="0" smtClean="0"/>
          </a:p>
          <a:p>
            <a:r>
              <a:rPr lang="el-GR" dirty="0" smtClean="0"/>
              <a:t>Μεγαλύτερη ανεξαρτησία από την παραδοσιακή «μάθηση από απόσταση»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46399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Από που Ξεκίνησε (1)	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Από τεχνολογία που είχε σχεδιαστεί για διαφορετικό σκοπό</a:t>
            </a:r>
          </a:p>
          <a:p>
            <a:r>
              <a:rPr lang="el-GR" dirty="0" smtClean="0"/>
              <a:t>Άρχισε να χρησιμοποιείται αναζητώντας «ένα πρόβλημα που μπορούμε να λύσουμε» σχετικά με την εκπαίδευση (</a:t>
            </a:r>
            <a:r>
              <a:rPr lang="en-US" dirty="0" err="1" smtClean="0"/>
              <a:t>Laurillard</a:t>
            </a:r>
            <a:r>
              <a:rPr lang="en-US" dirty="0" smtClean="0"/>
              <a:t>)</a:t>
            </a:r>
          </a:p>
          <a:p>
            <a:r>
              <a:rPr lang="el-GR" dirty="0" smtClean="0"/>
              <a:t>Αυτή η διαδικασία έχει εφαρμοστεί πολλές φορές στην εκπαίδευση με περιορισμένη επιτυχία</a:t>
            </a:r>
          </a:p>
          <a:p>
            <a:pPr lvl="1"/>
            <a:r>
              <a:rPr lang="el-GR" dirty="0" smtClean="0"/>
              <a:t>Αφού δεν ξεκινά από το πρόβλημα για να βρεθούν λύσεις</a:t>
            </a:r>
          </a:p>
          <a:p>
            <a:pPr lvl="1"/>
            <a:r>
              <a:rPr lang="el-GR" dirty="0" smtClean="0"/>
              <a:t>Αλλά από την τεχνολογία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200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Από πού Ξεκίνησε (2)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219200"/>
            <a:ext cx="8686800" cy="4937760"/>
          </a:xfrm>
        </p:spPr>
        <p:txBody>
          <a:bodyPr/>
          <a:lstStyle/>
          <a:p>
            <a:r>
              <a:rPr lang="el-GR" dirty="0" smtClean="0"/>
              <a:t>Κανονικά πρέπει να ξεκινάμε από τις ανάγκες</a:t>
            </a:r>
          </a:p>
          <a:p>
            <a:pPr lvl="1"/>
            <a:r>
              <a:rPr lang="el-GR" dirty="0" smtClean="0"/>
              <a:t>Και να αναλύουμε τεχνικές λύσεις που μπορεί να βοηθήσουν</a:t>
            </a:r>
            <a:endParaRPr lang="en-US" dirty="0" smtClean="0"/>
          </a:p>
          <a:p>
            <a:pPr lvl="1"/>
            <a:endParaRPr lang="el-GR" dirty="0" smtClean="0"/>
          </a:p>
          <a:p>
            <a:r>
              <a:rPr lang="el-GR" dirty="0" smtClean="0"/>
              <a:t>Σε αντίθετη περίπτωση δεν αξιοποιούμε την τεχνολογία επαρκώς 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Προσαρμόζουμε την εκπαίδευση στην τεχνολογία αντί για το αντίθετο</a:t>
            </a:r>
          </a:p>
        </p:txBody>
      </p:sp>
    </p:spTree>
    <p:extLst>
      <p:ext uri="{BB962C8B-B14F-4D97-AF65-F5344CB8AC3E}">
        <p14:creationId xmlns:p14="http://schemas.microsoft.com/office/powerpoint/2010/main" val="37732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Τι Χαρακτηρίζει την </a:t>
            </a:r>
            <a:r>
              <a:rPr lang="el-GR" dirty="0" smtClean="0"/>
              <a:t>Κινητή Τεχνολογία</a:t>
            </a:r>
            <a:r>
              <a:rPr lang="en-US" dirty="0" smtClean="0"/>
              <a:t>;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219200"/>
            <a:ext cx="8686800" cy="5638800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Κάποιοι λένε, όσον αφορά την τεχνολογία</a:t>
            </a:r>
          </a:p>
          <a:p>
            <a:pPr lvl="1"/>
            <a:r>
              <a:rPr lang="el-GR" dirty="0" smtClean="0"/>
              <a:t>Αλλαγή του μοντέλου μάθησης ή/και εργασίας</a:t>
            </a:r>
          </a:p>
          <a:p>
            <a:pPr lvl="1"/>
            <a:r>
              <a:rPr lang="el-GR" dirty="0" smtClean="0"/>
              <a:t>Απεξάρτηση από περιορισμούς χρόνου και τόπου</a:t>
            </a:r>
          </a:p>
          <a:p>
            <a:pPr lvl="1"/>
            <a:r>
              <a:rPr lang="el-GR" dirty="0" smtClean="0">
                <a:solidFill>
                  <a:srgbClr val="0070C0"/>
                </a:solidFill>
              </a:rPr>
              <a:t>Πραγματική εισαγωγή της μάθησης στην καθημερινή ζωή</a:t>
            </a:r>
          </a:p>
          <a:p>
            <a:pPr lvl="1"/>
            <a:r>
              <a:rPr lang="el-GR" dirty="0" smtClean="0">
                <a:solidFill>
                  <a:srgbClr val="0070C0"/>
                </a:solidFill>
              </a:rPr>
              <a:t>Στο πεδίο (</a:t>
            </a:r>
            <a:r>
              <a:rPr lang="en-GB" dirty="0" smtClean="0">
                <a:solidFill>
                  <a:srgbClr val="0070C0"/>
                </a:solidFill>
              </a:rPr>
              <a:t>in-situ)</a:t>
            </a:r>
            <a:endParaRPr lang="en-US" dirty="0" smtClean="0">
              <a:solidFill>
                <a:srgbClr val="0070C0"/>
              </a:solidFill>
            </a:endParaRPr>
          </a:p>
          <a:p>
            <a:pPr lvl="1"/>
            <a:r>
              <a:rPr lang="el-GR" dirty="0">
                <a:solidFill>
                  <a:srgbClr val="0070C0"/>
                </a:solidFill>
              </a:rPr>
              <a:t>Σ</a:t>
            </a:r>
            <a:r>
              <a:rPr lang="el-GR" dirty="0" smtClean="0">
                <a:solidFill>
                  <a:srgbClr val="0070C0"/>
                </a:solidFill>
              </a:rPr>
              <a:t>ε διαφορετικά πλαίσια (</a:t>
            </a:r>
            <a:r>
              <a:rPr lang="en-US" dirty="0" smtClean="0">
                <a:solidFill>
                  <a:srgbClr val="0070C0"/>
                </a:solidFill>
              </a:rPr>
              <a:t>context)</a:t>
            </a:r>
            <a:endParaRPr lang="el-GR" dirty="0" smtClean="0">
              <a:solidFill>
                <a:srgbClr val="0070C0"/>
              </a:solidFill>
            </a:endParaRPr>
          </a:p>
          <a:p>
            <a:pPr lvl="1"/>
            <a:endParaRPr lang="el-GR" dirty="0" smtClean="0"/>
          </a:p>
          <a:p>
            <a:r>
              <a:rPr lang="el-GR" dirty="0" smtClean="0"/>
              <a:t>Επίσης όσον αφορά το σχεδιασμό της μάθησης</a:t>
            </a:r>
          </a:p>
          <a:p>
            <a:pPr lvl="1"/>
            <a:r>
              <a:rPr lang="el-GR" dirty="0"/>
              <a:t>Αλλαγή του πως και που </a:t>
            </a:r>
            <a:r>
              <a:rPr lang="el-GR" dirty="0" smtClean="0"/>
              <a:t>μαθαίνουμε (περιεχόμενο, όγκος, τρόπος παρουσίασης)</a:t>
            </a:r>
            <a:endParaRPr lang="el-GR" dirty="0"/>
          </a:p>
          <a:p>
            <a:pPr lvl="1"/>
            <a:r>
              <a:rPr lang="el-GR" dirty="0" smtClean="0"/>
              <a:t>Αλλαγή του </a:t>
            </a:r>
            <a:r>
              <a:rPr lang="el-GR" dirty="0" smtClean="0">
                <a:solidFill>
                  <a:schemeClr val="tx1"/>
                </a:solidFill>
              </a:rPr>
              <a:t>τι μαθαίνουμε (σχέση με προηγούμενη γνώση, αντικείμενο, κλπ.)</a:t>
            </a:r>
          </a:p>
          <a:p>
            <a:pPr lvl="2"/>
            <a:r>
              <a:rPr lang="el-GR" dirty="0" smtClean="0"/>
              <a:t>Λόγω άτυπης μάθησης, που οδηγείται από το μαθητή</a:t>
            </a:r>
          </a:p>
          <a:p>
            <a:pPr lvl="1"/>
            <a:r>
              <a:rPr lang="el-GR" dirty="0" smtClean="0">
                <a:solidFill>
                  <a:schemeClr val="tx1"/>
                </a:solidFill>
              </a:rPr>
              <a:t>Δημιουργία </a:t>
            </a:r>
            <a:r>
              <a:rPr lang="el-GR" dirty="0">
                <a:solidFill>
                  <a:schemeClr val="tx1"/>
                </a:solidFill>
              </a:rPr>
              <a:t>δικτύων </a:t>
            </a:r>
            <a:r>
              <a:rPr lang="en-US" dirty="0">
                <a:solidFill>
                  <a:schemeClr val="tx1"/>
                </a:solidFill>
              </a:rPr>
              <a:t>(peers</a:t>
            </a:r>
            <a:r>
              <a:rPr lang="el-GR" dirty="0">
                <a:solidFill>
                  <a:schemeClr val="tx1"/>
                </a:solidFill>
              </a:rPr>
              <a:t> / συμμαθητές, δάσκαλοι, </a:t>
            </a:r>
            <a:r>
              <a:rPr lang="el-GR" dirty="0" smtClean="0">
                <a:solidFill>
                  <a:schemeClr val="tx1"/>
                </a:solidFill>
              </a:rPr>
              <a:t>κλπ.)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l-GR" dirty="0">
                <a:solidFill>
                  <a:schemeClr val="tx1"/>
                </a:solidFill>
              </a:rPr>
              <a:t>Προσωποποίηση γνώσης και μάθησης</a:t>
            </a:r>
          </a:p>
          <a:p>
            <a:pPr lvl="1"/>
            <a:endParaRPr lang="el-GR" dirty="0" smtClean="0"/>
          </a:p>
          <a:p>
            <a:r>
              <a:rPr lang="el-GR" dirty="0" smtClean="0"/>
              <a:t>Αυτά όμως μπορούμε να τα πούμε και για άλλες τεχνολογίες</a:t>
            </a:r>
            <a:endParaRPr lang="en-US" dirty="0" smtClean="0"/>
          </a:p>
          <a:p>
            <a:pPr lvl="1"/>
            <a:r>
              <a:rPr lang="el-GR" dirty="0" smtClean="0"/>
              <a:t>Ασύγχρονη εκπαίδευση, </a:t>
            </a:r>
            <a:r>
              <a:rPr lang="en-GB" dirty="0" err="1" smtClean="0"/>
              <a:t>eClass</a:t>
            </a:r>
            <a:r>
              <a:rPr lang="en-GB" dirty="0" smtClean="0"/>
              <a:t>, MOOC, </a:t>
            </a:r>
            <a:r>
              <a:rPr lang="el-GR" dirty="0" smtClean="0"/>
              <a:t>κλπ.</a:t>
            </a:r>
          </a:p>
          <a:p>
            <a:pPr lvl="1"/>
            <a:endParaRPr lang="el-GR" dirty="0" smtClean="0"/>
          </a:p>
          <a:p>
            <a:r>
              <a:rPr lang="el-GR" dirty="0" smtClean="0"/>
              <a:t>Διεπαφή (</a:t>
            </a:r>
            <a:r>
              <a:rPr lang="en-US" dirty="0" smtClean="0"/>
              <a:t>touch-screen)</a:t>
            </a:r>
            <a:endParaRPr lang="el-GR" dirty="0" smtClean="0"/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3996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– Μάθηση σε μουσεία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Με κινητή συσκευή</a:t>
            </a:r>
          </a:p>
          <a:p>
            <a:r>
              <a:rPr lang="el-GR" dirty="0" smtClean="0"/>
              <a:t>Παίρνουμε σχετική πληροφορία μπροστά από κάθε έκθεμα</a:t>
            </a:r>
          </a:p>
          <a:p>
            <a:r>
              <a:rPr lang="el-GR" dirty="0" smtClean="0"/>
              <a:t>Μπορούμε να αναζητήσουμε επιπλέον πληροφορία σε βάση δεδομένων μέσω κινητής συσκευής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507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– περιήγηση στην πόλη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Όταν βρισκόμαστε μπροστά από ένα κτίριο με ενδιαφέρον βλέπουμε </a:t>
            </a:r>
            <a:r>
              <a:rPr lang="el-GR" dirty="0" smtClean="0"/>
              <a:t>αντίστοιχη </a:t>
            </a:r>
            <a:r>
              <a:rPr lang="el-GR" dirty="0" smtClean="0"/>
              <a:t>πληροφορία</a:t>
            </a:r>
          </a:p>
          <a:p>
            <a:endParaRPr lang="el-GR" dirty="0" smtClean="0"/>
          </a:p>
          <a:p>
            <a:r>
              <a:rPr lang="el-GR" dirty="0" smtClean="0"/>
              <a:t>Η εφαρμογή μπορεί να καταλάβει τη θέση μας λόγω του κινητού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73377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Σκοπός της εργασίας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εξοικείωση με τις έννοιες της σχεδιαστικής σκέψης και διάχυτης μάθησης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0730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– Μάθηση στην εργασία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Επαγγελματίες αναζητούν πληροφορία μέσω κινητών συσκευών</a:t>
            </a:r>
          </a:p>
          <a:p>
            <a:pPr lvl="1"/>
            <a:r>
              <a:rPr lang="el-GR" dirty="0" smtClean="0"/>
              <a:t>Π.χ. για </a:t>
            </a:r>
            <a:r>
              <a:rPr lang="en-US" dirty="0" smtClean="0"/>
              <a:t>standards </a:t>
            </a:r>
            <a:r>
              <a:rPr lang="el-GR" dirty="0" smtClean="0"/>
              <a:t>(μηχανικοί)</a:t>
            </a:r>
          </a:p>
          <a:p>
            <a:r>
              <a:rPr lang="el-GR" dirty="0" smtClean="0"/>
              <a:t>Μπορούν να έχουν πληροφορία διαθέσιμη οπουδήποτε</a:t>
            </a:r>
          </a:p>
          <a:p>
            <a:r>
              <a:rPr lang="el-GR" dirty="0" smtClean="0"/>
              <a:t>Προσωποποιημένη με βάση το χώρο και τις ανάγκες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1914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579296" cy="9906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Παράδειγμα – Εφαρμογές για διδασκαλία γλώσσας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Η εφαρμογή μας δίνει πληροφορία για χρήση όταν είμαστε στο εξωτερικό</a:t>
            </a:r>
          </a:p>
          <a:p>
            <a:pPr lvl="1"/>
            <a:r>
              <a:rPr lang="el-GR" dirty="0" smtClean="0"/>
              <a:t>Εκφράσεις</a:t>
            </a:r>
          </a:p>
          <a:p>
            <a:pPr lvl="1"/>
            <a:r>
              <a:rPr lang="el-GR" dirty="0" smtClean="0"/>
              <a:t>Λεξικό</a:t>
            </a:r>
          </a:p>
          <a:p>
            <a:pPr lvl="1"/>
            <a:r>
              <a:rPr lang="el-GR" dirty="0" smtClean="0"/>
              <a:t>Θησαυρός </a:t>
            </a:r>
            <a:r>
              <a:rPr lang="en-US" dirty="0" smtClean="0"/>
              <a:t>– thesaurus: </a:t>
            </a:r>
            <a:r>
              <a:rPr lang="el-GR" dirty="0" smtClean="0"/>
              <a:t>συνώνυμα, αντίθετα</a:t>
            </a:r>
          </a:p>
          <a:p>
            <a:pPr lvl="1"/>
            <a:r>
              <a:rPr lang="el-GR" dirty="0" smtClean="0"/>
              <a:t>Σύνταξη γλώσσας</a:t>
            </a:r>
          </a:p>
          <a:p>
            <a:pPr lvl="1"/>
            <a:r>
              <a:rPr lang="en-US" dirty="0" smtClean="0"/>
              <a:t>Context: </a:t>
            </a:r>
            <a:r>
              <a:rPr lang="el-GR" dirty="0" smtClean="0"/>
              <a:t>παρουσίαση προσωποποιημένης πληροφορίας</a:t>
            </a:r>
          </a:p>
          <a:p>
            <a:pPr lvl="2"/>
            <a:r>
              <a:rPr lang="el-GR" dirty="0" smtClean="0"/>
              <a:t>Προφορά, ανάλογα με το που βρισκόμαστε</a:t>
            </a:r>
            <a:r>
              <a:rPr lang="en-US" dirty="0" smtClean="0"/>
              <a:t>, </a:t>
            </a:r>
            <a:r>
              <a:rPr lang="el-GR" dirty="0" smtClean="0"/>
              <a:t>π.χ. Αγγλία ή Αμερική</a:t>
            </a:r>
          </a:p>
          <a:p>
            <a:pPr lvl="2"/>
            <a:r>
              <a:rPr lang="el-GR" dirty="0" smtClean="0"/>
              <a:t>Λέξεις, πάλι ανάλογα με του που βρισκόμαστε</a:t>
            </a:r>
          </a:p>
          <a:p>
            <a:pPr lvl="1"/>
            <a:endParaRPr lang="el-GR" dirty="0" smtClean="0"/>
          </a:p>
          <a:p>
            <a:pPr lvl="1"/>
            <a:r>
              <a:rPr lang="el-GR" dirty="0" smtClean="0"/>
              <a:t>Υπάρχουν τέτοιες εφαρμογές!</a:t>
            </a:r>
            <a:r>
              <a:rPr lang="en-US" dirty="0" smtClean="0"/>
              <a:t> </a:t>
            </a:r>
            <a:endParaRPr lang="el-GR" dirty="0" smtClean="0"/>
          </a:p>
          <a:p>
            <a:pPr lvl="1"/>
            <a:r>
              <a:rPr lang="el-GR" dirty="0" smtClean="0"/>
              <a:t>Βασίζονται στο ότι μαθαίνουμε</a:t>
            </a:r>
            <a:r>
              <a:rPr lang="en-US" dirty="0" smtClean="0"/>
              <a:t>: </a:t>
            </a:r>
            <a:r>
              <a:rPr lang="el-GR" dirty="0" smtClean="0"/>
              <a:t>λέξεις και συντακτικό (σε δεύτερο βήμα)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662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Touch-screens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Σημαντική αλλαγή στη διεπαφή μέσω πληκτρολογίου</a:t>
            </a:r>
          </a:p>
          <a:p>
            <a:r>
              <a:rPr lang="el-GR" dirty="0" smtClean="0"/>
              <a:t>Εφαρμογές σε συγκεκριμένες ομάδες</a:t>
            </a:r>
          </a:p>
          <a:p>
            <a:pPr lvl="1"/>
            <a:r>
              <a:rPr lang="el-GR" dirty="0" smtClean="0"/>
              <a:t>Μικρά παιδιά για μάθηση και διασκέδαση</a:t>
            </a:r>
          </a:p>
          <a:p>
            <a:pPr lvl="1"/>
            <a:r>
              <a:rPr lang="el-GR" dirty="0" smtClean="0"/>
              <a:t>Άτομα με ειδικές ανάγκες που δυσκολεύονται στη χρήση πληκτρολογίου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01797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Τεχνικά θέματα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Μικρή οθόνη</a:t>
            </a:r>
          </a:p>
          <a:p>
            <a:r>
              <a:rPr lang="el-GR" dirty="0" smtClean="0"/>
              <a:t>Η εφαρμογή πρέπει να αναπτύσσεται για κάθε πλατφόρμα / συσκευή λόγω διαφορετικής ανάλυσης</a:t>
            </a:r>
          </a:p>
          <a:p>
            <a:r>
              <a:rPr lang="el-GR" dirty="0" smtClean="0"/>
              <a:t>Υποστήριξη γλωσσών</a:t>
            </a:r>
          </a:p>
          <a:p>
            <a:r>
              <a:rPr lang="el-GR" dirty="0" smtClean="0"/>
              <a:t>Για παράδειγμα</a:t>
            </a:r>
            <a:r>
              <a:rPr lang="en-US" dirty="0" smtClean="0"/>
              <a:t>: </a:t>
            </a:r>
            <a:r>
              <a:rPr lang="el-GR" dirty="0" smtClean="0"/>
              <a:t>το </a:t>
            </a:r>
            <a:r>
              <a:rPr lang="en-US" dirty="0" smtClean="0"/>
              <a:t>Flash </a:t>
            </a:r>
            <a:r>
              <a:rPr lang="el-GR" dirty="0" smtClean="0"/>
              <a:t>που ήταν δημοφιλές μέχρι τώρα δεν υποστηρίζεται σε νέες εκδόσεις λειτουργικών συστημάτων</a:t>
            </a:r>
          </a:p>
          <a:p>
            <a:r>
              <a:rPr lang="el-GR" dirty="0" smtClean="0">
                <a:solidFill>
                  <a:srgbClr val="0070C0"/>
                </a:solidFill>
              </a:rPr>
              <a:t>(</a:t>
            </a:r>
            <a:r>
              <a:rPr lang="en-US" dirty="0" smtClean="0">
                <a:solidFill>
                  <a:srgbClr val="0070C0"/>
                </a:solidFill>
              </a:rPr>
              <a:t>Portability)</a:t>
            </a:r>
            <a:endParaRPr lang="el-GR" dirty="0" smtClean="0">
              <a:solidFill>
                <a:srgbClr val="0070C0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5783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Διάχυτη μάθηση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Μάθηση που συμβαίνει οπουδήποτε και οποτεδήποτε</a:t>
            </a:r>
          </a:p>
          <a:p>
            <a:endParaRPr lang="el-GR" dirty="0"/>
          </a:p>
          <a:p>
            <a:r>
              <a:rPr lang="el-GR" dirty="0" smtClean="0"/>
              <a:t>Τεχνολογίες</a:t>
            </a:r>
          </a:p>
          <a:p>
            <a:pPr lvl="1"/>
            <a:r>
              <a:rPr lang="el-GR" dirty="0" smtClean="0"/>
              <a:t>Έξυπνες κινητές συσκευές</a:t>
            </a:r>
          </a:p>
          <a:p>
            <a:pPr lvl="1"/>
            <a:r>
              <a:rPr lang="en-US" dirty="0" smtClean="0"/>
              <a:t>Geolocation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Μπορούμε να έχουμε πρόσβαση σε οποιαδήποτε πληροφορία γρήγορα από το κινητό μας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829269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DesignIT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9622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Πλατφόρμα για εφαρμογή των ιδεών της σχεδιαστικής σκέψης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http://designit.e-ce.uth.gr/#/</a:t>
            </a:r>
            <a:endParaRPr lang="el-GR" dirty="0" smtClean="0"/>
          </a:p>
          <a:p>
            <a:r>
              <a:rPr lang="en-US" dirty="0" smtClean="0"/>
              <a:t>TIEPTDB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39850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Beaconing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3722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Beaconing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Ερευνητικό έργο </a:t>
            </a:r>
            <a:r>
              <a:rPr lang="en-GB" dirty="0" smtClean="0"/>
              <a:t>H2020 </a:t>
            </a:r>
            <a:r>
              <a:rPr lang="el-GR" dirty="0" smtClean="0"/>
              <a:t>που αφορά τη διάχυτη μάθηση, οπουδήποτε και οποτεδήποτε</a:t>
            </a:r>
          </a:p>
          <a:p>
            <a:pPr marL="0" indent="0">
              <a:buNone/>
            </a:pPr>
            <a:endParaRPr lang="el-GR" dirty="0"/>
          </a:p>
          <a:p>
            <a:r>
              <a:rPr lang="en-US" dirty="0" smtClean="0"/>
              <a:t>Desktop</a:t>
            </a:r>
          </a:p>
          <a:p>
            <a:r>
              <a:rPr lang="en-US" dirty="0" smtClean="0"/>
              <a:t>Mobile, </a:t>
            </a:r>
            <a:r>
              <a:rPr lang="el-GR" dirty="0" smtClean="0"/>
              <a:t>χρησιμοποιεί </a:t>
            </a:r>
            <a:r>
              <a:rPr lang="en-US" dirty="0" smtClean="0"/>
              <a:t>geolocation</a:t>
            </a:r>
          </a:p>
          <a:p>
            <a:endParaRPr lang="en-US" dirty="0"/>
          </a:p>
          <a:p>
            <a:r>
              <a:rPr lang="el-GR" dirty="0" smtClean="0"/>
              <a:t>Τεχνολογία </a:t>
            </a:r>
            <a:r>
              <a:rPr lang="en-US" dirty="0" smtClean="0"/>
              <a:t>gamification</a:t>
            </a:r>
          </a:p>
          <a:p>
            <a:r>
              <a:rPr lang="el-GR" dirty="0" smtClean="0"/>
              <a:t>Υπάρχει ένα </a:t>
            </a:r>
            <a:r>
              <a:rPr lang="en-US" dirty="0" err="1" smtClean="0"/>
              <a:t>metagame</a:t>
            </a:r>
            <a:r>
              <a:rPr lang="el-GR" dirty="0" smtClean="0"/>
              <a:t>, που περιέχει </a:t>
            </a:r>
            <a:r>
              <a:rPr lang="en-US" dirty="0" smtClean="0"/>
              <a:t>mini games </a:t>
            </a:r>
            <a:r>
              <a:rPr lang="el-GR" dirty="0" smtClean="0"/>
              <a:t>για συγκεκριμένα μαθήματα</a:t>
            </a:r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90858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https://core.beaconing.eu/auth/login</a:t>
            </a:r>
            <a:endParaRPr lang="el-GR" dirty="0" smtClean="0"/>
          </a:p>
          <a:p>
            <a:r>
              <a:rPr lang="en-US" dirty="0" smtClean="0"/>
              <a:t>Username/password: greece300/greece300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0159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Σχεδιαστική σκέψη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6901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Περιγραφή εργασίας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4582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Εργασία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Ομαδική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616838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 </a:t>
            </a:r>
            <a:r>
              <a:rPr lang="el-GR" dirty="0" smtClean="0"/>
              <a:t>βήματα σε 6 εβδομάδες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Εβδομάδα 1</a:t>
            </a:r>
            <a:r>
              <a:rPr lang="en-US" dirty="0" smtClean="0"/>
              <a:t>: </a:t>
            </a:r>
            <a:r>
              <a:rPr lang="el-GR" dirty="0" smtClean="0"/>
              <a:t>δημιουργήστε ένα πίνακα με πληροφορία για σχεδιαστική σκέψη και διάχυτη μάθηση</a:t>
            </a:r>
          </a:p>
          <a:p>
            <a:r>
              <a:rPr lang="el-GR" dirty="0" smtClean="0"/>
              <a:t>Εβδομάδα 2</a:t>
            </a:r>
            <a:r>
              <a:rPr lang="en-US" dirty="0" smtClean="0"/>
              <a:t>: </a:t>
            </a:r>
            <a:r>
              <a:rPr lang="el-GR" dirty="0" smtClean="0"/>
              <a:t>χρήση του </a:t>
            </a:r>
            <a:r>
              <a:rPr lang="en-US" dirty="0" smtClean="0"/>
              <a:t>BEACONING, desktop</a:t>
            </a:r>
          </a:p>
          <a:p>
            <a:r>
              <a:rPr lang="el-GR" dirty="0" smtClean="0"/>
              <a:t>Εβδομάδα</a:t>
            </a:r>
            <a:r>
              <a:rPr lang="en-US" dirty="0" smtClean="0"/>
              <a:t> 3</a:t>
            </a:r>
            <a:r>
              <a:rPr lang="en-GB" dirty="0" smtClean="0"/>
              <a:t>: </a:t>
            </a:r>
            <a:r>
              <a:rPr lang="el-GR" dirty="0" smtClean="0"/>
              <a:t>χρήση του </a:t>
            </a:r>
            <a:r>
              <a:rPr lang="en-US" dirty="0" smtClean="0"/>
              <a:t>BEACONING, mobile</a:t>
            </a:r>
          </a:p>
          <a:p>
            <a:r>
              <a:rPr lang="el-GR" dirty="0" smtClean="0"/>
              <a:t>Εβδομάδα</a:t>
            </a:r>
            <a:r>
              <a:rPr lang="en-US" dirty="0" smtClean="0"/>
              <a:t> 4:</a:t>
            </a:r>
            <a:r>
              <a:rPr lang="en-GB" dirty="0" smtClean="0"/>
              <a:t> </a:t>
            </a:r>
            <a:r>
              <a:rPr lang="el-GR" dirty="0" smtClean="0"/>
              <a:t>σχεδιάστε τη δική σας πλατφ</a:t>
            </a:r>
            <a:r>
              <a:rPr lang="el-GR" dirty="0" smtClean="0"/>
              <a:t>όρμα μάθησης</a:t>
            </a:r>
          </a:p>
          <a:p>
            <a:r>
              <a:rPr lang="el-GR" dirty="0" smtClean="0"/>
              <a:t>Εβδομάδα 5</a:t>
            </a:r>
            <a:r>
              <a:rPr lang="en-US" dirty="0" smtClean="0"/>
              <a:t>: </a:t>
            </a:r>
            <a:r>
              <a:rPr lang="el-GR" dirty="0" smtClean="0"/>
              <a:t>βελτιώστε την πλατφόρμα σας</a:t>
            </a:r>
          </a:p>
          <a:p>
            <a:r>
              <a:rPr lang="el-GR" dirty="0" smtClean="0"/>
              <a:t>Εβδομάδα</a:t>
            </a:r>
            <a:r>
              <a:rPr lang="en-US" dirty="0" smtClean="0"/>
              <a:t>: </a:t>
            </a:r>
            <a:r>
              <a:rPr lang="el-GR" dirty="0" smtClean="0"/>
              <a:t>συμπληρώστε τα ερωτηματολόγια και υποβάλετε την εργασία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84540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Παραδοτέα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Ερωτηματολόγιο </a:t>
            </a:r>
            <a:r>
              <a:rPr lang="en-US" dirty="0" err="1" smtClean="0"/>
              <a:t>DesignIT</a:t>
            </a:r>
            <a:r>
              <a:rPr lang="en-US" dirty="0" smtClean="0"/>
              <a:t>, </a:t>
            </a:r>
            <a:r>
              <a:rPr lang="el-GR" dirty="0" smtClean="0"/>
              <a:t>ομαδικά</a:t>
            </a:r>
          </a:p>
          <a:p>
            <a:r>
              <a:rPr lang="en-US" dirty="0" smtClean="0"/>
              <a:t>Screenshots </a:t>
            </a:r>
            <a:r>
              <a:rPr lang="el-GR" dirty="0" smtClean="0"/>
              <a:t>του πίνακα σας σε κάθε βήμα</a:t>
            </a:r>
          </a:p>
          <a:p>
            <a:endParaRPr lang="el-GR" dirty="0"/>
          </a:p>
          <a:p>
            <a:r>
              <a:rPr lang="el-GR" dirty="0" smtClean="0"/>
              <a:t>Ερωτηματολόγιο </a:t>
            </a:r>
            <a:r>
              <a:rPr lang="en-US" dirty="0" smtClean="0"/>
              <a:t>BEACONING, </a:t>
            </a:r>
            <a:r>
              <a:rPr lang="el-GR" dirty="0" smtClean="0"/>
              <a:t>ατομικά</a:t>
            </a:r>
          </a:p>
          <a:p>
            <a:endParaRPr lang="el-GR" dirty="0"/>
          </a:p>
          <a:p>
            <a:endParaRPr lang="el-GR" dirty="0" smtClean="0"/>
          </a:p>
          <a:p>
            <a:r>
              <a:rPr lang="el-GR" smtClean="0"/>
              <a:t>13/1/2019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40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mtClean="0"/>
              <a:t>Σχεδιαστική σκέψη</a:t>
            </a:r>
            <a:endParaRPr lang="en-US" altLang="en-US" smtClean="0"/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1"/>
          </p:nvPr>
        </p:nvSpPr>
        <p:spPr>
          <a:xfrm>
            <a:off x="1631950" y="1219201"/>
            <a:ext cx="9036050" cy="4937125"/>
          </a:xfrm>
        </p:spPr>
        <p:txBody>
          <a:bodyPr>
            <a:normAutofit fontScale="92500" lnSpcReduction="10000"/>
          </a:bodyPr>
          <a:lstStyle/>
          <a:p>
            <a:r>
              <a:rPr lang="el-GR" altLang="en-US" smtClean="0"/>
              <a:t>Προσπαθούμε να δούμε τον κόσμο από την πλευρά του χρήστη</a:t>
            </a:r>
          </a:p>
          <a:p>
            <a:endParaRPr lang="el-GR" altLang="en-US" smtClean="0"/>
          </a:p>
          <a:p>
            <a:r>
              <a:rPr lang="el-GR" altLang="en-US" smtClean="0"/>
              <a:t>Προσπαθούμε να καταλάβουμε πώς </a:t>
            </a:r>
            <a:r>
              <a:rPr lang="el-GR" altLang="en-US" b="1" smtClean="0"/>
              <a:t>ο χρήστης βιώνει μια υπηρεσία ή ένα προϊόν</a:t>
            </a:r>
          </a:p>
          <a:p>
            <a:endParaRPr lang="el-GR" altLang="en-US" smtClean="0"/>
          </a:p>
          <a:p>
            <a:r>
              <a:rPr lang="el-GR" altLang="en-US" smtClean="0"/>
              <a:t>Με τον τρόπο αυτό μπορούμε να καταλάβουμε ποια χαρακτηριστικά είναι σημαντικά και ποια όχι</a:t>
            </a:r>
          </a:p>
          <a:p>
            <a:endParaRPr lang="el-GR" altLang="en-US" smtClean="0"/>
          </a:p>
          <a:p>
            <a:r>
              <a:rPr lang="el-GR" altLang="en-US" smtClean="0"/>
              <a:t>Να απλοποιήσουμε το προϊόν έτσι ώστε να μπορέσουμε να υλοποιήσουμε μια λύση ακόμη και σε προβλήματα που στην αρχή φαίνονται άλυτα</a:t>
            </a:r>
            <a:endParaRPr lang="en-GB" altLang="en-US" smtClean="0"/>
          </a:p>
          <a:p>
            <a:r>
              <a:rPr lang="el-GR" altLang="en-US" smtClean="0"/>
              <a:t>Ή να βρούμε καλύτερες, πιο συμφέρουσες λύσεις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12998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mtClean="0"/>
              <a:t>Ποιοί το χρησιμοποιούν</a:t>
            </a:r>
            <a:endParaRPr lang="en-US" altLang="en-US" smtClean="0"/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r>
              <a:rPr lang="el-GR" altLang="en-US" smtClean="0"/>
              <a:t>Εταιρείες σχεδιασμού</a:t>
            </a:r>
          </a:p>
          <a:p>
            <a:endParaRPr lang="el-GR" altLang="en-US" smtClean="0"/>
          </a:p>
          <a:p>
            <a:r>
              <a:rPr lang="el-GR" altLang="en-US" smtClean="0"/>
              <a:t>Χρησιμοποιείται και για το σχεδιασμό εμπορικών προϊόντων</a:t>
            </a:r>
          </a:p>
          <a:p>
            <a:endParaRPr lang="el-GR" altLang="en-US" smtClean="0"/>
          </a:p>
          <a:p>
            <a:r>
              <a:rPr lang="el-GR" altLang="en-US" smtClean="0"/>
              <a:t>Και για το σχεδιασμό λύσεων σε κοινωνικά θέματα</a:t>
            </a:r>
          </a:p>
        </p:txBody>
      </p:sp>
    </p:spTree>
    <p:extLst>
      <p:ext uri="{BB962C8B-B14F-4D97-AF65-F5344CB8AC3E}">
        <p14:creationId xmlns:p14="http://schemas.microsoft.com/office/powerpoint/2010/main" val="1335517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Stanford d.school</a:t>
            </a:r>
            <a:endParaRPr lang="en-US" altLang="en-US" smtClean="0"/>
          </a:p>
        </p:txBody>
      </p:sp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endParaRPr lang="en-US" altLang="en-US" smtClean="0"/>
          </a:p>
        </p:txBody>
      </p:sp>
      <p:pic>
        <p:nvPicPr>
          <p:cNvPr id="3277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1143001"/>
            <a:ext cx="7134225" cy="563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3669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AirBnb</a:t>
            </a:r>
            <a:endParaRPr lang="en-GB" altLang="en-US" smtClean="0"/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>
            <a:normAutofit lnSpcReduction="10000"/>
          </a:bodyPr>
          <a:lstStyle/>
          <a:p>
            <a:r>
              <a:rPr lang="el-GR" altLang="en-US" smtClean="0"/>
              <a:t>Η εταιρεία στην αρχή δεν πήγαινε καλά</a:t>
            </a:r>
          </a:p>
          <a:p>
            <a:endParaRPr lang="el-GR" altLang="en-US" smtClean="0"/>
          </a:p>
          <a:p>
            <a:r>
              <a:rPr lang="el-GR" altLang="en-US" smtClean="0"/>
              <a:t>Χρησιμοποίησαν </a:t>
            </a:r>
            <a:r>
              <a:rPr lang="en-US" altLang="en-US" smtClean="0"/>
              <a:t>design thinking</a:t>
            </a:r>
          </a:p>
          <a:p>
            <a:endParaRPr lang="en-US" altLang="en-US" smtClean="0"/>
          </a:p>
          <a:p>
            <a:r>
              <a:rPr lang="el-GR" altLang="en-US" smtClean="0"/>
              <a:t>Κατάλαβαν ότι οι πελάτες δεν νοίκιαζαν τα σπίτια γιατί μέσα από την ιστοσελίδα δεν καταλαβαίναν πώς είναι το εσωτερικό τους</a:t>
            </a:r>
          </a:p>
          <a:p>
            <a:endParaRPr lang="el-GR" altLang="en-US" smtClean="0"/>
          </a:p>
          <a:p>
            <a:r>
              <a:rPr lang="el-GR" altLang="en-US" smtClean="0"/>
              <a:t>Βελτίωσαν </a:t>
            </a:r>
          </a:p>
          <a:p>
            <a:pPr lvl="1"/>
            <a:r>
              <a:rPr lang="el-GR" altLang="en-US" smtClean="0"/>
              <a:t>Τις φωτογραφίες (επαγγελματικές κάμερες)</a:t>
            </a:r>
          </a:p>
          <a:p>
            <a:pPr lvl="1"/>
            <a:r>
              <a:rPr lang="el-GR" altLang="en-US" smtClean="0"/>
              <a:t>Τις περιγραφές</a:t>
            </a:r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867101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Apple</a:t>
            </a:r>
            <a:endParaRPr lang="en-GB" altLang="en-US" smtClean="0"/>
          </a:p>
        </p:txBody>
      </p:sp>
      <p:sp>
        <p:nvSpPr>
          <p:cNvPr id="34819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578850" cy="4937125"/>
          </a:xfrm>
        </p:spPr>
        <p:txBody>
          <a:bodyPr/>
          <a:lstStyle/>
          <a:p>
            <a:r>
              <a:rPr lang="en-GB" altLang="en-US" sz="2400"/>
              <a:t>People’s </a:t>
            </a:r>
            <a:r>
              <a:rPr lang="en-GB" altLang="en-US" sz="2400" b="1"/>
              <a:t>needs and desires</a:t>
            </a:r>
            <a:r>
              <a:rPr lang="en-GB" altLang="en-US" sz="2400"/>
              <a:t>, rather than only the needs of the business</a:t>
            </a:r>
          </a:p>
          <a:p>
            <a:endParaRPr lang="en-GB" altLang="en-US" sz="2400"/>
          </a:p>
          <a:p>
            <a:r>
              <a:rPr lang="en-GB" altLang="en-US" sz="2400"/>
              <a:t>Building empathy by helping people to love Apple products</a:t>
            </a:r>
          </a:p>
          <a:p>
            <a:endParaRPr lang="en-GB" altLang="en-US" sz="2400"/>
          </a:p>
          <a:p>
            <a:r>
              <a:rPr lang="en-GB" altLang="en-US" sz="2400"/>
              <a:t>The design rather than the engineering work; designers consider </a:t>
            </a:r>
            <a:r>
              <a:rPr lang="en-GB" altLang="en-US" sz="2400" b="1"/>
              <a:t>both the form and the function </a:t>
            </a:r>
            <a:r>
              <a:rPr lang="en-GB" altLang="en-US" sz="2400"/>
              <a:t>of the product</a:t>
            </a:r>
          </a:p>
          <a:p>
            <a:endParaRPr lang="en-GB" altLang="en-US" sz="2400"/>
          </a:p>
          <a:p>
            <a:r>
              <a:rPr lang="en-GB" altLang="en-US" sz="2400"/>
              <a:t>Building </a:t>
            </a:r>
            <a:r>
              <a:rPr lang="en-GB" altLang="en-US" sz="2400" b="1"/>
              <a:t>simple yet user-friendly products </a:t>
            </a:r>
            <a:r>
              <a:rPr lang="en-GB" altLang="en-US" sz="2400"/>
              <a:t>rather than complex hard-to-use products</a:t>
            </a:r>
          </a:p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301275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mtClean="0"/>
              <a:t>Παράδειγμα σχεδιαστικής σκέψης</a:t>
            </a:r>
            <a:endParaRPr lang="en-US" altLang="en-US" smtClean="0"/>
          </a:p>
        </p:txBody>
      </p:sp>
      <p:sp>
        <p:nvSpPr>
          <p:cNvPr id="3584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r>
              <a:rPr lang="el-GR" altLang="en-US" smtClean="0"/>
              <a:t>Βρείτε λύση στο πρόβλημα </a:t>
            </a:r>
          </a:p>
          <a:p>
            <a:endParaRPr lang="el-GR" altLang="en-US" smtClean="0"/>
          </a:p>
          <a:p>
            <a:pPr>
              <a:buFont typeface="Wingdings 3" panose="05040102010807070707" pitchFamily="18" charset="2"/>
              <a:buNone/>
            </a:pPr>
            <a:r>
              <a:rPr lang="el-GR" altLang="en-US" smtClean="0"/>
              <a:t>«πώς μπορούν να σωθούν τα πρόωρα βρέψη στην ινδία όπου δεν υπάρχουν αρκετές θερμοκοιτίδες»</a:t>
            </a:r>
          </a:p>
          <a:p>
            <a:endParaRPr lang="el-GR" altLang="en-US" smtClean="0"/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20282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981</Words>
  <Application>Microsoft Office PowerPoint</Application>
  <PresentationFormat>Widescreen</PresentationFormat>
  <Paragraphs>184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Wingdings 3</vt:lpstr>
      <vt:lpstr>Office Theme</vt:lpstr>
      <vt:lpstr>Γραπτή ομαδική εργασία</vt:lpstr>
      <vt:lpstr>Σκοπός της εργασίας</vt:lpstr>
      <vt:lpstr>Σχεδιαστική σκέψη</vt:lpstr>
      <vt:lpstr>Σχεδιαστική σκέψη</vt:lpstr>
      <vt:lpstr>Ποιοί το χρησιμοποιούν</vt:lpstr>
      <vt:lpstr>Stanford d.school</vt:lpstr>
      <vt:lpstr>AirBnb</vt:lpstr>
      <vt:lpstr>Apple</vt:lpstr>
      <vt:lpstr>Παράδειγμα σχεδιαστικής σκέψης</vt:lpstr>
      <vt:lpstr>Παράδειγμα σχεδιαστικής σκέψης</vt:lpstr>
      <vt:lpstr>Διαδικασίες σχεδιαστικής σκέψης</vt:lpstr>
      <vt:lpstr>Μάθηση σε κίνηση Διάχυτη μάθηση</vt:lpstr>
      <vt:lpstr>Τι είναι το Mobile Learning?</vt:lpstr>
      <vt:lpstr>Μάθηση σε κίνηση</vt:lpstr>
      <vt:lpstr>Από που Ξεκίνησε (1) </vt:lpstr>
      <vt:lpstr>Από πού Ξεκίνησε (2)</vt:lpstr>
      <vt:lpstr>Τι Χαρακτηρίζει την Κινητή Τεχνολογία;</vt:lpstr>
      <vt:lpstr>Παράδειγμα – Μάθηση σε μουσεία</vt:lpstr>
      <vt:lpstr>Παράδειγμα – περιήγηση στην πόλη</vt:lpstr>
      <vt:lpstr>Παράδειγμα – Μάθηση στην εργασία</vt:lpstr>
      <vt:lpstr>Παράδειγμα – Εφαρμογές για διδασκαλία γλώσσας</vt:lpstr>
      <vt:lpstr>Touch-screens</vt:lpstr>
      <vt:lpstr>Τεχνικά θέματα</vt:lpstr>
      <vt:lpstr>Διάχυτη μάθηση</vt:lpstr>
      <vt:lpstr>DesignIT</vt:lpstr>
      <vt:lpstr>Πλατφόρμα για εφαρμογή των ιδεών της σχεδιαστικής σκέψης</vt:lpstr>
      <vt:lpstr>Beaconing</vt:lpstr>
      <vt:lpstr>Beaconing</vt:lpstr>
      <vt:lpstr>PowerPoint Presentation</vt:lpstr>
      <vt:lpstr>Περιγραφή εργασίας</vt:lpstr>
      <vt:lpstr>Εργασία</vt:lpstr>
      <vt:lpstr>6 βήματα σε 6 εβδομάδες</vt:lpstr>
      <vt:lpstr>Παραδοτέα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Γραπτή ομαδική εργασία</dc:title>
  <dc:creator>Hariklia</dc:creator>
  <cp:lastModifiedBy>Hariklia</cp:lastModifiedBy>
  <cp:revision>4</cp:revision>
  <dcterms:created xsi:type="dcterms:W3CDTF">2018-11-09T09:11:07Z</dcterms:created>
  <dcterms:modified xsi:type="dcterms:W3CDTF">2018-11-09T10:17:53Z</dcterms:modified>
</cp:coreProperties>
</file>