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0"/>
  </p:notesMasterIdLst>
  <p:sldIdLst>
    <p:sldId id="256" r:id="rId2"/>
    <p:sldId id="291" r:id="rId3"/>
    <p:sldId id="497" r:id="rId4"/>
    <p:sldId id="498" r:id="rId5"/>
    <p:sldId id="499" r:id="rId6"/>
    <p:sldId id="500" r:id="rId7"/>
    <p:sldId id="501" r:id="rId8"/>
    <p:sldId id="519" r:id="rId9"/>
    <p:sldId id="503" r:id="rId10"/>
    <p:sldId id="504" r:id="rId11"/>
    <p:sldId id="505" r:id="rId12"/>
    <p:sldId id="506" r:id="rId13"/>
    <p:sldId id="507" r:id="rId14"/>
    <p:sldId id="494" r:id="rId15"/>
    <p:sldId id="508" r:id="rId16"/>
    <p:sldId id="509" r:id="rId17"/>
    <p:sldId id="514" r:id="rId18"/>
    <p:sldId id="515" r:id="rId19"/>
    <p:sldId id="510" r:id="rId20"/>
    <p:sldId id="511" r:id="rId21"/>
    <p:sldId id="516" r:id="rId22"/>
    <p:sldId id="517" r:id="rId23"/>
    <p:sldId id="518" r:id="rId24"/>
    <p:sldId id="287" r:id="rId25"/>
    <p:sldId id="512" r:id="rId26"/>
    <p:sldId id="513" r:id="rId27"/>
    <p:sldId id="292" r:id="rId28"/>
    <p:sldId id="293" r:id="rId29"/>
    <p:sldId id="294" r:id="rId30"/>
    <p:sldId id="295" r:id="rId31"/>
    <p:sldId id="296" r:id="rId32"/>
    <p:sldId id="297" r:id="rId33"/>
    <p:sldId id="298" r:id="rId34"/>
    <p:sldId id="299" r:id="rId35"/>
    <p:sldId id="300" r:id="rId36"/>
    <p:sldId id="301" r:id="rId37"/>
    <p:sldId id="302" r:id="rId38"/>
    <p:sldId id="340" r:id="rId39"/>
    <p:sldId id="342" r:id="rId40"/>
    <p:sldId id="353" r:id="rId41"/>
    <p:sldId id="354" r:id="rId42"/>
    <p:sldId id="341" r:id="rId43"/>
    <p:sldId id="355" r:id="rId44"/>
    <p:sldId id="345" r:id="rId45"/>
    <p:sldId id="356" r:id="rId46"/>
    <p:sldId id="358" r:id="rId47"/>
    <p:sldId id="346" r:id="rId48"/>
    <p:sldId id="360" r:id="rId49"/>
    <p:sldId id="361" r:id="rId50"/>
    <p:sldId id="348" r:id="rId51"/>
    <p:sldId id="303" r:id="rId52"/>
    <p:sldId id="304" r:id="rId53"/>
    <p:sldId id="305" r:id="rId54"/>
    <p:sldId id="421" r:id="rId55"/>
    <p:sldId id="482" r:id="rId56"/>
    <p:sldId id="308" r:id="rId57"/>
    <p:sldId id="310" r:id="rId58"/>
    <p:sldId id="307" r:id="rId59"/>
    <p:sldId id="309"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34" r:id="rId77"/>
    <p:sldId id="335" r:id="rId78"/>
    <p:sldId id="336" r:id="rId79"/>
    <p:sldId id="337" r:id="rId80"/>
    <p:sldId id="338" r:id="rId81"/>
    <p:sldId id="483" r:id="rId82"/>
    <p:sldId id="484" r:id="rId83"/>
    <p:sldId id="485" r:id="rId84"/>
    <p:sldId id="486" r:id="rId85"/>
    <p:sldId id="487" r:id="rId86"/>
    <p:sldId id="488" r:id="rId87"/>
    <p:sldId id="489" r:id="rId88"/>
    <p:sldId id="339" r:id="rId89"/>
    <p:sldId id="422" r:id="rId90"/>
    <p:sldId id="366" r:id="rId91"/>
    <p:sldId id="367" r:id="rId92"/>
    <p:sldId id="368" r:id="rId93"/>
    <p:sldId id="369" r:id="rId94"/>
    <p:sldId id="372" r:id="rId95"/>
    <p:sldId id="373" r:id="rId96"/>
    <p:sldId id="374" r:id="rId97"/>
    <p:sldId id="375" r:id="rId98"/>
    <p:sldId id="377" r:id="rId99"/>
    <p:sldId id="378" r:id="rId100"/>
    <p:sldId id="380" r:id="rId101"/>
    <p:sldId id="382" r:id="rId102"/>
    <p:sldId id="383" r:id="rId103"/>
    <p:sldId id="384" r:id="rId104"/>
    <p:sldId id="385" r:id="rId105"/>
    <p:sldId id="386" r:id="rId106"/>
    <p:sldId id="387" r:id="rId107"/>
    <p:sldId id="389" r:id="rId108"/>
    <p:sldId id="390" r:id="rId109"/>
    <p:sldId id="391" r:id="rId110"/>
    <p:sldId id="392" r:id="rId111"/>
    <p:sldId id="393" r:id="rId112"/>
    <p:sldId id="423" r:id="rId113"/>
    <p:sldId id="394" r:id="rId114"/>
    <p:sldId id="426" r:id="rId115"/>
    <p:sldId id="395" r:id="rId116"/>
    <p:sldId id="397" r:id="rId117"/>
    <p:sldId id="399" r:id="rId118"/>
    <p:sldId id="400" r:id="rId119"/>
    <p:sldId id="402" r:id="rId120"/>
    <p:sldId id="403" r:id="rId121"/>
    <p:sldId id="404" r:id="rId122"/>
    <p:sldId id="427" r:id="rId123"/>
    <p:sldId id="428" r:id="rId124"/>
    <p:sldId id="429" r:id="rId125"/>
    <p:sldId id="432" r:id="rId126"/>
    <p:sldId id="433" r:id="rId127"/>
    <p:sldId id="435" r:id="rId128"/>
    <p:sldId id="438" r:id="rId129"/>
    <p:sldId id="440" r:id="rId130"/>
    <p:sldId id="442" r:id="rId131"/>
    <p:sldId id="419" r:id="rId132"/>
    <p:sldId id="480" r:id="rId133"/>
    <p:sldId id="448" r:id="rId134"/>
    <p:sldId id="449" r:id="rId135"/>
    <p:sldId id="481" r:id="rId136"/>
    <p:sldId id="453" r:id="rId137"/>
    <p:sldId id="454" r:id="rId138"/>
    <p:sldId id="455" r:id="rId139"/>
    <p:sldId id="456" r:id="rId140"/>
    <p:sldId id="457" r:id="rId141"/>
    <p:sldId id="458" r:id="rId142"/>
    <p:sldId id="460" r:id="rId143"/>
    <p:sldId id="461" r:id="rId144"/>
    <p:sldId id="463" r:id="rId145"/>
    <p:sldId id="464" r:id="rId146"/>
    <p:sldId id="465" r:id="rId147"/>
    <p:sldId id="466" r:id="rId148"/>
    <p:sldId id="467" r:id="rId149"/>
    <p:sldId id="468" r:id="rId150"/>
    <p:sldId id="469" r:id="rId151"/>
    <p:sldId id="470" r:id="rId152"/>
    <p:sldId id="471" r:id="rId153"/>
    <p:sldId id="472" r:id="rId154"/>
    <p:sldId id="473" r:id="rId155"/>
    <p:sldId id="474" r:id="rId156"/>
    <p:sldId id="475" r:id="rId157"/>
    <p:sldId id="476" r:id="rId158"/>
    <p:sldId id="478" r:id="rId159"/>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0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image" Target="../media/image1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242948-D2E6-47D2-80E2-8F318184ECB5}" type="datetimeFigureOut">
              <a:rPr lang="el-GR" smtClean="0"/>
              <a:pPr/>
              <a:t>9/11/2018</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77177-2BC1-457E-B3D1-556B9240BDFA}" type="slidenum">
              <a:rPr lang="el-GR" smtClean="0"/>
              <a:pPr/>
              <a:t>‹#›</a:t>
            </a:fld>
            <a:endParaRPr lang="el-GR"/>
          </a:p>
        </p:txBody>
      </p:sp>
    </p:spTree>
    <p:extLst>
      <p:ext uri="{BB962C8B-B14F-4D97-AF65-F5344CB8AC3E}">
        <p14:creationId xmlns:p14="http://schemas.microsoft.com/office/powerpoint/2010/main" val="3907920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l-GR" smtClean="0"/>
          </a:p>
        </p:txBody>
      </p:sp>
      <p:sp>
        <p:nvSpPr>
          <p:cNvPr id="4198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B4965F0-5380-49AD-9E61-64B3A998873D}" type="slidenum">
              <a:rPr lang="en-US" sz="1200"/>
              <a:pPr algn="r"/>
              <a:t>15</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p>
            <a:fld id="{89F67BDE-F6E2-4220-80F0-C62B22A00362}" type="slidenum">
              <a:rPr lang="en-US" altLang="en-US" smtClean="0">
                <a:latin typeface="Times" pitchFamily="18" charset="0"/>
              </a:rPr>
              <a:pPr/>
              <a:t>96</a:t>
            </a:fld>
            <a:endParaRPr lang="en-US" altLang="en-US" smtClean="0">
              <a:latin typeface="Times" pitchFamily="18"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lstStyle/>
          <a:p>
            <a:pPr marL="609600" indent="-609600">
              <a:buFontTx/>
              <a:buAutoNum type="arabicPeriod"/>
            </a:pPr>
            <a:r>
              <a:rPr lang="en-US" dirty="0" smtClean="0"/>
              <a:t>van </a:t>
            </a:r>
            <a:r>
              <a:rPr lang="en-US" dirty="0" err="1" smtClean="0"/>
              <a:t>Kerrebroeck</a:t>
            </a:r>
            <a:r>
              <a:rPr lang="en-US" dirty="0" smtClean="0"/>
              <a:t> P et al. </a:t>
            </a:r>
            <a:r>
              <a:rPr lang="en-US" i="1" dirty="0" smtClean="0"/>
              <a:t>Urology.</a:t>
            </a:r>
            <a:r>
              <a:rPr lang="en-US" dirty="0" smtClean="0"/>
              <a:t> 2002;57:414-421.</a:t>
            </a:r>
          </a:p>
          <a:p>
            <a:pPr marL="609600" indent="-609600">
              <a:buFontTx/>
              <a:buAutoNum type="arabicPeriod"/>
            </a:pPr>
            <a:r>
              <a:rPr lang="en-US" dirty="0" err="1" smtClean="0"/>
              <a:t>Dmochowski</a:t>
            </a:r>
            <a:r>
              <a:rPr lang="en-US" dirty="0" smtClean="0"/>
              <a:t> RR et al. </a:t>
            </a:r>
            <a:r>
              <a:rPr lang="en-US" i="1" dirty="0" smtClean="0"/>
              <a:t>World J Urol.</a:t>
            </a:r>
            <a:r>
              <a:rPr lang="en-US" dirty="0" smtClean="0"/>
              <a:t> 2005;23:263-270.</a:t>
            </a:r>
          </a:p>
          <a:p>
            <a:pPr marL="609600" indent="-609600">
              <a:buFontTx/>
              <a:buAutoNum type="arabicPeriod"/>
            </a:pPr>
            <a:r>
              <a:rPr lang="en-US" dirty="0" err="1" smtClean="0"/>
              <a:t>Zinner</a:t>
            </a:r>
            <a:r>
              <a:rPr lang="en-US" dirty="0" smtClean="0"/>
              <a:t> N et al. </a:t>
            </a:r>
            <a:r>
              <a:rPr lang="en-US" i="1" dirty="0" smtClean="0"/>
              <a:t>J Urol</a:t>
            </a:r>
            <a:r>
              <a:rPr lang="en-US" dirty="0" smtClean="0"/>
              <a:t>. 2004;171:2311-2315.</a:t>
            </a:r>
          </a:p>
          <a:p>
            <a:pPr marL="609600" indent="-609600">
              <a:buFontTx/>
              <a:buAutoNum type="arabicPeriod"/>
            </a:pPr>
            <a:r>
              <a:rPr lang="en-US" dirty="0" smtClean="0"/>
              <a:t>Rudy D et al. </a:t>
            </a:r>
            <a:r>
              <a:rPr lang="en-US" i="1" dirty="0" smtClean="0"/>
              <a:t>Urology</a:t>
            </a:r>
            <a:r>
              <a:rPr lang="en-US" dirty="0" smtClean="0"/>
              <a:t>. 2006;67:275-280.</a:t>
            </a:r>
          </a:p>
          <a:p>
            <a:pPr marL="609600" indent="-609600">
              <a:buFontTx/>
              <a:buAutoNum type="arabicPeriod"/>
            </a:pPr>
            <a:r>
              <a:rPr lang="en-US" dirty="0" smtClean="0"/>
              <a:t>Cardozo L et al. </a:t>
            </a:r>
            <a:r>
              <a:rPr lang="en-US" i="1" dirty="0" smtClean="0"/>
              <a:t>J Urol.</a:t>
            </a:r>
            <a:r>
              <a:rPr lang="en-US" dirty="0" smtClean="0"/>
              <a:t> 2004;172:1919-1924.</a:t>
            </a:r>
          </a:p>
          <a:p>
            <a:pPr marL="609600" indent="-609600">
              <a:buFontTx/>
              <a:buAutoNum type="arabicPeriod"/>
            </a:pPr>
            <a:r>
              <a:rPr lang="en-US" dirty="0" err="1" smtClean="0"/>
              <a:t>Chapple</a:t>
            </a:r>
            <a:r>
              <a:rPr lang="en-US" dirty="0" smtClean="0"/>
              <a:t> CR et al. </a:t>
            </a:r>
            <a:r>
              <a:rPr lang="en-US" i="1" dirty="0" smtClean="0"/>
              <a:t>BJU Int.</a:t>
            </a:r>
            <a:r>
              <a:rPr lang="en-US" dirty="0" smtClean="0"/>
              <a:t> 2004;93:303-310.</a:t>
            </a:r>
          </a:p>
          <a:p>
            <a:pPr marL="609600" indent="-609600">
              <a:buFontTx/>
              <a:buAutoNum type="arabicPeriod"/>
            </a:pPr>
            <a:r>
              <a:rPr lang="en-GB" dirty="0" err="1" smtClean="0"/>
              <a:t>Chapple</a:t>
            </a:r>
            <a:r>
              <a:rPr lang="en-GB" dirty="0" smtClean="0"/>
              <a:t> CR et al. </a:t>
            </a:r>
            <a:r>
              <a:rPr lang="en-GB" i="1" dirty="0" smtClean="0"/>
              <a:t>BJU Int.</a:t>
            </a:r>
            <a:r>
              <a:rPr lang="en-GB" dirty="0" smtClean="0"/>
              <a:t> 2005;95:993-1001.</a:t>
            </a: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3736" indent="-173736" algn="l" defTabSz="457200">
              <a:spcBef>
                <a:spcPts val="432"/>
              </a:spcBef>
              <a:spcAft>
                <a:spcPts val="0"/>
              </a:spcAft>
              <a:buClr>
                <a:schemeClr val="tx1"/>
              </a:buClr>
              <a:buFontTx/>
              <a:buChar char="•"/>
            </a:pPr>
            <a:r>
              <a:rPr lang="el-GR" sz="1200" b="0" i="0" noProof="0" dirty="0" smtClean="0">
                <a:solidFill>
                  <a:schemeClr val="tx1"/>
                </a:solidFill>
                <a:latin typeface="Trebuchet MS"/>
                <a:ea typeface="ヒラギノ角ゴ Pro W3"/>
                <a:cs typeface="ヒラギノ角ゴ Pro W3"/>
              </a:rPr>
              <a:t>Το </a:t>
            </a:r>
            <a:r>
              <a:rPr lang="en-GB" dirty="0" err="1" smtClean="0">
                <a:ea typeface="ヒラギノ角ゴ Pro W3"/>
                <a:cs typeface="ヒラギノ角ゴ Pro W3"/>
              </a:rPr>
              <a:t>mirabegron</a:t>
            </a:r>
            <a:r>
              <a:rPr lang="en-GB" dirty="0" smtClean="0">
                <a:ea typeface="ヒラギノ角ゴ Pro W3"/>
                <a:cs typeface="ヒラギノ角ゴ Pro W3"/>
              </a:rPr>
              <a:t> </a:t>
            </a:r>
            <a:r>
              <a:rPr lang="el-GR" sz="1200" b="0" i="0" noProof="0" dirty="0" smtClean="0">
                <a:solidFill>
                  <a:schemeClr val="tx1"/>
                </a:solidFill>
                <a:latin typeface="Trebuchet MS"/>
                <a:ea typeface="ヒラギノ角ゴ Pro W3"/>
                <a:cs typeface="ヒラギノ角ゴ Pro W3"/>
              </a:rPr>
              <a:t>έχει αξιολογηθεί σε 41 κλινικές μελέτες στις οποίες συμμετείχαν περισσότερα από 10.000 άτομα.</a:t>
            </a:r>
          </a:p>
          <a:p>
            <a:pPr marL="173736" indent="-173736" algn="l" defTabSz="457200">
              <a:spcBef>
                <a:spcPts val="432"/>
              </a:spcBef>
              <a:spcAft>
                <a:spcPts val="0"/>
              </a:spcAft>
              <a:buClr>
                <a:schemeClr val="tx1"/>
              </a:buClr>
              <a:buFontTx/>
              <a:buChar char="•"/>
            </a:pPr>
            <a:r>
              <a:rPr lang="el-GR" sz="1200" b="0" i="0" noProof="0" dirty="0" smtClean="0">
                <a:solidFill>
                  <a:schemeClr val="tx1"/>
                </a:solidFill>
                <a:latin typeface="Trebuchet MS"/>
                <a:ea typeface="ヒラギノ角ゴ Pro W3"/>
                <a:cs typeface="ヒラギノ角ゴ Pro W3"/>
              </a:rPr>
              <a:t>Η πλειονότητα αυτών των ατόμων συμμετείχαν στις κλινικές μελέτες Φάσης </a:t>
            </a:r>
            <a:r>
              <a:rPr lang="en-GB" sz="1200" b="0" i="0" noProof="0" dirty="0" smtClean="0">
                <a:solidFill>
                  <a:schemeClr val="tx1"/>
                </a:solidFill>
                <a:latin typeface="Trebuchet MS"/>
                <a:ea typeface="ヒラギノ角ゴ Pro W3"/>
                <a:cs typeface="ヒラギノ角ゴ Pro W3"/>
              </a:rPr>
              <a:t>II</a:t>
            </a:r>
            <a:r>
              <a:rPr lang="el-GR" sz="1200" b="0" i="0" noProof="0" dirty="0" smtClean="0">
                <a:solidFill>
                  <a:schemeClr val="tx1"/>
                </a:solidFill>
                <a:latin typeface="Trebuchet MS"/>
                <a:ea typeface="ヒラギノ角ゴ Pro W3"/>
                <a:cs typeface="ヒラギノ角ゴ Pro W3"/>
              </a:rPr>
              <a:t> και </a:t>
            </a:r>
            <a:r>
              <a:rPr lang="en-GB" sz="1200" b="0" i="0" noProof="0" dirty="0" smtClean="0">
                <a:solidFill>
                  <a:schemeClr val="tx1"/>
                </a:solidFill>
                <a:latin typeface="Trebuchet MS"/>
                <a:ea typeface="ヒラギノ角ゴ Pro W3"/>
                <a:cs typeface="ヒラギノ角ゴ Pro W3"/>
              </a:rPr>
              <a:t>III</a:t>
            </a:r>
            <a:r>
              <a:rPr lang="el-GR" sz="1200" b="0" i="0" noProof="0" dirty="0" smtClean="0">
                <a:solidFill>
                  <a:schemeClr val="tx1"/>
                </a:solidFill>
                <a:latin typeface="Trebuchet MS"/>
                <a:ea typeface="ヒラギノ角ゴ Pro W3"/>
                <a:cs typeface="ヒラギノ角ゴ Pro W3"/>
              </a:rPr>
              <a:t>.</a:t>
            </a:r>
          </a:p>
          <a:p>
            <a:pPr marL="173736" indent="-173736" algn="l" defTabSz="457200">
              <a:spcBef>
                <a:spcPts val="432"/>
              </a:spcBef>
              <a:spcAft>
                <a:spcPts val="0"/>
              </a:spcAft>
              <a:buClr>
                <a:schemeClr val="tx1"/>
              </a:buClr>
              <a:buFontTx/>
              <a:buChar char="•"/>
            </a:pPr>
            <a:r>
              <a:rPr lang="el-GR" sz="1200" b="0" i="0" noProof="0" dirty="0" smtClean="0">
                <a:solidFill>
                  <a:schemeClr val="tx1"/>
                </a:solidFill>
                <a:latin typeface="Trebuchet MS"/>
                <a:ea typeface="ヒラギノ角ゴ Pro W3"/>
                <a:cs typeface="ヒラギノ角ゴ Pro W3"/>
              </a:rPr>
              <a:t>Μέχρι σήμερα, περίπου 5600 ασθενείς με υπερλειτουργική ουροδόχο κύστη έχουν λάβει mirabegron στο πλαίσιο του προγράμματος κλινικής ανάπτυξης Φάσης </a:t>
            </a:r>
            <a:r>
              <a:rPr lang="en-GB" sz="1200" b="0" i="0" noProof="0" dirty="0" smtClean="0">
                <a:solidFill>
                  <a:schemeClr val="tx1"/>
                </a:solidFill>
                <a:latin typeface="Trebuchet MS"/>
                <a:ea typeface="ヒラギノ角ゴ Pro W3"/>
                <a:cs typeface="ヒラギノ角ゴ Pro W3"/>
              </a:rPr>
              <a:t>II </a:t>
            </a:r>
            <a:r>
              <a:rPr lang="el-GR" sz="1200" b="0" i="0" noProof="0" dirty="0" smtClean="0">
                <a:solidFill>
                  <a:schemeClr val="tx1"/>
                </a:solidFill>
                <a:latin typeface="Trebuchet MS"/>
                <a:ea typeface="ヒラギノ角ゴ Pro W3"/>
                <a:cs typeface="ヒラギノ角ゴ Pro W3"/>
              </a:rPr>
              <a:t>και </a:t>
            </a:r>
            <a:r>
              <a:rPr lang="en-GB" sz="1200" b="0" i="0" noProof="0" dirty="0" smtClean="0">
                <a:solidFill>
                  <a:schemeClr val="tx1"/>
                </a:solidFill>
                <a:latin typeface="Trebuchet MS"/>
                <a:ea typeface="ヒラギノ角ゴ Pro W3"/>
                <a:cs typeface="ヒラギノ角ゴ Pro W3"/>
              </a:rPr>
              <a:t>III</a:t>
            </a:r>
            <a:r>
              <a:rPr lang="el-GR" sz="1200" b="0" i="0" noProof="0" dirty="0" smtClean="0">
                <a:solidFill>
                  <a:schemeClr val="tx1"/>
                </a:solidFill>
                <a:latin typeface="Trebuchet MS"/>
                <a:ea typeface="ヒラギノ角ゴ Pro W3"/>
                <a:cs typeface="ヒラギノ角ゴ Pro W3"/>
              </a:rPr>
              <a:t>. </a:t>
            </a:r>
            <a:endParaRPr lang="el-GR" sz="1200" b="0" i="0" noProof="0" dirty="0">
              <a:solidFill>
                <a:schemeClr val="tx1"/>
              </a:solidFill>
              <a:latin typeface="Trebuchet MS"/>
              <a:ea typeface="ヒラギノ角ゴ Pro W3"/>
              <a:cs typeface="ヒラギノ角ゴ Pro W3"/>
            </a:endParaRPr>
          </a:p>
        </p:txBody>
      </p:sp>
      <p:sp>
        <p:nvSpPr>
          <p:cNvPr id="4" name="Slide Number Placeholder 3"/>
          <p:cNvSpPr>
            <a:spLocks noGrp="1"/>
          </p:cNvSpPr>
          <p:nvPr>
            <p:ph type="sldNum" sz="quarter" idx="5"/>
          </p:nvPr>
        </p:nvSpPr>
        <p:spPr/>
        <p:txBody>
          <a:bodyPr/>
          <a:lstStyle/>
          <a:p>
            <a:pPr algn="r" defTabSz="457200">
              <a:spcBef>
                <a:spcPts val="0"/>
              </a:spcBef>
              <a:spcAft>
                <a:spcPts val="0"/>
              </a:spcAft>
              <a:buNone/>
            </a:pPr>
            <a:fld id="{7F870CA8-BED7-40F0-82D1-3BBC042C4BE9}" type="slidenum">
              <a:rPr lang="en-US" sz="1200" b="0" i="0">
                <a:latin typeface="Calibri"/>
                <a:ea typeface="+mn-ea"/>
                <a:cs typeface="+mn-cs"/>
              </a:rPr>
              <a:pPr algn="r" defTabSz="457200">
                <a:spcBef>
                  <a:spcPts val="0"/>
                </a:spcBef>
                <a:spcAft>
                  <a:spcPts val="0"/>
                </a:spcAft>
                <a:buNone/>
              </a:pPr>
              <a:t>98</a:t>
            </a:fld>
            <a:endParaRPr lang="en-US" sz="1200" b="0" i="0" dirty="0">
              <a:latin typeface="Calibri"/>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Rectangle 7"/>
          <p:cNvSpPr>
            <a:spLocks noGrp="1" noChangeArrowheads="1"/>
          </p:cNvSpPr>
          <p:nvPr>
            <p:ph type="sldNum" sz="quarter"/>
          </p:nvPr>
        </p:nvSpPr>
        <p:spPr>
          <a:noFill/>
        </p:spPr>
        <p:txBody>
          <a:bodyPr/>
          <a:lstStyle/>
          <a:p>
            <a:pPr>
              <a:buFont typeface="Times New Roman" pitchFamily="18" charset="0"/>
              <a:buNone/>
            </a:pPr>
            <a:fld id="{4159E4BD-A3D4-482F-9BD8-082024F5B4B2}" type="slidenum">
              <a:rPr lang="el-GR">
                <a:latin typeface="Times New Roman" pitchFamily="18" charset="0"/>
              </a:rPr>
              <a:pPr>
                <a:buFont typeface="Times New Roman" pitchFamily="18" charset="0"/>
                <a:buNone/>
              </a:pPr>
              <a:t>104</a:t>
            </a:fld>
            <a:endParaRPr lang="el-GR">
              <a:latin typeface="Times New Roman" pitchFamily="18" charset="0"/>
            </a:endParaRPr>
          </a:p>
        </p:txBody>
      </p:sp>
      <p:sp>
        <p:nvSpPr>
          <p:cNvPr id="168963" name="Rectangle 1"/>
          <p:cNvSpPr txBox="1">
            <a:spLocks noGrp="1" noRot="1" noChangeAspect="1" noChangeArrowheads="1" noTextEdit="1"/>
          </p:cNvSpPr>
          <p:nvPr>
            <p:ph type="sldImg"/>
          </p:nvPr>
        </p:nvSpPr>
        <p:spPr>
          <a:xfrm>
            <a:off x="1143000" y="685800"/>
            <a:ext cx="4572000" cy="3429000"/>
          </a:xfrm>
          <a:ln/>
        </p:spPr>
      </p:sp>
      <p:sp>
        <p:nvSpPr>
          <p:cNvPr id="168964" name="Rectangle 2"/>
          <p:cNvSpPr txBox="1">
            <a:spLocks noGrp="1" noChangeArrowheads="1"/>
          </p:cNvSpPr>
          <p:nvPr>
            <p:ph type="body" idx="1"/>
          </p:nvPr>
        </p:nvSpPr>
        <p:spPr>
          <a:xfrm>
            <a:off x="685800" y="4343400"/>
            <a:ext cx="5486400" cy="4208463"/>
          </a:xfrm>
          <a:noFill/>
          <a:ln/>
        </p:spPr>
        <p:txBody>
          <a:bodyPr wrap="none" anchor="ctr"/>
          <a:lstStyle/>
          <a:p>
            <a:endParaRPr lang="el-GR"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639449A-E113-441F-92FA-CB8464FDF8FE}" type="slidenum">
              <a:rPr lang="el-GR" smtClean="0"/>
              <a:pPr/>
              <a:t>107</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8F3F52B6-4641-4B3B-8B46-A9C4E9FBBAF0}" type="slidenum">
              <a:rPr lang="de-AT" smtClean="0"/>
              <a:pPr/>
              <a:t>117</a:t>
            </a:fld>
            <a:endParaRPr lang="de-AT" smtClean="0"/>
          </a:p>
        </p:txBody>
      </p:sp>
      <p:sp>
        <p:nvSpPr>
          <p:cNvPr id="124931" name="Rectangle 2"/>
          <p:cNvSpPr>
            <a:spLocks noGrp="1" noRot="1" noChangeAspect="1" noChangeArrowheads="1" noTextEdit="1"/>
          </p:cNvSpPr>
          <p:nvPr>
            <p:ph type="sldImg"/>
          </p:nvPr>
        </p:nvSpPr>
        <p:spPr>
          <a:xfrm>
            <a:off x="1296988" y="800100"/>
            <a:ext cx="4265612" cy="3198813"/>
          </a:xfrm>
          <a:ln w="12700" cap="flat">
            <a:solidFill>
              <a:schemeClr val="tx1"/>
            </a:solidFill>
          </a:ln>
        </p:spPr>
      </p:sp>
      <p:sp>
        <p:nvSpPr>
          <p:cNvPr id="124932" name="Rectangle 3"/>
          <p:cNvSpPr>
            <a:spLocks noGrp="1" noChangeArrowheads="1"/>
          </p:cNvSpPr>
          <p:nvPr>
            <p:ph type="body" idx="1"/>
          </p:nvPr>
        </p:nvSpPr>
        <p:spPr>
          <a:xfrm>
            <a:off x="914400" y="4346575"/>
            <a:ext cx="5029200" cy="3851275"/>
          </a:xfrm>
          <a:noFill/>
          <a:ln/>
        </p:spPr>
        <p:txBody>
          <a:bodyPr lIns="90487" tIns="44450" rIns="90487" bIns="44450"/>
          <a:lstStyle/>
          <a:p>
            <a:pPr eaLnBrk="1" hangingPunct="1"/>
            <a:endParaRPr lang="de-DE"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1 - Θέση εικόνας διαφάνειας"/>
          <p:cNvSpPr>
            <a:spLocks noGrp="1" noRot="1" noChangeAspect="1" noTextEdit="1"/>
          </p:cNvSpPr>
          <p:nvPr>
            <p:ph type="sldImg"/>
          </p:nvPr>
        </p:nvSpPr>
        <p:spPr>
          <a:ln/>
        </p:spPr>
      </p:sp>
      <p:sp>
        <p:nvSpPr>
          <p:cNvPr id="138243" name="2 - Θέση σημειώσεων"/>
          <p:cNvSpPr>
            <a:spLocks noGrp="1"/>
          </p:cNvSpPr>
          <p:nvPr>
            <p:ph type="body" idx="1"/>
          </p:nvPr>
        </p:nvSpPr>
        <p:spPr>
          <a:noFill/>
          <a:ln/>
        </p:spPr>
        <p:txBody>
          <a:bodyPr/>
          <a:lstStyle/>
          <a:p>
            <a:endParaRPr lang="el-GR" smtClean="0"/>
          </a:p>
        </p:txBody>
      </p:sp>
      <p:sp>
        <p:nvSpPr>
          <p:cNvPr id="138244" name="3 - Θέση αριθμού διαφάνειας"/>
          <p:cNvSpPr>
            <a:spLocks noGrp="1"/>
          </p:cNvSpPr>
          <p:nvPr>
            <p:ph type="sldNum" sz="quarter" idx="5"/>
          </p:nvPr>
        </p:nvSpPr>
        <p:spPr>
          <a:noFill/>
        </p:spPr>
        <p:txBody>
          <a:bodyPr/>
          <a:lstStyle/>
          <a:p>
            <a:fld id="{A0482BC1-F9CA-4B94-AB1E-9250C9FF2BBA}" type="slidenum">
              <a:rPr lang="de-AT" smtClean="0"/>
              <a:pPr/>
              <a:t>118</a:t>
            </a:fld>
            <a:endParaRPr lang="de-A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bwMode="auto">
          <a:xfrm>
            <a:off x="685637" y="4343144"/>
            <a:ext cx="5486727" cy="411501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263E0AB-357B-4F7C-BDAE-2647EA847781}" type="slidenum">
              <a:rPr lang="el-GR"/>
              <a:pPr/>
              <a:t>136</a:t>
            </a:fld>
            <a:endParaRPr lang="el-GR"/>
          </a:p>
        </p:txBody>
      </p:sp>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p:txBody>
          <a:bodyPr/>
          <a:lstStyle/>
          <a:p>
            <a:endParaRPr lang="en-US"/>
          </a:p>
        </p:txBody>
      </p:sp>
      <p:sp>
        <p:nvSpPr>
          <p:cNvPr id="7987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9963089-2C1D-44CB-B2F7-F0BA31F55877}" type="slidenum">
              <a:rPr lang="en-US" sz="1200"/>
              <a:pPr algn="r"/>
              <a:t>136</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600182E-EB6C-43AD-880A-9DA968B2C4BF}" type="slidenum">
              <a:rPr lang="el-GR" smtClean="0"/>
              <a:pPr/>
              <a:t>137</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7CD8C03-5DDD-486D-AA89-AFF649917529}" type="slidenum">
              <a:rPr lang="el-GR"/>
              <a:pPr/>
              <a:t>138</a:t>
            </a:fld>
            <a:endParaRPr lang="el-GR"/>
          </a:p>
        </p:txBody>
      </p:sp>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p:txBody>
          <a:bodyPr/>
          <a:lstStyle/>
          <a:p>
            <a:endParaRPr lang="en-US"/>
          </a:p>
        </p:txBody>
      </p:sp>
      <p:sp>
        <p:nvSpPr>
          <p:cNvPr id="8806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FA404C0-61C6-4C82-83B9-B83B11DD91C9}" type="slidenum">
              <a:rPr lang="en-US" sz="1200"/>
              <a:pPr algn="r"/>
              <a:t>138</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endParaRPr lang="en-US" smtClean="0"/>
          </a:p>
        </p:txBody>
      </p:sp>
      <p:sp>
        <p:nvSpPr>
          <p:cNvPr id="43012" name="Slide Number Placeholder 3"/>
          <p:cNvSpPr>
            <a:spLocks noGrp="1"/>
          </p:cNvSpPr>
          <p:nvPr>
            <p:ph type="sldNum" sz="quarter" idx="5"/>
          </p:nvPr>
        </p:nvSpPr>
        <p:spPr>
          <a:noFill/>
        </p:spPr>
        <p:txBody>
          <a:bodyPr/>
          <a:lstStyle/>
          <a:p>
            <a:fld id="{9CA977B1-87B9-45F7-B72F-5AC742EB7D80}" type="slidenum">
              <a:rPr lang="en-US" smtClean="0"/>
              <a:pPr/>
              <a:t>25</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E72C2792-503F-41A0-88CF-85B88E35961B}" type="slidenum">
              <a:rPr lang="el-GR" smtClean="0"/>
              <a:pPr/>
              <a:t>139</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Rectangle 7"/>
          <p:cNvSpPr>
            <a:spLocks noGrp="1" noChangeArrowheads="1"/>
          </p:cNvSpPr>
          <p:nvPr>
            <p:ph type="sldNum" sz="quarter"/>
          </p:nvPr>
        </p:nvSpPr>
        <p:spPr>
          <a:noFill/>
        </p:spPr>
        <p:txBody>
          <a:bodyPr/>
          <a:lstStyle/>
          <a:p>
            <a:pPr>
              <a:buFont typeface="Times New Roman" pitchFamily="18" charset="0"/>
              <a:buNone/>
            </a:pPr>
            <a:fld id="{4159E4BD-A3D4-482F-9BD8-082024F5B4B2}" type="slidenum">
              <a:rPr lang="el-GR">
                <a:latin typeface="Times New Roman" pitchFamily="18" charset="0"/>
              </a:rPr>
              <a:pPr>
                <a:buFont typeface="Times New Roman" pitchFamily="18" charset="0"/>
                <a:buNone/>
              </a:pPr>
              <a:t>142</a:t>
            </a:fld>
            <a:endParaRPr lang="el-GR">
              <a:latin typeface="Times New Roman" pitchFamily="18" charset="0"/>
            </a:endParaRPr>
          </a:p>
        </p:txBody>
      </p:sp>
      <p:sp>
        <p:nvSpPr>
          <p:cNvPr id="168963" name="Rectangle 1"/>
          <p:cNvSpPr txBox="1">
            <a:spLocks noGrp="1" noRot="1" noChangeAspect="1" noChangeArrowheads="1" noTextEdit="1"/>
          </p:cNvSpPr>
          <p:nvPr>
            <p:ph type="sldImg"/>
          </p:nvPr>
        </p:nvSpPr>
        <p:spPr>
          <a:xfrm>
            <a:off x="1143000" y="685800"/>
            <a:ext cx="4572000" cy="3429000"/>
          </a:xfrm>
          <a:ln/>
        </p:spPr>
      </p:sp>
      <p:sp>
        <p:nvSpPr>
          <p:cNvPr id="168964" name="Rectangle 2"/>
          <p:cNvSpPr txBox="1">
            <a:spLocks noGrp="1" noChangeArrowheads="1"/>
          </p:cNvSpPr>
          <p:nvPr>
            <p:ph type="body" idx="1"/>
          </p:nvPr>
        </p:nvSpPr>
        <p:spPr>
          <a:xfrm>
            <a:off x="685800" y="4343400"/>
            <a:ext cx="5486400" cy="4208463"/>
          </a:xfrm>
          <a:noFill/>
          <a:ln/>
        </p:spPr>
        <p:txBody>
          <a:bodyPr wrap="none" anchor="ctr"/>
          <a:lstStyle/>
          <a:p>
            <a:endParaRPr lang="el-GR" smtClean="0">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BDB3531-3F05-48E5-9319-3FF861E756CD}" type="slidenum">
              <a:rPr lang="el-GR"/>
              <a:pPr/>
              <a:t>145</a:t>
            </a:fld>
            <a:endParaRPr lang="el-GR"/>
          </a:p>
        </p:txBody>
      </p:sp>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p:txBody>
          <a:bodyPr/>
          <a:lstStyle/>
          <a:p>
            <a:endParaRPr lang="en-US"/>
          </a:p>
        </p:txBody>
      </p:sp>
      <p:sp>
        <p:nvSpPr>
          <p:cNvPr id="6554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807EC255-3CD2-4CA3-96F6-F65CC89DC688}" type="slidenum">
              <a:rPr lang="en-US" sz="1200">
                <a:cs typeface="Arial" pitchFamily="34" charset="0"/>
              </a:rPr>
              <a:pPr algn="r"/>
              <a:t>145</a:t>
            </a:fld>
            <a:endParaRPr lang="en-US" sz="1200">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263E0AB-357B-4F7C-BDAE-2647EA847781}" type="slidenum">
              <a:rPr lang="el-GR"/>
              <a:pPr/>
              <a:t>146</a:t>
            </a:fld>
            <a:endParaRPr lang="el-GR"/>
          </a:p>
        </p:txBody>
      </p:sp>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p:txBody>
          <a:bodyPr/>
          <a:lstStyle/>
          <a:p>
            <a:endParaRPr lang="en-US"/>
          </a:p>
        </p:txBody>
      </p:sp>
      <p:sp>
        <p:nvSpPr>
          <p:cNvPr id="7987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9963089-2C1D-44CB-B2F7-F0BA31F55877}" type="slidenum">
              <a:rPr lang="en-US" sz="1200"/>
              <a:pPr algn="r"/>
              <a:t>146</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7E5F825-51AF-4072-9532-D1417FDA0EFC}" type="slidenum">
              <a:rPr lang="el-GR"/>
              <a:pPr/>
              <a:t>149</a:t>
            </a:fld>
            <a:endParaRPr lang="el-GR"/>
          </a:p>
        </p:txBody>
      </p:sp>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p:txBody>
          <a:bodyPr/>
          <a:lstStyle/>
          <a:p>
            <a:endParaRPr lang="en-US"/>
          </a:p>
        </p:txBody>
      </p:sp>
      <p:sp>
        <p:nvSpPr>
          <p:cNvPr id="7168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3E3459D-DC89-472C-ADA2-CD63B23C97A3}" type="slidenum">
              <a:rPr lang="en-US" sz="1200"/>
              <a:pPr algn="r"/>
              <a:t>149</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B9819BE-0977-4F7E-AAB3-6AFB186237E4}" type="slidenum">
              <a:rPr lang="el-GR"/>
              <a:pPr/>
              <a:t>152</a:t>
            </a:fld>
            <a:endParaRPr lang="el-GR"/>
          </a:p>
        </p:txBody>
      </p:sp>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p:txBody>
          <a:bodyPr/>
          <a:lstStyle/>
          <a:p>
            <a:pPr>
              <a:spcBef>
                <a:spcPct val="0"/>
              </a:spcBef>
            </a:pPr>
            <a:endParaRPr lang="en-US"/>
          </a:p>
        </p:txBody>
      </p:sp>
      <p:sp>
        <p:nvSpPr>
          <p:cNvPr id="7578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CA827A6-8FE6-4C91-89F7-B825402C07B9}" type="slidenum">
              <a:rPr lang="en-US" sz="1200"/>
              <a:pPr algn="r"/>
              <a:t>152</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A7FDBE8-745A-421D-AEFA-2088B5D20634}" type="slidenum">
              <a:rPr lang="el-GR"/>
              <a:pPr/>
              <a:t>156</a:t>
            </a:fld>
            <a:endParaRPr lang="el-GR"/>
          </a:p>
        </p:txBody>
      </p:sp>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p:txBody>
          <a:bodyPr/>
          <a:lstStyle/>
          <a:p>
            <a:endParaRPr lang="en-US"/>
          </a:p>
        </p:txBody>
      </p:sp>
      <p:sp>
        <p:nvSpPr>
          <p:cNvPr id="7782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09661D9-07D4-49FA-99E0-7BA8EDDFEFF2}" type="slidenum">
              <a:rPr lang="en-US" sz="1200"/>
              <a:pPr algn="r"/>
              <a:t>156</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endParaRPr lang="en-US" smtClean="0"/>
          </a:p>
        </p:txBody>
      </p:sp>
      <p:sp>
        <p:nvSpPr>
          <p:cNvPr id="44036" name="Slide Number Placeholder 3"/>
          <p:cNvSpPr>
            <a:spLocks noGrp="1"/>
          </p:cNvSpPr>
          <p:nvPr>
            <p:ph type="sldNum" sz="quarter" idx="5"/>
          </p:nvPr>
        </p:nvSpPr>
        <p:spPr>
          <a:noFill/>
        </p:spPr>
        <p:txBody>
          <a:bodyPr/>
          <a:lstStyle/>
          <a:p>
            <a:fld id="{BEF92D1C-CD7E-467E-8D61-BD4ADE825D53}" type="slidenum">
              <a:rPr lang="en-US" smtClean="0"/>
              <a:pPr/>
              <a:t>26</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10BA6F58-5B6C-4EDC-980D-64B1C38B5792}" type="slidenum">
              <a:rPr lang="en-GB" smtClean="0"/>
              <a:pPr/>
              <a:t>30</a:t>
            </a:fld>
            <a:endParaRPr lang="en-GB" smtClean="0"/>
          </a:p>
        </p:txBody>
      </p:sp>
      <p:sp>
        <p:nvSpPr>
          <p:cNvPr id="44035" name="Rectangle 2"/>
          <p:cNvSpPr>
            <a:spLocks noGrp="1" noRot="1" noChangeAspect="1" noChangeArrowheads="1" noTextEdit="1"/>
          </p:cNvSpPr>
          <p:nvPr>
            <p:ph type="sldImg"/>
          </p:nvPr>
        </p:nvSpPr>
        <p:spPr>
          <a:xfrm>
            <a:off x="506413" y="584200"/>
            <a:ext cx="5849937" cy="4386263"/>
          </a:xfrm>
          <a:ln/>
        </p:spPr>
      </p:sp>
      <p:sp>
        <p:nvSpPr>
          <p:cNvPr id="44036" name="Rectangle 3"/>
          <p:cNvSpPr>
            <a:spLocks noGrp="1" noChangeArrowheads="1"/>
          </p:cNvSpPr>
          <p:nvPr>
            <p:ph type="body" idx="1"/>
          </p:nvPr>
        </p:nvSpPr>
        <p:spPr>
          <a:xfrm>
            <a:off x="333496" y="5170841"/>
            <a:ext cx="6191008" cy="3516111"/>
          </a:xfrm>
          <a:noFill/>
          <a:ln/>
        </p:spPr>
        <p:txBody>
          <a:bodyPr/>
          <a:lstStyle/>
          <a:p>
            <a:pPr eaLnBrk="1" hangingPunct="1"/>
            <a:endParaRPr 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1A34DA-CF05-431B-8A20-C43DC0E17310}" type="slidenum">
              <a:rPr lang="en-GB"/>
              <a:pPr/>
              <a:t>36</a:t>
            </a:fld>
            <a:endParaRPr lang="en-GB"/>
          </a:p>
        </p:txBody>
      </p:sp>
      <p:sp>
        <p:nvSpPr>
          <p:cNvPr id="474114" name="Rectangle 2"/>
          <p:cNvSpPr>
            <a:spLocks noGrp="1" noRot="1" noChangeAspect="1" noChangeArrowheads="1" noTextEdit="1"/>
          </p:cNvSpPr>
          <p:nvPr>
            <p:ph type="sldImg"/>
          </p:nvPr>
        </p:nvSpPr>
        <p:spPr bwMode="auto">
          <a:xfrm>
            <a:off x="-1574800" y="503238"/>
            <a:ext cx="10025063" cy="7518400"/>
          </a:xfrm>
          <a:prstGeom prst="rect">
            <a:avLst/>
          </a:prstGeom>
          <a:solidFill>
            <a:srgbClr val="FFFFFF"/>
          </a:solidFill>
          <a:ln>
            <a:solidFill>
              <a:srgbClr val="000000"/>
            </a:solidFill>
            <a:miter lim="800000"/>
            <a:headEnd/>
            <a:tailEnd/>
          </a:ln>
        </p:spPr>
      </p:sp>
      <p:sp>
        <p:nvSpPr>
          <p:cNvPr id="474115" name="Rectangle 3"/>
          <p:cNvSpPr>
            <a:spLocks noGrp="1" noChangeArrowheads="1"/>
          </p:cNvSpPr>
          <p:nvPr>
            <p:ph type="body" idx="1"/>
          </p:nvPr>
        </p:nvSpPr>
        <p:spPr bwMode="auto">
          <a:xfrm>
            <a:off x="170150" y="8636237"/>
            <a:ext cx="5772738" cy="507764"/>
          </a:xfrm>
          <a:prstGeom prst="rect">
            <a:avLst/>
          </a:prstGeom>
          <a:solidFill>
            <a:srgbClr val="FFFFFF"/>
          </a:solidFill>
          <a:ln>
            <a:solidFill>
              <a:srgbClr val="000000"/>
            </a:solidFill>
            <a:miter lim="800000"/>
            <a:headEnd/>
            <a:tailEnd/>
          </a:ln>
        </p:spPr>
        <p:txBody>
          <a:bodyPr lIns="91428" tIns="45714" rIns="91428" bIns="45714"/>
          <a:lstStyle/>
          <a:p>
            <a:r>
              <a:rPr lang="en-US" sz="800" dirty="0"/>
              <a:t>121401 Medtronic</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793F33-9100-4AF8-9CCD-ACD261412104}" type="slidenum">
              <a:rPr lang="en-GB"/>
              <a:pPr/>
              <a:t>37</a:t>
            </a:fld>
            <a:endParaRPr lang="en-GB"/>
          </a:p>
        </p:txBody>
      </p:sp>
      <p:sp>
        <p:nvSpPr>
          <p:cNvPr id="515074" name="Rectangle 2"/>
          <p:cNvSpPr>
            <a:spLocks noGrp="1" noRot="1" noChangeAspect="1" noChangeArrowheads="1" noTextEdit="1"/>
          </p:cNvSpPr>
          <p:nvPr>
            <p:ph type="sldImg"/>
          </p:nvPr>
        </p:nvSpPr>
        <p:spPr>
          <a:xfrm>
            <a:off x="1143000" y="685800"/>
            <a:ext cx="4572000" cy="3429000"/>
          </a:xfrm>
          <a:ln/>
        </p:spPr>
      </p:sp>
      <p:sp>
        <p:nvSpPr>
          <p:cNvPr id="51507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9D1A94-195E-4EBE-8C7A-053C9B9C12C2}" type="slidenum">
              <a:rPr lang="en-US" smtClean="0"/>
              <a:pPr/>
              <a:t>43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9D1A94-195E-4EBE-8C7A-053C9B9C12C2}" type="slidenum">
              <a:rPr lang="en-US" smtClean="0"/>
              <a:pPr/>
              <a:t>45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9D1A94-195E-4EBE-8C7A-053C9B9C12C2}" type="slidenum">
              <a:rPr lang="en-US" smtClean="0"/>
              <a:pPr/>
              <a:t>49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39F2F67D-E406-4977-94C1-DD24AC495714}" type="datetimeFigureOut">
              <a:rPr lang="el-GR" smtClean="0"/>
              <a:pPr/>
              <a:t>9/11/2018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369C614-301D-4E98-9106-4B0C8CF76C16}"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39F2F67D-E406-4977-94C1-DD24AC495714}" type="datetimeFigureOut">
              <a:rPr lang="el-GR" smtClean="0"/>
              <a:pPr/>
              <a:t>9/11/2018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369C614-301D-4E98-9106-4B0C8CF76C16}"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39F2F67D-E406-4977-94C1-DD24AC495714}" type="datetimeFigureOut">
              <a:rPr lang="el-GR" smtClean="0"/>
              <a:pPr/>
              <a:t>9/11/2018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369C614-301D-4E98-9106-4B0C8CF76C16}"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598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648200" y="3938588"/>
            <a:ext cx="4038600" cy="21875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Rectangle 4"/>
          <p:cNvSpPr>
            <a:spLocks noGrp="1" noChangeArrowheads="1"/>
          </p:cNvSpPr>
          <p:nvPr>
            <p:ph type="dt" sz="half" idx="10"/>
          </p:nvPr>
        </p:nvSpPr>
        <p:spPr>
          <a:ln/>
        </p:spPr>
        <p:txBody>
          <a:bodyPr/>
          <a:lstStyle>
            <a:lvl1pPr>
              <a:defRPr/>
            </a:lvl1pPr>
          </a:lstStyle>
          <a:p>
            <a:pPr>
              <a:defRPr/>
            </a:pPr>
            <a:endParaRPr lang="el-GR"/>
          </a:p>
        </p:txBody>
      </p:sp>
      <p:sp>
        <p:nvSpPr>
          <p:cNvPr id="7" name="Rectangle 5"/>
          <p:cNvSpPr>
            <a:spLocks noGrp="1" noChangeArrowheads="1"/>
          </p:cNvSpPr>
          <p:nvPr>
            <p:ph type="ftr" sz="quarter" idx="11"/>
          </p:nvPr>
        </p:nvSpPr>
        <p:spPr>
          <a:ln/>
        </p:spPr>
        <p:txBody>
          <a:bodyPr/>
          <a:lstStyle>
            <a:lvl1pPr>
              <a:defRPr/>
            </a:lvl1pPr>
          </a:lstStyle>
          <a:p>
            <a:pPr>
              <a:defRPr/>
            </a:pPr>
            <a:endParaRPr lang="el-GR"/>
          </a:p>
        </p:txBody>
      </p:sp>
      <p:sp>
        <p:nvSpPr>
          <p:cNvPr id="8" name="Rectangle 6"/>
          <p:cNvSpPr>
            <a:spLocks noGrp="1" noChangeArrowheads="1"/>
          </p:cNvSpPr>
          <p:nvPr>
            <p:ph type="sldNum" sz="quarter" idx="12"/>
          </p:nvPr>
        </p:nvSpPr>
        <p:spPr>
          <a:ln/>
        </p:spPr>
        <p:txBody>
          <a:bodyPr/>
          <a:lstStyle>
            <a:lvl1pPr>
              <a:defRPr/>
            </a:lvl1pPr>
          </a:lstStyle>
          <a:p>
            <a:pPr>
              <a:defRPr/>
            </a:pPr>
            <a:fld id="{62BF81A0-9D30-4195-A5A8-FFDDAE441D77}" type="slidenum">
              <a:rPr lang="el-GR"/>
              <a:pPr>
                <a:defRPr/>
              </a:pPr>
              <a:t>‹#›</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Τίτλος και Γράφημ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γραφήματος"/>
          <p:cNvSpPr>
            <a:spLocks noGrp="1"/>
          </p:cNvSpPr>
          <p:nvPr>
            <p:ph type="chart" idx="1"/>
          </p:nvPr>
        </p:nvSpPr>
        <p:spPr>
          <a:xfrm>
            <a:off x="457200" y="1600200"/>
            <a:ext cx="8229600" cy="4525963"/>
          </a:xfrm>
        </p:spPr>
        <p:txBody>
          <a:bodyPr/>
          <a:lstStyle/>
          <a:p>
            <a:pPr lvl="0"/>
            <a:endParaRPr lang="el-GR" noProof="0"/>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18C9D47D-3417-4792-A2CB-08F3EDC595C2}" type="slidenum">
              <a:rPr lang="el-GR"/>
              <a:pPr>
                <a:defRPr/>
              </a:pPr>
              <a:t>‹#›</a:t>
            </a:fld>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4" name="TextBox 8"/>
          <p:cNvSpPr txBox="1"/>
          <p:nvPr/>
        </p:nvSpPr>
        <p:spPr>
          <a:xfrm>
            <a:off x="223838" y="228600"/>
            <a:ext cx="260350" cy="554038"/>
          </a:xfrm>
          <a:prstGeom prst="rect">
            <a:avLst/>
          </a:prstGeom>
          <a:noFill/>
        </p:spPr>
        <p:txBody>
          <a:bodyPr lIns="0" tIns="0" rIns="0" bIns="0">
            <a:spAutoFit/>
          </a:bodyPr>
          <a:lstStyle/>
          <a:p>
            <a:pPr fontAlgn="auto">
              <a:spcBef>
                <a:spcPts val="0"/>
              </a:spcBef>
              <a:spcAft>
                <a:spcPts val="0"/>
              </a:spcAft>
              <a:defRPr/>
            </a:pPr>
            <a:r>
              <a:rPr sz="3600" b="1">
                <a:solidFill>
                  <a:schemeClr val="accent1">
                    <a:lumMod val="60000"/>
                    <a:lumOff val="40000"/>
                  </a:schemeClr>
                </a:solidFill>
                <a:latin typeface="+mn-lt"/>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0"/>
          </p:nvPr>
        </p:nvSpPr>
        <p:spPr/>
        <p:txBody>
          <a:bodyPr/>
          <a:lstStyle>
            <a:lvl1pPr>
              <a:defRPr/>
            </a:lvl1pPr>
          </a:lstStyle>
          <a:p>
            <a:pPr>
              <a:defRPr/>
            </a:pPr>
            <a:fld id="{0971466C-6B00-418C-A3F6-74E167833AE3}" type="datetimeFigureOut">
              <a:rPr lang="en-US"/>
              <a:pPr>
                <a:defRPr/>
              </a:pPr>
              <a:t>11/9/2018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18FBFE1-AAD4-4CA0-9C34-FAC15C81CAB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457200" y="6245225"/>
            <a:ext cx="2133600" cy="476250"/>
          </a:xfrm>
        </p:spPr>
        <p:txBody>
          <a:bodyPr/>
          <a:lstStyle>
            <a:lvl1pPr>
              <a:defRPr/>
            </a:lvl1pPr>
          </a:lstStyle>
          <a:p>
            <a:endParaRPr lang="el-GR"/>
          </a:p>
        </p:txBody>
      </p:sp>
      <p:sp>
        <p:nvSpPr>
          <p:cNvPr id="6" name="5 - Θέση υποσέλιδου"/>
          <p:cNvSpPr>
            <a:spLocks noGrp="1"/>
          </p:cNvSpPr>
          <p:nvPr>
            <p:ph type="ftr" sz="quarter" idx="11"/>
          </p:nvPr>
        </p:nvSpPr>
        <p:spPr>
          <a:xfrm>
            <a:off x="3124200" y="6245225"/>
            <a:ext cx="2895600" cy="476250"/>
          </a:xfrm>
        </p:spPr>
        <p:txBody>
          <a:bodyPr/>
          <a:lstStyle>
            <a:lvl1pPr>
              <a:defRPr/>
            </a:lvl1pPr>
          </a:lstStyle>
          <a:p>
            <a:endParaRPr lang="el-GR"/>
          </a:p>
        </p:txBody>
      </p:sp>
      <p:sp>
        <p:nvSpPr>
          <p:cNvPr id="7" name="6 - Θέση αριθμού διαφάνειας"/>
          <p:cNvSpPr>
            <a:spLocks noGrp="1"/>
          </p:cNvSpPr>
          <p:nvPr>
            <p:ph type="sldNum" sz="quarter" idx="12"/>
          </p:nvPr>
        </p:nvSpPr>
        <p:spPr>
          <a:xfrm>
            <a:off x="6553200" y="6245225"/>
            <a:ext cx="2133600" cy="476250"/>
          </a:xfrm>
        </p:spPr>
        <p:txBody>
          <a:bodyPr/>
          <a:lstStyle>
            <a:lvl1pPr>
              <a:defRPr/>
            </a:lvl1pPr>
          </a:lstStyle>
          <a:p>
            <a:fld id="{B6E906F8-EBFD-4207-AFDE-82B368F9C75D}" type="slidenum">
              <a:rPr lang="el-GR"/>
              <a:pPr/>
              <a:t>‹#›</a:t>
            </a:fld>
            <a:endParaRPr lang="el-G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598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648200" y="3938588"/>
            <a:ext cx="4038600" cy="21875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ημερομηνίας"/>
          <p:cNvSpPr>
            <a:spLocks noGrp="1"/>
          </p:cNvSpPr>
          <p:nvPr>
            <p:ph type="dt" sz="half" idx="10"/>
          </p:nvPr>
        </p:nvSpPr>
        <p:spPr>
          <a:xfrm>
            <a:off x="457200" y="6245225"/>
            <a:ext cx="2133600" cy="476250"/>
          </a:xfrm>
        </p:spPr>
        <p:txBody>
          <a:bodyPr/>
          <a:lstStyle>
            <a:lvl1pPr>
              <a:defRPr/>
            </a:lvl1pPr>
          </a:lstStyle>
          <a:p>
            <a:endParaRPr lang="el-GR"/>
          </a:p>
        </p:txBody>
      </p:sp>
      <p:sp>
        <p:nvSpPr>
          <p:cNvPr id="7" name="6 - Θέση υποσέλιδου"/>
          <p:cNvSpPr>
            <a:spLocks noGrp="1"/>
          </p:cNvSpPr>
          <p:nvPr>
            <p:ph type="ftr" sz="quarter" idx="11"/>
          </p:nvPr>
        </p:nvSpPr>
        <p:spPr>
          <a:xfrm>
            <a:off x="3124200" y="6245225"/>
            <a:ext cx="2895600" cy="476250"/>
          </a:xfrm>
        </p:spPr>
        <p:txBody>
          <a:bodyPr/>
          <a:lstStyle>
            <a:lvl1pPr>
              <a:defRPr/>
            </a:lvl1pPr>
          </a:lstStyle>
          <a:p>
            <a:endParaRPr lang="el-GR"/>
          </a:p>
        </p:txBody>
      </p:sp>
      <p:sp>
        <p:nvSpPr>
          <p:cNvPr id="8" name="7 - Θέση αριθμού διαφάνειας"/>
          <p:cNvSpPr>
            <a:spLocks noGrp="1"/>
          </p:cNvSpPr>
          <p:nvPr>
            <p:ph type="sldNum" sz="quarter" idx="12"/>
          </p:nvPr>
        </p:nvSpPr>
        <p:spPr>
          <a:xfrm>
            <a:off x="6553200" y="6245225"/>
            <a:ext cx="2133600" cy="476250"/>
          </a:xfrm>
        </p:spPr>
        <p:txBody>
          <a:bodyPr/>
          <a:lstStyle>
            <a:lvl1pPr>
              <a:defRPr/>
            </a:lvl1pPr>
          </a:lstStyle>
          <a:p>
            <a:fld id="{7F5ED101-508C-4BEB-BACB-C605910D938A}" type="slidenum">
              <a:rPr lang="el-GR"/>
              <a:pPr/>
              <a:t>‹#›</a:t>
            </a:fld>
            <a:endParaRPr lang="el-G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1 - Τίτλος"/>
          <p:cNvSpPr>
            <a:spLocks noGrp="1"/>
          </p:cNvSpPr>
          <p:nvPr>
            <p:ph type="title" sz="quarter"/>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περιεχομένου"/>
          <p:cNvSpPr>
            <a:spLocks noGrp="1"/>
          </p:cNvSpPr>
          <p:nvPr>
            <p:ph sz="quarter" idx="1"/>
          </p:nvPr>
        </p:nvSpPr>
        <p:spPr>
          <a:xfrm>
            <a:off x="457200" y="1600200"/>
            <a:ext cx="4038600" cy="218598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598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57200" y="3938588"/>
            <a:ext cx="4038600" cy="21875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περιεχομένου"/>
          <p:cNvSpPr>
            <a:spLocks noGrp="1"/>
          </p:cNvSpPr>
          <p:nvPr>
            <p:ph sz="quarter" idx="4"/>
          </p:nvPr>
        </p:nvSpPr>
        <p:spPr>
          <a:xfrm>
            <a:off x="4648200" y="3938588"/>
            <a:ext cx="4038600" cy="21875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a:xfrm>
            <a:off x="457200" y="6245225"/>
            <a:ext cx="2133600" cy="476250"/>
          </a:xfrm>
        </p:spPr>
        <p:txBody>
          <a:bodyPr/>
          <a:lstStyle>
            <a:lvl1pPr>
              <a:defRPr/>
            </a:lvl1pPr>
          </a:lstStyle>
          <a:p>
            <a:endParaRPr lang="el-GR"/>
          </a:p>
        </p:txBody>
      </p:sp>
      <p:sp>
        <p:nvSpPr>
          <p:cNvPr id="8" name="7 - Θέση υποσέλιδου"/>
          <p:cNvSpPr>
            <a:spLocks noGrp="1"/>
          </p:cNvSpPr>
          <p:nvPr>
            <p:ph type="ftr" sz="quarter" idx="11"/>
          </p:nvPr>
        </p:nvSpPr>
        <p:spPr>
          <a:xfrm>
            <a:off x="3124200" y="6245225"/>
            <a:ext cx="2895600" cy="476250"/>
          </a:xfrm>
        </p:spPr>
        <p:txBody>
          <a:bodyPr/>
          <a:lstStyle>
            <a:lvl1pPr>
              <a:defRPr/>
            </a:lvl1pPr>
          </a:lstStyle>
          <a:p>
            <a:endParaRPr lang="el-GR"/>
          </a:p>
        </p:txBody>
      </p:sp>
      <p:sp>
        <p:nvSpPr>
          <p:cNvPr id="9" name="8 - Θέση αριθμού διαφάνειας"/>
          <p:cNvSpPr>
            <a:spLocks noGrp="1"/>
          </p:cNvSpPr>
          <p:nvPr>
            <p:ph type="sldNum" sz="quarter" idx="12"/>
          </p:nvPr>
        </p:nvSpPr>
        <p:spPr>
          <a:xfrm>
            <a:off x="6553200" y="6245225"/>
            <a:ext cx="2133600" cy="476250"/>
          </a:xfrm>
        </p:spPr>
        <p:txBody>
          <a:bodyPr/>
          <a:lstStyle>
            <a:lvl1pPr>
              <a:defRPr/>
            </a:lvl1pPr>
          </a:lstStyle>
          <a:p>
            <a:fld id="{31BDDF4C-2120-47E6-8975-CE44EE54D249}" type="slidenum">
              <a:rPr lang="el-GR"/>
              <a:pPr/>
              <a:t>‹#›</a:t>
            </a:fld>
            <a:endParaRPr lang="el-G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with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noProof="0" smtClean="0"/>
              <a:t>Cliquez pour modifier le style du titre</a:t>
            </a:r>
            <a:endParaRPr lang="en-GB" noProof="0"/>
          </a:p>
        </p:txBody>
      </p:sp>
      <p:sp>
        <p:nvSpPr>
          <p:cNvPr id="3" name="Content Placeholder 2"/>
          <p:cNvSpPr>
            <a:spLocks noGrp="1"/>
          </p:cNvSpPr>
          <p:nvPr>
            <p:ph idx="1"/>
          </p:nvPr>
        </p:nvSpPr>
        <p:spPr/>
        <p:txBody>
          <a:bodyPr/>
          <a:lstStyle>
            <a:lvl2pPr>
              <a:spcBef>
                <a:spcPts val="600"/>
              </a:spcBef>
              <a:defRPr/>
            </a:lvl2pPr>
            <a:lvl3pPr>
              <a:spcBef>
                <a:spcPts val="600"/>
              </a:spcBef>
              <a:defRPr/>
            </a:lvl3pPr>
            <a:lvl4pPr>
              <a:spcBef>
                <a:spcPts val="600"/>
              </a:spcBef>
              <a:defRPr/>
            </a:lvl4pPr>
            <a:lvl5pPr>
              <a:spcBef>
                <a:spcPts val="600"/>
              </a:spcBef>
              <a:defRPr/>
            </a:lvl5pPr>
            <a:lvl6pPr>
              <a:defRPr baseline="0"/>
            </a:lvl6pPr>
            <a:lvl7pPr>
              <a:buFont typeface="Arial" pitchFamily="34" charset="0"/>
              <a:buChar char="•"/>
              <a:defRPr baseline="0"/>
            </a:lvl7p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en-GB" noProof="0"/>
          </a:p>
        </p:txBody>
      </p:sp>
      <p:sp>
        <p:nvSpPr>
          <p:cNvPr id="4" name="Slide Number Placeholder 3"/>
          <p:cNvSpPr>
            <a:spLocks noGrp="1"/>
          </p:cNvSpPr>
          <p:nvPr>
            <p:ph type="sldNum" sz="quarter" idx="10"/>
          </p:nvPr>
        </p:nvSpPr>
        <p:spPr/>
        <p:txBody>
          <a:bodyPr/>
          <a:lstStyle>
            <a:lvl1pPr>
              <a:defRPr/>
            </a:lvl1pPr>
          </a:lstStyle>
          <a:p>
            <a:r>
              <a:rPr lang="en-GB" noProof="0" smtClean="0"/>
              <a:t>Page </a:t>
            </a:r>
            <a:fld id="{2F4432FF-5EA5-4C7F-B1F8-4542D993CF2D}" type="slidenum">
              <a:rPr lang="en-GB" noProof="0" smtClean="0"/>
              <a:pPr/>
              <a:t>‹#›</a:t>
            </a:fld>
            <a:endParaRPr lang="en-GB" noProof="0"/>
          </a:p>
        </p:txBody>
      </p:sp>
      <p:cxnSp>
        <p:nvCxnSpPr>
          <p:cNvPr id="8" name="Straight Connector 7"/>
          <p:cNvCxnSpPr/>
          <p:nvPr userDrawn="1"/>
        </p:nvCxnSpPr>
        <p:spPr bwMode="auto">
          <a:xfrm>
            <a:off x="504000" y="5922000"/>
            <a:ext cx="8136000" cy="1588"/>
          </a:xfrm>
          <a:prstGeom prst="line">
            <a:avLst/>
          </a:prstGeom>
          <a:solidFill>
            <a:schemeClr val="accent2"/>
          </a:solidFill>
          <a:ln w="6350" cap="flat" cmpd="sng" algn="ctr">
            <a:solidFill>
              <a:schemeClr val="bg2"/>
            </a:solidFill>
            <a:prstDash val="solid"/>
            <a:round/>
            <a:headEnd type="none" w="med" len="med"/>
            <a:tailEnd type="none" w="med" len="med"/>
          </a:ln>
          <a:effectLst/>
        </p:spPr>
      </p:cxnSp>
      <p:sp>
        <p:nvSpPr>
          <p:cNvPr id="13" name="bmkFld2PresentationTitle"/>
          <p:cNvSpPr txBox="1"/>
          <p:nvPr userDrawn="1"/>
        </p:nvSpPr>
        <p:spPr>
          <a:xfrm>
            <a:off x="2304000" y="6285600"/>
            <a:ext cx="2880000" cy="100027"/>
          </a:xfrm>
          <a:prstGeom prst="rect">
            <a:avLst/>
          </a:prstGeom>
          <a:noFill/>
        </p:spPr>
        <p:txBody>
          <a:bodyPr wrap="square" lIns="0" tIns="0" rIns="0" bIns="0" rtlCol="0">
            <a:spAutoFit/>
          </a:bodyPr>
          <a:lstStyle/>
          <a:p>
            <a:endParaRPr lang="en-GB" sz="650" noProof="0" smtClean="0">
              <a:solidFill>
                <a:schemeClr val="bg2"/>
              </a:solidFill>
            </a:endParaRPr>
          </a:p>
        </p:txBody>
      </p:sp>
      <p:sp>
        <p:nvSpPr>
          <p:cNvPr id="10" name="bmkHeader"/>
          <p:cNvSpPr txBox="1"/>
          <p:nvPr userDrawn="1"/>
        </p:nvSpPr>
        <p:spPr>
          <a:xfrm>
            <a:off x="504000" y="255600"/>
            <a:ext cx="7632000" cy="165600"/>
          </a:xfrm>
          <a:prstGeom prst="rect">
            <a:avLst/>
          </a:prstGeom>
          <a:noFill/>
        </p:spPr>
        <p:txBody>
          <a:bodyPr wrap="square" lIns="0" tIns="0" rIns="0" bIns="0" rtlCol="0" anchor="b" anchorCtr="0">
            <a:noAutofit/>
          </a:bodyPr>
          <a:lstStyle/>
          <a:p>
            <a:endParaRPr lang="en-GB" sz="900" noProof="0" smtClean="0">
              <a:solidFill>
                <a:srgbClr val="25397D"/>
              </a:solidFill>
            </a:endParaRPr>
          </a:p>
        </p:txBody>
      </p:sp>
      <p:sp>
        <p:nvSpPr>
          <p:cNvPr id="9" name="bmkFld2DateOfPresentation"/>
          <p:cNvSpPr txBox="1"/>
          <p:nvPr userDrawn="1"/>
        </p:nvSpPr>
        <p:spPr>
          <a:xfrm>
            <a:off x="2304000" y="6174000"/>
            <a:ext cx="1152000" cy="100027"/>
          </a:xfrm>
          <a:prstGeom prst="rect">
            <a:avLst/>
          </a:prstGeom>
          <a:noFill/>
        </p:spPr>
        <p:txBody>
          <a:bodyPr wrap="square" lIns="0" tIns="0" rIns="0" bIns="0" rtlCol="0">
            <a:spAutoFit/>
          </a:bodyPr>
          <a:lstStyle/>
          <a:p>
            <a:endParaRPr lang="en-GB" sz="650" noProof="0" smtClean="0">
              <a:solidFill>
                <a:schemeClr val="bg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39F2F67D-E406-4977-94C1-DD24AC495714}" type="datetimeFigureOut">
              <a:rPr lang="el-GR" smtClean="0"/>
              <a:pPr/>
              <a:t>9/11/2018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369C614-301D-4E98-9106-4B0C8CF76C16}"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39F2F67D-E406-4977-94C1-DD24AC495714}" type="datetimeFigureOut">
              <a:rPr lang="el-GR" smtClean="0"/>
              <a:pPr/>
              <a:t>9/11/2018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369C614-301D-4E98-9106-4B0C8CF76C16}"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39F2F67D-E406-4977-94C1-DD24AC495714}" type="datetimeFigureOut">
              <a:rPr lang="el-GR" smtClean="0"/>
              <a:pPr/>
              <a:t>9/11/2018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5369C614-301D-4E98-9106-4B0C8CF76C16}"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39F2F67D-E406-4977-94C1-DD24AC495714}" type="datetimeFigureOut">
              <a:rPr lang="el-GR" smtClean="0"/>
              <a:pPr/>
              <a:t>9/11/2018</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5369C614-301D-4E98-9106-4B0C8CF76C16}"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39F2F67D-E406-4977-94C1-DD24AC495714}" type="datetimeFigureOut">
              <a:rPr lang="el-GR" smtClean="0"/>
              <a:pPr/>
              <a:t>9/11/2018</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5369C614-301D-4E98-9106-4B0C8CF76C16}"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39F2F67D-E406-4977-94C1-DD24AC495714}" type="datetimeFigureOut">
              <a:rPr lang="el-GR" smtClean="0"/>
              <a:pPr/>
              <a:t>9/11/2018</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5369C614-301D-4E98-9106-4B0C8CF76C16}"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39F2F67D-E406-4977-94C1-DD24AC495714}" type="datetimeFigureOut">
              <a:rPr lang="el-GR" smtClean="0"/>
              <a:pPr/>
              <a:t>9/11/2018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5369C614-301D-4E98-9106-4B0C8CF76C16}"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39F2F67D-E406-4977-94C1-DD24AC495714}" type="datetimeFigureOut">
              <a:rPr lang="el-GR" smtClean="0"/>
              <a:pPr/>
              <a:t>9/11/2018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5369C614-301D-4E98-9106-4B0C8CF76C16}"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2F67D-E406-4977-94C1-DD24AC495714}" type="datetimeFigureOut">
              <a:rPr lang="el-GR" smtClean="0"/>
              <a:pPr/>
              <a:t>9/11/2018</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69C614-301D-4E98-9106-4B0C8CF76C16}"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6" r:id="rId17"/>
    <p:sldLayoutId id="2147483667"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0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1.jpeg"/><Relationship Id="rId5" Type="http://schemas.openxmlformats.org/officeDocument/2006/relationships/image" Target="../media/image69.png"/><Relationship Id="rId4" Type="http://schemas.openxmlformats.org/officeDocument/2006/relationships/oleObject" Target="../embeddings/oleObject2.bin"/></Relationships>
</file>

<file path=ppt/slides/_rels/slide107.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79.png"/><Relationship Id="rId3" Type="http://schemas.openxmlformats.org/officeDocument/2006/relationships/notesSlide" Target="../notesSlides/notesSlide13.xml"/><Relationship Id="rId7" Type="http://schemas.openxmlformats.org/officeDocument/2006/relationships/image" Target="../media/image74.png"/><Relationship Id="rId12" Type="http://schemas.openxmlformats.org/officeDocument/2006/relationships/image" Target="../media/image78.jpeg"/><Relationship Id="rId2" Type="http://schemas.openxmlformats.org/officeDocument/2006/relationships/slideLayout" Target="../slideLayouts/slideLayout17.xml"/><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image" Target="../media/image77.jpeg"/><Relationship Id="rId5" Type="http://schemas.openxmlformats.org/officeDocument/2006/relationships/image" Target="../media/image73.png"/><Relationship Id="rId10" Type="http://schemas.openxmlformats.org/officeDocument/2006/relationships/image" Target="../media/image76.jpeg"/><Relationship Id="rId4" Type="http://schemas.openxmlformats.org/officeDocument/2006/relationships/oleObject" Target="../embeddings/oleObject3.bin"/><Relationship Id="rId9" Type="http://schemas.openxmlformats.org/officeDocument/2006/relationships/image" Target="../media/image7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118.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12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wmf"/><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12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12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8.png"/><Relationship Id="rId2" Type="http://schemas.openxmlformats.org/officeDocument/2006/relationships/video" Target="file:///C:\Documents%20and%20Settings\aapostolidis.AAPOSTO-LAPTOP\Desktop\My%20Documents\Botox\botox%20bladder2.mpg" TargetMode="External"/><Relationship Id="rId1" Type="http://schemas.openxmlformats.org/officeDocument/2006/relationships/vmlDrawing" Target="../drawings/vmlDrawing4.vml"/><Relationship Id="rId6" Type="http://schemas.openxmlformats.org/officeDocument/2006/relationships/image" Target="../media/image117.wmf"/><Relationship Id="rId5" Type="http://schemas.openxmlformats.org/officeDocument/2006/relationships/oleObject" Target="../embeddings/oleObject6.bin"/><Relationship Id="rId4" Type="http://schemas.openxmlformats.org/officeDocument/2006/relationships/notesSlide" Target="../notesSlides/notesSlide20.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image" Target="../media/image120.jpeg"/></Relationships>
</file>

<file path=ppt/slides/_rels/slide14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17.xml"/><Relationship Id="rId1" Type="http://schemas.openxmlformats.org/officeDocument/2006/relationships/vmlDrawing" Target="../drawings/vmlDrawing5.vml"/><Relationship Id="rId6" Type="http://schemas.openxmlformats.org/officeDocument/2006/relationships/image" Target="../media/image74.png"/><Relationship Id="rId11" Type="http://schemas.openxmlformats.org/officeDocument/2006/relationships/image" Target="../media/image78.jpeg"/><Relationship Id="rId5" Type="http://schemas.openxmlformats.org/officeDocument/2006/relationships/oleObject" Target="../embeddings/oleObject8.bin"/><Relationship Id="rId10" Type="http://schemas.openxmlformats.org/officeDocument/2006/relationships/image" Target="../media/image77.jpeg"/><Relationship Id="rId4" Type="http://schemas.openxmlformats.org/officeDocument/2006/relationships/image" Target="../media/image73.png"/><Relationship Id="rId9" Type="http://schemas.openxmlformats.org/officeDocument/2006/relationships/image" Target="../media/image76.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 Id="rId9" Type="http://schemas.openxmlformats.org/officeDocument/2006/relationships/image" Target="../media/image128.png"/></Relationships>
</file>

<file path=ppt/slides/_rels/slide148.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31.png"/><Relationship Id="rId7" Type="http://schemas.openxmlformats.org/officeDocument/2006/relationships/image" Target="../media/image130.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129.png"/><Relationship Id="rId4" Type="http://schemas.openxmlformats.org/officeDocument/2006/relationships/oleObject" Target="../embeddings/oleObject10.bin"/></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15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8.jpeg"/></Relationships>
</file>

<file path=ppt/slides/_rels/slide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png"/><Relationship Id="rId4" Type="http://schemas.openxmlformats.org/officeDocument/2006/relationships/oleObject" Target="../embeddings/____________Microsoft_Word_97_-_20031.doc"/></Relationships>
</file>

<file path=ppt/slides/_rels/slide8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normAutofit/>
          </a:bodyPr>
          <a:lstStyle/>
          <a:p>
            <a:r>
              <a:rPr lang="el-GR" sz="5400" b="1" dirty="0" smtClean="0"/>
              <a:t>ΛΕΙΤΟΥΡΓΙΚΗ ΟΥΡΟΛΟΓΙΑ</a:t>
            </a:r>
            <a:endParaRPr lang="el-GR" sz="5400" b="1" dirty="0"/>
          </a:p>
        </p:txBody>
      </p:sp>
      <p:sp>
        <p:nvSpPr>
          <p:cNvPr id="3" name="2 - Υπότιτλος"/>
          <p:cNvSpPr>
            <a:spLocks noGrp="1"/>
          </p:cNvSpPr>
          <p:nvPr>
            <p:ph type="subTitle" idx="1"/>
          </p:nvPr>
        </p:nvSpPr>
        <p:spPr/>
        <p:txBody>
          <a:bodyPr/>
          <a:lstStyle/>
          <a:p>
            <a:endParaRPr lang="el-GR"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l-GR" smtClean="0"/>
              <a:t>Λειτουργία Ουροθηλίου</a:t>
            </a:r>
          </a:p>
        </p:txBody>
      </p:sp>
      <p:sp>
        <p:nvSpPr>
          <p:cNvPr id="21507" name="Rectangle 3"/>
          <p:cNvSpPr>
            <a:spLocks noGrp="1" noChangeArrowheads="1"/>
          </p:cNvSpPr>
          <p:nvPr>
            <p:ph type="body" idx="1"/>
          </p:nvPr>
        </p:nvSpPr>
        <p:spPr/>
        <p:txBody>
          <a:bodyPr/>
          <a:lstStyle/>
          <a:p>
            <a:r>
              <a:rPr lang="el-GR" smtClean="0"/>
              <a:t>Φραγμός </a:t>
            </a:r>
          </a:p>
          <a:p>
            <a:r>
              <a:rPr lang="el-GR" smtClean="0"/>
              <a:t>Ανταλλαγή ουσιών</a:t>
            </a:r>
          </a:p>
          <a:p>
            <a:r>
              <a:rPr lang="el-GR" smtClean="0"/>
              <a:t>Μεταφορά σημάτων </a:t>
            </a:r>
          </a:p>
          <a:p>
            <a:r>
              <a:rPr lang="el-GR" smtClean="0"/>
              <a:t>Έκκριση ουσιών</a:t>
            </a:r>
          </a:p>
          <a:p>
            <a:endParaRPr lang="el-GR" smtClean="0"/>
          </a:p>
          <a:p>
            <a:endParaRPr lang="el-GR" smtClean="0"/>
          </a:p>
        </p:txBody>
      </p:sp>
      <p:pic>
        <p:nvPicPr>
          <p:cNvPr id="21508" name="Picture 4" descr="urothnormal"/>
          <p:cNvPicPr>
            <a:picLocks noChangeAspect="1" noChangeArrowheads="1"/>
          </p:cNvPicPr>
          <p:nvPr/>
        </p:nvPicPr>
        <p:blipFill>
          <a:blip r:embed="rId2" cstate="print"/>
          <a:srcRect/>
          <a:stretch>
            <a:fillRect/>
          </a:stretch>
        </p:blipFill>
        <p:spPr bwMode="auto">
          <a:xfrm>
            <a:off x="5351463" y="2492375"/>
            <a:ext cx="2868612" cy="2538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 Θέση αριθμού διαφάνειας"/>
          <p:cNvSpPr>
            <a:spLocks noGrp="1"/>
          </p:cNvSpPr>
          <p:nvPr>
            <p:ph type="sldNum" sz="quarter" idx="12"/>
          </p:nvPr>
        </p:nvSpPr>
        <p:spPr/>
        <p:txBody>
          <a:bodyPr/>
          <a:lstStyle/>
          <a:p>
            <a:fld id="{01BDC22F-B579-43BC-81B7-FE69710C2C54}" type="slidenum">
              <a:rPr lang="el-GR"/>
              <a:pPr/>
              <a:t>100</a:t>
            </a:fld>
            <a:endParaRPr lang="el-GR"/>
          </a:p>
        </p:txBody>
      </p:sp>
      <p:sp>
        <p:nvSpPr>
          <p:cNvPr id="527362" name="Text Box 2"/>
          <p:cNvSpPr txBox="1">
            <a:spLocks noChangeArrowheads="1"/>
          </p:cNvSpPr>
          <p:nvPr/>
        </p:nvSpPr>
        <p:spPr bwMode="auto">
          <a:xfrm>
            <a:off x="271463" y="152400"/>
            <a:ext cx="8601075" cy="3577903"/>
          </a:xfrm>
          <a:prstGeom prst="rect">
            <a:avLst/>
          </a:prstGeom>
          <a:noFill/>
          <a:ln w="9525">
            <a:noFill/>
            <a:miter lim="800000"/>
            <a:headEnd/>
            <a:tailEnd/>
          </a:ln>
          <a:effectLst/>
        </p:spPr>
        <p:txBody>
          <a:bodyPr>
            <a:spAutoFit/>
          </a:bodyPr>
          <a:lstStyle/>
          <a:p>
            <a:pPr algn="ctr" eaLnBrk="0" hangingPunct="0">
              <a:spcBef>
                <a:spcPct val="50000"/>
              </a:spcBef>
              <a:buClr>
                <a:srgbClr val="FF0000"/>
              </a:buClr>
            </a:pPr>
            <a:r>
              <a:rPr lang="el-GR" sz="6000" b="1" dirty="0" err="1">
                <a:effectLst>
                  <a:outerShdw blurRad="38100" dist="38100" dir="2700000" algn="tl">
                    <a:srgbClr val="C0C0C0"/>
                  </a:outerShdw>
                </a:effectLst>
              </a:rPr>
              <a:t>Δεσμοπρεσσίνη</a:t>
            </a:r>
            <a:r>
              <a:rPr lang="el-GR" sz="6000" b="1" dirty="0">
                <a:effectLst>
                  <a:outerShdw blurRad="38100" dist="38100" dir="2700000" algn="tl">
                    <a:srgbClr val="C0C0C0"/>
                  </a:outerShdw>
                </a:effectLst>
              </a:rPr>
              <a:t> </a:t>
            </a:r>
            <a:endParaRPr lang="el-GR" sz="3200" dirty="0">
              <a:effectLst>
                <a:outerShdw blurRad="38100" dist="38100" dir="2700000" algn="tl">
                  <a:srgbClr val="C0C0C0"/>
                </a:outerShdw>
              </a:effectLst>
            </a:endParaRPr>
          </a:p>
          <a:p>
            <a:pPr eaLnBrk="0" hangingPunct="0">
              <a:spcBef>
                <a:spcPct val="50000"/>
              </a:spcBef>
              <a:buClr>
                <a:srgbClr val="FF0000"/>
              </a:buClr>
            </a:pPr>
            <a:r>
              <a:rPr lang="el-GR" sz="2000" dirty="0">
                <a:effectLst>
                  <a:outerShdw blurRad="38100" dist="38100" dir="2700000" algn="tl">
                    <a:srgbClr val="C0C0C0"/>
                  </a:outerShdw>
                </a:effectLst>
              </a:rPr>
              <a:t>Σε ασθενείς με </a:t>
            </a:r>
            <a:r>
              <a:rPr lang="en-US" sz="2000" dirty="0">
                <a:effectLst>
                  <a:outerShdw blurRad="38100" dist="38100" dir="2700000" algn="tl">
                    <a:srgbClr val="C0C0C0"/>
                  </a:outerShdw>
                </a:effectLst>
                <a:cs typeface="Arial" charset="0"/>
              </a:rPr>
              <a:t>&gt;</a:t>
            </a:r>
            <a:r>
              <a:rPr lang="el-GR" sz="2000" dirty="0">
                <a:effectLst>
                  <a:outerShdw blurRad="38100" dist="38100" dir="2700000" algn="tl">
                    <a:srgbClr val="C0C0C0"/>
                  </a:outerShdw>
                </a:effectLst>
                <a:cs typeface="Arial" charset="0"/>
              </a:rPr>
              <a:t> 2 επεισόδια </a:t>
            </a:r>
            <a:r>
              <a:rPr lang="el-GR" sz="2000" dirty="0" err="1">
                <a:effectLst>
                  <a:outerShdw blurRad="38100" dist="38100" dir="2700000" algn="tl">
                    <a:srgbClr val="C0C0C0"/>
                  </a:outerShdw>
                </a:effectLst>
                <a:cs typeface="Arial" charset="0"/>
              </a:rPr>
              <a:t>νυκτουρία</a:t>
            </a:r>
            <a:r>
              <a:rPr lang="el-GR" sz="2000" dirty="0">
                <a:effectLst>
                  <a:outerShdw blurRad="38100" dist="38100" dir="2700000" algn="tl">
                    <a:srgbClr val="C0C0C0"/>
                  </a:outerShdw>
                </a:effectLst>
                <a:cs typeface="Arial" charset="0"/>
              </a:rPr>
              <a:t> και/ή νυχτερινή ακράτεια</a:t>
            </a:r>
            <a:endParaRPr lang="el-GR" sz="2000" dirty="0">
              <a:effectLst>
                <a:outerShdw blurRad="38100" dist="38100" dir="2700000" algn="tl">
                  <a:srgbClr val="C0C0C0"/>
                </a:outerShdw>
              </a:effectLst>
            </a:endParaRPr>
          </a:p>
          <a:p>
            <a:pPr eaLnBrk="0" hangingPunct="0">
              <a:spcBef>
                <a:spcPct val="50000"/>
              </a:spcBef>
              <a:buClr>
                <a:srgbClr val="FF0000"/>
              </a:buClr>
            </a:pPr>
            <a:r>
              <a:rPr lang="el-GR" sz="2000" dirty="0">
                <a:effectLst>
                  <a:outerShdw blurRad="38100" dist="38100" dir="2700000" algn="tl">
                    <a:srgbClr val="C0C0C0"/>
                  </a:outerShdw>
                </a:effectLst>
              </a:rPr>
              <a:t>Μείωση </a:t>
            </a:r>
            <a:r>
              <a:rPr lang="de-DE" sz="2000" dirty="0">
                <a:effectLst>
                  <a:outerShdw blurRad="38100" dist="38100" dir="2700000" algn="tl">
                    <a:srgbClr val="C0C0C0"/>
                  </a:outerShdw>
                </a:effectLst>
              </a:rPr>
              <a:t/>
            </a:r>
            <a:br>
              <a:rPr lang="de-DE" sz="2000" dirty="0">
                <a:effectLst>
                  <a:outerShdw blurRad="38100" dist="38100" dir="2700000" algn="tl">
                    <a:srgbClr val="C0C0C0"/>
                  </a:outerShdw>
                </a:effectLst>
              </a:rPr>
            </a:br>
            <a:r>
              <a:rPr lang="de-DE" sz="2000" dirty="0">
                <a:effectLst>
                  <a:outerShdw blurRad="38100" dist="38100" dir="2700000" algn="tl">
                    <a:srgbClr val="C0C0C0"/>
                  </a:outerShdw>
                </a:effectLst>
              </a:rPr>
              <a:t>  </a:t>
            </a:r>
            <a:r>
              <a:rPr lang="de-DE" sz="2000" dirty="0">
                <a:effectLst>
                  <a:outerShdw blurRad="38100" dist="38100" dir="2700000" algn="tl">
                    <a:srgbClr val="C0C0C0"/>
                  </a:outerShdw>
                </a:effectLst>
                <a:sym typeface="Wingdings 2" pitchFamily="18" charset="2"/>
              </a:rPr>
              <a:t> </a:t>
            </a:r>
            <a:r>
              <a:rPr lang="el-GR" sz="2000" dirty="0">
                <a:effectLst>
                  <a:outerShdw blurRad="38100" dist="38100" dir="2700000" algn="tl">
                    <a:srgbClr val="C0C0C0"/>
                  </a:outerShdw>
                </a:effectLst>
              </a:rPr>
              <a:t>νυκτών με </a:t>
            </a:r>
            <a:r>
              <a:rPr lang="el-GR" sz="2000" dirty="0" err="1">
                <a:effectLst>
                  <a:outerShdw blurRad="38100" dist="38100" dir="2700000" algn="tl">
                    <a:srgbClr val="C0C0C0"/>
                  </a:outerShdw>
                </a:effectLst>
              </a:rPr>
              <a:t>νυκτουρία</a:t>
            </a:r>
            <a:r>
              <a:rPr lang="de-DE" sz="2000" dirty="0">
                <a:effectLst>
                  <a:outerShdw blurRad="38100" dist="38100" dir="2700000" algn="tl">
                    <a:srgbClr val="C0C0C0"/>
                  </a:outerShdw>
                </a:effectLst>
              </a:rPr>
              <a:t> 97 % </a:t>
            </a:r>
            <a:r>
              <a:rPr lang="de-DE" sz="2000" dirty="0">
                <a:effectLst>
                  <a:outerShdw blurRad="38100" dist="38100" dir="2700000" algn="tl">
                    <a:srgbClr val="C0C0C0"/>
                  </a:outerShdw>
                </a:effectLst>
                <a:cs typeface="Arial" charset="0"/>
              </a:rPr>
              <a:t>→</a:t>
            </a:r>
            <a:r>
              <a:rPr lang="de-DE" sz="2000" dirty="0">
                <a:effectLst>
                  <a:outerShdw blurRad="38100" dist="38100" dir="2700000" algn="tl">
                    <a:srgbClr val="C0C0C0"/>
                  </a:outerShdw>
                </a:effectLst>
              </a:rPr>
              <a:t> 66 %     </a:t>
            </a:r>
            <a:br>
              <a:rPr lang="de-DE" sz="2000" dirty="0">
                <a:effectLst>
                  <a:outerShdw blurRad="38100" dist="38100" dir="2700000" algn="tl">
                    <a:srgbClr val="C0C0C0"/>
                  </a:outerShdw>
                </a:effectLst>
              </a:rPr>
            </a:br>
            <a:r>
              <a:rPr lang="de-DE" sz="2000" dirty="0">
                <a:effectLst>
                  <a:outerShdw blurRad="38100" dist="38100" dir="2700000" algn="tl">
                    <a:srgbClr val="C0C0C0"/>
                  </a:outerShdw>
                </a:effectLst>
              </a:rPr>
              <a:t>  </a:t>
            </a:r>
            <a:r>
              <a:rPr lang="de-DE" sz="2000" dirty="0">
                <a:effectLst>
                  <a:outerShdw blurRad="38100" dist="38100" dir="2700000" algn="tl">
                    <a:srgbClr val="C0C0C0"/>
                  </a:outerShdw>
                </a:effectLst>
                <a:sym typeface="Wingdings 2" pitchFamily="18" charset="2"/>
              </a:rPr>
              <a:t></a:t>
            </a:r>
            <a:r>
              <a:rPr lang="de-DE" sz="2000" dirty="0">
                <a:effectLst>
                  <a:outerShdw blurRad="38100" dist="38100" dir="2700000" algn="tl">
                    <a:srgbClr val="C0C0C0"/>
                  </a:outerShdw>
                </a:effectLst>
              </a:rPr>
              <a:t> </a:t>
            </a:r>
            <a:r>
              <a:rPr lang="el-GR" sz="2000" dirty="0">
                <a:effectLst>
                  <a:outerShdw blurRad="38100" dist="38100" dir="2700000" algn="tl">
                    <a:srgbClr val="C0C0C0"/>
                  </a:outerShdw>
                </a:effectLst>
              </a:rPr>
              <a:t>επεισόδια </a:t>
            </a:r>
            <a:r>
              <a:rPr lang="el-GR" sz="2000" dirty="0" err="1">
                <a:effectLst>
                  <a:outerShdw blurRad="38100" dist="38100" dir="2700000" algn="tl">
                    <a:srgbClr val="C0C0C0"/>
                  </a:outerShdw>
                </a:effectLst>
              </a:rPr>
              <a:t>νυκτουρίας</a:t>
            </a:r>
            <a:r>
              <a:rPr lang="el-GR" sz="2000" dirty="0">
                <a:effectLst>
                  <a:outerShdw blurRad="38100" dist="38100" dir="2700000" algn="tl">
                    <a:srgbClr val="C0C0C0"/>
                  </a:outerShdw>
                </a:effectLst>
              </a:rPr>
              <a:t> </a:t>
            </a:r>
            <a:r>
              <a:rPr lang="de-DE" sz="2000" dirty="0">
                <a:effectLst>
                  <a:outerShdw blurRad="38100" dist="38100" dir="2700000" algn="tl">
                    <a:srgbClr val="C0C0C0"/>
                  </a:outerShdw>
                </a:effectLst>
              </a:rPr>
              <a:t> 2,35 </a:t>
            </a:r>
            <a:r>
              <a:rPr lang="de-DE" sz="2000" dirty="0">
                <a:effectLst>
                  <a:outerShdw blurRad="38100" dist="38100" dir="2700000" algn="tl">
                    <a:srgbClr val="C0C0C0"/>
                  </a:outerShdw>
                </a:effectLst>
                <a:cs typeface="Arial" charset="0"/>
              </a:rPr>
              <a:t>→</a:t>
            </a:r>
            <a:r>
              <a:rPr lang="de-DE" sz="1200" dirty="0"/>
              <a:t> </a:t>
            </a:r>
            <a:r>
              <a:rPr lang="de-DE" sz="2000" dirty="0">
                <a:effectLst>
                  <a:outerShdw blurRad="38100" dist="38100" dir="2700000" algn="tl">
                    <a:srgbClr val="C0C0C0"/>
                  </a:outerShdw>
                </a:effectLst>
              </a:rPr>
              <a:t>1,09 </a:t>
            </a:r>
            <a:br>
              <a:rPr lang="de-DE" sz="2000" dirty="0">
                <a:effectLst>
                  <a:outerShdw blurRad="38100" dist="38100" dir="2700000" algn="tl">
                    <a:srgbClr val="C0C0C0"/>
                  </a:outerShdw>
                </a:effectLst>
              </a:rPr>
            </a:br>
            <a:r>
              <a:rPr lang="de-DE" sz="2000" dirty="0">
                <a:effectLst>
                  <a:outerShdw blurRad="38100" dist="38100" dir="2700000" algn="tl">
                    <a:srgbClr val="C0C0C0"/>
                  </a:outerShdw>
                </a:effectLst>
              </a:rPr>
              <a:t>  </a:t>
            </a:r>
            <a:r>
              <a:rPr lang="de-DE" sz="2000" dirty="0">
                <a:effectLst>
                  <a:outerShdw blurRad="38100" dist="38100" dir="2700000" algn="tl">
                    <a:srgbClr val="C0C0C0"/>
                  </a:outerShdw>
                </a:effectLst>
                <a:sym typeface="Wingdings 2" pitchFamily="18" charset="2"/>
              </a:rPr>
              <a:t></a:t>
            </a:r>
            <a:r>
              <a:rPr lang="de-DE" sz="1200" dirty="0"/>
              <a:t> </a:t>
            </a:r>
            <a:r>
              <a:rPr lang="el-GR" sz="2000" dirty="0">
                <a:effectLst>
                  <a:outerShdw blurRad="38100" dist="38100" dir="2700000" algn="tl">
                    <a:srgbClr val="C0C0C0"/>
                  </a:outerShdw>
                </a:effectLst>
              </a:rPr>
              <a:t>αδιάκοπος ύπνος</a:t>
            </a:r>
            <a:r>
              <a:rPr lang="de-DE" sz="2000" dirty="0">
                <a:effectLst>
                  <a:outerShdw blurRad="38100" dist="38100" dir="2700000" algn="tl">
                    <a:srgbClr val="C0C0C0"/>
                  </a:outerShdw>
                </a:effectLst>
              </a:rPr>
              <a:t> 3,74 h </a:t>
            </a:r>
            <a:r>
              <a:rPr lang="de-DE" sz="2000" dirty="0">
                <a:effectLst>
                  <a:outerShdw blurRad="38100" dist="38100" dir="2700000" algn="tl">
                    <a:srgbClr val="C0C0C0"/>
                  </a:outerShdw>
                </a:effectLst>
                <a:cs typeface="Arial" charset="0"/>
              </a:rPr>
              <a:t>→ </a:t>
            </a:r>
            <a:r>
              <a:rPr lang="de-DE" sz="1200" dirty="0"/>
              <a:t> </a:t>
            </a:r>
            <a:r>
              <a:rPr lang="de-DE" sz="2000" dirty="0">
                <a:effectLst>
                  <a:outerShdw blurRad="38100" dist="38100" dir="2700000" algn="tl">
                    <a:srgbClr val="C0C0C0"/>
                  </a:outerShdw>
                </a:effectLst>
              </a:rPr>
              <a:t>5,77 h.</a:t>
            </a:r>
          </a:p>
          <a:p>
            <a:pPr eaLnBrk="0" hangingPunct="0">
              <a:spcBef>
                <a:spcPct val="50000"/>
              </a:spcBef>
              <a:buClr>
                <a:srgbClr val="FF0000"/>
              </a:buClr>
            </a:pPr>
            <a:endParaRPr lang="de-DE" sz="1100" dirty="0">
              <a:effectLst>
                <a:outerShdw blurRad="38100" dist="38100" dir="2700000" algn="tl">
                  <a:srgbClr val="C0C0C0"/>
                </a:outerShdw>
              </a:effectLst>
            </a:endParaRPr>
          </a:p>
          <a:p>
            <a:pPr eaLnBrk="0" hangingPunct="0">
              <a:spcBef>
                <a:spcPct val="50000"/>
              </a:spcBef>
              <a:buClr>
                <a:srgbClr val="FF0000"/>
              </a:buClr>
            </a:pPr>
            <a:r>
              <a:rPr lang="de-DE" sz="2000" i="1" dirty="0">
                <a:effectLst>
                  <a:outerShdw blurRad="38100" dist="38100" dir="2700000" algn="tl">
                    <a:srgbClr val="C0C0C0"/>
                  </a:outerShdw>
                </a:effectLst>
              </a:rPr>
              <a:t>              </a:t>
            </a:r>
            <a:r>
              <a:rPr lang="de-DE" i="1" dirty="0" err="1">
                <a:effectLst>
                  <a:outerShdw blurRad="38100" dist="38100" dir="2700000" algn="tl">
                    <a:srgbClr val="C0C0C0"/>
                  </a:outerShdw>
                </a:effectLst>
              </a:rPr>
              <a:t>Valiquette</a:t>
            </a:r>
            <a:r>
              <a:rPr lang="de-DE" i="1" dirty="0">
                <a:effectLst>
                  <a:outerShdw blurRad="38100" dist="38100" dir="2700000" algn="tl">
                    <a:srgbClr val="C0C0C0"/>
                  </a:outerShdw>
                </a:effectLst>
              </a:rPr>
              <a:t> G. et al., </a:t>
            </a:r>
            <a:r>
              <a:rPr lang="de-DE" i="1" dirty="0" err="1">
                <a:effectLst>
                  <a:outerShdw blurRad="38100" dist="38100" dir="2700000" algn="tl">
                    <a:srgbClr val="C0C0C0"/>
                  </a:outerShdw>
                </a:effectLst>
              </a:rPr>
              <a:t>Arch</a:t>
            </a:r>
            <a:r>
              <a:rPr lang="de-DE" i="1" dirty="0">
                <a:effectLst>
                  <a:outerShdw blurRad="38100" dist="38100" dir="2700000" algn="tl">
                    <a:srgbClr val="C0C0C0"/>
                  </a:outerShdw>
                </a:effectLst>
              </a:rPr>
              <a:t> </a:t>
            </a:r>
            <a:r>
              <a:rPr lang="de-DE" i="1" dirty="0" err="1">
                <a:effectLst>
                  <a:outerShdw blurRad="38100" dist="38100" dir="2700000" algn="tl">
                    <a:srgbClr val="C0C0C0"/>
                  </a:outerShdw>
                </a:effectLst>
              </a:rPr>
              <a:t>Neurol</a:t>
            </a:r>
            <a:r>
              <a:rPr lang="de-DE" i="1" dirty="0">
                <a:effectLst>
                  <a:outerShdw blurRad="38100" dist="38100" dir="2700000" algn="tl">
                    <a:srgbClr val="C0C0C0"/>
                  </a:outerShdw>
                </a:effectLst>
              </a:rPr>
              <a:t> 1996, 53:1270</a:t>
            </a:r>
          </a:p>
        </p:txBody>
      </p:sp>
      <p:pic>
        <p:nvPicPr>
          <p:cNvPr id="527363" name="Picture 3"/>
          <p:cNvPicPr preferRelativeResize="0">
            <a:picLocks noChangeArrowheads="1"/>
          </p:cNvPicPr>
          <p:nvPr/>
        </p:nvPicPr>
        <p:blipFill>
          <a:blip r:embed="rId2" cstate="print"/>
          <a:srcRect/>
          <a:stretch>
            <a:fillRect/>
          </a:stretch>
        </p:blipFill>
        <p:spPr bwMode="auto">
          <a:xfrm>
            <a:off x="8918575" y="6618288"/>
            <a:ext cx="227013" cy="241300"/>
          </a:xfrm>
          <a:prstGeom prst="rect">
            <a:avLst/>
          </a:prstGeom>
          <a:noFill/>
          <a:ln w="12700">
            <a:noFill/>
            <a:miter lim="800000"/>
            <a:headEnd/>
            <a:tailEnd/>
          </a:ln>
          <a:effectLst/>
        </p:spPr>
      </p:pic>
      <p:pic>
        <p:nvPicPr>
          <p:cNvPr id="169985" name="Picture 1"/>
          <p:cNvPicPr>
            <a:picLocks noChangeAspect="1" noChangeArrowheads="1"/>
          </p:cNvPicPr>
          <p:nvPr/>
        </p:nvPicPr>
        <p:blipFill>
          <a:blip r:embed="rId3" cstate="print"/>
          <a:srcRect/>
          <a:stretch>
            <a:fillRect/>
          </a:stretch>
        </p:blipFill>
        <p:spPr bwMode="auto">
          <a:xfrm>
            <a:off x="971600" y="3933056"/>
            <a:ext cx="6734175" cy="1924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err="1" smtClean="0"/>
              <a:t>Αλλαντική</a:t>
            </a:r>
            <a:r>
              <a:rPr lang="el-GR" b="1" dirty="0" smtClean="0"/>
              <a:t> τοξίνη Α σε ιδιοπαθή </a:t>
            </a:r>
            <a:r>
              <a:rPr lang="el-GR" b="1" dirty="0" err="1" smtClean="0"/>
              <a:t>υπερλειτουργική</a:t>
            </a:r>
            <a:r>
              <a:rPr lang="el-GR" b="1" dirty="0" smtClean="0"/>
              <a:t> κύστη</a:t>
            </a:r>
            <a:endParaRPr lang="el-GR" b="1" dirty="0"/>
          </a:p>
        </p:txBody>
      </p:sp>
      <p:sp>
        <p:nvSpPr>
          <p:cNvPr id="7" name="6 - Θέση περιεχομένου"/>
          <p:cNvSpPr>
            <a:spLocks noGrp="1"/>
          </p:cNvSpPr>
          <p:nvPr>
            <p:ph idx="1"/>
          </p:nvPr>
        </p:nvSpPr>
        <p:spPr>
          <a:xfrm>
            <a:off x="457200" y="1700808"/>
            <a:ext cx="8229600" cy="4968552"/>
          </a:xfrm>
          <a:solidFill>
            <a:schemeClr val="accent5">
              <a:lumMod val="40000"/>
              <a:lumOff val="60000"/>
            </a:schemeClr>
          </a:solidFill>
        </p:spPr>
        <p:txBody>
          <a:bodyPr>
            <a:noAutofit/>
          </a:bodyPr>
          <a:lstStyle/>
          <a:p>
            <a:r>
              <a:rPr lang="el-GR" sz="2800" dirty="0" smtClean="0"/>
              <a:t>16 </a:t>
            </a:r>
            <a:r>
              <a:rPr lang="en-US" sz="2800" dirty="0" err="1" smtClean="0"/>
              <a:t>LoE</a:t>
            </a:r>
            <a:r>
              <a:rPr lang="en-US" sz="2800" dirty="0" smtClean="0"/>
              <a:t> 1 </a:t>
            </a:r>
            <a:r>
              <a:rPr lang="el-GR" sz="2800" dirty="0" smtClean="0"/>
              <a:t>ή 2 </a:t>
            </a:r>
            <a:r>
              <a:rPr lang="en-US" sz="2800" dirty="0" smtClean="0"/>
              <a:t>(n=13</a:t>
            </a:r>
            <a:r>
              <a:rPr lang="el-GR" sz="2800" dirty="0" smtClean="0"/>
              <a:t>80 ασθενείς</a:t>
            </a:r>
            <a:r>
              <a:rPr lang="en-US" sz="2800" dirty="0" smtClean="0"/>
              <a:t>)</a:t>
            </a:r>
            <a:endParaRPr lang="el-GR" sz="2800" dirty="0" smtClean="0"/>
          </a:p>
          <a:p>
            <a:pPr>
              <a:buNone/>
            </a:pPr>
            <a:endParaRPr lang="el-GR" sz="2800" dirty="0" smtClean="0"/>
          </a:p>
          <a:p>
            <a:r>
              <a:rPr lang="en-US" sz="2800" dirty="0" smtClean="0"/>
              <a:t>40 </a:t>
            </a:r>
            <a:r>
              <a:rPr lang="en-US" sz="2800" dirty="0" err="1" smtClean="0"/>
              <a:t>LoE</a:t>
            </a:r>
            <a:r>
              <a:rPr lang="en-US" sz="2800" dirty="0" smtClean="0"/>
              <a:t> 3 (n=</a:t>
            </a:r>
            <a:r>
              <a:rPr lang="el-GR" sz="2800" dirty="0" smtClean="0"/>
              <a:t>2</a:t>
            </a:r>
            <a:r>
              <a:rPr lang="en-US" sz="2800" dirty="0" smtClean="0"/>
              <a:t>387</a:t>
            </a:r>
            <a:r>
              <a:rPr lang="el-GR" sz="2800" dirty="0" smtClean="0"/>
              <a:t> ασθενείς</a:t>
            </a:r>
            <a:r>
              <a:rPr lang="en-US" sz="2800" dirty="0" smtClean="0"/>
              <a:t>)</a:t>
            </a:r>
            <a:endParaRPr lang="el-GR" sz="2800" dirty="0" smtClean="0"/>
          </a:p>
          <a:p>
            <a:pPr>
              <a:buNone/>
            </a:pPr>
            <a:endParaRPr lang="el-GR" sz="2800" dirty="0" smtClean="0"/>
          </a:p>
          <a:p>
            <a:r>
              <a:rPr lang="el-GR" sz="2800" dirty="0" smtClean="0"/>
              <a:t>ΒΟΤΟΧ (50 έως 300 </a:t>
            </a:r>
            <a:r>
              <a:rPr lang="en-US" sz="2800" dirty="0" smtClean="0"/>
              <a:t>IU), placebo</a:t>
            </a:r>
            <a:endParaRPr lang="el-GR" sz="2800" dirty="0" smtClean="0"/>
          </a:p>
          <a:p>
            <a:endParaRPr lang="el-GR" sz="2400" dirty="0" smtClean="0"/>
          </a:p>
          <a:p>
            <a:r>
              <a:rPr lang="el-GR" sz="2800" dirty="0" smtClean="0"/>
              <a:t>Εμφάνιση θεραπευτικού αποτελέσματος από την 1</a:t>
            </a:r>
            <a:r>
              <a:rPr lang="el-GR" sz="2800" baseline="30000" dirty="0" smtClean="0"/>
              <a:t>η</a:t>
            </a:r>
            <a:r>
              <a:rPr lang="el-GR" sz="2800" dirty="0" smtClean="0"/>
              <a:t> εβδομάδα (μέγιστο 2 εβδομάδες)</a:t>
            </a:r>
            <a:endParaRPr lang="el-GR" sz="1400" dirty="0" smtClean="0"/>
          </a:p>
          <a:p>
            <a:endParaRPr lang="el-GR" sz="1600" dirty="0" smtClean="0"/>
          </a:p>
          <a:p>
            <a:r>
              <a:rPr lang="el-GR" sz="2800" dirty="0" smtClean="0"/>
              <a:t>Έγκριση </a:t>
            </a:r>
            <a:r>
              <a:rPr lang="en-US" sz="2800" dirty="0" smtClean="0"/>
              <a:t>FDA 18/1/2013</a:t>
            </a:r>
            <a:endParaRPr lang="el-GR" sz="2800" dirty="0" smtClean="0"/>
          </a:p>
          <a:p>
            <a:endParaRPr lang="el-GR" sz="1400" dirty="0" smtClean="0"/>
          </a:p>
          <a:p>
            <a:endParaRPr lang="el-GR" sz="2400" dirty="0" smtClean="0"/>
          </a:p>
          <a:p>
            <a:endParaRPr lang="el-GR" sz="2400" dirty="0" smtClean="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TextBox"/>
          <p:cNvSpPr txBox="1"/>
          <p:nvPr/>
        </p:nvSpPr>
        <p:spPr>
          <a:xfrm>
            <a:off x="107504" y="5877272"/>
            <a:ext cx="8892480" cy="954107"/>
          </a:xfrm>
          <a:prstGeom prst="rect">
            <a:avLst/>
          </a:prstGeom>
          <a:solidFill>
            <a:schemeClr val="accent5">
              <a:lumMod val="40000"/>
              <a:lumOff val="60000"/>
            </a:schemeClr>
          </a:solidFill>
        </p:spPr>
        <p:txBody>
          <a:bodyPr wrap="square" rtlCol="0">
            <a:spAutoFit/>
          </a:bodyPr>
          <a:lstStyle/>
          <a:p>
            <a:pPr algn="ctr"/>
            <a:r>
              <a:rPr lang="el-GR" sz="2800" dirty="0" smtClean="0"/>
              <a:t>Οι 100 </a:t>
            </a:r>
            <a:r>
              <a:rPr lang="en-US" sz="2800" dirty="0" smtClean="0"/>
              <a:t>UI BOTOX</a:t>
            </a:r>
            <a:r>
              <a:rPr lang="el-GR" sz="2800" dirty="0" smtClean="0"/>
              <a:t> είναι η </a:t>
            </a:r>
            <a:r>
              <a:rPr lang="el-GR" sz="2800" smtClean="0"/>
              <a:t>χαμηλότερη δόση </a:t>
            </a:r>
            <a:r>
              <a:rPr lang="el-GR" sz="2800" dirty="0" smtClean="0"/>
              <a:t>ικανοποιητική αποτελεσματικότητα με λιγότερες ανεπιθύμητες ενέργειες</a:t>
            </a:r>
            <a:r>
              <a:rPr lang="en-US" sz="2800" dirty="0" smtClean="0"/>
              <a:t> </a:t>
            </a:r>
            <a:endParaRPr lang="el-GR" sz="2800" dirty="0"/>
          </a:p>
        </p:txBody>
      </p:sp>
      <p:pic>
        <p:nvPicPr>
          <p:cNvPr id="10242" name="Picture 2"/>
          <p:cNvPicPr>
            <a:picLocks noGrp="1" noChangeAspect="1" noChangeArrowheads="1"/>
          </p:cNvPicPr>
          <p:nvPr>
            <p:ph idx="1"/>
          </p:nvPr>
        </p:nvPicPr>
        <p:blipFill>
          <a:blip r:embed="rId2" cstate="print"/>
          <a:srcRect/>
          <a:stretch>
            <a:fillRect/>
          </a:stretch>
        </p:blipFill>
        <p:spPr bwMode="auto">
          <a:xfrm>
            <a:off x="1547664" y="0"/>
            <a:ext cx="6212439" cy="2204864"/>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0" y="2204864"/>
            <a:ext cx="5884714" cy="3721120"/>
          </a:xfrm>
          <a:prstGeom prst="rect">
            <a:avLst/>
          </a:prstGeom>
          <a:noFill/>
          <a:ln w="9525">
            <a:noFill/>
            <a:miter lim="800000"/>
            <a:headEnd/>
            <a:tailEnd/>
          </a:ln>
        </p:spPr>
      </p:pic>
      <p:pic>
        <p:nvPicPr>
          <p:cNvPr id="10244" name="Picture 4"/>
          <p:cNvPicPr>
            <a:picLocks noChangeAspect="1" noChangeArrowheads="1"/>
          </p:cNvPicPr>
          <p:nvPr/>
        </p:nvPicPr>
        <p:blipFill>
          <a:blip r:embed="rId4" cstate="print"/>
          <a:srcRect/>
          <a:stretch>
            <a:fillRect/>
          </a:stretch>
        </p:blipFill>
        <p:spPr bwMode="auto">
          <a:xfrm>
            <a:off x="5724128" y="3068960"/>
            <a:ext cx="3126854" cy="20528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850106"/>
          </a:xfrm>
        </p:spPr>
        <p:txBody>
          <a:bodyPr>
            <a:normAutofit fontScale="90000"/>
          </a:bodyPr>
          <a:lstStyle/>
          <a:p>
            <a:r>
              <a:rPr lang="el-GR" b="1" dirty="0" smtClean="0"/>
              <a:t>Ενδείξεις </a:t>
            </a:r>
            <a:r>
              <a:rPr lang="el-GR" b="1" dirty="0" err="1" smtClean="0"/>
              <a:t>αλλαντικής</a:t>
            </a:r>
            <a:r>
              <a:rPr lang="el-GR" b="1" dirty="0" smtClean="0"/>
              <a:t> τοξίνης Α σε </a:t>
            </a:r>
            <a:r>
              <a:rPr lang="en-US" b="1" dirty="0" smtClean="0"/>
              <a:t>UUI</a:t>
            </a:r>
            <a:endParaRPr lang="el-GR" b="1" dirty="0"/>
          </a:p>
        </p:txBody>
      </p:sp>
      <p:sp>
        <p:nvSpPr>
          <p:cNvPr id="3" name="2 - Θέση περιεχομένου"/>
          <p:cNvSpPr>
            <a:spLocks noGrp="1"/>
          </p:cNvSpPr>
          <p:nvPr>
            <p:ph idx="1"/>
          </p:nvPr>
        </p:nvSpPr>
        <p:spPr>
          <a:xfrm>
            <a:off x="457200" y="3284984"/>
            <a:ext cx="8229600" cy="1512168"/>
          </a:xfrm>
          <a:solidFill>
            <a:schemeClr val="accent5">
              <a:lumMod val="20000"/>
              <a:lumOff val="80000"/>
            </a:schemeClr>
          </a:solidFill>
        </p:spPr>
        <p:txBody>
          <a:bodyPr>
            <a:normAutofit fontScale="85000" lnSpcReduction="10000"/>
          </a:bodyPr>
          <a:lstStyle/>
          <a:p>
            <a:pPr marL="342900" lvl="1" indent="-342900">
              <a:buFont typeface="Arial" pitchFamily="34" charset="0"/>
              <a:buChar char="•"/>
            </a:pPr>
            <a:r>
              <a:rPr lang="el-GR" sz="3000" dirty="0" smtClean="0">
                <a:solidFill>
                  <a:srgbClr val="FF0000"/>
                </a:solidFill>
              </a:rPr>
              <a:t>Αποτυχία θεραπείας με </a:t>
            </a:r>
            <a:r>
              <a:rPr lang="el-GR" sz="3000" dirty="0" err="1" smtClean="0">
                <a:solidFill>
                  <a:srgbClr val="FF0000"/>
                </a:solidFill>
              </a:rPr>
              <a:t>αντιχολινεργικά</a:t>
            </a:r>
            <a:endParaRPr lang="el-GR" sz="3000" dirty="0" smtClean="0">
              <a:solidFill>
                <a:srgbClr val="FF0000"/>
              </a:solidFill>
            </a:endParaRPr>
          </a:p>
          <a:p>
            <a:pPr marL="742950" lvl="2" indent="-342900"/>
            <a:r>
              <a:rPr lang="el-GR" dirty="0" smtClean="0"/>
              <a:t>2 τουλάχιστον σκευάσματα για 3 μήνες</a:t>
            </a:r>
            <a:endParaRPr lang="el-GR" sz="3000" dirty="0" smtClean="0">
              <a:solidFill>
                <a:srgbClr val="FF0000"/>
              </a:solidFill>
            </a:endParaRPr>
          </a:p>
          <a:p>
            <a:pPr marL="342900" lvl="1" indent="-342900">
              <a:buFont typeface="Arial" pitchFamily="34" charset="0"/>
              <a:buChar char="•"/>
            </a:pPr>
            <a:r>
              <a:rPr lang="el-GR" sz="3000" dirty="0" smtClean="0">
                <a:solidFill>
                  <a:srgbClr val="FF0000"/>
                </a:solidFill>
              </a:rPr>
              <a:t>Διακοπή της θεραπείας λόγω ανεπιθύμητων ενεργειών</a:t>
            </a:r>
            <a:endParaRPr lang="en-US" sz="3000" dirty="0" smtClean="0">
              <a:solidFill>
                <a:srgbClr val="FF0000"/>
              </a:solidFill>
            </a:endParaRPr>
          </a:p>
          <a:p>
            <a:endParaRPr lang="el-GR" dirty="0" smtClean="0">
              <a:solidFill>
                <a:srgbClr val="FF0000"/>
              </a:solidFill>
            </a:endParaRPr>
          </a:p>
        </p:txBody>
      </p:sp>
      <p:pic>
        <p:nvPicPr>
          <p:cNvPr id="5" name="Picture 3"/>
          <p:cNvPicPr>
            <a:picLocks noChangeAspect="1" noChangeArrowheads="1"/>
          </p:cNvPicPr>
          <p:nvPr/>
        </p:nvPicPr>
        <p:blipFill>
          <a:blip r:embed="rId2" cstate="print"/>
          <a:srcRect/>
          <a:stretch>
            <a:fillRect/>
          </a:stretch>
        </p:blipFill>
        <p:spPr bwMode="auto">
          <a:xfrm>
            <a:off x="683568" y="1052736"/>
            <a:ext cx="7848871" cy="2160240"/>
          </a:xfrm>
          <a:prstGeom prst="rect">
            <a:avLst/>
          </a:prstGeom>
          <a:noFill/>
          <a:ln w="9525">
            <a:noFill/>
            <a:miter lim="800000"/>
            <a:headEnd/>
            <a:tailEnd/>
          </a:ln>
        </p:spPr>
      </p:pic>
      <p:pic>
        <p:nvPicPr>
          <p:cNvPr id="98305" name="Picture 1"/>
          <p:cNvPicPr>
            <a:picLocks noChangeAspect="1" noChangeArrowheads="1"/>
          </p:cNvPicPr>
          <p:nvPr/>
        </p:nvPicPr>
        <p:blipFill>
          <a:blip r:embed="rId3" cstate="print"/>
          <a:srcRect/>
          <a:stretch>
            <a:fillRect/>
          </a:stretch>
        </p:blipFill>
        <p:spPr bwMode="auto">
          <a:xfrm>
            <a:off x="827584" y="4869160"/>
            <a:ext cx="7553325" cy="17379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noGrp="1" noChangeArrowheads="1"/>
          </p:cNvSpPr>
          <p:nvPr>
            <p:ph type="title"/>
          </p:nvPr>
        </p:nvSpPr>
        <p:spPr>
          <a:xfrm>
            <a:off x="685800" y="141288"/>
            <a:ext cx="7772400" cy="1525587"/>
          </a:xfrm>
        </p:spPr>
        <p:txBody>
          <a:bodyPr/>
          <a:lstStyle/>
          <a:p>
            <a:pPr eaLnBrk="1" hangingPunct="1">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l-GR" sz="4700" b="1" dirty="0" smtClean="0">
                <a:effectLst>
                  <a:outerShdw blurRad="38100" dist="38100" dir="2700000" algn="tl">
                    <a:srgbClr val="000000"/>
                  </a:outerShdw>
                </a:effectLst>
                <a:latin typeface="Arial" charset="0"/>
              </a:rPr>
              <a:t>Ηλεκτρική </a:t>
            </a:r>
            <a:r>
              <a:rPr lang="el-GR" sz="4700" b="1" dirty="0" err="1" smtClean="0">
                <a:effectLst>
                  <a:outerShdw blurRad="38100" dist="38100" dir="2700000" algn="tl">
                    <a:srgbClr val="000000"/>
                  </a:outerShdw>
                </a:effectLst>
                <a:latin typeface="Arial" charset="0"/>
              </a:rPr>
              <a:t>νευροτροποποίηση</a:t>
            </a:r>
            <a:endParaRPr lang="el-GR" sz="4700" b="1" dirty="0" smtClean="0">
              <a:effectLst>
                <a:outerShdw blurRad="38100" dist="38100" dir="2700000" algn="tl">
                  <a:srgbClr val="000000"/>
                </a:outerShdw>
              </a:effectLst>
              <a:latin typeface="Arial" charset="0"/>
            </a:endParaRPr>
          </a:p>
        </p:txBody>
      </p:sp>
      <p:sp>
        <p:nvSpPr>
          <p:cNvPr id="80899" name="Rectangle 2"/>
          <p:cNvSpPr>
            <a:spLocks noGrp="1" noChangeArrowheads="1"/>
          </p:cNvSpPr>
          <p:nvPr>
            <p:ph type="body" idx="1"/>
          </p:nvPr>
        </p:nvSpPr>
        <p:spPr>
          <a:xfrm>
            <a:off x="685800" y="1981200"/>
            <a:ext cx="3814763" cy="4114800"/>
          </a:xfrm>
        </p:spPr>
        <p:txBody>
          <a:bodyPr/>
          <a:lstStyle/>
          <a:p>
            <a:pPr marL="341313" indent="-341313" eaLnBrk="1" hangingPunct="1">
              <a:spcBef>
                <a:spcPts val="75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l-GR" sz="3000" dirty="0" smtClean="0"/>
              <a:t>Μη-επεμβατική</a:t>
            </a:r>
          </a:p>
          <a:p>
            <a:pPr marL="341313" indent="-341313" eaLnBrk="1" hangingPunct="1">
              <a:spcBef>
                <a:spcPts val="75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l-GR" sz="3000" dirty="0" smtClean="0"/>
              <a:t>Επεμβατική </a:t>
            </a:r>
          </a:p>
          <a:p>
            <a:pPr marL="341313" indent="-341313" eaLnBrk="1" hangingPunct="1">
              <a:spcBef>
                <a:spcPts val="750"/>
              </a:spcBef>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n-US" sz="3000" dirty="0" smtClean="0"/>
          </a:p>
          <a:p>
            <a:pPr marL="341313" indent="-341313" eaLnBrk="1" hangingPunct="1">
              <a:spcBef>
                <a:spcPts val="750"/>
              </a:spcBef>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n-US" sz="3000" dirty="0" smtClean="0"/>
          </a:p>
          <a:p>
            <a:pPr marL="341313" indent="-341313" eaLnBrk="1" hangingPunct="1">
              <a:spcBef>
                <a:spcPts val="750"/>
              </a:spcBef>
              <a:buClrTx/>
              <a:buSz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n-US" sz="3000" dirty="0" smtClean="0"/>
          </a:p>
          <a:p>
            <a:pPr marL="341313" indent="-341313" eaLnBrk="1" hangingPunct="1">
              <a:spcBef>
                <a:spcPts val="750"/>
              </a:spcBef>
              <a:buClrTx/>
              <a:buSz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l-GR" sz="3000" dirty="0" smtClean="0"/>
          </a:p>
          <a:p>
            <a:pPr marL="341313" indent="-341313" eaLnBrk="1" hangingPunct="1">
              <a:spcBef>
                <a:spcPts val="750"/>
              </a:spcBef>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l-GR" sz="3000" dirty="0" smtClean="0"/>
          </a:p>
        </p:txBody>
      </p:sp>
    </p:spTree>
  </p:cSld>
  <p:clrMapOvr>
    <a:masterClrMapping/>
  </p:clrMapOvr>
  <p:transition>
    <p:random/>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a:xfrm>
            <a:off x="-324544" y="188640"/>
            <a:ext cx="7643192" cy="1143000"/>
          </a:xfrm>
        </p:spPr>
        <p:txBody>
          <a:bodyPr>
            <a:normAutofit fontScale="90000"/>
          </a:bodyPr>
          <a:lstStyle/>
          <a:p>
            <a:r>
              <a:rPr lang="el-GR" b="1" dirty="0" err="1" smtClean="0"/>
              <a:t>Διαδερμική</a:t>
            </a:r>
            <a:r>
              <a:rPr lang="el-GR" b="1" dirty="0" smtClean="0"/>
              <a:t> διέγερση οπίσθιου κνημιαίου νεύρου (</a:t>
            </a:r>
            <a:r>
              <a:rPr lang="en-US" b="1" dirty="0" smtClean="0"/>
              <a:t>P-PTNS)</a:t>
            </a:r>
            <a:endParaRPr lang="el-GR" b="1" dirty="0"/>
          </a:p>
        </p:txBody>
      </p:sp>
      <p:sp>
        <p:nvSpPr>
          <p:cNvPr id="7" name="6 - Θέση περιεχομένου"/>
          <p:cNvSpPr>
            <a:spLocks noGrp="1"/>
          </p:cNvSpPr>
          <p:nvPr>
            <p:ph idx="1"/>
          </p:nvPr>
        </p:nvSpPr>
        <p:spPr>
          <a:xfrm>
            <a:off x="107504" y="1340768"/>
            <a:ext cx="8640960" cy="4525963"/>
          </a:xfrm>
        </p:spPr>
        <p:txBody>
          <a:bodyPr>
            <a:normAutofit/>
          </a:bodyPr>
          <a:lstStyle/>
          <a:p>
            <a:r>
              <a:rPr lang="el-GR" sz="2400" dirty="0" smtClean="0"/>
              <a:t>Παρόμοια αποτελεσματικότητα με </a:t>
            </a:r>
            <a:r>
              <a:rPr lang="el-GR" sz="2400" dirty="0" err="1" smtClean="0"/>
              <a:t>αντιμουσκαρινικά</a:t>
            </a:r>
            <a:r>
              <a:rPr lang="el-GR" sz="2400" dirty="0" smtClean="0"/>
              <a:t> (</a:t>
            </a:r>
            <a:r>
              <a:rPr lang="en-US" sz="2400" dirty="0" smtClean="0"/>
              <a:t>LE 1b)</a:t>
            </a:r>
            <a:endParaRPr lang="el-GR" sz="2400" dirty="0" smtClean="0"/>
          </a:p>
          <a:p>
            <a:r>
              <a:rPr lang="el-GR" sz="2400" dirty="0" smtClean="0"/>
              <a:t>Αποτελεσματικό στην αντιμετώπιση της επιτακτικού τύπου ακράτειας ούρων σε γυναίκες που δεν είχαν όφελος από την αγωγή με </a:t>
            </a:r>
            <a:r>
              <a:rPr lang="el-GR" sz="2400" dirty="0" err="1" smtClean="0"/>
              <a:t>αντιμουσκαρινικά</a:t>
            </a:r>
            <a:r>
              <a:rPr lang="el-GR" sz="2400" dirty="0" smtClean="0"/>
              <a:t>  </a:t>
            </a:r>
            <a:r>
              <a:rPr lang="en-US" sz="2400" dirty="0" smtClean="0"/>
              <a:t> (LE 2b)</a:t>
            </a:r>
            <a:endParaRPr lang="el-GR" sz="2400" dirty="0" smtClean="0"/>
          </a:p>
          <a:p>
            <a:r>
              <a:rPr lang="el-GR" sz="2400" dirty="0" smtClean="0"/>
              <a:t>Χωρίς σοβαρές ΑΕ</a:t>
            </a:r>
            <a:r>
              <a:rPr lang="en-US" sz="2400" dirty="0" smtClean="0"/>
              <a:t> (LE 3)</a:t>
            </a:r>
            <a:endParaRPr lang="el-GR" sz="2400" dirty="0" smtClean="0"/>
          </a:p>
          <a:p>
            <a:r>
              <a:rPr lang="el-GR" sz="2400" dirty="0" smtClean="0"/>
              <a:t>Αποτελεσματικότητα σε πρόγραμμα συντήρησης  έως και 3 χρόνια</a:t>
            </a:r>
            <a:r>
              <a:rPr lang="en-US" sz="2400" dirty="0" smtClean="0"/>
              <a:t> (LE 1b)</a:t>
            </a:r>
            <a:endParaRPr lang="el-GR" sz="2400" dirty="0" smtClean="0"/>
          </a:p>
          <a:p>
            <a:r>
              <a:rPr lang="el-GR" sz="2400" dirty="0" smtClean="0"/>
              <a:t>Δεν υπάρχουν δεδομένα ότι θεραπεύει την ακράτεια (</a:t>
            </a:r>
            <a:r>
              <a:rPr lang="en-US" sz="2400" dirty="0" smtClean="0"/>
              <a:t>LE 2b)</a:t>
            </a:r>
            <a:endParaRPr lang="el-GR" sz="2400" dirty="0" smtClean="0"/>
          </a:p>
          <a:p>
            <a:pPr>
              <a:buNone/>
            </a:pPr>
            <a:r>
              <a:rPr lang="en-US" sz="1800" dirty="0" smtClean="0"/>
              <a:t>					</a:t>
            </a:r>
            <a:r>
              <a:rPr lang="en-US" sz="1800" dirty="0" err="1" smtClean="0"/>
              <a:t>Govier</a:t>
            </a:r>
            <a:r>
              <a:rPr lang="en-US" sz="1800" dirty="0" smtClean="0"/>
              <a:t> FE et al, 2001 J </a:t>
            </a:r>
            <a:r>
              <a:rPr lang="en-US" sz="1800" dirty="0" err="1" smtClean="0"/>
              <a:t>Urol</a:t>
            </a:r>
            <a:endParaRPr lang="en-US" sz="1800" dirty="0" smtClean="0"/>
          </a:p>
          <a:p>
            <a:pPr>
              <a:buNone/>
            </a:pPr>
            <a:r>
              <a:rPr lang="en-US" sz="1800" dirty="0" smtClean="0"/>
              <a:t>					</a:t>
            </a:r>
            <a:r>
              <a:rPr lang="en-US" sz="1800" dirty="0" err="1" smtClean="0"/>
              <a:t>Ridout</a:t>
            </a:r>
            <a:r>
              <a:rPr lang="en-US" sz="1800" dirty="0" smtClean="0"/>
              <a:t> AE, 2010 </a:t>
            </a:r>
            <a:r>
              <a:rPr lang="en-US" sz="1800" dirty="0" err="1" smtClean="0"/>
              <a:t>ObstetGynaecol</a:t>
            </a:r>
            <a:endParaRPr lang="el-GR" sz="1800" dirty="0"/>
          </a:p>
        </p:txBody>
      </p:sp>
      <p:pic>
        <p:nvPicPr>
          <p:cNvPr id="8" name="Picture 6"/>
          <p:cNvPicPr>
            <a:picLocks noChangeAspect="1" noChangeArrowheads="1"/>
          </p:cNvPicPr>
          <p:nvPr/>
        </p:nvPicPr>
        <p:blipFill>
          <a:blip r:embed="rId2" cstate="print"/>
          <a:srcRect/>
          <a:stretch>
            <a:fillRect/>
          </a:stretch>
        </p:blipFill>
        <p:spPr bwMode="auto">
          <a:xfrm>
            <a:off x="7020272" y="1"/>
            <a:ext cx="2123728" cy="1268759"/>
          </a:xfrm>
          <a:prstGeom prst="rect">
            <a:avLst/>
          </a:prstGeom>
          <a:noFill/>
          <a:ln w="9525">
            <a:noFill/>
            <a:round/>
            <a:headEnd/>
            <a:tailEnd/>
          </a:ln>
        </p:spPr>
      </p:pic>
      <p:graphicFrame>
        <p:nvGraphicFramePr>
          <p:cNvPr id="9" name="8 - Πίνακας"/>
          <p:cNvGraphicFramePr>
            <a:graphicFrameLocks noGrp="1"/>
          </p:cNvGraphicFramePr>
          <p:nvPr/>
        </p:nvGraphicFramePr>
        <p:xfrm>
          <a:off x="72008" y="5445224"/>
          <a:ext cx="8964488" cy="1285240"/>
        </p:xfrm>
        <a:graphic>
          <a:graphicData uri="http://schemas.openxmlformats.org/drawingml/2006/table">
            <a:tbl>
              <a:tblPr firstRow="1" bandRow="1">
                <a:tableStyleId>{5C22544A-7EE6-4342-B048-85BDC9FD1C3A}</a:tableStyleId>
              </a:tblPr>
              <a:tblGrid>
                <a:gridCol w="7236296"/>
                <a:gridCol w="1728192"/>
              </a:tblGrid>
              <a:tr h="370840">
                <a:tc>
                  <a:txBody>
                    <a:bodyPr/>
                    <a:lstStyle/>
                    <a:p>
                      <a:r>
                        <a:rPr lang="el-GR" dirty="0" smtClean="0"/>
                        <a:t>Συστάσεις </a:t>
                      </a:r>
                      <a:endParaRPr lang="el-GR" dirty="0"/>
                    </a:p>
                  </a:txBody>
                  <a:tcPr/>
                </a:tc>
                <a:tc>
                  <a:txBody>
                    <a:bodyPr/>
                    <a:lstStyle/>
                    <a:p>
                      <a:r>
                        <a:rPr lang="en-US" dirty="0" smtClean="0"/>
                        <a:t>Strength</a:t>
                      </a:r>
                      <a:r>
                        <a:rPr lang="en-US" baseline="0" dirty="0" smtClean="0"/>
                        <a:t> rating</a:t>
                      </a:r>
                      <a:endParaRPr lang="el-GR" dirty="0"/>
                    </a:p>
                  </a:txBody>
                  <a:tcPr/>
                </a:tc>
              </a:tr>
              <a:tr h="370840">
                <a:tc>
                  <a:txBody>
                    <a:bodyPr/>
                    <a:lstStyle/>
                    <a:p>
                      <a:r>
                        <a:rPr lang="el-GR" dirty="0" smtClean="0"/>
                        <a:t>Προσφέρετε, αν είναι διαθέσιμη, την </a:t>
                      </a:r>
                      <a:r>
                        <a:rPr lang="en-US" dirty="0" smtClean="0"/>
                        <a:t>PTNS</a:t>
                      </a:r>
                      <a:r>
                        <a:rPr lang="el-GR" dirty="0" smtClean="0"/>
                        <a:t> ως επιλογή για τη βελτίωση της επιτακτικής</a:t>
                      </a:r>
                      <a:r>
                        <a:rPr lang="el-GR" baseline="0" dirty="0" smtClean="0"/>
                        <a:t> ακράτειας ούρων σε γυναίκες που δεν βελτιώθηκαν με τα </a:t>
                      </a:r>
                      <a:r>
                        <a:rPr lang="el-GR" baseline="0" dirty="0" err="1" smtClean="0"/>
                        <a:t>αντιμουσκαρινικά</a:t>
                      </a:r>
                      <a:r>
                        <a:rPr lang="el-GR" baseline="0" dirty="0" smtClean="0"/>
                        <a:t>.</a:t>
                      </a:r>
                      <a:endParaRPr lang="el-GR" dirty="0"/>
                    </a:p>
                  </a:txBody>
                  <a:tcPr/>
                </a:tc>
                <a:tc>
                  <a:txBody>
                    <a:bodyPr/>
                    <a:lstStyle/>
                    <a:p>
                      <a:r>
                        <a:rPr lang="el-GR" dirty="0" smtClean="0"/>
                        <a:t>Ισχυρή</a:t>
                      </a:r>
                      <a:endParaRPr lang="el-GR" dirty="0"/>
                    </a:p>
                  </a:txBody>
                  <a:tcPr/>
                </a:tc>
              </a:tr>
            </a:tbl>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Επεμβατική Ιερή </a:t>
            </a:r>
            <a:r>
              <a:rPr lang="el-GR" b="1" dirty="0" err="1" smtClean="0"/>
              <a:t>Νευροτροποποίηση</a:t>
            </a:r>
            <a:endParaRPr lang="el-GR" dirty="0"/>
          </a:p>
        </p:txBody>
      </p:sp>
      <p:pic>
        <p:nvPicPr>
          <p:cNvPr id="4" name="Picture 3" descr="06"/>
          <p:cNvPicPr>
            <a:picLocks noGrp="1" noChangeAspect="1" noChangeArrowheads="1"/>
          </p:cNvPicPr>
          <p:nvPr>
            <p:ph idx="1"/>
          </p:nvPr>
        </p:nvPicPr>
        <p:blipFill>
          <a:blip r:embed="rId3" cstate="print"/>
          <a:srcRect/>
          <a:stretch>
            <a:fillRect/>
          </a:stretch>
        </p:blipFill>
        <p:spPr bwMode="auto">
          <a:xfrm>
            <a:off x="179512" y="1268760"/>
            <a:ext cx="3921974" cy="2823289"/>
          </a:xfrm>
          <a:prstGeom prst="rect">
            <a:avLst/>
          </a:prstGeom>
          <a:noFill/>
        </p:spPr>
      </p:pic>
      <p:sp>
        <p:nvSpPr>
          <p:cNvPr id="5" name="4 - Ορθογώνιο"/>
          <p:cNvSpPr/>
          <p:nvPr/>
        </p:nvSpPr>
        <p:spPr>
          <a:xfrm>
            <a:off x="1763688" y="3625860"/>
            <a:ext cx="2483757" cy="523220"/>
          </a:xfrm>
          <a:prstGeom prst="rect">
            <a:avLst/>
          </a:prstGeom>
        </p:spPr>
        <p:txBody>
          <a:bodyPr wrap="none">
            <a:spAutoFit/>
          </a:bodyPr>
          <a:lstStyle/>
          <a:p>
            <a:pPr marL="342900" indent="-342900" eaLnBrk="0" hangingPunct="0">
              <a:spcBef>
                <a:spcPct val="40000"/>
              </a:spcBef>
              <a:buClr>
                <a:schemeClr val="bg1"/>
              </a:buClr>
              <a:tabLst>
                <a:tab pos="1905000" algn="l"/>
              </a:tabLst>
            </a:pPr>
            <a:r>
              <a:rPr lang="el-GR" sz="2800" b="1" dirty="0" smtClean="0"/>
              <a:t>Διέγερση  Ι3-Ι4 </a:t>
            </a:r>
            <a:endParaRPr lang="de-DE" sz="2800" b="1" dirty="0"/>
          </a:p>
        </p:txBody>
      </p:sp>
      <p:graphicFrame>
        <p:nvGraphicFramePr>
          <p:cNvPr id="154626" name="Object 5"/>
          <p:cNvGraphicFramePr>
            <a:graphicFrameLocks noChangeAspect="1"/>
          </p:cNvGraphicFramePr>
          <p:nvPr/>
        </p:nvGraphicFramePr>
        <p:xfrm>
          <a:off x="5580112" y="3212976"/>
          <a:ext cx="2645420" cy="3242568"/>
        </p:xfrm>
        <a:graphic>
          <a:graphicData uri="http://schemas.openxmlformats.org/presentationml/2006/ole">
            <mc:AlternateContent xmlns:mc="http://schemas.openxmlformats.org/markup-compatibility/2006">
              <mc:Choice xmlns:v="urn:schemas-microsoft-com:vml" Requires="v">
                <p:oleObj spid="_x0000_s25605" r:id="rId4" imgW="86760" imgH="108000" progId="">
                  <p:embed/>
                </p:oleObj>
              </mc:Choice>
              <mc:Fallback>
                <p:oleObj r:id="rId4" imgW="86760" imgH="108000"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3212976"/>
                        <a:ext cx="2645420" cy="3242568"/>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7" name="Text Box 4"/>
          <p:cNvSpPr txBox="1">
            <a:spLocks noChangeArrowheads="1"/>
          </p:cNvSpPr>
          <p:nvPr/>
        </p:nvSpPr>
        <p:spPr bwMode="auto">
          <a:xfrm>
            <a:off x="5221112" y="6375401"/>
            <a:ext cx="3671711" cy="366713"/>
          </a:xfrm>
          <a:prstGeom prst="rect">
            <a:avLst/>
          </a:prstGeom>
          <a:noFill/>
          <a:ln w="9525">
            <a:noFill/>
            <a:miter lim="800000"/>
            <a:headEnd/>
            <a:tailEnd/>
          </a:ln>
          <a:effectLst/>
        </p:spPr>
        <p:txBody>
          <a:bodyPr>
            <a:spAutoFit/>
          </a:bodyPr>
          <a:lstStyle/>
          <a:p>
            <a:pPr>
              <a:spcBef>
                <a:spcPct val="50000"/>
              </a:spcBef>
            </a:pPr>
            <a:r>
              <a:rPr lang="de-AT" sz="1800" b="1" i="1" dirty="0" err="1">
                <a:solidFill>
                  <a:srgbClr val="66FF33"/>
                </a:solidFill>
              </a:rPr>
              <a:t>Tanagho</a:t>
            </a:r>
            <a:r>
              <a:rPr lang="de-AT" sz="1800" b="1" i="1" dirty="0">
                <a:solidFill>
                  <a:srgbClr val="66FF33"/>
                </a:solidFill>
              </a:rPr>
              <a:t> EA, Schmidt RA, </a:t>
            </a:r>
            <a:r>
              <a:rPr lang="de-AT" sz="1800" b="1" i="1" dirty="0" smtClean="0">
                <a:solidFill>
                  <a:srgbClr val="66FF33"/>
                </a:solidFill>
              </a:rPr>
              <a:t>198</a:t>
            </a:r>
            <a:r>
              <a:rPr lang="el-GR" sz="1800" b="1" i="1" dirty="0" smtClean="0">
                <a:solidFill>
                  <a:srgbClr val="66FF33"/>
                </a:solidFill>
              </a:rPr>
              <a:t>6</a:t>
            </a:r>
            <a:endParaRPr lang="de-AT" sz="1800" b="1" i="1" dirty="0">
              <a:solidFill>
                <a:srgbClr val="66FF33"/>
              </a:solidFill>
            </a:endParaRPr>
          </a:p>
        </p:txBody>
      </p:sp>
      <p:pic>
        <p:nvPicPr>
          <p:cNvPr id="8" name="Picture 3"/>
          <p:cNvPicPr>
            <a:picLocks noChangeAspect="1" noChangeArrowheads="1"/>
          </p:cNvPicPr>
          <p:nvPr/>
        </p:nvPicPr>
        <p:blipFill>
          <a:blip r:embed="rId6" cstate="print"/>
          <a:srcRect/>
          <a:stretch>
            <a:fillRect/>
          </a:stretch>
        </p:blipFill>
        <p:spPr bwMode="auto">
          <a:xfrm>
            <a:off x="911222" y="4293096"/>
            <a:ext cx="3012879" cy="2564904"/>
          </a:xfrm>
          <a:prstGeom prst="rect">
            <a:avLst/>
          </a:prstGeom>
          <a:noFill/>
          <a:ln w="9525">
            <a:noFill/>
            <a:round/>
            <a:headEnd/>
            <a:tailEnd/>
          </a:ln>
        </p:spPr>
      </p:pic>
      <p:pic>
        <p:nvPicPr>
          <p:cNvPr id="9" name="Picture 4"/>
          <p:cNvPicPr>
            <a:picLocks noChangeAspect="1" noChangeArrowheads="1"/>
          </p:cNvPicPr>
          <p:nvPr/>
        </p:nvPicPr>
        <p:blipFill>
          <a:blip r:embed="rId7" cstate="print"/>
          <a:srcRect/>
          <a:stretch>
            <a:fillRect/>
          </a:stretch>
        </p:blipFill>
        <p:spPr bwMode="auto">
          <a:xfrm>
            <a:off x="5588549" y="1268761"/>
            <a:ext cx="2225052" cy="2016224"/>
          </a:xfrm>
          <a:prstGeom prst="rect">
            <a:avLst/>
          </a:prstGeom>
          <a:noFill/>
          <a:ln w="9525">
            <a:noFill/>
            <a:round/>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sz="quarter"/>
          </p:nvPr>
        </p:nvSpPr>
        <p:spPr>
          <a:xfrm>
            <a:off x="457200" y="-99392"/>
            <a:ext cx="8229600" cy="1143000"/>
          </a:xfrm>
        </p:spPr>
        <p:txBody>
          <a:bodyPr/>
          <a:lstStyle/>
          <a:p>
            <a:r>
              <a:rPr lang="el-GR" b="1" dirty="0"/>
              <a:t>Μεγεθυντική </a:t>
            </a:r>
            <a:r>
              <a:rPr lang="el-GR" b="1" dirty="0" err="1"/>
              <a:t>κυστεοπλαστική</a:t>
            </a:r>
            <a:endParaRPr lang="el-GR" b="1" dirty="0"/>
          </a:p>
        </p:txBody>
      </p:sp>
      <p:graphicFrame>
        <p:nvGraphicFramePr>
          <p:cNvPr id="155652" name="Object 4"/>
          <p:cNvGraphicFramePr>
            <a:graphicFrameLocks noGrp="1" noChangeAspect="1"/>
          </p:cNvGraphicFramePr>
          <p:nvPr>
            <p:ph sz="quarter" idx="1"/>
          </p:nvPr>
        </p:nvGraphicFramePr>
        <p:xfrm>
          <a:off x="6660232" y="764704"/>
          <a:ext cx="2483768" cy="1885419"/>
        </p:xfrm>
        <a:graphic>
          <a:graphicData uri="http://schemas.openxmlformats.org/presentationml/2006/ole">
            <mc:AlternateContent xmlns:mc="http://schemas.openxmlformats.org/markup-compatibility/2006">
              <mc:Choice xmlns:v="urn:schemas-microsoft-com:vml" Requires="v">
                <p:oleObj spid="_x0000_s26635" name="Foto de Photo Editor" r:id="rId4" imgW="7516274" imgH="9152381" progId="">
                  <p:embed/>
                </p:oleObj>
              </mc:Choice>
              <mc:Fallback>
                <p:oleObj name="Foto de Photo Editor" r:id="rId4" imgW="7516274" imgH="9152381"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764704"/>
                        <a:ext cx="2483768" cy="1885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5654" name="Object 6"/>
          <p:cNvGraphicFramePr>
            <a:graphicFrameLocks noGrp="1" noChangeAspect="1"/>
          </p:cNvGraphicFramePr>
          <p:nvPr>
            <p:ph sz="quarter" idx="2"/>
          </p:nvPr>
        </p:nvGraphicFramePr>
        <p:xfrm>
          <a:off x="3347864" y="908819"/>
          <a:ext cx="2664296" cy="1749564"/>
        </p:xfrm>
        <a:graphic>
          <a:graphicData uri="http://schemas.openxmlformats.org/presentationml/2006/ole">
            <mc:AlternateContent xmlns:mc="http://schemas.openxmlformats.org/markup-compatibility/2006">
              <mc:Choice xmlns:v="urn:schemas-microsoft-com:vml" Requires="v">
                <p:oleObj spid="_x0000_s26636" name="Foto de Photo Editor" r:id="rId6" imgW="12504762" imgH="8907118" progId="">
                  <p:embed/>
                </p:oleObj>
              </mc:Choice>
              <mc:Fallback>
                <p:oleObj name="Foto de Photo Editor" r:id="rId6" imgW="12504762" imgH="8907118"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7864" y="908819"/>
                        <a:ext cx="2664296" cy="1749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5656" name="Object 8"/>
          <p:cNvGraphicFramePr>
            <a:graphicFrameLocks noGrp="1" noChangeAspect="1"/>
          </p:cNvGraphicFramePr>
          <p:nvPr>
            <p:ph sz="quarter" idx="3"/>
          </p:nvPr>
        </p:nvGraphicFramePr>
        <p:xfrm>
          <a:off x="251520" y="4625801"/>
          <a:ext cx="2351088" cy="2187575"/>
        </p:xfrm>
        <a:graphic>
          <a:graphicData uri="http://schemas.openxmlformats.org/presentationml/2006/ole">
            <mc:AlternateContent xmlns:mc="http://schemas.openxmlformats.org/markup-compatibility/2006">
              <mc:Choice xmlns:v="urn:schemas-microsoft-com:vml" Requires="v">
                <p:oleObj spid="_x0000_s26637" name="Foto de Photo Editor" r:id="rId8" imgW="8245555" imgH="7674005" progId="">
                  <p:embed/>
                </p:oleObj>
              </mc:Choice>
              <mc:Fallback>
                <p:oleObj name="Foto de Photo Editor" r:id="rId8" imgW="8245555" imgH="7674005" progId="">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520" y="4625801"/>
                        <a:ext cx="2351088"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5658" name="Picture 10" descr="19"/>
          <p:cNvPicPr>
            <a:picLocks noGrp="1" noChangeAspect="1" noChangeArrowheads="1"/>
          </p:cNvPicPr>
          <p:nvPr>
            <p:ph sz="quarter" idx="4"/>
          </p:nvPr>
        </p:nvPicPr>
        <p:blipFill>
          <a:blip r:embed="rId10" cstate="print"/>
          <a:srcRect r="52544"/>
          <a:stretch>
            <a:fillRect/>
          </a:stretch>
        </p:blipFill>
        <p:spPr>
          <a:xfrm>
            <a:off x="323851" y="836712"/>
            <a:ext cx="2376756" cy="1728192"/>
          </a:xfrm>
          <a:noFill/>
          <a:ln/>
        </p:spPr>
      </p:pic>
      <p:pic>
        <p:nvPicPr>
          <p:cNvPr id="8" name="Picture 4" descr="P1010560"/>
          <p:cNvPicPr>
            <a:picLocks noChangeAspect="1" noChangeArrowheads="1"/>
          </p:cNvPicPr>
          <p:nvPr/>
        </p:nvPicPr>
        <p:blipFill>
          <a:blip r:embed="rId11" cstate="print"/>
          <a:srcRect/>
          <a:stretch>
            <a:fillRect/>
          </a:stretch>
        </p:blipFill>
        <p:spPr>
          <a:xfrm>
            <a:off x="3131841" y="4941168"/>
            <a:ext cx="2376263" cy="1872208"/>
          </a:xfrm>
          <a:prstGeom prst="rect">
            <a:avLst/>
          </a:prstGeom>
          <a:noFill/>
          <a:ln/>
        </p:spPr>
      </p:pic>
      <p:pic>
        <p:nvPicPr>
          <p:cNvPr id="9" name="Picture 5" descr="P1010562"/>
          <p:cNvPicPr>
            <a:picLocks noChangeAspect="1" noChangeArrowheads="1"/>
          </p:cNvPicPr>
          <p:nvPr/>
        </p:nvPicPr>
        <p:blipFill>
          <a:blip r:embed="rId12" cstate="print"/>
          <a:srcRect/>
          <a:stretch>
            <a:fillRect/>
          </a:stretch>
        </p:blipFill>
        <p:spPr>
          <a:xfrm>
            <a:off x="6660232" y="4994194"/>
            <a:ext cx="2425576" cy="1819182"/>
          </a:xfrm>
          <a:prstGeom prst="rect">
            <a:avLst/>
          </a:prstGeom>
          <a:noFill/>
          <a:ln/>
        </p:spPr>
      </p:pic>
      <p:pic>
        <p:nvPicPr>
          <p:cNvPr id="4101" name="Picture 5"/>
          <p:cNvPicPr>
            <a:picLocks noChangeAspect="1" noChangeArrowheads="1"/>
          </p:cNvPicPr>
          <p:nvPr/>
        </p:nvPicPr>
        <p:blipFill>
          <a:blip r:embed="rId13" cstate="print"/>
          <a:srcRect/>
          <a:stretch>
            <a:fillRect/>
          </a:stretch>
        </p:blipFill>
        <p:spPr bwMode="auto">
          <a:xfrm>
            <a:off x="1" y="2614613"/>
            <a:ext cx="9144000" cy="20385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Ακράτεια προσπάθειας </a:t>
            </a:r>
            <a:endParaRPr lang="el-GR" b="1" dirty="0"/>
          </a:p>
        </p:txBody>
      </p:sp>
      <p:sp>
        <p:nvSpPr>
          <p:cNvPr id="3" name="2 - Θέση περιεχομένου"/>
          <p:cNvSpPr>
            <a:spLocks noGrp="1"/>
          </p:cNvSpPr>
          <p:nvPr>
            <p:ph idx="1"/>
          </p:nvPr>
        </p:nvSpPr>
        <p:spPr/>
        <p:txBody>
          <a:bodyPr>
            <a:normAutofit/>
          </a:bodyPr>
          <a:lstStyle/>
          <a:p>
            <a:r>
              <a:rPr lang="el-GR" dirty="0" smtClean="0"/>
              <a:t>Μη </a:t>
            </a:r>
            <a:r>
              <a:rPr lang="el-GR" dirty="0" err="1" smtClean="0"/>
              <a:t>επιπλεγμένη</a:t>
            </a:r>
            <a:r>
              <a:rPr lang="el-GR" dirty="0" smtClean="0"/>
              <a:t> ακράτεια προσπάθειας</a:t>
            </a:r>
          </a:p>
          <a:p>
            <a:pPr lvl="3"/>
            <a:r>
              <a:rPr lang="el-GR" dirty="0" smtClean="0"/>
              <a:t>Χωρίς προηγούμενο χειρουργείο</a:t>
            </a:r>
          </a:p>
          <a:p>
            <a:pPr lvl="3"/>
            <a:r>
              <a:rPr lang="el-GR" dirty="0" smtClean="0"/>
              <a:t>Χωρίς </a:t>
            </a:r>
            <a:r>
              <a:rPr lang="el-GR" dirty="0" err="1" smtClean="0"/>
              <a:t>νευρογενή</a:t>
            </a:r>
            <a:r>
              <a:rPr lang="el-GR" dirty="0" smtClean="0"/>
              <a:t> </a:t>
            </a:r>
            <a:r>
              <a:rPr lang="en-US" dirty="0" smtClean="0"/>
              <a:t>LUTD</a:t>
            </a:r>
          </a:p>
          <a:p>
            <a:pPr lvl="3"/>
            <a:r>
              <a:rPr lang="el-GR" dirty="0" smtClean="0"/>
              <a:t>Χωρίς πρόπτωση πυελικών οργάνων</a:t>
            </a:r>
          </a:p>
          <a:p>
            <a:pPr lvl="3"/>
            <a:r>
              <a:rPr lang="el-GR" dirty="0" smtClean="0"/>
              <a:t>Χωρίς επιθυμία για άλλη κύηση </a:t>
            </a:r>
          </a:p>
          <a:p>
            <a:endParaRPr lang="el-GR" dirty="0" smtClean="0"/>
          </a:p>
          <a:p>
            <a:r>
              <a:rPr lang="el-GR" dirty="0" err="1" smtClean="0"/>
              <a:t>Επιπλεγμένη</a:t>
            </a:r>
            <a:r>
              <a:rPr lang="el-GR" dirty="0" smtClean="0"/>
              <a:t> ακράτεια προσπάθειας</a:t>
            </a:r>
          </a:p>
          <a:p>
            <a:endParaRPr lang="el-GR" dirty="0"/>
          </a:p>
          <a:p>
            <a:pPr>
              <a:buNone/>
            </a:pPr>
            <a:r>
              <a:rPr lang="en-US" dirty="0" smtClean="0"/>
              <a:t>						</a:t>
            </a:r>
            <a:r>
              <a:rPr lang="en-US" sz="2400" dirty="0" smtClean="0"/>
              <a:t>EAU Guidelines 201</a:t>
            </a:r>
            <a:r>
              <a:rPr lang="el-GR" sz="2400" dirty="0" smtClean="0"/>
              <a:t>8</a:t>
            </a:r>
          </a:p>
          <a:p>
            <a:pPr lvl="3"/>
            <a:endParaRPr lang="el-GR" dirty="0" smtClean="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 Τίτλος"/>
          <p:cNvSpPr>
            <a:spLocks noGrp="1"/>
          </p:cNvSpPr>
          <p:nvPr>
            <p:ph type="title"/>
          </p:nvPr>
        </p:nvSpPr>
        <p:spPr/>
        <p:txBody>
          <a:bodyPr/>
          <a:lstStyle/>
          <a:p>
            <a:r>
              <a:rPr lang="el-GR" b="1" smtClean="0"/>
              <a:t>Θεραπεία </a:t>
            </a:r>
          </a:p>
        </p:txBody>
      </p:sp>
      <p:sp>
        <p:nvSpPr>
          <p:cNvPr id="7171" name="2 - Θέση περιεχομένου"/>
          <p:cNvSpPr>
            <a:spLocks noGrp="1"/>
          </p:cNvSpPr>
          <p:nvPr>
            <p:ph idx="1"/>
          </p:nvPr>
        </p:nvSpPr>
        <p:spPr>
          <a:xfrm>
            <a:off x="457200" y="1600200"/>
            <a:ext cx="8229600" cy="5257800"/>
          </a:xfrm>
        </p:spPr>
        <p:txBody>
          <a:bodyPr>
            <a:normAutofit fontScale="85000" lnSpcReduction="20000"/>
          </a:bodyPr>
          <a:lstStyle/>
          <a:p>
            <a:r>
              <a:rPr lang="el-GR" b="1" dirty="0" smtClean="0"/>
              <a:t>Συντηρητική</a:t>
            </a:r>
          </a:p>
          <a:p>
            <a:pPr lvl="1"/>
            <a:r>
              <a:rPr lang="el-GR" dirty="0" smtClean="0"/>
              <a:t>Αλλαγή τρόπου ζωής (στα πλαίσια ορθής ιατρικής πρακτικής)</a:t>
            </a:r>
          </a:p>
          <a:p>
            <a:pPr lvl="3">
              <a:buFont typeface="Wingdings" pitchFamily="2" charset="2"/>
              <a:buChar char="Ø"/>
            </a:pPr>
            <a:r>
              <a:rPr lang="el-GR" dirty="0" smtClean="0"/>
              <a:t>Περιορισμός υγρών –</a:t>
            </a:r>
            <a:r>
              <a:rPr lang="el-GR" dirty="0" err="1" smtClean="0"/>
              <a:t>καφεϊνής</a:t>
            </a:r>
            <a:endParaRPr lang="el-GR" dirty="0" smtClean="0"/>
          </a:p>
          <a:p>
            <a:pPr lvl="3">
              <a:buFont typeface="Wingdings" pitchFamily="2" charset="2"/>
              <a:buChar char="Ø"/>
            </a:pPr>
            <a:r>
              <a:rPr lang="el-GR" dirty="0" smtClean="0"/>
              <a:t>Διακοπή καπνίσματος</a:t>
            </a:r>
          </a:p>
          <a:p>
            <a:pPr lvl="3">
              <a:buFont typeface="Wingdings" pitchFamily="2" charset="2"/>
              <a:buChar char="Ø"/>
            </a:pPr>
            <a:r>
              <a:rPr lang="el-GR" dirty="0" smtClean="0"/>
              <a:t>Αντιμετώπιση χρόνιας δυσκοιλιότητας</a:t>
            </a:r>
          </a:p>
          <a:p>
            <a:pPr lvl="3">
              <a:buFont typeface="Wingdings" pitchFamily="2" charset="2"/>
              <a:buChar char="Ø"/>
            </a:pPr>
            <a:r>
              <a:rPr lang="el-GR" dirty="0" smtClean="0"/>
              <a:t>Απώλεια βάρους</a:t>
            </a:r>
          </a:p>
          <a:p>
            <a:pPr lvl="1"/>
            <a:r>
              <a:rPr lang="el-GR" dirty="0" smtClean="0"/>
              <a:t>Χρήση βοηθημάτων ακράτειας</a:t>
            </a:r>
          </a:p>
          <a:p>
            <a:pPr lvl="1"/>
            <a:r>
              <a:rPr lang="en-US" dirty="0" smtClean="0"/>
              <a:t>Pelvic  Floor Muscle Training (PFMT)</a:t>
            </a:r>
          </a:p>
          <a:p>
            <a:pPr lvl="1"/>
            <a:r>
              <a:rPr lang="el-GR" dirty="0" smtClean="0"/>
              <a:t>Φαρμακοθεραπεία</a:t>
            </a:r>
            <a:endParaRPr lang="en-US" dirty="0" smtClean="0"/>
          </a:p>
          <a:p>
            <a:pPr lvl="1">
              <a:buFontTx/>
              <a:buNone/>
            </a:pPr>
            <a:endParaRPr lang="el-GR" dirty="0" smtClean="0"/>
          </a:p>
          <a:p>
            <a:r>
              <a:rPr lang="el-GR" b="1" dirty="0" smtClean="0"/>
              <a:t>Χειρουργική</a:t>
            </a:r>
          </a:p>
          <a:p>
            <a:pPr lvl="1"/>
            <a:r>
              <a:rPr lang="el-GR" dirty="0" err="1" smtClean="0"/>
              <a:t>Διογκωτικά</a:t>
            </a:r>
            <a:r>
              <a:rPr lang="el-GR" dirty="0" smtClean="0"/>
              <a:t> υλικά</a:t>
            </a:r>
          </a:p>
          <a:p>
            <a:pPr lvl="1"/>
            <a:r>
              <a:rPr lang="en-US" dirty="0" smtClean="0"/>
              <a:t>Slings</a:t>
            </a:r>
          </a:p>
          <a:p>
            <a:pPr lvl="1"/>
            <a:r>
              <a:rPr lang="en-US" dirty="0" smtClean="0"/>
              <a:t>Compressive Devices</a:t>
            </a:r>
            <a:endParaRPr lang="el-GR"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l-GR" b="1" dirty="0" err="1" smtClean="0"/>
              <a:t>Εξωστήρας</a:t>
            </a:r>
            <a:r>
              <a:rPr lang="el-GR" b="1" dirty="0" smtClean="0"/>
              <a:t> μυς</a:t>
            </a:r>
          </a:p>
        </p:txBody>
      </p:sp>
      <p:sp>
        <p:nvSpPr>
          <p:cNvPr id="70659" name="Rectangle 3"/>
          <p:cNvSpPr>
            <a:spLocks noGrp="1" noChangeArrowheads="1"/>
          </p:cNvSpPr>
          <p:nvPr>
            <p:ph type="body" idx="1"/>
          </p:nvPr>
        </p:nvSpPr>
        <p:spPr>
          <a:xfrm>
            <a:off x="457200" y="1600200"/>
            <a:ext cx="8229600" cy="4781550"/>
          </a:xfrm>
        </p:spPr>
        <p:txBody>
          <a:bodyPr/>
          <a:lstStyle/>
          <a:p>
            <a:r>
              <a:rPr lang="el-GR" smtClean="0"/>
              <a:t>Άφθονες διακυτταρικές συνδέσεις-Έναρξη της αυτόματης και φυσιολογικής σύσπασης του εξωστήρα</a:t>
            </a:r>
          </a:p>
          <a:p>
            <a:r>
              <a:rPr lang="el-GR" smtClean="0"/>
              <a:t>Η Α</a:t>
            </a:r>
            <a:r>
              <a:rPr lang="en-US" smtClean="0"/>
              <a:t>ch</a:t>
            </a:r>
            <a:r>
              <a:rPr lang="el-GR" smtClean="0"/>
              <a:t> είναι ο κύριος νευροδιαβιβαστής</a:t>
            </a:r>
            <a:endParaRPr lang="en-US" smtClean="0"/>
          </a:p>
          <a:p>
            <a:r>
              <a:rPr lang="en-US" smtClean="0"/>
              <a:t>M1-M5</a:t>
            </a:r>
            <a:r>
              <a:rPr lang="el-GR" smtClean="0"/>
              <a:t> (Μ2=75%)</a:t>
            </a:r>
            <a:endParaRPr lang="en-US" smtClean="0"/>
          </a:p>
          <a:p>
            <a:r>
              <a:rPr lang="en-US" smtClean="0"/>
              <a:t>M3 </a:t>
            </a:r>
            <a:r>
              <a:rPr lang="el-GR" smtClean="0"/>
              <a:t>υπεύθυνος για την σύσπαση</a:t>
            </a:r>
          </a:p>
          <a:p>
            <a:r>
              <a:rPr lang="el-GR" smtClean="0"/>
              <a:t>Μ2 αναστέλλει: </a:t>
            </a:r>
          </a:p>
          <a:p>
            <a:pPr lvl="3"/>
            <a:r>
              <a:rPr lang="el-GR" smtClean="0"/>
              <a:t>την μέσω </a:t>
            </a:r>
            <a:r>
              <a:rPr lang="en-US" smtClean="0"/>
              <a:t>cAMP</a:t>
            </a:r>
            <a:r>
              <a:rPr lang="el-GR" smtClean="0"/>
              <a:t> χάλαση των λείων μυικών ινών</a:t>
            </a:r>
          </a:p>
          <a:p>
            <a:pPr lvl="3"/>
            <a:r>
              <a:rPr lang="el-GR" smtClean="0"/>
              <a:t>την ενεργοποίηση των β-αδρενεργικών υποδοχέων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endSync delay="0"/>
                                  <p:childTnLst>
                                    <p:set>
                                      <p:cBhvr>
                                        <p:cTn id="6" dur="1" fill="hold">
                                          <p:endSync delay="0"/>
                                        </p:cTn>
                                        <p:tgtEl>
                                          <p:spTgt spid="70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endSync delay="0"/>
                                  <p:childTnLst>
                                    <p:set>
                                      <p:cBhvr>
                                        <p:cTn id="10" dur="1" fill="hold">
                                          <p:endSync delay="0"/>
                                        </p:cTn>
                                        <p:tgtEl>
                                          <p:spTgt spid="706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endSync delay="0"/>
                                  <p:childTnLst>
                                    <p:set>
                                      <p:cBhvr>
                                        <p:cTn id="14" dur="1" fill="hold">
                                          <p:endSync delay="0"/>
                                        </p:cTn>
                                        <p:tgtEl>
                                          <p:spTgt spid="7065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endSync delay="0"/>
                                  <p:childTnLst>
                                    <p:set>
                                      <p:cBhvr>
                                        <p:cTn id="16" dur="1" fill="hold">
                                          <p:endSync delay="0"/>
                                        </p:cTn>
                                        <p:tgtEl>
                                          <p:spTgt spid="7065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endSync delay="0"/>
                                  <p:childTnLst>
                                    <p:set>
                                      <p:cBhvr>
                                        <p:cTn id="18" dur="1" fill="hold">
                                          <p:endSync delay="0"/>
                                        </p:cTn>
                                        <p:tgtEl>
                                          <p:spTgt spid="7065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endSync delay="0"/>
                                  <p:childTnLst>
                                    <p:set>
                                      <p:cBhvr>
                                        <p:cTn id="20" dur="1" fill="hold">
                                          <p:endSync delay="0"/>
                                        </p:cTn>
                                        <p:tgtEl>
                                          <p:spTgt spid="70659">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endSync delay="0"/>
                                  <p:childTnLst>
                                    <p:set>
                                      <p:cBhvr>
                                        <p:cTn id="22" dur="1" fill="hold">
                                          <p:endSync delay="0"/>
                                        </p:cTn>
                                        <p:tgtEl>
                                          <p:spTgt spid="706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Βοηθήματα ακράτειας</a:t>
            </a:r>
            <a:endParaRPr lang="el-GR" b="1" dirty="0"/>
          </a:p>
        </p:txBody>
      </p:sp>
      <p:pic>
        <p:nvPicPr>
          <p:cNvPr id="178177" name="Picture 1"/>
          <p:cNvPicPr>
            <a:picLocks noGrp="1" noChangeAspect="1" noChangeArrowheads="1"/>
          </p:cNvPicPr>
          <p:nvPr>
            <p:ph idx="1"/>
          </p:nvPr>
        </p:nvPicPr>
        <p:blipFill>
          <a:blip r:embed="rId2" cstate="print"/>
          <a:srcRect/>
          <a:stretch>
            <a:fillRect/>
          </a:stretch>
        </p:blipFill>
        <p:spPr bwMode="auto">
          <a:xfrm>
            <a:off x="323528" y="1916832"/>
            <a:ext cx="8101364" cy="20162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b="1" dirty="0" smtClean="0"/>
              <a:t>PFMT </a:t>
            </a:r>
            <a:r>
              <a:rPr lang="el-GR" b="1" dirty="0" smtClean="0"/>
              <a:t>σε γυναίκες με ακράτεια προσπάθειας</a:t>
            </a:r>
            <a:endParaRPr lang="el-GR" b="1"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683568" y="1628800"/>
            <a:ext cx="7515225" cy="2437656"/>
          </a:xfrm>
          <a:prstGeom prst="rect">
            <a:avLst/>
          </a:prstGeom>
          <a:noFill/>
          <a:ln w="9525">
            <a:noFill/>
            <a:miter lim="800000"/>
            <a:headEnd/>
            <a:tailEnd/>
          </a:ln>
        </p:spPr>
      </p:pic>
      <p:pic>
        <p:nvPicPr>
          <p:cNvPr id="177153" name="Picture 1"/>
          <p:cNvPicPr>
            <a:picLocks noChangeAspect="1" noChangeArrowheads="1"/>
          </p:cNvPicPr>
          <p:nvPr/>
        </p:nvPicPr>
        <p:blipFill>
          <a:blip r:embed="rId3" cstate="print"/>
          <a:srcRect/>
          <a:stretch>
            <a:fillRect/>
          </a:stretch>
        </p:blipFill>
        <p:spPr bwMode="auto">
          <a:xfrm>
            <a:off x="683568" y="4437112"/>
            <a:ext cx="7534275" cy="12028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99392"/>
            <a:ext cx="8229600" cy="1354162"/>
          </a:xfrm>
        </p:spPr>
        <p:txBody>
          <a:bodyPr>
            <a:normAutofit fontScale="90000"/>
          </a:bodyPr>
          <a:lstStyle/>
          <a:p>
            <a:r>
              <a:rPr lang="en-US" b="1" dirty="0" smtClean="0"/>
              <a:t>PFMT </a:t>
            </a:r>
            <a:r>
              <a:rPr lang="el-GR" b="1" dirty="0" smtClean="0"/>
              <a:t>για ακράτεια μετά ΡΠ</a:t>
            </a:r>
            <a:r>
              <a:rPr lang="en-US" b="1" dirty="0" smtClean="0"/>
              <a:t/>
            </a:r>
            <a:br>
              <a:rPr lang="en-US" b="1" dirty="0" smtClean="0"/>
            </a:br>
            <a:r>
              <a:rPr lang="en-US" b="1" dirty="0" smtClean="0"/>
              <a:t>					</a:t>
            </a:r>
            <a:r>
              <a:rPr lang="en-US" sz="3100" dirty="0" smtClean="0"/>
              <a:t>EAU Guidelines 2017</a:t>
            </a:r>
            <a:endParaRPr lang="el-GR" dirty="0"/>
          </a:p>
        </p:txBody>
      </p:sp>
      <p:sp>
        <p:nvSpPr>
          <p:cNvPr id="3" name="2 - Θέση περιεχομένου"/>
          <p:cNvSpPr>
            <a:spLocks noGrp="1"/>
          </p:cNvSpPr>
          <p:nvPr>
            <p:ph idx="1"/>
          </p:nvPr>
        </p:nvSpPr>
        <p:spPr>
          <a:xfrm>
            <a:off x="457200" y="1196752"/>
            <a:ext cx="8229600" cy="4997152"/>
          </a:xfrm>
          <a:solidFill>
            <a:schemeClr val="tx2">
              <a:lumMod val="20000"/>
              <a:lumOff val="80000"/>
            </a:schemeClr>
          </a:solidFill>
        </p:spPr>
        <p:txBody>
          <a:bodyPr>
            <a:normAutofit fontScale="85000" lnSpcReduction="20000"/>
          </a:bodyPr>
          <a:lstStyle/>
          <a:p>
            <a:pPr fontAlgn="base"/>
            <a:r>
              <a:rPr lang="en-US" dirty="0" smtClean="0"/>
              <a:t>PFMT </a:t>
            </a:r>
            <a:r>
              <a:rPr lang="el-GR" dirty="0" smtClean="0"/>
              <a:t>φαίνεται να επιταχύνει την αποκατάσταση εγκράτειας μετά από ΡΠ (</a:t>
            </a:r>
            <a:r>
              <a:rPr lang="en-US" dirty="0" err="1" smtClean="0"/>
              <a:t>LoE</a:t>
            </a:r>
            <a:r>
              <a:rPr lang="en-US" dirty="0" smtClean="0"/>
              <a:t> 1b)</a:t>
            </a:r>
          </a:p>
          <a:p>
            <a:pPr fontAlgn="base"/>
            <a:endParaRPr lang="en-US" dirty="0" smtClean="0"/>
          </a:p>
          <a:p>
            <a:pPr fontAlgn="base"/>
            <a:r>
              <a:rPr lang="en-US" dirty="0" smtClean="0"/>
              <a:t>PFMT </a:t>
            </a:r>
            <a:r>
              <a:rPr lang="el-GR" dirty="0" smtClean="0"/>
              <a:t>δεν θεραπεύει την ακράτεια ούρων μετά από ΡΠ ή </a:t>
            </a:r>
            <a:r>
              <a:rPr lang="en-US" dirty="0" smtClean="0"/>
              <a:t>TUR-P (</a:t>
            </a:r>
            <a:r>
              <a:rPr lang="en-US" dirty="0" err="1" smtClean="0"/>
              <a:t>LoE</a:t>
            </a:r>
            <a:r>
              <a:rPr lang="en-US" dirty="0" smtClean="0"/>
              <a:t> 1b)</a:t>
            </a:r>
          </a:p>
          <a:p>
            <a:pPr fontAlgn="base"/>
            <a:endParaRPr lang="en-US" dirty="0" smtClean="0"/>
          </a:p>
          <a:p>
            <a:pPr fontAlgn="base"/>
            <a:r>
              <a:rPr lang="el-GR" dirty="0" smtClean="0"/>
              <a:t>Υπάρχουν αντικρουόμενα δεδομένα αν η προσθήκη επανεκπαίδευσης της κύστης, ηλεκτρικής διέγερσης ή </a:t>
            </a:r>
            <a:r>
              <a:rPr lang="en-US" dirty="0" smtClean="0"/>
              <a:t>biofeedback </a:t>
            </a:r>
            <a:r>
              <a:rPr lang="el-GR" dirty="0" smtClean="0"/>
              <a:t>αυξάνει την αποτελεσματικότητα της </a:t>
            </a:r>
            <a:r>
              <a:rPr lang="en-US" dirty="0" smtClean="0"/>
              <a:t>PFMT (</a:t>
            </a:r>
            <a:r>
              <a:rPr lang="en-US" dirty="0" err="1" smtClean="0"/>
              <a:t>LoE</a:t>
            </a:r>
            <a:r>
              <a:rPr lang="en-US" dirty="0" smtClean="0"/>
              <a:t> 2)</a:t>
            </a:r>
          </a:p>
          <a:p>
            <a:pPr fontAlgn="base"/>
            <a:endParaRPr lang="en-US" dirty="0" smtClean="0"/>
          </a:p>
          <a:p>
            <a:pPr fontAlgn="base"/>
            <a:r>
              <a:rPr lang="el-GR" dirty="0" err="1" smtClean="0"/>
              <a:t>Προεγχειρητική</a:t>
            </a:r>
            <a:r>
              <a:rPr lang="el-GR" dirty="0" smtClean="0"/>
              <a:t> </a:t>
            </a:r>
            <a:r>
              <a:rPr lang="en-US" dirty="0" smtClean="0"/>
              <a:t>PFMT </a:t>
            </a:r>
            <a:r>
              <a:rPr lang="el-GR" dirty="0" smtClean="0"/>
              <a:t>δεν προσφέρει επιπρόσθετο όφελος </a:t>
            </a:r>
            <a:r>
              <a:rPr lang="en-US" dirty="0" smtClean="0"/>
              <a:t> </a:t>
            </a:r>
            <a:r>
              <a:rPr lang="el-GR" dirty="0" smtClean="0"/>
              <a:t>σε άνδρες που υποβάλλονται σε ΡΠ</a:t>
            </a:r>
            <a:r>
              <a:rPr lang="en-US" dirty="0" smtClean="0"/>
              <a:t> (</a:t>
            </a:r>
            <a:r>
              <a:rPr lang="en-US" dirty="0" err="1" smtClean="0"/>
              <a:t>LoE</a:t>
            </a:r>
            <a:r>
              <a:rPr lang="en-US" dirty="0" smtClean="0"/>
              <a:t> 1b)</a:t>
            </a:r>
          </a:p>
          <a:p>
            <a:pPr>
              <a:buNone/>
            </a:pPr>
            <a:endParaRPr lang="el-GR" dirty="0"/>
          </a:p>
        </p:txBody>
      </p:sp>
      <p:pic>
        <p:nvPicPr>
          <p:cNvPr id="2050" name="Picture 2"/>
          <p:cNvPicPr>
            <a:picLocks noChangeAspect="1" noChangeArrowheads="1"/>
          </p:cNvPicPr>
          <p:nvPr/>
        </p:nvPicPr>
        <p:blipFill>
          <a:blip r:embed="rId2" cstate="print"/>
          <a:srcRect/>
          <a:stretch>
            <a:fillRect/>
          </a:stretch>
        </p:blipFill>
        <p:spPr bwMode="auto">
          <a:xfrm>
            <a:off x="323528" y="6309320"/>
            <a:ext cx="8424936" cy="5486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Φαρμακευτική θεραπεία</a:t>
            </a:r>
            <a:r>
              <a:rPr lang="en-US" b="1" dirty="0" smtClean="0"/>
              <a:t> </a:t>
            </a:r>
            <a:r>
              <a:rPr lang="el-GR" b="1" dirty="0" smtClean="0"/>
              <a:t>ακράτειας προσπάθειας σε γυναίκες</a:t>
            </a:r>
            <a:endParaRPr lang="el-GR" dirty="0"/>
          </a:p>
        </p:txBody>
      </p:sp>
      <p:pic>
        <p:nvPicPr>
          <p:cNvPr id="176129" name="Picture 1"/>
          <p:cNvPicPr>
            <a:picLocks noGrp="1" noChangeAspect="1" noChangeArrowheads="1"/>
          </p:cNvPicPr>
          <p:nvPr>
            <p:ph idx="1"/>
          </p:nvPr>
        </p:nvPicPr>
        <p:blipFill>
          <a:blip r:embed="rId2" cstate="print"/>
          <a:srcRect/>
          <a:stretch>
            <a:fillRect/>
          </a:stretch>
        </p:blipFill>
        <p:spPr bwMode="auto">
          <a:xfrm>
            <a:off x="467544" y="4581128"/>
            <a:ext cx="8496944" cy="2038672"/>
          </a:xfrm>
          <a:prstGeom prst="rect">
            <a:avLst/>
          </a:prstGeom>
          <a:noFill/>
          <a:ln w="9525">
            <a:noFill/>
            <a:miter lim="800000"/>
            <a:headEnd/>
            <a:tailEnd/>
          </a:ln>
        </p:spPr>
      </p:pic>
      <p:pic>
        <p:nvPicPr>
          <p:cNvPr id="176130" name="Picture 2"/>
          <p:cNvPicPr>
            <a:picLocks noChangeAspect="1" noChangeArrowheads="1"/>
          </p:cNvPicPr>
          <p:nvPr/>
        </p:nvPicPr>
        <p:blipFill>
          <a:blip r:embed="rId3" cstate="print"/>
          <a:srcRect/>
          <a:stretch>
            <a:fillRect/>
          </a:stretch>
        </p:blipFill>
        <p:spPr bwMode="auto">
          <a:xfrm>
            <a:off x="395536" y="2708920"/>
            <a:ext cx="8566495" cy="1584176"/>
          </a:xfrm>
          <a:prstGeom prst="rect">
            <a:avLst/>
          </a:prstGeom>
          <a:noFill/>
          <a:ln w="9525">
            <a:noFill/>
            <a:miter lim="800000"/>
            <a:headEnd/>
            <a:tailEnd/>
          </a:ln>
        </p:spPr>
      </p:pic>
      <p:sp>
        <p:nvSpPr>
          <p:cNvPr id="5" name="4 - Ορθογώνιο"/>
          <p:cNvSpPr/>
          <p:nvPr/>
        </p:nvSpPr>
        <p:spPr>
          <a:xfrm>
            <a:off x="395536" y="1556792"/>
            <a:ext cx="8136904" cy="1200329"/>
          </a:xfrm>
          <a:prstGeom prst="rect">
            <a:avLst/>
          </a:prstGeom>
        </p:spPr>
        <p:txBody>
          <a:bodyPr wrap="square">
            <a:spAutoFit/>
          </a:bodyPr>
          <a:lstStyle/>
          <a:p>
            <a:r>
              <a:rPr lang="el-GR" dirty="0" smtClean="0"/>
              <a:t>Η </a:t>
            </a:r>
            <a:r>
              <a:rPr lang="el-GR" b="1" dirty="0" err="1" smtClean="0"/>
              <a:t>ντουλοξετίνη</a:t>
            </a:r>
            <a:r>
              <a:rPr lang="el-GR" dirty="0" smtClean="0"/>
              <a:t> (</a:t>
            </a:r>
            <a:r>
              <a:rPr lang="el-GR" dirty="0" err="1" smtClean="0"/>
              <a:t>duloxetine</a:t>
            </a:r>
            <a:r>
              <a:rPr lang="el-GR" dirty="0" smtClean="0"/>
              <a:t>) είναι ένας συνδυασμένος αναστολέας της </a:t>
            </a:r>
            <a:r>
              <a:rPr lang="el-GR" dirty="0" err="1" smtClean="0"/>
              <a:t>επαναπρόσληψης</a:t>
            </a:r>
            <a:r>
              <a:rPr lang="el-GR" dirty="0" smtClean="0"/>
              <a:t> </a:t>
            </a:r>
            <a:r>
              <a:rPr lang="el-GR" dirty="0" err="1" smtClean="0"/>
              <a:t>σεροτονίνης</a:t>
            </a:r>
            <a:r>
              <a:rPr lang="el-GR" dirty="0" smtClean="0"/>
              <a:t> (5-ΗΤ) και </a:t>
            </a:r>
            <a:r>
              <a:rPr lang="el-GR" dirty="0" err="1" smtClean="0"/>
              <a:t>νορεπινεφρίνης</a:t>
            </a:r>
            <a:r>
              <a:rPr lang="el-GR" dirty="0" smtClean="0"/>
              <a:t> (ΝΕ). Επίσης, αναστέλλει, ασθενώς, την </a:t>
            </a:r>
            <a:r>
              <a:rPr lang="el-GR" dirty="0" err="1" smtClean="0"/>
              <a:t>επαναπρόσληψη</a:t>
            </a:r>
            <a:r>
              <a:rPr lang="el-GR" dirty="0" smtClean="0"/>
              <a:t> της </a:t>
            </a:r>
            <a:r>
              <a:rPr lang="el-GR" dirty="0" err="1" smtClean="0"/>
              <a:t>ντοπαμίνης</a:t>
            </a:r>
            <a:r>
              <a:rPr lang="el-GR" dirty="0" smtClean="0"/>
              <a:t/>
            </a:r>
            <a:br>
              <a:rPr lang="el-GR" dirty="0" smtClean="0"/>
            </a:br>
            <a:endParaRPr lang="el-GR"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 Τίτλος"/>
          <p:cNvSpPr>
            <a:spLocks noGrp="1"/>
          </p:cNvSpPr>
          <p:nvPr>
            <p:ph type="title"/>
          </p:nvPr>
        </p:nvSpPr>
        <p:spPr/>
        <p:txBody>
          <a:bodyPr>
            <a:normAutofit fontScale="90000"/>
          </a:bodyPr>
          <a:lstStyle/>
          <a:p>
            <a:r>
              <a:rPr lang="el-GR" b="1" dirty="0" smtClean="0"/>
              <a:t>Φαρμακευτική θεραπεία</a:t>
            </a:r>
            <a:r>
              <a:rPr lang="en-US" b="1" dirty="0" smtClean="0"/>
              <a:t> </a:t>
            </a:r>
            <a:r>
              <a:rPr lang="el-GR" b="1" dirty="0" smtClean="0"/>
              <a:t>ακράτειας προσπάθειας σε άντρες</a:t>
            </a:r>
            <a:endParaRPr lang="el-GR" dirty="0" smtClean="0"/>
          </a:p>
        </p:txBody>
      </p:sp>
      <p:pic>
        <p:nvPicPr>
          <p:cNvPr id="22529" name="Picture 1"/>
          <p:cNvPicPr>
            <a:picLocks noGrp="1" noChangeAspect="1" noChangeArrowheads="1"/>
          </p:cNvPicPr>
          <p:nvPr>
            <p:ph idx="1"/>
          </p:nvPr>
        </p:nvPicPr>
        <p:blipFill>
          <a:blip r:embed="rId2" cstate="print"/>
          <a:srcRect/>
          <a:stretch>
            <a:fillRect/>
          </a:stretch>
        </p:blipFill>
        <p:spPr bwMode="auto">
          <a:xfrm>
            <a:off x="179512" y="1916832"/>
            <a:ext cx="8682404" cy="1440160"/>
          </a:xfrm>
          <a:prstGeom prst="rect">
            <a:avLst/>
          </a:prstGeom>
          <a:noFill/>
          <a:ln w="9525">
            <a:noFill/>
            <a:miter lim="800000"/>
            <a:headEnd/>
            <a:tailEnd/>
          </a:ln>
        </p:spPr>
      </p:pic>
      <p:pic>
        <p:nvPicPr>
          <p:cNvPr id="22530" name="Picture 2"/>
          <p:cNvPicPr>
            <a:picLocks noChangeAspect="1" noChangeArrowheads="1"/>
          </p:cNvPicPr>
          <p:nvPr/>
        </p:nvPicPr>
        <p:blipFill>
          <a:blip r:embed="rId3" cstate="print"/>
          <a:srcRect/>
          <a:stretch>
            <a:fillRect/>
          </a:stretch>
        </p:blipFill>
        <p:spPr bwMode="auto">
          <a:xfrm>
            <a:off x="179512" y="4005064"/>
            <a:ext cx="8899257" cy="8640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Χειρουργική αντιμετώπιση</a:t>
            </a:r>
            <a:endParaRPr lang="el-GR" b="1" dirty="0"/>
          </a:p>
        </p:txBody>
      </p:sp>
      <p:sp>
        <p:nvSpPr>
          <p:cNvPr id="3" name="2 - Θέση περιεχομένου"/>
          <p:cNvSpPr>
            <a:spLocks noGrp="1"/>
          </p:cNvSpPr>
          <p:nvPr>
            <p:ph idx="1"/>
          </p:nvPr>
        </p:nvSpPr>
        <p:spPr/>
        <p:txBody>
          <a:bodyPr>
            <a:normAutofit/>
          </a:bodyPr>
          <a:lstStyle/>
          <a:p>
            <a:pPr algn="ctr">
              <a:buNone/>
            </a:pPr>
            <a:endParaRPr lang="el-GR" sz="4400" b="1" i="1" dirty="0" smtClean="0"/>
          </a:p>
          <a:p>
            <a:pPr algn="ctr">
              <a:buNone/>
            </a:pPr>
            <a:r>
              <a:rPr lang="el-GR" sz="4400" b="1" i="1" dirty="0" smtClean="0">
                <a:solidFill>
                  <a:srgbClr val="C00000"/>
                </a:solidFill>
              </a:rPr>
              <a:t>Γυναίκες  με μη </a:t>
            </a:r>
            <a:r>
              <a:rPr lang="el-GR" sz="4400" b="1" i="1" dirty="0" err="1" smtClean="0">
                <a:solidFill>
                  <a:srgbClr val="C00000"/>
                </a:solidFill>
              </a:rPr>
              <a:t>επιπλεγμένη</a:t>
            </a:r>
            <a:r>
              <a:rPr lang="el-GR" sz="4400" b="1" i="1" dirty="0" smtClean="0">
                <a:solidFill>
                  <a:srgbClr val="C00000"/>
                </a:solidFill>
              </a:rPr>
              <a:t> ακράτεια προσπάθειας</a:t>
            </a:r>
          </a:p>
          <a:p>
            <a:pPr lvl="3"/>
            <a:endParaRPr lang="el-GR" sz="3200" b="1" i="1" dirty="0" smtClean="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err="1" smtClean="0"/>
              <a:t>Διογκωτικοί</a:t>
            </a:r>
            <a:r>
              <a:rPr lang="el-GR" b="1" dirty="0" smtClean="0"/>
              <a:t> παράγοντες</a:t>
            </a:r>
            <a:endParaRPr lang="el-GR" b="1" dirty="0"/>
          </a:p>
        </p:txBody>
      </p:sp>
      <p:graphicFrame>
        <p:nvGraphicFramePr>
          <p:cNvPr id="7" name="6 - Πίνακας"/>
          <p:cNvGraphicFramePr>
            <a:graphicFrameLocks noGrp="1"/>
          </p:cNvGraphicFramePr>
          <p:nvPr/>
        </p:nvGraphicFramePr>
        <p:xfrm>
          <a:off x="251520" y="1484784"/>
          <a:ext cx="8712968" cy="2616190"/>
        </p:xfrm>
        <a:graphic>
          <a:graphicData uri="http://schemas.openxmlformats.org/drawingml/2006/table">
            <a:tbl>
              <a:tblPr firstRow="1" bandRow="1">
                <a:tableStyleId>{5C22544A-7EE6-4342-B048-85BDC9FD1C3A}</a:tableStyleId>
              </a:tblPr>
              <a:tblGrid>
                <a:gridCol w="7855781"/>
                <a:gridCol w="857187"/>
              </a:tblGrid>
              <a:tr h="479854">
                <a:tc>
                  <a:txBody>
                    <a:bodyPr/>
                    <a:lstStyle/>
                    <a:p>
                      <a:r>
                        <a:rPr lang="el-GR" dirty="0" smtClean="0"/>
                        <a:t>Περίληψη δεδομένων</a:t>
                      </a:r>
                      <a:endParaRPr lang="el-GR" dirty="0"/>
                    </a:p>
                  </a:txBody>
                  <a:tcPr/>
                </a:tc>
                <a:tc>
                  <a:txBody>
                    <a:bodyPr/>
                    <a:lstStyle/>
                    <a:p>
                      <a:r>
                        <a:rPr lang="en-US" dirty="0" err="1" smtClean="0"/>
                        <a:t>LoE</a:t>
                      </a:r>
                      <a:endParaRPr lang="el-GR" dirty="0"/>
                    </a:p>
                  </a:txBody>
                  <a:tcPr/>
                </a:tc>
              </a:tr>
              <a:tr h="828241">
                <a:tc>
                  <a:txBody>
                    <a:bodyPr/>
                    <a:lstStyle/>
                    <a:p>
                      <a:r>
                        <a:rPr lang="el-GR" sz="2000" dirty="0" smtClean="0"/>
                        <a:t>Οι</a:t>
                      </a:r>
                      <a:r>
                        <a:rPr lang="el-GR" sz="2000" baseline="0" dirty="0" smtClean="0"/>
                        <a:t> </a:t>
                      </a:r>
                      <a:r>
                        <a:rPr lang="el-GR" sz="2000" baseline="0" dirty="0" err="1" smtClean="0"/>
                        <a:t>διογκωτικοί</a:t>
                      </a:r>
                      <a:r>
                        <a:rPr lang="el-GR" sz="2000" baseline="0" dirty="0" smtClean="0"/>
                        <a:t> παράγοντες μπορεί να επιφέρουν βραχυπρόθεσμη βελτίωση των συμπτωμάτων και θεραπεία (12 μήνες)</a:t>
                      </a:r>
                      <a:endParaRPr lang="el-GR" sz="2000" dirty="0"/>
                    </a:p>
                  </a:txBody>
                  <a:tcPr/>
                </a:tc>
                <a:tc>
                  <a:txBody>
                    <a:bodyPr/>
                    <a:lstStyle/>
                    <a:p>
                      <a:r>
                        <a:rPr lang="en-US" sz="2000" dirty="0" smtClean="0"/>
                        <a:t>1b</a:t>
                      </a:r>
                      <a:endParaRPr lang="el-GR" sz="2000" dirty="0"/>
                    </a:p>
                  </a:txBody>
                  <a:tcPr/>
                </a:tc>
              </a:tr>
              <a:tr h="828241">
                <a:tc>
                  <a:txBody>
                    <a:bodyPr/>
                    <a:lstStyle/>
                    <a:p>
                      <a:r>
                        <a:rPr lang="el-GR" sz="2000" dirty="0" smtClean="0"/>
                        <a:t>Οι </a:t>
                      </a:r>
                      <a:r>
                        <a:rPr lang="el-GR" sz="2000" dirty="0" err="1" smtClean="0"/>
                        <a:t>διογκωτικοί</a:t>
                      </a:r>
                      <a:r>
                        <a:rPr lang="el-GR" sz="2000" dirty="0" smtClean="0"/>
                        <a:t> παράγοντες είναι λιγότερο αποτελεσματικοί από την </a:t>
                      </a:r>
                      <a:r>
                        <a:rPr lang="el-GR" sz="2000" dirty="0" err="1" smtClean="0"/>
                        <a:t>κολποανάρτηση</a:t>
                      </a:r>
                      <a:r>
                        <a:rPr lang="el-GR" sz="2000" dirty="0" smtClean="0"/>
                        <a:t> και τα </a:t>
                      </a:r>
                      <a:r>
                        <a:rPr lang="el-GR" sz="2000" dirty="0" err="1" smtClean="0"/>
                        <a:t>αυτόλογα</a:t>
                      </a:r>
                      <a:r>
                        <a:rPr lang="el-GR" sz="2000" dirty="0" smtClean="0"/>
                        <a:t> </a:t>
                      </a:r>
                      <a:r>
                        <a:rPr lang="en-US" sz="2000" dirty="0" smtClean="0"/>
                        <a:t>slings</a:t>
                      </a:r>
                      <a:endParaRPr lang="el-GR" sz="2000" dirty="0"/>
                    </a:p>
                  </a:txBody>
                  <a:tcPr/>
                </a:tc>
                <a:tc>
                  <a:txBody>
                    <a:bodyPr/>
                    <a:lstStyle/>
                    <a:p>
                      <a:r>
                        <a:rPr lang="en-US" sz="2000" dirty="0" smtClean="0"/>
                        <a:t>1b</a:t>
                      </a:r>
                      <a:endParaRPr lang="el-GR" sz="2000" dirty="0"/>
                    </a:p>
                  </a:txBody>
                  <a:tcPr/>
                </a:tc>
              </a:tr>
              <a:tr h="479854">
                <a:tc>
                  <a:txBody>
                    <a:bodyPr/>
                    <a:lstStyle/>
                    <a:p>
                      <a:r>
                        <a:rPr lang="el-GR" sz="2000" dirty="0" smtClean="0"/>
                        <a:t>Οι</a:t>
                      </a:r>
                      <a:r>
                        <a:rPr lang="el-GR" sz="2000" baseline="0" dirty="0" smtClean="0"/>
                        <a:t> επιπλοκές είναι λιγότερες σε σύγκριση με το ανοιχτό χειρουργείο</a:t>
                      </a:r>
                      <a:endParaRPr lang="el-GR" sz="2000" dirty="0"/>
                    </a:p>
                  </a:txBody>
                  <a:tcPr/>
                </a:tc>
                <a:tc>
                  <a:txBody>
                    <a:bodyPr/>
                    <a:lstStyle/>
                    <a:p>
                      <a:r>
                        <a:rPr lang="en-US" sz="2000" dirty="0" smtClean="0"/>
                        <a:t>2a</a:t>
                      </a:r>
                      <a:endParaRPr lang="el-GR" sz="2000" dirty="0"/>
                    </a:p>
                  </a:txBody>
                  <a:tcPr/>
                </a:tc>
              </a:tr>
            </a:tbl>
          </a:graphicData>
        </a:graphic>
      </p:graphicFrame>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611560" y="260350"/>
            <a:ext cx="8064896" cy="707886"/>
          </a:xfrm>
          <a:prstGeom prst="rect">
            <a:avLst/>
          </a:prstGeom>
          <a:noFill/>
          <a:ln w="12700">
            <a:noFill/>
            <a:miter lim="800000"/>
            <a:headEnd/>
            <a:tailEnd/>
          </a:ln>
        </p:spPr>
        <p:txBody>
          <a:bodyPr wrap="square">
            <a:spAutoFit/>
          </a:bodyPr>
          <a:lstStyle/>
          <a:p>
            <a:pPr eaLnBrk="0" hangingPunct="0"/>
            <a:r>
              <a:rPr lang="en-US" sz="4000" b="1" dirty="0" smtClean="0"/>
              <a:t>Tension free mid-urethral slings</a:t>
            </a:r>
            <a:endParaRPr lang="de-DE" sz="4000" b="1" dirty="0"/>
          </a:p>
        </p:txBody>
      </p:sp>
      <p:sp>
        <p:nvSpPr>
          <p:cNvPr id="23555" name="Rectangle 3"/>
          <p:cNvSpPr>
            <a:spLocks noChangeArrowheads="1"/>
          </p:cNvSpPr>
          <p:nvPr/>
        </p:nvSpPr>
        <p:spPr bwMode="auto">
          <a:xfrm>
            <a:off x="663575" y="1412875"/>
            <a:ext cx="2190750" cy="579438"/>
          </a:xfrm>
          <a:prstGeom prst="rect">
            <a:avLst/>
          </a:prstGeom>
          <a:noFill/>
          <a:ln w="12700">
            <a:noFill/>
            <a:miter lim="800000"/>
            <a:headEnd/>
            <a:tailEnd/>
          </a:ln>
        </p:spPr>
        <p:txBody>
          <a:bodyPr wrap="none">
            <a:spAutoFit/>
          </a:bodyPr>
          <a:lstStyle/>
          <a:p>
            <a:pPr eaLnBrk="0" hangingPunct="0"/>
            <a:r>
              <a:rPr lang="de-DE" sz="3200" b="1"/>
              <a:t>retropubic</a:t>
            </a:r>
          </a:p>
        </p:txBody>
      </p:sp>
      <p:sp>
        <p:nvSpPr>
          <p:cNvPr id="23556" name="Rectangle 4"/>
          <p:cNvSpPr>
            <a:spLocks noChangeArrowheads="1"/>
          </p:cNvSpPr>
          <p:nvPr/>
        </p:nvSpPr>
        <p:spPr bwMode="auto">
          <a:xfrm>
            <a:off x="4594225" y="1412875"/>
            <a:ext cx="3092450" cy="579438"/>
          </a:xfrm>
          <a:prstGeom prst="rect">
            <a:avLst/>
          </a:prstGeom>
          <a:noFill/>
          <a:ln w="12700">
            <a:noFill/>
            <a:miter lim="800000"/>
            <a:headEnd/>
            <a:tailEnd/>
          </a:ln>
        </p:spPr>
        <p:txBody>
          <a:bodyPr wrap="none">
            <a:spAutoFit/>
          </a:bodyPr>
          <a:lstStyle/>
          <a:p>
            <a:pPr eaLnBrk="0" hangingPunct="0"/>
            <a:r>
              <a:rPr lang="de-DE" sz="3200" b="1"/>
              <a:t>transobturator </a:t>
            </a:r>
          </a:p>
        </p:txBody>
      </p:sp>
      <p:sp>
        <p:nvSpPr>
          <p:cNvPr id="23557" name="Rectangle 5"/>
          <p:cNvSpPr>
            <a:spLocks noChangeArrowheads="1"/>
          </p:cNvSpPr>
          <p:nvPr/>
        </p:nvSpPr>
        <p:spPr bwMode="auto">
          <a:xfrm>
            <a:off x="6934200" y="2636838"/>
            <a:ext cx="1455738" cy="1004887"/>
          </a:xfrm>
          <a:prstGeom prst="rect">
            <a:avLst/>
          </a:prstGeom>
          <a:noFill/>
          <a:ln w="12700">
            <a:noFill/>
            <a:miter lim="800000"/>
            <a:headEnd/>
            <a:tailEnd/>
          </a:ln>
        </p:spPr>
        <p:txBody>
          <a:bodyPr wrap="none">
            <a:spAutoFit/>
          </a:bodyPr>
          <a:lstStyle/>
          <a:p>
            <a:pPr algn="ctr" eaLnBrk="0" hangingPunct="0"/>
            <a:r>
              <a:rPr lang="de-DE" sz="2400" b="1"/>
              <a:t>inside-out</a:t>
            </a:r>
          </a:p>
          <a:p>
            <a:pPr algn="ctr" eaLnBrk="0" hangingPunct="0"/>
            <a:endParaRPr lang="de-DE" sz="1200" b="1"/>
          </a:p>
          <a:p>
            <a:pPr algn="ctr" eaLnBrk="0" hangingPunct="0"/>
            <a:r>
              <a:rPr lang="de-DE" sz="2400" b="1"/>
              <a:t>TVT-O</a:t>
            </a:r>
          </a:p>
        </p:txBody>
      </p:sp>
      <p:sp>
        <p:nvSpPr>
          <p:cNvPr id="23558" name="Rectangle 6"/>
          <p:cNvSpPr>
            <a:spLocks noChangeArrowheads="1"/>
          </p:cNvSpPr>
          <p:nvPr/>
        </p:nvSpPr>
        <p:spPr bwMode="auto">
          <a:xfrm>
            <a:off x="4305300" y="2590800"/>
            <a:ext cx="1638300" cy="1187450"/>
          </a:xfrm>
          <a:prstGeom prst="rect">
            <a:avLst/>
          </a:prstGeom>
          <a:noFill/>
          <a:ln w="12700">
            <a:noFill/>
            <a:miter lim="800000"/>
            <a:headEnd/>
            <a:tailEnd/>
          </a:ln>
        </p:spPr>
        <p:txBody>
          <a:bodyPr wrap="none">
            <a:spAutoFit/>
          </a:bodyPr>
          <a:lstStyle/>
          <a:p>
            <a:pPr algn="ctr" eaLnBrk="0" hangingPunct="0"/>
            <a:r>
              <a:rPr lang="de-DE" sz="2400" b="1"/>
              <a:t>outside-in</a:t>
            </a:r>
          </a:p>
          <a:p>
            <a:pPr algn="ctr" eaLnBrk="0" hangingPunct="0"/>
            <a:endParaRPr lang="de-DE" sz="1200" b="1"/>
          </a:p>
          <a:p>
            <a:pPr algn="ctr" eaLnBrk="0" hangingPunct="0"/>
            <a:r>
              <a:rPr lang="de-DE" sz="2400" b="1"/>
              <a:t>TOT</a:t>
            </a:r>
          </a:p>
          <a:p>
            <a:pPr algn="ctr" eaLnBrk="0" hangingPunct="0"/>
            <a:endParaRPr lang="de-DE" sz="1200" b="1"/>
          </a:p>
        </p:txBody>
      </p:sp>
      <p:sp>
        <p:nvSpPr>
          <p:cNvPr id="23559" name="Rectangle 7"/>
          <p:cNvSpPr>
            <a:spLocks noChangeArrowheads="1"/>
          </p:cNvSpPr>
          <p:nvPr/>
        </p:nvSpPr>
        <p:spPr bwMode="auto">
          <a:xfrm>
            <a:off x="220663" y="2636838"/>
            <a:ext cx="3519487" cy="1947862"/>
          </a:xfrm>
          <a:prstGeom prst="rect">
            <a:avLst/>
          </a:prstGeom>
          <a:noFill/>
          <a:ln w="12700">
            <a:noFill/>
            <a:miter lim="800000"/>
            <a:headEnd/>
            <a:tailEnd/>
          </a:ln>
        </p:spPr>
        <p:txBody>
          <a:bodyPr>
            <a:spAutoFit/>
          </a:bodyPr>
          <a:lstStyle/>
          <a:p>
            <a:pPr eaLnBrk="0" hangingPunct="0"/>
            <a:r>
              <a:rPr lang="de-DE" sz="2400" b="1"/>
              <a:t> vag.-abd.</a:t>
            </a:r>
          </a:p>
          <a:p>
            <a:pPr eaLnBrk="0" hangingPunct="0"/>
            <a:endParaRPr lang="de-DE" sz="1200" b="1"/>
          </a:p>
          <a:p>
            <a:pPr eaLnBrk="0" hangingPunct="0"/>
            <a:r>
              <a:rPr lang="de-DE" sz="2400" b="1"/>
              <a:t>       TVT</a:t>
            </a:r>
          </a:p>
          <a:p>
            <a:pPr eaLnBrk="0" hangingPunct="0"/>
            <a:endParaRPr lang="de-DE" sz="1400" b="1"/>
          </a:p>
          <a:p>
            <a:pPr eaLnBrk="0" hangingPunct="0"/>
            <a:endParaRPr lang="de-DE" sz="2400" b="1"/>
          </a:p>
          <a:p>
            <a:pPr eaLnBrk="0" hangingPunct="0"/>
            <a:endParaRPr lang="de-DE" sz="2400" b="1"/>
          </a:p>
        </p:txBody>
      </p:sp>
      <p:sp>
        <p:nvSpPr>
          <p:cNvPr id="23560" name="Line 8"/>
          <p:cNvSpPr>
            <a:spLocks noChangeShapeType="1"/>
          </p:cNvSpPr>
          <p:nvPr/>
        </p:nvSpPr>
        <p:spPr bwMode="auto">
          <a:xfrm flipV="1">
            <a:off x="5148263" y="2060575"/>
            <a:ext cx="895350" cy="431800"/>
          </a:xfrm>
          <a:prstGeom prst="line">
            <a:avLst/>
          </a:prstGeom>
          <a:noFill/>
          <a:ln w="57150">
            <a:solidFill>
              <a:schemeClr val="accent1"/>
            </a:solidFill>
            <a:round/>
            <a:headEnd/>
            <a:tailEnd/>
          </a:ln>
        </p:spPr>
        <p:txBody>
          <a:bodyPr/>
          <a:lstStyle/>
          <a:p>
            <a:endParaRPr lang="el-GR"/>
          </a:p>
        </p:txBody>
      </p:sp>
      <p:sp>
        <p:nvSpPr>
          <p:cNvPr id="23561" name="Line 9"/>
          <p:cNvSpPr>
            <a:spLocks noChangeShapeType="1"/>
          </p:cNvSpPr>
          <p:nvPr/>
        </p:nvSpPr>
        <p:spPr bwMode="auto">
          <a:xfrm flipH="1" flipV="1">
            <a:off x="6811963" y="2060575"/>
            <a:ext cx="960437" cy="504825"/>
          </a:xfrm>
          <a:prstGeom prst="line">
            <a:avLst/>
          </a:prstGeom>
          <a:noFill/>
          <a:ln w="57150">
            <a:solidFill>
              <a:schemeClr val="accent1"/>
            </a:solidFill>
            <a:round/>
            <a:headEnd/>
            <a:tailEnd/>
          </a:ln>
        </p:spPr>
        <p:txBody>
          <a:bodyPr/>
          <a:lstStyle/>
          <a:p>
            <a:endParaRPr lang="el-GR"/>
          </a:p>
        </p:txBody>
      </p:sp>
      <p:sp>
        <p:nvSpPr>
          <p:cNvPr id="23562" name="Line 10"/>
          <p:cNvSpPr>
            <a:spLocks noChangeShapeType="1"/>
          </p:cNvSpPr>
          <p:nvPr/>
        </p:nvSpPr>
        <p:spPr bwMode="auto">
          <a:xfrm flipV="1">
            <a:off x="987425" y="2060575"/>
            <a:ext cx="639763" cy="431800"/>
          </a:xfrm>
          <a:prstGeom prst="line">
            <a:avLst/>
          </a:prstGeom>
          <a:noFill/>
          <a:ln w="57150">
            <a:solidFill>
              <a:schemeClr val="accent1"/>
            </a:solidFill>
            <a:round/>
            <a:headEnd/>
            <a:tailEnd/>
          </a:ln>
        </p:spPr>
        <p:txBody>
          <a:bodyPr/>
          <a:lstStyle/>
          <a:p>
            <a:endParaRPr lang="el-GR"/>
          </a:p>
        </p:txBody>
      </p:sp>
      <p:sp>
        <p:nvSpPr>
          <p:cNvPr id="23563" name="Rectangle 13"/>
          <p:cNvSpPr>
            <a:spLocks noChangeArrowheads="1"/>
          </p:cNvSpPr>
          <p:nvPr/>
        </p:nvSpPr>
        <p:spPr bwMode="auto">
          <a:xfrm>
            <a:off x="735013" y="3141663"/>
            <a:ext cx="812800" cy="504825"/>
          </a:xfrm>
          <a:prstGeom prst="rect">
            <a:avLst/>
          </a:prstGeom>
          <a:noFill/>
          <a:ln w="38100">
            <a:solidFill>
              <a:schemeClr val="accent1"/>
            </a:solidFill>
            <a:miter lim="800000"/>
            <a:headEnd/>
            <a:tailEnd/>
          </a:ln>
        </p:spPr>
        <p:txBody>
          <a:bodyPr wrap="none" anchor="ctr"/>
          <a:lstStyle/>
          <a:p>
            <a:pPr algn="ctr" eaLnBrk="0" hangingPunct="0"/>
            <a:r>
              <a:rPr lang="de-DE" sz="2400">
                <a:latin typeface="Times New Roman" pitchFamily="18" charset="0"/>
              </a:rPr>
              <a:t> </a:t>
            </a:r>
          </a:p>
        </p:txBody>
      </p:sp>
      <p:sp>
        <p:nvSpPr>
          <p:cNvPr id="23564" name="Rectangle 14"/>
          <p:cNvSpPr>
            <a:spLocks noChangeArrowheads="1"/>
          </p:cNvSpPr>
          <p:nvPr/>
        </p:nvSpPr>
        <p:spPr bwMode="auto">
          <a:xfrm>
            <a:off x="4764088" y="3141663"/>
            <a:ext cx="812800" cy="504825"/>
          </a:xfrm>
          <a:prstGeom prst="rect">
            <a:avLst/>
          </a:prstGeom>
          <a:noFill/>
          <a:ln w="38100">
            <a:solidFill>
              <a:schemeClr val="accent1"/>
            </a:solidFill>
            <a:miter lim="800000"/>
            <a:headEnd/>
            <a:tailEnd/>
          </a:ln>
        </p:spPr>
        <p:txBody>
          <a:bodyPr wrap="none" anchor="ctr"/>
          <a:lstStyle/>
          <a:p>
            <a:endParaRPr lang="el-GR"/>
          </a:p>
        </p:txBody>
      </p:sp>
      <p:sp>
        <p:nvSpPr>
          <p:cNvPr id="23565" name="Rectangle 15"/>
          <p:cNvSpPr>
            <a:spLocks noChangeArrowheads="1"/>
          </p:cNvSpPr>
          <p:nvPr/>
        </p:nvSpPr>
        <p:spPr bwMode="auto">
          <a:xfrm>
            <a:off x="7196138" y="3141663"/>
            <a:ext cx="960437" cy="504825"/>
          </a:xfrm>
          <a:prstGeom prst="rect">
            <a:avLst/>
          </a:prstGeom>
          <a:noFill/>
          <a:ln w="38100">
            <a:solidFill>
              <a:schemeClr val="accent1"/>
            </a:solidFill>
            <a:miter lim="800000"/>
            <a:headEnd/>
            <a:tailEnd/>
          </a:ln>
        </p:spPr>
        <p:txBody>
          <a:bodyPr wrap="none" anchor="ctr"/>
          <a:lstStyle/>
          <a:p>
            <a:endParaRPr lang="el-GR"/>
          </a:p>
        </p:txBody>
      </p:sp>
      <p:sp>
        <p:nvSpPr>
          <p:cNvPr id="23566" name="Line 16"/>
          <p:cNvSpPr>
            <a:spLocks noChangeShapeType="1"/>
          </p:cNvSpPr>
          <p:nvPr/>
        </p:nvSpPr>
        <p:spPr bwMode="auto">
          <a:xfrm flipH="1" flipV="1">
            <a:off x="2076450" y="2060575"/>
            <a:ext cx="703263" cy="431800"/>
          </a:xfrm>
          <a:prstGeom prst="line">
            <a:avLst/>
          </a:prstGeom>
          <a:noFill/>
          <a:ln w="57150">
            <a:solidFill>
              <a:schemeClr val="accent1"/>
            </a:solidFill>
            <a:round/>
            <a:headEnd/>
            <a:tailEnd/>
          </a:ln>
        </p:spPr>
        <p:txBody>
          <a:bodyPr/>
          <a:lstStyle/>
          <a:p>
            <a:endParaRPr lang="el-GR"/>
          </a:p>
        </p:txBody>
      </p:sp>
      <p:sp>
        <p:nvSpPr>
          <p:cNvPr id="23567" name="Rectangle 17"/>
          <p:cNvSpPr>
            <a:spLocks noChangeArrowheads="1"/>
          </p:cNvSpPr>
          <p:nvPr/>
        </p:nvSpPr>
        <p:spPr bwMode="auto">
          <a:xfrm>
            <a:off x="2359025" y="2636838"/>
            <a:ext cx="1277938" cy="1004887"/>
          </a:xfrm>
          <a:prstGeom prst="rect">
            <a:avLst/>
          </a:prstGeom>
          <a:noFill/>
          <a:ln w="12700">
            <a:noFill/>
            <a:miter lim="800000"/>
            <a:headEnd/>
            <a:tailEnd/>
          </a:ln>
        </p:spPr>
        <p:txBody>
          <a:bodyPr wrap="none">
            <a:spAutoFit/>
          </a:bodyPr>
          <a:lstStyle/>
          <a:p>
            <a:pPr algn="ctr" eaLnBrk="0" hangingPunct="0"/>
            <a:r>
              <a:rPr lang="de-DE" sz="2400" b="1"/>
              <a:t>abd.-vag</a:t>
            </a:r>
          </a:p>
          <a:p>
            <a:pPr algn="ctr" eaLnBrk="0" hangingPunct="0"/>
            <a:endParaRPr lang="de-DE" sz="1200" b="1"/>
          </a:p>
          <a:p>
            <a:pPr algn="ctr" eaLnBrk="0" hangingPunct="0"/>
            <a:r>
              <a:rPr lang="de-DE" sz="2400" b="1"/>
              <a:t>SPARC</a:t>
            </a:r>
          </a:p>
        </p:txBody>
      </p:sp>
      <p:sp>
        <p:nvSpPr>
          <p:cNvPr id="23568" name="Rectangle 18"/>
          <p:cNvSpPr>
            <a:spLocks noChangeArrowheads="1"/>
          </p:cNvSpPr>
          <p:nvPr/>
        </p:nvSpPr>
        <p:spPr bwMode="auto">
          <a:xfrm>
            <a:off x="2395538" y="3141663"/>
            <a:ext cx="1217612" cy="504825"/>
          </a:xfrm>
          <a:prstGeom prst="rect">
            <a:avLst/>
          </a:prstGeom>
          <a:noFill/>
          <a:ln w="38100">
            <a:solidFill>
              <a:schemeClr val="accent1"/>
            </a:solidFill>
            <a:miter lim="800000"/>
            <a:headEnd/>
            <a:tailEnd/>
          </a:ln>
        </p:spPr>
        <p:txBody>
          <a:bodyPr wrap="none" anchor="ctr"/>
          <a:lstStyle/>
          <a:p>
            <a:pPr algn="ctr" eaLnBrk="0" hangingPunct="0"/>
            <a:r>
              <a:rPr lang="de-DE" sz="2400">
                <a:latin typeface="Times New Roman" pitchFamily="18" charset="0"/>
              </a:rPr>
              <a:t> </a:t>
            </a:r>
          </a:p>
        </p:txBody>
      </p:sp>
      <p:pic>
        <p:nvPicPr>
          <p:cNvPr id="23569" name="Picture 19" descr="Larissa1"/>
          <p:cNvPicPr>
            <a:picLocks noChangeAspect="1" noChangeArrowheads="1"/>
          </p:cNvPicPr>
          <p:nvPr/>
        </p:nvPicPr>
        <p:blipFill>
          <a:blip r:embed="rId3" cstate="print"/>
          <a:srcRect l="4388" t="3400" r="6322" b="25444"/>
          <a:stretch>
            <a:fillRect/>
          </a:stretch>
        </p:blipFill>
        <p:spPr bwMode="auto">
          <a:xfrm>
            <a:off x="107950" y="3933825"/>
            <a:ext cx="3959225" cy="2725738"/>
          </a:xfrm>
          <a:prstGeom prst="rect">
            <a:avLst/>
          </a:prstGeom>
          <a:noFill/>
          <a:ln w="9525">
            <a:noFill/>
            <a:miter lim="800000"/>
            <a:headEnd/>
            <a:tailEnd/>
          </a:ln>
        </p:spPr>
      </p:pic>
      <p:sp>
        <p:nvSpPr>
          <p:cNvPr id="23570" name="Text Box 22"/>
          <p:cNvSpPr txBox="1">
            <a:spLocks noChangeArrowheads="1"/>
          </p:cNvSpPr>
          <p:nvPr/>
        </p:nvSpPr>
        <p:spPr bwMode="auto">
          <a:xfrm>
            <a:off x="1836738" y="5026025"/>
            <a:ext cx="863600" cy="274638"/>
          </a:xfrm>
          <a:prstGeom prst="rect">
            <a:avLst/>
          </a:prstGeom>
          <a:solidFill>
            <a:srgbClr val="FFFFFF"/>
          </a:solidFill>
          <a:ln w="9525">
            <a:noFill/>
            <a:miter lim="800000"/>
            <a:headEnd/>
            <a:tailEnd/>
          </a:ln>
        </p:spPr>
        <p:txBody>
          <a:bodyPr>
            <a:spAutoFit/>
          </a:bodyPr>
          <a:lstStyle/>
          <a:p>
            <a:pPr>
              <a:spcBef>
                <a:spcPct val="50000"/>
              </a:spcBef>
            </a:pPr>
            <a:r>
              <a:rPr lang="de-AT" sz="1200" b="1">
                <a:solidFill>
                  <a:srgbClr val="000000"/>
                </a:solidFill>
              </a:rPr>
              <a:t>bladder</a:t>
            </a:r>
          </a:p>
        </p:txBody>
      </p:sp>
      <p:sp>
        <p:nvSpPr>
          <p:cNvPr id="23571" name="Text Box 24"/>
          <p:cNvSpPr txBox="1">
            <a:spLocks noChangeArrowheads="1"/>
          </p:cNvSpPr>
          <p:nvPr/>
        </p:nvSpPr>
        <p:spPr bwMode="auto">
          <a:xfrm rot="-2985818">
            <a:off x="3040063" y="5033962"/>
            <a:ext cx="1079500" cy="320675"/>
          </a:xfrm>
          <a:prstGeom prst="rect">
            <a:avLst/>
          </a:prstGeom>
          <a:solidFill>
            <a:srgbClr val="FFFFFF"/>
          </a:solidFill>
          <a:ln w="9525">
            <a:noFill/>
            <a:miter lim="800000"/>
            <a:headEnd/>
            <a:tailEnd/>
          </a:ln>
        </p:spPr>
        <p:txBody>
          <a:bodyPr>
            <a:spAutoFit/>
          </a:bodyPr>
          <a:lstStyle/>
          <a:p>
            <a:pPr>
              <a:spcBef>
                <a:spcPct val="50000"/>
              </a:spcBef>
            </a:pPr>
            <a:r>
              <a:rPr lang="de-AT" sz="1500" b="1">
                <a:solidFill>
                  <a:srgbClr val="000000"/>
                </a:solidFill>
              </a:rPr>
              <a:t>uterus</a:t>
            </a:r>
          </a:p>
        </p:txBody>
      </p:sp>
      <p:sp>
        <p:nvSpPr>
          <p:cNvPr id="23572" name="Text Box 26"/>
          <p:cNvSpPr txBox="1">
            <a:spLocks noChangeArrowheads="1"/>
          </p:cNvSpPr>
          <p:nvPr/>
        </p:nvSpPr>
        <p:spPr bwMode="auto">
          <a:xfrm rot="-2465055">
            <a:off x="2338388" y="5734050"/>
            <a:ext cx="649287" cy="214313"/>
          </a:xfrm>
          <a:prstGeom prst="rect">
            <a:avLst/>
          </a:prstGeom>
          <a:solidFill>
            <a:srgbClr val="FFFFFF"/>
          </a:solidFill>
          <a:ln w="9525">
            <a:noFill/>
            <a:miter lim="800000"/>
            <a:headEnd/>
            <a:tailEnd/>
          </a:ln>
        </p:spPr>
        <p:txBody>
          <a:bodyPr>
            <a:spAutoFit/>
          </a:bodyPr>
          <a:lstStyle/>
          <a:p>
            <a:pPr>
              <a:spcBef>
                <a:spcPct val="50000"/>
              </a:spcBef>
            </a:pPr>
            <a:r>
              <a:rPr lang="de-AT" sz="800" b="1">
                <a:solidFill>
                  <a:srgbClr val="000000"/>
                </a:solidFill>
              </a:rPr>
              <a:t>Vagina</a:t>
            </a:r>
          </a:p>
        </p:txBody>
      </p:sp>
      <p:sp>
        <p:nvSpPr>
          <p:cNvPr id="23573" name="Text Box 28"/>
          <p:cNvSpPr txBox="1">
            <a:spLocks noChangeArrowheads="1"/>
          </p:cNvSpPr>
          <p:nvPr/>
        </p:nvSpPr>
        <p:spPr bwMode="auto">
          <a:xfrm>
            <a:off x="-180975" y="4040188"/>
            <a:ext cx="1943100" cy="396875"/>
          </a:xfrm>
          <a:prstGeom prst="rect">
            <a:avLst/>
          </a:prstGeom>
          <a:noFill/>
          <a:ln w="9525">
            <a:noFill/>
            <a:miter lim="800000"/>
            <a:headEnd/>
            <a:tailEnd/>
          </a:ln>
        </p:spPr>
        <p:txBody>
          <a:bodyPr>
            <a:spAutoFit/>
          </a:bodyPr>
          <a:lstStyle/>
          <a:p>
            <a:pPr algn="ctr">
              <a:spcBef>
                <a:spcPct val="50000"/>
              </a:spcBef>
            </a:pPr>
            <a:r>
              <a:rPr lang="de-AT" sz="2000" b="1">
                <a:solidFill>
                  <a:srgbClr val="000000"/>
                </a:solidFill>
              </a:rPr>
              <a:t>TVT</a:t>
            </a:r>
          </a:p>
        </p:txBody>
      </p:sp>
      <p:pic>
        <p:nvPicPr>
          <p:cNvPr id="23574" name="Picture 29" descr="Larissa2"/>
          <p:cNvPicPr>
            <a:picLocks noChangeAspect="1" noChangeArrowheads="1"/>
          </p:cNvPicPr>
          <p:nvPr/>
        </p:nvPicPr>
        <p:blipFill>
          <a:blip r:embed="rId4" cstate="print"/>
          <a:srcRect l="4295" t="4030" r="6174" b="13383"/>
          <a:stretch>
            <a:fillRect/>
          </a:stretch>
        </p:blipFill>
        <p:spPr bwMode="auto">
          <a:xfrm>
            <a:off x="4645025" y="3933825"/>
            <a:ext cx="3887788" cy="2681288"/>
          </a:xfrm>
          <a:prstGeom prst="rect">
            <a:avLst/>
          </a:prstGeom>
          <a:noFill/>
          <a:ln w="9525">
            <a:noFill/>
            <a:miter lim="800000"/>
            <a:headEnd/>
            <a:tailEnd/>
          </a:ln>
        </p:spPr>
      </p:pic>
      <p:sp>
        <p:nvSpPr>
          <p:cNvPr id="23575" name="Text Box 30"/>
          <p:cNvSpPr txBox="1">
            <a:spLocks noChangeArrowheads="1"/>
          </p:cNvSpPr>
          <p:nvPr/>
        </p:nvSpPr>
        <p:spPr bwMode="auto">
          <a:xfrm>
            <a:off x="6372225" y="4941888"/>
            <a:ext cx="863600" cy="274637"/>
          </a:xfrm>
          <a:prstGeom prst="rect">
            <a:avLst/>
          </a:prstGeom>
          <a:solidFill>
            <a:srgbClr val="FFFFFF"/>
          </a:solidFill>
          <a:ln w="9525">
            <a:noFill/>
            <a:miter lim="800000"/>
            <a:headEnd/>
            <a:tailEnd/>
          </a:ln>
        </p:spPr>
        <p:txBody>
          <a:bodyPr>
            <a:spAutoFit/>
          </a:bodyPr>
          <a:lstStyle/>
          <a:p>
            <a:pPr>
              <a:spcBef>
                <a:spcPct val="50000"/>
              </a:spcBef>
            </a:pPr>
            <a:r>
              <a:rPr lang="de-AT" sz="1200" b="1">
                <a:solidFill>
                  <a:srgbClr val="000000"/>
                </a:solidFill>
              </a:rPr>
              <a:t>bladder</a:t>
            </a:r>
          </a:p>
        </p:txBody>
      </p:sp>
      <p:sp>
        <p:nvSpPr>
          <p:cNvPr id="23576" name="Text Box 31"/>
          <p:cNvSpPr txBox="1">
            <a:spLocks noChangeArrowheads="1"/>
          </p:cNvSpPr>
          <p:nvPr/>
        </p:nvSpPr>
        <p:spPr bwMode="auto">
          <a:xfrm rot="-2985818">
            <a:off x="7400926" y="5032375"/>
            <a:ext cx="1079500" cy="320675"/>
          </a:xfrm>
          <a:prstGeom prst="rect">
            <a:avLst/>
          </a:prstGeom>
          <a:solidFill>
            <a:srgbClr val="FFFFFF"/>
          </a:solidFill>
          <a:ln w="9525">
            <a:noFill/>
            <a:miter lim="800000"/>
            <a:headEnd/>
            <a:tailEnd/>
          </a:ln>
        </p:spPr>
        <p:txBody>
          <a:bodyPr>
            <a:spAutoFit/>
          </a:bodyPr>
          <a:lstStyle/>
          <a:p>
            <a:pPr>
              <a:spcBef>
                <a:spcPct val="50000"/>
              </a:spcBef>
            </a:pPr>
            <a:r>
              <a:rPr lang="de-AT" sz="1500" b="1">
                <a:solidFill>
                  <a:srgbClr val="000000"/>
                </a:solidFill>
              </a:rPr>
              <a:t>uterus</a:t>
            </a:r>
          </a:p>
        </p:txBody>
      </p:sp>
      <p:sp>
        <p:nvSpPr>
          <p:cNvPr id="23577" name="Text Box 32"/>
          <p:cNvSpPr txBox="1">
            <a:spLocks noChangeArrowheads="1"/>
          </p:cNvSpPr>
          <p:nvPr/>
        </p:nvSpPr>
        <p:spPr bwMode="auto">
          <a:xfrm rot="-2465055">
            <a:off x="6804025" y="5735638"/>
            <a:ext cx="649288" cy="214312"/>
          </a:xfrm>
          <a:prstGeom prst="rect">
            <a:avLst/>
          </a:prstGeom>
          <a:solidFill>
            <a:srgbClr val="FFFFFF"/>
          </a:solidFill>
          <a:ln w="9525">
            <a:noFill/>
            <a:miter lim="800000"/>
            <a:headEnd/>
            <a:tailEnd/>
          </a:ln>
        </p:spPr>
        <p:txBody>
          <a:bodyPr>
            <a:spAutoFit/>
          </a:bodyPr>
          <a:lstStyle/>
          <a:p>
            <a:pPr>
              <a:spcBef>
                <a:spcPct val="50000"/>
              </a:spcBef>
            </a:pPr>
            <a:r>
              <a:rPr lang="de-AT" sz="800" b="1">
                <a:solidFill>
                  <a:srgbClr val="000000"/>
                </a:solidFill>
              </a:rPr>
              <a:t>Vagina</a:t>
            </a:r>
          </a:p>
        </p:txBody>
      </p:sp>
      <p:sp>
        <p:nvSpPr>
          <p:cNvPr id="23578" name="Text Box 34"/>
          <p:cNvSpPr txBox="1">
            <a:spLocks noChangeArrowheads="1"/>
          </p:cNvSpPr>
          <p:nvPr/>
        </p:nvSpPr>
        <p:spPr bwMode="auto">
          <a:xfrm>
            <a:off x="4716463" y="4005263"/>
            <a:ext cx="1152525" cy="396875"/>
          </a:xfrm>
          <a:prstGeom prst="rect">
            <a:avLst/>
          </a:prstGeom>
          <a:noFill/>
          <a:ln w="9525">
            <a:noFill/>
            <a:miter lim="800000"/>
            <a:headEnd/>
            <a:tailEnd/>
          </a:ln>
        </p:spPr>
        <p:txBody>
          <a:bodyPr>
            <a:spAutoFit/>
          </a:bodyPr>
          <a:lstStyle/>
          <a:p>
            <a:pPr algn="ctr">
              <a:spcBef>
                <a:spcPct val="50000"/>
              </a:spcBef>
            </a:pPr>
            <a:r>
              <a:rPr lang="de-AT" sz="2000" b="1">
                <a:solidFill>
                  <a:srgbClr val="000000"/>
                </a:solidFill>
              </a:rPr>
              <a:t>TOT</a:t>
            </a: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0"/>
          </p:nvPr>
        </p:nvSpPr>
        <p:spPr>
          <a:noFill/>
        </p:spPr>
        <p:txBody>
          <a:bodyPr/>
          <a:lstStyle/>
          <a:p>
            <a:fld id="{E4136B41-A914-47B7-99E7-A3C32BB5F236}" type="slidenum">
              <a:rPr lang="de-AT" smtClean="0"/>
              <a:pPr/>
              <a:t>118</a:t>
            </a:fld>
            <a:endParaRPr lang="de-AT" smtClean="0"/>
          </a:p>
        </p:txBody>
      </p:sp>
      <p:pic>
        <p:nvPicPr>
          <p:cNvPr id="36867" name="Picture 12" descr="2configurations"/>
          <p:cNvPicPr>
            <a:picLocks noChangeAspect="1" noChangeArrowheads="1"/>
          </p:cNvPicPr>
          <p:nvPr/>
        </p:nvPicPr>
        <p:blipFill>
          <a:blip r:embed="rId3" cstate="print"/>
          <a:srcRect l="2391" r="2957"/>
          <a:stretch>
            <a:fillRect/>
          </a:stretch>
        </p:blipFill>
        <p:spPr bwMode="auto">
          <a:xfrm>
            <a:off x="5796136" y="188913"/>
            <a:ext cx="3276600" cy="1776412"/>
          </a:xfrm>
          <a:prstGeom prst="rect">
            <a:avLst/>
          </a:prstGeom>
          <a:noFill/>
          <a:ln w="9525">
            <a:noFill/>
            <a:miter lim="800000"/>
            <a:headEnd/>
            <a:tailEnd/>
          </a:ln>
        </p:spPr>
      </p:pic>
      <p:pic>
        <p:nvPicPr>
          <p:cNvPr id="36868" name="Picture 13" descr="tvt_secur_in_palm"/>
          <p:cNvPicPr>
            <a:picLocks noChangeAspect="1" noChangeArrowheads="1"/>
          </p:cNvPicPr>
          <p:nvPr/>
        </p:nvPicPr>
        <p:blipFill>
          <a:blip r:embed="rId4" cstate="print"/>
          <a:srcRect/>
          <a:stretch>
            <a:fillRect/>
          </a:stretch>
        </p:blipFill>
        <p:spPr bwMode="auto">
          <a:xfrm>
            <a:off x="107950" y="87313"/>
            <a:ext cx="3240088" cy="2693987"/>
          </a:xfrm>
          <a:prstGeom prst="rect">
            <a:avLst/>
          </a:prstGeom>
          <a:noFill/>
          <a:ln w="9525">
            <a:noFill/>
            <a:miter lim="800000"/>
            <a:headEnd/>
            <a:tailEnd/>
          </a:ln>
        </p:spPr>
      </p:pic>
      <p:pic>
        <p:nvPicPr>
          <p:cNvPr id="36869" name="Picture 14" descr="MiniaArcneedle"/>
          <p:cNvPicPr>
            <a:picLocks noChangeAspect="1" noChangeArrowheads="1"/>
          </p:cNvPicPr>
          <p:nvPr/>
        </p:nvPicPr>
        <p:blipFill>
          <a:blip r:embed="rId5" cstate="print"/>
          <a:srcRect l="3816" t="11322" r="18520" b="13614"/>
          <a:stretch>
            <a:fillRect/>
          </a:stretch>
        </p:blipFill>
        <p:spPr bwMode="auto">
          <a:xfrm>
            <a:off x="6507163" y="3140075"/>
            <a:ext cx="2457450" cy="3384550"/>
          </a:xfrm>
          <a:prstGeom prst="rect">
            <a:avLst/>
          </a:prstGeom>
          <a:noFill/>
          <a:ln w="9525">
            <a:noFill/>
            <a:miter lim="800000"/>
            <a:headEnd/>
            <a:tailEnd/>
          </a:ln>
        </p:spPr>
      </p:pic>
      <p:pic>
        <p:nvPicPr>
          <p:cNvPr id="36870" name="Picture 15" descr="MiniArcsling"/>
          <p:cNvPicPr>
            <a:picLocks noChangeAspect="1" noChangeArrowheads="1"/>
          </p:cNvPicPr>
          <p:nvPr/>
        </p:nvPicPr>
        <p:blipFill>
          <a:blip r:embed="rId6" cstate="print"/>
          <a:srcRect l="7712" t="17651" r="7712" b="17093"/>
          <a:stretch>
            <a:fillRect/>
          </a:stretch>
        </p:blipFill>
        <p:spPr bwMode="auto">
          <a:xfrm>
            <a:off x="179388" y="3141663"/>
            <a:ext cx="2392362" cy="3313112"/>
          </a:xfrm>
          <a:prstGeom prst="rect">
            <a:avLst/>
          </a:prstGeom>
          <a:noFill/>
          <a:ln w="9525">
            <a:noFill/>
            <a:miter lim="800000"/>
            <a:headEnd/>
            <a:tailEnd/>
          </a:ln>
        </p:spPr>
      </p:pic>
      <p:pic>
        <p:nvPicPr>
          <p:cNvPr id="36871" name="Picture 16" descr="Sling placement"/>
          <p:cNvPicPr>
            <a:picLocks noChangeAspect="1" noChangeArrowheads="1"/>
          </p:cNvPicPr>
          <p:nvPr/>
        </p:nvPicPr>
        <p:blipFill>
          <a:blip r:embed="rId7" cstate="print"/>
          <a:srcRect l="4697" t="7072" r="1703" b="4279"/>
          <a:stretch>
            <a:fillRect/>
          </a:stretch>
        </p:blipFill>
        <p:spPr bwMode="auto">
          <a:xfrm>
            <a:off x="2916238" y="4868863"/>
            <a:ext cx="2879725" cy="1512887"/>
          </a:xfrm>
          <a:prstGeom prst="rect">
            <a:avLst/>
          </a:prstGeom>
          <a:noFill/>
          <a:ln w="9525">
            <a:noFill/>
            <a:miter lim="800000"/>
            <a:headEnd/>
            <a:tailEnd/>
          </a:ln>
        </p:spPr>
      </p:pic>
      <p:sp>
        <p:nvSpPr>
          <p:cNvPr id="36872" name="Text Box 20"/>
          <p:cNvSpPr txBox="1">
            <a:spLocks noChangeArrowheads="1"/>
          </p:cNvSpPr>
          <p:nvPr/>
        </p:nvSpPr>
        <p:spPr bwMode="auto">
          <a:xfrm>
            <a:off x="2484438" y="3068638"/>
            <a:ext cx="3598862" cy="1554272"/>
          </a:xfrm>
          <a:prstGeom prst="rect">
            <a:avLst/>
          </a:prstGeom>
          <a:noFill/>
          <a:ln w="9525">
            <a:noFill/>
            <a:miter lim="800000"/>
            <a:headEnd/>
            <a:tailEnd/>
          </a:ln>
        </p:spPr>
        <p:txBody>
          <a:bodyPr>
            <a:spAutoFit/>
          </a:bodyPr>
          <a:lstStyle/>
          <a:p>
            <a:pPr algn="ctr">
              <a:spcBef>
                <a:spcPct val="50000"/>
              </a:spcBef>
            </a:pPr>
            <a:r>
              <a:rPr lang="de-AT" b="1" dirty="0" err="1"/>
              <a:t>MiniArc</a:t>
            </a:r>
            <a:r>
              <a:rPr lang="en-US" b="1" dirty="0">
                <a:cs typeface="Arial" pitchFamily="34" charset="0"/>
              </a:rPr>
              <a:t>® - AMS</a:t>
            </a:r>
          </a:p>
          <a:p>
            <a:pPr>
              <a:lnSpc>
                <a:spcPct val="60000"/>
              </a:lnSpc>
              <a:spcBef>
                <a:spcPct val="50000"/>
              </a:spcBef>
              <a:buClr>
                <a:schemeClr val="bg1"/>
              </a:buClr>
            </a:pPr>
            <a:r>
              <a:rPr lang="en-US" dirty="0">
                <a:cs typeface="Arial" pitchFamily="34" charset="0"/>
              </a:rPr>
              <a:t>Monofilament polypropylene</a:t>
            </a:r>
          </a:p>
          <a:p>
            <a:pPr>
              <a:lnSpc>
                <a:spcPct val="60000"/>
              </a:lnSpc>
              <a:spcBef>
                <a:spcPct val="50000"/>
              </a:spcBef>
              <a:buClr>
                <a:schemeClr val="bg1"/>
              </a:buClr>
            </a:pPr>
            <a:r>
              <a:rPr lang="en-US" dirty="0">
                <a:cs typeface="Arial" pitchFamily="34" charset="0"/>
              </a:rPr>
              <a:t>sling with self – fixating tips</a:t>
            </a:r>
          </a:p>
          <a:p>
            <a:pPr>
              <a:lnSpc>
                <a:spcPct val="60000"/>
              </a:lnSpc>
              <a:spcBef>
                <a:spcPct val="50000"/>
              </a:spcBef>
              <a:buClr>
                <a:schemeClr val="bg1"/>
              </a:buClr>
            </a:pPr>
            <a:endParaRPr lang="en-US" dirty="0">
              <a:cs typeface="Arial" pitchFamily="34" charset="0"/>
            </a:endParaRPr>
          </a:p>
          <a:p>
            <a:pPr>
              <a:lnSpc>
                <a:spcPct val="60000"/>
              </a:lnSpc>
              <a:spcBef>
                <a:spcPct val="50000"/>
              </a:spcBef>
              <a:buClr>
                <a:schemeClr val="bg1"/>
              </a:buClr>
            </a:pPr>
            <a:r>
              <a:rPr lang="en-US" sz="1600" i="1" dirty="0" smtClean="0">
                <a:solidFill>
                  <a:srgbClr val="C00000"/>
                </a:solidFill>
                <a:cs typeface="Arial" pitchFamily="34" charset="0"/>
              </a:rPr>
              <a:t>      </a:t>
            </a:r>
            <a:r>
              <a:rPr lang="en-US" sz="1600" i="1" u="sng" dirty="0" smtClean="0">
                <a:solidFill>
                  <a:srgbClr val="C00000"/>
                </a:solidFill>
                <a:cs typeface="Arial" pitchFamily="34" charset="0"/>
              </a:rPr>
              <a:t>Less </a:t>
            </a:r>
            <a:r>
              <a:rPr lang="en-US" sz="1600" i="1" u="sng" dirty="0" err="1" smtClean="0">
                <a:solidFill>
                  <a:srgbClr val="C00000"/>
                </a:solidFill>
                <a:cs typeface="Arial" pitchFamily="34" charset="0"/>
              </a:rPr>
              <a:t>preperation</a:t>
            </a:r>
            <a:r>
              <a:rPr lang="en-US" sz="1600" i="1" u="sng" dirty="0" smtClean="0">
                <a:solidFill>
                  <a:srgbClr val="C00000"/>
                </a:solidFill>
                <a:cs typeface="Arial" pitchFamily="34" charset="0"/>
              </a:rPr>
              <a:t>, better fixation?</a:t>
            </a:r>
            <a:endParaRPr lang="en-US" sz="1600" i="1" u="sng" dirty="0">
              <a:solidFill>
                <a:srgbClr val="C00000"/>
              </a:solidFill>
              <a:cs typeface="Arial" pitchFamily="34" charset="0"/>
            </a:endParaRPr>
          </a:p>
        </p:txBody>
      </p:sp>
      <p:sp>
        <p:nvSpPr>
          <p:cNvPr id="36873" name="Text Box 21"/>
          <p:cNvSpPr txBox="1">
            <a:spLocks noChangeArrowheads="1"/>
          </p:cNvSpPr>
          <p:nvPr/>
        </p:nvSpPr>
        <p:spPr bwMode="auto">
          <a:xfrm>
            <a:off x="2555875" y="188913"/>
            <a:ext cx="3455988" cy="1615827"/>
          </a:xfrm>
          <a:prstGeom prst="rect">
            <a:avLst/>
          </a:prstGeom>
          <a:noFill/>
          <a:ln w="9525">
            <a:noFill/>
            <a:miter lim="800000"/>
            <a:headEnd/>
            <a:tailEnd/>
          </a:ln>
        </p:spPr>
        <p:txBody>
          <a:bodyPr>
            <a:spAutoFit/>
          </a:bodyPr>
          <a:lstStyle/>
          <a:p>
            <a:pPr>
              <a:spcBef>
                <a:spcPct val="50000"/>
              </a:spcBef>
            </a:pPr>
            <a:r>
              <a:rPr lang="de-AT" b="1" dirty="0"/>
              <a:t>TVT </a:t>
            </a:r>
            <a:r>
              <a:rPr lang="de-AT" b="1" dirty="0" err="1"/>
              <a:t>Secur</a:t>
            </a:r>
            <a:r>
              <a:rPr lang="de-AT" b="1" dirty="0">
                <a:cs typeface="Arial" pitchFamily="34" charset="0"/>
              </a:rPr>
              <a:t>™- GYNAECARE</a:t>
            </a:r>
          </a:p>
          <a:p>
            <a:pPr>
              <a:spcBef>
                <a:spcPct val="50000"/>
              </a:spcBef>
            </a:pPr>
            <a:r>
              <a:rPr lang="de-AT" dirty="0" err="1">
                <a:cs typeface="Arial" pitchFamily="34" charset="0"/>
              </a:rPr>
              <a:t>At</a:t>
            </a:r>
            <a:r>
              <a:rPr lang="de-AT" dirty="0">
                <a:cs typeface="Arial" pitchFamily="34" charset="0"/>
              </a:rPr>
              <a:t> </a:t>
            </a:r>
            <a:r>
              <a:rPr lang="de-AT" dirty="0" err="1">
                <a:cs typeface="Arial" pitchFamily="34" charset="0"/>
              </a:rPr>
              <a:t>the</a:t>
            </a:r>
            <a:r>
              <a:rPr lang="de-AT" dirty="0">
                <a:cs typeface="Arial" pitchFamily="34" charset="0"/>
              </a:rPr>
              <a:t> </a:t>
            </a:r>
            <a:r>
              <a:rPr lang="de-AT" dirty="0" err="1">
                <a:cs typeface="Arial" pitchFamily="34" charset="0"/>
              </a:rPr>
              <a:t>ends</a:t>
            </a:r>
            <a:r>
              <a:rPr lang="de-AT" dirty="0">
                <a:cs typeface="Arial" pitchFamily="34" charset="0"/>
              </a:rPr>
              <a:t> </a:t>
            </a:r>
            <a:r>
              <a:rPr lang="de-AT" dirty="0" err="1">
                <a:cs typeface="Arial" pitchFamily="34" charset="0"/>
              </a:rPr>
              <a:t>of</a:t>
            </a:r>
            <a:r>
              <a:rPr lang="de-AT" dirty="0">
                <a:cs typeface="Arial" pitchFamily="34" charset="0"/>
              </a:rPr>
              <a:t> </a:t>
            </a:r>
            <a:r>
              <a:rPr lang="de-AT" dirty="0" err="1">
                <a:cs typeface="Arial" pitchFamily="34" charset="0"/>
              </a:rPr>
              <a:t>the</a:t>
            </a:r>
            <a:r>
              <a:rPr lang="de-AT" dirty="0">
                <a:cs typeface="Arial" pitchFamily="34" charset="0"/>
              </a:rPr>
              <a:t> </a:t>
            </a:r>
            <a:r>
              <a:rPr lang="de-AT" dirty="0" err="1">
                <a:cs typeface="Arial" pitchFamily="34" charset="0"/>
              </a:rPr>
              <a:t>tape</a:t>
            </a:r>
            <a:r>
              <a:rPr lang="de-AT" dirty="0">
                <a:cs typeface="Arial" pitchFamily="34" charset="0"/>
              </a:rPr>
              <a:t>  2 cm </a:t>
            </a:r>
            <a:r>
              <a:rPr lang="de-AT" dirty="0" err="1">
                <a:cs typeface="Arial" pitchFamily="34" charset="0"/>
              </a:rPr>
              <a:t>coated</a:t>
            </a:r>
            <a:r>
              <a:rPr lang="de-AT" dirty="0">
                <a:cs typeface="Arial" pitchFamily="34" charset="0"/>
              </a:rPr>
              <a:t> </a:t>
            </a:r>
            <a:r>
              <a:rPr lang="de-AT" dirty="0" err="1">
                <a:cs typeface="Arial" pitchFamily="34" charset="0"/>
              </a:rPr>
              <a:t>with</a:t>
            </a:r>
            <a:r>
              <a:rPr lang="de-AT" dirty="0">
                <a:cs typeface="Arial" pitchFamily="34" charset="0"/>
              </a:rPr>
              <a:t> an </a:t>
            </a:r>
            <a:r>
              <a:rPr lang="de-AT" dirty="0" err="1">
                <a:cs typeface="Arial" pitchFamily="34" charset="0"/>
              </a:rPr>
              <a:t>absorbable</a:t>
            </a:r>
            <a:r>
              <a:rPr lang="de-AT" dirty="0">
                <a:cs typeface="Arial" pitchFamily="34" charset="0"/>
              </a:rPr>
              <a:t> </a:t>
            </a:r>
            <a:r>
              <a:rPr lang="de-AT" dirty="0" err="1">
                <a:cs typeface="Arial" pitchFamily="34" charset="0"/>
              </a:rPr>
              <a:t>layer</a:t>
            </a:r>
            <a:r>
              <a:rPr lang="de-AT" dirty="0">
                <a:cs typeface="Arial" pitchFamily="34" charset="0"/>
              </a:rPr>
              <a:t> </a:t>
            </a:r>
            <a:r>
              <a:rPr lang="de-AT" dirty="0" err="1">
                <a:cs typeface="Arial" pitchFamily="34" charset="0"/>
              </a:rPr>
              <a:t>of</a:t>
            </a:r>
            <a:r>
              <a:rPr lang="de-AT" dirty="0">
                <a:cs typeface="Arial" pitchFamily="34" charset="0"/>
              </a:rPr>
              <a:t> </a:t>
            </a:r>
            <a:r>
              <a:rPr lang="de-AT" dirty="0" err="1">
                <a:cs typeface="Arial" pitchFamily="34" charset="0"/>
              </a:rPr>
              <a:t>vicryl</a:t>
            </a:r>
            <a:r>
              <a:rPr lang="de-AT" dirty="0">
                <a:cs typeface="Arial" pitchFamily="34" charset="0"/>
              </a:rPr>
              <a:t> </a:t>
            </a:r>
            <a:r>
              <a:rPr lang="de-AT" dirty="0" err="1">
                <a:cs typeface="Arial" pitchFamily="34" charset="0"/>
              </a:rPr>
              <a:t>and</a:t>
            </a:r>
            <a:r>
              <a:rPr lang="de-AT" dirty="0">
                <a:cs typeface="Arial" pitchFamily="34" charset="0"/>
              </a:rPr>
              <a:t> PDS </a:t>
            </a:r>
            <a:r>
              <a:rPr lang="de-AT" dirty="0" err="1">
                <a:cs typeface="Arial" pitchFamily="34" charset="0"/>
              </a:rPr>
              <a:t>which</a:t>
            </a:r>
            <a:r>
              <a:rPr lang="de-AT" dirty="0">
                <a:cs typeface="Arial" pitchFamily="34" charset="0"/>
              </a:rPr>
              <a:t> </a:t>
            </a:r>
            <a:r>
              <a:rPr lang="de-AT" dirty="0" err="1">
                <a:cs typeface="Arial" pitchFamily="34" charset="0"/>
              </a:rPr>
              <a:t>adheres</a:t>
            </a:r>
            <a:r>
              <a:rPr lang="de-AT" dirty="0">
                <a:cs typeface="Arial" pitchFamily="34" charset="0"/>
              </a:rPr>
              <a:t> </a:t>
            </a:r>
            <a:r>
              <a:rPr lang="de-AT" dirty="0" err="1">
                <a:cs typeface="Arial" pitchFamily="34" charset="0"/>
              </a:rPr>
              <a:t>to</a:t>
            </a:r>
            <a:r>
              <a:rPr lang="de-AT" dirty="0">
                <a:cs typeface="Arial" pitchFamily="34" charset="0"/>
              </a:rPr>
              <a:t> </a:t>
            </a:r>
            <a:r>
              <a:rPr lang="de-AT" dirty="0" err="1">
                <a:cs typeface="Arial" pitchFamily="34" charset="0"/>
              </a:rPr>
              <a:t>the</a:t>
            </a:r>
            <a:r>
              <a:rPr lang="de-AT" dirty="0">
                <a:cs typeface="Arial" pitchFamily="34" charset="0"/>
              </a:rPr>
              <a:t> </a:t>
            </a:r>
            <a:r>
              <a:rPr lang="de-AT" dirty="0" err="1">
                <a:cs typeface="Arial" pitchFamily="34" charset="0"/>
              </a:rPr>
              <a:t>adjacent</a:t>
            </a:r>
            <a:r>
              <a:rPr lang="de-AT" dirty="0">
                <a:cs typeface="Arial" pitchFamily="34" charset="0"/>
              </a:rPr>
              <a:t> </a:t>
            </a:r>
            <a:r>
              <a:rPr lang="de-AT" dirty="0" err="1">
                <a:cs typeface="Arial" pitchFamily="34" charset="0"/>
              </a:rPr>
              <a:t>tissues</a:t>
            </a:r>
            <a:endParaRPr lang="de-AT" dirty="0">
              <a:cs typeface="Arial" pitchFamily="34" charset="0"/>
            </a:endParaRPr>
          </a:p>
        </p:txBody>
      </p:sp>
      <p:sp>
        <p:nvSpPr>
          <p:cNvPr id="36874" name="Text Box 22"/>
          <p:cNvSpPr txBox="1">
            <a:spLocks noChangeArrowheads="1"/>
          </p:cNvSpPr>
          <p:nvPr/>
        </p:nvSpPr>
        <p:spPr bwMode="auto">
          <a:xfrm>
            <a:off x="5938838" y="2205038"/>
            <a:ext cx="3097212" cy="366712"/>
          </a:xfrm>
          <a:prstGeom prst="rect">
            <a:avLst/>
          </a:prstGeom>
          <a:noFill/>
          <a:ln w="9525">
            <a:noFill/>
            <a:miter lim="800000"/>
            <a:headEnd/>
            <a:tailEnd/>
          </a:ln>
        </p:spPr>
        <p:txBody>
          <a:bodyPr>
            <a:spAutoFit/>
          </a:bodyPr>
          <a:lstStyle/>
          <a:p>
            <a:pPr>
              <a:spcBef>
                <a:spcPct val="50000"/>
              </a:spcBef>
            </a:pPr>
            <a:r>
              <a:rPr lang="de-AT" dirty="0">
                <a:solidFill>
                  <a:schemeClr val="bg1"/>
                </a:solidFill>
              </a:rPr>
              <a:t>„</a:t>
            </a:r>
            <a:r>
              <a:rPr lang="de-AT" dirty="0"/>
              <a:t>U“ - </a:t>
            </a:r>
            <a:r>
              <a:rPr lang="de-AT" dirty="0" err="1"/>
              <a:t>or</a:t>
            </a:r>
            <a:r>
              <a:rPr lang="de-AT" dirty="0"/>
              <a:t> „</a:t>
            </a:r>
            <a:r>
              <a:rPr lang="de-AT" dirty="0" err="1"/>
              <a:t>Hammock</a:t>
            </a:r>
            <a:r>
              <a:rPr lang="de-AT" dirty="0"/>
              <a:t>“ </a:t>
            </a:r>
            <a:r>
              <a:rPr lang="de-AT" dirty="0" err="1"/>
              <a:t>position</a:t>
            </a:r>
            <a:endParaRPr lang="de-AT" dirty="0"/>
          </a:p>
        </p:txBody>
      </p:sp>
      <p:sp>
        <p:nvSpPr>
          <p:cNvPr id="36875" name="Text Box 23"/>
          <p:cNvSpPr txBox="1">
            <a:spLocks noChangeArrowheads="1"/>
          </p:cNvSpPr>
          <p:nvPr/>
        </p:nvSpPr>
        <p:spPr bwMode="auto">
          <a:xfrm>
            <a:off x="1619672" y="2133600"/>
            <a:ext cx="4680520" cy="923330"/>
          </a:xfrm>
          <a:prstGeom prst="rect">
            <a:avLst/>
          </a:prstGeom>
          <a:noFill/>
          <a:ln w="9525">
            <a:noFill/>
            <a:miter lim="800000"/>
            <a:headEnd/>
            <a:tailEnd/>
          </a:ln>
        </p:spPr>
        <p:txBody>
          <a:bodyPr wrap="square">
            <a:spAutoFit/>
          </a:bodyPr>
          <a:lstStyle/>
          <a:p>
            <a:pPr algn="ctr">
              <a:spcBef>
                <a:spcPct val="50000"/>
              </a:spcBef>
            </a:pPr>
            <a:r>
              <a:rPr lang="de-AT" sz="5400" b="1" dirty="0"/>
              <a:t>Minislings</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Κλασσικές τεχνικές αντιμετώπισης ακράτειας προσπάθειας</a:t>
            </a:r>
            <a:endParaRPr lang="el-GR" b="1" dirty="0"/>
          </a:p>
        </p:txBody>
      </p:sp>
      <p:sp>
        <p:nvSpPr>
          <p:cNvPr id="3" name="2 - Θέση περιεχομένου"/>
          <p:cNvSpPr>
            <a:spLocks noGrp="1"/>
          </p:cNvSpPr>
          <p:nvPr>
            <p:ph idx="1"/>
          </p:nvPr>
        </p:nvSpPr>
        <p:spPr/>
        <p:txBody>
          <a:bodyPr/>
          <a:lstStyle/>
          <a:p>
            <a:r>
              <a:rPr lang="el-GR" dirty="0" err="1" smtClean="0">
                <a:solidFill>
                  <a:srgbClr val="C00000"/>
                </a:solidFill>
              </a:rPr>
              <a:t>Αυτόλογα</a:t>
            </a:r>
            <a:r>
              <a:rPr lang="el-GR" dirty="0" smtClean="0">
                <a:solidFill>
                  <a:srgbClr val="C00000"/>
                </a:solidFill>
              </a:rPr>
              <a:t> </a:t>
            </a:r>
            <a:r>
              <a:rPr lang="en-US" dirty="0" smtClean="0">
                <a:solidFill>
                  <a:srgbClr val="C00000"/>
                </a:solidFill>
              </a:rPr>
              <a:t>slings</a:t>
            </a:r>
          </a:p>
          <a:p>
            <a:r>
              <a:rPr lang="el-GR" dirty="0" err="1" smtClean="0">
                <a:solidFill>
                  <a:srgbClr val="C00000"/>
                </a:solidFill>
              </a:rPr>
              <a:t>Κολποανάρτηση</a:t>
            </a:r>
            <a:r>
              <a:rPr lang="el-GR" dirty="0" smtClean="0">
                <a:solidFill>
                  <a:srgbClr val="C00000"/>
                </a:solidFill>
              </a:rPr>
              <a:t> κατά Β</a:t>
            </a:r>
            <a:r>
              <a:rPr lang="en-US" dirty="0" err="1">
                <a:solidFill>
                  <a:srgbClr val="C00000"/>
                </a:solidFill>
              </a:rPr>
              <a:t>u</a:t>
            </a:r>
            <a:r>
              <a:rPr lang="en-US" dirty="0" err="1" smtClean="0">
                <a:solidFill>
                  <a:srgbClr val="C00000"/>
                </a:solidFill>
              </a:rPr>
              <a:t>rch</a:t>
            </a:r>
            <a:r>
              <a:rPr lang="en-US" dirty="0" smtClean="0">
                <a:solidFill>
                  <a:srgbClr val="C00000"/>
                </a:solidFill>
              </a:rPr>
              <a:t> (open, lap)</a:t>
            </a:r>
          </a:p>
          <a:p>
            <a:r>
              <a:rPr lang="el-GR" dirty="0" smtClean="0"/>
              <a:t>Πρόσθια </a:t>
            </a:r>
            <a:r>
              <a:rPr lang="el-GR" dirty="0" err="1" smtClean="0"/>
              <a:t>κολπορραφία</a:t>
            </a:r>
            <a:endParaRPr lang="el-GR" dirty="0" smtClean="0"/>
          </a:p>
          <a:p>
            <a:r>
              <a:rPr lang="el-GR" dirty="0" smtClean="0"/>
              <a:t>ΜΜΚ ( </a:t>
            </a:r>
            <a:r>
              <a:rPr lang="el-GR" dirty="0" err="1" smtClean="0"/>
              <a:t>οπισθοηβική</a:t>
            </a:r>
            <a:r>
              <a:rPr lang="el-GR" dirty="0" smtClean="0"/>
              <a:t> </a:t>
            </a:r>
            <a:r>
              <a:rPr lang="el-GR" dirty="0" err="1" smtClean="0"/>
              <a:t>ουρηθροπηξία</a:t>
            </a:r>
            <a:r>
              <a:rPr lang="el-GR" dirty="0" smtClean="0"/>
              <a:t>)</a:t>
            </a:r>
            <a:endParaRPr lang="el-G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l-GR" dirty="0" smtClean="0"/>
              <a:t>Χόριο-</a:t>
            </a:r>
            <a:r>
              <a:rPr lang="el-GR" dirty="0" err="1" smtClean="0"/>
              <a:t>Εξωστήρα</a:t>
            </a:r>
            <a:r>
              <a:rPr lang="el-GR" dirty="0" smtClean="0"/>
              <a:t> μυ</a:t>
            </a:r>
          </a:p>
        </p:txBody>
      </p:sp>
      <p:sp>
        <p:nvSpPr>
          <p:cNvPr id="89091" name="Rectangle 3"/>
          <p:cNvSpPr>
            <a:spLocks noGrp="1" noChangeArrowheads="1"/>
          </p:cNvSpPr>
          <p:nvPr>
            <p:ph type="body" idx="1"/>
          </p:nvPr>
        </p:nvSpPr>
        <p:spPr>
          <a:xfrm>
            <a:off x="457200" y="1600200"/>
            <a:ext cx="8229600" cy="4708525"/>
          </a:xfrm>
        </p:spPr>
        <p:txBody>
          <a:bodyPr/>
          <a:lstStyle/>
          <a:p>
            <a:endParaRPr lang="el-GR" dirty="0" smtClean="0"/>
          </a:p>
          <a:p>
            <a:r>
              <a:rPr lang="el-GR" dirty="0" smtClean="0"/>
              <a:t>β3-αδρενεργικοί υποδοχείς υπεύθυνοι για τη </a:t>
            </a:r>
            <a:r>
              <a:rPr lang="el-GR" dirty="0" err="1" smtClean="0"/>
              <a:t>χάλαση</a:t>
            </a:r>
            <a:r>
              <a:rPr lang="el-GR" dirty="0" smtClean="0"/>
              <a:t> </a:t>
            </a:r>
            <a:r>
              <a:rPr lang="el-GR" dirty="0" err="1" smtClean="0"/>
              <a:t>εξωστήρα</a:t>
            </a:r>
            <a:r>
              <a:rPr lang="el-GR" dirty="0" smtClean="0"/>
              <a:t> </a:t>
            </a:r>
          </a:p>
          <a:p>
            <a:r>
              <a:rPr lang="el-GR" dirty="0" smtClean="0"/>
              <a:t>Υποδοχείς </a:t>
            </a:r>
            <a:r>
              <a:rPr lang="el-GR" dirty="0" err="1" smtClean="0"/>
              <a:t>κανναβιδοειδών</a:t>
            </a:r>
            <a:endParaRPr lang="el-GR" dirty="0" smtClean="0"/>
          </a:p>
          <a:p>
            <a:r>
              <a:rPr lang="el-GR" dirty="0" err="1" smtClean="0"/>
              <a:t>Πουρινεργικοί</a:t>
            </a:r>
            <a:r>
              <a:rPr lang="el-GR" dirty="0" smtClean="0"/>
              <a:t> υποδοχείς</a:t>
            </a:r>
            <a:r>
              <a:rPr lang="en-US" dirty="0" smtClean="0"/>
              <a:t> (P</a:t>
            </a:r>
            <a:r>
              <a:rPr lang="en-US" sz="1800" dirty="0" smtClean="0"/>
              <a:t>2</a:t>
            </a:r>
            <a:r>
              <a:rPr lang="en-US" dirty="0" smtClean="0"/>
              <a:t>X</a:t>
            </a:r>
            <a:r>
              <a:rPr lang="en-US" sz="1800" dirty="0" smtClean="0"/>
              <a:t>3</a:t>
            </a:r>
            <a:r>
              <a:rPr lang="en-US" dirty="0" smtClean="0"/>
              <a:t>),</a:t>
            </a:r>
            <a:r>
              <a:rPr lang="el-GR" dirty="0" smtClean="0"/>
              <a:t> υποδοχείς </a:t>
            </a:r>
            <a:r>
              <a:rPr lang="el-GR" dirty="0" err="1" smtClean="0"/>
              <a:t>βανιλοειδών</a:t>
            </a:r>
            <a:r>
              <a:rPr lang="en-US" dirty="0" smtClean="0"/>
              <a:t> (TRPV</a:t>
            </a:r>
            <a:r>
              <a:rPr lang="en-US" sz="1800" dirty="0" smtClean="0"/>
              <a:t>1</a:t>
            </a:r>
            <a:r>
              <a:rPr lang="en-US" dirty="0" smtClean="0"/>
              <a:t>)</a:t>
            </a:r>
            <a:r>
              <a:rPr lang="el-GR" dirty="0" smtClean="0"/>
              <a:t>, υποδοχείς μεταβλητών δυναμικών</a:t>
            </a:r>
            <a:r>
              <a:rPr lang="en-US" dirty="0" smtClean="0"/>
              <a:t> </a:t>
            </a:r>
            <a:r>
              <a:rPr lang="el-GR" dirty="0" smtClean="0"/>
              <a:t>(</a:t>
            </a:r>
            <a:r>
              <a:rPr lang="en-US" dirty="0" smtClean="0"/>
              <a:t>TRPM)</a:t>
            </a:r>
            <a:endParaRPr lang="el-GR"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endSync delay="0"/>
                                  <p:childTnLst>
                                    <p:set>
                                      <p:cBhvr>
                                        <p:cTn id="6" dur="1" fill="hold">
                                          <p:endSync delay="0"/>
                                        </p:cTn>
                                        <p:tgtEl>
                                          <p:spTgt spid="8909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endSync delay="0"/>
                                  <p:childTnLst>
                                    <p:set>
                                      <p:cBhvr>
                                        <p:cTn id="10" dur="1" fill="hold">
                                          <p:endSync delay="0"/>
                                        </p:cTn>
                                        <p:tgtEl>
                                          <p:spTgt spid="890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endSync delay="0"/>
                                  <p:childTnLst>
                                    <p:set>
                                      <p:cBhvr>
                                        <p:cTn id="14" dur="1" fill="hold">
                                          <p:endSync delay="0"/>
                                        </p:cTn>
                                        <p:tgtEl>
                                          <p:spTgt spid="890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err="1" smtClean="0"/>
              <a:t>Αυτόλογα</a:t>
            </a:r>
            <a:r>
              <a:rPr lang="el-GR" b="1" dirty="0" smtClean="0"/>
              <a:t> </a:t>
            </a:r>
            <a:r>
              <a:rPr lang="en-US" b="1" dirty="0" smtClean="0"/>
              <a:t>Slings</a:t>
            </a:r>
            <a:r>
              <a:rPr lang="el-GR" b="1" dirty="0" smtClean="0"/>
              <a:t> (απονεύρωση ορθού κοιλιακού)</a:t>
            </a:r>
            <a:endParaRPr lang="el-GR" dirty="0"/>
          </a:p>
        </p:txBody>
      </p:sp>
      <p:pic>
        <p:nvPicPr>
          <p:cNvPr id="23554" name="Picture 2"/>
          <p:cNvPicPr>
            <a:picLocks noGrp="1" noChangeAspect="1" noChangeArrowheads="1"/>
          </p:cNvPicPr>
          <p:nvPr>
            <p:ph idx="1"/>
          </p:nvPr>
        </p:nvPicPr>
        <p:blipFill>
          <a:blip r:embed="rId2" cstate="print"/>
          <a:srcRect/>
          <a:stretch>
            <a:fillRect/>
          </a:stretch>
        </p:blipFill>
        <p:spPr bwMode="auto">
          <a:xfrm>
            <a:off x="383312" y="1412776"/>
            <a:ext cx="8365152" cy="5445224"/>
          </a:xfrm>
          <a:prstGeom prst="rect">
            <a:avLst/>
          </a:prstGeom>
          <a:noFill/>
          <a:ln w="9525">
            <a:noFill/>
            <a:miter lim="800000"/>
            <a:headEnd/>
            <a:tailEnd/>
          </a:ln>
        </p:spPr>
      </p:pic>
      <p:pic>
        <p:nvPicPr>
          <p:cNvPr id="23556" name="Picture 4"/>
          <p:cNvPicPr>
            <a:picLocks noChangeAspect="1" noChangeArrowheads="1"/>
          </p:cNvPicPr>
          <p:nvPr/>
        </p:nvPicPr>
        <p:blipFill>
          <a:blip r:embed="rId3" cstate="print"/>
          <a:srcRect/>
          <a:stretch>
            <a:fillRect/>
          </a:stretch>
        </p:blipFill>
        <p:spPr bwMode="auto">
          <a:xfrm>
            <a:off x="6084168" y="1556792"/>
            <a:ext cx="3059832" cy="19354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3"/>
          <p:cNvPicPr>
            <a:picLocks noChangeAspect="1" noChangeArrowheads="1"/>
          </p:cNvPicPr>
          <p:nvPr/>
        </p:nvPicPr>
        <p:blipFill>
          <a:blip r:embed="rId2" cstate="print"/>
          <a:srcRect/>
          <a:stretch>
            <a:fillRect/>
          </a:stretch>
        </p:blipFill>
        <p:spPr bwMode="auto">
          <a:xfrm>
            <a:off x="5011738" y="3429000"/>
            <a:ext cx="4132262" cy="3429000"/>
          </a:xfrm>
          <a:prstGeom prst="rect">
            <a:avLst/>
          </a:prstGeom>
          <a:noFill/>
          <a:ln w="38100">
            <a:noFill/>
            <a:miter lim="800000"/>
            <a:headEnd/>
            <a:tailEnd/>
          </a:ln>
          <a:effectLst>
            <a:outerShdw dist="81320" dir="3080412" algn="ctr" rotWithShape="0">
              <a:schemeClr val="tx1"/>
            </a:outerShdw>
          </a:effectLst>
        </p:spPr>
      </p:pic>
      <p:sp>
        <p:nvSpPr>
          <p:cNvPr id="91140" name="Line 4"/>
          <p:cNvSpPr>
            <a:spLocks noChangeShapeType="1"/>
          </p:cNvSpPr>
          <p:nvPr/>
        </p:nvSpPr>
        <p:spPr bwMode="auto">
          <a:xfrm>
            <a:off x="6227763" y="4437063"/>
            <a:ext cx="360362" cy="287337"/>
          </a:xfrm>
          <a:prstGeom prst="line">
            <a:avLst/>
          </a:prstGeom>
          <a:noFill/>
          <a:ln w="38100">
            <a:solidFill>
              <a:srgbClr val="FF0000"/>
            </a:solidFill>
            <a:round/>
            <a:headEnd/>
            <a:tailEnd/>
          </a:ln>
          <a:effectLst/>
        </p:spPr>
        <p:txBody>
          <a:bodyPr/>
          <a:lstStyle/>
          <a:p>
            <a:endParaRPr lang="el-GR"/>
          </a:p>
        </p:txBody>
      </p:sp>
      <p:sp>
        <p:nvSpPr>
          <p:cNvPr id="91141" name="Line 5"/>
          <p:cNvSpPr>
            <a:spLocks noChangeShapeType="1"/>
          </p:cNvSpPr>
          <p:nvPr/>
        </p:nvSpPr>
        <p:spPr bwMode="auto">
          <a:xfrm>
            <a:off x="7596188" y="4437063"/>
            <a:ext cx="360362" cy="287337"/>
          </a:xfrm>
          <a:prstGeom prst="line">
            <a:avLst/>
          </a:prstGeom>
          <a:noFill/>
          <a:ln w="38100">
            <a:solidFill>
              <a:srgbClr val="FF0000"/>
            </a:solidFill>
            <a:round/>
            <a:headEnd/>
            <a:tailEnd/>
          </a:ln>
          <a:effectLst/>
        </p:spPr>
        <p:txBody>
          <a:bodyPr/>
          <a:lstStyle/>
          <a:p>
            <a:endParaRPr lang="el-GR"/>
          </a:p>
        </p:txBody>
      </p:sp>
      <p:sp>
        <p:nvSpPr>
          <p:cNvPr id="91142" name="Line 6"/>
          <p:cNvSpPr>
            <a:spLocks noChangeShapeType="1"/>
          </p:cNvSpPr>
          <p:nvPr/>
        </p:nvSpPr>
        <p:spPr bwMode="auto">
          <a:xfrm flipH="1">
            <a:off x="6300788" y="4292600"/>
            <a:ext cx="287337" cy="576263"/>
          </a:xfrm>
          <a:prstGeom prst="line">
            <a:avLst/>
          </a:prstGeom>
          <a:noFill/>
          <a:ln w="38100">
            <a:solidFill>
              <a:srgbClr val="FF0000"/>
            </a:solidFill>
            <a:round/>
            <a:headEnd/>
            <a:tailEnd/>
          </a:ln>
          <a:effectLst/>
        </p:spPr>
        <p:txBody>
          <a:bodyPr/>
          <a:lstStyle/>
          <a:p>
            <a:endParaRPr lang="el-GR"/>
          </a:p>
        </p:txBody>
      </p:sp>
      <p:sp>
        <p:nvSpPr>
          <p:cNvPr id="91143" name="Line 7"/>
          <p:cNvSpPr>
            <a:spLocks noChangeShapeType="1"/>
          </p:cNvSpPr>
          <p:nvPr/>
        </p:nvSpPr>
        <p:spPr bwMode="auto">
          <a:xfrm flipH="1">
            <a:off x="7740650" y="4365625"/>
            <a:ext cx="144463" cy="431800"/>
          </a:xfrm>
          <a:prstGeom prst="line">
            <a:avLst/>
          </a:prstGeom>
          <a:noFill/>
          <a:ln w="38100">
            <a:solidFill>
              <a:srgbClr val="FF0000"/>
            </a:solidFill>
            <a:round/>
            <a:headEnd/>
            <a:tailEnd/>
          </a:ln>
          <a:effectLst/>
        </p:spPr>
        <p:txBody>
          <a:bodyPr/>
          <a:lstStyle/>
          <a:p>
            <a:endParaRPr lang="el-GR"/>
          </a:p>
        </p:txBody>
      </p:sp>
      <p:pic>
        <p:nvPicPr>
          <p:cNvPr id="9" name="Picture 2" descr="C:\Users\Θανάσης\Desktop\θεσσαλικά 2014\79926-79934-1893728-2035634.jpg"/>
          <p:cNvPicPr>
            <a:picLocks noChangeAspect="1" noChangeArrowheads="1"/>
          </p:cNvPicPr>
          <p:nvPr/>
        </p:nvPicPr>
        <p:blipFill>
          <a:blip r:embed="rId3" cstate="print"/>
          <a:stretch>
            <a:fillRect/>
          </a:stretch>
        </p:blipFill>
        <p:spPr bwMode="auto">
          <a:xfrm>
            <a:off x="5508104" y="836712"/>
            <a:ext cx="3347864" cy="2812206"/>
          </a:xfrm>
          <a:prstGeom prst="rect">
            <a:avLst/>
          </a:prstGeom>
          <a:noFill/>
        </p:spPr>
      </p:pic>
      <p:sp>
        <p:nvSpPr>
          <p:cNvPr id="10" name="1 - Τίτλος"/>
          <p:cNvSpPr txBox="1">
            <a:spLocks/>
          </p:cNvSpPr>
          <p:nvPr/>
        </p:nvSpPr>
        <p:spPr>
          <a:xfrm>
            <a:off x="457200" y="274638"/>
            <a:ext cx="8229600" cy="1143000"/>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mj-ea"/>
                <a:cs typeface="+mj-cs"/>
              </a:rPr>
              <a:t>Burch </a:t>
            </a:r>
            <a:r>
              <a:rPr kumimoji="0" lang="el-GR" sz="4400" b="1" i="0" u="none" strike="noStrike" kern="1200" cap="none" spc="0" normalizeH="0" baseline="0" noProof="0" dirty="0" err="1" smtClean="0">
                <a:ln>
                  <a:noFill/>
                </a:ln>
                <a:solidFill>
                  <a:schemeClr val="tx1"/>
                </a:solidFill>
                <a:effectLst/>
                <a:uLnTx/>
                <a:uFillTx/>
                <a:latin typeface="+mj-lt"/>
                <a:ea typeface="+mj-ea"/>
                <a:cs typeface="+mj-cs"/>
              </a:rPr>
              <a:t>κολποανάρτηση</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 </a:t>
            </a:r>
            <a:endParaRPr kumimoji="0" lang="el-GR" sz="4400" b="1"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1" name="10 - TextBox"/>
          <p:cNvSpPr txBox="1"/>
          <p:nvPr/>
        </p:nvSpPr>
        <p:spPr>
          <a:xfrm>
            <a:off x="179512" y="980728"/>
            <a:ext cx="5256584" cy="4955203"/>
          </a:xfrm>
          <a:prstGeom prst="rect">
            <a:avLst/>
          </a:prstGeom>
          <a:noFill/>
        </p:spPr>
        <p:txBody>
          <a:bodyPr wrap="square" rtlCol="0">
            <a:spAutoFit/>
          </a:bodyPr>
          <a:lstStyle/>
          <a:p>
            <a:pPr>
              <a:buFont typeface="Arial" pitchFamily="34" charset="0"/>
              <a:buChar char="•"/>
            </a:pPr>
            <a:r>
              <a:rPr lang="el-GR" sz="2400" dirty="0" smtClean="0"/>
              <a:t>  σε </a:t>
            </a:r>
            <a:r>
              <a:rPr lang="el-GR" sz="2400" dirty="0" err="1" smtClean="0"/>
              <a:t>υπερκινητικότητα</a:t>
            </a:r>
            <a:r>
              <a:rPr lang="el-GR" sz="2400" dirty="0" smtClean="0"/>
              <a:t> της ουρήθρας</a:t>
            </a:r>
          </a:p>
          <a:p>
            <a:endParaRPr lang="el-GR" sz="1400" dirty="0" smtClean="0"/>
          </a:p>
          <a:p>
            <a:pPr>
              <a:buFont typeface="Arial" pitchFamily="34" charset="0"/>
              <a:buChar char="•"/>
            </a:pPr>
            <a:r>
              <a:rPr lang="el-GR" sz="2400" dirty="0" smtClean="0"/>
              <a:t>  όχι ενδογενή ανεπάρκεια σφιγκτήρα  </a:t>
            </a:r>
          </a:p>
          <a:p>
            <a:r>
              <a:rPr lang="el-GR" sz="2400" dirty="0" smtClean="0"/>
              <a:t>  </a:t>
            </a:r>
            <a:endParaRPr lang="en-US" sz="2400" dirty="0" smtClean="0"/>
          </a:p>
          <a:p>
            <a:pPr>
              <a:buFont typeface="Arial" pitchFamily="34" charset="0"/>
              <a:buChar char="•"/>
            </a:pPr>
            <a:r>
              <a:rPr lang="en-US" sz="2400" dirty="0" smtClean="0"/>
              <a:t>  </a:t>
            </a:r>
            <a:r>
              <a:rPr lang="el-GR" sz="2400" dirty="0" smtClean="0"/>
              <a:t>όταν απαιτείται και άλλο </a:t>
            </a:r>
            <a:r>
              <a:rPr lang="el-GR" sz="2400" dirty="0" err="1" smtClean="0"/>
              <a:t>διακοιλιακό</a:t>
            </a:r>
            <a:r>
              <a:rPr lang="el-GR" sz="2400" dirty="0" smtClean="0"/>
              <a:t> χειρουργείο</a:t>
            </a:r>
          </a:p>
          <a:p>
            <a:endParaRPr lang="el-GR" sz="1600" dirty="0" smtClean="0"/>
          </a:p>
          <a:p>
            <a:pPr>
              <a:buFont typeface="Arial" pitchFamily="34" charset="0"/>
              <a:buChar char="•"/>
            </a:pPr>
            <a:r>
              <a:rPr lang="el-GR" sz="2400" dirty="0"/>
              <a:t> </a:t>
            </a:r>
            <a:r>
              <a:rPr lang="el-GR" sz="2400" dirty="0" smtClean="0"/>
              <a:t> σε συνυπάρχουσα κυστεοκήλη με πλευρικό έλλειμμα</a:t>
            </a:r>
          </a:p>
          <a:p>
            <a:pPr>
              <a:buFont typeface="Arial" pitchFamily="34" charset="0"/>
              <a:buChar char="•"/>
            </a:pPr>
            <a:endParaRPr lang="el-GR" sz="1600" dirty="0" smtClean="0"/>
          </a:p>
          <a:p>
            <a:pPr>
              <a:buFont typeface="Arial" pitchFamily="34" charset="0"/>
              <a:buChar char="•"/>
            </a:pPr>
            <a:r>
              <a:rPr lang="el-GR" sz="2400" dirty="0" smtClean="0"/>
              <a:t>  σε συνυπάρχουσα </a:t>
            </a:r>
            <a:r>
              <a:rPr lang="el-GR" sz="2400" dirty="0" err="1" smtClean="0"/>
              <a:t>υπερλειτουργία</a:t>
            </a:r>
            <a:r>
              <a:rPr lang="el-GR" sz="2400" dirty="0" smtClean="0"/>
              <a:t> του </a:t>
            </a:r>
            <a:r>
              <a:rPr lang="el-GR" sz="2400" dirty="0" err="1" smtClean="0"/>
              <a:t>εξωστήρα</a:t>
            </a:r>
            <a:r>
              <a:rPr lang="el-GR" sz="2400" dirty="0" smtClean="0"/>
              <a:t> που οφείλεται σε ανατομικό έλλειμμα</a:t>
            </a:r>
          </a:p>
          <a:p>
            <a:pPr>
              <a:buFont typeface="Arial" pitchFamily="34" charset="0"/>
              <a:buChar char="•"/>
            </a:pPr>
            <a:endParaRPr lang="el-GR" dirty="0"/>
          </a:p>
        </p:txBody>
      </p:sp>
      <p:pic>
        <p:nvPicPr>
          <p:cNvPr id="14" name="Picture 5" descr="kolpo4"/>
          <p:cNvPicPr>
            <a:picLocks noChangeAspect="1" noChangeArrowheads="1"/>
          </p:cNvPicPr>
          <p:nvPr/>
        </p:nvPicPr>
        <p:blipFill>
          <a:blip r:embed="rId4" cstate="print"/>
          <a:srcRect t="2467" r="2272" b="50000"/>
          <a:stretch>
            <a:fillRect/>
          </a:stretch>
        </p:blipFill>
        <p:spPr bwMode="auto">
          <a:xfrm>
            <a:off x="1469504" y="5085184"/>
            <a:ext cx="3750568" cy="160874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1142"/>
                                        </p:tgtEl>
                                        <p:attrNameLst>
                                          <p:attrName>style.visibility</p:attrName>
                                        </p:attrNameLst>
                                      </p:cBhvr>
                                      <p:to>
                                        <p:strVal val="visible"/>
                                      </p:to>
                                    </p:set>
                                    <p:anim calcmode="lin" valueType="num">
                                      <p:cBhvr additive="base">
                                        <p:cTn id="7" dur="500" fill="hold"/>
                                        <p:tgtEl>
                                          <p:spTgt spid="91142"/>
                                        </p:tgtEl>
                                        <p:attrNameLst>
                                          <p:attrName>ppt_x</p:attrName>
                                        </p:attrNameLst>
                                      </p:cBhvr>
                                      <p:tavLst>
                                        <p:tav tm="0">
                                          <p:val>
                                            <p:strVal val="#ppt_x"/>
                                          </p:val>
                                        </p:tav>
                                        <p:tav tm="100000">
                                          <p:val>
                                            <p:strVal val="#ppt_x"/>
                                          </p:val>
                                        </p:tav>
                                      </p:tavLst>
                                    </p:anim>
                                    <p:anim calcmode="lin" valueType="num">
                                      <p:cBhvr additive="base">
                                        <p:cTn id="8" dur="500" fill="hold"/>
                                        <p:tgtEl>
                                          <p:spTgt spid="9114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1140"/>
                                        </p:tgtEl>
                                        <p:attrNameLst>
                                          <p:attrName>style.visibility</p:attrName>
                                        </p:attrNameLst>
                                      </p:cBhvr>
                                      <p:to>
                                        <p:strVal val="visible"/>
                                      </p:to>
                                    </p:set>
                                    <p:anim calcmode="lin" valueType="num">
                                      <p:cBhvr additive="base">
                                        <p:cTn id="11" dur="500" fill="hold"/>
                                        <p:tgtEl>
                                          <p:spTgt spid="91140"/>
                                        </p:tgtEl>
                                        <p:attrNameLst>
                                          <p:attrName>ppt_x</p:attrName>
                                        </p:attrNameLst>
                                      </p:cBhvr>
                                      <p:tavLst>
                                        <p:tav tm="0">
                                          <p:val>
                                            <p:strVal val="#ppt_x"/>
                                          </p:val>
                                        </p:tav>
                                        <p:tav tm="100000">
                                          <p:val>
                                            <p:strVal val="#ppt_x"/>
                                          </p:val>
                                        </p:tav>
                                      </p:tavLst>
                                    </p:anim>
                                    <p:anim calcmode="lin" valueType="num">
                                      <p:cBhvr additive="base">
                                        <p:cTn id="12" dur="500" fill="hold"/>
                                        <p:tgtEl>
                                          <p:spTgt spid="9114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1143"/>
                                        </p:tgtEl>
                                        <p:attrNameLst>
                                          <p:attrName>style.visibility</p:attrName>
                                        </p:attrNameLst>
                                      </p:cBhvr>
                                      <p:to>
                                        <p:strVal val="visible"/>
                                      </p:to>
                                    </p:set>
                                    <p:anim calcmode="lin" valueType="num">
                                      <p:cBhvr additive="base">
                                        <p:cTn id="15" dur="500" fill="hold"/>
                                        <p:tgtEl>
                                          <p:spTgt spid="91143"/>
                                        </p:tgtEl>
                                        <p:attrNameLst>
                                          <p:attrName>ppt_x</p:attrName>
                                        </p:attrNameLst>
                                      </p:cBhvr>
                                      <p:tavLst>
                                        <p:tav tm="0">
                                          <p:val>
                                            <p:strVal val="#ppt_x"/>
                                          </p:val>
                                        </p:tav>
                                        <p:tav tm="100000">
                                          <p:val>
                                            <p:strVal val="#ppt_x"/>
                                          </p:val>
                                        </p:tav>
                                      </p:tavLst>
                                    </p:anim>
                                    <p:anim calcmode="lin" valueType="num">
                                      <p:cBhvr additive="base">
                                        <p:cTn id="16" dur="500" fill="hold"/>
                                        <p:tgtEl>
                                          <p:spTgt spid="9114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1141"/>
                                        </p:tgtEl>
                                        <p:attrNameLst>
                                          <p:attrName>style.visibility</p:attrName>
                                        </p:attrNameLst>
                                      </p:cBhvr>
                                      <p:to>
                                        <p:strVal val="visible"/>
                                      </p:to>
                                    </p:set>
                                    <p:anim calcmode="lin" valueType="num">
                                      <p:cBhvr additive="base">
                                        <p:cTn id="19" dur="500" fill="hold"/>
                                        <p:tgtEl>
                                          <p:spTgt spid="91141"/>
                                        </p:tgtEl>
                                        <p:attrNameLst>
                                          <p:attrName>ppt_x</p:attrName>
                                        </p:attrNameLst>
                                      </p:cBhvr>
                                      <p:tavLst>
                                        <p:tav tm="0">
                                          <p:val>
                                            <p:strVal val="#ppt_x"/>
                                          </p:val>
                                        </p:tav>
                                        <p:tav tm="100000">
                                          <p:val>
                                            <p:strVal val="#ppt_x"/>
                                          </p:val>
                                        </p:tav>
                                      </p:tavLst>
                                    </p:anim>
                                    <p:anim calcmode="lin" valueType="num">
                                      <p:cBhvr additive="base">
                                        <p:cTn id="20" dur="500" fill="hold"/>
                                        <p:tgtEl>
                                          <p:spTgt spid="911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0" grpId="0" animBg="1"/>
      <p:bldP spid="91141" grpId="0" animBg="1"/>
      <p:bldP spid="91142" grpId="0" animBg="1"/>
      <p:bldP spid="91143"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pPr eaLnBrk="1" hangingPunct="1"/>
            <a:r>
              <a:rPr lang="el-GR" b="1" dirty="0" err="1" smtClean="0"/>
              <a:t>Διογκωτικοί</a:t>
            </a:r>
            <a:r>
              <a:rPr lang="el-GR" b="1" dirty="0" smtClean="0"/>
              <a:t> παράγοντες</a:t>
            </a:r>
            <a:r>
              <a:rPr lang="en-US" b="1" dirty="0" smtClean="0"/>
              <a:t> </a:t>
            </a:r>
            <a:r>
              <a:rPr lang="el-GR" b="1" dirty="0" smtClean="0"/>
              <a:t>σε άντρες</a:t>
            </a:r>
          </a:p>
        </p:txBody>
      </p:sp>
      <p:sp>
        <p:nvSpPr>
          <p:cNvPr id="14339" name="Rectangle 3"/>
          <p:cNvSpPr>
            <a:spLocks noGrp="1" noChangeArrowheads="1"/>
          </p:cNvSpPr>
          <p:nvPr>
            <p:ph type="body" idx="1"/>
          </p:nvPr>
        </p:nvSpPr>
        <p:spPr/>
        <p:txBody>
          <a:bodyPr/>
          <a:lstStyle/>
          <a:p>
            <a:pPr eaLnBrk="1" hangingPunct="1"/>
            <a:r>
              <a:rPr lang="en-US" sz="2800" smtClean="0"/>
              <a:t>“</a:t>
            </a:r>
            <a:r>
              <a:rPr lang="el-GR" sz="2800" smtClean="0"/>
              <a:t>It remains to be</a:t>
            </a:r>
            <a:r>
              <a:rPr lang="en-US" sz="2800" smtClean="0"/>
              <a:t> </a:t>
            </a:r>
            <a:r>
              <a:rPr lang="el-GR" sz="2800" smtClean="0"/>
              <a:t>seen if improvements in outcomes can be achieved with alternative agents, or if the concept of urethral bulking has achieved its maximal benefit with the agents available now</a:t>
            </a:r>
            <a:r>
              <a:rPr lang="en-US" sz="2800" smtClean="0"/>
              <a:t>”</a:t>
            </a:r>
            <a:endParaRPr lang="el-GR" sz="2800" smtClean="0"/>
          </a:p>
          <a:p>
            <a:pPr eaLnBrk="1" hangingPunct="1">
              <a:buFontTx/>
              <a:buNone/>
            </a:pPr>
            <a:r>
              <a:rPr lang="en-US" sz="1800" smtClean="0"/>
              <a:t>				Herschorn et al, Neurourol Urodyn 2010;29:179-190</a:t>
            </a:r>
            <a:endParaRPr lang="en-US" smtClean="0"/>
          </a:p>
          <a:p>
            <a:pPr eaLnBrk="1" hangingPunct="1">
              <a:buFontTx/>
              <a:buNone/>
            </a:pPr>
            <a:endParaRPr lang="el-GR" smtClean="0"/>
          </a:p>
        </p:txBody>
      </p:sp>
      <p:pic>
        <p:nvPicPr>
          <p:cNvPr id="14340" name="Picture 4"/>
          <p:cNvPicPr>
            <a:picLocks noChangeAspect="1" noChangeArrowheads="1"/>
          </p:cNvPicPr>
          <p:nvPr/>
        </p:nvPicPr>
        <p:blipFill>
          <a:blip r:embed="rId2" cstate="print"/>
          <a:srcRect/>
          <a:stretch>
            <a:fillRect/>
          </a:stretch>
        </p:blipFill>
        <p:spPr bwMode="auto">
          <a:xfrm>
            <a:off x="123825" y="4292600"/>
            <a:ext cx="9020175" cy="1457325"/>
          </a:xfrm>
          <a:prstGeom prst="rect">
            <a:avLst/>
          </a:prstGeom>
          <a:noFill/>
          <a:ln w="9525">
            <a:noFill/>
            <a:miter lim="800000"/>
            <a:headEnd/>
            <a:tailEnd/>
          </a:ln>
        </p:spPr>
      </p:pic>
      <p:pic>
        <p:nvPicPr>
          <p:cNvPr id="14341" name="Picture 5"/>
          <p:cNvPicPr>
            <a:picLocks noChangeAspect="1" noChangeArrowheads="1"/>
          </p:cNvPicPr>
          <p:nvPr/>
        </p:nvPicPr>
        <p:blipFill>
          <a:blip r:embed="rId3" cstate="print"/>
          <a:srcRect/>
          <a:stretch>
            <a:fillRect/>
          </a:stretch>
        </p:blipFill>
        <p:spPr bwMode="auto">
          <a:xfrm>
            <a:off x="0" y="5805488"/>
            <a:ext cx="8934450" cy="857250"/>
          </a:xfrm>
          <a:prstGeom prst="rect">
            <a:avLst/>
          </a:prstGeom>
          <a:noFill/>
          <a:ln w="9525">
            <a:noFill/>
            <a:miter lim="800000"/>
            <a:headEnd/>
            <a:tailEnd/>
          </a:ln>
        </p:spPr>
      </p:pic>
      <p:sp>
        <p:nvSpPr>
          <p:cNvPr id="6" name="Oval 18"/>
          <p:cNvSpPr>
            <a:spLocks noChangeArrowheads="1"/>
          </p:cNvSpPr>
          <p:nvPr/>
        </p:nvSpPr>
        <p:spPr bwMode="auto">
          <a:xfrm>
            <a:off x="2699792" y="5589240"/>
            <a:ext cx="3600400" cy="864096"/>
          </a:xfrm>
          <a:prstGeom prst="ellipse">
            <a:avLst/>
          </a:prstGeom>
          <a:noFill/>
          <a:ln w="9525">
            <a:solidFill>
              <a:srgbClr val="FF0000"/>
            </a:solidFill>
            <a:round/>
            <a:headEnd/>
            <a:tailEnd/>
          </a:ln>
        </p:spPr>
        <p:txBody>
          <a:bodyPr wrap="none" anchor="ctr"/>
          <a:lstStyle/>
          <a:p>
            <a:endParaRPr lang="el-GR"/>
          </a:p>
        </p:txBody>
      </p:sp>
      <p:sp>
        <p:nvSpPr>
          <p:cNvPr id="7" name="Oval 18"/>
          <p:cNvSpPr>
            <a:spLocks noChangeArrowheads="1"/>
          </p:cNvSpPr>
          <p:nvPr/>
        </p:nvSpPr>
        <p:spPr bwMode="auto">
          <a:xfrm>
            <a:off x="3851920" y="4797152"/>
            <a:ext cx="4248472" cy="576064"/>
          </a:xfrm>
          <a:prstGeom prst="ellipse">
            <a:avLst/>
          </a:prstGeom>
          <a:noFill/>
          <a:ln w="9525">
            <a:solidFill>
              <a:srgbClr val="FF0000"/>
            </a:solidFill>
            <a:round/>
            <a:headEnd/>
            <a:tailEnd/>
          </a:ln>
        </p:spPr>
        <p:txBody>
          <a:bodyPr wrap="none" anchor="ctr"/>
          <a:lstStyle/>
          <a:p>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 Τίτλος"/>
          <p:cNvSpPr>
            <a:spLocks noGrp="1"/>
          </p:cNvSpPr>
          <p:nvPr>
            <p:ph type="title"/>
          </p:nvPr>
        </p:nvSpPr>
        <p:spPr>
          <a:xfrm>
            <a:off x="457200" y="-243408"/>
            <a:ext cx="8229600" cy="1143000"/>
          </a:xfrm>
        </p:spPr>
        <p:txBody>
          <a:bodyPr/>
          <a:lstStyle/>
          <a:p>
            <a:r>
              <a:rPr lang="el-GR" b="1" dirty="0" smtClean="0"/>
              <a:t>Ανδρικά </a:t>
            </a:r>
            <a:r>
              <a:rPr lang="en-US" b="1" dirty="0" smtClean="0"/>
              <a:t>Slings</a:t>
            </a:r>
            <a:endParaRPr lang="el-GR" b="1" dirty="0" smtClean="0"/>
          </a:p>
        </p:txBody>
      </p:sp>
      <p:sp>
        <p:nvSpPr>
          <p:cNvPr id="15363" name="2 - Θέση περιεχομένου"/>
          <p:cNvSpPr>
            <a:spLocks noGrp="1"/>
          </p:cNvSpPr>
          <p:nvPr>
            <p:ph idx="1"/>
          </p:nvPr>
        </p:nvSpPr>
        <p:spPr>
          <a:xfrm>
            <a:off x="457200" y="764704"/>
            <a:ext cx="8229600" cy="4525963"/>
          </a:xfrm>
        </p:spPr>
        <p:txBody>
          <a:bodyPr/>
          <a:lstStyle/>
          <a:p>
            <a:r>
              <a:rPr lang="el-GR" dirty="0" smtClean="0"/>
              <a:t>Σταθερά</a:t>
            </a:r>
            <a:r>
              <a:rPr lang="en-US" dirty="0" smtClean="0"/>
              <a:t> (</a:t>
            </a:r>
            <a:r>
              <a:rPr lang="en-US" dirty="0" err="1" smtClean="0"/>
              <a:t>AdVance</a:t>
            </a:r>
            <a:r>
              <a:rPr lang="el-GR" dirty="0" smtClean="0"/>
              <a:t>, </a:t>
            </a:r>
            <a:r>
              <a:rPr lang="en-US" dirty="0" smtClean="0"/>
              <a:t>Virtue</a:t>
            </a:r>
            <a:r>
              <a:rPr lang="el-GR" dirty="0" smtClean="0"/>
              <a:t>,</a:t>
            </a:r>
            <a:r>
              <a:rPr lang="en-US" dirty="0" smtClean="0"/>
              <a:t> </a:t>
            </a:r>
            <a:r>
              <a:rPr lang="en-US" dirty="0" err="1" smtClean="0"/>
              <a:t>Istop</a:t>
            </a:r>
            <a:r>
              <a:rPr lang="en-US" dirty="0" smtClean="0"/>
              <a:t> TOMS)</a:t>
            </a:r>
          </a:p>
          <a:p>
            <a:r>
              <a:rPr lang="el-GR" dirty="0" smtClean="0"/>
              <a:t>Ρυθμιζόμενα</a:t>
            </a:r>
            <a:r>
              <a:rPr lang="en-US" dirty="0" smtClean="0"/>
              <a:t> (Argus, AMI Atoms, </a:t>
            </a:r>
            <a:r>
              <a:rPr lang="en-US" dirty="0" err="1" smtClean="0"/>
              <a:t>Remeex</a:t>
            </a:r>
            <a:r>
              <a:rPr lang="en-US" dirty="0" smtClean="0"/>
              <a:t>)</a:t>
            </a:r>
            <a:endParaRPr lang="el-GR" dirty="0" smtClean="0"/>
          </a:p>
        </p:txBody>
      </p:sp>
      <p:pic>
        <p:nvPicPr>
          <p:cNvPr id="4" name="Picture 4"/>
          <p:cNvPicPr>
            <a:picLocks noChangeAspect="1" noChangeArrowheads="1"/>
          </p:cNvPicPr>
          <p:nvPr/>
        </p:nvPicPr>
        <p:blipFill>
          <a:blip r:embed="rId2" cstate="print"/>
          <a:srcRect/>
          <a:stretch>
            <a:fillRect/>
          </a:stretch>
        </p:blipFill>
        <p:spPr>
          <a:xfrm>
            <a:off x="0" y="4080061"/>
            <a:ext cx="3635896" cy="2777939"/>
          </a:xfrm>
          <a:prstGeom prst="rect">
            <a:avLst/>
          </a:prstGeom>
          <a:noFill/>
        </p:spPr>
      </p:pic>
      <p:pic>
        <p:nvPicPr>
          <p:cNvPr id="5" name="3 - Θέση περιεχομένου" descr="αρχείο λήψης (1).jpg"/>
          <p:cNvPicPr>
            <a:picLocks noChangeAspect="1"/>
          </p:cNvPicPr>
          <p:nvPr/>
        </p:nvPicPr>
        <p:blipFill>
          <a:blip r:embed="rId3" cstate="print"/>
          <a:srcRect/>
          <a:stretch>
            <a:fillRect/>
          </a:stretch>
        </p:blipFill>
        <p:spPr>
          <a:xfrm>
            <a:off x="5076056" y="4149080"/>
            <a:ext cx="4067944" cy="2708920"/>
          </a:xfrm>
          <a:prstGeom prst="rect">
            <a:avLst/>
          </a:prstGeom>
        </p:spPr>
      </p:pic>
      <p:pic>
        <p:nvPicPr>
          <p:cNvPr id="6" name="5 - Εικόνα" descr="TOMS-in-place-300x169.jpg"/>
          <p:cNvPicPr>
            <a:picLocks noChangeAspect="1"/>
          </p:cNvPicPr>
          <p:nvPr/>
        </p:nvPicPr>
        <p:blipFill>
          <a:blip r:embed="rId4" cstate="print"/>
          <a:stretch>
            <a:fillRect/>
          </a:stretch>
        </p:blipFill>
        <p:spPr>
          <a:xfrm>
            <a:off x="395536" y="2123735"/>
            <a:ext cx="3467462" cy="1953337"/>
          </a:xfrm>
          <a:prstGeom prst="rect">
            <a:avLst/>
          </a:prstGeom>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Inhaltsplatzhalter 2"/>
          <p:cNvSpPr>
            <a:spLocks noGrp="1"/>
          </p:cNvSpPr>
          <p:nvPr>
            <p:ph sz="quarter" idx="1"/>
          </p:nvPr>
        </p:nvSpPr>
        <p:spPr>
          <a:xfrm>
            <a:off x="627063" y="379413"/>
            <a:ext cx="8037512" cy="527050"/>
          </a:xfrm>
        </p:spPr>
        <p:txBody>
          <a:bodyPr/>
          <a:lstStyle/>
          <a:p>
            <a:pPr algn="ctr" eaLnBrk="1" hangingPunct="1">
              <a:buFont typeface="Arial" pitchFamily="34" charset="0"/>
              <a:buNone/>
            </a:pPr>
            <a:r>
              <a:rPr lang="de-DE" sz="1800" b="1" smtClean="0">
                <a:latin typeface="Arial" pitchFamily="34" charset="0"/>
                <a:cs typeface="Arial" pitchFamily="34" charset="0"/>
              </a:rPr>
              <a:t>AdVance® Male Sling System (American Medical Systems)</a:t>
            </a:r>
          </a:p>
        </p:txBody>
      </p:sp>
      <p:pic>
        <p:nvPicPr>
          <p:cNvPr id="84996" name="Picture 5" descr="needl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8050" y="925513"/>
            <a:ext cx="4479925"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4" descr="sl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4275" y="2865438"/>
            <a:ext cx="6654800"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2675" y="3779838"/>
            <a:ext cx="3751263"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type="none" w="sm" len="sm"/>
                <a:tailEnd type="none" w="sm" len="sm"/>
              </a14:hiddenLine>
            </a:ext>
          </a:extLst>
        </p:spPr>
      </p:pic>
      <p:pic>
        <p:nvPicPr>
          <p:cNvPr id="84999" name="Grafik 8" descr="H:\Desktop\Skizzen\Advance 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2438" y="3665538"/>
            <a:ext cx="4073525" cy="29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1801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MediaObjects/120_2008_1840_Fig6_HTML.jpg"/>
          <p:cNvPicPr>
            <a:picLocks noChangeAspect="1" noChangeArrowheads="1"/>
          </p:cNvPicPr>
          <p:nvPr/>
        </p:nvPicPr>
        <p:blipFill>
          <a:blip r:embed="rId2" cstate="print"/>
          <a:srcRect/>
          <a:stretch>
            <a:fillRect/>
          </a:stretch>
        </p:blipFill>
        <p:spPr bwMode="auto">
          <a:xfrm>
            <a:off x="0" y="692696"/>
            <a:ext cx="8910638" cy="54726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endParaRPr lang="el-GR"/>
          </a:p>
        </p:txBody>
      </p:sp>
      <p:pic>
        <p:nvPicPr>
          <p:cNvPr id="63491" name="Picture 3" descr="olympus1_091"/>
          <p:cNvPicPr>
            <a:picLocks noGrp="1" noChangeAspect="1" noChangeArrowheads="1"/>
          </p:cNvPicPr>
          <p:nvPr>
            <p:ph idx="1"/>
          </p:nvPr>
        </p:nvPicPr>
        <p:blipFill>
          <a:blip r:embed="rId2" cstate="print"/>
          <a:srcRect/>
          <a:stretch>
            <a:fillRect/>
          </a:stretch>
        </p:blipFill>
        <p:spPr>
          <a:xfrm>
            <a:off x="0" y="0"/>
            <a:ext cx="9144000" cy="6858000"/>
          </a:xfrm>
          <a:noFill/>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txBox="1">
            <a:spLocks noChangeArrowheads="1"/>
          </p:cNvSpPr>
          <p:nvPr/>
        </p:nvSpPr>
        <p:spPr bwMode="auto">
          <a:xfrm>
            <a:off x="395288" y="5160963"/>
            <a:ext cx="180022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rgbClr val="000000"/>
                </a:solidFill>
                <a:latin typeface="Tahoma" pitchFamily="34" charset="0"/>
              </a:defRPr>
            </a:lvl1pPr>
            <a:lvl2pPr marL="742950" indent="-285750">
              <a:defRPr sz="2100">
                <a:solidFill>
                  <a:srgbClr val="000000"/>
                </a:solidFill>
                <a:latin typeface="Tahoma" pitchFamily="34" charset="0"/>
              </a:defRPr>
            </a:lvl2pPr>
            <a:lvl3pPr marL="1143000" indent="-228600">
              <a:defRPr sz="2100">
                <a:solidFill>
                  <a:srgbClr val="000000"/>
                </a:solidFill>
                <a:latin typeface="Tahoma" pitchFamily="34" charset="0"/>
              </a:defRPr>
            </a:lvl3pPr>
            <a:lvl4pPr marL="1600200" indent="-228600">
              <a:defRPr sz="2100">
                <a:solidFill>
                  <a:srgbClr val="000000"/>
                </a:solidFill>
                <a:latin typeface="Tahoma" pitchFamily="34" charset="0"/>
              </a:defRPr>
            </a:lvl4pPr>
            <a:lvl5pPr marL="2057400" indent="-228600">
              <a:defRPr sz="2100">
                <a:solidFill>
                  <a:srgbClr val="000000"/>
                </a:solidFill>
                <a:latin typeface="Tahoma" pitchFamily="34" charset="0"/>
              </a:defRPr>
            </a:lvl5pPr>
            <a:lvl6pPr marL="2514600" indent="-228600" eaLnBrk="0" fontAlgn="base" hangingPunct="0">
              <a:lnSpc>
                <a:spcPct val="90000"/>
              </a:lnSpc>
              <a:spcBef>
                <a:spcPct val="0"/>
              </a:spcBef>
              <a:spcAft>
                <a:spcPct val="0"/>
              </a:spcAft>
              <a:buClr>
                <a:schemeClr val="tx1"/>
              </a:buClr>
              <a:buSzPct val="75000"/>
              <a:defRPr sz="2100">
                <a:solidFill>
                  <a:srgbClr val="000000"/>
                </a:solidFill>
                <a:latin typeface="Tahoma" pitchFamily="34" charset="0"/>
              </a:defRPr>
            </a:lvl6pPr>
            <a:lvl7pPr marL="2971800" indent="-228600" eaLnBrk="0" fontAlgn="base" hangingPunct="0">
              <a:lnSpc>
                <a:spcPct val="90000"/>
              </a:lnSpc>
              <a:spcBef>
                <a:spcPct val="0"/>
              </a:spcBef>
              <a:spcAft>
                <a:spcPct val="0"/>
              </a:spcAft>
              <a:buClr>
                <a:schemeClr val="tx1"/>
              </a:buClr>
              <a:buSzPct val="75000"/>
              <a:defRPr sz="2100">
                <a:solidFill>
                  <a:srgbClr val="000000"/>
                </a:solidFill>
                <a:latin typeface="Tahoma" pitchFamily="34" charset="0"/>
              </a:defRPr>
            </a:lvl7pPr>
            <a:lvl8pPr marL="3429000" indent="-228600" eaLnBrk="0" fontAlgn="base" hangingPunct="0">
              <a:lnSpc>
                <a:spcPct val="90000"/>
              </a:lnSpc>
              <a:spcBef>
                <a:spcPct val="0"/>
              </a:spcBef>
              <a:spcAft>
                <a:spcPct val="0"/>
              </a:spcAft>
              <a:buClr>
                <a:schemeClr val="tx1"/>
              </a:buClr>
              <a:buSzPct val="75000"/>
              <a:defRPr sz="2100">
                <a:solidFill>
                  <a:srgbClr val="000000"/>
                </a:solidFill>
                <a:latin typeface="Tahoma" pitchFamily="34" charset="0"/>
              </a:defRPr>
            </a:lvl8pPr>
            <a:lvl9pPr marL="3886200" indent="-228600" eaLnBrk="0" fontAlgn="base" hangingPunct="0">
              <a:lnSpc>
                <a:spcPct val="90000"/>
              </a:lnSpc>
              <a:spcBef>
                <a:spcPct val="0"/>
              </a:spcBef>
              <a:spcAft>
                <a:spcPct val="0"/>
              </a:spcAft>
              <a:buClr>
                <a:schemeClr val="tx1"/>
              </a:buClr>
              <a:buSzPct val="75000"/>
              <a:defRPr sz="2100">
                <a:solidFill>
                  <a:srgbClr val="000000"/>
                </a:solidFill>
                <a:latin typeface="Tahoma" pitchFamily="34" charset="0"/>
              </a:defRPr>
            </a:lvl9pPr>
          </a:lstStyle>
          <a:p>
            <a:pPr fontAlgn="base">
              <a:lnSpc>
                <a:spcPct val="90000"/>
              </a:lnSpc>
              <a:spcBef>
                <a:spcPct val="20000"/>
              </a:spcBef>
              <a:spcAft>
                <a:spcPct val="0"/>
              </a:spcAft>
              <a:buClr>
                <a:prstClr val="black"/>
              </a:buClr>
              <a:buSzPct val="75000"/>
            </a:pPr>
            <a:r>
              <a:rPr lang="en-US" sz="2000" b="1" u="sng">
                <a:solidFill>
                  <a:prstClr val="black"/>
                </a:solidFill>
                <a:latin typeface="Calibri" pitchFamily="34" charset="0"/>
                <a:cs typeface="Calibri" pitchFamily="34" charset="0"/>
              </a:rPr>
              <a:t>Conclusions</a:t>
            </a:r>
          </a:p>
        </p:txBody>
      </p:sp>
      <p:sp>
        <p:nvSpPr>
          <p:cNvPr id="116739" name="Rectangle 3"/>
          <p:cNvSpPr txBox="1">
            <a:spLocks noChangeArrowheads="1"/>
          </p:cNvSpPr>
          <p:nvPr/>
        </p:nvSpPr>
        <p:spPr bwMode="auto">
          <a:xfrm>
            <a:off x="395288" y="404813"/>
            <a:ext cx="78486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rgbClr val="000000"/>
                </a:solidFill>
                <a:latin typeface="Tahoma" pitchFamily="34" charset="0"/>
              </a:defRPr>
            </a:lvl1pPr>
            <a:lvl2pPr marL="742950" indent="-285750">
              <a:defRPr sz="2100">
                <a:solidFill>
                  <a:srgbClr val="000000"/>
                </a:solidFill>
                <a:latin typeface="Tahoma" pitchFamily="34" charset="0"/>
              </a:defRPr>
            </a:lvl2pPr>
            <a:lvl3pPr marL="1143000" indent="-228600">
              <a:defRPr sz="2100">
                <a:solidFill>
                  <a:srgbClr val="000000"/>
                </a:solidFill>
                <a:latin typeface="Tahoma" pitchFamily="34" charset="0"/>
              </a:defRPr>
            </a:lvl3pPr>
            <a:lvl4pPr marL="1600200" indent="-228600">
              <a:defRPr sz="2100">
                <a:solidFill>
                  <a:srgbClr val="000000"/>
                </a:solidFill>
                <a:latin typeface="Tahoma" pitchFamily="34" charset="0"/>
              </a:defRPr>
            </a:lvl4pPr>
            <a:lvl5pPr marL="2057400" indent="-228600">
              <a:defRPr sz="2100">
                <a:solidFill>
                  <a:srgbClr val="000000"/>
                </a:solidFill>
                <a:latin typeface="Tahoma" pitchFamily="34" charset="0"/>
              </a:defRPr>
            </a:lvl5pPr>
            <a:lvl6pPr marL="2514600" indent="-228600" eaLnBrk="0" fontAlgn="base" hangingPunct="0">
              <a:lnSpc>
                <a:spcPct val="90000"/>
              </a:lnSpc>
              <a:spcBef>
                <a:spcPct val="0"/>
              </a:spcBef>
              <a:spcAft>
                <a:spcPct val="0"/>
              </a:spcAft>
              <a:buClr>
                <a:schemeClr val="tx1"/>
              </a:buClr>
              <a:buSzPct val="75000"/>
              <a:defRPr sz="2100">
                <a:solidFill>
                  <a:srgbClr val="000000"/>
                </a:solidFill>
                <a:latin typeface="Tahoma" pitchFamily="34" charset="0"/>
              </a:defRPr>
            </a:lvl6pPr>
            <a:lvl7pPr marL="2971800" indent="-228600" eaLnBrk="0" fontAlgn="base" hangingPunct="0">
              <a:lnSpc>
                <a:spcPct val="90000"/>
              </a:lnSpc>
              <a:spcBef>
                <a:spcPct val="0"/>
              </a:spcBef>
              <a:spcAft>
                <a:spcPct val="0"/>
              </a:spcAft>
              <a:buClr>
                <a:schemeClr val="tx1"/>
              </a:buClr>
              <a:buSzPct val="75000"/>
              <a:defRPr sz="2100">
                <a:solidFill>
                  <a:srgbClr val="000000"/>
                </a:solidFill>
                <a:latin typeface="Tahoma" pitchFamily="34" charset="0"/>
              </a:defRPr>
            </a:lvl7pPr>
            <a:lvl8pPr marL="3429000" indent="-228600" eaLnBrk="0" fontAlgn="base" hangingPunct="0">
              <a:lnSpc>
                <a:spcPct val="90000"/>
              </a:lnSpc>
              <a:spcBef>
                <a:spcPct val="0"/>
              </a:spcBef>
              <a:spcAft>
                <a:spcPct val="0"/>
              </a:spcAft>
              <a:buClr>
                <a:schemeClr val="tx1"/>
              </a:buClr>
              <a:buSzPct val="75000"/>
              <a:defRPr sz="2100">
                <a:solidFill>
                  <a:srgbClr val="000000"/>
                </a:solidFill>
                <a:latin typeface="Tahoma" pitchFamily="34" charset="0"/>
              </a:defRPr>
            </a:lvl8pPr>
            <a:lvl9pPr marL="3886200" indent="-228600" eaLnBrk="0" fontAlgn="base" hangingPunct="0">
              <a:lnSpc>
                <a:spcPct val="90000"/>
              </a:lnSpc>
              <a:spcBef>
                <a:spcPct val="0"/>
              </a:spcBef>
              <a:spcAft>
                <a:spcPct val="0"/>
              </a:spcAft>
              <a:buClr>
                <a:schemeClr val="tx1"/>
              </a:buClr>
              <a:buSzPct val="75000"/>
              <a:defRPr sz="2100">
                <a:solidFill>
                  <a:srgbClr val="000000"/>
                </a:solidFill>
                <a:latin typeface="Tahoma" pitchFamily="34" charset="0"/>
              </a:defRPr>
            </a:lvl9pPr>
          </a:lstStyle>
          <a:p>
            <a:pPr fontAlgn="base">
              <a:lnSpc>
                <a:spcPct val="90000"/>
              </a:lnSpc>
              <a:spcBef>
                <a:spcPct val="20000"/>
              </a:spcBef>
              <a:spcAft>
                <a:spcPct val="0"/>
              </a:spcAft>
              <a:buClr>
                <a:prstClr val="black"/>
              </a:buClr>
              <a:buSzPct val="75000"/>
            </a:pPr>
            <a:r>
              <a:rPr lang="en-US" sz="2000" b="1" u="sng">
                <a:solidFill>
                  <a:prstClr val="black"/>
                </a:solidFill>
                <a:latin typeface="Calibri" pitchFamily="34" charset="0"/>
                <a:cs typeface="Calibri" pitchFamily="34" charset="0"/>
              </a:rPr>
              <a:t>Results (n= 151 with completed 3 year follow-up)</a:t>
            </a:r>
          </a:p>
        </p:txBody>
      </p:sp>
      <p:sp>
        <p:nvSpPr>
          <p:cNvPr id="116740" name="TextBox 13"/>
          <p:cNvSpPr txBox="1">
            <a:spLocks noChangeArrowheads="1"/>
          </p:cNvSpPr>
          <p:nvPr/>
        </p:nvSpPr>
        <p:spPr bwMode="auto">
          <a:xfrm>
            <a:off x="395288" y="5610225"/>
            <a:ext cx="39973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a:solidFill>
                  <a:srgbClr val="000000"/>
                </a:solidFill>
                <a:latin typeface="Tahoma" pitchFamily="34" charset="0"/>
              </a:defRPr>
            </a:lvl1pPr>
            <a:lvl2pPr marL="742950" indent="-285750">
              <a:defRPr sz="2100">
                <a:solidFill>
                  <a:srgbClr val="000000"/>
                </a:solidFill>
                <a:latin typeface="Tahoma" pitchFamily="34" charset="0"/>
              </a:defRPr>
            </a:lvl2pPr>
            <a:lvl3pPr marL="1143000" indent="-228600">
              <a:defRPr sz="2100">
                <a:solidFill>
                  <a:srgbClr val="000000"/>
                </a:solidFill>
                <a:latin typeface="Tahoma" pitchFamily="34" charset="0"/>
              </a:defRPr>
            </a:lvl3pPr>
            <a:lvl4pPr marL="1600200" indent="-228600">
              <a:defRPr sz="2100">
                <a:solidFill>
                  <a:srgbClr val="000000"/>
                </a:solidFill>
                <a:latin typeface="Tahoma" pitchFamily="34" charset="0"/>
              </a:defRPr>
            </a:lvl4pPr>
            <a:lvl5pPr marL="2057400" indent="-228600">
              <a:defRPr sz="2100">
                <a:solidFill>
                  <a:srgbClr val="000000"/>
                </a:solidFill>
                <a:latin typeface="Tahoma" pitchFamily="34" charset="0"/>
              </a:defRPr>
            </a:lvl5pPr>
            <a:lvl6pPr marL="2514600" indent="-228600" eaLnBrk="0" fontAlgn="base" hangingPunct="0">
              <a:lnSpc>
                <a:spcPct val="90000"/>
              </a:lnSpc>
              <a:spcBef>
                <a:spcPct val="0"/>
              </a:spcBef>
              <a:spcAft>
                <a:spcPct val="0"/>
              </a:spcAft>
              <a:buClr>
                <a:schemeClr val="tx1"/>
              </a:buClr>
              <a:buSzPct val="75000"/>
              <a:defRPr sz="2100">
                <a:solidFill>
                  <a:srgbClr val="000000"/>
                </a:solidFill>
                <a:latin typeface="Tahoma" pitchFamily="34" charset="0"/>
              </a:defRPr>
            </a:lvl6pPr>
            <a:lvl7pPr marL="2971800" indent="-228600" eaLnBrk="0" fontAlgn="base" hangingPunct="0">
              <a:lnSpc>
                <a:spcPct val="90000"/>
              </a:lnSpc>
              <a:spcBef>
                <a:spcPct val="0"/>
              </a:spcBef>
              <a:spcAft>
                <a:spcPct val="0"/>
              </a:spcAft>
              <a:buClr>
                <a:schemeClr val="tx1"/>
              </a:buClr>
              <a:buSzPct val="75000"/>
              <a:defRPr sz="2100">
                <a:solidFill>
                  <a:srgbClr val="000000"/>
                </a:solidFill>
                <a:latin typeface="Tahoma" pitchFamily="34" charset="0"/>
              </a:defRPr>
            </a:lvl7pPr>
            <a:lvl8pPr marL="3429000" indent="-228600" eaLnBrk="0" fontAlgn="base" hangingPunct="0">
              <a:lnSpc>
                <a:spcPct val="90000"/>
              </a:lnSpc>
              <a:spcBef>
                <a:spcPct val="0"/>
              </a:spcBef>
              <a:spcAft>
                <a:spcPct val="0"/>
              </a:spcAft>
              <a:buClr>
                <a:schemeClr val="tx1"/>
              </a:buClr>
              <a:buSzPct val="75000"/>
              <a:defRPr sz="2100">
                <a:solidFill>
                  <a:srgbClr val="000000"/>
                </a:solidFill>
                <a:latin typeface="Tahoma" pitchFamily="34" charset="0"/>
              </a:defRPr>
            </a:lvl8pPr>
            <a:lvl9pPr marL="3886200" indent="-228600" eaLnBrk="0" fontAlgn="base" hangingPunct="0">
              <a:lnSpc>
                <a:spcPct val="90000"/>
              </a:lnSpc>
              <a:spcBef>
                <a:spcPct val="0"/>
              </a:spcBef>
              <a:spcAft>
                <a:spcPct val="0"/>
              </a:spcAft>
              <a:buClr>
                <a:schemeClr val="tx1"/>
              </a:buClr>
              <a:buSzPct val="75000"/>
              <a:defRPr sz="2100">
                <a:solidFill>
                  <a:srgbClr val="000000"/>
                </a:solidFill>
                <a:latin typeface="Tahoma" pitchFamily="34" charset="0"/>
              </a:defRPr>
            </a:lvl9pPr>
          </a:lstStyle>
          <a:p>
            <a:pPr eaLnBrk="0" fontAlgn="base" hangingPunct="0">
              <a:lnSpc>
                <a:spcPct val="90000"/>
              </a:lnSpc>
              <a:spcBef>
                <a:spcPct val="0"/>
              </a:spcBef>
              <a:spcAft>
                <a:spcPct val="0"/>
              </a:spcAft>
              <a:buClr>
                <a:prstClr val="black"/>
              </a:buClr>
              <a:buSzPct val="75000"/>
            </a:pPr>
            <a:r>
              <a:rPr lang="en-GB" sz="1400">
                <a:latin typeface="Calibri" pitchFamily="34" charset="0"/>
                <a:cs typeface="Calibri" pitchFamily="34" charset="0"/>
              </a:rPr>
              <a:t>The Advance™ transobturator retroluminal repositioning sling suspension provides durable outcome to 3 yr for SUI treatment and is accompanied by a low complication rate.</a:t>
            </a:r>
            <a:r>
              <a:rPr lang="nl-NL" sz="1400">
                <a:latin typeface="Calibri" pitchFamily="34" charset="0"/>
                <a:cs typeface="Calibri" pitchFamily="34" charset="0"/>
              </a:rPr>
              <a:t>  </a:t>
            </a:r>
          </a:p>
        </p:txBody>
      </p:sp>
      <p:graphicFrame>
        <p:nvGraphicFramePr>
          <p:cNvPr id="9" name="Table 17"/>
          <p:cNvGraphicFramePr>
            <a:graphicFrameLocks noGrp="1"/>
          </p:cNvGraphicFramePr>
          <p:nvPr/>
        </p:nvGraphicFramePr>
        <p:xfrm>
          <a:off x="415925" y="796925"/>
          <a:ext cx="3754438" cy="1641543"/>
        </p:xfrm>
        <a:graphic>
          <a:graphicData uri="http://schemas.openxmlformats.org/drawingml/2006/table">
            <a:tbl>
              <a:tblPr firstRow="1" firstCol="1" bandRow="1">
                <a:tableStyleId>{C083E6E3-FA7D-4D7B-A595-EF9225AFEA82}</a:tableStyleId>
              </a:tblPr>
              <a:tblGrid>
                <a:gridCol w="1869206"/>
                <a:gridCol w="1885232"/>
              </a:tblGrid>
              <a:tr h="315663">
                <a:tc gridSpan="2">
                  <a:txBody>
                    <a:bodyPr/>
                    <a:lstStyle/>
                    <a:p>
                      <a:pPr marL="0" marR="0" indent="0" algn="ctr" defTabSz="4880610" rtl="0" eaLnBrk="1" fontAlgn="auto" latinLnBrk="0" hangingPunct="1">
                        <a:lnSpc>
                          <a:spcPct val="100000"/>
                        </a:lnSpc>
                        <a:spcBef>
                          <a:spcPts val="0"/>
                        </a:spcBef>
                        <a:spcAft>
                          <a:spcPts val="0"/>
                        </a:spcAft>
                        <a:buClrTx/>
                        <a:buSzTx/>
                        <a:buFontTx/>
                        <a:buNone/>
                        <a:tabLst/>
                        <a:defRPr/>
                      </a:pPr>
                      <a:r>
                        <a:rPr lang="en-US" sz="1800" dirty="0" smtClean="0">
                          <a:effectLst/>
                        </a:rPr>
                        <a:t>Main outcome</a:t>
                      </a:r>
                      <a:r>
                        <a:rPr lang="en-US" sz="1800" baseline="0" dirty="0" smtClean="0">
                          <a:effectLst/>
                        </a:rPr>
                        <a:t> (3-yr)</a:t>
                      </a:r>
                      <a:endParaRPr lang="en-US" sz="1800" dirty="0" smtClean="0">
                        <a:effectLst/>
                      </a:endParaRPr>
                    </a:p>
                  </a:txBody>
                  <a:tcPr marL="68582" marR="68582" marT="0" marB="0"/>
                </a:tc>
                <a:tc hMerge="1">
                  <a:txBody>
                    <a:bodyPr/>
                    <a:lstStyle/>
                    <a:p>
                      <a:pPr marL="0" marR="0" algn="ctr">
                        <a:lnSpc>
                          <a:spcPct val="100000"/>
                        </a:lnSpc>
                        <a:spcBef>
                          <a:spcPts val="0"/>
                        </a:spcBef>
                        <a:spcAft>
                          <a:spcPts val="0"/>
                        </a:spcAft>
                      </a:pPr>
                      <a:endParaRPr lang="en-US" sz="3600" dirty="0">
                        <a:effectLst/>
                        <a:latin typeface="Calibri"/>
                        <a:ea typeface="Calibri"/>
                        <a:cs typeface="Times New Roman"/>
                      </a:endParaRPr>
                    </a:p>
                  </a:txBody>
                  <a:tcPr marL="68580" marR="68580" marT="0" marB="0"/>
                </a:tc>
              </a:tr>
              <a:tr h="1325812">
                <a:tc>
                  <a:txBody>
                    <a:bodyPr/>
                    <a:lstStyle/>
                    <a:p>
                      <a:pPr marL="1588" marR="0" indent="0">
                        <a:lnSpc>
                          <a:spcPct val="100000"/>
                        </a:lnSpc>
                        <a:spcBef>
                          <a:spcPts val="600"/>
                        </a:spcBef>
                        <a:spcAft>
                          <a:spcPts val="0"/>
                        </a:spcAft>
                      </a:pPr>
                      <a:r>
                        <a:rPr lang="en-US" sz="1800" b="1" dirty="0" smtClean="0">
                          <a:solidFill>
                            <a:srgbClr val="FF0000"/>
                          </a:solidFill>
                          <a:effectLst/>
                        </a:rPr>
                        <a:t>Cured</a:t>
                      </a:r>
                      <a:endParaRPr lang="en-US" sz="1800" b="1" dirty="0">
                        <a:solidFill>
                          <a:srgbClr val="FF0000"/>
                        </a:solidFill>
                        <a:effectLst/>
                      </a:endParaRPr>
                    </a:p>
                    <a:p>
                      <a:pPr marL="1588" marR="0" indent="0">
                        <a:lnSpc>
                          <a:spcPct val="100000"/>
                        </a:lnSpc>
                        <a:spcBef>
                          <a:spcPts val="600"/>
                        </a:spcBef>
                        <a:spcAft>
                          <a:spcPts val="0"/>
                        </a:spcAft>
                      </a:pPr>
                      <a:r>
                        <a:rPr lang="en-US" sz="1800" b="1" dirty="0" smtClean="0">
                          <a:solidFill>
                            <a:srgbClr val="FF0000"/>
                          </a:solidFill>
                          <a:effectLst/>
                        </a:rPr>
                        <a:t>Improved</a:t>
                      </a:r>
                    </a:p>
                    <a:p>
                      <a:pPr marL="1588" marR="0" indent="0">
                        <a:lnSpc>
                          <a:spcPct val="100000"/>
                        </a:lnSpc>
                        <a:spcBef>
                          <a:spcPts val="600"/>
                        </a:spcBef>
                        <a:spcAft>
                          <a:spcPts val="0"/>
                        </a:spcAft>
                      </a:pPr>
                      <a:r>
                        <a:rPr lang="en-US" sz="1800" b="1" u="sng" dirty="0" smtClean="0">
                          <a:solidFill>
                            <a:srgbClr val="FF0000"/>
                          </a:solidFill>
                          <a:effectLst/>
                        </a:rPr>
                        <a:t>Cured+ Improved</a:t>
                      </a:r>
                      <a:endParaRPr lang="en-US" sz="1800" b="1" u="sng" dirty="0">
                        <a:solidFill>
                          <a:srgbClr val="FF0000"/>
                        </a:solidFill>
                        <a:effectLst/>
                      </a:endParaRPr>
                    </a:p>
                    <a:p>
                      <a:pPr marL="1588" marR="0" indent="0">
                        <a:lnSpc>
                          <a:spcPct val="100000"/>
                        </a:lnSpc>
                        <a:spcBef>
                          <a:spcPts val="600"/>
                        </a:spcBef>
                        <a:spcAft>
                          <a:spcPts val="0"/>
                        </a:spcAft>
                      </a:pPr>
                      <a:r>
                        <a:rPr lang="en-US" sz="1800" b="1" dirty="0" smtClean="0">
                          <a:solidFill>
                            <a:srgbClr val="FF0000"/>
                          </a:solidFill>
                          <a:effectLst/>
                        </a:rPr>
                        <a:t>Failed</a:t>
                      </a:r>
                      <a:endParaRPr lang="en-US" sz="1800" b="1" dirty="0">
                        <a:solidFill>
                          <a:srgbClr val="FF0000"/>
                        </a:solidFill>
                        <a:effectLst/>
                      </a:endParaRPr>
                    </a:p>
                  </a:txBody>
                  <a:tcPr marL="68582" marR="68582" marT="0" marB="0"/>
                </a:tc>
                <a:tc>
                  <a:txBody>
                    <a:bodyPr/>
                    <a:lstStyle/>
                    <a:p>
                      <a:pPr marL="0" marR="0" algn="ctr">
                        <a:lnSpc>
                          <a:spcPct val="100000"/>
                        </a:lnSpc>
                        <a:spcBef>
                          <a:spcPts val="600"/>
                        </a:spcBef>
                        <a:spcAft>
                          <a:spcPts val="0"/>
                        </a:spcAft>
                      </a:pPr>
                      <a:r>
                        <a:rPr lang="en-US" sz="1800" b="1" dirty="0" smtClean="0">
                          <a:solidFill>
                            <a:srgbClr val="FF0000"/>
                          </a:solidFill>
                          <a:effectLst/>
                        </a:rPr>
                        <a:t>80 </a:t>
                      </a:r>
                      <a:r>
                        <a:rPr lang="en-US" sz="1800" b="1" dirty="0">
                          <a:solidFill>
                            <a:srgbClr val="FF0000"/>
                          </a:solidFill>
                          <a:effectLst/>
                        </a:rPr>
                        <a:t>(53.0%)</a:t>
                      </a:r>
                    </a:p>
                    <a:p>
                      <a:pPr marL="0" marR="0" algn="ctr">
                        <a:lnSpc>
                          <a:spcPct val="100000"/>
                        </a:lnSpc>
                        <a:spcBef>
                          <a:spcPts val="600"/>
                        </a:spcBef>
                        <a:spcAft>
                          <a:spcPts val="0"/>
                        </a:spcAft>
                      </a:pPr>
                      <a:r>
                        <a:rPr lang="en-US" sz="1800" b="1" dirty="0">
                          <a:solidFill>
                            <a:srgbClr val="FF0000"/>
                          </a:solidFill>
                          <a:effectLst/>
                        </a:rPr>
                        <a:t>36 (23.8%)</a:t>
                      </a:r>
                    </a:p>
                    <a:p>
                      <a:pPr marL="0" marR="0" algn="ctr">
                        <a:lnSpc>
                          <a:spcPct val="100000"/>
                        </a:lnSpc>
                        <a:spcBef>
                          <a:spcPts val="600"/>
                        </a:spcBef>
                        <a:spcAft>
                          <a:spcPts val="0"/>
                        </a:spcAft>
                      </a:pPr>
                      <a:r>
                        <a:rPr lang="en-US" sz="1800" b="1" u="sng" dirty="0" smtClean="0">
                          <a:solidFill>
                            <a:srgbClr val="FF0000"/>
                          </a:solidFill>
                          <a:effectLst/>
                        </a:rPr>
                        <a:t>116 (76.8%)</a:t>
                      </a:r>
                    </a:p>
                    <a:p>
                      <a:pPr marL="0" marR="0" algn="ctr">
                        <a:lnSpc>
                          <a:spcPct val="100000"/>
                        </a:lnSpc>
                        <a:spcBef>
                          <a:spcPts val="600"/>
                        </a:spcBef>
                        <a:spcAft>
                          <a:spcPts val="0"/>
                        </a:spcAft>
                      </a:pPr>
                      <a:r>
                        <a:rPr lang="en-US" sz="1800" b="1" dirty="0" smtClean="0">
                          <a:solidFill>
                            <a:srgbClr val="FF0000"/>
                          </a:solidFill>
                          <a:effectLst/>
                        </a:rPr>
                        <a:t>35 </a:t>
                      </a:r>
                      <a:r>
                        <a:rPr lang="en-US" sz="1800" b="1" dirty="0">
                          <a:solidFill>
                            <a:srgbClr val="FF0000"/>
                          </a:solidFill>
                          <a:effectLst/>
                        </a:rPr>
                        <a:t>(23.2 </a:t>
                      </a:r>
                      <a:r>
                        <a:rPr lang="en-US" sz="1800" b="1" dirty="0" smtClean="0">
                          <a:solidFill>
                            <a:srgbClr val="FF0000"/>
                          </a:solidFill>
                          <a:effectLst/>
                        </a:rPr>
                        <a:t>%)</a:t>
                      </a:r>
                      <a:endParaRPr lang="en-US" sz="1800" b="1" dirty="0">
                        <a:solidFill>
                          <a:srgbClr val="FF0000"/>
                        </a:solidFill>
                        <a:effectLst/>
                      </a:endParaRPr>
                    </a:p>
                  </a:txBody>
                  <a:tcPr marL="68582" marR="68582" marT="0" marB="0"/>
                </a:tc>
              </a:tr>
            </a:tbl>
          </a:graphicData>
        </a:graphic>
      </p:graphicFrame>
      <p:graphicFrame>
        <p:nvGraphicFramePr>
          <p:cNvPr id="10" name="Table 18"/>
          <p:cNvGraphicFramePr>
            <a:graphicFrameLocks noGrp="1"/>
          </p:cNvGraphicFramePr>
          <p:nvPr/>
        </p:nvGraphicFramePr>
        <p:xfrm>
          <a:off x="4342874" y="1700808"/>
          <a:ext cx="4284612" cy="1680534"/>
        </p:xfrm>
        <a:graphic>
          <a:graphicData uri="http://schemas.openxmlformats.org/drawingml/2006/table">
            <a:tbl>
              <a:tblPr firstRow="1" bandRow="1">
                <a:tableStyleId>{C083E6E3-FA7D-4D7B-A595-EF9225AFEA82}</a:tableStyleId>
              </a:tblPr>
              <a:tblGrid>
                <a:gridCol w="900236"/>
                <a:gridCol w="2046734"/>
                <a:gridCol w="1337642"/>
              </a:tblGrid>
              <a:tr h="199655">
                <a:tc gridSpan="3">
                  <a:txBody>
                    <a:bodyPr/>
                    <a:lstStyle/>
                    <a:p>
                      <a:pPr marL="0" marR="0" algn="ctr">
                        <a:lnSpc>
                          <a:spcPct val="100000"/>
                        </a:lnSpc>
                        <a:spcBef>
                          <a:spcPts val="0"/>
                        </a:spcBef>
                        <a:spcAft>
                          <a:spcPts val="0"/>
                        </a:spcAft>
                      </a:pPr>
                      <a:r>
                        <a:rPr lang="en-US" sz="1400" dirty="0" smtClean="0">
                          <a:effectLst/>
                          <a:latin typeface="Calibri" pitchFamily="34" charset="0"/>
                          <a:cs typeface="Calibri" pitchFamily="34" charset="0"/>
                        </a:rPr>
                        <a:t>Stratification by baseline incontinence severity</a:t>
                      </a:r>
                      <a:endParaRPr lang="en-US" sz="1400" dirty="0">
                        <a:effectLst/>
                        <a:latin typeface="Calibri" pitchFamily="34" charset="0"/>
                        <a:cs typeface="Calibri" pitchFamily="34" charset="0"/>
                      </a:endParaRPr>
                    </a:p>
                  </a:txBody>
                  <a:tcPr/>
                </a:tc>
                <a:tc hMerge="1">
                  <a:txBody>
                    <a:bodyPr/>
                    <a:lstStyle/>
                    <a:p>
                      <a:endParaRPr lang="en-US"/>
                    </a:p>
                  </a:txBody>
                  <a:tcPr/>
                </a:tc>
                <a:tc hMerge="1">
                  <a:txBody>
                    <a:bodyPr/>
                    <a:lstStyle/>
                    <a:p>
                      <a:endParaRPr lang="en-US" dirty="0"/>
                    </a:p>
                  </a:txBody>
                  <a:tcPr/>
                </a:tc>
              </a:tr>
              <a:tr h="339414">
                <a:tc>
                  <a:txBody>
                    <a:bodyPr/>
                    <a:lstStyle/>
                    <a:p>
                      <a:pPr marL="609600" marR="0">
                        <a:lnSpc>
                          <a:spcPct val="100000"/>
                        </a:lnSpc>
                        <a:spcBef>
                          <a:spcPts val="0"/>
                        </a:spcBef>
                        <a:spcAft>
                          <a:spcPts val="0"/>
                        </a:spcAft>
                      </a:pPr>
                      <a:endParaRPr lang="en-US" sz="1400" dirty="0" smtClean="0">
                        <a:effectLst/>
                        <a:latin typeface="Calibri" pitchFamily="34" charset="0"/>
                        <a:cs typeface="Calibri" pitchFamily="34" charset="0"/>
                      </a:endParaRPr>
                    </a:p>
                  </a:txBody>
                  <a:tcPr/>
                </a:tc>
                <a:tc>
                  <a:txBody>
                    <a:bodyPr/>
                    <a:lstStyle/>
                    <a:p>
                      <a:pPr marL="0" marR="0" indent="0" algn="ctr" defTabSz="4880610" rtl="0" eaLnBrk="1" fontAlgn="auto" latinLnBrk="0" hangingPunct="1">
                        <a:lnSpc>
                          <a:spcPct val="100000"/>
                        </a:lnSpc>
                        <a:spcBef>
                          <a:spcPts val="0"/>
                        </a:spcBef>
                        <a:spcAft>
                          <a:spcPts val="0"/>
                        </a:spcAft>
                        <a:buClrTx/>
                        <a:buSzTx/>
                        <a:buFontTx/>
                        <a:buNone/>
                        <a:tabLst/>
                        <a:defRPr/>
                      </a:pPr>
                      <a:r>
                        <a:rPr lang="en-US" sz="1400" dirty="0" smtClean="0">
                          <a:effectLst/>
                          <a:latin typeface="Calibri" pitchFamily="34" charset="0"/>
                          <a:cs typeface="Calibri" pitchFamily="34" charset="0"/>
                        </a:rPr>
                        <a:t>Mild/moderate (n = 99)</a:t>
                      </a:r>
                    </a:p>
                  </a:txBody>
                  <a:tcPr/>
                </a:tc>
                <a:tc>
                  <a:txBody>
                    <a:bodyPr/>
                    <a:lstStyle/>
                    <a:p>
                      <a:pPr marL="0" marR="0" indent="0" algn="ctr" defTabSz="4880610" rtl="0" eaLnBrk="1" fontAlgn="auto" latinLnBrk="0" hangingPunct="1">
                        <a:lnSpc>
                          <a:spcPct val="100000"/>
                        </a:lnSpc>
                        <a:spcBef>
                          <a:spcPts val="0"/>
                        </a:spcBef>
                        <a:spcAft>
                          <a:spcPts val="0"/>
                        </a:spcAft>
                        <a:buClrTx/>
                        <a:buSzTx/>
                        <a:buFontTx/>
                        <a:buNone/>
                        <a:tabLst/>
                        <a:defRPr/>
                      </a:pPr>
                      <a:r>
                        <a:rPr lang="it-IT" sz="1400" dirty="0" smtClean="0">
                          <a:effectLst/>
                          <a:latin typeface="Calibri" pitchFamily="34" charset="0"/>
                          <a:cs typeface="Calibri" pitchFamily="34" charset="0"/>
                        </a:rPr>
                        <a:t>Severe (n = 52)</a:t>
                      </a:r>
                      <a:endParaRPr lang="en-US" sz="1400" dirty="0" smtClean="0">
                        <a:effectLst/>
                        <a:latin typeface="Calibri" pitchFamily="34" charset="0"/>
                        <a:cs typeface="Calibri" pitchFamily="34" charset="0"/>
                      </a:endParaRPr>
                    </a:p>
                  </a:txBody>
                  <a:tcPr/>
                </a:tc>
              </a:tr>
              <a:tr h="479173">
                <a:tc>
                  <a:txBody>
                    <a:bodyPr/>
                    <a:lstStyle/>
                    <a:p>
                      <a:pPr marL="0" marR="0" indent="0" algn="l" defTabSz="4880610" rtl="0" eaLnBrk="1" fontAlgn="auto" latinLnBrk="0" hangingPunct="1">
                        <a:lnSpc>
                          <a:spcPct val="100000"/>
                        </a:lnSpc>
                        <a:spcBef>
                          <a:spcPts val="0"/>
                        </a:spcBef>
                        <a:spcAft>
                          <a:spcPts val="0"/>
                        </a:spcAft>
                        <a:buClrTx/>
                        <a:buSzTx/>
                        <a:buFontTx/>
                        <a:buNone/>
                        <a:tabLst/>
                        <a:defRPr/>
                      </a:pPr>
                      <a:r>
                        <a:rPr lang="en-US" sz="1400" b="1" dirty="0" smtClean="0">
                          <a:solidFill>
                            <a:srgbClr val="FF0000"/>
                          </a:solidFill>
                          <a:effectLst/>
                          <a:latin typeface="Calibri" pitchFamily="34" charset="0"/>
                          <a:cs typeface="Calibri" pitchFamily="34" charset="0"/>
                        </a:rPr>
                        <a:t>Cured</a:t>
                      </a:r>
                    </a:p>
                    <a:p>
                      <a:pPr marL="0" marR="0" indent="0">
                        <a:lnSpc>
                          <a:spcPct val="100000"/>
                        </a:lnSpc>
                        <a:spcBef>
                          <a:spcPts val="0"/>
                        </a:spcBef>
                        <a:spcAft>
                          <a:spcPts val="0"/>
                        </a:spcAft>
                      </a:pPr>
                      <a:r>
                        <a:rPr lang="en-US" sz="1400" dirty="0" smtClean="0">
                          <a:effectLst/>
                          <a:latin typeface="Calibri" pitchFamily="34" charset="0"/>
                          <a:cs typeface="Calibri" pitchFamily="34" charset="0"/>
                        </a:rPr>
                        <a:t>Improved</a:t>
                      </a:r>
                    </a:p>
                    <a:p>
                      <a:pPr marL="0" marR="0" indent="0">
                        <a:lnSpc>
                          <a:spcPct val="100000"/>
                        </a:lnSpc>
                        <a:spcBef>
                          <a:spcPts val="0"/>
                        </a:spcBef>
                        <a:spcAft>
                          <a:spcPts val="0"/>
                        </a:spcAft>
                      </a:pPr>
                      <a:r>
                        <a:rPr lang="en-US" sz="1400" b="1" dirty="0" smtClean="0">
                          <a:solidFill>
                            <a:srgbClr val="FF0000"/>
                          </a:solidFill>
                          <a:effectLst/>
                          <a:latin typeface="Calibri" pitchFamily="34" charset="0"/>
                          <a:cs typeface="Calibri" pitchFamily="34" charset="0"/>
                        </a:rPr>
                        <a:t>Fail</a:t>
                      </a:r>
                    </a:p>
                  </a:txBody>
                  <a:tcPr/>
                </a:tc>
                <a:tc>
                  <a:txBody>
                    <a:bodyPr/>
                    <a:lstStyle/>
                    <a:p>
                      <a:pPr marL="0" marR="0" algn="ctr">
                        <a:lnSpc>
                          <a:spcPct val="100000"/>
                        </a:lnSpc>
                        <a:spcBef>
                          <a:spcPts val="0"/>
                        </a:spcBef>
                        <a:spcAft>
                          <a:spcPts val="0"/>
                        </a:spcAft>
                      </a:pPr>
                      <a:r>
                        <a:rPr lang="en-US" sz="1400" b="1" dirty="0" smtClean="0">
                          <a:solidFill>
                            <a:srgbClr val="FF0000"/>
                          </a:solidFill>
                          <a:effectLst/>
                          <a:latin typeface="Calibri" pitchFamily="34" charset="0"/>
                          <a:cs typeface="Calibri" pitchFamily="34" charset="0"/>
                        </a:rPr>
                        <a:t>58 (58.6%)</a:t>
                      </a:r>
                    </a:p>
                    <a:p>
                      <a:pPr marL="0" marR="0" algn="ctr">
                        <a:lnSpc>
                          <a:spcPct val="100000"/>
                        </a:lnSpc>
                        <a:spcBef>
                          <a:spcPts val="0"/>
                        </a:spcBef>
                        <a:spcAft>
                          <a:spcPts val="0"/>
                        </a:spcAft>
                      </a:pPr>
                      <a:r>
                        <a:rPr lang="en-US" sz="1400" dirty="0" smtClean="0">
                          <a:effectLst/>
                          <a:latin typeface="Calibri" pitchFamily="34" charset="0"/>
                          <a:cs typeface="Calibri" pitchFamily="34" charset="0"/>
                        </a:rPr>
                        <a:t>23 (23.2%)</a:t>
                      </a:r>
                    </a:p>
                    <a:p>
                      <a:pPr marL="0" marR="0" algn="ctr">
                        <a:lnSpc>
                          <a:spcPct val="100000"/>
                        </a:lnSpc>
                        <a:spcBef>
                          <a:spcPts val="0"/>
                        </a:spcBef>
                        <a:spcAft>
                          <a:spcPts val="0"/>
                        </a:spcAft>
                      </a:pPr>
                      <a:r>
                        <a:rPr lang="en-US" sz="1400" b="1" dirty="0" smtClean="0">
                          <a:solidFill>
                            <a:srgbClr val="FF0000"/>
                          </a:solidFill>
                          <a:effectLst/>
                          <a:latin typeface="Calibri" pitchFamily="34" charset="0"/>
                          <a:cs typeface="Calibri" pitchFamily="34" charset="0"/>
                        </a:rPr>
                        <a:t>18 (18.2%)</a:t>
                      </a:r>
                    </a:p>
                  </a:txBody>
                  <a:tcPr/>
                </a:tc>
                <a:tc>
                  <a:txBody>
                    <a:bodyPr/>
                    <a:lstStyle/>
                    <a:p>
                      <a:pPr marL="0" marR="0" algn="ctr">
                        <a:lnSpc>
                          <a:spcPct val="100000"/>
                        </a:lnSpc>
                        <a:spcBef>
                          <a:spcPts val="0"/>
                        </a:spcBef>
                        <a:spcAft>
                          <a:spcPts val="0"/>
                        </a:spcAft>
                      </a:pPr>
                      <a:r>
                        <a:rPr lang="en-US" sz="1400" b="1" dirty="0" smtClean="0">
                          <a:solidFill>
                            <a:srgbClr val="FF0000"/>
                          </a:solidFill>
                          <a:effectLst/>
                          <a:latin typeface="Calibri" pitchFamily="34" charset="0"/>
                          <a:cs typeface="Calibri" pitchFamily="34" charset="0"/>
                        </a:rPr>
                        <a:t>22 (42.3%)</a:t>
                      </a:r>
                    </a:p>
                    <a:p>
                      <a:pPr marL="0" marR="0" algn="ctr">
                        <a:lnSpc>
                          <a:spcPct val="100000"/>
                        </a:lnSpc>
                        <a:spcBef>
                          <a:spcPts val="0"/>
                        </a:spcBef>
                        <a:spcAft>
                          <a:spcPts val="0"/>
                        </a:spcAft>
                      </a:pPr>
                      <a:r>
                        <a:rPr lang="en-US" sz="1400" dirty="0" smtClean="0">
                          <a:effectLst/>
                          <a:latin typeface="Calibri" pitchFamily="34" charset="0"/>
                          <a:cs typeface="Calibri" pitchFamily="34" charset="0"/>
                        </a:rPr>
                        <a:t>13 (25.0%)</a:t>
                      </a:r>
                    </a:p>
                    <a:p>
                      <a:pPr marL="0" marR="0" algn="ctr">
                        <a:lnSpc>
                          <a:spcPct val="100000"/>
                        </a:lnSpc>
                        <a:spcBef>
                          <a:spcPts val="0"/>
                        </a:spcBef>
                        <a:spcAft>
                          <a:spcPts val="0"/>
                        </a:spcAft>
                      </a:pPr>
                      <a:r>
                        <a:rPr lang="en-US" sz="1400" b="1" dirty="0" smtClean="0">
                          <a:solidFill>
                            <a:srgbClr val="FF0000"/>
                          </a:solidFill>
                          <a:effectLst/>
                          <a:latin typeface="Calibri" pitchFamily="34" charset="0"/>
                          <a:cs typeface="Calibri" pitchFamily="34" charset="0"/>
                        </a:rPr>
                        <a:t>17 (32.7%)</a:t>
                      </a:r>
                      <a:r>
                        <a:rPr lang="en-US" sz="1400" b="1" dirty="0" smtClean="0">
                          <a:solidFill>
                            <a:srgbClr val="FF0000"/>
                          </a:solidFill>
                          <a:effectLst/>
                          <a:highlight>
                            <a:srgbClr val="FFFF00"/>
                          </a:highlight>
                          <a:latin typeface="Calibri" pitchFamily="34" charset="0"/>
                          <a:cs typeface="Calibri" pitchFamily="34" charset="0"/>
                        </a:rPr>
                        <a:t> </a:t>
                      </a:r>
                      <a:endParaRPr lang="en-US" sz="1400" b="1" dirty="0" smtClean="0">
                        <a:solidFill>
                          <a:srgbClr val="FF0000"/>
                        </a:solidFill>
                        <a:effectLst/>
                        <a:latin typeface="Calibri" pitchFamily="34" charset="0"/>
                        <a:ea typeface="Calibri"/>
                        <a:cs typeface="Calibri" pitchFamily="34" charset="0"/>
                      </a:endParaRPr>
                    </a:p>
                  </a:txBody>
                  <a:tcPr/>
                </a:tc>
              </a:tr>
              <a:tr h="199655">
                <a:tc gridSpan="3">
                  <a:txBody>
                    <a:bodyPr/>
                    <a:lstStyle/>
                    <a:p>
                      <a:pPr marL="609600" marR="0" algn="ctr">
                        <a:lnSpc>
                          <a:spcPct val="100000"/>
                        </a:lnSpc>
                        <a:spcBef>
                          <a:spcPts val="0"/>
                        </a:spcBef>
                        <a:spcAft>
                          <a:spcPts val="0"/>
                        </a:spcAft>
                      </a:pPr>
                      <a:r>
                        <a:rPr lang="en-US" sz="1400" b="1" dirty="0" smtClean="0">
                          <a:effectLst/>
                          <a:latin typeface="Calibri" pitchFamily="34" charset="0"/>
                          <a:cs typeface="Calibri" pitchFamily="34" charset="0"/>
                        </a:rPr>
                        <a:t>p=</a:t>
                      </a:r>
                      <a:r>
                        <a:rPr lang="en-GB" sz="1400" b="1" kern="1200" dirty="0" smtClean="0">
                          <a:effectLst/>
                          <a:latin typeface="Calibri" pitchFamily="34" charset="0"/>
                          <a:cs typeface="Calibri" pitchFamily="34" charset="0"/>
                        </a:rPr>
                        <a:t>0.0866</a:t>
                      </a:r>
                      <a:endParaRPr lang="en-US" sz="1400" b="1" dirty="0" smtClean="0">
                        <a:effectLst/>
                        <a:latin typeface="Calibri" pitchFamily="34" charset="0"/>
                        <a:cs typeface="Calibri" pitchFamily="34" charset="0"/>
                      </a:endParaRPr>
                    </a:p>
                  </a:txBody>
                  <a:tcPr/>
                </a:tc>
                <a:tc hMerge="1">
                  <a:txBody>
                    <a:bodyPr/>
                    <a:lstStyle/>
                    <a:p>
                      <a:pPr marL="0" marR="0" algn="ctr">
                        <a:lnSpc>
                          <a:spcPct val="100000"/>
                        </a:lnSpc>
                        <a:spcBef>
                          <a:spcPts val="0"/>
                        </a:spcBef>
                        <a:spcAft>
                          <a:spcPts val="0"/>
                        </a:spcAft>
                      </a:pPr>
                      <a:endParaRPr lang="en-US" sz="9600" dirty="0" smtClean="0">
                        <a:effectLst/>
                      </a:endParaRPr>
                    </a:p>
                  </a:txBody>
                  <a:tcPr/>
                </a:tc>
                <a:tc hMerge="1">
                  <a:txBody>
                    <a:bodyPr/>
                    <a:lstStyle/>
                    <a:p>
                      <a:pPr marL="0" marR="0" algn="ctr">
                        <a:lnSpc>
                          <a:spcPct val="100000"/>
                        </a:lnSpc>
                        <a:spcBef>
                          <a:spcPts val="0"/>
                        </a:spcBef>
                        <a:spcAft>
                          <a:spcPts val="0"/>
                        </a:spcAft>
                      </a:pPr>
                      <a:endParaRPr lang="en-US" sz="9600" dirty="0" smtClean="0">
                        <a:effectLst/>
                        <a:latin typeface="+mn-lt"/>
                        <a:ea typeface="Calibri"/>
                        <a:cs typeface="Times New Roman"/>
                      </a:endParaRPr>
                    </a:p>
                  </a:txBody>
                  <a:tcPr/>
                </a:tc>
              </a:tr>
            </a:tbl>
          </a:graphicData>
        </a:graphic>
      </p:graphicFrame>
      <p:graphicFrame>
        <p:nvGraphicFramePr>
          <p:cNvPr id="12" name="Table 20"/>
          <p:cNvGraphicFramePr>
            <a:graphicFrameLocks noGrp="1"/>
          </p:cNvGraphicFramePr>
          <p:nvPr/>
        </p:nvGraphicFramePr>
        <p:xfrm>
          <a:off x="4311650" y="4005064"/>
          <a:ext cx="4295775" cy="1646238"/>
        </p:xfrm>
        <a:graphic>
          <a:graphicData uri="http://schemas.openxmlformats.org/drawingml/2006/table">
            <a:tbl>
              <a:tblPr/>
              <a:tblGrid>
                <a:gridCol w="1182688"/>
                <a:gridCol w="1581150"/>
                <a:gridCol w="1531937"/>
              </a:tblGrid>
              <a:tr h="304859">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alibri" pitchFamily="34" charset="0"/>
                          <a:ea typeface="Calibri" pitchFamily="34" charset="0"/>
                          <a:cs typeface="Calibri" pitchFamily="34" charset="0"/>
                        </a:rPr>
                        <a:t>Stratification by post-operative irradiation</a:t>
                      </a:r>
                    </a:p>
                  </a:txBody>
                  <a:tcPr marT="45729" marB="4572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hMerge="1">
                  <a:txBody>
                    <a:bodyPr/>
                    <a:lstStyle/>
                    <a:p>
                      <a:endParaRPr lang="de-DE"/>
                    </a:p>
                  </a:txBody>
                  <a:tcPr/>
                </a:tc>
                <a:tc hMerge="1">
                  <a:txBody>
                    <a:bodyPr/>
                    <a:lstStyle/>
                    <a:p>
                      <a:endParaRPr lang="de-DE"/>
                    </a:p>
                  </a:txBody>
                  <a:tcPr/>
                </a:tc>
              </a:tr>
              <a:tr h="304859">
                <a:tc>
                  <a:txBody>
                    <a:bodyPr/>
                    <a:lstStyle/>
                    <a:p>
                      <a:pPr marL="609600" marR="0" lvl="0" indent="0" algn="l"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T="45729" marB="45729" horzOverflow="overflow">
                    <a:lnL>
                      <a:noFill/>
                    </a:lnL>
                    <a:lnR>
                      <a:noFill/>
                    </a:lnR>
                    <a:lnT w="12700" cap="flat" cmpd="sng" algn="ctr">
                      <a:solidFill>
                        <a:srgbClr val="9BBB59"/>
                      </a:solidFill>
                      <a:prstDash val="solid"/>
                      <a:round/>
                      <a:headEnd type="none" w="med" len="med"/>
                      <a:tailEnd type="none" w="med" len="med"/>
                    </a:lnT>
                    <a:lnB>
                      <a:noFill/>
                    </a:lnB>
                    <a:lnTlToBr>
                      <a:noFill/>
                    </a:lnTlToBr>
                    <a:lnBlToTr>
                      <a:noFill/>
                    </a:lnBlToTr>
                    <a:solidFill>
                      <a:srgbClr val="9BBB59">
                        <a:alpha val="20000"/>
                      </a:srgbClr>
                    </a:solidFill>
                  </a:tcPr>
                </a:tc>
                <a:tc>
                  <a:txBody>
                    <a:bodyPr/>
                    <a:lstStyle/>
                    <a:p>
                      <a:pPr marL="0" marR="0" lvl="0" indent="0" algn="ctr" defTabSz="4879975"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Calibri" pitchFamily="34" charset="0"/>
                        </a:rPr>
                        <a:t>Yes (n = 22)</a:t>
                      </a:r>
                    </a:p>
                  </a:txBody>
                  <a:tcPr marT="45729" marB="45729" horzOverflow="overflow">
                    <a:lnL>
                      <a:noFill/>
                    </a:lnL>
                    <a:lnR>
                      <a:noFill/>
                    </a:lnR>
                    <a:lnT w="12700" cap="flat" cmpd="sng" algn="ctr">
                      <a:solidFill>
                        <a:srgbClr val="9BBB59"/>
                      </a:solidFill>
                      <a:prstDash val="solid"/>
                      <a:round/>
                      <a:headEnd type="none" w="med" len="med"/>
                      <a:tailEnd type="none" w="med" len="med"/>
                    </a:lnT>
                    <a:lnB>
                      <a:noFill/>
                    </a:lnB>
                    <a:lnTlToBr>
                      <a:noFill/>
                    </a:lnTlToBr>
                    <a:lnBlToTr>
                      <a:noFill/>
                    </a:lnBlToTr>
                    <a:solidFill>
                      <a:srgbClr val="9BBB59">
                        <a:alpha val="20000"/>
                      </a:srgbClr>
                    </a:solidFill>
                  </a:tcPr>
                </a:tc>
                <a:tc>
                  <a:txBody>
                    <a:bodyPr/>
                    <a:lstStyle/>
                    <a:p>
                      <a:pPr marL="0" marR="0" lvl="0" indent="0" algn="ctr" defTabSz="4879975"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Calibri" pitchFamily="34" charset="0"/>
                          <a:ea typeface="Calibri" pitchFamily="34" charset="0"/>
                          <a:cs typeface="Calibri" pitchFamily="34" charset="0"/>
                        </a:rPr>
                        <a:t>No (n = 131)</a:t>
                      </a:r>
                      <a:endParaRPr kumimoji="0" lang="en-US" sz="14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marT="45729" marB="45729" horzOverflow="overflow">
                    <a:lnL>
                      <a:noFill/>
                    </a:lnL>
                    <a:lnR>
                      <a:noFill/>
                    </a:lnR>
                    <a:lnT w="12700" cap="flat" cmpd="sng" algn="ctr">
                      <a:solidFill>
                        <a:srgbClr val="9BBB59"/>
                      </a:solidFill>
                      <a:prstDash val="solid"/>
                      <a:round/>
                      <a:headEnd type="none" w="med" len="med"/>
                      <a:tailEnd type="none" w="med" len="med"/>
                    </a:lnT>
                    <a:lnB>
                      <a:noFill/>
                    </a:lnB>
                    <a:lnTlToBr>
                      <a:noFill/>
                    </a:lnTlToBr>
                    <a:lnBlToTr>
                      <a:noFill/>
                    </a:lnBlToTr>
                    <a:solidFill>
                      <a:srgbClr val="9BBB59">
                        <a:alpha val="20000"/>
                      </a:srgbClr>
                    </a:solidFill>
                  </a:tcPr>
                </a:tc>
              </a:tr>
              <a:tr h="731661">
                <a:tc>
                  <a:txBody>
                    <a:bodyPr/>
                    <a:lstStyle/>
                    <a:p>
                      <a:pPr marL="3175" marR="0" lvl="0" indent="0" algn="l" defTabSz="4879975"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Calibri" pitchFamily="34" charset="0"/>
                          <a:ea typeface="Calibri" pitchFamily="34" charset="0"/>
                          <a:cs typeface="Calibri" pitchFamily="34" charset="0"/>
                        </a:rPr>
                        <a:t>Cured</a:t>
                      </a:r>
                    </a:p>
                    <a:p>
                      <a:pPr marL="3175" marR="0" lvl="0" indent="0" algn="l" defTabSz="4879975"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Calibri" pitchFamily="34" charset="0"/>
                          <a:ea typeface="Calibri" pitchFamily="34" charset="0"/>
                          <a:cs typeface="Calibri" pitchFamily="34" charset="0"/>
                        </a:rPr>
                        <a:t>Improved</a:t>
                      </a:r>
                    </a:p>
                    <a:p>
                      <a:pPr marL="3175" marR="0" lvl="0" indent="0" algn="l" defTabSz="4879975"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Calibri" pitchFamily="34" charset="0"/>
                        </a:rPr>
                        <a:t>Fail</a:t>
                      </a:r>
                    </a:p>
                  </a:txBody>
                  <a:tcPr marT="45729" marB="4572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Calibri" pitchFamily="34" charset="0"/>
                          <a:ea typeface="Calibri" pitchFamily="34" charset="0"/>
                          <a:cs typeface="Calibri" pitchFamily="34" charset="0"/>
                        </a:rPr>
                        <a:t>4 (18.2%)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Calibri" pitchFamily="34" charset="0"/>
                          <a:ea typeface="Calibri" pitchFamily="34" charset="0"/>
                          <a:cs typeface="Calibri" pitchFamily="34" charset="0"/>
                        </a:rPr>
                        <a:t>8 (36.4%)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10 (45.4%)</a:t>
                      </a:r>
                    </a:p>
                  </a:txBody>
                  <a:tcPr marT="45729" marB="4572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Calibri" pitchFamily="34" charset="0"/>
                          <a:ea typeface="Calibri" pitchFamily="34" charset="0"/>
                          <a:cs typeface="Calibri" pitchFamily="34" charset="0"/>
                        </a:rPr>
                        <a:t>57 (43.5%)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FF0000"/>
                          </a:solidFill>
                          <a:effectLst/>
                          <a:latin typeface="Calibri" pitchFamily="34" charset="0"/>
                          <a:ea typeface="Calibri" pitchFamily="34" charset="0"/>
                          <a:cs typeface="Calibri" pitchFamily="34" charset="0"/>
                        </a:rPr>
                        <a:t>29 (22.1%)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alibri" pitchFamily="34" charset="0"/>
                          <a:ea typeface="Calibri" pitchFamily="34" charset="0"/>
                          <a:cs typeface="Calibri" pitchFamily="34" charset="0"/>
                        </a:rPr>
                        <a:t>45 (34.4%)</a:t>
                      </a:r>
                    </a:p>
                  </a:txBody>
                  <a:tcPr marT="45729" marB="45729" horzOverflow="overflow">
                    <a:lnL>
                      <a:noFill/>
                    </a:lnL>
                    <a:lnR>
                      <a:noFill/>
                    </a:lnR>
                    <a:lnT>
                      <a:noFill/>
                    </a:lnT>
                    <a:lnB>
                      <a:noFill/>
                    </a:lnB>
                    <a:lnTlToBr>
                      <a:noFill/>
                    </a:lnTlToBr>
                    <a:lnBlToTr>
                      <a:noFill/>
                    </a:lnBlToTr>
                    <a:noFill/>
                  </a:tcPr>
                </a:tc>
              </a:tr>
              <a:tr h="304859">
                <a:tc gridSpan="3">
                  <a:txBody>
                    <a:bodyPr/>
                    <a:lstStyle/>
                    <a:p>
                      <a:pPr marL="60960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p=0.0723</a:t>
                      </a:r>
                    </a:p>
                  </a:txBody>
                  <a:tcPr marT="45729" marB="45729" horzOverflow="overflow">
                    <a:lnL>
                      <a:noFill/>
                    </a:lnL>
                    <a:lnR>
                      <a:noFill/>
                    </a:lnR>
                    <a:lnT>
                      <a:noFill/>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tc hMerge="1">
                  <a:txBody>
                    <a:bodyPr/>
                    <a:lstStyle/>
                    <a:p>
                      <a:endParaRPr lang="de-DE"/>
                    </a:p>
                  </a:txBody>
                  <a:tcPr/>
                </a:tc>
                <a:tc hMerge="1">
                  <a:txBody>
                    <a:bodyPr/>
                    <a:lstStyle/>
                    <a:p>
                      <a:endParaRPr lang="de-DE"/>
                    </a:p>
                  </a:txBody>
                  <a:tcPr/>
                </a:tc>
              </a:tr>
            </a:tbl>
          </a:graphicData>
        </a:graphic>
      </p:graphicFrame>
      <p:graphicFrame>
        <p:nvGraphicFramePr>
          <p:cNvPr id="13" name="Table 21"/>
          <p:cNvGraphicFramePr>
            <a:graphicFrameLocks noGrp="1"/>
          </p:cNvGraphicFramePr>
          <p:nvPr/>
        </p:nvGraphicFramePr>
        <p:xfrm>
          <a:off x="395288" y="2552700"/>
          <a:ext cx="3744912" cy="2598741"/>
        </p:xfrm>
        <a:graphic>
          <a:graphicData uri="http://schemas.openxmlformats.org/drawingml/2006/table">
            <a:tbl>
              <a:tblPr firstRow="1" firstCol="1" bandRow="1">
                <a:tableStyleId>{C083E6E3-FA7D-4D7B-A595-EF9225AFEA82}</a:tableStyleId>
              </a:tblPr>
              <a:tblGrid>
                <a:gridCol w="2448596"/>
                <a:gridCol w="1296316"/>
              </a:tblGrid>
              <a:tr h="288749">
                <a:tc>
                  <a:txBody>
                    <a:bodyPr/>
                    <a:lstStyle/>
                    <a:p>
                      <a:pPr marL="0" marR="0" algn="ctr">
                        <a:lnSpc>
                          <a:spcPct val="100000"/>
                        </a:lnSpc>
                        <a:spcBef>
                          <a:spcPts val="0"/>
                        </a:spcBef>
                        <a:spcAft>
                          <a:spcPts val="0"/>
                        </a:spcAft>
                      </a:pPr>
                      <a:r>
                        <a:rPr lang="en-US" sz="1400" dirty="0" smtClean="0">
                          <a:effectLst/>
                        </a:rPr>
                        <a:t>Complications</a:t>
                      </a:r>
                      <a:endParaRPr lang="en-US" sz="1400" dirty="0">
                        <a:effectLst/>
                        <a:latin typeface="Calibri"/>
                        <a:ea typeface="Calibri"/>
                        <a:cs typeface="Times New Roman"/>
                      </a:endParaRPr>
                    </a:p>
                  </a:txBody>
                  <a:tcPr marL="68589" marR="68589" marT="0" marB="0"/>
                </a:tc>
                <a:tc>
                  <a:txBody>
                    <a:bodyPr/>
                    <a:lstStyle/>
                    <a:p>
                      <a:pPr marL="0" marR="0" algn="ctr">
                        <a:lnSpc>
                          <a:spcPct val="100000"/>
                        </a:lnSpc>
                        <a:spcBef>
                          <a:spcPts val="0"/>
                        </a:spcBef>
                        <a:spcAft>
                          <a:spcPts val="0"/>
                        </a:spcAft>
                      </a:pPr>
                      <a:r>
                        <a:rPr lang="en-US" sz="1400" dirty="0">
                          <a:effectLst/>
                        </a:rPr>
                        <a:t>N (%)</a:t>
                      </a:r>
                      <a:endParaRPr lang="en-US" sz="1400" dirty="0">
                        <a:effectLst/>
                        <a:latin typeface="Calibri"/>
                        <a:ea typeface="Calibri"/>
                        <a:cs typeface="Times New Roman"/>
                      </a:endParaRPr>
                    </a:p>
                  </a:txBody>
                  <a:tcPr marL="68589" marR="68589" marT="0" marB="0"/>
                </a:tc>
              </a:tr>
              <a:tr h="288749">
                <a:tc>
                  <a:txBody>
                    <a:bodyPr/>
                    <a:lstStyle/>
                    <a:p>
                      <a:pPr marL="0" marR="0">
                        <a:lnSpc>
                          <a:spcPct val="100000"/>
                        </a:lnSpc>
                        <a:spcBef>
                          <a:spcPts val="0"/>
                        </a:spcBef>
                        <a:spcAft>
                          <a:spcPts val="0"/>
                        </a:spcAft>
                      </a:pPr>
                      <a:r>
                        <a:rPr lang="en-US" sz="1400" b="0" dirty="0">
                          <a:effectLst/>
                        </a:rPr>
                        <a:t>Mild </a:t>
                      </a:r>
                      <a:r>
                        <a:rPr lang="en-US" sz="1400" b="0" dirty="0" err="1">
                          <a:effectLst/>
                        </a:rPr>
                        <a:t>perineal</a:t>
                      </a:r>
                      <a:r>
                        <a:rPr lang="en-US" sz="1400" b="0" dirty="0">
                          <a:effectLst/>
                        </a:rPr>
                        <a:t> </a:t>
                      </a:r>
                      <a:r>
                        <a:rPr lang="en-US" sz="1400" b="0" dirty="0" smtClean="0">
                          <a:effectLst/>
                        </a:rPr>
                        <a:t>pain</a:t>
                      </a:r>
                      <a:endParaRPr lang="en-US" sz="1400" b="0" dirty="0">
                        <a:effectLst/>
                        <a:latin typeface="Calibri"/>
                        <a:ea typeface="Calibri"/>
                        <a:cs typeface="Times New Roman"/>
                      </a:endParaRPr>
                    </a:p>
                  </a:txBody>
                  <a:tcPr marL="68589" marR="68589" marT="0" marB="0"/>
                </a:tc>
                <a:tc>
                  <a:txBody>
                    <a:bodyPr/>
                    <a:lstStyle/>
                    <a:p>
                      <a:pPr marL="0" marR="0" algn="ctr">
                        <a:lnSpc>
                          <a:spcPct val="100000"/>
                        </a:lnSpc>
                        <a:spcBef>
                          <a:spcPts val="0"/>
                        </a:spcBef>
                        <a:spcAft>
                          <a:spcPts val="0"/>
                        </a:spcAft>
                      </a:pPr>
                      <a:r>
                        <a:rPr lang="en-US" sz="1400">
                          <a:effectLst/>
                        </a:rPr>
                        <a:t>78 (50.0%)</a:t>
                      </a:r>
                      <a:endParaRPr lang="en-US" sz="1400">
                        <a:effectLst/>
                        <a:latin typeface="Calibri"/>
                        <a:ea typeface="Calibri"/>
                        <a:cs typeface="Times New Roman"/>
                      </a:endParaRPr>
                    </a:p>
                  </a:txBody>
                  <a:tcPr marL="68589" marR="68589" marT="0" marB="0"/>
                </a:tc>
              </a:tr>
              <a:tr h="288749">
                <a:tc>
                  <a:txBody>
                    <a:bodyPr/>
                    <a:lstStyle/>
                    <a:p>
                      <a:pPr marL="0" marR="0">
                        <a:lnSpc>
                          <a:spcPct val="100000"/>
                        </a:lnSpc>
                        <a:spcBef>
                          <a:spcPts val="0"/>
                        </a:spcBef>
                        <a:spcAft>
                          <a:spcPts val="0"/>
                        </a:spcAft>
                      </a:pPr>
                      <a:r>
                        <a:rPr lang="en-US" sz="1400" b="0" dirty="0">
                          <a:effectLst/>
                        </a:rPr>
                        <a:t>Transient urinary </a:t>
                      </a:r>
                      <a:r>
                        <a:rPr lang="en-US" sz="1400" b="0" dirty="0" smtClean="0">
                          <a:effectLst/>
                        </a:rPr>
                        <a:t>retention</a:t>
                      </a:r>
                      <a:endParaRPr lang="en-US" sz="1400" b="0" dirty="0">
                        <a:effectLst/>
                        <a:latin typeface="Calibri"/>
                        <a:ea typeface="Calibri"/>
                        <a:cs typeface="Times New Roman"/>
                      </a:endParaRPr>
                    </a:p>
                  </a:txBody>
                  <a:tcPr marL="68589" marR="68589" marT="0" marB="0"/>
                </a:tc>
                <a:tc>
                  <a:txBody>
                    <a:bodyPr/>
                    <a:lstStyle/>
                    <a:p>
                      <a:pPr marL="0" marR="0" algn="ctr">
                        <a:lnSpc>
                          <a:spcPct val="100000"/>
                        </a:lnSpc>
                        <a:spcBef>
                          <a:spcPts val="0"/>
                        </a:spcBef>
                        <a:spcAft>
                          <a:spcPts val="0"/>
                        </a:spcAft>
                      </a:pPr>
                      <a:r>
                        <a:rPr lang="en-US" sz="1400" dirty="0" smtClean="0">
                          <a:effectLst/>
                        </a:rPr>
                        <a:t>15 (10</a:t>
                      </a:r>
                      <a:r>
                        <a:rPr lang="en-US" sz="1400" dirty="0">
                          <a:effectLst/>
                        </a:rPr>
                        <a:t>%)</a:t>
                      </a:r>
                      <a:endParaRPr lang="en-US" sz="1400" dirty="0">
                        <a:effectLst/>
                        <a:latin typeface="Calibri"/>
                        <a:ea typeface="Calibri"/>
                        <a:cs typeface="Times New Roman"/>
                      </a:endParaRPr>
                    </a:p>
                  </a:txBody>
                  <a:tcPr marL="68589" marR="68589" marT="0" marB="0"/>
                </a:tc>
              </a:tr>
              <a:tr h="288749">
                <a:tc>
                  <a:txBody>
                    <a:bodyPr/>
                    <a:lstStyle/>
                    <a:p>
                      <a:pPr marL="0" marR="0">
                        <a:lnSpc>
                          <a:spcPct val="100000"/>
                        </a:lnSpc>
                        <a:spcBef>
                          <a:spcPts val="0"/>
                        </a:spcBef>
                        <a:spcAft>
                          <a:spcPts val="0"/>
                        </a:spcAft>
                      </a:pPr>
                      <a:r>
                        <a:rPr lang="en-US" sz="1400" b="0" dirty="0">
                          <a:effectLst/>
                        </a:rPr>
                        <a:t>Mild post-operative </a:t>
                      </a:r>
                      <a:r>
                        <a:rPr lang="en-US" sz="1400" b="0" dirty="0" smtClean="0">
                          <a:effectLst/>
                        </a:rPr>
                        <a:t>dysuria</a:t>
                      </a:r>
                      <a:endParaRPr lang="en-US" sz="1400" b="0" dirty="0">
                        <a:effectLst/>
                        <a:latin typeface="Calibri"/>
                        <a:ea typeface="Calibri"/>
                        <a:cs typeface="Times New Roman"/>
                      </a:endParaRPr>
                    </a:p>
                  </a:txBody>
                  <a:tcPr marL="68589" marR="68589" marT="0" marB="0"/>
                </a:tc>
                <a:tc>
                  <a:txBody>
                    <a:bodyPr/>
                    <a:lstStyle/>
                    <a:p>
                      <a:pPr marL="0" marR="0" algn="ctr">
                        <a:lnSpc>
                          <a:spcPct val="100000"/>
                        </a:lnSpc>
                        <a:spcBef>
                          <a:spcPts val="0"/>
                        </a:spcBef>
                        <a:spcAft>
                          <a:spcPts val="0"/>
                        </a:spcAft>
                      </a:pPr>
                      <a:r>
                        <a:rPr lang="en-US" sz="1400">
                          <a:effectLst/>
                        </a:rPr>
                        <a:t>7 (4.5%)</a:t>
                      </a:r>
                      <a:endParaRPr lang="en-US" sz="1400">
                        <a:effectLst/>
                        <a:latin typeface="Calibri"/>
                        <a:ea typeface="Calibri"/>
                        <a:cs typeface="Times New Roman"/>
                      </a:endParaRPr>
                    </a:p>
                  </a:txBody>
                  <a:tcPr marL="68589" marR="68589" marT="0" marB="0"/>
                </a:tc>
              </a:tr>
              <a:tr h="288749">
                <a:tc>
                  <a:txBody>
                    <a:bodyPr/>
                    <a:lstStyle/>
                    <a:p>
                      <a:pPr marL="0" marR="0">
                        <a:lnSpc>
                          <a:spcPct val="100000"/>
                        </a:lnSpc>
                        <a:spcBef>
                          <a:spcPts val="0"/>
                        </a:spcBef>
                        <a:spcAft>
                          <a:spcPts val="0"/>
                        </a:spcAft>
                      </a:pPr>
                      <a:r>
                        <a:rPr lang="en-US" sz="1400" b="0" dirty="0" err="1">
                          <a:effectLst/>
                        </a:rPr>
                        <a:t>Perineal</a:t>
                      </a:r>
                      <a:r>
                        <a:rPr lang="en-US" sz="1400" b="0" dirty="0">
                          <a:effectLst/>
                        </a:rPr>
                        <a:t> </a:t>
                      </a:r>
                      <a:r>
                        <a:rPr lang="en-US" sz="1400" b="0" dirty="0" err="1">
                          <a:effectLst/>
                        </a:rPr>
                        <a:t>haematoma</a:t>
                      </a:r>
                      <a:endParaRPr lang="en-US" sz="1400" b="0" dirty="0">
                        <a:effectLst/>
                        <a:latin typeface="Calibri"/>
                        <a:ea typeface="Calibri"/>
                        <a:cs typeface="Times New Roman"/>
                      </a:endParaRPr>
                    </a:p>
                  </a:txBody>
                  <a:tcPr marL="68589" marR="68589" marT="0" marB="0"/>
                </a:tc>
                <a:tc>
                  <a:txBody>
                    <a:bodyPr/>
                    <a:lstStyle/>
                    <a:p>
                      <a:pPr marL="0" marR="0" algn="ctr">
                        <a:lnSpc>
                          <a:spcPct val="100000"/>
                        </a:lnSpc>
                        <a:spcBef>
                          <a:spcPts val="0"/>
                        </a:spcBef>
                        <a:spcAft>
                          <a:spcPts val="0"/>
                        </a:spcAft>
                      </a:pPr>
                      <a:r>
                        <a:rPr lang="en-US" sz="1400">
                          <a:effectLst/>
                        </a:rPr>
                        <a:t>5 (3.2%)</a:t>
                      </a:r>
                      <a:endParaRPr lang="en-US" sz="1400">
                        <a:effectLst/>
                        <a:latin typeface="Calibri"/>
                        <a:ea typeface="Calibri"/>
                        <a:cs typeface="Times New Roman"/>
                      </a:endParaRPr>
                    </a:p>
                  </a:txBody>
                  <a:tcPr marL="68589" marR="68589" marT="0" marB="0"/>
                </a:tc>
              </a:tr>
              <a:tr h="288749">
                <a:tc>
                  <a:txBody>
                    <a:bodyPr/>
                    <a:lstStyle/>
                    <a:p>
                      <a:pPr marL="0" marR="0">
                        <a:lnSpc>
                          <a:spcPct val="100000"/>
                        </a:lnSpc>
                        <a:spcBef>
                          <a:spcPts val="0"/>
                        </a:spcBef>
                        <a:spcAft>
                          <a:spcPts val="0"/>
                        </a:spcAft>
                      </a:pPr>
                      <a:r>
                        <a:rPr lang="en-US" sz="1400" b="0" dirty="0" smtClean="0">
                          <a:effectLst/>
                        </a:rPr>
                        <a:t>Urinary</a:t>
                      </a:r>
                      <a:r>
                        <a:rPr lang="en-US" sz="1400" b="0" baseline="0" dirty="0" smtClean="0">
                          <a:effectLst/>
                        </a:rPr>
                        <a:t> tract infection</a:t>
                      </a:r>
                      <a:endParaRPr lang="en-US" sz="1400" b="0" dirty="0">
                        <a:effectLst/>
                        <a:latin typeface="Calibri"/>
                        <a:ea typeface="Calibri"/>
                        <a:cs typeface="Times New Roman"/>
                      </a:endParaRPr>
                    </a:p>
                  </a:txBody>
                  <a:tcPr marL="68589" marR="68589" marT="0" marB="0"/>
                </a:tc>
                <a:tc>
                  <a:txBody>
                    <a:bodyPr/>
                    <a:lstStyle/>
                    <a:p>
                      <a:pPr marL="0" marR="0" algn="ctr">
                        <a:lnSpc>
                          <a:spcPct val="100000"/>
                        </a:lnSpc>
                        <a:spcBef>
                          <a:spcPts val="0"/>
                        </a:spcBef>
                        <a:spcAft>
                          <a:spcPts val="0"/>
                        </a:spcAft>
                      </a:pPr>
                      <a:r>
                        <a:rPr lang="en-US" sz="1400">
                          <a:effectLst/>
                        </a:rPr>
                        <a:t>1 (0.6%)</a:t>
                      </a:r>
                      <a:endParaRPr lang="en-US" sz="1400">
                        <a:effectLst/>
                        <a:latin typeface="Calibri"/>
                        <a:ea typeface="Calibri"/>
                        <a:cs typeface="Times New Roman"/>
                      </a:endParaRPr>
                    </a:p>
                  </a:txBody>
                  <a:tcPr marL="68589" marR="68589" marT="0" marB="0"/>
                </a:tc>
              </a:tr>
              <a:tr h="288749">
                <a:tc>
                  <a:txBody>
                    <a:bodyPr/>
                    <a:lstStyle/>
                    <a:p>
                      <a:pPr marL="0" marR="0">
                        <a:lnSpc>
                          <a:spcPct val="100000"/>
                        </a:lnSpc>
                        <a:spcBef>
                          <a:spcPts val="0"/>
                        </a:spcBef>
                        <a:spcAft>
                          <a:spcPts val="0"/>
                        </a:spcAft>
                      </a:pPr>
                      <a:r>
                        <a:rPr lang="en-US" sz="1400" b="0" dirty="0" smtClean="0">
                          <a:effectLst/>
                        </a:rPr>
                        <a:t>Superficial wound </a:t>
                      </a:r>
                      <a:r>
                        <a:rPr lang="en-US" sz="1400" b="0" dirty="0">
                          <a:effectLst/>
                        </a:rPr>
                        <a:t>infection</a:t>
                      </a:r>
                      <a:endParaRPr lang="en-US" sz="1400" b="0" dirty="0">
                        <a:effectLst/>
                        <a:latin typeface="Calibri"/>
                        <a:ea typeface="Calibri"/>
                        <a:cs typeface="Times New Roman"/>
                      </a:endParaRPr>
                    </a:p>
                  </a:txBody>
                  <a:tcPr marL="68589" marR="68589" marT="0" marB="0"/>
                </a:tc>
                <a:tc>
                  <a:txBody>
                    <a:bodyPr/>
                    <a:lstStyle/>
                    <a:p>
                      <a:pPr marL="0" marR="0" algn="ctr">
                        <a:lnSpc>
                          <a:spcPct val="100000"/>
                        </a:lnSpc>
                        <a:spcBef>
                          <a:spcPts val="0"/>
                        </a:spcBef>
                        <a:spcAft>
                          <a:spcPts val="0"/>
                        </a:spcAft>
                      </a:pPr>
                      <a:r>
                        <a:rPr lang="en-US" sz="1400" dirty="0">
                          <a:effectLst/>
                        </a:rPr>
                        <a:t>1 (0.6%)</a:t>
                      </a:r>
                      <a:endParaRPr lang="en-US" sz="1400" dirty="0">
                        <a:effectLst/>
                        <a:latin typeface="Calibri"/>
                        <a:ea typeface="Calibri"/>
                        <a:cs typeface="Times New Roman"/>
                      </a:endParaRPr>
                    </a:p>
                  </a:txBody>
                  <a:tcPr marL="68589" marR="68589" marT="0" marB="0"/>
                </a:tc>
              </a:tr>
              <a:tr h="288749">
                <a:tc>
                  <a:txBody>
                    <a:bodyPr/>
                    <a:lstStyle/>
                    <a:p>
                      <a:pPr marL="0" marR="0">
                        <a:lnSpc>
                          <a:spcPct val="100000"/>
                        </a:lnSpc>
                        <a:spcBef>
                          <a:spcPts val="0"/>
                        </a:spcBef>
                        <a:spcAft>
                          <a:spcPts val="0"/>
                        </a:spcAft>
                      </a:pPr>
                      <a:r>
                        <a:rPr lang="en-US" sz="1400" b="0" dirty="0">
                          <a:effectLst/>
                        </a:rPr>
                        <a:t>Urinary </a:t>
                      </a:r>
                      <a:r>
                        <a:rPr lang="en-US" sz="1400" b="0" dirty="0" smtClean="0">
                          <a:effectLst/>
                        </a:rPr>
                        <a:t>urgency</a:t>
                      </a:r>
                      <a:endParaRPr lang="en-US" sz="1400" b="0" dirty="0">
                        <a:effectLst/>
                        <a:latin typeface="Calibri"/>
                        <a:ea typeface="Calibri"/>
                        <a:cs typeface="Times New Roman"/>
                      </a:endParaRPr>
                    </a:p>
                  </a:txBody>
                  <a:tcPr marL="68589" marR="68589" marT="0" marB="0"/>
                </a:tc>
                <a:tc>
                  <a:txBody>
                    <a:bodyPr/>
                    <a:lstStyle/>
                    <a:p>
                      <a:pPr marL="0" marR="0" algn="ctr">
                        <a:lnSpc>
                          <a:spcPct val="100000"/>
                        </a:lnSpc>
                        <a:spcBef>
                          <a:spcPts val="0"/>
                        </a:spcBef>
                        <a:spcAft>
                          <a:spcPts val="0"/>
                        </a:spcAft>
                      </a:pPr>
                      <a:r>
                        <a:rPr lang="en-US" sz="1400">
                          <a:effectLst/>
                        </a:rPr>
                        <a:t>1 (0.6%)</a:t>
                      </a:r>
                      <a:endParaRPr lang="en-US" sz="1400">
                        <a:effectLst/>
                        <a:latin typeface="Calibri"/>
                        <a:ea typeface="Calibri"/>
                        <a:cs typeface="Times New Roman"/>
                      </a:endParaRPr>
                    </a:p>
                  </a:txBody>
                  <a:tcPr marL="68589" marR="68589" marT="0" marB="0"/>
                </a:tc>
              </a:tr>
              <a:tr h="288749">
                <a:tc>
                  <a:txBody>
                    <a:bodyPr/>
                    <a:lstStyle/>
                    <a:p>
                      <a:pPr marL="0" marR="0">
                        <a:lnSpc>
                          <a:spcPct val="100000"/>
                        </a:lnSpc>
                        <a:spcBef>
                          <a:spcPts val="0"/>
                        </a:spcBef>
                        <a:spcAft>
                          <a:spcPts val="0"/>
                        </a:spcAft>
                      </a:pPr>
                      <a:r>
                        <a:rPr lang="en-US" sz="1400" b="0" dirty="0">
                          <a:effectLst/>
                        </a:rPr>
                        <a:t>Sling </a:t>
                      </a:r>
                      <a:r>
                        <a:rPr lang="en-US" sz="1400" b="0" dirty="0" err="1">
                          <a:effectLst/>
                        </a:rPr>
                        <a:t>explantation</a:t>
                      </a:r>
                      <a:endParaRPr lang="en-US" sz="1400" b="0" dirty="0">
                        <a:effectLst/>
                        <a:latin typeface="Calibri"/>
                        <a:ea typeface="Calibri"/>
                        <a:cs typeface="Times New Roman"/>
                      </a:endParaRPr>
                    </a:p>
                  </a:txBody>
                  <a:tcPr marL="68589" marR="68589" marT="0" marB="0"/>
                </a:tc>
                <a:tc>
                  <a:txBody>
                    <a:bodyPr/>
                    <a:lstStyle/>
                    <a:p>
                      <a:pPr marL="0" marR="0" algn="ctr">
                        <a:lnSpc>
                          <a:spcPct val="100000"/>
                        </a:lnSpc>
                        <a:spcBef>
                          <a:spcPts val="0"/>
                        </a:spcBef>
                        <a:spcAft>
                          <a:spcPts val="0"/>
                        </a:spcAft>
                      </a:pPr>
                      <a:r>
                        <a:rPr lang="en-US" sz="1400" dirty="0">
                          <a:effectLst/>
                        </a:rPr>
                        <a:t>1 (0.6%)</a:t>
                      </a:r>
                      <a:endParaRPr lang="en-US" sz="1400" dirty="0">
                        <a:effectLst/>
                        <a:latin typeface="Calibri"/>
                        <a:ea typeface="Calibri"/>
                        <a:cs typeface="Times New Roman"/>
                      </a:endParaRPr>
                    </a:p>
                  </a:txBody>
                  <a:tcPr marL="68589" marR="68589" marT="0" marB="0"/>
                </a:tc>
              </a:tr>
            </a:tbl>
          </a:graphicData>
        </a:graphic>
      </p:graphicFrame>
    </p:spTree>
    <p:extLst>
      <p:ext uri="{BB962C8B-B14F-4D97-AF65-F5344CB8AC3E}">
        <p14:creationId xmlns:p14="http://schemas.microsoft.com/office/powerpoint/2010/main" val="328818475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b="1" smtClean="0"/>
              <a:t>Compressive Devices</a:t>
            </a:r>
            <a:endParaRPr lang="el-GR" b="1" smtClean="0"/>
          </a:p>
        </p:txBody>
      </p:sp>
      <p:sp>
        <p:nvSpPr>
          <p:cNvPr id="32771" name="Rectangle 3"/>
          <p:cNvSpPr>
            <a:spLocks noGrp="1" noChangeArrowheads="1"/>
          </p:cNvSpPr>
          <p:nvPr>
            <p:ph type="body" idx="1"/>
          </p:nvPr>
        </p:nvSpPr>
        <p:spPr/>
        <p:txBody>
          <a:bodyPr/>
          <a:lstStyle/>
          <a:p>
            <a:pPr marL="457200" indent="-457200" eaLnBrk="1" hangingPunct="1"/>
            <a:r>
              <a:rPr lang="en-US" sz="2800" smtClean="0"/>
              <a:t>ProACT system</a:t>
            </a:r>
            <a:endParaRPr lang="el-GR" sz="2800" smtClean="0"/>
          </a:p>
          <a:p>
            <a:pPr marL="457200" indent="-457200" eaLnBrk="1" hangingPunct="1"/>
            <a:endParaRPr lang="en-US" sz="2800" smtClean="0"/>
          </a:p>
          <a:p>
            <a:pPr marL="457200" indent="-457200" eaLnBrk="1" hangingPunct="1"/>
            <a:r>
              <a:rPr lang="el-GR" sz="2800" smtClean="0"/>
              <a:t>Τεχνητός σφιγκτήρας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6988"/>
            <a:ext cx="8229600" cy="1143001"/>
          </a:xfrm>
        </p:spPr>
        <p:txBody>
          <a:bodyPr/>
          <a:lstStyle/>
          <a:p>
            <a:pPr eaLnBrk="1" hangingPunct="1"/>
            <a:r>
              <a:rPr lang="en-US" b="1" smtClean="0"/>
              <a:t>Pro-ACT system</a:t>
            </a:r>
            <a:endParaRPr lang="el-GR" b="1" smtClean="0"/>
          </a:p>
        </p:txBody>
      </p:sp>
      <p:pic>
        <p:nvPicPr>
          <p:cNvPr id="23555" name="Picture 4"/>
          <p:cNvPicPr>
            <a:picLocks noGrp="1" noChangeAspect="1" noChangeArrowheads="1"/>
          </p:cNvPicPr>
          <p:nvPr>
            <p:ph type="body" idx="4294967295"/>
          </p:nvPr>
        </p:nvPicPr>
        <p:blipFill>
          <a:blip r:embed="rId2" cstate="print"/>
          <a:srcRect/>
          <a:stretch>
            <a:fillRect/>
          </a:stretch>
        </p:blipFill>
        <p:spPr>
          <a:xfrm>
            <a:off x="0" y="2492375"/>
            <a:ext cx="3995738" cy="4365625"/>
          </a:xfrm>
          <a:noFill/>
        </p:spPr>
      </p:pic>
      <p:pic>
        <p:nvPicPr>
          <p:cNvPr id="23556" name="Picture 5"/>
          <p:cNvPicPr>
            <a:picLocks noGrp="1" noChangeAspect="1" noChangeArrowheads="1"/>
          </p:cNvPicPr>
          <p:nvPr>
            <p:ph idx="1"/>
          </p:nvPr>
        </p:nvPicPr>
        <p:blipFill>
          <a:blip r:embed="rId3" cstate="print"/>
          <a:srcRect/>
          <a:stretch>
            <a:fillRect/>
          </a:stretch>
        </p:blipFill>
        <p:spPr>
          <a:xfrm>
            <a:off x="3419475" y="1196975"/>
            <a:ext cx="5724525" cy="5661025"/>
          </a:xfr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l-GR" b="1" smtClean="0"/>
              <a:t>Αισθητικές (προσαγωγές) ίνες</a:t>
            </a:r>
          </a:p>
        </p:txBody>
      </p:sp>
      <p:sp>
        <p:nvSpPr>
          <p:cNvPr id="20483" name="Rectangle 3"/>
          <p:cNvSpPr>
            <a:spLocks noGrp="1" noChangeArrowheads="1"/>
          </p:cNvSpPr>
          <p:nvPr>
            <p:ph type="body" idx="1"/>
          </p:nvPr>
        </p:nvSpPr>
        <p:spPr/>
        <p:txBody>
          <a:bodyPr/>
          <a:lstStyle/>
          <a:p>
            <a:r>
              <a:rPr lang="el-GR" sz="2400" smtClean="0"/>
              <a:t>Πυκνό δίκτυο νευρικών ινών στο χόριο</a:t>
            </a:r>
          </a:p>
          <a:p>
            <a:r>
              <a:rPr lang="el-GR" sz="2400" smtClean="0"/>
              <a:t>Μεταφέρουν ερεθίσματα μέσω των οπίσθιων δεματίων του Ν.Μ.  σε νωτιαία και ανώτερα εγκεφαλικά κέντρα</a:t>
            </a:r>
          </a:p>
          <a:p>
            <a:r>
              <a:rPr lang="el-GR" smtClean="0">
                <a:solidFill>
                  <a:srgbClr val="FF0000"/>
                </a:solidFill>
              </a:rPr>
              <a:t>Εμμύελες Αδ-ίνες</a:t>
            </a:r>
          </a:p>
          <a:p>
            <a:pPr lvl="3"/>
            <a:r>
              <a:rPr lang="el-GR" smtClean="0"/>
              <a:t>Χαμηλός ουδός ενεργοποίησης </a:t>
            </a:r>
          </a:p>
          <a:p>
            <a:pPr lvl="3"/>
            <a:r>
              <a:rPr lang="el-GR" smtClean="0"/>
              <a:t>Μηχανικά ερεθίσματα (διάταση)</a:t>
            </a:r>
          </a:p>
          <a:p>
            <a:r>
              <a:rPr lang="el-GR" smtClean="0">
                <a:solidFill>
                  <a:srgbClr val="FF0000"/>
                </a:solidFill>
              </a:rPr>
              <a:t>Αμύελες </a:t>
            </a:r>
            <a:r>
              <a:rPr lang="en-US" smtClean="0">
                <a:solidFill>
                  <a:srgbClr val="FF0000"/>
                </a:solidFill>
              </a:rPr>
              <a:t>C-</a:t>
            </a:r>
            <a:r>
              <a:rPr lang="el-GR" smtClean="0">
                <a:solidFill>
                  <a:srgbClr val="FF0000"/>
                </a:solidFill>
              </a:rPr>
              <a:t>ίνες</a:t>
            </a:r>
          </a:p>
          <a:p>
            <a:pPr lvl="3"/>
            <a:r>
              <a:rPr lang="el-GR" smtClean="0"/>
              <a:t>Υψηλός ουδός ενεργοποίησης</a:t>
            </a:r>
          </a:p>
          <a:p>
            <a:pPr lvl="3"/>
            <a:r>
              <a:rPr lang="en-US" smtClean="0"/>
              <a:t>“</a:t>
            </a:r>
            <a:r>
              <a:rPr lang="el-GR" smtClean="0"/>
              <a:t>Σιωπηλές</a:t>
            </a:r>
            <a:r>
              <a:rPr lang="en-US" smtClean="0"/>
              <a:t>” </a:t>
            </a:r>
            <a:r>
              <a:rPr lang="el-GR" smtClean="0"/>
              <a:t>κατά τη φυσιολογική πλήρωση</a:t>
            </a:r>
          </a:p>
          <a:p>
            <a:pPr lvl="3"/>
            <a:r>
              <a:rPr lang="el-GR" smtClean="0"/>
              <a:t>Χημικά, επώδυνα, ψυχρά ερεθίσματα</a:t>
            </a:r>
          </a:p>
          <a:p>
            <a:endParaRPr lang="el-GR" smtClean="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171450"/>
            <a:ext cx="8229600" cy="1143000"/>
          </a:xfrm>
        </p:spPr>
        <p:txBody>
          <a:bodyPr/>
          <a:lstStyle/>
          <a:p>
            <a:pPr eaLnBrk="1" hangingPunct="1"/>
            <a:r>
              <a:rPr lang="el-GR" sz="3200" b="1" dirty="0" smtClean="0"/>
              <a:t>Τεχνητός σφιγκτήρας </a:t>
            </a:r>
            <a:r>
              <a:rPr lang="en-US" sz="3200" b="1" dirty="0" smtClean="0"/>
              <a:t>(AUS-800</a:t>
            </a:r>
            <a:r>
              <a:rPr lang="en-US" sz="3200" b="1" dirty="0" smtClean="0">
                <a:cs typeface="Arial" charset="0"/>
              </a:rPr>
              <a:t>™, AMS)</a:t>
            </a:r>
            <a:r>
              <a:rPr lang="en-US" sz="4000" b="1" dirty="0" smtClean="0"/>
              <a:t> </a:t>
            </a:r>
            <a:endParaRPr lang="el-GR" sz="4000" b="1" dirty="0" smtClean="0"/>
          </a:p>
        </p:txBody>
      </p:sp>
      <p:pic>
        <p:nvPicPr>
          <p:cNvPr id="25603" name="Picture 4"/>
          <p:cNvPicPr>
            <a:picLocks noGrp="1" noChangeAspect="1" noChangeArrowheads="1"/>
          </p:cNvPicPr>
          <p:nvPr>
            <p:ph type="body" idx="4294967295"/>
          </p:nvPr>
        </p:nvPicPr>
        <p:blipFill>
          <a:blip r:embed="rId2" cstate="print"/>
          <a:srcRect/>
          <a:stretch>
            <a:fillRect/>
          </a:stretch>
        </p:blipFill>
        <p:spPr>
          <a:xfrm>
            <a:off x="0" y="1052513"/>
            <a:ext cx="3563938" cy="3527425"/>
          </a:xfrm>
          <a:noFill/>
        </p:spPr>
      </p:pic>
      <p:pic>
        <p:nvPicPr>
          <p:cNvPr id="25604" name="Picture 8"/>
          <p:cNvPicPr>
            <a:picLocks noGrp="1" noChangeAspect="1" noChangeArrowheads="1"/>
          </p:cNvPicPr>
          <p:nvPr>
            <p:ph idx="1"/>
          </p:nvPr>
        </p:nvPicPr>
        <p:blipFill>
          <a:blip r:embed="rId3" cstate="print"/>
          <a:srcRect/>
          <a:stretch>
            <a:fillRect/>
          </a:stretch>
        </p:blipFill>
        <p:spPr>
          <a:xfrm>
            <a:off x="3059113" y="1125538"/>
            <a:ext cx="5761037" cy="3455987"/>
          </a:xfrm>
          <a:noFill/>
        </p:spPr>
      </p:pic>
      <p:sp>
        <p:nvSpPr>
          <p:cNvPr id="25605" name="Text Box 9"/>
          <p:cNvSpPr txBox="1">
            <a:spLocks noChangeArrowheads="1"/>
          </p:cNvSpPr>
          <p:nvPr/>
        </p:nvSpPr>
        <p:spPr bwMode="auto">
          <a:xfrm>
            <a:off x="879475" y="4581525"/>
            <a:ext cx="7580313" cy="2654300"/>
          </a:xfrm>
          <a:prstGeom prst="rect">
            <a:avLst/>
          </a:prstGeom>
          <a:noFill/>
          <a:ln w="9525">
            <a:noFill/>
            <a:miter lim="800000"/>
            <a:headEnd/>
            <a:tailEnd/>
          </a:ln>
        </p:spPr>
        <p:txBody>
          <a:bodyPr>
            <a:spAutoFit/>
          </a:bodyPr>
          <a:lstStyle/>
          <a:p>
            <a:pPr>
              <a:buFontTx/>
              <a:buChar char="•"/>
            </a:pPr>
            <a:r>
              <a:rPr lang="el-GR" sz="2800"/>
              <a:t>   Μακροχρόνια  δεδομένα</a:t>
            </a:r>
          </a:p>
          <a:p>
            <a:pPr>
              <a:buFontTx/>
              <a:buChar char="•"/>
            </a:pPr>
            <a:r>
              <a:rPr lang="el-GR" sz="2800"/>
              <a:t>   </a:t>
            </a:r>
            <a:r>
              <a:rPr lang="en-US" sz="2800"/>
              <a:t>Single center case series </a:t>
            </a:r>
            <a:endParaRPr lang="el-GR" sz="2800"/>
          </a:p>
          <a:p>
            <a:pPr>
              <a:buFontTx/>
              <a:buChar char="•"/>
            </a:pPr>
            <a:r>
              <a:rPr lang="el-GR" sz="2800"/>
              <a:t>   59-90% επιτυχία (0-1 πάνα)</a:t>
            </a:r>
            <a:endParaRPr lang="en-US" sz="2800"/>
          </a:p>
          <a:p>
            <a:pPr>
              <a:buFontTx/>
              <a:buChar char="•"/>
            </a:pPr>
            <a:r>
              <a:rPr lang="el-GR" sz="2800"/>
              <a:t>   Υψηλά ποσοστά ικανοποίησης (87-90%)</a:t>
            </a:r>
            <a:endParaRPr lang="en-US" sz="2800"/>
          </a:p>
          <a:p>
            <a:pPr>
              <a:buFontTx/>
              <a:buChar char="•"/>
            </a:pPr>
            <a:r>
              <a:rPr lang="en-US" sz="2800"/>
              <a:t>   </a:t>
            </a:r>
            <a:r>
              <a:rPr lang="el-GR" sz="2800"/>
              <a:t>Αναθεώρηση 8-45%, αφαίρεση 7-17%</a:t>
            </a:r>
            <a:endParaRPr lang="en-US" sz="2800"/>
          </a:p>
          <a:p>
            <a:endParaRPr lang="el-GR" sz="280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Θεραπεία ακράτειας μικτού τύπου</a:t>
            </a:r>
            <a:endParaRPr lang="el-GR" b="1" dirty="0"/>
          </a:p>
        </p:txBody>
      </p:sp>
      <p:sp>
        <p:nvSpPr>
          <p:cNvPr id="6" name="5 - Θέση περιεχομένου"/>
          <p:cNvSpPr>
            <a:spLocks noGrp="1"/>
          </p:cNvSpPr>
          <p:nvPr>
            <p:ph idx="1"/>
          </p:nvPr>
        </p:nvSpPr>
        <p:spPr/>
        <p:txBody>
          <a:bodyPr/>
          <a:lstStyle/>
          <a:p>
            <a:r>
              <a:rPr lang="el-GR" dirty="0" smtClean="0"/>
              <a:t>Θεραπεύουμε το πιο έντονο-ενοχλητικό στοιχείο</a:t>
            </a:r>
          </a:p>
          <a:p>
            <a:r>
              <a:rPr lang="el-GR" dirty="0" err="1" smtClean="0"/>
              <a:t>Αντιμοουσκαρινικά</a:t>
            </a:r>
            <a:r>
              <a:rPr lang="el-GR" dirty="0" smtClean="0"/>
              <a:t>, β3 διεγέρτη</a:t>
            </a:r>
          </a:p>
          <a:p>
            <a:r>
              <a:rPr lang="el-GR" dirty="0" err="1" smtClean="0"/>
              <a:t>Δουλοξετίνη</a:t>
            </a:r>
            <a:endParaRPr lang="el-GR" dirty="0" smtClean="0"/>
          </a:p>
          <a:p>
            <a:r>
              <a:rPr lang="el-GR" dirty="0" smtClean="0"/>
              <a:t>Τοποθέτηση ταινίας ελεύθερης τάσης (</a:t>
            </a:r>
            <a:r>
              <a:rPr lang="en-US" dirty="0" smtClean="0"/>
              <a:t>TVT, TOT)</a:t>
            </a:r>
            <a:endParaRPr lang="el-GR"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pPr algn="ctr">
              <a:buNone/>
            </a:pPr>
            <a:r>
              <a:rPr lang="el-GR" sz="4000" b="1" dirty="0" smtClean="0"/>
              <a:t>Αντιμετώπιση </a:t>
            </a:r>
            <a:r>
              <a:rPr lang="el-GR" sz="4000" b="1" dirty="0" err="1" smtClean="0"/>
              <a:t>νευρογενών</a:t>
            </a:r>
            <a:r>
              <a:rPr lang="el-GR" sz="4000" b="1" dirty="0" smtClean="0"/>
              <a:t> διαταραχών ούρησης</a:t>
            </a:r>
            <a:endParaRPr lang="el-GR" sz="4000" b="1"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Αρχική αντιμετώπιση </a:t>
            </a:r>
            <a:endParaRPr lang="el-GR" b="1" dirty="0"/>
          </a:p>
        </p:txBody>
      </p:sp>
      <p:sp>
        <p:nvSpPr>
          <p:cNvPr id="3" name="2 - Θέση περιεχομένου"/>
          <p:cNvSpPr>
            <a:spLocks noGrp="1"/>
          </p:cNvSpPr>
          <p:nvPr>
            <p:ph idx="1"/>
          </p:nvPr>
        </p:nvSpPr>
        <p:spPr/>
        <p:txBody>
          <a:bodyPr>
            <a:normAutofit fontScale="92500"/>
          </a:bodyPr>
          <a:lstStyle/>
          <a:p>
            <a:r>
              <a:rPr lang="el-GR" dirty="0" smtClean="0"/>
              <a:t>Πλήρης-συνεχής κένωση ουροδόχου κύστης</a:t>
            </a:r>
          </a:p>
          <a:p>
            <a:r>
              <a:rPr lang="el-GR" dirty="0" smtClean="0"/>
              <a:t>Αποφυγή </a:t>
            </a:r>
            <a:r>
              <a:rPr lang="el-GR" dirty="0" err="1" smtClean="0"/>
              <a:t>υπερδιάτασης</a:t>
            </a:r>
            <a:r>
              <a:rPr lang="el-GR" dirty="0" smtClean="0"/>
              <a:t> της κύστης</a:t>
            </a:r>
          </a:p>
          <a:p>
            <a:r>
              <a:rPr lang="el-GR" dirty="0" smtClean="0"/>
              <a:t>Τοποθέτηση μόνιμου καθετήρα</a:t>
            </a:r>
          </a:p>
          <a:p>
            <a:r>
              <a:rPr lang="el-GR" dirty="0" smtClean="0"/>
              <a:t>Τμηματική διούρηση-αποφυγή </a:t>
            </a:r>
            <a:r>
              <a:rPr lang="el-GR" dirty="0" err="1" smtClean="0"/>
              <a:t>νυκτουρίας</a:t>
            </a:r>
            <a:endParaRPr lang="el-GR" dirty="0" smtClean="0"/>
          </a:p>
          <a:p>
            <a:r>
              <a:rPr lang="el-GR" dirty="0" err="1" smtClean="0"/>
              <a:t>Υπερηχογραφικός</a:t>
            </a:r>
            <a:r>
              <a:rPr lang="el-GR" dirty="0" smtClean="0"/>
              <a:t> έλεγχος</a:t>
            </a:r>
          </a:p>
          <a:p>
            <a:r>
              <a:rPr lang="el-GR" dirty="0" smtClean="0"/>
              <a:t>Έναρξη διαλειπόντων καθετηριασμών </a:t>
            </a:r>
          </a:p>
          <a:p>
            <a:endParaRPr lang="el-GR" dirty="0" smtClean="0"/>
          </a:p>
          <a:p>
            <a:pPr>
              <a:buNone/>
            </a:pPr>
            <a:r>
              <a:rPr lang="el-GR" dirty="0" smtClean="0"/>
              <a:t>					</a:t>
            </a:r>
            <a:r>
              <a:rPr lang="en-US" dirty="0" smtClean="0"/>
              <a:t>Del </a:t>
            </a:r>
            <a:r>
              <a:rPr lang="en-US" dirty="0" err="1" smtClean="0"/>
              <a:t>Popolo</a:t>
            </a:r>
            <a:r>
              <a:rPr lang="en-US" dirty="0" smtClean="0"/>
              <a:t>, EAU Milan 2013</a:t>
            </a:r>
            <a:endParaRPr lang="el-GR"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Αντιμετώπιση </a:t>
            </a:r>
            <a:r>
              <a:rPr lang="el-GR" b="1" dirty="0" err="1" smtClean="0"/>
              <a:t>νευρογενούς</a:t>
            </a:r>
            <a:r>
              <a:rPr lang="el-GR" b="1" dirty="0" smtClean="0"/>
              <a:t> </a:t>
            </a:r>
            <a:r>
              <a:rPr lang="el-GR" b="1" dirty="0" err="1" smtClean="0"/>
              <a:t>υπερλειτουργίας</a:t>
            </a:r>
            <a:r>
              <a:rPr lang="el-GR" b="1" dirty="0" smtClean="0"/>
              <a:t> </a:t>
            </a:r>
            <a:r>
              <a:rPr lang="el-GR" b="1" dirty="0" err="1" smtClean="0"/>
              <a:t>εξωστήρα</a:t>
            </a:r>
            <a:r>
              <a:rPr lang="el-GR" b="1" dirty="0" smtClean="0"/>
              <a:t> (ΝΥΕ)</a:t>
            </a:r>
            <a:endParaRPr lang="el-GR" b="1" dirty="0"/>
          </a:p>
        </p:txBody>
      </p:sp>
      <p:sp>
        <p:nvSpPr>
          <p:cNvPr id="28" name="Oval 5"/>
          <p:cNvSpPr>
            <a:spLocks noChangeArrowheads="1"/>
          </p:cNvSpPr>
          <p:nvPr/>
        </p:nvSpPr>
        <p:spPr bwMode="auto">
          <a:xfrm>
            <a:off x="827584" y="2492896"/>
            <a:ext cx="1368152" cy="955675"/>
          </a:xfrm>
          <a:prstGeom prst="ellipse">
            <a:avLst/>
          </a:prstGeom>
          <a:noFill/>
          <a:ln w="139700">
            <a:solidFill>
              <a:schemeClr val="tx1"/>
            </a:solidFill>
            <a:round/>
            <a:headEnd/>
            <a:tailEnd/>
          </a:ln>
        </p:spPr>
        <p:txBody>
          <a:bodyPr wrap="none" anchor="ct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29" name="Oval 5"/>
          <p:cNvSpPr>
            <a:spLocks noChangeArrowheads="1"/>
          </p:cNvSpPr>
          <p:nvPr/>
        </p:nvSpPr>
        <p:spPr bwMode="auto">
          <a:xfrm>
            <a:off x="3707904" y="2492896"/>
            <a:ext cx="1320031" cy="955675"/>
          </a:xfrm>
          <a:prstGeom prst="ellipse">
            <a:avLst/>
          </a:prstGeom>
          <a:noFill/>
          <a:ln w="139700">
            <a:solidFill>
              <a:schemeClr val="tx1"/>
            </a:solidFill>
            <a:round/>
            <a:headEnd/>
            <a:tailEnd/>
          </a:ln>
        </p:spPr>
        <p:txBody>
          <a:bodyPr wrap="none" anchor="ct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30" name="Oval 5"/>
          <p:cNvSpPr>
            <a:spLocks noChangeArrowheads="1"/>
          </p:cNvSpPr>
          <p:nvPr/>
        </p:nvSpPr>
        <p:spPr bwMode="auto">
          <a:xfrm>
            <a:off x="7020272" y="2492896"/>
            <a:ext cx="1224136" cy="955675"/>
          </a:xfrm>
          <a:prstGeom prst="ellipse">
            <a:avLst/>
          </a:prstGeom>
          <a:noFill/>
          <a:ln w="139700">
            <a:solidFill>
              <a:schemeClr val="tx1"/>
            </a:solidFill>
            <a:round/>
            <a:headEnd/>
            <a:tailEnd/>
          </a:ln>
        </p:spPr>
        <p:txBody>
          <a:bodyPr wrap="none" anchor="ct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31" name="Oval 40"/>
          <p:cNvSpPr>
            <a:spLocks noChangeArrowheads="1"/>
          </p:cNvSpPr>
          <p:nvPr/>
        </p:nvSpPr>
        <p:spPr bwMode="auto">
          <a:xfrm>
            <a:off x="1397422" y="3573016"/>
            <a:ext cx="222250" cy="225425"/>
          </a:xfrm>
          <a:prstGeom prst="ellipse">
            <a:avLst/>
          </a:prstGeom>
          <a:noFill/>
          <a:ln w="76200">
            <a:solidFill>
              <a:srgbClr val="66FF33"/>
            </a:solidFill>
            <a:round/>
            <a:headEnd/>
            <a:tailEnd/>
          </a:ln>
        </p:spPr>
        <p:txBody>
          <a:bodyPr wrap="none" anchor="ct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32" name="Oval 17"/>
          <p:cNvSpPr>
            <a:spLocks noChangeArrowheads="1"/>
          </p:cNvSpPr>
          <p:nvPr/>
        </p:nvSpPr>
        <p:spPr bwMode="auto">
          <a:xfrm>
            <a:off x="4279323" y="3592231"/>
            <a:ext cx="292677" cy="268817"/>
          </a:xfrm>
          <a:prstGeom prst="ellipse">
            <a:avLst/>
          </a:prstGeom>
          <a:noFill/>
          <a:ln w="139700">
            <a:solidFill>
              <a:schemeClr val="tx1"/>
            </a:solidFill>
            <a:round/>
            <a:headEnd/>
            <a:tailEnd/>
          </a:ln>
        </p:spPr>
        <p:txBody>
          <a:bodyPr wrap="none" anchor="ctr"/>
          <a:lstStyle/>
          <a:p>
            <a:endParaRPr lang="el-GR">
              <a:latin typeface="Calibri" pitchFamily="34" charset="0"/>
            </a:endParaRPr>
          </a:p>
        </p:txBody>
      </p:sp>
      <p:sp>
        <p:nvSpPr>
          <p:cNvPr id="33" name="Oval 17"/>
          <p:cNvSpPr>
            <a:spLocks noChangeArrowheads="1"/>
          </p:cNvSpPr>
          <p:nvPr/>
        </p:nvSpPr>
        <p:spPr bwMode="auto">
          <a:xfrm>
            <a:off x="7519683" y="3573016"/>
            <a:ext cx="292677" cy="268817"/>
          </a:xfrm>
          <a:prstGeom prst="ellipse">
            <a:avLst/>
          </a:prstGeom>
          <a:noFill/>
          <a:ln w="0" cmpd="sng">
            <a:solidFill>
              <a:schemeClr val="tx1"/>
            </a:solidFill>
            <a:round/>
            <a:headEnd/>
            <a:tailEnd/>
          </a:ln>
        </p:spPr>
        <p:txBody>
          <a:bodyPr wrap="none" anchor="ctr"/>
          <a:lstStyle/>
          <a:p>
            <a:endParaRPr lang="el-GR">
              <a:latin typeface="Calibri" pitchFamily="34"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12"/>
          </p:nvPr>
        </p:nvSpPr>
        <p:spPr/>
        <p:txBody>
          <a:bodyPr/>
          <a:lstStyle/>
          <a:p>
            <a:fld id="{A26A47B4-AD77-4015-A270-2219CD0E7052}" type="slidenum">
              <a:rPr lang="el-GR"/>
              <a:pPr/>
              <a:t>135</a:t>
            </a:fld>
            <a:endParaRPr lang="el-GR"/>
          </a:p>
        </p:txBody>
      </p:sp>
      <p:sp>
        <p:nvSpPr>
          <p:cNvPr id="364546" name="Rectangle 2"/>
          <p:cNvSpPr>
            <a:spLocks noGrp="1" noChangeArrowheads="1"/>
          </p:cNvSpPr>
          <p:nvPr>
            <p:ph type="title"/>
          </p:nvPr>
        </p:nvSpPr>
        <p:spPr/>
        <p:txBody>
          <a:bodyPr/>
          <a:lstStyle/>
          <a:p>
            <a:r>
              <a:rPr lang="el-GR" sz="4700" b="1">
                <a:solidFill>
                  <a:schemeClr val="tx1"/>
                </a:solidFill>
                <a:effectLst>
                  <a:outerShdw blurRad="38100" dist="38100" dir="2700000" algn="tl">
                    <a:srgbClr val="C0C0C0"/>
                  </a:outerShdw>
                </a:effectLst>
              </a:rPr>
              <a:t>Θεραπεία συμπεριφοράς</a:t>
            </a:r>
          </a:p>
        </p:txBody>
      </p:sp>
      <p:sp>
        <p:nvSpPr>
          <p:cNvPr id="364547" name="Rectangle 3"/>
          <p:cNvSpPr>
            <a:spLocks noGrp="1" noChangeArrowheads="1"/>
          </p:cNvSpPr>
          <p:nvPr>
            <p:ph type="body" idx="1"/>
          </p:nvPr>
        </p:nvSpPr>
        <p:spPr/>
        <p:txBody>
          <a:bodyPr/>
          <a:lstStyle/>
          <a:p>
            <a:r>
              <a:rPr lang="el-GR" sz="3500"/>
              <a:t>Αλλαγή τρόπου ζωής</a:t>
            </a:r>
          </a:p>
          <a:p>
            <a:r>
              <a:rPr lang="el-GR" sz="3500"/>
              <a:t>Εκπαίδευση της κύστης</a:t>
            </a:r>
          </a:p>
          <a:p>
            <a:r>
              <a:rPr lang="el-GR" sz="3500"/>
              <a:t>Ασκήσεις πυελικού εδάφους</a:t>
            </a:r>
          </a:p>
          <a:p>
            <a:pPr>
              <a:buFontTx/>
              <a:buNone/>
            </a:pPr>
            <a:endParaRPr lang="el-GR" sz="3500"/>
          </a:p>
          <a:p>
            <a:pPr algn="ctr">
              <a:buFontTx/>
              <a:buNone/>
            </a:pPr>
            <a:r>
              <a:rPr lang="el-GR" sz="4700" b="1">
                <a:solidFill>
                  <a:srgbClr val="CC0000"/>
                </a:solidFill>
                <a:effectLst>
                  <a:outerShdw blurRad="38100" dist="38100" dir="2700000" algn="tl">
                    <a:srgbClr val="C0C0C0"/>
                  </a:outerShdw>
                </a:effectLst>
              </a:rPr>
              <a:t>Ποσοστό επιτυχίας 50%</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2"/>
          <p:cNvSpPr>
            <a:spLocks noGrp="1"/>
          </p:cNvSpPr>
          <p:nvPr>
            <p:ph type="title" idx="4294967295"/>
          </p:nvPr>
        </p:nvSpPr>
        <p:spPr/>
        <p:txBody>
          <a:bodyPr>
            <a:normAutofit fontScale="90000"/>
          </a:bodyPr>
          <a:lstStyle/>
          <a:p>
            <a:r>
              <a:rPr lang="el-GR" b="1" dirty="0" smtClean="0"/>
              <a:t>Φαρμακοθεραπεία της ΝΥΕ: </a:t>
            </a:r>
            <a:br>
              <a:rPr lang="el-GR" b="1" dirty="0" smtClean="0"/>
            </a:br>
            <a:r>
              <a:rPr lang="el-GR" b="1" dirty="0" smtClean="0"/>
              <a:t>τα δεδομένα</a:t>
            </a:r>
            <a:r>
              <a:rPr lang="el-GR" dirty="0" smtClean="0"/>
              <a:t> </a:t>
            </a:r>
            <a:endParaRPr lang="en-US" b="1" dirty="0"/>
          </a:p>
        </p:txBody>
      </p:sp>
      <p:graphicFrame>
        <p:nvGraphicFramePr>
          <p:cNvPr id="4" name="3 - Πίνακας"/>
          <p:cNvGraphicFramePr>
            <a:graphicFrameLocks noGrp="1"/>
          </p:cNvGraphicFramePr>
          <p:nvPr/>
        </p:nvGraphicFramePr>
        <p:xfrm>
          <a:off x="827584" y="1988840"/>
          <a:ext cx="7704856" cy="3661938"/>
        </p:xfrm>
        <a:graphic>
          <a:graphicData uri="http://schemas.openxmlformats.org/drawingml/2006/table">
            <a:tbl>
              <a:tblPr/>
              <a:tblGrid>
                <a:gridCol w="6868551"/>
                <a:gridCol w="401427"/>
                <a:gridCol w="434878"/>
              </a:tblGrid>
              <a:tr h="376352">
                <a:tc>
                  <a:txBody>
                    <a:bodyPr/>
                    <a:lstStyle/>
                    <a:p>
                      <a:pPr algn="just">
                        <a:lnSpc>
                          <a:spcPct val="115000"/>
                        </a:lnSpc>
                        <a:spcAft>
                          <a:spcPts val="1000"/>
                        </a:spcAft>
                      </a:pPr>
                      <a:r>
                        <a:rPr lang="el-GR" sz="2000" b="1" dirty="0">
                          <a:latin typeface="Calibri"/>
                          <a:ea typeface="Calibri"/>
                          <a:cs typeface="HelveticaNeue-Roman"/>
                        </a:rPr>
                        <a:t>Συστάσεις</a:t>
                      </a:r>
                      <a:endParaRPr lang="el-GR"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n-US" sz="2000" b="1">
                          <a:latin typeface="Calibri"/>
                          <a:ea typeface="Calibri"/>
                          <a:cs typeface="HelveticaNeue-Roman"/>
                        </a:rPr>
                        <a:t>LE</a:t>
                      </a:r>
                      <a:endParaRPr lang="el-GR"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n-US" sz="2000" b="1">
                          <a:latin typeface="Calibri"/>
                          <a:ea typeface="Calibri"/>
                          <a:cs typeface="HelveticaNeue-Roman"/>
                        </a:rPr>
                        <a:t>GR</a:t>
                      </a:r>
                      <a:endParaRPr lang="el-GR"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954669">
                <a:tc>
                  <a:txBody>
                    <a:bodyPr/>
                    <a:lstStyle/>
                    <a:p>
                      <a:pPr algn="just">
                        <a:lnSpc>
                          <a:spcPct val="115000"/>
                        </a:lnSpc>
                        <a:spcAft>
                          <a:spcPts val="1000"/>
                        </a:spcAft>
                      </a:pPr>
                      <a:r>
                        <a:rPr lang="el-GR" sz="2000" dirty="0">
                          <a:latin typeface="Calibri"/>
                          <a:ea typeface="Calibri"/>
                          <a:cs typeface="HelveticaNeue-Roman"/>
                        </a:rPr>
                        <a:t>Για τη ΝΥΕ, η </a:t>
                      </a:r>
                      <a:r>
                        <a:rPr lang="el-GR" sz="2000" dirty="0" err="1">
                          <a:latin typeface="Calibri"/>
                          <a:ea typeface="Calibri"/>
                          <a:cs typeface="HelveticaNeue-Roman"/>
                        </a:rPr>
                        <a:t>αντιμουσκαρινική</a:t>
                      </a:r>
                      <a:r>
                        <a:rPr lang="el-GR" sz="2000" dirty="0">
                          <a:latin typeface="Calibri"/>
                          <a:ea typeface="Calibri"/>
                          <a:cs typeface="HelveticaNeue-Roman"/>
                        </a:rPr>
                        <a:t> αγωγή είναι η προτεινόμενη </a:t>
                      </a:r>
                      <a:r>
                        <a:rPr lang="el-GR" sz="2000" dirty="0" smtClean="0">
                          <a:latin typeface="Calibri"/>
                          <a:ea typeface="Calibri"/>
                          <a:cs typeface="HelveticaNeue-Roman"/>
                        </a:rPr>
                        <a:t>πρώτης</a:t>
                      </a:r>
                      <a:r>
                        <a:rPr lang="el-GR" sz="2000" baseline="0" dirty="0" smtClean="0">
                          <a:latin typeface="Calibri"/>
                          <a:ea typeface="Calibri"/>
                          <a:cs typeface="HelveticaNeue-Roman"/>
                        </a:rPr>
                        <a:t> </a:t>
                      </a:r>
                      <a:r>
                        <a:rPr lang="el-GR" sz="2000" dirty="0" smtClean="0">
                          <a:latin typeface="Calibri"/>
                          <a:ea typeface="Calibri"/>
                          <a:cs typeface="HelveticaNeue-Roman"/>
                        </a:rPr>
                        <a:t>γραμμής </a:t>
                      </a:r>
                      <a:r>
                        <a:rPr lang="el-GR" sz="2000" dirty="0">
                          <a:latin typeface="Calibri"/>
                          <a:ea typeface="Calibri"/>
                          <a:cs typeface="HelveticaNeue-Roman"/>
                        </a:rPr>
                        <a:t>φαρμακευτική θεραπεία</a:t>
                      </a:r>
                      <a:endParaRPr lang="el-GR"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l-GR" sz="2000">
                          <a:latin typeface="Calibri"/>
                          <a:ea typeface="Calibri"/>
                          <a:cs typeface="HelveticaNeue-Roman"/>
                        </a:rPr>
                        <a:t>1</a:t>
                      </a:r>
                      <a:r>
                        <a:rPr lang="en-US" sz="2000">
                          <a:latin typeface="Calibri"/>
                          <a:ea typeface="Calibri"/>
                          <a:cs typeface="HelveticaNeue-Roman"/>
                        </a:rPr>
                        <a:t>a</a:t>
                      </a:r>
                      <a:endParaRPr lang="el-GR"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l-GR" sz="2000">
                          <a:latin typeface="Calibri"/>
                          <a:ea typeface="Calibri"/>
                          <a:cs typeface="HelveticaNeue-Roman"/>
                        </a:rPr>
                        <a:t>Α</a:t>
                      </a:r>
                      <a:endParaRPr lang="el-GR"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954669">
                <a:tc>
                  <a:txBody>
                    <a:bodyPr/>
                    <a:lstStyle/>
                    <a:p>
                      <a:pPr algn="just">
                        <a:lnSpc>
                          <a:spcPct val="115000"/>
                        </a:lnSpc>
                        <a:spcAft>
                          <a:spcPts val="1000"/>
                        </a:spcAft>
                      </a:pPr>
                      <a:r>
                        <a:rPr lang="el-GR" sz="2000" dirty="0">
                          <a:latin typeface="Calibri"/>
                          <a:ea typeface="Calibri"/>
                          <a:cs typeface="HelveticaNeue-Roman"/>
                        </a:rPr>
                        <a:t>Εναλλακτικές οδοί χορήγησης (π.χ. </a:t>
                      </a:r>
                      <a:r>
                        <a:rPr lang="el-GR" sz="2000" dirty="0" err="1">
                          <a:latin typeface="Calibri"/>
                          <a:ea typeface="Calibri"/>
                          <a:cs typeface="HelveticaNeue-Roman"/>
                        </a:rPr>
                        <a:t>διαδερμικά</a:t>
                      </a:r>
                      <a:r>
                        <a:rPr lang="el-GR" sz="2000" dirty="0">
                          <a:latin typeface="Calibri"/>
                          <a:ea typeface="Calibri"/>
                          <a:cs typeface="HelveticaNeue-Roman"/>
                        </a:rPr>
                        <a:t> ή </a:t>
                      </a:r>
                      <a:r>
                        <a:rPr lang="el-GR" sz="2000" dirty="0" err="1">
                          <a:latin typeface="Calibri"/>
                          <a:ea typeface="Calibri"/>
                          <a:cs typeface="HelveticaNeue-Roman"/>
                        </a:rPr>
                        <a:t>ενδοκυστικά</a:t>
                      </a:r>
                      <a:r>
                        <a:rPr lang="el-GR" sz="2000" dirty="0">
                          <a:latin typeface="Calibri"/>
                          <a:ea typeface="Calibri"/>
                          <a:cs typeface="HelveticaNeue-Roman"/>
                        </a:rPr>
                        <a:t>) μπορούν να χρησιμοποιηθούν</a:t>
                      </a:r>
                      <a:endParaRPr lang="el-GR"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l-GR" sz="2000" dirty="0">
                          <a:latin typeface="Calibri"/>
                          <a:ea typeface="Calibri"/>
                          <a:cs typeface="HelveticaNeue-Roman"/>
                        </a:rPr>
                        <a:t>2</a:t>
                      </a:r>
                      <a:endParaRPr lang="el-GR"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l-GR" sz="2000">
                          <a:latin typeface="Calibri"/>
                          <a:ea typeface="Calibri"/>
                          <a:cs typeface="HelveticaNeue-Roman"/>
                        </a:rPr>
                        <a:t>Α</a:t>
                      </a:r>
                      <a:endParaRPr lang="el-GR"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954669">
                <a:tc>
                  <a:txBody>
                    <a:bodyPr/>
                    <a:lstStyle/>
                    <a:p>
                      <a:pPr algn="just">
                        <a:lnSpc>
                          <a:spcPct val="115000"/>
                        </a:lnSpc>
                        <a:spcAft>
                          <a:spcPts val="1000"/>
                        </a:spcAft>
                      </a:pPr>
                      <a:r>
                        <a:rPr lang="el-GR" sz="2000" dirty="0">
                          <a:latin typeface="Calibri"/>
                          <a:ea typeface="Calibri"/>
                          <a:cs typeface="HelveticaNeue-Roman"/>
                        </a:rPr>
                        <a:t>Ο συνδυασμός </a:t>
                      </a:r>
                      <a:r>
                        <a:rPr lang="el-GR" sz="2000" dirty="0" err="1">
                          <a:latin typeface="Calibri"/>
                          <a:ea typeface="Calibri"/>
                          <a:cs typeface="HelveticaNeue-Roman"/>
                        </a:rPr>
                        <a:t>αντιμουσκαρινικών</a:t>
                      </a:r>
                      <a:r>
                        <a:rPr lang="el-GR" sz="2000" dirty="0">
                          <a:latin typeface="Calibri"/>
                          <a:ea typeface="Calibri"/>
                          <a:cs typeface="HelveticaNeue-Roman"/>
                        </a:rPr>
                        <a:t> παραγόντων μπορεί να μεγιστοποιήσει το θεραπευτικό αποτέλεσμα στην </a:t>
                      </a:r>
                      <a:r>
                        <a:rPr lang="el-GR" sz="2000" dirty="0" smtClean="0">
                          <a:latin typeface="Calibri"/>
                          <a:ea typeface="Calibri"/>
                          <a:cs typeface="HelveticaNeue-Roman"/>
                        </a:rPr>
                        <a:t>αντιμετώπιση </a:t>
                      </a:r>
                      <a:r>
                        <a:rPr lang="el-GR" sz="2000" dirty="0">
                          <a:latin typeface="Calibri"/>
                          <a:ea typeface="Calibri"/>
                          <a:cs typeface="HelveticaNeue-Roman"/>
                        </a:rPr>
                        <a:t>της ΝΥΕ </a:t>
                      </a:r>
                      <a:endParaRPr lang="el-GR"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n-US" sz="2000" dirty="0">
                          <a:latin typeface="Calibri"/>
                          <a:ea typeface="Calibri"/>
                          <a:cs typeface="HelveticaNeue-Roman"/>
                        </a:rPr>
                        <a:t>3</a:t>
                      </a:r>
                      <a:endParaRPr lang="el-GR"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n-US" sz="2000" dirty="0">
                          <a:latin typeface="Calibri"/>
                          <a:ea typeface="Calibri"/>
                          <a:cs typeface="HelveticaNeue-Roman"/>
                        </a:rPr>
                        <a:t>B</a:t>
                      </a:r>
                      <a:endParaRPr lang="el-GR"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bl>
          </a:graphicData>
        </a:graphic>
      </p:graphicFrame>
      <p:sp>
        <p:nvSpPr>
          <p:cNvPr id="5" name="TextBox 3"/>
          <p:cNvSpPr txBox="1">
            <a:spLocks noChangeArrowheads="1"/>
          </p:cNvSpPr>
          <p:nvPr/>
        </p:nvSpPr>
        <p:spPr bwMode="auto">
          <a:xfrm>
            <a:off x="6357938" y="6345238"/>
            <a:ext cx="2113527" cy="369332"/>
          </a:xfrm>
          <a:prstGeom prst="rect">
            <a:avLst/>
          </a:prstGeom>
          <a:noFill/>
          <a:ln w="9525">
            <a:noFill/>
            <a:miter lim="800000"/>
            <a:headEnd/>
            <a:tailEnd/>
          </a:ln>
        </p:spPr>
        <p:txBody>
          <a:bodyPr wrap="none">
            <a:spAutoFit/>
          </a:bodyPr>
          <a:lstStyle/>
          <a:p>
            <a:r>
              <a:rPr lang="en-GB" i="1" dirty="0"/>
              <a:t>EAU Guidelines </a:t>
            </a:r>
            <a:r>
              <a:rPr lang="en-GB" i="1" dirty="0" smtClean="0"/>
              <a:t>20</a:t>
            </a:r>
            <a:r>
              <a:rPr lang="el-GR" i="1" dirty="0" smtClean="0"/>
              <a:t>16</a:t>
            </a:r>
            <a:endParaRPr lang="en-US" i="1"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β3-αγωνιστές και </a:t>
            </a:r>
            <a:r>
              <a:rPr lang="el-GR" b="1" dirty="0" err="1" smtClean="0"/>
              <a:t>νευρογενής</a:t>
            </a:r>
            <a:r>
              <a:rPr lang="el-GR" b="1" dirty="0" smtClean="0"/>
              <a:t> κύστη</a:t>
            </a:r>
            <a:endParaRPr lang="el-GR" b="1" dirty="0"/>
          </a:p>
        </p:txBody>
      </p:sp>
      <p:sp>
        <p:nvSpPr>
          <p:cNvPr id="3" name="2 - Θέση περιεχομένου"/>
          <p:cNvSpPr>
            <a:spLocks noGrp="1"/>
          </p:cNvSpPr>
          <p:nvPr>
            <p:ph idx="1"/>
          </p:nvPr>
        </p:nvSpPr>
        <p:spPr>
          <a:xfrm>
            <a:off x="457200" y="1600201"/>
            <a:ext cx="8507288" cy="4997152"/>
          </a:xfrm>
        </p:spPr>
        <p:txBody>
          <a:bodyPr>
            <a:normAutofit/>
          </a:bodyPr>
          <a:lstStyle/>
          <a:p>
            <a:r>
              <a:rPr lang="en-US" dirty="0" err="1" smtClean="0"/>
              <a:t>mirabegron</a:t>
            </a:r>
            <a:r>
              <a:rPr lang="en-US" dirty="0" smtClean="0"/>
              <a:t> </a:t>
            </a:r>
            <a:r>
              <a:rPr lang="el-GR" dirty="0" smtClean="0"/>
              <a:t>ιδιοπαθή </a:t>
            </a:r>
            <a:r>
              <a:rPr lang="el-GR" dirty="0" err="1" smtClean="0"/>
              <a:t>υπερλειτουργία</a:t>
            </a:r>
            <a:r>
              <a:rPr lang="el-GR" dirty="0" smtClean="0"/>
              <a:t> </a:t>
            </a:r>
            <a:r>
              <a:rPr lang="el-GR" dirty="0" err="1" smtClean="0"/>
              <a:t>εξωστήρα</a:t>
            </a:r>
            <a:endParaRPr lang="el-GR" dirty="0" smtClean="0"/>
          </a:p>
          <a:p>
            <a:r>
              <a:rPr lang="el-GR" dirty="0" smtClean="0"/>
              <a:t>Υπό εξέλιξη μελέτες σε ασθενείς με </a:t>
            </a:r>
            <a:r>
              <a:rPr lang="el-GR" dirty="0" err="1" smtClean="0"/>
              <a:t>νευρογενή</a:t>
            </a:r>
            <a:r>
              <a:rPr lang="el-GR" dirty="0" smtClean="0"/>
              <a:t> </a:t>
            </a:r>
            <a:r>
              <a:rPr lang="el-GR" dirty="0" err="1" smtClean="0"/>
              <a:t>υπερλειτουργία</a:t>
            </a:r>
            <a:r>
              <a:rPr lang="el-GR" dirty="0" smtClean="0"/>
              <a:t> </a:t>
            </a:r>
            <a:r>
              <a:rPr lang="el-GR" dirty="0" err="1" smtClean="0"/>
              <a:t>εξωστήρα</a:t>
            </a:r>
            <a:endParaRPr lang="el-GR" dirty="0" smtClean="0"/>
          </a:p>
          <a:p>
            <a:pPr lvl="1"/>
            <a:r>
              <a:rPr lang="en-US" sz="1800" dirty="0" err="1" smtClean="0"/>
              <a:t>Wöllner</a:t>
            </a:r>
            <a:r>
              <a:rPr lang="en-US" sz="1800" dirty="0" smtClean="0"/>
              <a:t> J,</a:t>
            </a:r>
            <a:r>
              <a:rPr lang="el-GR" sz="1800" dirty="0" smtClean="0"/>
              <a:t> </a:t>
            </a:r>
            <a:r>
              <a:rPr lang="en-US" sz="1800" dirty="0" err="1" smtClean="0"/>
              <a:t>Pannek</a:t>
            </a:r>
            <a:r>
              <a:rPr lang="en-US" sz="1800" dirty="0" smtClean="0"/>
              <a:t> J.</a:t>
            </a:r>
            <a:r>
              <a:rPr lang="en-US" sz="1800" i="1" dirty="0" smtClean="0"/>
              <a:t> </a:t>
            </a:r>
            <a:r>
              <a:rPr lang="en-US" sz="1800" dirty="0" smtClean="0"/>
              <a:t>Initial experience with the treatment of </a:t>
            </a:r>
            <a:r>
              <a:rPr lang="en-US" sz="1800" dirty="0" err="1" smtClean="0"/>
              <a:t>neurogenic</a:t>
            </a:r>
            <a:r>
              <a:rPr lang="en-US" sz="1800" dirty="0" smtClean="0"/>
              <a:t> </a:t>
            </a:r>
            <a:r>
              <a:rPr lang="en-US" sz="1800" dirty="0" err="1" smtClean="0"/>
              <a:t>detrusor</a:t>
            </a:r>
            <a:r>
              <a:rPr lang="en-US" sz="1800" dirty="0" smtClean="0"/>
              <a:t> </a:t>
            </a:r>
            <a:r>
              <a:rPr lang="en-US" sz="1800" dirty="0" err="1" smtClean="0"/>
              <a:t>overactivity</a:t>
            </a:r>
            <a:r>
              <a:rPr lang="en-US" sz="1800" dirty="0" smtClean="0"/>
              <a:t> with a new beta-3 agonist (</a:t>
            </a:r>
            <a:r>
              <a:rPr lang="en-US" sz="1800" dirty="0" err="1" smtClean="0"/>
              <a:t>mirabegron</a:t>
            </a:r>
            <a:r>
              <a:rPr lang="en-US" sz="1800" dirty="0" smtClean="0"/>
              <a:t>) in patients with spinal cord injury. Spinal Cord. 2016 Jan;54(1):78-82</a:t>
            </a:r>
            <a:endParaRPr lang="el-GR" sz="1800" dirty="0" smtClean="0"/>
          </a:p>
          <a:p>
            <a:pPr lvl="1">
              <a:buNone/>
            </a:pPr>
            <a:r>
              <a:rPr lang="en-US" sz="1800" dirty="0" smtClean="0"/>
              <a:t> </a:t>
            </a:r>
            <a:endParaRPr lang="el-GR" sz="1800" dirty="0" smtClean="0"/>
          </a:p>
          <a:p>
            <a:pPr lvl="1"/>
            <a:r>
              <a:rPr lang="en-US" sz="1800" dirty="0" err="1" smtClean="0"/>
              <a:t>Welk</a:t>
            </a:r>
            <a:r>
              <a:rPr lang="en-US" sz="1800" dirty="0" smtClean="0"/>
              <a:t>, B., </a:t>
            </a:r>
            <a:r>
              <a:rPr lang="en-US" sz="1800" dirty="0" err="1" smtClean="0"/>
              <a:t>Urodynamic</a:t>
            </a:r>
            <a:r>
              <a:rPr lang="en-US" sz="1800" dirty="0" smtClean="0"/>
              <a:t> and Clinical Efficacy of </a:t>
            </a:r>
            <a:r>
              <a:rPr lang="en-US" sz="1800" dirty="0" err="1" smtClean="0"/>
              <a:t>Mirabegron</a:t>
            </a:r>
            <a:r>
              <a:rPr lang="en-US" sz="1800" dirty="0" smtClean="0"/>
              <a:t> for </a:t>
            </a:r>
            <a:r>
              <a:rPr lang="en-US" sz="1800" dirty="0" err="1" smtClean="0"/>
              <a:t>Neurogenic</a:t>
            </a:r>
            <a:r>
              <a:rPr lang="en-US" sz="1800" dirty="0" smtClean="0"/>
              <a:t> Bladder Patients, Ongoing</a:t>
            </a:r>
            <a:r>
              <a:rPr lang="el-GR" sz="1800" dirty="0" smtClean="0"/>
              <a:t> </a:t>
            </a:r>
            <a:r>
              <a:rPr lang="en-US" sz="1800" dirty="0" smtClean="0"/>
              <a:t>study: ClinicalTrials.gov Identifier: NCT02044510.</a:t>
            </a:r>
            <a:endParaRPr lang="el-GR" sz="1800" dirty="0" smtClean="0"/>
          </a:p>
          <a:p>
            <a:pPr>
              <a:buNone/>
            </a:pPr>
            <a:endParaRPr lang="el-GR"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idx="4294967295"/>
          </p:nvPr>
        </p:nvSpPr>
        <p:spPr>
          <a:xfrm>
            <a:off x="457200" y="274638"/>
            <a:ext cx="8229600" cy="1714500"/>
          </a:xfrm>
        </p:spPr>
        <p:txBody>
          <a:bodyPr/>
          <a:lstStyle/>
          <a:p>
            <a:r>
              <a:rPr lang="el-GR" b="1"/>
              <a:t>Όταν αποτυγχάνει η θεραπεία α΄ γραμμής</a:t>
            </a:r>
            <a:endParaRPr lang="en-US" b="1"/>
          </a:p>
        </p:txBody>
      </p:sp>
      <p:pic>
        <p:nvPicPr>
          <p:cNvPr id="87043" name="Picture 2" descr="failure.gif"/>
          <p:cNvPicPr>
            <a:picLocks noChangeAspect="1"/>
          </p:cNvPicPr>
          <p:nvPr/>
        </p:nvPicPr>
        <p:blipFill>
          <a:blip r:embed="rId3" cstate="print"/>
          <a:srcRect/>
          <a:stretch>
            <a:fillRect/>
          </a:stretch>
        </p:blipFill>
        <p:spPr bwMode="auto">
          <a:xfrm>
            <a:off x="539552" y="1412776"/>
            <a:ext cx="1944216" cy="2160240"/>
          </a:xfrm>
          <a:prstGeom prst="rect">
            <a:avLst/>
          </a:prstGeom>
          <a:noFill/>
          <a:ln w="9525">
            <a:noFill/>
            <a:miter lim="800000"/>
            <a:headEnd/>
            <a:tailEnd/>
          </a:ln>
        </p:spPr>
      </p:pic>
      <p:pic>
        <p:nvPicPr>
          <p:cNvPr id="4" name="Picture 25" descr="npo000025"/>
          <p:cNvPicPr>
            <a:picLocks noChangeAspect="1" noChangeArrowheads="1"/>
          </p:cNvPicPr>
          <p:nvPr/>
        </p:nvPicPr>
        <p:blipFill>
          <a:blip r:embed="rId4" cstate="print"/>
          <a:srcRect/>
          <a:stretch>
            <a:fillRect/>
          </a:stretch>
        </p:blipFill>
        <p:spPr bwMode="auto">
          <a:xfrm>
            <a:off x="7164288" y="1556792"/>
            <a:ext cx="1347589" cy="1944216"/>
          </a:xfrm>
          <a:prstGeom prst="rect">
            <a:avLst/>
          </a:prstGeom>
          <a:noFill/>
          <a:ln w="9525" algn="ctr">
            <a:noFill/>
            <a:miter lim="800000"/>
            <a:headEnd/>
            <a:tailEnd/>
          </a:ln>
          <a:effectLst/>
        </p:spPr>
      </p:pic>
      <p:graphicFrame>
        <p:nvGraphicFramePr>
          <p:cNvPr id="5" name="4 - Πίνακας"/>
          <p:cNvGraphicFramePr>
            <a:graphicFrameLocks noGrp="1"/>
          </p:cNvGraphicFramePr>
          <p:nvPr/>
        </p:nvGraphicFramePr>
        <p:xfrm>
          <a:off x="467544" y="4530064"/>
          <a:ext cx="8352928" cy="1261872"/>
        </p:xfrm>
        <a:graphic>
          <a:graphicData uri="http://schemas.openxmlformats.org/drawingml/2006/table">
            <a:tbl>
              <a:tblPr/>
              <a:tblGrid>
                <a:gridCol w="7437458"/>
                <a:gridCol w="444013"/>
                <a:gridCol w="471457"/>
              </a:tblGrid>
              <a:tr h="0">
                <a:tc>
                  <a:txBody>
                    <a:bodyPr/>
                    <a:lstStyle/>
                    <a:p>
                      <a:pPr algn="just">
                        <a:lnSpc>
                          <a:spcPct val="115000"/>
                        </a:lnSpc>
                        <a:spcAft>
                          <a:spcPts val="1000"/>
                        </a:spcAft>
                      </a:pPr>
                      <a:r>
                        <a:rPr lang="el-GR" sz="1800" b="1" dirty="0" smtClean="0">
                          <a:latin typeface="Calibri"/>
                          <a:ea typeface="Calibri"/>
                          <a:cs typeface="Tahoma"/>
                        </a:rPr>
                        <a:t>Συστάσεις </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n-US" sz="1800" b="1">
                          <a:latin typeface="Calibri"/>
                          <a:ea typeface="Calibri"/>
                          <a:cs typeface="Tahoma"/>
                        </a:rPr>
                        <a:t>LE</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n-US" sz="1800" b="1">
                          <a:latin typeface="Calibri"/>
                          <a:ea typeface="Calibri"/>
                          <a:cs typeface="Tahoma"/>
                        </a:rPr>
                        <a:t>GR</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0">
                <a:tc>
                  <a:txBody>
                    <a:bodyPr/>
                    <a:lstStyle/>
                    <a:p>
                      <a:pPr algn="just">
                        <a:lnSpc>
                          <a:spcPct val="115000"/>
                        </a:lnSpc>
                        <a:spcAft>
                          <a:spcPts val="1000"/>
                        </a:spcAft>
                      </a:pPr>
                      <a:r>
                        <a:rPr lang="el-GR" sz="1800" dirty="0">
                          <a:latin typeface="Calibri"/>
                          <a:ea typeface="Calibri"/>
                          <a:cs typeface="Tahoma"/>
                        </a:rPr>
                        <a:t>Η </a:t>
                      </a:r>
                      <a:r>
                        <a:rPr lang="el-GR" sz="1800" dirty="0" err="1" smtClean="0">
                          <a:latin typeface="Calibri"/>
                          <a:ea typeface="Calibri"/>
                          <a:cs typeface="Tahoma"/>
                        </a:rPr>
                        <a:t>ενδοεξωστηριακή</a:t>
                      </a:r>
                      <a:r>
                        <a:rPr lang="el-GR" sz="1800" dirty="0" smtClean="0">
                          <a:latin typeface="Calibri"/>
                          <a:ea typeface="Calibri"/>
                          <a:cs typeface="Tahoma"/>
                        </a:rPr>
                        <a:t> εφαρμογή της </a:t>
                      </a:r>
                      <a:r>
                        <a:rPr lang="el-GR" sz="1800" dirty="0" err="1" smtClean="0">
                          <a:latin typeface="Calibri"/>
                          <a:ea typeface="Calibri"/>
                          <a:cs typeface="Tahoma"/>
                        </a:rPr>
                        <a:t>Αλλαντικής</a:t>
                      </a:r>
                      <a:r>
                        <a:rPr lang="el-GR" sz="1800" dirty="0" smtClean="0">
                          <a:latin typeface="Calibri"/>
                          <a:ea typeface="Calibri"/>
                          <a:cs typeface="Tahoma"/>
                        </a:rPr>
                        <a:t> Τοξίνης Α </a:t>
                      </a:r>
                      <a:r>
                        <a:rPr lang="el-GR" sz="1800" dirty="0">
                          <a:latin typeface="Calibri"/>
                          <a:ea typeface="Calibri"/>
                          <a:cs typeface="Tahoma"/>
                        </a:rPr>
                        <a:t>στον </a:t>
                      </a:r>
                      <a:r>
                        <a:rPr lang="el-GR" sz="1800" dirty="0" err="1">
                          <a:latin typeface="Calibri"/>
                          <a:ea typeface="Calibri"/>
                          <a:cs typeface="Tahoma"/>
                        </a:rPr>
                        <a:t>εξωστήρα</a:t>
                      </a:r>
                      <a:r>
                        <a:rPr lang="el-GR" sz="1800" dirty="0">
                          <a:latin typeface="Calibri"/>
                          <a:ea typeface="Calibri"/>
                          <a:cs typeface="Tahoma"/>
                        </a:rPr>
                        <a:t> αποτελεί την πιο αποτελεσματική θεραπεία ελάχιστης </a:t>
                      </a:r>
                      <a:r>
                        <a:rPr lang="el-GR" sz="1800" dirty="0" err="1">
                          <a:latin typeface="Calibri"/>
                          <a:ea typeface="Calibri"/>
                          <a:cs typeface="Tahoma"/>
                        </a:rPr>
                        <a:t>επεμβατικότητας</a:t>
                      </a:r>
                      <a:r>
                        <a:rPr lang="el-GR" sz="1800" dirty="0">
                          <a:latin typeface="Calibri"/>
                          <a:ea typeface="Calibri"/>
                          <a:cs typeface="Tahoma"/>
                        </a:rPr>
                        <a:t> που στοχεύει στην μείωση της ΝΥΕ στην ΠΣ ή στις ΚΝΜ. </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l-GR" sz="1800" dirty="0">
                          <a:latin typeface="Calibri"/>
                          <a:ea typeface="Calibri"/>
                          <a:cs typeface="Tahoma"/>
                        </a:rPr>
                        <a:t>1</a:t>
                      </a:r>
                      <a:r>
                        <a:rPr lang="en-US" sz="1800" dirty="0">
                          <a:latin typeface="Calibri"/>
                          <a:ea typeface="Calibri"/>
                          <a:cs typeface="Tahoma"/>
                        </a:rPr>
                        <a:t>a</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l-GR" sz="1800" dirty="0">
                          <a:latin typeface="Calibri"/>
                          <a:ea typeface="Calibri"/>
                          <a:cs typeface="Tahoma"/>
                        </a:rPr>
                        <a:t>Α</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bl>
          </a:graphicData>
        </a:graphic>
      </p:graphicFrame>
      <p:sp>
        <p:nvSpPr>
          <p:cNvPr id="6" name="TextBox 3"/>
          <p:cNvSpPr txBox="1">
            <a:spLocks noChangeArrowheads="1"/>
          </p:cNvSpPr>
          <p:nvPr/>
        </p:nvSpPr>
        <p:spPr bwMode="auto">
          <a:xfrm>
            <a:off x="6357938" y="6156012"/>
            <a:ext cx="2113527" cy="369332"/>
          </a:xfrm>
          <a:prstGeom prst="rect">
            <a:avLst/>
          </a:prstGeom>
          <a:noFill/>
          <a:ln w="9525">
            <a:noFill/>
            <a:miter lim="800000"/>
            <a:headEnd/>
            <a:tailEnd/>
          </a:ln>
        </p:spPr>
        <p:txBody>
          <a:bodyPr wrap="none">
            <a:spAutoFit/>
          </a:bodyPr>
          <a:lstStyle/>
          <a:p>
            <a:r>
              <a:rPr lang="en-GB" i="1" dirty="0"/>
              <a:t>EAU Guidelines </a:t>
            </a:r>
            <a:r>
              <a:rPr lang="en-GB" i="1" dirty="0" smtClean="0"/>
              <a:t>20</a:t>
            </a:r>
            <a:r>
              <a:rPr lang="el-GR" i="1" dirty="0" smtClean="0"/>
              <a:t>16</a:t>
            </a:r>
            <a:endParaRPr lang="en-US" i="1"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r>
              <a:rPr lang="en-US" b="1" dirty="0" smtClean="0"/>
              <a:t>DIGNITY Study</a:t>
            </a:r>
            <a:endParaRPr lang="el-GR" b="1" dirty="0"/>
          </a:p>
        </p:txBody>
      </p:sp>
      <p:sp>
        <p:nvSpPr>
          <p:cNvPr id="6" name="5 - Θέση περιεχομένου"/>
          <p:cNvSpPr>
            <a:spLocks noGrp="1"/>
          </p:cNvSpPr>
          <p:nvPr>
            <p:ph idx="1"/>
          </p:nvPr>
        </p:nvSpPr>
        <p:spPr/>
        <p:txBody>
          <a:bodyPr/>
          <a:lstStyle/>
          <a:p>
            <a:pPr>
              <a:buNone/>
            </a:pPr>
            <a:r>
              <a:rPr lang="el-GR" dirty="0" smtClean="0"/>
              <a:t>Με βάση τα αποτελέσματα της μελέτης</a:t>
            </a:r>
          </a:p>
          <a:p>
            <a:pPr marL="514350" indent="-514350"/>
            <a:r>
              <a:rPr lang="el-GR" dirty="0" smtClean="0"/>
              <a:t>Προτεινόμενη δόση 200 </a:t>
            </a:r>
            <a:r>
              <a:rPr lang="en-US" dirty="0" smtClean="0"/>
              <a:t>U </a:t>
            </a:r>
            <a:r>
              <a:rPr lang="en-US" dirty="0" err="1" smtClean="0"/>
              <a:t>BoNT</a:t>
            </a:r>
            <a:r>
              <a:rPr lang="en-US" dirty="0" smtClean="0"/>
              <a:t> A</a:t>
            </a:r>
          </a:p>
          <a:p>
            <a:pPr marL="514350" indent="-514350"/>
            <a:r>
              <a:rPr lang="en-US" dirty="0" smtClean="0"/>
              <a:t>30 ml </a:t>
            </a:r>
            <a:r>
              <a:rPr lang="el-GR" dirty="0" smtClean="0"/>
              <a:t>σε 30 θέσεις </a:t>
            </a:r>
          </a:p>
          <a:p>
            <a:pPr marL="514350" indent="-514350"/>
            <a:r>
              <a:rPr lang="el-GR" dirty="0" smtClean="0"/>
              <a:t>Εκτός τριγώνου</a:t>
            </a:r>
          </a:p>
        </p:txBody>
      </p:sp>
      <p:graphicFrame>
        <p:nvGraphicFramePr>
          <p:cNvPr id="91137" name="Object 5"/>
          <p:cNvGraphicFramePr>
            <a:graphicFrameLocks noChangeAspect="1"/>
          </p:cNvGraphicFramePr>
          <p:nvPr/>
        </p:nvGraphicFramePr>
        <p:xfrm>
          <a:off x="5759326" y="4320372"/>
          <a:ext cx="3384674" cy="2537628"/>
        </p:xfrm>
        <a:graphic>
          <a:graphicData uri="http://schemas.openxmlformats.org/presentationml/2006/ole">
            <mc:AlternateContent xmlns:mc="http://schemas.openxmlformats.org/markup-compatibility/2006">
              <mc:Choice xmlns:v="urn:schemas-microsoft-com:vml" Requires="v">
                <p:oleObj spid="_x0000_s29701" name="Slide" r:id="rId5" imgW="4105440" imgH="3078000" progId="PowerPoint.Slide.8">
                  <p:embed/>
                </p:oleObj>
              </mc:Choice>
              <mc:Fallback>
                <p:oleObj name="Slide" r:id="rId5" imgW="4105440" imgH="3078000" progId="PowerPoint.Slide.8">
                  <p:embed/>
                  <p:pic>
                    <p:nvPicPr>
                      <p:cNvPr id="0" name="Object 5"/>
                      <p:cNvPicPr>
                        <a:picLocks noChangeAspect="1" noChangeArrowheads="1"/>
                      </p:cNvPicPr>
                      <p:nvPr/>
                    </p:nvPicPr>
                    <p:blipFill>
                      <a:blip r:embed="rId6">
                        <a:lum bright="-6000" contrast="12000"/>
                        <a:extLst>
                          <a:ext uri="{28A0092B-C50C-407E-A947-70E740481C1C}">
                            <a14:useLocalDpi xmlns:a14="http://schemas.microsoft.com/office/drawing/2010/main" val="0"/>
                          </a:ext>
                        </a:extLst>
                      </a:blip>
                      <a:srcRect l="5156" t="18887" r="9163" b="3835"/>
                      <a:stretch>
                        <a:fillRect/>
                      </a:stretch>
                    </p:blipFill>
                    <p:spPr bwMode="auto">
                      <a:xfrm>
                        <a:off x="5759326" y="4320372"/>
                        <a:ext cx="3384674" cy="2537628"/>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 name="botox bladder2.mpg">
            <a:hlinkClick r:id="" action="ppaction://media"/>
          </p:cNvPr>
          <p:cNvPicPr>
            <a:picLocks noRot="1" noChangeAspect="1" noChangeArrowheads="1"/>
          </p:cNvPicPr>
          <p:nvPr>
            <a:videoFile r:link="rId2"/>
          </p:nvPr>
        </p:nvPicPr>
        <p:blipFill>
          <a:blip r:embed="rId7" cstate="print"/>
          <a:srcRect/>
          <a:stretch>
            <a:fillRect/>
          </a:stretch>
        </p:blipFill>
        <p:spPr>
          <a:xfrm>
            <a:off x="0" y="4330342"/>
            <a:ext cx="3707904" cy="25276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2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p:cTn id="12"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endParaRPr lang="el-GR" smtClean="0"/>
          </a:p>
        </p:txBody>
      </p:sp>
      <p:pic>
        <p:nvPicPr>
          <p:cNvPr id="24579" name="Picture 4"/>
          <p:cNvPicPr>
            <a:picLocks noGrp="1" noChangeAspect="1" noChangeArrowheads="1"/>
          </p:cNvPicPr>
          <p:nvPr>
            <p:ph type="body" idx="4294967295"/>
          </p:nvPr>
        </p:nvPicPr>
        <p:blipFill>
          <a:blip r:embed="rId2" cstate="print"/>
          <a:srcRect/>
          <a:stretch>
            <a:fillRect/>
          </a:stretch>
        </p:blipFill>
        <p:spPr>
          <a:xfrm>
            <a:off x="827088" y="1588"/>
            <a:ext cx="8316912" cy="4867275"/>
          </a:xfrm>
          <a:noFill/>
        </p:spPr>
      </p:pic>
      <p:sp>
        <p:nvSpPr>
          <p:cNvPr id="24580" name="Text Box 4"/>
          <p:cNvSpPr txBox="1">
            <a:spLocks noChangeArrowheads="1"/>
          </p:cNvSpPr>
          <p:nvPr/>
        </p:nvSpPr>
        <p:spPr bwMode="auto">
          <a:xfrm>
            <a:off x="323850" y="4868863"/>
            <a:ext cx="9144000" cy="1828800"/>
          </a:xfrm>
          <a:prstGeom prst="rect">
            <a:avLst/>
          </a:prstGeom>
          <a:noFill/>
          <a:ln w="31750" algn="ctr">
            <a:noFill/>
            <a:miter lim="800000"/>
            <a:headEnd/>
            <a:tailEnd/>
          </a:ln>
        </p:spPr>
        <p:txBody>
          <a:bodyPr>
            <a:spAutoFit/>
          </a:bodyPr>
          <a:lstStyle/>
          <a:p>
            <a:endParaRPr lang="en-US" sz="800">
              <a:cs typeface="Arial" charset="0"/>
            </a:endParaRPr>
          </a:p>
          <a:p>
            <a:endParaRPr lang="en-US"/>
          </a:p>
          <a:p>
            <a:pPr algn="l"/>
            <a:r>
              <a:rPr lang="el-GR" sz="2400" b="1"/>
              <a:t>Μυοϊνοβλάστες: </a:t>
            </a:r>
          </a:p>
          <a:p>
            <a:pPr lvl="1" algn="l">
              <a:buFontTx/>
              <a:buChar char="•"/>
            </a:pPr>
            <a:r>
              <a:rPr lang="en-US" sz="2400"/>
              <a:t>“stretch” </a:t>
            </a:r>
            <a:r>
              <a:rPr lang="el-GR" sz="2400"/>
              <a:t>υποδοχείς</a:t>
            </a:r>
          </a:p>
          <a:p>
            <a:pPr lvl="1" algn="l">
              <a:buFontTx/>
              <a:buChar char="•"/>
            </a:pPr>
            <a:r>
              <a:rPr lang="el-GR" sz="2400"/>
              <a:t> μεταφορά και μεγιστοποίηση ερεθίσματος</a:t>
            </a:r>
            <a:endParaRPr lang="en-US" b="1"/>
          </a:p>
          <a:p>
            <a:endParaRPr lang="en-US" sz="800"/>
          </a:p>
          <a:p>
            <a:endParaRPr lang="el-GR" sz="800"/>
          </a:p>
        </p:txBody>
      </p:sp>
      <p:sp>
        <p:nvSpPr>
          <p:cNvPr id="7327" name="Text Box 159"/>
          <p:cNvSpPr txBox="1">
            <a:spLocks noChangeArrowheads="1"/>
          </p:cNvSpPr>
          <p:nvPr/>
        </p:nvSpPr>
        <p:spPr bwMode="auto">
          <a:xfrm rot="-750400">
            <a:off x="396875" y="2419350"/>
            <a:ext cx="8496300" cy="1739900"/>
          </a:xfrm>
          <a:prstGeom prst="rect">
            <a:avLst/>
          </a:prstGeom>
          <a:solidFill>
            <a:schemeClr val="bg1"/>
          </a:solidFill>
          <a:ln w="9525">
            <a:noFill/>
            <a:miter lim="800000"/>
            <a:headEnd/>
            <a:tailEnd/>
          </a:ln>
        </p:spPr>
        <p:txBody>
          <a:bodyPr>
            <a:spAutoFit/>
          </a:bodyPr>
          <a:lstStyle/>
          <a:p>
            <a:pPr algn="l">
              <a:spcBef>
                <a:spcPct val="50000"/>
              </a:spcBef>
            </a:pPr>
            <a:r>
              <a:rPr lang="el-GR" sz="3600" b="1" dirty="0" err="1"/>
              <a:t>Ουροθήλιο</a:t>
            </a:r>
            <a:r>
              <a:rPr lang="el-GR" sz="3600" b="1"/>
              <a:t>, τα νεύρα του </a:t>
            </a:r>
            <a:r>
              <a:rPr lang="el-GR" sz="3600" b="1" dirty="0" err="1"/>
              <a:t>χόριου</a:t>
            </a:r>
            <a:r>
              <a:rPr lang="el-GR" sz="3600" b="1" dirty="0"/>
              <a:t> και οι </a:t>
            </a:r>
            <a:r>
              <a:rPr lang="el-GR" sz="3600" b="1" dirty="0" err="1"/>
              <a:t>μυοϊνοβλάστες</a:t>
            </a:r>
            <a:r>
              <a:rPr lang="el-GR" sz="3600" b="1" dirty="0"/>
              <a:t> αποτελούν μια ενιαία λειτουργική μονάδα</a:t>
            </a:r>
            <a:endParaRPr lang="de-AT"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7327"/>
                                        </p:tgtEl>
                                        <p:attrNameLst>
                                          <p:attrName>style.visibility</p:attrName>
                                        </p:attrNameLst>
                                      </p:cBhvr>
                                      <p:to>
                                        <p:strVal val="visible"/>
                                      </p:to>
                                    </p:set>
                                    <p:anim calcmode="lin" valueType="num">
                                      <p:cBhvr additive="base">
                                        <p:cTn id="7" dur="500" fill="hold"/>
                                        <p:tgtEl>
                                          <p:spTgt spid="7327"/>
                                        </p:tgtEl>
                                        <p:attrNameLst>
                                          <p:attrName>ppt_x</p:attrName>
                                        </p:attrNameLst>
                                      </p:cBhvr>
                                      <p:tavLst>
                                        <p:tav tm="0">
                                          <p:val>
                                            <p:strVal val="1+#ppt_w/2"/>
                                          </p:val>
                                        </p:tav>
                                        <p:tav tm="100000">
                                          <p:val>
                                            <p:strVal val="#ppt_x"/>
                                          </p:val>
                                        </p:tav>
                                      </p:tavLst>
                                    </p:anim>
                                    <p:anim calcmode="lin" valueType="num">
                                      <p:cBhvr additive="base">
                                        <p:cTn id="8" dur="500" fill="hold"/>
                                        <p:tgtEl>
                                          <p:spTgt spid="73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27"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r>
              <a:rPr lang="el-GR" b="1" dirty="0" smtClean="0"/>
              <a:t>Ασφάλεια </a:t>
            </a:r>
            <a:endParaRPr lang="el-GR" b="1" dirty="0"/>
          </a:p>
        </p:txBody>
      </p:sp>
      <p:sp>
        <p:nvSpPr>
          <p:cNvPr id="6" name="5 - Θέση περιεχομένου"/>
          <p:cNvSpPr>
            <a:spLocks noGrp="1"/>
          </p:cNvSpPr>
          <p:nvPr>
            <p:ph idx="1"/>
          </p:nvPr>
        </p:nvSpPr>
        <p:spPr/>
        <p:txBody>
          <a:bodyPr/>
          <a:lstStyle/>
          <a:p>
            <a:pPr>
              <a:defRPr/>
            </a:pPr>
            <a:r>
              <a:rPr lang="el-GR" sz="2800" dirty="0" smtClean="0"/>
              <a:t>Κυρίως αφορούν ασθενείς που δεν έκαναν διαλείποντες καθετηριασμούς προ της χορήγησης </a:t>
            </a:r>
            <a:r>
              <a:rPr lang="el-GR" sz="2800" dirty="0" err="1" smtClean="0"/>
              <a:t>ΒοΝΤ</a:t>
            </a:r>
            <a:r>
              <a:rPr lang="el-GR" sz="2800" dirty="0" smtClean="0"/>
              <a:t> Α</a:t>
            </a:r>
            <a:endParaRPr lang="en-GB" sz="2800" dirty="0" smtClean="0"/>
          </a:p>
          <a:p>
            <a:pPr marL="677863" lvl="1" indent="-163513">
              <a:defRPr/>
            </a:pPr>
            <a:r>
              <a:rPr lang="el-GR" sz="2400" dirty="0" smtClean="0"/>
              <a:t>Μεγαλύτερο ποσοστό </a:t>
            </a:r>
            <a:r>
              <a:rPr lang="en-GB" sz="2400" dirty="0" smtClean="0"/>
              <a:t>UTI </a:t>
            </a:r>
            <a:r>
              <a:rPr lang="el-GR" sz="2400" dirty="0" smtClean="0"/>
              <a:t>και επίσχεσης ούρων σε σύγκριση με το </a:t>
            </a:r>
            <a:r>
              <a:rPr lang="en-GB" sz="2400" dirty="0" smtClean="0"/>
              <a:t>placebo</a:t>
            </a:r>
          </a:p>
          <a:p>
            <a:pPr marL="677863" lvl="1" indent="-163513">
              <a:defRPr/>
            </a:pPr>
            <a:r>
              <a:rPr lang="el-GR" sz="2400" dirty="0" smtClean="0"/>
              <a:t>Αυξημένο </a:t>
            </a:r>
            <a:r>
              <a:rPr lang="en-GB" sz="2400" dirty="0" smtClean="0"/>
              <a:t>PVR </a:t>
            </a:r>
            <a:r>
              <a:rPr lang="el-GR" sz="2400" dirty="0" smtClean="0"/>
              <a:t> και μεγαλύτερη ανάγκη για πραγματοποίηση</a:t>
            </a:r>
            <a:r>
              <a:rPr lang="en-GB" sz="2400" dirty="0" smtClean="0"/>
              <a:t> CIC </a:t>
            </a:r>
            <a:r>
              <a:rPr lang="el-GR" sz="2400" dirty="0" smtClean="0"/>
              <a:t>σε σύγκριση με το </a:t>
            </a:r>
            <a:r>
              <a:rPr lang="en-GB" sz="2400" dirty="0" smtClean="0"/>
              <a:t> placebo</a:t>
            </a:r>
          </a:p>
          <a:p>
            <a:pPr marL="677863" lvl="1" indent="-163513">
              <a:defRPr/>
            </a:pPr>
            <a:r>
              <a:rPr lang="en-GB" sz="2400" dirty="0" smtClean="0"/>
              <a:t> 300 U </a:t>
            </a:r>
            <a:r>
              <a:rPr lang="el-GR" sz="2400" dirty="0" smtClean="0"/>
              <a:t>&gt;</a:t>
            </a:r>
            <a:r>
              <a:rPr lang="en-GB" sz="2400" dirty="0" smtClean="0"/>
              <a:t> 200 U </a:t>
            </a:r>
            <a:r>
              <a:rPr lang="en-GB" sz="2400" dirty="0" err="1" smtClean="0"/>
              <a:t>BoNT</a:t>
            </a:r>
            <a:r>
              <a:rPr lang="en-GB" sz="2400" dirty="0" smtClean="0"/>
              <a:t> A</a:t>
            </a:r>
          </a:p>
          <a:p>
            <a:endParaRPr lang="el-GR"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206375" y="274638"/>
            <a:ext cx="8686800" cy="1143000"/>
          </a:xfrm>
        </p:spPr>
        <p:txBody>
          <a:bodyPr/>
          <a:lstStyle/>
          <a:p>
            <a:r>
              <a:rPr lang="el-GR" sz="3200" b="1" dirty="0" smtClean="0"/>
              <a:t>Αποτελεσματικότητα επαναληπτικών κύκλων </a:t>
            </a:r>
            <a:r>
              <a:rPr lang="en-GB" sz="3200" b="1" dirty="0" smtClean="0"/>
              <a:t>BOTOX® </a:t>
            </a:r>
            <a:endParaRPr lang="en-GB" sz="3600" b="1" dirty="0" smtClean="0"/>
          </a:p>
        </p:txBody>
      </p:sp>
      <p:graphicFrame>
        <p:nvGraphicFramePr>
          <p:cNvPr id="6" name="Content Placeholder 5"/>
          <p:cNvGraphicFramePr>
            <a:graphicFrameLocks noGrp="1"/>
          </p:cNvGraphicFramePr>
          <p:nvPr>
            <p:ph idx="1"/>
          </p:nvPr>
        </p:nvGraphicFramePr>
        <p:xfrm>
          <a:off x="385763" y="1449388"/>
          <a:ext cx="8378178" cy="4592320"/>
        </p:xfrm>
        <a:graphic>
          <a:graphicData uri="http://schemas.openxmlformats.org/drawingml/2006/table">
            <a:tbl>
              <a:tblPr firstRow="1" bandRow="1">
                <a:tableStyleId>{5C22544A-7EE6-4342-B048-85BDC9FD1C3A}</a:tableStyleId>
              </a:tblPr>
              <a:tblGrid>
                <a:gridCol w="1814094"/>
                <a:gridCol w="1094014"/>
                <a:gridCol w="1094014"/>
                <a:gridCol w="1094014"/>
                <a:gridCol w="1094014"/>
                <a:gridCol w="1094014"/>
                <a:gridCol w="1094014"/>
              </a:tblGrid>
              <a:tr h="370840">
                <a:tc>
                  <a:txBody>
                    <a:bodyPr/>
                    <a:lstStyle/>
                    <a:p>
                      <a:endParaRPr lang="en-GB" dirty="0"/>
                    </a:p>
                  </a:txBody>
                  <a:tcPr>
                    <a:noFill/>
                  </a:tcPr>
                </a:tc>
                <a:tc gridSpan="2">
                  <a:txBody>
                    <a:bodyPr/>
                    <a:lstStyle/>
                    <a:p>
                      <a:pPr algn="ctr"/>
                      <a:r>
                        <a:rPr lang="en-GB" dirty="0" smtClean="0"/>
                        <a:t>BOTOX® cycle 1</a:t>
                      </a:r>
                      <a:endParaRPr lang="en-GB" dirty="0"/>
                    </a:p>
                  </a:txBody>
                  <a:tcPr/>
                </a:tc>
                <a:tc hMerge="1">
                  <a:txBody>
                    <a:bodyPr/>
                    <a:lstStyle/>
                    <a:p>
                      <a:endParaRPr lang="en-GB" dirty="0"/>
                    </a:p>
                  </a:txBody>
                  <a:tcPr/>
                </a:tc>
                <a:tc gridSpan="2">
                  <a:txBody>
                    <a:bodyPr/>
                    <a:lstStyle/>
                    <a:p>
                      <a:pPr algn="ctr"/>
                      <a:r>
                        <a:rPr lang="en-GB" dirty="0" smtClean="0"/>
                        <a:t>BOTOX® cycle 2</a:t>
                      </a:r>
                      <a:endParaRPr lang="en-GB" dirty="0"/>
                    </a:p>
                  </a:txBody>
                  <a:tcPr/>
                </a:tc>
                <a:tc hMerge="1">
                  <a:txBody>
                    <a:bodyPr/>
                    <a:lstStyle/>
                    <a:p>
                      <a:endParaRPr lang="en-GB" dirty="0"/>
                    </a:p>
                  </a:txBody>
                  <a:tcPr/>
                </a:tc>
                <a:tc gridSpan="2">
                  <a:txBody>
                    <a:bodyPr/>
                    <a:lstStyle/>
                    <a:p>
                      <a:pPr algn="ctr"/>
                      <a:r>
                        <a:rPr lang="en-GB" dirty="0" smtClean="0"/>
                        <a:t>BOTOX® cycle 3</a:t>
                      </a:r>
                      <a:endParaRPr lang="en-GB" dirty="0"/>
                    </a:p>
                  </a:txBody>
                  <a:tcPr/>
                </a:tc>
                <a:tc hMerge="1">
                  <a:txBody>
                    <a:bodyPr/>
                    <a:lstStyle/>
                    <a:p>
                      <a:endParaRPr lang="en-GB" dirty="0"/>
                    </a:p>
                  </a:txBody>
                  <a:tcPr/>
                </a:tc>
              </a:tr>
              <a:tr h="370840">
                <a:tc>
                  <a:txBody>
                    <a:bodyPr/>
                    <a:lstStyle/>
                    <a:p>
                      <a:endParaRPr lang="en-GB" dirty="0"/>
                    </a:p>
                  </a:txBody>
                  <a:tcPr>
                    <a:noFill/>
                  </a:tcPr>
                </a:tc>
                <a:tc>
                  <a:txBody>
                    <a:bodyPr/>
                    <a:lstStyle/>
                    <a:p>
                      <a:pPr algn="ctr"/>
                      <a:r>
                        <a:rPr lang="en-GB" dirty="0" smtClean="0">
                          <a:solidFill>
                            <a:schemeClr val="bg1"/>
                          </a:solidFill>
                        </a:rPr>
                        <a:t>200</a:t>
                      </a:r>
                      <a:r>
                        <a:rPr lang="en-GB" baseline="0" dirty="0" smtClean="0">
                          <a:solidFill>
                            <a:schemeClr val="bg1"/>
                          </a:solidFill>
                        </a:rPr>
                        <a:t> U</a:t>
                      </a:r>
                    </a:p>
                    <a:p>
                      <a:pPr algn="ctr"/>
                      <a:r>
                        <a:rPr lang="en-GB" baseline="0" dirty="0" smtClean="0">
                          <a:solidFill>
                            <a:schemeClr val="bg1"/>
                          </a:solidFill>
                        </a:rPr>
                        <a:t>(N=318)</a:t>
                      </a:r>
                      <a:endParaRPr lang="en-GB" dirty="0">
                        <a:solidFill>
                          <a:schemeClr val="bg1"/>
                        </a:solidFill>
                      </a:endParaRPr>
                    </a:p>
                  </a:txBody>
                  <a:tcPr>
                    <a:solidFill>
                      <a:srgbClr val="4F81BD"/>
                    </a:solidFill>
                  </a:tcPr>
                </a:tc>
                <a:tc>
                  <a:txBody>
                    <a:bodyPr/>
                    <a:lstStyle/>
                    <a:p>
                      <a:pPr algn="ctr"/>
                      <a:r>
                        <a:rPr lang="en-GB" dirty="0" smtClean="0">
                          <a:solidFill>
                            <a:schemeClr val="bg1"/>
                          </a:solidFill>
                        </a:rPr>
                        <a:t>300 U</a:t>
                      </a:r>
                    </a:p>
                    <a:p>
                      <a:pPr algn="ctr"/>
                      <a:r>
                        <a:rPr lang="en-GB" dirty="0" smtClean="0">
                          <a:solidFill>
                            <a:schemeClr val="bg1"/>
                          </a:solidFill>
                        </a:rPr>
                        <a:t>(N=298)</a:t>
                      </a:r>
                      <a:endParaRPr lang="en-GB" dirty="0">
                        <a:solidFill>
                          <a:schemeClr val="bg1"/>
                        </a:solidFill>
                      </a:endParaRPr>
                    </a:p>
                  </a:txBody>
                  <a:tcPr>
                    <a:solidFill>
                      <a:srgbClr val="4F81BD"/>
                    </a:solidFill>
                  </a:tcPr>
                </a:tc>
                <a:tc>
                  <a:txBody>
                    <a:bodyPr/>
                    <a:lstStyle/>
                    <a:p>
                      <a:pPr algn="ctr"/>
                      <a:r>
                        <a:rPr lang="en-GB" dirty="0" smtClean="0">
                          <a:solidFill>
                            <a:schemeClr val="bg1"/>
                          </a:solidFill>
                        </a:rPr>
                        <a:t>200 U</a:t>
                      </a:r>
                    </a:p>
                    <a:p>
                      <a:pPr algn="ctr"/>
                      <a:r>
                        <a:rPr lang="en-GB" dirty="0" smtClean="0">
                          <a:solidFill>
                            <a:schemeClr val="bg1"/>
                          </a:solidFill>
                        </a:rPr>
                        <a:t>(N=172)</a:t>
                      </a:r>
                      <a:endParaRPr lang="en-GB" dirty="0">
                        <a:solidFill>
                          <a:schemeClr val="bg1"/>
                        </a:solidFill>
                      </a:endParaRPr>
                    </a:p>
                  </a:txBody>
                  <a:tcPr>
                    <a:solidFill>
                      <a:srgbClr val="4F81BD"/>
                    </a:solidFill>
                  </a:tcPr>
                </a:tc>
                <a:tc>
                  <a:txBody>
                    <a:bodyPr/>
                    <a:lstStyle/>
                    <a:p>
                      <a:pPr algn="ctr"/>
                      <a:r>
                        <a:rPr lang="en-GB" dirty="0" smtClean="0">
                          <a:solidFill>
                            <a:schemeClr val="bg1"/>
                          </a:solidFill>
                        </a:rPr>
                        <a:t>300 U</a:t>
                      </a:r>
                    </a:p>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bg1"/>
                          </a:solidFill>
                        </a:rPr>
                        <a:t>(N=147)</a:t>
                      </a:r>
                    </a:p>
                  </a:txBody>
                  <a:tcPr>
                    <a:solidFill>
                      <a:srgbClr val="4F81BD"/>
                    </a:solidFill>
                  </a:tcPr>
                </a:tc>
                <a:tc>
                  <a:txBody>
                    <a:bodyPr/>
                    <a:lstStyle/>
                    <a:p>
                      <a:pPr algn="ctr"/>
                      <a:r>
                        <a:rPr lang="en-GB" dirty="0" smtClean="0">
                          <a:solidFill>
                            <a:schemeClr val="bg1"/>
                          </a:solidFill>
                        </a:rPr>
                        <a:t>200 U</a:t>
                      </a:r>
                    </a:p>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bg1"/>
                          </a:solidFill>
                        </a:rPr>
                        <a:t>(N=38)</a:t>
                      </a:r>
                    </a:p>
                  </a:txBody>
                  <a:tcPr>
                    <a:solidFill>
                      <a:srgbClr val="4F81BD"/>
                    </a:solidFill>
                  </a:tcPr>
                </a:tc>
                <a:tc>
                  <a:txBody>
                    <a:bodyPr/>
                    <a:lstStyle/>
                    <a:p>
                      <a:pPr algn="ctr"/>
                      <a:r>
                        <a:rPr lang="en-GB" dirty="0" smtClean="0">
                          <a:solidFill>
                            <a:schemeClr val="bg1"/>
                          </a:solidFill>
                        </a:rPr>
                        <a:t>300 U</a:t>
                      </a:r>
                    </a:p>
                    <a:p>
                      <a:pPr algn="ctr"/>
                      <a:r>
                        <a:rPr lang="en-GB" dirty="0" smtClean="0">
                          <a:solidFill>
                            <a:schemeClr val="bg1"/>
                          </a:solidFill>
                        </a:rPr>
                        <a:t>(N=35)</a:t>
                      </a:r>
                      <a:endParaRPr lang="en-GB" dirty="0">
                        <a:solidFill>
                          <a:schemeClr val="bg1"/>
                        </a:solidFill>
                      </a:endParaRPr>
                    </a:p>
                  </a:txBody>
                  <a:tcPr>
                    <a:solidFill>
                      <a:srgbClr val="4F81BD"/>
                    </a:solidFill>
                  </a:tcPr>
                </a:tc>
              </a:tr>
              <a:tr h="370840">
                <a:tc>
                  <a:txBody>
                    <a:bodyPr/>
                    <a:lstStyle/>
                    <a:p>
                      <a:r>
                        <a:rPr lang="en-GB" dirty="0" smtClean="0">
                          <a:solidFill>
                            <a:schemeClr val="bg1"/>
                          </a:solidFill>
                        </a:rPr>
                        <a:t>Change from baseline in UI</a:t>
                      </a:r>
                      <a:endParaRPr lang="en-GB" dirty="0">
                        <a:solidFill>
                          <a:schemeClr val="bg1"/>
                        </a:solidFill>
                      </a:endParaRPr>
                    </a:p>
                  </a:txBody>
                  <a:tcPr>
                    <a:solidFill>
                      <a:srgbClr val="4F81BD">
                        <a:alpha val="92000"/>
                      </a:srgbClr>
                    </a:solidFill>
                  </a:tcPr>
                </a:tc>
                <a:tc>
                  <a:txBody>
                    <a:bodyPr/>
                    <a:lstStyle/>
                    <a:p>
                      <a:pPr algn="ctr"/>
                      <a:r>
                        <a:rPr lang="en-GB" dirty="0" smtClean="0"/>
                        <a:t>-22.5</a:t>
                      </a:r>
                      <a:endParaRPr lang="en-GB" dirty="0"/>
                    </a:p>
                  </a:txBody>
                  <a:tcPr anchor="ctr"/>
                </a:tc>
                <a:tc>
                  <a:txBody>
                    <a:bodyPr/>
                    <a:lstStyle/>
                    <a:p>
                      <a:pPr algn="ctr"/>
                      <a:r>
                        <a:rPr lang="en-GB" dirty="0" smtClean="0"/>
                        <a:t>-22.6</a:t>
                      </a:r>
                      <a:endParaRPr lang="en-GB" dirty="0"/>
                    </a:p>
                  </a:txBody>
                  <a:tcPr anchor="ctr"/>
                </a:tc>
                <a:tc>
                  <a:txBody>
                    <a:bodyPr/>
                    <a:lstStyle/>
                    <a:p>
                      <a:pPr algn="ctr"/>
                      <a:r>
                        <a:rPr lang="en-GB" dirty="0" smtClean="0"/>
                        <a:t>-19.6</a:t>
                      </a:r>
                      <a:endParaRPr lang="en-GB" dirty="0"/>
                    </a:p>
                  </a:txBody>
                  <a:tcPr anchor="ctr">
                    <a:solidFill>
                      <a:srgbClr val="D1D9E7"/>
                    </a:solidFill>
                  </a:tcPr>
                </a:tc>
                <a:tc>
                  <a:txBody>
                    <a:bodyPr/>
                    <a:lstStyle/>
                    <a:p>
                      <a:pPr algn="ctr"/>
                      <a:r>
                        <a:rPr lang="en-GB" dirty="0" smtClean="0"/>
                        <a:t>-23.1</a:t>
                      </a:r>
                      <a:endParaRPr lang="en-GB" dirty="0"/>
                    </a:p>
                  </a:txBody>
                  <a:tcPr anchor="ctr">
                    <a:solidFill>
                      <a:srgbClr val="D1D9E7"/>
                    </a:solidFill>
                  </a:tcPr>
                </a:tc>
                <a:tc>
                  <a:txBody>
                    <a:bodyPr/>
                    <a:lstStyle/>
                    <a:p>
                      <a:pPr algn="ctr"/>
                      <a:r>
                        <a:rPr lang="en-GB" dirty="0" smtClean="0"/>
                        <a:t>-31.9</a:t>
                      </a:r>
                      <a:endParaRPr lang="en-GB" dirty="0"/>
                    </a:p>
                  </a:txBody>
                  <a:tcPr anchor="ctr"/>
                </a:tc>
                <a:tc>
                  <a:txBody>
                    <a:bodyPr/>
                    <a:lstStyle/>
                    <a:p>
                      <a:pPr algn="ctr"/>
                      <a:r>
                        <a:rPr lang="en-GB" dirty="0" smtClean="0"/>
                        <a:t>-36.8</a:t>
                      </a:r>
                      <a:endParaRPr lang="en-GB" dirty="0"/>
                    </a:p>
                  </a:txBody>
                  <a:tcPr anchor="ctr"/>
                </a:tc>
              </a:tr>
              <a:tr h="370840">
                <a:tc>
                  <a:txBody>
                    <a:bodyPr/>
                    <a:lstStyle/>
                    <a:p>
                      <a:r>
                        <a:rPr lang="en-GB" dirty="0" smtClean="0">
                          <a:solidFill>
                            <a:schemeClr val="bg1"/>
                          </a:solidFill>
                        </a:rPr>
                        <a:t>UI</a:t>
                      </a:r>
                      <a:r>
                        <a:rPr lang="en-GB" baseline="0" dirty="0" smtClean="0">
                          <a:solidFill>
                            <a:schemeClr val="bg1"/>
                          </a:solidFill>
                        </a:rPr>
                        <a:t> responders</a:t>
                      </a:r>
                    </a:p>
                    <a:p>
                      <a:pPr>
                        <a:tabLst>
                          <a:tab pos="627063" algn="l"/>
                        </a:tabLst>
                      </a:pPr>
                      <a:r>
                        <a:rPr lang="en-GB" baseline="0" dirty="0" smtClean="0">
                          <a:solidFill>
                            <a:schemeClr val="bg1"/>
                          </a:solidFill>
                        </a:rPr>
                        <a:t>	↓50%</a:t>
                      </a:r>
                    </a:p>
                    <a:p>
                      <a:pPr>
                        <a:tabLst>
                          <a:tab pos="627063" algn="l"/>
                        </a:tabLst>
                      </a:pPr>
                      <a:r>
                        <a:rPr lang="en-GB" baseline="0" dirty="0" smtClean="0">
                          <a:solidFill>
                            <a:schemeClr val="bg1"/>
                          </a:solidFill>
                        </a:rPr>
                        <a:t>	↓100%</a:t>
                      </a:r>
                      <a:endParaRPr lang="en-GB" dirty="0">
                        <a:solidFill>
                          <a:schemeClr val="bg1"/>
                        </a:solidFill>
                      </a:endParaRPr>
                    </a:p>
                  </a:txBody>
                  <a:tcPr>
                    <a:solidFill>
                      <a:srgbClr val="4F81BD">
                        <a:alpha val="92000"/>
                      </a:srgbClr>
                    </a:solidFill>
                  </a:tcPr>
                </a:tc>
                <a:tc>
                  <a:txBody>
                    <a:bodyPr/>
                    <a:lstStyle/>
                    <a:p>
                      <a:pPr algn="ctr"/>
                      <a:endParaRPr lang="en-GB" dirty="0" smtClean="0"/>
                    </a:p>
                    <a:p>
                      <a:pPr algn="ctr"/>
                      <a:r>
                        <a:rPr lang="en-GB" dirty="0" smtClean="0"/>
                        <a:t>79.1 %</a:t>
                      </a:r>
                    </a:p>
                    <a:p>
                      <a:pPr algn="ctr"/>
                      <a:r>
                        <a:rPr lang="en-GB" dirty="0" smtClean="0"/>
                        <a:t>37.7 %</a:t>
                      </a:r>
                      <a:endParaRPr lang="en-GB" dirty="0"/>
                    </a:p>
                  </a:txBody>
                  <a:tcPr/>
                </a:tc>
                <a:tc>
                  <a:txBody>
                    <a:bodyPr/>
                    <a:lstStyle/>
                    <a:p>
                      <a:pPr algn="ctr"/>
                      <a:endParaRPr lang="en-GB" dirty="0" smtClean="0"/>
                    </a:p>
                    <a:p>
                      <a:pPr algn="ctr"/>
                      <a:r>
                        <a:rPr lang="en-GB" dirty="0" smtClean="0"/>
                        <a:t>78.8 %</a:t>
                      </a:r>
                    </a:p>
                    <a:p>
                      <a:pPr algn="ctr"/>
                      <a:r>
                        <a:rPr lang="en-GB" dirty="0" smtClean="0"/>
                        <a:t>41.7 %</a:t>
                      </a:r>
                      <a:endParaRPr lang="en-GB" dirty="0"/>
                    </a:p>
                  </a:txBody>
                  <a:tcPr/>
                </a:tc>
                <a:tc>
                  <a:txBody>
                    <a:bodyPr/>
                    <a:lstStyle/>
                    <a:p>
                      <a:pPr algn="ctr"/>
                      <a:endParaRPr lang="en-GB" dirty="0" smtClean="0"/>
                    </a:p>
                    <a:p>
                      <a:pPr algn="ctr"/>
                      <a:r>
                        <a:rPr lang="en-GB" dirty="0" smtClean="0"/>
                        <a:t>74.5 %</a:t>
                      </a:r>
                    </a:p>
                    <a:p>
                      <a:pPr algn="ctr"/>
                      <a:r>
                        <a:rPr lang="en-GB" dirty="0" smtClean="0"/>
                        <a:t>34.9 %</a:t>
                      </a:r>
                      <a:endParaRPr lang="en-GB" dirty="0"/>
                    </a:p>
                  </a:txBody>
                  <a:tcPr>
                    <a:solidFill>
                      <a:srgbClr val="B5C2D9"/>
                    </a:solidFill>
                  </a:tcPr>
                </a:tc>
                <a:tc>
                  <a:txBody>
                    <a:bodyPr/>
                    <a:lstStyle/>
                    <a:p>
                      <a:pPr algn="ctr"/>
                      <a:endParaRPr lang="en-GB" dirty="0" smtClean="0"/>
                    </a:p>
                    <a:p>
                      <a:pPr algn="ctr"/>
                      <a:r>
                        <a:rPr lang="en-GB" dirty="0" smtClean="0"/>
                        <a:t>83.1 %</a:t>
                      </a:r>
                    </a:p>
                    <a:p>
                      <a:pPr algn="ctr"/>
                      <a:r>
                        <a:rPr lang="en-GB" dirty="0" smtClean="0"/>
                        <a:t>42.3 %</a:t>
                      </a:r>
                      <a:endParaRPr lang="en-GB" dirty="0"/>
                    </a:p>
                  </a:txBody>
                  <a:tcPr>
                    <a:solidFill>
                      <a:srgbClr val="B5C2D9"/>
                    </a:solidFill>
                  </a:tcPr>
                </a:tc>
                <a:tc>
                  <a:txBody>
                    <a:bodyPr/>
                    <a:lstStyle/>
                    <a:p>
                      <a:pPr algn="ctr"/>
                      <a:endParaRPr lang="en-GB" dirty="0" smtClean="0"/>
                    </a:p>
                    <a:p>
                      <a:pPr algn="ctr"/>
                      <a:r>
                        <a:rPr lang="en-GB" dirty="0" smtClean="0"/>
                        <a:t>84.6 %</a:t>
                      </a:r>
                    </a:p>
                    <a:p>
                      <a:pPr algn="ctr"/>
                      <a:r>
                        <a:rPr lang="en-GB" dirty="0" smtClean="0"/>
                        <a:t>50.0 %</a:t>
                      </a:r>
                      <a:endParaRPr lang="en-GB" dirty="0"/>
                    </a:p>
                  </a:txBody>
                  <a:tcPr/>
                </a:tc>
                <a:tc>
                  <a:txBody>
                    <a:bodyPr/>
                    <a:lstStyle/>
                    <a:p>
                      <a:pPr algn="ctr"/>
                      <a:endParaRPr lang="en-GB" dirty="0" smtClean="0"/>
                    </a:p>
                    <a:p>
                      <a:pPr algn="ctr"/>
                      <a:r>
                        <a:rPr lang="en-GB" dirty="0" smtClean="0"/>
                        <a:t>92.9 %</a:t>
                      </a:r>
                    </a:p>
                    <a:p>
                      <a:pPr algn="ctr"/>
                      <a:r>
                        <a:rPr lang="en-GB" dirty="0" smtClean="0"/>
                        <a:t>46.4 %</a:t>
                      </a:r>
                      <a:endParaRPr lang="en-GB" dirty="0"/>
                    </a:p>
                  </a:txBody>
                  <a:tcPr/>
                </a:tc>
              </a:tr>
              <a:tr h="370840">
                <a:tc>
                  <a:txBody>
                    <a:bodyPr/>
                    <a:lstStyle/>
                    <a:p>
                      <a:r>
                        <a:rPr lang="en-GB" dirty="0" smtClean="0">
                          <a:solidFill>
                            <a:schemeClr val="bg1"/>
                          </a:solidFill>
                        </a:rPr>
                        <a:t>MCC (</a:t>
                      </a:r>
                      <a:r>
                        <a:rPr lang="en-GB" dirty="0" err="1" smtClean="0">
                          <a:solidFill>
                            <a:schemeClr val="bg1"/>
                          </a:solidFill>
                        </a:rPr>
                        <a:t>mL</a:t>
                      </a:r>
                      <a:r>
                        <a:rPr lang="en-GB" dirty="0" smtClean="0">
                          <a:solidFill>
                            <a:schemeClr val="bg1"/>
                          </a:solidFill>
                        </a:rPr>
                        <a:t>)</a:t>
                      </a:r>
                      <a:endParaRPr lang="en-GB" dirty="0">
                        <a:solidFill>
                          <a:schemeClr val="bg1"/>
                        </a:solidFill>
                      </a:endParaRPr>
                    </a:p>
                  </a:txBody>
                  <a:tcPr>
                    <a:solidFill>
                      <a:srgbClr val="4F81BD">
                        <a:alpha val="92000"/>
                      </a:srgbClr>
                    </a:solidFill>
                  </a:tcPr>
                </a:tc>
                <a:tc>
                  <a:txBody>
                    <a:bodyPr/>
                    <a:lstStyle/>
                    <a:p>
                      <a:pPr algn="ctr"/>
                      <a:r>
                        <a:rPr lang="en-GB" dirty="0" smtClean="0"/>
                        <a:t>+153.6</a:t>
                      </a:r>
                      <a:endParaRPr lang="en-GB" dirty="0"/>
                    </a:p>
                  </a:txBody>
                  <a:tcPr/>
                </a:tc>
                <a:tc>
                  <a:txBody>
                    <a:bodyPr/>
                    <a:lstStyle/>
                    <a:p>
                      <a:pPr algn="ctr"/>
                      <a:r>
                        <a:rPr lang="en-GB" dirty="0" smtClean="0"/>
                        <a:t>+163.1</a:t>
                      </a:r>
                      <a:endParaRPr lang="en-GB" dirty="0"/>
                    </a:p>
                  </a:txBody>
                  <a:tcPr/>
                </a:tc>
                <a:tc>
                  <a:txBody>
                    <a:bodyPr/>
                    <a:lstStyle/>
                    <a:p>
                      <a:pPr algn="ctr"/>
                      <a:r>
                        <a:rPr lang="en-GB" dirty="0" smtClean="0"/>
                        <a:t>+141.2</a:t>
                      </a:r>
                      <a:endParaRPr lang="en-GB" dirty="0"/>
                    </a:p>
                  </a:txBody>
                  <a:tcPr>
                    <a:solidFill>
                      <a:srgbClr val="C5CFE1"/>
                    </a:solidFill>
                  </a:tcPr>
                </a:tc>
                <a:tc>
                  <a:txBody>
                    <a:bodyPr/>
                    <a:lstStyle/>
                    <a:p>
                      <a:pPr algn="ctr"/>
                      <a:r>
                        <a:rPr lang="en-GB" dirty="0" smtClean="0"/>
                        <a:t>+162.4</a:t>
                      </a:r>
                      <a:endParaRPr lang="en-GB" dirty="0"/>
                    </a:p>
                  </a:txBody>
                  <a:tcPr>
                    <a:solidFill>
                      <a:srgbClr val="C5CFE1"/>
                    </a:solidFill>
                  </a:tcPr>
                </a:tc>
                <a:tc>
                  <a:txBody>
                    <a:bodyPr/>
                    <a:lstStyle/>
                    <a:p>
                      <a:pPr algn="ctr"/>
                      <a:r>
                        <a:rPr lang="en-GB" dirty="0" smtClean="0"/>
                        <a:t>NA</a:t>
                      </a:r>
                      <a:endParaRPr lang="en-GB" dirty="0"/>
                    </a:p>
                  </a:txBody>
                  <a:tcPr/>
                </a:tc>
                <a:tc>
                  <a:txBody>
                    <a:bodyPr/>
                    <a:lstStyle/>
                    <a:p>
                      <a:pPr algn="ctr"/>
                      <a:r>
                        <a:rPr lang="en-GB" dirty="0" smtClean="0"/>
                        <a:t>NA</a:t>
                      </a:r>
                      <a:endParaRPr lang="en-GB" dirty="0"/>
                    </a:p>
                  </a:txBody>
                  <a:tcPr/>
                </a:tc>
              </a:tr>
              <a:tr h="370840">
                <a:tc>
                  <a:txBody>
                    <a:bodyPr/>
                    <a:lstStyle/>
                    <a:p>
                      <a:r>
                        <a:rPr lang="en-GB" dirty="0" smtClean="0">
                          <a:solidFill>
                            <a:schemeClr val="bg1"/>
                          </a:solidFill>
                        </a:rPr>
                        <a:t>MDP (cm/H</a:t>
                      </a:r>
                      <a:r>
                        <a:rPr lang="en-GB" baseline="-25000" dirty="0" smtClean="0">
                          <a:solidFill>
                            <a:schemeClr val="bg1"/>
                          </a:solidFill>
                        </a:rPr>
                        <a:t>2</a:t>
                      </a:r>
                      <a:r>
                        <a:rPr lang="en-GB" dirty="0" smtClean="0">
                          <a:solidFill>
                            <a:schemeClr val="bg1"/>
                          </a:solidFill>
                        </a:rPr>
                        <a:t>O)</a:t>
                      </a:r>
                      <a:endParaRPr lang="en-GB" dirty="0">
                        <a:solidFill>
                          <a:schemeClr val="bg1"/>
                        </a:solidFill>
                      </a:endParaRPr>
                    </a:p>
                  </a:txBody>
                  <a:tcPr>
                    <a:solidFill>
                      <a:srgbClr val="4F81BD">
                        <a:alpha val="92000"/>
                      </a:srgbClr>
                    </a:solidFill>
                  </a:tcPr>
                </a:tc>
                <a:tc>
                  <a:txBody>
                    <a:bodyPr/>
                    <a:lstStyle/>
                    <a:p>
                      <a:pPr algn="ctr"/>
                      <a:r>
                        <a:rPr lang="en-GB" dirty="0" smtClean="0"/>
                        <a:t>-32.4</a:t>
                      </a:r>
                      <a:endParaRPr lang="en-GB" dirty="0"/>
                    </a:p>
                  </a:txBody>
                  <a:tcPr/>
                </a:tc>
                <a:tc>
                  <a:txBody>
                    <a:bodyPr/>
                    <a:lstStyle/>
                    <a:p>
                      <a:pPr algn="ctr"/>
                      <a:r>
                        <a:rPr lang="en-GB" dirty="0" smtClean="0"/>
                        <a:t>-30.1</a:t>
                      </a:r>
                      <a:endParaRPr lang="en-GB" dirty="0"/>
                    </a:p>
                  </a:txBody>
                  <a:tcPr/>
                </a:tc>
                <a:tc>
                  <a:txBody>
                    <a:bodyPr/>
                    <a:lstStyle/>
                    <a:p>
                      <a:pPr algn="ctr"/>
                      <a:r>
                        <a:rPr lang="en-GB" dirty="0" smtClean="0"/>
                        <a:t>-35.6</a:t>
                      </a:r>
                      <a:endParaRPr lang="en-GB" dirty="0"/>
                    </a:p>
                  </a:txBody>
                  <a:tcPr>
                    <a:solidFill>
                      <a:srgbClr val="B5C2D9"/>
                    </a:solidFill>
                  </a:tcPr>
                </a:tc>
                <a:tc>
                  <a:txBody>
                    <a:bodyPr/>
                    <a:lstStyle/>
                    <a:p>
                      <a:pPr algn="ctr"/>
                      <a:r>
                        <a:rPr lang="en-GB" dirty="0" smtClean="0"/>
                        <a:t>-38.8</a:t>
                      </a:r>
                      <a:endParaRPr lang="en-GB" dirty="0"/>
                    </a:p>
                  </a:txBody>
                  <a:tcPr>
                    <a:solidFill>
                      <a:srgbClr val="B5C2D9"/>
                    </a:solidFill>
                  </a:tcPr>
                </a:tc>
                <a:tc>
                  <a:txBody>
                    <a:bodyPr/>
                    <a:lstStyle/>
                    <a:p>
                      <a:pPr algn="ctr"/>
                      <a:r>
                        <a:rPr lang="en-GB" dirty="0" smtClean="0"/>
                        <a:t>NA</a:t>
                      </a:r>
                      <a:endParaRPr lang="en-GB" dirty="0"/>
                    </a:p>
                  </a:txBody>
                  <a:tcPr/>
                </a:tc>
                <a:tc>
                  <a:txBody>
                    <a:bodyPr/>
                    <a:lstStyle/>
                    <a:p>
                      <a:pPr algn="ctr"/>
                      <a:r>
                        <a:rPr lang="en-GB" dirty="0" smtClean="0"/>
                        <a:t>NA</a:t>
                      </a:r>
                      <a:endParaRPr lang="en-GB" dirty="0"/>
                    </a:p>
                  </a:txBody>
                  <a:tcPr/>
                </a:tc>
              </a:tr>
              <a:tr h="370840">
                <a:tc>
                  <a:txBody>
                    <a:bodyPr/>
                    <a:lstStyle/>
                    <a:p>
                      <a:r>
                        <a:rPr lang="en-GB" dirty="0" smtClean="0">
                          <a:solidFill>
                            <a:schemeClr val="bg1"/>
                          </a:solidFill>
                        </a:rPr>
                        <a:t>IQOL total score</a:t>
                      </a:r>
                      <a:endParaRPr lang="en-GB" dirty="0">
                        <a:solidFill>
                          <a:schemeClr val="bg1"/>
                        </a:solidFill>
                      </a:endParaRPr>
                    </a:p>
                  </a:txBody>
                  <a:tcPr>
                    <a:solidFill>
                      <a:srgbClr val="4F81BD">
                        <a:alpha val="92000"/>
                      </a:srgbClr>
                    </a:solidFill>
                  </a:tcPr>
                </a:tc>
                <a:tc>
                  <a:txBody>
                    <a:bodyPr/>
                    <a:lstStyle/>
                    <a:p>
                      <a:pPr algn="ctr"/>
                      <a:r>
                        <a:rPr lang="en-GB" dirty="0" smtClean="0"/>
                        <a:t>+27.65</a:t>
                      </a:r>
                      <a:endParaRPr lang="en-GB" dirty="0"/>
                    </a:p>
                  </a:txBody>
                  <a:tcPr/>
                </a:tc>
                <a:tc>
                  <a:txBody>
                    <a:bodyPr/>
                    <a:lstStyle/>
                    <a:p>
                      <a:pPr algn="ctr"/>
                      <a:r>
                        <a:rPr lang="en-GB" dirty="0" smtClean="0"/>
                        <a:t>+29.17</a:t>
                      </a:r>
                      <a:endParaRPr lang="en-GB" dirty="0"/>
                    </a:p>
                  </a:txBody>
                  <a:tcPr/>
                </a:tc>
                <a:tc>
                  <a:txBody>
                    <a:bodyPr/>
                    <a:lstStyle/>
                    <a:p>
                      <a:pPr algn="ctr"/>
                      <a:r>
                        <a:rPr lang="en-GB" dirty="0" smtClean="0"/>
                        <a:t>+27.42</a:t>
                      </a:r>
                      <a:endParaRPr lang="en-GB" dirty="0"/>
                    </a:p>
                  </a:txBody>
                  <a:tcPr>
                    <a:solidFill>
                      <a:srgbClr val="C5CFE1"/>
                    </a:solidFill>
                  </a:tcPr>
                </a:tc>
                <a:tc>
                  <a:txBody>
                    <a:bodyPr/>
                    <a:lstStyle/>
                    <a:p>
                      <a:pPr algn="ctr"/>
                      <a:r>
                        <a:rPr lang="en-GB" dirty="0" smtClean="0"/>
                        <a:t>+30.28</a:t>
                      </a:r>
                      <a:endParaRPr lang="en-GB" dirty="0"/>
                    </a:p>
                  </a:txBody>
                  <a:tcPr>
                    <a:solidFill>
                      <a:srgbClr val="C5CFE1"/>
                    </a:solidFill>
                  </a:tcPr>
                </a:tc>
                <a:tc>
                  <a:txBody>
                    <a:bodyPr/>
                    <a:lstStyle/>
                    <a:p>
                      <a:pPr algn="ctr"/>
                      <a:r>
                        <a:rPr lang="en-GB" dirty="0" smtClean="0"/>
                        <a:t>+38.01</a:t>
                      </a:r>
                      <a:endParaRPr lang="en-GB" dirty="0"/>
                    </a:p>
                  </a:txBody>
                  <a:tcPr/>
                </a:tc>
                <a:tc>
                  <a:txBody>
                    <a:bodyPr/>
                    <a:lstStyle/>
                    <a:p>
                      <a:pPr algn="ctr"/>
                      <a:r>
                        <a:rPr lang="en-GB" dirty="0" smtClean="0"/>
                        <a:t>+30.65</a:t>
                      </a:r>
                      <a:endParaRPr lang="en-GB" dirty="0"/>
                    </a:p>
                  </a:txBody>
                  <a:tcPr/>
                </a:tc>
              </a:tr>
              <a:tr h="370840">
                <a:tc>
                  <a:txBody>
                    <a:bodyPr/>
                    <a:lstStyle/>
                    <a:p>
                      <a:r>
                        <a:rPr lang="en-GB" baseline="0" dirty="0" smtClean="0">
                          <a:solidFill>
                            <a:schemeClr val="bg1"/>
                          </a:solidFill>
                        </a:rPr>
                        <a:t>IQOL responders</a:t>
                      </a:r>
                    </a:p>
                    <a:p>
                      <a:pPr>
                        <a:tabLst>
                          <a:tab pos="627063" algn="l"/>
                        </a:tabLst>
                      </a:pPr>
                      <a:r>
                        <a:rPr lang="en-GB" baseline="0" dirty="0" smtClean="0">
                          <a:solidFill>
                            <a:schemeClr val="bg1"/>
                          </a:solidFill>
                        </a:rPr>
                        <a:t>	↑8 point</a:t>
                      </a:r>
                    </a:p>
                    <a:p>
                      <a:pPr>
                        <a:tabLst>
                          <a:tab pos="627063" algn="l"/>
                        </a:tabLst>
                      </a:pPr>
                      <a:r>
                        <a:rPr lang="en-GB" baseline="0" dirty="0" smtClean="0">
                          <a:solidFill>
                            <a:schemeClr val="bg1"/>
                          </a:solidFill>
                        </a:rPr>
                        <a:t>	↑11 point</a:t>
                      </a:r>
                      <a:endParaRPr lang="en-GB" dirty="0">
                        <a:solidFill>
                          <a:schemeClr val="bg1"/>
                        </a:solidFill>
                      </a:endParaRPr>
                    </a:p>
                  </a:txBody>
                  <a:tcPr>
                    <a:solidFill>
                      <a:srgbClr val="4F81BD">
                        <a:alpha val="92000"/>
                      </a:srgbClr>
                    </a:solidFill>
                  </a:tcPr>
                </a:tc>
                <a:tc>
                  <a:txBody>
                    <a:bodyPr/>
                    <a:lstStyle/>
                    <a:p>
                      <a:pPr algn="ctr"/>
                      <a:endParaRPr lang="en-GB" dirty="0" smtClean="0"/>
                    </a:p>
                    <a:p>
                      <a:pPr algn="ctr"/>
                      <a:r>
                        <a:rPr lang="en-GB" dirty="0" smtClean="0"/>
                        <a:t>70.9 %</a:t>
                      </a:r>
                    </a:p>
                    <a:p>
                      <a:pPr algn="ctr"/>
                      <a:r>
                        <a:rPr lang="en-GB" dirty="0" smtClean="0"/>
                        <a:t>65.7 %</a:t>
                      </a:r>
                      <a:endParaRPr lang="en-GB" dirty="0"/>
                    </a:p>
                  </a:txBody>
                  <a:tcPr/>
                </a:tc>
                <a:tc>
                  <a:txBody>
                    <a:bodyPr/>
                    <a:lstStyle/>
                    <a:p>
                      <a:pPr algn="ctr"/>
                      <a:endParaRPr lang="en-GB" dirty="0" smtClean="0"/>
                    </a:p>
                    <a:p>
                      <a:pPr algn="ctr"/>
                      <a:r>
                        <a:rPr lang="en-GB" dirty="0" smtClean="0"/>
                        <a:t>76.2 %</a:t>
                      </a:r>
                    </a:p>
                    <a:p>
                      <a:pPr algn="ctr"/>
                      <a:r>
                        <a:rPr lang="en-GB" dirty="0" smtClean="0"/>
                        <a:t>74.0 %</a:t>
                      </a:r>
                      <a:endParaRPr lang="en-GB" dirty="0"/>
                    </a:p>
                  </a:txBody>
                  <a:tcPr/>
                </a:tc>
                <a:tc>
                  <a:txBody>
                    <a:bodyPr/>
                    <a:lstStyle/>
                    <a:p>
                      <a:pPr algn="ctr"/>
                      <a:endParaRPr lang="en-GB" dirty="0" smtClean="0"/>
                    </a:p>
                    <a:p>
                      <a:pPr algn="ctr"/>
                      <a:r>
                        <a:rPr lang="en-GB" dirty="0" smtClean="0"/>
                        <a:t>76.0 %</a:t>
                      </a:r>
                    </a:p>
                    <a:p>
                      <a:pPr algn="ctr"/>
                      <a:r>
                        <a:rPr lang="en-GB" dirty="0" smtClean="0"/>
                        <a:t>74.0 %</a:t>
                      </a:r>
                      <a:endParaRPr lang="en-GB" dirty="0"/>
                    </a:p>
                  </a:txBody>
                  <a:tcPr>
                    <a:solidFill>
                      <a:srgbClr val="B5C2D9"/>
                    </a:solidFill>
                  </a:tcPr>
                </a:tc>
                <a:tc>
                  <a:txBody>
                    <a:bodyPr/>
                    <a:lstStyle/>
                    <a:p>
                      <a:pPr algn="ctr"/>
                      <a:endParaRPr lang="en-GB" dirty="0" smtClean="0"/>
                    </a:p>
                    <a:p>
                      <a:pPr algn="ctr"/>
                      <a:r>
                        <a:rPr lang="en-GB" dirty="0" smtClean="0"/>
                        <a:t>70.7 %</a:t>
                      </a:r>
                    </a:p>
                    <a:p>
                      <a:pPr algn="ctr"/>
                      <a:r>
                        <a:rPr lang="en-GB" dirty="0" smtClean="0"/>
                        <a:t>69.1 %</a:t>
                      </a:r>
                      <a:endParaRPr lang="en-GB" dirty="0"/>
                    </a:p>
                  </a:txBody>
                  <a:tcPr>
                    <a:solidFill>
                      <a:srgbClr val="B5C2D9"/>
                    </a:solidFill>
                  </a:tcPr>
                </a:tc>
                <a:tc>
                  <a:txBody>
                    <a:bodyPr/>
                    <a:lstStyle/>
                    <a:p>
                      <a:pPr algn="ctr"/>
                      <a:endParaRPr lang="en-GB" dirty="0" smtClean="0"/>
                    </a:p>
                    <a:p>
                      <a:pPr algn="ctr"/>
                      <a:r>
                        <a:rPr lang="en-GB" dirty="0" smtClean="0"/>
                        <a:t>92.6 %</a:t>
                      </a:r>
                    </a:p>
                    <a:p>
                      <a:pPr algn="ctr"/>
                      <a:r>
                        <a:rPr lang="en-GB" dirty="0" smtClean="0"/>
                        <a:t>88.9 %</a:t>
                      </a:r>
                      <a:endParaRPr lang="en-GB" dirty="0"/>
                    </a:p>
                  </a:txBody>
                  <a:tcPr/>
                </a:tc>
                <a:tc>
                  <a:txBody>
                    <a:bodyPr/>
                    <a:lstStyle/>
                    <a:p>
                      <a:pPr algn="ctr"/>
                      <a:endParaRPr lang="en-GB" dirty="0" smtClean="0"/>
                    </a:p>
                    <a:p>
                      <a:pPr algn="ctr"/>
                      <a:r>
                        <a:rPr lang="en-GB" dirty="0" smtClean="0"/>
                        <a:t>70.4 %</a:t>
                      </a:r>
                    </a:p>
                    <a:p>
                      <a:pPr algn="ctr"/>
                      <a:r>
                        <a:rPr lang="en-GB" dirty="0" smtClean="0"/>
                        <a:t>66.7 %</a:t>
                      </a:r>
                      <a:endParaRPr lang="en-GB"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noGrp="1" noChangeArrowheads="1"/>
          </p:cNvSpPr>
          <p:nvPr>
            <p:ph type="title"/>
          </p:nvPr>
        </p:nvSpPr>
        <p:spPr>
          <a:xfrm>
            <a:off x="685800" y="141288"/>
            <a:ext cx="7772400" cy="1525587"/>
          </a:xfrm>
        </p:spPr>
        <p:txBody>
          <a:bodyPr/>
          <a:lstStyle/>
          <a:p>
            <a:pPr eaLnBrk="1" hangingPunct="1">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l-GR" sz="4700" b="1" dirty="0" smtClean="0">
                <a:effectLst>
                  <a:outerShdw blurRad="38100" dist="38100" dir="2700000" algn="tl">
                    <a:srgbClr val="000000"/>
                  </a:outerShdw>
                </a:effectLst>
                <a:latin typeface="Arial" charset="0"/>
              </a:rPr>
              <a:t>Ηλεκτρική </a:t>
            </a:r>
            <a:r>
              <a:rPr lang="el-GR" sz="4700" b="1" dirty="0" err="1" smtClean="0">
                <a:effectLst>
                  <a:outerShdw blurRad="38100" dist="38100" dir="2700000" algn="tl">
                    <a:srgbClr val="000000"/>
                  </a:outerShdw>
                </a:effectLst>
                <a:latin typeface="Arial" charset="0"/>
              </a:rPr>
              <a:t>νευροτροποποίηση</a:t>
            </a:r>
            <a:endParaRPr lang="el-GR" sz="4700" b="1" dirty="0" smtClean="0">
              <a:effectLst>
                <a:outerShdw blurRad="38100" dist="38100" dir="2700000" algn="tl">
                  <a:srgbClr val="000000"/>
                </a:outerShdw>
              </a:effectLst>
              <a:latin typeface="Arial" charset="0"/>
            </a:endParaRPr>
          </a:p>
        </p:txBody>
      </p:sp>
      <p:sp>
        <p:nvSpPr>
          <p:cNvPr id="80899" name="Rectangle 2"/>
          <p:cNvSpPr>
            <a:spLocks noGrp="1" noChangeArrowheads="1"/>
          </p:cNvSpPr>
          <p:nvPr>
            <p:ph type="body" idx="1"/>
          </p:nvPr>
        </p:nvSpPr>
        <p:spPr>
          <a:xfrm>
            <a:off x="395536" y="1981200"/>
            <a:ext cx="7200800" cy="4114800"/>
          </a:xfrm>
        </p:spPr>
        <p:txBody>
          <a:bodyPr/>
          <a:lstStyle/>
          <a:p>
            <a:pPr marL="341313" indent="-341313" eaLnBrk="1" hangingPunct="1">
              <a:spcBef>
                <a:spcPts val="75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l-GR" sz="3000" dirty="0" smtClean="0"/>
              <a:t>Μη-επεμβατική</a:t>
            </a:r>
          </a:p>
          <a:p>
            <a:pPr marL="341313" indent="-341313" eaLnBrk="1" hangingPunct="1">
              <a:spcBef>
                <a:spcPts val="75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l-GR" sz="3000" dirty="0" smtClean="0"/>
              <a:t>Επεμβατική </a:t>
            </a:r>
          </a:p>
          <a:p>
            <a:pPr marL="341313" indent="-341313" eaLnBrk="1" hangingPunct="1">
              <a:spcBef>
                <a:spcPts val="750"/>
              </a:spcBef>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l-GR" sz="3000" dirty="0" smtClean="0"/>
          </a:p>
          <a:p>
            <a:pPr marL="341313" indent="-341313" eaLnBrk="1" hangingPunct="1">
              <a:spcBef>
                <a:spcPts val="750"/>
              </a:spcBef>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n-US" sz="3000" dirty="0" smtClean="0"/>
          </a:p>
          <a:p>
            <a:pPr marL="341313" indent="-341313" eaLnBrk="1" hangingPunct="1">
              <a:spcBef>
                <a:spcPts val="75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l-GR" sz="3000" dirty="0" smtClean="0"/>
              <a:t>Ασθενείς με ΣΚΠ-ατελείς κακώσεις  ΝΜ</a:t>
            </a:r>
            <a:endParaRPr lang="en-US" sz="3000" dirty="0" smtClean="0"/>
          </a:p>
          <a:p>
            <a:pPr marL="341313" indent="-341313" eaLnBrk="1" hangingPunct="1">
              <a:spcBef>
                <a:spcPts val="750"/>
              </a:spcBef>
              <a:buClrTx/>
              <a:buSz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n-US" sz="3000" dirty="0" smtClean="0"/>
          </a:p>
          <a:p>
            <a:pPr marL="341313" indent="-341313" eaLnBrk="1" hangingPunct="1">
              <a:spcBef>
                <a:spcPts val="750"/>
              </a:spcBef>
              <a:buClrTx/>
              <a:buSz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l-GR" sz="3000" dirty="0" smtClean="0"/>
          </a:p>
          <a:p>
            <a:pPr marL="341313" indent="-341313" eaLnBrk="1" hangingPunct="1">
              <a:spcBef>
                <a:spcPts val="750"/>
              </a:spcBef>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l-GR" sz="3000" dirty="0" smtClean="0"/>
          </a:p>
        </p:txBody>
      </p:sp>
      <p:pic>
        <p:nvPicPr>
          <p:cNvPr id="4" name="Picture 3" descr="24"/>
          <p:cNvPicPr>
            <a:picLocks noChangeAspect="1" noChangeArrowheads="1"/>
          </p:cNvPicPr>
          <p:nvPr/>
        </p:nvPicPr>
        <p:blipFill>
          <a:blip r:embed="rId3" cstate="print"/>
          <a:srcRect/>
          <a:stretch>
            <a:fillRect/>
          </a:stretch>
        </p:blipFill>
        <p:spPr bwMode="auto">
          <a:xfrm>
            <a:off x="4283968" y="1916832"/>
            <a:ext cx="2148606" cy="1800200"/>
          </a:xfrm>
          <a:prstGeom prst="rect">
            <a:avLst/>
          </a:prstGeom>
          <a:noFill/>
          <a:ln w="9525">
            <a:solidFill>
              <a:schemeClr val="accent2"/>
            </a:solidFill>
            <a:miter lim="800000"/>
            <a:headEnd/>
            <a:tailEnd/>
          </a:ln>
        </p:spPr>
      </p:pic>
      <p:pic>
        <p:nvPicPr>
          <p:cNvPr id="5" name="Picture 4" descr="25"/>
          <p:cNvPicPr>
            <a:picLocks noChangeAspect="1" noChangeArrowheads="1"/>
          </p:cNvPicPr>
          <p:nvPr/>
        </p:nvPicPr>
        <p:blipFill>
          <a:blip r:embed="rId4" cstate="print"/>
          <a:srcRect/>
          <a:stretch>
            <a:fillRect/>
          </a:stretch>
        </p:blipFill>
        <p:spPr bwMode="auto">
          <a:xfrm>
            <a:off x="6804248" y="1916832"/>
            <a:ext cx="2160240" cy="1800200"/>
          </a:xfrm>
          <a:prstGeom prst="rect">
            <a:avLst/>
          </a:prstGeom>
          <a:noFill/>
          <a:ln w="9525">
            <a:solidFill>
              <a:schemeClr val="accent2"/>
            </a:solidFill>
            <a:miter lim="800000"/>
            <a:headEnd/>
            <a:tailEnd/>
          </a:ln>
        </p:spPr>
      </p:pic>
      <p:pic>
        <p:nvPicPr>
          <p:cNvPr id="6" name="Picture 3" descr="06"/>
          <p:cNvPicPr>
            <a:picLocks noChangeAspect="1" noChangeArrowheads="1"/>
          </p:cNvPicPr>
          <p:nvPr/>
        </p:nvPicPr>
        <p:blipFill>
          <a:blip r:embed="rId5" cstate="print"/>
          <a:srcRect/>
          <a:stretch>
            <a:fillRect/>
          </a:stretch>
        </p:blipFill>
        <p:spPr bwMode="auto">
          <a:xfrm>
            <a:off x="6012159" y="4797152"/>
            <a:ext cx="2861249" cy="2060848"/>
          </a:xfrm>
          <a:prstGeom prst="rect">
            <a:avLst/>
          </a:prstGeom>
          <a:noFill/>
        </p:spPr>
      </p:pic>
    </p:spTree>
  </p:cSld>
  <p:clrMapOvr>
    <a:masterClrMapping/>
  </p:clrMapOvr>
  <p:transition>
    <p:random/>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sz="quarter"/>
          </p:nvPr>
        </p:nvSpPr>
        <p:spPr>
          <a:xfrm>
            <a:off x="457200" y="-99392"/>
            <a:ext cx="8229600" cy="1143000"/>
          </a:xfrm>
        </p:spPr>
        <p:txBody>
          <a:bodyPr/>
          <a:lstStyle/>
          <a:p>
            <a:r>
              <a:rPr lang="el-GR" b="1" dirty="0"/>
              <a:t>Μεγεθυντική </a:t>
            </a:r>
            <a:r>
              <a:rPr lang="el-GR" b="1" dirty="0" err="1"/>
              <a:t>κυστεοπλαστική</a:t>
            </a:r>
            <a:endParaRPr lang="el-GR" b="1" dirty="0"/>
          </a:p>
        </p:txBody>
      </p:sp>
      <p:graphicFrame>
        <p:nvGraphicFramePr>
          <p:cNvPr id="155652" name="Object 4"/>
          <p:cNvGraphicFramePr>
            <a:graphicFrameLocks noGrp="1" noChangeAspect="1"/>
          </p:cNvGraphicFramePr>
          <p:nvPr>
            <p:ph sz="quarter" idx="1"/>
          </p:nvPr>
        </p:nvGraphicFramePr>
        <p:xfrm>
          <a:off x="6588224" y="836712"/>
          <a:ext cx="2483768" cy="1885419"/>
        </p:xfrm>
        <a:graphic>
          <a:graphicData uri="http://schemas.openxmlformats.org/presentationml/2006/ole">
            <mc:AlternateContent xmlns:mc="http://schemas.openxmlformats.org/markup-compatibility/2006">
              <mc:Choice xmlns:v="urn:schemas-microsoft-com:vml" Requires="v">
                <p:oleObj spid="_x0000_s30731" name="Foto de Photo Editor" r:id="rId3" imgW="7516274" imgH="9152381" progId="">
                  <p:embed/>
                </p:oleObj>
              </mc:Choice>
              <mc:Fallback>
                <p:oleObj name="Foto de Photo Editor" r:id="rId3" imgW="7516274" imgH="9152381"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836712"/>
                        <a:ext cx="2483768" cy="1885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5654" name="Object 6"/>
          <p:cNvGraphicFramePr>
            <a:graphicFrameLocks noGrp="1" noChangeAspect="1"/>
          </p:cNvGraphicFramePr>
          <p:nvPr>
            <p:ph sz="quarter" idx="2"/>
          </p:nvPr>
        </p:nvGraphicFramePr>
        <p:xfrm>
          <a:off x="3347864" y="908819"/>
          <a:ext cx="2664296" cy="1749564"/>
        </p:xfrm>
        <a:graphic>
          <a:graphicData uri="http://schemas.openxmlformats.org/presentationml/2006/ole">
            <mc:AlternateContent xmlns:mc="http://schemas.openxmlformats.org/markup-compatibility/2006">
              <mc:Choice xmlns:v="urn:schemas-microsoft-com:vml" Requires="v">
                <p:oleObj spid="_x0000_s30732" name="Foto de Photo Editor" r:id="rId5" imgW="12504762" imgH="8907118" progId="">
                  <p:embed/>
                </p:oleObj>
              </mc:Choice>
              <mc:Fallback>
                <p:oleObj name="Foto de Photo Editor" r:id="rId5" imgW="12504762" imgH="8907118"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7864" y="908819"/>
                        <a:ext cx="2664296" cy="1749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5656" name="Object 8"/>
          <p:cNvGraphicFramePr>
            <a:graphicFrameLocks noGrp="1" noChangeAspect="1"/>
          </p:cNvGraphicFramePr>
          <p:nvPr>
            <p:ph sz="quarter" idx="3"/>
          </p:nvPr>
        </p:nvGraphicFramePr>
        <p:xfrm>
          <a:off x="251520" y="4625801"/>
          <a:ext cx="2351088" cy="2187575"/>
        </p:xfrm>
        <a:graphic>
          <a:graphicData uri="http://schemas.openxmlformats.org/presentationml/2006/ole">
            <mc:AlternateContent xmlns:mc="http://schemas.openxmlformats.org/markup-compatibility/2006">
              <mc:Choice xmlns:v="urn:schemas-microsoft-com:vml" Requires="v">
                <p:oleObj spid="_x0000_s30733" name="Foto de Photo Editor" r:id="rId7" imgW="8245555" imgH="7674005" progId="">
                  <p:embed/>
                </p:oleObj>
              </mc:Choice>
              <mc:Fallback>
                <p:oleObj name="Foto de Photo Editor" r:id="rId7" imgW="8245555" imgH="7674005" progId="">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20" y="4625801"/>
                        <a:ext cx="2351088"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5658" name="Picture 10" descr="19"/>
          <p:cNvPicPr>
            <a:picLocks noGrp="1" noChangeAspect="1" noChangeArrowheads="1"/>
          </p:cNvPicPr>
          <p:nvPr>
            <p:ph sz="quarter" idx="4"/>
          </p:nvPr>
        </p:nvPicPr>
        <p:blipFill>
          <a:blip r:embed="rId9" cstate="print"/>
          <a:srcRect r="52544"/>
          <a:stretch>
            <a:fillRect/>
          </a:stretch>
        </p:blipFill>
        <p:spPr>
          <a:xfrm>
            <a:off x="323851" y="836712"/>
            <a:ext cx="2376756" cy="1728192"/>
          </a:xfrm>
          <a:noFill/>
          <a:ln/>
        </p:spPr>
      </p:pic>
      <p:pic>
        <p:nvPicPr>
          <p:cNvPr id="8" name="Picture 4" descr="P1010560"/>
          <p:cNvPicPr>
            <a:picLocks noChangeAspect="1" noChangeArrowheads="1"/>
          </p:cNvPicPr>
          <p:nvPr/>
        </p:nvPicPr>
        <p:blipFill>
          <a:blip r:embed="rId10" cstate="print"/>
          <a:srcRect/>
          <a:stretch>
            <a:fillRect/>
          </a:stretch>
        </p:blipFill>
        <p:spPr>
          <a:xfrm>
            <a:off x="3131841" y="4941168"/>
            <a:ext cx="2376263" cy="1872208"/>
          </a:xfrm>
          <a:prstGeom prst="rect">
            <a:avLst/>
          </a:prstGeom>
          <a:noFill/>
          <a:ln/>
        </p:spPr>
      </p:pic>
      <p:pic>
        <p:nvPicPr>
          <p:cNvPr id="9" name="Picture 5" descr="P1010562"/>
          <p:cNvPicPr>
            <a:picLocks noChangeAspect="1" noChangeArrowheads="1"/>
          </p:cNvPicPr>
          <p:nvPr/>
        </p:nvPicPr>
        <p:blipFill>
          <a:blip r:embed="rId11" cstate="print"/>
          <a:srcRect/>
          <a:stretch>
            <a:fillRect/>
          </a:stretch>
        </p:blipFill>
        <p:spPr>
          <a:xfrm>
            <a:off x="6660232" y="4994194"/>
            <a:ext cx="2425576" cy="1819182"/>
          </a:xfrm>
          <a:prstGeom prst="rect">
            <a:avLst/>
          </a:prstGeom>
          <a:noFill/>
          <a:ln/>
        </p:spPr>
      </p:pic>
      <p:sp>
        <p:nvSpPr>
          <p:cNvPr id="10" name="9 - TextBox"/>
          <p:cNvSpPr txBox="1"/>
          <p:nvPr/>
        </p:nvSpPr>
        <p:spPr>
          <a:xfrm>
            <a:off x="179512" y="2494637"/>
            <a:ext cx="3096344" cy="646331"/>
          </a:xfrm>
          <a:prstGeom prst="rect">
            <a:avLst/>
          </a:prstGeom>
          <a:noFill/>
        </p:spPr>
        <p:txBody>
          <a:bodyPr wrap="square" rtlCol="0">
            <a:spAutoFit/>
          </a:bodyPr>
          <a:lstStyle/>
          <a:p>
            <a:r>
              <a:rPr lang="el-GR" sz="3600" b="1" dirty="0" smtClean="0"/>
              <a:t>70% εγκράτεια</a:t>
            </a:r>
            <a:endParaRPr lang="el-GR" sz="3600" b="1" dirty="0"/>
          </a:p>
        </p:txBody>
      </p:sp>
      <p:graphicFrame>
        <p:nvGraphicFramePr>
          <p:cNvPr id="11" name="10 - Πίνακας"/>
          <p:cNvGraphicFramePr>
            <a:graphicFrameLocks noGrp="1"/>
          </p:cNvGraphicFramePr>
          <p:nvPr/>
        </p:nvGraphicFramePr>
        <p:xfrm>
          <a:off x="323528" y="3199622"/>
          <a:ext cx="7952475" cy="1402080"/>
        </p:xfrm>
        <a:graphic>
          <a:graphicData uri="http://schemas.openxmlformats.org/drawingml/2006/table">
            <a:tbl>
              <a:tblPr/>
              <a:tblGrid>
                <a:gridCol w="7034145"/>
                <a:gridCol w="407401"/>
                <a:gridCol w="510929"/>
              </a:tblGrid>
              <a:tr h="334422">
                <a:tc>
                  <a:txBody>
                    <a:bodyPr/>
                    <a:lstStyle/>
                    <a:p>
                      <a:pPr algn="just">
                        <a:lnSpc>
                          <a:spcPct val="115000"/>
                        </a:lnSpc>
                        <a:spcAft>
                          <a:spcPts val="1000"/>
                        </a:spcAft>
                      </a:pPr>
                      <a:r>
                        <a:rPr lang="el-GR" sz="2000" b="1" dirty="0">
                          <a:latin typeface="Calibri"/>
                          <a:ea typeface="Calibri"/>
                          <a:cs typeface="Tahoma"/>
                        </a:rPr>
                        <a:t>Συστάσεις </a:t>
                      </a:r>
                      <a:endParaRPr lang="el-GR"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n-US" sz="2000" b="1">
                          <a:latin typeface="Calibri"/>
                          <a:ea typeface="Calibri"/>
                          <a:cs typeface="Tahoma"/>
                        </a:rPr>
                        <a:t>LE</a:t>
                      </a:r>
                      <a:r>
                        <a:rPr lang="el-GR" sz="2000" b="1">
                          <a:latin typeface="Calibri"/>
                          <a:ea typeface="Calibri"/>
                          <a:cs typeface="Tahoma"/>
                        </a:rPr>
                        <a:t> </a:t>
                      </a:r>
                      <a:endParaRPr lang="el-GR"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n-US" sz="2000" b="1">
                          <a:latin typeface="Calibri"/>
                          <a:ea typeface="Calibri"/>
                          <a:cs typeface="Tahoma"/>
                        </a:rPr>
                        <a:t>GR</a:t>
                      </a:r>
                      <a:endParaRPr lang="el-GR"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1003266">
                <a:tc>
                  <a:txBody>
                    <a:bodyPr/>
                    <a:lstStyle/>
                    <a:p>
                      <a:pPr>
                        <a:lnSpc>
                          <a:spcPct val="115000"/>
                        </a:lnSpc>
                        <a:spcAft>
                          <a:spcPts val="1000"/>
                        </a:spcAft>
                      </a:pPr>
                      <a:r>
                        <a:rPr lang="el-GR" sz="2000" dirty="0">
                          <a:latin typeface="Calibri"/>
                          <a:ea typeface="Calibri"/>
                          <a:cs typeface="Tahoma"/>
                        </a:rPr>
                        <a:t>Η </a:t>
                      </a:r>
                      <a:r>
                        <a:rPr lang="el-GR" sz="2000" dirty="0" smtClean="0">
                          <a:latin typeface="Calibri"/>
                          <a:ea typeface="Calibri"/>
                          <a:cs typeface="Tahoma"/>
                        </a:rPr>
                        <a:t>μεγεθυντική </a:t>
                      </a:r>
                      <a:r>
                        <a:rPr lang="el-GR" sz="2000" dirty="0" err="1">
                          <a:latin typeface="Calibri"/>
                          <a:ea typeface="Calibri"/>
                          <a:cs typeface="Tahoma"/>
                        </a:rPr>
                        <a:t>κυστεοπλαστική</a:t>
                      </a:r>
                      <a:r>
                        <a:rPr lang="el-GR" sz="2000" dirty="0">
                          <a:latin typeface="Calibri"/>
                          <a:ea typeface="Calibri"/>
                          <a:cs typeface="Tahoma"/>
                        </a:rPr>
                        <a:t> συστήνεται για τη θεραπεία της </a:t>
                      </a:r>
                      <a:r>
                        <a:rPr lang="el-GR" sz="2000" dirty="0" smtClean="0">
                          <a:latin typeface="Calibri"/>
                          <a:ea typeface="Calibri"/>
                          <a:cs typeface="Tahoma"/>
                        </a:rPr>
                        <a:t>ανθεκτικής </a:t>
                      </a:r>
                      <a:r>
                        <a:rPr lang="el-GR" sz="2000" dirty="0">
                          <a:latin typeface="Calibri"/>
                          <a:ea typeface="Calibri"/>
                          <a:cs typeface="Tahoma"/>
                        </a:rPr>
                        <a:t>ΝΥΕ. Η </a:t>
                      </a:r>
                      <a:r>
                        <a:rPr lang="el-GR" sz="2000" dirty="0" err="1">
                          <a:latin typeface="Calibri"/>
                          <a:ea typeface="Calibri"/>
                          <a:cs typeface="Tahoma"/>
                        </a:rPr>
                        <a:t>εκτομή</a:t>
                      </a:r>
                      <a:r>
                        <a:rPr lang="el-GR" sz="2000" dirty="0">
                          <a:latin typeface="Calibri"/>
                          <a:ea typeface="Calibri"/>
                          <a:cs typeface="Tahoma"/>
                        </a:rPr>
                        <a:t> του </a:t>
                      </a:r>
                      <a:r>
                        <a:rPr lang="el-GR" sz="2000" dirty="0" err="1">
                          <a:latin typeface="Calibri"/>
                          <a:ea typeface="Calibri"/>
                          <a:cs typeface="Tahoma"/>
                        </a:rPr>
                        <a:t>εξωστήρα</a:t>
                      </a:r>
                      <a:r>
                        <a:rPr lang="el-GR" sz="2000" dirty="0">
                          <a:latin typeface="Calibri"/>
                          <a:ea typeface="Calibri"/>
                          <a:cs typeface="Tahoma"/>
                        </a:rPr>
                        <a:t> μυ είναι μια αποδεκτή εναλλακτική επιλογή σε προσεκτικά επιλεγμένες περιπτώσεις</a:t>
                      </a:r>
                      <a:endParaRPr lang="el-GR"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l-GR" sz="2000" dirty="0">
                          <a:latin typeface="Calibri"/>
                          <a:ea typeface="Calibri"/>
                          <a:cs typeface="Tahoma"/>
                        </a:rPr>
                        <a:t>3</a:t>
                      </a:r>
                      <a:endParaRPr lang="el-GR"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l-GR" sz="2000" dirty="0">
                          <a:latin typeface="Calibri"/>
                          <a:ea typeface="Calibri"/>
                          <a:cs typeface="Tahoma"/>
                        </a:rPr>
                        <a:t>Α</a:t>
                      </a:r>
                      <a:endParaRPr lang="el-GR"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bl>
          </a:graphicData>
        </a:graphic>
      </p:graphicFrame>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692696"/>
            <a:ext cx="7772400" cy="1946647"/>
          </a:xfrm>
        </p:spPr>
        <p:txBody>
          <a:bodyPr>
            <a:normAutofit/>
          </a:bodyPr>
          <a:lstStyle/>
          <a:p>
            <a:r>
              <a:rPr lang="el-GR" b="1" dirty="0" smtClean="0"/>
              <a:t>Αντιμετώπιση διαταραχών κένωσης</a:t>
            </a:r>
            <a:endParaRPr lang="el-GR" b="1" dirty="0"/>
          </a:p>
        </p:txBody>
      </p:sp>
      <p:sp>
        <p:nvSpPr>
          <p:cNvPr id="3" name="Oval 22"/>
          <p:cNvSpPr>
            <a:spLocks noChangeArrowheads="1"/>
          </p:cNvSpPr>
          <p:nvPr/>
        </p:nvSpPr>
        <p:spPr bwMode="auto">
          <a:xfrm>
            <a:off x="683568" y="2708920"/>
            <a:ext cx="1502604" cy="1068360"/>
          </a:xfrm>
          <a:prstGeom prst="ellipse">
            <a:avLst/>
          </a:prstGeom>
          <a:noFill/>
          <a:ln w="19050">
            <a:solidFill>
              <a:schemeClr val="tx1"/>
            </a:solidFill>
            <a:round/>
            <a:headEnd/>
            <a:tailEnd/>
          </a:ln>
        </p:spPr>
        <p:txBody>
          <a:bodyPr wrap="none" anchor="ctr"/>
          <a:lstStyle/>
          <a:p>
            <a:endParaRPr lang="el-GR" sz="2000">
              <a:latin typeface="Calibri" pitchFamily="34" charset="0"/>
            </a:endParaRPr>
          </a:p>
        </p:txBody>
      </p:sp>
      <p:sp>
        <p:nvSpPr>
          <p:cNvPr id="4" name="Oval 22"/>
          <p:cNvSpPr>
            <a:spLocks noChangeArrowheads="1"/>
          </p:cNvSpPr>
          <p:nvPr/>
        </p:nvSpPr>
        <p:spPr bwMode="auto">
          <a:xfrm>
            <a:off x="3717468" y="2708920"/>
            <a:ext cx="1502604" cy="1068360"/>
          </a:xfrm>
          <a:prstGeom prst="ellipse">
            <a:avLst/>
          </a:prstGeom>
          <a:noFill/>
          <a:ln w="19050">
            <a:solidFill>
              <a:schemeClr val="tx1"/>
            </a:solidFill>
            <a:round/>
            <a:headEnd/>
            <a:tailEnd/>
          </a:ln>
        </p:spPr>
        <p:txBody>
          <a:bodyPr wrap="none" anchor="ctr"/>
          <a:lstStyle/>
          <a:p>
            <a:endParaRPr lang="el-GR" sz="2000">
              <a:latin typeface="Calibri" pitchFamily="34" charset="0"/>
            </a:endParaRPr>
          </a:p>
        </p:txBody>
      </p:sp>
      <p:sp>
        <p:nvSpPr>
          <p:cNvPr id="5" name="Oval 17"/>
          <p:cNvSpPr>
            <a:spLocks noChangeArrowheads="1"/>
          </p:cNvSpPr>
          <p:nvPr/>
        </p:nvSpPr>
        <p:spPr bwMode="auto">
          <a:xfrm>
            <a:off x="4283968" y="3861048"/>
            <a:ext cx="409365" cy="251379"/>
          </a:xfrm>
          <a:prstGeom prst="ellipse">
            <a:avLst/>
          </a:prstGeom>
          <a:noFill/>
          <a:ln w="139700">
            <a:solidFill>
              <a:schemeClr val="tx1"/>
            </a:solidFill>
            <a:round/>
            <a:headEnd/>
            <a:tailEnd/>
          </a:ln>
        </p:spPr>
        <p:txBody>
          <a:bodyPr wrap="none" anchor="ct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7" name="Oval 40"/>
          <p:cNvSpPr>
            <a:spLocks noChangeArrowheads="1"/>
          </p:cNvSpPr>
          <p:nvPr/>
        </p:nvSpPr>
        <p:spPr bwMode="auto">
          <a:xfrm>
            <a:off x="1282105" y="3896668"/>
            <a:ext cx="409575" cy="252412"/>
          </a:xfrm>
          <a:prstGeom prst="ellipse">
            <a:avLst/>
          </a:prstGeom>
          <a:noFill/>
          <a:ln w="76200">
            <a:solidFill>
              <a:srgbClr val="66FF33"/>
            </a:solidFill>
            <a:round/>
            <a:headEnd/>
            <a:tailEnd/>
          </a:ln>
        </p:spPr>
        <p:txBody>
          <a:bodyPr wrap="none" anchor="ct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8" name="Oval 26"/>
          <p:cNvSpPr>
            <a:spLocks noChangeArrowheads="1"/>
          </p:cNvSpPr>
          <p:nvPr/>
        </p:nvSpPr>
        <p:spPr bwMode="auto">
          <a:xfrm>
            <a:off x="6741804" y="2780928"/>
            <a:ext cx="1502604" cy="1068360"/>
          </a:xfrm>
          <a:prstGeom prst="ellipse">
            <a:avLst/>
          </a:prstGeom>
          <a:noFill/>
          <a:ln w="76200">
            <a:solidFill>
              <a:srgbClr val="66FF33"/>
            </a:solidFill>
            <a:round/>
            <a:headEnd/>
            <a:tailEnd/>
          </a:ln>
        </p:spPr>
        <p:txBody>
          <a:bodyPr wrap="none" anchor="ctr"/>
          <a:lstStyle/>
          <a:p>
            <a:endParaRPr lang="el-GR" sz="2000">
              <a:latin typeface="Calibri" pitchFamily="34" charset="0"/>
            </a:endParaRPr>
          </a:p>
        </p:txBody>
      </p:sp>
      <p:sp>
        <p:nvSpPr>
          <p:cNvPr id="9" name="Oval 17"/>
          <p:cNvSpPr>
            <a:spLocks noChangeArrowheads="1"/>
          </p:cNvSpPr>
          <p:nvPr/>
        </p:nvSpPr>
        <p:spPr bwMode="auto">
          <a:xfrm>
            <a:off x="7258979" y="3969709"/>
            <a:ext cx="409365" cy="251379"/>
          </a:xfrm>
          <a:prstGeom prst="ellipse">
            <a:avLst/>
          </a:prstGeom>
          <a:noFill/>
          <a:ln w="139700">
            <a:solidFill>
              <a:schemeClr val="tx1"/>
            </a:solidFill>
            <a:round/>
            <a:headEnd/>
            <a:tailEnd/>
          </a:ln>
        </p:spPr>
        <p:txBody>
          <a:bodyPr wrap="none" anchor="ct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10" name="Oval 5"/>
          <p:cNvSpPr>
            <a:spLocks noChangeArrowheads="1"/>
          </p:cNvSpPr>
          <p:nvPr/>
        </p:nvSpPr>
        <p:spPr bwMode="auto">
          <a:xfrm>
            <a:off x="2195736" y="4869160"/>
            <a:ext cx="1501775" cy="1068387"/>
          </a:xfrm>
          <a:prstGeom prst="ellipse">
            <a:avLst/>
          </a:prstGeom>
          <a:noFill/>
          <a:ln w="139700">
            <a:solidFill>
              <a:schemeClr val="tx1"/>
            </a:solidFill>
            <a:round/>
            <a:headEnd/>
            <a:tailEnd/>
          </a:ln>
        </p:spPr>
        <p:txBody>
          <a:bodyPr wrap="none" anchor="ct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11" name="Oval 17"/>
          <p:cNvSpPr>
            <a:spLocks noChangeArrowheads="1"/>
          </p:cNvSpPr>
          <p:nvPr/>
        </p:nvSpPr>
        <p:spPr bwMode="auto">
          <a:xfrm>
            <a:off x="2722475" y="6093296"/>
            <a:ext cx="409365" cy="251379"/>
          </a:xfrm>
          <a:prstGeom prst="ellipse">
            <a:avLst/>
          </a:prstGeom>
          <a:noFill/>
          <a:ln w="139700">
            <a:solidFill>
              <a:schemeClr val="tx1"/>
            </a:solidFill>
            <a:round/>
            <a:headEnd/>
            <a:tailEnd/>
          </a:ln>
        </p:spPr>
        <p:txBody>
          <a:bodyPr wrap="none" anchor="ct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12" name="Oval 22"/>
          <p:cNvSpPr>
            <a:spLocks noChangeArrowheads="1"/>
          </p:cNvSpPr>
          <p:nvPr/>
        </p:nvSpPr>
        <p:spPr bwMode="auto">
          <a:xfrm>
            <a:off x="5373652" y="4880920"/>
            <a:ext cx="1502604" cy="1068360"/>
          </a:xfrm>
          <a:prstGeom prst="ellipse">
            <a:avLst/>
          </a:prstGeom>
          <a:noFill/>
          <a:ln w="19050">
            <a:solidFill>
              <a:schemeClr val="tx1"/>
            </a:solidFill>
            <a:round/>
            <a:headEnd/>
            <a:tailEnd/>
          </a:ln>
        </p:spPr>
        <p:txBody>
          <a:bodyPr wrap="none" anchor="ctr"/>
          <a:lstStyle/>
          <a:p>
            <a:endParaRPr lang="el-GR" sz="2000">
              <a:latin typeface="Calibri" pitchFamily="34" charset="0"/>
            </a:endParaRPr>
          </a:p>
        </p:txBody>
      </p:sp>
      <p:sp>
        <p:nvSpPr>
          <p:cNvPr id="13" name="Oval 8"/>
          <p:cNvSpPr>
            <a:spLocks noChangeArrowheads="1"/>
          </p:cNvSpPr>
          <p:nvPr/>
        </p:nvSpPr>
        <p:spPr bwMode="auto">
          <a:xfrm>
            <a:off x="5940152" y="6057941"/>
            <a:ext cx="409801" cy="251379"/>
          </a:xfrm>
          <a:prstGeom prst="ellipse">
            <a:avLst/>
          </a:prstGeom>
          <a:noFill/>
          <a:ln w="19050">
            <a:solidFill>
              <a:schemeClr val="tx1"/>
            </a:solidFill>
            <a:round/>
            <a:headEnd/>
            <a:tailEnd/>
          </a:ln>
        </p:spPr>
        <p:txBody>
          <a:bodyPr wrap="none" anchor="ctr"/>
          <a:lstStyle/>
          <a:p>
            <a:endParaRPr lang="el-GR" sz="2000">
              <a:latin typeface="Calibri" pitchFamily="34"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idx="4294967295"/>
          </p:nvPr>
        </p:nvSpPr>
        <p:spPr>
          <a:xfrm>
            <a:off x="314325" y="71438"/>
            <a:ext cx="8615363" cy="1139825"/>
          </a:xfrm>
        </p:spPr>
        <p:txBody>
          <a:bodyPr/>
          <a:lstStyle/>
          <a:p>
            <a:r>
              <a:rPr lang="el-GR" sz="3600" b="1"/>
              <a:t>Συντηρητική θεραπεία</a:t>
            </a:r>
            <a:endParaRPr lang="en-US" sz="3600" b="1"/>
          </a:p>
        </p:txBody>
      </p:sp>
      <p:sp>
        <p:nvSpPr>
          <p:cNvPr id="64515" name="Content Placeholder 2"/>
          <p:cNvSpPr>
            <a:spLocks noGrp="1"/>
          </p:cNvSpPr>
          <p:nvPr>
            <p:ph idx="4294967295"/>
          </p:nvPr>
        </p:nvSpPr>
        <p:spPr>
          <a:xfrm>
            <a:off x="457200" y="1285875"/>
            <a:ext cx="8229600" cy="5143500"/>
          </a:xfrm>
        </p:spPr>
        <p:txBody>
          <a:bodyPr>
            <a:normAutofit/>
          </a:bodyPr>
          <a:lstStyle/>
          <a:p>
            <a:r>
              <a:rPr lang="el-GR" sz="2800" u="sng" dirty="0"/>
              <a:t>Υποβοηθούμενη ούρηση</a:t>
            </a:r>
            <a:endParaRPr lang="en-GB" sz="2800" u="sng" dirty="0"/>
          </a:p>
          <a:p>
            <a:pPr lvl="1"/>
            <a:r>
              <a:rPr lang="el-GR" sz="2400" dirty="0"/>
              <a:t>Πρόκληση αντανακλαστικής ούρησης</a:t>
            </a:r>
            <a:endParaRPr lang="en-GB" sz="2400" dirty="0"/>
          </a:p>
          <a:p>
            <a:pPr lvl="1"/>
            <a:r>
              <a:rPr lang="el-GR" sz="2400" dirty="0"/>
              <a:t>Συμπίεση κοιλιακών τοιχωμάτων</a:t>
            </a:r>
            <a:endParaRPr lang="en-GB" sz="2400" dirty="0"/>
          </a:p>
          <a:p>
            <a:pPr lvl="1"/>
            <a:r>
              <a:rPr lang="el-GR" sz="2400" dirty="0"/>
              <a:t>Ούρηση με κοιλιακή σύσπαση </a:t>
            </a:r>
            <a:endParaRPr lang="en-GB" sz="2400" dirty="0"/>
          </a:p>
          <a:p>
            <a:endParaRPr lang="el-GR" sz="2800" b="1" dirty="0" smtClean="0"/>
          </a:p>
          <a:p>
            <a:r>
              <a:rPr lang="el-GR" sz="2800" b="1" dirty="0" smtClean="0">
                <a:solidFill>
                  <a:srgbClr val="FF0000"/>
                </a:solidFill>
              </a:rPr>
              <a:t>Δεν </a:t>
            </a:r>
            <a:r>
              <a:rPr lang="el-GR" sz="2800" b="1" dirty="0">
                <a:solidFill>
                  <a:srgbClr val="FF0000"/>
                </a:solidFill>
              </a:rPr>
              <a:t>συστήνονται</a:t>
            </a:r>
            <a:r>
              <a:rPr lang="en-GB" sz="2800" b="1" dirty="0" smtClean="0">
                <a:solidFill>
                  <a:srgbClr val="FF0000"/>
                </a:solidFill>
              </a:rPr>
              <a:t>!</a:t>
            </a:r>
          </a:p>
          <a:p>
            <a:pPr lvl="1">
              <a:buNone/>
            </a:pPr>
            <a:endParaRPr lang="el-GR" sz="2400" dirty="0" smtClean="0"/>
          </a:p>
          <a:p>
            <a:pPr lvl="1"/>
            <a:r>
              <a:rPr lang="el-GR" sz="2400" dirty="0" smtClean="0"/>
              <a:t>Χαμηλές περιφερικές αντιστάσεις</a:t>
            </a:r>
          </a:p>
          <a:p>
            <a:pPr lvl="1"/>
            <a:r>
              <a:rPr lang="el-GR" sz="2400" dirty="0" smtClean="0"/>
              <a:t>Καλή εκπαίδευση-συστηματική στενή παρακολούθηση-</a:t>
            </a:r>
            <a:r>
              <a:rPr lang="en-US" sz="2400" dirty="0" smtClean="0"/>
              <a:t> UDS </a:t>
            </a:r>
            <a:r>
              <a:rPr lang="el-GR" sz="2400" dirty="0" smtClean="0"/>
              <a:t>έλεγχος</a:t>
            </a:r>
            <a:endParaRPr lang="en-GB" sz="2400" dirty="0" smtClean="0"/>
          </a:p>
          <a:p>
            <a:pPr>
              <a:buFont typeface="Wingdings" pitchFamily="2" charset="2"/>
              <a:buNone/>
            </a:pPr>
            <a:endParaRPr lang="en-GB" sz="2800" dirty="0"/>
          </a:p>
        </p:txBody>
      </p:sp>
      <p:sp>
        <p:nvSpPr>
          <p:cNvPr id="64516" name="TextBox 3"/>
          <p:cNvSpPr txBox="1">
            <a:spLocks noChangeArrowheads="1"/>
          </p:cNvSpPr>
          <p:nvPr/>
        </p:nvSpPr>
        <p:spPr bwMode="auto">
          <a:xfrm>
            <a:off x="6357938" y="6156012"/>
            <a:ext cx="2113527" cy="369332"/>
          </a:xfrm>
          <a:prstGeom prst="rect">
            <a:avLst/>
          </a:prstGeom>
          <a:noFill/>
          <a:ln w="9525">
            <a:noFill/>
            <a:miter lim="800000"/>
            <a:headEnd/>
            <a:tailEnd/>
          </a:ln>
        </p:spPr>
        <p:txBody>
          <a:bodyPr wrap="none">
            <a:spAutoFit/>
          </a:bodyPr>
          <a:lstStyle/>
          <a:p>
            <a:r>
              <a:rPr lang="en-GB" i="1" dirty="0"/>
              <a:t>EAU Guidelines </a:t>
            </a:r>
            <a:r>
              <a:rPr lang="en-GB" i="1" dirty="0" smtClean="0"/>
              <a:t>20</a:t>
            </a:r>
            <a:r>
              <a:rPr lang="el-GR" i="1" dirty="0" smtClean="0"/>
              <a:t>16</a:t>
            </a:r>
            <a:endParaRPr lang="en-US" i="1"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2"/>
          <p:cNvSpPr>
            <a:spLocks noGrp="1"/>
          </p:cNvSpPr>
          <p:nvPr>
            <p:ph type="title" idx="4294967295"/>
          </p:nvPr>
        </p:nvSpPr>
        <p:spPr/>
        <p:txBody>
          <a:bodyPr/>
          <a:lstStyle/>
          <a:p>
            <a:r>
              <a:rPr lang="el-GR" sz="4000" b="1"/>
              <a:t>Φαρμακοθεραπεία: τα δεδομένα</a:t>
            </a:r>
            <a:r>
              <a:rPr lang="el-GR"/>
              <a:t> </a:t>
            </a:r>
            <a:endParaRPr lang="en-US"/>
          </a:p>
        </p:txBody>
      </p:sp>
      <p:graphicFrame>
        <p:nvGraphicFramePr>
          <p:cNvPr id="4" name="3 - Πίνακας"/>
          <p:cNvGraphicFramePr>
            <a:graphicFrameLocks noGrp="1"/>
          </p:cNvGraphicFramePr>
          <p:nvPr/>
        </p:nvGraphicFramePr>
        <p:xfrm>
          <a:off x="395536" y="2175888"/>
          <a:ext cx="8568952" cy="1882755"/>
        </p:xfrm>
        <a:graphic>
          <a:graphicData uri="http://schemas.openxmlformats.org/drawingml/2006/table">
            <a:tbl>
              <a:tblPr/>
              <a:tblGrid>
                <a:gridCol w="7638855"/>
                <a:gridCol w="446447"/>
                <a:gridCol w="483650"/>
              </a:tblGrid>
              <a:tr h="480675">
                <a:tc>
                  <a:txBody>
                    <a:bodyPr/>
                    <a:lstStyle/>
                    <a:p>
                      <a:pPr algn="just">
                        <a:lnSpc>
                          <a:spcPct val="115000"/>
                        </a:lnSpc>
                        <a:spcAft>
                          <a:spcPts val="1000"/>
                        </a:spcAft>
                      </a:pPr>
                      <a:r>
                        <a:rPr lang="el-GR" sz="2000" b="1" dirty="0">
                          <a:latin typeface="Calibri"/>
                          <a:ea typeface="Calibri"/>
                          <a:cs typeface="HelveticaNeue-Roman"/>
                        </a:rPr>
                        <a:t>Συστάσεις</a:t>
                      </a:r>
                      <a:endParaRPr lang="el-GR"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n-US" sz="2000" b="1" dirty="0">
                          <a:latin typeface="Calibri"/>
                          <a:ea typeface="Calibri"/>
                          <a:cs typeface="HelveticaNeue-Roman"/>
                        </a:rPr>
                        <a:t>LE</a:t>
                      </a:r>
                      <a:endParaRPr lang="el-GR"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n-US" sz="2000" b="1">
                          <a:latin typeface="Calibri"/>
                          <a:ea typeface="Calibri"/>
                          <a:cs typeface="HelveticaNeue-Roman"/>
                        </a:rPr>
                        <a:t>GR</a:t>
                      </a:r>
                      <a:endParaRPr lang="el-GR"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480675">
                <a:tc>
                  <a:txBody>
                    <a:bodyPr/>
                    <a:lstStyle/>
                    <a:p>
                      <a:pPr algn="just">
                        <a:lnSpc>
                          <a:spcPct val="115000"/>
                        </a:lnSpc>
                        <a:spcAft>
                          <a:spcPts val="1000"/>
                        </a:spcAft>
                      </a:pPr>
                      <a:r>
                        <a:rPr lang="el-GR" sz="2000" dirty="0">
                          <a:latin typeface="Calibri"/>
                          <a:ea typeface="Calibri"/>
                          <a:cs typeface="HelveticaNeue-Roman"/>
                        </a:rPr>
                        <a:t>Για να μειωθούν οι περιφερικές αντιστάσεις μπορεί να χορηγηθούν α-</a:t>
                      </a:r>
                      <a:r>
                        <a:rPr lang="el-GR" sz="2000" dirty="0" err="1">
                          <a:latin typeface="Calibri"/>
                          <a:ea typeface="Calibri"/>
                          <a:cs typeface="HelveticaNeue-Roman"/>
                        </a:rPr>
                        <a:t>αδρενεργικοί</a:t>
                      </a:r>
                      <a:r>
                        <a:rPr lang="el-GR" sz="2000" dirty="0">
                          <a:latin typeface="Calibri"/>
                          <a:ea typeface="Calibri"/>
                          <a:cs typeface="HelveticaNeue-Roman"/>
                        </a:rPr>
                        <a:t> </a:t>
                      </a:r>
                      <a:r>
                        <a:rPr lang="el-GR" sz="2000" dirty="0" err="1">
                          <a:latin typeface="Calibri"/>
                          <a:ea typeface="Calibri"/>
                          <a:cs typeface="HelveticaNeue-Roman"/>
                        </a:rPr>
                        <a:t>αποκλειστές</a:t>
                      </a:r>
                      <a:endParaRPr lang="el-GR"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n-US" sz="2000">
                          <a:latin typeface="Calibri"/>
                          <a:ea typeface="Calibri"/>
                          <a:cs typeface="HelveticaNeue-Roman"/>
                        </a:rPr>
                        <a:t>1b</a:t>
                      </a:r>
                      <a:endParaRPr lang="el-GR"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n-US" sz="2000" dirty="0">
                          <a:latin typeface="Calibri"/>
                          <a:ea typeface="Calibri"/>
                          <a:cs typeface="HelveticaNeue-Roman"/>
                        </a:rPr>
                        <a:t>A</a:t>
                      </a:r>
                      <a:endParaRPr lang="el-GR"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480675">
                <a:tc>
                  <a:txBody>
                    <a:bodyPr/>
                    <a:lstStyle/>
                    <a:p>
                      <a:pPr algn="just">
                        <a:lnSpc>
                          <a:spcPct val="115000"/>
                        </a:lnSpc>
                        <a:spcAft>
                          <a:spcPts val="1000"/>
                        </a:spcAft>
                      </a:pPr>
                      <a:r>
                        <a:rPr lang="el-GR" sz="2000" dirty="0">
                          <a:latin typeface="Calibri"/>
                          <a:ea typeface="Calibri"/>
                          <a:cs typeface="HelveticaNeue-Roman"/>
                        </a:rPr>
                        <a:t>Για τον </a:t>
                      </a:r>
                      <a:r>
                        <a:rPr lang="el-GR" sz="2000" dirty="0" err="1">
                          <a:latin typeface="Calibri"/>
                          <a:ea typeface="Calibri"/>
                          <a:cs typeface="HelveticaNeue-Roman"/>
                        </a:rPr>
                        <a:t>υποσυστολικό</a:t>
                      </a:r>
                      <a:r>
                        <a:rPr lang="el-GR" sz="2000" dirty="0">
                          <a:latin typeface="Calibri"/>
                          <a:ea typeface="Calibri"/>
                          <a:cs typeface="HelveticaNeue-Roman"/>
                        </a:rPr>
                        <a:t> </a:t>
                      </a:r>
                      <a:r>
                        <a:rPr lang="el-GR" sz="2000" dirty="0" err="1">
                          <a:latin typeface="Calibri"/>
                          <a:ea typeface="Calibri"/>
                          <a:cs typeface="HelveticaNeue-Roman"/>
                        </a:rPr>
                        <a:t>εξωστήρα</a:t>
                      </a:r>
                      <a:r>
                        <a:rPr lang="el-GR" sz="2000" dirty="0">
                          <a:latin typeface="Calibri"/>
                          <a:ea typeface="Calibri"/>
                          <a:cs typeface="HelveticaNeue-Roman"/>
                        </a:rPr>
                        <a:t>, τα </a:t>
                      </a:r>
                      <a:r>
                        <a:rPr lang="el-GR" sz="2000" dirty="0" err="1">
                          <a:latin typeface="Calibri"/>
                          <a:ea typeface="Calibri"/>
                          <a:cs typeface="HelveticaNeue-Roman"/>
                        </a:rPr>
                        <a:t>παρασυμπαθητικομιμητικά</a:t>
                      </a:r>
                      <a:r>
                        <a:rPr lang="el-GR" sz="2000" dirty="0">
                          <a:latin typeface="Calibri"/>
                          <a:ea typeface="Calibri"/>
                          <a:cs typeface="HelveticaNeue-Roman"/>
                        </a:rPr>
                        <a:t> δεν πρέπει να χορηγούνται. </a:t>
                      </a:r>
                      <a:endParaRPr lang="el-GR"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l-GR" sz="2000">
                          <a:latin typeface="Calibri"/>
                          <a:ea typeface="Calibri"/>
                          <a:cs typeface="HelveticaNeue-Roman"/>
                        </a:rPr>
                        <a:t>1</a:t>
                      </a:r>
                      <a:r>
                        <a:rPr lang="en-US" sz="2000">
                          <a:latin typeface="Calibri"/>
                          <a:ea typeface="Calibri"/>
                          <a:cs typeface="HelveticaNeue-Roman"/>
                        </a:rPr>
                        <a:t>a</a:t>
                      </a:r>
                      <a:endParaRPr lang="el-GR"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n-US" sz="2000" dirty="0">
                          <a:latin typeface="Calibri"/>
                          <a:ea typeface="Calibri"/>
                          <a:cs typeface="HelveticaNeue-Roman"/>
                        </a:rPr>
                        <a:t>A</a:t>
                      </a:r>
                      <a:endParaRPr lang="el-GR"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bl>
          </a:graphicData>
        </a:graphic>
      </p:graphicFrame>
      <p:sp>
        <p:nvSpPr>
          <p:cNvPr id="5" name="TextBox 3"/>
          <p:cNvSpPr txBox="1">
            <a:spLocks noChangeArrowheads="1"/>
          </p:cNvSpPr>
          <p:nvPr/>
        </p:nvSpPr>
        <p:spPr bwMode="auto">
          <a:xfrm>
            <a:off x="6357938" y="6093296"/>
            <a:ext cx="2113527" cy="369332"/>
          </a:xfrm>
          <a:prstGeom prst="rect">
            <a:avLst/>
          </a:prstGeom>
          <a:noFill/>
          <a:ln w="9525">
            <a:noFill/>
            <a:miter lim="800000"/>
            <a:headEnd/>
            <a:tailEnd/>
          </a:ln>
        </p:spPr>
        <p:txBody>
          <a:bodyPr wrap="square">
            <a:spAutoFit/>
          </a:bodyPr>
          <a:lstStyle/>
          <a:p>
            <a:r>
              <a:rPr lang="en-GB" i="1" dirty="0"/>
              <a:t>EAU Guidelines </a:t>
            </a:r>
            <a:r>
              <a:rPr lang="en-GB" i="1" dirty="0" smtClean="0"/>
              <a:t>20</a:t>
            </a:r>
            <a:r>
              <a:rPr lang="el-GR" i="1" dirty="0" smtClean="0"/>
              <a:t>16</a:t>
            </a:r>
            <a:endParaRPr lang="en-US" i="1"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idx="4294967295"/>
          </p:nvPr>
        </p:nvSpPr>
        <p:spPr/>
        <p:txBody>
          <a:bodyPr/>
          <a:lstStyle/>
          <a:p>
            <a:r>
              <a:rPr lang="el-GR" b="1" dirty="0" smtClean="0"/>
              <a:t>Διαλείποντες καθετηριασμοί</a:t>
            </a:r>
            <a:endParaRPr lang="el-GR" b="1" dirty="0"/>
          </a:p>
        </p:txBody>
      </p:sp>
      <p:pic>
        <p:nvPicPr>
          <p:cNvPr id="149507" name="Picture 4"/>
          <p:cNvPicPr>
            <a:picLocks noGrp="1" noChangeAspect="1" noChangeArrowheads="1"/>
          </p:cNvPicPr>
          <p:nvPr>
            <p:ph type="body" idx="4294967295"/>
          </p:nvPr>
        </p:nvPicPr>
        <p:blipFill>
          <a:blip r:embed="rId2" cstate="print"/>
          <a:srcRect/>
          <a:stretch>
            <a:fillRect/>
          </a:stretch>
        </p:blipFill>
        <p:spPr>
          <a:xfrm>
            <a:off x="323528" y="3068960"/>
            <a:ext cx="2520950" cy="2160588"/>
          </a:xfrm>
          <a:noFill/>
        </p:spPr>
      </p:pic>
      <p:pic>
        <p:nvPicPr>
          <p:cNvPr id="149508" name="Picture 5"/>
          <p:cNvPicPr>
            <a:picLocks noChangeAspect="1" noChangeArrowheads="1"/>
          </p:cNvPicPr>
          <p:nvPr/>
        </p:nvPicPr>
        <p:blipFill>
          <a:blip r:embed="rId3" cstate="print"/>
          <a:srcRect/>
          <a:stretch>
            <a:fillRect/>
          </a:stretch>
        </p:blipFill>
        <p:spPr bwMode="auto">
          <a:xfrm>
            <a:off x="2843808" y="2996952"/>
            <a:ext cx="2593975" cy="2276475"/>
          </a:xfrm>
          <a:prstGeom prst="rect">
            <a:avLst/>
          </a:prstGeom>
          <a:noFill/>
          <a:ln w="9525">
            <a:noFill/>
            <a:miter lim="800000"/>
            <a:headEnd/>
            <a:tailEnd/>
          </a:ln>
        </p:spPr>
      </p:pic>
      <p:pic>
        <p:nvPicPr>
          <p:cNvPr id="149510" name="Picture 7"/>
          <p:cNvPicPr>
            <a:picLocks noChangeAspect="1" noChangeArrowheads="1"/>
          </p:cNvPicPr>
          <p:nvPr/>
        </p:nvPicPr>
        <p:blipFill>
          <a:blip r:embed="rId4" cstate="print"/>
          <a:srcRect/>
          <a:stretch>
            <a:fillRect/>
          </a:stretch>
        </p:blipFill>
        <p:spPr bwMode="auto">
          <a:xfrm>
            <a:off x="0" y="5229225"/>
            <a:ext cx="5334000" cy="1428750"/>
          </a:xfrm>
          <a:prstGeom prst="rect">
            <a:avLst/>
          </a:prstGeom>
          <a:noFill/>
          <a:ln w="9525">
            <a:noFill/>
            <a:miter lim="800000"/>
            <a:headEnd/>
            <a:tailEnd/>
          </a:ln>
        </p:spPr>
      </p:pic>
      <p:pic>
        <p:nvPicPr>
          <p:cNvPr id="149511" name="Picture 3"/>
          <p:cNvPicPr>
            <a:picLocks noChangeAspect="1" noChangeArrowheads="1"/>
          </p:cNvPicPr>
          <p:nvPr/>
        </p:nvPicPr>
        <p:blipFill>
          <a:blip r:embed="rId5" cstate="print"/>
          <a:srcRect/>
          <a:stretch>
            <a:fillRect/>
          </a:stretch>
        </p:blipFill>
        <p:spPr bwMode="auto">
          <a:xfrm>
            <a:off x="5508104" y="1844824"/>
            <a:ext cx="2159000" cy="3312368"/>
          </a:xfrm>
          <a:prstGeom prst="rect">
            <a:avLst/>
          </a:prstGeom>
          <a:noFill/>
          <a:ln w="9525">
            <a:noFill/>
            <a:miter lim="800000"/>
            <a:headEnd/>
            <a:tailEnd/>
          </a:ln>
          <a:effectLst/>
        </p:spPr>
      </p:pic>
      <p:pic>
        <p:nvPicPr>
          <p:cNvPr id="149512" name="Picture 4"/>
          <p:cNvPicPr>
            <a:picLocks noChangeAspect="1" noChangeArrowheads="1"/>
          </p:cNvPicPr>
          <p:nvPr/>
        </p:nvPicPr>
        <p:blipFill>
          <a:blip r:embed="rId6" cstate="print"/>
          <a:srcRect/>
          <a:stretch>
            <a:fillRect/>
          </a:stretch>
        </p:blipFill>
        <p:spPr bwMode="auto">
          <a:xfrm>
            <a:off x="7524750" y="1628800"/>
            <a:ext cx="1439863" cy="3528392"/>
          </a:xfrm>
          <a:prstGeom prst="rect">
            <a:avLst/>
          </a:prstGeom>
          <a:noFill/>
          <a:ln w="9525">
            <a:noFill/>
            <a:miter lim="800000"/>
            <a:headEnd/>
            <a:tailEnd/>
          </a:ln>
        </p:spPr>
      </p:pic>
      <p:pic>
        <p:nvPicPr>
          <p:cNvPr id="149513" name="Picture 5"/>
          <p:cNvPicPr>
            <a:picLocks noChangeAspect="1" noChangeArrowheads="1"/>
          </p:cNvPicPr>
          <p:nvPr/>
        </p:nvPicPr>
        <p:blipFill>
          <a:blip r:embed="rId7" cstate="print"/>
          <a:srcRect/>
          <a:stretch>
            <a:fillRect/>
          </a:stretch>
        </p:blipFill>
        <p:spPr bwMode="auto">
          <a:xfrm>
            <a:off x="1619672" y="1124744"/>
            <a:ext cx="2635250" cy="1944216"/>
          </a:xfrm>
          <a:prstGeom prst="rect">
            <a:avLst/>
          </a:prstGeom>
          <a:noFill/>
          <a:ln w="9525">
            <a:noFill/>
            <a:miter lim="800000"/>
            <a:headEnd/>
            <a:tailEnd/>
          </a:ln>
        </p:spPr>
      </p:pic>
      <p:pic>
        <p:nvPicPr>
          <p:cNvPr id="10" name="Picture 2"/>
          <p:cNvPicPr>
            <a:picLocks noChangeAspect="1" noChangeArrowheads="1"/>
          </p:cNvPicPr>
          <p:nvPr/>
        </p:nvPicPr>
        <p:blipFill>
          <a:blip r:embed="rId8" cstate="print"/>
          <a:srcRect/>
          <a:stretch>
            <a:fillRect/>
          </a:stretch>
        </p:blipFill>
        <p:spPr>
          <a:xfrm>
            <a:off x="5076056" y="5216525"/>
            <a:ext cx="4067944" cy="1641475"/>
          </a:xfrm>
          <a:prstGeom prst="rect">
            <a:avLst/>
          </a:prstGeom>
        </p:spPr>
      </p:pic>
      <p:pic>
        <p:nvPicPr>
          <p:cNvPr id="11" name="Picture 4"/>
          <p:cNvPicPr>
            <a:picLocks noChangeAspect="1" noChangeArrowheads="1"/>
          </p:cNvPicPr>
          <p:nvPr/>
        </p:nvPicPr>
        <p:blipFill>
          <a:blip r:embed="rId9" cstate="print"/>
          <a:srcRect/>
          <a:stretch>
            <a:fillRect/>
          </a:stretch>
        </p:blipFill>
        <p:spPr bwMode="auto">
          <a:xfrm>
            <a:off x="7488189" y="5202188"/>
            <a:ext cx="1655811" cy="1655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3" cstate="print"/>
          <a:srcRect/>
          <a:stretch>
            <a:fillRect/>
          </a:stretch>
        </p:blipFill>
        <p:spPr bwMode="auto">
          <a:xfrm>
            <a:off x="3995738" y="1773238"/>
            <a:ext cx="2016125" cy="2044700"/>
          </a:xfrm>
          <a:prstGeom prst="rect">
            <a:avLst/>
          </a:prstGeom>
          <a:noFill/>
          <a:ln w="9525">
            <a:noFill/>
            <a:miter lim="800000"/>
            <a:headEnd/>
            <a:tailEnd/>
          </a:ln>
          <a:effectLst/>
        </p:spPr>
      </p:pic>
      <p:graphicFrame>
        <p:nvGraphicFramePr>
          <p:cNvPr id="153603" name="Object 3"/>
          <p:cNvGraphicFramePr>
            <a:graphicFrameLocks noChangeAspect="1"/>
          </p:cNvGraphicFramePr>
          <p:nvPr/>
        </p:nvGraphicFramePr>
        <p:xfrm>
          <a:off x="6588125" y="1773238"/>
          <a:ext cx="2106613" cy="2160587"/>
        </p:xfrm>
        <a:graphic>
          <a:graphicData uri="http://schemas.openxmlformats.org/presentationml/2006/ole">
            <mc:AlternateContent xmlns:mc="http://schemas.openxmlformats.org/markup-compatibility/2006">
              <mc:Choice xmlns:v="urn:schemas-microsoft-com:vml" Requires="v">
                <p:oleObj spid="_x0000_s31752" name="Bitmap" r:id="rId4" imgW="11428571" imgH="15238095" progId="PBrush">
                  <p:embed/>
                </p:oleObj>
              </mc:Choice>
              <mc:Fallback>
                <p:oleObj name="Bitmap" r:id="rId4" imgW="11428571" imgH="15238095" progId="PBrus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1773238"/>
                        <a:ext cx="2106613" cy="216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3604" name="Object 4"/>
          <p:cNvGraphicFramePr>
            <a:graphicFrameLocks noChangeAspect="1"/>
          </p:cNvGraphicFramePr>
          <p:nvPr/>
        </p:nvGraphicFramePr>
        <p:xfrm>
          <a:off x="755650" y="1557338"/>
          <a:ext cx="2736850" cy="2276475"/>
        </p:xfrm>
        <a:graphic>
          <a:graphicData uri="http://schemas.openxmlformats.org/presentationml/2006/ole">
            <mc:AlternateContent xmlns:mc="http://schemas.openxmlformats.org/markup-compatibility/2006">
              <mc:Choice xmlns:v="urn:schemas-microsoft-com:vml" Requires="v">
                <p:oleObj spid="_x0000_s31753" name="Image" r:id="rId6" imgW="5486400" imgH="4572000" progId="">
                  <p:embed/>
                </p:oleObj>
              </mc:Choice>
              <mc:Fallback>
                <p:oleObj name="Image" r:id="rId6" imgW="5486400" imgH="4572000"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650" y="1557338"/>
                        <a:ext cx="2736850"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05" name="Rectangle 5"/>
          <p:cNvSpPr>
            <a:spLocks noGrp="1" noChangeArrowheads="1"/>
          </p:cNvSpPr>
          <p:nvPr>
            <p:ph type="title"/>
          </p:nvPr>
        </p:nvSpPr>
        <p:spPr/>
        <p:txBody>
          <a:bodyPr>
            <a:normAutofit fontScale="90000"/>
          </a:bodyPr>
          <a:lstStyle/>
          <a:p>
            <a:r>
              <a:rPr lang="el-GR" sz="4000" b="1" dirty="0"/>
              <a:t>Διαλείποντες καθετηριασμοί σε </a:t>
            </a:r>
            <a:r>
              <a:rPr lang="el-GR" sz="4000" b="1" dirty="0" smtClean="0"/>
              <a:t>ασθενείς με τετραπληγία</a:t>
            </a:r>
            <a:endParaRPr lang="de-AT" sz="4000" b="1" dirty="0"/>
          </a:p>
        </p:txBody>
      </p:sp>
      <p:pic>
        <p:nvPicPr>
          <p:cNvPr id="153608" name="Picture 8" descr="Cath-hand"/>
          <p:cNvPicPr>
            <a:picLocks noGrp="1" noChangeAspect="1" noChangeArrowheads="1"/>
          </p:cNvPicPr>
          <p:nvPr>
            <p:ph idx="1"/>
          </p:nvPr>
        </p:nvPicPr>
        <p:blipFill>
          <a:blip r:embed="rId8" cstate="print"/>
          <a:srcRect/>
          <a:stretch>
            <a:fillRect/>
          </a:stretch>
        </p:blipFill>
        <p:spPr>
          <a:xfrm>
            <a:off x="1547813" y="4508500"/>
            <a:ext cx="5832475" cy="1685925"/>
          </a:xfrm>
          <a:noFill/>
          <a:ln/>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2"/>
          <p:cNvSpPr>
            <a:spLocks noGrp="1"/>
          </p:cNvSpPr>
          <p:nvPr>
            <p:ph type="title" idx="4294967295"/>
          </p:nvPr>
        </p:nvSpPr>
        <p:spPr>
          <a:xfrm>
            <a:off x="457200" y="115888"/>
            <a:ext cx="8229600" cy="865187"/>
          </a:xfrm>
        </p:spPr>
        <p:txBody>
          <a:bodyPr/>
          <a:lstStyle/>
          <a:p>
            <a:r>
              <a:rPr lang="el-GR" sz="3600" b="1"/>
              <a:t>Περί καθετηριασμών: οδηγίες</a:t>
            </a:r>
            <a:endParaRPr lang="en-US" sz="3600" b="1"/>
          </a:p>
        </p:txBody>
      </p:sp>
      <p:sp>
        <p:nvSpPr>
          <p:cNvPr id="70659" name="Content Placeholder 3"/>
          <p:cNvSpPr>
            <a:spLocks noGrp="1"/>
          </p:cNvSpPr>
          <p:nvPr>
            <p:ph idx="4294967295"/>
          </p:nvPr>
        </p:nvSpPr>
        <p:spPr>
          <a:xfrm>
            <a:off x="312738" y="3511475"/>
            <a:ext cx="8507412" cy="5318125"/>
          </a:xfrm>
        </p:spPr>
        <p:txBody>
          <a:bodyPr>
            <a:normAutofit/>
          </a:bodyPr>
          <a:lstStyle/>
          <a:p>
            <a:pPr>
              <a:buFont typeface="Wingdings" pitchFamily="2" charset="2"/>
              <a:buChar char="Ø"/>
            </a:pPr>
            <a:endParaRPr lang="el-GR" sz="2000" dirty="0" smtClean="0"/>
          </a:p>
          <a:p>
            <a:pPr>
              <a:buFont typeface="Wingdings" pitchFamily="2" charset="2"/>
              <a:buChar char="Ø"/>
            </a:pPr>
            <a:r>
              <a:rPr lang="el-GR" sz="2000" dirty="0" smtClean="0"/>
              <a:t>Η ιδανική συχνότητα είναι  4-6 ημερησίως (</a:t>
            </a:r>
            <a:r>
              <a:rPr lang="en-GB" sz="2000" dirty="0" err="1" smtClean="0"/>
              <a:t>Gr</a:t>
            </a:r>
            <a:r>
              <a:rPr lang="en-GB" sz="2000" dirty="0" smtClean="0"/>
              <a:t> </a:t>
            </a:r>
            <a:r>
              <a:rPr lang="el-GR" sz="2000" dirty="0" smtClean="0"/>
              <a:t>Β</a:t>
            </a:r>
            <a:r>
              <a:rPr lang="en-GB" sz="2000" dirty="0" smtClean="0"/>
              <a:t>)</a:t>
            </a:r>
            <a:endParaRPr lang="el-GR" sz="2000" dirty="0" smtClean="0"/>
          </a:p>
          <a:p>
            <a:pPr>
              <a:buFont typeface="Wingdings" pitchFamily="2" charset="2"/>
              <a:buChar char="Ø"/>
            </a:pPr>
            <a:r>
              <a:rPr lang="el-GR" sz="2000" dirty="0" smtClean="0"/>
              <a:t>Ο όγκος πλήρωσης της κύστης ανά καθετηριασμό δεν </a:t>
            </a:r>
            <a:r>
              <a:rPr lang="el-GR" sz="2000" dirty="0"/>
              <a:t>πρέπει να υπερβαίνει τα </a:t>
            </a:r>
            <a:r>
              <a:rPr lang="el-GR" sz="2000" dirty="0" smtClean="0"/>
              <a:t>400-500</a:t>
            </a:r>
            <a:r>
              <a:rPr lang="en-GB" sz="2000" dirty="0" smtClean="0"/>
              <a:t>ml</a:t>
            </a:r>
            <a:r>
              <a:rPr lang="el-GR" sz="2000" dirty="0" smtClean="0"/>
              <a:t> </a:t>
            </a:r>
            <a:r>
              <a:rPr lang="el-GR" sz="2000" dirty="0"/>
              <a:t>(</a:t>
            </a:r>
            <a:r>
              <a:rPr lang="en-GB" sz="2000" dirty="0" err="1" smtClean="0"/>
              <a:t>Gr</a:t>
            </a:r>
            <a:r>
              <a:rPr lang="en-GB" sz="2000" dirty="0" smtClean="0"/>
              <a:t> </a:t>
            </a:r>
            <a:r>
              <a:rPr lang="el-GR" sz="2000" dirty="0"/>
              <a:t>Β</a:t>
            </a:r>
            <a:r>
              <a:rPr lang="en-GB" sz="2000" dirty="0"/>
              <a:t>)</a:t>
            </a:r>
          </a:p>
          <a:p>
            <a:pPr>
              <a:buFont typeface="Wingdings" pitchFamily="2" charset="2"/>
              <a:buChar char="Ø"/>
            </a:pPr>
            <a:r>
              <a:rPr lang="el-GR" sz="2000" dirty="0"/>
              <a:t>Ο μόνιμος ουρηθρικός ή </a:t>
            </a:r>
            <a:r>
              <a:rPr lang="el-GR" sz="2000" dirty="0" err="1"/>
              <a:t>υπερηβικός</a:t>
            </a:r>
            <a:r>
              <a:rPr lang="el-GR" sz="2000" dirty="0"/>
              <a:t> καθετήρας θα πρέπει να χρησιμοποιούνται μόνο σε εξαιρετικές περιπτώσεις και να αλλάζονται συχνά. (</a:t>
            </a:r>
            <a:r>
              <a:rPr lang="en-GB" sz="2000" dirty="0" err="1" smtClean="0"/>
              <a:t>Gr</a:t>
            </a:r>
            <a:r>
              <a:rPr lang="en-GB" sz="2000" dirty="0" smtClean="0"/>
              <a:t> </a:t>
            </a:r>
            <a:r>
              <a:rPr lang="el-GR" sz="2000" dirty="0"/>
              <a:t>Α</a:t>
            </a:r>
            <a:r>
              <a:rPr lang="en-GB" sz="2000" dirty="0"/>
              <a:t>)</a:t>
            </a:r>
            <a:endParaRPr lang="el-GR" sz="2000" dirty="0"/>
          </a:p>
          <a:p>
            <a:pPr>
              <a:buFont typeface="Wingdings" pitchFamily="2" charset="2"/>
              <a:buChar char="Ø"/>
            </a:pPr>
            <a:r>
              <a:rPr lang="el-GR" sz="2000" dirty="0"/>
              <a:t>Προτιμούνται οι καθετήρες σιλικόνης (αλλαγή κάθε 2-4εβδ)  </a:t>
            </a:r>
            <a:endParaRPr lang="en-US" sz="2000" dirty="0"/>
          </a:p>
        </p:txBody>
      </p:sp>
      <p:sp>
        <p:nvSpPr>
          <p:cNvPr id="70660" name="TextBox 10"/>
          <p:cNvSpPr txBox="1">
            <a:spLocks noChangeArrowheads="1"/>
          </p:cNvSpPr>
          <p:nvPr/>
        </p:nvSpPr>
        <p:spPr bwMode="auto">
          <a:xfrm>
            <a:off x="1443038" y="6381750"/>
            <a:ext cx="7135864" cy="369332"/>
          </a:xfrm>
          <a:prstGeom prst="rect">
            <a:avLst/>
          </a:prstGeom>
          <a:noFill/>
          <a:ln w="9525">
            <a:noFill/>
            <a:miter lim="800000"/>
            <a:headEnd/>
            <a:tailEnd/>
          </a:ln>
        </p:spPr>
        <p:txBody>
          <a:bodyPr wrap="none">
            <a:spAutoFit/>
          </a:bodyPr>
          <a:lstStyle/>
          <a:p>
            <a:r>
              <a:rPr lang="en-US" b="1" i="1" dirty="0" smtClean="0"/>
              <a:t>EAU Guidelines 201</a:t>
            </a:r>
            <a:r>
              <a:rPr lang="el-GR" b="1" i="1" dirty="0" smtClean="0"/>
              <a:t>8</a:t>
            </a:r>
            <a:r>
              <a:rPr lang="en-US" b="1" i="1" dirty="0" smtClean="0"/>
              <a:t>- 5</a:t>
            </a:r>
            <a:r>
              <a:rPr lang="en-GB" b="1" i="1" baseline="30000" dirty="0" err="1" smtClean="0"/>
              <a:t>th</a:t>
            </a:r>
            <a:r>
              <a:rPr lang="en-GB" b="1" i="1" dirty="0" smtClean="0"/>
              <a:t> </a:t>
            </a:r>
            <a:r>
              <a:rPr lang="en-GB" b="1" i="1" dirty="0"/>
              <a:t>International Consultation on Incontinence </a:t>
            </a:r>
            <a:r>
              <a:rPr lang="en-GB" b="1" i="1" dirty="0" smtClean="0"/>
              <a:t>20</a:t>
            </a:r>
            <a:r>
              <a:rPr lang="en-US" b="1" i="1" dirty="0" smtClean="0"/>
              <a:t>12</a:t>
            </a:r>
            <a:endParaRPr lang="en-US" b="1" i="1" dirty="0"/>
          </a:p>
        </p:txBody>
      </p:sp>
      <p:graphicFrame>
        <p:nvGraphicFramePr>
          <p:cNvPr id="5" name="4 - Πίνακας"/>
          <p:cNvGraphicFramePr>
            <a:graphicFrameLocks noGrp="1"/>
          </p:cNvGraphicFramePr>
          <p:nvPr/>
        </p:nvGraphicFramePr>
        <p:xfrm>
          <a:off x="323528" y="845190"/>
          <a:ext cx="8424935" cy="2927468"/>
        </p:xfrm>
        <a:graphic>
          <a:graphicData uri="http://schemas.openxmlformats.org/drawingml/2006/table">
            <a:tbl>
              <a:tblPr/>
              <a:tblGrid>
                <a:gridCol w="7534197"/>
                <a:gridCol w="415217"/>
                <a:gridCol w="475521"/>
              </a:tblGrid>
              <a:tr h="359596">
                <a:tc>
                  <a:txBody>
                    <a:bodyPr/>
                    <a:lstStyle/>
                    <a:p>
                      <a:pPr algn="just">
                        <a:lnSpc>
                          <a:spcPct val="115000"/>
                        </a:lnSpc>
                        <a:spcAft>
                          <a:spcPts val="1000"/>
                        </a:spcAft>
                      </a:pPr>
                      <a:r>
                        <a:rPr lang="el-GR" sz="1800" b="1" dirty="0">
                          <a:latin typeface="Calibri"/>
                          <a:ea typeface="Calibri"/>
                          <a:cs typeface="Tahoma"/>
                        </a:rPr>
                        <a:t>Συστάσεις </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n-US" sz="1800" b="1">
                          <a:latin typeface="Calibri"/>
                          <a:ea typeface="Calibri"/>
                          <a:cs typeface="Tahoma"/>
                        </a:rPr>
                        <a:t>LE</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n-US" sz="1800" b="1">
                          <a:latin typeface="Calibri"/>
                          <a:ea typeface="Calibri"/>
                          <a:cs typeface="Tahoma"/>
                        </a:rPr>
                        <a:t>GR</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719192">
                <a:tc>
                  <a:txBody>
                    <a:bodyPr/>
                    <a:lstStyle/>
                    <a:p>
                      <a:pPr algn="just">
                        <a:lnSpc>
                          <a:spcPct val="115000"/>
                        </a:lnSpc>
                        <a:spcAft>
                          <a:spcPts val="1000"/>
                        </a:spcAft>
                      </a:pPr>
                      <a:r>
                        <a:rPr lang="el-GR" sz="1800" dirty="0" smtClean="0">
                          <a:latin typeface="Calibri"/>
                          <a:ea typeface="Calibri"/>
                          <a:cs typeface="Tahoma"/>
                        </a:rPr>
                        <a:t>Ο διαλείπων </a:t>
                      </a:r>
                      <a:r>
                        <a:rPr lang="el-GR" sz="1800" dirty="0">
                          <a:latin typeface="Calibri"/>
                          <a:ea typeface="Calibri"/>
                          <a:cs typeface="Tahoma"/>
                        </a:rPr>
                        <a:t>καθετηριασμός  - αν είναι εφικτό άσηπτη τεχνική – πρέπει να χρησιμοποιείται ως μέθοδος εκλογής για ασθενείς που αδυνατούν να αδειάσουν την κύστη τους. </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l-GR" sz="1800">
                          <a:latin typeface="Calibri"/>
                          <a:ea typeface="Calibri"/>
                          <a:cs typeface="Tahoma"/>
                        </a:rPr>
                        <a:t>3</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l-GR" sz="1800">
                          <a:latin typeface="Calibri"/>
                          <a:ea typeface="Calibri"/>
                          <a:cs typeface="Tahoma"/>
                        </a:rPr>
                        <a:t>Α</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359596">
                <a:tc>
                  <a:txBody>
                    <a:bodyPr/>
                    <a:lstStyle/>
                    <a:p>
                      <a:pPr algn="just">
                        <a:lnSpc>
                          <a:spcPct val="115000"/>
                        </a:lnSpc>
                        <a:spcAft>
                          <a:spcPts val="1000"/>
                        </a:spcAft>
                      </a:pPr>
                      <a:r>
                        <a:rPr lang="el-GR" sz="1800" dirty="0">
                          <a:latin typeface="Calibri"/>
                          <a:ea typeface="Calibri"/>
                          <a:cs typeface="Tahoma"/>
                        </a:rPr>
                        <a:t>Οι ασθενείς θα πρέπει να εκπαιδεύονται αναφορικά με την τεχνική και τους κινδύνους των διαλειπόντων καθετηριασμών.</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l-GR" sz="1800">
                          <a:latin typeface="Calibri"/>
                          <a:ea typeface="Calibri"/>
                          <a:cs typeface="Tahoma"/>
                        </a:rPr>
                        <a:t>3</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l-GR" sz="1800">
                          <a:latin typeface="Calibri"/>
                          <a:ea typeface="Calibri"/>
                          <a:cs typeface="Tahoma"/>
                        </a:rPr>
                        <a:t>Α</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359596">
                <a:tc>
                  <a:txBody>
                    <a:bodyPr/>
                    <a:lstStyle/>
                    <a:p>
                      <a:pPr algn="just">
                        <a:lnSpc>
                          <a:spcPct val="115000"/>
                        </a:lnSpc>
                        <a:spcAft>
                          <a:spcPts val="1000"/>
                        </a:spcAft>
                      </a:pPr>
                      <a:r>
                        <a:rPr lang="el-GR" sz="1800" dirty="0">
                          <a:latin typeface="Calibri"/>
                          <a:ea typeface="Calibri"/>
                          <a:cs typeface="Tahoma"/>
                        </a:rPr>
                        <a:t>Το μέγεθος του καθετήρα πρέπει να είναι 12-16</a:t>
                      </a:r>
                      <a:r>
                        <a:rPr lang="en-US" sz="1800" dirty="0">
                          <a:latin typeface="Calibri"/>
                          <a:ea typeface="Calibri"/>
                          <a:cs typeface="Tahoma"/>
                        </a:rPr>
                        <a:t>Fr</a:t>
                      </a:r>
                      <a:r>
                        <a:rPr lang="el-GR" sz="1800" dirty="0">
                          <a:latin typeface="Calibri"/>
                          <a:ea typeface="Calibri"/>
                          <a:cs typeface="Tahoma"/>
                        </a:rPr>
                        <a:t>.</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l-GR" sz="1800" dirty="0">
                          <a:latin typeface="Calibri"/>
                          <a:ea typeface="Calibri"/>
                          <a:cs typeface="Tahoma"/>
                        </a:rPr>
                        <a:t>4</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l-GR" sz="1800" dirty="0">
                          <a:latin typeface="Calibri"/>
                          <a:ea typeface="Calibri"/>
                          <a:cs typeface="Tahoma"/>
                        </a:rPr>
                        <a:t>Β</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359596">
                <a:tc>
                  <a:txBody>
                    <a:bodyPr/>
                    <a:lstStyle/>
                    <a:p>
                      <a:pPr algn="just">
                        <a:lnSpc>
                          <a:spcPct val="115000"/>
                        </a:lnSpc>
                        <a:spcAft>
                          <a:spcPts val="1000"/>
                        </a:spcAft>
                      </a:pPr>
                      <a:r>
                        <a:rPr lang="el-GR" sz="1800" dirty="0">
                          <a:latin typeface="Calibri"/>
                          <a:ea typeface="Calibri"/>
                          <a:cs typeface="Tahoma"/>
                        </a:rPr>
                        <a:t>Όταν είναι εφικτό ο μόνιμος </a:t>
                      </a:r>
                      <a:r>
                        <a:rPr lang="el-GR" sz="1800" dirty="0" err="1">
                          <a:latin typeface="Calibri"/>
                          <a:ea typeface="Calibri"/>
                          <a:cs typeface="Tahoma"/>
                        </a:rPr>
                        <a:t>διουρηθρικός</a:t>
                      </a:r>
                      <a:r>
                        <a:rPr lang="el-GR" sz="1800" dirty="0">
                          <a:latin typeface="Calibri"/>
                          <a:ea typeface="Calibri"/>
                          <a:cs typeface="Tahoma"/>
                        </a:rPr>
                        <a:t> και </a:t>
                      </a:r>
                      <a:r>
                        <a:rPr lang="el-GR" sz="1800" dirty="0" err="1">
                          <a:latin typeface="Calibri"/>
                          <a:ea typeface="Calibri"/>
                          <a:cs typeface="Tahoma"/>
                        </a:rPr>
                        <a:t>υπερηβικός</a:t>
                      </a:r>
                      <a:r>
                        <a:rPr lang="el-GR" sz="1800" dirty="0">
                          <a:latin typeface="Calibri"/>
                          <a:ea typeface="Calibri"/>
                          <a:cs typeface="Tahoma"/>
                        </a:rPr>
                        <a:t> καθετηριασμός θα πρέπει να αποφεύγονται. </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l-GR" sz="1800">
                          <a:latin typeface="Calibri"/>
                          <a:ea typeface="Calibri"/>
                          <a:cs typeface="Tahoma"/>
                        </a:rPr>
                        <a:t>3</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l-GR" sz="1800" dirty="0">
                          <a:latin typeface="Calibri"/>
                          <a:ea typeface="Calibri"/>
                          <a:cs typeface="Tahoma"/>
                        </a:rPr>
                        <a:t>Α</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Oval 2" descr="White marble"/>
          <p:cNvSpPr>
            <a:spLocks noChangeArrowheads="1"/>
          </p:cNvSpPr>
          <p:nvPr/>
        </p:nvSpPr>
        <p:spPr bwMode="auto">
          <a:xfrm>
            <a:off x="4932040" y="404813"/>
            <a:ext cx="3816424" cy="1007963"/>
          </a:xfrm>
          <a:prstGeom prst="ellipse">
            <a:avLst/>
          </a:prstGeom>
          <a:blipFill dpi="0" rotWithShape="1">
            <a:blip r:embed="rId3" cstate="print"/>
            <a:srcRect/>
            <a:tile tx="0" ty="0" sx="100000" sy="100000" flip="none" algn="tl"/>
          </a:blipFill>
          <a:ln w="9525">
            <a:solidFill>
              <a:schemeClr val="tx1"/>
            </a:solidFill>
            <a:round/>
            <a:headEnd/>
            <a:tailEnd/>
          </a:ln>
        </p:spPr>
        <p:txBody>
          <a:bodyPr wrap="none" anchor="ctr"/>
          <a:lstStyle/>
          <a:p>
            <a:r>
              <a:rPr lang="el-GR" sz="2000" b="1" dirty="0" smtClean="0"/>
              <a:t>Ανώτερα εγκεφαλικά κέντρα</a:t>
            </a:r>
          </a:p>
          <a:p>
            <a:r>
              <a:rPr lang="el-GR" sz="2000" b="1" dirty="0" err="1" smtClean="0"/>
              <a:t>Γεφυρικό</a:t>
            </a:r>
            <a:r>
              <a:rPr lang="el-GR" sz="2000" b="1" dirty="0" smtClean="0"/>
              <a:t> Κέντρο Ούρησης </a:t>
            </a:r>
            <a:endParaRPr lang="en-US" sz="2000" b="1" dirty="0"/>
          </a:p>
        </p:txBody>
      </p:sp>
      <p:sp>
        <p:nvSpPr>
          <p:cNvPr id="18435" name="Rectangle 3" descr="White marble"/>
          <p:cNvSpPr>
            <a:spLocks noChangeArrowheads="1"/>
          </p:cNvSpPr>
          <p:nvPr/>
        </p:nvSpPr>
        <p:spPr bwMode="auto">
          <a:xfrm>
            <a:off x="4067175" y="2276475"/>
            <a:ext cx="2521049" cy="504825"/>
          </a:xfrm>
          <a:prstGeom prst="rect">
            <a:avLst/>
          </a:prstGeom>
          <a:blipFill dpi="0" rotWithShape="1">
            <a:blip r:embed="rId3" cstate="print"/>
            <a:srcRect/>
            <a:tile tx="0" ty="0" sx="100000" sy="100000" flip="none" algn="tl"/>
          </a:blipFill>
          <a:ln w="9525">
            <a:solidFill>
              <a:schemeClr val="tx1"/>
            </a:solidFill>
            <a:miter lim="800000"/>
            <a:headEnd/>
            <a:tailEnd/>
          </a:ln>
        </p:spPr>
        <p:txBody>
          <a:bodyPr wrap="none" anchor="ctr"/>
          <a:lstStyle/>
          <a:p>
            <a:r>
              <a:rPr lang="el-GR" b="1" dirty="0" smtClean="0"/>
              <a:t>Πυρήνας συμπαθητικού </a:t>
            </a:r>
          </a:p>
          <a:p>
            <a:r>
              <a:rPr lang="el-GR" b="1" dirty="0" smtClean="0"/>
              <a:t>(Θ10-Ο2)</a:t>
            </a:r>
            <a:endParaRPr lang="en-US" dirty="0"/>
          </a:p>
        </p:txBody>
      </p:sp>
      <p:sp>
        <p:nvSpPr>
          <p:cNvPr id="18436" name="Rectangle 4" descr="White marble"/>
          <p:cNvSpPr>
            <a:spLocks noChangeArrowheads="1"/>
          </p:cNvSpPr>
          <p:nvPr/>
        </p:nvSpPr>
        <p:spPr bwMode="auto">
          <a:xfrm>
            <a:off x="6443663" y="4364038"/>
            <a:ext cx="1008062" cy="504825"/>
          </a:xfrm>
          <a:prstGeom prst="rect">
            <a:avLst/>
          </a:prstGeom>
          <a:noFill/>
          <a:ln w="9525">
            <a:noFill/>
            <a:miter lim="800000"/>
            <a:headEnd/>
            <a:tailEnd/>
          </a:ln>
        </p:spPr>
        <p:txBody>
          <a:bodyPr wrap="none" anchor="ctr"/>
          <a:lstStyle/>
          <a:p>
            <a:endParaRPr lang="en-GB" sz="2400">
              <a:solidFill>
                <a:schemeClr val="bg1"/>
              </a:solidFill>
            </a:endParaRPr>
          </a:p>
        </p:txBody>
      </p:sp>
      <p:sp>
        <p:nvSpPr>
          <p:cNvPr id="18437" name="Rectangle 5" descr="White marble"/>
          <p:cNvSpPr>
            <a:spLocks noChangeArrowheads="1"/>
          </p:cNvSpPr>
          <p:nvPr/>
        </p:nvSpPr>
        <p:spPr bwMode="auto">
          <a:xfrm>
            <a:off x="5940152" y="5445125"/>
            <a:ext cx="2448272" cy="576263"/>
          </a:xfrm>
          <a:prstGeom prst="rect">
            <a:avLst/>
          </a:prstGeom>
          <a:blipFill dpi="0" rotWithShape="1">
            <a:blip r:embed="rId3" cstate="print"/>
            <a:srcRect/>
            <a:tile tx="0" ty="0" sx="100000" sy="100000" flip="none" algn="tl"/>
          </a:blipFill>
          <a:ln w="9525">
            <a:solidFill>
              <a:schemeClr val="tx1"/>
            </a:solidFill>
            <a:miter lim="800000"/>
            <a:headEnd/>
            <a:tailEnd/>
          </a:ln>
        </p:spPr>
        <p:txBody>
          <a:bodyPr wrap="none" anchor="ctr"/>
          <a:lstStyle/>
          <a:p>
            <a:r>
              <a:rPr lang="el-GR" b="1" dirty="0" smtClean="0"/>
              <a:t>Πυρήνας </a:t>
            </a:r>
            <a:r>
              <a:rPr lang="en-GB" b="1" dirty="0" err="1" smtClean="0"/>
              <a:t>Onuf</a:t>
            </a:r>
            <a:r>
              <a:rPr lang="el-GR" b="1" dirty="0" smtClean="0"/>
              <a:t> </a:t>
            </a:r>
          </a:p>
          <a:p>
            <a:r>
              <a:rPr lang="el-GR" b="1" dirty="0" smtClean="0"/>
              <a:t>(πρόσθια  κέρατα Ι2-Ι4)</a:t>
            </a:r>
            <a:endParaRPr lang="en-US" b="1" dirty="0"/>
          </a:p>
        </p:txBody>
      </p:sp>
      <p:sp>
        <p:nvSpPr>
          <p:cNvPr id="18438" name="Oval 6"/>
          <p:cNvSpPr>
            <a:spLocks noChangeArrowheads="1"/>
          </p:cNvSpPr>
          <p:nvPr/>
        </p:nvSpPr>
        <p:spPr bwMode="auto">
          <a:xfrm>
            <a:off x="1692275" y="5321300"/>
            <a:ext cx="381000" cy="838200"/>
          </a:xfrm>
          <a:prstGeom prst="ellipse">
            <a:avLst/>
          </a:prstGeom>
          <a:solidFill>
            <a:srgbClr val="FFCC66"/>
          </a:solidFill>
          <a:ln w="12700">
            <a:solidFill>
              <a:schemeClr val="tx1"/>
            </a:solidFill>
            <a:round/>
            <a:headEnd/>
            <a:tailEnd/>
          </a:ln>
        </p:spPr>
        <p:txBody>
          <a:bodyPr wrap="none" anchor="ctr"/>
          <a:lstStyle/>
          <a:p>
            <a:pPr algn="l" eaLnBrk="0" hangingPunct="0"/>
            <a:endParaRPr lang="el-GR"/>
          </a:p>
        </p:txBody>
      </p:sp>
      <p:sp>
        <p:nvSpPr>
          <p:cNvPr id="18439" name="Oval 7"/>
          <p:cNvSpPr>
            <a:spLocks noChangeArrowheads="1"/>
          </p:cNvSpPr>
          <p:nvPr/>
        </p:nvSpPr>
        <p:spPr bwMode="auto">
          <a:xfrm>
            <a:off x="539750" y="3219450"/>
            <a:ext cx="2687638" cy="2128838"/>
          </a:xfrm>
          <a:prstGeom prst="ellipse">
            <a:avLst/>
          </a:prstGeom>
          <a:gradFill rotWithShape="0">
            <a:gsLst>
              <a:gs pos="0">
                <a:srgbClr val="F8AF66"/>
              </a:gs>
              <a:gs pos="100000">
                <a:srgbClr val="FF3300"/>
              </a:gs>
            </a:gsLst>
            <a:path path="shape">
              <a:fillToRect l="50000" t="50000" r="50000" b="50000"/>
            </a:path>
          </a:gradFill>
          <a:ln w="12700">
            <a:noFill/>
            <a:round/>
            <a:headEnd/>
            <a:tailEnd/>
          </a:ln>
        </p:spPr>
        <p:txBody>
          <a:bodyPr wrap="none" anchor="ctr"/>
          <a:lstStyle/>
          <a:p>
            <a:endParaRPr lang="en-GB" sz="2800">
              <a:latin typeface="Times New Roman" pitchFamily="18" charset="0"/>
            </a:endParaRPr>
          </a:p>
        </p:txBody>
      </p:sp>
      <p:sp>
        <p:nvSpPr>
          <p:cNvPr id="59400" name="Rectangle 8"/>
          <p:cNvSpPr>
            <a:spLocks noChangeArrowheads="1"/>
          </p:cNvSpPr>
          <p:nvPr/>
        </p:nvSpPr>
        <p:spPr bwMode="auto">
          <a:xfrm>
            <a:off x="1851025" y="5441950"/>
            <a:ext cx="73025" cy="723900"/>
          </a:xfrm>
          <a:prstGeom prst="rect">
            <a:avLst/>
          </a:prstGeom>
          <a:gradFill rotWithShape="0">
            <a:gsLst>
              <a:gs pos="0">
                <a:schemeClr val="hlink"/>
              </a:gs>
              <a:gs pos="100000">
                <a:schemeClr val="hlink">
                  <a:gamma/>
                  <a:shade val="46275"/>
                  <a:invGamma/>
                </a:schemeClr>
              </a:gs>
            </a:gsLst>
            <a:lin ang="5400000" scaled="1"/>
          </a:gradFill>
          <a:ln w="12700">
            <a:noFill/>
            <a:miter lim="800000"/>
            <a:headEnd/>
            <a:tailEnd/>
          </a:ln>
          <a:effectLst/>
        </p:spPr>
        <p:txBody>
          <a:bodyPr wrap="none" anchor="ctr"/>
          <a:lstStyle/>
          <a:p>
            <a:pPr algn="l" eaLnBrk="0" hangingPunct="0">
              <a:defRPr/>
            </a:pPr>
            <a:endParaRPr lang="en-US"/>
          </a:p>
        </p:txBody>
      </p:sp>
      <p:sp>
        <p:nvSpPr>
          <p:cNvPr id="18441" name="Text Box 9"/>
          <p:cNvSpPr txBox="1">
            <a:spLocks noChangeArrowheads="1"/>
          </p:cNvSpPr>
          <p:nvPr/>
        </p:nvSpPr>
        <p:spPr bwMode="auto">
          <a:xfrm>
            <a:off x="6515100" y="4916488"/>
            <a:ext cx="847725" cy="457200"/>
          </a:xfrm>
          <a:prstGeom prst="rect">
            <a:avLst/>
          </a:prstGeom>
          <a:noFill/>
          <a:ln w="9525">
            <a:noFill/>
            <a:miter lim="800000"/>
            <a:headEnd/>
            <a:tailEnd/>
          </a:ln>
        </p:spPr>
        <p:txBody>
          <a:bodyPr wrap="none">
            <a:spAutoFit/>
          </a:bodyPr>
          <a:lstStyle/>
          <a:p>
            <a:pPr algn="l"/>
            <a:r>
              <a:rPr lang="en-GB" sz="2400" b="1"/>
              <a:t>I</a:t>
            </a:r>
            <a:r>
              <a:rPr lang="en-GB" sz="2400" b="1" baseline="-25000"/>
              <a:t>2</a:t>
            </a:r>
            <a:r>
              <a:rPr lang="en-GB" sz="2400" b="1"/>
              <a:t> - I</a:t>
            </a:r>
            <a:r>
              <a:rPr lang="en-GB" sz="2400" b="1" baseline="-25000"/>
              <a:t>4</a:t>
            </a:r>
            <a:endParaRPr lang="en-US" sz="2400" b="1" baseline="-25000"/>
          </a:p>
        </p:txBody>
      </p:sp>
      <p:cxnSp>
        <p:nvCxnSpPr>
          <p:cNvPr id="18442" name="AutoShape 10"/>
          <p:cNvCxnSpPr>
            <a:cxnSpLocks noChangeShapeType="1"/>
            <a:stCxn id="18434" idx="2"/>
            <a:endCxn id="18435" idx="0"/>
          </p:cNvCxnSpPr>
          <p:nvPr/>
        </p:nvCxnSpPr>
        <p:spPr bwMode="auto">
          <a:xfrm rot="10800000" flipH="1" flipV="1">
            <a:off x="4932040" y="908795"/>
            <a:ext cx="395660" cy="1367680"/>
          </a:xfrm>
          <a:prstGeom prst="bentConnector4">
            <a:avLst>
              <a:gd name="adj1" fmla="val -57777"/>
              <a:gd name="adj2" fmla="val 68425"/>
            </a:avLst>
          </a:prstGeom>
          <a:noFill/>
          <a:ln w="38100">
            <a:solidFill>
              <a:srgbClr val="FF9900"/>
            </a:solidFill>
            <a:miter lim="800000"/>
            <a:headEnd/>
            <a:tailEnd type="triangle" w="med" len="med"/>
          </a:ln>
        </p:spPr>
      </p:cxnSp>
      <p:cxnSp>
        <p:nvCxnSpPr>
          <p:cNvPr id="18443" name="AutoShape 11"/>
          <p:cNvCxnSpPr>
            <a:cxnSpLocks noChangeShapeType="1"/>
            <a:stCxn id="18437" idx="1"/>
            <a:endCxn id="18438" idx="6"/>
          </p:cNvCxnSpPr>
          <p:nvPr/>
        </p:nvCxnSpPr>
        <p:spPr bwMode="auto">
          <a:xfrm flipH="1">
            <a:off x="2073275" y="5733257"/>
            <a:ext cx="3866877" cy="7143"/>
          </a:xfrm>
          <a:prstGeom prst="straightConnector1">
            <a:avLst/>
          </a:prstGeom>
          <a:noFill/>
          <a:ln w="38100">
            <a:solidFill>
              <a:srgbClr val="FF9900"/>
            </a:solidFill>
            <a:round/>
            <a:headEnd/>
            <a:tailEnd type="triangle" w="med" len="med"/>
          </a:ln>
        </p:spPr>
      </p:cxnSp>
      <p:cxnSp>
        <p:nvCxnSpPr>
          <p:cNvPr id="18444" name="AutoShape 12"/>
          <p:cNvCxnSpPr>
            <a:cxnSpLocks noChangeShapeType="1"/>
            <a:stCxn id="18434" idx="6"/>
            <a:endCxn id="18437" idx="3"/>
          </p:cNvCxnSpPr>
          <p:nvPr/>
        </p:nvCxnSpPr>
        <p:spPr bwMode="auto">
          <a:xfrm flipH="1">
            <a:off x="8388424" y="908795"/>
            <a:ext cx="360040" cy="4824462"/>
          </a:xfrm>
          <a:prstGeom prst="bentConnector3">
            <a:avLst>
              <a:gd name="adj1" fmla="val -63493"/>
            </a:avLst>
          </a:prstGeom>
          <a:noFill/>
          <a:ln w="38100">
            <a:solidFill>
              <a:srgbClr val="FF9900"/>
            </a:solidFill>
            <a:miter lim="800000"/>
            <a:headEnd/>
            <a:tailEnd type="triangle" w="med" len="med"/>
          </a:ln>
        </p:spPr>
      </p:cxnSp>
      <p:cxnSp>
        <p:nvCxnSpPr>
          <p:cNvPr id="18445" name="AutoShape 13"/>
          <p:cNvCxnSpPr>
            <a:cxnSpLocks noChangeShapeType="1"/>
          </p:cNvCxnSpPr>
          <p:nvPr/>
        </p:nvCxnSpPr>
        <p:spPr bwMode="auto">
          <a:xfrm>
            <a:off x="6804248" y="1484784"/>
            <a:ext cx="0" cy="2808312"/>
          </a:xfrm>
          <a:prstGeom prst="straightConnector1">
            <a:avLst/>
          </a:prstGeom>
          <a:noFill/>
          <a:ln w="38100">
            <a:solidFill>
              <a:srgbClr val="FF9900"/>
            </a:solidFill>
            <a:round/>
            <a:headEnd/>
            <a:tailEnd type="triangle" w="med" len="med"/>
          </a:ln>
        </p:spPr>
      </p:cxnSp>
      <p:cxnSp>
        <p:nvCxnSpPr>
          <p:cNvPr id="18446" name="AutoShape 14"/>
          <p:cNvCxnSpPr>
            <a:cxnSpLocks noChangeShapeType="1"/>
          </p:cNvCxnSpPr>
          <p:nvPr/>
        </p:nvCxnSpPr>
        <p:spPr bwMode="auto">
          <a:xfrm rot="10800000">
            <a:off x="3227388" y="4105275"/>
            <a:ext cx="3216275" cy="331788"/>
          </a:xfrm>
          <a:prstGeom prst="bentConnector3">
            <a:avLst>
              <a:gd name="adj1" fmla="val 50000"/>
            </a:avLst>
          </a:prstGeom>
          <a:noFill/>
          <a:ln w="38100">
            <a:solidFill>
              <a:srgbClr val="FF9900"/>
            </a:solidFill>
            <a:miter lim="800000"/>
            <a:headEnd/>
            <a:tailEnd type="triangle" w="med" len="med"/>
          </a:ln>
        </p:spPr>
      </p:cxnSp>
      <p:cxnSp>
        <p:nvCxnSpPr>
          <p:cNvPr id="18447" name="AutoShape 15"/>
          <p:cNvCxnSpPr>
            <a:cxnSpLocks noChangeShapeType="1"/>
            <a:stCxn id="18435" idx="1"/>
            <a:endCxn id="18439" idx="4"/>
          </p:cNvCxnSpPr>
          <p:nvPr/>
        </p:nvCxnSpPr>
        <p:spPr bwMode="auto">
          <a:xfrm rot="10800000" flipV="1">
            <a:off x="1883569" y="2528888"/>
            <a:ext cx="2183606" cy="2819400"/>
          </a:xfrm>
          <a:prstGeom prst="bentConnector4">
            <a:avLst>
              <a:gd name="adj1" fmla="val 19229"/>
              <a:gd name="adj2" fmla="val 108108"/>
            </a:avLst>
          </a:prstGeom>
          <a:noFill/>
          <a:ln w="38100">
            <a:solidFill>
              <a:srgbClr val="FF9900"/>
            </a:solidFill>
            <a:miter lim="800000"/>
            <a:headEnd/>
            <a:tailEnd type="triangle" w="med" len="med"/>
          </a:ln>
        </p:spPr>
      </p:cxnSp>
      <p:cxnSp>
        <p:nvCxnSpPr>
          <p:cNvPr id="18448" name="AutoShape 16"/>
          <p:cNvCxnSpPr>
            <a:cxnSpLocks noChangeShapeType="1"/>
            <a:stCxn id="18435" idx="1"/>
            <a:endCxn id="18439" idx="2"/>
          </p:cNvCxnSpPr>
          <p:nvPr/>
        </p:nvCxnSpPr>
        <p:spPr bwMode="auto">
          <a:xfrm rot="10800000" flipV="1">
            <a:off x="539751" y="2528887"/>
            <a:ext cx="3527425" cy="1754981"/>
          </a:xfrm>
          <a:prstGeom prst="bentConnector3">
            <a:avLst>
              <a:gd name="adj1" fmla="val 106481"/>
            </a:avLst>
          </a:prstGeom>
          <a:noFill/>
          <a:ln w="38100">
            <a:solidFill>
              <a:srgbClr val="FF9900"/>
            </a:solidFill>
            <a:miter lim="800000"/>
            <a:headEnd/>
            <a:tailEnd type="triangle" w="med" len="med"/>
          </a:ln>
        </p:spPr>
      </p:cxnSp>
      <p:sp>
        <p:nvSpPr>
          <p:cNvPr id="18449" name="Text Box 17"/>
          <p:cNvSpPr txBox="1">
            <a:spLocks noChangeArrowheads="1"/>
          </p:cNvSpPr>
          <p:nvPr/>
        </p:nvSpPr>
        <p:spPr bwMode="auto">
          <a:xfrm>
            <a:off x="1320800" y="2168525"/>
            <a:ext cx="1811338" cy="396875"/>
          </a:xfrm>
          <a:prstGeom prst="rect">
            <a:avLst/>
          </a:prstGeom>
          <a:noFill/>
          <a:ln w="9525">
            <a:noFill/>
            <a:miter lim="800000"/>
            <a:headEnd/>
            <a:tailEnd/>
          </a:ln>
        </p:spPr>
        <p:txBody>
          <a:bodyPr wrap="none">
            <a:spAutoFit/>
          </a:bodyPr>
          <a:lstStyle/>
          <a:p>
            <a:pPr algn="l"/>
            <a:r>
              <a:rPr lang="el-GR" sz="2000"/>
              <a:t>Υπογάστριο ν.</a:t>
            </a:r>
            <a:endParaRPr lang="en-US" sz="2000"/>
          </a:p>
        </p:txBody>
      </p:sp>
      <p:sp>
        <p:nvSpPr>
          <p:cNvPr id="18450" name="Text Box 18"/>
          <p:cNvSpPr txBox="1">
            <a:spLocks noChangeArrowheads="1"/>
          </p:cNvSpPr>
          <p:nvPr/>
        </p:nvSpPr>
        <p:spPr bwMode="auto">
          <a:xfrm>
            <a:off x="3492500" y="3644900"/>
            <a:ext cx="1339850" cy="396875"/>
          </a:xfrm>
          <a:prstGeom prst="rect">
            <a:avLst/>
          </a:prstGeom>
          <a:noFill/>
          <a:ln w="9525">
            <a:noFill/>
            <a:miter lim="800000"/>
            <a:headEnd/>
            <a:tailEnd/>
          </a:ln>
        </p:spPr>
        <p:txBody>
          <a:bodyPr wrap="none">
            <a:spAutoFit/>
          </a:bodyPr>
          <a:lstStyle/>
          <a:p>
            <a:pPr algn="l"/>
            <a:r>
              <a:rPr lang="el-GR" sz="2000"/>
              <a:t>Πυελικό ν.</a:t>
            </a:r>
            <a:endParaRPr lang="en-US" sz="2000"/>
          </a:p>
        </p:txBody>
      </p:sp>
      <p:sp>
        <p:nvSpPr>
          <p:cNvPr id="18451" name="Text Box 19"/>
          <p:cNvSpPr txBox="1">
            <a:spLocks noChangeArrowheads="1"/>
          </p:cNvSpPr>
          <p:nvPr/>
        </p:nvSpPr>
        <p:spPr bwMode="auto">
          <a:xfrm>
            <a:off x="3616325" y="5373688"/>
            <a:ext cx="1343025" cy="396875"/>
          </a:xfrm>
          <a:prstGeom prst="rect">
            <a:avLst/>
          </a:prstGeom>
          <a:noFill/>
          <a:ln w="9525">
            <a:noFill/>
            <a:miter lim="800000"/>
            <a:headEnd/>
            <a:tailEnd/>
          </a:ln>
        </p:spPr>
        <p:txBody>
          <a:bodyPr wrap="none">
            <a:spAutoFit/>
          </a:bodyPr>
          <a:lstStyle/>
          <a:p>
            <a:pPr algn="l"/>
            <a:r>
              <a:rPr lang="el-GR" sz="2000"/>
              <a:t>Αιδοιϊκό ν</a:t>
            </a:r>
            <a:r>
              <a:rPr lang="el-GR" sz="2000">
                <a:solidFill>
                  <a:schemeClr val="bg1"/>
                </a:solidFill>
              </a:rPr>
              <a:t>.</a:t>
            </a:r>
            <a:endParaRPr lang="en-US" sz="2000">
              <a:solidFill>
                <a:schemeClr val="bg1"/>
              </a:solidFill>
            </a:endParaRPr>
          </a:p>
        </p:txBody>
      </p:sp>
      <p:sp>
        <p:nvSpPr>
          <p:cNvPr id="18453" name="Text Box 21"/>
          <p:cNvSpPr txBox="1">
            <a:spLocks noChangeArrowheads="1"/>
          </p:cNvSpPr>
          <p:nvPr/>
        </p:nvSpPr>
        <p:spPr bwMode="auto">
          <a:xfrm>
            <a:off x="468313" y="4076700"/>
            <a:ext cx="436562" cy="396875"/>
          </a:xfrm>
          <a:prstGeom prst="rect">
            <a:avLst/>
          </a:prstGeom>
          <a:noFill/>
          <a:ln w="9525">
            <a:noFill/>
            <a:miter lim="800000"/>
            <a:headEnd/>
            <a:tailEnd/>
          </a:ln>
        </p:spPr>
        <p:txBody>
          <a:bodyPr wrap="none">
            <a:spAutoFit/>
          </a:bodyPr>
          <a:lstStyle/>
          <a:p>
            <a:pPr algn="l"/>
            <a:r>
              <a:rPr lang="el-GR" sz="2000"/>
              <a:t>(-)</a:t>
            </a:r>
            <a:endParaRPr lang="en-US" sz="2000"/>
          </a:p>
        </p:txBody>
      </p:sp>
      <p:sp>
        <p:nvSpPr>
          <p:cNvPr id="18454" name="Text Box 22"/>
          <p:cNvSpPr txBox="1">
            <a:spLocks noChangeArrowheads="1"/>
          </p:cNvSpPr>
          <p:nvPr/>
        </p:nvSpPr>
        <p:spPr bwMode="auto">
          <a:xfrm>
            <a:off x="1335633" y="5192713"/>
            <a:ext cx="500063" cy="396875"/>
          </a:xfrm>
          <a:prstGeom prst="rect">
            <a:avLst/>
          </a:prstGeom>
          <a:noFill/>
          <a:ln w="9525">
            <a:noFill/>
            <a:miter lim="800000"/>
            <a:headEnd/>
            <a:tailEnd/>
          </a:ln>
        </p:spPr>
        <p:txBody>
          <a:bodyPr wrap="none">
            <a:spAutoFit/>
          </a:bodyPr>
          <a:lstStyle/>
          <a:p>
            <a:pPr algn="l"/>
            <a:r>
              <a:rPr lang="el-GR" sz="2000" dirty="0"/>
              <a:t>(+)</a:t>
            </a:r>
            <a:endParaRPr lang="en-US" sz="2000" dirty="0"/>
          </a:p>
        </p:txBody>
      </p:sp>
      <p:sp>
        <p:nvSpPr>
          <p:cNvPr id="18455" name="Text Box 23"/>
          <p:cNvSpPr txBox="1">
            <a:spLocks noChangeArrowheads="1"/>
          </p:cNvSpPr>
          <p:nvPr/>
        </p:nvSpPr>
        <p:spPr bwMode="auto">
          <a:xfrm>
            <a:off x="1979613" y="5695950"/>
            <a:ext cx="500062" cy="396875"/>
          </a:xfrm>
          <a:prstGeom prst="rect">
            <a:avLst/>
          </a:prstGeom>
          <a:noFill/>
          <a:ln w="9525">
            <a:noFill/>
            <a:miter lim="800000"/>
            <a:headEnd/>
            <a:tailEnd/>
          </a:ln>
        </p:spPr>
        <p:txBody>
          <a:bodyPr wrap="none">
            <a:spAutoFit/>
          </a:bodyPr>
          <a:lstStyle/>
          <a:p>
            <a:pPr algn="l"/>
            <a:r>
              <a:rPr lang="el-GR" sz="2000"/>
              <a:t>(+)</a:t>
            </a:r>
            <a:endParaRPr lang="en-US" sz="2000"/>
          </a:p>
        </p:txBody>
      </p:sp>
      <p:sp>
        <p:nvSpPr>
          <p:cNvPr id="18456" name="Text Box 24"/>
          <p:cNvSpPr txBox="1">
            <a:spLocks noChangeArrowheads="1"/>
          </p:cNvSpPr>
          <p:nvPr/>
        </p:nvSpPr>
        <p:spPr bwMode="auto">
          <a:xfrm>
            <a:off x="2776538" y="3860800"/>
            <a:ext cx="500062" cy="396875"/>
          </a:xfrm>
          <a:prstGeom prst="rect">
            <a:avLst/>
          </a:prstGeom>
          <a:noFill/>
          <a:ln w="9525">
            <a:noFill/>
            <a:miter lim="800000"/>
            <a:headEnd/>
            <a:tailEnd/>
          </a:ln>
        </p:spPr>
        <p:txBody>
          <a:bodyPr wrap="none">
            <a:spAutoFit/>
          </a:bodyPr>
          <a:lstStyle/>
          <a:p>
            <a:pPr algn="l"/>
            <a:r>
              <a:rPr lang="el-GR" sz="2000"/>
              <a:t>(+)</a:t>
            </a:r>
            <a:endParaRPr lang="en-US" sz="2000"/>
          </a:p>
        </p:txBody>
      </p:sp>
      <p:sp>
        <p:nvSpPr>
          <p:cNvPr id="18457" name="Text Box 25"/>
          <p:cNvSpPr txBox="1">
            <a:spLocks noChangeArrowheads="1"/>
          </p:cNvSpPr>
          <p:nvPr/>
        </p:nvSpPr>
        <p:spPr bwMode="auto">
          <a:xfrm>
            <a:off x="5178425" y="4005263"/>
            <a:ext cx="906463" cy="396875"/>
          </a:xfrm>
          <a:prstGeom prst="rect">
            <a:avLst/>
          </a:prstGeom>
          <a:noFill/>
          <a:ln w="9525">
            <a:noFill/>
            <a:miter lim="800000"/>
            <a:headEnd/>
            <a:tailEnd/>
          </a:ln>
        </p:spPr>
        <p:txBody>
          <a:bodyPr wrap="none">
            <a:spAutoFit/>
          </a:bodyPr>
          <a:lstStyle/>
          <a:p>
            <a:pPr algn="l"/>
            <a:r>
              <a:rPr lang="el-GR" sz="2000"/>
              <a:t>ΠΣΥΜ</a:t>
            </a:r>
            <a:endParaRPr lang="en-US" sz="2000"/>
          </a:p>
        </p:txBody>
      </p:sp>
      <p:sp>
        <p:nvSpPr>
          <p:cNvPr id="18458" name="Text Box 26" descr="Blue tissue paper"/>
          <p:cNvSpPr txBox="1">
            <a:spLocks noChangeArrowheads="1"/>
          </p:cNvSpPr>
          <p:nvPr/>
        </p:nvSpPr>
        <p:spPr bwMode="auto">
          <a:xfrm>
            <a:off x="6516688" y="4352925"/>
            <a:ext cx="2486963" cy="400110"/>
          </a:xfrm>
          <a:prstGeom prst="rect">
            <a:avLst/>
          </a:prstGeom>
          <a:blipFill dpi="0" rotWithShape="1">
            <a:blip r:embed="rId4" cstate="print"/>
            <a:srcRect/>
            <a:tile tx="0" ty="0" sx="100000" sy="100000" flip="none" algn="tl"/>
          </a:blipFill>
          <a:ln w="9525">
            <a:noFill/>
            <a:miter lim="800000"/>
            <a:headEnd/>
            <a:tailEnd/>
          </a:ln>
        </p:spPr>
        <p:txBody>
          <a:bodyPr wrap="none">
            <a:spAutoFit/>
          </a:bodyPr>
          <a:lstStyle/>
          <a:p>
            <a:pPr algn="l"/>
            <a:r>
              <a:rPr lang="el-GR" sz="2000" b="1" dirty="0" smtClean="0"/>
              <a:t>Ιερό Κέντρο </a:t>
            </a:r>
            <a:r>
              <a:rPr lang="el-GR" sz="2000" b="1" dirty="0" err="1" smtClean="0"/>
              <a:t>Ουρησης</a:t>
            </a:r>
            <a:endParaRPr lang="en-US" sz="2000" b="1" dirty="0"/>
          </a:p>
        </p:txBody>
      </p:sp>
      <p:sp>
        <p:nvSpPr>
          <p:cNvPr id="18459" name="Text Box 19"/>
          <p:cNvSpPr txBox="1">
            <a:spLocks noChangeArrowheads="1"/>
          </p:cNvSpPr>
          <p:nvPr/>
        </p:nvSpPr>
        <p:spPr bwMode="auto">
          <a:xfrm>
            <a:off x="3779838" y="5949950"/>
            <a:ext cx="2563812" cy="304800"/>
          </a:xfrm>
          <a:prstGeom prst="rect">
            <a:avLst/>
          </a:prstGeom>
          <a:noFill/>
          <a:ln w="9525">
            <a:noFill/>
            <a:miter lim="800000"/>
            <a:headEnd/>
            <a:tailEnd/>
          </a:ln>
        </p:spPr>
        <p:txBody>
          <a:bodyPr wrap="none">
            <a:spAutoFit/>
          </a:bodyPr>
          <a:lstStyle/>
          <a:p>
            <a:pPr algn="l"/>
            <a:r>
              <a:rPr lang="en-US" sz="1400"/>
              <a:t>Ach </a:t>
            </a:r>
            <a:r>
              <a:rPr lang="el-GR" sz="1400"/>
              <a:t>σε νικοτινικούς υποδοχείς</a:t>
            </a:r>
            <a:endParaRPr lang="en-US" sz="1400">
              <a:solidFill>
                <a:schemeClr val="bg1"/>
              </a:solidFill>
            </a:endParaRPr>
          </a:p>
        </p:txBody>
      </p:sp>
      <p:sp>
        <p:nvSpPr>
          <p:cNvPr id="18463" name="Text Box 18"/>
          <p:cNvSpPr txBox="1">
            <a:spLocks noChangeArrowheads="1"/>
          </p:cNvSpPr>
          <p:nvPr/>
        </p:nvSpPr>
        <p:spPr bwMode="auto">
          <a:xfrm>
            <a:off x="323850" y="2852738"/>
            <a:ext cx="2546350" cy="304800"/>
          </a:xfrm>
          <a:prstGeom prst="rect">
            <a:avLst/>
          </a:prstGeom>
          <a:noFill/>
          <a:ln w="9525">
            <a:noFill/>
            <a:miter lim="800000"/>
            <a:headEnd/>
            <a:tailEnd/>
          </a:ln>
        </p:spPr>
        <p:txBody>
          <a:bodyPr wrap="none">
            <a:spAutoFit/>
          </a:bodyPr>
          <a:lstStyle/>
          <a:p>
            <a:pPr algn="l"/>
            <a:r>
              <a:rPr lang="en-US" sz="1400"/>
              <a:t>Nor-Epi </a:t>
            </a:r>
            <a:r>
              <a:rPr lang="el-GR" sz="1400"/>
              <a:t>σε β</a:t>
            </a:r>
            <a:r>
              <a:rPr lang="en-US" sz="1400"/>
              <a:t>3</a:t>
            </a:r>
            <a:r>
              <a:rPr lang="el-GR" sz="1400"/>
              <a:t>-αδρ. υποδοχείς</a:t>
            </a:r>
            <a:endParaRPr lang="en-US" sz="1400"/>
          </a:p>
        </p:txBody>
      </p:sp>
      <p:sp>
        <p:nvSpPr>
          <p:cNvPr id="18464" name="Text Box 18"/>
          <p:cNvSpPr txBox="1">
            <a:spLocks noChangeArrowheads="1"/>
          </p:cNvSpPr>
          <p:nvPr/>
        </p:nvSpPr>
        <p:spPr bwMode="auto">
          <a:xfrm>
            <a:off x="0" y="6092825"/>
            <a:ext cx="2771775" cy="304800"/>
          </a:xfrm>
          <a:prstGeom prst="rect">
            <a:avLst/>
          </a:prstGeom>
          <a:noFill/>
          <a:ln w="9525">
            <a:noFill/>
            <a:miter lim="800000"/>
            <a:headEnd/>
            <a:tailEnd/>
          </a:ln>
        </p:spPr>
        <p:txBody>
          <a:bodyPr>
            <a:spAutoFit/>
          </a:bodyPr>
          <a:lstStyle/>
          <a:p>
            <a:pPr algn="l"/>
            <a:r>
              <a:rPr lang="en-US" sz="1400"/>
              <a:t>Nor-Epi </a:t>
            </a:r>
            <a:r>
              <a:rPr lang="el-GR" sz="1400"/>
              <a:t>σε α</a:t>
            </a:r>
            <a:r>
              <a:rPr lang="en-US" sz="1400"/>
              <a:t>1</a:t>
            </a:r>
            <a:r>
              <a:rPr lang="el-GR" sz="1400"/>
              <a:t>-αδρ. υποδοχείς</a:t>
            </a:r>
            <a:endParaRPr lang="en-US" sz="1400"/>
          </a:p>
        </p:txBody>
      </p:sp>
      <p:sp>
        <p:nvSpPr>
          <p:cNvPr id="18465" name="Text Box 19"/>
          <p:cNvSpPr txBox="1">
            <a:spLocks noChangeArrowheads="1"/>
          </p:cNvSpPr>
          <p:nvPr/>
        </p:nvSpPr>
        <p:spPr bwMode="auto">
          <a:xfrm>
            <a:off x="3132138" y="4149725"/>
            <a:ext cx="1895475" cy="304800"/>
          </a:xfrm>
          <a:prstGeom prst="rect">
            <a:avLst/>
          </a:prstGeom>
          <a:noFill/>
          <a:ln w="9525">
            <a:noFill/>
            <a:miter lim="800000"/>
            <a:headEnd/>
            <a:tailEnd/>
          </a:ln>
        </p:spPr>
        <p:txBody>
          <a:bodyPr wrap="none">
            <a:spAutoFit/>
          </a:bodyPr>
          <a:lstStyle/>
          <a:p>
            <a:pPr algn="l"/>
            <a:r>
              <a:rPr lang="en-US" sz="1400"/>
              <a:t>Ach</a:t>
            </a:r>
            <a:r>
              <a:rPr lang="el-GR" sz="1400"/>
              <a:t> σε Μ</a:t>
            </a:r>
            <a:r>
              <a:rPr lang="en-US" sz="1400"/>
              <a:t>3</a:t>
            </a:r>
            <a:r>
              <a:rPr lang="el-GR" sz="1400"/>
              <a:t>-υποδοχείς</a:t>
            </a:r>
            <a:endParaRPr lang="en-US" sz="1400">
              <a:solidFill>
                <a:schemeClr val="bg1"/>
              </a:solidFill>
            </a:endParaRPr>
          </a:p>
        </p:txBody>
      </p:sp>
      <p:sp>
        <p:nvSpPr>
          <p:cNvPr id="18466" name="Text Box 21"/>
          <p:cNvSpPr txBox="1">
            <a:spLocks noChangeArrowheads="1"/>
          </p:cNvSpPr>
          <p:nvPr/>
        </p:nvSpPr>
        <p:spPr bwMode="auto">
          <a:xfrm>
            <a:off x="2406650" y="5695950"/>
            <a:ext cx="436563" cy="396875"/>
          </a:xfrm>
          <a:prstGeom prst="rect">
            <a:avLst/>
          </a:prstGeom>
          <a:noFill/>
          <a:ln w="9525">
            <a:noFill/>
            <a:miter lim="800000"/>
            <a:headEnd/>
            <a:tailEnd/>
          </a:ln>
        </p:spPr>
        <p:txBody>
          <a:bodyPr wrap="none">
            <a:spAutoFit/>
          </a:bodyPr>
          <a:lstStyle/>
          <a:p>
            <a:pPr algn="l"/>
            <a:r>
              <a:rPr lang="el-GR" sz="2000"/>
              <a:t>(-)</a:t>
            </a:r>
            <a:endParaRPr lang="en-US" sz="2000"/>
          </a:p>
        </p:txBody>
      </p:sp>
      <p:sp>
        <p:nvSpPr>
          <p:cNvPr id="18467" name="Text Box 36"/>
          <p:cNvSpPr txBox="1">
            <a:spLocks noChangeArrowheads="1"/>
          </p:cNvSpPr>
          <p:nvPr/>
        </p:nvSpPr>
        <p:spPr bwMode="auto">
          <a:xfrm>
            <a:off x="4703763" y="6553200"/>
            <a:ext cx="4046537" cy="304800"/>
          </a:xfrm>
          <a:prstGeom prst="rect">
            <a:avLst/>
          </a:prstGeom>
          <a:noFill/>
          <a:ln w="31750" algn="ctr">
            <a:noFill/>
            <a:miter lim="800000"/>
            <a:headEnd/>
            <a:tailEnd/>
          </a:ln>
        </p:spPr>
        <p:txBody>
          <a:bodyPr wrap="none">
            <a:spAutoFit/>
          </a:bodyPr>
          <a:lstStyle/>
          <a:p>
            <a:r>
              <a:rPr lang="el-GR" sz="1400" b="1"/>
              <a:t>Προσαρμογή από διαφάνεια κου Αποστολίδη</a:t>
            </a:r>
          </a:p>
        </p:txBody>
      </p:sp>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282154"/>
          </a:xfrm>
        </p:spPr>
        <p:txBody>
          <a:bodyPr/>
          <a:lstStyle/>
          <a:p>
            <a:r>
              <a:rPr lang="el-GR" b="1" dirty="0" err="1" smtClean="0"/>
              <a:t>Ασυμπτωματική</a:t>
            </a:r>
            <a:r>
              <a:rPr lang="el-GR" b="1" dirty="0" smtClean="0"/>
              <a:t> </a:t>
            </a:r>
            <a:r>
              <a:rPr lang="el-GR" b="1" dirty="0" err="1" smtClean="0"/>
              <a:t>βακτηριουρία</a:t>
            </a:r>
            <a:endParaRPr lang="el-GR" b="1" dirty="0"/>
          </a:p>
        </p:txBody>
      </p:sp>
      <p:sp>
        <p:nvSpPr>
          <p:cNvPr id="4" name="3 - Ορθογώνιο"/>
          <p:cNvSpPr/>
          <p:nvPr/>
        </p:nvSpPr>
        <p:spPr>
          <a:xfrm>
            <a:off x="683568" y="4133398"/>
            <a:ext cx="8064896" cy="1815882"/>
          </a:xfrm>
          <a:prstGeom prst="rect">
            <a:avLst/>
          </a:prstGeom>
          <a:solidFill>
            <a:schemeClr val="tx2">
              <a:lumMod val="20000"/>
              <a:lumOff val="80000"/>
            </a:schemeClr>
          </a:solidFill>
        </p:spPr>
        <p:txBody>
          <a:bodyPr wrap="square">
            <a:spAutoFit/>
          </a:bodyPr>
          <a:lstStyle/>
          <a:p>
            <a:r>
              <a:rPr lang="en-US" sz="2800" dirty="0" smtClean="0"/>
              <a:t>Treatment of asymptomatic </a:t>
            </a:r>
            <a:r>
              <a:rPr lang="en-US" sz="2800" dirty="0" err="1" smtClean="0"/>
              <a:t>bacteriuria</a:t>
            </a:r>
            <a:r>
              <a:rPr lang="en-US" sz="2800" dirty="0" smtClean="0"/>
              <a:t> results in significantly more resistant bacterial strains without improving the outcome</a:t>
            </a:r>
          </a:p>
          <a:p>
            <a:r>
              <a:rPr lang="en-US" sz="2800" dirty="0" smtClean="0"/>
              <a:t>				</a:t>
            </a:r>
            <a:r>
              <a:rPr lang="en-US" sz="2000" dirty="0" smtClean="0"/>
              <a:t>Goetz LL, et al. Spinal Cord, 2013</a:t>
            </a:r>
            <a:endParaRPr lang="el-GR" sz="2000" dirty="0" smtClean="0"/>
          </a:p>
        </p:txBody>
      </p:sp>
      <p:graphicFrame>
        <p:nvGraphicFramePr>
          <p:cNvPr id="6" name="5 - Πίνακας"/>
          <p:cNvGraphicFramePr>
            <a:graphicFrameLocks noGrp="1"/>
          </p:cNvGraphicFramePr>
          <p:nvPr/>
        </p:nvGraphicFramePr>
        <p:xfrm>
          <a:off x="611560" y="1844824"/>
          <a:ext cx="8280920" cy="1201294"/>
        </p:xfrm>
        <a:graphic>
          <a:graphicData uri="http://schemas.openxmlformats.org/drawingml/2006/table">
            <a:tbl>
              <a:tblPr/>
              <a:tblGrid>
                <a:gridCol w="7277662"/>
                <a:gridCol w="516799"/>
                <a:gridCol w="486459"/>
              </a:tblGrid>
              <a:tr h="295275">
                <a:tc>
                  <a:txBody>
                    <a:bodyPr/>
                    <a:lstStyle/>
                    <a:p>
                      <a:pPr algn="just">
                        <a:lnSpc>
                          <a:spcPct val="115000"/>
                        </a:lnSpc>
                        <a:spcAft>
                          <a:spcPts val="1000"/>
                        </a:spcAft>
                      </a:pPr>
                      <a:r>
                        <a:rPr lang="el-GR" sz="1800" b="1" dirty="0">
                          <a:latin typeface="Calibri"/>
                          <a:ea typeface="Calibri"/>
                          <a:cs typeface="Tahoma"/>
                        </a:rPr>
                        <a:t>Συστάσεις </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just">
                        <a:lnSpc>
                          <a:spcPct val="115000"/>
                        </a:lnSpc>
                        <a:spcAft>
                          <a:spcPts val="1000"/>
                        </a:spcAft>
                      </a:pPr>
                      <a:r>
                        <a:rPr lang="en-US" sz="1800" b="1">
                          <a:latin typeface="Calibri"/>
                          <a:ea typeface="Calibri"/>
                          <a:cs typeface="Tahoma"/>
                        </a:rPr>
                        <a:t>LE</a:t>
                      </a:r>
                      <a:r>
                        <a:rPr lang="el-GR" sz="1800" b="1">
                          <a:latin typeface="Calibri"/>
                          <a:ea typeface="Calibri"/>
                          <a:cs typeface="Tahoma"/>
                        </a:rPr>
                        <a:t> </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just">
                        <a:lnSpc>
                          <a:spcPct val="115000"/>
                        </a:lnSpc>
                        <a:spcAft>
                          <a:spcPts val="1000"/>
                        </a:spcAft>
                      </a:pPr>
                      <a:r>
                        <a:rPr lang="en-US" sz="1800" b="1">
                          <a:latin typeface="Calibri"/>
                          <a:ea typeface="Calibri"/>
                          <a:cs typeface="Tahoma"/>
                        </a:rPr>
                        <a:t>GR</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885826">
                <a:tc>
                  <a:txBody>
                    <a:bodyPr/>
                    <a:lstStyle/>
                    <a:p>
                      <a:pPr>
                        <a:lnSpc>
                          <a:spcPct val="115000"/>
                        </a:lnSpc>
                        <a:spcAft>
                          <a:spcPts val="1000"/>
                        </a:spcAft>
                      </a:pPr>
                      <a:r>
                        <a:rPr lang="el-GR" sz="1800" dirty="0">
                          <a:latin typeface="Calibri"/>
                          <a:ea typeface="Calibri"/>
                          <a:cs typeface="Tahoma"/>
                        </a:rPr>
                        <a:t>Η </a:t>
                      </a:r>
                      <a:r>
                        <a:rPr lang="el-GR" sz="1800" dirty="0" err="1">
                          <a:latin typeface="Calibri"/>
                          <a:ea typeface="Calibri"/>
                          <a:cs typeface="Tahoma"/>
                        </a:rPr>
                        <a:t>ασυμπτωματική</a:t>
                      </a:r>
                      <a:r>
                        <a:rPr lang="el-GR" sz="1800" dirty="0">
                          <a:latin typeface="Calibri"/>
                          <a:ea typeface="Calibri"/>
                          <a:cs typeface="Tahoma"/>
                        </a:rPr>
                        <a:t> </a:t>
                      </a:r>
                      <a:r>
                        <a:rPr lang="el-GR" sz="1800" dirty="0" err="1">
                          <a:latin typeface="Calibri"/>
                          <a:ea typeface="Calibri"/>
                          <a:cs typeface="Tahoma"/>
                        </a:rPr>
                        <a:t>βακτηριουρία</a:t>
                      </a:r>
                      <a:r>
                        <a:rPr lang="el-GR" sz="1800" dirty="0">
                          <a:latin typeface="Calibri"/>
                          <a:ea typeface="Calibri"/>
                          <a:cs typeface="Tahoma"/>
                        </a:rPr>
                        <a:t> σε ασθενείς με </a:t>
                      </a:r>
                      <a:r>
                        <a:rPr lang="el-GR" sz="1800" dirty="0" err="1">
                          <a:latin typeface="Calibri"/>
                          <a:ea typeface="Calibri"/>
                          <a:cs typeface="Tahoma"/>
                        </a:rPr>
                        <a:t>νευροουρολογικές</a:t>
                      </a:r>
                      <a:r>
                        <a:rPr lang="el-GR" sz="1800" dirty="0">
                          <a:latin typeface="Calibri"/>
                          <a:ea typeface="Calibri"/>
                          <a:cs typeface="Tahoma"/>
                        </a:rPr>
                        <a:t> διαταραχές δεν θα πρέπει να αποτελεί αντικείμενο ελέγχου </a:t>
                      </a:r>
                      <a:r>
                        <a:rPr lang="el-GR" sz="1800" dirty="0" smtClean="0">
                          <a:latin typeface="Calibri"/>
                          <a:ea typeface="Calibri"/>
                          <a:cs typeface="Tahoma"/>
                        </a:rPr>
                        <a:t>ή</a:t>
                      </a:r>
                      <a:r>
                        <a:rPr lang="el-GR" sz="1800" baseline="0" dirty="0" smtClean="0">
                          <a:latin typeface="Calibri"/>
                          <a:ea typeface="Calibri"/>
                          <a:cs typeface="Tahoma"/>
                        </a:rPr>
                        <a:t> θεραπείας</a:t>
                      </a:r>
                      <a:r>
                        <a:rPr lang="el-GR" sz="1800" dirty="0" smtClean="0">
                          <a:latin typeface="Calibri"/>
                          <a:ea typeface="Calibri"/>
                          <a:cs typeface="Tahoma"/>
                        </a:rPr>
                        <a:t>.</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1000"/>
                        </a:spcAft>
                      </a:pPr>
                      <a:r>
                        <a:rPr lang="el-GR" sz="1800" dirty="0">
                          <a:latin typeface="Calibri"/>
                          <a:ea typeface="Calibri"/>
                          <a:cs typeface="Tahoma"/>
                        </a:rPr>
                        <a:t>4</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1000"/>
                        </a:spcAft>
                      </a:pPr>
                      <a:r>
                        <a:rPr lang="el-GR" sz="1800" dirty="0">
                          <a:latin typeface="Calibri"/>
                          <a:ea typeface="Calibri"/>
                          <a:cs typeface="Tahoma"/>
                        </a:rPr>
                        <a:t>Α</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bl>
          </a:graphicData>
        </a:graphic>
      </p:graphicFrame>
      <p:sp>
        <p:nvSpPr>
          <p:cNvPr id="7" name="TextBox 3"/>
          <p:cNvSpPr txBox="1">
            <a:spLocks noChangeArrowheads="1"/>
          </p:cNvSpPr>
          <p:nvPr/>
        </p:nvSpPr>
        <p:spPr bwMode="auto">
          <a:xfrm>
            <a:off x="6562929" y="3140968"/>
            <a:ext cx="2113527" cy="369332"/>
          </a:xfrm>
          <a:prstGeom prst="rect">
            <a:avLst/>
          </a:prstGeom>
          <a:noFill/>
          <a:ln w="9525">
            <a:noFill/>
            <a:miter lim="800000"/>
            <a:headEnd/>
            <a:tailEnd/>
          </a:ln>
        </p:spPr>
        <p:txBody>
          <a:bodyPr wrap="square">
            <a:spAutoFit/>
          </a:bodyPr>
          <a:lstStyle/>
          <a:p>
            <a:r>
              <a:rPr lang="en-GB" i="1" dirty="0"/>
              <a:t>EAU Guidelines </a:t>
            </a:r>
            <a:r>
              <a:rPr lang="en-GB" i="1" dirty="0" smtClean="0"/>
              <a:t>20</a:t>
            </a:r>
            <a:r>
              <a:rPr lang="el-GR" i="1" dirty="0" smtClean="0"/>
              <a:t>16</a:t>
            </a:r>
            <a:endParaRPr lang="en-US" i="1"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err="1" smtClean="0"/>
              <a:t>Ασυμπτωματική</a:t>
            </a:r>
            <a:r>
              <a:rPr lang="el-GR" b="1" dirty="0" smtClean="0"/>
              <a:t> </a:t>
            </a:r>
            <a:r>
              <a:rPr lang="el-GR" b="1" dirty="0" err="1" smtClean="0"/>
              <a:t>μικροβιουρία</a:t>
            </a:r>
            <a:endParaRPr lang="el-GR" b="1" dirty="0"/>
          </a:p>
        </p:txBody>
      </p:sp>
      <p:sp>
        <p:nvSpPr>
          <p:cNvPr id="6" name="5 - Ορθογώνιο"/>
          <p:cNvSpPr/>
          <p:nvPr/>
        </p:nvSpPr>
        <p:spPr>
          <a:xfrm>
            <a:off x="251520" y="2276872"/>
            <a:ext cx="8604448" cy="4093428"/>
          </a:xfrm>
          <a:prstGeom prst="rect">
            <a:avLst/>
          </a:prstGeom>
        </p:spPr>
        <p:txBody>
          <a:bodyPr wrap="square">
            <a:spAutoFit/>
          </a:bodyPr>
          <a:lstStyle/>
          <a:p>
            <a:pPr>
              <a:buFont typeface="Arial" pitchFamily="34" charset="0"/>
              <a:buChar char="•"/>
            </a:pPr>
            <a:r>
              <a:rPr lang="en-US" sz="3200" b="1" dirty="0" smtClean="0"/>
              <a:t>   </a:t>
            </a:r>
            <a:r>
              <a:rPr lang="el-GR" sz="3200" u="sng" dirty="0" smtClean="0">
                <a:solidFill>
                  <a:srgbClr val="C00000"/>
                </a:solidFill>
              </a:rPr>
              <a:t>μία μόνο εξαίρεση</a:t>
            </a:r>
            <a:r>
              <a:rPr lang="el-GR" sz="3200" dirty="0" smtClean="0"/>
              <a:t>: σε ασθενείς </a:t>
            </a:r>
            <a:r>
              <a:rPr lang="el-GR" sz="3200" dirty="0" smtClean="0">
                <a:solidFill>
                  <a:srgbClr val="C00000"/>
                </a:solidFill>
              </a:rPr>
              <a:t>με ΣΚΠ </a:t>
            </a:r>
            <a:r>
              <a:rPr lang="en-US" sz="3200" dirty="0" smtClean="0">
                <a:solidFill>
                  <a:srgbClr val="C00000"/>
                </a:solidFill>
              </a:rPr>
              <a:t> </a:t>
            </a:r>
            <a:r>
              <a:rPr lang="el-GR" sz="3200" dirty="0" smtClean="0"/>
              <a:t>που ίσως χρειαστεί να λάβουν </a:t>
            </a:r>
            <a:r>
              <a:rPr lang="el-GR" sz="3200" b="1" dirty="0" smtClean="0">
                <a:solidFill>
                  <a:srgbClr val="C00000"/>
                </a:solidFill>
              </a:rPr>
              <a:t>αγωγή με </a:t>
            </a:r>
            <a:r>
              <a:rPr lang="el-GR" sz="3200" b="1" dirty="0" err="1" smtClean="0">
                <a:solidFill>
                  <a:srgbClr val="C00000"/>
                </a:solidFill>
              </a:rPr>
              <a:t>ανοσοκατασταλτικά</a:t>
            </a:r>
            <a:endParaRPr lang="en-US" sz="3200" b="1" dirty="0" smtClean="0">
              <a:solidFill>
                <a:srgbClr val="C00000"/>
              </a:solidFill>
            </a:endParaRPr>
          </a:p>
          <a:p>
            <a:r>
              <a:rPr lang="en-US" sz="3200" dirty="0" smtClean="0"/>
              <a:t> </a:t>
            </a:r>
          </a:p>
          <a:p>
            <a:pPr>
              <a:buFont typeface="Arial" pitchFamily="34" charset="0"/>
              <a:buChar char="•"/>
            </a:pPr>
            <a:r>
              <a:rPr lang="en-US" sz="3200" dirty="0" smtClean="0"/>
              <a:t>   </a:t>
            </a:r>
            <a:r>
              <a:rPr lang="el-GR" sz="3200" dirty="0" smtClean="0"/>
              <a:t>αντιβιοτική αγωγή μπορεί να δοθεί ταυτόχρονα με τη θεραπεία με </a:t>
            </a:r>
            <a:r>
              <a:rPr lang="el-GR" sz="3200" dirty="0" err="1" smtClean="0"/>
              <a:t>κορτικοστεροειδή</a:t>
            </a:r>
            <a:endParaRPr lang="el-GR" sz="3200" dirty="0" smtClean="0"/>
          </a:p>
          <a:p>
            <a:pPr>
              <a:buFont typeface="Arial" pitchFamily="34" charset="0"/>
              <a:buChar char="•"/>
            </a:pPr>
            <a:endParaRPr lang="el-GR" sz="3200" dirty="0"/>
          </a:p>
          <a:p>
            <a:pPr>
              <a:buFont typeface="Arial" pitchFamily="34" charset="0"/>
              <a:buChar char="•"/>
            </a:pPr>
            <a:endParaRPr lang="en-US" dirty="0" smtClean="0"/>
          </a:p>
          <a:p>
            <a:r>
              <a:rPr lang="en-US" dirty="0" smtClean="0"/>
              <a:t>			</a:t>
            </a:r>
            <a:r>
              <a:rPr lang="el-GR" dirty="0" smtClean="0"/>
              <a:t>	</a:t>
            </a:r>
            <a:r>
              <a:rPr lang="en-US" dirty="0" err="1" smtClean="0"/>
              <a:t>Mahadeva</a:t>
            </a:r>
            <a:r>
              <a:rPr lang="en-US" dirty="0" smtClean="0"/>
              <a:t> A, et al. Am J </a:t>
            </a:r>
            <a:r>
              <a:rPr lang="en-US" dirty="0" err="1" smtClean="0"/>
              <a:t>Clin</a:t>
            </a:r>
            <a:r>
              <a:rPr lang="en-US" dirty="0" smtClean="0"/>
              <a:t> Exp </a:t>
            </a:r>
            <a:r>
              <a:rPr lang="en-US" dirty="0" err="1" smtClean="0"/>
              <a:t>Immunol</a:t>
            </a:r>
            <a:r>
              <a:rPr lang="en-US" dirty="0" smtClean="0"/>
              <a:t>. </a:t>
            </a:r>
            <a:r>
              <a:rPr lang="el-GR" dirty="0" smtClean="0"/>
              <a:t>2014</a:t>
            </a:r>
            <a:endParaRPr lang="en-US" dirty="0" smtClean="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idx="4294967295"/>
          </p:nvPr>
        </p:nvSpPr>
        <p:spPr/>
        <p:txBody>
          <a:bodyPr>
            <a:normAutofit fontScale="90000"/>
          </a:bodyPr>
          <a:lstStyle/>
          <a:p>
            <a:r>
              <a:rPr lang="el-GR" sz="3600" b="1"/>
              <a:t>Κλινική διάγνωση ουρολοίμωξης σε ασθενείς με νευρογενή κύστη</a:t>
            </a:r>
            <a:endParaRPr lang="en-US" sz="3600" b="1"/>
          </a:p>
        </p:txBody>
      </p:sp>
      <p:sp>
        <p:nvSpPr>
          <p:cNvPr id="74755" name="Content Placeholder 2"/>
          <p:cNvSpPr>
            <a:spLocks noGrp="1"/>
          </p:cNvSpPr>
          <p:nvPr>
            <p:ph idx="4294967295"/>
          </p:nvPr>
        </p:nvSpPr>
        <p:spPr>
          <a:xfrm>
            <a:off x="457200" y="2133600"/>
            <a:ext cx="8229600" cy="3733800"/>
          </a:xfrm>
          <a:ln w="12700">
            <a:solidFill>
              <a:srgbClr val="993366"/>
            </a:solidFill>
          </a:ln>
        </p:spPr>
        <p:txBody>
          <a:bodyPr/>
          <a:lstStyle/>
          <a:p>
            <a:r>
              <a:rPr lang="el-GR" sz="2800" dirty="0"/>
              <a:t>Ενδεικτικά σημεία και συμπτώματα</a:t>
            </a:r>
            <a:r>
              <a:rPr lang="en-GB" sz="2800" dirty="0"/>
              <a:t>:</a:t>
            </a:r>
          </a:p>
          <a:p>
            <a:pPr lvl="1"/>
            <a:r>
              <a:rPr lang="el-GR" sz="2400" dirty="0"/>
              <a:t>Πυρετός</a:t>
            </a:r>
          </a:p>
          <a:p>
            <a:pPr lvl="1"/>
            <a:r>
              <a:rPr lang="el-GR" sz="2400" dirty="0"/>
              <a:t>δυσφορία ή άλγος στην </a:t>
            </a:r>
            <a:r>
              <a:rPr lang="el-GR" sz="2400" dirty="0" err="1"/>
              <a:t>υπερηβική</a:t>
            </a:r>
            <a:r>
              <a:rPr lang="el-GR" sz="2400" dirty="0"/>
              <a:t> ή νεφρική χώρα</a:t>
            </a:r>
          </a:p>
          <a:p>
            <a:pPr lvl="1"/>
            <a:r>
              <a:rPr lang="el-GR" sz="2400" dirty="0"/>
              <a:t>ακράτεια ούρων</a:t>
            </a:r>
            <a:r>
              <a:rPr lang="en-GB" sz="2400" dirty="0"/>
              <a:t> </a:t>
            </a:r>
            <a:r>
              <a:rPr lang="el-GR" sz="2400" dirty="0"/>
              <a:t>ή επιδείνωση αυτής</a:t>
            </a:r>
          </a:p>
          <a:p>
            <a:pPr lvl="1"/>
            <a:r>
              <a:rPr lang="el-GR" sz="2400" dirty="0"/>
              <a:t>θολά ούρα με κακοσμία</a:t>
            </a:r>
            <a:r>
              <a:rPr lang="en-GB" sz="2400" dirty="0"/>
              <a:t> </a:t>
            </a:r>
            <a:endParaRPr lang="el-GR" sz="2400" dirty="0"/>
          </a:p>
          <a:p>
            <a:pPr lvl="1"/>
            <a:r>
              <a:rPr lang="el-GR" sz="2400" dirty="0"/>
              <a:t>αυξημένη </a:t>
            </a:r>
            <a:r>
              <a:rPr lang="el-GR" sz="2400" dirty="0" err="1"/>
              <a:t>σπαστικότητα</a:t>
            </a:r>
            <a:r>
              <a:rPr lang="en-GB" sz="2400" dirty="0"/>
              <a:t> </a:t>
            </a:r>
            <a:endParaRPr lang="el-GR" sz="2400" dirty="0"/>
          </a:p>
          <a:p>
            <a:pPr lvl="1"/>
            <a:r>
              <a:rPr lang="el-GR" sz="2400" dirty="0"/>
              <a:t>αυτόνομη </a:t>
            </a:r>
            <a:r>
              <a:rPr lang="el-GR" sz="2400" dirty="0" err="1"/>
              <a:t>υπεραντανακλαστικότητα</a:t>
            </a:r>
            <a:r>
              <a:rPr lang="en-GB" sz="2400" dirty="0"/>
              <a:t> </a:t>
            </a:r>
            <a:endParaRPr lang="el-GR" sz="2400" dirty="0"/>
          </a:p>
          <a:p>
            <a:pPr lvl="1"/>
            <a:r>
              <a:rPr lang="el-GR" sz="2400" dirty="0"/>
              <a:t>καχεξία και ληθαργική κατάσταση</a:t>
            </a:r>
            <a:endParaRPr lang="en-US" sz="2400" dirty="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Θεραπεία ουρολοιμώξεων</a:t>
            </a:r>
            <a:endParaRPr lang="el-GR" b="1" dirty="0"/>
          </a:p>
        </p:txBody>
      </p:sp>
      <p:sp>
        <p:nvSpPr>
          <p:cNvPr id="3" name="2 - Θέση περιεχομένου"/>
          <p:cNvSpPr>
            <a:spLocks noGrp="1"/>
          </p:cNvSpPr>
          <p:nvPr>
            <p:ph idx="1"/>
          </p:nvPr>
        </p:nvSpPr>
        <p:spPr>
          <a:xfrm>
            <a:off x="457200" y="1600200"/>
            <a:ext cx="8229600" cy="4997152"/>
          </a:xfrm>
          <a:solidFill>
            <a:schemeClr val="tx2">
              <a:lumMod val="20000"/>
              <a:lumOff val="80000"/>
            </a:schemeClr>
          </a:solidFill>
        </p:spPr>
        <p:txBody>
          <a:bodyPr>
            <a:normAutofit fontScale="77500" lnSpcReduction="20000"/>
          </a:bodyPr>
          <a:lstStyle/>
          <a:p>
            <a:r>
              <a:rPr lang="el-GR" dirty="0" smtClean="0"/>
              <a:t>Οι ουρολοιμώξεις σε ασθενείς με </a:t>
            </a:r>
            <a:r>
              <a:rPr lang="el-GR" dirty="0" err="1" smtClean="0"/>
              <a:t>νευροουρολογικές</a:t>
            </a:r>
            <a:r>
              <a:rPr lang="el-GR" dirty="0" smtClean="0"/>
              <a:t> διαταραχές είναι εξ ορισμού </a:t>
            </a:r>
            <a:r>
              <a:rPr lang="el-GR" dirty="0" err="1" smtClean="0"/>
              <a:t>επιπλεγμένες</a:t>
            </a:r>
            <a:endParaRPr lang="en-US" dirty="0" smtClean="0"/>
          </a:p>
          <a:p>
            <a:endParaRPr lang="en-US" dirty="0" smtClean="0"/>
          </a:p>
          <a:p>
            <a:r>
              <a:rPr lang="el-GR" dirty="0" smtClean="0"/>
              <a:t>Πρέπει να λαμβάνεται κ/α ούρων πριν την έναρξη αντιβιοτικής αγωγής</a:t>
            </a:r>
            <a:endParaRPr lang="en-US" dirty="0" smtClean="0"/>
          </a:p>
          <a:p>
            <a:r>
              <a:rPr lang="el-GR" dirty="0" smtClean="0"/>
              <a:t>Αντιβιοτική αγωγή με βάση το αποτέλεσμα της κ/α ούρων και του αντιβιογράμματος</a:t>
            </a:r>
            <a:endParaRPr lang="en-US" dirty="0" smtClean="0"/>
          </a:p>
          <a:p>
            <a:endParaRPr lang="en-US" dirty="0" smtClean="0"/>
          </a:p>
          <a:p>
            <a:r>
              <a:rPr lang="en-US" dirty="0" smtClean="0"/>
              <a:t>single-dose </a:t>
            </a:r>
            <a:r>
              <a:rPr lang="el-GR" dirty="0" smtClean="0"/>
              <a:t>θεραπεία δεν ενδείκνυται</a:t>
            </a:r>
            <a:endParaRPr lang="en-US" dirty="0" smtClean="0"/>
          </a:p>
          <a:p>
            <a:pPr>
              <a:buNone/>
            </a:pPr>
            <a:endParaRPr lang="en-US" dirty="0" smtClean="0"/>
          </a:p>
          <a:p>
            <a:r>
              <a:rPr lang="el-GR" dirty="0" smtClean="0"/>
              <a:t>Δεν υπάρχει συμφωνία στη βιβλιογραφία για τη διάρκεια της αντιβιοτικής αγωγής, που εξαρτάται</a:t>
            </a:r>
            <a:endParaRPr lang="en-US" dirty="0" smtClean="0"/>
          </a:p>
          <a:p>
            <a:pPr lvl="3"/>
            <a:r>
              <a:rPr lang="el-GR" sz="2400" dirty="0" smtClean="0"/>
              <a:t>από τη σοβαρότητα της ουρολοίμωξης </a:t>
            </a:r>
            <a:endParaRPr lang="en-US" sz="2400" dirty="0" smtClean="0"/>
          </a:p>
          <a:p>
            <a:pPr lvl="3"/>
            <a:r>
              <a:rPr lang="el-GR" sz="2400" dirty="0" smtClean="0"/>
              <a:t>αν εμπλέκονται οι νεφροί και ο προστάτης</a:t>
            </a:r>
            <a:endParaRPr lang="el-GR" sz="2400"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Θεραπεία ουρολοιμώξεων</a:t>
            </a:r>
            <a:endParaRPr lang="el-GR" b="1" dirty="0"/>
          </a:p>
        </p:txBody>
      </p:sp>
      <p:pic>
        <p:nvPicPr>
          <p:cNvPr id="30722" name="Picture 2"/>
          <p:cNvPicPr>
            <a:picLocks noGrp="1" noChangeAspect="1" noChangeArrowheads="1"/>
          </p:cNvPicPr>
          <p:nvPr>
            <p:ph idx="1"/>
          </p:nvPr>
        </p:nvPicPr>
        <p:blipFill>
          <a:blip r:embed="rId2" cstate="print"/>
          <a:srcRect/>
          <a:stretch>
            <a:fillRect/>
          </a:stretch>
        </p:blipFill>
        <p:spPr bwMode="auto">
          <a:xfrm>
            <a:off x="0" y="1196752"/>
            <a:ext cx="9143999" cy="5472608"/>
          </a:xfrm>
          <a:prstGeom prst="rect">
            <a:avLst/>
          </a:prstGeom>
          <a:noFill/>
          <a:ln w="9525">
            <a:noFill/>
            <a:miter lim="800000"/>
            <a:headEnd/>
            <a:tailEnd/>
          </a:ln>
        </p:spPr>
      </p:pic>
      <p:sp>
        <p:nvSpPr>
          <p:cNvPr id="5" name="4 - Έλλειψη"/>
          <p:cNvSpPr/>
          <p:nvPr/>
        </p:nvSpPr>
        <p:spPr>
          <a:xfrm>
            <a:off x="2267744" y="2276872"/>
            <a:ext cx="1296144" cy="45811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Έλλειψη"/>
          <p:cNvSpPr/>
          <p:nvPr/>
        </p:nvSpPr>
        <p:spPr>
          <a:xfrm>
            <a:off x="4572000" y="5301208"/>
            <a:ext cx="3744416" cy="1628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Έλλειψη"/>
          <p:cNvSpPr/>
          <p:nvPr/>
        </p:nvSpPr>
        <p:spPr>
          <a:xfrm>
            <a:off x="3815408" y="2276872"/>
            <a:ext cx="5328592" cy="194421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Θεραπεία ουρολοιμώξεων</a:t>
            </a:r>
            <a:endParaRPr lang="el-GR" dirty="0"/>
          </a:p>
        </p:txBody>
      </p:sp>
      <p:sp>
        <p:nvSpPr>
          <p:cNvPr id="5" name="4 - Θέση περιεχομένου"/>
          <p:cNvSpPr>
            <a:spLocks noGrp="1"/>
          </p:cNvSpPr>
          <p:nvPr>
            <p:ph idx="1"/>
          </p:nvPr>
        </p:nvSpPr>
        <p:spPr>
          <a:xfrm>
            <a:off x="0" y="1340768"/>
            <a:ext cx="9144000" cy="4525963"/>
          </a:xfrm>
        </p:spPr>
        <p:txBody>
          <a:bodyPr/>
          <a:lstStyle/>
          <a:p>
            <a:endParaRPr lang="el-GR" dirty="0"/>
          </a:p>
        </p:txBody>
      </p:sp>
      <p:pic>
        <p:nvPicPr>
          <p:cNvPr id="6" name="Picture 2"/>
          <p:cNvPicPr>
            <a:picLocks noChangeAspect="1" noChangeArrowheads="1"/>
          </p:cNvPicPr>
          <p:nvPr/>
        </p:nvPicPr>
        <p:blipFill>
          <a:blip r:embed="rId2" cstate="print"/>
          <a:srcRect/>
          <a:stretch>
            <a:fillRect/>
          </a:stretch>
        </p:blipFill>
        <p:spPr bwMode="auto">
          <a:xfrm>
            <a:off x="611560" y="1484784"/>
            <a:ext cx="7781362" cy="3750151"/>
          </a:xfrm>
          <a:prstGeom prst="rect">
            <a:avLst/>
          </a:prstGeom>
          <a:noFill/>
          <a:ln w="9525">
            <a:noFill/>
            <a:miter lim="800000"/>
            <a:headEnd/>
            <a:tailEnd/>
          </a:ln>
        </p:spPr>
      </p:pic>
      <p:sp>
        <p:nvSpPr>
          <p:cNvPr id="7" name="6 - Ορθογώνιο"/>
          <p:cNvSpPr/>
          <p:nvPr/>
        </p:nvSpPr>
        <p:spPr>
          <a:xfrm>
            <a:off x="395536" y="5589240"/>
            <a:ext cx="7992888" cy="830997"/>
          </a:xfrm>
          <a:prstGeom prst="rect">
            <a:avLst/>
          </a:prstGeom>
          <a:solidFill>
            <a:schemeClr val="accent1"/>
          </a:solidFill>
        </p:spPr>
        <p:txBody>
          <a:bodyPr wrap="square">
            <a:spAutoFit/>
          </a:bodyPr>
          <a:lstStyle/>
          <a:p>
            <a:pPr algn="ctr"/>
            <a:r>
              <a:rPr lang="el-GR" sz="2400" dirty="0" smtClean="0"/>
              <a:t>Η επιλογή της αντιβιοτικής θεραπείας πρέπει να βασίζεται στο αποτέλεσμα του αντιβιογράμματος</a:t>
            </a:r>
            <a:endParaRPr lang="el-GR" sz="2400"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idx="4294967295"/>
          </p:nvPr>
        </p:nvSpPr>
        <p:spPr>
          <a:xfrm>
            <a:off x="539750" y="404813"/>
            <a:ext cx="8153400" cy="1143000"/>
          </a:xfrm>
        </p:spPr>
        <p:txBody>
          <a:bodyPr>
            <a:normAutofit fontScale="90000"/>
          </a:bodyPr>
          <a:lstStyle/>
          <a:p>
            <a:r>
              <a:rPr lang="el-GR" sz="3600" b="1" dirty="0" smtClean="0"/>
              <a:t>Θεραπεία </a:t>
            </a:r>
            <a:r>
              <a:rPr lang="en-US" sz="3600" b="1" dirty="0" smtClean="0"/>
              <a:t>UTI </a:t>
            </a:r>
            <a:r>
              <a:rPr lang="el-GR" sz="3600" b="1" dirty="0" smtClean="0"/>
              <a:t>σε ασθενείς με  </a:t>
            </a:r>
            <a:r>
              <a:rPr lang="el-GR" sz="3600" b="1" dirty="0" err="1" smtClean="0"/>
              <a:t>νευρογενή</a:t>
            </a:r>
            <a:r>
              <a:rPr lang="el-GR" sz="3600" b="1" dirty="0" smtClean="0"/>
              <a:t> κύστη-</a:t>
            </a:r>
            <a:r>
              <a:rPr lang="el-GR" sz="3600" b="1" dirty="0" err="1" smtClean="0"/>
              <a:t>Χημειοπροφύλαξη</a:t>
            </a:r>
            <a:r>
              <a:rPr lang="el-GR" sz="3600" b="1" dirty="0" smtClean="0"/>
              <a:t> </a:t>
            </a:r>
            <a:r>
              <a:rPr lang="el-GR" sz="3600" b="1" dirty="0"/>
              <a:t>σε </a:t>
            </a:r>
            <a:r>
              <a:rPr lang="el-GR" sz="3600" b="1" dirty="0" err="1"/>
              <a:t>νευρογενή</a:t>
            </a:r>
            <a:r>
              <a:rPr lang="el-GR" sz="3600" b="1" dirty="0"/>
              <a:t> </a:t>
            </a:r>
            <a:r>
              <a:rPr lang="el-GR" sz="3600" b="1" dirty="0" smtClean="0"/>
              <a:t>κύστη</a:t>
            </a:r>
            <a:endParaRPr lang="en-GB" sz="3600" b="1" dirty="0"/>
          </a:p>
        </p:txBody>
      </p:sp>
      <p:sp>
        <p:nvSpPr>
          <p:cNvPr id="76805" name="Text Box 5"/>
          <p:cNvSpPr txBox="1">
            <a:spLocks noChangeArrowheads="1"/>
          </p:cNvSpPr>
          <p:nvPr/>
        </p:nvSpPr>
        <p:spPr bwMode="auto">
          <a:xfrm>
            <a:off x="3348038" y="6445250"/>
            <a:ext cx="5616575" cy="336550"/>
          </a:xfrm>
          <a:prstGeom prst="rect">
            <a:avLst/>
          </a:prstGeom>
          <a:noFill/>
          <a:ln w="9525">
            <a:noFill/>
            <a:miter lim="800000"/>
            <a:headEnd/>
            <a:tailEnd/>
          </a:ln>
        </p:spPr>
        <p:txBody>
          <a:bodyPr>
            <a:spAutoFit/>
          </a:bodyPr>
          <a:lstStyle/>
          <a:p>
            <a:r>
              <a:rPr lang="en-US" sz="1600" b="1" i="1" dirty="0" smtClean="0"/>
              <a:t>EAU Guidelines 201</a:t>
            </a:r>
            <a:r>
              <a:rPr lang="el-GR" sz="1600" b="1" i="1" dirty="0" smtClean="0"/>
              <a:t>8</a:t>
            </a:r>
            <a:endParaRPr lang="en-GB" sz="1600" i="1" dirty="0"/>
          </a:p>
        </p:txBody>
      </p:sp>
      <p:graphicFrame>
        <p:nvGraphicFramePr>
          <p:cNvPr id="6" name="5 - Πίνακας"/>
          <p:cNvGraphicFramePr>
            <a:graphicFrameLocks noGrp="1"/>
          </p:cNvGraphicFramePr>
          <p:nvPr/>
        </p:nvGraphicFramePr>
        <p:xfrm>
          <a:off x="395536" y="1916832"/>
          <a:ext cx="8532440" cy="3202874"/>
        </p:xfrm>
        <a:graphic>
          <a:graphicData uri="http://schemas.openxmlformats.org/drawingml/2006/table">
            <a:tbl>
              <a:tblPr/>
              <a:tblGrid>
                <a:gridCol w="7498710"/>
                <a:gridCol w="532496"/>
                <a:gridCol w="501234"/>
              </a:tblGrid>
              <a:tr h="363662">
                <a:tc>
                  <a:txBody>
                    <a:bodyPr/>
                    <a:lstStyle/>
                    <a:p>
                      <a:pPr algn="just">
                        <a:lnSpc>
                          <a:spcPct val="115000"/>
                        </a:lnSpc>
                        <a:spcAft>
                          <a:spcPts val="1000"/>
                        </a:spcAft>
                      </a:pPr>
                      <a:r>
                        <a:rPr lang="el-GR" sz="1800" b="1" dirty="0">
                          <a:latin typeface="Calibri"/>
                          <a:ea typeface="Calibri"/>
                          <a:cs typeface="Tahoma"/>
                        </a:rPr>
                        <a:t>Συστάσεις </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n-US" sz="1800" b="1">
                          <a:latin typeface="Calibri"/>
                          <a:ea typeface="Calibri"/>
                          <a:cs typeface="Tahoma"/>
                        </a:rPr>
                        <a:t>LE</a:t>
                      </a:r>
                      <a:r>
                        <a:rPr lang="el-GR" sz="1800" b="1">
                          <a:latin typeface="Calibri"/>
                          <a:ea typeface="Calibri"/>
                          <a:cs typeface="Tahoma"/>
                        </a:rPr>
                        <a:t> </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n-US" sz="1800" b="1">
                          <a:latin typeface="Calibri"/>
                          <a:ea typeface="Calibri"/>
                          <a:cs typeface="Tahoma"/>
                        </a:rPr>
                        <a:t>GR</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363662">
                <a:tc>
                  <a:txBody>
                    <a:bodyPr/>
                    <a:lstStyle/>
                    <a:p>
                      <a:pPr>
                        <a:lnSpc>
                          <a:spcPct val="115000"/>
                        </a:lnSpc>
                        <a:spcAft>
                          <a:spcPts val="1000"/>
                        </a:spcAft>
                      </a:pPr>
                      <a:r>
                        <a:rPr lang="el-GR" sz="1800" dirty="0">
                          <a:latin typeface="Calibri"/>
                          <a:ea typeface="Calibri"/>
                          <a:cs typeface="Tahoma"/>
                        </a:rPr>
                        <a:t>Η μακροχρόνια χρήση αντιβιοτικών για υποτροπιάζουσες  </a:t>
                      </a:r>
                      <a:r>
                        <a:rPr lang="el-GR" sz="1800" dirty="0" smtClean="0">
                          <a:latin typeface="Calibri"/>
                          <a:ea typeface="Calibri"/>
                          <a:cs typeface="Tahoma"/>
                        </a:rPr>
                        <a:t>ουρολοιμώξεις </a:t>
                      </a:r>
                      <a:r>
                        <a:rPr lang="el-GR" sz="1800" dirty="0">
                          <a:latin typeface="Calibri"/>
                          <a:ea typeface="Calibri"/>
                          <a:cs typeface="Tahoma"/>
                        </a:rPr>
                        <a:t>θα πρέπει να αποφεύγεται.</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l-GR" sz="1800" dirty="0">
                          <a:latin typeface="Calibri"/>
                          <a:ea typeface="Calibri"/>
                          <a:cs typeface="Tahoma"/>
                        </a:rPr>
                        <a:t>2a</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l-GR" sz="1800">
                          <a:latin typeface="Calibri"/>
                          <a:ea typeface="Calibri"/>
                          <a:cs typeface="Tahoma"/>
                        </a:rPr>
                        <a:t>Β</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727323">
                <a:tc>
                  <a:txBody>
                    <a:bodyPr/>
                    <a:lstStyle/>
                    <a:p>
                      <a:pPr>
                        <a:lnSpc>
                          <a:spcPct val="115000"/>
                        </a:lnSpc>
                        <a:spcAft>
                          <a:spcPts val="1000"/>
                        </a:spcAft>
                      </a:pPr>
                      <a:r>
                        <a:rPr lang="el-GR" sz="1800" dirty="0">
                          <a:latin typeface="Calibri"/>
                          <a:ea typeface="Calibri"/>
                          <a:cs typeface="Tahoma"/>
                        </a:rPr>
                        <a:t>Η θεραπεία των </a:t>
                      </a:r>
                      <a:r>
                        <a:rPr lang="el-GR" sz="1800" dirty="0" err="1">
                          <a:latin typeface="Calibri"/>
                          <a:ea typeface="Calibri"/>
                          <a:cs typeface="Tahoma"/>
                        </a:rPr>
                        <a:t>νευρο</a:t>
                      </a:r>
                      <a:r>
                        <a:rPr lang="el-GR" sz="1800" dirty="0">
                          <a:latin typeface="Calibri"/>
                          <a:ea typeface="Calibri"/>
                          <a:cs typeface="Tahoma"/>
                        </a:rPr>
                        <a:t>-ουρολογικών συμπτωμάτων σε ασθενείς με υποτροπιάζουσες </a:t>
                      </a:r>
                      <a:r>
                        <a:rPr lang="el-GR" sz="1800" dirty="0" smtClean="0">
                          <a:latin typeface="Calibri"/>
                          <a:ea typeface="Calibri"/>
                          <a:cs typeface="Tahoma"/>
                        </a:rPr>
                        <a:t>ουρολοιμώξεις </a:t>
                      </a:r>
                      <a:r>
                        <a:rPr lang="el-GR" sz="1800" dirty="0">
                          <a:latin typeface="Calibri"/>
                          <a:ea typeface="Calibri"/>
                          <a:cs typeface="Tahoma"/>
                        </a:rPr>
                        <a:t>θα πρέπει να είναι η βέλτιστη και τα ξένα σώματα (π.χ. λίθοι, μόνιμοι καθετήρες) θα πρέπει να αφαιρούνται από την ουροφόρο οδό.</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l-GR" sz="1800">
                          <a:latin typeface="Calibri"/>
                          <a:ea typeface="Calibri"/>
                          <a:cs typeface="Tahoma"/>
                        </a:rPr>
                        <a:t>3</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l-GR" sz="1800">
                          <a:latin typeface="Calibri"/>
                          <a:ea typeface="Calibri"/>
                          <a:cs typeface="Tahoma"/>
                        </a:rPr>
                        <a:t>Α</a:t>
                      </a:r>
                      <a:endParaRPr lang="el-GR"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727323">
                <a:tc>
                  <a:txBody>
                    <a:bodyPr/>
                    <a:lstStyle/>
                    <a:p>
                      <a:pPr>
                        <a:lnSpc>
                          <a:spcPct val="115000"/>
                        </a:lnSpc>
                        <a:spcAft>
                          <a:spcPts val="1000"/>
                        </a:spcAft>
                      </a:pPr>
                      <a:r>
                        <a:rPr lang="el-GR" sz="1800" dirty="0">
                          <a:latin typeface="Calibri"/>
                          <a:ea typeface="Calibri"/>
                          <a:cs typeface="Tahoma"/>
                        </a:rPr>
                        <a:t>Σε ασθενείς με </a:t>
                      </a:r>
                      <a:r>
                        <a:rPr lang="el-GR" sz="1800" dirty="0" err="1">
                          <a:latin typeface="Calibri"/>
                          <a:ea typeface="Calibri"/>
                          <a:cs typeface="Tahoma"/>
                        </a:rPr>
                        <a:t>νευροουρολογικές</a:t>
                      </a:r>
                      <a:r>
                        <a:rPr lang="el-GR" sz="1800" dirty="0">
                          <a:latin typeface="Calibri"/>
                          <a:ea typeface="Calibri"/>
                          <a:cs typeface="Tahoma"/>
                        </a:rPr>
                        <a:t> διαταραχές, η προφύλαξη των </a:t>
                      </a:r>
                      <a:r>
                        <a:rPr lang="el-GR" sz="1800" dirty="0" smtClean="0">
                          <a:latin typeface="Calibri"/>
                          <a:ea typeface="Calibri"/>
                          <a:cs typeface="Tahoma"/>
                        </a:rPr>
                        <a:t>ουρολοιμώξεων </a:t>
                      </a:r>
                      <a:r>
                        <a:rPr lang="el-GR" sz="1800" dirty="0">
                          <a:latin typeface="Calibri"/>
                          <a:ea typeface="Calibri"/>
                          <a:cs typeface="Tahoma"/>
                        </a:rPr>
                        <a:t>θα πρέπει να εξατομικεύεται μιας και δεν υπάρχει κάποιο βέλτιστο προφυλακτικό μέτρο.</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l-GR" sz="1800" dirty="0">
                          <a:latin typeface="Calibri"/>
                          <a:ea typeface="Calibri"/>
                          <a:cs typeface="Tahoma"/>
                        </a:rPr>
                        <a:t>4</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l-GR" sz="1800" dirty="0">
                          <a:latin typeface="Calibri"/>
                          <a:ea typeface="Calibri"/>
                          <a:cs typeface="Tahoma"/>
                        </a:rPr>
                        <a:t>C</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bl>
          </a:graphicData>
        </a:graphic>
      </p:graphicFrame>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539552" y="44624"/>
            <a:ext cx="7884368" cy="1512168"/>
          </a:xfrm>
          <a:prstGeom prst="rect">
            <a:avLst/>
          </a:prstGeom>
          <a:noFill/>
          <a:ln w="9525">
            <a:noFill/>
            <a:miter lim="800000"/>
            <a:headEnd/>
            <a:tailEnd/>
          </a:ln>
        </p:spPr>
      </p:pic>
      <p:pic>
        <p:nvPicPr>
          <p:cNvPr id="32770" name="Picture 2"/>
          <p:cNvPicPr>
            <a:picLocks noChangeAspect="1" noChangeArrowheads="1"/>
          </p:cNvPicPr>
          <p:nvPr/>
        </p:nvPicPr>
        <p:blipFill>
          <a:blip r:embed="rId3" cstate="print"/>
          <a:srcRect/>
          <a:stretch>
            <a:fillRect/>
          </a:stretch>
        </p:blipFill>
        <p:spPr bwMode="auto">
          <a:xfrm>
            <a:off x="539552" y="2132856"/>
            <a:ext cx="3168352" cy="3982194"/>
          </a:xfrm>
          <a:prstGeom prst="rect">
            <a:avLst/>
          </a:prstGeom>
          <a:noFill/>
          <a:ln w="9525">
            <a:noFill/>
            <a:miter lim="800000"/>
            <a:headEnd/>
            <a:tailEnd/>
          </a:ln>
        </p:spPr>
      </p:pic>
      <p:pic>
        <p:nvPicPr>
          <p:cNvPr id="4" name="Picture 3"/>
          <p:cNvPicPr>
            <a:picLocks noChangeAspect="1" noChangeArrowheads="1"/>
          </p:cNvPicPr>
          <p:nvPr/>
        </p:nvPicPr>
        <p:blipFill>
          <a:blip r:embed="rId4" cstate="print"/>
          <a:srcRect/>
          <a:stretch>
            <a:fillRect/>
          </a:stretch>
        </p:blipFill>
        <p:spPr bwMode="auto">
          <a:xfrm>
            <a:off x="3779912" y="1844824"/>
            <a:ext cx="4808984" cy="5013176"/>
          </a:xfrm>
          <a:prstGeom prst="rect">
            <a:avLst/>
          </a:prstGeom>
          <a:noFill/>
          <a:ln w="9525">
            <a:noFill/>
            <a:miter lim="800000"/>
            <a:headEnd/>
            <a:tailEnd/>
          </a:ln>
        </p:spPr>
      </p:pic>
    </p:spTree>
    <p:extLst>
      <p:ext uri="{BB962C8B-B14F-4D97-AF65-F5344CB8AC3E}">
        <p14:creationId xmlns:p14="http://schemas.microsoft.com/office/powerpoint/2010/main" val="384421738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0" y="-27384"/>
            <a:ext cx="9144000" cy="1143000"/>
          </a:xfrm>
        </p:spPr>
        <p:txBody>
          <a:bodyPr>
            <a:normAutofit/>
          </a:bodyPr>
          <a:lstStyle/>
          <a:p>
            <a:r>
              <a:rPr lang="el-GR" b="1" dirty="0" err="1" smtClean="0"/>
              <a:t>Νευρογενής</a:t>
            </a:r>
            <a:r>
              <a:rPr lang="el-GR" b="1" dirty="0" smtClean="0"/>
              <a:t> ανεπάρκεια σφιγκτήρα</a:t>
            </a:r>
            <a:endParaRPr lang="el-GR" b="1" dirty="0"/>
          </a:p>
        </p:txBody>
      </p:sp>
      <p:pic>
        <p:nvPicPr>
          <p:cNvPr id="160774" name="Picture 6" descr="ScottSchema"/>
          <p:cNvPicPr>
            <a:picLocks noGrp="1" noChangeAspect="1" noChangeArrowheads="1"/>
          </p:cNvPicPr>
          <p:nvPr>
            <p:ph sz="quarter" idx="2"/>
          </p:nvPr>
        </p:nvPicPr>
        <p:blipFill>
          <a:blip r:embed="rId2" cstate="print"/>
          <a:srcRect/>
          <a:stretch>
            <a:fillRect/>
          </a:stretch>
        </p:blipFill>
        <p:spPr>
          <a:xfrm>
            <a:off x="0" y="5373216"/>
            <a:ext cx="1844970" cy="1484784"/>
          </a:xfrm>
          <a:noFill/>
          <a:ln/>
        </p:spPr>
      </p:pic>
      <p:pic>
        <p:nvPicPr>
          <p:cNvPr id="160776" name="Picture 8" descr="ss1"/>
          <p:cNvPicPr>
            <a:picLocks noGrp="1" noChangeAspect="1" noChangeArrowheads="1"/>
          </p:cNvPicPr>
          <p:nvPr>
            <p:ph sz="quarter" idx="3"/>
          </p:nvPr>
        </p:nvPicPr>
        <p:blipFill>
          <a:blip r:embed="rId3" cstate="print">
            <a:lum bright="-10000"/>
          </a:blip>
          <a:srcRect/>
          <a:stretch>
            <a:fillRect/>
          </a:stretch>
        </p:blipFill>
        <p:spPr>
          <a:xfrm>
            <a:off x="7499200" y="5273824"/>
            <a:ext cx="1644800" cy="1584176"/>
          </a:xfrm>
          <a:noFill/>
          <a:ln/>
        </p:spPr>
      </p:pic>
      <p:sp>
        <p:nvSpPr>
          <p:cNvPr id="160778" name="Text Box 10"/>
          <p:cNvSpPr txBox="1">
            <a:spLocks noChangeArrowheads="1"/>
          </p:cNvSpPr>
          <p:nvPr/>
        </p:nvSpPr>
        <p:spPr bwMode="auto">
          <a:xfrm>
            <a:off x="1384300" y="5321300"/>
            <a:ext cx="3043238" cy="366713"/>
          </a:xfrm>
          <a:prstGeom prst="rect">
            <a:avLst/>
          </a:prstGeom>
          <a:noFill/>
          <a:ln w="9525">
            <a:noFill/>
            <a:miter lim="800000"/>
            <a:headEnd/>
            <a:tailEnd/>
          </a:ln>
          <a:effectLst/>
        </p:spPr>
        <p:txBody>
          <a:bodyPr>
            <a:spAutoFit/>
          </a:bodyPr>
          <a:lstStyle/>
          <a:p>
            <a:endParaRPr lang="el-GR"/>
          </a:p>
        </p:txBody>
      </p:sp>
      <p:sp>
        <p:nvSpPr>
          <p:cNvPr id="160779" name="Text Box 11"/>
          <p:cNvSpPr txBox="1">
            <a:spLocks noChangeArrowheads="1"/>
          </p:cNvSpPr>
          <p:nvPr/>
        </p:nvSpPr>
        <p:spPr bwMode="auto">
          <a:xfrm>
            <a:off x="755576" y="1067252"/>
            <a:ext cx="7416874" cy="1569660"/>
          </a:xfrm>
          <a:prstGeom prst="rect">
            <a:avLst/>
          </a:prstGeom>
          <a:solidFill>
            <a:schemeClr val="accent1"/>
          </a:solidFill>
          <a:ln w="9525">
            <a:noFill/>
            <a:miter lim="800000"/>
            <a:headEnd/>
            <a:tailEnd/>
          </a:ln>
          <a:effectLst/>
        </p:spPr>
        <p:txBody>
          <a:bodyPr wrap="square">
            <a:spAutoFit/>
          </a:bodyPr>
          <a:lstStyle/>
          <a:p>
            <a:pPr lvl="1">
              <a:buFontTx/>
              <a:buChar char="•"/>
            </a:pPr>
            <a:r>
              <a:rPr lang="el-GR" sz="2400" dirty="0" err="1" smtClean="0">
                <a:solidFill>
                  <a:srgbClr val="000000"/>
                </a:solidFill>
              </a:rPr>
              <a:t>Διογκωτικά</a:t>
            </a:r>
            <a:r>
              <a:rPr lang="el-GR" sz="2400" dirty="0" smtClean="0">
                <a:solidFill>
                  <a:srgbClr val="000000"/>
                </a:solidFill>
              </a:rPr>
              <a:t> υλικά</a:t>
            </a:r>
          </a:p>
          <a:p>
            <a:pPr lvl="1">
              <a:buFontTx/>
              <a:buChar char="•"/>
            </a:pPr>
            <a:r>
              <a:rPr lang="el-GR" sz="2400" dirty="0" err="1" smtClean="0">
                <a:solidFill>
                  <a:srgbClr val="000000"/>
                </a:solidFill>
              </a:rPr>
              <a:t>Υποαυχενικό</a:t>
            </a:r>
            <a:r>
              <a:rPr lang="el-GR" sz="2400" dirty="0" smtClean="0">
                <a:solidFill>
                  <a:srgbClr val="000000"/>
                </a:solidFill>
              </a:rPr>
              <a:t> </a:t>
            </a:r>
            <a:r>
              <a:rPr lang="en-GB" sz="2400" dirty="0">
                <a:solidFill>
                  <a:srgbClr val="000000"/>
                </a:solidFill>
              </a:rPr>
              <a:t>sling</a:t>
            </a:r>
            <a:r>
              <a:rPr lang="el-GR" sz="2400" dirty="0">
                <a:solidFill>
                  <a:srgbClr val="000000"/>
                </a:solidFill>
              </a:rPr>
              <a:t> </a:t>
            </a:r>
            <a:r>
              <a:rPr lang="en-GB" sz="2400" dirty="0">
                <a:solidFill>
                  <a:srgbClr val="000000"/>
                </a:solidFill>
              </a:rPr>
              <a:t>/ </a:t>
            </a:r>
            <a:r>
              <a:rPr lang="el-GR" sz="2400" dirty="0">
                <a:solidFill>
                  <a:srgbClr val="000000"/>
                </a:solidFill>
              </a:rPr>
              <a:t>σύγκλειση </a:t>
            </a:r>
            <a:r>
              <a:rPr lang="el-GR" sz="2400" dirty="0" smtClean="0">
                <a:solidFill>
                  <a:srgbClr val="000000"/>
                </a:solidFill>
              </a:rPr>
              <a:t>αυχένα	</a:t>
            </a:r>
            <a:endParaRPr lang="en-GB" sz="2400" dirty="0">
              <a:solidFill>
                <a:srgbClr val="000000"/>
              </a:solidFill>
            </a:endParaRPr>
          </a:p>
          <a:p>
            <a:pPr lvl="1">
              <a:buFontTx/>
              <a:buChar char="•"/>
            </a:pPr>
            <a:r>
              <a:rPr lang="el-GR" sz="2400" dirty="0" err="1" smtClean="0">
                <a:solidFill>
                  <a:srgbClr val="000000"/>
                </a:solidFill>
              </a:rPr>
              <a:t>Υποουρηθρική</a:t>
            </a:r>
            <a:r>
              <a:rPr lang="el-GR" sz="2400" dirty="0" smtClean="0">
                <a:solidFill>
                  <a:srgbClr val="000000"/>
                </a:solidFill>
              </a:rPr>
              <a:t> ταινία</a:t>
            </a:r>
          </a:p>
          <a:p>
            <a:pPr lvl="1">
              <a:buFontTx/>
              <a:buChar char="•"/>
            </a:pPr>
            <a:r>
              <a:rPr lang="el-GR" sz="2400" dirty="0" smtClean="0">
                <a:solidFill>
                  <a:srgbClr val="000000"/>
                </a:solidFill>
              </a:rPr>
              <a:t>Τεχνητός σφιγκτήρας</a:t>
            </a:r>
          </a:p>
        </p:txBody>
      </p:sp>
      <p:sp>
        <p:nvSpPr>
          <p:cNvPr id="10" name="9 - Ορθογώνιο"/>
          <p:cNvSpPr/>
          <p:nvPr/>
        </p:nvSpPr>
        <p:spPr>
          <a:xfrm>
            <a:off x="5292080" y="5795972"/>
            <a:ext cx="2135841" cy="369332"/>
          </a:xfrm>
          <a:prstGeom prst="rect">
            <a:avLst/>
          </a:prstGeom>
        </p:spPr>
        <p:txBody>
          <a:bodyPr wrap="none">
            <a:spAutoFit/>
          </a:bodyPr>
          <a:lstStyle/>
          <a:p>
            <a:r>
              <a:rPr lang="en-US" dirty="0" smtClean="0"/>
              <a:t>EAU Guidelines 201</a:t>
            </a:r>
            <a:r>
              <a:rPr lang="el-GR" dirty="0" smtClean="0"/>
              <a:t>8</a:t>
            </a:r>
            <a:endParaRPr lang="el-GR" dirty="0"/>
          </a:p>
        </p:txBody>
      </p:sp>
      <p:graphicFrame>
        <p:nvGraphicFramePr>
          <p:cNvPr id="11" name="10 - Πίνακας"/>
          <p:cNvGraphicFramePr>
            <a:graphicFrameLocks noGrp="1"/>
          </p:cNvGraphicFramePr>
          <p:nvPr/>
        </p:nvGraphicFramePr>
        <p:xfrm>
          <a:off x="467544" y="2807188"/>
          <a:ext cx="8208912" cy="2277996"/>
        </p:xfrm>
        <a:graphic>
          <a:graphicData uri="http://schemas.openxmlformats.org/drawingml/2006/table">
            <a:tbl>
              <a:tblPr/>
              <a:tblGrid>
                <a:gridCol w="7269284"/>
                <a:gridCol w="416850"/>
                <a:gridCol w="522778"/>
              </a:tblGrid>
              <a:tr h="388502">
                <a:tc>
                  <a:txBody>
                    <a:bodyPr/>
                    <a:lstStyle/>
                    <a:p>
                      <a:pPr algn="just">
                        <a:lnSpc>
                          <a:spcPct val="115000"/>
                        </a:lnSpc>
                        <a:spcAft>
                          <a:spcPts val="1000"/>
                        </a:spcAft>
                      </a:pPr>
                      <a:r>
                        <a:rPr lang="el-GR" sz="2000" b="1" dirty="0">
                          <a:latin typeface="Calibri"/>
                          <a:ea typeface="Calibri"/>
                          <a:cs typeface="Tahoma"/>
                        </a:rPr>
                        <a:t>Συστάσεις </a:t>
                      </a:r>
                      <a:endParaRPr lang="el-GR"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n-US" sz="2000" b="1">
                          <a:latin typeface="Calibri"/>
                          <a:ea typeface="Calibri"/>
                          <a:cs typeface="Tahoma"/>
                        </a:rPr>
                        <a:t>LE</a:t>
                      </a:r>
                      <a:r>
                        <a:rPr lang="el-GR" sz="2000" b="1">
                          <a:latin typeface="Calibri"/>
                          <a:ea typeface="Calibri"/>
                          <a:cs typeface="Tahoma"/>
                        </a:rPr>
                        <a:t> </a:t>
                      </a:r>
                      <a:endParaRPr lang="el-GR"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15000"/>
                        </a:lnSpc>
                        <a:spcAft>
                          <a:spcPts val="1000"/>
                        </a:spcAft>
                      </a:pPr>
                      <a:r>
                        <a:rPr lang="en-US" sz="2000" b="1">
                          <a:latin typeface="Calibri"/>
                          <a:ea typeface="Calibri"/>
                          <a:cs typeface="Tahoma"/>
                        </a:rPr>
                        <a:t>GR</a:t>
                      </a:r>
                      <a:endParaRPr lang="el-GR"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1112489">
                <a:tc>
                  <a:txBody>
                    <a:bodyPr/>
                    <a:lstStyle/>
                    <a:p>
                      <a:pPr algn="just">
                        <a:lnSpc>
                          <a:spcPct val="115000"/>
                        </a:lnSpc>
                        <a:spcAft>
                          <a:spcPts val="1000"/>
                        </a:spcAft>
                      </a:pPr>
                      <a:r>
                        <a:rPr lang="el-GR" sz="2000" dirty="0">
                          <a:latin typeface="Calibri"/>
                          <a:ea typeface="Calibri"/>
                          <a:cs typeface="Tahoma"/>
                        </a:rPr>
                        <a:t>Σε γυναίκες ασθενείς με </a:t>
                      </a:r>
                      <a:r>
                        <a:rPr lang="el-GR" sz="2000" dirty="0" err="1">
                          <a:latin typeface="Calibri"/>
                          <a:ea typeface="Calibri"/>
                          <a:cs typeface="Tahoma"/>
                        </a:rPr>
                        <a:t>νευρογενή</a:t>
                      </a:r>
                      <a:r>
                        <a:rPr lang="el-GR" sz="2000" dirty="0">
                          <a:latin typeface="Calibri"/>
                          <a:ea typeface="Calibri"/>
                          <a:cs typeface="Tahoma"/>
                        </a:rPr>
                        <a:t> ακράτεια κατά τη προσπάθεια που είναι ικανές να </a:t>
                      </a:r>
                      <a:r>
                        <a:rPr lang="el-GR" sz="2000" dirty="0" err="1">
                          <a:latin typeface="Calibri"/>
                          <a:ea typeface="Calibri"/>
                          <a:cs typeface="Tahoma"/>
                        </a:rPr>
                        <a:t>αυτοκαθετηριαστούν</a:t>
                      </a:r>
                      <a:r>
                        <a:rPr lang="el-GR" sz="2000" dirty="0">
                          <a:latin typeface="Calibri"/>
                          <a:ea typeface="Calibri"/>
                          <a:cs typeface="Tahoma"/>
                        </a:rPr>
                        <a:t>, </a:t>
                      </a:r>
                      <a:r>
                        <a:rPr lang="el-GR" sz="2000" dirty="0" smtClean="0">
                          <a:latin typeface="Calibri"/>
                          <a:ea typeface="Calibri"/>
                          <a:cs typeface="Tahoma"/>
                        </a:rPr>
                        <a:t>συστήνεται η </a:t>
                      </a:r>
                      <a:r>
                        <a:rPr lang="el-GR" sz="2000" dirty="0">
                          <a:latin typeface="Calibri"/>
                          <a:ea typeface="Calibri"/>
                          <a:cs typeface="Tahoma"/>
                        </a:rPr>
                        <a:t>τοποθέτηση ενός </a:t>
                      </a:r>
                      <a:r>
                        <a:rPr lang="el-GR" sz="2000" dirty="0" err="1">
                          <a:latin typeface="Calibri"/>
                          <a:ea typeface="Calibri"/>
                          <a:cs typeface="Tahoma"/>
                        </a:rPr>
                        <a:t>αυτόλογου</a:t>
                      </a:r>
                      <a:r>
                        <a:rPr lang="el-GR" sz="2000" dirty="0">
                          <a:latin typeface="Calibri"/>
                          <a:ea typeface="Calibri"/>
                          <a:cs typeface="Tahoma"/>
                        </a:rPr>
                        <a:t> ουρηθρικού </a:t>
                      </a:r>
                      <a:r>
                        <a:rPr lang="en-US" sz="2000" dirty="0">
                          <a:latin typeface="Calibri"/>
                          <a:ea typeface="Calibri"/>
                          <a:cs typeface="Tahoma"/>
                        </a:rPr>
                        <a:t>sling</a:t>
                      </a:r>
                      <a:r>
                        <a:rPr lang="el-GR" sz="2000" dirty="0">
                          <a:latin typeface="Calibri"/>
                          <a:ea typeface="Calibri"/>
                          <a:cs typeface="Tahoma"/>
                        </a:rPr>
                        <a:t> </a:t>
                      </a:r>
                      <a:endParaRPr lang="el-GR"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l-GR" sz="2000" dirty="0">
                          <a:latin typeface="Calibri"/>
                          <a:ea typeface="Calibri"/>
                          <a:cs typeface="Tahoma"/>
                        </a:rPr>
                        <a:t>4</a:t>
                      </a:r>
                      <a:endParaRPr lang="el-GR"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l-GR" sz="2000" dirty="0">
                          <a:latin typeface="Calibri"/>
                          <a:ea typeface="Calibri"/>
                          <a:cs typeface="Tahoma"/>
                        </a:rPr>
                        <a:t>Β</a:t>
                      </a:r>
                      <a:endParaRPr lang="el-GR"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777005">
                <a:tc>
                  <a:txBody>
                    <a:bodyPr/>
                    <a:lstStyle/>
                    <a:p>
                      <a:pPr algn="just">
                        <a:lnSpc>
                          <a:spcPct val="115000"/>
                        </a:lnSpc>
                        <a:spcAft>
                          <a:spcPts val="1000"/>
                        </a:spcAft>
                      </a:pPr>
                      <a:r>
                        <a:rPr lang="el-GR" sz="2000" dirty="0">
                          <a:latin typeface="Calibri"/>
                          <a:ea typeface="Calibri"/>
                          <a:cs typeface="Tahoma"/>
                        </a:rPr>
                        <a:t>Σε άνδρες ασθενείς με </a:t>
                      </a:r>
                      <a:r>
                        <a:rPr lang="el-GR" sz="2000" dirty="0" err="1">
                          <a:latin typeface="Calibri"/>
                          <a:ea typeface="Calibri"/>
                          <a:cs typeface="Tahoma"/>
                        </a:rPr>
                        <a:t>νευρογενή</a:t>
                      </a:r>
                      <a:r>
                        <a:rPr lang="el-GR" sz="2000" dirty="0">
                          <a:latin typeface="Calibri"/>
                          <a:ea typeface="Calibri"/>
                          <a:cs typeface="Tahoma"/>
                        </a:rPr>
                        <a:t> ακράτεια κατά τη προσπάθεια, </a:t>
                      </a:r>
                      <a:r>
                        <a:rPr lang="el-GR" sz="2000" dirty="0" smtClean="0">
                          <a:latin typeface="Calibri"/>
                          <a:ea typeface="Calibri"/>
                          <a:cs typeface="Tahoma"/>
                        </a:rPr>
                        <a:t>συστήνεται η </a:t>
                      </a:r>
                      <a:r>
                        <a:rPr lang="el-GR" sz="2000" dirty="0">
                          <a:latin typeface="Calibri"/>
                          <a:ea typeface="Calibri"/>
                          <a:cs typeface="Tahoma"/>
                        </a:rPr>
                        <a:t>τοποθέτηση τεχνητού </a:t>
                      </a:r>
                      <a:r>
                        <a:rPr lang="el-GR" sz="2000" dirty="0" smtClean="0">
                          <a:latin typeface="Calibri"/>
                          <a:ea typeface="Calibri"/>
                          <a:cs typeface="Tahoma"/>
                        </a:rPr>
                        <a:t>σφιγκτήρα</a:t>
                      </a:r>
                      <a:endParaRPr lang="el-GR"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l-GR" sz="2000" dirty="0">
                          <a:latin typeface="Calibri"/>
                          <a:ea typeface="Calibri"/>
                          <a:cs typeface="Tahoma"/>
                        </a:rPr>
                        <a:t>3</a:t>
                      </a:r>
                      <a:endParaRPr lang="el-GR"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1000"/>
                        </a:spcAft>
                      </a:pPr>
                      <a:r>
                        <a:rPr lang="el-GR" sz="2000" dirty="0">
                          <a:latin typeface="Calibri"/>
                          <a:ea typeface="Calibri"/>
                          <a:cs typeface="Tahoma"/>
                        </a:rPr>
                        <a:t>Α</a:t>
                      </a:r>
                      <a:endParaRPr lang="el-GR"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l-GR" b="1" dirty="0" smtClean="0"/>
              <a:t>Ανώτερα εγκεφαλικά κέντρα</a:t>
            </a:r>
          </a:p>
        </p:txBody>
      </p:sp>
      <p:sp>
        <p:nvSpPr>
          <p:cNvPr id="25603" name="Rectangle 3"/>
          <p:cNvSpPr>
            <a:spLocks noGrp="1" noChangeArrowheads="1"/>
          </p:cNvSpPr>
          <p:nvPr>
            <p:ph type="body" idx="1"/>
          </p:nvPr>
        </p:nvSpPr>
        <p:spPr>
          <a:xfrm>
            <a:off x="457200" y="1600200"/>
            <a:ext cx="4186238" cy="4525963"/>
          </a:xfrm>
        </p:spPr>
        <p:txBody>
          <a:bodyPr/>
          <a:lstStyle/>
          <a:p>
            <a:pPr eaLnBrk="1" hangingPunct="1"/>
            <a:r>
              <a:rPr lang="el-GR" smtClean="0"/>
              <a:t>Αυτόνομο Νευρικό Σύστημα</a:t>
            </a:r>
          </a:p>
          <a:p>
            <a:pPr eaLnBrk="1" hangingPunct="1"/>
            <a:r>
              <a:rPr lang="el-GR" smtClean="0"/>
              <a:t>Εκούσια και συναισθηματική λειτουργία που βρίσκεται κάτω από τον έλεγχο του ανώτερου Κ.Ν.Σ. </a:t>
            </a:r>
          </a:p>
        </p:txBody>
      </p:sp>
      <p:pic>
        <p:nvPicPr>
          <p:cNvPr id="25604" name="Picture 4" descr="Εικόνα 1"/>
          <p:cNvPicPr>
            <a:picLocks noChangeAspect="1" noChangeArrowheads="1"/>
          </p:cNvPicPr>
          <p:nvPr/>
        </p:nvPicPr>
        <p:blipFill>
          <a:blip r:embed="rId2" cstate="print"/>
          <a:srcRect/>
          <a:stretch>
            <a:fillRect/>
          </a:stretch>
        </p:blipFill>
        <p:spPr bwMode="auto">
          <a:xfrm>
            <a:off x="4643438" y="1319213"/>
            <a:ext cx="4176712" cy="5422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el-GR" smtClean="0"/>
          </a:p>
        </p:txBody>
      </p:sp>
      <p:pic>
        <p:nvPicPr>
          <p:cNvPr id="26627" name="Picture 3"/>
          <p:cNvPicPr>
            <a:picLocks noGrp="1" noChangeAspect="1" noChangeArrowheads="1"/>
          </p:cNvPicPr>
          <p:nvPr>
            <p:ph type="body" idx="1"/>
          </p:nvPr>
        </p:nvPicPr>
        <p:blipFill>
          <a:blip r:embed="rId2" cstate="print"/>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endParaRPr lang="el-GR" smtClean="0"/>
          </a:p>
        </p:txBody>
      </p:sp>
      <p:sp>
        <p:nvSpPr>
          <p:cNvPr id="19459" name="Rectangle 3"/>
          <p:cNvSpPr>
            <a:spLocks noGrp="1" noChangeArrowheads="1"/>
          </p:cNvSpPr>
          <p:nvPr>
            <p:ph type="body" idx="1"/>
          </p:nvPr>
        </p:nvSpPr>
        <p:spPr/>
        <p:txBody>
          <a:bodyPr/>
          <a:lstStyle/>
          <a:p>
            <a:pPr eaLnBrk="1" hangingPunct="1"/>
            <a:endParaRPr lang="el-GR" smtClean="0"/>
          </a:p>
        </p:txBody>
      </p:sp>
      <p:pic>
        <p:nvPicPr>
          <p:cNvPr id="27652" name="Picture 4"/>
          <p:cNvPicPr>
            <a:picLocks noChangeAspect="1" noChangeArrowheads="1"/>
          </p:cNvPicPr>
          <p:nvPr/>
        </p:nvPicPr>
        <p:blipFill>
          <a:blip r:embed="rId2" cstate="print"/>
          <a:srcRect/>
          <a:stretch>
            <a:fillRect/>
          </a:stretch>
        </p:blipFill>
        <p:spPr bwMode="auto">
          <a:xfrm>
            <a:off x="0" y="-46038"/>
            <a:ext cx="9144000" cy="6904038"/>
          </a:xfrm>
          <a:prstGeom prst="rect">
            <a:avLst/>
          </a:prstGeom>
          <a:noFill/>
          <a:ln w="31750" algn="ctr">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l-GR" b="1" dirty="0" smtClean="0"/>
              <a:t>Ανώτερα εγκεφαλικά κέντρα</a:t>
            </a:r>
          </a:p>
        </p:txBody>
      </p:sp>
      <p:sp>
        <p:nvSpPr>
          <p:cNvPr id="33795" name="Rectangle 3"/>
          <p:cNvSpPr>
            <a:spLocks noGrp="1" noChangeArrowheads="1"/>
          </p:cNvSpPr>
          <p:nvPr>
            <p:ph type="body" idx="1"/>
          </p:nvPr>
        </p:nvSpPr>
        <p:spPr>
          <a:xfrm>
            <a:off x="4572000" y="1628775"/>
            <a:ext cx="4464050" cy="4321175"/>
          </a:xfrm>
          <a:solidFill>
            <a:schemeClr val="tx2">
              <a:lumMod val="20000"/>
              <a:lumOff val="80000"/>
            </a:schemeClr>
          </a:solidFill>
        </p:spPr>
        <p:txBody>
          <a:bodyPr/>
          <a:lstStyle/>
          <a:p>
            <a:pPr eaLnBrk="1" hangingPunct="1">
              <a:lnSpc>
                <a:spcPct val="90000"/>
              </a:lnSpc>
            </a:pPr>
            <a:r>
              <a:rPr lang="el-GR" sz="2400" dirty="0" smtClean="0"/>
              <a:t>Εκούσιος έλεγχος ούρησης</a:t>
            </a:r>
          </a:p>
          <a:p>
            <a:pPr lvl="3" eaLnBrk="1" hangingPunct="1">
              <a:lnSpc>
                <a:spcPct val="90000"/>
              </a:lnSpc>
            </a:pPr>
            <a:r>
              <a:rPr lang="el-GR" sz="1600" dirty="0" err="1" smtClean="0"/>
              <a:t>Φλοιϊκά</a:t>
            </a:r>
            <a:r>
              <a:rPr lang="el-GR" sz="1600" dirty="0" smtClean="0"/>
              <a:t> κέντρα στο μετωπιαίο και προμετωπιαίο λοβό,  έλικα του </a:t>
            </a:r>
            <a:r>
              <a:rPr lang="el-GR" sz="1600" dirty="0" err="1" smtClean="0"/>
              <a:t>προσθιου</a:t>
            </a:r>
            <a:r>
              <a:rPr lang="el-GR" sz="1600" dirty="0" smtClean="0"/>
              <a:t> </a:t>
            </a:r>
            <a:r>
              <a:rPr lang="el-GR" sz="1600" dirty="0" err="1" smtClean="0"/>
              <a:t>προσαγωγίου</a:t>
            </a:r>
            <a:r>
              <a:rPr lang="el-GR" sz="1600" dirty="0" smtClean="0"/>
              <a:t>, νήσος, θάλαμος </a:t>
            </a:r>
          </a:p>
          <a:p>
            <a:pPr eaLnBrk="1" hangingPunct="1">
              <a:lnSpc>
                <a:spcPct val="90000"/>
              </a:lnSpc>
            </a:pPr>
            <a:r>
              <a:rPr lang="el-GR" sz="2400" dirty="0" smtClean="0"/>
              <a:t>Συναισθηματικός έλεγχος</a:t>
            </a:r>
            <a:r>
              <a:rPr lang="en-US" sz="2400" dirty="0" smtClean="0"/>
              <a:t>                                                                                                            </a:t>
            </a:r>
            <a:r>
              <a:rPr lang="el-GR" sz="2400" dirty="0" smtClean="0"/>
              <a:t>της ούρησης (ασφάλεια)</a:t>
            </a:r>
          </a:p>
          <a:p>
            <a:pPr lvl="3" eaLnBrk="1" hangingPunct="1">
              <a:lnSpc>
                <a:spcPct val="90000"/>
              </a:lnSpc>
            </a:pPr>
            <a:r>
              <a:rPr lang="el-GR" sz="1600" dirty="0" smtClean="0"/>
              <a:t>Πολύπλοκος</a:t>
            </a:r>
          </a:p>
          <a:p>
            <a:pPr lvl="3" eaLnBrk="1" hangingPunct="1">
              <a:lnSpc>
                <a:spcPct val="90000"/>
              </a:lnSpc>
            </a:pPr>
            <a:r>
              <a:rPr lang="el-GR" sz="1600" dirty="0" err="1" smtClean="0"/>
              <a:t>Λιμβικό</a:t>
            </a:r>
            <a:r>
              <a:rPr lang="el-GR" sz="1600" dirty="0" smtClean="0"/>
              <a:t> σύστημα</a:t>
            </a:r>
          </a:p>
          <a:p>
            <a:pPr lvl="3" eaLnBrk="1" hangingPunct="1">
              <a:lnSpc>
                <a:spcPct val="90000"/>
              </a:lnSpc>
            </a:pPr>
            <a:r>
              <a:rPr lang="el-GR" sz="1600" dirty="0" smtClean="0"/>
              <a:t>Υποθάλαμος, αμυγδαλή, ιππόκαμπος, διάφραγμα, </a:t>
            </a:r>
            <a:r>
              <a:rPr lang="el-GR" sz="1600" dirty="0" err="1" smtClean="0"/>
              <a:t>υπεμεσολόβιος</a:t>
            </a:r>
            <a:r>
              <a:rPr lang="el-GR" sz="1600" dirty="0" smtClean="0"/>
              <a:t> έλικα</a:t>
            </a:r>
            <a:r>
              <a:rPr lang="en-US" sz="1600" dirty="0" smtClean="0"/>
              <a:t>, </a:t>
            </a:r>
            <a:r>
              <a:rPr lang="el-GR" sz="1600" dirty="0" err="1" smtClean="0"/>
              <a:t>υπερκόγχιος</a:t>
            </a:r>
            <a:r>
              <a:rPr lang="el-GR" sz="1600" dirty="0" smtClean="0"/>
              <a:t> φλοιός</a:t>
            </a:r>
            <a:r>
              <a:rPr lang="en-US" sz="1600" dirty="0" smtClean="0"/>
              <a:t>,</a:t>
            </a:r>
            <a:r>
              <a:rPr lang="el-GR" sz="1600" dirty="0" smtClean="0"/>
              <a:t> μη ειδικοί </a:t>
            </a:r>
            <a:r>
              <a:rPr lang="el-GR" sz="1600" dirty="0" err="1" smtClean="0"/>
              <a:t>θαλαμικοί</a:t>
            </a:r>
            <a:r>
              <a:rPr lang="el-GR" sz="1600" dirty="0" smtClean="0"/>
              <a:t> πυρήνες</a:t>
            </a:r>
          </a:p>
          <a:p>
            <a:pPr eaLnBrk="1" hangingPunct="1">
              <a:lnSpc>
                <a:spcPct val="90000"/>
              </a:lnSpc>
            </a:pPr>
            <a:endParaRPr lang="el-GR" sz="2400" dirty="0" smtClean="0"/>
          </a:p>
        </p:txBody>
      </p:sp>
      <p:pic>
        <p:nvPicPr>
          <p:cNvPr id="33796" name="Picture 4" descr="Εικόνα 2"/>
          <p:cNvPicPr>
            <a:picLocks noChangeAspect="1" noChangeArrowheads="1"/>
          </p:cNvPicPr>
          <p:nvPr/>
        </p:nvPicPr>
        <p:blipFill>
          <a:blip r:embed="rId2" cstate="print"/>
          <a:srcRect/>
          <a:stretch>
            <a:fillRect/>
          </a:stretch>
        </p:blipFill>
        <p:spPr bwMode="auto">
          <a:xfrm>
            <a:off x="0" y="1125538"/>
            <a:ext cx="4572000" cy="4533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r>
              <a:rPr lang="el-GR" dirty="0" smtClean="0"/>
              <a:t>Ανατομία-</a:t>
            </a:r>
            <a:r>
              <a:rPr lang="el-GR" dirty="0" err="1" smtClean="0"/>
              <a:t>νευροφυσιολογία</a:t>
            </a:r>
            <a:endParaRPr lang="el-GR" dirty="0" smtClean="0"/>
          </a:p>
          <a:p>
            <a:r>
              <a:rPr lang="el-GR" dirty="0" smtClean="0"/>
              <a:t>Συμπτώματα κατώτερου ουροποιητικού</a:t>
            </a:r>
          </a:p>
          <a:p>
            <a:r>
              <a:rPr lang="el-GR" dirty="0" smtClean="0"/>
              <a:t>Διαγνωστική προσέγγιση</a:t>
            </a:r>
          </a:p>
          <a:p>
            <a:r>
              <a:rPr lang="el-GR" dirty="0" err="1" smtClean="0"/>
              <a:t>Ουροδυναμικός</a:t>
            </a:r>
            <a:r>
              <a:rPr lang="el-GR" dirty="0" smtClean="0"/>
              <a:t> έλεγχος</a:t>
            </a:r>
          </a:p>
          <a:p>
            <a:r>
              <a:rPr lang="el-GR" dirty="0" smtClean="0"/>
              <a:t>Αντιμετώπιση διαταραχών </a:t>
            </a:r>
            <a:r>
              <a:rPr lang="en-US" dirty="0" smtClean="0"/>
              <a:t>KO</a:t>
            </a:r>
            <a:r>
              <a:rPr lang="el-GR" dirty="0" smtClean="0"/>
              <a:t>Σ</a:t>
            </a:r>
          </a:p>
          <a:p>
            <a:pPr lvl="1"/>
            <a:r>
              <a:rPr lang="el-GR" dirty="0" err="1" smtClean="0"/>
              <a:t>Υπερλειτουργικής</a:t>
            </a:r>
            <a:r>
              <a:rPr lang="el-GR" dirty="0" smtClean="0"/>
              <a:t> κύστης</a:t>
            </a:r>
          </a:p>
          <a:p>
            <a:pPr lvl="1"/>
            <a:r>
              <a:rPr lang="el-GR" dirty="0" smtClean="0"/>
              <a:t>Ακράτειας ούρων (μη νευρολογικής αιτιολογίας)</a:t>
            </a:r>
          </a:p>
          <a:p>
            <a:pPr lvl="1"/>
            <a:r>
              <a:rPr lang="el-GR" dirty="0" err="1" smtClean="0"/>
              <a:t>Νευρογενών</a:t>
            </a:r>
            <a:endParaRPr lang="el-GR" dirty="0" smtClean="0"/>
          </a:p>
          <a:p>
            <a:endParaRPr lang="el-GR" dirty="0" smtClean="0"/>
          </a:p>
          <a:p>
            <a:endParaRPr lang="el-GR" dirty="0"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68313" y="333375"/>
            <a:ext cx="8229600" cy="719138"/>
          </a:xfrm>
        </p:spPr>
        <p:txBody>
          <a:bodyPr/>
          <a:lstStyle/>
          <a:p>
            <a:pPr eaLnBrk="1" hangingPunct="1"/>
            <a:r>
              <a:rPr lang="el-GR" sz="4000" b="1" dirty="0" smtClean="0"/>
              <a:t>Ανώτερα εγκεφαλικά κέντρα</a:t>
            </a:r>
          </a:p>
        </p:txBody>
      </p:sp>
      <p:pic>
        <p:nvPicPr>
          <p:cNvPr id="29699" name="Picture 4"/>
          <p:cNvPicPr>
            <a:picLocks noGrp="1" noChangeAspect="1" noChangeArrowheads="1"/>
          </p:cNvPicPr>
          <p:nvPr>
            <p:ph type="body" idx="1"/>
          </p:nvPr>
        </p:nvPicPr>
        <p:blipFill>
          <a:blip r:embed="rId2" cstate="print"/>
          <a:srcRect/>
          <a:stretch>
            <a:fillRect/>
          </a:stretch>
        </p:blipFill>
        <p:spPr>
          <a:xfrm>
            <a:off x="250825" y="2997200"/>
            <a:ext cx="3241675" cy="3860800"/>
          </a:xfrm>
          <a:noFill/>
        </p:spPr>
      </p:pic>
      <p:sp>
        <p:nvSpPr>
          <p:cNvPr id="48133" name="Rectangle 5"/>
          <p:cNvSpPr>
            <a:spLocks noChangeArrowheads="1"/>
          </p:cNvSpPr>
          <p:nvPr/>
        </p:nvSpPr>
        <p:spPr bwMode="auto">
          <a:xfrm>
            <a:off x="323850" y="1268413"/>
            <a:ext cx="8572500" cy="1674812"/>
          </a:xfrm>
          <a:prstGeom prst="rect">
            <a:avLst/>
          </a:prstGeom>
          <a:solidFill>
            <a:schemeClr val="accent1"/>
          </a:solidFill>
          <a:ln w="31750" algn="ctr">
            <a:noFill/>
            <a:miter lim="800000"/>
            <a:headEnd/>
            <a:tailEnd/>
          </a:ln>
        </p:spPr>
        <p:txBody>
          <a:bodyPr>
            <a:spAutoFit/>
          </a:bodyPr>
          <a:lstStyle/>
          <a:p>
            <a:r>
              <a:rPr lang="el-GR" sz="3200" b="1"/>
              <a:t>Συντονισμός</a:t>
            </a:r>
            <a:endParaRPr lang="en-US" sz="3200" b="1"/>
          </a:p>
          <a:p>
            <a:pPr algn="l">
              <a:buFont typeface="Arial" charset="0"/>
              <a:buChar char="•"/>
            </a:pPr>
            <a:r>
              <a:rPr lang="en-US"/>
              <a:t>    </a:t>
            </a:r>
            <a:r>
              <a:rPr lang="el-GR" sz="2400"/>
              <a:t>Κεντρική φαιά ουσία</a:t>
            </a:r>
            <a:r>
              <a:rPr lang="en-US" sz="2400"/>
              <a:t> </a:t>
            </a:r>
            <a:r>
              <a:rPr lang="el-GR" sz="2400"/>
              <a:t>(</a:t>
            </a:r>
            <a:r>
              <a:rPr lang="en-US" sz="2400"/>
              <a:t>PAG)</a:t>
            </a:r>
            <a:r>
              <a:rPr lang="el-GR" sz="2400"/>
              <a:t> γύρω από τον υδραγωγό του </a:t>
            </a:r>
            <a:r>
              <a:rPr lang="en-US" sz="2400"/>
              <a:t>Sylvius</a:t>
            </a:r>
          </a:p>
          <a:p>
            <a:pPr algn="l">
              <a:buFont typeface="Arial" charset="0"/>
              <a:buChar char="•"/>
            </a:pPr>
            <a:r>
              <a:rPr lang="el-GR" sz="2400"/>
              <a:t>  Γεφυρικό κέντρο ούρησης (</a:t>
            </a:r>
            <a:r>
              <a:rPr lang="en-US" sz="2400"/>
              <a:t>PMC</a:t>
            </a:r>
            <a:r>
              <a:rPr lang="el-GR" sz="2400"/>
              <a:t>)</a:t>
            </a:r>
          </a:p>
        </p:txBody>
      </p:sp>
      <p:sp>
        <p:nvSpPr>
          <p:cNvPr id="48134" name="Text Box 6"/>
          <p:cNvSpPr txBox="1">
            <a:spLocks noChangeArrowheads="1"/>
          </p:cNvSpPr>
          <p:nvPr/>
        </p:nvSpPr>
        <p:spPr bwMode="auto">
          <a:xfrm>
            <a:off x="4535488" y="1268413"/>
            <a:ext cx="4429125" cy="3144837"/>
          </a:xfrm>
          <a:prstGeom prst="rect">
            <a:avLst/>
          </a:prstGeom>
          <a:solidFill>
            <a:schemeClr val="accent1"/>
          </a:solidFill>
          <a:ln w="31750" algn="ctr">
            <a:solidFill>
              <a:srgbClr val="D2F6FA"/>
            </a:solidFill>
            <a:miter lim="800000"/>
            <a:headEnd/>
            <a:tailEnd/>
          </a:ln>
        </p:spPr>
        <p:txBody>
          <a:bodyPr>
            <a:spAutoFit/>
          </a:bodyPr>
          <a:lstStyle/>
          <a:p>
            <a:pPr algn="l"/>
            <a:r>
              <a:rPr lang="en-US" b="1"/>
              <a:t>PAG</a:t>
            </a:r>
            <a:endParaRPr lang="el-GR"/>
          </a:p>
          <a:p>
            <a:pPr lvl="1" algn="l">
              <a:buFont typeface="Wingdings" pitchFamily="2" charset="2"/>
              <a:buChar char="ü"/>
            </a:pPr>
            <a:r>
              <a:rPr lang="el-GR"/>
              <a:t>   Προσαγωγά και απαγωγά ερεθίσματα</a:t>
            </a:r>
          </a:p>
          <a:p>
            <a:pPr lvl="1" algn="l">
              <a:buFont typeface="Wingdings" pitchFamily="2" charset="2"/>
              <a:buChar char="ü"/>
            </a:pPr>
            <a:r>
              <a:rPr lang="el-GR"/>
              <a:t>   Ενεργός έλεγχος ούρησης</a:t>
            </a:r>
          </a:p>
          <a:p>
            <a:pPr lvl="1" algn="l">
              <a:buFont typeface="Wingdings" pitchFamily="2" charset="2"/>
              <a:buChar char="ü"/>
            </a:pPr>
            <a:r>
              <a:rPr lang="el-GR"/>
              <a:t>   Οργανώνει και συγχρονίζει όλα τα βασικά συστήματα του σώματος </a:t>
            </a:r>
          </a:p>
          <a:p>
            <a:pPr algn="l"/>
            <a:r>
              <a:rPr lang="en-US" b="1"/>
              <a:t>PMC</a:t>
            </a:r>
          </a:p>
          <a:p>
            <a:pPr lvl="1" algn="l">
              <a:buFont typeface="Wingdings" pitchFamily="2" charset="2"/>
              <a:buChar char="ü"/>
            </a:pPr>
            <a:r>
              <a:rPr lang="en-US" b="1"/>
              <a:t>  </a:t>
            </a:r>
            <a:r>
              <a:rPr lang="el-GR"/>
              <a:t>έλεγχος από </a:t>
            </a:r>
            <a:r>
              <a:rPr lang="en-US"/>
              <a:t>PAG </a:t>
            </a:r>
            <a:r>
              <a:rPr lang="el-GR"/>
              <a:t>και υποθάλαμο</a:t>
            </a:r>
          </a:p>
          <a:p>
            <a:pPr lvl="1" algn="l">
              <a:buFont typeface="Wingdings" pitchFamily="2" charset="2"/>
              <a:buChar char="ü"/>
            </a:pPr>
            <a:r>
              <a:rPr lang="en-US"/>
              <a:t>  L-region, M-region</a:t>
            </a:r>
            <a:endParaRPr lang="el-GR" b="1"/>
          </a:p>
          <a:p>
            <a:pPr lvl="1" algn="l">
              <a:buFont typeface="Wingdings" pitchFamily="2" charset="2"/>
              <a:buChar char="ü"/>
            </a:pPr>
            <a:r>
              <a:rPr lang="en-US" b="1"/>
              <a:t> </a:t>
            </a:r>
            <a:r>
              <a:rPr lang="el-GR"/>
              <a:t>συνεργική σύσπαση εξωστήρα-χάλαση σφιγκτήρα </a:t>
            </a:r>
          </a:p>
        </p:txBody>
      </p:sp>
      <p:pic>
        <p:nvPicPr>
          <p:cNvPr id="29702" name="Picture 9"/>
          <p:cNvPicPr>
            <a:picLocks noChangeAspect="1" noChangeArrowheads="1"/>
          </p:cNvPicPr>
          <p:nvPr/>
        </p:nvPicPr>
        <p:blipFill>
          <a:blip r:embed="rId3" cstate="print"/>
          <a:srcRect/>
          <a:stretch>
            <a:fillRect/>
          </a:stretch>
        </p:blipFill>
        <p:spPr bwMode="auto">
          <a:xfrm>
            <a:off x="3779838" y="4492625"/>
            <a:ext cx="2881312" cy="2365375"/>
          </a:xfrm>
          <a:prstGeom prst="rect">
            <a:avLst/>
          </a:prstGeom>
          <a:noFill/>
          <a:ln w="31750" algn="ctr">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8133"/>
                                        </p:tgtEl>
                                      </p:cBhvr>
                                    </p:animEffect>
                                    <p:set>
                                      <p:cBhvr>
                                        <p:cTn id="7" dur="1" fill="hold">
                                          <p:stCondLst>
                                            <p:cond delay="499"/>
                                          </p:stCondLst>
                                        </p:cTn>
                                        <p:tgtEl>
                                          <p:spTgt spid="48133"/>
                                        </p:tgtEl>
                                        <p:attrNameLst>
                                          <p:attrName>style.visibility</p:attrName>
                                        </p:attrNameLst>
                                      </p:cBhvr>
                                      <p:to>
                                        <p:strVal val="hidden"/>
                                      </p:to>
                                    </p:set>
                                  </p:childTnLst>
                                </p:cTn>
                              </p:par>
                              <p:par>
                                <p:cTn id="8" presetID="3" presetClass="entr" presetSubtype="10" fill="hold" grpId="0" nodeType="withEffect">
                                  <p:stCondLst>
                                    <p:cond delay="0"/>
                                  </p:stCondLst>
                                  <p:childTnLst>
                                    <p:set>
                                      <p:cBhvr>
                                        <p:cTn id="9" dur="1" fill="hold">
                                          <p:stCondLst>
                                            <p:cond delay="0"/>
                                          </p:stCondLst>
                                        </p:cTn>
                                        <p:tgtEl>
                                          <p:spTgt spid="48134">
                                            <p:bg/>
                                          </p:spTgt>
                                        </p:tgtEl>
                                        <p:attrNameLst>
                                          <p:attrName>style.visibility</p:attrName>
                                        </p:attrNameLst>
                                      </p:cBhvr>
                                      <p:to>
                                        <p:strVal val="visible"/>
                                      </p:to>
                                    </p:set>
                                    <p:animEffect transition="in" filter="blinds(horizontal)">
                                      <p:cBhvr>
                                        <p:cTn id="10" dur="500"/>
                                        <p:tgtEl>
                                          <p:spTgt spid="48134">
                                            <p:bg/>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8134">
                                            <p:txEl>
                                              <p:pRg st="0" end="0"/>
                                            </p:txEl>
                                          </p:spTgt>
                                        </p:tgtEl>
                                        <p:attrNameLst>
                                          <p:attrName>style.visibility</p:attrName>
                                        </p:attrNameLst>
                                      </p:cBhvr>
                                      <p:to>
                                        <p:strVal val="visible"/>
                                      </p:to>
                                    </p:set>
                                    <p:animEffect transition="in" filter="blinds(horizontal)">
                                      <p:cBhvr>
                                        <p:cTn id="13" dur="500"/>
                                        <p:tgtEl>
                                          <p:spTgt spid="48134">
                                            <p:txEl>
                                              <p:pRg st="0" end="0"/>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8134">
                                            <p:txEl>
                                              <p:pRg st="1" end="1"/>
                                            </p:txEl>
                                          </p:spTgt>
                                        </p:tgtEl>
                                        <p:attrNameLst>
                                          <p:attrName>style.visibility</p:attrName>
                                        </p:attrNameLst>
                                      </p:cBhvr>
                                      <p:to>
                                        <p:strVal val="visible"/>
                                      </p:to>
                                    </p:set>
                                    <p:animEffect transition="in" filter="blinds(horizontal)">
                                      <p:cBhvr>
                                        <p:cTn id="16" dur="500"/>
                                        <p:tgtEl>
                                          <p:spTgt spid="48134">
                                            <p:txEl>
                                              <p:pRg st="1" end="1"/>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8134">
                                            <p:txEl>
                                              <p:pRg st="2" end="2"/>
                                            </p:txEl>
                                          </p:spTgt>
                                        </p:tgtEl>
                                        <p:attrNameLst>
                                          <p:attrName>style.visibility</p:attrName>
                                        </p:attrNameLst>
                                      </p:cBhvr>
                                      <p:to>
                                        <p:strVal val="visible"/>
                                      </p:to>
                                    </p:set>
                                    <p:animEffect transition="in" filter="blinds(horizontal)">
                                      <p:cBhvr>
                                        <p:cTn id="19" dur="500"/>
                                        <p:tgtEl>
                                          <p:spTgt spid="48134">
                                            <p:txEl>
                                              <p:pRg st="2" end="2"/>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8134">
                                            <p:txEl>
                                              <p:pRg st="3" end="3"/>
                                            </p:txEl>
                                          </p:spTgt>
                                        </p:tgtEl>
                                        <p:attrNameLst>
                                          <p:attrName>style.visibility</p:attrName>
                                        </p:attrNameLst>
                                      </p:cBhvr>
                                      <p:to>
                                        <p:strVal val="visible"/>
                                      </p:to>
                                    </p:set>
                                    <p:animEffect transition="in" filter="blinds(horizontal)">
                                      <p:cBhvr>
                                        <p:cTn id="22" dur="500"/>
                                        <p:tgtEl>
                                          <p:spTgt spid="48134">
                                            <p:txEl>
                                              <p:pRg st="3" end="3"/>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8134">
                                            <p:txEl>
                                              <p:pRg st="4" end="4"/>
                                            </p:txEl>
                                          </p:spTgt>
                                        </p:tgtEl>
                                        <p:attrNameLst>
                                          <p:attrName>style.visibility</p:attrName>
                                        </p:attrNameLst>
                                      </p:cBhvr>
                                      <p:to>
                                        <p:strVal val="visible"/>
                                      </p:to>
                                    </p:set>
                                    <p:animEffect transition="in" filter="blinds(horizontal)">
                                      <p:cBhvr>
                                        <p:cTn id="25" dur="500"/>
                                        <p:tgtEl>
                                          <p:spTgt spid="48134">
                                            <p:txEl>
                                              <p:pRg st="4" end="4"/>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8134">
                                            <p:txEl>
                                              <p:pRg st="5" end="5"/>
                                            </p:txEl>
                                          </p:spTgt>
                                        </p:tgtEl>
                                        <p:attrNameLst>
                                          <p:attrName>style.visibility</p:attrName>
                                        </p:attrNameLst>
                                      </p:cBhvr>
                                      <p:to>
                                        <p:strVal val="visible"/>
                                      </p:to>
                                    </p:set>
                                    <p:animEffect transition="in" filter="blinds(horizontal)">
                                      <p:cBhvr>
                                        <p:cTn id="28" dur="500"/>
                                        <p:tgtEl>
                                          <p:spTgt spid="48134">
                                            <p:txEl>
                                              <p:pRg st="5" end="5"/>
                                            </p:txEl>
                                          </p:spTgt>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48134">
                                            <p:txEl>
                                              <p:pRg st="6" end="6"/>
                                            </p:txEl>
                                          </p:spTgt>
                                        </p:tgtEl>
                                        <p:attrNameLst>
                                          <p:attrName>style.visibility</p:attrName>
                                        </p:attrNameLst>
                                      </p:cBhvr>
                                      <p:to>
                                        <p:strVal val="visible"/>
                                      </p:to>
                                    </p:set>
                                    <p:animEffect transition="in" filter="blinds(horizontal)">
                                      <p:cBhvr>
                                        <p:cTn id="31" dur="500"/>
                                        <p:tgtEl>
                                          <p:spTgt spid="48134">
                                            <p:txEl>
                                              <p:pRg st="6" end="6"/>
                                            </p:txEl>
                                          </p:spTgt>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48134">
                                            <p:txEl>
                                              <p:pRg st="7" end="7"/>
                                            </p:txEl>
                                          </p:spTgt>
                                        </p:tgtEl>
                                        <p:attrNameLst>
                                          <p:attrName>style.visibility</p:attrName>
                                        </p:attrNameLst>
                                      </p:cBhvr>
                                      <p:to>
                                        <p:strVal val="visible"/>
                                      </p:to>
                                    </p:set>
                                    <p:animEffect transition="in" filter="blinds(horizontal)">
                                      <p:cBhvr>
                                        <p:cTn id="34" dur="500"/>
                                        <p:tgtEl>
                                          <p:spTgt spid="4813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P spid="48134" grpId="0" build="allAtOnce"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fontScale="90000"/>
          </a:bodyPr>
          <a:lstStyle/>
          <a:p>
            <a:pPr eaLnBrk="1" hangingPunct="1"/>
            <a:r>
              <a:rPr lang="el-GR" smtClean="0"/>
              <a:t>Κύκλωμα 1: Μηχανικό (στέλεχος, μεσεγκέφαλος)</a:t>
            </a:r>
          </a:p>
        </p:txBody>
      </p:sp>
      <p:sp>
        <p:nvSpPr>
          <p:cNvPr id="30723" name="Rectangle 3"/>
          <p:cNvSpPr>
            <a:spLocks noGrp="1" noChangeArrowheads="1"/>
          </p:cNvSpPr>
          <p:nvPr>
            <p:ph type="body" idx="1"/>
          </p:nvPr>
        </p:nvSpPr>
        <p:spPr/>
        <p:txBody>
          <a:bodyPr/>
          <a:lstStyle/>
          <a:p>
            <a:pPr eaLnBrk="1" hangingPunct="1"/>
            <a:endParaRPr lang="el-GR" smtClean="0"/>
          </a:p>
        </p:txBody>
      </p:sp>
      <p:pic>
        <p:nvPicPr>
          <p:cNvPr id="30724" name="Picture 4"/>
          <p:cNvPicPr>
            <a:picLocks noChangeAspect="1" noChangeArrowheads="1"/>
          </p:cNvPicPr>
          <p:nvPr/>
        </p:nvPicPr>
        <p:blipFill>
          <a:blip r:embed="rId2" cstate="print"/>
          <a:srcRect/>
          <a:stretch>
            <a:fillRect/>
          </a:stretch>
        </p:blipFill>
        <p:spPr bwMode="auto">
          <a:xfrm>
            <a:off x="2790825" y="1905000"/>
            <a:ext cx="3562350" cy="4524375"/>
          </a:xfrm>
          <a:prstGeom prst="rect">
            <a:avLst/>
          </a:prstGeom>
          <a:noFill/>
          <a:ln w="31750" algn="ctr">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 Τίτλος"/>
          <p:cNvSpPr>
            <a:spLocks noGrp="1"/>
          </p:cNvSpPr>
          <p:nvPr>
            <p:ph type="title"/>
          </p:nvPr>
        </p:nvSpPr>
        <p:spPr/>
        <p:txBody>
          <a:bodyPr/>
          <a:lstStyle/>
          <a:p>
            <a:pPr eaLnBrk="1" hangingPunct="1"/>
            <a:r>
              <a:rPr lang="el-GR" smtClean="0"/>
              <a:t>Κύκλωμα 2: ασφάλεια (λιμβικό)</a:t>
            </a:r>
          </a:p>
        </p:txBody>
      </p:sp>
      <p:pic>
        <p:nvPicPr>
          <p:cNvPr id="31747" name="Picture 2"/>
          <p:cNvPicPr>
            <a:picLocks noGrp="1" noChangeAspect="1" noChangeArrowheads="1"/>
          </p:cNvPicPr>
          <p:nvPr>
            <p:ph idx="1"/>
          </p:nvPr>
        </p:nvPicPr>
        <p:blipFill>
          <a:blip r:embed="rId2" cstate="print"/>
          <a:srcRect/>
          <a:stretch>
            <a:fillRect/>
          </a:stretch>
        </p:blipFill>
        <p:spPr>
          <a:xfrm>
            <a:off x="2000250" y="1600200"/>
            <a:ext cx="5072063" cy="5257800"/>
          </a:xfr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 Τίτλος"/>
          <p:cNvSpPr>
            <a:spLocks noGrp="1"/>
          </p:cNvSpPr>
          <p:nvPr>
            <p:ph type="title"/>
          </p:nvPr>
        </p:nvSpPr>
        <p:spPr/>
        <p:txBody>
          <a:bodyPr>
            <a:normAutofit fontScale="90000"/>
          </a:bodyPr>
          <a:lstStyle/>
          <a:p>
            <a:pPr eaLnBrk="1" hangingPunct="1"/>
            <a:r>
              <a:rPr lang="el-GR" sz="3600" smtClean="0"/>
              <a:t>Κύκλωμα 3: κοινωνικό (φλοιός, νήσος,</a:t>
            </a:r>
            <a:r>
              <a:rPr lang="en-US" sz="3600" smtClean="0"/>
              <a:t> </a:t>
            </a:r>
            <a:r>
              <a:rPr lang="el-GR" sz="3600" smtClean="0"/>
              <a:t>έλικα του πρόσθιου προσαγωγίου)</a:t>
            </a:r>
            <a:r>
              <a:rPr lang="el-GR" sz="4000" smtClean="0"/>
              <a:t> </a:t>
            </a:r>
          </a:p>
        </p:txBody>
      </p:sp>
      <p:pic>
        <p:nvPicPr>
          <p:cNvPr id="32771" name="Picture 2"/>
          <p:cNvPicPr>
            <a:picLocks noGrp="1" noChangeAspect="1" noChangeArrowheads="1"/>
          </p:cNvPicPr>
          <p:nvPr>
            <p:ph idx="1"/>
          </p:nvPr>
        </p:nvPicPr>
        <p:blipFill>
          <a:blip r:embed="rId2" cstate="print"/>
          <a:srcRect/>
          <a:stretch>
            <a:fillRect/>
          </a:stretch>
        </p:blipFill>
        <p:spPr>
          <a:xfrm>
            <a:off x="1643063" y="1714500"/>
            <a:ext cx="6143625" cy="5053013"/>
          </a:xfr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5"/>
          <p:cNvSpPr>
            <a:spLocks noGrp="1" noChangeArrowheads="1"/>
          </p:cNvSpPr>
          <p:nvPr>
            <p:ph type="title"/>
          </p:nvPr>
        </p:nvSpPr>
        <p:spPr/>
        <p:txBody>
          <a:bodyPr/>
          <a:lstStyle/>
          <a:p>
            <a:endParaRPr lang="el-GR" smtClean="0"/>
          </a:p>
        </p:txBody>
      </p:sp>
      <p:pic>
        <p:nvPicPr>
          <p:cNvPr id="33795" name="Picture 4"/>
          <p:cNvPicPr>
            <a:picLocks noGrp="1" noChangeAspect="1" noChangeArrowheads="1"/>
          </p:cNvPicPr>
          <p:nvPr>
            <p:ph idx="1"/>
          </p:nvPr>
        </p:nvPicPr>
        <p:blipFill>
          <a:blip r:embed="rId2" cstate="print"/>
          <a:srcRect/>
          <a:stretch>
            <a:fillRect/>
          </a:stretch>
        </p:blipFill>
        <p:spPr>
          <a:xfrm>
            <a:off x="1619250" y="0"/>
            <a:ext cx="6192838" cy="6858000"/>
          </a:xfr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ctrTitle"/>
          </p:nvPr>
        </p:nvSpPr>
        <p:spPr>
          <a:xfrm>
            <a:off x="0" y="1071563"/>
            <a:ext cx="3735388" cy="5143500"/>
          </a:xfrm>
        </p:spPr>
        <p:txBody>
          <a:bodyPr>
            <a:normAutofit fontScale="90000"/>
          </a:bodyPr>
          <a:lstStyle/>
          <a:p>
            <a:pPr algn="l">
              <a:defRPr/>
            </a:pPr>
            <a:r>
              <a:rPr lang="el-GR" sz="1800" dirty="0" smtClean="0">
                <a:solidFill>
                  <a:schemeClr val="tx1"/>
                </a:solidFill>
                <a:latin typeface="+mn-lt"/>
              </a:rPr>
              <a:t>Με την πλήρωση της κύστης διεγείρονται </a:t>
            </a:r>
            <a:r>
              <a:rPr lang="el-GR" sz="1800" dirty="0" err="1" smtClean="0">
                <a:solidFill>
                  <a:schemeClr val="tx1"/>
                </a:solidFill>
                <a:latin typeface="+mn-lt"/>
              </a:rPr>
              <a:t>τασεοϋποδοχείς</a:t>
            </a:r>
            <a:r>
              <a:rPr lang="el-GR" sz="1800" dirty="0" smtClean="0">
                <a:solidFill>
                  <a:schemeClr val="tx1"/>
                </a:solidFill>
                <a:latin typeface="+mn-lt"/>
              </a:rPr>
              <a:t> στο </a:t>
            </a:r>
            <a:r>
              <a:rPr lang="el-GR" sz="1800" dirty="0" err="1" smtClean="0">
                <a:solidFill>
                  <a:schemeClr val="tx1"/>
                </a:solidFill>
                <a:latin typeface="+mn-lt"/>
              </a:rPr>
              <a:t>τοίχωματης</a:t>
            </a:r>
            <a:r>
              <a:rPr lang="el-GR" sz="1800" dirty="0" smtClean="0">
                <a:solidFill>
                  <a:schemeClr val="tx1"/>
                </a:solidFill>
                <a:latin typeface="+mn-lt"/>
              </a:rPr>
              <a:t> ουροδόχου κύστης και προσαγωγά (αισθητικά) ερεθίσματα από το τοίχωμα της κύστης διαμέσου του πυελικού (παρασυμπαθητικού) νεύρου ανέρχονται στο ιερό κέντρο ούρησης (Ι</a:t>
            </a:r>
            <a:r>
              <a:rPr lang="el-GR" sz="1800" baseline="-25000" dirty="0" smtClean="0">
                <a:solidFill>
                  <a:schemeClr val="tx1"/>
                </a:solidFill>
                <a:latin typeface="+mn-lt"/>
              </a:rPr>
              <a:t>2</a:t>
            </a:r>
            <a:r>
              <a:rPr lang="el-GR" sz="1800" dirty="0" smtClean="0">
                <a:solidFill>
                  <a:schemeClr val="tx1"/>
                </a:solidFill>
                <a:latin typeface="+mn-lt"/>
              </a:rPr>
              <a:t>-Ι</a:t>
            </a:r>
            <a:r>
              <a:rPr lang="el-GR" sz="1800" baseline="-25000" dirty="0" smtClean="0">
                <a:solidFill>
                  <a:schemeClr val="tx1"/>
                </a:solidFill>
                <a:latin typeface="+mn-lt"/>
              </a:rPr>
              <a:t>4</a:t>
            </a:r>
            <a:r>
              <a:rPr lang="el-GR" sz="1800" dirty="0" smtClean="0">
                <a:solidFill>
                  <a:schemeClr val="tx1"/>
                </a:solidFill>
                <a:latin typeface="+mn-lt"/>
              </a:rPr>
              <a:t> νευροτόμια). Στη συνέχεια με τα οπίσθια δεμάτια του Ν.Μ. ανέρχονται στα κέντρα του εγκεφάλου, όπου σταδιακά γίνεται αντιληπτό το αίσθημα πληρότητας της κύστης. Το συμπαθητικό  </a:t>
            </a:r>
            <a:r>
              <a:rPr lang="el-GR" sz="1800" dirty="0" smtClean="0">
                <a:latin typeface="+mn-lt"/>
              </a:rPr>
              <a:t>μ</a:t>
            </a:r>
            <a:r>
              <a:rPr lang="el-GR" sz="1800" dirty="0" smtClean="0">
                <a:solidFill>
                  <a:schemeClr val="tx1"/>
                </a:solidFill>
                <a:latin typeface="+mn-lt"/>
              </a:rPr>
              <a:t>έσω του </a:t>
            </a:r>
            <a:r>
              <a:rPr lang="el-GR" sz="1800" dirty="0" err="1" smtClean="0">
                <a:solidFill>
                  <a:schemeClr val="tx1"/>
                </a:solidFill>
                <a:latin typeface="+mn-lt"/>
              </a:rPr>
              <a:t>υπογάστριου</a:t>
            </a:r>
            <a:r>
              <a:rPr lang="el-GR" sz="1800" dirty="0" smtClean="0">
                <a:solidFill>
                  <a:schemeClr val="tx1"/>
                </a:solidFill>
                <a:latin typeface="+mn-lt"/>
              </a:rPr>
              <a:t> νεύρου διεγείρει τη </a:t>
            </a:r>
            <a:r>
              <a:rPr lang="el-GR" sz="1800" dirty="0" err="1" smtClean="0">
                <a:solidFill>
                  <a:schemeClr val="tx1"/>
                </a:solidFill>
                <a:latin typeface="+mn-lt"/>
              </a:rPr>
              <a:t>χάλαση</a:t>
            </a:r>
            <a:r>
              <a:rPr lang="el-GR" sz="1800" dirty="0" smtClean="0">
                <a:solidFill>
                  <a:schemeClr val="tx1"/>
                </a:solidFill>
                <a:latin typeface="+mn-lt"/>
              </a:rPr>
              <a:t> του </a:t>
            </a:r>
            <a:r>
              <a:rPr lang="el-GR" sz="1800" dirty="0" err="1" smtClean="0">
                <a:solidFill>
                  <a:schemeClr val="tx1"/>
                </a:solidFill>
                <a:latin typeface="+mn-lt"/>
              </a:rPr>
              <a:t>εξωστήρα</a:t>
            </a:r>
            <a:r>
              <a:rPr lang="el-GR" sz="1800" dirty="0" smtClean="0">
                <a:solidFill>
                  <a:schemeClr val="tx1"/>
                </a:solidFill>
                <a:latin typeface="+mn-lt"/>
              </a:rPr>
              <a:t> και τη σ</a:t>
            </a:r>
            <a:r>
              <a:rPr lang="el-GR" sz="1800" dirty="0" smtClean="0">
                <a:latin typeface="+mn-lt"/>
              </a:rPr>
              <a:t>ύ</a:t>
            </a:r>
            <a:r>
              <a:rPr lang="el-GR" sz="1800" dirty="0" smtClean="0">
                <a:solidFill>
                  <a:schemeClr val="tx1"/>
                </a:solidFill>
                <a:latin typeface="+mn-lt"/>
              </a:rPr>
              <a:t>σπαση του έσω σφιγκτήρα. Το κινητικό τμήμα του </a:t>
            </a:r>
            <a:r>
              <a:rPr lang="el-GR" sz="1800" dirty="0" err="1" smtClean="0">
                <a:solidFill>
                  <a:schemeClr val="tx1"/>
                </a:solidFill>
                <a:latin typeface="+mn-lt"/>
              </a:rPr>
              <a:t>αιδοιϊκού</a:t>
            </a:r>
            <a:r>
              <a:rPr lang="el-GR" sz="1800" dirty="0" smtClean="0">
                <a:solidFill>
                  <a:schemeClr val="tx1"/>
                </a:solidFill>
                <a:latin typeface="+mn-lt"/>
              </a:rPr>
              <a:t> νεύρου διατηρεί τον σφιγκτήρα της ουρήθρας σε σύσπαση για διατήρηση της εγκράτειας των ούρων.</a:t>
            </a:r>
            <a:endParaRPr lang="en-US" sz="1800" dirty="0" smtClean="0">
              <a:solidFill>
                <a:schemeClr val="tx1"/>
              </a:solidFill>
              <a:latin typeface="+mn-lt"/>
            </a:endParaRPr>
          </a:p>
        </p:txBody>
      </p:sp>
      <p:pic>
        <p:nvPicPr>
          <p:cNvPr id="34819" name="Picture 2" descr="Siemens whole neuraxis"/>
          <p:cNvPicPr>
            <a:picLocks noChangeAspect="1" noChangeArrowheads="1"/>
          </p:cNvPicPr>
          <p:nvPr/>
        </p:nvPicPr>
        <p:blipFill>
          <a:blip r:embed="rId3" cstate="print"/>
          <a:srcRect l="28596" r="24924"/>
          <a:stretch>
            <a:fillRect/>
          </a:stretch>
        </p:blipFill>
        <p:spPr bwMode="auto">
          <a:xfrm>
            <a:off x="3778250" y="19050"/>
            <a:ext cx="3375025" cy="6864350"/>
          </a:xfrm>
          <a:prstGeom prst="rect">
            <a:avLst/>
          </a:prstGeom>
          <a:noFill/>
          <a:ln w="9525">
            <a:noFill/>
            <a:miter lim="800000"/>
            <a:headEnd/>
            <a:tailEnd/>
          </a:ln>
        </p:spPr>
      </p:pic>
      <p:sp>
        <p:nvSpPr>
          <p:cNvPr id="34820" name="AutoShape 3"/>
          <p:cNvSpPr>
            <a:spLocks noChangeArrowheads="1"/>
          </p:cNvSpPr>
          <p:nvPr/>
        </p:nvSpPr>
        <p:spPr bwMode="auto">
          <a:xfrm rot="10800000" flipH="1">
            <a:off x="5765800" y="3860800"/>
            <a:ext cx="42863" cy="1050925"/>
          </a:xfrm>
          <a:prstGeom prst="triangle">
            <a:avLst>
              <a:gd name="adj" fmla="val 0"/>
            </a:avLst>
          </a:prstGeom>
          <a:solidFill>
            <a:srgbClr val="FF0000"/>
          </a:solidFill>
          <a:ln w="6350">
            <a:solidFill>
              <a:srgbClr val="FF0000"/>
            </a:solidFill>
            <a:prstDash val="lgDash"/>
            <a:miter lim="800000"/>
            <a:headEnd/>
            <a:tailEnd/>
          </a:ln>
        </p:spPr>
        <p:txBody>
          <a:bodyPr wrap="none" anchor="ctr"/>
          <a:lstStyle/>
          <a:p>
            <a:endParaRPr lang="en-US"/>
          </a:p>
        </p:txBody>
      </p:sp>
      <p:sp>
        <p:nvSpPr>
          <p:cNvPr id="34821" name="Oval 4"/>
          <p:cNvSpPr>
            <a:spLocks noChangeArrowheads="1"/>
          </p:cNvSpPr>
          <p:nvPr/>
        </p:nvSpPr>
        <p:spPr bwMode="auto">
          <a:xfrm>
            <a:off x="5391150" y="1039813"/>
            <a:ext cx="74613" cy="74612"/>
          </a:xfrm>
          <a:prstGeom prst="ellipse">
            <a:avLst/>
          </a:prstGeom>
          <a:solidFill>
            <a:srgbClr val="FF0000"/>
          </a:solidFill>
          <a:ln w="9525">
            <a:solidFill>
              <a:srgbClr val="FF0000"/>
            </a:solidFill>
            <a:round/>
            <a:headEnd/>
            <a:tailEnd/>
          </a:ln>
        </p:spPr>
        <p:txBody>
          <a:bodyPr wrap="none" anchor="ctr"/>
          <a:lstStyle/>
          <a:p>
            <a:endParaRPr lang="en-US"/>
          </a:p>
        </p:txBody>
      </p:sp>
      <p:sp>
        <p:nvSpPr>
          <p:cNvPr id="34822" name="Freeform 5"/>
          <p:cNvSpPr>
            <a:spLocks/>
          </p:cNvSpPr>
          <p:nvPr/>
        </p:nvSpPr>
        <p:spPr bwMode="auto">
          <a:xfrm>
            <a:off x="5432425" y="4251325"/>
            <a:ext cx="585788" cy="2524125"/>
          </a:xfrm>
          <a:custGeom>
            <a:avLst/>
            <a:gdLst>
              <a:gd name="T0" fmla="*/ 2147483647 w 369"/>
              <a:gd name="T1" fmla="*/ 0 h 1554"/>
              <a:gd name="T2" fmla="*/ 2147483647 w 369"/>
              <a:gd name="T3" fmla="*/ 2147483647 h 1554"/>
              <a:gd name="T4" fmla="*/ 2147483647 w 369"/>
              <a:gd name="T5" fmla="*/ 2147483647 h 1554"/>
              <a:gd name="T6" fmla="*/ 2147483647 w 369"/>
              <a:gd name="T7" fmla="*/ 2147483647 h 1554"/>
              <a:gd name="T8" fmla="*/ 2147483647 w 369"/>
              <a:gd name="T9" fmla="*/ 2147483647 h 1554"/>
              <a:gd name="T10" fmla="*/ 2147483647 w 369"/>
              <a:gd name="T11" fmla="*/ 2147483647 h 1554"/>
              <a:gd name="T12" fmla="*/ 2147483647 w 369"/>
              <a:gd name="T13" fmla="*/ 2147483647 h 1554"/>
              <a:gd name="T14" fmla="*/ 2147483647 w 369"/>
              <a:gd name="T15" fmla="*/ 2147483647 h 1554"/>
              <a:gd name="T16" fmla="*/ 2147483647 w 369"/>
              <a:gd name="T17" fmla="*/ 2147483647 h 1554"/>
              <a:gd name="T18" fmla="*/ 0 w 369"/>
              <a:gd name="T19" fmla="*/ 2147483647 h 15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9"/>
              <a:gd name="T31" fmla="*/ 0 h 1554"/>
              <a:gd name="T32" fmla="*/ 369 w 369"/>
              <a:gd name="T33" fmla="*/ 1554 h 15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9" h="1554">
                <a:moveTo>
                  <a:pt x="222" y="0"/>
                </a:moveTo>
                <a:cubicBezTo>
                  <a:pt x="208" y="120"/>
                  <a:pt x="195" y="240"/>
                  <a:pt x="186" y="342"/>
                </a:cubicBezTo>
                <a:cubicBezTo>
                  <a:pt x="177" y="444"/>
                  <a:pt x="172" y="542"/>
                  <a:pt x="168" y="612"/>
                </a:cubicBezTo>
                <a:cubicBezTo>
                  <a:pt x="164" y="682"/>
                  <a:pt x="152" y="710"/>
                  <a:pt x="162" y="762"/>
                </a:cubicBezTo>
                <a:cubicBezTo>
                  <a:pt x="172" y="814"/>
                  <a:pt x="202" y="872"/>
                  <a:pt x="228" y="924"/>
                </a:cubicBezTo>
                <a:cubicBezTo>
                  <a:pt x="254" y="976"/>
                  <a:pt x="300" y="1027"/>
                  <a:pt x="318" y="1074"/>
                </a:cubicBezTo>
                <a:cubicBezTo>
                  <a:pt x="336" y="1121"/>
                  <a:pt x="369" y="1168"/>
                  <a:pt x="336" y="1206"/>
                </a:cubicBezTo>
                <a:cubicBezTo>
                  <a:pt x="303" y="1244"/>
                  <a:pt x="166" y="1255"/>
                  <a:pt x="120" y="1302"/>
                </a:cubicBezTo>
                <a:cubicBezTo>
                  <a:pt x="74" y="1349"/>
                  <a:pt x="80" y="1446"/>
                  <a:pt x="60" y="1488"/>
                </a:cubicBezTo>
                <a:cubicBezTo>
                  <a:pt x="40" y="1530"/>
                  <a:pt x="9" y="1542"/>
                  <a:pt x="0" y="1554"/>
                </a:cubicBezTo>
              </a:path>
            </a:pathLst>
          </a:custGeom>
          <a:noFill/>
          <a:ln w="9525">
            <a:solidFill>
              <a:srgbClr val="FF0000"/>
            </a:solidFill>
            <a:round/>
            <a:headEnd/>
            <a:tailEnd/>
          </a:ln>
        </p:spPr>
        <p:txBody>
          <a:bodyPr wrap="none" anchor="ctr"/>
          <a:lstStyle/>
          <a:p>
            <a:endParaRPr lang="el-GR"/>
          </a:p>
        </p:txBody>
      </p:sp>
      <p:sp>
        <p:nvSpPr>
          <p:cNvPr id="34823" name="Freeform 6"/>
          <p:cNvSpPr>
            <a:spLocks/>
          </p:cNvSpPr>
          <p:nvPr/>
        </p:nvSpPr>
        <p:spPr bwMode="auto">
          <a:xfrm>
            <a:off x="5403850" y="1109663"/>
            <a:ext cx="401638" cy="2786062"/>
          </a:xfrm>
          <a:custGeom>
            <a:avLst/>
            <a:gdLst>
              <a:gd name="T0" fmla="*/ 0 w 253"/>
              <a:gd name="T1" fmla="*/ 0 h 1755"/>
              <a:gd name="T2" fmla="*/ 2147483647 w 253"/>
              <a:gd name="T3" fmla="*/ 2147483647 h 1755"/>
              <a:gd name="T4" fmla="*/ 2147483647 w 253"/>
              <a:gd name="T5" fmla="*/ 2147483647 h 1755"/>
              <a:gd name="T6" fmla="*/ 2147483647 w 253"/>
              <a:gd name="T7" fmla="*/ 2147483647 h 1755"/>
              <a:gd name="T8" fmla="*/ 2147483647 w 253"/>
              <a:gd name="T9" fmla="*/ 2147483647 h 1755"/>
              <a:gd name="T10" fmla="*/ 2147483647 w 253"/>
              <a:gd name="T11" fmla="*/ 2147483647 h 1755"/>
              <a:gd name="T12" fmla="*/ 2147483647 w 253"/>
              <a:gd name="T13" fmla="*/ 2147483647 h 1755"/>
              <a:gd name="T14" fmla="*/ 2147483647 w 253"/>
              <a:gd name="T15" fmla="*/ 2147483647 h 1755"/>
              <a:gd name="T16" fmla="*/ 2147483647 w 253"/>
              <a:gd name="T17" fmla="*/ 2147483647 h 1755"/>
              <a:gd name="T18" fmla="*/ 2147483647 w 253"/>
              <a:gd name="T19" fmla="*/ 2147483647 h 1755"/>
              <a:gd name="T20" fmla="*/ 2147483647 w 253"/>
              <a:gd name="T21" fmla="*/ 2147483647 h 1755"/>
              <a:gd name="T22" fmla="*/ 2147483647 w 253"/>
              <a:gd name="T23" fmla="*/ 2147483647 h 1755"/>
              <a:gd name="T24" fmla="*/ 2147483647 w 253"/>
              <a:gd name="T25" fmla="*/ 2147483647 h 1755"/>
              <a:gd name="T26" fmla="*/ 2147483647 w 253"/>
              <a:gd name="T27" fmla="*/ 2147483647 h 1755"/>
              <a:gd name="T28" fmla="*/ 2147483647 w 253"/>
              <a:gd name="T29" fmla="*/ 2147483647 h 17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3"/>
              <a:gd name="T46" fmla="*/ 0 h 1755"/>
              <a:gd name="T47" fmla="*/ 253 w 253"/>
              <a:gd name="T48" fmla="*/ 1755 h 17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3" h="1755">
                <a:moveTo>
                  <a:pt x="0" y="0"/>
                </a:moveTo>
                <a:cubicBezTo>
                  <a:pt x="2" y="31"/>
                  <a:pt x="14" y="126"/>
                  <a:pt x="15" y="189"/>
                </a:cubicBezTo>
                <a:cubicBezTo>
                  <a:pt x="16" y="252"/>
                  <a:pt x="8" y="331"/>
                  <a:pt x="6" y="381"/>
                </a:cubicBezTo>
                <a:cubicBezTo>
                  <a:pt x="4" y="431"/>
                  <a:pt x="1" y="451"/>
                  <a:pt x="3" y="489"/>
                </a:cubicBezTo>
                <a:cubicBezTo>
                  <a:pt x="5" y="527"/>
                  <a:pt x="9" y="572"/>
                  <a:pt x="18" y="609"/>
                </a:cubicBezTo>
                <a:cubicBezTo>
                  <a:pt x="26" y="641"/>
                  <a:pt x="41" y="680"/>
                  <a:pt x="57" y="714"/>
                </a:cubicBezTo>
                <a:cubicBezTo>
                  <a:pt x="73" y="748"/>
                  <a:pt x="94" y="779"/>
                  <a:pt x="114" y="814"/>
                </a:cubicBezTo>
                <a:cubicBezTo>
                  <a:pt x="134" y="849"/>
                  <a:pt x="160" y="886"/>
                  <a:pt x="178" y="924"/>
                </a:cubicBezTo>
                <a:cubicBezTo>
                  <a:pt x="196" y="962"/>
                  <a:pt x="211" y="1001"/>
                  <a:pt x="222" y="1042"/>
                </a:cubicBezTo>
                <a:cubicBezTo>
                  <a:pt x="233" y="1083"/>
                  <a:pt x="238" y="1123"/>
                  <a:pt x="243" y="1173"/>
                </a:cubicBezTo>
                <a:cubicBezTo>
                  <a:pt x="248" y="1223"/>
                  <a:pt x="251" y="1294"/>
                  <a:pt x="252" y="1341"/>
                </a:cubicBezTo>
                <a:cubicBezTo>
                  <a:pt x="253" y="1388"/>
                  <a:pt x="252" y="1418"/>
                  <a:pt x="252" y="1455"/>
                </a:cubicBezTo>
                <a:cubicBezTo>
                  <a:pt x="252" y="1492"/>
                  <a:pt x="250" y="1532"/>
                  <a:pt x="249" y="1566"/>
                </a:cubicBezTo>
                <a:cubicBezTo>
                  <a:pt x="248" y="1600"/>
                  <a:pt x="244" y="1631"/>
                  <a:pt x="243" y="1662"/>
                </a:cubicBezTo>
                <a:cubicBezTo>
                  <a:pt x="242" y="1693"/>
                  <a:pt x="243" y="1736"/>
                  <a:pt x="243" y="1755"/>
                </a:cubicBezTo>
              </a:path>
            </a:pathLst>
          </a:custGeom>
          <a:noFill/>
          <a:ln w="38100">
            <a:solidFill>
              <a:srgbClr val="FF0000"/>
            </a:solidFill>
            <a:round/>
            <a:headEnd/>
            <a:tailEnd/>
          </a:ln>
        </p:spPr>
        <p:txBody>
          <a:bodyPr/>
          <a:lstStyle/>
          <a:p>
            <a:endParaRPr lang="el-GR"/>
          </a:p>
        </p:txBody>
      </p:sp>
      <p:sp>
        <p:nvSpPr>
          <p:cNvPr id="34824" name="Line 7"/>
          <p:cNvSpPr>
            <a:spLocks noChangeShapeType="1"/>
          </p:cNvSpPr>
          <p:nvPr/>
        </p:nvSpPr>
        <p:spPr bwMode="auto">
          <a:xfrm>
            <a:off x="5732463" y="5353050"/>
            <a:ext cx="1905000" cy="0"/>
          </a:xfrm>
          <a:prstGeom prst="line">
            <a:avLst/>
          </a:prstGeom>
          <a:noFill/>
          <a:ln w="9525">
            <a:solidFill>
              <a:srgbClr val="FF0000"/>
            </a:solidFill>
            <a:round/>
            <a:headEnd/>
            <a:tailEnd/>
          </a:ln>
        </p:spPr>
        <p:txBody>
          <a:bodyPr/>
          <a:lstStyle/>
          <a:p>
            <a:endParaRPr lang="el-GR"/>
          </a:p>
        </p:txBody>
      </p:sp>
      <p:sp>
        <p:nvSpPr>
          <p:cNvPr id="34825" name="Line 9"/>
          <p:cNvSpPr>
            <a:spLocks noChangeShapeType="1"/>
          </p:cNvSpPr>
          <p:nvPr/>
        </p:nvSpPr>
        <p:spPr bwMode="auto">
          <a:xfrm>
            <a:off x="5592763" y="6419850"/>
            <a:ext cx="2032000" cy="0"/>
          </a:xfrm>
          <a:prstGeom prst="line">
            <a:avLst/>
          </a:prstGeom>
          <a:noFill/>
          <a:ln w="9525">
            <a:solidFill>
              <a:srgbClr val="FF0000"/>
            </a:solidFill>
            <a:round/>
            <a:headEnd/>
            <a:tailEnd/>
          </a:ln>
        </p:spPr>
        <p:txBody>
          <a:bodyPr/>
          <a:lstStyle/>
          <a:p>
            <a:endParaRPr lang="el-GR"/>
          </a:p>
        </p:txBody>
      </p:sp>
      <p:sp>
        <p:nvSpPr>
          <p:cNvPr id="34826" name="Text Box 10"/>
          <p:cNvSpPr txBox="1">
            <a:spLocks noChangeArrowheads="1"/>
          </p:cNvSpPr>
          <p:nvPr/>
        </p:nvSpPr>
        <p:spPr bwMode="auto">
          <a:xfrm>
            <a:off x="7697788" y="6246813"/>
            <a:ext cx="1368425" cy="523875"/>
          </a:xfrm>
          <a:prstGeom prst="rect">
            <a:avLst/>
          </a:prstGeom>
          <a:noFill/>
          <a:ln w="9525">
            <a:noFill/>
            <a:miter lim="800000"/>
            <a:headEnd/>
            <a:tailEnd/>
          </a:ln>
        </p:spPr>
        <p:txBody>
          <a:bodyPr wrap="none">
            <a:spAutoFit/>
          </a:bodyPr>
          <a:lstStyle/>
          <a:p>
            <a:r>
              <a:rPr lang="el-GR" sz="1400"/>
              <a:t>Πυελικό και </a:t>
            </a:r>
            <a:endParaRPr lang="en-GB" sz="1400"/>
          </a:p>
          <a:p>
            <a:r>
              <a:rPr lang="el-GR" sz="1400"/>
              <a:t>αιδοιϊκό νεύρα</a:t>
            </a:r>
            <a:r>
              <a:rPr lang="en-GB" sz="1400"/>
              <a:t> </a:t>
            </a:r>
          </a:p>
        </p:txBody>
      </p:sp>
      <p:sp>
        <p:nvSpPr>
          <p:cNvPr id="13" name="AutoShape 11"/>
          <p:cNvSpPr>
            <a:spLocks noChangeArrowheads="1"/>
          </p:cNvSpPr>
          <p:nvPr/>
        </p:nvSpPr>
        <p:spPr bwMode="auto">
          <a:xfrm rot="-10094717">
            <a:off x="5457825" y="6592888"/>
            <a:ext cx="171450" cy="254000"/>
          </a:xfrm>
          <a:prstGeom prst="downArrow">
            <a:avLst>
              <a:gd name="adj1" fmla="val 50000"/>
              <a:gd name="adj2" fmla="val 37037"/>
            </a:avLst>
          </a:prstGeom>
          <a:solidFill>
            <a:schemeClr val="accent1"/>
          </a:solidFill>
          <a:ln w="9525">
            <a:solidFill>
              <a:schemeClr val="tx1"/>
            </a:solidFill>
            <a:miter lim="800000"/>
            <a:headEnd/>
            <a:tailEnd/>
          </a:ln>
        </p:spPr>
        <p:txBody>
          <a:bodyPr wrap="none" anchor="ctr"/>
          <a:lstStyle/>
          <a:p>
            <a:endParaRPr lang="en-US"/>
          </a:p>
        </p:txBody>
      </p:sp>
      <p:sp>
        <p:nvSpPr>
          <p:cNvPr id="14" name="Freeform 12"/>
          <p:cNvSpPr>
            <a:spLocks/>
          </p:cNvSpPr>
          <p:nvPr/>
        </p:nvSpPr>
        <p:spPr bwMode="auto">
          <a:xfrm>
            <a:off x="5233988" y="6507163"/>
            <a:ext cx="57150" cy="66675"/>
          </a:xfrm>
          <a:custGeom>
            <a:avLst/>
            <a:gdLst>
              <a:gd name="T0" fmla="*/ 2147483647 w 89"/>
              <a:gd name="T1" fmla="*/ 2147483647 h 108"/>
              <a:gd name="T2" fmla="*/ 2147483647 w 89"/>
              <a:gd name="T3" fmla="*/ 2147483647 h 108"/>
              <a:gd name="T4" fmla="*/ 2147483647 w 89"/>
              <a:gd name="T5" fmla="*/ 2147483647 h 108"/>
              <a:gd name="T6" fmla="*/ 2147483647 w 89"/>
              <a:gd name="T7" fmla="*/ 2147483647 h 108"/>
              <a:gd name="T8" fmla="*/ 2147483647 w 89"/>
              <a:gd name="T9" fmla="*/ 2147483647 h 108"/>
              <a:gd name="T10" fmla="*/ 2147483647 w 89"/>
              <a:gd name="T11" fmla="*/ 2147483647 h 108"/>
              <a:gd name="T12" fmla="*/ 2147483647 w 89"/>
              <a:gd name="T13" fmla="*/ 2147483647 h 108"/>
              <a:gd name="T14" fmla="*/ 2147483647 w 89"/>
              <a:gd name="T15" fmla="*/ 2147483647 h 108"/>
              <a:gd name="T16" fmla="*/ 2147483647 w 89"/>
              <a:gd name="T17" fmla="*/ 2147483647 h 108"/>
              <a:gd name="T18" fmla="*/ 2147483647 w 89"/>
              <a:gd name="T19" fmla="*/ 2147483647 h 108"/>
              <a:gd name="T20" fmla="*/ 2147483647 w 89"/>
              <a:gd name="T21" fmla="*/ 2147483647 h 108"/>
              <a:gd name="T22" fmla="*/ 0 w 89"/>
              <a:gd name="T23" fmla="*/ 2147483647 h 108"/>
              <a:gd name="T24" fmla="*/ 2147483647 w 89"/>
              <a:gd name="T25" fmla="*/ 2147483647 h 108"/>
              <a:gd name="T26" fmla="*/ 2147483647 w 89"/>
              <a:gd name="T27" fmla="*/ 0 h 108"/>
              <a:gd name="T28" fmla="*/ 2147483647 w 89"/>
              <a:gd name="T29" fmla="*/ 2147483647 h 1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9"/>
              <a:gd name="T46" fmla="*/ 0 h 108"/>
              <a:gd name="T47" fmla="*/ 89 w 89"/>
              <a:gd name="T48" fmla="*/ 108 h 1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9" h="108">
                <a:moveTo>
                  <a:pt x="54" y="12"/>
                </a:moveTo>
                <a:lnTo>
                  <a:pt x="73" y="27"/>
                </a:lnTo>
                <a:lnTo>
                  <a:pt x="87" y="44"/>
                </a:lnTo>
                <a:lnTo>
                  <a:pt x="89" y="63"/>
                </a:lnTo>
                <a:lnTo>
                  <a:pt x="86" y="81"/>
                </a:lnTo>
                <a:lnTo>
                  <a:pt x="80" y="95"/>
                </a:lnTo>
                <a:lnTo>
                  <a:pt x="68" y="104"/>
                </a:lnTo>
                <a:cubicBezTo>
                  <a:pt x="62" y="106"/>
                  <a:pt x="52" y="107"/>
                  <a:pt x="44" y="108"/>
                </a:cubicBezTo>
                <a:lnTo>
                  <a:pt x="17" y="108"/>
                </a:lnTo>
                <a:lnTo>
                  <a:pt x="5" y="93"/>
                </a:lnTo>
                <a:lnTo>
                  <a:pt x="5" y="72"/>
                </a:lnTo>
                <a:lnTo>
                  <a:pt x="0" y="48"/>
                </a:lnTo>
                <a:lnTo>
                  <a:pt x="9" y="11"/>
                </a:lnTo>
                <a:lnTo>
                  <a:pt x="38" y="0"/>
                </a:lnTo>
                <a:lnTo>
                  <a:pt x="54" y="12"/>
                </a:lnTo>
                <a:close/>
              </a:path>
            </a:pathLst>
          </a:custGeom>
          <a:solidFill>
            <a:schemeClr val="accent1"/>
          </a:solidFill>
          <a:ln w="9525">
            <a:solidFill>
              <a:schemeClr val="tx1"/>
            </a:solidFill>
            <a:round/>
            <a:headEnd/>
            <a:tailEnd/>
          </a:ln>
        </p:spPr>
        <p:txBody>
          <a:bodyPr/>
          <a:lstStyle/>
          <a:p>
            <a:endParaRPr lang="el-GR"/>
          </a:p>
        </p:txBody>
      </p:sp>
      <p:sp>
        <p:nvSpPr>
          <p:cNvPr id="15" name="Oval 13"/>
          <p:cNvSpPr>
            <a:spLocks noChangeArrowheads="1"/>
          </p:cNvSpPr>
          <p:nvPr/>
        </p:nvSpPr>
        <p:spPr bwMode="auto">
          <a:xfrm>
            <a:off x="5360988" y="866775"/>
            <a:ext cx="84137" cy="117475"/>
          </a:xfrm>
          <a:prstGeom prst="ellipse">
            <a:avLst/>
          </a:prstGeom>
          <a:solidFill>
            <a:schemeClr val="tx1"/>
          </a:solidFill>
          <a:ln w="9525">
            <a:noFill/>
            <a:round/>
            <a:headEnd/>
            <a:tailEnd/>
          </a:ln>
        </p:spPr>
        <p:txBody>
          <a:bodyPr wrap="none" anchor="ctr"/>
          <a:lstStyle/>
          <a:p>
            <a:endParaRPr lang="en-US"/>
          </a:p>
        </p:txBody>
      </p:sp>
      <p:sp>
        <p:nvSpPr>
          <p:cNvPr id="34830" name="Line 14"/>
          <p:cNvSpPr>
            <a:spLocks noChangeShapeType="1"/>
          </p:cNvSpPr>
          <p:nvPr/>
        </p:nvSpPr>
        <p:spPr bwMode="auto">
          <a:xfrm>
            <a:off x="5426075" y="912813"/>
            <a:ext cx="1828800" cy="0"/>
          </a:xfrm>
          <a:prstGeom prst="line">
            <a:avLst/>
          </a:prstGeom>
          <a:noFill/>
          <a:ln w="9525">
            <a:solidFill>
              <a:srgbClr val="FF0000"/>
            </a:solidFill>
            <a:round/>
            <a:headEnd type="arrow" w="med" len="med"/>
            <a:tailEnd/>
          </a:ln>
        </p:spPr>
        <p:txBody>
          <a:bodyPr/>
          <a:lstStyle/>
          <a:p>
            <a:endParaRPr lang="el-GR"/>
          </a:p>
        </p:txBody>
      </p:sp>
      <p:sp>
        <p:nvSpPr>
          <p:cNvPr id="34831" name="Text Box 15"/>
          <p:cNvSpPr txBox="1">
            <a:spLocks noChangeArrowheads="1"/>
          </p:cNvSpPr>
          <p:nvPr/>
        </p:nvSpPr>
        <p:spPr bwMode="auto">
          <a:xfrm>
            <a:off x="7315200" y="533400"/>
            <a:ext cx="817563" cy="338138"/>
          </a:xfrm>
          <a:prstGeom prst="rect">
            <a:avLst/>
          </a:prstGeom>
          <a:noFill/>
          <a:ln w="9525">
            <a:noFill/>
            <a:miter lim="800000"/>
            <a:headEnd/>
            <a:tailEnd/>
          </a:ln>
        </p:spPr>
        <p:txBody>
          <a:bodyPr wrap="none">
            <a:spAutoFit/>
          </a:bodyPr>
          <a:lstStyle/>
          <a:p>
            <a:r>
              <a:rPr lang="el-GR" sz="1600"/>
              <a:t>Κ.Φ.Ο</a:t>
            </a:r>
            <a:r>
              <a:rPr lang="el-GR" sz="1600">
                <a:solidFill>
                  <a:schemeClr val="bg1"/>
                </a:solidFill>
              </a:rPr>
              <a:t>.</a:t>
            </a:r>
            <a:endParaRPr lang="en-GB" sz="1600">
              <a:solidFill>
                <a:schemeClr val="bg1"/>
              </a:solidFill>
            </a:endParaRPr>
          </a:p>
        </p:txBody>
      </p:sp>
      <p:sp>
        <p:nvSpPr>
          <p:cNvPr id="18" name="Freeform 16"/>
          <p:cNvSpPr>
            <a:spLocks/>
          </p:cNvSpPr>
          <p:nvPr/>
        </p:nvSpPr>
        <p:spPr bwMode="auto">
          <a:xfrm>
            <a:off x="5046663" y="6276975"/>
            <a:ext cx="471487" cy="457200"/>
          </a:xfrm>
          <a:custGeom>
            <a:avLst/>
            <a:gdLst>
              <a:gd name="T0" fmla="*/ 2147483647 w 297"/>
              <a:gd name="T1" fmla="*/ 2147483647 h 288"/>
              <a:gd name="T2" fmla="*/ 2147483647 w 297"/>
              <a:gd name="T3" fmla="*/ 2147483647 h 288"/>
              <a:gd name="T4" fmla="*/ 0 w 297"/>
              <a:gd name="T5" fmla="*/ 2147483647 h 288"/>
              <a:gd name="T6" fmla="*/ 0 w 297"/>
              <a:gd name="T7" fmla="*/ 2147483647 h 288"/>
              <a:gd name="T8" fmla="*/ 2147483647 w 297"/>
              <a:gd name="T9" fmla="*/ 2147483647 h 288"/>
              <a:gd name="T10" fmla="*/ 2147483647 w 297"/>
              <a:gd name="T11" fmla="*/ 2147483647 h 288"/>
              <a:gd name="T12" fmla="*/ 2147483647 w 297"/>
              <a:gd name="T13" fmla="*/ 2147483647 h 288"/>
              <a:gd name="T14" fmla="*/ 2147483647 w 297"/>
              <a:gd name="T15" fmla="*/ 0 h 288"/>
              <a:gd name="T16" fmla="*/ 2147483647 w 297"/>
              <a:gd name="T17" fmla="*/ 2147483647 h 288"/>
              <a:gd name="T18" fmla="*/ 2147483647 w 297"/>
              <a:gd name="T19" fmla="*/ 2147483647 h 288"/>
              <a:gd name="T20" fmla="*/ 2147483647 w 297"/>
              <a:gd name="T21" fmla="*/ 2147483647 h 288"/>
              <a:gd name="T22" fmla="*/ 2147483647 w 297"/>
              <a:gd name="T23" fmla="*/ 2147483647 h 288"/>
              <a:gd name="T24" fmla="*/ 2147483647 w 297"/>
              <a:gd name="T25" fmla="*/ 2147483647 h 288"/>
              <a:gd name="T26" fmla="*/ 2147483647 w 297"/>
              <a:gd name="T27" fmla="*/ 2147483647 h 288"/>
              <a:gd name="T28" fmla="*/ 2147483647 w 297"/>
              <a:gd name="T29" fmla="*/ 2147483647 h 288"/>
              <a:gd name="T30" fmla="*/ 2147483647 w 297"/>
              <a:gd name="T31" fmla="*/ 2147483647 h 288"/>
              <a:gd name="T32" fmla="*/ 2147483647 w 297"/>
              <a:gd name="T33" fmla="*/ 2147483647 h 288"/>
              <a:gd name="T34" fmla="*/ 2147483647 w 297"/>
              <a:gd name="T35" fmla="*/ 2147483647 h 288"/>
              <a:gd name="T36" fmla="*/ 2147483647 w 297"/>
              <a:gd name="T37" fmla="*/ 2147483647 h 288"/>
              <a:gd name="T38" fmla="*/ 2147483647 w 297"/>
              <a:gd name="T39" fmla="*/ 2147483647 h 288"/>
              <a:gd name="T40" fmla="*/ 2147483647 w 297"/>
              <a:gd name="T41" fmla="*/ 2147483647 h 2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7"/>
              <a:gd name="T64" fmla="*/ 0 h 288"/>
              <a:gd name="T65" fmla="*/ 297 w 297"/>
              <a:gd name="T66" fmla="*/ 288 h 2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7" h="288">
                <a:moveTo>
                  <a:pt x="69" y="282"/>
                </a:moveTo>
                <a:lnTo>
                  <a:pt x="27" y="261"/>
                </a:lnTo>
                <a:lnTo>
                  <a:pt x="0" y="222"/>
                </a:lnTo>
                <a:lnTo>
                  <a:pt x="0" y="162"/>
                </a:lnTo>
                <a:lnTo>
                  <a:pt x="15" y="111"/>
                </a:lnTo>
                <a:lnTo>
                  <a:pt x="33" y="51"/>
                </a:lnTo>
                <a:lnTo>
                  <a:pt x="51" y="3"/>
                </a:lnTo>
                <a:lnTo>
                  <a:pt x="120" y="0"/>
                </a:lnTo>
                <a:lnTo>
                  <a:pt x="159" y="30"/>
                </a:lnTo>
                <a:lnTo>
                  <a:pt x="186" y="63"/>
                </a:lnTo>
                <a:lnTo>
                  <a:pt x="249" y="81"/>
                </a:lnTo>
                <a:lnTo>
                  <a:pt x="285" y="105"/>
                </a:lnTo>
                <a:lnTo>
                  <a:pt x="294" y="138"/>
                </a:lnTo>
                <a:lnTo>
                  <a:pt x="297" y="177"/>
                </a:lnTo>
                <a:lnTo>
                  <a:pt x="297" y="225"/>
                </a:lnTo>
                <a:lnTo>
                  <a:pt x="276" y="285"/>
                </a:lnTo>
                <a:lnTo>
                  <a:pt x="219" y="288"/>
                </a:lnTo>
                <a:lnTo>
                  <a:pt x="168" y="285"/>
                </a:lnTo>
                <a:lnTo>
                  <a:pt x="132" y="279"/>
                </a:lnTo>
                <a:lnTo>
                  <a:pt x="96" y="276"/>
                </a:lnTo>
                <a:lnTo>
                  <a:pt x="69" y="282"/>
                </a:lnTo>
                <a:close/>
              </a:path>
            </a:pathLst>
          </a:custGeom>
          <a:solidFill>
            <a:srgbClr val="FFFF00"/>
          </a:solidFill>
          <a:ln w="9525">
            <a:noFill/>
            <a:round/>
            <a:headEnd/>
            <a:tailEnd/>
          </a:ln>
        </p:spPr>
        <p:txBody>
          <a:bodyPr/>
          <a:lstStyle/>
          <a:p>
            <a:endParaRPr lang="el-GR"/>
          </a:p>
        </p:txBody>
      </p:sp>
      <p:sp>
        <p:nvSpPr>
          <p:cNvPr id="34833" name="Line 17"/>
          <p:cNvSpPr>
            <a:spLocks noChangeShapeType="1"/>
          </p:cNvSpPr>
          <p:nvPr/>
        </p:nvSpPr>
        <p:spPr bwMode="auto">
          <a:xfrm>
            <a:off x="5483225" y="1069975"/>
            <a:ext cx="1828800" cy="0"/>
          </a:xfrm>
          <a:prstGeom prst="line">
            <a:avLst/>
          </a:prstGeom>
          <a:noFill/>
          <a:ln w="9525">
            <a:solidFill>
              <a:srgbClr val="FF0000"/>
            </a:solidFill>
            <a:round/>
            <a:headEnd type="arrow" w="med" len="med"/>
            <a:tailEnd/>
          </a:ln>
        </p:spPr>
        <p:txBody>
          <a:bodyPr/>
          <a:lstStyle/>
          <a:p>
            <a:endParaRPr lang="el-GR"/>
          </a:p>
        </p:txBody>
      </p:sp>
      <p:sp>
        <p:nvSpPr>
          <p:cNvPr id="34834" name="Text Box 18"/>
          <p:cNvSpPr txBox="1">
            <a:spLocks noChangeArrowheads="1"/>
          </p:cNvSpPr>
          <p:nvPr/>
        </p:nvSpPr>
        <p:spPr bwMode="auto">
          <a:xfrm>
            <a:off x="7362825" y="989013"/>
            <a:ext cx="660694" cy="338554"/>
          </a:xfrm>
          <a:prstGeom prst="rect">
            <a:avLst/>
          </a:prstGeom>
          <a:noFill/>
          <a:ln w="9525">
            <a:noFill/>
            <a:miter lim="800000"/>
            <a:headEnd/>
            <a:tailEnd/>
          </a:ln>
        </p:spPr>
        <p:txBody>
          <a:bodyPr wrap="none">
            <a:spAutoFit/>
          </a:bodyPr>
          <a:lstStyle/>
          <a:p>
            <a:r>
              <a:rPr lang="el-GR" sz="1600" dirty="0"/>
              <a:t>Γ.Κ.Ο.</a:t>
            </a:r>
            <a:endParaRPr lang="en-GB" sz="1600" dirty="0"/>
          </a:p>
        </p:txBody>
      </p:sp>
      <p:sp>
        <p:nvSpPr>
          <p:cNvPr id="34835" name="Text Box 6"/>
          <p:cNvSpPr txBox="1">
            <a:spLocks noChangeArrowheads="1"/>
          </p:cNvSpPr>
          <p:nvPr/>
        </p:nvSpPr>
        <p:spPr bwMode="auto">
          <a:xfrm>
            <a:off x="7629525" y="5059363"/>
            <a:ext cx="1568450" cy="584200"/>
          </a:xfrm>
          <a:prstGeom prst="rect">
            <a:avLst/>
          </a:prstGeom>
          <a:noFill/>
          <a:ln w="9525">
            <a:noFill/>
            <a:miter lim="800000"/>
            <a:headEnd/>
            <a:tailEnd/>
          </a:ln>
        </p:spPr>
        <p:txBody>
          <a:bodyPr wrap="none">
            <a:spAutoFit/>
          </a:bodyPr>
          <a:lstStyle/>
          <a:p>
            <a:r>
              <a:rPr lang="el-GR" sz="1600"/>
              <a:t>Ιερό κέντρο </a:t>
            </a:r>
          </a:p>
          <a:p>
            <a:r>
              <a:rPr lang="el-GR" sz="1600"/>
              <a:t>ούρησης  (Ι</a:t>
            </a:r>
            <a:r>
              <a:rPr lang="el-GR" sz="1600" baseline="-25000"/>
              <a:t>2</a:t>
            </a:r>
            <a:r>
              <a:rPr lang="el-GR" sz="1600"/>
              <a:t>-Ι</a:t>
            </a:r>
            <a:r>
              <a:rPr lang="el-GR" sz="1600" baseline="-25000"/>
              <a:t>4</a:t>
            </a:r>
            <a:r>
              <a:rPr lang="el-GR" sz="1600"/>
              <a:t>)</a:t>
            </a:r>
            <a:endParaRPr lang="en-GB" sz="1600"/>
          </a:p>
        </p:txBody>
      </p:sp>
      <p:sp>
        <p:nvSpPr>
          <p:cNvPr id="22" name="AutoShape 11"/>
          <p:cNvSpPr>
            <a:spLocks noChangeArrowheads="1"/>
          </p:cNvSpPr>
          <p:nvPr/>
        </p:nvSpPr>
        <p:spPr bwMode="auto">
          <a:xfrm rot="-10094717">
            <a:off x="5613400" y="5459413"/>
            <a:ext cx="115888" cy="290512"/>
          </a:xfrm>
          <a:prstGeom prst="downArrow">
            <a:avLst>
              <a:gd name="adj1" fmla="val 50000"/>
              <a:gd name="adj2" fmla="val 36755"/>
            </a:avLst>
          </a:prstGeom>
          <a:solidFill>
            <a:schemeClr val="accent1"/>
          </a:solidFill>
          <a:ln w="9525">
            <a:solidFill>
              <a:schemeClr val="tx1"/>
            </a:solidFill>
            <a:miter lim="800000"/>
            <a:headEnd/>
            <a:tailEnd/>
          </a:ln>
        </p:spPr>
        <p:txBody>
          <a:bodyPr wrap="none" anchor="ctr"/>
          <a:lstStyle/>
          <a:p>
            <a:endParaRPr lang="en-US"/>
          </a:p>
        </p:txBody>
      </p:sp>
      <p:sp>
        <p:nvSpPr>
          <p:cNvPr id="23" name="AutoShape 11"/>
          <p:cNvSpPr>
            <a:spLocks noChangeArrowheads="1"/>
          </p:cNvSpPr>
          <p:nvPr/>
        </p:nvSpPr>
        <p:spPr bwMode="auto">
          <a:xfrm rot="-10094717">
            <a:off x="5702300" y="4329113"/>
            <a:ext cx="115888" cy="290512"/>
          </a:xfrm>
          <a:prstGeom prst="downArrow">
            <a:avLst>
              <a:gd name="adj1" fmla="val 50000"/>
              <a:gd name="adj2" fmla="val 36755"/>
            </a:avLst>
          </a:prstGeom>
          <a:solidFill>
            <a:schemeClr val="accent1"/>
          </a:solidFill>
          <a:ln w="9525">
            <a:solidFill>
              <a:schemeClr val="tx1"/>
            </a:solidFill>
            <a:miter lim="800000"/>
            <a:headEnd/>
            <a:tailEnd/>
          </a:ln>
        </p:spPr>
        <p:txBody>
          <a:bodyPr wrap="none" anchor="ctr"/>
          <a:lstStyle/>
          <a:p>
            <a:endParaRPr lang="en-US"/>
          </a:p>
        </p:txBody>
      </p:sp>
      <p:sp>
        <p:nvSpPr>
          <p:cNvPr id="24" name="AutoShape 11"/>
          <p:cNvSpPr>
            <a:spLocks noChangeArrowheads="1"/>
          </p:cNvSpPr>
          <p:nvPr/>
        </p:nvSpPr>
        <p:spPr bwMode="auto">
          <a:xfrm rot="-10094717">
            <a:off x="5765800" y="2881313"/>
            <a:ext cx="115888" cy="290512"/>
          </a:xfrm>
          <a:prstGeom prst="downArrow">
            <a:avLst>
              <a:gd name="adj1" fmla="val 50000"/>
              <a:gd name="adj2" fmla="val 36755"/>
            </a:avLst>
          </a:prstGeom>
          <a:solidFill>
            <a:schemeClr val="accent1"/>
          </a:solidFill>
          <a:ln w="9525">
            <a:solidFill>
              <a:schemeClr val="tx1"/>
            </a:solidFill>
            <a:miter lim="800000"/>
            <a:headEnd/>
            <a:tailEnd/>
          </a:ln>
        </p:spPr>
        <p:txBody>
          <a:bodyPr wrap="none" anchor="ctr"/>
          <a:lstStyle/>
          <a:p>
            <a:endParaRPr lang="en-US"/>
          </a:p>
        </p:txBody>
      </p:sp>
      <p:sp>
        <p:nvSpPr>
          <p:cNvPr id="25" name="AutoShape 11"/>
          <p:cNvSpPr>
            <a:spLocks noChangeArrowheads="1"/>
          </p:cNvSpPr>
          <p:nvPr/>
        </p:nvSpPr>
        <p:spPr bwMode="auto">
          <a:xfrm rot="-10094717">
            <a:off x="5346700" y="1497013"/>
            <a:ext cx="115888" cy="290512"/>
          </a:xfrm>
          <a:prstGeom prst="downArrow">
            <a:avLst>
              <a:gd name="adj1" fmla="val 50000"/>
              <a:gd name="adj2" fmla="val 36755"/>
            </a:avLst>
          </a:prstGeom>
          <a:solidFill>
            <a:schemeClr val="accent1"/>
          </a:solidFill>
          <a:ln w="9525">
            <a:solidFill>
              <a:schemeClr val="tx1"/>
            </a:solidFill>
            <a:miter lim="800000"/>
            <a:headEnd/>
            <a:tailEnd/>
          </a:ln>
        </p:spPr>
        <p:txBody>
          <a:bodyPr wrap="none" anchor="ctr"/>
          <a:lstStyle/>
          <a:p>
            <a:endParaRPr lang="en-US"/>
          </a:p>
        </p:txBody>
      </p:sp>
      <p:sp>
        <p:nvSpPr>
          <p:cNvPr id="34840" name="Text Box 6"/>
          <p:cNvSpPr txBox="1">
            <a:spLocks noChangeArrowheads="1"/>
          </p:cNvSpPr>
          <p:nvPr/>
        </p:nvSpPr>
        <p:spPr bwMode="auto">
          <a:xfrm>
            <a:off x="7635875" y="2714625"/>
            <a:ext cx="1344613" cy="584200"/>
          </a:xfrm>
          <a:prstGeom prst="rect">
            <a:avLst/>
          </a:prstGeom>
          <a:noFill/>
          <a:ln w="9525">
            <a:noFill/>
            <a:miter lim="800000"/>
            <a:headEnd/>
            <a:tailEnd/>
          </a:ln>
        </p:spPr>
        <p:txBody>
          <a:bodyPr wrap="none">
            <a:spAutoFit/>
          </a:bodyPr>
          <a:lstStyle/>
          <a:p>
            <a:r>
              <a:rPr lang="el-GR" sz="1600"/>
              <a:t>Προσαγωγό </a:t>
            </a:r>
          </a:p>
          <a:p>
            <a:r>
              <a:rPr lang="el-GR" sz="1600"/>
              <a:t>ερέθισμα</a:t>
            </a:r>
            <a:endParaRPr lang="en-GB" sz="1600"/>
          </a:p>
        </p:txBody>
      </p:sp>
      <p:sp>
        <p:nvSpPr>
          <p:cNvPr id="34841" name="Line 17"/>
          <p:cNvSpPr>
            <a:spLocks noChangeShapeType="1"/>
          </p:cNvSpPr>
          <p:nvPr/>
        </p:nvSpPr>
        <p:spPr bwMode="auto">
          <a:xfrm>
            <a:off x="5851525" y="3038475"/>
            <a:ext cx="1828800" cy="0"/>
          </a:xfrm>
          <a:prstGeom prst="line">
            <a:avLst/>
          </a:prstGeom>
          <a:noFill/>
          <a:ln w="9525">
            <a:solidFill>
              <a:srgbClr val="FF0000"/>
            </a:solidFill>
            <a:round/>
            <a:headEnd type="arrow" w="med" len="med"/>
            <a:tailEnd/>
          </a:ln>
        </p:spPr>
        <p:txBody>
          <a:bodyPr/>
          <a:lstStyle/>
          <a:p>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6" presetClass="emph" presetSubtype="0" decel="50000" fill="hold" grpId="1" nodeType="withEffect">
                                  <p:stCondLst>
                                    <p:cond delay="0"/>
                                  </p:stCondLst>
                                  <p:childTnLst>
                                    <p:animScale>
                                      <p:cBhvr>
                                        <p:cTn id="8" dur="5000" fill="hold"/>
                                        <p:tgtEl>
                                          <p:spTgt spid="14"/>
                                        </p:tgtEl>
                                      </p:cBhvr>
                                      <p:by x="500000" y="500000"/>
                                    </p:animScale>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0" presetClass="path" presetSubtype="0" repeatCount="indefinite" accel="50000" decel="50000" fill="hold" grpId="1" nodeType="withEffect">
                                  <p:stCondLst>
                                    <p:cond delay="0"/>
                                  </p:stCondLst>
                                  <p:endCondLst>
                                    <p:cond evt="onNext" delay="0">
                                      <p:tgtEl>
                                        <p:sldTgt/>
                                      </p:tgtEl>
                                    </p:cond>
                                  </p:endCondLst>
                                  <p:childTnLst>
                                    <p:animMotion origin="layout" path="M -0.01493 -0.83491 C -0.01493 -0.82728 -0.01441 -0.80255 -0.0132 -0.78844 C -0.01198 -0.77434 -0.00834 -0.76347 -0.00799 -0.74983 C -0.00764 -0.73619 -0.01059 -0.72 -0.01059 -0.70636 C -0.01059 -0.69249 -0.0099 -0.67954 -0.00747 -0.66728 C -0.00504 -0.65503 -0.00139 -0.64809 0.00399 -0.6326 C 0.00937 -0.61711 0.02031 -0.59283 0.02482 -0.57434 C 0.02934 -0.55584 0.03055 -0.53873 0.03159 -0.52231 C 0.03264 -0.50497 0.03177 -0.48717 0.03159 -0.47307 C 0.03142 -0.45919 0.03055 -0.45572 0.03003 -0.43815 C 0.02951 -0.42058 0.02899 -0.39052 0.02847 -0.36833 C 0.02795 -0.3459 0.02708 -0.32116 0.02691 -0.30335 C 0.02673 -0.28486 0.0276 -0.27399 0.02691 -0.25919 C 0.02621 -0.24416 0.02326 -0.22428 0.02222 -0.21249 C 0.02118 -0.20093 0.01944 -0.19676 0.02048 -0.18913 C 0.02152 -0.1815 0.02482 -0.17596 0.02847 -0.16601 C 0.03212 -0.157 0.03819 -0.1422 0.04271 -0.13341 C 0.04722 -0.12439 0.05451 -0.12255 0.05555 -0.11237 C 0.05659 -0.10197 0.05434 -0.0807 0.04878 -0.07168 C 0.04323 -0.06243 0.02864 -0.06266 0.0217 -0.05804 C 0.01475 -0.05249 0.00989 -0.04925 0.00712 -0.04116 C 0.00434 -0.0326 0.00642 -0.01318 0.00521 -0.00694 C 0.00399 -0.0007 0.00243 -0.00439 -0.00052 -0.00301 C -0.00348 -0.00185 -0.01025 0.00046 -0.01285 0.00162 " pathEditMode="fixed" rAng="0" ptsTypes="aaaaaaaaaaaaaaaaaaaaaaaa">
                                      <p:cBhvr>
                                        <p:cTn id="14" dur="2000" spd="-100000" fill="hold"/>
                                        <p:tgtEl>
                                          <p:spTgt spid="13"/>
                                        </p:tgtEl>
                                        <p:attrNameLst>
                                          <p:attrName>ppt_x</p:attrName>
                                          <p:attrName>ppt_y</p:attrName>
                                        </p:attrNameLst>
                                      </p:cBhvr>
                                      <p:rCtr x="3600" y="41800"/>
                                    </p:animMotion>
                                  </p:childTnLst>
                                  <p:subTnLst>
                                    <p:set>
                                      <p:cBhvr override="childStyle">
                                        <p:cTn dur="1" fill="hold" display="0" masterRel="sameClick" afterEffect="1">
                                          <p:stCondLst>
                                            <p:cond evt="end" delay="0">
                                              <p:tn val="13"/>
                                            </p:cond>
                                          </p:stCondLst>
                                        </p:cTn>
                                        <p:tgtEl>
                                          <p:spTgt spid="13"/>
                                        </p:tgtEl>
                                        <p:attrNameLst>
                                          <p:attrName>style.visibility</p:attrName>
                                        </p:attrNameLst>
                                      </p:cBhvr>
                                      <p:to>
                                        <p:strVal val="hidden"/>
                                      </p:to>
                                    </p:set>
                                  </p:subTnLst>
                                </p:cTn>
                              </p:par>
                            </p:childTnLst>
                          </p:cTn>
                        </p:par>
                        <p:par>
                          <p:cTn id="15" fill="hold">
                            <p:stCondLst>
                              <p:cond delay="5000"/>
                            </p:stCondLst>
                            <p:childTnLst>
                              <p:par>
                                <p:cTn id="16" presetID="1"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0" presetClass="path" presetSubtype="0" repeatCount="indefinite" accel="50000" decel="50000" fill="hold" grpId="1" nodeType="withEffect">
                                  <p:stCondLst>
                                    <p:cond delay="0"/>
                                  </p:stCondLst>
                                  <p:endCondLst>
                                    <p:cond evt="onNext" delay="0">
                                      <p:tgtEl>
                                        <p:sldTgt/>
                                      </p:tgtEl>
                                    </p:cond>
                                  </p:endCondLst>
                                  <p:childTnLst>
                                    <p:animMotion origin="layout" path="M -0.01493 -0.83491 C -0.01493 -0.82728 -0.01441 -0.80255 -0.0132 -0.78844 C -0.01198 -0.77434 -0.00834 -0.76347 -0.00799 -0.74983 C -0.00764 -0.73619 -0.01059 -0.72 -0.01059 -0.70636 C -0.01059 -0.69249 -0.0099 -0.67954 -0.00747 -0.66728 C -0.00504 -0.65503 -0.00139 -0.64809 0.00399 -0.6326 C 0.00937 -0.61711 0.02031 -0.59283 0.02482 -0.57434 C 0.02934 -0.55584 0.03055 -0.53873 0.03159 -0.52231 C 0.03264 -0.50497 0.03177 -0.48717 0.03159 -0.47307 C 0.03142 -0.45919 0.03055 -0.45572 0.03003 -0.43815 C 0.02951 -0.42058 0.02899 -0.39052 0.02847 -0.36833 C 0.02795 -0.3459 0.02708 -0.32116 0.02691 -0.30335 C 0.02673 -0.28486 0.0276 -0.27399 0.02691 -0.25919 C 0.02621 -0.24416 0.02326 -0.22428 0.02222 -0.21249 C 0.02118 -0.20093 0.01944 -0.19676 0.02048 -0.18913 C 0.02152 -0.1815 0.02482 -0.17596 0.02847 -0.16601 C 0.03212 -0.157 0.03819 -0.1422 0.04271 -0.13341 C 0.04722 -0.12439 0.05451 -0.12255 0.05555 -0.11237 C 0.05659 -0.10197 0.05434 -0.0807 0.04878 -0.07168 C 0.04323 -0.06243 0.02864 -0.06266 0.0217 -0.05804 C 0.01475 -0.05249 0.00989 -0.04925 0.00712 -0.04116 C 0.00434 -0.0326 0.00642 -0.01318 0.00521 -0.00694 C 0.00399 -0.0007 0.00243 -0.00439 -0.00052 -0.00301 C -0.00348 -0.00185 -0.01025 0.00046 -0.01285 0.00162 " pathEditMode="fixed" rAng="0" ptsTypes="aaaaaaaaaaaaaaaaaaaaaaaa">
                                      <p:cBhvr>
                                        <p:cTn id="21" dur="2000" spd="-100000" fill="hold"/>
                                        <p:tgtEl>
                                          <p:spTgt spid="22"/>
                                        </p:tgtEl>
                                        <p:attrNameLst>
                                          <p:attrName>ppt_x</p:attrName>
                                          <p:attrName>ppt_y</p:attrName>
                                        </p:attrNameLst>
                                      </p:cBhvr>
                                      <p:rCtr x="3600" y="41800"/>
                                    </p:animMotion>
                                  </p:childTnLst>
                                  <p:subTnLst>
                                    <p:set>
                                      <p:cBhvr override="childStyle">
                                        <p:cTn dur="1" fill="hold" display="0" masterRel="sameClick" afterEffect="1">
                                          <p:stCondLst>
                                            <p:cond evt="end" delay="0">
                                              <p:tn val="20"/>
                                            </p:cond>
                                          </p:stCondLst>
                                        </p:cTn>
                                        <p:tgtEl>
                                          <p:spTgt spid="22"/>
                                        </p:tgtEl>
                                        <p:attrNameLst>
                                          <p:attrName>style.visibility</p:attrName>
                                        </p:attrNameLst>
                                      </p:cBhvr>
                                      <p:to>
                                        <p:strVal val="hidden"/>
                                      </p:to>
                                    </p:set>
                                  </p:subTnLst>
                                </p:cTn>
                              </p:par>
                              <p:par>
                                <p:cTn id="22" presetID="1"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par>
                                <p:cTn id="24" presetID="0" presetClass="path" presetSubtype="0" repeatCount="indefinite" accel="50000" decel="50000" fill="hold" grpId="1" nodeType="withEffect">
                                  <p:stCondLst>
                                    <p:cond delay="0"/>
                                  </p:stCondLst>
                                  <p:endCondLst>
                                    <p:cond evt="onNext" delay="0">
                                      <p:tgtEl>
                                        <p:sldTgt/>
                                      </p:tgtEl>
                                    </p:cond>
                                  </p:endCondLst>
                                  <p:childTnLst>
                                    <p:animMotion origin="layout" path="M -0.01493 -0.83491 C -0.01493 -0.82728 -0.01441 -0.80255 -0.0132 -0.78844 C -0.01198 -0.77434 -0.00834 -0.76347 -0.00799 -0.74983 C -0.00764 -0.73619 -0.01059 -0.72 -0.01059 -0.70636 C -0.01059 -0.69249 -0.0099 -0.67954 -0.00747 -0.66728 C -0.00504 -0.65503 -0.00139 -0.64809 0.00399 -0.6326 C 0.00937 -0.61711 0.02031 -0.59283 0.02482 -0.57434 C 0.02934 -0.55584 0.03055 -0.53873 0.03159 -0.52231 C 0.03264 -0.50497 0.03177 -0.48717 0.03159 -0.47307 C 0.03142 -0.45919 0.03055 -0.45572 0.03003 -0.43815 C 0.02951 -0.42058 0.02899 -0.39052 0.02847 -0.36833 C 0.02795 -0.3459 0.02708 -0.32116 0.02691 -0.30335 C 0.02673 -0.28486 0.0276 -0.27399 0.02691 -0.25919 C 0.02621 -0.24416 0.02326 -0.22428 0.02222 -0.21249 C 0.02118 -0.20093 0.01944 -0.19676 0.02048 -0.18913 C 0.02152 -0.1815 0.02482 -0.17596 0.02847 -0.16601 C 0.03212 -0.157 0.03819 -0.1422 0.04271 -0.13341 C 0.04722 -0.12439 0.05451 -0.12255 0.05555 -0.11237 C 0.05659 -0.10197 0.05434 -0.0807 0.04878 -0.07168 C 0.04323 -0.06243 0.02864 -0.06266 0.0217 -0.05804 C 0.01475 -0.05249 0.00989 -0.04925 0.00712 -0.04116 C 0.00434 -0.0326 0.00642 -0.01318 0.00521 -0.00694 C 0.00399 -0.0007 0.00243 -0.00439 -0.00052 -0.00301 C -0.00348 -0.00185 -0.01025 0.00046 -0.01285 0.00162 " pathEditMode="fixed" rAng="0" ptsTypes="aaaaaaaaaaaaaaaaaaaaaaaa">
                                      <p:cBhvr>
                                        <p:cTn id="25" dur="2000" spd="-100000" fill="hold"/>
                                        <p:tgtEl>
                                          <p:spTgt spid="23"/>
                                        </p:tgtEl>
                                        <p:attrNameLst>
                                          <p:attrName>ppt_x</p:attrName>
                                          <p:attrName>ppt_y</p:attrName>
                                        </p:attrNameLst>
                                      </p:cBhvr>
                                      <p:rCtr x="3600" y="41800"/>
                                    </p:animMotion>
                                  </p:childTnLst>
                                  <p:subTnLst>
                                    <p:set>
                                      <p:cBhvr override="childStyle">
                                        <p:cTn dur="1" fill="hold" display="0" masterRel="sameClick" afterEffect="1">
                                          <p:stCondLst>
                                            <p:cond evt="end" delay="0">
                                              <p:tn val="24"/>
                                            </p:cond>
                                          </p:stCondLst>
                                        </p:cTn>
                                        <p:tgtEl>
                                          <p:spTgt spid="23"/>
                                        </p:tgtEl>
                                        <p:attrNameLst>
                                          <p:attrName>style.visibility</p:attrName>
                                        </p:attrNameLst>
                                      </p:cBhvr>
                                      <p:to>
                                        <p:strVal val="hidden"/>
                                      </p:to>
                                    </p:set>
                                  </p:subTnLst>
                                </p:cTn>
                              </p:par>
                              <p:par>
                                <p:cTn id="26" presetID="1"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0" presetClass="path" presetSubtype="0" repeatCount="indefinite" accel="50000" decel="50000" fill="hold" grpId="1" nodeType="withEffect">
                                  <p:stCondLst>
                                    <p:cond delay="0"/>
                                  </p:stCondLst>
                                  <p:endCondLst>
                                    <p:cond evt="onNext" delay="0">
                                      <p:tgtEl>
                                        <p:sldTgt/>
                                      </p:tgtEl>
                                    </p:cond>
                                  </p:endCondLst>
                                  <p:childTnLst>
                                    <p:animMotion origin="layout" path="M -0.01493 -0.83491 C -0.01493 -0.82728 -0.01441 -0.80255 -0.0132 -0.78844 C -0.01198 -0.77434 -0.00834 -0.76347 -0.00799 -0.74983 C -0.00764 -0.73619 -0.01059 -0.72 -0.01059 -0.70636 C -0.01059 -0.69249 -0.0099 -0.67954 -0.00747 -0.66728 C -0.00504 -0.65503 -0.00139 -0.64809 0.00399 -0.6326 C 0.00937 -0.61711 0.02031 -0.59283 0.02482 -0.57434 C 0.02934 -0.55584 0.03055 -0.53873 0.03159 -0.52231 C 0.03264 -0.50497 0.03177 -0.48717 0.03159 -0.47307 C 0.03142 -0.45919 0.03055 -0.45572 0.03003 -0.43815 C 0.02951 -0.42058 0.02899 -0.39052 0.02847 -0.36833 C 0.02795 -0.3459 0.02708 -0.32116 0.02691 -0.30335 C 0.02673 -0.28486 0.0276 -0.27399 0.02691 -0.25919 C 0.02621 -0.24416 0.02326 -0.22428 0.02222 -0.21249 C 0.02118 -0.20093 0.01944 -0.19676 0.02048 -0.18913 C 0.02152 -0.1815 0.02482 -0.17596 0.02847 -0.16601 C 0.03212 -0.157 0.03819 -0.1422 0.04271 -0.13341 C 0.04722 -0.12439 0.05451 -0.12255 0.05555 -0.11237 C 0.05659 -0.10197 0.05434 -0.0807 0.04878 -0.07168 C 0.04323 -0.06243 0.02864 -0.06266 0.0217 -0.05804 C 0.01475 -0.05249 0.00989 -0.04925 0.00712 -0.04116 C 0.00434 -0.0326 0.00642 -0.01318 0.00521 -0.00694 C 0.00399 -0.0007 0.00243 -0.00439 -0.00052 -0.00301 C -0.00348 -0.00185 -0.01025 0.00046 -0.01285 0.00162 " pathEditMode="fixed" rAng="0" ptsTypes="aaaaaaaaaaaaaaaaaaaaaaaa">
                                      <p:cBhvr>
                                        <p:cTn id="29" dur="2000" spd="-100000" fill="hold"/>
                                        <p:tgtEl>
                                          <p:spTgt spid="24"/>
                                        </p:tgtEl>
                                        <p:attrNameLst>
                                          <p:attrName>ppt_x</p:attrName>
                                          <p:attrName>ppt_y</p:attrName>
                                        </p:attrNameLst>
                                      </p:cBhvr>
                                      <p:rCtr x="3600" y="41800"/>
                                    </p:animMotion>
                                  </p:childTnLst>
                                  <p:subTnLst>
                                    <p:set>
                                      <p:cBhvr override="childStyle">
                                        <p:cTn dur="1" fill="hold" display="0" masterRel="sameClick" afterEffect="1">
                                          <p:stCondLst>
                                            <p:cond evt="end" delay="0">
                                              <p:tn val="28"/>
                                            </p:cond>
                                          </p:stCondLst>
                                        </p:cTn>
                                        <p:tgtEl>
                                          <p:spTgt spid="24"/>
                                        </p:tgtEl>
                                        <p:attrNameLst>
                                          <p:attrName>style.visibility</p:attrName>
                                        </p:attrNameLst>
                                      </p:cBhvr>
                                      <p:to>
                                        <p:strVal val="hidden"/>
                                      </p:to>
                                    </p:set>
                                  </p:subTnLst>
                                </p:cTn>
                              </p:par>
                              <p:par>
                                <p:cTn id="30" presetID="1"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par>
                                <p:cTn id="32" presetID="0" presetClass="path" presetSubtype="0" repeatCount="indefinite" accel="50000" decel="50000" fill="hold" grpId="1" nodeType="withEffect">
                                  <p:stCondLst>
                                    <p:cond delay="0"/>
                                  </p:stCondLst>
                                  <p:endCondLst>
                                    <p:cond evt="onNext" delay="0">
                                      <p:tgtEl>
                                        <p:sldTgt/>
                                      </p:tgtEl>
                                    </p:cond>
                                  </p:endCondLst>
                                  <p:childTnLst>
                                    <p:animMotion origin="layout" path="M -0.01493 -0.83491 C -0.01493 -0.82728 -0.01441 -0.80255 -0.0132 -0.78844 C -0.01198 -0.77434 -0.00834 -0.76347 -0.00799 -0.74983 C -0.00764 -0.73619 -0.01059 -0.72 -0.01059 -0.70636 C -0.01059 -0.69249 -0.0099 -0.67954 -0.00747 -0.66728 C -0.00504 -0.65503 -0.00139 -0.64809 0.00399 -0.6326 C 0.00937 -0.61711 0.02031 -0.59283 0.02482 -0.57434 C 0.02934 -0.55584 0.03055 -0.53873 0.03159 -0.52231 C 0.03264 -0.50497 0.03177 -0.48717 0.03159 -0.47307 C 0.03142 -0.45919 0.03055 -0.45572 0.03003 -0.43815 C 0.02951 -0.42058 0.02899 -0.39052 0.02847 -0.36833 C 0.02795 -0.3459 0.02708 -0.32116 0.02691 -0.30335 C 0.02673 -0.28486 0.0276 -0.27399 0.02691 -0.25919 C 0.02621 -0.24416 0.02326 -0.22428 0.02222 -0.21249 C 0.02118 -0.20093 0.01944 -0.19676 0.02048 -0.18913 C 0.02152 -0.1815 0.02482 -0.17596 0.02847 -0.16601 C 0.03212 -0.157 0.03819 -0.1422 0.04271 -0.13341 C 0.04722 -0.12439 0.05451 -0.12255 0.05555 -0.11237 C 0.05659 -0.10197 0.05434 -0.0807 0.04878 -0.07168 C 0.04323 -0.06243 0.02864 -0.06266 0.0217 -0.05804 C 0.01475 -0.05249 0.00989 -0.04925 0.00712 -0.04116 C 0.00434 -0.0326 0.00642 -0.01318 0.00521 -0.00694 C 0.00399 -0.0007 0.00243 -0.00439 -0.00052 -0.00301 C -0.00348 -0.00185 -0.01025 0.00046 -0.01285 0.00162 " pathEditMode="fixed" rAng="0" ptsTypes="aaaaaaaaaaaaaaaaaaaaaaaa">
                                      <p:cBhvr>
                                        <p:cTn id="33" dur="2000" spd="-100000" fill="hold"/>
                                        <p:tgtEl>
                                          <p:spTgt spid="25"/>
                                        </p:tgtEl>
                                        <p:attrNameLst>
                                          <p:attrName>ppt_x</p:attrName>
                                          <p:attrName>ppt_y</p:attrName>
                                        </p:attrNameLst>
                                      </p:cBhvr>
                                      <p:rCtr x="3600" y="41800"/>
                                    </p:animMotion>
                                  </p:childTnLst>
                                  <p:subTnLst>
                                    <p:set>
                                      <p:cBhvr override="childStyle">
                                        <p:cTn dur="1" fill="hold" display="0" masterRel="sameClick" afterEffect="1">
                                          <p:stCondLst>
                                            <p:cond evt="end" delay="0">
                                              <p:tn val="32"/>
                                            </p:cond>
                                          </p:stCondLst>
                                        </p:cTn>
                                        <p:tgtEl>
                                          <p:spTgt spid="2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8" grpId="0"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ctrTitle"/>
          </p:nvPr>
        </p:nvSpPr>
        <p:spPr>
          <a:xfrm>
            <a:off x="76200" y="404813"/>
            <a:ext cx="3535363" cy="6238875"/>
          </a:xfrm>
        </p:spPr>
        <p:txBody>
          <a:bodyPr/>
          <a:lstStyle/>
          <a:p>
            <a:pPr algn="l"/>
            <a:r>
              <a:rPr lang="el-GR" sz="1600" smtClean="0">
                <a:solidFill>
                  <a:schemeClr val="tx1"/>
                </a:solidFill>
              </a:rPr>
              <a:t>Όταν η αντίληψη της πληρότητας της κύστης συνάδει με την καταλληλότητα των κοινωνικών συμβάσεων που αφορούν στον επιτρεπόμενο τόπο και χρόνο (επεξεργασία ερεθισμάτων μέσα από τον φλοιό και λιμβικό σύστημα), τότε απαγωγά (κινητικά) ερεθΙσματα από το γεφυρικό κέντρο ούρησης μέσω των πρόσθιων δεματΙων του Ν.Μ. κατέρχονται στο ιερό κέντρο ούρησης. Από εκεί, μέσω των κινητικών ινών του πυελικού νεύρου τα απαγωγά ερεθίσματα καταλήγουν στον εξωστήρα μυ της κύστης που συσπάται. Παράλληλα, μέσω του αιδοιϊκού νεύρου καταργείται η σύσπαση του σφιγκτήρα της ουρήθρας και επιτυγχάνεται η ούρηση. </a:t>
            </a:r>
            <a:r>
              <a:rPr lang="en-US" sz="1600" smtClean="0">
                <a:solidFill>
                  <a:schemeClr val="tx1"/>
                </a:solidFill>
              </a:rPr>
              <a:t/>
            </a:r>
            <a:br>
              <a:rPr lang="en-US" sz="1600" smtClean="0">
                <a:solidFill>
                  <a:schemeClr val="tx1"/>
                </a:solidFill>
              </a:rPr>
            </a:br>
            <a:endParaRPr lang="en-US" sz="1600" smtClean="0">
              <a:solidFill>
                <a:schemeClr val="tx1"/>
              </a:solidFill>
            </a:endParaRPr>
          </a:p>
        </p:txBody>
      </p:sp>
      <p:pic>
        <p:nvPicPr>
          <p:cNvPr id="35843" name="Picture 2" descr="Siemens whole neuraxis"/>
          <p:cNvPicPr>
            <a:picLocks noChangeAspect="1" noChangeArrowheads="1"/>
          </p:cNvPicPr>
          <p:nvPr/>
        </p:nvPicPr>
        <p:blipFill>
          <a:blip r:embed="rId3" cstate="print"/>
          <a:srcRect l="28596" r="24924"/>
          <a:stretch>
            <a:fillRect/>
          </a:stretch>
        </p:blipFill>
        <p:spPr bwMode="auto">
          <a:xfrm>
            <a:off x="3740150" y="19050"/>
            <a:ext cx="3362325" cy="6838950"/>
          </a:xfrm>
          <a:prstGeom prst="rect">
            <a:avLst/>
          </a:prstGeom>
          <a:noFill/>
          <a:ln w="76200">
            <a:solidFill>
              <a:srgbClr val="000000"/>
            </a:solidFill>
            <a:miter lim="800000"/>
            <a:headEnd/>
            <a:tailEnd/>
          </a:ln>
        </p:spPr>
      </p:pic>
      <p:sp>
        <p:nvSpPr>
          <p:cNvPr id="35844" name="AutoShape 3"/>
          <p:cNvSpPr>
            <a:spLocks noChangeArrowheads="1"/>
          </p:cNvSpPr>
          <p:nvPr/>
        </p:nvSpPr>
        <p:spPr bwMode="auto">
          <a:xfrm rot="10800000" flipH="1">
            <a:off x="5711825" y="3879850"/>
            <a:ext cx="42863" cy="1050925"/>
          </a:xfrm>
          <a:prstGeom prst="triangle">
            <a:avLst>
              <a:gd name="adj" fmla="val 0"/>
            </a:avLst>
          </a:prstGeom>
          <a:solidFill>
            <a:srgbClr val="FF0000"/>
          </a:solidFill>
          <a:ln w="6350">
            <a:solidFill>
              <a:srgbClr val="FF0000"/>
            </a:solidFill>
            <a:prstDash val="lgDash"/>
            <a:miter lim="800000"/>
            <a:headEnd/>
            <a:tailEnd/>
          </a:ln>
        </p:spPr>
        <p:txBody>
          <a:bodyPr wrap="none" anchor="ctr"/>
          <a:lstStyle/>
          <a:p>
            <a:endParaRPr lang="en-US"/>
          </a:p>
        </p:txBody>
      </p:sp>
      <p:sp>
        <p:nvSpPr>
          <p:cNvPr id="35845" name="Freeform 4"/>
          <p:cNvSpPr>
            <a:spLocks/>
          </p:cNvSpPr>
          <p:nvPr/>
        </p:nvSpPr>
        <p:spPr bwMode="auto">
          <a:xfrm>
            <a:off x="5383213" y="4251325"/>
            <a:ext cx="585787" cy="2524125"/>
          </a:xfrm>
          <a:custGeom>
            <a:avLst/>
            <a:gdLst>
              <a:gd name="T0" fmla="*/ 2147483647 w 369"/>
              <a:gd name="T1" fmla="*/ 0 h 1554"/>
              <a:gd name="T2" fmla="*/ 2147483647 w 369"/>
              <a:gd name="T3" fmla="*/ 2147483647 h 1554"/>
              <a:gd name="T4" fmla="*/ 2147483647 w 369"/>
              <a:gd name="T5" fmla="*/ 2147483647 h 1554"/>
              <a:gd name="T6" fmla="*/ 2147483647 w 369"/>
              <a:gd name="T7" fmla="*/ 2147483647 h 1554"/>
              <a:gd name="T8" fmla="*/ 2147483647 w 369"/>
              <a:gd name="T9" fmla="*/ 2147483647 h 1554"/>
              <a:gd name="T10" fmla="*/ 2147483647 w 369"/>
              <a:gd name="T11" fmla="*/ 2147483647 h 1554"/>
              <a:gd name="T12" fmla="*/ 2147483647 w 369"/>
              <a:gd name="T13" fmla="*/ 2147483647 h 1554"/>
              <a:gd name="T14" fmla="*/ 2147483647 w 369"/>
              <a:gd name="T15" fmla="*/ 2147483647 h 1554"/>
              <a:gd name="T16" fmla="*/ 2147483647 w 369"/>
              <a:gd name="T17" fmla="*/ 2147483647 h 1554"/>
              <a:gd name="T18" fmla="*/ 0 w 369"/>
              <a:gd name="T19" fmla="*/ 2147483647 h 15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9"/>
              <a:gd name="T31" fmla="*/ 0 h 1554"/>
              <a:gd name="T32" fmla="*/ 369 w 369"/>
              <a:gd name="T33" fmla="*/ 1554 h 15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9" h="1554">
                <a:moveTo>
                  <a:pt x="222" y="0"/>
                </a:moveTo>
                <a:cubicBezTo>
                  <a:pt x="208" y="120"/>
                  <a:pt x="195" y="240"/>
                  <a:pt x="186" y="342"/>
                </a:cubicBezTo>
                <a:cubicBezTo>
                  <a:pt x="177" y="444"/>
                  <a:pt x="172" y="542"/>
                  <a:pt x="168" y="612"/>
                </a:cubicBezTo>
                <a:cubicBezTo>
                  <a:pt x="164" y="682"/>
                  <a:pt x="152" y="710"/>
                  <a:pt x="162" y="762"/>
                </a:cubicBezTo>
                <a:cubicBezTo>
                  <a:pt x="172" y="814"/>
                  <a:pt x="202" y="872"/>
                  <a:pt x="228" y="924"/>
                </a:cubicBezTo>
                <a:cubicBezTo>
                  <a:pt x="254" y="976"/>
                  <a:pt x="300" y="1027"/>
                  <a:pt x="318" y="1074"/>
                </a:cubicBezTo>
                <a:cubicBezTo>
                  <a:pt x="336" y="1121"/>
                  <a:pt x="369" y="1168"/>
                  <a:pt x="336" y="1206"/>
                </a:cubicBezTo>
                <a:cubicBezTo>
                  <a:pt x="303" y="1244"/>
                  <a:pt x="166" y="1255"/>
                  <a:pt x="120" y="1302"/>
                </a:cubicBezTo>
                <a:cubicBezTo>
                  <a:pt x="74" y="1349"/>
                  <a:pt x="80" y="1446"/>
                  <a:pt x="60" y="1488"/>
                </a:cubicBezTo>
                <a:cubicBezTo>
                  <a:pt x="40" y="1530"/>
                  <a:pt x="9" y="1542"/>
                  <a:pt x="0" y="1554"/>
                </a:cubicBezTo>
              </a:path>
            </a:pathLst>
          </a:custGeom>
          <a:noFill/>
          <a:ln w="9525">
            <a:solidFill>
              <a:srgbClr val="FF0000"/>
            </a:solidFill>
            <a:round/>
            <a:headEnd/>
            <a:tailEnd/>
          </a:ln>
        </p:spPr>
        <p:txBody>
          <a:bodyPr wrap="none" anchor="ctr"/>
          <a:lstStyle/>
          <a:p>
            <a:endParaRPr lang="el-GR"/>
          </a:p>
        </p:txBody>
      </p:sp>
      <p:sp>
        <p:nvSpPr>
          <p:cNvPr id="35846" name="Freeform 5"/>
          <p:cNvSpPr>
            <a:spLocks/>
          </p:cNvSpPr>
          <p:nvPr/>
        </p:nvSpPr>
        <p:spPr bwMode="auto">
          <a:xfrm>
            <a:off x="5368925" y="1125538"/>
            <a:ext cx="392113" cy="2759075"/>
          </a:xfrm>
          <a:custGeom>
            <a:avLst/>
            <a:gdLst>
              <a:gd name="T0" fmla="*/ 2147483647 w 247"/>
              <a:gd name="T1" fmla="*/ 0 h 1708"/>
              <a:gd name="T2" fmla="*/ 2147483647 w 247"/>
              <a:gd name="T3" fmla="*/ 2147483647 h 1708"/>
              <a:gd name="T4" fmla="*/ 2147483647 w 247"/>
              <a:gd name="T5" fmla="*/ 2147483647 h 1708"/>
              <a:gd name="T6" fmla="*/ 2147483647 w 247"/>
              <a:gd name="T7" fmla="*/ 2147483647 h 1708"/>
              <a:gd name="T8" fmla="*/ 2147483647 w 247"/>
              <a:gd name="T9" fmla="*/ 2147483647 h 1708"/>
              <a:gd name="T10" fmla="*/ 2147483647 w 247"/>
              <a:gd name="T11" fmla="*/ 2147483647 h 1708"/>
              <a:gd name="T12" fmla="*/ 2147483647 w 247"/>
              <a:gd name="T13" fmla="*/ 2147483647 h 1708"/>
              <a:gd name="T14" fmla="*/ 2147483647 w 247"/>
              <a:gd name="T15" fmla="*/ 2147483647 h 1708"/>
              <a:gd name="T16" fmla="*/ 2147483647 w 247"/>
              <a:gd name="T17" fmla="*/ 2147483647 h 1708"/>
              <a:gd name="T18" fmla="*/ 2147483647 w 247"/>
              <a:gd name="T19" fmla="*/ 2147483647 h 1708"/>
              <a:gd name="T20" fmla="*/ 2147483647 w 247"/>
              <a:gd name="T21" fmla="*/ 2147483647 h 1708"/>
              <a:gd name="T22" fmla="*/ 2147483647 w 247"/>
              <a:gd name="T23" fmla="*/ 2147483647 h 1708"/>
              <a:gd name="T24" fmla="*/ 2147483647 w 247"/>
              <a:gd name="T25" fmla="*/ 2147483647 h 1708"/>
              <a:gd name="T26" fmla="*/ 2147483647 w 247"/>
              <a:gd name="T27" fmla="*/ 2147483647 h 1708"/>
              <a:gd name="T28" fmla="*/ 2147483647 w 247"/>
              <a:gd name="T29" fmla="*/ 2147483647 h 17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7"/>
              <a:gd name="T46" fmla="*/ 0 h 1708"/>
              <a:gd name="T47" fmla="*/ 247 w 247"/>
              <a:gd name="T48" fmla="*/ 1708 h 17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7" h="1708">
                <a:moveTo>
                  <a:pt x="1" y="0"/>
                </a:moveTo>
                <a:cubicBezTo>
                  <a:pt x="8" y="50"/>
                  <a:pt x="16" y="101"/>
                  <a:pt x="17" y="160"/>
                </a:cubicBezTo>
                <a:cubicBezTo>
                  <a:pt x="18" y="219"/>
                  <a:pt x="8" y="299"/>
                  <a:pt x="5" y="352"/>
                </a:cubicBezTo>
                <a:cubicBezTo>
                  <a:pt x="2" y="405"/>
                  <a:pt x="0" y="437"/>
                  <a:pt x="1" y="476"/>
                </a:cubicBezTo>
                <a:cubicBezTo>
                  <a:pt x="2" y="515"/>
                  <a:pt x="4" y="556"/>
                  <a:pt x="9" y="588"/>
                </a:cubicBezTo>
                <a:cubicBezTo>
                  <a:pt x="14" y="620"/>
                  <a:pt x="15" y="633"/>
                  <a:pt x="29" y="668"/>
                </a:cubicBezTo>
                <a:cubicBezTo>
                  <a:pt x="43" y="703"/>
                  <a:pt x="72" y="757"/>
                  <a:pt x="93" y="796"/>
                </a:cubicBezTo>
                <a:cubicBezTo>
                  <a:pt x="114" y="835"/>
                  <a:pt x="139" y="867"/>
                  <a:pt x="157" y="904"/>
                </a:cubicBezTo>
                <a:cubicBezTo>
                  <a:pt x="175" y="941"/>
                  <a:pt x="188" y="979"/>
                  <a:pt x="201" y="1020"/>
                </a:cubicBezTo>
                <a:cubicBezTo>
                  <a:pt x="214" y="1061"/>
                  <a:pt x="226" y="1102"/>
                  <a:pt x="233" y="1148"/>
                </a:cubicBezTo>
                <a:cubicBezTo>
                  <a:pt x="240" y="1194"/>
                  <a:pt x="243" y="1245"/>
                  <a:pt x="245" y="1296"/>
                </a:cubicBezTo>
                <a:cubicBezTo>
                  <a:pt x="247" y="1347"/>
                  <a:pt x="247" y="1407"/>
                  <a:pt x="245" y="1452"/>
                </a:cubicBezTo>
                <a:cubicBezTo>
                  <a:pt x="243" y="1497"/>
                  <a:pt x="236" y="1537"/>
                  <a:pt x="233" y="1564"/>
                </a:cubicBezTo>
                <a:cubicBezTo>
                  <a:pt x="230" y="1591"/>
                  <a:pt x="230" y="1588"/>
                  <a:pt x="229" y="1612"/>
                </a:cubicBezTo>
                <a:cubicBezTo>
                  <a:pt x="228" y="1636"/>
                  <a:pt x="228" y="1672"/>
                  <a:pt x="229" y="1708"/>
                </a:cubicBezTo>
              </a:path>
            </a:pathLst>
          </a:custGeom>
          <a:noFill/>
          <a:ln w="38100">
            <a:solidFill>
              <a:srgbClr val="FF0000"/>
            </a:solidFill>
            <a:round/>
            <a:headEnd/>
            <a:tailEnd/>
          </a:ln>
        </p:spPr>
        <p:txBody>
          <a:bodyPr/>
          <a:lstStyle/>
          <a:p>
            <a:endParaRPr lang="el-GR"/>
          </a:p>
        </p:txBody>
      </p:sp>
      <p:sp>
        <p:nvSpPr>
          <p:cNvPr id="35847" name="Text Box 6"/>
          <p:cNvSpPr txBox="1">
            <a:spLocks noChangeArrowheads="1"/>
          </p:cNvSpPr>
          <p:nvPr/>
        </p:nvSpPr>
        <p:spPr bwMode="auto">
          <a:xfrm>
            <a:off x="3643313" y="1201738"/>
            <a:ext cx="719137" cy="369887"/>
          </a:xfrm>
          <a:prstGeom prst="rect">
            <a:avLst/>
          </a:prstGeom>
          <a:solidFill>
            <a:schemeClr val="accent1"/>
          </a:solidFill>
          <a:ln w="9525">
            <a:noFill/>
            <a:miter lim="800000"/>
            <a:headEnd/>
            <a:tailEnd/>
          </a:ln>
        </p:spPr>
        <p:txBody>
          <a:bodyPr wrap="none">
            <a:spAutoFit/>
          </a:bodyPr>
          <a:lstStyle/>
          <a:p>
            <a:r>
              <a:rPr lang="el-GR"/>
              <a:t>Γ.Κ.Ο.</a:t>
            </a:r>
            <a:endParaRPr lang="en-GB"/>
          </a:p>
        </p:txBody>
      </p:sp>
      <p:sp>
        <p:nvSpPr>
          <p:cNvPr id="35848" name="Line 7"/>
          <p:cNvSpPr>
            <a:spLocks noChangeShapeType="1"/>
          </p:cNvSpPr>
          <p:nvPr/>
        </p:nvSpPr>
        <p:spPr bwMode="auto">
          <a:xfrm>
            <a:off x="5735638" y="5353050"/>
            <a:ext cx="1905000" cy="0"/>
          </a:xfrm>
          <a:prstGeom prst="line">
            <a:avLst/>
          </a:prstGeom>
          <a:noFill/>
          <a:ln w="9525">
            <a:solidFill>
              <a:srgbClr val="FF0000"/>
            </a:solidFill>
            <a:round/>
            <a:headEnd/>
            <a:tailEnd/>
          </a:ln>
        </p:spPr>
        <p:txBody>
          <a:bodyPr/>
          <a:lstStyle/>
          <a:p>
            <a:endParaRPr lang="el-GR"/>
          </a:p>
        </p:txBody>
      </p:sp>
      <p:sp>
        <p:nvSpPr>
          <p:cNvPr id="35849" name="Line 9"/>
          <p:cNvSpPr>
            <a:spLocks noChangeShapeType="1"/>
          </p:cNvSpPr>
          <p:nvPr/>
        </p:nvSpPr>
        <p:spPr bwMode="auto">
          <a:xfrm>
            <a:off x="5595938" y="6419850"/>
            <a:ext cx="2032000" cy="0"/>
          </a:xfrm>
          <a:prstGeom prst="line">
            <a:avLst/>
          </a:prstGeom>
          <a:noFill/>
          <a:ln w="9525">
            <a:solidFill>
              <a:srgbClr val="FF0000"/>
            </a:solidFill>
            <a:round/>
            <a:headEnd/>
            <a:tailEnd/>
          </a:ln>
        </p:spPr>
        <p:txBody>
          <a:bodyPr/>
          <a:lstStyle/>
          <a:p>
            <a:endParaRPr lang="el-GR"/>
          </a:p>
        </p:txBody>
      </p:sp>
      <p:sp>
        <p:nvSpPr>
          <p:cNvPr id="35850" name="Text Box 10"/>
          <p:cNvSpPr txBox="1">
            <a:spLocks noChangeArrowheads="1"/>
          </p:cNvSpPr>
          <p:nvPr/>
        </p:nvSpPr>
        <p:spPr bwMode="auto">
          <a:xfrm>
            <a:off x="7700963" y="6143625"/>
            <a:ext cx="1479550" cy="584200"/>
          </a:xfrm>
          <a:prstGeom prst="rect">
            <a:avLst/>
          </a:prstGeom>
          <a:noFill/>
          <a:ln w="9525">
            <a:noFill/>
            <a:miter lim="800000"/>
            <a:headEnd/>
            <a:tailEnd/>
          </a:ln>
        </p:spPr>
        <p:txBody>
          <a:bodyPr wrap="none">
            <a:spAutoFit/>
          </a:bodyPr>
          <a:lstStyle/>
          <a:p>
            <a:r>
              <a:rPr lang="el-GR" sz="1600"/>
              <a:t>Πυελικό και </a:t>
            </a:r>
          </a:p>
          <a:p>
            <a:r>
              <a:rPr lang="el-GR" sz="1600"/>
              <a:t>αιδοιϊκό νεύρα</a:t>
            </a:r>
            <a:endParaRPr lang="en-GB" sz="1600"/>
          </a:p>
        </p:txBody>
      </p:sp>
      <p:sp>
        <p:nvSpPr>
          <p:cNvPr id="13" name="AutoShape 11"/>
          <p:cNvSpPr>
            <a:spLocks noChangeArrowheads="1"/>
          </p:cNvSpPr>
          <p:nvPr/>
        </p:nvSpPr>
        <p:spPr bwMode="auto">
          <a:xfrm>
            <a:off x="5375275" y="1136650"/>
            <a:ext cx="169863" cy="209550"/>
          </a:xfrm>
          <a:prstGeom prst="downArrow">
            <a:avLst>
              <a:gd name="adj1" fmla="val 50000"/>
              <a:gd name="adj2" fmla="val 30841"/>
            </a:avLst>
          </a:prstGeom>
          <a:solidFill>
            <a:srgbClr val="99FF33"/>
          </a:solidFill>
          <a:ln w="9525">
            <a:solidFill>
              <a:srgbClr val="009900"/>
            </a:solidFill>
            <a:miter lim="800000"/>
            <a:headEnd/>
            <a:tailEnd/>
          </a:ln>
        </p:spPr>
        <p:txBody>
          <a:bodyPr wrap="none" anchor="ctr"/>
          <a:lstStyle/>
          <a:p>
            <a:endParaRPr lang="en-US">
              <a:solidFill>
                <a:srgbClr val="009900"/>
              </a:solidFill>
            </a:endParaRPr>
          </a:p>
        </p:txBody>
      </p:sp>
      <p:sp>
        <p:nvSpPr>
          <p:cNvPr id="14" name="Freeform 12"/>
          <p:cNvSpPr>
            <a:spLocks/>
          </p:cNvSpPr>
          <p:nvPr/>
        </p:nvSpPr>
        <p:spPr bwMode="auto">
          <a:xfrm>
            <a:off x="5035550" y="6300788"/>
            <a:ext cx="466725" cy="485775"/>
          </a:xfrm>
          <a:custGeom>
            <a:avLst/>
            <a:gdLst>
              <a:gd name="T0" fmla="*/ 2147483647 w 294"/>
              <a:gd name="T1" fmla="*/ 0 h 306"/>
              <a:gd name="T2" fmla="*/ 2147483647 w 294"/>
              <a:gd name="T3" fmla="*/ 2147483647 h 306"/>
              <a:gd name="T4" fmla="*/ 2147483647 w 294"/>
              <a:gd name="T5" fmla="*/ 2147483647 h 306"/>
              <a:gd name="T6" fmla="*/ 2147483647 w 294"/>
              <a:gd name="T7" fmla="*/ 2147483647 h 306"/>
              <a:gd name="T8" fmla="*/ 2147483647 w 294"/>
              <a:gd name="T9" fmla="*/ 2147483647 h 306"/>
              <a:gd name="T10" fmla="*/ 2147483647 w 294"/>
              <a:gd name="T11" fmla="*/ 2147483647 h 306"/>
              <a:gd name="T12" fmla="*/ 2147483647 w 294"/>
              <a:gd name="T13" fmla="*/ 2147483647 h 306"/>
              <a:gd name="T14" fmla="*/ 2147483647 w 294"/>
              <a:gd name="T15" fmla="*/ 2147483647 h 306"/>
              <a:gd name="T16" fmla="*/ 2147483647 w 294"/>
              <a:gd name="T17" fmla="*/ 2147483647 h 306"/>
              <a:gd name="T18" fmla="*/ 2147483647 w 294"/>
              <a:gd name="T19" fmla="*/ 2147483647 h 306"/>
              <a:gd name="T20" fmla="*/ 2147483647 w 294"/>
              <a:gd name="T21" fmla="*/ 2147483647 h 306"/>
              <a:gd name="T22" fmla="*/ 2147483647 w 294"/>
              <a:gd name="T23" fmla="*/ 2147483647 h 306"/>
              <a:gd name="T24" fmla="*/ 2147483647 w 294"/>
              <a:gd name="T25" fmla="*/ 2147483647 h 306"/>
              <a:gd name="T26" fmla="*/ 2147483647 w 294"/>
              <a:gd name="T27" fmla="*/ 2147483647 h 306"/>
              <a:gd name="T28" fmla="*/ 0 w 294"/>
              <a:gd name="T29" fmla="*/ 2147483647 h 306"/>
              <a:gd name="T30" fmla="*/ 2147483647 w 294"/>
              <a:gd name="T31" fmla="*/ 2147483647 h 306"/>
              <a:gd name="T32" fmla="*/ 2147483647 w 294"/>
              <a:gd name="T33" fmla="*/ 2147483647 h 306"/>
              <a:gd name="T34" fmla="*/ 2147483647 w 294"/>
              <a:gd name="T35" fmla="*/ 2147483647 h 306"/>
              <a:gd name="T36" fmla="*/ 2147483647 w 294"/>
              <a:gd name="T37" fmla="*/ 2147483647 h 306"/>
              <a:gd name="T38" fmla="*/ 2147483647 w 294"/>
              <a:gd name="T39" fmla="*/ 0 h 3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4"/>
              <a:gd name="T61" fmla="*/ 0 h 306"/>
              <a:gd name="T62" fmla="*/ 294 w 294"/>
              <a:gd name="T63" fmla="*/ 306 h 3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4" h="306">
                <a:moveTo>
                  <a:pt x="93" y="0"/>
                </a:moveTo>
                <a:lnTo>
                  <a:pt x="153" y="24"/>
                </a:lnTo>
                <a:lnTo>
                  <a:pt x="186" y="60"/>
                </a:lnTo>
                <a:lnTo>
                  <a:pt x="249" y="84"/>
                </a:lnTo>
                <a:lnTo>
                  <a:pt x="285" y="108"/>
                </a:lnTo>
                <a:lnTo>
                  <a:pt x="294" y="168"/>
                </a:lnTo>
                <a:lnTo>
                  <a:pt x="291" y="219"/>
                </a:lnTo>
                <a:lnTo>
                  <a:pt x="258" y="258"/>
                </a:lnTo>
                <a:lnTo>
                  <a:pt x="219" y="288"/>
                </a:lnTo>
                <a:lnTo>
                  <a:pt x="195" y="303"/>
                </a:lnTo>
                <a:lnTo>
                  <a:pt x="138" y="306"/>
                </a:lnTo>
                <a:lnTo>
                  <a:pt x="78" y="297"/>
                </a:lnTo>
                <a:lnTo>
                  <a:pt x="39" y="270"/>
                </a:lnTo>
                <a:lnTo>
                  <a:pt x="6" y="237"/>
                </a:lnTo>
                <a:lnTo>
                  <a:pt x="0" y="174"/>
                </a:lnTo>
                <a:lnTo>
                  <a:pt x="15" y="114"/>
                </a:lnTo>
                <a:lnTo>
                  <a:pt x="21" y="66"/>
                </a:lnTo>
                <a:lnTo>
                  <a:pt x="27" y="39"/>
                </a:lnTo>
                <a:lnTo>
                  <a:pt x="42" y="15"/>
                </a:lnTo>
                <a:lnTo>
                  <a:pt x="93" y="0"/>
                </a:lnTo>
                <a:close/>
              </a:path>
            </a:pathLst>
          </a:custGeom>
          <a:solidFill>
            <a:srgbClr val="FFFF00"/>
          </a:solidFill>
          <a:ln w="9525">
            <a:solidFill>
              <a:schemeClr val="tx1"/>
            </a:solidFill>
            <a:round/>
            <a:headEnd/>
            <a:tailEnd/>
          </a:ln>
        </p:spPr>
        <p:txBody>
          <a:bodyPr/>
          <a:lstStyle/>
          <a:p>
            <a:endParaRPr lang="el-GR"/>
          </a:p>
        </p:txBody>
      </p:sp>
      <p:sp>
        <p:nvSpPr>
          <p:cNvPr id="35853" name="Oval 13"/>
          <p:cNvSpPr>
            <a:spLocks noChangeArrowheads="1"/>
          </p:cNvSpPr>
          <p:nvPr/>
        </p:nvSpPr>
        <p:spPr bwMode="auto">
          <a:xfrm>
            <a:off x="5311775" y="1033463"/>
            <a:ext cx="88900" cy="88900"/>
          </a:xfrm>
          <a:prstGeom prst="ellipse">
            <a:avLst/>
          </a:prstGeom>
          <a:solidFill>
            <a:srgbClr val="FF0000"/>
          </a:solidFill>
          <a:ln w="9525">
            <a:noFill/>
            <a:round/>
            <a:headEnd/>
            <a:tailEnd/>
          </a:ln>
        </p:spPr>
        <p:txBody>
          <a:bodyPr wrap="none" anchor="ctr"/>
          <a:lstStyle/>
          <a:p>
            <a:endParaRPr lang="en-US"/>
          </a:p>
        </p:txBody>
      </p:sp>
      <p:sp>
        <p:nvSpPr>
          <p:cNvPr id="16" name="Freeform 14"/>
          <p:cNvSpPr>
            <a:spLocks/>
          </p:cNvSpPr>
          <p:nvPr/>
        </p:nvSpPr>
        <p:spPr bwMode="auto">
          <a:xfrm>
            <a:off x="5230813" y="6777038"/>
            <a:ext cx="85725" cy="71437"/>
          </a:xfrm>
          <a:custGeom>
            <a:avLst/>
            <a:gdLst>
              <a:gd name="T0" fmla="*/ 2147483647 w 54"/>
              <a:gd name="T1" fmla="*/ 2147483647 h 45"/>
              <a:gd name="T2" fmla="*/ 2147483647 w 54"/>
              <a:gd name="T3" fmla="*/ 2147483647 h 45"/>
              <a:gd name="T4" fmla="*/ 2147483647 w 54"/>
              <a:gd name="T5" fmla="*/ 2147483647 h 45"/>
              <a:gd name="T6" fmla="*/ 0 w 54"/>
              <a:gd name="T7" fmla="*/ 2147483647 h 45"/>
              <a:gd name="T8" fmla="*/ 0 60000 65536"/>
              <a:gd name="T9" fmla="*/ 0 60000 65536"/>
              <a:gd name="T10" fmla="*/ 0 60000 65536"/>
              <a:gd name="T11" fmla="*/ 0 60000 65536"/>
              <a:gd name="T12" fmla="*/ 0 w 54"/>
              <a:gd name="T13" fmla="*/ 0 h 45"/>
              <a:gd name="T14" fmla="*/ 54 w 54"/>
              <a:gd name="T15" fmla="*/ 45 h 45"/>
            </a:gdLst>
            <a:ahLst/>
            <a:cxnLst>
              <a:cxn ang="T8">
                <a:pos x="T0" y="T1"/>
              </a:cxn>
              <a:cxn ang="T9">
                <a:pos x="T2" y="T3"/>
              </a:cxn>
              <a:cxn ang="T10">
                <a:pos x="T4" y="T5"/>
              </a:cxn>
              <a:cxn ang="T11">
                <a:pos x="T6" y="T7"/>
              </a:cxn>
            </a:cxnLst>
            <a:rect l="T12" t="T13" r="T14" b="T15"/>
            <a:pathLst>
              <a:path w="54" h="45">
                <a:moveTo>
                  <a:pt x="54" y="3"/>
                </a:moveTo>
                <a:cubicBezTo>
                  <a:pt x="13" y="17"/>
                  <a:pt x="50" y="0"/>
                  <a:pt x="30" y="18"/>
                </a:cubicBezTo>
                <a:cubicBezTo>
                  <a:pt x="25" y="23"/>
                  <a:pt x="12" y="30"/>
                  <a:pt x="12" y="30"/>
                </a:cubicBezTo>
                <a:cubicBezTo>
                  <a:pt x="4" y="41"/>
                  <a:pt x="9" y="36"/>
                  <a:pt x="0" y="45"/>
                </a:cubicBezTo>
              </a:path>
            </a:pathLst>
          </a:custGeom>
          <a:noFill/>
          <a:ln w="3175">
            <a:solidFill>
              <a:schemeClr val="tx1"/>
            </a:solidFill>
            <a:round/>
            <a:headEnd/>
            <a:tailEnd/>
          </a:ln>
        </p:spPr>
        <p:txBody>
          <a:bodyPr/>
          <a:lstStyle/>
          <a:p>
            <a:endParaRPr lang="el-GR"/>
          </a:p>
        </p:txBody>
      </p:sp>
      <p:sp>
        <p:nvSpPr>
          <p:cNvPr id="17" name="Freeform 15"/>
          <p:cNvSpPr>
            <a:spLocks/>
          </p:cNvSpPr>
          <p:nvPr/>
        </p:nvSpPr>
        <p:spPr bwMode="auto">
          <a:xfrm>
            <a:off x="5199063" y="6626225"/>
            <a:ext cx="131762" cy="231775"/>
          </a:xfrm>
          <a:custGeom>
            <a:avLst/>
            <a:gdLst>
              <a:gd name="T0" fmla="*/ 2147483647 w 83"/>
              <a:gd name="T1" fmla="*/ 0 h 146"/>
              <a:gd name="T2" fmla="*/ 2147483647 w 83"/>
              <a:gd name="T3" fmla="*/ 2147483647 h 146"/>
              <a:gd name="T4" fmla="*/ 2147483647 w 83"/>
              <a:gd name="T5" fmla="*/ 2147483647 h 146"/>
              <a:gd name="T6" fmla="*/ 2147483647 w 83"/>
              <a:gd name="T7" fmla="*/ 2147483647 h 146"/>
              <a:gd name="T8" fmla="*/ 0 60000 65536"/>
              <a:gd name="T9" fmla="*/ 0 60000 65536"/>
              <a:gd name="T10" fmla="*/ 0 60000 65536"/>
              <a:gd name="T11" fmla="*/ 0 60000 65536"/>
              <a:gd name="T12" fmla="*/ 0 w 83"/>
              <a:gd name="T13" fmla="*/ 0 h 146"/>
              <a:gd name="T14" fmla="*/ 83 w 83"/>
              <a:gd name="T15" fmla="*/ 146 h 146"/>
            </a:gdLst>
            <a:ahLst/>
            <a:cxnLst>
              <a:cxn ang="T8">
                <a:pos x="T0" y="T1"/>
              </a:cxn>
              <a:cxn ang="T9">
                <a:pos x="T2" y="T3"/>
              </a:cxn>
              <a:cxn ang="T10">
                <a:pos x="T4" y="T5"/>
              </a:cxn>
              <a:cxn ang="T11">
                <a:pos x="T6" y="T7"/>
              </a:cxn>
            </a:cxnLst>
            <a:rect l="T12" t="T13" r="T14" b="T15"/>
            <a:pathLst>
              <a:path w="83" h="146">
                <a:moveTo>
                  <a:pt x="68" y="0"/>
                </a:moveTo>
                <a:cubicBezTo>
                  <a:pt x="0" y="29"/>
                  <a:pt x="83" y="38"/>
                  <a:pt x="50" y="75"/>
                </a:cubicBezTo>
                <a:cubicBezTo>
                  <a:pt x="42" y="86"/>
                  <a:pt x="36" y="115"/>
                  <a:pt x="36" y="115"/>
                </a:cubicBezTo>
                <a:cubicBezTo>
                  <a:pt x="23" y="138"/>
                  <a:pt x="31" y="127"/>
                  <a:pt x="16" y="146"/>
                </a:cubicBezTo>
              </a:path>
            </a:pathLst>
          </a:custGeom>
          <a:noFill/>
          <a:ln w="38100">
            <a:solidFill>
              <a:schemeClr val="tx1"/>
            </a:solidFill>
            <a:round/>
            <a:headEnd/>
            <a:tailEnd/>
          </a:ln>
        </p:spPr>
        <p:txBody>
          <a:bodyPr/>
          <a:lstStyle/>
          <a:p>
            <a:endParaRPr lang="el-GR"/>
          </a:p>
        </p:txBody>
      </p:sp>
      <p:sp>
        <p:nvSpPr>
          <p:cNvPr id="35856" name="Line 16"/>
          <p:cNvSpPr>
            <a:spLocks noChangeShapeType="1"/>
          </p:cNvSpPr>
          <p:nvPr/>
        </p:nvSpPr>
        <p:spPr bwMode="auto">
          <a:xfrm flipV="1">
            <a:off x="3643313" y="1052513"/>
            <a:ext cx="1570037" cy="19050"/>
          </a:xfrm>
          <a:prstGeom prst="line">
            <a:avLst/>
          </a:prstGeom>
          <a:noFill/>
          <a:ln w="9525">
            <a:solidFill>
              <a:srgbClr val="FF0000"/>
            </a:solidFill>
            <a:round/>
            <a:headEnd/>
            <a:tailEnd/>
          </a:ln>
        </p:spPr>
        <p:txBody>
          <a:bodyPr/>
          <a:lstStyle/>
          <a:p>
            <a:endParaRPr lang="el-GR"/>
          </a:p>
        </p:txBody>
      </p:sp>
      <p:grpSp>
        <p:nvGrpSpPr>
          <p:cNvPr id="2" name="Group 17"/>
          <p:cNvGrpSpPr>
            <a:grpSpLocks/>
          </p:cNvGrpSpPr>
          <p:nvPr/>
        </p:nvGrpSpPr>
        <p:grpSpPr bwMode="auto">
          <a:xfrm>
            <a:off x="6307138" y="188913"/>
            <a:ext cx="2374900" cy="1627187"/>
            <a:chOff x="3334" y="119"/>
            <a:chExt cx="1724" cy="1316"/>
          </a:xfrm>
        </p:grpSpPr>
        <p:sp>
          <p:nvSpPr>
            <p:cNvPr id="35869" name="Freeform 18"/>
            <p:cNvSpPr>
              <a:spLocks/>
            </p:cNvSpPr>
            <p:nvPr/>
          </p:nvSpPr>
          <p:spPr bwMode="auto">
            <a:xfrm>
              <a:off x="3334" y="119"/>
              <a:ext cx="1724" cy="1316"/>
            </a:xfrm>
            <a:custGeom>
              <a:avLst/>
              <a:gdLst>
                <a:gd name="T0" fmla="*/ 2147483647 w 221"/>
                <a:gd name="T1" fmla="*/ 0 h 192"/>
                <a:gd name="T2" fmla="*/ 2147483647 w 221"/>
                <a:gd name="T3" fmla="*/ 2147483647 h 192"/>
                <a:gd name="T4" fmla="*/ 2147483647 w 221"/>
                <a:gd name="T5" fmla="*/ 2147483647 h 192"/>
                <a:gd name="T6" fmla="*/ 2147483647 w 221"/>
                <a:gd name="T7" fmla="*/ 2147483647 h 192"/>
                <a:gd name="T8" fmla="*/ 2147483647 w 221"/>
                <a:gd name="T9" fmla="*/ 2147483647 h 192"/>
                <a:gd name="T10" fmla="*/ 2147483647 w 221"/>
                <a:gd name="T11" fmla="*/ 2147483647 h 192"/>
                <a:gd name="T12" fmla="*/ 2147483647 w 221"/>
                <a:gd name="T13" fmla="*/ 2147483647 h 192"/>
                <a:gd name="T14" fmla="*/ 2147483647 w 221"/>
                <a:gd name="T15" fmla="*/ 2147483647 h 192"/>
                <a:gd name="T16" fmla="*/ 2147483647 w 221"/>
                <a:gd name="T17" fmla="*/ 2147483647 h 192"/>
                <a:gd name="T18" fmla="*/ 2147483647 w 221"/>
                <a:gd name="T19" fmla="*/ 2147483647 h 192"/>
                <a:gd name="T20" fmla="*/ 2147483647 w 221"/>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1"/>
                <a:gd name="T34" fmla="*/ 0 h 192"/>
                <a:gd name="T35" fmla="*/ 221 w 221"/>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1" h="192">
                  <a:moveTo>
                    <a:pt x="129" y="0"/>
                  </a:moveTo>
                  <a:cubicBezTo>
                    <a:pt x="74" y="7"/>
                    <a:pt x="60" y="14"/>
                    <a:pt x="27" y="54"/>
                  </a:cubicBezTo>
                  <a:cubicBezTo>
                    <a:pt x="14" y="69"/>
                    <a:pt x="3" y="108"/>
                    <a:pt x="3" y="108"/>
                  </a:cubicBezTo>
                  <a:cubicBezTo>
                    <a:pt x="8" y="150"/>
                    <a:pt x="0" y="170"/>
                    <a:pt x="33" y="192"/>
                  </a:cubicBezTo>
                  <a:cubicBezTo>
                    <a:pt x="59" y="190"/>
                    <a:pt x="85" y="191"/>
                    <a:pt x="111" y="186"/>
                  </a:cubicBezTo>
                  <a:cubicBezTo>
                    <a:pt x="134" y="182"/>
                    <a:pt x="160" y="158"/>
                    <a:pt x="183" y="150"/>
                  </a:cubicBezTo>
                  <a:cubicBezTo>
                    <a:pt x="201" y="132"/>
                    <a:pt x="205" y="117"/>
                    <a:pt x="219" y="96"/>
                  </a:cubicBezTo>
                  <a:cubicBezTo>
                    <a:pt x="217" y="82"/>
                    <a:pt x="221" y="66"/>
                    <a:pt x="213" y="54"/>
                  </a:cubicBezTo>
                  <a:cubicBezTo>
                    <a:pt x="205" y="42"/>
                    <a:pt x="177" y="30"/>
                    <a:pt x="177" y="30"/>
                  </a:cubicBezTo>
                  <a:cubicBezTo>
                    <a:pt x="173" y="24"/>
                    <a:pt x="171" y="16"/>
                    <a:pt x="165" y="12"/>
                  </a:cubicBezTo>
                  <a:cubicBezTo>
                    <a:pt x="154" y="5"/>
                    <a:pt x="129" y="0"/>
                    <a:pt x="129" y="0"/>
                  </a:cubicBezTo>
                  <a:close/>
                </a:path>
              </a:pathLst>
            </a:custGeom>
            <a:solidFill>
              <a:schemeClr val="accent1"/>
            </a:solidFill>
            <a:ln w="9525">
              <a:solidFill>
                <a:schemeClr val="tx1"/>
              </a:solidFill>
              <a:round/>
              <a:headEnd/>
              <a:tailEnd/>
            </a:ln>
          </p:spPr>
          <p:txBody>
            <a:bodyPr/>
            <a:lstStyle/>
            <a:p>
              <a:endParaRPr lang="el-GR"/>
            </a:p>
          </p:txBody>
        </p:sp>
        <p:sp>
          <p:nvSpPr>
            <p:cNvPr id="35870" name="Rectangle 19"/>
            <p:cNvSpPr>
              <a:spLocks noChangeArrowheads="1"/>
            </p:cNvSpPr>
            <p:nvPr/>
          </p:nvSpPr>
          <p:spPr bwMode="auto">
            <a:xfrm>
              <a:off x="3435" y="285"/>
              <a:ext cx="1505" cy="971"/>
            </a:xfrm>
            <a:prstGeom prst="rect">
              <a:avLst/>
            </a:prstGeom>
            <a:noFill/>
            <a:ln w="9525">
              <a:noFill/>
              <a:miter lim="800000"/>
              <a:headEnd/>
              <a:tailEnd/>
            </a:ln>
          </p:spPr>
          <p:txBody>
            <a:bodyPr>
              <a:spAutoFit/>
            </a:bodyPr>
            <a:lstStyle/>
            <a:p>
              <a:r>
                <a:rPr lang="el-GR">
                  <a:solidFill>
                    <a:srgbClr val="000000"/>
                  </a:solidFill>
                </a:rPr>
                <a:t>      Γεμάτη κύστη</a:t>
              </a:r>
              <a:endParaRPr lang="en-GB">
                <a:solidFill>
                  <a:srgbClr val="000000"/>
                </a:solidFill>
              </a:endParaRPr>
            </a:p>
            <a:p>
              <a:r>
                <a:rPr lang="en-GB">
                  <a:solidFill>
                    <a:srgbClr val="000000"/>
                  </a:solidFill>
                </a:rPr>
                <a:t>-</a:t>
              </a:r>
            </a:p>
            <a:p>
              <a:r>
                <a:rPr lang="el-GR">
                  <a:solidFill>
                    <a:srgbClr val="000000"/>
                  </a:solidFill>
                </a:rPr>
                <a:t>Κατάλληλος τόπος και χρόνος</a:t>
              </a:r>
              <a:endParaRPr lang="en-GB">
                <a:solidFill>
                  <a:srgbClr val="000000"/>
                </a:solidFill>
              </a:endParaRPr>
            </a:p>
          </p:txBody>
        </p:sp>
      </p:grpSp>
      <p:sp>
        <p:nvSpPr>
          <p:cNvPr id="22" name="Freeform 20"/>
          <p:cNvSpPr>
            <a:spLocks/>
          </p:cNvSpPr>
          <p:nvPr/>
        </p:nvSpPr>
        <p:spPr bwMode="auto">
          <a:xfrm>
            <a:off x="5037138" y="333375"/>
            <a:ext cx="215900" cy="214313"/>
          </a:xfrm>
          <a:custGeom>
            <a:avLst/>
            <a:gdLst>
              <a:gd name="T0" fmla="*/ 2147483647 w 221"/>
              <a:gd name="T1" fmla="*/ 0 h 192"/>
              <a:gd name="T2" fmla="*/ 2147483647 w 221"/>
              <a:gd name="T3" fmla="*/ 2147483647 h 192"/>
              <a:gd name="T4" fmla="*/ 2147483647 w 221"/>
              <a:gd name="T5" fmla="*/ 2147483647 h 192"/>
              <a:gd name="T6" fmla="*/ 2147483647 w 221"/>
              <a:gd name="T7" fmla="*/ 2147483647 h 192"/>
              <a:gd name="T8" fmla="*/ 2147483647 w 221"/>
              <a:gd name="T9" fmla="*/ 2147483647 h 192"/>
              <a:gd name="T10" fmla="*/ 2147483647 w 221"/>
              <a:gd name="T11" fmla="*/ 2147483647 h 192"/>
              <a:gd name="T12" fmla="*/ 2147483647 w 221"/>
              <a:gd name="T13" fmla="*/ 2147483647 h 192"/>
              <a:gd name="T14" fmla="*/ 2147483647 w 221"/>
              <a:gd name="T15" fmla="*/ 2147483647 h 192"/>
              <a:gd name="T16" fmla="*/ 2147483647 w 221"/>
              <a:gd name="T17" fmla="*/ 2147483647 h 192"/>
              <a:gd name="T18" fmla="*/ 2147483647 w 221"/>
              <a:gd name="T19" fmla="*/ 2147483647 h 192"/>
              <a:gd name="T20" fmla="*/ 2147483647 w 221"/>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1"/>
              <a:gd name="T34" fmla="*/ 0 h 192"/>
              <a:gd name="T35" fmla="*/ 221 w 221"/>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1" h="192">
                <a:moveTo>
                  <a:pt x="129" y="0"/>
                </a:moveTo>
                <a:cubicBezTo>
                  <a:pt x="74" y="7"/>
                  <a:pt x="60" y="14"/>
                  <a:pt x="27" y="54"/>
                </a:cubicBezTo>
                <a:cubicBezTo>
                  <a:pt x="14" y="69"/>
                  <a:pt x="3" y="108"/>
                  <a:pt x="3" y="108"/>
                </a:cubicBezTo>
                <a:cubicBezTo>
                  <a:pt x="8" y="150"/>
                  <a:pt x="0" y="170"/>
                  <a:pt x="33" y="192"/>
                </a:cubicBezTo>
                <a:cubicBezTo>
                  <a:pt x="59" y="190"/>
                  <a:pt x="85" y="191"/>
                  <a:pt x="111" y="186"/>
                </a:cubicBezTo>
                <a:cubicBezTo>
                  <a:pt x="134" y="182"/>
                  <a:pt x="160" y="158"/>
                  <a:pt x="183" y="150"/>
                </a:cubicBezTo>
                <a:cubicBezTo>
                  <a:pt x="201" y="132"/>
                  <a:pt x="205" y="117"/>
                  <a:pt x="219" y="96"/>
                </a:cubicBezTo>
                <a:cubicBezTo>
                  <a:pt x="217" y="82"/>
                  <a:pt x="221" y="66"/>
                  <a:pt x="213" y="54"/>
                </a:cubicBezTo>
                <a:cubicBezTo>
                  <a:pt x="205" y="42"/>
                  <a:pt x="177" y="30"/>
                  <a:pt x="177" y="30"/>
                </a:cubicBezTo>
                <a:cubicBezTo>
                  <a:pt x="173" y="24"/>
                  <a:pt x="171" y="16"/>
                  <a:pt x="165" y="12"/>
                </a:cubicBezTo>
                <a:cubicBezTo>
                  <a:pt x="154" y="5"/>
                  <a:pt x="129" y="0"/>
                  <a:pt x="129" y="0"/>
                </a:cubicBezTo>
                <a:close/>
              </a:path>
            </a:pathLst>
          </a:custGeom>
          <a:solidFill>
            <a:schemeClr val="accent1"/>
          </a:solidFill>
          <a:ln w="9525">
            <a:solidFill>
              <a:schemeClr val="tx1"/>
            </a:solidFill>
            <a:round/>
            <a:headEnd/>
            <a:tailEnd/>
          </a:ln>
        </p:spPr>
        <p:txBody>
          <a:bodyPr/>
          <a:lstStyle/>
          <a:p>
            <a:endParaRPr lang="el-GR"/>
          </a:p>
        </p:txBody>
      </p:sp>
      <p:sp>
        <p:nvSpPr>
          <p:cNvPr id="23" name="Freeform 21"/>
          <p:cNvSpPr>
            <a:spLocks/>
          </p:cNvSpPr>
          <p:nvPr/>
        </p:nvSpPr>
        <p:spPr bwMode="auto">
          <a:xfrm>
            <a:off x="4676775" y="620713"/>
            <a:ext cx="144463" cy="142875"/>
          </a:xfrm>
          <a:custGeom>
            <a:avLst/>
            <a:gdLst>
              <a:gd name="T0" fmla="*/ 2147483647 w 221"/>
              <a:gd name="T1" fmla="*/ 0 h 192"/>
              <a:gd name="T2" fmla="*/ 2147483647 w 221"/>
              <a:gd name="T3" fmla="*/ 2147483647 h 192"/>
              <a:gd name="T4" fmla="*/ 2147483647 w 221"/>
              <a:gd name="T5" fmla="*/ 2147483647 h 192"/>
              <a:gd name="T6" fmla="*/ 2147483647 w 221"/>
              <a:gd name="T7" fmla="*/ 2147483647 h 192"/>
              <a:gd name="T8" fmla="*/ 2147483647 w 221"/>
              <a:gd name="T9" fmla="*/ 2147483647 h 192"/>
              <a:gd name="T10" fmla="*/ 2147483647 w 221"/>
              <a:gd name="T11" fmla="*/ 2147483647 h 192"/>
              <a:gd name="T12" fmla="*/ 2147483647 w 221"/>
              <a:gd name="T13" fmla="*/ 2147483647 h 192"/>
              <a:gd name="T14" fmla="*/ 2147483647 w 221"/>
              <a:gd name="T15" fmla="*/ 2147483647 h 192"/>
              <a:gd name="T16" fmla="*/ 2147483647 w 221"/>
              <a:gd name="T17" fmla="*/ 2147483647 h 192"/>
              <a:gd name="T18" fmla="*/ 2147483647 w 221"/>
              <a:gd name="T19" fmla="*/ 2147483647 h 192"/>
              <a:gd name="T20" fmla="*/ 2147483647 w 221"/>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1"/>
              <a:gd name="T34" fmla="*/ 0 h 192"/>
              <a:gd name="T35" fmla="*/ 221 w 221"/>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1" h="192">
                <a:moveTo>
                  <a:pt x="129" y="0"/>
                </a:moveTo>
                <a:cubicBezTo>
                  <a:pt x="74" y="7"/>
                  <a:pt x="60" y="14"/>
                  <a:pt x="27" y="54"/>
                </a:cubicBezTo>
                <a:cubicBezTo>
                  <a:pt x="14" y="69"/>
                  <a:pt x="3" y="108"/>
                  <a:pt x="3" y="108"/>
                </a:cubicBezTo>
                <a:cubicBezTo>
                  <a:pt x="8" y="150"/>
                  <a:pt x="0" y="170"/>
                  <a:pt x="33" y="192"/>
                </a:cubicBezTo>
                <a:cubicBezTo>
                  <a:pt x="59" y="190"/>
                  <a:pt x="85" y="191"/>
                  <a:pt x="111" y="186"/>
                </a:cubicBezTo>
                <a:cubicBezTo>
                  <a:pt x="134" y="182"/>
                  <a:pt x="160" y="158"/>
                  <a:pt x="183" y="150"/>
                </a:cubicBezTo>
                <a:cubicBezTo>
                  <a:pt x="201" y="132"/>
                  <a:pt x="205" y="117"/>
                  <a:pt x="219" y="96"/>
                </a:cubicBezTo>
                <a:cubicBezTo>
                  <a:pt x="217" y="82"/>
                  <a:pt x="221" y="66"/>
                  <a:pt x="213" y="54"/>
                </a:cubicBezTo>
                <a:cubicBezTo>
                  <a:pt x="205" y="42"/>
                  <a:pt x="177" y="30"/>
                  <a:pt x="177" y="30"/>
                </a:cubicBezTo>
                <a:cubicBezTo>
                  <a:pt x="173" y="24"/>
                  <a:pt x="171" y="16"/>
                  <a:pt x="165" y="12"/>
                </a:cubicBezTo>
                <a:cubicBezTo>
                  <a:pt x="154" y="5"/>
                  <a:pt x="129" y="0"/>
                  <a:pt x="129" y="0"/>
                </a:cubicBezTo>
                <a:close/>
              </a:path>
            </a:pathLst>
          </a:custGeom>
          <a:solidFill>
            <a:schemeClr val="accent1"/>
          </a:solidFill>
          <a:ln w="9525">
            <a:solidFill>
              <a:schemeClr val="tx1"/>
            </a:solidFill>
            <a:round/>
            <a:headEnd/>
            <a:tailEnd/>
          </a:ln>
        </p:spPr>
        <p:txBody>
          <a:bodyPr/>
          <a:lstStyle/>
          <a:p>
            <a:endParaRPr lang="el-GR"/>
          </a:p>
        </p:txBody>
      </p:sp>
      <p:sp>
        <p:nvSpPr>
          <p:cNvPr id="24" name="Freeform 22"/>
          <p:cNvSpPr>
            <a:spLocks/>
          </p:cNvSpPr>
          <p:nvPr/>
        </p:nvSpPr>
        <p:spPr bwMode="auto">
          <a:xfrm>
            <a:off x="5540375" y="115888"/>
            <a:ext cx="288925" cy="288925"/>
          </a:xfrm>
          <a:custGeom>
            <a:avLst/>
            <a:gdLst>
              <a:gd name="T0" fmla="*/ 2147483647 w 221"/>
              <a:gd name="T1" fmla="*/ 0 h 192"/>
              <a:gd name="T2" fmla="*/ 2147483647 w 221"/>
              <a:gd name="T3" fmla="*/ 2147483647 h 192"/>
              <a:gd name="T4" fmla="*/ 2147483647 w 221"/>
              <a:gd name="T5" fmla="*/ 2147483647 h 192"/>
              <a:gd name="T6" fmla="*/ 2147483647 w 221"/>
              <a:gd name="T7" fmla="*/ 2147483647 h 192"/>
              <a:gd name="T8" fmla="*/ 2147483647 w 221"/>
              <a:gd name="T9" fmla="*/ 2147483647 h 192"/>
              <a:gd name="T10" fmla="*/ 2147483647 w 221"/>
              <a:gd name="T11" fmla="*/ 2147483647 h 192"/>
              <a:gd name="T12" fmla="*/ 2147483647 w 221"/>
              <a:gd name="T13" fmla="*/ 2147483647 h 192"/>
              <a:gd name="T14" fmla="*/ 2147483647 w 221"/>
              <a:gd name="T15" fmla="*/ 2147483647 h 192"/>
              <a:gd name="T16" fmla="*/ 2147483647 w 221"/>
              <a:gd name="T17" fmla="*/ 2147483647 h 192"/>
              <a:gd name="T18" fmla="*/ 2147483647 w 221"/>
              <a:gd name="T19" fmla="*/ 2147483647 h 192"/>
              <a:gd name="T20" fmla="*/ 2147483647 w 221"/>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1"/>
              <a:gd name="T34" fmla="*/ 0 h 192"/>
              <a:gd name="T35" fmla="*/ 221 w 221"/>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1" h="192">
                <a:moveTo>
                  <a:pt x="129" y="0"/>
                </a:moveTo>
                <a:cubicBezTo>
                  <a:pt x="74" y="7"/>
                  <a:pt x="60" y="14"/>
                  <a:pt x="27" y="54"/>
                </a:cubicBezTo>
                <a:cubicBezTo>
                  <a:pt x="14" y="69"/>
                  <a:pt x="3" y="108"/>
                  <a:pt x="3" y="108"/>
                </a:cubicBezTo>
                <a:cubicBezTo>
                  <a:pt x="8" y="150"/>
                  <a:pt x="0" y="170"/>
                  <a:pt x="33" y="192"/>
                </a:cubicBezTo>
                <a:cubicBezTo>
                  <a:pt x="59" y="190"/>
                  <a:pt x="85" y="191"/>
                  <a:pt x="111" y="186"/>
                </a:cubicBezTo>
                <a:cubicBezTo>
                  <a:pt x="134" y="182"/>
                  <a:pt x="160" y="158"/>
                  <a:pt x="183" y="150"/>
                </a:cubicBezTo>
                <a:cubicBezTo>
                  <a:pt x="201" y="132"/>
                  <a:pt x="205" y="117"/>
                  <a:pt x="219" y="96"/>
                </a:cubicBezTo>
                <a:cubicBezTo>
                  <a:pt x="217" y="82"/>
                  <a:pt x="221" y="66"/>
                  <a:pt x="213" y="54"/>
                </a:cubicBezTo>
                <a:cubicBezTo>
                  <a:pt x="205" y="42"/>
                  <a:pt x="177" y="30"/>
                  <a:pt x="177" y="30"/>
                </a:cubicBezTo>
                <a:cubicBezTo>
                  <a:pt x="173" y="24"/>
                  <a:pt x="171" y="16"/>
                  <a:pt x="165" y="12"/>
                </a:cubicBezTo>
                <a:cubicBezTo>
                  <a:pt x="154" y="5"/>
                  <a:pt x="129" y="0"/>
                  <a:pt x="129" y="0"/>
                </a:cubicBezTo>
                <a:close/>
              </a:path>
            </a:pathLst>
          </a:custGeom>
          <a:solidFill>
            <a:schemeClr val="accent1"/>
          </a:solidFill>
          <a:ln w="9525">
            <a:solidFill>
              <a:schemeClr val="tx1"/>
            </a:solidFill>
            <a:round/>
            <a:headEnd/>
            <a:tailEnd/>
          </a:ln>
        </p:spPr>
        <p:txBody>
          <a:bodyPr/>
          <a:lstStyle/>
          <a:p>
            <a:endParaRPr lang="el-GR"/>
          </a:p>
        </p:txBody>
      </p:sp>
      <p:sp>
        <p:nvSpPr>
          <p:cNvPr id="25" name="Freeform 23"/>
          <p:cNvSpPr>
            <a:spLocks/>
          </p:cNvSpPr>
          <p:nvPr/>
        </p:nvSpPr>
        <p:spPr bwMode="auto">
          <a:xfrm>
            <a:off x="6116638" y="44450"/>
            <a:ext cx="431800" cy="431800"/>
          </a:xfrm>
          <a:custGeom>
            <a:avLst/>
            <a:gdLst>
              <a:gd name="T0" fmla="*/ 2147483647 w 221"/>
              <a:gd name="T1" fmla="*/ 0 h 192"/>
              <a:gd name="T2" fmla="*/ 2147483647 w 221"/>
              <a:gd name="T3" fmla="*/ 2147483647 h 192"/>
              <a:gd name="T4" fmla="*/ 2147483647 w 221"/>
              <a:gd name="T5" fmla="*/ 2147483647 h 192"/>
              <a:gd name="T6" fmla="*/ 2147483647 w 221"/>
              <a:gd name="T7" fmla="*/ 2147483647 h 192"/>
              <a:gd name="T8" fmla="*/ 2147483647 w 221"/>
              <a:gd name="T9" fmla="*/ 2147483647 h 192"/>
              <a:gd name="T10" fmla="*/ 2147483647 w 221"/>
              <a:gd name="T11" fmla="*/ 2147483647 h 192"/>
              <a:gd name="T12" fmla="*/ 2147483647 w 221"/>
              <a:gd name="T13" fmla="*/ 2147483647 h 192"/>
              <a:gd name="T14" fmla="*/ 2147483647 w 221"/>
              <a:gd name="T15" fmla="*/ 2147483647 h 192"/>
              <a:gd name="T16" fmla="*/ 2147483647 w 221"/>
              <a:gd name="T17" fmla="*/ 2147483647 h 192"/>
              <a:gd name="T18" fmla="*/ 2147483647 w 221"/>
              <a:gd name="T19" fmla="*/ 2147483647 h 192"/>
              <a:gd name="T20" fmla="*/ 2147483647 w 221"/>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1"/>
              <a:gd name="T34" fmla="*/ 0 h 192"/>
              <a:gd name="T35" fmla="*/ 221 w 221"/>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1" h="192">
                <a:moveTo>
                  <a:pt x="129" y="0"/>
                </a:moveTo>
                <a:cubicBezTo>
                  <a:pt x="74" y="7"/>
                  <a:pt x="60" y="14"/>
                  <a:pt x="27" y="54"/>
                </a:cubicBezTo>
                <a:cubicBezTo>
                  <a:pt x="14" y="69"/>
                  <a:pt x="3" y="108"/>
                  <a:pt x="3" y="108"/>
                </a:cubicBezTo>
                <a:cubicBezTo>
                  <a:pt x="8" y="150"/>
                  <a:pt x="0" y="170"/>
                  <a:pt x="33" y="192"/>
                </a:cubicBezTo>
                <a:cubicBezTo>
                  <a:pt x="59" y="190"/>
                  <a:pt x="85" y="191"/>
                  <a:pt x="111" y="186"/>
                </a:cubicBezTo>
                <a:cubicBezTo>
                  <a:pt x="134" y="182"/>
                  <a:pt x="160" y="158"/>
                  <a:pt x="183" y="150"/>
                </a:cubicBezTo>
                <a:cubicBezTo>
                  <a:pt x="201" y="132"/>
                  <a:pt x="205" y="117"/>
                  <a:pt x="219" y="96"/>
                </a:cubicBezTo>
                <a:cubicBezTo>
                  <a:pt x="217" y="82"/>
                  <a:pt x="221" y="66"/>
                  <a:pt x="213" y="54"/>
                </a:cubicBezTo>
                <a:cubicBezTo>
                  <a:pt x="205" y="42"/>
                  <a:pt x="177" y="30"/>
                  <a:pt x="177" y="30"/>
                </a:cubicBezTo>
                <a:cubicBezTo>
                  <a:pt x="173" y="24"/>
                  <a:pt x="171" y="16"/>
                  <a:pt x="165" y="12"/>
                </a:cubicBezTo>
                <a:cubicBezTo>
                  <a:pt x="154" y="5"/>
                  <a:pt x="129" y="0"/>
                  <a:pt x="129" y="0"/>
                </a:cubicBezTo>
                <a:close/>
              </a:path>
            </a:pathLst>
          </a:custGeom>
          <a:solidFill>
            <a:schemeClr val="accent1"/>
          </a:solidFill>
          <a:ln w="9525">
            <a:solidFill>
              <a:schemeClr val="tx1"/>
            </a:solidFill>
            <a:round/>
            <a:headEnd/>
            <a:tailEnd/>
          </a:ln>
        </p:spPr>
        <p:txBody>
          <a:bodyPr/>
          <a:lstStyle/>
          <a:p>
            <a:endParaRPr lang="el-GR"/>
          </a:p>
        </p:txBody>
      </p:sp>
      <p:sp>
        <p:nvSpPr>
          <p:cNvPr id="35862" name="Text Box 6"/>
          <p:cNvSpPr txBox="1">
            <a:spLocks noChangeArrowheads="1"/>
          </p:cNvSpPr>
          <p:nvPr/>
        </p:nvSpPr>
        <p:spPr bwMode="auto">
          <a:xfrm>
            <a:off x="7673975" y="5059363"/>
            <a:ext cx="1512888" cy="584200"/>
          </a:xfrm>
          <a:prstGeom prst="rect">
            <a:avLst/>
          </a:prstGeom>
          <a:noFill/>
          <a:ln w="9525">
            <a:noFill/>
            <a:miter lim="800000"/>
            <a:headEnd/>
            <a:tailEnd/>
          </a:ln>
        </p:spPr>
        <p:txBody>
          <a:bodyPr wrap="none">
            <a:spAutoFit/>
          </a:bodyPr>
          <a:lstStyle/>
          <a:p>
            <a:r>
              <a:rPr lang="el-GR" sz="1600"/>
              <a:t>Ιερό κέντρο </a:t>
            </a:r>
          </a:p>
          <a:p>
            <a:r>
              <a:rPr lang="el-GR" sz="1600"/>
              <a:t>ούρησης (Ι</a:t>
            </a:r>
            <a:r>
              <a:rPr lang="el-GR" sz="1600" baseline="-25000"/>
              <a:t>2</a:t>
            </a:r>
            <a:r>
              <a:rPr lang="el-GR" sz="1600"/>
              <a:t>-Ι</a:t>
            </a:r>
            <a:r>
              <a:rPr lang="el-GR" sz="1600" baseline="-25000"/>
              <a:t>4</a:t>
            </a:r>
            <a:r>
              <a:rPr lang="el-GR" sz="1600">
                <a:solidFill>
                  <a:schemeClr val="bg1"/>
                </a:solidFill>
              </a:rPr>
              <a:t>)</a:t>
            </a:r>
            <a:endParaRPr lang="en-GB" sz="1600">
              <a:solidFill>
                <a:schemeClr val="bg1"/>
              </a:solidFill>
            </a:endParaRPr>
          </a:p>
        </p:txBody>
      </p:sp>
      <p:sp>
        <p:nvSpPr>
          <p:cNvPr id="27" name="AutoShape 11"/>
          <p:cNvSpPr>
            <a:spLocks noChangeArrowheads="1"/>
          </p:cNvSpPr>
          <p:nvPr/>
        </p:nvSpPr>
        <p:spPr bwMode="auto">
          <a:xfrm>
            <a:off x="5324475" y="2063750"/>
            <a:ext cx="169863" cy="209550"/>
          </a:xfrm>
          <a:prstGeom prst="downArrow">
            <a:avLst>
              <a:gd name="adj1" fmla="val 50000"/>
              <a:gd name="adj2" fmla="val 30841"/>
            </a:avLst>
          </a:prstGeom>
          <a:solidFill>
            <a:srgbClr val="99FF33"/>
          </a:solidFill>
          <a:ln w="9525">
            <a:solidFill>
              <a:srgbClr val="009900"/>
            </a:solidFill>
            <a:miter lim="800000"/>
            <a:headEnd/>
            <a:tailEnd/>
          </a:ln>
        </p:spPr>
        <p:txBody>
          <a:bodyPr wrap="none" anchor="ctr"/>
          <a:lstStyle/>
          <a:p>
            <a:endParaRPr lang="en-US">
              <a:solidFill>
                <a:srgbClr val="009900"/>
              </a:solidFill>
            </a:endParaRPr>
          </a:p>
        </p:txBody>
      </p:sp>
      <p:sp>
        <p:nvSpPr>
          <p:cNvPr id="28" name="AutoShape 11"/>
          <p:cNvSpPr>
            <a:spLocks noChangeArrowheads="1"/>
          </p:cNvSpPr>
          <p:nvPr/>
        </p:nvSpPr>
        <p:spPr bwMode="auto">
          <a:xfrm>
            <a:off x="5629275" y="3663950"/>
            <a:ext cx="169863" cy="209550"/>
          </a:xfrm>
          <a:prstGeom prst="downArrow">
            <a:avLst>
              <a:gd name="adj1" fmla="val 50000"/>
              <a:gd name="adj2" fmla="val 30841"/>
            </a:avLst>
          </a:prstGeom>
          <a:solidFill>
            <a:srgbClr val="99FF33"/>
          </a:solidFill>
          <a:ln w="9525">
            <a:solidFill>
              <a:srgbClr val="009900"/>
            </a:solidFill>
            <a:miter lim="800000"/>
            <a:headEnd/>
            <a:tailEnd/>
          </a:ln>
        </p:spPr>
        <p:txBody>
          <a:bodyPr wrap="none" anchor="ctr"/>
          <a:lstStyle/>
          <a:p>
            <a:endParaRPr lang="en-US">
              <a:solidFill>
                <a:srgbClr val="009900"/>
              </a:solidFill>
            </a:endParaRPr>
          </a:p>
        </p:txBody>
      </p:sp>
      <p:sp>
        <p:nvSpPr>
          <p:cNvPr id="29" name="AutoShape 11"/>
          <p:cNvSpPr>
            <a:spLocks noChangeArrowheads="1"/>
          </p:cNvSpPr>
          <p:nvPr/>
        </p:nvSpPr>
        <p:spPr bwMode="auto">
          <a:xfrm>
            <a:off x="5553075" y="5099050"/>
            <a:ext cx="169863" cy="209550"/>
          </a:xfrm>
          <a:prstGeom prst="downArrow">
            <a:avLst>
              <a:gd name="adj1" fmla="val 50000"/>
              <a:gd name="adj2" fmla="val 30841"/>
            </a:avLst>
          </a:prstGeom>
          <a:solidFill>
            <a:srgbClr val="99FF33"/>
          </a:solidFill>
          <a:ln w="9525">
            <a:solidFill>
              <a:srgbClr val="009900"/>
            </a:solidFill>
            <a:miter lim="800000"/>
            <a:headEnd/>
            <a:tailEnd/>
          </a:ln>
        </p:spPr>
        <p:txBody>
          <a:bodyPr wrap="none" anchor="ctr"/>
          <a:lstStyle/>
          <a:p>
            <a:endParaRPr lang="en-US">
              <a:solidFill>
                <a:srgbClr val="009900"/>
              </a:solidFill>
            </a:endParaRPr>
          </a:p>
        </p:txBody>
      </p:sp>
      <p:sp>
        <p:nvSpPr>
          <p:cNvPr id="30" name="AutoShape 11"/>
          <p:cNvSpPr>
            <a:spLocks noChangeArrowheads="1"/>
          </p:cNvSpPr>
          <p:nvPr/>
        </p:nvSpPr>
        <p:spPr bwMode="auto">
          <a:xfrm>
            <a:off x="5464175" y="6280150"/>
            <a:ext cx="169863" cy="209550"/>
          </a:xfrm>
          <a:prstGeom prst="downArrow">
            <a:avLst>
              <a:gd name="adj1" fmla="val 50000"/>
              <a:gd name="adj2" fmla="val 30841"/>
            </a:avLst>
          </a:prstGeom>
          <a:solidFill>
            <a:srgbClr val="99FF33"/>
          </a:solidFill>
          <a:ln w="9525">
            <a:solidFill>
              <a:srgbClr val="009900"/>
            </a:solidFill>
            <a:miter lim="800000"/>
            <a:headEnd/>
            <a:tailEnd/>
          </a:ln>
        </p:spPr>
        <p:txBody>
          <a:bodyPr wrap="none" anchor="ctr"/>
          <a:lstStyle/>
          <a:p>
            <a:endParaRPr lang="en-US">
              <a:solidFill>
                <a:srgbClr val="009900"/>
              </a:solidFill>
            </a:endParaRPr>
          </a:p>
        </p:txBody>
      </p:sp>
      <p:sp>
        <p:nvSpPr>
          <p:cNvPr id="35867" name="Line 7"/>
          <p:cNvSpPr>
            <a:spLocks noChangeShapeType="1"/>
          </p:cNvSpPr>
          <p:nvPr/>
        </p:nvSpPr>
        <p:spPr bwMode="auto">
          <a:xfrm>
            <a:off x="5867400" y="3789363"/>
            <a:ext cx="1905000" cy="0"/>
          </a:xfrm>
          <a:prstGeom prst="line">
            <a:avLst/>
          </a:prstGeom>
          <a:noFill/>
          <a:ln w="9525">
            <a:solidFill>
              <a:srgbClr val="FF0000"/>
            </a:solidFill>
            <a:round/>
            <a:headEnd/>
            <a:tailEnd/>
          </a:ln>
        </p:spPr>
        <p:txBody>
          <a:bodyPr/>
          <a:lstStyle/>
          <a:p>
            <a:endParaRPr lang="el-GR"/>
          </a:p>
        </p:txBody>
      </p:sp>
      <p:sp>
        <p:nvSpPr>
          <p:cNvPr id="35868" name="Text Box 6"/>
          <p:cNvSpPr txBox="1">
            <a:spLocks noChangeArrowheads="1"/>
          </p:cNvSpPr>
          <p:nvPr/>
        </p:nvSpPr>
        <p:spPr bwMode="auto">
          <a:xfrm>
            <a:off x="7667625" y="3500438"/>
            <a:ext cx="1114425" cy="584200"/>
          </a:xfrm>
          <a:prstGeom prst="rect">
            <a:avLst/>
          </a:prstGeom>
          <a:noFill/>
          <a:ln w="9525">
            <a:noFill/>
            <a:miter lim="800000"/>
            <a:headEnd/>
            <a:tailEnd/>
          </a:ln>
        </p:spPr>
        <p:txBody>
          <a:bodyPr wrap="none">
            <a:spAutoFit/>
          </a:bodyPr>
          <a:lstStyle/>
          <a:p>
            <a:r>
              <a:rPr lang="el-GR" sz="1600"/>
              <a:t>Απαγωγό </a:t>
            </a:r>
          </a:p>
          <a:p>
            <a:r>
              <a:rPr lang="el-GR" sz="1600"/>
              <a:t>ερέθισμα</a:t>
            </a:r>
            <a:endParaRPr lang="en-GB" sz="1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2"/>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25"/>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1" nodeType="afterEffect">
                                  <p:stCondLst>
                                    <p:cond delay="500"/>
                                  </p:stCondLst>
                                  <p:childTnLst>
                                    <p:set>
                                      <p:cBhvr>
                                        <p:cTn id="18" dur="1" fill="hold">
                                          <p:stCondLst>
                                            <p:cond delay="0"/>
                                          </p:stCondLst>
                                        </p:cTn>
                                        <p:tgtEl>
                                          <p:spTgt spid="25"/>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2"/>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2" nodeType="after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0" presetClass="path" presetSubtype="0" repeatCount="3000" accel="50000" decel="50000" fill="hold" grpId="1" nodeType="withEffect">
                                  <p:stCondLst>
                                    <p:cond delay="0"/>
                                  </p:stCondLst>
                                  <p:childTnLst>
                                    <p:animMotion origin="layout" path="M 0.0 0.0 L -0.00955 0.05503 L -0.00643 0.09295 L -0.00486 0.1163 L 0.01423 0.16069 L 0.02847 0.20717 L 0.03646 0.26844 L 0.03646 0.33618 L 0.03646 0.38682 L 0.03333 0.45665 L 0.03333 0.52855 L 0.03021 0.59607 L 0.03021 0.63838 L 0.05069 0.67214 L 0.0618 0.70381 L 0.05555 0.71653 L 0.02691 0.72717 L 0.00798 0.763 L 0.00312 0.7926 L -0.01268 0.8074 " pathEditMode="relative" ptsTypes="AAAAAAAAAAAAAAAAAAAA">
                                      <p:cBhvr>
                                        <p:cTn id="26" dur="1000" fill="hold"/>
                                        <p:tgtEl>
                                          <p:spTgt spid="13"/>
                                        </p:tgtEl>
                                        <p:attrNameLst>
                                          <p:attrName>ppt_x</p:attrName>
                                          <p:attrName>ppt_y</p:attrName>
                                        </p:attrNameLst>
                                      </p:cBhvr>
                                    </p:animMotion>
                                  </p:childTnLst>
                                </p:cTn>
                              </p:par>
                            </p:childTnLst>
                          </p:cTn>
                        </p:par>
                        <p:par>
                          <p:cTn id="27" fill="hold">
                            <p:stCondLst>
                              <p:cond delay="5500"/>
                            </p:stCondLst>
                            <p:childTnLst>
                              <p:par>
                                <p:cTn id="28" presetID="1"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par>
                          <p:cTn id="30" fill="hold">
                            <p:stCondLst>
                              <p:cond delay="5500"/>
                            </p:stCondLst>
                            <p:childTnLst>
                              <p:par>
                                <p:cTn id="31" presetID="0" presetClass="path" presetSubtype="0" repeatCount="2000" accel="50000" decel="50000" fill="hold" grpId="0" nodeType="afterEffect">
                                  <p:stCondLst>
                                    <p:cond delay="1000"/>
                                  </p:stCondLst>
                                  <p:childTnLst>
                                    <p:animMotion origin="layout" path="M 0.00364 0.00278 C 0.00296 0.01134 -0.00069 0.04051 -0.00103 0.0537 C -0.00138 0.0669 0.00088 0.07129 0.00105 0.08148 C 0.00122 0.09167 -0.00103 0.10347 5.83333E-6 0.11481 C 0.00105 0.12616 0.00383 0.13842 0.0073 0.14954 C 0.01077 0.16065 0.01581 0.16667 0.02084 0.18148 C 0.02588 0.19629 0.03386 0.22106 0.03751 0.23842 C 0.04115 0.25579 0.04289 0.27037 0.04324 0.28611 C 0.04358 0.30185 0.04029 0.31643 0.03959 0.33287 C 0.0389 0.3493 0.03959 0.36875 0.03959 0.38426 C 0.03959 0.39977 0.04029 0.40903 0.04011 0.42569 C 0.03994 0.44236 0.03872 0.46852 0.03855 0.48495 C 0.03838 0.50139 0.03924 0.51134 0.03855 0.52477 C 0.03786 0.53842 0.0349 0.55648 0.03386 0.56713 C 0.03282 0.57778 0.03282 0.57986 0.03213 0.58842 C 0.03143 0.59699 0.02813 0.60833 0.02918 0.61898 C 0.03022 0.62963 0.03508 0.64259 0.03855 0.65208 C 0.04202 0.66134 0.04636 0.66551 0.05001 0.67546 C 0.05365 0.68588 0.06181 0.70347 0.06043 0.71296 C 0.05904 0.72222 0.04671 0.72847 0.04168 0.73287 C 0.03664 0.7368 0.03369 0.73773 0.03022 0.73981 C 0.02674 0.74167 0.02397 0.74236 0.02084 0.74537 C 0.01772 0.74838 0.01477 0.75463 0.01112 0.75741 C 0.00747 0.75995 0.0014 0.75972 -0.00121 0.76157 " pathEditMode="fixed" rAng="0" ptsTypes="aaaaaaaaaaaaaaaaaaaaaaaa">
                                      <p:cBhvr>
                                        <p:cTn id="32" dur="2000" fill="hold"/>
                                        <p:tgtEl>
                                          <p:spTgt spid="13"/>
                                        </p:tgtEl>
                                        <p:attrNameLst>
                                          <p:attrName>ppt_x</p:attrName>
                                          <p:attrName>ppt_y</p:attrName>
                                        </p:attrNameLst>
                                      </p:cBhvr>
                                      <p:rCtr x="2700" y="37900"/>
                                    </p:animMotion>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subTnLst>
                                </p:cTn>
                              </p:par>
                            </p:childTnLst>
                          </p:cTn>
                        </p:par>
                        <p:par>
                          <p:cTn id="33" fill="hold">
                            <p:stCondLst>
                              <p:cond delay="10500"/>
                            </p:stCondLst>
                            <p:childTnLst>
                              <p:par>
                                <p:cTn id="34" presetID="6" presetClass="emph" presetSubtype="0" decel="50000" fill="hold" grpId="0" nodeType="afterEffect">
                                  <p:stCondLst>
                                    <p:cond delay="0"/>
                                  </p:stCondLst>
                                  <p:childTnLst>
                                    <p:animScale>
                                      <p:cBhvr>
                                        <p:cTn id="35" dur="5000" fill="hold"/>
                                        <p:tgtEl>
                                          <p:spTgt spid="14"/>
                                        </p:tgtEl>
                                      </p:cBhvr>
                                      <p:by x="25000" y="25000"/>
                                    </p:animScale>
                                  </p:childTnLst>
                                  <p:subTnLst>
                                    <p:set>
                                      <p:cBhvr override="childStyle">
                                        <p:cTn dur="1" fill="hold" display="0" masterRel="sameClick" afterEffect="1">
                                          <p:stCondLst>
                                            <p:cond evt="end" delay="0">
                                              <p:tn val="34"/>
                                            </p:cond>
                                          </p:stCondLst>
                                        </p:cTn>
                                        <p:tgtEl>
                                          <p:spTgt spid="14"/>
                                        </p:tgtEl>
                                        <p:attrNameLst>
                                          <p:attrName>style.visibility</p:attrName>
                                        </p:attrNameLst>
                                      </p:cBhvr>
                                      <p:to>
                                        <p:strVal val="hidden"/>
                                      </p:to>
                                    </p:set>
                                  </p:subTnLst>
                                </p:cTn>
                              </p:par>
                              <p:par>
                                <p:cTn id="36" presetID="9" presetClass="exit" presetSubtype="0" fill="hold" grpId="1" nodeType="withEffect">
                                  <p:stCondLst>
                                    <p:cond delay="0"/>
                                  </p:stCondLst>
                                  <p:childTnLst>
                                    <p:animEffect transition="out" filter="dissolve">
                                      <p:cBhvr>
                                        <p:cTn id="37" dur="2000"/>
                                        <p:tgtEl>
                                          <p:spTgt spid="17"/>
                                        </p:tgtEl>
                                      </p:cBhvr>
                                    </p:animEffect>
                                    <p:set>
                                      <p:cBhvr>
                                        <p:cTn id="38" dur="1" fill="hold">
                                          <p:stCondLst>
                                            <p:cond delay="1999"/>
                                          </p:stCondLst>
                                        </p:cTn>
                                        <p:tgtEl>
                                          <p:spTgt spid="17"/>
                                        </p:tgtEl>
                                        <p:attrNameLst>
                                          <p:attrName>style.visibility</p:attrName>
                                        </p:attrNameLst>
                                      </p:cBhvr>
                                      <p:to>
                                        <p:strVal val="hidden"/>
                                      </p:to>
                                    </p:set>
                                  </p:childTnLst>
                                </p:cTn>
                              </p:par>
                              <p:par>
                                <p:cTn id="39" presetID="0" presetClass="path" presetSubtype="0" accel="50000" decel="50000" fill="hold" grpId="1" nodeType="withEffect">
                                  <p:stCondLst>
                                    <p:cond delay="0"/>
                                  </p:stCondLst>
                                  <p:childTnLst>
                                    <p:animMotion origin="layout" path="M 5.E-6 3.33333E-6 C -0.00017 0.00972 -0.00104 0.0199 -0.00104 0.02014 " pathEditMode="relative" rAng="0" ptsTypes="ff">
                                      <p:cBhvr>
                                        <p:cTn id="40" dur="3000" fill="hold"/>
                                        <p:tgtEl>
                                          <p:spTgt spid="14"/>
                                        </p:tgtEl>
                                        <p:attrNameLst>
                                          <p:attrName>ppt_x</p:attrName>
                                          <p:attrName>ppt_y</p:attrName>
                                        </p:attrNameLst>
                                      </p:cBhvr>
                                      <p:rCtr x="-100" y="1000"/>
                                    </p:animMotion>
                                  </p:childTnLst>
                                </p:cTn>
                              </p:par>
                              <p:par>
                                <p:cTn id="41" presetID="1" presetClass="exit"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par>
                          <p:cTn id="43" fill="hold">
                            <p:stCondLst>
                              <p:cond delay="15500"/>
                            </p:stCondLst>
                            <p:childTnLst>
                              <p:par>
                                <p:cTn id="44" presetID="1" presetClass="entr" presetSubtype="0" fill="hold" grpId="2" nodeType="after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par>
                                <p:cTn id="46" presetID="0" presetClass="path" presetSubtype="0" repeatCount="3000" accel="50000" decel="50000" fill="hold" grpId="1" nodeType="withEffect">
                                  <p:stCondLst>
                                    <p:cond delay="0"/>
                                  </p:stCondLst>
                                  <p:childTnLst>
                                    <p:animMotion origin="layout" path="M 0.0 0.0 L -0.00955 0.05503 L -0.00643 0.09295 L -0.00486 0.1163 L 0.01423 0.16069 L 0.02847 0.20717 L 0.03646 0.26844 L 0.03646 0.33618 L 0.03646 0.38682 L 0.03333 0.45665 L 0.03333 0.52855 L 0.03021 0.59607 L 0.03021 0.63838 L 0.05069 0.67214 L 0.0618 0.70381 L 0.05555 0.71653 L 0.02691 0.72717 L 0.00798 0.763 L 0.00312 0.7926 L -0.01268 0.8074 " pathEditMode="relative" ptsTypes="AAAAAAAAAAAAAAAAAAAA">
                                      <p:cBhvr>
                                        <p:cTn id="47" dur="1000" fill="hold"/>
                                        <p:tgtEl>
                                          <p:spTgt spid="27"/>
                                        </p:tgtEl>
                                        <p:attrNameLst>
                                          <p:attrName>ppt_x</p:attrName>
                                          <p:attrName>ppt_y</p:attrName>
                                        </p:attrNameLst>
                                      </p:cBhvr>
                                    </p:animMotion>
                                  </p:childTnLst>
                                </p:cTn>
                              </p:par>
                            </p:childTnLst>
                          </p:cTn>
                        </p:par>
                        <p:par>
                          <p:cTn id="48" fill="hold">
                            <p:stCondLst>
                              <p:cond delay="18500"/>
                            </p:stCondLst>
                            <p:childTnLst>
                              <p:par>
                                <p:cTn id="49" presetID="0" presetClass="path" presetSubtype="0" repeatCount="2000" accel="50000" decel="50000" fill="hold" grpId="0" nodeType="afterEffect">
                                  <p:stCondLst>
                                    <p:cond delay="1000"/>
                                  </p:stCondLst>
                                  <p:childTnLst>
                                    <p:animMotion origin="layout" path="M 0.00364 0.00278 C 0.00296 0.01134 -0.00069 0.04051 -0.00103 0.0537 C -0.00138 0.0669 0.00088 0.07129 0.00105 0.08148 C 0.00122 0.09167 -0.00103 0.10347 5.83333E-6 0.11481 C 0.00105 0.12616 0.00383 0.13842 0.0073 0.14954 C 0.01077 0.16065 0.01581 0.16667 0.02084 0.18148 C 0.02588 0.19629 0.03386 0.22106 0.03751 0.23842 C 0.04115 0.25579 0.04289 0.27037 0.04324 0.28611 C 0.04358 0.30185 0.04029 0.31643 0.03959 0.33287 C 0.0389 0.3493 0.03959 0.36875 0.03959 0.38426 C 0.03959 0.39977 0.04029 0.40903 0.04011 0.42569 C 0.03994 0.44236 0.03872 0.46852 0.03855 0.48495 C 0.03838 0.50139 0.03924 0.51134 0.03855 0.52477 C 0.03786 0.53842 0.0349 0.55648 0.03386 0.56713 C 0.03282 0.57778 0.03282 0.57986 0.03213 0.58842 C 0.03143 0.59699 0.02813 0.60833 0.02918 0.61898 C 0.03022 0.62963 0.03508 0.64259 0.03855 0.65208 C 0.04202 0.66134 0.04636 0.66551 0.05001 0.67546 C 0.05365 0.68588 0.06181 0.70347 0.06043 0.71296 C 0.05904 0.72222 0.04671 0.72847 0.04168 0.73287 C 0.03664 0.7368 0.03369 0.73773 0.03022 0.73981 C 0.02674 0.74167 0.02397 0.74236 0.02084 0.74537 C 0.01772 0.74838 0.01477 0.75463 0.01112 0.75741 C 0.00747 0.75995 0.0014 0.75972 -0.00121 0.76157 " pathEditMode="fixed" rAng="0" ptsTypes="aaaaaaaaaaaaaaaaaaaaaaaa">
                                      <p:cBhvr>
                                        <p:cTn id="50" dur="2000" fill="hold"/>
                                        <p:tgtEl>
                                          <p:spTgt spid="27"/>
                                        </p:tgtEl>
                                        <p:attrNameLst>
                                          <p:attrName>ppt_x</p:attrName>
                                          <p:attrName>ppt_y</p:attrName>
                                        </p:attrNameLst>
                                      </p:cBhvr>
                                      <p:rCtr x="2700" y="37900"/>
                                    </p:animMotion>
                                  </p:childTnLst>
                                  <p:subTnLst>
                                    <p:set>
                                      <p:cBhvr override="childStyle">
                                        <p:cTn dur="1" fill="hold" display="0" masterRel="sameClick" afterEffect="1">
                                          <p:stCondLst>
                                            <p:cond evt="end" delay="0">
                                              <p:tn val="49"/>
                                            </p:cond>
                                          </p:stCondLst>
                                        </p:cTn>
                                        <p:tgtEl>
                                          <p:spTgt spid="27"/>
                                        </p:tgtEl>
                                        <p:attrNameLst>
                                          <p:attrName>style.visibility</p:attrName>
                                        </p:attrNameLst>
                                      </p:cBhvr>
                                      <p:to>
                                        <p:strVal val="hidden"/>
                                      </p:to>
                                    </p:set>
                                  </p:subTnLst>
                                </p:cTn>
                              </p:par>
                            </p:childTnLst>
                          </p:cTn>
                        </p:par>
                        <p:par>
                          <p:cTn id="51" fill="hold">
                            <p:stCondLst>
                              <p:cond delay="23500"/>
                            </p:stCondLst>
                            <p:childTnLst>
                              <p:par>
                                <p:cTn id="52" presetID="1" presetClass="entr" presetSubtype="0" fill="hold" grpId="2" nodeType="afterEffect">
                                  <p:stCondLst>
                                    <p:cond delay="0"/>
                                  </p:stCondLst>
                                  <p:childTnLst>
                                    <p:set>
                                      <p:cBhvr>
                                        <p:cTn id="53" dur="1" fill="hold">
                                          <p:stCondLst>
                                            <p:cond delay="0"/>
                                          </p:stCondLst>
                                        </p:cTn>
                                        <p:tgtEl>
                                          <p:spTgt spid="28"/>
                                        </p:tgtEl>
                                        <p:attrNameLst>
                                          <p:attrName>style.visibility</p:attrName>
                                        </p:attrNameLst>
                                      </p:cBhvr>
                                      <p:to>
                                        <p:strVal val="visible"/>
                                      </p:to>
                                    </p:set>
                                  </p:childTnLst>
                                </p:cTn>
                              </p:par>
                              <p:par>
                                <p:cTn id="54" presetID="0" presetClass="path" presetSubtype="0" repeatCount="3000" accel="50000" decel="50000" fill="hold" grpId="1" nodeType="withEffect">
                                  <p:stCondLst>
                                    <p:cond delay="0"/>
                                  </p:stCondLst>
                                  <p:childTnLst>
                                    <p:animMotion origin="layout" path="M 0.0 0.0 L -0.00955 0.05503 L -0.00643 0.09295 L -0.00486 0.1163 L 0.01423 0.16069 L 0.02847 0.20717 L 0.03646 0.26844 L 0.03646 0.33618 L 0.03646 0.38682 L 0.03333 0.45665 L 0.03333 0.52855 L 0.03021 0.59607 L 0.03021 0.63838 L 0.05069 0.67214 L 0.0618 0.70381 L 0.05555 0.71653 L 0.02691 0.72717 L 0.00798 0.763 L 0.00312 0.7926 L -0.01268 0.8074 " pathEditMode="relative" ptsTypes="AAAAAAAAAAAAAAAAAAAA">
                                      <p:cBhvr>
                                        <p:cTn id="55" dur="1000" fill="hold"/>
                                        <p:tgtEl>
                                          <p:spTgt spid="28"/>
                                        </p:tgtEl>
                                        <p:attrNameLst>
                                          <p:attrName>ppt_x</p:attrName>
                                          <p:attrName>ppt_y</p:attrName>
                                        </p:attrNameLst>
                                      </p:cBhvr>
                                    </p:animMotion>
                                  </p:childTnLst>
                                </p:cTn>
                              </p:par>
                            </p:childTnLst>
                          </p:cTn>
                        </p:par>
                        <p:par>
                          <p:cTn id="56" fill="hold">
                            <p:stCondLst>
                              <p:cond delay="26500"/>
                            </p:stCondLst>
                            <p:childTnLst>
                              <p:par>
                                <p:cTn id="57" presetID="0" presetClass="path" presetSubtype="0" repeatCount="2000" accel="50000" decel="50000" fill="hold" grpId="0" nodeType="afterEffect">
                                  <p:stCondLst>
                                    <p:cond delay="1000"/>
                                  </p:stCondLst>
                                  <p:childTnLst>
                                    <p:animMotion origin="layout" path="M 0.00364 0.00278 C 0.00296 0.01134 -0.00069 0.04051 -0.00103 0.0537 C -0.00138 0.0669 0.00088 0.07129 0.00105 0.08148 C 0.00122 0.09167 -0.00103 0.10347 5.83333E-6 0.11481 C 0.00105 0.12616 0.00383 0.13842 0.0073 0.14954 C 0.01077 0.16065 0.01581 0.16667 0.02084 0.18148 C 0.02588 0.19629 0.03386 0.22106 0.03751 0.23842 C 0.04115 0.25579 0.04289 0.27037 0.04324 0.28611 C 0.04358 0.30185 0.04029 0.31643 0.03959 0.33287 C 0.0389 0.3493 0.03959 0.36875 0.03959 0.38426 C 0.03959 0.39977 0.04029 0.40903 0.04011 0.42569 C 0.03994 0.44236 0.03872 0.46852 0.03855 0.48495 C 0.03838 0.50139 0.03924 0.51134 0.03855 0.52477 C 0.03786 0.53842 0.0349 0.55648 0.03386 0.56713 C 0.03282 0.57778 0.03282 0.57986 0.03213 0.58842 C 0.03143 0.59699 0.02813 0.60833 0.02918 0.61898 C 0.03022 0.62963 0.03508 0.64259 0.03855 0.65208 C 0.04202 0.66134 0.04636 0.66551 0.05001 0.67546 C 0.05365 0.68588 0.06181 0.70347 0.06043 0.71296 C 0.05904 0.72222 0.04671 0.72847 0.04168 0.73287 C 0.03664 0.7368 0.03369 0.73773 0.03022 0.73981 C 0.02674 0.74167 0.02397 0.74236 0.02084 0.74537 C 0.01772 0.74838 0.01477 0.75463 0.01112 0.75741 C 0.00747 0.75995 0.0014 0.75972 -0.00121 0.76157 " pathEditMode="fixed" rAng="0" ptsTypes="aaaaaaaaaaaaaaaaaaaaaaaa">
                                      <p:cBhvr>
                                        <p:cTn id="58" dur="2000" fill="hold"/>
                                        <p:tgtEl>
                                          <p:spTgt spid="28"/>
                                        </p:tgtEl>
                                        <p:attrNameLst>
                                          <p:attrName>ppt_x</p:attrName>
                                          <p:attrName>ppt_y</p:attrName>
                                        </p:attrNameLst>
                                      </p:cBhvr>
                                      <p:rCtr x="2700" y="37900"/>
                                    </p:animMotion>
                                  </p:childTnLst>
                                  <p:subTnLst>
                                    <p:set>
                                      <p:cBhvr override="childStyle">
                                        <p:cTn dur="1" fill="hold" display="0" masterRel="sameClick" afterEffect="1">
                                          <p:stCondLst>
                                            <p:cond evt="end" delay="0">
                                              <p:tn val="57"/>
                                            </p:cond>
                                          </p:stCondLst>
                                        </p:cTn>
                                        <p:tgtEl>
                                          <p:spTgt spid="28"/>
                                        </p:tgtEl>
                                        <p:attrNameLst>
                                          <p:attrName>style.visibility</p:attrName>
                                        </p:attrNameLst>
                                      </p:cBhvr>
                                      <p:to>
                                        <p:strVal val="hidden"/>
                                      </p:to>
                                    </p:set>
                                  </p:subTnLst>
                                </p:cTn>
                              </p:par>
                            </p:childTnLst>
                          </p:cTn>
                        </p:par>
                        <p:par>
                          <p:cTn id="59" fill="hold">
                            <p:stCondLst>
                              <p:cond delay="31500"/>
                            </p:stCondLst>
                            <p:childTnLst>
                              <p:par>
                                <p:cTn id="60" presetID="1" presetClass="entr" presetSubtype="0" fill="hold" grpId="2" nodeType="afterEffect">
                                  <p:stCondLst>
                                    <p:cond delay="0"/>
                                  </p:stCondLst>
                                  <p:childTnLst>
                                    <p:set>
                                      <p:cBhvr>
                                        <p:cTn id="61" dur="1" fill="hold">
                                          <p:stCondLst>
                                            <p:cond delay="0"/>
                                          </p:stCondLst>
                                        </p:cTn>
                                        <p:tgtEl>
                                          <p:spTgt spid="29"/>
                                        </p:tgtEl>
                                        <p:attrNameLst>
                                          <p:attrName>style.visibility</p:attrName>
                                        </p:attrNameLst>
                                      </p:cBhvr>
                                      <p:to>
                                        <p:strVal val="visible"/>
                                      </p:to>
                                    </p:set>
                                  </p:childTnLst>
                                </p:cTn>
                              </p:par>
                              <p:par>
                                <p:cTn id="62" presetID="0" presetClass="path" presetSubtype="0" repeatCount="3000" accel="50000" decel="50000" fill="hold" grpId="1" nodeType="withEffect">
                                  <p:stCondLst>
                                    <p:cond delay="0"/>
                                  </p:stCondLst>
                                  <p:childTnLst>
                                    <p:animMotion origin="layout" path="M 0.0 0.0 L -0.00955 0.05503 L -0.00643 0.09295 L -0.00486 0.1163 L 0.01423 0.16069 L 0.02847 0.20717 L 0.03646 0.26844 L 0.03646 0.33618 L 0.03646 0.38682 L 0.03333 0.45665 L 0.03333 0.52855 L 0.03021 0.59607 L 0.03021 0.63838 L 0.05069 0.67214 L 0.0618 0.70381 L 0.05555 0.71653 L 0.02691 0.72717 L 0.00798 0.763 L 0.00312 0.7926 L -0.01268 0.8074 " pathEditMode="relative" ptsTypes="AAAAAAAAAAAAAAAAAAAA">
                                      <p:cBhvr>
                                        <p:cTn id="63" dur="1000" fill="hold"/>
                                        <p:tgtEl>
                                          <p:spTgt spid="29"/>
                                        </p:tgtEl>
                                        <p:attrNameLst>
                                          <p:attrName>ppt_x</p:attrName>
                                          <p:attrName>ppt_y</p:attrName>
                                        </p:attrNameLst>
                                      </p:cBhvr>
                                    </p:animMotion>
                                  </p:childTnLst>
                                </p:cTn>
                              </p:par>
                            </p:childTnLst>
                          </p:cTn>
                        </p:par>
                        <p:par>
                          <p:cTn id="64" fill="hold">
                            <p:stCondLst>
                              <p:cond delay="34500"/>
                            </p:stCondLst>
                            <p:childTnLst>
                              <p:par>
                                <p:cTn id="65" presetID="0" presetClass="path" presetSubtype="0" repeatCount="2000" accel="50000" decel="50000" fill="hold" grpId="0" nodeType="afterEffect">
                                  <p:stCondLst>
                                    <p:cond delay="1000"/>
                                  </p:stCondLst>
                                  <p:childTnLst>
                                    <p:animMotion origin="layout" path="M 0.00364 0.00278 C 0.00296 0.01134 -0.00069 0.04051 -0.00103 0.0537 C -0.00138 0.0669 0.00088 0.07129 0.00105 0.08148 C 0.00122 0.09167 -0.00103 0.10347 5.83333E-6 0.11481 C 0.00105 0.12616 0.00383 0.13842 0.0073 0.14954 C 0.01077 0.16065 0.01581 0.16667 0.02084 0.18148 C 0.02588 0.19629 0.03386 0.22106 0.03751 0.23842 C 0.04115 0.25579 0.04289 0.27037 0.04324 0.28611 C 0.04358 0.30185 0.04029 0.31643 0.03959 0.33287 C 0.0389 0.3493 0.03959 0.36875 0.03959 0.38426 C 0.03959 0.39977 0.04029 0.40903 0.04011 0.42569 C 0.03994 0.44236 0.03872 0.46852 0.03855 0.48495 C 0.03838 0.50139 0.03924 0.51134 0.03855 0.52477 C 0.03786 0.53842 0.0349 0.55648 0.03386 0.56713 C 0.03282 0.57778 0.03282 0.57986 0.03213 0.58842 C 0.03143 0.59699 0.02813 0.60833 0.02918 0.61898 C 0.03022 0.62963 0.03508 0.64259 0.03855 0.65208 C 0.04202 0.66134 0.04636 0.66551 0.05001 0.67546 C 0.05365 0.68588 0.06181 0.70347 0.06043 0.71296 C 0.05904 0.72222 0.04671 0.72847 0.04168 0.73287 C 0.03664 0.7368 0.03369 0.73773 0.03022 0.73981 C 0.02674 0.74167 0.02397 0.74236 0.02084 0.74537 C 0.01772 0.74838 0.01477 0.75463 0.01112 0.75741 C 0.00747 0.75995 0.0014 0.75972 -0.00121 0.76157 " pathEditMode="fixed" rAng="0" ptsTypes="aaaaaaaaaaaaaaaaaaaaaaaa">
                                      <p:cBhvr>
                                        <p:cTn id="66" dur="2000" fill="hold"/>
                                        <p:tgtEl>
                                          <p:spTgt spid="29"/>
                                        </p:tgtEl>
                                        <p:attrNameLst>
                                          <p:attrName>ppt_x</p:attrName>
                                          <p:attrName>ppt_y</p:attrName>
                                        </p:attrNameLst>
                                      </p:cBhvr>
                                      <p:rCtr x="2700" y="37900"/>
                                    </p:animMotion>
                                  </p:childTnLst>
                                  <p:subTnLst>
                                    <p:set>
                                      <p:cBhvr override="childStyle">
                                        <p:cTn dur="1" fill="hold" display="0" masterRel="sameClick" afterEffect="1">
                                          <p:stCondLst>
                                            <p:cond evt="end" delay="0">
                                              <p:tn val="65"/>
                                            </p:cond>
                                          </p:stCondLst>
                                        </p:cTn>
                                        <p:tgtEl>
                                          <p:spTgt spid="29"/>
                                        </p:tgtEl>
                                        <p:attrNameLst>
                                          <p:attrName>style.visibility</p:attrName>
                                        </p:attrNameLst>
                                      </p:cBhvr>
                                      <p:to>
                                        <p:strVal val="hidden"/>
                                      </p:to>
                                    </p:set>
                                  </p:subTnLst>
                                </p:cTn>
                              </p:par>
                            </p:childTnLst>
                          </p:cTn>
                        </p:par>
                        <p:par>
                          <p:cTn id="67" fill="hold">
                            <p:stCondLst>
                              <p:cond delay="39500"/>
                            </p:stCondLst>
                            <p:childTnLst>
                              <p:par>
                                <p:cTn id="68" presetID="1" presetClass="entr" presetSubtype="0" fill="hold" grpId="2" nodeType="afterEffect">
                                  <p:stCondLst>
                                    <p:cond delay="0"/>
                                  </p:stCondLst>
                                  <p:childTnLst>
                                    <p:set>
                                      <p:cBhvr>
                                        <p:cTn id="69" dur="1" fill="hold">
                                          <p:stCondLst>
                                            <p:cond delay="0"/>
                                          </p:stCondLst>
                                        </p:cTn>
                                        <p:tgtEl>
                                          <p:spTgt spid="30"/>
                                        </p:tgtEl>
                                        <p:attrNameLst>
                                          <p:attrName>style.visibility</p:attrName>
                                        </p:attrNameLst>
                                      </p:cBhvr>
                                      <p:to>
                                        <p:strVal val="visible"/>
                                      </p:to>
                                    </p:set>
                                  </p:childTnLst>
                                </p:cTn>
                              </p:par>
                              <p:par>
                                <p:cTn id="70" presetID="0" presetClass="path" presetSubtype="0" repeatCount="3000" accel="50000" decel="50000" fill="hold" grpId="1" nodeType="withEffect">
                                  <p:stCondLst>
                                    <p:cond delay="0"/>
                                  </p:stCondLst>
                                  <p:childTnLst>
                                    <p:animMotion origin="layout" path="M 0.0 0.0 L -0.00955 0.05503 L -0.00643 0.09295 L -0.00486 0.1163 L 0.01423 0.16069 L 0.02847 0.20717 L 0.03646 0.26844 L 0.03646 0.33618 L 0.03646 0.38682 L 0.03333 0.45665 L 0.03333 0.52855 L 0.03021 0.59607 L 0.03021 0.63838 L 0.05069 0.67214 L 0.0618 0.70381 L 0.05555 0.71653 L 0.02691 0.72717 L 0.00798 0.763 L 0.00312 0.7926 L -0.01268 0.8074 " pathEditMode="relative" ptsTypes="AAAAAAAAAAAAAAAAAAAA">
                                      <p:cBhvr>
                                        <p:cTn id="71" dur="1000" fill="hold"/>
                                        <p:tgtEl>
                                          <p:spTgt spid="30"/>
                                        </p:tgtEl>
                                        <p:attrNameLst>
                                          <p:attrName>ppt_x</p:attrName>
                                          <p:attrName>ppt_y</p:attrName>
                                        </p:attrNameLst>
                                      </p:cBhvr>
                                    </p:animMotion>
                                  </p:childTnLst>
                                </p:cTn>
                              </p:par>
                            </p:childTnLst>
                          </p:cTn>
                        </p:par>
                        <p:par>
                          <p:cTn id="72" fill="hold">
                            <p:stCondLst>
                              <p:cond delay="42500"/>
                            </p:stCondLst>
                            <p:childTnLst>
                              <p:par>
                                <p:cTn id="73" presetID="0" presetClass="path" presetSubtype="0" repeatCount="2000" accel="50000" decel="50000" fill="hold" grpId="0" nodeType="afterEffect">
                                  <p:stCondLst>
                                    <p:cond delay="1000"/>
                                  </p:stCondLst>
                                  <p:childTnLst>
                                    <p:animMotion origin="layout" path="M 0.00364 0.00278 C 0.00296 0.01134 -0.00069 0.04051 -0.00103 0.0537 C -0.00138 0.0669 0.00088 0.07129 0.00105 0.08148 C 0.00122 0.09167 -0.00103 0.10347 5.83333E-6 0.11481 C 0.00105 0.12616 0.00383 0.13842 0.0073 0.14954 C 0.01077 0.16065 0.01581 0.16667 0.02084 0.18148 C 0.02588 0.19629 0.03386 0.22106 0.03751 0.23842 C 0.04115 0.25579 0.04289 0.27037 0.04324 0.28611 C 0.04358 0.30185 0.04029 0.31643 0.03959 0.33287 C 0.0389 0.3493 0.03959 0.36875 0.03959 0.38426 C 0.03959 0.39977 0.04029 0.40903 0.04011 0.42569 C 0.03994 0.44236 0.03872 0.46852 0.03855 0.48495 C 0.03838 0.50139 0.03924 0.51134 0.03855 0.52477 C 0.03786 0.53842 0.0349 0.55648 0.03386 0.56713 C 0.03282 0.57778 0.03282 0.57986 0.03213 0.58842 C 0.03143 0.59699 0.02813 0.60833 0.02918 0.61898 C 0.03022 0.62963 0.03508 0.64259 0.03855 0.65208 C 0.04202 0.66134 0.04636 0.66551 0.05001 0.67546 C 0.05365 0.68588 0.06181 0.70347 0.06043 0.71296 C 0.05904 0.72222 0.04671 0.72847 0.04168 0.73287 C 0.03664 0.7368 0.03369 0.73773 0.03022 0.73981 C 0.02674 0.74167 0.02397 0.74236 0.02084 0.74537 C 0.01772 0.74838 0.01477 0.75463 0.01112 0.75741 C 0.00747 0.75995 0.0014 0.75972 -0.00121 0.76157 " pathEditMode="fixed" rAng="0" ptsTypes="aaaaaaaaaaaaaaaaaaaaaaaa">
                                      <p:cBhvr>
                                        <p:cTn id="74" dur="2000" fill="hold"/>
                                        <p:tgtEl>
                                          <p:spTgt spid="30"/>
                                        </p:tgtEl>
                                        <p:attrNameLst>
                                          <p:attrName>ppt_x</p:attrName>
                                          <p:attrName>ppt_y</p:attrName>
                                        </p:attrNameLst>
                                      </p:cBhvr>
                                      <p:rCtr x="2700" y="37900"/>
                                    </p:animMotion>
                                  </p:childTnLst>
                                  <p:subTnLst>
                                    <p:set>
                                      <p:cBhvr override="childStyle">
                                        <p:cTn dur="1" fill="hold" display="0" masterRel="sameClick" afterEffect="1">
                                          <p:stCondLst>
                                            <p:cond evt="end" delay="0">
                                              <p:tn val="73"/>
                                            </p:cond>
                                          </p:stCondLst>
                                        </p:cTn>
                                        <p:tgtEl>
                                          <p:spTgt spid="3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4" grpId="0" animBg="1"/>
      <p:bldP spid="14" grpId="1" animBg="1"/>
      <p:bldP spid="16" grpId="0" animBg="1"/>
      <p:bldP spid="17" grpId="0" animBg="1"/>
      <p:bldP spid="17" grpId="1" animBg="1"/>
      <p:bldP spid="22" grpId="0" animBg="1"/>
      <p:bldP spid="23" grpId="0" animBg="1"/>
      <p:bldP spid="24" grpId="0" animBg="1"/>
      <p:bldP spid="25" grpId="0" animBg="1"/>
      <p:bldP spid="25" grpId="1" animBg="1"/>
      <p:bldP spid="27" grpId="0" animBg="1"/>
      <p:bldP spid="27" grpId="1" animBg="1"/>
      <p:bldP spid="27" grpId="2" animBg="1"/>
      <p:bldP spid="28" grpId="0" animBg="1"/>
      <p:bldP spid="28" grpId="1" animBg="1"/>
      <p:bldP spid="28" grpId="2" animBg="1"/>
      <p:bldP spid="29" grpId="0" animBg="1"/>
      <p:bldP spid="29" grpId="1" animBg="1"/>
      <p:bldP spid="29" grpId="2" animBg="1"/>
      <p:bldP spid="30" grpId="0" animBg="1"/>
      <p:bldP spid="30" grpId="1" animBg="1"/>
      <p:bldP spid="30" grpId="2"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274638"/>
            <a:ext cx="8435280" cy="1143000"/>
          </a:xfrm>
        </p:spPr>
        <p:txBody>
          <a:bodyPr>
            <a:normAutofit fontScale="90000"/>
          </a:bodyPr>
          <a:lstStyle/>
          <a:p>
            <a:r>
              <a:rPr lang="el-GR" b="1" dirty="0" smtClean="0"/>
              <a:t>Λειτουργία κατώτερου ουροποιητικού</a:t>
            </a:r>
            <a:endParaRPr lang="el-GR" b="1" dirty="0"/>
          </a:p>
        </p:txBody>
      </p:sp>
      <p:sp>
        <p:nvSpPr>
          <p:cNvPr id="3" name="2 - Θέση περιεχομένου"/>
          <p:cNvSpPr>
            <a:spLocks noGrp="1"/>
          </p:cNvSpPr>
          <p:nvPr>
            <p:ph idx="1"/>
          </p:nvPr>
        </p:nvSpPr>
        <p:spPr/>
        <p:txBody>
          <a:bodyPr/>
          <a:lstStyle/>
          <a:p>
            <a:r>
              <a:rPr lang="el-GR" dirty="0" smtClean="0"/>
              <a:t>Φάση αποθήκευσης</a:t>
            </a:r>
          </a:p>
          <a:p>
            <a:endParaRPr lang="el-GR" dirty="0"/>
          </a:p>
          <a:p>
            <a:endParaRPr lang="el-GR" dirty="0" smtClean="0"/>
          </a:p>
          <a:p>
            <a:endParaRPr lang="el-GR" dirty="0"/>
          </a:p>
          <a:p>
            <a:r>
              <a:rPr lang="el-GR" dirty="0" smtClean="0"/>
              <a:t>Φάσης ούρησης ή κένωσης</a:t>
            </a:r>
            <a:endParaRPr lang="el-G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354162"/>
          </a:xfrm>
        </p:spPr>
        <p:txBody>
          <a:bodyPr>
            <a:normAutofit fontScale="90000"/>
          </a:bodyPr>
          <a:lstStyle/>
          <a:p>
            <a:r>
              <a:rPr lang="el-GR" b="1" dirty="0" smtClean="0"/>
              <a:t>Συμπτώματα κατώτερου ουροποιητικού</a:t>
            </a:r>
            <a:endParaRPr lang="el-GR" b="1" dirty="0"/>
          </a:p>
        </p:txBody>
      </p:sp>
      <p:sp>
        <p:nvSpPr>
          <p:cNvPr id="3" name="2 - Θέση περιεχομένου"/>
          <p:cNvSpPr>
            <a:spLocks noGrp="1"/>
          </p:cNvSpPr>
          <p:nvPr>
            <p:ph idx="1"/>
          </p:nvPr>
        </p:nvSpPr>
        <p:spPr>
          <a:xfrm>
            <a:off x="457200" y="1783357"/>
            <a:ext cx="8229600" cy="4525963"/>
          </a:xfrm>
        </p:spPr>
        <p:txBody>
          <a:bodyPr>
            <a:normAutofit/>
          </a:bodyPr>
          <a:lstStyle/>
          <a:p>
            <a:pPr>
              <a:buNone/>
            </a:pPr>
            <a:r>
              <a:rPr lang="el-GR" b="1" i="1" u="sng" dirty="0" smtClean="0">
                <a:solidFill>
                  <a:srgbClr val="FF0000"/>
                </a:solidFill>
              </a:rPr>
              <a:t>Συμπτώματα αποθήκευσης</a:t>
            </a:r>
          </a:p>
          <a:p>
            <a:pPr lvl="2">
              <a:lnSpc>
                <a:spcPct val="150000"/>
              </a:lnSpc>
            </a:pPr>
            <a:r>
              <a:rPr lang="el-GR" i="1" dirty="0" err="1" smtClean="0"/>
              <a:t>Επιτακτικότητα</a:t>
            </a:r>
            <a:endParaRPr lang="el-GR" i="1" dirty="0" smtClean="0"/>
          </a:p>
          <a:p>
            <a:pPr lvl="2">
              <a:lnSpc>
                <a:spcPct val="150000"/>
              </a:lnSpc>
            </a:pPr>
            <a:r>
              <a:rPr lang="el-GR" i="1" dirty="0" smtClean="0"/>
              <a:t>Συχνουρία </a:t>
            </a:r>
          </a:p>
          <a:p>
            <a:pPr lvl="2">
              <a:lnSpc>
                <a:spcPct val="150000"/>
              </a:lnSpc>
            </a:pPr>
            <a:r>
              <a:rPr lang="el-GR" i="1" dirty="0" err="1" smtClean="0"/>
              <a:t>Νυκτουρία</a:t>
            </a:r>
            <a:endParaRPr lang="el-GR" i="1" dirty="0" smtClean="0"/>
          </a:p>
          <a:p>
            <a:pPr lvl="2">
              <a:lnSpc>
                <a:spcPct val="150000"/>
              </a:lnSpc>
            </a:pPr>
            <a:r>
              <a:rPr lang="el-GR" i="1" dirty="0" smtClean="0"/>
              <a:t>Ακράτεια ούρων</a:t>
            </a:r>
          </a:p>
          <a:p>
            <a:endParaRPr lang="el-G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ChangeArrowheads="1"/>
          </p:cNvSpPr>
          <p:nvPr/>
        </p:nvSpPr>
        <p:spPr bwMode="auto">
          <a:xfrm>
            <a:off x="1187624" y="188640"/>
            <a:ext cx="6913563" cy="863600"/>
          </a:xfrm>
          <a:prstGeom prst="rect">
            <a:avLst/>
          </a:prstGeom>
          <a:noFill/>
          <a:ln w="9525">
            <a:noFill/>
            <a:miter lim="800000"/>
            <a:headEnd/>
            <a:tailEnd/>
          </a:ln>
          <a:effectLst>
            <a:outerShdw dist="35921" dir="2700000" algn="ctr" rotWithShape="0">
              <a:schemeClr val="bg1"/>
            </a:outerShdw>
          </a:effectLst>
        </p:spPr>
        <p:txBody>
          <a:bodyPr anchor="ctr" anchorCtr="1"/>
          <a:lstStyle/>
          <a:p>
            <a:pPr algn="ctr">
              <a:defRPr/>
            </a:pPr>
            <a:r>
              <a:rPr lang="el-GR" sz="4000" b="1" dirty="0" err="1" smtClean="0"/>
              <a:t>Επιτακτικότητα</a:t>
            </a:r>
            <a:r>
              <a:rPr lang="el-GR" sz="4000" b="1" dirty="0" smtClean="0"/>
              <a:t> (</a:t>
            </a:r>
            <a:r>
              <a:rPr lang="en-US" sz="4000" b="1" dirty="0" smtClean="0"/>
              <a:t>Urgency)</a:t>
            </a:r>
            <a:r>
              <a:rPr lang="el-GR" sz="4000" b="1" dirty="0" smtClean="0"/>
              <a:t> </a:t>
            </a:r>
            <a:endParaRPr lang="en-GB" sz="4000" b="1" dirty="0"/>
          </a:p>
        </p:txBody>
      </p:sp>
      <p:sp>
        <p:nvSpPr>
          <p:cNvPr id="144388" name="Rectangle 4"/>
          <p:cNvSpPr>
            <a:spLocks noChangeArrowheads="1"/>
          </p:cNvSpPr>
          <p:nvPr/>
        </p:nvSpPr>
        <p:spPr bwMode="auto">
          <a:xfrm>
            <a:off x="250825" y="1340768"/>
            <a:ext cx="8713788" cy="1081087"/>
          </a:xfrm>
          <a:prstGeom prst="rect">
            <a:avLst/>
          </a:prstGeom>
          <a:noFill/>
          <a:ln w="9525">
            <a:noFill/>
            <a:miter lim="800000"/>
            <a:headEnd/>
            <a:tailEnd/>
          </a:ln>
          <a:effectLst>
            <a:outerShdw dist="35921" dir="2700000" algn="ctr" rotWithShape="0">
              <a:schemeClr val="bg1"/>
            </a:outerShdw>
          </a:effectLst>
        </p:spPr>
        <p:txBody>
          <a:bodyPr anchor="ctr" anchorCtr="1"/>
          <a:lstStyle/>
          <a:p>
            <a:pPr>
              <a:lnSpc>
                <a:spcPct val="130000"/>
              </a:lnSpc>
              <a:defRPr/>
            </a:pPr>
            <a:r>
              <a:rPr lang="el-GR" sz="3200" b="1" dirty="0"/>
              <a:t>Η αιφνίδια ισχυρή επιθυμία για ούρηση, η οποία είναι δύσκολο να </a:t>
            </a:r>
            <a:r>
              <a:rPr lang="el-GR" sz="3200" b="1" dirty="0" smtClean="0"/>
              <a:t>ανασταλεί… και μπορεί να συνοδεύεται από ακράτεια ούρων</a:t>
            </a:r>
            <a:endParaRPr lang="en-GB" sz="3200" b="1" dirty="0"/>
          </a:p>
        </p:txBody>
      </p:sp>
      <p:pic>
        <p:nvPicPr>
          <p:cNvPr id="144393" name="Picture 9"/>
          <p:cNvPicPr>
            <a:picLocks noChangeAspect="1" noChangeArrowheads="1"/>
          </p:cNvPicPr>
          <p:nvPr/>
        </p:nvPicPr>
        <p:blipFill>
          <a:blip r:embed="rId2" cstate="print"/>
          <a:srcRect/>
          <a:stretch>
            <a:fillRect/>
          </a:stretch>
        </p:blipFill>
        <p:spPr bwMode="auto">
          <a:xfrm>
            <a:off x="2124075" y="3140968"/>
            <a:ext cx="4535488" cy="3095625"/>
          </a:xfrm>
          <a:prstGeom prst="rect">
            <a:avLst/>
          </a:prstGeom>
          <a:noFill/>
          <a:ln w="76200">
            <a:solidFill>
              <a:schemeClr val="accent1"/>
            </a:solidFill>
            <a:miter lim="800000"/>
            <a:headEnd/>
            <a:tailEnd/>
          </a:ln>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1000"/>
                                  </p:stCondLst>
                                  <p:childTnLst>
                                    <p:set>
                                      <p:cBhvr>
                                        <p:cTn id="6" dur="1" fill="hold">
                                          <p:stCondLst>
                                            <p:cond delay="0"/>
                                          </p:stCondLst>
                                        </p:cTn>
                                        <p:tgtEl>
                                          <p:spTgt spid="144393"/>
                                        </p:tgtEl>
                                        <p:attrNameLst>
                                          <p:attrName>style.visibility</p:attrName>
                                        </p:attrNameLst>
                                      </p:cBhvr>
                                      <p:to>
                                        <p:strVal val="visible"/>
                                      </p:to>
                                    </p:set>
                                    <p:animEffect transition="in" filter="randombar(horizontal)">
                                      <p:cBhvr>
                                        <p:cTn id="7" dur="500"/>
                                        <p:tgtEl>
                                          <p:spTgt spid="144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755650" y="304800"/>
            <a:ext cx="7772400" cy="1395413"/>
          </a:xfrm>
          <a:effectLst>
            <a:outerShdw dist="35921" dir="2700000" algn="ctr" rotWithShape="0">
              <a:schemeClr val="tx1"/>
            </a:outerShdw>
          </a:effectLst>
        </p:spPr>
        <p:txBody>
          <a:bodyPr>
            <a:normAutofit fontScale="90000"/>
          </a:bodyPr>
          <a:lstStyle/>
          <a:p>
            <a:pPr eaLnBrk="1" hangingPunct="1">
              <a:defRPr/>
            </a:pPr>
            <a:r>
              <a:rPr lang="el-GR" b="1" smtClean="0">
                <a:solidFill>
                  <a:schemeClr val="tx1"/>
                </a:solidFill>
              </a:rPr>
              <a:t>Λειτουργία κατώτερου ουροποιητικού</a:t>
            </a:r>
          </a:p>
        </p:txBody>
      </p:sp>
      <p:sp>
        <p:nvSpPr>
          <p:cNvPr id="9219" name="Rectangle 3"/>
          <p:cNvSpPr>
            <a:spLocks noChangeArrowheads="1"/>
          </p:cNvSpPr>
          <p:nvPr/>
        </p:nvSpPr>
        <p:spPr bwMode="auto">
          <a:xfrm>
            <a:off x="609600" y="3140075"/>
            <a:ext cx="8066088" cy="3313113"/>
          </a:xfrm>
          <a:prstGeom prst="rect">
            <a:avLst/>
          </a:prstGeom>
          <a:solidFill>
            <a:srgbClr val="FF0000"/>
          </a:solidFill>
          <a:ln w="9525">
            <a:miter lim="800000"/>
            <a:headEnd/>
            <a:tailEnd/>
          </a:ln>
          <a:scene3d>
            <a:camera prst="legacyPerspectiveTop"/>
            <a:lightRig rig="legacyFlat3" dir="b"/>
          </a:scene3d>
          <a:sp3d extrusionH="121893000" prstMaterial="legacyMatte">
            <a:bevelT w="13500" h="13500" prst="angle"/>
            <a:bevelB w="13500" h="13500" prst="angle"/>
            <a:extrusionClr>
              <a:srgbClr val="FF0000"/>
            </a:extrusionClr>
          </a:sp3d>
        </p:spPr>
        <p:txBody>
          <a:bodyPr wrap="none" anchor="ctr">
            <a:flatTx/>
          </a:bodyPr>
          <a:lstStyle/>
          <a:p>
            <a:endParaRPr lang="el-GR" sz="2400">
              <a:solidFill>
                <a:srgbClr val="FF0000"/>
              </a:solidFill>
              <a:latin typeface="Times New Roman" pitchFamily="18" charset="0"/>
            </a:endParaRPr>
          </a:p>
        </p:txBody>
      </p:sp>
      <p:sp>
        <p:nvSpPr>
          <p:cNvPr id="33796" name="Rectangle 4"/>
          <p:cNvSpPr>
            <a:spLocks noGrp="1" noChangeArrowheads="1"/>
          </p:cNvSpPr>
          <p:nvPr>
            <p:ph type="body" idx="1"/>
          </p:nvPr>
        </p:nvSpPr>
        <p:spPr>
          <a:xfrm>
            <a:off x="755650" y="3429000"/>
            <a:ext cx="7632700" cy="2197100"/>
          </a:xfrm>
          <a:effectLst>
            <a:outerShdw dist="35921" dir="2700000" algn="ctr" rotWithShape="0">
              <a:schemeClr val="tx1"/>
            </a:outerShdw>
          </a:effectLst>
        </p:spPr>
        <p:txBody>
          <a:bodyPr>
            <a:normAutofit fontScale="92500" lnSpcReduction="10000"/>
          </a:bodyPr>
          <a:lstStyle/>
          <a:p>
            <a:pPr eaLnBrk="1" hangingPunct="1">
              <a:defRPr/>
            </a:pPr>
            <a:r>
              <a:rPr lang="el-GR" b="1" smtClean="0">
                <a:solidFill>
                  <a:schemeClr val="bg1"/>
                </a:solidFill>
              </a:rPr>
              <a:t>Προσωρινή αποθήκευση των ούρων στην ουροδόχο κύστη (πλήρωση)</a:t>
            </a:r>
          </a:p>
          <a:p>
            <a:pPr lvl="2" eaLnBrk="1" hangingPunct="1">
              <a:defRPr/>
            </a:pPr>
            <a:r>
              <a:rPr lang="el-GR" b="1" smtClean="0">
                <a:solidFill>
                  <a:schemeClr val="bg1"/>
                </a:solidFill>
              </a:rPr>
              <a:t>χαμηλές ενδοκυστικές πιέσεις</a:t>
            </a:r>
          </a:p>
          <a:p>
            <a:pPr lvl="2" eaLnBrk="1" hangingPunct="1">
              <a:defRPr/>
            </a:pPr>
            <a:r>
              <a:rPr lang="el-GR" b="1" smtClean="0">
                <a:solidFill>
                  <a:schemeClr val="bg1"/>
                </a:solidFill>
              </a:rPr>
              <a:t>εγκράτεια</a:t>
            </a:r>
          </a:p>
          <a:p>
            <a:pPr eaLnBrk="1" hangingPunct="1">
              <a:defRPr/>
            </a:pPr>
            <a:r>
              <a:rPr lang="el-GR" b="1" smtClean="0">
                <a:solidFill>
                  <a:schemeClr val="bg1"/>
                </a:solidFill>
              </a:rPr>
              <a:t>Περιοδική πλήρης αποβολή (ούρηση)</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rc 2"/>
          <p:cNvSpPr>
            <a:spLocks/>
          </p:cNvSpPr>
          <p:nvPr/>
        </p:nvSpPr>
        <p:spPr bwMode="auto">
          <a:xfrm flipH="1" flipV="1">
            <a:off x="6475413" y="1874838"/>
            <a:ext cx="541337" cy="217805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0000"/>
            </a:solidFill>
            <a:round/>
            <a:headEnd/>
            <a:tailEnd/>
          </a:ln>
        </p:spPr>
        <p:txBody>
          <a:bodyPr wrap="none" anchor="ctr"/>
          <a:lstStyle/>
          <a:p>
            <a:endParaRPr lang="el-GR"/>
          </a:p>
        </p:txBody>
      </p:sp>
      <p:sp>
        <p:nvSpPr>
          <p:cNvPr id="12291" name="Text Box 3"/>
          <p:cNvSpPr txBox="1">
            <a:spLocks noChangeArrowheads="1"/>
          </p:cNvSpPr>
          <p:nvPr/>
        </p:nvSpPr>
        <p:spPr bwMode="auto">
          <a:xfrm>
            <a:off x="3976688" y="319088"/>
            <a:ext cx="184150" cy="579437"/>
          </a:xfrm>
          <a:prstGeom prst="rect">
            <a:avLst/>
          </a:prstGeom>
          <a:noFill/>
          <a:ln w="9525">
            <a:noFill/>
            <a:miter lim="800000"/>
            <a:headEnd/>
            <a:tailEnd/>
          </a:ln>
        </p:spPr>
        <p:txBody>
          <a:bodyPr wrap="none">
            <a:spAutoFit/>
          </a:bodyPr>
          <a:lstStyle/>
          <a:p>
            <a:pPr algn="ctr"/>
            <a:endParaRPr lang="fr-FR" sz="3200" b="1">
              <a:latin typeface="Times New Roman" pitchFamily="18" charset="0"/>
              <a:cs typeface="Arial" charset="0"/>
            </a:endParaRPr>
          </a:p>
        </p:txBody>
      </p:sp>
      <p:sp>
        <p:nvSpPr>
          <p:cNvPr id="12292" name="Text Box 4"/>
          <p:cNvSpPr txBox="1">
            <a:spLocks noChangeArrowheads="1"/>
          </p:cNvSpPr>
          <p:nvPr/>
        </p:nvSpPr>
        <p:spPr bwMode="auto">
          <a:xfrm>
            <a:off x="6254750" y="1779588"/>
            <a:ext cx="184150" cy="304800"/>
          </a:xfrm>
          <a:prstGeom prst="rect">
            <a:avLst/>
          </a:prstGeom>
          <a:noFill/>
          <a:ln w="9525">
            <a:noFill/>
            <a:miter lim="800000"/>
            <a:headEnd/>
            <a:tailEnd/>
          </a:ln>
        </p:spPr>
        <p:txBody>
          <a:bodyPr wrap="none">
            <a:spAutoFit/>
          </a:bodyPr>
          <a:lstStyle/>
          <a:p>
            <a:endParaRPr lang="fr-FR" sz="1400" b="1">
              <a:latin typeface="Times New Roman" pitchFamily="18" charset="0"/>
              <a:cs typeface="Arial" charset="0"/>
            </a:endParaRPr>
          </a:p>
        </p:txBody>
      </p:sp>
      <p:sp>
        <p:nvSpPr>
          <p:cNvPr id="12293" name="Text Box 5"/>
          <p:cNvSpPr txBox="1">
            <a:spLocks noChangeArrowheads="1"/>
          </p:cNvSpPr>
          <p:nvPr/>
        </p:nvSpPr>
        <p:spPr bwMode="auto">
          <a:xfrm>
            <a:off x="4760913" y="4187825"/>
            <a:ext cx="982662" cy="366713"/>
          </a:xfrm>
          <a:prstGeom prst="rect">
            <a:avLst/>
          </a:prstGeom>
          <a:noFill/>
          <a:ln w="9525">
            <a:noFill/>
            <a:miter lim="800000"/>
            <a:headEnd/>
            <a:tailEnd/>
          </a:ln>
        </p:spPr>
        <p:txBody>
          <a:bodyPr wrap="none">
            <a:spAutoFit/>
          </a:bodyPr>
          <a:lstStyle/>
          <a:p>
            <a:pPr eaLnBrk="0" hangingPunct="0"/>
            <a:r>
              <a:rPr lang="el-GR" b="1" dirty="0">
                <a:solidFill>
                  <a:srgbClr val="FFFF00"/>
                </a:solidFill>
                <a:cs typeface="Arial" charset="0"/>
              </a:rPr>
              <a:t>χρόνος</a:t>
            </a:r>
            <a:endParaRPr lang="en-US" b="1" dirty="0">
              <a:solidFill>
                <a:srgbClr val="FFFF00"/>
              </a:solidFill>
              <a:cs typeface="Arial" charset="0"/>
            </a:endParaRPr>
          </a:p>
        </p:txBody>
      </p:sp>
      <p:sp>
        <p:nvSpPr>
          <p:cNvPr id="12294" name="Text Box 6"/>
          <p:cNvSpPr txBox="1">
            <a:spLocks noChangeArrowheads="1"/>
          </p:cNvSpPr>
          <p:nvPr/>
        </p:nvSpPr>
        <p:spPr bwMode="auto">
          <a:xfrm>
            <a:off x="6254750" y="1766888"/>
            <a:ext cx="184150" cy="304800"/>
          </a:xfrm>
          <a:prstGeom prst="rect">
            <a:avLst/>
          </a:prstGeom>
          <a:noFill/>
          <a:ln w="9525">
            <a:noFill/>
            <a:miter lim="800000"/>
            <a:headEnd/>
            <a:tailEnd/>
          </a:ln>
        </p:spPr>
        <p:txBody>
          <a:bodyPr wrap="none">
            <a:spAutoFit/>
          </a:bodyPr>
          <a:lstStyle/>
          <a:p>
            <a:endParaRPr lang="fr-FR" sz="1400" b="1">
              <a:latin typeface="Times New Roman" pitchFamily="18" charset="0"/>
              <a:cs typeface="Arial" charset="0"/>
            </a:endParaRPr>
          </a:p>
        </p:txBody>
      </p:sp>
      <p:sp>
        <p:nvSpPr>
          <p:cNvPr id="137223" name="Rectangle 7"/>
          <p:cNvSpPr>
            <a:spLocks noGrp="1" noChangeArrowheads="1"/>
          </p:cNvSpPr>
          <p:nvPr>
            <p:ph type="title"/>
          </p:nvPr>
        </p:nvSpPr>
        <p:spPr>
          <a:xfrm>
            <a:off x="215900" y="188913"/>
            <a:ext cx="8748713" cy="719137"/>
          </a:xfrm>
          <a:effectLst>
            <a:outerShdw algn="ctr" rotWithShape="0">
              <a:schemeClr val="bg1"/>
            </a:outerShdw>
          </a:effectLst>
        </p:spPr>
        <p:txBody>
          <a:bodyPr/>
          <a:lstStyle/>
          <a:p>
            <a:pPr eaLnBrk="1" hangingPunct="1">
              <a:defRPr/>
            </a:pPr>
            <a:r>
              <a:rPr lang="el-GR" sz="4000" b="1" dirty="0" err="1" smtClean="0"/>
              <a:t>Έπειξη</a:t>
            </a:r>
            <a:r>
              <a:rPr lang="el-GR" sz="4000" b="1" dirty="0" smtClean="0"/>
              <a:t> για ούρηση (</a:t>
            </a:r>
            <a:r>
              <a:rPr lang="en-GB" sz="4000" b="1" dirty="0" smtClean="0"/>
              <a:t>urge)</a:t>
            </a:r>
            <a:r>
              <a:rPr lang="el-GR" sz="4000" b="1" dirty="0" smtClean="0"/>
              <a:t> </a:t>
            </a:r>
            <a:endParaRPr lang="en-US" sz="4000" b="1" dirty="0" smtClean="0"/>
          </a:p>
        </p:txBody>
      </p:sp>
      <p:sp>
        <p:nvSpPr>
          <p:cNvPr id="137224" name="Rectangle 8"/>
          <p:cNvSpPr>
            <a:spLocks noGrp="1" noChangeArrowheads="1"/>
          </p:cNvSpPr>
          <p:nvPr>
            <p:ph type="body" idx="1"/>
          </p:nvPr>
        </p:nvSpPr>
        <p:spPr>
          <a:xfrm>
            <a:off x="539750" y="4724400"/>
            <a:ext cx="8389968" cy="1439863"/>
          </a:xfrm>
          <a:ln>
            <a:solidFill>
              <a:schemeClr val="hlink"/>
            </a:solidFill>
          </a:ln>
        </p:spPr>
        <p:txBody>
          <a:bodyPr/>
          <a:lstStyle/>
          <a:p>
            <a:pPr eaLnBrk="1" hangingPunct="1">
              <a:defRPr/>
            </a:pPr>
            <a:r>
              <a:rPr lang="el-GR" sz="2600" dirty="0" smtClean="0">
                <a:solidFill>
                  <a:srgbClr val="00FF00"/>
                </a:solidFill>
              </a:rPr>
              <a:t>Φυσιολογική</a:t>
            </a:r>
            <a:r>
              <a:rPr lang="en-US" sz="2600" dirty="0" smtClean="0">
                <a:solidFill>
                  <a:srgbClr val="00FF00"/>
                </a:solidFill>
              </a:rPr>
              <a:t> </a:t>
            </a:r>
            <a:r>
              <a:rPr lang="el-GR" sz="2600" dirty="0" smtClean="0"/>
              <a:t>αίσθηση</a:t>
            </a:r>
            <a:r>
              <a:rPr lang="en-US" sz="2600" dirty="0" smtClean="0"/>
              <a:t> </a:t>
            </a:r>
          </a:p>
          <a:p>
            <a:pPr eaLnBrk="1" hangingPunct="1">
              <a:defRPr/>
            </a:pPr>
            <a:r>
              <a:rPr lang="el-GR" sz="2600" dirty="0" smtClean="0"/>
              <a:t>Επέρχεται με τη σταδιακή αύξηση του ενδοκυστικού όγκου</a:t>
            </a:r>
            <a:endParaRPr lang="en-US" sz="2600" dirty="0" smtClean="0"/>
          </a:p>
        </p:txBody>
      </p:sp>
      <p:sp>
        <p:nvSpPr>
          <p:cNvPr id="12297" name="Arc 9"/>
          <p:cNvSpPr>
            <a:spLocks/>
          </p:cNvSpPr>
          <p:nvPr/>
        </p:nvSpPr>
        <p:spPr bwMode="auto">
          <a:xfrm rot="16193145" flipV="1">
            <a:off x="5072062" y="2927351"/>
            <a:ext cx="1979613" cy="379412"/>
          </a:xfrm>
          <a:custGeom>
            <a:avLst/>
            <a:gdLst>
              <a:gd name="T0" fmla="*/ 2147483647 w 22739"/>
              <a:gd name="T1" fmla="*/ 154426 h 43200"/>
              <a:gd name="T2" fmla="*/ 0 w 22739"/>
              <a:gd name="T3" fmla="*/ 256857124 h 43200"/>
              <a:gd name="T4" fmla="*/ 2147483647 w 22739"/>
              <a:gd name="T5" fmla="*/ 128517653 h 43200"/>
              <a:gd name="T6" fmla="*/ 0 60000 65536"/>
              <a:gd name="T7" fmla="*/ 0 60000 65536"/>
              <a:gd name="T8" fmla="*/ 0 60000 65536"/>
              <a:gd name="T9" fmla="*/ 0 w 22739"/>
              <a:gd name="T10" fmla="*/ 0 h 43200"/>
              <a:gd name="T11" fmla="*/ 22739 w 22739"/>
              <a:gd name="T12" fmla="*/ 43200 h 43200"/>
            </a:gdLst>
            <a:ahLst/>
            <a:cxnLst>
              <a:cxn ang="T6">
                <a:pos x="T0" y="T1"/>
              </a:cxn>
              <a:cxn ang="T7">
                <a:pos x="T2" y="T3"/>
              </a:cxn>
              <a:cxn ang="T8">
                <a:pos x="T4" y="T5"/>
              </a:cxn>
            </a:cxnLst>
            <a:rect l="T9" t="T10" r="T11" b="T12"/>
            <a:pathLst>
              <a:path w="22739" h="43200" fill="none" extrusionOk="0">
                <a:moveTo>
                  <a:pt x="89" y="25"/>
                </a:moveTo>
                <a:cubicBezTo>
                  <a:pt x="439" y="8"/>
                  <a:pt x="789" y="-1"/>
                  <a:pt x="1139" y="0"/>
                </a:cubicBezTo>
                <a:cubicBezTo>
                  <a:pt x="13068" y="0"/>
                  <a:pt x="22739" y="9670"/>
                  <a:pt x="22739" y="21600"/>
                </a:cubicBezTo>
                <a:cubicBezTo>
                  <a:pt x="22739" y="33529"/>
                  <a:pt x="13068" y="43200"/>
                  <a:pt x="1139" y="43200"/>
                </a:cubicBezTo>
                <a:cubicBezTo>
                  <a:pt x="759" y="43200"/>
                  <a:pt x="379" y="43189"/>
                  <a:pt x="0" y="43169"/>
                </a:cubicBezTo>
              </a:path>
              <a:path w="22739" h="43200" stroke="0" extrusionOk="0">
                <a:moveTo>
                  <a:pt x="89" y="25"/>
                </a:moveTo>
                <a:cubicBezTo>
                  <a:pt x="439" y="8"/>
                  <a:pt x="789" y="-1"/>
                  <a:pt x="1139" y="0"/>
                </a:cubicBezTo>
                <a:cubicBezTo>
                  <a:pt x="13068" y="0"/>
                  <a:pt x="22739" y="9670"/>
                  <a:pt x="22739" y="21600"/>
                </a:cubicBezTo>
                <a:cubicBezTo>
                  <a:pt x="22739" y="33529"/>
                  <a:pt x="13068" y="43200"/>
                  <a:pt x="1139" y="43200"/>
                </a:cubicBezTo>
                <a:cubicBezTo>
                  <a:pt x="759" y="43200"/>
                  <a:pt x="379" y="43189"/>
                  <a:pt x="0" y="43169"/>
                </a:cubicBezTo>
                <a:lnTo>
                  <a:pt x="1139" y="21600"/>
                </a:lnTo>
                <a:close/>
              </a:path>
            </a:pathLst>
          </a:custGeom>
          <a:solidFill>
            <a:srgbClr val="FFFF00"/>
          </a:solidFill>
          <a:ln w="9525">
            <a:solidFill>
              <a:schemeClr val="tx1"/>
            </a:solidFill>
            <a:round/>
            <a:headEnd/>
            <a:tailEnd/>
          </a:ln>
        </p:spPr>
        <p:txBody>
          <a:bodyPr wrap="none" anchor="ctr"/>
          <a:lstStyle/>
          <a:p>
            <a:endParaRPr lang="el-GR"/>
          </a:p>
        </p:txBody>
      </p:sp>
      <p:sp>
        <p:nvSpPr>
          <p:cNvPr id="12298" name="Arc 10"/>
          <p:cNvSpPr>
            <a:spLocks/>
          </p:cNvSpPr>
          <p:nvPr/>
        </p:nvSpPr>
        <p:spPr bwMode="auto">
          <a:xfrm rot="16193145" flipV="1">
            <a:off x="4455319" y="3150394"/>
            <a:ext cx="1535113" cy="377825"/>
          </a:xfrm>
          <a:custGeom>
            <a:avLst/>
            <a:gdLst>
              <a:gd name="T0" fmla="*/ 1869498166 w 22739"/>
              <a:gd name="T1" fmla="*/ 151838 h 43200"/>
              <a:gd name="T2" fmla="*/ 0 w 22739"/>
              <a:gd name="T3" fmla="*/ 252586346 h 43200"/>
              <a:gd name="T4" fmla="*/ 2147483647 w 22739"/>
              <a:gd name="T5" fmla="*/ 126380563 h 43200"/>
              <a:gd name="T6" fmla="*/ 0 60000 65536"/>
              <a:gd name="T7" fmla="*/ 0 60000 65536"/>
              <a:gd name="T8" fmla="*/ 0 60000 65536"/>
              <a:gd name="T9" fmla="*/ 0 w 22739"/>
              <a:gd name="T10" fmla="*/ 0 h 43200"/>
              <a:gd name="T11" fmla="*/ 22739 w 22739"/>
              <a:gd name="T12" fmla="*/ 43200 h 43200"/>
            </a:gdLst>
            <a:ahLst/>
            <a:cxnLst>
              <a:cxn ang="T6">
                <a:pos x="T0" y="T1"/>
              </a:cxn>
              <a:cxn ang="T7">
                <a:pos x="T2" y="T3"/>
              </a:cxn>
              <a:cxn ang="T8">
                <a:pos x="T4" y="T5"/>
              </a:cxn>
            </a:cxnLst>
            <a:rect l="T9" t="T10" r="T11" b="T12"/>
            <a:pathLst>
              <a:path w="22739" h="43200" fill="none" extrusionOk="0">
                <a:moveTo>
                  <a:pt x="89" y="25"/>
                </a:moveTo>
                <a:cubicBezTo>
                  <a:pt x="439" y="8"/>
                  <a:pt x="789" y="-1"/>
                  <a:pt x="1139" y="0"/>
                </a:cubicBezTo>
                <a:cubicBezTo>
                  <a:pt x="13068" y="0"/>
                  <a:pt x="22739" y="9670"/>
                  <a:pt x="22739" y="21600"/>
                </a:cubicBezTo>
                <a:cubicBezTo>
                  <a:pt x="22739" y="33529"/>
                  <a:pt x="13068" y="43200"/>
                  <a:pt x="1139" y="43200"/>
                </a:cubicBezTo>
                <a:cubicBezTo>
                  <a:pt x="759" y="43200"/>
                  <a:pt x="379" y="43189"/>
                  <a:pt x="0" y="43169"/>
                </a:cubicBezTo>
              </a:path>
              <a:path w="22739" h="43200" stroke="0" extrusionOk="0">
                <a:moveTo>
                  <a:pt x="89" y="25"/>
                </a:moveTo>
                <a:cubicBezTo>
                  <a:pt x="439" y="8"/>
                  <a:pt x="789" y="-1"/>
                  <a:pt x="1139" y="0"/>
                </a:cubicBezTo>
                <a:cubicBezTo>
                  <a:pt x="13068" y="0"/>
                  <a:pt x="22739" y="9670"/>
                  <a:pt x="22739" y="21600"/>
                </a:cubicBezTo>
                <a:cubicBezTo>
                  <a:pt x="22739" y="33529"/>
                  <a:pt x="13068" y="43200"/>
                  <a:pt x="1139" y="43200"/>
                </a:cubicBezTo>
                <a:cubicBezTo>
                  <a:pt x="759" y="43200"/>
                  <a:pt x="379" y="43189"/>
                  <a:pt x="0" y="43169"/>
                </a:cubicBezTo>
                <a:lnTo>
                  <a:pt x="1139" y="21600"/>
                </a:lnTo>
                <a:close/>
              </a:path>
            </a:pathLst>
          </a:custGeom>
          <a:solidFill>
            <a:srgbClr val="FFFF00"/>
          </a:solidFill>
          <a:ln w="9525">
            <a:solidFill>
              <a:schemeClr val="tx1"/>
            </a:solidFill>
            <a:round/>
            <a:headEnd/>
            <a:tailEnd/>
          </a:ln>
        </p:spPr>
        <p:txBody>
          <a:bodyPr wrap="none" anchor="ctr"/>
          <a:lstStyle/>
          <a:p>
            <a:endParaRPr lang="el-GR"/>
          </a:p>
        </p:txBody>
      </p:sp>
      <p:sp>
        <p:nvSpPr>
          <p:cNvPr id="12299" name="Arc 11"/>
          <p:cNvSpPr>
            <a:spLocks/>
          </p:cNvSpPr>
          <p:nvPr/>
        </p:nvSpPr>
        <p:spPr bwMode="auto">
          <a:xfrm rot="16193145" flipV="1">
            <a:off x="3880644" y="3336132"/>
            <a:ext cx="1158875" cy="382587"/>
          </a:xfrm>
          <a:custGeom>
            <a:avLst/>
            <a:gdLst>
              <a:gd name="T0" fmla="*/ 607189950 w 22739"/>
              <a:gd name="T1" fmla="*/ 159766 h 43200"/>
              <a:gd name="T2" fmla="*/ 0 w 22739"/>
              <a:gd name="T3" fmla="*/ 265562822 h 43200"/>
              <a:gd name="T4" fmla="*/ 2147483647 w 22739"/>
              <a:gd name="T5" fmla="*/ 132874153 h 43200"/>
              <a:gd name="T6" fmla="*/ 0 60000 65536"/>
              <a:gd name="T7" fmla="*/ 0 60000 65536"/>
              <a:gd name="T8" fmla="*/ 0 60000 65536"/>
              <a:gd name="T9" fmla="*/ 0 w 22739"/>
              <a:gd name="T10" fmla="*/ 0 h 43200"/>
              <a:gd name="T11" fmla="*/ 22739 w 22739"/>
              <a:gd name="T12" fmla="*/ 43200 h 43200"/>
            </a:gdLst>
            <a:ahLst/>
            <a:cxnLst>
              <a:cxn ang="T6">
                <a:pos x="T0" y="T1"/>
              </a:cxn>
              <a:cxn ang="T7">
                <a:pos x="T2" y="T3"/>
              </a:cxn>
              <a:cxn ang="T8">
                <a:pos x="T4" y="T5"/>
              </a:cxn>
            </a:cxnLst>
            <a:rect l="T9" t="T10" r="T11" b="T12"/>
            <a:pathLst>
              <a:path w="22739" h="43200" fill="none" extrusionOk="0">
                <a:moveTo>
                  <a:pt x="89" y="25"/>
                </a:moveTo>
                <a:cubicBezTo>
                  <a:pt x="439" y="8"/>
                  <a:pt x="789" y="-1"/>
                  <a:pt x="1139" y="0"/>
                </a:cubicBezTo>
                <a:cubicBezTo>
                  <a:pt x="13068" y="0"/>
                  <a:pt x="22739" y="9670"/>
                  <a:pt x="22739" y="21600"/>
                </a:cubicBezTo>
                <a:cubicBezTo>
                  <a:pt x="22739" y="33529"/>
                  <a:pt x="13068" y="43200"/>
                  <a:pt x="1139" y="43200"/>
                </a:cubicBezTo>
                <a:cubicBezTo>
                  <a:pt x="759" y="43200"/>
                  <a:pt x="379" y="43189"/>
                  <a:pt x="0" y="43169"/>
                </a:cubicBezTo>
              </a:path>
              <a:path w="22739" h="43200" stroke="0" extrusionOk="0">
                <a:moveTo>
                  <a:pt x="89" y="25"/>
                </a:moveTo>
                <a:cubicBezTo>
                  <a:pt x="439" y="8"/>
                  <a:pt x="789" y="-1"/>
                  <a:pt x="1139" y="0"/>
                </a:cubicBezTo>
                <a:cubicBezTo>
                  <a:pt x="13068" y="0"/>
                  <a:pt x="22739" y="9670"/>
                  <a:pt x="22739" y="21600"/>
                </a:cubicBezTo>
                <a:cubicBezTo>
                  <a:pt x="22739" y="33529"/>
                  <a:pt x="13068" y="43200"/>
                  <a:pt x="1139" y="43200"/>
                </a:cubicBezTo>
                <a:cubicBezTo>
                  <a:pt x="759" y="43200"/>
                  <a:pt x="379" y="43189"/>
                  <a:pt x="0" y="43169"/>
                </a:cubicBezTo>
                <a:lnTo>
                  <a:pt x="1139" y="21600"/>
                </a:lnTo>
                <a:close/>
              </a:path>
            </a:pathLst>
          </a:custGeom>
          <a:solidFill>
            <a:srgbClr val="FFFF00"/>
          </a:solidFill>
          <a:ln w="9525">
            <a:solidFill>
              <a:schemeClr val="tx1"/>
            </a:solidFill>
            <a:round/>
            <a:headEnd/>
            <a:tailEnd/>
          </a:ln>
        </p:spPr>
        <p:txBody>
          <a:bodyPr wrap="none" anchor="ctr"/>
          <a:lstStyle/>
          <a:p>
            <a:endParaRPr lang="el-GR"/>
          </a:p>
        </p:txBody>
      </p:sp>
      <p:sp>
        <p:nvSpPr>
          <p:cNvPr id="12300" name="Arc 12"/>
          <p:cNvSpPr>
            <a:spLocks/>
          </p:cNvSpPr>
          <p:nvPr/>
        </p:nvSpPr>
        <p:spPr bwMode="auto">
          <a:xfrm rot="16193145" flipV="1">
            <a:off x="3550443" y="3459957"/>
            <a:ext cx="912813" cy="381000"/>
          </a:xfrm>
          <a:custGeom>
            <a:avLst/>
            <a:gdLst>
              <a:gd name="T0" fmla="*/ 233722037 w 22739"/>
              <a:gd name="T1" fmla="*/ 157118 h 43200"/>
              <a:gd name="T2" fmla="*/ 0 w 22739"/>
              <a:gd name="T3" fmla="*/ 261183802 h 43200"/>
              <a:gd name="T4" fmla="*/ 2147483647 w 22739"/>
              <a:gd name="T5" fmla="*/ 130682776 h 43200"/>
              <a:gd name="T6" fmla="*/ 0 60000 65536"/>
              <a:gd name="T7" fmla="*/ 0 60000 65536"/>
              <a:gd name="T8" fmla="*/ 0 60000 65536"/>
              <a:gd name="T9" fmla="*/ 0 w 22739"/>
              <a:gd name="T10" fmla="*/ 0 h 43200"/>
              <a:gd name="T11" fmla="*/ 22739 w 22739"/>
              <a:gd name="T12" fmla="*/ 43200 h 43200"/>
            </a:gdLst>
            <a:ahLst/>
            <a:cxnLst>
              <a:cxn ang="T6">
                <a:pos x="T0" y="T1"/>
              </a:cxn>
              <a:cxn ang="T7">
                <a:pos x="T2" y="T3"/>
              </a:cxn>
              <a:cxn ang="T8">
                <a:pos x="T4" y="T5"/>
              </a:cxn>
            </a:cxnLst>
            <a:rect l="T9" t="T10" r="T11" b="T12"/>
            <a:pathLst>
              <a:path w="22739" h="43200" fill="none" extrusionOk="0">
                <a:moveTo>
                  <a:pt x="89" y="25"/>
                </a:moveTo>
                <a:cubicBezTo>
                  <a:pt x="439" y="8"/>
                  <a:pt x="789" y="-1"/>
                  <a:pt x="1139" y="0"/>
                </a:cubicBezTo>
                <a:cubicBezTo>
                  <a:pt x="13068" y="0"/>
                  <a:pt x="22739" y="9670"/>
                  <a:pt x="22739" y="21600"/>
                </a:cubicBezTo>
                <a:cubicBezTo>
                  <a:pt x="22739" y="33529"/>
                  <a:pt x="13068" y="43200"/>
                  <a:pt x="1139" y="43200"/>
                </a:cubicBezTo>
                <a:cubicBezTo>
                  <a:pt x="759" y="43200"/>
                  <a:pt x="379" y="43189"/>
                  <a:pt x="0" y="43169"/>
                </a:cubicBezTo>
              </a:path>
              <a:path w="22739" h="43200" stroke="0" extrusionOk="0">
                <a:moveTo>
                  <a:pt x="89" y="25"/>
                </a:moveTo>
                <a:cubicBezTo>
                  <a:pt x="439" y="8"/>
                  <a:pt x="789" y="-1"/>
                  <a:pt x="1139" y="0"/>
                </a:cubicBezTo>
                <a:cubicBezTo>
                  <a:pt x="13068" y="0"/>
                  <a:pt x="22739" y="9670"/>
                  <a:pt x="22739" y="21600"/>
                </a:cubicBezTo>
                <a:cubicBezTo>
                  <a:pt x="22739" y="33529"/>
                  <a:pt x="13068" y="43200"/>
                  <a:pt x="1139" y="43200"/>
                </a:cubicBezTo>
                <a:cubicBezTo>
                  <a:pt x="759" y="43200"/>
                  <a:pt x="379" y="43189"/>
                  <a:pt x="0" y="43169"/>
                </a:cubicBezTo>
                <a:lnTo>
                  <a:pt x="1139" y="21600"/>
                </a:lnTo>
                <a:close/>
              </a:path>
            </a:pathLst>
          </a:custGeom>
          <a:solidFill>
            <a:srgbClr val="FFFF00"/>
          </a:solidFill>
          <a:ln w="9525">
            <a:solidFill>
              <a:schemeClr val="tx1"/>
            </a:solidFill>
            <a:round/>
            <a:headEnd/>
            <a:tailEnd/>
          </a:ln>
        </p:spPr>
        <p:txBody>
          <a:bodyPr wrap="none" anchor="ctr"/>
          <a:lstStyle/>
          <a:p>
            <a:endParaRPr lang="el-GR"/>
          </a:p>
        </p:txBody>
      </p:sp>
      <p:sp>
        <p:nvSpPr>
          <p:cNvPr id="12301" name="Arc 13"/>
          <p:cNvSpPr>
            <a:spLocks/>
          </p:cNvSpPr>
          <p:nvPr/>
        </p:nvSpPr>
        <p:spPr bwMode="auto">
          <a:xfrm rot="16193145" flipV="1">
            <a:off x="2408238" y="3829050"/>
            <a:ext cx="303212" cy="230188"/>
          </a:xfrm>
          <a:custGeom>
            <a:avLst/>
            <a:gdLst>
              <a:gd name="T0" fmla="*/ 2845091 w 22739"/>
              <a:gd name="T1" fmla="*/ 21037 h 43200"/>
              <a:gd name="T2" fmla="*/ 0 w 22739"/>
              <a:gd name="T3" fmla="*/ 34799841 h 43200"/>
              <a:gd name="T4" fmla="*/ 36010290 w 22739"/>
              <a:gd name="T5" fmla="*/ 17412037 h 43200"/>
              <a:gd name="T6" fmla="*/ 0 60000 65536"/>
              <a:gd name="T7" fmla="*/ 0 60000 65536"/>
              <a:gd name="T8" fmla="*/ 0 60000 65536"/>
              <a:gd name="T9" fmla="*/ 0 w 22739"/>
              <a:gd name="T10" fmla="*/ 0 h 43200"/>
              <a:gd name="T11" fmla="*/ 22739 w 22739"/>
              <a:gd name="T12" fmla="*/ 43200 h 43200"/>
            </a:gdLst>
            <a:ahLst/>
            <a:cxnLst>
              <a:cxn ang="T6">
                <a:pos x="T0" y="T1"/>
              </a:cxn>
              <a:cxn ang="T7">
                <a:pos x="T2" y="T3"/>
              </a:cxn>
              <a:cxn ang="T8">
                <a:pos x="T4" y="T5"/>
              </a:cxn>
            </a:cxnLst>
            <a:rect l="T9" t="T10" r="T11" b="T12"/>
            <a:pathLst>
              <a:path w="22739" h="43200" fill="none" extrusionOk="0">
                <a:moveTo>
                  <a:pt x="89" y="25"/>
                </a:moveTo>
                <a:cubicBezTo>
                  <a:pt x="439" y="8"/>
                  <a:pt x="789" y="-1"/>
                  <a:pt x="1139" y="0"/>
                </a:cubicBezTo>
                <a:cubicBezTo>
                  <a:pt x="13068" y="0"/>
                  <a:pt x="22739" y="9670"/>
                  <a:pt x="22739" y="21600"/>
                </a:cubicBezTo>
                <a:cubicBezTo>
                  <a:pt x="22739" y="33529"/>
                  <a:pt x="13068" y="43200"/>
                  <a:pt x="1139" y="43200"/>
                </a:cubicBezTo>
                <a:cubicBezTo>
                  <a:pt x="759" y="43200"/>
                  <a:pt x="379" y="43189"/>
                  <a:pt x="0" y="43169"/>
                </a:cubicBezTo>
              </a:path>
              <a:path w="22739" h="43200" stroke="0" extrusionOk="0">
                <a:moveTo>
                  <a:pt x="89" y="25"/>
                </a:moveTo>
                <a:cubicBezTo>
                  <a:pt x="439" y="8"/>
                  <a:pt x="789" y="-1"/>
                  <a:pt x="1139" y="0"/>
                </a:cubicBezTo>
                <a:cubicBezTo>
                  <a:pt x="13068" y="0"/>
                  <a:pt x="22739" y="9670"/>
                  <a:pt x="22739" y="21600"/>
                </a:cubicBezTo>
                <a:cubicBezTo>
                  <a:pt x="22739" y="33529"/>
                  <a:pt x="13068" y="43200"/>
                  <a:pt x="1139" y="43200"/>
                </a:cubicBezTo>
                <a:cubicBezTo>
                  <a:pt x="759" y="43200"/>
                  <a:pt x="379" y="43189"/>
                  <a:pt x="0" y="43169"/>
                </a:cubicBezTo>
                <a:lnTo>
                  <a:pt x="1139" y="21600"/>
                </a:lnTo>
                <a:close/>
              </a:path>
            </a:pathLst>
          </a:custGeom>
          <a:solidFill>
            <a:srgbClr val="FFFF00"/>
          </a:solidFill>
          <a:ln w="9525">
            <a:solidFill>
              <a:schemeClr val="tx1"/>
            </a:solidFill>
            <a:round/>
            <a:headEnd/>
            <a:tailEnd/>
          </a:ln>
        </p:spPr>
        <p:txBody>
          <a:bodyPr wrap="none" anchor="ctr"/>
          <a:lstStyle/>
          <a:p>
            <a:endParaRPr lang="el-GR"/>
          </a:p>
        </p:txBody>
      </p:sp>
      <p:grpSp>
        <p:nvGrpSpPr>
          <p:cNvPr id="2" name="Group 14"/>
          <p:cNvGrpSpPr>
            <a:grpSpLocks/>
          </p:cNvGrpSpPr>
          <p:nvPr/>
        </p:nvGrpSpPr>
        <p:grpSpPr bwMode="auto">
          <a:xfrm>
            <a:off x="2036763" y="2763838"/>
            <a:ext cx="900112" cy="1020762"/>
            <a:chOff x="1555" y="1828"/>
            <a:chExt cx="567" cy="643"/>
          </a:xfrm>
        </p:grpSpPr>
        <p:sp>
          <p:nvSpPr>
            <p:cNvPr id="12323" name="Text Box 15"/>
            <p:cNvSpPr txBox="1">
              <a:spLocks noChangeArrowheads="1"/>
            </p:cNvSpPr>
            <p:nvPr/>
          </p:nvSpPr>
          <p:spPr bwMode="auto">
            <a:xfrm>
              <a:off x="1555" y="1828"/>
              <a:ext cx="567" cy="326"/>
            </a:xfrm>
            <a:prstGeom prst="rect">
              <a:avLst/>
            </a:prstGeom>
            <a:noFill/>
            <a:ln w="9525">
              <a:noFill/>
              <a:miter lim="800000"/>
              <a:headEnd/>
              <a:tailEnd/>
            </a:ln>
          </p:spPr>
          <p:txBody>
            <a:bodyPr wrap="none">
              <a:spAutoFit/>
            </a:bodyPr>
            <a:lstStyle/>
            <a:p>
              <a:r>
                <a:rPr lang="el-GR" sz="1400" b="1">
                  <a:cs typeface="Arial" charset="0"/>
                </a:rPr>
                <a:t>Πρώτη</a:t>
              </a:r>
            </a:p>
            <a:p>
              <a:r>
                <a:rPr lang="el-GR" sz="1400" b="1">
                  <a:cs typeface="Arial" charset="0"/>
                </a:rPr>
                <a:t>αίσθηση</a:t>
              </a:r>
              <a:endParaRPr lang="en-US" sz="1400" b="1">
                <a:cs typeface="Arial" charset="0"/>
              </a:endParaRPr>
            </a:p>
          </p:txBody>
        </p:sp>
        <p:sp>
          <p:nvSpPr>
            <p:cNvPr id="12324" name="Line 16"/>
            <p:cNvSpPr>
              <a:spLocks noChangeShapeType="1"/>
            </p:cNvSpPr>
            <p:nvPr/>
          </p:nvSpPr>
          <p:spPr bwMode="auto">
            <a:xfrm>
              <a:off x="1723" y="2134"/>
              <a:ext cx="119" cy="337"/>
            </a:xfrm>
            <a:prstGeom prst="line">
              <a:avLst/>
            </a:prstGeom>
            <a:noFill/>
            <a:ln w="9525">
              <a:solidFill>
                <a:schemeClr val="tx1"/>
              </a:solidFill>
              <a:round/>
              <a:headEnd/>
              <a:tailEnd type="triangle" w="med" len="med"/>
            </a:ln>
          </p:spPr>
          <p:txBody>
            <a:bodyPr/>
            <a:lstStyle/>
            <a:p>
              <a:endParaRPr lang="el-GR"/>
            </a:p>
          </p:txBody>
        </p:sp>
      </p:grpSp>
      <p:sp>
        <p:nvSpPr>
          <p:cNvPr id="12303" name="Text Box 17"/>
          <p:cNvSpPr txBox="1">
            <a:spLocks noChangeArrowheads="1"/>
          </p:cNvSpPr>
          <p:nvPr/>
        </p:nvSpPr>
        <p:spPr bwMode="auto">
          <a:xfrm rot="-5400000">
            <a:off x="-15875" y="2881313"/>
            <a:ext cx="2128838" cy="366712"/>
          </a:xfrm>
          <a:prstGeom prst="rect">
            <a:avLst/>
          </a:prstGeom>
          <a:noFill/>
          <a:ln w="9525">
            <a:noFill/>
            <a:miter lim="800000"/>
            <a:headEnd/>
            <a:tailEnd/>
          </a:ln>
        </p:spPr>
        <p:txBody>
          <a:bodyPr wrap="none">
            <a:spAutoFit/>
          </a:bodyPr>
          <a:lstStyle/>
          <a:p>
            <a:pPr eaLnBrk="0" hangingPunct="0"/>
            <a:r>
              <a:rPr lang="el-GR" b="1">
                <a:solidFill>
                  <a:srgbClr val="FFFF00"/>
                </a:solidFill>
                <a:cs typeface="Arial" charset="0"/>
              </a:rPr>
              <a:t>Όγκος ούρων</a:t>
            </a:r>
            <a:r>
              <a:rPr lang="en-US" b="1">
                <a:cs typeface="Arial" charset="0"/>
              </a:rPr>
              <a:t> </a:t>
            </a:r>
            <a:r>
              <a:rPr lang="en-US" b="1">
                <a:solidFill>
                  <a:srgbClr val="FFFF00"/>
                </a:solidFill>
                <a:cs typeface="Arial" charset="0"/>
              </a:rPr>
              <a:t>(</a:t>
            </a:r>
            <a:r>
              <a:rPr lang="en-US" b="1">
                <a:solidFill>
                  <a:srgbClr val="FF0000"/>
                </a:solidFill>
                <a:cs typeface="Arial" charset="0"/>
              </a:rPr>
              <a:t>—</a:t>
            </a:r>
            <a:r>
              <a:rPr lang="en-US" b="1">
                <a:solidFill>
                  <a:srgbClr val="FFFF00"/>
                </a:solidFill>
                <a:cs typeface="Arial" charset="0"/>
              </a:rPr>
              <a:t>)</a:t>
            </a:r>
          </a:p>
        </p:txBody>
      </p:sp>
      <p:sp>
        <p:nvSpPr>
          <p:cNvPr id="12304" name="Text Box 19"/>
          <p:cNvSpPr txBox="1">
            <a:spLocks noChangeArrowheads="1"/>
          </p:cNvSpPr>
          <p:nvPr/>
        </p:nvSpPr>
        <p:spPr bwMode="auto">
          <a:xfrm>
            <a:off x="3348038" y="1635125"/>
            <a:ext cx="1681162" cy="581025"/>
          </a:xfrm>
          <a:prstGeom prst="rect">
            <a:avLst/>
          </a:prstGeom>
          <a:noFill/>
          <a:ln w="9525">
            <a:noFill/>
            <a:miter lim="800000"/>
            <a:headEnd/>
            <a:tailEnd/>
          </a:ln>
        </p:spPr>
        <p:txBody>
          <a:bodyPr wrap="none">
            <a:spAutoFit/>
          </a:bodyPr>
          <a:lstStyle/>
          <a:p>
            <a:pPr algn="ctr" eaLnBrk="0" hangingPunct="0"/>
            <a:r>
              <a:rPr lang="el-GR" sz="1600" b="1">
                <a:cs typeface="Arial" charset="0"/>
              </a:rPr>
              <a:t>Μεσοδιάστημα </a:t>
            </a:r>
          </a:p>
          <a:p>
            <a:pPr algn="ctr" eaLnBrk="0" hangingPunct="0"/>
            <a:r>
              <a:rPr lang="el-GR" sz="1600" b="1">
                <a:cs typeface="Arial" charset="0"/>
              </a:rPr>
              <a:t>ούρησης</a:t>
            </a:r>
            <a:endParaRPr lang="en-US" sz="1600" b="1">
              <a:cs typeface="Arial" charset="0"/>
            </a:endParaRPr>
          </a:p>
        </p:txBody>
      </p:sp>
      <p:sp>
        <p:nvSpPr>
          <p:cNvPr id="12305" name="Line 20"/>
          <p:cNvSpPr>
            <a:spLocks noChangeShapeType="1"/>
          </p:cNvSpPr>
          <p:nvPr/>
        </p:nvSpPr>
        <p:spPr bwMode="auto">
          <a:xfrm>
            <a:off x="4932363" y="1851025"/>
            <a:ext cx="1536700" cy="0"/>
          </a:xfrm>
          <a:prstGeom prst="line">
            <a:avLst/>
          </a:prstGeom>
          <a:noFill/>
          <a:ln w="19050">
            <a:solidFill>
              <a:schemeClr val="tx1"/>
            </a:solidFill>
            <a:round/>
            <a:headEnd/>
            <a:tailEnd type="triangle" w="lg" len="lg"/>
          </a:ln>
        </p:spPr>
        <p:txBody>
          <a:bodyPr/>
          <a:lstStyle/>
          <a:p>
            <a:endParaRPr lang="el-GR"/>
          </a:p>
        </p:txBody>
      </p:sp>
      <p:sp>
        <p:nvSpPr>
          <p:cNvPr id="12306" name="Line 21"/>
          <p:cNvSpPr>
            <a:spLocks noChangeShapeType="1"/>
          </p:cNvSpPr>
          <p:nvPr/>
        </p:nvSpPr>
        <p:spPr bwMode="auto">
          <a:xfrm flipH="1">
            <a:off x="2052638" y="1851025"/>
            <a:ext cx="1295400" cy="0"/>
          </a:xfrm>
          <a:prstGeom prst="line">
            <a:avLst/>
          </a:prstGeom>
          <a:noFill/>
          <a:ln w="19050">
            <a:solidFill>
              <a:schemeClr val="tx1"/>
            </a:solidFill>
            <a:round/>
            <a:headEnd/>
            <a:tailEnd type="triangle" w="lg" len="lg"/>
          </a:ln>
        </p:spPr>
        <p:txBody>
          <a:bodyPr/>
          <a:lstStyle/>
          <a:p>
            <a:endParaRPr lang="el-GR"/>
          </a:p>
        </p:txBody>
      </p:sp>
      <p:sp>
        <p:nvSpPr>
          <p:cNvPr id="12307" name="Line 22"/>
          <p:cNvSpPr>
            <a:spLocks noChangeShapeType="1"/>
          </p:cNvSpPr>
          <p:nvPr/>
        </p:nvSpPr>
        <p:spPr bwMode="auto">
          <a:xfrm>
            <a:off x="1377950" y="1690688"/>
            <a:ext cx="1588" cy="2403475"/>
          </a:xfrm>
          <a:prstGeom prst="line">
            <a:avLst/>
          </a:prstGeom>
          <a:noFill/>
          <a:ln w="28575">
            <a:solidFill>
              <a:schemeClr val="tx1"/>
            </a:solidFill>
            <a:round/>
            <a:headEnd/>
            <a:tailEnd/>
          </a:ln>
        </p:spPr>
        <p:txBody>
          <a:bodyPr/>
          <a:lstStyle/>
          <a:p>
            <a:endParaRPr lang="el-GR"/>
          </a:p>
        </p:txBody>
      </p:sp>
      <p:sp>
        <p:nvSpPr>
          <p:cNvPr id="12308" name="Line 23"/>
          <p:cNvSpPr>
            <a:spLocks noChangeShapeType="1"/>
          </p:cNvSpPr>
          <p:nvPr/>
        </p:nvSpPr>
        <p:spPr bwMode="auto">
          <a:xfrm>
            <a:off x="7853363" y="1614488"/>
            <a:ext cx="1587" cy="2479675"/>
          </a:xfrm>
          <a:prstGeom prst="line">
            <a:avLst/>
          </a:prstGeom>
          <a:noFill/>
          <a:ln w="28575">
            <a:solidFill>
              <a:schemeClr val="tx1"/>
            </a:solidFill>
            <a:round/>
            <a:headEnd/>
            <a:tailEnd/>
          </a:ln>
        </p:spPr>
        <p:txBody>
          <a:bodyPr/>
          <a:lstStyle/>
          <a:p>
            <a:endParaRPr lang="el-GR"/>
          </a:p>
        </p:txBody>
      </p:sp>
      <p:sp>
        <p:nvSpPr>
          <p:cNvPr id="12309" name="Line 24"/>
          <p:cNvSpPr>
            <a:spLocks noChangeShapeType="1"/>
          </p:cNvSpPr>
          <p:nvPr/>
        </p:nvSpPr>
        <p:spPr bwMode="auto">
          <a:xfrm flipV="1">
            <a:off x="1997075" y="1873250"/>
            <a:ext cx="4525963" cy="2178050"/>
          </a:xfrm>
          <a:prstGeom prst="line">
            <a:avLst/>
          </a:prstGeom>
          <a:noFill/>
          <a:ln w="28575">
            <a:solidFill>
              <a:srgbClr val="FF0000"/>
            </a:solidFill>
            <a:round/>
            <a:headEnd/>
            <a:tailEnd/>
          </a:ln>
        </p:spPr>
        <p:txBody>
          <a:bodyPr wrap="none"/>
          <a:lstStyle/>
          <a:p>
            <a:endParaRPr lang="el-GR"/>
          </a:p>
        </p:txBody>
      </p:sp>
      <p:grpSp>
        <p:nvGrpSpPr>
          <p:cNvPr id="3" name="Group 25"/>
          <p:cNvGrpSpPr>
            <a:grpSpLocks/>
          </p:cNvGrpSpPr>
          <p:nvPr/>
        </p:nvGrpSpPr>
        <p:grpSpPr bwMode="auto">
          <a:xfrm>
            <a:off x="6635750" y="1884363"/>
            <a:ext cx="1066800" cy="2219325"/>
            <a:chOff x="4452" y="1274"/>
            <a:chExt cx="672" cy="1398"/>
          </a:xfrm>
        </p:grpSpPr>
        <p:sp>
          <p:nvSpPr>
            <p:cNvPr id="12319" name="Line 26"/>
            <p:cNvSpPr>
              <a:spLocks noChangeShapeType="1"/>
            </p:cNvSpPr>
            <p:nvPr/>
          </p:nvSpPr>
          <p:spPr bwMode="auto">
            <a:xfrm flipH="1">
              <a:off x="4452" y="1283"/>
              <a:ext cx="672" cy="0"/>
            </a:xfrm>
            <a:prstGeom prst="line">
              <a:avLst/>
            </a:prstGeom>
            <a:noFill/>
            <a:ln w="28575">
              <a:solidFill>
                <a:schemeClr val="tx1"/>
              </a:solidFill>
              <a:prstDash val="dash"/>
              <a:round/>
              <a:headEnd/>
              <a:tailEnd/>
            </a:ln>
          </p:spPr>
          <p:txBody>
            <a:bodyPr/>
            <a:lstStyle/>
            <a:p>
              <a:endParaRPr lang="el-GR"/>
            </a:p>
          </p:txBody>
        </p:sp>
        <p:sp>
          <p:nvSpPr>
            <p:cNvPr id="12320" name="Text Box 27"/>
            <p:cNvSpPr txBox="1">
              <a:spLocks noChangeArrowheads="1"/>
            </p:cNvSpPr>
            <p:nvPr/>
          </p:nvSpPr>
          <p:spPr bwMode="auto">
            <a:xfrm rot="5400000">
              <a:off x="4358" y="1853"/>
              <a:ext cx="962" cy="192"/>
            </a:xfrm>
            <a:prstGeom prst="rect">
              <a:avLst/>
            </a:prstGeom>
            <a:noFill/>
            <a:ln w="9525">
              <a:noFill/>
              <a:miter lim="800000"/>
              <a:headEnd/>
              <a:tailEnd/>
            </a:ln>
          </p:spPr>
          <p:txBody>
            <a:bodyPr wrap="none">
              <a:spAutoFit/>
            </a:bodyPr>
            <a:lstStyle/>
            <a:p>
              <a:pPr eaLnBrk="0" hangingPunct="0"/>
              <a:r>
                <a:rPr lang="el-GR" sz="1400" b="1">
                  <a:cs typeface="Arial" charset="0"/>
                </a:rPr>
                <a:t>Όγκος ούρησης</a:t>
              </a:r>
              <a:endParaRPr lang="en-US" sz="1400" b="1">
                <a:cs typeface="Arial" charset="0"/>
              </a:endParaRPr>
            </a:p>
          </p:txBody>
        </p:sp>
        <p:sp>
          <p:nvSpPr>
            <p:cNvPr id="12321" name="Line 28"/>
            <p:cNvSpPr>
              <a:spLocks noChangeShapeType="1"/>
            </p:cNvSpPr>
            <p:nvPr/>
          </p:nvSpPr>
          <p:spPr bwMode="auto">
            <a:xfrm flipV="1">
              <a:off x="4836" y="1274"/>
              <a:ext cx="0" cy="214"/>
            </a:xfrm>
            <a:prstGeom prst="line">
              <a:avLst/>
            </a:prstGeom>
            <a:noFill/>
            <a:ln w="19050">
              <a:solidFill>
                <a:schemeClr val="tx1"/>
              </a:solidFill>
              <a:round/>
              <a:headEnd/>
              <a:tailEnd type="triangle" w="lg" len="lg"/>
            </a:ln>
          </p:spPr>
          <p:txBody>
            <a:bodyPr/>
            <a:lstStyle/>
            <a:p>
              <a:endParaRPr lang="el-GR"/>
            </a:p>
          </p:txBody>
        </p:sp>
        <p:sp>
          <p:nvSpPr>
            <p:cNvPr id="12322" name="Line 29"/>
            <p:cNvSpPr>
              <a:spLocks noChangeShapeType="1"/>
            </p:cNvSpPr>
            <p:nvPr/>
          </p:nvSpPr>
          <p:spPr bwMode="auto">
            <a:xfrm>
              <a:off x="4836" y="2405"/>
              <a:ext cx="0" cy="267"/>
            </a:xfrm>
            <a:prstGeom prst="line">
              <a:avLst/>
            </a:prstGeom>
            <a:noFill/>
            <a:ln w="19050">
              <a:solidFill>
                <a:schemeClr val="tx1"/>
              </a:solidFill>
              <a:round/>
              <a:headEnd/>
              <a:tailEnd type="triangle" w="lg" len="lg"/>
            </a:ln>
          </p:spPr>
          <p:txBody>
            <a:bodyPr/>
            <a:lstStyle/>
            <a:p>
              <a:endParaRPr lang="el-GR"/>
            </a:p>
          </p:txBody>
        </p:sp>
      </p:grpSp>
      <p:sp>
        <p:nvSpPr>
          <p:cNvPr id="12311" name="Line 30"/>
          <p:cNvSpPr>
            <a:spLocks noChangeShapeType="1"/>
          </p:cNvSpPr>
          <p:nvPr/>
        </p:nvSpPr>
        <p:spPr bwMode="auto">
          <a:xfrm>
            <a:off x="2001838" y="1606550"/>
            <a:ext cx="0" cy="2490788"/>
          </a:xfrm>
          <a:prstGeom prst="line">
            <a:avLst/>
          </a:prstGeom>
          <a:noFill/>
          <a:ln w="28575">
            <a:solidFill>
              <a:schemeClr val="tx2"/>
            </a:solidFill>
            <a:round/>
            <a:headEnd/>
            <a:tailEnd/>
          </a:ln>
        </p:spPr>
        <p:txBody>
          <a:bodyPr/>
          <a:lstStyle/>
          <a:p>
            <a:endParaRPr lang="el-GR"/>
          </a:p>
        </p:txBody>
      </p:sp>
      <p:sp>
        <p:nvSpPr>
          <p:cNvPr id="12312" name="Arc 31"/>
          <p:cNvSpPr>
            <a:spLocks/>
          </p:cNvSpPr>
          <p:nvPr/>
        </p:nvSpPr>
        <p:spPr bwMode="auto">
          <a:xfrm flipH="1" flipV="1">
            <a:off x="1481138" y="1860550"/>
            <a:ext cx="541337" cy="219233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0000"/>
            </a:solidFill>
            <a:round/>
            <a:headEnd/>
            <a:tailEnd/>
          </a:ln>
        </p:spPr>
        <p:txBody>
          <a:bodyPr wrap="none" anchor="ctr"/>
          <a:lstStyle/>
          <a:p>
            <a:endParaRPr lang="el-GR"/>
          </a:p>
        </p:txBody>
      </p:sp>
      <p:grpSp>
        <p:nvGrpSpPr>
          <p:cNvPr id="4" name="Group 32"/>
          <p:cNvGrpSpPr>
            <a:grpSpLocks/>
          </p:cNvGrpSpPr>
          <p:nvPr/>
        </p:nvGrpSpPr>
        <p:grpSpPr bwMode="auto">
          <a:xfrm>
            <a:off x="4238625" y="1239838"/>
            <a:ext cx="2879725" cy="366712"/>
            <a:chOff x="2942" y="931"/>
            <a:chExt cx="1814" cy="231"/>
          </a:xfrm>
        </p:grpSpPr>
        <p:sp>
          <p:nvSpPr>
            <p:cNvPr id="12317" name="Rectangle 33"/>
            <p:cNvSpPr>
              <a:spLocks noChangeArrowheads="1"/>
            </p:cNvSpPr>
            <p:nvPr/>
          </p:nvSpPr>
          <p:spPr bwMode="auto">
            <a:xfrm>
              <a:off x="2942" y="992"/>
              <a:ext cx="128" cy="118"/>
            </a:xfrm>
            <a:prstGeom prst="rect">
              <a:avLst/>
            </a:prstGeom>
            <a:solidFill>
              <a:srgbClr val="FFFF00"/>
            </a:solidFill>
            <a:ln w="9525">
              <a:solidFill>
                <a:schemeClr val="tx1"/>
              </a:solidFill>
              <a:miter lim="800000"/>
              <a:headEnd/>
              <a:tailEnd/>
            </a:ln>
          </p:spPr>
          <p:txBody>
            <a:bodyPr wrap="none" anchor="ctr"/>
            <a:lstStyle/>
            <a:p>
              <a:endParaRPr lang="el-GR"/>
            </a:p>
          </p:txBody>
        </p:sp>
        <p:sp>
          <p:nvSpPr>
            <p:cNvPr id="12318" name="Text Box 34"/>
            <p:cNvSpPr txBox="1">
              <a:spLocks noChangeArrowheads="1"/>
            </p:cNvSpPr>
            <p:nvPr/>
          </p:nvSpPr>
          <p:spPr bwMode="auto">
            <a:xfrm>
              <a:off x="3118" y="931"/>
              <a:ext cx="1638" cy="231"/>
            </a:xfrm>
            <a:prstGeom prst="rect">
              <a:avLst/>
            </a:prstGeom>
            <a:noFill/>
            <a:ln w="9525">
              <a:noFill/>
              <a:miter lim="800000"/>
              <a:headEnd/>
              <a:tailEnd/>
            </a:ln>
          </p:spPr>
          <p:txBody>
            <a:bodyPr wrap="none">
              <a:spAutoFit/>
            </a:bodyPr>
            <a:lstStyle/>
            <a:p>
              <a:pPr eaLnBrk="0" hangingPunct="0"/>
              <a:r>
                <a:rPr lang="el-GR" b="1">
                  <a:cs typeface="Arial" charset="0"/>
                </a:rPr>
                <a:t>Ένταση της επιθυμίας</a:t>
              </a:r>
              <a:endParaRPr lang="en-US" b="1">
                <a:cs typeface="Arial" charset="0"/>
              </a:endParaRPr>
            </a:p>
          </p:txBody>
        </p:sp>
      </p:grpSp>
      <p:sp>
        <p:nvSpPr>
          <p:cNvPr id="12314" name="Line 35"/>
          <p:cNvSpPr>
            <a:spLocks noChangeShapeType="1"/>
          </p:cNvSpPr>
          <p:nvPr/>
        </p:nvSpPr>
        <p:spPr bwMode="auto">
          <a:xfrm>
            <a:off x="1377950" y="4094163"/>
            <a:ext cx="6477000" cy="0"/>
          </a:xfrm>
          <a:prstGeom prst="line">
            <a:avLst/>
          </a:prstGeom>
          <a:noFill/>
          <a:ln w="28575">
            <a:solidFill>
              <a:schemeClr val="tx1"/>
            </a:solidFill>
            <a:round/>
            <a:headEnd/>
            <a:tailEnd/>
          </a:ln>
        </p:spPr>
        <p:txBody>
          <a:bodyPr/>
          <a:lstStyle/>
          <a:p>
            <a:endParaRPr lang="el-GR"/>
          </a:p>
        </p:txBody>
      </p:sp>
      <p:sp>
        <p:nvSpPr>
          <p:cNvPr id="137252" name="Text Box 36"/>
          <p:cNvSpPr txBox="1">
            <a:spLocks noChangeArrowheads="1"/>
          </p:cNvSpPr>
          <p:nvPr/>
        </p:nvSpPr>
        <p:spPr bwMode="auto">
          <a:xfrm>
            <a:off x="4067175" y="6308725"/>
            <a:ext cx="4808538" cy="366713"/>
          </a:xfrm>
          <a:prstGeom prst="rect">
            <a:avLst/>
          </a:prstGeom>
          <a:noFill/>
          <a:ln w="9525">
            <a:noFill/>
            <a:miter lim="800000"/>
            <a:headEnd/>
            <a:tailEnd/>
          </a:ln>
        </p:spPr>
        <p:txBody>
          <a:bodyPr>
            <a:spAutoFit/>
          </a:bodyPr>
          <a:lstStyle/>
          <a:p>
            <a:r>
              <a:rPr lang="en-GB" i="1" dirty="0" err="1">
                <a:latin typeface="Calibri"/>
                <a:cs typeface="Calibri"/>
              </a:rPr>
              <a:t>Chapple</a:t>
            </a:r>
            <a:r>
              <a:rPr lang="en-GB" i="1" dirty="0">
                <a:latin typeface="Calibri"/>
                <a:cs typeface="Calibri"/>
              </a:rPr>
              <a:t> CR et al, BJU </a:t>
            </a:r>
            <a:r>
              <a:rPr lang="en-GB" i="1" dirty="0" err="1">
                <a:latin typeface="Calibri"/>
                <a:cs typeface="Calibri"/>
              </a:rPr>
              <a:t>Int</a:t>
            </a:r>
            <a:r>
              <a:rPr lang="en-GB" i="1" dirty="0">
                <a:latin typeface="Calibri"/>
                <a:cs typeface="Calibri"/>
              </a:rPr>
              <a:t>  2005; 95: 335-40</a:t>
            </a:r>
            <a:endParaRPr lang="en-US" i="1" dirty="0">
              <a:latin typeface="Calibri"/>
              <a:cs typeface="Calibri"/>
            </a:endParaRPr>
          </a:p>
        </p:txBody>
      </p:sp>
    </p:spTree>
    <p:extLst>
      <p:ext uri="{BB962C8B-B14F-4D97-AF65-F5344CB8AC3E}">
        <p14:creationId xmlns:p14="http://schemas.microsoft.com/office/powerpoint/2010/main" val="1580784035"/>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7224">
                                            <p:bg/>
                                          </p:spTgt>
                                        </p:tgtEl>
                                        <p:attrNameLst>
                                          <p:attrName>style.visibility</p:attrName>
                                        </p:attrNameLst>
                                      </p:cBhvr>
                                      <p:to>
                                        <p:strVal val="visible"/>
                                      </p:to>
                                    </p:set>
                                    <p:animEffect transition="in" filter="dissolve">
                                      <p:cBhvr>
                                        <p:cTn id="7" dur="500"/>
                                        <p:tgtEl>
                                          <p:spTgt spid="137224">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7224">
                                            <p:txEl>
                                              <p:pRg st="0" end="0"/>
                                            </p:txEl>
                                          </p:spTgt>
                                        </p:tgtEl>
                                        <p:attrNameLst>
                                          <p:attrName>style.visibility</p:attrName>
                                        </p:attrNameLst>
                                      </p:cBhvr>
                                      <p:to>
                                        <p:strVal val="visible"/>
                                      </p:to>
                                    </p:set>
                                    <p:animEffect transition="in" filter="dissolve">
                                      <p:cBhvr>
                                        <p:cTn id="10" dur="500"/>
                                        <p:tgtEl>
                                          <p:spTgt spid="137224">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7224">
                                            <p:txEl>
                                              <p:pRg st="1" end="1"/>
                                            </p:txEl>
                                          </p:spTgt>
                                        </p:tgtEl>
                                        <p:attrNameLst>
                                          <p:attrName>style.visibility</p:attrName>
                                        </p:attrNameLst>
                                      </p:cBhvr>
                                      <p:to>
                                        <p:strVal val="visible"/>
                                      </p:to>
                                    </p:set>
                                    <p:animEffect transition="in" filter="dissolve">
                                      <p:cBhvr>
                                        <p:cTn id="13" dur="500"/>
                                        <p:tgtEl>
                                          <p:spTgt spid="137224">
                                            <p:txEl>
                                              <p:pRg st="1" end="1"/>
                                            </p:txEl>
                                          </p:spTgt>
                                        </p:tgtEl>
                                      </p:cBhvr>
                                    </p:animEffect>
                                  </p:childTnLst>
                                </p:cTn>
                              </p:par>
                            </p:childTnLst>
                          </p:cTn>
                        </p:par>
                        <p:par>
                          <p:cTn id="14" fill="hold">
                            <p:stCondLst>
                              <p:cond delay="500"/>
                            </p:stCondLst>
                            <p:childTnLst>
                              <p:par>
                                <p:cTn id="15" presetID="12" presetClass="entr" presetSubtype="4" fill="hold" grpId="0" nodeType="afterEffect">
                                  <p:stCondLst>
                                    <p:cond delay="0"/>
                                  </p:stCondLst>
                                  <p:childTnLst>
                                    <p:set>
                                      <p:cBhvr>
                                        <p:cTn id="16" dur="1" fill="hold">
                                          <p:stCondLst>
                                            <p:cond delay="0"/>
                                          </p:stCondLst>
                                        </p:cTn>
                                        <p:tgtEl>
                                          <p:spTgt spid="137252"/>
                                        </p:tgtEl>
                                        <p:attrNameLst>
                                          <p:attrName>style.visibility</p:attrName>
                                        </p:attrNameLst>
                                      </p:cBhvr>
                                      <p:to>
                                        <p:strVal val="visible"/>
                                      </p:to>
                                    </p:set>
                                    <p:animEffect transition="in" filter="slide(fromBottom)">
                                      <p:cBhvr>
                                        <p:cTn id="17" dur="500"/>
                                        <p:tgtEl>
                                          <p:spTgt spid="137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4" grpId="0" build="p" animBg="1"/>
      <p:bldP spid="13725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b="1" dirty="0" smtClean="0"/>
              <a:t>Συχνουρία- </a:t>
            </a:r>
            <a:r>
              <a:rPr lang="el-GR" b="1" dirty="0" err="1" smtClean="0"/>
              <a:t>Νυκτουρία</a:t>
            </a:r>
            <a:r>
              <a:rPr lang="el-GR" dirty="0" smtClean="0"/>
              <a:t> </a:t>
            </a:r>
            <a:endParaRPr lang="el-GR" dirty="0"/>
          </a:p>
        </p:txBody>
      </p:sp>
      <p:sp>
        <p:nvSpPr>
          <p:cNvPr id="3" name="2 - Θέση περιεχομένου"/>
          <p:cNvSpPr>
            <a:spLocks noGrp="1"/>
          </p:cNvSpPr>
          <p:nvPr>
            <p:ph idx="1"/>
          </p:nvPr>
        </p:nvSpPr>
        <p:spPr/>
        <p:txBody>
          <a:bodyPr/>
          <a:lstStyle/>
          <a:p>
            <a:r>
              <a:rPr lang="el-GR" dirty="0" smtClean="0"/>
              <a:t>Συχνουρία&gt; 8 ουρήσεις/24ωρο</a:t>
            </a:r>
          </a:p>
          <a:p>
            <a:endParaRPr lang="el-GR" dirty="0" smtClean="0"/>
          </a:p>
          <a:p>
            <a:endParaRPr lang="el-GR" dirty="0" smtClean="0"/>
          </a:p>
          <a:p>
            <a:r>
              <a:rPr lang="el-GR" dirty="0" err="1" smtClean="0"/>
              <a:t>Νυκτουρία</a:t>
            </a:r>
            <a:r>
              <a:rPr lang="el-GR" dirty="0" smtClean="0"/>
              <a:t> &gt;1 ούρηση/νύχτα (που ξυπνάει τον ασθενή)</a:t>
            </a:r>
            <a:endParaRPr lang="el-G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Ακράτεια ούρων</a:t>
            </a:r>
            <a:endParaRPr lang="el-GR" b="1" dirty="0"/>
          </a:p>
        </p:txBody>
      </p:sp>
      <p:sp>
        <p:nvSpPr>
          <p:cNvPr id="3" name="2 - Θέση περιεχομένου"/>
          <p:cNvSpPr>
            <a:spLocks noGrp="1"/>
          </p:cNvSpPr>
          <p:nvPr>
            <p:ph idx="1"/>
          </p:nvPr>
        </p:nvSpPr>
        <p:spPr>
          <a:xfrm>
            <a:off x="457200" y="1340768"/>
            <a:ext cx="8229600" cy="5256584"/>
          </a:xfrm>
        </p:spPr>
        <p:txBody>
          <a:bodyPr>
            <a:normAutofit lnSpcReduction="10000"/>
          </a:bodyPr>
          <a:lstStyle/>
          <a:p>
            <a:pPr>
              <a:buNone/>
            </a:pPr>
            <a:r>
              <a:rPr lang="el-GR" sz="3500" b="1" i="1" u="sng" dirty="0" smtClean="0"/>
              <a:t>Η οποιαδήποτε ακούσια απώλεια ούρων</a:t>
            </a:r>
          </a:p>
          <a:p>
            <a:r>
              <a:rPr lang="el-GR" sz="3500" dirty="0" smtClean="0"/>
              <a:t>Ακράτεια επιτακτικού τύπου</a:t>
            </a:r>
          </a:p>
          <a:p>
            <a:r>
              <a:rPr lang="el-GR" sz="3500" dirty="0" smtClean="0"/>
              <a:t>Ακράτεια προσπάθειας (</a:t>
            </a:r>
            <a:r>
              <a:rPr lang="en-US" sz="3500" dirty="0" err="1" smtClean="0"/>
              <a:t>Gr</a:t>
            </a:r>
            <a:r>
              <a:rPr lang="en-US" sz="3500" dirty="0" smtClean="0"/>
              <a:t> I, II, III)</a:t>
            </a:r>
            <a:endParaRPr lang="el-GR" sz="3500" dirty="0" smtClean="0"/>
          </a:p>
          <a:p>
            <a:r>
              <a:rPr lang="el-GR" sz="3500" dirty="0" smtClean="0"/>
              <a:t>Ακράτεια μικτού τύπου</a:t>
            </a:r>
          </a:p>
          <a:p>
            <a:r>
              <a:rPr lang="el-GR" sz="3500" dirty="0" smtClean="0"/>
              <a:t>Ακράτεια από υπερπλήρωση</a:t>
            </a:r>
          </a:p>
          <a:p>
            <a:r>
              <a:rPr lang="el-GR" sz="3500" dirty="0" smtClean="0"/>
              <a:t>Νυκτερινή ενούρηση</a:t>
            </a:r>
          </a:p>
          <a:p>
            <a:r>
              <a:rPr lang="el-GR" sz="2400" dirty="0" err="1" smtClean="0"/>
              <a:t>Ορθοστατική</a:t>
            </a:r>
            <a:r>
              <a:rPr lang="el-GR" sz="2400" dirty="0" smtClean="0"/>
              <a:t> </a:t>
            </a:r>
            <a:r>
              <a:rPr lang="en-US" sz="2400" dirty="0" smtClean="0"/>
              <a:t>(postural) </a:t>
            </a:r>
            <a:r>
              <a:rPr lang="el-GR" sz="2400" dirty="0" smtClean="0"/>
              <a:t>ακράτεια</a:t>
            </a:r>
          </a:p>
          <a:p>
            <a:r>
              <a:rPr lang="el-GR" sz="2400" dirty="0" smtClean="0"/>
              <a:t>Συνεχής ακράτεια ούρων</a:t>
            </a:r>
          </a:p>
          <a:p>
            <a:r>
              <a:rPr lang="el-GR" sz="2400" dirty="0" smtClean="0"/>
              <a:t>Μη αισθητή (</a:t>
            </a:r>
            <a:r>
              <a:rPr lang="en-US" sz="2400" dirty="0" smtClean="0"/>
              <a:t>insensible) </a:t>
            </a:r>
            <a:r>
              <a:rPr lang="el-GR" sz="2400" dirty="0" smtClean="0"/>
              <a:t>ακράτεια ούρων</a:t>
            </a:r>
          </a:p>
          <a:p>
            <a:r>
              <a:rPr lang="el-GR" sz="2400" dirty="0" smtClean="0"/>
              <a:t>Ακράτεια στη συνουσία </a:t>
            </a:r>
            <a:r>
              <a:rPr lang="en-US" sz="2400" dirty="0" smtClean="0"/>
              <a:t>(coital incontinence)</a:t>
            </a:r>
          </a:p>
          <a:p>
            <a:endParaRPr lang="el-GR" dirty="0" smtClean="0"/>
          </a:p>
          <a:p>
            <a:endParaRPr lang="el-GR" dirty="0" smtClean="0"/>
          </a:p>
          <a:p>
            <a:endParaRPr lang="el-GR" dirty="0" smtClean="0"/>
          </a:p>
          <a:p>
            <a:endParaRPr lang="el-G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354162"/>
          </a:xfrm>
        </p:spPr>
        <p:txBody>
          <a:bodyPr>
            <a:normAutofit fontScale="90000"/>
          </a:bodyPr>
          <a:lstStyle/>
          <a:p>
            <a:r>
              <a:rPr lang="el-GR" b="1" dirty="0" smtClean="0"/>
              <a:t>Συμπτώματα κατώτερου ουροποιητικού</a:t>
            </a:r>
            <a:endParaRPr lang="el-GR" b="1" dirty="0"/>
          </a:p>
        </p:txBody>
      </p:sp>
      <p:sp>
        <p:nvSpPr>
          <p:cNvPr id="3" name="2 - Θέση περιεχομένου"/>
          <p:cNvSpPr>
            <a:spLocks noGrp="1"/>
          </p:cNvSpPr>
          <p:nvPr>
            <p:ph idx="1"/>
          </p:nvPr>
        </p:nvSpPr>
        <p:spPr>
          <a:xfrm>
            <a:off x="457200" y="1783357"/>
            <a:ext cx="8229600" cy="5074643"/>
          </a:xfrm>
        </p:spPr>
        <p:txBody>
          <a:bodyPr>
            <a:normAutofit fontScale="77500" lnSpcReduction="20000"/>
          </a:bodyPr>
          <a:lstStyle/>
          <a:p>
            <a:pPr>
              <a:buNone/>
            </a:pPr>
            <a:r>
              <a:rPr lang="el-GR" sz="4100" b="1" i="1" u="sng" dirty="0" smtClean="0">
                <a:solidFill>
                  <a:srgbClr val="FF0000"/>
                </a:solidFill>
              </a:rPr>
              <a:t>Συμπτώματα ούρησης (κένωσης)</a:t>
            </a:r>
          </a:p>
          <a:p>
            <a:pPr lvl="1">
              <a:lnSpc>
                <a:spcPct val="150000"/>
              </a:lnSpc>
            </a:pPr>
            <a:r>
              <a:rPr lang="el-GR" dirty="0" smtClean="0"/>
              <a:t>Δύσκολη-καθυστερημένη έναρξη</a:t>
            </a:r>
          </a:p>
          <a:p>
            <a:pPr lvl="1">
              <a:lnSpc>
                <a:spcPct val="150000"/>
              </a:lnSpc>
            </a:pPr>
            <a:r>
              <a:rPr lang="el-GR" dirty="0" smtClean="0"/>
              <a:t>Διακοπτόμενη ροή ούρων</a:t>
            </a:r>
          </a:p>
          <a:p>
            <a:pPr lvl="1">
              <a:lnSpc>
                <a:spcPct val="150000"/>
              </a:lnSpc>
            </a:pPr>
            <a:r>
              <a:rPr lang="el-GR" dirty="0" smtClean="0"/>
              <a:t>Ελαττωμένη ακτίνα ούρησης</a:t>
            </a:r>
          </a:p>
          <a:p>
            <a:pPr lvl="1">
              <a:lnSpc>
                <a:spcPct val="150000"/>
              </a:lnSpc>
            </a:pPr>
            <a:r>
              <a:rPr lang="el-GR" dirty="0" smtClean="0"/>
              <a:t>Ανάγκη αύξησης της </a:t>
            </a:r>
            <a:r>
              <a:rPr lang="el-GR" dirty="0" err="1" smtClean="0"/>
              <a:t>ενδοκοιλιακής</a:t>
            </a:r>
            <a:r>
              <a:rPr lang="el-GR" dirty="0" smtClean="0"/>
              <a:t> πίεσης προκειμένου να ουρήσουν</a:t>
            </a:r>
          </a:p>
          <a:p>
            <a:pPr lvl="1">
              <a:lnSpc>
                <a:spcPct val="150000"/>
              </a:lnSpc>
            </a:pPr>
            <a:r>
              <a:rPr lang="el-GR" dirty="0" smtClean="0"/>
              <a:t>Διχασμός ακτίνας ούρησης</a:t>
            </a:r>
          </a:p>
          <a:p>
            <a:pPr lvl="1">
              <a:lnSpc>
                <a:spcPct val="150000"/>
              </a:lnSpc>
            </a:pPr>
            <a:r>
              <a:rPr lang="el-GR" dirty="0" smtClean="0"/>
              <a:t>Σταγονοειδής ροή ούρων στο τέλος της ούρησης</a:t>
            </a:r>
          </a:p>
          <a:p>
            <a:pPr lvl="1">
              <a:lnSpc>
                <a:spcPct val="150000"/>
              </a:lnSpc>
            </a:pPr>
            <a:r>
              <a:rPr lang="el-GR" dirty="0" smtClean="0"/>
              <a:t>Αίσθημα ατελούς κένωσης της κύστης</a:t>
            </a:r>
          </a:p>
          <a:p>
            <a:pPr lvl="1">
              <a:lnSpc>
                <a:spcPct val="150000"/>
              </a:lnSpc>
            </a:pPr>
            <a:r>
              <a:rPr lang="el-GR" dirty="0" smtClean="0"/>
              <a:t>Πλήρης αδυναμία ούρησης-επίσχεση ούρων</a:t>
            </a:r>
            <a:endParaRPr lang="el-G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ans Miktionsst"/>
          <p:cNvPicPr>
            <a:picLocks noChangeAspect="1" noChangeArrowheads="1"/>
          </p:cNvPicPr>
          <p:nvPr/>
        </p:nvPicPr>
        <p:blipFill>
          <a:blip r:embed="rId2" cstate="print"/>
          <a:srcRect/>
          <a:stretch>
            <a:fillRect/>
          </a:stretch>
        </p:blipFill>
        <p:spPr bwMode="auto">
          <a:xfrm>
            <a:off x="4800600" y="1368425"/>
            <a:ext cx="4343400" cy="5516563"/>
          </a:xfrm>
          <a:prstGeom prst="rect">
            <a:avLst/>
          </a:prstGeom>
          <a:noFill/>
        </p:spPr>
      </p:pic>
      <p:sp>
        <p:nvSpPr>
          <p:cNvPr id="8198" name="Line 6"/>
          <p:cNvSpPr>
            <a:spLocks noChangeShapeType="1"/>
          </p:cNvSpPr>
          <p:nvPr/>
        </p:nvSpPr>
        <p:spPr bwMode="auto">
          <a:xfrm>
            <a:off x="7848600" y="5410200"/>
            <a:ext cx="304800" cy="0"/>
          </a:xfrm>
          <a:prstGeom prst="line">
            <a:avLst/>
          </a:prstGeom>
          <a:noFill/>
          <a:ln w="38100">
            <a:solidFill>
              <a:srgbClr val="FF0000"/>
            </a:solidFill>
            <a:round/>
            <a:headEnd/>
            <a:tailEnd/>
          </a:ln>
          <a:effectLst/>
        </p:spPr>
        <p:txBody>
          <a:bodyPr/>
          <a:lstStyle/>
          <a:p>
            <a:endParaRPr lang="el-GR"/>
          </a:p>
        </p:txBody>
      </p:sp>
      <p:sp>
        <p:nvSpPr>
          <p:cNvPr id="8199" name="Line 7"/>
          <p:cNvSpPr>
            <a:spLocks noChangeShapeType="1"/>
          </p:cNvSpPr>
          <p:nvPr/>
        </p:nvSpPr>
        <p:spPr bwMode="auto">
          <a:xfrm>
            <a:off x="6948488" y="2276475"/>
            <a:ext cx="304800" cy="0"/>
          </a:xfrm>
          <a:prstGeom prst="line">
            <a:avLst/>
          </a:prstGeom>
          <a:noFill/>
          <a:ln w="38100">
            <a:solidFill>
              <a:srgbClr val="FF0000"/>
            </a:solidFill>
            <a:round/>
            <a:headEnd/>
            <a:tailEnd/>
          </a:ln>
          <a:effectLst/>
        </p:spPr>
        <p:txBody>
          <a:bodyPr/>
          <a:lstStyle/>
          <a:p>
            <a:endParaRPr lang="el-GR"/>
          </a:p>
        </p:txBody>
      </p:sp>
      <p:sp>
        <p:nvSpPr>
          <p:cNvPr id="8201" name="Rectangle 9"/>
          <p:cNvSpPr>
            <a:spLocks noChangeArrowheads="1"/>
          </p:cNvSpPr>
          <p:nvPr/>
        </p:nvSpPr>
        <p:spPr bwMode="auto">
          <a:xfrm>
            <a:off x="5640388" y="2492375"/>
            <a:ext cx="1524000" cy="228600"/>
          </a:xfrm>
          <a:prstGeom prst="rect">
            <a:avLst/>
          </a:prstGeom>
          <a:noFill/>
          <a:ln w="28575">
            <a:solidFill>
              <a:srgbClr val="3366FF"/>
            </a:solidFill>
            <a:miter lim="800000"/>
            <a:headEnd/>
            <a:tailEnd/>
          </a:ln>
          <a:effectLst/>
        </p:spPr>
        <p:txBody>
          <a:bodyPr wrap="none" anchor="ctr"/>
          <a:lstStyle/>
          <a:p>
            <a:endParaRPr lang="el-GR"/>
          </a:p>
        </p:txBody>
      </p:sp>
      <p:sp>
        <p:nvSpPr>
          <p:cNvPr id="8202" name="Rectangle 10"/>
          <p:cNvSpPr>
            <a:spLocks noChangeArrowheads="1"/>
          </p:cNvSpPr>
          <p:nvPr/>
        </p:nvSpPr>
        <p:spPr bwMode="auto">
          <a:xfrm>
            <a:off x="5334000" y="1544638"/>
            <a:ext cx="1524000" cy="228600"/>
          </a:xfrm>
          <a:prstGeom prst="rect">
            <a:avLst/>
          </a:prstGeom>
          <a:noFill/>
          <a:ln w="28575">
            <a:solidFill>
              <a:srgbClr val="3366FF"/>
            </a:solidFill>
            <a:miter lim="800000"/>
            <a:headEnd/>
            <a:tailEnd/>
          </a:ln>
          <a:effectLst/>
        </p:spPr>
        <p:txBody>
          <a:bodyPr wrap="none" anchor="ctr"/>
          <a:lstStyle/>
          <a:p>
            <a:endParaRPr lang="el-GR"/>
          </a:p>
        </p:txBody>
      </p:sp>
      <p:sp>
        <p:nvSpPr>
          <p:cNvPr id="8203" name="Rectangle 11"/>
          <p:cNvSpPr>
            <a:spLocks noChangeArrowheads="1"/>
          </p:cNvSpPr>
          <p:nvPr/>
        </p:nvSpPr>
        <p:spPr bwMode="auto">
          <a:xfrm>
            <a:off x="7924800" y="5029200"/>
            <a:ext cx="1143000" cy="609600"/>
          </a:xfrm>
          <a:prstGeom prst="rect">
            <a:avLst/>
          </a:prstGeom>
          <a:noFill/>
          <a:ln w="28575">
            <a:solidFill>
              <a:srgbClr val="3366FF"/>
            </a:solidFill>
            <a:miter lim="800000"/>
            <a:headEnd/>
            <a:tailEnd/>
          </a:ln>
          <a:effectLst/>
        </p:spPr>
        <p:txBody>
          <a:bodyPr wrap="none" anchor="ctr"/>
          <a:lstStyle/>
          <a:p>
            <a:endParaRPr lang="el-GR"/>
          </a:p>
        </p:txBody>
      </p:sp>
      <p:sp>
        <p:nvSpPr>
          <p:cNvPr id="8205" name="Rectangle 13"/>
          <p:cNvSpPr>
            <a:spLocks noGrp="1" noChangeArrowheads="1"/>
          </p:cNvSpPr>
          <p:nvPr>
            <p:ph type="title"/>
          </p:nvPr>
        </p:nvSpPr>
        <p:spPr>
          <a:xfrm>
            <a:off x="468313" y="333375"/>
            <a:ext cx="8229600" cy="1143000"/>
          </a:xfrm>
        </p:spPr>
        <p:txBody>
          <a:bodyPr/>
          <a:lstStyle/>
          <a:p>
            <a:r>
              <a:rPr lang="el-GR" sz="4000" b="1" dirty="0"/>
              <a:t>Τοπογραφία νευρολογικής βλάβης</a:t>
            </a:r>
          </a:p>
        </p:txBody>
      </p:sp>
      <p:sp>
        <p:nvSpPr>
          <p:cNvPr id="8206" name="Content Placeholder 2"/>
          <p:cNvSpPr>
            <a:spLocks/>
          </p:cNvSpPr>
          <p:nvPr/>
        </p:nvSpPr>
        <p:spPr bwMode="auto">
          <a:xfrm>
            <a:off x="107950" y="1484313"/>
            <a:ext cx="4535488" cy="4525962"/>
          </a:xfrm>
          <a:prstGeom prst="rect">
            <a:avLst/>
          </a:prstGeom>
          <a:noFill/>
          <a:ln w="9525">
            <a:noFill/>
            <a:miter lim="800000"/>
            <a:headEnd/>
            <a:tailEnd/>
          </a:ln>
          <a:effectLst/>
        </p:spPr>
        <p:txBody>
          <a:bodyPr/>
          <a:lstStyle/>
          <a:p>
            <a:pPr marL="342900" indent="-342900">
              <a:spcBef>
                <a:spcPct val="20000"/>
              </a:spcBef>
              <a:buFontTx/>
              <a:buChar char="•"/>
            </a:pPr>
            <a:r>
              <a:rPr lang="el-GR" sz="2800" b="1" dirty="0" err="1"/>
              <a:t>Υπεργεφυρικές</a:t>
            </a:r>
            <a:r>
              <a:rPr lang="el-GR" sz="2800" b="1" dirty="0"/>
              <a:t> βλάβες</a:t>
            </a:r>
          </a:p>
          <a:p>
            <a:pPr marL="742950" lvl="1" indent="-285750">
              <a:spcBef>
                <a:spcPct val="20000"/>
              </a:spcBef>
              <a:buFontTx/>
              <a:buChar char="–"/>
            </a:pPr>
            <a:r>
              <a:rPr lang="el-GR" sz="2000" dirty="0"/>
              <a:t>Βλάβες φλοιού</a:t>
            </a:r>
          </a:p>
          <a:p>
            <a:pPr marL="742950" lvl="1" indent="-285750">
              <a:spcBef>
                <a:spcPct val="20000"/>
              </a:spcBef>
              <a:buFontTx/>
              <a:buChar char="–"/>
            </a:pPr>
            <a:r>
              <a:rPr lang="el-GR" sz="2000" dirty="0"/>
              <a:t>Βλάβες εγκεφαλικού στελέχους</a:t>
            </a:r>
          </a:p>
          <a:p>
            <a:pPr marL="342900" indent="-342900">
              <a:spcBef>
                <a:spcPct val="20000"/>
              </a:spcBef>
              <a:buFontTx/>
              <a:buChar char="•"/>
            </a:pPr>
            <a:r>
              <a:rPr lang="el-GR" sz="2800" b="1" dirty="0"/>
              <a:t>Βλάβες Νωτιαίου Μυελού</a:t>
            </a:r>
          </a:p>
          <a:p>
            <a:pPr marL="742950" lvl="1" indent="-285750">
              <a:spcBef>
                <a:spcPct val="20000"/>
              </a:spcBef>
              <a:buFontTx/>
              <a:buChar char="–"/>
            </a:pPr>
            <a:r>
              <a:rPr lang="el-GR" sz="2000" dirty="0" err="1"/>
              <a:t>Υπεριερές</a:t>
            </a:r>
            <a:r>
              <a:rPr lang="el-GR" sz="2000" dirty="0"/>
              <a:t> βλάβες</a:t>
            </a:r>
          </a:p>
          <a:p>
            <a:pPr marL="342900" indent="-342900">
              <a:spcBef>
                <a:spcPct val="20000"/>
              </a:spcBef>
              <a:buFontTx/>
              <a:buChar char="•"/>
            </a:pPr>
            <a:r>
              <a:rPr lang="el-GR" sz="2800" b="1" dirty="0" smtClean="0"/>
              <a:t>Ιερές-</a:t>
            </a:r>
            <a:r>
              <a:rPr lang="el-GR" sz="2800" b="1" dirty="0" err="1" smtClean="0"/>
              <a:t>Υποϊερές</a:t>
            </a:r>
            <a:r>
              <a:rPr lang="el-GR" sz="2800" b="1" dirty="0" smtClean="0"/>
              <a:t> </a:t>
            </a:r>
            <a:r>
              <a:rPr lang="el-GR" sz="2800" b="1" dirty="0"/>
              <a:t>βλάβες</a:t>
            </a:r>
          </a:p>
          <a:p>
            <a:pPr marL="742950" lvl="1" indent="-285750">
              <a:spcBef>
                <a:spcPct val="20000"/>
              </a:spcBef>
              <a:buFontTx/>
              <a:buChar char="–"/>
            </a:pPr>
            <a:r>
              <a:rPr lang="el-GR" sz="2000" dirty="0"/>
              <a:t>Βλάβες Μυελικού Κώνου, </a:t>
            </a:r>
            <a:r>
              <a:rPr lang="el-GR" sz="2000" dirty="0" err="1"/>
              <a:t>Ιππουρίδας</a:t>
            </a:r>
            <a:endParaRPr lang="el-GR" sz="2000" dirty="0"/>
          </a:p>
          <a:p>
            <a:pPr marL="742950" lvl="1" indent="-285750">
              <a:spcBef>
                <a:spcPct val="20000"/>
              </a:spcBef>
              <a:buFontTx/>
              <a:buChar char="–"/>
            </a:pPr>
            <a:r>
              <a:rPr lang="el-GR" sz="2000" dirty="0"/>
              <a:t>Βλάβη περιφερικών νεύρων</a:t>
            </a:r>
            <a:endParaRPr lang="en-US" sz="20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a:bodyPr>
          <a:lstStyle/>
          <a:p>
            <a:r>
              <a:rPr lang="el-GR" sz="3600" b="1" dirty="0" smtClean="0"/>
              <a:t>Τοπογραφία βλάβης και συμπτωματολογία</a:t>
            </a:r>
            <a:endParaRPr lang="el-GR" sz="3600" b="1" dirty="0"/>
          </a:p>
        </p:txBody>
      </p:sp>
      <p:sp>
        <p:nvSpPr>
          <p:cNvPr id="3" name="2 - Θέση περιεχομένου"/>
          <p:cNvSpPr>
            <a:spLocks noGrp="1"/>
          </p:cNvSpPr>
          <p:nvPr>
            <p:ph idx="1"/>
          </p:nvPr>
        </p:nvSpPr>
        <p:spPr>
          <a:xfrm>
            <a:off x="457200" y="1600200"/>
            <a:ext cx="6851104" cy="4525963"/>
          </a:xfrm>
        </p:spPr>
        <p:txBody>
          <a:bodyPr>
            <a:normAutofit/>
          </a:bodyPr>
          <a:lstStyle/>
          <a:p>
            <a:r>
              <a:rPr lang="el-GR" b="1" dirty="0" err="1" smtClean="0">
                <a:solidFill>
                  <a:srgbClr val="C00000"/>
                </a:solidFill>
              </a:rPr>
              <a:t>Υπεργεφυρικές</a:t>
            </a:r>
            <a:r>
              <a:rPr lang="el-GR" b="1" dirty="0" smtClean="0">
                <a:solidFill>
                  <a:srgbClr val="C00000"/>
                </a:solidFill>
              </a:rPr>
              <a:t> βλάβες</a:t>
            </a:r>
          </a:p>
          <a:p>
            <a:pPr lvl="1"/>
            <a:r>
              <a:rPr lang="el-GR" dirty="0" smtClean="0"/>
              <a:t>Τα εγκεφαλικά κέντρα αναστέλλουν την λειτουργία του </a:t>
            </a:r>
            <a:r>
              <a:rPr lang="el-GR" dirty="0" err="1" smtClean="0"/>
              <a:t>εξωστήρα</a:t>
            </a:r>
            <a:endParaRPr lang="el-GR" dirty="0" smtClean="0"/>
          </a:p>
          <a:p>
            <a:pPr lvl="1"/>
            <a:r>
              <a:rPr lang="el-GR" dirty="0" smtClean="0"/>
              <a:t>Απώλεια εκούσιου ελέγχου-</a:t>
            </a:r>
            <a:r>
              <a:rPr lang="el-GR" dirty="0" err="1" smtClean="0"/>
              <a:t>νευρογενής</a:t>
            </a:r>
            <a:r>
              <a:rPr lang="el-GR" dirty="0" smtClean="0"/>
              <a:t> </a:t>
            </a:r>
            <a:r>
              <a:rPr lang="el-GR" dirty="0" err="1" smtClean="0"/>
              <a:t>υπερλειτουργία</a:t>
            </a:r>
            <a:r>
              <a:rPr lang="el-GR" dirty="0" smtClean="0"/>
              <a:t> </a:t>
            </a:r>
            <a:r>
              <a:rPr lang="el-GR" dirty="0" err="1" smtClean="0"/>
              <a:t>εξωστήρα</a:t>
            </a:r>
            <a:endParaRPr lang="el-GR" dirty="0" smtClean="0"/>
          </a:p>
          <a:p>
            <a:pPr lvl="1"/>
            <a:endParaRPr lang="el-GR" dirty="0" smtClean="0"/>
          </a:p>
          <a:p>
            <a:pPr lvl="1"/>
            <a:r>
              <a:rPr lang="el-GR" dirty="0" err="1" smtClean="0"/>
              <a:t>επιτακτικότητα</a:t>
            </a:r>
            <a:r>
              <a:rPr lang="el-GR" dirty="0" smtClean="0"/>
              <a:t>, συχνουρία, </a:t>
            </a:r>
            <a:r>
              <a:rPr lang="el-GR" dirty="0" err="1" smtClean="0"/>
              <a:t>νυκτουρία</a:t>
            </a:r>
            <a:r>
              <a:rPr lang="el-GR" dirty="0" smtClean="0"/>
              <a:t> </a:t>
            </a:r>
          </a:p>
          <a:p>
            <a:pPr lvl="1"/>
            <a:endParaRPr lang="el-GR" dirty="0" smtClean="0"/>
          </a:p>
          <a:p>
            <a:pPr lvl="1"/>
            <a:r>
              <a:rPr lang="el-GR" dirty="0" smtClean="0"/>
              <a:t>ακράτεια ούρων επιτακτικού τύπου</a:t>
            </a:r>
          </a:p>
          <a:p>
            <a:endParaRPr lang="el-GR" dirty="0" smtClean="0"/>
          </a:p>
          <a:p>
            <a:endParaRPr lang="el-GR" dirty="0"/>
          </a:p>
        </p:txBody>
      </p:sp>
      <p:pic>
        <p:nvPicPr>
          <p:cNvPr id="4" name="Picture 3" descr="CZS"/>
          <p:cNvPicPr>
            <a:picLocks noChangeAspect="1" noChangeArrowheads="1"/>
          </p:cNvPicPr>
          <p:nvPr/>
        </p:nvPicPr>
        <p:blipFill>
          <a:blip r:embed="rId2" cstate="print"/>
          <a:srcRect/>
          <a:stretch>
            <a:fillRect/>
          </a:stretch>
        </p:blipFill>
        <p:spPr bwMode="auto">
          <a:xfrm>
            <a:off x="7236296" y="1447800"/>
            <a:ext cx="1907704" cy="4787900"/>
          </a:xfrm>
          <a:prstGeom prst="rect">
            <a:avLst/>
          </a:prstGeom>
          <a:noFill/>
          <a:ln w="9525">
            <a:noFill/>
            <a:miter lim="800000"/>
            <a:headEnd/>
            <a:tailEnd/>
          </a:ln>
        </p:spPr>
      </p:pic>
      <p:sp>
        <p:nvSpPr>
          <p:cNvPr id="5" name="Oval 4"/>
          <p:cNvSpPr>
            <a:spLocks noChangeArrowheads="1"/>
          </p:cNvSpPr>
          <p:nvPr/>
        </p:nvSpPr>
        <p:spPr bwMode="auto">
          <a:xfrm rot="1468503">
            <a:off x="7436976" y="1619394"/>
            <a:ext cx="746310" cy="392113"/>
          </a:xfrm>
          <a:prstGeom prst="ellipse">
            <a:avLst/>
          </a:prstGeom>
          <a:solidFill>
            <a:srgbClr val="FF6600"/>
          </a:solidFill>
          <a:ln w="9525">
            <a:no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091" name="Picture 3" descr="CZS"/>
          <p:cNvPicPr>
            <a:picLocks noChangeAspect="1" noChangeArrowheads="1"/>
          </p:cNvPicPr>
          <p:nvPr/>
        </p:nvPicPr>
        <p:blipFill>
          <a:blip r:embed="rId3" cstate="print"/>
          <a:srcRect/>
          <a:stretch>
            <a:fillRect/>
          </a:stretch>
        </p:blipFill>
        <p:spPr bwMode="auto">
          <a:xfrm>
            <a:off x="6858000" y="1447800"/>
            <a:ext cx="2286000" cy="4787900"/>
          </a:xfrm>
          <a:prstGeom prst="rect">
            <a:avLst/>
          </a:prstGeom>
          <a:noFill/>
          <a:ln w="9525">
            <a:noFill/>
            <a:miter lim="800000"/>
            <a:headEnd/>
            <a:tailEnd/>
          </a:ln>
        </p:spPr>
      </p:pic>
      <p:sp>
        <p:nvSpPr>
          <p:cNvPr id="473093" name="Oval 5"/>
          <p:cNvSpPr>
            <a:spLocks noChangeArrowheads="1"/>
          </p:cNvSpPr>
          <p:nvPr/>
        </p:nvSpPr>
        <p:spPr bwMode="auto">
          <a:xfrm rot="-313049">
            <a:off x="7694612" y="2286000"/>
            <a:ext cx="190500" cy="2209800"/>
          </a:xfrm>
          <a:prstGeom prst="ellipse">
            <a:avLst/>
          </a:prstGeom>
          <a:solidFill>
            <a:srgbClr val="FF6600"/>
          </a:solidFill>
          <a:ln w="9525">
            <a:noFill/>
            <a:round/>
            <a:headEnd/>
            <a:tailEnd/>
          </a:ln>
          <a:effectLst/>
        </p:spPr>
        <p:txBody>
          <a:bodyPr wrap="none" anchor="ctr"/>
          <a:lstStyle/>
          <a:p>
            <a:endParaRPr lang="en-US"/>
          </a:p>
        </p:txBody>
      </p:sp>
      <p:sp>
        <p:nvSpPr>
          <p:cNvPr id="6" name="Foliennummernplatzhalter 5"/>
          <p:cNvSpPr>
            <a:spLocks noGrp="1"/>
          </p:cNvSpPr>
          <p:nvPr>
            <p:ph type="sldNum" sz="quarter" idx="12"/>
          </p:nvPr>
        </p:nvSpPr>
        <p:spPr/>
        <p:txBody>
          <a:bodyPr/>
          <a:lstStyle/>
          <a:p>
            <a:fld id="{15CEDDBF-6E94-49E8-ABF0-8ABF73B66146}" type="slidenum">
              <a:rPr lang="en-US" smtClean="0"/>
              <a:pPr/>
              <a:t>36</a:t>
            </a:fld>
            <a:endParaRPr lang="en-US"/>
          </a:p>
        </p:txBody>
      </p:sp>
      <p:sp>
        <p:nvSpPr>
          <p:cNvPr id="9" name="Rectangle 6"/>
          <p:cNvSpPr>
            <a:spLocks noGrp="1" noChangeArrowheads="1"/>
          </p:cNvSpPr>
          <p:nvPr>
            <p:ph type="title"/>
          </p:nvPr>
        </p:nvSpPr>
        <p:spPr>
          <a:xfrm>
            <a:off x="0" y="44624"/>
            <a:ext cx="9144000" cy="1143000"/>
          </a:xfrm>
        </p:spPr>
        <p:txBody>
          <a:bodyPr>
            <a:noAutofit/>
          </a:bodyPr>
          <a:lstStyle/>
          <a:p>
            <a:r>
              <a:rPr lang="el-GR" sz="3600" b="1" dirty="0" smtClean="0"/>
              <a:t>Τοπογραφία βλάβης και συμπτωματολογία</a:t>
            </a:r>
            <a:endParaRPr lang="en-US" sz="3600" b="1" dirty="0"/>
          </a:p>
        </p:txBody>
      </p:sp>
      <p:sp>
        <p:nvSpPr>
          <p:cNvPr id="8" name="7 - Θέση περιεχομένου"/>
          <p:cNvSpPr>
            <a:spLocks noGrp="1"/>
          </p:cNvSpPr>
          <p:nvPr>
            <p:ph sz="half" idx="1"/>
          </p:nvPr>
        </p:nvSpPr>
        <p:spPr>
          <a:xfrm>
            <a:off x="467544" y="1600200"/>
            <a:ext cx="6264696" cy="4525963"/>
          </a:xfrm>
        </p:spPr>
        <p:txBody>
          <a:bodyPr>
            <a:normAutofit lnSpcReduction="10000"/>
          </a:bodyPr>
          <a:lstStyle/>
          <a:p>
            <a:r>
              <a:rPr lang="el-GR" b="1" dirty="0" err="1" smtClean="0">
                <a:solidFill>
                  <a:srgbClr val="C00000"/>
                </a:solidFill>
              </a:rPr>
              <a:t>Υπερϊερές</a:t>
            </a:r>
            <a:r>
              <a:rPr lang="el-GR" b="1" dirty="0" smtClean="0">
                <a:solidFill>
                  <a:srgbClr val="C00000"/>
                </a:solidFill>
              </a:rPr>
              <a:t> βλάβες</a:t>
            </a:r>
            <a:endParaRPr lang="en-US" b="1" dirty="0" smtClean="0">
              <a:solidFill>
                <a:srgbClr val="C00000"/>
              </a:solidFill>
            </a:endParaRPr>
          </a:p>
          <a:p>
            <a:pPr lvl="1">
              <a:lnSpc>
                <a:spcPct val="150000"/>
              </a:lnSpc>
            </a:pPr>
            <a:r>
              <a:rPr lang="el-GR" dirty="0" err="1" smtClean="0"/>
              <a:t>Υπερλειτουργία</a:t>
            </a:r>
            <a:r>
              <a:rPr lang="el-GR" dirty="0" smtClean="0"/>
              <a:t> </a:t>
            </a:r>
            <a:r>
              <a:rPr lang="el-GR" dirty="0" err="1" smtClean="0"/>
              <a:t>εξωστήρα</a:t>
            </a:r>
            <a:r>
              <a:rPr lang="el-GR" dirty="0" smtClean="0"/>
              <a:t>-ακράτεια ούρων</a:t>
            </a:r>
          </a:p>
          <a:p>
            <a:pPr lvl="1">
              <a:lnSpc>
                <a:spcPct val="150000"/>
              </a:lnSpc>
            </a:pPr>
            <a:r>
              <a:rPr lang="el-GR" b="1" u="sng" dirty="0" err="1" smtClean="0">
                <a:solidFill>
                  <a:srgbClr val="FF0000"/>
                </a:solidFill>
              </a:rPr>
              <a:t>Δυσσυνέργεια</a:t>
            </a:r>
            <a:r>
              <a:rPr lang="el-GR" b="1" u="sng" dirty="0" smtClean="0">
                <a:solidFill>
                  <a:srgbClr val="FF0000"/>
                </a:solidFill>
              </a:rPr>
              <a:t> </a:t>
            </a:r>
            <a:r>
              <a:rPr lang="el-GR" b="1" u="sng" dirty="0" err="1" smtClean="0">
                <a:solidFill>
                  <a:srgbClr val="FF0000"/>
                </a:solidFill>
              </a:rPr>
              <a:t>εξωστήρα</a:t>
            </a:r>
            <a:r>
              <a:rPr lang="el-GR" b="1" u="sng" dirty="0" smtClean="0">
                <a:solidFill>
                  <a:srgbClr val="FF0000"/>
                </a:solidFill>
              </a:rPr>
              <a:t>-έξω σφιγκτήρα</a:t>
            </a:r>
            <a:r>
              <a:rPr lang="en-US" b="1" u="sng" dirty="0" smtClean="0">
                <a:solidFill>
                  <a:srgbClr val="FF0000"/>
                </a:solidFill>
              </a:rPr>
              <a:t> (DESD)</a:t>
            </a:r>
            <a:endParaRPr lang="el-GR" b="1" u="sng" dirty="0" smtClean="0">
              <a:solidFill>
                <a:srgbClr val="FF0000"/>
              </a:solidFill>
            </a:endParaRPr>
          </a:p>
          <a:p>
            <a:pPr lvl="1">
              <a:lnSpc>
                <a:spcPct val="150000"/>
              </a:lnSpc>
            </a:pPr>
            <a:r>
              <a:rPr lang="el-GR" dirty="0" smtClean="0"/>
              <a:t>Αδυναμία έναρξης συστολής</a:t>
            </a:r>
          </a:p>
          <a:p>
            <a:pPr lvl="1">
              <a:lnSpc>
                <a:spcPct val="150000"/>
              </a:lnSpc>
            </a:pPr>
            <a:r>
              <a:rPr lang="el-GR" dirty="0" smtClean="0"/>
              <a:t>Αδυναμία  διατήρησης (σε χρόνο και ένταση) συστολής</a:t>
            </a:r>
          </a:p>
          <a:p>
            <a:endParaRPr lang="el-GR" dirty="0"/>
          </a:p>
        </p:txBody>
      </p:sp>
    </p:spTree>
    <p:extLst>
      <p:ext uri="{BB962C8B-B14F-4D97-AF65-F5344CB8AC3E}">
        <p14:creationId xmlns:p14="http://schemas.microsoft.com/office/powerpoint/2010/main" val="41675039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85" name="Picture 5" descr="CZS"/>
          <p:cNvPicPr>
            <a:picLocks noChangeAspect="1" noChangeArrowheads="1"/>
          </p:cNvPicPr>
          <p:nvPr/>
        </p:nvPicPr>
        <p:blipFill>
          <a:blip r:embed="rId3" cstate="print"/>
          <a:srcRect/>
          <a:stretch>
            <a:fillRect/>
          </a:stretch>
        </p:blipFill>
        <p:spPr bwMode="auto">
          <a:xfrm>
            <a:off x="6858000" y="1447800"/>
            <a:ext cx="2286000" cy="4787900"/>
          </a:xfrm>
          <a:prstGeom prst="rect">
            <a:avLst/>
          </a:prstGeom>
          <a:noFill/>
          <a:ln w="9525">
            <a:noFill/>
            <a:miter lim="800000"/>
            <a:headEnd/>
            <a:tailEnd/>
          </a:ln>
        </p:spPr>
      </p:pic>
      <p:sp>
        <p:nvSpPr>
          <p:cNvPr id="506886" name="Oval 6"/>
          <p:cNvSpPr>
            <a:spLocks noChangeArrowheads="1"/>
          </p:cNvSpPr>
          <p:nvPr/>
        </p:nvSpPr>
        <p:spPr bwMode="auto">
          <a:xfrm>
            <a:off x="7656512" y="5181600"/>
            <a:ext cx="381000" cy="838200"/>
          </a:xfrm>
          <a:prstGeom prst="ellipse">
            <a:avLst/>
          </a:prstGeom>
          <a:solidFill>
            <a:srgbClr val="FF6600"/>
          </a:solidFill>
          <a:ln w="9525">
            <a:noFill/>
            <a:round/>
            <a:headEnd/>
            <a:tailEnd/>
          </a:ln>
          <a:effectLst/>
        </p:spPr>
        <p:txBody>
          <a:bodyPr wrap="none" anchor="ctr"/>
          <a:lstStyle/>
          <a:p>
            <a:endParaRPr lang="en-US"/>
          </a:p>
        </p:txBody>
      </p:sp>
      <p:sp>
        <p:nvSpPr>
          <p:cNvPr id="6" name="Foliennummernplatzhalter 5"/>
          <p:cNvSpPr>
            <a:spLocks noGrp="1"/>
          </p:cNvSpPr>
          <p:nvPr>
            <p:ph type="sldNum" sz="quarter" idx="12"/>
          </p:nvPr>
        </p:nvSpPr>
        <p:spPr/>
        <p:txBody>
          <a:bodyPr/>
          <a:lstStyle/>
          <a:p>
            <a:fld id="{15CEDDBF-6E94-49E8-ABF0-8ABF73B66146}" type="slidenum">
              <a:rPr lang="en-US" smtClean="0"/>
              <a:pPr/>
              <a:t>37</a:t>
            </a:fld>
            <a:endParaRPr lang="en-US"/>
          </a:p>
        </p:txBody>
      </p:sp>
      <p:sp>
        <p:nvSpPr>
          <p:cNvPr id="8" name="Rectangle 6"/>
          <p:cNvSpPr>
            <a:spLocks noGrp="1" noChangeArrowheads="1"/>
          </p:cNvSpPr>
          <p:nvPr>
            <p:ph type="title"/>
          </p:nvPr>
        </p:nvSpPr>
        <p:spPr>
          <a:xfrm>
            <a:off x="0" y="-27384"/>
            <a:ext cx="9144000" cy="1143000"/>
          </a:xfrm>
        </p:spPr>
        <p:txBody>
          <a:bodyPr>
            <a:noAutofit/>
          </a:bodyPr>
          <a:lstStyle/>
          <a:p>
            <a:r>
              <a:rPr lang="el-GR" sz="3600" b="1" dirty="0" smtClean="0"/>
              <a:t>Τοπογραφία βλάβης και συμπτωματολογία</a:t>
            </a:r>
            <a:endParaRPr lang="en-US" sz="3600" b="1" dirty="0"/>
          </a:p>
        </p:txBody>
      </p:sp>
      <p:sp>
        <p:nvSpPr>
          <p:cNvPr id="9" name="8 - Θέση περιεχομένου"/>
          <p:cNvSpPr>
            <a:spLocks noGrp="1"/>
          </p:cNvSpPr>
          <p:nvPr>
            <p:ph sz="half" idx="1"/>
          </p:nvPr>
        </p:nvSpPr>
        <p:spPr>
          <a:xfrm>
            <a:off x="457200" y="980728"/>
            <a:ext cx="6707088" cy="5877272"/>
          </a:xfrm>
        </p:spPr>
        <p:txBody>
          <a:bodyPr>
            <a:normAutofit fontScale="92500" lnSpcReduction="20000"/>
          </a:bodyPr>
          <a:lstStyle/>
          <a:p>
            <a:r>
              <a:rPr lang="el-GR" sz="3800" b="1" dirty="0" err="1" smtClean="0">
                <a:solidFill>
                  <a:srgbClr val="C00000"/>
                </a:solidFill>
              </a:rPr>
              <a:t>Υποϊερές</a:t>
            </a:r>
            <a:r>
              <a:rPr lang="el-GR" sz="3800" b="1" dirty="0" smtClean="0">
                <a:solidFill>
                  <a:srgbClr val="C00000"/>
                </a:solidFill>
              </a:rPr>
              <a:t> βλάβες</a:t>
            </a:r>
          </a:p>
          <a:p>
            <a:pPr>
              <a:buNone/>
            </a:pPr>
            <a:r>
              <a:rPr lang="el-GR" sz="3500" i="1" u="sng" dirty="0" smtClean="0"/>
              <a:t>Βλάβη παρασυμπαθητικού</a:t>
            </a:r>
          </a:p>
          <a:p>
            <a:pPr lvl="1"/>
            <a:r>
              <a:rPr lang="el-GR" sz="2600" dirty="0" err="1" smtClean="0"/>
              <a:t>Υποσυστολία</a:t>
            </a:r>
            <a:r>
              <a:rPr lang="el-GR" sz="2600" dirty="0" smtClean="0"/>
              <a:t> ή </a:t>
            </a:r>
            <a:r>
              <a:rPr lang="el-GR" sz="2600" dirty="0" err="1" smtClean="0"/>
              <a:t>ασυστολία</a:t>
            </a:r>
            <a:r>
              <a:rPr lang="el-GR" sz="2600" dirty="0" smtClean="0"/>
              <a:t> </a:t>
            </a:r>
            <a:r>
              <a:rPr lang="el-GR" sz="2600" dirty="0" err="1" smtClean="0"/>
              <a:t>εξωστήρα</a:t>
            </a:r>
            <a:r>
              <a:rPr lang="el-GR" sz="2600" dirty="0" smtClean="0"/>
              <a:t>-επίσχεση ούρων</a:t>
            </a:r>
          </a:p>
          <a:p>
            <a:pPr lvl="1"/>
            <a:r>
              <a:rPr lang="el-GR" sz="2600" dirty="0" err="1" smtClean="0"/>
              <a:t>Χαμήλή</a:t>
            </a:r>
            <a:r>
              <a:rPr lang="el-GR" sz="2600" dirty="0" smtClean="0"/>
              <a:t> </a:t>
            </a:r>
            <a:r>
              <a:rPr lang="el-GR" sz="2600" dirty="0" err="1" smtClean="0"/>
              <a:t>διατασιμότητα</a:t>
            </a:r>
            <a:endParaRPr lang="el-GR" sz="2600" dirty="0" smtClean="0"/>
          </a:p>
          <a:p>
            <a:pPr>
              <a:buNone/>
            </a:pPr>
            <a:r>
              <a:rPr lang="el-GR" sz="3500" i="1" u="sng" dirty="0" smtClean="0"/>
              <a:t/>
            </a:r>
            <a:br>
              <a:rPr lang="el-GR" sz="3500" i="1" u="sng" dirty="0" smtClean="0"/>
            </a:br>
            <a:r>
              <a:rPr lang="el-GR" sz="3500" i="1" u="sng" dirty="0" smtClean="0"/>
              <a:t>Βλάβη συμπαθητικού</a:t>
            </a:r>
          </a:p>
          <a:p>
            <a:pPr lvl="1"/>
            <a:r>
              <a:rPr lang="el-GR" sz="2600" dirty="0" smtClean="0"/>
              <a:t>Απώλεια λειτουργίας έσω σφιγκτήρα-ακράτεια ούρων</a:t>
            </a:r>
          </a:p>
          <a:p>
            <a:pPr>
              <a:buNone/>
            </a:pPr>
            <a:endParaRPr lang="el-GR" sz="3500" i="1" u="sng" dirty="0" smtClean="0"/>
          </a:p>
          <a:p>
            <a:pPr>
              <a:buNone/>
            </a:pPr>
            <a:r>
              <a:rPr lang="el-GR" sz="3500" i="1" u="sng" dirty="0" smtClean="0"/>
              <a:t>Βλάβη σωματικού (</a:t>
            </a:r>
            <a:r>
              <a:rPr lang="el-GR" sz="3500" i="1" u="sng" dirty="0" err="1" smtClean="0"/>
              <a:t>αιδοιϊκού</a:t>
            </a:r>
            <a:r>
              <a:rPr lang="el-GR" sz="3500" i="1" u="sng" dirty="0" smtClean="0"/>
              <a:t>)</a:t>
            </a:r>
          </a:p>
          <a:p>
            <a:pPr lvl="1"/>
            <a:r>
              <a:rPr lang="el-GR" sz="2600" dirty="0" smtClean="0"/>
              <a:t>Απώλεια αισθητικότητας</a:t>
            </a:r>
          </a:p>
          <a:p>
            <a:pPr lvl="1"/>
            <a:r>
              <a:rPr lang="el-GR" sz="2600" dirty="0" smtClean="0"/>
              <a:t>Απώλεια ελέγχου έξω σφιγκτήρα και σφιγκτήρα ορθού-ακράτεια ούρων αλλά και κοπράνων</a:t>
            </a:r>
          </a:p>
          <a:p>
            <a:endParaRPr lang="el-GR" dirty="0"/>
          </a:p>
        </p:txBody>
      </p:sp>
    </p:spTree>
    <p:extLst>
      <p:ext uri="{BB962C8B-B14F-4D97-AF65-F5344CB8AC3E}">
        <p14:creationId xmlns:p14="http://schemas.microsoft.com/office/powerpoint/2010/main" val="34969806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Διάγνωση </a:t>
            </a:r>
            <a:endParaRPr lang="el-GR" b="1" dirty="0"/>
          </a:p>
        </p:txBody>
      </p:sp>
      <p:sp>
        <p:nvSpPr>
          <p:cNvPr id="3" name="2 - Θέση περιεχομένου"/>
          <p:cNvSpPr>
            <a:spLocks noGrp="1"/>
          </p:cNvSpPr>
          <p:nvPr>
            <p:ph idx="1"/>
          </p:nvPr>
        </p:nvSpPr>
        <p:spPr/>
        <p:txBody>
          <a:bodyPr>
            <a:normAutofit/>
          </a:bodyPr>
          <a:lstStyle/>
          <a:p>
            <a:pPr algn="ctr">
              <a:buNone/>
            </a:pPr>
            <a:r>
              <a:rPr lang="el-GR" sz="4000" dirty="0" smtClean="0"/>
              <a:t>Η διαγνωστική προσέγγιση δεν διαφέρει σημαντικά μεταξύ των διαφόρων συμπτωμάτων, ειδών ακράτειας και αν οφείλονται σε νευρολογικές παθήσεις ή θεωρούνται ιδιοπαθείς </a:t>
            </a:r>
            <a:endParaRPr lang="el-GR" sz="40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p:txBody>
          <a:bodyPr/>
          <a:lstStyle/>
          <a:p>
            <a:r>
              <a:rPr lang="el-GR" b="1">
                <a:effectLst>
                  <a:outerShdw blurRad="38100" dist="38100" dir="2700000" algn="tl">
                    <a:srgbClr val="C0C0C0"/>
                  </a:outerShdw>
                </a:effectLst>
              </a:rPr>
              <a:t>ΔΙΑΓΝΩΣΤΙΚΗ ΠΡΟΣΕΓΓΙΣΗ</a:t>
            </a:r>
          </a:p>
        </p:txBody>
      </p:sp>
      <p:sp>
        <p:nvSpPr>
          <p:cNvPr id="338947" name="Rectangle 3"/>
          <p:cNvSpPr>
            <a:spLocks noGrp="1" noChangeArrowheads="1"/>
          </p:cNvSpPr>
          <p:nvPr>
            <p:ph type="body" sz="half" idx="1"/>
          </p:nvPr>
        </p:nvSpPr>
        <p:spPr>
          <a:xfrm>
            <a:off x="323850" y="1557338"/>
            <a:ext cx="8352606" cy="4823990"/>
          </a:xfrm>
        </p:spPr>
        <p:txBody>
          <a:bodyPr>
            <a:normAutofit/>
          </a:bodyPr>
          <a:lstStyle/>
          <a:p>
            <a:r>
              <a:rPr lang="el-GR" sz="2800" dirty="0"/>
              <a:t>Ιστορικό </a:t>
            </a:r>
            <a:endParaRPr lang="en-US" sz="2800" dirty="0" smtClean="0"/>
          </a:p>
          <a:p>
            <a:r>
              <a:rPr lang="el-GR" sz="2800" dirty="0" smtClean="0"/>
              <a:t>Κλινική</a:t>
            </a:r>
            <a:r>
              <a:rPr lang="en-US" sz="2800" dirty="0" smtClean="0"/>
              <a:t> </a:t>
            </a:r>
            <a:r>
              <a:rPr lang="el-GR" sz="2800" dirty="0" smtClean="0"/>
              <a:t> εξέταση</a:t>
            </a:r>
            <a:endParaRPr lang="el-GR" sz="2800" dirty="0"/>
          </a:p>
          <a:p>
            <a:r>
              <a:rPr lang="el-GR" sz="2800" dirty="0"/>
              <a:t>Γενική </a:t>
            </a:r>
            <a:r>
              <a:rPr lang="el-GR" sz="2800" dirty="0" smtClean="0"/>
              <a:t>ούρων-κ/α ούρων, ουρία,</a:t>
            </a:r>
            <a:r>
              <a:rPr lang="en-US" sz="2800" dirty="0" smtClean="0"/>
              <a:t> </a:t>
            </a:r>
            <a:r>
              <a:rPr lang="el-GR" sz="2800" dirty="0" err="1" smtClean="0"/>
              <a:t>κρεατινίνη</a:t>
            </a:r>
            <a:endParaRPr lang="el-GR" sz="2800" dirty="0" smtClean="0"/>
          </a:p>
          <a:p>
            <a:r>
              <a:rPr lang="en-US" sz="2800" dirty="0" smtClean="0"/>
              <a:t>US </a:t>
            </a:r>
            <a:r>
              <a:rPr lang="el-GR" sz="2800" dirty="0" smtClean="0"/>
              <a:t>νεφρών, κατώτερου ουροποιητικού</a:t>
            </a:r>
            <a:endParaRPr lang="en-US" sz="2800" dirty="0"/>
          </a:p>
          <a:p>
            <a:r>
              <a:rPr lang="el-GR" sz="2800" dirty="0" err="1"/>
              <a:t>Ουροροομετρία</a:t>
            </a:r>
            <a:r>
              <a:rPr lang="el-GR" sz="2800" dirty="0"/>
              <a:t> </a:t>
            </a:r>
          </a:p>
          <a:p>
            <a:r>
              <a:rPr lang="el-GR" sz="2800" dirty="0" err="1"/>
              <a:t>Υπολοιπόμενος</a:t>
            </a:r>
            <a:r>
              <a:rPr lang="el-GR" sz="2800" dirty="0"/>
              <a:t> όγκος ούρων</a:t>
            </a:r>
          </a:p>
          <a:p>
            <a:r>
              <a:rPr lang="el-GR" sz="2800" dirty="0"/>
              <a:t>Ημερολόγιο ούρησης </a:t>
            </a:r>
            <a:endParaRPr lang="en-US" sz="2800" dirty="0" smtClean="0"/>
          </a:p>
          <a:p>
            <a:r>
              <a:rPr lang="el-GR" sz="2800" dirty="0" smtClean="0"/>
              <a:t>Ερωτηματολόγια</a:t>
            </a:r>
          </a:p>
          <a:p>
            <a:r>
              <a:rPr lang="el-GR" sz="2800" dirty="0" err="1" smtClean="0"/>
              <a:t>Ουροδυναμικός</a:t>
            </a:r>
            <a:r>
              <a:rPr lang="el-GR" sz="2800" dirty="0" smtClean="0"/>
              <a:t> έλεγχος ?</a:t>
            </a:r>
            <a:endParaRPr lang="el-GR" sz="2800" dirty="0"/>
          </a:p>
        </p:txBody>
      </p:sp>
      <p:pic>
        <p:nvPicPr>
          <p:cNvPr id="338948" name="Picture 4" descr="31"/>
          <p:cNvPicPr>
            <a:picLocks noGrp="1" noChangeAspect="1" noChangeArrowheads="1"/>
          </p:cNvPicPr>
          <p:nvPr>
            <p:ph sz="half" idx="2"/>
          </p:nvPr>
        </p:nvPicPr>
        <p:blipFill>
          <a:blip r:embed="rId2" cstate="print"/>
          <a:stretch>
            <a:fillRect/>
          </a:stretch>
        </p:blipFill>
        <p:spPr>
          <a:xfrm>
            <a:off x="5679996" y="3717032"/>
            <a:ext cx="3150819" cy="3140968"/>
          </a:xfrm>
          <a:noFill/>
          <a:ln/>
        </p:spPr>
      </p:pic>
      <p:sp>
        <p:nvSpPr>
          <p:cNvPr id="7" name="6 - Θέση αριθμού διαφάνειας"/>
          <p:cNvSpPr>
            <a:spLocks noGrp="1"/>
          </p:cNvSpPr>
          <p:nvPr>
            <p:ph type="sldNum" sz="quarter" idx="12"/>
          </p:nvPr>
        </p:nvSpPr>
        <p:spPr/>
        <p:txBody>
          <a:bodyPr/>
          <a:lstStyle/>
          <a:p>
            <a:fld id="{F7FE653C-5067-4579-8B3F-023B75F78CAE}" type="slidenum">
              <a:rPr lang="el-GR"/>
              <a:pPr/>
              <a:t>39</a:t>
            </a:fld>
            <a:endParaRPr lang="el-G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Oval 2" descr="Σταγόνες νερού"/>
          <p:cNvSpPr>
            <a:spLocks noChangeArrowheads="1"/>
          </p:cNvSpPr>
          <p:nvPr/>
        </p:nvSpPr>
        <p:spPr bwMode="auto">
          <a:xfrm>
            <a:off x="1600200" y="4419600"/>
            <a:ext cx="2590800" cy="2438400"/>
          </a:xfrm>
          <a:prstGeom prst="ellipse">
            <a:avLst/>
          </a:prstGeom>
          <a:blipFill dpi="0" rotWithShape="0">
            <a:blip r:embed="rId2" cstate="print"/>
            <a:srcRect/>
            <a:tile tx="0" ty="0" sx="100000" sy="100000" flip="none" algn="tl"/>
          </a:blipFill>
          <a:ln w="9525">
            <a:solidFill>
              <a:schemeClr val="tx1"/>
            </a:solidFill>
            <a:round/>
            <a:headEnd/>
            <a:tailEnd/>
          </a:ln>
        </p:spPr>
        <p:txBody>
          <a:bodyPr wrap="none" anchor="ctr"/>
          <a:lstStyle/>
          <a:p>
            <a:endParaRPr lang="el-GR" sz="3200">
              <a:latin typeface="Times New Roman" pitchFamily="18" charset="0"/>
            </a:endParaRPr>
          </a:p>
        </p:txBody>
      </p:sp>
      <p:sp>
        <p:nvSpPr>
          <p:cNvPr id="10243" name="AutoShape 3"/>
          <p:cNvSpPr>
            <a:spLocks noChangeArrowheads="1"/>
          </p:cNvSpPr>
          <p:nvPr/>
        </p:nvSpPr>
        <p:spPr bwMode="auto">
          <a:xfrm rot="-4323856">
            <a:off x="2400300" y="4152900"/>
            <a:ext cx="3429000" cy="304800"/>
          </a:xfrm>
          <a:prstGeom prst="flowChartMagneticDrum">
            <a:avLst/>
          </a:prstGeom>
          <a:solidFill>
            <a:srgbClr val="99FF33"/>
          </a:solidFill>
          <a:ln w="38100">
            <a:solidFill>
              <a:schemeClr val="tx1"/>
            </a:solidFill>
            <a:round/>
            <a:headEnd/>
            <a:tailEnd/>
          </a:ln>
        </p:spPr>
        <p:txBody>
          <a:bodyPr wrap="none" anchor="ctr"/>
          <a:lstStyle/>
          <a:p>
            <a:endParaRPr lang="el-GR"/>
          </a:p>
        </p:txBody>
      </p:sp>
      <p:sp>
        <p:nvSpPr>
          <p:cNvPr id="10244" name="AutoShape 4"/>
          <p:cNvSpPr>
            <a:spLocks noChangeArrowheads="1"/>
          </p:cNvSpPr>
          <p:nvPr/>
        </p:nvSpPr>
        <p:spPr bwMode="auto">
          <a:xfrm rot="-6527527">
            <a:off x="-300037" y="4071938"/>
            <a:ext cx="3810000" cy="304800"/>
          </a:xfrm>
          <a:prstGeom prst="flowChartMagneticDrum">
            <a:avLst/>
          </a:prstGeom>
          <a:solidFill>
            <a:srgbClr val="99FF33"/>
          </a:solidFill>
          <a:ln w="38100">
            <a:solidFill>
              <a:schemeClr val="tx1"/>
            </a:solidFill>
            <a:round/>
            <a:headEnd/>
            <a:tailEnd/>
          </a:ln>
        </p:spPr>
        <p:txBody>
          <a:bodyPr wrap="none" anchor="ctr"/>
          <a:lstStyle/>
          <a:p>
            <a:endParaRPr lang="el-GR"/>
          </a:p>
        </p:txBody>
      </p:sp>
      <p:sp>
        <p:nvSpPr>
          <p:cNvPr id="35845" name="Text Box 5"/>
          <p:cNvSpPr txBox="1">
            <a:spLocks noChangeArrowheads="1"/>
          </p:cNvSpPr>
          <p:nvPr/>
        </p:nvSpPr>
        <p:spPr bwMode="auto">
          <a:xfrm>
            <a:off x="5638800" y="2057400"/>
            <a:ext cx="2395538" cy="1189038"/>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l">
              <a:defRPr/>
            </a:pPr>
            <a:r>
              <a:rPr lang="el-GR" sz="4000">
                <a:latin typeface="Times New Roman" pitchFamily="18" charset="0"/>
              </a:rPr>
              <a:t>Νεφροί</a:t>
            </a:r>
          </a:p>
          <a:p>
            <a:pPr algn="l">
              <a:defRPr/>
            </a:pPr>
            <a:r>
              <a:rPr lang="el-GR" sz="3200">
                <a:latin typeface="Times New Roman" pitchFamily="18" charset="0"/>
              </a:rPr>
              <a:t>0,5–</a:t>
            </a:r>
            <a:r>
              <a:rPr lang="el-GR" sz="3200"/>
              <a:t>2</a:t>
            </a:r>
            <a:r>
              <a:rPr lang="el-GR" sz="3200">
                <a:latin typeface="Times New Roman" pitchFamily="18" charset="0"/>
              </a:rPr>
              <a:t> </a:t>
            </a:r>
            <a:r>
              <a:rPr lang="en-US" sz="3200">
                <a:latin typeface="Times New Roman" pitchFamily="18" charset="0"/>
              </a:rPr>
              <a:t>ml</a:t>
            </a:r>
            <a:r>
              <a:rPr lang="el-GR" sz="3200">
                <a:latin typeface="Times New Roman" pitchFamily="18" charset="0"/>
              </a:rPr>
              <a:t>/</a:t>
            </a:r>
            <a:r>
              <a:rPr lang="en-US" sz="3200">
                <a:latin typeface="Times New Roman" pitchFamily="18" charset="0"/>
              </a:rPr>
              <a:t>min</a:t>
            </a:r>
            <a:endParaRPr lang="el-GR" sz="3200">
              <a:latin typeface="Times New Roman" pitchFamily="18" charset="0"/>
            </a:endParaRPr>
          </a:p>
        </p:txBody>
      </p:sp>
      <p:sp>
        <p:nvSpPr>
          <p:cNvPr id="35846" name="Text Box 6"/>
          <p:cNvSpPr txBox="1">
            <a:spLocks noChangeArrowheads="1"/>
          </p:cNvSpPr>
          <p:nvPr/>
        </p:nvSpPr>
        <p:spPr bwMode="auto">
          <a:xfrm>
            <a:off x="4784725" y="3829050"/>
            <a:ext cx="2006600" cy="579438"/>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l">
              <a:defRPr/>
            </a:pPr>
            <a:r>
              <a:rPr lang="el-GR" sz="3200">
                <a:latin typeface="Times New Roman" pitchFamily="18" charset="0"/>
              </a:rPr>
              <a:t>Ουρητήρες</a:t>
            </a:r>
          </a:p>
        </p:txBody>
      </p:sp>
      <p:sp>
        <p:nvSpPr>
          <p:cNvPr id="10247" name="Rectangle 7"/>
          <p:cNvSpPr>
            <a:spLocks noChangeArrowheads="1"/>
          </p:cNvSpPr>
          <p:nvPr/>
        </p:nvSpPr>
        <p:spPr bwMode="auto">
          <a:xfrm>
            <a:off x="0" y="304800"/>
            <a:ext cx="5562600" cy="2819400"/>
          </a:xfrm>
          <a:prstGeom prst="rect">
            <a:avLst/>
          </a:prstGeom>
          <a:solidFill>
            <a:schemeClr val="bg1"/>
          </a:solidFill>
          <a:ln w="9525">
            <a:solidFill>
              <a:schemeClr val="tx1"/>
            </a:solidFill>
            <a:miter lim="800000"/>
            <a:headEnd/>
            <a:tailEnd/>
          </a:ln>
        </p:spPr>
        <p:txBody>
          <a:bodyPr wrap="none" anchor="ctr"/>
          <a:lstStyle/>
          <a:p>
            <a:endParaRPr lang="el-GR"/>
          </a:p>
        </p:txBody>
      </p:sp>
      <p:pic>
        <p:nvPicPr>
          <p:cNvPr id="10248" name="Picture 8" descr="na01682_"/>
          <p:cNvPicPr>
            <a:picLocks noChangeAspect="1" noChangeArrowheads="1"/>
          </p:cNvPicPr>
          <p:nvPr/>
        </p:nvPicPr>
        <p:blipFill>
          <a:blip r:embed="rId3" cstate="print"/>
          <a:srcRect/>
          <a:stretch>
            <a:fillRect/>
          </a:stretch>
        </p:blipFill>
        <p:spPr bwMode="auto">
          <a:xfrm>
            <a:off x="457200" y="304800"/>
            <a:ext cx="4876800" cy="2743200"/>
          </a:xfrm>
          <a:prstGeom prst="rect">
            <a:avLst/>
          </a:prstGeom>
          <a:noFill/>
          <a:ln w="9525">
            <a:noFill/>
            <a:miter lim="800000"/>
            <a:headEnd/>
            <a:tailEnd/>
          </a:ln>
        </p:spPr>
      </p:pic>
      <p:sp>
        <p:nvSpPr>
          <p:cNvPr id="35849" name="Text Box 9"/>
          <p:cNvSpPr txBox="1">
            <a:spLocks noChangeArrowheads="1"/>
          </p:cNvSpPr>
          <p:nvPr/>
        </p:nvSpPr>
        <p:spPr bwMode="auto">
          <a:xfrm>
            <a:off x="4267200" y="5334000"/>
            <a:ext cx="3128963" cy="106680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l">
              <a:defRPr/>
            </a:pPr>
            <a:r>
              <a:rPr lang="el-GR" sz="3200">
                <a:latin typeface="Times New Roman" pitchFamily="18" charset="0"/>
              </a:rPr>
              <a:t>Ουροδόχος κύστη</a:t>
            </a:r>
          </a:p>
          <a:p>
            <a:pPr algn="l">
              <a:defRPr/>
            </a:pPr>
            <a:endParaRPr lang="el-GR" sz="3200">
              <a:latin typeface="Times New Roman" pitchFamily="18" charset="0"/>
            </a:endParaRPr>
          </a:p>
        </p:txBody>
      </p:sp>
      <p:sp>
        <p:nvSpPr>
          <p:cNvPr id="10250" name="Rectangle 10"/>
          <p:cNvSpPr>
            <a:spLocks noChangeArrowheads="1"/>
          </p:cNvSpPr>
          <p:nvPr/>
        </p:nvSpPr>
        <p:spPr bwMode="auto">
          <a:xfrm>
            <a:off x="5410200" y="609600"/>
            <a:ext cx="3429000" cy="838200"/>
          </a:xfrm>
          <a:prstGeom prst="rect">
            <a:avLst/>
          </a:prstGeom>
          <a:solidFill>
            <a:srgbClr val="FFFF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FF00"/>
            </a:extrusionClr>
          </a:sp3d>
        </p:spPr>
        <p:txBody>
          <a:bodyPr wrap="none" anchor="ctr">
            <a:flatTx/>
          </a:bodyPr>
          <a:lstStyle/>
          <a:p>
            <a:r>
              <a:rPr lang="el-GR" sz="3600">
                <a:latin typeface="Times New Roman" pitchFamily="18" charset="0"/>
              </a:rPr>
              <a:t>Φάση πλήρωσης</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71400"/>
            <a:ext cx="8229600" cy="1143000"/>
          </a:xfrm>
        </p:spPr>
        <p:txBody>
          <a:bodyPr/>
          <a:lstStyle/>
          <a:p>
            <a:r>
              <a:rPr lang="el-GR" b="1" dirty="0" smtClean="0"/>
              <a:t>Ιστορικό</a:t>
            </a:r>
            <a:r>
              <a:rPr lang="el-GR" dirty="0" smtClean="0"/>
              <a:t> </a:t>
            </a:r>
            <a:endParaRPr lang="el-GR" dirty="0"/>
          </a:p>
        </p:txBody>
      </p:sp>
      <p:sp>
        <p:nvSpPr>
          <p:cNvPr id="3" name="2 - Θέση περιεχομένου"/>
          <p:cNvSpPr>
            <a:spLocks noGrp="1"/>
          </p:cNvSpPr>
          <p:nvPr>
            <p:ph idx="1"/>
          </p:nvPr>
        </p:nvSpPr>
        <p:spPr>
          <a:xfrm>
            <a:off x="107504" y="836712"/>
            <a:ext cx="9145016" cy="6192688"/>
          </a:xfrm>
        </p:spPr>
        <p:txBody>
          <a:bodyPr>
            <a:normAutofit/>
          </a:bodyPr>
          <a:lstStyle/>
          <a:p>
            <a:r>
              <a:rPr lang="el-GR" sz="2800" dirty="0" smtClean="0"/>
              <a:t>Περιγραφή συμπτωμάτων</a:t>
            </a:r>
          </a:p>
          <a:p>
            <a:pPr lvl="2"/>
            <a:r>
              <a:rPr lang="el-GR" dirty="0" smtClean="0"/>
              <a:t>Είδος, έναρξη συμπτωμάτων, διάρκεια, μόνιμα ή περιστασιακά</a:t>
            </a:r>
          </a:p>
          <a:p>
            <a:pPr lvl="2"/>
            <a:r>
              <a:rPr lang="el-GR" dirty="0" smtClean="0"/>
              <a:t>Παρουσία </a:t>
            </a:r>
            <a:r>
              <a:rPr lang="el-GR" dirty="0" err="1" smtClean="0"/>
              <a:t>εκλυτικών</a:t>
            </a:r>
            <a:r>
              <a:rPr lang="el-GR" dirty="0" smtClean="0"/>
              <a:t> παραγόντων</a:t>
            </a:r>
          </a:p>
          <a:p>
            <a:pPr>
              <a:buNone/>
            </a:pPr>
            <a:endParaRPr lang="el-GR" sz="1600" dirty="0" smtClean="0"/>
          </a:p>
          <a:p>
            <a:endParaRPr lang="el-GR" sz="1600" dirty="0" smtClean="0"/>
          </a:p>
          <a:p>
            <a:r>
              <a:rPr lang="el-GR" sz="2800" dirty="0" smtClean="0"/>
              <a:t>Επίδραση στη ποιότητα ζωής</a:t>
            </a:r>
          </a:p>
          <a:p>
            <a:pPr>
              <a:buNone/>
            </a:pPr>
            <a:endParaRPr lang="el-GR" sz="1600" dirty="0" smtClean="0"/>
          </a:p>
          <a:p>
            <a:endParaRPr lang="el-GR" sz="1600" dirty="0" smtClean="0"/>
          </a:p>
          <a:p>
            <a:r>
              <a:rPr lang="el-GR" sz="2800" dirty="0" smtClean="0"/>
              <a:t>Λήψη ή χρήση προφυλακτικών μέτρων</a:t>
            </a:r>
          </a:p>
          <a:p>
            <a:pPr>
              <a:buNone/>
            </a:pPr>
            <a:endParaRPr lang="el-GR" sz="1600" dirty="0" smtClean="0"/>
          </a:p>
          <a:p>
            <a:endParaRPr lang="el-GR" sz="1600" dirty="0" smtClean="0"/>
          </a:p>
          <a:p>
            <a:r>
              <a:rPr lang="el-GR" sz="2800" dirty="0" smtClean="0"/>
              <a:t>Προσδιορισμός συνηθειών και τρόπου ζωής </a:t>
            </a:r>
            <a:r>
              <a:rPr lang="el-GR" sz="1800" dirty="0" smtClean="0"/>
              <a:t>(λήψη υγρών κτλ)</a:t>
            </a:r>
            <a:endParaRPr lang="el-GR" sz="2800" dirty="0" smtClean="0"/>
          </a:p>
          <a:p>
            <a:pPr>
              <a:buNone/>
            </a:pPr>
            <a:endParaRPr lang="el-GR" sz="1500" dirty="0" smtClean="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71400"/>
            <a:ext cx="8229600" cy="1143000"/>
          </a:xfrm>
        </p:spPr>
        <p:txBody>
          <a:bodyPr/>
          <a:lstStyle/>
          <a:p>
            <a:r>
              <a:rPr lang="el-GR" b="1" dirty="0" smtClean="0"/>
              <a:t>Ιστορικό</a:t>
            </a:r>
            <a:r>
              <a:rPr lang="el-GR" dirty="0" smtClean="0"/>
              <a:t> </a:t>
            </a:r>
            <a:endParaRPr lang="el-GR" dirty="0"/>
          </a:p>
        </p:txBody>
      </p:sp>
      <p:sp>
        <p:nvSpPr>
          <p:cNvPr id="3" name="2 - Θέση περιεχομένου"/>
          <p:cNvSpPr>
            <a:spLocks noGrp="1"/>
          </p:cNvSpPr>
          <p:nvPr>
            <p:ph idx="1"/>
          </p:nvPr>
        </p:nvSpPr>
        <p:spPr>
          <a:xfrm>
            <a:off x="107504" y="836712"/>
            <a:ext cx="9145016" cy="6192688"/>
          </a:xfrm>
        </p:spPr>
        <p:txBody>
          <a:bodyPr>
            <a:normAutofit/>
          </a:bodyPr>
          <a:lstStyle/>
          <a:p>
            <a:pPr>
              <a:buNone/>
            </a:pPr>
            <a:endParaRPr lang="el-GR" sz="1500" dirty="0" smtClean="0"/>
          </a:p>
          <a:p>
            <a:r>
              <a:rPr lang="el-GR" sz="2800" dirty="0" smtClean="0"/>
              <a:t>Παρουσία ουρολογικών επιπλοκών (</a:t>
            </a:r>
            <a:r>
              <a:rPr lang="en-US" sz="2800" dirty="0" smtClean="0"/>
              <a:t>U</a:t>
            </a:r>
            <a:r>
              <a:rPr lang="el-GR" sz="2800" dirty="0" smtClean="0"/>
              <a:t>ΤΙ</a:t>
            </a:r>
            <a:r>
              <a:rPr lang="en-US" sz="2800" dirty="0" smtClean="0"/>
              <a:t>’s,</a:t>
            </a:r>
            <a:r>
              <a:rPr lang="el-GR" sz="2800" dirty="0" smtClean="0"/>
              <a:t> λιθίαση, </a:t>
            </a:r>
            <a:r>
              <a:rPr lang="en-US" sz="2800" dirty="0" smtClean="0"/>
              <a:t> </a:t>
            </a:r>
            <a:r>
              <a:rPr lang="el-GR" sz="2800" dirty="0" smtClean="0"/>
              <a:t>αιματουρία)</a:t>
            </a:r>
          </a:p>
          <a:p>
            <a:pPr>
              <a:buNone/>
            </a:pPr>
            <a:endParaRPr lang="el-GR" sz="1600" dirty="0" smtClean="0"/>
          </a:p>
          <a:p>
            <a:endParaRPr lang="el-GR" sz="2800" dirty="0" smtClean="0"/>
          </a:p>
          <a:p>
            <a:r>
              <a:rPr lang="el-GR" sz="2800" dirty="0" smtClean="0"/>
              <a:t>Γενικό ιατρικό ιστορικό (</a:t>
            </a:r>
            <a:r>
              <a:rPr lang="el-GR" sz="2800" dirty="0" smtClean="0">
                <a:solidFill>
                  <a:srgbClr val="000000"/>
                </a:solidFill>
              </a:rPr>
              <a:t>παθήσεις πεπτικού, ΚΝΣ &amp; ΠΝΣ, γυναικείου γεννητικό κλπ</a:t>
            </a:r>
            <a:r>
              <a:rPr lang="en-GB" sz="2800" dirty="0" smtClean="0">
                <a:solidFill>
                  <a:srgbClr val="000000"/>
                </a:solidFill>
              </a:rPr>
              <a:t>)</a:t>
            </a:r>
            <a:r>
              <a:rPr lang="el-GR" sz="2800" dirty="0" smtClean="0">
                <a:solidFill>
                  <a:srgbClr val="000000"/>
                </a:solidFill>
              </a:rPr>
              <a:t>, συνυπάρχουσα σεξουαλική δυσλειτουργία</a:t>
            </a:r>
            <a:r>
              <a:rPr lang="el-GR" sz="2800" dirty="0" smtClean="0"/>
              <a:t>, επεμβάσεις, ΑΚΘ</a:t>
            </a:r>
          </a:p>
          <a:p>
            <a:pPr>
              <a:buNone/>
            </a:pPr>
            <a:endParaRPr lang="el-GR" sz="1600" dirty="0" smtClean="0"/>
          </a:p>
          <a:p>
            <a:endParaRPr lang="el-GR" sz="2800" dirty="0" smtClean="0"/>
          </a:p>
          <a:p>
            <a:r>
              <a:rPr lang="el-GR" sz="2800" dirty="0" smtClean="0"/>
              <a:t>Φαρμακευτική αγωγή</a:t>
            </a:r>
          </a:p>
          <a:p>
            <a:pPr>
              <a:buNone/>
            </a:pPr>
            <a:endParaRPr lang="el-G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341784"/>
            <a:ext cx="8229600" cy="1143000"/>
          </a:xfrm>
        </p:spPr>
        <p:txBody>
          <a:bodyPr>
            <a:normAutofit fontScale="90000"/>
          </a:bodyPr>
          <a:lstStyle/>
          <a:p>
            <a:r>
              <a:rPr lang="el-GR" b="1" dirty="0" smtClean="0"/>
              <a:t>Παθήσεις και φαρμακευτική αγωγή που μπορεί να προκαλούν συμπτώματα από το ΚΟΣ</a:t>
            </a:r>
            <a:endParaRPr lang="el-GR" b="1" dirty="0"/>
          </a:p>
        </p:txBody>
      </p:sp>
      <p:sp>
        <p:nvSpPr>
          <p:cNvPr id="9" name="8 - Θέση περιεχομένου"/>
          <p:cNvSpPr>
            <a:spLocks noGrp="1"/>
          </p:cNvSpPr>
          <p:nvPr>
            <p:ph idx="1"/>
          </p:nvPr>
        </p:nvSpPr>
        <p:spPr/>
        <p:txBody>
          <a:bodyPr>
            <a:normAutofit fontScale="85000" lnSpcReduction="20000"/>
          </a:bodyPr>
          <a:lstStyle/>
          <a:p>
            <a:endParaRPr lang="el-GR" dirty="0" smtClean="0"/>
          </a:p>
          <a:p>
            <a:r>
              <a:rPr lang="el-GR" dirty="0" smtClean="0"/>
              <a:t>Αρρύθμιστος ΣΔ</a:t>
            </a:r>
          </a:p>
          <a:p>
            <a:r>
              <a:rPr lang="el-GR" dirty="0" smtClean="0"/>
              <a:t>ΚΑ</a:t>
            </a:r>
          </a:p>
          <a:p>
            <a:r>
              <a:rPr lang="el-GR" dirty="0" smtClean="0"/>
              <a:t>Χρήση διουρητικών</a:t>
            </a:r>
          </a:p>
          <a:p>
            <a:r>
              <a:rPr lang="el-GR" dirty="0" err="1" smtClean="0"/>
              <a:t>Αντιισταμινικά</a:t>
            </a:r>
            <a:r>
              <a:rPr lang="el-GR" dirty="0" smtClean="0"/>
              <a:t>, αντικαταθλιπτικά, </a:t>
            </a:r>
            <a:r>
              <a:rPr lang="el-GR" dirty="0" err="1" smtClean="0"/>
              <a:t>αντιχολινεργικά</a:t>
            </a:r>
            <a:endParaRPr lang="el-GR" dirty="0" smtClean="0"/>
          </a:p>
          <a:p>
            <a:r>
              <a:rPr lang="el-GR" dirty="0" smtClean="0"/>
              <a:t>Δυσκοιλιότητα</a:t>
            </a:r>
          </a:p>
          <a:p>
            <a:r>
              <a:rPr lang="el-GR" dirty="0" smtClean="0"/>
              <a:t>Νευρολογικές παθήσεις (ΑΕΕ, ΣΚΠ, άνοια κτλ)</a:t>
            </a:r>
          </a:p>
          <a:p>
            <a:r>
              <a:rPr lang="en-US" dirty="0" smtClean="0"/>
              <a:t>BPH, BOO, Ca P, POP</a:t>
            </a:r>
          </a:p>
          <a:p>
            <a:r>
              <a:rPr lang="en-US" dirty="0" smtClean="0"/>
              <a:t>UTI, Ca </a:t>
            </a:r>
            <a:r>
              <a:rPr lang="el-GR" dirty="0" smtClean="0"/>
              <a:t>κύστεως</a:t>
            </a:r>
            <a:r>
              <a:rPr lang="en-US" dirty="0" smtClean="0"/>
              <a:t>-CIS</a:t>
            </a:r>
          </a:p>
          <a:p>
            <a:r>
              <a:rPr lang="el-GR" dirty="0" smtClean="0"/>
              <a:t>Διάμεση κυστίτιδα, </a:t>
            </a:r>
            <a:r>
              <a:rPr lang="en-US" dirty="0" smtClean="0"/>
              <a:t>CPPS</a:t>
            </a:r>
          </a:p>
          <a:p>
            <a:endParaRPr lang="el-GR" dirty="0" smtClean="0"/>
          </a:p>
          <a:p>
            <a:endParaRPr lang="el-GR"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lum bright="60000" contrast="-60000"/>
          </a:blip>
          <a:srcRect/>
          <a:stretch>
            <a:fillRect/>
          </a:stretch>
        </p:blipFill>
        <p:spPr bwMode="auto">
          <a:xfrm>
            <a:off x="0" y="0"/>
            <a:ext cx="9144001" cy="6858000"/>
          </a:xfrm>
          <a:prstGeom prst="rect">
            <a:avLst/>
          </a:prstGeom>
          <a:noFill/>
          <a:ln w="9525">
            <a:noFill/>
            <a:miter lim="800000"/>
            <a:headEnd/>
            <a:tailEnd/>
          </a:ln>
          <a:effectLst/>
        </p:spPr>
      </p:pic>
      <p:sp>
        <p:nvSpPr>
          <p:cNvPr id="2" name="Title 1"/>
          <p:cNvSpPr>
            <a:spLocks noGrp="1"/>
          </p:cNvSpPr>
          <p:nvPr>
            <p:ph type="title"/>
          </p:nvPr>
        </p:nvSpPr>
        <p:spPr>
          <a:xfrm>
            <a:off x="1403648" y="44624"/>
            <a:ext cx="6624736" cy="1143000"/>
          </a:xfrm>
        </p:spPr>
        <p:txBody>
          <a:bodyPr/>
          <a:lstStyle/>
          <a:p>
            <a:r>
              <a:rPr lang="el-GR" b="1" dirty="0" smtClean="0"/>
              <a:t>Κλινική εξέταση</a:t>
            </a:r>
            <a:endParaRPr lang="en-US" b="1" dirty="0"/>
          </a:p>
        </p:txBody>
      </p:sp>
      <p:sp>
        <p:nvSpPr>
          <p:cNvPr id="3" name="Content Placeholder 2"/>
          <p:cNvSpPr>
            <a:spLocks noGrp="1"/>
          </p:cNvSpPr>
          <p:nvPr>
            <p:ph idx="1"/>
          </p:nvPr>
        </p:nvSpPr>
        <p:spPr>
          <a:xfrm>
            <a:off x="467544" y="1052736"/>
            <a:ext cx="8496944" cy="5400600"/>
          </a:xfrm>
          <a:solidFill>
            <a:schemeClr val="tx2">
              <a:lumMod val="20000"/>
              <a:lumOff val="80000"/>
            </a:schemeClr>
          </a:solidFill>
        </p:spPr>
        <p:txBody>
          <a:bodyPr>
            <a:normAutofit fontScale="92500" lnSpcReduction="20000"/>
          </a:bodyPr>
          <a:lstStyle/>
          <a:p>
            <a:r>
              <a:rPr lang="el-GR" dirty="0" smtClean="0"/>
              <a:t>Φυσική εξέταση κοιλιακής χώρας</a:t>
            </a:r>
          </a:p>
          <a:p>
            <a:endParaRPr lang="el-GR" dirty="0"/>
          </a:p>
          <a:p>
            <a:r>
              <a:rPr lang="el-GR" sz="3500" dirty="0" smtClean="0"/>
              <a:t>Εξέταση  έξω γεννητικών οργάνων,  πυελικού </a:t>
            </a:r>
            <a:r>
              <a:rPr lang="el-GR" sz="3500" dirty="0" err="1" smtClean="0"/>
              <a:t>έδαφους</a:t>
            </a:r>
            <a:r>
              <a:rPr lang="el-GR" sz="3500" dirty="0" smtClean="0"/>
              <a:t>-έλεγχος για πρόπτωση-</a:t>
            </a:r>
            <a:r>
              <a:rPr lang="en-US" sz="3500" dirty="0" smtClean="0"/>
              <a:t>stress test</a:t>
            </a:r>
            <a:endParaRPr lang="el-GR" dirty="0" smtClean="0"/>
          </a:p>
          <a:p>
            <a:r>
              <a:rPr lang="el-GR" dirty="0" smtClean="0"/>
              <a:t>Δακτυλική εξέταση ορθού</a:t>
            </a:r>
          </a:p>
          <a:p>
            <a:endParaRPr lang="el-GR" dirty="0" smtClean="0"/>
          </a:p>
          <a:p>
            <a:r>
              <a:rPr lang="el-GR" dirty="0" err="1" smtClean="0"/>
              <a:t>Νευροουρολογική</a:t>
            </a:r>
            <a:r>
              <a:rPr lang="el-GR" dirty="0" smtClean="0"/>
              <a:t> εξέταση</a:t>
            </a:r>
          </a:p>
          <a:p>
            <a:pPr lvl="1"/>
            <a:r>
              <a:rPr lang="el-GR" sz="2100" dirty="0" smtClean="0"/>
              <a:t>Αισθητικότητα πυελικού εδάφους και ιερών </a:t>
            </a:r>
            <a:r>
              <a:rPr lang="el-GR" sz="2100" dirty="0" err="1" smtClean="0"/>
              <a:t>δερμοτόμιων</a:t>
            </a:r>
            <a:endParaRPr lang="el-GR" sz="2100" dirty="0" smtClean="0"/>
          </a:p>
          <a:p>
            <a:pPr lvl="1"/>
            <a:r>
              <a:rPr lang="el-GR" sz="2100" dirty="0" smtClean="0"/>
              <a:t>Α</a:t>
            </a:r>
            <a:r>
              <a:rPr lang="en-US" sz="2100" dirty="0" err="1" smtClean="0"/>
              <a:t>nal</a:t>
            </a:r>
            <a:r>
              <a:rPr lang="en-US" sz="2100" dirty="0" smtClean="0"/>
              <a:t> reflex, BCR</a:t>
            </a:r>
          </a:p>
          <a:p>
            <a:pPr lvl="1"/>
            <a:r>
              <a:rPr lang="el-GR" sz="2100" dirty="0" smtClean="0"/>
              <a:t>Τόνος σφιγκτήρα ορθού</a:t>
            </a:r>
          </a:p>
          <a:p>
            <a:pPr lvl="1"/>
            <a:r>
              <a:rPr lang="el-GR" sz="2100" dirty="0" smtClean="0"/>
              <a:t>Ικανότητα εκούσιου ελέγχου σφιγκτήρα ορθού</a:t>
            </a:r>
          </a:p>
          <a:p>
            <a:endParaRPr lang="el-GR" dirty="0"/>
          </a:p>
          <a:p>
            <a:r>
              <a:rPr lang="el-GR" dirty="0" smtClean="0"/>
              <a:t>Δείκτη Μάζας Σώματος</a:t>
            </a:r>
            <a:endParaRPr lang="en-US" dirty="0"/>
          </a:p>
        </p:txBody>
      </p:sp>
      <p:pic>
        <p:nvPicPr>
          <p:cNvPr id="4" name="Picture 2"/>
          <p:cNvPicPr>
            <a:picLocks noChangeAspect="1" noChangeArrowheads="1"/>
          </p:cNvPicPr>
          <p:nvPr/>
        </p:nvPicPr>
        <p:blipFill>
          <a:blip r:embed="rId4" cstate="print"/>
          <a:srcRect/>
          <a:stretch>
            <a:fillRect/>
          </a:stretch>
        </p:blipFill>
        <p:spPr bwMode="auto">
          <a:xfrm>
            <a:off x="7524328" y="1"/>
            <a:ext cx="1619672" cy="18448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384"/>
            <a:ext cx="9036496" cy="1700808"/>
          </a:xfrm>
        </p:spPr>
        <p:txBody>
          <a:bodyPr>
            <a:noAutofit/>
          </a:bodyPr>
          <a:lstStyle/>
          <a:p>
            <a:r>
              <a:rPr lang="el-GR" sz="3600" b="1" dirty="0" smtClean="0"/>
              <a:t>Έλεγχος αισθητικότητας στα </a:t>
            </a:r>
            <a:r>
              <a:rPr lang="el-GR" sz="3600" b="1" dirty="0" err="1" smtClean="0"/>
              <a:t>οσφυοϊερά</a:t>
            </a:r>
            <a:r>
              <a:rPr lang="el-GR" sz="3600" b="1" dirty="0" smtClean="0"/>
              <a:t>  </a:t>
            </a:r>
            <a:r>
              <a:rPr lang="el-GR" sz="3600" b="1" dirty="0" err="1" smtClean="0"/>
              <a:t>δερμοτόμια</a:t>
            </a:r>
            <a:endParaRPr lang="en-US" sz="3600" b="1" dirty="0"/>
          </a:p>
        </p:txBody>
      </p:sp>
      <p:sp>
        <p:nvSpPr>
          <p:cNvPr id="4" name="Foliennummernplatzhalter 3"/>
          <p:cNvSpPr>
            <a:spLocks noGrp="1"/>
          </p:cNvSpPr>
          <p:nvPr>
            <p:ph type="sldNum" sz="quarter" idx="12"/>
          </p:nvPr>
        </p:nvSpPr>
        <p:spPr/>
        <p:txBody>
          <a:bodyPr/>
          <a:lstStyle/>
          <a:p>
            <a:fld id="{15CEDDBF-6E94-49E8-ABF0-8ABF73B66146}" type="slidenum">
              <a:rPr lang="en-US" smtClean="0"/>
              <a:pPr/>
              <a:t>44</a:t>
            </a:fld>
            <a:endParaRPr lang="en-US"/>
          </a:p>
        </p:txBody>
      </p:sp>
      <p:sp>
        <p:nvSpPr>
          <p:cNvPr id="6" name="Rechteck 5"/>
          <p:cNvSpPr/>
          <p:nvPr/>
        </p:nvSpPr>
        <p:spPr>
          <a:xfrm>
            <a:off x="3131840" y="6207695"/>
            <a:ext cx="2518382" cy="461665"/>
          </a:xfrm>
          <a:prstGeom prst="rect">
            <a:avLst/>
          </a:prstGeom>
        </p:spPr>
        <p:txBody>
          <a:bodyPr wrap="none">
            <a:spAutoFit/>
          </a:bodyPr>
          <a:lstStyle/>
          <a:p>
            <a:r>
              <a:rPr lang="el-GR" sz="2400" dirty="0" smtClean="0"/>
              <a:t>Σε θέση </a:t>
            </a:r>
            <a:r>
              <a:rPr lang="el-GR" sz="2400" dirty="0" err="1" smtClean="0"/>
              <a:t>λιθοτομής</a:t>
            </a:r>
            <a:endParaRPr lang="en-US" sz="2400" dirty="0"/>
          </a:p>
        </p:txBody>
      </p:sp>
      <p:grpSp>
        <p:nvGrpSpPr>
          <p:cNvPr id="3" name="Gruppieren 14"/>
          <p:cNvGrpSpPr/>
          <p:nvPr/>
        </p:nvGrpSpPr>
        <p:grpSpPr>
          <a:xfrm>
            <a:off x="827584" y="1507428"/>
            <a:ext cx="7646766" cy="4744027"/>
            <a:chOff x="827584" y="1507428"/>
            <a:chExt cx="7646766" cy="4744027"/>
          </a:xfrm>
        </p:grpSpPr>
        <p:grpSp>
          <p:nvGrpSpPr>
            <p:cNvPr id="7" name="Gruppieren 13"/>
            <p:cNvGrpSpPr/>
            <p:nvPr/>
          </p:nvGrpSpPr>
          <p:grpSpPr>
            <a:xfrm>
              <a:off x="827584" y="1507428"/>
              <a:ext cx="7646766" cy="4744027"/>
              <a:chOff x="827584" y="1507428"/>
              <a:chExt cx="7646766" cy="4744027"/>
            </a:xfrm>
          </p:grpSpPr>
          <p:grpSp>
            <p:nvGrpSpPr>
              <p:cNvPr id="8" name="Gruppieren 10"/>
              <p:cNvGrpSpPr/>
              <p:nvPr/>
            </p:nvGrpSpPr>
            <p:grpSpPr>
              <a:xfrm>
                <a:off x="827584" y="1507428"/>
                <a:ext cx="7646766" cy="4744027"/>
                <a:chOff x="827584" y="1507428"/>
                <a:chExt cx="7646766" cy="4744027"/>
              </a:xfrm>
              <a:solidFill>
                <a:schemeClr val="bg1"/>
              </a:solidFill>
            </p:grpSpPr>
            <p:pic>
              <p:nvPicPr>
                <p:cNvPr id="5" name="Picture 3" descr="perineumgevoel"/>
                <p:cNvPicPr>
                  <a:picLocks noChangeAspect="1" noChangeArrowheads="1"/>
                </p:cNvPicPr>
                <p:nvPr/>
              </p:nvPicPr>
              <p:blipFill>
                <a:blip r:embed="rId2" cstate="print"/>
                <a:stretch>
                  <a:fillRect/>
                </a:stretch>
              </p:blipFill>
              <p:spPr>
                <a:xfrm>
                  <a:off x="827584" y="1507428"/>
                  <a:ext cx="7646766" cy="4744027"/>
                </a:xfrm>
                <a:prstGeom prst="rect">
                  <a:avLst/>
                </a:prstGeom>
                <a:grpFill/>
                <a:ln/>
              </p:spPr>
            </p:pic>
            <p:sp>
              <p:nvSpPr>
                <p:cNvPr id="9" name="Textfeld 8"/>
                <p:cNvSpPr txBox="1"/>
                <p:nvPr/>
              </p:nvSpPr>
              <p:spPr>
                <a:xfrm>
                  <a:off x="5076056" y="4558774"/>
                  <a:ext cx="407484" cy="369332"/>
                </a:xfrm>
                <a:prstGeom prst="rect">
                  <a:avLst/>
                </a:prstGeom>
                <a:grpFill/>
                <a:effectLst>
                  <a:softEdge rad="63500"/>
                </a:effectLst>
              </p:spPr>
              <p:txBody>
                <a:bodyPr wrap="none" rtlCol="0">
                  <a:spAutoFit/>
                </a:bodyPr>
                <a:lstStyle/>
                <a:p>
                  <a:r>
                    <a:rPr lang="de-AT" b="1" dirty="0" err="1" smtClean="0"/>
                    <a:t>S3</a:t>
                  </a:r>
                  <a:endParaRPr lang="de-DE" b="1" dirty="0"/>
                </a:p>
              </p:txBody>
            </p:sp>
            <p:sp>
              <p:nvSpPr>
                <p:cNvPr id="10" name="Textfeld 9"/>
                <p:cNvSpPr txBox="1"/>
                <p:nvPr/>
              </p:nvSpPr>
              <p:spPr>
                <a:xfrm>
                  <a:off x="4472625" y="4437112"/>
                  <a:ext cx="407484" cy="369332"/>
                </a:xfrm>
                <a:prstGeom prst="rect">
                  <a:avLst/>
                </a:prstGeom>
                <a:grpFill/>
                <a:effectLst>
                  <a:softEdge rad="63500"/>
                </a:effectLst>
              </p:spPr>
              <p:txBody>
                <a:bodyPr wrap="none" rtlCol="0">
                  <a:spAutoFit/>
                </a:bodyPr>
                <a:lstStyle/>
                <a:p>
                  <a:r>
                    <a:rPr lang="de-AT" b="1" dirty="0" err="1" smtClean="0"/>
                    <a:t>S4</a:t>
                  </a:r>
                  <a:endParaRPr lang="de-DE" b="1" dirty="0"/>
                </a:p>
              </p:txBody>
            </p:sp>
          </p:grpSp>
          <p:sp>
            <p:nvSpPr>
              <p:cNvPr id="12" name="Textfeld 11"/>
              <p:cNvSpPr txBox="1"/>
              <p:nvPr/>
            </p:nvSpPr>
            <p:spPr>
              <a:xfrm>
                <a:off x="4355976" y="5517232"/>
                <a:ext cx="432048" cy="369332"/>
              </a:xfrm>
              <a:prstGeom prst="rect">
                <a:avLst/>
              </a:prstGeom>
              <a:solidFill>
                <a:schemeClr val="bg1"/>
              </a:solidFill>
              <a:effectLst>
                <a:softEdge rad="63500"/>
              </a:effectLst>
            </p:spPr>
            <p:txBody>
              <a:bodyPr wrap="square" rtlCol="0">
                <a:spAutoFit/>
              </a:bodyPr>
              <a:lstStyle/>
              <a:p>
                <a:pPr algn="ctr"/>
                <a:r>
                  <a:rPr lang="de-AT" b="1" dirty="0" err="1" smtClean="0"/>
                  <a:t>S5</a:t>
                </a:r>
                <a:endParaRPr lang="de-DE" b="1" dirty="0"/>
              </a:p>
            </p:txBody>
          </p:sp>
        </p:grpSp>
        <p:sp>
          <p:nvSpPr>
            <p:cNvPr id="13" name="Textfeld 12"/>
            <p:cNvSpPr txBox="1"/>
            <p:nvPr/>
          </p:nvSpPr>
          <p:spPr>
            <a:xfrm>
              <a:off x="3851920" y="4365104"/>
              <a:ext cx="407484" cy="369332"/>
            </a:xfrm>
            <a:prstGeom prst="rect">
              <a:avLst/>
            </a:prstGeom>
            <a:solidFill>
              <a:schemeClr val="bg1"/>
            </a:solidFill>
            <a:effectLst>
              <a:softEdge rad="63500"/>
            </a:effectLst>
          </p:spPr>
          <p:txBody>
            <a:bodyPr wrap="none" rtlCol="0">
              <a:spAutoFit/>
            </a:bodyPr>
            <a:lstStyle/>
            <a:p>
              <a:r>
                <a:rPr lang="de-AT" b="1" dirty="0" err="1" smtClean="0"/>
                <a:t>S3</a:t>
              </a:r>
              <a:endParaRPr lang="de-DE" b="1" dirty="0"/>
            </a:p>
          </p:txBody>
        </p:sp>
      </p:grpSp>
    </p:spTree>
    <p:extLst>
      <p:ext uri="{BB962C8B-B14F-4D97-AF65-F5344CB8AC3E}">
        <p14:creationId xmlns:p14="http://schemas.microsoft.com/office/powerpoint/2010/main" val="8569782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60000" contrast="-60000"/>
          </a:blip>
          <a:srcRect/>
          <a:stretch>
            <a:fillRect/>
          </a:stretch>
        </p:blipFill>
        <p:spPr bwMode="auto">
          <a:xfrm>
            <a:off x="0" y="0"/>
            <a:ext cx="9144001" cy="6858000"/>
          </a:xfrm>
          <a:prstGeom prst="rect">
            <a:avLst/>
          </a:prstGeom>
          <a:noFill/>
          <a:ln w="9525">
            <a:noFill/>
            <a:miter lim="800000"/>
            <a:headEnd/>
            <a:tailEnd/>
          </a:ln>
          <a:effectLst/>
        </p:spPr>
      </p:pic>
      <p:sp>
        <p:nvSpPr>
          <p:cNvPr id="5" name="Title 4"/>
          <p:cNvSpPr>
            <a:spLocks noGrp="1"/>
          </p:cNvSpPr>
          <p:nvPr>
            <p:ph type="title"/>
          </p:nvPr>
        </p:nvSpPr>
        <p:spPr/>
        <p:txBody>
          <a:bodyPr>
            <a:noAutofit/>
          </a:bodyPr>
          <a:lstStyle/>
          <a:p>
            <a:r>
              <a:rPr lang="el-GR" b="1" dirty="0" smtClean="0"/>
              <a:t>Εκτίμηση πρόπτωσης πυελικών οργάνων</a:t>
            </a:r>
            <a:endParaRPr lang="en-US" b="1" dirty="0"/>
          </a:p>
        </p:txBody>
      </p:sp>
      <p:sp>
        <p:nvSpPr>
          <p:cNvPr id="6" name="Content Placeholder 5"/>
          <p:cNvSpPr>
            <a:spLocks noGrp="1"/>
          </p:cNvSpPr>
          <p:nvPr>
            <p:ph idx="1"/>
          </p:nvPr>
        </p:nvSpPr>
        <p:spPr>
          <a:xfrm>
            <a:off x="4777680" y="1600200"/>
            <a:ext cx="4402832" cy="4525963"/>
          </a:xfrm>
        </p:spPr>
        <p:txBody>
          <a:bodyPr>
            <a:normAutofit fontScale="70000" lnSpcReduction="20000"/>
          </a:bodyPr>
          <a:lstStyle/>
          <a:p>
            <a:r>
              <a:rPr lang="el-GR" b="1" dirty="0" smtClean="0"/>
              <a:t>Βαθμοί πρόπτωσης</a:t>
            </a:r>
          </a:p>
          <a:p>
            <a:pPr marL="1028700" lvl="1" indent="-571500">
              <a:buNone/>
            </a:pPr>
            <a:r>
              <a:rPr lang="el-GR" dirty="0" smtClean="0"/>
              <a:t>0.	δεν υπάρχει πρόπτωση</a:t>
            </a:r>
          </a:p>
          <a:p>
            <a:pPr marL="1028700" lvl="1" indent="-571500">
              <a:buFont typeface="+mj-lt"/>
              <a:buAutoNum type="romanUcPeriod"/>
            </a:pPr>
            <a:r>
              <a:rPr lang="el-GR" dirty="0" smtClean="0"/>
              <a:t>κατώτερο σημείο σε απόσταση μεγαλύτερη από 1</a:t>
            </a:r>
            <a:r>
              <a:rPr lang="en-US" dirty="0" smtClean="0"/>
              <a:t>cm</a:t>
            </a:r>
            <a:r>
              <a:rPr lang="el-GR" dirty="0" smtClean="0"/>
              <a:t> πάνω από το επίπεδο του υμένα</a:t>
            </a:r>
          </a:p>
          <a:p>
            <a:pPr marL="1028700" lvl="1" indent="-571500">
              <a:buFont typeface="+mj-lt"/>
              <a:buAutoNum type="romanUcPeriod"/>
            </a:pPr>
            <a:r>
              <a:rPr lang="el-GR" dirty="0" smtClean="0"/>
              <a:t>κατώτερο σημείο σε απόσταση μικρότερη από 1</a:t>
            </a:r>
            <a:r>
              <a:rPr lang="en-US" dirty="0" smtClean="0"/>
              <a:t>cm</a:t>
            </a:r>
            <a:r>
              <a:rPr lang="el-GR" dirty="0" smtClean="0"/>
              <a:t> από το επίπεδο του υμένα</a:t>
            </a:r>
          </a:p>
          <a:p>
            <a:pPr marL="1028700" lvl="1" indent="-571500">
              <a:buFont typeface="+mj-lt"/>
              <a:buAutoNum type="romanUcPeriod"/>
            </a:pPr>
            <a:r>
              <a:rPr lang="el-GR" dirty="0" smtClean="0"/>
              <a:t>κατώτερο σημείο σε απόσταση μεγαλύτερη από 1</a:t>
            </a:r>
            <a:r>
              <a:rPr lang="en-US" dirty="0" smtClean="0"/>
              <a:t>cm</a:t>
            </a:r>
            <a:r>
              <a:rPr lang="el-GR" dirty="0" smtClean="0"/>
              <a:t> κάτω από το επίπεδο του υμένα</a:t>
            </a:r>
          </a:p>
          <a:p>
            <a:pPr marL="1028700" lvl="1" indent="-571500">
              <a:buFont typeface="+mj-lt"/>
              <a:buAutoNum type="romanUcPeriod"/>
            </a:pPr>
            <a:r>
              <a:rPr lang="el-GR" dirty="0" smtClean="0"/>
              <a:t>Πλήρης εκστροφή του κόλπου</a:t>
            </a:r>
          </a:p>
          <a:p>
            <a:pPr marL="1028700" lvl="1" indent="-571500">
              <a:buFont typeface="+mj-lt"/>
              <a:buAutoNum type="romanUcPeriod"/>
            </a:pPr>
            <a:endParaRPr lang="en-US" dirty="0"/>
          </a:p>
        </p:txBody>
      </p:sp>
      <p:pic>
        <p:nvPicPr>
          <p:cNvPr id="7" name="6 - Εικόνα" descr="pelvic-organ-prolapse-25-638.jpg"/>
          <p:cNvPicPr>
            <a:picLocks noChangeAspect="1"/>
          </p:cNvPicPr>
          <p:nvPr/>
        </p:nvPicPr>
        <p:blipFill>
          <a:blip r:embed="rId4" cstate="print"/>
          <a:stretch>
            <a:fillRect/>
          </a:stretch>
        </p:blipFill>
        <p:spPr>
          <a:xfrm>
            <a:off x="0" y="1890861"/>
            <a:ext cx="5220072" cy="4562475"/>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lum bright="60000" contrast="-60000"/>
          </a:blip>
          <a:srcRect/>
          <a:stretch>
            <a:fillRect/>
          </a:stretch>
        </p:blipFill>
        <p:spPr bwMode="auto">
          <a:xfrm>
            <a:off x="0" y="0"/>
            <a:ext cx="9144001"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l-GR" b="1" dirty="0" smtClean="0"/>
              <a:t>Εστιασμένη κλινική εξέταση </a:t>
            </a:r>
            <a:r>
              <a:rPr lang="el-GR" dirty="0" smtClean="0"/>
              <a:t>♂ ♀</a:t>
            </a:r>
            <a:endParaRPr lang="en-US" dirty="0"/>
          </a:p>
        </p:txBody>
      </p:sp>
      <p:sp>
        <p:nvSpPr>
          <p:cNvPr id="3" name="Content Placeholder 2"/>
          <p:cNvSpPr>
            <a:spLocks noGrp="1"/>
          </p:cNvSpPr>
          <p:nvPr>
            <p:ph idx="1"/>
          </p:nvPr>
        </p:nvSpPr>
        <p:spPr/>
        <p:txBody>
          <a:bodyPr/>
          <a:lstStyle/>
          <a:p>
            <a:r>
              <a:rPr lang="el-GR" dirty="0" smtClean="0"/>
              <a:t>Οιδήματα κάτω άκρων </a:t>
            </a:r>
          </a:p>
          <a:p>
            <a:pPr lvl="1"/>
            <a:r>
              <a:rPr lang="el-GR" dirty="0" smtClean="0"/>
              <a:t>Κινητοποιούνται κατά τη κατάκλιση</a:t>
            </a:r>
          </a:p>
          <a:p>
            <a:pPr lvl="1"/>
            <a:r>
              <a:rPr lang="el-GR" dirty="0" smtClean="0"/>
              <a:t>Πολυουρία, συχνουρία, επιτακτικότητα</a:t>
            </a:r>
          </a:p>
          <a:p>
            <a:r>
              <a:rPr lang="el-GR" dirty="0" smtClean="0"/>
              <a:t>Τρόμος, βραδυκινησία, δυσαρθρία</a:t>
            </a:r>
          </a:p>
          <a:p>
            <a:pPr lvl="1"/>
            <a:r>
              <a:rPr lang="en-US" dirty="0" smtClean="0"/>
              <a:t>N. Parkinson</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err="1" smtClean="0"/>
              <a:t>Ουροροομετρία</a:t>
            </a:r>
            <a:r>
              <a:rPr lang="el-GR" b="1" dirty="0" smtClean="0"/>
              <a:t>-Μέτρηση </a:t>
            </a:r>
            <a:r>
              <a:rPr lang="en-US" b="1" dirty="0" smtClean="0"/>
              <a:t>PVR</a:t>
            </a:r>
            <a:r>
              <a:rPr lang="el-GR" b="1" dirty="0" smtClean="0"/>
              <a:t> </a:t>
            </a:r>
            <a:endParaRPr lang="el-GR" b="1"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07504" y="3861048"/>
            <a:ext cx="5832648" cy="2804170"/>
          </a:xfrm>
          <a:prstGeom prst="rect">
            <a:avLst/>
          </a:prstGeom>
          <a:noFill/>
          <a:ln w="9525">
            <a:noFill/>
            <a:miter lim="800000"/>
            <a:headEnd/>
            <a:tailEnd/>
          </a:ln>
        </p:spPr>
      </p:pic>
      <p:pic>
        <p:nvPicPr>
          <p:cNvPr id="4" name="Picture 4" descr="31"/>
          <p:cNvPicPr>
            <a:picLocks noChangeAspect="1" noChangeArrowheads="1"/>
          </p:cNvPicPr>
          <p:nvPr/>
        </p:nvPicPr>
        <p:blipFill>
          <a:blip r:embed="rId3" cstate="print"/>
          <a:srcRect/>
          <a:stretch>
            <a:fillRect/>
          </a:stretch>
        </p:blipFill>
        <p:spPr>
          <a:xfrm>
            <a:off x="6159216" y="4221088"/>
            <a:ext cx="2984784" cy="2447429"/>
          </a:xfrm>
          <a:prstGeom prst="rect">
            <a:avLst/>
          </a:prstGeom>
          <a:noFill/>
        </p:spPr>
      </p:pic>
      <p:pic>
        <p:nvPicPr>
          <p:cNvPr id="5122" name="Picture 2"/>
          <p:cNvPicPr>
            <a:picLocks noChangeAspect="1" noChangeArrowheads="1"/>
          </p:cNvPicPr>
          <p:nvPr/>
        </p:nvPicPr>
        <p:blipFill>
          <a:blip r:embed="rId4" cstate="print"/>
          <a:srcRect/>
          <a:stretch>
            <a:fillRect/>
          </a:stretch>
        </p:blipFill>
        <p:spPr bwMode="auto">
          <a:xfrm>
            <a:off x="0" y="1412776"/>
            <a:ext cx="4427984" cy="2448272"/>
          </a:xfrm>
          <a:prstGeom prst="rect">
            <a:avLst/>
          </a:prstGeom>
          <a:noFill/>
          <a:ln w="9525">
            <a:noFill/>
            <a:miter lim="800000"/>
            <a:headEnd/>
            <a:tailEnd/>
          </a:ln>
        </p:spPr>
      </p:pic>
      <p:pic>
        <p:nvPicPr>
          <p:cNvPr id="5123" name="Picture 3"/>
          <p:cNvPicPr>
            <a:picLocks noChangeAspect="1" noChangeArrowheads="1"/>
          </p:cNvPicPr>
          <p:nvPr/>
        </p:nvPicPr>
        <p:blipFill>
          <a:blip r:embed="rId5" cstate="print"/>
          <a:srcRect/>
          <a:stretch>
            <a:fillRect/>
          </a:stretch>
        </p:blipFill>
        <p:spPr bwMode="auto">
          <a:xfrm>
            <a:off x="3725738" y="1518667"/>
            <a:ext cx="5238750" cy="1838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7 - Θέση αριθμού διαφάνειας"/>
          <p:cNvSpPr>
            <a:spLocks noGrp="1"/>
          </p:cNvSpPr>
          <p:nvPr>
            <p:ph type="sldNum" sz="quarter" idx="12"/>
          </p:nvPr>
        </p:nvSpPr>
        <p:spPr/>
        <p:txBody>
          <a:bodyPr/>
          <a:lstStyle/>
          <a:p>
            <a:fld id="{19950254-745C-4755-AD20-4EFD80E7BBBB}" type="slidenum">
              <a:rPr lang="el-GR"/>
              <a:pPr/>
              <a:t>48</a:t>
            </a:fld>
            <a:endParaRPr lang="el-GR"/>
          </a:p>
        </p:txBody>
      </p:sp>
      <p:sp>
        <p:nvSpPr>
          <p:cNvPr id="414722" name="Rectangle 2"/>
          <p:cNvSpPr>
            <a:spLocks noGrp="1" noChangeArrowheads="1"/>
          </p:cNvSpPr>
          <p:nvPr>
            <p:ph type="title"/>
          </p:nvPr>
        </p:nvSpPr>
        <p:spPr>
          <a:xfrm>
            <a:off x="2123728" y="-27384"/>
            <a:ext cx="6563072" cy="1143000"/>
          </a:xfrm>
        </p:spPr>
        <p:txBody>
          <a:bodyPr/>
          <a:lstStyle/>
          <a:p>
            <a:r>
              <a:rPr lang="el-GR" b="1" dirty="0"/>
              <a:t>ΗΜΕΡΟΛΟΓΙΟ ΟΥΡΗΣΗΣ</a:t>
            </a:r>
            <a:endParaRPr lang="de-AT" b="1" dirty="0"/>
          </a:p>
        </p:txBody>
      </p:sp>
      <p:pic>
        <p:nvPicPr>
          <p:cNvPr id="414723" name="Picture 3" descr="DSCN2717"/>
          <p:cNvPicPr>
            <a:picLocks noGrp="1" noChangeAspect="1" noChangeArrowheads="1"/>
          </p:cNvPicPr>
          <p:nvPr>
            <p:ph sz="half" idx="1"/>
          </p:nvPr>
        </p:nvPicPr>
        <p:blipFill>
          <a:blip r:embed="rId2" cstate="print"/>
          <a:srcRect/>
          <a:stretch>
            <a:fillRect/>
          </a:stretch>
        </p:blipFill>
        <p:spPr>
          <a:xfrm>
            <a:off x="0" y="404664"/>
            <a:ext cx="2015902" cy="2160240"/>
          </a:xfrm>
          <a:noFill/>
          <a:ln/>
        </p:spPr>
      </p:pic>
      <p:graphicFrame>
        <p:nvGraphicFramePr>
          <p:cNvPr id="414813" name="Group 93"/>
          <p:cNvGraphicFramePr>
            <a:graphicFrameLocks noGrp="1"/>
          </p:cNvGraphicFramePr>
          <p:nvPr>
            <p:ph sz="quarter" idx="3"/>
          </p:nvPr>
        </p:nvGraphicFramePr>
        <p:xfrm>
          <a:off x="2339753" y="980728"/>
          <a:ext cx="6624735" cy="2457803"/>
        </p:xfrm>
        <a:graphic>
          <a:graphicData uri="http://schemas.openxmlformats.org/drawingml/2006/table">
            <a:tbl>
              <a:tblPr/>
              <a:tblGrid>
                <a:gridCol w="936103"/>
                <a:gridCol w="1080120"/>
                <a:gridCol w="1080120"/>
                <a:gridCol w="1368152"/>
                <a:gridCol w="2160240"/>
              </a:tblGrid>
              <a:tr h="3977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tx1"/>
                          </a:solidFill>
                          <a:effectLst>
                            <a:outerShdw blurRad="38100" dist="38100" dir="2700000" algn="tl">
                              <a:srgbClr val="FFFFFF"/>
                            </a:outerShdw>
                          </a:effectLst>
                          <a:latin typeface="Arial" charset="0"/>
                        </a:rPr>
                        <a:t>ΩΡΑ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tx1"/>
                          </a:solidFill>
                          <a:effectLst>
                            <a:outerShdw blurRad="38100" dist="38100" dir="2700000" algn="tl">
                              <a:srgbClr val="FFFFFF"/>
                            </a:outerShdw>
                          </a:effectLst>
                          <a:latin typeface="Arial" charset="0"/>
                        </a:rPr>
                        <a:t>ΟΥΡΑ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smtClean="0">
                          <a:ln>
                            <a:noFill/>
                          </a:ln>
                          <a:solidFill>
                            <a:schemeClr val="tx1"/>
                          </a:solidFill>
                          <a:effectLst>
                            <a:outerShdw blurRad="38100" dist="38100" dir="2700000" algn="tl">
                              <a:srgbClr val="FFFFFF"/>
                            </a:outerShdw>
                          </a:effectLst>
                          <a:latin typeface="Arial" charset="0"/>
                        </a:rPr>
                        <a:t>ΥΓΡΑ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tx1"/>
                          </a:solidFill>
                          <a:effectLst>
                            <a:outerShdw blurRad="38100" dist="38100" dir="2700000" algn="tl">
                              <a:srgbClr val="FFFFFF"/>
                            </a:outerShdw>
                          </a:effectLst>
                          <a:latin typeface="Arial" charset="0"/>
                        </a:rPr>
                        <a:t>ΑΚΡΑΤΕΙΑ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err="1" smtClean="0">
                          <a:ln>
                            <a:noFill/>
                          </a:ln>
                          <a:solidFill>
                            <a:schemeClr val="tx1"/>
                          </a:solidFill>
                          <a:effectLst>
                            <a:outerShdw blurRad="38100" dist="38100" dir="2700000" algn="tl">
                              <a:srgbClr val="FFFFFF"/>
                            </a:outerShdw>
                          </a:effectLst>
                          <a:latin typeface="Arial" charset="0"/>
                        </a:rPr>
                        <a:t>Επιτακτικότητα</a:t>
                      </a:r>
                      <a:endParaRPr kumimoji="0" lang="el-GR" sz="1800" b="1" i="0" u="none" strike="noStrike" cap="none" normalizeH="0" baseline="0" dirty="0" smtClean="0">
                        <a:ln>
                          <a:noFill/>
                        </a:ln>
                        <a:solidFill>
                          <a:schemeClr val="tx1"/>
                        </a:solidFill>
                        <a:effectLst>
                          <a:outerShdw blurRad="38100" dist="38100" dir="2700000" algn="tl">
                            <a:srgbClr val="FFFFFF"/>
                          </a:outerShdw>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4356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08:15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250 </a:t>
                      </a:r>
                      <a:r>
                        <a:rPr kumimoji="0" lang="en-US" sz="2000" b="0" i="0" u="none" strike="noStrike" cap="none" normalizeH="0" baseline="0" dirty="0" smtClean="0">
                          <a:ln>
                            <a:noFill/>
                          </a:ln>
                          <a:solidFill>
                            <a:schemeClr val="tx1"/>
                          </a:solidFill>
                          <a:effectLst/>
                          <a:latin typeface="Arial" charset="0"/>
                        </a:rPr>
                        <a:t>ml</a:t>
                      </a:r>
                      <a:endParaRPr kumimoji="0" lang="el-GR"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όχι</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2588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9:00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200 </a:t>
                      </a:r>
                      <a:r>
                        <a:rPr kumimoji="0" lang="en-US" sz="2000" b="0" i="0" u="none" strike="noStrike" cap="none" normalizeH="0" baseline="0" smtClean="0">
                          <a:ln>
                            <a:noFill/>
                          </a:ln>
                          <a:solidFill>
                            <a:schemeClr val="tx1"/>
                          </a:solidFill>
                          <a:effectLst/>
                          <a:latin typeface="Arial" charset="0"/>
                        </a:rPr>
                        <a:t>ml</a:t>
                      </a:r>
                      <a:endParaRPr kumimoji="0" lang="el-GR"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4356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10</a:t>
                      </a:r>
                      <a:r>
                        <a:rPr kumimoji="0" lang="el-GR" sz="2000" b="0" i="0" u="none" strike="noStrike" cap="none" normalizeH="0" baseline="0" smtClean="0">
                          <a:ln>
                            <a:noFill/>
                          </a:ln>
                          <a:solidFill>
                            <a:schemeClr val="tx1"/>
                          </a:solidFill>
                          <a:effectLst/>
                          <a:latin typeface="Arial" charset="0"/>
                        </a:rPr>
                        <a:t>:30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160 </a:t>
                      </a:r>
                      <a:r>
                        <a:rPr kumimoji="0" lang="en-US" sz="2000" b="0" i="0" u="none" strike="noStrike" cap="none" normalizeH="0" baseline="0" smtClean="0">
                          <a:ln>
                            <a:noFill/>
                          </a:ln>
                          <a:solidFill>
                            <a:schemeClr val="tx1"/>
                          </a:solidFill>
                          <a:effectLst/>
                          <a:latin typeface="Arial" charset="0"/>
                        </a:rPr>
                        <a:t>ml</a:t>
                      </a:r>
                      <a:endParaRPr kumimoji="0" lang="el-GR"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ναι</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2588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11:00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250 ml</a:t>
                      </a:r>
                      <a:endParaRPr kumimoji="0" lang="el-GR"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2588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Arial"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
        <p:nvSpPr>
          <p:cNvPr id="7" name="2 - Θέση περιεχομένου"/>
          <p:cNvSpPr>
            <a:spLocks noGrp="1"/>
          </p:cNvSpPr>
          <p:nvPr>
            <p:ph idx="1"/>
          </p:nvPr>
        </p:nvSpPr>
        <p:spPr>
          <a:xfrm>
            <a:off x="251520" y="3573016"/>
            <a:ext cx="8568952" cy="1977083"/>
          </a:xfrm>
        </p:spPr>
        <p:txBody>
          <a:bodyPr>
            <a:normAutofit/>
          </a:bodyPr>
          <a:lstStyle/>
          <a:p>
            <a:r>
              <a:rPr lang="el-GR" sz="2000" dirty="0" smtClean="0"/>
              <a:t>Τα ημερολόγια ούρησης, διάρκειας 3-7 ημερών, είναι αξιόπιστα εργαλεία για την αντικειμενική καταγραφή του όγκου ούρησης, συχνουρίας, </a:t>
            </a:r>
            <a:r>
              <a:rPr lang="el-GR" sz="2000" dirty="0" err="1" smtClean="0"/>
              <a:t>νυκτουρίας</a:t>
            </a:r>
            <a:r>
              <a:rPr lang="el-GR" sz="2000" dirty="0" smtClean="0"/>
              <a:t> και επεισοδίων ακράτειας </a:t>
            </a:r>
            <a:r>
              <a:rPr lang="en-US" sz="2000" dirty="0" smtClean="0"/>
              <a:t>(LE 2b)</a:t>
            </a:r>
          </a:p>
          <a:p>
            <a:r>
              <a:rPr lang="el-GR" sz="2000" dirty="0" smtClean="0"/>
              <a:t>Τα ημερολόγια ούρησης είναι ευαίσθητα σε αλλαγές και αξιόπιστα στην καταγραφή του αποτελέσματος</a:t>
            </a:r>
            <a:r>
              <a:rPr lang="en-US" sz="2000" dirty="0" smtClean="0"/>
              <a:t> </a:t>
            </a:r>
            <a:r>
              <a:rPr lang="el-GR" sz="2000" dirty="0" smtClean="0"/>
              <a:t>(</a:t>
            </a:r>
            <a:r>
              <a:rPr lang="en-US" sz="2000" dirty="0" smtClean="0"/>
              <a:t>LE 2b)</a:t>
            </a:r>
            <a:endParaRPr lang="el-GR" sz="2000" dirty="0"/>
          </a:p>
        </p:txBody>
      </p:sp>
      <p:graphicFrame>
        <p:nvGraphicFramePr>
          <p:cNvPr id="8" name="3 - Θέση περιεχομένου"/>
          <p:cNvGraphicFramePr>
            <a:graphicFrameLocks noGrp="1"/>
          </p:cNvGraphicFramePr>
          <p:nvPr>
            <p:ph idx="1"/>
          </p:nvPr>
        </p:nvGraphicFramePr>
        <p:xfrm>
          <a:off x="251520" y="5301208"/>
          <a:ext cx="8712968" cy="1381760"/>
        </p:xfrm>
        <a:graphic>
          <a:graphicData uri="http://schemas.openxmlformats.org/drawingml/2006/table">
            <a:tbl>
              <a:tblPr firstRow="1" bandRow="1">
                <a:tableStyleId>{5C22544A-7EE6-4342-B048-85BDC9FD1C3A}</a:tableStyleId>
              </a:tblPr>
              <a:tblGrid>
                <a:gridCol w="6912768"/>
                <a:gridCol w="1800200"/>
              </a:tblGrid>
              <a:tr h="370840">
                <a:tc>
                  <a:txBody>
                    <a:bodyPr/>
                    <a:lstStyle/>
                    <a:p>
                      <a:r>
                        <a:rPr lang="el-GR" dirty="0" smtClean="0"/>
                        <a:t>Συστάσεις</a:t>
                      </a:r>
                      <a:r>
                        <a:rPr lang="el-GR" baseline="0" dirty="0" smtClean="0"/>
                        <a:t> </a:t>
                      </a:r>
                      <a:endParaRPr lang="el-GR" dirty="0"/>
                    </a:p>
                  </a:txBody>
                  <a:tcPr/>
                </a:tc>
                <a:tc>
                  <a:txBody>
                    <a:bodyPr/>
                    <a:lstStyle/>
                    <a:p>
                      <a:r>
                        <a:rPr lang="en-US" dirty="0" smtClean="0"/>
                        <a:t>Strength</a:t>
                      </a:r>
                      <a:r>
                        <a:rPr lang="en-US" baseline="0" dirty="0" smtClean="0"/>
                        <a:t> Rating</a:t>
                      </a:r>
                      <a:endParaRPr lang="el-GR" dirty="0"/>
                    </a:p>
                  </a:txBody>
                  <a:tcPr/>
                </a:tc>
              </a:tr>
              <a:tr h="370840">
                <a:tc>
                  <a:txBody>
                    <a:bodyPr/>
                    <a:lstStyle/>
                    <a:p>
                      <a:r>
                        <a:rPr lang="el-GR" dirty="0" smtClean="0"/>
                        <a:t>Ζητήστε</a:t>
                      </a:r>
                      <a:r>
                        <a:rPr lang="el-GR" baseline="0" dirty="0" smtClean="0"/>
                        <a:t> από τους ασθενείς με ακράτεια να συμπληρώσουν ένα ημερολόγιο ούρησης </a:t>
                      </a:r>
                      <a:endParaRPr lang="el-GR" dirty="0"/>
                    </a:p>
                  </a:txBody>
                  <a:tcPr/>
                </a:tc>
                <a:tc>
                  <a:txBody>
                    <a:bodyPr/>
                    <a:lstStyle/>
                    <a:p>
                      <a:r>
                        <a:rPr lang="el-GR" dirty="0" smtClean="0"/>
                        <a:t>Ισχυρή</a:t>
                      </a:r>
                      <a:endParaRPr lang="el-GR" dirty="0"/>
                    </a:p>
                  </a:txBody>
                  <a:tcPr/>
                </a:tc>
              </a:tr>
              <a:tr h="370840">
                <a:tc>
                  <a:txBody>
                    <a:bodyPr/>
                    <a:lstStyle/>
                    <a:p>
                      <a:r>
                        <a:rPr lang="el-GR" dirty="0" smtClean="0"/>
                        <a:t>Η διάρκεια</a:t>
                      </a:r>
                      <a:r>
                        <a:rPr lang="el-GR" baseline="0" dirty="0" smtClean="0"/>
                        <a:t> του ημερολογίου να πρέπει να είναι τουλάχιστον 3  ημέρες</a:t>
                      </a:r>
                      <a:endParaRPr lang="el-GR" dirty="0"/>
                    </a:p>
                  </a:txBody>
                  <a:tcPr/>
                </a:tc>
                <a:tc>
                  <a:txBody>
                    <a:bodyPr/>
                    <a:lstStyle/>
                    <a:p>
                      <a:r>
                        <a:rPr lang="el-GR" dirty="0" smtClean="0"/>
                        <a:t>Ισχυρή</a:t>
                      </a:r>
                      <a:endParaRPr lang="el-GR" dirty="0"/>
                    </a:p>
                  </a:txBody>
                  <a:tcPr/>
                </a:tc>
              </a:tr>
            </a:tbl>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60000" contrast="-60000"/>
          </a:blip>
          <a:srcRect/>
          <a:stretch>
            <a:fillRect/>
          </a:stretch>
        </p:blipFill>
        <p:spPr bwMode="auto">
          <a:xfrm>
            <a:off x="0" y="0"/>
            <a:ext cx="9144001"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b="1" dirty="0" smtClean="0"/>
              <a:t>Pad test</a:t>
            </a:r>
            <a:endParaRPr lang="en-US" b="1" dirty="0"/>
          </a:p>
        </p:txBody>
      </p:sp>
      <p:sp>
        <p:nvSpPr>
          <p:cNvPr id="3" name="Content Placeholder 2"/>
          <p:cNvSpPr>
            <a:spLocks noGrp="1"/>
          </p:cNvSpPr>
          <p:nvPr>
            <p:ph idx="1"/>
          </p:nvPr>
        </p:nvSpPr>
        <p:spPr>
          <a:xfrm>
            <a:off x="457200" y="1600200"/>
            <a:ext cx="8229600" cy="4876800"/>
          </a:xfrm>
        </p:spPr>
        <p:txBody>
          <a:bodyPr>
            <a:normAutofit/>
          </a:bodyPr>
          <a:lstStyle/>
          <a:p>
            <a:r>
              <a:rPr lang="el-GR" dirty="0" smtClean="0"/>
              <a:t>Μικρής διάρκειας</a:t>
            </a:r>
          </a:p>
          <a:p>
            <a:pPr lvl="1"/>
            <a:r>
              <a:rPr lang="el-GR" dirty="0" smtClean="0"/>
              <a:t>Καθορισμένη δραστηριότητα για μια ώρα σε συνθήκες ιατρείου</a:t>
            </a:r>
          </a:p>
          <a:p>
            <a:pPr lvl="1"/>
            <a:r>
              <a:rPr lang="el-GR" dirty="0" smtClean="0"/>
              <a:t>Γεμάτη κύστη</a:t>
            </a:r>
          </a:p>
          <a:p>
            <a:pPr lvl="1"/>
            <a:r>
              <a:rPr lang="el-GR" dirty="0" smtClean="0"/>
              <a:t>Θετικό &gt;</a:t>
            </a:r>
            <a:r>
              <a:rPr lang="en-US" dirty="0" smtClean="0"/>
              <a:t> </a:t>
            </a:r>
            <a:r>
              <a:rPr lang="el-GR" dirty="0" smtClean="0"/>
              <a:t>1</a:t>
            </a:r>
            <a:r>
              <a:rPr lang="en-US" dirty="0" err="1" smtClean="0"/>
              <a:t>gr</a:t>
            </a:r>
            <a:r>
              <a:rPr lang="el-GR" dirty="0" smtClean="0"/>
              <a:t> (για 1 ώρα)</a:t>
            </a:r>
            <a:endParaRPr lang="en-US" dirty="0" smtClean="0"/>
          </a:p>
          <a:p>
            <a:r>
              <a:rPr lang="el-GR" dirty="0" smtClean="0"/>
              <a:t>Μεγάλης διάρκειας</a:t>
            </a:r>
          </a:p>
          <a:p>
            <a:pPr lvl="1"/>
            <a:r>
              <a:rPr lang="el-GR" dirty="0" smtClean="0"/>
              <a:t>24 ή 48ώρες</a:t>
            </a:r>
          </a:p>
          <a:p>
            <a:pPr lvl="1"/>
            <a:r>
              <a:rPr lang="el-GR" dirty="0" smtClean="0"/>
              <a:t>Θετικό &gt;</a:t>
            </a:r>
            <a:r>
              <a:rPr lang="en-US" dirty="0" smtClean="0"/>
              <a:t> </a:t>
            </a:r>
            <a:r>
              <a:rPr lang="el-GR" dirty="0" smtClean="0"/>
              <a:t>4</a:t>
            </a:r>
            <a:r>
              <a:rPr lang="en-US" dirty="0" err="1" smtClean="0"/>
              <a:t>gr</a:t>
            </a:r>
            <a:r>
              <a:rPr lang="el-GR" dirty="0" smtClean="0"/>
              <a:t> (για 24 ώρες)</a:t>
            </a:r>
            <a:endParaRPr lang="en-US" dirty="0" smtClean="0"/>
          </a:p>
          <a:p>
            <a:pPr marL="0" lvl="0" indent="0">
              <a:buNone/>
            </a:pPr>
            <a:r>
              <a:rPr lang="en-US" sz="1600" dirty="0" err="1" smtClean="0">
                <a:solidFill>
                  <a:prstClr val="black"/>
                </a:solidFill>
              </a:rPr>
              <a:t>Jakobsen</a:t>
            </a:r>
            <a:r>
              <a:rPr lang="en-US" sz="1600" dirty="0" smtClean="0">
                <a:solidFill>
                  <a:prstClr val="black"/>
                </a:solidFill>
              </a:rPr>
              <a:t> H, </a:t>
            </a:r>
            <a:r>
              <a:rPr lang="en-US" sz="1600" dirty="0" err="1" smtClean="0">
                <a:solidFill>
                  <a:prstClr val="black"/>
                </a:solidFill>
              </a:rPr>
              <a:t>Kromann</a:t>
            </a:r>
            <a:r>
              <a:rPr lang="en-US" sz="1600" dirty="0" smtClean="0">
                <a:solidFill>
                  <a:prstClr val="black"/>
                </a:solidFill>
              </a:rPr>
              <a:t>-Andersen B, Nielsen KK, et al. Pad weighing tests with 50% or 75% bladder filling. Does it matter? </a:t>
            </a:r>
            <a:r>
              <a:rPr lang="en-US" sz="1600" dirty="0" err="1" smtClean="0">
                <a:solidFill>
                  <a:prstClr val="black"/>
                </a:solidFill>
              </a:rPr>
              <a:t>Acta</a:t>
            </a:r>
            <a:r>
              <a:rPr lang="en-US" sz="1600" dirty="0" smtClean="0">
                <a:solidFill>
                  <a:prstClr val="black"/>
                </a:solidFill>
              </a:rPr>
              <a:t> </a:t>
            </a:r>
            <a:r>
              <a:rPr lang="en-US" sz="1600" dirty="0" err="1" smtClean="0">
                <a:solidFill>
                  <a:prstClr val="black"/>
                </a:solidFill>
              </a:rPr>
              <a:t>Obstet</a:t>
            </a:r>
            <a:r>
              <a:rPr lang="en-US" sz="1600" dirty="0" smtClean="0">
                <a:solidFill>
                  <a:prstClr val="black"/>
                </a:solidFill>
              </a:rPr>
              <a:t> </a:t>
            </a:r>
            <a:r>
              <a:rPr lang="en-US" sz="1600" dirty="0" err="1" smtClean="0">
                <a:solidFill>
                  <a:prstClr val="black"/>
                </a:solidFill>
              </a:rPr>
              <a:t>Gynecol</a:t>
            </a:r>
            <a:r>
              <a:rPr lang="en-US" sz="1600" dirty="0" smtClean="0">
                <a:solidFill>
                  <a:prstClr val="black"/>
                </a:solidFill>
              </a:rPr>
              <a:t> Scand 1993;72(5):377-81.</a:t>
            </a:r>
          </a:p>
          <a:p>
            <a:pPr lvl="1">
              <a:buNone/>
            </a:pPr>
            <a:endParaRPr lang="en-US"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33400" y="228600"/>
            <a:ext cx="7772400" cy="838200"/>
          </a:xfrm>
          <a:effectLst>
            <a:outerShdw dist="35921" dir="2700000" algn="ctr" rotWithShape="0">
              <a:schemeClr val="tx1"/>
            </a:outerShdw>
          </a:effectLst>
        </p:spPr>
        <p:txBody>
          <a:bodyPr/>
          <a:lstStyle/>
          <a:p>
            <a:pPr eaLnBrk="1" hangingPunct="1">
              <a:defRPr/>
            </a:pPr>
            <a:r>
              <a:rPr lang="el-GR" sz="4800" b="1" smtClean="0">
                <a:solidFill>
                  <a:schemeClr val="tx1"/>
                </a:solidFill>
              </a:rPr>
              <a:t>Φάση Πλήρωσης</a:t>
            </a:r>
          </a:p>
        </p:txBody>
      </p:sp>
      <p:sp>
        <p:nvSpPr>
          <p:cNvPr id="36867" name="Text Box 3"/>
          <p:cNvSpPr txBox="1">
            <a:spLocks noChangeArrowheads="1"/>
          </p:cNvSpPr>
          <p:nvPr/>
        </p:nvSpPr>
        <p:spPr bwMode="auto">
          <a:xfrm>
            <a:off x="1331913" y="4652963"/>
            <a:ext cx="6248400" cy="2246769"/>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defRPr/>
            </a:pPr>
            <a:r>
              <a:rPr lang="el-GR" sz="2800" b="1" dirty="0"/>
              <a:t>Χωρητικότητα κύστης</a:t>
            </a:r>
          </a:p>
          <a:p>
            <a:pPr>
              <a:defRPr/>
            </a:pPr>
            <a:endParaRPr lang="el-GR" sz="2800" b="1" dirty="0"/>
          </a:p>
          <a:p>
            <a:pPr>
              <a:defRPr/>
            </a:pPr>
            <a:endParaRPr lang="el-GR" sz="2800" dirty="0" smtClean="0"/>
          </a:p>
          <a:p>
            <a:pPr>
              <a:defRPr/>
            </a:pPr>
            <a:r>
              <a:rPr lang="el-GR" sz="2800" dirty="0" smtClean="0"/>
              <a:t>- ενήλικες </a:t>
            </a:r>
            <a:r>
              <a:rPr lang="el-GR" sz="2800" dirty="0"/>
              <a:t>400–500 </a:t>
            </a:r>
            <a:r>
              <a:rPr lang="en-US" sz="2800" dirty="0"/>
              <a:t>ml</a:t>
            </a:r>
          </a:p>
          <a:p>
            <a:pPr>
              <a:defRPr/>
            </a:pPr>
            <a:r>
              <a:rPr lang="el-GR" sz="2800" dirty="0"/>
              <a:t>- παιδιά (ηλικία σε έτη </a:t>
            </a:r>
            <a:r>
              <a:rPr lang="el-GR" sz="2800" dirty="0">
                <a:sym typeface="Symbol" pitchFamily="18" charset="2"/>
              </a:rPr>
              <a:t> 30) +30 </a:t>
            </a:r>
            <a:r>
              <a:rPr lang="en-US" sz="2800" dirty="0">
                <a:sym typeface="Symbol" pitchFamily="18" charset="2"/>
              </a:rPr>
              <a:t>ml</a:t>
            </a:r>
            <a:endParaRPr lang="el-GR" sz="2800" dirty="0"/>
          </a:p>
        </p:txBody>
      </p:sp>
      <p:grpSp>
        <p:nvGrpSpPr>
          <p:cNvPr id="3" name="Group 4"/>
          <p:cNvGrpSpPr>
            <a:grpSpLocks/>
          </p:cNvGrpSpPr>
          <p:nvPr/>
        </p:nvGrpSpPr>
        <p:grpSpPr bwMode="auto">
          <a:xfrm>
            <a:off x="1476375" y="1628775"/>
            <a:ext cx="4191000" cy="2819400"/>
            <a:chOff x="192" y="864"/>
            <a:chExt cx="2640" cy="1776"/>
          </a:xfrm>
        </p:grpSpPr>
        <p:sp>
          <p:nvSpPr>
            <p:cNvPr id="11273" name="Oval 5" descr="Σταγόνες νερού"/>
            <p:cNvSpPr>
              <a:spLocks noChangeArrowheads="1"/>
            </p:cNvSpPr>
            <p:nvPr/>
          </p:nvSpPr>
          <p:spPr bwMode="auto">
            <a:xfrm>
              <a:off x="192" y="864"/>
              <a:ext cx="1776" cy="1776"/>
            </a:xfrm>
            <a:prstGeom prst="ellipse">
              <a:avLst/>
            </a:prstGeom>
            <a:blipFill dpi="0" rotWithShape="0">
              <a:blip r:embed="rId2" cstate="print"/>
              <a:srcRect/>
              <a:tile tx="0" ty="0" sx="100000" sy="100000" flip="none" algn="tl"/>
            </a:blipFill>
            <a:ln w="9525">
              <a:solidFill>
                <a:schemeClr val="tx1"/>
              </a:solidFill>
              <a:round/>
              <a:headEnd/>
              <a:tailEnd/>
            </a:ln>
          </p:spPr>
          <p:txBody>
            <a:bodyPr wrap="none" anchor="ctr"/>
            <a:lstStyle/>
            <a:p>
              <a:endParaRPr lang="el-GR" sz="3200">
                <a:latin typeface="Times New Roman" pitchFamily="18" charset="0"/>
              </a:endParaRPr>
            </a:p>
          </p:txBody>
        </p:sp>
        <p:sp>
          <p:nvSpPr>
            <p:cNvPr id="11274" name="Rectangle 6"/>
            <p:cNvSpPr>
              <a:spLocks noChangeArrowheads="1"/>
            </p:cNvSpPr>
            <p:nvPr/>
          </p:nvSpPr>
          <p:spPr bwMode="auto">
            <a:xfrm>
              <a:off x="1824" y="1200"/>
              <a:ext cx="1008" cy="1056"/>
            </a:xfrm>
            <a:prstGeom prst="rect">
              <a:avLst/>
            </a:prstGeom>
            <a:solidFill>
              <a:srgbClr val="FFFF00"/>
            </a:solidFill>
            <a:ln w="9525">
              <a:solidFill>
                <a:schemeClr val="tx1"/>
              </a:solidFill>
              <a:miter lim="800000"/>
              <a:headEnd/>
              <a:tailEnd/>
            </a:ln>
          </p:spPr>
          <p:txBody>
            <a:bodyPr wrap="none" anchor="ctr"/>
            <a:lstStyle/>
            <a:p>
              <a:endParaRPr lang="el-GR" sz="2400">
                <a:solidFill>
                  <a:srgbClr val="FFFF00"/>
                </a:solidFill>
                <a:latin typeface="Times New Roman" pitchFamily="18" charset="0"/>
              </a:endParaRPr>
            </a:p>
          </p:txBody>
        </p:sp>
        <p:pic>
          <p:nvPicPr>
            <p:cNvPr id="11275" name="Picture 7" descr="pe01212_"/>
            <p:cNvPicPr>
              <a:picLocks noChangeAspect="1" noChangeArrowheads="1"/>
            </p:cNvPicPr>
            <p:nvPr/>
          </p:nvPicPr>
          <p:blipFill>
            <a:blip r:embed="rId3" cstate="print"/>
            <a:srcRect/>
            <a:stretch>
              <a:fillRect/>
            </a:stretch>
          </p:blipFill>
          <p:spPr bwMode="auto">
            <a:xfrm>
              <a:off x="1872" y="1248"/>
              <a:ext cx="912" cy="864"/>
            </a:xfrm>
            <a:prstGeom prst="rect">
              <a:avLst/>
            </a:prstGeom>
            <a:noFill/>
            <a:ln w="9525">
              <a:noFill/>
              <a:miter lim="800000"/>
              <a:headEnd/>
              <a:tailEnd/>
            </a:ln>
          </p:spPr>
        </p:pic>
      </p:grpSp>
      <p:sp>
        <p:nvSpPr>
          <p:cNvPr id="36872" name="Text Box 8"/>
          <p:cNvSpPr txBox="1">
            <a:spLocks noChangeArrowheads="1"/>
          </p:cNvSpPr>
          <p:nvPr/>
        </p:nvSpPr>
        <p:spPr bwMode="auto">
          <a:xfrm>
            <a:off x="5580063" y="2678113"/>
            <a:ext cx="2305050" cy="82232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defRPr/>
            </a:pPr>
            <a:r>
              <a:rPr lang="el-GR" sz="2400" b="1">
                <a:solidFill>
                  <a:srgbClr val="FFFF00"/>
                </a:solidFill>
              </a:rPr>
              <a:t>Σφιγκτηριακός</a:t>
            </a:r>
          </a:p>
          <a:p>
            <a:pPr>
              <a:defRPr/>
            </a:pPr>
            <a:r>
              <a:rPr lang="el-GR" sz="2400" b="1">
                <a:solidFill>
                  <a:srgbClr val="FFFF00"/>
                </a:solidFill>
              </a:rPr>
              <a:t> μηχανισμός</a:t>
            </a:r>
          </a:p>
        </p:txBody>
      </p:sp>
      <p:sp>
        <p:nvSpPr>
          <p:cNvPr id="36873" name="Rectangle 9"/>
          <p:cNvSpPr>
            <a:spLocks noChangeArrowheads="1"/>
          </p:cNvSpPr>
          <p:nvPr/>
        </p:nvSpPr>
        <p:spPr bwMode="auto">
          <a:xfrm rot="-1538020">
            <a:off x="568712" y="1672185"/>
            <a:ext cx="5103813" cy="1066800"/>
          </a:xfrm>
          <a:prstGeom prst="rect">
            <a:avLst/>
          </a:prstGeom>
          <a:noFill/>
          <a:ln w="9525">
            <a:noFill/>
            <a:miter lim="800000"/>
            <a:headEnd/>
            <a:tailEnd/>
          </a:ln>
          <a:effectLst>
            <a:outerShdw dist="28398" dir="3806097" algn="ctr" rotWithShape="0">
              <a:schemeClr val="tx1"/>
            </a:outerShdw>
          </a:effectLst>
        </p:spPr>
        <p:txBody>
          <a:bodyPr wrap="none">
            <a:spAutoFit/>
          </a:bodyPr>
          <a:lstStyle/>
          <a:p>
            <a:pPr>
              <a:defRPr/>
            </a:pPr>
            <a:r>
              <a:rPr lang="el-GR" sz="3200" b="1" dirty="0" smtClean="0">
                <a:solidFill>
                  <a:srgbClr val="FF0000"/>
                </a:solidFill>
              </a:rPr>
              <a:t>Χωρίς ακούσιες </a:t>
            </a:r>
          </a:p>
          <a:p>
            <a:pPr>
              <a:defRPr/>
            </a:pPr>
            <a:r>
              <a:rPr lang="el-GR" sz="3200" b="1" dirty="0" err="1" smtClean="0">
                <a:solidFill>
                  <a:srgbClr val="FF0000"/>
                </a:solidFill>
              </a:rPr>
              <a:t>εξωστηριακές</a:t>
            </a:r>
            <a:r>
              <a:rPr lang="el-GR" sz="3200" b="1" dirty="0" smtClean="0">
                <a:solidFill>
                  <a:srgbClr val="FF0000"/>
                </a:solidFill>
              </a:rPr>
              <a:t> συσπάσεις</a:t>
            </a:r>
            <a:endParaRPr lang="el-GR" sz="3200" b="1" dirty="0">
              <a:solidFill>
                <a:srgbClr val="FF0000"/>
              </a:solidFill>
            </a:endParaRPr>
          </a:p>
        </p:txBody>
      </p:sp>
      <p:sp>
        <p:nvSpPr>
          <p:cNvPr id="11271" name="AutoShape 10"/>
          <p:cNvSpPr>
            <a:spLocks noChangeArrowheads="1"/>
          </p:cNvSpPr>
          <p:nvPr/>
        </p:nvSpPr>
        <p:spPr bwMode="auto">
          <a:xfrm>
            <a:off x="1547812" y="5085183"/>
            <a:ext cx="863947" cy="936105"/>
          </a:xfrm>
          <a:prstGeom prst="curvedRightArrow">
            <a:avLst>
              <a:gd name="adj1" fmla="val 27255"/>
              <a:gd name="adj2" fmla="val 54509"/>
              <a:gd name="adj3" fmla="val 29781"/>
            </a:avLst>
          </a:prstGeom>
          <a:solidFill>
            <a:schemeClr val="accent1"/>
          </a:solidFill>
          <a:ln w="9525">
            <a:solidFill>
              <a:schemeClr val="tx1"/>
            </a:solidFill>
            <a:miter lim="800000"/>
            <a:headEnd/>
            <a:tailEnd/>
          </a:ln>
        </p:spPr>
        <p:txBody>
          <a:bodyPr wrap="none" anchor="ctr"/>
          <a:lstStyle/>
          <a:p>
            <a:endParaRPr lang="el-GR"/>
          </a:p>
        </p:txBody>
      </p:sp>
      <p:sp>
        <p:nvSpPr>
          <p:cNvPr id="2" name="Text Box 8"/>
          <p:cNvSpPr txBox="1">
            <a:spLocks noChangeArrowheads="1"/>
          </p:cNvSpPr>
          <p:nvPr/>
        </p:nvSpPr>
        <p:spPr bwMode="auto">
          <a:xfrm rot="1048196">
            <a:off x="6065838" y="1341438"/>
            <a:ext cx="2236787" cy="82232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defRPr/>
            </a:pPr>
            <a:r>
              <a:rPr lang="el-GR" sz="2400" b="1">
                <a:solidFill>
                  <a:srgbClr val="FF0000"/>
                </a:solidFill>
              </a:rPr>
              <a:t>Φυσιολογική </a:t>
            </a:r>
          </a:p>
          <a:p>
            <a:pPr>
              <a:defRPr/>
            </a:pPr>
            <a:r>
              <a:rPr lang="el-GR" sz="2400" b="1">
                <a:solidFill>
                  <a:srgbClr val="FF0000"/>
                </a:solidFill>
              </a:rPr>
              <a:t>αισθητικότητα</a:t>
            </a:r>
          </a:p>
        </p:txBody>
      </p:sp>
      <p:sp>
        <p:nvSpPr>
          <p:cNvPr id="12" name="11 - Ορθογώνιο"/>
          <p:cNvSpPr/>
          <p:nvPr/>
        </p:nvSpPr>
        <p:spPr>
          <a:xfrm>
            <a:off x="1838677" y="3356992"/>
            <a:ext cx="2085251" cy="646331"/>
          </a:xfrm>
          <a:prstGeom prst="rect">
            <a:avLst/>
          </a:prstGeom>
        </p:spPr>
        <p:txBody>
          <a:bodyPr wrap="none">
            <a:spAutoFit/>
          </a:bodyPr>
          <a:lstStyle/>
          <a:p>
            <a:r>
              <a:rPr lang="el-GR" dirty="0" err="1" smtClean="0"/>
              <a:t>Ενδοκυστική</a:t>
            </a:r>
            <a:r>
              <a:rPr lang="el-GR" dirty="0" smtClean="0"/>
              <a:t> πίεση: </a:t>
            </a:r>
          </a:p>
          <a:p>
            <a:r>
              <a:rPr lang="el-GR" dirty="0" smtClean="0"/>
              <a:t>0–10 </a:t>
            </a:r>
            <a:r>
              <a:rPr lang="en-US" dirty="0" smtClean="0"/>
              <a:t>cm </a:t>
            </a:r>
            <a:r>
              <a:rPr lang="el-GR" dirty="0" smtClean="0"/>
              <a:t>Η</a:t>
            </a:r>
            <a:r>
              <a:rPr lang="el-GR" sz="1050" dirty="0" smtClean="0"/>
              <a:t>2</a:t>
            </a:r>
            <a:r>
              <a:rPr lang="el-GR" dirty="0" smtClean="0"/>
              <a:t>Ο</a:t>
            </a:r>
            <a:endParaRPr lang="el-GR"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Ερωτηματολόγια </a:t>
            </a:r>
            <a:endParaRPr lang="el-GR" b="1" dirty="0"/>
          </a:p>
        </p:txBody>
      </p:sp>
      <p:sp>
        <p:nvSpPr>
          <p:cNvPr id="3" name="2 - Θέση περιεχομένου"/>
          <p:cNvSpPr>
            <a:spLocks noGrp="1"/>
          </p:cNvSpPr>
          <p:nvPr>
            <p:ph sz="half" idx="1"/>
          </p:nvPr>
        </p:nvSpPr>
        <p:spPr>
          <a:xfrm>
            <a:off x="457200" y="1600200"/>
            <a:ext cx="6635080" cy="4525963"/>
          </a:xfrm>
        </p:spPr>
        <p:txBody>
          <a:bodyPr/>
          <a:lstStyle/>
          <a:p>
            <a:r>
              <a:rPr lang="el-GR" dirty="0" smtClean="0"/>
              <a:t>Διάγνωση</a:t>
            </a:r>
          </a:p>
          <a:p>
            <a:r>
              <a:rPr lang="el-GR" dirty="0" smtClean="0"/>
              <a:t>Εκτίμηση ποιότητας ζωής</a:t>
            </a:r>
          </a:p>
          <a:p>
            <a:r>
              <a:rPr lang="el-GR" dirty="0" smtClean="0"/>
              <a:t>Αποτελεσματικότητα </a:t>
            </a:r>
          </a:p>
          <a:p>
            <a:endParaRPr lang="el-G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p:txBody>
          <a:bodyPr/>
          <a:lstStyle/>
          <a:p>
            <a:pPr eaLnBrk="1" hangingPunct="1">
              <a:defRPr/>
            </a:pPr>
            <a:r>
              <a:rPr lang="el-GR" b="1" dirty="0" err="1" smtClean="0"/>
              <a:t>Ουροδυναμικός</a:t>
            </a:r>
            <a:r>
              <a:rPr lang="el-GR" b="1" dirty="0" smtClean="0"/>
              <a:t> έλεγχος</a:t>
            </a:r>
          </a:p>
        </p:txBody>
      </p:sp>
      <p:sp>
        <p:nvSpPr>
          <p:cNvPr id="322563" name="Rectangle 3"/>
          <p:cNvSpPr>
            <a:spLocks noGrp="1" noChangeArrowheads="1"/>
          </p:cNvSpPr>
          <p:nvPr>
            <p:ph type="body" idx="1"/>
          </p:nvPr>
        </p:nvSpPr>
        <p:spPr/>
        <p:txBody>
          <a:bodyPr/>
          <a:lstStyle/>
          <a:p>
            <a:pPr marL="609600" indent="-609600" algn="ctr" eaLnBrk="1" hangingPunct="1">
              <a:defRPr/>
            </a:pPr>
            <a:r>
              <a:rPr lang="el-GR" sz="2800" dirty="0" smtClean="0"/>
              <a:t>Ο καλύτερος τρόπος αντικειμενικής εκτίμησης της λειτουργίας και δυσλειτουργίας  του κατώτερου ουροποιητικού συστήματος.</a:t>
            </a:r>
          </a:p>
          <a:p>
            <a:pPr marL="1009650" lvl="1" indent="-609600">
              <a:defRPr/>
            </a:pPr>
            <a:endParaRPr lang="el-GR" sz="2400" dirty="0" smtClean="0"/>
          </a:p>
          <a:p>
            <a:pPr marL="1009650" lvl="1" indent="-609600">
              <a:defRPr/>
            </a:pPr>
            <a:r>
              <a:rPr lang="el-GR" sz="2400" dirty="0" err="1" smtClean="0"/>
              <a:t>Ουροροομετρία</a:t>
            </a:r>
            <a:endParaRPr lang="el-GR" sz="2400" dirty="0" smtClean="0"/>
          </a:p>
          <a:p>
            <a:pPr marL="1009650" lvl="1" indent="-609600">
              <a:defRPr/>
            </a:pPr>
            <a:r>
              <a:rPr lang="el-GR" sz="2400" dirty="0" smtClean="0"/>
              <a:t>Μέτρηση υπολειπόμενου όγκου</a:t>
            </a:r>
          </a:p>
          <a:p>
            <a:pPr marL="1009650" lvl="1" indent="-609600">
              <a:defRPr/>
            </a:pPr>
            <a:r>
              <a:rPr lang="el-GR" sz="2400" dirty="0" smtClean="0"/>
              <a:t>Ημερολόγιο ούρησης </a:t>
            </a:r>
          </a:p>
          <a:p>
            <a:pPr marL="1009650" lvl="1" indent="-609600">
              <a:defRPr/>
            </a:pPr>
            <a:r>
              <a:rPr lang="el-GR" sz="2400" dirty="0" smtClean="0"/>
              <a:t>Τεστ πάνας</a:t>
            </a:r>
          </a:p>
          <a:p>
            <a:pPr marL="1009650" lvl="1" indent="-609600">
              <a:defRPr/>
            </a:pPr>
            <a:r>
              <a:rPr lang="el-GR" sz="2400" dirty="0" smtClean="0"/>
              <a:t>Επεμβατικός </a:t>
            </a:r>
            <a:r>
              <a:rPr lang="el-GR" sz="2400" dirty="0" err="1" smtClean="0"/>
              <a:t>ουροδυναμικός</a:t>
            </a:r>
            <a:r>
              <a:rPr lang="el-GR" sz="2400" dirty="0" smtClean="0"/>
              <a:t> έλεγχος</a:t>
            </a:r>
          </a:p>
          <a:p>
            <a:pPr marL="609600" indent="-609600" algn="ctr" eaLnBrk="1" hangingPunct="1">
              <a:defRPr/>
            </a:pPr>
            <a:endParaRPr lang="el-GR" sz="2800" u="sng" dirty="0" smtClean="0"/>
          </a:p>
          <a:p>
            <a:pPr marL="609600" indent="-609600" algn="ctr" eaLnBrk="1" hangingPunct="1">
              <a:buFont typeface="Wingdings" pitchFamily="2" charset="2"/>
              <a:buNone/>
              <a:defRPr/>
            </a:pPr>
            <a:endParaRPr lang="el-GR" sz="2800" u="sng"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552" y="260648"/>
            <a:ext cx="8229600" cy="794352"/>
          </a:xfrm>
        </p:spPr>
        <p:txBody>
          <a:bodyPr>
            <a:normAutofit/>
          </a:bodyPr>
          <a:lstStyle/>
          <a:p>
            <a:r>
              <a:rPr lang="el-GR" b="1" dirty="0" smtClean="0"/>
              <a:t>Σκοπός</a:t>
            </a:r>
            <a:r>
              <a:rPr lang="en-US" b="1" dirty="0" smtClean="0"/>
              <a:t> </a:t>
            </a:r>
            <a:r>
              <a:rPr lang="el-GR" b="1" dirty="0" smtClean="0"/>
              <a:t>της ουροδυναμικής</a:t>
            </a:r>
            <a:endParaRPr lang="el-GR" b="1" dirty="0"/>
          </a:p>
        </p:txBody>
      </p:sp>
      <p:sp>
        <p:nvSpPr>
          <p:cNvPr id="3" name="Subtitle 2"/>
          <p:cNvSpPr>
            <a:spLocks noGrp="1"/>
          </p:cNvSpPr>
          <p:nvPr>
            <p:ph idx="1"/>
          </p:nvPr>
        </p:nvSpPr>
        <p:spPr>
          <a:xfrm>
            <a:off x="323528" y="1052736"/>
            <a:ext cx="8229600" cy="4922520"/>
          </a:xfrm>
        </p:spPr>
        <p:txBody>
          <a:bodyPr>
            <a:normAutofit fontScale="92500" lnSpcReduction="10000"/>
          </a:bodyPr>
          <a:lstStyle/>
          <a:p>
            <a:pPr>
              <a:buNone/>
            </a:pPr>
            <a:endParaRPr lang="el-GR" dirty="0" smtClean="0"/>
          </a:p>
          <a:p>
            <a:r>
              <a:rPr lang="el-GR" dirty="0" smtClean="0"/>
              <a:t>Αναπαραγωγή συμπτωμάτων	</a:t>
            </a:r>
            <a:r>
              <a:rPr lang="en-US" dirty="0" smtClean="0"/>
              <a:t>                                             						</a:t>
            </a:r>
            <a:r>
              <a:rPr lang="el-GR" dirty="0" smtClean="0"/>
              <a:t>											 						</a:t>
            </a:r>
          </a:p>
          <a:p>
            <a:r>
              <a:rPr lang="el-GR" dirty="0" smtClean="0"/>
              <a:t>Ακριβείς αντικειμενικές μετρήσεις							  </a:t>
            </a:r>
            <a:r>
              <a:rPr lang="en-US" dirty="0" smtClean="0"/>
              <a:t>    	</a:t>
            </a:r>
          </a:p>
          <a:p>
            <a:endParaRPr lang="en-US" dirty="0" smtClean="0"/>
          </a:p>
          <a:p>
            <a:r>
              <a:rPr lang="el-GR" dirty="0" smtClean="0"/>
              <a:t>Κατανόηση </a:t>
            </a:r>
            <a:r>
              <a:rPr lang="el-GR" dirty="0" err="1" smtClean="0"/>
              <a:t>παθοφυσιολογίας</a:t>
            </a:r>
            <a:r>
              <a:rPr lang="el-GR" dirty="0" smtClean="0"/>
              <a:t> </a:t>
            </a:r>
            <a:r>
              <a:rPr lang="en-US" dirty="0" smtClean="0"/>
              <a:t>- </a:t>
            </a:r>
            <a:r>
              <a:rPr lang="el-GR" dirty="0" smtClean="0"/>
              <a:t>διάγνωση				    </a:t>
            </a:r>
            <a:r>
              <a:rPr lang="en-US" dirty="0" smtClean="0"/>
              <a:t>                			  </a:t>
            </a:r>
            <a:endParaRPr lang="el-GR" dirty="0" smtClean="0"/>
          </a:p>
        </p:txBody>
      </p:sp>
      <p:sp>
        <p:nvSpPr>
          <p:cNvPr id="5" name="Down Arrow 4"/>
          <p:cNvSpPr/>
          <p:nvPr/>
        </p:nvSpPr>
        <p:spPr>
          <a:xfrm rot="20328565">
            <a:off x="3436305" y="2324072"/>
            <a:ext cx="484632" cy="978408"/>
          </a:xfrm>
          <a:prstGeom prst="down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002060"/>
              </a:solidFill>
            </a:endParaRPr>
          </a:p>
        </p:txBody>
      </p:sp>
      <p:sp>
        <p:nvSpPr>
          <p:cNvPr id="6" name="Down Arrow 5"/>
          <p:cNvSpPr/>
          <p:nvPr/>
        </p:nvSpPr>
        <p:spPr>
          <a:xfrm rot="20288352">
            <a:off x="3872636" y="3772082"/>
            <a:ext cx="484632" cy="978408"/>
          </a:xfrm>
          <a:prstGeom prst="down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26" name="Picture 2"/>
          <p:cNvPicPr>
            <a:picLocks noChangeAspect="1" noChangeArrowheads="1"/>
          </p:cNvPicPr>
          <p:nvPr/>
        </p:nvPicPr>
        <p:blipFill>
          <a:blip r:embed="rId2" cstate="print"/>
          <a:srcRect/>
          <a:stretch>
            <a:fillRect/>
          </a:stretch>
        </p:blipFill>
        <p:spPr bwMode="auto">
          <a:xfrm>
            <a:off x="0" y="5445224"/>
            <a:ext cx="9144000" cy="14127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t>Σημαντικό</a:t>
            </a:r>
            <a:endParaRPr lang="el-GR" b="1" dirty="0"/>
          </a:p>
        </p:txBody>
      </p:sp>
      <p:sp>
        <p:nvSpPr>
          <p:cNvPr id="3" name="Content Placeholder 2"/>
          <p:cNvSpPr>
            <a:spLocks noGrp="1"/>
          </p:cNvSpPr>
          <p:nvPr>
            <p:ph idx="1"/>
          </p:nvPr>
        </p:nvSpPr>
        <p:spPr>
          <a:xfrm>
            <a:off x="827584" y="1268760"/>
            <a:ext cx="7560840" cy="2592288"/>
          </a:xfrm>
          <a:solidFill>
            <a:schemeClr val="accent1">
              <a:lumMod val="20000"/>
              <a:lumOff val="80000"/>
            </a:schemeClr>
          </a:solidFill>
        </p:spPr>
        <p:txBody>
          <a:bodyPr>
            <a:normAutofit/>
          </a:bodyPr>
          <a:lstStyle/>
          <a:p>
            <a:pPr algn="ctr">
              <a:buNone/>
            </a:pPr>
            <a:r>
              <a:rPr lang="el-GR" dirty="0" smtClean="0"/>
              <a:t>	Για κάθε ασθενή να τεθεί ένα ερώτημα στο οποίο περιμένουμε να απαντήσει η </a:t>
            </a:r>
            <a:r>
              <a:rPr lang="el-GR" dirty="0" err="1" smtClean="0"/>
              <a:t>ουροδυναμική</a:t>
            </a:r>
            <a:r>
              <a:rPr lang="el-GR" dirty="0" smtClean="0"/>
              <a:t> εξέταση</a:t>
            </a:r>
          </a:p>
          <a:p>
            <a:pPr algn="ctr">
              <a:buNone/>
            </a:pPr>
            <a:r>
              <a:rPr lang="en-US" sz="2000" dirty="0" smtClean="0"/>
              <a:t>			Schaefer </a:t>
            </a:r>
            <a:r>
              <a:rPr lang="el-GR" sz="2000" dirty="0" smtClean="0"/>
              <a:t> </a:t>
            </a:r>
            <a:r>
              <a:rPr lang="en-US" sz="2000" dirty="0" smtClean="0"/>
              <a:t>et al, </a:t>
            </a:r>
            <a:r>
              <a:rPr lang="en-US" sz="2000" dirty="0" err="1" smtClean="0"/>
              <a:t>Neurourol</a:t>
            </a:r>
            <a:r>
              <a:rPr lang="en-US" sz="2000" dirty="0" smtClean="0"/>
              <a:t> &amp;</a:t>
            </a:r>
            <a:r>
              <a:rPr lang="en-US" sz="2000" dirty="0" err="1" smtClean="0"/>
              <a:t>Urodyn</a:t>
            </a:r>
            <a:r>
              <a:rPr lang="en-US" sz="2000" dirty="0" smtClean="0"/>
              <a:t> 2002</a:t>
            </a:r>
            <a:endParaRPr lang="el-GR" sz="2000" dirty="0" smtClean="0"/>
          </a:p>
          <a:p>
            <a:pPr algn="ctr">
              <a:buNone/>
            </a:pPr>
            <a:endParaRPr lang="el-GR" dirty="0"/>
          </a:p>
        </p:txBody>
      </p:sp>
      <p:pic>
        <p:nvPicPr>
          <p:cNvPr id="79873" name="Picture 1"/>
          <p:cNvPicPr>
            <a:picLocks noChangeAspect="1" noChangeArrowheads="1"/>
          </p:cNvPicPr>
          <p:nvPr/>
        </p:nvPicPr>
        <p:blipFill>
          <a:blip r:embed="rId2" cstate="print"/>
          <a:srcRect/>
          <a:stretch>
            <a:fillRect/>
          </a:stretch>
        </p:blipFill>
        <p:spPr bwMode="auto">
          <a:xfrm>
            <a:off x="374898" y="4006829"/>
            <a:ext cx="8373566" cy="2662531"/>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b="1" dirty="0" smtClean="0"/>
              <a:t>LUTS </a:t>
            </a:r>
            <a:r>
              <a:rPr lang="el-GR" b="1" dirty="0" smtClean="0">
                <a:solidFill>
                  <a:schemeClr val="tx1"/>
                </a:solidFill>
              </a:rPr>
              <a:t>και </a:t>
            </a:r>
            <a:r>
              <a:rPr lang="el-GR" b="1" dirty="0" err="1" smtClean="0">
                <a:solidFill>
                  <a:schemeClr val="tx1"/>
                </a:solidFill>
              </a:rPr>
              <a:t>ουροδυναμική</a:t>
            </a:r>
            <a:endParaRPr lang="el-GR" dirty="0"/>
          </a:p>
        </p:txBody>
      </p:sp>
      <p:sp>
        <p:nvSpPr>
          <p:cNvPr id="3" name="2 - Θέση περιεχομένου"/>
          <p:cNvSpPr>
            <a:spLocks noGrp="1"/>
          </p:cNvSpPr>
          <p:nvPr>
            <p:ph idx="1"/>
          </p:nvPr>
        </p:nvSpPr>
        <p:spPr>
          <a:xfrm>
            <a:off x="457200" y="1600200"/>
            <a:ext cx="8291264" cy="4525963"/>
          </a:xfrm>
        </p:spPr>
        <p:txBody>
          <a:bodyPr/>
          <a:lstStyle/>
          <a:p>
            <a:r>
              <a:rPr lang="el-GR" dirty="0" smtClean="0"/>
              <a:t>10% των ασθενών με </a:t>
            </a:r>
            <a:r>
              <a:rPr lang="en-US" dirty="0" smtClean="0"/>
              <a:t>LUTS </a:t>
            </a:r>
            <a:r>
              <a:rPr lang="el-GR" dirty="0" smtClean="0"/>
              <a:t>έχουν φυσιολογικά </a:t>
            </a:r>
            <a:r>
              <a:rPr lang="el-GR" dirty="0" err="1" smtClean="0"/>
              <a:t>ουροδυναμικά</a:t>
            </a:r>
            <a:r>
              <a:rPr lang="el-GR" dirty="0" smtClean="0"/>
              <a:t> ευρήματα</a:t>
            </a:r>
          </a:p>
          <a:p>
            <a:r>
              <a:rPr lang="el-GR" dirty="0" smtClean="0"/>
              <a:t>52% ασθενών  χωρίς </a:t>
            </a:r>
            <a:r>
              <a:rPr lang="en-US" dirty="0" smtClean="0"/>
              <a:t>LUTS </a:t>
            </a:r>
            <a:r>
              <a:rPr lang="el-GR" dirty="0" smtClean="0"/>
              <a:t>έχουν παθολογικά </a:t>
            </a:r>
            <a:r>
              <a:rPr lang="el-GR" dirty="0" err="1" smtClean="0"/>
              <a:t>ουροδυναμικά</a:t>
            </a:r>
            <a:r>
              <a:rPr lang="el-GR" dirty="0" smtClean="0"/>
              <a:t> ευρήματα</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84"/>
            <a:ext cx="8229600" cy="1143000"/>
          </a:xfrm>
        </p:spPr>
        <p:txBody>
          <a:bodyPr/>
          <a:lstStyle/>
          <a:p>
            <a:r>
              <a:rPr lang="el-GR" b="1" dirty="0" smtClean="0"/>
              <a:t>Ενδείξεις</a:t>
            </a:r>
            <a:r>
              <a:rPr lang="en-US" b="1" dirty="0" smtClean="0"/>
              <a:t> </a:t>
            </a:r>
            <a:r>
              <a:rPr lang="el-GR" b="1" dirty="0" smtClean="0"/>
              <a:t> </a:t>
            </a:r>
            <a:r>
              <a:rPr lang="en-US" b="1" dirty="0" smtClean="0"/>
              <a:t>UDS</a:t>
            </a:r>
            <a:endParaRPr lang="el-GR" b="1" dirty="0"/>
          </a:p>
        </p:txBody>
      </p:sp>
      <p:sp>
        <p:nvSpPr>
          <p:cNvPr id="3" name="2 - Θέση περιεχομένου"/>
          <p:cNvSpPr>
            <a:spLocks noGrp="1"/>
          </p:cNvSpPr>
          <p:nvPr>
            <p:ph idx="1"/>
          </p:nvPr>
        </p:nvSpPr>
        <p:spPr>
          <a:xfrm>
            <a:off x="179512" y="1052736"/>
            <a:ext cx="8507288" cy="5805264"/>
          </a:xfrm>
        </p:spPr>
        <p:txBody>
          <a:bodyPr>
            <a:normAutofit/>
          </a:bodyPr>
          <a:lstStyle/>
          <a:p>
            <a:r>
              <a:rPr lang="el-GR" dirty="0" smtClean="0"/>
              <a:t>Κακώσεις ΝΜ,  </a:t>
            </a:r>
            <a:r>
              <a:rPr lang="en-US" dirty="0" smtClean="0"/>
              <a:t>MMC</a:t>
            </a:r>
            <a:r>
              <a:rPr lang="el-GR" dirty="0" smtClean="0"/>
              <a:t>, περιφερικές βλάβες (μετεγχειρητικά, ΣΔ), </a:t>
            </a:r>
            <a:r>
              <a:rPr lang="en-US" dirty="0" smtClean="0"/>
              <a:t>MSA</a:t>
            </a:r>
          </a:p>
          <a:p>
            <a:r>
              <a:rPr lang="el-GR" dirty="0" smtClean="0"/>
              <a:t>ΣΚΠ, ΑΕΕ, ΚΕΚ, Πάρκινσον??? </a:t>
            </a:r>
          </a:p>
          <a:p>
            <a:pPr lvl="1"/>
            <a:endParaRPr lang="el-GR" sz="2000" dirty="0" smtClean="0"/>
          </a:p>
          <a:p>
            <a:pPr lvl="1"/>
            <a:r>
              <a:rPr lang="el-GR" sz="2000" dirty="0" smtClean="0"/>
              <a:t>Έλεγχος </a:t>
            </a:r>
            <a:r>
              <a:rPr lang="el-GR" sz="2000" dirty="0" err="1" smtClean="0"/>
              <a:t>ενδοκυστικών</a:t>
            </a:r>
            <a:r>
              <a:rPr lang="el-GR" sz="2000" dirty="0" smtClean="0"/>
              <a:t> πιέσεων στη φάση της πλήρωσης, </a:t>
            </a:r>
            <a:r>
              <a:rPr lang="el-GR" sz="2000" dirty="0" err="1" smtClean="0"/>
              <a:t>διατασιμότητας</a:t>
            </a:r>
            <a:r>
              <a:rPr lang="el-GR" sz="2000" dirty="0" smtClean="0"/>
              <a:t>- κίνδυνος για το ανώτερο ουροποιητικό</a:t>
            </a:r>
          </a:p>
          <a:p>
            <a:pPr lvl="1"/>
            <a:r>
              <a:rPr lang="el-GR" sz="2000" dirty="0" smtClean="0"/>
              <a:t>Έλεγχος </a:t>
            </a:r>
            <a:r>
              <a:rPr lang="el-GR" sz="2000" dirty="0" err="1" smtClean="0"/>
              <a:t>ενδοκυστικών</a:t>
            </a:r>
            <a:r>
              <a:rPr lang="el-GR" sz="2000" dirty="0" smtClean="0"/>
              <a:t> πιέσεων στη φάση κένωσης σε ασθενείς που ουρούν μόνοι τους (αντανακλαστική-</a:t>
            </a:r>
            <a:r>
              <a:rPr lang="el-GR" sz="2000" dirty="0" err="1" smtClean="0"/>
              <a:t>υποβοηθούμεν</a:t>
            </a:r>
            <a:r>
              <a:rPr lang="el-GR" sz="2000" dirty="0" smtClean="0"/>
              <a:t>η ούρηση)</a:t>
            </a:r>
          </a:p>
          <a:p>
            <a:pPr lvl="1"/>
            <a:r>
              <a:rPr lang="el-GR" sz="2000" dirty="0" smtClean="0"/>
              <a:t>Σε αποτυχία συντηρητικής αγωγής</a:t>
            </a:r>
          </a:p>
          <a:p>
            <a:pPr lvl="1"/>
            <a:r>
              <a:rPr lang="el-GR" sz="2000" dirty="0" smtClean="0"/>
              <a:t>Πριν προχωρήσουμε σε επεμβατικές πράξεις (αντιμετώπιση ακράτειας, </a:t>
            </a:r>
            <a:r>
              <a:rPr lang="en-US" sz="2000" dirty="0" smtClean="0"/>
              <a:t>BOTOX, </a:t>
            </a:r>
            <a:r>
              <a:rPr lang="el-GR" sz="2000" dirty="0" err="1" smtClean="0"/>
              <a:t>προστατεκτομή</a:t>
            </a:r>
            <a:r>
              <a:rPr lang="el-GR" sz="2000" dirty="0" smtClean="0"/>
              <a:t> σε άντρες &lt;50, &gt;80 έτη)</a:t>
            </a:r>
          </a:p>
          <a:p>
            <a:pPr lvl="1"/>
            <a:r>
              <a:rPr lang="el-GR" sz="2000" dirty="0" smtClean="0"/>
              <a:t>Για να καθορίσουμε τη χωρητικότητα</a:t>
            </a:r>
            <a:r>
              <a:rPr lang="en-US" sz="2000" dirty="0" smtClean="0"/>
              <a:t>-</a:t>
            </a:r>
            <a:r>
              <a:rPr lang="el-GR" sz="2000" dirty="0" smtClean="0"/>
              <a:t> ασφαλής όγκος πλήρωσης πριν την έναρξη διαλειπόντων καθετηριασμών</a:t>
            </a:r>
          </a:p>
          <a:p>
            <a:pPr lvl="1"/>
            <a:r>
              <a:rPr lang="el-GR" sz="2000" dirty="0" smtClean="0"/>
              <a:t>Υποτροπιάζουσες ουρολοιμώξεις, </a:t>
            </a:r>
            <a:r>
              <a:rPr lang="el-GR" sz="2000" dirty="0" err="1" smtClean="0"/>
              <a:t>υδρονέφρωση</a:t>
            </a:r>
            <a:endParaRPr lang="el-GR" sz="2400" dirty="0" smtClean="0"/>
          </a:p>
          <a:p>
            <a:endParaRPr lang="el-GR" dirty="0" smtClean="0"/>
          </a:p>
          <a:p>
            <a:endParaRPr lang="el-G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a:xfrm>
            <a:off x="467544" y="332656"/>
            <a:ext cx="8229600" cy="650336"/>
          </a:xfrm>
          <a:noFill/>
          <a:ln/>
          <a:effectLst>
            <a:outerShdw dist="35921" dir="2700000" algn="ctr" rotWithShape="0">
              <a:schemeClr val="tx1"/>
            </a:outerShdw>
          </a:effectLst>
        </p:spPr>
        <p:txBody>
          <a:bodyPr>
            <a:normAutofit/>
          </a:bodyPr>
          <a:lstStyle/>
          <a:p>
            <a:pPr defTabSz="762000"/>
            <a:r>
              <a:rPr lang="el-GR" sz="3600" b="1" dirty="0" smtClean="0">
                <a:latin typeface="+mn-lt"/>
              </a:rPr>
              <a:t>Ουροδυναμική -εξοπλισμός</a:t>
            </a:r>
            <a:endParaRPr lang="en-US" b="1" dirty="0">
              <a:latin typeface="+mn-lt"/>
            </a:endParaRPr>
          </a:p>
        </p:txBody>
      </p:sp>
      <p:grpSp>
        <p:nvGrpSpPr>
          <p:cNvPr id="2" name="Group 3"/>
          <p:cNvGrpSpPr>
            <a:grpSpLocks/>
          </p:cNvGrpSpPr>
          <p:nvPr/>
        </p:nvGrpSpPr>
        <p:grpSpPr bwMode="auto">
          <a:xfrm>
            <a:off x="65088" y="1803226"/>
            <a:ext cx="9083675" cy="5010150"/>
            <a:chOff x="41" y="796"/>
            <a:chExt cx="5722" cy="3156"/>
          </a:xfrm>
        </p:grpSpPr>
        <p:grpSp>
          <p:nvGrpSpPr>
            <p:cNvPr id="3" name="Group 4"/>
            <p:cNvGrpSpPr>
              <a:grpSpLocks/>
            </p:cNvGrpSpPr>
            <p:nvPr/>
          </p:nvGrpSpPr>
          <p:grpSpPr bwMode="auto">
            <a:xfrm>
              <a:off x="2283" y="852"/>
              <a:ext cx="3480" cy="3100"/>
              <a:chOff x="2283" y="852"/>
              <a:chExt cx="3480" cy="3100"/>
            </a:xfrm>
          </p:grpSpPr>
          <p:grpSp>
            <p:nvGrpSpPr>
              <p:cNvPr id="4" name="Group 5"/>
              <p:cNvGrpSpPr>
                <a:grpSpLocks/>
              </p:cNvGrpSpPr>
              <p:nvPr/>
            </p:nvGrpSpPr>
            <p:grpSpPr bwMode="auto">
              <a:xfrm>
                <a:off x="2664" y="2245"/>
                <a:ext cx="2996" cy="357"/>
                <a:chOff x="2664" y="2245"/>
                <a:chExt cx="2996" cy="357"/>
              </a:xfrm>
            </p:grpSpPr>
            <p:sp>
              <p:nvSpPr>
                <p:cNvPr id="368646" name="Freeform 6"/>
                <p:cNvSpPr>
                  <a:spLocks/>
                </p:cNvSpPr>
                <p:nvPr/>
              </p:nvSpPr>
              <p:spPr bwMode="auto">
                <a:xfrm>
                  <a:off x="4822" y="2245"/>
                  <a:ext cx="838" cy="357"/>
                </a:xfrm>
                <a:custGeom>
                  <a:avLst/>
                  <a:gdLst/>
                  <a:ahLst/>
                  <a:cxnLst>
                    <a:cxn ang="0">
                      <a:pos x="6" y="310"/>
                    </a:cxn>
                    <a:cxn ang="0">
                      <a:pos x="28" y="285"/>
                    </a:cxn>
                    <a:cxn ang="0">
                      <a:pos x="44" y="257"/>
                    </a:cxn>
                    <a:cxn ang="0">
                      <a:pos x="60" y="234"/>
                    </a:cxn>
                    <a:cxn ang="0">
                      <a:pos x="76" y="215"/>
                    </a:cxn>
                    <a:cxn ang="0">
                      <a:pos x="92" y="187"/>
                    </a:cxn>
                    <a:cxn ang="0">
                      <a:pos x="108" y="159"/>
                    </a:cxn>
                    <a:cxn ang="0">
                      <a:pos x="116" y="131"/>
                    </a:cxn>
                    <a:cxn ang="0">
                      <a:pos x="132" y="103"/>
                    </a:cxn>
                    <a:cxn ang="0">
                      <a:pos x="152" y="80"/>
                    </a:cxn>
                    <a:cxn ang="0">
                      <a:pos x="164" y="52"/>
                    </a:cxn>
                    <a:cxn ang="0">
                      <a:pos x="184" y="34"/>
                    </a:cxn>
                    <a:cxn ang="0">
                      <a:pos x="204" y="15"/>
                    </a:cxn>
                    <a:cxn ang="0">
                      <a:pos x="228" y="1"/>
                    </a:cxn>
                    <a:cxn ang="0">
                      <a:pos x="248" y="6"/>
                    </a:cxn>
                    <a:cxn ang="0">
                      <a:pos x="267" y="17"/>
                    </a:cxn>
                    <a:cxn ang="0">
                      <a:pos x="288" y="29"/>
                    </a:cxn>
                    <a:cxn ang="0">
                      <a:pos x="312" y="48"/>
                    </a:cxn>
                    <a:cxn ang="0">
                      <a:pos x="324" y="62"/>
                    </a:cxn>
                    <a:cxn ang="0">
                      <a:pos x="340" y="85"/>
                    </a:cxn>
                    <a:cxn ang="0">
                      <a:pos x="364" y="103"/>
                    </a:cxn>
                    <a:cxn ang="0">
                      <a:pos x="380" y="122"/>
                    </a:cxn>
                    <a:cxn ang="0">
                      <a:pos x="392" y="136"/>
                    </a:cxn>
                    <a:cxn ang="0">
                      <a:pos x="408" y="159"/>
                    </a:cxn>
                    <a:cxn ang="0">
                      <a:pos x="428" y="178"/>
                    </a:cxn>
                    <a:cxn ang="0">
                      <a:pos x="440" y="206"/>
                    </a:cxn>
                    <a:cxn ang="0">
                      <a:pos x="456" y="234"/>
                    </a:cxn>
                    <a:cxn ang="0">
                      <a:pos x="468" y="257"/>
                    </a:cxn>
                    <a:cxn ang="0">
                      <a:pos x="472" y="285"/>
                    </a:cxn>
                    <a:cxn ang="0">
                      <a:pos x="486" y="310"/>
                    </a:cxn>
                    <a:cxn ang="0">
                      <a:pos x="504" y="331"/>
                    </a:cxn>
                    <a:cxn ang="0">
                      <a:pos x="528" y="350"/>
                    </a:cxn>
                    <a:cxn ang="0">
                      <a:pos x="552" y="364"/>
                    </a:cxn>
                    <a:cxn ang="0">
                      <a:pos x="576" y="382"/>
                    </a:cxn>
                    <a:cxn ang="0">
                      <a:pos x="596" y="359"/>
                    </a:cxn>
                    <a:cxn ang="0">
                      <a:pos x="632" y="359"/>
                    </a:cxn>
                    <a:cxn ang="0">
                      <a:pos x="663" y="401"/>
                    </a:cxn>
                    <a:cxn ang="0">
                      <a:pos x="678" y="398"/>
                    </a:cxn>
                    <a:cxn ang="0">
                      <a:pos x="708" y="398"/>
                    </a:cxn>
                    <a:cxn ang="0">
                      <a:pos x="744" y="401"/>
                    </a:cxn>
                    <a:cxn ang="0">
                      <a:pos x="776" y="401"/>
                    </a:cxn>
                  </a:cxnLst>
                  <a:rect l="0" t="0" r="r" b="b"/>
                  <a:pathLst>
                    <a:path w="811" h="402">
                      <a:moveTo>
                        <a:pt x="0" y="317"/>
                      </a:moveTo>
                      <a:lnTo>
                        <a:pt x="6" y="310"/>
                      </a:lnTo>
                      <a:lnTo>
                        <a:pt x="20" y="299"/>
                      </a:lnTo>
                      <a:lnTo>
                        <a:pt x="28" y="285"/>
                      </a:lnTo>
                      <a:lnTo>
                        <a:pt x="36" y="271"/>
                      </a:lnTo>
                      <a:lnTo>
                        <a:pt x="44" y="257"/>
                      </a:lnTo>
                      <a:lnTo>
                        <a:pt x="56" y="248"/>
                      </a:lnTo>
                      <a:lnTo>
                        <a:pt x="60" y="234"/>
                      </a:lnTo>
                      <a:lnTo>
                        <a:pt x="72" y="229"/>
                      </a:lnTo>
                      <a:lnTo>
                        <a:pt x="76" y="215"/>
                      </a:lnTo>
                      <a:lnTo>
                        <a:pt x="84" y="201"/>
                      </a:lnTo>
                      <a:lnTo>
                        <a:pt x="92" y="187"/>
                      </a:lnTo>
                      <a:lnTo>
                        <a:pt x="100" y="173"/>
                      </a:lnTo>
                      <a:lnTo>
                        <a:pt x="108" y="159"/>
                      </a:lnTo>
                      <a:lnTo>
                        <a:pt x="108" y="145"/>
                      </a:lnTo>
                      <a:lnTo>
                        <a:pt x="116" y="131"/>
                      </a:lnTo>
                      <a:lnTo>
                        <a:pt x="124" y="117"/>
                      </a:lnTo>
                      <a:lnTo>
                        <a:pt x="132" y="103"/>
                      </a:lnTo>
                      <a:lnTo>
                        <a:pt x="140" y="89"/>
                      </a:lnTo>
                      <a:lnTo>
                        <a:pt x="152" y="80"/>
                      </a:lnTo>
                      <a:lnTo>
                        <a:pt x="156" y="66"/>
                      </a:lnTo>
                      <a:lnTo>
                        <a:pt x="164" y="52"/>
                      </a:lnTo>
                      <a:lnTo>
                        <a:pt x="176" y="48"/>
                      </a:lnTo>
                      <a:lnTo>
                        <a:pt x="184" y="34"/>
                      </a:lnTo>
                      <a:lnTo>
                        <a:pt x="196" y="29"/>
                      </a:lnTo>
                      <a:lnTo>
                        <a:pt x="204" y="15"/>
                      </a:lnTo>
                      <a:lnTo>
                        <a:pt x="216" y="10"/>
                      </a:lnTo>
                      <a:lnTo>
                        <a:pt x="228" y="1"/>
                      </a:lnTo>
                      <a:lnTo>
                        <a:pt x="234" y="0"/>
                      </a:lnTo>
                      <a:lnTo>
                        <a:pt x="248" y="6"/>
                      </a:lnTo>
                      <a:lnTo>
                        <a:pt x="264" y="6"/>
                      </a:lnTo>
                      <a:lnTo>
                        <a:pt x="267" y="17"/>
                      </a:lnTo>
                      <a:lnTo>
                        <a:pt x="276" y="20"/>
                      </a:lnTo>
                      <a:lnTo>
                        <a:pt x="288" y="29"/>
                      </a:lnTo>
                      <a:lnTo>
                        <a:pt x="300" y="38"/>
                      </a:lnTo>
                      <a:lnTo>
                        <a:pt x="312" y="48"/>
                      </a:lnTo>
                      <a:lnTo>
                        <a:pt x="324" y="48"/>
                      </a:lnTo>
                      <a:lnTo>
                        <a:pt x="324" y="62"/>
                      </a:lnTo>
                      <a:lnTo>
                        <a:pt x="336" y="71"/>
                      </a:lnTo>
                      <a:lnTo>
                        <a:pt x="340" y="85"/>
                      </a:lnTo>
                      <a:lnTo>
                        <a:pt x="352" y="94"/>
                      </a:lnTo>
                      <a:lnTo>
                        <a:pt x="364" y="103"/>
                      </a:lnTo>
                      <a:lnTo>
                        <a:pt x="376" y="108"/>
                      </a:lnTo>
                      <a:lnTo>
                        <a:pt x="380" y="122"/>
                      </a:lnTo>
                      <a:lnTo>
                        <a:pt x="392" y="122"/>
                      </a:lnTo>
                      <a:lnTo>
                        <a:pt x="392" y="136"/>
                      </a:lnTo>
                      <a:lnTo>
                        <a:pt x="404" y="145"/>
                      </a:lnTo>
                      <a:lnTo>
                        <a:pt x="408" y="159"/>
                      </a:lnTo>
                      <a:lnTo>
                        <a:pt x="420" y="164"/>
                      </a:lnTo>
                      <a:lnTo>
                        <a:pt x="428" y="178"/>
                      </a:lnTo>
                      <a:lnTo>
                        <a:pt x="436" y="192"/>
                      </a:lnTo>
                      <a:lnTo>
                        <a:pt x="440" y="206"/>
                      </a:lnTo>
                      <a:lnTo>
                        <a:pt x="444" y="220"/>
                      </a:lnTo>
                      <a:lnTo>
                        <a:pt x="456" y="234"/>
                      </a:lnTo>
                      <a:lnTo>
                        <a:pt x="456" y="248"/>
                      </a:lnTo>
                      <a:lnTo>
                        <a:pt x="468" y="257"/>
                      </a:lnTo>
                      <a:lnTo>
                        <a:pt x="472" y="271"/>
                      </a:lnTo>
                      <a:lnTo>
                        <a:pt x="472" y="285"/>
                      </a:lnTo>
                      <a:lnTo>
                        <a:pt x="480" y="289"/>
                      </a:lnTo>
                      <a:lnTo>
                        <a:pt x="486" y="310"/>
                      </a:lnTo>
                      <a:lnTo>
                        <a:pt x="492" y="321"/>
                      </a:lnTo>
                      <a:lnTo>
                        <a:pt x="504" y="331"/>
                      </a:lnTo>
                      <a:lnTo>
                        <a:pt x="516" y="341"/>
                      </a:lnTo>
                      <a:lnTo>
                        <a:pt x="528" y="350"/>
                      </a:lnTo>
                      <a:lnTo>
                        <a:pt x="540" y="364"/>
                      </a:lnTo>
                      <a:lnTo>
                        <a:pt x="552" y="364"/>
                      </a:lnTo>
                      <a:lnTo>
                        <a:pt x="564" y="373"/>
                      </a:lnTo>
                      <a:lnTo>
                        <a:pt x="576" y="382"/>
                      </a:lnTo>
                      <a:lnTo>
                        <a:pt x="596" y="368"/>
                      </a:lnTo>
                      <a:lnTo>
                        <a:pt x="596" y="359"/>
                      </a:lnTo>
                      <a:lnTo>
                        <a:pt x="612" y="345"/>
                      </a:lnTo>
                      <a:lnTo>
                        <a:pt x="632" y="359"/>
                      </a:lnTo>
                      <a:lnTo>
                        <a:pt x="648" y="373"/>
                      </a:lnTo>
                      <a:lnTo>
                        <a:pt x="663" y="401"/>
                      </a:lnTo>
                      <a:lnTo>
                        <a:pt x="678" y="398"/>
                      </a:lnTo>
                      <a:lnTo>
                        <a:pt x="678" y="398"/>
                      </a:lnTo>
                      <a:lnTo>
                        <a:pt x="690" y="398"/>
                      </a:lnTo>
                      <a:lnTo>
                        <a:pt x="708" y="398"/>
                      </a:lnTo>
                      <a:lnTo>
                        <a:pt x="720" y="398"/>
                      </a:lnTo>
                      <a:lnTo>
                        <a:pt x="744" y="401"/>
                      </a:lnTo>
                      <a:lnTo>
                        <a:pt x="756" y="401"/>
                      </a:lnTo>
                      <a:lnTo>
                        <a:pt x="776" y="401"/>
                      </a:lnTo>
                      <a:lnTo>
                        <a:pt x="810" y="401"/>
                      </a:lnTo>
                    </a:path>
                  </a:pathLst>
                </a:custGeom>
                <a:noFill/>
                <a:ln w="12700" cap="rnd" cmpd="sng">
                  <a:solidFill>
                    <a:srgbClr val="339966"/>
                  </a:solidFill>
                  <a:prstDash val="solid"/>
                  <a:round/>
                  <a:headEnd type="none" w="med" len="med"/>
                  <a:tailEnd type="none" w="med" len="med"/>
                </a:ln>
                <a:effectLst/>
              </p:spPr>
              <p:txBody>
                <a:bodyPr/>
                <a:lstStyle/>
                <a:p>
                  <a:endParaRPr lang="el-GR"/>
                </a:p>
              </p:txBody>
            </p:sp>
            <p:sp>
              <p:nvSpPr>
                <p:cNvPr id="368647" name="Freeform 7"/>
                <p:cNvSpPr>
                  <a:spLocks/>
                </p:cNvSpPr>
                <p:nvPr/>
              </p:nvSpPr>
              <p:spPr bwMode="auto">
                <a:xfrm>
                  <a:off x="2664" y="2536"/>
                  <a:ext cx="1970" cy="44"/>
                </a:xfrm>
                <a:custGeom>
                  <a:avLst/>
                  <a:gdLst/>
                  <a:ahLst/>
                  <a:cxnLst>
                    <a:cxn ang="0">
                      <a:pos x="27" y="42"/>
                    </a:cxn>
                    <a:cxn ang="0">
                      <a:pos x="63" y="39"/>
                    </a:cxn>
                    <a:cxn ang="0">
                      <a:pos x="99" y="39"/>
                    </a:cxn>
                    <a:cxn ang="0">
                      <a:pos x="135" y="39"/>
                    </a:cxn>
                    <a:cxn ang="0">
                      <a:pos x="174" y="42"/>
                    </a:cxn>
                    <a:cxn ang="0">
                      <a:pos x="210" y="39"/>
                    </a:cxn>
                    <a:cxn ang="0">
                      <a:pos x="246" y="36"/>
                    </a:cxn>
                    <a:cxn ang="0">
                      <a:pos x="288" y="39"/>
                    </a:cxn>
                    <a:cxn ang="0">
                      <a:pos x="324" y="45"/>
                    </a:cxn>
                    <a:cxn ang="0">
                      <a:pos x="366" y="48"/>
                    </a:cxn>
                    <a:cxn ang="0">
                      <a:pos x="405" y="42"/>
                    </a:cxn>
                    <a:cxn ang="0">
                      <a:pos x="441" y="30"/>
                    </a:cxn>
                    <a:cxn ang="0">
                      <a:pos x="477" y="39"/>
                    </a:cxn>
                    <a:cxn ang="0">
                      <a:pos x="516" y="39"/>
                    </a:cxn>
                    <a:cxn ang="0">
                      <a:pos x="561" y="42"/>
                    </a:cxn>
                    <a:cxn ang="0">
                      <a:pos x="597" y="36"/>
                    </a:cxn>
                    <a:cxn ang="0">
                      <a:pos x="633" y="33"/>
                    </a:cxn>
                    <a:cxn ang="0">
                      <a:pos x="669" y="30"/>
                    </a:cxn>
                    <a:cxn ang="0">
                      <a:pos x="705" y="36"/>
                    </a:cxn>
                    <a:cxn ang="0">
                      <a:pos x="741" y="33"/>
                    </a:cxn>
                    <a:cxn ang="0">
                      <a:pos x="780" y="33"/>
                    </a:cxn>
                    <a:cxn ang="0">
                      <a:pos x="819" y="30"/>
                    </a:cxn>
                    <a:cxn ang="0">
                      <a:pos x="855" y="27"/>
                    </a:cxn>
                    <a:cxn ang="0">
                      <a:pos x="894" y="15"/>
                    </a:cxn>
                    <a:cxn ang="0">
                      <a:pos x="921" y="39"/>
                    </a:cxn>
                    <a:cxn ang="0">
                      <a:pos x="963" y="33"/>
                    </a:cxn>
                    <a:cxn ang="0">
                      <a:pos x="1002" y="30"/>
                    </a:cxn>
                    <a:cxn ang="0">
                      <a:pos x="1041" y="30"/>
                    </a:cxn>
                    <a:cxn ang="0">
                      <a:pos x="1077" y="15"/>
                    </a:cxn>
                    <a:cxn ang="0">
                      <a:pos x="1113" y="21"/>
                    </a:cxn>
                    <a:cxn ang="0">
                      <a:pos x="1155" y="18"/>
                    </a:cxn>
                    <a:cxn ang="0">
                      <a:pos x="1194" y="18"/>
                    </a:cxn>
                    <a:cxn ang="0">
                      <a:pos x="1230" y="12"/>
                    </a:cxn>
                    <a:cxn ang="0">
                      <a:pos x="1260" y="36"/>
                    </a:cxn>
                    <a:cxn ang="0">
                      <a:pos x="1299" y="27"/>
                    </a:cxn>
                    <a:cxn ang="0">
                      <a:pos x="1338" y="18"/>
                    </a:cxn>
                    <a:cxn ang="0">
                      <a:pos x="1377" y="15"/>
                    </a:cxn>
                    <a:cxn ang="0">
                      <a:pos x="1416" y="12"/>
                    </a:cxn>
                    <a:cxn ang="0">
                      <a:pos x="1455" y="9"/>
                    </a:cxn>
                    <a:cxn ang="0">
                      <a:pos x="1491" y="15"/>
                    </a:cxn>
                    <a:cxn ang="0">
                      <a:pos x="1530" y="15"/>
                    </a:cxn>
                    <a:cxn ang="0">
                      <a:pos x="1569" y="12"/>
                    </a:cxn>
                    <a:cxn ang="0">
                      <a:pos x="1611" y="21"/>
                    </a:cxn>
                    <a:cxn ang="0">
                      <a:pos x="1653" y="24"/>
                    </a:cxn>
                    <a:cxn ang="0">
                      <a:pos x="1692" y="15"/>
                    </a:cxn>
                    <a:cxn ang="0">
                      <a:pos x="1731" y="9"/>
                    </a:cxn>
                    <a:cxn ang="0">
                      <a:pos x="1773" y="12"/>
                    </a:cxn>
                    <a:cxn ang="0">
                      <a:pos x="1812" y="6"/>
                    </a:cxn>
                    <a:cxn ang="0">
                      <a:pos x="1851" y="0"/>
                    </a:cxn>
                    <a:cxn ang="0">
                      <a:pos x="1887" y="3"/>
                    </a:cxn>
                  </a:cxnLst>
                  <a:rect l="0" t="0" r="r" b="b"/>
                  <a:pathLst>
                    <a:path w="1906" h="49">
                      <a:moveTo>
                        <a:pt x="0" y="39"/>
                      </a:moveTo>
                      <a:lnTo>
                        <a:pt x="9" y="39"/>
                      </a:lnTo>
                      <a:lnTo>
                        <a:pt x="18" y="42"/>
                      </a:lnTo>
                      <a:lnTo>
                        <a:pt x="27" y="42"/>
                      </a:lnTo>
                      <a:lnTo>
                        <a:pt x="36" y="42"/>
                      </a:lnTo>
                      <a:lnTo>
                        <a:pt x="45" y="42"/>
                      </a:lnTo>
                      <a:lnTo>
                        <a:pt x="54" y="42"/>
                      </a:lnTo>
                      <a:lnTo>
                        <a:pt x="63" y="39"/>
                      </a:lnTo>
                      <a:lnTo>
                        <a:pt x="72" y="36"/>
                      </a:lnTo>
                      <a:lnTo>
                        <a:pt x="81" y="36"/>
                      </a:lnTo>
                      <a:lnTo>
                        <a:pt x="90" y="39"/>
                      </a:lnTo>
                      <a:lnTo>
                        <a:pt x="99" y="39"/>
                      </a:lnTo>
                      <a:lnTo>
                        <a:pt x="108" y="39"/>
                      </a:lnTo>
                      <a:lnTo>
                        <a:pt x="117" y="39"/>
                      </a:lnTo>
                      <a:lnTo>
                        <a:pt x="126" y="39"/>
                      </a:lnTo>
                      <a:lnTo>
                        <a:pt x="135" y="39"/>
                      </a:lnTo>
                      <a:lnTo>
                        <a:pt x="144" y="39"/>
                      </a:lnTo>
                      <a:lnTo>
                        <a:pt x="153" y="39"/>
                      </a:lnTo>
                      <a:lnTo>
                        <a:pt x="162" y="42"/>
                      </a:lnTo>
                      <a:lnTo>
                        <a:pt x="174" y="42"/>
                      </a:lnTo>
                      <a:lnTo>
                        <a:pt x="183" y="42"/>
                      </a:lnTo>
                      <a:lnTo>
                        <a:pt x="192" y="42"/>
                      </a:lnTo>
                      <a:lnTo>
                        <a:pt x="201" y="39"/>
                      </a:lnTo>
                      <a:lnTo>
                        <a:pt x="210" y="39"/>
                      </a:lnTo>
                      <a:lnTo>
                        <a:pt x="219" y="39"/>
                      </a:lnTo>
                      <a:lnTo>
                        <a:pt x="228" y="39"/>
                      </a:lnTo>
                      <a:lnTo>
                        <a:pt x="237" y="36"/>
                      </a:lnTo>
                      <a:lnTo>
                        <a:pt x="246" y="36"/>
                      </a:lnTo>
                      <a:lnTo>
                        <a:pt x="261" y="36"/>
                      </a:lnTo>
                      <a:lnTo>
                        <a:pt x="270" y="36"/>
                      </a:lnTo>
                      <a:lnTo>
                        <a:pt x="279" y="39"/>
                      </a:lnTo>
                      <a:lnTo>
                        <a:pt x="288" y="39"/>
                      </a:lnTo>
                      <a:lnTo>
                        <a:pt x="297" y="39"/>
                      </a:lnTo>
                      <a:lnTo>
                        <a:pt x="306" y="42"/>
                      </a:lnTo>
                      <a:lnTo>
                        <a:pt x="315" y="42"/>
                      </a:lnTo>
                      <a:lnTo>
                        <a:pt x="324" y="45"/>
                      </a:lnTo>
                      <a:lnTo>
                        <a:pt x="336" y="48"/>
                      </a:lnTo>
                      <a:lnTo>
                        <a:pt x="345" y="48"/>
                      </a:lnTo>
                      <a:lnTo>
                        <a:pt x="357" y="48"/>
                      </a:lnTo>
                      <a:lnTo>
                        <a:pt x="366" y="48"/>
                      </a:lnTo>
                      <a:lnTo>
                        <a:pt x="375" y="45"/>
                      </a:lnTo>
                      <a:lnTo>
                        <a:pt x="384" y="42"/>
                      </a:lnTo>
                      <a:lnTo>
                        <a:pt x="396" y="42"/>
                      </a:lnTo>
                      <a:lnTo>
                        <a:pt x="405" y="42"/>
                      </a:lnTo>
                      <a:lnTo>
                        <a:pt x="414" y="42"/>
                      </a:lnTo>
                      <a:lnTo>
                        <a:pt x="423" y="42"/>
                      </a:lnTo>
                      <a:lnTo>
                        <a:pt x="432" y="33"/>
                      </a:lnTo>
                      <a:lnTo>
                        <a:pt x="441" y="30"/>
                      </a:lnTo>
                      <a:lnTo>
                        <a:pt x="450" y="30"/>
                      </a:lnTo>
                      <a:lnTo>
                        <a:pt x="459" y="33"/>
                      </a:lnTo>
                      <a:lnTo>
                        <a:pt x="468" y="36"/>
                      </a:lnTo>
                      <a:lnTo>
                        <a:pt x="477" y="39"/>
                      </a:lnTo>
                      <a:lnTo>
                        <a:pt x="486" y="39"/>
                      </a:lnTo>
                      <a:lnTo>
                        <a:pt x="495" y="39"/>
                      </a:lnTo>
                      <a:lnTo>
                        <a:pt x="504" y="39"/>
                      </a:lnTo>
                      <a:lnTo>
                        <a:pt x="516" y="39"/>
                      </a:lnTo>
                      <a:lnTo>
                        <a:pt x="528" y="39"/>
                      </a:lnTo>
                      <a:lnTo>
                        <a:pt x="537" y="39"/>
                      </a:lnTo>
                      <a:lnTo>
                        <a:pt x="549" y="39"/>
                      </a:lnTo>
                      <a:lnTo>
                        <a:pt x="561" y="42"/>
                      </a:lnTo>
                      <a:lnTo>
                        <a:pt x="570" y="42"/>
                      </a:lnTo>
                      <a:lnTo>
                        <a:pt x="579" y="42"/>
                      </a:lnTo>
                      <a:lnTo>
                        <a:pt x="588" y="42"/>
                      </a:lnTo>
                      <a:lnTo>
                        <a:pt x="597" y="36"/>
                      </a:lnTo>
                      <a:lnTo>
                        <a:pt x="606" y="30"/>
                      </a:lnTo>
                      <a:lnTo>
                        <a:pt x="615" y="30"/>
                      </a:lnTo>
                      <a:lnTo>
                        <a:pt x="624" y="30"/>
                      </a:lnTo>
                      <a:lnTo>
                        <a:pt x="633" y="33"/>
                      </a:lnTo>
                      <a:lnTo>
                        <a:pt x="642" y="33"/>
                      </a:lnTo>
                      <a:lnTo>
                        <a:pt x="651" y="33"/>
                      </a:lnTo>
                      <a:lnTo>
                        <a:pt x="660" y="30"/>
                      </a:lnTo>
                      <a:lnTo>
                        <a:pt x="669" y="30"/>
                      </a:lnTo>
                      <a:lnTo>
                        <a:pt x="678" y="30"/>
                      </a:lnTo>
                      <a:lnTo>
                        <a:pt x="687" y="30"/>
                      </a:lnTo>
                      <a:lnTo>
                        <a:pt x="696" y="33"/>
                      </a:lnTo>
                      <a:lnTo>
                        <a:pt x="705" y="36"/>
                      </a:lnTo>
                      <a:lnTo>
                        <a:pt x="714" y="39"/>
                      </a:lnTo>
                      <a:lnTo>
                        <a:pt x="723" y="39"/>
                      </a:lnTo>
                      <a:lnTo>
                        <a:pt x="732" y="36"/>
                      </a:lnTo>
                      <a:lnTo>
                        <a:pt x="741" y="33"/>
                      </a:lnTo>
                      <a:lnTo>
                        <a:pt x="753" y="33"/>
                      </a:lnTo>
                      <a:lnTo>
                        <a:pt x="762" y="33"/>
                      </a:lnTo>
                      <a:lnTo>
                        <a:pt x="771" y="33"/>
                      </a:lnTo>
                      <a:lnTo>
                        <a:pt x="780" y="33"/>
                      </a:lnTo>
                      <a:lnTo>
                        <a:pt x="792" y="30"/>
                      </a:lnTo>
                      <a:lnTo>
                        <a:pt x="801" y="30"/>
                      </a:lnTo>
                      <a:lnTo>
                        <a:pt x="810" y="30"/>
                      </a:lnTo>
                      <a:lnTo>
                        <a:pt x="819" y="30"/>
                      </a:lnTo>
                      <a:lnTo>
                        <a:pt x="828" y="30"/>
                      </a:lnTo>
                      <a:lnTo>
                        <a:pt x="837" y="27"/>
                      </a:lnTo>
                      <a:lnTo>
                        <a:pt x="846" y="27"/>
                      </a:lnTo>
                      <a:lnTo>
                        <a:pt x="855" y="27"/>
                      </a:lnTo>
                      <a:lnTo>
                        <a:pt x="864" y="27"/>
                      </a:lnTo>
                      <a:lnTo>
                        <a:pt x="876" y="24"/>
                      </a:lnTo>
                      <a:lnTo>
                        <a:pt x="885" y="18"/>
                      </a:lnTo>
                      <a:lnTo>
                        <a:pt x="894" y="15"/>
                      </a:lnTo>
                      <a:lnTo>
                        <a:pt x="897" y="24"/>
                      </a:lnTo>
                      <a:lnTo>
                        <a:pt x="903" y="33"/>
                      </a:lnTo>
                      <a:lnTo>
                        <a:pt x="912" y="39"/>
                      </a:lnTo>
                      <a:lnTo>
                        <a:pt x="921" y="39"/>
                      </a:lnTo>
                      <a:lnTo>
                        <a:pt x="930" y="39"/>
                      </a:lnTo>
                      <a:lnTo>
                        <a:pt x="939" y="33"/>
                      </a:lnTo>
                      <a:lnTo>
                        <a:pt x="954" y="33"/>
                      </a:lnTo>
                      <a:lnTo>
                        <a:pt x="963" y="33"/>
                      </a:lnTo>
                      <a:lnTo>
                        <a:pt x="972" y="33"/>
                      </a:lnTo>
                      <a:lnTo>
                        <a:pt x="981" y="30"/>
                      </a:lnTo>
                      <a:lnTo>
                        <a:pt x="990" y="30"/>
                      </a:lnTo>
                      <a:lnTo>
                        <a:pt x="1002" y="30"/>
                      </a:lnTo>
                      <a:lnTo>
                        <a:pt x="1011" y="30"/>
                      </a:lnTo>
                      <a:lnTo>
                        <a:pt x="1023" y="30"/>
                      </a:lnTo>
                      <a:lnTo>
                        <a:pt x="1032" y="30"/>
                      </a:lnTo>
                      <a:lnTo>
                        <a:pt x="1041" y="30"/>
                      </a:lnTo>
                      <a:lnTo>
                        <a:pt x="1050" y="27"/>
                      </a:lnTo>
                      <a:lnTo>
                        <a:pt x="1059" y="18"/>
                      </a:lnTo>
                      <a:lnTo>
                        <a:pt x="1068" y="15"/>
                      </a:lnTo>
                      <a:lnTo>
                        <a:pt x="1077" y="15"/>
                      </a:lnTo>
                      <a:lnTo>
                        <a:pt x="1086" y="18"/>
                      </a:lnTo>
                      <a:lnTo>
                        <a:pt x="1095" y="21"/>
                      </a:lnTo>
                      <a:lnTo>
                        <a:pt x="1104" y="21"/>
                      </a:lnTo>
                      <a:lnTo>
                        <a:pt x="1113" y="21"/>
                      </a:lnTo>
                      <a:lnTo>
                        <a:pt x="1128" y="21"/>
                      </a:lnTo>
                      <a:lnTo>
                        <a:pt x="1137" y="21"/>
                      </a:lnTo>
                      <a:lnTo>
                        <a:pt x="1146" y="18"/>
                      </a:lnTo>
                      <a:lnTo>
                        <a:pt x="1155" y="18"/>
                      </a:lnTo>
                      <a:lnTo>
                        <a:pt x="1167" y="18"/>
                      </a:lnTo>
                      <a:lnTo>
                        <a:pt x="1176" y="18"/>
                      </a:lnTo>
                      <a:lnTo>
                        <a:pt x="1185" y="18"/>
                      </a:lnTo>
                      <a:lnTo>
                        <a:pt x="1194" y="18"/>
                      </a:lnTo>
                      <a:lnTo>
                        <a:pt x="1203" y="18"/>
                      </a:lnTo>
                      <a:lnTo>
                        <a:pt x="1212" y="18"/>
                      </a:lnTo>
                      <a:lnTo>
                        <a:pt x="1221" y="12"/>
                      </a:lnTo>
                      <a:lnTo>
                        <a:pt x="1230" y="12"/>
                      </a:lnTo>
                      <a:lnTo>
                        <a:pt x="1233" y="21"/>
                      </a:lnTo>
                      <a:lnTo>
                        <a:pt x="1242" y="27"/>
                      </a:lnTo>
                      <a:lnTo>
                        <a:pt x="1251" y="33"/>
                      </a:lnTo>
                      <a:lnTo>
                        <a:pt x="1260" y="36"/>
                      </a:lnTo>
                      <a:lnTo>
                        <a:pt x="1269" y="30"/>
                      </a:lnTo>
                      <a:lnTo>
                        <a:pt x="1281" y="27"/>
                      </a:lnTo>
                      <a:lnTo>
                        <a:pt x="1290" y="27"/>
                      </a:lnTo>
                      <a:lnTo>
                        <a:pt x="1299" y="27"/>
                      </a:lnTo>
                      <a:lnTo>
                        <a:pt x="1308" y="24"/>
                      </a:lnTo>
                      <a:lnTo>
                        <a:pt x="1317" y="24"/>
                      </a:lnTo>
                      <a:lnTo>
                        <a:pt x="1326" y="21"/>
                      </a:lnTo>
                      <a:lnTo>
                        <a:pt x="1338" y="18"/>
                      </a:lnTo>
                      <a:lnTo>
                        <a:pt x="1347" y="18"/>
                      </a:lnTo>
                      <a:lnTo>
                        <a:pt x="1356" y="18"/>
                      </a:lnTo>
                      <a:lnTo>
                        <a:pt x="1365" y="15"/>
                      </a:lnTo>
                      <a:lnTo>
                        <a:pt x="1377" y="15"/>
                      </a:lnTo>
                      <a:lnTo>
                        <a:pt x="1386" y="15"/>
                      </a:lnTo>
                      <a:lnTo>
                        <a:pt x="1395" y="12"/>
                      </a:lnTo>
                      <a:lnTo>
                        <a:pt x="1407" y="12"/>
                      </a:lnTo>
                      <a:lnTo>
                        <a:pt x="1416" y="12"/>
                      </a:lnTo>
                      <a:lnTo>
                        <a:pt x="1425" y="12"/>
                      </a:lnTo>
                      <a:lnTo>
                        <a:pt x="1434" y="9"/>
                      </a:lnTo>
                      <a:lnTo>
                        <a:pt x="1446" y="9"/>
                      </a:lnTo>
                      <a:lnTo>
                        <a:pt x="1455" y="9"/>
                      </a:lnTo>
                      <a:lnTo>
                        <a:pt x="1464" y="9"/>
                      </a:lnTo>
                      <a:lnTo>
                        <a:pt x="1473" y="12"/>
                      </a:lnTo>
                      <a:lnTo>
                        <a:pt x="1482" y="12"/>
                      </a:lnTo>
                      <a:lnTo>
                        <a:pt x="1491" y="15"/>
                      </a:lnTo>
                      <a:lnTo>
                        <a:pt x="1500" y="15"/>
                      </a:lnTo>
                      <a:lnTo>
                        <a:pt x="1509" y="15"/>
                      </a:lnTo>
                      <a:lnTo>
                        <a:pt x="1518" y="15"/>
                      </a:lnTo>
                      <a:lnTo>
                        <a:pt x="1530" y="15"/>
                      </a:lnTo>
                      <a:lnTo>
                        <a:pt x="1542" y="15"/>
                      </a:lnTo>
                      <a:lnTo>
                        <a:pt x="1551" y="15"/>
                      </a:lnTo>
                      <a:lnTo>
                        <a:pt x="1560" y="12"/>
                      </a:lnTo>
                      <a:lnTo>
                        <a:pt x="1569" y="12"/>
                      </a:lnTo>
                      <a:lnTo>
                        <a:pt x="1578" y="15"/>
                      </a:lnTo>
                      <a:lnTo>
                        <a:pt x="1590" y="18"/>
                      </a:lnTo>
                      <a:lnTo>
                        <a:pt x="1602" y="21"/>
                      </a:lnTo>
                      <a:lnTo>
                        <a:pt x="1611" y="21"/>
                      </a:lnTo>
                      <a:lnTo>
                        <a:pt x="1626" y="18"/>
                      </a:lnTo>
                      <a:lnTo>
                        <a:pt x="1635" y="18"/>
                      </a:lnTo>
                      <a:lnTo>
                        <a:pt x="1644" y="18"/>
                      </a:lnTo>
                      <a:lnTo>
                        <a:pt x="1653" y="24"/>
                      </a:lnTo>
                      <a:lnTo>
                        <a:pt x="1662" y="24"/>
                      </a:lnTo>
                      <a:lnTo>
                        <a:pt x="1674" y="24"/>
                      </a:lnTo>
                      <a:lnTo>
                        <a:pt x="1683" y="18"/>
                      </a:lnTo>
                      <a:lnTo>
                        <a:pt x="1692" y="15"/>
                      </a:lnTo>
                      <a:lnTo>
                        <a:pt x="1704" y="15"/>
                      </a:lnTo>
                      <a:lnTo>
                        <a:pt x="1713" y="15"/>
                      </a:lnTo>
                      <a:lnTo>
                        <a:pt x="1722" y="12"/>
                      </a:lnTo>
                      <a:lnTo>
                        <a:pt x="1731" y="9"/>
                      </a:lnTo>
                      <a:lnTo>
                        <a:pt x="1743" y="9"/>
                      </a:lnTo>
                      <a:lnTo>
                        <a:pt x="1752" y="6"/>
                      </a:lnTo>
                      <a:lnTo>
                        <a:pt x="1764" y="9"/>
                      </a:lnTo>
                      <a:lnTo>
                        <a:pt x="1773" y="12"/>
                      </a:lnTo>
                      <a:lnTo>
                        <a:pt x="1782" y="12"/>
                      </a:lnTo>
                      <a:lnTo>
                        <a:pt x="1791" y="6"/>
                      </a:lnTo>
                      <a:lnTo>
                        <a:pt x="1800" y="6"/>
                      </a:lnTo>
                      <a:lnTo>
                        <a:pt x="1812" y="6"/>
                      </a:lnTo>
                      <a:lnTo>
                        <a:pt x="1821" y="6"/>
                      </a:lnTo>
                      <a:lnTo>
                        <a:pt x="1830" y="3"/>
                      </a:lnTo>
                      <a:lnTo>
                        <a:pt x="1839" y="0"/>
                      </a:lnTo>
                      <a:lnTo>
                        <a:pt x="1851" y="0"/>
                      </a:lnTo>
                      <a:lnTo>
                        <a:pt x="1860" y="0"/>
                      </a:lnTo>
                      <a:lnTo>
                        <a:pt x="1869" y="0"/>
                      </a:lnTo>
                      <a:lnTo>
                        <a:pt x="1878" y="3"/>
                      </a:lnTo>
                      <a:lnTo>
                        <a:pt x="1887" y="3"/>
                      </a:lnTo>
                      <a:lnTo>
                        <a:pt x="1896" y="3"/>
                      </a:lnTo>
                      <a:lnTo>
                        <a:pt x="1905" y="6"/>
                      </a:lnTo>
                    </a:path>
                  </a:pathLst>
                </a:custGeom>
                <a:noFill/>
                <a:ln w="12700" cap="rnd" cmpd="sng">
                  <a:solidFill>
                    <a:srgbClr val="339966"/>
                  </a:solidFill>
                  <a:prstDash val="solid"/>
                  <a:round/>
                  <a:headEnd type="none" w="med" len="med"/>
                  <a:tailEnd type="none" w="med" len="med"/>
                </a:ln>
                <a:effectLst/>
              </p:spPr>
              <p:txBody>
                <a:bodyPr/>
                <a:lstStyle/>
                <a:p>
                  <a:endParaRPr lang="el-GR"/>
                </a:p>
              </p:txBody>
            </p:sp>
            <p:sp>
              <p:nvSpPr>
                <p:cNvPr id="368648" name="Freeform 8"/>
                <p:cNvSpPr>
                  <a:spLocks/>
                </p:cNvSpPr>
                <p:nvPr/>
              </p:nvSpPr>
              <p:spPr bwMode="auto">
                <a:xfrm>
                  <a:off x="4623" y="2520"/>
                  <a:ext cx="200" cy="25"/>
                </a:xfrm>
                <a:custGeom>
                  <a:avLst/>
                  <a:gdLst/>
                  <a:ahLst/>
                  <a:cxnLst>
                    <a:cxn ang="0">
                      <a:pos x="0" y="24"/>
                    </a:cxn>
                    <a:cxn ang="0">
                      <a:pos x="9" y="27"/>
                    </a:cxn>
                    <a:cxn ang="0">
                      <a:pos x="18" y="27"/>
                    </a:cxn>
                    <a:cxn ang="0">
                      <a:pos x="27" y="21"/>
                    </a:cxn>
                    <a:cxn ang="0">
                      <a:pos x="36" y="18"/>
                    </a:cxn>
                    <a:cxn ang="0">
                      <a:pos x="45" y="18"/>
                    </a:cxn>
                    <a:cxn ang="0">
                      <a:pos x="54" y="18"/>
                    </a:cxn>
                    <a:cxn ang="0">
                      <a:pos x="63" y="21"/>
                    </a:cxn>
                    <a:cxn ang="0">
                      <a:pos x="72" y="18"/>
                    </a:cxn>
                    <a:cxn ang="0">
                      <a:pos x="81" y="12"/>
                    </a:cxn>
                    <a:cxn ang="0">
                      <a:pos x="90" y="12"/>
                    </a:cxn>
                    <a:cxn ang="0">
                      <a:pos x="93" y="3"/>
                    </a:cxn>
                    <a:cxn ang="0">
                      <a:pos x="102" y="0"/>
                    </a:cxn>
                    <a:cxn ang="0">
                      <a:pos x="111" y="6"/>
                    </a:cxn>
                    <a:cxn ang="0">
                      <a:pos x="120" y="9"/>
                    </a:cxn>
                    <a:cxn ang="0">
                      <a:pos x="129" y="9"/>
                    </a:cxn>
                    <a:cxn ang="0">
                      <a:pos x="138" y="9"/>
                    </a:cxn>
                    <a:cxn ang="0">
                      <a:pos x="147" y="15"/>
                    </a:cxn>
                    <a:cxn ang="0">
                      <a:pos x="156" y="21"/>
                    </a:cxn>
                    <a:cxn ang="0">
                      <a:pos x="165" y="21"/>
                    </a:cxn>
                    <a:cxn ang="0">
                      <a:pos x="174" y="15"/>
                    </a:cxn>
                    <a:cxn ang="0">
                      <a:pos x="183" y="12"/>
                    </a:cxn>
                    <a:cxn ang="0">
                      <a:pos x="192" y="9"/>
                    </a:cxn>
                  </a:cxnLst>
                  <a:rect l="0" t="0" r="r" b="b"/>
                  <a:pathLst>
                    <a:path w="193" h="28">
                      <a:moveTo>
                        <a:pt x="0" y="24"/>
                      </a:moveTo>
                      <a:lnTo>
                        <a:pt x="9" y="27"/>
                      </a:lnTo>
                      <a:lnTo>
                        <a:pt x="18" y="27"/>
                      </a:lnTo>
                      <a:lnTo>
                        <a:pt x="27" y="21"/>
                      </a:lnTo>
                      <a:lnTo>
                        <a:pt x="36" y="18"/>
                      </a:lnTo>
                      <a:lnTo>
                        <a:pt x="45" y="18"/>
                      </a:lnTo>
                      <a:lnTo>
                        <a:pt x="54" y="18"/>
                      </a:lnTo>
                      <a:lnTo>
                        <a:pt x="63" y="21"/>
                      </a:lnTo>
                      <a:lnTo>
                        <a:pt x="72" y="18"/>
                      </a:lnTo>
                      <a:lnTo>
                        <a:pt x="81" y="12"/>
                      </a:lnTo>
                      <a:lnTo>
                        <a:pt x="90" y="12"/>
                      </a:lnTo>
                      <a:lnTo>
                        <a:pt x="93" y="3"/>
                      </a:lnTo>
                      <a:lnTo>
                        <a:pt x="102" y="0"/>
                      </a:lnTo>
                      <a:lnTo>
                        <a:pt x="111" y="6"/>
                      </a:lnTo>
                      <a:lnTo>
                        <a:pt x="120" y="9"/>
                      </a:lnTo>
                      <a:lnTo>
                        <a:pt x="129" y="9"/>
                      </a:lnTo>
                      <a:lnTo>
                        <a:pt x="138" y="9"/>
                      </a:lnTo>
                      <a:lnTo>
                        <a:pt x="147" y="15"/>
                      </a:lnTo>
                      <a:lnTo>
                        <a:pt x="156" y="21"/>
                      </a:lnTo>
                      <a:lnTo>
                        <a:pt x="165" y="21"/>
                      </a:lnTo>
                      <a:lnTo>
                        <a:pt x="174" y="15"/>
                      </a:lnTo>
                      <a:lnTo>
                        <a:pt x="183" y="12"/>
                      </a:lnTo>
                      <a:lnTo>
                        <a:pt x="192" y="9"/>
                      </a:lnTo>
                    </a:path>
                  </a:pathLst>
                </a:custGeom>
                <a:noFill/>
                <a:ln w="12700" cap="rnd" cmpd="sng">
                  <a:solidFill>
                    <a:srgbClr val="339966"/>
                  </a:solidFill>
                  <a:prstDash val="solid"/>
                  <a:round/>
                  <a:headEnd type="none" w="med" len="med"/>
                  <a:tailEnd type="none" w="med" len="med"/>
                </a:ln>
                <a:effectLst/>
              </p:spPr>
              <p:txBody>
                <a:bodyPr/>
                <a:lstStyle/>
                <a:p>
                  <a:endParaRPr lang="el-GR"/>
                </a:p>
              </p:txBody>
            </p:sp>
          </p:grpSp>
          <p:sp>
            <p:nvSpPr>
              <p:cNvPr id="368649" name="Rectangle 9"/>
              <p:cNvSpPr>
                <a:spLocks noChangeArrowheads="1"/>
              </p:cNvSpPr>
              <p:nvPr/>
            </p:nvSpPr>
            <p:spPr bwMode="auto">
              <a:xfrm>
                <a:off x="5358" y="3378"/>
                <a:ext cx="405" cy="171"/>
              </a:xfrm>
              <a:prstGeom prst="rect">
                <a:avLst/>
              </a:prstGeom>
              <a:noFill/>
              <a:ln w="12700">
                <a:noFill/>
                <a:miter lim="800000"/>
                <a:headEnd/>
                <a:tailEnd/>
              </a:ln>
              <a:effectLst/>
            </p:spPr>
            <p:txBody>
              <a:bodyPr lIns="90488" tIns="44450" rIns="90488" bIns="44450">
                <a:spAutoFit/>
              </a:bodyPr>
              <a:lstStyle/>
              <a:p>
                <a:r>
                  <a:rPr lang="en-US" sz="1200" b="0">
                    <a:latin typeface="Times New Roman" pitchFamily="18" charset="0"/>
                  </a:rPr>
                  <a:t>Time</a:t>
                </a:r>
              </a:p>
            </p:txBody>
          </p:sp>
          <p:sp>
            <p:nvSpPr>
              <p:cNvPr id="368650" name="Line 10"/>
              <p:cNvSpPr>
                <a:spLocks noChangeShapeType="1"/>
              </p:cNvSpPr>
              <p:nvPr/>
            </p:nvSpPr>
            <p:spPr bwMode="auto">
              <a:xfrm>
                <a:off x="2644" y="3356"/>
                <a:ext cx="1926" cy="0"/>
              </a:xfrm>
              <a:prstGeom prst="line">
                <a:avLst/>
              </a:prstGeom>
              <a:noFill/>
              <a:ln w="12700">
                <a:solidFill>
                  <a:schemeClr val="tx1"/>
                </a:solidFill>
                <a:round/>
                <a:headEnd/>
                <a:tailEnd type="triangle" w="med" len="med"/>
              </a:ln>
              <a:effectLst/>
            </p:spPr>
            <p:txBody>
              <a:bodyPr wrap="none" anchor="ctr"/>
              <a:lstStyle/>
              <a:p>
                <a:endParaRPr lang="el-GR"/>
              </a:p>
            </p:txBody>
          </p:sp>
          <p:sp>
            <p:nvSpPr>
              <p:cNvPr id="368651" name="Rectangle 11"/>
              <p:cNvSpPr>
                <a:spLocks noChangeArrowheads="1"/>
              </p:cNvSpPr>
              <p:nvPr/>
            </p:nvSpPr>
            <p:spPr bwMode="auto">
              <a:xfrm>
                <a:off x="3921" y="3418"/>
                <a:ext cx="574" cy="171"/>
              </a:xfrm>
              <a:prstGeom prst="rect">
                <a:avLst/>
              </a:prstGeom>
              <a:noFill/>
              <a:ln w="12700">
                <a:noFill/>
                <a:miter lim="800000"/>
                <a:headEnd/>
                <a:tailEnd/>
              </a:ln>
              <a:effectLst/>
            </p:spPr>
            <p:txBody>
              <a:bodyPr wrap="none" lIns="90488" tIns="44450" rIns="90488" bIns="44450">
                <a:spAutoFit/>
              </a:bodyPr>
              <a:lstStyle/>
              <a:p>
                <a:r>
                  <a:rPr lang="en-US" sz="1200" b="0">
                    <a:latin typeface="Times New Roman" pitchFamily="18" charset="0"/>
                  </a:rPr>
                  <a:t>Volume  ml</a:t>
                </a:r>
              </a:p>
            </p:txBody>
          </p:sp>
          <p:grpSp>
            <p:nvGrpSpPr>
              <p:cNvPr id="5" name="Group 12"/>
              <p:cNvGrpSpPr>
                <a:grpSpLocks/>
              </p:cNvGrpSpPr>
              <p:nvPr/>
            </p:nvGrpSpPr>
            <p:grpSpPr bwMode="auto">
              <a:xfrm>
                <a:off x="2591" y="939"/>
                <a:ext cx="3070" cy="2572"/>
                <a:chOff x="2653" y="766"/>
                <a:chExt cx="2971" cy="2897"/>
              </a:xfrm>
            </p:grpSpPr>
            <p:sp>
              <p:nvSpPr>
                <p:cNvPr id="368653" name="Line 13"/>
                <p:cNvSpPr>
                  <a:spLocks noChangeShapeType="1"/>
                </p:cNvSpPr>
                <p:nvPr/>
              </p:nvSpPr>
              <p:spPr bwMode="auto">
                <a:xfrm>
                  <a:off x="2710" y="766"/>
                  <a:ext cx="0" cy="2714"/>
                </a:xfrm>
                <a:prstGeom prst="line">
                  <a:avLst/>
                </a:prstGeom>
                <a:noFill/>
                <a:ln w="12700">
                  <a:solidFill>
                    <a:schemeClr val="tx1"/>
                  </a:solidFill>
                  <a:round/>
                  <a:headEnd/>
                  <a:tailEnd/>
                </a:ln>
                <a:effectLst/>
              </p:spPr>
              <p:txBody>
                <a:bodyPr wrap="none" anchor="ctr"/>
                <a:lstStyle/>
                <a:p>
                  <a:endParaRPr lang="el-GR"/>
                </a:p>
              </p:txBody>
            </p:sp>
            <p:sp>
              <p:nvSpPr>
                <p:cNvPr id="368654" name="Line 14"/>
                <p:cNvSpPr>
                  <a:spLocks noChangeShapeType="1"/>
                </p:cNvSpPr>
                <p:nvPr/>
              </p:nvSpPr>
              <p:spPr bwMode="auto">
                <a:xfrm>
                  <a:off x="4628" y="3484"/>
                  <a:ext cx="996" cy="0"/>
                </a:xfrm>
                <a:prstGeom prst="line">
                  <a:avLst/>
                </a:prstGeom>
                <a:noFill/>
                <a:ln w="12700">
                  <a:solidFill>
                    <a:schemeClr val="tx1"/>
                  </a:solidFill>
                  <a:round/>
                  <a:headEnd/>
                  <a:tailEnd type="triangle" w="med" len="med"/>
                </a:ln>
                <a:effectLst/>
              </p:spPr>
              <p:txBody>
                <a:bodyPr wrap="none" anchor="ctr"/>
                <a:lstStyle/>
                <a:p>
                  <a:endParaRPr lang="el-GR"/>
                </a:p>
              </p:txBody>
            </p:sp>
            <p:sp>
              <p:nvSpPr>
                <p:cNvPr id="368655" name="Rectangle 15"/>
                <p:cNvSpPr>
                  <a:spLocks noChangeArrowheads="1"/>
                </p:cNvSpPr>
                <p:nvPr/>
              </p:nvSpPr>
              <p:spPr bwMode="auto">
                <a:xfrm>
                  <a:off x="2653" y="3384"/>
                  <a:ext cx="1928" cy="279"/>
                </a:xfrm>
                <a:prstGeom prst="rect">
                  <a:avLst/>
                </a:prstGeom>
                <a:noFill/>
                <a:ln w="12700">
                  <a:noFill/>
                  <a:miter lim="800000"/>
                  <a:headEnd/>
                  <a:tailEnd/>
                </a:ln>
                <a:effectLst/>
              </p:spPr>
              <p:txBody>
                <a:bodyPr lIns="90488" tIns="44450" rIns="90488" bIns="44450">
                  <a:spAutoFit/>
                </a:bodyPr>
                <a:lstStyle/>
                <a:p>
                  <a:r>
                    <a:rPr lang="en-US" sz="1000" b="0">
                      <a:latin typeface="Times New Roman" pitchFamily="18" charset="0"/>
                    </a:rPr>
                    <a:t>  l         l             l             l             l              l             l</a:t>
                  </a:r>
                </a:p>
                <a:p>
                  <a:r>
                    <a:rPr lang="en-US" sz="1000" b="0">
                      <a:latin typeface="Times New Roman" pitchFamily="18" charset="0"/>
                    </a:rPr>
                    <a:t>0       100        200         300        400          500       600</a:t>
                  </a:r>
                </a:p>
              </p:txBody>
            </p:sp>
          </p:grpSp>
          <p:sp>
            <p:nvSpPr>
              <p:cNvPr id="368656" name="Line 16"/>
              <p:cNvSpPr>
                <a:spLocks noChangeShapeType="1"/>
              </p:cNvSpPr>
              <p:nvPr/>
            </p:nvSpPr>
            <p:spPr bwMode="auto">
              <a:xfrm>
                <a:off x="2668" y="2879"/>
                <a:ext cx="3018" cy="0"/>
              </a:xfrm>
              <a:prstGeom prst="line">
                <a:avLst/>
              </a:prstGeom>
              <a:noFill/>
              <a:ln w="12700">
                <a:solidFill>
                  <a:schemeClr val="tx1"/>
                </a:solidFill>
                <a:prstDash val="sysDot"/>
                <a:round/>
                <a:headEnd/>
                <a:tailEnd/>
              </a:ln>
              <a:effectLst/>
            </p:spPr>
            <p:txBody>
              <a:bodyPr wrap="none" anchor="ctr"/>
              <a:lstStyle/>
              <a:p>
                <a:endParaRPr lang="el-GR"/>
              </a:p>
            </p:txBody>
          </p:sp>
          <p:sp>
            <p:nvSpPr>
              <p:cNvPr id="368657" name="Line 17"/>
              <p:cNvSpPr>
                <a:spLocks noChangeShapeType="1"/>
              </p:cNvSpPr>
              <p:nvPr/>
            </p:nvSpPr>
            <p:spPr bwMode="auto">
              <a:xfrm>
                <a:off x="2644" y="2245"/>
                <a:ext cx="3017" cy="0"/>
              </a:xfrm>
              <a:prstGeom prst="line">
                <a:avLst/>
              </a:prstGeom>
              <a:noFill/>
              <a:ln w="12700">
                <a:solidFill>
                  <a:schemeClr val="tx1"/>
                </a:solidFill>
                <a:prstDash val="sysDot"/>
                <a:round/>
                <a:headEnd/>
                <a:tailEnd/>
              </a:ln>
              <a:effectLst/>
            </p:spPr>
            <p:txBody>
              <a:bodyPr wrap="none" anchor="ctr"/>
              <a:lstStyle/>
              <a:p>
                <a:endParaRPr lang="el-GR"/>
              </a:p>
            </p:txBody>
          </p:sp>
          <p:sp>
            <p:nvSpPr>
              <p:cNvPr id="368658" name="Line 18"/>
              <p:cNvSpPr>
                <a:spLocks noChangeShapeType="1"/>
              </p:cNvSpPr>
              <p:nvPr/>
            </p:nvSpPr>
            <p:spPr bwMode="auto">
              <a:xfrm>
                <a:off x="2644" y="1837"/>
                <a:ext cx="3017" cy="0"/>
              </a:xfrm>
              <a:prstGeom prst="line">
                <a:avLst/>
              </a:prstGeom>
              <a:noFill/>
              <a:ln w="12700">
                <a:solidFill>
                  <a:schemeClr val="tx1"/>
                </a:solidFill>
                <a:prstDash val="sysDot"/>
                <a:round/>
                <a:headEnd/>
                <a:tailEnd/>
              </a:ln>
              <a:effectLst/>
            </p:spPr>
            <p:txBody>
              <a:bodyPr wrap="none" anchor="ctr"/>
              <a:lstStyle/>
              <a:p>
                <a:endParaRPr lang="el-GR"/>
              </a:p>
            </p:txBody>
          </p:sp>
          <p:sp>
            <p:nvSpPr>
              <p:cNvPr id="368659" name="Line 19"/>
              <p:cNvSpPr>
                <a:spLocks noChangeShapeType="1"/>
              </p:cNvSpPr>
              <p:nvPr/>
            </p:nvSpPr>
            <p:spPr bwMode="auto">
              <a:xfrm>
                <a:off x="2644" y="1172"/>
                <a:ext cx="3017" cy="0"/>
              </a:xfrm>
              <a:prstGeom prst="line">
                <a:avLst/>
              </a:prstGeom>
              <a:noFill/>
              <a:ln w="12700">
                <a:solidFill>
                  <a:schemeClr val="tx1"/>
                </a:solidFill>
                <a:prstDash val="sysDot"/>
                <a:round/>
                <a:headEnd/>
                <a:tailEnd/>
              </a:ln>
              <a:effectLst/>
            </p:spPr>
            <p:txBody>
              <a:bodyPr wrap="none" anchor="ctr"/>
              <a:lstStyle/>
              <a:p>
                <a:endParaRPr lang="el-GR"/>
              </a:p>
            </p:txBody>
          </p:sp>
          <p:sp>
            <p:nvSpPr>
              <p:cNvPr id="368660" name="Line 20"/>
              <p:cNvSpPr>
                <a:spLocks noChangeShapeType="1"/>
              </p:cNvSpPr>
              <p:nvPr/>
            </p:nvSpPr>
            <p:spPr bwMode="auto">
              <a:xfrm>
                <a:off x="2644" y="3236"/>
                <a:ext cx="3017" cy="0"/>
              </a:xfrm>
              <a:prstGeom prst="line">
                <a:avLst/>
              </a:prstGeom>
              <a:noFill/>
              <a:ln w="12700">
                <a:solidFill>
                  <a:schemeClr val="tx1"/>
                </a:solidFill>
                <a:prstDash val="sysDot"/>
                <a:round/>
                <a:headEnd/>
                <a:tailEnd/>
              </a:ln>
              <a:effectLst/>
            </p:spPr>
            <p:txBody>
              <a:bodyPr wrap="none" anchor="ctr"/>
              <a:lstStyle/>
              <a:p>
                <a:endParaRPr lang="el-GR"/>
              </a:p>
            </p:txBody>
          </p:sp>
          <p:sp>
            <p:nvSpPr>
              <p:cNvPr id="368661" name="Rectangle 21"/>
              <p:cNvSpPr>
                <a:spLocks noChangeArrowheads="1"/>
              </p:cNvSpPr>
              <p:nvPr/>
            </p:nvSpPr>
            <p:spPr bwMode="auto">
              <a:xfrm>
                <a:off x="2283" y="1025"/>
                <a:ext cx="382" cy="2468"/>
              </a:xfrm>
              <a:prstGeom prst="rect">
                <a:avLst/>
              </a:prstGeom>
              <a:noFill/>
              <a:ln w="12700">
                <a:noFill/>
                <a:miter lim="800000"/>
                <a:headEnd/>
                <a:tailEnd/>
              </a:ln>
              <a:effectLst/>
            </p:spPr>
            <p:txBody>
              <a:bodyPr wrap="none" lIns="90488" tIns="44450" rIns="90488" bIns="44450">
                <a:spAutoFit/>
              </a:bodyPr>
              <a:lstStyle/>
              <a:p>
                <a:r>
                  <a:rPr lang="en-US" sz="1400">
                    <a:latin typeface="Times New Roman" pitchFamily="18" charset="0"/>
                  </a:rPr>
                  <a:t>EMG</a:t>
                </a:r>
              </a:p>
              <a:p>
                <a:endParaRPr lang="en-US" sz="1400">
                  <a:latin typeface="Times New Roman" pitchFamily="18" charset="0"/>
                </a:endParaRPr>
              </a:p>
              <a:p>
                <a:endParaRPr lang="en-US" sz="1400">
                  <a:latin typeface="Times New Roman" pitchFamily="18" charset="0"/>
                </a:endParaRPr>
              </a:p>
              <a:p>
                <a:endParaRPr lang="en-US" sz="1400">
                  <a:latin typeface="Times New Roman" pitchFamily="18" charset="0"/>
                </a:endParaRPr>
              </a:p>
              <a:p>
                <a:endParaRPr lang="en-US" sz="1400">
                  <a:latin typeface="Times New Roman" pitchFamily="18" charset="0"/>
                </a:endParaRPr>
              </a:p>
              <a:p>
                <a:r>
                  <a:rPr lang="en-US" sz="1400">
                    <a:latin typeface="Times New Roman" pitchFamily="18" charset="0"/>
                  </a:rPr>
                  <a:t>Pura</a:t>
                </a:r>
              </a:p>
              <a:p>
                <a:endParaRPr lang="en-US" sz="1400">
                  <a:latin typeface="Times New Roman" pitchFamily="18" charset="0"/>
                </a:endParaRPr>
              </a:p>
              <a:p>
                <a:endParaRPr lang="en-US" sz="1400">
                  <a:latin typeface="Times New Roman" pitchFamily="18" charset="0"/>
                </a:endParaRPr>
              </a:p>
              <a:p>
                <a:r>
                  <a:rPr lang="en-US" sz="1400">
                    <a:latin typeface="Times New Roman" pitchFamily="18" charset="0"/>
                  </a:rPr>
                  <a:t>Pves</a:t>
                </a:r>
              </a:p>
              <a:p>
                <a:endParaRPr lang="en-US" sz="1400">
                  <a:latin typeface="Times New Roman" pitchFamily="18" charset="0"/>
                </a:endParaRPr>
              </a:p>
              <a:p>
                <a:endParaRPr lang="en-US" sz="1400">
                  <a:latin typeface="Times New Roman" pitchFamily="18" charset="0"/>
                </a:endParaRPr>
              </a:p>
              <a:p>
                <a:r>
                  <a:rPr lang="en-US" sz="1400">
                    <a:latin typeface="Times New Roman" pitchFamily="18" charset="0"/>
                  </a:rPr>
                  <a:t>Pdet</a:t>
                </a:r>
              </a:p>
              <a:p>
                <a:endParaRPr lang="en-US" sz="1400">
                  <a:latin typeface="Times New Roman" pitchFamily="18" charset="0"/>
                </a:endParaRPr>
              </a:p>
              <a:p>
                <a:endParaRPr lang="en-US" sz="1400">
                  <a:latin typeface="Times New Roman" pitchFamily="18" charset="0"/>
                </a:endParaRPr>
              </a:p>
              <a:p>
                <a:r>
                  <a:rPr lang="en-US" sz="1400">
                    <a:latin typeface="Times New Roman" pitchFamily="18" charset="0"/>
                  </a:rPr>
                  <a:t>Pabd</a:t>
                </a:r>
              </a:p>
              <a:p>
                <a:endParaRPr lang="en-US" sz="1400">
                  <a:latin typeface="Times New Roman" pitchFamily="18" charset="0"/>
                </a:endParaRPr>
              </a:p>
              <a:p>
                <a:endParaRPr lang="en-US" sz="1400">
                  <a:latin typeface="Times New Roman" pitchFamily="18" charset="0"/>
                </a:endParaRPr>
              </a:p>
              <a:p>
                <a:r>
                  <a:rPr lang="en-US" sz="1400">
                    <a:latin typeface="Times New Roman" pitchFamily="18" charset="0"/>
                  </a:rPr>
                  <a:t>Qura</a:t>
                </a:r>
              </a:p>
            </p:txBody>
          </p:sp>
          <p:sp>
            <p:nvSpPr>
              <p:cNvPr id="368662" name="Line 22"/>
              <p:cNvSpPr>
                <a:spLocks noChangeShapeType="1"/>
              </p:cNvSpPr>
              <p:nvPr/>
            </p:nvSpPr>
            <p:spPr bwMode="auto">
              <a:xfrm>
                <a:off x="2644" y="3713"/>
                <a:ext cx="1975" cy="0"/>
              </a:xfrm>
              <a:prstGeom prst="line">
                <a:avLst/>
              </a:prstGeom>
              <a:noFill/>
              <a:ln w="12700">
                <a:solidFill>
                  <a:schemeClr val="tx1"/>
                </a:solidFill>
                <a:round/>
                <a:headEnd type="triangle" w="med" len="med"/>
                <a:tailEnd type="triangle" w="med" len="med"/>
              </a:ln>
              <a:effectLst/>
            </p:spPr>
            <p:txBody>
              <a:bodyPr wrap="none" anchor="ctr"/>
              <a:lstStyle/>
              <a:p>
                <a:endParaRPr lang="el-GR"/>
              </a:p>
            </p:txBody>
          </p:sp>
          <p:sp>
            <p:nvSpPr>
              <p:cNvPr id="368663" name="Rectangle 23"/>
              <p:cNvSpPr>
                <a:spLocks noChangeArrowheads="1"/>
              </p:cNvSpPr>
              <p:nvPr/>
            </p:nvSpPr>
            <p:spPr bwMode="auto">
              <a:xfrm>
                <a:off x="3275" y="3762"/>
                <a:ext cx="789" cy="190"/>
              </a:xfrm>
              <a:prstGeom prst="rect">
                <a:avLst/>
              </a:prstGeom>
              <a:noFill/>
              <a:ln w="12700">
                <a:noFill/>
                <a:miter lim="800000"/>
                <a:headEnd/>
                <a:tailEnd/>
              </a:ln>
              <a:effectLst/>
            </p:spPr>
            <p:txBody>
              <a:bodyPr wrap="none" lIns="90488" tIns="44450" rIns="90488" bIns="44450">
                <a:spAutoFit/>
              </a:bodyPr>
              <a:lstStyle/>
              <a:p>
                <a:r>
                  <a:rPr lang="en-US" sz="1400">
                    <a:latin typeface="Times New Roman" pitchFamily="18" charset="0"/>
                  </a:rPr>
                  <a:t>Storage Phase</a:t>
                </a:r>
              </a:p>
            </p:txBody>
          </p:sp>
          <p:sp>
            <p:nvSpPr>
              <p:cNvPr id="368664" name="Line 24"/>
              <p:cNvSpPr>
                <a:spLocks noChangeShapeType="1"/>
              </p:cNvSpPr>
              <p:nvPr/>
            </p:nvSpPr>
            <p:spPr bwMode="auto">
              <a:xfrm flipV="1">
                <a:off x="4623" y="852"/>
                <a:ext cx="0" cy="2945"/>
              </a:xfrm>
              <a:prstGeom prst="line">
                <a:avLst/>
              </a:prstGeom>
              <a:noFill/>
              <a:ln w="12700">
                <a:solidFill>
                  <a:schemeClr val="tx1"/>
                </a:solidFill>
                <a:prstDash val="lgDash"/>
                <a:round/>
                <a:headEnd/>
                <a:tailEnd/>
              </a:ln>
              <a:effectLst/>
            </p:spPr>
            <p:txBody>
              <a:bodyPr wrap="none" anchor="ctr"/>
              <a:lstStyle/>
              <a:p>
                <a:endParaRPr lang="el-GR"/>
              </a:p>
            </p:txBody>
          </p:sp>
          <p:sp>
            <p:nvSpPr>
              <p:cNvPr id="368665" name="Line 25"/>
              <p:cNvSpPr>
                <a:spLocks noChangeShapeType="1"/>
              </p:cNvSpPr>
              <p:nvPr/>
            </p:nvSpPr>
            <p:spPr bwMode="auto">
              <a:xfrm flipV="1">
                <a:off x="4822" y="852"/>
                <a:ext cx="0" cy="2945"/>
              </a:xfrm>
              <a:prstGeom prst="line">
                <a:avLst/>
              </a:prstGeom>
              <a:noFill/>
              <a:ln w="12700">
                <a:solidFill>
                  <a:schemeClr val="tx1"/>
                </a:solidFill>
                <a:prstDash val="lgDash"/>
                <a:round/>
                <a:headEnd/>
                <a:tailEnd/>
              </a:ln>
              <a:effectLst/>
            </p:spPr>
            <p:txBody>
              <a:bodyPr wrap="none" anchor="ctr"/>
              <a:lstStyle/>
              <a:p>
                <a:endParaRPr lang="el-GR"/>
              </a:p>
            </p:txBody>
          </p:sp>
          <p:sp>
            <p:nvSpPr>
              <p:cNvPr id="368666" name="Line 26"/>
              <p:cNvSpPr>
                <a:spLocks noChangeShapeType="1"/>
              </p:cNvSpPr>
              <p:nvPr/>
            </p:nvSpPr>
            <p:spPr bwMode="auto">
              <a:xfrm flipV="1">
                <a:off x="5367" y="852"/>
                <a:ext cx="0" cy="2945"/>
              </a:xfrm>
              <a:prstGeom prst="line">
                <a:avLst/>
              </a:prstGeom>
              <a:noFill/>
              <a:ln w="12700">
                <a:solidFill>
                  <a:schemeClr val="tx1"/>
                </a:solidFill>
                <a:prstDash val="lgDash"/>
                <a:round/>
                <a:headEnd/>
                <a:tailEnd/>
              </a:ln>
              <a:effectLst/>
            </p:spPr>
            <p:txBody>
              <a:bodyPr wrap="none" anchor="ctr"/>
              <a:lstStyle/>
              <a:p>
                <a:endParaRPr lang="el-GR"/>
              </a:p>
            </p:txBody>
          </p:sp>
          <p:sp>
            <p:nvSpPr>
              <p:cNvPr id="368667" name="Line 27"/>
              <p:cNvSpPr>
                <a:spLocks noChangeShapeType="1"/>
              </p:cNvSpPr>
              <p:nvPr/>
            </p:nvSpPr>
            <p:spPr bwMode="auto">
              <a:xfrm>
                <a:off x="4826" y="3713"/>
                <a:ext cx="537" cy="0"/>
              </a:xfrm>
              <a:prstGeom prst="line">
                <a:avLst/>
              </a:prstGeom>
              <a:noFill/>
              <a:ln w="12700">
                <a:solidFill>
                  <a:schemeClr val="tx1"/>
                </a:solidFill>
                <a:round/>
                <a:headEnd type="triangle" w="med" len="med"/>
                <a:tailEnd type="triangle" w="med" len="med"/>
              </a:ln>
              <a:effectLst/>
            </p:spPr>
            <p:txBody>
              <a:bodyPr wrap="none" anchor="ctr"/>
              <a:lstStyle/>
              <a:p>
                <a:endParaRPr lang="el-GR"/>
              </a:p>
            </p:txBody>
          </p:sp>
          <p:sp>
            <p:nvSpPr>
              <p:cNvPr id="368668" name="Rectangle 28"/>
              <p:cNvSpPr>
                <a:spLocks noChangeArrowheads="1"/>
              </p:cNvSpPr>
              <p:nvPr/>
            </p:nvSpPr>
            <p:spPr bwMode="auto">
              <a:xfrm>
                <a:off x="4664" y="3762"/>
                <a:ext cx="801" cy="190"/>
              </a:xfrm>
              <a:prstGeom prst="rect">
                <a:avLst/>
              </a:prstGeom>
              <a:noFill/>
              <a:ln w="12700">
                <a:noFill/>
                <a:miter lim="800000"/>
                <a:headEnd/>
                <a:tailEnd/>
              </a:ln>
              <a:effectLst/>
            </p:spPr>
            <p:txBody>
              <a:bodyPr wrap="none" lIns="90488" tIns="44450" rIns="90488" bIns="44450">
                <a:spAutoFit/>
              </a:bodyPr>
              <a:lstStyle/>
              <a:p>
                <a:r>
                  <a:rPr lang="en-US" sz="1400">
                    <a:latin typeface="Times New Roman" pitchFamily="18" charset="0"/>
                  </a:rPr>
                  <a:t>Voiding Phase</a:t>
                </a:r>
              </a:p>
            </p:txBody>
          </p:sp>
          <p:sp>
            <p:nvSpPr>
              <p:cNvPr id="368669" name="Rectangle 29"/>
              <p:cNvSpPr>
                <a:spLocks noChangeArrowheads="1"/>
              </p:cNvSpPr>
              <p:nvPr/>
            </p:nvSpPr>
            <p:spPr bwMode="auto">
              <a:xfrm>
                <a:off x="4564" y="3669"/>
                <a:ext cx="241" cy="152"/>
              </a:xfrm>
              <a:prstGeom prst="rect">
                <a:avLst/>
              </a:prstGeom>
              <a:noFill/>
              <a:ln w="12700">
                <a:noFill/>
                <a:miter lim="800000"/>
                <a:headEnd/>
                <a:tailEnd/>
              </a:ln>
              <a:effectLst/>
            </p:spPr>
            <p:txBody>
              <a:bodyPr wrap="none" lIns="90488" tIns="44450" rIns="90488" bIns="44450">
                <a:spAutoFit/>
              </a:bodyPr>
              <a:lstStyle/>
              <a:p>
                <a:r>
                  <a:rPr lang="en-US" sz="1000">
                    <a:latin typeface="Times New Roman" pitchFamily="18" charset="0"/>
                  </a:rPr>
                  <a:t> CP</a:t>
                </a:r>
              </a:p>
            </p:txBody>
          </p:sp>
          <p:sp>
            <p:nvSpPr>
              <p:cNvPr id="368670" name="Rectangle 30"/>
              <p:cNvSpPr>
                <a:spLocks noChangeArrowheads="1"/>
              </p:cNvSpPr>
              <p:nvPr/>
            </p:nvSpPr>
            <p:spPr bwMode="auto">
              <a:xfrm>
                <a:off x="5358" y="3669"/>
                <a:ext cx="394" cy="152"/>
              </a:xfrm>
              <a:prstGeom prst="rect">
                <a:avLst/>
              </a:prstGeom>
              <a:noFill/>
              <a:ln w="12700">
                <a:noFill/>
                <a:miter lim="800000"/>
                <a:headEnd/>
                <a:tailEnd/>
              </a:ln>
              <a:effectLst/>
            </p:spPr>
            <p:txBody>
              <a:bodyPr wrap="none" lIns="90488" tIns="44450" rIns="90488" bIns="44450">
                <a:spAutoFit/>
              </a:bodyPr>
              <a:lstStyle/>
              <a:p>
                <a:r>
                  <a:rPr lang="en-US" sz="1000">
                    <a:latin typeface="Times New Roman" pitchFamily="18" charset="0"/>
                  </a:rPr>
                  <a:t>RELAX</a:t>
                </a:r>
              </a:p>
            </p:txBody>
          </p:sp>
          <p:sp>
            <p:nvSpPr>
              <p:cNvPr id="368671" name="Freeform 31"/>
              <p:cNvSpPr>
                <a:spLocks/>
              </p:cNvSpPr>
              <p:nvPr/>
            </p:nvSpPr>
            <p:spPr bwMode="auto">
              <a:xfrm>
                <a:off x="4778" y="2896"/>
                <a:ext cx="782" cy="351"/>
              </a:xfrm>
              <a:custGeom>
                <a:avLst/>
                <a:gdLst/>
                <a:ahLst/>
                <a:cxnLst>
                  <a:cxn ang="0">
                    <a:pos x="0" y="387"/>
                  </a:cxn>
                  <a:cxn ang="0">
                    <a:pos x="33" y="381"/>
                  </a:cxn>
                  <a:cxn ang="0">
                    <a:pos x="72" y="361"/>
                  </a:cxn>
                  <a:cxn ang="0">
                    <a:pos x="84" y="328"/>
                  </a:cxn>
                  <a:cxn ang="0">
                    <a:pos x="96" y="294"/>
                  </a:cxn>
                  <a:cxn ang="0">
                    <a:pos x="114" y="255"/>
                  </a:cxn>
                  <a:cxn ang="0">
                    <a:pos x="126" y="220"/>
                  </a:cxn>
                  <a:cxn ang="0">
                    <a:pos x="132" y="183"/>
                  </a:cxn>
                  <a:cxn ang="0">
                    <a:pos x="150" y="149"/>
                  </a:cxn>
                  <a:cxn ang="0">
                    <a:pos x="156" y="116"/>
                  </a:cxn>
                  <a:cxn ang="0">
                    <a:pos x="168" y="82"/>
                  </a:cxn>
                  <a:cxn ang="0">
                    <a:pos x="180" y="48"/>
                  </a:cxn>
                  <a:cxn ang="0">
                    <a:pos x="204" y="15"/>
                  </a:cxn>
                  <a:cxn ang="0">
                    <a:pos x="242" y="0"/>
                  </a:cxn>
                  <a:cxn ang="0">
                    <a:pos x="276" y="4"/>
                  </a:cxn>
                  <a:cxn ang="0">
                    <a:pos x="312" y="26"/>
                  </a:cxn>
                  <a:cxn ang="0">
                    <a:pos x="342" y="48"/>
                  </a:cxn>
                  <a:cxn ang="0">
                    <a:pos x="354" y="88"/>
                  </a:cxn>
                  <a:cxn ang="0">
                    <a:pos x="372" y="116"/>
                  </a:cxn>
                  <a:cxn ang="0">
                    <a:pos x="396" y="149"/>
                  </a:cxn>
                  <a:cxn ang="0">
                    <a:pos x="408" y="171"/>
                  </a:cxn>
                  <a:cxn ang="0">
                    <a:pos x="434" y="194"/>
                  </a:cxn>
                  <a:cxn ang="0">
                    <a:pos x="456" y="216"/>
                  </a:cxn>
                  <a:cxn ang="0">
                    <a:pos x="480" y="250"/>
                  </a:cxn>
                  <a:cxn ang="0">
                    <a:pos x="504" y="283"/>
                  </a:cxn>
                  <a:cxn ang="0">
                    <a:pos x="528" y="311"/>
                  </a:cxn>
                  <a:cxn ang="0">
                    <a:pos x="546" y="339"/>
                  </a:cxn>
                  <a:cxn ang="0">
                    <a:pos x="576" y="361"/>
                  </a:cxn>
                  <a:cxn ang="0">
                    <a:pos x="598" y="388"/>
                  </a:cxn>
                  <a:cxn ang="0">
                    <a:pos x="614" y="380"/>
                  </a:cxn>
                  <a:cxn ang="0">
                    <a:pos x="636" y="373"/>
                  </a:cxn>
                  <a:cxn ang="0">
                    <a:pos x="654" y="317"/>
                  </a:cxn>
                  <a:cxn ang="0">
                    <a:pos x="666" y="358"/>
                  </a:cxn>
                  <a:cxn ang="0">
                    <a:pos x="690" y="380"/>
                  </a:cxn>
                  <a:cxn ang="0">
                    <a:pos x="722" y="388"/>
                  </a:cxn>
                  <a:cxn ang="0">
                    <a:pos x="756" y="395"/>
                  </a:cxn>
                  <a:cxn ang="0">
                    <a:pos x="756" y="384"/>
                  </a:cxn>
                </a:cxnLst>
                <a:rect l="0" t="0" r="r" b="b"/>
                <a:pathLst>
                  <a:path w="757" h="396">
                    <a:moveTo>
                      <a:pt x="0" y="387"/>
                    </a:moveTo>
                    <a:lnTo>
                      <a:pt x="33" y="381"/>
                    </a:lnTo>
                    <a:lnTo>
                      <a:pt x="72" y="361"/>
                    </a:lnTo>
                    <a:lnTo>
                      <a:pt x="84" y="328"/>
                    </a:lnTo>
                    <a:lnTo>
                      <a:pt x="96" y="294"/>
                    </a:lnTo>
                    <a:lnTo>
                      <a:pt x="114" y="255"/>
                    </a:lnTo>
                    <a:lnTo>
                      <a:pt x="126" y="220"/>
                    </a:lnTo>
                    <a:lnTo>
                      <a:pt x="132" y="183"/>
                    </a:lnTo>
                    <a:lnTo>
                      <a:pt x="150" y="149"/>
                    </a:lnTo>
                    <a:lnTo>
                      <a:pt x="156" y="116"/>
                    </a:lnTo>
                    <a:lnTo>
                      <a:pt x="168" y="82"/>
                    </a:lnTo>
                    <a:lnTo>
                      <a:pt x="180" y="48"/>
                    </a:lnTo>
                    <a:lnTo>
                      <a:pt x="204" y="15"/>
                    </a:lnTo>
                    <a:lnTo>
                      <a:pt x="242" y="0"/>
                    </a:lnTo>
                    <a:lnTo>
                      <a:pt x="276" y="4"/>
                    </a:lnTo>
                    <a:lnTo>
                      <a:pt x="312" y="26"/>
                    </a:lnTo>
                    <a:lnTo>
                      <a:pt x="342" y="48"/>
                    </a:lnTo>
                    <a:lnTo>
                      <a:pt x="354" y="88"/>
                    </a:lnTo>
                    <a:lnTo>
                      <a:pt x="372" y="116"/>
                    </a:lnTo>
                    <a:lnTo>
                      <a:pt x="396" y="149"/>
                    </a:lnTo>
                    <a:lnTo>
                      <a:pt x="408" y="171"/>
                    </a:lnTo>
                    <a:lnTo>
                      <a:pt x="434" y="194"/>
                    </a:lnTo>
                    <a:lnTo>
                      <a:pt x="456" y="216"/>
                    </a:lnTo>
                    <a:lnTo>
                      <a:pt x="480" y="250"/>
                    </a:lnTo>
                    <a:lnTo>
                      <a:pt x="504" y="283"/>
                    </a:lnTo>
                    <a:lnTo>
                      <a:pt x="528" y="311"/>
                    </a:lnTo>
                    <a:lnTo>
                      <a:pt x="546" y="339"/>
                    </a:lnTo>
                    <a:lnTo>
                      <a:pt x="576" y="361"/>
                    </a:lnTo>
                    <a:lnTo>
                      <a:pt x="598" y="388"/>
                    </a:lnTo>
                    <a:lnTo>
                      <a:pt x="614" y="380"/>
                    </a:lnTo>
                    <a:lnTo>
                      <a:pt x="636" y="373"/>
                    </a:lnTo>
                    <a:lnTo>
                      <a:pt x="654" y="317"/>
                    </a:lnTo>
                    <a:lnTo>
                      <a:pt x="666" y="358"/>
                    </a:lnTo>
                    <a:lnTo>
                      <a:pt x="690" y="380"/>
                    </a:lnTo>
                    <a:lnTo>
                      <a:pt x="722" y="388"/>
                    </a:lnTo>
                    <a:lnTo>
                      <a:pt x="756" y="395"/>
                    </a:lnTo>
                    <a:lnTo>
                      <a:pt x="756" y="384"/>
                    </a:lnTo>
                  </a:path>
                </a:pathLst>
              </a:custGeom>
              <a:noFill/>
              <a:ln w="12700" cap="rnd" cmpd="sng">
                <a:solidFill>
                  <a:srgbClr val="FF9900"/>
                </a:solidFill>
                <a:prstDash val="solid"/>
                <a:round/>
                <a:headEnd type="none" w="med" len="med"/>
                <a:tailEnd type="none" w="med" len="med"/>
              </a:ln>
              <a:effectLst/>
            </p:spPr>
            <p:txBody>
              <a:bodyPr/>
              <a:lstStyle/>
              <a:p>
                <a:endParaRPr lang="el-GR"/>
              </a:p>
            </p:txBody>
          </p:sp>
          <p:sp>
            <p:nvSpPr>
              <p:cNvPr id="368672" name="Line 32"/>
              <p:cNvSpPr>
                <a:spLocks noChangeShapeType="1"/>
              </p:cNvSpPr>
              <p:nvPr/>
            </p:nvSpPr>
            <p:spPr bwMode="auto">
              <a:xfrm>
                <a:off x="2668" y="2612"/>
                <a:ext cx="3018" cy="0"/>
              </a:xfrm>
              <a:prstGeom prst="line">
                <a:avLst/>
              </a:prstGeom>
              <a:noFill/>
              <a:ln w="12700">
                <a:solidFill>
                  <a:schemeClr val="tx1"/>
                </a:solidFill>
                <a:prstDash val="sysDot"/>
                <a:round/>
                <a:headEnd/>
                <a:tailEnd/>
              </a:ln>
              <a:effectLst/>
            </p:spPr>
            <p:txBody>
              <a:bodyPr wrap="none" anchor="ctr"/>
              <a:lstStyle/>
              <a:p>
                <a:endParaRPr lang="el-GR"/>
              </a:p>
            </p:txBody>
          </p:sp>
          <p:sp>
            <p:nvSpPr>
              <p:cNvPr id="368673" name="Freeform 33"/>
              <p:cNvSpPr>
                <a:spLocks/>
              </p:cNvSpPr>
              <p:nvPr/>
            </p:nvSpPr>
            <p:spPr bwMode="auto">
              <a:xfrm>
                <a:off x="2689" y="877"/>
                <a:ext cx="2062" cy="302"/>
              </a:xfrm>
              <a:custGeom>
                <a:avLst/>
                <a:gdLst/>
                <a:ahLst/>
                <a:cxnLst>
                  <a:cxn ang="0">
                    <a:pos x="81" y="178"/>
                  </a:cxn>
                  <a:cxn ang="0">
                    <a:pos x="156" y="189"/>
                  </a:cxn>
                  <a:cxn ang="0">
                    <a:pos x="207" y="185"/>
                  </a:cxn>
                  <a:cxn ang="0">
                    <a:pos x="264" y="167"/>
                  </a:cxn>
                  <a:cxn ang="0">
                    <a:pos x="327" y="165"/>
                  </a:cxn>
                  <a:cxn ang="0">
                    <a:pos x="405" y="142"/>
                  </a:cxn>
                  <a:cxn ang="0">
                    <a:pos x="465" y="160"/>
                  </a:cxn>
                  <a:cxn ang="0">
                    <a:pos x="501" y="109"/>
                  </a:cxn>
                  <a:cxn ang="0">
                    <a:pos x="570" y="149"/>
                  </a:cxn>
                  <a:cxn ang="0">
                    <a:pos x="612" y="167"/>
                  </a:cxn>
                  <a:cxn ang="0">
                    <a:pos x="669" y="125"/>
                  </a:cxn>
                  <a:cxn ang="0">
                    <a:pos x="708" y="149"/>
                  </a:cxn>
                  <a:cxn ang="0">
                    <a:pos x="768" y="122"/>
                  </a:cxn>
                  <a:cxn ang="0">
                    <a:pos x="804" y="120"/>
                  </a:cxn>
                  <a:cxn ang="0">
                    <a:pos x="825" y="125"/>
                  </a:cxn>
                  <a:cxn ang="0">
                    <a:pos x="852" y="136"/>
                  </a:cxn>
                  <a:cxn ang="0">
                    <a:pos x="903" y="160"/>
                  </a:cxn>
                  <a:cxn ang="0">
                    <a:pos x="936" y="122"/>
                  </a:cxn>
                  <a:cxn ang="0">
                    <a:pos x="960" y="136"/>
                  </a:cxn>
                  <a:cxn ang="0">
                    <a:pos x="996" y="165"/>
                  </a:cxn>
                  <a:cxn ang="0">
                    <a:pos x="1029" y="160"/>
                  </a:cxn>
                  <a:cxn ang="0">
                    <a:pos x="1062" y="122"/>
                  </a:cxn>
                  <a:cxn ang="0">
                    <a:pos x="1095" y="111"/>
                  </a:cxn>
                  <a:cxn ang="0">
                    <a:pos x="1122" y="118"/>
                  </a:cxn>
                  <a:cxn ang="0">
                    <a:pos x="1134" y="113"/>
                  </a:cxn>
                  <a:cxn ang="0">
                    <a:pos x="1167" y="100"/>
                  </a:cxn>
                  <a:cxn ang="0">
                    <a:pos x="1197" y="102"/>
                  </a:cxn>
                  <a:cxn ang="0">
                    <a:pos x="1209" y="89"/>
                  </a:cxn>
                  <a:cxn ang="0">
                    <a:pos x="1224" y="104"/>
                  </a:cxn>
                  <a:cxn ang="0">
                    <a:pos x="1239" y="89"/>
                  </a:cxn>
                  <a:cxn ang="0">
                    <a:pos x="1272" y="136"/>
                  </a:cxn>
                  <a:cxn ang="0">
                    <a:pos x="1290" y="118"/>
                  </a:cxn>
                  <a:cxn ang="0">
                    <a:pos x="1323" y="111"/>
                  </a:cxn>
                  <a:cxn ang="0">
                    <a:pos x="1338" y="109"/>
                  </a:cxn>
                  <a:cxn ang="0">
                    <a:pos x="1365" y="176"/>
                  </a:cxn>
                  <a:cxn ang="0">
                    <a:pos x="1380" y="109"/>
                  </a:cxn>
                  <a:cxn ang="0">
                    <a:pos x="1398" y="93"/>
                  </a:cxn>
                  <a:cxn ang="0">
                    <a:pos x="1413" y="87"/>
                  </a:cxn>
                  <a:cxn ang="0">
                    <a:pos x="1440" y="73"/>
                  </a:cxn>
                  <a:cxn ang="0">
                    <a:pos x="1446" y="71"/>
                  </a:cxn>
                  <a:cxn ang="0">
                    <a:pos x="1476" y="87"/>
                  </a:cxn>
                  <a:cxn ang="0">
                    <a:pos x="1491" y="116"/>
                  </a:cxn>
                  <a:cxn ang="0">
                    <a:pos x="1512" y="102"/>
                  </a:cxn>
                  <a:cxn ang="0">
                    <a:pos x="1542" y="89"/>
                  </a:cxn>
                  <a:cxn ang="0">
                    <a:pos x="1569" y="91"/>
                  </a:cxn>
                  <a:cxn ang="0">
                    <a:pos x="1602" y="127"/>
                  </a:cxn>
                  <a:cxn ang="0">
                    <a:pos x="1626" y="100"/>
                  </a:cxn>
                  <a:cxn ang="0">
                    <a:pos x="1665" y="129"/>
                  </a:cxn>
                  <a:cxn ang="0">
                    <a:pos x="1686" y="93"/>
                  </a:cxn>
                  <a:cxn ang="0">
                    <a:pos x="1719" y="133"/>
                  </a:cxn>
                  <a:cxn ang="0">
                    <a:pos x="1740" y="140"/>
                  </a:cxn>
                  <a:cxn ang="0">
                    <a:pos x="1755" y="62"/>
                  </a:cxn>
                  <a:cxn ang="0">
                    <a:pos x="1788" y="104"/>
                  </a:cxn>
                  <a:cxn ang="0">
                    <a:pos x="1827" y="129"/>
                  </a:cxn>
                  <a:cxn ang="0">
                    <a:pos x="1812" y="100"/>
                  </a:cxn>
                  <a:cxn ang="0">
                    <a:pos x="1857" y="7"/>
                  </a:cxn>
                  <a:cxn ang="0">
                    <a:pos x="1884" y="131"/>
                  </a:cxn>
                  <a:cxn ang="0">
                    <a:pos x="1908" y="91"/>
                  </a:cxn>
                  <a:cxn ang="0">
                    <a:pos x="1926" y="118"/>
                  </a:cxn>
                  <a:cxn ang="0">
                    <a:pos x="1944" y="162"/>
                  </a:cxn>
                  <a:cxn ang="0">
                    <a:pos x="1974" y="193"/>
                  </a:cxn>
                  <a:cxn ang="0">
                    <a:pos x="1995" y="218"/>
                  </a:cxn>
                </a:cxnLst>
                <a:rect l="0" t="0" r="r" b="b"/>
                <a:pathLst>
                  <a:path w="1996" h="250">
                    <a:moveTo>
                      <a:pt x="0" y="200"/>
                    </a:moveTo>
                    <a:lnTo>
                      <a:pt x="6" y="191"/>
                    </a:lnTo>
                    <a:lnTo>
                      <a:pt x="9" y="185"/>
                    </a:lnTo>
                    <a:lnTo>
                      <a:pt x="15" y="193"/>
                    </a:lnTo>
                    <a:lnTo>
                      <a:pt x="18" y="200"/>
                    </a:lnTo>
                    <a:lnTo>
                      <a:pt x="21" y="193"/>
                    </a:lnTo>
                    <a:lnTo>
                      <a:pt x="21" y="187"/>
                    </a:lnTo>
                    <a:lnTo>
                      <a:pt x="24" y="180"/>
                    </a:lnTo>
                    <a:lnTo>
                      <a:pt x="30" y="189"/>
                    </a:lnTo>
                    <a:lnTo>
                      <a:pt x="30" y="196"/>
                    </a:lnTo>
                    <a:lnTo>
                      <a:pt x="36" y="189"/>
                    </a:lnTo>
                    <a:lnTo>
                      <a:pt x="36" y="182"/>
                    </a:lnTo>
                    <a:lnTo>
                      <a:pt x="36" y="176"/>
                    </a:lnTo>
                    <a:lnTo>
                      <a:pt x="42" y="185"/>
                    </a:lnTo>
                    <a:lnTo>
                      <a:pt x="42" y="193"/>
                    </a:lnTo>
                    <a:lnTo>
                      <a:pt x="45" y="202"/>
                    </a:lnTo>
                    <a:lnTo>
                      <a:pt x="51" y="196"/>
                    </a:lnTo>
                    <a:lnTo>
                      <a:pt x="54" y="187"/>
                    </a:lnTo>
                    <a:lnTo>
                      <a:pt x="57" y="180"/>
                    </a:lnTo>
                    <a:lnTo>
                      <a:pt x="63" y="187"/>
                    </a:lnTo>
                    <a:lnTo>
                      <a:pt x="66" y="193"/>
                    </a:lnTo>
                    <a:lnTo>
                      <a:pt x="66" y="200"/>
                    </a:lnTo>
                    <a:lnTo>
                      <a:pt x="69" y="193"/>
                    </a:lnTo>
                    <a:lnTo>
                      <a:pt x="69" y="187"/>
                    </a:lnTo>
                    <a:lnTo>
                      <a:pt x="69" y="178"/>
                    </a:lnTo>
                    <a:lnTo>
                      <a:pt x="72" y="169"/>
                    </a:lnTo>
                    <a:lnTo>
                      <a:pt x="81" y="178"/>
                    </a:lnTo>
                    <a:lnTo>
                      <a:pt x="81" y="187"/>
                    </a:lnTo>
                    <a:lnTo>
                      <a:pt x="84" y="193"/>
                    </a:lnTo>
                    <a:lnTo>
                      <a:pt x="90" y="187"/>
                    </a:lnTo>
                    <a:lnTo>
                      <a:pt x="96" y="180"/>
                    </a:lnTo>
                    <a:lnTo>
                      <a:pt x="96" y="173"/>
                    </a:lnTo>
                    <a:lnTo>
                      <a:pt x="99" y="167"/>
                    </a:lnTo>
                    <a:lnTo>
                      <a:pt x="102" y="178"/>
                    </a:lnTo>
                    <a:lnTo>
                      <a:pt x="105" y="187"/>
                    </a:lnTo>
                    <a:lnTo>
                      <a:pt x="105" y="193"/>
                    </a:lnTo>
                    <a:lnTo>
                      <a:pt x="105" y="200"/>
                    </a:lnTo>
                    <a:lnTo>
                      <a:pt x="108" y="191"/>
                    </a:lnTo>
                    <a:lnTo>
                      <a:pt x="111" y="185"/>
                    </a:lnTo>
                    <a:lnTo>
                      <a:pt x="111" y="176"/>
                    </a:lnTo>
                    <a:lnTo>
                      <a:pt x="111" y="169"/>
                    </a:lnTo>
                    <a:lnTo>
                      <a:pt x="117" y="178"/>
                    </a:lnTo>
                    <a:lnTo>
                      <a:pt x="123" y="189"/>
                    </a:lnTo>
                    <a:lnTo>
                      <a:pt x="129" y="196"/>
                    </a:lnTo>
                    <a:lnTo>
                      <a:pt x="132" y="189"/>
                    </a:lnTo>
                    <a:lnTo>
                      <a:pt x="135" y="182"/>
                    </a:lnTo>
                    <a:lnTo>
                      <a:pt x="135" y="176"/>
                    </a:lnTo>
                    <a:lnTo>
                      <a:pt x="138" y="169"/>
                    </a:lnTo>
                    <a:lnTo>
                      <a:pt x="141" y="178"/>
                    </a:lnTo>
                    <a:lnTo>
                      <a:pt x="144" y="187"/>
                    </a:lnTo>
                    <a:lnTo>
                      <a:pt x="144" y="196"/>
                    </a:lnTo>
                    <a:lnTo>
                      <a:pt x="147" y="202"/>
                    </a:lnTo>
                    <a:lnTo>
                      <a:pt x="153" y="196"/>
                    </a:lnTo>
                    <a:lnTo>
                      <a:pt x="156" y="189"/>
                    </a:lnTo>
                    <a:lnTo>
                      <a:pt x="156" y="182"/>
                    </a:lnTo>
                    <a:lnTo>
                      <a:pt x="159" y="176"/>
                    </a:lnTo>
                    <a:lnTo>
                      <a:pt x="159" y="165"/>
                    </a:lnTo>
                    <a:lnTo>
                      <a:pt x="162" y="129"/>
                    </a:lnTo>
                    <a:lnTo>
                      <a:pt x="162" y="162"/>
                    </a:lnTo>
                    <a:lnTo>
                      <a:pt x="162" y="169"/>
                    </a:lnTo>
                    <a:lnTo>
                      <a:pt x="162" y="176"/>
                    </a:lnTo>
                    <a:lnTo>
                      <a:pt x="165" y="182"/>
                    </a:lnTo>
                    <a:lnTo>
                      <a:pt x="165" y="189"/>
                    </a:lnTo>
                    <a:lnTo>
                      <a:pt x="165" y="196"/>
                    </a:lnTo>
                    <a:lnTo>
                      <a:pt x="165" y="218"/>
                    </a:lnTo>
                    <a:lnTo>
                      <a:pt x="174" y="193"/>
                    </a:lnTo>
                    <a:lnTo>
                      <a:pt x="174" y="185"/>
                    </a:lnTo>
                    <a:lnTo>
                      <a:pt x="174" y="178"/>
                    </a:lnTo>
                    <a:lnTo>
                      <a:pt x="174" y="171"/>
                    </a:lnTo>
                    <a:lnTo>
                      <a:pt x="177" y="162"/>
                    </a:lnTo>
                    <a:lnTo>
                      <a:pt x="183" y="169"/>
                    </a:lnTo>
                    <a:lnTo>
                      <a:pt x="186" y="178"/>
                    </a:lnTo>
                    <a:lnTo>
                      <a:pt x="189" y="185"/>
                    </a:lnTo>
                    <a:lnTo>
                      <a:pt x="192" y="191"/>
                    </a:lnTo>
                    <a:lnTo>
                      <a:pt x="195" y="182"/>
                    </a:lnTo>
                    <a:lnTo>
                      <a:pt x="198" y="176"/>
                    </a:lnTo>
                    <a:lnTo>
                      <a:pt x="204" y="169"/>
                    </a:lnTo>
                    <a:lnTo>
                      <a:pt x="204" y="162"/>
                    </a:lnTo>
                    <a:lnTo>
                      <a:pt x="207" y="171"/>
                    </a:lnTo>
                    <a:lnTo>
                      <a:pt x="207" y="178"/>
                    </a:lnTo>
                    <a:lnTo>
                      <a:pt x="207" y="185"/>
                    </a:lnTo>
                    <a:lnTo>
                      <a:pt x="207" y="191"/>
                    </a:lnTo>
                    <a:lnTo>
                      <a:pt x="207" y="198"/>
                    </a:lnTo>
                    <a:lnTo>
                      <a:pt x="216" y="187"/>
                    </a:lnTo>
                    <a:lnTo>
                      <a:pt x="219" y="178"/>
                    </a:lnTo>
                    <a:lnTo>
                      <a:pt x="219" y="169"/>
                    </a:lnTo>
                    <a:lnTo>
                      <a:pt x="222" y="158"/>
                    </a:lnTo>
                    <a:lnTo>
                      <a:pt x="225" y="151"/>
                    </a:lnTo>
                    <a:lnTo>
                      <a:pt x="228" y="145"/>
                    </a:lnTo>
                    <a:lnTo>
                      <a:pt x="228" y="116"/>
                    </a:lnTo>
                    <a:lnTo>
                      <a:pt x="228" y="145"/>
                    </a:lnTo>
                    <a:lnTo>
                      <a:pt x="228" y="151"/>
                    </a:lnTo>
                    <a:lnTo>
                      <a:pt x="231" y="162"/>
                    </a:lnTo>
                    <a:lnTo>
                      <a:pt x="231" y="169"/>
                    </a:lnTo>
                    <a:lnTo>
                      <a:pt x="234" y="178"/>
                    </a:lnTo>
                    <a:lnTo>
                      <a:pt x="234" y="185"/>
                    </a:lnTo>
                    <a:lnTo>
                      <a:pt x="234" y="191"/>
                    </a:lnTo>
                    <a:lnTo>
                      <a:pt x="240" y="182"/>
                    </a:lnTo>
                    <a:lnTo>
                      <a:pt x="240" y="176"/>
                    </a:lnTo>
                    <a:lnTo>
                      <a:pt x="243" y="169"/>
                    </a:lnTo>
                    <a:lnTo>
                      <a:pt x="243" y="162"/>
                    </a:lnTo>
                    <a:lnTo>
                      <a:pt x="243" y="156"/>
                    </a:lnTo>
                    <a:lnTo>
                      <a:pt x="249" y="162"/>
                    </a:lnTo>
                    <a:lnTo>
                      <a:pt x="252" y="171"/>
                    </a:lnTo>
                    <a:lnTo>
                      <a:pt x="252" y="178"/>
                    </a:lnTo>
                    <a:lnTo>
                      <a:pt x="255" y="185"/>
                    </a:lnTo>
                    <a:lnTo>
                      <a:pt x="261" y="173"/>
                    </a:lnTo>
                    <a:lnTo>
                      <a:pt x="264" y="167"/>
                    </a:lnTo>
                    <a:lnTo>
                      <a:pt x="264" y="160"/>
                    </a:lnTo>
                    <a:lnTo>
                      <a:pt x="273" y="167"/>
                    </a:lnTo>
                    <a:lnTo>
                      <a:pt x="279" y="173"/>
                    </a:lnTo>
                    <a:lnTo>
                      <a:pt x="282" y="180"/>
                    </a:lnTo>
                    <a:lnTo>
                      <a:pt x="285" y="187"/>
                    </a:lnTo>
                    <a:lnTo>
                      <a:pt x="291" y="178"/>
                    </a:lnTo>
                    <a:lnTo>
                      <a:pt x="294" y="169"/>
                    </a:lnTo>
                    <a:lnTo>
                      <a:pt x="294" y="162"/>
                    </a:lnTo>
                    <a:lnTo>
                      <a:pt x="300" y="153"/>
                    </a:lnTo>
                    <a:lnTo>
                      <a:pt x="303" y="147"/>
                    </a:lnTo>
                    <a:lnTo>
                      <a:pt x="303" y="153"/>
                    </a:lnTo>
                    <a:lnTo>
                      <a:pt x="312" y="133"/>
                    </a:lnTo>
                    <a:lnTo>
                      <a:pt x="306" y="167"/>
                    </a:lnTo>
                    <a:lnTo>
                      <a:pt x="309" y="176"/>
                    </a:lnTo>
                    <a:lnTo>
                      <a:pt x="309" y="182"/>
                    </a:lnTo>
                    <a:lnTo>
                      <a:pt x="309" y="189"/>
                    </a:lnTo>
                    <a:lnTo>
                      <a:pt x="315" y="182"/>
                    </a:lnTo>
                    <a:lnTo>
                      <a:pt x="318" y="173"/>
                    </a:lnTo>
                    <a:lnTo>
                      <a:pt x="321" y="165"/>
                    </a:lnTo>
                    <a:lnTo>
                      <a:pt x="321" y="158"/>
                    </a:lnTo>
                    <a:lnTo>
                      <a:pt x="318" y="125"/>
                    </a:lnTo>
                    <a:lnTo>
                      <a:pt x="321" y="158"/>
                    </a:lnTo>
                    <a:lnTo>
                      <a:pt x="324" y="169"/>
                    </a:lnTo>
                    <a:lnTo>
                      <a:pt x="327" y="178"/>
                    </a:lnTo>
                    <a:lnTo>
                      <a:pt x="324" y="211"/>
                    </a:lnTo>
                    <a:lnTo>
                      <a:pt x="333" y="176"/>
                    </a:lnTo>
                    <a:lnTo>
                      <a:pt x="327" y="165"/>
                    </a:lnTo>
                    <a:lnTo>
                      <a:pt x="336" y="111"/>
                    </a:lnTo>
                    <a:lnTo>
                      <a:pt x="345" y="173"/>
                    </a:lnTo>
                    <a:lnTo>
                      <a:pt x="351" y="218"/>
                    </a:lnTo>
                    <a:lnTo>
                      <a:pt x="354" y="169"/>
                    </a:lnTo>
                    <a:lnTo>
                      <a:pt x="357" y="158"/>
                    </a:lnTo>
                    <a:lnTo>
                      <a:pt x="360" y="151"/>
                    </a:lnTo>
                    <a:lnTo>
                      <a:pt x="369" y="160"/>
                    </a:lnTo>
                    <a:lnTo>
                      <a:pt x="369" y="167"/>
                    </a:lnTo>
                    <a:lnTo>
                      <a:pt x="372" y="176"/>
                    </a:lnTo>
                    <a:lnTo>
                      <a:pt x="372" y="182"/>
                    </a:lnTo>
                    <a:lnTo>
                      <a:pt x="372" y="189"/>
                    </a:lnTo>
                    <a:lnTo>
                      <a:pt x="381" y="180"/>
                    </a:lnTo>
                    <a:lnTo>
                      <a:pt x="384" y="171"/>
                    </a:lnTo>
                    <a:lnTo>
                      <a:pt x="384" y="165"/>
                    </a:lnTo>
                    <a:lnTo>
                      <a:pt x="384" y="158"/>
                    </a:lnTo>
                    <a:lnTo>
                      <a:pt x="384" y="151"/>
                    </a:lnTo>
                    <a:lnTo>
                      <a:pt x="384" y="145"/>
                    </a:lnTo>
                    <a:lnTo>
                      <a:pt x="387" y="153"/>
                    </a:lnTo>
                    <a:lnTo>
                      <a:pt x="390" y="160"/>
                    </a:lnTo>
                    <a:lnTo>
                      <a:pt x="390" y="169"/>
                    </a:lnTo>
                    <a:lnTo>
                      <a:pt x="390" y="178"/>
                    </a:lnTo>
                    <a:lnTo>
                      <a:pt x="393" y="185"/>
                    </a:lnTo>
                    <a:lnTo>
                      <a:pt x="399" y="173"/>
                    </a:lnTo>
                    <a:lnTo>
                      <a:pt x="399" y="167"/>
                    </a:lnTo>
                    <a:lnTo>
                      <a:pt x="399" y="158"/>
                    </a:lnTo>
                    <a:lnTo>
                      <a:pt x="402" y="149"/>
                    </a:lnTo>
                    <a:lnTo>
                      <a:pt x="405" y="142"/>
                    </a:lnTo>
                    <a:lnTo>
                      <a:pt x="408" y="107"/>
                    </a:lnTo>
                    <a:lnTo>
                      <a:pt x="408" y="147"/>
                    </a:lnTo>
                    <a:lnTo>
                      <a:pt x="408" y="156"/>
                    </a:lnTo>
                    <a:lnTo>
                      <a:pt x="411" y="169"/>
                    </a:lnTo>
                    <a:lnTo>
                      <a:pt x="411" y="178"/>
                    </a:lnTo>
                    <a:lnTo>
                      <a:pt x="414" y="185"/>
                    </a:lnTo>
                    <a:lnTo>
                      <a:pt x="414" y="191"/>
                    </a:lnTo>
                    <a:lnTo>
                      <a:pt x="423" y="182"/>
                    </a:lnTo>
                    <a:lnTo>
                      <a:pt x="423" y="171"/>
                    </a:lnTo>
                    <a:lnTo>
                      <a:pt x="426" y="165"/>
                    </a:lnTo>
                    <a:lnTo>
                      <a:pt x="426" y="158"/>
                    </a:lnTo>
                    <a:lnTo>
                      <a:pt x="426" y="151"/>
                    </a:lnTo>
                    <a:lnTo>
                      <a:pt x="426" y="142"/>
                    </a:lnTo>
                    <a:lnTo>
                      <a:pt x="426" y="153"/>
                    </a:lnTo>
                    <a:lnTo>
                      <a:pt x="429" y="162"/>
                    </a:lnTo>
                    <a:lnTo>
                      <a:pt x="432" y="169"/>
                    </a:lnTo>
                    <a:lnTo>
                      <a:pt x="432" y="178"/>
                    </a:lnTo>
                    <a:lnTo>
                      <a:pt x="432" y="185"/>
                    </a:lnTo>
                    <a:lnTo>
                      <a:pt x="432" y="193"/>
                    </a:lnTo>
                    <a:lnTo>
                      <a:pt x="435" y="200"/>
                    </a:lnTo>
                    <a:lnTo>
                      <a:pt x="444" y="191"/>
                    </a:lnTo>
                    <a:lnTo>
                      <a:pt x="450" y="180"/>
                    </a:lnTo>
                    <a:lnTo>
                      <a:pt x="450" y="173"/>
                    </a:lnTo>
                    <a:lnTo>
                      <a:pt x="453" y="167"/>
                    </a:lnTo>
                    <a:lnTo>
                      <a:pt x="456" y="156"/>
                    </a:lnTo>
                    <a:lnTo>
                      <a:pt x="462" y="149"/>
                    </a:lnTo>
                    <a:lnTo>
                      <a:pt x="465" y="160"/>
                    </a:lnTo>
                    <a:lnTo>
                      <a:pt x="465" y="169"/>
                    </a:lnTo>
                    <a:lnTo>
                      <a:pt x="468" y="176"/>
                    </a:lnTo>
                    <a:lnTo>
                      <a:pt x="468" y="185"/>
                    </a:lnTo>
                    <a:lnTo>
                      <a:pt x="468" y="191"/>
                    </a:lnTo>
                    <a:lnTo>
                      <a:pt x="471" y="185"/>
                    </a:lnTo>
                    <a:lnTo>
                      <a:pt x="471" y="173"/>
                    </a:lnTo>
                    <a:lnTo>
                      <a:pt x="471" y="167"/>
                    </a:lnTo>
                    <a:lnTo>
                      <a:pt x="471" y="160"/>
                    </a:lnTo>
                    <a:lnTo>
                      <a:pt x="471" y="153"/>
                    </a:lnTo>
                    <a:lnTo>
                      <a:pt x="474" y="162"/>
                    </a:lnTo>
                    <a:lnTo>
                      <a:pt x="474" y="173"/>
                    </a:lnTo>
                    <a:lnTo>
                      <a:pt x="477" y="180"/>
                    </a:lnTo>
                    <a:lnTo>
                      <a:pt x="483" y="173"/>
                    </a:lnTo>
                    <a:lnTo>
                      <a:pt x="483" y="165"/>
                    </a:lnTo>
                    <a:lnTo>
                      <a:pt x="486" y="156"/>
                    </a:lnTo>
                    <a:lnTo>
                      <a:pt x="489" y="145"/>
                    </a:lnTo>
                    <a:lnTo>
                      <a:pt x="492" y="153"/>
                    </a:lnTo>
                    <a:lnTo>
                      <a:pt x="492" y="160"/>
                    </a:lnTo>
                    <a:lnTo>
                      <a:pt x="492" y="167"/>
                    </a:lnTo>
                    <a:lnTo>
                      <a:pt x="492" y="173"/>
                    </a:lnTo>
                    <a:lnTo>
                      <a:pt x="495" y="180"/>
                    </a:lnTo>
                    <a:lnTo>
                      <a:pt x="498" y="169"/>
                    </a:lnTo>
                    <a:lnTo>
                      <a:pt x="498" y="162"/>
                    </a:lnTo>
                    <a:lnTo>
                      <a:pt x="498" y="156"/>
                    </a:lnTo>
                    <a:lnTo>
                      <a:pt x="498" y="147"/>
                    </a:lnTo>
                    <a:lnTo>
                      <a:pt x="498" y="140"/>
                    </a:lnTo>
                    <a:lnTo>
                      <a:pt x="501" y="109"/>
                    </a:lnTo>
                    <a:lnTo>
                      <a:pt x="501" y="138"/>
                    </a:lnTo>
                    <a:lnTo>
                      <a:pt x="501" y="149"/>
                    </a:lnTo>
                    <a:lnTo>
                      <a:pt x="504" y="158"/>
                    </a:lnTo>
                    <a:lnTo>
                      <a:pt x="504" y="165"/>
                    </a:lnTo>
                    <a:lnTo>
                      <a:pt x="507" y="173"/>
                    </a:lnTo>
                    <a:lnTo>
                      <a:pt x="507" y="211"/>
                    </a:lnTo>
                    <a:lnTo>
                      <a:pt x="519" y="173"/>
                    </a:lnTo>
                    <a:lnTo>
                      <a:pt x="519" y="167"/>
                    </a:lnTo>
                    <a:lnTo>
                      <a:pt x="522" y="158"/>
                    </a:lnTo>
                    <a:lnTo>
                      <a:pt x="522" y="151"/>
                    </a:lnTo>
                    <a:lnTo>
                      <a:pt x="525" y="160"/>
                    </a:lnTo>
                    <a:lnTo>
                      <a:pt x="528" y="167"/>
                    </a:lnTo>
                    <a:lnTo>
                      <a:pt x="531" y="173"/>
                    </a:lnTo>
                    <a:lnTo>
                      <a:pt x="531" y="182"/>
                    </a:lnTo>
                    <a:lnTo>
                      <a:pt x="537" y="171"/>
                    </a:lnTo>
                    <a:lnTo>
                      <a:pt x="537" y="165"/>
                    </a:lnTo>
                    <a:lnTo>
                      <a:pt x="537" y="158"/>
                    </a:lnTo>
                    <a:lnTo>
                      <a:pt x="540" y="151"/>
                    </a:lnTo>
                    <a:lnTo>
                      <a:pt x="543" y="145"/>
                    </a:lnTo>
                    <a:lnTo>
                      <a:pt x="546" y="156"/>
                    </a:lnTo>
                    <a:lnTo>
                      <a:pt x="549" y="167"/>
                    </a:lnTo>
                    <a:lnTo>
                      <a:pt x="549" y="225"/>
                    </a:lnTo>
                    <a:lnTo>
                      <a:pt x="558" y="149"/>
                    </a:lnTo>
                    <a:lnTo>
                      <a:pt x="561" y="140"/>
                    </a:lnTo>
                    <a:lnTo>
                      <a:pt x="564" y="131"/>
                    </a:lnTo>
                    <a:lnTo>
                      <a:pt x="570" y="140"/>
                    </a:lnTo>
                    <a:lnTo>
                      <a:pt x="570" y="149"/>
                    </a:lnTo>
                    <a:lnTo>
                      <a:pt x="567" y="220"/>
                    </a:lnTo>
                    <a:lnTo>
                      <a:pt x="573" y="165"/>
                    </a:lnTo>
                    <a:lnTo>
                      <a:pt x="573" y="171"/>
                    </a:lnTo>
                    <a:lnTo>
                      <a:pt x="573" y="178"/>
                    </a:lnTo>
                    <a:lnTo>
                      <a:pt x="582" y="238"/>
                    </a:lnTo>
                    <a:lnTo>
                      <a:pt x="582" y="173"/>
                    </a:lnTo>
                    <a:lnTo>
                      <a:pt x="585" y="165"/>
                    </a:lnTo>
                    <a:lnTo>
                      <a:pt x="585" y="156"/>
                    </a:lnTo>
                    <a:lnTo>
                      <a:pt x="585" y="149"/>
                    </a:lnTo>
                    <a:lnTo>
                      <a:pt x="585" y="140"/>
                    </a:lnTo>
                    <a:lnTo>
                      <a:pt x="585" y="133"/>
                    </a:lnTo>
                    <a:lnTo>
                      <a:pt x="585" y="147"/>
                    </a:lnTo>
                    <a:lnTo>
                      <a:pt x="588" y="153"/>
                    </a:lnTo>
                    <a:lnTo>
                      <a:pt x="588" y="162"/>
                    </a:lnTo>
                    <a:lnTo>
                      <a:pt x="591" y="171"/>
                    </a:lnTo>
                    <a:lnTo>
                      <a:pt x="591" y="178"/>
                    </a:lnTo>
                    <a:lnTo>
                      <a:pt x="600" y="165"/>
                    </a:lnTo>
                    <a:lnTo>
                      <a:pt x="603" y="158"/>
                    </a:lnTo>
                    <a:lnTo>
                      <a:pt x="603" y="149"/>
                    </a:lnTo>
                    <a:lnTo>
                      <a:pt x="603" y="142"/>
                    </a:lnTo>
                    <a:lnTo>
                      <a:pt x="603" y="136"/>
                    </a:lnTo>
                    <a:lnTo>
                      <a:pt x="606" y="145"/>
                    </a:lnTo>
                    <a:lnTo>
                      <a:pt x="606" y="153"/>
                    </a:lnTo>
                    <a:lnTo>
                      <a:pt x="606" y="160"/>
                    </a:lnTo>
                    <a:lnTo>
                      <a:pt x="606" y="169"/>
                    </a:lnTo>
                    <a:lnTo>
                      <a:pt x="606" y="176"/>
                    </a:lnTo>
                    <a:lnTo>
                      <a:pt x="612" y="167"/>
                    </a:lnTo>
                    <a:lnTo>
                      <a:pt x="615" y="160"/>
                    </a:lnTo>
                    <a:lnTo>
                      <a:pt x="615" y="151"/>
                    </a:lnTo>
                    <a:lnTo>
                      <a:pt x="615" y="142"/>
                    </a:lnTo>
                    <a:lnTo>
                      <a:pt x="618" y="136"/>
                    </a:lnTo>
                    <a:lnTo>
                      <a:pt x="621" y="145"/>
                    </a:lnTo>
                    <a:lnTo>
                      <a:pt x="624" y="151"/>
                    </a:lnTo>
                    <a:lnTo>
                      <a:pt x="627" y="158"/>
                    </a:lnTo>
                    <a:lnTo>
                      <a:pt x="627" y="167"/>
                    </a:lnTo>
                    <a:lnTo>
                      <a:pt x="630" y="173"/>
                    </a:lnTo>
                    <a:lnTo>
                      <a:pt x="636" y="165"/>
                    </a:lnTo>
                    <a:lnTo>
                      <a:pt x="639" y="156"/>
                    </a:lnTo>
                    <a:lnTo>
                      <a:pt x="639" y="149"/>
                    </a:lnTo>
                    <a:lnTo>
                      <a:pt x="639" y="140"/>
                    </a:lnTo>
                    <a:lnTo>
                      <a:pt x="642" y="133"/>
                    </a:lnTo>
                    <a:lnTo>
                      <a:pt x="645" y="127"/>
                    </a:lnTo>
                    <a:lnTo>
                      <a:pt x="648" y="138"/>
                    </a:lnTo>
                    <a:lnTo>
                      <a:pt x="651" y="147"/>
                    </a:lnTo>
                    <a:lnTo>
                      <a:pt x="654" y="153"/>
                    </a:lnTo>
                    <a:lnTo>
                      <a:pt x="654" y="162"/>
                    </a:lnTo>
                    <a:lnTo>
                      <a:pt x="657" y="169"/>
                    </a:lnTo>
                    <a:lnTo>
                      <a:pt x="657" y="176"/>
                    </a:lnTo>
                    <a:lnTo>
                      <a:pt x="663" y="167"/>
                    </a:lnTo>
                    <a:lnTo>
                      <a:pt x="666" y="158"/>
                    </a:lnTo>
                    <a:lnTo>
                      <a:pt x="669" y="147"/>
                    </a:lnTo>
                    <a:lnTo>
                      <a:pt x="669" y="138"/>
                    </a:lnTo>
                    <a:lnTo>
                      <a:pt x="669" y="131"/>
                    </a:lnTo>
                    <a:lnTo>
                      <a:pt x="669" y="125"/>
                    </a:lnTo>
                    <a:lnTo>
                      <a:pt x="672" y="91"/>
                    </a:lnTo>
                    <a:lnTo>
                      <a:pt x="672" y="125"/>
                    </a:lnTo>
                    <a:lnTo>
                      <a:pt x="672" y="131"/>
                    </a:lnTo>
                    <a:lnTo>
                      <a:pt x="672" y="142"/>
                    </a:lnTo>
                    <a:lnTo>
                      <a:pt x="675" y="151"/>
                    </a:lnTo>
                    <a:lnTo>
                      <a:pt x="675" y="158"/>
                    </a:lnTo>
                    <a:lnTo>
                      <a:pt x="675" y="165"/>
                    </a:lnTo>
                    <a:lnTo>
                      <a:pt x="675" y="171"/>
                    </a:lnTo>
                    <a:lnTo>
                      <a:pt x="678" y="162"/>
                    </a:lnTo>
                    <a:lnTo>
                      <a:pt x="678" y="156"/>
                    </a:lnTo>
                    <a:lnTo>
                      <a:pt x="681" y="149"/>
                    </a:lnTo>
                    <a:lnTo>
                      <a:pt x="681" y="140"/>
                    </a:lnTo>
                    <a:lnTo>
                      <a:pt x="681" y="133"/>
                    </a:lnTo>
                    <a:lnTo>
                      <a:pt x="684" y="127"/>
                    </a:lnTo>
                    <a:lnTo>
                      <a:pt x="687" y="138"/>
                    </a:lnTo>
                    <a:lnTo>
                      <a:pt x="690" y="147"/>
                    </a:lnTo>
                    <a:lnTo>
                      <a:pt x="693" y="153"/>
                    </a:lnTo>
                    <a:lnTo>
                      <a:pt x="693" y="160"/>
                    </a:lnTo>
                    <a:lnTo>
                      <a:pt x="693" y="167"/>
                    </a:lnTo>
                    <a:lnTo>
                      <a:pt x="693" y="200"/>
                    </a:lnTo>
                    <a:lnTo>
                      <a:pt x="699" y="162"/>
                    </a:lnTo>
                    <a:lnTo>
                      <a:pt x="699" y="156"/>
                    </a:lnTo>
                    <a:lnTo>
                      <a:pt x="702" y="147"/>
                    </a:lnTo>
                    <a:lnTo>
                      <a:pt x="705" y="140"/>
                    </a:lnTo>
                    <a:lnTo>
                      <a:pt x="705" y="133"/>
                    </a:lnTo>
                    <a:lnTo>
                      <a:pt x="708" y="142"/>
                    </a:lnTo>
                    <a:lnTo>
                      <a:pt x="708" y="149"/>
                    </a:lnTo>
                    <a:lnTo>
                      <a:pt x="711" y="158"/>
                    </a:lnTo>
                    <a:lnTo>
                      <a:pt x="714" y="167"/>
                    </a:lnTo>
                    <a:lnTo>
                      <a:pt x="714" y="173"/>
                    </a:lnTo>
                    <a:lnTo>
                      <a:pt x="714" y="180"/>
                    </a:lnTo>
                    <a:lnTo>
                      <a:pt x="717" y="167"/>
                    </a:lnTo>
                    <a:lnTo>
                      <a:pt x="720" y="158"/>
                    </a:lnTo>
                    <a:lnTo>
                      <a:pt x="726" y="165"/>
                    </a:lnTo>
                    <a:lnTo>
                      <a:pt x="729" y="176"/>
                    </a:lnTo>
                    <a:lnTo>
                      <a:pt x="732" y="182"/>
                    </a:lnTo>
                    <a:lnTo>
                      <a:pt x="738" y="176"/>
                    </a:lnTo>
                    <a:lnTo>
                      <a:pt x="741" y="167"/>
                    </a:lnTo>
                    <a:lnTo>
                      <a:pt x="744" y="160"/>
                    </a:lnTo>
                    <a:lnTo>
                      <a:pt x="747" y="153"/>
                    </a:lnTo>
                    <a:lnTo>
                      <a:pt x="747" y="165"/>
                    </a:lnTo>
                    <a:lnTo>
                      <a:pt x="750" y="171"/>
                    </a:lnTo>
                    <a:lnTo>
                      <a:pt x="753" y="180"/>
                    </a:lnTo>
                    <a:lnTo>
                      <a:pt x="753" y="187"/>
                    </a:lnTo>
                    <a:lnTo>
                      <a:pt x="753" y="196"/>
                    </a:lnTo>
                    <a:lnTo>
                      <a:pt x="753" y="182"/>
                    </a:lnTo>
                    <a:lnTo>
                      <a:pt x="756" y="176"/>
                    </a:lnTo>
                    <a:lnTo>
                      <a:pt x="756" y="167"/>
                    </a:lnTo>
                    <a:lnTo>
                      <a:pt x="759" y="158"/>
                    </a:lnTo>
                    <a:lnTo>
                      <a:pt x="759" y="151"/>
                    </a:lnTo>
                    <a:lnTo>
                      <a:pt x="765" y="145"/>
                    </a:lnTo>
                    <a:lnTo>
                      <a:pt x="765" y="138"/>
                    </a:lnTo>
                    <a:lnTo>
                      <a:pt x="768" y="129"/>
                    </a:lnTo>
                    <a:lnTo>
                      <a:pt x="768" y="122"/>
                    </a:lnTo>
                    <a:lnTo>
                      <a:pt x="771" y="131"/>
                    </a:lnTo>
                    <a:lnTo>
                      <a:pt x="771" y="138"/>
                    </a:lnTo>
                    <a:lnTo>
                      <a:pt x="771" y="145"/>
                    </a:lnTo>
                    <a:lnTo>
                      <a:pt x="771" y="153"/>
                    </a:lnTo>
                    <a:lnTo>
                      <a:pt x="774" y="162"/>
                    </a:lnTo>
                    <a:lnTo>
                      <a:pt x="774" y="169"/>
                    </a:lnTo>
                    <a:lnTo>
                      <a:pt x="774" y="176"/>
                    </a:lnTo>
                    <a:lnTo>
                      <a:pt x="777" y="167"/>
                    </a:lnTo>
                    <a:lnTo>
                      <a:pt x="777" y="160"/>
                    </a:lnTo>
                    <a:lnTo>
                      <a:pt x="780" y="149"/>
                    </a:lnTo>
                    <a:lnTo>
                      <a:pt x="780" y="142"/>
                    </a:lnTo>
                    <a:lnTo>
                      <a:pt x="780" y="133"/>
                    </a:lnTo>
                    <a:lnTo>
                      <a:pt x="780" y="125"/>
                    </a:lnTo>
                    <a:lnTo>
                      <a:pt x="780" y="118"/>
                    </a:lnTo>
                    <a:lnTo>
                      <a:pt x="780" y="125"/>
                    </a:lnTo>
                    <a:lnTo>
                      <a:pt x="783" y="133"/>
                    </a:lnTo>
                    <a:lnTo>
                      <a:pt x="786" y="140"/>
                    </a:lnTo>
                    <a:lnTo>
                      <a:pt x="786" y="151"/>
                    </a:lnTo>
                    <a:lnTo>
                      <a:pt x="789" y="162"/>
                    </a:lnTo>
                    <a:lnTo>
                      <a:pt x="789" y="169"/>
                    </a:lnTo>
                    <a:lnTo>
                      <a:pt x="789" y="176"/>
                    </a:lnTo>
                    <a:lnTo>
                      <a:pt x="792" y="165"/>
                    </a:lnTo>
                    <a:lnTo>
                      <a:pt x="795" y="153"/>
                    </a:lnTo>
                    <a:lnTo>
                      <a:pt x="798" y="147"/>
                    </a:lnTo>
                    <a:lnTo>
                      <a:pt x="804" y="136"/>
                    </a:lnTo>
                    <a:lnTo>
                      <a:pt x="804" y="129"/>
                    </a:lnTo>
                    <a:lnTo>
                      <a:pt x="804" y="120"/>
                    </a:lnTo>
                    <a:lnTo>
                      <a:pt x="804" y="113"/>
                    </a:lnTo>
                    <a:lnTo>
                      <a:pt x="807" y="125"/>
                    </a:lnTo>
                    <a:lnTo>
                      <a:pt x="807" y="131"/>
                    </a:lnTo>
                    <a:lnTo>
                      <a:pt x="807" y="138"/>
                    </a:lnTo>
                    <a:lnTo>
                      <a:pt x="807" y="147"/>
                    </a:lnTo>
                    <a:lnTo>
                      <a:pt x="807" y="156"/>
                    </a:lnTo>
                    <a:lnTo>
                      <a:pt x="807" y="162"/>
                    </a:lnTo>
                    <a:lnTo>
                      <a:pt x="807" y="227"/>
                    </a:lnTo>
                    <a:lnTo>
                      <a:pt x="804" y="160"/>
                    </a:lnTo>
                    <a:lnTo>
                      <a:pt x="807" y="151"/>
                    </a:lnTo>
                    <a:lnTo>
                      <a:pt x="810" y="145"/>
                    </a:lnTo>
                    <a:lnTo>
                      <a:pt x="810" y="136"/>
                    </a:lnTo>
                    <a:lnTo>
                      <a:pt x="810" y="129"/>
                    </a:lnTo>
                    <a:lnTo>
                      <a:pt x="810" y="122"/>
                    </a:lnTo>
                    <a:lnTo>
                      <a:pt x="813" y="136"/>
                    </a:lnTo>
                    <a:lnTo>
                      <a:pt x="813" y="142"/>
                    </a:lnTo>
                    <a:lnTo>
                      <a:pt x="813" y="151"/>
                    </a:lnTo>
                    <a:lnTo>
                      <a:pt x="816" y="160"/>
                    </a:lnTo>
                    <a:lnTo>
                      <a:pt x="816" y="153"/>
                    </a:lnTo>
                    <a:lnTo>
                      <a:pt x="816" y="147"/>
                    </a:lnTo>
                    <a:lnTo>
                      <a:pt x="819" y="140"/>
                    </a:lnTo>
                    <a:lnTo>
                      <a:pt x="819" y="129"/>
                    </a:lnTo>
                    <a:lnTo>
                      <a:pt x="819" y="122"/>
                    </a:lnTo>
                    <a:lnTo>
                      <a:pt x="819" y="116"/>
                    </a:lnTo>
                    <a:lnTo>
                      <a:pt x="822" y="109"/>
                    </a:lnTo>
                    <a:lnTo>
                      <a:pt x="822" y="116"/>
                    </a:lnTo>
                    <a:lnTo>
                      <a:pt x="825" y="125"/>
                    </a:lnTo>
                    <a:lnTo>
                      <a:pt x="825" y="131"/>
                    </a:lnTo>
                    <a:lnTo>
                      <a:pt x="825" y="138"/>
                    </a:lnTo>
                    <a:lnTo>
                      <a:pt x="825" y="147"/>
                    </a:lnTo>
                    <a:lnTo>
                      <a:pt x="825" y="156"/>
                    </a:lnTo>
                    <a:lnTo>
                      <a:pt x="834" y="142"/>
                    </a:lnTo>
                    <a:lnTo>
                      <a:pt x="834" y="136"/>
                    </a:lnTo>
                    <a:lnTo>
                      <a:pt x="837" y="129"/>
                    </a:lnTo>
                    <a:lnTo>
                      <a:pt x="837" y="122"/>
                    </a:lnTo>
                    <a:lnTo>
                      <a:pt x="837" y="113"/>
                    </a:lnTo>
                    <a:lnTo>
                      <a:pt x="837" y="104"/>
                    </a:lnTo>
                    <a:lnTo>
                      <a:pt x="837" y="113"/>
                    </a:lnTo>
                    <a:lnTo>
                      <a:pt x="837" y="122"/>
                    </a:lnTo>
                    <a:lnTo>
                      <a:pt x="837" y="131"/>
                    </a:lnTo>
                    <a:lnTo>
                      <a:pt x="837" y="138"/>
                    </a:lnTo>
                    <a:lnTo>
                      <a:pt x="837" y="147"/>
                    </a:lnTo>
                    <a:lnTo>
                      <a:pt x="837" y="153"/>
                    </a:lnTo>
                    <a:lnTo>
                      <a:pt x="843" y="145"/>
                    </a:lnTo>
                    <a:lnTo>
                      <a:pt x="846" y="136"/>
                    </a:lnTo>
                    <a:lnTo>
                      <a:pt x="846" y="129"/>
                    </a:lnTo>
                    <a:lnTo>
                      <a:pt x="846" y="120"/>
                    </a:lnTo>
                    <a:lnTo>
                      <a:pt x="846" y="113"/>
                    </a:lnTo>
                    <a:lnTo>
                      <a:pt x="846" y="107"/>
                    </a:lnTo>
                    <a:lnTo>
                      <a:pt x="849" y="100"/>
                    </a:lnTo>
                    <a:lnTo>
                      <a:pt x="849" y="109"/>
                    </a:lnTo>
                    <a:lnTo>
                      <a:pt x="852" y="122"/>
                    </a:lnTo>
                    <a:lnTo>
                      <a:pt x="852" y="129"/>
                    </a:lnTo>
                    <a:lnTo>
                      <a:pt x="852" y="136"/>
                    </a:lnTo>
                    <a:lnTo>
                      <a:pt x="852" y="147"/>
                    </a:lnTo>
                    <a:lnTo>
                      <a:pt x="852" y="227"/>
                    </a:lnTo>
                    <a:lnTo>
                      <a:pt x="861" y="142"/>
                    </a:lnTo>
                    <a:lnTo>
                      <a:pt x="864" y="131"/>
                    </a:lnTo>
                    <a:lnTo>
                      <a:pt x="864" y="125"/>
                    </a:lnTo>
                    <a:lnTo>
                      <a:pt x="867" y="116"/>
                    </a:lnTo>
                    <a:lnTo>
                      <a:pt x="870" y="109"/>
                    </a:lnTo>
                    <a:lnTo>
                      <a:pt x="870" y="122"/>
                    </a:lnTo>
                    <a:lnTo>
                      <a:pt x="870" y="133"/>
                    </a:lnTo>
                    <a:lnTo>
                      <a:pt x="870" y="140"/>
                    </a:lnTo>
                    <a:lnTo>
                      <a:pt x="870" y="147"/>
                    </a:lnTo>
                    <a:lnTo>
                      <a:pt x="870" y="158"/>
                    </a:lnTo>
                    <a:lnTo>
                      <a:pt x="870" y="165"/>
                    </a:lnTo>
                    <a:lnTo>
                      <a:pt x="882" y="156"/>
                    </a:lnTo>
                    <a:lnTo>
                      <a:pt x="885" y="145"/>
                    </a:lnTo>
                    <a:lnTo>
                      <a:pt x="891" y="136"/>
                    </a:lnTo>
                    <a:lnTo>
                      <a:pt x="891" y="129"/>
                    </a:lnTo>
                    <a:lnTo>
                      <a:pt x="891" y="120"/>
                    </a:lnTo>
                    <a:lnTo>
                      <a:pt x="894" y="113"/>
                    </a:lnTo>
                    <a:lnTo>
                      <a:pt x="897" y="104"/>
                    </a:lnTo>
                    <a:lnTo>
                      <a:pt x="897" y="98"/>
                    </a:lnTo>
                    <a:lnTo>
                      <a:pt x="897" y="113"/>
                    </a:lnTo>
                    <a:lnTo>
                      <a:pt x="897" y="125"/>
                    </a:lnTo>
                    <a:lnTo>
                      <a:pt x="900" y="138"/>
                    </a:lnTo>
                    <a:lnTo>
                      <a:pt x="900" y="145"/>
                    </a:lnTo>
                    <a:lnTo>
                      <a:pt x="903" y="153"/>
                    </a:lnTo>
                    <a:lnTo>
                      <a:pt x="903" y="160"/>
                    </a:lnTo>
                    <a:lnTo>
                      <a:pt x="903" y="142"/>
                    </a:lnTo>
                    <a:lnTo>
                      <a:pt x="903" y="133"/>
                    </a:lnTo>
                    <a:lnTo>
                      <a:pt x="903" y="125"/>
                    </a:lnTo>
                    <a:lnTo>
                      <a:pt x="903" y="118"/>
                    </a:lnTo>
                    <a:lnTo>
                      <a:pt x="903" y="111"/>
                    </a:lnTo>
                    <a:lnTo>
                      <a:pt x="912" y="122"/>
                    </a:lnTo>
                    <a:lnTo>
                      <a:pt x="912" y="131"/>
                    </a:lnTo>
                    <a:lnTo>
                      <a:pt x="912" y="140"/>
                    </a:lnTo>
                    <a:lnTo>
                      <a:pt x="912" y="151"/>
                    </a:lnTo>
                    <a:lnTo>
                      <a:pt x="918" y="145"/>
                    </a:lnTo>
                    <a:lnTo>
                      <a:pt x="921" y="138"/>
                    </a:lnTo>
                    <a:lnTo>
                      <a:pt x="924" y="131"/>
                    </a:lnTo>
                    <a:lnTo>
                      <a:pt x="924" y="122"/>
                    </a:lnTo>
                    <a:lnTo>
                      <a:pt x="924" y="113"/>
                    </a:lnTo>
                    <a:lnTo>
                      <a:pt x="924" y="104"/>
                    </a:lnTo>
                    <a:lnTo>
                      <a:pt x="924" y="98"/>
                    </a:lnTo>
                    <a:lnTo>
                      <a:pt x="924" y="91"/>
                    </a:lnTo>
                    <a:lnTo>
                      <a:pt x="924" y="102"/>
                    </a:lnTo>
                    <a:lnTo>
                      <a:pt x="924" y="111"/>
                    </a:lnTo>
                    <a:lnTo>
                      <a:pt x="924" y="120"/>
                    </a:lnTo>
                    <a:lnTo>
                      <a:pt x="924" y="131"/>
                    </a:lnTo>
                    <a:lnTo>
                      <a:pt x="927" y="138"/>
                    </a:lnTo>
                    <a:lnTo>
                      <a:pt x="927" y="147"/>
                    </a:lnTo>
                    <a:lnTo>
                      <a:pt x="930" y="153"/>
                    </a:lnTo>
                    <a:lnTo>
                      <a:pt x="936" y="140"/>
                    </a:lnTo>
                    <a:lnTo>
                      <a:pt x="936" y="129"/>
                    </a:lnTo>
                    <a:lnTo>
                      <a:pt x="936" y="122"/>
                    </a:lnTo>
                    <a:lnTo>
                      <a:pt x="936" y="113"/>
                    </a:lnTo>
                    <a:lnTo>
                      <a:pt x="936" y="107"/>
                    </a:lnTo>
                    <a:lnTo>
                      <a:pt x="939" y="116"/>
                    </a:lnTo>
                    <a:lnTo>
                      <a:pt x="939" y="125"/>
                    </a:lnTo>
                    <a:lnTo>
                      <a:pt x="939" y="133"/>
                    </a:lnTo>
                    <a:lnTo>
                      <a:pt x="939" y="145"/>
                    </a:lnTo>
                    <a:lnTo>
                      <a:pt x="939" y="151"/>
                    </a:lnTo>
                    <a:lnTo>
                      <a:pt x="939" y="158"/>
                    </a:lnTo>
                    <a:lnTo>
                      <a:pt x="942" y="165"/>
                    </a:lnTo>
                    <a:lnTo>
                      <a:pt x="945" y="153"/>
                    </a:lnTo>
                    <a:lnTo>
                      <a:pt x="948" y="140"/>
                    </a:lnTo>
                    <a:lnTo>
                      <a:pt x="951" y="127"/>
                    </a:lnTo>
                    <a:lnTo>
                      <a:pt x="951" y="116"/>
                    </a:lnTo>
                    <a:lnTo>
                      <a:pt x="954" y="109"/>
                    </a:lnTo>
                    <a:lnTo>
                      <a:pt x="957" y="100"/>
                    </a:lnTo>
                    <a:lnTo>
                      <a:pt x="957" y="93"/>
                    </a:lnTo>
                    <a:lnTo>
                      <a:pt x="957" y="104"/>
                    </a:lnTo>
                    <a:lnTo>
                      <a:pt x="960" y="113"/>
                    </a:lnTo>
                    <a:lnTo>
                      <a:pt x="960" y="120"/>
                    </a:lnTo>
                    <a:lnTo>
                      <a:pt x="960" y="127"/>
                    </a:lnTo>
                    <a:lnTo>
                      <a:pt x="960" y="138"/>
                    </a:lnTo>
                    <a:lnTo>
                      <a:pt x="960" y="147"/>
                    </a:lnTo>
                    <a:lnTo>
                      <a:pt x="960" y="156"/>
                    </a:lnTo>
                    <a:lnTo>
                      <a:pt x="960" y="162"/>
                    </a:lnTo>
                    <a:lnTo>
                      <a:pt x="960" y="153"/>
                    </a:lnTo>
                    <a:lnTo>
                      <a:pt x="960" y="142"/>
                    </a:lnTo>
                    <a:lnTo>
                      <a:pt x="960" y="136"/>
                    </a:lnTo>
                    <a:lnTo>
                      <a:pt x="960" y="129"/>
                    </a:lnTo>
                    <a:lnTo>
                      <a:pt x="960" y="120"/>
                    </a:lnTo>
                    <a:lnTo>
                      <a:pt x="960" y="113"/>
                    </a:lnTo>
                    <a:lnTo>
                      <a:pt x="963" y="129"/>
                    </a:lnTo>
                    <a:lnTo>
                      <a:pt x="963" y="138"/>
                    </a:lnTo>
                    <a:lnTo>
                      <a:pt x="966" y="147"/>
                    </a:lnTo>
                    <a:lnTo>
                      <a:pt x="966" y="156"/>
                    </a:lnTo>
                    <a:lnTo>
                      <a:pt x="969" y="162"/>
                    </a:lnTo>
                    <a:lnTo>
                      <a:pt x="969" y="218"/>
                    </a:lnTo>
                    <a:lnTo>
                      <a:pt x="969" y="158"/>
                    </a:lnTo>
                    <a:lnTo>
                      <a:pt x="969" y="147"/>
                    </a:lnTo>
                    <a:lnTo>
                      <a:pt x="972" y="140"/>
                    </a:lnTo>
                    <a:lnTo>
                      <a:pt x="972" y="133"/>
                    </a:lnTo>
                    <a:lnTo>
                      <a:pt x="975" y="125"/>
                    </a:lnTo>
                    <a:lnTo>
                      <a:pt x="981" y="136"/>
                    </a:lnTo>
                    <a:lnTo>
                      <a:pt x="981" y="142"/>
                    </a:lnTo>
                    <a:lnTo>
                      <a:pt x="981" y="153"/>
                    </a:lnTo>
                    <a:lnTo>
                      <a:pt x="981" y="162"/>
                    </a:lnTo>
                    <a:lnTo>
                      <a:pt x="981" y="169"/>
                    </a:lnTo>
                    <a:lnTo>
                      <a:pt x="984" y="162"/>
                    </a:lnTo>
                    <a:lnTo>
                      <a:pt x="987" y="153"/>
                    </a:lnTo>
                    <a:lnTo>
                      <a:pt x="990" y="145"/>
                    </a:lnTo>
                    <a:lnTo>
                      <a:pt x="993" y="93"/>
                    </a:lnTo>
                    <a:lnTo>
                      <a:pt x="993" y="145"/>
                    </a:lnTo>
                    <a:lnTo>
                      <a:pt x="996" y="151"/>
                    </a:lnTo>
                    <a:lnTo>
                      <a:pt x="996" y="158"/>
                    </a:lnTo>
                    <a:lnTo>
                      <a:pt x="996" y="165"/>
                    </a:lnTo>
                    <a:lnTo>
                      <a:pt x="996" y="171"/>
                    </a:lnTo>
                    <a:lnTo>
                      <a:pt x="996" y="158"/>
                    </a:lnTo>
                    <a:lnTo>
                      <a:pt x="999" y="149"/>
                    </a:lnTo>
                    <a:lnTo>
                      <a:pt x="999" y="142"/>
                    </a:lnTo>
                    <a:lnTo>
                      <a:pt x="1005" y="149"/>
                    </a:lnTo>
                    <a:lnTo>
                      <a:pt x="1008" y="156"/>
                    </a:lnTo>
                    <a:lnTo>
                      <a:pt x="1008" y="165"/>
                    </a:lnTo>
                    <a:lnTo>
                      <a:pt x="1008" y="171"/>
                    </a:lnTo>
                    <a:lnTo>
                      <a:pt x="1011" y="156"/>
                    </a:lnTo>
                    <a:lnTo>
                      <a:pt x="1011" y="147"/>
                    </a:lnTo>
                    <a:lnTo>
                      <a:pt x="1011" y="138"/>
                    </a:lnTo>
                    <a:lnTo>
                      <a:pt x="1011" y="131"/>
                    </a:lnTo>
                    <a:lnTo>
                      <a:pt x="1017" y="142"/>
                    </a:lnTo>
                    <a:lnTo>
                      <a:pt x="1017" y="151"/>
                    </a:lnTo>
                    <a:lnTo>
                      <a:pt x="1020" y="162"/>
                    </a:lnTo>
                    <a:lnTo>
                      <a:pt x="1020" y="171"/>
                    </a:lnTo>
                    <a:lnTo>
                      <a:pt x="1026" y="158"/>
                    </a:lnTo>
                    <a:lnTo>
                      <a:pt x="1026" y="149"/>
                    </a:lnTo>
                    <a:lnTo>
                      <a:pt x="1026" y="142"/>
                    </a:lnTo>
                    <a:lnTo>
                      <a:pt x="1029" y="136"/>
                    </a:lnTo>
                    <a:lnTo>
                      <a:pt x="1029" y="127"/>
                    </a:lnTo>
                    <a:lnTo>
                      <a:pt x="1029" y="120"/>
                    </a:lnTo>
                    <a:lnTo>
                      <a:pt x="1029" y="127"/>
                    </a:lnTo>
                    <a:lnTo>
                      <a:pt x="1029" y="136"/>
                    </a:lnTo>
                    <a:lnTo>
                      <a:pt x="1029" y="147"/>
                    </a:lnTo>
                    <a:lnTo>
                      <a:pt x="1029" y="153"/>
                    </a:lnTo>
                    <a:lnTo>
                      <a:pt x="1029" y="160"/>
                    </a:lnTo>
                    <a:lnTo>
                      <a:pt x="1029" y="167"/>
                    </a:lnTo>
                    <a:lnTo>
                      <a:pt x="1032" y="153"/>
                    </a:lnTo>
                    <a:lnTo>
                      <a:pt x="1032" y="147"/>
                    </a:lnTo>
                    <a:lnTo>
                      <a:pt x="1035" y="138"/>
                    </a:lnTo>
                    <a:lnTo>
                      <a:pt x="1035" y="129"/>
                    </a:lnTo>
                    <a:lnTo>
                      <a:pt x="1038" y="122"/>
                    </a:lnTo>
                    <a:lnTo>
                      <a:pt x="1041" y="138"/>
                    </a:lnTo>
                    <a:lnTo>
                      <a:pt x="1041" y="145"/>
                    </a:lnTo>
                    <a:lnTo>
                      <a:pt x="1041" y="156"/>
                    </a:lnTo>
                    <a:lnTo>
                      <a:pt x="1041" y="165"/>
                    </a:lnTo>
                    <a:lnTo>
                      <a:pt x="1044" y="211"/>
                    </a:lnTo>
                    <a:lnTo>
                      <a:pt x="1041" y="167"/>
                    </a:lnTo>
                    <a:lnTo>
                      <a:pt x="1044" y="156"/>
                    </a:lnTo>
                    <a:lnTo>
                      <a:pt x="1044" y="149"/>
                    </a:lnTo>
                    <a:lnTo>
                      <a:pt x="1047" y="142"/>
                    </a:lnTo>
                    <a:lnTo>
                      <a:pt x="1047" y="133"/>
                    </a:lnTo>
                    <a:lnTo>
                      <a:pt x="1047" y="125"/>
                    </a:lnTo>
                    <a:lnTo>
                      <a:pt x="1047" y="133"/>
                    </a:lnTo>
                    <a:lnTo>
                      <a:pt x="1050" y="142"/>
                    </a:lnTo>
                    <a:lnTo>
                      <a:pt x="1050" y="149"/>
                    </a:lnTo>
                    <a:lnTo>
                      <a:pt x="1050" y="158"/>
                    </a:lnTo>
                    <a:lnTo>
                      <a:pt x="1056" y="207"/>
                    </a:lnTo>
                    <a:lnTo>
                      <a:pt x="1056" y="153"/>
                    </a:lnTo>
                    <a:lnTo>
                      <a:pt x="1059" y="147"/>
                    </a:lnTo>
                    <a:lnTo>
                      <a:pt x="1059" y="138"/>
                    </a:lnTo>
                    <a:lnTo>
                      <a:pt x="1059" y="129"/>
                    </a:lnTo>
                    <a:lnTo>
                      <a:pt x="1062" y="122"/>
                    </a:lnTo>
                    <a:lnTo>
                      <a:pt x="1062" y="116"/>
                    </a:lnTo>
                    <a:lnTo>
                      <a:pt x="1062" y="127"/>
                    </a:lnTo>
                    <a:lnTo>
                      <a:pt x="1062" y="136"/>
                    </a:lnTo>
                    <a:lnTo>
                      <a:pt x="1062" y="147"/>
                    </a:lnTo>
                    <a:lnTo>
                      <a:pt x="1062" y="156"/>
                    </a:lnTo>
                    <a:lnTo>
                      <a:pt x="1062" y="162"/>
                    </a:lnTo>
                    <a:lnTo>
                      <a:pt x="1065" y="156"/>
                    </a:lnTo>
                    <a:lnTo>
                      <a:pt x="1068" y="147"/>
                    </a:lnTo>
                    <a:lnTo>
                      <a:pt x="1068" y="138"/>
                    </a:lnTo>
                    <a:lnTo>
                      <a:pt x="1071" y="127"/>
                    </a:lnTo>
                    <a:lnTo>
                      <a:pt x="1074" y="120"/>
                    </a:lnTo>
                    <a:lnTo>
                      <a:pt x="1077" y="111"/>
                    </a:lnTo>
                    <a:lnTo>
                      <a:pt x="1080" y="104"/>
                    </a:lnTo>
                    <a:lnTo>
                      <a:pt x="1083" y="98"/>
                    </a:lnTo>
                    <a:lnTo>
                      <a:pt x="1083" y="107"/>
                    </a:lnTo>
                    <a:lnTo>
                      <a:pt x="1083" y="118"/>
                    </a:lnTo>
                    <a:lnTo>
                      <a:pt x="1083" y="129"/>
                    </a:lnTo>
                    <a:lnTo>
                      <a:pt x="1083" y="136"/>
                    </a:lnTo>
                    <a:lnTo>
                      <a:pt x="1083" y="145"/>
                    </a:lnTo>
                    <a:lnTo>
                      <a:pt x="1083" y="151"/>
                    </a:lnTo>
                    <a:lnTo>
                      <a:pt x="1083" y="158"/>
                    </a:lnTo>
                    <a:lnTo>
                      <a:pt x="1086" y="145"/>
                    </a:lnTo>
                    <a:lnTo>
                      <a:pt x="1089" y="138"/>
                    </a:lnTo>
                    <a:lnTo>
                      <a:pt x="1089" y="131"/>
                    </a:lnTo>
                    <a:lnTo>
                      <a:pt x="1092" y="125"/>
                    </a:lnTo>
                    <a:lnTo>
                      <a:pt x="1092" y="118"/>
                    </a:lnTo>
                    <a:lnTo>
                      <a:pt x="1095" y="111"/>
                    </a:lnTo>
                    <a:lnTo>
                      <a:pt x="1095" y="102"/>
                    </a:lnTo>
                    <a:lnTo>
                      <a:pt x="1098" y="96"/>
                    </a:lnTo>
                    <a:lnTo>
                      <a:pt x="1098" y="104"/>
                    </a:lnTo>
                    <a:lnTo>
                      <a:pt x="1098" y="120"/>
                    </a:lnTo>
                    <a:lnTo>
                      <a:pt x="1098" y="131"/>
                    </a:lnTo>
                    <a:lnTo>
                      <a:pt x="1098" y="138"/>
                    </a:lnTo>
                    <a:lnTo>
                      <a:pt x="1098" y="149"/>
                    </a:lnTo>
                    <a:lnTo>
                      <a:pt x="1101" y="160"/>
                    </a:lnTo>
                    <a:lnTo>
                      <a:pt x="1101" y="167"/>
                    </a:lnTo>
                    <a:lnTo>
                      <a:pt x="1104" y="160"/>
                    </a:lnTo>
                    <a:lnTo>
                      <a:pt x="1107" y="149"/>
                    </a:lnTo>
                    <a:lnTo>
                      <a:pt x="1107" y="140"/>
                    </a:lnTo>
                    <a:lnTo>
                      <a:pt x="1107" y="133"/>
                    </a:lnTo>
                    <a:lnTo>
                      <a:pt x="1110" y="127"/>
                    </a:lnTo>
                    <a:lnTo>
                      <a:pt x="1110" y="120"/>
                    </a:lnTo>
                    <a:lnTo>
                      <a:pt x="1110" y="111"/>
                    </a:lnTo>
                    <a:lnTo>
                      <a:pt x="1110" y="104"/>
                    </a:lnTo>
                    <a:lnTo>
                      <a:pt x="1113" y="96"/>
                    </a:lnTo>
                    <a:lnTo>
                      <a:pt x="1113" y="104"/>
                    </a:lnTo>
                    <a:lnTo>
                      <a:pt x="1113" y="118"/>
                    </a:lnTo>
                    <a:lnTo>
                      <a:pt x="1113" y="127"/>
                    </a:lnTo>
                    <a:lnTo>
                      <a:pt x="1113" y="136"/>
                    </a:lnTo>
                    <a:lnTo>
                      <a:pt x="1113" y="147"/>
                    </a:lnTo>
                    <a:lnTo>
                      <a:pt x="1119" y="140"/>
                    </a:lnTo>
                    <a:lnTo>
                      <a:pt x="1119" y="133"/>
                    </a:lnTo>
                    <a:lnTo>
                      <a:pt x="1122" y="125"/>
                    </a:lnTo>
                    <a:lnTo>
                      <a:pt x="1122" y="118"/>
                    </a:lnTo>
                    <a:lnTo>
                      <a:pt x="1122" y="107"/>
                    </a:lnTo>
                    <a:lnTo>
                      <a:pt x="1125" y="100"/>
                    </a:lnTo>
                    <a:lnTo>
                      <a:pt x="1125" y="116"/>
                    </a:lnTo>
                    <a:lnTo>
                      <a:pt x="1125" y="125"/>
                    </a:lnTo>
                    <a:lnTo>
                      <a:pt x="1125" y="133"/>
                    </a:lnTo>
                    <a:lnTo>
                      <a:pt x="1125" y="127"/>
                    </a:lnTo>
                    <a:lnTo>
                      <a:pt x="1125" y="118"/>
                    </a:lnTo>
                    <a:lnTo>
                      <a:pt x="1125" y="109"/>
                    </a:lnTo>
                    <a:lnTo>
                      <a:pt x="1125" y="102"/>
                    </a:lnTo>
                    <a:lnTo>
                      <a:pt x="1125" y="93"/>
                    </a:lnTo>
                    <a:lnTo>
                      <a:pt x="1125" y="84"/>
                    </a:lnTo>
                    <a:lnTo>
                      <a:pt x="1125" y="73"/>
                    </a:lnTo>
                    <a:lnTo>
                      <a:pt x="1125" y="67"/>
                    </a:lnTo>
                    <a:lnTo>
                      <a:pt x="1125" y="60"/>
                    </a:lnTo>
                    <a:lnTo>
                      <a:pt x="1125" y="71"/>
                    </a:lnTo>
                    <a:lnTo>
                      <a:pt x="1125" y="80"/>
                    </a:lnTo>
                    <a:lnTo>
                      <a:pt x="1125" y="93"/>
                    </a:lnTo>
                    <a:lnTo>
                      <a:pt x="1125" y="100"/>
                    </a:lnTo>
                    <a:lnTo>
                      <a:pt x="1125" y="109"/>
                    </a:lnTo>
                    <a:lnTo>
                      <a:pt x="1128" y="116"/>
                    </a:lnTo>
                    <a:lnTo>
                      <a:pt x="1128" y="125"/>
                    </a:lnTo>
                    <a:lnTo>
                      <a:pt x="1128" y="131"/>
                    </a:lnTo>
                    <a:lnTo>
                      <a:pt x="1128" y="138"/>
                    </a:lnTo>
                    <a:lnTo>
                      <a:pt x="1128" y="145"/>
                    </a:lnTo>
                    <a:lnTo>
                      <a:pt x="1131" y="136"/>
                    </a:lnTo>
                    <a:lnTo>
                      <a:pt x="1134" y="122"/>
                    </a:lnTo>
                    <a:lnTo>
                      <a:pt x="1134" y="113"/>
                    </a:lnTo>
                    <a:lnTo>
                      <a:pt x="1137" y="102"/>
                    </a:lnTo>
                    <a:lnTo>
                      <a:pt x="1137" y="96"/>
                    </a:lnTo>
                    <a:lnTo>
                      <a:pt x="1137" y="89"/>
                    </a:lnTo>
                    <a:lnTo>
                      <a:pt x="1140" y="98"/>
                    </a:lnTo>
                    <a:lnTo>
                      <a:pt x="1140" y="104"/>
                    </a:lnTo>
                    <a:lnTo>
                      <a:pt x="1140" y="111"/>
                    </a:lnTo>
                    <a:lnTo>
                      <a:pt x="1140" y="120"/>
                    </a:lnTo>
                    <a:lnTo>
                      <a:pt x="1140" y="129"/>
                    </a:lnTo>
                    <a:lnTo>
                      <a:pt x="1143" y="116"/>
                    </a:lnTo>
                    <a:lnTo>
                      <a:pt x="1146" y="109"/>
                    </a:lnTo>
                    <a:lnTo>
                      <a:pt x="1146" y="102"/>
                    </a:lnTo>
                    <a:lnTo>
                      <a:pt x="1146" y="91"/>
                    </a:lnTo>
                    <a:lnTo>
                      <a:pt x="1149" y="82"/>
                    </a:lnTo>
                    <a:lnTo>
                      <a:pt x="1149" y="76"/>
                    </a:lnTo>
                    <a:lnTo>
                      <a:pt x="1149" y="91"/>
                    </a:lnTo>
                    <a:lnTo>
                      <a:pt x="1149" y="100"/>
                    </a:lnTo>
                    <a:lnTo>
                      <a:pt x="1149" y="109"/>
                    </a:lnTo>
                    <a:lnTo>
                      <a:pt x="1149" y="116"/>
                    </a:lnTo>
                    <a:lnTo>
                      <a:pt x="1149" y="125"/>
                    </a:lnTo>
                    <a:lnTo>
                      <a:pt x="1149" y="131"/>
                    </a:lnTo>
                    <a:lnTo>
                      <a:pt x="1149" y="140"/>
                    </a:lnTo>
                    <a:lnTo>
                      <a:pt x="1158" y="138"/>
                    </a:lnTo>
                    <a:lnTo>
                      <a:pt x="1161" y="127"/>
                    </a:lnTo>
                    <a:lnTo>
                      <a:pt x="1161" y="120"/>
                    </a:lnTo>
                    <a:lnTo>
                      <a:pt x="1164" y="113"/>
                    </a:lnTo>
                    <a:lnTo>
                      <a:pt x="1167" y="107"/>
                    </a:lnTo>
                    <a:lnTo>
                      <a:pt x="1167" y="100"/>
                    </a:lnTo>
                    <a:lnTo>
                      <a:pt x="1176" y="93"/>
                    </a:lnTo>
                    <a:lnTo>
                      <a:pt x="1176" y="109"/>
                    </a:lnTo>
                    <a:lnTo>
                      <a:pt x="1176" y="118"/>
                    </a:lnTo>
                    <a:lnTo>
                      <a:pt x="1176" y="125"/>
                    </a:lnTo>
                    <a:lnTo>
                      <a:pt x="1176" y="131"/>
                    </a:lnTo>
                    <a:lnTo>
                      <a:pt x="1176" y="138"/>
                    </a:lnTo>
                    <a:lnTo>
                      <a:pt x="1182" y="129"/>
                    </a:lnTo>
                    <a:lnTo>
                      <a:pt x="1182" y="120"/>
                    </a:lnTo>
                    <a:lnTo>
                      <a:pt x="1182" y="113"/>
                    </a:lnTo>
                    <a:lnTo>
                      <a:pt x="1182" y="104"/>
                    </a:lnTo>
                    <a:lnTo>
                      <a:pt x="1182" y="96"/>
                    </a:lnTo>
                    <a:lnTo>
                      <a:pt x="1182" y="102"/>
                    </a:lnTo>
                    <a:lnTo>
                      <a:pt x="1182" y="116"/>
                    </a:lnTo>
                    <a:lnTo>
                      <a:pt x="1182" y="125"/>
                    </a:lnTo>
                    <a:lnTo>
                      <a:pt x="1182" y="131"/>
                    </a:lnTo>
                    <a:lnTo>
                      <a:pt x="1185" y="145"/>
                    </a:lnTo>
                    <a:lnTo>
                      <a:pt x="1185" y="153"/>
                    </a:lnTo>
                    <a:lnTo>
                      <a:pt x="1194" y="216"/>
                    </a:lnTo>
                    <a:lnTo>
                      <a:pt x="1197" y="149"/>
                    </a:lnTo>
                    <a:lnTo>
                      <a:pt x="1197" y="140"/>
                    </a:lnTo>
                    <a:lnTo>
                      <a:pt x="1197" y="131"/>
                    </a:lnTo>
                    <a:lnTo>
                      <a:pt x="1197" y="125"/>
                    </a:lnTo>
                    <a:lnTo>
                      <a:pt x="1197" y="116"/>
                    </a:lnTo>
                    <a:lnTo>
                      <a:pt x="1197" y="107"/>
                    </a:lnTo>
                    <a:lnTo>
                      <a:pt x="1197" y="100"/>
                    </a:lnTo>
                    <a:lnTo>
                      <a:pt x="1197" y="93"/>
                    </a:lnTo>
                    <a:lnTo>
                      <a:pt x="1197" y="102"/>
                    </a:lnTo>
                    <a:lnTo>
                      <a:pt x="1200" y="113"/>
                    </a:lnTo>
                    <a:lnTo>
                      <a:pt x="1200" y="120"/>
                    </a:lnTo>
                    <a:lnTo>
                      <a:pt x="1200" y="131"/>
                    </a:lnTo>
                    <a:lnTo>
                      <a:pt x="1200" y="142"/>
                    </a:lnTo>
                    <a:lnTo>
                      <a:pt x="1200" y="149"/>
                    </a:lnTo>
                    <a:lnTo>
                      <a:pt x="1203" y="140"/>
                    </a:lnTo>
                    <a:lnTo>
                      <a:pt x="1203" y="133"/>
                    </a:lnTo>
                    <a:lnTo>
                      <a:pt x="1203" y="125"/>
                    </a:lnTo>
                    <a:lnTo>
                      <a:pt x="1203" y="118"/>
                    </a:lnTo>
                    <a:lnTo>
                      <a:pt x="1203" y="111"/>
                    </a:lnTo>
                    <a:lnTo>
                      <a:pt x="1203" y="104"/>
                    </a:lnTo>
                    <a:lnTo>
                      <a:pt x="1206" y="96"/>
                    </a:lnTo>
                    <a:lnTo>
                      <a:pt x="1206" y="89"/>
                    </a:lnTo>
                    <a:lnTo>
                      <a:pt x="1206" y="82"/>
                    </a:lnTo>
                    <a:lnTo>
                      <a:pt x="1206" y="89"/>
                    </a:lnTo>
                    <a:lnTo>
                      <a:pt x="1206" y="102"/>
                    </a:lnTo>
                    <a:lnTo>
                      <a:pt x="1206" y="116"/>
                    </a:lnTo>
                    <a:lnTo>
                      <a:pt x="1206" y="122"/>
                    </a:lnTo>
                    <a:lnTo>
                      <a:pt x="1206" y="129"/>
                    </a:lnTo>
                    <a:lnTo>
                      <a:pt x="1206" y="136"/>
                    </a:lnTo>
                    <a:lnTo>
                      <a:pt x="1209" y="200"/>
                    </a:lnTo>
                    <a:lnTo>
                      <a:pt x="1209" y="136"/>
                    </a:lnTo>
                    <a:lnTo>
                      <a:pt x="1209" y="127"/>
                    </a:lnTo>
                    <a:lnTo>
                      <a:pt x="1209" y="116"/>
                    </a:lnTo>
                    <a:lnTo>
                      <a:pt x="1209" y="107"/>
                    </a:lnTo>
                    <a:lnTo>
                      <a:pt x="1209" y="100"/>
                    </a:lnTo>
                    <a:lnTo>
                      <a:pt x="1209" y="89"/>
                    </a:lnTo>
                    <a:lnTo>
                      <a:pt x="1209" y="80"/>
                    </a:lnTo>
                    <a:lnTo>
                      <a:pt x="1212" y="71"/>
                    </a:lnTo>
                    <a:lnTo>
                      <a:pt x="1215" y="60"/>
                    </a:lnTo>
                    <a:lnTo>
                      <a:pt x="1218" y="53"/>
                    </a:lnTo>
                    <a:lnTo>
                      <a:pt x="1218" y="62"/>
                    </a:lnTo>
                    <a:lnTo>
                      <a:pt x="1218" y="73"/>
                    </a:lnTo>
                    <a:lnTo>
                      <a:pt x="1218" y="84"/>
                    </a:lnTo>
                    <a:lnTo>
                      <a:pt x="1218" y="96"/>
                    </a:lnTo>
                    <a:lnTo>
                      <a:pt x="1218" y="102"/>
                    </a:lnTo>
                    <a:lnTo>
                      <a:pt x="1218" y="111"/>
                    </a:lnTo>
                    <a:lnTo>
                      <a:pt x="1218" y="118"/>
                    </a:lnTo>
                    <a:lnTo>
                      <a:pt x="1218" y="125"/>
                    </a:lnTo>
                    <a:lnTo>
                      <a:pt x="1218" y="131"/>
                    </a:lnTo>
                    <a:lnTo>
                      <a:pt x="1221" y="125"/>
                    </a:lnTo>
                    <a:lnTo>
                      <a:pt x="1221" y="111"/>
                    </a:lnTo>
                    <a:lnTo>
                      <a:pt x="1221" y="104"/>
                    </a:lnTo>
                    <a:lnTo>
                      <a:pt x="1221" y="93"/>
                    </a:lnTo>
                    <a:lnTo>
                      <a:pt x="1224" y="84"/>
                    </a:lnTo>
                    <a:lnTo>
                      <a:pt x="1224" y="71"/>
                    </a:lnTo>
                    <a:lnTo>
                      <a:pt x="1224" y="62"/>
                    </a:lnTo>
                    <a:lnTo>
                      <a:pt x="1224" y="80"/>
                    </a:lnTo>
                    <a:lnTo>
                      <a:pt x="1224" y="93"/>
                    </a:lnTo>
                    <a:lnTo>
                      <a:pt x="1224" y="104"/>
                    </a:lnTo>
                    <a:lnTo>
                      <a:pt x="1224" y="116"/>
                    </a:lnTo>
                    <a:lnTo>
                      <a:pt x="1224" y="122"/>
                    </a:lnTo>
                    <a:lnTo>
                      <a:pt x="1224" y="111"/>
                    </a:lnTo>
                    <a:lnTo>
                      <a:pt x="1224" y="104"/>
                    </a:lnTo>
                    <a:lnTo>
                      <a:pt x="1224" y="98"/>
                    </a:lnTo>
                    <a:lnTo>
                      <a:pt x="1224" y="91"/>
                    </a:lnTo>
                    <a:lnTo>
                      <a:pt x="1224" y="84"/>
                    </a:lnTo>
                    <a:lnTo>
                      <a:pt x="1224" y="73"/>
                    </a:lnTo>
                    <a:lnTo>
                      <a:pt x="1224" y="67"/>
                    </a:lnTo>
                    <a:lnTo>
                      <a:pt x="1224" y="60"/>
                    </a:lnTo>
                    <a:lnTo>
                      <a:pt x="1224" y="49"/>
                    </a:lnTo>
                    <a:lnTo>
                      <a:pt x="1224" y="40"/>
                    </a:lnTo>
                    <a:lnTo>
                      <a:pt x="1224" y="29"/>
                    </a:lnTo>
                    <a:lnTo>
                      <a:pt x="1224" y="38"/>
                    </a:lnTo>
                    <a:lnTo>
                      <a:pt x="1224" y="44"/>
                    </a:lnTo>
                    <a:lnTo>
                      <a:pt x="1224" y="58"/>
                    </a:lnTo>
                    <a:lnTo>
                      <a:pt x="1224" y="73"/>
                    </a:lnTo>
                    <a:lnTo>
                      <a:pt x="1224" y="87"/>
                    </a:lnTo>
                    <a:lnTo>
                      <a:pt x="1224" y="96"/>
                    </a:lnTo>
                    <a:lnTo>
                      <a:pt x="1224" y="102"/>
                    </a:lnTo>
                    <a:lnTo>
                      <a:pt x="1227" y="113"/>
                    </a:lnTo>
                    <a:lnTo>
                      <a:pt x="1227" y="120"/>
                    </a:lnTo>
                    <a:lnTo>
                      <a:pt x="1227" y="129"/>
                    </a:lnTo>
                    <a:lnTo>
                      <a:pt x="1227" y="136"/>
                    </a:lnTo>
                    <a:lnTo>
                      <a:pt x="1236" y="125"/>
                    </a:lnTo>
                    <a:lnTo>
                      <a:pt x="1239" y="116"/>
                    </a:lnTo>
                    <a:lnTo>
                      <a:pt x="1239" y="107"/>
                    </a:lnTo>
                    <a:lnTo>
                      <a:pt x="1239" y="96"/>
                    </a:lnTo>
                    <a:lnTo>
                      <a:pt x="1239" y="87"/>
                    </a:lnTo>
                    <a:lnTo>
                      <a:pt x="1239" y="80"/>
                    </a:lnTo>
                    <a:lnTo>
                      <a:pt x="1239" y="89"/>
                    </a:lnTo>
                    <a:lnTo>
                      <a:pt x="1242" y="98"/>
                    </a:lnTo>
                    <a:lnTo>
                      <a:pt x="1242" y="107"/>
                    </a:lnTo>
                    <a:lnTo>
                      <a:pt x="1245" y="118"/>
                    </a:lnTo>
                    <a:lnTo>
                      <a:pt x="1245" y="125"/>
                    </a:lnTo>
                    <a:lnTo>
                      <a:pt x="1245" y="133"/>
                    </a:lnTo>
                    <a:lnTo>
                      <a:pt x="1245" y="140"/>
                    </a:lnTo>
                    <a:lnTo>
                      <a:pt x="1245" y="147"/>
                    </a:lnTo>
                    <a:lnTo>
                      <a:pt x="1248" y="140"/>
                    </a:lnTo>
                    <a:lnTo>
                      <a:pt x="1251" y="133"/>
                    </a:lnTo>
                    <a:lnTo>
                      <a:pt x="1254" y="125"/>
                    </a:lnTo>
                    <a:lnTo>
                      <a:pt x="1254" y="116"/>
                    </a:lnTo>
                    <a:lnTo>
                      <a:pt x="1254" y="104"/>
                    </a:lnTo>
                    <a:lnTo>
                      <a:pt x="1254" y="98"/>
                    </a:lnTo>
                    <a:lnTo>
                      <a:pt x="1254" y="89"/>
                    </a:lnTo>
                    <a:lnTo>
                      <a:pt x="1257" y="82"/>
                    </a:lnTo>
                    <a:lnTo>
                      <a:pt x="1257" y="89"/>
                    </a:lnTo>
                    <a:lnTo>
                      <a:pt x="1257" y="102"/>
                    </a:lnTo>
                    <a:lnTo>
                      <a:pt x="1257" y="116"/>
                    </a:lnTo>
                    <a:lnTo>
                      <a:pt x="1257" y="125"/>
                    </a:lnTo>
                    <a:lnTo>
                      <a:pt x="1257" y="136"/>
                    </a:lnTo>
                    <a:lnTo>
                      <a:pt x="1257" y="142"/>
                    </a:lnTo>
                    <a:lnTo>
                      <a:pt x="1257" y="153"/>
                    </a:lnTo>
                    <a:lnTo>
                      <a:pt x="1260" y="160"/>
                    </a:lnTo>
                    <a:lnTo>
                      <a:pt x="1266" y="249"/>
                    </a:lnTo>
                    <a:lnTo>
                      <a:pt x="1269" y="156"/>
                    </a:lnTo>
                    <a:lnTo>
                      <a:pt x="1272" y="145"/>
                    </a:lnTo>
                    <a:lnTo>
                      <a:pt x="1272" y="136"/>
                    </a:lnTo>
                    <a:lnTo>
                      <a:pt x="1275" y="125"/>
                    </a:lnTo>
                    <a:lnTo>
                      <a:pt x="1275" y="118"/>
                    </a:lnTo>
                    <a:lnTo>
                      <a:pt x="1275" y="111"/>
                    </a:lnTo>
                    <a:lnTo>
                      <a:pt x="1275" y="102"/>
                    </a:lnTo>
                    <a:lnTo>
                      <a:pt x="1275" y="113"/>
                    </a:lnTo>
                    <a:lnTo>
                      <a:pt x="1275" y="127"/>
                    </a:lnTo>
                    <a:lnTo>
                      <a:pt x="1275" y="136"/>
                    </a:lnTo>
                    <a:lnTo>
                      <a:pt x="1275" y="147"/>
                    </a:lnTo>
                    <a:lnTo>
                      <a:pt x="1275" y="156"/>
                    </a:lnTo>
                    <a:lnTo>
                      <a:pt x="1275" y="202"/>
                    </a:lnTo>
                    <a:lnTo>
                      <a:pt x="1278" y="151"/>
                    </a:lnTo>
                    <a:lnTo>
                      <a:pt x="1278" y="142"/>
                    </a:lnTo>
                    <a:lnTo>
                      <a:pt x="1281" y="136"/>
                    </a:lnTo>
                    <a:lnTo>
                      <a:pt x="1281" y="129"/>
                    </a:lnTo>
                    <a:lnTo>
                      <a:pt x="1281" y="122"/>
                    </a:lnTo>
                    <a:lnTo>
                      <a:pt x="1281" y="116"/>
                    </a:lnTo>
                    <a:lnTo>
                      <a:pt x="1284" y="122"/>
                    </a:lnTo>
                    <a:lnTo>
                      <a:pt x="1284" y="131"/>
                    </a:lnTo>
                    <a:lnTo>
                      <a:pt x="1284" y="142"/>
                    </a:lnTo>
                    <a:lnTo>
                      <a:pt x="1284" y="149"/>
                    </a:lnTo>
                    <a:lnTo>
                      <a:pt x="1284" y="156"/>
                    </a:lnTo>
                    <a:lnTo>
                      <a:pt x="1284" y="162"/>
                    </a:lnTo>
                    <a:lnTo>
                      <a:pt x="1287" y="153"/>
                    </a:lnTo>
                    <a:lnTo>
                      <a:pt x="1290" y="142"/>
                    </a:lnTo>
                    <a:lnTo>
                      <a:pt x="1290" y="133"/>
                    </a:lnTo>
                    <a:lnTo>
                      <a:pt x="1290" y="125"/>
                    </a:lnTo>
                    <a:lnTo>
                      <a:pt x="1290" y="118"/>
                    </a:lnTo>
                    <a:lnTo>
                      <a:pt x="1296" y="133"/>
                    </a:lnTo>
                    <a:lnTo>
                      <a:pt x="1296" y="142"/>
                    </a:lnTo>
                    <a:lnTo>
                      <a:pt x="1296" y="151"/>
                    </a:lnTo>
                    <a:lnTo>
                      <a:pt x="1296" y="162"/>
                    </a:lnTo>
                    <a:lnTo>
                      <a:pt x="1299" y="213"/>
                    </a:lnTo>
                    <a:lnTo>
                      <a:pt x="1305" y="158"/>
                    </a:lnTo>
                    <a:lnTo>
                      <a:pt x="1305" y="151"/>
                    </a:lnTo>
                    <a:lnTo>
                      <a:pt x="1308" y="142"/>
                    </a:lnTo>
                    <a:lnTo>
                      <a:pt x="1308" y="136"/>
                    </a:lnTo>
                    <a:lnTo>
                      <a:pt x="1308" y="129"/>
                    </a:lnTo>
                    <a:lnTo>
                      <a:pt x="1308" y="120"/>
                    </a:lnTo>
                    <a:lnTo>
                      <a:pt x="1308" y="113"/>
                    </a:lnTo>
                    <a:lnTo>
                      <a:pt x="1308" y="122"/>
                    </a:lnTo>
                    <a:lnTo>
                      <a:pt x="1308" y="133"/>
                    </a:lnTo>
                    <a:lnTo>
                      <a:pt x="1308" y="145"/>
                    </a:lnTo>
                    <a:lnTo>
                      <a:pt x="1308" y="151"/>
                    </a:lnTo>
                    <a:lnTo>
                      <a:pt x="1308" y="160"/>
                    </a:lnTo>
                    <a:lnTo>
                      <a:pt x="1308" y="169"/>
                    </a:lnTo>
                    <a:lnTo>
                      <a:pt x="1308" y="176"/>
                    </a:lnTo>
                    <a:lnTo>
                      <a:pt x="1314" y="165"/>
                    </a:lnTo>
                    <a:lnTo>
                      <a:pt x="1317" y="156"/>
                    </a:lnTo>
                    <a:lnTo>
                      <a:pt x="1317" y="147"/>
                    </a:lnTo>
                    <a:lnTo>
                      <a:pt x="1320" y="140"/>
                    </a:lnTo>
                    <a:lnTo>
                      <a:pt x="1320" y="133"/>
                    </a:lnTo>
                    <a:lnTo>
                      <a:pt x="1320" y="127"/>
                    </a:lnTo>
                    <a:lnTo>
                      <a:pt x="1323" y="118"/>
                    </a:lnTo>
                    <a:lnTo>
                      <a:pt x="1323" y="111"/>
                    </a:lnTo>
                    <a:lnTo>
                      <a:pt x="1326" y="120"/>
                    </a:lnTo>
                    <a:lnTo>
                      <a:pt x="1326" y="131"/>
                    </a:lnTo>
                    <a:lnTo>
                      <a:pt x="1326" y="138"/>
                    </a:lnTo>
                    <a:lnTo>
                      <a:pt x="1326" y="145"/>
                    </a:lnTo>
                    <a:lnTo>
                      <a:pt x="1326" y="151"/>
                    </a:lnTo>
                    <a:lnTo>
                      <a:pt x="1326" y="140"/>
                    </a:lnTo>
                    <a:lnTo>
                      <a:pt x="1326" y="131"/>
                    </a:lnTo>
                    <a:lnTo>
                      <a:pt x="1326" y="120"/>
                    </a:lnTo>
                    <a:lnTo>
                      <a:pt x="1326" y="111"/>
                    </a:lnTo>
                    <a:lnTo>
                      <a:pt x="1323" y="102"/>
                    </a:lnTo>
                    <a:lnTo>
                      <a:pt x="1323" y="96"/>
                    </a:lnTo>
                    <a:lnTo>
                      <a:pt x="1323" y="87"/>
                    </a:lnTo>
                    <a:lnTo>
                      <a:pt x="1323" y="78"/>
                    </a:lnTo>
                    <a:lnTo>
                      <a:pt x="1323" y="71"/>
                    </a:lnTo>
                    <a:lnTo>
                      <a:pt x="1323" y="84"/>
                    </a:lnTo>
                    <a:lnTo>
                      <a:pt x="1326" y="98"/>
                    </a:lnTo>
                    <a:lnTo>
                      <a:pt x="1326" y="111"/>
                    </a:lnTo>
                    <a:lnTo>
                      <a:pt x="1326" y="120"/>
                    </a:lnTo>
                    <a:lnTo>
                      <a:pt x="1329" y="129"/>
                    </a:lnTo>
                    <a:lnTo>
                      <a:pt x="1329" y="138"/>
                    </a:lnTo>
                    <a:lnTo>
                      <a:pt x="1329" y="145"/>
                    </a:lnTo>
                    <a:lnTo>
                      <a:pt x="1332" y="133"/>
                    </a:lnTo>
                    <a:lnTo>
                      <a:pt x="1335" y="120"/>
                    </a:lnTo>
                    <a:lnTo>
                      <a:pt x="1335" y="111"/>
                    </a:lnTo>
                    <a:lnTo>
                      <a:pt x="1335" y="104"/>
                    </a:lnTo>
                    <a:lnTo>
                      <a:pt x="1335" y="96"/>
                    </a:lnTo>
                    <a:lnTo>
                      <a:pt x="1338" y="109"/>
                    </a:lnTo>
                    <a:lnTo>
                      <a:pt x="1338" y="120"/>
                    </a:lnTo>
                    <a:lnTo>
                      <a:pt x="1338" y="129"/>
                    </a:lnTo>
                    <a:lnTo>
                      <a:pt x="1338" y="138"/>
                    </a:lnTo>
                    <a:lnTo>
                      <a:pt x="1338" y="147"/>
                    </a:lnTo>
                    <a:lnTo>
                      <a:pt x="1338" y="153"/>
                    </a:lnTo>
                    <a:lnTo>
                      <a:pt x="1344" y="145"/>
                    </a:lnTo>
                    <a:lnTo>
                      <a:pt x="1344" y="136"/>
                    </a:lnTo>
                    <a:lnTo>
                      <a:pt x="1344" y="127"/>
                    </a:lnTo>
                    <a:lnTo>
                      <a:pt x="1344" y="120"/>
                    </a:lnTo>
                    <a:lnTo>
                      <a:pt x="1344" y="129"/>
                    </a:lnTo>
                    <a:lnTo>
                      <a:pt x="1344" y="136"/>
                    </a:lnTo>
                    <a:lnTo>
                      <a:pt x="1344" y="147"/>
                    </a:lnTo>
                    <a:lnTo>
                      <a:pt x="1344" y="156"/>
                    </a:lnTo>
                    <a:lnTo>
                      <a:pt x="1350" y="218"/>
                    </a:lnTo>
                    <a:lnTo>
                      <a:pt x="1350" y="178"/>
                    </a:lnTo>
                    <a:lnTo>
                      <a:pt x="1359" y="233"/>
                    </a:lnTo>
                    <a:lnTo>
                      <a:pt x="1359" y="171"/>
                    </a:lnTo>
                    <a:lnTo>
                      <a:pt x="1362" y="160"/>
                    </a:lnTo>
                    <a:lnTo>
                      <a:pt x="1362" y="153"/>
                    </a:lnTo>
                    <a:lnTo>
                      <a:pt x="1362" y="145"/>
                    </a:lnTo>
                    <a:lnTo>
                      <a:pt x="1362" y="138"/>
                    </a:lnTo>
                    <a:lnTo>
                      <a:pt x="1365" y="129"/>
                    </a:lnTo>
                    <a:lnTo>
                      <a:pt x="1365" y="142"/>
                    </a:lnTo>
                    <a:lnTo>
                      <a:pt x="1365" y="153"/>
                    </a:lnTo>
                    <a:lnTo>
                      <a:pt x="1365" y="160"/>
                    </a:lnTo>
                    <a:lnTo>
                      <a:pt x="1365" y="169"/>
                    </a:lnTo>
                    <a:lnTo>
                      <a:pt x="1365" y="176"/>
                    </a:lnTo>
                    <a:lnTo>
                      <a:pt x="1365" y="165"/>
                    </a:lnTo>
                    <a:lnTo>
                      <a:pt x="1365" y="156"/>
                    </a:lnTo>
                    <a:lnTo>
                      <a:pt x="1365" y="147"/>
                    </a:lnTo>
                    <a:lnTo>
                      <a:pt x="1365" y="133"/>
                    </a:lnTo>
                    <a:lnTo>
                      <a:pt x="1365" y="127"/>
                    </a:lnTo>
                    <a:lnTo>
                      <a:pt x="1365" y="120"/>
                    </a:lnTo>
                    <a:lnTo>
                      <a:pt x="1365" y="113"/>
                    </a:lnTo>
                    <a:lnTo>
                      <a:pt x="1368" y="129"/>
                    </a:lnTo>
                    <a:lnTo>
                      <a:pt x="1368" y="138"/>
                    </a:lnTo>
                    <a:lnTo>
                      <a:pt x="1371" y="147"/>
                    </a:lnTo>
                    <a:lnTo>
                      <a:pt x="1371" y="153"/>
                    </a:lnTo>
                    <a:lnTo>
                      <a:pt x="1374" y="160"/>
                    </a:lnTo>
                    <a:lnTo>
                      <a:pt x="1377" y="153"/>
                    </a:lnTo>
                    <a:lnTo>
                      <a:pt x="1377" y="142"/>
                    </a:lnTo>
                    <a:lnTo>
                      <a:pt x="1377" y="131"/>
                    </a:lnTo>
                    <a:lnTo>
                      <a:pt x="1377" y="125"/>
                    </a:lnTo>
                    <a:lnTo>
                      <a:pt x="1377" y="118"/>
                    </a:lnTo>
                    <a:lnTo>
                      <a:pt x="1377" y="109"/>
                    </a:lnTo>
                    <a:lnTo>
                      <a:pt x="1377" y="100"/>
                    </a:lnTo>
                    <a:lnTo>
                      <a:pt x="1377" y="93"/>
                    </a:lnTo>
                    <a:lnTo>
                      <a:pt x="1377" y="84"/>
                    </a:lnTo>
                    <a:lnTo>
                      <a:pt x="1377" y="73"/>
                    </a:lnTo>
                    <a:lnTo>
                      <a:pt x="1380" y="67"/>
                    </a:lnTo>
                    <a:lnTo>
                      <a:pt x="1383" y="78"/>
                    </a:lnTo>
                    <a:lnTo>
                      <a:pt x="1383" y="87"/>
                    </a:lnTo>
                    <a:lnTo>
                      <a:pt x="1380" y="100"/>
                    </a:lnTo>
                    <a:lnTo>
                      <a:pt x="1380" y="109"/>
                    </a:lnTo>
                    <a:lnTo>
                      <a:pt x="1380" y="120"/>
                    </a:lnTo>
                    <a:lnTo>
                      <a:pt x="1380" y="127"/>
                    </a:lnTo>
                    <a:lnTo>
                      <a:pt x="1380" y="136"/>
                    </a:lnTo>
                    <a:lnTo>
                      <a:pt x="1380" y="129"/>
                    </a:lnTo>
                    <a:lnTo>
                      <a:pt x="1380" y="118"/>
                    </a:lnTo>
                    <a:lnTo>
                      <a:pt x="1383" y="111"/>
                    </a:lnTo>
                    <a:lnTo>
                      <a:pt x="1383" y="102"/>
                    </a:lnTo>
                    <a:lnTo>
                      <a:pt x="1383" y="96"/>
                    </a:lnTo>
                    <a:lnTo>
                      <a:pt x="1383" y="89"/>
                    </a:lnTo>
                    <a:lnTo>
                      <a:pt x="1383" y="80"/>
                    </a:lnTo>
                    <a:lnTo>
                      <a:pt x="1383" y="71"/>
                    </a:lnTo>
                    <a:lnTo>
                      <a:pt x="1383" y="64"/>
                    </a:lnTo>
                    <a:lnTo>
                      <a:pt x="1383" y="56"/>
                    </a:lnTo>
                    <a:lnTo>
                      <a:pt x="1386" y="47"/>
                    </a:lnTo>
                    <a:lnTo>
                      <a:pt x="1386" y="58"/>
                    </a:lnTo>
                    <a:lnTo>
                      <a:pt x="1389" y="73"/>
                    </a:lnTo>
                    <a:lnTo>
                      <a:pt x="1389" y="91"/>
                    </a:lnTo>
                    <a:lnTo>
                      <a:pt x="1392" y="104"/>
                    </a:lnTo>
                    <a:lnTo>
                      <a:pt x="1392" y="113"/>
                    </a:lnTo>
                    <a:lnTo>
                      <a:pt x="1395" y="125"/>
                    </a:lnTo>
                    <a:lnTo>
                      <a:pt x="1395" y="133"/>
                    </a:lnTo>
                    <a:lnTo>
                      <a:pt x="1395" y="142"/>
                    </a:lnTo>
                    <a:lnTo>
                      <a:pt x="1398" y="129"/>
                    </a:lnTo>
                    <a:lnTo>
                      <a:pt x="1398" y="120"/>
                    </a:lnTo>
                    <a:lnTo>
                      <a:pt x="1398" y="113"/>
                    </a:lnTo>
                    <a:lnTo>
                      <a:pt x="1398" y="104"/>
                    </a:lnTo>
                    <a:lnTo>
                      <a:pt x="1398" y="93"/>
                    </a:lnTo>
                    <a:lnTo>
                      <a:pt x="1398" y="87"/>
                    </a:lnTo>
                    <a:lnTo>
                      <a:pt x="1398" y="80"/>
                    </a:lnTo>
                    <a:lnTo>
                      <a:pt x="1401" y="87"/>
                    </a:lnTo>
                    <a:lnTo>
                      <a:pt x="1401" y="96"/>
                    </a:lnTo>
                    <a:lnTo>
                      <a:pt x="1404" y="104"/>
                    </a:lnTo>
                    <a:lnTo>
                      <a:pt x="1404" y="118"/>
                    </a:lnTo>
                    <a:lnTo>
                      <a:pt x="1404" y="129"/>
                    </a:lnTo>
                    <a:lnTo>
                      <a:pt x="1404" y="138"/>
                    </a:lnTo>
                    <a:lnTo>
                      <a:pt x="1404" y="145"/>
                    </a:lnTo>
                    <a:lnTo>
                      <a:pt x="1404" y="138"/>
                    </a:lnTo>
                    <a:lnTo>
                      <a:pt x="1404" y="125"/>
                    </a:lnTo>
                    <a:lnTo>
                      <a:pt x="1404" y="113"/>
                    </a:lnTo>
                    <a:lnTo>
                      <a:pt x="1407" y="104"/>
                    </a:lnTo>
                    <a:lnTo>
                      <a:pt x="1407" y="98"/>
                    </a:lnTo>
                    <a:lnTo>
                      <a:pt x="1410" y="91"/>
                    </a:lnTo>
                    <a:lnTo>
                      <a:pt x="1410" y="100"/>
                    </a:lnTo>
                    <a:lnTo>
                      <a:pt x="1410" y="109"/>
                    </a:lnTo>
                    <a:lnTo>
                      <a:pt x="1410" y="120"/>
                    </a:lnTo>
                    <a:lnTo>
                      <a:pt x="1410" y="127"/>
                    </a:lnTo>
                    <a:lnTo>
                      <a:pt x="1410" y="136"/>
                    </a:lnTo>
                    <a:lnTo>
                      <a:pt x="1410" y="142"/>
                    </a:lnTo>
                    <a:lnTo>
                      <a:pt x="1410" y="133"/>
                    </a:lnTo>
                    <a:lnTo>
                      <a:pt x="1410" y="120"/>
                    </a:lnTo>
                    <a:lnTo>
                      <a:pt x="1410" y="111"/>
                    </a:lnTo>
                    <a:lnTo>
                      <a:pt x="1410" y="102"/>
                    </a:lnTo>
                    <a:lnTo>
                      <a:pt x="1410" y="93"/>
                    </a:lnTo>
                    <a:lnTo>
                      <a:pt x="1413" y="87"/>
                    </a:lnTo>
                    <a:lnTo>
                      <a:pt x="1413" y="98"/>
                    </a:lnTo>
                    <a:lnTo>
                      <a:pt x="1413" y="107"/>
                    </a:lnTo>
                    <a:lnTo>
                      <a:pt x="1413" y="120"/>
                    </a:lnTo>
                    <a:lnTo>
                      <a:pt x="1413" y="127"/>
                    </a:lnTo>
                    <a:lnTo>
                      <a:pt x="1413" y="133"/>
                    </a:lnTo>
                    <a:lnTo>
                      <a:pt x="1413" y="140"/>
                    </a:lnTo>
                    <a:lnTo>
                      <a:pt x="1413" y="129"/>
                    </a:lnTo>
                    <a:lnTo>
                      <a:pt x="1416" y="116"/>
                    </a:lnTo>
                    <a:lnTo>
                      <a:pt x="1416" y="104"/>
                    </a:lnTo>
                    <a:lnTo>
                      <a:pt x="1416" y="98"/>
                    </a:lnTo>
                    <a:lnTo>
                      <a:pt x="1416" y="91"/>
                    </a:lnTo>
                    <a:lnTo>
                      <a:pt x="1416" y="84"/>
                    </a:lnTo>
                    <a:lnTo>
                      <a:pt x="1425" y="96"/>
                    </a:lnTo>
                    <a:lnTo>
                      <a:pt x="1425" y="104"/>
                    </a:lnTo>
                    <a:lnTo>
                      <a:pt x="1428" y="118"/>
                    </a:lnTo>
                    <a:lnTo>
                      <a:pt x="1428" y="127"/>
                    </a:lnTo>
                    <a:lnTo>
                      <a:pt x="1431" y="145"/>
                    </a:lnTo>
                    <a:lnTo>
                      <a:pt x="1434" y="138"/>
                    </a:lnTo>
                    <a:lnTo>
                      <a:pt x="1434" y="129"/>
                    </a:lnTo>
                    <a:lnTo>
                      <a:pt x="1434" y="122"/>
                    </a:lnTo>
                    <a:lnTo>
                      <a:pt x="1434" y="116"/>
                    </a:lnTo>
                    <a:lnTo>
                      <a:pt x="1434" y="109"/>
                    </a:lnTo>
                    <a:lnTo>
                      <a:pt x="1434" y="102"/>
                    </a:lnTo>
                    <a:lnTo>
                      <a:pt x="1434" y="96"/>
                    </a:lnTo>
                    <a:lnTo>
                      <a:pt x="1434" y="89"/>
                    </a:lnTo>
                    <a:lnTo>
                      <a:pt x="1440" y="80"/>
                    </a:lnTo>
                    <a:lnTo>
                      <a:pt x="1440" y="73"/>
                    </a:lnTo>
                    <a:lnTo>
                      <a:pt x="1440" y="67"/>
                    </a:lnTo>
                    <a:lnTo>
                      <a:pt x="1440" y="60"/>
                    </a:lnTo>
                    <a:lnTo>
                      <a:pt x="1440" y="71"/>
                    </a:lnTo>
                    <a:lnTo>
                      <a:pt x="1440" y="82"/>
                    </a:lnTo>
                    <a:lnTo>
                      <a:pt x="1440" y="93"/>
                    </a:lnTo>
                    <a:lnTo>
                      <a:pt x="1440" y="100"/>
                    </a:lnTo>
                    <a:lnTo>
                      <a:pt x="1440" y="109"/>
                    </a:lnTo>
                    <a:lnTo>
                      <a:pt x="1440" y="116"/>
                    </a:lnTo>
                    <a:lnTo>
                      <a:pt x="1443" y="104"/>
                    </a:lnTo>
                    <a:lnTo>
                      <a:pt x="1443" y="93"/>
                    </a:lnTo>
                    <a:lnTo>
                      <a:pt x="1443" y="87"/>
                    </a:lnTo>
                    <a:lnTo>
                      <a:pt x="1443" y="80"/>
                    </a:lnTo>
                    <a:lnTo>
                      <a:pt x="1443" y="71"/>
                    </a:lnTo>
                    <a:lnTo>
                      <a:pt x="1440" y="64"/>
                    </a:lnTo>
                    <a:lnTo>
                      <a:pt x="1440" y="58"/>
                    </a:lnTo>
                    <a:lnTo>
                      <a:pt x="1440" y="49"/>
                    </a:lnTo>
                    <a:lnTo>
                      <a:pt x="1440" y="62"/>
                    </a:lnTo>
                    <a:lnTo>
                      <a:pt x="1440" y="82"/>
                    </a:lnTo>
                    <a:lnTo>
                      <a:pt x="1440" y="96"/>
                    </a:lnTo>
                    <a:lnTo>
                      <a:pt x="1440" y="102"/>
                    </a:lnTo>
                    <a:lnTo>
                      <a:pt x="1440" y="111"/>
                    </a:lnTo>
                    <a:lnTo>
                      <a:pt x="1443" y="120"/>
                    </a:lnTo>
                    <a:lnTo>
                      <a:pt x="1446" y="107"/>
                    </a:lnTo>
                    <a:lnTo>
                      <a:pt x="1446" y="100"/>
                    </a:lnTo>
                    <a:lnTo>
                      <a:pt x="1446" y="89"/>
                    </a:lnTo>
                    <a:lnTo>
                      <a:pt x="1446" y="82"/>
                    </a:lnTo>
                    <a:lnTo>
                      <a:pt x="1446" y="71"/>
                    </a:lnTo>
                    <a:lnTo>
                      <a:pt x="1446" y="62"/>
                    </a:lnTo>
                    <a:lnTo>
                      <a:pt x="1446" y="56"/>
                    </a:lnTo>
                    <a:lnTo>
                      <a:pt x="1449" y="49"/>
                    </a:lnTo>
                    <a:lnTo>
                      <a:pt x="1452" y="40"/>
                    </a:lnTo>
                    <a:lnTo>
                      <a:pt x="1455" y="53"/>
                    </a:lnTo>
                    <a:lnTo>
                      <a:pt x="1455" y="67"/>
                    </a:lnTo>
                    <a:lnTo>
                      <a:pt x="1455" y="78"/>
                    </a:lnTo>
                    <a:lnTo>
                      <a:pt x="1455" y="84"/>
                    </a:lnTo>
                    <a:lnTo>
                      <a:pt x="1458" y="93"/>
                    </a:lnTo>
                    <a:lnTo>
                      <a:pt x="1461" y="100"/>
                    </a:lnTo>
                    <a:lnTo>
                      <a:pt x="1464" y="87"/>
                    </a:lnTo>
                    <a:lnTo>
                      <a:pt x="1464" y="78"/>
                    </a:lnTo>
                    <a:lnTo>
                      <a:pt x="1461" y="71"/>
                    </a:lnTo>
                    <a:lnTo>
                      <a:pt x="1458" y="64"/>
                    </a:lnTo>
                    <a:lnTo>
                      <a:pt x="1458" y="58"/>
                    </a:lnTo>
                    <a:lnTo>
                      <a:pt x="1458" y="76"/>
                    </a:lnTo>
                    <a:lnTo>
                      <a:pt x="1461" y="89"/>
                    </a:lnTo>
                    <a:lnTo>
                      <a:pt x="1464" y="98"/>
                    </a:lnTo>
                    <a:lnTo>
                      <a:pt x="1464" y="104"/>
                    </a:lnTo>
                    <a:lnTo>
                      <a:pt x="1467" y="116"/>
                    </a:lnTo>
                    <a:lnTo>
                      <a:pt x="1467" y="122"/>
                    </a:lnTo>
                    <a:lnTo>
                      <a:pt x="1470" y="129"/>
                    </a:lnTo>
                    <a:lnTo>
                      <a:pt x="1473" y="118"/>
                    </a:lnTo>
                    <a:lnTo>
                      <a:pt x="1473" y="109"/>
                    </a:lnTo>
                    <a:lnTo>
                      <a:pt x="1473" y="102"/>
                    </a:lnTo>
                    <a:lnTo>
                      <a:pt x="1473" y="93"/>
                    </a:lnTo>
                    <a:lnTo>
                      <a:pt x="1476" y="87"/>
                    </a:lnTo>
                    <a:lnTo>
                      <a:pt x="1476" y="80"/>
                    </a:lnTo>
                    <a:lnTo>
                      <a:pt x="1479" y="89"/>
                    </a:lnTo>
                    <a:lnTo>
                      <a:pt x="1479" y="98"/>
                    </a:lnTo>
                    <a:lnTo>
                      <a:pt x="1479" y="111"/>
                    </a:lnTo>
                    <a:lnTo>
                      <a:pt x="1479" y="125"/>
                    </a:lnTo>
                    <a:lnTo>
                      <a:pt x="1479" y="131"/>
                    </a:lnTo>
                    <a:lnTo>
                      <a:pt x="1479" y="140"/>
                    </a:lnTo>
                    <a:lnTo>
                      <a:pt x="1482" y="149"/>
                    </a:lnTo>
                    <a:lnTo>
                      <a:pt x="1485" y="211"/>
                    </a:lnTo>
                    <a:lnTo>
                      <a:pt x="1488" y="142"/>
                    </a:lnTo>
                    <a:lnTo>
                      <a:pt x="1488" y="133"/>
                    </a:lnTo>
                    <a:lnTo>
                      <a:pt x="1488" y="125"/>
                    </a:lnTo>
                    <a:lnTo>
                      <a:pt x="1488" y="118"/>
                    </a:lnTo>
                    <a:lnTo>
                      <a:pt x="1488" y="111"/>
                    </a:lnTo>
                    <a:lnTo>
                      <a:pt x="1488" y="102"/>
                    </a:lnTo>
                    <a:lnTo>
                      <a:pt x="1488" y="96"/>
                    </a:lnTo>
                    <a:lnTo>
                      <a:pt x="1491" y="113"/>
                    </a:lnTo>
                    <a:lnTo>
                      <a:pt x="1491" y="127"/>
                    </a:lnTo>
                    <a:lnTo>
                      <a:pt x="1491" y="142"/>
                    </a:lnTo>
                    <a:lnTo>
                      <a:pt x="1491" y="149"/>
                    </a:lnTo>
                    <a:lnTo>
                      <a:pt x="1491" y="211"/>
                    </a:lnTo>
                    <a:lnTo>
                      <a:pt x="1488" y="211"/>
                    </a:lnTo>
                    <a:lnTo>
                      <a:pt x="1491" y="149"/>
                    </a:lnTo>
                    <a:lnTo>
                      <a:pt x="1491" y="138"/>
                    </a:lnTo>
                    <a:lnTo>
                      <a:pt x="1491" y="131"/>
                    </a:lnTo>
                    <a:lnTo>
                      <a:pt x="1491" y="122"/>
                    </a:lnTo>
                    <a:lnTo>
                      <a:pt x="1491" y="116"/>
                    </a:lnTo>
                    <a:lnTo>
                      <a:pt x="1488" y="109"/>
                    </a:lnTo>
                    <a:lnTo>
                      <a:pt x="1488" y="102"/>
                    </a:lnTo>
                    <a:lnTo>
                      <a:pt x="1491" y="113"/>
                    </a:lnTo>
                    <a:lnTo>
                      <a:pt x="1494" y="125"/>
                    </a:lnTo>
                    <a:lnTo>
                      <a:pt x="1494" y="131"/>
                    </a:lnTo>
                    <a:lnTo>
                      <a:pt x="1494" y="138"/>
                    </a:lnTo>
                    <a:lnTo>
                      <a:pt x="1497" y="147"/>
                    </a:lnTo>
                    <a:lnTo>
                      <a:pt x="1497" y="140"/>
                    </a:lnTo>
                    <a:lnTo>
                      <a:pt x="1497" y="131"/>
                    </a:lnTo>
                    <a:lnTo>
                      <a:pt x="1497" y="122"/>
                    </a:lnTo>
                    <a:lnTo>
                      <a:pt x="1497" y="116"/>
                    </a:lnTo>
                    <a:lnTo>
                      <a:pt x="1497" y="107"/>
                    </a:lnTo>
                    <a:lnTo>
                      <a:pt x="1494" y="96"/>
                    </a:lnTo>
                    <a:lnTo>
                      <a:pt x="1494" y="89"/>
                    </a:lnTo>
                    <a:lnTo>
                      <a:pt x="1494" y="82"/>
                    </a:lnTo>
                    <a:lnTo>
                      <a:pt x="1494" y="76"/>
                    </a:lnTo>
                    <a:lnTo>
                      <a:pt x="1497" y="93"/>
                    </a:lnTo>
                    <a:lnTo>
                      <a:pt x="1500" y="113"/>
                    </a:lnTo>
                    <a:lnTo>
                      <a:pt x="1500" y="131"/>
                    </a:lnTo>
                    <a:lnTo>
                      <a:pt x="1503" y="145"/>
                    </a:lnTo>
                    <a:lnTo>
                      <a:pt x="1503" y="196"/>
                    </a:lnTo>
                    <a:lnTo>
                      <a:pt x="1509" y="142"/>
                    </a:lnTo>
                    <a:lnTo>
                      <a:pt x="1512" y="136"/>
                    </a:lnTo>
                    <a:lnTo>
                      <a:pt x="1512" y="125"/>
                    </a:lnTo>
                    <a:lnTo>
                      <a:pt x="1512" y="118"/>
                    </a:lnTo>
                    <a:lnTo>
                      <a:pt x="1512" y="109"/>
                    </a:lnTo>
                    <a:lnTo>
                      <a:pt x="1512" y="102"/>
                    </a:lnTo>
                    <a:lnTo>
                      <a:pt x="1512" y="93"/>
                    </a:lnTo>
                    <a:lnTo>
                      <a:pt x="1512" y="87"/>
                    </a:lnTo>
                    <a:lnTo>
                      <a:pt x="1515" y="80"/>
                    </a:lnTo>
                    <a:lnTo>
                      <a:pt x="1515" y="93"/>
                    </a:lnTo>
                    <a:lnTo>
                      <a:pt x="1515" y="111"/>
                    </a:lnTo>
                    <a:lnTo>
                      <a:pt x="1518" y="133"/>
                    </a:lnTo>
                    <a:lnTo>
                      <a:pt x="1518" y="142"/>
                    </a:lnTo>
                    <a:lnTo>
                      <a:pt x="1521" y="176"/>
                    </a:lnTo>
                    <a:lnTo>
                      <a:pt x="1524" y="138"/>
                    </a:lnTo>
                    <a:lnTo>
                      <a:pt x="1527" y="127"/>
                    </a:lnTo>
                    <a:lnTo>
                      <a:pt x="1527" y="118"/>
                    </a:lnTo>
                    <a:lnTo>
                      <a:pt x="1527" y="107"/>
                    </a:lnTo>
                    <a:lnTo>
                      <a:pt x="1527" y="98"/>
                    </a:lnTo>
                    <a:lnTo>
                      <a:pt x="1527" y="89"/>
                    </a:lnTo>
                    <a:lnTo>
                      <a:pt x="1530" y="82"/>
                    </a:lnTo>
                    <a:lnTo>
                      <a:pt x="1533" y="96"/>
                    </a:lnTo>
                    <a:lnTo>
                      <a:pt x="1536" y="109"/>
                    </a:lnTo>
                    <a:lnTo>
                      <a:pt x="1536" y="118"/>
                    </a:lnTo>
                    <a:lnTo>
                      <a:pt x="1539" y="125"/>
                    </a:lnTo>
                    <a:lnTo>
                      <a:pt x="1539" y="131"/>
                    </a:lnTo>
                    <a:lnTo>
                      <a:pt x="1542" y="125"/>
                    </a:lnTo>
                    <a:lnTo>
                      <a:pt x="1542" y="118"/>
                    </a:lnTo>
                    <a:lnTo>
                      <a:pt x="1542" y="107"/>
                    </a:lnTo>
                    <a:lnTo>
                      <a:pt x="1542" y="98"/>
                    </a:lnTo>
                    <a:lnTo>
                      <a:pt x="1542" y="87"/>
                    </a:lnTo>
                    <a:lnTo>
                      <a:pt x="1542" y="80"/>
                    </a:lnTo>
                    <a:lnTo>
                      <a:pt x="1542" y="89"/>
                    </a:lnTo>
                    <a:lnTo>
                      <a:pt x="1542" y="107"/>
                    </a:lnTo>
                    <a:lnTo>
                      <a:pt x="1542" y="120"/>
                    </a:lnTo>
                    <a:lnTo>
                      <a:pt x="1542" y="127"/>
                    </a:lnTo>
                    <a:lnTo>
                      <a:pt x="1542" y="133"/>
                    </a:lnTo>
                    <a:lnTo>
                      <a:pt x="1548" y="122"/>
                    </a:lnTo>
                    <a:lnTo>
                      <a:pt x="1548" y="116"/>
                    </a:lnTo>
                    <a:lnTo>
                      <a:pt x="1548" y="107"/>
                    </a:lnTo>
                    <a:lnTo>
                      <a:pt x="1548" y="96"/>
                    </a:lnTo>
                    <a:lnTo>
                      <a:pt x="1548" y="89"/>
                    </a:lnTo>
                    <a:lnTo>
                      <a:pt x="1548" y="80"/>
                    </a:lnTo>
                    <a:lnTo>
                      <a:pt x="1548" y="73"/>
                    </a:lnTo>
                    <a:lnTo>
                      <a:pt x="1548" y="64"/>
                    </a:lnTo>
                    <a:lnTo>
                      <a:pt x="1551" y="58"/>
                    </a:lnTo>
                    <a:lnTo>
                      <a:pt x="1551" y="67"/>
                    </a:lnTo>
                    <a:lnTo>
                      <a:pt x="1551" y="82"/>
                    </a:lnTo>
                    <a:lnTo>
                      <a:pt x="1551" y="96"/>
                    </a:lnTo>
                    <a:lnTo>
                      <a:pt x="1551" y="113"/>
                    </a:lnTo>
                    <a:lnTo>
                      <a:pt x="1554" y="120"/>
                    </a:lnTo>
                    <a:lnTo>
                      <a:pt x="1554" y="127"/>
                    </a:lnTo>
                    <a:lnTo>
                      <a:pt x="1557" y="133"/>
                    </a:lnTo>
                    <a:lnTo>
                      <a:pt x="1560" y="125"/>
                    </a:lnTo>
                    <a:lnTo>
                      <a:pt x="1563" y="113"/>
                    </a:lnTo>
                    <a:lnTo>
                      <a:pt x="1563" y="104"/>
                    </a:lnTo>
                    <a:lnTo>
                      <a:pt x="1563" y="96"/>
                    </a:lnTo>
                    <a:lnTo>
                      <a:pt x="1566" y="84"/>
                    </a:lnTo>
                    <a:lnTo>
                      <a:pt x="1566" y="78"/>
                    </a:lnTo>
                    <a:lnTo>
                      <a:pt x="1569" y="91"/>
                    </a:lnTo>
                    <a:lnTo>
                      <a:pt x="1569" y="104"/>
                    </a:lnTo>
                    <a:lnTo>
                      <a:pt x="1572" y="118"/>
                    </a:lnTo>
                    <a:lnTo>
                      <a:pt x="1572" y="125"/>
                    </a:lnTo>
                    <a:lnTo>
                      <a:pt x="1572" y="133"/>
                    </a:lnTo>
                    <a:lnTo>
                      <a:pt x="1575" y="145"/>
                    </a:lnTo>
                    <a:lnTo>
                      <a:pt x="1581" y="229"/>
                    </a:lnTo>
                    <a:lnTo>
                      <a:pt x="1584" y="145"/>
                    </a:lnTo>
                    <a:lnTo>
                      <a:pt x="1584" y="133"/>
                    </a:lnTo>
                    <a:lnTo>
                      <a:pt x="1584" y="127"/>
                    </a:lnTo>
                    <a:lnTo>
                      <a:pt x="1584" y="120"/>
                    </a:lnTo>
                    <a:lnTo>
                      <a:pt x="1584" y="111"/>
                    </a:lnTo>
                    <a:lnTo>
                      <a:pt x="1584" y="104"/>
                    </a:lnTo>
                    <a:lnTo>
                      <a:pt x="1587" y="111"/>
                    </a:lnTo>
                    <a:lnTo>
                      <a:pt x="1590" y="127"/>
                    </a:lnTo>
                    <a:lnTo>
                      <a:pt x="1590" y="140"/>
                    </a:lnTo>
                    <a:lnTo>
                      <a:pt x="1593" y="149"/>
                    </a:lnTo>
                    <a:lnTo>
                      <a:pt x="1599" y="231"/>
                    </a:lnTo>
                    <a:lnTo>
                      <a:pt x="1599" y="147"/>
                    </a:lnTo>
                    <a:lnTo>
                      <a:pt x="1599" y="138"/>
                    </a:lnTo>
                    <a:lnTo>
                      <a:pt x="1599" y="129"/>
                    </a:lnTo>
                    <a:lnTo>
                      <a:pt x="1599" y="122"/>
                    </a:lnTo>
                    <a:lnTo>
                      <a:pt x="1599" y="116"/>
                    </a:lnTo>
                    <a:lnTo>
                      <a:pt x="1599" y="107"/>
                    </a:lnTo>
                    <a:lnTo>
                      <a:pt x="1599" y="98"/>
                    </a:lnTo>
                    <a:lnTo>
                      <a:pt x="1599" y="104"/>
                    </a:lnTo>
                    <a:lnTo>
                      <a:pt x="1599" y="118"/>
                    </a:lnTo>
                    <a:lnTo>
                      <a:pt x="1602" y="127"/>
                    </a:lnTo>
                    <a:lnTo>
                      <a:pt x="1602" y="136"/>
                    </a:lnTo>
                    <a:lnTo>
                      <a:pt x="1605" y="145"/>
                    </a:lnTo>
                    <a:lnTo>
                      <a:pt x="1608" y="138"/>
                    </a:lnTo>
                    <a:lnTo>
                      <a:pt x="1608" y="131"/>
                    </a:lnTo>
                    <a:lnTo>
                      <a:pt x="1608" y="125"/>
                    </a:lnTo>
                    <a:lnTo>
                      <a:pt x="1608" y="118"/>
                    </a:lnTo>
                    <a:lnTo>
                      <a:pt x="1608" y="107"/>
                    </a:lnTo>
                    <a:lnTo>
                      <a:pt x="1608" y="100"/>
                    </a:lnTo>
                    <a:lnTo>
                      <a:pt x="1608" y="93"/>
                    </a:lnTo>
                    <a:lnTo>
                      <a:pt x="1608" y="87"/>
                    </a:lnTo>
                    <a:lnTo>
                      <a:pt x="1608" y="80"/>
                    </a:lnTo>
                    <a:lnTo>
                      <a:pt x="1611" y="73"/>
                    </a:lnTo>
                    <a:lnTo>
                      <a:pt x="1611" y="67"/>
                    </a:lnTo>
                    <a:lnTo>
                      <a:pt x="1611" y="76"/>
                    </a:lnTo>
                    <a:lnTo>
                      <a:pt x="1611" y="87"/>
                    </a:lnTo>
                    <a:lnTo>
                      <a:pt x="1611" y="96"/>
                    </a:lnTo>
                    <a:lnTo>
                      <a:pt x="1611" y="104"/>
                    </a:lnTo>
                    <a:lnTo>
                      <a:pt x="1611" y="116"/>
                    </a:lnTo>
                    <a:lnTo>
                      <a:pt x="1614" y="129"/>
                    </a:lnTo>
                    <a:lnTo>
                      <a:pt x="1617" y="136"/>
                    </a:lnTo>
                    <a:lnTo>
                      <a:pt x="1623" y="125"/>
                    </a:lnTo>
                    <a:lnTo>
                      <a:pt x="1623" y="116"/>
                    </a:lnTo>
                    <a:lnTo>
                      <a:pt x="1626" y="104"/>
                    </a:lnTo>
                    <a:lnTo>
                      <a:pt x="1626" y="98"/>
                    </a:lnTo>
                    <a:lnTo>
                      <a:pt x="1626" y="89"/>
                    </a:lnTo>
                    <a:lnTo>
                      <a:pt x="1626" y="82"/>
                    </a:lnTo>
                    <a:lnTo>
                      <a:pt x="1626" y="100"/>
                    </a:lnTo>
                    <a:lnTo>
                      <a:pt x="1629" y="109"/>
                    </a:lnTo>
                    <a:lnTo>
                      <a:pt x="1632" y="120"/>
                    </a:lnTo>
                    <a:lnTo>
                      <a:pt x="1635" y="129"/>
                    </a:lnTo>
                    <a:lnTo>
                      <a:pt x="1641" y="120"/>
                    </a:lnTo>
                    <a:lnTo>
                      <a:pt x="1641" y="113"/>
                    </a:lnTo>
                    <a:lnTo>
                      <a:pt x="1641" y="107"/>
                    </a:lnTo>
                    <a:lnTo>
                      <a:pt x="1641" y="100"/>
                    </a:lnTo>
                    <a:lnTo>
                      <a:pt x="1641" y="93"/>
                    </a:lnTo>
                    <a:lnTo>
                      <a:pt x="1641" y="87"/>
                    </a:lnTo>
                    <a:lnTo>
                      <a:pt x="1641" y="96"/>
                    </a:lnTo>
                    <a:lnTo>
                      <a:pt x="1644" y="107"/>
                    </a:lnTo>
                    <a:lnTo>
                      <a:pt x="1644" y="118"/>
                    </a:lnTo>
                    <a:lnTo>
                      <a:pt x="1647" y="129"/>
                    </a:lnTo>
                    <a:lnTo>
                      <a:pt x="1647" y="138"/>
                    </a:lnTo>
                    <a:lnTo>
                      <a:pt x="1653" y="200"/>
                    </a:lnTo>
                    <a:lnTo>
                      <a:pt x="1653" y="158"/>
                    </a:lnTo>
                    <a:lnTo>
                      <a:pt x="1659" y="165"/>
                    </a:lnTo>
                    <a:lnTo>
                      <a:pt x="1662" y="158"/>
                    </a:lnTo>
                    <a:lnTo>
                      <a:pt x="1662" y="151"/>
                    </a:lnTo>
                    <a:lnTo>
                      <a:pt x="1662" y="145"/>
                    </a:lnTo>
                    <a:lnTo>
                      <a:pt x="1662" y="138"/>
                    </a:lnTo>
                    <a:lnTo>
                      <a:pt x="1662" y="127"/>
                    </a:lnTo>
                    <a:lnTo>
                      <a:pt x="1662" y="120"/>
                    </a:lnTo>
                    <a:lnTo>
                      <a:pt x="1662" y="111"/>
                    </a:lnTo>
                    <a:lnTo>
                      <a:pt x="1662" y="102"/>
                    </a:lnTo>
                    <a:lnTo>
                      <a:pt x="1662" y="116"/>
                    </a:lnTo>
                    <a:lnTo>
                      <a:pt x="1665" y="129"/>
                    </a:lnTo>
                    <a:lnTo>
                      <a:pt x="1665" y="138"/>
                    </a:lnTo>
                    <a:lnTo>
                      <a:pt x="1665" y="145"/>
                    </a:lnTo>
                    <a:lnTo>
                      <a:pt x="1668" y="236"/>
                    </a:lnTo>
                    <a:lnTo>
                      <a:pt x="1668" y="145"/>
                    </a:lnTo>
                    <a:lnTo>
                      <a:pt x="1671" y="138"/>
                    </a:lnTo>
                    <a:lnTo>
                      <a:pt x="1671" y="129"/>
                    </a:lnTo>
                    <a:lnTo>
                      <a:pt x="1671" y="122"/>
                    </a:lnTo>
                    <a:lnTo>
                      <a:pt x="1671" y="116"/>
                    </a:lnTo>
                    <a:lnTo>
                      <a:pt x="1671" y="107"/>
                    </a:lnTo>
                    <a:lnTo>
                      <a:pt x="1671" y="100"/>
                    </a:lnTo>
                    <a:lnTo>
                      <a:pt x="1671" y="93"/>
                    </a:lnTo>
                    <a:lnTo>
                      <a:pt x="1671" y="87"/>
                    </a:lnTo>
                    <a:lnTo>
                      <a:pt x="1671" y="78"/>
                    </a:lnTo>
                    <a:lnTo>
                      <a:pt x="1671" y="71"/>
                    </a:lnTo>
                    <a:lnTo>
                      <a:pt x="1674" y="80"/>
                    </a:lnTo>
                    <a:lnTo>
                      <a:pt x="1677" y="91"/>
                    </a:lnTo>
                    <a:lnTo>
                      <a:pt x="1680" y="102"/>
                    </a:lnTo>
                    <a:lnTo>
                      <a:pt x="1683" y="111"/>
                    </a:lnTo>
                    <a:lnTo>
                      <a:pt x="1683" y="118"/>
                    </a:lnTo>
                    <a:lnTo>
                      <a:pt x="1686" y="125"/>
                    </a:lnTo>
                    <a:lnTo>
                      <a:pt x="1689" y="118"/>
                    </a:lnTo>
                    <a:lnTo>
                      <a:pt x="1689" y="111"/>
                    </a:lnTo>
                    <a:lnTo>
                      <a:pt x="1689" y="100"/>
                    </a:lnTo>
                    <a:lnTo>
                      <a:pt x="1686" y="93"/>
                    </a:lnTo>
                    <a:lnTo>
                      <a:pt x="1686" y="82"/>
                    </a:lnTo>
                    <a:lnTo>
                      <a:pt x="1686" y="76"/>
                    </a:lnTo>
                    <a:lnTo>
                      <a:pt x="1686" y="93"/>
                    </a:lnTo>
                    <a:lnTo>
                      <a:pt x="1686" y="102"/>
                    </a:lnTo>
                    <a:lnTo>
                      <a:pt x="1686" y="113"/>
                    </a:lnTo>
                    <a:lnTo>
                      <a:pt x="1689" y="120"/>
                    </a:lnTo>
                    <a:lnTo>
                      <a:pt x="1689" y="111"/>
                    </a:lnTo>
                    <a:lnTo>
                      <a:pt x="1689" y="104"/>
                    </a:lnTo>
                    <a:lnTo>
                      <a:pt x="1689" y="96"/>
                    </a:lnTo>
                    <a:lnTo>
                      <a:pt x="1692" y="87"/>
                    </a:lnTo>
                    <a:lnTo>
                      <a:pt x="1692" y="80"/>
                    </a:lnTo>
                    <a:lnTo>
                      <a:pt x="1695" y="73"/>
                    </a:lnTo>
                    <a:lnTo>
                      <a:pt x="1698" y="89"/>
                    </a:lnTo>
                    <a:lnTo>
                      <a:pt x="1698" y="98"/>
                    </a:lnTo>
                    <a:lnTo>
                      <a:pt x="1698" y="111"/>
                    </a:lnTo>
                    <a:lnTo>
                      <a:pt x="1698" y="120"/>
                    </a:lnTo>
                    <a:lnTo>
                      <a:pt x="1701" y="129"/>
                    </a:lnTo>
                    <a:lnTo>
                      <a:pt x="1704" y="236"/>
                    </a:lnTo>
                    <a:lnTo>
                      <a:pt x="1704" y="129"/>
                    </a:lnTo>
                    <a:lnTo>
                      <a:pt x="1704" y="122"/>
                    </a:lnTo>
                    <a:lnTo>
                      <a:pt x="1704" y="116"/>
                    </a:lnTo>
                    <a:lnTo>
                      <a:pt x="1704" y="109"/>
                    </a:lnTo>
                    <a:lnTo>
                      <a:pt x="1704" y="100"/>
                    </a:lnTo>
                    <a:lnTo>
                      <a:pt x="1704" y="91"/>
                    </a:lnTo>
                    <a:lnTo>
                      <a:pt x="1704" y="84"/>
                    </a:lnTo>
                    <a:lnTo>
                      <a:pt x="1707" y="107"/>
                    </a:lnTo>
                    <a:lnTo>
                      <a:pt x="1710" y="118"/>
                    </a:lnTo>
                    <a:lnTo>
                      <a:pt x="1713" y="131"/>
                    </a:lnTo>
                    <a:lnTo>
                      <a:pt x="1719" y="191"/>
                    </a:lnTo>
                    <a:lnTo>
                      <a:pt x="1719" y="133"/>
                    </a:lnTo>
                    <a:lnTo>
                      <a:pt x="1719" y="122"/>
                    </a:lnTo>
                    <a:lnTo>
                      <a:pt x="1719" y="116"/>
                    </a:lnTo>
                    <a:lnTo>
                      <a:pt x="1719" y="107"/>
                    </a:lnTo>
                    <a:lnTo>
                      <a:pt x="1719" y="98"/>
                    </a:lnTo>
                    <a:lnTo>
                      <a:pt x="1719" y="91"/>
                    </a:lnTo>
                    <a:lnTo>
                      <a:pt x="1722" y="49"/>
                    </a:lnTo>
                    <a:lnTo>
                      <a:pt x="1722" y="100"/>
                    </a:lnTo>
                    <a:lnTo>
                      <a:pt x="1722" y="113"/>
                    </a:lnTo>
                    <a:lnTo>
                      <a:pt x="1722" y="122"/>
                    </a:lnTo>
                    <a:lnTo>
                      <a:pt x="1725" y="129"/>
                    </a:lnTo>
                    <a:lnTo>
                      <a:pt x="1725" y="136"/>
                    </a:lnTo>
                    <a:lnTo>
                      <a:pt x="1728" y="127"/>
                    </a:lnTo>
                    <a:lnTo>
                      <a:pt x="1728" y="118"/>
                    </a:lnTo>
                    <a:lnTo>
                      <a:pt x="1728" y="109"/>
                    </a:lnTo>
                    <a:lnTo>
                      <a:pt x="1728" y="102"/>
                    </a:lnTo>
                    <a:lnTo>
                      <a:pt x="1725" y="96"/>
                    </a:lnTo>
                    <a:lnTo>
                      <a:pt x="1725" y="89"/>
                    </a:lnTo>
                    <a:lnTo>
                      <a:pt x="1728" y="96"/>
                    </a:lnTo>
                    <a:lnTo>
                      <a:pt x="1728" y="104"/>
                    </a:lnTo>
                    <a:lnTo>
                      <a:pt x="1728" y="111"/>
                    </a:lnTo>
                    <a:lnTo>
                      <a:pt x="1731" y="118"/>
                    </a:lnTo>
                    <a:lnTo>
                      <a:pt x="1731" y="125"/>
                    </a:lnTo>
                    <a:lnTo>
                      <a:pt x="1731" y="138"/>
                    </a:lnTo>
                    <a:lnTo>
                      <a:pt x="1734" y="151"/>
                    </a:lnTo>
                    <a:lnTo>
                      <a:pt x="1734" y="231"/>
                    </a:lnTo>
                    <a:lnTo>
                      <a:pt x="1740" y="149"/>
                    </a:lnTo>
                    <a:lnTo>
                      <a:pt x="1740" y="140"/>
                    </a:lnTo>
                    <a:lnTo>
                      <a:pt x="1740" y="133"/>
                    </a:lnTo>
                    <a:lnTo>
                      <a:pt x="1740" y="127"/>
                    </a:lnTo>
                    <a:lnTo>
                      <a:pt x="1740" y="120"/>
                    </a:lnTo>
                    <a:lnTo>
                      <a:pt x="1737" y="111"/>
                    </a:lnTo>
                    <a:lnTo>
                      <a:pt x="1737" y="102"/>
                    </a:lnTo>
                    <a:lnTo>
                      <a:pt x="1734" y="96"/>
                    </a:lnTo>
                    <a:lnTo>
                      <a:pt x="1734" y="89"/>
                    </a:lnTo>
                    <a:lnTo>
                      <a:pt x="1737" y="104"/>
                    </a:lnTo>
                    <a:lnTo>
                      <a:pt x="1737" y="111"/>
                    </a:lnTo>
                    <a:lnTo>
                      <a:pt x="1740" y="104"/>
                    </a:lnTo>
                    <a:lnTo>
                      <a:pt x="1740" y="98"/>
                    </a:lnTo>
                    <a:lnTo>
                      <a:pt x="1740" y="91"/>
                    </a:lnTo>
                    <a:lnTo>
                      <a:pt x="1746" y="98"/>
                    </a:lnTo>
                    <a:lnTo>
                      <a:pt x="1746" y="91"/>
                    </a:lnTo>
                    <a:lnTo>
                      <a:pt x="1746" y="82"/>
                    </a:lnTo>
                    <a:lnTo>
                      <a:pt x="1746" y="76"/>
                    </a:lnTo>
                    <a:lnTo>
                      <a:pt x="1740" y="87"/>
                    </a:lnTo>
                    <a:lnTo>
                      <a:pt x="1740" y="100"/>
                    </a:lnTo>
                    <a:lnTo>
                      <a:pt x="1740" y="109"/>
                    </a:lnTo>
                    <a:lnTo>
                      <a:pt x="1740" y="116"/>
                    </a:lnTo>
                    <a:lnTo>
                      <a:pt x="1740" y="107"/>
                    </a:lnTo>
                    <a:lnTo>
                      <a:pt x="1740" y="100"/>
                    </a:lnTo>
                    <a:lnTo>
                      <a:pt x="1743" y="89"/>
                    </a:lnTo>
                    <a:lnTo>
                      <a:pt x="1746" y="82"/>
                    </a:lnTo>
                    <a:lnTo>
                      <a:pt x="1749" y="76"/>
                    </a:lnTo>
                    <a:lnTo>
                      <a:pt x="1752" y="69"/>
                    </a:lnTo>
                    <a:lnTo>
                      <a:pt x="1755" y="62"/>
                    </a:lnTo>
                    <a:lnTo>
                      <a:pt x="1755" y="71"/>
                    </a:lnTo>
                    <a:lnTo>
                      <a:pt x="1755" y="84"/>
                    </a:lnTo>
                    <a:lnTo>
                      <a:pt x="1758" y="93"/>
                    </a:lnTo>
                    <a:lnTo>
                      <a:pt x="1761" y="104"/>
                    </a:lnTo>
                    <a:lnTo>
                      <a:pt x="1761" y="178"/>
                    </a:lnTo>
                    <a:lnTo>
                      <a:pt x="1767" y="100"/>
                    </a:lnTo>
                    <a:lnTo>
                      <a:pt x="1767" y="93"/>
                    </a:lnTo>
                    <a:lnTo>
                      <a:pt x="1767" y="82"/>
                    </a:lnTo>
                    <a:lnTo>
                      <a:pt x="1764" y="76"/>
                    </a:lnTo>
                    <a:lnTo>
                      <a:pt x="1764" y="69"/>
                    </a:lnTo>
                    <a:lnTo>
                      <a:pt x="1764" y="62"/>
                    </a:lnTo>
                    <a:lnTo>
                      <a:pt x="1764" y="73"/>
                    </a:lnTo>
                    <a:lnTo>
                      <a:pt x="1767" y="84"/>
                    </a:lnTo>
                    <a:lnTo>
                      <a:pt x="1767" y="98"/>
                    </a:lnTo>
                    <a:lnTo>
                      <a:pt x="1770" y="104"/>
                    </a:lnTo>
                    <a:lnTo>
                      <a:pt x="1773" y="111"/>
                    </a:lnTo>
                    <a:lnTo>
                      <a:pt x="1776" y="220"/>
                    </a:lnTo>
                    <a:lnTo>
                      <a:pt x="1779" y="109"/>
                    </a:lnTo>
                    <a:lnTo>
                      <a:pt x="1779" y="102"/>
                    </a:lnTo>
                    <a:lnTo>
                      <a:pt x="1779" y="93"/>
                    </a:lnTo>
                    <a:lnTo>
                      <a:pt x="1779" y="82"/>
                    </a:lnTo>
                    <a:lnTo>
                      <a:pt x="1779" y="73"/>
                    </a:lnTo>
                    <a:lnTo>
                      <a:pt x="1779" y="67"/>
                    </a:lnTo>
                    <a:lnTo>
                      <a:pt x="1782" y="76"/>
                    </a:lnTo>
                    <a:lnTo>
                      <a:pt x="1782" y="84"/>
                    </a:lnTo>
                    <a:lnTo>
                      <a:pt x="1785" y="93"/>
                    </a:lnTo>
                    <a:lnTo>
                      <a:pt x="1788" y="104"/>
                    </a:lnTo>
                    <a:lnTo>
                      <a:pt x="1788" y="111"/>
                    </a:lnTo>
                    <a:lnTo>
                      <a:pt x="1788" y="104"/>
                    </a:lnTo>
                    <a:lnTo>
                      <a:pt x="1788" y="98"/>
                    </a:lnTo>
                    <a:lnTo>
                      <a:pt x="1788" y="89"/>
                    </a:lnTo>
                    <a:lnTo>
                      <a:pt x="1788" y="82"/>
                    </a:lnTo>
                    <a:lnTo>
                      <a:pt x="1788" y="76"/>
                    </a:lnTo>
                    <a:lnTo>
                      <a:pt x="1788" y="69"/>
                    </a:lnTo>
                    <a:lnTo>
                      <a:pt x="1797" y="33"/>
                    </a:lnTo>
                    <a:lnTo>
                      <a:pt x="1800" y="93"/>
                    </a:lnTo>
                    <a:lnTo>
                      <a:pt x="1803" y="107"/>
                    </a:lnTo>
                    <a:lnTo>
                      <a:pt x="1806" y="198"/>
                    </a:lnTo>
                    <a:lnTo>
                      <a:pt x="1815" y="131"/>
                    </a:lnTo>
                    <a:lnTo>
                      <a:pt x="1824" y="145"/>
                    </a:lnTo>
                    <a:lnTo>
                      <a:pt x="1833" y="182"/>
                    </a:lnTo>
                    <a:lnTo>
                      <a:pt x="1836" y="145"/>
                    </a:lnTo>
                    <a:lnTo>
                      <a:pt x="1836" y="138"/>
                    </a:lnTo>
                    <a:lnTo>
                      <a:pt x="1836" y="129"/>
                    </a:lnTo>
                    <a:lnTo>
                      <a:pt x="1833" y="122"/>
                    </a:lnTo>
                    <a:lnTo>
                      <a:pt x="1827" y="111"/>
                    </a:lnTo>
                    <a:lnTo>
                      <a:pt x="1827" y="102"/>
                    </a:lnTo>
                    <a:lnTo>
                      <a:pt x="1824" y="31"/>
                    </a:lnTo>
                    <a:lnTo>
                      <a:pt x="1824" y="107"/>
                    </a:lnTo>
                    <a:lnTo>
                      <a:pt x="1827" y="116"/>
                    </a:lnTo>
                    <a:lnTo>
                      <a:pt x="1827" y="127"/>
                    </a:lnTo>
                    <a:lnTo>
                      <a:pt x="1827" y="133"/>
                    </a:lnTo>
                    <a:lnTo>
                      <a:pt x="1827" y="140"/>
                    </a:lnTo>
                    <a:lnTo>
                      <a:pt x="1827" y="129"/>
                    </a:lnTo>
                    <a:lnTo>
                      <a:pt x="1824" y="120"/>
                    </a:lnTo>
                    <a:lnTo>
                      <a:pt x="1824" y="111"/>
                    </a:lnTo>
                    <a:lnTo>
                      <a:pt x="1821" y="125"/>
                    </a:lnTo>
                    <a:lnTo>
                      <a:pt x="1821" y="138"/>
                    </a:lnTo>
                    <a:lnTo>
                      <a:pt x="1821" y="147"/>
                    </a:lnTo>
                    <a:lnTo>
                      <a:pt x="1821" y="153"/>
                    </a:lnTo>
                    <a:lnTo>
                      <a:pt x="1821" y="222"/>
                    </a:lnTo>
                    <a:lnTo>
                      <a:pt x="1821" y="153"/>
                    </a:lnTo>
                    <a:lnTo>
                      <a:pt x="1821" y="140"/>
                    </a:lnTo>
                    <a:lnTo>
                      <a:pt x="1821" y="133"/>
                    </a:lnTo>
                    <a:lnTo>
                      <a:pt x="1821" y="127"/>
                    </a:lnTo>
                    <a:lnTo>
                      <a:pt x="1821" y="118"/>
                    </a:lnTo>
                    <a:lnTo>
                      <a:pt x="1821" y="111"/>
                    </a:lnTo>
                    <a:lnTo>
                      <a:pt x="1821" y="104"/>
                    </a:lnTo>
                    <a:lnTo>
                      <a:pt x="1821" y="111"/>
                    </a:lnTo>
                    <a:lnTo>
                      <a:pt x="1821" y="125"/>
                    </a:lnTo>
                    <a:lnTo>
                      <a:pt x="1818" y="138"/>
                    </a:lnTo>
                    <a:lnTo>
                      <a:pt x="1818" y="145"/>
                    </a:lnTo>
                    <a:lnTo>
                      <a:pt x="1818" y="153"/>
                    </a:lnTo>
                    <a:lnTo>
                      <a:pt x="1815" y="140"/>
                    </a:lnTo>
                    <a:lnTo>
                      <a:pt x="1815" y="131"/>
                    </a:lnTo>
                    <a:lnTo>
                      <a:pt x="1815" y="120"/>
                    </a:lnTo>
                    <a:lnTo>
                      <a:pt x="1812" y="113"/>
                    </a:lnTo>
                    <a:lnTo>
                      <a:pt x="1812" y="107"/>
                    </a:lnTo>
                    <a:lnTo>
                      <a:pt x="1812" y="100"/>
                    </a:lnTo>
                    <a:lnTo>
                      <a:pt x="1812" y="93"/>
                    </a:lnTo>
                    <a:lnTo>
                      <a:pt x="1812" y="100"/>
                    </a:lnTo>
                    <a:lnTo>
                      <a:pt x="1812" y="111"/>
                    </a:lnTo>
                    <a:lnTo>
                      <a:pt x="1815" y="120"/>
                    </a:lnTo>
                    <a:lnTo>
                      <a:pt x="1818" y="131"/>
                    </a:lnTo>
                    <a:lnTo>
                      <a:pt x="1818" y="138"/>
                    </a:lnTo>
                    <a:lnTo>
                      <a:pt x="1818" y="145"/>
                    </a:lnTo>
                    <a:lnTo>
                      <a:pt x="1824" y="136"/>
                    </a:lnTo>
                    <a:lnTo>
                      <a:pt x="1827" y="125"/>
                    </a:lnTo>
                    <a:lnTo>
                      <a:pt x="1827" y="118"/>
                    </a:lnTo>
                    <a:lnTo>
                      <a:pt x="1830" y="109"/>
                    </a:lnTo>
                    <a:lnTo>
                      <a:pt x="1830" y="100"/>
                    </a:lnTo>
                    <a:lnTo>
                      <a:pt x="1833" y="93"/>
                    </a:lnTo>
                    <a:lnTo>
                      <a:pt x="1833" y="87"/>
                    </a:lnTo>
                    <a:lnTo>
                      <a:pt x="1833" y="80"/>
                    </a:lnTo>
                    <a:lnTo>
                      <a:pt x="1836" y="73"/>
                    </a:lnTo>
                    <a:lnTo>
                      <a:pt x="1839" y="38"/>
                    </a:lnTo>
                    <a:lnTo>
                      <a:pt x="1839" y="87"/>
                    </a:lnTo>
                    <a:lnTo>
                      <a:pt x="1839" y="102"/>
                    </a:lnTo>
                    <a:lnTo>
                      <a:pt x="1839" y="120"/>
                    </a:lnTo>
                    <a:lnTo>
                      <a:pt x="1839" y="129"/>
                    </a:lnTo>
                    <a:lnTo>
                      <a:pt x="1845" y="120"/>
                    </a:lnTo>
                    <a:lnTo>
                      <a:pt x="1848" y="109"/>
                    </a:lnTo>
                    <a:lnTo>
                      <a:pt x="1848" y="100"/>
                    </a:lnTo>
                    <a:lnTo>
                      <a:pt x="1848" y="93"/>
                    </a:lnTo>
                    <a:lnTo>
                      <a:pt x="1848" y="84"/>
                    </a:lnTo>
                    <a:lnTo>
                      <a:pt x="1848" y="76"/>
                    </a:lnTo>
                    <a:lnTo>
                      <a:pt x="1851" y="64"/>
                    </a:lnTo>
                    <a:lnTo>
                      <a:pt x="1857" y="7"/>
                    </a:lnTo>
                    <a:lnTo>
                      <a:pt x="1854" y="62"/>
                    </a:lnTo>
                    <a:lnTo>
                      <a:pt x="1854" y="71"/>
                    </a:lnTo>
                    <a:lnTo>
                      <a:pt x="1857" y="84"/>
                    </a:lnTo>
                    <a:lnTo>
                      <a:pt x="1857" y="93"/>
                    </a:lnTo>
                    <a:lnTo>
                      <a:pt x="1857" y="82"/>
                    </a:lnTo>
                    <a:lnTo>
                      <a:pt x="1857" y="73"/>
                    </a:lnTo>
                    <a:lnTo>
                      <a:pt x="1857" y="67"/>
                    </a:lnTo>
                    <a:lnTo>
                      <a:pt x="1857" y="60"/>
                    </a:lnTo>
                    <a:lnTo>
                      <a:pt x="1866" y="76"/>
                    </a:lnTo>
                    <a:lnTo>
                      <a:pt x="1866" y="93"/>
                    </a:lnTo>
                    <a:lnTo>
                      <a:pt x="1869" y="107"/>
                    </a:lnTo>
                    <a:lnTo>
                      <a:pt x="1869" y="169"/>
                    </a:lnTo>
                    <a:lnTo>
                      <a:pt x="1869" y="107"/>
                    </a:lnTo>
                    <a:lnTo>
                      <a:pt x="1869" y="93"/>
                    </a:lnTo>
                    <a:lnTo>
                      <a:pt x="1869" y="80"/>
                    </a:lnTo>
                    <a:lnTo>
                      <a:pt x="1869" y="73"/>
                    </a:lnTo>
                    <a:lnTo>
                      <a:pt x="1869" y="64"/>
                    </a:lnTo>
                    <a:lnTo>
                      <a:pt x="1869" y="56"/>
                    </a:lnTo>
                    <a:lnTo>
                      <a:pt x="1869" y="49"/>
                    </a:lnTo>
                    <a:lnTo>
                      <a:pt x="1869" y="56"/>
                    </a:lnTo>
                    <a:lnTo>
                      <a:pt x="1869" y="64"/>
                    </a:lnTo>
                    <a:lnTo>
                      <a:pt x="1869" y="71"/>
                    </a:lnTo>
                    <a:lnTo>
                      <a:pt x="1869" y="80"/>
                    </a:lnTo>
                    <a:lnTo>
                      <a:pt x="1869" y="87"/>
                    </a:lnTo>
                    <a:lnTo>
                      <a:pt x="1869" y="96"/>
                    </a:lnTo>
                    <a:lnTo>
                      <a:pt x="1875" y="89"/>
                    </a:lnTo>
                    <a:lnTo>
                      <a:pt x="1884" y="131"/>
                    </a:lnTo>
                    <a:lnTo>
                      <a:pt x="1887" y="102"/>
                    </a:lnTo>
                    <a:lnTo>
                      <a:pt x="1884" y="64"/>
                    </a:lnTo>
                    <a:lnTo>
                      <a:pt x="1884" y="58"/>
                    </a:lnTo>
                    <a:lnTo>
                      <a:pt x="1887" y="51"/>
                    </a:lnTo>
                    <a:lnTo>
                      <a:pt x="1887" y="44"/>
                    </a:lnTo>
                    <a:lnTo>
                      <a:pt x="1890" y="38"/>
                    </a:lnTo>
                    <a:lnTo>
                      <a:pt x="1893" y="44"/>
                    </a:lnTo>
                    <a:lnTo>
                      <a:pt x="1893" y="51"/>
                    </a:lnTo>
                    <a:lnTo>
                      <a:pt x="1896" y="58"/>
                    </a:lnTo>
                    <a:lnTo>
                      <a:pt x="1896" y="64"/>
                    </a:lnTo>
                    <a:lnTo>
                      <a:pt x="1899" y="76"/>
                    </a:lnTo>
                    <a:lnTo>
                      <a:pt x="1899" y="82"/>
                    </a:lnTo>
                    <a:lnTo>
                      <a:pt x="1902" y="71"/>
                    </a:lnTo>
                    <a:lnTo>
                      <a:pt x="1902" y="64"/>
                    </a:lnTo>
                    <a:lnTo>
                      <a:pt x="1902" y="58"/>
                    </a:lnTo>
                    <a:lnTo>
                      <a:pt x="1902" y="49"/>
                    </a:lnTo>
                    <a:lnTo>
                      <a:pt x="1905" y="42"/>
                    </a:lnTo>
                    <a:lnTo>
                      <a:pt x="1905" y="0"/>
                    </a:lnTo>
                    <a:lnTo>
                      <a:pt x="1905" y="42"/>
                    </a:lnTo>
                    <a:lnTo>
                      <a:pt x="1905" y="53"/>
                    </a:lnTo>
                    <a:lnTo>
                      <a:pt x="1905" y="67"/>
                    </a:lnTo>
                    <a:lnTo>
                      <a:pt x="1905" y="80"/>
                    </a:lnTo>
                    <a:lnTo>
                      <a:pt x="1905" y="89"/>
                    </a:lnTo>
                    <a:lnTo>
                      <a:pt x="1905" y="98"/>
                    </a:lnTo>
                    <a:lnTo>
                      <a:pt x="1905" y="173"/>
                    </a:lnTo>
                    <a:lnTo>
                      <a:pt x="1908" y="100"/>
                    </a:lnTo>
                    <a:lnTo>
                      <a:pt x="1908" y="91"/>
                    </a:lnTo>
                    <a:lnTo>
                      <a:pt x="1911" y="82"/>
                    </a:lnTo>
                    <a:lnTo>
                      <a:pt x="1911" y="76"/>
                    </a:lnTo>
                    <a:lnTo>
                      <a:pt x="1911" y="67"/>
                    </a:lnTo>
                    <a:lnTo>
                      <a:pt x="1914" y="60"/>
                    </a:lnTo>
                    <a:lnTo>
                      <a:pt x="1914" y="53"/>
                    </a:lnTo>
                    <a:lnTo>
                      <a:pt x="1917" y="62"/>
                    </a:lnTo>
                    <a:lnTo>
                      <a:pt x="1920" y="76"/>
                    </a:lnTo>
                    <a:lnTo>
                      <a:pt x="1920" y="89"/>
                    </a:lnTo>
                    <a:lnTo>
                      <a:pt x="1920" y="100"/>
                    </a:lnTo>
                    <a:lnTo>
                      <a:pt x="1920" y="111"/>
                    </a:lnTo>
                    <a:lnTo>
                      <a:pt x="1920" y="118"/>
                    </a:lnTo>
                    <a:lnTo>
                      <a:pt x="1917" y="102"/>
                    </a:lnTo>
                    <a:lnTo>
                      <a:pt x="1917" y="96"/>
                    </a:lnTo>
                    <a:lnTo>
                      <a:pt x="1917" y="89"/>
                    </a:lnTo>
                    <a:lnTo>
                      <a:pt x="1917" y="80"/>
                    </a:lnTo>
                    <a:lnTo>
                      <a:pt x="1920" y="73"/>
                    </a:lnTo>
                    <a:lnTo>
                      <a:pt x="1923" y="82"/>
                    </a:lnTo>
                    <a:lnTo>
                      <a:pt x="1923" y="91"/>
                    </a:lnTo>
                    <a:lnTo>
                      <a:pt x="1923" y="100"/>
                    </a:lnTo>
                    <a:lnTo>
                      <a:pt x="1923" y="111"/>
                    </a:lnTo>
                    <a:lnTo>
                      <a:pt x="1923" y="120"/>
                    </a:lnTo>
                    <a:lnTo>
                      <a:pt x="1923" y="129"/>
                    </a:lnTo>
                    <a:lnTo>
                      <a:pt x="1923" y="136"/>
                    </a:lnTo>
                    <a:lnTo>
                      <a:pt x="1923" y="147"/>
                    </a:lnTo>
                    <a:lnTo>
                      <a:pt x="1923" y="140"/>
                    </a:lnTo>
                    <a:lnTo>
                      <a:pt x="1923" y="131"/>
                    </a:lnTo>
                    <a:lnTo>
                      <a:pt x="1926" y="118"/>
                    </a:lnTo>
                    <a:lnTo>
                      <a:pt x="1926" y="111"/>
                    </a:lnTo>
                    <a:lnTo>
                      <a:pt x="1926" y="100"/>
                    </a:lnTo>
                    <a:lnTo>
                      <a:pt x="1929" y="93"/>
                    </a:lnTo>
                    <a:lnTo>
                      <a:pt x="1929" y="33"/>
                    </a:lnTo>
                    <a:lnTo>
                      <a:pt x="1935" y="100"/>
                    </a:lnTo>
                    <a:lnTo>
                      <a:pt x="1935" y="113"/>
                    </a:lnTo>
                    <a:lnTo>
                      <a:pt x="1935" y="122"/>
                    </a:lnTo>
                    <a:lnTo>
                      <a:pt x="1935" y="129"/>
                    </a:lnTo>
                    <a:lnTo>
                      <a:pt x="1935" y="140"/>
                    </a:lnTo>
                    <a:lnTo>
                      <a:pt x="1935" y="147"/>
                    </a:lnTo>
                    <a:lnTo>
                      <a:pt x="1935" y="153"/>
                    </a:lnTo>
                    <a:lnTo>
                      <a:pt x="1935" y="145"/>
                    </a:lnTo>
                    <a:lnTo>
                      <a:pt x="1935" y="138"/>
                    </a:lnTo>
                    <a:lnTo>
                      <a:pt x="1935" y="127"/>
                    </a:lnTo>
                    <a:lnTo>
                      <a:pt x="1935" y="118"/>
                    </a:lnTo>
                    <a:lnTo>
                      <a:pt x="1938" y="111"/>
                    </a:lnTo>
                    <a:lnTo>
                      <a:pt x="1938" y="104"/>
                    </a:lnTo>
                    <a:lnTo>
                      <a:pt x="1941" y="98"/>
                    </a:lnTo>
                    <a:lnTo>
                      <a:pt x="1944" y="107"/>
                    </a:lnTo>
                    <a:lnTo>
                      <a:pt x="1944" y="116"/>
                    </a:lnTo>
                    <a:lnTo>
                      <a:pt x="1944" y="129"/>
                    </a:lnTo>
                    <a:lnTo>
                      <a:pt x="1944" y="138"/>
                    </a:lnTo>
                    <a:lnTo>
                      <a:pt x="1944" y="149"/>
                    </a:lnTo>
                    <a:lnTo>
                      <a:pt x="1944" y="156"/>
                    </a:lnTo>
                    <a:lnTo>
                      <a:pt x="1938" y="187"/>
                    </a:lnTo>
                    <a:lnTo>
                      <a:pt x="1938" y="220"/>
                    </a:lnTo>
                    <a:lnTo>
                      <a:pt x="1944" y="162"/>
                    </a:lnTo>
                    <a:lnTo>
                      <a:pt x="1944" y="156"/>
                    </a:lnTo>
                    <a:lnTo>
                      <a:pt x="1944" y="145"/>
                    </a:lnTo>
                    <a:lnTo>
                      <a:pt x="1944" y="138"/>
                    </a:lnTo>
                    <a:lnTo>
                      <a:pt x="1947" y="131"/>
                    </a:lnTo>
                    <a:lnTo>
                      <a:pt x="1950" y="122"/>
                    </a:lnTo>
                    <a:lnTo>
                      <a:pt x="1947" y="62"/>
                    </a:lnTo>
                    <a:lnTo>
                      <a:pt x="1953" y="122"/>
                    </a:lnTo>
                    <a:lnTo>
                      <a:pt x="1956" y="136"/>
                    </a:lnTo>
                    <a:lnTo>
                      <a:pt x="1956" y="149"/>
                    </a:lnTo>
                    <a:lnTo>
                      <a:pt x="1956" y="158"/>
                    </a:lnTo>
                    <a:lnTo>
                      <a:pt x="1956" y="169"/>
                    </a:lnTo>
                    <a:lnTo>
                      <a:pt x="1956" y="182"/>
                    </a:lnTo>
                    <a:lnTo>
                      <a:pt x="1956" y="191"/>
                    </a:lnTo>
                    <a:lnTo>
                      <a:pt x="1959" y="185"/>
                    </a:lnTo>
                    <a:lnTo>
                      <a:pt x="1959" y="173"/>
                    </a:lnTo>
                    <a:lnTo>
                      <a:pt x="1959" y="167"/>
                    </a:lnTo>
                    <a:lnTo>
                      <a:pt x="1959" y="158"/>
                    </a:lnTo>
                    <a:lnTo>
                      <a:pt x="1962" y="151"/>
                    </a:lnTo>
                    <a:lnTo>
                      <a:pt x="1971" y="78"/>
                    </a:lnTo>
                    <a:lnTo>
                      <a:pt x="1971" y="169"/>
                    </a:lnTo>
                    <a:lnTo>
                      <a:pt x="1971" y="180"/>
                    </a:lnTo>
                    <a:lnTo>
                      <a:pt x="1971" y="187"/>
                    </a:lnTo>
                    <a:lnTo>
                      <a:pt x="1971" y="193"/>
                    </a:lnTo>
                    <a:lnTo>
                      <a:pt x="1974" y="182"/>
                    </a:lnTo>
                    <a:lnTo>
                      <a:pt x="1974" y="173"/>
                    </a:lnTo>
                    <a:lnTo>
                      <a:pt x="1974" y="185"/>
                    </a:lnTo>
                    <a:lnTo>
                      <a:pt x="1974" y="193"/>
                    </a:lnTo>
                    <a:lnTo>
                      <a:pt x="1974" y="200"/>
                    </a:lnTo>
                    <a:lnTo>
                      <a:pt x="1974" y="207"/>
                    </a:lnTo>
                    <a:lnTo>
                      <a:pt x="1974" y="218"/>
                    </a:lnTo>
                    <a:lnTo>
                      <a:pt x="1980" y="207"/>
                    </a:lnTo>
                    <a:lnTo>
                      <a:pt x="1980" y="198"/>
                    </a:lnTo>
                    <a:lnTo>
                      <a:pt x="1983" y="191"/>
                    </a:lnTo>
                    <a:lnTo>
                      <a:pt x="1983" y="185"/>
                    </a:lnTo>
                    <a:lnTo>
                      <a:pt x="1983" y="178"/>
                    </a:lnTo>
                    <a:lnTo>
                      <a:pt x="1983" y="171"/>
                    </a:lnTo>
                    <a:lnTo>
                      <a:pt x="1983" y="165"/>
                    </a:lnTo>
                    <a:lnTo>
                      <a:pt x="1989" y="122"/>
                    </a:lnTo>
                    <a:lnTo>
                      <a:pt x="1989" y="167"/>
                    </a:lnTo>
                    <a:lnTo>
                      <a:pt x="1989" y="176"/>
                    </a:lnTo>
                    <a:lnTo>
                      <a:pt x="1989" y="182"/>
                    </a:lnTo>
                    <a:lnTo>
                      <a:pt x="1989" y="191"/>
                    </a:lnTo>
                    <a:lnTo>
                      <a:pt x="1989" y="202"/>
                    </a:lnTo>
                    <a:lnTo>
                      <a:pt x="1989" y="211"/>
                    </a:lnTo>
                    <a:lnTo>
                      <a:pt x="1989" y="218"/>
                    </a:lnTo>
                    <a:lnTo>
                      <a:pt x="1989" y="225"/>
                    </a:lnTo>
                    <a:lnTo>
                      <a:pt x="1989" y="211"/>
                    </a:lnTo>
                    <a:lnTo>
                      <a:pt x="1989" y="202"/>
                    </a:lnTo>
                    <a:lnTo>
                      <a:pt x="1989" y="211"/>
                    </a:lnTo>
                    <a:lnTo>
                      <a:pt x="1989" y="218"/>
                    </a:lnTo>
                    <a:lnTo>
                      <a:pt x="1989" y="225"/>
                    </a:lnTo>
                    <a:lnTo>
                      <a:pt x="1989" y="231"/>
                    </a:lnTo>
                    <a:lnTo>
                      <a:pt x="1992" y="225"/>
                    </a:lnTo>
                    <a:lnTo>
                      <a:pt x="1995" y="218"/>
                    </a:lnTo>
                    <a:lnTo>
                      <a:pt x="1995" y="227"/>
                    </a:lnTo>
                    <a:lnTo>
                      <a:pt x="1995" y="233"/>
                    </a:lnTo>
                  </a:path>
                </a:pathLst>
              </a:custGeom>
              <a:noFill/>
              <a:ln w="12700" cap="rnd" cmpd="sng">
                <a:solidFill>
                  <a:srgbClr val="FF00FF"/>
                </a:solidFill>
                <a:prstDash val="solid"/>
                <a:round/>
                <a:headEnd type="none" w="med" len="med"/>
                <a:tailEnd type="none" w="med" len="med"/>
              </a:ln>
              <a:effectLst/>
            </p:spPr>
            <p:txBody>
              <a:bodyPr/>
              <a:lstStyle/>
              <a:p>
                <a:endParaRPr lang="el-GR"/>
              </a:p>
            </p:txBody>
          </p:sp>
          <p:sp>
            <p:nvSpPr>
              <p:cNvPr id="368674" name="Freeform 34"/>
              <p:cNvSpPr>
                <a:spLocks/>
              </p:cNvSpPr>
              <p:nvPr/>
            </p:nvSpPr>
            <p:spPr bwMode="auto">
              <a:xfrm>
                <a:off x="4754" y="954"/>
                <a:ext cx="940" cy="225"/>
              </a:xfrm>
              <a:custGeom>
                <a:avLst/>
                <a:gdLst/>
                <a:ahLst/>
                <a:cxnLst>
                  <a:cxn ang="0">
                    <a:pos x="9" y="214"/>
                  </a:cxn>
                  <a:cxn ang="0">
                    <a:pos x="18" y="188"/>
                  </a:cxn>
                  <a:cxn ang="0">
                    <a:pos x="30" y="177"/>
                  </a:cxn>
                  <a:cxn ang="0">
                    <a:pos x="33" y="181"/>
                  </a:cxn>
                  <a:cxn ang="0">
                    <a:pos x="42" y="210"/>
                  </a:cxn>
                  <a:cxn ang="0">
                    <a:pos x="54" y="212"/>
                  </a:cxn>
                  <a:cxn ang="0">
                    <a:pos x="69" y="192"/>
                  </a:cxn>
                  <a:cxn ang="0">
                    <a:pos x="78" y="183"/>
                  </a:cxn>
                  <a:cxn ang="0">
                    <a:pos x="102" y="221"/>
                  </a:cxn>
                  <a:cxn ang="0">
                    <a:pos x="126" y="197"/>
                  </a:cxn>
                  <a:cxn ang="0">
                    <a:pos x="147" y="223"/>
                  </a:cxn>
                  <a:cxn ang="0">
                    <a:pos x="168" y="208"/>
                  </a:cxn>
                  <a:cxn ang="0">
                    <a:pos x="207" y="199"/>
                  </a:cxn>
                  <a:cxn ang="0">
                    <a:pos x="216" y="223"/>
                  </a:cxn>
                  <a:cxn ang="0">
                    <a:pos x="255" y="214"/>
                  </a:cxn>
                  <a:cxn ang="0">
                    <a:pos x="306" y="234"/>
                  </a:cxn>
                  <a:cxn ang="0">
                    <a:pos x="351" y="228"/>
                  </a:cxn>
                  <a:cxn ang="0">
                    <a:pos x="387" y="232"/>
                  </a:cxn>
                  <a:cxn ang="0">
                    <a:pos x="396" y="219"/>
                  </a:cxn>
                  <a:cxn ang="0">
                    <a:pos x="426" y="212"/>
                  </a:cxn>
                  <a:cxn ang="0">
                    <a:pos x="450" y="234"/>
                  </a:cxn>
                  <a:cxn ang="0">
                    <a:pos x="477" y="210"/>
                  </a:cxn>
                  <a:cxn ang="0">
                    <a:pos x="498" y="221"/>
                  </a:cxn>
                  <a:cxn ang="0">
                    <a:pos x="546" y="228"/>
                  </a:cxn>
                  <a:cxn ang="0">
                    <a:pos x="561" y="221"/>
                  </a:cxn>
                  <a:cxn ang="0">
                    <a:pos x="588" y="161"/>
                  </a:cxn>
                  <a:cxn ang="0">
                    <a:pos x="588" y="228"/>
                  </a:cxn>
                  <a:cxn ang="0">
                    <a:pos x="591" y="197"/>
                  </a:cxn>
                  <a:cxn ang="0">
                    <a:pos x="600" y="157"/>
                  </a:cxn>
                  <a:cxn ang="0">
                    <a:pos x="612" y="135"/>
                  </a:cxn>
                  <a:cxn ang="0">
                    <a:pos x="624" y="172"/>
                  </a:cxn>
                  <a:cxn ang="0">
                    <a:pos x="639" y="172"/>
                  </a:cxn>
                  <a:cxn ang="0">
                    <a:pos x="648" y="192"/>
                  </a:cxn>
                  <a:cxn ang="0">
                    <a:pos x="651" y="203"/>
                  </a:cxn>
                  <a:cxn ang="0">
                    <a:pos x="660" y="190"/>
                  </a:cxn>
                  <a:cxn ang="0">
                    <a:pos x="663" y="170"/>
                  </a:cxn>
                  <a:cxn ang="0">
                    <a:pos x="684" y="117"/>
                  </a:cxn>
                  <a:cxn ang="0">
                    <a:pos x="675" y="104"/>
                  </a:cxn>
                  <a:cxn ang="0">
                    <a:pos x="678" y="108"/>
                  </a:cxn>
                  <a:cxn ang="0">
                    <a:pos x="672" y="183"/>
                  </a:cxn>
                  <a:cxn ang="0">
                    <a:pos x="678" y="177"/>
                  </a:cxn>
                  <a:cxn ang="0">
                    <a:pos x="681" y="179"/>
                  </a:cxn>
                  <a:cxn ang="0">
                    <a:pos x="687" y="179"/>
                  </a:cxn>
                  <a:cxn ang="0">
                    <a:pos x="699" y="175"/>
                  </a:cxn>
                  <a:cxn ang="0">
                    <a:pos x="711" y="208"/>
                  </a:cxn>
                  <a:cxn ang="0">
                    <a:pos x="744" y="208"/>
                  </a:cxn>
                  <a:cxn ang="0">
                    <a:pos x="765" y="139"/>
                  </a:cxn>
                  <a:cxn ang="0">
                    <a:pos x="771" y="190"/>
                  </a:cxn>
                  <a:cxn ang="0">
                    <a:pos x="783" y="175"/>
                  </a:cxn>
                  <a:cxn ang="0">
                    <a:pos x="819" y="188"/>
                  </a:cxn>
                  <a:cxn ang="0">
                    <a:pos x="846" y="192"/>
                  </a:cxn>
                  <a:cxn ang="0">
                    <a:pos x="846" y="195"/>
                  </a:cxn>
                  <a:cxn ang="0">
                    <a:pos x="810" y="197"/>
                  </a:cxn>
                  <a:cxn ang="0">
                    <a:pos x="837" y="206"/>
                  </a:cxn>
                  <a:cxn ang="0">
                    <a:pos x="855" y="217"/>
                  </a:cxn>
                  <a:cxn ang="0">
                    <a:pos x="876" y="221"/>
                  </a:cxn>
                  <a:cxn ang="0">
                    <a:pos x="882" y="217"/>
                  </a:cxn>
                  <a:cxn ang="0">
                    <a:pos x="885" y="217"/>
                  </a:cxn>
                  <a:cxn ang="0">
                    <a:pos x="900" y="183"/>
                  </a:cxn>
                  <a:cxn ang="0">
                    <a:pos x="906" y="201"/>
                  </a:cxn>
                </a:cxnLst>
                <a:rect l="0" t="0" r="r" b="b"/>
                <a:pathLst>
                  <a:path w="910" h="253">
                    <a:moveTo>
                      <a:pt x="0" y="228"/>
                    </a:moveTo>
                    <a:lnTo>
                      <a:pt x="0" y="219"/>
                    </a:lnTo>
                    <a:lnTo>
                      <a:pt x="0" y="212"/>
                    </a:lnTo>
                    <a:lnTo>
                      <a:pt x="0" y="206"/>
                    </a:lnTo>
                    <a:lnTo>
                      <a:pt x="3" y="77"/>
                    </a:lnTo>
                    <a:lnTo>
                      <a:pt x="3" y="203"/>
                    </a:lnTo>
                    <a:lnTo>
                      <a:pt x="6" y="212"/>
                    </a:lnTo>
                    <a:lnTo>
                      <a:pt x="6" y="219"/>
                    </a:lnTo>
                    <a:lnTo>
                      <a:pt x="9" y="228"/>
                    </a:lnTo>
                    <a:lnTo>
                      <a:pt x="9" y="234"/>
                    </a:lnTo>
                    <a:lnTo>
                      <a:pt x="9" y="223"/>
                    </a:lnTo>
                    <a:lnTo>
                      <a:pt x="9" y="214"/>
                    </a:lnTo>
                    <a:lnTo>
                      <a:pt x="9" y="206"/>
                    </a:lnTo>
                    <a:lnTo>
                      <a:pt x="9" y="195"/>
                    </a:lnTo>
                    <a:lnTo>
                      <a:pt x="9" y="186"/>
                    </a:lnTo>
                    <a:lnTo>
                      <a:pt x="6" y="102"/>
                    </a:lnTo>
                    <a:lnTo>
                      <a:pt x="12" y="161"/>
                    </a:lnTo>
                    <a:lnTo>
                      <a:pt x="15" y="175"/>
                    </a:lnTo>
                    <a:lnTo>
                      <a:pt x="18" y="183"/>
                    </a:lnTo>
                    <a:lnTo>
                      <a:pt x="18" y="195"/>
                    </a:lnTo>
                    <a:lnTo>
                      <a:pt x="18" y="201"/>
                    </a:lnTo>
                    <a:lnTo>
                      <a:pt x="21" y="210"/>
                    </a:lnTo>
                    <a:lnTo>
                      <a:pt x="21" y="201"/>
                    </a:lnTo>
                    <a:lnTo>
                      <a:pt x="18" y="188"/>
                    </a:lnTo>
                    <a:lnTo>
                      <a:pt x="18" y="177"/>
                    </a:lnTo>
                    <a:lnTo>
                      <a:pt x="18" y="166"/>
                    </a:lnTo>
                    <a:lnTo>
                      <a:pt x="18" y="139"/>
                    </a:lnTo>
                    <a:lnTo>
                      <a:pt x="18" y="124"/>
                    </a:lnTo>
                    <a:lnTo>
                      <a:pt x="18" y="113"/>
                    </a:lnTo>
                    <a:lnTo>
                      <a:pt x="18" y="106"/>
                    </a:lnTo>
                    <a:lnTo>
                      <a:pt x="21" y="117"/>
                    </a:lnTo>
                    <a:lnTo>
                      <a:pt x="24" y="128"/>
                    </a:lnTo>
                    <a:lnTo>
                      <a:pt x="24" y="237"/>
                    </a:lnTo>
                    <a:lnTo>
                      <a:pt x="30" y="157"/>
                    </a:lnTo>
                    <a:lnTo>
                      <a:pt x="30" y="166"/>
                    </a:lnTo>
                    <a:lnTo>
                      <a:pt x="30" y="177"/>
                    </a:lnTo>
                    <a:lnTo>
                      <a:pt x="33" y="186"/>
                    </a:lnTo>
                    <a:lnTo>
                      <a:pt x="33" y="195"/>
                    </a:lnTo>
                    <a:lnTo>
                      <a:pt x="33" y="201"/>
                    </a:lnTo>
                    <a:lnTo>
                      <a:pt x="33" y="210"/>
                    </a:lnTo>
                    <a:lnTo>
                      <a:pt x="33" y="217"/>
                    </a:lnTo>
                    <a:lnTo>
                      <a:pt x="33" y="223"/>
                    </a:lnTo>
                    <a:lnTo>
                      <a:pt x="33" y="230"/>
                    </a:lnTo>
                    <a:lnTo>
                      <a:pt x="33" y="223"/>
                    </a:lnTo>
                    <a:lnTo>
                      <a:pt x="33" y="212"/>
                    </a:lnTo>
                    <a:lnTo>
                      <a:pt x="33" y="201"/>
                    </a:lnTo>
                    <a:lnTo>
                      <a:pt x="33" y="192"/>
                    </a:lnTo>
                    <a:lnTo>
                      <a:pt x="33" y="181"/>
                    </a:lnTo>
                    <a:lnTo>
                      <a:pt x="33" y="172"/>
                    </a:lnTo>
                    <a:lnTo>
                      <a:pt x="33" y="164"/>
                    </a:lnTo>
                    <a:lnTo>
                      <a:pt x="33" y="175"/>
                    </a:lnTo>
                    <a:lnTo>
                      <a:pt x="39" y="186"/>
                    </a:lnTo>
                    <a:lnTo>
                      <a:pt x="45" y="206"/>
                    </a:lnTo>
                    <a:lnTo>
                      <a:pt x="42" y="225"/>
                    </a:lnTo>
                    <a:lnTo>
                      <a:pt x="42" y="241"/>
                    </a:lnTo>
                    <a:lnTo>
                      <a:pt x="42" y="252"/>
                    </a:lnTo>
                    <a:lnTo>
                      <a:pt x="45" y="241"/>
                    </a:lnTo>
                    <a:lnTo>
                      <a:pt x="45" y="232"/>
                    </a:lnTo>
                    <a:lnTo>
                      <a:pt x="45" y="219"/>
                    </a:lnTo>
                    <a:lnTo>
                      <a:pt x="42" y="210"/>
                    </a:lnTo>
                    <a:lnTo>
                      <a:pt x="39" y="199"/>
                    </a:lnTo>
                    <a:lnTo>
                      <a:pt x="39" y="190"/>
                    </a:lnTo>
                    <a:lnTo>
                      <a:pt x="39" y="183"/>
                    </a:lnTo>
                    <a:lnTo>
                      <a:pt x="42" y="190"/>
                    </a:lnTo>
                    <a:lnTo>
                      <a:pt x="45" y="197"/>
                    </a:lnTo>
                    <a:lnTo>
                      <a:pt x="48" y="210"/>
                    </a:lnTo>
                    <a:lnTo>
                      <a:pt x="51" y="221"/>
                    </a:lnTo>
                    <a:lnTo>
                      <a:pt x="51" y="232"/>
                    </a:lnTo>
                    <a:lnTo>
                      <a:pt x="54" y="239"/>
                    </a:lnTo>
                    <a:lnTo>
                      <a:pt x="54" y="232"/>
                    </a:lnTo>
                    <a:lnTo>
                      <a:pt x="54" y="221"/>
                    </a:lnTo>
                    <a:lnTo>
                      <a:pt x="54" y="212"/>
                    </a:lnTo>
                    <a:lnTo>
                      <a:pt x="57" y="206"/>
                    </a:lnTo>
                    <a:lnTo>
                      <a:pt x="57" y="195"/>
                    </a:lnTo>
                    <a:lnTo>
                      <a:pt x="57" y="188"/>
                    </a:lnTo>
                    <a:lnTo>
                      <a:pt x="63" y="201"/>
                    </a:lnTo>
                    <a:lnTo>
                      <a:pt x="66" y="214"/>
                    </a:lnTo>
                    <a:lnTo>
                      <a:pt x="66" y="223"/>
                    </a:lnTo>
                    <a:lnTo>
                      <a:pt x="66" y="230"/>
                    </a:lnTo>
                    <a:lnTo>
                      <a:pt x="69" y="237"/>
                    </a:lnTo>
                    <a:lnTo>
                      <a:pt x="69" y="221"/>
                    </a:lnTo>
                    <a:lnTo>
                      <a:pt x="69" y="210"/>
                    </a:lnTo>
                    <a:lnTo>
                      <a:pt x="69" y="199"/>
                    </a:lnTo>
                    <a:lnTo>
                      <a:pt x="69" y="192"/>
                    </a:lnTo>
                    <a:lnTo>
                      <a:pt x="69" y="186"/>
                    </a:lnTo>
                    <a:lnTo>
                      <a:pt x="72" y="195"/>
                    </a:lnTo>
                    <a:lnTo>
                      <a:pt x="75" y="206"/>
                    </a:lnTo>
                    <a:lnTo>
                      <a:pt x="75" y="214"/>
                    </a:lnTo>
                    <a:lnTo>
                      <a:pt x="75" y="228"/>
                    </a:lnTo>
                    <a:lnTo>
                      <a:pt x="75" y="234"/>
                    </a:lnTo>
                    <a:lnTo>
                      <a:pt x="78" y="223"/>
                    </a:lnTo>
                    <a:lnTo>
                      <a:pt x="78" y="214"/>
                    </a:lnTo>
                    <a:lnTo>
                      <a:pt x="78" y="208"/>
                    </a:lnTo>
                    <a:lnTo>
                      <a:pt x="78" y="197"/>
                    </a:lnTo>
                    <a:lnTo>
                      <a:pt x="78" y="190"/>
                    </a:lnTo>
                    <a:lnTo>
                      <a:pt x="78" y="183"/>
                    </a:lnTo>
                    <a:lnTo>
                      <a:pt x="78" y="199"/>
                    </a:lnTo>
                    <a:lnTo>
                      <a:pt x="81" y="210"/>
                    </a:lnTo>
                    <a:lnTo>
                      <a:pt x="84" y="221"/>
                    </a:lnTo>
                    <a:lnTo>
                      <a:pt x="84" y="228"/>
                    </a:lnTo>
                    <a:lnTo>
                      <a:pt x="84" y="234"/>
                    </a:lnTo>
                    <a:lnTo>
                      <a:pt x="84" y="219"/>
                    </a:lnTo>
                    <a:lnTo>
                      <a:pt x="84" y="210"/>
                    </a:lnTo>
                    <a:lnTo>
                      <a:pt x="87" y="199"/>
                    </a:lnTo>
                    <a:lnTo>
                      <a:pt x="90" y="192"/>
                    </a:lnTo>
                    <a:lnTo>
                      <a:pt x="96" y="203"/>
                    </a:lnTo>
                    <a:lnTo>
                      <a:pt x="99" y="214"/>
                    </a:lnTo>
                    <a:lnTo>
                      <a:pt x="102" y="221"/>
                    </a:lnTo>
                    <a:lnTo>
                      <a:pt x="105" y="228"/>
                    </a:lnTo>
                    <a:lnTo>
                      <a:pt x="108" y="219"/>
                    </a:lnTo>
                    <a:lnTo>
                      <a:pt x="108" y="212"/>
                    </a:lnTo>
                    <a:lnTo>
                      <a:pt x="114" y="223"/>
                    </a:lnTo>
                    <a:lnTo>
                      <a:pt x="114" y="217"/>
                    </a:lnTo>
                    <a:lnTo>
                      <a:pt x="114" y="210"/>
                    </a:lnTo>
                    <a:lnTo>
                      <a:pt x="117" y="221"/>
                    </a:lnTo>
                    <a:lnTo>
                      <a:pt x="117" y="228"/>
                    </a:lnTo>
                    <a:lnTo>
                      <a:pt x="120" y="221"/>
                    </a:lnTo>
                    <a:lnTo>
                      <a:pt x="120" y="212"/>
                    </a:lnTo>
                    <a:lnTo>
                      <a:pt x="123" y="203"/>
                    </a:lnTo>
                    <a:lnTo>
                      <a:pt x="126" y="197"/>
                    </a:lnTo>
                    <a:lnTo>
                      <a:pt x="129" y="177"/>
                    </a:lnTo>
                    <a:lnTo>
                      <a:pt x="138" y="199"/>
                    </a:lnTo>
                    <a:lnTo>
                      <a:pt x="141" y="208"/>
                    </a:lnTo>
                    <a:lnTo>
                      <a:pt x="141" y="214"/>
                    </a:lnTo>
                    <a:lnTo>
                      <a:pt x="144" y="221"/>
                    </a:lnTo>
                    <a:lnTo>
                      <a:pt x="144" y="230"/>
                    </a:lnTo>
                    <a:lnTo>
                      <a:pt x="144" y="219"/>
                    </a:lnTo>
                    <a:lnTo>
                      <a:pt x="147" y="208"/>
                    </a:lnTo>
                    <a:lnTo>
                      <a:pt x="147" y="201"/>
                    </a:lnTo>
                    <a:lnTo>
                      <a:pt x="147" y="208"/>
                    </a:lnTo>
                    <a:lnTo>
                      <a:pt x="147" y="217"/>
                    </a:lnTo>
                    <a:lnTo>
                      <a:pt x="147" y="223"/>
                    </a:lnTo>
                    <a:lnTo>
                      <a:pt x="147" y="230"/>
                    </a:lnTo>
                    <a:lnTo>
                      <a:pt x="147" y="223"/>
                    </a:lnTo>
                    <a:lnTo>
                      <a:pt x="147" y="214"/>
                    </a:lnTo>
                    <a:lnTo>
                      <a:pt x="147" y="208"/>
                    </a:lnTo>
                    <a:lnTo>
                      <a:pt x="147" y="201"/>
                    </a:lnTo>
                    <a:lnTo>
                      <a:pt x="150" y="210"/>
                    </a:lnTo>
                    <a:lnTo>
                      <a:pt x="153" y="221"/>
                    </a:lnTo>
                    <a:lnTo>
                      <a:pt x="153" y="230"/>
                    </a:lnTo>
                    <a:lnTo>
                      <a:pt x="159" y="237"/>
                    </a:lnTo>
                    <a:lnTo>
                      <a:pt x="165" y="228"/>
                    </a:lnTo>
                    <a:lnTo>
                      <a:pt x="165" y="214"/>
                    </a:lnTo>
                    <a:lnTo>
                      <a:pt x="168" y="208"/>
                    </a:lnTo>
                    <a:lnTo>
                      <a:pt x="171" y="175"/>
                    </a:lnTo>
                    <a:lnTo>
                      <a:pt x="177" y="217"/>
                    </a:lnTo>
                    <a:lnTo>
                      <a:pt x="180" y="228"/>
                    </a:lnTo>
                    <a:lnTo>
                      <a:pt x="180" y="234"/>
                    </a:lnTo>
                    <a:lnTo>
                      <a:pt x="186" y="228"/>
                    </a:lnTo>
                    <a:lnTo>
                      <a:pt x="186" y="217"/>
                    </a:lnTo>
                    <a:lnTo>
                      <a:pt x="189" y="208"/>
                    </a:lnTo>
                    <a:lnTo>
                      <a:pt x="189" y="214"/>
                    </a:lnTo>
                    <a:lnTo>
                      <a:pt x="195" y="201"/>
                    </a:lnTo>
                    <a:lnTo>
                      <a:pt x="198" y="190"/>
                    </a:lnTo>
                    <a:lnTo>
                      <a:pt x="201" y="183"/>
                    </a:lnTo>
                    <a:lnTo>
                      <a:pt x="207" y="199"/>
                    </a:lnTo>
                    <a:lnTo>
                      <a:pt x="207" y="210"/>
                    </a:lnTo>
                    <a:lnTo>
                      <a:pt x="207" y="201"/>
                    </a:lnTo>
                    <a:lnTo>
                      <a:pt x="207" y="192"/>
                    </a:lnTo>
                    <a:lnTo>
                      <a:pt x="210" y="183"/>
                    </a:lnTo>
                    <a:lnTo>
                      <a:pt x="210" y="175"/>
                    </a:lnTo>
                    <a:lnTo>
                      <a:pt x="213" y="168"/>
                    </a:lnTo>
                    <a:lnTo>
                      <a:pt x="216" y="181"/>
                    </a:lnTo>
                    <a:lnTo>
                      <a:pt x="216" y="190"/>
                    </a:lnTo>
                    <a:lnTo>
                      <a:pt x="216" y="201"/>
                    </a:lnTo>
                    <a:lnTo>
                      <a:pt x="216" y="210"/>
                    </a:lnTo>
                    <a:lnTo>
                      <a:pt x="207" y="239"/>
                    </a:lnTo>
                    <a:lnTo>
                      <a:pt x="216" y="223"/>
                    </a:lnTo>
                    <a:lnTo>
                      <a:pt x="216" y="214"/>
                    </a:lnTo>
                    <a:lnTo>
                      <a:pt x="219" y="203"/>
                    </a:lnTo>
                    <a:lnTo>
                      <a:pt x="219" y="197"/>
                    </a:lnTo>
                    <a:lnTo>
                      <a:pt x="225" y="212"/>
                    </a:lnTo>
                    <a:lnTo>
                      <a:pt x="225" y="221"/>
                    </a:lnTo>
                    <a:lnTo>
                      <a:pt x="228" y="228"/>
                    </a:lnTo>
                    <a:lnTo>
                      <a:pt x="234" y="219"/>
                    </a:lnTo>
                    <a:lnTo>
                      <a:pt x="237" y="210"/>
                    </a:lnTo>
                    <a:lnTo>
                      <a:pt x="246" y="225"/>
                    </a:lnTo>
                    <a:lnTo>
                      <a:pt x="249" y="232"/>
                    </a:lnTo>
                    <a:lnTo>
                      <a:pt x="255" y="223"/>
                    </a:lnTo>
                    <a:lnTo>
                      <a:pt x="255" y="214"/>
                    </a:lnTo>
                    <a:lnTo>
                      <a:pt x="261" y="225"/>
                    </a:lnTo>
                    <a:lnTo>
                      <a:pt x="261" y="232"/>
                    </a:lnTo>
                    <a:lnTo>
                      <a:pt x="273" y="230"/>
                    </a:lnTo>
                    <a:lnTo>
                      <a:pt x="273" y="223"/>
                    </a:lnTo>
                    <a:lnTo>
                      <a:pt x="276" y="195"/>
                    </a:lnTo>
                    <a:lnTo>
                      <a:pt x="282" y="223"/>
                    </a:lnTo>
                    <a:lnTo>
                      <a:pt x="282" y="230"/>
                    </a:lnTo>
                    <a:lnTo>
                      <a:pt x="291" y="223"/>
                    </a:lnTo>
                    <a:lnTo>
                      <a:pt x="294" y="217"/>
                    </a:lnTo>
                    <a:lnTo>
                      <a:pt x="297" y="230"/>
                    </a:lnTo>
                    <a:lnTo>
                      <a:pt x="303" y="223"/>
                    </a:lnTo>
                    <a:lnTo>
                      <a:pt x="306" y="234"/>
                    </a:lnTo>
                    <a:lnTo>
                      <a:pt x="309" y="241"/>
                    </a:lnTo>
                    <a:lnTo>
                      <a:pt x="315" y="232"/>
                    </a:lnTo>
                    <a:lnTo>
                      <a:pt x="318" y="225"/>
                    </a:lnTo>
                    <a:lnTo>
                      <a:pt x="327" y="217"/>
                    </a:lnTo>
                    <a:lnTo>
                      <a:pt x="330" y="210"/>
                    </a:lnTo>
                    <a:lnTo>
                      <a:pt x="333" y="203"/>
                    </a:lnTo>
                    <a:lnTo>
                      <a:pt x="336" y="219"/>
                    </a:lnTo>
                    <a:lnTo>
                      <a:pt x="336" y="228"/>
                    </a:lnTo>
                    <a:lnTo>
                      <a:pt x="336" y="237"/>
                    </a:lnTo>
                    <a:lnTo>
                      <a:pt x="342" y="225"/>
                    </a:lnTo>
                    <a:lnTo>
                      <a:pt x="342" y="234"/>
                    </a:lnTo>
                    <a:lnTo>
                      <a:pt x="351" y="228"/>
                    </a:lnTo>
                    <a:lnTo>
                      <a:pt x="354" y="221"/>
                    </a:lnTo>
                    <a:lnTo>
                      <a:pt x="357" y="228"/>
                    </a:lnTo>
                    <a:lnTo>
                      <a:pt x="357" y="234"/>
                    </a:lnTo>
                    <a:lnTo>
                      <a:pt x="369" y="239"/>
                    </a:lnTo>
                    <a:lnTo>
                      <a:pt x="369" y="208"/>
                    </a:lnTo>
                    <a:lnTo>
                      <a:pt x="378" y="197"/>
                    </a:lnTo>
                    <a:lnTo>
                      <a:pt x="387" y="190"/>
                    </a:lnTo>
                    <a:lnTo>
                      <a:pt x="387" y="197"/>
                    </a:lnTo>
                    <a:lnTo>
                      <a:pt x="387" y="206"/>
                    </a:lnTo>
                    <a:lnTo>
                      <a:pt x="387" y="217"/>
                    </a:lnTo>
                    <a:lnTo>
                      <a:pt x="387" y="223"/>
                    </a:lnTo>
                    <a:lnTo>
                      <a:pt x="387" y="232"/>
                    </a:lnTo>
                    <a:lnTo>
                      <a:pt x="387" y="225"/>
                    </a:lnTo>
                    <a:lnTo>
                      <a:pt x="387" y="234"/>
                    </a:lnTo>
                    <a:lnTo>
                      <a:pt x="390" y="241"/>
                    </a:lnTo>
                    <a:lnTo>
                      <a:pt x="396" y="232"/>
                    </a:lnTo>
                    <a:lnTo>
                      <a:pt x="399" y="225"/>
                    </a:lnTo>
                    <a:lnTo>
                      <a:pt x="399" y="217"/>
                    </a:lnTo>
                    <a:lnTo>
                      <a:pt x="399" y="223"/>
                    </a:lnTo>
                    <a:lnTo>
                      <a:pt x="399" y="234"/>
                    </a:lnTo>
                    <a:lnTo>
                      <a:pt x="396" y="243"/>
                    </a:lnTo>
                    <a:lnTo>
                      <a:pt x="396" y="232"/>
                    </a:lnTo>
                    <a:lnTo>
                      <a:pt x="396" y="225"/>
                    </a:lnTo>
                    <a:lnTo>
                      <a:pt x="396" y="219"/>
                    </a:lnTo>
                    <a:lnTo>
                      <a:pt x="390" y="234"/>
                    </a:lnTo>
                    <a:lnTo>
                      <a:pt x="399" y="228"/>
                    </a:lnTo>
                    <a:lnTo>
                      <a:pt x="402" y="219"/>
                    </a:lnTo>
                    <a:lnTo>
                      <a:pt x="405" y="230"/>
                    </a:lnTo>
                    <a:lnTo>
                      <a:pt x="405" y="239"/>
                    </a:lnTo>
                    <a:lnTo>
                      <a:pt x="408" y="230"/>
                    </a:lnTo>
                    <a:lnTo>
                      <a:pt x="411" y="221"/>
                    </a:lnTo>
                    <a:lnTo>
                      <a:pt x="411" y="234"/>
                    </a:lnTo>
                    <a:lnTo>
                      <a:pt x="420" y="221"/>
                    </a:lnTo>
                    <a:lnTo>
                      <a:pt x="423" y="214"/>
                    </a:lnTo>
                    <a:lnTo>
                      <a:pt x="423" y="170"/>
                    </a:lnTo>
                    <a:lnTo>
                      <a:pt x="426" y="212"/>
                    </a:lnTo>
                    <a:lnTo>
                      <a:pt x="426" y="221"/>
                    </a:lnTo>
                    <a:lnTo>
                      <a:pt x="429" y="234"/>
                    </a:lnTo>
                    <a:lnTo>
                      <a:pt x="432" y="241"/>
                    </a:lnTo>
                    <a:lnTo>
                      <a:pt x="441" y="230"/>
                    </a:lnTo>
                    <a:lnTo>
                      <a:pt x="441" y="219"/>
                    </a:lnTo>
                    <a:lnTo>
                      <a:pt x="441" y="212"/>
                    </a:lnTo>
                    <a:lnTo>
                      <a:pt x="441" y="225"/>
                    </a:lnTo>
                    <a:lnTo>
                      <a:pt x="441" y="232"/>
                    </a:lnTo>
                    <a:lnTo>
                      <a:pt x="447" y="225"/>
                    </a:lnTo>
                    <a:lnTo>
                      <a:pt x="447" y="217"/>
                    </a:lnTo>
                    <a:lnTo>
                      <a:pt x="450" y="228"/>
                    </a:lnTo>
                    <a:lnTo>
                      <a:pt x="450" y="234"/>
                    </a:lnTo>
                    <a:lnTo>
                      <a:pt x="453" y="228"/>
                    </a:lnTo>
                    <a:lnTo>
                      <a:pt x="453" y="221"/>
                    </a:lnTo>
                    <a:lnTo>
                      <a:pt x="459" y="212"/>
                    </a:lnTo>
                    <a:lnTo>
                      <a:pt x="462" y="199"/>
                    </a:lnTo>
                    <a:lnTo>
                      <a:pt x="468" y="190"/>
                    </a:lnTo>
                    <a:lnTo>
                      <a:pt x="471" y="206"/>
                    </a:lnTo>
                    <a:lnTo>
                      <a:pt x="471" y="219"/>
                    </a:lnTo>
                    <a:lnTo>
                      <a:pt x="471" y="225"/>
                    </a:lnTo>
                    <a:lnTo>
                      <a:pt x="471" y="232"/>
                    </a:lnTo>
                    <a:lnTo>
                      <a:pt x="474" y="223"/>
                    </a:lnTo>
                    <a:lnTo>
                      <a:pt x="477" y="217"/>
                    </a:lnTo>
                    <a:lnTo>
                      <a:pt x="477" y="210"/>
                    </a:lnTo>
                    <a:lnTo>
                      <a:pt x="477" y="217"/>
                    </a:lnTo>
                    <a:lnTo>
                      <a:pt x="477" y="228"/>
                    </a:lnTo>
                    <a:lnTo>
                      <a:pt x="477" y="237"/>
                    </a:lnTo>
                    <a:lnTo>
                      <a:pt x="486" y="228"/>
                    </a:lnTo>
                    <a:lnTo>
                      <a:pt x="486" y="221"/>
                    </a:lnTo>
                    <a:lnTo>
                      <a:pt x="486" y="212"/>
                    </a:lnTo>
                    <a:lnTo>
                      <a:pt x="486" y="228"/>
                    </a:lnTo>
                    <a:lnTo>
                      <a:pt x="486" y="234"/>
                    </a:lnTo>
                    <a:lnTo>
                      <a:pt x="492" y="228"/>
                    </a:lnTo>
                    <a:lnTo>
                      <a:pt x="495" y="221"/>
                    </a:lnTo>
                    <a:lnTo>
                      <a:pt x="498" y="214"/>
                    </a:lnTo>
                    <a:lnTo>
                      <a:pt x="498" y="221"/>
                    </a:lnTo>
                    <a:lnTo>
                      <a:pt x="498" y="232"/>
                    </a:lnTo>
                    <a:lnTo>
                      <a:pt x="498" y="239"/>
                    </a:lnTo>
                    <a:lnTo>
                      <a:pt x="507" y="234"/>
                    </a:lnTo>
                    <a:lnTo>
                      <a:pt x="510" y="223"/>
                    </a:lnTo>
                    <a:lnTo>
                      <a:pt x="519" y="197"/>
                    </a:lnTo>
                    <a:lnTo>
                      <a:pt x="519" y="230"/>
                    </a:lnTo>
                    <a:lnTo>
                      <a:pt x="516" y="237"/>
                    </a:lnTo>
                    <a:lnTo>
                      <a:pt x="522" y="225"/>
                    </a:lnTo>
                    <a:lnTo>
                      <a:pt x="525" y="237"/>
                    </a:lnTo>
                    <a:lnTo>
                      <a:pt x="531" y="228"/>
                    </a:lnTo>
                    <a:lnTo>
                      <a:pt x="537" y="234"/>
                    </a:lnTo>
                    <a:lnTo>
                      <a:pt x="546" y="228"/>
                    </a:lnTo>
                    <a:lnTo>
                      <a:pt x="549" y="237"/>
                    </a:lnTo>
                    <a:lnTo>
                      <a:pt x="552" y="225"/>
                    </a:lnTo>
                    <a:lnTo>
                      <a:pt x="555" y="232"/>
                    </a:lnTo>
                    <a:lnTo>
                      <a:pt x="555" y="219"/>
                    </a:lnTo>
                    <a:lnTo>
                      <a:pt x="558" y="210"/>
                    </a:lnTo>
                    <a:lnTo>
                      <a:pt x="561" y="203"/>
                    </a:lnTo>
                    <a:lnTo>
                      <a:pt x="561" y="195"/>
                    </a:lnTo>
                    <a:lnTo>
                      <a:pt x="561" y="206"/>
                    </a:lnTo>
                    <a:lnTo>
                      <a:pt x="561" y="214"/>
                    </a:lnTo>
                    <a:lnTo>
                      <a:pt x="561" y="221"/>
                    </a:lnTo>
                    <a:lnTo>
                      <a:pt x="561" y="228"/>
                    </a:lnTo>
                    <a:lnTo>
                      <a:pt x="561" y="221"/>
                    </a:lnTo>
                    <a:lnTo>
                      <a:pt x="561" y="208"/>
                    </a:lnTo>
                    <a:lnTo>
                      <a:pt x="564" y="199"/>
                    </a:lnTo>
                    <a:lnTo>
                      <a:pt x="564" y="192"/>
                    </a:lnTo>
                    <a:lnTo>
                      <a:pt x="564" y="199"/>
                    </a:lnTo>
                    <a:lnTo>
                      <a:pt x="564" y="212"/>
                    </a:lnTo>
                    <a:lnTo>
                      <a:pt x="564" y="219"/>
                    </a:lnTo>
                    <a:lnTo>
                      <a:pt x="567" y="212"/>
                    </a:lnTo>
                    <a:lnTo>
                      <a:pt x="570" y="203"/>
                    </a:lnTo>
                    <a:lnTo>
                      <a:pt x="576" y="190"/>
                    </a:lnTo>
                    <a:lnTo>
                      <a:pt x="579" y="177"/>
                    </a:lnTo>
                    <a:lnTo>
                      <a:pt x="585" y="168"/>
                    </a:lnTo>
                    <a:lnTo>
                      <a:pt x="588" y="161"/>
                    </a:lnTo>
                    <a:lnTo>
                      <a:pt x="588" y="179"/>
                    </a:lnTo>
                    <a:lnTo>
                      <a:pt x="588" y="188"/>
                    </a:lnTo>
                    <a:lnTo>
                      <a:pt x="588" y="197"/>
                    </a:lnTo>
                    <a:lnTo>
                      <a:pt x="588" y="203"/>
                    </a:lnTo>
                    <a:lnTo>
                      <a:pt x="591" y="190"/>
                    </a:lnTo>
                    <a:lnTo>
                      <a:pt x="594" y="181"/>
                    </a:lnTo>
                    <a:lnTo>
                      <a:pt x="594" y="175"/>
                    </a:lnTo>
                    <a:lnTo>
                      <a:pt x="594" y="181"/>
                    </a:lnTo>
                    <a:lnTo>
                      <a:pt x="594" y="192"/>
                    </a:lnTo>
                    <a:lnTo>
                      <a:pt x="591" y="210"/>
                    </a:lnTo>
                    <a:lnTo>
                      <a:pt x="588" y="219"/>
                    </a:lnTo>
                    <a:lnTo>
                      <a:pt x="588" y="228"/>
                    </a:lnTo>
                    <a:lnTo>
                      <a:pt x="588" y="221"/>
                    </a:lnTo>
                    <a:lnTo>
                      <a:pt x="588" y="214"/>
                    </a:lnTo>
                    <a:lnTo>
                      <a:pt x="588" y="206"/>
                    </a:lnTo>
                    <a:lnTo>
                      <a:pt x="585" y="221"/>
                    </a:lnTo>
                    <a:lnTo>
                      <a:pt x="585" y="228"/>
                    </a:lnTo>
                    <a:lnTo>
                      <a:pt x="582" y="217"/>
                    </a:lnTo>
                    <a:lnTo>
                      <a:pt x="585" y="208"/>
                    </a:lnTo>
                    <a:lnTo>
                      <a:pt x="585" y="201"/>
                    </a:lnTo>
                    <a:lnTo>
                      <a:pt x="585" y="195"/>
                    </a:lnTo>
                    <a:lnTo>
                      <a:pt x="588" y="203"/>
                    </a:lnTo>
                    <a:lnTo>
                      <a:pt x="588" y="210"/>
                    </a:lnTo>
                    <a:lnTo>
                      <a:pt x="591" y="197"/>
                    </a:lnTo>
                    <a:lnTo>
                      <a:pt x="591" y="183"/>
                    </a:lnTo>
                    <a:lnTo>
                      <a:pt x="594" y="170"/>
                    </a:lnTo>
                    <a:lnTo>
                      <a:pt x="594" y="157"/>
                    </a:lnTo>
                    <a:lnTo>
                      <a:pt x="600" y="148"/>
                    </a:lnTo>
                    <a:lnTo>
                      <a:pt x="600" y="161"/>
                    </a:lnTo>
                    <a:lnTo>
                      <a:pt x="600" y="175"/>
                    </a:lnTo>
                    <a:lnTo>
                      <a:pt x="600" y="181"/>
                    </a:lnTo>
                    <a:lnTo>
                      <a:pt x="600" y="188"/>
                    </a:lnTo>
                    <a:lnTo>
                      <a:pt x="600" y="175"/>
                    </a:lnTo>
                    <a:lnTo>
                      <a:pt x="600" y="161"/>
                    </a:lnTo>
                    <a:lnTo>
                      <a:pt x="600" y="150"/>
                    </a:lnTo>
                    <a:lnTo>
                      <a:pt x="600" y="157"/>
                    </a:lnTo>
                    <a:lnTo>
                      <a:pt x="600" y="170"/>
                    </a:lnTo>
                    <a:lnTo>
                      <a:pt x="600" y="155"/>
                    </a:lnTo>
                    <a:lnTo>
                      <a:pt x="603" y="141"/>
                    </a:lnTo>
                    <a:lnTo>
                      <a:pt x="603" y="133"/>
                    </a:lnTo>
                    <a:lnTo>
                      <a:pt x="606" y="126"/>
                    </a:lnTo>
                    <a:lnTo>
                      <a:pt x="606" y="139"/>
                    </a:lnTo>
                    <a:lnTo>
                      <a:pt x="606" y="148"/>
                    </a:lnTo>
                    <a:lnTo>
                      <a:pt x="606" y="157"/>
                    </a:lnTo>
                    <a:lnTo>
                      <a:pt x="609" y="166"/>
                    </a:lnTo>
                    <a:lnTo>
                      <a:pt x="609" y="159"/>
                    </a:lnTo>
                    <a:lnTo>
                      <a:pt x="612" y="146"/>
                    </a:lnTo>
                    <a:lnTo>
                      <a:pt x="612" y="135"/>
                    </a:lnTo>
                    <a:lnTo>
                      <a:pt x="615" y="128"/>
                    </a:lnTo>
                    <a:lnTo>
                      <a:pt x="615" y="141"/>
                    </a:lnTo>
                    <a:lnTo>
                      <a:pt x="615" y="155"/>
                    </a:lnTo>
                    <a:lnTo>
                      <a:pt x="615" y="164"/>
                    </a:lnTo>
                    <a:lnTo>
                      <a:pt x="615" y="172"/>
                    </a:lnTo>
                    <a:lnTo>
                      <a:pt x="615" y="164"/>
                    </a:lnTo>
                    <a:lnTo>
                      <a:pt x="618" y="155"/>
                    </a:lnTo>
                    <a:lnTo>
                      <a:pt x="621" y="146"/>
                    </a:lnTo>
                    <a:lnTo>
                      <a:pt x="621" y="159"/>
                    </a:lnTo>
                    <a:lnTo>
                      <a:pt x="621" y="172"/>
                    </a:lnTo>
                    <a:lnTo>
                      <a:pt x="621" y="179"/>
                    </a:lnTo>
                    <a:lnTo>
                      <a:pt x="624" y="172"/>
                    </a:lnTo>
                    <a:lnTo>
                      <a:pt x="630" y="159"/>
                    </a:lnTo>
                    <a:lnTo>
                      <a:pt x="633" y="150"/>
                    </a:lnTo>
                    <a:lnTo>
                      <a:pt x="633" y="144"/>
                    </a:lnTo>
                    <a:lnTo>
                      <a:pt x="633" y="161"/>
                    </a:lnTo>
                    <a:lnTo>
                      <a:pt x="630" y="170"/>
                    </a:lnTo>
                    <a:lnTo>
                      <a:pt x="633" y="159"/>
                    </a:lnTo>
                    <a:lnTo>
                      <a:pt x="633" y="150"/>
                    </a:lnTo>
                    <a:lnTo>
                      <a:pt x="636" y="164"/>
                    </a:lnTo>
                    <a:lnTo>
                      <a:pt x="636" y="170"/>
                    </a:lnTo>
                    <a:lnTo>
                      <a:pt x="636" y="159"/>
                    </a:lnTo>
                    <a:lnTo>
                      <a:pt x="639" y="80"/>
                    </a:lnTo>
                    <a:lnTo>
                      <a:pt x="639" y="172"/>
                    </a:lnTo>
                    <a:lnTo>
                      <a:pt x="636" y="186"/>
                    </a:lnTo>
                    <a:lnTo>
                      <a:pt x="636" y="192"/>
                    </a:lnTo>
                    <a:lnTo>
                      <a:pt x="642" y="181"/>
                    </a:lnTo>
                    <a:lnTo>
                      <a:pt x="645" y="175"/>
                    </a:lnTo>
                    <a:lnTo>
                      <a:pt x="645" y="190"/>
                    </a:lnTo>
                    <a:lnTo>
                      <a:pt x="645" y="199"/>
                    </a:lnTo>
                    <a:lnTo>
                      <a:pt x="645" y="192"/>
                    </a:lnTo>
                    <a:lnTo>
                      <a:pt x="648" y="181"/>
                    </a:lnTo>
                    <a:lnTo>
                      <a:pt x="648" y="175"/>
                    </a:lnTo>
                    <a:lnTo>
                      <a:pt x="651" y="168"/>
                    </a:lnTo>
                    <a:lnTo>
                      <a:pt x="651" y="181"/>
                    </a:lnTo>
                    <a:lnTo>
                      <a:pt x="648" y="192"/>
                    </a:lnTo>
                    <a:lnTo>
                      <a:pt x="648" y="201"/>
                    </a:lnTo>
                    <a:lnTo>
                      <a:pt x="648" y="190"/>
                    </a:lnTo>
                    <a:lnTo>
                      <a:pt x="648" y="181"/>
                    </a:lnTo>
                    <a:lnTo>
                      <a:pt x="648" y="190"/>
                    </a:lnTo>
                    <a:lnTo>
                      <a:pt x="648" y="203"/>
                    </a:lnTo>
                    <a:lnTo>
                      <a:pt x="648" y="210"/>
                    </a:lnTo>
                    <a:lnTo>
                      <a:pt x="648" y="197"/>
                    </a:lnTo>
                    <a:lnTo>
                      <a:pt x="651" y="186"/>
                    </a:lnTo>
                    <a:lnTo>
                      <a:pt x="651" y="195"/>
                    </a:lnTo>
                    <a:lnTo>
                      <a:pt x="651" y="206"/>
                    </a:lnTo>
                    <a:lnTo>
                      <a:pt x="651" y="214"/>
                    </a:lnTo>
                    <a:lnTo>
                      <a:pt x="651" y="203"/>
                    </a:lnTo>
                    <a:lnTo>
                      <a:pt x="654" y="190"/>
                    </a:lnTo>
                    <a:lnTo>
                      <a:pt x="654" y="170"/>
                    </a:lnTo>
                    <a:lnTo>
                      <a:pt x="657" y="159"/>
                    </a:lnTo>
                    <a:lnTo>
                      <a:pt x="654" y="170"/>
                    </a:lnTo>
                    <a:lnTo>
                      <a:pt x="654" y="181"/>
                    </a:lnTo>
                    <a:lnTo>
                      <a:pt x="651" y="192"/>
                    </a:lnTo>
                    <a:lnTo>
                      <a:pt x="651" y="199"/>
                    </a:lnTo>
                    <a:lnTo>
                      <a:pt x="657" y="186"/>
                    </a:lnTo>
                    <a:lnTo>
                      <a:pt x="660" y="177"/>
                    </a:lnTo>
                    <a:lnTo>
                      <a:pt x="663" y="170"/>
                    </a:lnTo>
                    <a:lnTo>
                      <a:pt x="663" y="177"/>
                    </a:lnTo>
                    <a:lnTo>
                      <a:pt x="660" y="190"/>
                    </a:lnTo>
                    <a:lnTo>
                      <a:pt x="660" y="199"/>
                    </a:lnTo>
                    <a:lnTo>
                      <a:pt x="657" y="206"/>
                    </a:lnTo>
                    <a:lnTo>
                      <a:pt x="660" y="199"/>
                    </a:lnTo>
                    <a:lnTo>
                      <a:pt x="663" y="188"/>
                    </a:lnTo>
                    <a:lnTo>
                      <a:pt x="666" y="166"/>
                    </a:lnTo>
                    <a:lnTo>
                      <a:pt x="669" y="153"/>
                    </a:lnTo>
                    <a:lnTo>
                      <a:pt x="669" y="146"/>
                    </a:lnTo>
                    <a:lnTo>
                      <a:pt x="666" y="157"/>
                    </a:lnTo>
                    <a:lnTo>
                      <a:pt x="663" y="166"/>
                    </a:lnTo>
                    <a:lnTo>
                      <a:pt x="663" y="172"/>
                    </a:lnTo>
                    <a:lnTo>
                      <a:pt x="663" y="179"/>
                    </a:lnTo>
                    <a:lnTo>
                      <a:pt x="663" y="170"/>
                    </a:lnTo>
                    <a:lnTo>
                      <a:pt x="663" y="153"/>
                    </a:lnTo>
                    <a:lnTo>
                      <a:pt x="663" y="137"/>
                    </a:lnTo>
                    <a:lnTo>
                      <a:pt x="666" y="119"/>
                    </a:lnTo>
                    <a:lnTo>
                      <a:pt x="675" y="0"/>
                    </a:lnTo>
                    <a:lnTo>
                      <a:pt x="675" y="86"/>
                    </a:lnTo>
                    <a:lnTo>
                      <a:pt x="678" y="73"/>
                    </a:lnTo>
                    <a:lnTo>
                      <a:pt x="684" y="64"/>
                    </a:lnTo>
                    <a:lnTo>
                      <a:pt x="684" y="71"/>
                    </a:lnTo>
                    <a:lnTo>
                      <a:pt x="684" y="84"/>
                    </a:lnTo>
                    <a:lnTo>
                      <a:pt x="684" y="93"/>
                    </a:lnTo>
                    <a:lnTo>
                      <a:pt x="684" y="104"/>
                    </a:lnTo>
                    <a:lnTo>
                      <a:pt x="684" y="117"/>
                    </a:lnTo>
                    <a:lnTo>
                      <a:pt x="681" y="133"/>
                    </a:lnTo>
                    <a:lnTo>
                      <a:pt x="675" y="150"/>
                    </a:lnTo>
                    <a:lnTo>
                      <a:pt x="672" y="157"/>
                    </a:lnTo>
                    <a:lnTo>
                      <a:pt x="672" y="164"/>
                    </a:lnTo>
                    <a:lnTo>
                      <a:pt x="669" y="170"/>
                    </a:lnTo>
                    <a:lnTo>
                      <a:pt x="669" y="161"/>
                    </a:lnTo>
                    <a:lnTo>
                      <a:pt x="669" y="150"/>
                    </a:lnTo>
                    <a:lnTo>
                      <a:pt x="669" y="144"/>
                    </a:lnTo>
                    <a:lnTo>
                      <a:pt x="669" y="133"/>
                    </a:lnTo>
                    <a:lnTo>
                      <a:pt x="672" y="122"/>
                    </a:lnTo>
                    <a:lnTo>
                      <a:pt x="672" y="111"/>
                    </a:lnTo>
                    <a:lnTo>
                      <a:pt x="675" y="104"/>
                    </a:lnTo>
                    <a:lnTo>
                      <a:pt x="678" y="97"/>
                    </a:lnTo>
                    <a:lnTo>
                      <a:pt x="678" y="91"/>
                    </a:lnTo>
                    <a:lnTo>
                      <a:pt x="675" y="99"/>
                    </a:lnTo>
                    <a:lnTo>
                      <a:pt x="675" y="122"/>
                    </a:lnTo>
                    <a:lnTo>
                      <a:pt x="672" y="135"/>
                    </a:lnTo>
                    <a:lnTo>
                      <a:pt x="672" y="141"/>
                    </a:lnTo>
                    <a:lnTo>
                      <a:pt x="672" y="148"/>
                    </a:lnTo>
                    <a:lnTo>
                      <a:pt x="672" y="130"/>
                    </a:lnTo>
                    <a:lnTo>
                      <a:pt x="675" y="122"/>
                    </a:lnTo>
                    <a:lnTo>
                      <a:pt x="675" y="108"/>
                    </a:lnTo>
                    <a:lnTo>
                      <a:pt x="678" y="97"/>
                    </a:lnTo>
                    <a:lnTo>
                      <a:pt x="678" y="108"/>
                    </a:lnTo>
                    <a:lnTo>
                      <a:pt x="678" y="122"/>
                    </a:lnTo>
                    <a:lnTo>
                      <a:pt x="678" y="130"/>
                    </a:lnTo>
                    <a:lnTo>
                      <a:pt x="678" y="139"/>
                    </a:lnTo>
                    <a:lnTo>
                      <a:pt x="678" y="146"/>
                    </a:lnTo>
                    <a:lnTo>
                      <a:pt x="678" y="153"/>
                    </a:lnTo>
                    <a:lnTo>
                      <a:pt x="675" y="161"/>
                    </a:lnTo>
                    <a:lnTo>
                      <a:pt x="675" y="150"/>
                    </a:lnTo>
                    <a:lnTo>
                      <a:pt x="678" y="144"/>
                    </a:lnTo>
                    <a:lnTo>
                      <a:pt x="678" y="155"/>
                    </a:lnTo>
                    <a:lnTo>
                      <a:pt x="678" y="164"/>
                    </a:lnTo>
                    <a:lnTo>
                      <a:pt x="675" y="177"/>
                    </a:lnTo>
                    <a:lnTo>
                      <a:pt x="672" y="183"/>
                    </a:lnTo>
                    <a:lnTo>
                      <a:pt x="672" y="190"/>
                    </a:lnTo>
                    <a:lnTo>
                      <a:pt x="669" y="197"/>
                    </a:lnTo>
                    <a:lnTo>
                      <a:pt x="672" y="183"/>
                    </a:lnTo>
                    <a:lnTo>
                      <a:pt x="672" y="177"/>
                    </a:lnTo>
                    <a:lnTo>
                      <a:pt x="672" y="188"/>
                    </a:lnTo>
                    <a:lnTo>
                      <a:pt x="672" y="197"/>
                    </a:lnTo>
                    <a:lnTo>
                      <a:pt x="672" y="208"/>
                    </a:lnTo>
                    <a:lnTo>
                      <a:pt x="672" y="214"/>
                    </a:lnTo>
                    <a:lnTo>
                      <a:pt x="678" y="203"/>
                    </a:lnTo>
                    <a:lnTo>
                      <a:pt x="678" y="190"/>
                    </a:lnTo>
                    <a:lnTo>
                      <a:pt x="678" y="183"/>
                    </a:lnTo>
                    <a:lnTo>
                      <a:pt x="678" y="177"/>
                    </a:lnTo>
                    <a:lnTo>
                      <a:pt x="678" y="170"/>
                    </a:lnTo>
                    <a:lnTo>
                      <a:pt x="678" y="164"/>
                    </a:lnTo>
                    <a:lnTo>
                      <a:pt x="678" y="155"/>
                    </a:lnTo>
                    <a:lnTo>
                      <a:pt x="681" y="148"/>
                    </a:lnTo>
                    <a:lnTo>
                      <a:pt x="684" y="164"/>
                    </a:lnTo>
                    <a:lnTo>
                      <a:pt x="684" y="175"/>
                    </a:lnTo>
                    <a:lnTo>
                      <a:pt x="684" y="181"/>
                    </a:lnTo>
                    <a:lnTo>
                      <a:pt x="684" y="188"/>
                    </a:lnTo>
                    <a:lnTo>
                      <a:pt x="684" y="199"/>
                    </a:lnTo>
                    <a:lnTo>
                      <a:pt x="681" y="206"/>
                    </a:lnTo>
                    <a:lnTo>
                      <a:pt x="681" y="192"/>
                    </a:lnTo>
                    <a:lnTo>
                      <a:pt x="681" y="179"/>
                    </a:lnTo>
                    <a:lnTo>
                      <a:pt x="684" y="170"/>
                    </a:lnTo>
                    <a:lnTo>
                      <a:pt x="687" y="161"/>
                    </a:lnTo>
                    <a:lnTo>
                      <a:pt x="687" y="155"/>
                    </a:lnTo>
                    <a:lnTo>
                      <a:pt x="687" y="166"/>
                    </a:lnTo>
                    <a:lnTo>
                      <a:pt x="687" y="179"/>
                    </a:lnTo>
                    <a:lnTo>
                      <a:pt x="687" y="188"/>
                    </a:lnTo>
                    <a:lnTo>
                      <a:pt x="687" y="195"/>
                    </a:lnTo>
                    <a:lnTo>
                      <a:pt x="687" y="203"/>
                    </a:lnTo>
                    <a:lnTo>
                      <a:pt x="684" y="210"/>
                    </a:lnTo>
                    <a:lnTo>
                      <a:pt x="684" y="201"/>
                    </a:lnTo>
                    <a:lnTo>
                      <a:pt x="684" y="192"/>
                    </a:lnTo>
                    <a:lnTo>
                      <a:pt x="687" y="179"/>
                    </a:lnTo>
                    <a:lnTo>
                      <a:pt x="687" y="166"/>
                    </a:lnTo>
                    <a:lnTo>
                      <a:pt x="690" y="155"/>
                    </a:lnTo>
                    <a:lnTo>
                      <a:pt x="699" y="46"/>
                    </a:lnTo>
                    <a:lnTo>
                      <a:pt x="705" y="181"/>
                    </a:lnTo>
                    <a:lnTo>
                      <a:pt x="693" y="164"/>
                    </a:lnTo>
                    <a:lnTo>
                      <a:pt x="693" y="177"/>
                    </a:lnTo>
                    <a:lnTo>
                      <a:pt x="693" y="186"/>
                    </a:lnTo>
                    <a:lnTo>
                      <a:pt x="693" y="192"/>
                    </a:lnTo>
                    <a:lnTo>
                      <a:pt x="693" y="201"/>
                    </a:lnTo>
                    <a:lnTo>
                      <a:pt x="696" y="190"/>
                    </a:lnTo>
                    <a:lnTo>
                      <a:pt x="699" y="181"/>
                    </a:lnTo>
                    <a:lnTo>
                      <a:pt x="699" y="175"/>
                    </a:lnTo>
                    <a:lnTo>
                      <a:pt x="699" y="186"/>
                    </a:lnTo>
                    <a:lnTo>
                      <a:pt x="699" y="199"/>
                    </a:lnTo>
                    <a:lnTo>
                      <a:pt x="699" y="208"/>
                    </a:lnTo>
                    <a:lnTo>
                      <a:pt x="699" y="214"/>
                    </a:lnTo>
                    <a:lnTo>
                      <a:pt x="705" y="201"/>
                    </a:lnTo>
                    <a:lnTo>
                      <a:pt x="708" y="188"/>
                    </a:lnTo>
                    <a:lnTo>
                      <a:pt x="711" y="177"/>
                    </a:lnTo>
                    <a:lnTo>
                      <a:pt x="714" y="183"/>
                    </a:lnTo>
                    <a:lnTo>
                      <a:pt x="711" y="197"/>
                    </a:lnTo>
                    <a:lnTo>
                      <a:pt x="708" y="210"/>
                    </a:lnTo>
                    <a:lnTo>
                      <a:pt x="708" y="217"/>
                    </a:lnTo>
                    <a:lnTo>
                      <a:pt x="711" y="208"/>
                    </a:lnTo>
                    <a:lnTo>
                      <a:pt x="714" y="197"/>
                    </a:lnTo>
                    <a:lnTo>
                      <a:pt x="717" y="214"/>
                    </a:lnTo>
                    <a:lnTo>
                      <a:pt x="714" y="223"/>
                    </a:lnTo>
                    <a:lnTo>
                      <a:pt x="714" y="230"/>
                    </a:lnTo>
                    <a:lnTo>
                      <a:pt x="723" y="221"/>
                    </a:lnTo>
                    <a:lnTo>
                      <a:pt x="726" y="208"/>
                    </a:lnTo>
                    <a:lnTo>
                      <a:pt x="732" y="201"/>
                    </a:lnTo>
                    <a:lnTo>
                      <a:pt x="729" y="214"/>
                    </a:lnTo>
                    <a:lnTo>
                      <a:pt x="735" y="208"/>
                    </a:lnTo>
                    <a:lnTo>
                      <a:pt x="738" y="201"/>
                    </a:lnTo>
                    <a:lnTo>
                      <a:pt x="741" y="217"/>
                    </a:lnTo>
                    <a:lnTo>
                      <a:pt x="744" y="208"/>
                    </a:lnTo>
                    <a:lnTo>
                      <a:pt x="744" y="197"/>
                    </a:lnTo>
                    <a:lnTo>
                      <a:pt x="747" y="188"/>
                    </a:lnTo>
                    <a:lnTo>
                      <a:pt x="747" y="181"/>
                    </a:lnTo>
                    <a:lnTo>
                      <a:pt x="747" y="175"/>
                    </a:lnTo>
                    <a:lnTo>
                      <a:pt x="750" y="168"/>
                    </a:lnTo>
                    <a:lnTo>
                      <a:pt x="750" y="186"/>
                    </a:lnTo>
                    <a:lnTo>
                      <a:pt x="750" y="199"/>
                    </a:lnTo>
                    <a:lnTo>
                      <a:pt x="750" y="208"/>
                    </a:lnTo>
                    <a:lnTo>
                      <a:pt x="750" y="214"/>
                    </a:lnTo>
                    <a:lnTo>
                      <a:pt x="756" y="199"/>
                    </a:lnTo>
                    <a:lnTo>
                      <a:pt x="759" y="181"/>
                    </a:lnTo>
                    <a:lnTo>
                      <a:pt x="765" y="139"/>
                    </a:lnTo>
                    <a:lnTo>
                      <a:pt x="762" y="186"/>
                    </a:lnTo>
                    <a:lnTo>
                      <a:pt x="759" y="199"/>
                    </a:lnTo>
                    <a:lnTo>
                      <a:pt x="759" y="208"/>
                    </a:lnTo>
                    <a:lnTo>
                      <a:pt x="765" y="197"/>
                    </a:lnTo>
                    <a:lnTo>
                      <a:pt x="768" y="188"/>
                    </a:lnTo>
                    <a:lnTo>
                      <a:pt x="768" y="181"/>
                    </a:lnTo>
                    <a:lnTo>
                      <a:pt x="768" y="188"/>
                    </a:lnTo>
                    <a:lnTo>
                      <a:pt x="768" y="197"/>
                    </a:lnTo>
                    <a:lnTo>
                      <a:pt x="765" y="206"/>
                    </a:lnTo>
                    <a:lnTo>
                      <a:pt x="765" y="212"/>
                    </a:lnTo>
                    <a:lnTo>
                      <a:pt x="768" y="203"/>
                    </a:lnTo>
                    <a:lnTo>
                      <a:pt x="771" y="190"/>
                    </a:lnTo>
                    <a:lnTo>
                      <a:pt x="774" y="181"/>
                    </a:lnTo>
                    <a:lnTo>
                      <a:pt x="777" y="197"/>
                    </a:lnTo>
                    <a:lnTo>
                      <a:pt x="774" y="206"/>
                    </a:lnTo>
                    <a:lnTo>
                      <a:pt x="780" y="195"/>
                    </a:lnTo>
                    <a:lnTo>
                      <a:pt x="783" y="186"/>
                    </a:lnTo>
                    <a:lnTo>
                      <a:pt x="783" y="179"/>
                    </a:lnTo>
                    <a:lnTo>
                      <a:pt x="783" y="188"/>
                    </a:lnTo>
                    <a:lnTo>
                      <a:pt x="777" y="201"/>
                    </a:lnTo>
                    <a:lnTo>
                      <a:pt x="777" y="210"/>
                    </a:lnTo>
                    <a:lnTo>
                      <a:pt x="777" y="203"/>
                    </a:lnTo>
                    <a:lnTo>
                      <a:pt x="777" y="190"/>
                    </a:lnTo>
                    <a:lnTo>
                      <a:pt x="783" y="175"/>
                    </a:lnTo>
                    <a:lnTo>
                      <a:pt x="792" y="159"/>
                    </a:lnTo>
                    <a:lnTo>
                      <a:pt x="792" y="175"/>
                    </a:lnTo>
                    <a:lnTo>
                      <a:pt x="789" y="188"/>
                    </a:lnTo>
                    <a:lnTo>
                      <a:pt x="789" y="197"/>
                    </a:lnTo>
                    <a:lnTo>
                      <a:pt x="798" y="186"/>
                    </a:lnTo>
                    <a:lnTo>
                      <a:pt x="801" y="179"/>
                    </a:lnTo>
                    <a:lnTo>
                      <a:pt x="804" y="195"/>
                    </a:lnTo>
                    <a:lnTo>
                      <a:pt x="801" y="206"/>
                    </a:lnTo>
                    <a:lnTo>
                      <a:pt x="801" y="212"/>
                    </a:lnTo>
                    <a:lnTo>
                      <a:pt x="807" y="206"/>
                    </a:lnTo>
                    <a:lnTo>
                      <a:pt x="813" y="197"/>
                    </a:lnTo>
                    <a:lnTo>
                      <a:pt x="819" y="188"/>
                    </a:lnTo>
                    <a:lnTo>
                      <a:pt x="825" y="168"/>
                    </a:lnTo>
                    <a:lnTo>
                      <a:pt x="825" y="192"/>
                    </a:lnTo>
                    <a:lnTo>
                      <a:pt x="822" y="203"/>
                    </a:lnTo>
                    <a:lnTo>
                      <a:pt x="822" y="214"/>
                    </a:lnTo>
                    <a:lnTo>
                      <a:pt x="828" y="203"/>
                    </a:lnTo>
                    <a:lnTo>
                      <a:pt x="837" y="192"/>
                    </a:lnTo>
                    <a:lnTo>
                      <a:pt x="840" y="186"/>
                    </a:lnTo>
                    <a:lnTo>
                      <a:pt x="843" y="195"/>
                    </a:lnTo>
                    <a:lnTo>
                      <a:pt x="843" y="203"/>
                    </a:lnTo>
                    <a:lnTo>
                      <a:pt x="843" y="192"/>
                    </a:lnTo>
                    <a:lnTo>
                      <a:pt x="846" y="186"/>
                    </a:lnTo>
                    <a:lnTo>
                      <a:pt x="846" y="192"/>
                    </a:lnTo>
                    <a:lnTo>
                      <a:pt x="843" y="201"/>
                    </a:lnTo>
                    <a:lnTo>
                      <a:pt x="843" y="190"/>
                    </a:lnTo>
                    <a:lnTo>
                      <a:pt x="843" y="139"/>
                    </a:lnTo>
                    <a:lnTo>
                      <a:pt x="846" y="190"/>
                    </a:lnTo>
                    <a:lnTo>
                      <a:pt x="843" y="203"/>
                    </a:lnTo>
                    <a:lnTo>
                      <a:pt x="840" y="210"/>
                    </a:lnTo>
                    <a:lnTo>
                      <a:pt x="846" y="199"/>
                    </a:lnTo>
                    <a:lnTo>
                      <a:pt x="849" y="192"/>
                    </a:lnTo>
                    <a:lnTo>
                      <a:pt x="846" y="208"/>
                    </a:lnTo>
                    <a:lnTo>
                      <a:pt x="846" y="214"/>
                    </a:lnTo>
                    <a:lnTo>
                      <a:pt x="846" y="206"/>
                    </a:lnTo>
                    <a:lnTo>
                      <a:pt x="846" y="195"/>
                    </a:lnTo>
                    <a:lnTo>
                      <a:pt x="843" y="201"/>
                    </a:lnTo>
                    <a:lnTo>
                      <a:pt x="840" y="208"/>
                    </a:lnTo>
                    <a:lnTo>
                      <a:pt x="837" y="201"/>
                    </a:lnTo>
                    <a:lnTo>
                      <a:pt x="834" y="195"/>
                    </a:lnTo>
                    <a:lnTo>
                      <a:pt x="822" y="210"/>
                    </a:lnTo>
                    <a:lnTo>
                      <a:pt x="822" y="199"/>
                    </a:lnTo>
                    <a:lnTo>
                      <a:pt x="816" y="208"/>
                    </a:lnTo>
                    <a:lnTo>
                      <a:pt x="816" y="201"/>
                    </a:lnTo>
                    <a:lnTo>
                      <a:pt x="813" y="192"/>
                    </a:lnTo>
                    <a:lnTo>
                      <a:pt x="813" y="199"/>
                    </a:lnTo>
                    <a:lnTo>
                      <a:pt x="807" y="208"/>
                    </a:lnTo>
                    <a:lnTo>
                      <a:pt x="810" y="197"/>
                    </a:lnTo>
                    <a:lnTo>
                      <a:pt x="807" y="210"/>
                    </a:lnTo>
                    <a:lnTo>
                      <a:pt x="810" y="203"/>
                    </a:lnTo>
                    <a:lnTo>
                      <a:pt x="813" y="197"/>
                    </a:lnTo>
                    <a:lnTo>
                      <a:pt x="819" y="190"/>
                    </a:lnTo>
                    <a:lnTo>
                      <a:pt x="819" y="199"/>
                    </a:lnTo>
                    <a:lnTo>
                      <a:pt x="819" y="210"/>
                    </a:lnTo>
                    <a:lnTo>
                      <a:pt x="828" y="197"/>
                    </a:lnTo>
                    <a:lnTo>
                      <a:pt x="834" y="206"/>
                    </a:lnTo>
                    <a:lnTo>
                      <a:pt x="834" y="199"/>
                    </a:lnTo>
                    <a:lnTo>
                      <a:pt x="837" y="192"/>
                    </a:lnTo>
                    <a:lnTo>
                      <a:pt x="837" y="199"/>
                    </a:lnTo>
                    <a:lnTo>
                      <a:pt x="837" y="206"/>
                    </a:lnTo>
                    <a:lnTo>
                      <a:pt x="846" y="197"/>
                    </a:lnTo>
                    <a:lnTo>
                      <a:pt x="846" y="190"/>
                    </a:lnTo>
                    <a:lnTo>
                      <a:pt x="849" y="210"/>
                    </a:lnTo>
                    <a:lnTo>
                      <a:pt x="849" y="217"/>
                    </a:lnTo>
                    <a:lnTo>
                      <a:pt x="852" y="203"/>
                    </a:lnTo>
                    <a:lnTo>
                      <a:pt x="855" y="197"/>
                    </a:lnTo>
                    <a:lnTo>
                      <a:pt x="858" y="188"/>
                    </a:lnTo>
                    <a:lnTo>
                      <a:pt x="864" y="161"/>
                    </a:lnTo>
                    <a:lnTo>
                      <a:pt x="858" y="188"/>
                    </a:lnTo>
                    <a:lnTo>
                      <a:pt x="858" y="197"/>
                    </a:lnTo>
                    <a:lnTo>
                      <a:pt x="855" y="208"/>
                    </a:lnTo>
                    <a:lnTo>
                      <a:pt x="855" y="217"/>
                    </a:lnTo>
                    <a:lnTo>
                      <a:pt x="852" y="223"/>
                    </a:lnTo>
                    <a:lnTo>
                      <a:pt x="858" y="212"/>
                    </a:lnTo>
                    <a:lnTo>
                      <a:pt x="861" y="203"/>
                    </a:lnTo>
                    <a:lnTo>
                      <a:pt x="861" y="195"/>
                    </a:lnTo>
                    <a:lnTo>
                      <a:pt x="864" y="208"/>
                    </a:lnTo>
                    <a:lnTo>
                      <a:pt x="864" y="214"/>
                    </a:lnTo>
                    <a:lnTo>
                      <a:pt x="864" y="221"/>
                    </a:lnTo>
                    <a:lnTo>
                      <a:pt x="870" y="210"/>
                    </a:lnTo>
                    <a:lnTo>
                      <a:pt x="873" y="201"/>
                    </a:lnTo>
                    <a:lnTo>
                      <a:pt x="873" y="219"/>
                    </a:lnTo>
                    <a:lnTo>
                      <a:pt x="870" y="230"/>
                    </a:lnTo>
                    <a:lnTo>
                      <a:pt x="876" y="221"/>
                    </a:lnTo>
                    <a:lnTo>
                      <a:pt x="882" y="208"/>
                    </a:lnTo>
                    <a:lnTo>
                      <a:pt x="879" y="225"/>
                    </a:lnTo>
                    <a:lnTo>
                      <a:pt x="876" y="237"/>
                    </a:lnTo>
                    <a:lnTo>
                      <a:pt x="876" y="245"/>
                    </a:lnTo>
                    <a:lnTo>
                      <a:pt x="879" y="239"/>
                    </a:lnTo>
                    <a:lnTo>
                      <a:pt x="882" y="230"/>
                    </a:lnTo>
                    <a:lnTo>
                      <a:pt x="882" y="223"/>
                    </a:lnTo>
                    <a:lnTo>
                      <a:pt x="882" y="217"/>
                    </a:lnTo>
                    <a:lnTo>
                      <a:pt x="882" y="210"/>
                    </a:lnTo>
                    <a:lnTo>
                      <a:pt x="882" y="203"/>
                    </a:lnTo>
                    <a:lnTo>
                      <a:pt x="882" y="210"/>
                    </a:lnTo>
                    <a:lnTo>
                      <a:pt x="882" y="217"/>
                    </a:lnTo>
                    <a:lnTo>
                      <a:pt x="882" y="206"/>
                    </a:lnTo>
                    <a:lnTo>
                      <a:pt x="882" y="192"/>
                    </a:lnTo>
                    <a:lnTo>
                      <a:pt x="885" y="186"/>
                    </a:lnTo>
                    <a:lnTo>
                      <a:pt x="885" y="201"/>
                    </a:lnTo>
                    <a:lnTo>
                      <a:pt x="885" y="210"/>
                    </a:lnTo>
                    <a:lnTo>
                      <a:pt x="888" y="201"/>
                    </a:lnTo>
                    <a:lnTo>
                      <a:pt x="891" y="195"/>
                    </a:lnTo>
                    <a:lnTo>
                      <a:pt x="891" y="201"/>
                    </a:lnTo>
                    <a:lnTo>
                      <a:pt x="888" y="210"/>
                    </a:lnTo>
                    <a:lnTo>
                      <a:pt x="891" y="201"/>
                    </a:lnTo>
                    <a:lnTo>
                      <a:pt x="888" y="210"/>
                    </a:lnTo>
                    <a:lnTo>
                      <a:pt x="885" y="217"/>
                    </a:lnTo>
                    <a:lnTo>
                      <a:pt x="891" y="210"/>
                    </a:lnTo>
                    <a:lnTo>
                      <a:pt x="891" y="203"/>
                    </a:lnTo>
                    <a:lnTo>
                      <a:pt x="894" y="197"/>
                    </a:lnTo>
                    <a:lnTo>
                      <a:pt x="894" y="190"/>
                    </a:lnTo>
                    <a:lnTo>
                      <a:pt x="894" y="183"/>
                    </a:lnTo>
                    <a:lnTo>
                      <a:pt x="894" y="192"/>
                    </a:lnTo>
                    <a:lnTo>
                      <a:pt x="894" y="199"/>
                    </a:lnTo>
                    <a:lnTo>
                      <a:pt x="891" y="206"/>
                    </a:lnTo>
                    <a:lnTo>
                      <a:pt x="891" y="212"/>
                    </a:lnTo>
                    <a:lnTo>
                      <a:pt x="894" y="206"/>
                    </a:lnTo>
                    <a:lnTo>
                      <a:pt x="897" y="197"/>
                    </a:lnTo>
                    <a:lnTo>
                      <a:pt x="900" y="183"/>
                    </a:lnTo>
                    <a:lnTo>
                      <a:pt x="903" y="137"/>
                    </a:lnTo>
                    <a:lnTo>
                      <a:pt x="900" y="183"/>
                    </a:lnTo>
                    <a:lnTo>
                      <a:pt x="900" y="195"/>
                    </a:lnTo>
                    <a:lnTo>
                      <a:pt x="900" y="206"/>
                    </a:lnTo>
                    <a:lnTo>
                      <a:pt x="900" y="214"/>
                    </a:lnTo>
                    <a:lnTo>
                      <a:pt x="903" y="201"/>
                    </a:lnTo>
                    <a:lnTo>
                      <a:pt x="903" y="192"/>
                    </a:lnTo>
                    <a:lnTo>
                      <a:pt x="903" y="199"/>
                    </a:lnTo>
                    <a:lnTo>
                      <a:pt x="903" y="208"/>
                    </a:lnTo>
                    <a:lnTo>
                      <a:pt x="903" y="214"/>
                    </a:lnTo>
                    <a:lnTo>
                      <a:pt x="903" y="208"/>
                    </a:lnTo>
                    <a:lnTo>
                      <a:pt x="906" y="201"/>
                    </a:lnTo>
                    <a:lnTo>
                      <a:pt x="909" y="195"/>
                    </a:lnTo>
                    <a:lnTo>
                      <a:pt x="909" y="201"/>
                    </a:lnTo>
                    <a:lnTo>
                      <a:pt x="906" y="208"/>
                    </a:lnTo>
                    <a:lnTo>
                      <a:pt x="906" y="201"/>
                    </a:lnTo>
                  </a:path>
                </a:pathLst>
              </a:custGeom>
              <a:noFill/>
              <a:ln w="12700" cap="rnd" cmpd="sng">
                <a:solidFill>
                  <a:srgbClr val="FF00FF"/>
                </a:solidFill>
                <a:prstDash val="solid"/>
                <a:round/>
                <a:headEnd type="none" w="med" len="med"/>
                <a:tailEnd type="none" w="med" len="med"/>
              </a:ln>
              <a:effectLst/>
            </p:spPr>
            <p:txBody>
              <a:bodyPr/>
              <a:lstStyle/>
              <a:p>
                <a:endParaRPr lang="el-GR"/>
              </a:p>
            </p:txBody>
          </p:sp>
          <p:grpSp>
            <p:nvGrpSpPr>
              <p:cNvPr id="6" name="Group 35"/>
              <p:cNvGrpSpPr>
                <a:grpSpLocks/>
              </p:cNvGrpSpPr>
              <p:nvPr/>
            </p:nvGrpSpPr>
            <p:grpSpPr bwMode="auto">
              <a:xfrm>
                <a:off x="2667" y="1780"/>
                <a:ext cx="2990" cy="397"/>
                <a:chOff x="2667" y="1780"/>
                <a:chExt cx="2990" cy="397"/>
              </a:xfrm>
            </p:grpSpPr>
            <p:sp>
              <p:nvSpPr>
                <p:cNvPr id="368676" name="Freeform 36"/>
                <p:cNvSpPr>
                  <a:spLocks/>
                </p:cNvSpPr>
                <p:nvPr/>
              </p:nvSpPr>
              <p:spPr bwMode="auto">
                <a:xfrm>
                  <a:off x="2667" y="2033"/>
                  <a:ext cx="1957" cy="144"/>
                </a:xfrm>
                <a:custGeom>
                  <a:avLst/>
                  <a:gdLst/>
                  <a:ahLst/>
                  <a:cxnLst>
                    <a:cxn ang="0">
                      <a:pos x="27" y="162"/>
                    </a:cxn>
                    <a:cxn ang="0">
                      <a:pos x="63" y="153"/>
                    </a:cxn>
                    <a:cxn ang="0">
                      <a:pos x="96" y="156"/>
                    </a:cxn>
                    <a:cxn ang="0">
                      <a:pos x="135" y="147"/>
                    </a:cxn>
                    <a:cxn ang="0">
                      <a:pos x="171" y="156"/>
                    </a:cxn>
                    <a:cxn ang="0">
                      <a:pos x="207" y="150"/>
                    </a:cxn>
                    <a:cxn ang="0">
                      <a:pos x="246" y="141"/>
                    </a:cxn>
                    <a:cxn ang="0">
                      <a:pos x="285" y="150"/>
                    </a:cxn>
                    <a:cxn ang="0">
                      <a:pos x="321" y="159"/>
                    </a:cxn>
                    <a:cxn ang="0">
                      <a:pos x="357" y="159"/>
                    </a:cxn>
                    <a:cxn ang="0">
                      <a:pos x="393" y="147"/>
                    </a:cxn>
                    <a:cxn ang="0">
                      <a:pos x="426" y="144"/>
                    </a:cxn>
                    <a:cxn ang="0">
                      <a:pos x="462" y="132"/>
                    </a:cxn>
                    <a:cxn ang="0">
                      <a:pos x="498" y="138"/>
                    </a:cxn>
                    <a:cxn ang="0">
                      <a:pos x="534" y="141"/>
                    </a:cxn>
                    <a:cxn ang="0">
                      <a:pos x="570" y="138"/>
                    </a:cxn>
                    <a:cxn ang="0">
                      <a:pos x="597" y="123"/>
                    </a:cxn>
                    <a:cxn ang="0">
                      <a:pos x="618" y="120"/>
                    </a:cxn>
                    <a:cxn ang="0">
                      <a:pos x="657" y="141"/>
                    </a:cxn>
                    <a:cxn ang="0">
                      <a:pos x="675" y="114"/>
                    </a:cxn>
                    <a:cxn ang="0">
                      <a:pos x="687" y="150"/>
                    </a:cxn>
                    <a:cxn ang="0">
                      <a:pos x="726" y="132"/>
                    </a:cxn>
                    <a:cxn ang="0">
                      <a:pos x="759" y="132"/>
                    </a:cxn>
                    <a:cxn ang="0">
                      <a:pos x="792" y="129"/>
                    </a:cxn>
                    <a:cxn ang="0">
                      <a:pos x="828" y="132"/>
                    </a:cxn>
                    <a:cxn ang="0">
                      <a:pos x="864" y="129"/>
                    </a:cxn>
                    <a:cxn ang="0">
                      <a:pos x="873" y="108"/>
                    </a:cxn>
                    <a:cxn ang="0">
                      <a:pos x="882" y="72"/>
                    </a:cxn>
                    <a:cxn ang="0">
                      <a:pos x="882" y="36"/>
                    </a:cxn>
                    <a:cxn ang="0">
                      <a:pos x="888" y="36"/>
                    </a:cxn>
                    <a:cxn ang="0">
                      <a:pos x="891" y="72"/>
                    </a:cxn>
                    <a:cxn ang="0">
                      <a:pos x="891" y="108"/>
                    </a:cxn>
                    <a:cxn ang="0">
                      <a:pos x="897" y="144"/>
                    </a:cxn>
                    <a:cxn ang="0">
                      <a:pos x="915" y="138"/>
                    </a:cxn>
                    <a:cxn ang="0">
                      <a:pos x="951" y="132"/>
                    </a:cxn>
                    <a:cxn ang="0">
                      <a:pos x="987" y="129"/>
                    </a:cxn>
                    <a:cxn ang="0">
                      <a:pos x="1023" y="129"/>
                    </a:cxn>
                    <a:cxn ang="0">
                      <a:pos x="1059" y="120"/>
                    </a:cxn>
                    <a:cxn ang="0">
                      <a:pos x="1092" y="129"/>
                    </a:cxn>
                    <a:cxn ang="0">
                      <a:pos x="1128" y="129"/>
                    </a:cxn>
                    <a:cxn ang="0">
                      <a:pos x="1164" y="126"/>
                    </a:cxn>
                    <a:cxn ang="0">
                      <a:pos x="1200" y="132"/>
                    </a:cxn>
                    <a:cxn ang="0">
                      <a:pos x="1233" y="132"/>
                    </a:cxn>
                    <a:cxn ang="0">
                      <a:pos x="1269" y="126"/>
                    </a:cxn>
                    <a:cxn ang="0">
                      <a:pos x="1305" y="123"/>
                    </a:cxn>
                    <a:cxn ang="0">
                      <a:pos x="1347" y="120"/>
                    </a:cxn>
                    <a:cxn ang="0">
                      <a:pos x="1383" y="126"/>
                    </a:cxn>
                    <a:cxn ang="0">
                      <a:pos x="1422" y="120"/>
                    </a:cxn>
                    <a:cxn ang="0">
                      <a:pos x="1458" y="123"/>
                    </a:cxn>
                    <a:cxn ang="0">
                      <a:pos x="1494" y="117"/>
                    </a:cxn>
                    <a:cxn ang="0">
                      <a:pos x="1530" y="117"/>
                    </a:cxn>
                    <a:cxn ang="0">
                      <a:pos x="1569" y="108"/>
                    </a:cxn>
                    <a:cxn ang="0">
                      <a:pos x="1605" y="108"/>
                    </a:cxn>
                    <a:cxn ang="0">
                      <a:pos x="1647" y="114"/>
                    </a:cxn>
                    <a:cxn ang="0">
                      <a:pos x="1692" y="108"/>
                    </a:cxn>
                    <a:cxn ang="0">
                      <a:pos x="1722" y="36"/>
                    </a:cxn>
                    <a:cxn ang="0">
                      <a:pos x="1758" y="114"/>
                    </a:cxn>
                    <a:cxn ang="0">
                      <a:pos x="1797" y="105"/>
                    </a:cxn>
                    <a:cxn ang="0">
                      <a:pos x="1833" y="105"/>
                    </a:cxn>
                    <a:cxn ang="0">
                      <a:pos x="1863" y="93"/>
                    </a:cxn>
                  </a:cxnLst>
                  <a:rect l="0" t="0" r="r" b="b"/>
                  <a:pathLst>
                    <a:path w="1894" h="163">
                      <a:moveTo>
                        <a:pt x="0" y="159"/>
                      </a:moveTo>
                      <a:lnTo>
                        <a:pt x="9" y="162"/>
                      </a:lnTo>
                      <a:lnTo>
                        <a:pt x="18" y="162"/>
                      </a:lnTo>
                      <a:lnTo>
                        <a:pt x="27" y="162"/>
                      </a:lnTo>
                      <a:lnTo>
                        <a:pt x="36" y="159"/>
                      </a:lnTo>
                      <a:lnTo>
                        <a:pt x="45" y="159"/>
                      </a:lnTo>
                      <a:lnTo>
                        <a:pt x="54" y="156"/>
                      </a:lnTo>
                      <a:lnTo>
                        <a:pt x="63" y="153"/>
                      </a:lnTo>
                      <a:lnTo>
                        <a:pt x="72" y="147"/>
                      </a:lnTo>
                      <a:lnTo>
                        <a:pt x="81" y="147"/>
                      </a:lnTo>
                      <a:lnTo>
                        <a:pt x="90" y="147"/>
                      </a:lnTo>
                      <a:lnTo>
                        <a:pt x="96" y="156"/>
                      </a:lnTo>
                      <a:lnTo>
                        <a:pt x="105" y="156"/>
                      </a:lnTo>
                      <a:lnTo>
                        <a:pt x="117" y="156"/>
                      </a:lnTo>
                      <a:lnTo>
                        <a:pt x="126" y="150"/>
                      </a:lnTo>
                      <a:lnTo>
                        <a:pt x="135" y="147"/>
                      </a:lnTo>
                      <a:lnTo>
                        <a:pt x="144" y="147"/>
                      </a:lnTo>
                      <a:lnTo>
                        <a:pt x="150" y="156"/>
                      </a:lnTo>
                      <a:lnTo>
                        <a:pt x="159" y="156"/>
                      </a:lnTo>
                      <a:lnTo>
                        <a:pt x="171" y="156"/>
                      </a:lnTo>
                      <a:lnTo>
                        <a:pt x="180" y="156"/>
                      </a:lnTo>
                      <a:lnTo>
                        <a:pt x="189" y="156"/>
                      </a:lnTo>
                      <a:lnTo>
                        <a:pt x="198" y="153"/>
                      </a:lnTo>
                      <a:lnTo>
                        <a:pt x="207" y="150"/>
                      </a:lnTo>
                      <a:lnTo>
                        <a:pt x="219" y="147"/>
                      </a:lnTo>
                      <a:lnTo>
                        <a:pt x="228" y="144"/>
                      </a:lnTo>
                      <a:lnTo>
                        <a:pt x="237" y="144"/>
                      </a:lnTo>
                      <a:lnTo>
                        <a:pt x="246" y="141"/>
                      </a:lnTo>
                      <a:lnTo>
                        <a:pt x="255" y="141"/>
                      </a:lnTo>
                      <a:lnTo>
                        <a:pt x="264" y="147"/>
                      </a:lnTo>
                      <a:lnTo>
                        <a:pt x="273" y="150"/>
                      </a:lnTo>
                      <a:lnTo>
                        <a:pt x="285" y="150"/>
                      </a:lnTo>
                      <a:lnTo>
                        <a:pt x="294" y="150"/>
                      </a:lnTo>
                      <a:lnTo>
                        <a:pt x="303" y="156"/>
                      </a:lnTo>
                      <a:lnTo>
                        <a:pt x="312" y="156"/>
                      </a:lnTo>
                      <a:lnTo>
                        <a:pt x="321" y="159"/>
                      </a:lnTo>
                      <a:lnTo>
                        <a:pt x="330" y="159"/>
                      </a:lnTo>
                      <a:lnTo>
                        <a:pt x="339" y="159"/>
                      </a:lnTo>
                      <a:lnTo>
                        <a:pt x="348" y="159"/>
                      </a:lnTo>
                      <a:lnTo>
                        <a:pt x="357" y="159"/>
                      </a:lnTo>
                      <a:lnTo>
                        <a:pt x="366" y="153"/>
                      </a:lnTo>
                      <a:lnTo>
                        <a:pt x="375" y="150"/>
                      </a:lnTo>
                      <a:lnTo>
                        <a:pt x="384" y="147"/>
                      </a:lnTo>
                      <a:lnTo>
                        <a:pt x="393" y="147"/>
                      </a:lnTo>
                      <a:lnTo>
                        <a:pt x="399" y="138"/>
                      </a:lnTo>
                      <a:lnTo>
                        <a:pt x="408" y="144"/>
                      </a:lnTo>
                      <a:lnTo>
                        <a:pt x="417" y="144"/>
                      </a:lnTo>
                      <a:lnTo>
                        <a:pt x="426" y="144"/>
                      </a:lnTo>
                      <a:lnTo>
                        <a:pt x="435" y="141"/>
                      </a:lnTo>
                      <a:lnTo>
                        <a:pt x="444" y="138"/>
                      </a:lnTo>
                      <a:lnTo>
                        <a:pt x="453" y="138"/>
                      </a:lnTo>
                      <a:lnTo>
                        <a:pt x="462" y="132"/>
                      </a:lnTo>
                      <a:lnTo>
                        <a:pt x="471" y="129"/>
                      </a:lnTo>
                      <a:lnTo>
                        <a:pt x="480" y="135"/>
                      </a:lnTo>
                      <a:lnTo>
                        <a:pt x="489" y="135"/>
                      </a:lnTo>
                      <a:lnTo>
                        <a:pt x="498" y="138"/>
                      </a:lnTo>
                      <a:lnTo>
                        <a:pt x="507" y="138"/>
                      </a:lnTo>
                      <a:lnTo>
                        <a:pt x="516" y="141"/>
                      </a:lnTo>
                      <a:lnTo>
                        <a:pt x="525" y="138"/>
                      </a:lnTo>
                      <a:lnTo>
                        <a:pt x="534" y="141"/>
                      </a:lnTo>
                      <a:lnTo>
                        <a:pt x="543" y="144"/>
                      </a:lnTo>
                      <a:lnTo>
                        <a:pt x="552" y="144"/>
                      </a:lnTo>
                      <a:lnTo>
                        <a:pt x="561" y="138"/>
                      </a:lnTo>
                      <a:lnTo>
                        <a:pt x="570" y="138"/>
                      </a:lnTo>
                      <a:lnTo>
                        <a:pt x="579" y="138"/>
                      </a:lnTo>
                      <a:lnTo>
                        <a:pt x="588" y="132"/>
                      </a:lnTo>
                      <a:lnTo>
                        <a:pt x="588" y="123"/>
                      </a:lnTo>
                      <a:lnTo>
                        <a:pt x="597" y="123"/>
                      </a:lnTo>
                      <a:lnTo>
                        <a:pt x="597" y="114"/>
                      </a:lnTo>
                      <a:lnTo>
                        <a:pt x="606" y="111"/>
                      </a:lnTo>
                      <a:lnTo>
                        <a:pt x="615" y="111"/>
                      </a:lnTo>
                      <a:lnTo>
                        <a:pt x="618" y="120"/>
                      </a:lnTo>
                      <a:lnTo>
                        <a:pt x="627" y="123"/>
                      </a:lnTo>
                      <a:lnTo>
                        <a:pt x="639" y="132"/>
                      </a:lnTo>
                      <a:lnTo>
                        <a:pt x="648" y="141"/>
                      </a:lnTo>
                      <a:lnTo>
                        <a:pt x="657" y="141"/>
                      </a:lnTo>
                      <a:lnTo>
                        <a:pt x="666" y="138"/>
                      </a:lnTo>
                      <a:lnTo>
                        <a:pt x="675" y="132"/>
                      </a:lnTo>
                      <a:lnTo>
                        <a:pt x="675" y="123"/>
                      </a:lnTo>
                      <a:lnTo>
                        <a:pt x="675" y="114"/>
                      </a:lnTo>
                      <a:lnTo>
                        <a:pt x="678" y="123"/>
                      </a:lnTo>
                      <a:lnTo>
                        <a:pt x="678" y="132"/>
                      </a:lnTo>
                      <a:lnTo>
                        <a:pt x="684" y="141"/>
                      </a:lnTo>
                      <a:lnTo>
                        <a:pt x="687" y="150"/>
                      </a:lnTo>
                      <a:lnTo>
                        <a:pt x="696" y="147"/>
                      </a:lnTo>
                      <a:lnTo>
                        <a:pt x="708" y="141"/>
                      </a:lnTo>
                      <a:lnTo>
                        <a:pt x="717" y="135"/>
                      </a:lnTo>
                      <a:lnTo>
                        <a:pt x="726" y="132"/>
                      </a:lnTo>
                      <a:lnTo>
                        <a:pt x="735" y="138"/>
                      </a:lnTo>
                      <a:lnTo>
                        <a:pt x="750" y="132"/>
                      </a:lnTo>
                      <a:lnTo>
                        <a:pt x="756" y="123"/>
                      </a:lnTo>
                      <a:lnTo>
                        <a:pt x="759" y="132"/>
                      </a:lnTo>
                      <a:lnTo>
                        <a:pt x="765" y="141"/>
                      </a:lnTo>
                      <a:lnTo>
                        <a:pt x="774" y="138"/>
                      </a:lnTo>
                      <a:lnTo>
                        <a:pt x="783" y="135"/>
                      </a:lnTo>
                      <a:lnTo>
                        <a:pt x="792" y="129"/>
                      </a:lnTo>
                      <a:lnTo>
                        <a:pt x="801" y="132"/>
                      </a:lnTo>
                      <a:lnTo>
                        <a:pt x="810" y="132"/>
                      </a:lnTo>
                      <a:lnTo>
                        <a:pt x="819" y="132"/>
                      </a:lnTo>
                      <a:lnTo>
                        <a:pt x="828" y="132"/>
                      </a:lnTo>
                      <a:lnTo>
                        <a:pt x="837" y="129"/>
                      </a:lnTo>
                      <a:lnTo>
                        <a:pt x="846" y="129"/>
                      </a:lnTo>
                      <a:lnTo>
                        <a:pt x="855" y="129"/>
                      </a:lnTo>
                      <a:lnTo>
                        <a:pt x="864" y="129"/>
                      </a:lnTo>
                      <a:lnTo>
                        <a:pt x="873" y="135"/>
                      </a:lnTo>
                      <a:lnTo>
                        <a:pt x="873" y="126"/>
                      </a:lnTo>
                      <a:lnTo>
                        <a:pt x="873" y="117"/>
                      </a:lnTo>
                      <a:lnTo>
                        <a:pt x="873" y="108"/>
                      </a:lnTo>
                      <a:lnTo>
                        <a:pt x="873" y="99"/>
                      </a:lnTo>
                      <a:lnTo>
                        <a:pt x="876" y="90"/>
                      </a:lnTo>
                      <a:lnTo>
                        <a:pt x="879" y="81"/>
                      </a:lnTo>
                      <a:lnTo>
                        <a:pt x="882" y="72"/>
                      </a:lnTo>
                      <a:lnTo>
                        <a:pt x="882" y="63"/>
                      </a:lnTo>
                      <a:lnTo>
                        <a:pt x="882" y="54"/>
                      </a:lnTo>
                      <a:lnTo>
                        <a:pt x="882" y="45"/>
                      </a:lnTo>
                      <a:lnTo>
                        <a:pt x="882" y="36"/>
                      </a:lnTo>
                      <a:lnTo>
                        <a:pt x="882" y="27"/>
                      </a:lnTo>
                      <a:lnTo>
                        <a:pt x="885" y="18"/>
                      </a:lnTo>
                      <a:lnTo>
                        <a:pt x="888" y="27"/>
                      </a:lnTo>
                      <a:lnTo>
                        <a:pt x="888" y="36"/>
                      </a:lnTo>
                      <a:lnTo>
                        <a:pt x="888" y="45"/>
                      </a:lnTo>
                      <a:lnTo>
                        <a:pt x="888" y="54"/>
                      </a:lnTo>
                      <a:lnTo>
                        <a:pt x="888" y="63"/>
                      </a:lnTo>
                      <a:lnTo>
                        <a:pt x="891" y="72"/>
                      </a:lnTo>
                      <a:lnTo>
                        <a:pt x="891" y="81"/>
                      </a:lnTo>
                      <a:lnTo>
                        <a:pt x="891" y="90"/>
                      </a:lnTo>
                      <a:lnTo>
                        <a:pt x="891" y="99"/>
                      </a:lnTo>
                      <a:lnTo>
                        <a:pt x="891" y="108"/>
                      </a:lnTo>
                      <a:lnTo>
                        <a:pt x="891" y="117"/>
                      </a:lnTo>
                      <a:lnTo>
                        <a:pt x="894" y="126"/>
                      </a:lnTo>
                      <a:lnTo>
                        <a:pt x="894" y="135"/>
                      </a:lnTo>
                      <a:lnTo>
                        <a:pt x="897" y="144"/>
                      </a:lnTo>
                      <a:lnTo>
                        <a:pt x="897" y="153"/>
                      </a:lnTo>
                      <a:lnTo>
                        <a:pt x="906" y="150"/>
                      </a:lnTo>
                      <a:lnTo>
                        <a:pt x="906" y="141"/>
                      </a:lnTo>
                      <a:lnTo>
                        <a:pt x="915" y="138"/>
                      </a:lnTo>
                      <a:lnTo>
                        <a:pt x="924" y="135"/>
                      </a:lnTo>
                      <a:lnTo>
                        <a:pt x="933" y="132"/>
                      </a:lnTo>
                      <a:lnTo>
                        <a:pt x="942" y="135"/>
                      </a:lnTo>
                      <a:lnTo>
                        <a:pt x="951" y="132"/>
                      </a:lnTo>
                      <a:lnTo>
                        <a:pt x="960" y="126"/>
                      </a:lnTo>
                      <a:lnTo>
                        <a:pt x="969" y="129"/>
                      </a:lnTo>
                      <a:lnTo>
                        <a:pt x="978" y="129"/>
                      </a:lnTo>
                      <a:lnTo>
                        <a:pt x="987" y="129"/>
                      </a:lnTo>
                      <a:lnTo>
                        <a:pt x="996" y="132"/>
                      </a:lnTo>
                      <a:lnTo>
                        <a:pt x="1005" y="132"/>
                      </a:lnTo>
                      <a:lnTo>
                        <a:pt x="1014" y="132"/>
                      </a:lnTo>
                      <a:lnTo>
                        <a:pt x="1023" y="129"/>
                      </a:lnTo>
                      <a:lnTo>
                        <a:pt x="1032" y="126"/>
                      </a:lnTo>
                      <a:lnTo>
                        <a:pt x="1041" y="123"/>
                      </a:lnTo>
                      <a:lnTo>
                        <a:pt x="1050" y="123"/>
                      </a:lnTo>
                      <a:lnTo>
                        <a:pt x="1059" y="120"/>
                      </a:lnTo>
                      <a:lnTo>
                        <a:pt x="1065" y="129"/>
                      </a:lnTo>
                      <a:lnTo>
                        <a:pt x="1074" y="126"/>
                      </a:lnTo>
                      <a:lnTo>
                        <a:pt x="1083" y="129"/>
                      </a:lnTo>
                      <a:lnTo>
                        <a:pt x="1092" y="129"/>
                      </a:lnTo>
                      <a:lnTo>
                        <a:pt x="1101" y="129"/>
                      </a:lnTo>
                      <a:lnTo>
                        <a:pt x="1110" y="129"/>
                      </a:lnTo>
                      <a:lnTo>
                        <a:pt x="1119" y="129"/>
                      </a:lnTo>
                      <a:lnTo>
                        <a:pt x="1128" y="129"/>
                      </a:lnTo>
                      <a:lnTo>
                        <a:pt x="1137" y="123"/>
                      </a:lnTo>
                      <a:lnTo>
                        <a:pt x="1146" y="123"/>
                      </a:lnTo>
                      <a:lnTo>
                        <a:pt x="1155" y="126"/>
                      </a:lnTo>
                      <a:lnTo>
                        <a:pt x="1164" y="126"/>
                      </a:lnTo>
                      <a:lnTo>
                        <a:pt x="1173" y="126"/>
                      </a:lnTo>
                      <a:lnTo>
                        <a:pt x="1182" y="129"/>
                      </a:lnTo>
                      <a:lnTo>
                        <a:pt x="1191" y="129"/>
                      </a:lnTo>
                      <a:lnTo>
                        <a:pt x="1200" y="132"/>
                      </a:lnTo>
                      <a:lnTo>
                        <a:pt x="1209" y="0"/>
                      </a:lnTo>
                      <a:lnTo>
                        <a:pt x="1218" y="135"/>
                      </a:lnTo>
                      <a:lnTo>
                        <a:pt x="1224" y="132"/>
                      </a:lnTo>
                      <a:lnTo>
                        <a:pt x="1233" y="132"/>
                      </a:lnTo>
                      <a:lnTo>
                        <a:pt x="1242" y="135"/>
                      </a:lnTo>
                      <a:lnTo>
                        <a:pt x="1251" y="129"/>
                      </a:lnTo>
                      <a:lnTo>
                        <a:pt x="1260" y="129"/>
                      </a:lnTo>
                      <a:lnTo>
                        <a:pt x="1269" y="126"/>
                      </a:lnTo>
                      <a:lnTo>
                        <a:pt x="1278" y="120"/>
                      </a:lnTo>
                      <a:lnTo>
                        <a:pt x="1287" y="123"/>
                      </a:lnTo>
                      <a:lnTo>
                        <a:pt x="1296" y="123"/>
                      </a:lnTo>
                      <a:lnTo>
                        <a:pt x="1305" y="123"/>
                      </a:lnTo>
                      <a:lnTo>
                        <a:pt x="1314" y="123"/>
                      </a:lnTo>
                      <a:lnTo>
                        <a:pt x="1323" y="123"/>
                      </a:lnTo>
                      <a:lnTo>
                        <a:pt x="1332" y="120"/>
                      </a:lnTo>
                      <a:lnTo>
                        <a:pt x="1347" y="120"/>
                      </a:lnTo>
                      <a:lnTo>
                        <a:pt x="1356" y="117"/>
                      </a:lnTo>
                      <a:lnTo>
                        <a:pt x="1362" y="126"/>
                      </a:lnTo>
                      <a:lnTo>
                        <a:pt x="1374" y="126"/>
                      </a:lnTo>
                      <a:lnTo>
                        <a:pt x="1383" y="126"/>
                      </a:lnTo>
                      <a:lnTo>
                        <a:pt x="1392" y="126"/>
                      </a:lnTo>
                      <a:lnTo>
                        <a:pt x="1401" y="120"/>
                      </a:lnTo>
                      <a:lnTo>
                        <a:pt x="1410" y="120"/>
                      </a:lnTo>
                      <a:lnTo>
                        <a:pt x="1422" y="120"/>
                      </a:lnTo>
                      <a:lnTo>
                        <a:pt x="1431" y="114"/>
                      </a:lnTo>
                      <a:lnTo>
                        <a:pt x="1440" y="120"/>
                      </a:lnTo>
                      <a:lnTo>
                        <a:pt x="1449" y="123"/>
                      </a:lnTo>
                      <a:lnTo>
                        <a:pt x="1458" y="123"/>
                      </a:lnTo>
                      <a:lnTo>
                        <a:pt x="1467" y="120"/>
                      </a:lnTo>
                      <a:lnTo>
                        <a:pt x="1476" y="120"/>
                      </a:lnTo>
                      <a:lnTo>
                        <a:pt x="1485" y="117"/>
                      </a:lnTo>
                      <a:lnTo>
                        <a:pt x="1494" y="117"/>
                      </a:lnTo>
                      <a:lnTo>
                        <a:pt x="1503" y="117"/>
                      </a:lnTo>
                      <a:lnTo>
                        <a:pt x="1512" y="114"/>
                      </a:lnTo>
                      <a:lnTo>
                        <a:pt x="1521" y="111"/>
                      </a:lnTo>
                      <a:lnTo>
                        <a:pt x="1530" y="117"/>
                      </a:lnTo>
                      <a:lnTo>
                        <a:pt x="1539" y="117"/>
                      </a:lnTo>
                      <a:lnTo>
                        <a:pt x="1548" y="117"/>
                      </a:lnTo>
                      <a:lnTo>
                        <a:pt x="1560" y="114"/>
                      </a:lnTo>
                      <a:lnTo>
                        <a:pt x="1569" y="108"/>
                      </a:lnTo>
                      <a:lnTo>
                        <a:pt x="1578" y="102"/>
                      </a:lnTo>
                      <a:lnTo>
                        <a:pt x="1587" y="105"/>
                      </a:lnTo>
                      <a:lnTo>
                        <a:pt x="1596" y="105"/>
                      </a:lnTo>
                      <a:lnTo>
                        <a:pt x="1605" y="108"/>
                      </a:lnTo>
                      <a:lnTo>
                        <a:pt x="1614" y="108"/>
                      </a:lnTo>
                      <a:lnTo>
                        <a:pt x="1623" y="111"/>
                      </a:lnTo>
                      <a:lnTo>
                        <a:pt x="1632" y="111"/>
                      </a:lnTo>
                      <a:lnTo>
                        <a:pt x="1647" y="114"/>
                      </a:lnTo>
                      <a:lnTo>
                        <a:pt x="1656" y="114"/>
                      </a:lnTo>
                      <a:lnTo>
                        <a:pt x="1665" y="111"/>
                      </a:lnTo>
                      <a:lnTo>
                        <a:pt x="1677" y="108"/>
                      </a:lnTo>
                      <a:lnTo>
                        <a:pt x="1692" y="108"/>
                      </a:lnTo>
                      <a:lnTo>
                        <a:pt x="1701" y="102"/>
                      </a:lnTo>
                      <a:lnTo>
                        <a:pt x="1710" y="51"/>
                      </a:lnTo>
                      <a:lnTo>
                        <a:pt x="1713" y="123"/>
                      </a:lnTo>
                      <a:lnTo>
                        <a:pt x="1722" y="36"/>
                      </a:lnTo>
                      <a:lnTo>
                        <a:pt x="1731" y="126"/>
                      </a:lnTo>
                      <a:lnTo>
                        <a:pt x="1740" y="123"/>
                      </a:lnTo>
                      <a:lnTo>
                        <a:pt x="1749" y="120"/>
                      </a:lnTo>
                      <a:lnTo>
                        <a:pt x="1758" y="114"/>
                      </a:lnTo>
                      <a:lnTo>
                        <a:pt x="1767" y="120"/>
                      </a:lnTo>
                      <a:lnTo>
                        <a:pt x="1776" y="114"/>
                      </a:lnTo>
                      <a:lnTo>
                        <a:pt x="1785" y="111"/>
                      </a:lnTo>
                      <a:lnTo>
                        <a:pt x="1797" y="105"/>
                      </a:lnTo>
                      <a:lnTo>
                        <a:pt x="1806" y="105"/>
                      </a:lnTo>
                      <a:lnTo>
                        <a:pt x="1815" y="105"/>
                      </a:lnTo>
                      <a:lnTo>
                        <a:pt x="1824" y="105"/>
                      </a:lnTo>
                      <a:lnTo>
                        <a:pt x="1833" y="105"/>
                      </a:lnTo>
                      <a:lnTo>
                        <a:pt x="1842" y="102"/>
                      </a:lnTo>
                      <a:lnTo>
                        <a:pt x="1851" y="102"/>
                      </a:lnTo>
                      <a:lnTo>
                        <a:pt x="1854" y="93"/>
                      </a:lnTo>
                      <a:lnTo>
                        <a:pt x="1863" y="93"/>
                      </a:lnTo>
                      <a:lnTo>
                        <a:pt x="1872" y="96"/>
                      </a:lnTo>
                      <a:lnTo>
                        <a:pt x="1884" y="96"/>
                      </a:lnTo>
                      <a:lnTo>
                        <a:pt x="1893" y="99"/>
                      </a:lnTo>
                    </a:path>
                  </a:pathLst>
                </a:custGeom>
                <a:noFill/>
                <a:ln w="12700" cap="rnd" cmpd="sng">
                  <a:solidFill>
                    <a:srgbClr val="0000FF"/>
                  </a:solidFill>
                  <a:prstDash val="solid"/>
                  <a:round/>
                  <a:headEnd type="none" w="med" len="med"/>
                  <a:tailEnd type="none" w="med" len="med"/>
                </a:ln>
                <a:effectLst/>
              </p:spPr>
              <p:txBody>
                <a:bodyPr/>
                <a:lstStyle/>
                <a:p>
                  <a:endParaRPr lang="el-GR"/>
                </a:p>
              </p:txBody>
            </p:sp>
            <p:sp>
              <p:nvSpPr>
                <p:cNvPr id="368677" name="Freeform 37"/>
                <p:cNvSpPr>
                  <a:spLocks/>
                </p:cNvSpPr>
                <p:nvPr/>
              </p:nvSpPr>
              <p:spPr bwMode="auto">
                <a:xfrm>
                  <a:off x="4626" y="1780"/>
                  <a:ext cx="1031" cy="392"/>
                </a:xfrm>
                <a:custGeom>
                  <a:avLst/>
                  <a:gdLst/>
                  <a:ahLst/>
                  <a:cxnLst>
                    <a:cxn ang="0">
                      <a:pos x="18" y="384"/>
                    </a:cxn>
                    <a:cxn ang="0">
                      <a:pos x="42" y="366"/>
                    </a:cxn>
                    <a:cxn ang="0">
                      <a:pos x="63" y="348"/>
                    </a:cxn>
                    <a:cxn ang="0">
                      <a:pos x="90" y="342"/>
                    </a:cxn>
                    <a:cxn ang="0">
                      <a:pos x="114" y="333"/>
                    </a:cxn>
                    <a:cxn ang="0">
                      <a:pos x="141" y="345"/>
                    </a:cxn>
                    <a:cxn ang="0">
                      <a:pos x="156" y="327"/>
                    </a:cxn>
                    <a:cxn ang="0">
                      <a:pos x="171" y="303"/>
                    </a:cxn>
                    <a:cxn ang="0">
                      <a:pos x="189" y="276"/>
                    </a:cxn>
                    <a:cxn ang="0">
                      <a:pos x="198" y="249"/>
                    </a:cxn>
                    <a:cxn ang="0">
                      <a:pos x="207" y="228"/>
                    </a:cxn>
                    <a:cxn ang="0">
                      <a:pos x="225" y="210"/>
                    </a:cxn>
                    <a:cxn ang="0">
                      <a:pos x="240" y="183"/>
                    </a:cxn>
                    <a:cxn ang="0">
                      <a:pos x="252" y="156"/>
                    </a:cxn>
                    <a:cxn ang="0">
                      <a:pos x="264" y="174"/>
                    </a:cxn>
                    <a:cxn ang="0">
                      <a:pos x="270" y="201"/>
                    </a:cxn>
                    <a:cxn ang="0">
                      <a:pos x="276" y="228"/>
                    </a:cxn>
                    <a:cxn ang="0">
                      <a:pos x="282" y="219"/>
                    </a:cxn>
                    <a:cxn ang="0">
                      <a:pos x="285" y="192"/>
                    </a:cxn>
                    <a:cxn ang="0">
                      <a:pos x="288" y="165"/>
                    </a:cxn>
                    <a:cxn ang="0">
                      <a:pos x="288" y="138"/>
                    </a:cxn>
                    <a:cxn ang="0">
                      <a:pos x="294" y="108"/>
                    </a:cxn>
                    <a:cxn ang="0">
                      <a:pos x="297" y="81"/>
                    </a:cxn>
                    <a:cxn ang="0">
                      <a:pos x="306" y="54"/>
                    </a:cxn>
                    <a:cxn ang="0">
                      <a:pos x="318" y="33"/>
                    </a:cxn>
                    <a:cxn ang="0">
                      <a:pos x="345" y="36"/>
                    </a:cxn>
                    <a:cxn ang="0">
                      <a:pos x="351" y="63"/>
                    </a:cxn>
                    <a:cxn ang="0">
                      <a:pos x="363" y="36"/>
                    </a:cxn>
                    <a:cxn ang="0">
                      <a:pos x="384" y="12"/>
                    </a:cxn>
                    <a:cxn ang="0">
                      <a:pos x="411" y="3"/>
                    </a:cxn>
                    <a:cxn ang="0">
                      <a:pos x="438" y="0"/>
                    </a:cxn>
                    <a:cxn ang="0">
                      <a:pos x="465" y="18"/>
                    </a:cxn>
                    <a:cxn ang="0">
                      <a:pos x="492" y="12"/>
                    </a:cxn>
                    <a:cxn ang="0">
                      <a:pos x="510" y="30"/>
                    </a:cxn>
                    <a:cxn ang="0">
                      <a:pos x="522" y="54"/>
                    </a:cxn>
                    <a:cxn ang="0">
                      <a:pos x="534" y="78"/>
                    </a:cxn>
                    <a:cxn ang="0">
                      <a:pos x="543" y="96"/>
                    </a:cxn>
                    <a:cxn ang="0">
                      <a:pos x="570" y="99"/>
                    </a:cxn>
                    <a:cxn ang="0">
                      <a:pos x="588" y="120"/>
                    </a:cxn>
                    <a:cxn ang="0">
                      <a:pos x="612" y="141"/>
                    </a:cxn>
                    <a:cxn ang="0">
                      <a:pos x="624" y="165"/>
                    </a:cxn>
                    <a:cxn ang="0">
                      <a:pos x="636" y="192"/>
                    </a:cxn>
                    <a:cxn ang="0">
                      <a:pos x="642" y="210"/>
                    </a:cxn>
                    <a:cxn ang="0">
                      <a:pos x="663" y="234"/>
                    </a:cxn>
                    <a:cxn ang="0">
                      <a:pos x="675" y="261"/>
                    </a:cxn>
                    <a:cxn ang="0">
                      <a:pos x="687" y="288"/>
                    </a:cxn>
                    <a:cxn ang="0">
                      <a:pos x="705" y="312"/>
                    </a:cxn>
                    <a:cxn ang="0">
                      <a:pos x="729" y="318"/>
                    </a:cxn>
                    <a:cxn ang="0">
                      <a:pos x="741" y="345"/>
                    </a:cxn>
                    <a:cxn ang="0">
                      <a:pos x="753" y="366"/>
                    </a:cxn>
                    <a:cxn ang="0">
                      <a:pos x="771" y="390"/>
                    </a:cxn>
                    <a:cxn ang="0">
                      <a:pos x="804" y="387"/>
                    </a:cxn>
                    <a:cxn ang="0">
                      <a:pos x="840" y="354"/>
                    </a:cxn>
                    <a:cxn ang="0">
                      <a:pos x="858" y="387"/>
                    </a:cxn>
                    <a:cxn ang="0">
                      <a:pos x="879" y="417"/>
                    </a:cxn>
                    <a:cxn ang="0">
                      <a:pos x="906" y="429"/>
                    </a:cxn>
                    <a:cxn ang="0">
                      <a:pos x="933" y="429"/>
                    </a:cxn>
                    <a:cxn ang="0">
                      <a:pos x="960" y="435"/>
                    </a:cxn>
                    <a:cxn ang="0">
                      <a:pos x="987" y="441"/>
                    </a:cxn>
                  </a:cxnLst>
                  <a:rect l="0" t="0" r="r" b="b"/>
                  <a:pathLst>
                    <a:path w="997" h="442">
                      <a:moveTo>
                        <a:pt x="0" y="387"/>
                      </a:moveTo>
                      <a:lnTo>
                        <a:pt x="9" y="387"/>
                      </a:lnTo>
                      <a:lnTo>
                        <a:pt x="18" y="384"/>
                      </a:lnTo>
                      <a:lnTo>
                        <a:pt x="24" y="375"/>
                      </a:lnTo>
                      <a:lnTo>
                        <a:pt x="33" y="372"/>
                      </a:lnTo>
                      <a:lnTo>
                        <a:pt x="42" y="366"/>
                      </a:lnTo>
                      <a:lnTo>
                        <a:pt x="51" y="363"/>
                      </a:lnTo>
                      <a:lnTo>
                        <a:pt x="54" y="354"/>
                      </a:lnTo>
                      <a:lnTo>
                        <a:pt x="63" y="348"/>
                      </a:lnTo>
                      <a:lnTo>
                        <a:pt x="72" y="351"/>
                      </a:lnTo>
                      <a:lnTo>
                        <a:pt x="81" y="348"/>
                      </a:lnTo>
                      <a:lnTo>
                        <a:pt x="90" y="342"/>
                      </a:lnTo>
                      <a:lnTo>
                        <a:pt x="102" y="339"/>
                      </a:lnTo>
                      <a:lnTo>
                        <a:pt x="105" y="330"/>
                      </a:lnTo>
                      <a:lnTo>
                        <a:pt x="114" y="333"/>
                      </a:lnTo>
                      <a:lnTo>
                        <a:pt x="123" y="339"/>
                      </a:lnTo>
                      <a:lnTo>
                        <a:pt x="132" y="345"/>
                      </a:lnTo>
                      <a:lnTo>
                        <a:pt x="141" y="345"/>
                      </a:lnTo>
                      <a:lnTo>
                        <a:pt x="150" y="345"/>
                      </a:lnTo>
                      <a:lnTo>
                        <a:pt x="153" y="336"/>
                      </a:lnTo>
                      <a:lnTo>
                        <a:pt x="156" y="327"/>
                      </a:lnTo>
                      <a:lnTo>
                        <a:pt x="165" y="321"/>
                      </a:lnTo>
                      <a:lnTo>
                        <a:pt x="171" y="312"/>
                      </a:lnTo>
                      <a:lnTo>
                        <a:pt x="171" y="303"/>
                      </a:lnTo>
                      <a:lnTo>
                        <a:pt x="177" y="294"/>
                      </a:lnTo>
                      <a:lnTo>
                        <a:pt x="183" y="285"/>
                      </a:lnTo>
                      <a:lnTo>
                        <a:pt x="189" y="276"/>
                      </a:lnTo>
                      <a:lnTo>
                        <a:pt x="189" y="267"/>
                      </a:lnTo>
                      <a:lnTo>
                        <a:pt x="195" y="258"/>
                      </a:lnTo>
                      <a:lnTo>
                        <a:pt x="198" y="249"/>
                      </a:lnTo>
                      <a:lnTo>
                        <a:pt x="207" y="246"/>
                      </a:lnTo>
                      <a:lnTo>
                        <a:pt x="207" y="237"/>
                      </a:lnTo>
                      <a:lnTo>
                        <a:pt x="207" y="228"/>
                      </a:lnTo>
                      <a:lnTo>
                        <a:pt x="210" y="219"/>
                      </a:lnTo>
                      <a:lnTo>
                        <a:pt x="216" y="210"/>
                      </a:lnTo>
                      <a:lnTo>
                        <a:pt x="225" y="210"/>
                      </a:lnTo>
                      <a:lnTo>
                        <a:pt x="228" y="201"/>
                      </a:lnTo>
                      <a:lnTo>
                        <a:pt x="234" y="192"/>
                      </a:lnTo>
                      <a:lnTo>
                        <a:pt x="240" y="183"/>
                      </a:lnTo>
                      <a:lnTo>
                        <a:pt x="240" y="174"/>
                      </a:lnTo>
                      <a:lnTo>
                        <a:pt x="246" y="165"/>
                      </a:lnTo>
                      <a:lnTo>
                        <a:pt x="252" y="156"/>
                      </a:lnTo>
                      <a:lnTo>
                        <a:pt x="261" y="156"/>
                      </a:lnTo>
                      <a:lnTo>
                        <a:pt x="261" y="165"/>
                      </a:lnTo>
                      <a:lnTo>
                        <a:pt x="264" y="174"/>
                      </a:lnTo>
                      <a:lnTo>
                        <a:pt x="267" y="183"/>
                      </a:lnTo>
                      <a:lnTo>
                        <a:pt x="270" y="192"/>
                      </a:lnTo>
                      <a:lnTo>
                        <a:pt x="270" y="201"/>
                      </a:lnTo>
                      <a:lnTo>
                        <a:pt x="276" y="210"/>
                      </a:lnTo>
                      <a:lnTo>
                        <a:pt x="276" y="219"/>
                      </a:lnTo>
                      <a:lnTo>
                        <a:pt x="276" y="228"/>
                      </a:lnTo>
                      <a:lnTo>
                        <a:pt x="276" y="237"/>
                      </a:lnTo>
                      <a:lnTo>
                        <a:pt x="279" y="228"/>
                      </a:lnTo>
                      <a:lnTo>
                        <a:pt x="282" y="219"/>
                      </a:lnTo>
                      <a:lnTo>
                        <a:pt x="282" y="210"/>
                      </a:lnTo>
                      <a:lnTo>
                        <a:pt x="285" y="201"/>
                      </a:lnTo>
                      <a:lnTo>
                        <a:pt x="285" y="192"/>
                      </a:lnTo>
                      <a:lnTo>
                        <a:pt x="288" y="183"/>
                      </a:lnTo>
                      <a:lnTo>
                        <a:pt x="288" y="174"/>
                      </a:lnTo>
                      <a:lnTo>
                        <a:pt x="288" y="165"/>
                      </a:lnTo>
                      <a:lnTo>
                        <a:pt x="285" y="156"/>
                      </a:lnTo>
                      <a:lnTo>
                        <a:pt x="285" y="147"/>
                      </a:lnTo>
                      <a:lnTo>
                        <a:pt x="288" y="138"/>
                      </a:lnTo>
                      <a:lnTo>
                        <a:pt x="291" y="129"/>
                      </a:lnTo>
                      <a:lnTo>
                        <a:pt x="294" y="117"/>
                      </a:lnTo>
                      <a:lnTo>
                        <a:pt x="294" y="108"/>
                      </a:lnTo>
                      <a:lnTo>
                        <a:pt x="297" y="99"/>
                      </a:lnTo>
                      <a:lnTo>
                        <a:pt x="297" y="90"/>
                      </a:lnTo>
                      <a:lnTo>
                        <a:pt x="297" y="81"/>
                      </a:lnTo>
                      <a:lnTo>
                        <a:pt x="300" y="72"/>
                      </a:lnTo>
                      <a:lnTo>
                        <a:pt x="300" y="63"/>
                      </a:lnTo>
                      <a:lnTo>
                        <a:pt x="306" y="54"/>
                      </a:lnTo>
                      <a:lnTo>
                        <a:pt x="306" y="45"/>
                      </a:lnTo>
                      <a:lnTo>
                        <a:pt x="309" y="36"/>
                      </a:lnTo>
                      <a:lnTo>
                        <a:pt x="318" y="33"/>
                      </a:lnTo>
                      <a:lnTo>
                        <a:pt x="333" y="27"/>
                      </a:lnTo>
                      <a:lnTo>
                        <a:pt x="342" y="27"/>
                      </a:lnTo>
                      <a:lnTo>
                        <a:pt x="345" y="36"/>
                      </a:lnTo>
                      <a:lnTo>
                        <a:pt x="345" y="45"/>
                      </a:lnTo>
                      <a:lnTo>
                        <a:pt x="348" y="54"/>
                      </a:lnTo>
                      <a:lnTo>
                        <a:pt x="351" y="63"/>
                      </a:lnTo>
                      <a:lnTo>
                        <a:pt x="357" y="54"/>
                      </a:lnTo>
                      <a:lnTo>
                        <a:pt x="360" y="45"/>
                      </a:lnTo>
                      <a:lnTo>
                        <a:pt x="363" y="36"/>
                      </a:lnTo>
                      <a:lnTo>
                        <a:pt x="372" y="30"/>
                      </a:lnTo>
                      <a:lnTo>
                        <a:pt x="378" y="21"/>
                      </a:lnTo>
                      <a:lnTo>
                        <a:pt x="384" y="12"/>
                      </a:lnTo>
                      <a:lnTo>
                        <a:pt x="393" y="6"/>
                      </a:lnTo>
                      <a:lnTo>
                        <a:pt x="402" y="6"/>
                      </a:lnTo>
                      <a:lnTo>
                        <a:pt x="411" y="3"/>
                      </a:lnTo>
                      <a:lnTo>
                        <a:pt x="420" y="0"/>
                      </a:lnTo>
                      <a:lnTo>
                        <a:pt x="429" y="0"/>
                      </a:lnTo>
                      <a:lnTo>
                        <a:pt x="438" y="0"/>
                      </a:lnTo>
                      <a:lnTo>
                        <a:pt x="444" y="9"/>
                      </a:lnTo>
                      <a:lnTo>
                        <a:pt x="453" y="15"/>
                      </a:lnTo>
                      <a:lnTo>
                        <a:pt x="465" y="18"/>
                      </a:lnTo>
                      <a:lnTo>
                        <a:pt x="474" y="15"/>
                      </a:lnTo>
                      <a:lnTo>
                        <a:pt x="483" y="15"/>
                      </a:lnTo>
                      <a:lnTo>
                        <a:pt x="492" y="12"/>
                      </a:lnTo>
                      <a:lnTo>
                        <a:pt x="501" y="15"/>
                      </a:lnTo>
                      <a:lnTo>
                        <a:pt x="510" y="21"/>
                      </a:lnTo>
                      <a:lnTo>
                        <a:pt x="510" y="30"/>
                      </a:lnTo>
                      <a:lnTo>
                        <a:pt x="519" y="36"/>
                      </a:lnTo>
                      <a:lnTo>
                        <a:pt x="522" y="45"/>
                      </a:lnTo>
                      <a:lnTo>
                        <a:pt x="522" y="54"/>
                      </a:lnTo>
                      <a:lnTo>
                        <a:pt x="522" y="63"/>
                      </a:lnTo>
                      <a:lnTo>
                        <a:pt x="531" y="69"/>
                      </a:lnTo>
                      <a:lnTo>
                        <a:pt x="534" y="78"/>
                      </a:lnTo>
                      <a:lnTo>
                        <a:pt x="534" y="87"/>
                      </a:lnTo>
                      <a:lnTo>
                        <a:pt x="534" y="96"/>
                      </a:lnTo>
                      <a:lnTo>
                        <a:pt x="543" y="96"/>
                      </a:lnTo>
                      <a:lnTo>
                        <a:pt x="552" y="90"/>
                      </a:lnTo>
                      <a:lnTo>
                        <a:pt x="561" y="96"/>
                      </a:lnTo>
                      <a:lnTo>
                        <a:pt x="570" y="99"/>
                      </a:lnTo>
                      <a:lnTo>
                        <a:pt x="579" y="102"/>
                      </a:lnTo>
                      <a:lnTo>
                        <a:pt x="585" y="111"/>
                      </a:lnTo>
                      <a:lnTo>
                        <a:pt x="588" y="120"/>
                      </a:lnTo>
                      <a:lnTo>
                        <a:pt x="591" y="129"/>
                      </a:lnTo>
                      <a:lnTo>
                        <a:pt x="603" y="135"/>
                      </a:lnTo>
                      <a:lnTo>
                        <a:pt x="612" y="141"/>
                      </a:lnTo>
                      <a:lnTo>
                        <a:pt x="621" y="147"/>
                      </a:lnTo>
                      <a:lnTo>
                        <a:pt x="624" y="156"/>
                      </a:lnTo>
                      <a:lnTo>
                        <a:pt x="624" y="165"/>
                      </a:lnTo>
                      <a:lnTo>
                        <a:pt x="627" y="174"/>
                      </a:lnTo>
                      <a:lnTo>
                        <a:pt x="630" y="183"/>
                      </a:lnTo>
                      <a:lnTo>
                        <a:pt x="636" y="192"/>
                      </a:lnTo>
                      <a:lnTo>
                        <a:pt x="642" y="201"/>
                      </a:lnTo>
                      <a:lnTo>
                        <a:pt x="651" y="204"/>
                      </a:lnTo>
                      <a:lnTo>
                        <a:pt x="642" y="210"/>
                      </a:lnTo>
                      <a:lnTo>
                        <a:pt x="648" y="219"/>
                      </a:lnTo>
                      <a:lnTo>
                        <a:pt x="654" y="228"/>
                      </a:lnTo>
                      <a:lnTo>
                        <a:pt x="663" y="234"/>
                      </a:lnTo>
                      <a:lnTo>
                        <a:pt x="672" y="243"/>
                      </a:lnTo>
                      <a:lnTo>
                        <a:pt x="672" y="252"/>
                      </a:lnTo>
                      <a:lnTo>
                        <a:pt x="675" y="261"/>
                      </a:lnTo>
                      <a:lnTo>
                        <a:pt x="684" y="270"/>
                      </a:lnTo>
                      <a:lnTo>
                        <a:pt x="687" y="279"/>
                      </a:lnTo>
                      <a:lnTo>
                        <a:pt x="687" y="288"/>
                      </a:lnTo>
                      <a:lnTo>
                        <a:pt x="696" y="294"/>
                      </a:lnTo>
                      <a:lnTo>
                        <a:pt x="699" y="303"/>
                      </a:lnTo>
                      <a:lnTo>
                        <a:pt x="705" y="312"/>
                      </a:lnTo>
                      <a:lnTo>
                        <a:pt x="714" y="315"/>
                      </a:lnTo>
                      <a:lnTo>
                        <a:pt x="723" y="309"/>
                      </a:lnTo>
                      <a:lnTo>
                        <a:pt x="729" y="318"/>
                      </a:lnTo>
                      <a:lnTo>
                        <a:pt x="729" y="327"/>
                      </a:lnTo>
                      <a:lnTo>
                        <a:pt x="735" y="336"/>
                      </a:lnTo>
                      <a:lnTo>
                        <a:pt x="741" y="345"/>
                      </a:lnTo>
                      <a:lnTo>
                        <a:pt x="741" y="354"/>
                      </a:lnTo>
                      <a:lnTo>
                        <a:pt x="750" y="357"/>
                      </a:lnTo>
                      <a:lnTo>
                        <a:pt x="753" y="366"/>
                      </a:lnTo>
                      <a:lnTo>
                        <a:pt x="756" y="375"/>
                      </a:lnTo>
                      <a:lnTo>
                        <a:pt x="765" y="381"/>
                      </a:lnTo>
                      <a:lnTo>
                        <a:pt x="771" y="390"/>
                      </a:lnTo>
                      <a:lnTo>
                        <a:pt x="780" y="393"/>
                      </a:lnTo>
                      <a:lnTo>
                        <a:pt x="789" y="393"/>
                      </a:lnTo>
                      <a:lnTo>
                        <a:pt x="804" y="387"/>
                      </a:lnTo>
                      <a:lnTo>
                        <a:pt x="810" y="366"/>
                      </a:lnTo>
                      <a:lnTo>
                        <a:pt x="822" y="354"/>
                      </a:lnTo>
                      <a:lnTo>
                        <a:pt x="840" y="354"/>
                      </a:lnTo>
                      <a:lnTo>
                        <a:pt x="843" y="354"/>
                      </a:lnTo>
                      <a:lnTo>
                        <a:pt x="852" y="372"/>
                      </a:lnTo>
                      <a:lnTo>
                        <a:pt x="858" y="387"/>
                      </a:lnTo>
                      <a:lnTo>
                        <a:pt x="861" y="399"/>
                      </a:lnTo>
                      <a:lnTo>
                        <a:pt x="870" y="417"/>
                      </a:lnTo>
                      <a:lnTo>
                        <a:pt x="879" y="417"/>
                      </a:lnTo>
                      <a:lnTo>
                        <a:pt x="888" y="420"/>
                      </a:lnTo>
                      <a:lnTo>
                        <a:pt x="897" y="423"/>
                      </a:lnTo>
                      <a:lnTo>
                        <a:pt x="906" y="429"/>
                      </a:lnTo>
                      <a:lnTo>
                        <a:pt x="915" y="429"/>
                      </a:lnTo>
                      <a:lnTo>
                        <a:pt x="924" y="429"/>
                      </a:lnTo>
                      <a:lnTo>
                        <a:pt x="933" y="429"/>
                      </a:lnTo>
                      <a:lnTo>
                        <a:pt x="942" y="429"/>
                      </a:lnTo>
                      <a:lnTo>
                        <a:pt x="951" y="432"/>
                      </a:lnTo>
                      <a:lnTo>
                        <a:pt x="960" y="435"/>
                      </a:lnTo>
                      <a:lnTo>
                        <a:pt x="969" y="438"/>
                      </a:lnTo>
                      <a:lnTo>
                        <a:pt x="978" y="438"/>
                      </a:lnTo>
                      <a:lnTo>
                        <a:pt x="987" y="441"/>
                      </a:lnTo>
                      <a:lnTo>
                        <a:pt x="996" y="441"/>
                      </a:lnTo>
                    </a:path>
                  </a:pathLst>
                </a:custGeom>
                <a:noFill/>
                <a:ln w="12700" cap="rnd" cmpd="sng">
                  <a:solidFill>
                    <a:srgbClr val="0000FF"/>
                  </a:solidFill>
                  <a:prstDash val="solid"/>
                  <a:round/>
                  <a:headEnd type="none" w="med" len="med"/>
                  <a:tailEnd type="none" w="med" len="med"/>
                </a:ln>
                <a:effectLst/>
              </p:spPr>
              <p:txBody>
                <a:bodyPr/>
                <a:lstStyle/>
                <a:p>
                  <a:endParaRPr lang="el-GR"/>
                </a:p>
              </p:txBody>
            </p:sp>
          </p:grpSp>
          <p:sp>
            <p:nvSpPr>
              <p:cNvPr id="368678" name="Freeform 38"/>
              <p:cNvSpPr>
                <a:spLocks/>
              </p:cNvSpPr>
              <p:nvPr/>
            </p:nvSpPr>
            <p:spPr bwMode="auto">
              <a:xfrm>
                <a:off x="2667" y="2719"/>
                <a:ext cx="1956" cy="131"/>
              </a:xfrm>
              <a:custGeom>
                <a:avLst/>
                <a:gdLst/>
                <a:ahLst/>
                <a:cxnLst>
                  <a:cxn ang="0">
                    <a:pos x="27" y="141"/>
                  </a:cxn>
                  <a:cxn ang="0">
                    <a:pos x="62" y="133"/>
                  </a:cxn>
                  <a:cxn ang="0">
                    <a:pos x="96" y="136"/>
                  </a:cxn>
                  <a:cxn ang="0">
                    <a:pos x="133" y="128"/>
                  </a:cxn>
                  <a:cxn ang="0">
                    <a:pos x="169" y="137"/>
                  </a:cxn>
                  <a:cxn ang="0">
                    <a:pos x="205" y="132"/>
                  </a:cxn>
                  <a:cxn ang="0">
                    <a:pos x="244" y="124"/>
                  </a:cxn>
                  <a:cxn ang="0">
                    <a:pos x="284" y="133"/>
                  </a:cxn>
                  <a:cxn ang="0">
                    <a:pos x="319" y="143"/>
                  </a:cxn>
                  <a:cxn ang="0">
                    <a:pos x="355" y="144"/>
                  </a:cxn>
                  <a:cxn ang="0">
                    <a:pos x="392" y="132"/>
                  </a:cxn>
                  <a:cxn ang="0">
                    <a:pos x="425" y="130"/>
                  </a:cxn>
                  <a:cxn ang="0">
                    <a:pos x="460" y="119"/>
                  </a:cxn>
                  <a:cxn ang="0">
                    <a:pos x="496" y="125"/>
                  </a:cxn>
                  <a:cxn ang="0">
                    <a:pos x="533" y="129"/>
                  </a:cxn>
                  <a:cxn ang="0">
                    <a:pos x="569" y="126"/>
                  </a:cxn>
                  <a:cxn ang="0">
                    <a:pos x="596" y="112"/>
                  </a:cxn>
                  <a:cxn ang="0">
                    <a:pos x="617" y="109"/>
                  </a:cxn>
                  <a:cxn ang="0">
                    <a:pos x="656" y="131"/>
                  </a:cxn>
                  <a:cxn ang="0">
                    <a:pos x="674" y="104"/>
                  </a:cxn>
                  <a:cxn ang="0">
                    <a:pos x="686" y="140"/>
                  </a:cxn>
                  <a:cxn ang="0">
                    <a:pos x="724" y="123"/>
                  </a:cxn>
                  <a:cxn ang="0">
                    <a:pos x="758" y="124"/>
                  </a:cxn>
                  <a:cxn ang="0">
                    <a:pos x="790" y="121"/>
                  </a:cxn>
                  <a:cxn ang="0">
                    <a:pos x="827" y="125"/>
                  </a:cxn>
                  <a:cxn ang="0">
                    <a:pos x="863" y="123"/>
                  </a:cxn>
                  <a:cxn ang="0">
                    <a:pos x="873" y="102"/>
                  </a:cxn>
                  <a:cxn ang="0">
                    <a:pos x="882" y="66"/>
                  </a:cxn>
                  <a:cxn ang="0">
                    <a:pos x="883" y="30"/>
                  </a:cxn>
                  <a:cxn ang="0">
                    <a:pos x="889" y="30"/>
                  </a:cxn>
                  <a:cxn ang="0">
                    <a:pos x="891" y="66"/>
                  </a:cxn>
                  <a:cxn ang="0">
                    <a:pos x="891" y="102"/>
                  </a:cxn>
                  <a:cxn ang="0">
                    <a:pos x="896" y="138"/>
                  </a:cxn>
                  <a:cxn ang="0">
                    <a:pos x="914" y="132"/>
                  </a:cxn>
                  <a:cxn ang="0">
                    <a:pos x="950" y="127"/>
                  </a:cxn>
                  <a:cxn ang="0">
                    <a:pos x="986" y="125"/>
                  </a:cxn>
                  <a:cxn ang="0">
                    <a:pos x="1022" y="125"/>
                  </a:cxn>
                  <a:cxn ang="0">
                    <a:pos x="1058" y="117"/>
                  </a:cxn>
                  <a:cxn ang="0">
                    <a:pos x="1091" y="127"/>
                  </a:cxn>
                  <a:cxn ang="0">
                    <a:pos x="1127" y="127"/>
                  </a:cxn>
                  <a:cxn ang="0">
                    <a:pos x="1163" y="125"/>
                  </a:cxn>
                  <a:cxn ang="0">
                    <a:pos x="1199" y="131"/>
                  </a:cxn>
                  <a:cxn ang="0">
                    <a:pos x="1232" y="132"/>
                  </a:cxn>
                  <a:cxn ang="0">
                    <a:pos x="1268" y="127"/>
                  </a:cxn>
                  <a:cxn ang="0">
                    <a:pos x="1305" y="124"/>
                  </a:cxn>
                  <a:cxn ang="0">
                    <a:pos x="1347" y="122"/>
                  </a:cxn>
                  <a:cxn ang="0">
                    <a:pos x="1382" y="129"/>
                  </a:cxn>
                  <a:cxn ang="0">
                    <a:pos x="1422" y="123"/>
                  </a:cxn>
                  <a:cxn ang="0">
                    <a:pos x="1458" y="127"/>
                  </a:cxn>
                  <a:cxn ang="0">
                    <a:pos x="1494" y="122"/>
                  </a:cxn>
                  <a:cxn ang="0">
                    <a:pos x="1530" y="122"/>
                  </a:cxn>
                  <a:cxn ang="0">
                    <a:pos x="1570" y="114"/>
                  </a:cxn>
                  <a:cxn ang="0">
                    <a:pos x="1606" y="115"/>
                  </a:cxn>
                  <a:cxn ang="0">
                    <a:pos x="1647" y="121"/>
                  </a:cxn>
                  <a:cxn ang="0">
                    <a:pos x="1693" y="116"/>
                  </a:cxn>
                  <a:cxn ang="0">
                    <a:pos x="1724" y="45"/>
                  </a:cxn>
                  <a:cxn ang="0">
                    <a:pos x="1758" y="123"/>
                  </a:cxn>
                  <a:cxn ang="0">
                    <a:pos x="1796" y="115"/>
                  </a:cxn>
                  <a:cxn ang="0">
                    <a:pos x="1832" y="115"/>
                  </a:cxn>
                  <a:cxn ang="0">
                    <a:pos x="1863" y="104"/>
                  </a:cxn>
                </a:cxnLst>
                <a:rect l="0" t="0" r="r" b="b"/>
                <a:pathLst>
                  <a:path w="1893" h="148">
                    <a:moveTo>
                      <a:pt x="0" y="138"/>
                    </a:moveTo>
                    <a:lnTo>
                      <a:pt x="9" y="141"/>
                    </a:lnTo>
                    <a:lnTo>
                      <a:pt x="18" y="141"/>
                    </a:lnTo>
                    <a:lnTo>
                      <a:pt x="27" y="141"/>
                    </a:lnTo>
                    <a:lnTo>
                      <a:pt x="36" y="138"/>
                    </a:lnTo>
                    <a:lnTo>
                      <a:pt x="45" y="138"/>
                    </a:lnTo>
                    <a:lnTo>
                      <a:pt x="54" y="135"/>
                    </a:lnTo>
                    <a:lnTo>
                      <a:pt x="62" y="133"/>
                    </a:lnTo>
                    <a:lnTo>
                      <a:pt x="72" y="127"/>
                    </a:lnTo>
                    <a:lnTo>
                      <a:pt x="81" y="127"/>
                    </a:lnTo>
                    <a:lnTo>
                      <a:pt x="90" y="127"/>
                    </a:lnTo>
                    <a:lnTo>
                      <a:pt x="96" y="136"/>
                    </a:lnTo>
                    <a:lnTo>
                      <a:pt x="105" y="136"/>
                    </a:lnTo>
                    <a:lnTo>
                      <a:pt x="117" y="137"/>
                    </a:lnTo>
                    <a:lnTo>
                      <a:pt x="125" y="131"/>
                    </a:lnTo>
                    <a:lnTo>
                      <a:pt x="133" y="128"/>
                    </a:lnTo>
                    <a:lnTo>
                      <a:pt x="142" y="128"/>
                    </a:lnTo>
                    <a:lnTo>
                      <a:pt x="148" y="137"/>
                    </a:lnTo>
                    <a:lnTo>
                      <a:pt x="157" y="137"/>
                    </a:lnTo>
                    <a:lnTo>
                      <a:pt x="169" y="137"/>
                    </a:lnTo>
                    <a:lnTo>
                      <a:pt x="178" y="138"/>
                    </a:lnTo>
                    <a:lnTo>
                      <a:pt x="187" y="138"/>
                    </a:lnTo>
                    <a:lnTo>
                      <a:pt x="196" y="135"/>
                    </a:lnTo>
                    <a:lnTo>
                      <a:pt x="205" y="132"/>
                    </a:lnTo>
                    <a:lnTo>
                      <a:pt x="217" y="129"/>
                    </a:lnTo>
                    <a:lnTo>
                      <a:pt x="226" y="126"/>
                    </a:lnTo>
                    <a:lnTo>
                      <a:pt x="235" y="127"/>
                    </a:lnTo>
                    <a:lnTo>
                      <a:pt x="244" y="124"/>
                    </a:lnTo>
                    <a:lnTo>
                      <a:pt x="253" y="124"/>
                    </a:lnTo>
                    <a:lnTo>
                      <a:pt x="262" y="130"/>
                    </a:lnTo>
                    <a:lnTo>
                      <a:pt x="272" y="133"/>
                    </a:lnTo>
                    <a:lnTo>
                      <a:pt x="284" y="133"/>
                    </a:lnTo>
                    <a:lnTo>
                      <a:pt x="293" y="134"/>
                    </a:lnTo>
                    <a:lnTo>
                      <a:pt x="301" y="140"/>
                    </a:lnTo>
                    <a:lnTo>
                      <a:pt x="310" y="140"/>
                    </a:lnTo>
                    <a:lnTo>
                      <a:pt x="319" y="143"/>
                    </a:lnTo>
                    <a:lnTo>
                      <a:pt x="328" y="144"/>
                    </a:lnTo>
                    <a:lnTo>
                      <a:pt x="337" y="143"/>
                    </a:lnTo>
                    <a:lnTo>
                      <a:pt x="346" y="144"/>
                    </a:lnTo>
                    <a:lnTo>
                      <a:pt x="355" y="144"/>
                    </a:lnTo>
                    <a:lnTo>
                      <a:pt x="364" y="138"/>
                    </a:lnTo>
                    <a:lnTo>
                      <a:pt x="374" y="135"/>
                    </a:lnTo>
                    <a:lnTo>
                      <a:pt x="383" y="132"/>
                    </a:lnTo>
                    <a:lnTo>
                      <a:pt x="392" y="132"/>
                    </a:lnTo>
                    <a:lnTo>
                      <a:pt x="397" y="123"/>
                    </a:lnTo>
                    <a:lnTo>
                      <a:pt x="407" y="130"/>
                    </a:lnTo>
                    <a:lnTo>
                      <a:pt x="416" y="130"/>
                    </a:lnTo>
                    <a:lnTo>
                      <a:pt x="425" y="130"/>
                    </a:lnTo>
                    <a:lnTo>
                      <a:pt x="433" y="127"/>
                    </a:lnTo>
                    <a:lnTo>
                      <a:pt x="442" y="124"/>
                    </a:lnTo>
                    <a:lnTo>
                      <a:pt x="451" y="124"/>
                    </a:lnTo>
                    <a:lnTo>
                      <a:pt x="460" y="119"/>
                    </a:lnTo>
                    <a:lnTo>
                      <a:pt x="469" y="116"/>
                    </a:lnTo>
                    <a:lnTo>
                      <a:pt x="478" y="122"/>
                    </a:lnTo>
                    <a:lnTo>
                      <a:pt x="487" y="122"/>
                    </a:lnTo>
                    <a:lnTo>
                      <a:pt x="496" y="125"/>
                    </a:lnTo>
                    <a:lnTo>
                      <a:pt x="505" y="125"/>
                    </a:lnTo>
                    <a:lnTo>
                      <a:pt x="515" y="129"/>
                    </a:lnTo>
                    <a:lnTo>
                      <a:pt x="523" y="126"/>
                    </a:lnTo>
                    <a:lnTo>
                      <a:pt x="533" y="129"/>
                    </a:lnTo>
                    <a:lnTo>
                      <a:pt x="542" y="132"/>
                    </a:lnTo>
                    <a:lnTo>
                      <a:pt x="551" y="132"/>
                    </a:lnTo>
                    <a:lnTo>
                      <a:pt x="560" y="126"/>
                    </a:lnTo>
                    <a:lnTo>
                      <a:pt x="569" y="126"/>
                    </a:lnTo>
                    <a:lnTo>
                      <a:pt x="578" y="127"/>
                    </a:lnTo>
                    <a:lnTo>
                      <a:pt x="586" y="121"/>
                    </a:lnTo>
                    <a:lnTo>
                      <a:pt x="587" y="112"/>
                    </a:lnTo>
                    <a:lnTo>
                      <a:pt x="596" y="112"/>
                    </a:lnTo>
                    <a:lnTo>
                      <a:pt x="596" y="103"/>
                    </a:lnTo>
                    <a:lnTo>
                      <a:pt x="605" y="100"/>
                    </a:lnTo>
                    <a:lnTo>
                      <a:pt x="614" y="100"/>
                    </a:lnTo>
                    <a:lnTo>
                      <a:pt x="617" y="109"/>
                    </a:lnTo>
                    <a:lnTo>
                      <a:pt x="626" y="112"/>
                    </a:lnTo>
                    <a:lnTo>
                      <a:pt x="637" y="122"/>
                    </a:lnTo>
                    <a:lnTo>
                      <a:pt x="647" y="131"/>
                    </a:lnTo>
                    <a:lnTo>
                      <a:pt x="656" y="131"/>
                    </a:lnTo>
                    <a:lnTo>
                      <a:pt x="665" y="128"/>
                    </a:lnTo>
                    <a:lnTo>
                      <a:pt x="673" y="122"/>
                    </a:lnTo>
                    <a:lnTo>
                      <a:pt x="674" y="113"/>
                    </a:lnTo>
                    <a:lnTo>
                      <a:pt x="674" y="104"/>
                    </a:lnTo>
                    <a:lnTo>
                      <a:pt x="677" y="113"/>
                    </a:lnTo>
                    <a:lnTo>
                      <a:pt x="676" y="122"/>
                    </a:lnTo>
                    <a:lnTo>
                      <a:pt x="683" y="131"/>
                    </a:lnTo>
                    <a:lnTo>
                      <a:pt x="686" y="140"/>
                    </a:lnTo>
                    <a:lnTo>
                      <a:pt x="695" y="138"/>
                    </a:lnTo>
                    <a:lnTo>
                      <a:pt x="707" y="132"/>
                    </a:lnTo>
                    <a:lnTo>
                      <a:pt x="716" y="126"/>
                    </a:lnTo>
                    <a:lnTo>
                      <a:pt x="724" y="123"/>
                    </a:lnTo>
                    <a:lnTo>
                      <a:pt x="734" y="129"/>
                    </a:lnTo>
                    <a:lnTo>
                      <a:pt x="749" y="124"/>
                    </a:lnTo>
                    <a:lnTo>
                      <a:pt x="755" y="115"/>
                    </a:lnTo>
                    <a:lnTo>
                      <a:pt x="758" y="124"/>
                    </a:lnTo>
                    <a:lnTo>
                      <a:pt x="764" y="133"/>
                    </a:lnTo>
                    <a:lnTo>
                      <a:pt x="773" y="130"/>
                    </a:lnTo>
                    <a:lnTo>
                      <a:pt x="782" y="127"/>
                    </a:lnTo>
                    <a:lnTo>
                      <a:pt x="790" y="121"/>
                    </a:lnTo>
                    <a:lnTo>
                      <a:pt x="800" y="124"/>
                    </a:lnTo>
                    <a:lnTo>
                      <a:pt x="809" y="125"/>
                    </a:lnTo>
                    <a:lnTo>
                      <a:pt x="818" y="125"/>
                    </a:lnTo>
                    <a:lnTo>
                      <a:pt x="827" y="125"/>
                    </a:lnTo>
                    <a:lnTo>
                      <a:pt x="836" y="122"/>
                    </a:lnTo>
                    <a:lnTo>
                      <a:pt x="845" y="122"/>
                    </a:lnTo>
                    <a:lnTo>
                      <a:pt x="854" y="122"/>
                    </a:lnTo>
                    <a:lnTo>
                      <a:pt x="863" y="123"/>
                    </a:lnTo>
                    <a:lnTo>
                      <a:pt x="872" y="129"/>
                    </a:lnTo>
                    <a:lnTo>
                      <a:pt x="871" y="120"/>
                    </a:lnTo>
                    <a:lnTo>
                      <a:pt x="872" y="111"/>
                    </a:lnTo>
                    <a:lnTo>
                      <a:pt x="873" y="102"/>
                    </a:lnTo>
                    <a:lnTo>
                      <a:pt x="873" y="93"/>
                    </a:lnTo>
                    <a:lnTo>
                      <a:pt x="876" y="84"/>
                    </a:lnTo>
                    <a:lnTo>
                      <a:pt x="879" y="75"/>
                    </a:lnTo>
                    <a:lnTo>
                      <a:pt x="882" y="66"/>
                    </a:lnTo>
                    <a:lnTo>
                      <a:pt x="882" y="57"/>
                    </a:lnTo>
                    <a:lnTo>
                      <a:pt x="882" y="48"/>
                    </a:lnTo>
                    <a:lnTo>
                      <a:pt x="883" y="39"/>
                    </a:lnTo>
                    <a:lnTo>
                      <a:pt x="883" y="30"/>
                    </a:lnTo>
                    <a:lnTo>
                      <a:pt x="883" y="21"/>
                    </a:lnTo>
                    <a:lnTo>
                      <a:pt x="886" y="12"/>
                    </a:lnTo>
                    <a:lnTo>
                      <a:pt x="889" y="21"/>
                    </a:lnTo>
                    <a:lnTo>
                      <a:pt x="889" y="30"/>
                    </a:lnTo>
                    <a:lnTo>
                      <a:pt x="889" y="39"/>
                    </a:lnTo>
                    <a:lnTo>
                      <a:pt x="888" y="48"/>
                    </a:lnTo>
                    <a:lnTo>
                      <a:pt x="888" y="57"/>
                    </a:lnTo>
                    <a:lnTo>
                      <a:pt x="891" y="66"/>
                    </a:lnTo>
                    <a:lnTo>
                      <a:pt x="891" y="75"/>
                    </a:lnTo>
                    <a:lnTo>
                      <a:pt x="891" y="84"/>
                    </a:lnTo>
                    <a:lnTo>
                      <a:pt x="891" y="93"/>
                    </a:lnTo>
                    <a:lnTo>
                      <a:pt x="891" y="102"/>
                    </a:lnTo>
                    <a:lnTo>
                      <a:pt x="890" y="111"/>
                    </a:lnTo>
                    <a:lnTo>
                      <a:pt x="892" y="120"/>
                    </a:lnTo>
                    <a:lnTo>
                      <a:pt x="893" y="129"/>
                    </a:lnTo>
                    <a:lnTo>
                      <a:pt x="896" y="138"/>
                    </a:lnTo>
                    <a:lnTo>
                      <a:pt x="895" y="147"/>
                    </a:lnTo>
                    <a:lnTo>
                      <a:pt x="905" y="144"/>
                    </a:lnTo>
                    <a:lnTo>
                      <a:pt x="905" y="135"/>
                    </a:lnTo>
                    <a:lnTo>
                      <a:pt x="914" y="132"/>
                    </a:lnTo>
                    <a:lnTo>
                      <a:pt x="923" y="130"/>
                    </a:lnTo>
                    <a:lnTo>
                      <a:pt x="932" y="127"/>
                    </a:lnTo>
                    <a:lnTo>
                      <a:pt x="941" y="130"/>
                    </a:lnTo>
                    <a:lnTo>
                      <a:pt x="950" y="127"/>
                    </a:lnTo>
                    <a:lnTo>
                      <a:pt x="959" y="121"/>
                    </a:lnTo>
                    <a:lnTo>
                      <a:pt x="968" y="124"/>
                    </a:lnTo>
                    <a:lnTo>
                      <a:pt x="977" y="125"/>
                    </a:lnTo>
                    <a:lnTo>
                      <a:pt x="986" y="125"/>
                    </a:lnTo>
                    <a:lnTo>
                      <a:pt x="995" y="128"/>
                    </a:lnTo>
                    <a:lnTo>
                      <a:pt x="1004" y="128"/>
                    </a:lnTo>
                    <a:lnTo>
                      <a:pt x="1013" y="128"/>
                    </a:lnTo>
                    <a:lnTo>
                      <a:pt x="1022" y="125"/>
                    </a:lnTo>
                    <a:lnTo>
                      <a:pt x="1031" y="122"/>
                    </a:lnTo>
                    <a:lnTo>
                      <a:pt x="1041" y="120"/>
                    </a:lnTo>
                    <a:lnTo>
                      <a:pt x="1050" y="120"/>
                    </a:lnTo>
                    <a:lnTo>
                      <a:pt x="1058" y="117"/>
                    </a:lnTo>
                    <a:lnTo>
                      <a:pt x="1064" y="126"/>
                    </a:lnTo>
                    <a:lnTo>
                      <a:pt x="1073" y="123"/>
                    </a:lnTo>
                    <a:lnTo>
                      <a:pt x="1082" y="126"/>
                    </a:lnTo>
                    <a:lnTo>
                      <a:pt x="1091" y="127"/>
                    </a:lnTo>
                    <a:lnTo>
                      <a:pt x="1100" y="127"/>
                    </a:lnTo>
                    <a:lnTo>
                      <a:pt x="1109" y="127"/>
                    </a:lnTo>
                    <a:lnTo>
                      <a:pt x="1118" y="127"/>
                    </a:lnTo>
                    <a:lnTo>
                      <a:pt x="1127" y="127"/>
                    </a:lnTo>
                    <a:lnTo>
                      <a:pt x="1137" y="121"/>
                    </a:lnTo>
                    <a:lnTo>
                      <a:pt x="1146" y="122"/>
                    </a:lnTo>
                    <a:lnTo>
                      <a:pt x="1154" y="125"/>
                    </a:lnTo>
                    <a:lnTo>
                      <a:pt x="1163" y="125"/>
                    </a:lnTo>
                    <a:lnTo>
                      <a:pt x="1172" y="125"/>
                    </a:lnTo>
                    <a:lnTo>
                      <a:pt x="1181" y="128"/>
                    </a:lnTo>
                    <a:lnTo>
                      <a:pt x="1190" y="128"/>
                    </a:lnTo>
                    <a:lnTo>
                      <a:pt x="1199" y="131"/>
                    </a:lnTo>
                    <a:lnTo>
                      <a:pt x="1210" y="0"/>
                    </a:lnTo>
                    <a:lnTo>
                      <a:pt x="1217" y="135"/>
                    </a:lnTo>
                    <a:lnTo>
                      <a:pt x="1223" y="132"/>
                    </a:lnTo>
                    <a:lnTo>
                      <a:pt x="1232" y="132"/>
                    </a:lnTo>
                    <a:lnTo>
                      <a:pt x="1241" y="135"/>
                    </a:lnTo>
                    <a:lnTo>
                      <a:pt x="1250" y="129"/>
                    </a:lnTo>
                    <a:lnTo>
                      <a:pt x="1259" y="129"/>
                    </a:lnTo>
                    <a:lnTo>
                      <a:pt x="1268" y="127"/>
                    </a:lnTo>
                    <a:lnTo>
                      <a:pt x="1278" y="121"/>
                    </a:lnTo>
                    <a:lnTo>
                      <a:pt x="1287" y="124"/>
                    </a:lnTo>
                    <a:lnTo>
                      <a:pt x="1296" y="124"/>
                    </a:lnTo>
                    <a:lnTo>
                      <a:pt x="1305" y="124"/>
                    </a:lnTo>
                    <a:lnTo>
                      <a:pt x="1314" y="124"/>
                    </a:lnTo>
                    <a:lnTo>
                      <a:pt x="1323" y="125"/>
                    </a:lnTo>
                    <a:lnTo>
                      <a:pt x="1332" y="122"/>
                    </a:lnTo>
                    <a:lnTo>
                      <a:pt x="1347" y="122"/>
                    </a:lnTo>
                    <a:lnTo>
                      <a:pt x="1356" y="119"/>
                    </a:lnTo>
                    <a:lnTo>
                      <a:pt x="1361" y="128"/>
                    </a:lnTo>
                    <a:lnTo>
                      <a:pt x="1373" y="128"/>
                    </a:lnTo>
                    <a:lnTo>
                      <a:pt x="1382" y="129"/>
                    </a:lnTo>
                    <a:lnTo>
                      <a:pt x="1391" y="129"/>
                    </a:lnTo>
                    <a:lnTo>
                      <a:pt x="1401" y="123"/>
                    </a:lnTo>
                    <a:lnTo>
                      <a:pt x="1410" y="123"/>
                    </a:lnTo>
                    <a:lnTo>
                      <a:pt x="1422" y="123"/>
                    </a:lnTo>
                    <a:lnTo>
                      <a:pt x="1431" y="117"/>
                    </a:lnTo>
                    <a:lnTo>
                      <a:pt x="1440" y="124"/>
                    </a:lnTo>
                    <a:lnTo>
                      <a:pt x="1449" y="127"/>
                    </a:lnTo>
                    <a:lnTo>
                      <a:pt x="1458" y="127"/>
                    </a:lnTo>
                    <a:lnTo>
                      <a:pt x="1467" y="124"/>
                    </a:lnTo>
                    <a:lnTo>
                      <a:pt x="1476" y="123"/>
                    </a:lnTo>
                    <a:lnTo>
                      <a:pt x="1485" y="121"/>
                    </a:lnTo>
                    <a:lnTo>
                      <a:pt x="1494" y="122"/>
                    </a:lnTo>
                    <a:lnTo>
                      <a:pt x="1503" y="122"/>
                    </a:lnTo>
                    <a:lnTo>
                      <a:pt x="1512" y="119"/>
                    </a:lnTo>
                    <a:lnTo>
                      <a:pt x="1521" y="116"/>
                    </a:lnTo>
                    <a:lnTo>
                      <a:pt x="1530" y="122"/>
                    </a:lnTo>
                    <a:lnTo>
                      <a:pt x="1539" y="122"/>
                    </a:lnTo>
                    <a:lnTo>
                      <a:pt x="1548" y="123"/>
                    </a:lnTo>
                    <a:lnTo>
                      <a:pt x="1560" y="120"/>
                    </a:lnTo>
                    <a:lnTo>
                      <a:pt x="1570" y="114"/>
                    </a:lnTo>
                    <a:lnTo>
                      <a:pt x="1578" y="108"/>
                    </a:lnTo>
                    <a:lnTo>
                      <a:pt x="1588" y="111"/>
                    </a:lnTo>
                    <a:lnTo>
                      <a:pt x="1597" y="111"/>
                    </a:lnTo>
                    <a:lnTo>
                      <a:pt x="1606" y="115"/>
                    </a:lnTo>
                    <a:lnTo>
                      <a:pt x="1615" y="115"/>
                    </a:lnTo>
                    <a:lnTo>
                      <a:pt x="1623" y="118"/>
                    </a:lnTo>
                    <a:lnTo>
                      <a:pt x="1632" y="118"/>
                    </a:lnTo>
                    <a:lnTo>
                      <a:pt x="1647" y="121"/>
                    </a:lnTo>
                    <a:lnTo>
                      <a:pt x="1656" y="121"/>
                    </a:lnTo>
                    <a:lnTo>
                      <a:pt x="1665" y="119"/>
                    </a:lnTo>
                    <a:lnTo>
                      <a:pt x="1678" y="115"/>
                    </a:lnTo>
                    <a:lnTo>
                      <a:pt x="1693" y="116"/>
                    </a:lnTo>
                    <a:lnTo>
                      <a:pt x="1702" y="110"/>
                    </a:lnTo>
                    <a:lnTo>
                      <a:pt x="1712" y="59"/>
                    </a:lnTo>
                    <a:lnTo>
                      <a:pt x="1713" y="131"/>
                    </a:lnTo>
                    <a:lnTo>
                      <a:pt x="1724" y="45"/>
                    </a:lnTo>
                    <a:lnTo>
                      <a:pt x="1731" y="135"/>
                    </a:lnTo>
                    <a:lnTo>
                      <a:pt x="1740" y="132"/>
                    </a:lnTo>
                    <a:lnTo>
                      <a:pt x="1749" y="129"/>
                    </a:lnTo>
                    <a:lnTo>
                      <a:pt x="1758" y="123"/>
                    </a:lnTo>
                    <a:lnTo>
                      <a:pt x="1765" y="129"/>
                    </a:lnTo>
                    <a:lnTo>
                      <a:pt x="1774" y="123"/>
                    </a:lnTo>
                    <a:lnTo>
                      <a:pt x="1783" y="121"/>
                    </a:lnTo>
                    <a:lnTo>
                      <a:pt x="1796" y="115"/>
                    </a:lnTo>
                    <a:lnTo>
                      <a:pt x="1805" y="115"/>
                    </a:lnTo>
                    <a:lnTo>
                      <a:pt x="1814" y="115"/>
                    </a:lnTo>
                    <a:lnTo>
                      <a:pt x="1823" y="115"/>
                    </a:lnTo>
                    <a:lnTo>
                      <a:pt x="1832" y="115"/>
                    </a:lnTo>
                    <a:lnTo>
                      <a:pt x="1841" y="113"/>
                    </a:lnTo>
                    <a:lnTo>
                      <a:pt x="1850" y="113"/>
                    </a:lnTo>
                    <a:lnTo>
                      <a:pt x="1854" y="104"/>
                    </a:lnTo>
                    <a:lnTo>
                      <a:pt x="1863" y="104"/>
                    </a:lnTo>
                    <a:lnTo>
                      <a:pt x="1871" y="107"/>
                    </a:lnTo>
                    <a:lnTo>
                      <a:pt x="1883" y="107"/>
                    </a:lnTo>
                    <a:lnTo>
                      <a:pt x="1892" y="110"/>
                    </a:lnTo>
                  </a:path>
                </a:pathLst>
              </a:custGeom>
              <a:noFill/>
              <a:ln w="12700" cap="rnd" cmpd="sng">
                <a:solidFill>
                  <a:schemeClr val="tx1"/>
                </a:solidFill>
                <a:prstDash val="solid"/>
                <a:round/>
                <a:headEnd type="none" w="med" len="med"/>
                <a:tailEnd type="none" w="med" len="med"/>
              </a:ln>
              <a:effectLst/>
            </p:spPr>
            <p:txBody>
              <a:bodyPr/>
              <a:lstStyle/>
              <a:p>
                <a:endParaRPr lang="el-GR"/>
              </a:p>
            </p:txBody>
          </p:sp>
          <p:sp>
            <p:nvSpPr>
              <p:cNvPr id="368679" name="Freeform 39"/>
              <p:cNvSpPr>
                <a:spLocks/>
              </p:cNvSpPr>
              <p:nvPr/>
            </p:nvSpPr>
            <p:spPr bwMode="auto">
              <a:xfrm>
                <a:off x="2664" y="1324"/>
                <a:ext cx="1963" cy="188"/>
              </a:xfrm>
              <a:custGeom>
                <a:avLst/>
                <a:gdLst/>
                <a:ahLst/>
                <a:cxnLst>
                  <a:cxn ang="0">
                    <a:pos x="27" y="186"/>
                  </a:cxn>
                  <a:cxn ang="0">
                    <a:pos x="63" y="195"/>
                  </a:cxn>
                  <a:cxn ang="0">
                    <a:pos x="99" y="198"/>
                  </a:cxn>
                  <a:cxn ang="0">
                    <a:pos x="138" y="183"/>
                  </a:cxn>
                  <a:cxn ang="0">
                    <a:pos x="183" y="177"/>
                  </a:cxn>
                  <a:cxn ang="0">
                    <a:pos x="222" y="174"/>
                  </a:cxn>
                  <a:cxn ang="0">
                    <a:pos x="258" y="183"/>
                  </a:cxn>
                  <a:cxn ang="0">
                    <a:pos x="297" y="198"/>
                  </a:cxn>
                  <a:cxn ang="0">
                    <a:pos x="333" y="180"/>
                  </a:cxn>
                  <a:cxn ang="0">
                    <a:pos x="372" y="168"/>
                  </a:cxn>
                  <a:cxn ang="0">
                    <a:pos x="411" y="177"/>
                  </a:cxn>
                  <a:cxn ang="0">
                    <a:pos x="441" y="201"/>
                  </a:cxn>
                  <a:cxn ang="0">
                    <a:pos x="468" y="210"/>
                  </a:cxn>
                  <a:cxn ang="0">
                    <a:pos x="507" y="192"/>
                  </a:cxn>
                  <a:cxn ang="0">
                    <a:pos x="549" y="177"/>
                  </a:cxn>
                  <a:cxn ang="0">
                    <a:pos x="585" y="171"/>
                  </a:cxn>
                  <a:cxn ang="0">
                    <a:pos x="621" y="153"/>
                  </a:cxn>
                  <a:cxn ang="0">
                    <a:pos x="657" y="147"/>
                  </a:cxn>
                  <a:cxn ang="0">
                    <a:pos x="699" y="147"/>
                  </a:cxn>
                  <a:cxn ang="0">
                    <a:pos x="735" y="141"/>
                  </a:cxn>
                  <a:cxn ang="0">
                    <a:pos x="774" y="132"/>
                  </a:cxn>
                  <a:cxn ang="0">
                    <a:pos x="810" y="120"/>
                  </a:cxn>
                  <a:cxn ang="0">
                    <a:pos x="837" y="120"/>
                  </a:cxn>
                  <a:cxn ang="0">
                    <a:pos x="873" y="105"/>
                  </a:cxn>
                  <a:cxn ang="0">
                    <a:pos x="909" y="102"/>
                  </a:cxn>
                  <a:cxn ang="0">
                    <a:pos x="951" y="111"/>
                  </a:cxn>
                  <a:cxn ang="0">
                    <a:pos x="993" y="117"/>
                  </a:cxn>
                  <a:cxn ang="0">
                    <a:pos x="1029" y="120"/>
                  </a:cxn>
                  <a:cxn ang="0">
                    <a:pos x="1068" y="123"/>
                  </a:cxn>
                  <a:cxn ang="0">
                    <a:pos x="1104" y="114"/>
                  </a:cxn>
                  <a:cxn ang="0">
                    <a:pos x="1140" y="108"/>
                  </a:cxn>
                  <a:cxn ang="0">
                    <a:pos x="1176" y="108"/>
                  </a:cxn>
                  <a:cxn ang="0">
                    <a:pos x="1209" y="96"/>
                  </a:cxn>
                  <a:cxn ang="0">
                    <a:pos x="1245" y="90"/>
                  </a:cxn>
                  <a:cxn ang="0">
                    <a:pos x="1281" y="84"/>
                  </a:cxn>
                  <a:cxn ang="0">
                    <a:pos x="1317" y="93"/>
                  </a:cxn>
                  <a:cxn ang="0">
                    <a:pos x="1356" y="99"/>
                  </a:cxn>
                  <a:cxn ang="0">
                    <a:pos x="1395" y="102"/>
                  </a:cxn>
                  <a:cxn ang="0">
                    <a:pos x="1434" y="96"/>
                  </a:cxn>
                  <a:cxn ang="0">
                    <a:pos x="1470" y="87"/>
                  </a:cxn>
                  <a:cxn ang="0">
                    <a:pos x="1506" y="87"/>
                  </a:cxn>
                  <a:cxn ang="0">
                    <a:pos x="1542" y="81"/>
                  </a:cxn>
                  <a:cxn ang="0">
                    <a:pos x="1578" y="81"/>
                  </a:cxn>
                  <a:cxn ang="0">
                    <a:pos x="1617" y="87"/>
                  </a:cxn>
                  <a:cxn ang="0">
                    <a:pos x="1659" y="90"/>
                  </a:cxn>
                  <a:cxn ang="0">
                    <a:pos x="1695" y="93"/>
                  </a:cxn>
                  <a:cxn ang="0">
                    <a:pos x="1719" y="24"/>
                  </a:cxn>
                  <a:cxn ang="0">
                    <a:pos x="1761" y="93"/>
                  </a:cxn>
                  <a:cxn ang="0">
                    <a:pos x="1797" y="87"/>
                  </a:cxn>
                  <a:cxn ang="0">
                    <a:pos x="1833" y="96"/>
                  </a:cxn>
                  <a:cxn ang="0">
                    <a:pos x="1863" y="126"/>
                  </a:cxn>
                  <a:cxn ang="0">
                    <a:pos x="1887" y="150"/>
                  </a:cxn>
                </a:cxnLst>
                <a:rect l="0" t="0" r="r" b="b"/>
                <a:pathLst>
                  <a:path w="1900" h="211">
                    <a:moveTo>
                      <a:pt x="0" y="186"/>
                    </a:moveTo>
                    <a:lnTo>
                      <a:pt x="9" y="186"/>
                    </a:lnTo>
                    <a:lnTo>
                      <a:pt x="18" y="186"/>
                    </a:lnTo>
                    <a:lnTo>
                      <a:pt x="27" y="186"/>
                    </a:lnTo>
                    <a:lnTo>
                      <a:pt x="36" y="186"/>
                    </a:lnTo>
                    <a:lnTo>
                      <a:pt x="45" y="189"/>
                    </a:lnTo>
                    <a:lnTo>
                      <a:pt x="54" y="189"/>
                    </a:lnTo>
                    <a:lnTo>
                      <a:pt x="63" y="195"/>
                    </a:lnTo>
                    <a:lnTo>
                      <a:pt x="72" y="198"/>
                    </a:lnTo>
                    <a:lnTo>
                      <a:pt x="81" y="198"/>
                    </a:lnTo>
                    <a:lnTo>
                      <a:pt x="90" y="198"/>
                    </a:lnTo>
                    <a:lnTo>
                      <a:pt x="99" y="198"/>
                    </a:lnTo>
                    <a:lnTo>
                      <a:pt x="108" y="195"/>
                    </a:lnTo>
                    <a:lnTo>
                      <a:pt x="117" y="189"/>
                    </a:lnTo>
                    <a:lnTo>
                      <a:pt x="126" y="186"/>
                    </a:lnTo>
                    <a:lnTo>
                      <a:pt x="138" y="183"/>
                    </a:lnTo>
                    <a:lnTo>
                      <a:pt x="153" y="183"/>
                    </a:lnTo>
                    <a:lnTo>
                      <a:pt x="165" y="183"/>
                    </a:lnTo>
                    <a:lnTo>
                      <a:pt x="174" y="180"/>
                    </a:lnTo>
                    <a:lnTo>
                      <a:pt x="183" y="177"/>
                    </a:lnTo>
                    <a:lnTo>
                      <a:pt x="192" y="174"/>
                    </a:lnTo>
                    <a:lnTo>
                      <a:pt x="201" y="171"/>
                    </a:lnTo>
                    <a:lnTo>
                      <a:pt x="213" y="171"/>
                    </a:lnTo>
                    <a:lnTo>
                      <a:pt x="222" y="174"/>
                    </a:lnTo>
                    <a:lnTo>
                      <a:pt x="231" y="174"/>
                    </a:lnTo>
                    <a:lnTo>
                      <a:pt x="240" y="174"/>
                    </a:lnTo>
                    <a:lnTo>
                      <a:pt x="249" y="183"/>
                    </a:lnTo>
                    <a:lnTo>
                      <a:pt x="258" y="183"/>
                    </a:lnTo>
                    <a:lnTo>
                      <a:pt x="270" y="192"/>
                    </a:lnTo>
                    <a:lnTo>
                      <a:pt x="279" y="201"/>
                    </a:lnTo>
                    <a:lnTo>
                      <a:pt x="288" y="201"/>
                    </a:lnTo>
                    <a:lnTo>
                      <a:pt x="297" y="198"/>
                    </a:lnTo>
                    <a:lnTo>
                      <a:pt x="306" y="192"/>
                    </a:lnTo>
                    <a:lnTo>
                      <a:pt x="315" y="189"/>
                    </a:lnTo>
                    <a:lnTo>
                      <a:pt x="321" y="180"/>
                    </a:lnTo>
                    <a:lnTo>
                      <a:pt x="333" y="180"/>
                    </a:lnTo>
                    <a:lnTo>
                      <a:pt x="342" y="180"/>
                    </a:lnTo>
                    <a:lnTo>
                      <a:pt x="354" y="174"/>
                    </a:lnTo>
                    <a:lnTo>
                      <a:pt x="363" y="171"/>
                    </a:lnTo>
                    <a:lnTo>
                      <a:pt x="372" y="168"/>
                    </a:lnTo>
                    <a:lnTo>
                      <a:pt x="381" y="168"/>
                    </a:lnTo>
                    <a:lnTo>
                      <a:pt x="390" y="168"/>
                    </a:lnTo>
                    <a:lnTo>
                      <a:pt x="402" y="168"/>
                    </a:lnTo>
                    <a:lnTo>
                      <a:pt x="411" y="177"/>
                    </a:lnTo>
                    <a:lnTo>
                      <a:pt x="417" y="186"/>
                    </a:lnTo>
                    <a:lnTo>
                      <a:pt x="426" y="192"/>
                    </a:lnTo>
                    <a:lnTo>
                      <a:pt x="435" y="192"/>
                    </a:lnTo>
                    <a:lnTo>
                      <a:pt x="441" y="201"/>
                    </a:lnTo>
                    <a:lnTo>
                      <a:pt x="441" y="210"/>
                    </a:lnTo>
                    <a:lnTo>
                      <a:pt x="450" y="210"/>
                    </a:lnTo>
                    <a:lnTo>
                      <a:pt x="459" y="210"/>
                    </a:lnTo>
                    <a:lnTo>
                      <a:pt x="468" y="210"/>
                    </a:lnTo>
                    <a:lnTo>
                      <a:pt x="477" y="204"/>
                    </a:lnTo>
                    <a:lnTo>
                      <a:pt x="486" y="204"/>
                    </a:lnTo>
                    <a:lnTo>
                      <a:pt x="495" y="198"/>
                    </a:lnTo>
                    <a:lnTo>
                      <a:pt x="507" y="192"/>
                    </a:lnTo>
                    <a:lnTo>
                      <a:pt x="519" y="186"/>
                    </a:lnTo>
                    <a:lnTo>
                      <a:pt x="528" y="183"/>
                    </a:lnTo>
                    <a:lnTo>
                      <a:pt x="540" y="177"/>
                    </a:lnTo>
                    <a:lnTo>
                      <a:pt x="549" y="177"/>
                    </a:lnTo>
                    <a:lnTo>
                      <a:pt x="558" y="174"/>
                    </a:lnTo>
                    <a:lnTo>
                      <a:pt x="567" y="174"/>
                    </a:lnTo>
                    <a:lnTo>
                      <a:pt x="576" y="171"/>
                    </a:lnTo>
                    <a:lnTo>
                      <a:pt x="585" y="171"/>
                    </a:lnTo>
                    <a:lnTo>
                      <a:pt x="594" y="168"/>
                    </a:lnTo>
                    <a:lnTo>
                      <a:pt x="603" y="159"/>
                    </a:lnTo>
                    <a:lnTo>
                      <a:pt x="612" y="153"/>
                    </a:lnTo>
                    <a:lnTo>
                      <a:pt x="621" y="153"/>
                    </a:lnTo>
                    <a:lnTo>
                      <a:pt x="630" y="153"/>
                    </a:lnTo>
                    <a:lnTo>
                      <a:pt x="639" y="147"/>
                    </a:lnTo>
                    <a:lnTo>
                      <a:pt x="648" y="147"/>
                    </a:lnTo>
                    <a:lnTo>
                      <a:pt x="657" y="147"/>
                    </a:lnTo>
                    <a:lnTo>
                      <a:pt x="666" y="147"/>
                    </a:lnTo>
                    <a:lnTo>
                      <a:pt x="678" y="147"/>
                    </a:lnTo>
                    <a:lnTo>
                      <a:pt x="687" y="147"/>
                    </a:lnTo>
                    <a:lnTo>
                      <a:pt x="699" y="147"/>
                    </a:lnTo>
                    <a:lnTo>
                      <a:pt x="708" y="147"/>
                    </a:lnTo>
                    <a:lnTo>
                      <a:pt x="717" y="147"/>
                    </a:lnTo>
                    <a:lnTo>
                      <a:pt x="726" y="144"/>
                    </a:lnTo>
                    <a:lnTo>
                      <a:pt x="735" y="141"/>
                    </a:lnTo>
                    <a:lnTo>
                      <a:pt x="747" y="138"/>
                    </a:lnTo>
                    <a:lnTo>
                      <a:pt x="756" y="138"/>
                    </a:lnTo>
                    <a:lnTo>
                      <a:pt x="765" y="138"/>
                    </a:lnTo>
                    <a:lnTo>
                      <a:pt x="774" y="132"/>
                    </a:lnTo>
                    <a:lnTo>
                      <a:pt x="783" y="132"/>
                    </a:lnTo>
                    <a:lnTo>
                      <a:pt x="792" y="129"/>
                    </a:lnTo>
                    <a:lnTo>
                      <a:pt x="801" y="126"/>
                    </a:lnTo>
                    <a:lnTo>
                      <a:pt x="810" y="120"/>
                    </a:lnTo>
                    <a:lnTo>
                      <a:pt x="819" y="117"/>
                    </a:lnTo>
                    <a:lnTo>
                      <a:pt x="822" y="108"/>
                    </a:lnTo>
                    <a:lnTo>
                      <a:pt x="834" y="39"/>
                    </a:lnTo>
                    <a:lnTo>
                      <a:pt x="837" y="120"/>
                    </a:lnTo>
                    <a:lnTo>
                      <a:pt x="846" y="120"/>
                    </a:lnTo>
                    <a:lnTo>
                      <a:pt x="855" y="114"/>
                    </a:lnTo>
                    <a:lnTo>
                      <a:pt x="864" y="108"/>
                    </a:lnTo>
                    <a:lnTo>
                      <a:pt x="873" y="105"/>
                    </a:lnTo>
                    <a:lnTo>
                      <a:pt x="882" y="102"/>
                    </a:lnTo>
                    <a:lnTo>
                      <a:pt x="891" y="105"/>
                    </a:lnTo>
                    <a:lnTo>
                      <a:pt x="900" y="105"/>
                    </a:lnTo>
                    <a:lnTo>
                      <a:pt x="909" y="102"/>
                    </a:lnTo>
                    <a:lnTo>
                      <a:pt x="924" y="105"/>
                    </a:lnTo>
                    <a:lnTo>
                      <a:pt x="933" y="105"/>
                    </a:lnTo>
                    <a:lnTo>
                      <a:pt x="942" y="111"/>
                    </a:lnTo>
                    <a:lnTo>
                      <a:pt x="951" y="111"/>
                    </a:lnTo>
                    <a:lnTo>
                      <a:pt x="963" y="114"/>
                    </a:lnTo>
                    <a:lnTo>
                      <a:pt x="975" y="120"/>
                    </a:lnTo>
                    <a:lnTo>
                      <a:pt x="984" y="120"/>
                    </a:lnTo>
                    <a:lnTo>
                      <a:pt x="993" y="117"/>
                    </a:lnTo>
                    <a:lnTo>
                      <a:pt x="1002" y="114"/>
                    </a:lnTo>
                    <a:lnTo>
                      <a:pt x="1011" y="117"/>
                    </a:lnTo>
                    <a:lnTo>
                      <a:pt x="1020" y="120"/>
                    </a:lnTo>
                    <a:lnTo>
                      <a:pt x="1029" y="120"/>
                    </a:lnTo>
                    <a:lnTo>
                      <a:pt x="1038" y="120"/>
                    </a:lnTo>
                    <a:lnTo>
                      <a:pt x="1047" y="120"/>
                    </a:lnTo>
                    <a:lnTo>
                      <a:pt x="1059" y="123"/>
                    </a:lnTo>
                    <a:lnTo>
                      <a:pt x="1068" y="123"/>
                    </a:lnTo>
                    <a:lnTo>
                      <a:pt x="1077" y="123"/>
                    </a:lnTo>
                    <a:lnTo>
                      <a:pt x="1086" y="120"/>
                    </a:lnTo>
                    <a:lnTo>
                      <a:pt x="1095" y="114"/>
                    </a:lnTo>
                    <a:lnTo>
                      <a:pt x="1104" y="114"/>
                    </a:lnTo>
                    <a:lnTo>
                      <a:pt x="1113" y="114"/>
                    </a:lnTo>
                    <a:lnTo>
                      <a:pt x="1122" y="111"/>
                    </a:lnTo>
                    <a:lnTo>
                      <a:pt x="1131" y="108"/>
                    </a:lnTo>
                    <a:lnTo>
                      <a:pt x="1140" y="108"/>
                    </a:lnTo>
                    <a:lnTo>
                      <a:pt x="1149" y="108"/>
                    </a:lnTo>
                    <a:lnTo>
                      <a:pt x="1158" y="108"/>
                    </a:lnTo>
                    <a:lnTo>
                      <a:pt x="1167" y="108"/>
                    </a:lnTo>
                    <a:lnTo>
                      <a:pt x="1176" y="108"/>
                    </a:lnTo>
                    <a:lnTo>
                      <a:pt x="1185" y="105"/>
                    </a:lnTo>
                    <a:lnTo>
                      <a:pt x="1194" y="102"/>
                    </a:lnTo>
                    <a:lnTo>
                      <a:pt x="1203" y="0"/>
                    </a:lnTo>
                    <a:lnTo>
                      <a:pt x="1209" y="96"/>
                    </a:lnTo>
                    <a:lnTo>
                      <a:pt x="1218" y="99"/>
                    </a:lnTo>
                    <a:lnTo>
                      <a:pt x="1227" y="99"/>
                    </a:lnTo>
                    <a:lnTo>
                      <a:pt x="1236" y="99"/>
                    </a:lnTo>
                    <a:lnTo>
                      <a:pt x="1245" y="90"/>
                    </a:lnTo>
                    <a:lnTo>
                      <a:pt x="1254" y="87"/>
                    </a:lnTo>
                    <a:lnTo>
                      <a:pt x="1263" y="84"/>
                    </a:lnTo>
                    <a:lnTo>
                      <a:pt x="1272" y="84"/>
                    </a:lnTo>
                    <a:lnTo>
                      <a:pt x="1281" y="84"/>
                    </a:lnTo>
                    <a:lnTo>
                      <a:pt x="1290" y="87"/>
                    </a:lnTo>
                    <a:lnTo>
                      <a:pt x="1299" y="90"/>
                    </a:lnTo>
                    <a:lnTo>
                      <a:pt x="1308" y="93"/>
                    </a:lnTo>
                    <a:lnTo>
                      <a:pt x="1317" y="93"/>
                    </a:lnTo>
                    <a:lnTo>
                      <a:pt x="1326" y="93"/>
                    </a:lnTo>
                    <a:lnTo>
                      <a:pt x="1338" y="96"/>
                    </a:lnTo>
                    <a:lnTo>
                      <a:pt x="1347" y="96"/>
                    </a:lnTo>
                    <a:lnTo>
                      <a:pt x="1356" y="99"/>
                    </a:lnTo>
                    <a:lnTo>
                      <a:pt x="1365" y="99"/>
                    </a:lnTo>
                    <a:lnTo>
                      <a:pt x="1374" y="99"/>
                    </a:lnTo>
                    <a:lnTo>
                      <a:pt x="1386" y="102"/>
                    </a:lnTo>
                    <a:lnTo>
                      <a:pt x="1395" y="102"/>
                    </a:lnTo>
                    <a:lnTo>
                      <a:pt x="1407" y="105"/>
                    </a:lnTo>
                    <a:lnTo>
                      <a:pt x="1416" y="105"/>
                    </a:lnTo>
                    <a:lnTo>
                      <a:pt x="1425" y="102"/>
                    </a:lnTo>
                    <a:lnTo>
                      <a:pt x="1434" y="96"/>
                    </a:lnTo>
                    <a:lnTo>
                      <a:pt x="1443" y="93"/>
                    </a:lnTo>
                    <a:lnTo>
                      <a:pt x="1452" y="93"/>
                    </a:lnTo>
                    <a:lnTo>
                      <a:pt x="1461" y="87"/>
                    </a:lnTo>
                    <a:lnTo>
                      <a:pt x="1470" y="87"/>
                    </a:lnTo>
                    <a:lnTo>
                      <a:pt x="1479" y="87"/>
                    </a:lnTo>
                    <a:lnTo>
                      <a:pt x="1488" y="87"/>
                    </a:lnTo>
                    <a:lnTo>
                      <a:pt x="1497" y="87"/>
                    </a:lnTo>
                    <a:lnTo>
                      <a:pt x="1506" y="87"/>
                    </a:lnTo>
                    <a:lnTo>
                      <a:pt x="1515" y="84"/>
                    </a:lnTo>
                    <a:lnTo>
                      <a:pt x="1524" y="81"/>
                    </a:lnTo>
                    <a:lnTo>
                      <a:pt x="1533" y="81"/>
                    </a:lnTo>
                    <a:lnTo>
                      <a:pt x="1542" y="81"/>
                    </a:lnTo>
                    <a:lnTo>
                      <a:pt x="1551" y="81"/>
                    </a:lnTo>
                    <a:lnTo>
                      <a:pt x="1560" y="84"/>
                    </a:lnTo>
                    <a:lnTo>
                      <a:pt x="1569" y="84"/>
                    </a:lnTo>
                    <a:lnTo>
                      <a:pt x="1578" y="81"/>
                    </a:lnTo>
                    <a:lnTo>
                      <a:pt x="1590" y="87"/>
                    </a:lnTo>
                    <a:lnTo>
                      <a:pt x="1599" y="90"/>
                    </a:lnTo>
                    <a:lnTo>
                      <a:pt x="1608" y="87"/>
                    </a:lnTo>
                    <a:lnTo>
                      <a:pt x="1617" y="87"/>
                    </a:lnTo>
                    <a:lnTo>
                      <a:pt x="1629" y="87"/>
                    </a:lnTo>
                    <a:lnTo>
                      <a:pt x="1638" y="90"/>
                    </a:lnTo>
                    <a:lnTo>
                      <a:pt x="1650" y="90"/>
                    </a:lnTo>
                    <a:lnTo>
                      <a:pt x="1659" y="90"/>
                    </a:lnTo>
                    <a:lnTo>
                      <a:pt x="1668" y="90"/>
                    </a:lnTo>
                    <a:lnTo>
                      <a:pt x="1677" y="93"/>
                    </a:lnTo>
                    <a:lnTo>
                      <a:pt x="1686" y="93"/>
                    </a:lnTo>
                    <a:lnTo>
                      <a:pt x="1695" y="93"/>
                    </a:lnTo>
                    <a:lnTo>
                      <a:pt x="1704" y="93"/>
                    </a:lnTo>
                    <a:lnTo>
                      <a:pt x="1707" y="42"/>
                    </a:lnTo>
                    <a:lnTo>
                      <a:pt x="1713" y="93"/>
                    </a:lnTo>
                    <a:lnTo>
                      <a:pt x="1719" y="24"/>
                    </a:lnTo>
                    <a:lnTo>
                      <a:pt x="1728" y="93"/>
                    </a:lnTo>
                    <a:lnTo>
                      <a:pt x="1737" y="93"/>
                    </a:lnTo>
                    <a:lnTo>
                      <a:pt x="1749" y="93"/>
                    </a:lnTo>
                    <a:lnTo>
                      <a:pt x="1761" y="93"/>
                    </a:lnTo>
                    <a:lnTo>
                      <a:pt x="1770" y="93"/>
                    </a:lnTo>
                    <a:lnTo>
                      <a:pt x="1779" y="87"/>
                    </a:lnTo>
                    <a:lnTo>
                      <a:pt x="1788" y="87"/>
                    </a:lnTo>
                    <a:lnTo>
                      <a:pt x="1797" y="87"/>
                    </a:lnTo>
                    <a:lnTo>
                      <a:pt x="1806" y="90"/>
                    </a:lnTo>
                    <a:lnTo>
                      <a:pt x="1815" y="90"/>
                    </a:lnTo>
                    <a:lnTo>
                      <a:pt x="1824" y="96"/>
                    </a:lnTo>
                    <a:lnTo>
                      <a:pt x="1833" y="96"/>
                    </a:lnTo>
                    <a:lnTo>
                      <a:pt x="1842" y="105"/>
                    </a:lnTo>
                    <a:lnTo>
                      <a:pt x="1851" y="111"/>
                    </a:lnTo>
                    <a:lnTo>
                      <a:pt x="1860" y="117"/>
                    </a:lnTo>
                    <a:lnTo>
                      <a:pt x="1863" y="126"/>
                    </a:lnTo>
                    <a:lnTo>
                      <a:pt x="1872" y="126"/>
                    </a:lnTo>
                    <a:lnTo>
                      <a:pt x="1881" y="132"/>
                    </a:lnTo>
                    <a:lnTo>
                      <a:pt x="1884" y="141"/>
                    </a:lnTo>
                    <a:lnTo>
                      <a:pt x="1887" y="150"/>
                    </a:lnTo>
                    <a:lnTo>
                      <a:pt x="1890" y="162"/>
                    </a:lnTo>
                    <a:lnTo>
                      <a:pt x="1899" y="165"/>
                    </a:lnTo>
                  </a:path>
                </a:pathLst>
              </a:custGeom>
              <a:noFill/>
              <a:ln w="12700" cap="rnd" cmpd="sng">
                <a:solidFill>
                  <a:srgbClr val="FF0000"/>
                </a:solidFill>
                <a:prstDash val="solid"/>
                <a:round/>
                <a:headEnd type="none" w="med" len="med"/>
                <a:tailEnd type="none" w="med" len="med"/>
              </a:ln>
              <a:effectLst/>
            </p:spPr>
            <p:txBody>
              <a:bodyPr/>
              <a:lstStyle/>
              <a:p>
                <a:endParaRPr lang="el-GR"/>
              </a:p>
            </p:txBody>
          </p:sp>
          <p:sp>
            <p:nvSpPr>
              <p:cNvPr id="368680" name="Freeform 40"/>
              <p:cNvSpPr>
                <a:spLocks/>
              </p:cNvSpPr>
              <p:nvPr/>
            </p:nvSpPr>
            <p:spPr bwMode="auto">
              <a:xfrm>
                <a:off x="4626" y="2592"/>
                <a:ext cx="1031" cy="259"/>
              </a:xfrm>
              <a:custGeom>
                <a:avLst/>
                <a:gdLst/>
                <a:ahLst/>
                <a:cxnLst>
                  <a:cxn ang="0">
                    <a:pos x="18" y="253"/>
                  </a:cxn>
                  <a:cxn ang="0">
                    <a:pos x="42" y="242"/>
                  </a:cxn>
                  <a:cxn ang="0">
                    <a:pos x="63" y="230"/>
                  </a:cxn>
                  <a:cxn ang="0">
                    <a:pos x="90" y="226"/>
                  </a:cxn>
                  <a:cxn ang="0">
                    <a:pos x="114" y="220"/>
                  </a:cxn>
                  <a:cxn ang="0">
                    <a:pos x="141" y="228"/>
                  </a:cxn>
                  <a:cxn ang="0">
                    <a:pos x="156" y="216"/>
                  </a:cxn>
                  <a:cxn ang="0">
                    <a:pos x="171" y="200"/>
                  </a:cxn>
                  <a:cxn ang="0">
                    <a:pos x="189" y="182"/>
                  </a:cxn>
                  <a:cxn ang="0">
                    <a:pos x="198" y="164"/>
                  </a:cxn>
                  <a:cxn ang="0">
                    <a:pos x="207" y="150"/>
                  </a:cxn>
                  <a:cxn ang="0">
                    <a:pos x="225" y="139"/>
                  </a:cxn>
                  <a:cxn ang="0">
                    <a:pos x="240" y="121"/>
                  </a:cxn>
                  <a:cxn ang="0">
                    <a:pos x="252" y="103"/>
                  </a:cxn>
                  <a:cxn ang="0">
                    <a:pos x="264" y="115"/>
                  </a:cxn>
                  <a:cxn ang="0">
                    <a:pos x="270" y="133"/>
                  </a:cxn>
                  <a:cxn ang="0">
                    <a:pos x="276" y="150"/>
                  </a:cxn>
                  <a:cxn ang="0">
                    <a:pos x="282" y="145"/>
                  </a:cxn>
                  <a:cxn ang="0">
                    <a:pos x="285" y="127"/>
                  </a:cxn>
                  <a:cxn ang="0">
                    <a:pos x="288" y="109"/>
                  </a:cxn>
                  <a:cxn ang="0">
                    <a:pos x="288" y="91"/>
                  </a:cxn>
                  <a:cxn ang="0">
                    <a:pos x="294" y="71"/>
                  </a:cxn>
                  <a:cxn ang="0">
                    <a:pos x="297" y="53"/>
                  </a:cxn>
                  <a:cxn ang="0">
                    <a:pos x="306" y="36"/>
                  </a:cxn>
                  <a:cxn ang="0">
                    <a:pos x="318" y="22"/>
                  </a:cxn>
                  <a:cxn ang="0">
                    <a:pos x="345" y="24"/>
                  </a:cxn>
                  <a:cxn ang="0">
                    <a:pos x="351" y="42"/>
                  </a:cxn>
                  <a:cxn ang="0">
                    <a:pos x="363" y="24"/>
                  </a:cxn>
                  <a:cxn ang="0">
                    <a:pos x="384" y="8"/>
                  </a:cxn>
                  <a:cxn ang="0">
                    <a:pos x="411" y="2"/>
                  </a:cxn>
                  <a:cxn ang="0">
                    <a:pos x="438" y="0"/>
                  </a:cxn>
                  <a:cxn ang="0">
                    <a:pos x="465" y="12"/>
                  </a:cxn>
                  <a:cxn ang="0">
                    <a:pos x="492" y="8"/>
                  </a:cxn>
                  <a:cxn ang="0">
                    <a:pos x="510" y="20"/>
                  </a:cxn>
                  <a:cxn ang="0">
                    <a:pos x="522" y="36"/>
                  </a:cxn>
                  <a:cxn ang="0">
                    <a:pos x="534" y="51"/>
                  </a:cxn>
                  <a:cxn ang="0">
                    <a:pos x="543" y="63"/>
                  </a:cxn>
                  <a:cxn ang="0">
                    <a:pos x="570" y="65"/>
                  </a:cxn>
                  <a:cxn ang="0">
                    <a:pos x="588" y="79"/>
                  </a:cxn>
                  <a:cxn ang="0">
                    <a:pos x="612" y="93"/>
                  </a:cxn>
                  <a:cxn ang="0">
                    <a:pos x="624" y="109"/>
                  </a:cxn>
                  <a:cxn ang="0">
                    <a:pos x="636" y="127"/>
                  </a:cxn>
                  <a:cxn ang="0">
                    <a:pos x="642" y="139"/>
                  </a:cxn>
                  <a:cxn ang="0">
                    <a:pos x="663" y="154"/>
                  </a:cxn>
                  <a:cxn ang="0">
                    <a:pos x="675" y="172"/>
                  </a:cxn>
                  <a:cxn ang="0">
                    <a:pos x="687" y="190"/>
                  </a:cxn>
                  <a:cxn ang="0">
                    <a:pos x="705" y="206"/>
                  </a:cxn>
                  <a:cxn ang="0">
                    <a:pos x="729" y="210"/>
                  </a:cxn>
                  <a:cxn ang="0">
                    <a:pos x="741" y="228"/>
                  </a:cxn>
                  <a:cxn ang="0">
                    <a:pos x="753" y="242"/>
                  </a:cxn>
                  <a:cxn ang="0">
                    <a:pos x="771" y="257"/>
                  </a:cxn>
                  <a:cxn ang="0">
                    <a:pos x="795" y="271"/>
                  </a:cxn>
                  <a:cxn ang="0">
                    <a:pos x="822" y="273"/>
                  </a:cxn>
                  <a:cxn ang="0">
                    <a:pos x="852" y="275"/>
                  </a:cxn>
                  <a:cxn ang="0">
                    <a:pos x="879" y="275"/>
                  </a:cxn>
                  <a:cxn ang="0">
                    <a:pos x="906" y="283"/>
                  </a:cxn>
                  <a:cxn ang="0">
                    <a:pos x="933" y="283"/>
                  </a:cxn>
                  <a:cxn ang="0">
                    <a:pos x="960" y="287"/>
                  </a:cxn>
                  <a:cxn ang="0">
                    <a:pos x="987" y="291"/>
                  </a:cxn>
                </a:cxnLst>
                <a:rect l="0" t="0" r="r" b="b"/>
                <a:pathLst>
                  <a:path w="997" h="292">
                    <a:moveTo>
                      <a:pt x="0" y="255"/>
                    </a:moveTo>
                    <a:lnTo>
                      <a:pt x="9" y="255"/>
                    </a:lnTo>
                    <a:lnTo>
                      <a:pt x="18" y="253"/>
                    </a:lnTo>
                    <a:lnTo>
                      <a:pt x="24" y="247"/>
                    </a:lnTo>
                    <a:lnTo>
                      <a:pt x="33" y="245"/>
                    </a:lnTo>
                    <a:lnTo>
                      <a:pt x="42" y="242"/>
                    </a:lnTo>
                    <a:lnTo>
                      <a:pt x="51" y="240"/>
                    </a:lnTo>
                    <a:lnTo>
                      <a:pt x="54" y="234"/>
                    </a:lnTo>
                    <a:lnTo>
                      <a:pt x="63" y="230"/>
                    </a:lnTo>
                    <a:lnTo>
                      <a:pt x="72" y="232"/>
                    </a:lnTo>
                    <a:lnTo>
                      <a:pt x="81" y="230"/>
                    </a:lnTo>
                    <a:lnTo>
                      <a:pt x="90" y="226"/>
                    </a:lnTo>
                    <a:lnTo>
                      <a:pt x="102" y="224"/>
                    </a:lnTo>
                    <a:lnTo>
                      <a:pt x="105" y="218"/>
                    </a:lnTo>
                    <a:lnTo>
                      <a:pt x="114" y="220"/>
                    </a:lnTo>
                    <a:lnTo>
                      <a:pt x="123" y="224"/>
                    </a:lnTo>
                    <a:lnTo>
                      <a:pt x="132" y="228"/>
                    </a:lnTo>
                    <a:lnTo>
                      <a:pt x="141" y="228"/>
                    </a:lnTo>
                    <a:lnTo>
                      <a:pt x="150" y="228"/>
                    </a:lnTo>
                    <a:lnTo>
                      <a:pt x="153" y="222"/>
                    </a:lnTo>
                    <a:lnTo>
                      <a:pt x="156" y="216"/>
                    </a:lnTo>
                    <a:lnTo>
                      <a:pt x="165" y="212"/>
                    </a:lnTo>
                    <a:lnTo>
                      <a:pt x="171" y="206"/>
                    </a:lnTo>
                    <a:lnTo>
                      <a:pt x="171" y="200"/>
                    </a:lnTo>
                    <a:lnTo>
                      <a:pt x="177" y="194"/>
                    </a:lnTo>
                    <a:lnTo>
                      <a:pt x="183" y="188"/>
                    </a:lnTo>
                    <a:lnTo>
                      <a:pt x="189" y="182"/>
                    </a:lnTo>
                    <a:lnTo>
                      <a:pt x="189" y="176"/>
                    </a:lnTo>
                    <a:lnTo>
                      <a:pt x="195" y="170"/>
                    </a:lnTo>
                    <a:lnTo>
                      <a:pt x="198" y="164"/>
                    </a:lnTo>
                    <a:lnTo>
                      <a:pt x="207" y="162"/>
                    </a:lnTo>
                    <a:lnTo>
                      <a:pt x="207" y="156"/>
                    </a:lnTo>
                    <a:lnTo>
                      <a:pt x="207" y="150"/>
                    </a:lnTo>
                    <a:lnTo>
                      <a:pt x="210" y="145"/>
                    </a:lnTo>
                    <a:lnTo>
                      <a:pt x="216" y="139"/>
                    </a:lnTo>
                    <a:lnTo>
                      <a:pt x="225" y="139"/>
                    </a:lnTo>
                    <a:lnTo>
                      <a:pt x="228" y="133"/>
                    </a:lnTo>
                    <a:lnTo>
                      <a:pt x="234" y="127"/>
                    </a:lnTo>
                    <a:lnTo>
                      <a:pt x="240" y="121"/>
                    </a:lnTo>
                    <a:lnTo>
                      <a:pt x="240" y="115"/>
                    </a:lnTo>
                    <a:lnTo>
                      <a:pt x="246" y="109"/>
                    </a:lnTo>
                    <a:lnTo>
                      <a:pt x="252" y="103"/>
                    </a:lnTo>
                    <a:lnTo>
                      <a:pt x="261" y="103"/>
                    </a:lnTo>
                    <a:lnTo>
                      <a:pt x="261" y="109"/>
                    </a:lnTo>
                    <a:lnTo>
                      <a:pt x="264" y="115"/>
                    </a:lnTo>
                    <a:lnTo>
                      <a:pt x="267" y="121"/>
                    </a:lnTo>
                    <a:lnTo>
                      <a:pt x="270" y="127"/>
                    </a:lnTo>
                    <a:lnTo>
                      <a:pt x="270" y="133"/>
                    </a:lnTo>
                    <a:lnTo>
                      <a:pt x="276" y="139"/>
                    </a:lnTo>
                    <a:lnTo>
                      <a:pt x="276" y="145"/>
                    </a:lnTo>
                    <a:lnTo>
                      <a:pt x="276" y="150"/>
                    </a:lnTo>
                    <a:lnTo>
                      <a:pt x="276" y="156"/>
                    </a:lnTo>
                    <a:lnTo>
                      <a:pt x="279" y="150"/>
                    </a:lnTo>
                    <a:lnTo>
                      <a:pt x="282" y="145"/>
                    </a:lnTo>
                    <a:lnTo>
                      <a:pt x="282" y="139"/>
                    </a:lnTo>
                    <a:lnTo>
                      <a:pt x="285" y="133"/>
                    </a:lnTo>
                    <a:lnTo>
                      <a:pt x="285" y="127"/>
                    </a:lnTo>
                    <a:lnTo>
                      <a:pt x="288" y="121"/>
                    </a:lnTo>
                    <a:lnTo>
                      <a:pt x="288" y="115"/>
                    </a:lnTo>
                    <a:lnTo>
                      <a:pt x="288" y="109"/>
                    </a:lnTo>
                    <a:lnTo>
                      <a:pt x="285" y="103"/>
                    </a:lnTo>
                    <a:lnTo>
                      <a:pt x="285" y="97"/>
                    </a:lnTo>
                    <a:lnTo>
                      <a:pt x="288" y="91"/>
                    </a:lnTo>
                    <a:lnTo>
                      <a:pt x="291" y="85"/>
                    </a:lnTo>
                    <a:lnTo>
                      <a:pt x="294" y="77"/>
                    </a:lnTo>
                    <a:lnTo>
                      <a:pt x="294" y="71"/>
                    </a:lnTo>
                    <a:lnTo>
                      <a:pt x="297" y="65"/>
                    </a:lnTo>
                    <a:lnTo>
                      <a:pt x="297" y="59"/>
                    </a:lnTo>
                    <a:lnTo>
                      <a:pt x="297" y="53"/>
                    </a:lnTo>
                    <a:lnTo>
                      <a:pt x="300" y="48"/>
                    </a:lnTo>
                    <a:lnTo>
                      <a:pt x="300" y="42"/>
                    </a:lnTo>
                    <a:lnTo>
                      <a:pt x="306" y="36"/>
                    </a:lnTo>
                    <a:lnTo>
                      <a:pt x="306" y="30"/>
                    </a:lnTo>
                    <a:lnTo>
                      <a:pt x="309" y="24"/>
                    </a:lnTo>
                    <a:lnTo>
                      <a:pt x="318" y="22"/>
                    </a:lnTo>
                    <a:lnTo>
                      <a:pt x="333" y="18"/>
                    </a:lnTo>
                    <a:lnTo>
                      <a:pt x="342" y="18"/>
                    </a:lnTo>
                    <a:lnTo>
                      <a:pt x="345" y="24"/>
                    </a:lnTo>
                    <a:lnTo>
                      <a:pt x="345" y="30"/>
                    </a:lnTo>
                    <a:lnTo>
                      <a:pt x="348" y="36"/>
                    </a:lnTo>
                    <a:lnTo>
                      <a:pt x="351" y="42"/>
                    </a:lnTo>
                    <a:lnTo>
                      <a:pt x="357" y="36"/>
                    </a:lnTo>
                    <a:lnTo>
                      <a:pt x="360" y="30"/>
                    </a:lnTo>
                    <a:lnTo>
                      <a:pt x="363" y="24"/>
                    </a:lnTo>
                    <a:lnTo>
                      <a:pt x="372" y="20"/>
                    </a:lnTo>
                    <a:lnTo>
                      <a:pt x="378" y="14"/>
                    </a:lnTo>
                    <a:lnTo>
                      <a:pt x="384" y="8"/>
                    </a:lnTo>
                    <a:lnTo>
                      <a:pt x="393" y="4"/>
                    </a:lnTo>
                    <a:lnTo>
                      <a:pt x="402" y="4"/>
                    </a:lnTo>
                    <a:lnTo>
                      <a:pt x="411" y="2"/>
                    </a:lnTo>
                    <a:lnTo>
                      <a:pt x="420" y="0"/>
                    </a:lnTo>
                    <a:lnTo>
                      <a:pt x="429" y="0"/>
                    </a:lnTo>
                    <a:lnTo>
                      <a:pt x="438" y="0"/>
                    </a:lnTo>
                    <a:lnTo>
                      <a:pt x="444" y="6"/>
                    </a:lnTo>
                    <a:lnTo>
                      <a:pt x="453" y="10"/>
                    </a:lnTo>
                    <a:lnTo>
                      <a:pt x="465" y="12"/>
                    </a:lnTo>
                    <a:lnTo>
                      <a:pt x="474" y="10"/>
                    </a:lnTo>
                    <a:lnTo>
                      <a:pt x="483" y="10"/>
                    </a:lnTo>
                    <a:lnTo>
                      <a:pt x="492" y="8"/>
                    </a:lnTo>
                    <a:lnTo>
                      <a:pt x="501" y="10"/>
                    </a:lnTo>
                    <a:lnTo>
                      <a:pt x="510" y="14"/>
                    </a:lnTo>
                    <a:lnTo>
                      <a:pt x="510" y="20"/>
                    </a:lnTo>
                    <a:lnTo>
                      <a:pt x="519" y="24"/>
                    </a:lnTo>
                    <a:lnTo>
                      <a:pt x="522" y="30"/>
                    </a:lnTo>
                    <a:lnTo>
                      <a:pt x="522" y="36"/>
                    </a:lnTo>
                    <a:lnTo>
                      <a:pt x="522" y="42"/>
                    </a:lnTo>
                    <a:lnTo>
                      <a:pt x="531" y="46"/>
                    </a:lnTo>
                    <a:lnTo>
                      <a:pt x="534" y="51"/>
                    </a:lnTo>
                    <a:lnTo>
                      <a:pt x="534" y="57"/>
                    </a:lnTo>
                    <a:lnTo>
                      <a:pt x="534" y="63"/>
                    </a:lnTo>
                    <a:lnTo>
                      <a:pt x="543" y="63"/>
                    </a:lnTo>
                    <a:lnTo>
                      <a:pt x="552" y="59"/>
                    </a:lnTo>
                    <a:lnTo>
                      <a:pt x="561" y="63"/>
                    </a:lnTo>
                    <a:lnTo>
                      <a:pt x="570" y="65"/>
                    </a:lnTo>
                    <a:lnTo>
                      <a:pt x="579" y="67"/>
                    </a:lnTo>
                    <a:lnTo>
                      <a:pt x="585" y="73"/>
                    </a:lnTo>
                    <a:lnTo>
                      <a:pt x="588" y="79"/>
                    </a:lnTo>
                    <a:lnTo>
                      <a:pt x="591" y="85"/>
                    </a:lnTo>
                    <a:lnTo>
                      <a:pt x="603" y="89"/>
                    </a:lnTo>
                    <a:lnTo>
                      <a:pt x="612" y="93"/>
                    </a:lnTo>
                    <a:lnTo>
                      <a:pt x="621" y="97"/>
                    </a:lnTo>
                    <a:lnTo>
                      <a:pt x="624" y="103"/>
                    </a:lnTo>
                    <a:lnTo>
                      <a:pt x="624" y="109"/>
                    </a:lnTo>
                    <a:lnTo>
                      <a:pt x="627" y="115"/>
                    </a:lnTo>
                    <a:lnTo>
                      <a:pt x="630" y="121"/>
                    </a:lnTo>
                    <a:lnTo>
                      <a:pt x="636" y="127"/>
                    </a:lnTo>
                    <a:lnTo>
                      <a:pt x="642" y="133"/>
                    </a:lnTo>
                    <a:lnTo>
                      <a:pt x="651" y="135"/>
                    </a:lnTo>
                    <a:lnTo>
                      <a:pt x="642" y="139"/>
                    </a:lnTo>
                    <a:lnTo>
                      <a:pt x="648" y="145"/>
                    </a:lnTo>
                    <a:lnTo>
                      <a:pt x="654" y="150"/>
                    </a:lnTo>
                    <a:lnTo>
                      <a:pt x="663" y="154"/>
                    </a:lnTo>
                    <a:lnTo>
                      <a:pt x="672" y="160"/>
                    </a:lnTo>
                    <a:lnTo>
                      <a:pt x="672" y="166"/>
                    </a:lnTo>
                    <a:lnTo>
                      <a:pt x="675" y="172"/>
                    </a:lnTo>
                    <a:lnTo>
                      <a:pt x="684" y="178"/>
                    </a:lnTo>
                    <a:lnTo>
                      <a:pt x="687" y="184"/>
                    </a:lnTo>
                    <a:lnTo>
                      <a:pt x="687" y="190"/>
                    </a:lnTo>
                    <a:lnTo>
                      <a:pt x="696" y="194"/>
                    </a:lnTo>
                    <a:lnTo>
                      <a:pt x="699" y="200"/>
                    </a:lnTo>
                    <a:lnTo>
                      <a:pt x="705" y="206"/>
                    </a:lnTo>
                    <a:lnTo>
                      <a:pt x="714" y="208"/>
                    </a:lnTo>
                    <a:lnTo>
                      <a:pt x="723" y="204"/>
                    </a:lnTo>
                    <a:lnTo>
                      <a:pt x="729" y="210"/>
                    </a:lnTo>
                    <a:lnTo>
                      <a:pt x="729" y="216"/>
                    </a:lnTo>
                    <a:lnTo>
                      <a:pt x="735" y="222"/>
                    </a:lnTo>
                    <a:lnTo>
                      <a:pt x="741" y="228"/>
                    </a:lnTo>
                    <a:lnTo>
                      <a:pt x="741" y="234"/>
                    </a:lnTo>
                    <a:lnTo>
                      <a:pt x="750" y="236"/>
                    </a:lnTo>
                    <a:lnTo>
                      <a:pt x="753" y="242"/>
                    </a:lnTo>
                    <a:lnTo>
                      <a:pt x="756" y="247"/>
                    </a:lnTo>
                    <a:lnTo>
                      <a:pt x="765" y="251"/>
                    </a:lnTo>
                    <a:lnTo>
                      <a:pt x="771" y="257"/>
                    </a:lnTo>
                    <a:lnTo>
                      <a:pt x="780" y="259"/>
                    </a:lnTo>
                    <a:lnTo>
                      <a:pt x="786" y="265"/>
                    </a:lnTo>
                    <a:lnTo>
                      <a:pt x="795" y="271"/>
                    </a:lnTo>
                    <a:lnTo>
                      <a:pt x="804" y="271"/>
                    </a:lnTo>
                    <a:lnTo>
                      <a:pt x="813" y="271"/>
                    </a:lnTo>
                    <a:lnTo>
                      <a:pt x="822" y="273"/>
                    </a:lnTo>
                    <a:lnTo>
                      <a:pt x="834" y="273"/>
                    </a:lnTo>
                    <a:lnTo>
                      <a:pt x="843" y="273"/>
                    </a:lnTo>
                    <a:lnTo>
                      <a:pt x="852" y="275"/>
                    </a:lnTo>
                    <a:lnTo>
                      <a:pt x="861" y="273"/>
                    </a:lnTo>
                    <a:lnTo>
                      <a:pt x="870" y="275"/>
                    </a:lnTo>
                    <a:lnTo>
                      <a:pt x="879" y="275"/>
                    </a:lnTo>
                    <a:lnTo>
                      <a:pt x="888" y="277"/>
                    </a:lnTo>
                    <a:lnTo>
                      <a:pt x="897" y="279"/>
                    </a:lnTo>
                    <a:lnTo>
                      <a:pt x="906" y="283"/>
                    </a:lnTo>
                    <a:lnTo>
                      <a:pt x="915" y="283"/>
                    </a:lnTo>
                    <a:lnTo>
                      <a:pt x="924" y="283"/>
                    </a:lnTo>
                    <a:lnTo>
                      <a:pt x="933" y="283"/>
                    </a:lnTo>
                    <a:lnTo>
                      <a:pt x="942" y="283"/>
                    </a:lnTo>
                    <a:lnTo>
                      <a:pt x="951" y="285"/>
                    </a:lnTo>
                    <a:lnTo>
                      <a:pt x="960" y="287"/>
                    </a:lnTo>
                    <a:lnTo>
                      <a:pt x="969" y="289"/>
                    </a:lnTo>
                    <a:lnTo>
                      <a:pt x="978" y="289"/>
                    </a:lnTo>
                    <a:lnTo>
                      <a:pt x="987" y="291"/>
                    </a:lnTo>
                    <a:lnTo>
                      <a:pt x="996" y="291"/>
                    </a:lnTo>
                  </a:path>
                </a:pathLst>
              </a:custGeom>
              <a:noFill/>
              <a:ln w="12700" cap="rnd" cmpd="sng">
                <a:solidFill>
                  <a:schemeClr val="tx1"/>
                </a:solidFill>
                <a:prstDash val="solid"/>
                <a:round/>
                <a:headEnd type="none" w="med" len="med"/>
                <a:tailEnd type="none" w="med" len="med"/>
              </a:ln>
              <a:effectLst/>
            </p:spPr>
            <p:txBody>
              <a:bodyPr/>
              <a:lstStyle/>
              <a:p>
                <a:endParaRPr lang="el-GR"/>
              </a:p>
            </p:txBody>
          </p:sp>
          <p:sp>
            <p:nvSpPr>
              <p:cNvPr id="368681" name="Freeform 41"/>
              <p:cNvSpPr>
                <a:spLocks/>
              </p:cNvSpPr>
              <p:nvPr/>
            </p:nvSpPr>
            <p:spPr bwMode="auto">
              <a:xfrm>
                <a:off x="4626" y="1436"/>
                <a:ext cx="1055" cy="230"/>
              </a:xfrm>
              <a:custGeom>
                <a:avLst/>
                <a:gdLst/>
                <a:ahLst/>
                <a:cxnLst>
                  <a:cxn ang="0">
                    <a:pos x="18" y="39"/>
                  </a:cxn>
                  <a:cxn ang="0">
                    <a:pos x="39" y="60"/>
                  </a:cxn>
                  <a:cxn ang="0">
                    <a:pos x="57" y="66"/>
                  </a:cxn>
                  <a:cxn ang="0">
                    <a:pos x="87" y="45"/>
                  </a:cxn>
                  <a:cxn ang="0">
                    <a:pos x="99" y="24"/>
                  </a:cxn>
                  <a:cxn ang="0">
                    <a:pos x="120" y="3"/>
                  </a:cxn>
                  <a:cxn ang="0">
                    <a:pos x="144" y="15"/>
                  </a:cxn>
                  <a:cxn ang="0">
                    <a:pos x="168" y="33"/>
                  </a:cxn>
                  <a:cxn ang="0">
                    <a:pos x="195" y="51"/>
                  </a:cxn>
                  <a:cxn ang="0">
                    <a:pos x="204" y="78"/>
                  </a:cxn>
                  <a:cxn ang="0">
                    <a:pos x="225" y="96"/>
                  </a:cxn>
                  <a:cxn ang="0">
                    <a:pos x="231" y="123"/>
                  </a:cxn>
                  <a:cxn ang="0">
                    <a:pos x="237" y="150"/>
                  </a:cxn>
                  <a:cxn ang="0">
                    <a:pos x="252" y="177"/>
                  </a:cxn>
                  <a:cxn ang="0">
                    <a:pos x="270" y="198"/>
                  </a:cxn>
                  <a:cxn ang="0">
                    <a:pos x="291" y="216"/>
                  </a:cxn>
                  <a:cxn ang="0">
                    <a:pos x="318" y="219"/>
                  </a:cxn>
                  <a:cxn ang="0">
                    <a:pos x="345" y="219"/>
                  </a:cxn>
                  <a:cxn ang="0">
                    <a:pos x="381" y="219"/>
                  </a:cxn>
                  <a:cxn ang="0">
                    <a:pos x="402" y="234"/>
                  </a:cxn>
                  <a:cxn ang="0">
                    <a:pos x="423" y="228"/>
                  </a:cxn>
                  <a:cxn ang="0">
                    <a:pos x="453" y="222"/>
                  </a:cxn>
                  <a:cxn ang="0">
                    <a:pos x="480" y="219"/>
                  </a:cxn>
                  <a:cxn ang="0">
                    <a:pos x="507" y="234"/>
                  </a:cxn>
                  <a:cxn ang="0">
                    <a:pos x="534" y="234"/>
                  </a:cxn>
                  <a:cxn ang="0">
                    <a:pos x="564" y="240"/>
                  </a:cxn>
                  <a:cxn ang="0">
                    <a:pos x="591" y="240"/>
                  </a:cxn>
                  <a:cxn ang="0">
                    <a:pos x="618" y="258"/>
                  </a:cxn>
                  <a:cxn ang="0">
                    <a:pos x="645" y="246"/>
                  </a:cxn>
                  <a:cxn ang="0">
                    <a:pos x="663" y="228"/>
                  </a:cxn>
                  <a:cxn ang="0">
                    <a:pos x="675" y="204"/>
                  </a:cxn>
                  <a:cxn ang="0">
                    <a:pos x="696" y="183"/>
                  </a:cxn>
                  <a:cxn ang="0">
                    <a:pos x="720" y="168"/>
                  </a:cxn>
                  <a:cxn ang="0">
                    <a:pos x="720" y="141"/>
                  </a:cxn>
                  <a:cxn ang="0">
                    <a:pos x="732" y="117"/>
                  </a:cxn>
                  <a:cxn ang="0">
                    <a:pos x="741" y="93"/>
                  </a:cxn>
                  <a:cxn ang="0">
                    <a:pos x="762" y="78"/>
                  </a:cxn>
                  <a:cxn ang="0">
                    <a:pos x="768" y="51"/>
                  </a:cxn>
                  <a:cxn ang="0">
                    <a:pos x="786" y="30"/>
                  </a:cxn>
                  <a:cxn ang="0">
                    <a:pos x="813" y="27"/>
                  </a:cxn>
                  <a:cxn ang="0">
                    <a:pos x="840" y="24"/>
                  </a:cxn>
                  <a:cxn ang="0">
                    <a:pos x="867" y="12"/>
                  </a:cxn>
                  <a:cxn ang="0">
                    <a:pos x="894" y="12"/>
                  </a:cxn>
                  <a:cxn ang="0">
                    <a:pos x="921" y="18"/>
                  </a:cxn>
                  <a:cxn ang="0">
                    <a:pos x="948" y="21"/>
                  </a:cxn>
                  <a:cxn ang="0">
                    <a:pos x="975" y="15"/>
                  </a:cxn>
                  <a:cxn ang="0">
                    <a:pos x="1002" y="24"/>
                  </a:cxn>
                </a:cxnLst>
                <a:rect l="0" t="0" r="r" b="b"/>
                <a:pathLst>
                  <a:path w="1021" h="259">
                    <a:moveTo>
                      <a:pt x="0" y="39"/>
                    </a:moveTo>
                    <a:lnTo>
                      <a:pt x="9" y="42"/>
                    </a:lnTo>
                    <a:lnTo>
                      <a:pt x="18" y="39"/>
                    </a:lnTo>
                    <a:lnTo>
                      <a:pt x="24" y="48"/>
                    </a:lnTo>
                    <a:lnTo>
                      <a:pt x="33" y="51"/>
                    </a:lnTo>
                    <a:lnTo>
                      <a:pt x="39" y="60"/>
                    </a:lnTo>
                    <a:lnTo>
                      <a:pt x="45" y="69"/>
                    </a:lnTo>
                    <a:lnTo>
                      <a:pt x="54" y="75"/>
                    </a:lnTo>
                    <a:lnTo>
                      <a:pt x="57" y="66"/>
                    </a:lnTo>
                    <a:lnTo>
                      <a:pt x="75" y="63"/>
                    </a:lnTo>
                    <a:lnTo>
                      <a:pt x="81" y="54"/>
                    </a:lnTo>
                    <a:lnTo>
                      <a:pt x="87" y="45"/>
                    </a:lnTo>
                    <a:lnTo>
                      <a:pt x="96" y="42"/>
                    </a:lnTo>
                    <a:lnTo>
                      <a:pt x="99" y="33"/>
                    </a:lnTo>
                    <a:lnTo>
                      <a:pt x="99" y="24"/>
                    </a:lnTo>
                    <a:lnTo>
                      <a:pt x="105" y="15"/>
                    </a:lnTo>
                    <a:lnTo>
                      <a:pt x="111" y="0"/>
                    </a:lnTo>
                    <a:lnTo>
                      <a:pt x="120" y="3"/>
                    </a:lnTo>
                    <a:lnTo>
                      <a:pt x="129" y="0"/>
                    </a:lnTo>
                    <a:lnTo>
                      <a:pt x="135" y="9"/>
                    </a:lnTo>
                    <a:lnTo>
                      <a:pt x="144" y="15"/>
                    </a:lnTo>
                    <a:lnTo>
                      <a:pt x="153" y="21"/>
                    </a:lnTo>
                    <a:lnTo>
                      <a:pt x="162" y="24"/>
                    </a:lnTo>
                    <a:lnTo>
                      <a:pt x="168" y="33"/>
                    </a:lnTo>
                    <a:lnTo>
                      <a:pt x="177" y="39"/>
                    </a:lnTo>
                    <a:lnTo>
                      <a:pt x="186" y="42"/>
                    </a:lnTo>
                    <a:lnTo>
                      <a:pt x="195" y="51"/>
                    </a:lnTo>
                    <a:lnTo>
                      <a:pt x="198" y="60"/>
                    </a:lnTo>
                    <a:lnTo>
                      <a:pt x="201" y="69"/>
                    </a:lnTo>
                    <a:lnTo>
                      <a:pt x="204" y="78"/>
                    </a:lnTo>
                    <a:lnTo>
                      <a:pt x="213" y="81"/>
                    </a:lnTo>
                    <a:lnTo>
                      <a:pt x="216" y="90"/>
                    </a:lnTo>
                    <a:lnTo>
                      <a:pt x="225" y="96"/>
                    </a:lnTo>
                    <a:lnTo>
                      <a:pt x="228" y="105"/>
                    </a:lnTo>
                    <a:lnTo>
                      <a:pt x="228" y="114"/>
                    </a:lnTo>
                    <a:lnTo>
                      <a:pt x="231" y="123"/>
                    </a:lnTo>
                    <a:lnTo>
                      <a:pt x="234" y="132"/>
                    </a:lnTo>
                    <a:lnTo>
                      <a:pt x="234" y="141"/>
                    </a:lnTo>
                    <a:lnTo>
                      <a:pt x="237" y="150"/>
                    </a:lnTo>
                    <a:lnTo>
                      <a:pt x="240" y="159"/>
                    </a:lnTo>
                    <a:lnTo>
                      <a:pt x="246" y="168"/>
                    </a:lnTo>
                    <a:lnTo>
                      <a:pt x="252" y="177"/>
                    </a:lnTo>
                    <a:lnTo>
                      <a:pt x="261" y="183"/>
                    </a:lnTo>
                    <a:lnTo>
                      <a:pt x="270" y="189"/>
                    </a:lnTo>
                    <a:lnTo>
                      <a:pt x="270" y="198"/>
                    </a:lnTo>
                    <a:lnTo>
                      <a:pt x="279" y="198"/>
                    </a:lnTo>
                    <a:lnTo>
                      <a:pt x="285" y="207"/>
                    </a:lnTo>
                    <a:lnTo>
                      <a:pt x="291" y="216"/>
                    </a:lnTo>
                    <a:lnTo>
                      <a:pt x="300" y="213"/>
                    </a:lnTo>
                    <a:lnTo>
                      <a:pt x="309" y="219"/>
                    </a:lnTo>
                    <a:lnTo>
                      <a:pt x="318" y="219"/>
                    </a:lnTo>
                    <a:lnTo>
                      <a:pt x="327" y="219"/>
                    </a:lnTo>
                    <a:lnTo>
                      <a:pt x="336" y="219"/>
                    </a:lnTo>
                    <a:lnTo>
                      <a:pt x="345" y="219"/>
                    </a:lnTo>
                    <a:lnTo>
                      <a:pt x="354" y="219"/>
                    </a:lnTo>
                    <a:lnTo>
                      <a:pt x="363" y="216"/>
                    </a:lnTo>
                    <a:lnTo>
                      <a:pt x="381" y="219"/>
                    </a:lnTo>
                    <a:lnTo>
                      <a:pt x="384" y="228"/>
                    </a:lnTo>
                    <a:lnTo>
                      <a:pt x="393" y="234"/>
                    </a:lnTo>
                    <a:lnTo>
                      <a:pt x="402" y="234"/>
                    </a:lnTo>
                    <a:lnTo>
                      <a:pt x="405" y="225"/>
                    </a:lnTo>
                    <a:lnTo>
                      <a:pt x="414" y="228"/>
                    </a:lnTo>
                    <a:lnTo>
                      <a:pt x="423" y="228"/>
                    </a:lnTo>
                    <a:lnTo>
                      <a:pt x="432" y="228"/>
                    </a:lnTo>
                    <a:lnTo>
                      <a:pt x="444" y="225"/>
                    </a:lnTo>
                    <a:lnTo>
                      <a:pt x="453" y="222"/>
                    </a:lnTo>
                    <a:lnTo>
                      <a:pt x="462" y="222"/>
                    </a:lnTo>
                    <a:lnTo>
                      <a:pt x="471" y="219"/>
                    </a:lnTo>
                    <a:lnTo>
                      <a:pt x="480" y="219"/>
                    </a:lnTo>
                    <a:lnTo>
                      <a:pt x="489" y="228"/>
                    </a:lnTo>
                    <a:lnTo>
                      <a:pt x="498" y="231"/>
                    </a:lnTo>
                    <a:lnTo>
                      <a:pt x="507" y="234"/>
                    </a:lnTo>
                    <a:lnTo>
                      <a:pt x="516" y="237"/>
                    </a:lnTo>
                    <a:lnTo>
                      <a:pt x="525" y="237"/>
                    </a:lnTo>
                    <a:lnTo>
                      <a:pt x="534" y="234"/>
                    </a:lnTo>
                    <a:lnTo>
                      <a:pt x="546" y="231"/>
                    </a:lnTo>
                    <a:lnTo>
                      <a:pt x="555" y="234"/>
                    </a:lnTo>
                    <a:lnTo>
                      <a:pt x="564" y="240"/>
                    </a:lnTo>
                    <a:lnTo>
                      <a:pt x="573" y="240"/>
                    </a:lnTo>
                    <a:lnTo>
                      <a:pt x="582" y="240"/>
                    </a:lnTo>
                    <a:lnTo>
                      <a:pt x="591" y="240"/>
                    </a:lnTo>
                    <a:lnTo>
                      <a:pt x="600" y="249"/>
                    </a:lnTo>
                    <a:lnTo>
                      <a:pt x="609" y="252"/>
                    </a:lnTo>
                    <a:lnTo>
                      <a:pt x="618" y="258"/>
                    </a:lnTo>
                    <a:lnTo>
                      <a:pt x="627" y="258"/>
                    </a:lnTo>
                    <a:lnTo>
                      <a:pt x="636" y="255"/>
                    </a:lnTo>
                    <a:lnTo>
                      <a:pt x="645" y="246"/>
                    </a:lnTo>
                    <a:lnTo>
                      <a:pt x="654" y="243"/>
                    </a:lnTo>
                    <a:lnTo>
                      <a:pt x="654" y="234"/>
                    </a:lnTo>
                    <a:lnTo>
                      <a:pt x="663" y="228"/>
                    </a:lnTo>
                    <a:lnTo>
                      <a:pt x="672" y="222"/>
                    </a:lnTo>
                    <a:lnTo>
                      <a:pt x="672" y="213"/>
                    </a:lnTo>
                    <a:lnTo>
                      <a:pt x="675" y="204"/>
                    </a:lnTo>
                    <a:lnTo>
                      <a:pt x="681" y="195"/>
                    </a:lnTo>
                    <a:lnTo>
                      <a:pt x="687" y="186"/>
                    </a:lnTo>
                    <a:lnTo>
                      <a:pt x="696" y="183"/>
                    </a:lnTo>
                    <a:lnTo>
                      <a:pt x="705" y="174"/>
                    </a:lnTo>
                    <a:lnTo>
                      <a:pt x="714" y="177"/>
                    </a:lnTo>
                    <a:lnTo>
                      <a:pt x="720" y="168"/>
                    </a:lnTo>
                    <a:lnTo>
                      <a:pt x="720" y="159"/>
                    </a:lnTo>
                    <a:lnTo>
                      <a:pt x="720" y="150"/>
                    </a:lnTo>
                    <a:lnTo>
                      <a:pt x="720" y="141"/>
                    </a:lnTo>
                    <a:lnTo>
                      <a:pt x="723" y="132"/>
                    </a:lnTo>
                    <a:lnTo>
                      <a:pt x="732" y="126"/>
                    </a:lnTo>
                    <a:lnTo>
                      <a:pt x="732" y="117"/>
                    </a:lnTo>
                    <a:lnTo>
                      <a:pt x="732" y="108"/>
                    </a:lnTo>
                    <a:lnTo>
                      <a:pt x="741" y="102"/>
                    </a:lnTo>
                    <a:lnTo>
                      <a:pt x="741" y="93"/>
                    </a:lnTo>
                    <a:lnTo>
                      <a:pt x="750" y="93"/>
                    </a:lnTo>
                    <a:lnTo>
                      <a:pt x="759" y="87"/>
                    </a:lnTo>
                    <a:lnTo>
                      <a:pt x="762" y="78"/>
                    </a:lnTo>
                    <a:lnTo>
                      <a:pt x="765" y="69"/>
                    </a:lnTo>
                    <a:lnTo>
                      <a:pt x="765" y="60"/>
                    </a:lnTo>
                    <a:lnTo>
                      <a:pt x="768" y="51"/>
                    </a:lnTo>
                    <a:lnTo>
                      <a:pt x="777" y="42"/>
                    </a:lnTo>
                    <a:lnTo>
                      <a:pt x="786" y="39"/>
                    </a:lnTo>
                    <a:lnTo>
                      <a:pt x="786" y="30"/>
                    </a:lnTo>
                    <a:lnTo>
                      <a:pt x="795" y="27"/>
                    </a:lnTo>
                    <a:lnTo>
                      <a:pt x="804" y="27"/>
                    </a:lnTo>
                    <a:lnTo>
                      <a:pt x="813" y="27"/>
                    </a:lnTo>
                    <a:lnTo>
                      <a:pt x="822" y="24"/>
                    </a:lnTo>
                    <a:lnTo>
                      <a:pt x="831" y="24"/>
                    </a:lnTo>
                    <a:lnTo>
                      <a:pt x="840" y="24"/>
                    </a:lnTo>
                    <a:lnTo>
                      <a:pt x="849" y="21"/>
                    </a:lnTo>
                    <a:lnTo>
                      <a:pt x="858" y="18"/>
                    </a:lnTo>
                    <a:lnTo>
                      <a:pt x="867" y="12"/>
                    </a:lnTo>
                    <a:lnTo>
                      <a:pt x="876" y="9"/>
                    </a:lnTo>
                    <a:lnTo>
                      <a:pt x="885" y="12"/>
                    </a:lnTo>
                    <a:lnTo>
                      <a:pt x="894" y="12"/>
                    </a:lnTo>
                    <a:lnTo>
                      <a:pt x="903" y="12"/>
                    </a:lnTo>
                    <a:lnTo>
                      <a:pt x="912" y="18"/>
                    </a:lnTo>
                    <a:lnTo>
                      <a:pt x="921" y="18"/>
                    </a:lnTo>
                    <a:lnTo>
                      <a:pt x="930" y="18"/>
                    </a:lnTo>
                    <a:lnTo>
                      <a:pt x="939" y="21"/>
                    </a:lnTo>
                    <a:lnTo>
                      <a:pt x="948" y="21"/>
                    </a:lnTo>
                    <a:lnTo>
                      <a:pt x="957" y="21"/>
                    </a:lnTo>
                    <a:lnTo>
                      <a:pt x="966" y="18"/>
                    </a:lnTo>
                    <a:lnTo>
                      <a:pt x="975" y="15"/>
                    </a:lnTo>
                    <a:lnTo>
                      <a:pt x="984" y="15"/>
                    </a:lnTo>
                    <a:lnTo>
                      <a:pt x="993" y="18"/>
                    </a:lnTo>
                    <a:lnTo>
                      <a:pt x="1002" y="24"/>
                    </a:lnTo>
                    <a:lnTo>
                      <a:pt x="1011" y="18"/>
                    </a:lnTo>
                    <a:lnTo>
                      <a:pt x="1020" y="15"/>
                    </a:lnTo>
                  </a:path>
                </a:pathLst>
              </a:custGeom>
              <a:noFill/>
              <a:ln w="12700" cap="rnd" cmpd="sng">
                <a:solidFill>
                  <a:srgbClr val="FF0000"/>
                </a:solidFill>
                <a:prstDash val="solid"/>
                <a:round/>
                <a:headEnd type="none" w="med" len="med"/>
                <a:tailEnd type="none" w="med" len="med"/>
              </a:ln>
              <a:effectLst/>
            </p:spPr>
            <p:txBody>
              <a:bodyPr/>
              <a:lstStyle/>
              <a:p>
                <a:endParaRPr lang="el-GR"/>
              </a:p>
            </p:txBody>
          </p:sp>
        </p:grpSp>
        <p:grpSp>
          <p:nvGrpSpPr>
            <p:cNvPr id="7" name="Group 42"/>
            <p:cNvGrpSpPr>
              <a:grpSpLocks/>
            </p:cNvGrpSpPr>
            <p:nvPr/>
          </p:nvGrpSpPr>
          <p:grpSpPr bwMode="auto">
            <a:xfrm>
              <a:off x="41" y="796"/>
              <a:ext cx="2259" cy="2945"/>
              <a:chOff x="41" y="796"/>
              <a:chExt cx="2259" cy="2945"/>
            </a:xfrm>
          </p:grpSpPr>
          <p:grpSp>
            <p:nvGrpSpPr>
              <p:cNvPr id="8" name="Group 43"/>
              <p:cNvGrpSpPr>
                <a:grpSpLocks/>
              </p:cNvGrpSpPr>
              <p:nvPr/>
            </p:nvGrpSpPr>
            <p:grpSpPr bwMode="auto">
              <a:xfrm rot="5400000">
                <a:off x="215" y="1595"/>
                <a:ext cx="1287" cy="1291"/>
                <a:chOff x="229" y="1063"/>
                <a:chExt cx="1375" cy="1355"/>
              </a:xfrm>
            </p:grpSpPr>
            <p:sp>
              <p:nvSpPr>
                <p:cNvPr id="368684" name="Freeform 44"/>
                <p:cNvSpPr>
                  <a:spLocks/>
                </p:cNvSpPr>
                <p:nvPr/>
              </p:nvSpPr>
              <p:spPr bwMode="auto">
                <a:xfrm rot="-5400000">
                  <a:off x="775" y="1448"/>
                  <a:ext cx="1139" cy="519"/>
                </a:xfrm>
                <a:custGeom>
                  <a:avLst/>
                  <a:gdLst/>
                  <a:ahLst/>
                  <a:cxnLst>
                    <a:cxn ang="0">
                      <a:pos x="2472" y="1200"/>
                    </a:cxn>
                    <a:cxn ang="0">
                      <a:pos x="2448" y="1038"/>
                    </a:cxn>
                    <a:cxn ang="0">
                      <a:pos x="2448" y="822"/>
                    </a:cxn>
                    <a:cxn ang="0">
                      <a:pos x="2430" y="498"/>
                    </a:cxn>
                    <a:cxn ang="0">
                      <a:pos x="2430" y="264"/>
                    </a:cxn>
                    <a:cxn ang="0">
                      <a:pos x="2436" y="126"/>
                    </a:cxn>
                    <a:cxn ang="0">
                      <a:pos x="2454" y="18"/>
                    </a:cxn>
                    <a:cxn ang="0">
                      <a:pos x="2460" y="0"/>
                    </a:cxn>
                    <a:cxn ang="0">
                      <a:pos x="0" y="618"/>
                    </a:cxn>
                    <a:cxn ang="0">
                      <a:pos x="48" y="708"/>
                    </a:cxn>
                    <a:cxn ang="0">
                      <a:pos x="84" y="762"/>
                    </a:cxn>
                    <a:cxn ang="0">
                      <a:pos x="108" y="846"/>
                    </a:cxn>
                    <a:cxn ang="0">
                      <a:pos x="144" y="990"/>
                    </a:cxn>
                    <a:cxn ang="0">
                      <a:pos x="168" y="1152"/>
                    </a:cxn>
                    <a:cxn ang="0">
                      <a:pos x="168" y="1176"/>
                    </a:cxn>
                    <a:cxn ang="0">
                      <a:pos x="162" y="1194"/>
                    </a:cxn>
                  </a:cxnLst>
                  <a:rect l="0" t="0" r="r" b="b"/>
                  <a:pathLst>
                    <a:path w="2473" h="1201">
                      <a:moveTo>
                        <a:pt x="2472" y="1200"/>
                      </a:moveTo>
                      <a:lnTo>
                        <a:pt x="2448" y="1038"/>
                      </a:lnTo>
                      <a:lnTo>
                        <a:pt x="2448" y="822"/>
                      </a:lnTo>
                      <a:lnTo>
                        <a:pt x="2430" y="498"/>
                      </a:lnTo>
                      <a:lnTo>
                        <a:pt x="2430" y="264"/>
                      </a:lnTo>
                      <a:lnTo>
                        <a:pt x="2436" y="126"/>
                      </a:lnTo>
                      <a:lnTo>
                        <a:pt x="2454" y="18"/>
                      </a:lnTo>
                      <a:lnTo>
                        <a:pt x="2460" y="0"/>
                      </a:lnTo>
                      <a:lnTo>
                        <a:pt x="0" y="618"/>
                      </a:lnTo>
                      <a:lnTo>
                        <a:pt x="48" y="708"/>
                      </a:lnTo>
                      <a:lnTo>
                        <a:pt x="84" y="762"/>
                      </a:lnTo>
                      <a:lnTo>
                        <a:pt x="108" y="846"/>
                      </a:lnTo>
                      <a:lnTo>
                        <a:pt x="144" y="990"/>
                      </a:lnTo>
                      <a:lnTo>
                        <a:pt x="168" y="1152"/>
                      </a:lnTo>
                      <a:lnTo>
                        <a:pt x="168" y="1176"/>
                      </a:lnTo>
                      <a:lnTo>
                        <a:pt x="162" y="1194"/>
                      </a:lnTo>
                    </a:path>
                  </a:pathLst>
                </a:custGeom>
                <a:gradFill rotWithShape="0">
                  <a:gsLst>
                    <a:gs pos="0">
                      <a:schemeClr val="bg1"/>
                    </a:gs>
                    <a:gs pos="100000">
                      <a:schemeClr val="bg2"/>
                    </a:gs>
                  </a:gsLst>
                  <a:lin ang="5400000" scaled="1"/>
                </a:gradFill>
                <a:ln w="12700" cap="rnd" cmpd="sng">
                  <a:solidFill>
                    <a:schemeClr val="folHlink"/>
                  </a:solidFill>
                  <a:prstDash val="solid"/>
                  <a:round/>
                  <a:headEnd type="none" w="med" len="med"/>
                  <a:tailEnd type="none" w="med" len="med"/>
                </a:ln>
                <a:effectLst/>
              </p:spPr>
              <p:txBody>
                <a:bodyPr/>
                <a:lstStyle/>
                <a:p>
                  <a:endParaRPr lang="el-GR"/>
                </a:p>
              </p:txBody>
            </p:sp>
            <p:sp>
              <p:nvSpPr>
                <p:cNvPr id="368685" name="Arc 45"/>
                <p:cNvSpPr>
                  <a:spLocks/>
                </p:cNvSpPr>
                <p:nvPr/>
              </p:nvSpPr>
              <p:spPr bwMode="auto">
                <a:xfrm>
                  <a:off x="1264" y="1327"/>
                  <a:ext cx="264" cy="524"/>
                </a:xfrm>
                <a:custGeom>
                  <a:avLst/>
                  <a:gdLst>
                    <a:gd name="G0" fmla="+- 2847 0 0"/>
                    <a:gd name="G1" fmla="+- 21600 0 0"/>
                    <a:gd name="G2" fmla="+- 21600 0 0"/>
                    <a:gd name="T0" fmla="*/ 0 w 24068"/>
                    <a:gd name="T1" fmla="*/ 188 h 21600"/>
                    <a:gd name="T2" fmla="*/ 24068 w 24068"/>
                    <a:gd name="T3" fmla="*/ 17571 h 21600"/>
                    <a:gd name="T4" fmla="*/ 2847 w 24068"/>
                    <a:gd name="T5" fmla="*/ 21600 h 21600"/>
                  </a:gdLst>
                  <a:ahLst/>
                  <a:cxnLst>
                    <a:cxn ang="0">
                      <a:pos x="T0" y="T1"/>
                    </a:cxn>
                    <a:cxn ang="0">
                      <a:pos x="T2" y="T3"/>
                    </a:cxn>
                    <a:cxn ang="0">
                      <a:pos x="T4" y="T5"/>
                    </a:cxn>
                  </a:cxnLst>
                  <a:rect l="0" t="0" r="r" b="b"/>
                  <a:pathLst>
                    <a:path w="24068" h="21600" fill="none" extrusionOk="0">
                      <a:moveTo>
                        <a:pt x="0" y="188"/>
                      </a:moveTo>
                      <a:cubicBezTo>
                        <a:pt x="943" y="62"/>
                        <a:pt x="1894" y="-1"/>
                        <a:pt x="2847" y="0"/>
                      </a:cubicBezTo>
                      <a:cubicBezTo>
                        <a:pt x="13222" y="0"/>
                        <a:pt x="22132" y="7377"/>
                        <a:pt x="24067" y="17571"/>
                      </a:cubicBezTo>
                    </a:path>
                    <a:path w="24068" h="21600" stroke="0" extrusionOk="0">
                      <a:moveTo>
                        <a:pt x="0" y="188"/>
                      </a:moveTo>
                      <a:cubicBezTo>
                        <a:pt x="943" y="62"/>
                        <a:pt x="1894" y="-1"/>
                        <a:pt x="2847" y="0"/>
                      </a:cubicBezTo>
                      <a:cubicBezTo>
                        <a:pt x="13222" y="0"/>
                        <a:pt x="22132" y="7377"/>
                        <a:pt x="24067" y="17571"/>
                      </a:cubicBezTo>
                      <a:lnTo>
                        <a:pt x="2847" y="21600"/>
                      </a:lnTo>
                      <a:close/>
                    </a:path>
                  </a:pathLst>
                </a:custGeom>
                <a:gradFill rotWithShape="0">
                  <a:gsLst>
                    <a:gs pos="0">
                      <a:schemeClr val="bg1"/>
                    </a:gs>
                    <a:gs pos="100000">
                      <a:schemeClr val="bg2"/>
                    </a:gs>
                  </a:gsLst>
                  <a:lin ang="5400000" scaled="1"/>
                </a:gradFill>
                <a:ln w="12700" cap="rnd">
                  <a:solidFill>
                    <a:schemeClr val="folHlink"/>
                  </a:solidFill>
                  <a:round/>
                  <a:headEnd/>
                  <a:tailEnd/>
                </a:ln>
                <a:effectLst/>
              </p:spPr>
              <p:txBody>
                <a:bodyPr wrap="none" anchor="ctr"/>
                <a:lstStyle/>
                <a:p>
                  <a:endParaRPr lang="el-GR"/>
                </a:p>
              </p:txBody>
            </p:sp>
            <p:sp>
              <p:nvSpPr>
                <p:cNvPr id="368686" name="Freeform 46"/>
                <p:cNvSpPr>
                  <a:spLocks/>
                </p:cNvSpPr>
                <p:nvPr/>
              </p:nvSpPr>
              <p:spPr bwMode="auto">
                <a:xfrm rot="-5400000">
                  <a:off x="200" y="1092"/>
                  <a:ext cx="1355" cy="1298"/>
                </a:xfrm>
                <a:custGeom>
                  <a:avLst/>
                  <a:gdLst/>
                  <a:ahLst/>
                  <a:cxnLst>
                    <a:cxn ang="0">
                      <a:pos x="2940" y="16"/>
                    </a:cxn>
                    <a:cxn ang="0">
                      <a:pos x="2930" y="626"/>
                    </a:cxn>
                    <a:cxn ang="0">
                      <a:pos x="2910" y="886"/>
                    </a:cxn>
                    <a:cxn ang="0">
                      <a:pos x="2900" y="1295"/>
                    </a:cxn>
                    <a:cxn ang="0">
                      <a:pos x="2880" y="1526"/>
                    </a:cxn>
                    <a:cxn ang="0">
                      <a:pos x="2870" y="1626"/>
                    </a:cxn>
                    <a:cxn ang="0">
                      <a:pos x="2840" y="1786"/>
                    </a:cxn>
                    <a:cxn ang="0">
                      <a:pos x="2808" y="1874"/>
                    </a:cxn>
                    <a:cxn ang="0">
                      <a:pos x="2772" y="1958"/>
                    </a:cxn>
                    <a:cxn ang="0">
                      <a:pos x="2724" y="2030"/>
                    </a:cxn>
                    <a:cxn ang="0">
                      <a:pos x="2682" y="2090"/>
                    </a:cxn>
                    <a:cxn ang="0">
                      <a:pos x="2630" y="2176"/>
                    </a:cxn>
                    <a:cxn ang="0">
                      <a:pos x="2610" y="2228"/>
                    </a:cxn>
                    <a:cxn ang="0">
                      <a:pos x="2586" y="2306"/>
                    </a:cxn>
                    <a:cxn ang="0">
                      <a:pos x="2550" y="2376"/>
                    </a:cxn>
                    <a:cxn ang="0">
                      <a:pos x="2496" y="2456"/>
                    </a:cxn>
                    <a:cxn ang="0">
                      <a:pos x="2390" y="2516"/>
                    </a:cxn>
                    <a:cxn ang="0">
                      <a:pos x="2328" y="2528"/>
                    </a:cxn>
                    <a:cxn ang="0">
                      <a:pos x="2256" y="2534"/>
                    </a:cxn>
                    <a:cxn ang="0">
                      <a:pos x="2180" y="2516"/>
                    </a:cxn>
                    <a:cxn ang="0">
                      <a:pos x="2150" y="2476"/>
                    </a:cxn>
                    <a:cxn ang="0">
                      <a:pos x="2020" y="2512"/>
                    </a:cxn>
                    <a:cxn ang="0">
                      <a:pos x="1988" y="2544"/>
                    </a:cxn>
                    <a:cxn ang="0">
                      <a:pos x="1970" y="2536"/>
                    </a:cxn>
                    <a:cxn ang="0">
                      <a:pos x="1964" y="2540"/>
                    </a:cxn>
                    <a:cxn ang="0">
                      <a:pos x="1840" y="2596"/>
                    </a:cxn>
                    <a:cxn ang="0">
                      <a:pos x="1840" y="2656"/>
                    </a:cxn>
                    <a:cxn ang="0">
                      <a:pos x="1824" y="2780"/>
                    </a:cxn>
                    <a:cxn ang="0">
                      <a:pos x="1780" y="2848"/>
                    </a:cxn>
                    <a:cxn ang="0">
                      <a:pos x="1728" y="2888"/>
                    </a:cxn>
                    <a:cxn ang="0">
                      <a:pos x="1668" y="2928"/>
                    </a:cxn>
                    <a:cxn ang="0">
                      <a:pos x="1596" y="2964"/>
                    </a:cxn>
                    <a:cxn ang="0">
                      <a:pos x="1470" y="2986"/>
                    </a:cxn>
                    <a:cxn ang="0">
                      <a:pos x="1390" y="2996"/>
                    </a:cxn>
                    <a:cxn ang="0">
                      <a:pos x="1280" y="2986"/>
                    </a:cxn>
                    <a:cxn ang="0">
                      <a:pos x="1200" y="2936"/>
                    </a:cxn>
                    <a:cxn ang="0">
                      <a:pos x="1180" y="2886"/>
                    </a:cxn>
                    <a:cxn ang="0">
                      <a:pos x="1170" y="2856"/>
                    </a:cxn>
                    <a:cxn ang="0">
                      <a:pos x="1150" y="2826"/>
                    </a:cxn>
                    <a:cxn ang="0">
                      <a:pos x="1050" y="2816"/>
                    </a:cxn>
                    <a:cxn ang="0">
                      <a:pos x="1040" y="2846"/>
                    </a:cxn>
                    <a:cxn ang="0">
                      <a:pos x="980" y="2866"/>
                    </a:cxn>
                    <a:cxn ang="0">
                      <a:pos x="870" y="2906"/>
                    </a:cxn>
                    <a:cxn ang="0">
                      <a:pos x="780" y="2906"/>
                    </a:cxn>
                    <a:cxn ang="0">
                      <a:pos x="720" y="2896"/>
                    </a:cxn>
                    <a:cxn ang="0">
                      <a:pos x="650" y="2886"/>
                    </a:cxn>
                    <a:cxn ang="0">
                      <a:pos x="550" y="2846"/>
                    </a:cxn>
                    <a:cxn ang="0">
                      <a:pos x="456" y="2776"/>
                    </a:cxn>
                    <a:cxn ang="0">
                      <a:pos x="340" y="2676"/>
                    </a:cxn>
                    <a:cxn ang="0">
                      <a:pos x="240" y="2576"/>
                    </a:cxn>
                    <a:cxn ang="0">
                      <a:pos x="140" y="2456"/>
                    </a:cxn>
                    <a:cxn ang="0">
                      <a:pos x="70" y="2316"/>
                    </a:cxn>
                    <a:cxn ang="0">
                      <a:pos x="20" y="2156"/>
                    </a:cxn>
                    <a:cxn ang="0">
                      <a:pos x="0" y="1916"/>
                    </a:cxn>
                    <a:cxn ang="0">
                      <a:pos x="10" y="1716"/>
                    </a:cxn>
                    <a:cxn ang="0">
                      <a:pos x="40" y="1416"/>
                    </a:cxn>
                    <a:cxn ang="0">
                      <a:pos x="140" y="1116"/>
                    </a:cxn>
                    <a:cxn ang="0">
                      <a:pos x="300" y="756"/>
                    </a:cxn>
                    <a:cxn ang="0">
                      <a:pos x="340" y="376"/>
                    </a:cxn>
                    <a:cxn ang="0">
                      <a:pos x="300" y="0"/>
                    </a:cxn>
                  </a:cxnLst>
                  <a:rect l="0" t="0" r="r" b="b"/>
                  <a:pathLst>
                    <a:path w="2941" h="2997">
                      <a:moveTo>
                        <a:pt x="2940" y="16"/>
                      </a:moveTo>
                      <a:lnTo>
                        <a:pt x="2930" y="626"/>
                      </a:lnTo>
                      <a:lnTo>
                        <a:pt x="2910" y="886"/>
                      </a:lnTo>
                      <a:lnTo>
                        <a:pt x="2900" y="1295"/>
                      </a:lnTo>
                      <a:lnTo>
                        <a:pt x="2880" y="1526"/>
                      </a:lnTo>
                      <a:lnTo>
                        <a:pt x="2870" y="1626"/>
                      </a:lnTo>
                      <a:lnTo>
                        <a:pt x="2840" y="1786"/>
                      </a:lnTo>
                      <a:lnTo>
                        <a:pt x="2808" y="1874"/>
                      </a:lnTo>
                      <a:lnTo>
                        <a:pt x="2772" y="1958"/>
                      </a:lnTo>
                      <a:lnTo>
                        <a:pt x="2724" y="2030"/>
                      </a:lnTo>
                      <a:lnTo>
                        <a:pt x="2682" y="2090"/>
                      </a:lnTo>
                      <a:lnTo>
                        <a:pt x="2630" y="2176"/>
                      </a:lnTo>
                      <a:lnTo>
                        <a:pt x="2610" y="2228"/>
                      </a:lnTo>
                      <a:lnTo>
                        <a:pt x="2586" y="2306"/>
                      </a:lnTo>
                      <a:lnTo>
                        <a:pt x="2550" y="2376"/>
                      </a:lnTo>
                      <a:lnTo>
                        <a:pt x="2496" y="2456"/>
                      </a:lnTo>
                      <a:lnTo>
                        <a:pt x="2390" y="2516"/>
                      </a:lnTo>
                      <a:lnTo>
                        <a:pt x="2328" y="2528"/>
                      </a:lnTo>
                      <a:lnTo>
                        <a:pt x="2256" y="2534"/>
                      </a:lnTo>
                      <a:lnTo>
                        <a:pt x="2180" y="2516"/>
                      </a:lnTo>
                      <a:lnTo>
                        <a:pt x="2150" y="2476"/>
                      </a:lnTo>
                      <a:lnTo>
                        <a:pt x="2020" y="2512"/>
                      </a:lnTo>
                      <a:lnTo>
                        <a:pt x="1988" y="2544"/>
                      </a:lnTo>
                      <a:lnTo>
                        <a:pt x="1970" y="2536"/>
                      </a:lnTo>
                      <a:lnTo>
                        <a:pt x="1964" y="2540"/>
                      </a:lnTo>
                      <a:lnTo>
                        <a:pt x="1840" y="2596"/>
                      </a:lnTo>
                      <a:lnTo>
                        <a:pt x="1840" y="2656"/>
                      </a:lnTo>
                      <a:lnTo>
                        <a:pt x="1824" y="2780"/>
                      </a:lnTo>
                      <a:lnTo>
                        <a:pt x="1780" y="2848"/>
                      </a:lnTo>
                      <a:lnTo>
                        <a:pt x="1728" y="2888"/>
                      </a:lnTo>
                      <a:lnTo>
                        <a:pt x="1668" y="2928"/>
                      </a:lnTo>
                      <a:lnTo>
                        <a:pt x="1596" y="2964"/>
                      </a:lnTo>
                      <a:lnTo>
                        <a:pt x="1470" y="2986"/>
                      </a:lnTo>
                      <a:lnTo>
                        <a:pt x="1390" y="2996"/>
                      </a:lnTo>
                      <a:lnTo>
                        <a:pt x="1280" y="2986"/>
                      </a:lnTo>
                      <a:lnTo>
                        <a:pt x="1200" y="2936"/>
                      </a:lnTo>
                      <a:lnTo>
                        <a:pt x="1180" y="2886"/>
                      </a:lnTo>
                      <a:lnTo>
                        <a:pt x="1170" y="2856"/>
                      </a:lnTo>
                      <a:lnTo>
                        <a:pt x="1150" y="2826"/>
                      </a:lnTo>
                      <a:lnTo>
                        <a:pt x="1050" y="2816"/>
                      </a:lnTo>
                      <a:lnTo>
                        <a:pt x="1040" y="2846"/>
                      </a:lnTo>
                      <a:lnTo>
                        <a:pt x="980" y="2866"/>
                      </a:lnTo>
                      <a:lnTo>
                        <a:pt x="870" y="2906"/>
                      </a:lnTo>
                      <a:lnTo>
                        <a:pt x="780" y="2906"/>
                      </a:lnTo>
                      <a:lnTo>
                        <a:pt x="720" y="2896"/>
                      </a:lnTo>
                      <a:lnTo>
                        <a:pt x="650" y="2886"/>
                      </a:lnTo>
                      <a:lnTo>
                        <a:pt x="550" y="2846"/>
                      </a:lnTo>
                      <a:lnTo>
                        <a:pt x="456" y="2776"/>
                      </a:lnTo>
                      <a:lnTo>
                        <a:pt x="340" y="2676"/>
                      </a:lnTo>
                      <a:lnTo>
                        <a:pt x="240" y="2576"/>
                      </a:lnTo>
                      <a:lnTo>
                        <a:pt x="140" y="2456"/>
                      </a:lnTo>
                      <a:lnTo>
                        <a:pt x="70" y="2316"/>
                      </a:lnTo>
                      <a:lnTo>
                        <a:pt x="20" y="2156"/>
                      </a:lnTo>
                      <a:lnTo>
                        <a:pt x="0" y="1916"/>
                      </a:lnTo>
                      <a:lnTo>
                        <a:pt x="10" y="1716"/>
                      </a:lnTo>
                      <a:lnTo>
                        <a:pt x="40" y="1416"/>
                      </a:lnTo>
                      <a:lnTo>
                        <a:pt x="140" y="1116"/>
                      </a:lnTo>
                      <a:lnTo>
                        <a:pt x="300" y="756"/>
                      </a:lnTo>
                      <a:lnTo>
                        <a:pt x="340" y="376"/>
                      </a:lnTo>
                      <a:lnTo>
                        <a:pt x="300" y="0"/>
                      </a:lnTo>
                    </a:path>
                  </a:pathLst>
                </a:custGeom>
                <a:gradFill rotWithShape="0">
                  <a:gsLst>
                    <a:gs pos="0">
                      <a:schemeClr val="bg1"/>
                    </a:gs>
                    <a:gs pos="100000">
                      <a:schemeClr val="bg2"/>
                    </a:gs>
                  </a:gsLst>
                  <a:lin ang="5400000" scaled="1"/>
                </a:gradFill>
                <a:ln w="12700" cap="rnd" cmpd="sng">
                  <a:solidFill>
                    <a:schemeClr val="folHlink"/>
                  </a:solidFill>
                  <a:prstDash val="solid"/>
                  <a:round/>
                  <a:headEnd type="none" w="med" len="med"/>
                  <a:tailEnd type="none" w="med" len="med"/>
                </a:ln>
                <a:effectLst/>
              </p:spPr>
              <p:txBody>
                <a:bodyPr/>
                <a:lstStyle/>
                <a:p>
                  <a:endParaRPr lang="el-GR"/>
                </a:p>
              </p:txBody>
            </p:sp>
            <p:sp>
              <p:nvSpPr>
                <p:cNvPr id="368687" name="Arc 47"/>
                <p:cNvSpPr>
                  <a:spLocks/>
                </p:cNvSpPr>
                <p:nvPr/>
              </p:nvSpPr>
              <p:spPr bwMode="auto">
                <a:xfrm>
                  <a:off x="239" y="1106"/>
                  <a:ext cx="662" cy="149"/>
                </a:xfrm>
                <a:custGeom>
                  <a:avLst/>
                  <a:gdLst>
                    <a:gd name="G0" fmla="+- 14 0 0"/>
                    <a:gd name="G1" fmla="+- 21600 0 0"/>
                    <a:gd name="G2" fmla="+- 21600 0 0"/>
                    <a:gd name="T0" fmla="*/ 0 w 21276"/>
                    <a:gd name="T1" fmla="*/ 0 h 21600"/>
                    <a:gd name="T2" fmla="*/ 21276 w 21276"/>
                    <a:gd name="T3" fmla="*/ 17795 h 21600"/>
                    <a:gd name="T4" fmla="*/ 14 w 21276"/>
                    <a:gd name="T5" fmla="*/ 21600 h 21600"/>
                  </a:gdLst>
                  <a:ahLst/>
                  <a:cxnLst>
                    <a:cxn ang="0">
                      <a:pos x="T0" y="T1"/>
                    </a:cxn>
                    <a:cxn ang="0">
                      <a:pos x="T2" y="T3"/>
                    </a:cxn>
                    <a:cxn ang="0">
                      <a:pos x="T4" y="T5"/>
                    </a:cxn>
                  </a:cxnLst>
                  <a:rect l="0" t="0" r="r" b="b"/>
                  <a:pathLst>
                    <a:path w="21276" h="21600" fill="none" extrusionOk="0">
                      <a:moveTo>
                        <a:pt x="0" y="0"/>
                      </a:moveTo>
                      <a:cubicBezTo>
                        <a:pt x="4" y="0"/>
                        <a:pt x="9" y="-1"/>
                        <a:pt x="14" y="0"/>
                      </a:cubicBezTo>
                      <a:cubicBezTo>
                        <a:pt x="10475" y="0"/>
                        <a:pt x="19433" y="7497"/>
                        <a:pt x="21276" y="17794"/>
                      </a:cubicBezTo>
                    </a:path>
                    <a:path w="21276" h="21600" stroke="0" extrusionOk="0">
                      <a:moveTo>
                        <a:pt x="0" y="0"/>
                      </a:moveTo>
                      <a:cubicBezTo>
                        <a:pt x="4" y="0"/>
                        <a:pt x="9" y="-1"/>
                        <a:pt x="14" y="0"/>
                      </a:cubicBezTo>
                      <a:cubicBezTo>
                        <a:pt x="10475" y="0"/>
                        <a:pt x="19433" y="7497"/>
                        <a:pt x="21276" y="17794"/>
                      </a:cubicBezTo>
                      <a:lnTo>
                        <a:pt x="14" y="21600"/>
                      </a:lnTo>
                      <a:close/>
                    </a:path>
                  </a:pathLst>
                </a:custGeom>
                <a:gradFill rotWithShape="0">
                  <a:gsLst>
                    <a:gs pos="0">
                      <a:schemeClr val="bg1"/>
                    </a:gs>
                    <a:gs pos="100000">
                      <a:schemeClr val="bg2"/>
                    </a:gs>
                  </a:gsLst>
                  <a:lin ang="5400000" scaled="1"/>
                </a:gradFill>
                <a:ln w="12700" cap="rnd">
                  <a:solidFill>
                    <a:schemeClr val="folHlink"/>
                  </a:solidFill>
                  <a:round/>
                  <a:headEnd/>
                  <a:tailEnd/>
                </a:ln>
                <a:effectLst/>
              </p:spPr>
              <p:txBody>
                <a:bodyPr wrap="none" anchor="ctr"/>
                <a:lstStyle/>
                <a:p>
                  <a:endParaRPr lang="el-GR"/>
                </a:p>
              </p:txBody>
            </p:sp>
            <p:sp>
              <p:nvSpPr>
                <p:cNvPr id="368688" name="Oval 48"/>
                <p:cNvSpPr>
                  <a:spLocks noChangeArrowheads="1"/>
                </p:cNvSpPr>
                <p:nvPr/>
              </p:nvSpPr>
              <p:spPr bwMode="auto">
                <a:xfrm rot="2340000">
                  <a:off x="830" y="1284"/>
                  <a:ext cx="347" cy="84"/>
                </a:xfrm>
                <a:prstGeom prst="ellipse">
                  <a:avLst/>
                </a:prstGeom>
                <a:gradFill rotWithShape="0">
                  <a:gsLst>
                    <a:gs pos="0">
                      <a:schemeClr val="bg1"/>
                    </a:gs>
                    <a:gs pos="100000">
                      <a:schemeClr val="bg2"/>
                    </a:gs>
                  </a:gsLst>
                  <a:lin ang="5400000" scaled="1"/>
                </a:gradFill>
                <a:ln w="12700">
                  <a:solidFill>
                    <a:schemeClr val="bg2"/>
                  </a:solidFill>
                  <a:round/>
                  <a:headEnd/>
                  <a:tailEnd/>
                </a:ln>
                <a:effectLst/>
              </p:spPr>
              <p:txBody>
                <a:bodyPr wrap="none" anchor="ctr"/>
                <a:lstStyle/>
                <a:p>
                  <a:endParaRPr lang="el-GR"/>
                </a:p>
              </p:txBody>
            </p:sp>
            <p:sp>
              <p:nvSpPr>
                <p:cNvPr id="368689" name="Freeform 49"/>
                <p:cNvSpPr>
                  <a:spLocks/>
                </p:cNvSpPr>
                <p:nvPr/>
              </p:nvSpPr>
              <p:spPr bwMode="auto">
                <a:xfrm rot="-5400000">
                  <a:off x="788" y="1265"/>
                  <a:ext cx="505" cy="569"/>
                </a:xfrm>
                <a:custGeom>
                  <a:avLst/>
                  <a:gdLst/>
                  <a:ahLst/>
                  <a:cxnLst>
                    <a:cxn ang="0">
                      <a:pos x="772" y="1192"/>
                    </a:cxn>
                    <a:cxn ang="0">
                      <a:pos x="772" y="1192"/>
                    </a:cxn>
                    <a:cxn ang="0">
                      <a:pos x="705" y="1127"/>
                    </a:cxn>
                    <a:cxn ang="0">
                      <a:pos x="673" y="1094"/>
                    </a:cxn>
                    <a:cxn ang="0">
                      <a:pos x="609" y="1027"/>
                    </a:cxn>
                    <a:cxn ang="0">
                      <a:pos x="575" y="961"/>
                    </a:cxn>
                    <a:cxn ang="0">
                      <a:pos x="575" y="895"/>
                    </a:cxn>
                    <a:cxn ang="0">
                      <a:pos x="565" y="845"/>
                    </a:cxn>
                    <a:cxn ang="0">
                      <a:pos x="566" y="771"/>
                    </a:cxn>
                    <a:cxn ang="0">
                      <a:pos x="579" y="734"/>
                    </a:cxn>
                    <a:cxn ang="0">
                      <a:pos x="592" y="665"/>
                    </a:cxn>
                    <a:cxn ang="0">
                      <a:pos x="626" y="613"/>
                    </a:cxn>
                    <a:cxn ang="0">
                      <a:pos x="673" y="564"/>
                    </a:cxn>
                    <a:cxn ang="0">
                      <a:pos x="723" y="526"/>
                    </a:cxn>
                    <a:cxn ang="0">
                      <a:pos x="777" y="489"/>
                    </a:cxn>
                    <a:cxn ang="0">
                      <a:pos x="835" y="458"/>
                    </a:cxn>
                    <a:cxn ang="0">
                      <a:pos x="868" y="432"/>
                    </a:cxn>
                    <a:cxn ang="0">
                      <a:pos x="933" y="365"/>
                    </a:cxn>
                    <a:cxn ang="0">
                      <a:pos x="964" y="333"/>
                    </a:cxn>
                    <a:cxn ang="0">
                      <a:pos x="1030" y="266"/>
                    </a:cxn>
                    <a:cxn ang="0">
                      <a:pos x="1094" y="200"/>
                    </a:cxn>
                    <a:cxn ang="0">
                      <a:pos x="1092" y="168"/>
                    </a:cxn>
                    <a:cxn ang="0">
                      <a:pos x="1094" y="102"/>
                    </a:cxn>
                    <a:cxn ang="0">
                      <a:pos x="1062" y="34"/>
                    </a:cxn>
                    <a:cxn ang="0">
                      <a:pos x="1028" y="1"/>
                    </a:cxn>
                    <a:cxn ang="0">
                      <a:pos x="954" y="1"/>
                    </a:cxn>
                    <a:cxn ang="0">
                      <a:pos x="889" y="2"/>
                    </a:cxn>
                    <a:cxn ang="0">
                      <a:pos x="836" y="3"/>
                    </a:cxn>
                    <a:cxn ang="0">
                      <a:pos x="770" y="2"/>
                    </a:cxn>
                    <a:cxn ang="0">
                      <a:pos x="706" y="32"/>
                    </a:cxn>
                    <a:cxn ang="0">
                      <a:pos x="641" y="67"/>
                    </a:cxn>
                    <a:cxn ang="0">
                      <a:pos x="607" y="102"/>
                    </a:cxn>
                    <a:cxn ang="0">
                      <a:pos x="574" y="137"/>
                    </a:cxn>
                    <a:cxn ang="0">
                      <a:pos x="515" y="178"/>
                    </a:cxn>
                    <a:cxn ang="0">
                      <a:pos x="443" y="218"/>
                    </a:cxn>
                    <a:cxn ang="0">
                      <a:pos x="413" y="234"/>
                    </a:cxn>
                    <a:cxn ang="0">
                      <a:pos x="356" y="258"/>
                    </a:cxn>
                    <a:cxn ang="0">
                      <a:pos x="291" y="290"/>
                    </a:cxn>
                    <a:cxn ang="0">
                      <a:pos x="215" y="322"/>
                    </a:cxn>
                    <a:cxn ang="0">
                      <a:pos x="179" y="350"/>
                    </a:cxn>
                    <a:cxn ang="0">
                      <a:pos x="127" y="382"/>
                    </a:cxn>
                    <a:cxn ang="0">
                      <a:pos x="63" y="438"/>
                    </a:cxn>
                    <a:cxn ang="0">
                      <a:pos x="31" y="506"/>
                    </a:cxn>
                    <a:cxn ang="0">
                      <a:pos x="3" y="570"/>
                    </a:cxn>
                    <a:cxn ang="0">
                      <a:pos x="11" y="634"/>
                    </a:cxn>
                    <a:cxn ang="0">
                      <a:pos x="55" y="694"/>
                    </a:cxn>
                    <a:cxn ang="0">
                      <a:pos x="55" y="694"/>
                    </a:cxn>
                    <a:cxn ang="0">
                      <a:pos x="120" y="728"/>
                    </a:cxn>
                    <a:cxn ang="0">
                      <a:pos x="186" y="763"/>
                    </a:cxn>
                    <a:cxn ang="0">
                      <a:pos x="250" y="779"/>
                    </a:cxn>
                    <a:cxn ang="0">
                      <a:pos x="311" y="786"/>
                    </a:cxn>
                    <a:cxn ang="0">
                      <a:pos x="379" y="829"/>
                    </a:cxn>
                    <a:cxn ang="0">
                      <a:pos x="379" y="886"/>
                    </a:cxn>
                    <a:cxn ang="0">
                      <a:pos x="411" y="974"/>
                    </a:cxn>
                    <a:cxn ang="0">
                      <a:pos x="419" y="994"/>
                    </a:cxn>
                    <a:cxn ang="0">
                      <a:pos x="447" y="1060"/>
                    </a:cxn>
                    <a:cxn ang="0">
                      <a:pos x="511" y="1126"/>
                    </a:cxn>
                    <a:cxn ang="0">
                      <a:pos x="511" y="1126"/>
                    </a:cxn>
                    <a:cxn ang="0">
                      <a:pos x="543" y="1158"/>
                    </a:cxn>
                    <a:cxn ang="0">
                      <a:pos x="623" y="1226"/>
                    </a:cxn>
                    <a:cxn ang="0">
                      <a:pos x="611" y="1214"/>
                    </a:cxn>
                    <a:cxn ang="0">
                      <a:pos x="661" y="1250"/>
                    </a:cxn>
                    <a:cxn ang="0">
                      <a:pos x="651" y="1314"/>
                    </a:cxn>
                  </a:cxnLst>
                  <a:rect l="0" t="0" r="r" b="b"/>
                  <a:pathLst>
                    <a:path w="1095" h="1315">
                      <a:moveTo>
                        <a:pt x="811" y="1262"/>
                      </a:moveTo>
                      <a:lnTo>
                        <a:pt x="772" y="1192"/>
                      </a:lnTo>
                      <a:lnTo>
                        <a:pt x="772" y="1192"/>
                      </a:lnTo>
                      <a:lnTo>
                        <a:pt x="772" y="1192"/>
                      </a:lnTo>
                      <a:lnTo>
                        <a:pt x="738" y="1157"/>
                      </a:lnTo>
                      <a:lnTo>
                        <a:pt x="705" y="1127"/>
                      </a:lnTo>
                      <a:lnTo>
                        <a:pt x="679" y="1100"/>
                      </a:lnTo>
                      <a:lnTo>
                        <a:pt x="673" y="1094"/>
                      </a:lnTo>
                      <a:lnTo>
                        <a:pt x="642" y="1061"/>
                      </a:lnTo>
                      <a:lnTo>
                        <a:pt x="609" y="1027"/>
                      </a:lnTo>
                      <a:lnTo>
                        <a:pt x="575" y="994"/>
                      </a:lnTo>
                      <a:lnTo>
                        <a:pt x="575" y="961"/>
                      </a:lnTo>
                      <a:lnTo>
                        <a:pt x="576" y="930"/>
                      </a:lnTo>
                      <a:lnTo>
                        <a:pt x="575" y="895"/>
                      </a:lnTo>
                      <a:lnTo>
                        <a:pt x="575" y="861"/>
                      </a:lnTo>
                      <a:lnTo>
                        <a:pt x="565" y="845"/>
                      </a:lnTo>
                      <a:lnTo>
                        <a:pt x="566" y="805"/>
                      </a:lnTo>
                      <a:lnTo>
                        <a:pt x="566" y="771"/>
                      </a:lnTo>
                      <a:lnTo>
                        <a:pt x="574" y="764"/>
                      </a:lnTo>
                      <a:lnTo>
                        <a:pt x="579" y="734"/>
                      </a:lnTo>
                      <a:lnTo>
                        <a:pt x="587" y="698"/>
                      </a:lnTo>
                      <a:lnTo>
                        <a:pt x="592" y="665"/>
                      </a:lnTo>
                      <a:lnTo>
                        <a:pt x="608" y="630"/>
                      </a:lnTo>
                      <a:lnTo>
                        <a:pt x="626" y="613"/>
                      </a:lnTo>
                      <a:lnTo>
                        <a:pt x="641" y="599"/>
                      </a:lnTo>
                      <a:lnTo>
                        <a:pt x="673" y="564"/>
                      </a:lnTo>
                      <a:lnTo>
                        <a:pt x="699" y="546"/>
                      </a:lnTo>
                      <a:lnTo>
                        <a:pt x="723" y="526"/>
                      </a:lnTo>
                      <a:lnTo>
                        <a:pt x="747" y="503"/>
                      </a:lnTo>
                      <a:lnTo>
                        <a:pt x="777" y="489"/>
                      </a:lnTo>
                      <a:lnTo>
                        <a:pt x="809" y="474"/>
                      </a:lnTo>
                      <a:lnTo>
                        <a:pt x="835" y="458"/>
                      </a:lnTo>
                      <a:lnTo>
                        <a:pt x="852" y="440"/>
                      </a:lnTo>
                      <a:lnTo>
                        <a:pt x="868" y="432"/>
                      </a:lnTo>
                      <a:lnTo>
                        <a:pt x="900" y="407"/>
                      </a:lnTo>
                      <a:lnTo>
                        <a:pt x="933" y="365"/>
                      </a:lnTo>
                      <a:lnTo>
                        <a:pt x="964" y="333"/>
                      </a:lnTo>
                      <a:lnTo>
                        <a:pt x="964" y="333"/>
                      </a:lnTo>
                      <a:lnTo>
                        <a:pt x="997" y="300"/>
                      </a:lnTo>
                      <a:lnTo>
                        <a:pt x="1030" y="266"/>
                      </a:lnTo>
                      <a:lnTo>
                        <a:pt x="1062" y="234"/>
                      </a:lnTo>
                      <a:lnTo>
                        <a:pt x="1094" y="200"/>
                      </a:lnTo>
                      <a:lnTo>
                        <a:pt x="1092" y="168"/>
                      </a:lnTo>
                      <a:lnTo>
                        <a:pt x="1092" y="168"/>
                      </a:lnTo>
                      <a:lnTo>
                        <a:pt x="1094" y="136"/>
                      </a:lnTo>
                      <a:lnTo>
                        <a:pt x="1094" y="102"/>
                      </a:lnTo>
                      <a:lnTo>
                        <a:pt x="1087" y="69"/>
                      </a:lnTo>
                      <a:lnTo>
                        <a:pt x="1062" y="34"/>
                      </a:lnTo>
                      <a:lnTo>
                        <a:pt x="1044" y="18"/>
                      </a:lnTo>
                      <a:lnTo>
                        <a:pt x="1028" y="1"/>
                      </a:lnTo>
                      <a:lnTo>
                        <a:pt x="997" y="0"/>
                      </a:lnTo>
                      <a:lnTo>
                        <a:pt x="954" y="1"/>
                      </a:lnTo>
                      <a:lnTo>
                        <a:pt x="921" y="1"/>
                      </a:lnTo>
                      <a:lnTo>
                        <a:pt x="889" y="2"/>
                      </a:lnTo>
                      <a:lnTo>
                        <a:pt x="868" y="2"/>
                      </a:lnTo>
                      <a:lnTo>
                        <a:pt x="836" y="3"/>
                      </a:lnTo>
                      <a:lnTo>
                        <a:pt x="802" y="1"/>
                      </a:lnTo>
                      <a:lnTo>
                        <a:pt x="770" y="2"/>
                      </a:lnTo>
                      <a:lnTo>
                        <a:pt x="739" y="6"/>
                      </a:lnTo>
                      <a:lnTo>
                        <a:pt x="706" y="32"/>
                      </a:lnTo>
                      <a:lnTo>
                        <a:pt x="663" y="60"/>
                      </a:lnTo>
                      <a:lnTo>
                        <a:pt x="641" y="67"/>
                      </a:lnTo>
                      <a:lnTo>
                        <a:pt x="632" y="83"/>
                      </a:lnTo>
                      <a:lnTo>
                        <a:pt x="607" y="102"/>
                      </a:lnTo>
                      <a:lnTo>
                        <a:pt x="600" y="117"/>
                      </a:lnTo>
                      <a:lnTo>
                        <a:pt x="574" y="137"/>
                      </a:lnTo>
                      <a:lnTo>
                        <a:pt x="544" y="167"/>
                      </a:lnTo>
                      <a:lnTo>
                        <a:pt x="515" y="178"/>
                      </a:lnTo>
                      <a:lnTo>
                        <a:pt x="479" y="198"/>
                      </a:lnTo>
                      <a:lnTo>
                        <a:pt x="443" y="218"/>
                      </a:lnTo>
                      <a:lnTo>
                        <a:pt x="413" y="234"/>
                      </a:lnTo>
                      <a:lnTo>
                        <a:pt x="413" y="234"/>
                      </a:lnTo>
                      <a:lnTo>
                        <a:pt x="388" y="241"/>
                      </a:lnTo>
                      <a:lnTo>
                        <a:pt x="356" y="258"/>
                      </a:lnTo>
                      <a:lnTo>
                        <a:pt x="323" y="273"/>
                      </a:lnTo>
                      <a:lnTo>
                        <a:pt x="291" y="290"/>
                      </a:lnTo>
                      <a:lnTo>
                        <a:pt x="251" y="300"/>
                      </a:lnTo>
                      <a:lnTo>
                        <a:pt x="215" y="322"/>
                      </a:lnTo>
                      <a:lnTo>
                        <a:pt x="187" y="346"/>
                      </a:lnTo>
                      <a:lnTo>
                        <a:pt x="179" y="350"/>
                      </a:lnTo>
                      <a:lnTo>
                        <a:pt x="167" y="358"/>
                      </a:lnTo>
                      <a:lnTo>
                        <a:pt x="127" y="382"/>
                      </a:lnTo>
                      <a:lnTo>
                        <a:pt x="98" y="416"/>
                      </a:lnTo>
                      <a:lnTo>
                        <a:pt x="63" y="438"/>
                      </a:lnTo>
                      <a:lnTo>
                        <a:pt x="48" y="464"/>
                      </a:lnTo>
                      <a:lnTo>
                        <a:pt x="31" y="506"/>
                      </a:lnTo>
                      <a:lnTo>
                        <a:pt x="16" y="539"/>
                      </a:lnTo>
                      <a:lnTo>
                        <a:pt x="3" y="570"/>
                      </a:lnTo>
                      <a:lnTo>
                        <a:pt x="0" y="605"/>
                      </a:lnTo>
                      <a:lnTo>
                        <a:pt x="11" y="634"/>
                      </a:lnTo>
                      <a:lnTo>
                        <a:pt x="22" y="665"/>
                      </a:lnTo>
                      <a:lnTo>
                        <a:pt x="55" y="694"/>
                      </a:lnTo>
                      <a:lnTo>
                        <a:pt x="55" y="694"/>
                      </a:lnTo>
                      <a:lnTo>
                        <a:pt x="55" y="694"/>
                      </a:lnTo>
                      <a:lnTo>
                        <a:pt x="89" y="728"/>
                      </a:lnTo>
                      <a:lnTo>
                        <a:pt x="120" y="728"/>
                      </a:lnTo>
                      <a:lnTo>
                        <a:pt x="145" y="745"/>
                      </a:lnTo>
                      <a:lnTo>
                        <a:pt x="186" y="763"/>
                      </a:lnTo>
                      <a:lnTo>
                        <a:pt x="211" y="762"/>
                      </a:lnTo>
                      <a:lnTo>
                        <a:pt x="250" y="779"/>
                      </a:lnTo>
                      <a:lnTo>
                        <a:pt x="284" y="778"/>
                      </a:lnTo>
                      <a:lnTo>
                        <a:pt x="311" y="786"/>
                      </a:lnTo>
                      <a:lnTo>
                        <a:pt x="349" y="795"/>
                      </a:lnTo>
                      <a:lnTo>
                        <a:pt x="379" y="829"/>
                      </a:lnTo>
                      <a:lnTo>
                        <a:pt x="380" y="861"/>
                      </a:lnTo>
                      <a:lnTo>
                        <a:pt x="379" y="886"/>
                      </a:lnTo>
                      <a:lnTo>
                        <a:pt x="391" y="934"/>
                      </a:lnTo>
                      <a:lnTo>
                        <a:pt x="411" y="974"/>
                      </a:lnTo>
                      <a:lnTo>
                        <a:pt x="423" y="994"/>
                      </a:lnTo>
                      <a:lnTo>
                        <a:pt x="419" y="994"/>
                      </a:lnTo>
                      <a:lnTo>
                        <a:pt x="446" y="1026"/>
                      </a:lnTo>
                      <a:lnTo>
                        <a:pt x="447" y="1060"/>
                      </a:lnTo>
                      <a:lnTo>
                        <a:pt x="479" y="1094"/>
                      </a:lnTo>
                      <a:lnTo>
                        <a:pt x="511" y="1126"/>
                      </a:lnTo>
                      <a:lnTo>
                        <a:pt x="479" y="1094"/>
                      </a:lnTo>
                      <a:lnTo>
                        <a:pt x="511" y="1126"/>
                      </a:lnTo>
                      <a:lnTo>
                        <a:pt x="511" y="1126"/>
                      </a:lnTo>
                      <a:lnTo>
                        <a:pt x="543" y="1158"/>
                      </a:lnTo>
                      <a:lnTo>
                        <a:pt x="576" y="1192"/>
                      </a:lnTo>
                      <a:lnTo>
                        <a:pt x="623" y="1226"/>
                      </a:lnTo>
                      <a:lnTo>
                        <a:pt x="603" y="1214"/>
                      </a:lnTo>
                      <a:lnTo>
                        <a:pt x="611" y="1214"/>
                      </a:lnTo>
                      <a:lnTo>
                        <a:pt x="631" y="1230"/>
                      </a:lnTo>
                      <a:lnTo>
                        <a:pt x="661" y="1250"/>
                      </a:lnTo>
                      <a:lnTo>
                        <a:pt x="697" y="1274"/>
                      </a:lnTo>
                      <a:lnTo>
                        <a:pt x="651" y="1314"/>
                      </a:lnTo>
                      <a:lnTo>
                        <a:pt x="674" y="1293"/>
                      </a:lnTo>
                    </a:path>
                  </a:pathLst>
                </a:custGeom>
                <a:gradFill rotWithShape="0">
                  <a:gsLst>
                    <a:gs pos="0">
                      <a:srgbClr val="FFCCCC">
                        <a:gamma/>
                        <a:tint val="53725"/>
                        <a:invGamma/>
                      </a:srgbClr>
                    </a:gs>
                    <a:gs pos="100000">
                      <a:srgbClr val="FFCCCC"/>
                    </a:gs>
                  </a:gsLst>
                  <a:lin ang="5400000" scaled="1"/>
                </a:gradFill>
                <a:ln w="12700" cap="rnd" cmpd="sng">
                  <a:solidFill>
                    <a:schemeClr val="bg2"/>
                  </a:solidFill>
                  <a:prstDash val="solid"/>
                  <a:round/>
                  <a:headEnd type="none" w="med" len="med"/>
                  <a:tailEnd type="none" w="med" len="med"/>
                </a:ln>
                <a:effectLst/>
              </p:spPr>
              <p:txBody>
                <a:bodyPr/>
                <a:lstStyle/>
                <a:p>
                  <a:endParaRPr lang="el-GR"/>
                </a:p>
              </p:txBody>
            </p:sp>
            <p:sp>
              <p:nvSpPr>
                <p:cNvPr id="368690" name="Freeform 50"/>
                <p:cNvSpPr>
                  <a:spLocks/>
                </p:cNvSpPr>
                <p:nvPr/>
              </p:nvSpPr>
              <p:spPr bwMode="auto">
                <a:xfrm rot="-5400000">
                  <a:off x="842" y="1291"/>
                  <a:ext cx="407" cy="511"/>
                </a:xfrm>
                <a:custGeom>
                  <a:avLst/>
                  <a:gdLst/>
                  <a:ahLst/>
                  <a:cxnLst>
                    <a:cxn ang="0">
                      <a:pos x="659" y="1181"/>
                    </a:cxn>
                    <a:cxn ang="0">
                      <a:pos x="601" y="1149"/>
                    </a:cxn>
                    <a:cxn ang="0">
                      <a:pos x="554" y="1098"/>
                    </a:cxn>
                    <a:cxn ang="0">
                      <a:pos x="495" y="1014"/>
                    </a:cxn>
                    <a:cxn ang="0">
                      <a:pos x="464" y="983"/>
                    </a:cxn>
                    <a:cxn ang="0">
                      <a:pos x="430" y="951"/>
                    </a:cxn>
                    <a:cxn ang="0">
                      <a:pos x="415" y="866"/>
                    </a:cxn>
                    <a:cxn ang="0">
                      <a:pos x="400" y="816"/>
                    </a:cxn>
                    <a:cxn ang="0">
                      <a:pos x="374" y="752"/>
                    </a:cxn>
                    <a:cxn ang="0">
                      <a:pos x="374" y="696"/>
                    </a:cxn>
                    <a:cxn ang="0">
                      <a:pos x="374" y="631"/>
                    </a:cxn>
                    <a:cxn ang="0">
                      <a:pos x="381" y="545"/>
                    </a:cxn>
                    <a:cxn ang="0">
                      <a:pos x="401" y="513"/>
                    </a:cxn>
                    <a:cxn ang="0">
                      <a:pos x="398" y="524"/>
                    </a:cxn>
                    <a:cxn ang="0">
                      <a:pos x="504" y="435"/>
                    </a:cxn>
                    <a:cxn ang="0">
                      <a:pos x="545" y="366"/>
                    </a:cxn>
                    <a:cxn ang="0">
                      <a:pos x="610" y="317"/>
                    </a:cxn>
                    <a:cxn ang="0">
                      <a:pos x="658" y="263"/>
                    </a:cxn>
                    <a:cxn ang="0">
                      <a:pos x="699" y="244"/>
                    </a:cxn>
                    <a:cxn ang="0">
                      <a:pos x="765" y="195"/>
                    </a:cxn>
                    <a:cxn ang="0">
                      <a:pos x="836" y="120"/>
                    </a:cxn>
                    <a:cxn ang="0">
                      <a:pos x="884" y="31"/>
                    </a:cxn>
                    <a:cxn ang="0">
                      <a:pos x="817" y="0"/>
                    </a:cxn>
                    <a:cxn ang="0">
                      <a:pos x="723" y="31"/>
                    </a:cxn>
                    <a:cxn ang="0">
                      <a:pos x="674" y="62"/>
                    </a:cxn>
                    <a:cxn ang="0">
                      <a:pos x="618" y="79"/>
                    </a:cxn>
                    <a:cxn ang="0">
                      <a:pos x="552" y="96"/>
                    </a:cxn>
                    <a:cxn ang="0">
                      <a:pos x="497" y="126"/>
                    </a:cxn>
                    <a:cxn ang="0">
                      <a:pos x="430" y="203"/>
                    </a:cxn>
                    <a:cxn ang="0">
                      <a:pos x="357" y="236"/>
                    </a:cxn>
                    <a:cxn ang="0">
                      <a:pos x="292" y="269"/>
                    </a:cxn>
                    <a:cxn ang="0">
                      <a:pos x="242" y="310"/>
                    </a:cxn>
                    <a:cxn ang="0">
                      <a:pos x="203" y="326"/>
                    </a:cxn>
                    <a:cxn ang="0">
                      <a:pos x="139" y="393"/>
                    </a:cxn>
                    <a:cxn ang="0">
                      <a:pos x="81" y="425"/>
                    </a:cxn>
                    <a:cxn ang="0">
                      <a:pos x="43" y="460"/>
                    </a:cxn>
                    <a:cxn ang="0">
                      <a:pos x="0" y="514"/>
                    </a:cxn>
                    <a:cxn ang="0">
                      <a:pos x="10" y="556"/>
                    </a:cxn>
                    <a:cxn ang="0">
                      <a:pos x="10" y="556"/>
                    </a:cxn>
                    <a:cxn ang="0">
                      <a:pos x="129" y="601"/>
                    </a:cxn>
                    <a:cxn ang="0">
                      <a:pos x="204" y="620"/>
                    </a:cxn>
                    <a:cxn ang="0">
                      <a:pos x="283" y="636"/>
                    </a:cxn>
                    <a:cxn ang="0">
                      <a:pos x="301" y="702"/>
                    </a:cxn>
                    <a:cxn ang="0">
                      <a:pos x="301" y="750"/>
                    </a:cxn>
                    <a:cxn ang="0">
                      <a:pos x="333" y="819"/>
                    </a:cxn>
                    <a:cxn ang="0">
                      <a:pos x="374" y="859"/>
                    </a:cxn>
                    <a:cxn ang="0">
                      <a:pos x="375" y="918"/>
                    </a:cxn>
                    <a:cxn ang="0">
                      <a:pos x="420" y="965"/>
                    </a:cxn>
                    <a:cxn ang="0">
                      <a:pos x="462" y="1014"/>
                    </a:cxn>
                    <a:cxn ang="0">
                      <a:pos x="504" y="1073"/>
                    </a:cxn>
                    <a:cxn ang="0">
                      <a:pos x="560" y="1115"/>
                    </a:cxn>
                    <a:cxn ang="0">
                      <a:pos x="609" y="1156"/>
                    </a:cxn>
                    <a:cxn ang="0">
                      <a:pos x="659" y="1181"/>
                    </a:cxn>
                  </a:cxnLst>
                  <a:rect l="0" t="0" r="r" b="b"/>
                  <a:pathLst>
                    <a:path w="885" h="1182">
                      <a:moveTo>
                        <a:pt x="690" y="1181"/>
                      </a:moveTo>
                      <a:lnTo>
                        <a:pt x="659" y="1181"/>
                      </a:lnTo>
                      <a:lnTo>
                        <a:pt x="637" y="1161"/>
                      </a:lnTo>
                      <a:lnTo>
                        <a:pt x="601" y="1149"/>
                      </a:lnTo>
                      <a:lnTo>
                        <a:pt x="586" y="1115"/>
                      </a:lnTo>
                      <a:lnTo>
                        <a:pt x="554" y="1098"/>
                      </a:lnTo>
                      <a:lnTo>
                        <a:pt x="528" y="1067"/>
                      </a:lnTo>
                      <a:lnTo>
                        <a:pt x="495" y="1014"/>
                      </a:lnTo>
                      <a:lnTo>
                        <a:pt x="495" y="1014"/>
                      </a:lnTo>
                      <a:lnTo>
                        <a:pt x="464" y="983"/>
                      </a:lnTo>
                      <a:lnTo>
                        <a:pt x="430" y="951"/>
                      </a:lnTo>
                      <a:lnTo>
                        <a:pt x="430" y="951"/>
                      </a:lnTo>
                      <a:lnTo>
                        <a:pt x="398" y="917"/>
                      </a:lnTo>
                      <a:lnTo>
                        <a:pt x="415" y="866"/>
                      </a:lnTo>
                      <a:lnTo>
                        <a:pt x="397" y="851"/>
                      </a:lnTo>
                      <a:lnTo>
                        <a:pt x="400" y="816"/>
                      </a:lnTo>
                      <a:lnTo>
                        <a:pt x="374" y="787"/>
                      </a:lnTo>
                      <a:lnTo>
                        <a:pt x="374" y="752"/>
                      </a:lnTo>
                      <a:lnTo>
                        <a:pt x="374" y="728"/>
                      </a:lnTo>
                      <a:lnTo>
                        <a:pt x="374" y="696"/>
                      </a:lnTo>
                      <a:lnTo>
                        <a:pt x="374" y="662"/>
                      </a:lnTo>
                      <a:lnTo>
                        <a:pt x="374" y="631"/>
                      </a:lnTo>
                      <a:lnTo>
                        <a:pt x="374" y="590"/>
                      </a:lnTo>
                      <a:lnTo>
                        <a:pt x="381" y="545"/>
                      </a:lnTo>
                      <a:lnTo>
                        <a:pt x="385" y="533"/>
                      </a:lnTo>
                      <a:lnTo>
                        <a:pt x="401" y="513"/>
                      </a:lnTo>
                      <a:lnTo>
                        <a:pt x="398" y="524"/>
                      </a:lnTo>
                      <a:lnTo>
                        <a:pt x="398" y="524"/>
                      </a:lnTo>
                      <a:lnTo>
                        <a:pt x="489" y="460"/>
                      </a:lnTo>
                      <a:lnTo>
                        <a:pt x="504" y="435"/>
                      </a:lnTo>
                      <a:lnTo>
                        <a:pt x="529" y="392"/>
                      </a:lnTo>
                      <a:lnTo>
                        <a:pt x="545" y="366"/>
                      </a:lnTo>
                      <a:lnTo>
                        <a:pt x="576" y="333"/>
                      </a:lnTo>
                      <a:lnTo>
                        <a:pt x="610" y="317"/>
                      </a:lnTo>
                      <a:lnTo>
                        <a:pt x="626" y="294"/>
                      </a:lnTo>
                      <a:lnTo>
                        <a:pt x="658" y="263"/>
                      </a:lnTo>
                      <a:lnTo>
                        <a:pt x="666" y="262"/>
                      </a:lnTo>
                      <a:lnTo>
                        <a:pt x="699" y="244"/>
                      </a:lnTo>
                      <a:lnTo>
                        <a:pt x="732" y="227"/>
                      </a:lnTo>
                      <a:lnTo>
                        <a:pt x="765" y="195"/>
                      </a:lnTo>
                      <a:lnTo>
                        <a:pt x="802" y="154"/>
                      </a:lnTo>
                      <a:lnTo>
                        <a:pt x="836" y="120"/>
                      </a:lnTo>
                      <a:lnTo>
                        <a:pt x="883" y="60"/>
                      </a:lnTo>
                      <a:lnTo>
                        <a:pt x="884" y="31"/>
                      </a:lnTo>
                      <a:lnTo>
                        <a:pt x="849" y="0"/>
                      </a:lnTo>
                      <a:lnTo>
                        <a:pt x="817" y="0"/>
                      </a:lnTo>
                      <a:lnTo>
                        <a:pt x="781" y="0"/>
                      </a:lnTo>
                      <a:lnTo>
                        <a:pt x="723" y="31"/>
                      </a:lnTo>
                      <a:lnTo>
                        <a:pt x="691" y="41"/>
                      </a:lnTo>
                      <a:lnTo>
                        <a:pt x="674" y="62"/>
                      </a:lnTo>
                      <a:lnTo>
                        <a:pt x="650" y="61"/>
                      </a:lnTo>
                      <a:lnTo>
                        <a:pt x="618" y="79"/>
                      </a:lnTo>
                      <a:lnTo>
                        <a:pt x="585" y="79"/>
                      </a:lnTo>
                      <a:lnTo>
                        <a:pt x="552" y="96"/>
                      </a:lnTo>
                      <a:lnTo>
                        <a:pt x="512" y="127"/>
                      </a:lnTo>
                      <a:lnTo>
                        <a:pt x="497" y="126"/>
                      </a:lnTo>
                      <a:lnTo>
                        <a:pt x="463" y="161"/>
                      </a:lnTo>
                      <a:lnTo>
                        <a:pt x="430" y="203"/>
                      </a:lnTo>
                      <a:lnTo>
                        <a:pt x="398" y="220"/>
                      </a:lnTo>
                      <a:lnTo>
                        <a:pt x="357" y="236"/>
                      </a:lnTo>
                      <a:lnTo>
                        <a:pt x="321" y="249"/>
                      </a:lnTo>
                      <a:lnTo>
                        <a:pt x="292" y="269"/>
                      </a:lnTo>
                      <a:lnTo>
                        <a:pt x="258" y="286"/>
                      </a:lnTo>
                      <a:lnTo>
                        <a:pt x="242" y="310"/>
                      </a:lnTo>
                      <a:lnTo>
                        <a:pt x="220" y="310"/>
                      </a:lnTo>
                      <a:lnTo>
                        <a:pt x="203" y="326"/>
                      </a:lnTo>
                      <a:lnTo>
                        <a:pt x="171" y="358"/>
                      </a:lnTo>
                      <a:lnTo>
                        <a:pt x="139" y="393"/>
                      </a:lnTo>
                      <a:lnTo>
                        <a:pt x="106" y="409"/>
                      </a:lnTo>
                      <a:lnTo>
                        <a:pt x="81" y="425"/>
                      </a:lnTo>
                      <a:lnTo>
                        <a:pt x="66" y="448"/>
                      </a:lnTo>
                      <a:lnTo>
                        <a:pt x="43" y="460"/>
                      </a:lnTo>
                      <a:lnTo>
                        <a:pt x="16" y="481"/>
                      </a:lnTo>
                      <a:lnTo>
                        <a:pt x="0" y="514"/>
                      </a:lnTo>
                      <a:lnTo>
                        <a:pt x="10" y="556"/>
                      </a:lnTo>
                      <a:lnTo>
                        <a:pt x="10" y="556"/>
                      </a:lnTo>
                      <a:lnTo>
                        <a:pt x="21" y="553"/>
                      </a:lnTo>
                      <a:lnTo>
                        <a:pt x="10" y="556"/>
                      </a:lnTo>
                      <a:lnTo>
                        <a:pt x="74" y="588"/>
                      </a:lnTo>
                      <a:lnTo>
                        <a:pt x="129" y="601"/>
                      </a:lnTo>
                      <a:lnTo>
                        <a:pt x="172" y="620"/>
                      </a:lnTo>
                      <a:lnTo>
                        <a:pt x="204" y="620"/>
                      </a:lnTo>
                      <a:lnTo>
                        <a:pt x="265" y="617"/>
                      </a:lnTo>
                      <a:lnTo>
                        <a:pt x="283" y="636"/>
                      </a:lnTo>
                      <a:lnTo>
                        <a:pt x="300" y="669"/>
                      </a:lnTo>
                      <a:lnTo>
                        <a:pt x="301" y="702"/>
                      </a:lnTo>
                      <a:lnTo>
                        <a:pt x="301" y="718"/>
                      </a:lnTo>
                      <a:lnTo>
                        <a:pt x="301" y="750"/>
                      </a:lnTo>
                      <a:lnTo>
                        <a:pt x="333" y="786"/>
                      </a:lnTo>
                      <a:lnTo>
                        <a:pt x="333" y="819"/>
                      </a:lnTo>
                      <a:lnTo>
                        <a:pt x="366" y="853"/>
                      </a:lnTo>
                      <a:lnTo>
                        <a:pt x="374" y="859"/>
                      </a:lnTo>
                      <a:lnTo>
                        <a:pt x="372" y="886"/>
                      </a:lnTo>
                      <a:lnTo>
                        <a:pt x="375" y="918"/>
                      </a:lnTo>
                      <a:lnTo>
                        <a:pt x="398" y="950"/>
                      </a:lnTo>
                      <a:lnTo>
                        <a:pt x="420" y="965"/>
                      </a:lnTo>
                      <a:lnTo>
                        <a:pt x="437" y="999"/>
                      </a:lnTo>
                      <a:lnTo>
                        <a:pt x="462" y="1014"/>
                      </a:lnTo>
                      <a:lnTo>
                        <a:pt x="496" y="1050"/>
                      </a:lnTo>
                      <a:lnTo>
                        <a:pt x="504" y="1073"/>
                      </a:lnTo>
                      <a:lnTo>
                        <a:pt x="528" y="1083"/>
                      </a:lnTo>
                      <a:lnTo>
                        <a:pt x="560" y="1115"/>
                      </a:lnTo>
                      <a:lnTo>
                        <a:pt x="577" y="1139"/>
                      </a:lnTo>
                      <a:lnTo>
                        <a:pt x="609" y="1156"/>
                      </a:lnTo>
                      <a:lnTo>
                        <a:pt x="659" y="1181"/>
                      </a:lnTo>
                      <a:lnTo>
                        <a:pt x="659" y="1181"/>
                      </a:lnTo>
                      <a:lnTo>
                        <a:pt x="690" y="1181"/>
                      </a:lnTo>
                    </a:path>
                  </a:pathLst>
                </a:custGeom>
                <a:gradFill rotWithShape="0">
                  <a:gsLst>
                    <a:gs pos="0">
                      <a:srgbClr val="FFFF00">
                        <a:gamma/>
                        <a:tint val="23922"/>
                        <a:invGamma/>
                      </a:srgbClr>
                    </a:gs>
                    <a:gs pos="100000">
                      <a:srgbClr val="FFFF00"/>
                    </a:gs>
                  </a:gsLst>
                  <a:lin ang="5400000" scaled="1"/>
                </a:gradFill>
                <a:ln w="12700" cap="rnd" cmpd="sng">
                  <a:solidFill>
                    <a:schemeClr val="bg2"/>
                  </a:solidFill>
                  <a:prstDash val="solid"/>
                  <a:round/>
                  <a:headEnd type="none" w="med" len="med"/>
                  <a:tailEnd type="none" w="med" len="med"/>
                </a:ln>
                <a:effectLst/>
              </p:spPr>
              <p:txBody>
                <a:bodyPr/>
                <a:lstStyle/>
                <a:p>
                  <a:endParaRPr lang="el-GR"/>
                </a:p>
              </p:txBody>
            </p:sp>
            <p:sp>
              <p:nvSpPr>
                <p:cNvPr id="368691" name="Freeform 51"/>
                <p:cNvSpPr>
                  <a:spLocks/>
                </p:cNvSpPr>
                <p:nvPr/>
              </p:nvSpPr>
              <p:spPr bwMode="auto">
                <a:xfrm rot="-5400000">
                  <a:off x="924" y="1510"/>
                  <a:ext cx="437" cy="428"/>
                </a:xfrm>
                <a:custGeom>
                  <a:avLst/>
                  <a:gdLst/>
                  <a:ahLst/>
                  <a:cxnLst>
                    <a:cxn ang="0">
                      <a:pos x="879" y="889"/>
                    </a:cxn>
                    <a:cxn ang="0">
                      <a:pos x="742" y="857"/>
                    </a:cxn>
                    <a:cxn ang="0">
                      <a:pos x="710" y="821"/>
                    </a:cxn>
                    <a:cxn ang="0">
                      <a:pos x="676" y="792"/>
                    </a:cxn>
                    <a:cxn ang="0">
                      <a:pos x="642" y="691"/>
                    </a:cxn>
                    <a:cxn ang="0">
                      <a:pos x="627" y="631"/>
                    </a:cxn>
                    <a:cxn ang="0">
                      <a:pos x="602" y="583"/>
                    </a:cxn>
                    <a:cxn ang="0">
                      <a:pos x="541" y="529"/>
                    </a:cxn>
                    <a:cxn ang="0">
                      <a:pos x="509" y="496"/>
                    </a:cxn>
                    <a:cxn ang="0">
                      <a:pos x="440" y="411"/>
                    </a:cxn>
                    <a:cxn ang="0">
                      <a:pos x="416" y="380"/>
                    </a:cxn>
                    <a:cxn ang="0">
                      <a:pos x="367" y="311"/>
                    </a:cxn>
                    <a:cxn ang="0">
                      <a:pos x="332" y="256"/>
                    </a:cxn>
                    <a:cxn ang="0">
                      <a:pos x="300" y="208"/>
                    </a:cxn>
                    <a:cxn ang="0">
                      <a:pos x="266" y="147"/>
                    </a:cxn>
                    <a:cxn ang="0">
                      <a:pos x="237" y="131"/>
                    </a:cxn>
                    <a:cxn ang="0">
                      <a:pos x="186" y="115"/>
                    </a:cxn>
                    <a:cxn ang="0">
                      <a:pos x="154" y="83"/>
                    </a:cxn>
                    <a:cxn ang="0">
                      <a:pos x="102" y="66"/>
                    </a:cxn>
                    <a:cxn ang="0">
                      <a:pos x="25" y="32"/>
                    </a:cxn>
                    <a:cxn ang="0">
                      <a:pos x="7" y="25"/>
                    </a:cxn>
                    <a:cxn ang="0">
                      <a:pos x="0" y="1"/>
                    </a:cxn>
                    <a:cxn ang="0">
                      <a:pos x="1" y="32"/>
                    </a:cxn>
                    <a:cxn ang="0">
                      <a:pos x="17" y="90"/>
                    </a:cxn>
                    <a:cxn ang="0">
                      <a:pos x="53" y="132"/>
                    </a:cxn>
                    <a:cxn ang="0">
                      <a:pos x="103" y="181"/>
                    </a:cxn>
                    <a:cxn ang="0">
                      <a:pos x="145" y="213"/>
                    </a:cxn>
                    <a:cxn ang="0">
                      <a:pos x="180" y="265"/>
                    </a:cxn>
                    <a:cxn ang="0">
                      <a:pos x="222" y="303"/>
                    </a:cxn>
                    <a:cxn ang="0">
                      <a:pos x="286" y="347"/>
                    </a:cxn>
                    <a:cxn ang="0">
                      <a:pos x="321" y="387"/>
                    </a:cxn>
                    <a:cxn ang="0">
                      <a:pos x="356" y="427"/>
                    </a:cxn>
                    <a:cxn ang="0">
                      <a:pos x="408" y="494"/>
                    </a:cxn>
                    <a:cxn ang="0">
                      <a:pos x="441" y="529"/>
                    </a:cxn>
                    <a:cxn ang="0">
                      <a:pos x="475" y="592"/>
                    </a:cxn>
                    <a:cxn ang="0">
                      <a:pos x="484" y="600"/>
                    </a:cxn>
                    <a:cxn ang="0">
                      <a:pos x="507" y="661"/>
                    </a:cxn>
                    <a:cxn ang="0">
                      <a:pos x="541" y="691"/>
                    </a:cxn>
                    <a:cxn ang="0">
                      <a:pos x="609" y="791"/>
                    </a:cxn>
                    <a:cxn ang="0">
                      <a:pos x="609" y="791"/>
                    </a:cxn>
                    <a:cxn ang="0">
                      <a:pos x="642" y="863"/>
                    </a:cxn>
                    <a:cxn ang="0">
                      <a:pos x="711" y="930"/>
                    </a:cxn>
                    <a:cxn ang="0">
                      <a:pos x="785" y="962"/>
                    </a:cxn>
                  </a:cxnLst>
                  <a:rect l="0" t="0" r="r" b="b"/>
                  <a:pathLst>
                    <a:path w="947" h="989">
                      <a:moveTo>
                        <a:pt x="946" y="921"/>
                      </a:moveTo>
                      <a:lnTo>
                        <a:pt x="879" y="889"/>
                      </a:lnTo>
                      <a:lnTo>
                        <a:pt x="811" y="888"/>
                      </a:lnTo>
                      <a:lnTo>
                        <a:pt x="742" y="857"/>
                      </a:lnTo>
                      <a:lnTo>
                        <a:pt x="742" y="857"/>
                      </a:lnTo>
                      <a:lnTo>
                        <a:pt x="710" y="821"/>
                      </a:lnTo>
                      <a:lnTo>
                        <a:pt x="676" y="792"/>
                      </a:lnTo>
                      <a:lnTo>
                        <a:pt x="676" y="792"/>
                      </a:lnTo>
                      <a:lnTo>
                        <a:pt x="648" y="732"/>
                      </a:lnTo>
                      <a:lnTo>
                        <a:pt x="642" y="691"/>
                      </a:lnTo>
                      <a:lnTo>
                        <a:pt x="634" y="663"/>
                      </a:lnTo>
                      <a:lnTo>
                        <a:pt x="627" y="631"/>
                      </a:lnTo>
                      <a:lnTo>
                        <a:pt x="617" y="608"/>
                      </a:lnTo>
                      <a:lnTo>
                        <a:pt x="602" y="583"/>
                      </a:lnTo>
                      <a:lnTo>
                        <a:pt x="576" y="559"/>
                      </a:lnTo>
                      <a:lnTo>
                        <a:pt x="541" y="529"/>
                      </a:lnTo>
                      <a:lnTo>
                        <a:pt x="523" y="502"/>
                      </a:lnTo>
                      <a:lnTo>
                        <a:pt x="509" y="496"/>
                      </a:lnTo>
                      <a:lnTo>
                        <a:pt x="475" y="451"/>
                      </a:lnTo>
                      <a:lnTo>
                        <a:pt x="440" y="411"/>
                      </a:lnTo>
                      <a:lnTo>
                        <a:pt x="408" y="362"/>
                      </a:lnTo>
                      <a:lnTo>
                        <a:pt x="416" y="380"/>
                      </a:lnTo>
                      <a:lnTo>
                        <a:pt x="397" y="345"/>
                      </a:lnTo>
                      <a:lnTo>
                        <a:pt x="367" y="311"/>
                      </a:lnTo>
                      <a:lnTo>
                        <a:pt x="340" y="264"/>
                      </a:lnTo>
                      <a:lnTo>
                        <a:pt x="332" y="256"/>
                      </a:lnTo>
                      <a:lnTo>
                        <a:pt x="304" y="232"/>
                      </a:lnTo>
                      <a:lnTo>
                        <a:pt x="300" y="208"/>
                      </a:lnTo>
                      <a:lnTo>
                        <a:pt x="286" y="175"/>
                      </a:lnTo>
                      <a:lnTo>
                        <a:pt x="266" y="147"/>
                      </a:lnTo>
                      <a:lnTo>
                        <a:pt x="254" y="139"/>
                      </a:lnTo>
                      <a:lnTo>
                        <a:pt x="237" y="131"/>
                      </a:lnTo>
                      <a:lnTo>
                        <a:pt x="222" y="116"/>
                      </a:lnTo>
                      <a:lnTo>
                        <a:pt x="186" y="115"/>
                      </a:lnTo>
                      <a:lnTo>
                        <a:pt x="170" y="102"/>
                      </a:lnTo>
                      <a:lnTo>
                        <a:pt x="154" y="83"/>
                      </a:lnTo>
                      <a:lnTo>
                        <a:pt x="130" y="83"/>
                      </a:lnTo>
                      <a:lnTo>
                        <a:pt x="102" y="66"/>
                      </a:lnTo>
                      <a:lnTo>
                        <a:pt x="59" y="49"/>
                      </a:lnTo>
                      <a:lnTo>
                        <a:pt x="25" y="32"/>
                      </a:lnTo>
                      <a:lnTo>
                        <a:pt x="7" y="0"/>
                      </a:lnTo>
                      <a:lnTo>
                        <a:pt x="7" y="25"/>
                      </a:lnTo>
                      <a:lnTo>
                        <a:pt x="7" y="0"/>
                      </a:lnTo>
                      <a:lnTo>
                        <a:pt x="0" y="1"/>
                      </a:lnTo>
                      <a:lnTo>
                        <a:pt x="0" y="1"/>
                      </a:lnTo>
                      <a:lnTo>
                        <a:pt x="1" y="32"/>
                      </a:lnTo>
                      <a:lnTo>
                        <a:pt x="1" y="32"/>
                      </a:lnTo>
                      <a:lnTo>
                        <a:pt x="17" y="90"/>
                      </a:lnTo>
                      <a:lnTo>
                        <a:pt x="33" y="99"/>
                      </a:lnTo>
                      <a:lnTo>
                        <a:pt x="53" y="132"/>
                      </a:lnTo>
                      <a:lnTo>
                        <a:pt x="70" y="167"/>
                      </a:lnTo>
                      <a:lnTo>
                        <a:pt x="103" y="181"/>
                      </a:lnTo>
                      <a:lnTo>
                        <a:pt x="137" y="196"/>
                      </a:lnTo>
                      <a:lnTo>
                        <a:pt x="145" y="213"/>
                      </a:lnTo>
                      <a:lnTo>
                        <a:pt x="169" y="232"/>
                      </a:lnTo>
                      <a:lnTo>
                        <a:pt x="180" y="265"/>
                      </a:lnTo>
                      <a:lnTo>
                        <a:pt x="194" y="279"/>
                      </a:lnTo>
                      <a:lnTo>
                        <a:pt x="222" y="303"/>
                      </a:lnTo>
                      <a:lnTo>
                        <a:pt x="258" y="327"/>
                      </a:lnTo>
                      <a:lnTo>
                        <a:pt x="286" y="347"/>
                      </a:lnTo>
                      <a:lnTo>
                        <a:pt x="305" y="363"/>
                      </a:lnTo>
                      <a:lnTo>
                        <a:pt x="321" y="387"/>
                      </a:lnTo>
                      <a:lnTo>
                        <a:pt x="338" y="407"/>
                      </a:lnTo>
                      <a:lnTo>
                        <a:pt x="356" y="427"/>
                      </a:lnTo>
                      <a:lnTo>
                        <a:pt x="373" y="458"/>
                      </a:lnTo>
                      <a:lnTo>
                        <a:pt x="408" y="494"/>
                      </a:lnTo>
                      <a:lnTo>
                        <a:pt x="408" y="494"/>
                      </a:lnTo>
                      <a:lnTo>
                        <a:pt x="441" y="529"/>
                      </a:lnTo>
                      <a:lnTo>
                        <a:pt x="441" y="529"/>
                      </a:lnTo>
                      <a:lnTo>
                        <a:pt x="475" y="592"/>
                      </a:lnTo>
                      <a:lnTo>
                        <a:pt x="475" y="592"/>
                      </a:lnTo>
                      <a:lnTo>
                        <a:pt x="484" y="600"/>
                      </a:lnTo>
                      <a:lnTo>
                        <a:pt x="500" y="635"/>
                      </a:lnTo>
                      <a:lnTo>
                        <a:pt x="507" y="661"/>
                      </a:lnTo>
                      <a:lnTo>
                        <a:pt x="507" y="661"/>
                      </a:lnTo>
                      <a:lnTo>
                        <a:pt x="541" y="691"/>
                      </a:lnTo>
                      <a:lnTo>
                        <a:pt x="553" y="723"/>
                      </a:lnTo>
                      <a:lnTo>
                        <a:pt x="609" y="791"/>
                      </a:lnTo>
                      <a:lnTo>
                        <a:pt x="609" y="791"/>
                      </a:lnTo>
                      <a:lnTo>
                        <a:pt x="609" y="791"/>
                      </a:lnTo>
                      <a:lnTo>
                        <a:pt x="643" y="856"/>
                      </a:lnTo>
                      <a:lnTo>
                        <a:pt x="642" y="863"/>
                      </a:lnTo>
                      <a:lnTo>
                        <a:pt x="677" y="898"/>
                      </a:lnTo>
                      <a:lnTo>
                        <a:pt x="711" y="930"/>
                      </a:lnTo>
                      <a:lnTo>
                        <a:pt x="752" y="947"/>
                      </a:lnTo>
                      <a:lnTo>
                        <a:pt x="785" y="962"/>
                      </a:lnTo>
                      <a:lnTo>
                        <a:pt x="811" y="988"/>
                      </a:lnTo>
                    </a:path>
                  </a:pathLst>
                </a:custGeom>
                <a:gradFill rotWithShape="0">
                  <a:gsLst>
                    <a:gs pos="0">
                      <a:schemeClr val="bg1"/>
                    </a:gs>
                    <a:gs pos="100000">
                      <a:schemeClr val="bg2"/>
                    </a:gs>
                  </a:gsLst>
                  <a:lin ang="5400000" scaled="1"/>
                </a:gradFill>
                <a:ln w="12700" cap="rnd" cmpd="sng">
                  <a:solidFill>
                    <a:schemeClr val="bg2"/>
                  </a:solidFill>
                  <a:prstDash val="solid"/>
                  <a:round/>
                  <a:headEnd type="none" w="med" len="med"/>
                  <a:tailEnd type="none" w="med" len="med"/>
                </a:ln>
                <a:effectLst/>
              </p:spPr>
              <p:txBody>
                <a:bodyPr/>
                <a:lstStyle/>
                <a:p>
                  <a:endParaRPr lang="el-GR"/>
                </a:p>
              </p:txBody>
            </p:sp>
            <p:sp>
              <p:nvSpPr>
                <p:cNvPr id="368692" name="Arc 52"/>
                <p:cNvSpPr>
                  <a:spLocks/>
                </p:cNvSpPr>
                <p:nvPr/>
              </p:nvSpPr>
              <p:spPr bwMode="auto">
                <a:xfrm>
                  <a:off x="463" y="1525"/>
                  <a:ext cx="232" cy="155"/>
                </a:xfrm>
                <a:custGeom>
                  <a:avLst/>
                  <a:gdLst>
                    <a:gd name="G0" fmla="+- 21600 0 0"/>
                    <a:gd name="G1" fmla="+- 21600 0 0"/>
                    <a:gd name="G2" fmla="+- 21600 0 0"/>
                    <a:gd name="T0" fmla="*/ 2334 w 21600"/>
                    <a:gd name="T1" fmla="*/ 31366 h 31366"/>
                    <a:gd name="T2" fmla="*/ 21560 w 21600"/>
                    <a:gd name="T3" fmla="*/ 0 h 31366"/>
                    <a:gd name="T4" fmla="*/ 21600 w 21600"/>
                    <a:gd name="T5" fmla="*/ 21600 h 31366"/>
                  </a:gdLst>
                  <a:ahLst/>
                  <a:cxnLst>
                    <a:cxn ang="0">
                      <a:pos x="T0" y="T1"/>
                    </a:cxn>
                    <a:cxn ang="0">
                      <a:pos x="T2" y="T3"/>
                    </a:cxn>
                    <a:cxn ang="0">
                      <a:pos x="T4" y="T5"/>
                    </a:cxn>
                  </a:cxnLst>
                  <a:rect l="0" t="0" r="r" b="b"/>
                  <a:pathLst>
                    <a:path w="21600" h="31366" fill="none" extrusionOk="0">
                      <a:moveTo>
                        <a:pt x="2333" y="31366"/>
                      </a:moveTo>
                      <a:cubicBezTo>
                        <a:pt x="799" y="28339"/>
                        <a:pt x="0" y="24993"/>
                        <a:pt x="0" y="21600"/>
                      </a:cubicBezTo>
                      <a:cubicBezTo>
                        <a:pt x="-1" y="9686"/>
                        <a:pt x="9646" y="22"/>
                        <a:pt x="21560" y="0"/>
                      </a:cubicBezTo>
                    </a:path>
                    <a:path w="21600" h="31366" stroke="0" extrusionOk="0">
                      <a:moveTo>
                        <a:pt x="2333" y="31366"/>
                      </a:moveTo>
                      <a:cubicBezTo>
                        <a:pt x="799" y="28339"/>
                        <a:pt x="0" y="24993"/>
                        <a:pt x="0" y="21600"/>
                      </a:cubicBezTo>
                      <a:cubicBezTo>
                        <a:pt x="-1" y="9686"/>
                        <a:pt x="9646" y="22"/>
                        <a:pt x="21560" y="0"/>
                      </a:cubicBezTo>
                      <a:lnTo>
                        <a:pt x="21600" y="21600"/>
                      </a:lnTo>
                      <a:close/>
                    </a:path>
                  </a:pathLst>
                </a:custGeom>
                <a:gradFill rotWithShape="0">
                  <a:gsLst>
                    <a:gs pos="0">
                      <a:schemeClr val="bg1"/>
                    </a:gs>
                    <a:gs pos="100000">
                      <a:schemeClr val="bg2"/>
                    </a:gs>
                  </a:gsLst>
                  <a:lin ang="5400000" scaled="1"/>
                </a:gradFill>
                <a:ln w="12700" cap="rnd">
                  <a:solidFill>
                    <a:schemeClr val="bg2"/>
                  </a:solidFill>
                  <a:round/>
                  <a:headEnd/>
                  <a:tailEnd/>
                </a:ln>
                <a:effectLst/>
              </p:spPr>
              <p:txBody>
                <a:bodyPr wrap="none" anchor="ctr"/>
                <a:lstStyle/>
                <a:p>
                  <a:endParaRPr lang="el-GR"/>
                </a:p>
              </p:txBody>
            </p:sp>
            <p:sp>
              <p:nvSpPr>
                <p:cNvPr id="368693" name="Freeform 53"/>
                <p:cNvSpPr>
                  <a:spLocks/>
                </p:cNvSpPr>
                <p:nvPr/>
              </p:nvSpPr>
              <p:spPr bwMode="auto">
                <a:xfrm rot="-5400000">
                  <a:off x="569" y="1546"/>
                  <a:ext cx="443" cy="382"/>
                </a:xfrm>
                <a:custGeom>
                  <a:avLst/>
                  <a:gdLst/>
                  <a:ahLst/>
                  <a:cxnLst>
                    <a:cxn ang="0">
                      <a:pos x="651" y="400"/>
                    </a:cxn>
                    <a:cxn ang="0">
                      <a:pos x="578" y="426"/>
                    </a:cxn>
                    <a:cxn ang="0">
                      <a:pos x="497" y="458"/>
                    </a:cxn>
                    <a:cxn ang="0">
                      <a:pos x="395" y="508"/>
                    </a:cxn>
                    <a:cxn ang="0">
                      <a:pos x="293" y="597"/>
                    </a:cxn>
                    <a:cxn ang="0">
                      <a:pos x="229" y="698"/>
                    </a:cxn>
                    <a:cxn ang="0">
                      <a:pos x="197" y="764"/>
                    </a:cxn>
                    <a:cxn ang="0">
                      <a:pos x="147" y="864"/>
                    </a:cxn>
                    <a:cxn ang="0">
                      <a:pos x="245" y="882"/>
                    </a:cxn>
                    <a:cxn ang="0">
                      <a:pos x="295" y="831"/>
                    </a:cxn>
                    <a:cxn ang="0">
                      <a:pos x="399" y="763"/>
                    </a:cxn>
                    <a:cxn ang="0">
                      <a:pos x="490" y="697"/>
                    </a:cxn>
                    <a:cxn ang="0">
                      <a:pos x="569" y="656"/>
                    </a:cxn>
                    <a:cxn ang="0">
                      <a:pos x="661" y="623"/>
                    </a:cxn>
                    <a:cxn ang="0">
                      <a:pos x="814" y="531"/>
                    </a:cxn>
                    <a:cxn ang="0">
                      <a:pos x="846" y="498"/>
                    </a:cxn>
                    <a:cxn ang="0">
                      <a:pos x="937" y="408"/>
                    </a:cxn>
                    <a:cxn ang="0">
                      <a:pos x="960" y="284"/>
                    </a:cxn>
                    <a:cxn ang="0">
                      <a:pos x="879" y="133"/>
                    </a:cxn>
                    <a:cxn ang="0">
                      <a:pos x="847" y="102"/>
                    </a:cxn>
                    <a:cxn ang="0">
                      <a:pos x="750" y="36"/>
                    </a:cxn>
                    <a:cxn ang="0">
                      <a:pos x="652" y="1"/>
                    </a:cxn>
                    <a:cxn ang="0">
                      <a:pos x="554" y="3"/>
                    </a:cxn>
                    <a:cxn ang="0">
                      <a:pos x="449" y="36"/>
                    </a:cxn>
                    <a:cxn ang="0">
                      <a:pos x="344" y="136"/>
                    </a:cxn>
                    <a:cxn ang="0">
                      <a:pos x="288" y="196"/>
                    </a:cxn>
                    <a:cxn ang="0">
                      <a:pos x="256" y="236"/>
                    </a:cxn>
                    <a:cxn ang="0">
                      <a:pos x="196" y="301"/>
                    </a:cxn>
                    <a:cxn ang="0">
                      <a:pos x="138" y="385"/>
                    </a:cxn>
                    <a:cxn ang="0">
                      <a:pos x="81" y="457"/>
                    </a:cxn>
                    <a:cxn ang="0">
                      <a:pos x="32" y="567"/>
                    </a:cxn>
                    <a:cxn ang="0">
                      <a:pos x="0" y="665"/>
                    </a:cxn>
                    <a:cxn ang="0">
                      <a:pos x="1" y="756"/>
                    </a:cxn>
                    <a:cxn ang="0">
                      <a:pos x="65" y="863"/>
                    </a:cxn>
                    <a:cxn ang="0">
                      <a:pos x="147" y="815"/>
                    </a:cxn>
                    <a:cxn ang="0">
                      <a:pos x="181" y="749"/>
                    </a:cxn>
                    <a:cxn ang="0">
                      <a:pos x="229" y="664"/>
                    </a:cxn>
                    <a:cxn ang="0">
                      <a:pos x="324" y="532"/>
                    </a:cxn>
                    <a:cxn ang="0">
                      <a:pos x="351" y="515"/>
                    </a:cxn>
                    <a:cxn ang="0">
                      <a:pos x="442" y="450"/>
                    </a:cxn>
                    <a:cxn ang="0">
                      <a:pos x="521" y="400"/>
                    </a:cxn>
                    <a:cxn ang="0">
                      <a:pos x="627" y="350"/>
                    </a:cxn>
                    <a:cxn ang="0">
                      <a:pos x="683" y="368"/>
                    </a:cxn>
                  </a:cxnLst>
                  <a:rect l="0" t="0" r="r" b="b"/>
                  <a:pathLst>
                    <a:path w="961" h="883">
                      <a:moveTo>
                        <a:pt x="683" y="368"/>
                      </a:moveTo>
                      <a:lnTo>
                        <a:pt x="682" y="384"/>
                      </a:lnTo>
                      <a:lnTo>
                        <a:pt x="651" y="400"/>
                      </a:lnTo>
                      <a:lnTo>
                        <a:pt x="651" y="400"/>
                      </a:lnTo>
                      <a:lnTo>
                        <a:pt x="601" y="425"/>
                      </a:lnTo>
                      <a:lnTo>
                        <a:pt x="578" y="426"/>
                      </a:lnTo>
                      <a:lnTo>
                        <a:pt x="545" y="426"/>
                      </a:lnTo>
                      <a:lnTo>
                        <a:pt x="522" y="432"/>
                      </a:lnTo>
                      <a:lnTo>
                        <a:pt x="497" y="458"/>
                      </a:lnTo>
                      <a:lnTo>
                        <a:pt x="465" y="475"/>
                      </a:lnTo>
                      <a:lnTo>
                        <a:pt x="424" y="492"/>
                      </a:lnTo>
                      <a:lnTo>
                        <a:pt x="395" y="508"/>
                      </a:lnTo>
                      <a:lnTo>
                        <a:pt x="359" y="539"/>
                      </a:lnTo>
                      <a:lnTo>
                        <a:pt x="325" y="567"/>
                      </a:lnTo>
                      <a:lnTo>
                        <a:pt x="293" y="597"/>
                      </a:lnTo>
                      <a:lnTo>
                        <a:pt x="286" y="615"/>
                      </a:lnTo>
                      <a:lnTo>
                        <a:pt x="270" y="649"/>
                      </a:lnTo>
                      <a:lnTo>
                        <a:pt x="229" y="698"/>
                      </a:lnTo>
                      <a:lnTo>
                        <a:pt x="229" y="698"/>
                      </a:lnTo>
                      <a:lnTo>
                        <a:pt x="202" y="738"/>
                      </a:lnTo>
                      <a:lnTo>
                        <a:pt x="197" y="764"/>
                      </a:lnTo>
                      <a:lnTo>
                        <a:pt x="147" y="790"/>
                      </a:lnTo>
                      <a:lnTo>
                        <a:pt x="146" y="823"/>
                      </a:lnTo>
                      <a:lnTo>
                        <a:pt x="147" y="864"/>
                      </a:lnTo>
                      <a:lnTo>
                        <a:pt x="180" y="880"/>
                      </a:lnTo>
                      <a:lnTo>
                        <a:pt x="211" y="880"/>
                      </a:lnTo>
                      <a:lnTo>
                        <a:pt x="245" y="882"/>
                      </a:lnTo>
                      <a:lnTo>
                        <a:pt x="261" y="864"/>
                      </a:lnTo>
                      <a:lnTo>
                        <a:pt x="278" y="847"/>
                      </a:lnTo>
                      <a:lnTo>
                        <a:pt x="295" y="831"/>
                      </a:lnTo>
                      <a:lnTo>
                        <a:pt x="335" y="814"/>
                      </a:lnTo>
                      <a:lnTo>
                        <a:pt x="368" y="781"/>
                      </a:lnTo>
                      <a:lnTo>
                        <a:pt x="399" y="763"/>
                      </a:lnTo>
                      <a:lnTo>
                        <a:pt x="442" y="733"/>
                      </a:lnTo>
                      <a:lnTo>
                        <a:pt x="457" y="707"/>
                      </a:lnTo>
                      <a:lnTo>
                        <a:pt x="490" y="697"/>
                      </a:lnTo>
                      <a:lnTo>
                        <a:pt x="490" y="697"/>
                      </a:lnTo>
                      <a:lnTo>
                        <a:pt x="554" y="664"/>
                      </a:lnTo>
                      <a:lnTo>
                        <a:pt x="569" y="656"/>
                      </a:lnTo>
                      <a:lnTo>
                        <a:pt x="594" y="656"/>
                      </a:lnTo>
                      <a:lnTo>
                        <a:pt x="629" y="639"/>
                      </a:lnTo>
                      <a:lnTo>
                        <a:pt x="661" y="623"/>
                      </a:lnTo>
                      <a:lnTo>
                        <a:pt x="692" y="608"/>
                      </a:lnTo>
                      <a:lnTo>
                        <a:pt x="733" y="591"/>
                      </a:lnTo>
                      <a:lnTo>
                        <a:pt x="814" y="531"/>
                      </a:lnTo>
                      <a:lnTo>
                        <a:pt x="814" y="531"/>
                      </a:lnTo>
                      <a:lnTo>
                        <a:pt x="830" y="515"/>
                      </a:lnTo>
                      <a:lnTo>
                        <a:pt x="846" y="498"/>
                      </a:lnTo>
                      <a:lnTo>
                        <a:pt x="880" y="467"/>
                      </a:lnTo>
                      <a:lnTo>
                        <a:pt x="914" y="433"/>
                      </a:lnTo>
                      <a:lnTo>
                        <a:pt x="937" y="408"/>
                      </a:lnTo>
                      <a:lnTo>
                        <a:pt x="953" y="374"/>
                      </a:lnTo>
                      <a:lnTo>
                        <a:pt x="960" y="344"/>
                      </a:lnTo>
                      <a:lnTo>
                        <a:pt x="960" y="284"/>
                      </a:lnTo>
                      <a:lnTo>
                        <a:pt x="947" y="233"/>
                      </a:lnTo>
                      <a:lnTo>
                        <a:pt x="914" y="167"/>
                      </a:lnTo>
                      <a:lnTo>
                        <a:pt x="879" y="133"/>
                      </a:lnTo>
                      <a:lnTo>
                        <a:pt x="914" y="167"/>
                      </a:lnTo>
                      <a:lnTo>
                        <a:pt x="879" y="133"/>
                      </a:lnTo>
                      <a:lnTo>
                        <a:pt x="847" y="102"/>
                      </a:lnTo>
                      <a:lnTo>
                        <a:pt x="823" y="92"/>
                      </a:lnTo>
                      <a:lnTo>
                        <a:pt x="789" y="60"/>
                      </a:lnTo>
                      <a:lnTo>
                        <a:pt x="750" y="36"/>
                      </a:lnTo>
                      <a:lnTo>
                        <a:pt x="750" y="36"/>
                      </a:lnTo>
                      <a:lnTo>
                        <a:pt x="681" y="2"/>
                      </a:lnTo>
                      <a:lnTo>
                        <a:pt x="652" y="1"/>
                      </a:lnTo>
                      <a:lnTo>
                        <a:pt x="619" y="0"/>
                      </a:lnTo>
                      <a:lnTo>
                        <a:pt x="586" y="2"/>
                      </a:lnTo>
                      <a:lnTo>
                        <a:pt x="554" y="3"/>
                      </a:lnTo>
                      <a:lnTo>
                        <a:pt x="513" y="14"/>
                      </a:lnTo>
                      <a:lnTo>
                        <a:pt x="481" y="19"/>
                      </a:lnTo>
                      <a:lnTo>
                        <a:pt x="449" y="36"/>
                      </a:lnTo>
                      <a:lnTo>
                        <a:pt x="416" y="60"/>
                      </a:lnTo>
                      <a:lnTo>
                        <a:pt x="393" y="85"/>
                      </a:lnTo>
                      <a:lnTo>
                        <a:pt x="344" y="136"/>
                      </a:lnTo>
                      <a:lnTo>
                        <a:pt x="320" y="160"/>
                      </a:lnTo>
                      <a:lnTo>
                        <a:pt x="308" y="176"/>
                      </a:lnTo>
                      <a:lnTo>
                        <a:pt x="288" y="196"/>
                      </a:lnTo>
                      <a:lnTo>
                        <a:pt x="264" y="220"/>
                      </a:lnTo>
                      <a:lnTo>
                        <a:pt x="244" y="252"/>
                      </a:lnTo>
                      <a:lnTo>
                        <a:pt x="256" y="236"/>
                      </a:lnTo>
                      <a:lnTo>
                        <a:pt x="229" y="268"/>
                      </a:lnTo>
                      <a:lnTo>
                        <a:pt x="196" y="301"/>
                      </a:lnTo>
                      <a:lnTo>
                        <a:pt x="196" y="301"/>
                      </a:lnTo>
                      <a:lnTo>
                        <a:pt x="188" y="316"/>
                      </a:lnTo>
                      <a:lnTo>
                        <a:pt x="171" y="350"/>
                      </a:lnTo>
                      <a:lnTo>
                        <a:pt x="138" y="385"/>
                      </a:lnTo>
                      <a:lnTo>
                        <a:pt x="129" y="401"/>
                      </a:lnTo>
                      <a:lnTo>
                        <a:pt x="114" y="425"/>
                      </a:lnTo>
                      <a:lnTo>
                        <a:pt x="81" y="457"/>
                      </a:lnTo>
                      <a:lnTo>
                        <a:pt x="65" y="490"/>
                      </a:lnTo>
                      <a:lnTo>
                        <a:pt x="49" y="521"/>
                      </a:lnTo>
                      <a:lnTo>
                        <a:pt x="32" y="567"/>
                      </a:lnTo>
                      <a:lnTo>
                        <a:pt x="16" y="597"/>
                      </a:lnTo>
                      <a:lnTo>
                        <a:pt x="0" y="631"/>
                      </a:lnTo>
                      <a:lnTo>
                        <a:pt x="0" y="665"/>
                      </a:lnTo>
                      <a:lnTo>
                        <a:pt x="0" y="698"/>
                      </a:lnTo>
                      <a:lnTo>
                        <a:pt x="1" y="723"/>
                      </a:lnTo>
                      <a:lnTo>
                        <a:pt x="1" y="756"/>
                      </a:lnTo>
                      <a:lnTo>
                        <a:pt x="8" y="790"/>
                      </a:lnTo>
                      <a:lnTo>
                        <a:pt x="32" y="832"/>
                      </a:lnTo>
                      <a:lnTo>
                        <a:pt x="65" y="863"/>
                      </a:lnTo>
                      <a:lnTo>
                        <a:pt x="97" y="865"/>
                      </a:lnTo>
                      <a:lnTo>
                        <a:pt x="130" y="864"/>
                      </a:lnTo>
                      <a:lnTo>
                        <a:pt x="147" y="815"/>
                      </a:lnTo>
                      <a:lnTo>
                        <a:pt x="147" y="782"/>
                      </a:lnTo>
                      <a:lnTo>
                        <a:pt x="164" y="763"/>
                      </a:lnTo>
                      <a:lnTo>
                        <a:pt x="181" y="749"/>
                      </a:lnTo>
                      <a:lnTo>
                        <a:pt x="197" y="698"/>
                      </a:lnTo>
                      <a:lnTo>
                        <a:pt x="213" y="673"/>
                      </a:lnTo>
                      <a:lnTo>
                        <a:pt x="229" y="664"/>
                      </a:lnTo>
                      <a:lnTo>
                        <a:pt x="262" y="634"/>
                      </a:lnTo>
                      <a:lnTo>
                        <a:pt x="271" y="608"/>
                      </a:lnTo>
                      <a:lnTo>
                        <a:pt x="324" y="532"/>
                      </a:lnTo>
                      <a:lnTo>
                        <a:pt x="317" y="548"/>
                      </a:lnTo>
                      <a:lnTo>
                        <a:pt x="324" y="532"/>
                      </a:lnTo>
                      <a:lnTo>
                        <a:pt x="351" y="515"/>
                      </a:lnTo>
                      <a:lnTo>
                        <a:pt x="384" y="481"/>
                      </a:lnTo>
                      <a:lnTo>
                        <a:pt x="409" y="467"/>
                      </a:lnTo>
                      <a:lnTo>
                        <a:pt x="442" y="450"/>
                      </a:lnTo>
                      <a:lnTo>
                        <a:pt x="458" y="431"/>
                      </a:lnTo>
                      <a:lnTo>
                        <a:pt x="521" y="400"/>
                      </a:lnTo>
                      <a:lnTo>
                        <a:pt x="521" y="400"/>
                      </a:lnTo>
                      <a:lnTo>
                        <a:pt x="561" y="374"/>
                      </a:lnTo>
                      <a:lnTo>
                        <a:pt x="595" y="360"/>
                      </a:lnTo>
                      <a:lnTo>
                        <a:pt x="627" y="350"/>
                      </a:lnTo>
                      <a:lnTo>
                        <a:pt x="660" y="349"/>
                      </a:lnTo>
                      <a:lnTo>
                        <a:pt x="683" y="368"/>
                      </a:lnTo>
                      <a:lnTo>
                        <a:pt x="683" y="368"/>
                      </a:lnTo>
                    </a:path>
                  </a:pathLst>
                </a:custGeom>
                <a:gradFill rotWithShape="0">
                  <a:gsLst>
                    <a:gs pos="0">
                      <a:schemeClr val="bg1"/>
                    </a:gs>
                    <a:gs pos="100000">
                      <a:schemeClr val="bg2"/>
                    </a:gs>
                  </a:gsLst>
                  <a:lin ang="5400000" scaled="1"/>
                </a:gradFill>
                <a:ln w="12700" cap="rnd" cmpd="sng">
                  <a:solidFill>
                    <a:schemeClr val="bg2"/>
                  </a:solidFill>
                  <a:prstDash val="solid"/>
                  <a:round/>
                  <a:headEnd type="none" w="med" len="med"/>
                  <a:tailEnd type="none" w="med" len="med"/>
                </a:ln>
                <a:effectLst/>
              </p:spPr>
              <p:txBody>
                <a:bodyPr/>
                <a:lstStyle/>
                <a:p>
                  <a:endParaRPr lang="el-GR"/>
                </a:p>
              </p:txBody>
            </p:sp>
            <p:sp>
              <p:nvSpPr>
                <p:cNvPr id="368694" name="Freeform 54"/>
                <p:cNvSpPr>
                  <a:spLocks/>
                </p:cNvSpPr>
                <p:nvPr/>
              </p:nvSpPr>
              <p:spPr bwMode="auto">
                <a:xfrm rot="-5400000">
                  <a:off x="769" y="1503"/>
                  <a:ext cx="419" cy="981"/>
                </a:xfrm>
                <a:custGeom>
                  <a:avLst/>
                  <a:gdLst/>
                  <a:ahLst/>
                  <a:cxnLst>
                    <a:cxn ang="0">
                      <a:pos x="698" y="2231"/>
                    </a:cxn>
                    <a:cxn ang="0">
                      <a:pos x="673" y="2154"/>
                    </a:cxn>
                    <a:cxn ang="0">
                      <a:pos x="707" y="2066"/>
                    </a:cxn>
                    <a:cxn ang="0">
                      <a:pos x="769" y="1969"/>
                    </a:cxn>
                    <a:cxn ang="0">
                      <a:pos x="828" y="1902"/>
                    </a:cxn>
                    <a:cxn ang="0">
                      <a:pos x="892" y="1821"/>
                    </a:cxn>
                    <a:cxn ang="0">
                      <a:pos x="908" y="1723"/>
                    </a:cxn>
                    <a:cxn ang="0">
                      <a:pos x="870" y="1634"/>
                    </a:cxn>
                    <a:cxn ang="0">
                      <a:pos x="828" y="1592"/>
                    </a:cxn>
                    <a:cxn ang="0">
                      <a:pos x="762" y="1540"/>
                    </a:cxn>
                    <a:cxn ang="0">
                      <a:pos x="666" y="1444"/>
                    </a:cxn>
                    <a:cxn ang="0">
                      <a:pos x="576" y="1420"/>
                    </a:cxn>
                    <a:cxn ang="0">
                      <a:pos x="555" y="1403"/>
                    </a:cxn>
                    <a:cxn ang="0">
                      <a:pos x="501" y="1348"/>
                    </a:cxn>
                    <a:cxn ang="0">
                      <a:pos x="404" y="1264"/>
                    </a:cxn>
                    <a:cxn ang="0">
                      <a:pos x="339" y="1214"/>
                    </a:cxn>
                    <a:cxn ang="0">
                      <a:pos x="282" y="1130"/>
                    </a:cxn>
                    <a:cxn ang="0">
                      <a:pos x="241" y="1043"/>
                    </a:cxn>
                    <a:cxn ang="0">
                      <a:pos x="243" y="920"/>
                    </a:cxn>
                    <a:cxn ang="0">
                      <a:pos x="258" y="802"/>
                    </a:cxn>
                    <a:cxn ang="0">
                      <a:pos x="291" y="737"/>
                    </a:cxn>
                    <a:cxn ang="0">
                      <a:pos x="308" y="632"/>
                    </a:cxn>
                    <a:cxn ang="0">
                      <a:pos x="321" y="566"/>
                    </a:cxn>
                    <a:cxn ang="0">
                      <a:pos x="342" y="464"/>
                    </a:cxn>
                    <a:cxn ang="0">
                      <a:pos x="426" y="401"/>
                    </a:cxn>
                    <a:cxn ang="0">
                      <a:pos x="518" y="295"/>
                    </a:cxn>
                    <a:cxn ang="0">
                      <a:pos x="558" y="174"/>
                    </a:cxn>
                    <a:cxn ang="0">
                      <a:pos x="534" y="67"/>
                    </a:cxn>
                    <a:cxn ang="0">
                      <a:pos x="469" y="3"/>
                    </a:cxn>
                    <a:cxn ang="0">
                      <a:pos x="371" y="0"/>
                    </a:cxn>
                    <a:cxn ang="0">
                      <a:pos x="276" y="41"/>
                    </a:cxn>
                    <a:cxn ang="0">
                      <a:pos x="267" y="133"/>
                    </a:cxn>
                    <a:cxn ang="0">
                      <a:pos x="234" y="232"/>
                    </a:cxn>
                    <a:cxn ang="0">
                      <a:pos x="218" y="346"/>
                    </a:cxn>
                    <a:cxn ang="0">
                      <a:pos x="144" y="427"/>
                    </a:cxn>
                    <a:cxn ang="0">
                      <a:pos x="111" y="527"/>
                    </a:cxn>
                    <a:cxn ang="0">
                      <a:pos x="62" y="605"/>
                    </a:cxn>
                    <a:cxn ang="0">
                      <a:pos x="54" y="683"/>
                    </a:cxn>
                    <a:cxn ang="0">
                      <a:pos x="60" y="719"/>
                    </a:cxn>
                    <a:cxn ang="0">
                      <a:pos x="0" y="818"/>
                    </a:cxn>
                    <a:cxn ang="0">
                      <a:pos x="39" y="920"/>
                    </a:cxn>
                    <a:cxn ang="0">
                      <a:pos x="21" y="1043"/>
                    </a:cxn>
                    <a:cxn ang="0">
                      <a:pos x="22" y="1149"/>
                    </a:cxn>
                    <a:cxn ang="0">
                      <a:pos x="65" y="1214"/>
                    </a:cxn>
                    <a:cxn ang="0">
                      <a:pos x="137" y="1286"/>
                    </a:cxn>
                    <a:cxn ang="0">
                      <a:pos x="192" y="1368"/>
                    </a:cxn>
                    <a:cxn ang="0">
                      <a:pos x="292" y="1401"/>
                    </a:cxn>
                    <a:cxn ang="0">
                      <a:pos x="345" y="1499"/>
                    </a:cxn>
                    <a:cxn ang="0">
                      <a:pos x="399" y="1580"/>
                    </a:cxn>
                    <a:cxn ang="0">
                      <a:pos x="501" y="1625"/>
                    </a:cxn>
                    <a:cxn ang="0">
                      <a:pos x="566" y="1673"/>
                    </a:cxn>
                    <a:cxn ang="0">
                      <a:pos x="631" y="1771"/>
                    </a:cxn>
                    <a:cxn ang="0">
                      <a:pos x="641" y="1830"/>
                    </a:cxn>
                    <a:cxn ang="0">
                      <a:pos x="673" y="1927"/>
                    </a:cxn>
                    <a:cxn ang="0">
                      <a:pos x="689" y="2030"/>
                    </a:cxn>
                    <a:cxn ang="0">
                      <a:pos x="649" y="2124"/>
                    </a:cxn>
                    <a:cxn ang="0">
                      <a:pos x="592" y="2190"/>
                    </a:cxn>
                    <a:cxn ang="0">
                      <a:pos x="566" y="2231"/>
                    </a:cxn>
                    <a:cxn ang="0">
                      <a:pos x="566" y="2231"/>
                    </a:cxn>
                  </a:cxnLst>
                  <a:rect l="0" t="0" r="r" b="b"/>
                  <a:pathLst>
                    <a:path w="910" h="2265">
                      <a:moveTo>
                        <a:pt x="698" y="2264"/>
                      </a:moveTo>
                      <a:lnTo>
                        <a:pt x="698" y="2231"/>
                      </a:lnTo>
                      <a:lnTo>
                        <a:pt x="698" y="2231"/>
                      </a:lnTo>
                      <a:lnTo>
                        <a:pt x="689" y="2222"/>
                      </a:lnTo>
                      <a:lnTo>
                        <a:pt x="689" y="2190"/>
                      </a:lnTo>
                      <a:lnTo>
                        <a:pt x="673" y="2154"/>
                      </a:lnTo>
                      <a:lnTo>
                        <a:pt x="699" y="2132"/>
                      </a:lnTo>
                      <a:lnTo>
                        <a:pt x="705" y="2106"/>
                      </a:lnTo>
                      <a:lnTo>
                        <a:pt x="707" y="2066"/>
                      </a:lnTo>
                      <a:lnTo>
                        <a:pt x="721" y="2032"/>
                      </a:lnTo>
                      <a:lnTo>
                        <a:pt x="753" y="1998"/>
                      </a:lnTo>
                      <a:lnTo>
                        <a:pt x="769" y="1969"/>
                      </a:lnTo>
                      <a:lnTo>
                        <a:pt x="787" y="1944"/>
                      </a:lnTo>
                      <a:lnTo>
                        <a:pt x="795" y="1935"/>
                      </a:lnTo>
                      <a:lnTo>
                        <a:pt x="828" y="1902"/>
                      </a:lnTo>
                      <a:lnTo>
                        <a:pt x="844" y="1878"/>
                      </a:lnTo>
                      <a:lnTo>
                        <a:pt x="870" y="1844"/>
                      </a:lnTo>
                      <a:lnTo>
                        <a:pt x="892" y="1821"/>
                      </a:lnTo>
                      <a:lnTo>
                        <a:pt x="909" y="1789"/>
                      </a:lnTo>
                      <a:lnTo>
                        <a:pt x="909" y="1754"/>
                      </a:lnTo>
                      <a:lnTo>
                        <a:pt x="908" y="1723"/>
                      </a:lnTo>
                      <a:lnTo>
                        <a:pt x="903" y="1685"/>
                      </a:lnTo>
                      <a:lnTo>
                        <a:pt x="882" y="1658"/>
                      </a:lnTo>
                      <a:lnTo>
                        <a:pt x="870" y="1634"/>
                      </a:lnTo>
                      <a:lnTo>
                        <a:pt x="855" y="1610"/>
                      </a:lnTo>
                      <a:lnTo>
                        <a:pt x="795" y="1558"/>
                      </a:lnTo>
                      <a:lnTo>
                        <a:pt x="828" y="1592"/>
                      </a:lnTo>
                      <a:lnTo>
                        <a:pt x="795" y="1558"/>
                      </a:lnTo>
                      <a:lnTo>
                        <a:pt x="795" y="1558"/>
                      </a:lnTo>
                      <a:lnTo>
                        <a:pt x="762" y="1540"/>
                      </a:lnTo>
                      <a:lnTo>
                        <a:pt x="729" y="1509"/>
                      </a:lnTo>
                      <a:lnTo>
                        <a:pt x="698" y="1474"/>
                      </a:lnTo>
                      <a:lnTo>
                        <a:pt x="666" y="1444"/>
                      </a:lnTo>
                      <a:lnTo>
                        <a:pt x="639" y="1436"/>
                      </a:lnTo>
                      <a:lnTo>
                        <a:pt x="606" y="1436"/>
                      </a:lnTo>
                      <a:lnTo>
                        <a:pt x="576" y="1420"/>
                      </a:lnTo>
                      <a:lnTo>
                        <a:pt x="576" y="1420"/>
                      </a:lnTo>
                      <a:lnTo>
                        <a:pt x="576" y="1420"/>
                      </a:lnTo>
                      <a:lnTo>
                        <a:pt x="555" y="1403"/>
                      </a:lnTo>
                      <a:lnTo>
                        <a:pt x="534" y="1370"/>
                      </a:lnTo>
                      <a:lnTo>
                        <a:pt x="489" y="1340"/>
                      </a:lnTo>
                      <a:lnTo>
                        <a:pt x="501" y="1348"/>
                      </a:lnTo>
                      <a:lnTo>
                        <a:pt x="430" y="1283"/>
                      </a:lnTo>
                      <a:lnTo>
                        <a:pt x="430" y="1283"/>
                      </a:lnTo>
                      <a:lnTo>
                        <a:pt x="404" y="1264"/>
                      </a:lnTo>
                      <a:lnTo>
                        <a:pt x="354" y="1238"/>
                      </a:lnTo>
                      <a:lnTo>
                        <a:pt x="342" y="1214"/>
                      </a:lnTo>
                      <a:lnTo>
                        <a:pt x="339" y="1214"/>
                      </a:lnTo>
                      <a:lnTo>
                        <a:pt x="331" y="1180"/>
                      </a:lnTo>
                      <a:lnTo>
                        <a:pt x="298" y="1157"/>
                      </a:lnTo>
                      <a:lnTo>
                        <a:pt x="282" y="1130"/>
                      </a:lnTo>
                      <a:lnTo>
                        <a:pt x="285" y="1091"/>
                      </a:lnTo>
                      <a:lnTo>
                        <a:pt x="267" y="1060"/>
                      </a:lnTo>
                      <a:lnTo>
                        <a:pt x="241" y="1043"/>
                      </a:lnTo>
                      <a:lnTo>
                        <a:pt x="219" y="1004"/>
                      </a:lnTo>
                      <a:lnTo>
                        <a:pt x="216" y="959"/>
                      </a:lnTo>
                      <a:lnTo>
                        <a:pt x="243" y="920"/>
                      </a:lnTo>
                      <a:lnTo>
                        <a:pt x="249" y="875"/>
                      </a:lnTo>
                      <a:lnTo>
                        <a:pt x="242" y="820"/>
                      </a:lnTo>
                      <a:lnTo>
                        <a:pt x="258" y="802"/>
                      </a:lnTo>
                      <a:lnTo>
                        <a:pt x="274" y="789"/>
                      </a:lnTo>
                      <a:lnTo>
                        <a:pt x="291" y="761"/>
                      </a:lnTo>
                      <a:lnTo>
                        <a:pt x="291" y="737"/>
                      </a:lnTo>
                      <a:lnTo>
                        <a:pt x="307" y="706"/>
                      </a:lnTo>
                      <a:lnTo>
                        <a:pt x="308" y="665"/>
                      </a:lnTo>
                      <a:lnTo>
                        <a:pt x="308" y="632"/>
                      </a:lnTo>
                      <a:lnTo>
                        <a:pt x="299" y="600"/>
                      </a:lnTo>
                      <a:lnTo>
                        <a:pt x="309" y="590"/>
                      </a:lnTo>
                      <a:lnTo>
                        <a:pt x="321" y="566"/>
                      </a:lnTo>
                      <a:lnTo>
                        <a:pt x="340" y="534"/>
                      </a:lnTo>
                      <a:lnTo>
                        <a:pt x="348" y="503"/>
                      </a:lnTo>
                      <a:lnTo>
                        <a:pt x="342" y="464"/>
                      </a:lnTo>
                      <a:lnTo>
                        <a:pt x="363" y="437"/>
                      </a:lnTo>
                      <a:lnTo>
                        <a:pt x="390" y="413"/>
                      </a:lnTo>
                      <a:lnTo>
                        <a:pt x="426" y="401"/>
                      </a:lnTo>
                      <a:lnTo>
                        <a:pt x="459" y="372"/>
                      </a:lnTo>
                      <a:lnTo>
                        <a:pt x="501" y="320"/>
                      </a:lnTo>
                      <a:lnTo>
                        <a:pt x="518" y="295"/>
                      </a:lnTo>
                      <a:lnTo>
                        <a:pt x="533" y="265"/>
                      </a:lnTo>
                      <a:lnTo>
                        <a:pt x="549" y="213"/>
                      </a:lnTo>
                      <a:lnTo>
                        <a:pt x="558" y="174"/>
                      </a:lnTo>
                      <a:lnTo>
                        <a:pt x="558" y="139"/>
                      </a:lnTo>
                      <a:lnTo>
                        <a:pt x="565" y="99"/>
                      </a:lnTo>
                      <a:lnTo>
                        <a:pt x="534" y="67"/>
                      </a:lnTo>
                      <a:lnTo>
                        <a:pt x="501" y="32"/>
                      </a:lnTo>
                      <a:lnTo>
                        <a:pt x="469" y="3"/>
                      </a:lnTo>
                      <a:lnTo>
                        <a:pt x="469" y="3"/>
                      </a:lnTo>
                      <a:lnTo>
                        <a:pt x="437" y="2"/>
                      </a:lnTo>
                      <a:lnTo>
                        <a:pt x="404" y="1"/>
                      </a:lnTo>
                      <a:lnTo>
                        <a:pt x="371" y="0"/>
                      </a:lnTo>
                      <a:lnTo>
                        <a:pt x="329" y="9"/>
                      </a:lnTo>
                      <a:lnTo>
                        <a:pt x="298" y="25"/>
                      </a:lnTo>
                      <a:lnTo>
                        <a:pt x="276" y="41"/>
                      </a:lnTo>
                      <a:lnTo>
                        <a:pt x="273" y="66"/>
                      </a:lnTo>
                      <a:lnTo>
                        <a:pt x="268" y="108"/>
                      </a:lnTo>
                      <a:lnTo>
                        <a:pt x="267" y="133"/>
                      </a:lnTo>
                      <a:lnTo>
                        <a:pt x="249" y="161"/>
                      </a:lnTo>
                      <a:lnTo>
                        <a:pt x="234" y="199"/>
                      </a:lnTo>
                      <a:lnTo>
                        <a:pt x="234" y="232"/>
                      </a:lnTo>
                      <a:lnTo>
                        <a:pt x="234" y="272"/>
                      </a:lnTo>
                      <a:lnTo>
                        <a:pt x="234" y="318"/>
                      </a:lnTo>
                      <a:lnTo>
                        <a:pt x="218" y="346"/>
                      </a:lnTo>
                      <a:lnTo>
                        <a:pt x="176" y="361"/>
                      </a:lnTo>
                      <a:lnTo>
                        <a:pt x="159" y="380"/>
                      </a:lnTo>
                      <a:lnTo>
                        <a:pt x="144" y="427"/>
                      </a:lnTo>
                      <a:lnTo>
                        <a:pt x="144" y="486"/>
                      </a:lnTo>
                      <a:lnTo>
                        <a:pt x="128" y="518"/>
                      </a:lnTo>
                      <a:lnTo>
                        <a:pt x="111" y="527"/>
                      </a:lnTo>
                      <a:lnTo>
                        <a:pt x="90" y="557"/>
                      </a:lnTo>
                      <a:lnTo>
                        <a:pt x="66" y="594"/>
                      </a:lnTo>
                      <a:lnTo>
                        <a:pt x="62" y="605"/>
                      </a:lnTo>
                      <a:lnTo>
                        <a:pt x="66" y="594"/>
                      </a:lnTo>
                      <a:lnTo>
                        <a:pt x="46" y="655"/>
                      </a:lnTo>
                      <a:lnTo>
                        <a:pt x="54" y="683"/>
                      </a:lnTo>
                      <a:lnTo>
                        <a:pt x="46" y="688"/>
                      </a:lnTo>
                      <a:lnTo>
                        <a:pt x="46" y="688"/>
                      </a:lnTo>
                      <a:lnTo>
                        <a:pt x="60" y="719"/>
                      </a:lnTo>
                      <a:lnTo>
                        <a:pt x="45" y="755"/>
                      </a:lnTo>
                      <a:lnTo>
                        <a:pt x="14" y="790"/>
                      </a:lnTo>
                      <a:lnTo>
                        <a:pt x="0" y="818"/>
                      </a:lnTo>
                      <a:lnTo>
                        <a:pt x="0" y="854"/>
                      </a:lnTo>
                      <a:lnTo>
                        <a:pt x="14" y="887"/>
                      </a:lnTo>
                      <a:lnTo>
                        <a:pt x="39" y="920"/>
                      </a:lnTo>
                      <a:lnTo>
                        <a:pt x="46" y="983"/>
                      </a:lnTo>
                      <a:lnTo>
                        <a:pt x="45" y="980"/>
                      </a:lnTo>
                      <a:lnTo>
                        <a:pt x="21" y="1043"/>
                      </a:lnTo>
                      <a:lnTo>
                        <a:pt x="21" y="1074"/>
                      </a:lnTo>
                      <a:lnTo>
                        <a:pt x="23" y="1107"/>
                      </a:lnTo>
                      <a:lnTo>
                        <a:pt x="22" y="1149"/>
                      </a:lnTo>
                      <a:lnTo>
                        <a:pt x="48" y="1190"/>
                      </a:lnTo>
                      <a:lnTo>
                        <a:pt x="65" y="1214"/>
                      </a:lnTo>
                      <a:lnTo>
                        <a:pt x="65" y="1214"/>
                      </a:lnTo>
                      <a:lnTo>
                        <a:pt x="93" y="1223"/>
                      </a:lnTo>
                      <a:lnTo>
                        <a:pt x="112" y="1247"/>
                      </a:lnTo>
                      <a:lnTo>
                        <a:pt x="137" y="1286"/>
                      </a:lnTo>
                      <a:lnTo>
                        <a:pt x="150" y="1325"/>
                      </a:lnTo>
                      <a:lnTo>
                        <a:pt x="177" y="1345"/>
                      </a:lnTo>
                      <a:lnTo>
                        <a:pt x="192" y="1368"/>
                      </a:lnTo>
                      <a:lnTo>
                        <a:pt x="224" y="1388"/>
                      </a:lnTo>
                      <a:lnTo>
                        <a:pt x="258" y="1387"/>
                      </a:lnTo>
                      <a:lnTo>
                        <a:pt x="292" y="1401"/>
                      </a:lnTo>
                      <a:lnTo>
                        <a:pt x="309" y="1426"/>
                      </a:lnTo>
                      <a:lnTo>
                        <a:pt x="330" y="1472"/>
                      </a:lnTo>
                      <a:lnTo>
                        <a:pt x="345" y="1499"/>
                      </a:lnTo>
                      <a:lnTo>
                        <a:pt x="347" y="1526"/>
                      </a:lnTo>
                      <a:lnTo>
                        <a:pt x="363" y="1550"/>
                      </a:lnTo>
                      <a:lnTo>
                        <a:pt x="399" y="1580"/>
                      </a:lnTo>
                      <a:lnTo>
                        <a:pt x="501" y="1625"/>
                      </a:lnTo>
                      <a:lnTo>
                        <a:pt x="501" y="1625"/>
                      </a:lnTo>
                      <a:lnTo>
                        <a:pt x="501" y="1625"/>
                      </a:lnTo>
                      <a:lnTo>
                        <a:pt x="501" y="1625"/>
                      </a:lnTo>
                      <a:lnTo>
                        <a:pt x="501" y="1625"/>
                      </a:lnTo>
                      <a:lnTo>
                        <a:pt x="566" y="1673"/>
                      </a:lnTo>
                      <a:lnTo>
                        <a:pt x="599" y="1706"/>
                      </a:lnTo>
                      <a:lnTo>
                        <a:pt x="609" y="1724"/>
                      </a:lnTo>
                      <a:lnTo>
                        <a:pt x="631" y="1771"/>
                      </a:lnTo>
                      <a:lnTo>
                        <a:pt x="624" y="1755"/>
                      </a:lnTo>
                      <a:lnTo>
                        <a:pt x="642" y="1799"/>
                      </a:lnTo>
                      <a:lnTo>
                        <a:pt x="641" y="1830"/>
                      </a:lnTo>
                      <a:lnTo>
                        <a:pt x="651" y="1865"/>
                      </a:lnTo>
                      <a:lnTo>
                        <a:pt x="658" y="1892"/>
                      </a:lnTo>
                      <a:lnTo>
                        <a:pt x="673" y="1927"/>
                      </a:lnTo>
                      <a:lnTo>
                        <a:pt x="672" y="1968"/>
                      </a:lnTo>
                      <a:lnTo>
                        <a:pt x="690" y="2000"/>
                      </a:lnTo>
                      <a:lnTo>
                        <a:pt x="689" y="2030"/>
                      </a:lnTo>
                      <a:lnTo>
                        <a:pt x="681" y="2065"/>
                      </a:lnTo>
                      <a:lnTo>
                        <a:pt x="666" y="2100"/>
                      </a:lnTo>
                      <a:lnTo>
                        <a:pt x="649" y="2124"/>
                      </a:lnTo>
                      <a:lnTo>
                        <a:pt x="631" y="2131"/>
                      </a:lnTo>
                      <a:lnTo>
                        <a:pt x="609" y="2154"/>
                      </a:lnTo>
                      <a:lnTo>
                        <a:pt x="592" y="2190"/>
                      </a:lnTo>
                      <a:lnTo>
                        <a:pt x="599" y="2195"/>
                      </a:lnTo>
                      <a:lnTo>
                        <a:pt x="566" y="2231"/>
                      </a:lnTo>
                      <a:lnTo>
                        <a:pt x="566" y="2231"/>
                      </a:lnTo>
                      <a:lnTo>
                        <a:pt x="566" y="2231"/>
                      </a:lnTo>
                      <a:lnTo>
                        <a:pt x="566" y="2231"/>
                      </a:lnTo>
                      <a:lnTo>
                        <a:pt x="566" y="2231"/>
                      </a:lnTo>
                      <a:lnTo>
                        <a:pt x="566" y="2231"/>
                      </a:lnTo>
                      <a:lnTo>
                        <a:pt x="533" y="2263"/>
                      </a:lnTo>
                    </a:path>
                  </a:pathLst>
                </a:custGeom>
                <a:gradFill rotWithShape="0">
                  <a:gsLst>
                    <a:gs pos="0">
                      <a:srgbClr val="CC3300"/>
                    </a:gs>
                    <a:gs pos="100000">
                      <a:srgbClr val="CC3300">
                        <a:gamma/>
                        <a:tint val="23922"/>
                        <a:invGamma/>
                      </a:srgbClr>
                    </a:gs>
                  </a:gsLst>
                  <a:lin ang="5400000" scaled="1"/>
                </a:gradFill>
                <a:ln w="12700" cap="rnd" cmpd="sng">
                  <a:solidFill>
                    <a:schemeClr val="bg2"/>
                  </a:solidFill>
                  <a:prstDash val="solid"/>
                  <a:round/>
                  <a:headEnd type="none" w="med" len="med"/>
                  <a:tailEnd type="none" w="med" len="med"/>
                </a:ln>
                <a:effectLst/>
              </p:spPr>
              <p:txBody>
                <a:bodyPr/>
                <a:lstStyle/>
                <a:p>
                  <a:endParaRPr lang="el-GR"/>
                </a:p>
              </p:txBody>
            </p:sp>
            <p:sp>
              <p:nvSpPr>
                <p:cNvPr id="368695" name="Arc 55"/>
                <p:cNvSpPr>
                  <a:spLocks/>
                </p:cNvSpPr>
                <p:nvPr/>
              </p:nvSpPr>
              <p:spPr bwMode="auto">
                <a:xfrm rot="8460000">
                  <a:off x="529" y="1601"/>
                  <a:ext cx="75" cy="36"/>
                </a:xfrm>
                <a:custGeom>
                  <a:avLst/>
                  <a:gdLst>
                    <a:gd name="G0" fmla="+- 21600 0 0"/>
                    <a:gd name="G1" fmla="+- 21600 0 0"/>
                    <a:gd name="G2" fmla="+- 21600 0 0"/>
                    <a:gd name="T0" fmla="*/ 23092 w 23092"/>
                    <a:gd name="T1" fmla="*/ 43148 h 43200"/>
                    <a:gd name="T2" fmla="*/ 22130 w 23092"/>
                    <a:gd name="T3" fmla="*/ 7 h 43200"/>
                    <a:gd name="T4" fmla="*/ 21600 w 23092"/>
                    <a:gd name="T5" fmla="*/ 21600 h 43200"/>
                  </a:gdLst>
                  <a:ahLst/>
                  <a:cxnLst>
                    <a:cxn ang="0">
                      <a:pos x="T0" y="T1"/>
                    </a:cxn>
                    <a:cxn ang="0">
                      <a:pos x="T2" y="T3"/>
                    </a:cxn>
                    <a:cxn ang="0">
                      <a:pos x="T4" y="T5"/>
                    </a:cxn>
                  </a:cxnLst>
                  <a:rect l="0" t="0" r="r" b="b"/>
                  <a:pathLst>
                    <a:path w="23092" h="43200" fill="none" extrusionOk="0">
                      <a:moveTo>
                        <a:pt x="23092" y="43148"/>
                      </a:moveTo>
                      <a:cubicBezTo>
                        <a:pt x="22595" y="43182"/>
                        <a:pt x="22097" y="43199"/>
                        <a:pt x="21600" y="43200"/>
                      </a:cubicBezTo>
                      <a:cubicBezTo>
                        <a:pt x="9670" y="43200"/>
                        <a:pt x="0" y="33529"/>
                        <a:pt x="0" y="21600"/>
                      </a:cubicBezTo>
                      <a:cubicBezTo>
                        <a:pt x="0" y="9670"/>
                        <a:pt x="9670" y="0"/>
                        <a:pt x="21600" y="0"/>
                      </a:cubicBezTo>
                      <a:cubicBezTo>
                        <a:pt x="21776" y="-1"/>
                        <a:pt x="21953" y="2"/>
                        <a:pt x="22130" y="6"/>
                      </a:cubicBezTo>
                    </a:path>
                    <a:path w="23092" h="43200" stroke="0" extrusionOk="0">
                      <a:moveTo>
                        <a:pt x="23092" y="43148"/>
                      </a:moveTo>
                      <a:cubicBezTo>
                        <a:pt x="22595" y="43182"/>
                        <a:pt x="22097" y="43199"/>
                        <a:pt x="21600" y="43200"/>
                      </a:cubicBezTo>
                      <a:cubicBezTo>
                        <a:pt x="9670" y="43200"/>
                        <a:pt x="0" y="33529"/>
                        <a:pt x="0" y="21600"/>
                      </a:cubicBezTo>
                      <a:cubicBezTo>
                        <a:pt x="0" y="9670"/>
                        <a:pt x="9670" y="0"/>
                        <a:pt x="21600" y="0"/>
                      </a:cubicBezTo>
                      <a:cubicBezTo>
                        <a:pt x="21776" y="-1"/>
                        <a:pt x="21953" y="2"/>
                        <a:pt x="22130" y="6"/>
                      </a:cubicBezTo>
                      <a:lnTo>
                        <a:pt x="21600" y="21600"/>
                      </a:lnTo>
                      <a:close/>
                    </a:path>
                  </a:pathLst>
                </a:custGeom>
                <a:gradFill rotWithShape="0">
                  <a:gsLst>
                    <a:gs pos="0">
                      <a:schemeClr val="bg1"/>
                    </a:gs>
                    <a:gs pos="100000">
                      <a:schemeClr val="bg2"/>
                    </a:gs>
                  </a:gsLst>
                  <a:lin ang="5400000" scaled="1"/>
                </a:gradFill>
                <a:ln w="12700" cap="rnd">
                  <a:solidFill>
                    <a:schemeClr val="bg2"/>
                  </a:solidFill>
                  <a:round/>
                  <a:headEnd/>
                  <a:tailEnd/>
                </a:ln>
                <a:effectLst/>
              </p:spPr>
              <p:txBody>
                <a:bodyPr wrap="none" anchor="ctr"/>
                <a:lstStyle/>
                <a:p>
                  <a:endParaRPr lang="el-GR"/>
                </a:p>
              </p:txBody>
            </p:sp>
            <p:sp>
              <p:nvSpPr>
                <p:cNvPr id="368696" name="Arc 56"/>
                <p:cNvSpPr>
                  <a:spLocks/>
                </p:cNvSpPr>
                <p:nvPr/>
              </p:nvSpPr>
              <p:spPr bwMode="auto">
                <a:xfrm>
                  <a:off x="517" y="1641"/>
                  <a:ext cx="83" cy="31"/>
                </a:xfrm>
                <a:custGeom>
                  <a:avLst/>
                  <a:gdLst>
                    <a:gd name="G0" fmla="+- 0 0 0"/>
                    <a:gd name="G1" fmla="+- 18920 0 0"/>
                    <a:gd name="G2" fmla="+- 21600 0 0"/>
                    <a:gd name="T0" fmla="*/ 10421 w 21600"/>
                    <a:gd name="T1" fmla="*/ 0 h 40385"/>
                    <a:gd name="T2" fmla="*/ 2415 w 21600"/>
                    <a:gd name="T3" fmla="*/ 40385 h 40385"/>
                    <a:gd name="T4" fmla="*/ 0 w 21600"/>
                    <a:gd name="T5" fmla="*/ 18920 h 40385"/>
                  </a:gdLst>
                  <a:ahLst/>
                  <a:cxnLst>
                    <a:cxn ang="0">
                      <a:pos x="T0" y="T1"/>
                    </a:cxn>
                    <a:cxn ang="0">
                      <a:pos x="T2" y="T3"/>
                    </a:cxn>
                    <a:cxn ang="0">
                      <a:pos x="T4" y="T5"/>
                    </a:cxn>
                  </a:cxnLst>
                  <a:rect l="0" t="0" r="r" b="b"/>
                  <a:pathLst>
                    <a:path w="21600" h="40385" fill="none" extrusionOk="0">
                      <a:moveTo>
                        <a:pt x="10420" y="0"/>
                      </a:moveTo>
                      <a:cubicBezTo>
                        <a:pt x="17316" y="3798"/>
                        <a:pt x="21600" y="11047"/>
                        <a:pt x="21600" y="18920"/>
                      </a:cubicBezTo>
                      <a:cubicBezTo>
                        <a:pt x="21600" y="29914"/>
                        <a:pt x="13340" y="39155"/>
                        <a:pt x="2414" y="40384"/>
                      </a:cubicBezTo>
                    </a:path>
                    <a:path w="21600" h="40385" stroke="0" extrusionOk="0">
                      <a:moveTo>
                        <a:pt x="10420" y="0"/>
                      </a:moveTo>
                      <a:cubicBezTo>
                        <a:pt x="17316" y="3798"/>
                        <a:pt x="21600" y="11047"/>
                        <a:pt x="21600" y="18920"/>
                      </a:cubicBezTo>
                      <a:cubicBezTo>
                        <a:pt x="21600" y="29914"/>
                        <a:pt x="13340" y="39155"/>
                        <a:pt x="2414" y="40384"/>
                      </a:cubicBezTo>
                      <a:lnTo>
                        <a:pt x="0" y="18920"/>
                      </a:lnTo>
                      <a:close/>
                    </a:path>
                  </a:pathLst>
                </a:custGeom>
                <a:gradFill rotWithShape="0">
                  <a:gsLst>
                    <a:gs pos="0">
                      <a:schemeClr val="bg1"/>
                    </a:gs>
                    <a:gs pos="100000">
                      <a:schemeClr val="bg2"/>
                    </a:gs>
                  </a:gsLst>
                  <a:lin ang="5400000" scaled="1"/>
                </a:gradFill>
                <a:ln w="12700" cap="rnd">
                  <a:solidFill>
                    <a:schemeClr val="bg2"/>
                  </a:solidFill>
                  <a:round/>
                  <a:headEnd/>
                  <a:tailEnd/>
                </a:ln>
                <a:effectLst/>
              </p:spPr>
              <p:txBody>
                <a:bodyPr wrap="none" anchor="ctr"/>
                <a:lstStyle/>
                <a:p>
                  <a:endParaRPr lang="el-GR"/>
                </a:p>
              </p:txBody>
            </p:sp>
            <p:sp>
              <p:nvSpPr>
                <p:cNvPr id="368697" name="Arc 57"/>
                <p:cNvSpPr>
                  <a:spLocks/>
                </p:cNvSpPr>
                <p:nvPr/>
              </p:nvSpPr>
              <p:spPr bwMode="auto">
                <a:xfrm>
                  <a:off x="496" y="1667"/>
                  <a:ext cx="103" cy="32"/>
                </a:xfrm>
                <a:custGeom>
                  <a:avLst/>
                  <a:gdLst>
                    <a:gd name="G0" fmla="+- 21357 0 0"/>
                    <a:gd name="G1" fmla="+- 21600 0 0"/>
                    <a:gd name="G2" fmla="+- 21600 0 0"/>
                    <a:gd name="T0" fmla="*/ 20467 w 42957"/>
                    <a:gd name="T1" fmla="*/ 18 h 43200"/>
                    <a:gd name="T2" fmla="*/ 0 w 42957"/>
                    <a:gd name="T3" fmla="*/ 24828 h 43200"/>
                    <a:gd name="T4" fmla="*/ 21357 w 42957"/>
                    <a:gd name="T5" fmla="*/ 21600 h 43200"/>
                  </a:gdLst>
                  <a:ahLst/>
                  <a:cxnLst>
                    <a:cxn ang="0">
                      <a:pos x="T0" y="T1"/>
                    </a:cxn>
                    <a:cxn ang="0">
                      <a:pos x="T2" y="T3"/>
                    </a:cxn>
                    <a:cxn ang="0">
                      <a:pos x="T4" y="T5"/>
                    </a:cxn>
                  </a:cxnLst>
                  <a:rect l="0" t="0" r="r" b="b"/>
                  <a:pathLst>
                    <a:path w="42957" h="43200" fill="none" extrusionOk="0">
                      <a:moveTo>
                        <a:pt x="20467" y="18"/>
                      </a:moveTo>
                      <a:cubicBezTo>
                        <a:pt x="20763" y="6"/>
                        <a:pt x="21060" y="-1"/>
                        <a:pt x="21357" y="0"/>
                      </a:cubicBezTo>
                      <a:cubicBezTo>
                        <a:pt x="33286" y="0"/>
                        <a:pt x="42957" y="9670"/>
                        <a:pt x="42957" y="21600"/>
                      </a:cubicBezTo>
                      <a:cubicBezTo>
                        <a:pt x="42957" y="33529"/>
                        <a:pt x="33286" y="43200"/>
                        <a:pt x="21357" y="43200"/>
                      </a:cubicBezTo>
                      <a:cubicBezTo>
                        <a:pt x="10674" y="43200"/>
                        <a:pt x="1596" y="35390"/>
                        <a:pt x="-1" y="24828"/>
                      </a:cubicBezTo>
                    </a:path>
                    <a:path w="42957" h="43200" stroke="0" extrusionOk="0">
                      <a:moveTo>
                        <a:pt x="20467" y="18"/>
                      </a:moveTo>
                      <a:cubicBezTo>
                        <a:pt x="20763" y="6"/>
                        <a:pt x="21060" y="-1"/>
                        <a:pt x="21357" y="0"/>
                      </a:cubicBezTo>
                      <a:cubicBezTo>
                        <a:pt x="33286" y="0"/>
                        <a:pt x="42957" y="9670"/>
                        <a:pt x="42957" y="21600"/>
                      </a:cubicBezTo>
                      <a:cubicBezTo>
                        <a:pt x="42957" y="33529"/>
                        <a:pt x="33286" y="43200"/>
                        <a:pt x="21357" y="43200"/>
                      </a:cubicBezTo>
                      <a:cubicBezTo>
                        <a:pt x="10674" y="43200"/>
                        <a:pt x="1596" y="35390"/>
                        <a:pt x="-1" y="24828"/>
                      </a:cubicBezTo>
                      <a:lnTo>
                        <a:pt x="21357" y="21600"/>
                      </a:lnTo>
                      <a:close/>
                    </a:path>
                  </a:pathLst>
                </a:custGeom>
                <a:gradFill rotWithShape="0">
                  <a:gsLst>
                    <a:gs pos="0">
                      <a:schemeClr val="bg1"/>
                    </a:gs>
                    <a:gs pos="100000">
                      <a:schemeClr val="bg2"/>
                    </a:gs>
                  </a:gsLst>
                  <a:lin ang="5400000" scaled="1"/>
                </a:gradFill>
                <a:ln w="12700" cap="rnd">
                  <a:solidFill>
                    <a:schemeClr val="bg2"/>
                  </a:solidFill>
                  <a:round/>
                  <a:headEnd/>
                  <a:tailEnd/>
                </a:ln>
                <a:effectLst/>
              </p:spPr>
              <p:txBody>
                <a:bodyPr wrap="none" anchor="ctr"/>
                <a:lstStyle/>
                <a:p>
                  <a:endParaRPr lang="el-GR"/>
                </a:p>
              </p:txBody>
            </p:sp>
            <p:sp>
              <p:nvSpPr>
                <p:cNvPr id="368698" name="Arc 58"/>
                <p:cNvSpPr>
                  <a:spLocks/>
                </p:cNvSpPr>
                <p:nvPr/>
              </p:nvSpPr>
              <p:spPr bwMode="auto">
                <a:xfrm rot="-5400000">
                  <a:off x="555" y="1673"/>
                  <a:ext cx="61" cy="31"/>
                </a:xfrm>
                <a:custGeom>
                  <a:avLst/>
                  <a:gdLst>
                    <a:gd name="G0" fmla="+- 21600 0 0"/>
                    <a:gd name="G1" fmla="+- 14554 0 0"/>
                    <a:gd name="G2" fmla="+- 21600 0 0"/>
                    <a:gd name="T0" fmla="*/ 82 w 21600"/>
                    <a:gd name="T1" fmla="*/ 16439 h 16439"/>
                    <a:gd name="T2" fmla="*/ 5639 w 21600"/>
                    <a:gd name="T3" fmla="*/ 0 h 16439"/>
                    <a:gd name="T4" fmla="*/ 21600 w 21600"/>
                    <a:gd name="T5" fmla="*/ 14554 h 16439"/>
                  </a:gdLst>
                  <a:ahLst/>
                  <a:cxnLst>
                    <a:cxn ang="0">
                      <a:pos x="T0" y="T1"/>
                    </a:cxn>
                    <a:cxn ang="0">
                      <a:pos x="T2" y="T3"/>
                    </a:cxn>
                    <a:cxn ang="0">
                      <a:pos x="T4" y="T5"/>
                    </a:cxn>
                  </a:cxnLst>
                  <a:rect l="0" t="0" r="r" b="b"/>
                  <a:pathLst>
                    <a:path w="21600" h="16439" fill="none" extrusionOk="0">
                      <a:moveTo>
                        <a:pt x="82" y="16438"/>
                      </a:moveTo>
                      <a:cubicBezTo>
                        <a:pt x="27" y="15812"/>
                        <a:pt x="0" y="15183"/>
                        <a:pt x="0" y="14554"/>
                      </a:cubicBezTo>
                      <a:cubicBezTo>
                        <a:pt x="-1" y="9169"/>
                        <a:pt x="2011" y="3978"/>
                        <a:pt x="5639" y="0"/>
                      </a:cubicBezTo>
                    </a:path>
                    <a:path w="21600" h="16439" stroke="0" extrusionOk="0">
                      <a:moveTo>
                        <a:pt x="82" y="16438"/>
                      </a:moveTo>
                      <a:cubicBezTo>
                        <a:pt x="27" y="15812"/>
                        <a:pt x="0" y="15183"/>
                        <a:pt x="0" y="14554"/>
                      </a:cubicBezTo>
                      <a:cubicBezTo>
                        <a:pt x="-1" y="9169"/>
                        <a:pt x="2011" y="3978"/>
                        <a:pt x="5639" y="0"/>
                      </a:cubicBezTo>
                      <a:lnTo>
                        <a:pt x="21600" y="14554"/>
                      </a:lnTo>
                      <a:close/>
                    </a:path>
                  </a:pathLst>
                </a:custGeom>
                <a:gradFill rotWithShape="0">
                  <a:gsLst>
                    <a:gs pos="0">
                      <a:schemeClr val="bg1"/>
                    </a:gs>
                    <a:gs pos="100000">
                      <a:schemeClr val="bg2"/>
                    </a:gs>
                  </a:gsLst>
                  <a:lin ang="5400000" scaled="1"/>
                </a:gradFill>
                <a:ln w="12700" cap="rnd">
                  <a:solidFill>
                    <a:schemeClr val="bg2"/>
                  </a:solidFill>
                  <a:round/>
                  <a:headEnd/>
                  <a:tailEnd/>
                </a:ln>
                <a:effectLst/>
              </p:spPr>
              <p:txBody>
                <a:bodyPr wrap="none" anchor="ctr"/>
                <a:lstStyle/>
                <a:p>
                  <a:endParaRPr lang="el-GR"/>
                </a:p>
              </p:txBody>
            </p:sp>
            <p:sp>
              <p:nvSpPr>
                <p:cNvPr id="368699" name="Arc 59"/>
                <p:cNvSpPr>
                  <a:spLocks/>
                </p:cNvSpPr>
                <p:nvPr/>
              </p:nvSpPr>
              <p:spPr bwMode="auto">
                <a:xfrm rot="660000">
                  <a:off x="575" y="1583"/>
                  <a:ext cx="65" cy="22"/>
                </a:xfrm>
                <a:custGeom>
                  <a:avLst/>
                  <a:gdLst>
                    <a:gd name="G0" fmla="+- 19643 0 0"/>
                    <a:gd name="G1" fmla="+- 21255 0 0"/>
                    <a:gd name="G2" fmla="+- 21600 0 0"/>
                    <a:gd name="T0" fmla="*/ 0 w 19643"/>
                    <a:gd name="T1" fmla="*/ 12272 h 21255"/>
                    <a:gd name="T2" fmla="*/ 15795 w 19643"/>
                    <a:gd name="T3" fmla="*/ 0 h 21255"/>
                    <a:gd name="T4" fmla="*/ 19643 w 19643"/>
                    <a:gd name="T5" fmla="*/ 21255 h 21255"/>
                  </a:gdLst>
                  <a:ahLst/>
                  <a:cxnLst>
                    <a:cxn ang="0">
                      <a:pos x="T0" y="T1"/>
                    </a:cxn>
                    <a:cxn ang="0">
                      <a:pos x="T2" y="T3"/>
                    </a:cxn>
                    <a:cxn ang="0">
                      <a:pos x="T4" y="T5"/>
                    </a:cxn>
                  </a:cxnLst>
                  <a:rect l="0" t="0" r="r" b="b"/>
                  <a:pathLst>
                    <a:path w="19643" h="21255" fill="none" extrusionOk="0">
                      <a:moveTo>
                        <a:pt x="-1" y="12271"/>
                      </a:moveTo>
                      <a:cubicBezTo>
                        <a:pt x="2939" y="5843"/>
                        <a:pt x="8839" y="1259"/>
                        <a:pt x="15795" y="0"/>
                      </a:cubicBezTo>
                    </a:path>
                    <a:path w="19643" h="21255" stroke="0" extrusionOk="0">
                      <a:moveTo>
                        <a:pt x="-1" y="12271"/>
                      </a:moveTo>
                      <a:cubicBezTo>
                        <a:pt x="2939" y="5843"/>
                        <a:pt x="8839" y="1259"/>
                        <a:pt x="15795" y="0"/>
                      </a:cubicBezTo>
                      <a:lnTo>
                        <a:pt x="19643" y="21255"/>
                      </a:lnTo>
                      <a:close/>
                    </a:path>
                  </a:pathLst>
                </a:custGeom>
                <a:gradFill rotWithShape="0">
                  <a:gsLst>
                    <a:gs pos="0">
                      <a:schemeClr val="bg1"/>
                    </a:gs>
                    <a:gs pos="100000">
                      <a:schemeClr val="bg2"/>
                    </a:gs>
                  </a:gsLst>
                  <a:lin ang="5400000" scaled="1"/>
                </a:gradFill>
                <a:ln w="12700" cap="rnd">
                  <a:solidFill>
                    <a:schemeClr val="bg2"/>
                  </a:solidFill>
                  <a:round/>
                  <a:headEnd/>
                  <a:tailEnd/>
                </a:ln>
                <a:effectLst/>
              </p:spPr>
              <p:txBody>
                <a:bodyPr wrap="none" anchor="ctr"/>
                <a:lstStyle/>
                <a:p>
                  <a:endParaRPr lang="el-GR"/>
                </a:p>
              </p:txBody>
            </p:sp>
            <p:grpSp>
              <p:nvGrpSpPr>
                <p:cNvPr id="9" name="Group 60"/>
                <p:cNvGrpSpPr>
                  <a:grpSpLocks/>
                </p:cNvGrpSpPr>
                <p:nvPr/>
              </p:nvGrpSpPr>
              <p:grpSpPr bwMode="auto">
                <a:xfrm>
                  <a:off x="1171" y="1431"/>
                  <a:ext cx="286" cy="544"/>
                  <a:chOff x="1489" y="2982"/>
                  <a:chExt cx="346" cy="642"/>
                </a:xfrm>
              </p:grpSpPr>
              <p:sp>
                <p:nvSpPr>
                  <p:cNvPr id="368701" name="Oval 61"/>
                  <p:cNvSpPr>
                    <a:spLocks noChangeArrowheads="1"/>
                  </p:cNvSpPr>
                  <p:nvPr/>
                </p:nvSpPr>
                <p:spPr bwMode="auto">
                  <a:xfrm rot="-5400000">
                    <a:off x="1739" y="3407"/>
                    <a:ext cx="98" cy="95"/>
                  </a:xfrm>
                  <a:prstGeom prst="ellipse">
                    <a:avLst/>
                  </a:prstGeom>
                  <a:gradFill rotWithShape="0">
                    <a:gsLst>
                      <a:gs pos="0">
                        <a:srgbClr val="FF0000">
                          <a:gamma/>
                          <a:tint val="3137"/>
                          <a:invGamma/>
                        </a:srgbClr>
                      </a:gs>
                      <a:gs pos="100000">
                        <a:srgbClr val="FF0000"/>
                      </a:gs>
                    </a:gsLst>
                    <a:path path="shape">
                      <a:fillToRect l="50000" t="50000" r="50000" b="50000"/>
                    </a:path>
                  </a:gradFill>
                  <a:ln w="12700">
                    <a:noFill/>
                    <a:round/>
                    <a:headEnd/>
                    <a:tailEnd/>
                  </a:ln>
                  <a:effectLst/>
                </p:spPr>
                <p:txBody>
                  <a:bodyPr wrap="none" anchor="ctr"/>
                  <a:lstStyle/>
                  <a:p>
                    <a:endParaRPr lang="el-GR"/>
                  </a:p>
                </p:txBody>
              </p:sp>
              <p:sp>
                <p:nvSpPr>
                  <p:cNvPr id="368702" name="Oval 62"/>
                  <p:cNvSpPr>
                    <a:spLocks noChangeArrowheads="1"/>
                  </p:cNvSpPr>
                  <p:nvPr/>
                </p:nvSpPr>
                <p:spPr bwMode="auto">
                  <a:xfrm rot="-5400000">
                    <a:off x="1568" y="3109"/>
                    <a:ext cx="85" cy="82"/>
                  </a:xfrm>
                  <a:prstGeom prst="ellipse">
                    <a:avLst/>
                  </a:prstGeom>
                  <a:gradFill rotWithShape="0">
                    <a:gsLst>
                      <a:gs pos="0">
                        <a:srgbClr val="FF0000">
                          <a:gamma/>
                          <a:tint val="3137"/>
                          <a:invGamma/>
                        </a:srgbClr>
                      </a:gs>
                      <a:gs pos="100000">
                        <a:srgbClr val="FF0000"/>
                      </a:gs>
                    </a:gsLst>
                    <a:path path="shape">
                      <a:fillToRect l="50000" t="50000" r="50000" b="50000"/>
                    </a:path>
                  </a:gradFill>
                  <a:ln w="12700">
                    <a:noFill/>
                    <a:round/>
                    <a:headEnd/>
                    <a:tailEnd/>
                  </a:ln>
                  <a:effectLst/>
                </p:spPr>
                <p:txBody>
                  <a:bodyPr wrap="none" anchor="ctr"/>
                  <a:lstStyle/>
                  <a:p>
                    <a:endParaRPr lang="el-GR"/>
                  </a:p>
                </p:txBody>
              </p:sp>
              <p:sp>
                <p:nvSpPr>
                  <p:cNvPr id="368703" name="Oval 63"/>
                  <p:cNvSpPr>
                    <a:spLocks noChangeArrowheads="1"/>
                  </p:cNvSpPr>
                  <p:nvPr/>
                </p:nvSpPr>
                <p:spPr bwMode="auto">
                  <a:xfrm rot="-5400000">
                    <a:off x="1493" y="2978"/>
                    <a:ext cx="84" cy="91"/>
                  </a:xfrm>
                  <a:prstGeom prst="ellipse">
                    <a:avLst/>
                  </a:prstGeom>
                  <a:gradFill rotWithShape="0">
                    <a:gsLst>
                      <a:gs pos="0">
                        <a:srgbClr val="FF0000">
                          <a:gamma/>
                          <a:tint val="3137"/>
                          <a:invGamma/>
                        </a:srgbClr>
                      </a:gs>
                      <a:gs pos="100000">
                        <a:srgbClr val="FF0000"/>
                      </a:gs>
                    </a:gsLst>
                    <a:path path="shape">
                      <a:fillToRect l="50000" t="50000" r="50000" b="50000"/>
                    </a:path>
                  </a:gradFill>
                  <a:ln w="12700">
                    <a:noFill/>
                    <a:round/>
                    <a:headEnd/>
                    <a:tailEnd/>
                  </a:ln>
                  <a:effectLst/>
                </p:spPr>
                <p:txBody>
                  <a:bodyPr wrap="none" anchor="ctr"/>
                  <a:lstStyle/>
                  <a:p>
                    <a:endParaRPr lang="el-GR"/>
                  </a:p>
                </p:txBody>
              </p:sp>
              <p:sp>
                <p:nvSpPr>
                  <p:cNvPr id="368704" name="Oval 64"/>
                  <p:cNvSpPr>
                    <a:spLocks noChangeArrowheads="1"/>
                  </p:cNvSpPr>
                  <p:nvPr/>
                </p:nvSpPr>
                <p:spPr bwMode="auto">
                  <a:xfrm rot="-5400000">
                    <a:off x="1704" y="3528"/>
                    <a:ext cx="96" cy="95"/>
                  </a:xfrm>
                  <a:prstGeom prst="ellipse">
                    <a:avLst/>
                  </a:prstGeom>
                  <a:gradFill rotWithShape="0">
                    <a:gsLst>
                      <a:gs pos="0">
                        <a:srgbClr val="FF0000">
                          <a:gamma/>
                          <a:tint val="3137"/>
                          <a:invGamma/>
                        </a:srgbClr>
                      </a:gs>
                      <a:gs pos="100000">
                        <a:srgbClr val="FF0000"/>
                      </a:gs>
                    </a:gsLst>
                    <a:path path="shape">
                      <a:fillToRect l="50000" t="50000" r="50000" b="50000"/>
                    </a:path>
                  </a:gradFill>
                  <a:ln w="12700">
                    <a:noFill/>
                    <a:round/>
                    <a:headEnd/>
                    <a:tailEnd/>
                  </a:ln>
                  <a:effectLst/>
                </p:spPr>
                <p:txBody>
                  <a:bodyPr wrap="none" anchor="ctr"/>
                  <a:lstStyle/>
                  <a:p>
                    <a:endParaRPr lang="el-GR"/>
                  </a:p>
                </p:txBody>
              </p:sp>
            </p:grpSp>
            <p:sp>
              <p:nvSpPr>
                <p:cNvPr id="368705" name="Oval 65"/>
                <p:cNvSpPr>
                  <a:spLocks noChangeArrowheads="1"/>
                </p:cNvSpPr>
                <p:nvPr/>
              </p:nvSpPr>
              <p:spPr bwMode="auto">
                <a:xfrm rot="420000">
                  <a:off x="236" y="1174"/>
                  <a:ext cx="462" cy="81"/>
                </a:xfrm>
                <a:prstGeom prst="ellipse">
                  <a:avLst/>
                </a:prstGeom>
                <a:gradFill rotWithShape="0">
                  <a:gsLst>
                    <a:gs pos="0">
                      <a:schemeClr val="bg1"/>
                    </a:gs>
                    <a:gs pos="100000">
                      <a:schemeClr val="bg2"/>
                    </a:gs>
                  </a:gsLst>
                  <a:lin ang="5400000" scaled="1"/>
                </a:gradFill>
                <a:ln w="12700">
                  <a:solidFill>
                    <a:schemeClr val="bg2"/>
                  </a:solidFill>
                  <a:round/>
                  <a:headEnd/>
                  <a:tailEnd/>
                </a:ln>
                <a:effectLst/>
              </p:spPr>
              <p:txBody>
                <a:bodyPr wrap="none" anchor="ctr"/>
                <a:lstStyle/>
                <a:p>
                  <a:endParaRPr lang="el-GR"/>
                </a:p>
              </p:txBody>
            </p:sp>
          </p:grpSp>
          <p:sp>
            <p:nvSpPr>
              <p:cNvPr id="368706" name="Freeform 66"/>
              <p:cNvSpPr>
                <a:spLocks/>
              </p:cNvSpPr>
              <p:nvPr/>
            </p:nvSpPr>
            <p:spPr bwMode="auto">
              <a:xfrm>
                <a:off x="981" y="2240"/>
                <a:ext cx="645" cy="516"/>
              </a:xfrm>
              <a:custGeom>
                <a:avLst/>
                <a:gdLst/>
                <a:ahLst/>
                <a:cxnLst>
                  <a:cxn ang="0">
                    <a:pos x="36" y="57"/>
                  </a:cxn>
                  <a:cxn ang="0">
                    <a:pos x="28" y="76"/>
                  </a:cxn>
                  <a:cxn ang="0">
                    <a:pos x="26" y="104"/>
                  </a:cxn>
                  <a:cxn ang="0">
                    <a:pos x="19" y="146"/>
                  </a:cxn>
                  <a:cxn ang="0">
                    <a:pos x="23" y="180"/>
                  </a:cxn>
                  <a:cxn ang="0">
                    <a:pos x="33" y="210"/>
                  </a:cxn>
                  <a:cxn ang="0">
                    <a:pos x="49" y="246"/>
                  </a:cxn>
                  <a:cxn ang="0">
                    <a:pos x="68" y="274"/>
                  </a:cxn>
                  <a:cxn ang="0">
                    <a:pos x="100" y="302"/>
                  </a:cxn>
                  <a:cxn ang="0">
                    <a:pos x="120" y="325"/>
                  </a:cxn>
                  <a:cxn ang="0">
                    <a:pos x="141" y="350"/>
                  </a:cxn>
                  <a:cxn ang="0">
                    <a:pos x="165" y="380"/>
                  </a:cxn>
                  <a:cxn ang="0">
                    <a:pos x="180" y="401"/>
                  </a:cxn>
                  <a:cxn ang="0">
                    <a:pos x="203" y="425"/>
                  </a:cxn>
                  <a:cxn ang="0">
                    <a:pos x="225" y="444"/>
                  </a:cxn>
                  <a:cxn ang="0">
                    <a:pos x="263" y="462"/>
                  </a:cxn>
                  <a:cxn ang="0">
                    <a:pos x="307" y="474"/>
                  </a:cxn>
                  <a:cxn ang="0">
                    <a:pos x="361" y="490"/>
                  </a:cxn>
                  <a:cxn ang="0">
                    <a:pos x="429" y="498"/>
                  </a:cxn>
                  <a:cxn ang="0">
                    <a:pos x="497" y="498"/>
                  </a:cxn>
                  <a:cxn ang="0">
                    <a:pos x="557" y="496"/>
                  </a:cxn>
                  <a:cxn ang="0">
                    <a:pos x="615" y="494"/>
                  </a:cxn>
                  <a:cxn ang="0">
                    <a:pos x="643" y="490"/>
                  </a:cxn>
                  <a:cxn ang="0">
                    <a:pos x="645" y="508"/>
                  </a:cxn>
                  <a:cxn ang="0">
                    <a:pos x="589" y="512"/>
                  </a:cxn>
                  <a:cxn ang="0">
                    <a:pos x="535" y="514"/>
                  </a:cxn>
                  <a:cxn ang="0">
                    <a:pos x="485" y="516"/>
                  </a:cxn>
                  <a:cxn ang="0">
                    <a:pos x="429" y="516"/>
                  </a:cxn>
                  <a:cxn ang="0">
                    <a:pos x="379" y="510"/>
                  </a:cxn>
                  <a:cxn ang="0">
                    <a:pos x="333" y="503"/>
                  </a:cxn>
                  <a:cxn ang="0">
                    <a:pos x="301" y="492"/>
                  </a:cxn>
                  <a:cxn ang="0">
                    <a:pos x="255" y="480"/>
                  </a:cxn>
                  <a:cxn ang="0">
                    <a:pos x="225" y="468"/>
                  </a:cxn>
                  <a:cxn ang="0">
                    <a:pos x="191" y="446"/>
                  </a:cxn>
                  <a:cxn ang="0">
                    <a:pos x="167" y="416"/>
                  </a:cxn>
                  <a:cxn ang="0">
                    <a:pos x="136" y="377"/>
                  </a:cxn>
                  <a:cxn ang="0">
                    <a:pos x="104" y="339"/>
                  </a:cxn>
                  <a:cxn ang="0">
                    <a:pos x="80" y="319"/>
                  </a:cxn>
                  <a:cxn ang="0">
                    <a:pos x="52" y="289"/>
                  </a:cxn>
                  <a:cxn ang="0">
                    <a:pos x="26" y="248"/>
                  </a:cxn>
                  <a:cxn ang="0">
                    <a:pos x="12" y="207"/>
                  </a:cxn>
                  <a:cxn ang="0">
                    <a:pos x="2" y="166"/>
                  </a:cxn>
                  <a:cxn ang="0">
                    <a:pos x="0" y="121"/>
                  </a:cxn>
                  <a:cxn ang="0">
                    <a:pos x="6" y="70"/>
                  </a:cxn>
                  <a:cxn ang="0">
                    <a:pos x="20" y="34"/>
                  </a:cxn>
                  <a:cxn ang="0">
                    <a:pos x="40" y="7"/>
                  </a:cxn>
                  <a:cxn ang="0">
                    <a:pos x="56" y="0"/>
                  </a:cxn>
                  <a:cxn ang="0">
                    <a:pos x="66" y="11"/>
                  </a:cxn>
                  <a:cxn ang="0">
                    <a:pos x="62" y="24"/>
                  </a:cxn>
                  <a:cxn ang="0">
                    <a:pos x="46" y="43"/>
                  </a:cxn>
                  <a:cxn ang="0">
                    <a:pos x="36" y="57"/>
                  </a:cxn>
                </a:cxnLst>
                <a:rect l="0" t="0" r="r" b="b"/>
                <a:pathLst>
                  <a:path w="645" h="516">
                    <a:moveTo>
                      <a:pt x="36" y="57"/>
                    </a:moveTo>
                    <a:lnTo>
                      <a:pt x="28" y="76"/>
                    </a:lnTo>
                    <a:lnTo>
                      <a:pt x="26" y="104"/>
                    </a:lnTo>
                    <a:lnTo>
                      <a:pt x="19" y="146"/>
                    </a:lnTo>
                    <a:lnTo>
                      <a:pt x="23" y="180"/>
                    </a:lnTo>
                    <a:lnTo>
                      <a:pt x="33" y="210"/>
                    </a:lnTo>
                    <a:lnTo>
                      <a:pt x="49" y="246"/>
                    </a:lnTo>
                    <a:lnTo>
                      <a:pt x="68" y="274"/>
                    </a:lnTo>
                    <a:lnTo>
                      <a:pt x="100" y="302"/>
                    </a:lnTo>
                    <a:lnTo>
                      <a:pt x="120" y="325"/>
                    </a:lnTo>
                    <a:lnTo>
                      <a:pt x="141" y="350"/>
                    </a:lnTo>
                    <a:lnTo>
                      <a:pt x="165" y="380"/>
                    </a:lnTo>
                    <a:lnTo>
                      <a:pt x="180" y="401"/>
                    </a:lnTo>
                    <a:lnTo>
                      <a:pt x="203" y="425"/>
                    </a:lnTo>
                    <a:lnTo>
                      <a:pt x="225" y="444"/>
                    </a:lnTo>
                    <a:lnTo>
                      <a:pt x="263" y="462"/>
                    </a:lnTo>
                    <a:lnTo>
                      <a:pt x="307" y="474"/>
                    </a:lnTo>
                    <a:lnTo>
                      <a:pt x="361" y="490"/>
                    </a:lnTo>
                    <a:lnTo>
                      <a:pt x="429" y="498"/>
                    </a:lnTo>
                    <a:lnTo>
                      <a:pt x="497" y="498"/>
                    </a:lnTo>
                    <a:lnTo>
                      <a:pt x="557" y="496"/>
                    </a:lnTo>
                    <a:lnTo>
                      <a:pt x="615" y="494"/>
                    </a:lnTo>
                    <a:lnTo>
                      <a:pt x="643" y="490"/>
                    </a:lnTo>
                    <a:lnTo>
                      <a:pt x="645" y="508"/>
                    </a:lnTo>
                    <a:lnTo>
                      <a:pt x="589" y="512"/>
                    </a:lnTo>
                    <a:lnTo>
                      <a:pt x="535" y="514"/>
                    </a:lnTo>
                    <a:lnTo>
                      <a:pt x="485" y="516"/>
                    </a:lnTo>
                    <a:lnTo>
                      <a:pt x="429" y="516"/>
                    </a:lnTo>
                    <a:lnTo>
                      <a:pt x="379" y="510"/>
                    </a:lnTo>
                    <a:lnTo>
                      <a:pt x="333" y="503"/>
                    </a:lnTo>
                    <a:lnTo>
                      <a:pt x="301" y="492"/>
                    </a:lnTo>
                    <a:lnTo>
                      <a:pt x="255" y="480"/>
                    </a:lnTo>
                    <a:lnTo>
                      <a:pt x="225" y="468"/>
                    </a:lnTo>
                    <a:lnTo>
                      <a:pt x="191" y="446"/>
                    </a:lnTo>
                    <a:lnTo>
                      <a:pt x="167" y="416"/>
                    </a:lnTo>
                    <a:lnTo>
                      <a:pt x="136" y="377"/>
                    </a:lnTo>
                    <a:lnTo>
                      <a:pt x="104" y="339"/>
                    </a:lnTo>
                    <a:lnTo>
                      <a:pt x="80" y="319"/>
                    </a:lnTo>
                    <a:lnTo>
                      <a:pt x="52" y="289"/>
                    </a:lnTo>
                    <a:lnTo>
                      <a:pt x="26" y="248"/>
                    </a:lnTo>
                    <a:lnTo>
                      <a:pt x="12" y="207"/>
                    </a:lnTo>
                    <a:lnTo>
                      <a:pt x="2" y="166"/>
                    </a:lnTo>
                    <a:lnTo>
                      <a:pt x="0" y="121"/>
                    </a:lnTo>
                    <a:lnTo>
                      <a:pt x="6" y="70"/>
                    </a:lnTo>
                    <a:lnTo>
                      <a:pt x="20" y="34"/>
                    </a:lnTo>
                    <a:lnTo>
                      <a:pt x="40" y="7"/>
                    </a:lnTo>
                    <a:lnTo>
                      <a:pt x="56" y="0"/>
                    </a:lnTo>
                    <a:lnTo>
                      <a:pt x="66" y="11"/>
                    </a:lnTo>
                    <a:lnTo>
                      <a:pt x="62" y="24"/>
                    </a:lnTo>
                    <a:lnTo>
                      <a:pt x="46" y="43"/>
                    </a:lnTo>
                    <a:lnTo>
                      <a:pt x="36" y="57"/>
                    </a:lnTo>
                    <a:close/>
                  </a:path>
                </a:pathLst>
              </a:custGeom>
              <a:gradFill rotWithShape="0">
                <a:gsLst>
                  <a:gs pos="0">
                    <a:srgbClr val="FFCC00"/>
                  </a:gs>
                  <a:gs pos="50000">
                    <a:srgbClr val="FFCC00">
                      <a:gamma/>
                      <a:shade val="46275"/>
                      <a:invGamma/>
                    </a:srgbClr>
                  </a:gs>
                  <a:gs pos="100000">
                    <a:srgbClr val="FFCC00"/>
                  </a:gs>
                </a:gsLst>
                <a:lin ang="5400000" scaled="1"/>
              </a:gradFill>
              <a:ln w="0" cmpd="sng">
                <a:solidFill>
                  <a:schemeClr val="bg2"/>
                </a:solidFill>
                <a:prstDash val="solid"/>
                <a:round/>
                <a:headEnd type="none" w="med" len="med"/>
                <a:tailEnd type="none" w="med" len="med"/>
              </a:ln>
              <a:effectLst/>
            </p:spPr>
            <p:txBody>
              <a:bodyPr wrap="none" anchor="ctr"/>
              <a:lstStyle/>
              <a:p>
                <a:endParaRPr lang="el-GR" dirty="0">
                  <a:solidFill>
                    <a:srgbClr val="002060"/>
                  </a:solidFill>
                </a:endParaRPr>
              </a:p>
            </p:txBody>
          </p:sp>
          <p:sp>
            <p:nvSpPr>
              <p:cNvPr id="368707" name="Freeform 67"/>
              <p:cNvSpPr>
                <a:spLocks/>
              </p:cNvSpPr>
              <p:nvPr/>
            </p:nvSpPr>
            <p:spPr bwMode="auto">
              <a:xfrm rot="5400000">
                <a:off x="1020" y="2245"/>
                <a:ext cx="18" cy="23"/>
              </a:xfrm>
              <a:custGeom>
                <a:avLst/>
                <a:gdLst/>
                <a:ahLst/>
                <a:cxnLst>
                  <a:cxn ang="0">
                    <a:pos x="15" y="10"/>
                  </a:cxn>
                  <a:cxn ang="0">
                    <a:pos x="0" y="0"/>
                  </a:cxn>
                  <a:cxn ang="0">
                    <a:pos x="5" y="19"/>
                  </a:cxn>
                  <a:cxn ang="0">
                    <a:pos x="18" y="23"/>
                  </a:cxn>
                  <a:cxn ang="0">
                    <a:pos x="15" y="10"/>
                  </a:cxn>
                </a:cxnLst>
                <a:rect l="0" t="0" r="r" b="b"/>
                <a:pathLst>
                  <a:path w="18" h="23">
                    <a:moveTo>
                      <a:pt x="15" y="10"/>
                    </a:moveTo>
                    <a:lnTo>
                      <a:pt x="0" y="0"/>
                    </a:lnTo>
                    <a:lnTo>
                      <a:pt x="5" y="19"/>
                    </a:lnTo>
                    <a:lnTo>
                      <a:pt x="18" y="23"/>
                    </a:lnTo>
                    <a:lnTo>
                      <a:pt x="15" y="10"/>
                    </a:lnTo>
                    <a:close/>
                  </a:path>
                </a:pathLst>
              </a:custGeom>
              <a:gradFill rotWithShape="0">
                <a:gsLst>
                  <a:gs pos="0">
                    <a:srgbClr val="C0C0C0">
                      <a:gamma/>
                      <a:tint val="0"/>
                      <a:invGamma/>
                    </a:srgbClr>
                  </a:gs>
                  <a:gs pos="100000">
                    <a:srgbClr val="C0C0C0"/>
                  </a:gs>
                </a:gsLst>
                <a:path path="rect">
                  <a:fillToRect l="50000" t="50000" r="50000" b="50000"/>
                </a:path>
              </a:gradFill>
              <a:ln w="0" cmpd="sng">
                <a:solidFill>
                  <a:schemeClr val="bg2"/>
                </a:solidFill>
                <a:prstDash val="solid"/>
                <a:round/>
                <a:headEnd type="none" w="med" len="med"/>
                <a:tailEnd type="none" w="med" len="med"/>
              </a:ln>
              <a:effectLst/>
            </p:spPr>
            <p:txBody>
              <a:bodyPr wrap="none" anchor="ctr"/>
              <a:lstStyle/>
              <a:p>
                <a:endParaRPr lang="el-GR"/>
              </a:p>
            </p:txBody>
          </p:sp>
          <p:sp>
            <p:nvSpPr>
              <p:cNvPr id="368708" name="Freeform 68"/>
              <p:cNvSpPr>
                <a:spLocks/>
              </p:cNvSpPr>
              <p:nvPr/>
            </p:nvSpPr>
            <p:spPr bwMode="auto">
              <a:xfrm rot="5400000">
                <a:off x="992" y="2292"/>
                <a:ext cx="18" cy="23"/>
              </a:xfrm>
              <a:custGeom>
                <a:avLst/>
                <a:gdLst/>
                <a:ahLst/>
                <a:cxnLst>
                  <a:cxn ang="0">
                    <a:pos x="15" y="10"/>
                  </a:cxn>
                  <a:cxn ang="0">
                    <a:pos x="0" y="0"/>
                  </a:cxn>
                  <a:cxn ang="0">
                    <a:pos x="5" y="19"/>
                  </a:cxn>
                  <a:cxn ang="0">
                    <a:pos x="18" y="23"/>
                  </a:cxn>
                  <a:cxn ang="0">
                    <a:pos x="15" y="10"/>
                  </a:cxn>
                </a:cxnLst>
                <a:rect l="0" t="0" r="r" b="b"/>
                <a:pathLst>
                  <a:path w="18" h="23">
                    <a:moveTo>
                      <a:pt x="15" y="10"/>
                    </a:moveTo>
                    <a:lnTo>
                      <a:pt x="0" y="0"/>
                    </a:lnTo>
                    <a:lnTo>
                      <a:pt x="5" y="19"/>
                    </a:lnTo>
                    <a:lnTo>
                      <a:pt x="18" y="23"/>
                    </a:lnTo>
                    <a:lnTo>
                      <a:pt x="15" y="10"/>
                    </a:lnTo>
                    <a:close/>
                  </a:path>
                </a:pathLst>
              </a:custGeom>
              <a:gradFill rotWithShape="0">
                <a:gsLst>
                  <a:gs pos="0">
                    <a:srgbClr val="C0C0C0">
                      <a:gamma/>
                      <a:tint val="0"/>
                      <a:invGamma/>
                    </a:srgbClr>
                  </a:gs>
                  <a:gs pos="100000">
                    <a:srgbClr val="C0C0C0"/>
                  </a:gs>
                </a:gsLst>
                <a:path path="rect">
                  <a:fillToRect l="50000" t="50000" r="50000" b="50000"/>
                </a:path>
              </a:gradFill>
              <a:ln w="0" cmpd="sng">
                <a:solidFill>
                  <a:schemeClr val="bg2"/>
                </a:solidFill>
                <a:prstDash val="solid"/>
                <a:round/>
                <a:headEnd type="none" w="med" len="med"/>
                <a:tailEnd type="none" w="med" len="med"/>
              </a:ln>
              <a:effectLst/>
            </p:spPr>
            <p:txBody>
              <a:bodyPr wrap="none" anchor="ctr"/>
              <a:lstStyle/>
              <a:p>
                <a:endParaRPr lang="el-GR"/>
              </a:p>
            </p:txBody>
          </p:sp>
          <p:sp>
            <p:nvSpPr>
              <p:cNvPr id="368709" name="Freeform 69"/>
              <p:cNvSpPr>
                <a:spLocks/>
              </p:cNvSpPr>
              <p:nvPr/>
            </p:nvSpPr>
            <p:spPr bwMode="auto">
              <a:xfrm rot="5400000">
                <a:off x="1060" y="2532"/>
                <a:ext cx="18" cy="23"/>
              </a:xfrm>
              <a:custGeom>
                <a:avLst/>
                <a:gdLst/>
                <a:ahLst/>
                <a:cxnLst>
                  <a:cxn ang="0">
                    <a:pos x="15" y="10"/>
                  </a:cxn>
                  <a:cxn ang="0">
                    <a:pos x="0" y="0"/>
                  </a:cxn>
                  <a:cxn ang="0">
                    <a:pos x="5" y="19"/>
                  </a:cxn>
                  <a:cxn ang="0">
                    <a:pos x="18" y="23"/>
                  </a:cxn>
                  <a:cxn ang="0">
                    <a:pos x="15" y="10"/>
                  </a:cxn>
                </a:cxnLst>
                <a:rect l="0" t="0" r="r" b="b"/>
                <a:pathLst>
                  <a:path w="18" h="23">
                    <a:moveTo>
                      <a:pt x="15" y="10"/>
                    </a:moveTo>
                    <a:lnTo>
                      <a:pt x="0" y="0"/>
                    </a:lnTo>
                    <a:lnTo>
                      <a:pt x="5" y="19"/>
                    </a:lnTo>
                    <a:lnTo>
                      <a:pt x="18" y="23"/>
                    </a:lnTo>
                    <a:lnTo>
                      <a:pt x="15" y="10"/>
                    </a:lnTo>
                    <a:close/>
                  </a:path>
                </a:pathLst>
              </a:custGeom>
              <a:gradFill rotWithShape="0">
                <a:gsLst>
                  <a:gs pos="0">
                    <a:srgbClr val="C0C0C0">
                      <a:gamma/>
                      <a:tint val="0"/>
                      <a:invGamma/>
                    </a:srgbClr>
                  </a:gs>
                  <a:gs pos="100000">
                    <a:srgbClr val="C0C0C0"/>
                  </a:gs>
                </a:gsLst>
                <a:path path="rect">
                  <a:fillToRect l="50000" t="50000" r="50000" b="50000"/>
                </a:path>
              </a:gradFill>
              <a:ln w="0" cmpd="sng">
                <a:solidFill>
                  <a:schemeClr val="bg2"/>
                </a:solidFill>
                <a:prstDash val="solid"/>
                <a:round/>
                <a:headEnd type="none" w="med" len="med"/>
                <a:tailEnd type="none" w="med" len="med"/>
              </a:ln>
              <a:effectLst/>
            </p:spPr>
            <p:txBody>
              <a:bodyPr wrap="none" anchor="ctr"/>
              <a:lstStyle/>
              <a:p>
                <a:endParaRPr lang="el-GR"/>
              </a:p>
            </p:txBody>
          </p:sp>
          <p:grpSp>
            <p:nvGrpSpPr>
              <p:cNvPr id="10" name="Group 70"/>
              <p:cNvGrpSpPr>
                <a:grpSpLocks/>
              </p:cNvGrpSpPr>
              <p:nvPr/>
            </p:nvGrpSpPr>
            <p:grpSpPr bwMode="auto">
              <a:xfrm>
                <a:off x="774" y="3179"/>
                <a:ext cx="617" cy="562"/>
                <a:chOff x="1914" y="2994"/>
                <a:chExt cx="664" cy="709"/>
              </a:xfrm>
            </p:grpSpPr>
            <p:sp>
              <p:nvSpPr>
                <p:cNvPr id="368711" name="Arc 71"/>
                <p:cNvSpPr>
                  <a:spLocks/>
                </p:cNvSpPr>
                <p:nvPr/>
              </p:nvSpPr>
              <p:spPr bwMode="auto">
                <a:xfrm>
                  <a:off x="2080" y="3500"/>
                  <a:ext cx="331" cy="203"/>
                </a:xfrm>
                <a:custGeom>
                  <a:avLst/>
                  <a:gdLst>
                    <a:gd name="G0" fmla="+- 21600 0 0"/>
                    <a:gd name="G1" fmla="+- 0 0 0"/>
                    <a:gd name="G2" fmla="+- 21600 0 0"/>
                    <a:gd name="T0" fmla="*/ 43200 w 43200"/>
                    <a:gd name="T1" fmla="*/ 0 h 21600"/>
                    <a:gd name="T2" fmla="*/ 0 w 43200"/>
                    <a:gd name="T3" fmla="*/ 0 h 21600"/>
                    <a:gd name="T4" fmla="*/ 21600 w 43200"/>
                    <a:gd name="T5" fmla="*/ 0 h 21600"/>
                  </a:gdLst>
                  <a:ahLst/>
                  <a:cxnLst>
                    <a:cxn ang="0">
                      <a:pos x="T0" y="T1"/>
                    </a:cxn>
                    <a:cxn ang="0">
                      <a:pos x="T2" y="T3"/>
                    </a:cxn>
                    <a:cxn ang="0">
                      <a:pos x="T4" y="T5"/>
                    </a:cxn>
                  </a:cxnLst>
                  <a:rect l="0" t="0" r="r" b="b"/>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gradFill rotWithShape="0">
                  <a:gsLst>
                    <a:gs pos="0">
                      <a:srgbClr val="FFFFFF">
                        <a:gamma/>
                        <a:shade val="89804"/>
                        <a:invGamma/>
                      </a:srgbClr>
                    </a:gs>
                    <a:gs pos="100000">
                      <a:srgbClr val="FFFFFF"/>
                    </a:gs>
                  </a:gsLst>
                  <a:lin ang="0" scaled="1"/>
                </a:gradFill>
                <a:ln w="3175" cap="rnd">
                  <a:solidFill>
                    <a:schemeClr val="bg2"/>
                  </a:solidFill>
                  <a:round/>
                  <a:headEnd/>
                  <a:tailEnd/>
                </a:ln>
                <a:effectLst/>
              </p:spPr>
              <p:txBody>
                <a:bodyPr wrap="none" anchor="ctr"/>
                <a:lstStyle/>
                <a:p>
                  <a:endParaRPr lang="el-GR"/>
                </a:p>
              </p:txBody>
            </p:sp>
            <p:grpSp>
              <p:nvGrpSpPr>
                <p:cNvPr id="11" name="Group 72"/>
                <p:cNvGrpSpPr>
                  <a:grpSpLocks/>
                </p:cNvGrpSpPr>
                <p:nvPr/>
              </p:nvGrpSpPr>
              <p:grpSpPr bwMode="auto">
                <a:xfrm>
                  <a:off x="1914" y="2994"/>
                  <a:ext cx="664" cy="515"/>
                  <a:chOff x="1914" y="2994"/>
                  <a:chExt cx="664" cy="515"/>
                </a:xfrm>
              </p:grpSpPr>
              <p:grpSp>
                <p:nvGrpSpPr>
                  <p:cNvPr id="12" name="Group 73"/>
                  <p:cNvGrpSpPr>
                    <a:grpSpLocks/>
                  </p:cNvGrpSpPr>
                  <p:nvPr/>
                </p:nvGrpSpPr>
                <p:grpSpPr bwMode="auto">
                  <a:xfrm>
                    <a:off x="1914" y="3091"/>
                    <a:ext cx="660" cy="418"/>
                    <a:chOff x="1914" y="3091"/>
                    <a:chExt cx="660" cy="418"/>
                  </a:xfrm>
                </p:grpSpPr>
                <p:sp>
                  <p:nvSpPr>
                    <p:cNvPr id="368714" name="Oval 74"/>
                    <p:cNvSpPr>
                      <a:spLocks noChangeArrowheads="1"/>
                    </p:cNvSpPr>
                    <p:nvPr/>
                  </p:nvSpPr>
                  <p:spPr bwMode="auto">
                    <a:xfrm>
                      <a:off x="2079" y="3476"/>
                      <a:ext cx="331" cy="33"/>
                    </a:xfrm>
                    <a:prstGeom prst="ellipse">
                      <a:avLst/>
                    </a:prstGeom>
                    <a:gradFill rotWithShape="0">
                      <a:gsLst>
                        <a:gs pos="0">
                          <a:srgbClr val="FFFFFF">
                            <a:gamma/>
                            <a:shade val="80000"/>
                            <a:invGamma/>
                          </a:srgbClr>
                        </a:gs>
                        <a:gs pos="100000">
                          <a:srgbClr val="FFFFFF"/>
                        </a:gs>
                      </a:gsLst>
                      <a:lin ang="0" scaled="1"/>
                    </a:gradFill>
                    <a:ln w="3175">
                      <a:solidFill>
                        <a:schemeClr val="bg2"/>
                      </a:solidFill>
                      <a:round/>
                      <a:headEnd/>
                      <a:tailEnd/>
                    </a:ln>
                    <a:effectLst/>
                  </p:spPr>
                  <p:txBody>
                    <a:bodyPr wrap="none" anchor="ctr"/>
                    <a:lstStyle/>
                    <a:p>
                      <a:endParaRPr lang="el-GR"/>
                    </a:p>
                  </p:txBody>
                </p:sp>
                <p:sp>
                  <p:nvSpPr>
                    <p:cNvPr id="368715" name="AutoShape 75"/>
                    <p:cNvSpPr>
                      <a:spLocks noChangeArrowheads="1"/>
                    </p:cNvSpPr>
                    <p:nvPr/>
                  </p:nvSpPr>
                  <p:spPr bwMode="auto">
                    <a:xfrm rot="-10800000" flipH="1" flipV="1">
                      <a:off x="1914" y="3091"/>
                      <a:ext cx="660" cy="400"/>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FFFFFF">
                            <a:gamma/>
                            <a:shade val="80000"/>
                            <a:invGamma/>
                          </a:srgbClr>
                        </a:gs>
                        <a:gs pos="100000">
                          <a:srgbClr val="FFFFFF"/>
                        </a:gs>
                      </a:gsLst>
                      <a:lin ang="0" scaled="1"/>
                    </a:gradFill>
                    <a:ln w="3175">
                      <a:noFill/>
                      <a:miter lim="800000"/>
                      <a:headEnd/>
                      <a:tailEnd/>
                    </a:ln>
                    <a:effectLst/>
                  </p:spPr>
                  <p:txBody>
                    <a:bodyPr wrap="none" anchor="ctr"/>
                    <a:lstStyle/>
                    <a:p>
                      <a:endParaRPr lang="el-GR"/>
                    </a:p>
                  </p:txBody>
                </p:sp>
              </p:grpSp>
              <p:sp>
                <p:nvSpPr>
                  <p:cNvPr id="368716" name="Oval 76"/>
                  <p:cNvSpPr>
                    <a:spLocks noChangeArrowheads="1"/>
                  </p:cNvSpPr>
                  <p:nvPr/>
                </p:nvSpPr>
                <p:spPr bwMode="auto">
                  <a:xfrm>
                    <a:off x="1918" y="2994"/>
                    <a:ext cx="652" cy="171"/>
                  </a:xfrm>
                  <a:prstGeom prst="ellipse">
                    <a:avLst/>
                  </a:prstGeom>
                  <a:gradFill rotWithShape="0">
                    <a:gsLst>
                      <a:gs pos="0">
                        <a:srgbClr val="FFFFFF">
                          <a:gamma/>
                          <a:shade val="60000"/>
                          <a:invGamma/>
                        </a:srgbClr>
                      </a:gs>
                      <a:gs pos="100000">
                        <a:srgbClr val="FFFFFF"/>
                      </a:gs>
                    </a:gsLst>
                    <a:lin ang="0" scaled="1"/>
                  </a:gradFill>
                  <a:ln w="3175">
                    <a:solidFill>
                      <a:schemeClr val="bg2"/>
                    </a:solidFill>
                    <a:round/>
                    <a:headEnd/>
                    <a:tailEnd/>
                  </a:ln>
                  <a:effectLst/>
                </p:spPr>
                <p:txBody>
                  <a:bodyPr wrap="none" anchor="ctr"/>
                  <a:lstStyle/>
                  <a:p>
                    <a:endParaRPr lang="el-GR"/>
                  </a:p>
                </p:txBody>
              </p:sp>
              <p:sp>
                <p:nvSpPr>
                  <p:cNvPr id="368717" name="Line 77"/>
                  <p:cNvSpPr>
                    <a:spLocks noChangeShapeType="1"/>
                  </p:cNvSpPr>
                  <p:nvPr/>
                </p:nvSpPr>
                <p:spPr bwMode="auto">
                  <a:xfrm flipH="1">
                    <a:off x="2410" y="3100"/>
                    <a:ext cx="168" cy="396"/>
                  </a:xfrm>
                  <a:prstGeom prst="line">
                    <a:avLst/>
                  </a:prstGeom>
                  <a:noFill/>
                  <a:ln w="3175">
                    <a:solidFill>
                      <a:schemeClr val="bg2"/>
                    </a:solidFill>
                    <a:round/>
                    <a:headEnd/>
                    <a:tailEnd/>
                  </a:ln>
                  <a:effectLst/>
                </p:spPr>
                <p:txBody>
                  <a:bodyPr wrap="none" anchor="ctr"/>
                  <a:lstStyle/>
                  <a:p>
                    <a:endParaRPr lang="el-GR"/>
                  </a:p>
                </p:txBody>
              </p:sp>
            </p:grpSp>
            <p:sp>
              <p:nvSpPr>
                <p:cNvPr id="368718" name="Freeform 78"/>
                <p:cNvSpPr>
                  <a:spLocks/>
                </p:cNvSpPr>
                <p:nvPr/>
              </p:nvSpPr>
              <p:spPr bwMode="auto">
                <a:xfrm>
                  <a:off x="2316" y="3647"/>
                  <a:ext cx="41" cy="56"/>
                </a:xfrm>
                <a:custGeom>
                  <a:avLst/>
                  <a:gdLst/>
                  <a:ahLst/>
                  <a:cxnLst>
                    <a:cxn ang="0">
                      <a:pos x="0" y="31"/>
                    </a:cxn>
                    <a:cxn ang="0">
                      <a:pos x="0" y="55"/>
                    </a:cxn>
                    <a:cxn ang="0">
                      <a:pos x="40" y="55"/>
                    </a:cxn>
                    <a:cxn ang="0">
                      <a:pos x="40" y="0"/>
                    </a:cxn>
                  </a:cxnLst>
                  <a:rect l="0" t="0" r="r" b="b"/>
                  <a:pathLst>
                    <a:path w="41" h="56">
                      <a:moveTo>
                        <a:pt x="0" y="31"/>
                      </a:moveTo>
                      <a:lnTo>
                        <a:pt x="0" y="55"/>
                      </a:lnTo>
                      <a:lnTo>
                        <a:pt x="40" y="55"/>
                      </a:lnTo>
                      <a:lnTo>
                        <a:pt x="40" y="0"/>
                      </a:lnTo>
                    </a:path>
                  </a:pathLst>
                </a:custGeom>
                <a:gradFill rotWithShape="0">
                  <a:gsLst>
                    <a:gs pos="0">
                      <a:srgbClr val="FFFFFF">
                        <a:gamma/>
                        <a:shade val="80000"/>
                        <a:invGamma/>
                      </a:srgbClr>
                    </a:gs>
                    <a:gs pos="100000">
                      <a:srgbClr val="FFFFFF"/>
                    </a:gs>
                  </a:gsLst>
                  <a:lin ang="0" scaled="1"/>
                </a:gradFill>
                <a:ln w="3175" cap="rnd" cmpd="sng">
                  <a:solidFill>
                    <a:schemeClr val="bg2"/>
                  </a:solidFill>
                  <a:prstDash val="solid"/>
                  <a:round/>
                  <a:headEnd type="none" w="med" len="med"/>
                  <a:tailEnd type="none" w="med" len="med"/>
                </a:ln>
                <a:effectLst/>
              </p:spPr>
              <p:txBody>
                <a:bodyPr/>
                <a:lstStyle/>
                <a:p>
                  <a:endParaRPr lang="el-GR"/>
                </a:p>
              </p:txBody>
            </p:sp>
          </p:grpSp>
          <p:sp>
            <p:nvSpPr>
              <p:cNvPr id="368719" name="Freeform 79"/>
              <p:cNvSpPr>
                <a:spLocks/>
              </p:cNvSpPr>
              <p:nvPr/>
            </p:nvSpPr>
            <p:spPr bwMode="auto">
              <a:xfrm>
                <a:off x="1256" y="3416"/>
                <a:ext cx="1018" cy="240"/>
              </a:xfrm>
              <a:custGeom>
                <a:avLst/>
                <a:gdLst/>
                <a:ahLst/>
                <a:cxnLst>
                  <a:cxn ang="0">
                    <a:pos x="0" y="352"/>
                  </a:cxn>
                  <a:cxn ang="0">
                    <a:pos x="640" y="352"/>
                  </a:cxn>
                  <a:cxn ang="0">
                    <a:pos x="640" y="0"/>
                  </a:cxn>
                  <a:cxn ang="0">
                    <a:pos x="1160" y="0"/>
                  </a:cxn>
                </a:cxnLst>
                <a:rect l="0" t="0" r="r" b="b"/>
                <a:pathLst>
                  <a:path w="1160" h="352">
                    <a:moveTo>
                      <a:pt x="0" y="352"/>
                    </a:moveTo>
                    <a:lnTo>
                      <a:pt x="640" y="352"/>
                    </a:lnTo>
                    <a:lnTo>
                      <a:pt x="640" y="0"/>
                    </a:lnTo>
                    <a:lnTo>
                      <a:pt x="1160" y="0"/>
                    </a:lnTo>
                  </a:path>
                </a:pathLst>
              </a:custGeom>
              <a:noFill/>
              <a:ln w="25400" cmpd="sng">
                <a:solidFill>
                  <a:srgbClr val="FFCC00"/>
                </a:solidFill>
                <a:prstDash val="solid"/>
                <a:round/>
                <a:headEnd type="none" w="med" len="med"/>
                <a:tailEnd type="triangle" w="med" len="med"/>
              </a:ln>
              <a:effectLst/>
            </p:spPr>
            <p:txBody>
              <a:bodyPr wrap="none" anchor="ctr"/>
              <a:lstStyle/>
              <a:p>
                <a:endParaRPr lang="el-GR"/>
              </a:p>
            </p:txBody>
          </p:sp>
          <p:sp>
            <p:nvSpPr>
              <p:cNvPr id="368720" name="Freeform 80"/>
              <p:cNvSpPr>
                <a:spLocks/>
              </p:cNvSpPr>
              <p:nvPr/>
            </p:nvSpPr>
            <p:spPr bwMode="auto">
              <a:xfrm>
                <a:off x="1630" y="2181"/>
                <a:ext cx="211" cy="547"/>
              </a:xfrm>
              <a:custGeom>
                <a:avLst/>
                <a:gdLst/>
                <a:ahLst/>
                <a:cxnLst>
                  <a:cxn ang="0">
                    <a:pos x="0" y="563"/>
                  </a:cxn>
                  <a:cxn ang="0">
                    <a:pos x="23" y="557"/>
                  </a:cxn>
                  <a:cxn ang="0">
                    <a:pos x="47" y="545"/>
                  </a:cxn>
                  <a:cxn ang="0">
                    <a:pos x="72" y="531"/>
                  </a:cxn>
                  <a:cxn ang="0">
                    <a:pos x="102" y="509"/>
                  </a:cxn>
                  <a:cxn ang="0">
                    <a:pos x="136" y="483"/>
                  </a:cxn>
                  <a:cxn ang="0">
                    <a:pos x="157" y="457"/>
                  </a:cxn>
                  <a:cxn ang="0">
                    <a:pos x="182" y="409"/>
                  </a:cxn>
                  <a:cxn ang="0">
                    <a:pos x="204" y="331"/>
                  </a:cxn>
                  <a:cxn ang="0">
                    <a:pos x="210" y="265"/>
                  </a:cxn>
                  <a:cxn ang="0">
                    <a:pos x="210" y="159"/>
                  </a:cxn>
                  <a:cxn ang="0">
                    <a:pos x="211" y="48"/>
                  </a:cxn>
                  <a:cxn ang="0">
                    <a:pos x="205" y="23"/>
                  </a:cxn>
                  <a:cxn ang="0">
                    <a:pos x="193" y="6"/>
                  </a:cxn>
                  <a:cxn ang="0">
                    <a:pos x="173" y="0"/>
                  </a:cxn>
                  <a:cxn ang="0">
                    <a:pos x="149" y="9"/>
                  </a:cxn>
                  <a:cxn ang="0">
                    <a:pos x="133" y="33"/>
                  </a:cxn>
                  <a:cxn ang="0">
                    <a:pos x="133" y="71"/>
                  </a:cxn>
                </a:cxnLst>
                <a:rect l="0" t="0" r="r" b="b"/>
                <a:pathLst>
                  <a:path w="211" h="563">
                    <a:moveTo>
                      <a:pt x="0" y="563"/>
                    </a:moveTo>
                    <a:lnTo>
                      <a:pt x="23" y="557"/>
                    </a:lnTo>
                    <a:lnTo>
                      <a:pt x="47" y="545"/>
                    </a:lnTo>
                    <a:lnTo>
                      <a:pt x="72" y="531"/>
                    </a:lnTo>
                    <a:lnTo>
                      <a:pt x="102" y="509"/>
                    </a:lnTo>
                    <a:lnTo>
                      <a:pt x="136" y="483"/>
                    </a:lnTo>
                    <a:lnTo>
                      <a:pt x="157" y="457"/>
                    </a:lnTo>
                    <a:lnTo>
                      <a:pt x="182" y="409"/>
                    </a:lnTo>
                    <a:lnTo>
                      <a:pt x="204" y="331"/>
                    </a:lnTo>
                    <a:lnTo>
                      <a:pt x="210" y="265"/>
                    </a:lnTo>
                    <a:lnTo>
                      <a:pt x="210" y="159"/>
                    </a:lnTo>
                    <a:lnTo>
                      <a:pt x="211" y="48"/>
                    </a:lnTo>
                    <a:lnTo>
                      <a:pt x="205" y="23"/>
                    </a:lnTo>
                    <a:lnTo>
                      <a:pt x="193" y="6"/>
                    </a:lnTo>
                    <a:lnTo>
                      <a:pt x="173" y="0"/>
                    </a:lnTo>
                    <a:lnTo>
                      <a:pt x="149" y="9"/>
                    </a:lnTo>
                    <a:lnTo>
                      <a:pt x="133" y="33"/>
                    </a:lnTo>
                    <a:lnTo>
                      <a:pt x="133" y="71"/>
                    </a:lnTo>
                  </a:path>
                </a:pathLst>
              </a:custGeom>
              <a:noFill/>
              <a:ln w="19050" cmpd="sng">
                <a:solidFill>
                  <a:srgbClr val="969696"/>
                </a:solidFill>
                <a:prstDash val="solid"/>
                <a:round/>
                <a:headEnd type="none" w="med" len="med"/>
                <a:tailEnd type="none" w="med" len="med"/>
              </a:ln>
              <a:effectLst/>
            </p:spPr>
            <p:txBody>
              <a:bodyPr wrap="none" anchor="ctr"/>
              <a:lstStyle/>
              <a:p>
                <a:endParaRPr lang="el-GR"/>
              </a:p>
            </p:txBody>
          </p:sp>
          <p:sp>
            <p:nvSpPr>
              <p:cNvPr id="368721" name="Freeform 81"/>
              <p:cNvSpPr>
                <a:spLocks/>
              </p:cNvSpPr>
              <p:nvPr/>
            </p:nvSpPr>
            <p:spPr bwMode="auto">
              <a:xfrm>
                <a:off x="1624" y="1910"/>
                <a:ext cx="340" cy="826"/>
              </a:xfrm>
              <a:custGeom>
                <a:avLst/>
                <a:gdLst/>
                <a:ahLst/>
                <a:cxnLst>
                  <a:cxn ang="0">
                    <a:pos x="0" y="842"/>
                  </a:cxn>
                  <a:cxn ang="0">
                    <a:pos x="57" y="838"/>
                  </a:cxn>
                  <a:cxn ang="0">
                    <a:pos x="118" y="830"/>
                  </a:cxn>
                  <a:cxn ang="0">
                    <a:pos x="168" y="814"/>
                  </a:cxn>
                  <a:cxn ang="0">
                    <a:pos x="216" y="798"/>
                  </a:cxn>
                  <a:cxn ang="0">
                    <a:pos x="254" y="774"/>
                  </a:cxn>
                  <a:cxn ang="0">
                    <a:pos x="292" y="746"/>
                  </a:cxn>
                  <a:cxn ang="0">
                    <a:pos x="320" y="700"/>
                  </a:cxn>
                  <a:cxn ang="0">
                    <a:pos x="346" y="640"/>
                  </a:cxn>
                  <a:cxn ang="0">
                    <a:pos x="362" y="578"/>
                  </a:cxn>
                  <a:cxn ang="0">
                    <a:pos x="372" y="496"/>
                  </a:cxn>
                  <a:cxn ang="0">
                    <a:pos x="372" y="0"/>
                  </a:cxn>
                </a:cxnLst>
                <a:rect l="0" t="0" r="r" b="b"/>
                <a:pathLst>
                  <a:path w="372" h="842">
                    <a:moveTo>
                      <a:pt x="0" y="842"/>
                    </a:moveTo>
                    <a:lnTo>
                      <a:pt x="57" y="838"/>
                    </a:lnTo>
                    <a:lnTo>
                      <a:pt x="118" y="830"/>
                    </a:lnTo>
                    <a:lnTo>
                      <a:pt x="168" y="814"/>
                    </a:lnTo>
                    <a:lnTo>
                      <a:pt x="216" y="798"/>
                    </a:lnTo>
                    <a:lnTo>
                      <a:pt x="254" y="774"/>
                    </a:lnTo>
                    <a:lnTo>
                      <a:pt x="292" y="746"/>
                    </a:lnTo>
                    <a:lnTo>
                      <a:pt x="320" y="700"/>
                    </a:lnTo>
                    <a:lnTo>
                      <a:pt x="346" y="640"/>
                    </a:lnTo>
                    <a:lnTo>
                      <a:pt x="362" y="578"/>
                    </a:lnTo>
                    <a:lnTo>
                      <a:pt x="372" y="496"/>
                    </a:lnTo>
                    <a:lnTo>
                      <a:pt x="372" y="0"/>
                    </a:lnTo>
                  </a:path>
                </a:pathLst>
              </a:custGeom>
              <a:noFill/>
              <a:ln w="19050" cmpd="sng">
                <a:solidFill>
                  <a:srgbClr val="FF0000"/>
                </a:solidFill>
                <a:prstDash val="solid"/>
                <a:round/>
                <a:headEnd type="none" w="med" len="med"/>
                <a:tailEnd type="none" w="med" len="med"/>
              </a:ln>
              <a:effectLst/>
            </p:spPr>
            <p:txBody>
              <a:bodyPr wrap="none" anchor="ctr"/>
              <a:lstStyle/>
              <a:p>
                <a:endParaRPr lang="el-GR"/>
              </a:p>
            </p:txBody>
          </p:sp>
          <p:sp>
            <p:nvSpPr>
              <p:cNvPr id="368722" name="Freeform 82"/>
              <p:cNvSpPr>
                <a:spLocks/>
              </p:cNvSpPr>
              <p:nvPr/>
            </p:nvSpPr>
            <p:spPr bwMode="auto">
              <a:xfrm>
                <a:off x="1626" y="2268"/>
                <a:ext cx="414" cy="474"/>
              </a:xfrm>
              <a:custGeom>
                <a:avLst/>
                <a:gdLst/>
                <a:ahLst/>
                <a:cxnLst>
                  <a:cxn ang="0">
                    <a:pos x="0" y="482"/>
                  </a:cxn>
                  <a:cxn ang="0">
                    <a:pos x="63" y="478"/>
                  </a:cxn>
                  <a:cxn ang="0">
                    <a:pos x="131" y="470"/>
                  </a:cxn>
                  <a:cxn ang="0">
                    <a:pos x="187" y="454"/>
                  </a:cxn>
                  <a:cxn ang="0">
                    <a:pos x="240" y="438"/>
                  </a:cxn>
                  <a:cxn ang="0">
                    <a:pos x="283" y="414"/>
                  </a:cxn>
                  <a:cxn ang="0">
                    <a:pos x="325" y="386"/>
                  </a:cxn>
                  <a:cxn ang="0">
                    <a:pos x="356" y="340"/>
                  </a:cxn>
                  <a:cxn ang="0">
                    <a:pos x="385" y="280"/>
                  </a:cxn>
                  <a:cxn ang="0">
                    <a:pos x="403" y="218"/>
                  </a:cxn>
                  <a:cxn ang="0">
                    <a:pos x="414" y="136"/>
                  </a:cxn>
                  <a:cxn ang="0">
                    <a:pos x="414" y="0"/>
                  </a:cxn>
                </a:cxnLst>
                <a:rect l="0" t="0" r="r" b="b"/>
                <a:pathLst>
                  <a:path w="414" h="482">
                    <a:moveTo>
                      <a:pt x="0" y="482"/>
                    </a:moveTo>
                    <a:lnTo>
                      <a:pt x="63" y="478"/>
                    </a:lnTo>
                    <a:lnTo>
                      <a:pt x="131" y="470"/>
                    </a:lnTo>
                    <a:lnTo>
                      <a:pt x="187" y="454"/>
                    </a:lnTo>
                    <a:lnTo>
                      <a:pt x="240" y="438"/>
                    </a:lnTo>
                    <a:lnTo>
                      <a:pt x="283" y="414"/>
                    </a:lnTo>
                    <a:lnTo>
                      <a:pt x="325" y="386"/>
                    </a:lnTo>
                    <a:lnTo>
                      <a:pt x="356" y="340"/>
                    </a:lnTo>
                    <a:lnTo>
                      <a:pt x="385" y="280"/>
                    </a:lnTo>
                    <a:lnTo>
                      <a:pt x="403" y="218"/>
                    </a:lnTo>
                    <a:lnTo>
                      <a:pt x="414" y="136"/>
                    </a:lnTo>
                    <a:lnTo>
                      <a:pt x="414" y="0"/>
                    </a:lnTo>
                  </a:path>
                </a:pathLst>
              </a:custGeom>
              <a:noFill/>
              <a:ln w="19050" cmpd="sng">
                <a:solidFill>
                  <a:srgbClr val="0000FF"/>
                </a:solidFill>
                <a:prstDash val="solid"/>
                <a:round/>
                <a:headEnd type="none" w="med" len="med"/>
                <a:tailEnd type="none" w="med" len="med"/>
              </a:ln>
              <a:effectLst/>
            </p:spPr>
            <p:txBody>
              <a:bodyPr wrap="none" anchor="ctr"/>
              <a:lstStyle/>
              <a:p>
                <a:endParaRPr lang="el-GR"/>
              </a:p>
            </p:txBody>
          </p:sp>
          <p:grpSp>
            <p:nvGrpSpPr>
              <p:cNvPr id="13" name="Group 83"/>
              <p:cNvGrpSpPr>
                <a:grpSpLocks/>
              </p:cNvGrpSpPr>
              <p:nvPr/>
            </p:nvGrpSpPr>
            <p:grpSpPr bwMode="auto">
              <a:xfrm>
                <a:off x="1980" y="2104"/>
                <a:ext cx="112" cy="200"/>
                <a:chOff x="2884" y="2668"/>
                <a:chExt cx="448" cy="952"/>
              </a:xfrm>
            </p:grpSpPr>
            <p:sp>
              <p:nvSpPr>
                <p:cNvPr id="368724" name="Oval 84"/>
                <p:cNvSpPr>
                  <a:spLocks noChangeArrowheads="1"/>
                </p:cNvSpPr>
                <p:nvPr/>
              </p:nvSpPr>
              <p:spPr bwMode="auto">
                <a:xfrm>
                  <a:off x="2884" y="2920"/>
                  <a:ext cx="448" cy="448"/>
                </a:xfrm>
                <a:prstGeom prst="ellipse">
                  <a:avLst/>
                </a:prstGeom>
                <a:gradFill rotWithShape="0">
                  <a:gsLst>
                    <a:gs pos="0">
                      <a:srgbClr val="618FFD"/>
                    </a:gs>
                    <a:gs pos="100000">
                      <a:srgbClr val="618FFD">
                        <a:gamma/>
                        <a:tint val="60000"/>
                        <a:invGamma/>
                      </a:srgbClr>
                    </a:gs>
                  </a:gsLst>
                  <a:path path="shape">
                    <a:fillToRect l="50000" t="50000" r="50000" b="50000"/>
                  </a:path>
                </a:gradFill>
                <a:ln w="12700">
                  <a:solidFill>
                    <a:schemeClr val="folHlink"/>
                  </a:solidFill>
                  <a:round/>
                  <a:headEnd/>
                  <a:tailEnd/>
                </a:ln>
                <a:effectLst/>
              </p:spPr>
              <p:txBody>
                <a:bodyPr wrap="none" anchor="ctr"/>
                <a:lstStyle/>
                <a:p>
                  <a:endParaRPr lang="el-GR"/>
                </a:p>
              </p:txBody>
            </p:sp>
            <p:sp>
              <p:nvSpPr>
                <p:cNvPr id="368725" name="Rectangle 85"/>
                <p:cNvSpPr>
                  <a:spLocks noChangeArrowheads="1"/>
                </p:cNvSpPr>
                <p:nvPr/>
              </p:nvSpPr>
              <p:spPr bwMode="auto">
                <a:xfrm>
                  <a:off x="3064" y="2848"/>
                  <a:ext cx="100" cy="160"/>
                </a:xfrm>
                <a:prstGeom prst="rect">
                  <a:avLst/>
                </a:prstGeom>
                <a:gradFill rotWithShape="0">
                  <a:gsLst>
                    <a:gs pos="0">
                      <a:srgbClr val="618FFD">
                        <a:gamma/>
                        <a:tint val="80000"/>
                        <a:invGamma/>
                      </a:srgbClr>
                    </a:gs>
                    <a:gs pos="50000">
                      <a:srgbClr val="618FFD"/>
                    </a:gs>
                    <a:gs pos="100000">
                      <a:srgbClr val="618FFD">
                        <a:gamma/>
                        <a:tint val="80000"/>
                        <a:invGamma/>
                      </a:srgbClr>
                    </a:gs>
                  </a:gsLst>
                  <a:lin ang="0" scaled="1"/>
                </a:gradFill>
                <a:ln w="12700">
                  <a:solidFill>
                    <a:schemeClr val="folHlink"/>
                  </a:solidFill>
                  <a:miter lim="800000"/>
                  <a:headEnd/>
                  <a:tailEnd/>
                </a:ln>
                <a:effectLst/>
              </p:spPr>
              <p:txBody>
                <a:bodyPr wrap="none" anchor="ctr"/>
                <a:lstStyle/>
                <a:p>
                  <a:endParaRPr lang="el-GR"/>
                </a:p>
              </p:txBody>
            </p:sp>
            <p:sp>
              <p:nvSpPr>
                <p:cNvPr id="368726" name="Rectangle 86"/>
                <p:cNvSpPr>
                  <a:spLocks noChangeArrowheads="1"/>
                </p:cNvSpPr>
                <p:nvPr/>
              </p:nvSpPr>
              <p:spPr bwMode="auto">
                <a:xfrm>
                  <a:off x="3064" y="3316"/>
                  <a:ext cx="100" cy="160"/>
                </a:xfrm>
                <a:prstGeom prst="rect">
                  <a:avLst/>
                </a:prstGeom>
                <a:gradFill rotWithShape="0">
                  <a:gsLst>
                    <a:gs pos="0">
                      <a:srgbClr val="618FFD">
                        <a:gamma/>
                        <a:tint val="80000"/>
                        <a:invGamma/>
                      </a:srgbClr>
                    </a:gs>
                    <a:gs pos="50000">
                      <a:srgbClr val="618FFD"/>
                    </a:gs>
                    <a:gs pos="100000">
                      <a:srgbClr val="618FFD">
                        <a:gamma/>
                        <a:tint val="80000"/>
                        <a:invGamma/>
                      </a:srgbClr>
                    </a:gs>
                  </a:gsLst>
                  <a:lin ang="0" scaled="1"/>
                </a:gradFill>
                <a:ln w="12700">
                  <a:solidFill>
                    <a:schemeClr val="folHlink"/>
                  </a:solidFill>
                  <a:miter lim="800000"/>
                  <a:headEnd/>
                  <a:tailEnd/>
                </a:ln>
                <a:effectLst/>
              </p:spPr>
              <p:txBody>
                <a:bodyPr wrap="none" anchor="ctr"/>
                <a:lstStyle/>
                <a:p>
                  <a:endParaRPr lang="el-GR"/>
                </a:p>
              </p:txBody>
            </p:sp>
            <p:grpSp>
              <p:nvGrpSpPr>
                <p:cNvPr id="14" name="Group 87"/>
                <p:cNvGrpSpPr>
                  <a:grpSpLocks/>
                </p:cNvGrpSpPr>
                <p:nvPr/>
              </p:nvGrpSpPr>
              <p:grpSpPr bwMode="auto">
                <a:xfrm>
                  <a:off x="3041" y="2668"/>
                  <a:ext cx="147" cy="148"/>
                  <a:chOff x="3041" y="2668"/>
                  <a:chExt cx="147" cy="148"/>
                </a:xfrm>
              </p:grpSpPr>
              <p:sp>
                <p:nvSpPr>
                  <p:cNvPr id="368728" name="Rectangle 88"/>
                  <p:cNvSpPr>
                    <a:spLocks noChangeArrowheads="1"/>
                  </p:cNvSpPr>
                  <p:nvPr/>
                </p:nvSpPr>
                <p:spPr bwMode="auto">
                  <a:xfrm>
                    <a:off x="3041" y="2676"/>
                    <a:ext cx="147" cy="140"/>
                  </a:xfrm>
                  <a:prstGeom prst="rect">
                    <a:avLst/>
                  </a:prstGeom>
                  <a:gradFill rotWithShape="0">
                    <a:gsLst>
                      <a:gs pos="0">
                        <a:srgbClr val="FFFFFF">
                          <a:gamma/>
                          <a:shade val="89804"/>
                          <a:invGamma/>
                        </a:srgbClr>
                      </a:gs>
                      <a:gs pos="50000">
                        <a:srgbClr val="FFFFFF"/>
                      </a:gs>
                      <a:gs pos="100000">
                        <a:srgbClr val="FFFFFF">
                          <a:gamma/>
                          <a:shade val="89804"/>
                          <a:invGamma/>
                        </a:srgbClr>
                      </a:gs>
                    </a:gsLst>
                    <a:lin ang="0" scaled="1"/>
                  </a:gradFill>
                  <a:ln w="12700">
                    <a:solidFill>
                      <a:schemeClr val="bg2"/>
                    </a:solidFill>
                    <a:miter lim="800000"/>
                    <a:headEnd/>
                    <a:tailEnd/>
                  </a:ln>
                  <a:effectLst/>
                </p:spPr>
                <p:txBody>
                  <a:bodyPr wrap="none" anchor="ctr"/>
                  <a:lstStyle/>
                  <a:p>
                    <a:endParaRPr lang="el-GR"/>
                  </a:p>
                </p:txBody>
              </p:sp>
              <p:sp>
                <p:nvSpPr>
                  <p:cNvPr id="368729" name="Rectangle 89"/>
                  <p:cNvSpPr>
                    <a:spLocks noChangeArrowheads="1"/>
                  </p:cNvSpPr>
                  <p:nvPr/>
                </p:nvSpPr>
                <p:spPr bwMode="auto">
                  <a:xfrm>
                    <a:off x="3067" y="2668"/>
                    <a:ext cx="89" cy="2"/>
                  </a:xfrm>
                  <a:prstGeom prst="rect">
                    <a:avLst/>
                  </a:prstGeom>
                  <a:gradFill rotWithShape="0">
                    <a:gsLst>
                      <a:gs pos="0">
                        <a:srgbClr val="FFFFFF">
                          <a:gamma/>
                          <a:shade val="80000"/>
                          <a:invGamma/>
                        </a:srgbClr>
                      </a:gs>
                      <a:gs pos="50000">
                        <a:srgbClr val="FFFFFF"/>
                      </a:gs>
                      <a:gs pos="100000">
                        <a:srgbClr val="FFFFFF">
                          <a:gamma/>
                          <a:shade val="80000"/>
                          <a:invGamma/>
                        </a:srgbClr>
                      </a:gs>
                    </a:gsLst>
                    <a:lin ang="0" scaled="1"/>
                  </a:gradFill>
                  <a:ln w="12700">
                    <a:solidFill>
                      <a:schemeClr val="bg2"/>
                    </a:solidFill>
                    <a:miter lim="800000"/>
                    <a:headEnd/>
                    <a:tailEnd/>
                  </a:ln>
                  <a:effectLst/>
                </p:spPr>
                <p:txBody>
                  <a:bodyPr wrap="none" anchor="ctr"/>
                  <a:lstStyle/>
                  <a:p>
                    <a:endParaRPr lang="el-GR"/>
                  </a:p>
                </p:txBody>
              </p:sp>
              <p:sp>
                <p:nvSpPr>
                  <p:cNvPr id="368730" name="Rectangle 90"/>
                  <p:cNvSpPr>
                    <a:spLocks noChangeArrowheads="1"/>
                  </p:cNvSpPr>
                  <p:nvPr/>
                </p:nvSpPr>
                <p:spPr bwMode="auto">
                  <a:xfrm>
                    <a:off x="3160" y="2680"/>
                    <a:ext cx="9" cy="132"/>
                  </a:xfrm>
                  <a:prstGeom prst="rect">
                    <a:avLst/>
                  </a:prstGeom>
                  <a:gradFill rotWithShape="0">
                    <a:gsLst>
                      <a:gs pos="0">
                        <a:srgbClr val="FFFFFF"/>
                      </a:gs>
                      <a:gs pos="100000">
                        <a:srgbClr val="FFFFFF">
                          <a:gamma/>
                          <a:shade val="69804"/>
                          <a:invGamma/>
                        </a:srgbClr>
                      </a:gs>
                    </a:gsLst>
                    <a:lin ang="0" scaled="1"/>
                  </a:gradFill>
                  <a:ln w="12700">
                    <a:solidFill>
                      <a:schemeClr val="folHlink"/>
                    </a:solidFill>
                    <a:miter lim="800000"/>
                    <a:headEnd/>
                    <a:tailEnd/>
                  </a:ln>
                  <a:effectLst/>
                </p:spPr>
                <p:txBody>
                  <a:bodyPr wrap="none" anchor="ctr"/>
                  <a:lstStyle/>
                  <a:p>
                    <a:endParaRPr lang="el-GR"/>
                  </a:p>
                </p:txBody>
              </p:sp>
              <p:sp>
                <p:nvSpPr>
                  <p:cNvPr id="368731" name="Rectangle 91"/>
                  <p:cNvSpPr>
                    <a:spLocks noChangeArrowheads="1"/>
                  </p:cNvSpPr>
                  <p:nvPr/>
                </p:nvSpPr>
                <p:spPr bwMode="auto">
                  <a:xfrm>
                    <a:off x="3114" y="2678"/>
                    <a:ext cx="8" cy="134"/>
                  </a:xfrm>
                  <a:prstGeom prst="rect">
                    <a:avLst/>
                  </a:prstGeom>
                  <a:gradFill rotWithShape="0">
                    <a:gsLst>
                      <a:gs pos="0">
                        <a:srgbClr val="FFFFFF"/>
                      </a:gs>
                      <a:gs pos="100000">
                        <a:srgbClr val="FFFFFF">
                          <a:gamma/>
                          <a:shade val="60000"/>
                          <a:invGamma/>
                        </a:srgbClr>
                      </a:gs>
                    </a:gsLst>
                    <a:lin ang="0" scaled="1"/>
                  </a:gradFill>
                  <a:ln w="12700">
                    <a:solidFill>
                      <a:schemeClr val="folHlink"/>
                    </a:solidFill>
                    <a:miter lim="800000"/>
                    <a:headEnd/>
                    <a:tailEnd/>
                  </a:ln>
                  <a:effectLst/>
                </p:spPr>
                <p:txBody>
                  <a:bodyPr wrap="none" anchor="ctr"/>
                  <a:lstStyle/>
                  <a:p>
                    <a:endParaRPr lang="el-GR"/>
                  </a:p>
                </p:txBody>
              </p:sp>
              <p:sp>
                <p:nvSpPr>
                  <p:cNvPr id="368732" name="Rectangle 92"/>
                  <p:cNvSpPr>
                    <a:spLocks noChangeArrowheads="1"/>
                  </p:cNvSpPr>
                  <p:nvPr/>
                </p:nvSpPr>
                <p:spPr bwMode="auto">
                  <a:xfrm>
                    <a:off x="3073" y="2680"/>
                    <a:ext cx="6" cy="132"/>
                  </a:xfrm>
                  <a:prstGeom prst="rect">
                    <a:avLst/>
                  </a:prstGeom>
                  <a:gradFill rotWithShape="0">
                    <a:gsLst>
                      <a:gs pos="0">
                        <a:srgbClr val="FFFFFF"/>
                      </a:gs>
                      <a:gs pos="100000">
                        <a:srgbClr val="FFFFFF">
                          <a:gamma/>
                          <a:shade val="60000"/>
                          <a:invGamma/>
                        </a:srgbClr>
                      </a:gs>
                    </a:gsLst>
                    <a:lin ang="0" scaled="1"/>
                  </a:gradFill>
                  <a:ln w="12700">
                    <a:solidFill>
                      <a:schemeClr val="folHlink"/>
                    </a:solidFill>
                    <a:miter lim="800000"/>
                    <a:headEnd/>
                    <a:tailEnd/>
                  </a:ln>
                  <a:effectLst/>
                </p:spPr>
                <p:txBody>
                  <a:bodyPr wrap="none" anchor="ctr"/>
                  <a:lstStyle/>
                  <a:p>
                    <a:endParaRPr lang="el-GR"/>
                  </a:p>
                </p:txBody>
              </p:sp>
            </p:grpSp>
            <p:grpSp>
              <p:nvGrpSpPr>
                <p:cNvPr id="15" name="Group 93"/>
                <p:cNvGrpSpPr>
                  <a:grpSpLocks/>
                </p:cNvGrpSpPr>
                <p:nvPr/>
              </p:nvGrpSpPr>
              <p:grpSpPr bwMode="auto">
                <a:xfrm>
                  <a:off x="3041" y="3472"/>
                  <a:ext cx="147" cy="148"/>
                  <a:chOff x="3041" y="3472"/>
                  <a:chExt cx="147" cy="148"/>
                </a:xfrm>
              </p:grpSpPr>
              <p:sp>
                <p:nvSpPr>
                  <p:cNvPr id="368734" name="Rectangle 94"/>
                  <p:cNvSpPr>
                    <a:spLocks noChangeArrowheads="1"/>
                  </p:cNvSpPr>
                  <p:nvPr/>
                </p:nvSpPr>
                <p:spPr bwMode="auto">
                  <a:xfrm>
                    <a:off x="3041" y="3472"/>
                    <a:ext cx="147" cy="140"/>
                  </a:xfrm>
                  <a:prstGeom prst="rect">
                    <a:avLst/>
                  </a:prstGeom>
                  <a:gradFill rotWithShape="0">
                    <a:gsLst>
                      <a:gs pos="0">
                        <a:srgbClr val="FFFFFF">
                          <a:gamma/>
                          <a:shade val="89804"/>
                          <a:invGamma/>
                        </a:srgbClr>
                      </a:gs>
                      <a:gs pos="50000">
                        <a:srgbClr val="FFFFFF"/>
                      </a:gs>
                      <a:gs pos="100000">
                        <a:srgbClr val="FFFFFF">
                          <a:gamma/>
                          <a:shade val="89804"/>
                          <a:invGamma/>
                        </a:srgbClr>
                      </a:gs>
                    </a:gsLst>
                    <a:lin ang="0" scaled="1"/>
                  </a:gradFill>
                  <a:ln w="12700">
                    <a:solidFill>
                      <a:schemeClr val="bg2"/>
                    </a:solidFill>
                    <a:miter lim="800000"/>
                    <a:headEnd/>
                    <a:tailEnd/>
                  </a:ln>
                  <a:effectLst/>
                </p:spPr>
                <p:txBody>
                  <a:bodyPr wrap="none" anchor="ctr"/>
                  <a:lstStyle/>
                  <a:p>
                    <a:endParaRPr lang="el-GR"/>
                  </a:p>
                </p:txBody>
              </p:sp>
              <p:sp>
                <p:nvSpPr>
                  <p:cNvPr id="368735" name="Rectangle 95"/>
                  <p:cNvSpPr>
                    <a:spLocks noChangeArrowheads="1"/>
                  </p:cNvSpPr>
                  <p:nvPr/>
                </p:nvSpPr>
                <p:spPr bwMode="auto">
                  <a:xfrm>
                    <a:off x="3067" y="3618"/>
                    <a:ext cx="89" cy="2"/>
                  </a:xfrm>
                  <a:prstGeom prst="rect">
                    <a:avLst/>
                  </a:prstGeom>
                  <a:gradFill rotWithShape="0">
                    <a:gsLst>
                      <a:gs pos="0">
                        <a:srgbClr val="FFFFFF">
                          <a:gamma/>
                          <a:shade val="80000"/>
                          <a:invGamma/>
                        </a:srgbClr>
                      </a:gs>
                      <a:gs pos="50000">
                        <a:srgbClr val="FFFFFF"/>
                      </a:gs>
                      <a:gs pos="100000">
                        <a:srgbClr val="FFFFFF">
                          <a:gamma/>
                          <a:shade val="80000"/>
                          <a:invGamma/>
                        </a:srgbClr>
                      </a:gs>
                    </a:gsLst>
                    <a:lin ang="0" scaled="1"/>
                  </a:gradFill>
                  <a:ln w="12700">
                    <a:solidFill>
                      <a:schemeClr val="bg2"/>
                    </a:solidFill>
                    <a:miter lim="800000"/>
                    <a:headEnd/>
                    <a:tailEnd/>
                  </a:ln>
                  <a:effectLst/>
                </p:spPr>
                <p:txBody>
                  <a:bodyPr wrap="none" anchor="ctr"/>
                  <a:lstStyle/>
                  <a:p>
                    <a:endParaRPr lang="el-GR"/>
                  </a:p>
                </p:txBody>
              </p:sp>
              <p:sp>
                <p:nvSpPr>
                  <p:cNvPr id="368736" name="Rectangle 96"/>
                  <p:cNvSpPr>
                    <a:spLocks noChangeArrowheads="1"/>
                  </p:cNvSpPr>
                  <p:nvPr/>
                </p:nvSpPr>
                <p:spPr bwMode="auto">
                  <a:xfrm>
                    <a:off x="3160" y="3476"/>
                    <a:ext cx="9" cy="132"/>
                  </a:xfrm>
                  <a:prstGeom prst="rect">
                    <a:avLst/>
                  </a:prstGeom>
                  <a:gradFill rotWithShape="0">
                    <a:gsLst>
                      <a:gs pos="0">
                        <a:srgbClr val="FFFFFF"/>
                      </a:gs>
                      <a:gs pos="100000">
                        <a:srgbClr val="FFFFFF">
                          <a:gamma/>
                          <a:shade val="69804"/>
                          <a:invGamma/>
                        </a:srgbClr>
                      </a:gs>
                    </a:gsLst>
                    <a:lin ang="0" scaled="1"/>
                  </a:gradFill>
                  <a:ln w="12700">
                    <a:solidFill>
                      <a:schemeClr val="folHlink"/>
                    </a:solidFill>
                    <a:miter lim="800000"/>
                    <a:headEnd/>
                    <a:tailEnd/>
                  </a:ln>
                  <a:effectLst/>
                </p:spPr>
                <p:txBody>
                  <a:bodyPr wrap="none" anchor="ctr"/>
                  <a:lstStyle/>
                  <a:p>
                    <a:endParaRPr lang="el-GR"/>
                  </a:p>
                </p:txBody>
              </p:sp>
              <p:sp>
                <p:nvSpPr>
                  <p:cNvPr id="368737" name="Rectangle 97"/>
                  <p:cNvSpPr>
                    <a:spLocks noChangeArrowheads="1"/>
                  </p:cNvSpPr>
                  <p:nvPr/>
                </p:nvSpPr>
                <p:spPr bwMode="auto">
                  <a:xfrm>
                    <a:off x="3114" y="3476"/>
                    <a:ext cx="8" cy="134"/>
                  </a:xfrm>
                  <a:prstGeom prst="rect">
                    <a:avLst/>
                  </a:prstGeom>
                  <a:gradFill rotWithShape="0">
                    <a:gsLst>
                      <a:gs pos="0">
                        <a:srgbClr val="FFFFFF"/>
                      </a:gs>
                      <a:gs pos="100000">
                        <a:srgbClr val="FFFFFF">
                          <a:gamma/>
                          <a:shade val="60000"/>
                          <a:invGamma/>
                        </a:srgbClr>
                      </a:gs>
                    </a:gsLst>
                    <a:lin ang="0" scaled="1"/>
                  </a:gradFill>
                  <a:ln w="12700">
                    <a:solidFill>
                      <a:schemeClr val="folHlink"/>
                    </a:solidFill>
                    <a:miter lim="800000"/>
                    <a:headEnd/>
                    <a:tailEnd/>
                  </a:ln>
                  <a:effectLst/>
                </p:spPr>
                <p:txBody>
                  <a:bodyPr wrap="none" anchor="ctr"/>
                  <a:lstStyle/>
                  <a:p>
                    <a:endParaRPr lang="el-GR"/>
                  </a:p>
                </p:txBody>
              </p:sp>
              <p:sp>
                <p:nvSpPr>
                  <p:cNvPr id="368738" name="Rectangle 98"/>
                  <p:cNvSpPr>
                    <a:spLocks noChangeArrowheads="1"/>
                  </p:cNvSpPr>
                  <p:nvPr/>
                </p:nvSpPr>
                <p:spPr bwMode="auto">
                  <a:xfrm>
                    <a:off x="3073" y="3476"/>
                    <a:ext cx="6" cy="132"/>
                  </a:xfrm>
                  <a:prstGeom prst="rect">
                    <a:avLst/>
                  </a:prstGeom>
                  <a:gradFill rotWithShape="0">
                    <a:gsLst>
                      <a:gs pos="0">
                        <a:srgbClr val="FFFFFF"/>
                      </a:gs>
                      <a:gs pos="100000">
                        <a:srgbClr val="FFFFFF">
                          <a:gamma/>
                          <a:shade val="60000"/>
                          <a:invGamma/>
                        </a:srgbClr>
                      </a:gs>
                    </a:gsLst>
                    <a:lin ang="0" scaled="1"/>
                  </a:gradFill>
                  <a:ln w="12700">
                    <a:solidFill>
                      <a:schemeClr val="folHlink"/>
                    </a:solidFill>
                    <a:miter lim="800000"/>
                    <a:headEnd/>
                    <a:tailEnd/>
                  </a:ln>
                  <a:effectLst/>
                </p:spPr>
                <p:txBody>
                  <a:bodyPr wrap="none" anchor="ctr"/>
                  <a:lstStyle/>
                  <a:p>
                    <a:endParaRPr lang="el-GR"/>
                  </a:p>
                </p:txBody>
              </p:sp>
            </p:grpSp>
          </p:grpSp>
          <p:grpSp>
            <p:nvGrpSpPr>
              <p:cNvPr id="16" name="Group 99"/>
              <p:cNvGrpSpPr>
                <a:grpSpLocks/>
              </p:cNvGrpSpPr>
              <p:nvPr/>
            </p:nvGrpSpPr>
            <p:grpSpPr bwMode="auto">
              <a:xfrm>
                <a:off x="1904" y="1730"/>
                <a:ext cx="112" cy="200"/>
                <a:chOff x="2884" y="2668"/>
                <a:chExt cx="448" cy="952"/>
              </a:xfrm>
            </p:grpSpPr>
            <p:sp>
              <p:nvSpPr>
                <p:cNvPr id="368740" name="Oval 100"/>
                <p:cNvSpPr>
                  <a:spLocks noChangeArrowheads="1"/>
                </p:cNvSpPr>
                <p:nvPr/>
              </p:nvSpPr>
              <p:spPr bwMode="auto">
                <a:xfrm>
                  <a:off x="2884" y="2920"/>
                  <a:ext cx="448" cy="448"/>
                </a:xfrm>
                <a:prstGeom prst="ellipse">
                  <a:avLst/>
                </a:prstGeom>
                <a:gradFill rotWithShape="0">
                  <a:gsLst>
                    <a:gs pos="0">
                      <a:srgbClr val="618FFD"/>
                    </a:gs>
                    <a:gs pos="100000">
                      <a:srgbClr val="618FFD">
                        <a:gamma/>
                        <a:tint val="60000"/>
                        <a:invGamma/>
                      </a:srgbClr>
                    </a:gs>
                  </a:gsLst>
                  <a:path path="shape">
                    <a:fillToRect l="50000" t="50000" r="50000" b="50000"/>
                  </a:path>
                </a:gradFill>
                <a:ln w="12700">
                  <a:solidFill>
                    <a:schemeClr val="folHlink"/>
                  </a:solidFill>
                  <a:round/>
                  <a:headEnd/>
                  <a:tailEnd/>
                </a:ln>
                <a:effectLst/>
              </p:spPr>
              <p:txBody>
                <a:bodyPr wrap="none" anchor="ctr"/>
                <a:lstStyle/>
                <a:p>
                  <a:endParaRPr lang="el-GR"/>
                </a:p>
              </p:txBody>
            </p:sp>
            <p:sp>
              <p:nvSpPr>
                <p:cNvPr id="368741" name="Rectangle 101"/>
                <p:cNvSpPr>
                  <a:spLocks noChangeArrowheads="1"/>
                </p:cNvSpPr>
                <p:nvPr/>
              </p:nvSpPr>
              <p:spPr bwMode="auto">
                <a:xfrm>
                  <a:off x="3064" y="2848"/>
                  <a:ext cx="100" cy="160"/>
                </a:xfrm>
                <a:prstGeom prst="rect">
                  <a:avLst/>
                </a:prstGeom>
                <a:gradFill rotWithShape="0">
                  <a:gsLst>
                    <a:gs pos="0">
                      <a:srgbClr val="618FFD">
                        <a:gamma/>
                        <a:tint val="80000"/>
                        <a:invGamma/>
                      </a:srgbClr>
                    </a:gs>
                    <a:gs pos="50000">
                      <a:srgbClr val="618FFD"/>
                    </a:gs>
                    <a:gs pos="100000">
                      <a:srgbClr val="618FFD">
                        <a:gamma/>
                        <a:tint val="80000"/>
                        <a:invGamma/>
                      </a:srgbClr>
                    </a:gs>
                  </a:gsLst>
                  <a:lin ang="0" scaled="1"/>
                </a:gradFill>
                <a:ln w="12700">
                  <a:solidFill>
                    <a:schemeClr val="folHlink"/>
                  </a:solidFill>
                  <a:miter lim="800000"/>
                  <a:headEnd/>
                  <a:tailEnd/>
                </a:ln>
                <a:effectLst/>
              </p:spPr>
              <p:txBody>
                <a:bodyPr wrap="none" anchor="ctr"/>
                <a:lstStyle/>
                <a:p>
                  <a:endParaRPr lang="el-GR"/>
                </a:p>
              </p:txBody>
            </p:sp>
            <p:sp>
              <p:nvSpPr>
                <p:cNvPr id="368742" name="Rectangle 102"/>
                <p:cNvSpPr>
                  <a:spLocks noChangeArrowheads="1"/>
                </p:cNvSpPr>
                <p:nvPr/>
              </p:nvSpPr>
              <p:spPr bwMode="auto">
                <a:xfrm>
                  <a:off x="3064" y="3316"/>
                  <a:ext cx="100" cy="160"/>
                </a:xfrm>
                <a:prstGeom prst="rect">
                  <a:avLst/>
                </a:prstGeom>
                <a:gradFill rotWithShape="0">
                  <a:gsLst>
                    <a:gs pos="0">
                      <a:srgbClr val="618FFD">
                        <a:gamma/>
                        <a:tint val="80000"/>
                        <a:invGamma/>
                      </a:srgbClr>
                    </a:gs>
                    <a:gs pos="50000">
                      <a:srgbClr val="618FFD"/>
                    </a:gs>
                    <a:gs pos="100000">
                      <a:srgbClr val="618FFD">
                        <a:gamma/>
                        <a:tint val="80000"/>
                        <a:invGamma/>
                      </a:srgbClr>
                    </a:gs>
                  </a:gsLst>
                  <a:lin ang="0" scaled="1"/>
                </a:gradFill>
                <a:ln w="12700">
                  <a:solidFill>
                    <a:schemeClr val="folHlink"/>
                  </a:solidFill>
                  <a:miter lim="800000"/>
                  <a:headEnd/>
                  <a:tailEnd/>
                </a:ln>
                <a:effectLst/>
              </p:spPr>
              <p:txBody>
                <a:bodyPr wrap="none" anchor="ctr"/>
                <a:lstStyle/>
                <a:p>
                  <a:endParaRPr lang="el-GR"/>
                </a:p>
              </p:txBody>
            </p:sp>
            <p:grpSp>
              <p:nvGrpSpPr>
                <p:cNvPr id="17" name="Group 103"/>
                <p:cNvGrpSpPr>
                  <a:grpSpLocks/>
                </p:cNvGrpSpPr>
                <p:nvPr/>
              </p:nvGrpSpPr>
              <p:grpSpPr bwMode="auto">
                <a:xfrm>
                  <a:off x="3041" y="2668"/>
                  <a:ext cx="147" cy="148"/>
                  <a:chOff x="3041" y="2668"/>
                  <a:chExt cx="147" cy="148"/>
                </a:xfrm>
              </p:grpSpPr>
              <p:sp>
                <p:nvSpPr>
                  <p:cNvPr id="368744" name="Rectangle 104"/>
                  <p:cNvSpPr>
                    <a:spLocks noChangeArrowheads="1"/>
                  </p:cNvSpPr>
                  <p:nvPr/>
                </p:nvSpPr>
                <p:spPr bwMode="auto">
                  <a:xfrm>
                    <a:off x="3041" y="2676"/>
                    <a:ext cx="147" cy="140"/>
                  </a:xfrm>
                  <a:prstGeom prst="rect">
                    <a:avLst/>
                  </a:prstGeom>
                  <a:gradFill rotWithShape="0">
                    <a:gsLst>
                      <a:gs pos="0">
                        <a:srgbClr val="FFFFFF">
                          <a:gamma/>
                          <a:shade val="89804"/>
                          <a:invGamma/>
                        </a:srgbClr>
                      </a:gs>
                      <a:gs pos="50000">
                        <a:srgbClr val="FFFFFF"/>
                      </a:gs>
                      <a:gs pos="100000">
                        <a:srgbClr val="FFFFFF">
                          <a:gamma/>
                          <a:shade val="89804"/>
                          <a:invGamma/>
                        </a:srgbClr>
                      </a:gs>
                    </a:gsLst>
                    <a:lin ang="0" scaled="1"/>
                  </a:gradFill>
                  <a:ln w="12700">
                    <a:solidFill>
                      <a:schemeClr val="bg2"/>
                    </a:solidFill>
                    <a:miter lim="800000"/>
                    <a:headEnd/>
                    <a:tailEnd/>
                  </a:ln>
                  <a:effectLst/>
                </p:spPr>
                <p:txBody>
                  <a:bodyPr wrap="none" anchor="ctr"/>
                  <a:lstStyle/>
                  <a:p>
                    <a:endParaRPr lang="el-GR"/>
                  </a:p>
                </p:txBody>
              </p:sp>
              <p:sp>
                <p:nvSpPr>
                  <p:cNvPr id="368745" name="Rectangle 105"/>
                  <p:cNvSpPr>
                    <a:spLocks noChangeArrowheads="1"/>
                  </p:cNvSpPr>
                  <p:nvPr/>
                </p:nvSpPr>
                <p:spPr bwMode="auto">
                  <a:xfrm>
                    <a:off x="3067" y="2668"/>
                    <a:ext cx="89" cy="2"/>
                  </a:xfrm>
                  <a:prstGeom prst="rect">
                    <a:avLst/>
                  </a:prstGeom>
                  <a:gradFill rotWithShape="0">
                    <a:gsLst>
                      <a:gs pos="0">
                        <a:srgbClr val="FFFFFF">
                          <a:gamma/>
                          <a:shade val="80000"/>
                          <a:invGamma/>
                        </a:srgbClr>
                      </a:gs>
                      <a:gs pos="50000">
                        <a:srgbClr val="FFFFFF"/>
                      </a:gs>
                      <a:gs pos="100000">
                        <a:srgbClr val="FFFFFF">
                          <a:gamma/>
                          <a:shade val="80000"/>
                          <a:invGamma/>
                        </a:srgbClr>
                      </a:gs>
                    </a:gsLst>
                    <a:lin ang="0" scaled="1"/>
                  </a:gradFill>
                  <a:ln w="12700">
                    <a:solidFill>
                      <a:schemeClr val="bg2"/>
                    </a:solidFill>
                    <a:miter lim="800000"/>
                    <a:headEnd/>
                    <a:tailEnd/>
                  </a:ln>
                  <a:effectLst/>
                </p:spPr>
                <p:txBody>
                  <a:bodyPr wrap="none" anchor="ctr"/>
                  <a:lstStyle/>
                  <a:p>
                    <a:endParaRPr lang="el-GR"/>
                  </a:p>
                </p:txBody>
              </p:sp>
              <p:sp>
                <p:nvSpPr>
                  <p:cNvPr id="368746" name="Rectangle 106"/>
                  <p:cNvSpPr>
                    <a:spLocks noChangeArrowheads="1"/>
                  </p:cNvSpPr>
                  <p:nvPr/>
                </p:nvSpPr>
                <p:spPr bwMode="auto">
                  <a:xfrm>
                    <a:off x="3160" y="2680"/>
                    <a:ext cx="9" cy="132"/>
                  </a:xfrm>
                  <a:prstGeom prst="rect">
                    <a:avLst/>
                  </a:prstGeom>
                  <a:gradFill rotWithShape="0">
                    <a:gsLst>
                      <a:gs pos="0">
                        <a:srgbClr val="FFFFFF"/>
                      </a:gs>
                      <a:gs pos="100000">
                        <a:srgbClr val="FFFFFF">
                          <a:gamma/>
                          <a:shade val="69804"/>
                          <a:invGamma/>
                        </a:srgbClr>
                      </a:gs>
                    </a:gsLst>
                    <a:lin ang="0" scaled="1"/>
                  </a:gradFill>
                  <a:ln w="12700">
                    <a:solidFill>
                      <a:schemeClr val="folHlink"/>
                    </a:solidFill>
                    <a:miter lim="800000"/>
                    <a:headEnd/>
                    <a:tailEnd/>
                  </a:ln>
                  <a:effectLst/>
                </p:spPr>
                <p:txBody>
                  <a:bodyPr wrap="none" anchor="ctr"/>
                  <a:lstStyle/>
                  <a:p>
                    <a:endParaRPr lang="el-GR"/>
                  </a:p>
                </p:txBody>
              </p:sp>
              <p:sp>
                <p:nvSpPr>
                  <p:cNvPr id="368747" name="Rectangle 107"/>
                  <p:cNvSpPr>
                    <a:spLocks noChangeArrowheads="1"/>
                  </p:cNvSpPr>
                  <p:nvPr/>
                </p:nvSpPr>
                <p:spPr bwMode="auto">
                  <a:xfrm>
                    <a:off x="3114" y="2678"/>
                    <a:ext cx="8" cy="134"/>
                  </a:xfrm>
                  <a:prstGeom prst="rect">
                    <a:avLst/>
                  </a:prstGeom>
                  <a:gradFill rotWithShape="0">
                    <a:gsLst>
                      <a:gs pos="0">
                        <a:srgbClr val="FFFFFF"/>
                      </a:gs>
                      <a:gs pos="100000">
                        <a:srgbClr val="FFFFFF">
                          <a:gamma/>
                          <a:shade val="60000"/>
                          <a:invGamma/>
                        </a:srgbClr>
                      </a:gs>
                    </a:gsLst>
                    <a:lin ang="0" scaled="1"/>
                  </a:gradFill>
                  <a:ln w="12700">
                    <a:solidFill>
                      <a:schemeClr val="folHlink"/>
                    </a:solidFill>
                    <a:miter lim="800000"/>
                    <a:headEnd/>
                    <a:tailEnd/>
                  </a:ln>
                  <a:effectLst/>
                </p:spPr>
                <p:txBody>
                  <a:bodyPr wrap="none" anchor="ctr"/>
                  <a:lstStyle/>
                  <a:p>
                    <a:endParaRPr lang="el-GR"/>
                  </a:p>
                </p:txBody>
              </p:sp>
              <p:sp>
                <p:nvSpPr>
                  <p:cNvPr id="368748" name="Rectangle 108"/>
                  <p:cNvSpPr>
                    <a:spLocks noChangeArrowheads="1"/>
                  </p:cNvSpPr>
                  <p:nvPr/>
                </p:nvSpPr>
                <p:spPr bwMode="auto">
                  <a:xfrm>
                    <a:off x="3073" y="2680"/>
                    <a:ext cx="6" cy="132"/>
                  </a:xfrm>
                  <a:prstGeom prst="rect">
                    <a:avLst/>
                  </a:prstGeom>
                  <a:gradFill rotWithShape="0">
                    <a:gsLst>
                      <a:gs pos="0">
                        <a:srgbClr val="FFFFFF"/>
                      </a:gs>
                      <a:gs pos="100000">
                        <a:srgbClr val="FFFFFF">
                          <a:gamma/>
                          <a:shade val="60000"/>
                          <a:invGamma/>
                        </a:srgbClr>
                      </a:gs>
                    </a:gsLst>
                    <a:lin ang="0" scaled="1"/>
                  </a:gradFill>
                  <a:ln w="12700">
                    <a:solidFill>
                      <a:schemeClr val="folHlink"/>
                    </a:solidFill>
                    <a:miter lim="800000"/>
                    <a:headEnd/>
                    <a:tailEnd/>
                  </a:ln>
                  <a:effectLst/>
                </p:spPr>
                <p:txBody>
                  <a:bodyPr wrap="none" anchor="ctr"/>
                  <a:lstStyle/>
                  <a:p>
                    <a:endParaRPr lang="el-GR"/>
                  </a:p>
                </p:txBody>
              </p:sp>
            </p:grpSp>
            <p:grpSp>
              <p:nvGrpSpPr>
                <p:cNvPr id="18" name="Group 109"/>
                <p:cNvGrpSpPr>
                  <a:grpSpLocks/>
                </p:cNvGrpSpPr>
                <p:nvPr/>
              </p:nvGrpSpPr>
              <p:grpSpPr bwMode="auto">
                <a:xfrm>
                  <a:off x="3041" y="3472"/>
                  <a:ext cx="147" cy="148"/>
                  <a:chOff x="3041" y="3472"/>
                  <a:chExt cx="147" cy="148"/>
                </a:xfrm>
              </p:grpSpPr>
              <p:sp>
                <p:nvSpPr>
                  <p:cNvPr id="368750" name="Rectangle 110"/>
                  <p:cNvSpPr>
                    <a:spLocks noChangeArrowheads="1"/>
                  </p:cNvSpPr>
                  <p:nvPr/>
                </p:nvSpPr>
                <p:spPr bwMode="auto">
                  <a:xfrm>
                    <a:off x="3041" y="3472"/>
                    <a:ext cx="147" cy="140"/>
                  </a:xfrm>
                  <a:prstGeom prst="rect">
                    <a:avLst/>
                  </a:prstGeom>
                  <a:gradFill rotWithShape="0">
                    <a:gsLst>
                      <a:gs pos="0">
                        <a:srgbClr val="FFFFFF">
                          <a:gamma/>
                          <a:shade val="89804"/>
                          <a:invGamma/>
                        </a:srgbClr>
                      </a:gs>
                      <a:gs pos="50000">
                        <a:srgbClr val="FFFFFF"/>
                      </a:gs>
                      <a:gs pos="100000">
                        <a:srgbClr val="FFFFFF">
                          <a:gamma/>
                          <a:shade val="89804"/>
                          <a:invGamma/>
                        </a:srgbClr>
                      </a:gs>
                    </a:gsLst>
                    <a:lin ang="0" scaled="1"/>
                  </a:gradFill>
                  <a:ln w="12700">
                    <a:solidFill>
                      <a:schemeClr val="bg2"/>
                    </a:solidFill>
                    <a:miter lim="800000"/>
                    <a:headEnd/>
                    <a:tailEnd/>
                  </a:ln>
                  <a:effectLst/>
                </p:spPr>
                <p:txBody>
                  <a:bodyPr wrap="none" anchor="ctr"/>
                  <a:lstStyle/>
                  <a:p>
                    <a:endParaRPr lang="el-GR"/>
                  </a:p>
                </p:txBody>
              </p:sp>
              <p:sp>
                <p:nvSpPr>
                  <p:cNvPr id="368751" name="Rectangle 111"/>
                  <p:cNvSpPr>
                    <a:spLocks noChangeArrowheads="1"/>
                  </p:cNvSpPr>
                  <p:nvPr/>
                </p:nvSpPr>
                <p:spPr bwMode="auto">
                  <a:xfrm>
                    <a:off x="3067" y="3618"/>
                    <a:ext cx="89" cy="2"/>
                  </a:xfrm>
                  <a:prstGeom prst="rect">
                    <a:avLst/>
                  </a:prstGeom>
                  <a:gradFill rotWithShape="0">
                    <a:gsLst>
                      <a:gs pos="0">
                        <a:srgbClr val="FFFFFF">
                          <a:gamma/>
                          <a:shade val="80000"/>
                          <a:invGamma/>
                        </a:srgbClr>
                      </a:gs>
                      <a:gs pos="50000">
                        <a:srgbClr val="FFFFFF"/>
                      </a:gs>
                      <a:gs pos="100000">
                        <a:srgbClr val="FFFFFF">
                          <a:gamma/>
                          <a:shade val="80000"/>
                          <a:invGamma/>
                        </a:srgbClr>
                      </a:gs>
                    </a:gsLst>
                    <a:lin ang="0" scaled="1"/>
                  </a:gradFill>
                  <a:ln w="12700">
                    <a:solidFill>
                      <a:schemeClr val="bg2"/>
                    </a:solidFill>
                    <a:miter lim="800000"/>
                    <a:headEnd/>
                    <a:tailEnd/>
                  </a:ln>
                  <a:effectLst/>
                </p:spPr>
                <p:txBody>
                  <a:bodyPr wrap="none" anchor="ctr"/>
                  <a:lstStyle/>
                  <a:p>
                    <a:endParaRPr lang="el-GR"/>
                  </a:p>
                </p:txBody>
              </p:sp>
              <p:sp>
                <p:nvSpPr>
                  <p:cNvPr id="368752" name="Rectangle 112"/>
                  <p:cNvSpPr>
                    <a:spLocks noChangeArrowheads="1"/>
                  </p:cNvSpPr>
                  <p:nvPr/>
                </p:nvSpPr>
                <p:spPr bwMode="auto">
                  <a:xfrm>
                    <a:off x="3160" y="3476"/>
                    <a:ext cx="9" cy="132"/>
                  </a:xfrm>
                  <a:prstGeom prst="rect">
                    <a:avLst/>
                  </a:prstGeom>
                  <a:gradFill rotWithShape="0">
                    <a:gsLst>
                      <a:gs pos="0">
                        <a:srgbClr val="FFFFFF"/>
                      </a:gs>
                      <a:gs pos="100000">
                        <a:srgbClr val="FFFFFF">
                          <a:gamma/>
                          <a:shade val="69804"/>
                          <a:invGamma/>
                        </a:srgbClr>
                      </a:gs>
                    </a:gsLst>
                    <a:lin ang="0" scaled="1"/>
                  </a:gradFill>
                  <a:ln w="12700">
                    <a:solidFill>
                      <a:schemeClr val="folHlink"/>
                    </a:solidFill>
                    <a:miter lim="800000"/>
                    <a:headEnd/>
                    <a:tailEnd/>
                  </a:ln>
                  <a:effectLst/>
                </p:spPr>
                <p:txBody>
                  <a:bodyPr wrap="none" anchor="ctr"/>
                  <a:lstStyle/>
                  <a:p>
                    <a:endParaRPr lang="el-GR"/>
                  </a:p>
                </p:txBody>
              </p:sp>
              <p:sp>
                <p:nvSpPr>
                  <p:cNvPr id="368753" name="Rectangle 113"/>
                  <p:cNvSpPr>
                    <a:spLocks noChangeArrowheads="1"/>
                  </p:cNvSpPr>
                  <p:nvPr/>
                </p:nvSpPr>
                <p:spPr bwMode="auto">
                  <a:xfrm>
                    <a:off x="3114" y="3476"/>
                    <a:ext cx="8" cy="134"/>
                  </a:xfrm>
                  <a:prstGeom prst="rect">
                    <a:avLst/>
                  </a:prstGeom>
                  <a:gradFill rotWithShape="0">
                    <a:gsLst>
                      <a:gs pos="0">
                        <a:srgbClr val="FFFFFF"/>
                      </a:gs>
                      <a:gs pos="100000">
                        <a:srgbClr val="FFFFFF">
                          <a:gamma/>
                          <a:shade val="60000"/>
                          <a:invGamma/>
                        </a:srgbClr>
                      </a:gs>
                    </a:gsLst>
                    <a:lin ang="0" scaled="1"/>
                  </a:gradFill>
                  <a:ln w="12700">
                    <a:solidFill>
                      <a:schemeClr val="folHlink"/>
                    </a:solidFill>
                    <a:miter lim="800000"/>
                    <a:headEnd/>
                    <a:tailEnd/>
                  </a:ln>
                  <a:effectLst/>
                </p:spPr>
                <p:txBody>
                  <a:bodyPr wrap="none" anchor="ctr"/>
                  <a:lstStyle/>
                  <a:p>
                    <a:endParaRPr lang="el-GR"/>
                  </a:p>
                </p:txBody>
              </p:sp>
              <p:sp>
                <p:nvSpPr>
                  <p:cNvPr id="368754" name="Rectangle 114"/>
                  <p:cNvSpPr>
                    <a:spLocks noChangeArrowheads="1"/>
                  </p:cNvSpPr>
                  <p:nvPr/>
                </p:nvSpPr>
                <p:spPr bwMode="auto">
                  <a:xfrm>
                    <a:off x="3073" y="3476"/>
                    <a:ext cx="6" cy="132"/>
                  </a:xfrm>
                  <a:prstGeom prst="rect">
                    <a:avLst/>
                  </a:prstGeom>
                  <a:gradFill rotWithShape="0">
                    <a:gsLst>
                      <a:gs pos="0">
                        <a:srgbClr val="FFFFFF"/>
                      </a:gs>
                      <a:gs pos="100000">
                        <a:srgbClr val="FFFFFF">
                          <a:gamma/>
                          <a:shade val="60000"/>
                          <a:invGamma/>
                        </a:srgbClr>
                      </a:gs>
                    </a:gsLst>
                    <a:lin ang="0" scaled="1"/>
                  </a:gradFill>
                  <a:ln w="12700">
                    <a:solidFill>
                      <a:schemeClr val="folHlink"/>
                    </a:solidFill>
                    <a:miter lim="800000"/>
                    <a:headEnd/>
                    <a:tailEnd/>
                  </a:ln>
                  <a:effectLst/>
                </p:spPr>
                <p:txBody>
                  <a:bodyPr wrap="none" anchor="ctr"/>
                  <a:lstStyle/>
                  <a:p>
                    <a:endParaRPr lang="el-GR"/>
                  </a:p>
                </p:txBody>
              </p:sp>
            </p:grpSp>
          </p:grpSp>
          <p:sp>
            <p:nvSpPr>
              <p:cNvPr id="368755" name="Line 115"/>
              <p:cNvSpPr>
                <a:spLocks noChangeShapeType="1"/>
              </p:cNvSpPr>
              <p:nvPr/>
            </p:nvSpPr>
            <p:spPr bwMode="auto">
              <a:xfrm flipV="1">
                <a:off x="2122" y="1816"/>
                <a:ext cx="176" cy="2"/>
              </a:xfrm>
              <a:prstGeom prst="line">
                <a:avLst/>
              </a:prstGeom>
              <a:noFill/>
              <a:ln w="28575">
                <a:solidFill>
                  <a:srgbClr val="FF0000"/>
                </a:solidFill>
                <a:round/>
                <a:headEnd/>
                <a:tailEnd type="triangle" w="med" len="med"/>
              </a:ln>
              <a:effectLst/>
            </p:spPr>
            <p:txBody>
              <a:bodyPr wrap="none" anchor="ctr"/>
              <a:lstStyle/>
              <a:p>
                <a:endParaRPr lang="el-GR"/>
              </a:p>
            </p:txBody>
          </p:sp>
          <p:sp>
            <p:nvSpPr>
              <p:cNvPr id="368756" name="Freeform 116"/>
              <p:cNvSpPr>
                <a:spLocks/>
              </p:cNvSpPr>
              <p:nvPr/>
            </p:nvSpPr>
            <p:spPr bwMode="auto">
              <a:xfrm>
                <a:off x="2110" y="2200"/>
                <a:ext cx="176" cy="2"/>
              </a:xfrm>
              <a:custGeom>
                <a:avLst/>
                <a:gdLst/>
                <a:ahLst/>
                <a:cxnLst>
                  <a:cxn ang="0">
                    <a:pos x="0" y="2"/>
                  </a:cxn>
                  <a:cxn ang="0">
                    <a:pos x="96" y="0"/>
                  </a:cxn>
                  <a:cxn ang="0">
                    <a:pos x="176" y="0"/>
                  </a:cxn>
                </a:cxnLst>
                <a:rect l="0" t="0" r="r" b="b"/>
                <a:pathLst>
                  <a:path w="176" h="2">
                    <a:moveTo>
                      <a:pt x="0" y="2"/>
                    </a:moveTo>
                    <a:lnTo>
                      <a:pt x="96" y="0"/>
                    </a:lnTo>
                    <a:lnTo>
                      <a:pt x="176" y="0"/>
                    </a:lnTo>
                  </a:path>
                </a:pathLst>
              </a:custGeom>
              <a:noFill/>
              <a:ln w="28575" cmpd="sng">
                <a:solidFill>
                  <a:srgbClr val="3366FF"/>
                </a:solidFill>
                <a:prstDash val="solid"/>
                <a:round/>
                <a:headEnd type="none" w="med" len="med"/>
                <a:tailEnd type="triangle" w="med" len="med"/>
              </a:ln>
              <a:effectLst/>
            </p:spPr>
            <p:txBody>
              <a:bodyPr wrap="none" anchor="ctr"/>
              <a:lstStyle/>
              <a:p>
                <a:endParaRPr lang="el-GR"/>
              </a:p>
            </p:txBody>
          </p:sp>
          <p:sp>
            <p:nvSpPr>
              <p:cNvPr id="368757" name="Freeform 117"/>
              <p:cNvSpPr>
                <a:spLocks/>
              </p:cNvSpPr>
              <p:nvPr/>
            </p:nvSpPr>
            <p:spPr bwMode="auto">
              <a:xfrm>
                <a:off x="2124" y="2990"/>
                <a:ext cx="176" cy="2"/>
              </a:xfrm>
              <a:custGeom>
                <a:avLst/>
                <a:gdLst/>
                <a:ahLst/>
                <a:cxnLst>
                  <a:cxn ang="0">
                    <a:pos x="0" y="2"/>
                  </a:cxn>
                  <a:cxn ang="0">
                    <a:pos x="96" y="0"/>
                  </a:cxn>
                  <a:cxn ang="0">
                    <a:pos x="176" y="0"/>
                  </a:cxn>
                </a:cxnLst>
                <a:rect l="0" t="0" r="r" b="b"/>
                <a:pathLst>
                  <a:path w="176" h="2">
                    <a:moveTo>
                      <a:pt x="0" y="2"/>
                    </a:moveTo>
                    <a:lnTo>
                      <a:pt x="96" y="0"/>
                    </a:lnTo>
                    <a:lnTo>
                      <a:pt x="176" y="0"/>
                    </a:lnTo>
                  </a:path>
                </a:pathLst>
              </a:custGeom>
              <a:noFill/>
              <a:ln w="28575" cmpd="sng">
                <a:solidFill>
                  <a:schemeClr val="tx1"/>
                </a:solidFill>
                <a:prstDash val="solid"/>
                <a:round/>
                <a:headEnd type="none" w="med" len="med"/>
                <a:tailEnd type="triangle" w="med" len="med"/>
              </a:ln>
              <a:effectLst/>
            </p:spPr>
            <p:txBody>
              <a:bodyPr wrap="none" anchor="ctr"/>
              <a:lstStyle/>
              <a:p>
                <a:endParaRPr lang="el-GR"/>
              </a:p>
            </p:txBody>
          </p:sp>
          <p:sp>
            <p:nvSpPr>
              <p:cNvPr id="368758" name="Freeform 118"/>
              <p:cNvSpPr>
                <a:spLocks/>
              </p:cNvSpPr>
              <p:nvPr/>
            </p:nvSpPr>
            <p:spPr bwMode="auto">
              <a:xfrm>
                <a:off x="1614" y="2928"/>
                <a:ext cx="408" cy="260"/>
              </a:xfrm>
              <a:custGeom>
                <a:avLst/>
                <a:gdLst/>
                <a:ahLst/>
                <a:cxnLst>
                  <a:cxn ang="0">
                    <a:pos x="0" y="0"/>
                  </a:cxn>
                  <a:cxn ang="0">
                    <a:pos x="24" y="0"/>
                  </a:cxn>
                  <a:cxn ang="0">
                    <a:pos x="65" y="8"/>
                  </a:cxn>
                  <a:cxn ang="0">
                    <a:pos x="101" y="23"/>
                  </a:cxn>
                  <a:cxn ang="0">
                    <a:pos x="132" y="41"/>
                  </a:cxn>
                  <a:cxn ang="0">
                    <a:pos x="156" y="69"/>
                  </a:cxn>
                  <a:cxn ang="0">
                    <a:pos x="180" y="128"/>
                  </a:cxn>
                  <a:cxn ang="0">
                    <a:pos x="204" y="188"/>
                  </a:cxn>
                  <a:cxn ang="0">
                    <a:pos x="227" y="230"/>
                  </a:cxn>
                  <a:cxn ang="0">
                    <a:pos x="242" y="242"/>
                  </a:cxn>
                  <a:cxn ang="0">
                    <a:pos x="264" y="252"/>
                  </a:cxn>
                  <a:cxn ang="0">
                    <a:pos x="300" y="260"/>
                  </a:cxn>
                  <a:cxn ang="0">
                    <a:pos x="339" y="255"/>
                  </a:cxn>
                  <a:cxn ang="0">
                    <a:pos x="366" y="240"/>
                  </a:cxn>
                  <a:cxn ang="0">
                    <a:pos x="387" y="218"/>
                  </a:cxn>
                  <a:cxn ang="0">
                    <a:pos x="402" y="183"/>
                  </a:cxn>
                  <a:cxn ang="0">
                    <a:pos x="408" y="157"/>
                  </a:cxn>
                  <a:cxn ang="0">
                    <a:pos x="408" y="120"/>
                  </a:cxn>
                </a:cxnLst>
                <a:rect l="0" t="0" r="r" b="b"/>
                <a:pathLst>
                  <a:path w="408" h="260">
                    <a:moveTo>
                      <a:pt x="0" y="0"/>
                    </a:moveTo>
                    <a:lnTo>
                      <a:pt x="24" y="0"/>
                    </a:lnTo>
                    <a:lnTo>
                      <a:pt x="65" y="8"/>
                    </a:lnTo>
                    <a:lnTo>
                      <a:pt x="101" y="23"/>
                    </a:lnTo>
                    <a:lnTo>
                      <a:pt x="132" y="41"/>
                    </a:lnTo>
                    <a:lnTo>
                      <a:pt x="156" y="69"/>
                    </a:lnTo>
                    <a:lnTo>
                      <a:pt x="180" y="128"/>
                    </a:lnTo>
                    <a:lnTo>
                      <a:pt x="204" y="188"/>
                    </a:lnTo>
                    <a:lnTo>
                      <a:pt x="227" y="230"/>
                    </a:lnTo>
                    <a:lnTo>
                      <a:pt x="242" y="242"/>
                    </a:lnTo>
                    <a:lnTo>
                      <a:pt x="264" y="252"/>
                    </a:lnTo>
                    <a:lnTo>
                      <a:pt x="300" y="260"/>
                    </a:lnTo>
                    <a:lnTo>
                      <a:pt x="339" y="255"/>
                    </a:lnTo>
                    <a:lnTo>
                      <a:pt x="366" y="240"/>
                    </a:lnTo>
                    <a:lnTo>
                      <a:pt x="387" y="218"/>
                    </a:lnTo>
                    <a:lnTo>
                      <a:pt x="402" y="183"/>
                    </a:lnTo>
                    <a:lnTo>
                      <a:pt x="408" y="157"/>
                    </a:lnTo>
                    <a:cubicBezTo>
                      <a:pt x="407" y="148"/>
                      <a:pt x="408" y="120"/>
                      <a:pt x="408" y="120"/>
                    </a:cubicBezTo>
                  </a:path>
                </a:pathLst>
              </a:custGeom>
              <a:noFill/>
              <a:ln w="19050" cmpd="sng">
                <a:solidFill>
                  <a:srgbClr val="808080"/>
                </a:solidFill>
                <a:prstDash val="solid"/>
                <a:round/>
                <a:headEnd type="none" w="med" len="med"/>
                <a:tailEnd type="none" w="med" len="med"/>
              </a:ln>
              <a:effectLst/>
            </p:spPr>
            <p:txBody>
              <a:bodyPr wrap="none" anchor="ctr"/>
              <a:lstStyle/>
              <a:p>
                <a:endParaRPr lang="el-GR"/>
              </a:p>
            </p:txBody>
          </p:sp>
          <p:grpSp>
            <p:nvGrpSpPr>
              <p:cNvPr id="19" name="Group 119"/>
              <p:cNvGrpSpPr>
                <a:grpSpLocks/>
              </p:cNvGrpSpPr>
              <p:nvPr/>
            </p:nvGrpSpPr>
            <p:grpSpPr bwMode="auto">
              <a:xfrm>
                <a:off x="1964" y="2860"/>
                <a:ext cx="112" cy="200"/>
                <a:chOff x="2884" y="2668"/>
                <a:chExt cx="448" cy="952"/>
              </a:xfrm>
            </p:grpSpPr>
            <p:sp>
              <p:nvSpPr>
                <p:cNvPr id="368760" name="Oval 120"/>
                <p:cNvSpPr>
                  <a:spLocks noChangeArrowheads="1"/>
                </p:cNvSpPr>
                <p:nvPr/>
              </p:nvSpPr>
              <p:spPr bwMode="auto">
                <a:xfrm>
                  <a:off x="2884" y="2920"/>
                  <a:ext cx="448" cy="448"/>
                </a:xfrm>
                <a:prstGeom prst="ellipse">
                  <a:avLst/>
                </a:prstGeom>
                <a:gradFill rotWithShape="0">
                  <a:gsLst>
                    <a:gs pos="0">
                      <a:srgbClr val="618FFD"/>
                    </a:gs>
                    <a:gs pos="100000">
                      <a:srgbClr val="618FFD">
                        <a:gamma/>
                        <a:tint val="60000"/>
                        <a:invGamma/>
                      </a:srgbClr>
                    </a:gs>
                  </a:gsLst>
                  <a:path path="shape">
                    <a:fillToRect l="50000" t="50000" r="50000" b="50000"/>
                  </a:path>
                </a:gradFill>
                <a:ln w="12700">
                  <a:solidFill>
                    <a:schemeClr val="folHlink"/>
                  </a:solidFill>
                  <a:round/>
                  <a:headEnd/>
                  <a:tailEnd/>
                </a:ln>
                <a:effectLst/>
              </p:spPr>
              <p:txBody>
                <a:bodyPr wrap="none" anchor="ctr"/>
                <a:lstStyle/>
                <a:p>
                  <a:endParaRPr lang="el-GR"/>
                </a:p>
              </p:txBody>
            </p:sp>
            <p:sp>
              <p:nvSpPr>
                <p:cNvPr id="368761" name="Rectangle 121"/>
                <p:cNvSpPr>
                  <a:spLocks noChangeArrowheads="1"/>
                </p:cNvSpPr>
                <p:nvPr/>
              </p:nvSpPr>
              <p:spPr bwMode="auto">
                <a:xfrm>
                  <a:off x="3064" y="2848"/>
                  <a:ext cx="100" cy="160"/>
                </a:xfrm>
                <a:prstGeom prst="rect">
                  <a:avLst/>
                </a:prstGeom>
                <a:gradFill rotWithShape="0">
                  <a:gsLst>
                    <a:gs pos="0">
                      <a:srgbClr val="618FFD">
                        <a:gamma/>
                        <a:tint val="80000"/>
                        <a:invGamma/>
                      </a:srgbClr>
                    </a:gs>
                    <a:gs pos="50000">
                      <a:srgbClr val="618FFD"/>
                    </a:gs>
                    <a:gs pos="100000">
                      <a:srgbClr val="618FFD">
                        <a:gamma/>
                        <a:tint val="80000"/>
                        <a:invGamma/>
                      </a:srgbClr>
                    </a:gs>
                  </a:gsLst>
                  <a:lin ang="0" scaled="1"/>
                </a:gradFill>
                <a:ln w="12700">
                  <a:solidFill>
                    <a:schemeClr val="folHlink"/>
                  </a:solidFill>
                  <a:miter lim="800000"/>
                  <a:headEnd/>
                  <a:tailEnd/>
                </a:ln>
                <a:effectLst/>
              </p:spPr>
              <p:txBody>
                <a:bodyPr wrap="none" anchor="ctr"/>
                <a:lstStyle/>
                <a:p>
                  <a:endParaRPr lang="el-GR"/>
                </a:p>
              </p:txBody>
            </p:sp>
            <p:sp>
              <p:nvSpPr>
                <p:cNvPr id="368762" name="Rectangle 122"/>
                <p:cNvSpPr>
                  <a:spLocks noChangeArrowheads="1"/>
                </p:cNvSpPr>
                <p:nvPr/>
              </p:nvSpPr>
              <p:spPr bwMode="auto">
                <a:xfrm>
                  <a:off x="3064" y="3316"/>
                  <a:ext cx="100" cy="160"/>
                </a:xfrm>
                <a:prstGeom prst="rect">
                  <a:avLst/>
                </a:prstGeom>
                <a:gradFill rotWithShape="0">
                  <a:gsLst>
                    <a:gs pos="0">
                      <a:srgbClr val="618FFD">
                        <a:gamma/>
                        <a:tint val="80000"/>
                        <a:invGamma/>
                      </a:srgbClr>
                    </a:gs>
                    <a:gs pos="50000">
                      <a:srgbClr val="618FFD"/>
                    </a:gs>
                    <a:gs pos="100000">
                      <a:srgbClr val="618FFD">
                        <a:gamma/>
                        <a:tint val="80000"/>
                        <a:invGamma/>
                      </a:srgbClr>
                    </a:gs>
                  </a:gsLst>
                  <a:lin ang="0" scaled="1"/>
                </a:gradFill>
                <a:ln w="12700">
                  <a:solidFill>
                    <a:schemeClr val="folHlink"/>
                  </a:solidFill>
                  <a:miter lim="800000"/>
                  <a:headEnd/>
                  <a:tailEnd/>
                </a:ln>
                <a:effectLst/>
              </p:spPr>
              <p:txBody>
                <a:bodyPr wrap="none" anchor="ctr"/>
                <a:lstStyle/>
                <a:p>
                  <a:endParaRPr lang="el-GR"/>
                </a:p>
              </p:txBody>
            </p:sp>
            <p:grpSp>
              <p:nvGrpSpPr>
                <p:cNvPr id="20" name="Group 123"/>
                <p:cNvGrpSpPr>
                  <a:grpSpLocks/>
                </p:cNvGrpSpPr>
                <p:nvPr/>
              </p:nvGrpSpPr>
              <p:grpSpPr bwMode="auto">
                <a:xfrm>
                  <a:off x="3041" y="2668"/>
                  <a:ext cx="147" cy="148"/>
                  <a:chOff x="3041" y="2668"/>
                  <a:chExt cx="147" cy="148"/>
                </a:xfrm>
              </p:grpSpPr>
              <p:sp>
                <p:nvSpPr>
                  <p:cNvPr id="368764" name="Rectangle 124"/>
                  <p:cNvSpPr>
                    <a:spLocks noChangeArrowheads="1"/>
                  </p:cNvSpPr>
                  <p:nvPr/>
                </p:nvSpPr>
                <p:spPr bwMode="auto">
                  <a:xfrm>
                    <a:off x="3041" y="2676"/>
                    <a:ext cx="147" cy="140"/>
                  </a:xfrm>
                  <a:prstGeom prst="rect">
                    <a:avLst/>
                  </a:prstGeom>
                  <a:gradFill rotWithShape="0">
                    <a:gsLst>
                      <a:gs pos="0">
                        <a:srgbClr val="FFFFFF">
                          <a:gamma/>
                          <a:shade val="89804"/>
                          <a:invGamma/>
                        </a:srgbClr>
                      </a:gs>
                      <a:gs pos="50000">
                        <a:srgbClr val="FFFFFF"/>
                      </a:gs>
                      <a:gs pos="100000">
                        <a:srgbClr val="FFFFFF">
                          <a:gamma/>
                          <a:shade val="89804"/>
                          <a:invGamma/>
                        </a:srgbClr>
                      </a:gs>
                    </a:gsLst>
                    <a:lin ang="0" scaled="1"/>
                  </a:gradFill>
                  <a:ln w="12700">
                    <a:solidFill>
                      <a:schemeClr val="bg2"/>
                    </a:solidFill>
                    <a:miter lim="800000"/>
                    <a:headEnd/>
                    <a:tailEnd/>
                  </a:ln>
                  <a:effectLst/>
                </p:spPr>
                <p:txBody>
                  <a:bodyPr wrap="none" anchor="ctr"/>
                  <a:lstStyle/>
                  <a:p>
                    <a:endParaRPr lang="el-GR"/>
                  </a:p>
                </p:txBody>
              </p:sp>
              <p:sp>
                <p:nvSpPr>
                  <p:cNvPr id="368765" name="Rectangle 125"/>
                  <p:cNvSpPr>
                    <a:spLocks noChangeArrowheads="1"/>
                  </p:cNvSpPr>
                  <p:nvPr/>
                </p:nvSpPr>
                <p:spPr bwMode="auto">
                  <a:xfrm>
                    <a:off x="3067" y="2668"/>
                    <a:ext cx="89" cy="2"/>
                  </a:xfrm>
                  <a:prstGeom prst="rect">
                    <a:avLst/>
                  </a:prstGeom>
                  <a:gradFill rotWithShape="0">
                    <a:gsLst>
                      <a:gs pos="0">
                        <a:srgbClr val="FFFFFF">
                          <a:gamma/>
                          <a:shade val="80000"/>
                          <a:invGamma/>
                        </a:srgbClr>
                      </a:gs>
                      <a:gs pos="50000">
                        <a:srgbClr val="FFFFFF"/>
                      </a:gs>
                      <a:gs pos="100000">
                        <a:srgbClr val="FFFFFF">
                          <a:gamma/>
                          <a:shade val="80000"/>
                          <a:invGamma/>
                        </a:srgbClr>
                      </a:gs>
                    </a:gsLst>
                    <a:lin ang="0" scaled="1"/>
                  </a:gradFill>
                  <a:ln w="12700">
                    <a:solidFill>
                      <a:schemeClr val="bg2"/>
                    </a:solidFill>
                    <a:miter lim="800000"/>
                    <a:headEnd/>
                    <a:tailEnd/>
                  </a:ln>
                  <a:effectLst/>
                </p:spPr>
                <p:txBody>
                  <a:bodyPr wrap="none" anchor="ctr"/>
                  <a:lstStyle/>
                  <a:p>
                    <a:endParaRPr lang="el-GR"/>
                  </a:p>
                </p:txBody>
              </p:sp>
              <p:sp>
                <p:nvSpPr>
                  <p:cNvPr id="368766" name="Rectangle 126"/>
                  <p:cNvSpPr>
                    <a:spLocks noChangeArrowheads="1"/>
                  </p:cNvSpPr>
                  <p:nvPr/>
                </p:nvSpPr>
                <p:spPr bwMode="auto">
                  <a:xfrm>
                    <a:off x="3160" y="2680"/>
                    <a:ext cx="9" cy="132"/>
                  </a:xfrm>
                  <a:prstGeom prst="rect">
                    <a:avLst/>
                  </a:prstGeom>
                  <a:gradFill rotWithShape="0">
                    <a:gsLst>
                      <a:gs pos="0">
                        <a:srgbClr val="FFFFFF"/>
                      </a:gs>
                      <a:gs pos="100000">
                        <a:srgbClr val="FFFFFF">
                          <a:gamma/>
                          <a:shade val="69804"/>
                          <a:invGamma/>
                        </a:srgbClr>
                      </a:gs>
                    </a:gsLst>
                    <a:lin ang="0" scaled="1"/>
                  </a:gradFill>
                  <a:ln w="12700">
                    <a:solidFill>
                      <a:schemeClr val="folHlink"/>
                    </a:solidFill>
                    <a:miter lim="800000"/>
                    <a:headEnd/>
                    <a:tailEnd/>
                  </a:ln>
                  <a:effectLst/>
                </p:spPr>
                <p:txBody>
                  <a:bodyPr wrap="none" anchor="ctr"/>
                  <a:lstStyle/>
                  <a:p>
                    <a:endParaRPr lang="el-GR"/>
                  </a:p>
                </p:txBody>
              </p:sp>
              <p:sp>
                <p:nvSpPr>
                  <p:cNvPr id="368767" name="Rectangle 127"/>
                  <p:cNvSpPr>
                    <a:spLocks noChangeArrowheads="1"/>
                  </p:cNvSpPr>
                  <p:nvPr/>
                </p:nvSpPr>
                <p:spPr bwMode="auto">
                  <a:xfrm>
                    <a:off x="3114" y="2678"/>
                    <a:ext cx="8" cy="134"/>
                  </a:xfrm>
                  <a:prstGeom prst="rect">
                    <a:avLst/>
                  </a:prstGeom>
                  <a:gradFill rotWithShape="0">
                    <a:gsLst>
                      <a:gs pos="0">
                        <a:srgbClr val="FFFFFF"/>
                      </a:gs>
                      <a:gs pos="100000">
                        <a:srgbClr val="FFFFFF">
                          <a:gamma/>
                          <a:shade val="60000"/>
                          <a:invGamma/>
                        </a:srgbClr>
                      </a:gs>
                    </a:gsLst>
                    <a:lin ang="0" scaled="1"/>
                  </a:gradFill>
                  <a:ln w="12700">
                    <a:solidFill>
                      <a:schemeClr val="folHlink"/>
                    </a:solidFill>
                    <a:miter lim="800000"/>
                    <a:headEnd/>
                    <a:tailEnd/>
                  </a:ln>
                  <a:effectLst/>
                </p:spPr>
                <p:txBody>
                  <a:bodyPr wrap="none" anchor="ctr"/>
                  <a:lstStyle/>
                  <a:p>
                    <a:endParaRPr lang="el-GR"/>
                  </a:p>
                </p:txBody>
              </p:sp>
              <p:sp>
                <p:nvSpPr>
                  <p:cNvPr id="368768" name="Rectangle 128"/>
                  <p:cNvSpPr>
                    <a:spLocks noChangeArrowheads="1"/>
                  </p:cNvSpPr>
                  <p:nvPr/>
                </p:nvSpPr>
                <p:spPr bwMode="auto">
                  <a:xfrm>
                    <a:off x="3073" y="2680"/>
                    <a:ext cx="6" cy="132"/>
                  </a:xfrm>
                  <a:prstGeom prst="rect">
                    <a:avLst/>
                  </a:prstGeom>
                  <a:gradFill rotWithShape="0">
                    <a:gsLst>
                      <a:gs pos="0">
                        <a:srgbClr val="FFFFFF"/>
                      </a:gs>
                      <a:gs pos="100000">
                        <a:srgbClr val="FFFFFF">
                          <a:gamma/>
                          <a:shade val="60000"/>
                          <a:invGamma/>
                        </a:srgbClr>
                      </a:gs>
                    </a:gsLst>
                    <a:lin ang="0" scaled="1"/>
                  </a:gradFill>
                  <a:ln w="12700">
                    <a:solidFill>
                      <a:schemeClr val="folHlink"/>
                    </a:solidFill>
                    <a:miter lim="800000"/>
                    <a:headEnd/>
                    <a:tailEnd/>
                  </a:ln>
                  <a:effectLst/>
                </p:spPr>
                <p:txBody>
                  <a:bodyPr wrap="none" anchor="ctr"/>
                  <a:lstStyle/>
                  <a:p>
                    <a:endParaRPr lang="el-GR"/>
                  </a:p>
                </p:txBody>
              </p:sp>
            </p:grpSp>
            <p:grpSp>
              <p:nvGrpSpPr>
                <p:cNvPr id="21" name="Group 129"/>
                <p:cNvGrpSpPr>
                  <a:grpSpLocks/>
                </p:cNvGrpSpPr>
                <p:nvPr/>
              </p:nvGrpSpPr>
              <p:grpSpPr bwMode="auto">
                <a:xfrm>
                  <a:off x="3041" y="3472"/>
                  <a:ext cx="147" cy="148"/>
                  <a:chOff x="3041" y="3472"/>
                  <a:chExt cx="147" cy="148"/>
                </a:xfrm>
              </p:grpSpPr>
              <p:sp>
                <p:nvSpPr>
                  <p:cNvPr id="368770" name="Rectangle 130"/>
                  <p:cNvSpPr>
                    <a:spLocks noChangeArrowheads="1"/>
                  </p:cNvSpPr>
                  <p:nvPr/>
                </p:nvSpPr>
                <p:spPr bwMode="auto">
                  <a:xfrm>
                    <a:off x="3041" y="3472"/>
                    <a:ext cx="147" cy="140"/>
                  </a:xfrm>
                  <a:prstGeom prst="rect">
                    <a:avLst/>
                  </a:prstGeom>
                  <a:gradFill rotWithShape="0">
                    <a:gsLst>
                      <a:gs pos="0">
                        <a:srgbClr val="FFFFFF">
                          <a:gamma/>
                          <a:shade val="89804"/>
                          <a:invGamma/>
                        </a:srgbClr>
                      </a:gs>
                      <a:gs pos="50000">
                        <a:srgbClr val="FFFFFF"/>
                      </a:gs>
                      <a:gs pos="100000">
                        <a:srgbClr val="FFFFFF">
                          <a:gamma/>
                          <a:shade val="89804"/>
                          <a:invGamma/>
                        </a:srgbClr>
                      </a:gs>
                    </a:gsLst>
                    <a:lin ang="0" scaled="1"/>
                  </a:gradFill>
                  <a:ln w="12700">
                    <a:solidFill>
                      <a:schemeClr val="bg2"/>
                    </a:solidFill>
                    <a:miter lim="800000"/>
                    <a:headEnd/>
                    <a:tailEnd/>
                  </a:ln>
                  <a:effectLst/>
                </p:spPr>
                <p:txBody>
                  <a:bodyPr wrap="none" anchor="ctr"/>
                  <a:lstStyle/>
                  <a:p>
                    <a:endParaRPr lang="el-GR"/>
                  </a:p>
                </p:txBody>
              </p:sp>
              <p:sp>
                <p:nvSpPr>
                  <p:cNvPr id="368771" name="Rectangle 131"/>
                  <p:cNvSpPr>
                    <a:spLocks noChangeArrowheads="1"/>
                  </p:cNvSpPr>
                  <p:nvPr/>
                </p:nvSpPr>
                <p:spPr bwMode="auto">
                  <a:xfrm>
                    <a:off x="3067" y="3618"/>
                    <a:ext cx="89" cy="2"/>
                  </a:xfrm>
                  <a:prstGeom prst="rect">
                    <a:avLst/>
                  </a:prstGeom>
                  <a:gradFill rotWithShape="0">
                    <a:gsLst>
                      <a:gs pos="0">
                        <a:srgbClr val="FFFFFF">
                          <a:gamma/>
                          <a:shade val="80000"/>
                          <a:invGamma/>
                        </a:srgbClr>
                      </a:gs>
                      <a:gs pos="50000">
                        <a:srgbClr val="FFFFFF"/>
                      </a:gs>
                      <a:gs pos="100000">
                        <a:srgbClr val="FFFFFF">
                          <a:gamma/>
                          <a:shade val="80000"/>
                          <a:invGamma/>
                        </a:srgbClr>
                      </a:gs>
                    </a:gsLst>
                    <a:lin ang="0" scaled="1"/>
                  </a:gradFill>
                  <a:ln w="12700">
                    <a:solidFill>
                      <a:schemeClr val="bg2"/>
                    </a:solidFill>
                    <a:miter lim="800000"/>
                    <a:headEnd/>
                    <a:tailEnd/>
                  </a:ln>
                  <a:effectLst/>
                </p:spPr>
                <p:txBody>
                  <a:bodyPr wrap="none" anchor="ctr"/>
                  <a:lstStyle/>
                  <a:p>
                    <a:endParaRPr lang="el-GR"/>
                  </a:p>
                </p:txBody>
              </p:sp>
              <p:sp>
                <p:nvSpPr>
                  <p:cNvPr id="368772" name="Rectangle 132"/>
                  <p:cNvSpPr>
                    <a:spLocks noChangeArrowheads="1"/>
                  </p:cNvSpPr>
                  <p:nvPr/>
                </p:nvSpPr>
                <p:spPr bwMode="auto">
                  <a:xfrm>
                    <a:off x="3160" y="3476"/>
                    <a:ext cx="9" cy="132"/>
                  </a:xfrm>
                  <a:prstGeom prst="rect">
                    <a:avLst/>
                  </a:prstGeom>
                  <a:gradFill rotWithShape="0">
                    <a:gsLst>
                      <a:gs pos="0">
                        <a:srgbClr val="FFFFFF"/>
                      </a:gs>
                      <a:gs pos="100000">
                        <a:srgbClr val="FFFFFF">
                          <a:gamma/>
                          <a:shade val="69804"/>
                          <a:invGamma/>
                        </a:srgbClr>
                      </a:gs>
                    </a:gsLst>
                    <a:lin ang="0" scaled="1"/>
                  </a:gradFill>
                  <a:ln w="12700">
                    <a:solidFill>
                      <a:schemeClr val="folHlink"/>
                    </a:solidFill>
                    <a:miter lim="800000"/>
                    <a:headEnd/>
                    <a:tailEnd/>
                  </a:ln>
                  <a:effectLst/>
                </p:spPr>
                <p:txBody>
                  <a:bodyPr wrap="none" anchor="ctr"/>
                  <a:lstStyle/>
                  <a:p>
                    <a:endParaRPr lang="el-GR"/>
                  </a:p>
                </p:txBody>
              </p:sp>
              <p:sp>
                <p:nvSpPr>
                  <p:cNvPr id="368773" name="Rectangle 133"/>
                  <p:cNvSpPr>
                    <a:spLocks noChangeArrowheads="1"/>
                  </p:cNvSpPr>
                  <p:nvPr/>
                </p:nvSpPr>
                <p:spPr bwMode="auto">
                  <a:xfrm>
                    <a:off x="3114" y="3476"/>
                    <a:ext cx="8" cy="134"/>
                  </a:xfrm>
                  <a:prstGeom prst="rect">
                    <a:avLst/>
                  </a:prstGeom>
                  <a:gradFill rotWithShape="0">
                    <a:gsLst>
                      <a:gs pos="0">
                        <a:srgbClr val="FFFFFF"/>
                      </a:gs>
                      <a:gs pos="100000">
                        <a:srgbClr val="FFFFFF">
                          <a:gamma/>
                          <a:shade val="60000"/>
                          <a:invGamma/>
                        </a:srgbClr>
                      </a:gs>
                    </a:gsLst>
                    <a:lin ang="0" scaled="1"/>
                  </a:gradFill>
                  <a:ln w="12700">
                    <a:solidFill>
                      <a:schemeClr val="folHlink"/>
                    </a:solidFill>
                    <a:miter lim="800000"/>
                    <a:headEnd/>
                    <a:tailEnd/>
                  </a:ln>
                  <a:effectLst/>
                </p:spPr>
                <p:txBody>
                  <a:bodyPr wrap="none" anchor="ctr"/>
                  <a:lstStyle/>
                  <a:p>
                    <a:endParaRPr lang="el-GR"/>
                  </a:p>
                </p:txBody>
              </p:sp>
              <p:sp>
                <p:nvSpPr>
                  <p:cNvPr id="368774" name="Rectangle 134"/>
                  <p:cNvSpPr>
                    <a:spLocks noChangeArrowheads="1"/>
                  </p:cNvSpPr>
                  <p:nvPr/>
                </p:nvSpPr>
                <p:spPr bwMode="auto">
                  <a:xfrm>
                    <a:off x="3073" y="3476"/>
                    <a:ext cx="6" cy="132"/>
                  </a:xfrm>
                  <a:prstGeom prst="rect">
                    <a:avLst/>
                  </a:prstGeom>
                  <a:gradFill rotWithShape="0">
                    <a:gsLst>
                      <a:gs pos="0">
                        <a:srgbClr val="FFFFFF"/>
                      </a:gs>
                      <a:gs pos="100000">
                        <a:srgbClr val="FFFFFF">
                          <a:gamma/>
                          <a:shade val="60000"/>
                          <a:invGamma/>
                        </a:srgbClr>
                      </a:gs>
                    </a:gsLst>
                    <a:lin ang="0" scaled="1"/>
                  </a:gradFill>
                  <a:ln w="12700">
                    <a:solidFill>
                      <a:schemeClr val="folHlink"/>
                    </a:solidFill>
                    <a:miter lim="800000"/>
                    <a:headEnd/>
                    <a:tailEnd/>
                  </a:ln>
                  <a:effectLst/>
                </p:spPr>
                <p:txBody>
                  <a:bodyPr wrap="none" anchor="ctr"/>
                  <a:lstStyle/>
                  <a:p>
                    <a:endParaRPr lang="el-GR"/>
                  </a:p>
                </p:txBody>
              </p:sp>
            </p:grpSp>
          </p:grpSp>
          <p:grpSp>
            <p:nvGrpSpPr>
              <p:cNvPr id="22" name="Group 135"/>
              <p:cNvGrpSpPr>
                <a:grpSpLocks/>
              </p:cNvGrpSpPr>
              <p:nvPr/>
            </p:nvGrpSpPr>
            <p:grpSpPr bwMode="auto">
              <a:xfrm flipH="1">
                <a:off x="1616" y="2256"/>
                <a:ext cx="164" cy="168"/>
                <a:chOff x="3097" y="2323"/>
                <a:chExt cx="268" cy="261"/>
              </a:xfrm>
            </p:grpSpPr>
            <p:sp>
              <p:nvSpPr>
                <p:cNvPr id="368776" name="AutoShape 136"/>
                <p:cNvSpPr>
                  <a:spLocks noChangeArrowheads="1"/>
                </p:cNvSpPr>
                <p:nvPr/>
              </p:nvSpPr>
              <p:spPr bwMode="auto">
                <a:xfrm>
                  <a:off x="3097" y="2328"/>
                  <a:ext cx="268" cy="256"/>
                </a:xfrm>
                <a:prstGeom prst="roundRect">
                  <a:avLst>
                    <a:gd name="adj" fmla="val 12495"/>
                  </a:avLst>
                </a:prstGeom>
                <a:solidFill>
                  <a:schemeClr val="tx1"/>
                </a:solidFill>
                <a:ln w="12700">
                  <a:solidFill>
                    <a:schemeClr val="tx1"/>
                  </a:solidFill>
                  <a:round/>
                  <a:headEnd/>
                  <a:tailEnd/>
                </a:ln>
                <a:effectLst/>
              </p:spPr>
              <p:txBody>
                <a:bodyPr wrap="none" anchor="ctr"/>
                <a:lstStyle/>
                <a:p>
                  <a:endParaRPr lang="el-GR"/>
                </a:p>
              </p:txBody>
            </p:sp>
            <p:sp>
              <p:nvSpPr>
                <p:cNvPr id="368777" name="Freeform 137"/>
                <p:cNvSpPr>
                  <a:spLocks/>
                </p:cNvSpPr>
                <p:nvPr/>
              </p:nvSpPr>
              <p:spPr bwMode="auto">
                <a:xfrm>
                  <a:off x="3117" y="2323"/>
                  <a:ext cx="232" cy="241"/>
                </a:xfrm>
                <a:custGeom>
                  <a:avLst/>
                  <a:gdLst/>
                  <a:ahLst/>
                  <a:cxnLst>
                    <a:cxn ang="0">
                      <a:pos x="0" y="0"/>
                    </a:cxn>
                    <a:cxn ang="0">
                      <a:pos x="0" y="79"/>
                    </a:cxn>
                    <a:cxn ang="0">
                      <a:pos x="0" y="103"/>
                    </a:cxn>
                    <a:cxn ang="0">
                      <a:pos x="2" y="120"/>
                    </a:cxn>
                    <a:cxn ang="0">
                      <a:pos x="2" y="136"/>
                    </a:cxn>
                    <a:cxn ang="0">
                      <a:pos x="3" y="150"/>
                    </a:cxn>
                    <a:cxn ang="0">
                      <a:pos x="6" y="161"/>
                    </a:cxn>
                    <a:cxn ang="0">
                      <a:pos x="14" y="173"/>
                    </a:cxn>
                    <a:cxn ang="0">
                      <a:pos x="18" y="185"/>
                    </a:cxn>
                    <a:cxn ang="0">
                      <a:pos x="26" y="193"/>
                    </a:cxn>
                    <a:cxn ang="0">
                      <a:pos x="38" y="210"/>
                    </a:cxn>
                    <a:cxn ang="0">
                      <a:pos x="50" y="217"/>
                    </a:cxn>
                    <a:cxn ang="0">
                      <a:pos x="68" y="227"/>
                    </a:cxn>
                    <a:cxn ang="0">
                      <a:pos x="92" y="235"/>
                    </a:cxn>
                    <a:cxn ang="0">
                      <a:pos x="122" y="240"/>
                    </a:cxn>
                    <a:cxn ang="0">
                      <a:pos x="150" y="235"/>
                    </a:cxn>
                    <a:cxn ang="0">
                      <a:pos x="173" y="226"/>
                    </a:cxn>
                    <a:cxn ang="0">
                      <a:pos x="191" y="216"/>
                    </a:cxn>
                    <a:cxn ang="0">
                      <a:pos x="206" y="202"/>
                    </a:cxn>
                    <a:cxn ang="0">
                      <a:pos x="215" y="187"/>
                    </a:cxn>
                    <a:cxn ang="0">
                      <a:pos x="227" y="154"/>
                    </a:cxn>
                    <a:cxn ang="0">
                      <a:pos x="228" y="133"/>
                    </a:cxn>
                    <a:cxn ang="0">
                      <a:pos x="231" y="118"/>
                    </a:cxn>
                    <a:cxn ang="0">
                      <a:pos x="231" y="1"/>
                    </a:cxn>
                    <a:cxn ang="0">
                      <a:pos x="216" y="3"/>
                    </a:cxn>
                    <a:cxn ang="0">
                      <a:pos x="216" y="117"/>
                    </a:cxn>
                    <a:cxn ang="0">
                      <a:pos x="216" y="144"/>
                    </a:cxn>
                    <a:cxn ang="0">
                      <a:pos x="216" y="159"/>
                    </a:cxn>
                    <a:cxn ang="0">
                      <a:pos x="206" y="181"/>
                    </a:cxn>
                    <a:cxn ang="0">
                      <a:pos x="188" y="199"/>
                    </a:cxn>
                    <a:cxn ang="0">
                      <a:pos x="166" y="215"/>
                    </a:cxn>
                    <a:cxn ang="0">
                      <a:pos x="134" y="225"/>
                    </a:cxn>
                    <a:cxn ang="0">
                      <a:pos x="108" y="225"/>
                    </a:cxn>
                    <a:cxn ang="0">
                      <a:pos x="82" y="221"/>
                    </a:cxn>
                    <a:cxn ang="0">
                      <a:pos x="60" y="213"/>
                    </a:cxn>
                    <a:cxn ang="0">
                      <a:pos x="52" y="203"/>
                    </a:cxn>
                    <a:cxn ang="0">
                      <a:pos x="36" y="191"/>
                    </a:cxn>
                    <a:cxn ang="0">
                      <a:pos x="26" y="169"/>
                    </a:cxn>
                    <a:cxn ang="0">
                      <a:pos x="18" y="157"/>
                    </a:cxn>
                    <a:cxn ang="0">
                      <a:pos x="15" y="136"/>
                    </a:cxn>
                    <a:cxn ang="0">
                      <a:pos x="17" y="121"/>
                    </a:cxn>
                    <a:cxn ang="0">
                      <a:pos x="17" y="3"/>
                    </a:cxn>
                  </a:cxnLst>
                  <a:rect l="0" t="0" r="r" b="b"/>
                  <a:pathLst>
                    <a:path w="232" h="241">
                      <a:moveTo>
                        <a:pt x="0" y="0"/>
                      </a:moveTo>
                      <a:lnTo>
                        <a:pt x="0" y="79"/>
                      </a:lnTo>
                      <a:lnTo>
                        <a:pt x="0" y="103"/>
                      </a:lnTo>
                      <a:lnTo>
                        <a:pt x="2" y="120"/>
                      </a:lnTo>
                      <a:lnTo>
                        <a:pt x="2" y="136"/>
                      </a:lnTo>
                      <a:lnTo>
                        <a:pt x="3" y="150"/>
                      </a:lnTo>
                      <a:lnTo>
                        <a:pt x="6" y="161"/>
                      </a:lnTo>
                      <a:lnTo>
                        <a:pt x="14" y="173"/>
                      </a:lnTo>
                      <a:lnTo>
                        <a:pt x="18" y="185"/>
                      </a:lnTo>
                      <a:lnTo>
                        <a:pt x="26" y="193"/>
                      </a:lnTo>
                      <a:lnTo>
                        <a:pt x="38" y="210"/>
                      </a:lnTo>
                      <a:lnTo>
                        <a:pt x="50" y="217"/>
                      </a:lnTo>
                      <a:lnTo>
                        <a:pt x="68" y="227"/>
                      </a:lnTo>
                      <a:lnTo>
                        <a:pt x="92" y="235"/>
                      </a:lnTo>
                      <a:lnTo>
                        <a:pt x="122" y="240"/>
                      </a:lnTo>
                      <a:lnTo>
                        <a:pt x="150" y="235"/>
                      </a:lnTo>
                      <a:lnTo>
                        <a:pt x="173" y="226"/>
                      </a:lnTo>
                      <a:lnTo>
                        <a:pt x="191" y="216"/>
                      </a:lnTo>
                      <a:lnTo>
                        <a:pt x="206" y="202"/>
                      </a:lnTo>
                      <a:lnTo>
                        <a:pt x="215" y="187"/>
                      </a:lnTo>
                      <a:lnTo>
                        <a:pt x="227" y="154"/>
                      </a:lnTo>
                      <a:lnTo>
                        <a:pt x="228" y="133"/>
                      </a:lnTo>
                      <a:lnTo>
                        <a:pt x="231" y="118"/>
                      </a:lnTo>
                      <a:lnTo>
                        <a:pt x="231" y="1"/>
                      </a:lnTo>
                      <a:lnTo>
                        <a:pt x="216" y="3"/>
                      </a:lnTo>
                      <a:lnTo>
                        <a:pt x="216" y="117"/>
                      </a:lnTo>
                      <a:lnTo>
                        <a:pt x="216" y="144"/>
                      </a:lnTo>
                      <a:lnTo>
                        <a:pt x="216" y="159"/>
                      </a:lnTo>
                      <a:lnTo>
                        <a:pt x="206" y="181"/>
                      </a:lnTo>
                      <a:lnTo>
                        <a:pt x="188" y="199"/>
                      </a:lnTo>
                      <a:lnTo>
                        <a:pt x="166" y="215"/>
                      </a:lnTo>
                      <a:lnTo>
                        <a:pt x="134" y="225"/>
                      </a:lnTo>
                      <a:lnTo>
                        <a:pt x="108" y="225"/>
                      </a:lnTo>
                      <a:lnTo>
                        <a:pt x="82" y="221"/>
                      </a:lnTo>
                      <a:lnTo>
                        <a:pt x="60" y="213"/>
                      </a:lnTo>
                      <a:lnTo>
                        <a:pt x="52" y="203"/>
                      </a:lnTo>
                      <a:lnTo>
                        <a:pt x="36" y="191"/>
                      </a:lnTo>
                      <a:lnTo>
                        <a:pt x="26" y="169"/>
                      </a:lnTo>
                      <a:lnTo>
                        <a:pt x="18" y="157"/>
                      </a:lnTo>
                      <a:lnTo>
                        <a:pt x="15" y="136"/>
                      </a:lnTo>
                      <a:lnTo>
                        <a:pt x="17" y="121"/>
                      </a:lnTo>
                      <a:lnTo>
                        <a:pt x="17" y="3"/>
                      </a:lnTo>
                    </a:path>
                  </a:pathLst>
                </a:custGeom>
                <a:gradFill rotWithShape="0">
                  <a:gsLst>
                    <a:gs pos="0">
                      <a:srgbClr val="CECECE"/>
                    </a:gs>
                    <a:gs pos="100000">
                      <a:srgbClr val="CECECE">
                        <a:gamma/>
                        <a:shade val="80000"/>
                        <a:invGamma/>
                      </a:srgbClr>
                    </a:gs>
                  </a:gsLst>
                  <a:lin ang="5400000" scaled="1"/>
                </a:gradFill>
                <a:ln w="12700" cap="rnd" cmpd="sng">
                  <a:noFill/>
                  <a:prstDash val="solid"/>
                  <a:round/>
                  <a:headEnd type="none" w="med" len="med"/>
                  <a:tailEnd type="none" w="med" len="med"/>
                </a:ln>
                <a:effectLst/>
              </p:spPr>
              <p:txBody>
                <a:bodyPr/>
                <a:lstStyle/>
                <a:p>
                  <a:endParaRPr lang="el-GR"/>
                </a:p>
              </p:txBody>
            </p:sp>
            <p:sp>
              <p:nvSpPr>
                <p:cNvPr id="368778" name="Oval 138"/>
                <p:cNvSpPr>
                  <a:spLocks noChangeArrowheads="1"/>
                </p:cNvSpPr>
                <p:nvPr/>
              </p:nvSpPr>
              <p:spPr bwMode="auto">
                <a:xfrm>
                  <a:off x="3131" y="2356"/>
                  <a:ext cx="204" cy="192"/>
                </a:xfrm>
                <a:prstGeom prst="ellipse">
                  <a:avLst/>
                </a:prstGeom>
                <a:gradFill rotWithShape="0">
                  <a:gsLst>
                    <a:gs pos="0">
                      <a:srgbClr val="CECECE">
                        <a:gamma/>
                        <a:tint val="0"/>
                        <a:invGamma/>
                      </a:srgbClr>
                    </a:gs>
                    <a:gs pos="100000">
                      <a:srgbClr val="CECECE"/>
                    </a:gs>
                  </a:gsLst>
                  <a:path path="shape">
                    <a:fillToRect l="50000" t="50000" r="50000" b="50000"/>
                  </a:path>
                </a:gradFill>
                <a:ln w="12700">
                  <a:solidFill>
                    <a:schemeClr val="tx1"/>
                  </a:solidFill>
                  <a:round/>
                  <a:headEnd/>
                  <a:tailEnd/>
                </a:ln>
                <a:effectLst/>
              </p:spPr>
              <p:txBody>
                <a:bodyPr wrap="none" anchor="ctr"/>
                <a:lstStyle/>
                <a:p>
                  <a:endParaRPr lang="el-GR"/>
                </a:p>
              </p:txBody>
            </p:sp>
            <p:sp>
              <p:nvSpPr>
                <p:cNvPr id="368779" name="Arc 139"/>
                <p:cNvSpPr>
                  <a:spLocks/>
                </p:cNvSpPr>
                <p:nvPr/>
              </p:nvSpPr>
              <p:spPr bwMode="auto">
                <a:xfrm>
                  <a:off x="3181" y="2404"/>
                  <a:ext cx="36" cy="33"/>
                </a:xfrm>
                <a:custGeom>
                  <a:avLst/>
                  <a:gdLst>
                    <a:gd name="G0" fmla="+- 21600 0 0"/>
                    <a:gd name="G1" fmla="+- 21592 0 0"/>
                    <a:gd name="G2" fmla="+- 21600 0 0"/>
                    <a:gd name="T0" fmla="*/ 0 w 21600"/>
                    <a:gd name="T1" fmla="*/ 21592 h 21592"/>
                    <a:gd name="T2" fmla="*/ 21000 w 21600"/>
                    <a:gd name="T3" fmla="*/ 0 h 21592"/>
                    <a:gd name="T4" fmla="*/ 21600 w 21600"/>
                    <a:gd name="T5" fmla="*/ 21592 h 21592"/>
                  </a:gdLst>
                  <a:ahLst/>
                  <a:cxnLst>
                    <a:cxn ang="0">
                      <a:pos x="T0" y="T1"/>
                    </a:cxn>
                    <a:cxn ang="0">
                      <a:pos x="T2" y="T3"/>
                    </a:cxn>
                    <a:cxn ang="0">
                      <a:pos x="T4" y="T5"/>
                    </a:cxn>
                  </a:cxnLst>
                  <a:rect l="0" t="0" r="r" b="b"/>
                  <a:pathLst>
                    <a:path w="21600" h="21592" fill="none" extrusionOk="0">
                      <a:moveTo>
                        <a:pt x="0" y="21592"/>
                      </a:moveTo>
                      <a:cubicBezTo>
                        <a:pt x="0" y="9896"/>
                        <a:pt x="9308" y="325"/>
                        <a:pt x="21000" y="0"/>
                      </a:cubicBezTo>
                    </a:path>
                    <a:path w="21600" h="21592" stroke="0" extrusionOk="0">
                      <a:moveTo>
                        <a:pt x="0" y="21592"/>
                      </a:moveTo>
                      <a:cubicBezTo>
                        <a:pt x="0" y="9896"/>
                        <a:pt x="9308" y="325"/>
                        <a:pt x="21000" y="0"/>
                      </a:cubicBezTo>
                      <a:lnTo>
                        <a:pt x="21600" y="21592"/>
                      </a:lnTo>
                      <a:close/>
                    </a:path>
                  </a:pathLst>
                </a:custGeom>
                <a:noFill/>
                <a:ln w="12700" cap="rnd">
                  <a:solidFill>
                    <a:schemeClr val="tx1"/>
                  </a:solidFill>
                  <a:round/>
                  <a:headEnd/>
                  <a:tailEnd/>
                </a:ln>
                <a:effectLst/>
              </p:spPr>
              <p:txBody>
                <a:bodyPr wrap="none" anchor="ctr"/>
                <a:lstStyle/>
                <a:p>
                  <a:endParaRPr lang="el-GR"/>
                </a:p>
              </p:txBody>
            </p:sp>
            <p:sp>
              <p:nvSpPr>
                <p:cNvPr id="368780" name="Arc 140"/>
                <p:cNvSpPr>
                  <a:spLocks/>
                </p:cNvSpPr>
                <p:nvPr/>
              </p:nvSpPr>
              <p:spPr bwMode="auto">
                <a:xfrm rot="10800000">
                  <a:off x="3251" y="2480"/>
                  <a:ext cx="36" cy="33"/>
                </a:xfrm>
                <a:custGeom>
                  <a:avLst/>
                  <a:gdLst>
                    <a:gd name="G0" fmla="+- 21600 0 0"/>
                    <a:gd name="G1" fmla="+- 21592 0 0"/>
                    <a:gd name="G2" fmla="+- 21600 0 0"/>
                    <a:gd name="T0" fmla="*/ 0 w 21600"/>
                    <a:gd name="T1" fmla="*/ 21592 h 21592"/>
                    <a:gd name="T2" fmla="*/ 21000 w 21600"/>
                    <a:gd name="T3" fmla="*/ 0 h 21592"/>
                    <a:gd name="T4" fmla="*/ 21600 w 21600"/>
                    <a:gd name="T5" fmla="*/ 21592 h 21592"/>
                  </a:gdLst>
                  <a:ahLst/>
                  <a:cxnLst>
                    <a:cxn ang="0">
                      <a:pos x="T0" y="T1"/>
                    </a:cxn>
                    <a:cxn ang="0">
                      <a:pos x="T2" y="T3"/>
                    </a:cxn>
                    <a:cxn ang="0">
                      <a:pos x="T4" y="T5"/>
                    </a:cxn>
                  </a:cxnLst>
                  <a:rect l="0" t="0" r="r" b="b"/>
                  <a:pathLst>
                    <a:path w="21600" h="21592" fill="none" extrusionOk="0">
                      <a:moveTo>
                        <a:pt x="0" y="21592"/>
                      </a:moveTo>
                      <a:cubicBezTo>
                        <a:pt x="0" y="9896"/>
                        <a:pt x="9308" y="325"/>
                        <a:pt x="21000" y="0"/>
                      </a:cubicBezTo>
                    </a:path>
                    <a:path w="21600" h="21592" stroke="0" extrusionOk="0">
                      <a:moveTo>
                        <a:pt x="0" y="21592"/>
                      </a:moveTo>
                      <a:cubicBezTo>
                        <a:pt x="0" y="9896"/>
                        <a:pt x="9308" y="325"/>
                        <a:pt x="21000" y="0"/>
                      </a:cubicBezTo>
                      <a:lnTo>
                        <a:pt x="21600" y="21592"/>
                      </a:lnTo>
                      <a:close/>
                    </a:path>
                  </a:pathLst>
                </a:custGeom>
                <a:noFill/>
                <a:ln w="12700" cap="rnd">
                  <a:solidFill>
                    <a:schemeClr val="tx1"/>
                  </a:solidFill>
                  <a:round/>
                  <a:headEnd/>
                  <a:tailEnd/>
                </a:ln>
                <a:effectLst/>
              </p:spPr>
              <p:txBody>
                <a:bodyPr wrap="none" anchor="ctr"/>
                <a:lstStyle/>
                <a:p>
                  <a:endParaRPr lang="el-GR"/>
                </a:p>
              </p:txBody>
            </p:sp>
          </p:grpSp>
          <p:grpSp>
            <p:nvGrpSpPr>
              <p:cNvPr id="23" name="Group 141"/>
              <p:cNvGrpSpPr>
                <a:grpSpLocks/>
              </p:cNvGrpSpPr>
              <p:nvPr/>
            </p:nvGrpSpPr>
            <p:grpSpPr bwMode="auto">
              <a:xfrm flipH="1">
                <a:off x="1519" y="796"/>
                <a:ext cx="206" cy="616"/>
                <a:chOff x="3183" y="692"/>
                <a:chExt cx="337" cy="956"/>
              </a:xfrm>
            </p:grpSpPr>
            <p:sp>
              <p:nvSpPr>
                <p:cNvPr id="368782" name="Arc 142"/>
                <p:cNvSpPr>
                  <a:spLocks/>
                </p:cNvSpPr>
                <p:nvPr/>
              </p:nvSpPr>
              <p:spPr bwMode="auto">
                <a:xfrm>
                  <a:off x="3188" y="1221"/>
                  <a:ext cx="328" cy="200"/>
                </a:xfrm>
                <a:custGeom>
                  <a:avLst/>
                  <a:gdLst>
                    <a:gd name="G0" fmla="+- 21600 0 0"/>
                    <a:gd name="G1" fmla="+- 3240 0 0"/>
                    <a:gd name="G2" fmla="+- 21600 0 0"/>
                    <a:gd name="T0" fmla="*/ 42956 w 43200"/>
                    <a:gd name="T1" fmla="*/ 0 h 24840"/>
                    <a:gd name="T2" fmla="*/ 0 w 43200"/>
                    <a:gd name="T3" fmla="*/ 3116 h 24840"/>
                    <a:gd name="T4" fmla="*/ 21600 w 43200"/>
                    <a:gd name="T5" fmla="*/ 3240 h 24840"/>
                  </a:gdLst>
                  <a:ahLst/>
                  <a:cxnLst>
                    <a:cxn ang="0">
                      <a:pos x="T0" y="T1"/>
                    </a:cxn>
                    <a:cxn ang="0">
                      <a:pos x="T2" y="T3"/>
                    </a:cxn>
                    <a:cxn ang="0">
                      <a:pos x="T4" y="T5"/>
                    </a:cxn>
                  </a:cxnLst>
                  <a:rect l="0" t="0" r="r" b="b"/>
                  <a:pathLst>
                    <a:path w="43200" h="24840" fill="none" extrusionOk="0">
                      <a:moveTo>
                        <a:pt x="42955" y="0"/>
                      </a:moveTo>
                      <a:cubicBezTo>
                        <a:pt x="43118" y="1072"/>
                        <a:pt x="43200" y="2155"/>
                        <a:pt x="43200" y="3240"/>
                      </a:cubicBezTo>
                      <a:cubicBezTo>
                        <a:pt x="43200" y="15169"/>
                        <a:pt x="33529" y="24840"/>
                        <a:pt x="21600" y="24840"/>
                      </a:cubicBezTo>
                      <a:cubicBezTo>
                        <a:pt x="9670" y="24840"/>
                        <a:pt x="0" y="15169"/>
                        <a:pt x="0" y="3240"/>
                      </a:cubicBezTo>
                      <a:cubicBezTo>
                        <a:pt x="-1" y="3198"/>
                        <a:pt x="0" y="3157"/>
                        <a:pt x="0" y="3116"/>
                      </a:cubicBezTo>
                    </a:path>
                    <a:path w="43200" h="24840" stroke="0" extrusionOk="0">
                      <a:moveTo>
                        <a:pt x="42955" y="0"/>
                      </a:moveTo>
                      <a:cubicBezTo>
                        <a:pt x="43118" y="1072"/>
                        <a:pt x="43200" y="2155"/>
                        <a:pt x="43200" y="3240"/>
                      </a:cubicBezTo>
                      <a:cubicBezTo>
                        <a:pt x="43200" y="15169"/>
                        <a:pt x="33529" y="24840"/>
                        <a:pt x="21600" y="24840"/>
                      </a:cubicBezTo>
                      <a:cubicBezTo>
                        <a:pt x="9670" y="24840"/>
                        <a:pt x="0" y="15169"/>
                        <a:pt x="0" y="3240"/>
                      </a:cubicBezTo>
                      <a:cubicBezTo>
                        <a:pt x="-1" y="3198"/>
                        <a:pt x="0" y="3157"/>
                        <a:pt x="0" y="3116"/>
                      </a:cubicBezTo>
                      <a:lnTo>
                        <a:pt x="21600" y="3240"/>
                      </a:lnTo>
                      <a:close/>
                    </a:path>
                  </a:pathLst>
                </a:custGeom>
                <a:gradFill rotWithShape="0">
                  <a:gsLst>
                    <a:gs pos="0">
                      <a:srgbClr val="618FFD"/>
                    </a:gs>
                    <a:gs pos="50000">
                      <a:srgbClr val="618FFD">
                        <a:gamma/>
                        <a:tint val="60000"/>
                        <a:invGamma/>
                      </a:srgbClr>
                    </a:gs>
                    <a:gs pos="100000">
                      <a:srgbClr val="618FFD"/>
                    </a:gs>
                  </a:gsLst>
                  <a:lin ang="0" scaled="1"/>
                </a:gradFill>
                <a:ln w="12700" cap="rnd">
                  <a:solidFill>
                    <a:schemeClr val="tx1"/>
                  </a:solidFill>
                  <a:round/>
                  <a:headEnd/>
                  <a:tailEnd/>
                </a:ln>
                <a:effectLst/>
              </p:spPr>
              <p:txBody>
                <a:bodyPr wrap="none" anchor="ctr"/>
                <a:lstStyle/>
                <a:p>
                  <a:endParaRPr lang="el-GR"/>
                </a:p>
              </p:txBody>
            </p:sp>
            <p:sp>
              <p:nvSpPr>
                <p:cNvPr id="368783" name="Rectangle 143"/>
                <p:cNvSpPr>
                  <a:spLocks noChangeArrowheads="1"/>
                </p:cNvSpPr>
                <p:nvPr/>
              </p:nvSpPr>
              <p:spPr bwMode="auto">
                <a:xfrm>
                  <a:off x="3183" y="827"/>
                  <a:ext cx="336" cy="417"/>
                </a:xfrm>
                <a:prstGeom prst="rect">
                  <a:avLst/>
                </a:prstGeom>
                <a:gradFill rotWithShape="0">
                  <a:gsLst>
                    <a:gs pos="0">
                      <a:srgbClr val="618FFD"/>
                    </a:gs>
                    <a:gs pos="50000">
                      <a:srgbClr val="618FFD">
                        <a:gamma/>
                        <a:tint val="60000"/>
                        <a:invGamma/>
                      </a:srgbClr>
                    </a:gs>
                    <a:gs pos="100000">
                      <a:srgbClr val="618FFD"/>
                    </a:gs>
                  </a:gsLst>
                  <a:lin ang="0" scaled="1"/>
                </a:gradFill>
                <a:ln w="12700">
                  <a:noFill/>
                  <a:miter lim="800000"/>
                  <a:headEnd/>
                  <a:tailEnd/>
                </a:ln>
                <a:effectLst/>
              </p:spPr>
              <p:txBody>
                <a:bodyPr wrap="none" anchor="ctr"/>
                <a:lstStyle/>
                <a:p>
                  <a:endParaRPr lang="el-GR"/>
                </a:p>
              </p:txBody>
            </p:sp>
            <p:sp>
              <p:nvSpPr>
                <p:cNvPr id="368784" name="Freeform 144"/>
                <p:cNvSpPr>
                  <a:spLocks/>
                </p:cNvSpPr>
                <p:nvPr/>
              </p:nvSpPr>
              <p:spPr bwMode="auto">
                <a:xfrm>
                  <a:off x="3183" y="692"/>
                  <a:ext cx="337" cy="565"/>
                </a:xfrm>
                <a:custGeom>
                  <a:avLst/>
                  <a:gdLst/>
                  <a:ahLst/>
                  <a:cxnLst>
                    <a:cxn ang="0">
                      <a:pos x="0" y="538"/>
                    </a:cxn>
                    <a:cxn ang="0">
                      <a:pos x="0" y="0"/>
                    </a:cxn>
                    <a:cxn ang="0">
                      <a:pos x="336" y="0"/>
                    </a:cxn>
                    <a:cxn ang="0">
                      <a:pos x="336" y="564"/>
                    </a:cxn>
                  </a:cxnLst>
                  <a:rect l="0" t="0" r="r" b="b"/>
                  <a:pathLst>
                    <a:path w="337" h="565">
                      <a:moveTo>
                        <a:pt x="0" y="538"/>
                      </a:moveTo>
                      <a:lnTo>
                        <a:pt x="0" y="0"/>
                      </a:lnTo>
                      <a:lnTo>
                        <a:pt x="336" y="0"/>
                      </a:lnTo>
                      <a:lnTo>
                        <a:pt x="336" y="564"/>
                      </a:lnTo>
                    </a:path>
                  </a:pathLst>
                </a:custGeom>
                <a:noFill/>
                <a:ln w="12700" cap="rnd" cmpd="sng">
                  <a:solidFill>
                    <a:schemeClr val="tx1"/>
                  </a:solidFill>
                  <a:prstDash val="solid"/>
                  <a:round/>
                  <a:headEnd type="none" w="med" len="med"/>
                  <a:tailEnd type="none" w="med" len="med"/>
                </a:ln>
                <a:effectLst/>
              </p:spPr>
              <p:txBody>
                <a:bodyPr/>
                <a:lstStyle/>
                <a:p>
                  <a:endParaRPr lang="el-GR"/>
                </a:p>
              </p:txBody>
            </p:sp>
            <p:sp>
              <p:nvSpPr>
                <p:cNvPr id="368785" name="Oval 145"/>
                <p:cNvSpPr>
                  <a:spLocks noChangeArrowheads="1"/>
                </p:cNvSpPr>
                <p:nvPr/>
              </p:nvSpPr>
              <p:spPr bwMode="auto">
                <a:xfrm>
                  <a:off x="3367" y="1188"/>
                  <a:ext cx="28" cy="40"/>
                </a:xfrm>
                <a:prstGeom prst="ellipse">
                  <a:avLst/>
                </a:prstGeom>
                <a:solidFill>
                  <a:schemeClr val="bg1"/>
                </a:solidFill>
                <a:ln w="12700">
                  <a:solidFill>
                    <a:schemeClr val="bg1"/>
                  </a:solidFill>
                  <a:round/>
                  <a:headEnd/>
                  <a:tailEnd/>
                </a:ln>
                <a:effectLst/>
              </p:spPr>
              <p:txBody>
                <a:bodyPr wrap="none" anchor="ctr"/>
                <a:lstStyle/>
                <a:p>
                  <a:endParaRPr lang="el-GR"/>
                </a:p>
              </p:txBody>
            </p:sp>
            <p:sp>
              <p:nvSpPr>
                <p:cNvPr id="368786" name="Oval 146"/>
                <p:cNvSpPr>
                  <a:spLocks noChangeArrowheads="1"/>
                </p:cNvSpPr>
                <p:nvPr/>
              </p:nvSpPr>
              <p:spPr bwMode="auto">
                <a:xfrm>
                  <a:off x="3427" y="1092"/>
                  <a:ext cx="28" cy="40"/>
                </a:xfrm>
                <a:prstGeom prst="ellipse">
                  <a:avLst/>
                </a:prstGeom>
                <a:solidFill>
                  <a:schemeClr val="bg1"/>
                </a:solidFill>
                <a:ln w="12700">
                  <a:solidFill>
                    <a:schemeClr val="bg1"/>
                  </a:solidFill>
                  <a:round/>
                  <a:headEnd/>
                  <a:tailEnd/>
                </a:ln>
                <a:effectLst/>
              </p:spPr>
              <p:txBody>
                <a:bodyPr wrap="none" anchor="ctr"/>
                <a:lstStyle/>
                <a:p>
                  <a:endParaRPr lang="el-GR"/>
                </a:p>
              </p:txBody>
            </p:sp>
            <p:sp>
              <p:nvSpPr>
                <p:cNvPr id="368787" name="Oval 147"/>
                <p:cNvSpPr>
                  <a:spLocks noChangeArrowheads="1"/>
                </p:cNvSpPr>
                <p:nvPr/>
              </p:nvSpPr>
              <p:spPr bwMode="auto">
                <a:xfrm>
                  <a:off x="3319" y="1032"/>
                  <a:ext cx="28" cy="40"/>
                </a:xfrm>
                <a:prstGeom prst="ellipse">
                  <a:avLst/>
                </a:prstGeom>
                <a:solidFill>
                  <a:schemeClr val="bg1"/>
                </a:solidFill>
                <a:ln w="12700">
                  <a:solidFill>
                    <a:schemeClr val="bg1"/>
                  </a:solidFill>
                  <a:round/>
                  <a:headEnd/>
                  <a:tailEnd/>
                </a:ln>
                <a:effectLst/>
              </p:spPr>
              <p:txBody>
                <a:bodyPr wrap="none" anchor="ctr"/>
                <a:lstStyle/>
                <a:p>
                  <a:endParaRPr lang="el-GR"/>
                </a:p>
              </p:txBody>
            </p:sp>
            <p:sp>
              <p:nvSpPr>
                <p:cNvPr id="368788" name="Oval 148"/>
                <p:cNvSpPr>
                  <a:spLocks noChangeArrowheads="1"/>
                </p:cNvSpPr>
                <p:nvPr/>
              </p:nvSpPr>
              <p:spPr bwMode="auto">
                <a:xfrm>
                  <a:off x="3415" y="924"/>
                  <a:ext cx="28" cy="40"/>
                </a:xfrm>
                <a:prstGeom prst="ellipse">
                  <a:avLst/>
                </a:prstGeom>
                <a:solidFill>
                  <a:schemeClr val="bg1"/>
                </a:solidFill>
                <a:ln w="12700">
                  <a:solidFill>
                    <a:schemeClr val="bg1"/>
                  </a:solidFill>
                  <a:round/>
                  <a:headEnd/>
                  <a:tailEnd/>
                </a:ln>
                <a:effectLst/>
              </p:spPr>
              <p:txBody>
                <a:bodyPr wrap="none" anchor="ctr"/>
                <a:lstStyle/>
                <a:p>
                  <a:endParaRPr lang="el-GR"/>
                </a:p>
              </p:txBody>
            </p:sp>
            <p:sp>
              <p:nvSpPr>
                <p:cNvPr id="368789" name="Oval 149"/>
                <p:cNvSpPr>
                  <a:spLocks noChangeArrowheads="1"/>
                </p:cNvSpPr>
                <p:nvPr/>
              </p:nvSpPr>
              <p:spPr bwMode="auto">
                <a:xfrm>
                  <a:off x="3355" y="1296"/>
                  <a:ext cx="28" cy="40"/>
                </a:xfrm>
                <a:prstGeom prst="ellipse">
                  <a:avLst/>
                </a:prstGeom>
                <a:solidFill>
                  <a:schemeClr val="bg1"/>
                </a:solidFill>
                <a:ln w="12700">
                  <a:solidFill>
                    <a:schemeClr val="bg1"/>
                  </a:solidFill>
                  <a:round/>
                  <a:headEnd/>
                  <a:tailEnd/>
                </a:ln>
                <a:effectLst/>
              </p:spPr>
              <p:txBody>
                <a:bodyPr wrap="none" anchor="ctr"/>
                <a:lstStyle/>
                <a:p>
                  <a:endParaRPr lang="el-GR"/>
                </a:p>
              </p:txBody>
            </p:sp>
            <p:sp>
              <p:nvSpPr>
                <p:cNvPr id="368790" name="Oval 150"/>
                <p:cNvSpPr>
                  <a:spLocks noChangeArrowheads="1"/>
                </p:cNvSpPr>
                <p:nvPr/>
              </p:nvSpPr>
              <p:spPr bwMode="auto">
                <a:xfrm>
                  <a:off x="3343" y="828"/>
                  <a:ext cx="28" cy="40"/>
                </a:xfrm>
                <a:prstGeom prst="ellipse">
                  <a:avLst/>
                </a:prstGeom>
                <a:solidFill>
                  <a:schemeClr val="bg1"/>
                </a:solidFill>
                <a:ln w="12700">
                  <a:solidFill>
                    <a:schemeClr val="bg1"/>
                  </a:solidFill>
                  <a:round/>
                  <a:headEnd/>
                  <a:tailEnd/>
                </a:ln>
                <a:effectLst/>
              </p:spPr>
              <p:txBody>
                <a:bodyPr wrap="none" anchor="ctr"/>
                <a:lstStyle/>
                <a:p>
                  <a:endParaRPr lang="el-GR"/>
                </a:p>
              </p:txBody>
            </p:sp>
            <p:sp>
              <p:nvSpPr>
                <p:cNvPr id="368791" name="AutoShape 151"/>
                <p:cNvSpPr>
                  <a:spLocks noChangeArrowheads="1"/>
                </p:cNvSpPr>
                <p:nvPr/>
              </p:nvSpPr>
              <p:spPr bwMode="auto">
                <a:xfrm rot="-10800000" flipH="1" flipV="1">
                  <a:off x="3328" y="1476"/>
                  <a:ext cx="52" cy="172"/>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618FFD"/>
                    </a:gs>
                    <a:gs pos="50000">
                      <a:srgbClr val="618FFD">
                        <a:gamma/>
                        <a:tint val="80000"/>
                        <a:invGamma/>
                      </a:srgbClr>
                    </a:gs>
                    <a:gs pos="100000">
                      <a:srgbClr val="618FFD"/>
                    </a:gs>
                  </a:gsLst>
                  <a:lin ang="0" scaled="1"/>
                </a:gradFill>
                <a:ln w="12700">
                  <a:solidFill>
                    <a:schemeClr val="tx1"/>
                  </a:solidFill>
                  <a:miter lim="800000"/>
                  <a:headEnd/>
                  <a:tailEnd/>
                </a:ln>
                <a:effectLst/>
              </p:spPr>
              <p:txBody>
                <a:bodyPr wrap="none" anchor="ctr"/>
                <a:lstStyle/>
                <a:p>
                  <a:endParaRPr lang="el-GR"/>
                </a:p>
              </p:txBody>
            </p:sp>
            <p:sp>
              <p:nvSpPr>
                <p:cNvPr id="368792" name="Line 152"/>
                <p:cNvSpPr>
                  <a:spLocks noChangeShapeType="1"/>
                </p:cNvSpPr>
                <p:nvPr/>
              </p:nvSpPr>
              <p:spPr bwMode="auto">
                <a:xfrm flipV="1">
                  <a:off x="3351" y="1416"/>
                  <a:ext cx="0" cy="64"/>
                </a:xfrm>
                <a:prstGeom prst="line">
                  <a:avLst/>
                </a:prstGeom>
                <a:noFill/>
                <a:ln w="25400">
                  <a:solidFill>
                    <a:schemeClr val="tx1"/>
                  </a:solidFill>
                  <a:round/>
                  <a:headEnd/>
                  <a:tailEnd/>
                </a:ln>
                <a:effectLst/>
              </p:spPr>
              <p:txBody>
                <a:bodyPr wrap="none" anchor="ctr"/>
                <a:lstStyle/>
                <a:p>
                  <a:endParaRPr lang="el-GR"/>
                </a:p>
              </p:txBody>
            </p:sp>
          </p:grpSp>
          <p:sp>
            <p:nvSpPr>
              <p:cNvPr id="368793" name="Freeform 153"/>
              <p:cNvSpPr>
                <a:spLocks noChangeArrowheads="1"/>
              </p:cNvSpPr>
              <p:nvPr/>
            </p:nvSpPr>
            <p:spPr bwMode="auto">
              <a:xfrm>
                <a:off x="1628" y="1412"/>
                <a:ext cx="1" cy="848"/>
              </a:xfrm>
              <a:custGeom>
                <a:avLst/>
                <a:gdLst/>
                <a:ahLst/>
                <a:cxnLst>
                  <a:cxn ang="0">
                    <a:pos x="0" y="0"/>
                  </a:cxn>
                  <a:cxn ang="0">
                    <a:pos x="0" y="848"/>
                  </a:cxn>
                </a:cxnLst>
                <a:rect l="0" t="0" r="r" b="b"/>
                <a:pathLst>
                  <a:path w="1" h="848">
                    <a:moveTo>
                      <a:pt x="0" y="0"/>
                    </a:moveTo>
                    <a:lnTo>
                      <a:pt x="0" y="848"/>
                    </a:lnTo>
                  </a:path>
                </a:pathLst>
              </a:custGeom>
              <a:noFill/>
              <a:ln w="19050">
                <a:solidFill>
                  <a:schemeClr val="bg2"/>
                </a:solidFill>
                <a:round/>
                <a:headEnd/>
                <a:tailEnd/>
              </a:ln>
              <a:effectLst/>
            </p:spPr>
            <p:txBody>
              <a:bodyPr wrap="none" anchor="ctr"/>
              <a:lstStyle/>
              <a:p>
                <a:endParaRPr lang="el-GR"/>
              </a:p>
            </p:txBody>
          </p:sp>
          <p:grpSp>
            <p:nvGrpSpPr>
              <p:cNvPr id="24" name="Group 154"/>
              <p:cNvGrpSpPr>
                <a:grpSpLocks/>
              </p:cNvGrpSpPr>
              <p:nvPr/>
            </p:nvGrpSpPr>
            <p:grpSpPr bwMode="auto">
              <a:xfrm>
                <a:off x="81" y="2689"/>
                <a:ext cx="910" cy="857"/>
                <a:chOff x="81" y="2689"/>
                <a:chExt cx="910" cy="857"/>
              </a:xfrm>
            </p:grpSpPr>
            <p:sp>
              <p:nvSpPr>
                <p:cNvPr id="368795" name="Arc 155"/>
                <p:cNvSpPr>
                  <a:spLocks/>
                </p:cNvSpPr>
                <p:nvPr/>
              </p:nvSpPr>
              <p:spPr bwMode="auto">
                <a:xfrm>
                  <a:off x="733" y="2746"/>
                  <a:ext cx="258" cy="280"/>
                </a:xfrm>
                <a:custGeom>
                  <a:avLst/>
                  <a:gdLst>
                    <a:gd name="G0" fmla="+- 11995 0 0"/>
                    <a:gd name="G1" fmla="+- 21600 0 0"/>
                    <a:gd name="G2" fmla="+- 21600 0 0"/>
                    <a:gd name="T0" fmla="*/ 11865 w 33595"/>
                    <a:gd name="T1" fmla="*/ 0 h 43200"/>
                    <a:gd name="T2" fmla="*/ 0 w 33595"/>
                    <a:gd name="T3" fmla="*/ 39563 h 43200"/>
                    <a:gd name="T4" fmla="*/ 11995 w 33595"/>
                    <a:gd name="T5" fmla="*/ 21600 h 43200"/>
                  </a:gdLst>
                  <a:ahLst/>
                  <a:cxnLst>
                    <a:cxn ang="0">
                      <a:pos x="T0" y="T1"/>
                    </a:cxn>
                    <a:cxn ang="0">
                      <a:pos x="T2" y="T3"/>
                    </a:cxn>
                    <a:cxn ang="0">
                      <a:pos x="T4" y="T5"/>
                    </a:cxn>
                  </a:cxnLst>
                  <a:rect l="0" t="0" r="r" b="b"/>
                  <a:pathLst>
                    <a:path w="33595" h="43200" fill="none" extrusionOk="0">
                      <a:moveTo>
                        <a:pt x="11865" y="0"/>
                      </a:moveTo>
                      <a:cubicBezTo>
                        <a:pt x="11908" y="0"/>
                        <a:pt x="11951" y="-1"/>
                        <a:pt x="11995" y="0"/>
                      </a:cubicBezTo>
                      <a:cubicBezTo>
                        <a:pt x="23924" y="0"/>
                        <a:pt x="33595" y="9670"/>
                        <a:pt x="33595" y="21600"/>
                      </a:cubicBezTo>
                      <a:cubicBezTo>
                        <a:pt x="33595" y="33529"/>
                        <a:pt x="23924" y="43200"/>
                        <a:pt x="11995" y="43200"/>
                      </a:cubicBezTo>
                      <a:cubicBezTo>
                        <a:pt x="7725" y="43200"/>
                        <a:pt x="3550" y="41934"/>
                        <a:pt x="-1" y="39563"/>
                      </a:cubicBezTo>
                    </a:path>
                    <a:path w="33595" h="43200" stroke="0" extrusionOk="0">
                      <a:moveTo>
                        <a:pt x="11865" y="0"/>
                      </a:moveTo>
                      <a:cubicBezTo>
                        <a:pt x="11908" y="0"/>
                        <a:pt x="11951" y="-1"/>
                        <a:pt x="11995" y="0"/>
                      </a:cubicBezTo>
                      <a:cubicBezTo>
                        <a:pt x="23924" y="0"/>
                        <a:pt x="33595" y="9670"/>
                        <a:pt x="33595" y="21600"/>
                      </a:cubicBezTo>
                      <a:cubicBezTo>
                        <a:pt x="33595" y="33529"/>
                        <a:pt x="23924" y="43200"/>
                        <a:pt x="11995" y="43200"/>
                      </a:cubicBezTo>
                      <a:cubicBezTo>
                        <a:pt x="7725" y="43200"/>
                        <a:pt x="3550" y="41934"/>
                        <a:pt x="-1" y="39563"/>
                      </a:cubicBezTo>
                      <a:lnTo>
                        <a:pt x="11995" y="21600"/>
                      </a:lnTo>
                      <a:close/>
                    </a:path>
                  </a:pathLst>
                </a:custGeom>
                <a:noFill/>
                <a:ln w="12700" cap="rnd">
                  <a:solidFill>
                    <a:schemeClr val="tx1"/>
                  </a:solidFill>
                  <a:round/>
                  <a:headEnd/>
                  <a:tailEnd/>
                </a:ln>
                <a:effectLst/>
              </p:spPr>
              <p:txBody>
                <a:bodyPr wrap="none" anchor="ctr"/>
                <a:lstStyle/>
                <a:p>
                  <a:endParaRPr lang="el-GR"/>
                </a:p>
              </p:txBody>
            </p:sp>
            <p:sp>
              <p:nvSpPr>
                <p:cNvPr id="368796" name="Arc 156"/>
                <p:cNvSpPr>
                  <a:spLocks/>
                </p:cNvSpPr>
                <p:nvPr/>
              </p:nvSpPr>
              <p:spPr bwMode="auto">
                <a:xfrm>
                  <a:off x="437" y="2718"/>
                  <a:ext cx="245" cy="216"/>
                </a:xfrm>
                <a:custGeom>
                  <a:avLst/>
                  <a:gdLst>
                    <a:gd name="G0" fmla="+- 21600 0 0"/>
                    <a:gd name="G1" fmla="+- 20991 0 0"/>
                    <a:gd name="G2" fmla="+- 21600 0 0"/>
                    <a:gd name="T0" fmla="*/ 9382 w 21600"/>
                    <a:gd name="T1" fmla="*/ 38804 h 38804"/>
                    <a:gd name="T2" fmla="*/ 16507 w 21600"/>
                    <a:gd name="T3" fmla="*/ 0 h 38804"/>
                    <a:gd name="T4" fmla="*/ 21600 w 21600"/>
                    <a:gd name="T5" fmla="*/ 20991 h 38804"/>
                  </a:gdLst>
                  <a:ahLst/>
                  <a:cxnLst>
                    <a:cxn ang="0">
                      <a:pos x="T0" y="T1"/>
                    </a:cxn>
                    <a:cxn ang="0">
                      <a:pos x="T2" y="T3"/>
                    </a:cxn>
                    <a:cxn ang="0">
                      <a:pos x="T4" y="T5"/>
                    </a:cxn>
                  </a:cxnLst>
                  <a:rect l="0" t="0" r="r" b="b"/>
                  <a:pathLst>
                    <a:path w="21600" h="38804" fill="none" extrusionOk="0">
                      <a:moveTo>
                        <a:pt x="9382" y="38803"/>
                      </a:moveTo>
                      <a:cubicBezTo>
                        <a:pt x="3509" y="34775"/>
                        <a:pt x="0" y="28112"/>
                        <a:pt x="0" y="20991"/>
                      </a:cubicBezTo>
                      <a:cubicBezTo>
                        <a:pt x="-1" y="11023"/>
                        <a:pt x="6820" y="2350"/>
                        <a:pt x="16507" y="0"/>
                      </a:cubicBezTo>
                    </a:path>
                    <a:path w="21600" h="38804" stroke="0" extrusionOk="0">
                      <a:moveTo>
                        <a:pt x="9382" y="38803"/>
                      </a:moveTo>
                      <a:cubicBezTo>
                        <a:pt x="3509" y="34775"/>
                        <a:pt x="0" y="28112"/>
                        <a:pt x="0" y="20991"/>
                      </a:cubicBezTo>
                      <a:cubicBezTo>
                        <a:pt x="-1" y="11023"/>
                        <a:pt x="6820" y="2350"/>
                        <a:pt x="16507" y="0"/>
                      </a:cubicBezTo>
                      <a:lnTo>
                        <a:pt x="21600" y="20991"/>
                      </a:lnTo>
                      <a:close/>
                    </a:path>
                  </a:pathLst>
                </a:custGeom>
                <a:noFill/>
                <a:ln w="12700" cap="rnd">
                  <a:solidFill>
                    <a:srgbClr val="000000"/>
                  </a:solidFill>
                  <a:round/>
                  <a:headEnd/>
                  <a:tailEnd/>
                </a:ln>
                <a:effectLst/>
              </p:spPr>
              <p:txBody>
                <a:bodyPr wrap="none" anchor="ctr"/>
                <a:lstStyle/>
                <a:p>
                  <a:endParaRPr lang="el-GR"/>
                </a:p>
              </p:txBody>
            </p:sp>
            <p:sp>
              <p:nvSpPr>
                <p:cNvPr id="368797" name="Freeform 157" descr="Petit damier"/>
                <p:cNvSpPr>
                  <a:spLocks/>
                </p:cNvSpPr>
                <p:nvPr/>
              </p:nvSpPr>
              <p:spPr bwMode="auto">
                <a:xfrm>
                  <a:off x="753" y="2713"/>
                  <a:ext cx="63" cy="50"/>
                </a:xfrm>
                <a:custGeom>
                  <a:avLst/>
                  <a:gdLst/>
                  <a:ahLst/>
                  <a:cxnLst>
                    <a:cxn ang="0">
                      <a:pos x="47" y="3"/>
                    </a:cxn>
                    <a:cxn ang="0">
                      <a:pos x="24" y="6"/>
                    </a:cxn>
                    <a:cxn ang="0">
                      <a:pos x="12" y="10"/>
                    </a:cxn>
                    <a:cxn ang="0">
                      <a:pos x="4" y="20"/>
                    </a:cxn>
                    <a:cxn ang="0">
                      <a:pos x="0" y="32"/>
                    </a:cxn>
                    <a:cxn ang="0">
                      <a:pos x="8" y="45"/>
                    </a:cxn>
                    <a:cxn ang="0">
                      <a:pos x="21" y="56"/>
                    </a:cxn>
                    <a:cxn ang="0">
                      <a:pos x="46" y="62"/>
                    </a:cxn>
                    <a:cxn ang="0">
                      <a:pos x="82" y="65"/>
                    </a:cxn>
                    <a:cxn ang="0">
                      <a:pos x="94" y="63"/>
                    </a:cxn>
                    <a:cxn ang="0">
                      <a:pos x="94" y="22"/>
                    </a:cxn>
                    <a:cxn ang="0">
                      <a:pos x="92" y="3"/>
                    </a:cxn>
                    <a:cxn ang="0">
                      <a:pos x="69" y="0"/>
                    </a:cxn>
                    <a:cxn ang="0">
                      <a:pos x="47" y="3"/>
                    </a:cxn>
                  </a:cxnLst>
                  <a:rect l="0" t="0" r="r" b="b"/>
                  <a:pathLst>
                    <a:path w="95" h="66">
                      <a:moveTo>
                        <a:pt x="47" y="3"/>
                      </a:moveTo>
                      <a:lnTo>
                        <a:pt x="24" y="6"/>
                      </a:lnTo>
                      <a:lnTo>
                        <a:pt x="12" y="10"/>
                      </a:lnTo>
                      <a:lnTo>
                        <a:pt x="4" y="20"/>
                      </a:lnTo>
                      <a:lnTo>
                        <a:pt x="0" y="32"/>
                      </a:lnTo>
                      <a:lnTo>
                        <a:pt x="8" y="45"/>
                      </a:lnTo>
                      <a:lnTo>
                        <a:pt x="21" y="56"/>
                      </a:lnTo>
                      <a:lnTo>
                        <a:pt x="46" y="62"/>
                      </a:lnTo>
                      <a:lnTo>
                        <a:pt x="82" y="65"/>
                      </a:lnTo>
                      <a:lnTo>
                        <a:pt x="94" y="63"/>
                      </a:lnTo>
                      <a:lnTo>
                        <a:pt x="94" y="22"/>
                      </a:lnTo>
                      <a:lnTo>
                        <a:pt x="92" y="3"/>
                      </a:lnTo>
                      <a:lnTo>
                        <a:pt x="69" y="0"/>
                      </a:lnTo>
                      <a:lnTo>
                        <a:pt x="47" y="3"/>
                      </a:lnTo>
                    </a:path>
                  </a:pathLst>
                </a:custGeom>
                <a:pattFill prst="smCheck">
                  <a:fgClr>
                    <a:schemeClr val="bg2"/>
                  </a:fgClr>
                  <a:bgClr>
                    <a:schemeClr val="bg1"/>
                  </a:bgClr>
                </a:pattFill>
                <a:ln w="12700" cap="rnd" cmpd="sng">
                  <a:solidFill>
                    <a:schemeClr val="bg1"/>
                  </a:solidFill>
                  <a:prstDash val="solid"/>
                  <a:round/>
                  <a:headEnd type="none" w="med" len="med"/>
                  <a:tailEnd type="none" w="med" len="med"/>
                </a:ln>
                <a:effectLst/>
              </p:spPr>
              <p:txBody>
                <a:bodyPr/>
                <a:lstStyle/>
                <a:p>
                  <a:endParaRPr lang="el-GR"/>
                </a:p>
              </p:txBody>
            </p:sp>
            <p:sp>
              <p:nvSpPr>
                <p:cNvPr id="368798" name="Arc 158"/>
                <p:cNvSpPr>
                  <a:spLocks/>
                </p:cNvSpPr>
                <p:nvPr/>
              </p:nvSpPr>
              <p:spPr bwMode="auto">
                <a:xfrm rot="5400000" flipH="1">
                  <a:off x="526" y="2995"/>
                  <a:ext cx="142" cy="47"/>
                </a:xfrm>
                <a:custGeom>
                  <a:avLst/>
                  <a:gdLst>
                    <a:gd name="G0" fmla="+- 7131 0 0"/>
                    <a:gd name="G1" fmla="+- 21600 0 0"/>
                    <a:gd name="G2" fmla="+- 21600 0 0"/>
                    <a:gd name="T0" fmla="*/ 0 w 28731"/>
                    <a:gd name="T1" fmla="*/ 1211 h 22251"/>
                    <a:gd name="T2" fmla="*/ 28721 w 28731"/>
                    <a:gd name="T3" fmla="*/ 22251 h 22251"/>
                    <a:gd name="T4" fmla="*/ 7131 w 28731"/>
                    <a:gd name="T5" fmla="*/ 21600 h 22251"/>
                  </a:gdLst>
                  <a:ahLst/>
                  <a:cxnLst>
                    <a:cxn ang="0">
                      <a:pos x="T0" y="T1"/>
                    </a:cxn>
                    <a:cxn ang="0">
                      <a:pos x="T2" y="T3"/>
                    </a:cxn>
                    <a:cxn ang="0">
                      <a:pos x="T4" y="T5"/>
                    </a:cxn>
                  </a:cxnLst>
                  <a:rect l="0" t="0" r="r" b="b"/>
                  <a:pathLst>
                    <a:path w="28731" h="22251" fill="none" extrusionOk="0">
                      <a:moveTo>
                        <a:pt x="0" y="1211"/>
                      </a:moveTo>
                      <a:cubicBezTo>
                        <a:pt x="2292" y="409"/>
                        <a:pt x="4702" y="-1"/>
                        <a:pt x="7131" y="0"/>
                      </a:cubicBezTo>
                      <a:cubicBezTo>
                        <a:pt x="19060" y="0"/>
                        <a:pt x="28731" y="9670"/>
                        <a:pt x="28731" y="21600"/>
                      </a:cubicBezTo>
                      <a:cubicBezTo>
                        <a:pt x="28731" y="21817"/>
                        <a:pt x="28727" y="22034"/>
                        <a:pt x="28721" y="22251"/>
                      </a:cubicBezTo>
                    </a:path>
                    <a:path w="28731" h="22251" stroke="0" extrusionOk="0">
                      <a:moveTo>
                        <a:pt x="0" y="1211"/>
                      </a:moveTo>
                      <a:cubicBezTo>
                        <a:pt x="2292" y="409"/>
                        <a:pt x="4702" y="-1"/>
                        <a:pt x="7131" y="0"/>
                      </a:cubicBezTo>
                      <a:cubicBezTo>
                        <a:pt x="19060" y="0"/>
                        <a:pt x="28731" y="9670"/>
                        <a:pt x="28731" y="21600"/>
                      </a:cubicBezTo>
                      <a:cubicBezTo>
                        <a:pt x="28731" y="21817"/>
                        <a:pt x="28727" y="22034"/>
                        <a:pt x="28721" y="22251"/>
                      </a:cubicBezTo>
                      <a:lnTo>
                        <a:pt x="7131" y="21600"/>
                      </a:lnTo>
                      <a:close/>
                    </a:path>
                  </a:pathLst>
                </a:custGeom>
                <a:noFill/>
                <a:ln w="12700" cap="rnd">
                  <a:solidFill>
                    <a:schemeClr val="tx1"/>
                  </a:solidFill>
                  <a:round/>
                  <a:headEnd/>
                  <a:tailEnd/>
                </a:ln>
                <a:effectLst/>
              </p:spPr>
              <p:txBody>
                <a:bodyPr wrap="none" anchor="ctr"/>
                <a:lstStyle/>
                <a:p>
                  <a:endParaRPr lang="el-GR"/>
                </a:p>
              </p:txBody>
            </p:sp>
            <p:sp>
              <p:nvSpPr>
                <p:cNvPr id="368799" name="Arc 159"/>
                <p:cNvSpPr>
                  <a:spLocks/>
                </p:cNvSpPr>
                <p:nvPr/>
              </p:nvSpPr>
              <p:spPr bwMode="auto">
                <a:xfrm rot="5400000" flipH="1">
                  <a:off x="602" y="3016"/>
                  <a:ext cx="105" cy="53"/>
                </a:xfrm>
                <a:custGeom>
                  <a:avLst/>
                  <a:gdLst>
                    <a:gd name="G0" fmla="+- 1002 0 0"/>
                    <a:gd name="G1" fmla="+- 3714 0 0"/>
                    <a:gd name="G2" fmla="+- 21600 0 0"/>
                    <a:gd name="T0" fmla="*/ 22280 w 22602"/>
                    <a:gd name="T1" fmla="*/ 0 h 25314"/>
                    <a:gd name="T2" fmla="*/ 0 w 22602"/>
                    <a:gd name="T3" fmla="*/ 25291 h 25314"/>
                    <a:gd name="T4" fmla="*/ 1002 w 22602"/>
                    <a:gd name="T5" fmla="*/ 3714 h 25314"/>
                  </a:gdLst>
                  <a:ahLst/>
                  <a:cxnLst>
                    <a:cxn ang="0">
                      <a:pos x="T0" y="T1"/>
                    </a:cxn>
                    <a:cxn ang="0">
                      <a:pos x="T2" y="T3"/>
                    </a:cxn>
                    <a:cxn ang="0">
                      <a:pos x="T4" y="T5"/>
                    </a:cxn>
                  </a:cxnLst>
                  <a:rect l="0" t="0" r="r" b="b"/>
                  <a:pathLst>
                    <a:path w="22602" h="25314" fill="none" extrusionOk="0">
                      <a:moveTo>
                        <a:pt x="22280" y="-1"/>
                      </a:moveTo>
                      <a:cubicBezTo>
                        <a:pt x="22494" y="1226"/>
                        <a:pt x="22602" y="2469"/>
                        <a:pt x="22602" y="3714"/>
                      </a:cubicBezTo>
                      <a:cubicBezTo>
                        <a:pt x="22602" y="15643"/>
                        <a:pt x="12931" y="25314"/>
                        <a:pt x="1002" y="25314"/>
                      </a:cubicBezTo>
                      <a:cubicBezTo>
                        <a:pt x="667" y="25314"/>
                        <a:pt x="333" y="25306"/>
                        <a:pt x="0" y="25290"/>
                      </a:cubicBezTo>
                    </a:path>
                    <a:path w="22602" h="25314" stroke="0" extrusionOk="0">
                      <a:moveTo>
                        <a:pt x="22280" y="-1"/>
                      </a:moveTo>
                      <a:cubicBezTo>
                        <a:pt x="22494" y="1226"/>
                        <a:pt x="22602" y="2469"/>
                        <a:pt x="22602" y="3714"/>
                      </a:cubicBezTo>
                      <a:cubicBezTo>
                        <a:pt x="22602" y="15643"/>
                        <a:pt x="12931" y="25314"/>
                        <a:pt x="1002" y="25314"/>
                      </a:cubicBezTo>
                      <a:cubicBezTo>
                        <a:pt x="667" y="25314"/>
                        <a:pt x="333" y="25306"/>
                        <a:pt x="0" y="25290"/>
                      </a:cubicBezTo>
                      <a:lnTo>
                        <a:pt x="1002" y="3714"/>
                      </a:lnTo>
                      <a:close/>
                    </a:path>
                  </a:pathLst>
                </a:custGeom>
                <a:noFill/>
                <a:ln w="12700" cap="rnd">
                  <a:solidFill>
                    <a:srgbClr val="FF0000"/>
                  </a:solidFill>
                  <a:round/>
                  <a:headEnd/>
                  <a:tailEnd/>
                </a:ln>
                <a:effectLst/>
              </p:spPr>
              <p:txBody>
                <a:bodyPr wrap="none" anchor="ctr"/>
                <a:lstStyle/>
                <a:p>
                  <a:endParaRPr lang="el-GR"/>
                </a:p>
              </p:txBody>
            </p:sp>
            <p:sp>
              <p:nvSpPr>
                <p:cNvPr id="368800" name="Freeform 160"/>
                <p:cNvSpPr>
                  <a:spLocks/>
                </p:cNvSpPr>
                <p:nvPr/>
              </p:nvSpPr>
              <p:spPr bwMode="auto">
                <a:xfrm rot="7433770">
                  <a:off x="695" y="2965"/>
                  <a:ext cx="35" cy="61"/>
                </a:xfrm>
                <a:custGeom>
                  <a:avLst/>
                  <a:gdLst/>
                  <a:ahLst/>
                  <a:cxnLst>
                    <a:cxn ang="0">
                      <a:pos x="24" y="0"/>
                    </a:cxn>
                    <a:cxn ang="0">
                      <a:pos x="56" y="24"/>
                    </a:cxn>
                    <a:cxn ang="0">
                      <a:pos x="82" y="72"/>
                    </a:cxn>
                    <a:cxn ang="0">
                      <a:pos x="62" y="90"/>
                    </a:cxn>
                    <a:cxn ang="0">
                      <a:pos x="24" y="64"/>
                    </a:cxn>
                    <a:cxn ang="0">
                      <a:pos x="0" y="16"/>
                    </a:cxn>
                  </a:cxnLst>
                  <a:rect l="0" t="0" r="r" b="b"/>
                  <a:pathLst>
                    <a:path w="83" h="91">
                      <a:moveTo>
                        <a:pt x="24" y="0"/>
                      </a:moveTo>
                      <a:lnTo>
                        <a:pt x="56" y="24"/>
                      </a:lnTo>
                      <a:lnTo>
                        <a:pt x="82" y="72"/>
                      </a:lnTo>
                      <a:lnTo>
                        <a:pt x="62" y="90"/>
                      </a:lnTo>
                      <a:lnTo>
                        <a:pt x="24" y="64"/>
                      </a:lnTo>
                      <a:lnTo>
                        <a:pt x="0" y="16"/>
                      </a:lnTo>
                    </a:path>
                  </a:pathLst>
                </a:custGeom>
                <a:solidFill>
                  <a:srgbClr val="FF3300"/>
                </a:solidFill>
                <a:ln w="12700" cap="rnd" cmpd="sng">
                  <a:solidFill>
                    <a:srgbClr val="FF0000"/>
                  </a:solidFill>
                  <a:prstDash val="solid"/>
                  <a:round/>
                  <a:headEnd type="none" w="med" len="med"/>
                  <a:tailEnd type="none" w="med" len="med"/>
                </a:ln>
                <a:effectLst/>
              </p:spPr>
              <p:txBody>
                <a:bodyPr/>
                <a:lstStyle/>
                <a:p>
                  <a:endParaRPr lang="el-GR"/>
                </a:p>
              </p:txBody>
            </p:sp>
            <p:sp>
              <p:nvSpPr>
                <p:cNvPr id="368801" name="Freeform 161"/>
                <p:cNvSpPr>
                  <a:spLocks/>
                </p:cNvSpPr>
                <p:nvPr/>
              </p:nvSpPr>
              <p:spPr bwMode="auto">
                <a:xfrm rot="14846153" flipH="1">
                  <a:off x="534" y="2914"/>
                  <a:ext cx="41" cy="48"/>
                </a:xfrm>
                <a:custGeom>
                  <a:avLst/>
                  <a:gdLst/>
                  <a:ahLst/>
                  <a:cxnLst>
                    <a:cxn ang="0">
                      <a:pos x="16" y="0"/>
                    </a:cxn>
                    <a:cxn ang="0">
                      <a:pos x="55" y="11"/>
                    </a:cxn>
                    <a:cxn ang="0">
                      <a:pos x="97" y="46"/>
                    </a:cxn>
                    <a:cxn ang="0">
                      <a:pos x="85" y="70"/>
                    </a:cxn>
                    <a:cxn ang="0">
                      <a:pos x="40" y="60"/>
                    </a:cxn>
                    <a:cxn ang="0">
                      <a:pos x="0" y="24"/>
                    </a:cxn>
                  </a:cxnLst>
                  <a:rect l="0" t="0" r="r" b="b"/>
                  <a:pathLst>
                    <a:path w="98" h="71">
                      <a:moveTo>
                        <a:pt x="16" y="0"/>
                      </a:moveTo>
                      <a:lnTo>
                        <a:pt x="55" y="11"/>
                      </a:lnTo>
                      <a:lnTo>
                        <a:pt x="97" y="46"/>
                      </a:lnTo>
                      <a:lnTo>
                        <a:pt x="85" y="70"/>
                      </a:lnTo>
                      <a:lnTo>
                        <a:pt x="40" y="60"/>
                      </a:lnTo>
                      <a:lnTo>
                        <a:pt x="0" y="24"/>
                      </a:lnTo>
                    </a:path>
                  </a:pathLst>
                </a:custGeom>
                <a:solidFill>
                  <a:schemeClr val="tx1"/>
                </a:solidFill>
                <a:ln w="12700" cap="rnd" cmpd="sng">
                  <a:solidFill>
                    <a:schemeClr val="tx1"/>
                  </a:solidFill>
                  <a:prstDash val="solid"/>
                  <a:round/>
                  <a:headEnd type="none" w="med" len="med"/>
                  <a:tailEnd type="none" w="med" len="med"/>
                </a:ln>
                <a:effectLst/>
              </p:spPr>
              <p:txBody>
                <a:bodyPr/>
                <a:lstStyle/>
                <a:p>
                  <a:endParaRPr lang="el-GR"/>
                </a:p>
              </p:txBody>
            </p:sp>
            <p:sp>
              <p:nvSpPr>
                <p:cNvPr id="368802" name="Freeform 162" descr="Petit damier"/>
                <p:cNvSpPr>
                  <a:spLocks/>
                </p:cNvSpPr>
                <p:nvPr/>
              </p:nvSpPr>
              <p:spPr bwMode="auto">
                <a:xfrm flipH="1">
                  <a:off x="619" y="2689"/>
                  <a:ext cx="63" cy="50"/>
                </a:xfrm>
                <a:custGeom>
                  <a:avLst/>
                  <a:gdLst/>
                  <a:ahLst/>
                  <a:cxnLst>
                    <a:cxn ang="0">
                      <a:pos x="47" y="3"/>
                    </a:cxn>
                    <a:cxn ang="0">
                      <a:pos x="24" y="6"/>
                    </a:cxn>
                    <a:cxn ang="0">
                      <a:pos x="12" y="10"/>
                    </a:cxn>
                    <a:cxn ang="0">
                      <a:pos x="4" y="20"/>
                    </a:cxn>
                    <a:cxn ang="0">
                      <a:pos x="0" y="32"/>
                    </a:cxn>
                    <a:cxn ang="0">
                      <a:pos x="8" y="45"/>
                    </a:cxn>
                    <a:cxn ang="0">
                      <a:pos x="21" y="56"/>
                    </a:cxn>
                    <a:cxn ang="0">
                      <a:pos x="46" y="62"/>
                    </a:cxn>
                    <a:cxn ang="0">
                      <a:pos x="82" y="65"/>
                    </a:cxn>
                    <a:cxn ang="0">
                      <a:pos x="94" y="63"/>
                    </a:cxn>
                    <a:cxn ang="0">
                      <a:pos x="94" y="22"/>
                    </a:cxn>
                    <a:cxn ang="0">
                      <a:pos x="92" y="3"/>
                    </a:cxn>
                    <a:cxn ang="0">
                      <a:pos x="69" y="0"/>
                    </a:cxn>
                    <a:cxn ang="0">
                      <a:pos x="47" y="3"/>
                    </a:cxn>
                  </a:cxnLst>
                  <a:rect l="0" t="0" r="r" b="b"/>
                  <a:pathLst>
                    <a:path w="95" h="66">
                      <a:moveTo>
                        <a:pt x="47" y="3"/>
                      </a:moveTo>
                      <a:lnTo>
                        <a:pt x="24" y="6"/>
                      </a:lnTo>
                      <a:lnTo>
                        <a:pt x="12" y="10"/>
                      </a:lnTo>
                      <a:lnTo>
                        <a:pt x="4" y="20"/>
                      </a:lnTo>
                      <a:lnTo>
                        <a:pt x="0" y="32"/>
                      </a:lnTo>
                      <a:lnTo>
                        <a:pt x="8" y="45"/>
                      </a:lnTo>
                      <a:lnTo>
                        <a:pt x="21" y="56"/>
                      </a:lnTo>
                      <a:lnTo>
                        <a:pt x="46" y="62"/>
                      </a:lnTo>
                      <a:lnTo>
                        <a:pt x="82" y="65"/>
                      </a:lnTo>
                      <a:lnTo>
                        <a:pt x="94" y="63"/>
                      </a:lnTo>
                      <a:lnTo>
                        <a:pt x="94" y="22"/>
                      </a:lnTo>
                      <a:lnTo>
                        <a:pt x="92" y="3"/>
                      </a:lnTo>
                      <a:lnTo>
                        <a:pt x="69" y="0"/>
                      </a:lnTo>
                      <a:lnTo>
                        <a:pt x="47" y="3"/>
                      </a:lnTo>
                    </a:path>
                  </a:pathLst>
                </a:custGeom>
                <a:pattFill prst="smCheck">
                  <a:fgClr>
                    <a:schemeClr val="bg2"/>
                  </a:fgClr>
                  <a:bgClr>
                    <a:schemeClr val="bg1"/>
                  </a:bgClr>
                </a:pattFill>
                <a:ln w="12700" cap="rnd" cmpd="sng">
                  <a:solidFill>
                    <a:schemeClr val="bg1"/>
                  </a:solidFill>
                  <a:prstDash val="solid"/>
                  <a:round/>
                  <a:headEnd type="none" w="med" len="med"/>
                  <a:tailEnd type="none" w="med" len="med"/>
                </a:ln>
                <a:effectLst/>
              </p:spPr>
              <p:txBody>
                <a:bodyPr/>
                <a:lstStyle/>
                <a:p>
                  <a:endParaRPr lang="el-GR"/>
                </a:p>
              </p:txBody>
            </p:sp>
            <p:sp>
              <p:nvSpPr>
                <p:cNvPr id="368803" name="Freeform 163"/>
                <p:cNvSpPr>
                  <a:spLocks/>
                </p:cNvSpPr>
                <p:nvPr/>
              </p:nvSpPr>
              <p:spPr bwMode="auto">
                <a:xfrm>
                  <a:off x="291" y="3072"/>
                  <a:ext cx="336" cy="474"/>
                </a:xfrm>
                <a:custGeom>
                  <a:avLst/>
                  <a:gdLst/>
                  <a:ahLst/>
                  <a:cxnLst>
                    <a:cxn ang="0">
                      <a:pos x="327" y="0"/>
                    </a:cxn>
                    <a:cxn ang="0">
                      <a:pos x="321" y="42"/>
                    </a:cxn>
                    <a:cxn ang="0">
                      <a:pos x="312" y="69"/>
                    </a:cxn>
                    <a:cxn ang="0">
                      <a:pos x="279" y="99"/>
                    </a:cxn>
                    <a:cxn ang="0">
                      <a:pos x="240" y="114"/>
                    </a:cxn>
                    <a:cxn ang="0">
                      <a:pos x="213" y="123"/>
                    </a:cxn>
                    <a:cxn ang="0">
                      <a:pos x="189" y="150"/>
                    </a:cxn>
                    <a:cxn ang="0">
                      <a:pos x="192" y="180"/>
                    </a:cxn>
                    <a:cxn ang="0">
                      <a:pos x="216" y="231"/>
                    </a:cxn>
                    <a:cxn ang="0">
                      <a:pos x="255" y="261"/>
                    </a:cxn>
                    <a:cxn ang="0">
                      <a:pos x="282" y="300"/>
                    </a:cxn>
                    <a:cxn ang="0">
                      <a:pos x="285" y="339"/>
                    </a:cxn>
                    <a:cxn ang="0">
                      <a:pos x="270" y="411"/>
                    </a:cxn>
                    <a:cxn ang="0">
                      <a:pos x="237" y="435"/>
                    </a:cxn>
                    <a:cxn ang="0">
                      <a:pos x="201" y="447"/>
                    </a:cxn>
                    <a:cxn ang="0">
                      <a:pos x="144" y="447"/>
                    </a:cxn>
                    <a:cxn ang="0">
                      <a:pos x="108" y="438"/>
                    </a:cxn>
                    <a:cxn ang="0">
                      <a:pos x="45" y="423"/>
                    </a:cxn>
                    <a:cxn ang="0">
                      <a:pos x="0" y="411"/>
                    </a:cxn>
                  </a:cxnLst>
                  <a:rect l="0" t="0" r="r" b="b"/>
                  <a:pathLst>
                    <a:path w="327" h="447">
                      <a:moveTo>
                        <a:pt x="327" y="0"/>
                      </a:moveTo>
                      <a:lnTo>
                        <a:pt x="321" y="42"/>
                      </a:lnTo>
                      <a:lnTo>
                        <a:pt x="312" y="69"/>
                      </a:lnTo>
                      <a:lnTo>
                        <a:pt x="279" y="99"/>
                      </a:lnTo>
                      <a:lnTo>
                        <a:pt x="240" y="114"/>
                      </a:lnTo>
                      <a:lnTo>
                        <a:pt x="213" y="123"/>
                      </a:lnTo>
                      <a:lnTo>
                        <a:pt x="189" y="150"/>
                      </a:lnTo>
                      <a:lnTo>
                        <a:pt x="192" y="180"/>
                      </a:lnTo>
                      <a:lnTo>
                        <a:pt x="216" y="231"/>
                      </a:lnTo>
                      <a:lnTo>
                        <a:pt x="255" y="261"/>
                      </a:lnTo>
                      <a:lnTo>
                        <a:pt x="282" y="300"/>
                      </a:lnTo>
                      <a:lnTo>
                        <a:pt x="285" y="339"/>
                      </a:lnTo>
                      <a:lnTo>
                        <a:pt x="270" y="411"/>
                      </a:lnTo>
                      <a:lnTo>
                        <a:pt x="237" y="435"/>
                      </a:lnTo>
                      <a:lnTo>
                        <a:pt x="201" y="447"/>
                      </a:lnTo>
                      <a:lnTo>
                        <a:pt x="144" y="447"/>
                      </a:lnTo>
                      <a:lnTo>
                        <a:pt x="108" y="438"/>
                      </a:lnTo>
                      <a:lnTo>
                        <a:pt x="45" y="423"/>
                      </a:lnTo>
                      <a:lnTo>
                        <a:pt x="0" y="411"/>
                      </a:lnTo>
                    </a:path>
                  </a:pathLst>
                </a:custGeom>
                <a:noFill/>
                <a:ln w="25400" cmpd="sng">
                  <a:solidFill>
                    <a:srgbClr val="808080"/>
                  </a:solidFill>
                  <a:prstDash val="solid"/>
                  <a:round/>
                  <a:headEnd/>
                  <a:tailEnd/>
                </a:ln>
                <a:effectLst/>
              </p:spPr>
              <p:txBody>
                <a:bodyPr wrap="none" anchor="ctr"/>
                <a:lstStyle/>
                <a:p>
                  <a:endParaRPr lang="el-GR"/>
                </a:p>
              </p:txBody>
            </p:sp>
            <p:grpSp>
              <p:nvGrpSpPr>
                <p:cNvPr id="25" name="Group 164"/>
                <p:cNvGrpSpPr>
                  <a:grpSpLocks/>
                </p:cNvGrpSpPr>
                <p:nvPr/>
              </p:nvGrpSpPr>
              <p:grpSpPr bwMode="auto">
                <a:xfrm flipH="1">
                  <a:off x="81" y="3446"/>
                  <a:ext cx="231" cy="98"/>
                  <a:chOff x="3318" y="3540"/>
                  <a:chExt cx="215" cy="92"/>
                </a:xfrm>
              </p:grpSpPr>
              <p:grpSp>
                <p:nvGrpSpPr>
                  <p:cNvPr id="26" name="Group 165"/>
                  <p:cNvGrpSpPr>
                    <a:grpSpLocks/>
                  </p:cNvGrpSpPr>
                  <p:nvPr/>
                </p:nvGrpSpPr>
                <p:grpSpPr bwMode="auto">
                  <a:xfrm>
                    <a:off x="3318" y="3540"/>
                    <a:ext cx="215" cy="92"/>
                    <a:chOff x="3318" y="3540"/>
                    <a:chExt cx="215" cy="92"/>
                  </a:xfrm>
                </p:grpSpPr>
                <p:grpSp>
                  <p:nvGrpSpPr>
                    <p:cNvPr id="27" name="Group 166"/>
                    <p:cNvGrpSpPr>
                      <a:grpSpLocks/>
                    </p:cNvGrpSpPr>
                    <p:nvPr/>
                  </p:nvGrpSpPr>
                  <p:grpSpPr bwMode="auto">
                    <a:xfrm>
                      <a:off x="3379" y="3540"/>
                      <a:ext cx="154" cy="89"/>
                      <a:chOff x="3379" y="3540"/>
                      <a:chExt cx="154" cy="89"/>
                    </a:xfrm>
                  </p:grpSpPr>
                  <p:grpSp>
                    <p:nvGrpSpPr>
                      <p:cNvPr id="28" name="Group 167"/>
                      <p:cNvGrpSpPr>
                        <a:grpSpLocks/>
                      </p:cNvGrpSpPr>
                      <p:nvPr/>
                    </p:nvGrpSpPr>
                    <p:grpSpPr bwMode="auto">
                      <a:xfrm>
                        <a:off x="3486" y="3541"/>
                        <a:ext cx="47" cy="54"/>
                        <a:chOff x="3486" y="3541"/>
                        <a:chExt cx="47" cy="54"/>
                      </a:xfrm>
                    </p:grpSpPr>
                    <p:sp>
                      <p:nvSpPr>
                        <p:cNvPr id="368808" name="Freeform 168"/>
                        <p:cNvSpPr>
                          <a:spLocks/>
                        </p:cNvSpPr>
                        <p:nvPr/>
                      </p:nvSpPr>
                      <p:spPr bwMode="auto">
                        <a:xfrm>
                          <a:off x="3486" y="3541"/>
                          <a:ext cx="42" cy="54"/>
                        </a:xfrm>
                        <a:custGeom>
                          <a:avLst/>
                          <a:gdLst/>
                          <a:ahLst/>
                          <a:cxnLst>
                            <a:cxn ang="0">
                              <a:pos x="32" y="0"/>
                            </a:cxn>
                            <a:cxn ang="0">
                              <a:pos x="0" y="5"/>
                            </a:cxn>
                            <a:cxn ang="0">
                              <a:pos x="9" y="53"/>
                            </a:cxn>
                            <a:cxn ang="0">
                              <a:pos x="41" y="47"/>
                            </a:cxn>
                            <a:cxn ang="0">
                              <a:pos x="41" y="47"/>
                            </a:cxn>
                          </a:cxnLst>
                          <a:rect l="0" t="0" r="r" b="b"/>
                          <a:pathLst>
                            <a:path w="42" h="54">
                              <a:moveTo>
                                <a:pt x="32" y="0"/>
                              </a:moveTo>
                              <a:lnTo>
                                <a:pt x="0" y="5"/>
                              </a:lnTo>
                              <a:lnTo>
                                <a:pt x="9" y="53"/>
                              </a:lnTo>
                              <a:lnTo>
                                <a:pt x="41" y="47"/>
                              </a:lnTo>
                              <a:lnTo>
                                <a:pt x="41" y="47"/>
                              </a:lnTo>
                            </a:path>
                          </a:pathLst>
                        </a:custGeom>
                        <a:gradFill rotWithShape="0">
                          <a:gsLst>
                            <a:gs pos="0">
                              <a:srgbClr val="000000"/>
                            </a:gs>
                            <a:gs pos="50000">
                              <a:srgbClr val="000000">
                                <a:gamma/>
                                <a:tint val="0"/>
                                <a:invGamma/>
                              </a:srgbClr>
                            </a:gs>
                            <a:gs pos="100000">
                              <a:srgbClr val="000000"/>
                            </a:gs>
                          </a:gsLst>
                          <a:lin ang="5400000" scaled="1"/>
                        </a:gradFill>
                        <a:ln w="0" cap="rnd" cmpd="sng">
                          <a:solidFill>
                            <a:schemeClr val="tx1"/>
                          </a:solidFill>
                          <a:prstDash val="solid"/>
                          <a:round/>
                          <a:headEnd type="none" w="med" len="med"/>
                          <a:tailEnd type="none" w="med" len="med"/>
                        </a:ln>
                        <a:effectLst/>
                      </p:spPr>
                      <p:txBody>
                        <a:bodyPr/>
                        <a:lstStyle/>
                        <a:p>
                          <a:endParaRPr lang="el-GR"/>
                        </a:p>
                      </p:txBody>
                    </p:sp>
                    <p:grpSp>
                      <p:nvGrpSpPr>
                        <p:cNvPr id="29" name="Group 169"/>
                        <p:cNvGrpSpPr>
                          <a:grpSpLocks/>
                        </p:cNvGrpSpPr>
                        <p:nvPr/>
                      </p:nvGrpSpPr>
                      <p:grpSpPr bwMode="auto">
                        <a:xfrm>
                          <a:off x="3513" y="3544"/>
                          <a:ext cx="20" cy="42"/>
                          <a:chOff x="3513" y="3544"/>
                          <a:chExt cx="20" cy="42"/>
                        </a:xfrm>
                      </p:grpSpPr>
                      <p:sp>
                        <p:nvSpPr>
                          <p:cNvPr id="368810" name="Oval 170"/>
                          <p:cNvSpPr>
                            <a:spLocks noChangeArrowheads="1"/>
                          </p:cNvSpPr>
                          <p:nvPr/>
                        </p:nvSpPr>
                        <p:spPr bwMode="auto">
                          <a:xfrm rot="20940000">
                            <a:off x="3513" y="3544"/>
                            <a:ext cx="18" cy="41"/>
                          </a:xfrm>
                          <a:prstGeom prst="ellipse">
                            <a:avLst/>
                          </a:prstGeom>
                          <a:solidFill>
                            <a:schemeClr val="folHlink"/>
                          </a:solidFill>
                          <a:ln w="0">
                            <a:solidFill>
                              <a:schemeClr val="tx1"/>
                            </a:solidFill>
                            <a:round/>
                            <a:headEnd/>
                            <a:tailEnd/>
                          </a:ln>
                          <a:effectLst/>
                        </p:spPr>
                        <p:txBody>
                          <a:bodyPr wrap="none" anchor="ctr"/>
                          <a:lstStyle/>
                          <a:p>
                            <a:endParaRPr lang="el-GR"/>
                          </a:p>
                        </p:txBody>
                      </p:sp>
                      <p:sp>
                        <p:nvSpPr>
                          <p:cNvPr id="368811" name="Oval 171"/>
                          <p:cNvSpPr>
                            <a:spLocks noChangeArrowheads="1"/>
                          </p:cNvSpPr>
                          <p:nvPr/>
                        </p:nvSpPr>
                        <p:spPr bwMode="auto">
                          <a:xfrm rot="20940000">
                            <a:off x="3529" y="3565"/>
                            <a:ext cx="4" cy="7"/>
                          </a:xfrm>
                          <a:prstGeom prst="ellipse">
                            <a:avLst/>
                          </a:prstGeom>
                          <a:solidFill>
                            <a:schemeClr val="tx1"/>
                          </a:solidFill>
                          <a:ln w="0">
                            <a:solidFill>
                              <a:schemeClr val="tx1"/>
                            </a:solidFill>
                            <a:round/>
                            <a:headEnd/>
                            <a:tailEnd/>
                          </a:ln>
                          <a:effectLst/>
                        </p:spPr>
                        <p:txBody>
                          <a:bodyPr wrap="none" anchor="ctr"/>
                          <a:lstStyle/>
                          <a:p>
                            <a:endParaRPr lang="el-GR"/>
                          </a:p>
                        </p:txBody>
                      </p:sp>
                      <p:sp>
                        <p:nvSpPr>
                          <p:cNvPr id="368812" name="Oval 172"/>
                          <p:cNvSpPr>
                            <a:spLocks noChangeArrowheads="1"/>
                          </p:cNvSpPr>
                          <p:nvPr/>
                        </p:nvSpPr>
                        <p:spPr bwMode="auto">
                          <a:xfrm rot="20940000">
                            <a:off x="3527" y="3555"/>
                            <a:ext cx="4" cy="1"/>
                          </a:xfrm>
                          <a:prstGeom prst="ellipse">
                            <a:avLst/>
                          </a:prstGeom>
                          <a:solidFill>
                            <a:schemeClr val="tx1"/>
                          </a:solidFill>
                          <a:ln w="0">
                            <a:solidFill>
                              <a:schemeClr val="tx1"/>
                            </a:solidFill>
                            <a:round/>
                            <a:headEnd/>
                            <a:tailEnd/>
                          </a:ln>
                          <a:effectLst/>
                        </p:spPr>
                        <p:txBody>
                          <a:bodyPr wrap="none" anchor="ctr"/>
                          <a:lstStyle/>
                          <a:p>
                            <a:endParaRPr lang="el-GR"/>
                          </a:p>
                        </p:txBody>
                      </p:sp>
                      <p:sp>
                        <p:nvSpPr>
                          <p:cNvPr id="368813" name="Oval 173"/>
                          <p:cNvSpPr>
                            <a:spLocks noChangeArrowheads="1"/>
                          </p:cNvSpPr>
                          <p:nvPr/>
                        </p:nvSpPr>
                        <p:spPr bwMode="auto">
                          <a:xfrm rot="20940000">
                            <a:off x="3517" y="3549"/>
                            <a:ext cx="4" cy="1"/>
                          </a:xfrm>
                          <a:prstGeom prst="ellipse">
                            <a:avLst/>
                          </a:prstGeom>
                          <a:solidFill>
                            <a:schemeClr val="tx1"/>
                          </a:solidFill>
                          <a:ln w="0">
                            <a:solidFill>
                              <a:schemeClr val="tx1"/>
                            </a:solidFill>
                            <a:round/>
                            <a:headEnd/>
                            <a:tailEnd/>
                          </a:ln>
                          <a:effectLst/>
                        </p:spPr>
                        <p:txBody>
                          <a:bodyPr wrap="none" anchor="ctr"/>
                          <a:lstStyle/>
                          <a:p>
                            <a:endParaRPr lang="el-GR"/>
                          </a:p>
                        </p:txBody>
                      </p:sp>
                      <p:sp>
                        <p:nvSpPr>
                          <p:cNvPr id="368814" name="Oval 174"/>
                          <p:cNvSpPr>
                            <a:spLocks noChangeArrowheads="1"/>
                          </p:cNvSpPr>
                          <p:nvPr/>
                        </p:nvSpPr>
                        <p:spPr bwMode="auto">
                          <a:xfrm rot="20940000">
                            <a:off x="3513" y="3558"/>
                            <a:ext cx="4" cy="1"/>
                          </a:xfrm>
                          <a:prstGeom prst="ellipse">
                            <a:avLst/>
                          </a:prstGeom>
                          <a:solidFill>
                            <a:schemeClr val="tx1"/>
                          </a:solidFill>
                          <a:ln w="0">
                            <a:solidFill>
                              <a:schemeClr val="tx1"/>
                            </a:solidFill>
                            <a:round/>
                            <a:headEnd/>
                            <a:tailEnd/>
                          </a:ln>
                          <a:effectLst/>
                        </p:spPr>
                        <p:txBody>
                          <a:bodyPr wrap="none" anchor="ctr"/>
                          <a:lstStyle/>
                          <a:p>
                            <a:endParaRPr lang="el-GR"/>
                          </a:p>
                        </p:txBody>
                      </p:sp>
                      <p:sp>
                        <p:nvSpPr>
                          <p:cNvPr id="368815" name="Oval 175"/>
                          <p:cNvSpPr>
                            <a:spLocks noChangeArrowheads="1"/>
                          </p:cNvSpPr>
                          <p:nvPr/>
                        </p:nvSpPr>
                        <p:spPr bwMode="auto">
                          <a:xfrm rot="20940000">
                            <a:off x="3515" y="3568"/>
                            <a:ext cx="4" cy="7"/>
                          </a:xfrm>
                          <a:prstGeom prst="ellipse">
                            <a:avLst/>
                          </a:prstGeom>
                          <a:solidFill>
                            <a:schemeClr val="tx1"/>
                          </a:solidFill>
                          <a:ln w="0">
                            <a:solidFill>
                              <a:schemeClr val="tx1"/>
                            </a:solidFill>
                            <a:round/>
                            <a:headEnd/>
                            <a:tailEnd/>
                          </a:ln>
                          <a:effectLst/>
                        </p:spPr>
                        <p:txBody>
                          <a:bodyPr wrap="none" anchor="ctr"/>
                          <a:lstStyle/>
                          <a:p>
                            <a:endParaRPr lang="el-GR"/>
                          </a:p>
                        </p:txBody>
                      </p:sp>
                      <p:sp>
                        <p:nvSpPr>
                          <p:cNvPr id="368816" name="Rectangle 176"/>
                          <p:cNvSpPr>
                            <a:spLocks noChangeArrowheads="1"/>
                          </p:cNvSpPr>
                          <p:nvPr/>
                        </p:nvSpPr>
                        <p:spPr bwMode="auto">
                          <a:xfrm rot="20940000">
                            <a:off x="3524" y="3585"/>
                            <a:ext cx="4" cy="1"/>
                          </a:xfrm>
                          <a:prstGeom prst="rect">
                            <a:avLst/>
                          </a:prstGeom>
                          <a:solidFill>
                            <a:schemeClr val="tx1"/>
                          </a:solidFill>
                          <a:ln w="0">
                            <a:solidFill>
                              <a:schemeClr val="tx1"/>
                            </a:solidFill>
                            <a:miter lim="800000"/>
                            <a:headEnd/>
                            <a:tailEnd/>
                          </a:ln>
                          <a:effectLst/>
                        </p:spPr>
                        <p:txBody>
                          <a:bodyPr wrap="none" anchor="ctr"/>
                          <a:lstStyle/>
                          <a:p>
                            <a:endParaRPr lang="el-GR"/>
                          </a:p>
                        </p:txBody>
                      </p:sp>
                    </p:grpSp>
                  </p:grpSp>
                  <p:grpSp>
                    <p:nvGrpSpPr>
                      <p:cNvPr id="30" name="Group 177"/>
                      <p:cNvGrpSpPr>
                        <a:grpSpLocks/>
                      </p:cNvGrpSpPr>
                      <p:nvPr/>
                    </p:nvGrpSpPr>
                    <p:grpSpPr bwMode="auto">
                      <a:xfrm>
                        <a:off x="3379" y="3540"/>
                        <a:ext cx="117" cy="89"/>
                        <a:chOff x="3379" y="3540"/>
                        <a:chExt cx="117" cy="89"/>
                      </a:xfrm>
                    </p:grpSpPr>
                    <p:sp>
                      <p:nvSpPr>
                        <p:cNvPr id="368818" name="Freeform 178"/>
                        <p:cNvSpPr>
                          <a:spLocks/>
                        </p:cNvSpPr>
                        <p:nvPr/>
                      </p:nvSpPr>
                      <p:spPr bwMode="auto">
                        <a:xfrm>
                          <a:off x="3418" y="3540"/>
                          <a:ext cx="78" cy="85"/>
                        </a:xfrm>
                        <a:custGeom>
                          <a:avLst/>
                          <a:gdLst/>
                          <a:ahLst/>
                          <a:cxnLst>
                            <a:cxn ang="0">
                              <a:pos x="67" y="7"/>
                            </a:cxn>
                            <a:cxn ang="0">
                              <a:pos x="67" y="3"/>
                            </a:cxn>
                            <a:cxn ang="0">
                              <a:pos x="60" y="6"/>
                            </a:cxn>
                            <a:cxn ang="0">
                              <a:pos x="60" y="0"/>
                            </a:cxn>
                            <a:cxn ang="0">
                              <a:pos x="0" y="4"/>
                            </a:cxn>
                            <a:cxn ang="0">
                              <a:pos x="3" y="21"/>
                            </a:cxn>
                            <a:cxn ang="0">
                              <a:pos x="8" y="48"/>
                            </a:cxn>
                            <a:cxn ang="0">
                              <a:pos x="11" y="66"/>
                            </a:cxn>
                            <a:cxn ang="0">
                              <a:pos x="15" y="84"/>
                            </a:cxn>
                            <a:cxn ang="0">
                              <a:pos x="71" y="63"/>
                            </a:cxn>
                            <a:cxn ang="0">
                              <a:pos x="71" y="59"/>
                            </a:cxn>
                            <a:cxn ang="0">
                              <a:pos x="77" y="56"/>
                            </a:cxn>
                            <a:cxn ang="0">
                              <a:pos x="76" y="52"/>
                            </a:cxn>
                          </a:cxnLst>
                          <a:rect l="0" t="0" r="r" b="b"/>
                          <a:pathLst>
                            <a:path w="78" h="85">
                              <a:moveTo>
                                <a:pt x="67" y="7"/>
                              </a:moveTo>
                              <a:lnTo>
                                <a:pt x="67" y="3"/>
                              </a:lnTo>
                              <a:lnTo>
                                <a:pt x="60" y="6"/>
                              </a:lnTo>
                              <a:lnTo>
                                <a:pt x="60" y="0"/>
                              </a:lnTo>
                              <a:lnTo>
                                <a:pt x="0" y="4"/>
                              </a:lnTo>
                              <a:lnTo>
                                <a:pt x="3" y="21"/>
                              </a:lnTo>
                              <a:lnTo>
                                <a:pt x="8" y="48"/>
                              </a:lnTo>
                              <a:lnTo>
                                <a:pt x="11" y="66"/>
                              </a:lnTo>
                              <a:lnTo>
                                <a:pt x="15" y="84"/>
                              </a:lnTo>
                              <a:lnTo>
                                <a:pt x="71" y="63"/>
                              </a:lnTo>
                              <a:lnTo>
                                <a:pt x="71" y="59"/>
                              </a:lnTo>
                              <a:lnTo>
                                <a:pt x="77" y="56"/>
                              </a:lnTo>
                              <a:lnTo>
                                <a:pt x="76" y="52"/>
                              </a:lnTo>
                            </a:path>
                          </a:pathLst>
                        </a:custGeom>
                        <a:gradFill rotWithShape="0">
                          <a:gsLst>
                            <a:gs pos="0">
                              <a:srgbClr val="919191">
                                <a:gamma/>
                                <a:tint val="40000"/>
                                <a:invGamma/>
                              </a:srgbClr>
                            </a:gs>
                            <a:gs pos="100000">
                              <a:srgbClr val="919191"/>
                            </a:gs>
                          </a:gsLst>
                          <a:lin ang="5400000" scaled="1"/>
                        </a:gradFill>
                        <a:ln w="0" cap="rnd" cmpd="sng">
                          <a:noFill/>
                          <a:prstDash val="solid"/>
                          <a:round/>
                          <a:headEnd type="none" w="med" len="med"/>
                          <a:tailEnd type="none" w="med" len="med"/>
                        </a:ln>
                        <a:effectLst/>
                      </p:spPr>
                      <p:txBody>
                        <a:bodyPr/>
                        <a:lstStyle/>
                        <a:p>
                          <a:endParaRPr lang="el-GR"/>
                        </a:p>
                      </p:txBody>
                    </p:sp>
                    <p:sp>
                      <p:nvSpPr>
                        <p:cNvPr id="368819" name="Rectangle 179"/>
                        <p:cNvSpPr>
                          <a:spLocks noChangeArrowheads="1"/>
                        </p:cNvSpPr>
                        <p:nvPr/>
                      </p:nvSpPr>
                      <p:spPr bwMode="auto">
                        <a:xfrm rot="20940000">
                          <a:off x="3379" y="3548"/>
                          <a:ext cx="45" cy="81"/>
                        </a:xfrm>
                        <a:prstGeom prst="rect">
                          <a:avLst/>
                        </a:prstGeom>
                        <a:gradFill rotWithShape="0">
                          <a:gsLst>
                            <a:gs pos="0">
                              <a:srgbClr val="919191">
                                <a:gamma/>
                                <a:tint val="40000"/>
                                <a:invGamma/>
                              </a:srgbClr>
                            </a:gs>
                            <a:gs pos="100000">
                              <a:srgbClr val="919191"/>
                            </a:gs>
                          </a:gsLst>
                          <a:lin ang="5400000" scaled="1"/>
                        </a:gradFill>
                        <a:ln w="0">
                          <a:noFill/>
                          <a:miter lim="800000"/>
                          <a:headEnd/>
                          <a:tailEnd/>
                        </a:ln>
                        <a:effectLst/>
                      </p:spPr>
                      <p:txBody>
                        <a:bodyPr wrap="none" anchor="ctr"/>
                        <a:lstStyle/>
                        <a:p>
                          <a:endParaRPr lang="el-GR"/>
                        </a:p>
                      </p:txBody>
                    </p:sp>
                  </p:grpSp>
                </p:grpSp>
                <p:sp>
                  <p:nvSpPr>
                    <p:cNvPr id="368820" name="Freeform 180"/>
                    <p:cNvSpPr>
                      <a:spLocks/>
                    </p:cNvSpPr>
                    <p:nvPr/>
                  </p:nvSpPr>
                  <p:spPr bwMode="auto">
                    <a:xfrm>
                      <a:off x="3318" y="3552"/>
                      <a:ext cx="72" cy="80"/>
                    </a:xfrm>
                    <a:custGeom>
                      <a:avLst/>
                      <a:gdLst/>
                      <a:ahLst/>
                      <a:cxnLst>
                        <a:cxn ang="0">
                          <a:pos x="55" y="0"/>
                        </a:cxn>
                        <a:cxn ang="0">
                          <a:pos x="31" y="13"/>
                        </a:cxn>
                        <a:cxn ang="0">
                          <a:pos x="34" y="28"/>
                        </a:cxn>
                        <a:cxn ang="0">
                          <a:pos x="0" y="46"/>
                        </a:cxn>
                        <a:cxn ang="0">
                          <a:pos x="3" y="57"/>
                        </a:cxn>
                        <a:cxn ang="0">
                          <a:pos x="41" y="62"/>
                        </a:cxn>
                        <a:cxn ang="0">
                          <a:pos x="43" y="77"/>
                        </a:cxn>
                        <a:cxn ang="0">
                          <a:pos x="71" y="79"/>
                        </a:cxn>
                      </a:cxnLst>
                      <a:rect l="0" t="0" r="r" b="b"/>
                      <a:pathLst>
                        <a:path w="72" h="80">
                          <a:moveTo>
                            <a:pt x="55" y="0"/>
                          </a:moveTo>
                          <a:lnTo>
                            <a:pt x="31" y="13"/>
                          </a:lnTo>
                          <a:lnTo>
                            <a:pt x="34" y="28"/>
                          </a:lnTo>
                          <a:lnTo>
                            <a:pt x="0" y="46"/>
                          </a:lnTo>
                          <a:lnTo>
                            <a:pt x="3" y="57"/>
                          </a:lnTo>
                          <a:lnTo>
                            <a:pt x="41" y="62"/>
                          </a:lnTo>
                          <a:lnTo>
                            <a:pt x="43" y="77"/>
                          </a:lnTo>
                          <a:lnTo>
                            <a:pt x="71" y="79"/>
                          </a:lnTo>
                        </a:path>
                      </a:pathLst>
                    </a:custGeom>
                    <a:gradFill rotWithShape="0">
                      <a:gsLst>
                        <a:gs pos="0">
                          <a:srgbClr val="919191">
                            <a:gamma/>
                            <a:tint val="40000"/>
                            <a:invGamma/>
                          </a:srgbClr>
                        </a:gs>
                        <a:gs pos="100000">
                          <a:srgbClr val="919191"/>
                        </a:gs>
                      </a:gsLst>
                      <a:lin ang="5400000" scaled="1"/>
                    </a:gradFill>
                    <a:ln w="0" cap="rnd" cmpd="sng">
                      <a:noFill/>
                      <a:prstDash val="solid"/>
                      <a:round/>
                      <a:headEnd type="none" w="med" len="med"/>
                      <a:tailEnd type="none" w="med" len="med"/>
                    </a:ln>
                    <a:effectLst/>
                  </p:spPr>
                  <p:txBody>
                    <a:bodyPr/>
                    <a:lstStyle/>
                    <a:p>
                      <a:endParaRPr lang="el-GR"/>
                    </a:p>
                  </p:txBody>
                </p:sp>
              </p:grpSp>
              <p:sp>
                <p:nvSpPr>
                  <p:cNvPr id="368821" name="Arc 181"/>
                  <p:cNvSpPr>
                    <a:spLocks/>
                  </p:cNvSpPr>
                  <p:nvPr/>
                </p:nvSpPr>
                <p:spPr bwMode="auto">
                  <a:xfrm rot="20940000">
                    <a:off x="3421" y="3549"/>
                    <a:ext cx="8" cy="73"/>
                  </a:xfrm>
                  <a:custGeom>
                    <a:avLst/>
                    <a:gdLst>
                      <a:gd name="G0" fmla="+- 21600 0 0"/>
                      <a:gd name="G1" fmla="+- 21438 0 0"/>
                      <a:gd name="G2" fmla="+- 21600 0 0"/>
                      <a:gd name="T0" fmla="*/ 21600 w 21600"/>
                      <a:gd name="T1" fmla="*/ 43038 h 43038"/>
                      <a:gd name="T2" fmla="*/ 18957 w 21600"/>
                      <a:gd name="T3" fmla="*/ 0 h 43038"/>
                      <a:gd name="T4" fmla="*/ 21600 w 21600"/>
                      <a:gd name="T5" fmla="*/ 21438 h 43038"/>
                    </a:gdLst>
                    <a:ahLst/>
                    <a:cxnLst>
                      <a:cxn ang="0">
                        <a:pos x="T0" y="T1"/>
                      </a:cxn>
                      <a:cxn ang="0">
                        <a:pos x="T2" y="T3"/>
                      </a:cxn>
                      <a:cxn ang="0">
                        <a:pos x="T4" y="T5"/>
                      </a:cxn>
                    </a:cxnLst>
                    <a:rect l="0" t="0" r="r" b="b"/>
                    <a:pathLst>
                      <a:path w="21600" h="43038" fill="none" extrusionOk="0">
                        <a:moveTo>
                          <a:pt x="21600" y="43038"/>
                        </a:moveTo>
                        <a:cubicBezTo>
                          <a:pt x="9670" y="43038"/>
                          <a:pt x="0" y="33367"/>
                          <a:pt x="0" y="21438"/>
                        </a:cubicBezTo>
                        <a:cubicBezTo>
                          <a:pt x="-1" y="10530"/>
                          <a:pt x="8131" y="1334"/>
                          <a:pt x="18957" y="0"/>
                        </a:cubicBezTo>
                      </a:path>
                      <a:path w="21600" h="43038" stroke="0" extrusionOk="0">
                        <a:moveTo>
                          <a:pt x="21600" y="43038"/>
                        </a:moveTo>
                        <a:cubicBezTo>
                          <a:pt x="9670" y="43038"/>
                          <a:pt x="0" y="33367"/>
                          <a:pt x="0" y="21438"/>
                        </a:cubicBezTo>
                        <a:cubicBezTo>
                          <a:pt x="-1" y="10530"/>
                          <a:pt x="8131" y="1334"/>
                          <a:pt x="18957" y="0"/>
                        </a:cubicBezTo>
                        <a:lnTo>
                          <a:pt x="21600" y="21438"/>
                        </a:lnTo>
                        <a:close/>
                      </a:path>
                    </a:pathLst>
                  </a:custGeom>
                  <a:noFill/>
                  <a:ln w="0" cap="rnd">
                    <a:solidFill>
                      <a:srgbClr val="676767"/>
                    </a:solidFill>
                    <a:round/>
                    <a:headEnd/>
                    <a:tailEnd/>
                  </a:ln>
                  <a:effectLst/>
                </p:spPr>
                <p:txBody>
                  <a:bodyPr wrap="none" anchor="ctr"/>
                  <a:lstStyle/>
                  <a:p>
                    <a:endParaRPr lang="el-GR"/>
                  </a:p>
                </p:txBody>
              </p:sp>
              <p:sp>
                <p:nvSpPr>
                  <p:cNvPr id="368822" name="Arc 182"/>
                  <p:cNvSpPr>
                    <a:spLocks/>
                  </p:cNvSpPr>
                  <p:nvPr/>
                </p:nvSpPr>
                <p:spPr bwMode="auto">
                  <a:xfrm rot="20940000">
                    <a:off x="3481" y="3549"/>
                    <a:ext cx="4" cy="53"/>
                  </a:xfrm>
                  <a:custGeom>
                    <a:avLst/>
                    <a:gdLst>
                      <a:gd name="G0" fmla="+- 21600 0 0"/>
                      <a:gd name="G1" fmla="+- 20797 0 0"/>
                      <a:gd name="G2" fmla="+- 21600 0 0"/>
                      <a:gd name="T0" fmla="*/ 15352 w 21600"/>
                      <a:gd name="T1" fmla="*/ 41473 h 41473"/>
                      <a:gd name="T2" fmla="*/ 15764 w 21600"/>
                      <a:gd name="T3" fmla="*/ 0 h 41473"/>
                      <a:gd name="T4" fmla="*/ 21600 w 21600"/>
                      <a:gd name="T5" fmla="*/ 20797 h 41473"/>
                    </a:gdLst>
                    <a:ahLst/>
                    <a:cxnLst>
                      <a:cxn ang="0">
                        <a:pos x="T0" y="T1"/>
                      </a:cxn>
                      <a:cxn ang="0">
                        <a:pos x="T2" y="T3"/>
                      </a:cxn>
                      <a:cxn ang="0">
                        <a:pos x="T4" y="T5"/>
                      </a:cxn>
                    </a:cxnLst>
                    <a:rect l="0" t="0" r="r" b="b"/>
                    <a:pathLst>
                      <a:path w="21600" h="41473" fill="none" extrusionOk="0">
                        <a:moveTo>
                          <a:pt x="15351" y="41473"/>
                        </a:moveTo>
                        <a:cubicBezTo>
                          <a:pt x="6236" y="38718"/>
                          <a:pt x="0" y="30319"/>
                          <a:pt x="0" y="20797"/>
                        </a:cubicBezTo>
                        <a:cubicBezTo>
                          <a:pt x="-1" y="11115"/>
                          <a:pt x="6442" y="2616"/>
                          <a:pt x="15764" y="0"/>
                        </a:cubicBezTo>
                      </a:path>
                      <a:path w="21600" h="41473" stroke="0" extrusionOk="0">
                        <a:moveTo>
                          <a:pt x="15351" y="41473"/>
                        </a:moveTo>
                        <a:cubicBezTo>
                          <a:pt x="6236" y="38718"/>
                          <a:pt x="0" y="30319"/>
                          <a:pt x="0" y="20797"/>
                        </a:cubicBezTo>
                        <a:cubicBezTo>
                          <a:pt x="-1" y="11115"/>
                          <a:pt x="6442" y="2616"/>
                          <a:pt x="15764" y="0"/>
                        </a:cubicBezTo>
                        <a:lnTo>
                          <a:pt x="21600" y="20797"/>
                        </a:lnTo>
                        <a:close/>
                      </a:path>
                    </a:pathLst>
                  </a:custGeom>
                  <a:noFill/>
                  <a:ln w="0" cap="rnd">
                    <a:solidFill>
                      <a:srgbClr val="676767"/>
                    </a:solidFill>
                    <a:round/>
                    <a:headEnd/>
                    <a:tailEnd/>
                  </a:ln>
                  <a:effectLst/>
                </p:spPr>
                <p:txBody>
                  <a:bodyPr wrap="none" anchor="ctr"/>
                  <a:lstStyle/>
                  <a:p>
                    <a:endParaRPr lang="el-GR"/>
                  </a:p>
                </p:txBody>
              </p:sp>
              <p:sp>
                <p:nvSpPr>
                  <p:cNvPr id="368823" name="Arc 183"/>
                  <p:cNvSpPr>
                    <a:spLocks/>
                  </p:cNvSpPr>
                  <p:nvPr/>
                </p:nvSpPr>
                <p:spPr bwMode="auto">
                  <a:xfrm rot="20940000">
                    <a:off x="3483" y="3558"/>
                    <a:ext cx="1" cy="39"/>
                  </a:xfrm>
                  <a:custGeom>
                    <a:avLst/>
                    <a:gdLst>
                      <a:gd name="G0" fmla="+- 21600 0 0"/>
                      <a:gd name="G1" fmla="+- 15440 0 0"/>
                      <a:gd name="G2" fmla="+- 21600 0 0"/>
                      <a:gd name="T0" fmla="*/ 21600 w 21600"/>
                      <a:gd name="T1" fmla="*/ 37040 h 37040"/>
                      <a:gd name="T2" fmla="*/ 6495 w 21600"/>
                      <a:gd name="T3" fmla="*/ 0 h 37040"/>
                      <a:gd name="T4" fmla="*/ 21600 w 21600"/>
                      <a:gd name="T5" fmla="*/ 15440 h 37040"/>
                    </a:gdLst>
                    <a:ahLst/>
                    <a:cxnLst>
                      <a:cxn ang="0">
                        <a:pos x="T0" y="T1"/>
                      </a:cxn>
                      <a:cxn ang="0">
                        <a:pos x="T2" y="T3"/>
                      </a:cxn>
                      <a:cxn ang="0">
                        <a:pos x="T4" y="T5"/>
                      </a:cxn>
                    </a:cxnLst>
                    <a:rect l="0" t="0" r="r" b="b"/>
                    <a:pathLst>
                      <a:path w="21600" h="37040" fill="none" extrusionOk="0">
                        <a:moveTo>
                          <a:pt x="21600" y="37040"/>
                        </a:moveTo>
                        <a:cubicBezTo>
                          <a:pt x="9670" y="37040"/>
                          <a:pt x="0" y="27369"/>
                          <a:pt x="0" y="15440"/>
                        </a:cubicBezTo>
                        <a:cubicBezTo>
                          <a:pt x="-1" y="9629"/>
                          <a:pt x="2341" y="4063"/>
                          <a:pt x="6494" y="-1"/>
                        </a:cubicBezTo>
                      </a:path>
                      <a:path w="21600" h="37040" stroke="0" extrusionOk="0">
                        <a:moveTo>
                          <a:pt x="21600" y="37040"/>
                        </a:moveTo>
                        <a:cubicBezTo>
                          <a:pt x="9670" y="37040"/>
                          <a:pt x="0" y="27369"/>
                          <a:pt x="0" y="15440"/>
                        </a:cubicBezTo>
                        <a:cubicBezTo>
                          <a:pt x="-1" y="9629"/>
                          <a:pt x="2341" y="4063"/>
                          <a:pt x="6494" y="-1"/>
                        </a:cubicBezTo>
                        <a:lnTo>
                          <a:pt x="21600" y="15440"/>
                        </a:lnTo>
                        <a:close/>
                      </a:path>
                    </a:pathLst>
                  </a:custGeom>
                  <a:noFill/>
                  <a:ln w="0" cap="rnd">
                    <a:solidFill>
                      <a:srgbClr val="676767"/>
                    </a:solidFill>
                    <a:round/>
                    <a:headEnd/>
                    <a:tailEnd/>
                  </a:ln>
                  <a:effectLst/>
                </p:spPr>
                <p:txBody>
                  <a:bodyPr wrap="none" anchor="ctr"/>
                  <a:lstStyle/>
                  <a:p>
                    <a:endParaRPr lang="el-GR"/>
                  </a:p>
                </p:txBody>
              </p:sp>
              <p:sp>
                <p:nvSpPr>
                  <p:cNvPr id="368824" name="Arc 184"/>
                  <p:cNvSpPr>
                    <a:spLocks/>
                  </p:cNvSpPr>
                  <p:nvPr/>
                </p:nvSpPr>
                <p:spPr bwMode="auto">
                  <a:xfrm rot="20940000">
                    <a:off x="3488" y="3551"/>
                    <a:ext cx="4" cy="41"/>
                  </a:xfrm>
                  <a:custGeom>
                    <a:avLst/>
                    <a:gdLst>
                      <a:gd name="G0" fmla="+- 21600 0 0"/>
                      <a:gd name="G1" fmla="+- 20804 0 0"/>
                      <a:gd name="G2" fmla="+- 21600 0 0"/>
                      <a:gd name="T0" fmla="*/ 15258 w 21600"/>
                      <a:gd name="T1" fmla="*/ 41452 h 41452"/>
                      <a:gd name="T2" fmla="*/ 15791 w 21600"/>
                      <a:gd name="T3" fmla="*/ 0 h 41452"/>
                      <a:gd name="T4" fmla="*/ 21600 w 21600"/>
                      <a:gd name="T5" fmla="*/ 20804 h 41452"/>
                    </a:gdLst>
                    <a:ahLst/>
                    <a:cxnLst>
                      <a:cxn ang="0">
                        <a:pos x="T0" y="T1"/>
                      </a:cxn>
                      <a:cxn ang="0">
                        <a:pos x="T2" y="T3"/>
                      </a:cxn>
                      <a:cxn ang="0">
                        <a:pos x="T4" y="T5"/>
                      </a:cxn>
                    </a:cxnLst>
                    <a:rect l="0" t="0" r="r" b="b"/>
                    <a:pathLst>
                      <a:path w="21600" h="41452" fill="none" extrusionOk="0">
                        <a:moveTo>
                          <a:pt x="15258" y="41451"/>
                        </a:moveTo>
                        <a:cubicBezTo>
                          <a:pt x="6189" y="38666"/>
                          <a:pt x="0" y="30290"/>
                          <a:pt x="0" y="20804"/>
                        </a:cubicBezTo>
                        <a:cubicBezTo>
                          <a:pt x="-1" y="11111"/>
                          <a:pt x="6455" y="2606"/>
                          <a:pt x="15790" y="-1"/>
                        </a:cubicBezTo>
                      </a:path>
                      <a:path w="21600" h="41452" stroke="0" extrusionOk="0">
                        <a:moveTo>
                          <a:pt x="15258" y="41451"/>
                        </a:moveTo>
                        <a:cubicBezTo>
                          <a:pt x="6189" y="38666"/>
                          <a:pt x="0" y="30290"/>
                          <a:pt x="0" y="20804"/>
                        </a:cubicBezTo>
                        <a:cubicBezTo>
                          <a:pt x="-1" y="11111"/>
                          <a:pt x="6455" y="2606"/>
                          <a:pt x="15790" y="-1"/>
                        </a:cubicBezTo>
                        <a:lnTo>
                          <a:pt x="21600" y="20804"/>
                        </a:lnTo>
                        <a:close/>
                      </a:path>
                    </a:pathLst>
                  </a:custGeom>
                  <a:solidFill>
                    <a:schemeClr val="bg2"/>
                  </a:solidFill>
                  <a:ln w="0" cap="rnd">
                    <a:solidFill>
                      <a:srgbClr val="8C8C8C"/>
                    </a:solidFill>
                    <a:round/>
                    <a:headEnd/>
                    <a:tailEnd/>
                  </a:ln>
                  <a:effectLst/>
                </p:spPr>
                <p:txBody>
                  <a:bodyPr wrap="none" anchor="ctr"/>
                  <a:lstStyle/>
                  <a:p>
                    <a:endParaRPr lang="el-GR"/>
                  </a:p>
                </p:txBody>
              </p:sp>
              <p:sp>
                <p:nvSpPr>
                  <p:cNvPr id="368825" name="Arc 185"/>
                  <p:cNvSpPr>
                    <a:spLocks/>
                  </p:cNvSpPr>
                  <p:nvPr/>
                </p:nvSpPr>
                <p:spPr bwMode="auto">
                  <a:xfrm rot="20940000">
                    <a:off x="3377" y="3559"/>
                    <a:ext cx="5" cy="69"/>
                  </a:xfrm>
                  <a:custGeom>
                    <a:avLst/>
                    <a:gdLst>
                      <a:gd name="G0" fmla="+- 21600 0 0"/>
                      <a:gd name="G1" fmla="+- 21181 0 0"/>
                      <a:gd name="G2" fmla="+- 21600 0 0"/>
                      <a:gd name="T0" fmla="*/ 21600 w 21600"/>
                      <a:gd name="T1" fmla="*/ 42781 h 42781"/>
                      <a:gd name="T2" fmla="*/ 17364 w 21600"/>
                      <a:gd name="T3" fmla="*/ 0 h 42781"/>
                      <a:gd name="T4" fmla="*/ 21600 w 21600"/>
                      <a:gd name="T5" fmla="*/ 21181 h 42781"/>
                    </a:gdLst>
                    <a:ahLst/>
                    <a:cxnLst>
                      <a:cxn ang="0">
                        <a:pos x="T0" y="T1"/>
                      </a:cxn>
                      <a:cxn ang="0">
                        <a:pos x="T2" y="T3"/>
                      </a:cxn>
                      <a:cxn ang="0">
                        <a:pos x="T4" y="T5"/>
                      </a:cxn>
                    </a:cxnLst>
                    <a:rect l="0" t="0" r="r" b="b"/>
                    <a:pathLst>
                      <a:path w="21600" h="42781" fill="none" extrusionOk="0">
                        <a:moveTo>
                          <a:pt x="21600" y="42781"/>
                        </a:moveTo>
                        <a:cubicBezTo>
                          <a:pt x="9670" y="42781"/>
                          <a:pt x="0" y="33110"/>
                          <a:pt x="0" y="21181"/>
                        </a:cubicBezTo>
                        <a:cubicBezTo>
                          <a:pt x="-1" y="10884"/>
                          <a:pt x="7267" y="2019"/>
                          <a:pt x="17364" y="0"/>
                        </a:cubicBezTo>
                      </a:path>
                      <a:path w="21600" h="42781" stroke="0" extrusionOk="0">
                        <a:moveTo>
                          <a:pt x="21600" y="42781"/>
                        </a:moveTo>
                        <a:cubicBezTo>
                          <a:pt x="9670" y="42781"/>
                          <a:pt x="0" y="33110"/>
                          <a:pt x="0" y="21181"/>
                        </a:cubicBezTo>
                        <a:cubicBezTo>
                          <a:pt x="-1" y="10884"/>
                          <a:pt x="7267" y="2019"/>
                          <a:pt x="17364" y="0"/>
                        </a:cubicBezTo>
                        <a:lnTo>
                          <a:pt x="21600" y="21181"/>
                        </a:lnTo>
                        <a:close/>
                      </a:path>
                    </a:pathLst>
                  </a:custGeom>
                  <a:noFill/>
                  <a:ln w="0" cap="rnd">
                    <a:solidFill>
                      <a:srgbClr val="676767"/>
                    </a:solidFill>
                    <a:round/>
                    <a:headEnd/>
                    <a:tailEnd/>
                  </a:ln>
                  <a:effectLst/>
                </p:spPr>
                <p:txBody>
                  <a:bodyPr wrap="none" anchor="ctr"/>
                  <a:lstStyle/>
                  <a:p>
                    <a:endParaRPr lang="el-GR"/>
                  </a:p>
                </p:txBody>
              </p:sp>
              <p:sp>
                <p:nvSpPr>
                  <p:cNvPr id="368826" name="Arc 186"/>
                  <p:cNvSpPr>
                    <a:spLocks/>
                  </p:cNvSpPr>
                  <p:nvPr/>
                </p:nvSpPr>
                <p:spPr bwMode="auto">
                  <a:xfrm rot="20940000">
                    <a:off x="3355" y="3587"/>
                    <a:ext cx="2" cy="20"/>
                  </a:xfrm>
                  <a:custGeom>
                    <a:avLst/>
                    <a:gdLst>
                      <a:gd name="G0" fmla="+- 21600 0 0"/>
                      <a:gd name="G1" fmla="+- 18185 0 0"/>
                      <a:gd name="G2" fmla="+- 21600 0 0"/>
                      <a:gd name="T0" fmla="*/ 8557 w 21600"/>
                      <a:gd name="T1" fmla="*/ 35402 h 35402"/>
                      <a:gd name="T2" fmla="*/ 9943 w 21600"/>
                      <a:gd name="T3" fmla="*/ 0 h 35402"/>
                      <a:gd name="T4" fmla="*/ 21600 w 21600"/>
                      <a:gd name="T5" fmla="*/ 18185 h 35402"/>
                    </a:gdLst>
                    <a:ahLst/>
                    <a:cxnLst>
                      <a:cxn ang="0">
                        <a:pos x="T0" y="T1"/>
                      </a:cxn>
                      <a:cxn ang="0">
                        <a:pos x="T2" y="T3"/>
                      </a:cxn>
                      <a:cxn ang="0">
                        <a:pos x="T4" y="T5"/>
                      </a:cxn>
                    </a:cxnLst>
                    <a:rect l="0" t="0" r="r" b="b"/>
                    <a:pathLst>
                      <a:path w="21600" h="35402" fill="none" extrusionOk="0">
                        <a:moveTo>
                          <a:pt x="8556" y="35402"/>
                        </a:moveTo>
                        <a:cubicBezTo>
                          <a:pt x="3166" y="31318"/>
                          <a:pt x="0" y="24947"/>
                          <a:pt x="0" y="18185"/>
                        </a:cubicBezTo>
                        <a:cubicBezTo>
                          <a:pt x="-1" y="10825"/>
                          <a:pt x="3747" y="3972"/>
                          <a:pt x="9943" y="0"/>
                        </a:cubicBezTo>
                      </a:path>
                      <a:path w="21600" h="35402" stroke="0" extrusionOk="0">
                        <a:moveTo>
                          <a:pt x="8556" y="35402"/>
                        </a:moveTo>
                        <a:cubicBezTo>
                          <a:pt x="3166" y="31318"/>
                          <a:pt x="0" y="24947"/>
                          <a:pt x="0" y="18185"/>
                        </a:cubicBezTo>
                        <a:cubicBezTo>
                          <a:pt x="-1" y="10825"/>
                          <a:pt x="3747" y="3972"/>
                          <a:pt x="9943" y="0"/>
                        </a:cubicBezTo>
                        <a:lnTo>
                          <a:pt x="21600" y="18185"/>
                        </a:lnTo>
                        <a:close/>
                      </a:path>
                    </a:pathLst>
                  </a:custGeom>
                  <a:noFill/>
                  <a:ln w="0" cap="rnd">
                    <a:solidFill>
                      <a:srgbClr val="676767"/>
                    </a:solidFill>
                    <a:round/>
                    <a:headEnd/>
                    <a:tailEnd/>
                  </a:ln>
                  <a:effectLst/>
                </p:spPr>
                <p:txBody>
                  <a:bodyPr wrap="none" anchor="ctr"/>
                  <a:lstStyle/>
                  <a:p>
                    <a:endParaRPr lang="el-GR"/>
                  </a:p>
                </p:txBody>
              </p:sp>
            </p:grpSp>
          </p:grpSp>
          <p:sp>
            <p:nvSpPr>
              <p:cNvPr id="368827" name="Freeform 187"/>
              <p:cNvSpPr>
                <a:spLocks/>
              </p:cNvSpPr>
              <p:nvPr/>
            </p:nvSpPr>
            <p:spPr bwMode="auto">
              <a:xfrm>
                <a:off x="567" y="2385"/>
                <a:ext cx="1055" cy="573"/>
              </a:xfrm>
              <a:custGeom>
                <a:avLst/>
                <a:gdLst/>
                <a:ahLst/>
                <a:cxnLst>
                  <a:cxn ang="0">
                    <a:pos x="47" y="32"/>
                  </a:cxn>
                  <a:cxn ang="0">
                    <a:pos x="66" y="53"/>
                  </a:cxn>
                  <a:cxn ang="0">
                    <a:pos x="84" y="75"/>
                  </a:cxn>
                  <a:cxn ang="0">
                    <a:pos x="103" y="97"/>
                  </a:cxn>
                  <a:cxn ang="0">
                    <a:pos x="125" y="125"/>
                  </a:cxn>
                  <a:cxn ang="0">
                    <a:pos x="143" y="152"/>
                  </a:cxn>
                  <a:cxn ang="0">
                    <a:pos x="162" y="180"/>
                  </a:cxn>
                  <a:cxn ang="0">
                    <a:pos x="170" y="220"/>
                  </a:cxn>
                  <a:cxn ang="0">
                    <a:pos x="165" y="263"/>
                  </a:cxn>
                  <a:cxn ang="0">
                    <a:pos x="158" y="315"/>
                  </a:cxn>
                  <a:cxn ang="0">
                    <a:pos x="143" y="370"/>
                  </a:cxn>
                  <a:cxn ang="0">
                    <a:pos x="135" y="427"/>
                  </a:cxn>
                  <a:cxn ang="0">
                    <a:pos x="143" y="455"/>
                  </a:cxn>
                  <a:cxn ang="0">
                    <a:pos x="155" y="465"/>
                  </a:cxn>
                  <a:cxn ang="0">
                    <a:pos x="177" y="479"/>
                  </a:cxn>
                  <a:cxn ang="0">
                    <a:pos x="229" y="500"/>
                  </a:cxn>
                  <a:cxn ang="0">
                    <a:pos x="331" y="520"/>
                  </a:cxn>
                  <a:cxn ang="0">
                    <a:pos x="433" y="533"/>
                  </a:cxn>
                  <a:cxn ang="0">
                    <a:pos x="547" y="547"/>
                  </a:cxn>
                  <a:cxn ang="0">
                    <a:pos x="693" y="555"/>
                  </a:cxn>
                  <a:cxn ang="0">
                    <a:pos x="855" y="551"/>
                  </a:cxn>
                  <a:cxn ang="0">
                    <a:pos x="1033" y="535"/>
                  </a:cxn>
                  <a:cxn ang="0">
                    <a:pos x="1053" y="535"/>
                  </a:cxn>
                  <a:cxn ang="0">
                    <a:pos x="1055" y="555"/>
                  </a:cxn>
                  <a:cxn ang="0">
                    <a:pos x="1033" y="555"/>
                  </a:cxn>
                  <a:cxn ang="0">
                    <a:pos x="965" y="561"/>
                  </a:cxn>
                  <a:cxn ang="0">
                    <a:pos x="855" y="569"/>
                  </a:cxn>
                  <a:cxn ang="0">
                    <a:pos x="693" y="573"/>
                  </a:cxn>
                  <a:cxn ang="0">
                    <a:pos x="543" y="565"/>
                  </a:cxn>
                  <a:cxn ang="0">
                    <a:pos x="431" y="553"/>
                  </a:cxn>
                  <a:cxn ang="0">
                    <a:pos x="327" y="541"/>
                  </a:cxn>
                  <a:cxn ang="0">
                    <a:pos x="219" y="521"/>
                  </a:cxn>
                  <a:cxn ang="0">
                    <a:pos x="167" y="498"/>
                  </a:cxn>
                  <a:cxn ang="0">
                    <a:pos x="129" y="471"/>
                  </a:cxn>
                  <a:cxn ang="0">
                    <a:pos x="117" y="447"/>
                  </a:cxn>
                  <a:cxn ang="0">
                    <a:pos x="115" y="423"/>
                  </a:cxn>
                  <a:cxn ang="0">
                    <a:pos x="115" y="399"/>
                  </a:cxn>
                  <a:cxn ang="0">
                    <a:pos x="122" y="364"/>
                  </a:cxn>
                  <a:cxn ang="0">
                    <a:pos x="134" y="319"/>
                  </a:cxn>
                  <a:cxn ang="0">
                    <a:pos x="140" y="271"/>
                  </a:cxn>
                  <a:cxn ang="0">
                    <a:pos x="145" y="230"/>
                  </a:cxn>
                  <a:cxn ang="0">
                    <a:pos x="140" y="188"/>
                  </a:cxn>
                  <a:cxn ang="0">
                    <a:pos x="119" y="150"/>
                  </a:cxn>
                  <a:cxn ang="0">
                    <a:pos x="94" y="121"/>
                  </a:cxn>
                  <a:cxn ang="0">
                    <a:pos x="59" y="85"/>
                  </a:cxn>
                  <a:cxn ang="0">
                    <a:pos x="30" y="55"/>
                  </a:cxn>
                  <a:cxn ang="0">
                    <a:pos x="8" y="30"/>
                  </a:cxn>
                  <a:cxn ang="0">
                    <a:pos x="0" y="10"/>
                  </a:cxn>
                  <a:cxn ang="0">
                    <a:pos x="8" y="0"/>
                  </a:cxn>
                  <a:cxn ang="0">
                    <a:pos x="17" y="2"/>
                  </a:cxn>
                  <a:cxn ang="0">
                    <a:pos x="33" y="14"/>
                  </a:cxn>
                  <a:cxn ang="0">
                    <a:pos x="47" y="32"/>
                  </a:cxn>
                </a:cxnLst>
                <a:rect l="0" t="0" r="r" b="b"/>
                <a:pathLst>
                  <a:path w="1055" h="573">
                    <a:moveTo>
                      <a:pt x="47" y="32"/>
                    </a:moveTo>
                    <a:lnTo>
                      <a:pt x="66" y="53"/>
                    </a:lnTo>
                    <a:lnTo>
                      <a:pt x="84" y="75"/>
                    </a:lnTo>
                    <a:lnTo>
                      <a:pt x="103" y="97"/>
                    </a:lnTo>
                    <a:lnTo>
                      <a:pt x="125" y="125"/>
                    </a:lnTo>
                    <a:lnTo>
                      <a:pt x="143" y="152"/>
                    </a:lnTo>
                    <a:lnTo>
                      <a:pt x="162" y="180"/>
                    </a:lnTo>
                    <a:lnTo>
                      <a:pt x="170" y="220"/>
                    </a:lnTo>
                    <a:lnTo>
                      <a:pt x="165" y="263"/>
                    </a:lnTo>
                    <a:lnTo>
                      <a:pt x="158" y="315"/>
                    </a:lnTo>
                    <a:lnTo>
                      <a:pt x="143" y="370"/>
                    </a:lnTo>
                    <a:lnTo>
                      <a:pt x="135" y="427"/>
                    </a:lnTo>
                    <a:lnTo>
                      <a:pt x="143" y="455"/>
                    </a:lnTo>
                    <a:lnTo>
                      <a:pt x="155" y="465"/>
                    </a:lnTo>
                    <a:lnTo>
                      <a:pt x="177" y="479"/>
                    </a:lnTo>
                    <a:lnTo>
                      <a:pt x="229" y="500"/>
                    </a:lnTo>
                    <a:lnTo>
                      <a:pt x="331" y="520"/>
                    </a:lnTo>
                    <a:lnTo>
                      <a:pt x="433" y="533"/>
                    </a:lnTo>
                    <a:lnTo>
                      <a:pt x="547" y="547"/>
                    </a:lnTo>
                    <a:lnTo>
                      <a:pt x="693" y="555"/>
                    </a:lnTo>
                    <a:lnTo>
                      <a:pt x="855" y="551"/>
                    </a:lnTo>
                    <a:lnTo>
                      <a:pt x="1033" y="535"/>
                    </a:lnTo>
                    <a:lnTo>
                      <a:pt x="1053" y="535"/>
                    </a:lnTo>
                    <a:lnTo>
                      <a:pt x="1055" y="555"/>
                    </a:lnTo>
                    <a:lnTo>
                      <a:pt x="1033" y="555"/>
                    </a:lnTo>
                    <a:lnTo>
                      <a:pt x="965" y="561"/>
                    </a:lnTo>
                    <a:lnTo>
                      <a:pt x="855" y="569"/>
                    </a:lnTo>
                    <a:lnTo>
                      <a:pt x="693" y="573"/>
                    </a:lnTo>
                    <a:lnTo>
                      <a:pt x="543" y="565"/>
                    </a:lnTo>
                    <a:lnTo>
                      <a:pt x="431" y="553"/>
                    </a:lnTo>
                    <a:lnTo>
                      <a:pt x="327" y="541"/>
                    </a:lnTo>
                    <a:lnTo>
                      <a:pt x="219" y="521"/>
                    </a:lnTo>
                    <a:lnTo>
                      <a:pt x="167" y="498"/>
                    </a:lnTo>
                    <a:lnTo>
                      <a:pt x="129" y="471"/>
                    </a:lnTo>
                    <a:lnTo>
                      <a:pt x="117" y="447"/>
                    </a:lnTo>
                    <a:cubicBezTo>
                      <a:pt x="117" y="436"/>
                      <a:pt x="115" y="431"/>
                      <a:pt x="115" y="423"/>
                    </a:cubicBezTo>
                    <a:cubicBezTo>
                      <a:pt x="115" y="415"/>
                      <a:pt x="114" y="409"/>
                      <a:pt x="115" y="399"/>
                    </a:cubicBezTo>
                    <a:lnTo>
                      <a:pt x="122" y="364"/>
                    </a:lnTo>
                    <a:lnTo>
                      <a:pt x="134" y="319"/>
                    </a:lnTo>
                    <a:lnTo>
                      <a:pt x="140" y="271"/>
                    </a:lnTo>
                    <a:lnTo>
                      <a:pt x="145" y="230"/>
                    </a:lnTo>
                    <a:lnTo>
                      <a:pt x="140" y="188"/>
                    </a:lnTo>
                    <a:lnTo>
                      <a:pt x="119" y="150"/>
                    </a:lnTo>
                    <a:lnTo>
                      <a:pt x="94" y="121"/>
                    </a:lnTo>
                    <a:lnTo>
                      <a:pt x="59" y="85"/>
                    </a:lnTo>
                    <a:lnTo>
                      <a:pt x="30" y="55"/>
                    </a:lnTo>
                    <a:lnTo>
                      <a:pt x="8" y="30"/>
                    </a:lnTo>
                    <a:lnTo>
                      <a:pt x="0" y="10"/>
                    </a:lnTo>
                    <a:lnTo>
                      <a:pt x="8" y="0"/>
                    </a:lnTo>
                    <a:lnTo>
                      <a:pt x="17" y="2"/>
                    </a:lnTo>
                    <a:lnTo>
                      <a:pt x="33" y="14"/>
                    </a:lnTo>
                    <a:lnTo>
                      <a:pt x="47" y="32"/>
                    </a:lnTo>
                    <a:close/>
                  </a:path>
                </a:pathLst>
              </a:custGeom>
              <a:gradFill rotWithShape="0">
                <a:gsLst>
                  <a:gs pos="0">
                    <a:srgbClr val="DDDDDD"/>
                  </a:gs>
                  <a:gs pos="50000">
                    <a:srgbClr val="FFFFCC"/>
                  </a:gs>
                  <a:gs pos="100000">
                    <a:srgbClr val="DDDDDD"/>
                  </a:gs>
                </a:gsLst>
                <a:lin ang="2700000" scaled="1"/>
              </a:gradFill>
              <a:ln w="0" cmpd="sng">
                <a:solidFill>
                  <a:schemeClr val="bg2"/>
                </a:solidFill>
                <a:prstDash val="solid"/>
                <a:round/>
                <a:headEnd type="none" w="med" len="med"/>
                <a:tailEnd type="none" w="med" len="med"/>
              </a:ln>
              <a:effectLst/>
            </p:spPr>
            <p:txBody>
              <a:bodyPr wrap="none" anchor="ctr"/>
              <a:lstStyle/>
              <a:p>
                <a:endParaRPr lang="el-GR"/>
              </a:p>
            </p:txBody>
          </p:sp>
          <p:sp>
            <p:nvSpPr>
              <p:cNvPr id="368828" name="Freeform 188"/>
              <p:cNvSpPr>
                <a:spLocks/>
              </p:cNvSpPr>
              <p:nvPr/>
            </p:nvSpPr>
            <p:spPr bwMode="auto">
              <a:xfrm rot="5400000">
                <a:off x="586" y="2400"/>
                <a:ext cx="18" cy="23"/>
              </a:xfrm>
              <a:custGeom>
                <a:avLst/>
                <a:gdLst/>
                <a:ahLst/>
                <a:cxnLst>
                  <a:cxn ang="0">
                    <a:pos x="15" y="10"/>
                  </a:cxn>
                  <a:cxn ang="0">
                    <a:pos x="0" y="0"/>
                  </a:cxn>
                  <a:cxn ang="0">
                    <a:pos x="5" y="19"/>
                  </a:cxn>
                  <a:cxn ang="0">
                    <a:pos x="18" y="23"/>
                  </a:cxn>
                  <a:cxn ang="0">
                    <a:pos x="15" y="10"/>
                  </a:cxn>
                </a:cxnLst>
                <a:rect l="0" t="0" r="r" b="b"/>
                <a:pathLst>
                  <a:path w="18" h="23">
                    <a:moveTo>
                      <a:pt x="15" y="10"/>
                    </a:moveTo>
                    <a:lnTo>
                      <a:pt x="0" y="0"/>
                    </a:lnTo>
                    <a:lnTo>
                      <a:pt x="5" y="19"/>
                    </a:lnTo>
                    <a:lnTo>
                      <a:pt x="18" y="23"/>
                    </a:lnTo>
                    <a:lnTo>
                      <a:pt x="15" y="10"/>
                    </a:lnTo>
                    <a:close/>
                  </a:path>
                </a:pathLst>
              </a:custGeom>
              <a:gradFill rotWithShape="0">
                <a:gsLst>
                  <a:gs pos="0">
                    <a:srgbClr val="C0C0C0">
                      <a:gamma/>
                      <a:tint val="0"/>
                      <a:invGamma/>
                    </a:srgbClr>
                  </a:gs>
                  <a:gs pos="100000">
                    <a:srgbClr val="C0C0C0"/>
                  </a:gs>
                </a:gsLst>
                <a:path path="rect">
                  <a:fillToRect l="50000" t="50000" r="50000" b="50000"/>
                </a:path>
              </a:gradFill>
              <a:ln w="0" cmpd="sng">
                <a:solidFill>
                  <a:schemeClr val="bg2"/>
                </a:solidFill>
                <a:prstDash val="solid"/>
                <a:round/>
                <a:headEnd type="none" w="med" len="med"/>
                <a:tailEnd type="none" w="med" len="med"/>
              </a:ln>
              <a:effectLst/>
            </p:spPr>
            <p:txBody>
              <a:bodyPr wrap="none" anchor="ctr"/>
              <a:lstStyle/>
              <a:p>
                <a:endParaRPr lang="el-GR"/>
              </a:p>
            </p:txBody>
          </p:sp>
          <p:sp>
            <p:nvSpPr>
              <p:cNvPr id="368829" name="Freeform 189"/>
              <p:cNvSpPr>
                <a:spLocks/>
              </p:cNvSpPr>
              <p:nvPr/>
            </p:nvSpPr>
            <p:spPr bwMode="auto">
              <a:xfrm rot="5400000">
                <a:off x="612" y="2435"/>
                <a:ext cx="18" cy="23"/>
              </a:xfrm>
              <a:custGeom>
                <a:avLst/>
                <a:gdLst/>
                <a:ahLst/>
                <a:cxnLst>
                  <a:cxn ang="0">
                    <a:pos x="15" y="10"/>
                  </a:cxn>
                  <a:cxn ang="0">
                    <a:pos x="0" y="0"/>
                  </a:cxn>
                  <a:cxn ang="0">
                    <a:pos x="5" y="19"/>
                  </a:cxn>
                  <a:cxn ang="0">
                    <a:pos x="18" y="23"/>
                  </a:cxn>
                  <a:cxn ang="0">
                    <a:pos x="15" y="10"/>
                  </a:cxn>
                </a:cxnLst>
                <a:rect l="0" t="0" r="r" b="b"/>
                <a:pathLst>
                  <a:path w="18" h="23">
                    <a:moveTo>
                      <a:pt x="15" y="10"/>
                    </a:moveTo>
                    <a:lnTo>
                      <a:pt x="0" y="0"/>
                    </a:lnTo>
                    <a:lnTo>
                      <a:pt x="5" y="19"/>
                    </a:lnTo>
                    <a:lnTo>
                      <a:pt x="18" y="23"/>
                    </a:lnTo>
                    <a:lnTo>
                      <a:pt x="15" y="10"/>
                    </a:lnTo>
                    <a:close/>
                  </a:path>
                </a:pathLst>
              </a:custGeom>
              <a:gradFill rotWithShape="0">
                <a:gsLst>
                  <a:gs pos="0">
                    <a:srgbClr val="C0C0C0">
                      <a:gamma/>
                      <a:tint val="0"/>
                      <a:invGamma/>
                    </a:srgbClr>
                  </a:gs>
                  <a:gs pos="100000">
                    <a:srgbClr val="C0C0C0"/>
                  </a:gs>
                </a:gsLst>
                <a:path path="rect">
                  <a:fillToRect l="50000" t="50000" r="50000" b="50000"/>
                </a:path>
              </a:gradFill>
              <a:ln w="0" cmpd="sng">
                <a:solidFill>
                  <a:schemeClr val="bg2"/>
                </a:solidFill>
                <a:prstDash val="solid"/>
                <a:round/>
                <a:headEnd type="none" w="med" len="med"/>
                <a:tailEnd type="none" w="med" len="med"/>
              </a:ln>
              <a:effectLst/>
            </p:spPr>
            <p:txBody>
              <a:bodyPr wrap="none" anchor="ctr"/>
              <a:lstStyle/>
              <a:p>
                <a:endParaRPr lang="el-GR"/>
              </a:p>
            </p:txBody>
          </p:sp>
          <p:sp>
            <p:nvSpPr>
              <p:cNvPr id="368830" name="Text Box 190"/>
              <p:cNvSpPr txBox="1">
                <a:spLocks noChangeArrowheads="1"/>
              </p:cNvSpPr>
              <p:nvPr/>
            </p:nvSpPr>
            <p:spPr bwMode="auto">
              <a:xfrm>
                <a:off x="41" y="3191"/>
                <a:ext cx="384" cy="192"/>
              </a:xfrm>
              <a:prstGeom prst="rect">
                <a:avLst/>
              </a:prstGeom>
              <a:noFill/>
              <a:ln w="12700">
                <a:noFill/>
                <a:miter lim="800000"/>
                <a:headEnd/>
                <a:tailEnd/>
              </a:ln>
              <a:effectLst/>
            </p:spPr>
            <p:txBody>
              <a:bodyPr wrap="none">
                <a:spAutoFit/>
              </a:bodyPr>
              <a:lstStyle/>
              <a:p>
                <a:pPr algn="ctr"/>
                <a:r>
                  <a:rPr lang="en-US" sz="1400">
                    <a:latin typeface="Times New Roman" pitchFamily="18" charset="0"/>
                  </a:rPr>
                  <a:t>EMG</a:t>
                </a:r>
              </a:p>
            </p:txBody>
          </p:sp>
          <p:sp>
            <p:nvSpPr>
              <p:cNvPr id="368831" name="Text Box 191"/>
              <p:cNvSpPr txBox="1">
                <a:spLocks noChangeArrowheads="1"/>
              </p:cNvSpPr>
              <p:nvPr/>
            </p:nvSpPr>
            <p:spPr bwMode="auto">
              <a:xfrm>
                <a:off x="957" y="943"/>
                <a:ext cx="489" cy="192"/>
              </a:xfrm>
              <a:prstGeom prst="rect">
                <a:avLst/>
              </a:prstGeom>
              <a:noFill/>
              <a:ln w="12700">
                <a:noFill/>
                <a:miter lim="800000"/>
                <a:headEnd/>
                <a:tailEnd/>
              </a:ln>
              <a:effectLst/>
            </p:spPr>
            <p:txBody>
              <a:bodyPr wrap="none">
                <a:spAutoFit/>
              </a:bodyPr>
              <a:lstStyle/>
              <a:p>
                <a:pPr algn="ctr"/>
                <a:r>
                  <a:rPr lang="en-US" sz="1400">
                    <a:latin typeface="Times New Roman" pitchFamily="18" charset="0"/>
                  </a:rPr>
                  <a:t>Volume</a:t>
                </a:r>
              </a:p>
            </p:txBody>
          </p:sp>
        </p:grpSp>
      </p:grpSp>
    </p:spTree>
  </p:cSld>
  <p:clrMapOvr>
    <a:masterClrMapping/>
  </p:clrMapOvr>
  <p:transition>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t>Θέση εξέτασης</a:t>
            </a:r>
            <a:r>
              <a:rPr lang="en-US" b="1" dirty="0" smtClean="0"/>
              <a:t> </a:t>
            </a:r>
            <a:r>
              <a:rPr lang="el-GR" b="1" dirty="0" smtClean="0"/>
              <a:t>ασθενούς</a:t>
            </a:r>
            <a:endParaRPr lang="el-GR" b="1" dirty="0"/>
          </a:p>
        </p:txBody>
      </p:sp>
      <p:sp>
        <p:nvSpPr>
          <p:cNvPr id="3" name="Content Placeholder 2"/>
          <p:cNvSpPr>
            <a:spLocks noGrp="1"/>
          </p:cNvSpPr>
          <p:nvPr>
            <p:ph idx="1"/>
          </p:nvPr>
        </p:nvSpPr>
        <p:spPr>
          <a:xfrm>
            <a:off x="457200" y="1600201"/>
            <a:ext cx="8229600" cy="2836912"/>
          </a:xfrm>
          <a:solidFill>
            <a:schemeClr val="tx2">
              <a:lumMod val="20000"/>
              <a:lumOff val="80000"/>
            </a:schemeClr>
          </a:solidFill>
        </p:spPr>
        <p:txBody>
          <a:bodyPr>
            <a:normAutofit/>
          </a:bodyPr>
          <a:lstStyle/>
          <a:p>
            <a:r>
              <a:rPr lang="el-GR" sz="2800" dirty="0" smtClean="0"/>
              <a:t>Ορθια</a:t>
            </a:r>
          </a:p>
          <a:p>
            <a:endParaRPr lang="el-GR" sz="2800" dirty="0" smtClean="0"/>
          </a:p>
          <a:p>
            <a:r>
              <a:rPr lang="el-GR" sz="2800" b="1" dirty="0" smtClean="0">
                <a:solidFill>
                  <a:schemeClr val="accent2"/>
                </a:solidFill>
              </a:rPr>
              <a:t>Καθιστή</a:t>
            </a:r>
            <a:r>
              <a:rPr lang="el-GR" sz="2800" dirty="0" smtClean="0"/>
              <a:t> </a:t>
            </a:r>
            <a:r>
              <a:rPr lang="en-US" sz="2800" dirty="0" smtClean="0"/>
              <a:t> </a:t>
            </a:r>
            <a:r>
              <a:rPr lang="el-GR" sz="2800" dirty="0" smtClean="0"/>
              <a:t>(</a:t>
            </a:r>
            <a:r>
              <a:rPr lang="en-US" sz="2800" dirty="0" err="1" smtClean="0"/>
              <a:t>LoE</a:t>
            </a:r>
            <a:r>
              <a:rPr lang="en-US" sz="2800" dirty="0" smtClean="0"/>
              <a:t> 2, ICI 2012)</a:t>
            </a:r>
            <a:endParaRPr lang="el-GR" sz="2800" dirty="0" smtClean="0"/>
          </a:p>
          <a:p>
            <a:endParaRPr lang="el-GR" sz="2800" dirty="0" smtClean="0"/>
          </a:p>
          <a:p>
            <a:r>
              <a:rPr lang="el-GR" sz="2800" dirty="0" smtClean="0"/>
              <a:t>Υπτια</a:t>
            </a:r>
            <a:endParaRPr lang="el-GR" sz="28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b="1" dirty="0" smtClean="0"/>
              <a:t>Πλήρης επεμβατικός </a:t>
            </a:r>
            <a:r>
              <a:rPr lang="el-GR" b="1" dirty="0" err="1" smtClean="0"/>
              <a:t>ουροδυναμικός</a:t>
            </a:r>
            <a:r>
              <a:rPr lang="el-GR" b="1" dirty="0" smtClean="0"/>
              <a:t> έλεγχος</a:t>
            </a:r>
            <a:endParaRPr lang="el-GR" b="1" dirty="0"/>
          </a:p>
        </p:txBody>
      </p:sp>
      <p:sp>
        <p:nvSpPr>
          <p:cNvPr id="3" name="Content Placeholder 2"/>
          <p:cNvSpPr>
            <a:spLocks noGrp="1"/>
          </p:cNvSpPr>
          <p:nvPr>
            <p:ph idx="1"/>
          </p:nvPr>
        </p:nvSpPr>
        <p:spPr>
          <a:xfrm>
            <a:off x="467544" y="1600200"/>
            <a:ext cx="8219256" cy="4525963"/>
          </a:xfrm>
        </p:spPr>
        <p:txBody>
          <a:bodyPr/>
          <a:lstStyle/>
          <a:p>
            <a:r>
              <a:rPr lang="el-GR" b="1" dirty="0" err="1" smtClean="0"/>
              <a:t>Κυστεομανομετρία</a:t>
            </a:r>
            <a:r>
              <a:rPr lang="el-GR" b="1" dirty="0" smtClean="0"/>
              <a:t> πλήρωσης</a:t>
            </a:r>
            <a:endParaRPr lang="el-GR" dirty="0" smtClean="0"/>
          </a:p>
          <a:p>
            <a:endParaRPr lang="el-GR" b="1" dirty="0" smtClean="0"/>
          </a:p>
          <a:p>
            <a:r>
              <a:rPr lang="el-GR" b="1" dirty="0" smtClean="0"/>
              <a:t>Μελέτη πίεσης-ροής</a:t>
            </a:r>
          </a:p>
          <a:p>
            <a:endParaRPr lang="el-GR" b="1" dirty="0" smtClean="0"/>
          </a:p>
          <a:p>
            <a:r>
              <a:rPr lang="el-GR" b="1" dirty="0" err="1" smtClean="0"/>
              <a:t>Ουρηθροπροφιλομετρία</a:t>
            </a:r>
            <a:endParaRPr lang="el-GR" b="1"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err="1" smtClean="0"/>
              <a:t>Κυστεομανομετρία</a:t>
            </a:r>
            <a:r>
              <a:rPr lang="el-GR" b="1" dirty="0" smtClean="0"/>
              <a:t> πλήρωσης</a:t>
            </a:r>
            <a:endParaRPr lang="el-GR" b="1" dirty="0"/>
          </a:p>
        </p:txBody>
      </p:sp>
      <p:sp>
        <p:nvSpPr>
          <p:cNvPr id="3" name="Content Placeholder 2"/>
          <p:cNvSpPr>
            <a:spLocks noGrp="1"/>
          </p:cNvSpPr>
          <p:nvPr>
            <p:ph idx="1"/>
          </p:nvPr>
        </p:nvSpPr>
        <p:spPr>
          <a:xfrm>
            <a:off x="467544" y="1600200"/>
            <a:ext cx="8219256" cy="4525963"/>
          </a:xfrm>
        </p:spPr>
        <p:txBody>
          <a:bodyPr/>
          <a:lstStyle/>
          <a:p>
            <a:r>
              <a:rPr lang="el-GR" dirty="0" smtClean="0"/>
              <a:t>Η μέθοδος με την οποία </a:t>
            </a:r>
            <a:r>
              <a:rPr lang="el-GR" b="1" dirty="0" smtClean="0"/>
              <a:t>η σχέση πιέσεων/όγκου της κύστης</a:t>
            </a:r>
            <a:r>
              <a:rPr lang="el-GR" dirty="0" smtClean="0"/>
              <a:t> μετράται κατά την πλήρωση της κύστης.</a:t>
            </a:r>
          </a:p>
          <a:p>
            <a:r>
              <a:rPr lang="el-GR" dirty="0" smtClean="0"/>
              <a:t>Η φάση πλήρωσης ξεκινάει μόλις αρχίσει η πλήρωση και τελειώνει όταν δοθεί η άδεια προς ούρηση</a:t>
            </a:r>
            <a:endParaRPr lang="el-G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AutoShape 2"/>
          <p:cNvSpPr>
            <a:spLocks noChangeArrowheads="1"/>
          </p:cNvSpPr>
          <p:nvPr/>
        </p:nvSpPr>
        <p:spPr bwMode="auto">
          <a:xfrm rot="-5324604">
            <a:off x="3886200" y="2133600"/>
            <a:ext cx="990600" cy="41910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accent1"/>
            </a:extrusionClr>
          </a:sp3d>
        </p:spPr>
        <p:txBody>
          <a:bodyPr wrap="none" anchor="ctr">
            <a:flatTx/>
          </a:bodyPr>
          <a:lstStyle/>
          <a:p>
            <a:endParaRPr lang="el-GR"/>
          </a:p>
        </p:txBody>
      </p:sp>
      <p:pic>
        <p:nvPicPr>
          <p:cNvPr id="79875" name="Picture 3" descr="bd10492_"/>
          <p:cNvPicPr>
            <a:picLocks noChangeAspect="1" noChangeArrowheads="1"/>
          </p:cNvPicPr>
          <p:nvPr/>
        </p:nvPicPr>
        <p:blipFill>
          <a:blip r:embed="rId2" cstate="print"/>
          <a:srcRect/>
          <a:stretch>
            <a:fillRect/>
          </a:stretch>
        </p:blipFill>
        <p:spPr bwMode="auto">
          <a:xfrm>
            <a:off x="609600" y="1905000"/>
            <a:ext cx="2868613" cy="4724400"/>
          </a:xfrm>
          <a:prstGeom prst="rect">
            <a:avLst/>
          </a:prstGeom>
          <a:noFill/>
        </p:spPr>
      </p:pic>
      <p:sp>
        <p:nvSpPr>
          <p:cNvPr id="79876" name="Oval 4" descr="Σταγόνες νερού"/>
          <p:cNvSpPr>
            <a:spLocks noChangeArrowheads="1"/>
          </p:cNvSpPr>
          <p:nvPr/>
        </p:nvSpPr>
        <p:spPr bwMode="auto">
          <a:xfrm>
            <a:off x="228600" y="338138"/>
            <a:ext cx="2895600" cy="2514600"/>
          </a:xfrm>
          <a:prstGeom prst="ellipse">
            <a:avLst/>
          </a:prstGeom>
          <a:blipFill dpi="0" rotWithShape="0">
            <a:blip r:embed="rId3" cstate="print"/>
            <a:srcRect/>
            <a:tile tx="0" ty="0" sx="100000" sy="100000" flip="none" algn="tl"/>
          </a:blipFill>
          <a:ln w="9525">
            <a:solidFill>
              <a:schemeClr val="tx1"/>
            </a:solidFill>
            <a:round/>
            <a:headEnd/>
            <a:tailEnd/>
          </a:ln>
          <a:effectLst/>
        </p:spPr>
        <p:txBody>
          <a:bodyPr wrap="none" anchor="ctr"/>
          <a:lstStyle/>
          <a:p>
            <a:endParaRPr lang="el-GR"/>
          </a:p>
        </p:txBody>
      </p:sp>
      <p:sp>
        <p:nvSpPr>
          <p:cNvPr id="79877" name="Text Box 5"/>
          <p:cNvSpPr txBox="1">
            <a:spLocks noChangeArrowheads="1"/>
          </p:cNvSpPr>
          <p:nvPr/>
        </p:nvSpPr>
        <p:spPr bwMode="auto">
          <a:xfrm>
            <a:off x="0" y="1052513"/>
            <a:ext cx="3457575" cy="1250950"/>
          </a:xfrm>
          <a:prstGeom prst="rect">
            <a:avLst/>
          </a:prstGeom>
          <a:noFill/>
          <a:ln w="9525">
            <a:noFill/>
            <a:miter lim="800000"/>
            <a:headEnd/>
            <a:tailEnd/>
          </a:ln>
          <a:effectLst>
            <a:outerShdw dist="17961" dir="2700000" algn="ctr" rotWithShape="0">
              <a:schemeClr val="tx1"/>
            </a:outerShdw>
          </a:effectLst>
        </p:spPr>
        <p:txBody>
          <a:bodyPr>
            <a:spAutoFit/>
          </a:bodyPr>
          <a:lstStyle/>
          <a:p>
            <a:r>
              <a:rPr lang="el-GR" sz="2800" b="1">
                <a:solidFill>
                  <a:srgbClr val="FF0000"/>
                </a:solidFill>
              </a:rPr>
              <a:t>Συστολή</a:t>
            </a:r>
          </a:p>
          <a:p>
            <a:r>
              <a:rPr lang="el-GR" sz="2800" b="1">
                <a:solidFill>
                  <a:srgbClr val="FF0000"/>
                </a:solidFill>
              </a:rPr>
              <a:t>του εξωστήρα</a:t>
            </a:r>
            <a:r>
              <a:rPr lang="en-US" sz="2800" b="1">
                <a:solidFill>
                  <a:srgbClr val="FF0000"/>
                </a:solidFill>
              </a:rPr>
              <a:t> </a:t>
            </a:r>
          </a:p>
          <a:p>
            <a:r>
              <a:rPr lang="en-US" sz="2000" b="1">
                <a:solidFill>
                  <a:srgbClr val="FF0000"/>
                </a:solidFill>
              </a:rPr>
              <a:t>(</a:t>
            </a:r>
            <a:r>
              <a:rPr lang="el-GR" sz="2000" b="1">
                <a:solidFill>
                  <a:srgbClr val="FF0000"/>
                </a:solidFill>
              </a:rPr>
              <a:t>&lt;40</a:t>
            </a:r>
            <a:r>
              <a:rPr lang="en-US" sz="2000" b="1">
                <a:solidFill>
                  <a:srgbClr val="FF0000"/>
                </a:solidFill>
              </a:rPr>
              <a:t> cm</a:t>
            </a:r>
            <a:r>
              <a:rPr lang="el-GR" sz="2000" b="1">
                <a:solidFill>
                  <a:srgbClr val="FF0000"/>
                </a:solidFill>
              </a:rPr>
              <a:t> </a:t>
            </a:r>
            <a:r>
              <a:rPr lang="en-US" sz="2000" b="1">
                <a:solidFill>
                  <a:srgbClr val="FF0000"/>
                </a:solidFill>
              </a:rPr>
              <a:t>H</a:t>
            </a:r>
            <a:r>
              <a:rPr lang="en-US" sz="1000" b="1">
                <a:solidFill>
                  <a:srgbClr val="FF0000"/>
                </a:solidFill>
              </a:rPr>
              <a:t>2</a:t>
            </a:r>
            <a:r>
              <a:rPr lang="en-US" sz="2000" b="1">
                <a:solidFill>
                  <a:srgbClr val="FF0000"/>
                </a:solidFill>
              </a:rPr>
              <a:t>O)</a:t>
            </a:r>
            <a:endParaRPr lang="el-GR" sz="2000" b="1">
              <a:solidFill>
                <a:srgbClr val="FF0000"/>
              </a:solidFill>
            </a:endParaRPr>
          </a:p>
        </p:txBody>
      </p:sp>
      <p:sp>
        <p:nvSpPr>
          <p:cNvPr id="79878" name="Text Box 6"/>
          <p:cNvSpPr txBox="1">
            <a:spLocks noChangeArrowheads="1"/>
          </p:cNvSpPr>
          <p:nvPr/>
        </p:nvSpPr>
        <p:spPr bwMode="auto">
          <a:xfrm>
            <a:off x="2081213" y="4794250"/>
            <a:ext cx="5511800" cy="1066800"/>
          </a:xfrm>
          <a:prstGeom prst="rect">
            <a:avLst/>
          </a:prstGeom>
          <a:noFill/>
          <a:ln w="9525">
            <a:noFill/>
            <a:miter lim="800000"/>
            <a:headEnd/>
            <a:tailEnd/>
          </a:ln>
          <a:effectLst>
            <a:outerShdw dist="35921" dir="2700000" algn="ctr" rotWithShape="0">
              <a:schemeClr val="tx1"/>
            </a:outerShdw>
          </a:effectLst>
        </p:spPr>
        <p:txBody>
          <a:bodyPr wrap="none">
            <a:spAutoFit/>
          </a:bodyPr>
          <a:lstStyle/>
          <a:p>
            <a:r>
              <a:rPr lang="el-GR" sz="3200" b="1"/>
              <a:t>Πλήρης χάλαση του </a:t>
            </a:r>
          </a:p>
          <a:p>
            <a:r>
              <a:rPr lang="el-GR" sz="3200" b="1"/>
              <a:t>σφιγκτηριακού μηχανισμού</a:t>
            </a:r>
          </a:p>
        </p:txBody>
      </p:sp>
      <p:sp>
        <p:nvSpPr>
          <p:cNvPr id="79879" name="Text Box 7"/>
          <p:cNvSpPr txBox="1">
            <a:spLocks noChangeArrowheads="1"/>
          </p:cNvSpPr>
          <p:nvPr/>
        </p:nvSpPr>
        <p:spPr bwMode="auto">
          <a:xfrm>
            <a:off x="5580063" y="2692400"/>
            <a:ext cx="3084512" cy="1066800"/>
          </a:xfrm>
          <a:prstGeom prst="rect">
            <a:avLst/>
          </a:prstGeom>
          <a:noFill/>
          <a:ln w="9525">
            <a:noFill/>
            <a:miter lim="800000"/>
            <a:headEnd/>
            <a:tailEnd/>
          </a:ln>
          <a:effectLst/>
        </p:spPr>
        <p:txBody>
          <a:bodyPr wrap="none">
            <a:spAutoFit/>
          </a:bodyPr>
          <a:lstStyle/>
          <a:p>
            <a:r>
              <a:rPr lang="el-GR" sz="3200" b="1"/>
              <a:t>Ικανού εύρους </a:t>
            </a:r>
          </a:p>
          <a:p>
            <a:r>
              <a:rPr lang="el-GR" sz="3200" b="1"/>
              <a:t>ουρήθρα</a:t>
            </a:r>
            <a:r>
              <a:rPr lang="el-GR" sz="3200" b="1">
                <a:solidFill>
                  <a:srgbClr val="FFFF00"/>
                </a:solidFill>
              </a:rPr>
              <a:t> </a:t>
            </a:r>
          </a:p>
        </p:txBody>
      </p:sp>
      <p:sp>
        <p:nvSpPr>
          <p:cNvPr id="79880" name="Text Box 8"/>
          <p:cNvSpPr txBox="1">
            <a:spLocks noChangeArrowheads="1"/>
          </p:cNvSpPr>
          <p:nvPr/>
        </p:nvSpPr>
        <p:spPr bwMode="auto">
          <a:xfrm>
            <a:off x="5003800" y="804863"/>
            <a:ext cx="273685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l"/>
            <a:r>
              <a:rPr lang="el-GR" sz="4000" b="1">
                <a:solidFill>
                  <a:srgbClr val="FF0000"/>
                </a:solidFill>
              </a:rPr>
              <a:t>Ούρηση</a:t>
            </a:r>
          </a:p>
        </p:txBody>
      </p:sp>
      <p:sp>
        <p:nvSpPr>
          <p:cNvPr id="79881" name="Oval 9"/>
          <p:cNvSpPr>
            <a:spLocks noChangeArrowheads="1"/>
          </p:cNvSpPr>
          <p:nvPr/>
        </p:nvSpPr>
        <p:spPr bwMode="auto">
          <a:xfrm>
            <a:off x="4500563" y="765175"/>
            <a:ext cx="3095625" cy="863600"/>
          </a:xfrm>
          <a:prstGeom prst="ellipse">
            <a:avLst/>
          </a:prstGeom>
          <a:noFill/>
          <a:ln w="25400">
            <a:solidFill>
              <a:srgbClr val="FFFF99"/>
            </a:solidFill>
            <a:round/>
            <a:headEnd/>
            <a:tailEnd/>
          </a:ln>
          <a:effectLst>
            <a:prstShdw prst="shdw18" dist="17961" dir="13500000">
              <a:srgbClr val="FFFF99">
                <a:gamma/>
                <a:shade val="60000"/>
                <a:invGamma/>
              </a:srgbClr>
            </a:prstShdw>
          </a:effectLst>
        </p:spPr>
        <p:txBody>
          <a:bodyPr wrap="none" anchor="ctr"/>
          <a:lstStyle/>
          <a:p>
            <a:endParaRPr lang="el-G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t>Έναρξη της εξέτασης</a:t>
            </a:r>
            <a:endParaRPr lang="el-GR" b="1" dirty="0"/>
          </a:p>
        </p:txBody>
      </p:sp>
      <p:pic>
        <p:nvPicPr>
          <p:cNvPr id="4" name="Content Placeholder 3" descr="basic pressure.jpg"/>
          <p:cNvPicPr>
            <a:picLocks noGrp="1" noChangeAspect="1"/>
          </p:cNvPicPr>
          <p:nvPr>
            <p:ph idx="1"/>
          </p:nvPr>
        </p:nvPicPr>
        <p:blipFill>
          <a:blip r:embed="rId2" cstate="print"/>
          <a:stretch>
            <a:fillRect/>
          </a:stretch>
        </p:blipFill>
        <p:spPr>
          <a:xfrm>
            <a:off x="457200" y="1622746"/>
            <a:ext cx="7620000" cy="4755507"/>
          </a:xfrm>
        </p:spPr>
      </p:pic>
      <p:sp>
        <p:nvSpPr>
          <p:cNvPr id="5" name="Content Placeholder 2"/>
          <p:cNvSpPr txBox="1">
            <a:spLocks/>
          </p:cNvSpPr>
          <p:nvPr/>
        </p:nvSpPr>
        <p:spPr>
          <a:xfrm>
            <a:off x="3131840" y="2132857"/>
            <a:ext cx="5976664" cy="2232248"/>
          </a:xfrm>
          <a:prstGeom prst="rect">
            <a:avLst/>
          </a:prstGeom>
          <a:solidFill>
            <a:schemeClr val="tx2">
              <a:lumMod val="20000"/>
              <a:lumOff val="80000"/>
            </a:schemeClr>
          </a:solidFill>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2400" b="0" i="0" u="none" strike="noStrike" kern="1200" cap="none" spc="0" normalizeH="0" baseline="0" noProof="0" dirty="0" smtClean="0">
                <a:ln>
                  <a:noFill/>
                </a:ln>
                <a:effectLst/>
                <a:uLnTx/>
                <a:uFillTx/>
                <a:latin typeface="+mn-lt"/>
                <a:ea typeface="+mn-ea"/>
                <a:cs typeface="+mn-cs"/>
              </a:rPr>
              <a:t>Αρχικές Μετρήσεις της </a:t>
            </a:r>
            <a:r>
              <a:rPr kumimoji="0" lang="en-US" sz="2400" b="0" i="0" u="none" strike="noStrike" kern="1200" cap="none" spc="0" normalizeH="0" baseline="0" noProof="0" dirty="0" err="1" smtClean="0">
                <a:ln>
                  <a:noFill/>
                </a:ln>
                <a:effectLst/>
                <a:uLnTx/>
                <a:uFillTx/>
                <a:latin typeface="+mn-lt"/>
                <a:ea typeface="+mn-ea"/>
                <a:cs typeface="+mn-cs"/>
              </a:rPr>
              <a:t>Pabd,Pves</a:t>
            </a:r>
            <a:r>
              <a:rPr kumimoji="0" lang="en-US" sz="2400" b="0" i="0" u="none" strike="noStrike" kern="1200" cap="none" spc="0" normalizeH="0" baseline="0" noProof="0" dirty="0" smtClean="0">
                <a:ln>
                  <a:noFill/>
                </a:ln>
                <a:effectLst/>
                <a:uLnTx/>
                <a:uFillTx/>
                <a:latin typeface="+mn-lt"/>
                <a:ea typeface="+mn-ea"/>
                <a:cs typeface="+mn-cs"/>
              </a:rPr>
              <a:t> </a:t>
            </a:r>
            <a:r>
              <a:rPr kumimoji="0" lang="el-GR" sz="2400" b="0" i="0" u="none" strike="noStrike" kern="1200" cap="none" spc="0" normalizeH="0" baseline="0" noProof="0" dirty="0" smtClean="0">
                <a:ln>
                  <a:noFill/>
                </a:ln>
                <a:effectLst/>
                <a:uLnTx/>
                <a:uFillTx/>
                <a:latin typeface="+mn-lt"/>
                <a:ea typeface="+mn-ea"/>
                <a:cs typeface="+mn-cs"/>
              </a:rPr>
              <a:t>:		</a:t>
            </a:r>
            <a:r>
              <a:rPr kumimoji="0" lang="en-US" sz="2400" b="0" i="0" u="none" strike="noStrike" kern="1200" cap="none" spc="0" normalizeH="0" baseline="0" noProof="0" dirty="0" smtClean="0">
                <a:ln>
                  <a:noFill/>
                </a:ln>
                <a:effectLst/>
                <a:uLnTx/>
                <a:uFillTx/>
                <a:latin typeface="+mn-lt"/>
                <a:ea typeface="+mn-ea"/>
                <a:cs typeface="+mn-cs"/>
              </a:rPr>
              <a:t>	</a:t>
            </a:r>
            <a:r>
              <a:rPr lang="el-GR" sz="2400" dirty="0" err="1" smtClean="0"/>
              <a:t>Ύ</a:t>
            </a:r>
            <a:r>
              <a:rPr kumimoji="0" lang="el-GR" sz="2400" b="0" i="0" u="none" strike="noStrike" kern="1200" cap="none" spc="0" normalizeH="0" baseline="0" noProof="0" dirty="0" err="1" smtClean="0">
                <a:ln>
                  <a:noFill/>
                </a:ln>
                <a:effectLst/>
                <a:uLnTx/>
                <a:uFillTx/>
                <a:latin typeface="+mn-lt"/>
                <a:ea typeface="+mn-ea"/>
                <a:cs typeface="+mn-cs"/>
              </a:rPr>
              <a:t>πτια</a:t>
            </a:r>
            <a:r>
              <a:rPr kumimoji="0" lang="el-GR" sz="2400" b="0" i="0" u="none" strike="noStrike" kern="1200" cap="none" spc="0" normalizeH="0" baseline="0" noProof="0" dirty="0" smtClean="0">
                <a:ln>
                  <a:noFill/>
                </a:ln>
                <a:effectLst/>
                <a:uLnTx/>
                <a:uFillTx/>
                <a:latin typeface="+mn-lt"/>
                <a:ea typeface="+mn-ea"/>
                <a:cs typeface="+mn-cs"/>
              </a:rPr>
              <a:t> θέση    5-20</a:t>
            </a:r>
            <a:r>
              <a:rPr kumimoji="0" lang="en-US" sz="2400" b="0" i="0" u="none" strike="noStrike" kern="1200" cap="none" spc="0" normalizeH="0" baseline="0" noProof="0" dirty="0" smtClean="0">
                <a:ln>
                  <a:noFill/>
                </a:ln>
                <a:effectLst/>
                <a:uLnTx/>
                <a:uFillTx/>
                <a:latin typeface="+mn-lt"/>
                <a:ea typeface="+mn-ea"/>
                <a:cs typeface="+mn-cs"/>
              </a:rPr>
              <a:t> </a:t>
            </a:r>
            <a:r>
              <a:rPr kumimoji="0" lang="el-GR" sz="2400" b="0" i="0" u="none" strike="noStrike" kern="1200" cap="none" spc="0" normalizeH="0" baseline="0" noProof="0" dirty="0" smtClean="0">
                <a:ln>
                  <a:noFill/>
                </a:ln>
                <a:effectLst/>
                <a:uLnTx/>
                <a:uFillTx/>
                <a:latin typeface="+mn-lt"/>
                <a:ea typeface="+mn-ea"/>
                <a:cs typeface="+mn-cs"/>
              </a:rPr>
              <a:t> </a:t>
            </a:r>
            <a:r>
              <a:rPr kumimoji="0" lang="en-US" sz="2400" b="0" i="0" u="none" strike="noStrike" kern="1200" cap="none" spc="0" normalizeH="0" baseline="0" noProof="0" dirty="0" smtClean="0">
                <a:ln>
                  <a:noFill/>
                </a:ln>
                <a:effectLst/>
                <a:uLnTx/>
                <a:uFillTx/>
                <a:latin typeface="+mn-lt"/>
                <a:ea typeface="+mn-ea"/>
                <a:cs typeface="+mn-cs"/>
              </a:rPr>
              <a:t>cmH2O			</a:t>
            </a:r>
            <a:r>
              <a:rPr kumimoji="0" lang="el-GR" sz="2400" b="0" i="0" u="none" strike="noStrike" kern="1200" cap="none" spc="0" normalizeH="0" baseline="0" noProof="0" dirty="0" smtClean="0">
                <a:ln>
                  <a:noFill/>
                </a:ln>
                <a:effectLst/>
                <a:uLnTx/>
                <a:uFillTx/>
                <a:latin typeface="+mn-lt"/>
                <a:ea typeface="+mn-ea"/>
                <a:cs typeface="+mn-cs"/>
              </a:rPr>
              <a:t>Καθιστή        15-40 </a:t>
            </a:r>
            <a:r>
              <a:rPr kumimoji="0" lang="en-US" sz="2400" b="0" i="0" u="none" strike="noStrike" kern="1200" cap="none" spc="0" normalizeH="0" baseline="0" noProof="0" dirty="0" smtClean="0">
                <a:ln>
                  <a:noFill/>
                </a:ln>
                <a:effectLst/>
                <a:uLnTx/>
                <a:uFillTx/>
                <a:latin typeface="+mn-lt"/>
                <a:ea typeface="+mn-ea"/>
                <a:cs typeface="+mn-cs"/>
              </a:rPr>
              <a:t>cm H2O			</a:t>
            </a:r>
            <a:r>
              <a:rPr lang="el-GR" sz="2400" dirty="0" err="1" smtClean="0"/>
              <a:t>Ό</a:t>
            </a:r>
            <a:r>
              <a:rPr kumimoji="0" lang="el-GR" sz="2400" b="0" i="0" u="none" strike="noStrike" kern="1200" cap="none" spc="0" normalizeH="0" baseline="0" noProof="0" dirty="0" err="1" smtClean="0">
                <a:ln>
                  <a:noFill/>
                </a:ln>
                <a:effectLst/>
                <a:uLnTx/>
                <a:uFillTx/>
                <a:latin typeface="+mn-lt"/>
                <a:ea typeface="+mn-ea"/>
                <a:cs typeface="+mn-cs"/>
              </a:rPr>
              <a:t>ρθια</a:t>
            </a:r>
            <a:r>
              <a:rPr kumimoji="0" lang="el-GR" sz="2400" b="0" i="0" u="none" strike="noStrike" kern="1200" cap="none" spc="0" normalizeH="0" baseline="0" noProof="0" dirty="0" smtClean="0">
                <a:ln>
                  <a:noFill/>
                </a:ln>
                <a:effectLst/>
                <a:uLnTx/>
                <a:uFillTx/>
                <a:latin typeface="+mn-lt"/>
                <a:ea typeface="+mn-ea"/>
                <a:cs typeface="+mn-cs"/>
              </a:rPr>
              <a:t>	          30-50 </a:t>
            </a:r>
            <a:r>
              <a:rPr kumimoji="0" lang="en-US" sz="2400" b="0" i="0" u="none" strike="noStrike" kern="1200" cap="none" spc="0" normalizeH="0" baseline="0" noProof="0" dirty="0" smtClean="0">
                <a:ln>
                  <a:noFill/>
                </a:ln>
                <a:effectLst/>
                <a:uLnTx/>
                <a:uFillTx/>
                <a:latin typeface="+mn-lt"/>
                <a:ea typeface="+mn-ea"/>
                <a:cs typeface="+mn-cs"/>
              </a:rPr>
              <a:t>cm</a:t>
            </a:r>
            <a:r>
              <a:rPr kumimoji="0" lang="el-GR" sz="2400" b="0" i="0" u="none" strike="noStrike" kern="1200" cap="none" spc="0" normalizeH="0" baseline="0" noProof="0" dirty="0" smtClean="0">
                <a:ln>
                  <a:noFill/>
                </a:ln>
                <a:effectLst/>
                <a:uLnTx/>
                <a:uFillTx/>
                <a:latin typeface="+mn-lt"/>
                <a:ea typeface="+mn-ea"/>
                <a:cs typeface="+mn-cs"/>
              </a:rPr>
              <a:t> Η2Ο</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2400" b="0" i="0" u="none" strike="noStrike" kern="1200" cap="none" spc="0" normalizeH="0" baseline="0" noProof="0" dirty="0" smtClean="0">
                <a:ln>
                  <a:noFill/>
                </a:ln>
                <a:effectLst/>
                <a:uLnTx/>
                <a:uFillTx/>
                <a:latin typeface="+mn-lt"/>
                <a:ea typeface="+mn-ea"/>
                <a:cs typeface="+mn-cs"/>
              </a:rPr>
              <a:t>Αρχική Μέτρηση της </a:t>
            </a:r>
            <a:r>
              <a:rPr kumimoji="0" lang="en-US" sz="2400" b="0" i="0" u="none" strike="noStrike" kern="1200" cap="none" spc="0" normalizeH="0" baseline="0" noProof="0" dirty="0" err="1" smtClean="0">
                <a:ln>
                  <a:noFill/>
                </a:ln>
                <a:effectLst/>
                <a:uLnTx/>
                <a:uFillTx/>
                <a:latin typeface="+mn-lt"/>
                <a:ea typeface="+mn-ea"/>
                <a:cs typeface="+mn-cs"/>
              </a:rPr>
              <a:t>Pdet</a:t>
            </a:r>
            <a:r>
              <a:rPr kumimoji="0" lang="en-US" sz="2400" b="0" i="0" u="none" strike="noStrike" kern="1200" cap="none" spc="0" normalizeH="0" baseline="0" noProof="0" dirty="0" smtClean="0">
                <a:ln>
                  <a:noFill/>
                </a:ln>
                <a:effectLst/>
                <a:uLnTx/>
                <a:uFillTx/>
                <a:latin typeface="+mn-lt"/>
                <a:ea typeface="+mn-ea"/>
                <a:cs typeface="+mn-cs"/>
              </a:rPr>
              <a:t>: 0-6 cmH2O  80% </a:t>
            </a:r>
            <a:r>
              <a:rPr kumimoji="0" lang="el-GR" sz="2400" b="0" i="0" u="none" strike="noStrike" kern="1200" cap="none" spc="0" normalizeH="0" baseline="0" noProof="0" dirty="0" smtClean="0">
                <a:ln>
                  <a:noFill/>
                </a:ln>
                <a:effectLst/>
                <a:uLnTx/>
                <a:uFillTx/>
                <a:latin typeface="+mn-lt"/>
                <a:ea typeface="+mn-ea"/>
                <a:cs typeface="+mn-cs"/>
              </a:rPr>
              <a:t>περιπτώσεων </a:t>
            </a:r>
            <a:endParaRPr kumimoji="0" lang="el-GR" sz="2400" b="0" i="0" u="none" strike="noStrike" kern="1200" cap="none" spc="0" normalizeH="0" baseline="0" noProof="0" dirty="0">
              <a:ln>
                <a:noFill/>
              </a:ln>
              <a:effectLst/>
              <a:uLnTx/>
              <a:uFillTx/>
              <a:latin typeface="+mn-lt"/>
              <a:ea typeface="+mn-ea"/>
              <a:cs typeface="+mn-c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b="1" dirty="0" smtClean="0"/>
              <a:t>Τι πρέπει να </a:t>
            </a:r>
            <a:r>
              <a:rPr lang="el-GR" b="1" dirty="0" err="1" smtClean="0"/>
              <a:t>ελέγ</a:t>
            </a:r>
            <a:r>
              <a:rPr lang="en-US" b="1" dirty="0" smtClean="0"/>
              <a:t>x</a:t>
            </a:r>
            <a:r>
              <a:rPr lang="el-GR" b="1" dirty="0" err="1" smtClean="0"/>
              <a:t>ουμε</a:t>
            </a:r>
            <a:r>
              <a:rPr lang="el-GR" b="1" dirty="0" smtClean="0"/>
              <a:t> στη </a:t>
            </a:r>
            <a:r>
              <a:rPr lang="el-GR" b="1" dirty="0" err="1" smtClean="0"/>
              <a:t>κυστεομανομετρία</a:t>
            </a:r>
            <a:r>
              <a:rPr lang="el-GR" b="1" dirty="0" smtClean="0"/>
              <a:t> πλήρωσης</a:t>
            </a:r>
            <a:r>
              <a:rPr lang="el-GR" dirty="0" smtClean="0">
                <a:solidFill>
                  <a:srgbClr val="002060"/>
                </a:solidFill>
              </a:rPr>
              <a:t> </a:t>
            </a:r>
            <a:endParaRPr lang="el-GR" b="1" dirty="0"/>
          </a:p>
        </p:txBody>
      </p:sp>
      <p:sp>
        <p:nvSpPr>
          <p:cNvPr id="3" name="Content Placeholder 2"/>
          <p:cNvSpPr>
            <a:spLocks noGrp="1"/>
          </p:cNvSpPr>
          <p:nvPr>
            <p:ph idx="1"/>
          </p:nvPr>
        </p:nvSpPr>
        <p:spPr/>
        <p:txBody>
          <a:bodyPr>
            <a:normAutofit fontScale="70000" lnSpcReduction="20000"/>
          </a:bodyPr>
          <a:lstStyle/>
          <a:p>
            <a:endParaRPr lang="el-GR" dirty="0" smtClean="0">
              <a:solidFill>
                <a:srgbClr val="002060"/>
              </a:solidFill>
            </a:endParaRPr>
          </a:p>
          <a:p>
            <a:r>
              <a:rPr lang="el-GR" dirty="0" smtClean="0">
                <a:solidFill>
                  <a:srgbClr val="002060"/>
                </a:solidFill>
              </a:rPr>
              <a:t>Αισθητικότητα</a:t>
            </a:r>
          </a:p>
          <a:p>
            <a:endParaRPr lang="el-GR" dirty="0" smtClean="0">
              <a:solidFill>
                <a:srgbClr val="002060"/>
              </a:solidFill>
            </a:endParaRPr>
          </a:p>
          <a:p>
            <a:r>
              <a:rPr lang="el-GR" dirty="0" smtClean="0">
                <a:solidFill>
                  <a:srgbClr val="002060"/>
                </a:solidFill>
              </a:rPr>
              <a:t>Χωρητικότητα </a:t>
            </a:r>
          </a:p>
          <a:p>
            <a:endParaRPr lang="el-GR" dirty="0" smtClean="0">
              <a:solidFill>
                <a:srgbClr val="002060"/>
              </a:solidFill>
            </a:endParaRPr>
          </a:p>
          <a:p>
            <a:r>
              <a:rPr lang="el-GR" dirty="0" err="1" smtClean="0">
                <a:solidFill>
                  <a:srgbClr val="002060"/>
                </a:solidFill>
              </a:rPr>
              <a:t>Διατασιμότητα</a:t>
            </a:r>
            <a:r>
              <a:rPr lang="el-GR" dirty="0" smtClean="0">
                <a:solidFill>
                  <a:srgbClr val="002060"/>
                </a:solidFill>
              </a:rPr>
              <a:t> –</a:t>
            </a:r>
            <a:r>
              <a:rPr lang="en-US" dirty="0" smtClean="0">
                <a:solidFill>
                  <a:srgbClr val="002060"/>
                </a:solidFill>
              </a:rPr>
              <a:t>compliance</a:t>
            </a:r>
          </a:p>
          <a:p>
            <a:endParaRPr lang="en-US" dirty="0" smtClean="0">
              <a:solidFill>
                <a:srgbClr val="002060"/>
              </a:solidFill>
            </a:endParaRPr>
          </a:p>
          <a:p>
            <a:r>
              <a:rPr lang="el-GR" dirty="0" smtClean="0">
                <a:solidFill>
                  <a:srgbClr val="002060"/>
                </a:solidFill>
              </a:rPr>
              <a:t>Ακούσια </a:t>
            </a:r>
            <a:r>
              <a:rPr lang="el-GR" dirty="0" err="1" smtClean="0">
                <a:solidFill>
                  <a:srgbClr val="002060"/>
                </a:solidFill>
              </a:rPr>
              <a:t>εξωστηριακή</a:t>
            </a:r>
            <a:r>
              <a:rPr lang="el-GR" dirty="0" smtClean="0">
                <a:solidFill>
                  <a:srgbClr val="002060"/>
                </a:solidFill>
              </a:rPr>
              <a:t> λειτουργία</a:t>
            </a:r>
          </a:p>
          <a:p>
            <a:endParaRPr lang="el-GR" dirty="0" smtClean="0">
              <a:solidFill>
                <a:srgbClr val="002060"/>
              </a:solidFill>
            </a:endParaRPr>
          </a:p>
          <a:p>
            <a:r>
              <a:rPr lang="el-GR" dirty="0" smtClean="0">
                <a:solidFill>
                  <a:srgbClr val="002060"/>
                </a:solidFill>
              </a:rPr>
              <a:t>Λειτουργικότητα </a:t>
            </a:r>
            <a:r>
              <a:rPr lang="el-GR" dirty="0" err="1" smtClean="0">
                <a:solidFill>
                  <a:srgbClr val="002060"/>
                </a:solidFill>
              </a:rPr>
              <a:t>σφιγκτηριακού</a:t>
            </a:r>
            <a:r>
              <a:rPr lang="el-GR" dirty="0" smtClean="0">
                <a:solidFill>
                  <a:srgbClr val="002060"/>
                </a:solidFill>
              </a:rPr>
              <a:t> μηχανισμού</a:t>
            </a:r>
          </a:p>
          <a:p>
            <a:endParaRPr lang="el-GR" dirty="0" smtClean="0">
              <a:solidFill>
                <a:srgbClr val="002060"/>
              </a:solidFill>
            </a:endParaRPr>
          </a:p>
          <a:p>
            <a:r>
              <a:rPr lang="el-GR" dirty="0" smtClean="0">
                <a:solidFill>
                  <a:srgbClr val="002060"/>
                </a:solidFill>
              </a:rPr>
              <a:t>Αναπαραγωγή ή όχι της συμπτωματολογίας  </a:t>
            </a:r>
            <a:endParaRPr lang="el-GR" dirty="0">
              <a:solidFill>
                <a:srgbClr val="00206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b="1" dirty="0" smtClean="0"/>
              <a:t>Αισθητικότητα</a:t>
            </a:r>
            <a:endParaRPr lang="el-GR" b="1" dirty="0"/>
          </a:p>
        </p:txBody>
      </p:sp>
      <p:sp>
        <p:nvSpPr>
          <p:cNvPr id="4" name="Content Placeholder 3"/>
          <p:cNvSpPr>
            <a:spLocks noGrp="1"/>
          </p:cNvSpPr>
          <p:nvPr>
            <p:ph sz="half" idx="1"/>
          </p:nvPr>
        </p:nvSpPr>
        <p:spPr>
          <a:xfrm>
            <a:off x="0" y="1556792"/>
            <a:ext cx="8604448" cy="4525963"/>
          </a:xfrm>
        </p:spPr>
        <p:txBody>
          <a:bodyPr/>
          <a:lstStyle/>
          <a:p>
            <a:r>
              <a:rPr lang="en-US" b="1" dirty="0" smtClean="0">
                <a:solidFill>
                  <a:srgbClr val="002060"/>
                </a:solidFill>
              </a:rPr>
              <a:t>FSV</a:t>
            </a:r>
            <a:r>
              <a:rPr lang="el-GR" b="1" dirty="0" smtClean="0">
                <a:solidFill>
                  <a:srgbClr val="002060"/>
                </a:solidFill>
              </a:rPr>
              <a:t>: </a:t>
            </a:r>
            <a:r>
              <a:rPr lang="el-GR" dirty="0" smtClean="0">
                <a:solidFill>
                  <a:srgbClr val="002060"/>
                </a:solidFill>
              </a:rPr>
              <a:t>1</a:t>
            </a:r>
            <a:r>
              <a:rPr lang="el-GR" baseline="30000" dirty="0" smtClean="0">
                <a:solidFill>
                  <a:srgbClr val="002060"/>
                </a:solidFill>
              </a:rPr>
              <a:t>η</a:t>
            </a:r>
            <a:r>
              <a:rPr lang="el-GR" dirty="0" smtClean="0">
                <a:solidFill>
                  <a:srgbClr val="002060"/>
                </a:solidFill>
              </a:rPr>
              <a:t> αίσθηση ότι η κύστη γεμίζει</a:t>
            </a:r>
            <a:endParaRPr lang="en-US" dirty="0" smtClean="0">
              <a:solidFill>
                <a:srgbClr val="002060"/>
              </a:solidFill>
            </a:endParaRPr>
          </a:p>
          <a:p>
            <a:r>
              <a:rPr lang="en-US" sz="2000" dirty="0" smtClean="0">
                <a:solidFill>
                  <a:srgbClr val="002060"/>
                </a:solidFill>
              </a:rPr>
              <a:t>FDV</a:t>
            </a:r>
          </a:p>
          <a:p>
            <a:r>
              <a:rPr lang="en-US" sz="2000" dirty="0" smtClean="0">
                <a:solidFill>
                  <a:srgbClr val="002060"/>
                </a:solidFill>
              </a:rPr>
              <a:t>SDV</a:t>
            </a:r>
          </a:p>
          <a:p>
            <a:r>
              <a:rPr lang="en-US" sz="2000" dirty="0" smtClean="0">
                <a:solidFill>
                  <a:srgbClr val="002060"/>
                </a:solidFill>
              </a:rPr>
              <a:t>Urgency</a:t>
            </a:r>
          </a:p>
          <a:p>
            <a:r>
              <a:rPr lang="en-US" sz="2000" dirty="0" smtClean="0">
                <a:solidFill>
                  <a:srgbClr val="002060"/>
                </a:solidFill>
              </a:rPr>
              <a:t>MCC</a:t>
            </a:r>
            <a:endParaRPr lang="el-GR" sz="2000" dirty="0">
              <a:solidFill>
                <a:srgbClr val="002060"/>
              </a:solidFill>
            </a:endParaRPr>
          </a:p>
        </p:txBody>
      </p:sp>
      <p:pic>
        <p:nvPicPr>
          <p:cNvPr id="6" name="Content Placeholder 3" descr="first desire.jpg"/>
          <p:cNvPicPr>
            <a:picLocks noGrp="1" noChangeAspect="1"/>
          </p:cNvPicPr>
          <p:nvPr>
            <p:ph sz="half" idx="2"/>
          </p:nvPr>
        </p:nvPicPr>
        <p:blipFill>
          <a:blip r:embed="rId2" cstate="print"/>
          <a:stretch>
            <a:fillRect/>
          </a:stretch>
        </p:blipFill>
        <p:spPr>
          <a:xfrm>
            <a:off x="1403648" y="2132856"/>
            <a:ext cx="7056784" cy="4464496"/>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70186"/>
          </a:xfrm>
        </p:spPr>
        <p:txBody>
          <a:bodyPr>
            <a:normAutofit fontScale="90000"/>
          </a:bodyPr>
          <a:lstStyle/>
          <a:p>
            <a:r>
              <a:rPr lang="en-US" sz="3600" b="1" dirty="0" smtClean="0">
                <a:solidFill>
                  <a:srgbClr val="002060"/>
                </a:solidFill>
              </a:rPr>
              <a:t>FDV</a:t>
            </a:r>
            <a:r>
              <a:rPr lang="el-GR" sz="3600" b="1" dirty="0" smtClean="0">
                <a:solidFill>
                  <a:srgbClr val="002060"/>
                </a:solidFill>
              </a:rPr>
              <a:t>: Το αίσθημα που θα οδηγούσε τον ασθενή προς ούρηση την επόμενη </a:t>
            </a:r>
            <a:r>
              <a:rPr lang="el-GR" sz="3600" b="1" i="1" u="sng" dirty="0" smtClean="0">
                <a:solidFill>
                  <a:srgbClr val="002060"/>
                </a:solidFill>
              </a:rPr>
              <a:t>κατάλληλη</a:t>
            </a:r>
            <a:r>
              <a:rPr lang="el-GR" sz="3600" b="1" dirty="0" smtClean="0">
                <a:solidFill>
                  <a:srgbClr val="002060"/>
                </a:solidFill>
              </a:rPr>
              <a:t> χρονική στιγμή</a:t>
            </a:r>
            <a:r>
              <a:rPr lang="en-US" b="1" dirty="0" smtClean="0">
                <a:solidFill>
                  <a:srgbClr val="002060"/>
                </a:solidFill>
              </a:rPr>
              <a:t/>
            </a:r>
            <a:br>
              <a:rPr lang="en-US" b="1" dirty="0" smtClean="0">
                <a:solidFill>
                  <a:srgbClr val="002060"/>
                </a:solidFill>
              </a:rPr>
            </a:br>
            <a:endParaRPr lang="el-GR" dirty="0">
              <a:solidFill>
                <a:srgbClr val="002060"/>
              </a:solidFill>
            </a:endParaRPr>
          </a:p>
        </p:txBody>
      </p:sp>
      <p:pic>
        <p:nvPicPr>
          <p:cNvPr id="4" name="Content Placeholder 3" descr="normal desire.jpg"/>
          <p:cNvPicPr>
            <a:picLocks noGrp="1" noChangeAspect="1"/>
          </p:cNvPicPr>
          <p:nvPr>
            <p:ph idx="1"/>
          </p:nvPr>
        </p:nvPicPr>
        <p:blipFill>
          <a:blip r:embed="rId2" cstate="print"/>
          <a:stretch>
            <a:fillRect/>
          </a:stretch>
        </p:blipFill>
        <p:spPr>
          <a:xfrm>
            <a:off x="467544" y="1600200"/>
            <a:ext cx="8136904" cy="4525963"/>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b="1" dirty="0" smtClean="0"/>
              <a:t>Αισθητικότητα</a:t>
            </a:r>
            <a:endParaRPr lang="el-GR" b="1" dirty="0"/>
          </a:p>
        </p:txBody>
      </p:sp>
      <p:sp>
        <p:nvSpPr>
          <p:cNvPr id="4" name="Content Placeholder 3"/>
          <p:cNvSpPr>
            <a:spLocks noGrp="1"/>
          </p:cNvSpPr>
          <p:nvPr>
            <p:ph idx="1"/>
          </p:nvPr>
        </p:nvSpPr>
        <p:spPr/>
        <p:txBody>
          <a:bodyPr/>
          <a:lstStyle/>
          <a:p>
            <a:r>
              <a:rPr lang="en-US" dirty="0" smtClean="0">
                <a:solidFill>
                  <a:srgbClr val="002060"/>
                </a:solidFill>
              </a:rPr>
              <a:t>FSV</a:t>
            </a:r>
          </a:p>
          <a:p>
            <a:r>
              <a:rPr lang="en-US" dirty="0" smtClean="0">
                <a:solidFill>
                  <a:srgbClr val="002060"/>
                </a:solidFill>
              </a:rPr>
              <a:t>FDV</a:t>
            </a:r>
          </a:p>
          <a:p>
            <a:r>
              <a:rPr lang="en-US" b="1" dirty="0" smtClean="0">
                <a:solidFill>
                  <a:srgbClr val="002060"/>
                </a:solidFill>
              </a:rPr>
              <a:t>SDV</a:t>
            </a:r>
            <a:r>
              <a:rPr lang="el-GR" dirty="0" smtClean="0">
                <a:solidFill>
                  <a:srgbClr val="002060"/>
                </a:solidFill>
              </a:rPr>
              <a:t>:Επίμονη επιθυμία προς ούρηση χωρίς φόβο απώλειας</a:t>
            </a:r>
            <a:endParaRPr lang="en-US" dirty="0" smtClean="0">
              <a:solidFill>
                <a:srgbClr val="002060"/>
              </a:solidFill>
            </a:endParaRPr>
          </a:p>
          <a:p>
            <a:r>
              <a:rPr lang="en-US" b="1" dirty="0" smtClean="0">
                <a:solidFill>
                  <a:srgbClr val="002060"/>
                </a:solidFill>
              </a:rPr>
              <a:t>Urgency</a:t>
            </a:r>
            <a:r>
              <a:rPr lang="el-GR" b="1" dirty="0" smtClean="0">
                <a:solidFill>
                  <a:srgbClr val="002060"/>
                </a:solidFill>
              </a:rPr>
              <a:t>: </a:t>
            </a:r>
            <a:r>
              <a:rPr lang="el-GR" dirty="0" smtClean="0">
                <a:solidFill>
                  <a:srgbClr val="002060"/>
                </a:solidFill>
              </a:rPr>
              <a:t>Φόβος απώλειας</a:t>
            </a:r>
            <a:endParaRPr lang="en-US" dirty="0" smtClean="0">
              <a:solidFill>
                <a:srgbClr val="002060"/>
              </a:solidFill>
            </a:endParaRPr>
          </a:p>
          <a:p>
            <a:r>
              <a:rPr lang="en-US" b="1" dirty="0" smtClean="0">
                <a:solidFill>
                  <a:srgbClr val="002060"/>
                </a:solidFill>
              </a:rPr>
              <a:t>MCC</a:t>
            </a:r>
            <a:r>
              <a:rPr lang="el-GR" b="1" dirty="0" smtClean="0">
                <a:solidFill>
                  <a:srgbClr val="002060"/>
                </a:solidFill>
              </a:rPr>
              <a:t>: </a:t>
            </a:r>
            <a:r>
              <a:rPr lang="el-GR" dirty="0" smtClean="0">
                <a:solidFill>
                  <a:srgbClr val="002060"/>
                </a:solidFill>
              </a:rPr>
              <a:t>μέγιστη </a:t>
            </a:r>
            <a:r>
              <a:rPr lang="el-GR" dirty="0" err="1" smtClean="0">
                <a:solidFill>
                  <a:srgbClr val="002060"/>
                </a:solidFill>
              </a:rPr>
              <a:t>κυστεομανομετρική</a:t>
            </a:r>
            <a:r>
              <a:rPr lang="el-GR" dirty="0" smtClean="0">
                <a:solidFill>
                  <a:srgbClr val="002060"/>
                </a:solidFill>
              </a:rPr>
              <a:t> χωρητικότητα</a:t>
            </a:r>
            <a:endParaRPr lang="el-GR" dirty="0">
              <a:solidFill>
                <a:srgbClr val="002060"/>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b="1" dirty="0" smtClean="0"/>
              <a:t>Φυσιολογικές τιμές χωρητικότητας-αισθητικότητας</a:t>
            </a:r>
            <a:endParaRPr lang="el-GR" b="1" dirty="0"/>
          </a:p>
        </p:txBody>
      </p:sp>
      <p:sp>
        <p:nvSpPr>
          <p:cNvPr id="3" name="Content Placeholder 2"/>
          <p:cNvSpPr>
            <a:spLocks noGrp="1"/>
          </p:cNvSpPr>
          <p:nvPr>
            <p:ph idx="1"/>
          </p:nvPr>
        </p:nvSpPr>
        <p:spPr>
          <a:xfrm>
            <a:off x="971600" y="1600200"/>
            <a:ext cx="7416824" cy="4525963"/>
          </a:xfrm>
        </p:spPr>
        <p:txBody>
          <a:bodyPr>
            <a:normAutofit fontScale="85000" lnSpcReduction="20000"/>
          </a:bodyPr>
          <a:lstStyle/>
          <a:p>
            <a:pPr>
              <a:buNone/>
            </a:pPr>
            <a:r>
              <a:rPr lang="el-GR" sz="3500" dirty="0" smtClean="0"/>
              <a:t>Σε υγιείς ενήλικες</a:t>
            </a:r>
          </a:p>
          <a:p>
            <a:r>
              <a:rPr lang="en-US" sz="3500" dirty="0" smtClean="0"/>
              <a:t>FSV: 170-200 ml</a:t>
            </a:r>
            <a:endParaRPr lang="el-GR" sz="3500" dirty="0" smtClean="0"/>
          </a:p>
          <a:p>
            <a:r>
              <a:rPr lang="en-US" sz="3500" dirty="0" smtClean="0"/>
              <a:t>NDV: 250 ml</a:t>
            </a:r>
          </a:p>
          <a:p>
            <a:r>
              <a:rPr lang="en-US" sz="3500" dirty="0" smtClean="0"/>
              <a:t>SDV: 400ml</a:t>
            </a:r>
          </a:p>
          <a:p>
            <a:r>
              <a:rPr lang="en-US" sz="3500" dirty="0" smtClean="0"/>
              <a:t>MCC: 480 ml</a:t>
            </a:r>
          </a:p>
          <a:p>
            <a:endParaRPr lang="en-US" dirty="0" smtClean="0">
              <a:solidFill>
                <a:srgbClr val="002060"/>
              </a:solidFill>
            </a:endParaRPr>
          </a:p>
          <a:p>
            <a:endParaRPr lang="el-GR" sz="4000" b="1" dirty="0" smtClean="0">
              <a:solidFill>
                <a:srgbClr val="002060"/>
              </a:solidFill>
            </a:endParaRPr>
          </a:p>
          <a:p>
            <a:r>
              <a:rPr lang="el-GR" sz="4000" b="1" dirty="0" smtClean="0">
                <a:solidFill>
                  <a:schemeClr val="accent2"/>
                </a:solidFill>
              </a:rPr>
              <a:t>Πιο σημαντική</a:t>
            </a:r>
            <a:r>
              <a:rPr lang="en-US" sz="4000" b="1" dirty="0" smtClean="0">
                <a:solidFill>
                  <a:schemeClr val="accent2"/>
                </a:solidFill>
              </a:rPr>
              <a:t>:</a:t>
            </a:r>
            <a:r>
              <a:rPr lang="el-GR" sz="4000" b="1" dirty="0" smtClean="0">
                <a:solidFill>
                  <a:schemeClr val="accent2"/>
                </a:solidFill>
              </a:rPr>
              <a:t> παρουσία-απουσία αισθητικότητας  </a:t>
            </a:r>
            <a:r>
              <a:rPr lang="el-GR" dirty="0" smtClean="0">
                <a:solidFill>
                  <a:schemeClr val="accent2"/>
                </a:solidFill>
              </a:rPr>
              <a:t>   </a:t>
            </a:r>
            <a:r>
              <a:rPr lang="en-US" dirty="0" smtClean="0">
                <a:solidFill>
                  <a:srgbClr val="002060"/>
                </a:solidFill>
              </a:rPr>
              <a:t>						</a:t>
            </a:r>
            <a:r>
              <a:rPr lang="el-GR" dirty="0" smtClean="0">
                <a:solidFill>
                  <a:srgbClr val="002060"/>
                </a:solidFill>
              </a:rPr>
              <a:t>				</a:t>
            </a:r>
            <a:r>
              <a:rPr lang="en-US" sz="2000" dirty="0" err="1" smtClean="0">
                <a:solidFill>
                  <a:srgbClr val="002060"/>
                </a:solidFill>
              </a:rPr>
              <a:t>Susset</a:t>
            </a:r>
            <a:r>
              <a:rPr lang="en-US" sz="2000" dirty="0" smtClean="0">
                <a:solidFill>
                  <a:srgbClr val="002060"/>
                </a:solidFill>
              </a:rPr>
              <a:t> 1991</a:t>
            </a:r>
            <a:endParaRPr lang="el-GR" sz="2000" dirty="0">
              <a:solidFill>
                <a:srgbClr val="002060"/>
              </a:solidFill>
            </a:endParaRPr>
          </a:p>
        </p:txBody>
      </p:sp>
      <p:sp>
        <p:nvSpPr>
          <p:cNvPr id="4" name="TextBox 3"/>
          <p:cNvSpPr txBox="1"/>
          <p:nvPr/>
        </p:nvSpPr>
        <p:spPr>
          <a:xfrm>
            <a:off x="5796136" y="3861048"/>
            <a:ext cx="1026243" cy="400110"/>
          </a:xfrm>
          <a:prstGeom prst="rect">
            <a:avLst/>
          </a:prstGeom>
          <a:noFill/>
        </p:spPr>
        <p:txBody>
          <a:bodyPr wrap="none" rtlCol="0">
            <a:spAutoFit/>
          </a:bodyPr>
          <a:lstStyle/>
          <a:p>
            <a:r>
              <a:rPr lang="en-US" sz="2000" dirty="0" smtClean="0"/>
              <a:t>ICI 2012</a:t>
            </a:r>
            <a:endParaRPr lang="el-GR" sz="20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Πως περιγράφονται</a:t>
            </a:r>
            <a:endParaRPr lang="el-GR" b="1" dirty="0"/>
          </a:p>
        </p:txBody>
      </p:sp>
      <p:sp>
        <p:nvSpPr>
          <p:cNvPr id="3" name="2 - Θέση περιεχομένου"/>
          <p:cNvSpPr>
            <a:spLocks noGrp="1"/>
          </p:cNvSpPr>
          <p:nvPr>
            <p:ph sz="half" idx="1"/>
          </p:nvPr>
        </p:nvSpPr>
        <p:spPr>
          <a:xfrm>
            <a:off x="457200" y="1772816"/>
            <a:ext cx="3898776" cy="4536504"/>
          </a:xfrm>
          <a:solidFill>
            <a:schemeClr val="accent1">
              <a:lumMod val="20000"/>
              <a:lumOff val="80000"/>
            </a:schemeClr>
          </a:solidFill>
        </p:spPr>
        <p:txBody>
          <a:bodyPr>
            <a:normAutofit lnSpcReduction="10000"/>
          </a:bodyPr>
          <a:lstStyle/>
          <a:p>
            <a:pPr>
              <a:lnSpc>
                <a:spcPct val="160000"/>
              </a:lnSpc>
              <a:buNone/>
            </a:pPr>
            <a:r>
              <a:rPr lang="el-GR" b="1" dirty="0" smtClean="0"/>
              <a:t>Αισθητικότητα?</a:t>
            </a:r>
          </a:p>
          <a:p>
            <a:pPr>
              <a:lnSpc>
                <a:spcPct val="160000"/>
              </a:lnSpc>
            </a:pPr>
            <a:r>
              <a:rPr lang="el-GR" dirty="0" smtClean="0"/>
              <a:t>Αυξημένη</a:t>
            </a:r>
          </a:p>
          <a:p>
            <a:pPr>
              <a:lnSpc>
                <a:spcPct val="160000"/>
              </a:lnSpc>
            </a:pPr>
            <a:r>
              <a:rPr lang="el-GR" dirty="0" smtClean="0"/>
              <a:t>Ελαττωμένη</a:t>
            </a:r>
          </a:p>
          <a:p>
            <a:pPr>
              <a:lnSpc>
                <a:spcPct val="160000"/>
              </a:lnSpc>
            </a:pPr>
            <a:r>
              <a:rPr lang="el-GR" dirty="0" smtClean="0"/>
              <a:t>Φυσιολογική</a:t>
            </a:r>
          </a:p>
          <a:p>
            <a:pPr>
              <a:lnSpc>
                <a:spcPct val="160000"/>
              </a:lnSpc>
            </a:pPr>
            <a:r>
              <a:rPr lang="el-GR" dirty="0" smtClean="0"/>
              <a:t>Απούσα</a:t>
            </a:r>
          </a:p>
          <a:p>
            <a:pPr>
              <a:lnSpc>
                <a:spcPct val="160000"/>
              </a:lnSpc>
            </a:pPr>
            <a:r>
              <a:rPr lang="el-GR" dirty="0" smtClean="0"/>
              <a:t>Μη ειδική</a:t>
            </a:r>
            <a:endParaRPr lang="el-GR" dirty="0"/>
          </a:p>
        </p:txBody>
      </p:sp>
      <p:sp>
        <p:nvSpPr>
          <p:cNvPr id="4" name="3 - Θέση περιεχομένου"/>
          <p:cNvSpPr>
            <a:spLocks noGrp="1"/>
          </p:cNvSpPr>
          <p:nvPr>
            <p:ph sz="half" idx="2"/>
          </p:nvPr>
        </p:nvSpPr>
        <p:spPr>
          <a:xfrm>
            <a:off x="4648200" y="1783357"/>
            <a:ext cx="4038600" cy="4525963"/>
          </a:xfrm>
          <a:solidFill>
            <a:schemeClr val="accent1">
              <a:lumMod val="20000"/>
              <a:lumOff val="80000"/>
            </a:schemeClr>
          </a:solidFill>
        </p:spPr>
        <p:txBody>
          <a:bodyPr>
            <a:normAutofit lnSpcReduction="10000"/>
          </a:bodyPr>
          <a:lstStyle/>
          <a:p>
            <a:pPr>
              <a:buNone/>
            </a:pPr>
            <a:endParaRPr lang="el-GR" sz="600" dirty="0" smtClean="0"/>
          </a:p>
          <a:p>
            <a:pPr>
              <a:buNone/>
            </a:pPr>
            <a:r>
              <a:rPr lang="el-GR" b="1" dirty="0" smtClean="0"/>
              <a:t>Χωρητικότητα?</a:t>
            </a:r>
          </a:p>
          <a:p>
            <a:endParaRPr lang="el-GR" dirty="0" smtClean="0"/>
          </a:p>
          <a:p>
            <a:r>
              <a:rPr lang="el-GR" dirty="0" smtClean="0"/>
              <a:t>Φυσιολογική</a:t>
            </a:r>
          </a:p>
          <a:p>
            <a:endParaRPr lang="el-GR" dirty="0" smtClean="0"/>
          </a:p>
          <a:p>
            <a:r>
              <a:rPr lang="el-GR" dirty="0" smtClean="0"/>
              <a:t>Αυξημένη </a:t>
            </a:r>
          </a:p>
          <a:p>
            <a:endParaRPr lang="el-GR" dirty="0" smtClean="0"/>
          </a:p>
          <a:p>
            <a:r>
              <a:rPr lang="el-GR" dirty="0" smtClean="0"/>
              <a:t>Ελαττωμένη </a:t>
            </a:r>
            <a:endParaRPr lang="el-G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US" b="1" dirty="0" smtClean="0"/>
              <a:t>Compliance-</a:t>
            </a:r>
            <a:r>
              <a:rPr lang="el-GR" b="1" dirty="0" err="1" smtClean="0"/>
              <a:t>Διατασιμότητα</a:t>
            </a:r>
            <a:r>
              <a:rPr lang="el-GR" b="1" dirty="0" smtClean="0"/>
              <a:t> </a:t>
            </a:r>
            <a:endParaRPr lang="el-GR" b="1" dirty="0"/>
          </a:p>
        </p:txBody>
      </p:sp>
      <p:sp>
        <p:nvSpPr>
          <p:cNvPr id="3" name="Content Placeholder 2"/>
          <p:cNvSpPr>
            <a:spLocks noGrp="1"/>
          </p:cNvSpPr>
          <p:nvPr>
            <p:ph idx="1"/>
          </p:nvPr>
        </p:nvSpPr>
        <p:spPr>
          <a:xfrm>
            <a:off x="395536" y="1673424"/>
            <a:ext cx="8229600" cy="4851920"/>
          </a:xfrm>
          <a:solidFill>
            <a:schemeClr val="tx2">
              <a:lumMod val="20000"/>
              <a:lumOff val="80000"/>
            </a:schemeClr>
          </a:solidFill>
        </p:spPr>
        <p:txBody>
          <a:bodyPr>
            <a:normAutofit fontScale="92500" lnSpcReduction="10000"/>
          </a:bodyPr>
          <a:lstStyle/>
          <a:p>
            <a:r>
              <a:rPr lang="el-GR" sz="2800" dirty="0" err="1" smtClean="0"/>
              <a:t>Διατατικότητα</a:t>
            </a:r>
            <a:r>
              <a:rPr lang="el-GR" sz="2800" dirty="0" smtClean="0"/>
              <a:t>, προσαρμοστικότητα, </a:t>
            </a:r>
            <a:r>
              <a:rPr lang="el-GR" sz="2800" dirty="0" err="1" smtClean="0"/>
              <a:t>ευενδοτότητα</a:t>
            </a:r>
            <a:endParaRPr lang="en-US" sz="2800" dirty="0" smtClean="0"/>
          </a:p>
          <a:p>
            <a:endParaRPr lang="en-US" sz="2800" dirty="0" smtClean="0"/>
          </a:p>
          <a:p>
            <a:r>
              <a:rPr lang="el-GR" sz="2800" dirty="0" smtClean="0"/>
              <a:t>Μεταβολή  </a:t>
            </a:r>
            <a:r>
              <a:rPr lang="en-US" sz="2800" dirty="0" err="1" smtClean="0"/>
              <a:t>Pdet</a:t>
            </a:r>
            <a:r>
              <a:rPr lang="el-GR" sz="2800" dirty="0" smtClean="0"/>
              <a:t> σε συνάρτηση μεταβολής όγκου</a:t>
            </a:r>
            <a:r>
              <a:rPr lang="en-US" sz="2800" dirty="0" smtClean="0"/>
              <a:t>   </a:t>
            </a:r>
            <a:r>
              <a:rPr lang="el-GR" sz="2800" dirty="0" smtClean="0"/>
              <a:t>   		</a:t>
            </a:r>
            <a:r>
              <a:rPr lang="en-US" sz="2800" dirty="0" smtClean="0"/>
              <a:t>C=</a:t>
            </a:r>
            <a:r>
              <a:rPr lang="el-GR" sz="2800" dirty="0" smtClean="0"/>
              <a:t>Δ</a:t>
            </a:r>
            <a:r>
              <a:rPr lang="en-US" sz="2800" dirty="0" smtClean="0"/>
              <a:t>V/</a:t>
            </a:r>
            <a:r>
              <a:rPr lang="el-GR" sz="2800" dirty="0" smtClean="0"/>
              <a:t>Δ</a:t>
            </a:r>
            <a:r>
              <a:rPr lang="en-US" sz="2800" dirty="0" err="1" smtClean="0"/>
              <a:t>Pdet</a:t>
            </a:r>
            <a:r>
              <a:rPr lang="en-US" sz="2800" dirty="0" smtClean="0"/>
              <a:t>  </a:t>
            </a:r>
            <a:endParaRPr lang="el-GR" sz="2800" dirty="0" smtClean="0"/>
          </a:p>
          <a:p>
            <a:r>
              <a:rPr lang="en-US" sz="2800" dirty="0" smtClean="0"/>
              <a:t>ml/cmH2O</a:t>
            </a:r>
            <a:endParaRPr lang="el-GR" sz="2800" dirty="0" smtClean="0"/>
          </a:p>
          <a:p>
            <a:endParaRPr lang="en-US" sz="2800" dirty="0" smtClean="0"/>
          </a:p>
          <a:p>
            <a:r>
              <a:rPr lang="el-GR" sz="2800" dirty="0" smtClean="0"/>
              <a:t>Μετράται μεταξύ </a:t>
            </a:r>
            <a:r>
              <a:rPr lang="en-US" sz="2800" dirty="0" smtClean="0"/>
              <a:t> </a:t>
            </a:r>
            <a:r>
              <a:rPr lang="el-GR" sz="2800" dirty="0" smtClean="0"/>
              <a:t>άδειας κύστης και </a:t>
            </a:r>
            <a:r>
              <a:rPr lang="en-US" sz="2800" dirty="0" smtClean="0"/>
              <a:t>MCC </a:t>
            </a:r>
            <a:r>
              <a:rPr lang="el-GR" sz="2800" dirty="0" smtClean="0"/>
              <a:t>ή </a:t>
            </a:r>
            <a:r>
              <a:rPr lang="en-US" sz="2800" dirty="0" smtClean="0"/>
              <a:t>DO </a:t>
            </a:r>
            <a:r>
              <a:rPr lang="el-GR" sz="2800" dirty="0" smtClean="0"/>
              <a:t>σε περίπτωση ακράτειας</a:t>
            </a:r>
          </a:p>
          <a:p>
            <a:endParaRPr lang="en-US" dirty="0" smtClean="0"/>
          </a:p>
          <a:p>
            <a:r>
              <a:rPr lang="el-GR" sz="3000" dirty="0" smtClean="0"/>
              <a:t>Μειωμένη </a:t>
            </a:r>
            <a:r>
              <a:rPr lang="el-GR" sz="3000" dirty="0" err="1" smtClean="0"/>
              <a:t>διατασιμότητα</a:t>
            </a:r>
            <a:r>
              <a:rPr lang="el-GR" sz="3000" dirty="0" smtClean="0"/>
              <a:t>: ≤ 20</a:t>
            </a:r>
            <a:r>
              <a:rPr lang="en-US" sz="3000" dirty="0" smtClean="0"/>
              <a:t>ml/ cm H2O</a:t>
            </a:r>
            <a:r>
              <a:rPr lang="el-GR" dirty="0" smtClean="0"/>
              <a:t>			</a:t>
            </a:r>
            <a:r>
              <a:rPr lang="en-US" dirty="0" smtClean="0"/>
              <a:t>         </a:t>
            </a:r>
            <a:r>
              <a:rPr lang="el-GR" dirty="0" smtClean="0"/>
              <a:t>			</a:t>
            </a:r>
            <a:r>
              <a:rPr lang="en-US" dirty="0" smtClean="0"/>
              <a:t> </a:t>
            </a:r>
            <a:r>
              <a:rPr lang="en-US" sz="1900" dirty="0" err="1" smtClean="0"/>
              <a:t>Stohrer</a:t>
            </a:r>
            <a:r>
              <a:rPr lang="en-US" sz="1900" dirty="0" smtClean="0"/>
              <a:t>  </a:t>
            </a:r>
            <a:r>
              <a:rPr lang="en-US" sz="1900" dirty="0" err="1" smtClean="0"/>
              <a:t>Neurourol</a:t>
            </a:r>
            <a:r>
              <a:rPr lang="en-US" sz="1900" dirty="0" smtClean="0"/>
              <a:t> Urodyn1999</a:t>
            </a:r>
            <a:endParaRPr lang="el-GR" dirty="0" smtClean="0"/>
          </a:p>
          <a:p>
            <a:endParaRPr lang="el-GR" dirty="0">
              <a:solidFill>
                <a:srgbClr val="00206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t>Διατασιμότητα</a:t>
            </a:r>
            <a:endParaRPr lang="el-GR" b="1" dirty="0"/>
          </a:p>
        </p:txBody>
      </p:sp>
      <p:pic>
        <p:nvPicPr>
          <p:cNvPr id="4" name="Content Placeholder 3" descr="detrusor complince.jpg"/>
          <p:cNvPicPr>
            <a:picLocks noGrp="1" noChangeAspect="1"/>
          </p:cNvPicPr>
          <p:nvPr>
            <p:ph idx="1"/>
          </p:nvPr>
        </p:nvPicPr>
        <p:blipFill>
          <a:blip r:embed="rId2" cstate="print"/>
          <a:stretch>
            <a:fillRect/>
          </a:stretch>
        </p:blipFill>
        <p:spPr>
          <a:xfrm>
            <a:off x="556407" y="1600200"/>
            <a:ext cx="7421586" cy="4800600"/>
          </a:xfr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b="1" dirty="0" err="1" smtClean="0"/>
              <a:t>Υπερλειτουργία</a:t>
            </a:r>
            <a:r>
              <a:rPr lang="el-GR" b="1" dirty="0" smtClean="0"/>
              <a:t> </a:t>
            </a:r>
            <a:r>
              <a:rPr lang="el-GR" b="1" dirty="0" err="1" smtClean="0"/>
              <a:t>εξωστήρα</a:t>
            </a:r>
            <a:endParaRPr lang="el-GR" b="1" dirty="0"/>
          </a:p>
        </p:txBody>
      </p:sp>
      <p:pic>
        <p:nvPicPr>
          <p:cNvPr id="5" name="Content Placeholder 3" descr="detrusorcontraction.jpg"/>
          <p:cNvPicPr>
            <a:picLocks noGrp="1" noChangeAspect="1"/>
          </p:cNvPicPr>
          <p:nvPr>
            <p:ph idx="1"/>
          </p:nvPr>
        </p:nvPicPr>
        <p:blipFill>
          <a:blip r:embed="rId2" cstate="print"/>
          <a:stretch>
            <a:fillRect/>
          </a:stretch>
        </p:blipFill>
        <p:spPr>
          <a:xfrm>
            <a:off x="457200" y="1622746"/>
            <a:ext cx="7620000" cy="4755507"/>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 Τίτλος"/>
          <p:cNvSpPr>
            <a:spLocks noGrp="1"/>
          </p:cNvSpPr>
          <p:nvPr>
            <p:ph type="title"/>
          </p:nvPr>
        </p:nvSpPr>
        <p:spPr/>
        <p:txBody>
          <a:bodyPr/>
          <a:lstStyle/>
          <a:p>
            <a:pPr eaLnBrk="1" hangingPunct="1"/>
            <a:endParaRPr lang="el-GR" dirty="0" smtClean="0"/>
          </a:p>
        </p:txBody>
      </p:sp>
      <p:pic>
        <p:nvPicPr>
          <p:cNvPr id="7171" name="Picture 4"/>
          <p:cNvPicPr>
            <a:picLocks noGrp="1" noChangeAspect="1" noChangeArrowheads="1"/>
          </p:cNvPicPr>
          <p:nvPr>
            <p:ph idx="1"/>
          </p:nvPr>
        </p:nvPicPr>
        <p:blipFill>
          <a:blip r:embed="rId2" cstate="print"/>
          <a:srcRect/>
          <a:stretch>
            <a:fillRect/>
          </a:stretch>
        </p:blipFill>
        <p:spPr>
          <a:xfrm>
            <a:off x="0" y="0"/>
            <a:ext cx="4787900" cy="3787775"/>
          </a:xfrm>
          <a:noFill/>
        </p:spPr>
      </p:pic>
      <p:pic>
        <p:nvPicPr>
          <p:cNvPr id="7172" name="Picture 4"/>
          <p:cNvPicPr>
            <a:picLocks noChangeAspect="1" noChangeArrowheads="1"/>
          </p:cNvPicPr>
          <p:nvPr/>
        </p:nvPicPr>
        <p:blipFill>
          <a:blip r:embed="rId3" cstate="print"/>
          <a:srcRect/>
          <a:stretch>
            <a:fillRect/>
          </a:stretch>
        </p:blipFill>
        <p:spPr bwMode="auto">
          <a:xfrm>
            <a:off x="5828364" y="2022531"/>
            <a:ext cx="3313112" cy="4835469"/>
          </a:xfrm>
          <a:prstGeom prst="rect">
            <a:avLst/>
          </a:prstGeom>
          <a:noFill/>
          <a:ln w="9525">
            <a:noFill/>
            <a:miter lim="800000"/>
            <a:headEnd/>
            <a:tailEnd/>
          </a:ln>
        </p:spPr>
      </p:pic>
      <p:pic>
        <p:nvPicPr>
          <p:cNvPr id="7173" name="Picture 2"/>
          <p:cNvPicPr>
            <a:picLocks noChangeAspect="1" noChangeArrowheads="1"/>
          </p:cNvPicPr>
          <p:nvPr/>
        </p:nvPicPr>
        <p:blipFill>
          <a:blip r:embed="rId4" cstate="print"/>
          <a:srcRect/>
          <a:stretch>
            <a:fillRect/>
          </a:stretch>
        </p:blipFill>
        <p:spPr bwMode="auto">
          <a:xfrm>
            <a:off x="5580112" y="0"/>
            <a:ext cx="3024832" cy="2060848"/>
          </a:xfrm>
          <a:prstGeom prst="rect">
            <a:avLst/>
          </a:prstGeom>
          <a:noFill/>
          <a:ln w="31750" algn="ctr">
            <a:noFill/>
            <a:miter lim="800000"/>
            <a:headEnd/>
            <a:tailEnd/>
          </a:ln>
        </p:spPr>
      </p:pic>
      <p:sp>
        <p:nvSpPr>
          <p:cNvPr id="6" name="Rectangle 3"/>
          <p:cNvSpPr txBox="1">
            <a:spLocks noChangeArrowheads="1"/>
          </p:cNvSpPr>
          <p:nvPr/>
        </p:nvSpPr>
        <p:spPr>
          <a:xfrm>
            <a:off x="72008" y="4509120"/>
            <a:ext cx="5076056" cy="1944489"/>
          </a:xfrm>
          <a:prstGeom prst="rect">
            <a:avLst/>
          </a:prstGeom>
          <a:solidFill>
            <a:schemeClr val="accent1"/>
          </a:solidFill>
        </p:spPr>
        <p:txBody>
          <a:bodyPr vert="horz" lIns="91440" tIns="45720" rIns="91440" bIns="45720" rtlCol="0">
            <a:normAutofit fontScale="62500" lnSpcReduction="20000"/>
          </a:bodyPr>
          <a:lstStyle/>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l-GR" sz="3200" b="0" i="0" u="none" strike="noStrike" kern="1200" cap="none" spc="0" normalizeH="0" baseline="0" noProof="0" dirty="0" smtClean="0">
                <a:ln>
                  <a:noFill/>
                </a:ln>
                <a:solidFill>
                  <a:schemeClr val="tx1"/>
                </a:solidFill>
                <a:effectLst/>
                <a:uLnTx/>
                <a:uFillTx/>
                <a:latin typeface="Book Antiqua" pitchFamily="18" charset="0"/>
                <a:ea typeface="+mn-ea"/>
                <a:cs typeface="+mn-cs"/>
              </a:rPr>
              <a:t>Και </a:t>
            </a:r>
            <a:r>
              <a:rPr kumimoji="0" lang="el-GR" sz="3200" b="0" i="0" u="none" strike="noStrike" kern="1200" cap="none" spc="0" normalizeH="0" baseline="0" noProof="0" dirty="0" err="1" smtClean="0">
                <a:ln>
                  <a:noFill/>
                </a:ln>
                <a:solidFill>
                  <a:schemeClr val="tx1"/>
                </a:solidFill>
                <a:effectLst/>
                <a:uLnTx/>
                <a:uFillTx/>
                <a:latin typeface="Book Antiqua" pitchFamily="18" charset="0"/>
                <a:ea typeface="+mn-ea"/>
                <a:cs typeface="+mn-cs"/>
              </a:rPr>
              <a:t>ἐποίησε</a:t>
            </a:r>
            <a:r>
              <a:rPr kumimoji="0" lang="el-GR" sz="3200" b="0" i="0" u="none" strike="noStrike" kern="1200" cap="none" spc="0" normalizeH="0" baseline="0" noProof="0" dirty="0" smtClean="0">
                <a:ln>
                  <a:noFill/>
                </a:ln>
                <a:solidFill>
                  <a:schemeClr val="tx1"/>
                </a:solidFill>
                <a:effectLst/>
                <a:uLnTx/>
                <a:uFillTx/>
                <a:latin typeface="Book Antiqua" pitchFamily="18" charset="0"/>
                <a:ea typeface="+mn-ea"/>
                <a:cs typeface="+mn-cs"/>
              </a:rPr>
              <a:t> </a:t>
            </a:r>
            <a:r>
              <a:rPr kumimoji="0" lang="el-GR" sz="3200" b="0" i="0" u="none" strike="noStrike" kern="1200" cap="none" spc="0" normalizeH="0" baseline="0" noProof="0" dirty="0" err="1" smtClean="0">
                <a:ln>
                  <a:noFill/>
                </a:ln>
                <a:solidFill>
                  <a:schemeClr val="tx1"/>
                </a:solidFill>
                <a:effectLst/>
                <a:uLnTx/>
                <a:uFillTx/>
                <a:latin typeface="Book Antiqua" pitchFamily="18" charset="0"/>
                <a:ea typeface="+mn-ea"/>
                <a:cs typeface="+mn-cs"/>
              </a:rPr>
              <a:t>Βεσελεήλ</a:t>
            </a:r>
            <a:r>
              <a:rPr kumimoji="0" lang="el-GR" sz="3200" b="0" i="0" u="none" strike="noStrike" kern="1200" cap="none" spc="0" normalizeH="0" baseline="0" noProof="0" dirty="0" smtClean="0">
                <a:ln>
                  <a:noFill/>
                </a:ln>
                <a:solidFill>
                  <a:schemeClr val="tx1"/>
                </a:solidFill>
                <a:effectLst/>
                <a:uLnTx/>
                <a:uFillTx/>
                <a:latin typeface="Book Antiqua" pitchFamily="18" charset="0"/>
                <a:ea typeface="+mn-ea"/>
                <a:cs typeface="+mn-cs"/>
              </a:rPr>
              <a:t> </a:t>
            </a:r>
            <a:r>
              <a:rPr kumimoji="0" lang="el-GR" sz="3200" b="0" i="0" u="none" strike="noStrike" kern="1200" cap="none" spc="0" normalizeH="0" baseline="0" noProof="0" dirty="0" err="1" smtClean="0">
                <a:ln>
                  <a:noFill/>
                </a:ln>
                <a:solidFill>
                  <a:schemeClr val="tx1"/>
                </a:solidFill>
                <a:effectLst/>
                <a:uLnTx/>
                <a:uFillTx/>
                <a:latin typeface="Book Antiqua" pitchFamily="18" charset="0"/>
                <a:ea typeface="+mn-ea"/>
                <a:cs typeface="+mn-cs"/>
              </a:rPr>
              <a:t>καὶ</a:t>
            </a:r>
            <a:r>
              <a:rPr kumimoji="0" lang="el-GR" sz="3200" b="0" i="0" u="none" strike="noStrike" kern="1200" cap="none" spc="0" normalizeH="0" baseline="0" noProof="0" dirty="0" smtClean="0">
                <a:ln>
                  <a:noFill/>
                </a:ln>
                <a:solidFill>
                  <a:schemeClr val="tx1"/>
                </a:solidFill>
                <a:effectLst/>
                <a:uLnTx/>
                <a:uFillTx/>
                <a:latin typeface="Book Antiqua" pitchFamily="18" charset="0"/>
                <a:ea typeface="+mn-ea"/>
                <a:cs typeface="+mn-cs"/>
              </a:rPr>
              <a:t> </a:t>
            </a:r>
            <a:r>
              <a:rPr kumimoji="0" lang="el-GR" sz="3200" b="0" i="0" u="none" strike="noStrike" kern="1200" cap="none" spc="0" normalizeH="0" baseline="0" noProof="0" dirty="0" err="1" smtClean="0">
                <a:ln>
                  <a:noFill/>
                </a:ln>
                <a:solidFill>
                  <a:schemeClr val="tx1"/>
                </a:solidFill>
                <a:effectLst/>
                <a:uLnTx/>
                <a:uFillTx/>
                <a:latin typeface="Book Antiqua" pitchFamily="18" charset="0"/>
                <a:ea typeface="+mn-ea"/>
                <a:cs typeface="+mn-cs"/>
              </a:rPr>
              <a:t>Ελιάβ</a:t>
            </a:r>
            <a:r>
              <a:rPr kumimoji="0" lang="el-GR" sz="3200" b="0" i="0" u="none" strike="noStrike" kern="1200" cap="none" spc="0" normalizeH="0" baseline="0" noProof="0" dirty="0" smtClean="0">
                <a:ln>
                  <a:noFill/>
                </a:ln>
                <a:solidFill>
                  <a:schemeClr val="tx1"/>
                </a:solidFill>
                <a:effectLst/>
                <a:uLnTx/>
                <a:uFillTx/>
                <a:latin typeface="Book Antiqua" pitchFamily="18" charset="0"/>
                <a:ea typeface="+mn-ea"/>
                <a:cs typeface="+mn-cs"/>
              </a:rPr>
              <a:t> </a:t>
            </a:r>
            <a:r>
              <a:rPr kumimoji="0" lang="el-GR" sz="3200" b="0" i="0" u="none" strike="noStrike" kern="1200" cap="none" spc="0" normalizeH="0" baseline="0" noProof="0" dirty="0" err="1" smtClean="0">
                <a:ln>
                  <a:noFill/>
                </a:ln>
                <a:solidFill>
                  <a:schemeClr val="tx1"/>
                </a:solidFill>
                <a:effectLst/>
                <a:uLnTx/>
                <a:uFillTx/>
                <a:latin typeface="Book Antiqua" pitchFamily="18" charset="0"/>
                <a:ea typeface="+mn-ea"/>
                <a:cs typeface="+mn-cs"/>
              </a:rPr>
              <a:t>καὶ</a:t>
            </a:r>
            <a:r>
              <a:rPr kumimoji="0" lang="el-GR" sz="3200" b="0" i="0" u="none" strike="noStrike" kern="1200" cap="none" spc="0" normalizeH="0" baseline="0" noProof="0" dirty="0" smtClean="0">
                <a:ln>
                  <a:noFill/>
                </a:ln>
                <a:solidFill>
                  <a:schemeClr val="tx1"/>
                </a:solidFill>
                <a:effectLst/>
                <a:uLnTx/>
                <a:uFillTx/>
                <a:latin typeface="Book Antiqua" pitchFamily="18" charset="0"/>
                <a:ea typeface="+mn-ea"/>
                <a:cs typeface="+mn-cs"/>
              </a:rPr>
              <a:t> </a:t>
            </a:r>
            <a:r>
              <a:rPr kumimoji="0" lang="el-GR" sz="3200" b="0" i="0" u="none" strike="noStrike" kern="1200" cap="none" spc="0" normalizeH="0" baseline="0" noProof="0" dirty="0" err="1" smtClean="0">
                <a:ln>
                  <a:noFill/>
                </a:ln>
                <a:solidFill>
                  <a:schemeClr val="tx1"/>
                </a:solidFill>
                <a:effectLst/>
                <a:uLnTx/>
                <a:uFillTx/>
                <a:latin typeface="Book Antiqua" pitchFamily="18" charset="0"/>
                <a:ea typeface="+mn-ea"/>
                <a:cs typeface="+mn-cs"/>
              </a:rPr>
              <a:t>πᾶς</a:t>
            </a:r>
            <a:r>
              <a:rPr kumimoji="0" lang="el-GR" sz="3200" b="0" i="0" u="none" strike="noStrike" kern="1200" cap="none" spc="0" normalizeH="0" baseline="0" noProof="0" dirty="0" smtClean="0">
                <a:ln>
                  <a:noFill/>
                </a:ln>
                <a:solidFill>
                  <a:schemeClr val="tx1"/>
                </a:solidFill>
                <a:effectLst/>
                <a:uLnTx/>
                <a:uFillTx/>
                <a:latin typeface="Book Antiqua" pitchFamily="18" charset="0"/>
                <a:ea typeface="+mn-ea"/>
                <a:cs typeface="+mn-cs"/>
              </a:rPr>
              <a:t> </a:t>
            </a:r>
            <a:r>
              <a:rPr kumimoji="0" lang="el-GR" sz="3200" b="0" i="0" u="none" strike="noStrike" kern="1200" cap="none" spc="0" normalizeH="0" baseline="0" noProof="0" dirty="0" err="1" smtClean="0">
                <a:ln>
                  <a:noFill/>
                </a:ln>
                <a:solidFill>
                  <a:schemeClr val="tx1"/>
                </a:solidFill>
                <a:effectLst/>
                <a:uLnTx/>
                <a:uFillTx/>
                <a:latin typeface="Book Antiqua" pitchFamily="18" charset="0"/>
                <a:ea typeface="+mn-ea"/>
                <a:cs typeface="+mn-cs"/>
              </a:rPr>
              <a:t>σοφὸς</a:t>
            </a:r>
            <a:r>
              <a:rPr kumimoji="0" lang="el-GR" sz="3200" b="0" i="0" u="none" strike="noStrike" kern="1200" cap="none" spc="0" normalizeH="0" baseline="0" noProof="0" dirty="0" smtClean="0">
                <a:ln>
                  <a:noFill/>
                </a:ln>
                <a:solidFill>
                  <a:schemeClr val="tx1"/>
                </a:solidFill>
                <a:effectLst/>
                <a:uLnTx/>
                <a:uFillTx/>
                <a:latin typeface="Book Antiqua" pitchFamily="18" charset="0"/>
                <a:ea typeface="+mn-ea"/>
                <a:cs typeface="+mn-cs"/>
              </a:rPr>
              <a:t> </a:t>
            </a:r>
            <a:r>
              <a:rPr kumimoji="0" lang="el-GR" sz="3200" b="0" i="0" u="none" strike="noStrike" kern="1200" cap="none" spc="0" normalizeH="0" baseline="0" noProof="0" dirty="0" err="1" smtClean="0">
                <a:ln>
                  <a:noFill/>
                </a:ln>
                <a:solidFill>
                  <a:schemeClr val="tx1"/>
                </a:solidFill>
                <a:effectLst/>
                <a:uLnTx/>
                <a:uFillTx/>
                <a:latin typeface="Book Antiqua" pitchFamily="18" charset="0"/>
                <a:ea typeface="+mn-ea"/>
                <a:cs typeface="+mn-cs"/>
              </a:rPr>
              <a:t>τῇ</a:t>
            </a:r>
            <a:r>
              <a:rPr kumimoji="0" lang="el-GR" sz="3200" b="0" i="0" u="none" strike="noStrike" kern="1200" cap="none" spc="0" normalizeH="0" baseline="0" noProof="0" dirty="0" smtClean="0">
                <a:ln>
                  <a:noFill/>
                </a:ln>
                <a:solidFill>
                  <a:schemeClr val="tx1"/>
                </a:solidFill>
                <a:effectLst/>
                <a:uLnTx/>
                <a:uFillTx/>
                <a:latin typeface="Book Antiqua" pitchFamily="18" charset="0"/>
                <a:ea typeface="+mn-ea"/>
                <a:cs typeface="+mn-cs"/>
              </a:rPr>
              <a:t> </a:t>
            </a:r>
            <a:r>
              <a:rPr kumimoji="0" lang="el-GR" sz="3200" b="0" i="0" u="none" strike="noStrike" kern="1200" cap="none" spc="0" normalizeH="0" baseline="0" noProof="0" dirty="0" err="1" smtClean="0">
                <a:ln>
                  <a:noFill/>
                </a:ln>
                <a:solidFill>
                  <a:schemeClr val="tx1"/>
                </a:solidFill>
                <a:effectLst/>
                <a:uLnTx/>
                <a:uFillTx/>
                <a:latin typeface="Book Antiqua" pitchFamily="18" charset="0"/>
                <a:ea typeface="+mn-ea"/>
                <a:cs typeface="+mn-cs"/>
              </a:rPr>
              <a:t>διανοία</a:t>
            </a:r>
            <a:r>
              <a:rPr kumimoji="0" lang="el-GR" sz="3200" b="0" i="0" u="none" strike="noStrike" kern="1200" cap="none" spc="0" normalizeH="0" baseline="0" noProof="0" dirty="0" smtClean="0">
                <a:ln>
                  <a:noFill/>
                </a:ln>
                <a:solidFill>
                  <a:schemeClr val="tx1"/>
                </a:solidFill>
                <a:effectLst/>
                <a:uLnTx/>
                <a:uFillTx/>
                <a:latin typeface="Book Antiqua" pitchFamily="18" charset="0"/>
                <a:ea typeface="+mn-ea"/>
                <a:cs typeface="+mn-cs"/>
              </a:rPr>
              <a:t>, ᾧ </a:t>
            </a:r>
            <a:r>
              <a:rPr kumimoji="0" lang="el-GR" sz="3200" b="0" i="0" u="none" strike="noStrike" kern="1200" cap="none" spc="0" normalizeH="0" baseline="0" noProof="0" dirty="0" err="1" smtClean="0">
                <a:ln>
                  <a:noFill/>
                </a:ln>
                <a:solidFill>
                  <a:schemeClr val="tx1"/>
                </a:solidFill>
                <a:effectLst/>
                <a:uLnTx/>
                <a:uFillTx/>
                <a:latin typeface="Book Antiqua" pitchFamily="18" charset="0"/>
                <a:ea typeface="+mn-ea"/>
                <a:cs typeface="+mn-cs"/>
              </a:rPr>
              <a:t>ἐδόθη</a:t>
            </a:r>
            <a:r>
              <a:rPr kumimoji="0" lang="el-GR" sz="3200" b="0" i="0" u="none" strike="noStrike" kern="1200" cap="none" spc="0" normalizeH="0" baseline="0" noProof="0" dirty="0" smtClean="0">
                <a:ln>
                  <a:noFill/>
                </a:ln>
                <a:solidFill>
                  <a:schemeClr val="tx1"/>
                </a:solidFill>
                <a:effectLst/>
                <a:uLnTx/>
                <a:uFillTx/>
                <a:latin typeface="Book Antiqua" pitchFamily="18" charset="0"/>
                <a:ea typeface="+mn-ea"/>
                <a:cs typeface="+mn-cs"/>
              </a:rPr>
              <a:t> σοφία </a:t>
            </a:r>
            <a:r>
              <a:rPr kumimoji="0" lang="el-GR" sz="3200" b="0" i="0" u="none" strike="noStrike" kern="1200" cap="none" spc="0" normalizeH="0" baseline="0" noProof="0" dirty="0" err="1" smtClean="0">
                <a:ln>
                  <a:noFill/>
                </a:ln>
                <a:solidFill>
                  <a:schemeClr val="tx1"/>
                </a:solidFill>
                <a:effectLst/>
                <a:uLnTx/>
                <a:uFillTx/>
                <a:latin typeface="Book Antiqua" pitchFamily="18" charset="0"/>
                <a:ea typeface="+mn-ea"/>
                <a:cs typeface="+mn-cs"/>
              </a:rPr>
              <a:t>καὶ</a:t>
            </a:r>
            <a:r>
              <a:rPr kumimoji="0" lang="el-GR" sz="3200" b="0" i="0" u="none" strike="noStrike" kern="1200" cap="none" spc="0" normalizeH="0" baseline="0" noProof="0" dirty="0" smtClean="0">
                <a:ln>
                  <a:noFill/>
                </a:ln>
                <a:solidFill>
                  <a:schemeClr val="tx1"/>
                </a:solidFill>
                <a:effectLst/>
                <a:uLnTx/>
                <a:uFillTx/>
                <a:latin typeface="Book Antiqua" pitchFamily="18" charset="0"/>
                <a:ea typeface="+mn-ea"/>
                <a:cs typeface="+mn-cs"/>
              </a:rPr>
              <a:t> </a:t>
            </a:r>
            <a:r>
              <a:rPr kumimoji="0" lang="el-GR" sz="3200" b="0" i="0" u="none" strike="noStrike" kern="1200" cap="none" spc="0" normalizeH="0" baseline="0" noProof="0" dirty="0" err="1" smtClean="0">
                <a:ln>
                  <a:noFill/>
                </a:ln>
                <a:solidFill>
                  <a:schemeClr val="tx1"/>
                </a:solidFill>
                <a:effectLst/>
                <a:uLnTx/>
                <a:uFillTx/>
                <a:latin typeface="Book Antiqua" pitchFamily="18" charset="0"/>
                <a:ea typeface="+mn-ea"/>
                <a:cs typeface="+mn-cs"/>
              </a:rPr>
              <a:t>ἐπιστήμη</a:t>
            </a:r>
            <a:r>
              <a:rPr kumimoji="0" lang="el-GR" sz="3200" b="0" i="0" u="none" strike="noStrike" kern="1200" cap="none" spc="0" normalizeH="0" baseline="0" noProof="0" dirty="0" smtClean="0">
                <a:ln>
                  <a:noFill/>
                </a:ln>
                <a:solidFill>
                  <a:schemeClr val="tx1"/>
                </a:solidFill>
                <a:effectLst/>
                <a:uLnTx/>
                <a:uFillTx/>
                <a:latin typeface="Book Antiqua" pitchFamily="18" charset="0"/>
                <a:ea typeface="+mn-ea"/>
                <a:cs typeface="+mn-cs"/>
              </a:rPr>
              <a:t> </a:t>
            </a:r>
            <a:r>
              <a:rPr kumimoji="0" lang="el-GR" sz="3200" b="0" i="0" u="none" strike="noStrike" kern="1200" cap="none" spc="0" normalizeH="0" baseline="0" noProof="0" dirty="0" err="1" smtClean="0">
                <a:ln>
                  <a:noFill/>
                </a:ln>
                <a:solidFill>
                  <a:schemeClr val="tx1"/>
                </a:solidFill>
                <a:effectLst/>
                <a:uLnTx/>
                <a:uFillTx/>
                <a:latin typeface="Book Antiqua" pitchFamily="18" charset="0"/>
                <a:ea typeface="+mn-ea"/>
                <a:cs typeface="+mn-cs"/>
              </a:rPr>
              <a:t>ἐν</a:t>
            </a:r>
            <a:r>
              <a:rPr kumimoji="0" lang="el-GR" sz="3200" b="0" i="0" u="none" strike="noStrike" kern="1200" cap="none" spc="0" normalizeH="0" baseline="0" noProof="0" dirty="0" smtClean="0">
                <a:ln>
                  <a:noFill/>
                </a:ln>
                <a:solidFill>
                  <a:schemeClr val="tx1"/>
                </a:solidFill>
                <a:effectLst/>
                <a:uLnTx/>
                <a:uFillTx/>
                <a:latin typeface="Book Antiqua" pitchFamily="18" charset="0"/>
                <a:ea typeface="+mn-ea"/>
                <a:cs typeface="+mn-cs"/>
              </a:rPr>
              <a:t> </a:t>
            </a:r>
            <a:r>
              <a:rPr kumimoji="0" lang="el-GR" sz="3200" b="0" i="0" u="none" strike="noStrike" kern="1200" cap="none" spc="0" normalizeH="0" baseline="0" noProof="0" dirty="0" err="1" smtClean="0">
                <a:ln>
                  <a:noFill/>
                </a:ln>
                <a:solidFill>
                  <a:schemeClr val="tx1"/>
                </a:solidFill>
                <a:effectLst/>
                <a:uLnTx/>
                <a:uFillTx/>
                <a:latin typeface="Book Antiqua" pitchFamily="18" charset="0"/>
                <a:ea typeface="+mn-ea"/>
                <a:cs typeface="+mn-cs"/>
              </a:rPr>
              <a:t>αὐτοῖς</a:t>
            </a:r>
            <a:r>
              <a:rPr kumimoji="0" lang="el-GR" sz="3200" b="0" i="0" u="none" strike="noStrike" kern="1200" cap="none" spc="0" normalizeH="0" baseline="0" noProof="0" dirty="0" smtClean="0">
                <a:ln>
                  <a:noFill/>
                </a:ln>
                <a:solidFill>
                  <a:schemeClr val="tx1"/>
                </a:solidFill>
                <a:effectLst/>
                <a:uLnTx/>
                <a:uFillTx/>
                <a:latin typeface="Book Antiqua" pitchFamily="18" charset="0"/>
                <a:ea typeface="+mn-ea"/>
                <a:cs typeface="+mn-cs"/>
              </a:rPr>
              <a:t> </a:t>
            </a:r>
            <a:r>
              <a:rPr kumimoji="0" lang="el-GR" sz="3200" b="0" i="0" u="none" strike="noStrike" kern="1200" cap="none" spc="0" normalizeH="0" baseline="0" noProof="0" dirty="0" err="1" smtClean="0">
                <a:ln>
                  <a:noFill/>
                </a:ln>
                <a:solidFill>
                  <a:schemeClr val="tx1"/>
                </a:solidFill>
                <a:effectLst/>
                <a:uLnTx/>
                <a:uFillTx/>
                <a:latin typeface="Book Antiqua" pitchFamily="18" charset="0"/>
                <a:ea typeface="+mn-ea"/>
                <a:cs typeface="+mn-cs"/>
              </a:rPr>
              <a:t>συνιέναι</a:t>
            </a:r>
            <a:r>
              <a:rPr kumimoji="0" lang="el-GR" sz="3200" b="0" i="0" u="none" strike="noStrike" kern="1200" cap="none" spc="0" normalizeH="0" baseline="0" noProof="0" dirty="0" smtClean="0">
                <a:ln>
                  <a:noFill/>
                </a:ln>
                <a:solidFill>
                  <a:schemeClr val="tx1"/>
                </a:solidFill>
                <a:effectLst/>
                <a:uLnTx/>
                <a:uFillTx/>
                <a:latin typeface="Book Antiqua" pitchFamily="18" charset="0"/>
                <a:ea typeface="+mn-ea"/>
                <a:cs typeface="+mn-cs"/>
              </a:rPr>
              <a:t> </a:t>
            </a:r>
            <a:r>
              <a:rPr kumimoji="0" lang="el-GR" sz="3200" b="0" i="0" u="none" strike="noStrike" kern="1200" cap="none" spc="0" normalizeH="0" baseline="0" noProof="0" dirty="0" err="1" smtClean="0">
                <a:ln>
                  <a:noFill/>
                </a:ln>
                <a:solidFill>
                  <a:schemeClr val="tx1"/>
                </a:solidFill>
                <a:effectLst/>
                <a:uLnTx/>
                <a:uFillTx/>
                <a:latin typeface="Book Antiqua" pitchFamily="18" charset="0"/>
                <a:ea typeface="+mn-ea"/>
                <a:cs typeface="+mn-cs"/>
              </a:rPr>
              <a:t>ποιεῖν</a:t>
            </a:r>
            <a:r>
              <a:rPr kumimoji="0" lang="el-GR" sz="3200" b="0" i="0" u="none" strike="noStrike" kern="1200" cap="none" spc="0" normalizeH="0" baseline="0" noProof="0" dirty="0" smtClean="0">
                <a:ln>
                  <a:noFill/>
                </a:ln>
                <a:solidFill>
                  <a:schemeClr val="tx1"/>
                </a:solidFill>
                <a:effectLst/>
                <a:uLnTx/>
                <a:uFillTx/>
                <a:latin typeface="Book Antiqua" pitchFamily="18" charset="0"/>
                <a:ea typeface="+mn-ea"/>
                <a:cs typeface="+mn-cs"/>
              </a:rPr>
              <a:t> πάντα </a:t>
            </a:r>
            <a:r>
              <a:rPr kumimoji="0" lang="el-GR" sz="3200" b="0" i="0" u="none" strike="noStrike" kern="1200" cap="none" spc="0" normalizeH="0" baseline="0" noProof="0" dirty="0" err="1" smtClean="0">
                <a:ln>
                  <a:noFill/>
                </a:ln>
                <a:solidFill>
                  <a:schemeClr val="tx1"/>
                </a:solidFill>
                <a:effectLst/>
                <a:uLnTx/>
                <a:uFillTx/>
                <a:latin typeface="Book Antiqua" pitchFamily="18" charset="0"/>
                <a:ea typeface="+mn-ea"/>
                <a:cs typeface="+mn-cs"/>
              </a:rPr>
              <a:t>τὰ</a:t>
            </a:r>
            <a:r>
              <a:rPr kumimoji="0" lang="el-GR" sz="3200" b="0" i="0" u="none" strike="noStrike" kern="1200" cap="none" spc="0" normalizeH="0" baseline="0" noProof="0" dirty="0" smtClean="0">
                <a:ln>
                  <a:noFill/>
                </a:ln>
                <a:solidFill>
                  <a:schemeClr val="tx1"/>
                </a:solidFill>
                <a:effectLst/>
                <a:uLnTx/>
                <a:uFillTx/>
                <a:latin typeface="Book Antiqua" pitchFamily="18" charset="0"/>
                <a:ea typeface="+mn-ea"/>
                <a:cs typeface="+mn-cs"/>
              </a:rPr>
              <a:t> </a:t>
            </a:r>
            <a:r>
              <a:rPr kumimoji="0" lang="el-GR" sz="3200" b="0" i="0" u="none" strike="noStrike" kern="1200" cap="none" spc="0" normalizeH="0" baseline="0" noProof="0" dirty="0" err="1" smtClean="0">
                <a:ln>
                  <a:noFill/>
                </a:ln>
                <a:solidFill>
                  <a:schemeClr val="tx1"/>
                </a:solidFill>
                <a:effectLst/>
                <a:uLnTx/>
                <a:uFillTx/>
                <a:latin typeface="Book Antiqua" pitchFamily="18" charset="0"/>
                <a:ea typeface="+mn-ea"/>
                <a:cs typeface="+mn-cs"/>
              </a:rPr>
              <a:t>ἔργα</a:t>
            </a:r>
            <a:r>
              <a:rPr kumimoji="0" lang="el-GR" sz="3200" b="0" i="0" u="none" strike="noStrike" kern="1200" cap="none" spc="0" normalizeH="0" baseline="0" noProof="0" dirty="0" smtClean="0">
                <a:ln>
                  <a:noFill/>
                </a:ln>
                <a:solidFill>
                  <a:schemeClr val="tx1"/>
                </a:solidFill>
                <a:effectLst/>
                <a:uLnTx/>
                <a:uFillTx/>
                <a:latin typeface="Book Antiqua" pitchFamily="18" charset="0"/>
                <a:ea typeface="+mn-ea"/>
                <a:cs typeface="+mn-cs"/>
              </a:rPr>
              <a:t> </a:t>
            </a:r>
            <a:r>
              <a:rPr kumimoji="0" lang="el-GR" sz="3200" b="0" i="0" u="none" strike="noStrike" kern="1200" cap="none" spc="0" normalizeH="0" baseline="0" noProof="0" dirty="0" err="1" smtClean="0">
                <a:ln>
                  <a:noFill/>
                </a:ln>
                <a:solidFill>
                  <a:schemeClr val="tx1"/>
                </a:solidFill>
                <a:effectLst/>
                <a:uLnTx/>
                <a:uFillTx/>
                <a:latin typeface="Book Antiqua" pitchFamily="18" charset="0"/>
                <a:ea typeface="+mn-ea"/>
                <a:cs typeface="+mn-cs"/>
              </a:rPr>
              <a:t>κατὰ</a:t>
            </a:r>
            <a:r>
              <a:rPr kumimoji="0" lang="el-GR" sz="3200" b="0" i="0" u="none" strike="noStrike" kern="1200" cap="none" spc="0" normalizeH="0" baseline="0" noProof="0" dirty="0" smtClean="0">
                <a:ln>
                  <a:noFill/>
                </a:ln>
                <a:solidFill>
                  <a:schemeClr val="tx1"/>
                </a:solidFill>
                <a:effectLst/>
                <a:uLnTx/>
                <a:uFillTx/>
                <a:latin typeface="Book Antiqua" pitchFamily="18" charset="0"/>
                <a:ea typeface="+mn-ea"/>
                <a:cs typeface="+mn-cs"/>
              </a:rPr>
              <a:t> </a:t>
            </a:r>
            <a:r>
              <a:rPr kumimoji="0" lang="el-GR" sz="3200" b="0" i="0" u="none" strike="noStrike" kern="1200" cap="none" spc="0" normalizeH="0" baseline="0" noProof="0" dirty="0" err="1" smtClean="0">
                <a:ln>
                  <a:noFill/>
                </a:ln>
                <a:solidFill>
                  <a:schemeClr val="tx1"/>
                </a:solidFill>
                <a:effectLst/>
                <a:uLnTx/>
                <a:uFillTx/>
                <a:latin typeface="Book Antiqua" pitchFamily="18" charset="0"/>
                <a:ea typeface="+mn-ea"/>
                <a:cs typeface="+mn-cs"/>
              </a:rPr>
              <a:t>τὰ</a:t>
            </a:r>
            <a:r>
              <a:rPr kumimoji="0" lang="el-GR" sz="3200" b="0" i="0" u="none" strike="noStrike" kern="1200" cap="none" spc="0" normalizeH="0" baseline="0" noProof="0" dirty="0" smtClean="0">
                <a:ln>
                  <a:noFill/>
                </a:ln>
                <a:solidFill>
                  <a:schemeClr val="tx1"/>
                </a:solidFill>
                <a:effectLst/>
                <a:uLnTx/>
                <a:uFillTx/>
                <a:latin typeface="Book Antiqua" pitchFamily="18" charset="0"/>
                <a:ea typeface="+mn-ea"/>
                <a:cs typeface="+mn-cs"/>
              </a:rPr>
              <a:t> </a:t>
            </a:r>
            <a:r>
              <a:rPr kumimoji="0" lang="el-GR" sz="3200" b="0" i="0" u="none" strike="noStrike" kern="1200" cap="none" spc="0" normalizeH="0" baseline="0" noProof="0" dirty="0" err="1" smtClean="0">
                <a:ln>
                  <a:noFill/>
                </a:ln>
                <a:solidFill>
                  <a:schemeClr val="tx1"/>
                </a:solidFill>
                <a:effectLst/>
                <a:uLnTx/>
                <a:uFillTx/>
                <a:latin typeface="Book Antiqua" pitchFamily="18" charset="0"/>
                <a:ea typeface="+mn-ea"/>
                <a:cs typeface="+mn-cs"/>
              </a:rPr>
              <a:t>ἅγια</a:t>
            </a:r>
            <a:r>
              <a:rPr kumimoji="0" lang="el-GR" sz="3200" b="0" i="0" u="none" strike="noStrike" kern="1200" cap="none" spc="0" normalizeH="0" baseline="0" noProof="0" dirty="0" smtClean="0">
                <a:ln>
                  <a:noFill/>
                </a:ln>
                <a:solidFill>
                  <a:schemeClr val="tx1"/>
                </a:solidFill>
                <a:effectLst/>
                <a:uLnTx/>
                <a:uFillTx/>
                <a:latin typeface="Book Antiqua" pitchFamily="18" charset="0"/>
                <a:ea typeface="+mn-ea"/>
                <a:cs typeface="+mn-cs"/>
              </a:rPr>
              <a:t> καθήκοντα, </a:t>
            </a:r>
            <a:r>
              <a:rPr kumimoji="0" lang="el-GR" sz="3200" b="0" i="0" u="none" strike="noStrike" kern="1200" cap="none" spc="0" normalizeH="0" baseline="0" noProof="0" dirty="0" err="1" smtClean="0">
                <a:ln>
                  <a:noFill/>
                </a:ln>
                <a:solidFill>
                  <a:schemeClr val="tx1"/>
                </a:solidFill>
                <a:effectLst/>
                <a:uLnTx/>
                <a:uFillTx/>
                <a:latin typeface="Book Antiqua" pitchFamily="18" charset="0"/>
                <a:ea typeface="+mn-ea"/>
                <a:cs typeface="+mn-cs"/>
              </a:rPr>
              <a:t>κατὰ</a:t>
            </a:r>
            <a:r>
              <a:rPr kumimoji="0" lang="el-GR" sz="3200" b="0" i="0" u="none" strike="noStrike" kern="1200" cap="none" spc="0" normalizeH="0" baseline="0" noProof="0" dirty="0" smtClean="0">
                <a:ln>
                  <a:noFill/>
                </a:ln>
                <a:solidFill>
                  <a:schemeClr val="tx1"/>
                </a:solidFill>
                <a:effectLst/>
                <a:uLnTx/>
                <a:uFillTx/>
                <a:latin typeface="Book Antiqua" pitchFamily="18" charset="0"/>
                <a:ea typeface="+mn-ea"/>
                <a:cs typeface="+mn-cs"/>
              </a:rPr>
              <a:t> πάντα </a:t>
            </a:r>
            <a:r>
              <a:rPr kumimoji="0" lang="el-GR" sz="3200" b="0" i="0" u="none" strike="noStrike" kern="1200" cap="none" spc="0" normalizeH="0" baseline="0" noProof="0" dirty="0" err="1" smtClean="0">
                <a:ln>
                  <a:noFill/>
                </a:ln>
                <a:solidFill>
                  <a:schemeClr val="tx1"/>
                </a:solidFill>
                <a:effectLst/>
                <a:uLnTx/>
                <a:uFillTx/>
                <a:latin typeface="Book Antiqua" pitchFamily="18" charset="0"/>
                <a:ea typeface="+mn-ea"/>
                <a:cs typeface="+mn-cs"/>
              </a:rPr>
              <a:t>ὅσα</a:t>
            </a:r>
            <a:r>
              <a:rPr kumimoji="0" lang="el-GR" sz="3200" b="0" i="0" u="none" strike="noStrike" kern="1200" cap="none" spc="0" normalizeH="0" baseline="0" noProof="0" dirty="0" smtClean="0">
                <a:ln>
                  <a:noFill/>
                </a:ln>
                <a:solidFill>
                  <a:schemeClr val="tx1"/>
                </a:solidFill>
                <a:effectLst/>
                <a:uLnTx/>
                <a:uFillTx/>
                <a:latin typeface="Book Antiqua" pitchFamily="18" charset="0"/>
                <a:ea typeface="+mn-ea"/>
                <a:cs typeface="+mn-cs"/>
              </a:rPr>
              <a:t> συνέταξε Κύριος</a:t>
            </a:r>
            <a:r>
              <a:rPr kumimoji="0" lang="el-GR" sz="3200" b="1" i="0" u="none" strike="noStrike" kern="1200" cap="none" spc="0" normalizeH="0" baseline="0" noProof="0" dirty="0" smtClean="0">
                <a:ln>
                  <a:noFill/>
                </a:ln>
                <a:solidFill>
                  <a:schemeClr val="tx1"/>
                </a:solidFill>
                <a:effectLst/>
                <a:uLnTx/>
                <a:uFillTx/>
                <a:latin typeface="Calibri" pitchFamily="34" charset="0"/>
                <a:ea typeface="+mn-ea"/>
                <a:cs typeface="+mn-cs"/>
              </a:rPr>
              <a:t>.</a:t>
            </a:r>
            <a:r>
              <a:rPr kumimoji="0" lang="el-GR" sz="3200" b="1"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l-GR" sz="3200" b="0" i="1" u="none" strike="noStrike" kern="1200" cap="none" spc="0" normalizeH="0" baseline="0" noProof="0" dirty="0" smtClean="0">
                <a:ln>
                  <a:noFill/>
                </a:ln>
                <a:solidFill>
                  <a:schemeClr val="tx1"/>
                </a:solidFill>
                <a:effectLst/>
                <a:uLnTx/>
                <a:uFillTx/>
                <a:latin typeface="Book Antiqua" pitchFamily="18" charset="0"/>
                <a:ea typeface="+mn-ea"/>
                <a:cs typeface="+mn-cs"/>
              </a:rPr>
              <a:t>Παλαιά Διαθήκη</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3200" b="0" i="1" u="none" strike="noStrike" kern="1200" cap="none" spc="0" normalizeH="0" baseline="0" noProof="0" dirty="0" smtClean="0">
              <a:ln>
                <a:noFill/>
              </a:ln>
              <a:solidFill>
                <a:schemeClr val="tx1"/>
              </a:solidFill>
              <a:effectLst/>
              <a:uLnTx/>
              <a:uFillTx/>
              <a:latin typeface="Book Antiqua" pitchFamily="18" charset="0"/>
              <a:ea typeface="+mn-ea"/>
              <a:cs typeface="+mn-cs"/>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t="3333" b="4444"/>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274638"/>
            <a:ext cx="8219256" cy="1282154"/>
          </a:xfrm>
        </p:spPr>
        <p:txBody>
          <a:bodyPr>
            <a:normAutofit fontScale="90000"/>
          </a:bodyPr>
          <a:lstStyle/>
          <a:p>
            <a:r>
              <a:rPr lang="el-GR" b="1" dirty="0" err="1" smtClean="0"/>
              <a:t>Δυσσυνέργεια</a:t>
            </a:r>
            <a:r>
              <a:rPr lang="el-GR" b="1" dirty="0" smtClean="0"/>
              <a:t> </a:t>
            </a:r>
            <a:r>
              <a:rPr lang="el-GR" b="1" dirty="0" err="1" smtClean="0"/>
              <a:t>εξωστήρα</a:t>
            </a:r>
            <a:r>
              <a:rPr lang="el-GR" b="1" dirty="0" smtClean="0"/>
              <a:t>-έξω σφιγκτήρα</a:t>
            </a:r>
            <a:endParaRPr lang="el-GR" b="1" dirty="0"/>
          </a:p>
        </p:txBody>
      </p:sp>
      <p:pic>
        <p:nvPicPr>
          <p:cNvPr id="4" name="Picture 4"/>
          <p:cNvPicPr>
            <a:picLocks noGrp="1" noChangeAspect="1" noChangeArrowheads="1"/>
          </p:cNvPicPr>
          <p:nvPr>
            <p:ph idx="1"/>
          </p:nvPr>
        </p:nvPicPr>
        <p:blipFill>
          <a:blip r:embed="rId2" cstate="print"/>
          <a:srcRect t="3333" b="4443"/>
          <a:stretch>
            <a:fillRect/>
          </a:stretch>
        </p:blipFill>
        <p:spPr bwMode="auto">
          <a:xfrm>
            <a:off x="395536" y="1700808"/>
            <a:ext cx="8496944" cy="5051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t="3333" b="5556"/>
          <a:stretch>
            <a:fillRect/>
          </a:stretch>
        </p:blipFill>
        <p:spPr bwMode="auto">
          <a:xfrm>
            <a:off x="0" y="1412776"/>
            <a:ext cx="9144000" cy="5445224"/>
          </a:xfrm>
          <a:prstGeom prst="rect">
            <a:avLst/>
          </a:prstGeom>
          <a:noFill/>
          <a:ln w="9525">
            <a:noFill/>
            <a:miter lim="800000"/>
            <a:headEnd/>
            <a:tailEnd/>
          </a:ln>
          <a:effectLst/>
        </p:spPr>
      </p:pic>
      <p:sp>
        <p:nvSpPr>
          <p:cNvPr id="3" name="1 - Τίτλος"/>
          <p:cNvSpPr txBox="1">
            <a:spLocks/>
          </p:cNvSpPr>
          <p:nvPr/>
        </p:nvSpPr>
        <p:spPr>
          <a:xfrm>
            <a:off x="467544" y="116632"/>
            <a:ext cx="8219256" cy="1282154"/>
          </a:xfrm>
          <a:prstGeom prst="rect">
            <a:avLst/>
          </a:prstGeom>
        </p:spPr>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0" normalizeH="0" baseline="0" noProof="0" smtClean="0">
                <a:ln>
                  <a:noFill/>
                </a:ln>
                <a:solidFill>
                  <a:schemeClr val="tx1"/>
                </a:solidFill>
                <a:effectLst/>
                <a:uLnTx/>
                <a:uFillTx/>
                <a:latin typeface="+mj-lt"/>
                <a:ea typeface="+mj-ea"/>
                <a:cs typeface="+mj-cs"/>
              </a:rPr>
              <a:t>Δυσσυνέργεια εξωστήρα-έξω σφιγκτήρα</a:t>
            </a:r>
            <a:endParaRPr kumimoji="0" lang="el-GR" sz="44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err="1" smtClean="0"/>
              <a:t>Ουροδυναμική</a:t>
            </a:r>
            <a:r>
              <a:rPr lang="el-GR" dirty="0" smtClean="0"/>
              <a:t> ακράτεια προσπάθειας </a:t>
            </a:r>
            <a:endParaRPr lang="el-GR" dirty="0"/>
          </a:p>
        </p:txBody>
      </p:sp>
      <p:pic>
        <p:nvPicPr>
          <p:cNvPr id="231426" name="Picture 2"/>
          <p:cNvPicPr>
            <a:picLocks noGrp="1" noChangeAspect="1" noChangeArrowheads="1"/>
          </p:cNvPicPr>
          <p:nvPr>
            <p:ph idx="1"/>
          </p:nvPr>
        </p:nvPicPr>
        <p:blipFill>
          <a:blip r:embed="rId2" cstate="print"/>
          <a:srcRect/>
          <a:stretch>
            <a:fillRect/>
          </a:stretch>
        </p:blipFill>
        <p:spPr bwMode="auto">
          <a:xfrm>
            <a:off x="1" y="1715294"/>
            <a:ext cx="8892480" cy="4882058"/>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371475" y="623888"/>
            <a:ext cx="8478838" cy="5884862"/>
          </a:xfrm>
        </p:spPr>
        <p:txBody>
          <a:bodyPr/>
          <a:lstStyle/>
          <a:p>
            <a:pPr algn="l"/>
            <a:r>
              <a:rPr lang="el-GR" b="1" dirty="0" smtClean="0"/>
              <a:t>Σύγχρονη </a:t>
            </a:r>
            <a:r>
              <a:rPr lang="el-GR" b="1" dirty="0"/>
              <a:t>μελέτη ροής – πίεσης</a:t>
            </a:r>
            <a:r>
              <a:rPr lang="el-GR" dirty="0"/>
              <a:t/>
            </a:r>
            <a:br>
              <a:rPr lang="el-GR" dirty="0"/>
            </a:br>
            <a:r>
              <a:rPr lang="en-US" dirty="0"/>
              <a:t/>
            </a:r>
            <a:br>
              <a:rPr lang="en-US" dirty="0"/>
            </a:br>
            <a:r>
              <a:rPr lang="el-GR" sz="3200" dirty="0"/>
              <a:t>Μας δίνει πληροφορίες για τη φάση κένωσης και συγκεκριμένα εάν ο </a:t>
            </a:r>
            <a:r>
              <a:rPr lang="el-GR" sz="3200" dirty="0" err="1">
                <a:solidFill>
                  <a:schemeClr val="accent2"/>
                </a:solidFill>
              </a:rPr>
              <a:t>εξωστήρας</a:t>
            </a:r>
            <a:r>
              <a:rPr lang="el-GR" sz="3200" dirty="0">
                <a:solidFill>
                  <a:schemeClr val="accent2"/>
                </a:solidFill>
              </a:rPr>
              <a:t> </a:t>
            </a:r>
            <a:r>
              <a:rPr lang="el-GR" sz="3200" dirty="0" smtClean="0">
                <a:solidFill>
                  <a:schemeClr val="accent2"/>
                </a:solidFill>
              </a:rPr>
              <a:t>μπορεί να αναπτύξει </a:t>
            </a:r>
            <a:r>
              <a:rPr lang="el-GR" sz="3200" dirty="0">
                <a:solidFill>
                  <a:schemeClr val="accent2"/>
                </a:solidFill>
              </a:rPr>
              <a:t>ικανοποιητικές </a:t>
            </a:r>
            <a:r>
              <a:rPr lang="el-GR" sz="3200" dirty="0" smtClean="0">
                <a:solidFill>
                  <a:schemeClr val="accent2"/>
                </a:solidFill>
              </a:rPr>
              <a:t>πιέσεις</a:t>
            </a:r>
            <a:r>
              <a:rPr lang="el-GR" sz="3200" dirty="0" smtClean="0"/>
              <a:t>, </a:t>
            </a:r>
            <a:r>
              <a:rPr lang="el-GR" sz="3200" dirty="0"/>
              <a:t>όπως επίσης για το </a:t>
            </a:r>
            <a:r>
              <a:rPr lang="el-GR" sz="3200" dirty="0">
                <a:solidFill>
                  <a:schemeClr val="accent2"/>
                </a:solidFill>
              </a:rPr>
              <a:t>εάν έχουμε ή όχι απόφραξη</a:t>
            </a:r>
            <a:r>
              <a:rPr lang="en-US" sz="3200" dirty="0">
                <a:solidFill>
                  <a:schemeClr val="accent2"/>
                </a:solidFill>
              </a:rPr>
              <a:t> </a:t>
            </a:r>
            <a:r>
              <a:rPr lang="en-US" sz="3600" dirty="0">
                <a:solidFill>
                  <a:schemeClr val="accent2"/>
                </a:solidFill>
              </a:rPr>
              <a:t/>
            </a:r>
            <a:br>
              <a:rPr lang="en-US" sz="3600" dirty="0">
                <a:solidFill>
                  <a:schemeClr val="accent2"/>
                </a:solidFill>
              </a:rPr>
            </a:br>
            <a:r>
              <a:rPr lang="en-US" sz="3600" dirty="0"/>
              <a:t/>
            </a:r>
            <a:br>
              <a:rPr lang="en-US" sz="3600" dirty="0"/>
            </a:br>
            <a:r>
              <a:rPr lang="el-GR" sz="3600" dirty="0" smtClean="0"/>
              <a:t>				</a:t>
            </a:r>
            <a:r>
              <a:rPr lang="en-US" sz="1400" dirty="0" smtClean="0"/>
              <a:t>Abrams </a:t>
            </a:r>
            <a:r>
              <a:rPr lang="en-US" sz="1400" dirty="0"/>
              <a:t>P, </a:t>
            </a:r>
            <a:r>
              <a:rPr lang="en-US" sz="1400" dirty="0" err="1"/>
              <a:t>GriffithsDJ</a:t>
            </a:r>
            <a:r>
              <a:rPr lang="en-US" sz="1400" dirty="0" smtClean="0"/>
              <a:t>. </a:t>
            </a:r>
            <a:r>
              <a:rPr lang="en-US" sz="1400" dirty="0" err="1" smtClean="0"/>
              <a:t>Br.J</a:t>
            </a:r>
            <a:r>
              <a:rPr lang="en-US" sz="1400" dirty="0" smtClean="0"/>
              <a:t> </a:t>
            </a:r>
            <a:r>
              <a:rPr lang="en-US" sz="1400" dirty="0" err="1"/>
              <a:t>Urol</a:t>
            </a:r>
            <a:r>
              <a:rPr lang="en-US" sz="1400" dirty="0"/>
              <a:t> </a:t>
            </a:r>
            <a:r>
              <a:rPr lang="el-GR" sz="1400" dirty="0" smtClean="0"/>
              <a:t> 1979</a:t>
            </a:r>
            <a:r>
              <a:rPr lang="en-US" sz="1400" dirty="0"/>
              <a:t/>
            </a:r>
            <a:br>
              <a:rPr lang="en-US" sz="1400" dirty="0"/>
            </a:br>
            <a:r>
              <a:rPr lang="el-GR" sz="1400" dirty="0" smtClean="0"/>
              <a:t>				</a:t>
            </a:r>
            <a:r>
              <a:rPr lang="en-US" sz="1400" dirty="0" smtClean="0"/>
              <a:t>Abrams P.</a:t>
            </a:r>
            <a:r>
              <a:rPr lang="el-GR" sz="1400" dirty="0" smtClean="0"/>
              <a:t> </a:t>
            </a:r>
            <a:r>
              <a:rPr lang="en-US" sz="1400" dirty="0" smtClean="0"/>
              <a:t>In </a:t>
            </a:r>
            <a:r>
              <a:rPr lang="en-US" sz="1400" dirty="0" err="1"/>
              <a:t>Urodynamics</a:t>
            </a:r>
            <a:r>
              <a:rPr lang="en-US" sz="1400" dirty="0"/>
              <a:t> 2</a:t>
            </a:r>
            <a:r>
              <a:rPr lang="en-US" sz="1400" baseline="30000" dirty="0"/>
              <a:t>nd</a:t>
            </a:r>
            <a:r>
              <a:rPr lang="en-US" sz="1400" dirty="0"/>
              <a:t> edition, Springer. p76-88</a:t>
            </a:r>
            <a:r>
              <a:rPr lang="en-US" sz="3600" dirty="0"/>
              <a:t> </a:t>
            </a:r>
            <a:endParaRPr lang="en-GB" sz="36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3"/>
          <p:cNvSpPr>
            <a:spLocks noGrp="1" noChangeArrowheads="1"/>
          </p:cNvSpPr>
          <p:nvPr>
            <p:ph type="body" idx="1"/>
          </p:nvPr>
        </p:nvSpPr>
        <p:spPr>
          <a:xfrm>
            <a:off x="457200" y="696913"/>
            <a:ext cx="8229600" cy="5429250"/>
          </a:xfrm>
        </p:spPr>
        <p:txBody>
          <a:bodyPr/>
          <a:lstStyle/>
          <a:p>
            <a:r>
              <a:rPr lang="el-GR" dirty="0"/>
              <a:t>Για την πραγματοποίηση της σύγχρονης μελέτης ροής- πίεσης χρειάζεται </a:t>
            </a:r>
            <a:r>
              <a:rPr lang="el-GR" dirty="0">
                <a:solidFill>
                  <a:schemeClr val="accent2"/>
                </a:solidFill>
              </a:rPr>
              <a:t>η καταγραφή της πίεσης του </a:t>
            </a:r>
            <a:r>
              <a:rPr lang="el-GR" b="1" dirty="0" err="1">
                <a:solidFill>
                  <a:schemeClr val="accent2"/>
                </a:solidFill>
              </a:rPr>
              <a:t>εξωστήρα</a:t>
            </a:r>
            <a:r>
              <a:rPr lang="el-GR" dirty="0"/>
              <a:t>, </a:t>
            </a:r>
            <a:r>
              <a:rPr lang="el-GR" dirty="0" smtClean="0"/>
              <a:t>καθώς  </a:t>
            </a:r>
            <a:r>
              <a:rPr lang="el-GR" dirty="0"/>
              <a:t>και η </a:t>
            </a:r>
            <a:r>
              <a:rPr lang="el-GR" b="1" dirty="0"/>
              <a:t>ταυτόχρονη </a:t>
            </a:r>
            <a:r>
              <a:rPr lang="el-GR" dirty="0">
                <a:solidFill>
                  <a:schemeClr val="accent2"/>
                </a:solidFill>
              </a:rPr>
              <a:t>καταγραφή της </a:t>
            </a:r>
            <a:r>
              <a:rPr lang="el-GR" b="1" dirty="0">
                <a:solidFill>
                  <a:schemeClr val="accent2"/>
                </a:solidFill>
              </a:rPr>
              <a:t>ροής των ούρων</a:t>
            </a:r>
            <a:r>
              <a:rPr lang="en-US" sz="1000" dirty="0">
                <a:solidFill>
                  <a:schemeClr val="accent2"/>
                </a:solidFill>
              </a:rPr>
              <a:t>1</a:t>
            </a:r>
            <a:r>
              <a:rPr lang="el-GR" dirty="0">
                <a:solidFill>
                  <a:schemeClr val="accent2"/>
                </a:solidFill>
              </a:rPr>
              <a:t>.</a:t>
            </a:r>
            <a:r>
              <a:rPr lang="en-US" dirty="0">
                <a:solidFill>
                  <a:schemeClr val="accent2"/>
                </a:solidFill>
              </a:rPr>
              <a:t/>
            </a:r>
            <a:br>
              <a:rPr lang="en-US" dirty="0">
                <a:solidFill>
                  <a:schemeClr val="accent2"/>
                </a:solidFill>
              </a:rPr>
            </a:br>
            <a:endParaRPr lang="en-US" dirty="0">
              <a:solidFill>
                <a:schemeClr val="accent2"/>
              </a:solidFill>
            </a:endParaRPr>
          </a:p>
          <a:p>
            <a:pPr>
              <a:buFontTx/>
              <a:buNone/>
            </a:pPr>
            <a:endParaRPr lang="en-US" sz="1000" dirty="0"/>
          </a:p>
          <a:p>
            <a:pPr>
              <a:buFontTx/>
              <a:buNone/>
            </a:pPr>
            <a:endParaRPr lang="en-US" sz="1000" dirty="0"/>
          </a:p>
          <a:p>
            <a:pPr>
              <a:buFontTx/>
              <a:buNone/>
            </a:pPr>
            <a:r>
              <a:rPr lang="en-US" sz="1400" dirty="0"/>
              <a:t>1.Abrams P.</a:t>
            </a:r>
            <a:r>
              <a:rPr lang="el-GR" sz="1400" dirty="0"/>
              <a:t> </a:t>
            </a:r>
            <a:r>
              <a:rPr lang="en-US" sz="1400" dirty="0"/>
              <a:t>Voiding </a:t>
            </a:r>
            <a:r>
              <a:rPr lang="en-US" sz="1400" dirty="0" err="1"/>
              <a:t>cystometry</a:t>
            </a:r>
            <a:r>
              <a:rPr lang="en-US" sz="1400" dirty="0"/>
              <a:t>. In </a:t>
            </a:r>
            <a:r>
              <a:rPr lang="en-US" sz="1400" dirty="0" err="1"/>
              <a:t>Urodynamics</a:t>
            </a:r>
            <a:r>
              <a:rPr lang="en-US" sz="1400" dirty="0"/>
              <a:t> 2</a:t>
            </a:r>
            <a:r>
              <a:rPr lang="en-US" sz="1400" baseline="30000" dirty="0"/>
              <a:t>nd</a:t>
            </a:r>
            <a:r>
              <a:rPr lang="en-US" sz="1400" dirty="0"/>
              <a:t> edition, Springer. p76-88</a:t>
            </a:r>
            <a:endParaRPr lang="el-GR" sz="14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l-GR" b="1" dirty="0"/>
              <a:t>Απόφραξη</a:t>
            </a:r>
            <a:endParaRPr lang="en-US" b="1" dirty="0"/>
          </a:p>
        </p:txBody>
      </p:sp>
      <p:pic>
        <p:nvPicPr>
          <p:cNvPr id="66563" name="Picture 3" descr="σάρωση0002"/>
          <p:cNvPicPr>
            <a:picLocks noGrp="1" noChangeAspect="1" noChangeArrowheads="1"/>
          </p:cNvPicPr>
          <p:nvPr>
            <p:ph idx="1"/>
          </p:nvPr>
        </p:nvPicPr>
        <p:blipFill>
          <a:blip r:embed="rId2" cstate="print"/>
          <a:srcRect/>
          <a:stretch>
            <a:fillRect/>
          </a:stretch>
        </p:blipFill>
        <p:spPr>
          <a:xfrm>
            <a:off x="971550" y="1600200"/>
            <a:ext cx="7272338" cy="5257800"/>
          </a:xfrm>
          <a:noFill/>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normAutofit fontScale="90000"/>
          </a:bodyPr>
          <a:lstStyle/>
          <a:p>
            <a:r>
              <a:rPr lang="el-GR" sz="4000" b="1" dirty="0"/>
              <a:t>Οριακός </a:t>
            </a:r>
            <a:r>
              <a:rPr lang="el-GR" sz="4000" b="1" dirty="0" err="1"/>
              <a:t>εξωστήρας</a:t>
            </a:r>
            <a:r>
              <a:rPr lang="el-GR" sz="4000" b="1" dirty="0"/>
              <a:t> &amp; κοιλιακή ούρηση</a:t>
            </a:r>
            <a:endParaRPr lang="en-US" sz="4000" b="1" dirty="0"/>
          </a:p>
        </p:txBody>
      </p:sp>
      <p:pic>
        <p:nvPicPr>
          <p:cNvPr id="83971" name="Picture 3" descr="σάρωση0004"/>
          <p:cNvPicPr>
            <a:picLocks noGrp="1" noChangeAspect="1" noChangeArrowheads="1"/>
          </p:cNvPicPr>
          <p:nvPr>
            <p:ph idx="1"/>
          </p:nvPr>
        </p:nvPicPr>
        <p:blipFill>
          <a:blip r:embed="rId2" cstate="print"/>
          <a:srcRect/>
          <a:stretch>
            <a:fillRect/>
          </a:stretch>
        </p:blipFill>
        <p:spPr>
          <a:xfrm>
            <a:off x="900113" y="1600200"/>
            <a:ext cx="7416800" cy="5257800"/>
          </a:xfrm>
          <a:noFill/>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normAutofit fontScale="90000"/>
          </a:bodyPr>
          <a:lstStyle/>
          <a:p>
            <a:r>
              <a:rPr lang="el-GR" sz="4000" b="1" dirty="0" err="1"/>
              <a:t>Υπολειτουργικότητα</a:t>
            </a:r>
            <a:r>
              <a:rPr lang="el-GR" sz="4000" b="1" dirty="0"/>
              <a:t> </a:t>
            </a:r>
            <a:r>
              <a:rPr lang="el-GR" sz="4000" b="1" dirty="0" err="1"/>
              <a:t>εξωστήρα</a:t>
            </a:r>
            <a:r>
              <a:rPr lang="el-GR" sz="4000" b="1" dirty="0"/>
              <a:t> &amp;</a:t>
            </a:r>
            <a:br>
              <a:rPr lang="el-GR" sz="4000" b="1" dirty="0"/>
            </a:br>
            <a:r>
              <a:rPr lang="el-GR" sz="4000" b="1" dirty="0"/>
              <a:t>μη διατήρηση συστολής</a:t>
            </a:r>
            <a:endParaRPr lang="en-US" sz="4000" b="1" dirty="0"/>
          </a:p>
        </p:txBody>
      </p:sp>
      <p:pic>
        <p:nvPicPr>
          <p:cNvPr id="64515" name="Picture 3" descr="σάρωση0001"/>
          <p:cNvPicPr>
            <a:picLocks noGrp="1" noChangeAspect="1" noChangeArrowheads="1"/>
          </p:cNvPicPr>
          <p:nvPr>
            <p:ph idx="1"/>
          </p:nvPr>
        </p:nvPicPr>
        <p:blipFill>
          <a:blip r:embed="rId2" cstate="print"/>
          <a:srcRect/>
          <a:stretch>
            <a:fillRect/>
          </a:stretch>
        </p:blipFill>
        <p:spPr>
          <a:xfrm>
            <a:off x="971550" y="1600200"/>
            <a:ext cx="7272338" cy="5257800"/>
          </a:xfrm>
          <a:noFill/>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ormAutofit fontScale="90000"/>
          </a:bodyPr>
          <a:lstStyle/>
          <a:p>
            <a:r>
              <a:rPr lang="el-GR" sz="4000" dirty="0"/>
              <a:t/>
            </a:r>
            <a:br>
              <a:rPr lang="el-GR" sz="4000" dirty="0"/>
            </a:br>
            <a:r>
              <a:rPr lang="el-GR" sz="4000" b="1" dirty="0" err="1" smtClean="0"/>
              <a:t>Απόφραξη+Μη</a:t>
            </a:r>
            <a:r>
              <a:rPr lang="el-GR" sz="4000" b="1" dirty="0" smtClean="0"/>
              <a:t> </a:t>
            </a:r>
            <a:r>
              <a:rPr lang="el-GR" sz="4000" b="1" dirty="0"/>
              <a:t>διατήρηση συστολής</a:t>
            </a:r>
            <a:endParaRPr lang="en-US" sz="4000" b="1" dirty="0"/>
          </a:p>
        </p:txBody>
      </p:sp>
      <p:pic>
        <p:nvPicPr>
          <p:cNvPr id="51203" name="Picture 3" descr="σάρωση0003"/>
          <p:cNvPicPr>
            <a:picLocks noGrp="1" noChangeAspect="1" noChangeArrowheads="1"/>
          </p:cNvPicPr>
          <p:nvPr>
            <p:ph idx="1"/>
          </p:nvPr>
        </p:nvPicPr>
        <p:blipFill>
          <a:blip r:embed="rId2" cstate="print"/>
          <a:srcRect/>
          <a:stretch>
            <a:fillRect/>
          </a:stretch>
        </p:blipFill>
        <p:spPr>
          <a:xfrm>
            <a:off x="827088" y="1881188"/>
            <a:ext cx="7561262" cy="4976812"/>
          </a:xfrm>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fontScale="90000"/>
          </a:bodyPr>
          <a:lstStyle/>
          <a:p>
            <a:pPr eaLnBrk="1" hangingPunct="1"/>
            <a:r>
              <a:rPr lang="el-GR" b="1" dirty="0" smtClean="0"/>
              <a:t>Λειτουργία κατώτερου ουροποιητικού συστήματος</a:t>
            </a:r>
          </a:p>
        </p:txBody>
      </p:sp>
      <p:sp>
        <p:nvSpPr>
          <p:cNvPr id="16387" name="Rectangle 3"/>
          <p:cNvSpPr>
            <a:spLocks noGrp="1" noChangeArrowheads="1"/>
          </p:cNvSpPr>
          <p:nvPr>
            <p:ph type="body" idx="1"/>
          </p:nvPr>
        </p:nvSpPr>
        <p:spPr>
          <a:xfrm>
            <a:off x="457200" y="1600200"/>
            <a:ext cx="4402832" cy="4925144"/>
          </a:xfrm>
        </p:spPr>
        <p:txBody>
          <a:bodyPr>
            <a:normAutofit fontScale="85000" lnSpcReduction="10000"/>
          </a:bodyPr>
          <a:lstStyle/>
          <a:p>
            <a:r>
              <a:rPr lang="el-GR" sz="3000" dirty="0" smtClean="0"/>
              <a:t>Ανώτερα εγκεφαλικά κέντρα</a:t>
            </a:r>
          </a:p>
          <a:p>
            <a:pPr eaLnBrk="1" hangingPunct="1"/>
            <a:endParaRPr lang="el-GR" sz="3000" dirty="0" smtClean="0"/>
          </a:p>
          <a:p>
            <a:pPr eaLnBrk="1" hangingPunct="1"/>
            <a:r>
              <a:rPr lang="el-GR" sz="3000" dirty="0" smtClean="0"/>
              <a:t>Νωτιαίος μυελός</a:t>
            </a:r>
            <a:r>
              <a:rPr lang="en-US" sz="3000" dirty="0" smtClean="0"/>
              <a:t>-</a:t>
            </a:r>
            <a:r>
              <a:rPr lang="el-GR" sz="3000" dirty="0" err="1" smtClean="0"/>
              <a:t>νωτιαία</a:t>
            </a:r>
            <a:r>
              <a:rPr lang="el-GR" sz="3000" dirty="0" smtClean="0"/>
              <a:t> κέντρα ούρησης-Περιφερικά</a:t>
            </a:r>
            <a:r>
              <a:rPr lang="en-US" sz="3000" dirty="0" smtClean="0"/>
              <a:t> </a:t>
            </a:r>
            <a:r>
              <a:rPr lang="el-GR" sz="3000" dirty="0" smtClean="0"/>
              <a:t>νεύρα</a:t>
            </a:r>
            <a:endParaRPr lang="en-US" sz="3000" dirty="0" smtClean="0"/>
          </a:p>
          <a:p>
            <a:pPr eaLnBrk="1" hangingPunct="1"/>
            <a:endParaRPr lang="el-GR" sz="3000" dirty="0" smtClean="0"/>
          </a:p>
          <a:p>
            <a:pPr eaLnBrk="1" hangingPunct="1"/>
            <a:r>
              <a:rPr lang="el-GR" sz="3000" dirty="0" smtClean="0"/>
              <a:t>Ουροδόχος κύστη (</a:t>
            </a:r>
            <a:r>
              <a:rPr lang="el-GR" sz="3000" dirty="0" err="1" smtClean="0"/>
              <a:t>Εξωστήρας</a:t>
            </a:r>
            <a:r>
              <a:rPr lang="el-GR" sz="3000" dirty="0" smtClean="0"/>
              <a:t> μυ- </a:t>
            </a:r>
            <a:r>
              <a:rPr lang="el-GR" sz="3000" dirty="0" err="1" smtClean="0"/>
              <a:t>Ουροθήλιο</a:t>
            </a:r>
            <a:r>
              <a:rPr lang="el-GR" sz="3000" dirty="0" smtClean="0"/>
              <a:t>- Χόριο)</a:t>
            </a:r>
          </a:p>
          <a:p>
            <a:pPr eaLnBrk="1" hangingPunct="1"/>
            <a:endParaRPr lang="el-GR" sz="3000" dirty="0" smtClean="0"/>
          </a:p>
          <a:p>
            <a:pPr eaLnBrk="1" hangingPunct="1"/>
            <a:r>
              <a:rPr lang="el-GR" sz="3000" dirty="0" err="1" smtClean="0"/>
              <a:t>Σφιγκτηριακός</a:t>
            </a:r>
            <a:r>
              <a:rPr lang="el-GR" sz="3000" dirty="0" smtClean="0"/>
              <a:t> μηχανισμός (έσω και έξω σφιγκτήρα)</a:t>
            </a:r>
            <a:endParaRPr lang="en-US" sz="3000" dirty="0" smtClean="0"/>
          </a:p>
          <a:p>
            <a:pPr eaLnBrk="1" hangingPunct="1">
              <a:buFontTx/>
              <a:buNone/>
            </a:pPr>
            <a:endParaRPr lang="el-GR" dirty="0" smtClean="0"/>
          </a:p>
        </p:txBody>
      </p:sp>
      <p:graphicFrame>
        <p:nvGraphicFramePr>
          <p:cNvPr id="234497" name="Object 2"/>
          <p:cNvGraphicFramePr>
            <a:graphicFrameLocks noChangeAspect="1"/>
          </p:cNvGraphicFramePr>
          <p:nvPr/>
        </p:nvGraphicFramePr>
        <p:xfrm>
          <a:off x="4788024" y="1658132"/>
          <a:ext cx="4104456" cy="4867212"/>
        </p:xfrm>
        <a:graphic>
          <a:graphicData uri="http://schemas.openxmlformats.org/presentationml/2006/ole">
            <mc:AlternateContent xmlns:mc="http://schemas.openxmlformats.org/markup-compatibility/2006">
              <mc:Choice xmlns:v="urn:schemas-microsoft-com:vml" Requires="v">
                <p:oleObj spid="_x0000_s340997" name="Document" r:id="rId4" imgW="14089442" imgH="18414395" progId="Word.Document.8">
                  <p:embed/>
                </p:oleObj>
              </mc:Choice>
              <mc:Fallback>
                <p:oleObj name="Document" r:id="rId4" imgW="14089442" imgH="18414395"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t="9641" b="9642"/>
                      <a:stretch>
                        <a:fillRect/>
                      </a:stretch>
                    </p:blipFill>
                    <p:spPr bwMode="auto">
                      <a:xfrm>
                        <a:off x="4788024" y="1658132"/>
                        <a:ext cx="4104456" cy="486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l-GR" b="1" dirty="0"/>
              <a:t>Μη συστελλόμενος </a:t>
            </a:r>
            <a:r>
              <a:rPr lang="el-GR" b="1" dirty="0" err="1"/>
              <a:t>εξωστήρας</a:t>
            </a:r>
            <a:endParaRPr lang="en-US" b="1" dirty="0"/>
          </a:p>
        </p:txBody>
      </p:sp>
      <p:pic>
        <p:nvPicPr>
          <p:cNvPr id="5" name="Picture 4"/>
          <p:cNvPicPr>
            <a:picLocks noGrp="1" noChangeAspect="1" noChangeArrowheads="1"/>
          </p:cNvPicPr>
          <p:nvPr>
            <p:ph idx="1"/>
          </p:nvPr>
        </p:nvPicPr>
        <p:blipFill>
          <a:blip r:embed="rId2" cstate="print"/>
          <a:srcRect t="3333" b="4444"/>
          <a:stretch>
            <a:fillRect/>
          </a:stretch>
        </p:blipFill>
        <p:spPr bwMode="auto">
          <a:xfrm>
            <a:off x="323528" y="1268760"/>
            <a:ext cx="8640959" cy="55892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274638"/>
            <a:ext cx="8229600" cy="5891212"/>
          </a:xfrm>
        </p:spPr>
        <p:txBody>
          <a:bodyPr/>
          <a:lstStyle/>
          <a:p>
            <a:r>
              <a:rPr lang="el-GR" sz="4000" dirty="0"/>
              <a:t>Για το θέμα της </a:t>
            </a:r>
            <a:r>
              <a:rPr lang="el-GR" sz="4000" dirty="0" smtClean="0"/>
              <a:t>απόφραξης καθώς και της ικανότητας συστολής του </a:t>
            </a:r>
            <a:r>
              <a:rPr lang="el-GR" sz="4000" dirty="0" err="1" smtClean="0"/>
              <a:t>εξωστήρα</a:t>
            </a:r>
            <a:r>
              <a:rPr lang="el-GR" sz="4000" dirty="0" smtClean="0"/>
              <a:t>  </a:t>
            </a:r>
            <a:r>
              <a:rPr lang="el-GR" sz="4000" dirty="0"/>
              <a:t>μεγάλη βοήθεια προσφέρουν ειδικά </a:t>
            </a:r>
            <a:r>
              <a:rPr lang="el-GR" sz="4000" dirty="0" smtClean="0"/>
              <a:t>νομογράμματα και δείκτες </a:t>
            </a:r>
            <a:r>
              <a:rPr lang="el-GR" sz="4000" dirty="0"/>
              <a:t>.</a:t>
            </a:r>
            <a:endParaRPr lang="en-US" sz="4000"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Δείκτης </a:t>
            </a:r>
            <a:r>
              <a:rPr lang="el-GR" b="1" dirty="0" err="1" smtClean="0"/>
              <a:t>υποκυστικής</a:t>
            </a:r>
            <a:r>
              <a:rPr lang="el-GR" b="1" dirty="0" smtClean="0"/>
              <a:t> απόφραξης</a:t>
            </a:r>
            <a:endParaRPr lang="el-GR" b="1" dirty="0"/>
          </a:p>
        </p:txBody>
      </p:sp>
      <p:sp>
        <p:nvSpPr>
          <p:cNvPr id="3" name="Rectangle 2"/>
          <p:cNvSpPr txBox="1">
            <a:spLocks noChangeArrowheads="1"/>
          </p:cNvSpPr>
          <p:nvPr/>
        </p:nvSpPr>
        <p:spPr>
          <a:xfrm>
            <a:off x="467544" y="1556792"/>
            <a:ext cx="8229600" cy="4464496"/>
          </a:xfrm>
          <a:prstGeom prst="rect">
            <a:avLst/>
          </a:prstGeom>
          <a:solidFill>
            <a:schemeClr val="tx2">
              <a:lumMod val="20000"/>
              <a:lumOff val="80000"/>
            </a:schemeClr>
          </a:solidFill>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tabLst/>
              <a:defRPr/>
            </a:pPr>
            <a:r>
              <a:rPr kumimoji="0" lang="en-US" sz="4400" b="1" i="0" u="none" strike="noStrike" kern="1200" cap="none" spc="0" normalizeH="0" baseline="0" noProof="0" dirty="0" smtClean="0">
                <a:ln>
                  <a:noFill/>
                </a:ln>
                <a:solidFill>
                  <a:schemeClr val="tx1"/>
                </a:solidFill>
                <a:effectLst/>
                <a:uLnTx/>
                <a:uFillTx/>
                <a:latin typeface="+mj-lt"/>
                <a:ea typeface="+mj-ea"/>
                <a:cs typeface="+mj-cs"/>
              </a:rPr>
              <a:t>BOOI=</a:t>
            </a:r>
            <a:r>
              <a:rPr kumimoji="0" lang="en-US" sz="4400" b="1" i="0" u="none" strike="noStrike" kern="1200" cap="none" spc="0" normalizeH="0" baseline="0" noProof="0" dirty="0" err="1" smtClean="0">
                <a:ln>
                  <a:noFill/>
                </a:ln>
                <a:solidFill>
                  <a:schemeClr val="tx1"/>
                </a:solidFill>
                <a:effectLst/>
                <a:uLnTx/>
                <a:uFillTx/>
                <a:latin typeface="+mj-lt"/>
                <a:ea typeface="+mj-ea"/>
                <a:cs typeface="+mj-cs"/>
              </a:rPr>
              <a:t>Pdet</a:t>
            </a:r>
            <a:r>
              <a:rPr lang="en-US" sz="3200" b="1" dirty="0" smtClean="0">
                <a:latin typeface="+mj-lt"/>
                <a:ea typeface="+mj-ea"/>
                <a:cs typeface="+mj-cs"/>
              </a:rPr>
              <a:t>max</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-2Q</a:t>
            </a:r>
            <a:r>
              <a:rPr kumimoji="0" lang="en-US" sz="3200" b="1" i="0" u="none" strike="noStrike" kern="1200" cap="none" spc="0" normalizeH="0" baseline="0" noProof="0" dirty="0" smtClean="0">
                <a:ln>
                  <a:noFill/>
                </a:ln>
                <a:solidFill>
                  <a:schemeClr val="tx1"/>
                </a:solidFill>
                <a:effectLst/>
                <a:uLnTx/>
                <a:uFillTx/>
                <a:latin typeface="+mj-lt"/>
                <a:ea typeface="+mj-ea"/>
                <a:cs typeface="+mj-cs"/>
              </a:rPr>
              <a:t>max</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endParaRPr kumimoji="0" lang="el-GR" sz="4400" b="0" i="0" u="none" strike="noStrike" kern="1200" cap="none" spc="0" normalizeH="0" baseline="0" noProof="0" dirty="0" smtClean="0">
              <a:ln>
                <a:noFill/>
              </a:ln>
              <a:solidFill>
                <a:schemeClr val="tx1"/>
              </a:solidFill>
              <a:effectLst/>
              <a:uLnTx/>
              <a:uFillTx/>
              <a:latin typeface="+mj-lt"/>
              <a:ea typeface="+mj-ea"/>
              <a:cs typeface="+mj-cs"/>
            </a:endParaRPr>
          </a:p>
          <a:p>
            <a:pPr lvl="1">
              <a:spcBef>
                <a:spcPct val="0"/>
              </a:spcBef>
              <a:buFont typeface="Wingdings" pitchFamily="2" charset="2"/>
              <a:buChar char="v"/>
            </a:pPr>
            <a:r>
              <a:rPr kumimoji="0" lang="el-GR" sz="32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3200" b="0" i="0" u="none" strike="noStrike" kern="1200" cap="none" spc="0" normalizeH="0" baseline="0" noProof="0" dirty="0" smtClean="0">
                <a:ln>
                  <a:noFill/>
                </a:ln>
                <a:solidFill>
                  <a:schemeClr val="tx1"/>
                </a:solidFill>
                <a:effectLst/>
                <a:uLnTx/>
                <a:uFillTx/>
                <a:latin typeface="+mj-lt"/>
                <a:ea typeface="+mj-ea"/>
                <a:cs typeface="+mj-cs"/>
              </a:rPr>
              <a:t>&gt;40</a:t>
            </a:r>
            <a:r>
              <a:rPr kumimoji="0" lang="el-GR" sz="3200" b="0" i="0" u="none" strike="noStrike" kern="1200" cap="none" spc="0" normalizeH="0" baseline="0" noProof="0" dirty="0" smtClean="0">
                <a:ln>
                  <a:noFill/>
                </a:ln>
                <a:solidFill>
                  <a:schemeClr val="tx1"/>
                </a:solidFill>
                <a:effectLst/>
                <a:uLnTx/>
                <a:uFillTx/>
                <a:latin typeface="+mj-lt"/>
                <a:ea typeface="+mj-ea"/>
                <a:cs typeface="+mj-cs"/>
              </a:rPr>
              <a:t> Απόφραξη</a:t>
            </a:r>
          </a:p>
          <a:p>
            <a:pPr lvl="1">
              <a:spcBef>
                <a:spcPct val="0"/>
              </a:spcBef>
              <a:buFont typeface="Wingdings" pitchFamily="2" charset="2"/>
              <a:buChar char="v"/>
            </a:pPr>
            <a:endParaRPr kumimoji="0" lang="el-GR" sz="3200" b="0" i="0" u="none" strike="noStrike" kern="1200" cap="none" spc="0" normalizeH="0" baseline="0" noProof="0" dirty="0" smtClean="0">
              <a:ln>
                <a:noFill/>
              </a:ln>
              <a:solidFill>
                <a:schemeClr val="tx1"/>
              </a:solidFill>
              <a:effectLst/>
              <a:uLnTx/>
              <a:uFillTx/>
              <a:latin typeface="+mj-lt"/>
              <a:ea typeface="+mj-ea"/>
              <a:cs typeface="+mj-cs"/>
            </a:endParaRPr>
          </a:p>
          <a:p>
            <a:pPr lvl="1">
              <a:spcBef>
                <a:spcPct val="0"/>
              </a:spcBef>
              <a:buFont typeface="Wingdings" pitchFamily="2" charset="2"/>
              <a:buChar char="v"/>
            </a:pPr>
            <a:r>
              <a:rPr kumimoji="0" lang="el-GR" sz="32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3200" b="0" i="0" u="none" strike="noStrike" kern="1200" cap="none" spc="0" normalizeH="0" baseline="0" noProof="0" dirty="0" smtClean="0">
                <a:ln>
                  <a:noFill/>
                </a:ln>
                <a:solidFill>
                  <a:schemeClr val="tx1"/>
                </a:solidFill>
                <a:effectLst/>
                <a:uLnTx/>
                <a:uFillTx/>
                <a:latin typeface="+mj-lt"/>
                <a:ea typeface="+mj-ea"/>
                <a:cs typeface="+mj-cs"/>
              </a:rPr>
              <a:t>&lt;20</a:t>
            </a:r>
            <a:r>
              <a:rPr kumimoji="0" lang="el-GR" sz="3200" b="0" i="0" u="none" strike="noStrike" kern="1200" cap="none" spc="0" normalizeH="0" baseline="0" noProof="0" dirty="0" smtClean="0">
                <a:ln>
                  <a:noFill/>
                </a:ln>
                <a:solidFill>
                  <a:schemeClr val="tx1"/>
                </a:solidFill>
                <a:effectLst/>
                <a:uLnTx/>
                <a:uFillTx/>
                <a:latin typeface="+mj-lt"/>
                <a:ea typeface="+mj-ea"/>
                <a:cs typeface="+mj-cs"/>
              </a:rPr>
              <a:t> Φυσιολογική</a:t>
            </a:r>
          </a:p>
          <a:p>
            <a:pPr lvl="1">
              <a:spcBef>
                <a:spcPct val="0"/>
              </a:spcBef>
              <a:buFont typeface="Wingdings" pitchFamily="2" charset="2"/>
              <a:buChar char="v"/>
            </a:pPr>
            <a:endParaRPr kumimoji="0" lang="el-GR" sz="3200" b="0" i="0" u="none" strike="noStrike" kern="1200" cap="none" spc="0" normalizeH="0" baseline="0" noProof="0" dirty="0" smtClean="0">
              <a:ln>
                <a:noFill/>
              </a:ln>
              <a:solidFill>
                <a:schemeClr val="tx1"/>
              </a:solidFill>
              <a:effectLst/>
              <a:uLnTx/>
              <a:uFillTx/>
              <a:latin typeface="+mj-lt"/>
              <a:ea typeface="+mj-ea"/>
              <a:cs typeface="+mj-cs"/>
            </a:endParaRPr>
          </a:p>
          <a:p>
            <a:pPr lvl="1">
              <a:spcBef>
                <a:spcPct val="0"/>
              </a:spcBef>
              <a:buFont typeface="Wingdings" pitchFamily="2" charset="2"/>
              <a:buChar char="v"/>
            </a:pPr>
            <a:r>
              <a:rPr kumimoji="0" lang="el-GR" sz="3200" b="0" i="0" u="none" strike="noStrike" kern="1200" cap="none" spc="0" normalizeH="0" baseline="0" noProof="0" dirty="0" smtClean="0">
                <a:ln>
                  <a:noFill/>
                </a:ln>
                <a:solidFill>
                  <a:schemeClr val="tx1"/>
                </a:solidFill>
                <a:effectLst/>
                <a:uLnTx/>
                <a:uFillTx/>
                <a:latin typeface="+mj-lt"/>
                <a:ea typeface="+mj-ea"/>
                <a:cs typeface="+mj-cs"/>
              </a:rPr>
              <a:t> 20-40  Αμφίβολη</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3 - Ορθογώνιο"/>
          <p:cNvSpPr/>
          <p:nvPr/>
        </p:nvSpPr>
        <p:spPr>
          <a:xfrm>
            <a:off x="5526360" y="5651956"/>
            <a:ext cx="2934072" cy="369332"/>
          </a:xfrm>
          <a:prstGeom prst="rect">
            <a:avLst/>
          </a:prstGeom>
        </p:spPr>
        <p:txBody>
          <a:bodyPr wrap="square">
            <a:spAutoFit/>
          </a:bodyPr>
          <a:lstStyle/>
          <a:p>
            <a:r>
              <a:rPr lang="el-GR" dirty="0" err="1" smtClean="0"/>
              <a:t>Abrams</a:t>
            </a:r>
            <a:r>
              <a:rPr lang="el-GR" dirty="0" smtClean="0"/>
              <a:t> P. BJU </a:t>
            </a:r>
            <a:r>
              <a:rPr lang="el-GR" dirty="0" err="1" smtClean="0"/>
              <a:t>Int</a:t>
            </a:r>
            <a:r>
              <a:rPr lang="el-GR" dirty="0" smtClean="0"/>
              <a:t>. 1999</a:t>
            </a:r>
            <a:endParaRPr lang="el-GR"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schaffers copy"/>
          <p:cNvPicPr>
            <a:picLocks noChangeAspect="1" noChangeArrowheads="1"/>
          </p:cNvPicPr>
          <p:nvPr/>
        </p:nvPicPr>
        <p:blipFill>
          <a:blip r:embed="rId2" cstate="print"/>
          <a:srcRect/>
          <a:stretch>
            <a:fillRect/>
          </a:stretch>
        </p:blipFill>
        <p:spPr bwMode="auto">
          <a:xfrm>
            <a:off x="179388" y="260350"/>
            <a:ext cx="8713787" cy="6337300"/>
          </a:xfrm>
          <a:prstGeom prst="rect">
            <a:avLst/>
          </a:prstGeom>
          <a:noFill/>
          <a:ln w="12700" cap="sq">
            <a:noFill/>
            <a:miter lim="800000"/>
            <a:headEnd type="none" w="sm" len="sm"/>
            <a:tailEnd type="none" w="sm" len="sm"/>
          </a:ln>
          <a:effectLst/>
        </p:spPr>
      </p:pic>
      <p:sp>
        <p:nvSpPr>
          <p:cNvPr id="72707" name="Rectangle 3"/>
          <p:cNvSpPr>
            <a:spLocks noChangeArrowheads="1"/>
          </p:cNvSpPr>
          <p:nvPr/>
        </p:nvSpPr>
        <p:spPr bwMode="auto">
          <a:xfrm>
            <a:off x="457200" y="5715000"/>
            <a:ext cx="8229600" cy="1143000"/>
          </a:xfrm>
          <a:prstGeom prst="rect">
            <a:avLst/>
          </a:prstGeom>
          <a:noFill/>
          <a:ln w="9525">
            <a:noFill/>
            <a:miter lim="800000"/>
            <a:headEnd/>
            <a:tailEnd/>
          </a:ln>
          <a:effectLst/>
        </p:spPr>
        <p:txBody>
          <a:bodyPr anchor="ctr"/>
          <a:lstStyle/>
          <a:p>
            <a:r>
              <a:rPr lang="en-US" sz="1400">
                <a:solidFill>
                  <a:schemeClr val="tx2"/>
                </a:solidFill>
              </a:rPr>
              <a:t>Schafer W. Analysis of bladder-outlet function with the linerized passive urethral resistance relation, linPURR, and adisease specific approach for grading obstruction:from complex to simple.World J Urol(1995);13:47-58</a:t>
            </a:r>
            <a:endParaRPr lang="el-GR" sz="1400">
              <a:solidFill>
                <a:schemeClr val="tx2"/>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endParaRPr lang="el-GR"/>
          </a:p>
        </p:txBody>
      </p:sp>
      <p:sp>
        <p:nvSpPr>
          <p:cNvPr id="73731" name="Rectangle 3"/>
          <p:cNvSpPr>
            <a:spLocks noGrp="1" noChangeArrowheads="1"/>
          </p:cNvSpPr>
          <p:nvPr>
            <p:ph idx="1"/>
          </p:nvPr>
        </p:nvSpPr>
        <p:spPr/>
        <p:txBody>
          <a:bodyPr/>
          <a:lstStyle/>
          <a:p>
            <a:endParaRPr lang="el-GR"/>
          </a:p>
        </p:txBody>
      </p:sp>
      <p:pic>
        <p:nvPicPr>
          <p:cNvPr id="73732" name="Picture 4" descr="ics copy"/>
          <p:cNvPicPr>
            <a:picLocks noChangeAspect="1" noChangeArrowheads="1"/>
          </p:cNvPicPr>
          <p:nvPr/>
        </p:nvPicPr>
        <p:blipFill>
          <a:blip r:embed="rId2" cstate="print"/>
          <a:srcRect/>
          <a:stretch>
            <a:fillRect/>
          </a:stretch>
        </p:blipFill>
        <p:spPr bwMode="auto">
          <a:xfrm>
            <a:off x="-109538" y="0"/>
            <a:ext cx="9363076" cy="7010400"/>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normAutofit fontScale="90000"/>
          </a:bodyPr>
          <a:lstStyle/>
          <a:p>
            <a:r>
              <a:rPr lang="el-GR" sz="4000" b="1" dirty="0"/>
              <a:t>Νομόγραμμα</a:t>
            </a:r>
            <a:r>
              <a:rPr lang="en-US" sz="4000" b="1" dirty="0"/>
              <a:t> </a:t>
            </a:r>
            <a:r>
              <a:rPr lang="en-US" sz="4000" b="1" dirty="0" err="1" smtClean="0"/>
              <a:t>Blaivas</a:t>
            </a:r>
            <a:r>
              <a:rPr lang="el-GR" sz="4000" b="1" dirty="0" smtClean="0"/>
              <a:t>-</a:t>
            </a:r>
            <a:r>
              <a:rPr lang="en-US" sz="4000" b="1" dirty="0" err="1" smtClean="0"/>
              <a:t>Groutz</a:t>
            </a:r>
            <a:r>
              <a:rPr lang="el-GR" sz="4000" b="1" dirty="0" smtClean="0"/>
              <a:t> </a:t>
            </a:r>
            <a:r>
              <a:rPr lang="el-GR" sz="4000" b="1" dirty="0"/>
              <a:t>για γυναικεία απόφραξη</a:t>
            </a:r>
            <a:r>
              <a:rPr lang="en-US" sz="4000" b="1" dirty="0"/>
              <a:t> </a:t>
            </a:r>
            <a:endParaRPr lang="en-US" sz="1600" b="1" dirty="0"/>
          </a:p>
        </p:txBody>
      </p:sp>
      <p:pic>
        <p:nvPicPr>
          <p:cNvPr id="75779" name="Picture 3" descr="σάρωση0004"/>
          <p:cNvPicPr>
            <a:picLocks noGrp="1" noChangeAspect="1" noChangeArrowheads="1"/>
          </p:cNvPicPr>
          <p:nvPr>
            <p:ph idx="1"/>
          </p:nvPr>
        </p:nvPicPr>
        <p:blipFill>
          <a:blip r:embed="rId2" cstate="print"/>
          <a:srcRect/>
          <a:stretch>
            <a:fillRect/>
          </a:stretch>
        </p:blipFill>
        <p:spPr>
          <a:xfrm>
            <a:off x="1187450" y="1484313"/>
            <a:ext cx="6913563" cy="4608512"/>
          </a:xfrm>
        </p:spPr>
      </p:pic>
      <p:sp>
        <p:nvSpPr>
          <p:cNvPr id="75780" name="Rectangle 4"/>
          <p:cNvSpPr>
            <a:spLocks noChangeArrowheads="1"/>
          </p:cNvSpPr>
          <p:nvPr/>
        </p:nvSpPr>
        <p:spPr bwMode="auto">
          <a:xfrm>
            <a:off x="231775" y="6108700"/>
            <a:ext cx="8912225" cy="749300"/>
          </a:xfrm>
          <a:prstGeom prst="rect">
            <a:avLst/>
          </a:prstGeom>
          <a:noFill/>
          <a:ln w="9525">
            <a:noFill/>
            <a:miter lim="800000"/>
            <a:headEnd/>
            <a:tailEnd/>
          </a:ln>
          <a:effectLst/>
        </p:spPr>
        <p:txBody>
          <a:bodyPr/>
          <a:lstStyle/>
          <a:p>
            <a:pPr marL="342900" indent="-342900">
              <a:spcBef>
                <a:spcPct val="20000"/>
              </a:spcBef>
            </a:pPr>
            <a:r>
              <a:rPr lang="en-US" sz="1400" dirty="0" smtClean="0"/>
              <a:t>						</a:t>
            </a:r>
            <a:r>
              <a:rPr lang="en-US" sz="1400" dirty="0" err="1" smtClean="0"/>
              <a:t>Groutz</a:t>
            </a:r>
            <a:r>
              <a:rPr lang="en-US" sz="1400" dirty="0" smtClean="0"/>
              <a:t> </a:t>
            </a:r>
            <a:r>
              <a:rPr lang="en-US" sz="1400" dirty="0"/>
              <a:t>A, </a:t>
            </a:r>
            <a:r>
              <a:rPr lang="en-US" sz="1400" dirty="0" err="1"/>
              <a:t>Blaivas</a:t>
            </a:r>
            <a:r>
              <a:rPr lang="en-US" sz="1400" dirty="0"/>
              <a:t> </a:t>
            </a:r>
            <a:r>
              <a:rPr lang="en-US" sz="1400" dirty="0" err="1"/>
              <a:t>JG,Chaikin</a:t>
            </a:r>
            <a:r>
              <a:rPr lang="en-US" sz="1400" dirty="0"/>
              <a:t> </a:t>
            </a:r>
            <a:r>
              <a:rPr lang="en-US" sz="1400" dirty="0" smtClean="0"/>
              <a:t>DC  </a:t>
            </a:r>
            <a:r>
              <a:rPr lang="en-US" sz="1400" dirty="0" err="1"/>
              <a:t>Neurol</a:t>
            </a:r>
            <a:r>
              <a:rPr lang="en-US" sz="1400" dirty="0"/>
              <a:t> </a:t>
            </a:r>
            <a:r>
              <a:rPr lang="en-US" sz="1400" dirty="0" err="1"/>
              <a:t>Urodyn</a:t>
            </a:r>
            <a:r>
              <a:rPr lang="en-US" sz="1400" dirty="0"/>
              <a:t>, </a:t>
            </a:r>
            <a:r>
              <a:rPr lang="en-US" sz="1400" dirty="0" smtClean="0"/>
              <a:t>2000</a:t>
            </a:r>
            <a:endParaRPr lang="el-GR" sz="140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normAutofit fontScale="90000"/>
          </a:bodyPr>
          <a:lstStyle/>
          <a:p>
            <a:r>
              <a:rPr lang="el-GR" sz="4000" b="1" dirty="0"/>
              <a:t>Αξιολόγηση </a:t>
            </a:r>
            <a:r>
              <a:rPr lang="el-GR" sz="4000" b="1" dirty="0" err="1" smtClean="0"/>
              <a:t>συσταλτότητας</a:t>
            </a:r>
            <a:r>
              <a:rPr lang="el-GR" sz="4000" b="1" dirty="0" smtClean="0"/>
              <a:t> </a:t>
            </a:r>
            <a:r>
              <a:rPr lang="el-GR" sz="4000" b="1" dirty="0"/>
              <a:t>του </a:t>
            </a:r>
            <a:r>
              <a:rPr lang="el-GR" sz="4000" b="1" dirty="0" err="1"/>
              <a:t>εξωστήρα</a:t>
            </a:r>
            <a:r>
              <a:rPr lang="el-GR" sz="4000" b="1" dirty="0"/>
              <a:t> σε άνδρες</a:t>
            </a:r>
            <a:r>
              <a:rPr lang="en-US" sz="4000" b="1" dirty="0"/>
              <a:t> </a:t>
            </a:r>
            <a:r>
              <a:rPr lang="en-US" sz="1400" dirty="0"/>
              <a:t>1</a:t>
            </a:r>
            <a:endParaRPr lang="el-GR" sz="1400" dirty="0"/>
          </a:p>
        </p:txBody>
      </p:sp>
      <p:sp>
        <p:nvSpPr>
          <p:cNvPr id="84995" name="Rectangle 3"/>
          <p:cNvSpPr>
            <a:spLocks noGrp="1" noChangeArrowheads="1"/>
          </p:cNvSpPr>
          <p:nvPr>
            <p:ph type="body" idx="1"/>
          </p:nvPr>
        </p:nvSpPr>
        <p:spPr>
          <a:solidFill>
            <a:schemeClr val="tx2">
              <a:lumMod val="20000"/>
              <a:lumOff val="80000"/>
            </a:schemeClr>
          </a:solidFill>
        </p:spPr>
        <p:txBody>
          <a:bodyPr/>
          <a:lstStyle/>
          <a:p>
            <a:pPr>
              <a:buNone/>
            </a:pPr>
            <a:r>
              <a:rPr lang="en-US" sz="4000" b="1" dirty="0"/>
              <a:t>BCI=Pdet+5Qmax</a:t>
            </a:r>
          </a:p>
          <a:p>
            <a:endParaRPr lang="en-US" dirty="0"/>
          </a:p>
          <a:p>
            <a:r>
              <a:rPr lang="en-US" dirty="0"/>
              <a:t>&lt; 100 = </a:t>
            </a:r>
            <a:r>
              <a:rPr lang="el-GR" dirty="0"/>
              <a:t>αδύναμος</a:t>
            </a:r>
          </a:p>
          <a:p>
            <a:r>
              <a:rPr lang="el-GR" dirty="0"/>
              <a:t>100-150 = φυσιολογικός</a:t>
            </a:r>
          </a:p>
          <a:p>
            <a:r>
              <a:rPr lang="el-GR" dirty="0"/>
              <a:t>&gt; 150  = δυνατός</a:t>
            </a:r>
            <a:endParaRPr lang="en-US" dirty="0"/>
          </a:p>
          <a:p>
            <a:endParaRPr lang="en-US" dirty="0"/>
          </a:p>
          <a:p>
            <a:pPr>
              <a:buFontTx/>
              <a:buNone/>
            </a:pPr>
            <a:r>
              <a:rPr lang="en-US" sz="1400" dirty="0"/>
              <a:t>1.</a:t>
            </a:r>
            <a:r>
              <a:rPr lang="el-GR" sz="1400" dirty="0" err="1"/>
              <a:t>Bladder</a:t>
            </a:r>
            <a:r>
              <a:rPr lang="el-GR" sz="1400" dirty="0"/>
              <a:t> </a:t>
            </a:r>
            <a:r>
              <a:rPr lang="el-GR" sz="1400" dirty="0" err="1"/>
              <a:t>outlet</a:t>
            </a:r>
            <a:r>
              <a:rPr lang="el-GR" sz="1400" dirty="0"/>
              <a:t> </a:t>
            </a:r>
            <a:r>
              <a:rPr lang="el-GR" sz="1400" dirty="0" err="1"/>
              <a:t>obstruction</a:t>
            </a:r>
            <a:r>
              <a:rPr lang="el-GR" sz="1400" dirty="0"/>
              <a:t> </a:t>
            </a:r>
            <a:r>
              <a:rPr lang="el-GR" sz="1400" dirty="0" err="1"/>
              <a:t>index</a:t>
            </a:r>
            <a:r>
              <a:rPr lang="el-GR" sz="1400" dirty="0"/>
              <a:t>, </a:t>
            </a:r>
            <a:r>
              <a:rPr lang="el-GR" sz="1400" dirty="0" err="1"/>
              <a:t>bladder</a:t>
            </a:r>
            <a:r>
              <a:rPr lang="el-GR" sz="1400" dirty="0"/>
              <a:t> </a:t>
            </a:r>
            <a:r>
              <a:rPr lang="el-GR" sz="1400" dirty="0" err="1"/>
              <a:t>contractility</a:t>
            </a:r>
            <a:r>
              <a:rPr lang="el-GR" sz="1400" dirty="0"/>
              <a:t> </a:t>
            </a:r>
            <a:r>
              <a:rPr lang="el-GR" sz="1400" dirty="0" err="1"/>
              <a:t>index</a:t>
            </a:r>
            <a:r>
              <a:rPr lang="el-GR" sz="1400" dirty="0"/>
              <a:t> </a:t>
            </a:r>
            <a:r>
              <a:rPr lang="el-GR" sz="1400" dirty="0" err="1"/>
              <a:t>and</a:t>
            </a:r>
            <a:r>
              <a:rPr lang="el-GR" sz="1400" dirty="0"/>
              <a:t> </a:t>
            </a:r>
            <a:r>
              <a:rPr lang="el-GR" sz="1400" dirty="0" err="1"/>
              <a:t>bladder</a:t>
            </a:r>
            <a:r>
              <a:rPr lang="el-GR" sz="1400" dirty="0"/>
              <a:t> </a:t>
            </a:r>
            <a:r>
              <a:rPr lang="el-GR" sz="1400" dirty="0" err="1"/>
              <a:t>voiding</a:t>
            </a:r>
            <a:r>
              <a:rPr lang="el-GR" sz="1400" dirty="0"/>
              <a:t> </a:t>
            </a:r>
            <a:r>
              <a:rPr lang="el-GR" sz="1400" dirty="0" err="1"/>
              <a:t>efficiency</a:t>
            </a:r>
            <a:r>
              <a:rPr lang="el-GR" sz="1400" dirty="0"/>
              <a:t>: </a:t>
            </a:r>
            <a:r>
              <a:rPr lang="el-GR" sz="1400" dirty="0" err="1"/>
              <a:t>three</a:t>
            </a:r>
            <a:r>
              <a:rPr lang="el-GR" sz="1400" dirty="0"/>
              <a:t> </a:t>
            </a:r>
            <a:r>
              <a:rPr lang="el-GR" sz="1400" dirty="0" err="1"/>
              <a:t>simple</a:t>
            </a:r>
            <a:r>
              <a:rPr lang="el-GR" sz="1400" dirty="0"/>
              <a:t> </a:t>
            </a:r>
            <a:r>
              <a:rPr lang="el-GR" sz="1400" dirty="0" err="1"/>
              <a:t>indices</a:t>
            </a:r>
            <a:r>
              <a:rPr lang="el-GR" sz="1400" dirty="0"/>
              <a:t> </a:t>
            </a:r>
            <a:r>
              <a:rPr lang="el-GR" sz="1400" dirty="0" err="1"/>
              <a:t>to</a:t>
            </a:r>
            <a:r>
              <a:rPr lang="el-GR" sz="1400" dirty="0"/>
              <a:t> </a:t>
            </a:r>
            <a:r>
              <a:rPr lang="el-GR" sz="1400" dirty="0" err="1"/>
              <a:t>define</a:t>
            </a:r>
            <a:r>
              <a:rPr lang="el-GR" sz="1400" dirty="0"/>
              <a:t> </a:t>
            </a:r>
            <a:r>
              <a:rPr lang="el-GR" sz="1400" dirty="0" err="1"/>
              <a:t>bladder</a:t>
            </a:r>
            <a:r>
              <a:rPr lang="el-GR" sz="1400" dirty="0"/>
              <a:t> </a:t>
            </a:r>
            <a:r>
              <a:rPr lang="el-GR" sz="1400" dirty="0" err="1"/>
              <a:t>voiding</a:t>
            </a:r>
            <a:r>
              <a:rPr lang="el-GR" sz="1400" dirty="0"/>
              <a:t> </a:t>
            </a:r>
            <a:r>
              <a:rPr lang="el-GR" sz="1400" dirty="0" err="1"/>
              <a:t>function</a:t>
            </a:r>
            <a:r>
              <a:rPr lang="el-GR" sz="1400" dirty="0"/>
              <a:t>.</a:t>
            </a:r>
            <a:r>
              <a:rPr lang="en-US" sz="1400" dirty="0"/>
              <a:t> </a:t>
            </a:r>
            <a:r>
              <a:rPr lang="el-GR" sz="1400" dirty="0" err="1"/>
              <a:t>Abrams</a:t>
            </a:r>
            <a:r>
              <a:rPr lang="el-GR" sz="1400" dirty="0"/>
              <a:t> P.</a:t>
            </a:r>
            <a:r>
              <a:rPr lang="en-US" sz="1400" dirty="0"/>
              <a:t> </a:t>
            </a:r>
            <a:r>
              <a:rPr lang="el-GR" sz="1400" dirty="0"/>
              <a:t>BJU </a:t>
            </a:r>
            <a:r>
              <a:rPr lang="el-GR" sz="1400" dirty="0" err="1"/>
              <a:t>Int</a:t>
            </a:r>
            <a:r>
              <a:rPr lang="el-GR" sz="1400" dirty="0"/>
              <a:t>. 1999 Jul;84(1):14-5.</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normAutofit fontScale="90000"/>
          </a:bodyPr>
          <a:lstStyle/>
          <a:p>
            <a:r>
              <a:rPr lang="el-GR" sz="4000" b="1" dirty="0"/>
              <a:t>Αξιολόγηση </a:t>
            </a:r>
            <a:r>
              <a:rPr lang="el-GR" sz="4000" b="1" dirty="0" err="1" smtClean="0"/>
              <a:t>συσταλτότητας</a:t>
            </a:r>
            <a:r>
              <a:rPr lang="el-GR" sz="4000" b="1" dirty="0" smtClean="0"/>
              <a:t> </a:t>
            </a:r>
            <a:r>
              <a:rPr lang="el-GR" sz="4000" b="1" dirty="0"/>
              <a:t>του </a:t>
            </a:r>
            <a:r>
              <a:rPr lang="el-GR" sz="4000" b="1" dirty="0" err="1"/>
              <a:t>εξωστήρα</a:t>
            </a:r>
            <a:r>
              <a:rPr lang="el-GR" sz="4000" b="1" dirty="0"/>
              <a:t> σε γυναίκες</a:t>
            </a:r>
            <a:r>
              <a:rPr lang="en-US" sz="4000" b="1" dirty="0"/>
              <a:t> </a:t>
            </a:r>
            <a:r>
              <a:rPr lang="en-US" sz="1600" dirty="0"/>
              <a:t>1</a:t>
            </a:r>
            <a:endParaRPr lang="el-GR" sz="1600" dirty="0"/>
          </a:p>
        </p:txBody>
      </p:sp>
      <p:sp>
        <p:nvSpPr>
          <p:cNvPr id="86019" name="Rectangle 3"/>
          <p:cNvSpPr>
            <a:spLocks noGrp="1" noChangeArrowheads="1"/>
          </p:cNvSpPr>
          <p:nvPr>
            <p:ph type="body" idx="1"/>
          </p:nvPr>
        </p:nvSpPr>
        <p:spPr>
          <a:solidFill>
            <a:schemeClr val="tx2">
              <a:lumMod val="20000"/>
              <a:lumOff val="80000"/>
            </a:schemeClr>
          </a:solidFill>
        </p:spPr>
        <p:txBody>
          <a:bodyPr/>
          <a:lstStyle/>
          <a:p>
            <a:pPr>
              <a:lnSpc>
                <a:spcPct val="90000"/>
              </a:lnSpc>
              <a:buNone/>
            </a:pPr>
            <a:r>
              <a:rPr lang="en-US" sz="3600" b="1" dirty="0"/>
              <a:t>PIP 1 = </a:t>
            </a:r>
            <a:r>
              <a:rPr lang="en-US" sz="3600" b="1" dirty="0" err="1"/>
              <a:t>Pdet</a:t>
            </a:r>
            <a:r>
              <a:rPr lang="en-US" sz="3600" b="1" dirty="0"/>
              <a:t>+ </a:t>
            </a:r>
            <a:r>
              <a:rPr lang="en-US" sz="3600" b="1" dirty="0" err="1"/>
              <a:t>Qmax</a:t>
            </a:r>
            <a:endParaRPr lang="en-US" sz="3600" b="1" dirty="0"/>
          </a:p>
          <a:p>
            <a:pPr>
              <a:lnSpc>
                <a:spcPct val="90000"/>
              </a:lnSpc>
            </a:pPr>
            <a:endParaRPr lang="en-US" sz="3600" dirty="0"/>
          </a:p>
          <a:p>
            <a:pPr>
              <a:lnSpc>
                <a:spcPct val="90000"/>
              </a:lnSpc>
            </a:pPr>
            <a:r>
              <a:rPr lang="el-GR" sz="3600" dirty="0"/>
              <a:t>&lt;</a:t>
            </a:r>
            <a:r>
              <a:rPr lang="en-US" sz="3600" dirty="0"/>
              <a:t> 30  = </a:t>
            </a:r>
            <a:r>
              <a:rPr lang="el-GR" sz="3600" dirty="0"/>
              <a:t>αδύναμος</a:t>
            </a:r>
          </a:p>
          <a:p>
            <a:pPr>
              <a:lnSpc>
                <a:spcPct val="90000"/>
              </a:lnSpc>
            </a:pPr>
            <a:r>
              <a:rPr lang="el-GR" sz="3600" dirty="0"/>
              <a:t>35-75  = φυσιολογικός</a:t>
            </a:r>
          </a:p>
          <a:p>
            <a:pPr>
              <a:lnSpc>
                <a:spcPct val="90000"/>
              </a:lnSpc>
            </a:pPr>
            <a:r>
              <a:rPr lang="el-GR" sz="3600" dirty="0"/>
              <a:t> &gt; 75  = δυνατός</a:t>
            </a:r>
            <a:endParaRPr lang="en-US" sz="3600" dirty="0"/>
          </a:p>
          <a:p>
            <a:pPr>
              <a:lnSpc>
                <a:spcPct val="90000"/>
              </a:lnSpc>
            </a:pPr>
            <a:endParaRPr lang="en-US" sz="3600" dirty="0"/>
          </a:p>
          <a:p>
            <a:pPr>
              <a:lnSpc>
                <a:spcPct val="90000"/>
              </a:lnSpc>
              <a:buFontTx/>
              <a:buNone/>
            </a:pPr>
            <a:r>
              <a:rPr lang="en-US" sz="3600" dirty="0"/>
              <a:t> </a:t>
            </a:r>
            <a:r>
              <a:rPr lang="en-US" sz="1600" dirty="0"/>
              <a:t>1.</a:t>
            </a:r>
            <a:r>
              <a:rPr lang="el-GR" sz="1600" dirty="0" err="1"/>
              <a:t>Tan</a:t>
            </a:r>
            <a:r>
              <a:rPr lang="el-GR" sz="1600" dirty="0"/>
              <a:t> TL, </a:t>
            </a:r>
            <a:r>
              <a:rPr lang="el-GR" sz="1600" dirty="0" err="1"/>
              <a:t>Bergmann</a:t>
            </a:r>
            <a:r>
              <a:rPr lang="el-GR" sz="1600" dirty="0"/>
              <a:t> MA, </a:t>
            </a:r>
            <a:r>
              <a:rPr lang="el-GR" sz="1600" dirty="0" err="1"/>
              <a:t>Grifﬁths</a:t>
            </a:r>
            <a:r>
              <a:rPr lang="el-GR" sz="1600" dirty="0"/>
              <a:t> D, </a:t>
            </a:r>
            <a:r>
              <a:rPr lang="el-GR" sz="1600" dirty="0" err="1"/>
              <a:t>et</a:t>
            </a:r>
            <a:r>
              <a:rPr lang="el-GR" sz="1600" dirty="0"/>
              <a:t> </a:t>
            </a:r>
            <a:r>
              <a:rPr lang="el-GR" sz="1600" dirty="0" err="1"/>
              <a:t>al</a:t>
            </a:r>
            <a:r>
              <a:rPr lang="el-GR" sz="1600" dirty="0"/>
              <a:t>. </a:t>
            </a:r>
            <a:r>
              <a:rPr lang="el-GR" sz="1600" dirty="0" err="1"/>
              <a:t>Stop</a:t>
            </a:r>
            <a:r>
              <a:rPr lang="el-GR" sz="1600" dirty="0"/>
              <a:t> </a:t>
            </a:r>
            <a:r>
              <a:rPr lang="el-GR" sz="1600" dirty="0" err="1"/>
              <a:t>test</a:t>
            </a:r>
            <a:r>
              <a:rPr lang="el-GR" sz="1600" dirty="0"/>
              <a:t> </a:t>
            </a:r>
            <a:r>
              <a:rPr lang="el-GR" sz="1600" dirty="0" err="1"/>
              <a:t>or</a:t>
            </a:r>
            <a:r>
              <a:rPr lang="el-GR" sz="1600" dirty="0"/>
              <a:t> </a:t>
            </a:r>
            <a:r>
              <a:rPr lang="el-GR" sz="1600" dirty="0" err="1"/>
              <a:t>pressure</a:t>
            </a:r>
            <a:r>
              <a:rPr lang="el-GR" sz="1600" dirty="0"/>
              <a:t>-</a:t>
            </a:r>
            <a:r>
              <a:rPr lang="el-GR" sz="1600" dirty="0" err="1"/>
              <a:t>ﬂow</a:t>
            </a:r>
            <a:r>
              <a:rPr lang="en-US" sz="1600" dirty="0"/>
              <a:t> </a:t>
            </a:r>
            <a:r>
              <a:rPr lang="el-GR" sz="1600" dirty="0" err="1"/>
              <a:t>study</a:t>
            </a:r>
            <a:r>
              <a:rPr lang="el-GR" sz="1600" dirty="0"/>
              <a:t>? </a:t>
            </a:r>
            <a:r>
              <a:rPr lang="el-GR" sz="1600" dirty="0" err="1"/>
              <a:t>Measuring</a:t>
            </a:r>
            <a:r>
              <a:rPr lang="el-GR" sz="1600" dirty="0"/>
              <a:t> </a:t>
            </a:r>
            <a:r>
              <a:rPr lang="el-GR" sz="1600" dirty="0" err="1"/>
              <a:t>detrusor</a:t>
            </a:r>
            <a:r>
              <a:rPr lang="el-GR" sz="1600" dirty="0"/>
              <a:t> </a:t>
            </a:r>
            <a:r>
              <a:rPr lang="el-GR" sz="1600" dirty="0" err="1"/>
              <a:t>contractility</a:t>
            </a:r>
            <a:r>
              <a:rPr lang="el-GR" sz="1600" dirty="0"/>
              <a:t> </a:t>
            </a:r>
            <a:r>
              <a:rPr lang="el-GR" sz="1600" dirty="0" err="1"/>
              <a:t>in</a:t>
            </a:r>
            <a:r>
              <a:rPr lang="el-GR" sz="1600" dirty="0"/>
              <a:t> </a:t>
            </a:r>
            <a:r>
              <a:rPr lang="el-GR" sz="1600" dirty="0" err="1"/>
              <a:t>older</a:t>
            </a:r>
            <a:r>
              <a:rPr lang="el-GR" sz="1600" dirty="0"/>
              <a:t> </a:t>
            </a:r>
            <a:r>
              <a:rPr lang="el-GR" sz="1600" dirty="0" err="1"/>
              <a:t>females</a:t>
            </a:r>
            <a:r>
              <a:rPr lang="el-GR" sz="1600" dirty="0"/>
              <a:t>. </a:t>
            </a:r>
            <a:r>
              <a:rPr lang="el-GR" sz="1600" i="1" dirty="0" err="1"/>
              <a:t>Neurourol</a:t>
            </a:r>
            <a:r>
              <a:rPr lang="en-US" sz="1600" i="1" dirty="0"/>
              <a:t> </a:t>
            </a:r>
            <a:r>
              <a:rPr lang="el-GR" sz="1600" i="1" dirty="0" err="1"/>
              <a:t>Urodyn</a:t>
            </a:r>
            <a:r>
              <a:rPr lang="el-GR" sz="1600" dirty="0"/>
              <a:t>. 2004;23:184-189.</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effectLst>
                  <a:outerShdw blurRad="38100" dist="38100" dir="2700000" algn="tl">
                    <a:srgbClr val="C0C0C0"/>
                  </a:outerShdw>
                </a:effectLst>
              </a:rPr>
              <a:t>Περαιτέρω διαγνωστικές εξετάσεις</a:t>
            </a:r>
            <a:endParaRPr lang="el-GR" dirty="0"/>
          </a:p>
        </p:txBody>
      </p:sp>
      <p:sp>
        <p:nvSpPr>
          <p:cNvPr id="3" name="2 - Θέση περιεχομένου"/>
          <p:cNvSpPr>
            <a:spLocks noGrp="1"/>
          </p:cNvSpPr>
          <p:nvPr>
            <p:ph idx="1"/>
          </p:nvPr>
        </p:nvSpPr>
        <p:spPr>
          <a:xfrm>
            <a:off x="457200" y="1268760"/>
            <a:ext cx="8229600" cy="2304255"/>
          </a:xfrm>
        </p:spPr>
        <p:txBody>
          <a:bodyPr>
            <a:normAutofit fontScale="85000" lnSpcReduction="20000"/>
          </a:bodyPr>
          <a:lstStyle/>
          <a:p>
            <a:pPr algn="ctr">
              <a:buFontTx/>
              <a:buNone/>
            </a:pPr>
            <a:r>
              <a:rPr lang="de-AT" sz="5400" b="1" dirty="0" smtClean="0">
                <a:solidFill>
                  <a:srgbClr val="FF0000"/>
                </a:solidFill>
                <a:effectLst>
                  <a:outerShdw blurRad="38100" dist="38100" dir="2700000" algn="tl">
                    <a:srgbClr val="C0C0C0"/>
                  </a:outerShdw>
                </a:effectLst>
              </a:rPr>
              <a:t>(Video-) </a:t>
            </a:r>
            <a:r>
              <a:rPr lang="de-AT" sz="5400" b="1" dirty="0" err="1" smtClean="0">
                <a:solidFill>
                  <a:srgbClr val="FF0000"/>
                </a:solidFill>
                <a:effectLst>
                  <a:outerShdw blurRad="38100" dist="38100" dir="2700000" algn="tl">
                    <a:srgbClr val="C0C0C0"/>
                  </a:outerShdw>
                </a:effectLst>
              </a:rPr>
              <a:t>Urodynamics</a:t>
            </a:r>
            <a:endParaRPr lang="el-GR" sz="5400" b="1" dirty="0" smtClean="0">
              <a:solidFill>
                <a:srgbClr val="FF0000"/>
              </a:solidFill>
              <a:effectLst>
                <a:outerShdw blurRad="38100" dist="38100" dir="2700000" algn="tl">
                  <a:srgbClr val="C0C0C0"/>
                </a:outerShdw>
              </a:effectLst>
            </a:endParaRPr>
          </a:p>
          <a:p>
            <a:pPr>
              <a:buFontTx/>
              <a:buNone/>
            </a:pPr>
            <a:endParaRPr lang="el-GR" b="1" dirty="0" smtClean="0">
              <a:effectLst>
                <a:outerShdw blurRad="38100" dist="38100" dir="2700000" algn="tl">
                  <a:srgbClr val="C0C0C0"/>
                </a:outerShdw>
              </a:effectLst>
            </a:endParaRPr>
          </a:p>
          <a:p>
            <a:pPr>
              <a:buFontTx/>
              <a:buNone/>
            </a:pPr>
            <a:endParaRPr lang="el-GR" b="1" dirty="0" smtClean="0">
              <a:effectLst>
                <a:outerShdw blurRad="38100" dist="38100" dir="2700000" algn="tl">
                  <a:srgbClr val="C0C0C0"/>
                </a:outerShdw>
              </a:effectLst>
            </a:endParaRPr>
          </a:p>
          <a:p>
            <a:pPr>
              <a:buFontTx/>
              <a:buNone/>
            </a:pPr>
            <a:r>
              <a:rPr lang="el-GR" b="1" dirty="0" smtClean="0">
                <a:effectLst>
                  <a:outerShdw blurRad="38100" dist="38100" dir="2700000" algn="tl">
                    <a:srgbClr val="C0C0C0"/>
                  </a:outerShdw>
                </a:effectLst>
              </a:rPr>
              <a:t>Σημαντικός για την αποτελεσματική διαγνωστική προσέγγιση και σχεδιασμό θεραπείας</a:t>
            </a:r>
            <a:endParaRPr lang="de-AT" b="1" dirty="0" smtClean="0">
              <a:effectLst>
                <a:outerShdw blurRad="38100" dist="38100" dir="2700000" algn="tl">
                  <a:srgbClr val="C0C0C0"/>
                </a:outerShdw>
              </a:effectLst>
            </a:endParaRPr>
          </a:p>
          <a:p>
            <a:endParaRPr lang="el-GR" dirty="0"/>
          </a:p>
        </p:txBody>
      </p:sp>
      <p:pic>
        <p:nvPicPr>
          <p:cNvPr id="4" name="Picture 3" descr="Feuerstein1"/>
          <p:cNvPicPr>
            <a:picLocks noChangeAspect="1" noChangeArrowheads="1"/>
          </p:cNvPicPr>
          <p:nvPr/>
        </p:nvPicPr>
        <p:blipFill>
          <a:blip r:embed="rId2" cstate="print"/>
          <a:srcRect/>
          <a:stretch>
            <a:fillRect/>
          </a:stretch>
        </p:blipFill>
        <p:spPr bwMode="auto">
          <a:xfrm>
            <a:off x="0" y="3717032"/>
            <a:ext cx="5796136" cy="3140968"/>
          </a:xfrm>
          <a:prstGeom prst="rect">
            <a:avLst/>
          </a:prstGeom>
          <a:noFill/>
          <a:ln w="9525">
            <a:noFill/>
            <a:miter lim="800000"/>
            <a:headEnd/>
            <a:tailEnd/>
          </a:ln>
        </p:spPr>
      </p:pic>
      <p:pic>
        <p:nvPicPr>
          <p:cNvPr id="5" name="Picture 6" descr="Piccoli2"/>
          <p:cNvPicPr>
            <a:picLocks noChangeAspect="1" noChangeArrowheads="1"/>
          </p:cNvPicPr>
          <p:nvPr/>
        </p:nvPicPr>
        <p:blipFill>
          <a:blip r:embed="rId3" cstate="print"/>
          <a:srcRect/>
          <a:stretch>
            <a:fillRect/>
          </a:stretch>
        </p:blipFill>
        <p:spPr>
          <a:xfrm>
            <a:off x="5652120" y="3717032"/>
            <a:ext cx="3456384" cy="3140968"/>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13792"/>
            <a:ext cx="8229600" cy="1143000"/>
          </a:xfrm>
        </p:spPr>
        <p:txBody>
          <a:bodyPr>
            <a:normAutofit fontScale="90000"/>
          </a:bodyPr>
          <a:lstStyle/>
          <a:p>
            <a:r>
              <a:rPr lang="el-GR" b="1" dirty="0" smtClean="0"/>
              <a:t>Θεραπεία </a:t>
            </a:r>
            <a:r>
              <a:rPr lang="el-GR" b="1" dirty="0" err="1" smtClean="0"/>
              <a:t>Υπερλειτουργικής</a:t>
            </a:r>
            <a:r>
              <a:rPr lang="el-GR" b="1" dirty="0" smtClean="0"/>
              <a:t> κύστης-επιτακτικού τύπου ακράτειας ούρων</a:t>
            </a:r>
            <a:br>
              <a:rPr lang="el-GR" b="1" dirty="0" smtClean="0"/>
            </a:br>
            <a:endParaRPr lang="el-GR" b="1" dirty="0"/>
          </a:p>
        </p:txBody>
      </p:sp>
      <p:sp>
        <p:nvSpPr>
          <p:cNvPr id="3" name="2 - Θέση περιεχομένου"/>
          <p:cNvSpPr>
            <a:spLocks noGrp="1"/>
          </p:cNvSpPr>
          <p:nvPr>
            <p:ph idx="1"/>
          </p:nvPr>
        </p:nvSpPr>
        <p:spPr/>
        <p:txBody>
          <a:bodyPr/>
          <a:lstStyle/>
          <a:p>
            <a:r>
              <a:rPr lang="el-GR" dirty="0" smtClean="0"/>
              <a:t>Απλές κλινικές παρεμβάσεις</a:t>
            </a:r>
          </a:p>
          <a:p>
            <a:r>
              <a:rPr lang="el-GR" dirty="0" smtClean="0"/>
              <a:t>Θεραπεία συμπεριφοράς</a:t>
            </a:r>
          </a:p>
          <a:p>
            <a:r>
              <a:rPr lang="el-GR" dirty="0" smtClean="0"/>
              <a:t>Φαρμακευτική θεραπεία</a:t>
            </a:r>
          </a:p>
          <a:p>
            <a:r>
              <a:rPr lang="el-GR" dirty="0" err="1" smtClean="0"/>
              <a:t>Αλλαντική</a:t>
            </a:r>
            <a:r>
              <a:rPr lang="el-GR" dirty="0" smtClean="0"/>
              <a:t> τοξίνη  Α</a:t>
            </a:r>
          </a:p>
          <a:p>
            <a:r>
              <a:rPr lang="el-GR" dirty="0" err="1" smtClean="0"/>
              <a:t>Νευροτροποποίηση</a:t>
            </a:r>
            <a:endParaRPr lang="el-GR" dirty="0" smtClean="0"/>
          </a:p>
          <a:p>
            <a:r>
              <a:rPr lang="el-GR" dirty="0" smtClean="0"/>
              <a:t>Μεγεθυντική </a:t>
            </a:r>
            <a:r>
              <a:rPr lang="el-GR" dirty="0" err="1" smtClean="0"/>
              <a:t>κυστεοπλαστική</a:t>
            </a:r>
            <a:endParaRPr lang="el-GR" dirty="0" smtClean="0"/>
          </a:p>
          <a:p>
            <a:pPr>
              <a:buNone/>
            </a:pPr>
            <a:endParaRPr lang="el-G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title"/>
          </p:nvPr>
        </p:nvSpPr>
        <p:spPr/>
        <p:txBody>
          <a:bodyPr/>
          <a:lstStyle/>
          <a:p>
            <a:r>
              <a:rPr lang="el-GR" b="1" dirty="0" smtClean="0"/>
              <a:t>Ουροδόχος κύστη</a:t>
            </a:r>
          </a:p>
        </p:txBody>
      </p:sp>
      <p:pic>
        <p:nvPicPr>
          <p:cNvPr id="19459" name="Picture 4"/>
          <p:cNvPicPr>
            <a:picLocks noGrp="1" noChangeAspect="1" noChangeArrowheads="1"/>
          </p:cNvPicPr>
          <p:nvPr>
            <p:ph type="body" idx="4294967295"/>
          </p:nvPr>
        </p:nvPicPr>
        <p:blipFill>
          <a:blip r:embed="rId2" cstate="print"/>
          <a:srcRect/>
          <a:stretch>
            <a:fillRect/>
          </a:stretch>
        </p:blipFill>
        <p:spPr>
          <a:xfrm>
            <a:off x="0" y="1340768"/>
            <a:ext cx="9144000" cy="5256882"/>
          </a:xfr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Απλές κλινικές παρεμβάσεις</a:t>
            </a:r>
            <a:endParaRPr lang="el-GR" b="1" dirty="0"/>
          </a:p>
        </p:txBody>
      </p:sp>
      <p:sp>
        <p:nvSpPr>
          <p:cNvPr id="3" name="2 - Θέση περιεχομένου"/>
          <p:cNvSpPr>
            <a:spLocks noGrp="1"/>
          </p:cNvSpPr>
          <p:nvPr>
            <p:ph idx="1"/>
          </p:nvPr>
        </p:nvSpPr>
        <p:spPr/>
        <p:txBody>
          <a:bodyPr>
            <a:normAutofit/>
          </a:bodyPr>
          <a:lstStyle/>
          <a:p>
            <a:r>
              <a:rPr lang="el-GR" sz="2400" dirty="0" smtClean="0"/>
              <a:t>Αντιμετώπιση άλλων υποκείμενων παθήσεων (Κ/Α, Σ/Δ, </a:t>
            </a:r>
            <a:r>
              <a:rPr lang="el-GR" sz="2400" dirty="0" err="1" smtClean="0"/>
              <a:t>Νεφρ</a:t>
            </a:r>
            <a:r>
              <a:rPr lang="el-GR" sz="2400" dirty="0" smtClean="0"/>
              <a:t>. </a:t>
            </a:r>
            <a:r>
              <a:rPr lang="el-GR" sz="2400" dirty="0" err="1" smtClean="0"/>
              <a:t>Ανεπ</a:t>
            </a:r>
            <a:r>
              <a:rPr lang="el-GR" sz="2400" dirty="0" smtClean="0"/>
              <a:t>., ΧΑΠ, </a:t>
            </a:r>
            <a:r>
              <a:rPr lang="el-GR" sz="2400" dirty="0" err="1" smtClean="0"/>
              <a:t>Αποφρ</a:t>
            </a:r>
            <a:r>
              <a:rPr lang="el-GR" sz="2400" dirty="0" smtClean="0"/>
              <a:t>. Άπνοια, μεταβολικό σύνδρομο κτλ)</a:t>
            </a:r>
          </a:p>
          <a:p>
            <a:r>
              <a:rPr lang="el-GR" sz="2400" dirty="0" smtClean="0"/>
              <a:t>Προσαρμογή φαρμακευτικής αγωγής</a:t>
            </a:r>
          </a:p>
          <a:p>
            <a:r>
              <a:rPr lang="el-GR" sz="2400" dirty="0" smtClean="0"/>
              <a:t> Αντιμετώπιση δυσκοιλιότητας</a:t>
            </a:r>
            <a:endParaRPr lang="el-GR" sz="2400" dirty="0"/>
          </a:p>
        </p:txBody>
      </p:sp>
      <p:pic>
        <p:nvPicPr>
          <p:cNvPr id="210946" name="Picture 2"/>
          <p:cNvPicPr>
            <a:picLocks noChangeAspect="1" noChangeArrowheads="1"/>
          </p:cNvPicPr>
          <p:nvPr/>
        </p:nvPicPr>
        <p:blipFill>
          <a:blip r:embed="rId2" cstate="print"/>
          <a:srcRect/>
          <a:stretch>
            <a:fillRect/>
          </a:stretch>
        </p:blipFill>
        <p:spPr bwMode="auto">
          <a:xfrm>
            <a:off x="744041" y="3645024"/>
            <a:ext cx="7572375" cy="936104"/>
          </a:xfrm>
          <a:prstGeom prst="rect">
            <a:avLst/>
          </a:prstGeom>
          <a:noFill/>
          <a:ln w="9525">
            <a:noFill/>
            <a:miter lim="800000"/>
            <a:headEnd/>
            <a:tailEnd/>
          </a:ln>
        </p:spPr>
      </p:pic>
      <p:pic>
        <p:nvPicPr>
          <p:cNvPr id="210947" name="Picture 3"/>
          <p:cNvPicPr>
            <a:picLocks noChangeAspect="1" noChangeArrowheads="1"/>
          </p:cNvPicPr>
          <p:nvPr/>
        </p:nvPicPr>
        <p:blipFill>
          <a:blip r:embed="rId3" cstate="print"/>
          <a:srcRect/>
          <a:stretch>
            <a:fillRect/>
          </a:stretch>
        </p:blipFill>
        <p:spPr bwMode="auto">
          <a:xfrm>
            <a:off x="755576" y="4653136"/>
            <a:ext cx="7505700" cy="936104"/>
          </a:xfrm>
          <a:prstGeom prst="rect">
            <a:avLst/>
          </a:prstGeom>
          <a:noFill/>
          <a:ln w="9525">
            <a:noFill/>
            <a:miter lim="800000"/>
            <a:headEnd/>
            <a:tailEnd/>
          </a:ln>
        </p:spPr>
      </p:pic>
      <p:pic>
        <p:nvPicPr>
          <p:cNvPr id="210948" name="Picture 4"/>
          <p:cNvPicPr>
            <a:picLocks noChangeAspect="1" noChangeArrowheads="1"/>
          </p:cNvPicPr>
          <p:nvPr/>
        </p:nvPicPr>
        <p:blipFill>
          <a:blip r:embed="rId4" cstate="print"/>
          <a:srcRect/>
          <a:stretch>
            <a:fillRect/>
          </a:stretch>
        </p:blipFill>
        <p:spPr bwMode="auto">
          <a:xfrm>
            <a:off x="763091" y="5733256"/>
            <a:ext cx="7553325" cy="936104"/>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12"/>
          </p:nvPr>
        </p:nvSpPr>
        <p:spPr/>
        <p:txBody>
          <a:bodyPr/>
          <a:lstStyle/>
          <a:p>
            <a:fld id="{A26A47B4-AD77-4015-A270-2219CD0E7052}" type="slidenum">
              <a:rPr lang="el-GR"/>
              <a:pPr/>
              <a:t>91</a:t>
            </a:fld>
            <a:endParaRPr lang="el-GR"/>
          </a:p>
        </p:txBody>
      </p:sp>
      <p:sp>
        <p:nvSpPr>
          <p:cNvPr id="364546" name="Rectangle 2"/>
          <p:cNvSpPr>
            <a:spLocks noGrp="1" noChangeArrowheads="1"/>
          </p:cNvSpPr>
          <p:nvPr>
            <p:ph type="title"/>
          </p:nvPr>
        </p:nvSpPr>
        <p:spPr/>
        <p:txBody>
          <a:bodyPr/>
          <a:lstStyle/>
          <a:p>
            <a:r>
              <a:rPr lang="el-GR" sz="4700" b="1">
                <a:solidFill>
                  <a:schemeClr val="tx1"/>
                </a:solidFill>
                <a:effectLst>
                  <a:outerShdw blurRad="38100" dist="38100" dir="2700000" algn="tl">
                    <a:srgbClr val="C0C0C0"/>
                  </a:outerShdw>
                </a:effectLst>
              </a:rPr>
              <a:t>Θεραπεία συμπεριφοράς</a:t>
            </a:r>
          </a:p>
        </p:txBody>
      </p:sp>
      <p:sp>
        <p:nvSpPr>
          <p:cNvPr id="364547" name="Rectangle 3"/>
          <p:cNvSpPr>
            <a:spLocks noGrp="1" noChangeArrowheads="1"/>
          </p:cNvSpPr>
          <p:nvPr>
            <p:ph type="body" idx="1"/>
          </p:nvPr>
        </p:nvSpPr>
        <p:spPr/>
        <p:txBody>
          <a:bodyPr/>
          <a:lstStyle/>
          <a:p>
            <a:r>
              <a:rPr lang="el-GR" sz="3500"/>
              <a:t>Αλλαγή τρόπου ζωής</a:t>
            </a:r>
          </a:p>
          <a:p>
            <a:r>
              <a:rPr lang="el-GR" sz="3500"/>
              <a:t>Εκπαίδευση της κύστης</a:t>
            </a:r>
          </a:p>
          <a:p>
            <a:r>
              <a:rPr lang="el-GR" sz="3500"/>
              <a:t>Ασκήσεις πυελικού εδάφους</a:t>
            </a:r>
          </a:p>
          <a:p>
            <a:pPr>
              <a:buFontTx/>
              <a:buNone/>
            </a:pPr>
            <a:endParaRPr lang="el-GR" sz="3500"/>
          </a:p>
          <a:p>
            <a:pPr algn="ctr">
              <a:buFontTx/>
              <a:buNone/>
            </a:pPr>
            <a:r>
              <a:rPr lang="el-GR" sz="4700" b="1">
                <a:solidFill>
                  <a:srgbClr val="CC0000"/>
                </a:solidFill>
                <a:effectLst>
                  <a:outerShdw blurRad="38100" dist="38100" dir="2700000" algn="tl">
                    <a:srgbClr val="C0C0C0"/>
                  </a:outerShdw>
                </a:effectLst>
              </a:rPr>
              <a:t>Ποσοστό επιτυχίας 50%</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Αλλαγή τρόπου ζωής </a:t>
            </a:r>
            <a:endParaRPr lang="el-GR" b="1" dirty="0"/>
          </a:p>
        </p:txBody>
      </p:sp>
      <p:pic>
        <p:nvPicPr>
          <p:cNvPr id="209922" name="Picture 2"/>
          <p:cNvPicPr>
            <a:picLocks noGrp="1" noChangeAspect="1" noChangeArrowheads="1"/>
          </p:cNvPicPr>
          <p:nvPr>
            <p:ph idx="1"/>
          </p:nvPr>
        </p:nvPicPr>
        <p:blipFill>
          <a:blip r:embed="rId2" cstate="print"/>
          <a:srcRect/>
          <a:stretch>
            <a:fillRect/>
          </a:stretch>
        </p:blipFill>
        <p:spPr bwMode="auto">
          <a:xfrm>
            <a:off x="251520" y="2420889"/>
            <a:ext cx="8568952" cy="2151906"/>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274638"/>
            <a:ext cx="8291264" cy="1354162"/>
          </a:xfrm>
        </p:spPr>
        <p:txBody>
          <a:bodyPr>
            <a:normAutofit fontScale="90000"/>
          </a:bodyPr>
          <a:lstStyle/>
          <a:p>
            <a:r>
              <a:rPr lang="el-GR" b="1" dirty="0" smtClean="0"/>
              <a:t>Εκπαίδευση (επανεκπαίδευση) κύστης</a:t>
            </a:r>
            <a:endParaRPr lang="el-GR" b="1" dirty="0"/>
          </a:p>
        </p:txBody>
      </p:sp>
      <p:sp>
        <p:nvSpPr>
          <p:cNvPr id="3" name="2 - Θέση περιεχομένου"/>
          <p:cNvSpPr>
            <a:spLocks noGrp="1"/>
          </p:cNvSpPr>
          <p:nvPr>
            <p:ph idx="1"/>
          </p:nvPr>
        </p:nvSpPr>
        <p:spPr/>
        <p:txBody>
          <a:bodyPr/>
          <a:lstStyle/>
          <a:p>
            <a:r>
              <a:rPr lang="el-GR" dirty="0" err="1" smtClean="0"/>
              <a:t>Συμπεριφορική</a:t>
            </a:r>
            <a:r>
              <a:rPr lang="el-GR" dirty="0" smtClean="0"/>
              <a:t> θεραπεία που στοχεύει στην </a:t>
            </a:r>
            <a:r>
              <a:rPr lang="el-GR" dirty="0" err="1" smtClean="0"/>
              <a:t>επιτακτικότητα</a:t>
            </a:r>
            <a:r>
              <a:rPr lang="el-GR" dirty="0" smtClean="0"/>
              <a:t> και την επιτακτικού τύπου ακράτεια</a:t>
            </a:r>
          </a:p>
          <a:p>
            <a:r>
              <a:rPr lang="el-GR" dirty="0" smtClean="0"/>
              <a:t>Προγραμματισμένη ούρηση</a:t>
            </a:r>
            <a:r>
              <a:rPr lang="en-US" dirty="0" smtClean="0"/>
              <a:t> </a:t>
            </a:r>
            <a:r>
              <a:rPr lang="el-GR" dirty="0" smtClean="0"/>
              <a:t>(</a:t>
            </a:r>
            <a:r>
              <a:rPr lang="en-US" dirty="0" smtClean="0"/>
              <a:t>timed or prompted voiding)</a:t>
            </a:r>
          </a:p>
        </p:txBody>
      </p:sp>
      <p:pic>
        <p:nvPicPr>
          <p:cNvPr id="30721" name="Picture 1"/>
          <p:cNvPicPr>
            <a:picLocks noChangeAspect="1" noChangeArrowheads="1"/>
          </p:cNvPicPr>
          <p:nvPr/>
        </p:nvPicPr>
        <p:blipFill>
          <a:blip r:embed="rId2" cstate="print"/>
          <a:srcRect/>
          <a:stretch>
            <a:fillRect/>
          </a:stretch>
        </p:blipFill>
        <p:spPr bwMode="auto">
          <a:xfrm>
            <a:off x="107504" y="4221088"/>
            <a:ext cx="8892480" cy="17973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err="1" smtClean="0"/>
              <a:t>Αντιμουσκαρινικά</a:t>
            </a:r>
            <a:r>
              <a:rPr lang="el-GR" b="1" dirty="0" smtClean="0"/>
              <a:t> </a:t>
            </a:r>
            <a:endParaRPr lang="el-GR" b="1" dirty="0"/>
          </a:p>
        </p:txBody>
      </p:sp>
      <p:graphicFrame>
        <p:nvGraphicFramePr>
          <p:cNvPr id="4" name="3 - Θέση περιεχομένου"/>
          <p:cNvGraphicFramePr>
            <a:graphicFrameLocks noGrp="1"/>
          </p:cNvGraphicFramePr>
          <p:nvPr>
            <p:ph idx="1"/>
          </p:nvPr>
        </p:nvGraphicFramePr>
        <p:xfrm>
          <a:off x="457200" y="1340768"/>
          <a:ext cx="8229600" cy="4906264"/>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endParaRPr lang="el-GR" b="0" u="none" dirty="0">
                        <a:effectLst>
                          <a:outerShdw blurRad="38100" dist="38100" dir="2700000" algn="tl">
                            <a:srgbClr val="000000">
                              <a:alpha val="43137"/>
                            </a:srgbClr>
                          </a:outerShdw>
                        </a:effectLst>
                        <a:latin typeface="+mj-lt"/>
                        <a:cs typeface="Arial" pitchFamily="34" charset="0"/>
                      </a:endParaRPr>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mj-lt"/>
                          <a:cs typeface="Arial" pitchFamily="34" charset="0"/>
                        </a:rPr>
                        <a:t>Επίπεδο</a:t>
                      </a:r>
                      <a:endParaRPr kumimoji="0" lang="en-US"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mj-lt"/>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mj-lt"/>
                          <a:cs typeface="Arial" pitchFamily="34" charset="0"/>
                        </a:rPr>
                        <a:t>Βαθμός</a:t>
                      </a:r>
                      <a:endParaRPr kumimoji="0" lang="en-US"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mj-lt"/>
                        <a:cs typeface="Arial" pitchFamily="34" charset="0"/>
                      </a:endParaRPr>
                    </a:p>
                  </a:txBody>
                  <a:tcPr horzOverflow="overflow"/>
                </a:tc>
                <a:tc>
                  <a:txBody>
                    <a:bodyPr/>
                    <a:lstStyle/>
                    <a:p>
                      <a:endParaRPr lang="el-GR" b="0" u="none">
                        <a:effectLst>
                          <a:outerShdw blurRad="38100" dist="38100" dir="2700000" algn="tl">
                            <a:srgbClr val="000000">
                              <a:alpha val="43137"/>
                            </a:srgbClr>
                          </a:outerShdw>
                        </a:effectLst>
                        <a:latin typeface="+mj-lt"/>
                        <a:cs typeface="Arial" pitchFamily="34" charset="0"/>
                      </a:endParaRPr>
                    </a:p>
                  </a:txBody>
                  <a:tcPr/>
                </a:tc>
              </a:tr>
              <a:tr h="3708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800" b="0" i="0" u="none" strike="noStrike" cap="none" normalizeH="0" baseline="0" dirty="0" smtClean="0">
                          <a:ln>
                            <a:noFill/>
                          </a:ln>
                          <a:solidFill>
                            <a:schemeClr val="tx1"/>
                          </a:solidFill>
                          <a:effectLst/>
                          <a:latin typeface="+mj-lt"/>
                          <a:cs typeface="Arial" pitchFamily="34" charset="0"/>
                        </a:rPr>
                        <a:t>Τολτεροδίνη</a:t>
                      </a:r>
                      <a:endParaRPr kumimoji="0" lang="en-US" sz="1800" b="0" i="0" u="none" strike="noStrike" cap="none" normalizeH="0" baseline="0" dirty="0" smtClean="0">
                        <a:ln>
                          <a:noFill/>
                        </a:ln>
                        <a:solidFill>
                          <a:schemeClr val="tx1"/>
                        </a:solidFill>
                        <a:effectLst/>
                        <a:latin typeface="+mj-lt"/>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0" i="0" u="none" strike="noStrike" cap="none" normalizeH="0" baseline="0" smtClean="0">
                          <a:ln>
                            <a:noFill/>
                          </a:ln>
                          <a:solidFill>
                            <a:schemeClr val="tx1"/>
                          </a:solidFill>
                          <a:effectLst/>
                          <a:latin typeface="+mj-lt"/>
                          <a:cs typeface="Arial" pitchFamily="34" charset="0"/>
                        </a:rPr>
                        <a:t>1</a:t>
                      </a:r>
                      <a:endParaRPr kumimoji="0" lang="en-US" sz="1800" b="0" i="0" u="none" strike="noStrike" cap="none" normalizeH="0" baseline="0" smtClean="0">
                        <a:ln>
                          <a:noFill/>
                        </a:ln>
                        <a:solidFill>
                          <a:schemeClr val="tx1"/>
                        </a:solidFill>
                        <a:effectLst/>
                        <a:latin typeface="+mj-lt"/>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0" i="0" u="none" strike="noStrike" cap="none" normalizeH="0" baseline="0" smtClean="0">
                          <a:ln>
                            <a:noFill/>
                          </a:ln>
                          <a:solidFill>
                            <a:schemeClr val="tx1"/>
                          </a:solidFill>
                          <a:effectLst/>
                          <a:latin typeface="+mj-lt"/>
                          <a:cs typeface="Arial" pitchFamily="34" charset="0"/>
                        </a:rPr>
                        <a:t>A</a:t>
                      </a:r>
                      <a:endParaRPr kumimoji="0" lang="en-US" sz="1800" b="0" i="0" u="none" strike="noStrike" cap="none" normalizeH="0" baseline="0" smtClean="0">
                        <a:ln>
                          <a:noFill/>
                        </a:ln>
                        <a:solidFill>
                          <a:schemeClr val="tx1"/>
                        </a:solidFill>
                        <a:effectLst/>
                        <a:latin typeface="+mj-lt"/>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sv-SE" altLang="fr-FR" sz="1800" b="0" i="0" u="none" strike="noStrike" cap="none" normalizeH="0" baseline="0" smtClean="0">
                          <a:ln>
                            <a:noFill/>
                          </a:ln>
                          <a:solidFill>
                            <a:schemeClr val="tx1"/>
                          </a:solidFill>
                          <a:effectLst/>
                          <a:latin typeface="+mj-lt"/>
                          <a:cs typeface="Arial" pitchFamily="34" charset="0"/>
                        </a:rPr>
                        <a:t>(highly recommended)</a:t>
                      </a:r>
                      <a:endParaRPr kumimoji="0" lang="en-US" sz="1800" b="0" i="0" u="none" strike="noStrike" cap="none" normalizeH="0" baseline="0" smtClean="0">
                        <a:ln>
                          <a:noFill/>
                        </a:ln>
                        <a:solidFill>
                          <a:schemeClr val="tx1"/>
                        </a:solidFill>
                        <a:effectLst/>
                        <a:latin typeface="+mj-lt"/>
                        <a:cs typeface="Arial"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800" b="0" i="0" u="none" strike="noStrike" cap="none" normalizeH="0" baseline="0" dirty="0" err="1" smtClean="0">
                          <a:ln>
                            <a:noFill/>
                          </a:ln>
                          <a:solidFill>
                            <a:schemeClr val="tx1"/>
                          </a:solidFill>
                          <a:effectLst/>
                          <a:latin typeface="+mj-lt"/>
                          <a:cs typeface="Arial" pitchFamily="34" charset="0"/>
                        </a:rPr>
                        <a:t>Τρόσπιο</a:t>
                      </a:r>
                      <a:endParaRPr kumimoji="0" lang="en-US" sz="1800" b="0" i="0" u="none" strike="noStrike" cap="none" normalizeH="0" baseline="0" dirty="0" smtClean="0">
                        <a:ln>
                          <a:noFill/>
                        </a:ln>
                        <a:solidFill>
                          <a:schemeClr val="tx1"/>
                        </a:solidFill>
                        <a:effectLst/>
                        <a:latin typeface="+mj-lt"/>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0" i="0" u="none" strike="noStrike" cap="none" normalizeH="0" baseline="0" dirty="0" smtClean="0">
                          <a:ln>
                            <a:noFill/>
                          </a:ln>
                          <a:solidFill>
                            <a:schemeClr val="tx1"/>
                          </a:solidFill>
                          <a:effectLst/>
                          <a:latin typeface="+mj-lt"/>
                          <a:cs typeface="Arial" pitchFamily="34" charset="0"/>
                        </a:rPr>
                        <a:t>1</a:t>
                      </a:r>
                      <a:endParaRPr kumimoji="0" lang="en-US" sz="1800" b="0" i="0" u="none" strike="noStrike" cap="none" normalizeH="0" baseline="0" dirty="0" smtClean="0">
                        <a:ln>
                          <a:noFill/>
                        </a:ln>
                        <a:solidFill>
                          <a:schemeClr val="tx1"/>
                        </a:solidFill>
                        <a:effectLst/>
                        <a:latin typeface="+mj-lt"/>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0" i="0" u="none" strike="noStrike" cap="none" normalizeH="0" baseline="0" dirty="0" smtClean="0">
                          <a:ln>
                            <a:noFill/>
                          </a:ln>
                          <a:solidFill>
                            <a:schemeClr val="tx1"/>
                          </a:solidFill>
                          <a:effectLst/>
                          <a:latin typeface="+mj-lt"/>
                          <a:cs typeface="Arial" pitchFamily="34" charset="0"/>
                        </a:rPr>
                        <a:t>A</a:t>
                      </a:r>
                      <a:endParaRPr kumimoji="0" lang="en-US" sz="1800" b="0" i="0" u="none" strike="noStrike" cap="none" normalizeH="0" baseline="0" dirty="0" smtClean="0">
                        <a:ln>
                          <a:noFill/>
                        </a:ln>
                        <a:solidFill>
                          <a:schemeClr val="tx1"/>
                        </a:solidFill>
                        <a:effectLst/>
                        <a:latin typeface="+mj-lt"/>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sv-SE" altLang="fr-FR" sz="1800" b="0" i="0" u="none" strike="noStrike" cap="none" normalizeH="0" baseline="0" dirty="0" smtClean="0">
                          <a:ln>
                            <a:noFill/>
                          </a:ln>
                          <a:solidFill>
                            <a:schemeClr val="tx1"/>
                          </a:solidFill>
                          <a:effectLst/>
                          <a:latin typeface="+mj-lt"/>
                          <a:cs typeface="Arial" pitchFamily="34" charset="0"/>
                        </a:rPr>
                        <a:t>(highly recommended)</a:t>
                      </a:r>
                      <a:endParaRPr kumimoji="0" lang="en-US" sz="1800" b="0" i="0" u="none" strike="noStrike" cap="none" normalizeH="0" baseline="0" dirty="0" smtClean="0">
                        <a:ln>
                          <a:noFill/>
                        </a:ln>
                        <a:solidFill>
                          <a:schemeClr val="tx1"/>
                        </a:solidFill>
                        <a:effectLst/>
                        <a:latin typeface="+mj-lt"/>
                        <a:cs typeface="Arial"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800" b="0" i="0" u="none" strike="noStrike" cap="none" normalizeH="0" baseline="0" dirty="0" err="1" smtClean="0">
                          <a:ln>
                            <a:noFill/>
                          </a:ln>
                          <a:solidFill>
                            <a:schemeClr val="tx1"/>
                          </a:solidFill>
                          <a:effectLst/>
                          <a:latin typeface="+mj-lt"/>
                          <a:cs typeface="Arial" pitchFamily="34" charset="0"/>
                        </a:rPr>
                        <a:t>Δαριφενακίνη</a:t>
                      </a:r>
                      <a:endParaRPr kumimoji="0" lang="en-US" sz="1800" b="0" i="0" u="none" strike="noStrike" cap="none" normalizeH="0" baseline="0" dirty="0" smtClean="0">
                        <a:ln>
                          <a:noFill/>
                        </a:ln>
                        <a:solidFill>
                          <a:schemeClr val="tx1"/>
                        </a:solidFill>
                        <a:effectLst/>
                        <a:latin typeface="+mj-lt"/>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0" i="0" u="none" strike="noStrike" cap="none" normalizeH="0" baseline="0" dirty="0" smtClean="0">
                          <a:ln>
                            <a:noFill/>
                          </a:ln>
                          <a:solidFill>
                            <a:schemeClr val="tx1"/>
                          </a:solidFill>
                          <a:effectLst/>
                          <a:latin typeface="+mj-lt"/>
                          <a:cs typeface="Arial" pitchFamily="34" charset="0"/>
                        </a:rPr>
                        <a:t>1</a:t>
                      </a:r>
                      <a:endParaRPr kumimoji="0" lang="en-US" sz="1800" b="0" i="0" u="none" strike="noStrike" cap="none" normalizeH="0" baseline="0" dirty="0" smtClean="0">
                        <a:ln>
                          <a:noFill/>
                        </a:ln>
                        <a:solidFill>
                          <a:schemeClr val="tx1"/>
                        </a:solidFill>
                        <a:effectLst/>
                        <a:latin typeface="+mj-lt"/>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0" i="0" u="none" strike="noStrike" cap="none" normalizeH="0" baseline="0" dirty="0" smtClean="0">
                          <a:ln>
                            <a:noFill/>
                          </a:ln>
                          <a:solidFill>
                            <a:schemeClr val="tx1"/>
                          </a:solidFill>
                          <a:effectLst/>
                          <a:latin typeface="+mj-lt"/>
                          <a:cs typeface="Arial" pitchFamily="34" charset="0"/>
                        </a:rPr>
                        <a:t>A</a:t>
                      </a:r>
                      <a:endParaRPr kumimoji="0" lang="en-US" sz="1800" b="0" i="0" u="none" strike="noStrike" cap="none" normalizeH="0" baseline="0" dirty="0" smtClean="0">
                        <a:ln>
                          <a:noFill/>
                        </a:ln>
                        <a:solidFill>
                          <a:schemeClr val="tx1"/>
                        </a:solidFill>
                        <a:effectLst/>
                        <a:latin typeface="+mj-lt"/>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sv-SE" altLang="fr-FR" sz="1800" b="0" i="0" u="none" strike="noStrike" cap="none" normalizeH="0" baseline="0" dirty="0" smtClean="0">
                          <a:ln>
                            <a:noFill/>
                          </a:ln>
                          <a:solidFill>
                            <a:schemeClr val="tx1"/>
                          </a:solidFill>
                          <a:effectLst/>
                          <a:latin typeface="+mj-lt"/>
                          <a:cs typeface="Arial" pitchFamily="34" charset="0"/>
                        </a:rPr>
                        <a:t>(highly recommended)</a:t>
                      </a:r>
                      <a:endParaRPr kumimoji="0" lang="en-US" sz="1800" b="0" i="0" u="none" strike="noStrike" cap="none" normalizeH="0" baseline="0" dirty="0" smtClean="0">
                        <a:ln>
                          <a:noFill/>
                        </a:ln>
                        <a:solidFill>
                          <a:schemeClr val="tx1"/>
                        </a:solidFill>
                        <a:effectLst/>
                        <a:latin typeface="+mj-lt"/>
                        <a:cs typeface="Arial"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800" b="0" i="0" u="none" strike="noStrike" cap="none" normalizeH="0" baseline="0" dirty="0" err="1" smtClean="0">
                          <a:ln>
                            <a:noFill/>
                          </a:ln>
                          <a:solidFill>
                            <a:schemeClr val="tx1"/>
                          </a:solidFill>
                          <a:effectLst/>
                          <a:latin typeface="+mj-lt"/>
                          <a:cs typeface="Arial" pitchFamily="34" charset="0"/>
                        </a:rPr>
                        <a:t>Φεσοτεροδίνη</a:t>
                      </a:r>
                      <a:r>
                        <a:rPr kumimoji="0" lang="el-GR" sz="1800" b="0" i="0" u="none" strike="noStrike" cap="none" normalizeH="0" baseline="0" dirty="0" smtClean="0">
                          <a:ln>
                            <a:noFill/>
                          </a:ln>
                          <a:solidFill>
                            <a:schemeClr val="tx1"/>
                          </a:solidFill>
                          <a:effectLst/>
                          <a:latin typeface="+mj-lt"/>
                          <a:cs typeface="Arial" pitchFamily="34" charset="0"/>
                        </a:rPr>
                        <a:t> </a:t>
                      </a:r>
                      <a:endParaRPr kumimoji="0" lang="en-US" sz="18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800" b="0" i="0" u="none" strike="noStrike" cap="none" normalizeH="0" baseline="0" dirty="0" smtClean="0">
                        <a:ln>
                          <a:noFill/>
                        </a:ln>
                        <a:solidFill>
                          <a:schemeClr val="tx1"/>
                        </a:solidFill>
                        <a:effectLst/>
                        <a:latin typeface="+mj-lt"/>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0" i="0" u="none" strike="noStrike" cap="none" normalizeH="0" baseline="0" dirty="0" smtClean="0">
                          <a:ln>
                            <a:noFill/>
                          </a:ln>
                          <a:solidFill>
                            <a:schemeClr val="tx1"/>
                          </a:solidFill>
                          <a:effectLst/>
                          <a:latin typeface="+mj-lt"/>
                          <a:cs typeface="Arial" pitchFamily="34" charset="0"/>
                        </a:rPr>
                        <a:t>1</a:t>
                      </a:r>
                      <a:endParaRPr kumimoji="0" lang="en-US" sz="1800" b="0" i="0" u="none" strike="noStrike" cap="none" normalizeH="0" baseline="0" dirty="0" smtClean="0">
                        <a:ln>
                          <a:noFill/>
                        </a:ln>
                        <a:solidFill>
                          <a:schemeClr val="tx1"/>
                        </a:solidFill>
                        <a:effectLst/>
                        <a:latin typeface="+mj-lt"/>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0" i="0" u="none" strike="noStrike" cap="none" normalizeH="0" baseline="0" dirty="0" smtClean="0">
                          <a:ln>
                            <a:noFill/>
                          </a:ln>
                          <a:solidFill>
                            <a:schemeClr val="tx1"/>
                          </a:solidFill>
                          <a:effectLst/>
                          <a:latin typeface="+mj-lt"/>
                          <a:cs typeface="Arial" pitchFamily="34" charset="0"/>
                        </a:rPr>
                        <a:t>A</a:t>
                      </a:r>
                      <a:endParaRPr kumimoji="0" lang="en-US" sz="1800" b="0" i="0" u="none" strike="noStrike" cap="none" normalizeH="0" baseline="0" dirty="0" smtClean="0">
                        <a:ln>
                          <a:noFill/>
                        </a:ln>
                        <a:solidFill>
                          <a:schemeClr val="tx1"/>
                        </a:solidFill>
                        <a:effectLst/>
                        <a:latin typeface="+mj-lt"/>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sv-SE" altLang="fr-FR" sz="1800" b="0" i="0" u="none" strike="noStrike" cap="none" normalizeH="0" baseline="0" dirty="0" smtClean="0">
                          <a:ln>
                            <a:noFill/>
                          </a:ln>
                          <a:solidFill>
                            <a:schemeClr val="tx1"/>
                          </a:solidFill>
                          <a:effectLst/>
                          <a:latin typeface="+mj-lt"/>
                          <a:cs typeface="Arial" pitchFamily="34" charset="0"/>
                        </a:rPr>
                        <a:t>(highly recommended)</a:t>
                      </a:r>
                      <a:endParaRPr kumimoji="0" lang="en-US" sz="1800" b="0" i="0" u="none" strike="noStrike" cap="none" normalizeH="0" baseline="0" dirty="0" smtClean="0">
                        <a:ln>
                          <a:noFill/>
                        </a:ln>
                        <a:solidFill>
                          <a:schemeClr val="tx1"/>
                        </a:solidFill>
                        <a:effectLst/>
                        <a:latin typeface="+mj-lt"/>
                        <a:cs typeface="Arial" pitchFamily="34" charset="0"/>
                      </a:endParaRPr>
                    </a:p>
                  </a:txBody>
                  <a:tcPr horzOverflow="overflow"/>
                </a:tc>
              </a:tr>
              <a:tr h="370840">
                <a:tc>
                  <a:txBody>
                    <a:bodyPr/>
                    <a:lstStyle/>
                    <a:p>
                      <a:r>
                        <a:rPr lang="el-GR" b="0" i="0" u="none" dirty="0" err="1" smtClean="0">
                          <a:effectLst/>
                          <a:latin typeface="+mj-lt"/>
                          <a:cs typeface="Arial" pitchFamily="34" charset="0"/>
                        </a:rPr>
                        <a:t>Σολιφενακίνη</a:t>
                      </a:r>
                      <a:r>
                        <a:rPr lang="el-GR" b="0" i="0" u="none" baseline="0" dirty="0" smtClean="0">
                          <a:effectLst/>
                          <a:latin typeface="+mj-lt"/>
                          <a:cs typeface="Arial" pitchFamily="34" charset="0"/>
                        </a:rPr>
                        <a:t> </a:t>
                      </a:r>
                      <a:endParaRPr lang="el-GR" b="0" i="0" u="none" dirty="0">
                        <a:effectLst/>
                        <a:latin typeface="+mj-lt"/>
                        <a:cs typeface="Arial" pitchFamily="34" charset="0"/>
                      </a:endParaRPr>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0" i="0" u="none" strike="noStrike" cap="none" normalizeH="0" baseline="0" dirty="0" smtClean="0">
                          <a:ln>
                            <a:noFill/>
                          </a:ln>
                          <a:solidFill>
                            <a:schemeClr val="tx1"/>
                          </a:solidFill>
                          <a:effectLst/>
                          <a:latin typeface="+mj-lt"/>
                          <a:cs typeface="Arial" pitchFamily="34" charset="0"/>
                        </a:rPr>
                        <a:t>1</a:t>
                      </a:r>
                      <a:endParaRPr kumimoji="0" lang="en-US" sz="1800" b="0" i="0" u="none" strike="noStrike" cap="none" normalizeH="0" baseline="0" dirty="0" smtClean="0">
                        <a:ln>
                          <a:noFill/>
                        </a:ln>
                        <a:solidFill>
                          <a:schemeClr val="tx1"/>
                        </a:solidFill>
                        <a:effectLst/>
                        <a:latin typeface="+mj-lt"/>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0" i="0" u="none" strike="noStrike" cap="none" normalizeH="0" baseline="0" dirty="0" smtClean="0">
                          <a:ln>
                            <a:noFill/>
                          </a:ln>
                          <a:solidFill>
                            <a:schemeClr val="tx1"/>
                          </a:solidFill>
                          <a:effectLst/>
                          <a:latin typeface="+mj-lt"/>
                          <a:cs typeface="Arial" pitchFamily="34" charset="0"/>
                        </a:rPr>
                        <a:t>A</a:t>
                      </a:r>
                      <a:endParaRPr kumimoji="0" lang="en-US" sz="1800" b="0" i="0" u="none" strike="noStrike" cap="none" normalizeH="0" baseline="0" dirty="0" smtClean="0">
                        <a:ln>
                          <a:noFill/>
                        </a:ln>
                        <a:solidFill>
                          <a:schemeClr val="tx1"/>
                        </a:solidFill>
                        <a:effectLst/>
                        <a:latin typeface="+mj-lt"/>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sv-SE" altLang="fr-FR" sz="1800" b="0" i="0" u="none" strike="noStrike" cap="none" normalizeH="0" baseline="0" dirty="0" smtClean="0">
                          <a:ln>
                            <a:noFill/>
                          </a:ln>
                          <a:solidFill>
                            <a:schemeClr val="tx1"/>
                          </a:solidFill>
                          <a:effectLst/>
                          <a:latin typeface="+mj-lt"/>
                          <a:cs typeface="Arial" pitchFamily="34" charset="0"/>
                        </a:rPr>
                        <a:t>(highly recommended)</a:t>
                      </a:r>
                      <a:endParaRPr kumimoji="0" lang="en-US" sz="1800" b="0" i="0" u="none" strike="noStrike" cap="none" normalizeH="0" baseline="0" dirty="0" smtClean="0">
                        <a:ln>
                          <a:noFill/>
                        </a:ln>
                        <a:solidFill>
                          <a:schemeClr val="tx1"/>
                        </a:solidFill>
                        <a:effectLst/>
                        <a:latin typeface="+mj-lt"/>
                        <a:cs typeface="Arial"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800" b="0" i="0" u="none" strike="noStrike" cap="none" normalizeH="0" baseline="0" dirty="0" err="1" smtClean="0">
                          <a:ln>
                            <a:noFill/>
                          </a:ln>
                          <a:solidFill>
                            <a:schemeClr val="tx1"/>
                          </a:solidFill>
                          <a:effectLst/>
                          <a:latin typeface="+mj-lt"/>
                          <a:cs typeface="Arial" pitchFamily="34" charset="0"/>
                        </a:rPr>
                        <a:t>Οξυβουτυνίνη</a:t>
                      </a:r>
                      <a:endParaRPr kumimoji="0" lang="en-US" sz="1800" b="0" i="0" u="none" strike="noStrike" cap="none" normalizeH="0" baseline="0" dirty="0" smtClean="0">
                        <a:ln>
                          <a:noFill/>
                        </a:ln>
                        <a:solidFill>
                          <a:schemeClr val="tx1"/>
                        </a:solidFill>
                        <a:effectLst/>
                        <a:latin typeface="+mj-lt"/>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0" i="0" u="none" strike="noStrike" cap="none" normalizeH="0" baseline="0" dirty="0" smtClean="0">
                          <a:ln>
                            <a:noFill/>
                          </a:ln>
                          <a:solidFill>
                            <a:schemeClr val="tx1"/>
                          </a:solidFill>
                          <a:effectLst/>
                          <a:latin typeface="+mj-lt"/>
                          <a:cs typeface="Arial" pitchFamily="34" charset="0"/>
                        </a:rPr>
                        <a:t>1</a:t>
                      </a:r>
                      <a:endParaRPr kumimoji="0" lang="en-US" sz="1800" b="0" i="0" u="none" strike="noStrike" cap="none" normalizeH="0" baseline="0" dirty="0" smtClean="0">
                        <a:ln>
                          <a:noFill/>
                        </a:ln>
                        <a:solidFill>
                          <a:schemeClr val="tx1"/>
                        </a:solidFill>
                        <a:effectLst/>
                        <a:latin typeface="+mj-lt"/>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0" i="0" u="none" strike="noStrike" cap="none" normalizeH="0" baseline="0" dirty="0" smtClean="0">
                          <a:ln>
                            <a:noFill/>
                          </a:ln>
                          <a:solidFill>
                            <a:schemeClr val="tx1"/>
                          </a:solidFill>
                          <a:effectLst/>
                          <a:latin typeface="+mj-lt"/>
                          <a:cs typeface="Arial" pitchFamily="34" charset="0"/>
                        </a:rPr>
                        <a:t>A</a:t>
                      </a:r>
                      <a:endParaRPr kumimoji="0" lang="en-US" sz="1800" b="0" i="0" u="none" strike="noStrike" cap="none" normalizeH="0" baseline="0" dirty="0" smtClean="0">
                        <a:ln>
                          <a:noFill/>
                        </a:ln>
                        <a:solidFill>
                          <a:schemeClr val="tx1"/>
                        </a:solidFill>
                        <a:effectLst/>
                        <a:latin typeface="+mj-lt"/>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0" i="0" u="none" strike="noStrike" cap="none" normalizeH="0" baseline="0" dirty="0" smtClean="0">
                          <a:ln>
                            <a:noFill/>
                          </a:ln>
                          <a:solidFill>
                            <a:schemeClr val="tx1"/>
                          </a:solidFill>
                          <a:effectLst/>
                          <a:latin typeface="+mj-lt"/>
                          <a:cs typeface="Arial" pitchFamily="34" charset="0"/>
                        </a:rPr>
                        <a:t>(highly recommended)</a:t>
                      </a:r>
                      <a:endParaRPr kumimoji="0" lang="en-US" sz="1800" b="0" i="0" u="none" strike="noStrike" cap="none" normalizeH="0" baseline="0" dirty="0" smtClean="0">
                        <a:ln>
                          <a:noFill/>
                        </a:ln>
                        <a:solidFill>
                          <a:schemeClr val="tx1"/>
                        </a:solidFill>
                        <a:effectLst/>
                        <a:latin typeface="+mj-lt"/>
                        <a:cs typeface="Arial" pitchFamily="34" charset="0"/>
                      </a:endParaRPr>
                    </a:p>
                  </a:txBody>
                  <a:tcPr horzOverflow="overflow"/>
                </a:tc>
              </a:tr>
              <a:tr h="3708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l-GR" sz="1800" b="0" i="0" u="none" strike="noStrike" cap="none" normalizeH="0" baseline="0" dirty="0" err="1" smtClean="0">
                          <a:ln>
                            <a:noFill/>
                          </a:ln>
                          <a:solidFill>
                            <a:schemeClr val="tx1"/>
                          </a:solidFill>
                          <a:effectLst/>
                          <a:latin typeface="+mj-lt"/>
                          <a:cs typeface="Arial" pitchFamily="34" charset="0"/>
                        </a:rPr>
                        <a:t>Προπιβερίνη</a:t>
                      </a:r>
                      <a:endParaRPr kumimoji="0" lang="en-US" sz="1800" b="0" i="0" u="none" strike="noStrike" cap="none" normalizeH="0" baseline="0" dirty="0" smtClean="0">
                        <a:ln>
                          <a:noFill/>
                        </a:ln>
                        <a:solidFill>
                          <a:schemeClr val="tx1"/>
                        </a:solidFill>
                        <a:effectLst/>
                        <a:latin typeface="+mj-lt"/>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0" i="0" u="none" strike="noStrike" cap="none" normalizeH="0" baseline="0" dirty="0" smtClean="0">
                          <a:ln>
                            <a:noFill/>
                          </a:ln>
                          <a:solidFill>
                            <a:schemeClr val="tx1"/>
                          </a:solidFill>
                          <a:effectLst/>
                          <a:latin typeface="+mj-lt"/>
                          <a:cs typeface="Arial" pitchFamily="34" charset="0"/>
                        </a:rPr>
                        <a:t>1</a:t>
                      </a:r>
                      <a:endParaRPr kumimoji="0" lang="en-US" sz="1800" b="0" i="0" u="none" strike="noStrike" cap="none" normalizeH="0" baseline="0" dirty="0" smtClean="0">
                        <a:ln>
                          <a:noFill/>
                        </a:ln>
                        <a:solidFill>
                          <a:schemeClr val="tx1"/>
                        </a:solidFill>
                        <a:effectLst/>
                        <a:latin typeface="+mj-lt"/>
                        <a:cs typeface="Arial"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0" i="0" u="none" strike="noStrike" cap="none" normalizeH="0" baseline="0" dirty="0" smtClean="0">
                          <a:ln>
                            <a:noFill/>
                          </a:ln>
                          <a:solidFill>
                            <a:schemeClr val="tx1"/>
                          </a:solidFill>
                          <a:effectLst/>
                          <a:latin typeface="+mj-lt"/>
                          <a:cs typeface="Arial" pitchFamily="34" charset="0"/>
                        </a:rPr>
                        <a:t>A</a:t>
                      </a:r>
                      <a:endParaRPr kumimoji="0" lang="en-US" sz="1800" b="0" i="0" u="none" strike="noStrike" cap="none" normalizeH="0" baseline="0" dirty="0" smtClean="0">
                        <a:ln>
                          <a:noFill/>
                        </a:ln>
                        <a:solidFill>
                          <a:schemeClr val="tx1"/>
                        </a:solidFill>
                        <a:effectLst/>
                        <a:latin typeface="+mj-lt"/>
                        <a:cs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0" i="0" u="none" strike="noStrike" cap="none" normalizeH="0" baseline="0" dirty="0" smtClean="0">
                          <a:ln>
                            <a:noFill/>
                          </a:ln>
                          <a:solidFill>
                            <a:schemeClr val="tx1"/>
                          </a:solidFill>
                          <a:effectLst/>
                          <a:latin typeface="+mj-lt"/>
                          <a:cs typeface="Arial" pitchFamily="34" charset="0"/>
                        </a:rPr>
                        <a:t>(highly recommended)</a:t>
                      </a:r>
                      <a:endParaRPr kumimoji="0" lang="en-US" sz="1800" b="0" i="0" u="none" strike="noStrike" cap="none" normalizeH="0" baseline="0" dirty="0" smtClean="0">
                        <a:ln>
                          <a:noFill/>
                        </a:ln>
                        <a:solidFill>
                          <a:schemeClr val="tx1"/>
                        </a:solidFill>
                        <a:effectLst/>
                        <a:latin typeface="+mj-lt"/>
                        <a:cs typeface="Arial" pitchFamily="34" charset="0"/>
                      </a:endParaRPr>
                    </a:p>
                  </a:txBody>
                  <a:tcPr horzOverflow="overflow"/>
                </a:tc>
              </a:tr>
            </a:tbl>
          </a:graphicData>
        </a:graphic>
      </p:graphicFrame>
      <p:sp>
        <p:nvSpPr>
          <p:cNvPr id="5" name="4 - Ορθογώνιο"/>
          <p:cNvSpPr/>
          <p:nvPr/>
        </p:nvSpPr>
        <p:spPr>
          <a:xfrm>
            <a:off x="3808581" y="6516052"/>
            <a:ext cx="5160131" cy="369332"/>
          </a:xfrm>
          <a:prstGeom prst="rect">
            <a:avLst/>
          </a:prstGeom>
        </p:spPr>
        <p:txBody>
          <a:bodyPr wrap="none">
            <a:spAutoFit/>
          </a:bodyPr>
          <a:lstStyle/>
          <a:p>
            <a:r>
              <a:rPr lang="el-GR" altLang="fr-FR" b="1" dirty="0" smtClean="0"/>
              <a:t>6</a:t>
            </a:r>
            <a:r>
              <a:rPr lang="en-US" altLang="fr-FR" b="1" baseline="30000" dirty="0" err="1" smtClean="0"/>
              <a:t>th</a:t>
            </a:r>
            <a:r>
              <a:rPr lang="en-US" altLang="fr-FR" b="1" dirty="0" smtClean="0"/>
              <a:t> </a:t>
            </a:r>
            <a:r>
              <a:rPr lang="sv-SE" altLang="fr-FR" b="1" dirty="0" smtClean="0"/>
              <a:t>nternational Consultation on Incontinence </a:t>
            </a:r>
            <a:r>
              <a:rPr lang="el-GR" altLang="fr-FR" b="1" dirty="0" smtClean="0"/>
              <a:t>, 2017</a:t>
            </a:r>
            <a:endParaRPr lang="el-GR"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Προβλήματα </a:t>
            </a:r>
            <a:r>
              <a:rPr lang="el-GR" b="1" dirty="0" err="1" smtClean="0"/>
              <a:t>αντιμουσκαρινικών</a:t>
            </a:r>
            <a:endParaRPr lang="el-GR" b="1" dirty="0"/>
          </a:p>
        </p:txBody>
      </p:sp>
      <p:sp>
        <p:nvSpPr>
          <p:cNvPr id="3" name="2 - Θέση περιεχομένου"/>
          <p:cNvSpPr>
            <a:spLocks noGrp="1"/>
          </p:cNvSpPr>
          <p:nvPr>
            <p:ph idx="1"/>
          </p:nvPr>
        </p:nvSpPr>
        <p:spPr/>
        <p:txBody>
          <a:bodyPr/>
          <a:lstStyle/>
          <a:p>
            <a:r>
              <a:rPr lang="el-GR" dirty="0" smtClean="0"/>
              <a:t>Ανεπιθύμητες ενέργειες</a:t>
            </a:r>
          </a:p>
          <a:p>
            <a:pPr>
              <a:buNone/>
            </a:pPr>
            <a:endParaRPr lang="el-GR" dirty="0" smtClean="0"/>
          </a:p>
          <a:p>
            <a:r>
              <a:rPr lang="el-GR" dirty="0" smtClean="0"/>
              <a:t>Συμμόρφωση και παραμονή των ασθενών στη θεραπεία με  </a:t>
            </a:r>
            <a:r>
              <a:rPr lang="el-GR" dirty="0" err="1" smtClean="0"/>
              <a:t>αντιμουσκαρινικά</a:t>
            </a:r>
            <a:endParaRPr lang="el-GR"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r>
              <a:rPr lang="el-GR" b="1" dirty="0" smtClean="0"/>
              <a:t>Ανεπιθύμητες ενέργειες</a:t>
            </a:r>
            <a:endParaRPr lang="en-US" b="1" dirty="0" smtClean="0"/>
          </a:p>
        </p:txBody>
      </p:sp>
      <p:sp>
        <p:nvSpPr>
          <p:cNvPr id="60419" name="Rectangle 3"/>
          <p:cNvSpPr>
            <a:spLocks noGrp="1" noChangeArrowheads="1"/>
          </p:cNvSpPr>
          <p:nvPr>
            <p:ph idx="1"/>
          </p:nvPr>
        </p:nvSpPr>
        <p:spPr>
          <a:xfrm>
            <a:off x="179512" y="1340768"/>
            <a:ext cx="8640959" cy="4968552"/>
          </a:xfrm>
        </p:spPr>
        <p:txBody>
          <a:bodyPr>
            <a:normAutofit/>
          </a:bodyPr>
          <a:lstStyle/>
          <a:p>
            <a:pPr>
              <a:defRPr/>
            </a:pPr>
            <a:r>
              <a:rPr lang="el-GR" sz="2800" dirty="0" smtClean="0"/>
              <a:t>Ξηροστομία </a:t>
            </a:r>
            <a:r>
              <a:rPr lang="en-US" sz="2800" dirty="0" smtClean="0"/>
              <a:t> (10-35%)</a:t>
            </a:r>
          </a:p>
          <a:p>
            <a:pPr>
              <a:defRPr/>
            </a:pPr>
            <a:r>
              <a:rPr lang="el-GR" sz="2800" dirty="0" smtClean="0"/>
              <a:t>Δυσκοιλιότητα </a:t>
            </a:r>
            <a:r>
              <a:rPr lang="en-US" sz="2800" dirty="0" smtClean="0"/>
              <a:t> (1-14%)</a:t>
            </a:r>
          </a:p>
          <a:p>
            <a:pPr>
              <a:defRPr/>
            </a:pPr>
            <a:r>
              <a:rPr lang="el-GR" sz="2800" dirty="0" smtClean="0"/>
              <a:t>Θάμβος όρασης, κεφαλαλγία</a:t>
            </a:r>
          </a:p>
          <a:p>
            <a:pPr>
              <a:defRPr/>
            </a:pPr>
            <a:r>
              <a:rPr lang="el-GR" sz="2800" dirty="0" smtClean="0"/>
              <a:t>Κόπωση, υπνηλία</a:t>
            </a:r>
          </a:p>
          <a:p>
            <a:pPr>
              <a:defRPr/>
            </a:pPr>
            <a:r>
              <a:rPr lang="el-GR" sz="2800" dirty="0" smtClean="0"/>
              <a:t>Διαταραχές γνωστικής λειτουργίας, προσοχής, μνήμης, άνοια</a:t>
            </a:r>
            <a:r>
              <a:rPr lang="en-US" sz="2800" dirty="0" smtClean="0"/>
              <a:t> &lt; 2%</a:t>
            </a:r>
          </a:p>
          <a:p>
            <a:pPr>
              <a:defRPr/>
            </a:pPr>
            <a:r>
              <a:rPr lang="el-GR" sz="2800" dirty="0" smtClean="0"/>
              <a:t>Παράταση </a:t>
            </a:r>
            <a:r>
              <a:rPr lang="en-US" sz="2800" dirty="0" smtClean="0"/>
              <a:t>QT</a:t>
            </a:r>
            <a:r>
              <a:rPr lang="el-GR" sz="2800" dirty="0" smtClean="0"/>
              <a:t> διαστήματος-ταχυκαρδία</a:t>
            </a:r>
          </a:p>
          <a:p>
            <a:r>
              <a:rPr lang="el-GR" sz="2800" dirty="0" smtClean="0"/>
              <a:t>Δυσχέρεια ούρησης-αυξημένος υπολειπόμενος όγκος ούρων-επίσχεση ούρων</a:t>
            </a:r>
          </a:p>
          <a:p>
            <a:pPr>
              <a:buNone/>
            </a:pPr>
            <a:endParaRPr lang="el-GR" dirty="0" smtClean="0"/>
          </a:p>
          <a:p>
            <a:pPr>
              <a:defRPr/>
            </a:pPr>
            <a:endParaRPr lang="en-US" dirty="0" smtClean="0"/>
          </a:p>
        </p:txBody>
      </p:sp>
      <p:sp>
        <p:nvSpPr>
          <p:cNvPr id="4" name="3 - Ορθογώνιο"/>
          <p:cNvSpPr/>
          <p:nvPr/>
        </p:nvSpPr>
        <p:spPr>
          <a:xfrm>
            <a:off x="755576" y="5962054"/>
            <a:ext cx="7344816" cy="646331"/>
          </a:xfrm>
          <a:prstGeom prst="rect">
            <a:avLst/>
          </a:prstGeom>
          <a:solidFill>
            <a:schemeClr val="tx2">
              <a:lumMod val="20000"/>
              <a:lumOff val="80000"/>
            </a:schemeClr>
          </a:solidFill>
        </p:spPr>
        <p:txBody>
          <a:bodyPr wrap="square">
            <a:spAutoFit/>
          </a:bodyPr>
          <a:lstStyle/>
          <a:p>
            <a:pPr algn="ctr"/>
            <a:r>
              <a:rPr lang="el-GR" dirty="0" smtClean="0"/>
              <a:t>οι υψηλότερες δόσεις κάθε φαρμάκου είναι πιθανό να σχετίζονται με υψηλότερα ποσοστά ανεπιθύμητων ενεργειών</a:t>
            </a:r>
            <a:endParaRPr lang="el-GR"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2"/>
          <p:cNvPicPr>
            <a:picLocks noChangeAspect="1"/>
          </p:cNvPicPr>
          <p:nvPr/>
        </p:nvPicPr>
        <p:blipFill>
          <a:blip r:embed="rId2" cstate="print"/>
          <a:srcRect/>
          <a:stretch>
            <a:fillRect/>
          </a:stretch>
        </p:blipFill>
        <p:spPr bwMode="auto">
          <a:xfrm>
            <a:off x="116643" y="5804818"/>
            <a:ext cx="8929688" cy="648518"/>
          </a:xfrm>
          <a:prstGeom prst="rect">
            <a:avLst/>
          </a:prstGeom>
          <a:noFill/>
          <a:ln w="50800" cmpd="dbl">
            <a:solidFill>
              <a:srgbClr val="FFFF00"/>
            </a:solidFill>
            <a:miter lim="800000"/>
            <a:headEnd/>
            <a:tailEnd/>
          </a:ln>
        </p:spPr>
      </p:pic>
      <p:sp>
        <p:nvSpPr>
          <p:cNvPr id="4" name="Text Box 8"/>
          <p:cNvSpPr txBox="1">
            <a:spLocks noChangeArrowheads="1"/>
          </p:cNvSpPr>
          <p:nvPr/>
        </p:nvSpPr>
        <p:spPr bwMode="auto">
          <a:xfrm>
            <a:off x="116644" y="6525344"/>
            <a:ext cx="5604495" cy="353925"/>
          </a:xfrm>
          <a:prstGeom prst="rect">
            <a:avLst/>
          </a:prstGeom>
          <a:noFill/>
          <a:ln w="9525">
            <a:noFill/>
            <a:miter lim="800000"/>
            <a:headEnd/>
            <a:tailEnd/>
          </a:ln>
          <a:effectLst>
            <a:outerShdw blurRad="50800" dist="50800" dir="5400000" algn="ctr" rotWithShape="0">
              <a:schemeClr val="bg1"/>
            </a:outerShdw>
          </a:effectLst>
        </p:spPr>
        <p:txBody>
          <a:bodyPr lIns="91421" tIns="45711" rIns="91421" bIns="45711">
            <a:spAutoFit/>
          </a:bodyPr>
          <a:lstStyle/>
          <a:p>
            <a:r>
              <a:rPr lang="en-GB" sz="1700" dirty="0">
                <a:ea typeface="MS PGothic" pitchFamily="34" charset="-128"/>
              </a:rPr>
              <a:t>EAU Guidelines </a:t>
            </a:r>
            <a:r>
              <a:rPr lang="en-GB" sz="1700" dirty="0" smtClean="0">
                <a:ea typeface="MS PGothic" pitchFamily="34" charset="-128"/>
              </a:rPr>
              <a:t> </a:t>
            </a:r>
            <a:r>
              <a:rPr lang="en-GB" sz="1700" dirty="0">
                <a:ea typeface="MS PGothic" pitchFamily="34" charset="-128"/>
              </a:rPr>
              <a:t>20</a:t>
            </a:r>
            <a:r>
              <a:rPr lang="el-GR" sz="1700" dirty="0" smtClean="0">
                <a:ea typeface="MS PGothic" pitchFamily="34" charset="-128"/>
              </a:rPr>
              <a:t>1</a:t>
            </a:r>
            <a:r>
              <a:rPr lang="el-GR" sz="1700" dirty="0">
                <a:ea typeface="MS PGothic" pitchFamily="34" charset="-128"/>
              </a:rPr>
              <a:t>8</a:t>
            </a:r>
          </a:p>
        </p:txBody>
      </p:sp>
      <p:pic>
        <p:nvPicPr>
          <p:cNvPr id="5" name="Picture 2"/>
          <p:cNvPicPr>
            <a:picLocks noChangeAspect="1" noChangeArrowheads="1"/>
          </p:cNvPicPr>
          <p:nvPr/>
        </p:nvPicPr>
        <p:blipFill>
          <a:blip r:embed="rId3" cstate="print"/>
          <a:srcRect/>
          <a:stretch>
            <a:fillRect/>
          </a:stretch>
        </p:blipFill>
        <p:spPr bwMode="auto">
          <a:xfrm>
            <a:off x="229342" y="1251883"/>
            <a:ext cx="6214866" cy="4193879"/>
          </a:xfrm>
          <a:prstGeom prst="rect">
            <a:avLst/>
          </a:prstGeom>
          <a:noFill/>
          <a:ln w="50800" cmpd="dbl">
            <a:solidFill>
              <a:srgbClr val="FFFF00"/>
            </a:solidFill>
            <a:miter lim="800000"/>
            <a:headEnd/>
            <a:tailEnd/>
          </a:ln>
        </p:spPr>
      </p:pic>
      <p:sp>
        <p:nvSpPr>
          <p:cNvPr id="6" name="Text Box 8"/>
          <p:cNvSpPr txBox="1">
            <a:spLocks noChangeArrowheads="1"/>
          </p:cNvSpPr>
          <p:nvPr/>
        </p:nvSpPr>
        <p:spPr bwMode="auto">
          <a:xfrm>
            <a:off x="6386894" y="5229200"/>
            <a:ext cx="2757106" cy="353925"/>
          </a:xfrm>
          <a:prstGeom prst="rect">
            <a:avLst/>
          </a:prstGeom>
          <a:noFill/>
          <a:ln w="9525">
            <a:noFill/>
            <a:miter lim="800000"/>
            <a:headEnd/>
            <a:tailEnd/>
          </a:ln>
          <a:effectLst>
            <a:outerShdw blurRad="50800" dist="50800" dir="5400000" algn="ctr" rotWithShape="0">
              <a:schemeClr val="bg1"/>
            </a:outerShdw>
          </a:effectLst>
        </p:spPr>
        <p:txBody>
          <a:bodyPr wrap="square" lIns="91421" tIns="45711" rIns="91421" bIns="45711">
            <a:spAutoFit/>
          </a:bodyPr>
          <a:lstStyle/>
          <a:p>
            <a:pPr>
              <a:defRPr/>
            </a:pPr>
            <a:r>
              <a:rPr lang="da-DK" sz="1700" dirty="0">
                <a:ea typeface="ＭＳ Ｐゴシック" pitchFamily="34" charset="-128"/>
              </a:rPr>
              <a:t>Wagg et al. BJU Int. </a:t>
            </a:r>
            <a:r>
              <a:rPr lang="el-GR" sz="1700" dirty="0" smtClean="0">
                <a:ea typeface="ＭＳ Ｐゴシック" pitchFamily="34" charset="-128"/>
              </a:rPr>
              <a:t> 2012</a:t>
            </a:r>
            <a:endParaRPr lang="da-DK" sz="1700" dirty="0">
              <a:ea typeface="ＭＳ Ｐゴシック" pitchFamily="34" charset="-128"/>
            </a:endParaRPr>
          </a:p>
        </p:txBody>
      </p:sp>
      <p:sp>
        <p:nvSpPr>
          <p:cNvPr id="7" name="1 - Τίτλος"/>
          <p:cNvSpPr txBox="1">
            <a:spLocks/>
          </p:cNvSpPr>
          <p:nvPr/>
        </p:nvSpPr>
        <p:spPr>
          <a:xfrm>
            <a:off x="457200" y="274638"/>
            <a:ext cx="8229600" cy="1143000"/>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5500" b="1" i="0" u="none" strike="noStrike" kern="1200" cap="none" spc="0" normalizeH="0" baseline="0" noProof="0" dirty="0" smtClean="0">
                <a:ln w="6350">
                  <a:noFill/>
                </a:ln>
                <a:effectLst>
                  <a:outerShdw blurRad="114300" dist="101600" dir="2700000" algn="tl" rotWithShape="0">
                    <a:srgbClr val="000000">
                      <a:alpha val="40000"/>
                    </a:srgbClr>
                  </a:outerShdw>
                </a:effectLst>
                <a:uLnTx/>
                <a:uFillTx/>
                <a:latin typeface="+mj-lt"/>
                <a:ea typeface="+mj-ea"/>
                <a:cs typeface="+mj-cs"/>
              </a:rPr>
              <a:t>Παραμονή στη θεραπεία</a:t>
            </a:r>
            <a:r>
              <a:rPr kumimoji="0" lang="el-GR" sz="4100" b="1" i="0" u="none" strike="noStrike" kern="1200" cap="none" spc="0" normalizeH="0" baseline="0" noProof="0" dirty="0" smtClean="0">
                <a:ln w="6350">
                  <a:noFill/>
                </a:ln>
                <a:effectLst>
                  <a:outerShdw blurRad="114300" dist="101600" dir="2700000" algn="tl" rotWithShape="0">
                    <a:srgbClr val="000000">
                      <a:alpha val="40000"/>
                    </a:srgbClr>
                  </a:outerShdw>
                </a:effectLst>
                <a:uLnTx/>
                <a:uFillTx/>
                <a:latin typeface="+mj-lt"/>
                <a:ea typeface="+mj-ea"/>
                <a:cs typeface="+mj-cs"/>
              </a:rPr>
              <a:t> </a:t>
            </a:r>
            <a:endParaRPr kumimoji="0" lang="el-GR" sz="4100" b="1" i="0" u="none" strike="noStrike" kern="1200" cap="none" spc="0" normalizeH="0" baseline="0" noProof="0" dirty="0">
              <a:ln w="6350">
                <a:noFill/>
              </a:ln>
              <a:effectLst>
                <a:outerShdw blurRad="114300" dist="101600" dir="2700000" algn="tl" rotWithShape="0">
                  <a:srgbClr val="000000">
                    <a:alpha val="40000"/>
                  </a:srgbClr>
                </a:outerShdw>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39750" y="627063"/>
            <a:ext cx="8064500" cy="425450"/>
          </a:xfrm>
        </p:spPr>
        <p:txBody>
          <a:bodyPr>
            <a:normAutofit fontScale="90000"/>
          </a:bodyPr>
          <a:lstStyle/>
          <a:p>
            <a:pPr algn="ctr" defTabSz="457200">
              <a:lnSpc>
                <a:spcPct val="90000"/>
              </a:lnSpc>
              <a:spcBef>
                <a:spcPts val="0"/>
              </a:spcBef>
              <a:spcAft>
                <a:spcPts val="0"/>
              </a:spcAft>
              <a:buNone/>
            </a:pPr>
            <a:r>
              <a:rPr lang="en-US" dirty="0" err="1" smtClean="0">
                <a:latin typeface="Rockwell"/>
                <a:ea typeface="ヒラギノ角ゴ Pro W3"/>
                <a:cs typeface="ヒラギノ角ゴ Pro W3"/>
              </a:rPr>
              <a:t>Mirabegron</a:t>
            </a:r>
            <a:r>
              <a:rPr lang="el-GR" dirty="0" smtClean="0">
                <a:latin typeface="Rockwell"/>
                <a:ea typeface="ヒラギノ角ゴ Pro W3"/>
                <a:cs typeface="ヒラギノ角ゴ Pro W3"/>
              </a:rPr>
              <a:t> (β3-διεγέρτης)</a:t>
            </a:r>
            <a:r>
              <a:rPr lang="en-US" dirty="0" smtClean="0">
                <a:latin typeface="Rockwell"/>
                <a:ea typeface="ヒラギノ角ゴ Pro W3"/>
                <a:cs typeface="ヒラギノ角ゴ Pro W3"/>
              </a:rPr>
              <a:t> </a:t>
            </a:r>
            <a:endParaRPr lang="el-GR" sz="2400" b="1" i="0" dirty="0">
              <a:solidFill>
                <a:schemeClr val="tx1"/>
              </a:solidFill>
              <a:latin typeface="Rockwell"/>
              <a:ea typeface="ヒラギノ角ゴ Pro W3"/>
              <a:cs typeface="ヒラギノ角ゴ Pro W3"/>
            </a:endParaRPr>
          </a:p>
        </p:txBody>
      </p:sp>
      <p:sp>
        <p:nvSpPr>
          <p:cNvPr id="27651" name="Slide Number Placeholder 3"/>
          <p:cNvSpPr txBox="1">
            <a:spLocks noGrp="1"/>
          </p:cNvSpPr>
          <p:nvPr/>
        </p:nvSpPr>
        <p:spPr bwMode="gray">
          <a:xfrm>
            <a:off x="8532813" y="6550025"/>
            <a:ext cx="57943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r" defTabSz="457200">
              <a:lnSpc>
                <a:spcPct val="90000"/>
              </a:lnSpc>
              <a:buNone/>
            </a:pPr>
            <a:fld id="{F26049CB-4779-43F9-906A-19E96D6FC3EC}" type="slidenum">
              <a:rPr lang="el-GR" altLang="ja-JP" sz="1200" b="0" i="0" smtClean="0">
                <a:latin typeface="Arial"/>
                <a:ea typeface="Osaka"/>
                <a:cs typeface="Arial"/>
              </a:rPr>
              <a:pPr algn="r" defTabSz="457200">
                <a:lnSpc>
                  <a:spcPct val="90000"/>
                </a:lnSpc>
                <a:buNone/>
              </a:pPr>
              <a:t>98</a:t>
            </a:fld>
            <a:endParaRPr lang="el-GR" altLang="ja-JP" sz="1200" b="0" i="0" dirty="0">
              <a:latin typeface="Arial"/>
              <a:ea typeface="Osaka"/>
              <a:cs typeface="Arial"/>
            </a:endParaRPr>
          </a:p>
        </p:txBody>
      </p:sp>
      <p:sp>
        <p:nvSpPr>
          <p:cNvPr id="3" name="Rounded Rectangle 2"/>
          <p:cNvSpPr/>
          <p:nvPr/>
        </p:nvSpPr>
        <p:spPr>
          <a:xfrm>
            <a:off x="2447925" y="1447800"/>
            <a:ext cx="4248150" cy="685800"/>
          </a:xfrm>
          <a:prstGeom prst="round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buNone/>
            </a:pPr>
            <a:r>
              <a:rPr lang="el-GR" sz="2000" b="0" i="0" dirty="0" smtClean="0">
                <a:solidFill>
                  <a:schemeClr val="tx1"/>
                </a:solidFill>
                <a:latin typeface="Trebuchet MS"/>
                <a:ea typeface="ヒラギノ角ゴ Pro W3"/>
                <a:cs typeface="ヒラギノ角ゴ Pro W3"/>
              </a:rPr>
              <a:t>41 κλινικές μελέτες</a:t>
            </a:r>
            <a:r>
              <a:rPr lang="el-GR" sz="2000" b="0" i="0" dirty="0" smtClean="0">
                <a:solidFill>
                  <a:schemeClr val="tx1"/>
                </a:solidFill>
                <a:latin typeface="Arial"/>
                <a:ea typeface="ヒラギノ角ゴ Pro W3"/>
                <a:cs typeface="ヒラギノ角ゴ Pro W3"/>
              </a:rPr>
              <a:t/>
            </a:r>
            <a:br>
              <a:rPr lang="el-GR" sz="2000" b="0" i="0" dirty="0" smtClean="0">
                <a:solidFill>
                  <a:schemeClr val="tx1"/>
                </a:solidFill>
                <a:latin typeface="Arial"/>
                <a:ea typeface="ヒラギノ角ゴ Pro W3"/>
                <a:cs typeface="ヒラギノ角ゴ Pro W3"/>
              </a:rPr>
            </a:br>
            <a:r>
              <a:rPr lang="el-GR" sz="2000" b="0" i="0" dirty="0" smtClean="0">
                <a:solidFill>
                  <a:schemeClr val="tx1"/>
                </a:solidFill>
                <a:latin typeface="Trebuchet MS"/>
                <a:ea typeface="ヒラギノ角ゴ Pro W3"/>
                <a:cs typeface="ヒラギノ角ゴ Pro W3"/>
              </a:rPr>
              <a:t>10.552 συμμετέχοντες</a:t>
            </a:r>
            <a:endParaRPr lang="el-GR" sz="2000" b="0" i="0" dirty="0">
              <a:solidFill>
                <a:schemeClr val="tx1"/>
              </a:solidFill>
              <a:latin typeface="Trebuchet MS"/>
              <a:ea typeface="ヒラギノ角ゴ Pro W3"/>
              <a:cs typeface="ヒラギノ角ゴ Pro W3"/>
            </a:endParaRPr>
          </a:p>
        </p:txBody>
      </p:sp>
      <p:sp>
        <p:nvSpPr>
          <p:cNvPr id="8" name="Rounded Rectangle 7"/>
          <p:cNvSpPr/>
          <p:nvPr/>
        </p:nvSpPr>
        <p:spPr>
          <a:xfrm>
            <a:off x="4992688" y="4643438"/>
            <a:ext cx="3563937" cy="1162050"/>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buNone/>
            </a:pPr>
            <a:r>
              <a:rPr lang="el-GR" sz="1800" b="0" i="0" dirty="0" smtClean="0">
                <a:solidFill>
                  <a:schemeClr val="bg1"/>
                </a:solidFill>
                <a:latin typeface="Trebuchet MS"/>
                <a:ea typeface="ヒラギノ角ゴ Pro W3"/>
                <a:cs typeface="ヒラギノ角ゴ Pro W3"/>
              </a:rPr>
              <a:t>Ασθενείς με ΟΑΒ στη Φάση </a:t>
            </a:r>
            <a:r>
              <a:rPr lang="en-GB" sz="1800" b="0" i="0" dirty="0" smtClean="0">
                <a:solidFill>
                  <a:schemeClr val="bg1"/>
                </a:solidFill>
                <a:latin typeface="Trebuchet MS"/>
                <a:ea typeface="ヒラギノ角ゴ Pro W3"/>
                <a:cs typeface="ヒラギノ角ゴ Pro W3"/>
              </a:rPr>
              <a:t>II</a:t>
            </a:r>
            <a:r>
              <a:rPr lang="el-GR" sz="1800" b="0" i="0" dirty="0" smtClean="0">
                <a:solidFill>
                  <a:schemeClr val="bg1"/>
                </a:solidFill>
                <a:latin typeface="Trebuchet MS"/>
                <a:ea typeface="ヒラギノ角ゴ Pro W3"/>
                <a:cs typeface="ヒラギノ角ゴ Pro W3"/>
              </a:rPr>
              <a:t>/</a:t>
            </a:r>
            <a:r>
              <a:rPr lang="en-GB" sz="1800" b="0" i="0" dirty="0" smtClean="0">
                <a:solidFill>
                  <a:schemeClr val="bg1"/>
                </a:solidFill>
                <a:latin typeface="Trebuchet MS"/>
                <a:ea typeface="ヒラギノ角ゴ Pro W3"/>
                <a:cs typeface="ヒラギノ角ゴ Pro W3"/>
              </a:rPr>
              <a:t>III</a:t>
            </a:r>
            <a:endParaRPr lang="el-GR" sz="1800" b="0" i="0" dirty="0" smtClean="0">
              <a:solidFill>
                <a:schemeClr val="bg1"/>
              </a:solidFill>
              <a:latin typeface="Trebuchet MS"/>
              <a:ea typeface="ヒラギノ角ゴ Pro W3"/>
              <a:cs typeface="ヒラギノ角ゴ Pro W3"/>
            </a:endParaRPr>
          </a:p>
          <a:p>
            <a:pPr algn="ctr" defTabSz="457200">
              <a:buNone/>
            </a:pPr>
            <a:r>
              <a:rPr lang="el-GR" sz="1800" b="0" i="0" dirty="0" smtClean="0">
                <a:solidFill>
                  <a:schemeClr val="bg1"/>
                </a:solidFill>
                <a:latin typeface="Trebuchet MS"/>
                <a:ea typeface="ヒラギノ角ゴ Pro W3"/>
                <a:cs typeface="ヒラギノ角ゴ Pro W3"/>
              </a:rPr>
              <a:t>8433 ασθενείς*</a:t>
            </a:r>
          </a:p>
          <a:p>
            <a:pPr algn="ctr" defTabSz="457200">
              <a:buNone/>
            </a:pPr>
            <a:r>
              <a:rPr lang="el-GR" sz="1600" b="0" i="0" dirty="0" smtClean="0">
                <a:solidFill>
                  <a:schemeClr val="bg1"/>
                </a:solidFill>
                <a:latin typeface="Trebuchet MS"/>
                <a:ea typeface="ヒラギノ角ゴ Pro W3"/>
                <a:cs typeface="ヒラギノ角ゴ Pro W3"/>
              </a:rPr>
              <a:t>από τους οποίους 5648 έλαβαν mirabegron</a:t>
            </a:r>
            <a:endParaRPr lang="el-GR" sz="1600" b="0" i="0" dirty="0">
              <a:solidFill>
                <a:schemeClr val="bg1"/>
              </a:solidFill>
              <a:latin typeface="Trebuchet MS"/>
              <a:ea typeface="ヒラギノ角ゴ Pro W3"/>
              <a:cs typeface="ヒラギノ角ゴ Pro W3"/>
            </a:endParaRPr>
          </a:p>
        </p:txBody>
      </p:sp>
      <p:sp>
        <p:nvSpPr>
          <p:cNvPr id="9" name="Rounded Rectangle 8"/>
          <p:cNvSpPr/>
          <p:nvPr/>
        </p:nvSpPr>
        <p:spPr>
          <a:xfrm>
            <a:off x="323850" y="2862263"/>
            <a:ext cx="4103688" cy="1350922"/>
          </a:xfrm>
          <a:prstGeom prst="roundRect">
            <a:avLst/>
          </a:prstGeom>
          <a:solidFill>
            <a:srgbClr val="530070"/>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buNone/>
            </a:pPr>
            <a:r>
              <a:rPr lang="el-GR" sz="1800" b="0" i="0" dirty="0" smtClean="0">
                <a:solidFill>
                  <a:schemeClr val="bg1"/>
                </a:solidFill>
                <a:latin typeface="Trebuchet MS"/>
                <a:ea typeface="ヒラギノ角ゴ Pro W3"/>
                <a:cs typeface="ヒラギノ角ゴ Pro W3"/>
              </a:rPr>
              <a:t>29 μελέτες Φάσης </a:t>
            </a:r>
            <a:r>
              <a:rPr lang="en-GB" sz="1800" b="0" i="0" dirty="0" smtClean="0">
                <a:solidFill>
                  <a:schemeClr val="bg1"/>
                </a:solidFill>
                <a:latin typeface="Trebuchet MS"/>
                <a:ea typeface="ヒラギノ角ゴ Pro W3"/>
                <a:cs typeface="ヒラギノ角ゴ Pro W3"/>
              </a:rPr>
              <a:t>I</a:t>
            </a:r>
            <a:r>
              <a:rPr lang="el-GR" sz="1800" b="0" i="0" dirty="0" smtClean="0">
                <a:solidFill>
                  <a:schemeClr val="bg1"/>
                </a:solidFill>
                <a:latin typeface="Arial"/>
                <a:ea typeface="ヒラギノ角ゴ Pro W3"/>
                <a:cs typeface="ヒラギノ角ゴ Pro W3"/>
              </a:rPr>
              <a:t/>
            </a:r>
            <a:br>
              <a:rPr lang="el-GR" sz="1800" b="0" i="0" dirty="0" smtClean="0">
                <a:solidFill>
                  <a:schemeClr val="bg1"/>
                </a:solidFill>
                <a:latin typeface="Arial"/>
                <a:ea typeface="ヒラギノ角ゴ Pro W3"/>
                <a:cs typeface="ヒラギノ角ゴ Pro W3"/>
              </a:rPr>
            </a:br>
            <a:r>
              <a:rPr lang="el-GR" sz="1800" b="0" i="0" dirty="0" smtClean="0">
                <a:solidFill>
                  <a:schemeClr val="bg1"/>
                </a:solidFill>
                <a:latin typeface="Trebuchet MS"/>
                <a:ea typeface="ヒラギノ角ゴ Pro W3"/>
                <a:cs typeface="ヒラギノ角ゴ Pro W3"/>
              </a:rPr>
              <a:t>1800 εθελοντές</a:t>
            </a:r>
            <a:r>
              <a:rPr lang="el-GR" sz="1800" b="0" i="0" dirty="0" smtClean="0">
                <a:solidFill>
                  <a:schemeClr val="bg1"/>
                </a:solidFill>
                <a:latin typeface="Arial"/>
                <a:ea typeface="ヒラギノ角ゴ Pro W3"/>
                <a:cs typeface="ヒラギノ角ゴ Pro W3"/>
              </a:rPr>
              <a:t/>
            </a:r>
            <a:br>
              <a:rPr lang="el-GR" sz="1800" b="0" i="0" dirty="0" smtClean="0">
                <a:solidFill>
                  <a:schemeClr val="bg1"/>
                </a:solidFill>
                <a:latin typeface="Arial"/>
                <a:ea typeface="ヒラギノ角ゴ Pro W3"/>
                <a:cs typeface="ヒラギノ角ゴ Pro W3"/>
              </a:rPr>
            </a:br>
            <a:r>
              <a:rPr lang="el-GR" sz="1800" b="0" i="0" dirty="0" smtClean="0">
                <a:solidFill>
                  <a:schemeClr val="bg1"/>
                </a:solidFill>
                <a:latin typeface="Trebuchet MS"/>
                <a:ea typeface="ヒラギノ角ゴ Pro W3"/>
                <a:cs typeface="ヒラギノ角ゴ Pro W3"/>
              </a:rPr>
              <a:t>από τους οποίους 1462 έλαβαν mirabegron</a:t>
            </a:r>
            <a:endParaRPr lang="el-GR" sz="1800" b="0" i="0" dirty="0">
              <a:solidFill>
                <a:schemeClr val="bg1"/>
              </a:solidFill>
              <a:latin typeface="Trebuchet MS"/>
              <a:ea typeface="ヒラギノ角ゴ Pro W3"/>
              <a:cs typeface="ヒラギノ角ゴ Pro W3"/>
            </a:endParaRPr>
          </a:p>
        </p:txBody>
      </p:sp>
      <p:sp>
        <p:nvSpPr>
          <p:cNvPr id="10" name="Rounded Rectangle 9"/>
          <p:cNvSpPr/>
          <p:nvPr/>
        </p:nvSpPr>
        <p:spPr>
          <a:xfrm>
            <a:off x="4716463" y="2862263"/>
            <a:ext cx="4106862" cy="1362496"/>
          </a:xfrm>
          <a:prstGeom prst="roundRect">
            <a:avLst/>
          </a:prstGeom>
          <a:solidFill>
            <a:srgbClr val="660033"/>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buNone/>
            </a:pPr>
            <a:r>
              <a:rPr lang="el-GR" sz="1800" b="0" i="0" dirty="0" smtClean="0">
                <a:solidFill>
                  <a:schemeClr val="bg1"/>
                </a:solidFill>
                <a:latin typeface="Trebuchet MS"/>
                <a:ea typeface="ヒラギノ角ゴ Pro W3"/>
                <a:cs typeface="ヒラギノ角ゴ Pro W3"/>
              </a:rPr>
              <a:t>12 μελέτες Φάσης </a:t>
            </a:r>
            <a:r>
              <a:rPr lang="en-GB" sz="1800" b="0" i="0" dirty="0" smtClean="0">
                <a:solidFill>
                  <a:schemeClr val="bg1"/>
                </a:solidFill>
                <a:latin typeface="Trebuchet MS"/>
                <a:ea typeface="ヒラギノ角ゴ Pro W3"/>
                <a:cs typeface="ヒラギノ角ゴ Pro W3"/>
              </a:rPr>
              <a:t>II</a:t>
            </a:r>
            <a:r>
              <a:rPr lang="el-GR" sz="1800" b="0" i="0" dirty="0" smtClean="0">
                <a:solidFill>
                  <a:schemeClr val="bg1"/>
                </a:solidFill>
                <a:latin typeface="Trebuchet MS"/>
                <a:ea typeface="ヒラギノ角ゴ Pro W3"/>
                <a:cs typeface="ヒラギノ角ゴ Pro W3"/>
              </a:rPr>
              <a:t>/</a:t>
            </a:r>
            <a:r>
              <a:rPr lang="en-GB" sz="1800" b="0" i="0" dirty="0" smtClean="0">
                <a:solidFill>
                  <a:schemeClr val="bg1"/>
                </a:solidFill>
                <a:latin typeface="Trebuchet MS"/>
                <a:ea typeface="ヒラギノ角ゴ Pro W3"/>
                <a:cs typeface="ヒラギノ角ゴ Pro W3"/>
              </a:rPr>
              <a:t>III</a:t>
            </a:r>
            <a:endParaRPr lang="el-GR" sz="1800" b="0" i="0" dirty="0" smtClean="0">
              <a:solidFill>
                <a:schemeClr val="bg1"/>
              </a:solidFill>
              <a:latin typeface="Trebuchet MS"/>
              <a:ea typeface="ヒラギノ角ゴ Pro W3"/>
              <a:cs typeface="ヒラギノ角ゴ Pro W3"/>
            </a:endParaRPr>
          </a:p>
          <a:p>
            <a:pPr algn="ctr" defTabSz="457200">
              <a:buNone/>
            </a:pPr>
            <a:r>
              <a:rPr lang="el-GR" sz="1800" b="0" i="0" dirty="0" smtClean="0">
                <a:solidFill>
                  <a:schemeClr val="bg1"/>
                </a:solidFill>
                <a:latin typeface="Trebuchet MS"/>
                <a:ea typeface="ヒラギノ角ゴ Pro W3"/>
                <a:cs typeface="ヒラギノ角ゴ Pro W3"/>
              </a:rPr>
              <a:t>8752 ασθενείς</a:t>
            </a:r>
            <a:r>
              <a:rPr lang="el-GR" sz="1800" b="0" i="0" dirty="0" smtClean="0">
                <a:solidFill>
                  <a:schemeClr val="bg1"/>
                </a:solidFill>
                <a:latin typeface="Arial"/>
                <a:ea typeface="ヒラギノ角ゴ Pro W3"/>
                <a:cs typeface="ヒラギノ角ゴ Pro W3"/>
              </a:rPr>
              <a:t/>
            </a:r>
            <a:br>
              <a:rPr lang="el-GR" sz="1800" b="0" i="0" dirty="0" smtClean="0">
                <a:solidFill>
                  <a:schemeClr val="bg1"/>
                </a:solidFill>
                <a:latin typeface="Arial"/>
                <a:ea typeface="ヒラギノ角ゴ Pro W3"/>
                <a:cs typeface="ヒラギノ角ゴ Pro W3"/>
              </a:rPr>
            </a:br>
            <a:r>
              <a:rPr lang="el-GR" sz="1800" b="0" i="0" dirty="0" smtClean="0">
                <a:solidFill>
                  <a:schemeClr val="bg1"/>
                </a:solidFill>
                <a:latin typeface="Trebuchet MS"/>
                <a:ea typeface="ヒラギノ角ゴ Pro W3"/>
                <a:cs typeface="ヒラギノ角ゴ Pro W3"/>
              </a:rPr>
              <a:t>(OAB, LUTS/BOO, DM)</a:t>
            </a:r>
            <a:r>
              <a:rPr lang="el-GR" sz="1800" b="0" i="0" dirty="0" smtClean="0">
                <a:solidFill>
                  <a:schemeClr val="bg1"/>
                </a:solidFill>
                <a:latin typeface="Arial"/>
                <a:ea typeface="ヒラギノ角ゴ Pro W3"/>
                <a:cs typeface="ヒラギノ角ゴ Pro W3"/>
              </a:rPr>
              <a:t/>
            </a:r>
            <a:br>
              <a:rPr lang="el-GR" sz="1800" b="0" i="0" dirty="0" smtClean="0">
                <a:solidFill>
                  <a:schemeClr val="bg1"/>
                </a:solidFill>
                <a:latin typeface="Arial"/>
                <a:ea typeface="ヒラギノ角ゴ Pro W3"/>
                <a:cs typeface="ヒラギノ角ゴ Pro W3"/>
              </a:rPr>
            </a:br>
            <a:r>
              <a:rPr lang="el-GR" sz="1800" b="0" i="0" dirty="0" smtClean="0">
                <a:solidFill>
                  <a:schemeClr val="bg1"/>
                </a:solidFill>
                <a:latin typeface="Trebuchet MS"/>
                <a:ea typeface="ヒラギノ角ゴ Pro W3"/>
                <a:cs typeface="ヒラギノ角ゴ Pro W3"/>
              </a:rPr>
              <a:t>από τους οποίους 5863 έλαβαν mirabegron</a:t>
            </a:r>
            <a:endParaRPr lang="el-GR" sz="1800" b="0" i="0" dirty="0">
              <a:solidFill>
                <a:schemeClr val="bg1"/>
              </a:solidFill>
              <a:latin typeface="Trebuchet MS"/>
              <a:ea typeface="ヒラギノ角ゴ Pro W3"/>
              <a:cs typeface="ヒラギノ角ゴ Pro W3"/>
            </a:endParaRPr>
          </a:p>
        </p:txBody>
      </p:sp>
      <p:sp>
        <p:nvSpPr>
          <p:cNvPr id="4" name="TextBox 3"/>
          <p:cNvSpPr txBox="1"/>
          <p:nvPr/>
        </p:nvSpPr>
        <p:spPr>
          <a:xfrm>
            <a:off x="331788" y="6035675"/>
            <a:ext cx="5630067" cy="369332"/>
          </a:xfrm>
          <a:prstGeom prst="rect">
            <a:avLst/>
          </a:prstGeom>
          <a:noFill/>
        </p:spPr>
        <p:txBody>
          <a:bodyPr wrap="none">
            <a:spAutoFit/>
          </a:bodyPr>
          <a:lstStyle/>
          <a:p>
            <a:pPr algn="l" defTabSz="457200">
              <a:buNone/>
            </a:pPr>
            <a:r>
              <a:rPr lang="el-GR" sz="1800" b="0" i="0" dirty="0" smtClean="0">
                <a:latin typeface="Trebuchet MS"/>
                <a:ea typeface="ヒラギノ角ゴ Pro W3"/>
                <a:cs typeface="ヒラギノ角ゴ Pro W3"/>
              </a:rPr>
              <a:t>*622 ασθενείς με OAB έλαβαν για 1 έτος τουλάχιστον</a:t>
            </a:r>
            <a:endParaRPr lang="el-GR" sz="1800" b="0" i="0" dirty="0">
              <a:latin typeface="Trebuchet MS"/>
              <a:ea typeface="ヒラギノ角ゴ Pro W3"/>
              <a:cs typeface="ヒラギノ角ゴ Pro W3"/>
            </a:endParaRPr>
          </a:p>
        </p:txBody>
      </p:sp>
      <p:cxnSp>
        <p:nvCxnSpPr>
          <p:cNvPr id="11" name="Elbow Connector 10"/>
          <p:cNvCxnSpPr>
            <a:stCxn id="3" idx="2"/>
            <a:endCxn id="10" idx="0"/>
          </p:cNvCxnSpPr>
          <p:nvPr/>
        </p:nvCxnSpPr>
        <p:spPr>
          <a:xfrm rot="16200000" flipH="1">
            <a:off x="5306616" y="1398984"/>
            <a:ext cx="728663" cy="2197894"/>
          </a:xfrm>
          <a:prstGeom prst="bentConnector3">
            <a:avLst>
              <a:gd name="adj1" fmla="val 50000"/>
            </a:avLst>
          </a:prstGeom>
          <a:ln w="38100">
            <a:solidFill>
              <a:schemeClr val="tx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3" name="Elbow Connector 12"/>
          <p:cNvCxnSpPr>
            <a:stCxn id="3" idx="2"/>
            <a:endCxn id="9" idx="0"/>
          </p:cNvCxnSpPr>
          <p:nvPr/>
        </p:nvCxnSpPr>
        <p:spPr>
          <a:xfrm rot="5400000">
            <a:off x="3109516" y="1399778"/>
            <a:ext cx="728663" cy="2196306"/>
          </a:xfrm>
          <a:prstGeom prst="bentConnector3">
            <a:avLst>
              <a:gd name="adj1" fmla="val 50000"/>
            </a:avLst>
          </a:prstGeom>
          <a:ln w="38100">
            <a:solidFill>
              <a:schemeClr val="tx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0" idx="2"/>
            <a:endCxn id="8" idx="0"/>
          </p:cNvCxnSpPr>
          <p:nvPr/>
        </p:nvCxnSpPr>
        <p:spPr>
          <a:xfrm>
            <a:off x="6769894" y="4224759"/>
            <a:ext cx="4763" cy="418679"/>
          </a:xfrm>
          <a:prstGeom prst="straightConnector1">
            <a:avLst/>
          </a:prstGeom>
          <a:ln w="38100">
            <a:solidFill>
              <a:schemeClr val="tx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7660" name="スライド番号プレースホルダ 3"/>
          <p:cNvSpPr>
            <a:spLocks noGrp="1"/>
          </p:cNvSpPr>
          <p:nvPr>
            <p:ph type="sldNum" sz="quarter" idx="10"/>
          </p:nvPr>
        </p:nvSpPr>
        <p:spPr bwMode="auto">
          <a:xfrm>
            <a:off x="8604250" y="0"/>
            <a:ext cx="539750" cy="215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defTabSz="457200">
              <a:buNone/>
            </a:pPr>
            <a:fld id="{ED71F35F-9632-4B05-8C1D-8102942EF25C}" type="slidenum">
              <a:rPr lang="el-GR" altLang="ja-JP" sz="800" b="0" i="0" smtClean="0">
                <a:solidFill>
                  <a:srgbClr val="000000"/>
                </a:solidFill>
                <a:latin typeface="Arial"/>
                <a:ea typeface="ヒラギノ角ゴ Pro W3"/>
                <a:cs typeface="ヒラギノ角ゴ Pro W3"/>
              </a:rPr>
              <a:pPr algn="ctr" defTabSz="457200">
                <a:buNone/>
              </a:pPr>
              <a:t>98</a:t>
            </a:fld>
            <a:endParaRPr lang="el-GR" altLang="ja-JP" sz="800" b="0" i="0" dirty="0">
              <a:solidFill>
                <a:srgbClr val="000000"/>
              </a:solidFill>
              <a:latin typeface="Arial"/>
              <a:ea typeface="ヒラギノ角ゴ Pro W3"/>
              <a:cs typeface="ヒラギノ角ゴ Pro W3"/>
            </a:endParaRP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b="1" dirty="0" err="1" smtClean="0"/>
              <a:t>Mirabegron</a:t>
            </a:r>
            <a:r>
              <a:rPr lang="en-US" b="1" dirty="0" smtClean="0"/>
              <a:t>-EAU Guidelines 201</a:t>
            </a:r>
            <a:r>
              <a:rPr lang="el-GR" b="1" dirty="0" smtClean="0"/>
              <a:t>8</a:t>
            </a:r>
            <a:endParaRPr lang="el-GR" b="1" dirty="0"/>
          </a:p>
        </p:txBody>
      </p:sp>
      <p:graphicFrame>
        <p:nvGraphicFramePr>
          <p:cNvPr id="4" name="3 - Πίνακας"/>
          <p:cNvGraphicFramePr>
            <a:graphicFrameLocks noGrp="1"/>
          </p:cNvGraphicFramePr>
          <p:nvPr/>
        </p:nvGraphicFramePr>
        <p:xfrm>
          <a:off x="144016" y="1290568"/>
          <a:ext cx="8820472" cy="3114040"/>
        </p:xfrm>
        <a:graphic>
          <a:graphicData uri="http://schemas.openxmlformats.org/drawingml/2006/table">
            <a:tbl>
              <a:tblPr firstRow="1" bandRow="1">
                <a:tableStyleId>{5C22544A-7EE6-4342-B048-85BDC9FD1C3A}</a:tableStyleId>
              </a:tblPr>
              <a:tblGrid>
                <a:gridCol w="8244408"/>
                <a:gridCol w="576064"/>
              </a:tblGrid>
              <a:tr h="370840">
                <a:tc>
                  <a:txBody>
                    <a:bodyPr/>
                    <a:lstStyle/>
                    <a:p>
                      <a:r>
                        <a:rPr lang="el-GR" dirty="0" smtClean="0"/>
                        <a:t>Δεδομένα </a:t>
                      </a:r>
                      <a:endParaRPr lang="el-GR" dirty="0"/>
                    </a:p>
                  </a:txBody>
                  <a:tcPr/>
                </a:tc>
                <a:tc>
                  <a:txBody>
                    <a:bodyPr/>
                    <a:lstStyle/>
                    <a:p>
                      <a:r>
                        <a:rPr lang="en-US" dirty="0" smtClean="0"/>
                        <a:t>LE</a:t>
                      </a:r>
                      <a:endParaRPr lang="el-GR" dirty="0"/>
                    </a:p>
                  </a:txBody>
                  <a:tcPr/>
                </a:tc>
              </a:tr>
              <a:tr h="370840">
                <a:tc>
                  <a:txBody>
                    <a:bodyPr/>
                    <a:lstStyle/>
                    <a:p>
                      <a:r>
                        <a:rPr lang="el-GR" dirty="0" smtClean="0"/>
                        <a:t>Το </a:t>
                      </a:r>
                      <a:r>
                        <a:rPr lang="en-US" dirty="0" err="1" smtClean="0"/>
                        <a:t>Mirabegron</a:t>
                      </a:r>
                      <a:r>
                        <a:rPr lang="el-GR" dirty="0" smtClean="0"/>
                        <a:t>  είναι καλύτερο</a:t>
                      </a:r>
                      <a:r>
                        <a:rPr lang="el-GR" baseline="0" dirty="0" smtClean="0"/>
                        <a:t> από το εικονικό φάρμακο και εξίσου αποτελεσματικό με τα </a:t>
                      </a:r>
                      <a:r>
                        <a:rPr lang="el-GR" baseline="0" dirty="0" err="1" smtClean="0"/>
                        <a:t>αντιμουσκαρινικά</a:t>
                      </a:r>
                      <a:r>
                        <a:rPr lang="el-GR" baseline="0" dirty="0" smtClean="0"/>
                        <a:t> στην βελτίωση των  συμπτωμάτων της </a:t>
                      </a:r>
                      <a:r>
                        <a:rPr lang="en-US" baseline="0" dirty="0" smtClean="0"/>
                        <a:t>UUI</a:t>
                      </a:r>
                    </a:p>
                    <a:p>
                      <a:endParaRPr lang="el-GR" dirty="0"/>
                    </a:p>
                  </a:txBody>
                  <a:tcPr/>
                </a:tc>
                <a:tc>
                  <a:txBody>
                    <a:bodyPr/>
                    <a:lstStyle/>
                    <a:p>
                      <a:r>
                        <a:rPr lang="en-US" dirty="0" smtClean="0"/>
                        <a:t>1a</a:t>
                      </a:r>
                      <a:endParaRPr lang="el-GR" dirty="0"/>
                    </a:p>
                  </a:txBody>
                  <a:tcPr/>
                </a:tc>
              </a:tr>
              <a:tr h="370840">
                <a:tc>
                  <a:txBody>
                    <a:bodyPr/>
                    <a:lstStyle/>
                    <a:p>
                      <a:r>
                        <a:rPr lang="el-GR" dirty="0" smtClean="0"/>
                        <a:t>Τα</a:t>
                      </a:r>
                      <a:r>
                        <a:rPr lang="el-GR" baseline="0" dirty="0" smtClean="0"/>
                        <a:t> ποσοστά ανεπιθύμητων ενεργειών είναι παρόμοια με το εικονικό φάρμακο</a:t>
                      </a:r>
                    </a:p>
                    <a:p>
                      <a:endParaRPr lang="el-GR" dirty="0"/>
                    </a:p>
                  </a:txBody>
                  <a:tcPr/>
                </a:tc>
                <a:tc>
                  <a:txBody>
                    <a:bodyPr/>
                    <a:lstStyle/>
                    <a:p>
                      <a:r>
                        <a:rPr lang="en-US" dirty="0" smtClean="0"/>
                        <a:t>1a</a:t>
                      </a:r>
                      <a:endParaRPr lang="el-GR" dirty="0"/>
                    </a:p>
                  </a:txBody>
                  <a:tcPr/>
                </a:tc>
              </a:tr>
              <a:tr h="370840">
                <a:tc>
                  <a:txBody>
                    <a:bodyPr/>
                    <a:lstStyle/>
                    <a:p>
                      <a:r>
                        <a:rPr lang="el-GR" dirty="0" smtClean="0"/>
                        <a:t>Ασθενείς που δεν αντιμετωπίζονται ικανοποιητικά με </a:t>
                      </a:r>
                      <a:r>
                        <a:rPr lang="el-GR" dirty="0" err="1" smtClean="0"/>
                        <a:t>σολιφενακίνη</a:t>
                      </a:r>
                      <a:r>
                        <a:rPr lang="el-GR" dirty="0" smtClean="0"/>
                        <a:t> 5 </a:t>
                      </a:r>
                      <a:r>
                        <a:rPr lang="en-US" dirty="0" smtClean="0"/>
                        <a:t>mg </a:t>
                      </a:r>
                      <a:r>
                        <a:rPr lang="el-GR" dirty="0" smtClean="0"/>
                        <a:t>μπορεί</a:t>
                      </a:r>
                      <a:r>
                        <a:rPr lang="el-GR" baseline="0" dirty="0" smtClean="0"/>
                        <a:t> να ωφεληθούν περισσότερο από την προσθήκη </a:t>
                      </a:r>
                      <a:r>
                        <a:rPr lang="en-US" baseline="0" dirty="0" err="1" smtClean="0"/>
                        <a:t>Mirabegron</a:t>
                      </a:r>
                      <a:r>
                        <a:rPr lang="en-US" baseline="0" dirty="0" smtClean="0"/>
                        <a:t> </a:t>
                      </a:r>
                      <a:r>
                        <a:rPr lang="el-GR" baseline="0" dirty="0" smtClean="0"/>
                        <a:t>σε σύγκριση με την αύξηση της δόσης της </a:t>
                      </a:r>
                      <a:r>
                        <a:rPr lang="el-GR" baseline="0" dirty="0" err="1" smtClean="0"/>
                        <a:t>σολιφενακίνης</a:t>
                      </a:r>
                      <a:endParaRPr lang="el-GR" baseline="0" dirty="0" smtClean="0"/>
                    </a:p>
                    <a:p>
                      <a:endParaRPr lang="el-GR" dirty="0"/>
                    </a:p>
                  </a:txBody>
                  <a:tcPr/>
                </a:tc>
                <a:tc>
                  <a:txBody>
                    <a:bodyPr/>
                    <a:lstStyle/>
                    <a:p>
                      <a:r>
                        <a:rPr lang="en-US" dirty="0" smtClean="0"/>
                        <a:t>1b</a:t>
                      </a:r>
                      <a:endParaRPr lang="el-GR" dirty="0"/>
                    </a:p>
                  </a:txBody>
                  <a:tcPr/>
                </a:tc>
              </a:tr>
            </a:tbl>
          </a:graphicData>
        </a:graphic>
      </p:graphicFrame>
      <p:graphicFrame>
        <p:nvGraphicFramePr>
          <p:cNvPr id="6" name="5 - Πίνακας"/>
          <p:cNvGraphicFramePr>
            <a:graphicFrameLocks noGrp="1"/>
          </p:cNvGraphicFramePr>
          <p:nvPr/>
        </p:nvGraphicFramePr>
        <p:xfrm>
          <a:off x="179512" y="5013176"/>
          <a:ext cx="8736632" cy="1280160"/>
        </p:xfrm>
        <a:graphic>
          <a:graphicData uri="http://schemas.openxmlformats.org/drawingml/2006/table">
            <a:tbl>
              <a:tblPr firstRow="1" bandRow="1">
                <a:tableStyleId>{5C22544A-7EE6-4342-B048-85BDC9FD1C3A}</a:tableStyleId>
              </a:tblPr>
              <a:tblGrid>
                <a:gridCol w="7344816"/>
                <a:gridCol w="1391816"/>
              </a:tblGrid>
              <a:tr h="370840">
                <a:tc>
                  <a:txBody>
                    <a:bodyPr/>
                    <a:lstStyle/>
                    <a:p>
                      <a:r>
                        <a:rPr lang="el-GR" dirty="0" smtClean="0"/>
                        <a:t>Συστάσεις</a:t>
                      </a:r>
                      <a:r>
                        <a:rPr lang="el-GR" baseline="0" dirty="0" smtClean="0"/>
                        <a:t> </a:t>
                      </a:r>
                      <a:endParaRPr lang="el-GR" dirty="0"/>
                    </a:p>
                  </a:txBody>
                  <a:tcPr/>
                </a:tc>
                <a:tc>
                  <a:txBody>
                    <a:bodyPr/>
                    <a:lstStyle/>
                    <a:p>
                      <a:r>
                        <a:rPr lang="en-US" dirty="0" smtClean="0"/>
                        <a:t>Strength</a:t>
                      </a:r>
                      <a:r>
                        <a:rPr lang="en-US" baseline="0" dirty="0" smtClean="0"/>
                        <a:t> Rating</a:t>
                      </a:r>
                      <a:endParaRPr lang="el-GR" dirty="0"/>
                    </a:p>
                  </a:txBody>
                  <a:tcPr/>
                </a:tc>
              </a:tr>
              <a:tr h="370840">
                <a:tc>
                  <a:txBody>
                    <a:bodyPr/>
                    <a:lstStyle/>
                    <a:p>
                      <a:r>
                        <a:rPr lang="el-GR" dirty="0" smtClean="0"/>
                        <a:t>Σε ασθενείς με επιτακτικού</a:t>
                      </a:r>
                      <a:r>
                        <a:rPr lang="el-GR" baseline="0" dirty="0" smtClean="0"/>
                        <a:t> τύπου ακράτεια ούρων και ανεπαρκή βελτίωση με τις συντηρητικές θεραπείες χορηγήστε </a:t>
                      </a:r>
                      <a:r>
                        <a:rPr lang="en-US" baseline="0" dirty="0" err="1" smtClean="0"/>
                        <a:t>Mirabegron</a:t>
                      </a:r>
                      <a:r>
                        <a:rPr lang="el-GR" baseline="0" dirty="0" smtClean="0"/>
                        <a:t> ή </a:t>
                      </a:r>
                      <a:r>
                        <a:rPr lang="el-GR" baseline="0" dirty="0" err="1" smtClean="0"/>
                        <a:t>αντιμουσκαρινικά</a:t>
                      </a:r>
                      <a:endParaRPr lang="el-GR" dirty="0"/>
                    </a:p>
                  </a:txBody>
                  <a:tcPr/>
                </a:tc>
                <a:tc>
                  <a:txBody>
                    <a:bodyPr/>
                    <a:lstStyle/>
                    <a:p>
                      <a:r>
                        <a:rPr lang="el-GR" dirty="0" smtClean="0"/>
                        <a:t>Ισχυρή</a:t>
                      </a:r>
                      <a:endParaRPr lang="el-GR" dirty="0"/>
                    </a:p>
                  </a:txBody>
                  <a:tcPr/>
                </a:tc>
              </a:tr>
            </a:tbl>
          </a:graphicData>
        </a:graphic>
      </p:graphicFrame>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347</TotalTime>
  <Words>4691</Words>
  <Application>Microsoft Office PowerPoint</Application>
  <PresentationFormat>Προβολή στην οθόνη (4:3)</PresentationFormat>
  <Paragraphs>1184</Paragraphs>
  <Slides>158</Slides>
  <Notes>26</Notes>
  <HiddenSlides>0</HiddenSlides>
  <MMClips>1</MMClips>
  <ScaleCrop>false</ScaleCrop>
  <HeadingPairs>
    <vt:vector size="6" baseType="variant">
      <vt:variant>
        <vt:lpstr>Θέμα</vt:lpstr>
      </vt:variant>
      <vt:variant>
        <vt:i4>1</vt:i4>
      </vt:variant>
      <vt:variant>
        <vt:lpstr>Ενσωματωμένοι διακομιστές OLE</vt:lpstr>
      </vt:variant>
      <vt:variant>
        <vt:i4>5</vt:i4>
      </vt:variant>
      <vt:variant>
        <vt:lpstr>Τίτλοι διαφανειών</vt:lpstr>
      </vt:variant>
      <vt:variant>
        <vt:i4>158</vt:i4>
      </vt:variant>
    </vt:vector>
  </HeadingPairs>
  <TitlesOfParts>
    <vt:vector size="164" baseType="lpstr">
      <vt:lpstr>Θέμα του Office</vt:lpstr>
      <vt:lpstr>Document</vt:lpstr>
      <vt:lpstr>Foto de Photo Editor</vt:lpstr>
      <vt:lpstr>Slide</vt:lpstr>
      <vt:lpstr>Bitmap</vt:lpstr>
      <vt:lpstr>Image</vt:lpstr>
      <vt:lpstr>ΛΕΙΤΟΥΡΓΙΚΗ ΟΥΡΟΛΟΓΙΑ</vt:lpstr>
      <vt:lpstr>Παρουσίαση του PowerPoint</vt:lpstr>
      <vt:lpstr>Λειτουργία κατώτερου ουροποιητικού</vt:lpstr>
      <vt:lpstr>Παρουσίαση του PowerPoint</vt:lpstr>
      <vt:lpstr>Φάση Πλήρωσης</vt:lpstr>
      <vt:lpstr>Παρουσίαση του PowerPoint</vt:lpstr>
      <vt:lpstr>Παρουσίαση του PowerPoint</vt:lpstr>
      <vt:lpstr>Λειτουργία κατώτερου ουροποιητικού συστήματος</vt:lpstr>
      <vt:lpstr>Ουροδόχος κύστη</vt:lpstr>
      <vt:lpstr>Λειτουργία Ουροθηλίου</vt:lpstr>
      <vt:lpstr>Εξωστήρας μυς</vt:lpstr>
      <vt:lpstr>Χόριο-Εξωστήρα μυ</vt:lpstr>
      <vt:lpstr>Αισθητικές (προσαγωγές) ίνες</vt:lpstr>
      <vt:lpstr>Παρουσίαση του PowerPoint</vt:lpstr>
      <vt:lpstr>Παρουσίαση του PowerPoint</vt:lpstr>
      <vt:lpstr>Ανώτερα εγκεφαλικά κέντρα</vt:lpstr>
      <vt:lpstr>Παρουσίαση του PowerPoint</vt:lpstr>
      <vt:lpstr>Παρουσίαση του PowerPoint</vt:lpstr>
      <vt:lpstr>Ανώτερα εγκεφαλικά κέντρα</vt:lpstr>
      <vt:lpstr>Ανώτερα εγκεφαλικά κέντρα</vt:lpstr>
      <vt:lpstr>Κύκλωμα 1: Μηχανικό (στέλεχος, μεσεγκέφαλος)</vt:lpstr>
      <vt:lpstr>Κύκλωμα 2: ασφάλεια (λιμβικό)</vt:lpstr>
      <vt:lpstr>Κύκλωμα 3: κοινωνικό (φλοιός, νήσος, έλικα του πρόσθιου προσαγωγίου) </vt:lpstr>
      <vt:lpstr>Παρουσίαση του PowerPoint</vt:lpstr>
      <vt:lpstr>Με την πλήρωση της κύστης διεγείρονται τασεοϋποδοχείς στο τοίχωματης ουροδόχου κύστης και προσαγωγά (αισθητικά) ερεθίσματα από το τοίχωμα της κύστης διαμέσου του πυελικού (παρασυμπαθητικού) νεύρου ανέρχονται στο ιερό κέντρο ούρησης (Ι2-Ι4 νευροτόμια). Στη συνέχεια με τα οπίσθια δεμάτια του Ν.Μ. ανέρχονται στα κέντρα του εγκεφάλου, όπου σταδιακά γίνεται αντιληπτό το αίσθημα πληρότητας της κύστης. Το συμπαθητικό  μέσω του υπογάστριου νεύρου διεγείρει τη χάλαση του εξωστήρα και τη σύσπαση του έσω σφιγκτήρα. Το κινητικό τμήμα του αιδοιϊκού νεύρου διατηρεί τον σφιγκτήρα της ουρήθρας σε σύσπαση για διατήρηση της εγκράτειας των ούρων.</vt:lpstr>
      <vt:lpstr>Όταν η αντίληψη της πληρότητας της κύστης συνάδει με την καταλληλότητα των κοινωνικών συμβάσεων που αφορούν στον επιτρεπόμενο τόπο και χρόνο (επεξεργασία ερεθισμάτων μέσα από τον φλοιό και λιμβικό σύστημα), τότε απαγωγά (κινητικά) ερεθΙσματα από το γεφυρικό κέντρο ούρησης μέσω των πρόσθιων δεματΙων του Ν.Μ. κατέρχονται στο ιερό κέντρο ούρησης. Από εκεί, μέσω των κινητικών ινών του πυελικού νεύρου τα απαγωγά ερεθίσματα καταλήγουν στον εξωστήρα μυ της κύστης που συσπάται. Παράλληλα, μέσω του αιδοιϊκού νεύρου καταργείται η σύσπαση του σφιγκτήρα της ουρήθρας και επιτυγχάνεται η ούρηση.  </vt:lpstr>
      <vt:lpstr>Λειτουργία κατώτερου ουροποιητικού</vt:lpstr>
      <vt:lpstr>Συμπτώματα κατώτερου ουροποιητικού</vt:lpstr>
      <vt:lpstr>Παρουσίαση του PowerPoint</vt:lpstr>
      <vt:lpstr>Έπειξη για ούρηση (urge) </vt:lpstr>
      <vt:lpstr>Συχνουρία- Νυκτουρία </vt:lpstr>
      <vt:lpstr>Ακράτεια ούρων</vt:lpstr>
      <vt:lpstr>Συμπτώματα κατώτερου ουροποιητικού</vt:lpstr>
      <vt:lpstr>Τοπογραφία νευρολογικής βλάβης</vt:lpstr>
      <vt:lpstr>Τοπογραφία βλάβης και συμπτωματολογία</vt:lpstr>
      <vt:lpstr>Τοπογραφία βλάβης και συμπτωματολογία</vt:lpstr>
      <vt:lpstr>Τοπογραφία βλάβης και συμπτωματολογία</vt:lpstr>
      <vt:lpstr>Διάγνωση </vt:lpstr>
      <vt:lpstr>ΔΙΑΓΝΩΣΤΙΚΗ ΠΡΟΣΕΓΓΙΣΗ</vt:lpstr>
      <vt:lpstr>Ιστορικό </vt:lpstr>
      <vt:lpstr>Ιστορικό </vt:lpstr>
      <vt:lpstr>Παθήσεις και φαρμακευτική αγωγή που μπορεί να προκαλούν συμπτώματα από το ΚΟΣ</vt:lpstr>
      <vt:lpstr>Κλινική εξέταση</vt:lpstr>
      <vt:lpstr>Έλεγχος αισθητικότητας στα οσφυοϊερά  δερμοτόμια</vt:lpstr>
      <vt:lpstr>Εκτίμηση πρόπτωσης πυελικών οργάνων</vt:lpstr>
      <vt:lpstr>Εστιασμένη κλινική εξέταση ♂ ♀</vt:lpstr>
      <vt:lpstr>Ουροροομετρία-Μέτρηση PVR </vt:lpstr>
      <vt:lpstr>ΗΜΕΡΟΛΟΓΙΟ ΟΥΡΗΣΗΣ</vt:lpstr>
      <vt:lpstr>Pad test</vt:lpstr>
      <vt:lpstr>Ερωτηματολόγια </vt:lpstr>
      <vt:lpstr>Ουροδυναμικός έλεγχος</vt:lpstr>
      <vt:lpstr>Σκοπός της ουροδυναμικής</vt:lpstr>
      <vt:lpstr>Σημαντικό</vt:lpstr>
      <vt:lpstr>LUTS και ουροδυναμική</vt:lpstr>
      <vt:lpstr>Ενδείξεις  UDS</vt:lpstr>
      <vt:lpstr>Ουροδυναμική -εξοπλισμός</vt:lpstr>
      <vt:lpstr>Θέση εξέτασης ασθενούς</vt:lpstr>
      <vt:lpstr>Πλήρης επεμβατικός ουροδυναμικός έλεγχος</vt:lpstr>
      <vt:lpstr>Κυστεομανομετρία πλήρωσης</vt:lpstr>
      <vt:lpstr>Έναρξη της εξέτασης</vt:lpstr>
      <vt:lpstr>Τι πρέπει να ελέγxουμε στη κυστεομανομετρία πλήρωσης </vt:lpstr>
      <vt:lpstr>Αισθητικότητα</vt:lpstr>
      <vt:lpstr>FDV: Το αίσθημα που θα οδηγούσε τον ασθενή προς ούρηση την επόμενη κατάλληλη χρονική στιγμή </vt:lpstr>
      <vt:lpstr>Αισθητικότητα</vt:lpstr>
      <vt:lpstr>Φυσιολογικές τιμές χωρητικότητας-αισθητικότητας</vt:lpstr>
      <vt:lpstr>Πως περιγράφονται</vt:lpstr>
      <vt:lpstr>Compliance-Διατασιμότητα </vt:lpstr>
      <vt:lpstr>Διατασιμότητα</vt:lpstr>
      <vt:lpstr>Υπερλειτουργία εξωστήρα</vt:lpstr>
      <vt:lpstr>Παρουσίαση του PowerPoint</vt:lpstr>
      <vt:lpstr>Δυσσυνέργεια εξωστήρα-έξω σφιγκτήρα</vt:lpstr>
      <vt:lpstr>Παρουσίαση του PowerPoint</vt:lpstr>
      <vt:lpstr>Ουροδυναμική ακράτεια προσπάθειας </vt:lpstr>
      <vt:lpstr>Σύγχρονη μελέτη ροής – πίεσης  Μας δίνει πληροφορίες για τη φάση κένωσης και συγκεκριμένα εάν ο εξωστήρας μπορεί να αναπτύξει ικανοποιητικές πιέσεις, όπως επίσης για το εάν έχουμε ή όχι απόφραξη       Abrams P, GriffithsDJ. Br.J Urol  1979     Abrams P. In Urodynamics 2nd edition, Springer. p76-88 </vt:lpstr>
      <vt:lpstr>Παρουσίαση του PowerPoint</vt:lpstr>
      <vt:lpstr>Απόφραξη</vt:lpstr>
      <vt:lpstr>Οριακός εξωστήρας &amp; κοιλιακή ούρηση</vt:lpstr>
      <vt:lpstr>Υπολειτουργικότητα εξωστήρα &amp; μη διατήρηση συστολής</vt:lpstr>
      <vt:lpstr> Απόφραξη+Μη διατήρηση συστολής</vt:lpstr>
      <vt:lpstr>Μη συστελλόμενος εξωστήρας</vt:lpstr>
      <vt:lpstr>Για το θέμα της απόφραξης καθώς και της ικανότητας συστολής του εξωστήρα  μεγάλη βοήθεια προσφέρουν ειδικά νομογράμματα και δείκτες .</vt:lpstr>
      <vt:lpstr>Δείκτης υποκυστικής απόφραξης</vt:lpstr>
      <vt:lpstr>Παρουσίαση του PowerPoint</vt:lpstr>
      <vt:lpstr>Παρουσίαση του PowerPoint</vt:lpstr>
      <vt:lpstr>Νομόγραμμα Blaivas-Groutz για γυναικεία απόφραξη </vt:lpstr>
      <vt:lpstr>Αξιολόγηση συσταλτότητας του εξωστήρα σε άνδρες 1</vt:lpstr>
      <vt:lpstr>Αξιολόγηση συσταλτότητας του εξωστήρα σε γυναίκες 1</vt:lpstr>
      <vt:lpstr>Περαιτέρω διαγνωστικές εξετάσεις</vt:lpstr>
      <vt:lpstr>Θεραπεία Υπερλειτουργικής κύστης-επιτακτικού τύπου ακράτειας ούρων </vt:lpstr>
      <vt:lpstr>Απλές κλινικές παρεμβάσεις</vt:lpstr>
      <vt:lpstr>Θεραπεία συμπεριφοράς</vt:lpstr>
      <vt:lpstr>Αλλαγή τρόπου ζωής </vt:lpstr>
      <vt:lpstr>Εκπαίδευση (επανεκπαίδευση) κύστης</vt:lpstr>
      <vt:lpstr>Αντιμουσκαρινικά </vt:lpstr>
      <vt:lpstr>Προβλήματα αντιμουσκαρινικών</vt:lpstr>
      <vt:lpstr>Ανεπιθύμητες ενέργειες</vt:lpstr>
      <vt:lpstr>Παρουσίαση του PowerPoint</vt:lpstr>
      <vt:lpstr>Mirabegron (β3-διεγέρτης) </vt:lpstr>
      <vt:lpstr>Mirabegron-EAU Guidelines 2018</vt:lpstr>
      <vt:lpstr>Παρουσίαση του PowerPoint</vt:lpstr>
      <vt:lpstr>Αλλαντική τοξίνη Α σε ιδιοπαθή υπερλειτουργική κύστη</vt:lpstr>
      <vt:lpstr>Παρουσίαση του PowerPoint</vt:lpstr>
      <vt:lpstr>Ενδείξεις αλλαντικής τοξίνης Α σε UUI</vt:lpstr>
      <vt:lpstr>Ηλεκτρική νευροτροποποίηση</vt:lpstr>
      <vt:lpstr>Διαδερμική διέγερση οπίσθιου κνημιαίου νεύρου (P-PTNS)</vt:lpstr>
      <vt:lpstr>Επεμβατική Ιερή Νευροτροποποίηση</vt:lpstr>
      <vt:lpstr>Μεγεθυντική κυστεοπλαστική</vt:lpstr>
      <vt:lpstr>Ακράτεια προσπάθειας </vt:lpstr>
      <vt:lpstr>Θεραπεία </vt:lpstr>
      <vt:lpstr>Βοηθήματα ακράτειας</vt:lpstr>
      <vt:lpstr>PFMT σε γυναίκες με ακράτεια προσπάθειας</vt:lpstr>
      <vt:lpstr>PFMT για ακράτεια μετά ΡΠ      EAU Guidelines 2017</vt:lpstr>
      <vt:lpstr>Φαρμακευτική θεραπεία ακράτειας προσπάθειας σε γυναίκες</vt:lpstr>
      <vt:lpstr>Φαρμακευτική θεραπεία ακράτειας προσπάθειας σε άντρες</vt:lpstr>
      <vt:lpstr>Χειρουργική αντιμετώπιση</vt:lpstr>
      <vt:lpstr>Διογκωτικοί παράγοντες</vt:lpstr>
      <vt:lpstr>Παρουσίαση του PowerPoint</vt:lpstr>
      <vt:lpstr>Παρουσίαση του PowerPoint</vt:lpstr>
      <vt:lpstr>Κλασσικές τεχνικές αντιμετώπισης ακράτειας προσπάθειας</vt:lpstr>
      <vt:lpstr>Αυτόλογα Slings (απονεύρωση ορθού κοιλιακού)</vt:lpstr>
      <vt:lpstr>Παρουσίαση του PowerPoint</vt:lpstr>
      <vt:lpstr>Διογκωτικοί παράγοντες σε άντρες</vt:lpstr>
      <vt:lpstr>Ανδρικά Slings</vt:lpstr>
      <vt:lpstr>Παρουσίαση του PowerPoint</vt:lpstr>
      <vt:lpstr>Παρουσίαση του PowerPoint</vt:lpstr>
      <vt:lpstr>Παρουσίαση του PowerPoint</vt:lpstr>
      <vt:lpstr>Παρουσίαση του PowerPoint</vt:lpstr>
      <vt:lpstr>Compressive Devices</vt:lpstr>
      <vt:lpstr>Pro-ACT system</vt:lpstr>
      <vt:lpstr>Τεχνητός σφιγκτήρας (AUS-800™, AMS) </vt:lpstr>
      <vt:lpstr>Θεραπεία ακράτειας μικτού τύπου</vt:lpstr>
      <vt:lpstr>Παρουσίαση του PowerPoint</vt:lpstr>
      <vt:lpstr>Αρχική αντιμετώπιση </vt:lpstr>
      <vt:lpstr>Αντιμετώπιση νευρογενούς υπερλειτουργίας εξωστήρα (ΝΥΕ)</vt:lpstr>
      <vt:lpstr>Θεραπεία συμπεριφοράς</vt:lpstr>
      <vt:lpstr>Φαρμακοθεραπεία της ΝΥΕ:  τα δεδομένα </vt:lpstr>
      <vt:lpstr>β3-αγωνιστές και νευρογενής κύστη</vt:lpstr>
      <vt:lpstr>Όταν αποτυγχάνει η θεραπεία α΄ γραμμής</vt:lpstr>
      <vt:lpstr>DIGNITY Study</vt:lpstr>
      <vt:lpstr>Ασφάλεια </vt:lpstr>
      <vt:lpstr>Αποτελεσματικότητα επαναληπτικών κύκλων BOTOX® </vt:lpstr>
      <vt:lpstr>Ηλεκτρική νευροτροποποίηση</vt:lpstr>
      <vt:lpstr>Μεγεθυντική κυστεοπλαστική</vt:lpstr>
      <vt:lpstr>Αντιμετώπιση διαταραχών κένωσης</vt:lpstr>
      <vt:lpstr>Συντηρητική θεραπεία</vt:lpstr>
      <vt:lpstr>Φαρμακοθεραπεία: τα δεδομένα </vt:lpstr>
      <vt:lpstr>Διαλείποντες καθετηριασμοί</vt:lpstr>
      <vt:lpstr>Διαλείποντες καθετηριασμοί σε ασθενείς με τετραπληγία</vt:lpstr>
      <vt:lpstr>Περί καθετηριασμών: οδηγίες</vt:lpstr>
      <vt:lpstr>Ασυμπτωματική βακτηριουρία</vt:lpstr>
      <vt:lpstr>Ασυμπτωματική μικροβιουρία</vt:lpstr>
      <vt:lpstr>Κλινική διάγνωση ουρολοίμωξης σε ασθενείς με νευρογενή κύστη</vt:lpstr>
      <vt:lpstr>Θεραπεία ουρολοιμώξεων</vt:lpstr>
      <vt:lpstr>Θεραπεία ουρολοιμώξεων</vt:lpstr>
      <vt:lpstr>Θεραπεία ουρολοιμώξεων</vt:lpstr>
      <vt:lpstr>Θεραπεία UTI σε ασθενείς με  νευρογενή κύστη-Χημειοπροφύλαξη σε νευρογενή κύστη</vt:lpstr>
      <vt:lpstr>Παρουσίαση του PowerPoint</vt:lpstr>
      <vt:lpstr>Νευρογενής ανεπάρκεια σφιγκτήρα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ΛΕΙΤΟΥΡΓΙΚΗ ΟΥΡΟΛΟΓΙΑ</dc:title>
  <dc:creator>Θανάσης</dc:creator>
  <cp:lastModifiedBy>User</cp:lastModifiedBy>
  <cp:revision>32</cp:revision>
  <dcterms:created xsi:type="dcterms:W3CDTF">2018-04-25T11:34:08Z</dcterms:created>
  <dcterms:modified xsi:type="dcterms:W3CDTF">2018-11-09T09:05:59Z</dcterms:modified>
</cp:coreProperties>
</file>