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2" r:id="rId27"/>
    <p:sldId id="283" r:id="rId28"/>
    <p:sldId id="284" r:id="rId29"/>
    <p:sldId id="285" r:id="rId30"/>
    <p:sldId id="286"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sorterViewPr>
    <p:cViewPr>
      <p:scale>
        <a:sx n="100" d="100"/>
        <a:sy n="100" d="100"/>
      </p:scale>
      <p:origin x="0" y="444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64C552-BAB3-4925-8723-3D6201B7F38E}" type="datetimeFigureOut">
              <a:rPr lang="el-GR" smtClean="0"/>
              <a:t>26/4/2018</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DF6832-8BA4-4AEC-BE65-5EF568BF052D}" type="slidenum">
              <a:rPr lang="el-GR" smtClean="0"/>
              <a:t>‹#›</a:t>
            </a:fld>
            <a:endParaRPr lang="el-GR"/>
          </a:p>
        </p:txBody>
      </p:sp>
    </p:spTree>
    <p:extLst>
      <p:ext uri="{BB962C8B-B14F-4D97-AF65-F5344CB8AC3E}">
        <p14:creationId xmlns:p14="http://schemas.microsoft.com/office/powerpoint/2010/main" val="1878470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F3982428-CA8C-4138-90B8-6BDCEA5116E8}" type="slidenum">
              <a:rPr lang="el-GR" smtClean="0"/>
              <a:t>29</a:t>
            </a:fld>
            <a:endParaRPr lang="el-GR"/>
          </a:p>
        </p:txBody>
      </p:sp>
    </p:spTree>
    <p:extLst>
      <p:ext uri="{BB962C8B-B14F-4D97-AF65-F5344CB8AC3E}">
        <p14:creationId xmlns:p14="http://schemas.microsoft.com/office/powerpoint/2010/main" val="2843068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Ορθογώνιο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Ορθογώνιο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Ορθογώνιο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Τίτλος 7"/>
          <p:cNvSpPr>
            <a:spLocks noGrp="1"/>
          </p:cNvSpPr>
          <p:nvPr>
            <p:ph type="ctrTitle"/>
          </p:nvPr>
        </p:nvSpPr>
        <p:spPr>
          <a:xfrm>
            <a:off x="2362200" y="4038600"/>
            <a:ext cx="6477000" cy="1828800"/>
          </a:xfrm>
        </p:spPr>
        <p:txBody>
          <a:bodyPr anchor="b"/>
          <a:lstStyle>
            <a:lvl1pPr>
              <a:defRPr cap="all" baseline="0"/>
            </a:lvl1pPr>
          </a:lstStyle>
          <a:p>
            <a:r>
              <a:rPr kumimoji="0" lang="el-GR" smtClean="0"/>
              <a:t>Στυλ κύριου τίτλου</a:t>
            </a:r>
            <a:endParaRPr kumimoji="0" lang="en-US"/>
          </a:p>
        </p:txBody>
      </p:sp>
      <p:sp>
        <p:nvSpPr>
          <p:cNvPr id="9" name="Υπότιτλος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Θέση ημερομηνίας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9AB308E9-9DAC-449F-9164-E1E8015AD739}" type="datetimeFigureOut">
              <a:rPr lang="el-GR" smtClean="0"/>
              <a:t>26/4/2018</a:t>
            </a:fld>
            <a:endParaRPr lang="el-GR"/>
          </a:p>
        </p:txBody>
      </p:sp>
      <p:sp>
        <p:nvSpPr>
          <p:cNvPr id="17" name="Θέση υποσέλιδου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l-GR"/>
          </a:p>
        </p:txBody>
      </p:sp>
      <p:sp>
        <p:nvSpPr>
          <p:cNvPr id="29" name="Θέση αριθμού διαφάνειας 28"/>
          <p:cNvSpPr>
            <a:spLocks noGrp="1"/>
          </p:cNvSpPr>
          <p:nvPr>
            <p:ph type="sldNum" sz="quarter" idx="12"/>
          </p:nvPr>
        </p:nvSpPr>
        <p:spPr>
          <a:xfrm>
            <a:off x="8001000" y="228600"/>
            <a:ext cx="838200" cy="381000"/>
          </a:xfrm>
        </p:spPr>
        <p:txBody>
          <a:bodyPr/>
          <a:lstStyle>
            <a:lvl1pPr>
              <a:defRPr>
                <a:solidFill>
                  <a:schemeClr val="tx2"/>
                </a:solidFill>
              </a:defRPr>
            </a:lvl1pPr>
          </a:lstStyle>
          <a:p>
            <a:fld id="{7FD3D60F-3EA1-4A49-AE1A-EAEDFECFEF9C}"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9AB308E9-9DAC-449F-9164-E1E8015AD739}" type="datetimeFigureOut">
              <a:rPr lang="el-GR" smtClean="0"/>
              <a:t>26/4/2018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FD3D60F-3EA1-4A49-AE1A-EAEDFECFEF9C}"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53200" y="609600"/>
            <a:ext cx="2057400" cy="5516563"/>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609600"/>
            <a:ext cx="5562600" cy="5516564"/>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a:xfrm>
            <a:off x="6553200" y="6248402"/>
            <a:ext cx="2209800" cy="365125"/>
          </a:xfrm>
        </p:spPr>
        <p:txBody>
          <a:bodyPr/>
          <a:lstStyle/>
          <a:p>
            <a:fld id="{9AB308E9-9DAC-449F-9164-E1E8015AD739}" type="datetimeFigureOut">
              <a:rPr lang="el-GR" smtClean="0"/>
              <a:t>26/4/2018</a:t>
            </a:fld>
            <a:endParaRPr lang="el-GR"/>
          </a:p>
        </p:txBody>
      </p:sp>
      <p:sp>
        <p:nvSpPr>
          <p:cNvPr id="5" name="Θέση υποσέλιδου 4"/>
          <p:cNvSpPr>
            <a:spLocks noGrp="1"/>
          </p:cNvSpPr>
          <p:nvPr>
            <p:ph type="ftr" sz="quarter" idx="11"/>
          </p:nvPr>
        </p:nvSpPr>
        <p:spPr>
          <a:xfrm>
            <a:off x="457201" y="6248207"/>
            <a:ext cx="5573483" cy="365125"/>
          </a:xfrm>
        </p:spPr>
        <p:txBody>
          <a:bodyPr/>
          <a:lstStyle/>
          <a:p>
            <a:endParaRPr lang="el-GR"/>
          </a:p>
        </p:txBody>
      </p:sp>
      <p:sp>
        <p:nvSpPr>
          <p:cNvPr id="7" name="Ορθογώνιο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Ορθογώνιο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Ορθογώνιο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Θέση αριθμού διαφάνειας 5"/>
          <p:cNvSpPr>
            <a:spLocks noGrp="1"/>
          </p:cNvSpPr>
          <p:nvPr>
            <p:ph type="sldNum" sz="quarter" idx="12"/>
          </p:nvPr>
        </p:nvSpPr>
        <p:spPr>
          <a:xfrm rot="5400000">
            <a:off x="5989638" y="144462"/>
            <a:ext cx="533400" cy="244476"/>
          </a:xfrm>
        </p:spPr>
        <p:txBody>
          <a:bodyPr/>
          <a:lstStyle/>
          <a:p>
            <a:fld id="{7FD3D60F-3EA1-4A49-AE1A-EAEDFECFEF9C}"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612648" y="228600"/>
            <a:ext cx="8153400" cy="990600"/>
          </a:xfrm>
        </p:spPr>
        <p:txBody>
          <a:bodyPr/>
          <a:lstStyle/>
          <a:p>
            <a:r>
              <a:rPr kumimoji="0" lang="el-GR" smtClean="0"/>
              <a:t>Στυλ κύριου τίτλου</a:t>
            </a:r>
            <a:endParaRPr kumimoji="0" lang="en-US"/>
          </a:p>
        </p:txBody>
      </p:sp>
      <p:sp>
        <p:nvSpPr>
          <p:cNvPr id="4" name="Θέση ημερομηνίας 3"/>
          <p:cNvSpPr>
            <a:spLocks noGrp="1"/>
          </p:cNvSpPr>
          <p:nvPr>
            <p:ph type="dt" sz="half" idx="10"/>
          </p:nvPr>
        </p:nvSpPr>
        <p:spPr/>
        <p:txBody>
          <a:bodyPr/>
          <a:lstStyle/>
          <a:p>
            <a:fld id="{9AB308E9-9DAC-449F-9164-E1E8015AD739}" type="datetimeFigureOut">
              <a:rPr lang="el-GR" smtClean="0"/>
              <a:t>26/4/2018</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lvl1pPr>
              <a:defRPr>
                <a:solidFill>
                  <a:srgbClr val="FFFFFF"/>
                </a:solidFill>
              </a:defRPr>
            </a:lvl1pPr>
          </a:lstStyle>
          <a:p>
            <a:fld id="{7FD3D60F-3EA1-4A49-AE1A-EAEDFECFEF9C}" type="slidenum">
              <a:rPr lang="el-GR" smtClean="0"/>
              <a:t>‹#›</a:t>
            </a:fld>
            <a:endParaRPr lang="el-GR"/>
          </a:p>
        </p:txBody>
      </p:sp>
      <p:sp>
        <p:nvSpPr>
          <p:cNvPr id="8" name="Θέση περιεχομένου 7"/>
          <p:cNvSpPr>
            <a:spLocks noGrp="1"/>
          </p:cNvSpPr>
          <p:nvPr>
            <p:ph sz="quarter" idx="1"/>
          </p:nvPr>
        </p:nvSpPr>
        <p:spPr>
          <a:xfrm>
            <a:off x="612648" y="1600200"/>
            <a:ext cx="8153400" cy="44958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Θέση κειμένου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7" name="Ορθογώνιο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Ορθογώνιο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Ορθογώνιο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Τίτλος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Στυλ κύριου τίτλου</a:t>
            </a:r>
            <a:endParaRPr kumimoji="0" lang="en-US"/>
          </a:p>
        </p:txBody>
      </p:sp>
      <p:sp>
        <p:nvSpPr>
          <p:cNvPr id="12" name="Θέση ημερομηνίας 11"/>
          <p:cNvSpPr>
            <a:spLocks noGrp="1"/>
          </p:cNvSpPr>
          <p:nvPr>
            <p:ph type="dt" sz="half" idx="10"/>
          </p:nvPr>
        </p:nvSpPr>
        <p:spPr/>
        <p:txBody>
          <a:bodyPr/>
          <a:lstStyle/>
          <a:p>
            <a:fld id="{9AB308E9-9DAC-449F-9164-E1E8015AD739}" type="datetimeFigureOut">
              <a:rPr lang="el-GR" smtClean="0"/>
              <a:t>26/4/2018</a:t>
            </a:fld>
            <a:endParaRPr lang="el-GR"/>
          </a:p>
        </p:txBody>
      </p:sp>
      <p:sp>
        <p:nvSpPr>
          <p:cNvPr id="13" name="Θέση αριθμού διαφάνειας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FD3D60F-3EA1-4A49-AE1A-EAEDFECFEF9C}" type="slidenum">
              <a:rPr lang="el-GR" smtClean="0"/>
              <a:t>‹#›</a:t>
            </a:fld>
            <a:endParaRPr lang="el-GR"/>
          </a:p>
        </p:txBody>
      </p:sp>
      <p:sp>
        <p:nvSpPr>
          <p:cNvPr id="14" name="Θέση υποσέλιδου 13"/>
          <p:cNvSpPr>
            <a:spLocks noGrp="1"/>
          </p:cNvSpPr>
          <p:nvPr>
            <p:ph type="ftr" sz="quarter" idx="12"/>
          </p:nvPr>
        </p:nvSpPr>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9" name="Θέση περιεχομένου 8"/>
          <p:cNvSpPr>
            <a:spLocks noGrp="1"/>
          </p:cNvSpPr>
          <p:nvPr>
            <p:ph sz="quarter" idx="1"/>
          </p:nvPr>
        </p:nvSpPr>
        <p:spPr>
          <a:xfrm>
            <a:off x="609600" y="1589567"/>
            <a:ext cx="38862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Θέση περιεχομένου 10"/>
          <p:cNvSpPr>
            <a:spLocks noGrp="1"/>
          </p:cNvSpPr>
          <p:nvPr>
            <p:ph sz="quarter" idx="2"/>
          </p:nvPr>
        </p:nvSpPr>
        <p:spPr>
          <a:xfrm>
            <a:off x="4844901" y="1589567"/>
            <a:ext cx="38862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Θέση ημερομηνίας 7"/>
          <p:cNvSpPr>
            <a:spLocks noGrp="1"/>
          </p:cNvSpPr>
          <p:nvPr>
            <p:ph type="dt" sz="half" idx="15"/>
          </p:nvPr>
        </p:nvSpPr>
        <p:spPr/>
        <p:txBody>
          <a:bodyPr rtlCol="0"/>
          <a:lstStyle/>
          <a:p>
            <a:fld id="{9AB308E9-9DAC-449F-9164-E1E8015AD739}" type="datetimeFigureOut">
              <a:rPr lang="el-GR" smtClean="0"/>
              <a:t>26/4/2018</a:t>
            </a:fld>
            <a:endParaRPr lang="el-GR"/>
          </a:p>
        </p:txBody>
      </p:sp>
      <p:sp>
        <p:nvSpPr>
          <p:cNvPr id="10" name="Θέση αριθμού διαφάνειας 9"/>
          <p:cNvSpPr>
            <a:spLocks noGrp="1"/>
          </p:cNvSpPr>
          <p:nvPr>
            <p:ph type="sldNum" sz="quarter" idx="16"/>
          </p:nvPr>
        </p:nvSpPr>
        <p:spPr/>
        <p:txBody>
          <a:bodyPr rtlCol="0"/>
          <a:lstStyle/>
          <a:p>
            <a:fld id="{7FD3D60F-3EA1-4A49-AE1A-EAEDFECFEF9C}" type="slidenum">
              <a:rPr lang="el-GR" smtClean="0"/>
              <a:t>‹#›</a:t>
            </a:fld>
            <a:endParaRPr lang="el-GR"/>
          </a:p>
        </p:txBody>
      </p:sp>
      <p:sp>
        <p:nvSpPr>
          <p:cNvPr id="12" name="Θέση υποσέλιδου 11"/>
          <p:cNvSpPr>
            <a:spLocks noGrp="1"/>
          </p:cNvSpPr>
          <p:nvPr>
            <p:ph type="ftr" sz="quarter" idx="17"/>
          </p:nvPr>
        </p:nvSpPr>
        <p:spPr/>
        <p:txBody>
          <a:bodyPr rtlCol="0"/>
          <a:lstStyle/>
          <a:p>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533400" y="273050"/>
            <a:ext cx="8153400" cy="869950"/>
          </a:xfrm>
        </p:spPr>
        <p:txBody>
          <a:bodyPr anchor="ctr"/>
          <a:lstStyle>
            <a:lvl1pPr>
              <a:defRPr/>
            </a:lvl1pPr>
          </a:lstStyle>
          <a:p>
            <a:r>
              <a:rPr kumimoji="0" lang="el-GR" smtClean="0"/>
              <a:t>Στυλ κύριου τίτλου</a:t>
            </a:r>
            <a:endParaRPr kumimoji="0" lang="en-US"/>
          </a:p>
        </p:txBody>
      </p:sp>
      <p:sp>
        <p:nvSpPr>
          <p:cNvPr id="11" name="Θέση περιεχομένου 10"/>
          <p:cNvSpPr>
            <a:spLocks noGrp="1"/>
          </p:cNvSpPr>
          <p:nvPr>
            <p:ph sz="quarter" idx="2"/>
          </p:nvPr>
        </p:nvSpPr>
        <p:spPr>
          <a:xfrm>
            <a:off x="609600" y="2438400"/>
            <a:ext cx="3886200" cy="35814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Θέση περιεχομένου 12"/>
          <p:cNvSpPr>
            <a:spLocks noGrp="1"/>
          </p:cNvSpPr>
          <p:nvPr>
            <p:ph sz="quarter" idx="4"/>
          </p:nvPr>
        </p:nvSpPr>
        <p:spPr>
          <a:xfrm>
            <a:off x="4800600" y="2438400"/>
            <a:ext cx="3886200" cy="35814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Θέση ημερομηνίας 9"/>
          <p:cNvSpPr>
            <a:spLocks noGrp="1"/>
          </p:cNvSpPr>
          <p:nvPr>
            <p:ph type="dt" sz="half" idx="15"/>
          </p:nvPr>
        </p:nvSpPr>
        <p:spPr/>
        <p:txBody>
          <a:bodyPr rtlCol="0"/>
          <a:lstStyle/>
          <a:p>
            <a:fld id="{9AB308E9-9DAC-449F-9164-E1E8015AD739}" type="datetimeFigureOut">
              <a:rPr lang="el-GR" smtClean="0"/>
              <a:t>26/4/2018</a:t>
            </a:fld>
            <a:endParaRPr lang="el-GR"/>
          </a:p>
        </p:txBody>
      </p:sp>
      <p:sp>
        <p:nvSpPr>
          <p:cNvPr id="12" name="Θέση αριθμού διαφάνειας 11"/>
          <p:cNvSpPr>
            <a:spLocks noGrp="1"/>
          </p:cNvSpPr>
          <p:nvPr>
            <p:ph type="sldNum" sz="quarter" idx="16"/>
          </p:nvPr>
        </p:nvSpPr>
        <p:spPr/>
        <p:txBody>
          <a:bodyPr rtlCol="0"/>
          <a:lstStyle/>
          <a:p>
            <a:fld id="{7FD3D60F-3EA1-4A49-AE1A-EAEDFECFEF9C}" type="slidenum">
              <a:rPr lang="el-GR" smtClean="0"/>
              <a:t>‹#›</a:t>
            </a:fld>
            <a:endParaRPr lang="el-GR"/>
          </a:p>
        </p:txBody>
      </p:sp>
      <p:sp>
        <p:nvSpPr>
          <p:cNvPr id="14" name="Θέση υποσέλιδου 13"/>
          <p:cNvSpPr>
            <a:spLocks noGrp="1"/>
          </p:cNvSpPr>
          <p:nvPr>
            <p:ph type="ftr" sz="quarter" idx="17"/>
          </p:nvPr>
        </p:nvSpPr>
        <p:spPr/>
        <p:txBody>
          <a:bodyPr rtlCol="0"/>
          <a:lstStyle/>
          <a:p>
            <a:endParaRPr lang="el-GR"/>
          </a:p>
        </p:txBody>
      </p:sp>
      <p:sp>
        <p:nvSpPr>
          <p:cNvPr id="16" name="Θέση κειμένου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
        <p:nvSpPr>
          <p:cNvPr id="15" name="Θέση κειμένου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9AB308E9-9DAC-449F-9164-E1E8015AD739}" type="datetimeFigureOut">
              <a:rPr lang="el-GR" smtClean="0"/>
              <a:t>26/4/2018</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lvl1pPr>
              <a:defRPr>
                <a:solidFill>
                  <a:srgbClr val="FFFFFF"/>
                </a:solidFill>
              </a:defRPr>
            </a:lvl1pPr>
          </a:lstStyle>
          <a:p>
            <a:fld id="{7FD3D60F-3EA1-4A49-AE1A-EAEDFECFEF9C}"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AB308E9-9DAC-449F-9164-E1E8015AD739}" type="datetimeFigureOut">
              <a:rPr lang="el-GR" smtClean="0"/>
              <a:t>26/4/2018</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a:xfrm>
            <a:off x="0" y="6248400"/>
            <a:ext cx="533400" cy="381000"/>
          </a:xfrm>
        </p:spPr>
        <p:txBody>
          <a:bodyPr/>
          <a:lstStyle>
            <a:lvl1pPr>
              <a:defRPr>
                <a:solidFill>
                  <a:schemeClr val="tx2"/>
                </a:solidFill>
              </a:defRPr>
            </a:lvl1pPr>
          </a:lstStyle>
          <a:p>
            <a:fld id="{7FD3D60F-3EA1-4A49-AE1A-EAEDFECFEF9C}"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3050"/>
            <a:ext cx="8077200" cy="869950"/>
          </a:xfrm>
        </p:spPr>
        <p:txBody>
          <a:bodyPr anchor="ctr"/>
          <a:lstStyle>
            <a:lvl1pPr algn="l">
              <a:buNone/>
              <a:defRPr sz="4400" b="0"/>
            </a:lvl1pPr>
          </a:lstStyle>
          <a:p>
            <a:r>
              <a:rPr kumimoji="0" lang="el-GR" smtClean="0"/>
              <a:t>Στυλ κύριου τίτλου</a:t>
            </a:r>
            <a:endParaRPr kumimoji="0" lang="en-US"/>
          </a:p>
        </p:txBody>
      </p:sp>
      <p:sp>
        <p:nvSpPr>
          <p:cNvPr id="5" name="Θέση ημερομηνίας 4"/>
          <p:cNvSpPr>
            <a:spLocks noGrp="1"/>
          </p:cNvSpPr>
          <p:nvPr>
            <p:ph type="dt" sz="half" idx="10"/>
          </p:nvPr>
        </p:nvSpPr>
        <p:spPr/>
        <p:txBody>
          <a:bodyPr/>
          <a:lstStyle/>
          <a:p>
            <a:fld id="{9AB308E9-9DAC-449F-9164-E1E8015AD739}" type="datetimeFigureOut">
              <a:rPr lang="el-GR" smtClean="0"/>
              <a:t>26/4/2018</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lvl1pPr>
              <a:defRPr>
                <a:solidFill>
                  <a:srgbClr val="FFFFFF"/>
                </a:solidFill>
              </a:defRPr>
            </a:lvl1pPr>
          </a:lstStyle>
          <a:p>
            <a:fld id="{7FD3D60F-3EA1-4A49-AE1A-EAEDFECFEF9C}" type="slidenum">
              <a:rPr lang="el-GR" smtClean="0"/>
              <a:t>‹#›</a:t>
            </a:fld>
            <a:endParaRPr lang="el-GR"/>
          </a:p>
        </p:txBody>
      </p:sp>
      <p:sp>
        <p:nvSpPr>
          <p:cNvPr id="3" name="Θέση κειμένου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9" name="Θέση περιεχομένου 8"/>
          <p:cNvSpPr>
            <a:spLocks noGrp="1"/>
          </p:cNvSpPr>
          <p:nvPr>
            <p:ph sz="quarter" idx="1"/>
          </p:nvPr>
        </p:nvSpPr>
        <p:spPr>
          <a:xfrm>
            <a:off x="2362200" y="1752600"/>
            <a:ext cx="6400800" cy="44196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Θέση κειμένου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Στυλ υποδείγματος κειμένου</a:t>
            </a:r>
          </a:p>
        </p:txBody>
      </p:sp>
      <p:sp>
        <p:nvSpPr>
          <p:cNvPr id="8" name="Ορθογώνιο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Ορθογώνιο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Ορθογώνιο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Τίτλος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Στυλ κύριου τίτλου</a:t>
            </a:r>
            <a:endParaRPr kumimoji="0" lang="en-US"/>
          </a:p>
        </p:txBody>
      </p:sp>
      <p:sp>
        <p:nvSpPr>
          <p:cNvPr id="11" name="Ορθογώνιο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Θέση ημερομηνίας 11"/>
          <p:cNvSpPr>
            <a:spLocks noGrp="1"/>
          </p:cNvSpPr>
          <p:nvPr>
            <p:ph type="dt" sz="half" idx="10"/>
          </p:nvPr>
        </p:nvSpPr>
        <p:spPr>
          <a:xfrm>
            <a:off x="6248400" y="6248400"/>
            <a:ext cx="2667000" cy="365125"/>
          </a:xfrm>
        </p:spPr>
        <p:txBody>
          <a:bodyPr rtlCol="0"/>
          <a:lstStyle/>
          <a:p>
            <a:fld id="{9AB308E9-9DAC-449F-9164-E1E8015AD739}" type="datetimeFigureOut">
              <a:rPr lang="el-GR" smtClean="0"/>
              <a:t>26/4/2018</a:t>
            </a:fld>
            <a:endParaRPr lang="el-GR"/>
          </a:p>
        </p:txBody>
      </p:sp>
      <p:sp>
        <p:nvSpPr>
          <p:cNvPr id="13" name="Θέση αριθμού διαφάνειας 12"/>
          <p:cNvSpPr>
            <a:spLocks noGrp="1"/>
          </p:cNvSpPr>
          <p:nvPr>
            <p:ph type="sldNum" sz="quarter" idx="11"/>
          </p:nvPr>
        </p:nvSpPr>
        <p:spPr>
          <a:xfrm>
            <a:off x="0" y="4667249"/>
            <a:ext cx="1447800" cy="663578"/>
          </a:xfrm>
        </p:spPr>
        <p:txBody>
          <a:bodyPr rtlCol="0"/>
          <a:lstStyle>
            <a:lvl1pPr>
              <a:defRPr sz="2800"/>
            </a:lvl1pPr>
          </a:lstStyle>
          <a:p>
            <a:fld id="{7FD3D60F-3EA1-4A49-AE1A-EAEDFECFEF9C}" type="slidenum">
              <a:rPr lang="el-GR" smtClean="0"/>
              <a:t>‹#›</a:t>
            </a:fld>
            <a:endParaRPr lang="el-GR"/>
          </a:p>
        </p:txBody>
      </p:sp>
      <p:sp>
        <p:nvSpPr>
          <p:cNvPr id="14" name="Θέση υποσέλιδου 13"/>
          <p:cNvSpPr>
            <a:spLocks noGrp="1"/>
          </p:cNvSpPr>
          <p:nvPr>
            <p:ph type="ftr" sz="quarter" idx="12"/>
          </p:nvPr>
        </p:nvSpPr>
        <p:spPr>
          <a:xfrm>
            <a:off x="1600200" y="6248206"/>
            <a:ext cx="4572000" cy="365125"/>
          </a:xfrm>
        </p:spPr>
        <p:txBody>
          <a:bodyPr rtlCol="0"/>
          <a:lstStyle/>
          <a:p>
            <a:endParaRPr lang="el-GR"/>
          </a:p>
        </p:txBody>
      </p:sp>
      <p:sp>
        <p:nvSpPr>
          <p:cNvPr id="3" name="Θέση εικόνας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Θέση τίτλου 21"/>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9AB308E9-9DAC-449F-9164-E1E8015AD739}" type="datetimeFigureOut">
              <a:rPr lang="el-GR" smtClean="0"/>
              <a:t>26/4/2018</a:t>
            </a:fld>
            <a:endParaRPr lang="el-GR"/>
          </a:p>
        </p:txBody>
      </p:sp>
      <p:sp>
        <p:nvSpPr>
          <p:cNvPr id="3" name="Θέση υποσέλιδου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l-GR"/>
          </a:p>
        </p:txBody>
      </p:sp>
      <p:sp>
        <p:nvSpPr>
          <p:cNvPr id="7" name="Ορθογώνιο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Ορθογώνιο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Ορθογώνιο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Θέση αριθμού διαφάνειας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FD3D60F-3EA1-4A49-AE1A-EAEDFECFEF9C}"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package" Target="../embeddings/Microsoft_Word_Document1.docx"/></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tellingstories.org/" TargetMode="External"/><Relationship Id="rId2" Type="http://schemas.openxmlformats.org/officeDocument/2006/relationships/hyperlink" Target="http://www.le.ac.uk/emoha/" TargetMode="External"/><Relationship Id="rId1" Type="http://schemas.openxmlformats.org/officeDocument/2006/relationships/slideLayout" Target="../slideLayouts/slideLayout2.xml"/><Relationship Id="rId4" Type="http://schemas.openxmlformats.org/officeDocument/2006/relationships/hyperlink" Target="http://sfi.usc.edu/vha"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www.bl.uk/projects/national-life-stories" TargetMode="External"/><Relationship Id="rId2" Type="http://schemas.openxmlformats.org/officeDocument/2006/relationships/hyperlink" Target="http://sounds.bl.uk/Oral-history"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cadensa.bl.uk/uhtbin/cgisirsi/x/x/0/49/%20;%20charset=UTF-8"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ha.uth.gr/index.php?page=soca-archive"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http://www.ha.uth.gr/index.php?page=soca-archive-007" TargetMode="External"/><Relationship Id="rId13" Type="http://schemas.openxmlformats.org/officeDocument/2006/relationships/hyperlink" Target="http://www.ha.uth.gr/index.php?page=soca-archive-012" TargetMode="External"/><Relationship Id="rId18" Type="http://schemas.openxmlformats.org/officeDocument/2006/relationships/hyperlink" Target="http://www.ha.uth.gr/index.php?page=soca-archive-017" TargetMode="External"/><Relationship Id="rId3" Type="http://schemas.openxmlformats.org/officeDocument/2006/relationships/hyperlink" Target="http://www.ha.uth.gr/index.php?page=soca-archive-002" TargetMode="External"/><Relationship Id="rId7" Type="http://schemas.openxmlformats.org/officeDocument/2006/relationships/hyperlink" Target="http://www.ha.uth.gr/index.php?page=soca-archive-006" TargetMode="External"/><Relationship Id="rId12" Type="http://schemas.openxmlformats.org/officeDocument/2006/relationships/hyperlink" Target="http://www.ha.uth.gr/index.php?page=soca-archive-011" TargetMode="External"/><Relationship Id="rId17" Type="http://schemas.openxmlformats.org/officeDocument/2006/relationships/hyperlink" Target="http://www.ha.uth.gr/index.php?page=soca-archive-016" TargetMode="External"/><Relationship Id="rId2" Type="http://schemas.openxmlformats.org/officeDocument/2006/relationships/hyperlink" Target="http://www.ha.uth.gr/index.php?page=soca-archive-001" TargetMode="External"/><Relationship Id="rId16" Type="http://schemas.openxmlformats.org/officeDocument/2006/relationships/hyperlink" Target="http://www.ha.uth.gr/index.php?page=soca-archive-015" TargetMode="External"/><Relationship Id="rId20" Type="http://schemas.openxmlformats.org/officeDocument/2006/relationships/hyperlink" Target="http://www.ha.uth.gr/index.php?page=soca-archive-019" TargetMode="External"/><Relationship Id="rId1" Type="http://schemas.openxmlformats.org/officeDocument/2006/relationships/slideLayout" Target="../slideLayouts/slideLayout2.xml"/><Relationship Id="rId6" Type="http://schemas.openxmlformats.org/officeDocument/2006/relationships/hyperlink" Target="http://www.ha.uth.gr/index.php?page=soca-archive-005" TargetMode="External"/><Relationship Id="rId11" Type="http://schemas.openxmlformats.org/officeDocument/2006/relationships/hyperlink" Target="http://www.ha.uth.gr/index.php?page=soca-archive-010" TargetMode="External"/><Relationship Id="rId5" Type="http://schemas.openxmlformats.org/officeDocument/2006/relationships/hyperlink" Target="http://www.ha.uth.gr/index.php?page=soca-archive-004" TargetMode="External"/><Relationship Id="rId15" Type="http://schemas.openxmlformats.org/officeDocument/2006/relationships/hyperlink" Target="http://www.ha.uth.gr/index.php?page=soca-archive-014" TargetMode="External"/><Relationship Id="rId10" Type="http://schemas.openxmlformats.org/officeDocument/2006/relationships/hyperlink" Target="http://www.ha.uth.gr/index.php?page=soca-archive-009" TargetMode="External"/><Relationship Id="rId19" Type="http://schemas.openxmlformats.org/officeDocument/2006/relationships/hyperlink" Target="http://www.ha.uth.gr/index.php?page=soca-archive-018" TargetMode="External"/><Relationship Id="rId4" Type="http://schemas.openxmlformats.org/officeDocument/2006/relationships/hyperlink" Target="http://www.ha.uth.gr/index.php?page=soca-archive-003" TargetMode="External"/><Relationship Id="rId9" Type="http://schemas.openxmlformats.org/officeDocument/2006/relationships/hyperlink" Target="http://www.ha.uth.gr/index.php?page=soca-archive-008" TargetMode="External"/><Relationship Id="rId14" Type="http://schemas.openxmlformats.org/officeDocument/2006/relationships/hyperlink" Target="http://www.ha.uth.gr/index.php?page=soca-archive-013"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ΜΕΤΑ ΤΗ ΣΥΝΕΝΤΕΥΞΗ</a:t>
            </a:r>
            <a:endParaRPr lang="el-GR" dirty="0"/>
          </a:p>
        </p:txBody>
      </p:sp>
      <p:sp>
        <p:nvSpPr>
          <p:cNvPr id="3" name="Υπότιτλος 2"/>
          <p:cNvSpPr>
            <a:spLocks noGrp="1"/>
          </p:cNvSpPr>
          <p:nvPr>
            <p:ph type="subTitle" idx="1"/>
          </p:nvPr>
        </p:nvSpPr>
        <p:spPr/>
        <p:txBody>
          <a:bodyPr/>
          <a:lstStyle/>
          <a:p>
            <a:r>
              <a:rPr lang="el-GR" dirty="0" smtClean="0"/>
              <a:t>ΤΕΚΜΗΡΙΩΣΗ, ΑΡΧΕΙΟΘΕΤΗΣΗ</a:t>
            </a:r>
            <a:endParaRPr lang="el-GR" dirty="0"/>
          </a:p>
        </p:txBody>
      </p:sp>
    </p:spTree>
    <p:extLst>
      <p:ext uri="{BB962C8B-B14F-4D97-AF65-F5344CB8AC3E}">
        <p14:creationId xmlns:p14="http://schemas.microsoft.com/office/powerpoint/2010/main" val="984688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ΗΜΕΡΟΛΟΓΙΟ - ΠΑΡΑΔΕΙΓΜΑΤΑ</a:t>
            </a:r>
            <a:endParaRPr lang="el-GR" dirty="0"/>
          </a:p>
        </p:txBody>
      </p:sp>
      <p:sp>
        <p:nvSpPr>
          <p:cNvPr id="3" name="Θέση περιεχομένου 2"/>
          <p:cNvSpPr>
            <a:spLocks noGrp="1"/>
          </p:cNvSpPr>
          <p:nvPr>
            <p:ph sz="quarter" idx="1"/>
          </p:nvPr>
        </p:nvSpPr>
        <p:spPr/>
        <p:txBody>
          <a:bodyPr>
            <a:normAutofit lnSpcReduction="10000"/>
          </a:bodyPr>
          <a:lstStyle/>
          <a:p>
            <a:r>
              <a:rPr lang="el-GR" dirty="0" smtClean="0"/>
              <a:t>Εξωτερική εμφάνιση – χαρακτήρας πληροφορητή</a:t>
            </a:r>
          </a:p>
          <a:p>
            <a:r>
              <a:rPr lang="el-GR" altLang="el-GR" dirty="0" smtClean="0">
                <a:latin typeface="Times New Roman" pitchFamily="18" charset="0"/>
                <a:ea typeface="Calibri" pitchFamily="34" charset="0"/>
                <a:cs typeface="Calibri" pitchFamily="34" charset="0"/>
              </a:rPr>
              <a:t>«Ο Ι. είναι ένας 60άρης με 'καρδιά 45αρη', όπως λέει ο ίδιος. Ομολογουμένως η εμφάνισή του τον δικαιώνει. Μέτριο ανάστημα, κοντά λευκά μαλλιά, γρήγορο περπάτημα, κοντή βερμούδα και πορτοκαλί μπλουζάκι. Πάνω του ξεχωρίζουν τα κόκκινα γυαλιά και τα καταγάλανα μάτια. Μιλάει γρήγορα και κουνάει έντονα τα χέρια του. Με φωνάζει απ' ευθείας Λένα ή Λενάκι και ζητάει να μιλάμε στον ενικό.»</a:t>
            </a:r>
            <a:endParaRPr lang="el-GR" altLang="el-GR" dirty="0" smtClean="0"/>
          </a:p>
          <a:p>
            <a:endParaRPr lang="el-GR" dirty="0"/>
          </a:p>
        </p:txBody>
      </p:sp>
    </p:spTree>
    <p:extLst>
      <p:ext uri="{BB962C8B-B14F-4D97-AF65-F5344CB8AC3E}">
        <p14:creationId xmlns:p14="http://schemas.microsoft.com/office/powerpoint/2010/main" val="10884433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ΤΙ ΛΕΝΕ ΕΚΤΟΣ ΜΑΓΝΗΤΟΦΩΝΟΥ</a:t>
            </a:r>
            <a:endParaRPr lang="el-GR" dirty="0"/>
          </a:p>
        </p:txBody>
      </p:sp>
      <p:sp>
        <p:nvSpPr>
          <p:cNvPr id="3" name="Θέση περιεχομένου 2"/>
          <p:cNvSpPr>
            <a:spLocks noGrp="1"/>
          </p:cNvSpPr>
          <p:nvPr>
            <p:ph sz="quarter" idx="1"/>
          </p:nvPr>
        </p:nvSpPr>
        <p:spPr/>
        <p:txBody>
          <a:bodyPr/>
          <a:lstStyle/>
          <a:p>
            <a:r>
              <a:rPr lang="el-GR" dirty="0">
                <a:ea typeface="Calibri"/>
                <a:cs typeface="Times New Roman"/>
              </a:rPr>
              <a:t>Πάντως, όταν κάποια στιγμή μου ζήτησε να κάνουμε διάλειμμα, μου είπε πως η πιο αυστηρή από το </a:t>
            </a:r>
            <a:r>
              <a:rPr lang="el-GR" dirty="0" smtClean="0">
                <a:ea typeface="Calibri"/>
                <a:cs typeface="Times New Roman"/>
              </a:rPr>
              <a:t>προσωπικό [ του Ασύλου Παιδιού] </a:t>
            </a:r>
            <a:r>
              <a:rPr lang="el-GR" dirty="0">
                <a:ea typeface="Calibri"/>
                <a:cs typeface="Times New Roman"/>
              </a:rPr>
              <a:t>ήταν η κυρία […], γυναίκα την οποία παρουσιάζει με πολύ θετικό τρόπο στη μαγνητοφώνηση.</a:t>
            </a:r>
            <a:endParaRPr lang="el-GR" dirty="0"/>
          </a:p>
        </p:txBody>
      </p:sp>
    </p:spTree>
    <p:extLst>
      <p:ext uri="{BB962C8B-B14F-4D97-AF65-F5344CB8AC3E}">
        <p14:creationId xmlns:p14="http://schemas.microsoft.com/office/powerpoint/2010/main" val="37940613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ΕΞΕΛΙΞΗ ΤΗΣ ΣΧΕΣΗΣ</a:t>
            </a:r>
            <a:endParaRPr lang="el-GR" dirty="0"/>
          </a:p>
        </p:txBody>
      </p:sp>
      <p:sp>
        <p:nvSpPr>
          <p:cNvPr id="3" name="Θέση περιεχομένου 2"/>
          <p:cNvSpPr>
            <a:spLocks noGrp="1"/>
          </p:cNvSpPr>
          <p:nvPr>
            <p:ph sz="quarter" idx="1"/>
          </p:nvPr>
        </p:nvSpPr>
        <p:spPr/>
        <p:txBody>
          <a:bodyPr>
            <a:normAutofit fontScale="77500" lnSpcReduction="20000"/>
          </a:bodyPr>
          <a:lstStyle/>
          <a:p>
            <a:r>
              <a:rPr lang="el-GR" dirty="0" smtClean="0"/>
              <a:t>Πάντως, δεν μπορώ να πω πως η σχέση μαζί της ήταν ομοιόμορφη από την αρχή μέχρι το τέλος, αλλά, αντίθετα, εξελίχτηκε. Νομίζω πως με το ενδιαφέρον και το σεβασμό που της έδειχνα, τη βοήθησα να δείξει όλο και μεγαλύτερη εμπιστοσύνη σε μένα και να ανοίγεται και αυτό φάνηκε κυρίως στη συζήτησή μας για το πώς έφυγε από το εργοστάσιο του </a:t>
            </a:r>
            <a:r>
              <a:rPr lang="el-GR" dirty="0" err="1" smtClean="0"/>
              <a:t>Ματσάγγου</a:t>
            </a:r>
            <a:r>
              <a:rPr lang="el-GR" dirty="0" smtClean="0"/>
              <a:t>. Ενώ δηλαδή αρχικά μου είπε πως την έδιωξαν επειδή είχε κάνει κάποια ζημιά, αργότερα που τη ρώτησα τι ζημιά είχε κάνει, μου είπε πως δεν έφυγε για ζημιά, αλλά γιατί δεν την άφηνε ο άντρας της να εργάζεται πλέον, επειδή τη ζήλευε. Κι όταν στο τέλος τη ρώτησα τι άκουγε ο άντρας της για το εργοστάσιο και θέλησε να τη σταματήσει, εκείνη μου αποκάλυψε: «Σιγά μη με έκοβε αυτός από τη δουλειά. Απλώς έμεινα έγκυος, ήμουν αστεφάνωτη και ντρεπόμουν να εμφανιστώ στο εργοστάσιο». Νομίζω πως η εξέλιξη της κουβέντας στο σημείο αυτό δείχνει τη σταδιακή οικοδόμηση μιας σχέσης εμπιστοσύνης.</a:t>
            </a:r>
            <a:endParaRPr lang="el-GR" dirty="0"/>
          </a:p>
        </p:txBody>
      </p:sp>
    </p:spTree>
    <p:extLst>
      <p:ext uri="{BB962C8B-B14F-4D97-AF65-F5344CB8AC3E}">
        <p14:creationId xmlns:p14="http://schemas.microsoft.com/office/powerpoint/2010/main" val="31944188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ΑΡΧΙΚΗ ΑΜΗΧΑΝΙΑ</a:t>
            </a:r>
            <a:endParaRPr lang="el-GR" dirty="0"/>
          </a:p>
        </p:txBody>
      </p:sp>
      <p:sp>
        <p:nvSpPr>
          <p:cNvPr id="3" name="Θέση περιεχομένου 2"/>
          <p:cNvSpPr>
            <a:spLocks noGrp="1"/>
          </p:cNvSpPr>
          <p:nvPr>
            <p:ph sz="quarter" idx="1"/>
          </p:nvPr>
        </p:nvSpPr>
        <p:spPr/>
        <p:txBody>
          <a:bodyPr>
            <a:normAutofit/>
          </a:bodyPr>
          <a:lstStyle/>
          <a:p>
            <a:pPr marL="0" indent="0">
              <a:buNone/>
              <a:defRPr/>
            </a:pPr>
            <a:r>
              <a:rPr lang="el-GR" dirty="0"/>
              <a:t>Το γεγονός ότι δεν είχε προηγηθεί καμιά προκαταρτική συζήτηση και ότι δεν ήξερα τίποτα για την κυρία Βαρβάρα, με έκανε να νιώσω αρκετά αμήχανα, αφού δεν είχα ιδέα για τις θεματικές που ενδεχομένως θα είχαν ενδιαφέρον. Γι’ αυτό επέλεξα να την αφήσω εντελώς ελεύθερη να μιλήσει και να αντιμετωπίσω τη συνέντευξη αυτή σαν ανιχνευτική. </a:t>
            </a:r>
          </a:p>
          <a:p>
            <a:pPr marL="0" indent="0">
              <a:buNone/>
              <a:defRPr/>
            </a:pPr>
            <a:r>
              <a:rPr lang="el-GR" dirty="0"/>
              <a:t>Παρόλα αυτά, η κυρία Βαρβάρα αποδείχτηκε αρκετά δυνατή </a:t>
            </a:r>
            <a:r>
              <a:rPr lang="el-GR" dirty="0" smtClean="0"/>
              <a:t>αφηγήτρια….</a:t>
            </a:r>
            <a:endParaRPr lang="el-GR" dirty="0"/>
          </a:p>
        </p:txBody>
      </p:sp>
    </p:spTree>
    <p:extLst>
      <p:ext uri="{BB962C8B-B14F-4D97-AF65-F5344CB8AC3E}">
        <p14:creationId xmlns:p14="http://schemas.microsoft.com/office/powerpoint/2010/main" val="16828543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ΠΕΡΙΛΗΨΗ</a:t>
            </a:r>
            <a:endParaRPr lang="el-GR" dirty="0"/>
          </a:p>
        </p:txBody>
      </p:sp>
      <p:sp>
        <p:nvSpPr>
          <p:cNvPr id="3" name="Θέση περιεχομένου 2"/>
          <p:cNvSpPr>
            <a:spLocks noGrp="1"/>
          </p:cNvSpPr>
          <p:nvPr>
            <p:ph sz="quarter" idx="1"/>
          </p:nvPr>
        </p:nvSpPr>
        <p:spPr/>
        <p:txBody>
          <a:bodyPr>
            <a:normAutofit/>
          </a:bodyPr>
          <a:lstStyle/>
          <a:p>
            <a:r>
              <a:rPr lang="el-GR" dirty="0" smtClean="0"/>
              <a:t>Περιέχει συνοπτικά τα βασικά στοιχεία του περιεχομένου της συνέντευξης:</a:t>
            </a:r>
          </a:p>
          <a:p>
            <a:pPr lvl="1"/>
            <a:r>
              <a:rPr lang="el-GR" dirty="0" smtClean="0"/>
              <a:t>Ονόματα, τόποι, γεγονότα, θεματικές</a:t>
            </a:r>
          </a:p>
          <a:p>
            <a:r>
              <a:rPr lang="el-GR" dirty="0" smtClean="0"/>
              <a:t>Αναφέρονται με τη σειρά που ειπώθηκαν και με παραπομπή στο χρονικό κωδικό στο ηχητικό αρχείο</a:t>
            </a:r>
          </a:p>
          <a:p>
            <a:r>
              <a:rPr lang="el-GR" dirty="0" smtClean="0"/>
              <a:t>Συνοδεύεται από τυποποιημένο εξώφυλλο</a:t>
            </a:r>
          </a:p>
          <a:p>
            <a:r>
              <a:rPr lang="el-GR" dirty="0" smtClean="0"/>
              <a:t>Έκταση : περίπου 250-300 λέξεις για κάθε 30 λεπτά ομιλίας</a:t>
            </a:r>
            <a:endParaRPr lang="el-GR" dirty="0"/>
          </a:p>
        </p:txBody>
      </p:sp>
    </p:spTree>
    <p:extLst>
      <p:ext uri="{BB962C8B-B14F-4D97-AF65-F5344CB8AC3E}">
        <p14:creationId xmlns:p14="http://schemas.microsoft.com/office/powerpoint/2010/main" val="37641121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ΕΞΩΦΥΛΛΟ</a:t>
            </a:r>
            <a:endParaRPr lang="el-GR" dirty="0"/>
          </a:p>
        </p:txBody>
      </p:sp>
      <p:graphicFrame>
        <p:nvGraphicFramePr>
          <p:cNvPr id="4" name="Θέση περιεχομένου 3"/>
          <p:cNvGraphicFramePr>
            <a:graphicFrameLocks noGrp="1" noChangeAspect="1"/>
          </p:cNvGraphicFramePr>
          <p:nvPr>
            <p:ph sz="quarter" idx="1"/>
          </p:nvPr>
        </p:nvGraphicFramePr>
        <p:xfrm>
          <a:off x="2527300" y="1600200"/>
          <a:ext cx="4324350" cy="4494213"/>
        </p:xfrm>
        <a:graphic>
          <a:graphicData uri="http://schemas.openxmlformats.org/presentationml/2006/ole">
            <mc:AlternateContent xmlns:mc="http://schemas.openxmlformats.org/markup-compatibility/2006">
              <mc:Choice xmlns:v="urn:schemas-microsoft-com:vml" Requires="v">
                <p:oleObj spid="_x0000_s1033" name="Έγγραφο" r:id="rId4" imgW="6180083" imgH="6422547" progId="Word.Document.12">
                  <p:embed/>
                </p:oleObj>
              </mc:Choice>
              <mc:Fallback>
                <p:oleObj name="Έγγραφο" r:id="rId4" imgW="6180083" imgH="6422547" progId="Word.Document.12">
                  <p:embed/>
                  <p:pic>
                    <p:nvPicPr>
                      <p:cNvPr id="0" name="Αντικείμενο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27300" y="1600200"/>
                        <a:ext cx="4324350" cy="449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792572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ΔΕΙΓΜΑ</a:t>
            </a:r>
            <a:endParaRPr lang="el-GR" dirty="0"/>
          </a:p>
        </p:txBody>
      </p:sp>
      <p:sp>
        <p:nvSpPr>
          <p:cNvPr id="3" name="Θέση περιεχομένου 2"/>
          <p:cNvSpPr>
            <a:spLocks noGrp="1"/>
          </p:cNvSpPr>
          <p:nvPr>
            <p:ph sz="quarter" idx="1"/>
          </p:nvPr>
        </p:nvSpPr>
        <p:spPr/>
        <p:txBody>
          <a:bodyPr>
            <a:normAutofit fontScale="77500" lnSpcReduction="20000"/>
          </a:bodyPr>
          <a:lstStyle/>
          <a:p>
            <a:r>
              <a:rPr lang="el-GR" dirty="0"/>
              <a:t>[συνολική διάρκεια 1:00:36] </a:t>
            </a:r>
          </a:p>
          <a:p>
            <a:r>
              <a:rPr lang="el-GR" dirty="0"/>
              <a:t>Η </a:t>
            </a:r>
            <a:r>
              <a:rPr lang="el-GR" dirty="0" smtClean="0"/>
              <a:t> […] γεννήθηκε </a:t>
            </a:r>
            <a:r>
              <a:rPr lang="el-GR" dirty="0"/>
              <a:t>στην Ξάνθη το 1930 (γραμμένη το 1927) </a:t>
            </a:r>
            <a:r>
              <a:rPr lang="el-GR" dirty="0" smtClean="0"/>
              <a:t>και </a:t>
            </a:r>
            <a:r>
              <a:rPr lang="el-GR" dirty="0"/>
              <a:t>ήρθε στο Βόλο 3 χρονών. Δούλεψε 19 χρόνια ως </a:t>
            </a:r>
            <a:r>
              <a:rPr lang="el-GR" dirty="0" err="1"/>
              <a:t>πακετίστρια</a:t>
            </a:r>
            <a:r>
              <a:rPr lang="el-GR" dirty="0"/>
              <a:t> στο </a:t>
            </a:r>
            <a:r>
              <a:rPr lang="el-GR" dirty="0" err="1"/>
              <a:t>Ματσάγγο</a:t>
            </a:r>
            <a:r>
              <a:rPr lang="el-GR" dirty="0"/>
              <a:t>.</a:t>
            </a:r>
          </a:p>
          <a:p>
            <a:pPr marL="0" indent="0">
              <a:buNone/>
            </a:pPr>
            <a:r>
              <a:rPr lang="el-GR" dirty="0"/>
              <a:t> </a:t>
            </a:r>
          </a:p>
          <a:p>
            <a:r>
              <a:rPr lang="el-GR" dirty="0"/>
              <a:t>[00:00:17] Θάνατος του πατέρα το 1942 από την πείνα, εργασία στην μαύρη αγορά από 12 χρονών. Στα 13 πρόταση </a:t>
            </a:r>
            <a:r>
              <a:rPr lang="el-GR" dirty="0" smtClean="0"/>
              <a:t>γάμου </a:t>
            </a:r>
            <a:r>
              <a:rPr lang="el-GR" dirty="0"/>
              <a:t>από έμπορο, αρραβώνες (έχει και φωτογραφία), εκτέλεσή του στο μπλόκο των Παλιών το 1944. [00:01:52] Πως έπιασε δουλειά στο </a:t>
            </a:r>
            <a:r>
              <a:rPr lang="el-GR" dirty="0" err="1"/>
              <a:t>Μουρτζούκου</a:t>
            </a:r>
            <a:r>
              <a:rPr lang="el-GR" dirty="0"/>
              <a:t> πλαστογραφώντας την ημερομηνία γέννησης</a:t>
            </a:r>
            <a:r>
              <a:rPr lang="el-GR" dirty="0" smtClean="0"/>
              <a:t>. [</a:t>
            </a:r>
            <a:r>
              <a:rPr lang="el-GR" dirty="0"/>
              <a:t>00:02:25] Αρραβώνας με το </a:t>
            </a:r>
            <a:r>
              <a:rPr lang="el-GR" dirty="0" smtClean="0"/>
              <a:t>Γ., </a:t>
            </a:r>
            <a:r>
              <a:rPr lang="el-GR" dirty="0"/>
              <a:t>χωρισμός μετά από 3 χρόνια, ήταν πολύ ζηλιάρης. [00:04:07] Έκλεισε το εργοστάσιο, έμεινε άνεργη, έπιασε δουλειά στο </a:t>
            </a:r>
            <a:r>
              <a:rPr lang="el-GR" dirty="0" err="1"/>
              <a:t>Ματσάγγο</a:t>
            </a:r>
            <a:r>
              <a:rPr lang="el-GR" dirty="0"/>
              <a:t> μέσω ταμείου ανεργίας. Πως γνώρισε τον άντρα της την πρώτη μέρα στο εργοστάσιο. </a:t>
            </a:r>
          </a:p>
        </p:txBody>
      </p:sp>
    </p:spTree>
    <p:extLst>
      <p:ext uri="{BB962C8B-B14F-4D97-AF65-F5344CB8AC3E}">
        <p14:creationId xmlns:p14="http://schemas.microsoft.com/office/powerpoint/2010/main" val="37521379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ΑΠΟΜΑΓΝΗΤΟΦΩΝΗΣΗ</a:t>
            </a:r>
            <a:endParaRPr lang="el-GR" dirty="0"/>
          </a:p>
        </p:txBody>
      </p:sp>
      <p:sp>
        <p:nvSpPr>
          <p:cNvPr id="3" name="Θέση περιεχομένου 2"/>
          <p:cNvSpPr>
            <a:spLocks noGrp="1"/>
          </p:cNvSpPr>
          <p:nvPr>
            <p:ph sz="quarter" idx="1"/>
          </p:nvPr>
        </p:nvSpPr>
        <p:spPr/>
        <p:txBody>
          <a:bodyPr>
            <a:normAutofit fontScale="92500"/>
          </a:bodyPr>
          <a:lstStyle/>
          <a:p>
            <a:pPr marL="457200" lvl="1" indent="-457200">
              <a:buFont typeface="Wingdings" panose="05000000000000000000" pitchFamily="2" charset="2"/>
              <a:buChar char="Ø"/>
            </a:pPr>
            <a:r>
              <a:rPr lang="el-GR" dirty="0" smtClean="0">
                <a:solidFill>
                  <a:schemeClr val="tx1"/>
                </a:solidFill>
              </a:rPr>
              <a:t>Απομαγνητοφωνούμε ακριβώς </a:t>
            </a:r>
            <a:r>
              <a:rPr lang="el-GR" dirty="0" err="1" smtClean="0">
                <a:solidFill>
                  <a:schemeClr val="tx1"/>
                </a:solidFill>
              </a:rPr>
              <a:t>ό,τι</a:t>
            </a:r>
            <a:r>
              <a:rPr lang="el-GR" dirty="0" smtClean="0">
                <a:solidFill>
                  <a:schemeClr val="tx1"/>
                </a:solidFill>
              </a:rPr>
              <a:t> ακούμε, και τις σιωπές</a:t>
            </a:r>
          </a:p>
          <a:p>
            <a:pPr marL="457200" lvl="1" indent="-457200">
              <a:spcBef>
                <a:spcPts val="600"/>
              </a:spcBef>
              <a:buClr>
                <a:schemeClr val="accent2"/>
              </a:buClr>
              <a:buFont typeface="Wingdings" panose="05000000000000000000" pitchFamily="2" charset="2"/>
              <a:buChar char="Ø"/>
              <a:defRPr/>
            </a:pPr>
            <a:r>
              <a:rPr lang="el-GR" dirty="0"/>
              <a:t>Σημειώνουμε όλες τις ασάφειες εντός αγκυλών, πχ</a:t>
            </a:r>
          </a:p>
          <a:p>
            <a:pPr marL="0" indent="0">
              <a:buNone/>
              <a:defRPr/>
            </a:pPr>
            <a:r>
              <a:rPr lang="el-GR" sz="2400" dirty="0"/>
              <a:t> 	[ΔΑ] (δεν ακούγεται μια λέξη)</a:t>
            </a:r>
          </a:p>
          <a:p>
            <a:pPr marL="0" indent="0">
              <a:buNone/>
              <a:defRPr/>
            </a:pPr>
            <a:r>
              <a:rPr lang="el-GR" sz="2400" dirty="0"/>
              <a:t>	[</a:t>
            </a:r>
            <a:r>
              <a:rPr lang="el-GR" sz="2400" dirty="0" err="1"/>
              <a:t>πορκά</a:t>
            </a:r>
            <a:r>
              <a:rPr lang="el-GR" sz="2400" dirty="0"/>
              <a:t>;] δεν καταλαβαίνουμε μια λέξη, την 	αναπαράγουμε φωνητικά</a:t>
            </a:r>
          </a:p>
          <a:p>
            <a:pPr marL="0" indent="0">
              <a:buNone/>
              <a:defRPr/>
            </a:pPr>
            <a:r>
              <a:rPr lang="el-GR" sz="2400" dirty="0"/>
              <a:t>	[περνάει σε άλλη γλώσσα] αν αλλάζει γλώσσα ο/η 	</a:t>
            </a:r>
            <a:r>
              <a:rPr lang="el-GR" sz="2400" dirty="0" smtClean="0"/>
              <a:t>αφηγητής/</a:t>
            </a:r>
            <a:r>
              <a:rPr lang="el-GR" sz="2400" dirty="0" err="1" smtClean="0"/>
              <a:t>τρια</a:t>
            </a:r>
            <a:endParaRPr lang="el-GR" sz="2400" dirty="0" smtClean="0"/>
          </a:p>
          <a:p>
            <a:pPr>
              <a:buFont typeface="Wingdings" panose="05000000000000000000" pitchFamily="2" charset="2"/>
              <a:buChar char="Ø"/>
              <a:defRPr/>
            </a:pPr>
            <a:r>
              <a:rPr lang="el-GR" sz="2400" dirty="0"/>
              <a:t>Σημειώνουμε τις διακοπές της ηχογράφησης και τις συναισθηματικές αντιδράσεις, πχ </a:t>
            </a:r>
          </a:p>
          <a:p>
            <a:pPr marL="400050" lvl="1" indent="0">
              <a:buNone/>
              <a:defRPr/>
            </a:pPr>
            <a:r>
              <a:rPr lang="el-GR" sz="2000" dirty="0"/>
              <a:t>[χτυπάει το τηλέφωνο</a:t>
            </a:r>
            <a:r>
              <a:rPr lang="el-GR" sz="2000" dirty="0" smtClean="0"/>
              <a:t>] </a:t>
            </a:r>
            <a:r>
              <a:rPr lang="el-GR" sz="2400" dirty="0" smtClean="0"/>
              <a:t>[</a:t>
            </a:r>
            <a:r>
              <a:rPr lang="el-GR" sz="2400" dirty="0"/>
              <a:t>γέλιο] [κλάμα] [αναστεναγμός]</a:t>
            </a:r>
          </a:p>
          <a:p>
            <a:pPr marL="400050" lvl="1" indent="0">
              <a:buNone/>
              <a:defRPr/>
            </a:pPr>
            <a:r>
              <a:rPr lang="el-GR" sz="2000" dirty="0"/>
              <a:t>[μπαίνει στο δωμάτιο ο σύζυγος]</a:t>
            </a:r>
          </a:p>
          <a:p>
            <a:pPr marL="0" indent="0">
              <a:buNone/>
              <a:defRPr/>
            </a:pPr>
            <a:endParaRPr lang="el-GR" sz="2400" dirty="0"/>
          </a:p>
          <a:p>
            <a:endParaRPr lang="el-GR" dirty="0"/>
          </a:p>
        </p:txBody>
      </p:sp>
    </p:spTree>
    <p:extLst>
      <p:ext uri="{BB962C8B-B14F-4D97-AF65-F5344CB8AC3E}">
        <p14:creationId xmlns:p14="http://schemas.microsoft.com/office/powerpoint/2010/main" val="11050334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ΑΡΧΕΙΟΘΕΤΗΣΗ</a:t>
            </a:r>
            <a:endParaRPr lang="el-GR" dirty="0"/>
          </a:p>
        </p:txBody>
      </p:sp>
      <p:sp>
        <p:nvSpPr>
          <p:cNvPr id="3" name="Θέση περιεχομένου 2"/>
          <p:cNvSpPr>
            <a:spLocks noGrp="1"/>
          </p:cNvSpPr>
          <p:nvPr>
            <p:ph sz="quarter" idx="1"/>
          </p:nvPr>
        </p:nvSpPr>
        <p:spPr/>
        <p:txBody>
          <a:bodyPr/>
          <a:lstStyle/>
          <a:p>
            <a:r>
              <a:rPr lang="el-GR" dirty="0" smtClean="0"/>
              <a:t>Ηχητικό αρχείο: το αρχικό αρχείο (</a:t>
            </a:r>
            <a:r>
              <a:rPr lang="en-US" dirty="0" smtClean="0"/>
              <a:t>MASTER) </a:t>
            </a:r>
            <a:r>
              <a:rPr lang="el-GR" dirty="0" smtClean="0"/>
              <a:t>σε </a:t>
            </a:r>
            <a:r>
              <a:rPr lang="en-US" dirty="0" smtClean="0"/>
              <a:t>wav, </a:t>
            </a:r>
            <a:r>
              <a:rPr lang="el-GR" dirty="0" smtClean="0"/>
              <a:t>αντίγραφο </a:t>
            </a:r>
            <a:r>
              <a:rPr lang="en-US" dirty="0" smtClean="0"/>
              <a:t>(ACCESS) </a:t>
            </a:r>
            <a:r>
              <a:rPr lang="el-GR" dirty="0" smtClean="0"/>
              <a:t>σε </a:t>
            </a:r>
            <a:r>
              <a:rPr lang="en-US" dirty="0" smtClean="0"/>
              <a:t>mp3</a:t>
            </a:r>
          </a:p>
          <a:p>
            <a:r>
              <a:rPr lang="el-GR" dirty="0" smtClean="0"/>
              <a:t>Αντίγραφα σε σκληρούς δίσκους</a:t>
            </a:r>
          </a:p>
          <a:p>
            <a:r>
              <a:rPr lang="el-GR" dirty="0" smtClean="0"/>
              <a:t>Ονομασία των ηχητικών αρχείων με ομοιόμορφο τρόπο, π.χ.</a:t>
            </a:r>
          </a:p>
          <a:p>
            <a:pPr lvl="1"/>
            <a:r>
              <a:rPr lang="el-GR" dirty="0" smtClean="0"/>
              <a:t>Σ017ΜΒ-145-Μ_ΒΑΡΕΛΟΠΟΥΛΟΥ.</a:t>
            </a:r>
            <a:r>
              <a:rPr lang="en-US" smtClean="0"/>
              <a:t>WAV</a:t>
            </a:r>
            <a:endParaRPr lang="en-US" dirty="0" smtClean="0"/>
          </a:p>
          <a:p>
            <a:r>
              <a:rPr lang="el-GR" dirty="0" smtClean="0"/>
              <a:t>Αρχειοθέτηση του συνοδευτικού υλικού</a:t>
            </a:r>
          </a:p>
          <a:p>
            <a:r>
              <a:rPr lang="el-GR" dirty="0" smtClean="0"/>
              <a:t>Συμπλήρωση του </a:t>
            </a:r>
            <a:r>
              <a:rPr lang="en-US" dirty="0" err="1" smtClean="0"/>
              <a:t>masterlog</a:t>
            </a:r>
            <a:endParaRPr lang="el-GR" dirty="0"/>
          </a:p>
        </p:txBody>
      </p:sp>
    </p:spTree>
    <p:extLst>
      <p:ext uri="{BB962C8B-B14F-4D97-AF65-F5344CB8AC3E}">
        <p14:creationId xmlns:p14="http://schemas.microsoft.com/office/powerpoint/2010/main" val="16694600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To MASTERLOG</a:t>
            </a:r>
            <a:endParaRPr lang="el-GR" dirty="0"/>
          </a:p>
        </p:txBody>
      </p:sp>
      <p:sp>
        <p:nvSpPr>
          <p:cNvPr id="3" name="Θέση περιεχομένου 2"/>
          <p:cNvSpPr>
            <a:spLocks noGrp="1"/>
          </p:cNvSpPr>
          <p:nvPr>
            <p:ph sz="quarter" idx="1"/>
          </p:nvPr>
        </p:nvSpPr>
        <p:spPr/>
        <p:txBody>
          <a:bodyPr>
            <a:normAutofit/>
          </a:bodyPr>
          <a:lstStyle/>
          <a:p>
            <a:r>
              <a:rPr lang="el-GR" dirty="0" smtClean="0"/>
              <a:t>Αρχείο </a:t>
            </a:r>
            <a:r>
              <a:rPr lang="en-US" dirty="0" err="1" smtClean="0"/>
              <a:t>Excell</a:t>
            </a:r>
            <a:r>
              <a:rPr lang="el-GR" dirty="0" smtClean="0"/>
              <a:t> που περιέχει όλες τις βασικές πληροφορίες όλων των συνεντεύξεων μιας συλλογής:</a:t>
            </a:r>
          </a:p>
          <a:p>
            <a:pPr lvl="1"/>
            <a:r>
              <a:rPr lang="el-GR" dirty="0" smtClean="0"/>
              <a:t>Αριθμός και ημερομηνία συνέντευξης</a:t>
            </a:r>
          </a:p>
          <a:p>
            <a:pPr lvl="1"/>
            <a:r>
              <a:rPr lang="el-GR" dirty="0"/>
              <a:t> </a:t>
            </a:r>
            <a:r>
              <a:rPr lang="el-GR" dirty="0" smtClean="0"/>
              <a:t>στοιχεία για τον πληροφορητή</a:t>
            </a:r>
          </a:p>
          <a:p>
            <a:pPr lvl="1"/>
            <a:r>
              <a:rPr lang="el-GR" dirty="0" smtClean="0"/>
              <a:t>Στοιχεία για τον ερευνητή</a:t>
            </a:r>
          </a:p>
          <a:p>
            <a:pPr lvl="1"/>
            <a:r>
              <a:rPr lang="el-GR" dirty="0" smtClean="0"/>
              <a:t>Στοιχεία για τις τεχνικές προδιαγραφές του ηχητικού αρχείου</a:t>
            </a:r>
          </a:p>
          <a:p>
            <a:pPr lvl="1"/>
            <a:r>
              <a:rPr lang="el-GR" dirty="0" smtClean="0"/>
              <a:t>Στοιχεία για το συνοδευτικό υλικό</a:t>
            </a:r>
            <a:endParaRPr lang="el-GR" dirty="0"/>
          </a:p>
        </p:txBody>
      </p:sp>
    </p:spTree>
    <p:extLst>
      <p:ext uri="{BB962C8B-B14F-4D97-AF65-F5344CB8AC3E}">
        <p14:creationId xmlns:p14="http://schemas.microsoft.com/office/powerpoint/2010/main" val="35346451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Η ΣΗΜΑΣΙΑ ΤΩΝ ΜΕΤΑΔΕΔΟΜΕΝΩΝ</a:t>
            </a:r>
            <a:endParaRPr lang="el-GR" dirty="0"/>
          </a:p>
        </p:txBody>
      </p:sp>
      <p:sp>
        <p:nvSpPr>
          <p:cNvPr id="3" name="Θέση περιεχομένου 2"/>
          <p:cNvSpPr>
            <a:spLocks noGrp="1"/>
          </p:cNvSpPr>
          <p:nvPr>
            <p:ph sz="quarter" idx="1"/>
          </p:nvPr>
        </p:nvSpPr>
        <p:spPr/>
        <p:txBody>
          <a:bodyPr>
            <a:normAutofit lnSpcReduction="10000"/>
          </a:bodyPr>
          <a:lstStyle/>
          <a:p>
            <a:r>
              <a:rPr lang="el-GR" dirty="0" smtClean="0"/>
              <a:t>Συνοδευτικό υλικό που κατατίθεται στο αρχείο μαζί τη συνέντευξη</a:t>
            </a:r>
          </a:p>
          <a:p>
            <a:r>
              <a:rPr lang="el-GR" dirty="0" smtClean="0"/>
              <a:t>Δελτίο πληροφορητή, ημερολόγιο, περίληψη, απομαγνητοφώνηση, παραχωρητήριο, φωτογραφίες κλπ</a:t>
            </a:r>
          </a:p>
          <a:p>
            <a:r>
              <a:rPr lang="en-US" dirty="0" err="1" smtClean="0"/>
              <a:t>Masterlog</a:t>
            </a:r>
            <a:r>
              <a:rPr lang="en-US" dirty="0" smtClean="0"/>
              <a:t> </a:t>
            </a:r>
            <a:r>
              <a:rPr lang="el-GR" dirty="0" smtClean="0"/>
              <a:t>για κάθε συλλογή</a:t>
            </a:r>
          </a:p>
          <a:p>
            <a:r>
              <a:rPr lang="el-GR" dirty="0" smtClean="0"/>
              <a:t>Επιτρέπει την καλύτερη κατανόηση της συνέντευξης</a:t>
            </a:r>
          </a:p>
          <a:p>
            <a:r>
              <a:rPr lang="el-GR" dirty="0" smtClean="0"/>
              <a:t>Σημαντικό για «δευτερογενή ανάλυση» (από άλλους μεταγενέστερους ερευνητές)</a:t>
            </a:r>
            <a:endParaRPr lang="el-GR" dirty="0"/>
          </a:p>
        </p:txBody>
      </p:sp>
    </p:spTree>
    <p:extLst>
      <p:ext uri="{BB962C8B-B14F-4D97-AF65-F5344CB8AC3E}">
        <p14:creationId xmlns:p14="http://schemas.microsoft.com/office/powerpoint/2010/main" val="20196645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ΔΕΙΓΜΑ – ΣΥΛΛΟΓΗ ΜΟΥΣΕΙΟ ΤΗΣ ΠΟΛΗΣ – ΣΤΗΛΗ ΠΛΗΡΟΦΟΡΗΤΗΣ</a:t>
            </a:r>
            <a:endParaRPr lang="el-GR" dirty="0"/>
          </a:p>
        </p:txBody>
      </p:sp>
      <p:graphicFrame>
        <p:nvGraphicFramePr>
          <p:cNvPr id="4" name="Θέση περιεχομένου 3"/>
          <p:cNvGraphicFramePr>
            <a:graphicFrameLocks noGrp="1"/>
          </p:cNvGraphicFramePr>
          <p:nvPr>
            <p:ph sz="quarter" idx="1"/>
          </p:nvPr>
        </p:nvGraphicFramePr>
        <p:xfrm>
          <a:off x="514350" y="2782094"/>
          <a:ext cx="8115300" cy="2162175"/>
        </p:xfrm>
        <a:graphic>
          <a:graphicData uri="http://schemas.openxmlformats.org/drawingml/2006/table">
            <a:tbl>
              <a:tblPr>
                <a:tableStyleId>{5C22544A-7EE6-4342-B048-85BDC9FD1C3A}</a:tableStyleId>
              </a:tblPr>
              <a:tblGrid>
                <a:gridCol w="660400"/>
                <a:gridCol w="1092200"/>
                <a:gridCol w="965200"/>
                <a:gridCol w="990600"/>
                <a:gridCol w="660400"/>
                <a:gridCol w="1816100"/>
                <a:gridCol w="431800"/>
                <a:gridCol w="1498600"/>
              </a:tblGrid>
              <a:tr h="161925">
                <a:tc>
                  <a:txBody>
                    <a:bodyPr/>
                    <a:lstStyle/>
                    <a:p>
                      <a:pPr algn="l" fontAlgn="b"/>
                      <a:r>
                        <a:rPr lang="el-GR" sz="1000" u="none" strike="noStrike">
                          <a:effectLst/>
                        </a:rPr>
                        <a:t> </a:t>
                      </a:r>
                      <a:endParaRPr lang="el-GR" sz="1000" b="1" i="0" u="none" strike="noStrike">
                        <a:effectLst/>
                        <a:latin typeface="Arial"/>
                      </a:endParaRPr>
                    </a:p>
                  </a:txBody>
                  <a:tcPr marL="9525" marR="9525" marT="9525" marB="0" anchor="b"/>
                </a:tc>
                <a:tc gridSpan="7">
                  <a:txBody>
                    <a:bodyPr/>
                    <a:lstStyle/>
                    <a:p>
                      <a:pPr algn="ctr" fontAlgn="b"/>
                      <a:r>
                        <a:rPr lang="el-GR" sz="1000" u="none" strike="noStrike">
                          <a:effectLst/>
                        </a:rPr>
                        <a:t>ΠΛΗΡΟΦΟΡΗΤΗΣ</a:t>
                      </a:r>
                      <a:endParaRPr lang="el-GR" sz="1000" b="1" i="0" u="none" strike="noStrike">
                        <a:effectLst/>
                        <a:latin typeface="Arial"/>
                      </a:endParaRPr>
                    </a:p>
                  </a:txBody>
                  <a:tcPr marL="9525" marR="9525" marT="9525" marB="0" anchor="b"/>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r>
              <a:tr h="323850">
                <a:tc>
                  <a:txBody>
                    <a:bodyPr/>
                    <a:lstStyle/>
                    <a:p>
                      <a:pPr algn="l" fontAlgn="b"/>
                      <a:r>
                        <a:rPr lang="el-GR" sz="1000" u="none" strike="noStrike">
                          <a:effectLst/>
                        </a:rPr>
                        <a:t> </a:t>
                      </a:r>
                      <a:endParaRPr lang="el-GR" sz="1000" b="1" i="0" u="none" strike="noStrike">
                        <a:effectLst/>
                        <a:latin typeface="Arial"/>
                      </a:endParaRPr>
                    </a:p>
                  </a:txBody>
                  <a:tcPr marL="9525" marR="9525" marT="9525" marB="0" anchor="b"/>
                </a:tc>
                <a:tc>
                  <a:txBody>
                    <a:bodyPr/>
                    <a:lstStyle/>
                    <a:p>
                      <a:pPr algn="ctr" fontAlgn="b"/>
                      <a:r>
                        <a:rPr lang="el-GR" sz="1000" u="none" strike="noStrike">
                          <a:effectLst/>
                        </a:rPr>
                        <a:t> </a:t>
                      </a:r>
                      <a:endParaRPr lang="el-GR" sz="1000" b="1" i="0" u="none" strike="noStrike">
                        <a:effectLst/>
                        <a:latin typeface="Arial"/>
                      </a:endParaRPr>
                    </a:p>
                  </a:txBody>
                  <a:tcPr marL="9525" marR="9525" marT="9525" marB="0" anchor="b"/>
                </a:tc>
                <a:tc>
                  <a:txBody>
                    <a:bodyPr/>
                    <a:lstStyle/>
                    <a:p>
                      <a:pPr algn="ctr" fontAlgn="b"/>
                      <a:r>
                        <a:rPr lang="el-GR" sz="1000" u="none" strike="noStrike">
                          <a:effectLst/>
                        </a:rPr>
                        <a:t> </a:t>
                      </a:r>
                      <a:endParaRPr lang="el-GR" sz="1000" b="1" i="0" u="none" strike="noStrike">
                        <a:effectLst/>
                        <a:latin typeface="Arial"/>
                      </a:endParaRPr>
                    </a:p>
                  </a:txBody>
                  <a:tcPr marL="9525" marR="9525" marT="9525" marB="0" anchor="b"/>
                </a:tc>
                <a:tc>
                  <a:txBody>
                    <a:bodyPr/>
                    <a:lstStyle/>
                    <a:p>
                      <a:pPr algn="ctr" fontAlgn="b"/>
                      <a:r>
                        <a:rPr lang="el-GR" sz="1000" u="none" strike="noStrike">
                          <a:effectLst/>
                        </a:rPr>
                        <a:t> </a:t>
                      </a:r>
                      <a:endParaRPr lang="el-GR" sz="1000" b="1" i="0" u="none" strike="noStrike">
                        <a:effectLst/>
                        <a:latin typeface="Arial"/>
                      </a:endParaRPr>
                    </a:p>
                  </a:txBody>
                  <a:tcPr marL="9525" marR="9525" marT="9525" marB="0" anchor="b"/>
                </a:tc>
                <a:tc>
                  <a:txBody>
                    <a:bodyPr/>
                    <a:lstStyle/>
                    <a:p>
                      <a:pPr algn="ctr" fontAlgn="b"/>
                      <a:r>
                        <a:rPr lang="el-GR" sz="1000" u="none" strike="noStrike">
                          <a:effectLst/>
                        </a:rPr>
                        <a:t> </a:t>
                      </a:r>
                      <a:endParaRPr lang="el-GR" sz="1000" b="1" i="0" u="none" strike="noStrike">
                        <a:effectLst/>
                        <a:latin typeface="Arial"/>
                      </a:endParaRPr>
                    </a:p>
                  </a:txBody>
                  <a:tcPr marL="9525" marR="9525" marT="9525" marB="0" anchor="b"/>
                </a:tc>
                <a:tc>
                  <a:txBody>
                    <a:bodyPr/>
                    <a:lstStyle/>
                    <a:p>
                      <a:pPr algn="ctr" fontAlgn="b"/>
                      <a:r>
                        <a:rPr lang="el-GR" sz="1000" u="none" strike="noStrike">
                          <a:effectLst/>
                        </a:rPr>
                        <a:t> </a:t>
                      </a:r>
                      <a:endParaRPr lang="el-GR" sz="1000" b="1" i="0" u="none" strike="noStrike">
                        <a:effectLst/>
                        <a:latin typeface="Arial"/>
                      </a:endParaRPr>
                    </a:p>
                  </a:txBody>
                  <a:tcPr marL="9525" marR="9525" marT="9525" marB="0" anchor="b"/>
                </a:tc>
                <a:tc>
                  <a:txBody>
                    <a:bodyPr/>
                    <a:lstStyle/>
                    <a:p>
                      <a:pPr algn="ctr" fontAlgn="b"/>
                      <a:r>
                        <a:rPr lang="el-GR" sz="1000" u="none" strike="noStrike">
                          <a:effectLst/>
                        </a:rPr>
                        <a:t> </a:t>
                      </a:r>
                      <a:endParaRPr lang="el-GR" sz="1000" b="1" i="0" u="none" strike="noStrike">
                        <a:effectLst/>
                        <a:latin typeface="Arial"/>
                      </a:endParaRPr>
                    </a:p>
                  </a:txBody>
                  <a:tcPr marL="9525" marR="9525" marT="9525" marB="0" anchor="b"/>
                </a:tc>
                <a:tc>
                  <a:txBody>
                    <a:bodyPr/>
                    <a:lstStyle/>
                    <a:p>
                      <a:pPr algn="ctr" fontAlgn="b"/>
                      <a:r>
                        <a:rPr lang="el-GR" sz="1000" u="none" strike="noStrike">
                          <a:effectLst/>
                        </a:rPr>
                        <a:t> </a:t>
                      </a:r>
                      <a:endParaRPr lang="el-GR" sz="1000" b="1" i="0" u="none" strike="noStrike">
                        <a:effectLst/>
                        <a:latin typeface="Arial"/>
                      </a:endParaRPr>
                    </a:p>
                  </a:txBody>
                  <a:tcPr marL="9525" marR="9525" marT="9525" marB="0" anchor="b"/>
                </a:tc>
              </a:tr>
              <a:tr h="381000">
                <a:tc>
                  <a:txBody>
                    <a:bodyPr/>
                    <a:lstStyle/>
                    <a:p>
                      <a:pPr algn="l" fontAlgn="b"/>
                      <a:r>
                        <a:rPr lang="el-GR" sz="1100" u="none" strike="noStrike">
                          <a:effectLst/>
                        </a:rPr>
                        <a:t>ΚΩΔ</a:t>
                      </a:r>
                      <a:endParaRPr lang="el-GR" sz="1100" b="1" i="0" u="none" strike="noStrike">
                        <a:effectLst/>
                        <a:latin typeface="Arial"/>
                      </a:endParaRPr>
                    </a:p>
                  </a:txBody>
                  <a:tcPr marL="9525" marR="9525" marT="9525" marB="0" anchor="b"/>
                </a:tc>
                <a:tc>
                  <a:txBody>
                    <a:bodyPr/>
                    <a:lstStyle/>
                    <a:p>
                      <a:pPr algn="l" fontAlgn="b"/>
                      <a:r>
                        <a:rPr lang="el-GR" sz="1100" u="none" strike="noStrike">
                          <a:effectLst/>
                        </a:rPr>
                        <a:t>Επώνυμο</a:t>
                      </a:r>
                      <a:endParaRPr lang="el-GR" sz="1100" b="1" i="0" u="none" strike="noStrike">
                        <a:effectLst/>
                        <a:latin typeface="Arial"/>
                      </a:endParaRPr>
                    </a:p>
                  </a:txBody>
                  <a:tcPr marL="9525" marR="9525" marT="9525" marB="0" anchor="b"/>
                </a:tc>
                <a:tc>
                  <a:txBody>
                    <a:bodyPr/>
                    <a:lstStyle/>
                    <a:p>
                      <a:pPr algn="l" fontAlgn="b"/>
                      <a:r>
                        <a:rPr lang="el-GR" sz="1100" u="none" strike="noStrike">
                          <a:effectLst/>
                        </a:rPr>
                        <a:t>Ψευδώνυμο</a:t>
                      </a:r>
                      <a:endParaRPr lang="el-GR" sz="1100" b="1" i="0" u="none" strike="noStrike">
                        <a:effectLst/>
                        <a:latin typeface="Arial"/>
                      </a:endParaRPr>
                    </a:p>
                  </a:txBody>
                  <a:tcPr marL="9525" marR="9525" marT="9525" marB="0" anchor="b"/>
                </a:tc>
                <a:tc>
                  <a:txBody>
                    <a:bodyPr/>
                    <a:lstStyle/>
                    <a:p>
                      <a:pPr algn="l" fontAlgn="b"/>
                      <a:r>
                        <a:rPr lang="el-GR" sz="1100" u="none" strike="noStrike">
                          <a:effectLst/>
                        </a:rPr>
                        <a:t>Όνομα</a:t>
                      </a:r>
                      <a:endParaRPr lang="el-GR" sz="1100" b="1" i="0" u="none" strike="noStrike">
                        <a:effectLst/>
                        <a:latin typeface="Arial"/>
                      </a:endParaRPr>
                    </a:p>
                  </a:txBody>
                  <a:tcPr marL="9525" marR="9525" marT="9525" marB="0" anchor="b"/>
                </a:tc>
                <a:tc>
                  <a:txBody>
                    <a:bodyPr/>
                    <a:lstStyle/>
                    <a:p>
                      <a:pPr algn="l" fontAlgn="b"/>
                      <a:r>
                        <a:rPr lang="el-GR" sz="1100" u="none" strike="noStrike">
                          <a:effectLst/>
                        </a:rPr>
                        <a:t>Έτος γέν.</a:t>
                      </a:r>
                      <a:endParaRPr lang="el-GR" sz="1100" b="1" i="0" u="none" strike="noStrike">
                        <a:effectLst/>
                        <a:latin typeface="Arial"/>
                      </a:endParaRPr>
                    </a:p>
                  </a:txBody>
                  <a:tcPr marL="9525" marR="9525" marT="9525" marB="0" anchor="b"/>
                </a:tc>
                <a:tc>
                  <a:txBody>
                    <a:bodyPr/>
                    <a:lstStyle/>
                    <a:p>
                      <a:pPr algn="l" fontAlgn="b"/>
                      <a:r>
                        <a:rPr lang="el-GR" sz="1100" u="none" strike="noStrike">
                          <a:effectLst/>
                        </a:rPr>
                        <a:t>Τόπος γέν.</a:t>
                      </a:r>
                      <a:endParaRPr lang="el-GR" sz="1100" b="1" i="0" u="none" strike="noStrike">
                        <a:effectLst/>
                        <a:latin typeface="Arial"/>
                      </a:endParaRPr>
                    </a:p>
                  </a:txBody>
                  <a:tcPr marL="9525" marR="9525" marT="9525" marB="0" anchor="b"/>
                </a:tc>
                <a:tc>
                  <a:txBody>
                    <a:bodyPr/>
                    <a:lstStyle/>
                    <a:p>
                      <a:pPr algn="l" fontAlgn="b"/>
                      <a:r>
                        <a:rPr lang="el-GR" sz="1100" u="none" strike="noStrike">
                          <a:effectLst/>
                        </a:rPr>
                        <a:t>Φύλο</a:t>
                      </a:r>
                      <a:endParaRPr lang="el-GR" sz="1100" b="1" i="0" u="none" strike="noStrike">
                        <a:effectLst/>
                        <a:latin typeface="Arial"/>
                      </a:endParaRPr>
                    </a:p>
                  </a:txBody>
                  <a:tcPr marL="9525" marR="9525" marT="9525" marB="0" anchor="b"/>
                </a:tc>
                <a:tc>
                  <a:txBody>
                    <a:bodyPr/>
                    <a:lstStyle/>
                    <a:p>
                      <a:pPr algn="l" fontAlgn="b"/>
                      <a:r>
                        <a:rPr lang="el-GR" sz="1100" u="none" strike="noStrike">
                          <a:effectLst/>
                        </a:rPr>
                        <a:t>Απασχόληση</a:t>
                      </a:r>
                      <a:endParaRPr lang="el-GR" sz="1100" b="1" i="0" u="none" strike="noStrike">
                        <a:effectLst/>
                        <a:latin typeface="Arial"/>
                      </a:endParaRPr>
                    </a:p>
                  </a:txBody>
                  <a:tcPr marL="9525" marR="9525" marT="9525" marB="0" anchor="b"/>
                </a:tc>
              </a:tr>
              <a:tr h="1295400">
                <a:tc>
                  <a:txBody>
                    <a:bodyPr/>
                    <a:lstStyle/>
                    <a:p>
                      <a:pPr algn="l" fontAlgn="b"/>
                      <a:r>
                        <a:rPr lang="el-GR" sz="1000" u="none" strike="noStrike">
                          <a:effectLst/>
                        </a:rPr>
                        <a:t>Σ017/001</a:t>
                      </a:r>
                      <a:endParaRPr lang="el-GR" sz="1000" b="0" i="0" u="none" strike="noStrike">
                        <a:effectLst/>
                        <a:latin typeface="Arial"/>
                      </a:endParaRPr>
                    </a:p>
                  </a:txBody>
                  <a:tcPr marL="9525" marR="9525" marT="9525" marB="0" anchor="b"/>
                </a:tc>
                <a:tc>
                  <a:txBody>
                    <a:bodyPr/>
                    <a:lstStyle/>
                    <a:p>
                      <a:pPr algn="l" fontAlgn="b"/>
                      <a:r>
                        <a:rPr lang="el-GR" sz="1000" u="none" strike="noStrike">
                          <a:effectLst/>
                        </a:rPr>
                        <a:t>Κασάμπαλη</a:t>
                      </a:r>
                      <a:endParaRPr lang="el-GR" sz="1000" b="0" i="0" u="none" strike="noStrike">
                        <a:effectLst/>
                        <a:latin typeface="Arial"/>
                      </a:endParaRPr>
                    </a:p>
                  </a:txBody>
                  <a:tcPr marL="9525" marR="9525" marT="9525" marB="0" anchor="b"/>
                </a:tc>
                <a:tc>
                  <a:txBody>
                    <a:bodyPr/>
                    <a:lstStyle/>
                    <a:p>
                      <a:pPr algn="l" fontAlgn="b"/>
                      <a:r>
                        <a:rPr lang="el-GR" sz="1000" u="none" strike="noStrike">
                          <a:effectLst/>
                        </a:rPr>
                        <a:t> </a:t>
                      </a:r>
                      <a:endParaRPr lang="el-GR" sz="1000" b="0" i="0" u="none" strike="noStrike">
                        <a:effectLst/>
                        <a:latin typeface="Arial"/>
                      </a:endParaRPr>
                    </a:p>
                  </a:txBody>
                  <a:tcPr marL="9525" marR="9525" marT="9525" marB="0" anchor="b"/>
                </a:tc>
                <a:tc>
                  <a:txBody>
                    <a:bodyPr/>
                    <a:lstStyle/>
                    <a:p>
                      <a:pPr algn="l" fontAlgn="b"/>
                      <a:r>
                        <a:rPr lang="el-GR" sz="1000" u="none" strike="noStrike">
                          <a:effectLst/>
                        </a:rPr>
                        <a:t>Κωστούλα</a:t>
                      </a:r>
                      <a:endParaRPr lang="el-GR" sz="1000" b="0" i="0" u="none" strike="noStrike">
                        <a:effectLst/>
                        <a:latin typeface="Arial"/>
                      </a:endParaRPr>
                    </a:p>
                  </a:txBody>
                  <a:tcPr marL="9525" marR="9525" marT="9525" marB="0" anchor="b"/>
                </a:tc>
                <a:tc>
                  <a:txBody>
                    <a:bodyPr/>
                    <a:lstStyle/>
                    <a:p>
                      <a:pPr algn="r" fontAlgn="b"/>
                      <a:r>
                        <a:rPr lang="el-GR" sz="1000" u="none" strike="noStrike">
                          <a:effectLst/>
                        </a:rPr>
                        <a:t>1910</a:t>
                      </a:r>
                      <a:endParaRPr lang="el-GR" sz="1000" b="0" i="0" u="none" strike="noStrike">
                        <a:effectLst/>
                        <a:latin typeface="Arial"/>
                      </a:endParaRPr>
                    </a:p>
                  </a:txBody>
                  <a:tcPr marL="9525" marR="9525" marT="9525" marB="0" anchor="b"/>
                </a:tc>
                <a:tc>
                  <a:txBody>
                    <a:bodyPr/>
                    <a:lstStyle/>
                    <a:p>
                      <a:pPr algn="l" fontAlgn="b"/>
                      <a:r>
                        <a:rPr lang="el-GR" sz="1000" u="none" strike="noStrike">
                          <a:effectLst/>
                        </a:rPr>
                        <a:t>Λίγδα Μ.Ασίας</a:t>
                      </a:r>
                      <a:endParaRPr lang="el-GR" sz="1000" b="0" i="0" u="none" strike="noStrike">
                        <a:effectLst/>
                        <a:latin typeface="Arial"/>
                      </a:endParaRPr>
                    </a:p>
                  </a:txBody>
                  <a:tcPr marL="9525" marR="9525" marT="9525" marB="0" anchor="b"/>
                </a:tc>
                <a:tc>
                  <a:txBody>
                    <a:bodyPr/>
                    <a:lstStyle/>
                    <a:p>
                      <a:pPr algn="l" fontAlgn="b"/>
                      <a:r>
                        <a:rPr lang="el-GR" sz="1000" u="none" strike="noStrike">
                          <a:effectLst/>
                        </a:rPr>
                        <a:t>Θ</a:t>
                      </a:r>
                      <a:endParaRPr lang="el-GR" sz="1000" b="0" i="0" u="none" strike="noStrike">
                        <a:effectLst/>
                        <a:latin typeface="Arial"/>
                      </a:endParaRPr>
                    </a:p>
                  </a:txBody>
                  <a:tcPr marL="9525" marR="9525" marT="9525" marB="0" anchor="b"/>
                </a:tc>
                <a:tc>
                  <a:txBody>
                    <a:bodyPr/>
                    <a:lstStyle/>
                    <a:p>
                      <a:pPr algn="l" fontAlgn="b"/>
                      <a:r>
                        <a:rPr lang="el-GR" sz="1000" u="none" strike="noStrike" dirty="0">
                          <a:effectLst/>
                        </a:rPr>
                        <a:t>Συνταξιούχος, πρώην εργάτρια στου </a:t>
                      </a:r>
                      <a:r>
                        <a:rPr lang="el-GR" sz="1000" u="none" strike="noStrike" dirty="0" err="1">
                          <a:effectLst/>
                        </a:rPr>
                        <a:t>Ματσάγγου</a:t>
                      </a:r>
                      <a:endParaRPr lang="el-GR" sz="1000" b="0" i="0" u="none" strike="noStrike" dirty="0">
                        <a:effectLst/>
                        <a:latin typeface="Arial"/>
                      </a:endParaRPr>
                    </a:p>
                  </a:txBody>
                  <a:tcPr marL="9525" marR="9525" marT="9525" marB="0" anchor="b"/>
                </a:tc>
              </a:tr>
            </a:tbl>
          </a:graphicData>
        </a:graphic>
      </p:graphicFrame>
    </p:spTree>
    <p:extLst>
      <p:ext uri="{BB962C8B-B14F-4D97-AF65-F5344CB8AC3E}">
        <p14:creationId xmlns:p14="http://schemas.microsoft.com/office/powerpoint/2010/main" val="36597893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ΣΤΗΛΗ ΕΡΕΥΝΗΤΗΣ</a:t>
            </a:r>
            <a:endParaRPr lang="el-GR" dirty="0"/>
          </a:p>
        </p:txBody>
      </p:sp>
      <p:graphicFrame>
        <p:nvGraphicFramePr>
          <p:cNvPr id="4" name="Θέση περιεχομένου 3"/>
          <p:cNvGraphicFramePr>
            <a:graphicFrameLocks noGrp="1"/>
          </p:cNvGraphicFramePr>
          <p:nvPr>
            <p:ph sz="quarter" idx="1"/>
          </p:nvPr>
        </p:nvGraphicFramePr>
        <p:xfrm>
          <a:off x="3727450" y="2782094"/>
          <a:ext cx="1689100" cy="2162175"/>
        </p:xfrm>
        <a:graphic>
          <a:graphicData uri="http://schemas.openxmlformats.org/drawingml/2006/table">
            <a:tbl>
              <a:tblPr>
                <a:tableStyleId>{5C22544A-7EE6-4342-B048-85BDC9FD1C3A}</a:tableStyleId>
              </a:tblPr>
              <a:tblGrid>
                <a:gridCol w="977900"/>
                <a:gridCol w="711200"/>
              </a:tblGrid>
              <a:tr h="161925">
                <a:tc gridSpan="2">
                  <a:txBody>
                    <a:bodyPr/>
                    <a:lstStyle/>
                    <a:p>
                      <a:pPr algn="ctr" fontAlgn="b"/>
                      <a:r>
                        <a:rPr lang="el-GR" sz="1000" u="none" strike="noStrike">
                          <a:effectLst/>
                        </a:rPr>
                        <a:t>ΕΡΕΥΝΗΤΗΣ</a:t>
                      </a:r>
                      <a:endParaRPr lang="el-GR" sz="1000" b="1" i="0" u="none" strike="noStrike">
                        <a:effectLst/>
                        <a:latin typeface="Arial"/>
                      </a:endParaRPr>
                    </a:p>
                  </a:txBody>
                  <a:tcPr marL="9525" marR="9525" marT="9525" marB="0" anchor="b"/>
                </a:tc>
                <a:tc hMerge="1">
                  <a:txBody>
                    <a:bodyPr/>
                    <a:lstStyle/>
                    <a:p>
                      <a:endParaRPr lang="el-GR"/>
                    </a:p>
                  </a:txBody>
                  <a:tcPr/>
                </a:tc>
              </a:tr>
              <a:tr h="323850">
                <a:tc>
                  <a:txBody>
                    <a:bodyPr/>
                    <a:lstStyle/>
                    <a:p>
                      <a:pPr algn="ctr" fontAlgn="b"/>
                      <a:r>
                        <a:rPr lang="el-GR" sz="1000" u="none" strike="noStrike">
                          <a:effectLst/>
                        </a:rPr>
                        <a:t> </a:t>
                      </a:r>
                      <a:endParaRPr lang="el-GR" sz="1000" b="1" i="0" u="none" strike="noStrike">
                        <a:effectLst/>
                        <a:latin typeface="Arial"/>
                      </a:endParaRPr>
                    </a:p>
                  </a:txBody>
                  <a:tcPr marL="9525" marR="9525" marT="9525" marB="0" anchor="b"/>
                </a:tc>
                <a:tc>
                  <a:txBody>
                    <a:bodyPr/>
                    <a:lstStyle/>
                    <a:p>
                      <a:pPr algn="ctr" fontAlgn="b"/>
                      <a:r>
                        <a:rPr lang="el-GR" sz="1000" u="none" strike="noStrike">
                          <a:effectLst/>
                        </a:rPr>
                        <a:t> </a:t>
                      </a:r>
                      <a:endParaRPr lang="el-GR" sz="1000" b="0" i="0" u="none" strike="noStrike">
                        <a:effectLst/>
                        <a:latin typeface="Arial"/>
                      </a:endParaRPr>
                    </a:p>
                  </a:txBody>
                  <a:tcPr marL="9525" marR="9525" marT="9525" marB="0" anchor="b"/>
                </a:tc>
              </a:tr>
              <a:tr h="381000">
                <a:tc>
                  <a:txBody>
                    <a:bodyPr/>
                    <a:lstStyle/>
                    <a:p>
                      <a:pPr algn="l" fontAlgn="b"/>
                      <a:r>
                        <a:rPr lang="el-GR" sz="1100" u="none" strike="noStrike">
                          <a:effectLst/>
                        </a:rPr>
                        <a:t>Επώνυμο</a:t>
                      </a:r>
                      <a:endParaRPr lang="el-GR" sz="1100" b="1" i="0" u="none" strike="noStrike">
                        <a:effectLst/>
                        <a:latin typeface="Arial"/>
                      </a:endParaRPr>
                    </a:p>
                  </a:txBody>
                  <a:tcPr marL="9525" marR="9525" marT="9525" marB="0" anchor="b"/>
                </a:tc>
                <a:tc>
                  <a:txBody>
                    <a:bodyPr/>
                    <a:lstStyle/>
                    <a:p>
                      <a:pPr algn="l" fontAlgn="b"/>
                      <a:r>
                        <a:rPr lang="el-GR" sz="1100" u="none" strike="noStrike">
                          <a:effectLst/>
                        </a:rPr>
                        <a:t>Όνομα</a:t>
                      </a:r>
                      <a:endParaRPr lang="el-GR" sz="1100" b="1" i="0" u="none" strike="noStrike">
                        <a:effectLst/>
                        <a:latin typeface="Arial"/>
                      </a:endParaRPr>
                    </a:p>
                  </a:txBody>
                  <a:tcPr marL="9525" marR="9525" marT="9525" marB="0" anchor="b"/>
                </a:tc>
              </a:tr>
              <a:tr h="1295400">
                <a:tc>
                  <a:txBody>
                    <a:bodyPr/>
                    <a:lstStyle/>
                    <a:p>
                      <a:pPr algn="l" fontAlgn="ctr"/>
                      <a:r>
                        <a:rPr lang="el-GR" sz="1000" u="none" strike="noStrike">
                          <a:effectLst/>
                        </a:rPr>
                        <a:t>Καραστεργίου Σωτηρίου</a:t>
                      </a:r>
                      <a:endParaRPr lang="el-GR" sz="1000" b="0" i="0" u="none" strike="noStrike">
                        <a:effectLst/>
                        <a:latin typeface="Arial"/>
                      </a:endParaRPr>
                    </a:p>
                  </a:txBody>
                  <a:tcPr marL="9525" marR="9525" marT="9525" marB="0" anchor="ctr"/>
                </a:tc>
                <a:tc>
                  <a:txBody>
                    <a:bodyPr/>
                    <a:lstStyle/>
                    <a:p>
                      <a:pPr algn="l" fontAlgn="ctr"/>
                      <a:r>
                        <a:rPr lang="el-GR" sz="1000" u="none" strike="noStrike" dirty="0">
                          <a:effectLst/>
                        </a:rPr>
                        <a:t>Μαρία Βάσω</a:t>
                      </a:r>
                      <a:endParaRPr lang="el-GR" sz="1000" b="0" i="0" u="none" strike="noStrike" dirty="0">
                        <a:effectLst/>
                        <a:latin typeface="Arial"/>
                      </a:endParaRPr>
                    </a:p>
                  </a:txBody>
                  <a:tcPr marL="9525" marR="9525" marT="9525" marB="0" anchor="ctr"/>
                </a:tc>
              </a:tr>
            </a:tbl>
          </a:graphicData>
        </a:graphic>
      </p:graphicFrame>
    </p:spTree>
    <p:extLst>
      <p:ext uri="{BB962C8B-B14F-4D97-AF65-F5344CB8AC3E}">
        <p14:creationId xmlns:p14="http://schemas.microsoft.com/office/powerpoint/2010/main" val="18208661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ΣΤΗΛΗ ΕΓΓΡΑΦΗ</a:t>
            </a:r>
            <a:endParaRPr lang="el-GR" dirty="0"/>
          </a:p>
        </p:txBody>
      </p:sp>
      <p:graphicFrame>
        <p:nvGraphicFramePr>
          <p:cNvPr id="4" name="Θέση περιεχομένου 3"/>
          <p:cNvGraphicFramePr>
            <a:graphicFrameLocks noGrp="1"/>
          </p:cNvGraphicFramePr>
          <p:nvPr>
            <p:ph sz="quarter" idx="1"/>
          </p:nvPr>
        </p:nvGraphicFramePr>
        <p:xfrm>
          <a:off x="1695449" y="2863056"/>
          <a:ext cx="5753101" cy="2000250"/>
        </p:xfrm>
        <a:graphic>
          <a:graphicData uri="http://schemas.openxmlformats.org/drawingml/2006/table">
            <a:tbl>
              <a:tblPr>
                <a:tableStyleId>{5C22544A-7EE6-4342-B048-85BDC9FD1C3A}</a:tableStyleId>
              </a:tblPr>
              <a:tblGrid>
                <a:gridCol w="875817"/>
                <a:gridCol w="596571"/>
                <a:gridCol w="675902"/>
                <a:gridCol w="799659"/>
                <a:gridCol w="1155063"/>
                <a:gridCol w="1650089"/>
              </a:tblGrid>
              <a:tr h="323850">
                <a:tc>
                  <a:txBody>
                    <a:bodyPr/>
                    <a:lstStyle/>
                    <a:p>
                      <a:pPr algn="l" fontAlgn="b"/>
                      <a:r>
                        <a:rPr lang="el-GR" sz="1000" u="none" strike="noStrike">
                          <a:effectLst/>
                        </a:rPr>
                        <a:t> </a:t>
                      </a:r>
                      <a:endParaRPr lang="el-GR" sz="1000" b="1" i="0" u="none" strike="noStrike">
                        <a:effectLst/>
                        <a:latin typeface="Arial"/>
                      </a:endParaRPr>
                    </a:p>
                  </a:txBody>
                  <a:tcPr marL="9525" marR="9525" marT="9525" marB="0" anchor="b"/>
                </a:tc>
                <a:tc>
                  <a:txBody>
                    <a:bodyPr/>
                    <a:lstStyle/>
                    <a:p>
                      <a:pPr algn="ctr" fontAlgn="b"/>
                      <a:r>
                        <a:rPr lang="el-GR" sz="1000" u="none" strike="noStrike">
                          <a:effectLst/>
                        </a:rPr>
                        <a:t> </a:t>
                      </a:r>
                      <a:endParaRPr lang="el-GR" sz="1000" b="1" i="0" u="none" strike="noStrike">
                        <a:effectLst/>
                        <a:latin typeface="Arial"/>
                      </a:endParaRPr>
                    </a:p>
                  </a:txBody>
                  <a:tcPr marL="9525" marR="9525" marT="9525" marB="0" anchor="b"/>
                </a:tc>
                <a:tc>
                  <a:txBody>
                    <a:bodyPr/>
                    <a:lstStyle/>
                    <a:p>
                      <a:pPr algn="ctr" fontAlgn="b"/>
                      <a:r>
                        <a:rPr lang="el-GR" sz="1000" u="none" strike="noStrike">
                          <a:effectLst/>
                        </a:rPr>
                        <a:t> </a:t>
                      </a:r>
                      <a:endParaRPr lang="el-GR" sz="1000" b="1" i="0" u="none" strike="noStrike">
                        <a:effectLst/>
                        <a:latin typeface="Arial"/>
                      </a:endParaRPr>
                    </a:p>
                  </a:txBody>
                  <a:tcPr marL="9525" marR="9525" marT="9525" marB="0" anchor="b"/>
                </a:tc>
                <a:tc>
                  <a:txBody>
                    <a:bodyPr/>
                    <a:lstStyle/>
                    <a:p>
                      <a:pPr algn="ctr" fontAlgn="b"/>
                      <a:r>
                        <a:rPr lang="el-GR" sz="1000" u="none" strike="noStrike">
                          <a:effectLst/>
                        </a:rPr>
                        <a:t> </a:t>
                      </a:r>
                      <a:endParaRPr lang="el-GR" sz="1000" b="1" i="0" u="none" strike="noStrike">
                        <a:effectLst/>
                        <a:latin typeface="Arial"/>
                      </a:endParaRPr>
                    </a:p>
                  </a:txBody>
                  <a:tcPr marL="9525" marR="9525" marT="9525" marB="0" anchor="b"/>
                </a:tc>
                <a:tc>
                  <a:txBody>
                    <a:bodyPr/>
                    <a:lstStyle/>
                    <a:p>
                      <a:pPr algn="ctr" fontAlgn="b"/>
                      <a:r>
                        <a:rPr lang="el-GR" sz="1000" u="none" strike="noStrike">
                          <a:effectLst/>
                        </a:rPr>
                        <a:t> </a:t>
                      </a:r>
                      <a:endParaRPr lang="el-GR" sz="1000" b="1" i="0" u="none" strike="noStrike">
                        <a:effectLst/>
                        <a:latin typeface="Arial"/>
                      </a:endParaRPr>
                    </a:p>
                  </a:txBody>
                  <a:tcPr marL="9525" marR="9525" marT="9525" marB="0" anchor="b"/>
                </a:tc>
                <a:tc>
                  <a:txBody>
                    <a:bodyPr/>
                    <a:lstStyle/>
                    <a:p>
                      <a:pPr algn="ctr" fontAlgn="b"/>
                      <a:r>
                        <a:rPr lang="el-GR" sz="1000" u="none" strike="noStrike">
                          <a:effectLst/>
                        </a:rPr>
                        <a:t> </a:t>
                      </a:r>
                      <a:endParaRPr lang="el-GR" sz="1000" b="1" i="0" u="none" strike="noStrike">
                        <a:effectLst/>
                        <a:latin typeface="Arial"/>
                      </a:endParaRPr>
                    </a:p>
                  </a:txBody>
                  <a:tcPr marL="9525" marR="9525" marT="9525" marB="0" anchor="b"/>
                </a:tc>
              </a:tr>
              <a:tr h="381000">
                <a:tc>
                  <a:txBody>
                    <a:bodyPr/>
                    <a:lstStyle/>
                    <a:p>
                      <a:pPr algn="l" fontAlgn="b"/>
                      <a:r>
                        <a:rPr lang="el-GR" sz="1100" u="none" strike="noStrike">
                          <a:effectLst/>
                        </a:rPr>
                        <a:t>Ημερομηνία</a:t>
                      </a:r>
                      <a:endParaRPr lang="el-GR" sz="1100" b="1" i="0" u="none" strike="noStrike">
                        <a:effectLst/>
                        <a:latin typeface="Arial"/>
                      </a:endParaRPr>
                    </a:p>
                  </a:txBody>
                  <a:tcPr marL="9525" marR="9525" marT="9525" marB="0" anchor="b"/>
                </a:tc>
                <a:tc>
                  <a:txBody>
                    <a:bodyPr/>
                    <a:lstStyle/>
                    <a:p>
                      <a:pPr algn="l" fontAlgn="b"/>
                      <a:r>
                        <a:rPr lang="el-GR" sz="1100" u="none" strike="noStrike">
                          <a:effectLst/>
                        </a:rPr>
                        <a:t>Τόπος</a:t>
                      </a:r>
                      <a:endParaRPr lang="el-GR" sz="1100" b="1" i="0" u="none" strike="noStrike">
                        <a:effectLst/>
                        <a:latin typeface="Arial"/>
                      </a:endParaRPr>
                    </a:p>
                  </a:txBody>
                  <a:tcPr marL="9525" marR="9525" marT="9525" marB="0" anchor="b"/>
                </a:tc>
                <a:tc>
                  <a:txBody>
                    <a:bodyPr/>
                    <a:lstStyle/>
                    <a:p>
                      <a:pPr algn="l" fontAlgn="b"/>
                      <a:r>
                        <a:rPr lang="el-GR" sz="1100" u="none" strike="noStrike">
                          <a:effectLst/>
                        </a:rPr>
                        <a:t>Διάρκεια</a:t>
                      </a:r>
                      <a:endParaRPr lang="el-GR" sz="1100" b="1" i="0" u="none" strike="noStrike">
                        <a:effectLst/>
                        <a:latin typeface="Arial"/>
                      </a:endParaRPr>
                    </a:p>
                  </a:txBody>
                  <a:tcPr marL="9525" marR="9525" marT="9525" marB="0" anchor="b"/>
                </a:tc>
                <a:tc>
                  <a:txBody>
                    <a:bodyPr/>
                    <a:lstStyle/>
                    <a:p>
                      <a:pPr algn="l" fontAlgn="b"/>
                      <a:r>
                        <a:rPr lang="el-GR" sz="1100" u="none" strike="noStrike">
                          <a:effectLst/>
                        </a:rPr>
                        <a:t>τύπος εγγραφής</a:t>
                      </a:r>
                      <a:endParaRPr lang="el-GR" sz="1100" b="1" i="0" u="none" strike="noStrike">
                        <a:effectLst/>
                        <a:latin typeface="Arial"/>
                      </a:endParaRPr>
                    </a:p>
                  </a:txBody>
                  <a:tcPr marL="9525" marR="9525" marT="9525" marB="0" anchor="b"/>
                </a:tc>
                <a:tc>
                  <a:txBody>
                    <a:bodyPr/>
                    <a:lstStyle/>
                    <a:p>
                      <a:pPr algn="l" fontAlgn="b"/>
                      <a:r>
                        <a:rPr lang="el-GR" sz="1100" u="none" strike="noStrike">
                          <a:effectLst/>
                        </a:rPr>
                        <a:t>εξοπλισμός</a:t>
                      </a:r>
                      <a:endParaRPr lang="el-GR" sz="1100" b="1" i="0" u="none" strike="noStrike">
                        <a:effectLst/>
                        <a:latin typeface="Arial"/>
                      </a:endParaRPr>
                    </a:p>
                  </a:txBody>
                  <a:tcPr marL="9525" marR="9525" marT="9525" marB="0" anchor="b"/>
                </a:tc>
                <a:tc>
                  <a:txBody>
                    <a:bodyPr/>
                    <a:lstStyle/>
                    <a:p>
                      <a:pPr algn="l" fontAlgn="b"/>
                      <a:r>
                        <a:rPr lang="el-GR" sz="1100" u="none" strike="noStrike">
                          <a:effectLst/>
                        </a:rPr>
                        <a:t>σημειώσεις</a:t>
                      </a:r>
                      <a:endParaRPr lang="el-GR" sz="1100" b="1" i="0" u="none" strike="noStrike">
                        <a:effectLst/>
                        <a:latin typeface="Arial"/>
                      </a:endParaRPr>
                    </a:p>
                  </a:txBody>
                  <a:tcPr marL="9525" marR="9525" marT="9525" marB="0" anchor="b"/>
                </a:tc>
              </a:tr>
              <a:tr h="1295400">
                <a:tc>
                  <a:txBody>
                    <a:bodyPr/>
                    <a:lstStyle/>
                    <a:p>
                      <a:pPr algn="l" fontAlgn="b"/>
                      <a:r>
                        <a:rPr lang="el-GR" sz="1000" u="none" strike="noStrike">
                          <a:effectLst/>
                        </a:rPr>
                        <a:t>7/3/2013</a:t>
                      </a:r>
                      <a:endParaRPr lang="el-GR" sz="1000" b="0" i="0" u="none" strike="noStrike">
                        <a:effectLst/>
                        <a:latin typeface="Arial"/>
                      </a:endParaRPr>
                    </a:p>
                  </a:txBody>
                  <a:tcPr marL="9525" marR="9525" marT="9525" marB="0" anchor="b"/>
                </a:tc>
                <a:tc>
                  <a:txBody>
                    <a:bodyPr/>
                    <a:lstStyle/>
                    <a:p>
                      <a:pPr algn="l" fontAlgn="b"/>
                      <a:r>
                        <a:rPr lang="el-GR" sz="1000" u="none" strike="noStrike">
                          <a:effectLst/>
                        </a:rPr>
                        <a:t>Ν. Ιωνία, Βόλος</a:t>
                      </a:r>
                      <a:endParaRPr lang="el-GR" sz="1000" b="0" i="0" u="none" strike="noStrike">
                        <a:effectLst/>
                        <a:latin typeface="Arial"/>
                      </a:endParaRPr>
                    </a:p>
                  </a:txBody>
                  <a:tcPr marL="9525" marR="9525" marT="9525" marB="0" anchor="b"/>
                </a:tc>
                <a:tc>
                  <a:txBody>
                    <a:bodyPr/>
                    <a:lstStyle/>
                    <a:p>
                      <a:pPr algn="r" fontAlgn="b"/>
                      <a:r>
                        <a:rPr lang="el-GR" sz="1000" u="none" strike="noStrike">
                          <a:effectLst/>
                        </a:rPr>
                        <a:t>95</a:t>
                      </a:r>
                      <a:endParaRPr lang="el-GR" sz="1000" b="0" i="0" u="none" strike="noStrike">
                        <a:effectLst/>
                        <a:latin typeface="Arial"/>
                      </a:endParaRPr>
                    </a:p>
                  </a:txBody>
                  <a:tcPr marL="9525" marR="9525" marT="9525" marB="0" anchor="b"/>
                </a:tc>
                <a:tc>
                  <a:txBody>
                    <a:bodyPr/>
                    <a:lstStyle/>
                    <a:p>
                      <a:pPr algn="l" fontAlgn="b"/>
                      <a:r>
                        <a:rPr lang="en-US" sz="1000" u="none" strike="noStrike">
                          <a:effectLst/>
                        </a:rPr>
                        <a:t>audio 2 tr, wav 44kHz 16 bit mono, ext. micr.</a:t>
                      </a:r>
                      <a:endParaRPr lang="en-US" sz="1000" b="0" i="0" u="none" strike="noStrike">
                        <a:effectLst/>
                        <a:latin typeface="Arial"/>
                      </a:endParaRPr>
                    </a:p>
                  </a:txBody>
                  <a:tcPr marL="9525" marR="9525" marT="9525" marB="0" anchor="b"/>
                </a:tc>
                <a:tc>
                  <a:txBody>
                    <a:bodyPr/>
                    <a:lstStyle/>
                    <a:p>
                      <a:pPr algn="l" fontAlgn="b"/>
                      <a:r>
                        <a:rPr lang="en-US" sz="1000" u="none" strike="noStrike">
                          <a:effectLst/>
                        </a:rPr>
                        <a:t>Marantz 660</a:t>
                      </a:r>
                      <a:endParaRPr lang="en-US" sz="1000" b="0" i="0" u="none" strike="noStrike">
                        <a:effectLst/>
                        <a:latin typeface="Arial"/>
                      </a:endParaRPr>
                    </a:p>
                  </a:txBody>
                  <a:tcPr marL="9525" marR="9525" marT="9525" marB="0" anchor="b"/>
                </a:tc>
                <a:tc>
                  <a:txBody>
                    <a:bodyPr/>
                    <a:lstStyle/>
                    <a:p>
                      <a:pPr algn="l" fontAlgn="b"/>
                      <a:r>
                        <a:rPr lang="el-GR" sz="1000" u="none" strike="noStrike" dirty="0">
                          <a:effectLst/>
                        </a:rPr>
                        <a:t>Συνέντευξη μαζί με την κόρη της Αλίκη Σωτηρίου, βλ. και Σ017/009.  απεβίωσε 31/5/13</a:t>
                      </a:r>
                      <a:endParaRPr lang="el-GR" sz="1000" b="0" i="0" u="none" strike="noStrike" dirty="0">
                        <a:effectLst/>
                        <a:latin typeface="Arial"/>
                      </a:endParaRPr>
                    </a:p>
                  </a:txBody>
                  <a:tcPr marL="9525" marR="9525" marT="9525" marB="0" anchor="b"/>
                </a:tc>
              </a:tr>
            </a:tbl>
          </a:graphicData>
        </a:graphic>
      </p:graphicFrame>
    </p:spTree>
    <p:extLst>
      <p:ext uri="{BB962C8B-B14F-4D97-AF65-F5344CB8AC3E}">
        <p14:creationId xmlns:p14="http://schemas.microsoft.com/office/powerpoint/2010/main" val="9088425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ΣΤΗΛΗ ΑΡΧΕΙΟΘΕΤΗΣΗ</a:t>
            </a:r>
            <a:endParaRPr lang="el-GR" dirty="0"/>
          </a:p>
        </p:txBody>
      </p:sp>
      <p:graphicFrame>
        <p:nvGraphicFramePr>
          <p:cNvPr id="4" name="Θέση περιεχομένου 3"/>
          <p:cNvGraphicFramePr>
            <a:graphicFrameLocks noGrp="1"/>
          </p:cNvGraphicFramePr>
          <p:nvPr>
            <p:ph sz="quarter" idx="1"/>
          </p:nvPr>
        </p:nvGraphicFramePr>
        <p:xfrm>
          <a:off x="3448050" y="2782094"/>
          <a:ext cx="2247900" cy="2162175"/>
        </p:xfrm>
        <a:graphic>
          <a:graphicData uri="http://schemas.openxmlformats.org/drawingml/2006/table">
            <a:tbl>
              <a:tblPr>
                <a:tableStyleId>{5C22544A-7EE6-4342-B048-85BDC9FD1C3A}</a:tableStyleId>
              </a:tblPr>
              <a:tblGrid>
                <a:gridCol w="749300"/>
                <a:gridCol w="749300"/>
                <a:gridCol w="749300"/>
              </a:tblGrid>
              <a:tr h="161925">
                <a:tc gridSpan="3">
                  <a:txBody>
                    <a:bodyPr/>
                    <a:lstStyle/>
                    <a:p>
                      <a:pPr algn="ctr" fontAlgn="b"/>
                      <a:r>
                        <a:rPr lang="el-GR" sz="1000" u="none" strike="noStrike">
                          <a:effectLst/>
                        </a:rPr>
                        <a:t>ΑΡΧΕΙΟΘΕΤΗΣΗ</a:t>
                      </a:r>
                      <a:endParaRPr lang="el-GR" sz="1000" b="1" i="0" u="none" strike="noStrike">
                        <a:effectLst/>
                        <a:latin typeface="Arial"/>
                      </a:endParaRPr>
                    </a:p>
                  </a:txBody>
                  <a:tcPr marL="9525" marR="9525" marT="9525" marB="0" anchor="b"/>
                </a:tc>
                <a:tc hMerge="1">
                  <a:txBody>
                    <a:bodyPr/>
                    <a:lstStyle/>
                    <a:p>
                      <a:endParaRPr lang="el-GR"/>
                    </a:p>
                  </a:txBody>
                  <a:tcPr/>
                </a:tc>
                <a:tc hMerge="1">
                  <a:txBody>
                    <a:bodyPr/>
                    <a:lstStyle/>
                    <a:p>
                      <a:endParaRPr lang="el-GR"/>
                    </a:p>
                  </a:txBody>
                  <a:tcPr/>
                </a:tc>
              </a:tr>
              <a:tr h="323850">
                <a:tc gridSpan="2">
                  <a:txBody>
                    <a:bodyPr/>
                    <a:lstStyle/>
                    <a:p>
                      <a:pPr algn="ctr" fontAlgn="b"/>
                      <a:r>
                        <a:rPr lang="el-GR" sz="1000" u="none" strike="noStrike">
                          <a:effectLst/>
                        </a:rPr>
                        <a:t>ψηφιακά αρχεία</a:t>
                      </a:r>
                      <a:endParaRPr lang="el-GR" sz="1000" b="1" i="0" u="none" strike="noStrike">
                        <a:effectLst/>
                        <a:latin typeface="Arial"/>
                      </a:endParaRPr>
                    </a:p>
                  </a:txBody>
                  <a:tcPr marL="9525" marR="9525" marT="9525" marB="0" anchor="b"/>
                </a:tc>
                <a:tc hMerge="1">
                  <a:txBody>
                    <a:bodyPr/>
                    <a:lstStyle/>
                    <a:p>
                      <a:endParaRPr lang="el-GR"/>
                    </a:p>
                  </a:txBody>
                  <a:tcPr/>
                </a:tc>
                <a:tc>
                  <a:txBody>
                    <a:bodyPr/>
                    <a:lstStyle/>
                    <a:p>
                      <a:pPr algn="ctr" fontAlgn="b"/>
                      <a:r>
                        <a:rPr lang="el-GR" sz="1000" u="none" strike="noStrike">
                          <a:effectLst/>
                        </a:rPr>
                        <a:t>υλικός φορέας</a:t>
                      </a:r>
                      <a:endParaRPr lang="el-GR" sz="1000" b="1" i="0" u="none" strike="noStrike">
                        <a:effectLst/>
                        <a:latin typeface="Arial"/>
                      </a:endParaRPr>
                    </a:p>
                  </a:txBody>
                  <a:tcPr marL="9525" marR="9525" marT="9525" marB="0" anchor="b"/>
                </a:tc>
              </a:tr>
              <a:tr h="381000">
                <a:tc>
                  <a:txBody>
                    <a:bodyPr/>
                    <a:lstStyle/>
                    <a:p>
                      <a:pPr algn="l" fontAlgn="b"/>
                      <a:r>
                        <a:rPr lang="en-US" sz="1100" u="none" strike="noStrike">
                          <a:effectLst/>
                        </a:rPr>
                        <a:t>master</a:t>
                      </a:r>
                      <a:endParaRPr lang="en-US" sz="1100" b="1" i="0" u="none" strike="noStrike">
                        <a:effectLst/>
                        <a:latin typeface="Arial"/>
                      </a:endParaRPr>
                    </a:p>
                  </a:txBody>
                  <a:tcPr marL="9525" marR="9525" marT="9525" marB="0" anchor="b"/>
                </a:tc>
                <a:tc>
                  <a:txBody>
                    <a:bodyPr/>
                    <a:lstStyle/>
                    <a:p>
                      <a:pPr algn="l" fontAlgn="b"/>
                      <a:r>
                        <a:rPr lang="en-US" sz="1100" u="none" strike="noStrike">
                          <a:effectLst/>
                        </a:rPr>
                        <a:t>access</a:t>
                      </a:r>
                      <a:endParaRPr lang="en-US" sz="1100" b="1" i="0" u="none" strike="noStrike">
                        <a:effectLst/>
                        <a:latin typeface="Arial"/>
                      </a:endParaRPr>
                    </a:p>
                  </a:txBody>
                  <a:tcPr marL="9525" marR="9525" marT="9525" marB="0" anchor="b"/>
                </a:tc>
                <a:tc>
                  <a:txBody>
                    <a:bodyPr/>
                    <a:lstStyle/>
                    <a:p>
                      <a:pPr algn="l" fontAlgn="b"/>
                      <a:r>
                        <a:rPr lang="el-GR" sz="1100" u="none" strike="noStrike">
                          <a:effectLst/>
                        </a:rPr>
                        <a:t> </a:t>
                      </a:r>
                      <a:endParaRPr lang="el-GR" sz="1100" b="1" i="0" u="none" strike="noStrike">
                        <a:effectLst/>
                        <a:latin typeface="Arial"/>
                      </a:endParaRPr>
                    </a:p>
                  </a:txBody>
                  <a:tcPr marL="9525" marR="9525" marT="9525" marB="0" anchor="b"/>
                </a:tc>
              </a:tr>
              <a:tr h="1295400">
                <a:tc>
                  <a:txBody>
                    <a:bodyPr/>
                    <a:lstStyle/>
                    <a:p>
                      <a:pPr algn="l" fontAlgn="b"/>
                      <a:r>
                        <a:rPr lang="el-GR" sz="1000" u="none" strike="noStrike">
                          <a:effectLst/>
                        </a:rPr>
                        <a:t>Σ017ΜΒ-001-Χ1-Χ2-Μ-ΚΑΣΑΜΠΑΛΗ</a:t>
                      </a:r>
                      <a:endParaRPr lang="el-GR" sz="1000" b="0" i="0" u="none" strike="noStrike">
                        <a:effectLst/>
                        <a:latin typeface="Arial"/>
                      </a:endParaRPr>
                    </a:p>
                  </a:txBody>
                  <a:tcPr marL="9525" marR="9525" marT="9525" marB="0" anchor="b"/>
                </a:tc>
                <a:tc>
                  <a:txBody>
                    <a:bodyPr/>
                    <a:lstStyle/>
                    <a:p>
                      <a:pPr algn="l" fontAlgn="b"/>
                      <a:r>
                        <a:rPr lang="el-GR" sz="1000" u="none" strike="noStrike">
                          <a:effectLst/>
                        </a:rPr>
                        <a:t>Σ017ΜΒ-001-Χ1-Χ2-Α-ΚΑΣΑΜΠΑΛΗ</a:t>
                      </a:r>
                      <a:endParaRPr lang="el-GR" sz="1000" b="0" i="0" u="none" strike="noStrike">
                        <a:effectLst/>
                        <a:latin typeface="Arial"/>
                      </a:endParaRPr>
                    </a:p>
                  </a:txBody>
                  <a:tcPr marL="9525" marR="9525" marT="9525" marB="0" anchor="b"/>
                </a:tc>
                <a:tc>
                  <a:txBody>
                    <a:bodyPr/>
                    <a:lstStyle/>
                    <a:p>
                      <a:pPr algn="l" fontAlgn="b"/>
                      <a:r>
                        <a:rPr lang="el-GR" sz="1000" u="none" strike="noStrike" dirty="0">
                          <a:effectLst/>
                        </a:rPr>
                        <a:t> </a:t>
                      </a:r>
                      <a:endParaRPr lang="el-GR" sz="1000" b="0" i="0" u="none" strike="noStrike" dirty="0">
                        <a:effectLst/>
                        <a:latin typeface="Arial"/>
                      </a:endParaRPr>
                    </a:p>
                  </a:txBody>
                  <a:tcPr marL="9525" marR="9525" marT="9525" marB="0" anchor="b"/>
                </a:tc>
              </a:tr>
            </a:tbl>
          </a:graphicData>
        </a:graphic>
      </p:graphicFrame>
    </p:spTree>
    <p:extLst>
      <p:ext uri="{BB962C8B-B14F-4D97-AF65-F5344CB8AC3E}">
        <p14:creationId xmlns:p14="http://schemas.microsoft.com/office/powerpoint/2010/main" val="8857227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ΣΤΗΛΗ ΠΡΟΣΒΑΣΗ</a:t>
            </a:r>
            <a:endParaRPr lang="el-GR" dirty="0"/>
          </a:p>
        </p:txBody>
      </p:sp>
      <p:graphicFrame>
        <p:nvGraphicFramePr>
          <p:cNvPr id="4" name="Θέση περιεχομένου 3"/>
          <p:cNvGraphicFramePr>
            <a:graphicFrameLocks noGrp="1"/>
          </p:cNvGraphicFramePr>
          <p:nvPr>
            <p:ph sz="quarter" idx="1"/>
          </p:nvPr>
        </p:nvGraphicFramePr>
        <p:xfrm>
          <a:off x="3727450" y="2782094"/>
          <a:ext cx="1689100" cy="2162175"/>
        </p:xfrm>
        <a:graphic>
          <a:graphicData uri="http://schemas.openxmlformats.org/drawingml/2006/table">
            <a:tbl>
              <a:tblPr>
                <a:tableStyleId>{5C22544A-7EE6-4342-B048-85BDC9FD1C3A}</a:tableStyleId>
              </a:tblPr>
              <a:tblGrid>
                <a:gridCol w="901700"/>
                <a:gridCol w="787400"/>
              </a:tblGrid>
              <a:tr h="161925">
                <a:tc gridSpan="2">
                  <a:txBody>
                    <a:bodyPr/>
                    <a:lstStyle/>
                    <a:p>
                      <a:pPr algn="ctr" fontAlgn="b"/>
                      <a:r>
                        <a:rPr lang="el-GR" sz="1000" u="none" strike="noStrike">
                          <a:effectLst/>
                        </a:rPr>
                        <a:t>ΠΡΟΣΒΑΣΗ</a:t>
                      </a:r>
                      <a:endParaRPr lang="el-GR" sz="1000" b="1" i="0" u="none" strike="noStrike">
                        <a:effectLst/>
                        <a:latin typeface="Arial"/>
                      </a:endParaRPr>
                    </a:p>
                  </a:txBody>
                  <a:tcPr marL="9525" marR="9525" marT="9525" marB="0" anchor="b"/>
                </a:tc>
                <a:tc hMerge="1">
                  <a:txBody>
                    <a:bodyPr/>
                    <a:lstStyle/>
                    <a:p>
                      <a:endParaRPr lang="el-GR"/>
                    </a:p>
                  </a:txBody>
                  <a:tcPr/>
                </a:tc>
              </a:tr>
              <a:tr h="323850">
                <a:tc>
                  <a:txBody>
                    <a:bodyPr/>
                    <a:lstStyle/>
                    <a:p>
                      <a:pPr algn="ctr" fontAlgn="b"/>
                      <a:r>
                        <a:rPr lang="el-GR" sz="1000" u="none" strike="noStrike">
                          <a:effectLst/>
                        </a:rPr>
                        <a:t> </a:t>
                      </a:r>
                      <a:endParaRPr lang="el-GR" sz="1000" b="1" i="0" u="none" strike="noStrike">
                        <a:effectLst/>
                        <a:latin typeface="Arial"/>
                      </a:endParaRPr>
                    </a:p>
                  </a:txBody>
                  <a:tcPr marL="9525" marR="9525" marT="9525" marB="0" anchor="b"/>
                </a:tc>
                <a:tc>
                  <a:txBody>
                    <a:bodyPr/>
                    <a:lstStyle/>
                    <a:p>
                      <a:pPr algn="ctr" fontAlgn="b"/>
                      <a:r>
                        <a:rPr lang="el-GR" sz="1000" u="none" strike="noStrike">
                          <a:effectLst/>
                        </a:rPr>
                        <a:t> </a:t>
                      </a:r>
                      <a:endParaRPr lang="el-GR" sz="1000" b="1" i="0" u="none" strike="noStrike">
                        <a:effectLst/>
                        <a:latin typeface="Arial"/>
                      </a:endParaRPr>
                    </a:p>
                  </a:txBody>
                  <a:tcPr marL="9525" marR="9525" marT="9525" marB="0" anchor="b"/>
                </a:tc>
              </a:tr>
              <a:tr h="381000">
                <a:tc>
                  <a:txBody>
                    <a:bodyPr/>
                    <a:lstStyle/>
                    <a:p>
                      <a:pPr algn="l" fontAlgn="b"/>
                      <a:r>
                        <a:rPr lang="el-GR" sz="1100" u="none" strike="noStrike">
                          <a:effectLst/>
                        </a:rPr>
                        <a:t>Παραχ.</a:t>
                      </a:r>
                      <a:endParaRPr lang="el-GR" sz="1100" b="1" i="0" u="none" strike="noStrike">
                        <a:effectLst/>
                        <a:latin typeface="Arial"/>
                      </a:endParaRPr>
                    </a:p>
                  </a:txBody>
                  <a:tcPr marL="9525" marR="9525" marT="9525" marB="0" anchor="b"/>
                </a:tc>
                <a:tc>
                  <a:txBody>
                    <a:bodyPr/>
                    <a:lstStyle/>
                    <a:p>
                      <a:pPr algn="l" fontAlgn="b"/>
                      <a:r>
                        <a:rPr lang="el-GR" sz="1100" u="none" strike="noStrike">
                          <a:effectLst/>
                        </a:rPr>
                        <a:t>Περιορισμοί</a:t>
                      </a:r>
                      <a:endParaRPr lang="el-GR" sz="1100" b="1" i="0" u="none" strike="noStrike">
                        <a:effectLst/>
                        <a:latin typeface="Arial"/>
                      </a:endParaRPr>
                    </a:p>
                  </a:txBody>
                  <a:tcPr marL="9525" marR="9525" marT="9525" marB="0" anchor="b"/>
                </a:tc>
              </a:tr>
              <a:tr h="1295400">
                <a:tc>
                  <a:txBody>
                    <a:bodyPr/>
                    <a:lstStyle/>
                    <a:p>
                      <a:pPr algn="l" fontAlgn="b"/>
                      <a:r>
                        <a:rPr lang="el-GR" sz="1000" u="none" strike="noStrike">
                          <a:effectLst/>
                        </a:rPr>
                        <a:t>ναι</a:t>
                      </a:r>
                      <a:endParaRPr lang="el-GR" sz="1000" b="0" i="0" u="none" strike="noStrike">
                        <a:effectLst/>
                        <a:latin typeface="Arial"/>
                      </a:endParaRPr>
                    </a:p>
                  </a:txBody>
                  <a:tcPr marL="9525" marR="9525" marT="9525" marB="0" anchor="b"/>
                </a:tc>
                <a:tc>
                  <a:txBody>
                    <a:bodyPr/>
                    <a:lstStyle/>
                    <a:p>
                      <a:pPr algn="l" fontAlgn="b"/>
                      <a:r>
                        <a:rPr lang="el-GR" sz="1000" u="none" strike="noStrike" dirty="0">
                          <a:effectLst/>
                        </a:rPr>
                        <a:t> </a:t>
                      </a:r>
                      <a:endParaRPr lang="el-GR" sz="1000" b="0" i="0" u="none" strike="noStrike" dirty="0">
                        <a:effectLst/>
                        <a:latin typeface="Arial"/>
                      </a:endParaRPr>
                    </a:p>
                  </a:txBody>
                  <a:tcPr marL="9525" marR="9525" marT="9525" marB="0" anchor="b"/>
                </a:tc>
              </a:tr>
            </a:tbl>
          </a:graphicData>
        </a:graphic>
      </p:graphicFrame>
    </p:spTree>
    <p:extLst>
      <p:ext uri="{BB962C8B-B14F-4D97-AF65-F5344CB8AC3E}">
        <p14:creationId xmlns:p14="http://schemas.microsoft.com/office/powerpoint/2010/main" val="31789365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ΣΤΗΛΗ ΣΥΝΟΔΕΥΤΙΚΑ</a:t>
            </a:r>
            <a:endParaRPr lang="el-GR" dirty="0"/>
          </a:p>
        </p:txBody>
      </p:sp>
      <p:graphicFrame>
        <p:nvGraphicFramePr>
          <p:cNvPr id="4" name="Θέση περιεχομένου 3"/>
          <p:cNvGraphicFramePr>
            <a:graphicFrameLocks noGrp="1"/>
          </p:cNvGraphicFramePr>
          <p:nvPr>
            <p:ph sz="quarter" idx="1"/>
          </p:nvPr>
        </p:nvGraphicFramePr>
        <p:xfrm>
          <a:off x="2832100" y="2863056"/>
          <a:ext cx="3479799" cy="2000250"/>
        </p:xfrm>
        <a:graphic>
          <a:graphicData uri="http://schemas.openxmlformats.org/drawingml/2006/table">
            <a:tbl>
              <a:tblPr>
                <a:tableStyleId>{5C22544A-7EE6-4342-B048-85BDC9FD1C3A}</a:tableStyleId>
              </a:tblPr>
              <a:tblGrid>
                <a:gridCol w="824747"/>
                <a:gridCol w="609044"/>
                <a:gridCol w="609044"/>
                <a:gridCol w="827920"/>
                <a:gridCol w="609044"/>
              </a:tblGrid>
              <a:tr h="323850">
                <a:tc>
                  <a:txBody>
                    <a:bodyPr/>
                    <a:lstStyle/>
                    <a:p>
                      <a:pPr algn="ctr" fontAlgn="b"/>
                      <a:r>
                        <a:rPr lang="el-GR" sz="1000" u="none" strike="noStrike">
                          <a:effectLst/>
                        </a:rPr>
                        <a:t> </a:t>
                      </a:r>
                      <a:endParaRPr lang="el-GR" sz="1000" b="1" i="0" u="none" strike="noStrike">
                        <a:effectLst/>
                        <a:latin typeface="Arial"/>
                      </a:endParaRPr>
                    </a:p>
                  </a:txBody>
                  <a:tcPr marL="9525" marR="9525" marT="9525" marB="0" anchor="b"/>
                </a:tc>
                <a:tc>
                  <a:txBody>
                    <a:bodyPr/>
                    <a:lstStyle/>
                    <a:p>
                      <a:pPr algn="ctr" fontAlgn="b"/>
                      <a:r>
                        <a:rPr lang="el-GR" sz="1000" u="none" strike="noStrike">
                          <a:effectLst/>
                        </a:rPr>
                        <a:t> </a:t>
                      </a:r>
                      <a:endParaRPr lang="el-GR" sz="1000" b="1" i="0" u="none" strike="noStrike">
                        <a:effectLst/>
                        <a:latin typeface="Arial"/>
                      </a:endParaRPr>
                    </a:p>
                  </a:txBody>
                  <a:tcPr marL="9525" marR="9525" marT="9525" marB="0" anchor="b"/>
                </a:tc>
                <a:tc>
                  <a:txBody>
                    <a:bodyPr/>
                    <a:lstStyle/>
                    <a:p>
                      <a:pPr algn="ctr" fontAlgn="b"/>
                      <a:r>
                        <a:rPr lang="el-GR" sz="1000" u="none" strike="noStrike">
                          <a:effectLst/>
                        </a:rPr>
                        <a:t> </a:t>
                      </a:r>
                      <a:endParaRPr lang="el-GR" sz="1000" b="1" i="0" u="none" strike="noStrike">
                        <a:effectLst/>
                        <a:latin typeface="Arial"/>
                      </a:endParaRPr>
                    </a:p>
                  </a:txBody>
                  <a:tcPr marL="9525" marR="9525" marT="9525" marB="0" anchor="b"/>
                </a:tc>
                <a:tc>
                  <a:txBody>
                    <a:bodyPr/>
                    <a:lstStyle/>
                    <a:p>
                      <a:pPr algn="ctr" fontAlgn="b"/>
                      <a:r>
                        <a:rPr lang="el-GR" sz="1000" u="none" strike="noStrike">
                          <a:effectLst/>
                        </a:rPr>
                        <a:t> </a:t>
                      </a:r>
                      <a:endParaRPr lang="el-GR" sz="1000" b="1" i="0" u="none" strike="noStrike">
                        <a:effectLst/>
                        <a:latin typeface="Arial"/>
                      </a:endParaRPr>
                    </a:p>
                  </a:txBody>
                  <a:tcPr marL="9525" marR="9525" marT="9525" marB="0" anchor="b"/>
                </a:tc>
                <a:tc>
                  <a:txBody>
                    <a:bodyPr/>
                    <a:lstStyle/>
                    <a:p>
                      <a:pPr algn="l" fontAlgn="b"/>
                      <a:r>
                        <a:rPr lang="el-GR" sz="1000" u="none" strike="noStrike">
                          <a:effectLst/>
                        </a:rPr>
                        <a:t> </a:t>
                      </a:r>
                      <a:endParaRPr lang="el-GR" sz="1000" b="1" i="0" u="none" strike="noStrike">
                        <a:effectLst/>
                        <a:latin typeface="Arial"/>
                      </a:endParaRPr>
                    </a:p>
                  </a:txBody>
                  <a:tcPr marL="9525" marR="9525" marT="9525" marB="0" anchor="b"/>
                </a:tc>
              </a:tr>
              <a:tr h="381000">
                <a:tc>
                  <a:txBody>
                    <a:bodyPr/>
                    <a:lstStyle/>
                    <a:p>
                      <a:pPr algn="l" fontAlgn="b"/>
                      <a:r>
                        <a:rPr lang="el-GR" sz="1100" u="none" strike="noStrike">
                          <a:effectLst/>
                        </a:rPr>
                        <a:t>Απομαγν.</a:t>
                      </a:r>
                      <a:endParaRPr lang="el-GR" sz="1100" b="1" i="0" u="none" strike="noStrike">
                        <a:effectLst/>
                        <a:latin typeface="Arial"/>
                      </a:endParaRPr>
                    </a:p>
                  </a:txBody>
                  <a:tcPr marL="9525" marR="9525" marT="9525" marB="0" anchor="b"/>
                </a:tc>
                <a:tc>
                  <a:txBody>
                    <a:bodyPr/>
                    <a:lstStyle/>
                    <a:p>
                      <a:pPr algn="l" fontAlgn="b"/>
                      <a:r>
                        <a:rPr lang="el-GR" sz="1100" u="none" strike="noStrike">
                          <a:effectLst/>
                        </a:rPr>
                        <a:t>Περίλ.</a:t>
                      </a:r>
                      <a:endParaRPr lang="el-GR" sz="1100" b="1" i="0" u="none" strike="noStrike">
                        <a:effectLst/>
                        <a:latin typeface="Arial"/>
                      </a:endParaRPr>
                    </a:p>
                  </a:txBody>
                  <a:tcPr marL="9525" marR="9525" marT="9525" marB="0" anchor="b"/>
                </a:tc>
                <a:tc>
                  <a:txBody>
                    <a:bodyPr/>
                    <a:lstStyle/>
                    <a:p>
                      <a:pPr algn="l" fontAlgn="b"/>
                      <a:r>
                        <a:rPr lang="el-GR" sz="1100" u="none" strike="noStrike">
                          <a:effectLst/>
                        </a:rPr>
                        <a:t>Ημερολ.</a:t>
                      </a:r>
                      <a:endParaRPr lang="el-GR" sz="1100" b="1" i="0" u="none" strike="noStrike">
                        <a:effectLst/>
                        <a:latin typeface="Arial"/>
                      </a:endParaRPr>
                    </a:p>
                  </a:txBody>
                  <a:tcPr marL="9525" marR="9525" marT="9525" marB="0" anchor="b"/>
                </a:tc>
                <a:tc>
                  <a:txBody>
                    <a:bodyPr/>
                    <a:lstStyle/>
                    <a:p>
                      <a:pPr algn="l" fontAlgn="b"/>
                      <a:r>
                        <a:rPr lang="el-GR" sz="1100" u="none" strike="noStrike">
                          <a:effectLst/>
                        </a:rPr>
                        <a:t>Άλλα</a:t>
                      </a:r>
                      <a:endParaRPr lang="el-GR" sz="1100" b="1" i="0" u="none" strike="noStrike">
                        <a:effectLst/>
                        <a:latin typeface="Arial"/>
                      </a:endParaRPr>
                    </a:p>
                  </a:txBody>
                  <a:tcPr marL="9525" marR="9525" marT="9525" marB="0" anchor="b"/>
                </a:tc>
                <a:tc>
                  <a:txBody>
                    <a:bodyPr/>
                    <a:lstStyle/>
                    <a:p>
                      <a:pPr algn="l" fontAlgn="b"/>
                      <a:r>
                        <a:rPr lang="el-GR" sz="1100" u="none" strike="noStrike">
                          <a:effectLst/>
                        </a:rPr>
                        <a:t> </a:t>
                      </a:r>
                      <a:endParaRPr lang="el-GR" sz="1100" b="0" i="0" u="none" strike="noStrike">
                        <a:effectLst/>
                        <a:latin typeface="Arial"/>
                      </a:endParaRPr>
                    </a:p>
                  </a:txBody>
                  <a:tcPr marL="9525" marR="9525" marT="9525" marB="0" anchor="b"/>
                </a:tc>
              </a:tr>
              <a:tr h="1295400">
                <a:tc>
                  <a:txBody>
                    <a:bodyPr/>
                    <a:lstStyle/>
                    <a:p>
                      <a:pPr algn="l" fontAlgn="b"/>
                      <a:r>
                        <a:rPr lang="el-GR" sz="1000" u="none" strike="noStrike">
                          <a:effectLst/>
                        </a:rPr>
                        <a:t> </a:t>
                      </a:r>
                      <a:endParaRPr lang="el-GR" sz="1000" b="0" i="0" u="none" strike="noStrike">
                        <a:effectLst/>
                        <a:latin typeface="Arial"/>
                      </a:endParaRPr>
                    </a:p>
                  </a:txBody>
                  <a:tcPr marL="9525" marR="9525" marT="9525" marB="0" anchor="b"/>
                </a:tc>
                <a:tc>
                  <a:txBody>
                    <a:bodyPr/>
                    <a:lstStyle/>
                    <a:p>
                      <a:pPr algn="l" fontAlgn="b"/>
                      <a:r>
                        <a:rPr lang="el-GR" sz="1000" u="none" strike="noStrike">
                          <a:effectLst/>
                        </a:rPr>
                        <a:t>Χ</a:t>
                      </a:r>
                      <a:endParaRPr lang="el-GR" sz="1000" b="0" i="0" u="none" strike="noStrike">
                        <a:effectLst/>
                        <a:latin typeface="Arial"/>
                      </a:endParaRPr>
                    </a:p>
                  </a:txBody>
                  <a:tcPr marL="9525" marR="9525" marT="9525" marB="0" anchor="b"/>
                </a:tc>
                <a:tc>
                  <a:txBody>
                    <a:bodyPr/>
                    <a:lstStyle/>
                    <a:p>
                      <a:pPr algn="l" fontAlgn="b"/>
                      <a:r>
                        <a:rPr lang="el-GR" sz="1000" u="none" strike="noStrike">
                          <a:effectLst/>
                        </a:rPr>
                        <a:t>Χ</a:t>
                      </a:r>
                      <a:endParaRPr lang="el-GR" sz="1000" b="0" i="0" u="none" strike="noStrike">
                        <a:effectLst/>
                        <a:latin typeface="Arial"/>
                      </a:endParaRPr>
                    </a:p>
                  </a:txBody>
                  <a:tcPr marL="9525" marR="9525" marT="9525" marB="0" anchor="b"/>
                </a:tc>
                <a:tc>
                  <a:txBody>
                    <a:bodyPr/>
                    <a:lstStyle/>
                    <a:p>
                      <a:pPr algn="l" fontAlgn="b"/>
                      <a:r>
                        <a:rPr lang="el-GR" sz="1000" u="none" strike="noStrike">
                          <a:effectLst/>
                        </a:rPr>
                        <a:t>Φωτογραφίες (βίντεο από </a:t>
                      </a:r>
                      <a:r>
                        <a:rPr lang="en-US" sz="1000" u="none" strike="noStrike">
                          <a:effectLst/>
                        </a:rPr>
                        <a:t>ipad)</a:t>
                      </a:r>
                      <a:endParaRPr lang="en-US" sz="1000" b="0" i="0" u="none" strike="noStrike">
                        <a:effectLst/>
                        <a:latin typeface="Arial"/>
                      </a:endParaRPr>
                    </a:p>
                  </a:txBody>
                  <a:tcPr marL="9525" marR="9525" marT="9525" marB="0" anchor="b"/>
                </a:tc>
                <a:tc>
                  <a:txBody>
                    <a:bodyPr/>
                    <a:lstStyle/>
                    <a:p>
                      <a:pPr algn="l" fontAlgn="b"/>
                      <a:r>
                        <a:rPr lang="en-US" sz="1000" u="none" strike="noStrike" dirty="0">
                          <a:effectLst/>
                        </a:rPr>
                        <a:t>http://nonews-news.blogspot.gr/2013/06/blog-post_1879.html</a:t>
                      </a:r>
                      <a:endParaRPr lang="en-US" sz="1000" b="0" i="0" u="none" strike="noStrike" dirty="0">
                        <a:effectLst/>
                        <a:latin typeface="Arial"/>
                      </a:endParaRPr>
                    </a:p>
                  </a:txBody>
                  <a:tcPr marL="9525" marR="9525" marT="9525" marB="0" anchor="b"/>
                </a:tc>
              </a:tr>
            </a:tbl>
          </a:graphicData>
        </a:graphic>
      </p:graphicFrame>
    </p:spTree>
    <p:extLst>
      <p:ext uri="{BB962C8B-B14F-4D97-AF65-F5344CB8AC3E}">
        <p14:creationId xmlns:p14="http://schemas.microsoft.com/office/powerpoint/2010/main" val="42342985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Αρχεία προφορικών μαρτυριών</a:t>
            </a:r>
            <a:br>
              <a:rPr lang="el-GR" dirty="0" smtClean="0"/>
            </a:br>
            <a:r>
              <a:rPr lang="el-GR" dirty="0" smtClean="0"/>
              <a:t>στο εξωτερικό</a:t>
            </a:r>
            <a:endParaRPr lang="el-GR" dirty="0"/>
          </a:p>
        </p:txBody>
      </p:sp>
      <p:sp>
        <p:nvSpPr>
          <p:cNvPr id="3" name="Θέση περιεχομένου 2"/>
          <p:cNvSpPr>
            <a:spLocks noGrp="1"/>
          </p:cNvSpPr>
          <p:nvPr>
            <p:ph idx="1"/>
          </p:nvPr>
        </p:nvSpPr>
        <p:spPr/>
        <p:txBody>
          <a:bodyPr>
            <a:normAutofit/>
          </a:bodyPr>
          <a:lstStyle/>
          <a:p>
            <a:r>
              <a:rPr lang="en-US" dirty="0"/>
              <a:t>East Midlands Oral History Archive</a:t>
            </a:r>
            <a:endParaRPr lang="el-GR" dirty="0"/>
          </a:p>
          <a:p>
            <a:pPr lvl="1"/>
            <a:r>
              <a:rPr lang="el-GR" u="sng" dirty="0" smtClean="0">
                <a:hlinkClick r:id="rId2"/>
              </a:rPr>
              <a:t>http</a:t>
            </a:r>
            <a:r>
              <a:rPr lang="el-GR" u="sng" dirty="0">
                <a:hlinkClick r:id="rId2"/>
              </a:rPr>
              <a:t>://www.le.ac.uk/emoha</a:t>
            </a:r>
            <a:r>
              <a:rPr lang="el-GR" u="sng" dirty="0" smtClean="0">
                <a:hlinkClick r:id="rId2"/>
              </a:rPr>
              <a:t>/</a:t>
            </a:r>
            <a:endParaRPr lang="en-US" dirty="0" smtClean="0"/>
          </a:p>
          <a:p>
            <a:r>
              <a:rPr lang="en-US" dirty="0" smtClean="0"/>
              <a:t>Telling their stories - </a:t>
            </a:r>
            <a:r>
              <a:rPr lang="en-US" dirty="0"/>
              <a:t>Urban School of San </a:t>
            </a:r>
            <a:r>
              <a:rPr lang="en-US" dirty="0" smtClean="0"/>
              <a:t>Francisco – </a:t>
            </a:r>
            <a:r>
              <a:rPr lang="el-GR" dirty="0" smtClean="0"/>
              <a:t>συνεντεύξεις φοιτητών</a:t>
            </a:r>
          </a:p>
          <a:p>
            <a:pPr marL="400050" lvl="1" indent="0">
              <a:buNone/>
            </a:pPr>
            <a:r>
              <a:rPr lang="en-US" u="sng" dirty="0" smtClean="0">
                <a:hlinkClick r:id="rId3"/>
              </a:rPr>
              <a:t>http</a:t>
            </a:r>
            <a:r>
              <a:rPr lang="en-US" u="sng" dirty="0">
                <a:hlinkClick r:id="rId3"/>
              </a:rPr>
              <a:t>://www.tellingstories.org</a:t>
            </a:r>
            <a:r>
              <a:rPr lang="en-US" u="sng" dirty="0" smtClean="0">
                <a:hlinkClick r:id="rId3"/>
              </a:rPr>
              <a:t>/</a:t>
            </a:r>
            <a:endParaRPr lang="el-GR" u="sng" dirty="0" smtClean="0"/>
          </a:p>
          <a:p>
            <a:r>
              <a:rPr lang="en-US" dirty="0" smtClean="0"/>
              <a:t>Visual History Archive – USC Shoah Foundation</a:t>
            </a:r>
          </a:p>
          <a:p>
            <a:pPr marL="400050" lvl="1" indent="0">
              <a:buNone/>
            </a:pPr>
            <a:r>
              <a:rPr lang="en-US" dirty="0">
                <a:hlinkClick r:id="rId4"/>
              </a:rPr>
              <a:t>http://</a:t>
            </a:r>
            <a:r>
              <a:rPr lang="en-US" dirty="0" smtClean="0">
                <a:hlinkClick r:id="rId4"/>
              </a:rPr>
              <a:t>sfi.usc.edu/vha</a:t>
            </a:r>
            <a:endParaRPr lang="en-US" dirty="0" smtClean="0"/>
          </a:p>
          <a:p>
            <a:pPr marL="400050" lvl="1" indent="0">
              <a:buNone/>
            </a:pPr>
            <a:r>
              <a:rPr lang="en-US" dirty="0" smtClean="0"/>
              <a:t>53.000 </a:t>
            </a:r>
            <a:r>
              <a:rPr lang="el-GR" dirty="0" smtClean="0"/>
              <a:t>βιντεοσκοπημένες συνεντεύξεις επιζώντων γενοκτονιών</a:t>
            </a:r>
            <a:endParaRPr lang="el-GR" dirty="0"/>
          </a:p>
          <a:p>
            <a:pPr marL="0" indent="0">
              <a:buNone/>
            </a:pPr>
            <a:endParaRPr lang="el-GR" dirty="0"/>
          </a:p>
          <a:p>
            <a:endParaRPr lang="el-GR" dirty="0"/>
          </a:p>
        </p:txBody>
      </p:sp>
    </p:spTree>
    <p:extLst>
      <p:ext uri="{BB962C8B-B14F-4D97-AF65-F5344CB8AC3E}">
        <p14:creationId xmlns:p14="http://schemas.microsoft.com/office/powerpoint/2010/main" val="157836259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British Library Sound Archive</a:t>
            </a:r>
            <a:endParaRPr lang="el-GR" dirty="0"/>
          </a:p>
        </p:txBody>
      </p:sp>
      <p:sp>
        <p:nvSpPr>
          <p:cNvPr id="3" name="Θέση περιεχομένου 2"/>
          <p:cNvSpPr>
            <a:spLocks noGrp="1"/>
          </p:cNvSpPr>
          <p:nvPr>
            <p:ph idx="1"/>
          </p:nvPr>
        </p:nvSpPr>
        <p:spPr/>
        <p:txBody>
          <a:bodyPr>
            <a:normAutofit/>
          </a:bodyPr>
          <a:lstStyle/>
          <a:p>
            <a:r>
              <a:rPr lang="el-GR" dirty="0"/>
              <a:t>3</a:t>
            </a:r>
            <a:r>
              <a:rPr lang="en-US" dirty="0" smtClean="0"/>
              <a:t> </a:t>
            </a:r>
            <a:r>
              <a:rPr lang="el-GR" dirty="0" smtClean="0"/>
              <a:t>εκατομμύρια ηχητικών αρχείων</a:t>
            </a:r>
          </a:p>
          <a:p>
            <a:r>
              <a:rPr lang="el-GR" dirty="0" smtClean="0"/>
              <a:t>35.000 ηχογραφημένες/βιντεοσκοπημένες προφορικές μαρτυρίες</a:t>
            </a:r>
            <a:endParaRPr lang="en-US" dirty="0" smtClean="0"/>
          </a:p>
          <a:p>
            <a:pPr marL="0" indent="0">
              <a:buNone/>
            </a:pPr>
            <a:endParaRPr lang="el-GR" dirty="0" smtClean="0"/>
          </a:p>
          <a:p>
            <a:pPr lvl="1"/>
            <a:r>
              <a:rPr lang="el-GR" dirty="0"/>
              <a:t> </a:t>
            </a:r>
            <a:r>
              <a:rPr lang="en-US" dirty="0" smtClean="0"/>
              <a:t>Oral History Collection</a:t>
            </a:r>
          </a:p>
          <a:p>
            <a:pPr marL="457200" lvl="1" indent="0">
              <a:buNone/>
            </a:pPr>
            <a:r>
              <a:rPr lang="en-US" u="sng" dirty="0">
                <a:hlinkClick r:id="rId2"/>
              </a:rPr>
              <a:t>http://sounds.bl.uk/Oral-history</a:t>
            </a:r>
            <a:endParaRPr lang="el-GR" dirty="0"/>
          </a:p>
          <a:p>
            <a:pPr marL="457200" lvl="1" indent="0">
              <a:buNone/>
            </a:pPr>
            <a:endParaRPr lang="en-US" dirty="0" smtClean="0"/>
          </a:p>
          <a:p>
            <a:pPr lvl="1"/>
            <a:r>
              <a:rPr lang="en-US" dirty="0" smtClean="0"/>
              <a:t>National Life Stories</a:t>
            </a:r>
          </a:p>
          <a:p>
            <a:pPr marL="457200" lvl="1" indent="0">
              <a:buNone/>
            </a:pPr>
            <a:r>
              <a:rPr lang="en-US" u="sng" dirty="0">
                <a:hlinkClick r:id="rId3"/>
              </a:rPr>
              <a:t>http://www.bl.uk/projects/national-life-stories</a:t>
            </a:r>
            <a:endParaRPr lang="el-GR" dirty="0"/>
          </a:p>
          <a:p>
            <a:endParaRPr lang="el-GR" dirty="0"/>
          </a:p>
          <a:p>
            <a:pPr lvl="1"/>
            <a:endParaRPr lang="el-GR" dirty="0"/>
          </a:p>
        </p:txBody>
      </p:sp>
    </p:spTree>
    <p:extLst>
      <p:ext uri="{BB962C8B-B14F-4D97-AF65-F5344CB8AC3E}">
        <p14:creationId xmlns:p14="http://schemas.microsoft.com/office/powerpoint/2010/main" val="19355837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Συνεντεύξεις και </a:t>
            </a:r>
            <a:r>
              <a:rPr lang="el-GR" dirty="0" err="1" smtClean="0"/>
              <a:t>μεταδεδομένα</a:t>
            </a:r>
            <a:r>
              <a:rPr lang="el-GR" dirty="0" smtClean="0"/>
              <a:t/>
            </a:r>
            <a:br>
              <a:rPr lang="el-GR" dirty="0" smtClean="0"/>
            </a:br>
            <a:r>
              <a:rPr lang="el-GR" dirty="0" smtClean="0"/>
              <a:t>στον κατάλογο της ΒΒ</a:t>
            </a:r>
            <a:endParaRPr lang="el-GR" dirty="0"/>
          </a:p>
        </p:txBody>
      </p:sp>
      <p:sp>
        <p:nvSpPr>
          <p:cNvPr id="3" name="Θέση περιεχομένου 2"/>
          <p:cNvSpPr>
            <a:spLocks noGrp="1"/>
          </p:cNvSpPr>
          <p:nvPr>
            <p:ph idx="1"/>
          </p:nvPr>
        </p:nvSpPr>
        <p:spPr/>
        <p:txBody>
          <a:bodyPr/>
          <a:lstStyle/>
          <a:p>
            <a:r>
              <a:rPr lang="en-US" u="sng" dirty="0">
                <a:hlinkClick r:id="rId2"/>
              </a:rPr>
              <a:t>http://www.cadensa.bl.uk/uhtbin/cgisirsi/x/x/0/49/%20;%</a:t>
            </a:r>
            <a:r>
              <a:rPr lang="en-US" u="sng" dirty="0" smtClean="0">
                <a:hlinkClick r:id="rId2"/>
              </a:rPr>
              <a:t>20charset=UTF-8</a:t>
            </a:r>
            <a:endParaRPr lang="en-US" u="sng" dirty="0" smtClean="0"/>
          </a:p>
          <a:p>
            <a:endParaRPr lang="el-GR" dirty="0"/>
          </a:p>
          <a:p>
            <a:r>
              <a:rPr lang="en-US" dirty="0" smtClean="0"/>
              <a:t>Fred Vine </a:t>
            </a:r>
            <a:r>
              <a:rPr lang="el-GR" dirty="0" smtClean="0"/>
              <a:t>γεωλόγος</a:t>
            </a:r>
            <a:endParaRPr lang="en-US" dirty="0" smtClean="0"/>
          </a:p>
          <a:p>
            <a:pPr marL="0" indent="0">
              <a:buNone/>
            </a:pPr>
            <a:endParaRPr lang="el-GR" dirty="0" smtClean="0"/>
          </a:p>
          <a:p>
            <a:r>
              <a:rPr lang="en-US" dirty="0" smtClean="0"/>
              <a:t>An Oral History of British Science</a:t>
            </a:r>
            <a:endParaRPr lang="el-GR" dirty="0"/>
          </a:p>
        </p:txBody>
      </p:sp>
    </p:spTree>
    <p:extLst>
      <p:ext uri="{BB962C8B-B14F-4D97-AF65-F5344CB8AC3E}">
        <p14:creationId xmlns:p14="http://schemas.microsoft.com/office/powerpoint/2010/main" val="21325753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ΤΟ ΑΡΧΕΙΟ ΟΠΤΙΚΟΑΚΟΥΣΤΙΚΩΝ ΜΑΡΤΥΡΙΩΝ ΤΟΥ ΙΑΚΑ (ΠΘ)</a:t>
            </a:r>
            <a:endParaRPr lang="el-GR" dirty="0"/>
          </a:p>
        </p:txBody>
      </p:sp>
      <p:sp>
        <p:nvSpPr>
          <p:cNvPr id="5" name="Θέση περιεχομένου 4"/>
          <p:cNvSpPr>
            <a:spLocks noGrp="1"/>
          </p:cNvSpPr>
          <p:nvPr>
            <p:ph sz="half" idx="1"/>
          </p:nvPr>
        </p:nvSpPr>
        <p:spPr/>
        <p:txBody>
          <a:bodyPr>
            <a:normAutofit fontScale="92500" lnSpcReduction="10000"/>
          </a:bodyPr>
          <a:lstStyle/>
          <a:p>
            <a:r>
              <a:rPr lang="en-US" dirty="0">
                <a:hlinkClick r:id="rId3"/>
              </a:rPr>
              <a:t>http://</a:t>
            </a:r>
            <a:r>
              <a:rPr lang="en-US" dirty="0" smtClean="0">
                <a:hlinkClick r:id="rId3"/>
              </a:rPr>
              <a:t>www.ha.uth.gr/index.php?page=soca-archive</a:t>
            </a:r>
            <a:endParaRPr lang="el-GR" dirty="0" smtClean="0"/>
          </a:p>
          <a:p>
            <a:r>
              <a:rPr lang="el-GR" dirty="0" smtClean="0"/>
              <a:t>600 συνεντεύξεις</a:t>
            </a:r>
          </a:p>
          <a:p>
            <a:r>
              <a:rPr lang="el-GR" dirty="0" smtClean="0"/>
              <a:t>19 συλλογές</a:t>
            </a:r>
          </a:p>
          <a:p>
            <a:r>
              <a:rPr lang="el-GR" dirty="0" err="1" smtClean="0"/>
              <a:t>Μεταδεδομένα</a:t>
            </a:r>
            <a:r>
              <a:rPr lang="el-GR" dirty="0" smtClean="0"/>
              <a:t>:</a:t>
            </a:r>
          </a:p>
          <a:p>
            <a:r>
              <a:rPr lang="el-GR" dirty="0" smtClean="0"/>
              <a:t>Περίληψη, δελτίο πληροφορητή, παραχωρητήριο, ημερολόγιο, </a:t>
            </a:r>
            <a:r>
              <a:rPr lang="en-US" dirty="0" err="1" smtClean="0"/>
              <a:t>masterlog</a:t>
            </a:r>
            <a:r>
              <a:rPr lang="en-US" dirty="0" smtClean="0"/>
              <a:t>, </a:t>
            </a:r>
            <a:r>
              <a:rPr lang="el-GR" dirty="0" smtClean="0"/>
              <a:t>συνοδευτικά υλικά</a:t>
            </a:r>
            <a:endParaRPr lang="el-GR" dirty="0"/>
          </a:p>
          <a:p>
            <a:endParaRPr lang="el-GR" dirty="0" smtClean="0"/>
          </a:p>
          <a:p>
            <a:endParaRPr lang="el-GR" dirty="0"/>
          </a:p>
        </p:txBody>
      </p:sp>
      <p:pic>
        <p:nvPicPr>
          <p:cNvPr id="1027" name="Picture 3" descr="C:\Users\Riki\Pictures\ergastirio\P1000704.JPG"/>
          <p:cNvPicPr>
            <a:picLocks noGrp="1" noChangeAspect="1" noChangeArrowheads="1"/>
          </p:cNvPicPr>
          <p:nvPr>
            <p:ph sz="half" idx="2"/>
          </p:nvPr>
        </p:nvPicPr>
        <p:blipFill>
          <a:blip r:embed="rId4" cstate="print">
            <a:extLst>
              <a:ext uri="{28A0092B-C50C-407E-A947-70E740481C1C}">
                <a14:useLocalDpi xmlns:a14="http://schemas.microsoft.com/office/drawing/2010/main" val="0"/>
              </a:ext>
            </a:extLst>
          </a:blip>
          <a:srcRect/>
          <a:stretch>
            <a:fillRect/>
          </a:stretch>
        </p:blipFill>
        <p:spPr bwMode="auto">
          <a:xfrm>
            <a:off x="4648200" y="2516981"/>
            <a:ext cx="4038600" cy="269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36654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ΔΕΛΤΙΟ ΠΛΗΡΟΦΟΡΗΤΗ</a:t>
            </a:r>
            <a:endParaRPr lang="el-GR" dirty="0"/>
          </a:p>
        </p:txBody>
      </p:sp>
      <p:sp>
        <p:nvSpPr>
          <p:cNvPr id="3" name="Θέση περιεχομένου 2"/>
          <p:cNvSpPr>
            <a:spLocks noGrp="1"/>
          </p:cNvSpPr>
          <p:nvPr>
            <p:ph sz="quarter" idx="1"/>
          </p:nvPr>
        </p:nvSpPr>
        <p:spPr/>
        <p:txBody>
          <a:bodyPr/>
          <a:lstStyle/>
          <a:p>
            <a:r>
              <a:rPr lang="el-GR" dirty="0" smtClean="0"/>
              <a:t>Περιέχει:</a:t>
            </a:r>
          </a:p>
          <a:p>
            <a:pPr lvl="1"/>
            <a:r>
              <a:rPr lang="el-GR" dirty="0" smtClean="0"/>
              <a:t>Τα βασικά στοιχεία της συνέντευξης</a:t>
            </a:r>
          </a:p>
          <a:p>
            <a:pPr lvl="1"/>
            <a:r>
              <a:rPr lang="el-GR" dirty="0"/>
              <a:t> </a:t>
            </a:r>
            <a:r>
              <a:rPr lang="el-GR" dirty="0" smtClean="0"/>
              <a:t>Τα βασικά βιογραφικά στοιχεία του πληροφορητή</a:t>
            </a:r>
          </a:p>
          <a:p>
            <a:pPr lvl="1"/>
            <a:r>
              <a:rPr lang="el-GR" dirty="0" smtClean="0"/>
              <a:t>Στοιχεία επικοινωνίας με τον πληροφορητή</a:t>
            </a:r>
            <a:endParaRPr lang="el-GR" dirty="0"/>
          </a:p>
        </p:txBody>
      </p:sp>
    </p:spTree>
    <p:extLst>
      <p:ext uri="{BB962C8B-B14F-4D97-AF65-F5344CB8AC3E}">
        <p14:creationId xmlns:p14="http://schemas.microsoft.com/office/powerpoint/2010/main" val="18535313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Οι συλλογές του Αρχείου</a:t>
            </a:r>
            <a:endParaRPr lang="el-GR" dirty="0"/>
          </a:p>
        </p:txBody>
      </p:sp>
      <p:sp>
        <p:nvSpPr>
          <p:cNvPr id="3" name="Θέση περιεχομένου 2"/>
          <p:cNvSpPr>
            <a:spLocks noGrp="1"/>
          </p:cNvSpPr>
          <p:nvPr>
            <p:ph idx="1"/>
          </p:nvPr>
        </p:nvSpPr>
        <p:spPr/>
        <p:txBody>
          <a:bodyPr>
            <a:normAutofit fontScale="40000" lnSpcReduction="20000"/>
          </a:bodyPr>
          <a:lstStyle/>
          <a:p>
            <a:r>
              <a:rPr lang="el-GR" dirty="0">
                <a:hlinkClick r:id="rId2" tooltip="Διαβάστε περισσότερα"/>
              </a:rPr>
              <a:t>Σ001 Καπνοβιομηχανία </a:t>
            </a:r>
            <a:r>
              <a:rPr lang="el-GR" dirty="0" err="1">
                <a:hlinkClick r:id="rId2" tooltip="Διαβάστε περισσότερα"/>
              </a:rPr>
              <a:t>Ματσάγγου</a:t>
            </a:r>
            <a:r>
              <a:rPr lang="el-GR" dirty="0">
                <a:hlinkClick r:id="rId2" tooltip="Διαβάστε περισσότερα"/>
              </a:rPr>
              <a:t> (2001)</a:t>
            </a:r>
            <a:endParaRPr lang="el-GR" dirty="0"/>
          </a:p>
          <a:p>
            <a:r>
              <a:rPr lang="el-GR" dirty="0">
                <a:hlinkClick r:id="rId3" tooltip="Διαβάστε περισσότερα"/>
              </a:rPr>
              <a:t>Σ002 Μετανάστες από την Αλβανία (2001)</a:t>
            </a:r>
            <a:endParaRPr lang="el-GR" dirty="0"/>
          </a:p>
          <a:p>
            <a:r>
              <a:rPr lang="el-GR" dirty="0">
                <a:hlinkClick r:id="rId4" tooltip="Διαβάστε περισσότερα"/>
              </a:rPr>
              <a:t>Σ003 Η Εβραϊκή Κοινότητα Βόλου (2002)</a:t>
            </a:r>
            <a:endParaRPr lang="el-GR" dirty="0"/>
          </a:p>
          <a:p>
            <a:r>
              <a:rPr lang="el-GR" dirty="0">
                <a:hlinkClick r:id="rId5" tooltip="Διαβάστε περισσότερα"/>
              </a:rPr>
              <a:t>Σ004 Έλληνες Μετανάστες στη Γερμανία (2002)</a:t>
            </a:r>
            <a:endParaRPr lang="el-GR" dirty="0"/>
          </a:p>
          <a:p>
            <a:r>
              <a:rPr lang="el-GR" dirty="0">
                <a:hlinkClick r:id="rId6" tooltip="Διαβάστε περισσότερα"/>
              </a:rPr>
              <a:t>Σ005 Γερμανικά αντίποινα στη </a:t>
            </a:r>
            <a:r>
              <a:rPr lang="el-GR" dirty="0" err="1">
                <a:hlinkClick r:id="rId6" tooltip="Διαβάστε περισσότερα"/>
              </a:rPr>
              <a:t>Δράκεια</a:t>
            </a:r>
            <a:r>
              <a:rPr lang="el-GR" dirty="0">
                <a:hlinkClick r:id="rId6" tooltip="Διαβάστε περισσότερα"/>
              </a:rPr>
              <a:t>: η διχασμένη μνήμη (2002-4, 2013)</a:t>
            </a:r>
            <a:endParaRPr lang="el-GR" dirty="0"/>
          </a:p>
          <a:p>
            <a:r>
              <a:rPr lang="el-GR" dirty="0">
                <a:hlinkClick r:id="rId7" tooltip="Διαβάστε περισσότερα"/>
              </a:rPr>
              <a:t>Σ006 Πολιτικοί Πρόσφυγες στη Βουλγαρία (2003)</a:t>
            </a:r>
            <a:endParaRPr lang="el-GR" dirty="0"/>
          </a:p>
          <a:p>
            <a:r>
              <a:rPr lang="el-GR" dirty="0">
                <a:hlinkClick r:id="rId8" tooltip="Διαβάστε περισσότερα"/>
              </a:rPr>
              <a:t>Σ007 Μετανάστριες από την Ανατολική Ευρώπη (2003)</a:t>
            </a:r>
            <a:endParaRPr lang="el-GR" dirty="0"/>
          </a:p>
          <a:p>
            <a:r>
              <a:rPr lang="el-GR" dirty="0">
                <a:hlinkClick r:id="rId9" tooltip="Διαβάστε περισσότερα"/>
              </a:rPr>
              <a:t>Σ008 </a:t>
            </a:r>
            <a:r>
              <a:rPr lang="el-GR" dirty="0" err="1">
                <a:hlinkClick r:id="rId9" tooltip="Διαβάστε περισσότερα"/>
              </a:rPr>
              <a:t>Έμφυλες</a:t>
            </a:r>
            <a:r>
              <a:rPr lang="el-GR" dirty="0">
                <a:hlinkClick r:id="rId9" tooltip="Διαβάστε περισσότερα"/>
              </a:rPr>
              <a:t> διαστάσεις της μετανάστευσης από τη Νοτιανατολική Ευρώπη (2004-2007)</a:t>
            </a:r>
            <a:endParaRPr lang="el-GR" dirty="0"/>
          </a:p>
          <a:p>
            <a:r>
              <a:rPr lang="el-GR" dirty="0">
                <a:hlinkClick r:id="rId10" tooltip="Διαβάστε περισσότερα"/>
              </a:rPr>
              <a:t>Σ009 O σεισμός του Βόλου (2005-2006)</a:t>
            </a:r>
            <a:endParaRPr lang="el-GR" dirty="0"/>
          </a:p>
          <a:p>
            <a:r>
              <a:rPr lang="el-GR" dirty="0">
                <a:hlinkClick r:id="rId11" tooltip="Διαβάστε περισσότερα"/>
              </a:rPr>
              <a:t>Σ010 </a:t>
            </a:r>
            <a:r>
              <a:rPr lang="el-GR" dirty="0" err="1">
                <a:hlinkClick r:id="rId11" tooltip="Διαβάστε περισσότερα"/>
              </a:rPr>
              <a:t>Ευξεινούπολη</a:t>
            </a:r>
            <a:r>
              <a:rPr lang="el-GR" dirty="0">
                <a:hlinkClick r:id="rId11" tooltip="Διαβάστε περισσότερα"/>
              </a:rPr>
              <a:t>, μια πολυπολιτισμική κοινότητα (2007)</a:t>
            </a:r>
            <a:endParaRPr lang="el-GR" dirty="0"/>
          </a:p>
          <a:p>
            <a:r>
              <a:rPr lang="el-GR" dirty="0">
                <a:hlinkClick r:id="rId12" tooltip="Διαβάστε περισσότερα"/>
              </a:rPr>
              <a:t>Σ011 Δικτατορία. Αντιδικτατορικός αγώνας, εμπειρία της φυλακής (2007)</a:t>
            </a:r>
            <a:endParaRPr lang="el-GR" dirty="0"/>
          </a:p>
          <a:p>
            <a:r>
              <a:rPr lang="el-GR" dirty="0">
                <a:hlinkClick r:id="rId13" tooltip="Διαβάστε περισσότερα"/>
              </a:rPr>
              <a:t>Σ012 Βόλος, ο κόσμος της εργασίας (2009)</a:t>
            </a:r>
            <a:endParaRPr lang="el-GR" dirty="0"/>
          </a:p>
          <a:p>
            <a:r>
              <a:rPr lang="el-GR" dirty="0">
                <a:hlinkClick r:id="rId14" tooltip="Διαβάστε περισσότερα"/>
              </a:rPr>
              <a:t>Σ013 </a:t>
            </a:r>
            <a:r>
              <a:rPr lang="el-GR" dirty="0" err="1">
                <a:hlinkClick r:id="rId14" tooltip="Διαβάστε περισσότερα"/>
              </a:rPr>
              <a:t>Παιδοπόλεις</a:t>
            </a:r>
            <a:r>
              <a:rPr lang="el-GR" dirty="0">
                <a:hlinkClick r:id="rId14" tooltip="Διαβάστε περισσότερα"/>
              </a:rPr>
              <a:t> (2009 -)</a:t>
            </a:r>
            <a:endParaRPr lang="el-GR" dirty="0"/>
          </a:p>
          <a:p>
            <a:r>
              <a:rPr lang="el-GR" dirty="0">
                <a:hlinkClick r:id="rId15" tooltip="Διαβάστε περισσότερα"/>
              </a:rPr>
              <a:t>Σ014 O Εμφύλιος (2009 - )</a:t>
            </a:r>
            <a:endParaRPr lang="el-GR" dirty="0"/>
          </a:p>
          <a:p>
            <a:r>
              <a:rPr lang="el-GR" dirty="0">
                <a:hlinkClick r:id="rId16" tooltip="Διαβάστε περισσότερα"/>
              </a:rPr>
              <a:t>Σ015 Το Ραδιόφωνο (2011)</a:t>
            </a:r>
            <a:endParaRPr lang="el-GR" dirty="0"/>
          </a:p>
          <a:p>
            <a:r>
              <a:rPr lang="el-GR" dirty="0">
                <a:hlinkClick r:id="rId17" tooltip="Διαβάστε περισσότερα"/>
              </a:rPr>
              <a:t>Σ016 Ιστορία του Βόλου (2012)</a:t>
            </a:r>
            <a:endParaRPr lang="el-GR" dirty="0"/>
          </a:p>
          <a:p>
            <a:r>
              <a:rPr lang="el-GR" dirty="0">
                <a:hlinkClick r:id="rId18" tooltip="Διαβάστε περισσότερα"/>
              </a:rPr>
              <a:t>Σ017 Μουσείο του Βόλου (2011-2015)</a:t>
            </a:r>
            <a:endParaRPr lang="el-GR" dirty="0"/>
          </a:p>
          <a:p>
            <a:r>
              <a:rPr lang="el-GR" dirty="0">
                <a:hlinkClick r:id="rId19" tooltip="Διαβάστε περισσότερα"/>
              </a:rPr>
              <a:t>Σ018 Διασκέδαση στο Βόλο (2013)</a:t>
            </a:r>
            <a:endParaRPr lang="el-GR" dirty="0"/>
          </a:p>
          <a:p>
            <a:r>
              <a:rPr lang="el-GR" dirty="0">
                <a:hlinkClick r:id="rId20" tooltip="Διαβάστε περισσότερα"/>
              </a:rPr>
              <a:t>Σ019 Εβραϊκή Κοινότητα Βόλου: η επιστροφή (2011)</a:t>
            </a:r>
            <a:endParaRPr lang="el-GR" dirty="0"/>
          </a:p>
          <a:p>
            <a:endParaRPr lang="el-GR" dirty="0"/>
          </a:p>
        </p:txBody>
      </p:sp>
    </p:spTree>
    <p:extLst>
      <p:ext uri="{BB962C8B-B14F-4D97-AF65-F5344CB8AC3E}">
        <p14:creationId xmlns:p14="http://schemas.microsoft.com/office/powerpoint/2010/main" val="7167168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4294967295"/>
          </p:nvPr>
        </p:nvSpPr>
        <p:spPr>
          <a:xfrm>
            <a:off x="0" y="1600200"/>
            <a:ext cx="8229600" cy="4525963"/>
          </a:xfrm>
        </p:spPr>
        <p:txBody>
          <a:bodyPr>
            <a:normAutofit fontScale="55000" lnSpcReduction="20000"/>
          </a:bodyPr>
          <a:lstStyle/>
          <a:p>
            <a:r>
              <a:rPr lang="el-GR" b="1" dirty="0"/>
              <a:t>ΔΕΛΤΙΟ ΠΛΗΡΟΦΟΡΗΤΗ</a:t>
            </a:r>
            <a:endParaRPr lang="el-GR" dirty="0"/>
          </a:p>
          <a:p>
            <a:r>
              <a:rPr lang="el-GR" b="1" dirty="0" smtClean="0"/>
              <a:t>ΠΡΟΓΡΑΜΜΑ : ΣΧΕΔΙΑΖΟΝΤΑΣ </a:t>
            </a:r>
            <a:r>
              <a:rPr lang="el-GR" b="1" dirty="0"/>
              <a:t>ΤΟ ΜΟΥΣΕΙΟ ΠΟΛΗΣ ΤΟΥ ΒΟΛΟΥ</a:t>
            </a:r>
            <a:endParaRPr lang="el-GR" dirty="0"/>
          </a:p>
          <a:p>
            <a:r>
              <a:rPr lang="el-GR" b="1" dirty="0"/>
              <a:t> </a:t>
            </a:r>
            <a:endParaRPr lang="el-GR" dirty="0"/>
          </a:p>
          <a:p>
            <a:r>
              <a:rPr lang="el-GR" b="1" dirty="0"/>
              <a:t>ΣΤΟΙΧΕΙΑ ΓΙΑ ΤΗ ΣΥΝΕΝΤΕΥΞΗ</a:t>
            </a:r>
            <a:endParaRPr lang="el-GR" dirty="0"/>
          </a:p>
          <a:p>
            <a:r>
              <a:rPr lang="el-GR" dirty="0"/>
              <a:t>ΠΛΗΡΟΦΟΡΗΤΗΣ/ΠΛΗΡΟΦΟΡΗΤΡΙΑ:</a:t>
            </a:r>
          </a:p>
          <a:p>
            <a:r>
              <a:rPr lang="el-GR" dirty="0"/>
              <a:t>ΔΙΕΥΘΥΝΣΗ ΚΑΤΟΙΚΙΑΣ:</a:t>
            </a:r>
          </a:p>
          <a:p>
            <a:r>
              <a:rPr lang="el-GR" dirty="0"/>
              <a:t>ΤΗΛΕΦΩΝΟ:</a:t>
            </a:r>
          </a:p>
          <a:p>
            <a:r>
              <a:rPr lang="el-GR" dirty="0"/>
              <a:t>ΠΟΙΟΣ ΠΗΡΕ ΤΗ ΣΥΝΕΝΤΕΥΞΗ:</a:t>
            </a:r>
          </a:p>
          <a:p>
            <a:r>
              <a:rPr lang="el-GR" dirty="0"/>
              <a:t>ΗΜΕΡΟΜΗΝΙΑ ΣΥΝΕΝΤΕΥΞΗΣ:</a:t>
            </a:r>
          </a:p>
          <a:p>
            <a:r>
              <a:rPr lang="el-GR" dirty="0"/>
              <a:t>ΤΟΠΟΣ ΣΥΝΕΝΤΕΥΞΗΣ:</a:t>
            </a:r>
          </a:p>
          <a:p>
            <a:r>
              <a:rPr lang="el-GR" dirty="0"/>
              <a:t>ΔΙΑΡΚΕΙΑ ΣΥΝΕΝΤΕΥΞΗΣ:</a:t>
            </a:r>
          </a:p>
          <a:p>
            <a:r>
              <a:rPr lang="el-GR" dirty="0"/>
              <a:t>ΣΕ ΤΙ ΜΕΣΟ ΓΡΑΦΤΗΚΕ Η ΣΥΝΕΝΤΕΥΞΗ: </a:t>
            </a:r>
          </a:p>
          <a:p>
            <a:r>
              <a:rPr lang="el-GR" dirty="0"/>
              <a:t>ΚΥΡΙΟ ΘΕΜΑ: </a:t>
            </a:r>
          </a:p>
          <a:p>
            <a:r>
              <a:rPr lang="el-GR" dirty="0"/>
              <a:t>ΠΑΡΑΧΩΡΗΤΉΡΙΟ:</a:t>
            </a:r>
          </a:p>
          <a:p>
            <a:r>
              <a:rPr lang="el-GR" dirty="0" smtClean="0"/>
              <a:t>ΠΑΡΑΤΗΡΗΣΕΙΣ</a:t>
            </a:r>
            <a:r>
              <a:rPr lang="el-GR" dirty="0"/>
              <a:t>: </a:t>
            </a:r>
          </a:p>
          <a:p>
            <a:endParaRPr lang="el-GR" dirty="0"/>
          </a:p>
        </p:txBody>
      </p:sp>
    </p:spTree>
    <p:extLst>
      <p:ext uri="{BB962C8B-B14F-4D97-AF65-F5344CB8AC3E}">
        <p14:creationId xmlns:p14="http://schemas.microsoft.com/office/powerpoint/2010/main" val="41480347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286000" y="2136339"/>
            <a:ext cx="4572000" cy="2585323"/>
          </a:xfrm>
          <a:prstGeom prst="rect">
            <a:avLst/>
          </a:prstGeom>
        </p:spPr>
        <p:txBody>
          <a:bodyPr>
            <a:spAutoFit/>
          </a:bodyPr>
          <a:lstStyle/>
          <a:p>
            <a:r>
              <a:rPr lang="el-GR" b="1" dirty="0"/>
              <a:t>ΒΙΟΓΡΑΦΙΚΑ ΣΤΟΙΧΕΙΑ </a:t>
            </a:r>
            <a:endParaRPr lang="el-GR" dirty="0"/>
          </a:p>
          <a:p>
            <a:r>
              <a:rPr lang="el-GR" dirty="0"/>
              <a:t>ΕΤΟΣ ΓΕΝΝΗΣΕΩΣ:		</a:t>
            </a:r>
          </a:p>
          <a:p>
            <a:r>
              <a:rPr lang="el-GR" dirty="0"/>
              <a:t>ΤΟΠΟΣ ΓΕΝΝΗΣΕΩΣ:</a:t>
            </a:r>
          </a:p>
          <a:p>
            <a:r>
              <a:rPr lang="el-GR" dirty="0"/>
              <a:t>ΦΥΛΟ:</a:t>
            </a:r>
          </a:p>
          <a:p>
            <a:r>
              <a:rPr lang="el-GR" dirty="0"/>
              <a:t>ΕΠΑΓΓΕΛΜΑ: ΤΩΡΑ Η/ΚΑΙ ΣΤΟ ΠΑΡΕΛΘΟΝ</a:t>
            </a:r>
          </a:p>
          <a:p>
            <a:r>
              <a:rPr lang="el-GR" dirty="0"/>
              <a:t>ΕΠΑΓΓΕΛΜΑ ΓΟΝΙΩΝ:</a:t>
            </a:r>
          </a:p>
          <a:p>
            <a:r>
              <a:rPr lang="el-GR" dirty="0"/>
              <a:t>ΜΟΡΦΩΤΙΚΟ ΕΠΙΠΕΔΟ:</a:t>
            </a:r>
          </a:p>
          <a:p>
            <a:r>
              <a:rPr lang="el-GR" dirty="0"/>
              <a:t>ΜΟΡΦΩΤΙΚΟ ΕΠΙΠΕΔΟ ΓΟΝΙΩΝ:</a:t>
            </a:r>
          </a:p>
          <a:p>
            <a:r>
              <a:rPr lang="el-GR" dirty="0"/>
              <a:t>ΟΙΚΟΓΕΝΕΙΑΚΗ ΚΑΤΑΣΤΑΣΗ:</a:t>
            </a:r>
          </a:p>
        </p:txBody>
      </p:sp>
    </p:spTree>
    <p:extLst>
      <p:ext uri="{BB962C8B-B14F-4D97-AF65-F5344CB8AC3E}">
        <p14:creationId xmlns:p14="http://schemas.microsoft.com/office/powerpoint/2010/main" val="24321978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ΗΜΕΡΟΛΟΓΙΟ</a:t>
            </a:r>
            <a:endParaRPr lang="el-GR" dirty="0"/>
          </a:p>
        </p:txBody>
      </p:sp>
      <p:sp>
        <p:nvSpPr>
          <p:cNvPr id="3" name="Θέση περιεχομένου 2"/>
          <p:cNvSpPr>
            <a:spLocks noGrp="1"/>
          </p:cNvSpPr>
          <p:nvPr>
            <p:ph sz="quarter" idx="1"/>
          </p:nvPr>
        </p:nvSpPr>
        <p:spPr/>
        <p:txBody>
          <a:bodyPr>
            <a:normAutofit/>
          </a:bodyPr>
          <a:lstStyle/>
          <a:p>
            <a:r>
              <a:rPr lang="el-GR" dirty="0" smtClean="0"/>
              <a:t>Συντάσσεται αμέσως μετά τη συνέντευξη</a:t>
            </a:r>
          </a:p>
          <a:p>
            <a:r>
              <a:rPr lang="el-GR" dirty="0" smtClean="0"/>
              <a:t>Καταχωρεί «εν </a:t>
            </a:r>
            <a:r>
              <a:rPr lang="el-GR" dirty="0" err="1" smtClean="0"/>
              <a:t>θερμώ</a:t>
            </a:r>
            <a:r>
              <a:rPr lang="el-GR" dirty="0" smtClean="0"/>
              <a:t>» τις πρώτες εντυπώσεις του ερευνητή για τη συνέντευξη</a:t>
            </a:r>
          </a:p>
          <a:p>
            <a:r>
              <a:rPr lang="el-GR" dirty="0" smtClean="0"/>
              <a:t>Περιγράφει το χώρο, την εμφάνιση του πληροφορητή</a:t>
            </a:r>
          </a:p>
          <a:p>
            <a:r>
              <a:rPr lang="el-GR" dirty="0" smtClean="0"/>
              <a:t>Εστιάζει στη σχέση μεταξύ πληροφορητή και ερευνητή και πως εξελίχθηκε</a:t>
            </a:r>
          </a:p>
          <a:p>
            <a:r>
              <a:rPr lang="el-GR" dirty="0" smtClean="0"/>
              <a:t>Σημειώνει σημεία ασάφειας, περαιτέρω διερεύνησης</a:t>
            </a:r>
            <a:endParaRPr lang="el-GR" dirty="0"/>
          </a:p>
        </p:txBody>
      </p:sp>
    </p:spTree>
    <p:extLst>
      <p:ext uri="{BB962C8B-B14F-4D97-AF65-F5344CB8AC3E}">
        <p14:creationId xmlns:p14="http://schemas.microsoft.com/office/powerpoint/2010/main" val="14756532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ΗΜΕΡΟΛΟΓΙΟ (1) ΤΟ ΠΛΑΙΣΙΟ</a:t>
            </a:r>
            <a:endParaRPr lang="el-GR" dirty="0"/>
          </a:p>
        </p:txBody>
      </p:sp>
      <p:sp>
        <p:nvSpPr>
          <p:cNvPr id="3" name="Θέση περιεχομένου 2"/>
          <p:cNvSpPr>
            <a:spLocks noGrp="1"/>
          </p:cNvSpPr>
          <p:nvPr>
            <p:ph sz="quarter" idx="1"/>
          </p:nvPr>
        </p:nvSpPr>
        <p:spPr/>
        <p:txBody>
          <a:bodyPr>
            <a:normAutofit fontScale="92500"/>
          </a:bodyPr>
          <a:lstStyle/>
          <a:p>
            <a:pPr lvl="0"/>
            <a:r>
              <a:rPr lang="el-GR" dirty="0"/>
              <a:t>Πως ήρθατε σε επαφή με τον πληροφορητή(-</a:t>
            </a:r>
            <a:r>
              <a:rPr lang="el-GR" dirty="0" err="1"/>
              <a:t>ήτρια</a:t>
            </a:r>
            <a:r>
              <a:rPr lang="el-GR" dirty="0"/>
              <a:t>);</a:t>
            </a:r>
          </a:p>
          <a:p>
            <a:pPr lvl="0"/>
            <a:r>
              <a:rPr lang="el-GR" dirty="0"/>
              <a:t>Σε ποιό μέρος έγινε η συνέντευξη; Περιγράψτε το χώρο.</a:t>
            </a:r>
          </a:p>
          <a:p>
            <a:pPr lvl="0"/>
            <a:r>
              <a:rPr lang="el-GR" dirty="0"/>
              <a:t>Μια περιγραφή του πληροφορητή (εμφάνιση, φυσιογνωμία, ντύσιμο, χαρακτήρας)</a:t>
            </a:r>
          </a:p>
          <a:p>
            <a:pPr lvl="0"/>
            <a:r>
              <a:rPr lang="el-GR" dirty="0"/>
              <a:t>Ποιές ήταν οι αρχικές αντιδράσεις του πληροφορητή</a:t>
            </a:r>
          </a:p>
          <a:p>
            <a:pPr lvl="0"/>
            <a:r>
              <a:rPr lang="el-GR" dirty="0"/>
              <a:t>Ήταν </a:t>
            </a:r>
            <a:r>
              <a:rPr lang="el-GR" dirty="0" err="1"/>
              <a:t>πρόθυμος(η</a:t>
            </a:r>
            <a:r>
              <a:rPr lang="el-GR" dirty="0"/>
              <a:t>) να μιλήσει; Εξέφρασε επιθυμία να μείνει ανώνυμος;</a:t>
            </a:r>
          </a:p>
          <a:p>
            <a:pPr lvl="0"/>
            <a:r>
              <a:rPr lang="el-GR" dirty="0"/>
              <a:t>Παραβρέθηκαν και άλλα άτομα στη συνέντευξη;</a:t>
            </a:r>
          </a:p>
          <a:p>
            <a:endParaRPr lang="el-GR" dirty="0"/>
          </a:p>
        </p:txBody>
      </p:sp>
    </p:spTree>
    <p:extLst>
      <p:ext uri="{BB962C8B-B14F-4D97-AF65-F5344CB8AC3E}">
        <p14:creationId xmlns:p14="http://schemas.microsoft.com/office/powerpoint/2010/main" val="35325028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ΗΜΕΡΟΛΟΓΙΟ (2) Η ΔΙΑΔΙΚΑΣΙΑ</a:t>
            </a:r>
            <a:endParaRPr lang="el-GR" dirty="0"/>
          </a:p>
        </p:txBody>
      </p:sp>
      <p:sp>
        <p:nvSpPr>
          <p:cNvPr id="3" name="Θέση περιεχομένου 2"/>
          <p:cNvSpPr>
            <a:spLocks noGrp="1"/>
          </p:cNvSpPr>
          <p:nvPr>
            <p:ph sz="quarter" idx="1"/>
          </p:nvPr>
        </p:nvSpPr>
        <p:spPr/>
        <p:txBody>
          <a:bodyPr>
            <a:normAutofit fontScale="77500" lnSpcReduction="20000"/>
          </a:bodyPr>
          <a:lstStyle/>
          <a:p>
            <a:pPr lvl="0"/>
            <a:r>
              <a:rPr lang="el-GR" dirty="0"/>
              <a:t>Περιγράψτε τη σχέση που αναπτύχθηκε μεταξύ σας στη διάρκεια της συνέντευξης; Σημειώθηκε μεταβολή αυτής της σχέσης από την αρχή ως το τέλος της συνέντευξης;</a:t>
            </a:r>
          </a:p>
          <a:p>
            <a:pPr lvl="0"/>
            <a:r>
              <a:rPr lang="el-GR" dirty="0"/>
              <a:t>Έχετε την εντύπωση ότι ορισμένα στοιχεία της ταυτότητας σας επέδρασαν αρνητικά ή θετικά στη συνέντευξη;</a:t>
            </a:r>
          </a:p>
          <a:p>
            <a:pPr lvl="0"/>
            <a:r>
              <a:rPr lang="el-GR" dirty="0"/>
              <a:t>Υπήρχαν σημεία του οδηγού για τα οποία δεν ήθελε να μιλήσει ο πληροφορητής;</a:t>
            </a:r>
          </a:p>
          <a:p>
            <a:pPr lvl="0"/>
            <a:r>
              <a:rPr lang="el-GR" dirty="0"/>
              <a:t>Για ποιά σημεία ήταν πιο πρόθυμος να μιλήσει;</a:t>
            </a:r>
          </a:p>
          <a:p>
            <a:pPr lvl="0"/>
            <a:r>
              <a:rPr lang="el-GR" dirty="0"/>
              <a:t>Υπήρχαν σημεία έντασης, αμηχανίας, συγκίνησης; Πως αντιδράσατε;</a:t>
            </a:r>
          </a:p>
          <a:p>
            <a:pPr lvl="0"/>
            <a:r>
              <a:rPr lang="el-GR" dirty="0"/>
              <a:t>Σε ποιά σημεία σκέφτεστε εκ των υστέρων ότι θα έπρεπε να είχατε χειριστεί τη συνέντευξη διαφορετικά;</a:t>
            </a:r>
          </a:p>
          <a:p>
            <a:pPr lvl="0"/>
            <a:r>
              <a:rPr lang="el-GR" dirty="0"/>
              <a:t>Τι μάθατε προσωπικά από τη διεξαγωγή αυτής της συνέντευξης</a:t>
            </a:r>
            <a:r>
              <a:rPr lang="el-GR" dirty="0" smtClean="0"/>
              <a:t>;</a:t>
            </a:r>
            <a:endParaRPr lang="el-GR" dirty="0"/>
          </a:p>
        </p:txBody>
      </p:sp>
    </p:spTree>
    <p:extLst>
      <p:ext uri="{BB962C8B-B14F-4D97-AF65-F5344CB8AC3E}">
        <p14:creationId xmlns:p14="http://schemas.microsoft.com/office/powerpoint/2010/main" val="21291313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ΗΜΕΡΟΛΟΓΙΟ (3) ΠΕΡΙΕΧΟΜΕΝΟ</a:t>
            </a:r>
            <a:endParaRPr lang="el-GR" dirty="0"/>
          </a:p>
        </p:txBody>
      </p:sp>
      <p:sp>
        <p:nvSpPr>
          <p:cNvPr id="3" name="Θέση περιεχομένου 2"/>
          <p:cNvSpPr>
            <a:spLocks noGrp="1"/>
          </p:cNvSpPr>
          <p:nvPr>
            <p:ph sz="quarter" idx="1"/>
          </p:nvPr>
        </p:nvSpPr>
        <p:spPr/>
        <p:txBody>
          <a:bodyPr/>
          <a:lstStyle/>
          <a:p>
            <a:r>
              <a:rPr lang="el-GR" dirty="0"/>
              <a:t>Ποιά θέματα δεσπόζουν στη μνήμη του αφηγητή;</a:t>
            </a:r>
          </a:p>
          <a:p>
            <a:pPr lvl="0"/>
            <a:r>
              <a:rPr lang="el-GR" dirty="0"/>
              <a:t>Ποιά σημεία της συνέντευξης φωτίζουν ιδιαίτερα το υπό έρευνας θέμα </a:t>
            </a:r>
          </a:p>
          <a:p>
            <a:pPr lvl="0"/>
            <a:r>
              <a:rPr lang="el-GR" dirty="0"/>
              <a:t>Ποιά άλλα σημεία της συνέντευξης σας φαίνονται ιδιαίτερα σημαντικά;</a:t>
            </a:r>
          </a:p>
          <a:p>
            <a:endParaRPr lang="el-GR" dirty="0"/>
          </a:p>
        </p:txBody>
      </p:sp>
    </p:spTree>
    <p:extLst>
      <p:ext uri="{BB962C8B-B14F-4D97-AF65-F5344CB8AC3E}">
        <p14:creationId xmlns:p14="http://schemas.microsoft.com/office/powerpoint/2010/main" val="16372696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ιάμεσος">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98</TotalTime>
  <Words>1319</Words>
  <Application>Microsoft Office PowerPoint</Application>
  <PresentationFormat>Προβολή στην οθόνη (4:3)</PresentationFormat>
  <Paragraphs>245</Paragraphs>
  <Slides>30</Slides>
  <Notes>1</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30</vt:i4>
      </vt:variant>
    </vt:vector>
  </HeadingPairs>
  <TitlesOfParts>
    <vt:vector size="32" baseType="lpstr">
      <vt:lpstr>Διάμεσος</vt:lpstr>
      <vt:lpstr>Έγγραφο</vt:lpstr>
      <vt:lpstr>ΜΕΤΑ ΤΗ ΣΥΝΕΝΤΕΥΞΗ</vt:lpstr>
      <vt:lpstr>Η ΣΗΜΑΣΙΑ ΤΩΝ ΜΕΤΑΔΕΔΟΜΕΝΩΝ</vt:lpstr>
      <vt:lpstr>ΔΕΛΤΙΟ ΠΛΗΡΟΦΟΡΗΤΗ</vt:lpstr>
      <vt:lpstr>Παρουσίαση του PowerPoint</vt:lpstr>
      <vt:lpstr>Παρουσίαση του PowerPoint</vt:lpstr>
      <vt:lpstr>ΤΟ ΗΜΕΡΟΛΟΓΙΟ</vt:lpstr>
      <vt:lpstr>ΗΜΕΡΟΛΟΓΙΟ (1) ΤΟ ΠΛΑΙΣΙΟ</vt:lpstr>
      <vt:lpstr>ΗΜΕΡΟΛΟΓΙΟ (2) Η ΔΙΑΔΙΚΑΣΙΑ</vt:lpstr>
      <vt:lpstr>ΗΜΕΡΟΛΟΓΙΟ (3) ΠΕΡΙΕΧΟΜΕΝΟ</vt:lpstr>
      <vt:lpstr>ΗΜΕΡΟΛΟΓΙΟ - ΠΑΡΑΔΕΙΓΜΑΤΑ</vt:lpstr>
      <vt:lpstr>ΤΙ ΛΕΝΕ ΕΚΤΟΣ ΜΑΓΝΗΤΟΦΩΝΟΥ</vt:lpstr>
      <vt:lpstr>ΕΞΕΛΙΞΗ ΤΗΣ ΣΧΕΣΗΣ</vt:lpstr>
      <vt:lpstr>ΑΡΧΙΚΗ ΑΜΗΧΑΝΙΑ</vt:lpstr>
      <vt:lpstr>Η ΠΕΡΙΛΗΨΗ</vt:lpstr>
      <vt:lpstr>ΕΞΩΦΥΛΛΟ</vt:lpstr>
      <vt:lpstr>ΔΕΙΓΜΑ</vt:lpstr>
      <vt:lpstr>ΑΠΟΜΑΓΝΗΤΟΦΩΝΗΣΗ</vt:lpstr>
      <vt:lpstr>ΑΡΧΕΙΟΘΕΤΗΣΗ</vt:lpstr>
      <vt:lpstr>To MASTERLOG</vt:lpstr>
      <vt:lpstr>ΔΕΙΓΜΑ – ΣΥΛΛΟΓΗ ΜΟΥΣΕΙΟ ΤΗΣ ΠΟΛΗΣ – ΣΤΗΛΗ ΠΛΗΡΟΦΟΡΗΤΗΣ</vt:lpstr>
      <vt:lpstr>ΣΤΗΛΗ ΕΡΕΥΝΗΤΗΣ</vt:lpstr>
      <vt:lpstr>ΣΤΗΛΗ ΕΓΓΡΑΦΗ</vt:lpstr>
      <vt:lpstr>ΣΤΗΛΗ ΑΡΧΕΙΟΘΕΤΗΣΗ</vt:lpstr>
      <vt:lpstr>ΣΤΗΛΗ ΠΡΟΣΒΑΣΗ</vt:lpstr>
      <vt:lpstr>ΣΤΗΛΗ ΣΥΝΟΔΕΥΤΙΚΑ</vt:lpstr>
      <vt:lpstr>Αρχεία προφορικών μαρτυριών στο εξωτερικό</vt:lpstr>
      <vt:lpstr>British Library Sound Archive</vt:lpstr>
      <vt:lpstr>Συνεντεύξεις και μεταδεδομένα στον κατάλογο της ΒΒ</vt:lpstr>
      <vt:lpstr>ΤΟ ΑΡΧΕΙΟ ΟΠΤΙΚΟΑΚΟΥΣΤΙΚΩΝ ΜΑΡΤΥΡΙΩΝ ΤΟΥ ΙΑΚΑ (ΠΘ)</vt:lpstr>
      <vt:lpstr>Οι συλλογές του Αρχείου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ΜΑΘΗΜΑ 7 – Β ΜΕΡΟΣ</dc:title>
  <dc:creator>Riki</dc:creator>
  <cp:lastModifiedBy>Riki</cp:lastModifiedBy>
  <cp:revision>11</cp:revision>
  <dcterms:created xsi:type="dcterms:W3CDTF">2015-04-24T08:52:52Z</dcterms:created>
  <dcterms:modified xsi:type="dcterms:W3CDTF">2018-04-26T09:10:36Z</dcterms:modified>
</cp:coreProperties>
</file>