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1" r:id="rId3"/>
    <p:sldId id="268" r:id="rId4"/>
    <p:sldId id="269" r:id="rId5"/>
    <p:sldId id="296" r:id="rId6"/>
    <p:sldId id="272" r:id="rId7"/>
    <p:sldId id="287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7" r:id="rId17"/>
    <p:sldId id="295" r:id="rId18"/>
    <p:sldId id="283" r:id="rId19"/>
    <p:sldId id="282" r:id="rId20"/>
    <p:sldId id="273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2503-FA02-4EFC-AE95-4EC38C4AED1F}" type="datetimeFigureOut">
              <a:rPr lang="el-GR" smtClean="0"/>
              <a:t>15/10/2015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B9D88-6CDF-4443-ABBF-675B7D7DDF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977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EEDF-8D90-42AA-BCCE-B3C92F6374F3}" type="datetime1">
              <a:rPr lang="el-GR" smtClean="0"/>
              <a:t>15/10/2015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47217-9CED-4ECC-BF77-ED87D01AC0B6}" type="datetime1">
              <a:rPr lang="el-GR" smtClean="0"/>
              <a:t>15/10/2015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28A8-1A7E-46ED-8074-D6D3F37DAE0E}" type="datetime1">
              <a:rPr lang="el-GR" smtClean="0"/>
              <a:t>15/10/2015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8BBE-72E3-4808-AEA7-E7A61CF3A3D4}" type="datetime1">
              <a:rPr lang="el-GR" smtClean="0"/>
              <a:t>15/10/2015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CE12-831E-4D36-B525-9C6722365218}" type="datetime1">
              <a:rPr lang="el-GR" smtClean="0"/>
              <a:t>15/10/2015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686B-8ADF-4756-AD2A-D91EB652858F}" type="datetime1">
              <a:rPr lang="el-GR" smtClean="0"/>
              <a:t>15/10/2015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0C1E-EE28-4717-9CCF-C8187FCD36A1}" type="datetime1">
              <a:rPr lang="el-GR" smtClean="0"/>
              <a:t>15/10/2015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F0DA-B845-4C1B-A65D-2E6DC6F6C998}" type="datetime1">
              <a:rPr lang="el-GR" smtClean="0"/>
              <a:t>15/10/2015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BA1F-6BF2-46EC-A0C9-6B0D868FAF91}" type="datetime1">
              <a:rPr lang="el-GR" smtClean="0"/>
              <a:t>15/10/2015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8617-FD87-4EE6-9E27-B8AE912CE7FE}" type="datetime1">
              <a:rPr lang="el-GR" smtClean="0"/>
              <a:t>15/10/2015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1A-270A-4D9D-9376-5DA71B6B544F}" type="datetime1">
              <a:rPr lang="el-GR" smtClean="0"/>
              <a:t>15/10/2015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EFA5C70-C607-487D-8936-D9ECC62D97C1}" type="datetime1">
              <a:rPr lang="el-GR" smtClean="0"/>
              <a:t>15/10/2015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nd.edu/~ysun/Yang/PhysicsAnimation/collection/images1P.swf" TargetMode="External"/><Relationship Id="rId2" Type="http://schemas.openxmlformats.org/officeDocument/2006/relationships/hyperlink" Target="http://www.ee.buffalo.edu/faculty/cartwright/flash/basic/SnellsLaw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3.nd.edu/~ysun/Yang/PhysicsAnimation/collection/images2P.sw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Βασικες</a:t>
            </a:r>
            <a:r>
              <a:rPr lang="el-GR" dirty="0" smtClean="0"/>
              <a:t> </a:t>
            </a:r>
            <a:r>
              <a:rPr lang="el-GR" dirty="0" err="1" smtClean="0"/>
              <a:t>Εννοιες</a:t>
            </a:r>
            <a:r>
              <a:rPr lang="el-GR" dirty="0" smtClean="0"/>
              <a:t> </a:t>
            </a:r>
            <a:r>
              <a:rPr lang="el-GR" dirty="0" err="1" smtClean="0"/>
              <a:t>Φυσικης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 smtClean="0"/>
              <a:t>Βασιλης</a:t>
            </a:r>
            <a:r>
              <a:rPr lang="el-GR" dirty="0" smtClean="0"/>
              <a:t> </a:t>
            </a:r>
            <a:r>
              <a:rPr lang="el-GR" dirty="0" err="1" smtClean="0"/>
              <a:t>Κολλιας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Βασικές </a:t>
            </a:r>
            <a:r>
              <a:rPr lang="el-GR" dirty="0" err="1" smtClean="0">
                <a:solidFill>
                  <a:srgbClr val="FF0000"/>
                </a:solidFill>
              </a:rPr>
              <a:t>Εννοιες</a:t>
            </a:r>
            <a:r>
              <a:rPr lang="el-GR" dirty="0" smtClean="0">
                <a:solidFill>
                  <a:srgbClr val="FF0000"/>
                </a:solidFill>
              </a:rPr>
              <a:t> Φυσικής   _ ΠΑΝΕΠΙΣΤΗΜΙΟ ΘΕΣΣΑΛΙΑΣ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Ακτινες και ενέργεια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Μπορουμε να αποδωσουμε την ενέργεια που φέρνει το φως μέσα από την πυκνοτητα των ακτινών. </a:t>
            </a:r>
          </a:p>
          <a:p>
            <a:pPr>
              <a:buFont typeface="Wingdings" pitchFamily="2" charset="2"/>
              <a:buNone/>
            </a:pPr>
            <a:r>
              <a:rPr lang="el-GR" altLang="el-GR"/>
              <a:t>Οι ακτινες μας βοηθουν να καταλάβουμε τη σημασία που έχει από την πλευρά της ροής της ενέργειας η γωνία προσπτωσης των ακτινών. </a:t>
            </a:r>
          </a:p>
        </p:txBody>
      </p:sp>
    </p:spTree>
    <p:extLst>
      <p:ext uri="{BB962C8B-B14F-4D97-AF65-F5344CB8AC3E}">
        <p14:creationId xmlns:p14="http://schemas.microsoft.com/office/powerpoint/2010/main" val="173788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Ακτινες και ενέργεια (εφαρμογή)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Εξηγηση του πότε παρουσιάζονται οι διάφορες εποχες στα δυο ημισφαίρια.</a:t>
            </a:r>
          </a:p>
          <a:p>
            <a:pPr>
              <a:buFont typeface="Wingdings" pitchFamily="2" charset="2"/>
              <a:buNone/>
            </a:pPr>
            <a:r>
              <a:rPr lang="el-GR" altLang="el-GR"/>
              <a:t>Αποσταση Γης-Ηλιου</a:t>
            </a:r>
          </a:p>
          <a:p>
            <a:pPr>
              <a:buFont typeface="Wingdings" pitchFamily="2" charset="2"/>
              <a:buNone/>
            </a:pPr>
            <a:r>
              <a:rPr lang="el-GR" altLang="el-GR"/>
              <a:t>Από 152,6 εκατομ χιλιομετρα έως</a:t>
            </a:r>
          </a:p>
          <a:p>
            <a:pPr>
              <a:buFont typeface="Wingdings" pitchFamily="2" charset="2"/>
              <a:buNone/>
            </a:pPr>
            <a:r>
              <a:rPr lang="el-GR" altLang="el-GR"/>
              <a:t>147,5 εκατομ χιλιομετρα</a:t>
            </a:r>
          </a:p>
          <a:p>
            <a:pPr>
              <a:buFont typeface="Wingdings" pitchFamily="2" charset="2"/>
              <a:buNone/>
            </a:pPr>
            <a:r>
              <a:rPr lang="el-GR" altLang="el-G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97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60350"/>
            <a:ext cx="5976938" cy="6597650"/>
          </a:xfrm>
        </p:spPr>
      </p:pic>
    </p:spTree>
    <p:extLst>
      <p:ext uri="{BB962C8B-B14F-4D97-AF65-F5344CB8AC3E}">
        <p14:creationId xmlns:p14="http://schemas.microsoft.com/office/powerpoint/2010/main" val="318998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/>
            </a:r>
            <a:br>
              <a:rPr lang="el-GR" altLang="el-GR" sz="3200"/>
            </a:br>
            <a:r>
              <a:rPr lang="el-GR" altLang="el-GR" sz="3200"/>
              <a:t>Φως και χρωματα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Πώς βλέπουμε</a:t>
            </a:r>
          </a:p>
        </p:txBody>
      </p:sp>
      <p:pic>
        <p:nvPicPr>
          <p:cNvPr id="45060" name="Picture 4" descr="287px-Cone-fundamentals-with-srgb-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68638"/>
            <a:ext cx="4968875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/>
            </a:r>
            <a:br>
              <a:rPr lang="el-GR" altLang="el-GR" sz="3200"/>
            </a:br>
            <a:r>
              <a:rPr lang="el-GR" altLang="el-GR" sz="3200"/>
              <a:t>Φως και χρωματα (πως γίνεται η συνθεση των χρωμάτων) </a:t>
            </a:r>
            <a:r>
              <a:rPr lang="el-GR" altLang="el-GR" sz="3200">
                <a:solidFill>
                  <a:srgbClr val="FF0066"/>
                </a:solidFill>
              </a:rPr>
              <a:t>φωτα</a:t>
            </a:r>
          </a:p>
        </p:txBody>
      </p:sp>
      <p:pic>
        <p:nvPicPr>
          <p:cNvPr id="46083" name="Picture 3" descr="220px-Additive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287px-Cone-fundamentals-with-srgb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81300"/>
            <a:ext cx="4968875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8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/>
            </a:r>
            <a:br>
              <a:rPr lang="el-GR" altLang="el-GR" sz="3200"/>
            </a:br>
            <a:r>
              <a:rPr lang="el-GR" altLang="el-GR" sz="3200"/>
              <a:t>Φως και χρωματα (πως γίνεται η συνθεση των χρωμάτων) </a:t>
            </a:r>
            <a:r>
              <a:rPr lang="el-GR" altLang="el-GR" sz="3200">
                <a:solidFill>
                  <a:srgbClr val="FF0066"/>
                </a:solidFill>
              </a:rPr>
              <a:t>φιλτρα</a:t>
            </a:r>
          </a:p>
        </p:txBody>
      </p:sp>
      <p:pic>
        <p:nvPicPr>
          <p:cNvPr id="47107" name="Picture 3" descr="287px-Cone-fundamentals-with-srgb-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81300"/>
            <a:ext cx="4968875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220px-Color_mix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3671888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17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dirty="0" smtClean="0"/>
              <a:t>Τι </a:t>
            </a:r>
            <a:r>
              <a:rPr lang="el-GR" altLang="el-GR" sz="3200" dirty="0"/>
              <a:t>θέλω για </a:t>
            </a:r>
            <a:r>
              <a:rPr lang="el-GR" altLang="el-GR" sz="3200" dirty="0" smtClean="0"/>
              <a:t>εσάς </a:t>
            </a:r>
            <a:r>
              <a:rPr lang="el-GR" altLang="el-GR" sz="3200" dirty="0" err="1" smtClean="0"/>
              <a:t>τωρα</a:t>
            </a:r>
            <a:endParaRPr lang="el-GR" altLang="el-GR" sz="32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000" dirty="0"/>
              <a:t>Να μπορείτε να εξηγείτε και να προβλέπετε </a:t>
            </a:r>
            <a:r>
              <a:rPr lang="el-GR" altLang="el-GR" sz="2000" dirty="0" err="1"/>
              <a:t>φωτεινα</a:t>
            </a:r>
            <a:r>
              <a:rPr lang="el-GR" altLang="el-GR" sz="2000" dirty="0"/>
              <a:t> </a:t>
            </a:r>
            <a:r>
              <a:rPr lang="el-GR" altLang="el-GR" sz="2000" dirty="0" err="1"/>
              <a:t>φαινομενα</a:t>
            </a:r>
            <a:r>
              <a:rPr lang="el-GR" altLang="el-GR" sz="2000" dirty="0"/>
              <a:t> (πώς βλέπουμε και τι βλέπουμε σε διάφορες περιστάσεις: διάφορες συνθήκες </a:t>
            </a:r>
            <a:r>
              <a:rPr lang="el-GR" altLang="el-GR" sz="2000" dirty="0" err="1"/>
              <a:t>φωτισμου</a:t>
            </a:r>
            <a:r>
              <a:rPr lang="el-GR" altLang="el-GR" sz="2000" dirty="0"/>
              <a:t>, φως που περνά από διαφορετικά μέσα, </a:t>
            </a:r>
            <a:r>
              <a:rPr lang="el-GR" altLang="el-GR" sz="2000" dirty="0" err="1"/>
              <a:t>ειδωλα</a:t>
            </a:r>
            <a:r>
              <a:rPr lang="el-GR" altLang="el-GR" sz="2000" dirty="0"/>
              <a:t> από </a:t>
            </a:r>
            <a:r>
              <a:rPr lang="el-GR" altLang="el-GR" sz="2000" dirty="0" err="1"/>
              <a:t>φακους</a:t>
            </a:r>
            <a:r>
              <a:rPr lang="el-GR" altLang="el-GR" sz="2000" dirty="0"/>
              <a:t> και κάτοπτρα)</a:t>
            </a:r>
          </a:p>
          <a:p>
            <a:pPr>
              <a:lnSpc>
                <a:spcPct val="90000"/>
              </a:lnSpc>
            </a:pPr>
            <a:r>
              <a:rPr lang="el-GR" altLang="el-GR" sz="2000" dirty="0"/>
              <a:t>Να </a:t>
            </a:r>
            <a:r>
              <a:rPr lang="el-GR" altLang="el-GR" sz="2000" dirty="0" err="1"/>
              <a:t>μπορειτε</a:t>
            </a:r>
            <a:r>
              <a:rPr lang="el-GR" altLang="el-GR" sz="2000" dirty="0"/>
              <a:t> να </a:t>
            </a:r>
            <a:r>
              <a:rPr lang="el-GR" altLang="el-GR" sz="2000" dirty="0" err="1"/>
              <a:t>σχεδιασετε</a:t>
            </a:r>
            <a:r>
              <a:rPr lang="el-GR" altLang="el-GR" sz="2000" dirty="0"/>
              <a:t> ένα </a:t>
            </a:r>
            <a:r>
              <a:rPr lang="el-GR" altLang="el-GR" sz="2000" dirty="0" err="1"/>
              <a:t>απλο</a:t>
            </a:r>
            <a:r>
              <a:rPr lang="el-GR" altLang="el-GR" sz="2000" dirty="0"/>
              <a:t> μικροσκόπιο ή ένα </a:t>
            </a:r>
            <a:r>
              <a:rPr lang="el-GR" altLang="el-GR" sz="2000" dirty="0" err="1"/>
              <a:t>απλο</a:t>
            </a:r>
            <a:r>
              <a:rPr lang="el-GR" altLang="el-GR" sz="2000" dirty="0"/>
              <a:t> τηλεσκόπιο</a:t>
            </a:r>
          </a:p>
          <a:p>
            <a:pPr>
              <a:lnSpc>
                <a:spcPct val="90000"/>
              </a:lnSpc>
            </a:pPr>
            <a:r>
              <a:rPr lang="el-GR" altLang="el-GR" sz="2000" dirty="0"/>
              <a:t>Να εξηγείτε τη </a:t>
            </a:r>
            <a:r>
              <a:rPr lang="el-GR" altLang="el-GR" sz="2000" dirty="0" err="1"/>
              <a:t>συνθεση</a:t>
            </a:r>
            <a:r>
              <a:rPr lang="el-GR" altLang="el-GR" sz="2000" dirty="0"/>
              <a:t> των χρωμάτων σε διαφορετικές περιστάσεις (προσθετική , αφαιρετική)</a:t>
            </a:r>
          </a:p>
          <a:p>
            <a:pPr>
              <a:lnSpc>
                <a:spcPct val="90000"/>
              </a:lnSpc>
            </a:pPr>
            <a:r>
              <a:rPr lang="el-GR" altLang="el-GR" sz="2000" dirty="0"/>
              <a:t>Να εξηγείτε την εμφάνιση χρωμάτων μέσα από το </a:t>
            </a:r>
            <a:r>
              <a:rPr lang="el-GR" altLang="el-GR" sz="2000" dirty="0" err="1"/>
              <a:t>λευκο</a:t>
            </a:r>
            <a:r>
              <a:rPr lang="el-GR" altLang="el-GR" sz="2000" dirty="0"/>
              <a:t> φως (πχ σε </a:t>
            </a:r>
            <a:r>
              <a:rPr lang="el-GR" altLang="el-GR" sz="2000" dirty="0" err="1"/>
              <a:t>πρισμα</a:t>
            </a:r>
            <a:r>
              <a:rPr lang="el-GR" altLang="el-GR" sz="2000" dirty="0"/>
              <a:t> ή στο ουράνιο </a:t>
            </a:r>
            <a:r>
              <a:rPr lang="el-GR" altLang="el-GR" sz="2000" dirty="0" err="1"/>
              <a:t>τοξο</a:t>
            </a:r>
            <a:r>
              <a:rPr lang="el-GR" altLang="el-GR" sz="2000" dirty="0" smtClean="0"/>
              <a:t>)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122250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ile:Optical grey squares orange brow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20938"/>
            <a:ext cx="5257800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4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Όλα </a:t>
            </a:r>
            <a:r>
              <a:rPr lang="el-GR" dirty="0" err="1" smtClean="0"/>
              <a:t>μοιαζουν</a:t>
            </a:r>
            <a:r>
              <a:rPr lang="el-GR" dirty="0" smtClean="0"/>
              <a:t> </a:t>
            </a:r>
            <a:r>
              <a:rPr lang="el-GR" dirty="0" err="1" smtClean="0"/>
              <a:t>ωραια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0426"/>
            <a:ext cx="8229600" cy="358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2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Όλα </a:t>
            </a:r>
            <a:r>
              <a:rPr lang="el-GR" dirty="0" err="1" smtClean="0"/>
              <a:t>μοιαζουν</a:t>
            </a:r>
            <a:r>
              <a:rPr lang="el-GR" dirty="0" smtClean="0"/>
              <a:t> </a:t>
            </a:r>
            <a:r>
              <a:rPr lang="el-GR" dirty="0" err="1" smtClean="0"/>
              <a:t>ωραια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86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Πρακτικα</a:t>
            </a:r>
            <a:r>
              <a:rPr lang="el-GR" dirty="0" smtClean="0"/>
              <a:t> ζητήματα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l-GR" dirty="0" err="1" smtClean="0"/>
              <a:t>προτζεκτ</a:t>
            </a:r>
            <a:r>
              <a:rPr lang="el-GR" dirty="0" smtClean="0"/>
              <a:t> σας (δηλώσεις μέσα στην εβδομάδα)</a:t>
            </a:r>
          </a:p>
          <a:p>
            <a:r>
              <a:rPr lang="el-GR" dirty="0" smtClean="0"/>
              <a:t>(Για το </a:t>
            </a:r>
            <a:r>
              <a:rPr lang="el-GR" dirty="0" err="1" smtClean="0"/>
              <a:t>τμημα</a:t>
            </a:r>
            <a:r>
              <a:rPr lang="el-GR" dirty="0" smtClean="0"/>
              <a:t> της </a:t>
            </a:r>
            <a:r>
              <a:rPr lang="el-GR" dirty="0" err="1" smtClean="0"/>
              <a:t>Δευτερας</a:t>
            </a:r>
            <a:r>
              <a:rPr lang="el-GR" dirty="0" smtClean="0"/>
              <a:t>)</a:t>
            </a:r>
          </a:p>
          <a:p>
            <a:endParaRPr lang="el-GR" dirty="0" smtClean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76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l-GR" sz="2400" dirty="0">
                <a:solidFill>
                  <a:srgbClr val="FF0000"/>
                </a:solidFill>
                <a:effectLst/>
                <a:latin typeface="Century Gothic"/>
                <a:ea typeface="+mn-ea"/>
                <a:cs typeface="+mn-cs"/>
              </a:rPr>
              <a:t>Που θα μάθετε να κάνετε </a:t>
            </a:r>
            <a:r>
              <a:rPr lang="el-GR" sz="2400" dirty="0" err="1">
                <a:solidFill>
                  <a:srgbClr val="FF0000"/>
                </a:solidFill>
                <a:effectLst/>
                <a:latin typeface="Century Gothic"/>
                <a:ea typeface="+mn-ea"/>
                <a:cs typeface="+mn-cs"/>
              </a:rPr>
              <a:t>τετοιου</a:t>
            </a:r>
            <a:r>
              <a:rPr lang="el-GR" sz="2400" dirty="0">
                <a:solidFill>
                  <a:srgbClr val="FF0000"/>
                </a:solidFill>
                <a:effectLst/>
                <a:latin typeface="Century Gothic"/>
                <a:ea typeface="+mn-ea"/>
                <a:cs typeface="+mn-cs"/>
              </a:rPr>
              <a:t> </a:t>
            </a:r>
            <a:r>
              <a:rPr lang="el-GR" sz="2400" dirty="0" err="1">
                <a:solidFill>
                  <a:srgbClr val="FF0000"/>
                </a:solidFill>
                <a:effectLst/>
                <a:latin typeface="Century Gothic"/>
                <a:ea typeface="+mn-ea"/>
                <a:cs typeface="+mn-cs"/>
              </a:rPr>
              <a:t>ειδους</a:t>
            </a:r>
            <a:r>
              <a:rPr lang="el-GR" sz="2400" dirty="0">
                <a:solidFill>
                  <a:srgbClr val="FF0000"/>
                </a:solidFill>
                <a:effectLst/>
                <a:latin typeface="Century Gothic"/>
                <a:ea typeface="+mn-ea"/>
                <a:cs typeface="+mn-cs"/>
              </a:rPr>
              <a:t> εξηγήσεις;</a:t>
            </a:r>
            <a:r>
              <a:rPr lang="el-GR" sz="24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Century Gothic"/>
                <a:ea typeface="+mn-ea"/>
                <a:cs typeface="+mn-cs"/>
              </a:rPr>
              <a:t> </a:t>
            </a:r>
            <a:br>
              <a:rPr lang="el-GR" sz="24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Century Gothic"/>
                <a:ea typeface="+mn-ea"/>
                <a:cs typeface="+mn-cs"/>
              </a:rPr>
            </a:b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422446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48" y="3212974"/>
            <a:ext cx="52387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6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Προηγουμενη εβδομάδα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Δώσαμε εξηγήσεις με τον </a:t>
            </a:r>
            <a:r>
              <a:rPr lang="el-GR" altLang="el-GR" dirty="0" err="1" smtClean="0"/>
              <a:t>τροπο</a:t>
            </a:r>
            <a:r>
              <a:rPr lang="el-GR" altLang="el-GR" dirty="0" smtClean="0"/>
              <a:t> των Φυσικών (3 στη Μηχανική, 1 στην </a:t>
            </a:r>
            <a:r>
              <a:rPr lang="el-GR" altLang="el-GR" dirty="0" err="1" smtClean="0"/>
              <a:t>οπτικη</a:t>
            </a:r>
            <a:r>
              <a:rPr lang="el-GR" altLang="el-GR" dirty="0" smtClean="0"/>
              <a:t>)</a:t>
            </a:r>
          </a:p>
          <a:p>
            <a:pPr eaLnBrk="1" hangingPunct="1"/>
            <a:r>
              <a:rPr lang="el-GR" altLang="el-GR" dirty="0" smtClean="0"/>
              <a:t>Μας </a:t>
            </a:r>
            <a:r>
              <a:rPr lang="el-GR" altLang="el-GR" dirty="0" err="1" smtClean="0"/>
              <a:t>απασχολησαν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μεταγνωστικά</a:t>
            </a:r>
            <a:r>
              <a:rPr lang="el-GR" altLang="el-GR" dirty="0" smtClean="0"/>
              <a:t> ζητήματα (πώς να χειριστώ τις διαφορετικές πηγές «</a:t>
            </a:r>
            <a:r>
              <a:rPr lang="el-GR" altLang="el-GR" dirty="0" err="1" smtClean="0"/>
              <a:t>ιδεων</a:t>
            </a:r>
            <a:r>
              <a:rPr lang="el-GR" altLang="el-GR" dirty="0" smtClean="0"/>
              <a:t>» και </a:t>
            </a:r>
            <a:r>
              <a:rPr lang="el-GR" altLang="el-GR" dirty="0" err="1" smtClean="0"/>
              <a:t>διαισθησεων</a:t>
            </a:r>
            <a:r>
              <a:rPr lang="el-GR" altLang="el-GR" dirty="0" smtClean="0"/>
              <a:t> όταν σκέφτομαι ένα </a:t>
            </a:r>
            <a:r>
              <a:rPr lang="el-GR" altLang="el-GR" dirty="0" err="1" smtClean="0"/>
              <a:t>ζητημα</a:t>
            </a:r>
            <a:r>
              <a:rPr lang="el-GR" altLang="el-GR" dirty="0" smtClean="0"/>
              <a:t> φυσικής)</a:t>
            </a:r>
          </a:p>
          <a:p>
            <a:pPr lvl="1"/>
            <a:r>
              <a:rPr lang="el-GR" altLang="el-GR" dirty="0" smtClean="0"/>
              <a:t>(</a:t>
            </a:r>
            <a:r>
              <a:rPr lang="el-GR" altLang="el-GR" dirty="0" err="1" smtClean="0"/>
              <a:t>μεταξυ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αλλων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ιδεων</a:t>
            </a:r>
            <a:r>
              <a:rPr lang="el-GR" altLang="el-GR" dirty="0" smtClean="0"/>
              <a:t>): </a:t>
            </a:r>
            <a:r>
              <a:rPr lang="el-GR" altLang="el-GR" dirty="0" err="1" smtClean="0"/>
              <a:t>καταγραφουμε</a:t>
            </a:r>
            <a:r>
              <a:rPr lang="el-GR" altLang="el-GR" dirty="0" smtClean="0"/>
              <a:t> τις διαφορετικές </a:t>
            </a:r>
            <a:r>
              <a:rPr lang="el-GR" altLang="el-GR" dirty="0" err="1" smtClean="0"/>
              <a:t>ιδεες</a:t>
            </a:r>
            <a:r>
              <a:rPr lang="el-GR" altLang="el-GR" dirty="0" smtClean="0"/>
              <a:t> που μας έρχονται όταν </a:t>
            </a:r>
            <a:r>
              <a:rPr lang="el-GR" altLang="el-GR" dirty="0" err="1" smtClean="0"/>
              <a:t>λυνουμε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μονοι</a:t>
            </a:r>
            <a:r>
              <a:rPr lang="el-GR" altLang="el-GR" dirty="0" smtClean="0"/>
              <a:t> μας και τις </a:t>
            </a:r>
            <a:r>
              <a:rPr lang="el-GR" altLang="el-GR" dirty="0" err="1" smtClean="0"/>
              <a:t>συγκρινουμε</a:t>
            </a:r>
            <a:r>
              <a:rPr lang="el-GR" altLang="el-GR" dirty="0" smtClean="0"/>
              <a:t> με τις ιδέες που </a:t>
            </a:r>
            <a:r>
              <a:rPr lang="el-GR" altLang="el-GR" dirty="0" err="1" smtClean="0"/>
              <a:t>χρησιμοποιουν</a:t>
            </a:r>
            <a:r>
              <a:rPr lang="el-GR" altLang="el-GR" dirty="0" smtClean="0"/>
              <a:t> οι </a:t>
            </a:r>
            <a:r>
              <a:rPr lang="el-GR" altLang="el-GR" dirty="0" err="1" smtClean="0"/>
              <a:t>φυσικοι</a:t>
            </a:r>
            <a:endParaRPr lang="el-GR" altLang="el-GR" dirty="0"/>
          </a:p>
          <a:p>
            <a:pPr lvl="1"/>
            <a:r>
              <a:rPr lang="el-GR" altLang="el-GR" dirty="0" smtClean="0"/>
              <a:t>δοκιμάζουμε δικές μας </a:t>
            </a:r>
            <a:r>
              <a:rPr lang="el-GR" altLang="el-GR" dirty="0" err="1" smtClean="0"/>
              <a:t>παραλλαγες</a:t>
            </a:r>
            <a:r>
              <a:rPr lang="el-GR" altLang="el-GR" dirty="0" smtClean="0"/>
              <a:t> σε προβλήματα, συζητάμε με </a:t>
            </a:r>
            <a:r>
              <a:rPr lang="el-GR" altLang="el-GR" dirty="0" err="1" smtClean="0"/>
              <a:t>συμφοιτητριες</a:t>
            </a:r>
            <a:r>
              <a:rPr lang="el-GR" altLang="el-GR" dirty="0" smtClean="0"/>
              <a:t> της ομάδας μας, </a:t>
            </a:r>
            <a:r>
              <a:rPr lang="el-GR" altLang="el-GR" dirty="0" err="1" smtClean="0"/>
              <a:t>φερνουμε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αποριες</a:t>
            </a:r>
            <a:r>
              <a:rPr lang="el-GR" altLang="el-GR" dirty="0" smtClean="0"/>
              <a:t> στην ολομέλεια</a:t>
            </a:r>
          </a:p>
          <a:p>
            <a:pPr eaLnBrk="1" hangingPunct="1"/>
            <a:r>
              <a:rPr lang="el-GR" altLang="el-GR" dirty="0" err="1" smtClean="0"/>
              <a:t>Προσπαθησατε</a:t>
            </a:r>
            <a:r>
              <a:rPr lang="el-GR" altLang="el-GR" dirty="0" smtClean="0"/>
              <a:t> να αναπαράγετε μια εξήγηση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Βασικές </a:t>
            </a:r>
            <a:r>
              <a:rPr lang="el-GR" dirty="0" err="1" smtClean="0">
                <a:solidFill>
                  <a:srgbClr val="FF0000"/>
                </a:solidFill>
              </a:rPr>
              <a:t>Εννοιες</a:t>
            </a:r>
            <a:r>
              <a:rPr lang="el-GR" dirty="0" smtClean="0">
                <a:solidFill>
                  <a:srgbClr val="FF0000"/>
                </a:solidFill>
              </a:rPr>
              <a:t> Φυσικής   _ ΠΑΝΕΠΙΣΤΗΜΙΟ ΘΕΣΣΑΛΙΑΣ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Αυτή την εβδομάδα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Οπτική. Θα μας απασχολήσει η </a:t>
            </a:r>
            <a:r>
              <a:rPr lang="el-GR" altLang="el-GR" dirty="0" err="1" smtClean="0"/>
              <a:t>λυση</a:t>
            </a:r>
            <a:r>
              <a:rPr lang="el-GR" altLang="el-GR" dirty="0" smtClean="0"/>
              <a:t> προβλημάτων οπτικής</a:t>
            </a:r>
          </a:p>
          <a:p>
            <a:pPr eaLnBrk="1" hangingPunct="1">
              <a:lnSpc>
                <a:spcPct val="90000"/>
              </a:lnSpc>
            </a:pPr>
            <a:endParaRPr lang="el-GR" altLang="el-GR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Βασικές </a:t>
            </a:r>
            <a:r>
              <a:rPr lang="el-GR" dirty="0" err="1" smtClean="0">
                <a:solidFill>
                  <a:srgbClr val="FF0000"/>
                </a:solidFill>
              </a:rPr>
              <a:t>Εννοιες</a:t>
            </a:r>
            <a:r>
              <a:rPr lang="el-GR" dirty="0" smtClean="0">
                <a:solidFill>
                  <a:srgbClr val="FF0000"/>
                </a:solidFill>
              </a:rPr>
              <a:t> Φυσικής   _ ΠΑΝΕΠΙΣΤΗΜΙΟ ΘΕΣΣΑΛΙΑΣ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848872" cy="394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06118"/>
            <a:ext cx="5138936" cy="315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3517043" cy="276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07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«</a:t>
            </a:r>
            <a:r>
              <a:rPr lang="el-GR" sz="4000" dirty="0" err="1" smtClean="0"/>
              <a:t>Δουλευουμε</a:t>
            </a:r>
            <a:r>
              <a:rPr lang="el-GR" sz="4000" dirty="0" smtClean="0"/>
              <a:t>» την </a:t>
            </a:r>
            <a:r>
              <a:rPr lang="el-GR" sz="4000" dirty="0" err="1" smtClean="0"/>
              <a:t>εξηγηση</a:t>
            </a:r>
            <a:r>
              <a:rPr lang="el-GR" sz="4000" dirty="0" smtClean="0"/>
              <a:t> της </a:t>
            </a:r>
            <a:r>
              <a:rPr lang="el-GR" sz="4000" dirty="0" err="1" smtClean="0"/>
              <a:t>δημιουργιας</a:t>
            </a:r>
            <a:r>
              <a:rPr lang="el-GR" sz="4000" dirty="0" smtClean="0"/>
              <a:t> </a:t>
            </a:r>
            <a:r>
              <a:rPr lang="el-GR" sz="4000" dirty="0" err="1" smtClean="0"/>
              <a:t>ειδωλου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Από το μάτι στους </a:t>
            </a:r>
            <a:r>
              <a:rPr lang="el-GR" dirty="0" err="1" smtClean="0"/>
              <a:t>φακους</a:t>
            </a:r>
            <a:r>
              <a:rPr lang="el-GR" dirty="0" smtClean="0"/>
              <a:t>. (</a:t>
            </a:r>
            <a:r>
              <a:rPr lang="en-US" dirty="0"/>
              <a:t>http://www.ee.buffalo.edu/faculty/cartwright/flash/ray/SingleLens/index.html 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r>
              <a:rPr lang="el-GR" dirty="0" err="1" smtClean="0"/>
              <a:t>Εστια</a:t>
            </a:r>
            <a:r>
              <a:rPr lang="el-GR" dirty="0" smtClean="0"/>
              <a:t>. </a:t>
            </a:r>
            <a:r>
              <a:rPr lang="el-GR" dirty="0" err="1" smtClean="0"/>
              <a:t>Τυπος</a:t>
            </a:r>
            <a:r>
              <a:rPr lang="el-GR" dirty="0" smtClean="0"/>
              <a:t>.</a:t>
            </a:r>
            <a:endParaRPr lang="el-GR" dirty="0" smtClean="0"/>
          </a:p>
          <a:p>
            <a:r>
              <a:rPr lang="el-GR" dirty="0" smtClean="0"/>
              <a:t>Από τους </a:t>
            </a:r>
            <a:r>
              <a:rPr lang="el-GR" dirty="0" err="1" smtClean="0"/>
              <a:t>φακους</a:t>
            </a:r>
            <a:r>
              <a:rPr lang="el-GR" dirty="0" smtClean="0"/>
              <a:t> στην ανάκλαση και τη διάθλαση (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www.ee.buffalo.edu/faculty/cartwright/flash/basic/SnellsLaw/index.html</a:t>
            </a:r>
            <a:r>
              <a:rPr lang="el-GR" dirty="0" smtClean="0"/>
              <a:t>)( + </a:t>
            </a:r>
            <a:r>
              <a:rPr lang="el-GR" dirty="0" err="1" smtClean="0"/>
              <a:t>Παραδειγμα</a:t>
            </a:r>
            <a:r>
              <a:rPr lang="el-GR" dirty="0" smtClean="0"/>
              <a:t> διπλωματικής εργασίας). Από την ανάκλαση και τη διάθλαση στο ουράνιο </a:t>
            </a:r>
            <a:r>
              <a:rPr lang="el-GR" dirty="0" err="1" smtClean="0"/>
              <a:t>τοξο</a:t>
            </a:r>
            <a:r>
              <a:rPr lang="el-GR" dirty="0" smtClean="0"/>
              <a:t>. </a:t>
            </a:r>
            <a:r>
              <a:rPr lang="en-US" dirty="0" smtClean="0"/>
              <a:t>https</a:t>
            </a:r>
            <a:r>
              <a:rPr lang="en-US" dirty="0"/>
              <a:t>://www.youtube.com/watch?v=xkDhQGXqwCM</a:t>
            </a:r>
            <a:r>
              <a:rPr lang="el-GR" dirty="0" smtClean="0"/>
              <a:t>(Πότε άλλοτε βλέπουμε «</a:t>
            </a:r>
            <a:r>
              <a:rPr lang="el-GR" dirty="0" err="1" smtClean="0"/>
              <a:t>χρωματα</a:t>
            </a:r>
            <a:r>
              <a:rPr lang="el-GR" dirty="0" smtClean="0"/>
              <a:t>» από </a:t>
            </a:r>
            <a:r>
              <a:rPr lang="el-GR" dirty="0" err="1" smtClean="0"/>
              <a:t>λευκο</a:t>
            </a:r>
            <a:r>
              <a:rPr lang="el-GR" dirty="0" smtClean="0"/>
              <a:t> φως;)</a:t>
            </a:r>
            <a:endParaRPr lang="el-GR" dirty="0" smtClean="0"/>
          </a:p>
          <a:p>
            <a:r>
              <a:rPr lang="el-GR" dirty="0" smtClean="0"/>
              <a:t>Από το μάτι στις «απάτες του </a:t>
            </a:r>
            <a:r>
              <a:rPr lang="el-GR" dirty="0" err="1" smtClean="0"/>
              <a:t>ματιου</a:t>
            </a:r>
            <a:r>
              <a:rPr lang="el-GR" dirty="0" smtClean="0"/>
              <a:t>». Ο καθρέφτης. Τα φανταστικά </a:t>
            </a:r>
            <a:r>
              <a:rPr lang="el-GR" dirty="0" err="1" smtClean="0"/>
              <a:t>ειδωλα</a:t>
            </a:r>
            <a:r>
              <a:rPr lang="el-GR" dirty="0" smtClean="0"/>
              <a:t> στα κάτοπτρα. </a:t>
            </a:r>
            <a:endParaRPr lang="el-GR" dirty="0" smtClean="0"/>
          </a:p>
          <a:p>
            <a:pPr lvl="1"/>
            <a:r>
              <a:rPr lang="en-US" dirty="0">
                <a:hlinkClick r:id="rId3"/>
              </a:rPr>
              <a:t>http://www3.nd.edu/~</a:t>
            </a:r>
            <a:r>
              <a:rPr lang="en-US" dirty="0" smtClean="0">
                <a:hlinkClick r:id="rId3"/>
              </a:rPr>
              <a:t>ysun/Yang/PhysicsAnimation/collection/images1P.swf</a:t>
            </a:r>
            <a:endParaRPr lang="el-GR" dirty="0" smtClean="0"/>
          </a:p>
          <a:p>
            <a:pPr lvl="1"/>
            <a:r>
              <a:rPr lang="en-US" dirty="0">
                <a:hlinkClick r:id="rId4"/>
              </a:rPr>
              <a:t>http://www3.nd.edu/~</a:t>
            </a:r>
            <a:r>
              <a:rPr lang="en-US" dirty="0" smtClean="0">
                <a:hlinkClick r:id="rId4"/>
              </a:rPr>
              <a:t>ysun/Yang/PhysicsAnimation/collection/images2P.swf</a:t>
            </a:r>
            <a:endParaRPr lang="el-GR" dirty="0" smtClean="0"/>
          </a:p>
          <a:p>
            <a:r>
              <a:rPr lang="el-GR" dirty="0" smtClean="0"/>
              <a:t>Πραγματικά </a:t>
            </a:r>
            <a:r>
              <a:rPr lang="el-GR" dirty="0" err="1" smtClean="0"/>
              <a:t>ειδωλα</a:t>
            </a:r>
            <a:r>
              <a:rPr lang="el-GR" dirty="0" smtClean="0"/>
              <a:t> στα κάτοπτρα και στους </a:t>
            </a:r>
            <a:r>
              <a:rPr lang="el-GR" dirty="0" err="1" smtClean="0"/>
              <a:t>φακους</a:t>
            </a:r>
            <a:r>
              <a:rPr lang="el-GR" dirty="0" smtClean="0"/>
              <a:t>. </a:t>
            </a:r>
            <a:endParaRPr lang="el-GR" dirty="0" smtClean="0"/>
          </a:p>
          <a:p>
            <a:pPr lvl="1"/>
            <a:r>
              <a:rPr lang="el-GR" dirty="0" smtClean="0"/>
              <a:t>Απλός </a:t>
            </a:r>
            <a:r>
              <a:rPr lang="el-GR" dirty="0" smtClean="0"/>
              <a:t>μεγεθυντικός φακός, </a:t>
            </a:r>
            <a:endParaRPr lang="el-GR" dirty="0" smtClean="0"/>
          </a:p>
          <a:p>
            <a:pPr lvl="1"/>
            <a:r>
              <a:rPr lang="el-GR" dirty="0" smtClean="0"/>
              <a:t>μικροσκόπιο</a:t>
            </a:r>
            <a:r>
              <a:rPr lang="el-GR" dirty="0" smtClean="0"/>
              <a:t>, </a:t>
            </a:r>
            <a:endParaRPr lang="el-GR" dirty="0" smtClean="0"/>
          </a:p>
          <a:p>
            <a:pPr lvl="1"/>
            <a:r>
              <a:rPr lang="el-GR" dirty="0" smtClean="0"/>
              <a:t>τηλεσκόπιο</a:t>
            </a:r>
            <a:r>
              <a:rPr lang="el-GR" dirty="0" smtClean="0"/>
              <a:t>.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US" dirty="0"/>
              <a:t>http://</a:t>
            </a:r>
            <a:r>
              <a:rPr lang="en-US" dirty="0" smtClean="0"/>
              <a:t>www.rocketmime.com/astronomy/Telescope/Magnification.html</a:t>
            </a:r>
            <a:r>
              <a:rPr lang="el-GR" dirty="0" smtClean="0"/>
              <a:t>)</a:t>
            </a:r>
            <a:endParaRPr lang="el-GR" dirty="0" smtClean="0"/>
          </a:p>
          <a:p>
            <a:r>
              <a:rPr lang="en-US" dirty="0"/>
              <a:t>http://www.ee.buffalo.edu/faculty/cartwright/flash/index.htm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41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49161" name="AutoShape 9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49163" name="Picture 11" descr="man-looking-in-the-mir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3500"/>
            <a:ext cx="7235825" cy="67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82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dirty="0" smtClean="0"/>
              <a:t>Οι </a:t>
            </a:r>
            <a:r>
              <a:rPr lang="el-GR" altLang="el-GR" sz="3200" dirty="0"/>
              <a:t>«ιστορίες» της φυσικής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b="1" dirty="0"/>
              <a:t>Η Φυσική δουλεύει με </a:t>
            </a:r>
            <a:r>
              <a:rPr lang="el-GR" altLang="el-GR" b="1" dirty="0" err="1"/>
              <a:t>ειδικου</a:t>
            </a:r>
            <a:r>
              <a:rPr lang="el-GR" altLang="el-GR" b="1" dirty="0"/>
              <a:t> </a:t>
            </a:r>
            <a:r>
              <a:rPr lang="el-GR" altLang="el-GR" b="1" dirty="0" err="1"/>
              <a:t>τυπου</a:t>
            </a:r>
            <a:r>
              <a:rPr lang="el-GR" altLang="el-GR" b="1" dirty="0"/>
              <a:t> αφηγήσεις</a:t>
            </a:r>
          </a:p>
          <a:p>
            <a:r>
              <a:rPr lang="el-GR" altLang="el-GR" b="1" dirty="0"/>
              <a:t>Συγκεκριμένοι ήρωες με συγκριμένες </a:t>
            </a:r>
            <a:r>
              <a:rPr lang="el-GR" altLang="el-GR" b="1" dirty="0" err="1"/>
              <a:t>ιδιοτητες</a:t>
            </a:r>
            <a:endParaRPr lang="el-GR" altLang="el-GR" b="1" dirty="0"/>
          </a:p>
          <a:p>
            <a:r>
              <a:rPr lang="el-GR" altLang="el-GR" b="1" dirty="0"/>
              <a:t>Λεπτομέρεια στον </a:t>
            </a:r>
            <a:r>
              <a:rPr lang="el-GR" altLang="el-GR" b="1" dirty="0" err="1"/>
              <a:t>τοπο</a:t>
            </a:r>
            <a:r>
              <a:rPr lang="el-GR" altLang="el-GR" b="1" dirty="0"/>
              <a:t> και το </a:t>
            </a:r>
            <a:r>
              <a:rPr lang="el-GR" altLang="el-GR" b="1" dirty="0" err="1" smtClean="0"/>
              <a:t>χρονο</a:t>
            </a:r>
            <a:r>
              <a:rPr lang="el-GR" altLang="el-GR" b="1" dirty="0" smtClean="0"/>
              <a:t>  (για τις </a:t>
            </a:r>
            <a:r>
              <a:rPr lang="el-GR" altLang="el-GR" b="1" dirty="0" err="1" smtClean="0"/>
              <a:t>ακτινες</a:t>
            </a:r>
            <a:r>
              <a:rPr lang="el-GR" altLang="el-GR" b="1" dirty="0" smtClean="0"/>
              <a:t> όχι και </a:t>
            </a:r>
            <a:r>
              <a:rPr lang="el-GR" altLang="el-GR" b="1" dirty="0" err="1" smtClean="0"/>
              <a:t>τοσο</a:t>
            </a:r>
            <a:r>
              <a:rPr lang="el-GR" altLang="el-GR" b="1" dirty="0" smtClean="0"/>
              <a:t>)</a:t>
            </a:r>
            <a:endParaRPr lang="el-GR" altLang="el-GR" b="1" dirty="0"/>
          </a:p>
          <a:p>
            <a:r>
              <a:rPr lang="el-GR" altLang="el-GR" b="1" dirty="0"/>
              <a:t>Οι ήρωες έχουν σε κάθε </a:t>
            </a:r>
            <a:r>
              <a:rPr lang="el-GR" altLang="el-GR" b="1" dirty="0" err="1"/>
              <a:t>περισταση</a:t>
            </a:r>
            <a:r>
              <a:rPr lang="el-GR" altLang="el-GR" b="1" dirty="0"/>
              <a:t> τις </a:t>
            </a:r>
            <a:r>
              <a:rPr lang="el-GR" altLang="el-GR" b="1" dirty="0" err="1"/>
              <a:t>ιδιες</a:t>
            </a:r>
            <a:r>
              <a:rPr lang="el-GR" altLang="el-GR" b="1" dirty="0"/>
              <a:t> ιδιότητες</a:t>
            </a:r>
          </a:p>
        </p:txBody>
      </p:sp>
    </p:spTree>
    <p:extLst>
      <p:ext uri="{BB962C8B-B14F-4D97-AF65-F5344CB8AC3E}">
        <p14:creationId xmlns:p14="http://schemas.microsoft.com/office/powerpoint/2010/main" val="21007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2</a:t>
            </a:r>
            <a:r>
              <a:rPr lang="el-GR" altLang="el-GR" sz="3200" baseline="30000"/>
              <a:t>ο</a:t>
            </a:r>
            <a:r>
              <a:rPr lang="el-GR" altLang="el-GR" sz="3200"/>
              <a:t> Σημαντικο Σημείο: Ακτινες και ενέργεια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/>
              <a:t>Ο ιδιος τροπος σκέψης μπορει να χρησιμοποιηθει για να σκεφτουμε για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/>
              <a:t>Α) ραδιοκύματα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/>
              <a:t>Β) ακτινοβολία μικροκυμάτων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/>
              <a:t>Γ) υπερυθρη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/>
              <a:t>Δ) υπεριώδη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/>
              <a:t>Ε) ακτινες γ</a:t>
            </a:r>
            <a:endParaRPr lang="en-US" altLang="el-GR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l-GR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>
                <a:solidFill>
                  <a:srgbClr val="FF0066"/>
                </a:solidFill>
              </a:rPr>
              <a:t>Για τη Φυσική το «ορατο φως» είναι απλως μια ειδική περιπτωση ηλεκτρομαγνητικής ακτινοβολίας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>
                <a:solidFill>
                  <a:srgbClr val="FF0066"/>
                </a:solidFill>
              </a:rPr>
              <a:t>Ευθεια των «μηκών κυματος» (ή των συχνοτήτων) όπως λεμε «ευθεια των αριθμών»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/>
              <a:t>Η ακτινα μπορει να συνδιαστει και με μια εικονα κυμάτων και με μια εικονα σωματιδίων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altLang="el-GR" sz="180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1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πιχειρηματικό">
  <a:themeElements>
    <a:clrScheme name="Επιχειρηματικό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Επιχειρηματικό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πιχειρηματικ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1004</TotalTime>
  <Words>584</Words>
  <Application>Microsoft Office PowerPoint</Application>
  <PresentationFormat>Προβολή στην οθόνη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Επιχειρηματικό</vt:lpstr>
      <vt:lpstr>Βασικες Εννοιες Φυσικης</vt:lpstr>
      <vt:lpstr>Πρακτικα ζητήματα</vt:lpstr>
      <vt:lpstr>Προηγουμενη εβδομάδα</vt:lpstr>
      <vt:lpstr>Αυτή την εβδομάδα </vt:lpstr>
      <vt:lpstr>Παρουσίαση του PowerPoint</vt:lpstr>
      <vt:lpstr>«Δουλευουμε» την εξηγηση της δημιουργιας ειδωλου</vt:lpstr>
      <vt:lpstr>Παρουσίαση του PowerPoint</vt:lpstr>
      <vt:lpstr>Οι «ιστορίες» της φυσικής</vt:lpstr>
      <vt:lpstr>2ο Σημαντικο Σημείο: Ακτινες και ενέργεια</vt:lpstr>
      <vt:lpstr>Ακτινες και ενέργεια</vt:lpstr>
      <vt:lpstr>Ακτινες και ενέργεια (εφαρμογή)</vt:lpstr>
      <vt:lpstr>Παρουσίαση του PowerPoint</vt:lpstr>
      <vt:lpstr> Φως και χρωματα</vt:lpstr>
      <vt:lpstr> Φως και χρωματα (πως γίνεται η συνθεση των χρωμάτων) φωτα</vt:lpstr>
      <vt:lpstr> Φως και χρωματα (πως γίνεται η συνθεση των χρωμάτων) φιλτρα</vt:lpstr>
      <vt:lpstr>Τι θέλω για εσάς τωρα</vt:lpstr>
      <vt:lpstr>Παρουσίαση του PowerPoint</vt:lpstr>
      <vt:lpstr>Όλα μοιαζουν ωραια</vt:lpstr>
      <vt:lpstr>Όλα μοιαζουν ωραια;</vt:lpstr>
      <vt:lpstr>Που θα μάθετε να κάνετε τετοιου ειδους εξηγήσεις;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Εννοιες Φυσικης</dc:title>
  <dc:creator>ΠΤΔΕ</dc:creator>
  <cp:lastModifiedBy>ΠΤΔΕ</cp:lastModifiedBy>
  <cp:revision>33</cp:revision>
  <dcterms:created xsi:type="dcterms:W3CDTF">2015-09-24T08:39:26Z</dcterms:created>
  <dcterms:modified xsi:type="dcterms:W3CDTF">2015-10-15T10:44:25Z</dcterms:modified>
</cp:coreProperties>
</file>