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6" r:id="rId2"/>
    <p:sldId id="257" r:id="rId3"/>
    <p:sldId id="258" r:id="rId4"/>
    <p:sldId id="259" r:id="rId5"/>
    <p:sldId id="260" r:id="rId6"/>
    <p:sldId id="261" r:id="rId7"/>
    <p:sldId id="273"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autoAdjust="0"/>
    <p:restoredTop sz="94717" autoAdjust="0"/>
  </p:normalViewPr>
  <p:slideViewPr>
    <p:cSldViewPr snapToGrid="0">
      <p:cViewPr varScale="1">
        <p:scale>
          <a:sx n="87" d="100"/>
          <a:sy n="87" d="100"/>
        </p:scale>
        <p:origin x="-39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smtClean="0"/>
              <a:pPr/>
              <a:t>2/25/2019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smtClean="0"/>
              <a:t>
              </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7106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BE451C3-0FF4-47C4-B829-773ADF60F88C}" type="datetimeFigureOut">
              <a:rPr lang="en-US" smtClean="0"/>
              <a:t>2/25/2019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27659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2BE451C3-0FF4-47C4-B829-773ADF60F88C}" type="datetimeFigureOut">
              <a:rPr lang="en-US" smtClean="0"/>
              <a:t>2/25/2019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008075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smtClean="0"/>
              <a:t>Στυλ κύριου τίτλου</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2BE451C3-0FF4-47C4-B829-773ADF60F88C}" type="datetimeFigureOut">
              <a:rPr lang="en-US" smtClean="0"/>
              <a:t>2/25/2019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805080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2BE451C3-0FF4-47C4-B829-773ADF60F88C}" type="datetimeFigureOut">
              <a:rPr lang="en-US" smtClean="0"/>
              <a:t>2/25/2019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62762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2/25/2019</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381818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2/25/2019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617365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smtClean="0"/>
              <a:t>2/25/2019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2827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smtClean="0"/>
              <a:t>2/25/2019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851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2/25/2019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529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34E6425-0181-43F2-84FC-787E803FD2F8}" type="datetimeFigureOut">
              <a:rPr lang="en-US" smtClean="0"/>
              <a:t>2/25/2019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462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2/25/2019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438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2/25/2019</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7578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2/25/2019</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931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2/25/2019</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548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6E86A4C-8E40-4F87-A4F0-01A0687C5742}" type="datetimeFigureOut">
              <a:rPr lang="en-US" smtClean="0"/>
              <a:t>2/25/2019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5820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5E72C73-2D91-4E12-BA25-F0AA0C03599B}" type="datetimeFigureOut">
              <a:rPr lang="en-US" smtClean="0"/>
              <a:t>2/25/2019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6120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t>2/25/2019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smtClean="0"/>
              <a:t>
              </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479924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66483" y="1694329"/>
            <a:ext cx="10555942" cy="2178424"/>
          </a:xfrm>
        </p:spPr>
        <p:txBody>
          <a:bodyPr>
            <a:normAutofit/>
          </a:bodyPr>
          <a:lstStyle/>
          <a:p>
            <a:r>
              <a:rPr lang="el-GR" sz="4800" dirty="0" smtClean="0"/>
              <a:t>ΠΕΡΙΒΑΛΛΟΝΤΙΚΗ ΨΥΧΟΛΟΓΙΑ</a:t>
            </a:r>
            <a:br>
              <a:rPr lang="el-GR" sz="4800" dirty="0" smtClean="0"/>
            </a:br>
            <a:r>
              <a:rPr lang="el-GR" sz="4800" dirty="0" smtClean="0"/>
              <a:t>ΟΙΚΟΨΥΧΟΛΟΓΙΑ</a:t>
            </a:r>
            <a:endParaRPr lang="el-GR" sz="4800" dirty="0"/>
          </a:p>
        </p:txBody>
      </p:sp>
      <p:sp>
        <p:nvSpPr>
          <p:cNvPr id="3" name="Υπότιτλος 2"/>
          <p:cNvSpPr>
            <a:spLocks noGrp="1"/>
          </p:cNvSpPr>
          <p:nvPr>
            <p:ph type="subTitle" idx="1"/>
          </p:nvPr>
        </p:nvSpPr>
        <p:spPr/>
        <p:txBody>
          <a:bodyPr/>
          <a:lstStyle/>
          <a:p>
            <a:r>
              <a:rPr lang="el-GR" dirty="0" smtClean="0"/>
              <a:t>Μάθημα 3</a:t>
            </a:r>
          </a:p>
          <a:p>
            <a:r>
              <a:rPr lang="el-GR" dirty="0" smtClean="0"/>
              <a:t>Περιβαλλοντικος σχεδιασμοσ και πολιτική </a:t>
            </a:r>
            <a:endParaRPr lang="el-GR" dirty="0"/>
          </a:p>
        </p:txBody>
      </p:sp>
    </p:spTree>
    <p:extLst>
      <p:ext uri="{BB962C8B-B14F-4D97-AF65-F5344CB8AC3E}">
        <p14:creationId xmlns:p14="http://schemas.microsoft.com/office/powerpoint/2010/main" val="1515910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Οικοψυχολογία	Πρακτικά</a:t>
            </a:r>
            <a:endParaRPr lang="el-GR" dirty="0"/>
          </a:p>
        </p:txBody>
      </p:sp>
      <p:sp>
        <p:nvSpPr>
          <p:cNvPr id="3" name="Θέση περιεχομένου 2"/>
          <p:cNvSpPr>
            <a:spLocks noGrp="1"/>
          </p:cNvSpPr>
          <p:nvPr>
            <p:ph idx="1"/>
          </p:nvPr>
        </p:nvSpPr>
        <p:spPr>
          <a:xfrm>
            <a:off x="509452" y="2603500"/>
            <a:ext cx="11286308" cy="4045494"/>
          </a:xfrm>
        </p:spPr>
        <p:txBody>
          <a:bodyPr>
            <a:normAutofit/>
          </a:bodyPr>
          <a:lstStyle/>
          <a:p>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η σχέση ενός ατόμου με τη φύση μπορεί να βελτιώσει τις διαπροσωπικές σχέσεις και τη συναισθηματική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ευεξία</a:t>
            </a:r>
          </a:p>
          <a:p>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απομάκρυνση της ψυχοθεραπείας και του ατόμου από το εσωτερικό των κτιρίων γραφείων και των σπιτιών και η τοποθέτηση τους σε εξωτερικούς χώρους - μια βόλτα στο δάσος ή ένα πάρκο της πόλης είναι αναζωογονητική επειδή είναι αυτό που οι άνθρωποι εξελίχθηκαν να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κάνουν</a:t>
            </a:r>
          </a:p>
          <a:p>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Ψυχολόγοι όπως ο </a:t>
            </a:r>
            <a:r>
              <a:rPr lang="el-GR" sz="17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Roger</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l-GR" sz="17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Ulrich</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ο </a:t>
            </a:r>
            <a:r>
              <a:rPr lang="el-GR" sz="17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Rachel</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και ο </a:t>
            </a:r>
            <a:r>
              <a:rPr lang="el-GR" sz="17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Stephen</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l-GR" sz="17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Kaplan</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ο </a:t>
            </a:r>
            <a:r>
              <a:rPr lang="el-GR" sz="17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Frances</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l-GR" sz="17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Kuo</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και άλλοι έχουν μελετήσει τις ευεργετικές επιδράσεις της κατοίκησης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σε φυσικά τοπία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και την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επίδραση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των φωτογραφιών των τοπίων στην ανθρώπινη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ψυχή</a:t>
            </a:r>
          </a:p>
          <a:p>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η έκθεση των παιδιών στη φύση μπορεί να βοηθήσει στη θεραπεία ψυχικών διαταραχών, συμπεριλαμβανομένης της διαταραχής έλλειψης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προσοχής</a:t>
            </a:r>
          </a:p>
          <a:p>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ομάδες </a:t>
            </a:r>
            <a:r>
              <a:rPr lang="el-GR" sz="17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Walk</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and </a:t>
            </a:r>
            <a:r>
              <a:rPr lang="el-GR" sz="17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Talk</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του κοινοτικού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ψυχολόγου </a:t>
            </a:r>
            <a:r>
              <a:rPr lang="el-GR" sz="17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Guy</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l-GR" sz="17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Holmes</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βοήθησαν τους ανθρώπους με σοβαρές διανοητικές διαγνώσεις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μαζί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με άλλα μέλη του ευρύτερου κοινού να έχουν πρόσβαση στα οφέλη του περπατήματος σε χώρους πρασίνου στις πόλεις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του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Ηνωμένου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Βασιλείου</a:t>
            </a:r>
          </a:p>
          <a:p>
            <a:pPr marL="0" indent="0">
              <a:buNone/>
            </a:pPr>
            <a:endPar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1197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Οικοψυχολογία</a:t>
            </a:r>
            <a:r>
              <a:rPr lang="el-GR" dirty="0"/>
              <a:t>	</a:t>
            </a:r>
            <a:r>
              <a:rPr lang="el-GR" dirty="0" smtClean="0"/>
              <a:t>Πρακτικά (Κηπουρική)</a:t>
            </a:r>
            <a:endParaRPr lang="el-GR" dirty="0"/>
          </a:p>
        </p:txBody>
      </p:sp>
      <p:sp>
        <p:nvSpPr>
          <p:cNvPr id="3" name="Θέση περιεχομένου 2"/>
          <p:cNvSpPr>
            <a:spLocks noGrp="1"/>
          </p:cNvSpPr>
          <p:nvPr>
            <p:ph idx="1"/>
          </p:nvPr>
        </p:nvSpPr>
        <p:spPr>
          <a:xfrm>
            <a:off x="352697" y="2603499"/>
            <a:ext cx="11560629" cy="4123871"/>
          </a:xfrm>
        </p:spPr>
        <p:txBody>
          <a:bodyPr>
            <a:normAutofit lnSpcReduction="10000"/>
          </a:bodyPr>
          <a:lstStyle/>
          <a:p>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Η κηπουρική είναι ένας τρόπος να βιώσετε τα πρακτικά οφέλη της σύνδεσης με τη φύση, ιδιαίτερα στα πλαίσια της </a:t>
            </a:r>
            <a:r>
              <a:rPr lang="el-GR"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μείωσης του στρες</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της </a:t>
            </a:r>
            <a:r>
              <a:rPr lang="el-GR"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αποκατάστασης</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και της </a:t>
            </a:r>
            <a:r>
              <a:rPr lang="el-GR"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ευαισθητοποίησης</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(παροιμία)</a:t>
            </a:r>
          </a:p>
          <a:p>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Η αρχική πειραματική έρευνα σχετικά με τις επιδράσεις </a:t>
            </a:r>
            <a:r>
              <a:rPr lang="el-GR"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ανακούφισης από το στρες</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έδειξε ότι τα άτομα που ασχολούνταν με την κηπουρική μετά από καταστάσεις οξείας πίεσης ήταν σε θέση να ανακάμψουν πλήρως από το συμβάν και οι μετρήσεις της στάθμης </a:t>
            </a:r>
            <a:r>
              <a:rPr lang="el-GR" sz="17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κορτιζόλης</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έδειξαν θετική διάθεση μετά την κηπουρική</a:t>
            </a:r>
          </a:p>
          <a:p>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Επίσης, η πρακτική της οικιακής κηπουρικής μπορεί να βελτιώσει την αίσθηση της </a:t>
            </a:r>
            <a:r>
              <a:rPr lang="el-GR" sz="17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αυτο</a:t>
            </a:r>
            <a:r>
              <a:rPr lang="el-GR"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-αποτελεσματικότητας</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σε όλες τις ηλικίες, ιδιαίτερα μεταξύ των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ηλικιωμένων</a:t>
            </a:r>
          </a:p>
          <a:p>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Οι ψυχολόγοι ενδιαφέρονται επίσης για τον τρόπο με τον οποίο επηρεάζουν τα φυτά την </a:t>
            </a:r>
            <a:r>
              <a:rPr lang="el-GR"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προσοχή</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και τη </a:t>
            </a:r>
            <a:r>
              <a:rPr lang="el-GR"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θεραπεία</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Τα φυτά αποδίδονται ως πηγές θετικής απόσπασης της προσοχής, αλλάζοντας την εστίαση από αισθήσεις δυσφορίας στις αισθητικές ιδιότητες των φυτών, γεγονός που δημιουργεί αντιληπτή ανακούφιση του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πόνου</a:t>
            </a:r>
          </a:p>
          <a:p>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Τα άτομα που έχουν την ευκαιρία να επανασυνδεθούν με τη φύση μέσω των καλλιεργητικών πρακτικών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στην άγρια φύση μπορούν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να αποκαταστήσουν την αίσθηση της </a:t>
            </a:r>
            <a:r>
              <a:rPr lang="el-GR"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κοινωνικής σύνδεσης</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της </a:t>
            </a:r>
            <a:r>
              <a:rPr lang="el-GR"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χαράς</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και της </a:t>
            </a:r>
            <a:r>
              <a:rPr lang="el-GR"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υγείας</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Η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αλληλεπίδραση με τη φύση είναι ένα πρακτικό προληπτικό μέτρο κατά των θεμάτων ψυχικής υγείας που προέρχονται από το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αναμάσημα (</a:t>
            </a:r>
            <a:r>
              <a:rPr lang="en-US" sz="17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rumination</a:t>
            </a:r>
            <a:r>
              <a:rPr lang="en-US"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5873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Οικοψυχολογία	Πρακτικά συνέχεια</a:t>
            </a:r>
            <a:endParaRPr lang="el-GR" dirty="0"/>
          </a:p>
        </p:txBody>
      </p:sp>
      <p:sp>
        <p:nvSpPr>
          <p:cNvPr id="5" name="Θέση περιεχομένου 4"/>
          <p:cNvSpPr>
            <a:spLocks noGrp="1"/>
          </p:cNvSpPr>
          <p:nvPr>
            <p:ph idx="1"/>
          </p:nvPr>
        </p:nvSpPr>
        <p:spPr>
          <a:xfrm>
            <a:off x="404949" y="2603499"/>
            <a:ext cx="11508377" cy="4019369"/>
          </a:xfrm>
        </p:spPr>
        <p:txBody>
          <a:bodyPr>
            <a:normAutofit/>
          </a:bodyPr>
          <a:lstStyle/>
          <a:p>
            <a:pPr algn="just"/>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Όταν μια ομάδα συμμετεχόντων σε μια μελέτη πήγε σε μια βόλτα στη </a:t>
            </a:r>
            <a:r>
              <a:rPr lang="el-GR"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φύση</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εξέφραζαν χαμηλότερα επίπεδα μυοκτονίας και παρουσίαζαν μειωμένη νευρική δραστηριότητα στον </a:t>
            </a:r>
            <a:r>
              <a:rPr lang="el-GR" sz="17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υπογενή</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προμετωπιαίο φλοιό, μια περιοχή που συνδέεται με ψυχικές ασθένειες, ενώ οι συμμετέχοντες που περπατούσαν μέσω αστικών περιοχών δεν παρουσίασαν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αλλαγές</a:t>
            </a:r>
          </a:p>
          <a:p>
            <a:pPr algn="just"/>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Η αποδοχή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και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η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παρατήρηση της φύσης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μπορεί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να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οξύνει τις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αισθήσεις και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οι άνθρωποι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να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καλλιεργήσουν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νέες δεξιότητες. Για παράδειγμα, η δυνατότητα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περιήγησης και προσανατολισμού στην άγρια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φύση βελτιώνεται, εάν η φύση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παρατηρείται και γίνεται αποδεκτή και δεν γίνεται πηγή φόβου</a:t>
            </a:r>
          </a:p>
          <a:p>
            <a:pPr algn="just"/>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Ομοίως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οι ναυτικοί που εκτιμούν τη θάλασσα κερδίζουν μια έντονη αίσθηση για τις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κατευθύνσεις του αέρα</a:t>
            </a:r>
          </a:p>
          <a:p>
            <a:pPr algn="just"/>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Οι ψυχολόγοι έχουν διερευνήσει πώς οι </a:t>
            </a:r>
            <a:r>
              <a:rPr lang="el-GR"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αισθήσεις</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επηρεάζουν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τον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εγκέφαλο σε φυσικά περιβάλλοντα και επηρεάζουν την </a:t>
            </a:r>
            <a:r>
              <a:rPr lang="el-GR"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υποκειμενική ευημερία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ενός ατόμου. Τα φυτά στην οπτική σφαίρα επηρεάζουν τον εγκέφαλο είτε είναι ή όχι αντικείμενο εστίασης και οι μπλε και πράσινες αποχρώσεις της φύσης μπορούν να συμβάλλουν σε ψυχολογικές καταστάσεις χαμηλού άγχους</a:t>
            </a:r>
          </a:p>
        </p:txBody>
      </p:sp>
    </p:spTree>
    <p:extLst>
      <p:ext uri="{BB962C8B-B14F-4D97-AF65-F5344CB8AC3E}">
        <p14:creationId xmlns:p14="http://schemas.microsoft.com/office/powerpoint/2010/main" val="747378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Πολιτισμοί με ένστικτο οικοψυχολογίας</a:t>
            </a:r>
            <a:endParaRPr lang="el-GR" dirty="0"/>
          </a:p>
        </p:txBody>
      </p:sp>
      <p:sp>
        <p:nvSpPr>
          <p:cNvPr id="3" name="Θέση περιεχομένου 2"/>
          <p:cNvSpPr>
            <a:spLocks noGrp="1"/>
          </p:cNvSpPr>
          <p:nvPr>
            <p:ph idx="1"/>
          </p:nvPr>
        </p:nvSpPr>
        <p:spPr>
          <a:xfrm>
            <a:off x="255495" y="2366682"/>
            <a:ext cx="11658600" cy="4383741"/>
          </a:xfrm>
        </p:spPr>
        <p:txBody>
          <a:bodyPr>
            <a:normAutofit lnSpcReduction="10000"/>
          </a:bodyPr>
          <a:lstStyle/>
          <a:p>
            <a:pPr algn="just"/>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μεγάλη ποικιλία αρχαίων και σύγχρονων πολιτισμών εναρμονισμένων με τη φύση: </a:t>
            </a:r>
            <a:r>
              <a:rPr lang="el-G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αβορίγινες</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 παγανιστές,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jain</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l-G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τζαϊνιστες</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 Ινδοί), βουδιστές και ινδουιστές, σαμανιστές και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hesychasts</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ησυχαστές, χριστιανοί ορθόδοξοι που κηρύττουν εσωτερισμό και μπλοκ των αισθήσεων)</a:t>
            </a:r>
          </a:p>
          <a:p>
            <a:pPr algn="just"/>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Η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ταυτότητα </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είναι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συνυφασμένη με τη φύση, έτσι ώστε η απώλεια </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ιερών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θέσεων να είναι </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καταστροφική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για τους </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αυτόχθονες. </a:t>
            </a:r>
          </a:p>
          <a:p>
            <a:pPr algn="just"/>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Οι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ιστορίες των ιθαγενών της Αμερικής , ειδικότερα, απεικονίζουν μια κοινωνικά αναγνωρισμένη αίσθηση κοινότητας μεταξύ του ανθρώπου και του φυσικού τοπίου. </a:t>
            </a:r>
            <a:endPar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Η φιλοσοφία των </a:t>
            </a:r>
            <a:r>
              <a:rPr lang="el-GR"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Māori</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η πρακτική της </a:t>
            </a:r>
            <a:r>
              <a:rPr lang="el-GR"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οικο</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-κηδεμονίας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και η διαφύλαξη τονίζουν μια βαθιά σύνδεση μεταξύ του ανθρώπου και του </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περιβάλλοντος</a:t>
            </a:r>
          </a:p>
          <a:p>
            <a:pPr algn="just"/>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Οι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ανατολικοί ορθόδοξοι μοναχοί </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ζουν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μια στοχαστική ζωή βαθιά συνυφασμένη με τη φύση. </a:t>
            </a:r>
            <a:endPar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Οι πολιτισμοί αυτοί μας </a:t>
            </a:r>
            <a:r>
              <a:rPr lang="el-GR"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διάσκουν</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πως να </a:t>
            </a:r>
            <a:r>
              <a:rPr lang="el-GR"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ζουμε</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βιώσιμα μέσα σε ένα περιβάλλον και τις </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θυσίες που απαιτούνται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για να </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τηρηθούν τα φυσικά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όρια, όπως ο έλεγχος του πληθυσμού ή μια νομαδική ύπαρξη που επιτρέπει στο περιβάλλον να αναγεννηθεί. Επιπλέον, ορισμένοι ιθαγενείς πολιτισμοί έχουν αναπτύξει μεθόδους ψυχοθεραπείας που περιλαμβάνουν την παρουσία δέντρων, ποταμών και </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αστρικών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σωμάτων</a:t>
            </a:r>
          </a:p>
          <a:p>
            <a:endParaRPr lang="el-GR" dirty="0"/>
          </a:p>
        </p:txBody>
      </p:sp>
    </p:spTree>
    <p:extLst>
      <p:ext uri="{BB962C8B-B14F-4D97-AF65-F5344CB8AC3E}">
        <p14:creationId xmlns:p14="http://schemas.microsoft.com/office/powerpoint/2010/main" val="947665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54954" y="973667"/>
            <a:ext cx="8761413" cy="949261"/>
          </a:xfrm>
        </p:spPr>
        <p:txBody>
          <a:bodyPr/>
          <a:lstStyle/>
          <a:p>
            <a:r>
              <a:rPr lang="el-GR" dirty="0" smtClean="0"/>
              <a:t>Οικοψυχολογία	Καταστροφή του περιβάλλοντος και θλίψη</a:t>
            </a:r>
            <a:endParaRPr lang="el-GR" dirty="0"/>
          </a:p>
        </p:txBody>
      </p:sp>
      <p:sp>
        <p:nvSpPr>
          <p:cNvPr id="3" name="Θέση περιεχομένου 2"/>
          <p:cNvSpPr>
            <a:spLocks noGrp="1"/>
          </p:cNvSpPr>
          <p:nvPr>
            <p:ph idx="1"/>
          </p:nvPr>
        </p:nvSpPr>
        <p:spPr>
          <a:xfrm>
            <a:off x="430306" y="2603500"/>
            <a:ext cx="11416553" cy="4079688"/>
          </a:xfrm>
        </p:spPr>
        <p:txBody>
          <a:bodyPr>
            <a:normAutofit/>
          </a:bodyPr>
          <a:lstStyle/>
          <a:p>
            <a:pPr algn="just"/>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Οι </a:t>
            </a:r>
            <a:r>
              <a:rPr lang="el-GR" sz="17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οικοψυχολόγοι</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έχουν αρχίσει να ανιχνεύουν μία </a:t>
            </a:r>
            <a:r>
              <a:rPr lang="el-GR"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σιωπηλή θλίψη</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μέσα στα άτομα, μια κλιμάκωση του πόνου και της απόγνωσης, ως απάντηση στην ευρεία </a:t>
            </a:r>
            <a:r>
              <a:rPr lang="el-GR"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καταστροφή του περιβάλλοντος</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algn="just"/>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Το πεδίο της οικοψυχολογίας σκοπεύει να καταδείξει πώς η περιβαλλοντική αποσύνδεση λειτουργεί ως μια πτυχή των υπαρχουσών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παθολογιών.</a:t>
            </a:r>
            <a:endParaRPr lang="en-US"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Ο ισχυρισμός είναι ότι εάν μια κουλτούρα αποσυνδεθεί από τη φύση, τότε θα επηρεαστούν αρνητικά διάφορες πτυχές της ζωής ενός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ατόμου (</a:t>
            </a:r>
            <a:r>
              <a:rPr lang="en-US" sz="1700" b="1"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Roszak</a:t>
            </a:r>
            <a:r>
              <a:rPr lang="en-US"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2012)</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Πιστεύει</a:t>
            </a:r>
            <a:r>
              <a:rPr lang="en-US"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επίσης</a:t>
            </a:r>
            <a:r>
              <a:rPr lang="en-US"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ότι χωρίς την επιρροή της φύσης, οι άνθρωποι είναι επιρρεπείς σε μια ποικιλία ψευδαισθήσεων και ότι σε κάποιο βαθμό η ζωή στο φυσικό περιβάλλον αποτελεί τη βάση για την </a:t>
            </a:r>
            <a:r>
              <a:rPr lang="el-GR"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ανθρώπινη λογική</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και τη βέλτιστη </a:t>
            </a:r>
            <a:r>
              <a:rPr lang="el-GR"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ψυχολογική ανάπτυξη</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Το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θέμα διερευνά λεπτομερώς το βιβλίο του </a:t>
            </a:r>
            <a:r>
              <a:rPr lang="en-US"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Paul Shepard</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l-GR" sz="17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Nature</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and </a:t>
            </a:r>
            <a:r>
              <a:rPr lang="el-GR" sz="17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Madness</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Προτείνεται επίσης ότι ο διαχωρισμός από την εξωτερική επαφή προκαλεί απώλεια της αισθητικής και της </a:t>
            </a:r>
            <a:r>
              <a:rPr lang="el-GR"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ικανότητας επεξεργασίας πληροφοριών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που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αναπτύχθηκε</a:t>
            </a:r>
            <a:r>
              <a:rPr lang="en-US"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κατά τη διάρκεια της ανθρώπινης εξέλιξης,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σε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άμεση αμοιβαιότητα με το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περιβάλλον</a:t>
            </a:r>
            <a:r>
              <a:rPr lang="en-US"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7643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Οικοψυχολογία	Ρίζες - Θεραπείες</a:t>
            </a:r>
            <a:endParaRPr lang="el-GR" dirty="0"/>
          </a:p>
        </p:txBody>
      </p:sp>
      <p:sp>
        <p:nvSpPr>
          <p:cNvPr id="3" name="Θέση περιεχομένου 2"/>
          <p:cNvSpPr>
            <a:spLocks noGrp="1"/>
          </p:cNvSpPr>
          <p:nvPr>
            <p:ph idx="1"/>
          </p:nvPr>
        </p:nvSpPr>
        <p:spPr>
          <a:xfrm>
            <a:off x="114300" y="2357437"/>
            <a:ext cx="11872913" cy="4371975"/>
          </a:xfrm>
        </p:spPr>
        <p:txBody>
          <a:bodyPr>
            <a:normAutofit fontScale="92500"/>
          </a:bodyPr>
          <a:lstStyle/>
          <a:p>
            <a:pPr algn="just"/>
            <a:r>
              <a:rPr lang="el-GR" dirty="0">
                <a:latin typeface="Calibri" panose="020F0502020204030204" pitchFamily="34" charset="0"/>
                <a:ea typeface="Calibri" panose="020F0502020204030204" pitchFamily="34" charset="0"/>
                <a:cs typeface="Times New Roman" panose="02020603050405020304" pitchFamily="18" charset="0"/>
              </a:rPr>
              <a:t>Μια πρώιμη ρίζα της οικοψυχολογίας προέρχεται από την </a:t>
            </a:r>
            <a:r>
              <a:rPr lang="el-GR" b="1" dirty="0">
                <a:latin typeface="Calibri" panose="020F0502020204030204" pitchFamily="34" charset="0"/>
                <a:ea typeface="Calibri" panose="020F0502020204030204" pitchFamily="34" charset="0"/>
                <a:cs typeface="Times New Roman" panose="02020603050405020304" pitchFamily="18" charset="0"/>
              </a:rPr>
              <a:t>παράδοση </a:t>
            </a:r>
            <a:r>
              <a:rPr lang="el-GR" b="1" dirty="0" smtClean="0">
                <a:latin typeface="Calibri" panose="020F0502020204030204" pitchFamily="34" charset="0"/>
                <a:ea typeface="Calibri" panose="020F0502020204030204" pitchFamily="34" charset="0"/>
                <a:cs typeface="Times New Roman" panose="02020603050405020304" pitchFamily="18" charset="0"/>
              </a:rPr>
              <a:t>της διαμονής </a:t>
            </a:r>
            <a:r>
              <a:rPr lang="el-GR" b="1" dirty="0">
                <a:latin typeface="Calibri" panose="020F0502020204030204" pitchFamily="34" charset="0"/>
                <a:ea typeface="Calibri" panose="020F0502020204030204" pitchFamily="34" charset="0"/>
                <a:cs typeface="Times New Roman" panose="02020603050405020304" pitchFamily="18" charset="0"/>
              </a:rPr>
              <a:t>σε άγρια ​​μέρη</a:t>
            </a:r>
            <a:r>
              <a:rPr lang="el-GR" dirty="0">
                <a:latin typeface="Calibri" panose="020F0502020204030204" pitchFamily="34" charset="0"/>
                <a:ea typeface="Calibri" panose="020F0502020204030204" pitchFamily="34" charset="0"/>
                <a:cs typeface="Times New Roman" panose="02020603050405020304" pitchFamily="18" charset="0"/>
              </a:rPr>
              <a:t>, όπου τα οικοσυστήματα δεν κυριαρχούνται από ανθρώπινες παρεμβάσεις.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el-GR" dirty="0" smtClean="0">
                <a:latin typeface="Calibri" panose="020F0502020204030204" pitchFamily="34" charset="0"/>
                <a:ea typeface="Calibri" panose="020F0502020204030204" pitchFamily="34" charset="0"/>
                <a:cs typeface="Times New Roman" panose="02020603050405020304" pitchFamily="18" charset="0"/>
              </a:rPr>
              <a:t>Ο </a:t>
            </a:r>
            <a:r>
              <a:rPr lang="el-GR" dirty="0">
                <a:latin typeface="Calibri" panose="020F0502020204030204" pitchFamily="34" charset="0"/>
                <a:ea typeface="Calibri" panose="020F0502020204030204" pitchFamily="34" charset="0"/>
                <a:cs typeface="Times New Roman" panose="02020603050405020304" pitchFamily="18" charset="0"/>
              </a:rPr>
              <a:t>αμερικανικός νόμος για την άγρια ​​φύση </a:t>
            </a:r>
            <a:r>
              <a:rPr lang="en-US" dirty="0">
                <a:latin typeface="Calibri" panose="020F0502020204030204" pitchFamily="34" charset="0"/>
                <a:ea typeface="Calibri" panose="020F0502020204030204" pitchFamily="34" charset="0"/>
                <a:cs typeface="Times New Roman" panose="02020603050405020304" pitchFamily="18" charset="0"/>
              </a:rPr>
              <a:t>(</a:t>
            </a:r>
            <a:r>
              <a:rPr lang="en-US" dirty="0" smtClean="0">
                <a:latin typeface="Calibri" panose="020F0502020204030204" pitchFamily="34" charset="0"/>
                <a:ea typeface="Calibri" panose="020F0502020204030204" pitchFamily="34" charset="0"/>
                <a:cs typeface="Times New Roman" panose="02020603050405020304" pitchFamily="18" charset="0"/>
              </a:rPr>
              <a:t>US </a:t>
            </a:r>
            <a:r>
              <a:rPr lang="en-US" dirty="0">
                <a:latin typeface="Calibri" panose="020F0502020204030204" pitchFamily="34" charset="0"/>
                <a:ea typeface="Calibri" panose="020F0502020204030204" pitchFamily="34" charset="0"/>
                <a:cs typeface="Times New Roman" panose="02020603050405020304" pitchFamily="18" charset="0"/>
              </a:rPr>
              <a:t>Wilderness Act </a:t>
            </a:r>
            <a:r>
              <a:rPr lang="el-GR" dirty="0" smtClean="0">
                <a:latin typeface="Calibri" panose="020F0502020204030204" pitchFamily="34" charset="0"/>
                <a:ea typeface="Calibri" panose="020F0502020204030204" pitchFamily="34" charset="0"/>
                <a:cs typeface="Times New Roman" panose="02020603050405020304" pitchFamily="18" charset="0"/>
              </a:rPr>
              <a:t>1948</a:t>
            </a:r>
            <a:r>
              <a:rPr lang="el-GR" dirty="0">
                <a:latin typeface="Calibri" panose="020F0502020204030204" pitchFamily="34" charset="0"/>
                <a:ea typeface="Calibri" panose="020F0502020204030204" pitchFamily="34" charset="0"/>
                <a:cs typeface="Times New Roman" panose="02020603050405020304" pitchFamily="18" charset="0"/>
              </a:rPr>
              <a:t>) δημιούργησε την έννοια των εκτάσεων γης </a:t>
            </a:r>
            <a:r>
              <a:rPr lang="el-GR" dirty="0" smtClean="0">
                <a:latin typeface="Calibri" panose="020F0502020204030204" pitchFamily="34" charset="0"/>
                <a:ea typeface="Calibri" panose="020F0502020204030204" pitchFamily="34" charset="0"/>
                <a:cs typeface="Times New Roman" panose="02020603050405020304" pitchFamily="18" charset="0"/>
              </a:rPr>
              <a:t>όχι για ανάπτυξη αλλά για </a:t>
            </a:r>
            <a:r>
              <a:rPr lang="el-GR" dirty="0">
                <a:latin typeface="Calibri" panose="020F0502020204030204" pitchFamily="34" charset="0"/>
                <a:ea typeface="Calibri" panose="020F0502020204030204" pitchFamily="34" charset="0"/>
                <a:cs typeface="Times New Roman" panose="02020603050405020304" pitchFamily="18" charset="0"/>
              </a:rPr>
              <a:t>ανθρώπινη αναψυχή και εκπαίδευση. </a:t>
            </a:r>
            <a:r>
              <a:rPr lang="el-GR" dirty="0" smtClean="0">
                <a:latin typeface="Calibri" panose="020F0502020204030204" pitchFamily="34" charset="0"/>
                <a:ea typeface="Calibri" panose="020F0502020204030204" pitchFamily="34" charset="0"/>
                <a:cs typeface="Times New Roman" panose="02020603050405020304" pitchFamily="18" charset="0"/>
              </a:rPr>
              <a:t>Η πράξη </a:t>
            </a:r>
            <a:r>
              <a:rPr lang="el-GR" dirty="0">
                <a:latin typeface="Calibri" panose="020F0502020204030204" pitchFamily="34" charset="0"/>
                <a:ea typeface="Calibri" panose="020F0502020204030204" pitchFamily="34" charset="0"/>
                <a:cs typeface="Times New Roman" panose="02020603050405020304" pitchFamily="18" charset="0"/>
              </a:rPr>
              <a:t>αυτή άνοιξε το δρόμο για το παγκόσμιο κίνημα των εθνικών πάρκων και οδήγησε σε διατήρηση των περιοχών που προσφέρουν στους ανθρώπους μια όλο και πιο σπάνια ευκαιρία να συναντήσουν τη </a:t>
            </a:r>
            <a:r>
              <a:rPr lang="el-GR" dirty="0" smtClean="0">
                <a:latin typeface="Calibri" panose="020F0502020204030204" pitchFamily="34" charset="0"/>
                <a:ea typeface="Calibri" panose="020F0502020204030204" pitchFamily="34" charset="0"/>
                <a:cs typeface="Times New Roman" panose="02020603050405020304" pitchFamily="18" charset="0"/>
              </a:rPr>
              <a:t>άγρια φύση </a:t>
            </a:r>
            <a:r>
              <a:rPr lang="el-GR" dirty="0">
                <a:latin typeface="Calibri" panose="020F0502020204030204" pitchFamily="34" charset="0"/>
                <a:ea typeface="Calibri" panose="020F0502020204030204" pitchFamily="34" charset="0"/>
                <a:cs typeface="Times New Roman" panose="02020603050405020304" pitchFamily="18" charset="0"/>
              </a:rPr>
              <a:t>με τους </a:t>
            </a:r>
            <a:r>
              <a:rPr lang="el-GR" dirty="0" smtClean="0">
                <a:latin typeface="Calibri" panose="020F0502020204030204" pitchFamily="34" charset="0"/>
                <a:ea typeface="Calibri" panose="020F0502020204030204" pitchFamily="34" charset="0"/>
                <a:cs typeface="Times New Roman" panose="02020603050405020304" pitchFamily="18" charset="0"/>
              </a:rPr>
              <a:t>δικούς της όρους.</a:t>
            </a:r>
            <a:r>
              <a:rPr lang="el-GR" dirty="0">
                <a:latin typeface="Calibri" panose="020F0502020204030204"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el-GR" dirty="0" smtClean="0">
                <a:latin typeface="Calibri" panose="020F0502020204030204" pitchFamily="34" charset="0"/>
                <a:ea typeface="Calibri" panose="020F0502020204030204" pitchFamily="34" charset="0"/>
                <a:cs typeface="Times New Roman" panose="02020603050405020304" pitchFamily="18" charset="0"/>
              </a:rPr>
              <a:t>Η </a:t>
            </a:r>
            <a:r>
              <a:rPr lang="el-GR" dirty="0">
                <a:latin typeface="Calibri" panose="020F0502020204030204" pitchFamily="34" charset="0"/>
                <a:ea typeface="Calibri" panose="020F0502020204030204" pitchFamily="34" charset="0"/>
                <a:cs typeface="Times New Roman" panose="02020603050405020304" pitchFamily="18" charset="0"/>
              </a:rPr>
              <a:t>οικοψυχολογία </a:t>
            </a:r>
            <a:r>
              <a:rPr lang="el-GR" dirty="0" smtClean="0">
                <a:latin typeface="Calibri" panose="020F0502020204030204" pitchFamily="34" charset="0"/>
                <a:ea typeface="Calibri" panose="020F0502020204030204" pitchFamily="34" charset="0"/>
                <a:cs typeface="Times New Roman" panose="02020603050405020304" pitchFamily="18" charset="0"/>
              </a:rPr>
              <a:t>ανακάλυψε μια </a:t>
            </a:r>
            <a:r>
              <a:rPr lang="el-GR" dirty="0">
                <a:latin typeface="Calibri" panose="020F0502020204030204" pitchFamily="34" charset="0"/>
                <a:ea typeface="Calibri" panose="020F0502020204030204" pitchFamily="34" charset="0"/>
                <a:cs typeface="Times New Roman" panose="02020603050405020304" pitchFamily="18" charset="0"/>
              </a:rPr>
              <a:t>μορφή άσκησης σε άγρια ​​μέρη, </a:t>
            </a:r>
            <a:r>
              <a:rPr lang="el-GR" dirty="0" smtClean="0">
                <a:latin typeface="Calibri" panose="020F0502020204030204" pitchFamily="34" charset="0"/>
                <a:ea typeface="Calibri" panose="020F0502020204030204" pitchFamily="34" charset="0"/>
                <a:cs typeface="Times New Roman" panose="02020603050405020304" pitchFamily="18" charset="0"/>
              </a:rPr>
              <a:t>που ονομάζεται «</a:t>
            </a:r>
            <a:r>
              <a:rPr lang="en-US" b="1" dirty="0" smtClean="0">
                <a:latin typeface="Calibri" panose="020F0502020204030204" pitchFamily="34" charset="0"/>
                <a:ea typeface="Calibri" panose="020F0502020204030204" pitchFamily="34" charset="0"/>
                <a:cs typeface="Times New Roman" panose="02020603050405020304" pitchFamily="18" charset="0"/>
              </a:rPr>
              <a:t>wilderness work</a:t>
            </a:r>
            <a:r>
              <a:rPr lang="el-GR" dirty="0" smtClean="0">
                <a:latin typeface="Calibri" panose="020F0502020204030204" pitchFamily="34" charset="0"/>
                <a:ea typeface="Calibri" panose="020F0502020204030204" pitchFamily="34" charset="0"/>
                <a:cs typeface="Times New Roman" panose="02020603050405020304" pitchFamily="18" charset="0"/>
              </a:rPr>
              <a:t>»</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l-GR" dirty="0" smtClean="0">
                <a:latin typeface="Calibri" panose="020F0502020204030204" pitchFamily="34" charset="0"/>
                <a:ea typeface="Calibri" panose="020F0502020204030204" pitchFamily="34" charset="0"/>
                <a:cs typeface="Times New Roman" panose="02020603050405020304" pitchFamily="18" charset="0"/>
              </a:rPr>
              <a:t>που απλά είναι υπάρχουσες μέθοδοι </a:t>
            </a:r>
            <a:r>
              <a:rPr lang="el-GR" b="1" dirty="0">
                <a:latin typeface="Calibri" panose="020F0502020204030204" pitchFamily="34" charset="0"/>
                <a:ea typeface="Calibri" panose="020F0502020204030204" pitchFamily="34" charset="0"/>
                <a:cs typeface="Times New Roman" panose="02020603050405020304" pitchFamily="18" charset="0"/>
              </a:rPr>
              <a:t>ψυχοθεραπείας, </a:t>
            </a:r>
            <a:r>
              <a:rPr lang="el-GR" b="1" dirty="0" smtClean="0">
                <a:latin typeface="Calibri" panose="020F0502020204030204" pitchFamily="34" charset="0"/>
                <a:ea typeface="Calibri" panose="020F0502020204030204" pitchFamily="34" charset="0"/>
                <a:cs typeface="Times New Roman" panose="02020603050405020304" pitchFamily="18" charset="0"/>
              </a:rPr>
              <a:t>αλλά «</a:t>
            </a:r>
            <a:r>
              <a:rPr lang="el-GR" b="1" dirty="0">
                <a:latin typeface="Calibri" panose="020F0502020204030204" pitchFamily="34" charset="0"/>
                <a:ea typeface="Calibri" panose="020F0502020204030204" pitchFamily="34" charset="0"/>
                <a:cs typeface="Times New Roman" panose="02020603050405020304" pitchFamily="18" charset="0"/>
              </a:rPr>
              <a:t>έξω</a:t>
            </a:r>
            <a:r>
              <a:rPr lang="el-GR" b="1" dirty="0" smtClean="0">
                <a:latin typeface="Calibri" panose="020F0502020204030204" pitchFamily="34" charset="0"/>
                <a:ea typeface="Calibri" panose="020F0502020204030204" pitchFamily="34" charset="0"/>
                <a:cs typeface="Times New Roman" panose="02020603050405020304" pitchFamily="18" charset="0"/>
              </a:rPr>
              <a:t>» </a:t>
            </a:r>
            <a:r>
              <a:rPr lang="el-GR" dirty="0" smtClean="0">
                <a:latin typeface="Calibri" panose="020F0502020204030204" pitchFamily="34" charset="0"/>
                <a:ea typeface="Calibri" panose="020F0502020204030204" pitchFamily="34" charset="0"/>
                <a:cs typeface="Times New Roman" panose="02020603050405020304" pitchFamily="18" charset="0"/>
              </a:rPr>
              <a:t>ή και σε μια πιο ακραία μορφή βασίζεται </a:t>
            </a:r>
            <a:r>
              <a:rPr lang="el-GR" dirty="0">
                <a:latin typeface="Calibri" panose="020F0502020204030204" pitchFamily="34" charset="0"/>
                <a:ea typeface="Calibri" panose="020F0502020204030204" pitchFamily="34" charset="0"/>
                <a:cs typeface="Times New Roman" panose="02020603050405020304" pitchFamily="18" charset="0"/>
              </a:rPr>
              <a:t>σε παραδοσιακές αυτόχθονες διαδικασίες, όπως οι ιεροτελεστίες </a:t>
            </a:r>
            <a:r>
              <a:rPr lang="el-GR" dirty="0" smtClean="0">
                <a:latin typeface="Calibri" panose="020F0502020204030204" pitchFamily="34" charset="0"/>
                <a:ea typeface="Calibri" panose="020F0502020204030204" pitchFamily="34" charset="0"/>
                <a:cs typeface="Times New Roman" panose="02020603050405020304" pitchFamily="18" charset="0"/>
              </a:rPr>
              <a:t>‘</a:t>
            </a:r>
            <a:r>
              <a:rPr lang="en-US" b="1" dirty="0" smtClean="0">
                <a:latin typeface="Calibri" panose="020F0502020204030204" pitchFamily="34" charset="0"/>
                <a:ea typeface="Calibri" panose="020F0502020204030204" pitchFamily="34" charset="0"/>
                <a:cs typeface="Times New Roman" panose="02020603050405020304" pitchFamily="18" charset="0"/>
              </a:rPr>
              <a:t>rites </a:t>
            </a:r>
            <a:r>
              <a:rPr lang="en-US" b="1" dirty="0">
                <a:latin typeface="Calibri" panose="020F0502020204030204" pitchFamily="34" charset="0"/>
                <a:ea typeface="Calibri" panose="020F0502020204030204" pitchFamily="34" charset="0"/>
                <a:cs typeface="Times New Roman" panose="02020603050405020304" pitchFamily="18" charset="0"/>
              </a:rPr>
              <a:t>of </a:t>
            </a:r>
            <a:r>
              <a:rPr lang="en-US" b="1" dirty="0" smtClean="0">
                <a:latin typeface="Calibri" panose="020F0502020204030204" pitchFamily="34" charset="0"/>
                <a:ea typeface="Calibri" panose="020F0502020204030204" pitchFamily="34" charset="0"/>
                <a:cs typeface="Times New Roman" panose="02020603050405020304" pitchFamily="18" charset="0"/>
              </a:rPr>
              <a:t>passage</a:t>
            </a:r>
            <a:r>
              <a:rPr lang="el-GR" dirty="0" smtClean="0">
                <a:latin typeface="Calibri" panose="020F0502020204030204" pitchFamily="34" charset="0"/>
                <a:ea typeface="Calibri" panose="020F0502020204030204" pitchFamily="34" charset="0"/>
                <a:cs typeface="Times New Roman" panose="02020603050405020304" pitchFamily="18" charset="0"/>
              </a:rPr>
              <a:t>’* και η δημοφιλής στους αυτόχθονες Αμερικανούς </a:t>
            </a:r>
            <a:r>
              <a:rPr lang="en-US" b="1" dirty="0" smtClean="0">
                <a:latin typeface="Calibri" panose="020F0502020204030204" pitchFamily="34" charset="0"/>
                <a:ea typeface="Calibri" panose="020F0502020204030204" pitchFamily="34" charset="0"/>
                <a:cs typeface="Times New Roman" panose="02020603050405020304" pitchFamily="18" charset="0"/>
              </a:rPr>
              <a:t>‘</a:t>
            </a:r>
            <a:r>
              <a:rPr lang="en-US" b="1" dirty="0">
                <a:latin typeface="Calibri" panose="020F0502020204030204" pitchFamily="34" charset="0"/>
                <a:ea typeface="Calibri" panose="020F0502020204030204" pitchFamily="34" charset="0"/>
                <a:cs typeface="Times New Roman" panose="02020603050405020304" pitchFamily="18" charset="0"/>
              </a:rPr>
              <a:t>vision quest</a:t>
            </a: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l-GR" dirty="0" smtClean="0">
                <a:latin typeface="Calibri" panose="020F0502020204030204" pitchFamily="34" charset="0"/>
                <a:ea typeface="Calibri" panose="020F0502020204030204" pitchFamily="34" charset="0"/>
                <a:cs typeface="Times New Roman" panose="02020603050405020304" pitchFamily="18" charset="0"/>
              </a:rPr>
              <a:t>*</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l-GR"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el-GR" dirty="0">
                <a:latin typeface="Calibri" panose="020F0502020204030204" pitchFamily="34" charset="0"/>
                <a:ea typeface="Calibri" panose="020F0502020204030204" pitchFamily="34" charset="0"/>
                <a:cs typeface="Times New Roman" panose="02020603050405020304" pitchFamily="18" charset="0"/>
              </a:rPr>
              <a:t>Άλλες μορφές «</a:t>
            </a:r>
            <a:r>
              <a:rPr lang="en-US" b="1" dirty="0">
                <a:latin typeface="Calibri" panose="020F0502020204030204" pitchFamily="34" charset="0"/>
                <a:ea typeface="Calibri" panose="020F0502020204030204" pitchFamily="34" charset="0"/>
                <a:cs typeface="Times New Roman" panose="02020603050405020304" pitchFamily="18" charset="0"/>
              </a:rPr>
              <a:t>wilderness work</a:t>
            </a:r>
            <a:r>
              <a:rPr lang="el-GR" dirty="0">
                <a:latin typeface="Calibri" panose="020F0502020204030204" pitchFamily="34" charset="0"/>
                <a:ea typeface="Calibri" panose="020F0502020204030204" pitchFamily="34" charset="0"/>
                <a:cs typeface="Times New Roman" panose="02020603050405020304" pitchFamily="18" charset="0"/>
              </a:rPr>
              <a:t>»</a:t>
            </a:r>
            <a:r>
              <a:rPr lang="el-GR" dirty="0" smtClean="0">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είναι πιο </a:t>
            </a:r>
            <a:r>
              <a:rPr lang="el-GR" dirty="0" smtClean="0">
                <a:latin typeface="Calibri" panose="020F0502020204030204" pitchFamily="34" charset="0"/>
                <a:ea typeface="Calibri" panose="020F0502020204030204" pitchFamily="34" charset="0"/>
                <a:cs typeface="Times New Roman" panose="02020603050405020304" pitchFamily="18" charset="0"/>
              </a:rPr>
              <a:t>πρόσφατες,</a:t>
            </a:r>
            <a:r>
              <a:rPr lang="el-GR" dirty="0">
                <a:latin typeface="Calibri" panose="020F0502020204030204" pitchFamily="34" charset="0"/>
                <a:ea typeface="Calibri" panose="020F0502020204030204" pitchFamily="34" charset="0"/>
                <a:cs typeface="Times New Roman" panose="02020603050405020304" pitchFamily="18" charset="0"/>
              </a:rPr>
              <a:t> για παράδειγμα, </a:t>
            </a:r>
            <a:r>
              <a:rPr lang="el-GR" b="1" dirty="0">
                <a:latin typeface="Calibri" panose="020F0502020204030204" pitchFamily="34" charset="0"/>
                <a:ea typeface="Calibri" panose="020F0502020204030204" pitchFamily="34" charset="0"/>
                <a:cs typeface="Times New Roman" panose="02020603050405020304" pitchFamily="18" charset="0"/>
              </a:rPr>
              <a:t>θεραπεία άγριας φύσης</a:t>
            </a:r>
            <a:r>
              <a:rPr lang="el-GR" dirty="0">
                <a:latin typeface="Calibri" panose="020F0502020204030204" pitchFamily="34" charset="0"/>
                <a:ea typeface="Calibri" panose="020F0502020204030204" pitchFamily="34" charset="0"/>
                <a:cs typeface="Times New Roman" panose="02020603050405020304" pitchFamily="18" charset="0"/>
              </a:rPr>
              <a:t>, </a:t>
            </a:r>
            <a:r>
              <a:rPr lang="el-GR" b="1" dirty="0">
                <a:latin typeface="Calibri" panose="020F0502020204030204" pitchFamily="34" charset="0"/>
                <a:ea typeface="Calibri" panose="020F0502020204030204" pitchFamily="34" charset="0"/>
                <a:cs typeface="Times New Roman" panose="02020603050405020304" pitchFamily="18" charset="0"/>
              </a:rPr>
              <a:t>θεραπεία περιπέτειας άγριας φύσης, θεραπεία φύσης </a:t>
            </a:r>
            <a:r>
              <a:rPr lang="el-GR" dirty="0">
                <a:latin typeface="Calibri" panose="020F0502020204030204" pitchFamily="34" charset="0"/>
                <a:ea typeface="Calibri" panose="020F0502020204030204" pitchFamily="34" charset="0"/>
                <a:cs typeface="Times New Roman" panose="02020603050405020304" pitchFamily="18" charset="0"/>
              </a:rPr>
              <a:t>και</a:t>
            </a:r>
            <a:r>
              <a:rPr lang="el-GR" b="1" dirty="0">
                <a:latin typeface="Calibri" panose="020F0502020204030204" pitchFamily="34" charset="0"/>
                <a:ea typeface="Calibri" panose="020F0502020204030204" pitchFamily="34" charset="0"/>
                <a:cs typeface="Times New Roman" panose="02020603050405020304" pitchFamily="18" charset="0"/>
              </a:rPr>
              <a:t> </a:t>
            </a:r>
            <a:r>
              <a:rPr lang="el-GR" b="1" dirty="0" smtClean="0">
                <a:latin typeface="Calibri" panose="020F0502020204030204" pitchFamily="34" charset="0"/>
                <a:ea typeface="Calibri" panose="020F0502020204030204" pitchFamily="34" charset="0"/>
                <a:cs typeface="Times New Roman" panose="02020603050405020304" pitchFamily="18" charset="0"/>
              </a:rPr>
              <a:t>θεραπεία περιπέτειας</a:t>
            </a:r>
            <a:r>
              <a:rPr lang="el-GR" dirty="0" smtClean="0">
                <a:latin typeface="Calibri" panose="020F0502020204030204" pitchFamily="34" charset="0"/>
                <a:ea typeface="Calibri" panose="020F0502020204030204" pitchFamily="34" charset="0"/>
                <a:cs typeface="Times New Roman" panose="02020603050405020304" pitchFamily="18" charset="0"/>
              </a:rPr>
              <a:t>.</a:t>
            </a:r>
            <a:r>
              <a:rPr lang="el-GR" dirty="0">
                <a:latin typeface="Calibri" panose="020F0502020204030204" pitchFamily="34" charset="0"/>
                <a:ea typeface="Calibri" panose="020F0502020204030204" pitchFamily="34" charset="0"/>
                <a:cs typeface="Times New Roman" panose="02020603050405020304" pitchFamily="18" charset="0"/>
              </a:rPr>
              <a:t> </a:t>
            </a:r>
            <a:r>
              <a:rPr lang="el-GR" dirty="0" smtClean="0">
                <a:latin typeface="Calibri" panose="020F0502020204030204" pitchFamily="34" charset="0"/>
                <a:ea typeface="Calibri" panose="020F0502020204030204" pitchFamily="34" charset="0"/>
                <a:cs typeface="Times New Roman" panose="02020603050405020304" pitchFamily="18" charset="0"/>
              </a:rPr>
              <a:t>Προέρχονται από αρχαίες </a:t>
            </a:r>
            <a:r>
              <a:rPr lang="el-GR" dirty="0">
                <a:latin typeface="Calibri" panose="020F0502020204030204" pitchFamily="34" charset="0"/>
                <a:ea typeface="Calibri" panose="020F0502020204030204" pitchFamily="34" charset="0"/>
                <a:cs typeface="Times New Roman" panose="02020603050405020304" pitchFamily="18" charset="0"/>
              </a:rPr>
              <a:t>πρακτικές, </a:t>
            </a:r>
            <a:r>
              <a:rPr lang="el-GR" dirty="0" smtClean="0">
                <a:latin typeface="Calibri" panose="020F0502020204030204" pitchFamily="34" charset="0"/>
                <a:ea typeface="Calibri" panose="020F0502020204030204" pitchFamily="34" charset="0"/>
                <a:cs typeface="Times New Roman" panose="02020603050405020304" pitchFamily="18" charset="0"/>
              </a:rPr>
              <a:t>και </a:t>
            </a:r>
            <a:r>
              <a:rPr lang="el-GR" dirty="0">
                <a:latin typeface="Calibri" panose="020F0502020204030204" pitchFamily="34" charset="0"/>
                <a:ea typeface="Calibri" panose="020F0502020204030204" pitchFamily="34" charset="0"/>
                <a:cs typeface="Times New Roman" panose="02020603050405020304" pitchFamily="18" charset="0"/>
              </a:rPr>
              <a:t>«δανείζονται» από μια ποικιλία πολιτισμών. Στην «</a:t>
            </a:r>
            <a:r>
              <a:rPr lang="en-US" b="1" dirty="0">
                <a:latin typeface="Calibri" panose="020F0502020204030204" pitchFamily="34" charset="0"/>
                <a:ea typeface="Calibri" panose="020F0502020204030204" pitchFamily="34" charset="0"/>
                <a:cs typeface="Times New Roman" panose="02020603050405020304" pitchFamily="18" charset="0"/>
              </a:rPr>
              <a:t>wilderness work</a:t>
            </a:r>
            <a:r>
              <a:rPr lang="el-GR" dirty="0">
                <a:latin typeface="Calibri" panose="020F0502020204030204" pitchFamily="34" charset="0"/>
                <a:ea typeface="Calibri" panose="020F0502020204030204" pitchFamily="34" charset="0"/>
                <a:cs typeface="Times New Roman" panose="02020603050405020304" pitchFamily="18" charset="0"/>
              </a:rPr>
              <a:t>» </a:t>
            </a:r>
            <a:r>
              <a:rPr lang="el-GR" dirty="0" smtClean="0">
                <a:latin typeface="Calibri" panose="020F0502020204030204" pitchFamily="34" charset="0"/>
                <a:ea typeface="Calibri" panose="020F0502020204030204" pitchFamily="34" charset="0"/>
                <a:cs typeface="Times New Roman" panose="02020603050405020304" pitchFamily="18" charset="0"/>
              </a:rPr>
              <a:t>υπάρχει </a:t>
            </a:r>
            <a:r>
              <a:rPr lang="el-GR" dirty="0">
                <a:latin typeface="Calibri" panose="020F0502020204030204" pitchFamily="34" charset="0"/>
                <a:ea typeface="Calibri" panose="020F0502020204030204" pitchFamily="34" charset="0"/>
                <a:cs typeface="Times New Roman" panose="02020603050405020304" pitchFamily="18" charset="0"/>
              </a:rPr>
              <a:t>μια θεμελιώδης διάκριση </a:t>
            </a:r>
            <a:r>
              <a:rPr lang="el-GR" dirty="0" smtClean="0">
                <a:latin typeface="Calibri" panose="020F0502020204030204" pitchFamily="34" charset="0"/>
                <a:ea typeface="Calibri" panose="020F0502020204030204" pitchFamily="34" charset="0"/>
                <a:cs typeface="Times New Roman" panose="02020603050405020304" pitchFamily="18" charset="0"/>
              </a:rPr>
              <a:t>ανάμεσα </a:t>
            </a:r>
            <a:r>
              <a:rPr lang="el-GR" dirty="0">
                <a:latin typeface="Calibri" panose="020F0502020204030204" pitchFamily="34" charset="0"/>
                <a:ea typeface="Calibri" panose="020F0502020204030204" pitchFamily="34" charset="0"/>
                <a:cs typeface="Times New Roman" panose="02020603050405020304" pitchFamily="18" charset="0"/>
              </a:rPr>
              <a:t>σε προσεγγίσεις </a:t>
            </a:r>
            <a:r>
              <a:rPr lang="el-GR" dirty="0" smtClean="0">
                <a:latin typeface="Calibri" panose="020F0502020204030204" pitchFamily="34" charset="0"/>
                <a:ea typeface="Calibri" panose="020F0502020204030204" pitchFamily="34" charset="0"/>
                <a:cs typeface="Times New Roman" panose="02020603050405020304" pitchFamily="18" charset="0"/>
              </a:rPr>
              <a:t>1) που </a:t>
            </a:r>
            <a:r>
              <a:rPr lang="el-GR" dirty="0">
                <a:latin typeface="Calibri" panose="020F0502020204030204" pitchFamily="34" charset="0"/>
                <a:ea typeface="Calibri" panose="020F0502020204030204" pitchFamily="34" charset="0"/>
                <a:cs typeface="Times New Roman" panose="02020603050405020304" pitchFamily="18" charset="0"/>
              </a:rPr>
              <a:t>επιδιώκουν να «χρησιμοποιήσουν» την </a:t>
            </a:r>
            <a:r>
              <a:rPr lang="el-GR" dirty="0" smtClean="0">
                <a:latin typeface="Calibri" panose="020F0502020204030204" pitchFamily="34" charset="0"/>
                <a:ea typeface="Calibri" panose="020F0502020204030204" pitchFamily="34" charset="0"/>
                <a:cs typeface="Times New Roman" panose="02020603050405020304" pitchFamily="18" charset="0"/>
              </a:rPr>
              <a:t>άγρια φύση </a:t>
            </a:r>
            <a:r>
              <a:rPr lang="el-GR" dirty="0">
                <a:latin typeface="Calibri" panose="020F0502020204030204" pitchFamily="34" charset="0"/>
                <a:ea typeface="Calibri" panose="020F0502020204030204" pitchFamily="34" charset="0"/>
                <a:cs typeface="Times New Roman" panose="02020603050405020304" pitchFamily="18" charset="0"/>
              </a:rPr>
              <a:t>για το ψυχολογικό όφελος μόνο των </a:t>
            </a:r>
            <a:r>
              <a:rPr lang="el-GR" dirty="0" smtClean="0">
                <a:latin typeface="Calibri" panose="020F0502020204030204" pitchFamily="34" charset="0"/>
                <a:ea typeface="Calibri" panose="020F0502020204030204" pitchFamily="34" charset="0"/>
                <a:cs typeface="Times New Roman" panose="02020603050405020304" pitchFamily="18" charset="0"/>
              </a:rPr>
              <a:t>ανθρώπων, </a:t>
            </a:r>
            <a:r>
              <a:rPr lang="el-GR" dirty="0">
                <a:latin typeface="Calibri" panose="020F0502020204030204" pitchFamily="34" charset="0"/>
                <a:ea typeface="Calibri" panose="020F0502020204030204" pitchFamily="34" charset="0"/>
                <a:cs typeface="Times New Roman" panose="02020603050405020304" pitchFamily="18" charset="0"/>
              </a:rPr>
              <a:t>και </a:t>
            </a:r>
            <a:r>
              <a:rPr lang="el-GR" dirty="0" smtClean="0">
                <a:latin typeface="Calibri" panose="020F0502020204030204" pitchFamily="34" charset="0"/>
                <a:ea typeface="Calibri" panose="020F0502020204030204" pitchFamily="34" charset="0"/>
                <a:cs typeface="Times New Roman" panose="02020603050405020304" pitchFamily="18" charset="0"/>
              </a:rPr>
              <a:t>2) εκείνων </a:t>
            </a:r>
            <a:r>
              <a:rPr lang="el-GR" dirty="0">
                <a:latin typeface="Calibri" panose="020F0502020204030204" pitchFamily="34" charset="0"/>
                <a:ea typeface="Calibri" panose="020F0502020204030204" pitchFamily="34" charset="0"/>
                <a:cs typeface="Times New Roman" panose="02020603050405020304" pitchFamily="18" charset="0"/>
              </a:rPr>
              <a:t>που το κάνουν αυτό, ενώ ταυτόχρονα υπονοούν μια αμοιβαία σχέση μεταξύ ανθρώπων και υπόλοιπης φύσης που οδηγεί σε πιο βιώσιμη ζωή. Οι προσεγγίσεις που περιλαμβάνουν αυτή την αμοιβαιότητα ονομάζονται μερικές φορές </a:t>
            </a:r>
            <a:r>
              <a:rPr lang="el-GR" dirty="0" err="1">
                <a:latin typeface="Calibri" panose="020F0502020204030204" pitchFamily="34" charset="0"/>
                <a:ea typeface="Calibri" panose="020F0502020204030204" pitchFamily="34" charset="0"/>
                <a:cs typeface="Times New Roman" panose="02020603050405020304" pitchFamily="18" charset="0"/>
              </a:rPr>
              <a:t>οικοθεραπεία</a:t>
            </a:r>
            <a:r>
              <a:rPr lang="el-GR" dirty="0">
                <a:latin typeface="Calibri" panose="020F0502020204030204" pitchFamily="34" charset="0"/>
                <a:ea typeface="Calibri" panose="020F0502020204030204" pitchFamily="34" charset="0"/>
                <a:cs typeface="Times New Roman" panose="02020603050405020304" pitchFamily="18" charset="0"/>
              </a:rPr>
              <a:t>.</a:t>
            </a:r>
            <a:endParaRPr lang="el-GR" dirty="0"/>
          </a:p>
        </p:txBody>
      </p:sp>
    </p:spTree>
    <p:extLst>
      <p:ext uri="{BB962C8B-B14F-4D97-AF65-F5344CB8AC3E}">
        <p14:creationId xmlns:p14="http://schemas.microsoft.com/office/powerpoint/2010/main" val="3648304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Οικοψυχολογία	Ρίζες – Θεραπείες 2</a:t>
            </a:r>
            <a:endParaRPr lang="el-GR" dirty="0"/>
          </a:p>
        </p:txBody>
      </p:sp>
      <p:sp>
        <p:nvSpPr>
          <p:cNvPr id="3" name="Θέση περιεχομένου 2"/>
          <p:cNvSpPr>
            <a:spLocks noGrp="1"/>
          </p:cNvSpPr>
          <p:nvPr>
            <p:ph idx="1"/>
          </p:nvPr>
        </p:nvSpPr>
        <p:spPr>
          <a:xfrm>
            <a:off x="257176" y="2603500"/>
            <a:ext cx="11501438" cy="3416300"/>
          </a:xfrm>
        </p:spPr>
        <p:txBody>
          <a:bodyPr/>
          <a:lstStyle/>
          <a:p>
            <a:r>
              <a:rPr lang="el-GR" dirty="0">
                <a:latin typeface="Calibri" panose="020F0502020204030204" pitchFamily="34" charset="0"/>
                <a:ea typeface="Calibri" panose="020F0502020204030204" pitchFamily="34" charset="0"/>
                <a:cs typeface="Times New Roman" panose="02020603050405020304" pitchFamily="18" charset="0"/>
              </a:rPr>
              <a:t>Μια </a:t>
            </a:r>
            <a:r>
              <a:rPr lang="el-GR" dirty="0" smtClean="0">
                <a:latin typeface="Calibri" panose="020F0502020204030204" pitchFamily="34" charset="0"/>
                <a:ea typeface="Calibri" panose="020F0502020204030204" pitchFamily="34" charset="0"/>
                <a:cs typeface="Times New Roman" panose="02020603050405020304" pitchFamily="18" charset="0"/>
              </a:rPr>
              <a:t>σημαντική </a:t>
            </a:r>
            <a:r>
              <a:rPr lang="el-GR" dirty="0">
                <a:latin typeface="Calibri" panose="020F0502020204030204" pitchFamily="34" charset="0"/>
                <a:ea typeface="Calibri" panose="020F0502020204030204" pitchFamily="34" charset="0"/>
                <a:cs typeface="Times New Roman" panose="02020603050405020304" pitchFamily="18" charset="0"/>
              </a:rPr>
              <a:t>και πιο </a:t>
            </a:r>
            <a:r>
              <a:rPr lang="el-GR" dirty="0" smtClean="0">
                <a:latin typeface="Calibri" panose="020F0502020204030204" pitchFamily="34" charset="0"/>
                <a:ea typeface="Calibri" panose="020F0502020204030204" pitchFamily="34" charset="0"/>
                <a:cs typeface="Times New Roman" panose="02020603050405020304" pitchFamily="18" charset="0"/>
              </a:rPr>
              <a:t>προσιτή </a:t>
            </a:r>
            <a:r>
              <a:rPr lang="el-GR" dirty="0">
                <a:latin typeface="Calibri" panose="020F0502020204030204" pitchFamily="34" charset="0"/>
                <a:ea typeface="Calibri" panose="020F0502020204030204" pitchFamily="34" charset="0"/>
                <a:cs typeface="Times New Roman" panose="02020603050405020304" pitchFamily="18" charset="0"/>
              </a:rPr>
              <a:t>πτυχή της εργασίας σε εξωτερικούς χώρους είναι η </a:t>
            </a:r>
            <a:r>
              <a:rPr lang="el-GR" b="1" dirty="0">
                <a:latin typeface="Calibri" panose="020F0502020204030204" pitchFamily="34" charset="0"/>
                <a:ea typeface="Calibri" panose="020F0502020204030204" pitchFamily="34" charset="0"/>
                <a:cs typeface="Times New Roman" panose="02020603050405020304" pitchFamily="18" charset="0"/>
              </a:rPr>
              <a:t>κηπευτική θεραπεία</a:t>
            </a:r>
            <a:r>
              <a:rPr lang="el-GR" dirty="0">
                <a:latin typeface="Calibri" panose="020F0502020204030204" pitchFamily="34" charset="0"/>
                <a:ea typeface="Calibri" panose="020F0502020204030204" pitchFamily="34" charset="0"/>
                <a:cs typeface="Times New Roman" panose="02020603050405020304" pitchFamily="18" charset="0"/>
              </a:rPr>
              <a:t>: η κηπουρική και ο χρόνος </a:t>
            </a:r>
            <a:r>
              <a:rPr lang="el-GR" dirty="0" smtClean="0">
                <a:latin typeface="Calibri" panose="020F0502020204030204" pitchFamily="34" charset="0"/>
                <a:ea typeface="Calibri" panose="020F0502020204030204" pitchFamily="34" charset="0"/>
                <a:cs typeface="Times New Roman" panose="02020603050405020304" pitchFamily="18" charset="0"/>
              </a:rPr>
              <a:t>σε </a:t>
            </a:r>
            <a:r>
              <a:rPr lang="el-GR" dirty="0">
                <a:latin typeface="Calibri" panose="020F0502020204030204" pitchFamily="34" charset="0"/>
                <a:ea typeface="Calibri" panose="020F0502020204030204" pitchFamily="34" charset="0"/>
                <a:cs typeface="Times New Roman" panose="02020603050405020304" pitchFamily="18" charset="0"/>
              </a:rPr>
              <a:t>κήπους, πάρκα και άλλους «χώρους πρασίνου</a:t>
            </a:r>
            <a:r>
              <a:rPr lang="el-GR" dirty="0" smtClean="0">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el-GR" dirty="0"/>
          </a:p>
        </p:txBody>
      </p:sp>
    </p:spTree>
    <p:extLst>
      <p:ext uri="{BB962C8B-B14F-4D97-AF65-F5344CB8AC3E}">
        <p14:creationId xmlns:p14="http://schemas.microsoft.com/office/powerpoint/2010/main" val="426840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Reading List</a:t>
            </a:r>
            <a:endParaRPr lang="el-GR" dirty="0"/>
          </a:p>
        </p:txBody>
      </p:sp>
      <p:sp>
        <p:nvSpPr>
          <p:cNvPr id="3" name="Θέση περιεχομένου 2"/>
          <p:cNvSpPr>
            <a:spLocks noGrp="1"/>
          </p:cNvSpPr>
          <p:nvPr>
            <p:ph idx="1"/>
          </p:nvPr>
        </p:nvSpPr>
        <p:spPr/>
        <p:txBody>
          <a:bodyPr/>
          <a:lstStyle/>
          <a:p>
            <a:r>
              <a:rPr lang="en-US" dirty="0" smtClean="0"/>
              <a:t>Whit Hibbard (2003) Ecopsychology: A Review. </a:t>
            </a:r>
            <a:r>
              <a:rPr lang="en-US" i="1" dirty="0" smtClean="0"/>
              <a:t>The Trumpeter</a:t>
            </a:r>
            <a:r>
              <a:rPr lang="en-US" dirty="0" smtClean="0"/>
              <a:t>, Volume 19, Number 2, pp. 23-52.</a:t>
            </a:r>
            <a:endParaRPr lang="el-GR" dirty="0"/>
          </a:p>
        </p:txBody>
      </p:sp>
    </p:spTree>
    <p:extLst>
      <p:ext uri="{BB962C8B-B14F-4D97-AF65-F5344CB8AC3E}">
        <p14:creationId xmlns:p14="http://schemas.microsoft.com/office/powerpoint/2010/main" val="3208353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1628776" y="742951"/>
            <a:ext cx="9194800" cy="4043362"/>
          </a:xfrm>
        </p:spPr>
        <p:txBody>
          <a:bodyPr/>
          <a:lstStyle/>
          <a:p>
            <a:r>
              <a:rPr lang="el-GR" sz="6000" dirty="0">
                <a:solidFill>
                  <a:srgbClr val="000000"/>
                </a:solidFill>
                <a:latin typeface="Times New Roman" panose="02020603050405020304" pitchFamily="18" charset="0"/>
              </a:rPr>
              <a:t/>
            </a:r>
            <a:br>
              <a:rPr lang="el-GR" sz="6000" dirty="0">
                <a:solidFill>
                  <a:srgbClr val="000000"/>
                </a:solidFill>
                <a:latin typeface="Times New Roman" panose="02020603050405020304" pitchFamily="18" charset="0"/>
              </a:rPr>
            </a:br>
            <a:r>
              <a:rPr lang="en-US" sz="6000" dirty="0">
                <a:solidFill>
                  <a:srgbClr val="000000"/>
                </a:solidFill>
                <a:latin typeface="Times New Roman" panose="02020603050405020304" pitchFamily="18" charset="0"/>
              </a:rPr>
              <a:t> </a:t>
            </a:r>
            <a:r>
              <a:rPr lang="en-US" sz="4400" i="1" dirty="0">
                <a:solidFill>
                  <a:srgbClr val="000000"/>
                </a:solidFill>
                <a:latin typeface="Times New Roman" panose="02020603050405020304" pitchFamily="18" charset="0"/>
              </a:rPr>
              <a:t>Psychology, so dedicated to awakening human consciousness, needs to wake itself up to one of the most ancient human truths: </a:t>
            </a:r>
            <a:r>
              <a:rPr lang="en-US" sz="4400" i="1" dirty="0">
                <a:solidFill>
                  <a:schemeClr val="tx1">
                    <a:lumMod val="65000"/>
                    <a:lumOff val="35000"/>
                  </a:schemeClr>
                </a:solidFill>
                <a:latin typeface="Times New Roman" panose="02020603050405020304" pitchFamily="18" charset="0"/>
              </a:rPr>
              <a:t>we cannot be studied or cured apart from the planet</a:t>
            </a:r>
            <a:r>
              <a:rPr lang="en-US" sz="4400" i="1" dirty="0">
                <a:solidFill>
                  <a:srgbClr val="000000"/>
                </a:solidFill>
                <a:latin typeface="Times New Roman" panose="02020603050405020304" pitchFamily="18" charset="0"/>
              </a:rPr>
              <a:t>.</a:t>
            </a:r>
            <a:endParaRPr lang="el-GR" sz="4400" dirty="0"/>
          </a:p>
        </p:txBody>
      </p:sp>
      <p:sp>
        <p:nvSpPr>
          <p:cNvPr id="5" name="Υπότιτλος 4"/>
          <p:cNvSpPr>
            <a:spLocks noGrp="1"/>
          </p:cNvSpPr>
          <p:nvPr>
            <p:ph type="subTitle" idx="1"/>
          </p:nvPr>
        </p:nvSpPr>
        <p:spPr>
          <a:xfrm>
            <a:off x="1154955" y="5100638"/>
            <a:ext cx="8825658" cy="538162"/>
          </a:xfrm>
        </p:spPr>
        <p:txBody>
          <a:bodyPr/>
          <a:lstStyle/>
          <a:p>
            <a:r>
              <a:rPr lang="en-US" dirty="0"/>
              <a:t>James Hillman</a:t>
            </a:r>
            <a:endParaRPr lang="el-GR" dirty="0"/>
          </a:p>
        </p:txBody>
      </p:sp>
    </p:spTree>
    <p:extLst>
      <p:ext uri="{BB962C8B-B14F-4D97-AF65-F5344CB8AC3E}">
        <p14:creationId xmlns:p14="http://schemas.microsoft.com/office/powerpoint/2010/main" val="357479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ΠΨ	Σύντομη Ιστορική </a:t>
            </a:r>
            <a:r>
              <a:rPr lang="el-GR" dirty="0" smtClean="0"/>
              <a:t>Ανασκόπηση</a:t>
            </a:r>
            <a:endParaRPr lang="el-GR" dirty="0"/>
          </a:p>
        </p:txBody>
      </p:sp>
      <p:sp>
        <p:nvSpPr>
          <p:cNvPr id="3" name="Θέση περιεχομένου 2"/>
          <p:cNvSpPr>
            <a:spLocks noGrp="1"/>
          </p:cNvSpPr>
          <p:nvPr>
            <p:ph idx="1"/>
          </p:nvPr>
        </p:nvSpPr>
        <p:spPr>
          <a:xfrm>
            <a:off x="200416" y="2367419"/>
            <a:ext cx="11834465" cy="4258849"/>
          </a:xfrm>
        </p:spPr>
        <p:txBody>
          <a:bodyPr>
            <a:normAutofit lnSpcReduction="10000"/>
          </a:bodyPr>
          <a:lstStyle/>
          <a:p>
            <a:pPr algn="just"/>
            <a:r>
              <a:rPr lang="el-GR" dirty="0">
                <a:latin typeface="Calibri" panose="020F0502020204030204" pitchFamily="34" charset="0"/>
                <a:ea typeface="Calibri" panose="020F0502020204030204" pitchFamily="34" charset="0"/>
                <a:cs typeface="Times New Roman" panose="02020603050405020304" pitchFamily="18" charset="0"/>
              </a:rPr>
              <a:t>Κλάδος της ψυχολογίας που ξεκίνησε στο τέλος της δεκαετίας του 40 στη μεταπολεμική εποχή (ΕΦΗ ΣΥΓΚΟΛΛΙΤΟΥ, 1997</a:t>
            </a:r>
            <a:r>
              <a:rPr lang="el-GR" dirty="0" smtClean="0">
                <a:latin typeface="Calibri" panose="020F0502020204030204" pitchFamily="34" charset="0"/>
                <a:ea typeface="Calibri" panose="020F0502020204030204" pitchFamily="34" charset="0"/>
                <a:cs typeface="Times New Roman" panose="02020603050405020304" pitchFamily="18" charset="0"/>
              </a:rPr>
              <a:t>)</a:t>
            </a:r>
          </a:p>
          <a:p>
            <a:pPr algn="just"/>
            <a:r>
              <a:rPr lang="el-GR" dirty="0">
                <a:latin typeface="Calibri" panose="020F0502020204030204" pitchFamily="34" charset="0"/>
                <a:ea typeface="Calibri" panose="020F0502020204030204" pitchFamily="34" charset="0"/>
                <a:cs typeface="Times New Roman" panose="02020603050405020304" pitchFamily="18" charset="0"/>
              </a:rPr>
              <a:t>Η Οικολογία, η οποία αναπτύχθηκε ως βιολογική επιστήμη και ασχολείται με τη σχέση ανάμεσα στους οργανισμούς και τα χαρακτηριστικά του περιβάλλοντος, κίνησε την προσοχή των ψυχολογούν γύρω τα τέλη της δεκαετίας του '40 και στις αρχές του '50. Ένας από τους ψυχολόγους που επηρέασαν σε μεγάλο βαθμό τη στροφή αυτή είναι ο Κ. </a:t>
            </a:r>
            <a:r>
              <a:rPr lang="el-GR" dirty="0" err="1">
                <a:latin typeface="Calibri" panose="020F0502020204030204" pitchFamily="34" charset="0"/>
                <a:ea typeface="Calibri" panose="020F0502020204030204" pitchFamily="34" charset="0"/>
                <a:cs typeface="Times New Roman" panose="02020603050405020304" pitchFamily="18" charset="0"/>
              </a:rPr>
              <a:t>Lewin</a:t>
            </a:r>
            <a:r>
              <a:rPr lang="el-GR" dirty="0">
                <a:latin typeface="Calibri" panose="020F0502020204030204" pitchFamily="34" charset="0"/>
                <a:ea typeface="Calibri" panose="020F0502020204030204" pitchFamily="34" charset="0"/>
                <a:cs typeface="Times New Roman" panose="02020603050405020304" pitchFamily="18" charset="0"/>
              </a:rPr>
              <a:t>, ο οποίος υποστήριξε ότι το πρώτο βήμα για την κατανόηση της συμπεριφοράς των ατόμων ή των ομάδων είναι η εξέταση των ευκαιριών και των περιορισμών που θέτει το περιβάλλον τους (</a:t>
            </a:r>
            <a:r>
              <a:rPr lang="el-GR" dirty="0" err="1">
                <a:latin typeface="Calibri" panose="020F0502020204030204" pitchFamily="34" charset="0"/>
                <a:ea typeface="Calibri" panose="020F0502020204030204" pitchFamily="34" charset="0"/>
                <a:cs typeface="Times New Roman" panose="02020603050405020304" pitchFamily="18" charset="0"/>
              </a:rPr>
              <a:t>Lewin</a:t>
            </a:r>
            <a:r>
              <a:rPr lang="el-GR" dirty="0">
                <a:latin typeface="Calibri" panose="020F0502020204030204" pitchFamily="34" charset="0"/>
                <a:ea typeface="Calibri" panose="020F0502020204030204" pitchFamily="34" charset="0"/>
                <a:cs typeface="Times New Roman" panose="02020603050405020304" pitchFamily="18" charset="0"/>
              </a:rPr>
              <a:t>, 1951</a:t>
            </a:r>
            <a:r>
              <a:rPr lang="el-GR" dirty="0" smtClean="0">
                <a:latin typeface="Calibri" panose="020F0502020204030204" pitchFamily="34" charset="0"/>
                <a:ea typeface="Calibri" panose="020F0502020204030204" pitchFamily="34" charset="0"/>
                <a:cs typeface="Times New Roman" panose="02020603050405020304" pitchFamily="18" charset="0"/>
              </a:rPr>
              <a:t>).</a:t>
            </a:r>
          </a:p>
          <a:p>
            <a:pPr algn="just"/>
            <a:r>
              <a:rPr lang="el-GR" dirty="0">
                <a:latin typeface="Calibri" panose="020F0502020204030204" pitchFamily="34" charset="0"/>
                <a:ea typeface="Calibri" panose="020F0502020204030204" pitchFamily="34" charset="0"/>
                <a:cs typeface="Times New Roman" panose="02020603050405020304" pitchFamily="18" charset="0"/>
              </a:rPr>
              <a:t>Η περιβαλλοντική ψυχολογία δεν αναγνωρίστηκε πλήρως ως το δικό της πεδίο μέχρι τα τέλη της δεκαετίας του 1960 όταν οι επιστήμονες άρχισαν να αμφισβητούν τη σχέση μεταξύ της ανθρώπινης συμπεριφοράς και του φυσικού και χτισμένου </a:t>
            </a:r>
            <a:r>
              <a:rPr lang="el-GR" dirty="0" smtClean="0">
                <a:latin typeface="Calibri" panose="020F0502020204030204" pitchFamily="34" charset="0"/>
                <a:ea typeface="Calibri" panose="020F0502020204030204" pitchFamily="34" charset="0"/>
                <a:cs typeface="Times New Roman" panose="02020603050405020304" pitchFamily="18" charset="0"/>
              </a:rPr>
              <a:t>περιβάλλοντος</a:t>
            </a:r>
          </a:p>
          <a:p>
            <a:pPr algn="just"/>
            <a:r>
              <a:rPr lang="el-GR" dirty="0">
                <a:latin typeface="Calibri" panose="020F0502020204030204" pitchFamily="34" charset="0"/>
                <a:ea typeface="Calibri" panose="020F0502020204030204" pitchFamily="34" charset="0"/>
                <a:cs typeface="Times New Roman" panose="02020603050405020304" pitchFamily="18" charset="0"/>
              </a:rPr>
              <a:t>Στην αρχή , διεξάγονται μελέτες σε εργαστηριακό περιβάλλον , γεγονός που προκάλεσε κάποια αμφιβολία </a:t>
            </a:r>
            <a:r>
              <a:rPr lang="el-GR" dirty="0" smtClean="0">
                <a:latin typeface="Calibri" panose="020F0502020204030204" pitchFamily="34" charset="0"/>
                <a:ea typeface="Calibri" panose="020F0502020204030204" pitchFamily="34" charset="0"/>
                <a:cs typeface="Times New Roman" panose="02020603050405020304" pitchFamily="18" charset="0"/>
              </a:rPr>
              <a:t>ως </a:t>
            </a:r>
            <a:r>
              <a:rPr lang="el-GR" dirty="0">
                <a:latin typeface="Calibri" panose="020F0502020204030204" pitchFamily="34" charset="0"/>
                <a:ea typeface="Calibri" panose="020F0502020204030204" pitchFamily="34" charset="0"/>
                <a:cs typeface="Times New Roman" panose="02020603050405020304" pitchFamily="18" charset="0"/>
              </a:rPr>
              <a:t>προς την εγκυρότητά τους στον πραγματικό κόσμο. Κατά συνέπεια, οι περιβαλλοντικοί ψυχολόγοι άρχισαν να διεξάγουν μελέτες έξω από το εργαστήριο , επιτρέποντας στο πεδίο να συνεχίσει να εξελίσσεται. </a:t>
            </a:r>
            <a:endParaRPr lang="el-GR"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el-GR" dirty="0" smtClean="0">
                <a:latin typeface="Calibri" panose="020F0502020204030204" pitchFamily="34" charset="0"/>
                <a:ea typeface="Calibri" panose="020F0502020204030204" pitchFamily="34" charset="0"/>
                <a:cs typeface="Times New Roman" panose="02020603050405020304" pitchFamily="18" charset="0"/>
              </a:rPr>
              <a:t>Σήμερα </a:t>
            </a:r>
            <a:r>
              <a:rPr lang="el-GR" dirty="0">
                <a:latin typeface="Calibri" panose="020F0502020204030204" pitchFamily="34" charset="0"/>
                <a:ea typeface="Calibri" panose="020F0502020204030204" pitchFamily="34" charset="0"/>
                <a:cs typeface="Times New Roman" panose="02020603050405020304" pitchFamily="18" charset="0"/>
              </a:rPr>
              <a:t>η περιβαλλοντική ψυχολογία εφαρμόζεται σε πολλούς διαφορετικούς τομείς, όπως η αρχιτεκτονική και ο σχεδιασμός, τα τηλεοπτικά προγράμματα και οι διαφημίσεις</a:t>
            </a:r>
          </a:p>
        </p:txBody>
      </p:sp>
    </p:spTree>
    <p:extLst>
      <p:ext uri="{BB962C8B-B14F-4D97-AF65-F5344CB8AC3E}">
        <p14:creationId xmlns:p14="http://schemas.microsoft.com/office/powerpoint/2010/main" val="338284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ΠΨ	Ορισμοί</a:t>
            </a:r>
            <a:endParaRPr lang="el-GR" dirty="0"/>
          </a:p>
        </p:txBody>
      </p:sp>
      <p:sp>
        <p:nvSpPr>
          <p:cNvPr id="3" name="Θέση περιεχομένου 2"/>
          <p:cNvSpPr>
            <a:spLocks noGrp="1"/>
          </p:cNvSpPr>
          <p:nvPr>
            <p:ph idx="1"/>
          </p:nvPr>
        </p:nvSpPr>
        <p:spPr>
          <a:xfrm>
            <a:off x="501042" y="2603500"/>
            <a:ext cx="10910170" cy="3822352"/>
          </a:xfrm>
        </p:spPr>
        <p:txBody>
          <a:bodyPr>
            <a:normAutofit fontScale="92500" lnSpcReduction="10000"/>
          </a:bodyPr>
          <a:lstStyle/>
          <a:p>
            <a:pPr algn="just"/>
            <a:r>
              <a:rPr lang="el-GR" dirty="0">
                <a:latin typeface="Calibri" panose="020F0502020204030204" pitchFamily="34" charset="0"/>
                <a:ea typeface="Calibri" panose="020F0502020204030204" pitchFamily="34" charset="0"/>
                <a:cs typeface="Times New Roman" panose="02020603050405020304" pitchFamily="18" charset="0"/>
              </a:rPr>
              <a:t>οι </a:t>
            </a:r>
            <a:r>
              <a:rPr lang="el-GR" dirty="0" err="1">
                <a:latin typeface="Calibri" panose="020F0502020204030204" pitchFamily="34" charset="0"/>
                <a:ea typeface="Calibri" panose="020F0502020204030204" pitchFamily="34" charset="0"/>
                <a:cs typeface="Times New Roman" panose="02020603050405020304" pitchFamily="18" charset="0"/>
              </a:rPr>
              <a:t>Heimstra</a:t>
            </a:r>
            <a:r>
              <a:rPr lang="el-GR" dirty="0">
                <a:latin typeface="Calibri" panose="020F0502020204030204" pitchFamily="34" charset="0"/>
                <a:ea typeface="Calibri" panose="020F0502020204030204" pitchFamily="34" charset="0"/>
                <a:cs typeface="Times New Roman" panose="02020603050405020304" pitchFamily="18" charset="0"/>
              </a:rPr>
              <a:t> και </a:t>
            </a:r>
            <a:r>
              <a:rPr lang="el-GR" dirty="0" err="1">
                <a:latin typeface="Calibri" panose="020F0502020204030204" pitchFamily="34" charset="0"/>
                <a:ea typeface="Calibri" panose="020F0502020204030204" pitchFamily="34" charset="0"/>
                <a:cs typeface="Times New Roman" panose="02020603050405020304" pitchFamily="18" charset="0"/>
              </a:rPr>
              <a:t>McFarling</a:t>
            </a:r>
            <a:r>
              <a:rPr lang="el-GR" dirty="0">
                <a:latin typeface="Calibri" panose="020F0502020204030204" pitchFamily="34" charset="0"/>
                <a:ea typeface="Calibri" panose="020F0502020204030204" pitchFamily="34" charset="0"/>
                <a:cs typeface="Times New Roman" panose="02020603050405020304" pitchFamily="18" charset="0"/>
              </a:rPr>
              <a:t> (1974) ονομάζουν Περιβαλλοντική Ψυχολογία «τον τομέα που ασχολείται με τις σχέσεις μεταξύ της ανθρώπινης συμπεριφοράς και του φυσικού περιβάλλοντος του ανθρώπου»· </a:t>
            </a:r>
            <a:endParaRPr lang="el-GR"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el-GR" dirty="0">
                <a:latin typeface="Calibri" panose="020F0502020204030204" pitchFamily="34" charset="0"/>
                <a:ea typeface="Calibri" panose="020F0502020204030204" pitchFamily="34" charset="0"/>
                <a:cs typeface="Times New Roman" panose="02020603050405020304" pitchFamily="18" charset="0"/>
              </a:rPr>
              <a:t>ο </a:t>
            </a:r>
            <a:r>
              <a:rPr lang="el-GR" dirty="0" err="1">
                <a:latin typeface="Calibri" panose="020F0502020204030204" pitchFamily="34" charset="0"/>
                <a:ea typeface="Calibri" panose="020F0502020204030204" pitchFamily="34" charset="0"/>
                <a:cs typeface="Times New Roman" panose="02020603050405020304" pitchFamily="18" charset="0"/>
              </a:rPr>
              <a:t>Proshansky</a:t>
            </a:r>
            <a:r>
              <a:rPr lang="el-GR" dirty="0">
                <a:latin typeface="Calibri" panose="020F0502020204030204" pitchFamily="34" charset="0"/>
                <a:ea typeface="Calibri" panose="020F0502020204030204" pitchFamily="34" charset="0"/>
                <a:cs typeface="Times New Roman" panose="02020603050405020304" pitchFamily="18" charset="0"/>
              </a:rPr>
              <a:t> (1976) την ορίζει ως «προσπάθεια να βρεθούν εμπειρικές και θεωρητικές σχέσεις μεταξύ της συμπεριφοράς και της εμπειρίας του ατόμου από τη μια, και του χτιστού περιβάλλοντος από την </a:t>
            </a:r>
            <a:r>
              <a:rPr lang="el-GR" dirty="0" smtClean="0">
                <a:latin typeface="Calibri" panose="020F0502020204030204" pitchFamily="34" charset="0"/>
                <a:ea typeface="Calibri" panose="020F0502020204030204" pitchFamily="34" charset="0"/>
                <a:cs typeface="Times New Roman" panose="02020603050405020304" pitchFamily="18" charset="0"/>
              </a:rPr>
              <a:t>άλλη</a:t>
            </a:r>
          </a:p>
          <a:p>
            <a:pPr algn="just"/>
            <a:r>
              <a:rPr lang="el-GR" dirty="0" smtClean="0">
                <a:latin typeface="Calibri" panose="020F0502020204030204" pitchFamily="34" charset="0"/>
                <a:ea typeface="Calibri" panose="020F0502020204030204" pitchFamily="34" charset="0"/>
                <a:cs typeface="Times New Roman" panose="02020603050405020304" pitchFamily="18" charset="0"/>
              </a:rPr>
              <a:t>ο </a:t>
            </a:r>
            <a:r>
              <a:rPr lang="el-GR" dirty="0" err="1">
                <a:latin typeface="Calibri" panose="020F0502020204030204" pitchFamily="34" charset="0"/>
                <a:ea typeface="Calibri" panose="020F0502020204030204" pitchFamily="34" charset="0"/>
                <a:cs typeface="Times New Roman" panose="02020603050405020304" pitchFamily="18" charset="0"/>
              </a:rPr>
              <a:t>Kantowitz</a:t>
            </a:r>
            <a:r>
              <a:rPr lang="el-GR" dirty="0">
                <a:latin typeface="Calibri" panose="020F0502020204030204" pitchFamily="34" charset="0"/>
                <a:ea typeface="Calibri" panose="020F0502020204030204" pitchFamily="34" charset="0"/>
                <a:cs typeface="Times New Roman" panose="02020603050405020304" pitchFamily="18" charset="0"/>
              </a:rPr>
              <a:t> (1977) καθώς και ο </a:t>
            </a:r>
            <a:r>
              <a:rPr lang="el-GR" dirty="0" err="1">
                <a:latin typeface="Calibri" panose="020F0502020204030204" pitchFamily="34" charset="0"/>
                <a:ea typeface="Calibri" panose="020F0502020204030204" pitchFamily="34" charset="0"/>
                <a:cs typeface="Times New Roman" panose="02020603050405020304" pitchFamily="18" charset="0"/>
              </a:rPr>
              <a:t>Gifford</a:t>
            </a:r>
            <a:r>
              <a:rPr lang="el-GR" dirty="0">
                <a:latin typeface="Calibri" panose="020F0502020204030204" pitchFamily="34" charset="0"/>
                <a:ea typeface="Calibri" panose="020F0502020204030204" pitchFamily="34" charset="0"/>
                <a:cs typeface="Times New Roman" panose="02020603050405020304" pitchFamily="18" charset="0"/>
              </a:rPr>
              <a:t> (1997) θεωρούν ότι η Περιβαλλοντική Ψυχολογία περιλαμβάνει οπωσδήποτε τη μελέτη των αλληλεπιδράσεων μεταξύ του ατόμου και του φυσικού του </a:t>
            </a:r>
            <a:r>
              <a:rPr lang="el-GR" dirty="0" smtClean="0">
                <a:latin typeface="Calibri" panose="020F0502020204030204" pitchFamily="34" charset="0"/>
                <a:ea typeface="Calibri" panose="020F0502020204030204" pitchFamily="34" charset="0"/>
                <a:cs typeface="Times New Roman" panose="02020603050405020304" pitchFamily="18" charset="0"/>
              </a:rPr>
              <a:t>πλαισίου</a:t>
            </a:r>
          </a:p>
          <a:p>
            <a:pPr algn="just"/>
            <a:r>
              <a:rPr lang="el-GR" dirty="0">
                <a:latin typeface="Calibri" panose="020F0502020204030204" pitchFamily="34" charset="0"/>
                <a:ea typeface="Calibri" panose="020F0502020204030204" pitchFamily="34" charset="0"/>
                <a:cs typeface="Times New Roman" panose="02020603050405020304" pitchFamily="18" charset="0"/>
              </a:rPr>
              <a:t>Η περιβαλλοντική ψυχολογία είναι αυτή η περιοχή της ψυχολογίας που συνδέει και αναλύει τις αλληλεπιδράσεις και αλληλεξαρτήσεις των ανθρώπινων εμπειριών και πράξεων, με τις σχετιζόμενες όψεις του </a:t>
            </a:r>
            <a:r>
              <a:rPr lang="el-GR" dirty="0" err="1">
                <a:latin typeface="Calibri" panose="020F0502020204030204" pitchFamily="34" charset="0"/>
                <a:ea typeface="Calibri" panose="020F0502020204030204" pitchFamily="34" charset="0"/>
                <a:cs typeface="Times New Roman" panose="02020603050405020304" pitchFamily="18" charset="0"/>
              </a:rPr>
              <a:t>κοινωνικο</a:t>
            </a:r>
            <a:r>
              <a:rPr lang="el-GR" dirty="0">
                <a:latin typeface="Calibri" panose="020F0502020204030204" pitchFamily="34" charset="0"/>
                <a:ea typeface="Calibri" panose="020F0502020204030204" pitchFamily="34" charset="0"/>
                <a:cs typeface="Times New Roman" panose="02020603050405020304" pitchFamily="18" charset="0"/>
              </a:rPr>
              <a:t>-φυσικού περιβάλλοντος </a:t>
            </a:r>
            <a:r>
              <a:rPr lang="el-GR" dirty="0" smtClean="0">
                <a:latin typeface="Calibri" panose="020F0502020204030204" pitchFamily="34" charset="0"/>
                <a:ea typeface="Calibri" panose="020F0502020204030204" pitchFamily="34" charset="0"/>
                <a:cs typeface="Times New Roman" panose="02020603050405020304" pitchFamily="18" charset="0"/>
              </a:rPr>
              <a:t>(</a:t>
            </a:r>
            <a:r>
              <a:rPr lang="en-US" dirty="0" smtClean="0">
                <a:latin typeface="Calibri" panose="020F0502020204030204" pitchFamily="34" charset="0"/>
                <a:ea typeface="Calibri" panose="020F0502020204030204" pitchFamily="34" charset="0"/>
                <a:cs typeface="Times New Roman" panose="02020603050405020304" pitchFamily="18" charset="0"/>
              </a:rPr>
              <a:t>Canter D.</a:t>
            </a:r>
            <a:r>
              <a:rPr lang="el-GR" dirty="0" smtClean="0">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1999)</a:t>
            </a:r>
            <a:endParaRPr lang="el-GR" dirty="0" smtClean="0">
              <a:latin typeface="Calibri" panose="020F0502020204030204" pitchFamily="34" charset="0"/>
              <a:ea typeface="Calibri" panose="020F0502020204030204" pitchFamily="34" charset="0"/>
              <a:cs typeface="Times New Roman" panose="02020603050405020304" pitchFamily="18" charset="0"/>
            </a:endParaRPr>
          </a:p>
          <a:p>
            <a:r>
              <a:rPr lang="el-GR" dirty="0">
                <a:latin typeface="Calibri" panose="020F0502020204030204" pitchFamily="34" charset="0"/>
                <a:ea typeface="Calibri" panose="020F0502020204030204" pitchFamily="34" charset="0"/>
                <a:cs typeface="Times New Roman" panose="02020603050405020304" pitchFamily="18" charset="0"/>
              </a:rPr>
              <a:t>Η περιβαλλοντική ψυχολογία είναι ένας </a:t>
            </a:r>
            <a:r>
              <a:rPr lang="el-GR" b="1" dirty="0">
                <a:latin typeface="Calibri" panose="020F0502020204030204" pitchFamily="34" charset="0"/>
                <a:ea typeface="Calibri" panose="020F0502020204030204" pitchFamily="34" charset="0"/>
                <a:cs typeface="Times New Roman" panose="02020603050405020304" pitchFamily="18" charset="0"/>
              </a:rPr>
              <a:t>διεπιστημονικός τομέας</a:t>
            </a:r>
            <a:r>
              <a:rPr lang="el-GR" dirty="0">
                <a:latin typeface="Calibri" panose="020F0502020204030204" pitchFamily="34" charset="0"/>
                <a:ea typeface="Calibri" panose="020F0502020204030204" pitchFamily="34" charset="0"/>
                <a:cs typeface="Times New Roman" panose="02020603050405020304" pitchFamily="18" charset="0"/>
              </a:rPr>
              <a:t> που επικεντρώνεται στην αλληλεπίδραση μεταξύ των ατόμων και των περιβαλλόντων τους. Εξετάζει τον τρόπο με τον οποίο το φυσικό περιβάλλον και τα χτισμένα περιβάλλοντά μας </a:t>
            </a:r>
            <a:r>
              <a:rPr lang="el-GR" b="1" dirty="0">
                <a:latin typeface="Calibri" panose="020F0502020204030204" pitchFamily="34" charset="0"/>
                <a:ea typeface="Calibri" panose="020F0502020204030204" pitchFamily="34" charset="0"/>
                <a:cs typeface="Times New Roman" panose="02020603050405020304" pitchFamily="18" charset="0"/>
              </a:rPr>
              <a:t>διαμορφώνουν</a:t>
            </a:r>
            <a:r>
              <a:rPr lang="el-GR" dirty="0">
                <a:latin typeface="Calibri" panose="020F0502020204030204" pitchFamily="34" charset="0"/>
                <a:ea typeface="Calibri" panose="020F0502020204030204" pitchFamily="34" charset="0"/>
                <a:cs typeface="Times New Roman" panose="02020603050405020304" pitchFamily="18" charset="0"/>
              </a:rPr>
              <a:t> ως άτομα. Το πεδίο ορίζει τον όρο περιβάλλον γενικά, περιλαμβάνοντας φυσικά περιβάλλοντα , κοινωνικές ρυθμίσεις , </a:t>
            </a:r>
            <a:r>
              <a:rPr lang="el-GR" dirty="0" smtClean="0">
                <a:latin typeface="Calibri" panose="020F0502020204030204" pitchFamily="34" charset="0"/>
                <a:ea typeface="Calibri" panose="020F0502020204030204" pitchFamily="34" charset="0"/>
                <a:cs typeface="Times New Roman" panose="02020603050405020304" pitchFamily="18" charset="0"/>
              </a:rPr>
              <a:t>περιβάλλοντα </a:t>
            </a:r>
            <a:r>
              <a:rPr lang="el-GR" dirty="0">
                <a:latin typeface="Calibri" panose="020F0502020204030204" pitchFamily="34" charset="0"/>
                <a:ea typeface="Calibri" panose="020F0502020204030204" pitchFamily="34" charset="0"/>
                <a:cs typeface="Times New Roman" panose="02020603050405020304" pitchFamily="18" charset="0"/>
              </a:rPr>
              <a:t>μάθησης και περιβάλλοντα </a:t>
            </a:r>
            <a:r>
              <a:rPr lang="el-GR" dirty="0" smtClean="0">
                <a:latin typeface="Calibri" panose="020F0502020204030204" pitchFamily="34" charset="0"/>
                <a:ea typeface="Calibri" panose="020F0502020204030204" pitchFamily="34" charset="0"/>
                <a:cs typeface="Times New Roman" panose="02020603050405020304" pitchFamily="18" charset="0"/>
              </a:rPr>
              <a:t>πληροφόρησης (</a:t>
            </a:r>
            <a:r>
              <a:rPr lang="el-GR" dirty="0" err="1" smtClean="0">
                <a:latin typeface="Calibri" panose="020F0502020204030204" pitchFamily="34" charset="0"/>
                <a:ea typeface="Calibri" panose="020F0502020204030204" pitchFamily="34" charset="0"/>
                <a:cs typeface="Times New Roman" panose="02020603050405020304" pitchFamily="18" charset="0"/>
              </a:rPr>
              <a:t>βικιπαίδεια</a:t>
            </a:r>
            <a:r>
              <a:rPr lang="el-GR" dirty="0" smtClean="0">
                <a:latin typeface="Calibri" panose="020F0502020204030204" pitchFamily="34" charset="0"/>
                <a:ea typeface="Calibri" panose="020F0502020204030204" pitchFamily="34" charset="0"/>
                <a:cs typeface="Times New Roman" panose="02020603050405020304" pitchFamily="18" charset="0"/>
              </a:rPr>
              <a:t>)</a:t>
            </a:r>
          </a:p>
          <a:p>
            <a:endParaRPr lang="el-GR" dirty="0" smtClean="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937279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ΠΨ	Στόχος, Μοντέλο</a:t>
            </a:r>
            <a:endParaRPr lang="el-GR" dirty="0"/>
          </a:p>
        </p:txBody>
      </p:sp>
      <p:sp>
        <p:nvSpPr>
          <p:cNvPr id="3" name="Θέση περιεχομένου 2"/>
          <p:cNvSpPr>
            <a:spLocks noGrp="1"/>
          </p:cNvSpPr>
          <p:nvPr>
            <p:ph idx="1"/>
          </p:nvPr>
        </p:nvSpPr>
        <p:spPr>
          <a:xfrm>
            <a:off x="551145" y="2793303"/>
            <a:ext cx="11022904" cy="3845491"/>
          </a:xfrm>
        </p:spPr>
        <p:txBody>
          <a:bodyPr>
            <a:normAutofit/>
          </a:bodyPr>
          <a:lstStyle/>
          <a:p>
            <a:pPr algn="just">
              <a:lnSpc>
                <a:spcPct val="80000"/>
              </a:lnSpc>
            </a:pPr>
            <a:r>
              <a:rPr lang="el-GR" sz="1700" b="1" u="sng" dirty="0">
                <a:latin typeface="Calibri" panose="020F0502020204030204" pitchFamily="34" charset="0"/>
                <a:ea typeface="Calibri" panose="020F0502020204030204" pitchFamily="34" charset="0"/>
                <a:cs typeface="Times New Roman" panose="02020603050405020304" pitchFamily="18" charset="0"/>
              </a:rPr>
              <a:t>Στόχος</a:t>
            </a:r>
            <a:r>
              <a:rPr lang="el-GR" sz="1700" dirty="0">
                <a:latin typeface="Calibri" panose="020F0502020204030204" pitchFamily="34" charset="0"/>
                <a:ea typeface="Calibri" panose="020F0502020204030204" pitchFamily="34" charset="0"/>
                <a:cs typeface="Times New Roman" panose="02020603050405020304" pitchFamily="18" charset="0"/>
              </a:rPr>
              <a:t>: έρευνα </a:t>
            </a:r>
            <a:r>
              <a:rPr lang="el-GR" sz="1700" dirty="0" smtClean="0">
                <a:latin typeface="Calibri" panose="020F0502020204030204" pitchFamily="34" charset="0"/>
                <a:ea typeface="Calibri" panose="020F0502020204030204" pitchFamily="34" charset="0"/>
                <a:cs typeface="Times New Roman" panose="02020603050405020304" pitchFamily="18" charset="0"/>
              </a:rPr>
              <a:t>με στόχο την </a:t>
            </a:r>
            <a:r>
              <a:rPr lang="el-GR" sz="1700" b="1" dirty="0">
                <a:latin typeface="Calibri" panose="020F0502020204030204" pitchFamily="34" charset="0"/>
                <a:ea typeface="Calibri" panose="020F0502020204030204" pitchFamily="34" charset="0"/>
                <a:cs typeface="Times New Roman" panose="02020603050405020304" pitchFamily="18" charset="0"/>
              </a:rPr>
              <a:t>επίλυση σύνθετων περιβαλλοντικών </a:t>
            </a:r>
            <a:r>
              <a:rPr lang="el-GR" sz="1700" dirty="0">
                <a:latin typeface="Calibri" panose="020F0502020204030204" pitchFamily="34" charset="0"/>
                <a:ea typeface="Calibri" panose="020F0502020204030204" pitchFamily="34" charset="0"/>
                <a:cs typeface="Times New Roman" panose="02020603050405020304" pitchFamily="18" charset="0"/>
              </a:rPr>
              <a:t>προβλημάτων </a:t>
            </a:r>
            <a:r>
              <a:rPr lang="el-GR" sz="1700" dirty="0" smtClean="0">
                <a:latin typeface="Calibri" panose="020F0502020204030204" pitchFamily="34" charset="0"/>
                <a:ea typeface="Calibri" panose="020F0502020204030204" pitchFamily="34" charset="0"/>
                <a:cs typeface="Times New Roman" panose="02020603050405020304" pitchFamily="18" charset="0"/>
              </a:rPr>
              <a:t>και την </a:t>
            </a:r>
            <a:r>
              <a:rPr lang="el-GR" sz="1700" b="1" dirty="0">
                <a:latin typeface="Calibri" panose="020F0502020204030204" pitchFamily="34" charset="0"/>
                <a:ea typeface="Calibri" panose="020F0502020204030204" pitchFamily="34" charset="0"/>
                <a:cs typeface="Times New Roman" panose="02020603050405020304" pitchFamily="18" charset="0"/>
              </a:rPr>
              <a:t>επιδίωξη της ατομικής ευημερίας</a:t>
            </a:r>
            <a:r>
              <a:rPr lang="el-GR" sz="1700" dirty="0">
                <a:latin typeface="Calibri" panose="020F0502020204030204" pitchFamily="34" charset="0"/>
                <a:ea typeface="Calibri" panose="020F0502020204030204" pitchFamily="34" charset="0"/>
                <a:cs typeface="Times New Roman" panose="02020603050405020304" pitchFamily="18" charset="0"/>
              </a:rPr>
              <a:t> μέσα σε μια ευρύτερη </a:t>
            </a:r>
            <a:r>
              <a:rPr lang="el-GR" sz="1700" dirty="0" smtClean="0">
                <a:latin typeface="Calibri" panose="020F0502020204030204" pitchFamily="34" charset="0"/>
                <a:ea typeface="Calibri" panose="020F0502020204030204" pitchFamily="34" charset="0"/>
                <a:cs typeface="Times New Roman" panose="02020603050405020304" pitchFamily="18" charset="0"/>
              </a:rPr>
              <a:t>κοινωνία</a:t>
            </a:r>
          </a:p>
          <a:p>
            <a:pPr algn="just">
              <a:lnSpc>
                <a:spcPct val="80000"/>
              </a:lnSpc>
            </a:pPr>
            <a:r>
              <a:rPr lang="el-GR" sz="1700" dirty="0" smtClean="0">
                <a:latin typeface="Calibri" panose="020F0502020204030204" pitchFamily="34" charset="0"/>
                <a:ea typeface="Calibri" panose="020F0502020204030204" pitchFamily="34" charset="0"/>
                <a:cs typeface="Times New Roman" panose="02020603050405020304" pitchFamily="18" charset="0"/>
              </a:rPr>
              <a:t>Κατά </a:t>
            </a:r>
            <a:r>
              <a:rPr lang="el-GR" sz="1700" dirty="0">
                <a:latin typeface="Calibri" panose="020F0502020204030204" pitchFamily="34" charset="0"/>
                <a:ea typeface="Calibri" panose="020F0502020204030204" pitchFamily="34" charset="0"/>
                <a:cs typeface="Times New Roman" panose="02020603050405020304" pitchFamily="18" charset="0"/>
              </a:rPr>
              <a:t>την επίλυση προβλημάτων που αφορούν αλληλεπιδράσεις ανθρώπου-περιβάλλοντος , είτε παγκόσμιες είτε τοπικές, </a:t>
            </a:r>
            <a:r>
              <a:rPr lang="el-GR" sz="1700" dirty="0" smtClean="0">
                <a:latin typeface="Calibri" panose="020F0502020204030204" pitchFamily="34" charset="0"/>
                <a:ea typeface="Calibri" panose="020F0502020204030204" pitchFamily="34" charset="0"/>
                <a:cs typeface="Times New Roman" panose="02020603050405020304" pitchFamily="18" charset="0"/>
              </a:rPr>
              <a:t>δημιουργείται ένα </a:t>
            </a:r>
            <a:r>
              <a:rPr lang="el-GR" sz="1700" b="1" dirty="0">
                <a:latin typeface="Calibri" panose="020F0502020204030204" pitchFamily="34" charset="0"/>
                <a:ea typeface="Calibri" panose="020F0502020204030204" pitchFamily="34" charset="0"/>
                <a:cs typeface="Times New Roman" panose="02020603050405020304" pitchFamily="18" charset="0"/>
              </a:rPr>
              <a:t>μοντέλο ανθρώπινης φύσης </a:t>
            </a:r>
            <a:r>
              <a:rPr lang="el-GR" sz="1700" dirty="0">
                <a:latin typeface="Calibri" panose="020F0502020204030204" pitchFamily="34" charset="0"/>
                <a:ea typeface="Calibri" panose="020F0502020204030204" pitchFamily="34" charset="0"/>
                <a:cs typeface="Times New Roman" panose="02020603050405020304" pitchFamily="18" charset="0"/>
              </a:rPr>
              <a:t>που να προβλέπει τις περιβαλλοντικές συνθήκες κάτω από τις οποίες ο άνθρωπος θα ανταποκριθεί καλά. </a:t>
            </a:r>
            <a:endParaRPr lang="el-GR" sz="17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80000"/>
              </a:lnSpc>
            </a:pPr>
            <a:r>
              <a:rPr lang="el-GR" sz="1700" dirty="0" smtClean="0">
                <a:latin typeface="Calibri" panose="020F0502020204030204" pitchFamily="34" charset="0"/>
                <a:ea typeface="Calibri" panose="020F0502020204030204" pitchFamily="34" charset="0"/>
                <a:cs typeface="Times New Roman" panose="02020603050405020304" pitchFamily="18" charset="0"/>
              </a:rPr>
              <a:t>Αυτό </a:t>
            </a:r>
            <a:r>
              <a:rPr lang="el-GR" sz="1700" dirty="0">
                <a:latin typeface="Calibri" panose="020F0502020204030204" pitchFamily="34" charset="0"/>
                <a:ea typeface="Calibri" panose="020F0502020204030204" pitchFamily="34" charset="0"/>
                <a:cs typeface="Times New Roman" panose="02020603050405020304" pitchFamily="18" charset="0"/>
              </a:rPr>
              <a:t>το μοντέλο μπορεί να σας βοηθήσει να σχεδιάσετε, να διαχειριστείτε, να προστατεύσετε και / ή να αποκαταστήσετε περιβάλλοντα που βελτιώνουν την εύλογη συμπεριφορά, να προβλέψετε τα πιθανά αποτελέσματα όταν δεν πληρούνται αυτές οι συνθήκες και να εντοπίσετε καταστάσεις προβλημάτων. </a:t>
            </a:r>
            <a:endParaRPr lang="el-GR" sz="17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80000"/>
              </a:lnSpc>
            </a:pPr>
            <a:r>
              <a:rPr lang="el-GR" sz="1700" dirty="0" smtClean="0">
                <a:latin typeface="Calibri" panose="020F0502020204030204" pitchFamily="34" charset="0"/>
                <a:ea typeface="Calibri" panose="020F0502020204030204" pitchFamily="34" charset="0"/>
                <a:cs typeface="Times New Roman" panose="02020603050405020304" pitchFamily="18" charset="0"/>
              </a:rPr>
              <a:t>Η ΠΨ αναπτύσσει </a:t>
            </a:r>
            <a:r>
              <a:rPr lang="el-GR" sz="1700" dirty="0">
                <a:latin typeface="Calibri" panose="020F0502020204030204" pitchFamily="34" charset="0"/>
                <a:ea typeface="Calibri" panose="020F0502020204030204" pitchFamily="34" charset="0"/>
                <a:cs typeface="Times New Roman" panose="02020603050405020304" pitchFamily="18" charset="0"/>
              </a:rPr>
              <a:t>ένα τέτοιο μοντέλο ανθρώπινης φύσης διατηρώντας ταυτόχρονα μια ευρεία και εγγενώς </a:t>
            </a:r>
            <a:r>
              <a:rPr lang="el-GR" sz="1700" b="1" dirty="0" err="1">
                <a:latin typeface="Calibri" panose="020F0502020204030204" pitchFamily="34" charset="0"/>
                <a:ea typeface="Calibri" panose="020F0502020204030204" pitchFamily="34" charset="0"/>
                <a:cs typeface="Times New Roman" panose="02020603050405020304" pitchFamily="18" charset="0"/>
              </a:rPr>
              <a:t>πολυεπιστημονική</a:t>
            </a:r>
            <a:r>
              <a:rPr lang="el-GR" sz="1700" b="1" dirty="0">
                <a:latin typeface="Calibri" panose="020F0502020204030204" pitchFamily="34" charset="0"/>
                <a:ea typeface="Calibri" panose="020F0502020204030204" pitchFamily="34" charset="0"/>
                <a:cs typeface="Times New Roman" panose="02020603050405020304" pitchFamily="18" charset="0"/>
              </a:rPr>
              <a:t> </a:t>
            </a:r>
            <a:r>
              <a:rPr lang="el-GR" sz="1700" dirty="0">
                <a:latin typeface="Calibri" panose="020F0502020204030204" pitchFamily="34" charset="0"/>
                <a:ea typeface="Calibri" panose="020F0502020204030204" pitchFamily="34" charset="0"/>
                <a:cs typeface="Times New Roman" panose="02020603050405020304" pitchFamily="18" charset="0"/>
              </a:rPr>
              <a:t>εστίαση. </a:t>
            </a:r>
            <a:endParaRPr lang="el-GR" sz="17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80000"/>
              </a:lnSpc>
            </a:pPr>
            <a:endParaRPr lang="el-GR" sz="17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6858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ΠΨ	Προσανατολισμός</a:t>
            </a:r>
            <a:endParaRPr lang="el-GR" dirty="0"/>
          </a:p>
        </p:txBody>
      </p:sp>
      <p:sp>
        <p:nvSpPr>
          <p:cNvPr id="3" name="Θέση περιεχομένου 2"/>
          <p:cNvSpPr>
            <a:spLocks noGrp="1"/>
          </p:cNvSpPr>
          <p:nvPr>
            <p:ph idx="1"/>
          </p:nvPr>
        </p:nvSpPr>
        <p:spPr>
          <a:xfrm>
            <a:off x="175364" y="2590973"/>
            <a:ext cx="11736888" cy="4122977"/>
          </a:xfrm>
        </p:spPr>
        <p:txBody>
          <a:bodyPr>
            <a:normAutofit/>
          </a:bodyPr>
          <a:lstStyle/>
          <a:p>
            <a:pPr algn="just">
              <a:lnSpc>
                <a:spcPct val="80000"/>
              </a:lnSpc>
            </a:pPr>
            <a:r>
              <a:rPr lang="el-GR" sz="1700" dirty="0">
                <a:latin typeface="Calibri" panose="020F0502020204030204" pitchFamily="34" charset="0"/>
                <a:ea typeface="Calibri" panose="020F0502020204030204" pitchFamily="34" charset="0"/>
                <a:cs typeface="Times New Roman" panose="02020603050405020304" pitchFamily="18" charset="0"/>
              </a:rPr>
              <a:t>Η περιβαλλοντική ψυχολογία </a:t>
            </a:r>
            <a:r>
              <a:rPr lang="el-GR" sz="1700" b="1" dirty="0">
                <a:latin typeface="Calibri" panose="020F0502020204030204" pitchFamily="34" charset="0"/>
                <a:ea typeface="Calibri" panose="020F0502020204030204" pitchFamily="34" charset="0"/>
                <a:cs typeface="Times New Roman" panose="02020603050405020304" pitchFamily="18" charset="0"/>
              </a:rPr>
              <a:t>αντιμετωπίζει</a:t>
            </a:r>
            <a:r>
              <a:rPr lang="el-GR" sz="1700" dirty="0">
                <a:latin typeface="Calibri" panose="020F0502020204030204" pitchFamily="34" charset="0"/>
                <a:ea typeface="Calibri" panose="020F0502020204030204" pitchFamily="34" charset="0"/>
                <a:cs typeface="Times New Roman" panose="02020603050405020304" pitchFamily="18" charset="0"/>
              </a:rPr>
              <a:t> τα περιβαλλοντικά προβλήματα όπως η πυκνότητα και ο συνωστισμός, η ηχορύπανση , η υποβαθμισμένη διαβίωση και η αστική αποσύνθεση . (π.χ. ο θόρυβος αυξάνει το περιβαλλοντικό άγχος</a:t>
            </a:r>
            <a:r>
              <a:rPr lang="el-GR" sz="17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80000"/>
              </a:lnSpc>
            </a:pPr>
            <a:r>
              <a:rPr lang="el-GR" sz="1700" dirty="0">
                <a:latin typeface="Calibri" panose="020F0502020204030204" pitchFamily="34" charset="0"/>
                <a:ea typeface="Calibri" panose="020F0502020204030204" pitchFamily="34" charset="0"/>
                <a:cs typeface="Times New Roman" panose="02020603050405020304" pitchFamily="18" charset="0"/>
              </a:rPr>
              <a:t>Εξετάζει τέτοια ανόμοια θέματα όπως η κοινή διαχείριση των πόρων , ο τρόπος προσέγγισης σε πολύπλοκες συνθήκες, η επίδραση του περιβαλλοντικού άγχους στην ανθρώπινη απόδοση, τα χαρακτηριστικά των αποκαταστατικών περιβαλλόντων , η επεξεργασία ανθρώπινων πληροφοριών, και την προώθηση της διαρκούς συμπεριφοράς διατήρησης. </a:t>
            </a:r>
            <a:endParaRPr lang="el-GR" sz="17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80000"/>
              </a:lnSpc>
            </a:pPr>
            <a:r>
              <a:rPr lang="el-GR" sz="1700" dirty="0">
                <a:latin typeface="Calibri" panose="020F0502020204030204" pitchFamily="34" charset="0"/>
                <a:ea typeface="Calibri" panose="020F0502020204030204" pitchFamily="34" charset="0"/>
                <a:cs typeface="Times New Roman" panose="02020603050405020304" pitchFamily="18" charset="0"/>
              </a:rPr>
              <a:t>Εκτός από τους ερευνητικούς ψυχολόγους, γεωγράφοι , οικονομολόγοι , </a:t>
            </a:r>
            <a:r>
              <a:rPr lang="el-GR" sz="1700" b="1" dirty="0">
                <a:latin typeface="Calibri" panose="020F0502020204030204" pitchFamily="34" charset="0"/>
                <a:ea typeface="Calibri" panose="020F0502020204030204" pitchFamily="34" charset="0"/>
                <a:cs typeface="Times New Roman" panose="02020603050405020304" pitchFamily="18" charset="0"/>
              </a:rPr>
              <a:t>αρχιτέκτονες τοπίου</a:t>
            </a:r>
            <a:r>
              <a:rPr lang="el-GR" sz="1700" dirty="0">
                <a:latin typeface="Calibri" panose="020F0502020204030204" pitchFamily="34" charset="0"/>
                <a:ea typeface="Calibri" panose="020F0502020204030204" pitchFamily="34" charset="0"/>
                <a:cs typeface="Times New Roman" panose="02020603050405020304" pitchFamily="18" charset="0"/>
              </a:rPr>
              <a:t>, υπεύθυνοι για τη χάραξη πολιτικής , κοινωνιολόγοι , ανθρωπολόγοι , εκπαιδευτικοί και κατασκευαστές προϊόντων έχουν ανακαλύψει και συμμετάσχουν σε αυτόν τον τομέα</a:t>
            </a:r>
          </a:p>
          <a:p>
            <a:pPr algn="just">
              <a:lnSpc>
                <a:spcPct val="80000"/>
              </a:lnSpc>
            </a:pPr>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80000"/>
              </a:lnSpc>
            </a:pPr>
            <a:endParaRPr lang="el-GR" sz="17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80000"/>
              </a:lnSpc>
            </a:pPr>
            <a:endParaRPr lang="el-GR"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4656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Οικοψυχολογία	</a:t>
            </a:r>
            <a:r>
              <a:rPr lang="en-US" dirty="0" smtClean="0"/>
              <a:t>Intro</a:t>
            </a:r>
            <a:endParaRPr lang="el-GR" dirty="0"/>
          </a:p>
        </p:txBody>
      </p:sp>
      <p:sp>
        <p:nvSpPr>
          <p:cNvPr id="3" name="Θέση περιεχομένου 2"/>
          <p:cNvSpPr>
            <a:spLocks noGrp="1"/>
          </p:cNvSpPr>
          <p:nvPr>
            <p:ph idx="1"/>
          </p:nvPr>
        </p:nvSpPr>
        <p:spPr>
          <a:xfrm>
            <a:off x="212942" y="2603500"/>
            <a:ext cx="11736888" cy="3910034"/>
          </a:xfrm>
        </p:spPr>
        <p:txBody>
          <a:bodyPr>
            <a:normAutofit fontScale="92500"/>
          </a:bodyPr>
          <a:lstStyle/>
          <a:p>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ένας παράγοντας διαμόρφωσης </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της ανθρώπινης συμπεριφοράς του </a:t>
            </a:r>
            <a:r>
              <a:rPr lang="el-GR"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παραλήφθηκε</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σημαντικά  ήταν το </a:t>
            </a:r>
            <a:r>
              <a:rPr lang="el-G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φυσικό περιβάλλον</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 και το πως η ψυχική ισορροπία του ατόμου επηρεάζει και  επηρεάζεται από </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αυτό.</a:t>
            </a:r>
          </a:p>
          <a:p>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Τ</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α τελευταία χρόνια, ιδιαίτερα με την ανάπτυξη των αστικών κέντρων και τον δυτικό τρόπο ζωής, ο σύγχρονος άνθρωπος χαρακτηρίζεται από την </a:t>
            </a:r>
            <a:r>
              <a:rPr lang="el-GR"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αποξένωση</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του από τη φύση και την αντίληψη του σε σχέση με την </a:t>
            </a:r>
            <a:r>
              <a:rPr lang="el-GR"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κυριαρχία</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του σε αυτήν</a:t>
            </a:r>
          </a:p>
          <a:p>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Το αποτέλεσμα δεν έχει να κάνει μόνο με τη νοσηρότητα του πλανήτη, αλλά και με την </a:t>
            </a:r>
            <a:r>
              <a:rPr lang="el-G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απομάκρυνση του ανθρώπου</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 από τις φυσικές του λειτουργίες σε σωματικό και ψυχικό </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επίπεδο</a:t>
            </a:r>
          </a:p>
          <a:p>
            <a:pPr algn="just"/>
            <a:r>
              <a:rPr lang="el-G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Μέσα σε αυτά τα δεδομένα γεννήθηκε η Οικοψυχολογία</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  Έρευνες από άλλες επιστήμες όπως η βιολογία και η κοινωνιολογία,  συγκλίνουν  στο πόσο η έλλειψη της φύσης  μπορεί να αλλάξει την ανθρώπινη συμπεριφορά στις </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πόλεις</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Σ</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ήμερα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μαθήματα οικοψυχολογίας διδάσκονται ακόμα και στο </a:t>
            </a:r>
            <a:r>
              <a:rPr lang="el-G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Harvard</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 και σε άλλα κορυφαία πανεπιστήμια. Επιστήμονες στο Πανεπιστήμιο του Χάρβαρντ υποστηρίζουν ότι οι άνθρωποι έχουν μια </a:t>
            </a:r>
            <a:r>
              <a:rPr lang="el-G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έμφυτη συγγένεια με το φυσικό κόσμο</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προφανώς,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μια εσωτερική βιολογική ανάγκη που είναι χρήσιμη για την ανάπτυξή μας. Η άποψη στηρίζεται σε μια σωρεία ερευνών στο πως οι άνθρωποι ανταποκρίνονται σε ανοιχτά πράσινα τοπία, διασκορπισμένα δέντρα, λιβάδια, νερά, και υπερυψωμένα τοπία.</a:t>
            </a:r>
            <a:endParaRPr lang="el-GR" dirty="0"/>
          </a:p>
        </p:txBody>
      </p:sp>
    </p:spTree>
    <p:extLst>
      <p:ext uri="{BB962C8B-B14F-4D97-AF65-F5344CB8AC3E}">
        <p14:creationId xmlns:p14="http://schemas.microsoft.com/office/powerpoint/2010/main" val="1149370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54954" y="642938"/>
            <a:ext cx="8761413" cy="1428750"/>
          </a:xfrm>
        </p:spPr>
        <p:txBody>
          <a:bodyPr/>
          <a:lstStyle/>
          <a:p>
            <a:r>
              <a:rPr lang="en-US" dirty="0" smtClean="0"/>
              <a:t>ECOPSYCHOLOGY: Meaning, Definition, Explanation</a:t>
            </a:r>
            <a:endParaRPr lang="el-GR" dirty="0"/>
          </a:p>
        </p:txBody>
      </p:sp>
      <p:pic>
        <p:nvPicPr>
          <p:cNvPr id="4" name="What is ECOPSYCHOLOGY What does ECOPSYCHOLOGY mean ECOPSYCHOLOGY meaning  explanation (1)">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35200" y="2603500"/>
            <a:ext cx="6665913" cy="3416300"/>
          </a:xfrm>
        </p:spPr>
      </p:pic>
    </p:spTree>
    <p:extLst>
      <p:ext uri="{BB962C8B-B14F-4D97-AF65-F5344CB8AC3E}">
        <p14:creationId xmlns:p14="http://schemas.microsoft.com/office/powerpoint/2010/main" val="5397092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Οικοψυχολογία	Ορισμός</a:t>
            </a:r>
            <a:endParaRPr lang="el-GR" dirty="0"/>
          </a:p>
        </p:txBody>
      </p:sp>
      <p:sp>
        <p:nvSpPr>
          <p:cNvPr id="3" name="Θέση περιεχομένου 2"/>
          <p:cNvSpPr>
            <a:spLocks noGrp="1"/>
          </p:cNvSpPr>
          <p:nvPr>
            <p:ph idx="1"/>
          </p:nvPr>
        </p:nvSpPr>
        <p:spPr>
          <a:xfrm>
            <a:off x="496389" y="2603500"/>
            <a:ext cx="11273245" cy="3416300"/>
          </a:xfrm>
        </p:spPr>
        <p:txBody>
          <a:bodyPr>
            <a:normAutofit fontScale="92500" lnSpcReduction="10000"/>
          </a:bodyPr>
          <a:lstStyle/>
          <a:p>
            <a:pPr algn="just"/>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Σύμφωνα με τον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Anderson, </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G</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η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οικοψυχολογία μελετά τη </a:t>
            </a:r>
            <a:r>
              <a:rPr lang="el-G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σχέση</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 μεταξύ </a:t>
            </a:r>
            <a:r>
              <a:rPr lang="el-G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ανθρώπινων όντων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και </a:t>
            </a:r>
            <a:r>
              <a:rPr lang="el-G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φυσικού κόσμου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μέσω οικολογικών και ψυχολογικών αρχών. </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Επιδιώκει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να αναπτύξει και να </a:t>
            </a:r>
            <a:r>
              <a:rPr lang="el-G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κατανοήσει</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 τρόπους επέκτασης της συναισθηματικής σχέσης μεταξύ ατόμων και φυσικού κόσμου βοηθώντας έτσι τα άτομα να </a:t>
            </a:r>
            <a:r>
              <a:rPr lang="el-G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αναπτύξουν βιώσιμο τρόπο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ζωής και να </a:t>
            </a:r>
            <a:r>
              <a:rPr lang="el-G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αποκαταστήσουν</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 την αποξένωση από τη φύση.</a:t>
            </a:r>
            <a:endPar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Η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οικοψυχολογία είναι η σύγχρονη τάση της ψυχολογίας να διερευνήσει κατά πόσο η έλλειψη της επαφής μας με τη φύση και η επανένταξή μας σε φυσικές δραστηριότητες και τεχνικές επηρεάζει την ψυχική μας </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ισορροπία</a:t>
            </a:r>
          </a:p>
          <a:p>
            <a:pPr algn="just"/>
            <a:r>
              <a:rPr lang="el-G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O όρος   </a:t>
            </a:r>
            <a:r>
              <a:rPr lang="el-GR"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Ecopsychology</a:t>
            </a:r>
            <a:r>
              <a:rPr lang="el-G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-από τις ελληνικές λέξεις οικολογία και ψυχολογία- χρησιμοποιήθηκε πρώτα από τον </a:t>
            </a:r>
            <a:r>
              <a:rPr lang="el-GR"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Theodore</a:t>
            </a:r>
            <a:r>
              <a:rPr lang="el-G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l-GR"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Roszak</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 καθηγητή ιστορίας στο πανεπιστήμιο της Καλιφόρνια και συγγραφέα του βιβλίου «Η φωνή της γης». Υποστηρίζει ότι η μοντέρνα ψυχολογία έχει διαχωρίσει την εσωτερική από την εξωτερική ζωή και έχουμε καταπιέσει το «</a:t>
            </a:r>
            <a:r>
              <a:rPr lang="el-G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οικολογικό μας ασυνείδητο</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 που μας συνδέει με την ανάπτυξη της γης</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algn="just"/>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Η Οικοψυχολογία </a:t>
            </a:r>
            <a:r>
              <a:rPr lang="el-GR"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είναι μια</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  θεωρητική και πρακτική προσέγγιση στην εξισορρόπηση της ανθρώπινης ψυχής μέσα από την επίτευξη μιας πλανητικής ισορροπίας που με τη σειρά της θα ευεργετούσε και την ανθρώπινη ισορροπία</a:t>
            </a:r>
            <a:endParaRPr lang="el-GR" dirty="0"/>
          </a:p>
        </p:txBody>
      </p:sp>
    </p:spTree>
    <p:extLst>
      <p:ext uri="{BB962C8B-B14F-4D97-AF65-F5344CB8AC3E}">
        <p14:creationId xmlns:p14="http://schemas.microsoft.com/office/powerpoint/2010/main" val="3545290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Οικοψυχολογία	Αρχές</a:t>
            </a:r>
            <a:endParaRPr lang="el-GR" dirty="0"/>
          </a:p>
        </p:txBody>
      </p:sp>
      <p:sp>
        <p:nvSpPr>
          <p:cNvPr id="3" name="Θέση περιεχομένου 2"/>
          <p:cNvSpPr>
            <a:spLocks noGrp="1"/>
          </p:cNvSpPr>
          <p:nvPr>
            <p:ph idx="1"/>
          </p:nvPr>
        </p:nvSpPr>
        <p:spPr>
          <a:xfrm>
            <a:off x="418012" y="2603499"/>
            <a:ext cx="11338560" cy="4032431"/>
          </a:xfrm>
        </p:spPr>
        <p:txBody>
          <a:bodyPr>
            <a:normAutofit lnSpcReduction="10000"/>
          </a:bodyPr>
          <a:lstStyle/>
          <a:p>
            <a:pPr algn="just"/>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Μια κεντρική προϋπόθεση της οικοψυχολογίας είναι ότι ενώ σήμερα το </a:t>
            </a:r>
            <a:r>
              <a:rPr lang="el-GR"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ανθρώπινο μυαλό</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επηρεάζεται και διαμορφώνεται από τον σύγχρονο κοινωνικό κόσμο, η βαθιά δομή του είναι αναπόφευκτα προσαρμοσμένη στο φυσικό περιβάλλον στο οποίο εξελίχθηκε</a:t>
            </a:r>
          </a:p>
          <a:p>
            <a:pPr algn="just"/>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Σύμφωνα με το βιολόγο EO </a:t>
            </a:r>
            <a:r>
              <a:rPr lang="el-GR" sz="17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Wilson</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τα ανθρώπινα όντα έχουν ένα έμφυτο ένστικτο να συνδεθούν συναισθηματικά με τη φύση</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Η οικοψυχολογία εξετάζει τους λόγους για τους οποίους οι άνθρωποι συνεχίζουν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την περιβαλλοντικά βλαπτική συμπεριφορά</a:t>
            </a:r>
            <a:r>
              <a:rPr lang="en-US"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καταστρέφοντας τον ίδιο το βιότοπο που μας στηρίζει </a:t>
            </a:r>
            <a:r>
              <a:rPr lang="el-GR"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και αναπτύσσουν μεθόδους θετικού κινήτρου για υιοθέτηση βιώσιμων </a:t>
            </a:r>
            <a:r>
              <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πρακτικών (</a:t>
            </a:r>
            <a:r>
              <a:rPr lang="en-US" sz="17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Roszack</a:t>
            </a:r>
            <a:r>
              <a:rPr lang="en-US"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2012)</a:t>
            </a:r>
          </a:p>
          <a:p>
            <a:pPr algn="just"/>
            <a:r>
              <a:rPr lang="el-GR" sz="1600" dirty="0">
                <a:solidFill>
                  <a:srgbClr val="222222"/>
                </a:solidFill>
                <a:latin typeface="Arial" panose="020B0604020202020204" pitchFamily="34" charset="0"/>
                <a:ea typeface="Times New Roman" panose="02020603050405020304" pitchFamily="18" charset="0"/>
              </a:rPr>
              <a:t>Τα στοιχεία δείχνουν ότι πολλές συμπεριφορές επιζήμιες για το περιβάλλον είναι εθιστικές σε κάποιο επίπεδο και επομένως αντιμετωπίζονται πιο αποτελεσματικά μέσω θετικής συναισθηματικής εκπλήρωσης και όχι προκαλώντας ντροπή</a:t>
            </a:r>
            <a:endParaRPr lang="el-GR" sz="17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r>
              <a:rPr lang="el-GR" sz="1700" dirty="0" smtClean="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Σχετικές θεωρίες και επιστήμες: </a:t>
            </a:r>
            <a:r>
              <a:rPr lang="el-GR" sz="1700" dirty="0" err="1" smtClean="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βαθειά</a:t>
            </a:r>
            <a:r>
              <a:rPr lang="el-GR" sz="1700" dirty="0" smtClean="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οικολογία, ψυχολογία της Γαίας, </a:t>
            </a:r>
            <a:r>
              <a:rPr lang="el-GR" sz="1700" dirty="0" err="1" smtClean="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ψυχο</a:t>
            </a:r>
            <a:r>
              <a:rPr lang="el-GR" sz="1700" dirty="0" smtClean="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-οικολογία, </a:t>
            </a:r>
            <a:r>
              <a:rPr lang="el-GR" sz="1700" dirty="0" err="1" smtClean="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οικοθεραπεία</a:t>
            </a:r>
            <a:r>
              <a:rPr lang="el-GR" sz="1700" dirty="0" smtClean="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περιβαλλοντική ψυχολογία, πράσινη ψυχολογία, πράσινη θεραπεία, </a:t>
            </a:r>
            <a:r>
              <a:rPr lang="en-US" sz="1700" dirty="0" smtClean="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earth-centered </a:t>
            </a:r>
            <a:r>
              <a:rPr lang="el-GR" sz="1700" dirty="0" smtClean="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θεραπεία, ψυχοθεραπεία με βάση τη φύση, </a:t>
            </a:r>
            <a:r>
              <a:rPr lang="el-GR" sz="1700" dirty="0" err="1" smtClean="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οικοσοφία</a:t>
            </a:r>
            <a:r>
              <a:rPr lang="el-GR" sz="1700" dirty="0" smtClean="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t>
            </a:r>
            <a:endParaRPr lang="el-GR" sz="1700"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99553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480</TotalTime>
  <Words>1749</Words>
  <Application>Microsoft Office PowerPoint</Application>
  <PresentationFormat>Προσαρμογή</PresentationFormat>
  <Paragraphs>83</Paragraphs>
  <Slides>18</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Αίθουσα συσκέψεων "Ιόν"</vt:lpstr>
      <vt:lpstr>ΠΕΡΙΒΑΛΛΟΝΤΙΚΗ ΨΥΧΟΛΟΓΙΑ ΟΙΚΟΨΥΧΟΛΟΓΙΑ</vt:lpstr>
      <vt:lpstr>ΠΨ Σύντομη Ιστορική Ανασκόπηση</vt:lpstr>
      <vt:lpstr>ΠΨ Ορισμοί</vt:lpstr>
      <vt:lpstr>ΠΨ Στόχος, Μοντέλο</vt:lpstr>
      <vt:lpstr>ΠΨ Προσανατολισμός</vt:lpstr>
      <vt:lpstr>Οικοψυχολογία Intro</vt:lpstr>
      <vt:lpstr>ECOPSYCHOLOGY: Meaning, Definition, Explanation</vt:lpstr>
      <vt:lpstr>Οικοψυχολογία Ορισμός</vt:lpstr>
      <vt:lpstr>Οικοψυχολογία Αρχές</vt:lpstr>
      <vt:lpstr>Οικοψυχολογία Πρακτικά</vt:lpstr>
      <vt:lpstr>Οικοψυχολογία Πρακτικά (Κηπουρική)</vt:lpstr>
      <vt:lpstr>Οικοψυχολογία Πρακτικά συνέχεια</vt:lpstr>
      <vt:lpstr>Πολιτισμοί με ένστικτο οικοψυχολογίας</vt:lpstr>
      <vt:lpstr>Οικοψυχολογία Καταστροφή του περιβάλλοντος και θλίψη</vt:lpstr>
      <vt:lpstr>Οικοψυχολογία Ρίζες - Θεραπείες</vt:lpstr>
      <vt:lpstr>Οικοψυχολογία Ρίζες – Θεραπείες 2</vt:lpstr>
      <vt:lpstr>Reading List</vt:lpstr>
      <vt:lpstr>  Psychology, so dedicated to awakening human consciousness, needs to wake itself up to one of the most ancient human truths: we cannot be studied or cured apart from the planet.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ΠΕΡΙΒΑΛΛΟΝΤΙΚΗ ΨΥΧΟΛΟΓΙΑ ΚΟΙΝΩΝΙΚΗ ΨΥΧΟΛΟΓΙΑ ΟΙΚΟΨΥΧΟΛΟΓΙΑ</dc:title>
  <dc:creator>Katerina Kaisari</dc:creator>
  <cp:lastModifiedBy>Katerina Kaisari</cp:lastModifiedBy>
  <cp:revision>47</cp:revision>
  <dcterms:created xsi:type="dcterms:W3CDTF">2019-02-21T13:58:10Z</dcterms:created>
  <dcterms:modified xsi:type="dcterms:W3CDTF">2019-02-25T08:11:37Z</dcterms:modified>
</cp:coreProperties>
</file>