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7" r:id="rId2"/>
    <p:sldId id="312" r:id="rId3"/>
    <p:sldId id="313" r:id="rId4"/>
    <p:sldId id="322" r:id="rId5"/>
    <p:sldId id="337" r:id="rId6"/>
    <p:sldId id="315" r:id="rId7"/>
    <p:sldId id="326" r:id="rId8"/>
    <p:sldId id="327" r:id="rId9"/>
    <p:sldId id="318" r:id="rId10"/>
    <p:sldId id="328" r:id="rId11"/>
    <p:sldId id="329" r:id="rId12"/>
    <p:sldId id="330" r:id="rId13"/>
    <p:sldId id="316" r:id="rId14"/>
    <p:sldId id="331" r:id="rId15"/>
    <p:sldId id="332" r:id="rId16"/>
    <p:sldId id="333" r:id="rId17"/>
    <p:sldId id="334" r:id="rId18"/>
    <p:sldId id="335" r:id="rId19"/>
    <p:sldId id="341" r:id="rId20"/>
    <p:sldId id="336" r:id="rId21"/>
    <p:sldId id="319" r:id="rId22"/>
    <p:sldId id="325" r:id="rId23"/>
    <p:sldId id="324" r:id="rId24"/>
    <p:sldId id="338" r:id="rId25"/>
    <p:sldId id="339" r:id="rId26"/>
    <p:sldId id="317" r:id="rId27"/>
    <p:sldId id="281" r:id="rId28"/>
    <p:sldId id="340" r:id="rId2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999C0A30-4206-4A89-9ED3-3617100492BC}">
          <p14:sldIdLst>
            <p14:sldId id="257"/>
            <p14:sldId id="312"/>
            <p14:sldId id="313"/>
            <p14:sldId id="322"/>
            <p14:sldId id="315"/>
            <p14:sldId id="316"/>
            <p14:sldId id="314"/>
            <p14:sldId id="323"/>
            <p14:sldId id="317"/>
            <p14:sldId id="318"/>
          </p14:sldIdLst>
        </p14:section>
        <p14:section name="Untitled Section" id="{D512275C-65BD-49F3-9A83-47C9E065AAE4}">
          <p14:sldIdLst>
            <p14:sldId id="281"/>
            <p14:sldId id="319"/>
            <p14:sldId id="324"/>
            <p14:sldId id="325"/>
            <p14:sldId id="320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1CCF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AC448-9448-4E46-A8E8-AAA4683A4E3F}" type="datetimeFigureOut">
              <a:rPr lang="el-GR" smtClean="0"/>
              <a:pPr/>
              <a:t>18/2/2019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6DFD1-C92D-4F8A-97CD-F2A87AD4621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435806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EBDD116-26C1-4532-BBE9-1F1242BA8D49}" type="datetimeFigureOut">
              <a:rPr lang="el-GR" smtClean="0"/>
              <a:pPr/>
              <a:t>18/2/2019</a:t>
            </a:fld>
            <a:endParaRPr lang="el-G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13240F9-8905-42B6-9CFA-3B4871F0BF3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D116-26C1-4532-BBE9-1F1242BA8D49}" type="datetimeFigureOut">
              <a:rPr lang="el-GR" smtClean="0"/>
              <a:pPr/>
              <a:t>18/2/2019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240F9-8905-42B6-9CFA-3B4871F0BF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D116-26C1-4532-BBE9-1F1242BA8D49}" type="datetimeFigureOut">
              <a:rPr lang="el-GR" smtClean="0"/>
              <a:pPr/>
              <a:t>18/2/2019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240F9-8905-42B6-9CFA-3B4871F0BF3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D116-26C1-4532-BBE9-1F1242BA8D49}" type="datetimeFigureOut">
              <a:rPr lang="el-GR" smtClean="0"/>
              <a:pPr/>
              <a:t>18/2/2019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240F9-8905-42B6-9CFA-3B4871F0BF3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EBDD116-26C1-4532-BBE9-1F1242BA8D49}" type="datetimeFigureOut">
              <a:rPr lang="el-GR" smtClean="0"/>
              <a:pPr/>
              <a:t>18/2/2019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13240F9-8905-42B6-9CFA-3B4871F0BF3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D116-26C1-4532-BBE9-1F1242BA8D49}" type="datetimeFigureOut">
              <a:rPr lang="el-GR" smtClean="0"/>
              <a:pPr/>
              <a:t>18/2/2019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240F9-8905-42B6-9CFA-3B4871F0BF3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D116-26C1-4532-BBE9-1F1242BA8D49}" type="datetimeFigureOut">
              <a:rPr lang="el-GR" smtClean="0"/>
              <a:pPr/>
              <a:t>18/2/2019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240F9-8905-42B6-9CFA-3B4871F0BF3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D116-26C1-4532-BBE9-1F1242BA8D49}" type="datetimeFigureOut">
              <a:rPr lang="el-GR" smtClean="0"/>
              <a:pPr/>
              <a:t>18/2/2019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240F9-8905-42B6-9CFA-3B4871F0BF3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D116-26C1-4532-BBE9-1F1242BA8D49}" type="datetimeFigureOut">
              <a:rPr lang="el-GR" smtClean="0"/>
              <a:pPr/>
              <a:t>18/2/2019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240F9-8905-42B6-9CFA-3B4871F0BF3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D116-26C1-4532-BBE9-1F1242BA8D49}" type="datetimeFigureOut">
              <a:rPr lang="el-GR" smtClean="0"/>
              <a:pPr/>
              <a:t>18/2/2019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240F9-8905-42B6-9CFA-3B4871F0BF3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D116-26C1-4532-BBE9-1F1242BA8D49}" type="datetimeFigureOut">
              <a:rPr lang="el-GR" smtClean="0"/>
              <a:pPr/>
              <a:t>18/2/2019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240F9-8905-42B6-9CFA-3B4871F0BF3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EBDD116-26C1-4532-BBE9-1F1242BA8D49}" type="datetimeFigureOut">
              <a:rPr lang="el-GR" smtClean="0"/>
              <a:pPr/>
              <a:t>18/2/2019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13240F9-8905-42B6-9CFA-3B4871F0BF3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itle 1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7024688" cy="990600"/>
          </a:xfrm>
        </p:spPr>
        <p:txBody>
          <a:bodyPr/>
          <a:lstStyle/>
          <a:p>
            <a:pPr eaLnBrk="1" hangingPunct="1"/>
            <a:r>
              <a:rPr lang="en-US" sz="2900" dirty="0" smtClean="0"/>
              <a:t>HY516 </a:t>
            </a:r>
            <a:br>
              <a:rPr lang="en-US" sz="2900" dirty="0" smtClean="0"/>
            </a:br>
            <a:r>
              <a:rPr lang="el-GR" sz="2900" dirty="0" smtClean="0"/>
              <a:t>Σχεδιασμός και Ανάπτυξη Παιγνίων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953200" cy="536798"/>
          </a:xfrm>
        </p:spPr>
        <p:txBody>
          <a:bodyPr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l-GR" dirty="0" smtClean="0"/>
              <a:t>Χαρίκλεια Τσαλαπάτα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smtClean="0"/>
              <a:t>18/2/2019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Τανινόμηση παιχνιδιών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Τύποι παιχνιδιών</a:t>
            </a:r>
          </a:p>
          <a:p>
            <a:endParaRPr lang="el-GR" dirty="0" smtClean="0"/>
          </a:p>
          <a:p>
            <a:r>
              <a:rPr lang="en-GB" dirty="0" smtClean="0"/>
              <a:t>Strategy</a:t>
            </a:r>
          </a:p>
          <a:p>
            <a:r>
              <a:rPr lang="en-GB" dirty="0" smtClean="0"/>
              <a:t>Adventure</a:t>
            </a:r>
          </a:p>
          <a:p>
            <a:r>
              <a:rPr lang="en-GB" dirty="0" smtClean="0"/>
              <a:t>Simulation</a:t>
            </a:r>
          </a:p>
          <a:p>
            <a:r>
              <a:rPr lang="en-GB" dirty="0" smtClean="0"/>
              <a:t>Role playing</a:t>
            </a:r>
          </a:p>
          <a:p>
            <a:r>
              <a:rPr lang="en-GB" dirty="0" smtClean="0"/>
              <a:t>Casual games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Σχεδιασμός παιχνιδιών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Technology: </a:t>
            </a:r>
            <a:r>
              <a:rPr lang="el-GR" dirty="0" smtClean="0"/>
              <a:t>που παίζεται το παιχνίδι</a:t>
            </a:r>
            <a:endParaRPr lang="en-GB" dirty="0" smtClean="0"/>
          </a:p>
          <a:p>
            <a:r>
              <a:rPr lang="en-GB" dirty="0" smtClean="0"/>
              <a:t>Aesthetics: </a:t>
            </a:r>
            <a:r>
              <a:rPr lang="el-GR" dirty="0" smtClean="0"/>
              <a:t>η εμπειρία που δημιουργεί στο χρήστη</a:t>
            </a:r>
            <a:endParaRPr lang="en-GB" dirty="0" smtClean="0"/>
          </a:p>
          <a:p>
            <a:r>
              <a:rPr lang="en-GB" dirty="0" smtClean="0"/>
              <a:t>Story: </a:t>
            </a:r>
            <a:r>
              <a:rPr lang="el-GR" dirty="0" smtClean="0"/>
              <a:t>ιστορία</a:t>
            </a:r>
            <a:endParaRPr lang="en-GB" dirty="0" smtClean="0"/>
          </a:p>
          <a:p>
            <a:r>
              <a:rPr lang="en-GB" dirty="0" smtClean="0"/>
              <a:t>Mechanics: </a:t>
            </a:r>
            <a:r>
              <a:rPr lang="en-US" dirty="0" smtClean="0"/>
              <a:t> </a:t>
            </a:r>
            <a:r>
              <a:rPr lang="el-GR" dirty="0" smtClean="0"/>
              <a:t>βασικοί μηχανισμοί (π.χ. Δράση, </a:t>
            </a:r>
            <a:r>
              <a:rPr lang="en-GB" dirty="0" smtClean="0"/>
              <a:t>puzzle, </a:t>
            </a:r>
            <a:r>
              <a:rPr lang="el-GR" dirty="0" smtClean="0"/>
              <a:t>στοιχεία τύχης, κλπ).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Σχεδιασμός παιχνιδιών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dirty="0" smtClean="0"/>
              <a:t>Έμπνευση για το σχεδιασμό</a:t>
            </a:r>
          </a:p>
          <a:p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Χρήστες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Σε ποια αγορά απευθυνόμαστε και πώς επικεντρωνόμαστε στα ενδιαφέροντα της</a:t>
            </a:r>
          </a:p>
          <a:p>
            <a:endParaRPr lang="el-GR" dirty="0" smtClean="0"/>
          </a:p>
          <a:p>
            <a:r>
              <a:rPr lang="el-GR" dirty="0" smtClean="0"/>
              <a:t>Ηλικία</a:t>
            </a:r>
          </a:p>
          <a:p>
            <a:r>
              <a:rPr lang="el-GR" dirty="0" smtClean="0"/>
              <a:t>Φύλλο</a:t>
            </a:r>
          </a:p>
          <a:p>
            <a:r>
              <a:rPr lang="el-GR" dirty="0" smtClean="0"/>
              <a:t>Ομάδες (π.χ. οικογενειες)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97338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Ιστορία</a:t>
            </a:r>
            <a:r>
              <a:rPr lang="en-GB" dirty="0" smtClean="0"/>
              <a:t> – game story and narrative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Interest curves</a:t>
            </a:r>
          </a:p>
          <a:p>
            <a:r>
              <a:rPr lang="en-US" dirty="0" smtClean="0"/>
              <a:t>3 – act</a:t>
            </a:r>
          </a:p>
          <a:p>
            <a:r>
              <a:rPr lang="en-US" dirty="0" smtClean="0"/>
              <a:t>5 – act</a:t>
            </a:r>
            <a:r>
              <a:rPr lang="el-GR" dirty="0" smtClean="0"/>
              <a:t>, πρόκληση σε περιπέτεια, προκλήσεις, αντιμετώπιση του «κακο΄θ», επιστροφή στον πραγματικό κόσμο, εφαρμογή της νέας γνώσης</a:t>
            </a:r>
            <a:endParaRPr lang="en-US" dirty="0" smtClean="0"/>
          </a:p>
          <a:p>
            <a:r>
              <a:rPr lang="en-US" dirty="0" err="1" smtClean="0"/>
              <a:t>Vogler’s</a:t>
            </a:r>
            <a:r>
              <a:rPr lang="en-US" dirty="0" smtClean="0"/>
              <a:t> 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mechanics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Λειτουργικός χώρος του παιχνιδιού</a:t>
            </a:r>
          </a:p>
          <a:p>
            <a:r>
              <a:rPr lang="el-GR" dirty="0" smtClean="0"/>
              <a:t>Δράση και εξέλιξη της δράσης</a:t>
            </a:r>
          </a:p>
          <a:p>
            <a:r>
              <a:rPr lang="el-GR" dirty="0" smtClean="0"/>
              <a:t>Στόχοι</a:t>
            </a:r>
          </a:p>
          <a:p>
            <a:r>
              <a:rPr lang="el-GR" dirty="0" smtClean="0"/>
              <a:t>Κανόνες</a:t>
            </a:r>
          </a:p>
          <a:p>
            <a:r>
              <a:rPr lang="el-GR" dirty="0" smtClean="0"/>
              <a:t>Δεξιότητες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Σχεδιαμός</a:t>
            </a:r>
            <a:r>
              <a:rPr lang="en-GB" dirty="0" smtClean="0"/>
              <a:t> worlds, characters,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Κόσμων – </a:t>
            </a:r>
            <a:r>
              <a:rPr lang="en-GB" dirty="0" smtClean="0"/>
              <a:t>game worlds</a:t>
            </a:r>
          </a:p>
          <a:p>
            <a:r>
              <a:rPr lang="el-GR" dirty="0" smtClean="0"/>
              <a:t>Χαρακτήρων</a:t>
            </a:r>
            <a:r>
              <a:rPr lang="en-GB" dirty="0" smtClean="0"/>
              <a:t> - character</a:t>
            </a:r>
            <a:endParaRPr lang="el-GR" dirty="0" smtClean="0"/>
          </a:p>
          <a:p>
            <a:r>
              <a:rPr lang="el-GR" dirty="0" smtClean="0"/>
              <a:t>Επιπέδων</a:t>
            </a:r>
            <a:r>
              <a:rPr lang="en-GB" dirty="0" smtClean="0"/>
              <a:t> - level</a:t>
            </a:r>
            <a:endParaRPr lang="el-GR" dirty="0" smtClean="0"/>
          </a:p>
          <a:p>
            <a:r>
              <a:rPr lang="en-GB" dirty="0" smtClean="0"/>
              <a:t>Puzzle</a:t>
            </a:r>
            <a:r>
              <a:rPr lang="el-GR" dirty="0" smtClean="0"/>
              <a:t> </a:t>
            </a:r>
            <a:r>
              <a:rPr lang="en-GB" dirty="0" smtClean="0"/>
              <a:t>design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Στοιχεία τύχης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Ισοροπία του παιχνιδιού όταν οι χρήστες έχουν διαφορετικά επίπεδα δεξιότητας</a:t>
            </a:r>
          </a:p>
          <a:p>
            <a:endParaRPr lang="el-GR" dirty="0" smtClean="0"/>
          </a:p>
          <a:p>
            <a:r>
              <a:rPr lang="el-GR" dirty="0" smtClean="0"/>
              <a:t>Συνδιασμό δεξιοτήτων και τύχης στο παιχνίδι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Χαρακτηριστικά </a:t>
            </a:r>
            <a:r>
              <a:rPr lang="en-GB" dirty="0" smtClean="0"/>
              <a:t>on-line </a:t>
            </a:r>
            <a:r>
              <a:rPr lang="el-GR" dirty="0" smtClean="0"/>
              <a:t>παιχνιδιών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Πολλοί χρήστες</a:t>
            </a:r>
          </a:p>
          <a:p>
            <a:r>
              <a:rPr lang="el-GR" dirty="0" smtClean="0"/>
              <a:t>Διαφορετική δυναμική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Persuasive games</a:t>
            </a:r>
          </a:p>
          <a:p>
            <a:r>
              <a:rPr lang="en-US" dirty="0" err="1" smtClean="0"/>
              <a:t>Adergames</a:t>
            </a:r>
            <a:endParaRPr lang="en-US" dirty="0" smtClean="0"/>
          </a:p>
          <a:p>
            <a:r>
              <a:rPr lang="en-US" dirty="0" smtClean="0"/>
              <a:t>Games for health</a:t>
            </a:r>
          </a:p>
          <a:p>
            <a:r>
              <a:rPr lang="en-US" smtClean="0"/>
              <a:t>Inclusive games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Σκοπός μαθήματος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Η θεωρία και οι πρακτικές που είναι απαραίτητες για την</a:t>
            </a:r>
          </a:p>
          <a:p>
            <a:pPr lvl="1"/>
            <a:r>
              <a:rPr lang="el-GR" dirty="0" smtClean="0"/>
              <a:t>Κατανόηση</a:t>
            </a:r>
          </a:p>
          <a:p>
            <a:pPr lvl="1"/>
            <a:r>
              <a:rPr lang="el-GR" dirty="0" smtClean="0"/>
              <a:t>Ανάλυση</a:t>
            </a:r>
          </a:p>
          <a:p>
            <a:pPr lvl="1"/>
            <a:r>
              <a:rPr lang="el-GR" dirty="0" smtClean="0"/>
              <a:t>Σχεδιασμό</a:t>
            </a:r>
          </a:p>
          <a:p>
            <a:pPr lvl="1"/>
            <a:r>
              <a:rPr lang="el-GR" dirty="0" smtClean="0"/>
              <a:t>Ανάπτυξη</a:t>
            </a:r>
          </a:p>
          <a:p>
            <a:pPr lvl="1"/>
            <a:r>
              <a:rPr lang="el-GR" dirty="0" err="1" smtClean="0"/>
              <a:t>Τεστάρισμα</a:t>
            </a:r>
            <a:endParaRPr lang="el-GR" smtClean="0"/>
          </a:p>
          <a:p>
            <a:pPr lvl="1"/>
            <a:r>
              <a:rPr lang="el-GR" dirty="0" smtClean="0"/>
              <a:t>και αξιολόγηση </a:t>
            </a:r>
          </a:p>
          <a:p>
            <a:r>
              <a:rPr lang="el-GR" dirty="0"/>
              <a:t>Ψ</a:t>
            </a:r>
            <a:r>
              <a:rPr lang="el-GR" dirty="0" smtClean="0"/>
              <a:t>ηφιακών παιχνιδιών και σοβαρών ψηφιακών παιχνιδιών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9515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Οργάνωση μαθήματος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</a:t>
            </a:r>
            <a:r>
              <a:rPr lang="el-GR" dirty="0" smtClean="0"/>
              <a:t>ο μάθημα θα εξετάσει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Το σχεδιασμό και την ανάπτυξη ψηφιακών παιχνιδιών γενικά</a:t>
            </a:r>
          </a:p>
          <a:p>
            <a:endParaRPr lang="el-GR" dirty="0"/>
          </a:p>
          <a:p>
            <a:r>
              <a:rPr lang="el-GR" dirty="0" smtClean="0"/>
              <a:t>Το σχεδιασμό και την </a:t>
            </a:r>
            <a:r>
              <a:rPr lang="el-GR" smtClean="0"/>
              <a:t>ανάπτυξη σοβαρών παιχνιδιών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1955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Μέθοδος διδασκαλίας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Θα είναι κυρίως πρακτικό μάθημα</a:t>
            </a:r>
          </a:p>
          <a:p>
            <a:r>
              <a:rPr lang="el-GR" dirty="0" smtClean="0"/>
              <a:t>Θα εισάγουμε τη θεωρία σε διαλέξεις</a:t>
            </a:r>
          </a:p>
          <a:p>
            <a:r>
              <a:rPr lang="el-GR" dirty="0" smtClean="0"/>
              <a:t>Θα εφαρμόσουμε τη θεωρία μέσω</a:t>
            </a:r>
          </a:p>
          <a:p>
            <a:pPr lvl="1"/>
            <a:r>
              <a:rPr lang="el-GR" dirty="0" smtClean="0"/>
              <a:t>Ανάλυσης παιχνιδιών</a:t>
            </a:r>
          </a:p>
          <a:p>
            <a:pPr lvl="1"/>
            <a:r>
              <a:rPr lang="el-GR" dirty="0" smtClean="0"/>
              <a:t>Χρήσης </a:t>
            </a:r>
            <a:r>
              <a:rPr lang="en-US" dirty="0" smtClean="0"/>
              <a:t>tutorial</a:t>
            </a:r>
            <a:endParaRPr lang="el-GR" dirty="0" smtClean="0"/>
          </a:p>
          <a:p>
            <a:pPr lvl="1"/>
            <a:r>
              <a:rPr lang="el-GR" dirty="0" smtClean="0"/>
              <a:t>Ανάπτυξης ενός παιχνιδιού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99196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l-GR" dirty="0" smtClean="0"/>
              <a:t>Επιστημονικό κομμάτι </a:t>
            </a:r>
            <a:r>
              <a:rPr lang="en-US" dirty="0" smtClean="0"/>
              <a:t>(</a:t>
            </a:r>
            <a:r>
              <a:rPr lang="el-GR" dirty="0" smtClean="0"/>
              <a:t>χτίσιμο επιστημονικής βάσης</a:t>
            </a:r>
            <a:r>
              <a:rPr lang="en-US" dirty="0" smtClean="0"/>
              <a:t>) </a:t>
            </a:r>
            <a:r>
              <a:rPr lang="en-US" dirty="0"/>
              <a:t>– 30%</a:t>
            </a:r>
            <a:endParaRPr lang="en-GB" dirty="0"/>
          </a:p>
          <a:p>
            <a:pPr lvl="0"/>
            <a:r>
              <a:rPr lang="el-GR" dirty="0" smtClean="0"/>
              <a:t>Τεχνικό και πρακτικό κομμάτι </a:t>
            </a:r>
            <a:r>
              <a:rPr lang="en-US" dirty="0" smtClean="0"/>
              <a:t>(</a:t>
            </a:r>
            <a:r>
              <a:rPr lang="el-GR" dirty="0" smtClean="0"/>
              <a:t>εφαρμογή στην πράξη</a:t>
            </a:r>
            <a:r>
              <a:rPr lang="en-US" dirty="0" smtClean="0"/>
              <a:t>) </a:t>
            </a:r>
            <a:r>
              <a:rPr lang="en-US" dirty="0"/>
              <a:t>- 60%</a:t>
            </a:r>
            <a:endParaRPr lang="en-GB" dirty="0"/>
          </a:p>
          <a:p>
            <a:r>
              <a:rPr lang="el-GR" dirty="0" smtClean="0"/>
              <a:t>Πλαίσιο – </a:t>
            </a:r>
            <a:r>
              <a:rPr lang="en-US" dirty="0" smtClean="0"/>
              <a:t>context - </a:t>
            </a:r>
            <a:r>
              <a:rPr lang="en-US" dirty="0"/>
              <a:t>10%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66456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Διάλεξεις</a:t>
            </a:r>
          </a:p>
          <a:p>
            <a:r>
              <a:rPr lang="el-GR" dirty="0" smtClean="0"/>
              <a:t>Εργαστήριο</a:t>
            </a:r>
          </a:p>
          <a:p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Προτζεκτ – σχεδιασμός και ανάπτυξη παιχνιδιού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Game concept</a:t>
            </a:r>
            <a:r>
              <a:rPr lang="el-GR" dirty="0" smtClean="0"/>
              <a:t> – 20%</a:t>
            </a:r>
            <a:endParaRPr lang="en-US" dirty="0" smtClean="0"/>
          </a:p>
          <a:p>
            <a:r>
              <a:rPr lang="el-GR" dirty="0" smtClean="0"/>
              <a:t>Παρουσίαση ιδέας – 20%</a:t>
            </a:r>
          </a:p>
          <a:p>
            <a:r>
              <a:rPr lang="el-GR" dirty="0" smtClean="0"/>
              <a:t>Ανάπτυξη παιχνιδιού</a:t>
            </a:r>
          </a:p>
          <a:p>
            <a:r>
              <a:rPr lang="el-GR" dirty="0" smtClean="0"/>
              <a:t>Εργαστήριο – 20%</a:t>
            </a:r>
          </a:p>
          <a:p>
            <a:r>
              <a:rPr lang="en-US" dirty="0" smtClean="0"/>
              <a:t>Demo </a:t>
            </a:r>
            <a:r>
              <a:rPr lang="el-GR" dirty="0" smtClean="0"/>
              <a:t>τελικού αποτελέσματος – 40%</a:t>
            </a:r>
          </a:p>
          <a:p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Ομάδες 5-6 ατόμων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Ανάπτυξη 	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Χρήση συγκεκριμένων περιβαλλόντων για ανάπτυξη παιχνιδιών</a:t>
            </a:r>
          </a:p>
          <a:p>
            <a:pPr lvl="1"/>
            <a:r>
              <a:rPr lang="en-US" dirty="0" smtClean="0"/>
              <a:t>Unity</a:t>
            </a:r>
          </a:p>
          <a:p>
            <a:pPr lvl="1"/>
            <a:r>
              <a:rPr lang="en-US" dirty="0" smtClean="0"/>
              <a:t>RPG Maker</a:t>
            </a:r>
          </a:p>
          <a:p>
            <a:pPr lvl="1"/>
            <a:r>
              <a:rPr lang="en-US" dirty="0" smtClean="0"/>
              <a:t>E-Adventure</a:t>
            </a:r>
          </a:p>
          <a:p>
            <a:pPr lvl="1"/>
            <a:r>
              <a:rPr lang="en-US" dirty="0" err="1" smtClean="0"/>
              <a:t>Visionaire</a:t>
            </a:r>
            <a:r>
              <a:rPr lang="en-US" dirty="0"/>
              <a:t> </a:t>
            </a:r>
            <a:r>
              <a:rPr lang="en-US" dirty="0" smtClean="0"/>
              <a:t>/ Adventure Game Studio 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37231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Βιβλία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Fundamentals of game design, Ernest Adams</a:t>
            </a:r>
          </a:p>
          <a:p>
            <a:pPr lvl="1"/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Challenges for game designers, Brenda Brathwaite, Ian Schreiber</a:t>
            </a:r>
          </a:p>
          <a:p>
            <a:pPr lvl="1"/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The art of game design, Jesse Schell</a:t>
            </a:r>
            <a:endParaRPr lang="el-GR" dirty="0" smtClean="0">
              <a:solidFill>
                <a:srgbClr val="0070C0"/>
              </a:solidFill>
            </a:endParaRPr>
          </a:p>
          <a:p>
            <a:endParaRPr lang="el-GR" dirty="0" smtClean="0">
              <a:solidFill>
                <a:srgbClr val="0070C0"/>
              </a:solidFill>
            </a:endParaRPr>
          </a:p>
          <a:p>
            <a:r>
              <a:rPr lang="en-GB" dirty="0" smtClean="0">
                <a:solidFill>
                  <a:srgbClr val="0070C0"/>
                </a:solidFill>
              </a:rPr>
              <a:t>Games that educate train and inform, Michael - Chen</a:t>
            </a:r>
            <a:endParaRPr lang="en-US" dirty="0" smtClean="0">
              <a:solidFill>
                <a:srgbClr val="0070C0"/>
              </a:solidFill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40955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Βιβλία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lvl="1"/>
            <a:endParaRPr lang="en-US" dirty="0"/>
          </a:p>
          <a:p>
            <a:r>
              <a:rPr lang="en-US" dirty="0" smtClean="0"/>
              <a:t>Theory of fun for game design, </a:t>
            </a:r>
            <a:r>
              <a:rPr lang="en-US" dirty="0" err="1" smtClean="0"/>
              <a:t>Raph</a:t>
            </a:r>
            <a:r>
              <a:rPr lang="en-US" dirty="0" smtClean="0"/>
              <a:t> </a:t>
            </a:r>
            <a:r>
              <a:rPr lang="en-US" dirty="0" err="1" smtClean="0"/>
              <a:t>Koster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Rules of play: game design fundamentals, Katie </a:t>
            </a:r>
            <a:r>
              <a:rPr lang="en-US" dirty="0" err="1" smtClean="0"/>
              <a:t>Salen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Homo </a:t>
            </a:r>
            <a:r>
              <a:rPr lang="en-US" dirty="0" err="1" smtClean="0"/>
              <a:t>Ludens</a:t>
            </a:r>
            <a:r>
              <a:rPr lang="en-US" dirty="0" smtClean="0"/>
              <a:t>: a study of play element in culture, Johan Huizinga</a:t>
            </a:r>
          </a:p>
          <a:p>
            <a:endParaRPr lang="en-US" dirty="0" smtClean="0"/>
          </a:p>
          <a:p>
            <a:r>
              <a:rPr lang="en-US" dirty="0" smtClean="0"/>
              <a:t>Serious games: games that educate, train, and info, David </a:t>
            </a:r>
            <a:r>
              <a:rPr lang="en-US" dirty="0" err="1" smtClean="0"/>
              <a:t>Micahel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Serious games, Clark C. </a:t>
            </a:r>
            <a:r>
              <a:rPr lang="en-US" dirty="0" err="1" smtClean="0"/>
              <a:t>Abt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Digital game-based learning, M. </a:t>
            </a:r>
            <a:r>
              <a:rPr lang="en-US" dirty="0" err="1" smtClean="0"/>
              <a:t>Prensky</a:t>
            </a:r>
            <a:r>
              <a:rPr lang="en-US" dirty="0" smtClean="0"/>
              <a:t> 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40955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Πιο συγκεκριμένα (1) – Θεωρητικό σκέλος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Η κατανόηση των εννοιών, μεθόδων, και διαδικασιών για</a:t>
            </a:r>
          </a:p>
          <a:p>
            <a:pPr lvl="1"/>
            <a:r>
              <a:rPr lang="el-GR" dirty="0" smtClean="0"/>
              <a:t>Τη σύλληψη της ιδέας ενός παιχνιδιού </a:t>
            </a:r>
          </a:p>
          <a:p>
            <a:pPr lvl="1"/>
            <a:r>
              <a:rPr lang="el-GR" dirty="0" smtClean="0"/>
              <a:t>Το σχεδιασμό του</a:t>
            </a:r>
          </a:p>
          <a:p>
            <a:pPr lvl="1"/>
            <a:r>
              <a:rPr lang="el-GR" dirty="0" smtClean="0"/>
              <a:t>Την ανάπτυξη του</a:t>
            </a:r>
          </a:p>
          <a:p>
            <a:pPr lvl="1"/>
            <a:endParaRPr lang="el-GR" dirty="0"/>
          </a:p>
          <a:p>
            <a:r>
              <a:rPr lang="el-GR" dirty="0" smtClean="0"/>
              <a:t>Και το ίδιο για σοβαρά παιχνίδια</a:t>
            </a:r>
          </a:p>
          <a:p>
            <a:endParaRPr lang="el-GR" dirty="0" smtClean="0"/>
          </a:p>
          <a:p>
            <a:r>
              <a:rPr lang="el-GR" dirty="0" smtClean="0"/>
              <a:t>Η επιλογή και η χρήση περιβαλλόντων για ανάπτυξη ψηφιακών παιχνιδιών και σοβαρών ψηφιακών παιχνιδιών</a:t>
            </a:r>
          </a:p>
          <a:p>
            <a:pPr lvl="1"/>
            <a:r>
              <a:rPr lang="el-GR" dirty="0" smtClean="0"/>
              <a:t>Περιβάλλοντα </a:t>
            </a:r>
          </a:p>
          <a:p>
            <a:pPr lvl="1"/>
            <a:r>
              <a:rPr lang="el-GR" dirty="0" smtClean="0"/>
              <a:t>Εργαλεία</a:t>
            </a:r>
          </a:p>
          <a:p>
            <a:endParaRPr lang="el-GR" dirty="0" smtClean="0"/>
          </a:p>
          <a:p>
            <a:endParaRPr lang="el-GR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42195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Πιο συγκεκριμένα (2) – </a:t>
            </a:r>
            <a:r>
              <a:rPr lang="el-GR" dirty="0"/>
              <a:t>Π</a:t>
            </a:r>
            <a:r>
              <a:rPr lang="el-GR" dirty="0" smtClean="0"/>
              <a:t>ρακτικό σκέλος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Θα ασχοληθούμε με το σχεδιασμό και την ανάπτυξη ενός παιχνιδιού, δηλαδή</a:t>
            </a:r>
          </a:p>
          <a:p>
            <a:pPr lvl="1"/>
            <a:r>
              <a:rPr lang="el-GR" dirty="0" smtClean="0"/>
              <a:t>Θα περιγράψουμε την ιδέα</a:t>
            </a:r>
          </a:p>
          <a:p>
            <a:pPr lvl="1"/>
            <a:r>
              <a:rPr lang="el-GR" dirty="0" smtClean="0"/>
              <a:t>Θα το σχεδιάσουμε</a:t>
            </a:r>
          </a:p>
          <a:p>
            <a:pPr lvl="1"/>
            <a:r>
              <a:rPr lang="el-GR" dirty="0" smtClean="0"/>
              <a:t>Θα το υλοποιήσουμε</a:t>
            </a:r>
          </a:p>
          <a:p>
            <a:pPr lvl="1"/>
            <a:r>
              <a:rPr lang="el-GR" dirty="0" smtClean="0"/>
              <a:t>Θα το αξιολογήσουμε (με βάση στόχους, π.χ. μαθησιακούς)</a:t>
            </a:r>
          </a:p>
        </p:txBody>
      </p:sp>
    </p:spTree>
    <p:extLst>
      <p:ext uri="{BB962C8B-B14F-4D97-AF65-F5344CB8AC3E}">
        <p14:creationId xmlns:p14="http://schemas.microsoft.com/office/powerpoint/2010/main" xmlns="" val="162161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Περιεχόμενο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Περιεχόμενα μαθήματος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Game, and play</a:t>
            </a:r>
          </a:p>
          <a:p>
            <a:endParaRPr lang="en-US" dirty="0" smtClean="0"/>
          </a:p>
          <a:p>
            <a:pPr lvl="1"/>
            <a:r>
              <a:rPr lang="en-GB" dirty="0" smtClean="0"/>
              <a:t>Play: </a:t>
            </a:r>
            <a:endParaRPr lang="el-GR" dirty="0" smtClean="0"/>
          </a:p>
          <a:p>
            <a:pPr lvl="2"/>
            <a:r>
              <a:rPr lang="el-GR" dirty="0" smtClean="0"/>
              <a:t>είναι κάτι που βρίσκεται γύρω μας</a:t>
            </a:r>
          </a:p>
          <a:p>
            <a:pPr lvl="2"/>
            <a:r>
              <a:rPr lang="el-GR" dirty="0" smtClean="0"/>
              <a:t>Το χρησιμποποιύμε για να μαθαίνουμε</a:t>
            </a:r>
          </a:p>
          <a:p>
            <a:pPr lvl="2"/>
            <a:r>
              <a:rPr lang="el-GR" dirty="0" smtClean="0"/>
              <a:t>Το χρησιμοποιούμε για ενταχθούμε, δηλαδή να μάθουμε τους κανόνες μιας ομάδας</a:t>
            </a:r>
          </a:p>
          <a:p>
            <a:pPr lvl="2"/>
            <a:r>
              <a:rPr lang="el-GR" dirty="0" smtClean="0"/>
              <a:t>Έχει σχέση με την ανάπτυξη δεξιοτήτων και την κοινωνικοποίηση</a:t>
            </a:r>
          </a:p>
          <a:p>
            <a:pPr lvl="1"/>
            <a:endParaRPr lang="el-GR" dirty="0" smtClean="0"/>
          </a:p>
          <a:p>
            <a:pPr lvl="1"/>
            <a:r>
              <a:rPr lang="en-GB" dirty="0" smtClean="0"/>
              <a:t>Game:</a:t>
            </a:r>
          </a:p>
          <a:p>
            <a:pPr lvl="2"/>
            <a:r>
              <a:rPr lang="el-GR" dirty="0" smtClean="0"/>
              <a:t>Δομή</a:t>
            </a:r>
          </a:p>
          <a:p>
            <a:pPr lvl="2"/>
            <a:r>
              <a:rPr lang="el-GR" dirty="0" smtClean="0"/>
              <a:t>Κανόνες</a:t>
            </a:r>
          </a:p>
          <a:p>
            <a:pPr lvl="2"/>
            <a:r>
              <a:rPr lang="el-GR" dirty="0" smtClean="0"/>
              <a:t>Στόχος</a:t>
            </a:r>
          </a:p>
          <a:p>
            <a:pPr lvl="2"/>
            <a:r>
              <a:rPr lang="el-GR" dirty="0" smtClean="0"/>
              <a:t>Χρήστες</a:t>
            </a:r>
            <a:endParaRPr lang="en-US" dirty="0" smtClean="0"/>
          </a:p>
          <a:p>
            <a:pPr lvl="1"/>
            <a:endParaRPr lang="el-GR" dirty="0" smtClean="0"/>
          </a:p>
          <a:p>
            <a:pPr lvl="1"/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18514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Ψηφιακά παιχνίδια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Έχουν όλα τα χαρακτηριστικά συμβατικών παιχνιδιών αλλά χρησιμοποιούν ηλεκτρονικά μέσα</a:t>
            </a:r>
          </a:p>
          <a:p>
            <a:endParaRPr lang="el-GR" dirty="0" smtClean="0"/>
          </a:p>
          <a:p>
            <a:r>
              <a:rPr lang="el-GR" dirty="0" smtClean="0"/>
              <a:t>Αυτό δίνει νέες δυνατότητες</a:t>
            </a:r>
          </a:p>
          <a:p>
            <a:pPr lvl="1"/>
            <a:r>
              <a:rPr lang="el-GR" dirty="0" smtClean="0"/>
              <a:t>Διάδραση</a:t>
            </a:r>
          </a:p>
          <a:p>
            <a:pPr lvl="1"/>
            <a:r>
              <a:rPr lang="el-GR" dirty="0" smtClean="0"/>
              <a:t>Διαχείριση μεγάλου όγκου δεδομένων</a:t>
            </a:r>
          </a:p>
          <a:p>
            <a:pPr lvl="1"/>
            <a:r>
              <a:rPr lang="el-GR" dirty="0" smtClean="0"/>
              <a:t>Αυτοματοποιημένα περίπλοκα συστήματα</a:t>
            </a:r>
          </a:p>
          <a:p>
            <a:pPr lvl="1"/>
            <a:r>
              <a:rPr lang="el-GR" dirty="0" smtClean="0"/>
              <a:t>Επικοινωνία μέσω διαδυκτίου</a:t>
            </a:r>
          </a:p>
          <a:p>
            <a:pPr lvl="1"/>
            <a:r>
              <a:rPr lang="el-GR" dirty="0" smtClean="0"/>
              <a:t>Πολλούς χρήστες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Σοβαρά παιχνίδια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Παιγνίδια που έχουν σχεδιαστεί για λόγους εκτός της διασκέδασης</a:t>
            </a:r>
          </a:p>
          <a:p>
            <a:endParaRPr lang="el-GR" dirty="0" smtClean="0"/>
          </a:p>
          <a:p>
            <a:r>
              <a:rPr lang="el-GR" dirty="0" smtClean="0"/>
              <a:t>Θα μιλήσουμε για τα πλεονεκτήματα στην ανάπτυξη γνώσης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Σοβαρά παιχνίδια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Τι είναι</a:t>
            </a:r>
          </a:p>
          <a:p>
            <a:r>
              <a:rPr lang="el-GR" dirty="0" smtClean="0"/>
              <a:t>Μάθηση μέσω σοβαρών παιχνιδιών</a:t>
            </a:r>
          </a:p>
          <a:p>
            <a:r>
              <a:rPr lang="el-GR" dirty="0" smtClean="0"/>
              <a:t>Πλεονεκτήματα</a:t>
            </a:r>
          </a:p>
          <a:p>
            <a:r>
              <a:rPr lang="el-GR" dirty="0" smtClean="0"/>
              <a:t>Σύνδεση με παιδαγωγικές θεωρίες</a:t>
            </a:r>
          </a:p>
          <a:p>
            <a:r>
              <a:rPr lang="el-GR" dirty="0" smtClean="0"/>
              <a:t>Ανάλυση και σύνδεση με μαθησιακούς στόχους</a:t>
            </a:r>
            <a:endParaRPr lang="en-US" dirty="0" smtClean="0"/>
          </a:p>
          <a:p>
            <a:r>
              <a:rPr lang="el-GR" dirty="0" smtClean="0"/>
              <a:t>Περιβάλλοντα ανάπτυξης</a:t>
            </a:r>
            <a:endParaRPr lang="en-US" dirty="0" smtClean="0"/>
          </a:p>
          <a:p>
            <a:r>
              <a:rPr lang="el-GR" dirty="0" smtClean="0"/>
              <a:t>Κατηγοριοποίηση σοβαρών παιχνιδιών - </a:t>
            </a:r>
            <a:r>
              <a:rPr lang="en-US" dirty="0" smtClean="0"/>
              <a:t>taxonomy</a:t>
            </a:r>
            <a:endParaRPr lang="el-GR" dirty="0" smtClean="0"/>
          </a:p>
          <a:p>
            <a:r>
              <a:rPr lang="el-GR" dirty="0" smtClean="0"/>
              <a:t>Αξιολόγηση</a:t>
            </a:r>
            <a:endParaRPr lang="en-US" dirty="0" smtClean="0"/>
          </a:p>
          <a:p>
            <a:r>
              <a:rPr lang="el-GR" dirty="0" smtClean="0"/>
              <a:t>Ερευνητικά ενδιαφέροντα και ερευνητικές ομάδες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26233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809</TotalTime>
  <Words>646</Words>
  <Application>Microsoft Office PowerPoint</Application>
  <PresentationFormat>On-screen Show (4:3)</PresentationFormat>
  <Paragraphs>176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Origin</vt:lpstr>
      <vt:lpstr>HY516  Σχεδιασμός και Ανάπτυξη Παιγνίων</vt:lpstr>
      <vt:lpstr>Σκοπός μαθήματος</vt:lpstr>
      <vt:lpstr>Πιο συγκεκριμένα (1) – Θεωρητικό σκέλος</vt:lpstr>
      <vt:lpstr>Πιο συγκεκριμένα (2) – Πρακτικό σκέλος</vt:lpstr>
      <vt:lpstr>Περιεχόμενο</vt:lpstr>
      <vt:lpstr>Περιεχόμενα μαθήματος</vt:lpstr>
      <vt:lpstr>Ψηφιακά παιχνίδια</vt:lpstr>
      <vt:lpstr>Σοβαρά παιχνίδια</vt:lpstr>
      <vt:lpstr>Σοβαρά παιχνίδια</vt:lpstr>
      <vt:lpstr>Τανινόμηση παιχνιδιών</vt:lpstr>
      <vt:lpstr>Σχεδιασμός παιχνιδιών</vt:lpstr>
      <vt:lpstr>Σχεδιασμός παιχνιδιών</vt:lpstr>
      <vt:lpstr>Χρήστες</vt:lpstr>
      <vt:lpstr>Ιστορία – game story and narrative</vt:lpstr>
      <vt:lpstr>Game mechanics</vt:lpstr>
      <vt:lpstr>Σχεδιαμός worlds, characters, levels</vt:lpstr>
      <vt:lpstr>Στοιχεία τύχης</vt:lpstr>
      <vt:lpstr>Χαρακτηριστικά on-line παιχνιδιών</vt:lpstr>
      <vt:lpstr>Slide 19</vt:lpstr>
      <vt:lpstr>Οργάνωση μαθήματος</vt:lpstr>
      <vt:lpstr>Tο μάθημα θα εξετάσει</vt:lpstr>
      <vt:lpstr>Μέθοδος διδασκαλίας</vt:lpstr>
      <vt:lpstr>Slide 23</vt:lpstr>
      <vt:lpstr>Slide 24</vt:lpstr>
      <vt:lpstr>Slide 25</vt:lpstr>
      <vt:lpstr>Ανάπτυξη  </vt:lpstr>
      <vt:lpstr>Βιβλία</vt:lpstr>
      <vt:lpstr>Βιβλία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Δραστηριότητες Εκμάθηση με Χρήση Τεχνολογίας</dc:title>
  <dc:creator>Htsalapa</dc:creator>
  <cp:lastModifiedBy>htsalapa</cp:lastModifiedBy>
  <cp:revision>145</cp:revision>
  <dcterms:created xsi:type="dcterms:W3CDTF">2011-10-19T11:09:12Z</dcterms:created>
  <dcterms:modified xsi:type="dcterms:W3CDTF">2019-02-18T10:18:09Z</dcterms:modified>
</cp:coreProperties>
</file>