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71" r:id="rId5"/>
    <p:sldId id="270" r:id="rId6"/>
    <p:sldId id="268" r:id="rId7"/>
    <p:sldId id="258" r:id="rId8"/>
    <p:sldId id="259" r:id="rId9"/>
    <p:sldId id="260" r:id="rId10"/>
    <p:sldId id="261" r:id="rId11"/>
    <p:sldId id="262" r:id="rId12"/>
    <p:sldId id="264" r:id="rId13"/>
    <p:sldId id="265" r:id="rId14"/>
    <p:sldId id="266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CC0066"/>
    <a:srgbClr val="CC9900"/>
    <a:srgbClr val="663300"/>
  </p:clrMru>
</p:presentationPr>
</file>

<file path=ppt/tableStyles.xml><?xml version="1.0" encoding="utf-8"?>
<a:tblStyleLst xmlns:a="http://schemas.openxmlformats.org/drawingml/2006/main" def="{0FF1CE12-B100-0000-0000-000000000002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84" autoAdjust="0"/>
    <p:restoredTop sz="86410"/>
  </p:normalViewPr>
  <p:slideViewPr>
    <p:cSldViewPr>
      <p:cViewPr>
        <p:scale>
          <a:sx n="42" d="100"/>
          <a:sy n="42" d="100"/>
        </p:scale>
        <p:origin x="-996" y="-570"/>
      </p:cViewPr>
      <p:guideLst>
        <p:guide orient="horz" pos="2160"/>
        <p:guide pos="2880"/>
      </p:guideLst>
    </p:cSldViewPr>
  </p:slideViewPr>
  <p:outlineViewPr>
    <p:cViewPr>
      <p:scale>
        <a:sx n="1" d="1"/>
        <a:sy n="1" d="1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smtClean="0"/>
          </a:p>
        </p:txBody>
      </p:sp>
      <p:sp>
        <p:nvSpPr>
          <p:cNvPr id="24" name="Rectangle 24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A849C5AD-4428-4E9C-9C84-11B72C9365FB}" type="datetimeFigureOut">
              <a:rPr lang="en-US" smtClean="0"/>
              <a:pPr/>
              <a:t>5/25/2012</a:t>
            </a:fld>
            <a:endParaRPr lang="en-US" smtClean="0"/>
          </a:p>
        </p:txBody>
      </p:sp>
      <p:sp>
        <p:nvSpPr>
          <p:cNvPr id="30" name="Rectangle 30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smtClean="0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8C596567-A38F-4CEF-B37F-9B9D120D62CE}" type="slidenum">
              <a:rPr lang="en-US" smtClean="0"/>
              <a:pPr/>
              <a:t>‹#›</a:t>
            </a:fld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4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smtClean="0"/>
          </a:p>
        </p:txBody>
      </p:sp>
      <p:sp>
        <p:nvSpPr>
          <p:cNvPr id="15" name="Rectangle 15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D7547E60-4BE7-4E4E-9AAA-5EE35AEC995C}" type="datetimeFigureOut">
              <a:rPr lang="en-US" smtClean="0"/>
              <a:pPr/>
              <a:t>5/25/2012</a:t>
            </a:fld>
            <a:endParaRPr lang="en-US" smtClean="0"/>
          </a:p>
        </p:txBody>
      </p:sp>
      <p:sp>
        <p:nvSpPr>
          <p:cNvPr id="23" name="Rectangle 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smtClean="0"/>
          </a:p>
        </p:txBody>
      </p:sp>
      <p:sp>
        <p:nvSpPr>
          <p:cNvPr id="28" name="Rectangle 28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CA077768-21C8-4125-A345-258E48D2EED0}" type="slidenum">
              <a:rPr lang="en-US" smtClean="0"/>
              <a:pPr/>
              <a:t>‹#›</a:t>
            </a:fld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1.jpg"/>
          <p:cNvPicPr>
            <a:picLocks noChangeAspect="1"/>
          </p:cNvPicPr>
          <p:nvPr/>
        </p:nvPicPr>
        <p:blipFill>
          <a:blip r:embed="rId2" cstate="print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2.png"/>
          <p:cNvPicPr>
            <a:picLocks noChangeAspect="1"/>
          </p:cNvPicPr>
          <p:nvPr/>
        </p:nvPicPr>
        <p:blipFill>
          <a:blip r:embed="rId3" cstate="print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3.png"/>
          <p:cNvPicPr>
            <a:picLocks noChangeAspect="1"/>
          </p:cNvPicPr>
          <p:nvPr/>
        </p:nvPicPr>
        <p:blipFill>
          <a:blip r:embed="rId4" cstate="print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4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Rectangle 31"/>
          <p:cNvSpPr>
            <a:spLocks noGrp="1"/>
          </p:cNvSpPr>
          <p:nvPr>
            <p:ph type="subTitle" idx="1"/>
          </p:nvPr>
        </p:nvSpPr>
        <p:spPr>
          <a:xfrm>
            <a:off x="2492734" y="5094577"/>
            <a:ext cx="6194066" cy="925223"/>
          </a:xfrm>
        </p:spPr>
        <p:txBody>
          <a:bodyPr/>
          <a:lstStyle>
            <a:lvl1pPr marL="0" indent="0" algn="r">
              <a:buNone/>
              <a:defRPr sz="2800"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ctrTitle"/>
          </p:nvPr>
        </p:nvSpPr>
        <p:spPr>
          <a:xfrm>
            <a:off x="1108986" y="3606800"/>
            <a:ext cx="7577814" cy="1470025"/>
          </a:xfrm>
        </p:spPr>
        <p:txBody>
          <a:bodyPr anchor="b" anchorCtr="0"/>
          <a:lstStyle>
            <a:lvl1pPr algn="r">
              <a:defRPr sz="400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5/25/2012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5/25/2012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5/25/2012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5/25/2012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Δίστηλ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1" name="Rectangle 11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5/25/2012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5/25/2012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30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7" name="Rectangle 17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5/25/2012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5.png"/>
          <p:cNvPicPr>
            <a:picLocks noChangeAspect="1"/>
          </p:cNvPicPr>
          <p:nvPr/>
        </p:nvPicPr>
        <p:blipFill>
          <a:blip r:embed="rId9" cstate="print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6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Rectangle 30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12" name="Rectangl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 smtClean="0"/>
          </a:p>
        </p:txBody>
      </p:sp>
      <p:sp>
        <p:nvSpPr>
          <p:cNvPr id="6" name="Rectangle 6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fld id="{5C14FD69-4A85-4715-A222-ABB225B63BC6}" type="datetimeFigureOut">
              <a:rPr lang="en-US" smtClean="0"/>
              <a:pPr/>
              <a:t>5/25/2012</a:t>
            </a:fld>
            <a:endParaRPr lang="en-US" sz="1000" dirty="0" smtClean="0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+mn-lt"/>
              </a:defRPr>
            </a:lvl1pPr>
          </a:lstStyle>
          <a:p>
            <a:pPr algn="ctr"/>
            <a:endParaRPr lang="en-US" sz="1000" smtClean="0"/>
          </a:p>
        </p:txBody>
      </p:sp>
      <p:sp>
        <p:nvSpPr>
          <p:cNvPr id="21" name="Rectangle 21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 sz="10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defPPr>
        <a:defRPr sz="4400">
          <a:solidFill>
            <a:schemeClr val="tx1"/>
          </a:solidFill>
          <a:latin typeface="+mj-lt"/>
          <a:ea typeface="+mj-ea"/>
          <a:cs typeface="+mj-cs"/>
        </a:defRPr>
      </a:defPPr>
      <a:lvl1pPr algn="l" eaLnBrk="1" hangingPunct="1">
        <a:buNone/>
        <a:defRPr sz="3600">
          <a:solidFill>
            <a:schemeClr val="tx1">
              <a:alpha val="100000"/>
            </a:schemeClr>
          </a:solidFill>
          <a:latin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342900" indent="-342900" eaLnBrk="1" hangingPunct="1">
        <a:buChar char="•"/>
        <a:defRPr sz="2800">
          <a:latin typeface="+mn-lt"/>
        </a:defRPr>
      </a:lvl1pPr>
      <a:lvl2pPr marL="742950" indent="-285750" eaLnBrk="1" hangingPunct="1">
        <a:buChar char="–"/>
        <a:defRPr sz="2400">
          <a:latin typeface="+mn-lt"/>
        </a:defRPr>
      </a:lvl2pPr>
      <a:lvl3pPr marL="1143000" indent="-228600" eaLnBrk="1" hangingPunct="1">
        <a:buChar char="•"/>
        <a:defRPr sz="2400">
          <a:latin typeface="+mn-lt"/>
        </a:defRPr>
      </a:lvl3pPr>
      <a:lvl4pPr marL="1600200" indent="-228600" eaLnBrk="1" hangingPunct="1">
        <a:buChar char="–"/>
        <a:defRPr sz="2000">
          <a:latin typeface="+mn-lt"/>
        </a:defRPr>
      </a:lvl4pPr>
      <a:lvl5pPr marL="2057400" indent="-228600" eaLnBrk="1" hangingPunct="1">
        <a:buChar char="»"/>
        <a:defRPr sz="2000">
          <a:latin typeface="+mn-lt"/>
        </a:defRPr>
      </a:lvl5pPr>
      <a:lvl6pPr marL="2514600" indent="-228600" eaLnBrk="1" hangingPunct="1">
        <a:buChar char="•"/>
        <a:defRPr sz="2000"/>
      </a:lvl6pPr>
      <a:lvl7pPr marL="2971800" indent="-228600" eaLnBrk="1" hangingPunct="1">
        <a:buChar char="•"/>
        <a:defRPr sz="2000"/>
      </a:lvl7pPr>
      <a:lvl8pPr marL="3429000" indent="-228600" eaLnBrk="1" hangingPunct="1">
        <a:buChar char="•"/>
        <a:defRPr sz="2000"/>
      </a:lvl8pPr>
      <a:lvl9pPr marL="3886200" indent="-228600" eaLnBrk="1" hangingPunct="1">
        <a:buChar char="•"/>
        <a:defRPr sz="2000"/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Υπότιτλος"/>
          <p:cNvSpPr>
            <a:spLocks noGrp="1"/>
          </p:cNvSpPr>
          <p:nvPr>
            <p:ph type="subTitle" idx="1"/>
          </p:nvPr>
        </p:nvSpPr>
        <p:spPr>
          <a:xfrm>
            <a:off x="0" y="5301208"/>
            <a:ext cx="9144000" cy="1214743"/>
          </a:xfrm>
        </p:spPr>
        <p:txBody>
          <a:bodyPr>
            <a:noAutofit/>
          </a:bodyPr>
          <a:lstStyle/>
          <a:p>
            <a:pPr algn="ctr"/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Συνεργασία Ομάδων 1,2: </a:t>
            </a:r>
          </a:p>
          <a:p>
            <a:pPr algn="ctr"/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Γιαννακοπούλου </a:t>
            </a:r>
            <a:r>
              <a:rPr lang="el-G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Ιωάννα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l-GR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Γκιουφής</a:t>
            </a: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Θωμάς </a:t>
            </a: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 Γκόλτσιου </a:t>
            </a:r>
            <a:r>
              <a:rPr lang="el-G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Ελένη</a:t>
            </a: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/ </a:t>
            </a:r>
          </a:p>
          <a:p>
            <a:pPr algn="ctr"/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Γκουτσαμπασούλη </a:t>
            </a:r>
            <a:r>
              <a:rPr lang="el-G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Δώρα</a:t>
            </a: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l-GR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Γότα</a:t>
            </a: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Βασιλική</a:t>
            </a: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/ Ζαφείρης </a:t>
            </a:r>
            <a:r>
              <a:rPr lang="el-G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Γιώργος</a:t>
            </a: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/ Κατσαφάδου </a:t>
            </a:r>
            <a:r>
              <a:rPr lang="el-G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Σωτηρία</a:t>
            </a: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</a:p>
          <a:p>
            <a:pPr algn="ctr"/>
            <a:r>
              <a:rPr lang="el-GR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Πραβιώτη</a:t>
            </a: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Σοφία</a:t>
            </a: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l-GR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Σκουλαρίδης</a:t>
            </a:r>
            <a:r>
              <a:rPr lang="el-G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Ιωάννης </a:t>
            </a: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l-GR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Τασολάμπρου</a:t>
            </a: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Χρυσούλα </a:t>
            </a:r>
            <a:endParaRPr lang="el-GR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ctrTitle"/>
          </p:nvPr>
        </p:nvSpPr>
        <p:spPr>
          <a:xfrm>
            <a:off x="1108986" y="3429000"/>
            <a:ext cx="7577814" cy="1470025"/>
          </a:xfrm>
        </p:spPr>
        <p:txBody>
          <a:bodyPr>
            <a:normAutofit/>
          </a:bodyPr>
          <a:lstStyle/>
          <a:p>
            <a:r>
              <a:rPr lang="el-GR" sz="20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ΠΡΟΤΕΙΝΟΜΕΝΗ ΔΟΜΗ ΤΕΥΧΟΥΣ</a:t>
            </a:r>
            <a:endParaRPr lang="el-GR" sz="2000" b="1" dirty="0"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107504" y="344845"/>
            <a:ext cx="8589963" cy="501675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Πανεπιστήμιο Θεσσαλίας</a:t>
            </a:r>
          </a:p>
          <a:p>
            <a:pPr algn="r">
              <a:defRPr/>
            </a:pP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Τμήμα Μηχανικών Χωροταξίας, </a:t>
            </a:r>
            <a:endParaRPr lang="el-G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Πολεοδομίας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και Περιφερειακής Ανάπτυξης</a:t>
            </a:r>
          </a:p>
          <a:p>
            <a:pPr algn="r">
              <a:defRPr/>
            </a:pP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Π.Μ.Σ. Πολεοδομία-Χωροταξία</a:t>
            </a:r>
          </a:p>
          <a:p>
            <a:pPr algn="r">
              <a:defRPr/>
            </a:pPr>
            <a:endParaRPr lang="el-G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Μάθημα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: Στούντιο Πολεοδομίας-Χωροταξίας</a:t>
            </a:r>
          </a:p>
          <a:p>
            <a:pPr algn="r">
              <a:defRPr/>
            </a:pPr>
            <a:endParaRPr lang="el-GR" sz="2000" dirty="0"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endParaRPr lang="el-GR" sz="2000" dirty="0"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endParaRPr lang="el-GR" sz="2000" dirty="0">
              <a:latin typeface="Times New Roman" pitchFamily="16" charset="0"/>
            </a:endParaRPr>
          </a:p>
          <a:p>
            <a:pPr algn="r">
              <a:defRPr/>
            </a:pPr>
            <a:endParaRPr lang="el-GR" sz="2000" dirty="0"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endParaRPr lang="el-GR" sz="2000" dirty="0"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endParaRPr lang="el-GR" sz="2000" dirty="0"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endParaRPr lang="el-GR" sz="2000" dirty="0"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endParaRPr lang="el-GR" sz="2000" dirty="0"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endParaRPr lang="el-GR" sz="2000" dirty="0"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endParaRPr lang="el-GR" sz="2000" dirty="0"/>
          </a:p>
        </p:txBody>
      </p:sp>
      <p:pic>
        <p:nvPicPr>
          <p:cNvPr id="1026" name="Picture 2" descr="C:\Documents and Settings\Administrator\Επιφάνεια εργασίας\EPITROPI EREYNWN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398862"/>
            <a:ext cx="288032" cy="29383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323528" y="3115708"/>
            <a:ext cx="8352928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ΠΑΡΟΥΣΙΑΣΗ ΑΝΑΓΚΩΝ ΚΑΙ ΔΥΝΑΤΟΤΗΤΩΝ ΑΣΤΙΚΗΣ ΑΝΑΓΕΝΝΗΣΗΣ ΚΑΙ ΚΑΤΑΓΡΑΦΗ ΤΩΝ ΑΠΑΡΑΙΤΗΤΩΝ ΕΝΕΡΓΕΙΩΝ ΚΑΙ ΠΑΡΕΜΒΑΣΕΩΝ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3.1.ΘΑΛΑΣΣΙΟ ΜΕΤΩΠΟ ΠΟΛΗΣ ΒΟΛΟΥ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3.2. ΠΛΑΤΕΙΕΣ ΒΟΛΟΥ ΚΑΙ ΝΕΑΣ ΙΩΝΙΑΣ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3.3. ΑΛΙΒΕΡΙ - ΝΕΟ ΔΕΛΤΑ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PLACE BRANDING</a:t>
            </a: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ΧΕΡΣΑΙΑΣ ΜΑΓΝΗΣΙΑΣ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chemeClr val="accent5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ΒΙΒΛΙΟΓΡΑΦΙΑ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accent5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12 - TextBox"/>
          <p:cNvSpPr txBox="1"/>
          <p:nvPr/>
        </p:nvSpPr>
        <p:spPr>
          <a:xfrm>
            <a:off x="8316416" y="1052736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>
                <a:latin typeface="Times New Roman" pitchFamily="18" charset="0"/>
                <a:cs typeface="Times New Roman" pitchFamily="18" charset="0"/>
              </a:rPr>
              <a:t>2/2</a:t>
            </a:r>
            <a:endParaRPr lang="el-GR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8604448" y="6300000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el-GR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8316416" y="6525344"/>
            <a:ext cx="576064" cy="720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86280" y="3404319"/>
            <a:ext cx="8706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l-GR" sz="20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ΕΥΧΑΡΙΣΤΟΥΜΕ ΓΙΑ ΤΗΝ ΠΡΟΣΟΧΗ ΣΑΣ!</a:t>
            </a:r>
            <a:endParaRPr lang="el-GR" sz="2000" dirty="0"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Υπότιτλος"/>
          <p:cNvSpPr>
            <a:spLocks noGrp="1"/>
          </p:cNvSpPr>
          <p:nvPr>
            <p:ph type="subTitle" idx="1"/>
          </p:nvPr>
        </p:nvSpPr>
        <p:spPr>
          <a:xfrm>
            <a:off x="0" y="5301208"/>
            <a:ext cx="9144000" cy="1214743"/>
          </a:xfrm>
        </p:spPr>
        <p:txBody>
          <a:bodyPr>
            <a:noAutofit/>
          </a:bodyPr>
          <a:lstStyle/>
          <a:p>
            <a:pPr algn="ctr"/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Συνεργασία Ομάδων 1,2: </a:t>
            </a:r>
          </a:p>
          <a:p>
            <a:pPr algn="ctr"/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Γιαννακοπούλου </a:t>
            </a:r>
            <a:r>
              <a:rPr lang="el-G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Ιωάννα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l-GR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Γκιουφής</a:t>
            </a: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Θωμάς </a:t>
            </a: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 Γκόλτσιου </a:t>
            </a:r>
            <a:r>
              <a:rPr lang="el-G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Ελένη</a:t>
            </a: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/ </a:t>
            </a:r>
          </a:p>
          <a:p>
            <a:pPr algn="ctr"/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Γκουτσαμπασούλη </a:t>
            </a:r>
            <a:r>
              <a:rPr lang="el-G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Δώρα</a:t>
            </a: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l-GR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Γότα</a:t>
            </a: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Βασιλική</a:t>
            </a: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/ Κατσαφάδου </a:t>
            </a:r>
            <a:r>
              <a:rPr lang="el-G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Σωτηρία </a:t>
            </a: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</a:p>
          <a:p>
            <a:pPr algn="ctr"/>
            <a:r>
              <a:rPr lang="el-GR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Πραβιώτη</a:t>
            </a: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Σοφία</a:t>
            </a: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l-GR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Σκουλαρίδης</a:t>
            </a:r>
            <a:r>
              <a:rPr lang="el-G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Ιωάννης </a:t>
            </a: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l-GR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Τασολάμπρου</a:t>
            </a: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Χρυσούλα </a:t>
            </a:r>
            <a:endParaRPr lang="el-GR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ctrTitle"/>
          </p:nvPr>
        </p:nvSpPr>
        <p:spPr>
          <a:xfrm>
            <a:off x="1108986" y="3429000"/>
            <a:ext cx="7577814" cy="1470025"/>
          </a:xfrm>
        </p:spPr>
        <p:txBody>
          <a:bodyPr>
            <a:normAutofit/>
          </a:bodyPr>
          <a:lstStyle/>
          <a:p>
            <a:r>
              <a:rPr lang="el-GR" sz="20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ΠΡΟΤΕΙΝΟΜΕΝΗ ΔΟΜΗ ΤΕΥΧΟΥΣ</a:t>
            </a:r>
            <a:endParaRPr lang="el-GR" sz="2000" b="1" dirty="0"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107504" y="344845"/>
            <a:ext cx="8589963" cy="501675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Πανεπιστήμιο Θεσσαλίας</a:t>
            </a:r>
          </a:p>
          <a:p>
            <a:pPr algn="r">
              <a:defRPr/>
            </a:pP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Τμήμα Μηχανικών Χωροταξίας, </a:t>
            </a:r>
            <a:endParaRPr lang="el-G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Πολεοδομίας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και Περιφερειακής Ανάπτυξης</a:t>
            </a:r>
          </a:p>
          <a:p>
            <a:pPr algn="r">
              <a:defRPr/>
            </a:pP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Π.Μ.Σ. Πολεοδομία-Χωροταξία</a:t>
            </a:r>
          </a:p>
          <a:p>
            <a:pPr algn="r">
              <a:defRPr/>
            </a:pPr>
            <a:endParaRPr lang="el-G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Μάθημα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: Στούντιο Πολεοδομίας-Χωροταξίας</a:t>
            </a:r>
          </a:p>
          <a:p>
            <a:pPr algn="r">
              <a:defRPr/>
            </a:pPr>
            <a:endParaRPr lang="el-GR" sz="2000" dirty="0"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endParaRPr lang="el-GR" sz="2000" dirty="0"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endParaRPr lang="el-GR" sz="2000" dirty="0">
              <a:latin typeface="Times New Roman" pitchFamily="16" charset="0"/>
            </a:endParaRPr>
          </a:p>
          <a:p>
            <a:pPr algn="r">
              <a:defRPr/>
            </a:pPr>
            <a:endParaRPr lang="el-GR" sz="2000" dirty="0"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endParaRPr lang="el-GR" sz="2000" dirty="0"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endParaRPr lang="el-GR" sz="2000" dirty="0"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endParaRPr lang="el-GR" sz="2000" dirty="0"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endParaRPr lang="el-GR" sz="2000" dirty="0"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endParaRPr lang="el-GR" sz="2000" dirty="0"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endParaRPr lang="el-GR" sz="2000" dirty="0"/>
          </a:p>
        </p:txBody>
      </p:sp>
      <p:pic>
        <p:nvPicPr>
          <p:cNvPr id="1026" name="Picture 2" descr="C:\Documents and Settings\Administrator\Επιφάνεια εργασίας\EPITROPI EREYNWN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398862"/>
            <a:ext cx="288032" cy="29383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251520" y="1484784"/>
            <a:ext cx="7632848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2000" b="1" dirty="0" smtClean="0">
                <a:solidFill>
                  <a:schemeClr val="accent5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ΠΕΡΙΕΧΟΜΕΝΑ ΠΑΡΟΥΣΙΑΣΗΣ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sz="20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sz="20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2000" b="1" dirty="0" smtClean="0">
                <a:solidFill>
                  <a:schemeClr val="accent5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ΕΙΣΑΓΩΓΙΚΑ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sz="2000" b="1" dirty="0" smtClean="0">
              <a:solidFill>
                <a:schemeClr val="accent5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2000" b="1" dirty="0" smtClean="0">
                <a:solidFill>
                  <a:schemeClr val="accent5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ΠΡΩΤΟ ΜΕΡΟΣ - </a:t>
            </a:r>
            <a:r>
              <a:rPr lang="el-GR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ΠΑΡΟΥΣΙΑΣΗ ΚΑΙ ΑΞΙΟΛΟΓΗΣΗ ΠΛΑΙΣΙΩΝ ΧΩΡΟΤΑΞΙΚΟΥ ΣΧΕΔΙΑΣΜΟΥ ΚΑΙ ΑΕΙΦΟΡΟΥ ΑΝΑΠΤΥΞΗΣ</a:t>
            </a:r>
            <a:endParaRPr lang="el-GR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sz="2000" b="1" dirty="0" smtClean="0">
              <a:solidFill>
                <a:schemeClr val="accent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l-GR" sz="2000" b="1" dirty="0" smtClean="0">
                <a:solidFill>
                  <a:schemeClr val="accent5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ΔΕΥΤΕΡΟ ΜΕΡΟΣ - </a:t>
            </a:r>
            <a:r>
              <a:rPr lang="el-GR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ΠΑΡΟΥΣΙΑΣΗ ΥΦΙΣΤΑΜΕΝΗΣ ΚΑΤΑΣΤΑΣΗΣ ΑΠΟ ΠΛΕΥΡΑΣ ΤΟΥΡΙΣΤΙΚΗΣ ΑΝΑΠΤΥΞΗΣ ΣΤΗ ΧΕΡΣΑΙΑ ΜΑΓΝΗΣΙΑ</a:t>
            </a:r>
            <a:endParaRPr lang="el-GR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sz="2000" b="1" dirty="0" smtClean="0">
              <a:solidFill>
                <a:schemeClr val="accent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2000" b="1" dirty="0" smtClean="0">
                <a:solidFill>
                  <a:schemeClr val="accent5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ΤΡΙΤΟ ΜΕΡΟΣ - </a:t>
            </a:r>
            <a:r>
              <a:rPr lang="el-GR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ΣΤΡΑΤΗΓΙΚΟΣ ΣΧΕΔΙΑΣΜΟΣ ΓΙΑ ΤΗΝ ΤΟΥΡΙΣΤΙΚΗ ΑΝΑΠΤΥΞΗ ΤΗΣ ΧΕΡΣΑΙΑΣ ΜΑΓΝΗΣΙΑΣ ΜΕ ΧΡΟΝΙΚΟ ΟΡΙΖΟΝΤΑ 20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22</a:t>
            </a:r>
            <a:r>
              <a:rPr lang="el-GR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ΝΕΑ ΜΟΝΟΠΑΤΙΑ</a:t>
            </a:r>
            <a:endParaRPr lang="el-GR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sz="2000" b="1" dirty="0" smtClean="0">
              <a:solidFill>
                <a:schemeClr val="accent5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8244408" y="2523668"/>
            <a:ext cx="36004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endParaRPr lang="el-GR" sz="2000" b="1" dirty="0" smtClean="0"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l-GR" sz="2000" b="1" dirty="0" smtClean="0"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l-GR" sz="20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endParaRPr lang="el-GR" sz="2000" b="1" dirty="0" smtClean="0"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l-GR" sz="2000" b="1" dirty="0" smtClean="0"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l-GR" sz="20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endParaRPr lang="el-GR" sz="2000" b="1" dirty="0" smtClean="0"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l-GR" sz="2000" b="1" dirty="0" smtClean="0"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l-GR" sz="2000" b="1" dirty="0" smtClean="0"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l-GR" sz="20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endParaRPr lang="el-GR" sz="2000" b="1" dirty="0"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8676456" y="6300000"/>
            <a:ext cx="2160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l-GR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11 - Ορθογώνιο"/>
          <p:cNvSpPr/>
          <p:nvPr/>
        </p:nvSpPr>
        <p:spPr>
          <a:xfrm>
            <a:off x="8316416" y="6525344"/>
            <a:ext cx="576064" cy="720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51520" y="1484783"/>
            <a:ext cx="8568952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ΕΥΧΑΡΙΣΤΙΕΣ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ΠΕΡΙΕΧΟΜΕΝΑ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ΣΗΜΕΙΩΜΑ ΠΡΟΣ ΑΝΑΓΝΩΣΤΗ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που θα περιλαμβάνει </a:t>
            </a:r>
            <a:endParaRPr kumimoji="0" lang="el-GR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το</a:t>
            </a:r>
            <a:r>
              <a:rPr kumimoji="0" lang="el-GR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σκοπό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συγγραφής βιβλίου και </a:t>
            </a:r>
            <a:r>
              <a:rPr lang="el-GR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τα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ερωτήματα που ε</a:t>
            </a:r>
            <a:r>
              <a:rPr lang="el-GR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πιχειρείται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να απαντηθούν ή να βρουν σχεδιαστικές λύσεις</a:t>
            </a:r>
            <a:endParaRPr kumimoji="0" lang="el-GR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lang="el-GR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τα στοιχεία που προσδίδουν στο βιβλίο </a:t>
            </a:r>
            <a:r>
              <a:rPr kumimoji="0" lang="el-GR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πρωτοτυπία</a:t>
            </a:r>
            <a:endParaRPr kumimoji="0" lang="el-GR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τη </a:t>
            </a:r>
            <a:r>
              <a:rPr kumimoji="0" lang="el-GR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χρησιμότητα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του</a:t>
            </a:r>
            <a:endParaRPr kumimoji="0" lang="el-GR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l-GR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ΜΕΘΟΔΟΛΟΓΙΑ</a:t>
            </a: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ΕΙΣΑΓΩΓΗ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Μια πρώτη εισαγωγή με 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l-GR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σύντομη </a:t>
            </a: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παρουσίαση του γενικού αντικειμένου του βιβλίου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διατύπωση του προβλήματος, των παραμέτρων που το καθορίζουν και</a:t>
            </a:r>
            <a:r>
              <a:rPr kumimoji="0" lang="el-GR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αναφορά στις μέχρι τώρα σχετικές μελέτες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παρουσίαση της δομής του βιβλίου ανά κεφάλαιο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17 - TextBox"/>
          <p:cNvSpPr txBox="1"/>
          <p:nvPr/>
        </p:nvSpPr>
        <p:spPr>
          <a:xfrm>
            <a:off x="8316416" y="1052736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>
                <a:latin typeface="Times New Roman" pitchFamily="18" charset="0"/>
                <a:cs typeface="Times New Roman" pitchFamily="18" charset="0"/>
              </a:rPr>
              <a:t>1/1</a:t>
            </a:r>
            <a:endParaRPr lang="el-GR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19 - Ορθογώνιο"/>
          <p:cNvSpPr/>
          <p:nvPr/>
        </p:nvSpPr>
        <p:spPr>
          <a:xfrm>
            <a:off x="-1476672" y="980728"/>
            <a:ext cx="82809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2000" b="1" dirty="0" smtClean="0">
                <a:solidFill>
                  <a:schemeClr val="accent5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ΕΙΣΑΓΩΓΙΚΑ</a:t>
            </a:r>
            <a:endParaRPr lang="el-GR" sz="2000" dirty="0" smtClean="0"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8676456" y="6300000"/>
            <a:ext cx="2160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l-GR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8316416" y="6525344"/>
            <a:ext cx="576064" cy="720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23528" y="2312005"/>
            <a:ext cx="8496944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Αντιμετώπιση όλου του πρώτου μέρους με κριτική ματιά και παρουσίαση των πλαισίων με έμφαση στο αντικείμενο του βιβλίου</a:t>
            </a:r>
            <a:r>
              <a:rPr lang="el-GR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Εστίαση σε ρυθμίσεις-προτάσεις κρίσιμες για τη Χερσαία Μαγνησία</a:t>
            </a:r>
            <a:endParaRPr lang="en-US" sz="16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Σαν εισαγωγικό του πρώτου μέρους: τεκμηρίωση της σημασίας της παράθεσης του θεσμικού πλαισίου σε ένα σχέδιο τουριστικής ανάπτυξης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b="1" i="0" u="none" strike="noStrike" cap="none" normalizeH="0" baseline="0" dirty="0" smtClean="0">
              <a:ln>
                <a:noFill/>
              </a:ln>
              <a:solidFill>
                <a:srgbClr val="8064A2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ΠΑΡΟΥΣΙΑΣΗ ΚΑΙ ΑΞΙΟΛΟΓΗΣΗ - ΚΡΙΤΙΚΗ ΓΕΝΙΚΟΥ ΠΛΑΙΣΙΟΥ ΧΩΡΟΤΑΞΙΚΟΥ ΣΧΕΔΙΑΣΜΟΥ ΚΑΙ ΑΕΙΦΟΡΟΥ ΑΝΑΠΤΥΞΗΣ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l-GR" sz="1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400" b="0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1.1.  ΠΑΡΟΥΣΙΑΣΗ</a:t>
            </a:r>
            <a:endParaRPr kumimoji="0" lang="el-GR" sz="1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400" b="0" i="1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1.1.1. ΣΚΟΠΟΣ </a:t>
            </a:r>
            <a:r>
              <a:rPr lang="en-US" sz="14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el-GR" sz="1400" b="0" i="1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ΣΤΟΧΟΙ</a:t>
            </a:r>
            <a:endParaRPr kumimoji="0" lang="el-GR" sz="1400" b="0" i="1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400" b="0" i="1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1.1.2. ΣΤΡΑΤΗΓΙΚΕΣ ΕΠΙΛΟΓΕΣ ΓΙΑ ΤΗΝ ΟΛΟΚΛΗΡΩΜΕΝΗ ΧΩΡΙΚΗ ΑΝΑΠΤΥΞΗ ΚΑΙ ΤΗΝ ΑΕΙΦΟΡΟ ΟΡΓΑΝΩΣΗ ΤΟΥ ΕΘΝΙΚΟΥ ΧΩΡΟΥ</a:t>
            </a:r>
            <a:endParaRPr kumimoji="0" lang="el-GR" sz="1400" b="0" i="1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400" b="0" i="1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1.1.3. ΒΑΣΙΚΕΣ ΠΡΟΤΕΡΑΙΟΤΗΤΕΣ ΚΑΙ ΣΤΡΑΤΗΓΙΚΕΣ ΚΑΤΕΥΘΥΝΣΕΙΣ ΓΙΑ ΤΗΝ ΟΛΟΚΛΗΡΩΜΕΝΗ ΧΩΡΙΚΗ ΑΝΑΠΤΥΞΗ ΚΑΙ ΤΗΝ ΑΕΙΦΟΡΟ ΟΡΓΑΝΩΣΗ ΤΟΥ ΕΘΝΙΚΟΥ ΧΩΡΟΥ</a:t>
            </a:r>
            <a:endParaRPr kumimoji="0" lang="el-GR" sz="1400" b="0" i="1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400" b="0" i="1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1.1.4. ΥΛΟΠΟΙΗΣΗ ΚΑΙ ΠΑΡΑΚΟΛΟΥΘΗΣΗ ΤΗΣ ΕΦΑΡΜΟΓΗΣ ΤΟΥ </a:t>
            </a:r>
            <a:endParaRPr kumimoji="0" lang="el-GR" sz="1400" b="0" i="1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400" b="0" i="1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1.1.5. ΧΩΡΟΤΑΞΙΚΟΙ ΔΕΙΚΤΕΣ ΚΑΙ ΠΑΡΑΚΟΛΟΥΘΗΣΗ - ΑΞΙΟΛΟΓΗΣΗ ΧΩΡΙΚΩΝ ΕΞΕΛΙΞΕΩΝ</a:t>
            </a:r>
            <a:endParaRPr kumimoji="0" lang="el-GR" sz="1400" b="0" i="1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400" b="0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1.2. ΑΞΙΟΛΟΓΗΣΗ - ΚΡΙΤΙΚΗ</a:t>
            </a:r>
            <a:endParaRPr kumimoji="0" lang="el-GR" sz="1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323528" y="1412776"/>
            <a:ext cx="82809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2000" b="1" dirty="0" smtClean="0">
                <a:solidFill>
                  <a:schemeClr val="accent5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ΠΑΡΟΥΣΙΑΣΗ ΚΑΙ ΑΞΙΟΛΟΓΗΣΗ ΠΛΑΙΣΙΩΝ ΧΩΡΟΤΑΞΙΚΟΥ ΣΧΕΔΙΑΣΜΟΥ ΚΑΙ ΑΕΙΦΟΡΟΥ ΑΝΑΠΤΥΞΗΣ</a:t>
            </a:r>
            <a:endParaRPr lang="el-GR" sz="2000" dirty="0" smtClean="0"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-1332656" y="980728"/>
            <a:ext cx="82809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2000" b="1" dirty="0" smtClean="0">
                <a:solidFill>
                  <a:schemeClr val="accent5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ΠΡΩΤΟ ΜΕΡΟΣ</a:t>
            </a:r>
            <a:endParaRPr lang="el-GR" sz="2000" dirty="0" smtClean="0"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8316416" y="1052736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>
                <a:latin typeface="Times New Roman" pitchFamily="18" charset="0"/>
                <a:cs typeface="Times New Roman" pitchFamily="18" charset="0"/>
              </a:rPr>
              <a:t>1/3</a:t>
            </a:r>
            <a:endParaRPr lang="el-GR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8676456" y="6300000"/>
            <a:ext cx="2160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l-GR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8316416" y="6525344"/>
            <a:ext cx="576064" cy="720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323528" y="1700808"/>
            <a:ext cx="8352928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ΠΑΡΟΥΣΙΑΣΗ ΚΑΙ ΑΞΙΟΛΟΓΗΣΗ -  ΚΡΙΤΙΚΗ ΕΙΔΙΚΟΥ ΠΛΑΙΣΙΟΥ ΧΩΡΟΤΑΞΙΚΟΥ ΣΧΕΔΙΑΣΜΟΥ ΚΑΙ ΑΕΙΦΟΡΟΥ ΑΝΑΠΤΥΞΗΣ ΓΙΑ ΤΟΝ ΤΟΥΡΙΣΜΟ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2.1. ΠΑΡΟΥΣΙΑΣΗ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2.1.2. ΣΚΟΠΟΣ - ΣΤΟΧΟΙ</a:t>
            </a:r>
            <a:endParaRPr kumimoji="0" lang="el-GR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2.1.3. ΟΡΙΣΜΟΙ</a:t>
            </a:r>
            <a:endParaRPr kumimoji="0" lang="el-GR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2.1.4. ΚΑΤΗΓΟΡΙΟΠΟΙΗΣΗ ΕΘΝΙΚΟΥ ΧΩΡΟΥ</a:t>
            </a:r>
            <a:endParaRPr kumimoji="0" lang="el-GR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2.1.5. ΕΙΔΙΚΕΣ ΜΟΡΦΕΣ ΤΟΥΡΙΣΜΟΥ</a:t>
            </a:r>
            <a:endParaRPr kumimoji="0" lang="el-GR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2.1.6. ΕΙΔΙΚΕΣ ΚΑΙ ΤΕΧΝΙΚΕΣ ΥΠΟΔΟΜΕΣ </a:t>
            </a:r>
            <a:endParaRPr kumimoji="0" lang="el-GR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2.1.7. ΚΑΤΕΥΘΥΝΣΕΙΣ ΓΙΑ ΚΑΤΗΓΟΡΙΕΣ ΧΩΡΟΥ ΜΕ ΕΙΔΙΚΟ ΚΑΘΕΣΤΩΣ ΚΑΙ ΕΠΙΛΥΣΗ ΣΥΓΚΡΟΥΣΕΩΝ ΜΕ ΑΛΛΕΣ ΧΡΗΣΕΙΣ</a:t>
            </a:r>
            <a:endParaRPr kumimoji="0" lang="el-GR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2.1.8. ΣΥΝΘΕΤΕΣ ΚΑΙ ΟΛΟΚΛΗΡΩΜΕΝΕΣ ΤΟΥΡΙΣΤΙΚΕΣ ΥΠΟΔΟΜΕΣ ΜΙΚΤΗΣ ΧΡΗΣΗΣ</a:t>
            </a:r>
            <a:endParaRPr kumimoji="0" lang="el-GR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2.1.9. ΠΡΟΓΡΑΜΜΑ ΔΡΑΣΗΣ</a:t>
            </a:r>
            <a:endParaRPr kumimoji="0" lang="el-GR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2.2. ΑΞΙΟΛΟΓΗΣΗ - ΚΡΙΤΙΚΗ</a:t>
            </a:r>
            <a:endParaRPr kumimoji="0" lang="el-GR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8316416" y="1052736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>
                <a:latin typeface="Times New Roman" pitchFamily="18" charset="0"/>
                <a:cs typeface="Times New Roman" pitchFamily="18" charset="0"/>
              </a:rPr>
              <a:t>2/3</a:t>
            </a:r>
            <a:endParaRPr lang="el-GR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8676456" y="6300000"/>
            <a:ext cx="2160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l-GR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8316416" y="6525344"/>
            <a:ext cx="576064" cy="720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323528" y="1385475"/>
            <a:ext cx="8424936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ΠΑΡΟΥΣΙΑΣΗ ΚΑΙ ΑΞΙΟΛΟΓΗΣΗ -  ΚΡΙΤΙΚΗ ΠΕΡΙΦΕΡΕΙΑΚΟΥ ΠΛΑΙΣΙΟΥ ΧΩΡΟΤΑΞΙΚΟΥ ΣΧΕΔΙΑΣΜΟΥ ΚΑΙ ΑΕΙΦΟΡΟΥ ΑΝΑΠΤΥΞΗΣ ΘΕΣΣΑΛΙΑΣ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3.1. ΠΑΡΟΥΣΙΑΣΗ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1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3.1.1. ΘΕΣΗ ΚΑΙ ΡΟΛΟΣ ΠΕΡΙΦΕΡΕΙΑΣ ΣΤΟ ΔΙΕΘΝΗ, ΕΥΡΩΠΑΙΚΟ ΚΑΙ ΕΘΝΙΚΟ ΧΩΡΟ</a:t>
            </a:r>
            <a:endParaRPr kumimoji="0" lang="el-GR" b="0" i="1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1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3.1.2. ΑΞΙΟΛΟΓΗΣΗ ΥΠΑΡΧΟΥΣΑΣ ΚΑΤΑΣΤΑΣΗΣ ΚΑΙ ΠΡΟΟΠΤΙΚΩΝ ΣΤΟ ΕΠΙΠΕΔΟ ΠΕΡΙΦΕΡΕΙΑΣ</a:t>
            </a:r>
            <a:endParaRPr kumimoji="0" lang="el-GR" b="0" i="1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1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3.1.3. ΠΡΟΤΑΣΗ ΠΛΑΙΣΙΟΥ</a:t>
            </a:r>
            <a:endParaRPr kumimoji="0" lang="el-GR" b="0" i="1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1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3.1.4. ΠΡΟΓΡΑΜΜΑ ΔΡΑΣΗΣ</a:t>
            </a:r>
            <a:endParaRPr kumimoji="0" lang="el-GR" b="0" i="1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3.2. ΑΞΙΟΛΟΓΗΣΗ - ΚΡΙΤΙΚΗ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ΣΥΓΚΡΙΤΙΚΗ ΑΝΑΛΥΣΗ ΠΛΑΙΣΙΩΝ - ΚΑΤΕΥΘΥΝΣΕΙΣ ΓΙΑ ΤΟΥΡΙΣΤΙΚΗ ΑΝΑΠΤΥΞΗ ΣΤΗ ΧΕΡΣΑΙΑ ΜΑΓΝΗΣΙΑ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4.1. ΣΥΓΚΡΙΤΙΚΗ ΑΝΑΛΥΣΗ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4.2. ΚΑΤΕΥΘΥΝΣΕΙΣ ΓΙΑ ΤΟΥΡΙΣΤΙΚΗ ΑΝΑΠΤΥΞΗ ΣΤΗ ΧΕΡΣΑΙΑ ΜΑΓΝΗΣΙΑ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8316416" y="1052736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>
                <a:latin typeface="Times New Roman" pitchFamily="18" charset="0"/>
                <a:cs typeface="Times New Roman" pitchFamily="18" charset="0"/>
              </a:rPr>
              <a:t>3/3</a:t>
            </a:r>
            <a:endParaRPr lang="el-GR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-1180256" y="980728"/>
            <a:ext cx="82809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2000" b="1" dirty="0" smtClean="0">
                <a:solidFill>
                  <a:schemeClr val="accent5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ΔΕΥΤΕΡΟ ΜΕΡΟΣ</a:t>
            </a:r>
            <a:endParaRPr lang="el-GR" sz="2000" dirty="0" smtClean="0"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323528" y="1454007"/>
            <a:ext cx="8706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chemeClr val="accent5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ΠΑΡΟΥΣΙΑΣΗ ΥΦΙΣΤΑΜΕΝΗΣ ΚΑΤΑΣΤΑΣΗΣ ΑΠΟ ΠΛΕΥΡΑΣ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chemeClr val="accent5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ΤΟΥΡΙΣΤΙΚΗΣ ΑΝΑΠΤΥΞΗΣ ΣΤΗ ΧΕΡΣΑΙΑ ΜΑΓΝΗΣΙΑ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accent5"/>
              </a:solidFill>
              <a:effectLst/>
              <a:latin typeface="Arial" pitchFamily="34" charset="0"/>
            </a:endParaRPr>
          </a:p>
        </p:txBody>
      </p:sp>
      <p:sp>
        <p:nvSpPr>
          <p:cNvPr id="20" name="Rectangle 2"/>
          <p:cNvSpPr>
            <a:spLocks noChangeArrowheads="1"/>
          </p:cNvSpPr>
          <p:nvPr/>
        </p:nvSpPr>
        <p:spPr bwMode="auto">
          <a:xfrm>
            <a:off x="323528" y="2147366"/>
            <a:ext cx="8352928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ΠΕΡΙΓΡΑΦΗ ΠΕΡΙΟΧΗΣ ΜΕΛΕΤΗΣ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ΑΝΑΠΤΥΞΙΑΚΗ ΦΥΣΙΟΓΝΩΜΙΑ</a:t>
            </a:r>
            <a:r>
              <a:rPr kumimoji="0" lang="el-GR" b="1" i="0" u="sng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2.1. ΔΗΜΟΓΡΑΦΙΚΑ ΣΤΟΙΧΕΙΑ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2.2. ΚΟΙΝΩΝΙΚΑ ΧΑΡΑΚΤΗΡΙΣΤΙΚΑ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2.3. ΓΕΝΙΚΑ ΟΙΚΟΝΟΜΙΚΑ ΣΤΟΙΧΕΙΑ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2.4. ΕΙΔΙΚΗ</a:t>
            </a:r>
            <a:r>
              <a:rPr kumimoji="0" lang="el-GR" sz="1600" b="0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ΑΝΑΦΟΡΑ </a:t>
            </a:r>
            <a:r>
              <a:rPr kumimoji="0" lang="el-GR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ΣΤΟΝ ΤΟΜΕΑ ΤΟΥ ΤΟΥΡΙΣΜΟΥ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sz="1600" u="sng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ΚΑΤΑΓΡΑΦΗ ΤΟΥΡΙΣΤΙΚΩΝ ΠΟΡΩΝ ΚΑΙ ΥΠΟΔΟΜΩΝ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1600" u="sng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3.1. ΦΥΣΙΚΟΙ ΠΟΡΟΙ</a:t>
            </a:r>
            <a:endParaRPr lang="el-GR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1600" u="sng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3.2. ΠΟΛΙΤΙΣΤΙΚΟΙ ΠΟΡΟΙ</a:t>
            </a:r>
            <a:endParaRPr lang="el-GR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1600" u="sng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3.3. ΨΥΧΑΓΩΓΙΚΕΣ ΕΚΔΗΛΩΣΕΙΣ ΚΑΙ </a:t>
            </a:r>
            <a:r>
              <a:rPr lang="en-US" sz="1600" u="sng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EVENTS</a:t>
            </a:r>
            <a:endParaRPr lang="el-GR" sz="1600" u="sng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1600" u="sng" dirty="0" smtClean="0">
                <a:latin typeface="Times New Roman" pitchFamily="18" charset="0"/>
                <a:cs typeface="Times New Roman" pitchFamily="18" charset="0"/>
              </a:rPr>
              <a:t>3.4. ΞΕΝΟΔΟΧΕΙΑΚΕΣ ΥΠΟΔΟΜΕΣ</a:t>
            </a:r>
            <a:endParaRPr lang="el-GR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1600" u="sng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3.4. ΛΟΙΠΕΣ ΥΠΟΔΟΜΕΣ ΑΝΑΨΥΧΗΣ - ΤΟΥΡΙΣΜΟΥ</a:t>
            </a:r>
            <a:endParaRPr lang="el-GR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1600" u="sng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3.5. ΥΠΟΔΟΜΕΣ ΜΕΤΑΦΟΡΩΝ </a:t>
            </a:r>
            <a:endParaRPr lang="el-GR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1600" u="sng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3.6. ΛΟΙΠΕΣ ΥΠΟΔΟΜΕΣ ΥΠΟΣΤΗΡΙΞΗΣ ΚΑΙ ΑΝΑΠΤΥΞΗΣ ΤΟΥΡΙΣΤΙΚΟΥ ΠΡΟΙΟΝΤΟΣ</a:t>
            </a:r>
            <a:endParaRPr lang="el-GR" sz="16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22 - TextBox"/>
          <p:cNvSpPr txBox="1"/>
          <p:nvPr/>
        </p:nvSpPr>
        <p:spPr>
          <a:xfrm>
            <a:off x="8316416" y="1052736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>
                <a:latin typeface="Times New Roman" pitchFamily="18" charset="0"/>
                <a:cs typeface="Times New Roman" pitchFamily="18" charset="0"/>
              </a:rPr>
              <a:t>1/2</a:t>
            </a:r>
            <a:endParaRPr lang="el-GR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7380312" y="4378171"/>
            <a:ext cx="84249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11 - Ορθογώνιο"/>
          <p:cNvSpPr/>
          <p:nvPr/>
        </p:nvSpPr>
        <p:spPr>
          <a:xfrm>
            <a:off x="323528" y="1386636"/>
            <a:ext cx="8352928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0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4. ΠΡΟΤΑΣΕΙΣ ΠΛΑΙΣΙΩΝ, ΣΤΡΑΤΗΓΙΚΟΥ ΜΑΓΝΗΣΙΑΣ, ΓΠΣ ΒΟΛΟΥ ΚΑΙ ΕΠΙΧΕΙΡΗΣΙΑΚΟΥ </a:t>
            </a:r>
          </a:p>
          <a:p>
            <a:pPr algn="just"/>
            <a:endParaRPr lang="el-GR" sz="20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5. ΣΥΜΠΕΡΑΣΜΑΤΑ - ΑΝΑΛΥΣΗ </a:t>
            </a:r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SWOT</a:t>
            </a:r>
            <a:endParaRPr lang="el-GR" sz="20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l-GR" sz="20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l-GR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 ΑΣΤΙΚΗ ΑΝΑΓΕΝΝΗΣΗ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u="sng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6.1. ΘΕΩΡΗΤΙΚΟ ΠΛΑΙΣΙΟ</a:t>
            </a:r>
            <a:r>
              <a:rPr lang="el-GR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u="sng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6.2. ΠΑΡΑΔΕΙΓΜΑΤΑ ΑΠΟ ΤΟΝ ΕΥΡΩΠΑΙΚΟ ΚΑΙ  ΕΘΝΙΚΟ ΧΩΡΟ</a:t>
            </a:r>
            <a:endParaRPr lang="en-US" u="sng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u="sng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.3. </a:t>
            </a:r>
            <a:r>
              <a:rPr lang="el-GR" u="sng" dirty="0" smtClean="0">
                <a:latin typeface="Times New Roman" pitchFamily="18" charset="0"/>
                <a:cs typeface="Times New Roman" pitchFamily="18" charset="0"/>
              </a:rPr>
              <a:t>ΣΤΟΙΧΕΙΑ ΠΟΛΕΟΔΟΜΙΚΟΥ ΣΥΓΚΡΟΤΗΜΑΤΟΣ ΒΟΛΟΥ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u="sng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6.4. ΕΦΑΡΜΟΓΗ ΠΡΟΓΡΑΜΜΑΤΟΣ </a:t>
            </a:r>
            <a:r>
              <a:rPr lang="en-US" u="sng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URBAN I </a:t>
            </a:r>
            <a:r>
              <a:rPr lang="el-GR" u="sng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ΣΤΟ ΒΟΛΟ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u="sng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6.5. ΕΦΑΡΜΟΓΗ ΠΡΟΓΡΑΜΜΑΤΟΣ </a:t>
            </a:r>
            <a:r>
              <a:rPr lang="en-US" u="sng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URBACT II </a:t>
            </a:r>
            <a:r>
              <a:rPr lang="el-GR" u="sng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ΣΤΟ ΒΟΛΟ 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u="sng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6.6. ΕΝΤΟΠΙΣΜΟΣ ΠΡΟΒΛΗΜΑΤΙΚΩΝ ΠΕΡΙΟΧΩΝ ΣΤΟ ΒΟΛΟ ΜΕ ΔΥΝΑΤΟΤΗΤΕΣ ΑΣΤΙΚΗΣ ΑΝΑΓΕΝΝΗΣΗΣ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l-GR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l-GR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sz="16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8316416" y="1052736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>
                <a:latin typeface="Times New Roman" pitchFamily="18" charset="0"/>
                <a:cs typeface="Times New Roman" pitchFamily="18" charset="0"/>
              </a:rPr>
              <a:t>2/2</a:t>
            </a:r>
            <a:endParaRPr lang="el-GR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8676456" y="6300000"/>
            <a:ext cx="2160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el-GR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8316416" y="6525344"/>
            <a:ext cx="576064" cy="720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-1332656" y="980728"/>
            <a:ext cx="82809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2000" b="1" dirty="0" smtClean="0">
                <a:solidFill>
                  <a:schemeClr val="accent5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ΤΡΙΤΟ ΜΕΡΟΣ</a:t>
            </a:r>
            <a:endParaRPr lang="el-GR" sz="2000" dirty="0" smtClean="0"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330296" y="1373867"/>
            <a:ext cx="87062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l-GR" sz="20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ΣΤΡΑΤΗΓΙΚΟΣ ΣΧΕΔΙΑΣΜΟΣ ΓΙΑ ΤΗΝ ΤΟΥΡΙΣΤΙΚΗ ΑΝΑΠΤΥΞΗ ΤΗΣ ΧΕΡΣΑΙΑΣ ΜΑΓΝΗΣΙΑΣ ΜΕ ΧΡΟΝΙΚΟ ΟΡΙΖΟΝΤΑ 2022 - ΝΕΑ ΜΟΝΟΠΑΤΙΑ</a:t>
            </a:r>
            <a:endParaRPr lang="el-GR" sz="2000" dirty="0"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323528" y="3619182"/>
            <a:ext cx="8352928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ΟΡΑΜΑ, ΑΞΟΝΕΣ ΔΡΑΣΗΣ ΚΑΙ ΑΝΑΠΤΥΞΙΑΚΟΙ ΣΤΟΧΟΙ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(παράμετροι - κριτήρια για τον καθορισμό τους, διατύπωση τους, εναλλακτικά σενάρια)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ΠΑΡΟΥΣΙΑΣΗ ΠΡΟΓΡΑΜΜΑΤΟΣ «ΝΕΑ ΜΟΝΟΠΑΤΙΑ»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2.1. ΚΑΤΗΓΟΡΙΟΠΟΙΗΣΗ ΠΕΡΙΟΧΩΝ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2.2. ΚΑΤΕΥΘΥΝΣΕΙΣ - ΔΡΑΣΕΙΣ ΓΙΑ ΠΕΡΙΟΧΕΣ 1</a:t>
            </a:r>
            <a:r>
              <a:rPr kumimoji="0" lang="el-GR" i="0" u="sng" strike="noStrike" cap="none" normalizeH="0" baseline="3000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ης</a:t>
            </a:r>
            <a:r>
              <a:rPr kumimoji="0" lang="el-GR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ΠΡΟΤΕΡΑΙΟΤΗΤΑΣ 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2.3. ΚΑΤΕΥΘΥΝΣΕΙΣ - ΔΡΑΣΕΙΣ ΓΙΑ ΠΕΡΙΟΧΕΣ 2</a:t>
            </a:r>
            <a:r>
              <a:rPr kumimoji="0" lang="el-GR" i="0" u="sng" strike="noStrike" cap="none" normalizeH="0" baseline="3000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ης</a:t>
            </a:r>
            <a:r>
              <a:rPr kumimoji="0" lang="el-GR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ΠΡΟΤΕΡΑΙΟΤΗΤΑΣ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ΧΑΡΤΗΣ ΠΡΟΤΑΣΗΣ </a:t>
            </a:r>
            <a:endParaRPr kumimoji="0" lang="el-GR" i="0" u="sng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8316416" y="1052736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>
                <a:latin typeface="Times New Roman" pitchFamily="18" charset="0"/>
                <a:cs typeface="Times New Roman" pitchFamily="18" charset="0"/>
              </a:rPr>
              <a:t>1/2</a:t>
            </a:r>
            <a:endParaRPr lang="el-GR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8676456" y="6300000"/>
            <a:ext cx="2160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>
                <a:latin typeface="Times New Roman" pitchFamily="18" charset="0"/>
                <a:cs typeface="Times New Roman" pitchFamily="18" charset="0"/>
              </a:rPr>
              <a:t>9</a:t>
            </a:r>
            <a:endParaRPr lang="el-GR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8316416" y="6525344"/>
            <a:ext cx="576064" cy="720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010073846">
  <a:themeElements>
    <a:clrScheme name="Ρίζες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E6B03208763A44EB64B9FC8A84B4CC804005E48DE7B391D904E817F9F36E6EFDCBC" ma:contentTypeVersion="27" ma:contentTypeDescription="Create a new document." ma:contentTypeScope="" ma:versionID="f59015344ce38924cb8527d380e7ea99"/>
</file>

<file path=customXml/itemProps1.xml><?xml version="1.0" encoding="utf-8"?>
<ds:datastoreItem xmlns:ds="http://schemas.openxmlformats.org/officeDocument/2006/customXml" ds:itemID="{41F8EBEB-A534-49D6-8165-FB550DA5706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5C3A19E-850E-4592-8F4E-B822957E29F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717DB65-ABF1-4733-B0CF-5F1176C4A38C}">
  <ds:schemaRefs>
    <ds:schemaRef ds:uri="http://schemas.microsoft.com/office/2006/metadata/contentType"/>
    <ds:schemaRef ds:uri="http://schemas.microsoft.com/office/2006/metadata/properties/metaAttribut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TS010073846</Template>
  <TotalTime>0</TotalTime>
  <Words>810</Words>
  <Application>Microsoft Office PowerPoint</Application>
  <PresentationFormat>Προβολή στην οθόνη (4:3)</PresentationFormat>
  <Paragraphs>188</Paragraphs>
  <Slides>12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TS010073846</vt:lpstr>
      <vt:lpstr>ΠΡΟΤΕΙΝΟΜΕΝΗ ΔΟΜΗ ΤΕΥΧΟΥΣ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ΠΡΟΤΕΙΝΟΜΕΝΗ ΔΟΜΗ ΤΕΥΧΟΥΣ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2012-05-19T08:23:01Z</dcterms:created>
  <dcterms:modified xsi:type="dcterms:W3CDTF">2012-05-25T09:52:12Z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TC100738469990</vt:lpwstr>
  </property>
</Properties>
</file>