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2" r:id="rId5"/>
    <p:sldId id="258" r:id="rId6"/>
    <p:sldId id="265" r:id="rId7"/>
    <p:sldId id="270" r:id="rId8"/>
    <p:sldId id="286" r:id="rId9"/>
    <p:sldId id="268" r:id="rId10"/>
    <p:sldId id="269" r:id="rId11"/>
    <p:sldId id="260" r:id="rId12"/>
    <p:sldId id="271" r:id="rId13"/>
    <p:sldId id="272" r:id="rId14"/>
    <p:sldId id="273" r:id="rId15"/>
    <p:sldId id="274" r:id="rId16"/>
    <p:sldId id="276" r:id="rId17"/>
    <p:sldId id="275" r:id="rId18"/>
    <p:sldId id="277" r:id="rId19"/>
    <p:sldId id="287" r:id="rId20"/>
    <p:sldId id="267" r:id="rId21"/>
    <p:sldId id="291" r:id="rId22"/>
    <p:sldId id="290" r:id="rId23"/>
    <p:sldId id="292" r:id="rId24"/>
    <p:sldId id="289" r:id="rId25"/>
    <p:sldId id="288" r:id="rId26"/>
    <p:sldId id="259" r:id="rId27"/>
    <p:sldId id="281" r:id="rId28"/>
    <p:sldId id="282" r:id="rId29"/>
    <p:sldId id="280" r:id="rId30"/>
    <p:sldId id="293" r:id="rId31"/>
    <p:sldId id="283" r:id="rId32"/>
    <p:sldId id="294" r:id="rId33"/>
    <p:sldId id="295" r:id="rId3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2A01-1DE5-407F-A347-C6A8857257FF}" type="datetimeFigureOut">
              <a:rPr lang="el-GR" smtClean="0"/>
              <a:t>24/2/2019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C456-089B-437F-B226-FB0CD18482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4415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2A01-1DE5-407F-A347-C6A8857257FF}" type="datetimeFigureOut">
              <a:rPr lang="el-GR" smtClean="0"/>
              <a:t>24/2/2019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C456-089B-437F-B226-FB0CD18482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1474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2A01-1DE5-407F-A347-C6A8857257FF}" type="datetimeFigureOut">
              <a:rPr lang="el-GR" smtClean="0"/>
              <a:t>24/2/2019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C456-089B-437F-B226-FB0CD18482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3470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2A01-1DE5-407F-A347-C6A8857257FF}" type="datetimeFigureOut">
              <a:rPr lang="el-GR" smtClean="0"/>
              <a:t>24/2/2019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C456-089B-437F-B226-FB0CD18482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3648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2A01-1DE5-407F-A347-C6A8857257FF}" type="datetimeFigureOut">
              <a:rPr lang="el-GR" smtClean="0"/>
              <a:t>24/2/2019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C456-089B-437F-B226-FB0CD18482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0397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2A01-1DE5-407F-A347-C6A8857257FF}" type="datetimeFigureOut">
              <a:rPr lang="el-GR" smtClean="0"/>
              <a:t>24/2/2019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C456-089B-437F-B226-FB0CD18482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4322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2A01-1DE5-407F-A347-C6A8857257FF}" type="datetimeFigureOut">
              <a:rPr lang="el-GR" smtClean="0"/>
              <a:t>24/2/2019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C456-089B-437F-B226-FB0CD18482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047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2A01-1DE5-407F-A347-C6A8857257FF}" type="datetimeFigureOut">
              <a:rPr lang="el-GR" smtClean="0"/>
              <a:t>24/2/2019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C456-089B-437F-B226-FB0CD18482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8981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2A01-1DE5-407F-A347-C6A8857257FF}" type="datetimeFigureOut">
              <a:rPr lang="el-GR" smtClean="0"/>
              <a:t>24/2/2019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C456-089B-437F-B226-FB0CD18482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511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2A01-1DE5-407F-A347-C6A8857257FF}" type="datetimeFigureOut">
              <a:rPr lang="el-GR" smtClean="0"/>
              <a:t>24/2/2019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C456-089B-437F-B226-FB0CD18482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2180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2A01-1DE5-407F-A347-C6A8857257FF}" type="datetimeFigureOut">
              <a:rPr lang="el-GR" smtClean="0"/>
              <a:t>24/2/2019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C456-089B-437F-B226-FB0CD18482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4349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02A01-1DE5-407F-A347-C6A8857257FF}" type="datetimeFigureOut">
              <a:rPr lang="el-GR" smtClean="0"/>
              <a:t>24/2/2019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8C456-089B-437F-B226-FB0CD18482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490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gr/url?sa=i&amp;rct=j&amp;q=&amp;esrc=s&amp;source=images&amp;cd=&amp;cad=rja&amp;uact=8&amp;ved=0ahUKEwjej5j9yaHSAhXF0xoKHSEUDLEQjRwIBw&amp;url=http://www.rethinkathens.org/eng/media-photogallery/stoa-arsakeiou-release&amp;psig=AFQjCNGlH-isowLpMKEM-ftIRB8_Zt_hrA&amp;ust=1487779368148685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3.jpeg"/><Relationship Id="rId2" Type="http://schemas.openxmlformats.org/officeDocument/2006/relationships/hyperlink" Target="http://www.google.gr/url?sa=i&amp;rct=j&amp;q=&amp;esrc=s&amp;source=images&amp;cd=&amp;cad=rja&amp;uact=8&amp;ved=0ahUKEwjEkIaX0qHSAhUCnRoKHaPtC7AQjRwIBw&amp;url=http://www.attiko-prasino.gr/Default.aspx?tabid%3D112%26selectmoduleid%3D453%26ArticleID%3D410%26reftab%3D109%26language%3Den-US&amp;bvm=bv.147448319,d.d2s&amp;psig=AFQjCNEofY6Ukon9zKzchz0WyJFt2oiglQ&amp;ust=148778204808399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gr/url?sa=i&amp;rct=j&amp;q=&amp;esrc=s&amp;source=images&amp;cd=&amp;cad=rja&amp;uact=8&amp;ved=0ahUKEwjYqafz06HSAhUJ5xoKHb-NBK8QjRwIBw&amp;url=http://www.enet.gr/?i%3Dnews.el.article%26id%3D346944&amp;bvm=bv.147448319,d.d2s&amp;psig=AFQjCNEofY6Ukon9zKzchz0WyJFt2oiglQ&amp;ust=1487782048083992" TargetMode="External"/><Relationship Id="rId11" Type="http://schemas.openxmlformats.org/officeDocument/2006/relationships/image" Target="../media/image5.jpeg"/><Relationship Id="rId5" Type="http://schemas.openxmlformats.org/officeDocument/2006/relationships/image" Target="../media/image2.jpeg"/><Relationship Id="rId10" Type="http://schemas.openxmlformats.org/officeDocument/2006/relationships/hyperlink" Target="http://www.google.gr/url?sa=i&amp;rct=j&amp;q=&amp;esrc=s&amp;source=images&amp;cd=&amp;cad=rja&amp;uact=8&amp;ved=0ahUKEwiEu9CG1qHSAhWBOxoKHXU-AK8QjRwIBw&amp;url=http://www.mixanitouxronou.gr/archizi-anaplasi-tis-panepistimiou-prasino-pezodromisis-ke-tram-mechri-tin-platia-egiptou/&amp;bvm=bv.147448319,d.d2s&amp;psig=AFQjCNEofY6Ukon9zKzchz0WyJFt2oiglQ&amp;ust=1487782048083992" TargetMode="External"/><Relationship Id="rId4" Type="http://schemas.openxmlformats.org/officeDocument/2006/relationships/hyperlink" Target="http://www.google.gr/url?sa=i&amp;rct=j&amp;q=&amp;esrc=s&amp;source=images&amp;cd=&amp;cad=rja&amp;uact=8&amp;ved=0ahUKEwiB5pPh06HSAhUMmBoKHdDwALAQjRwIBw&amp;url=http://www.attiko-prasino.gr/Default.aspx?tabid%3D111%26language%3Den-US&amp;bvm=bv.147448319,d.d2s&amp;psig=AFQjCNEofY6Ukon9zKzchz0WyJFt2oiglQ&amp;ust=1487782048083992" TargetMode="External"/><Relationship Id="rId9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openxmlformats.org/officeDocument/2006/relationships/hyperlink" Target="http://www.google.gr/url?sa=i&amp;rct=j&amp;q=&amp;esrc=s&amp;source=images&amp;cd=&amp;cad=rja&amp;uact=8&amp;ved=0ahUKEwji4umR36HSAhXIfxoKHen3DLEQjRwIBw&amp;url=http://triantafylloug.blogspot.com/2013_01_01_archive.html&amp;bvm=bv.147448319,d.d2s&amp;psig=AFQjCNHwClVBTc0C_mfJmtcyeGdaHigp3w&amp;ust=1487785410868099" TargetMode="External"/><Relationship Id="rId2" Type="http://schemas.openxmlformats.org/officeDocument/2006/relationships/hyperlink" Target="http://www.google.gr/url?sa=i&amp;rct=j&amp;q=&amp;esrc=s&amp;source=images&amp;cd=&amp;cad=rja&amp;uact=8&amp;ved=0ahUKEwiExKLh1qHSAhUJnBoKHbhFCbIQjRwIBw&amp;url=http://vounisios.pblogs.gr/2015/09/larisa-podhlatodromoi-pezodromoi-sto-kentro-ths-polews.html&amp;bvm=bv.147448319,d.d2s&amp;psig=AFQjCNFEZrc6y6wXknm__jgxYYKRNDAiyg&amp;ust=1487783247733305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hyperlink" Target="http://www.google.gr/url?sa=i&amp;rct=j&amp;q=&amp;esrc=s&amp;source=images&amp;cd=&amp;cad=rja&amp;uact=8&amp;ved=0ahUKEwiF7eup3aHSAhUEWRoKHZYdBLEQjRwIBw&amp;url=http://www.athenssocialatlas.gr/en/article/pedestrianization-in-athens/&amp;bvm=bv.147448319,d.d2s&amp;psig=AFQjCNG7QE9-SfUj8l_hKoXlFgLUZq6sjg&amp;ust=1487785041782659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79512" y="2348880"/>
            <a:ext cx="8831336" cy="1872207"/>
          </a:xfrm>
          <a:ln w="38100" cmpd="sng"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dirty="0" smtClean="0">
                <a:solidFill>
                  <a:srgbClr val="000000"/>
                </a:solidFill>
                <a:ea typeface="Times New Roman"/>
                <a:cs typeface="Calibri"/>
              </a:rPr>
              <a:t/>
            </a:r>
            <a:br>
              <a:rPr lang="en-US" sz="3200" dirty="0" smtClean="0">
                <a:solidFill>
                  <a:srgbClr val="000000"/>
                </a:solidFill>
                <a:ea typeface="Times New Roman"/>
                <a:cs typeface="Calibri"/>
              </a:rPr>
            </a:br>
            <a:r>
              <a:rPr lang="el-GR" sz="2800" b="1" dirty="0" smtClean="0">
                <a:solidFill>
                  <a:srgbClr val="C00000"/>
                </a:solidFill>
                <a:ea typeface="Times New Roman"/>
                <a:cs typeface="Calibri"/>
              </a:rPr>
              <a:t>Νέες </a:t>
            </a:r>
            <a:r>
              <a:rPr lang="el-GR" sz="2800" b="1" dirty="0">
                <a:solidFill>
                  <a:srgbClr val="C00000"/>
                </a:solidFill>
                <a:ea typeface="Times New Roman"/>
                <a:cs typeface="Calibri"/>
              </a:rPr>
              <a:t>βέλτιστες πολιτικές και πρακτικές </a:t>
            </a:r>
            <a:r>
              <a:rPr lang="en-US" sz="2800" b="1" dirty="0" smtClean="0">
                <a:solidFill>
                  <a:srgbClr val="C00000"/>
                </a:solidFill>
                <a:ea typeface="Times New Roman"/>
                <a:cs typeface="Calibri"/>
              </a:rPr>
              <a:t/>
            </a:r>
            <a:br>
              <a:rPr lang="en-US" sz="2800" b="1" dirty="0" smtClean="0">
                <a:solidFill>
                  <a:srgbClr val="C00000"/>
                </a:solidFill>
                <a:ea typeface="Times New Roman"/>
                <a:cs typeface="Calibri"/>
              </a:rPr>
            </a:br>
            <a:r>
              <a:rPr lang="el-GR" sz="2800" b="1" dirty="0" smtClean="0">
                <a:solidFill>
                  <a:srgbClr val="000000"/>
                </a:solidFill>
                <a:ea typeface="Times New Roman"/>
                <a:cs typeface="Calibri"/>
              </a:rPr>
              <a:t>Αστικών </a:t>
            </a:r>
            <a:r>
              <a:rPr lang="el-GR" sz="2800" b="1" dirty="0">
                <a:solidFill>
                  <a:srgbClr val="000000"/>
                </a:solidFill>
                <a:ea typeface="Times New Roman"/>
                <a:cs typeface="Calibri"/>
              </a:rPr>
              <a:t>Αναπλάσεων για </a:t>
            </a:r>
            <a:r>
              <a:rPr lang="en-US" sz="2800" b="1" dirty="0" smtClean="0">
                <a:solidFill>
                  <a:srgbClr val="000000"/>
                </a:solidFill>
                <a:ea typeface="Times New Roman"/>
                <a:cs typeface="Calibri"/>
              </a:rPr>
              <a:t/>
            </a:r>
            <a:br>
              <a:rPr lang="en-US" sz="2800" b="1" dirty="0" smtClean="0">
                <a:solidFill>
                  <a:srgbClr val="000000"/>
                </a:solidFill>
                <a:ea typeface="Times New Roman"/>
                <a:cs typeface="Calibri"/>
              </a:rPr>
            </a:br>
            <a:r>
              <a:rPr lang="el-GR" sz="2800" b="1" dirty="0" smtClean="0">
                <a:solidFill>
                  <a:srgbClr val="C00000"/>
                </a:solidFill>
                <a:ea typeface="Times New Roman"/>
                <a:cs typeface="Calibri"/>
              </a:rPr>
              <a:t>τον</a:t>
            </a:r>
            <a:r>
              <a:rPr lang="en-US" sz="2800" b="1" dirty="0">
                <a:solidFill>
                  <a:srgbClr val="C00000"/>
                </a:solidFill>
                <a:ea typeface="Times New Roman"/>
                <a:cs typeface="Calibri"/>
              </a:rPr>
              <a:t> </a:t>
            </a:r>
            <a:r>
              <a:rPr lang="el-GR" sz="2800" b="1" dirty="0">
                <a:solidFill>
                  <a:srgbClr val="C00000"/>
                </a:solidFill>
                <a:ea typeface="Times New Roman"/>
                <a:cs typeface="Calibri"/>
              </a:rPr>
              <a:t> </a:t>
            </a:r>
            <a:r>
              <a:rPr lang="el-GR" sz="2800" b="1" dirty="0" smtClean="0">
                <a:solidFill>
                  <a:srgbClr val="C00000"/>
                </a:solidFill>
                <a:ea typeface="Times New Roman"/>
                <a:cs typeface="Calibri"/>
              </a:rPr>
              <a:t>Πολιτισμό</a:t>
            </a:r>
            <a:r>
              <a:rPr lang="el-GR" sz="2800" b="1" dirty="0">
                <a:solidFill>
                  <a:srgbClr val="C00000"/>
                </a:solidFill>
                <a:ea typeface="Times New Roman"/>
                <a:cs typeface="Calibri"/>
              </a:rPr>
              <a:t>, την </a:t>
            </a:r>
            <a:r>
              <a:rPr lang="el-GR" sz="2800" b="1" dirty="0" smtClean="0">
                <a:solidFill>
                  <a:srgbClr val="C00000"/>
                </a:solidFill>
                <a:ea typeface="Times New Roman"/>
                <a:cs typeface="Calibri"/>
              </a:rPr>
              <a:t>Επιχειρηματικότητα</a:t>
            </a:r>
            <a:r>
              <a:rPr lang="en-US" sz="2800" b="1" dirty="0" smtClean="0">
                <a:solidFill>
                  <a:srgbClr val="C00000"/>
                </a:solidFill>
                <a:ea typeface="Times New Roman"/>
                <a:cs typeface="Calibri"/>
              </a:rPr>
              <a:t> &amp;</a:t>
            </a:r>
            <a:r>
              <a:rPr lang="el-GR" sz="2800" b="1" dirty="0" smtClean="0">
                <a:solidFill>
                  <a:srgbClr val="C00000"/>
                </a:solidFill>
                <a:ea typeface="Times New Roman"/>
                <a:cs typeface="Calibri"/>
              </a:rPr>
              <a:t> </a:t>
            </a:r>
            <a:r>
              <a:rPr lang="el-GR" sz="2800" b="1" dirty="0">
                <a:solidFill>
                  <a:srgbClr val="C00000"/>
                </a:solidFill>
                <a:ea typeface="Times New Roman"/>
                <a:cs typeface="Calibri"/>
              </a:rPr>
              <a:t>την </a:t>
            </a:r>
            <a:r>
              <a:rPr lang="el-GR" sz="2800" b="1" dirty="0" smtClean="0">
                <a:solidFill>
                  <a:srgbClr val="C00000"/>
                </a:solidFill>
                <a:ea typeface="Times New Roman"/>
                <a:cs typeface="Calibri"/>
              </a:rPr>
              <a:t>Καινοτομία</a:t>
            </a:r>
            <a:r>
              <a:rPr lang="el-GR" sz="2800" b="1" dirty="0">
                <a:ea typeface="Times New Roman"/>
                <a:cs typeface="Calibri"/>
              </a:rPr>
              <a:t/>
            </a:r>
            <a:br>
              <a:rPr lang="el-GR" sz="2800" b="1" dirty="0">
                <a:ea typeface="Times New Roman"/>
                <a:cs typeface="Calibri"/>
              </a:rPr>
            </a:br>
            <a:endParaRPr lang="el-GR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5872" y="4725144"/>
            <a:ext cx="87849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C00000"/>
                </a:solidFill>
              </a:rPr>
              <a:t>Άσπα Γοσποδίνη</a:t>
            </a:r>
          </a:p>
          <a:p>
            <a:pPr algn="ctr"/>
            <a:r>
              <a:rPr lang="el-GR" dirty="0" smtClean="0"/>
              <a:t>Αρχιτέκτων ΑΠΘ, MSc, PhD, University College London</a:t>
            </a:r>
          </a:p>
          <a:p>
            <a:pPr algn="ctr"/>
            <a:r>
              <a:rPr lang="el-GR" dirty="0" smtClean="0"/>
              <a:t> Καθηγήτρια Πολεοδομίας και Αστικού Σχεδιασμού</a:t>
            </a:r>
          </a:p>
          <a:p>
            <a:pPr algn="ctr"/>
            <a:r>
              <a:rPr lang="el-GR" dirty="0" smtClean="0"/>
              <a:t>Διευθύντρια του </a:t>
            </a:r>
            <a:r>
              <a:rPr lang="el-GR" dirty="0" smtClean="0"/>
              <a:t>ΠΜΣ ‘</a:t>
            </a:r>
            <a:r>
              <a:rPr lang="el-GR" dirty="0" smtClean="0"/>
              <a:t>Αστικές </a:t>
            </a:r>
            <a:r>
              <a:rPr lang="el-GR" dirty="0"/>
              <a:t>Αναπλάσεις, Αστική Ανάπτυξη &amp; Αγορά </a:t>
            </a:r>
            <a:r>
              <a:rPr lang="el-GR" dirty="0" smtClean="0"/>
              <a:t>Ακινήτων</a:t>
            </a:r>
            <a:r>
              <a:rPr lang="el-GR" dirty="0" smtClean="0"/>
              <a:t>’</a:t>
            </a:r>
            <a:endParaRPr lang="el-GR" dirty="0" smtClean="0"/>
          </a:p>
          <a:p>
            <a:pPr algn="ctr"/>
            <a:r>
              <a:rPr lang="el-GR" dirty="0" smtClean="0"/>
              <a:t>Διευθύντρια του Εργαστηρίου Μορφολογίας &amp; Σχεδιασμού του Αστικού Χώρου</a:t>
            </a:r>
          </a:p>
          <a:p>
            <a:pPr algn="ctr"/>
            <a:r>
              <a:rPr lang="el-GR" dirty="0" smtClean="0"/>
              <a:t>Τμήμα Μηχανικών Χωροταξίας, Πολεοδομίας &amp; Περιφ. Ανάπτυξης,</a:t>
            </a:r>
          </a:p>
          <a:p>
            <a:pPr algn="ctr"/>
            <a:r>
              <a:rPr lang="el-GR" dirty="0" smtClean="0"/>
              <a:t>Πολυτεχνική Σχολή, Πανεπιστήμιο Θεσσαλίας, Βόλος.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3551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06760"/>
            <a:ext cx="8136904" cy="610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116632"/>
            <a:ext cx="8568952" cy="46166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ΕΠΙΧΕΙΡΗΜΑΤΙΚΑ ΕΠΙΚΕΝΤΡΑ ΚΑΙΝΟΤΟΜΙΑΣ ΣΕ ΜΗΤΡΟΠΟΛΕΙΣ</a:t>
            </a:r>
            <a:endParaRPr lang="el-G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7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280920" cy="621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116632"/>
            <a:ext cx="8568952" cy="46166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ΕΠΙΧΕΙΡΗΜΑΤΙΚΑ ΕΠΙΚΕΝΤΡΑ ΚΑΙΝΟΤΟΜΙΑΣ ΣΕ ΜΗΤΡΟΠΟΛΕΙΣ</a:t>
            </a:r>
            <a:endParaRPr lang="el-G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95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116632"/>
            <a:ext cx="8568952" cy="46166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ΕΠΙΧΕΙΡΗΜΑΤΙΚΑ ΕΠΙΚΕΝΤΡΑ ΣΕ ΜΕΓΑΛΕΣ ΠΟΛΕΙΣ</a:t>
            </a: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56" y="692696"/>
            <a:ext cx="7963296" cy="597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94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116632"/>
            <a:ext cx="8568952" cy="46166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ΕΠΙΧΕΙΡΗΜΑΤΙΚΑ ΕΠΙΚΕΝΤΡΑ ΚΑΙΝΟΤΟΜΙΑΣ ΣΕ ΜΕΓΑΛΕΣ ΠΟΛΕΙΣ</a:t>
            </a: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00" y="764704"/>
            <a:ext cx="7970115" cy="5977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16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116632"/>
            <a:ext cx="8568952" cy="46166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ΕΠΙΧΕΙΡΗΜΑΤΙΚΑ ΕΠΙΚΕΝΤΡΑ ΚΑΙΝΟΤΟΜΙΑΣ ΣΕ ΜΕΓΑΛΕΣ ΠΟΛΕΙΣ</a:t>
            </a: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06489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42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116632"/>
            <a:ext cx="8568952" cy="46166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ΕΠΙΧΕΙΡΗΜΑΤΙΚΑ ΕΠΙΚΕΝΤΡΑ ΚΑΙΝΟΤΟΜΙΑΣ ΣΕ ΜΕΓΑΛΕΣ ΠΟΛΕΙΣ</a:t>
            </a: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94" y="692695"/>
            <a:ext cx="8128838" cy="609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42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116632"/>
            <a:ext cx="8568952" cy="46166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ΕΠΙΧΕΙΡΗΜΑΤΙΚΑ ΕΠΙΚΕΝΤΡΑ ΚΑΙΝΟΤΟΜΙΑΣ ΣΕ ΜΕΓΑΛΕΣ ΠΟΛΕΙΣ</a:t>
            </a: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92" y="692696"/>
            <a:ext cx="8141840" cy="6106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37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116632"/>
            <a:ext cx="8568952" cy="46166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ΕΠΙΧΕΙΡΗΜΑΤΙΚΑ ΕΠΙΚΕΝΤΡΑ ΚΑΙΝΟΤΟΜΙΑΣ ΣΕ ΜΕΓΑΛΕΣ ΠΟΛΕΙΣ</a:t>
            </a: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136904" cy="610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37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116632"/>
            <a:ext cx="8568952" cy="46166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ΕΠΙΧΕΙΡΗΜΑΤΙΚΑ ΕΠΙΚΕΝΤΡΑ ΚΑΙΝΟΤΟΜΙΑΣ ΣΕ ΜΕΓΑΛΕΣ ΠΟΛΕΙΣ</a:t>
            </a: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94" y="692696"/>
            <a:ext cx="8205146" cy="615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47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16632"/>
            <a:ext cx="8568952" cy="46166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ΠΟΛΙΤΙΣΤΙΚΑ ΕΠΙΚΕΝΤΡΑ</a:t>
            </a:r>
            <a:endParaRPr lang="el-GR" sz="2400" b="1" dirty="0">
              <a:solidFill>
                <a:srgbClr val="C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980728"/>
            <a:ext cx="9144000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altLang="el-GR" sz="20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Ειδικά στην περίπτωση των</a:t>
            </a:r>
            <a:r>
              <a:rPr lang="el-GR" altLang="el-GR" sz="2000" i="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l-GR" sz="2000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clusters</a:t>
            </a:r>
            <a:r>
              <a:rPr lang="el-GR" altLang="el-GR" sz="2000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δραστηριοτήτων </a:t>
            </a:r>
            <a:r>
              <a:rPr lang="el-GR" altLang="el-GR" sz="2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πολιτισμού </a:t>
            </a:r>
          </a:p>
          <a:p>
            <a:pPr>
              <a:defRPr/>
            </a:pPr>
            <a:r>
              <a:rPr lang="el-GR" altLang="el-GR" sz="2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&amp; ελεύθερου χρόνου,</a:t>
            </a:r>
            <a:r>
              <a:rPr lang="en-GB" altLang="el-GR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l-GR" altLang="el-GR" u="sng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el-GR" altLang="el-GR" sz="18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Ο σχηματισμός τους αποτελεί προχωρημένο στάδιο </a:t>
            </a:r>
            <a:r>
              <a:rPr lang="el-GR" altLang="el-GR" sz="1800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της χρήσης του πολιτισμού ως κινητήριου μοχλού της αστικής οικονομίας</a:t>
            </a:r>
            <a:r>
              <a:rPr lang="el-GR" altLang="el-GR" sz="18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 Αποτελεί σημαντική μεταβολή και </a:t>
            </a:r>
            <a:r>
              <a:rPr lang="el-GR" altLang="el-GR" sz="1800" i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δηλώνει</a:t>
            </a:r>
            <a:endParaRPr lang="el-GR" altLang="el-GR" i="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79512" y="3284984"/>
            <a:ext cx="3492500" cy="1247775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altLang="el-GR" sz="18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από τις</a:t>
            </a:r>
            <a:r>
              <a:rPr lang="el-GR" altLang="el-GR" sz="1800" i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1800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απλές πολιτικές </a:t>
            </a:r>
            <a:r>
              <a:rPr lang="el-GR" altLang="el-GR" sz="18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που στόχευαν στην</a:t>
            </a:r>
            <a:r>
              <a:rPr lang="el-GR" altLang="el-GR" sz="1800" i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18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οργάνωση </a:t>
            </a:r>
            <a:r>
              <a:rPr lang="el-GR" altLang="el-GR" sz="1800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περιστασιακής κατανάλωσης πολιτιστικών θεαμάτων</a:t>
            </a: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3787775" y="3908871"/>
            <a:ext cx="150430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508104" y="3138406"/>
            <a:ext cx="3455987" cy="2759075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altLang="el-GR" sz="1800" i="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ολοκληρωμένες στρατηγικές πολιτικές πολιτισμού </a:t>
            </a:r>
            <a:r>
              <a:rPr lang="el-GR" altLang="el-GR" sz="18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που στοχεύουν στη δημιουργία</a:t>
            </a:r>
            <a:r>
              <a:rPr lang="el-GR" altLang="el-GR" sz="1800" i="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πλήθους χώρων εν σειρά, </a:t>
            </a:r>
            <a:r>
              <a:rPr lang="el-GR" altLang="el-GR" sz="18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ακόμη και</a:t>
            </a:r>
            <a:r>
              <a:rPr lang="el-GR" altLang="el-GR" sz="1800" i="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ολόκληρων ‘γειτονιών’ </a:t>
            </a:r>
            <a:r>
              <a:rPr lang="el-GR" altLang="el-GR" sz="18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της πόλης,</a:t>
            </a:r>
            <a:r>
              <a:rPr lang="el-GR" altLang="el-GR" sz="1800" i="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18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για πολιτιστική παραγωγή και δημιουργικότητα»</a:t>
            </a:r>
            <a:r>
              <a:rPr lang="el-GR" altLang="el-GR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  <a:defRPr/>
            </a:pPr>
            <a:endParaRPr lang="el-GR" altLang="el-GR" sz="1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675533" y="2961779"/>
            <a:ext cx="1728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l-GR" altLang="el-GR" sz="2000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το πέρασμα</a:t>
            </a:r>
          </a:p>
        </p:txBody>
      </p:sp>
    </p:spTree>
    <p:extLst>
      <p:ext uri="{BB962C8B-B14F-4D97-AF65-F5344CB8AC3E}">
        <p14:creationId xmlns:p14="http://schemas.microsoft.com/office/powerpoint/2010/main" val="114558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3" y="44624"/>
            <a:ext cx="5760640" cy="83099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Η ΚΑΘΙΕΡΩΜΕΝΗ ΑΝΤΙΛΗΨΗ </a:t>
            </a:r>
          </a:p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ΤΗΣ ΕΝΝΟΙΑΣ ΤΗΣ ΑΣΤΙΚΗΣ ΑΝΑΠΛΑΣΗΣ </a:t>
            </a:r>
            <a:endParaRPr lang="el-GR" sz="24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61" y="896250"/>
            <a:ext cx="58169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Στη χώρα μας, οι συζητήσεις για τις αστικές αναπλάσεις κεντρίζουν το ενδιαφέρον όλων τις τελευταίες 3 δεκαετίες.</a:t>
            </a:r>
            <a:endParaRPr lang="el-GR" dirty="0"/>
          </a:p>
          <a:p>
            <a:r>
              <a:rPr lang="el-GR" dirty="0" smtClean="0"/>
              <a:t>Ωστόσο, </a:t>
            </a:r>
            <a:r>
              <a:rPr lang="el-GR" b="1" dirty="0" smtClean="0">
                <a:solidFill>
                  <a:srgbClr val="C00000"/>
                </a:solidFill>
              </a:rPr>
              <a:t>η καθιερωμένη αντίληψη της έννοιας της αστικής ανάπλασης </a:t>
            </a:r>
            <a:r>
              <a:rPr lang="el-GR" dirty="0" smtClean="0"/>
              <a:t>στην ατζέντα της Τοπικής Αυτοδιοίκησης, στη συνείδηση των πολιτών, και στην κατανόηση πολλών μηχανικών συνδέεται με </a:t>
            </a:r>
            <a:r>
              <a:rPr lang="el-GR" b="1" u="sng" dirty="0" smtClean="0"/>
              <a:t>έργα και δράσεις </a:t>
            </a:r>
            <a:endParaRPr lang="el-GR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βελτίωσης της αισθητικής και του εξοπλισμού </a:t>
            </a:r>
            <a:r>
              <a:rPr lang="el-GR" u="sng" dirty="0" smtClean="0">
                <a:solidFill>
                  <a:srgbClr val="C00000"/>
                </a:solidFill>
              </a:rPr>
              <a:t>του δημόσιου υπαίθριου χώρου</a:t>
            </a:r>
            <a:r>
              <a:rPr lang="el-GR" dirty="0" smtClean="0"/>
              <a:t> της πόλης - όπως πλατείες, πάρκα, πεζόδρομοι, δρόμοι. Δηλ.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l-GR" dirty="0" smtClean="0"/>
              <a:t>νέες </a:t>
            </a:r>
            <a:r>
              <a:rPr lang="el-GR" u="sng" dirty="0" smtClean="0"/>
              <a:t>πλακοστρώσει</a:t>
            </a:r>
            <a:r>
              <a:rPr lang="el-GR" dirty="0" smtClean="0"/>
              <a:t>ς, 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l-GR" dirty="0" smtClean="0"/>
              <a:t>νέες </a:t>
            </a:r>
            <a:r>
              <a:rPr lang="el-GR" u="sng" dirty="0" smtClean="0"/>
              <a:t>φυτεύσεις</a:t>
            </a:r>
            <a:r>
              <a:rPr lang="el-GR" dirty="0" smtClean="0"/>
              <a:t>,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l-GR" dirty="0" smtClean="0"/>
              <a:t>κατάλληλος </a:t>
            </a:r>
            <a:r>
              <a:rPr lang="el-GR" u="sng" dirty="0" smtClean="0"/>
              <a:t>φωτισμός</a:t>
            </a:r>
            <a:r>
              <a:rPr lang="el-GR" dirty="0" smtClean="0"/>
              <a:t>,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l-GR" dirty="0" smtClean="0"/>
              <a:t>Υπαίθρια </a:t>
            </a:r>
            <a:r>
              <a:rPr lang="el-GR" u="sng" dirty="0" smtClean="0"/>
              <a:t>καθιστικά</a:t>
            </a:r>
            <a:r>
              <a:rPr lang="el-GR" dirty="0" smtClean="0"/>
              <a:t>,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l-GR" u="sng" dirty="0" smtClean="0"/>
              <a:t>Υδάτινα στοιχεία </a:t>
            </a:r>
            <a:r>
              <a:rPr lang="el-GR" dirty="0" smtClean="0"/>
              <a:t>&amp; επιφάνειες </a:t>
            </a:r>
            <a:endParaRPr lang="el-GR" dirty="0"/>
          </a:p>
        </p:txBody>
      </p:sp>
      <p:pic>
        <p:nvPicPr>
          <p:cNvPr id="1034" name="Picture 10" descr="Αποτέλεσμα εικόνας για συντριβάνια ανάπλαση πάρκων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866568"/>
            <a:ext cx="2629746" cy="197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Αποτέλεσμα εικόνας για συντριβάνια ανάπλαση πάρκων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841" y="2092167"/>
            <a:ext cx="3670780" cy="275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Σχετική εικόνα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615" y="4938974"/>
            <a:ext cx="2849821" cy="182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Σχετική εικόνα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-33118"/>
            <a:ext cx="2950700" cy="196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Σχετική εικόνα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606" y="4866568"/>
            <a:ext cx="3093524" cy="167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90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16632"/>
            <a:ext cx="8568952" cy="46166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ΠΟΛΙΤΙΣΤΙΚΑ ΕΠΙΚΕΝΤΡΑ ΣΕ ΜΗΤΡΟΠΟΛΕΙΣ</a:t>
            </a: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00" y="607424"/>
            <a:ext cx="8334102" cy="6250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74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16632"/>
            <a:ext cx="8568952" cy="46166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ΠΟΛΙΤΙΣΤΙΚΑ ΕΠΙΚΕΝΤΡΑ ΣΕ ΜΗΤΡΟΠΟΛΕΙΣ</a:t>
            </a: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280920" cy="621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324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16632"/>
            <a:ext cx="8568952" cy="46166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ΠΟΛΙΤΙΣΤΙΚΑ ΕΠΙΚΕΝΤΡΑ ΣΕ ΜΗΤΡΟΠΟΛΕΙΣ</a:t>
            </a: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48" y="692695"/>
            <a:ext cx="8184792" cy="613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2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16632"/>
            <a:ext cx="8568952" cy="46166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ΠΟΛΙΤΙΣΤΙΚΑ ΕΠΙΚΕΝΤΡΑ ΣΕ ΜΗΤΡΟΠΟΛΕΙΣ</a:t>
            </a: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692696"/>
            <a:ext cx="8220405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36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7920880" cy="594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16632"/>
            <a:ext cx="8568952" cy="46166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ΠΟΛΙΤΙΣΤΙΚΑ ΕΠΙΚΕΝΤΡΑ ΣΕ ΜΕΓΑΛΕΣ ΠΟΛΕΙΣ</a:t>
            </a:r>
            <a:endParaRPr lang="el-G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16632"/>
            <a:ext cx="8568952" cy="46166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ΠΟΛΙΤΙΣΤΙΚΑ ΕΠΙΚΕΝΤΡΑ ΣΕ ΜΕΓΑΛΕΣ ΠΟΛΕΙΣ</a:t>
            </a: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06489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74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16632"/>
            <a:ext cx="8568952" cy="46166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ΠΟΛΙΤΙΣΤΙΚΑ ΕΠΙΚΕΝΤΡΑ ΣΕ ΜΕΓΑΛΕΣ ΠΟΛΕΙΣ</a:t>
            </a: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4" name="Object 15" descr="npo00002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70" y="633830"/>
            <a:ext cx="4587444" cy="302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6453336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C00000"/>
                </a:solidFill>
              </a:rPr>
              <a:t>Βιέννη: Η </a:t>
            </a:r>
            <a:r>
              <a:rPr lang="el-GR" i="1" dirty="0" smtClean="0">
                <a:solidFill>
                  <a:srgbClr val="C00000"/>
                </a:solidFill>
              </a:rPr>
              <a:t>«γειτονιά των μουσείων</a:t>
            </a:r>
            <a:r>
              <a:rPr lang="el-GR" dirty="0" smtClean="0">
                <a:solidFill>
                  <a:srgbClr val="C00000"/>
                </a:solidFill>
              </a:rPr>
              <a:t>»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3144" y="764704"/>
            <a:ext cx="3600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Δημιουργήθηκε μέσω αστικής ανάπλασης του συγκροτήματος των ανακτόρων, 60.000 </a:t>
            </a:r>
            <a:r>
              <a:rPr lang="el-GR" dirty="0" err="1" smtClean="0"/>
              <a:t>τ.μ</a:t>
            </a:r>
            <a:r>
              <a:rPr lang="el-GR" dirty="0" smtClean="0"/>
              <a:t> . επιφάνειας</a:t>
            </a:r>
          </a:p>
          <a:p>
            <a:r>
              <a:rPr lang="en-GB" b="1" u="sng" dirty="0" smtClean="0">
                <a:solidFill>
                  <a:srgbClr val="C00000"/>
                </a:solidFill>
              </a:rPr>
              <a:t>20 </a:t>
            </a:r>
            <a:r>
              <a:rPr lang="el-GR" b="1" u="sng" dirty="0" smtClean="0">
                <a:solidFill>
                  <a:srgbClr val="C00000"/>
                </a:solidFill>
              </a:rPr>
              <a:t>μουσεία</a:t>
            </a:r>
          </a:p>
          <a:p>
            <a:r>
              <a:rPr lang="en-GB" dirty="0" smtClean="0"/>
              <a:t>the </a:t>
            </a:r>
            <a:r>
              <a:rPr lang="en-GB" dirty="0" err="1" smtClean="0"/>
              <a:t>Kunsthalle</a:t>
            </a:r>
            <a:r>
              <a:rPr lang="en-GB" dirty="0" smtClean="0"/>
              <a:t>, the Museum of Modern Art, Leopold Museum, </a:t>
            </a:r>
            <a:r>
              <a:rPr lang="en-GB" dirty="0" err="1" smtClean="0"/>
              <a:t>Architektur</a:t>
            </a:r>
            <a:r>
              <a:rPr lang="en-GB" dirty="0" smtClean="0"/>
              <a:t> </a:t>
            </a:r>
            <a:r>
              <a:rPr lang="en-GB" dirty="0" err="1" smtClean="0"/>
              <a:t>Zentrum</a:t>
            </a:r>
            <a:r>
              <a:rPr lang="en-GB" dirty="0" smtClean="0"/>
              <a:t>, Art Cult Center: </a:t>
            </a:r>
            <a:r>
              <a:rPr lang="en-GB" dirty="0" err="1" smtClean="0"/>
              <a:t>Tabakmuseum</a:t>
            </a:r>
            <a:r>
              <a:rPr lang="en-GB" dirty="0" smtClean="0"/>
              <a:t>, </a:t>
            </a:r>
            <a:r>
              <a:rPr lang="en-GB" dirty="0" err="1" smtClean="0"/>
              <a:t>TanzQuarter</a:t>
            </a:r>
            <a:r>
              <a:rPr lang="en-GB" dirty="0" smtClean="0"/>
              <a:t>, </a:t>
            </a:r>
            <a:r>
              <a:rPr lang="en-GB" dirty="0" err="1" smtClean="0"/>
              <a:t>Theaterhaus</a:t>
            </a:r>
            <a:r>
              <a:rPr lang="en-GB" dirty="0" smtClean="0"/>
              <a:t> for Kinder, Wiener </a:t>
            </a:r>
            <a:r>
              <a:rPr lang="en-GB" dirty="0" err="1" smtClean="0"/>
              <a:t>Festwochen</a:t>
            </a:r>
            <a:r>
              <a:rPr lang="en-GB" dirty="0" smtClean="0"/>
              <a:t>, Zoom Children’s Museum.</a:t>
            </a:r>
            <a:endParaRPr lang="en-GB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152" y="4041237"/>
            <a:ext cx="3456384" cy="259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 descr="npo0000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36878"/>
            <a:ext cx="2050777" cy="273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95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3528" y="116632"/>
            <a:ext cx="8568952" cy="46166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ΠΟΛΙΤΙΣΤΙΚΑ ΕΠΙΚΕΝΤΡΑ ΣΕ ΜΕΣΑΙΟΥ ΜΕΓΕΘΟΥΣ ΠΟΛΕΙΣ</a:t>
            </a: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7920880" cy="594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045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16632"/>
            <a:ext cx="8568952" cy="46166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ΠΟΛΙΤΙΣΤΙΚΑ ΕΠΙΚΕΝΤΡΑ ΣΕ ΜΕΣΑΙΟΥ ΜΕΓΕΘΟΥΣ ΠΟΛΕΙΣ</a:t>
            </a: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06489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20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16632"/>
            <a:ext cx="8568952" cy="46166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ΠΟΛΙΤΙΣΤΙΚΑ ΕΠΙΚΕΝΤΡΑ ΣΕ ΜΕΣΑΙΟΥ ΜΕΓΕΘΟΥΣ ΠΟΛΕΙΣ</a:t>
            </a: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87" y="692696"/>
            <a:ext cx="4896544" cy="303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508" y="6194080"/>
            <a:ext cx="5508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Μπιλμπάο: το πολιτιστικό επίκεντρο στην περιοχή</a:t>
            </a:r>
            <a:r>
              <a:rPr lang="en-US" dirty="0" smtClean="0"/>
              <a:t> </a:t>
            </a:r>
            <a:r>
              <a:rPr lang="en-US" dirty="0" err="1" smtClean="0"/>
              <a:t>Abandoibara</a:t>
            </a:r>
            <a:r>
              <a:rPr lang="el-GR" dirty="0" smtClean="0"/>
              <a:t> </a:t>
            </a:r>
            <a:endParaRPr lang="el-GR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92696"/>
            <a:ext cx="400906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320675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34893"/>
            <a:ext cx="3518518" cy="23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0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527" y="28493"/>
            <a:ext cx="5760640" cy="83099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Η ΚΑΘΙΕΡΩΜΕΝΗ ΑΝΤΙΛΗΨΗ </a:t>
            </a:r>
          </a:p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ΤΗΣ ΕΝΝΟΙΑΣ ΤΗΣ ΑΣΤΙΚΗΣ ΑΝΑΠΛΑΣΗΣ </a:t>
            </a:r>
            <a:endParaRPr lang="el-GR" sz="24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296" y="871504"/>
            <a:ext cx="58169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Font typeface="Wingdings" panose="05000000000000000000" pitchFamily="2" charset="2"/>
              <a:buChar char="Ø"/>
            </a:pPr>
            <a:r>
              <a:rPr lang="el-GR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Βελτίωσης της λειτουργίας </a:t>
            </a:r>
            <a:r>
              <a:rPr lang="el-GR" u="sng" dirty="0" smtClean="0">
                <a:solidFill>
                  <a:srgbClr val="C00000"/>
                </a:solidFill>
              </a:rPr>
              <a:t>του δημόσιου υπαίθριου χώρου και της </a:t>
            </a:r>
            <a:r>
              <a:rPr lang="el-GR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βιώσιμης κινητι</a:t>
            </a:r>
            <a:r>
              <a:rPr lang="el-GR" b="1" u="sng" dirty="0" smtClean="0">
                <a:solidFill>
                  <a:srgbClr val="C00000"/>
                </a:solidFill>
              </a:rPr>
              <a:t>κότητας</a:t>
            </a:r>
            <a:r>
              <a:rPr lang="el-GR" u="sng" dirty="0" smtClean="0">
                <a:solidFill>
                  <a:srgbClr val="C00000"/>
                </a:solidFill>
              </a:rPr>
              <a:t>.</a:t>
            </a:r>
            <a:r>
              <a:rPr lang="el-GR" dirty="0" smtClean="0"/>
              <a:t> Δηλ.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 smtClean="0"/>
              <a:t>Δημιουργία </a:t>
            </a:r>
            <a:r>
              <a:rPr lang="el-GR" b="1" u="sng" dirty="0" smtClean="0"/>
              <a:t>δικτύων πεζοδρόμων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 smtClean="0"/>
              <a:t>Δημιουργία </a:t>
            </a:r>
            <a:r>
              <a:rPr lang="el-GR" b="1" u="sng" dirty="0" smtClean="0"/>
              <a:t>δικτύων ποδηλατοδρόμων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b="1" u="sng" dirty="0" smtClean="0"/>
              <a:t>ενοποίηση χώρων πρασίνου </a:t>
            </a:r>
            <a:r>
              <a:rPr lang="el-GR" dirty="0" smtClean="0"/>
              <a:t>– </a:t>
            </a:r>
            <a:r>
              <a:rPr lang="el-GR" b="1" u="sng" dirty="0" smtClean="0"/>
              <a:t>πράσινες διαδρομές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 smtClean="0"/>
              <a:t>Ενοποίηση μνημείων – </a:t>
            </a:r>
            <a:r>
              <a:rPr lang="el-GR" b="1" i="1" u="sng" dirty="0" smtClean="0"/>
              <a:t>‘πολιτιστικοί περίπατοι’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l-GR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6385" y="2597237"/>
            <a:ext cx="57641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>
                <a:solidFill>
                  <a:prstClr val="black"/>
                </a:solidFill>
              </a:rPr>
              <a:t>(και πρόσφατα) </a:t>
            </a:r>
            <a:r>
              <a:rPr lang="el-GR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Βελτίωσης των περιβαλλοντικών παραμέτρων  και ποιοτήτων</a:t>
            </a:r>
            <a:r>
              <a:rPr lang="el-GR" u="sng" dirty="0" smtClean="0">
                <a:solidFill>
                  <a:srgbClr val="C00000"/>
                </a:solidFill>
              </a:rPr>
              <a:t> του δημόσιου υπαίθριου χώρου: </a:t>
            </a:r>
            <a:r>
              <a:rPr lang="el-GR" dirty="0" smtClean="0"/>
              <a:t>Δηλ. </a:t>
            </a:r>
            <a:r>
              <a:rPr lang="el-GR" b="1" u="sng" dirty="0" smtClean="0"/>
              <a:t>βιοκλιματικός σχεδιασμός </a:t>
            </a:r>
            <a:r>
              <a:rPr lang="el-GR" dirty="0" smtClean="0"/>
              <a:t>με χρήση</a:t>
            </a:r>
          </a:p>
          <a:p>
            <a:pPr marL="285750" indent="-17463"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u="sng" dirty="0" smtClean="0"/>
              <a:t>Ψυχρών υλικών</a:t>
            </a:r>
            <a:r>
              <a:rPr lang="el-GR" dirty="0" smtClean="0"/>
              <a:t> πλακόστρωσης</a:t>
            </a:r>
          </a:p>
          <a:p>
            <a:pPr marL="285750" indent="-17463">
              <a:buFont typeface="Arial" panose="020B0604020202020204" pitchFamily="34" charset="0"/>
              <a:buChar char="•"/>
            </a:pPr>
            <a:r>
              <a:rPr lang="el-GR" dirty="0"/>
              <a:t> </a:t>
            </a:r>
            <a:r>
              <a:rPr lang="el-GR" u="sng" dirty="0" smtClean="0"/>
              <a:t>πράσινων τοίχων </a:t>
            </a:r>
            <a:r>
              <a:rPr lang="el-GR" dirty="0" smtClean="0"/>
              <a:t>σε κτήρια</a:t>
            </a:r>
          </a:p>
          <a:p>
            <a:pPr marL="285750" indent="-17463">
              <a:buFont typeface="Arial" panose="020B0604020202020204" pitchFamily="34" charset="0"/>
              <a:buChar char="•"/>
            </a:pPr>
            <a:r>
              <a:rPr lang="el-GR" dirty="0"/>
              <a:t> </a:t>
            </a:r>
            <a:r>
              <a:rPr lang="el-GR" u="sng" dirty="0" smtClean="0"/>
              <a:t>φυτεμένων δωμάτων σε κτήρια</a:t>
            </a:r>
          </a:p>
          <a:p>
            <a:pPr marL="285750" indent="-17463">
              <a:buFont typeface="Arial" panose="020B0604020202020204" pitchFamily="34" charset="0"/>
              <a:buChar char="•"/>
            </a:pPr>
            <a:r>
              <a:rPr lang="el-GR" u="sng" dirty="0"/>
              <a:t> </a:t>
            </a:r>
            <a:r>
              <a:rPr lang="el-GR" u="sng" dirty="0" smtClean="0"/>
              <a:t>ενεργειακός σχεδιασμός με </a:t>
            </a:r>
            <a:r>
              <a:rPr lang="el-GR" u="sng" dirty="0" err="1" smtClean="0"/>
              <a:t>φωτοβολταϊκά</a:t>
            </a:r>
            <a:r>
              <a:rPr lang="el-GR" u="sng" dirty="0" smtClean="0"/>
              <a:t> πάνελ </a:t>
            </a:r>
          </a:p>
          <a:p>
            <a:pPr marL="285750" indent="-17463">
              <a:buFont typeface="Arial" panose="020B0604020202020204" pitchFamily="34" charset="0"/>
              <a:buChar char="•"/>
            </a:pPr>
            <a:r>
              <a:rPr lang="el-GR" u="sng" dirty="0"/>
              <a:t> </a:t>
            </a:r>
            <a:r>
              <a:rPr lang="el-GR" u="sng" dirty="0" smtClean="0"/>
              <a:t>στοιχείων σκίασης του υπαίθριου χώρου</a:t>
            </a:r>
          </a:p>
          <a:p>
            <a:pPr marL="285750" indent="-17463">
              <a:buFont typeface="Arial" panose="020B0604020202020204" pitchFamily="34" charset="0"/>
              <a:buChar char="•"/>
            </a:pPr>
            <a:r>
              <a:rPr lang="el-GR" u="sng" dirty="0"/>
              <a:t> </a:t>
            </a:r>
            <a:r>
              <a:rPr lang="el-GR" u="sng" dirty="0" smtClean="0"/>
              <a:t>στοιχείων δροσισμού του υπαίθριου χώρου</a:t>
            </a:r>
          </a:p>
        </p:txBody>
      </p:sp>
      <p:pic>
        <p:nvPicPr>
          <p:cNvPr id="6146" name="Picture 2" descr="Αποτέλεσμα εικόνας για δίκτυα πεζοδρόμων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493"/>
            <a:ext cx="2707070" cy="203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Αποτέλεσμα εικόνας για planning pedestrian streets network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214" y="2076167"/>
            <a:ext cx="3272711" cy="201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218" y="4221088"/>
            <a:ext cx="3247561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Σχετική εικόνα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272" y="5152325"/>
            <a:ext cx="2309856" cy="171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57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16632"/>
            <a:ext cx="8568952" cy="46166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ΠΟΛΙΤΙΣΤΙΚΑ ΕΠΙΚΕΝΤΡΑ ΣΕ ΜΕΣΑΙΟΥ ΜΕΓΕΘΟΥΣ ΠΟΛΕΙΣ</a:t>
            </a: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4" y="692696"/>
            <a:ext cx="8168557" cy="612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01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16632"/>
            <a:ext cx="8568952" cy="46166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ΠΟΛΙΤΙΣΤΙΚΑ ΕΠΙΚΕΝΤΡΑ ΣΕ ΜΕΣΑΙΟΥ ΜΕΓΕΘΟΥΣ ΠΟΛΕΙΣ</a:t>
            </a:r>
            <a:endParaRPr lang="el-GR" sz="2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508" y="6194080"/>
            <a:ext cx="5508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Μπιλμπάο: το πολιτιστικό επίκεντρο στην περιοχή</a:t>
            </a:r>
            <a:r>
              <a:rPr lang="en-US" dirty="0" smtClean="0"/>
              <a:t> </a:t>
            </a:r>
            <a:r>
              <a:rPr lang="en-US" dirty="0" err="1" smtClean="0"/>
              <a:t>Abandoibara</a:t>
            </a:r>
            <a:r>
              <a:rPr lang="el-GR" dirty="0" smtClean="0"/>
              <a:t> στο τελευταίο στάδιο της ανάπτυξής του</a:t>
            </a:r>
            <a:endParaRPr lang="el-GR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8" y="704598"/>
            <a:ext cx="4543013" cy="301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349" y="2492896"/>
            <a:ext cx="4522268" cy="3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96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116632"/>
            <a:ext cx="8568952" cy="46166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ΣΥΜΠΕΡΑΣΜΑΤΑ</a:t>
            </a:r>
            <a:endParaRPr lang="el-GR" sz="24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613328"/>
            <a:ext cx="9108504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5000"/>
              </a:lnSpc>
              <a:spcBef>
                <a:spcPct val="0"/>
              </a:spcBef>
              <a:buAutoNum type="arabicPeriod"/>
              <a:defRPr/>
            </a:pPr>
            <a:r>
              <a:rPr lang="el-GR" altLang="el-GR" sz="2000" dirty="0" smtClean="0"/>
              <a:t>Διεθνώς </a:t>
            </a:r>
            <a:r>
              <a:rPr lang="el-GR" altLang="el-GR" sz="2000" b="1" dirty="0" smtClean="0">
                <a:solidFill>
                  <a:srgbClr val="C00000"/>
                </a:solidFill>
              </a:rPr>
              <a:t>η έννοια της αστικής ανάπλασης</a:t>
            </a:r>
            <a:r>
              <a:rPr lang="el-GR" altLang="el-GR" sz="2000" dirty="0" smtClean="0"/>
              <a:t> δεν συνδέεται απλώς με την αναβάθμιση της αισθητικής και τον εκσυγχρονισμό του εξοπλισμού του δημόσιου υπαίθριου χώρου της πόλης.</a:t>
            </a:r>
          </a:p>
          <a:p>
            <a:pPr marL="342900" indent="-342900">
              <a:lnSpc>
                <a:spcPct val="95000"/>
              </a:lnSpc>
              <a:spcBef>
                <a:spcPct val="0"/>
              </a:spcBef>
              <a:buAutoNum type="arabicPeriod"/>
              <a:defRPr/>
            </a:pPr>
            <a:r>
              <a:rPr lang="el-GR" altLang="el-GR" sz="2000" dirty="0" smtClean="0"/>
              <a:t>Αφορά σε </a:t>
            </a:r>
            <a:r>
              <a:rPr lang="el-GR" altLang="el-GR" sz="2000" u="sng" dirty="0" smtClean="0"/>
              <a:t>μεγάλες αστικές περιοχές </a:t>
            </a:r>
            <a:r>
              <a:rPr lang="el-GR" altLang="el-GR" sz="2000" dirty="0" smtClean="0"/>
              <a:t>και </a:t>
            </a:r>
            <a:r>
              <a:rPr lang="el-GR" altLang="el-GR" sz="2000" dirty="0"/>
              <a:t>συνδέεται </a:t>
            </a:r>
            <a:r>
              <a:rPr lang="el-GR" altLang="el-GR" sz="2000" dirty="0" smtClean="0"/>
              <a:t>με </a:t>
            </a:r>
            <a:r>
              <a:rPr lang="el-GR" altLang="el-GR" sz="2000" dirty="0" smtClean="0">
                <a:solidFill>
                  <a:srgbClr val="C00000"/>
                </a:solidFill>
              </a:rPr>
              <a:t>την </a:t>
            </a:r>
            <a:r>
              <a:rPr lang="el-GR" altLang="el-GR" sz="2000" dirty="0">
                <a:solidFill>
                  <a:srgbClr val="C00000"/>
                </a:solidFill>
              </a:rPr>
              <a:t>οικονομική και κοινωνική αναγέννηση υποβαθμισμένων αστικών περιοχών</a:t>
            </a:r>
            <a:r>
              <a:rPr lang="el-GR" altLang="el-GR" sz="2000" dirty="0"/>
              <a:t> </a:t>
            </a:r>
            <a:r>
              <a:rPr lang="el-GR" altLang="el-GR" sz="2000" dirty="0" smtClean="0"/>
              <a:t>&amp; </a:t>
            </a:r>
            <a:r>
              <a:rPr lang="el-GR" altLang="el-GR" sz="2000" b="1" u="sng" dirty="0" smtClean="0">
                <a:solidFill>
                  <a:srgbClr val="C00000"/>
                </a:solidFill>
              </a:rPr>
              <a:t>τη </a:t>
            </a:r>
            <a:r>
              <a:rPr lang="el-GR" altLang="el-GR" sz="2000" b="1" u="sng" dirty="0">
                <a:solidFill>
                  <a:srgbClr val="C00000"/>
                </a:solidFill>
              </a:rPr>
              <a:t>διεύρυνση της αναπτυξιακής προοπτικής ολόκληρης της </a:t>
            </a:r>
            <a:r>
              <a:rPr lang="el-GR" altLang="el-GR" sz="2000" b="1" u="sng" dirty="0" smtClean="0">
                <a:solidFill>
                  <a:srgbClr val="C00000"/>
                </a:solidFill>
              </a:rPr>
              <a:t>πόλης.</a:t>
            </a:r>
          </a:p>
          <a:p>
            <a:pPr marL="268288" indent="-268288">
              <a:lnSpc>
                <a:spcPct val="95000"/>
              </a:lnSpc>
              <a:spcBef>
                <a:spcPct val="0"/>
              </a:spcBef>
              <a:defRPr/>
            </a:pPr>
            <a:r>
              <a:rPr lang="en-US" altLang="el-GR" sz="2000" b="1" dirty="0" smtClean="0">
                <a:solidFill>
                  <a:srgbClr val="C00000"/>
                </a:solidFill>
              </a:rPr>
              <a:t>3. </a:t>
            </a:r>
            <a:r>
              <a:rPr lang="el-GR" altLang="el-GR" sz="2000" b="1" u="sng" dirty="0">
                <a:solidFill>
                  <a:srgbClr val="C00000"/>
                </a:solidFill>
              </a:rPr>
              <a:t>Ο Καινοτόμος Σχεδιασμός του χώρου </a:t>
            </a:r>
            <a:r>
              <a:rPr lang="el-GR" altLang="el-GR" sz="2000" b="1" u="sng" dirty="0">
                <a:solidFill>
                  <a:prstClr val="black"/>
                </a:solidFill>
              </a:rPr>
              <a:t>– η Αρχιτεκτονική, ο αστικός σχεδιασμός </a:t>
            </a:r>
            <a:r>
              <a:rPr lang="el-GR" altLang="el-GR" sz="2000" b="1" dirty="0">
                <a:solidFill>
                  <a:prstClr val="black"/>
                </a:solidFill>
              </a:rPr>
              <a:t>έχουν αναλάβει ένα νέο ρόλο στην αναπτυξιακή προοπτική των </a:t>
            </a:r>
            <a:r>
              <a:rPr lang="el-GR" altLang="el-GR" sz="2000" b="1" dirty="0" smtClean="0">
                <a:solidFill>
                  <a:prstClr val="black"/>
                </a:solidFill>
              </a:rPr>
              <a:t>πόλεων</a:t>
            </a:r>
            <a:r>
              <a:rPr lang="en-US" altLang="el-GR" sz="2000" b="1" dirty="0" smtClean="0">
                <a:solidFill>
                  <a:prstClr val="black"/>
                </a:solidFill>
              </a:rPr>
              <a:t>.</a:t>
            </a:r>
            <a:r>
              <a:rPr lang="el-GR" altLang="el-GR" sz="2000" b="1" dirty="0" smtClean="0">
                <a:solidFill>
                  <a:prstClr val="black"/>
                </a:solidFill>
              </a:rPr>
              <a:t> </a:t>
            </a:r>
            <a:endParaRPr lang="el-GR" altLang="el-GR" sz="2000" b="1" u="sng" dirty="0">
              <a:solidFill>
                <a:srgbClr val="C00000"/>
              </a:solidFill>
            </a:endParaRPr>
          </a:p>
          <a:p>
            <a:pPr>
              <a:lnSpc>
                <a:spcPct val="95000"/>
              </a:lnSpc>
              <a:spcBef>
                <a:spcPct val="0"/>
              </a:spcBef>
              <a:defRPr/>
            </a:pPr>
            <a:r>
              <a:rPr lang="en-US" altLang="el-GR" sz="2000" b="1" dirty="0">
                <a:solidFill>
                  <a:srgbClr val="C00000"/>
                </a:solidFill>
              </a:rPr>
              <a:t>4</a:t>
            </a:r>
            <a:r>
              <a:rPr lang="el-GR" altLang="el-GR" sz="2000" b="1" dirty="0" smtClean="0">
                <a:solidFill>
                  <a:srgbClr val="C00000"/>
                </a:solidFill>
              </a:rPr>
              <a:t>. </a:t>
            </a:r>
            <a:r>
              <a:rPr lang="el-GR" altLang="el-GR" sz="2000" b="1" u="sng" dirty="0" smtClean="0">
                <a:solidFill>
                  <a:srgbClr val="C00000"/>
                </a:solidFill>
              </a:rPr>
              <a:t>Οι νέοι τύποι </a:t>
            </a:r>
            <a:r>
              <a:rPr lang="el-GR" altLang="el-GR" sz="2000" b="1" u="sng" dirty="0">
                <a:solidFill>
                  <a:srgbClr val="C00000"/>
                </a:solidFill>
              </a:rPr>
              <a:t>αστικής ανάπλασης και αναγέννησης </a:t>
            </a:r>
            <a:r>
              <a:rPr lang="el-GR" altLang="el-GR" sz="2000" dirty="0"/>
              <a:t>υποβαθμισμένων αστικών περιοχών </a:t>
            </a:r>
            <a:r>
              <a:rPr lang="el-GR" altLang="el-GR" sz="2000" dirty="0" smtClean="0"/>
              <a:t>στοχεύουν στη </a:t>
            </a:r>
            <a:r>
              <a:rPr lang="el-GR" altLang="el-GR" sz="2000" b="1" u="sng" dirty="0" smtClean="0"/>
              <a:t>δημιουργία</a:t>
            </a:r>
            <a:r>
              <a:rPr lang="en-US" altLang="el-GR" sz="2000" b="1" u="sng" dirty="0" smtClean="0"/>
              <a:t> Clusters </a:t>
            </a:r>
            <a:r>
              <a:rPr lang="el-GR" altLang="el-GR" sz="2000" b="1" u="sng" dirty="0" smtClean="0"/>
              <a:t>ομοειδών επιχειρήσεων</a:t>
            </a:r>
            <a:r>
              <a:rPr lang="en-US" altLang="el-GR" sz="2000" b="1" u="sng" dirty="0" smtClean="0"/>
              <a:t> </a:t>
            </a:r>
            <a:r>
              <a:rPr lang="el-GR" altLang="el-GR" sz="2000" dirty="0" smtClean="0"/>
              <a:t>που </a:t>
            </a:r>
            <a:r>
              <a:rPr lang="el-GR" altLang="el-GR" sz="2000" dirty="0"/>
              <a:t>συντάσσουν </a:t>
            </a:r>
          </a:p>
          <a:p>
            <a:pPr marL="720725" indent="-360363">
              <a:lnSpc>
                <a:spcPct val="95000"/>
              </a:lnSpc>
              <a:spcBef>
                <a:spcPct val="0"/>
              </a:spcBef>
              <a:defRPr/>
            </a:pPr>
            <a:r>
              <a:rPr lang="el-GR" altLang="el-GR" sz="2000" dirty="0" smtClean="0"/>
              <a:t>(α) </a:t>
            </a:r>
            <a:r>
              <a:rPr lang="el-GR" altLang="el-GR" sz="2000" dirty="0" smtClean="0">
                <a:solidFill>
                  <a:srgbClr val="C00000"/>
                </a:solidFill>
              </a:rPr>
              <a:t>ε</a:t>
            </a:r>
            <a:r>
              <a:rPr lang="el-GR" altLang="el-GR" sz="2000" u="sng" dirty="0" smtClean="0">
                <a:solidFill>
                  <a:srgbClr val="C00000"/>
                </a:solidFill>
              </a:rPr>
              <a:t>πιχειρηματικά επίκεντρα </a:t>
            </a:r>
            <a:r>
              <a:rPr lang="el-GR" altLang="el-GR" sz="2000" u="sng" dirty="0">
                <a:solidFill>
                  <a:srgbClr val="C00000"/>
                </a:solidFill>
              </a:rPr>
              <a:t>υψηλής τεχνολογίας και τεχνογνωσίας </a:t>
            </a:r>
          </a:p>
          <a:p>
            <a:pPr marL="628650" indent="-268288">
              <a:lnSpc>
                <a:spcPct val="95000"/>
              </a:lnSpc>
              <a:spcBef>
                <a:spcPct val="0"/>
              </a:spcBef>
              <a:defRPr/>
            </a:pPr>
            <a:r>
              <a:rPr lang="el-GR" altLang="el-GR" sz="2000" dirty="0" smtClean="0"/>
              <a:t>(β) </a:t>
            </a:r>
            <a:r>
              <a:rPr lang="el-GR" altLang="el-GR" sz="2000" u="sng" dirty="0" smtClean="0">
                <a:solidFill>
                  <a:srgbClr val="C00000"/>
                </a:solidFill>
              </a:rPr>
              <a:t>επίκεντρα</a:t>
            </a:r>
            <a:r>
              <a:rPr lang="en-US" altLang="el-GR" sz="2000" u="sng" dirty="0" smtClean="0">
                <a:solidFill>
                  <a:srgbClr val="C00000"/>
                </a:solidFill>
              </a:rPr>
              <a:t> </a:t>
            </a:r>
            <a:r>
              <a:rPr lang="el-GR" altLang="el-GR" sz="2000" u="sng" dirty="0" smtClean="0">
                <a:solidFill>
                  <a:srgbClr val="C00000"/>
                </a:solidFill>
              </a:rPr>
              <a:t>πολιτισμού.</a:t>
            </a:r>
            <a:endParaRPr lang="el-GR" altLang="el-GR" sz="2000" u="sng" dirty="0">
              <a:solidFill>
                <a:srgbClr val="C00000"/>
              </a:solidFill>
            </a:endParaRPr>
          </a:p>
          <a:p>
            <a:pPr>
              <a:lnSpc>
                <a:spcPct val="95000"/>
              </a:lnSpc>
              <a:spcBef>
                <a:spcPct val="0"/>
              </a:spcBef>
              <a:defRPr/>
            </a:pPr>
            <a:endParaRPr lang="el-GR" altLang="el-GR" sz="2000" dirty="0">
              <a:solidFill>
                <a:srgbClr val="C00000"/>
              </a:solidFill>
            </a:endParaRPr>
          </a:p>
          <a:p>
            <a:pPr>
              <a:lnSpc>
                <a:spcPct val="95000"/>
              </a:lnSpc>
              <a:spcBef>
                <a:spcPct val="0"/>
              </a:spcBef>
              <a:defRPr/>
            </a:pPr>
            <a:r>
              <a:rPr lang="en-US" altLang="el-GR" sz="2000" b="1" dirty="0">
                <a:solidFill>
                  <a:srgbClr val="C00000"/>
                </a:solidFill>
              </a:rPr>
              <a:t>5</a:t>
            </a:r>
            <a:r>
              <a:rPr lang="el-GR" altLang="el-GR" sz="2000" b="1" dirty="0" smtClean="0">
                <a:solidFill>
                  <a:srgbClr val="C00000"/>
                </a:solidFill>
              </a:rPr>
              <a:t>. </a:t>
            </a:r>
            <a:r>
              <a:rPr lang="el-GR" altLang="el-GR" sz="2000" dirty="0"/>
              <a:t>Ειδικά στην περίπτωση των </a:t>
            </a:r>
            <a:r>
              <a:rPr lang="el-GR" altLang="el-GR" sz="2000" u="sng" dirty="0" smtClean="0">
                <a:solidFill>
                  <a:srgbClr val="C00000"/>
                </a:solidFill>
              </a:rPr>
              <a:t>επικέντρων πολιτισμού &amp; </a:t>
            </a:r>
            <a:r>
              <a:rPr lang="el-GR" altLang="el-GR" sz="2000" u="sng" dirty="0">
                <a:solidFill>
                  <a:srgbClr val="C00000"/>
                </a:solidFill>
              </a:rPr>
              <a:t>ελεύθερου χρόνου, </a:t>
            </a:r>
          </a:p>
          <a:p>
            <a:pPr>
              <a:lnSpc>
                <a:spcPct val="95000"/>
              </a:lnSpc>
              <a:spcBef>
                <a:spcPct val="0"/>
              </a:spcBef>
              <a:defRPr/>
            </a:pPr>
            <a:r>
              <a:rPr lang="el-GR" altLang="el-GR" sz="2000" dirty="0" smtClean="0"/>
              <a:t>ο </a:t>
            </a:r>
            <a:r>
              <a:rPr lang="el-GR" altLang="el-GR" sz="2000" dirty="0"/>
              <a:t>σχηματισμός τους </a:t>
            </a:r>
            <a:r>
              <a:rPr lang="el-GR" altLang="el-GR" sz="2000" dirty="0" smtClean="0"/>
              <a:t>αντανακλά τη </a:t>
            </a:r>
            <a:r>
              <a:rPr lang="el-GR" altLang="el-GR" sz="2000" dirty="0" smtClean="0">
                <a:solidFill>
                  <a:srgbClr val="C00000"/>
                </a:solidFill>
              </a:rPr>
              <a:t>χρήση </a:t>
            </a:r>
            <a:r>
              <a:rPr lang="el-GR" altLang="el-GR" sz="2000" dirty="0">
                <a:solidFill>
                  <a:srgbClr val="C00000"/>
                </a:solidFill>
              </a:rPr>
              <a:t>του πολιτισμού ως κινητήριου μοχλού της αστικής οικονομίας.</a:t>
            </a:r>
            <a:r>
              <a:rPr lang="el-GR" altLang="el-GR" sz="2000" dirty="0"/>
              <a:t> Αποτελεί σημαντική μεταβολή και </a:t>
            </a:r>
            <a:r>
              <a:rPr lang="el-GR" altLang="el-GR" sz="2000" dirty="0" smtClean="0"/>
              <a:t>δηλώνει το πέρασμα από τις</a:t>
            </a:r>
            <a:r>
              <a:rPr lang="el-GR" altLang="el-GR" sz="2000" dirty="0" smtClean="0">
                <a:solidFill>
                  <a:schemeClr val="folHlink"/>
                </a:solidFill>
              </a:rPr>
              <a:t> </a:t>
            </a:r>
            <a:r>
              <a:rPr lang="el-GR" altLang="el-GR" sz="2000" u="sng" dirty="0"/>
              <a:t>απλές </a:t>
            </a:r>
            <a:r>
              <a:rPr lang="el-GR" altLang="el-GR" sz="2000" u="sng" dirty="0" smtClean="0"/>
              <a:t>πολιτιστικές πολιτικές </a:t>
            </a:r>
            <a:r>
              <a:rPr lang="el-GR" altLang="el-GR" sz="2000" dirty="0"/>
              <a:t>που στόχευαν στην</a:t>
            </a:r>
            <a:r>
              <a:rPr lang="el-GR" altLang="el-GR" sz="2000" dirty="0">
                <a:solidFill>
                  <a:schemeClr val="folHlink"/>
                </a:solidFill>
              </a:rPr>
              <a:t> </a:t>
            </a:r>
            <a:r>
              <a:rPr lang="el-GR" altLang="el-GR" sz="2000" dirty="0"/>
              <a:t>οργάνωση </a:t>
            </a:r>
            <a:r>
              <a:rPr lang="el-GR" altLang="el-GR" sz="2000" u="sng" dirty="0"/>
              <a:t>περιστασιακής κατανάλωσης πολιτιστικών </a:t>
            </a:r>
            <a:r>
              <a:rPr lang="el-GR" altLang="el-GR" sz="2000" u="sng" dirty="0" smtClean="0"/>
              <a:t>θεαμάτων </a:t>
            </a:r>
            <a:r>
              <a:rPr lang="el-GR" altLang="el-GR" sz="2000" dirty="0" smtClean="0"/>
              <a:t>στις </a:t>
            </a:r>
            <a:r>
              <a:rPr lang="el-GR" altLang="el-GR" sz="2000" dirty="0" smtClean="0">
                <a:solidFill>
                  <a:srgbClr val="C00000"/>
                </a:solidFill>
              </a:rPr>
              <a:t>ολοκληρωμένες </a:t>
            </a:r>
            <a:r>
              <a:rPr lang="el-GR" altLang="el-GR" sz="2000" dirty="0">
                <a:solidFill>
                  <a:srgbClr val="C00000"/>
                </a:solidFill>
              </a:rPr>
              <a:t>στρατηγικές πολιτικές πολιτισμού</a:t>
            </a:r>
            <a:r>
              <a:rPr lang="el-GR" altLang="el-GR" sz="2000" dirty="0"/>
              <a:t> που στοχεύουν στη </a:t>
            </a:r>
            <a:r>
              <a:rPr lang="el-GR" altLang="el-GR" sz="2000" b="1" u="sng" dirty="0">
                <a:solidFill>
                  <a:srgbClr val="C00000"/>
                </a:solidFill>
              </a:rPr>
              <a:t>δημιουργία </a:t>
            </a:r>
            <a:r>
              <a:rPr lang="el-GR" altLang="el-GR" sz="2000" b="1" u="sng" dirty="0" smtClean="0">
                <a:solidFill>
                  <a:srgbClr val="C00000"/>
                </a:solidFill>
              </a:rPr>
              <a:t>ολόκληρων ‘γειτονιών πολιτισμού’</a:t>
            </a:r>
            <a:r>
              <a:rPr lang="el-GR" altLang="el-GR" sz="2000" dirty="0" smtClean="0"/>
              <a:t> στη πόλης </a:t>
            </a:r>
            <a:r>
              <a:rPr lang="el-GR" altLang="el-GR" sz="2000" dirty="0"/>
              <a:t>για </a:t>
            </a:r>
            <a:r>
              <a:rPr lang="el-GR" altLang="el-GR" sz="2000" b="1" dirty="0" smtClean="0"/>
              <a:t>εντατική και εντοπισμένη χωρικά πολιτιστική </a:t>
            </a:r>
            <a:r>
              <a:rPr lang="el-GR" altLang="el-GR" sz="2000" b="1" dirty="0"/>
              <a:t>παραγωγή </a:t>
            </a:r>
            <a:r>
              <a:rPr lang="el-GR" altLang="el-GR" sz="2000" b="1" dirty="0" smtClean="0"/>
              <a:t>&amp; κατανάλωση. </a:t>
            </a:r>
            <a:endParaRPr lang="el-GR" alt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17557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476375" y="2205038"/>
            <a:ext cx="5975350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4800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Ευχαριστώ </a:t>
            </a:r>
          </a:p>
          <a:p>
            <a:pPr algn="ctr">
              <a:spcBef>
                <a:spcPct val="50000"/>
              </a:spcBef>
            </a:pPr>
            <a:r>
              <a:rPr lang="el-GR" altLang="el-GR" sz="36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για την προσοχή σας</a:t>
            </a:r>
          </a:p>
        </p:txBody>
      </p:sp>
    </p:spTree>
    <p:extLst>
      <p:ext uri="{BB962C8B-B14F-4D97-AF65-F5344CB8AC3E}">
        <p14:creationId xmlns:p14="http://schemas.microsoft.com/office/powerpoint/2010/main" val="24377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732588" y="2781300"/>
            <a:ext cx="2160587" cy="1439863"/>
          </a:xfrm>
          <a:ln w="57150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/>
          <a:p>
            <a:pPr marL="85725" indent="-85725" algn="ctr" eaLnBrk="1" hangingPunct="1">
              <a:lnSpc>
                <a:spcPct val="95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l-GR" altLang="el-GR" sz="2000" b="1" i="1" u="sng" dirty="0" smtClean="0">
                <a:solidFill>
                  <a:srgbClr val="C00000"/>
                </a:solidFill>
              </a:rPr>
              <a:t>Νέα </a:t>
            </a:r>
          </a:p>
          <a:p>
            <a:pPr marL="85725" indent="-85725" algn="ctr" eaLnBrk="1" hangingPunct="1">
              <a:lnSpc>
                <a:spcPct val="95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l-GR" altLang="el-GR" sz="2000" b="1" i="1" u="sng" dirty="0" smtClean="0">
                <a:solidFill>
                  <a:srgbClr val="C00000"/>
                </a:solidFill>
              </a:rPr>
              <a:t>κοινωνικο-χωρικά </a:t>
            </a:r>
          </a:p>
          <a:p>
            <a:pPr marL="85725" indent="-85725" algn="ctr" eaLnBrk="1" hangingPunct="1">
              <a:lnSpc>
                <a:spcPct val="95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l-GR" altLang="el-GR" sz="2000" b="1" i="1" u="sng" dirty="0" smtClean="0">
                <a:solidFill>
                  <a:srgbClr val="C00000"/>
                </a:solidFill>
              </a:rPr>
              <a:t>φαινόμενα</a:t>
            </a:r>
            <a:endParaRPr lang="en-GB" altLang="el-GR" sz="2000" b="1" i="1" u="sng" dirty="0" smtClean="0">
              <a:solidFill>
                <a:srgbClr val="C00000"/>
              </a:solidFill>
            </a:endParaRPr>
          </a:p>
          <a:p>
            <a:pPr marL="85725" indent="-85725" eaLnBrk="1" hangingPunct="1">
              <a:lnSpc>
                <a:spcPct val="95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en-GB" altLang="el-GR" sz="2000" b="1" i="1" u="sng" dirty="0" smtClean="0">
              <a:solidFill>
                <a:srgbClr val="FF6600"/>
              </a:solidFill>
            </a:endParaRPr>
          </a:p>
        </p:txBody>
      </p:sp>
      <p:sp>
        <p:nvSpPr>
          <p:cNvPr id="272388" name="Text Box 4"/>
          <p:cNvSpPr txBox="1">
            <a:spLocks noChangeArrowheads="1"/>
          </p:cNvSpPr>
          <p:nvPr/>
        </p:nvSpPr>
        <p:spPr bwMode="auto">
          <a:xfrm>
            <a:off x="0" y="1268413"/>
            <a:ext cx="6011863" cy="1766887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2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Παγκοσμιοποίηση &amp;</a:t>
            </a:r>
          </a:p>
          <a:p>
            <a:pPr algn="ctr">
              <a:spcBef>
                <a:spcPct val="50000"/>
              </a:spcBef>
              <a:defRPr/>
            </a:pPr>
            <a:r>
              <a:rPr lang="el-GR" altLang="el-GR" sz="2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Ευρωπαϊκή Ολοκλήρωση</a:t>
            </a:r>
            <a:endParaRPr lang="en-GB" altLang="el-GR" sz="2000" u="sng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r>
              <a:rPr lang="el-GR" altLang="el-GR" sz="16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Στα πλαίσια της παγκοσμιοποίησης, της Ε.Ε και του ενιαίου Ευρωπαϊκού δικτύου πόλεων, </a:t>
            </a:r>
            <a:r>
              <a:rPr lang="el-GR" altLang="el-GR" sz="1600" i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η δυνατότητα</a:t>
            </a:r>
            <a:r>
              <a:rPr lang="el-GR" altLang="el-GR" sz="16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1600" i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μετακίνησης κεφαλαίου και επιχειρήσεων</a:t>
            </a:r>
            <a:r>
              <a:rPr lang="en-GB" altLang="el-GR" sz="16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l-GR" altLang="el-GR" sz="16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l-GR" altLang="el-GR" sz="1600" b="0" i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2389" name="Text Box 5"/>
          <p:cNvSpPr txBox="1">
            <a:spLocks noChangeArrowheads="1"/>
          </p:cNvSpPr>
          <p:nvPr/>
        </p:nvSpPr>
        <p:spPr bwMode="auto">
          <a:xfrm>
            <a:off x="0" y="3573463"/>
            <a:ext cx="6011863" cy="3323987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16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Ανταγωνισμός Πόλεων</a:t>
            </a:r>
            <a:endParaRPr lang="en-GB" altLang="el-GR" sz="1600" u="sng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r>
              <a:rPr lang="el-GR" altLang="el-GR" sz="16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έχει μετατρέψει τις </a:t>
            </a:r>
            <a:r>
              <a:rPr lang="el-GR" altLang="el-GR" sz="1600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πόλεις σε ‘ανταγωνιστές’ </a:t>
            </a:r>
            <a:r>
              <a:rPr lang="el-GR" altLang="el-GR" sz="16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που μάχονται μεταξύ τους για την </a:t>
            </a:r>
            <a:r>
              <a:rPr lang="el-GR" altLang="el-GR" sz="1600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προσέλκυση κεφαλαίου και επιχειρήσεων </a:t>
            </a:r>
            <a:r>
              <a:rPr lang="el-GR" altLang="el-GR" sz="16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και την αναπτυξιακή τους προοπτική</a:t>
            </a:r>
            <a:r>
              <a:rPr lang="el-GR" altLang="el-GR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16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μέσω :</a:t>
            </a:r>
            <a:r>
              <a:rPr lang="el-GR" altLang="el-GR" sz="1600" i="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l-GR" altLang="el-GR" sz="1600" b="0" i="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l-GR" altLang="el-GR" sz="1600" i="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1600" i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16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ελκυστικού </a:t>
            </a:r>
            <a:r>
              <a:rPr lang="el-GR" altLang="el-GR" sz="1600" i="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φορολογικού περιβάλλοντ</a:t>
            </a:r>
            <a:r>
              <a:rPr lang="el-GR" altLang="el-GR" sz="1600" i="0" u="sng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ος</a:t>
            </a:r>
            <a:r>
              <a:rPr lang="el-GR" altLang="el-GR" sz="1600" i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l-GR" altLang="el-GR" sz="1600" i="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1600" i="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σύγχρονων υποδομών</a:t>
            </a:r>
            <a:r>
              <a:rPr lang="el-GR" altLang="el-GR" sz="1600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μεταφορών </a:t>
            </a:r>
            <a:r>
              <a:rPr lang="el-GR" altLang="el-GR" sz="1600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και τηλεπικοινωνιών</a:t>
            </a:r>
            <a:r>
              <a:rPr lang="el-GR" altLang="el-GR" sz="1600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l-GR" altLang="el-GR" sz="1600" i="0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000" i="0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και κυρίως μέσω</a:t>
            </a:r>
            <a:r>
              <a:rPr lang="el-GR" altLang="el-GR" sz="2000" i="0" u="sng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000" i="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της ποιότητας του αστικού χώρου:</a:t>
            </a:r>
            <a:r>
              <a:rPr lang="el-GR" altLang="el-GR" sz="2000" i="0" dirty="0">
                <a:solidFill>
                  <a:srgbClr val="C00000"/>
                </a:solidFill>
              </a:rPr>
              <a:t> </a:t>
            </a:r>
            <a:r>
              <a:rPr lang="el-GR" altLang="el-GR" sz="20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της</a:t>
            </a:r>
            <a:r>
              <a:rPr lang="el-GR" altLang="el-GR" sz="2000" i="0" dirty="0"/>
              <a:t> </a:t>
            </a:r>
            <a:r>
              <a:rPr lang="el-GR" altLang="el-GR" sz="200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εικόνας της πόλης, του αστικού τοπίου και των συμβολισμών του, τους χώρους δραστηριοτήτων πολιτισμού και ελεύθερου χρόνου.</a:t>
            </a:r>
            <a:r>
              <a:rPr lang="el-GR" altLang="el-GR" sz="2000" i="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72390" name="Line 6"/>
          <p:cNvSpPr>
            <a:spLocks noChangeShapeType="1"/>
          </p:cNvSpPr>
          <p:nvPr/>
        </p:nvSpPr>
        <p:spPr bwMode="auto">
          <a:xfrm>
            <a:off x="3203575" y="3068638"/>
            <a:ext cx="0" cy="431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2391" name="Line 7"/>
          <p:cNvSpPr>
            <a:spLocks noChangeShapeType="1"/>
          </p:cNvSpPr>
          <p:nvPr/>
        </p:nvSpPr>
        <p:spPr bwMode="auto">
          <a:xfrm flipV="1">
            <a:off x="6011863" y="2492375"/>
            <a:ext cx="2889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2392" name="Line 8"/>
          <p:cNvSpPr>
            <a:spLocks noChangeShapeType="1"/>
          </p:cNvSpPr>
          <p:nvPr/>
        </p:nvSpPr>
        <p:spPr bwMode="auto">
          <a:xfrm flipV="1">
            <a:off x="6011863" y="5084763"/>
            <a:ext cx="288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2393" name="Line 9"/>
          <p:cNvSpPr>
            <a:spLocks noChangeShapeType="1"/>
          </p:cNvSpPr>
          <p:nvPr/>
        </p:nvSpPr>
        <p:spPr bwMode="auto">
          <a:xfrm>
            <a:off x="6300788" y="2492375"/>
            <a:ext cx="0" cy="25923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2394" name="Line 10"/>
          <p:cNvSpPr>
            <a:spLocks noChangeShapeType="1"/>
          </p:cNvSpPr>
          <p:nvPr/>
        </p:nvSpPr>
        <p:spPr bwMode="auto">
          <a:xfrm>
            <a:off x="6156325" y="3500438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01" y="12291"/>
            <a:ext cx="8928993" cy="113877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ΝΕΟΙ ΤΥΠΟΙ ΤΗΣ ΑΣΤΙΚΗΣ ΑΝΑΠΛΑΣΗΣ</a:t>
            </a:r>
          </a:p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 </a:t>
            </a:r>
            <a:r>
              <a:rPr kumimoji="0" lang="el-GR" altLang="el-GR" sz="2000" b="1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Arial"/>
                <a:ea typeface="+mj-ea"/>
                <a:cs typeface="+mj-cs"/>
              </a:rPr>
              <a:t>στις συνθήκες της παγκοσμιοποίησης, του ανταγωνισμού των πόλεων και των μεταμοντέρνων κοινωνιών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237731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Rot="1" noChangeArrowheads="1"/>
          </p:cNvSpPr>
          <p:nvPr/>
        </p:nvSpPr>
        <p:spPr>
          <a:xfrm>
            <a:off x="10941" y="1200277"/>
            <a:ext cx="9144000" cy="55895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-85725">
              <a:lnSpc>
                <a:spcPct val="95000"/>
              </a:lnSpc>
              <a:spcBef>
                <a:spcPct val="0"/>
              </a:spcBef>
              <a:buFont typeface="Wingdings" pitchFamily="2" charset="2"/>
              <a:buAutoNum type="arabicPeriod"/>
              <a:defRPr/>
            </a:pPr>
            <a:r>
              <a:rPr lang="el-GR" altLang="el-GR" sz="2400" b="1" u="sng" dirty="0" smtClean="0"/>
              <a:t>Ριζική</a:t>
            </a:r>
            <a:r>
              <a:rPr lang="el-GR" altLang="el-GR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altLang="el-GR" sz="2400" b="1" u="sng" dirty="0" smtClean="0"/>
              <a:t>αλλαγή και εξέλιξη </a:t>
            </a:r>
            <a:r>
              <a:rPr lang="el-GR" altLang="el-GR" sz="2400" b="1" dirty="0" smtClean="0"/>
              <a:t>των </a:t>
            </a:r>
            <a:r>
              <a:rPr lang="el-GR" altLang="el-GR" sz="2400" b="1" dirty="0" smtClean="0">
                <a:solidFill>
                  <a:srgbClr val="C00000"/>
                </a:solidFill>
              </a:rPr>
              <a:t>αστικών πολιτικών </a:t>
            </a:r>
            <a:r>
              <a:rPr lang="el-GR" altLang="el-GR" sz="2400" b="1" dirty="0" smtClean="0"/>
              <a:t>και</a:t>
            </a:r>
            <a:r>
              <a:rPr lang="el-GR" altLang="el-GR" sz="2400" b="1" dirty="0" smtClean="0">
                <a:solidFill>
                  <a:srgbClr val="FF6600"/>
                </a:solidFill>
              </a:rPr>
              <a:t> </a:t>
            </a:r>
            <a:r>
              <a:rPr lang="el-GR" altLang="el-GR" sz="2400" b="1" dirty="0" smtClean="0">
                <a:solidFill>
                  <a:srgbClr val="C00000"/>
                </a:solidFill>
              </a:rPr>
              <a:t>των μοντέλων αστικής διακυβέρνησης και ανάπτυξης </a:t>
            </a:r>
            <a:r>
              <a:rPr lang="el-GR" altLang="el-GR" sz="2400" b="1" dirty="0" smtClean="0"/>
              <a:t>τις τελευταίες 2 δεκαετίες:</a:t>
            </a:r>
            <a:r>
              <a:rPr lang="el-GR" altLang="el-GR" sz="1800" b="1" dirty="0" smtClean="0"/>
              <a:t> </a:t>
            </a:r>
          </a:p>
          <a:p>
            <a:pPr marL="0" indent="0">
              <a:lnSpc>
                <a:spcPct val="95000"/>
              </a:lnSpc>
              <a:spcBef>
                <a:spcPct val="0"/>
              </a:spcBef>
              <a:buNone/>
              <a:defRPr/>
            </a:pPr>
            <a:endParaRPr lang="el-GR" altLang="el-GR" sz="1800" b="1" dirty="0" smtClean="0"/>
          </a:p>
          <a:p>
            <a:pPr marL="447675" lvl="1" indent="-182563">
              <a:lnSpc>
                <a:spcPct val="95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l-GR" altLang="el-GR" sz="1800" b="1" dirty="0" smtClean="0"/>
              <a:t>	-  </a:t>
            </a:r>
            <a:r>
              <a:rPr lang="el-GR" altLang="el-GR" sz="2000" b="1" dirty="0" smtClean="0"/>
              <a:t>από τα </a:t>
            </a:r>
            <a:r>
              <a:rPr lang="el-GR" altLang="el-GR" sz="2000" b="1" dirty="0" smtClean="0">
                <a:solidFill>
                  <a:srgbClr val="C00000"/>
                </a:solidFill>
              </a:rPr>
              <a:t>παραδοσιακά μοντέλα διαχείρισης </a:t>
            </a:r>
            <a:r>
              <a:rPr lang="el-GR" altLang="el-GR" sz="2000" b="1" dirty="0" smtClean="0"/>
              <a:t>του αστικού χώρου (δεκαετία ’80),</a:t>
            </a:r>
          </a:p>
          <a:p>
            <a:pPr marL="447675" lvl="1" indent="-182563">
              <a:lnSpc>
                <a:spcPct val="95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l-GR" altLang="el-GR" sz="2000" b="1" dirty="0" smtClean="0"/>
              <a:t> </a:t>
            </a:r>
          </a:p>
          <a:p>
            <a:pPr marL="447675" lvl="1" indent="-182563">
              <a:lnSpc>
                <a:spcPct val="95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l-GR" altLang="el-GR" sz="2000" b="1" dirty="0" smtClean="0"/>
              <a:t>	- </a:t>
            </a:r>
            <a:r>
              <a:rPr lang="el-GR" altLang="el-GR" sz="2000" b="1" dirty="0" smtClean="0">
                <a:solidFill>
                  <a:srgbClr val="C00000"/>
                </a:solidFill>
              </a:rPr>
              <a:t>στο μοντέλο της </a:t>
            </a:r>
            <a:r>
              <a:rPr lang="el-GR" altLang="el-GR" sz="2000" b="1" i="1" dirty="0" smtClean="0">
                <a:solidFill>
                  <a:srgbClr val="C00000"/>
                </a:solidFill>
              </a:rPr>
              <a:t>‘επιχειρηματικής πόλης’</a:t>
            </a:r>
            <a:r>
              <a:rPr lang="el-GR" altLang="el-GR" sz="2000" b="1" dirty="0" smtClean="0">
                <a:solidFill>
                  <a:srgbClr val="800080"/>
                </a:solidFill>
              </a:rPr>
              <a:t> </a:t>
            </a:r>
            <a:r>
              <a:rPr lang="el-GR" altLang="el-GR" sz="2000" b="1" dirty="0" smtClean="0"/>
              <a:t>(δεκαετία ’90) </a:t>
            </a:r>
          </a:p>
          <a:p>
            <a:pPr marL="447675" lvl="1" indent="-182563">
              <a:lnSpc>
                <a:spcPct val="95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el-GR" altLang="el-GR" sz="2000" b="1" dirty="0" smtClean="0"/>
          </a:p>
          <a:p>
            <a:pPr marL="447675" lvl="1" indent="-182563">
              <a:lnSpc>
                <a:spcPct val="95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l-GR" altLang="el-GR" sz="2000" b="1" dirty="0" smtClean="0"/>
              <a:t>	- και πρόσφατα στην </a:t>
            </a:r>
            <a:r>
              <a:rPr lang="el-GR" altLang="el-GR" sz="2000" b="1" i="1" dirty="0" smtClean="0">
                <a:solidFill>
                  <a:srgbClr val="C00000"/>
                </a:solidFill>
              </a:rPr>
              <a:t>‘</a:t>
            </a:r>
            <a:r>
              <a:rPr lang="el-GR" altLang="el-GR" sz="2000" b="1" i="1" u="sng" dirty="0" smtClean="0">
                <a:solidFill>
                  <a:srgbClr val="C00000"/>
                </a:solidFill>
              </a:rPr>
              <a:t>πόλη των ‘χωρικών απολαύσεων</a:t>
            </a:r>
            <a:r>
              <a:rPr lang="el-GR" altLang="el-GR" sz="2000" b="1" i="1" dirty="0" smtClean="0">
                <a:solidFill>
                  <a:srgbClr val="C00000"/>
                </a:solidFill>
              </a:rPr>
              <a:t>’</a:t>
            </a:r>
            <a:r>
              <a:rPr lang="el-GR" altLang="el-GR" sz="2000" b="1" dirty="0" smtClean="0">
                <a:solidFill>
                  <a:srgbClr val="C00000"/>
                </a:solidFill>
              </a:rPr>
              <a:t> (</a:t>
            </a:r>
            <a:r>
              <a:rPr lang="en-US" altLang="el-GR" sz="2000" b="1" dirty="0" smtClean="0">
                <a:solidFill>
                  <a:srgbClr val="C00000"/>
                </a:solidFill>
              </a:rPr>
              <a:t>‘amenity urban growth’)</a:t>
            </a:r>
            <a:r>
              <a:rPr lang="en-GB" altLang="el-GR" sz="2000" b="1" dirty="0" smtClean="0">
                <a:solidFill>
                  <a:srgbClr val="C00000"/>
                </a:solidFill>
              </a:rPr>
              <a:t>. </a:t>
            </a:r>
            <a:endParaRPr lang="el-GR" altLang="el-GR" sz="2000" b="1" dirty="0" smtClean="0">
              <a:solidFill>
                <a:srgbClr val="C00000"/>
              </a:solidFill>
            </a:endParaRPr>
          </a:p>
          <a:p>
            <a:pPr marL="447675" lvl="1" indent="-182563">
              <a:lnSpc>
                <a:spcPct val="95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l-GR" altLang="el-GR" sz="2000" b="1" dirty="0">
                <a:solidFill>
                  <a:srgbClr val="C00000"/>
                </a:solidFill>
              </a:rPr>
              <a:t>	</a:t>
            </a:r>
            <a:endParaRPr lang="el-GR" altLang="el-GR" sz="2000" b="1" dirty="0" smtClean="0">
              <a:solidFill>
                <a:srgbClr val="C00000"/>
              </a:solidFill>
            </a:endParaRPr>
          </a:p>
          <a:p>
            <a:pPr marL="447675" lvl="1" indent="-182563">
              <a:lnSpc>
                <a:spcPct val="95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l-GR" altLang="el-GR" sz="2000" b="1" dirty="0" smtClean="0"/>
              <a:t>Η επιτυχία αυτού του μοντέλου πηγάζει από το γεγονός ότι η αυξανόμενη νέα μεσαία τάξη στις αναπτυγμένες κοινωνίες, </a:t>
            </a:r>
            <a:r>
              <a:rPr lang="el-GR" altLang="el-GR" sz="2000" b="1" dirty="0" smtClean="0">
                <a:solidFill>
                  <a:srgbClr val="C00000"/>
                </a:solidFill>
              </a:rPr>
              <a:t>οι μορφωμένοι και ταλαντούχοι νέοι επαγγελματίες και οι επιστήμονες στα πεδία των νέων τεχνολογιών, που έχουν προσφορά εργασίας και δυνατότητα εγκατάστασης όπου αυτοί επιλέξουν, </a:t>
            </a:r>
            <a:r>
              <a:rPr lang="el-GR" altLang="el-GR" sz="2000" b="1" dirty="0" smtClean="0"/>
              <a:t>προτιμούν κυρίως τις πόλεις που ανταγωνίζονται για αυτούς μέσω της </a:t>
            </a:r>
            <a:r>
              <a:rPr lang="el-GR" altLang="el-GR" sz="2000" b="1" u="sng" dirty="0" smtClean="0"/>
              <a:t>προσφερόμενης ποιότητας του αστικού χώρου</a:t>
            </a:r>
            <a:r>
              <a:rPr lang="el-GR" altLang="el-GR" sz="2000" b="1" dirty="0" smtClean="0"/>
              <a:t>.</a:t>
            </a:r>
            <a:r>
              <a:rPr lang="el-GR" altLang="el-GR" sz="2000" dirty="0" smtClean="0"/>
              <a:t> </a:t>
            </a:r>
          </a:p>
          <a:p>
            <a:pPr marL="447675" lvl="1" indent="-182563">
              <a:lnSpc>
                <a:spcPct val="95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en-GB" altLang="el-GR" sz="800" b="1" dirty="0" smtClean="0">
              <a:solidFill>
                <a:schemeClr val="folHlink"/>
              </a:solidFill>
            </a:endParaRPr>
          </a:p>
          <a:p>
            <a:pPr marL="85725" indent="-85725">
              <a:lnSpc>
                <a:spcPct val="95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l-GR" altLang="el-GR" sz="2000" b="1" i="1" dirty="0" smtClean="0">
                <a:solidFill>
                  <a:schemeClr val="folHlink"/>
                </a:solidFill>
              </a:rPr>
              <a:t>	</a:t>
            </a:r>
            <a:endParaRPr lang="el-GR" altLang="el-GR" sz="2000" b="1" i="1" dirty="0">
              <a:solidFill>
                <a:schemeClr val="folHlin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1" y="12291"/>
            <a:ext cx="8928993" cy="113877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ΝΕΟΙ ΤΥΠΟΙ ΤΗΣ ΑΣΤΙΚΗΣ ΑΝΑΠΛΑΣΗΣ</a:t>
            </a:r>
          </a:p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 </a:t>
            </a:r>
            <a:r>
              <a:rPr kumimoji="0" lang="el-GR" altLang="el-GR" sz="2000" b="1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Arial"/>
                <a:ea typeface="+mj-ea"/>
                <a:cs typeface="+mj-cs"/>
              </a:rPr>
              <a:t>στις συνθήκες της παγκοσμιοποίησης, του ανταγωνισμού των πόλεων και των μεταμοντέρνων κοινωνιών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253495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Rot="1" noChangeArrowheads="1"/>
          </p:cNvSpPr>
          <p:nvPr/>
        </p:nvSpPr>
        <p:spPr>
          <a:xfrm>
            <a:off x="10941" y="1200277"/>
            <a:ext cx="9144000" cy="55895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lvl="1" indent="-182563">
              <a:lnSpc>
                <a:spcPct val="95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en-GB" altLang="el-GR" sz="2000" b="1" dirty="0" smtClean="0">
              <a:solidFill>
                <a:schemeClr val="folHlink"/>
              </a:solidFill>
            </a:endParaRPr>
          </a:p>
          <a:p>
            <a:pPr marL="0" indent="0">
              <a:lnSpc>
                <a:spcPct val="95000"/>
              </a:lnSpc>
              <a:spcBef>
                <a:spcPct val="0"/>
              </a:spcBef>
              <a:buNone/>
              <a:defRPr/>
            </a:pPr>
            <a:r>
              <a:rPr lang="el-GR" altLang="el-GR" sz="2000" b="1" dirty="0" smtClean="0"/>
              <a:t>2. Ταχεία ανάπτυξη </a:t>
            </a:r>
            <a:r>
              <a:rPr lang="el-GR" altLang="el-GR" sz="2000" b="1" u="sng" dirty="0" smtClean="0">
                <a:solidFill>
                  <a:srgbClr val="C00000"/>
                </a:solidFill>
              </a:rPr>
              <a:t>νέων αστικών οικονομιών</a:t>
            </a:r>
            <a:r>
              <a:rPr lang="el-GR" altLang="el-GR" sz="2000" dirty="0" smtClean="0"/>
              <a:t> στις αναπτυγμένες περιοχές (Ευρώπη, ΗΠΑ)</a:t>
            </a:r>
            <a:r>
              <a:rPr lang="el-GR" altLang="el-GR" sz="2000" b="1" dirty="0" smtClean="0"/>
              <a:t>, </a:t>
            </a:r>
            <a:r>
              <a:rPr lang="el-GR" altLang="el-GR" sz="2000" dirty="0" smtClean="0"/>
              <a:t>μεταξύ των οποίων κυριαρχούν </a:t>
            </a:r>
            <a:r>
              <a:rPr lang="el-GR" altLang="el-GR" sz="2000" u="sng" dirty="0" smtClean="0">
                <a:solidFill>
                  <a:srgbClr val="C00000"/>
                </a:solidFill>
              </a:rPr>
              <a:t>οι οικονομίες των δραστηριοτήτων πολιτισμού και ελεύθερου χρόνου</a:t>
            </a:r>
            <a:r>
              <a:rPr lang="el-GR" altLang="el-GR" sz="2000" dirty="0" smtClean="0">
                <a:solidFill>
                  <a:srgbClr val="C00000"/>
                </a:solidFill>
              </a:rPr>
              <a:t> </a:t>
            </a:r>
            <a:r>
              <a:rPr lang="el-GR" altLang="el-GR" sz="2000" dirty="0" smtClean="0"/>
              <a:t>(</a:t>
            </a:r>
            <a:r>
              <a:rPr lang="en-GB" altLang="el-GR" sz="2000" dirty="0" smtClean="0"/>
              <a:t>cultural and leisure industries</a:t>
            </a:r>
            <a:r>
              <a:rPr lang="el-GR" altLang="el-GR" sz="2000" dirty="0" smtClean="0"/>
              <a:t>)</a:t>
            </a:r>
            <a:r>
              <a:rPr lang="en-GB" altLang="el-GR" sz="2000" dirty="0" smtClean="0"/>
              <a:t>.</a:t>
            </a:r>
            <a:endParaRPr lang="el-GR" altLang="el-GR" sz="2000" dirty="0" smtClean="0"/>
          </a:p>
          <a:p>
            <a:pPr marL="0" indent="0">
              <a:lnSpc>
                <a:spcPct val="95000"/>
              </a:lnSpc>
              <a:spcBef>
                <a:spcPct val="0"/>
              </a:spcBef>
              <a:buNone/>
              <a:defRPr/>
            </a:pPr>
            <a:endParaRPr lang="en-GB" altLang="el-GR" sz="2000" dirty="0" smtClean="0"/>
          </a:p>
          <a:p>
            <a:pPr marL="0" indent="0">
              <a:lnSpc>
                <a:spcPct val="95000"/>
              </a:lnSpc>
              <a:spcBef>
                <a:spcPct val="0"/>
              </a:spcBef>
              <a:buNone/>
              <a:defRPr/>
            </a:pPr>
            <a:r>
              <a:rPr lang="el-GR" altLang="el-GR" sz="2000" b="1" dirty="0" smtClean="0"/>
              <a:t>3. Η εμφάνιση </a:t>
            </a:r>
            <a:r>
              <a:rPr lang="el-GR" altLang="el-GR" sz="2000" b="1" u="sng" dirty="0" smtClean="0">
                <a:solidFill>
                  <a:srgbClr val="C00000"/>
                </a:solidFill>
              </a:rPr>
              <a:t>νέων τύπων αστικής ανάπλασης και αναγέννησης </a:t>
            </a:r>
            <a:r>
              <a:rPr lang="el-GR" altLang="el-GR" sz="2000" b="1" dirty="0" smtClean="0"/>
              <a:t>υποβαθμισμένων αστικών περιοχών</a:t>
            </a:r>
            <a:r>
              <a:rPr lang="el-GR" altLang="el-GR" sz="2000" dirty="0" smtClean="0"/>
              <a:t> που στοχεύουν</a:t>
            </a:r>
          </a:p>
          <a:p>
            <a:pPr marL="0" indent="0">
              <a:lnSpc>
                <a:spcPct val="95000"/>
              </a:lnSpc>
              <a:spcBef>
                <a:spcPct val="0"/>
              </a:spcBef>
              <a:buNone/>
              <a:defRPr/>
            </a:pPr>
            <a:r>
              <a:rPr lang="el-GR" altLang="el-GR" sz="2000" dirty="0" smtClean="0"/>
              <a:t> </a:t>
            </a:r>
          </a:p>
          <a:p>
            <a:pPr marL="628650" indent="-268288">
              <a:lnSpc>
                <a:spcPct val="95000"/>
              </a:lnSpc>
              <a:spcBef>
                <a:spcPct val="0"/>
              </a:spcBef>
              <a:defRPr/>
            </a:pPr>
            <a:r>
              <a:rPr lang="el-GR" altLang="el-GR" sz="2000" dirty="0" smtClean="0"/>
              <a:t>στη δημιουργία </a:t>
            </a:r>
            <a:r>
              <a:rPr lang="el-GR" altLang="el-GR" sz="2000" dirty="0" smtClean="0">
                <a:solidFill>
                  <a:srgbClr val="C00000"/>
                </a:solidFill>
              </a:rPr>
              <a:t>ε</a:t>
            </a:r>
            <a:r>
              <a:rPr lang="el-GR" altLang="el-GR" sz="2000" u="sng" dirty="0" smtClean="0">
                <a:solidFill>
                  <a:srgbClr val="C00000"/>
                </a:solidFill>
              </a:rPr>
              <a:t>πιχειρηματικών επικέντρων υψηλής τεχνολογίας και τεχνογνωσίας </a:t>
            </a:r>
          </a:p>
          <a:p>
            <a:pPr marL="628650" indent="-268288">
              <a:lnSpc>
                <a:spcPct val="95000"/>
              </a:lnSpc>
              <a:spcBef>
                <a:spcPct val="0"/>
              </a:spcBef>
              <a:defRPr/>
            </a:pPr>
            <a:r>
              <a:rPr lang="el-GR" altLang="el-GR" sz="2000" dirty="0"/>
              <a:t>στη δημιουργία </a:t>
            </a:r>
            <a:r>
              <a:rPr lang="el-GR" altLang="el-GR" sz="2000" u="sng" dirty="0" smtClean="0">
                <a:solidFill>
                  <a:srgbClr val="C00000"/>
                </a:solidFill>
              </a:rPr>
              <a:t>επικέντρων</a:t>
            </a:r>
            <a:r>
              <a:rPr lang="en-US" altLang="el-GR" sz="2000" u="sng" dirty="0" smtClean="0">
                <a:solidFill>
                  <a:srgbClr val="C00000"/>
                </a:solidFill>
              </a:rPr>
              <a:t> </a:t>
            </a:r>
            <a:r>
              <a:rPr lang="el-GR" altLang="el-GR" sz="2000" u="sng" dirty="0" smtClean="0">
                <a:solidFill>
                  <a:srgbClr val="C00000"/>
                </a:solidFill>
              </a:rPr>
              <a:t>πολιτισμού </a:t>
            </a:r>
            <a:r>
              <a:rPr lang="el-GR" altLang="el-GR" sz="2000" dirty="0" smtClean="0"/>
              <a:t>για την κάλυψη της συνεχώς αυξανόμενης ανάγκης της </a:t>
            </a:r>
            <a:r>
              <a:rPr lang="el-GR" altLang="el-GR" sz="2000" u="sng" dirty="0" smtClean="0"/>
              <a:t>μεταμοντέρνας κοινωνίας για </a:t>
            </a:r>
            <a:r>
              <a:rPr lang="el-GR" altLang="el-GR" sz="2000" u="sng" dirty="0" smtClean="0">
                <a:solidFill>
                  <a:srgbClr val="C00000"/>
                </a:solidFill>
              </a:rPr>
              <a:t>κατανάλωση πολιτισμού. </a:t>
            </a:r>
          </a:p>
          <a:p>
            <a:pPr>
              <a:lnSpc>
                <a:spcPct val="95000"/>
              </a:lnSpc>
              <a:spcBef>
                <a:spcPct val="0"/>
              </a:spcBef>
              <a:defRPr/>
            </a:pPr>
            <a:endParaRPr lang="el-GR" altLang="el-GR" sz="2000" dirty="0" smtClean="0">
              <a:solidFill>
                <a:srgbClr val="C00000"/>
              </a:solidFill>
            </a:endParaRPr>
          </a:p>
          <a:p>
            <a:pPr marL="0" indent="0">
              <a:lnSpc>
                <a:spcPct val="95000"/>
              </a:lnSpc>
              <a:spcBef>
                <a:spcPct val="0"/>
              </a:spcBef>
              <a:buNone/>
              <a:defRPr/>
            </a:pPr>
            <a:r>
              <a:rPr lang="el-GR" altLang="el-GR" sz="2000" b="1" u="sng" dirty="0" smtClean="0">
                <a:solidFill>
                  <a:srgbClr val="C00000"/>
                </a:solidFill>
              </a:rPr>
              <a:t>4. Ο Καινοτόμος Σχεδιασμός του χώρου </a:t>
            </a:r>
            <a:r>
              <a:rPr lang="el-GR" altLang="el-GR" sz="2000" b="1" u="sng" dirty="0" smtClean="0"/>
              <a:t>– η Αρχιτεκτονική, ο αστικός σχεδιασμός </a:t>
            </a:r>
            <a:r>
              <a:rPr lang="el-GR" altLang="el-GR" sz="2000" b="1" dirty="0" smtClean="0"/>
              <a:t>έχουν αναλάβει ένα νέο ρόλο στην αναπτυξιακή προοπτική των πόλεων – ως</a:t>
            </a:r>
            <a:r>
              <a:rPr lang="el-GR" altLang="el-GR" sz="2000" b="1" u="sng" dirty="0" smtClean="0"/>
              <a:t> </a:t>
            </a:r>
            <a:r>
              <a:rPr lang="el-GR" altLang="el-GR" sz="2000" b="1" u="sng" dirty="0" smtClean="0">
                <a:solidFill>
                  <a:srgbClr val="C00000"/>
                </a:solidFill>
              </a:rPr>
              <a:t>ανταγωνιστική αιχμή και μοχλός οικονομικής ανάπτυξης:</a:t>
            </a:r>
          </a:p>
          <a:p>
            <a:pPr marL="85725" indent="-85725">
              <a:lnSpc>
                <a:spcPct val="95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l-GR" altLang="el-GR" sz="2000" b="1" i="1" dirty="0" smtClean="0">
                <a:solidFill>
                  <a:schemeClr val="folHlink"/>
                </a:solidFill>
              </a:rPr>
              <a:t>	</a:t>
            </a:r>
            <a:endParaRPr lang="el-GR" altLang="el-GR" sz="2000" b="1" i="1" dirty="0">
              <a:solidFill>
                <a:schemeClr val="folHlin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1" y="12291"/>
            <a:ext cx="8928993" cy="113877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ΝΕΟΙ ΤΥΠΟΙ ΤΗΣ ΑΣΤΙΚΗΣ ΑΝΑΠΛΑΣΗΣ</a:t>
            </a:r>
          </a:p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 </a:t>
            </a:r>
            <a:r>
              <a:rPr kumimoji="0" lang="el-GR" altLang="el-GR" sz="2000" b="1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Arial"/>
                <a:ea typeface="+mj-ea"/>
                <a:cs typeface="+mj-cs"/>
              </a:rPr>
              <a:t>στις συνθήκες της παγκοσμιοποίησης, του ανταγωνισμού των πόλεων και των μεταμοντέρνων κοινωνιών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382089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Rot="1" noChangeArrowheads="1"/>
          </p:cNvSpPr>
          <p:nvPr/>
        </p:nvSpPr>
        <p:spPr>
          <a:xfrm>
            <a:off x="10941" y="1200277"/>
            <a:ext cx="9144000" cy="55895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5000"/>
              </a:lnSpc>
              <a:spcBef>
                <a:spcPct val="0"/>
              </a:spcBef>
              <a:buNone/>
              <a:defRPr/>
            </a:pPr>
            <a:r>
              <a:rPr lang="el-GR" altLang="el-GR" sz="2000" dirty="0" smtClean="0"/>
              <a:t>Σήμερα διεθνώς, </a:t>
            </a:r>
            <a:r>
              <a:rPr lang="el-GR" altLang="el-GR" sz="2000" b="1" u="sng" dirty="0" smtClean="0"/>
              <a:t>οι αστικές αναπλάσεις είναι στοχευμένες στον </a:t>
            </a:r>
            <a:r>
              <a:rPr lang="el-GR" altLang="el-GR" sz="2000" b="1" u="sng" dirty="0" smtClean="0">
                <a:solidFill>
                  <a:srgbClr val="C00000"/>
                </a:solidFill>
              </a:rPr>
              <a:t>καινοτόμο σχεδιασμό</a:t>
            </a:r>
            <a:r>
              <a:rPr lang="el-GR" altLang="el-GR" sz="2000" b="1" u="sng" dirty="0" smtClean="0"/>
              <a:t> και τη δημιουργία μεγάλων χωρικών ενοτήτων με ομοειδείς επιχειρήσεις </a:t>
            </a:r>
            <a:r>
              <a:rPr lang="el-GR" altLang="el-GR" sz="2000" b="1" u="sng" dirty="0" smtClean="0">
                <a:solidFill>
                  <a:srgbClr val="C00000"/>
                </a:solidFill>
              </a:rPr>
              <a:t>(</a:t>
            </a:r>
            <a:r>
              <a:rPr lang="en-US" altLang="el-GR" sz="2000" b="1" u="sng" dirty="0" smtClean="0">
                <a:solidFill>
                  <a:srgbClr val="C00000"/>
                </a:solidFill>
              </a:rPr>
              <a:t>Clusters) </a:t>
            </a:r>
          </a:p>
          <a:p>
            <a:pPr marL="0" indent="0" algn="ctr">
              <a:lnSpc>
                <a:spcPct val="95000"/>
              </a:lnSpc>
              <a:spcBef>
                <a:spcPct val="0"/>
              </a:spcBef>
              <a:buNone/>
              <a:defRPr/>
            </a:pPr>
            <a:endParaRPr lang="el-GR" altLang="el-GR" sz="2000" u="sng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07501" y="12291"/>
            <a:ext cx="8928993" cy="113877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ΝΕΟΙ ΤΥΠΟΙ ΤΗΣ ΑΣΤΙΚΗΣ ΑΝΑΠΛΑΣΗΣ</a:t>
            </a:r>
          </a:p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 </a:t>
            </a:r>
            <a:r>
              <a:rPr kumimoji="0" lang="el-GR" altLang="el-GR" sz="2000" b="1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Arial"/>
                <a:ea typeface="+mj-ea"/>
                <a:cs typeface="+mj-cs"/>
              </a:rPr>
              <a:t>στις συνθήκες της παγκοσμιοποίησης, του ανταγωνισμού των πόλεων και των μεταμοντέρνων κοινωνιών</a:t>
            </a:r>
            <a:endParaRPr lang="el-GR" sz="2000" b="1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" y="2204864"/>
            <a:ext cx="6120683" cy="45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31624" y="2996952"/>
            <a:ext cx="319290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5000"/>
              </a:lnSpc>
              <a:spcBef>
                <a:spcPct val="0"/>
              </a:spcBef>
              <a:defRPr/>
            </a:pPr>
            <a:r>
              <a:rPr lang="el-GR" altLang="el-GR" sz="2000" b="1" dirty="0" smtClean="0"/>
              <a:t>ΔΗΜΙΟΥΡΓΙΑ</a:t>
            </a:r>
          </a:p>
          <a:p>
            <a:pPr lvl="0" algn="ctr">
              <a:lnSpc>
                <a:spcPct val="95000"/>
              </a:lnSpc>
              <a:spcBef>
                <a:spcPct val="0"/>
              </a:spcBef>
              <a:defRPr/>
            </a:pPr>
            <a:endParaRPr lang="el-GR" altLang="el-GR" sz="2000" b="1" dirty="0" smtClean="0"/>
          </a:p>
          <a:p>
            <a:pPr lvl="0">
              <a:lnSpc>
                <a:spcPct val="95000"/>
              </a:lnSpc>
              <a:spcBef>
                <a:spcPct val="0"/>
              </a:spcBef>
              <a:defRPr/>
            </a:pPr>
            <a:r>
              <a:rPr lang="el-GR" altLang="el-GR" sz="2000" b="1" u="sng" dirty="0" smtClean="0">
                <a:solidFill>
                  <a:srgbClr val="C00000"/>
                </a:solidFill>
              </a:rPr>
              <a:t>1. </a:t>
            </a:r>
            <a:r>
              <a:rPr lang="el-GR" altLang="el-GR" sz="2000" b="1" u="sng" dirty="0">
                <a:solidFill>
                  <a:srgbClr val="C00000"/>
                </a:solidFill>
              </a:rPr>
              <a:t>Ε</a:t>
            </a:r>
            <a:r>
              <a:rPr lang="el-GR" altLang="el-GR" sz="2000" b="1" u="sng" dirty="0" smtClean="0">
                <a:solidFill>
                  <a:srgbClr val="C00000"/>
                </a:solidFill>
              </a:rPr>
              <a:t>πιχειρηματικών </a:t>
            </a:r>
            <a:r>
              <a:rPr lang="el-GR" altLang="el-GR" sz="2000" b="1" u="sng" dirty="0">
                <a:solidFill>
                  <a:srgbClr val="C00000"/>
                </a:solidFill>
              </a:rPr>
              <a:t>επικέντρων καινοτομίας</a:t>
            </a:r>
          </a:p>
          <a:p>
            <a:pPr lvl="0">
              <a:lnSpc>
                <a:spcPct val="95000"/>
              </a:lnSpc>
              <a:spcBef>
                <a:spcPct val="0"/>
              </a:spcBef>
              <a:defRPr/>
            </a:pPr>
            <a:endParaRPr lang="el-GR" altLang="el-GR" sz="2000" b="1" u="sng" dirty="0" smtClean="0">
              <a:solidFill>
                <a:srgbClr val="C00000"/>
              </a:solidFill>
            </a:endParaRPr>
          </a:p>
          <a:p>
            <a:pPr lvl="0">
              <a:lnSpc>
                <a:spcPct val="95000"/>
              </a:lnSpc>
              <a:spcBef>
                <a:spcPct val="0"/>
              </a:spcBef>
              <a:defRPr/>
            </a:pPr>
            <a:r>
              <a:rPr lang="el-GR" altLang="el-GR" sz="2000" b="1" u="sng" dirty="0" smtClean="0">
                <a:solidFill>
                  <a:srgbClr val="C00000"/>
                </a:solidFill>
              </a:rPr>
              <a:t>2. Πολιτιστικών επικέντρων </a:t>
            </a:r>
            <a:endParaRPr lang="el-GR" altLang="el-GR" sz="20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3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Rot="1" noChangeArrowheads="1"/>
          </p:cNvSpPr>
          <p:nvPr/>
        </p:nvSpPr>
        <p:spPr>
          <a:xfrm>
            <a:off x="10941" y="1200277"/>
            <a:ext cx="9144000" cy="55895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spcBef>
                <a:spcPct val="0"/>
              </a:spcBef>
              <a:buNone/>
              <a:defRPr/>
            </a:pPr>
            <a:endParaRPr lang="el-GR" altLang="el-GR" sz="2000" u="sng" dirty="0" smtClean="0"/>
          </a:p>
          <a:p>
            <a:pPr marL="0" indent="0">
              <a:lnSpc>
                <a:spcPct val="95000"/>
              </a:lnSpc>
              <a:spcBef>
                <a:spcPct val="0"/>
              </a:spcBef>
              <a:buNone/>
              <a:defRPr/>
            </a:pPr>
            <a:r>
              <a:rPr lang="el-GR" altLang="el-GR" sz="2000" dirty="0" smtClean="0"/>
              <a:t>Τα </a:t>
            </a:r>
            <a:r>
              <a:rPr lang="el-GR" altLang="el-GR" sz="2000" b="1" u="sng" dirty="0" smtClean="0"/>
              <a:t>νέα επίκεντρα </a:t>
            </a:r>
            <a:r>
              <a:rPr lang="el-GR" altLang="el-GR" sz="2000" dirty="0" smtClean="0"/>
              <a:t>αποτελούν</a:t>
            </a:r>
            <a:r>
              <a:rPr lang="el-GR" altLang="el-GR" sz="2000" b="1" dirty="0" smtClean="0"/>
              <a:t> </a:t>
            </a:r>
            <a:r>
              <a:rPr lang="el-GR" altLang="el-GR" sz="2000" b="1" i="1" dirty="0" smtClean="0">
                <a:solidFill>
                  <a:srgbClr val="C00000"/>
                </a:solidFill>
              </a:rPr>
              <a:t>‘καταλύτη’</a:t>
            </a:r>
            <a:r>
              <a:rPr lang="el-GR" altLang="el-GR" sz="2000" b="1" i="1" dirty="0" smtClean="0"/>
              <a:t> &amp; </a:t>
            </a:r>
            <a:r>
              <a:rPr lang="el-GR" altLang="el-GR" sz="2000" b="1" i="1" dirty="0" smtClean="0">
                <a:solidFill>
                  <a:srgbClr val="C00000"/>
                </a:solidFill>
              </a:rPr>
              <a:t>‘εργαλείο’ </a:t>
            </a:r>
            <a:r>
              <a:rPr lang="el-GR" altLang="el-GR" sz="2000" dirty="0" smtClean="0"/>
              <a:t>για </a:t>
            </a:r>
          </a:p>
          <a:p>
            <a:pPr>
              <a:lnSpc>
                <a:spcPct val="95000"/>
              </a:lnSpc>
              <a:spcBef>
                <a:spcPct val="0"/>
              </a:spcBef>
              <a:defRPr/>
            </a:pPr>
            <a:r>
              <a:rPr lang="el-GR" altLang="el-GR" sz="2000" dirty="0" smtClean="0"/>
              <a:t>την </a:t>
            </a:r>
            <a:r>
              <a:rPr lang="el-GR" altLang="el-GR" sz="2000" b="1" u="sng" dirty="0" smtClean="0"/>
              <a:t>οικονομική και κοινωνική αναγέννηση</a:t>
            </a:r>
            <a:r>
              <a:rPr lang="el-GR" altLang="el-GR" sz="2000" b="1" dirty="0" smtClean="0"/>
              <a:t> υποβαθμισμένων αστικών περιοχών τη </a:t>
            </a:r>
            <a:r>
              <a:rPr lang="el-GR" altLang="el-GR" sz="2000" b="1" u="sng" dirty="0" smtClean="0"/>
              <a:t>διεύρυνση της αναπτυξιακής προοπτικής </a:t>
            </a:r>
            <a:r>
              <a:rPr lang="el-GR" altLang="el-GR" sz="2000" b="1" dirty="0" smtClean="0"/>
              <a:t>ολόκληρης της πόλης.</a:t>
            </a:r>
            <a:r>
              <a:rPr lang="el-GR" altLang="el-GR" sz="2000" dirty="0" smtClean="0"/>
              <a:t> </a:t>
            </a:r>
            <a:endParaRPr lang="el-GR" altLang="el-GR" sz="2000" dirty="0"/>
          </a:p>
          <a:p>
            <a:pPr marL="534988" indent="-534988">
              <a:lnSpc>
                <a:spcPct val="95000"/>
              </a:lnSpc>
              <a:spcBef>
                <a:spcPct val="0"/>
              </a:spcBef>
              <a:buNone/>
              <a:defRPr/>
            </a:pPr>
            <a:r>
              <a:rPr lang="el-GR" altLang="el-GR" sz="2000" dirty="0" smtClean="0"/>
              <a:t>Ειδικότερα, </a:t>
            </a:r>
            <a:endParaRPr lang="el-GR" altLang="el-GR" sz="2000" i="1" dirty="0" smtClean="0"/>
          </a:p>
          <a:p>
            <a:pPr>
              <a:lnSpc>
                <a:spcPct val="95000"/>
              </a:lnSpc>
              <a:spcBef>
                <a:spcPct val="0"/>
              </a:spcBef>
              <a:defRPr/>
            </a:pPr>
            <a:r>
              <a:rPr lang="el-GR" altLang="el-GR" sz="2000" b="1" dirty="0" smtClean="0"/>
              <a:t>στις ΜΗΤΡΟΠΟΛΕΙΣ:</a:t>
            </a:r>
            <a:r>
              <a:rPr lang="el-GR" altLang="el-GR" sz="2000" dirty="0" smtClean="0"/>
              <a:t> αποτελούν εργαλείο για </a:t>
            </a:r>
            <a:r>
              <a:rPr lang="el-GR" altLang="el-GR" sz="2000" dirty="0"/>
              <a:t>τη </a:t>
            </a:r>
            <a:r>
              <a:rPr lang="el-GR" altLang="el-GR" sz="2000" u="sng" dirty="0" smtClean="0">
                <a:solidFill>
                  <a:srgbClr val="C00000"/>
                </a:solidFill>
              </a:rPr>
              <a:t>δημιουργία αστικού </a:t>
            </a:r>
            <a:r>
              <a:rPr lang="el-GR" altLang="el-GR" sz="2000" u="sng" dirty="0">
                <a:solidFill>
                  <a:srgbClr val="C00000"/>
                </a:solidFill>
              </a:rPr>
              <a:t>τοπίου αίγλης και εξουσίας </a:t>
            </a:r>
            <a:r>
              <a:rPr lang="el-GR" altLang="el-GR" sz="2000" dirty="0" smtClean="0"/>
              <a:t>με στόχο την </a:t>
            </a:r>
            <a:r>
              <a:rPr lang="el-GR" altLang="el-GR" sz="2000" u="sng" dirty="0" smtClean="0">
                <a:solidFill>
                  <a:srgbClr val="C00000"/>
                </a:solidFill>
              </a:rPr>
              <a:t>ενίσχυση του μητροπολιτικού χαρακτήρα</a:t>
            </a:r>
            <a:r>
              <a:rPr lang="el-GR" altLang="el-GR" sz="2000" u="sng" dirty="0" smtClean="0"/>
              <a:t> </a:t>
            </a:r>
            <a:r>
              <a:rPr lang="el-GR" altLang="el-GR" sz="2000" dirty="0" smtClean="0"/>
              <a:t>των μεγαλουπόλεων.</a:t>
            </a:r>
          </a:p>
          <a:p>
            <a:pPr>
              <a:lnSpc>
                <a:spcPct val="95000"/>
              </a:lnSpc>
              <a:spcBef>
                <a:spcPct val="0"/>
              </a:spcBef>
              <a:defRPr/>
            </a:pPr>
            <a:endParaRPr lang="el-GR" altLang="el-GR" sz="800" dirty="0" smtClean="0"/>
          </a:p>
          <a:p>
            <a:pPr>
              <a:lnSpc>
                <a:spcPct val="95000"/>
              </a:lnSpc>
              <a:spcBef>
                <a:spcPct val="0"/>
              </a:spcBef>
              <a:defRPr/>
            </a:pPr>
            <a:r>
              <a:rPr lang="el-GR" altLang="el-GR" sz="2000" b="1" dirty="0"/>
              <a:t>σ</a:t>
            </a:r>
            <a:r>
              <a:rPr lang="el-GR" altLang="el-GR" sz="2000" b="1" dirty="0" smtClean="0"/>
              <a:t>τις μεγάλες πόλεις</a:t>
            </a:r>
            <a:r>
              <a:rPr lang="el-GR" altLang="el-GR" sz="2000" b="1" dirty="0"/>
              <a:t>: </a:t>
            </a:r>
            <a:r>
              <a:rPr lang="el-GR" altLang="el-GR" sz="2000" dirty="0" smtClean="0"/>
              <a:t>αποτελούν </a:t>
            </a:r>
            <a:r>
              <a:rPr lang="el-GR" altLang="el-GR" sz="2000" dirty="0"/>
              <a:t>εργαλείο </a:t>
            </a:r>
            <a:r>
              <a:rPr lang="el-GR" altLang="el-GR" sz="2000" dirty="0" smtClean="0"/>
              <a:t>για </a:t>
            </a:r>
            <a:r>
              <a:rPr lang="el-GR" altLang="el-GR" sz="2000" u="sng" dirty="0" smtClean="0">
                <a:solidFill>
                  <a:srgbClr val="C00000"/>
                </a:solidFill>
              </a:rPr>
              <a:t>την αναβάθμιση </a:t>
            </a:r>
            <a:r>
              <a:rPr lang="el-GR" altLang="el-GR" sz="2000" u="sng" dirty="0">
                <a:solidFill>
                  <a:srgbClr val="C00000"/>
                </a:solidFill>
              </a:rPr>
              <a:t>της θέσης των πόλεων </a:t>
            </a:r>
            <a:r>
              <a:rPr lang="el-GR" altLang="el-GR" sz="2000" u="sng" dirty="0" smtClean="0">
                <a:solidFill>
                  <a:srgbClr val="C00000"/>
                </a:solidFill>
              </a:rPr>
              <a:t> στις </a:t>
            </a:r>
            <a:r>
              <a:rPr lang="el-GR" altLang="el-GR" sz="2000" u="sng" dirty="0">
                <a:solidFill>
                  <a:srgbClr val="C00000"/>
                </a:solidFill>
              </a:rPr>
              <a:t>ιεραρχίες του Ευρωπαϊκού/παγκόσμιου αστικού </a:t>
            </a:r>
            <a:r>
              <a:rPr lang="el-GR" altLang="el-GR" sz="2000" u="sng" dirty="0" smtClean="0">
                <a:solidFill>
                  <a:srgbClr val="C00000"/>
                </a:solidFill>
              </a:rPr>
              <a:t>δικτύου</a:t>
            </a:r>
          </a:p>
          <a:p>
            <a:pPr>
              <a:lnSpc>
                <a:spcPct val="95000"/>
              </a:lnSpc>
              <a:spcBef>
                <a:spcPct val="0"/>
              </a:spcBef>
              <a:defRPr/>
            </a:pPr>
            <a:endParaRPr lang="el-GR" altLang="el-GR" sz="800" u="sng" dirty="0">
              <a:solidFill>
                <a:srgbClr val="C00000"/>
              </a:solidFill>
            </a:endParaRPr>
          </a:p>
          <a:p>
            <a:pPr>
              <a:lnSpc>
                <a:spcPct val="95000"/>
              </a:lnSpc>
              <a:spcBef>
                <a:spcPct val="0"/>
              </a:spcBef>
              <a:defRPr/>
            </a:pPr>
            <a:r>
              <a:rPr lang="el-GR" altLang="el-GR" sz="2000" b="1" dirty="0"/>
              <a:t>σ</a:t>
            </a:r>
            <a:r>
              <a:rPr lang="el-GR" altLang="el-GR" sz="2000" b="1" dirty="0" smtClean="0"/>
              <a:t>τις μεσαίου μεγέθους και μικρές πόλεις</a:t>
            </a:r>
            <a:r>
              <a:rPr lang="el-GR" altLang="el-GR" sz="2000" b="1" dirty="0"/>
              <a:t>: </a:t>
            </a:r>
            <a:r>
              <a:rPr lang="el-GR" altLang="el-GR" sz="2000" dirty="0"/>
              <a:t>αποτελεί εργαλείο</a:t>
            </a:r>
            <a:r>
              <a:rPr lang="el-GR" altLang="el-GR" sz="2000" b="1" dirty="0"/>
              <a:t> </a:t>
            </a:r>
            <a:r>
              <a:rPr lang="el-GR" altLang="el-GR" sz="2000" u="sng" dirty="0" smtClean="0">
                <a:solidFill>
                  <a:srgbClr val="C00000"/>
                </a:solidFill>
              </a:rPr>
              <a:t>άρσης </a:t>
            </a:r>
            <a:r>
              <a:rPr lang="el-GR" altLang="el-GR" sz="2000" u="sng" dirty="0">
                <a:solidFill>
                  <a:srgbClr val="C00000"/>
                </a:solidFill>
              </a:rPr>
              <a:t>της </a:t>
            </a:r>
            <a:r>
              <a:rPr lang="el-GR" altLang="el-GR" sz="2000" u="sng" dirty="0" smtClean="0">
                <a:solidFill>
                  <a:srgbClr val="C00000"/>
                </a:solidFill>
              </a:rPr>
              <a:t>περιθωριοποίησης &amp; </a:t>
            </a:r>
            <a:r>
              <a:rPr lang="el-GR" altLang="el-GR" sz="2000" u="sng" dirty="0">
                <a:solidFill>
                  <a:srgbClr val="C00000"/>
                </a:solidFill>
              </a:rPr>
              <a:t>διεύρυνσης της αναπτυξιακής προοπτικής </a:t>
            </a:r>
            <a:r>
              <a:rPr lang="el-GR" altLang="el-GR" sz="2000" dirty="0"/>
              <a:t/>
            </a:r>
            <a:br>
              <a:rPr lang="el-GR" altLang="el-GR" sz="2000" dirty="0"/>
            </a:br>
            <a:r>
              <a:rPr lang="el-GR" altLang="el-GR" sz="2000" dirty="0"/>
              <a:t>μέσα στο ενιαίο Ευρωπαϊκό/παγκόσμιο αστικό </a:t>
            </a:r>
            <a:r>
              <a:rPr lang="el-GR" altLang="el-GR" sz="2000" dirty="0" smtClean="0"/>
              <a:t>δίκτυο.</a:t>
            </a:r>
            <a:endParaRPr lang="el-GR" altLang="el-GR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07501" y="12291"/>
            <a:ext cx="8928993" cy="113877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ΝΕΟΙ ΤΥΠΟΙ ΤΗΣ ΑΣΤΙΚΗΣ ΑΝΑΠΛΑΣΗΣ</a:t>
            </a:r>
          </a:p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 </a:t>
            </a:r>
            <a:r>
              <a:rPr kumimoji="0" lang="el-GR" altLang="el-GR" sz="2000" b="1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Arial"/>
                <a:ea typeface="+mj-ea"/>
                <a:cs typeface="+mj-cs"/>
              </a:rPr>
              <a:t>στις συνθήκες της παγκοσμιοποίησης, του ανταγωνισμού των πόλεων και των μεταμοντέρνων κοινωνιών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333821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568952" cy="46166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ΕΠΙΧΕΙΡΗΜΑΤΙΚΑ ΕΠΙΚΕΝΤΡΑ ΚΑΙΝΟΤΟΜΙΑΣ ΣΕ ΜΗΤΡΟΠΟΛΕΙΣ</a:t>
            </a: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764704"/>
            <a:ext cx="8124395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34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1161</Words>
  <Application>Microsoft Office PowerPoint</Application>
  <PresentationFormat>Προβολή στην οθόνη (4:3)</PresentationFormat>
  <Paragraphs>136</Paragraphs>
  <Slides>33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33</vt:i4>
      </vt:variant>
    </vt:vector>
  </HeadingPairs>
  <TitlesOfParts>
    <vt:vector size="34" baseType="lpstr">
      <vt:lpstr>Θέμα του Office</vt:lpstr>
      <vt:lpstr> Νέες βέλτιστες πολιτικές και πρακτικές  Αστικών Αναπλάσεων για  τον  Πολιτισμό, την Επιχειρηματικότητα &amp; την Καινοτομία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Νέες βέλτιστες πολιτικές και πρακτικές  Αστικών Αναπλάσεων για  τον  Πολιτισμό, την Επιχειρηματικότητα &amp; την Καινοτομία</dc:title>
  <dc:creator>Aspa</dc:creator>
  <cp:lastModifiedBy>Masteruser</cp:lastModifiedBy>
  <cp:revision>92</cp:revision>
  <dcterms:created xsi:type="dcterms:W3CDTF">2017-02-21T15:42:30Z</dcterms:created>
  <dcterms:modified xsi:type="dcterms:W3CDTF">2019-02-24T19:36:17Z</dcterms:modified>
</cp:coreProperties>
</file>