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4"/>
  </p:notesMasterIdLst>
  <p:sldIdLst>
    <p:sldId id="364" r:id="rId2"/>
    <p:sldId id="366" r:id="rId3"/>
    <p:sldId id="256" r:id="rId4"/>
    <p:sldId id="257" r:id="rId5"/>
    <p:sldId id="258" r:id="rId6"/>
    <p:sldId id="259" r:id="rId7"/>
    <p:sldId id="367" r:id="rId8"/>
    <p:sldId id="260" r:id="rId9"/>
    <p:sldId id="369" r:id="rId10"/>
    <p:sldId id="368" r:id="rId11"/>
    <p:sldId id="370" r:id="rId12"/>
    <p:sldId id="264" r:id="rId13"/>
    <p:sldId id="262" r:id="rId14"/>
    <p:sldId id="371" r:id="rId15"/>
    <p:sldId id="372" r:id="rId16"/>
    <p:sldId id="365" r:id="rId17"/>
    <p:sldId id="268" r:id="rId18"/>
    <p:sldId id="373" r:id="rId19"/>
    <p:sldId id="353" r:id="rId20"/>
    <p:sldId id="269" r:id="rId21"/>
    <p:sldId id="271" r:id="rId22"/>
    <p:sldId id="266" r:id="rId23"/>
    <p:sldId id="354" r:id="rId24"/>
    <p:sldId id="274" r:id="rId25"/>
    <p:sldId id="275" r:id="rId26"/>
    <p:sldId id="276" r:id="rId27"/>
    <p:sldId id="277" r:id="rId28"/>
    <p:sldId id="278" r:id="rId29"/>
    <p:sldId id="358" r:id="rId30"/>
    <p:sldId id="279" r:id="rId31"/>
    <p:sldId id="355" r:id="rId32"/>
    <p:sldId id="346" r:id="rId33"/>
    <p:sldId id="359" r:id="rId34"/>
    <p:sldId id="356" r:id="rId35"/>
    <p:sldId id="283" r:id="rId36"/>
    <p:sldId id="357" r:id="rId37"/>
    <p:sldId id="281" r:id="rId38"/>
    <p:sldId id="282" r:id="rId39"/>
    <p:sldId id="363" r:id="rId40"/>
    <p:sldId id="352" r:id="rId41"/>
    <p:sldId id="284" r:id="rId42"/>
    <p:sldId id="299" r:id="rId43"/>
    <p:sldId id="285" r:id="rId44"/>
    <p:sldId id="289" r:id="rId45"/>
    <p:sldId id="290" r:id="rId46"/>
    <p:sldId id="286" r:id="rId47"/>
    <p:sldId id="291" r:id="rId48"/>
    <p:sldId id="288" r:id="rId49"/>
    <p:sldId id="375" r:id="rId50"/>
    <p:sldId id="374" r:id="rId51"/>
    <p:sldId id="298" r:id="rId52"/>
    <p:sldId id="300" r:id="rId53"/>
    <p:sldId id="304" r:id="rId54"/>
    <p:sldId id="303" r:id="rId55"/>
    <p:sldId id="301" r:id="rId56"/>
    <p:sldId id="297" r:id="rId57"/>
    <p:sldId id="306" r:id="rId58"/>
    <p:sldId id="310" r:id="rId59"/>
    <p:sldId id="343" r:id="rId60"/>
    <p:sldId id="312" r:id="rId61"/>
    <p:sldId id="319" r:id="rId62"/>
    <p:sldId id="314" r:id="rId63"/>
    <p:sldId id="315" r:id="rId64"/>
    <p:sldId id="361" r:id="rId65"/>
    <p:sldId id="316" r:id="rId66"/>
    <p:sldId id="318" r:id="rId67"/>
    <p:sldId id="317" r:id="rId68"/>
    <p:sldId id="311" r:id="rId69"/>
    <p:sldId id="320" r:id="rId70"/>
    <p:sldId id="321" r:id="rId71"/>
    <p:sldId id="322" r:id="rId72"/>
    <p:sldId id="323" r:id="rId73"/>
    <p:sldId id="313" r:id="rId74"/>
    <p:sldId id="325" r:id="rId75"/>
    <p:sldId id="326" r:id="rId76"/>
    <p:sldId id="327" r:id="rId77"/>
    <p:sldId id="362" r:id="rId78"/>
    <p:sldId id="280" r:id="rId79"/>
    <p:sldId id="295" r:id="rId80"/>
    <p:sldId id="296" r:id="rId81"/>
    <p:sldId id="309" r:id="rId82"/>
    <p:sldId id="328" r:id="rId83"/>
    <p:sldId id="331" r:id="rId84"/>
    <p:sldId id="332" r:id="rId85"/>
    <p:sldId id="329" r:id="rId86"/>
    <p:sldId id="333" r:id="rId87"/>
    <p:sldId id="330" r:id="rId88"/>
    <p:sldId id="345" r:id="rId89"/>
    <p:sldId id="335" r:id="rId90"/>
    <p:sldId id="344" r:id="rId91"/>
    <p:sldId id="347" r:id="rId92"/>
    <p:sldId id="348" r:id="rId93"/>
    <p:sldId id="336" r:id="rId94"/>
    <p:sldId id="337" r:id="rId95"/>
    <p:sldId id="338" r:id="rId96"/>
    <p:sldId id="339" r:id="rId97"/>
    <p:sldId id="340" r:id="rId98"/>
    <p:sldId id="341" r:id="rId99"/>
    <p:sldId id="349" r:id="rId100"/>
    <p:sldId id="342" r:id="rId101"/>
    <p:sldId id="350" r:id="rId102"/>
    <p:sldId id="351" r:id="rId10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56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93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n-US" altLang="en-US" noProof="0" smtClean="0"/>
              <a:t>Δεύτερου επιπέδου</a:t>
            </a:r>
          </a:p>
          <a:p>
            <a:pPr lvl="2"/>
            <a:r>
              <a:rPr lang="en-US" altLang="en-US" noProof="0" smtClean="0"/>
              <a:t>Τρίτου επιπέδου</a:t>
            </a:r>
          </a:p>
          <a:p>
            <a:pPr lvl="3"/>
            <a:r>
              <a:rPr lang="en-US" altLang="en-US" noProof="0" smtClean="0"/>
              <a:t>Τέταρτου επιπέδου</a:t>
            </a:r>
          </a:p>
          <a:p>
            <a:pPr lvl="4"/>
            <a:r>
              <a:rPr lang="en-US" altLang="en-US" noProof="0" smtClean="0"/>
              <a:t>Πέμπτου επιπέδου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F0A93751-1929-4A7E-A677-EE863ED7B1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9474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1E1C6E6-8AA3-4852-ACB5-F48CE2A86FCF}" type="slidenum">
              <a:rPr lang="en-US" altLang="en-US"/>
              <a:pPr eaLnBrk="1" hangingPunct="1"/>
              <a:t>3</a:t>
            </a:fld>
            <a:endParaRPr lang="en-US" alt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3057441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10ED0FD-F68F-4003-BAED-DAE86F1D2D12}" type="slidenum">
              <a:rPr lang="en-US" altLang="en-US"/>
              <a:pPr eaLnBrk="1" hangingPunct="1"/>
              <a:t>20</a:t>
            </a:fld>
            <a:endParaRPr lang="en-US" altLang="en-US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137711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E57E433-E35C-45DF-A8CC-2E42C93098B6}" type="slidenum">
              <a:rPr lang="en-US" altLang="en-US"/>
              <a:pPr eaLnBrk="1" hangingPunct="1"/>
              <a:t>21</a:t>
            </a:fld>
            <a:endParaRPr lang="en-US" altLang="en-US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32177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42AC02A-01F1-4615-8894-3618F1725577}" type="slidenum">
              <a:rPr lang="en-US" altLang="en-US"/>
              <a:pPr eaLnBrk="1" hangingPunct="1"/>
              <a:t>22</a:t>
            </a:fld>
            <a:endParaRPr lang="en-US" altLang="en-US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12872819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7DE37A5-0D51-4B34-9125-8846022844A8}" type="slidenum">
              <a:rPr lang="en-US" altLang="en-US"/>
              <a:pPr eaLnBrk="1" hangingPunct="1"/>
              <a:t>23</a:t>
            </a:fld>
            <a:endParaRPr lang="en-US" altLang="en-US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34053595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650786F-CA53-4C71-9BCD-BE8014C69DDE}" type="slidenum">
              <a:rPr lang="en-US" altLang="en-US"/>
              <a:pPr eaLnBrk="1" hangingPunct="1"/>
              <a:t>24</a:t>
            </a:fld>
            <a:endParaRPr lang="en-US" altLang="en-US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314071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2E94125-F588-4AC4-93E7-5F531DF42A05}" type="slidenum">
              <a:rPr lang="en-US" altLang="en-US"/>
              <a:pPr eaLnBrk="1" hangingPunct="1"/>
              <a:t>25</a:t>
            </a:fld>
            <a:endParaRPr lang="en-US" altLang="en-US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147473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72C04B1-9393-46B7-8059-3454BE267438}" type="slidenum">
              <a:rPr lang="en-US" altLang="en-US"/>
              <a:pPr eaLnBrk="1" hangingPunct="1"/>
              <a:t>26</a:t>
            </a:fld>
            <a:endParaRPr lang="en-US" altLang="en-US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390561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C3465DC-385F-4076-A7CA-2C07DD185F57}" type="slidenum">
              <a:rPr lang="en-US" altLang="en-US"/>
              <a:pPr eaLnBrk="1" hangingPunct="1"/>
              <a:t>27</a:t>
            </a:fld>
            <a:endParaRPr lang="en-US" altLang="en-US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376565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DF0FCA5-11D8-46F8-A509-A69EBCD20709}" type="slidenum">
              <a:rPr lang="en-US" altLang="en-US"/>
              <a:pPr eaLnBrk="1" hangingPunct="1"/>
              <a:t>28</a:t>
            </a:fld>
            <a:endParaRPr lang="en-US" altLang="en-US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2846547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4897DE9-C013-4B98-A9EB-B90A1C838D51}" type="slidenum">
              <a:rPr lang="en-US" altLang="en-US"/>
              <a:pPr eaLnBrk="1" hangingPunct="1"/>
              <a:t>29</a:t>
            </a:fld>
            <a:endParaRPr lang="en-US" altLang="en-US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1806972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27D45B6-3F23-4CCB-8DA3-938D5C3235C2}" type="slidenum">
              <a:rPr lang="en-US" altLang="en-US"/>
              <a:pPr eaLnBrk="1" hangingPunct="1"/>
              <a:t>4</a:t>
            </a:fld>
            <a:endParaRPr lang="en-US" altLang="en-US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31552644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1EABAB2-DDF0-4ABF-87CE-CEB1A82961F5}" type="slidenum">
              <a:rPr lang="en-US" altLang="en-US"/>
              <a:pPr eaLnBrk="1" hangingPunct="1"/>
              <a:t>30</a:t>
            </a:fld>
            <a:endParaRPr lang="en-US" altLang="en-US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295734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11B98E5-D1D2-4973-8202-2D44783A6C83}" type="slidenum">
              <a:rPr lang="en-US" altLang="en-US"/>
              <a:pPr eaLnBrk="1" hangingPunct="1"/>
              <a:t>33</a:t>
            </a:fld>
            <a:endParaRPr lang="en-US" altLang="en-US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16696571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626AAEE-6E7B-4E97-9832-26E1ED0F38F4}" type="slidenum">
              <a:rPr lang="en-US" altLang="en-US"/>
              <a:pPr eaLnBrk="1" hangingPunct="1"/>
              <a:t>35</a:t>
            </a:fld>
            <a:endParaRPr lang="en-US" altLang="en-US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305959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7D17707-D717-469C-ACDD-27D1A895236B}" type="slidenum">
              <a:rPr lang="en-US" altLang="en-US"/>
              <a:pPr eaLnBrk="1" hangingPunct="1"/>
              <a:t>36</a:t>
            </a:fld>
            <a:endParaRPr lang="en-US" altLang="en-US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37520958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ECA5D36-3186-4A0A-B96D-403B5BC959BE}" type="slidenum">
              <a:rPr lang="en-US" altLang="en-US"/>
              <a:pPr eaLnBrk="1" hangingPunct="1"/>
              <a:t>37</a:t>
            </a:fld>
            <a:endParaRPr lang="en-US" altLang="en-US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1019200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E03C796-7D35-433B-A6B1-B784B4F9AE81}" type="slidenum">
              <a:rPr lang="en-US" altLang="en-US"/>
              <a:pPr eaLnBrk="1" hangingPunct="1"/>
              <a:t>38</a:t>
            </a:fld>
            <a:endParaRPr lang="en-US" altLang="en-US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2485742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6325978-E989-43CC-A2CD-61A2E14B93E0}" type="slidenum">
              <a:rPr lang="en-US" altLang="en-US"/>
              <a:pPr eaLnBrk="1" hangingPunct="1"/>
              <a:t>41</a:t>
            </a:fld>
            <a:endParaRPr lang="en-US" altLang="en-US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388157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788C77B-10ED-41A5-AB52-9A94F6F3BAF3}" type="slidenum">
              <a:rPr lang="en-US" altLang="en-US"/>
              <a:pPr eaLnBrk="1" hangingPunct="1"/>
              <a:t>42</a:t>
            </a:fld>
            <a:endParaRPr lang="en-US" altLang="en-US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2219813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9BEC15E-8874-4BBD-AE0A-BF652E1ED259}" type="slidenum">
              <a:rPr lang="en-US" altLang="en-US"/>
              <a:pPr eaLnBrk="1" hangingPunct="1"/>
              <a:t>43</a:t>
            </a:fld>
            <a:endParaRPr lang="en-US" altLang="en-US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2550803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7991363-A81F-47AF-AF0E-842ED6547004}" type="slidenum">
              <a:rPr lang="en-US" altLang="en-US"/>
              <a:pPr eaLnBrk="1" hangingPunct="1"/>
              <a:t>44</a:t>
            </a:fld>
            <a:endParaRPr lang="en-US" altLang="en-US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94101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5A779BA-2822-4E9B-92CD-D84078528A78}" type="slidenum">
              <a:rPr lang="en-US" altLang="en-US"/>
              <a:pPr eaLnBrk="1" hangingPunct="1"/>
              <a:t>5</a:t>
            </a:fld>
            <a:endParaRPr lang="en-US" altLang="en-US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21162200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C9F057F-0D36-45EA-A4AC-2A1B22C5EFA9}" type="slidenum">
              <a:rPr lang="en-US" altLang="en-US"/>
              <a:pPr eaLnBrk="1" hangingPunct="1"/>
              <a:t>45</a:t>
            </a:fld>
            <a:endParaRPr lang="en-US" altLang="en-US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0936567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CB8BCAD-F99B-46F5-8CD7-85F1A6141363}" type="slidenum">
              <a:rPr lang="en-US" altLang="en-US"/>
              <a:pPr eaLnBrk="1" hangingPunct="1"/>
              <a:t>46</a:t>
            </a:fld>
            <a:endParaRPr lang="en-US" altLang="en-US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061413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412DB34-6117-451D-8050-25DEE70C3EF5}" type="slidenum">
              <a:rPr lang="en-US" altLang="en-US"/>
              <a:pPr eaLnBrk="1" hangingPunct="1"/>
              <a:t>47</a:t>
            </a:fld>
            <a:endParaRPr lang="en-US" altLang="en-US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069747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4A2F115-E264-4756-BFE1-78AFA5B60C4F}" type="slidenum">
              <a:rPr lang="en-US" altLang="en-US"/>
              <a:pPr eaLnBrk="1" hangingPunct="1"/>
              <a:t>48</a:t>
            </a:fld>
            <a:endParaRPr lang="en-US" altLang="en-US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613105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7094CBE-06AD-4A64-9F74-E5D040CF587F}" type="slidenum">
              <a:rPr lang="en-US" altLang="en-US"/>
              <a:pPr eaLnBrk="1" hangingPunct="1"/>
              <a:t>51</a:t>
            </a:fld>
            <a:endParaRPr lang="en-US" altLang="en-US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55794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D02CFCD-1FB7-4E3B-9EDF-8FD00C6F4517}" type="slidenum">
              <a:rPr lang="en-US" altLang="en-US"/>
              <a:pPr eaLnBrk="1" hangingPunct="1"/>
              <a:t>52</a:t>
            </a:fld>
            <a:endParaRPr lang="en-US" altLang="en-US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066845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54F7752-4D4F-4B69-AA61-48B4A2BCBAE0}" type="slidenum">
              <a:rPr lang="en-US" altLang="en-US"/>
              <a:pPr eaLnBrk="1" hangingPunct="1"/>
              <a:t>53</a:t>
            </a:fld>
            <a:endParaRPr lang="en-US" altLang="en-US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3716915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0F18B01-D62B-4BDB-9D55-76C321322124}" type="slidenum">
              <a:rPr lang="en-US" altLang="en-US"/>
              <a:pPr eaLnBrk="1" hangingPunct="1"/>
              <a:t>54</a:t>
            </a:fld>
            <a:endParaRPr lang="en-US" altLang="en-US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7248705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AFE4F37-80E5-4691-9850-20BF37EB6A70}" type="slidenum">
              <a:rPr lang="en-US" altLang="en-US"/>
              <a:pPr eaLnBrk="1" hangingPunct="1"/>
              <a:t>55</a:t>
            </a:fld>
            <a:endParaRPr lang="en-US" altLang="en-US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7741774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8D58EC8-1472-479A-AA5C-0A765103CB4F}" type="slidenum">
              <a:rPr lang="en-US" altLang="en-US"/>
              <a:pPr eaLnBrk="1" hangingPunct="1"/>
              <a:t>56</a:t>
            </a:fld>
            <a:endParaRPr lang="en-US" altLang="en-US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139795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F6174D0-66E3-44D1-B93D-8C6AC0BC4E95}" type="slidenum">
              <a:rPr lang="en-US" altLang="en-US"/>
              <a:pPr eaLnBrk="1" hangingPunct="1"/>
              <a:t>6</a:t>
            </a:fld>
            <a:endParaRPr lang="en-US" altLang="en-US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9827504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00826B9-9845-481B-9D38-66FC104A6B41}" type="slidenum">
              <a:rPr lang="en-US" altLang="en-US"/>
              <a:pPr eaLnBrk="1" hangingPunct="1"/>
              <a:t>57</a:t>
            </a:fld>
            <a:endParaRPr lang="en-US" altLang="en-US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2078781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0F5649C-9FCA-473D-B7FC-D6135EB6B4F1}" type="slidenum">
              <a:rPr lang="en-US" altLang="en-US"/>
              <a:pPr eaLnBrk="1" hangingPunct="1"/>
              <a:t>58</a:t>
            </a:fld>
            <a:endParaRPr lang="en-US" altLang="en-US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114894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DCDB2D3-D2EC-4E28-B1B2-27AE43A2537F}" type="slidenum">
              <a:rPr lang="en-US" altLang="en-US"/>
              <a:pPr eaLnBrk="1" hangingPunct="1"/>
              <a:t>60</a:t>
            </a:fld>
            <a:endParaRPr lang="en-US" altLang="en-US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07263518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0EF78FE-4D53-42F6-815A-1AE065D164AA}" type="slidenum">
              <a:rPr lang="en-US" altLang="en-US"/>
              <a:pPr eaLnBrk="1" hangingPunct="1"/>
              <a:t>61</a:t>
            </a:fld>
            <a:endParaRPr lang="en-US" altLang="en-US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4934485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E3F1B06-9AB2-4EB0-B708-5AE35B4C84E9}" type="slidenum">
              <a:rPr lang="en-US" altLang="en-US"/>
              <a:pPr eaLnBrk="1" hangingPunct="1"/>
              <a:t>62</a:t>
            </a:fld>
            <a:endParaRPr lang="en-US" altLang="en-US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0456988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7A15B3A-43E0-4262-A094-502BAC6AA397}" type="slidenum">
              <a:rPr lang="en-US" altLang="en-US"/>
              <a:pPr eaLnBrk="1" hangingPunct="1"/>
              <a:t>63</a:t>
            </a:fld>
            <a:endParaRPr lang="en-US" altLang="en-US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8148778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F2D3088-AE62-499B-86D2-DDDCADBE4BA7}" type="slidenum">
              <a:rPr lang="en-US" altLang="en-US"/>
              <a:pPr eaLnBrk="1" hangingPunct="1"/>
              <a:t>64</a:t>
            </a:fld>
            <a:endParaRPr lang="en-US" altLang="en-US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348078437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CF6912F-7060-4B1D-98AB-2CD3E0081381}" type="slidenum">
              <a:rPr lang="en-US" altLang="en-US"/>
              <a:pPr eaLnBrk="1" hangingPunct="1"/>
              <a:t>65</a:t>
            </a:fld>
            <a:endParaRPr lang="en-US" altLang="en-US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6062247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2D12A88-2AB1-4495-9072-B181E4E97D1D}" type="slidenum">
              <a:rPr lang="en-US" altLang="en-US"/>
              <a:pPr eaLnBrk="1" hangingPunct="1"/>
              <a:t>66</a:t>
            </a:fld>
            <a:endParaRPr lang="en-US" altLang="en-US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9241795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F6A0A47-8318-432A-B73C-E096ED7C3C0B}" type="slidenum">
              <a:rPr lang="en-US" altLang="en-US"/>
              <a:pPr eaLnBrk="1" hangingPunct="1"/>
              <a:t>67</a:t>
            </a:fld>
            <a:endParaRPr lang="en-US" altLang="en-US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27007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2BB37E5-6613-4DC6-B389-C8BDB213A84F}" type="slidenum">
              <a:rPr lang="en-US" altLang="en-US"/>
              <a:pPr eaLnBrk="1" hangingPunct="1"/>
              <a:t>8</a:t>
            </a:fld>
            <a:endParaRPr lang="en-US" altLang="en-US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216658223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406246E-BD54-4BB0-9ACB-7A70C1E701E7}" type="slidenum">
              <a:rPr lang="en-US" altLang="en-US"/>
              <a:pPr eaLnBrk="1" hangingPunct="1"/>
              <a:t>68</a:t>
            </a:fld>
            <a:endParaRPr lang="en-US" altLang="en-US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9093228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16A6D88-A224-47AF-87F9-A13C91632120}" type="slidenum">
              <a:rPr lang="en-US" altLang="en-US"/>
              <a:pPr eaLnBrk="1" hangingPunct="1"/>
              <a:t>69</a:t>
            </a:fld>
            <a:endParaRPr lang="en-US" altLang="en-US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6031970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426B90B-7D6C-4B57-883C-F1AD1E8D1EED}" type="slidenum">
              <a:rPr lang="en-US" altLang="en-US"/>
              <a:pPr eaLnBrk="1" hangingPunct="1"/>
              <a:t>70</a:t>
            </a:fld>
            <a:endParaRPr lang="en-US" altLang="en-US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5432078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1C30992-BB3A-4ED0-98F0-12B19BC5CC10}" type="slidenum">
              <a:rPr lang="en-US" altLang="en-US"/>
              <a:pPr eaLnBrk="1" hangingPunct="1"/>
              <a:t>71</a:t>
            </a:fld>
            <a:endParaRPr lang="en-US" altLang="en-US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0520164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22C7720-084D-4F83-AD85-04A935848283}" type="slidenum">
              <a:rPr lang="en-US" altLang="en-US"/>
              <a:pPr eaLnBrk="1" hangingPunct="1"/>
              <a:t>72</a:t>
            </a:fld>
            <a:endParaRPr lang="en-US" altLang="en-US"/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992051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FABBF83-7FA3-4E0F-93C9-8FDDEA9DE8F3}" type="slidenum">
              <a:rPr lang="en-US" altLang="en-US"/>
              <a:pPr eaLnBrk="1" hangingPunct="1"/>
              <a:t>73</a:t>
            </a:fld>
            <a:endParaRPr lang="en-US" altLang="en-US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4517679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BFBC7B4-72AF-4693-B0EE-ED14FF381B59}" type="slidenum">
              <a:rPr lang="en-US" altLang="en-US"/>
              <a:pPr eaLnBrk="1" hangingPunct="1"/>
              <a:t>74</a:t>
            </a:fld>
            <a:endParaRPr lang="en-US" altLang="en-US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7879969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7045865-00BD-4C5E-BF10-15B203121F2B}" type="slidenum">
              <a:rPr lang="en-US" altLang="en-US"/>
              <a:pPr eaLnBrk="1" hangingPunct="1"/>
              <a:t>75</a:t>
            </a:fld>
            <a:endParaRPr lang="en-US" altLang="en-US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2810736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AD7FE9F-12E6-4504-A4AA-ACAD9DAA24A0}" type="slidenum">
              <a:rPr lang="en-US" altLang="en-US"/>
              <a:pPr eaLnBrk="1" hangingPunct="1"/>
              <a:t>76</a:t>
            </a:fld>
            <a:endParaRPr lang="en-US" altLang="en-US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0174525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84C4CC0-9132-4699-AB04-C5502F0A1D73}" type="slidenum">
              <a:rPr lang="en-US" altLang="en-US"/>
              <a:pPr eaLnBrk="1" hangingPunct="1"/>
              <a:t>77</a:t>
            </a:fld>
            <a:endParaRPr lang="en-US" altLang="en-US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4111936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14FCE0A-F0E1-4A79-B9A6-61C042E18FC0}" type="slidenum">
              <a:rPr lang="en-US" altLang="en-US"/>
              <a:pPr eaLnBrk="1" hangingPunct="1"/>
              <a:t>12</a:t>
            </a:fld>
            <a:endParaRPr lang="en-US" altLang="en-US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121624599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A7F7B54-4770-4A99-B4C8-7FABB0EC4BE1}" type="slidenum">
              <a:rPr lang="en-US" altLang="en-US"/>
              <a:pPr eaLnBrk="1" hangingPunct="1"/>
              <a:t>78</a:t>
            </a:fld>
            <a:endParaRPr lang="en-US" altLang="en-US"/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3255188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B1F650B-4B21-4E5F-A489-C7538AB2010C}" type="slidenum">
              <a:rPr lang="en-US" altLang="en-US"/>
              <a:pPr eaLnBrk="1" hangingPunct="1"/>
              <a:t>79</a:t>
            </a:fld>
            <a:endParaRPr lang="en-US" altLang="en-US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08318727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ECCBD1D-724E-42B0-B052-BFE2D1CC2252}" type="slidenum">
              <a:rPr lang="en-US" altLang="en-US"/>
              <a:pPr eaLnBrk="1" hangingPunct="1"/>
              <a:t>80</a:t>
            </a:fld>
            <a:endParaRPr lang="en-US" altLang="en-US"/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29989281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C0169F6-5362-4348-862E-88309D8D1031}" type="slidenum">
              <a:rPr lang="en-US" altLang="en-US"/>
              <a:pPr eaLnBrk="1" hangingPunct="1"/>
              <a:t>81</a:t>
            </a:fld>
            <a:endParaRPr lang="en-US" altLang="en-US"/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4041403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1C53B1B-4BE4-48B6-82A1-6EFD952EE7BC}" type="slidenum">
              <a:rPr lang="en-US" altLang="en-US"/>
              <a:pPr eaLnBrk="1" hangingPunct="1"/>
              <a:t>82</a:t>
            </a:fld>
            <a:endParaRPr lang="en-US" altLang="en-US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629854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1F70B-F2D4-4418-A20A-B862EA0AB199}" type="slidenum">
              <a:rPr lang="en-US" altLang="en-US"/>
              <a:pPr eaLnBrk="1" hangingPunct="1"/>
              <a:t>83</a:t>
            </a:fld>
            <a:endParaRPr lang="en-US" altLang="en-US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1215296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4EC2103-D9A7-4674-9369-618437FCA352}" type="slidenum">
              <a:rPr lang="en-US" altLang="en-US"/>
              <a:pPr eaLnBrk="1" hangingPunct="1"/>
              <a:t>84</a:t>
            </a:fld>
            <a:endParaRPr lang="en-US" altLang="en-US"/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4731684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291A676-3DAF-4EED-AB9D-4E27F02F531D}" type="slidenum">
              <a:rPr lang="en-US" altLang="en-US"/>
              <a:pPr eaLnBrk="1" hangingPunct="1"/>
              <a:t>85</a:t>
            </a:fld>
            <a:endParaRPr lang="en-US" altLang="en-US"/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6765039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E3AE03F-BDAC-423D-A5C2-39CCE0FD1D9B}" type="slidenum">
              <a:rPr lang="en-US" altLang="en-US"/>
              <a:pPr eaLnBrk="1" hangingPunct="1"/>
              <a:t>86</a:t>
            </a:fld>
            <a:endParaRPr lang="en-US" altLang="en-US"/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8145186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9AC9BA7-184C-4B28-B8EA-6E12BAABEF90}" type="slidenum">
              <a:rPr lang="en-US" altLang="en-US"/>
              <a:pPr eaLnBrk="1" hangingPunct="1"/>
              <a:t>87</a:t>
            </a:fld>
            <a:endParaRPr lang="en-US" altLang="en-US"/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80691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844BE35-08BE-4B0F-BD56-2C8BE5892994}" type="slidenum">
              <a:rPr lang="en-US" altLang="en-US"/>
              <a:pPr eaLnBrk="1" hangingPunct="1"/>
              <a:t>13</a:t>
            </a:fld>
            <a:endParaRPr lang="en-US" altLang="en-US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339749852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8462D7D-42A7-4898-97D3-4B1039A32DDB}" type="slidenum">
              <a:rPr lang="en-US" altLang="en-US"/>
              <a:pPr eaLnBrk="1" hangingPunct="1"/>
              <a:t>89</a:t>
            </a:fld>
            <a:endParaRPr lang="en-US" altLang="en-US"/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5336977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056D5CA-E281-40A5-9F87-845CA51E4177}" type="slidenum">
              <a:rPr lang="en-US" altLang="en-US"/>
              <a:pPr eaLnBrk="1" hangingPunct="1"/>
              <a:t>93</a:t>
            </a:fld>
            <a:endParaRPr lang="en-US" altLang="en-US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910182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89F47F7-7313-4109-8F48-BD1E39E35244}" type="slidenum">
              <a:rPr lang="en-US" altLang="en-US"/>
              <a:pPr eaLnBrk="1" hangingPunct="1"/>
              <a:t>94</a:t>
            </a:fld>
            <a:endParaRPr lang="en-US" altLang="en-US"/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635708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7A855D3-4602-4C9E-BDCA-9E9F788ED51E}" type="slidenum">
              <a:rPr lang="en-US" altLang="en-US"/>
              <a:pPr eaLnBrk="1" hangingPunct="1"/>
              <a:t>95</a:t>
            </a:fld>
            <a:endParaRPr lang="en-US" altLang="en-US"/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9124427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00EA457-6117-49D1-B288-40EA78DFA962}" type="slidenum">
              <a:rPr lang="en-US" altLang="en-US"/>
              <a:pPr eaLnBrk="1" hangingPunct="1"/>
              <a:t>96</a:t>
            </a:fld>
            <a:endParaRPr lang="en-US" altLang="en-US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6109948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844A9C4-A45B-446B-BB00-0D187A26418F}" type="slidenum">
              <a:rPr lang="en-US" altLang="en-US"/>
              <a:pPr eaLnBrk="1" hangingPunct="1"/>
              <a:t>97</a:t>
            </a:fld>
            <a:endParaRPr lang="en-US" altLang="en-US"/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6002964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E64F395-79DA-4BA3-9034-415F9F75374A}" type="slidenum">
              <a:rPr lang="en-US" altLang="en-US"/>
              <a:pPr eaLnBrk="1" hangingPunct="1"/>
              <a:t>98</a:t>
            </a:fld>
            <a:endParaRPr lang="en-US" altLang="en-US"/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7540639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348DB6C-2FFC-4F0D-82BA-424564AE7D29}" type="slidenum">
              <a:rPr lang="en-US" altLang="en-US"/>
              <a:pPr eaLnBrk="1" hangingPunct="1"/>
              <a:t>100</a:t>
            </a:fld>
            <a:endParaRPr lang="en-US" altLang="en-US"/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65876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FFB166D-1A8B-4EBD-9D9D-6D48FD34F421}" type="slidenum">
              <a:rPr lang="en-US" altLang="en-US"/>
              <a:pPr eaLnBrk="1" hangingPunct="1"/>
              <a:t>17</a:t>
            </a:fld>
            <a:endParaRPr lang="en-US" altLang="en-US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657378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125F409-8E65-43CE-B4E2-95479ED2719D}" type="slidenum">
              <a:rPr lang="en-US" altLang="en-US"/>
              <a:pPr eaLnBrk="1" hangingPunct="1"/>
              <a:t>19</a:t>
            </a:fld>
            <a:endParaRPr lang="en-US" altLang="en-US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2551885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Στυλ κύριου υπότιτλου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9FD82B-B648-4165-8648-F3701355C9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4492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80053-0562-44E5-A1F6-18BDDC8999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4740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70387B-AFE5-46A3-86A9-C2C329FF2B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5947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9B72A-3EAC-4756-9890-4E46D6E283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3837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5D42D-33C6-48D2-9348-7E77FF7D51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4429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0F53E-ACBE-4F27-B76D-CD7C29239D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7534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EFCF93-897B-4BAE-A9BF-6955086709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142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56F9F-66BF-4E09-8B07-576E7C17D0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7458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D2B18-41B6-4881-921D-8231AD2EC4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7620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2F131-BE10-4622-971D-E1B460B7F1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4684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4D006-82EF-48FE-8AE4-4CEC1E302D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9569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Κάντε κλικ για επεξεργασία του τίτλου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n-US" altLang="en-US" smtClean="0"/>
              <a:t>Δεύτερου επιπέδου</a:t>
            </a:r>
          </a:p>
          <a:p>
            <a:pPr lvl="2"/>
            <a:r>
              <a:rPr lang="en-US" altLang="en-US" smtClean="0"/>
              <a:t>Τρίτου επιπέδου</a:t>
            </a:r>
          </a:p>
          <a:p>
            <a:pPr lvl="3"/>
            <a:r>
              <a:rPr lang="en-US" altLang="en-US" smtClean="0"/>
              <a:t>Τέταρτου επιπέδου</a:t>
            </a:r>
          </a:p>
          <a:p>
            <a:pPr lvl="4"/>
            <a:r>
              <a:rPr lang="en-US" altLang="en-US" smtClean="0"/>
              <a:t>Πέμπτου επιπέδου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287051AB-7CAA-41B7-B166-C265E5D20F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228600"/>
            <a:ext cx="84582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/>
              <a:t>Ρωμαϊκές αρχές της εποχής της Δημοκρατίας</a:t>
            </a:r>
            <a:endParaRPr lang="en-US" sz="2000" b="1" dirty="0" smtClean="0"/>
          </a:p>
          <a:p>
            <a:endParaRPr lang="el-GR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 smtClean="0"/>
              <a:t>Δικτάτορας</a:t>
            </a:r>
            <a:r>
              <a:rPr lang="en-US" dirty="0" smtClean="0"/>
              <a:t> (dictator)</a:t>
            </a:r>
            <a:endParaRPr lang="el-GR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 smtClean="0"/>
              <a:t>2 κήνσορες (</a:t>
            </a:r>
            <a:r>
              <a:rPr lang="en-US" dirty="0" err="1" smtClean="0"/>
              <a:t>censores</a:t>
            </a:r>
            <a:r>
              <a:rPr lang="en-US" dirty="0" smtClean="0"/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2 </a:t>
            </a:r>
            <a:r>
              <a:rPr lang="el-GR" dirty="0" smtClean="0"/>
              <a:t>ύπατοι (</a:t>
            </a:r>
            <a:r>
              <a:rPr lang="en-US" dirty="0" err="1" smtClean="0"/>
              <a:t>consules</a:t>
            </a:r>
            <a:r>
              <a:rPr lang="en-US" dirty="0" smtClean="0"/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 smtClean="0"/>
              <a:t>Πραίτορες (</a:t>
            </a:r>
            <a:r>
              <a:rPr lang="en-US" dirty="0" smtClean="0"/>
              <a:t>praetors)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 smtClean="0"/>
              <a:t>Aediles</a:t>
            </a:r>
            <a:endParaRPr lang="en-US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 smtClean="0"/>
              <a:t>Quaestores</a:t>
            </a:r>
            <a:endParaRPr lang="en-US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10 </a:t>
            </a:r>
            <a:r>
              <a:rPr lang="en-US" dirty="0" err="1" smtClean="0"/>
              <a:t>tribuni</a:t>
            </a:r>
            <a:r>
              <a:rPr lang="en-US" dirty="0" smtClean="0"/>
              <a:t> </a:t>
            </a:r>
            <a:r>
              <a:rPr lang="en-US" dirty="0" err="1" smtClean="0"/>
              <a:t>plebis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l-GR" u="sng" dirty="0" smtClean="0"/>
              <a:t>Λαϊκές συνελεύσεις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Comitia </a:t>
            </a:r>
            <a:r>
              <a:rPr lang="en-US" dirty="0" err="1" smtClean="0"/>
              <a:t>Curiata</a:t>
            </a:r>
            <a:endParaRPr lang="en-US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Comitia </a:t>
            </a:r>
            <a:r>
              <a:rPr lang="en-US" dirty="0" err="1" smtClean="0"/>
              <a:t>Centuriata</a:t>
            </a:r>
            <a:endParaRPr lang="en-US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Comitia </a:t>
            </a:r>
            <a:r>
              <a:rPr lang="en-US" dirty="0" err="1" smtClean="0"/>
              <a:t>Tributa</a:t>
            </a:r>
            <a:endParaRPr lang="en-US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 smtClean="0"/>
              <a:t>Concilium</a:t>
            </a:r>
            <a:r>
              <a:rPr lang="en-US" dirty="0" smtClean="0"/>
              <a:t> </a:t>
            </a:r>
            <a:r>
              <a:rPr lang="en-US" dirty="0" err="1" smtClean="0"/>
              <a:t>plebis</a:t>
            </a:r>
            <a:endParaRPr lang="en-US" dirty="0" smtClean="0"/>
          </a:p>
          <a:p>
            <a:pPr>
              <a:lnSpc>
                <a:spcPct val="150000"/>
              </a:lnSpc>
            </a:pPr>
            <a:endParaRPr lang="en-US" b="1" dirty="0"/>
          </a:p>
          <a:p>
            <a:pPr>
              <a:lnSpc>
                <a:spcPct val="150000"/>
              </a:lnSpc>
            </a:pPr>
            <a:r>
              <a:rPr lang="el-GR" b="1" dirty="0" smtClean="0"/>
              <a:t>Σύγκλητος (</a:t>
            </a:r>
            <a:r>
              <a:rPr lang="en-US" b="1" dirty="0" err="1" smtClean="0"/>
              <a:t>senatus</a:t>
            </a:r>
            <a:r>
              <a:rPr lang="en-US" b="1" dirty="0" smtClean="0"/>
              <a:t>)</a:t>
            </a:r>
            <a:endParaRPr lang="el-GR" b="1" dirty="0" smtClean="0"/>
          </a:p>
        </p:txBody>
      </p:sp>
    </p:spTree>
    <p:extLst>
      <p:ext uri="{BB962C8B-B14F-4D97-AF65-F5344CB8AC3E}">
        <p14:creationId xmlns:p14="http://schemas.microsoft.com/office/powerpoint/2010/main" val="161417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090" y="0"/>
            <a:ext cx="877982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05400" y="6334780"/>
            <a:ext cx="38565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/>
              <a:t>Αναπαράσταση </a:t>
            </a:r>
            <a:r>
              <a:rPr lang="el-GR" sz="1400" dirty="0" smtClean="0"/>
              <a:t>του </a:t>
            </a:r>
            <a:r>
              <a:rPr lang="el-GR" sz="1400" dirty="0"/>
              <a:t>ναού του Κάστορα και του Πολυδεύκη (2</a:t>
            </a:r>
            <a:r>
              <a:rPr lang="el-GR" sz="1400" baseline="30000" dirty="0"/>
              <a:t>ος</a:t>
            </a:r>
            <a:r>
              <a:rPr lang="el-GR" sz="1400" dirty="0"/>
              <a:t> αι. μ.Χ.) </a:t>
            </a:r>
          </a:p>
        </p:txBody>
      </p:sp>
    </p:spTree>
    <p:extLst>
      <p:ext uri="{BB962C8B-B14F-4D97-AF65-F5344CB8AC3E}">
        <p14:creationId xmlns:p14="http://schemas.microsoft.com/office/powerpoint/2010/main" val="249291917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4" descr="Atrium Vesta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68338"/>
            <a:ext cx="9144000" cy="618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Oval 5"/>
          <p:cNvSpPr>
            <a:spLocks noChangeArrowheads="1"/>
          </p:cNvSpPr>
          <p:nvPr/>
        </p:nvSpPr>
        <p:spPr bwMode="auto">
          <a:xfrm>
            <a:off x="2438400" y="3048000"/>
            <a:ext cx="3276600" cy="2895600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6260" name="Text Box 6"/>
          <p:cNvSpPr txBox="1">
            <a:spLocks noChangeArrowheads="1"/>
          </p:cNvSpPr>
          <p:nvPr/>
        </p:nvSpPr>
        <p:spPr bwMode="auto">
          <a:xfrm>
            <a:off x="228600" y="228600"/>
            <a:ext cx="830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Forum Romanum: </a:t>
            </a:r>
            <a:r>
              <a:rPr lang="el-GR" altLang="en-US" b="1"/>
              <a:t>η περιοχή του </a:t>
            </a:r>
            <a:r>
              <a:rPr lang="en-US" altLang="en-US" b="1"/>
              <a:t>Atrium Vestae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5" descr="Atrium Vestae_pl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5600"/>
            <a:ext cx="9144000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4" descr="Campus Martius_porticus and circus flamini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76600" y="-4027488"/>
            <a:ext cx="15468600" cy="1088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678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orum Romanum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6781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Έλλειψη 2"/>
          <p:cNvSpPr/>
          <p:nvPr/>
        </p:nvSpPr>
        <p:spPr>
          <a:xfrm>
            <a:off x="2177143" y="29718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Forum Romanum_Temple of Concord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2895600" y="6324600"/>
            <a:ext cx="449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/>
              <a:t>Forum </a:t>
            </a:r>
            <a:r>
              <a:rPr lang="en-US" altLang="en-US" b="1" dirty="0" err="1"/>
              <a:t>Romanum</a:t>
            </a:r>
            <a:r>
              <a:rPr lang="en-US" altLang="en-US" b="1" dirty="0"/>
              <a:t>:</a:t>
            </a:r>
            <a:r>
              <a:rPr lang="el-GR" altLang="en-US" b="1" dirty="0"/>
              <a:t> ναός της </a:t>
            </a:r>
            <a:r>
              <a:rPr lang="en-US" altLang="en-US" b="1" dirty="0" smtClean="0"/>
              <a:t>Concordia</a:t>
            </a:r>
            <a:endParaRPr lang="en-US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0"/>
            <a:ext cx="64053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05600" y="5867022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</a:t>
            </a:r>
            <a:r>
              <a:rPr lang="el-GR" sz="1400" dirty="0" err="1" smtClean="0"/>
              <a:t>ναπαράσταση</a:t>
            </a:r>
            <a:r>
              <a:rPr lang="el-GR" sz="1400" dirty="0" smtClean="0"/>
              <a:t> της κάτοψης του ναού της </a:t>
            </a:r>
            <a:r>
              <a:rPr lang="en-US" sz="1400" dirty="0" smtClean="0"/>
              <a:t>Concordia: Gorski-Packer 2015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1907560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76200"/>
            <a:ext cx="7511796" cy="61859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4400" y="6334780"/>
            <a:ext cx="6934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A</a:t>
            </a:r>
            <a:r>
              <a:rPr lang="el-GR" sz="1400" dirty="0" err="1"/>
              <a:t>ναπαράσταση</a:t>
            </a:r>
            <a:r>
              <a:rPr lang="el-GR" sz="1400" dirty="0"/>
              <a:t> της </a:t>
            </a:r>
            <a:r>
              <a:rPr lang="el-GR" sz="1400" dirty="0" smtClean="0"/>
              <a:t>πρόσοψης του </a:t>
            </a:r>
            <a:r>
              <a:rPr lang="el-GR" sz="1400" dirty="0"/>
              <a:t>ναού της </a:t>
            </a:r>
            <a:r>
              <a:rPr lang="en-US" sz="1400" dirty="0" smtClean="0"/>
              <a:t>Concordia</a:t>
            </a:r>
            <a:r>
              <a:rPr lang="el-GR" sz="1400" dirty="0" smtClean="0"/>
              <a:t> στην τελική του φάση</a:t>
            </a:r>
            <a:r>
              <a:rPr lang="en-US" sz="1400" dirty="0" smtClean="0"/>
              <a:t>: </a:t>
            </a:r>
            <a:r>
              <a:rPr lang="en-US" sz="1400" dirty="0"/>
              <a:t>Gorski-Packer 2015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1549643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400"/>
            <a:ext cx="9144000" cy="60055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47700" y="6324600"/>
            <a:ext cx="7848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To </a:t>
            </a:r>
            <a:r>
              <a:rPr lang="en-US" sz="1400" b="1" dirty="0" err="1"/>
              <a:t>Sant</a:t>
            </a:r>
            <a:r>
              <a:rPr lang="en-US" sz="1400" b="1" dirty="0"/>
              <a:t>’ </a:t>
            </a:r>
            <a:r>
              <a:rPr lang="en-US" sz="1400" b="1" dirty="0" err="1"/>
              <a:t>Omobono</a:t>
            </a:r>
            <a:r>
              <a:rPr lang="en-US" sz="1400" b="1" dirty="0"/>
              <a:t> </a:t>
            </a:r>
            <a:r>
              <a:rPr lang="el-GR" sz="1400" b="1" dirty="0" smtClean="0"/>
              <a:t>μετά το τέλος της πρώτης, μεγάλης ανασκαφής</a:t>
            </a:r>
            <a:endParaRPr lang="el-GR" sz="1400" b="1" dirty="0"/>
          </a:p>
        </p:txBody>
      </p:sp>
    </p:spTree>
    <p:extLst>
      <p:ext uri="{BB962C8B-B14F-4D97-AF65-F5344CB8AC3E}">
        <p14:creationId xmlns:p14="http://schemas.microsoft.com/office/powerpoint/2010/main" val="5033699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Sant' Omobono_longitudinal sec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9144000" cy="441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48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94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ant' Omobono_pl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74676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533400"/>
            <a:ext cx="5334001" cy="27922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91200" y="1524000"/>
            <a:ext cx="32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smtClean="0"/>
              <a:t>Χάλκινο </a:t>
            </a:r>
            <a:r>
              <a:rPr lang="el-GR" sz="1600" dirty="0" err="1" smtClean="0"/>
              <a:t>ασσάριο</a:t>
            </a:r>
            <a:r>
              <a:rPr lang="el-GR" sz="1600" dirty="0" smtClean="0"/>
              <a:t> (</a:t>
            </a:r>
            <a:r>
              <a:rPr lang="en-US" sz="1600" dirty="0" err="1" smtClean="0"/>
              <a:t>aes</a:t>
            </a:r>
            <a:r>
              <a:rPr lang="en-US" sz="1600" dirty="0" smtClean="0"/>
              <a:t> grave) </a:t>
            </a:r>
            <a:r>
              <a:rPr lang="el-GR" sz="1600" dirty="0" smtClean="0"/>
              <a:t>με τη γενειοφόρο κεφαλή του </a:t>
            </a:r>
            <a:r>
              <a:rPr lang="en-US" sz="1600" dirty="0" smtClean="0"/>
              <a:t>Janus </a:t>
            </a:r>
            <a:r>
              <a:rPr lang="el-GR" sz="1600" dirty="0" smtClean="0"/>
              <a:t>στον </a:t>
            </a:r>
            <a:r>
              <a:rPr lang="el-GR" sz="1600" dirty="0" err="1" smtClean="0"/>
              <a:t>εμπροσθότυπο</a:t>
            </a:r>
            <a:r>
              <a:rPr lang="el-GR" sz="1600" dirty="0" smtClean="0"/>
              <a:t> </a:t>
            </a:r>
            <a:r>
              <a:rPr lang="en-US" sz="1600" dirty="0" smtClean="0"/>
              <a:t>: </a:t>
            </a:r>
            <a:r>
              <a:rPr lang="el-GR" sz="1600" dirty="0" smtClean="0"/>
              <a:t>Ρώμη</a:t>
            </a:r>
            <a:r>
              <a:rPr lang="en-US" sz="1600" dirty="0" smtClean="0"/>
              <a:t>, ca. 240-225 </a:t>
            </a:r>
            <a:r>
              <a:rPr lang="el-GR" sz="1600" dirty="0" smtClean="0"/>
              <a:t>π.Χ.</a:t>
            </a:r>
            <a:endParaRPr lang="el-GR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6019800" y="4114800"/>
            <a:ext cx="24384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smtClean="0"/>
              <a:t>Αργυρό δίδραχμο από τη Ρώμη με την κεφαλή της Ρώμης στον </a:t>
            </a:r>
            <a:r>
              <a:rPr lang="el-GR" sz="1600" dirty="0" err="1" smtClean="0"/>
              <a:t>εμπροσθότυπο</a:t>
            </a:r>
            <a:r>
              <a:rPr lang="el-GR" sz="1600" dirty="0" smtClean="0"/>
              <a:t> και την πτερωτή Νίκη στον </a:t>
            </a:r>
            <a:r>
              <a:rPr lang="el-GR" sz="1600" dirty="0" err="1" smtClean="0"/>
              <a:t>οπισθότυπο</a:t>
            </a:r>
            <a:r>
              <a:rPr lang="el-GR" sz="1600" dirty="0" smtClean="0"/>
              <a:t> (265-242 π.Χ.</a:t>
            </a:r>
            <a:r>
              <a:rPr lang="el-GR" dirty="0" smtClean="0"/>
              <a:t>)</a:t>
            </a:r>
            <a:endParaRPr lang="el-GR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3593778"/>
            <a:ext cx="2516740" cy="25022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800" y="3599688"/>
            <a:ext cx="2438401" cy="255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8689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Servian wall_pl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5083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Piazza dei Cinquecen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576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Servian wall_sec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02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vrbs antiquissim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5445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Servian wall by Stazione Termini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0" y="0"/>
            <a:ext cx="3352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Τείχος του «Σερβίου»</a:t>
            </a:r>
            <a:r>
              <a:rPr lang="en-US" altLang="en-US" b="1"/>
              <a:t>:</a:t>
            </a:r>
            <a:r>
              <a:rPr lang="el-GR" altLang="en-US" b="1"/>
              <a:t> </a:t>
            </a:r>
            <a:r>
              <a:rPr lang="en-US" altLang="en-US" b="1"/>
              <a:t>Piazza dei Cinquecento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Via Saland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839200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Aventin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7638"/>
            <a:ext cx="9144000" cy="671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Aventin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74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Servian wall_new sectio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5610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vrbs antiquissim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5445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Roman conques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5425"/>
            <a:ext cx="9144000" cy="663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Aquae Roma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6824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Aqua App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6699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6"/>
          <p:cNvSpPr txBox="1">
            <a:spLocks noChangeArrowheads="1"/>
          </p:cNvSpPr>
          <p:nvPr/>
        </p:nvSpPr>
        <p:spPr bwMode="auto">
          <a:xfrm>
            <a:off x="7162800" y="762000"/>
            <a:ext cx="1600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Aqua Appia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Via Appia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3810000" y="6491288"/>
            <a:ext cx="1295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Via Appia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Aquae Roma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6824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Anio Vet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74688"/>
            <a:ext cx="9144000" cy="618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3048000" y="0"/>
            <a:ext cx="2209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Aqua Anio Vetus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Comit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7848600" cy="689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2514600" y="6096000"/>
            <a:ext cx="495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Forum Romanum: </a:t>
            </a:r>
            <a:r>
              <a:rPr lang="el-GR" altLang="en-US" b="1"/>
              <a:t>η περιοχή του </a:t>
            </a:r>
            <a:r>
              <a:rPr lang="en-US" altLang="en-US" b="1"/>
              <a:t>Comitium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orum Romanum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6781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Oval 3"/>
          <p:cNvSpPr>
            <a:spLocks noChangeArrowheads="1"/>
          </p:cNvSpPr>
          <p:nvPr/>
        </p:nvSpPr>
        <p:spPr bwMode="auto">
          <a:xfrm>
            <a:off x="2514600" y="3276600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Rostra_Comitium s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67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6477000" y="609600"/>
            <a:ext cx="2667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Forum Romanum: </a:t>
            </a:r>
            <a:r>
              <a:rPr lang="el-GR" altLang="en-US" b="1"/>
              <a:t>κατάλοιπα του </a:t>
            </a:r>
            <a:r>
              <a:rPr lang="en-US" altLang="en-US" b="1"/>
              <a:t>Comitium </a:t>
            </a:r>
            <a:r>
              <a:rPr lang="el-GR" altLang="en-US" b="1"/>
              <a:t>του 3</a:t>
            </a:r>
            <a:r>
              <a:rPr lang="el-GR" altLang="en-US" b="1" baseline="30000"/>
              <a:t>ου</a:t>
            </a:r>
            <a:r>
              <a:rPr lang="el-GR" altLang="en-US" b="1"/>
              <a:t> αι. π.Χ.</a:t>
            </a:r>
            <a:endParaRPr lang="en-US" alt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Rostra_Republic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5344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Εικόνα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8" y="7938"/>
            <a:ext cx="4600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Εικόνα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8513" y="228600"/>
            <a:ext cx="4556125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Box 3"/>
          <p:cNvSpPr txBox="1">
            <a:spLocks noChangeArrowheads="1"/>
          </p:cNvSpPr>
          <p:nvPr/>
        </p:nvSpPr>
        <p:spPr bwMode="auto">
          <a:xfrm>
            <a:off x="4706938" y="4876800"/>
            <a:ext cx="42148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l-GR" altLang="en-US" b="1"/>
              <a:t>Ναοί της νίκης που ανεγέρθηκαν στη Ρώμη χάρη στα πολεμικά λάφυρα (</a:t>
            </a:r>
            <a:r>
              <a:rPr lang="en-US" altLang="en-US" b="1" i="1"/>
              <a:t>de manubiis</a:t>
            </a:r>
            <a:r>
              <a:rPr lang="en-US" altLang="en-US" b="1"/>
              <a:t>): </a:t>
            </a:r>
            <a:r>
              <a:rPr lang="el-GR" altLang="en-US" b="1"/>
              <a:t>4</a:t>
            </a:r>
            <a:r>
              <a:rPr lang="el-GR" altLang="en-US" b="1" baseline="30000"/>
              <a:t>ος</a:t>
            </a:r>
            <a:r>
              <a:rPr lang="el-GR" altLang="en-US" b="1"/>
              <a:t> – 1</a:t>
            </a:r>
            <a:r>
              <a:rPr lang="el-GR" altLang="en-US" b="1" baseline="30000"/>
              <a:t>ος</a:t>
            </a:r>
            <a:r>
              <a:rPr lang="el-GR" altLang="en-US" b="1"/>
              <a:t> αι. π.Χ.</a:t>
            </a:r>
            <a:endParaRPr lang="en-US" alt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Forum Romanum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6781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Έλλειψη 1"/>
          <p:cNvSpPr/>
          <p:nvPr/>
        </p:nvSpPr>
        <p:spPr>
          <a:xfrm>
            <a:off x="2209800" y="34290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Έλλειψη 2"/>
          <p:cNvSpPr/>
          <p:nvPr/>
        </p:nvSpPr>
        <p:spPr>
          <a:xfrm>
            <a:off x="3124200" y="4038600"/>
            <a:ext cx="6096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Triumphal procession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3175"/>
            <a:ext cx="78486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5"/>
          <p:cNvSpPr txBox="1">
            <a:spLocks noChangeArrowheads="1"/>
          </p:cNvSpPr>
          <p:nvPr/>
        </p:nvSpPr>
        <p:spPr bwMode="auto">
          <a:xfrm>
            <a:off x="457200" y="6491288"/>
            <a:ext cx="533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Η πορεία των θριαμβικών πομπών στη Ρώμη</a:t>
            </a:r>
            <a:endParaRPr lang="en-US" alt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Forum Boarium_Holitorium_Sant' Omobo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78486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1066800" y="6491288"/>
            <a:ext cx="4648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>
                <a:solidFill>
                  <a:schemeClr val="bg1"/>
                </a:solidFill>
              </a:rPr>
              <a:t>Αεροφωτογραφία του </a:t>
            </a:r>
            <a:r>
              <a:rPr lang="en-US" altLang="en-US" b="1">
                <a:solidFill>
                  <a:schemeClr val="bg1"/>
                </a:solidFill>
              </a:rPr>
              <a:t>Forum Boarium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Forum Holitorium and Forum Boarium_pl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5046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Forum Boar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481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Forum Boarium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Forum Boarium_Temple of Hercules Victor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609600" y="0"/>
            <a:ext cx="822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Forum Boarium: </a:t>
            </a:r>
            <a:r>
              <a:rPr lang="el-GR" altLang="en-US" b="1"/>
              <a:t>ο κυκλικός ναός αφιερωμένος ίσως στον </a:t>
            </a:r>
            <a:r>
              <a:rPr lang="en-US" altLang="en-US" b="1"/>
              <a:t>Hercules Victor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Forum Boarium_round temple (plan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Forum Boarium_Temple of Hercules Victor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5"/>
          <p:cNvSpPr>
            <a:spLocks noChangeArrowheads="1"/>
          </p:cNvSpPr>
          <p:nvPr/>
        </p:nvSpPr>
        <p:spPr bwMode="auto">
          <a:xfrm>
            <a:off x="5360988" y="457200"/>
            <a:ext cx="37830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/>
              <a:t>Forum Boarium: </a:t>
            </a:r>
            <a:r>
              <a:rPr lang="el-GR" altLang="en-US" b="1"/>
              <a:t>η κρηπίδα του κυκλικού ναού</a:t>
            </a:r>
            <a:endParaRPr lang="en-US" alt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Forum Boarium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5"/>
          <p:cNvSpPr txBox="1">
            <a:spLocks noChangeArrowheads="1"/>
          </p:cNvSpPr>
          <p:nvPr/>
        </p:nvSpPr>
        <p:spPr bwMode="auto">
          <a:xfrm>
            <a:off x="609600" y="0"/>
            <a:ext cx="495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Forum Boarium: o </a:t>
            </a:r>
            <a:r>
              <a:rPr lang="el-GR" altLang="en-US" b="1"/>
              <a:t>ναός του </a:t>
            </a:r>
            <a:r>
              <a:rPr lang="en-US" altLang="en-US" b="1"/>
              <a:t>Portunus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9600"/>
            <a:ext cx="9144000" cy="6096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99039" y="76200"/>
            <a:ext cx="42947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b="1" dirty="0"/>
              <a:t>Forum </a:t>
            </a:r>
            <a:r>
              <a:rPr lang="en-US" altLang="en-US" b="1" dirty="0" err="1"/>
              <a:t>Boarium</a:t>
            </a:r>
            <a:r>
              <a:rPr lang="en-US" altLang="en-US" b="1" dirty="0"/>
              <a:t>: o </a:t>
            </a:r>
            <a:r>
              <a:rPr lang="el-GR" altLang="en-US" b="1" dirty="0"/>
              <a:t>ναός του </a:t>
            </a:r>
            <a:r>
              <a:rPr lang="en-US" altLang="en-US" b="1" dirty="0" err="1"/>
              <a:t>Portunus</a:t>
            </a:r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3678287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Forum Roman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-31750"/>
            <a:ext cx="7848600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2819400" y="0"/>
            <a:ext cx="487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>
                <a:solidFill>
                  <a:schemeClr val="bg1"/>
                </a:solidFill>
              </a:rPr>
              <a:t>Αεροφωτογραφία του </a:t>
            </a:r>
            <a:r>
              <a:rPr lang="en-US" altLang="en-US" b="1">
                <a:solidFill>
                  <a:schemeClr val="bg1"/>
                </a:solidFill>
              </a:rPr>
              <a:t>Forum Romanum</a:t>
            </a:r>
          </a:p>
        </p:txBody>
      </p:sp>
      <p:sp>
        <p:nvSpPr>
          <p:cNvPr id="4" name="Έλλειψη 3"/>
          <p:cNvSpPr/>
          <p:nvPr/>
        </p:nvSpPr>
        <p:spPr>
          <a:xfrm>
            <a:off x="2173514" y="2413000"/>
            <a:ext cx="722086" cy="76200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Έλλειψη 4"/>
          <p:cNvSpPr/>
          <p:nvPr/>
        </p:nvSpPr>
        <p:spPr>
          <a:xfrm>
            <a:off x="3352800" y="3164114"/>
            <a:ext cx="762000" cy="76200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144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Forum Holitor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7848600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5"/>
          <p:cNvSpPr txBox="1">
            <a:spLocks noChangeArrowheads="1"/>
          </p:cNvSpPr>
          <p:nvPr/>
        </p:nvSpPr>
        <p:spPr bwMode="auto">
          <a:xfrm>
            <a:off x="1066800" y="0"/>
            <a:ext cx="6324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>
                <a:solidFill>
                  <a:schemeClr val="bg1"/>
                </a:solidFill>
              </a:rPr>
              <a:t>Αεροφωτογραφία της περιοχής του </a:t>
            </a:r>
            <a:r>
              <a:rPr lang="en-US" altLang="en-US" b="1">
                <a:solidFill>
                  <a:schemeClr val="bg1"/>
                </a:solidFill>
              </a:rPr>
              <a:t>Forum Holitorium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Forum Holitorium_pl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6572250" cy="674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Forum Holitorium (San Nicola in Carcere)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 Box 5"/>
          <p:cNvSpPr txBox="1">
            <a:spLocks noChangeArrowheads="1"/>
          </p:cNvSpPr>
          <p:nvPr/>
        </p:nvSpPr>
        <p:spPr bwMode="auto">
          <a:xfrm>
            <a:off x="304800" y="0"/>
            <a:ext cx="8839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Κίονες του βορειότερου από τους 3 ναούς του </a:t>
            </a:r>
            <a:r>
              <a:rPr lang="en-US" altLang="en-US" b="1"/>
              <a:t>Forum Holitorium </a:t>
            </a:r>
            <a:r>
              <a:rPr lang="el-GR" altLang="en-US" b="1"/>
              <a:t>εντοιχισμένοι στην εκκλησία του </a:t>
            </a:r>
            <a:r>
              <a:rPr lang="en-US" altLang="en-US" b="1"/>
              <a:t>San Nicola in Carcere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Forum Holitorium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Forum Holitor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378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 Box 5"/>
          <p:cNvSpPr txBox="1">
            <a:spLocks noChangeArrowheads="1"/>
          </p:cNvSpPr>
          <p:nvPr/>
        </p:nvSpPr>
        <p:spPr bwMode="auto">
          <a:xfrm>
            <a:off x="0" y="0"/>
            <a:ext cx="419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Forum Holitorium: </a:t>
            </a:r>
            <a:r>
              <a:rPr lang="el-GR" altLang="en-US" b="1"/>
              <a:t>ο βόρειος ναός</a:t>
            </a:r>
            <a:endParaRPr lang="en-US" alt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Forum Holitorium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Forum Holitorium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5"/>
          <p:cNvSpPr>
            <a:spLocks noChangeArrowheads="1"/>
          </p:cNvSpPr>
          <p:nvPr/>
        </p:nvSpPr>
        <p:spPr bwMode="auto">
          <a:xfrm rot="10800000" flipV="1">
            <a:off x="1066800" y="6216650"/>
            <a:ext cx="7359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l-GR" altLang="en-US" b="1">
                <a:solidFill>
                  <a:schemeClr val="bg1"/>
                </a:solidFill>
              </a:rPr>
              <a:t>Κίονες του νοτιότερου από τους 3 ναούς του </a:t>
            </a:r>
            <a:r>
              <a:rPr lang="en-US" altLang="en-US" b="1">
                <a:solidFill>
                  <a:schemeClr val="bg1"/>
                </a:solidFill>
              </a:rPr>
              <a:t>Forum Holitorium </a:t>
            </a:r>
            <a:r>
              <a:rPr lang="el-GR" altLang="en-US" b="1">
                <a:solidFill>
                  <a:schemeClr val="bg1"/>
                </a:solidFill>
              </a:rPr>
              <a:t>εντοιχισμένοι στην εκκλησία του </a:t>
            </a:r>
            <a:r>
              <a:rPr lang="en-US" altLang="en-US" b="1">
                <a:solidFill>
                  <a:schemeClr val="bg1"/>
                </a:solidFill>
              </a:rPr>
              <a:t>San Nicola in Carcere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Largo Argentina and surrounding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18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Oval 5"/>
          <p:cNvSpPr>
            <a:spLocks noChangeArrowheads="1"/>
          </p:cNvSpPr>
          <p:nvPr/>
        </p:nvSpPr>
        <p:spPr bwMode="auto">
          <a:xfrm>
            <a:off x="3581400" y="2895600"/>
            <a:ext cx="914400" cy="914400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Largo Argenti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75" y="677863"/>
            <a:ext cx="9128125" cy="618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5"/>
          <p:cNvSpPr txBox="1">
            <a:spLocks noChangeArrowheads="1"/>
          </p:cNvSpPr>
          <p:nvPr/>
        </p:nvSpPr>
        <p:spPr bwMode="auto">
          <a:xfrm>
            <a:off x="228600" y="228600"/>
            <a:ext cx="853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b="1"/>
              <a:t>Αεροφωτογραφία της </a:t>
            </a:r>
            <a:r>
              <a:rPr lang="en-US" altLang="en-US" b="1"/>
              <a:t>Area Sacra di Largo Argentina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1828800" y="6400800"/>
            <a:ext cx="571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/>
              <a:t>Forum </a:t>
            </a:r>
            <a:r>
              <a:rPr lang="en-US" altLang="en-US" b="1" dirty="0" err="1"/>
              <a:t>Romanum</a:t>
            </a:r>
            <a:r>
              <a:rPr lang="en-US" altLang="en-US" b="1" dirty="0"/>
              <a:t>: </a:t>
            </a:r>
            <a:r>
              <a:rPr lang="el-GR" altLang="en-US" b="1" dirty="0"/>
              <a:t>ναός του </a:t>
            </a:r>
            <a:r>
              <a:rPr lang="en-US" altLang="en-US" b="1" dirty="0"/>
              <a:t>Saturnus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4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Largo Argentina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5"/>
          <p:cNvSpPr>
            <a:spLocks noChangeArrowheads="1"/>
          </p:cNvSpPr>
          <p:nvPr/>
        </p:nvSpPr>
        <p:spPr bwMode="auto">
          <a:xfrm>
            <a:off x="304800" y="0"/>
            <a:ext cx="464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/>
              <a:t>Area Sacra di Largo Argentina </a:t>
            </a:r>
            <a:r>
              <a:rPr lang="el-GR" altLang="en-US" b="1"/>
              <a:t>από ΝΔ</a:t>
            </a:r>
            <a:endParaRPr lang="en-US" alt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Largo Argentina_pl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47577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Largo Argentina_temple B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ctangle 5"/>
          <p:cNvSpPr>
            <a:spLocks noChangeArrowheads="1"/>
          </p:cNvSpPr>
          <p:nvPr/>
        </p:nvSpPr>
        <p:spPr bwMode="auto">
          <a:xfrm>
            <a:off x="4343400" y="6491288"/>
            <a:ext cx="4800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bg1"/>
                </a:solidFill>
              </a:rPr>
              <a:t>Area Sacra di Largo Argentina: </a:t>
            </a:r>
            <a:r>
              <a:rPr lang="el-GR" altLang="en-US" b="1">
                <a:solidFill>
                  <a:schemeClr val="bg1"/>
                </a:solidFill>
              </a:rPr>
              <a:t>ο ναός </a:t>
            </a:r>
            <a:r>
              <a:rPr lang="en-US" altLang="en-US" b="1">
                <a:solidFill>
                  <a:schemeClr val="bg1"/>
                </a:solidFill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Largo Argentina_temple B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5"/>
          <p:cNvSpPr>
            <a:spLocks noChangeArrowheads="1"/>
          </p:cNvSpPr>
          <p:nvPr/>
        </p:nvSpPr>
        <p:spPr bwMode="auto">
          <a:xfrm>
            <a:off x="2971800" y="6491288"/>
            <a:ext cx="4572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bg1"/>
                </a:solidFill>
              </a:rPr>
              <a:t>Area Sacra di Largo Argentina: </a:t>
            </a:r>
            <a:r>
              <a:rPr lang="el-GR" altLang="en-US" b="1">
                <a:solidFill>
                  <a:schemeClr val="bg1"/>
                </a:solidFill>
              </a:rPr>
              <a:t>ο ναός </a:t>
            </a:r>
            <a:r>
              <a:rPr lang="en-US" altLang="en-US" b="1">
                <a:solidFill>
                  <a:schemeClr val="bg1"/>
                </a:solidFill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Largo Argentina_pl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47577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5" descr="Largo Argentina_temple C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Rectangle 6"/>
          <p:cNvSpPr>
            <a:spLocks noChangeArrowheads="1"/>
          </p:cNvSpPr>
          <p:nvPr/>
        </p:nvSpPr>
        <p:spPr bwMode="auto">
          <a:xfrm>
            <a:off x="3352800" y="6491288"/>
            <a:ext cx="4572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bg1"/>
                </a:solidFill>
              </a:rPr>
              <a:t>Area Sacra di Largo Argentina: </a:t>
            </a:r>
            <a:r>
              <a:rPr lang="el-GR" altLang="en-US" b="1">
                <a:solidFill>
                  <a:schemeClr val="bg1"/>
                </a:solidFill>
              </a:rPr>
              <a:t>ο ναός </a:t>
            </a:r>
            <a:r>
              <a:rPr lang="en-US" altLang="en-US" b="1">
                <a:solidFill>
                  <a:schemeClr val="bg1"/>
                </a:solidFill>
              </a:rPr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Largo Argentina_temple C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Rectangle 5"/>
          <p:cNvSpPr>
            <a:spLocks noChangeArrowheads="1"/>
          </p:cNvSpPr>
          <p:nvPr/>
        </p:nvSpPr>
        <p:spPr bwMode="auto">
          <a:xfrm>
            <a:off x="1600200" y="6491288"/>
            <a:ext cx="4572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bg1"/>
                </a:solidFill>
              </a:rPr>
              <a:t>Area Sacra di Largo Argentina: </a:t>
            </a:r>
            <a:r>
              <a:rPr lang="el-GR" altLang="en-US" b="1">
                <a:solidFill>
                  <a:schemeClr val="bg1"/>
                </a:solidFill>
              </a:rPr>
              <a:t>ο ναός </a:t>
            </a:r>
            <a:r>
              <a:rPr lang="en-US" altLang="en-US" b="1">
                <a:solidFill>
                  <a:schemeClr val="bg1"/>
                </a:solidFill>
              </a:rPr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Largo Argentina_temple C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Rectangle 5"/>
          <p:cNvSpPr>
            <a:spLocks noChangeArrowheads="1"/>
          </p:cNvSpPr>
          <p:nvPr/>
        </p:nvSpPr>
        <p:spPr bwMode="auto">
          <a:xfrm>
            <a:off x="1905000" y="0"/>
            <a:ext cx="457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bg1"/>
                </a:solidFill>
              </a:rPr>
              <a:t>Area Sacra di Largo Argentina: </a:t>
            </a:r>
            <a:r>
              <a:rPr lang="el-GR" altLang="en-US" b="1">
                <a:solidFill>
                  <a:schemeClr val="bg1"/>
                </a:solidFill>
              </a:rPr>
              <a:t>ο ναός </a:t>
            </a:r>
            <a:r>
              <a:rPr lang="en-US" altLang="en-US" b="1">
                <a:solidFill>
                  <a:schemeClr val="bg1"/>
                </a:solidFill>
              </a:rPr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Largo Argentina_pl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47577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Largo Argentina_temple 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5"/>
          <p:cNvSpPr>
            <a:spLocks noChangeArrowheads="1"/>
          </p:cNvSpPr>
          <p:nvPr/>
        </p:nvSpPr>
        <p:spPr bwMode="auto">
          <a:xfrm>
            <a:off x="2362200" y="6491288"/>
            <a:ext cx="4572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bg1"/>
                </a:solidFill>
              </a:rPr>
              <a:t>Area Sacra di Largo Argentina: </a:t>
            </a:r>
            <a:r>
              <a:rPr lang="el-GR" altLang="en-US" b="1">
                <a:solidFill>
                  <a:schemeClr val="bg1"/>
                </a:solidFill>
              </a:rPr>
              <a:t>ο ναός</a:t>
            </a:r>
            <a:r>
              <a:rPr lang="en-US" altLang="en-US" b="1">
                <a:solidFill>
                  <a:schemeClr val="bg1"/>
                </a:solidFill>
              </a:rPr>
              <a:t> 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400"/>
            <a:ext cx="9144000" cy="6096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09800" y="6400800"/>
            <a:ext cx="5857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b="1" dirty="0"/>
              <a:t>Forum </a:t>
            </a:r>
            <a:r>
              <a:rPr lang="en-US" altLang="en-US" b="1" dirty="0" err="1"/>
              <a:t>Romanum</a:t>
            </a:r>
            <a:r>
              <a:rPr lang="en-US" altLang="en-US" b="1" dirty="0"/>
              <a:t>: </a:t>
            </a:r>
            <a:r>
              <a:rPr lang="el-GR" altLang="en-US" b="1" dirty="0" smtClean="0"/>
              <a:t>πρόσοψη του ναού </a:t>
            </a:r>
            <a:r>
              <a:rPr lang="el-GR" altLang="en-US" b="1" dirty="0"/>
              <a:t>του </a:t>
            </a:r>
            <a:r>
              <a:rPr lang="en-US" altLang="en-US" b="1" dirty="0"/>
              <a:t>Saturnus</a:t>
            </a:r>
          </a:p>
        </p:txBody>
      </p:sp>
    </p:spTree>
    <p:extLst>
      <p:ext uri="{BB962C8B-B14F-4D97-AF65-F5344CB8AC3E}">
        <p14:creationId xmlns:p14="http://schemas.microsoft.com/office/powerpoint/2010/main" val="195611182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Largo Argentina_temple A (detail)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5"/>
          <p:cNvSpPr>
            <a:spLocks noChangeArrowheads="1"/>
          </p:cNvSpPr>
          <p:nvPr/>
        </p:nvSpPr>
        <p:spPr bwMode="auto">
          <a:xfrm>
            <a:off x="2971800" y="6491288"/>
            <a:ext cx="4572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bg1"/>
                </a:solidFill>
              </a:rPr>
              <a:t>Area Sacra di Largo Argentina: </a:t>
            </a:r>
            <a:r>
              <a:rPr lang="el-GR" altLang="en-US" b="1">
                <a:solidFill>
                  <a:schemeClr val="bg1"/>
                </a:solidFill>
              </a:rPr>
              <a:t>ο ναός </a:t>
            </a:r>
            <a:r>
              <a:rPr lang="en-US" altLang="en-US" b="1">
                <a:solidFill>
                  <a:schemeClr val="bg1"/>
                </a:solidFill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Largo Argentina_pl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47577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Largo Argentina_temple D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Rectangle 5"/>
          <p:cNvSpPr>
            <a:spLocks noChangeArrowheads="1"/>
          </p:cNvSpPr>
          <p:nvPr/>
        </p:nvSpPr>
        <p:spPr bwMode="auto">
          <a:xfrm>
            <a:off x="0" y="6491288"/>
            <a:ext cx="4572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bg1"/>
                </a:solidFill>
              </a:rPr>
              <a:t>Area Sacra di Largo Argentina: </a:t>
            </a:r>
            <a:r>
              <a:rPr lang="el-GR" altLang="en-US" b="1">
                <a:solidFill>
                  <a:schemeClr val="bg1"/>
                </a:solidFill>
              </a:rPr>
              <a:t>ο ναός </a:t>
            </a:r>
            <a:r>
              <a:rPr lang="en-US" altLang="en-US" b="1">
                <a:solidFill>
                  <a:schemeClr val="bg1"/>
                </a:solidFill>
              </a:rPr>
              <a:t>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 descr="Largo Argentina_cross sec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5" descr="Largo Argentina_temple C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 descr="pons Aemiliu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 Box 5"/>
          <p:cNvSpPr txBox="1">
            <a:spLocks noChangeArrowheads="1"/>
          </p:cNvSpPr>
          <p:nvPr/>
        </p:nvSpPr>
        <p:spPr bwMode="auto">
          <a:xfrm>
            <a:off x="609600" y="0"/>
            <a:ext cx="487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Pons Aemilius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 descr="Cloaca maxi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-17463"/>
            <a:ext cx="86106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Aquae Roma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6824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5" descr="Aqua Marc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482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 descr="Aqueducts_Porta Maggiore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 Box 5"/>
          <p:cNvSpPr txBox="1">
            <a:spLocks noChangeArrowheads="1"/>
          </p:cNvSpPr>
          <p:nvPr/>
        </p:nvSpPr>
        <p:spPr bwMode="auto">
          <a:xfrm>
            <a:off x="838200" y="0"/>
            <a:ext cx="6705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Spes Vetus (Porta Maggiore): </a:t>
            </a:r>
            <a:r>
              <a:rPr lang="el-GR" altLang="en-US" b="1"/>
              <a:t>οι αγωγοί των υδραγωγείων</a:t>
            </a:r>
            <a:endParaRPr lang="en-US" alt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384" y="277368"/>
            <a:ext cx="9144000" cy="6096000"/>
          </a:xfrm>
          <a:prstGeom prst="rect">
            <a:avLst/>
          </a:prstGeom>
        </p:spPr>
      </p:pic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4547616" y="6476047"/>
            <a:ext cx="42322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/>
              <a:t>Forum </a:t>
            </a:r>
            <a:r>
              <a:rPr lang="en-US" altLang="en-US" b="1" dirty="0" err="1"/>
              <a:t>Romanum</a:t>
            </a:r>
            <a:r>
              <a:rPr lang="en-US" altLang="en-US" b="1" dirty="0"/>
              <a:t>: </a:t>
            </a:r>
            <a:r>
              <a:rPr lang="el-GR" altLang="en-US" b="1" dirty="0"/>
              <a:t>ναός του Κάστορα</a:t>
            </a:r>
            <a:endParaRPr lang="en-US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" descr="Aqueducts_Porta Maggiore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19600" y="4191000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Aqua Marcia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 descr="Horreae_map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5026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 descr="Porticus Aemilia_axonometric pl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5344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 descr="Porticus Aemil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84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860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0" y="6400800"/>
            <a:ext cx="6248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Τμήμα της </a:t>
            </a:r>
            <a:r>
              <a:rPr lang="en-US" dirty="0" err="1" smtClean="0"/>
              <a:t>Porticus</a:t>
            </a:r>
            <a:r>
              <a:rPr lang="en-US" dirty="0" smtClean="0"/>
              <a:t> </a:t>
            </a:r>
            <a:r>
              <a:rPr lang="en-US" dirty="0" err="1" smtClean="0"/>
              <a:t>Aemilia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4" descr="Horreae_marble pla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59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5" descr="Porticus Aemilia_coin of 65 B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363" y="1066800"/>
            <a:ext cx="4211637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4" descr="Horrea Galba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orreae_map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5026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4" descr="Opus caementic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377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 descr="Palatine_SW corn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5514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99060"/>
            <a:ext cx="6272784" cy="67528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53200" y="5105400"/>
            <a:ext cx="2438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Αναπαράσταση της πρόσοψης του ναού του Κάστορα και του Πολυδεύκη (2</a:t>
            </a:r>
            <a:r>
              <a:rPr lang="el-GR" baseline="30000" dirty="0" smtClean="0"/>
              <a:t>ος</a:t>
            </a:r>
            <a:r>
              <a:rPr lang="el-GR" dirty="0" smtClean="0"/>
              <a:t> αι. μ.Χ.)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6936184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4" descr="Palatine_Temple of Magna Mater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Text Box 5"/>
          <p:cNvSpPr txBox="1">
            <a:spLocks noChangeArrowheads="1"/>
          </p:cNvSpPr>
          <p:nvPr/>
        </p:nvSpPr>
        <p:spPr bwMode="auto">
          <a:xfrm>
            <a:off x="1905000" y="6461125"/>
            <a:ext cx="6553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n-US" sz="2000" b="1">
                <a:solidFill>
                  <a:schemeClr val="bg1"/>
                </a:solidFill>
              </a:rPr>
              <a:t>Το </a:t>
            </a:r>
            <a:r>
              <a:rPr lang="en-US" altLang="en-US" sz="2000" b="1">
                <a:solidFill>
                  <a:schemeClr val="bg1"/>
                </a:solidFill>
              </a:rPr>
              <a:t>podim </a:t>
            </a:r>
            <a:r>
              <a:rPr lang="el-GR" altLang="en-US" sz="2000" b="1">
                <a:solidFill>
                  <a:schemeClr val="bg1"/>
                </a:solidFill>
              </a:rPr>
              <a:t>του ναού της Μ</a:t>
            </a:r>
            <a:r>
              <a:rPr lang="en-US" altLang="en-US" sz="2000" b="1">
                <a:solidFill>
                  <a:schemeClr val="bg1"/>
                </a:solidFill>
              </a:rPr>
              <a:t>agna Mater </a:t>
            </a:r>
            <a:r>
              <a:rPr lang="el-GR" altLang="en-US" sz="2000" b="1">
                <a:solidFill>
                  <a:schemeClr val="bg1"/>
                </a:solidFill>
              </a:rPr>
              <a:t>στον Παλατίνο</a:t>
            </a:r>
            <a:endParaRPr lang="en-US" altLang="en-US" sz="20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4" descr="Opus incert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44000" cy="407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4" descr="Opus reticulat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78013"/>
            <a:ext cx="9144000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4" descr="Campus Martius_porticus and circus flaminiu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22275"/>
            <a:ext cx="9144000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4" descr="Forum Romanum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781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4" descr="Basilica Aemil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68338"/>
            <a:ext cx="9144000" cy="618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Text Box 5"/>
          <p:cNvSpPr txBox="1">
            <a:spLocks noChangeArrowheads="1"/>
          </p:cNvSpPr>
          <p:nvPr/>
        </p:nvSpPr>
        <p:spPr bwMode="auto">
          <a:xfrm>
            <a:off x="1600200" y="0"/>
            <a:ext cx="609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Forum Romanum: </a:t>
            </a:r>
            <a:r>
              <a:rPr lang="el-GR" altLang="en-US" b="1"/>
              <a:t>η </a:t>
            </a:r>
            <a:r>
              <a:rPr lang="en-US" altLang="en-US" b="1"/>
              <a:t>basilica Fulvia (Aemilia)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4" descr="Forum Romanum_basilica Fulvia-Aemili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Rectangle 5"/>
          <p:cNvSpPr>
            <a:spLocks noChangeArrowheads="1"/>
          </p:cNvSpPr>
          <p:nvPr/>
        </p:nvSpPr>
        <p:spPr bwMode="auto">
          <a:xfrm>
            <a:off x="2057400" y="0"/>
            <a:ext cx="5010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Forum Romanum: </a:t>
            </a:r>
            <a:r>
              <a:rPr lang="el-GR" altLang="en-US" b="1"/>
              <a:t>η </a:t>
            </a:r>
            <a:r>
              <a:rPr lang="en-US" altLang="en-US" b="1"/>
              <a:t>basilica Fulvia (Aemilia)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4" descr="Basilica Aemilia_early remai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8138"/>
            <a:ext cx="9144000" cy="651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4" descr="Basilica Aemilia_Augustan faca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-23813"/>
            <a:ext cx="8077200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4" descr="Domus Ital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573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Προεπιλεγμένη σχεδίαση">
  <a:themeElements>
    <a:clrScheme name="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Προεπιλεγμένη σχεδίαση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1422</TotalTime>
  <Words>551</Words>
  <Application>Microsoft Office PowerPoint</Application>
  <PresentationFormat>On-screen Show (4:3)</PresentationFormat>
  <Paragraphs>140</Paragraphs>
  <Slides>102</Slides>
  <Notes>77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04" baseType="lpstr">
      <vt:lpstr>Arial</vt:lpstr>
      <vt:lpstr>Προεπιλεγμένη σχεδίαση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Yannis Lolos</dc:creator>
  <cp:lastModifiedBy>ylolos</cp:lastModifiedBy>
  <cp:revision>58</cp:revision>
  <dcterms:created xsi:type="dcterms:W3CDTF">2009-03-24T12:07:19Z</dcterms:created>
  <dcterms:modified xsi:type="dcterms:W3CDTF">2018-10-18T12:43:56Z</dcterms:modified>
</cp:coreProperties>
</file>