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71"/>
  </p:notesMasterIdLst>
  <p:handoutMasterIdLst>
    <p:handoutMasterId r:id="rId72"/>
  </p:handoutMasterIdLst>
  <p:sldIdLst>
    <p:sldId id="384" r:id="rId2"/>
    <p:sldId id="335" r:id="rId3"/>
    <p:sldId id="300" r:id="rId4"/>
    <p:sldId id="301" r:id="rId5"/>
    <p:sldId id="361" r:id="rId6"/>
    <p:sldId id="358" r:id="rId7"/>
    <p:sldId id="362" r:id="rId8"/>
    <p:sldId id="363" r:id="rId9"/>
    <p:sldId id="334" r:id="rId10"/>
    <p:sldId id="302" r:id="rId11"/>
    <p:sldId id="359" r:id="rId12"/>
    <p:sldId id="360" r:id="rId13"/>
    <p:sldId id="258" r:id="rId14"/>
    <p:sldId id="330" r:id="rId15"/>
    <p:sldId id="331" r:id="rId16"/>
    <p:sldId id="332" r:id="rId17"/>
    <p:sldId id="324" r:id="rId18"/>
    <p:sldId id="304" r:id="rId19"/>
    <p:sldId id="373" r:id="rId20"/>
    <p:sldId id="333" r:id="rId21"/>
    <p:sldId id="305" r:id="rId22"/>
    <p:sldId id="323" r:id="rId23"/>
    <p:sldId id="314" r:id="rId24"/>
    <p:sldId id="307" r:id="rId25"/>
    <p:sldId id="329" r:id="rId26"/>
    <p:sldId id="308" r:id="rId27"/>
    <p:sldId id="315" r:id="rId28"/>
    <p:sldId id="309" r:id="rId29"/>
    <p:sldId id="340" r:id="rId30"/>
    <p:sldId id="344" r:id="rId31"/>
    <p:sldId id="339" r:id="rId32"/>
    <p:sldId id="341" r:id="rId33"/>
    <p:sldId id="338" r:id="rId34"/>
    <p:sldId id="364" r:id="rId35"/>
    <p:sldId id="336" r:id="rId36"/>
    <p:sldId id="342" r:id="rId37"/>
    <p:sldId id="311" r:id="rId38"/>
    <p:sldId id="365" r:id="rId39"/>
    <p:sldId id="312" r:id="rId40"/>
    <p:sldId id="271" r:id="rId41"/>
    <p:sldId id="346" r:id="rId42"/>
    <p:sldId id="327" r:id="rId43"/>
    <p:sldId id="343" r:id="rId44"/>
    <p:sldId id="347" r:id="rId45"/>
    <p:sldId id="348" r:id="rId46"/>
    <p:sldId id="366" r:id="rId47"/>
    <p:sldId id="349" r:id="rId48"/>
    <p:sldId id="350" r:id="rId49"/>
    <p:sldId id="351" r:id="rId50"/>
    <p:sldId id="352" r:id="rId51"/>
    <p:sldId id="353" r:id="rId52"/>
    <p:sldId id="367" r:id="rId53"/>
    <p:sldId id="354" r:id="rId54"/>
    <p:sldId id="368" r:id="rId55"/>
    <p:sldId id="355" r:id="rId56"/>
    <p:sldId id="369" r:id="rId57"/>
    <p:sldId id="356" r:id="rId58"/>
    <p:sldId id="357" r:id="rId59"/>
    <p:sldId id="374" r:id="rId60"/>
    <p:sldId id="375" r:id="rId61"/>
    <p:sldId id="377" r:id="rId62"/>
    <p:sldId id="376" r:id="rId63"/>
    <p:sldId id="378" r:id="rId64"/>
    <p:sldId id="379" r:id="rId65"/>
    <p:sldId id="385" r:id="rId66"/>
    <p:sldId id="386" r:id="rId67"/>
    <p:sldId id="387" r:id="rId68"/>
    <p:sldId id="381" r:id="rId69"/>
    <p:sldId id="382" r:id="rId70"/>
  </p:sldIdLst>
  <p:sldSz cx="9144000" cy="6858000" type="screen4x3"/>
  <p:notesSz cx="6858000" cy="9144000"/>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799" autoAdjust="0"/>
    <p:restoredTop sz="94660"/>
  </p:normalViewPr>
  <p:slideViewPr>
    <p:cSldViewPr>
      <p:cViewPr varScale="1">
        <p:scale>
          <a:sx n="84" d="100"/>
          <a:sy n="84" d="100"/>
        </p:scale>
        <p:origin x="96" y="5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6A1BC85-9584-4F1A-929B-388B0F50B90A}" type="datetimeFigureOut">
              <a:rPr lang="en-US" altLang="el-GR"/>
              <a:pPr/>
              <a:t>7/7/2015</a:t>
            </a:fld>
            <a:endParaRPr lang="en-US" alt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4C972C9-B21C-48B4-9E0E-89084165F43A}" type="slidenum">
              <a:rPr lang="en-US" altLang="el-GR"/>
              <a:pPr/>
              <a:t>‹#›</a:t>
            </a:fld>
            <a:endParaRPr lang="en-US" altLang="el-GR"/>
          </a:p>
        </p:txBody>
      </p:sp>
    </p:spTree>
    <p:extLst>
      <p:ext uri="{BB962C8B-B14F-4D97-AF65-F5344CB8AC3E}">
        <p14:creationId xmlns:p14="http://schemas.microsoft.com/office/powerpoint/2010/main" val="22940546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S PGothic" charset="0"/>
                <a:cs typeface="MS PGothic"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92CBDA0-EAD9-4A70-8751-BDBCCF124565}" type="datetimeFigureOut">
              <a:rPr lang="en-US" altLang="el-GR"/>
              <a:pPr/>
              <a:t>7/7/2015</a:t>
            </a:fld>
            <a:endParaRPr lang="en-US" alt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Click to edit Master text styles</a:t>
            </a:r>
          </a:p>
          <a:p>
            <a:pPr lvl="1"/>
            <a:r>
              <a:rPr lang="el-GR" noProof="0" smtClean="0"/>
              <a:t>Second level</a:t>
            </a:r>
          </a:p>
          <a:p>
            <a:pPr lvl="2"/>
            <a:r>
              <a:rPr lang="el-GR" noProof="0" smtClean="0"/>
              <a:t>Third level</a:t>
            </a:r>
          </a:p>
          <a:p>
            <a:pPr lvl="3"/>
            <a:r>
              <a:rPr lang="el-GR" noProof="0" smtClean="0"/>
              <a:t>Fourth level</a:t>
            </a:r>
          </a:p>
          <a:p>
            <a:pPr lvl="4"/>
            <a:r>
              <a:rPr lang="el-GR"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S PGothic" charset="0"/>
                <a:cs typeface="MS PGothic"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66E1E60-E14D-4897-B529-4D67B8FAA038}" type="slidenum">
              <a:rPr lang="en-US" altLang="el-GR"/>
              <a:pPr/>
              <a:t>‹#›</a:t>
            </a:fld>
            <a:endParaRPr lang="en-US" altLang="el-GR"/>
          </a:p>
        </p:txBody>
      </p:sp>
    </p:spTree>
    <p:extLst>
      <p:ext uri="{BB962C8B-B14F-4D97-AF65-F5344CB8AC3E}">
        <p14:creationId xmlns:p14="http://schemas.microsoft.com/office/powerpoint/2010/main" val="254702522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Θέση εικόνας διαφάνειας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5362" name="Θέση σημειώσεων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marL="171450" indent="-171450">
              <a:buFontTx/>
              <a:buChar char="•"/>
            </a:pPr>
            <a:endParaRPr lang="en-US">
              <a:solidFill>
                <a:srgbClr val="FF0000"/>
              </a:solidFill>
              <a:latin typeface="Calibri" charset="0"/>
              <a:ea typeface="MS PGothic" charset="0"/>
            </a:endParaRPr>
          </a:p>
        </p:txBody>
      </p:sp>
      <p:sp>
        <p:nvSpPr>
          <p:cNvPr id="15363" name="Θέση αριθμού διαφάνειας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charset="0"/>
                <a:cs typeface="MS PGothic" charset="0"/>
              </a:defRPr>
            </a:lvl1pPr>
            <a:lvl2pPr marL="742950" indent="-285750">
              <a:defRPr sz="2400">
                <a:solidFill>
                  <a:schemeClr val="tx1"/>
                </a:solidFill>
                <a:latin typeface="Arial" charset="0"/>
                <a:ea typeface="MS PGothic" charset="0"/>
                <a:cs typeface="MS PGothic" charset="0"/>
              </a:defRPr>
            </a:lvl2pPr>
            <a:lvl3pPr marL="1143000" indent="-228600">
              <a:defRPr sz="2400">
                <a:solidFill>
                  <a:schemeClr val="tx1"/>
                </a:solidFill>
                <a:latin typeface="Arial" charset="0"/>
                <a:ea typeface="MS PGothic" charset="0"/>
                <a:cs typeface="MS PGothic" charset="0"/>
              </a:defRPr>
            </a:lvl3pPr>
            <a:lvl4pPr marL="1600200" indent="-228600">
              <a:defRPr sz="2400">
                <a:solidFill>
                  <a:schemeClr val="tx1"/>
                </a:solidFill>
                <a:latin typeface="Arial" charset="0"/>
                <a:ea typeface="MS PGothic" charset="0"/>
                <a:cs typeface="MS PGothic" charset="0"/>
              </a:defRPr>
            </a:lvl4pPr>
            <a:lvl5pPr marL="2057400" indent="-22860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C0D3FCFC-C225-6C42-80C4-E285C5D498D1}" type="slidenum">
              <a:rPr lang="el-GR" sz="1200"/>
              <a:pPr/>
              <a:t>1</a:t>
            </a:fld>
            <a:endParaRPr lang="el-GR" sz="1200"/>
          </a:p>
        </p:txBody>
      </p:sp>
    </p:spTree>
    <p:extLst>
      <p:ext uri="{BB962C8B-B14F-4D97-AF65-F5344CB8AC3E}">
        <p14:creationId xmlns:p14="http://schemas.microsoft.com/office/powerpoint/2010/main" val="1756376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67</a:t>
            </a:fld>
            <a:endParaRPr lang="el-GR"/>
          </a:p>
        </p:txBody>
      </p:sp>
    </p:spTree>
    <p:extLst>
      <p:ext uri="{BB962C8B-B14F-4D97-AF65-F5344CB8AC3E}">
        <p14:creationId xmlns:p14="http://schemas.microsoft.com/office/powerpoint/2010/main" val="2010862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952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6E444F6-B816-463F-A968-F55A0BE5BB45}" type="slidenum">
              <a:rPr lang="el-GR" altLang="el-GR" sz="1200"/>
              <a:pPr/>
              <a:t>68</a:t>
            </a:fld>
            <a:endParaRPr lang="el-GR" altLang="el-GR" sz="1200"/>
          </a:p>
        </p:txBody>
      </p:sp>
    </p:spTree>
    <p:extLst>
      <p:ext uri="{BB962C8B-B14F-4D97-AF65-F5344CB8AC3E}">
        <p14:creationId xmlns:p14="http://schemas.microsoft.com/office/powerpoint/2010/main" val="1848879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962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8B3EB31-5F6F-47A6-8D89-D07D3EA69FF3}" type="slidenum">
              <a:rPr lang="el-GR" altLang="el-GR" sz="1200"/>
              <a:pPr/>
              <a:t>69</a:t>
            </a:fld>
            <a:endParaRPr lang="el-GR" altLang="el-GR" sz="1200"/>
          </a:p>
        </p:txBody>
      </p:sp>
    </p:spTree>
    <p:extLst>
      <p:ext uri="{BB962C8B-B14F-4D97-AF65-F5344CB8AC3E}">
        <p14:creationId xmlns:p14="http://schemas.microsoft.com/office/powerpoint/2010/main" val="67962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366E1E60-E14D-4897-B529-4D67B8FAA038}" type="slidenum">
              <a:rPr lang="en-US" altLang="el-GR" smtClean="0"/>
              <a:pPr/>
              <a:t>2</a:t>
            </a:fld>
            <a:endParaRPr lang="en-US" altLang="el-GR"/>
          </a:p>
        </p:txBody>
      </p:sp>
    </p:spTree>
    <p:extLst>
      <p:ext uri="{BB962C8B-B14F-4D97-AF65-F5344CB8AC3E}">
        <p14:creationId xmlns:p14="http://schemas.microsoft.com/office/powerpoint/2010/main" val="241322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Για τους παχύσαρκους, η ποιότητα ζωής είναι σαφώς μειωμένη αλλά και  συντομότερη, αφού εμφανίζουν συχνότερα πολλές και σημαντικές επιπλοκές υγείας, συγκρινόμενοι με άτομα φυσιολογικού βάρους</a:t>
            </a:r>
            <a:r>
              <a:rPr lang="el-GR" altLang="el-GR" sz="1000" smtClean="0"/>
              <a:t>.</a:t>
            </a:r>
            <a:r>
              <a:rPr lang="el-GR" altLang="el-GR" sz="1600" smtClean="0"/>
              <a:t> </a:t>
            </a:r>
          </a:p>
          <a:p>
            <a:pPr eaLnBrk="1" hangingPunct="1">
              <a:spcBef>
                <a:spcPct val="0"/>
              </a:spcBef>
            </a:pPr>
            <a:endParaRPr lang="en-US" altLang="el-GR" smtClean="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961BE4-D17D-4C93-A0FE-41202CB74D24}" type="slidenum">
              <a:rPr lang="en-US" altLang="el-GR" sz="1200"/>
              <a:pPr/>
              <a:t>3</a:t>
            </a:fld>
            <a:endParaRPr lang="en-US" altLang="el-GR" sz="1200"/>
          </a:p>
        </p:txBody>
      </p:sp>
    </p:spTree>
    <p:extLst>
      <p:ext uri="{BB962C8B-B14F-4D97-AF65-F5344CB8AC3E}">
        <p14:creationId xmlns:p14="http://schemas.microsoft.com/office/powerpoint/2010/main" val="1892654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σχετικά με την πληθυσμιακή ανάλυση των καμπύλων αύξησης Ελλήνων παιδιών και εφήβων,</a:t>
            </a:r>
          </a:p>
          <a:p>
            <a:pPr eaLnBrk="1" hangingPunct="1">
              <a:spcBef>
                <a:spcPct val="0"/>
              </a:spcBef>
            </a:pPr>
            <a:r>
              <a:rPr lang="el-GR" altLang="el-GR" smtClean="0"/>
              <a:t>Από αυτό προκύπτει ότι τα Ελληνόπουλα έχουν τα πρωτεία παγκοσμίως στην παιδική παχυσαρκία</a:t>
            </a:r>
            <a:endParaRPr lang="en-US" altLang="el-GR" smtClean="0"/>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1C85491-4BFE-4E8C-8626-FA952068B01E}" type="slidenum">
              <a:rPr lang="en-US" altLang="el-GR" sz="1200"/>
              <a:pPr/>
              <a:t>18</a:t>
            </a:fld>
            <a:endParaRPr lang="en-US" altLang="el-GR" sz="1200"/>
          </a:p>
        </p:txBody>
      </p:sp>
    </p:spTree>
    <p:extLst>
      <p:ext uri="{BB962C8B-B14F-4D97-AF65-F5344CB8AC3E}">
        <p14:creationId xmlns:p14="http://schemas.microsoft.com/office/powerpoint/2010/main" val="1760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βασικό πλεονέκτημα της ηλικίας αυτής όπου η αύξηση της μυϊκής μάζας συνεπάγεται αυξημένες ανάγκες και δαπάνες ενέργειας ενώ το βασικό μειονέκτημα αποτελεί για τα προεφηβικά παιδιά συνδέεται σε μεγαλύτερο βαθμό με την παχυσαρκία των γονέων.</a:t>
            </a:r>
          </a:p>
          <a:p>
            <a:pPr eaLnBrk="1" hangingPunct="1">
              <a:spcBef>
                <a:spcPct val="0"/>
              </a:spcBef>
            </a:pPr>
            <a:endParaRPr lang="el-GR" altLang="el-GR" smtClean="0"/>
          </a:p>
          <a:p>
            <a:pPr eaLnBrk="1" hangingPunct="1">
              <a:spcBef>
                <a:spcPct val="0"/>
              </a:spcBef>
            </a:pPr>
            <a:endParaRPr lang="en-US" altLang="el-GR" smtClean="0"/>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693FF5-DCA6-48DD-8856-CB3129CA9F54}" type="slidenum">
              <a:rPr lang="en-US" altLang="el-GR" sz="1200"/>
              <a:pPr/>
              <a:t>21</a:t>
            </a:fld>
            <a:endParaRPr lang="en-US" altLang="el-GR" sz="1200"/>
          </a:p>
        </p:txBody>
      </p:sp>
    </p:spTree>
    <p:extLst>
      <p:ext uri="{BB962C8B-B14F-4D97-AF65-F5344CB8AC3E}">
        <p14:creationId xmlns:p14="http://schemas.microsoft.com/office/powerpoint/2010/main" val="14103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Το είδος της κληρονομικότητας που σχετίζεται με την παιδική παχυσαρκία αφορά γονίδια τα οποία κάνουν κάποιον πιο «ευάλωτο» στο να αναπτύξει ένα συγκεκριμένο τύπο σώματος. Είναι πιθανό ότι πολλά γονίδια επιδρούν στο φαινότυπο της παχυσαρκίας του οποίου η τελική έκφραση είναι το αποτέλεσμα της αλληλεπίδρασης γονιδίων και περιβάλλοντος.</a:t>
            </a:r>
          </a:p>
          <a:p>
            <a:pPr eaLnBrk="1" hangingPunct="1">
              <a:spcBef>
                <a:spcPct val="0"/>
              </a:spcBef>
            </a:pPr>
            <a:endParaRPr lang="el-GR" altLang="el-GR" smtClean="0"/>
          </a:p>
          <a:p>
            <a:pPr eaLnBrk="1" hangingPunct="1">
              <a:spcBef>
                <a:spcPct val="0"/>
              </a:spcBef>
            </a:pPr>
            <a:r>
              <a:rPr lang="el-GR" altLang="el-GR" smtClean="0"/>
              <a:t>Οι παχύσαρκοι γονείς δημιουργούν διαφορετικό διατροφικό περιβάλλον για τα παιδιά τους και έτσι ενθαρρύνουν ή κάνουν εύκολη την επιλογή τροφών πλούσιων σε λιπαρά.</a:t>
            </a:r>
          </a:p>
          <a:p>
            <a:pPr eaLnBrk="1" hangingPunct="1">
              <a:spcBef>
                <a:spcPct val="0"/>
              </a:spcBef>
            </a:pPr>
            <a:endParaRPr lang="el-GR" altLang="el-GR" smtClean="0"/>
          </a:p>
          <a:p>
            <a:pPr eaLnBrk="1" hangingPunct="1">
              <a:spcBef>
                <a:spcPct val="0"/>
              </a:spcBef>
            </a:pPr>
            <a:endParaRPr lang="en-US" altLang="el-GR" smtClean="0"/>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592149C-4334-40AD-8374-BCAA1DB81B03}" type="slidenum">
              <a:rPr lang="en-US" altLang="el-GR" sz="1200"/>
              <a:pPr/>
              <a:t>26</a:t>
            </a:fld>
            <a:endParaRPr lang="en-US" altLang="el-GR" sz="1200"/>
          </a:p>
        </p:txBody>
      </p:sp>
    </p:spTree>
    <p:extLst>
      <p:ext uri="{BB962C8B-B14F-4D97-AF65-F5344CB8AC3E}">
        <p14:creationId xmlns:p14="http://schemas.microsoft.com/office/powerpoint/2010/main" val="1428181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l-GR" altLang="el-GR" smtClean="0"/>
              <a:t>γεγονός που συχνά οδηγεί σε έλλειψη κινήτρων και θέτει τα παιδιά σε ένα φαύλο κύκλο μη ισορροπημένης διατροφής και κακής εικόνας σώματος.</a:t>
            </a:r>
          </a:p>
          <a:p>
            <a:pPr eaLnBrk="1" hangingPunct="1">
              <a:spcBef>
                <a:spcPct val="0"/>
              </a:spcBef>
            </a:pPr>
            <a:endParaRPr lang="en-US" altLang="el-GR" smtClean="0"/>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2B69B8C-5EE1-45BE-B219-84B908DC3DE4}" type="slidenum">
              <a:rPr lang="en-US" altLang="el-GR" sz="1200"/>
              <a:pPr/>
              <a:t>28</a:t>
            </a:fld>
            <a:endParaRPr lang="en-US" altLang="el-GR" sz="1200"/>
          </a:p>
        </p:txBody>
      </p:sp>
    </p:spTree>
    <p:extLst>
      <p:ext uri="{BB962C8B-B14F-4D97-AF65-F5344CB8AC3E}">
        <p14:creationId xmlns:p14="http://schemas.microsoft.com/office/powerpoint/2010/main" val="4009288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65</a:t>
            </a:fld>
            <a:endParaRPr lang="el-GR"/>
          </a:p>
        </p:txBody>
      </p:sp>
    </p:spTree>
    <p:extLst>
      <p:ext uri="{BB962C8B-B14F-4D97-AF65-F5344CB8AC3E}">
        <p14:creationId xmlns:p14="http://schemas.microsoft.com/office/powerpoint/2010/main" val="2656546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66</a:t>
            </a:fld>
            <a:endParaRPr lang="el-GR"/>
          </a:p>
        </p:txBody>
      </p:sp>
    </p:spTree>
    <p:extLst>
      <p:ext uri="{BB962C8B-B14F-4D97-AF65-F5344CB8AC3E}">
        <p14:creationId xmlns:p14="http://schemas.microsoft.com/office/powerpoint/2010/main" val="492638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lvl1pPr>
              <a:defRPr b="1">
                <a:solidFill>
                  <a:srgbClr val="0070C0"/>
                </a:solidFill>
              </a:defRPr>
            </a:lvl1pPr>
          </a:lstStyle>
          <a:p>
            <a:r>
              <a:rPr lang="el-GR" smtClean="0"/>
              <a:t>Στυλ κύριου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ltLang="el-GR"/>
          </a:p>
        </p:txBody>
      </p:sp>
      <p:sp>
        <p:nvSpPr>
          <p:cNvPr id="5" name="4 - Θέση υποσέλιδου"/>
          <p:cNvSpPr>
            <a:spLocks noGrp="1"/>
          </p:cNvSpPr>
          <p:nvPr>
            <p:ph type="ftr" sz="quarter" idx="11"/>
          </p:nvPr>
        </p:nvSpPr>
        <p:spPr/>
        <p:txBody>
          <a:bodyPr/>
          <a:lstStyle>
            <a:lvl1pPr>
              <a:defRPr/>
            </a:lvl1pPr>
          </a:lstStyle>
          <a:p>
            <a:pPr>
              <a:defRPr/>
            </a:pPr>
            <a:endParaRPr lang="el-GR" altLang="el-GR"/>
          </a:p>
        </p:txBody>
      </p:sp>
      <p:sp>
        <p:nvSpPr>
          <p:cNvPr id="6" name="5 - Θέση αριθμού διαφάνειας"/>
          <p:cNvSpPr>
            <a:spLocks noGrp="1"/>
          </p:cNvSpPr>
          <p:nvPr>
            <p:ph type="sldNum" sz="quarter" idx="12"/>
          </p:nvPr>
        </p:nvSpPr>
        <p:spPr/>
        <p:txBody>
          <a:bodyPr/>
          <a:lstStyle>
            <a:lvl1pPr>
              <a:defRPr/>
            </a:lvl1pPr>
          </a:lstStyle>
          <a:p>
            <a:fld id="{F493EA6A-503A-45F2-ADFF-4F6BEA0C7259}" type="slidenum">
              <a:rPr lang="el-GR" altLang="el-GR" smtClean="0"/>
              <a:pPr/>
              <a:t>‹#›</a:t>
            </a:fld>
            <a:endParaRPr lang="el-GR" altLang="el-GR"/>
          </a:p>
        </p:txBody>
      </p:sp>
    </p:spTree>
    <p:extLst>
      <p:ext uri="{BB962C8B-B14F-4D97-AF65-F5344CB8AC3E}">
        <p14:creationId xmlns:p14="http://schemas.microsoft.com/office/powerpoint/2010/main" val="114544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ltLang="el-GR"/>
          </a:p>
        </p:txBody>
      </p:sp>
      <p:sp>
        <p:nvSpPr>
          <p:cNvPr id="5" name="4 - Θέση υποσέλιδου"/>
          <p:cNvSpPr>
            <a:spLocks noGrp="1"/>
          </p:cNvSpPr>
          <p:nvPr>
            <p:ph type="ftr" sz="quarter" idx="11"/>
          </p:nvPr>
        </p:nvSpPr>
        <p:spPr/>
        <p:txBody>
          <a:bodyPr/>
          <a:lstStyle>
            <a:lvl1pPr>
              <a:defRPr/>
            </a:lvl1pPr>
          </a:lstStyle>
          <a:p>
            <a:pPr>
              <a:defRPr/>
            </a:pPr>
            <a:endParaRPr lang="el-GR" altLang="el-GR"/>
          </a:p>
        </p:txBody>
      </p:sp>
      <p:sp>
        <p:nvSpPr>
          <p:cNvPr id="6" name="5 - Θέση αριθμού διαφάνειας"/>
          <p:cNvSpPr>
            <a:spLocks noGrp="1"/>
          </p:cNvSpPr>
          <p:nvPr>
            <p:ph type="sldNum" sz="quarter" idx="12"/>
          </p:nvPr>
        </p:nvSpPr>
        <p:spPr/>
        <p:txBody>
          <a:bodyPr/>
          <a:lstStyle>
            <a:lvl1pPr>
              <a:defRPr/>
            </a:lvl1pPr>
          </a:lstStyle>
          <a:p>
            <a:fld id="{CB5E6F39-0473-49DC-A162-2819F0E7FD6E}" type="slidenum">
              <a:rPr lang="el-GR" altLang="el-GR" smtClean="0"/>
              <a:pPr/>
              <a:t>‹#›</a:t>
            </a:fld>
            <a:endParaRPr lang="el-GR" altLang="el-GR"/>
          </a:p>
        </p:txBody>
      </p:sp>
    </p:spTree>
    <p:extLst>
      <p:ext uri="{BB962C8B-B14F-4D97-AF65-F5344CB8AC3E}">
        <p14:creationId xmlns:p14="http://schemas.microsoft.com/office/powerpoint/2010/main" val="1011722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endParaRPr lang="el-GR" altLang="el-GR"/>
          </a:p>
        </p:txBody>
      </p:sp>
      <p:sp>
        <p:nvSpPr>
          <p:cNvPr id="5" name="4 - Θέση υποσέλιδου"/>
          <p:cNvSpPr>
            <a:spLocks noGrp="1"/>
          </p:cNvSpPr>
          <p:nvPr>
            <p:ph type="ftr" sz="quarter" idx="11"/>
          </p:nvPr>
        </p:nvSpPr>
        <p:spPr/>
        <p:txBody>
          <a:bodyPr/>
          <a:lstStyle>
            <a:lvl1pPr>
              <a:defRPr/>
            </a:lvl1pPr>
          </a:lstStyle>
          <a:p>
            <a:pPr>
              <a:defRPr/>
            </a:pPr>
            <a:endParaRPr lang="el-GR" altLang="el-GR"/>
          </a:p>
        </p:txBody>
      </p:sp>
      <p:sp>
        <p:nvSpPr>
          <p:cNvPr id="6" name="5 - Θέση αριθμού διαφάνειας"/>
          <p:cNvSpPr>
            <a:spLocks noGrp="1"/>
          </p:cNvSpPr>
          <p:nvPr>
            <p:ph type="sldNum" sz="quarter" idx="12"/>
          </p:nvPr>
        </p:nvSpPr>
        <p:spPr/>
        <p:txBody>
          <a:bodyPr/>
          <a:lstStyle>
            <a:lvl1pPr>
              <a:defRPr/>
            </a:lvl1pPr>
          </a:lstStyle>
          <a:p>
            <a:fld id="{B1FE0160-2434-4EE8-981E-BB8EEC9135B5}" type="slidenum">
              <a:rPr lang="el-GR" altLang="el-GR" smtClean="0"/>
              <a:pPr/>
              <a:t>‹#›</a:t>
            </a:fld>
            <a:endParaRPr lang="el-GR" altLang="el-GR"/>
          </a:p>
        </p:txBody>
      </p:sp>
    </p:spTree>
    <p:extLst>
      <p:ext uri="{BB962C8B-B14F-4D97-AF65-F5344CB8AC3E}">
        <p14:creationId xmlns:p14="http://schemas.microsoft.com/office/powerpoint/2010/main" val="2340657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58750"/>
            <a:ext cx="8229600" cy="1258888"/>
          </a:xfrm>
        </p:spPr>
        <p:txBody>
          <a:bodyPr/>
          <a:lstStyle/>
          <a:p>
            <a:r>
              <a:rPr lang="el-GR" smtClean="0"/>
              <a:t>Στυλ κύριου τίτλου</a:t>
            </a:r>
            <a:endParaRPr lang="el-GR"/>
          </a:p>
        </p:txBody>
      </p:sp>
      <p:sp>
        <p:nvSpPr>
          <p:cNvPr id="3" name="2 - Θέση κειμένου"/>
          <p:cNvSpPr>
            <a:spLocks noGrp="1"/>
          </p:cNvSpPr>
          <p:nvPr>
            <p:ph type="body" sz="half" idx="1"/>
          </p:nvPr>
        </p:nvSpPr>
        <p:spPr>
          <a:xfrm>
            <a:off x="457200" y="1600200"/>
            <a:ext cx="4038600" cy="4530725"/>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8200" y="1600200"/>
            <a:ext cx="4038600" cy="218916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8200" y="3941763"/>
            <a:ext cx="4038600" cy="218916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ημερομηνίας"/>
          <p:cNvSpPr>
            <a:spLocks noGrp="1"/>
          </p:cNvSpPr>
          <p:nvPr>
            <p:ph type="dt" sz="half" idx="10"/>
          </p:nvPr>
        </p:nvSpPr>
        <p:spPr>
          <a:xfrm>
            <a:off x="457200" y="6243638"/>
            <a:ext cx="2133600" cy="457200"/>
          </a:xfrm>
        </p:spPr>
        <p:txBody>
          <a:bodyPr/>
          <a:lstStyle>
            <a:lvl1pPr>
              <a:defRPr/>
            </a:lvl1pPr>
          </a:lstStyle>
          <a:p>
            <a:pPr>
              <a:defRPr/>
            </a:pPr>
            <a:endParaRPr lang="el-GR" altLang="el-GR"/>
          </a:p>
        </p:txBody>
      </p:sp>
      <p:sp>
        <p:nvSpPr>
          <p:cNvPr id="7" name="6 - Θέση υποσέλιδου"/>
          <p:cNvSpPr>
            <a:spLocks noGrp="1"/>
          </p:cNvSpPr>
          <p:nvPr>
            <p:ph type="ftr" sz="quarter" idx="11"/>
          </p:nvPr>
        </p:nvSpPr>
        <p:spPr>
          <a:xfrm>
            <a:off x="3124200" y="6248400"/>
            <a:ext cx="2895600" cy="457200"/>
          </a:xfrm>
        </p:spPr>
        <p:txBody>
          <a:bodyPr/>
          <a:lstStyle>
            <a:lvl1pPr>
              <a:defRPr smtClean="0"/>
            </a:lvl1pPr>
          </a:lstStyle>
          <a:p>
            <a:pPr>
              <a:defRPr/>
            </a:pPr>
            <a:endParaRPr lang="el-GR" altLang="el-GR"/>
          </a:p>
        </p:txBody>
      </p:sp>
      <p:sp>
        <p:nvSpPr>
          <p:cNvPr id="8" name="7 - Θέση αριθμού διαφάνειας"/>
          <p:cNvSpPr>
            <a:spLocks noGrp="1"/>
          </p:cNvSpPr>
          <p:nvPr>
            <p:ph type="sldNum" sz="quarter" idx="12"/>
          </p:nvPr>
        </p:nvSpPr>
        <p:spPr>
          <a:xfrm>
            <a:off x="6553200" y="6243638"/>
            <a:ext cx="2133600" cy="457200"/>
          </a:xfrm>
        </p:spPr>
        <p:txBody>
          <a:bodyPr/>
          <a:lstStyle>
            <a:lvl1pPr>
              <a:defRPr/>
            </a:lvl1pPr>
          </a:lstStyle>
          <a:p>
            <a:fld id="{A144D2C9-3BCF-4996-B464-45768F005ADF}" type="slidenum">
              <a:rPr lang="el-GR" altLang="el-GR" smtClean="0"/>
              <a:pPr/>
              <a:t>‹#›</a:t>
            </a:fld>
            <a:endParaRPr lang="el-GR" altLang="el-GR"/>
          </a:p>
        </p:txBody>
      </p:sp>
    </p:spTree>
    <p:extLst>
      <p:ext uri="{BB962C8B-B14F-4D97-AF65-F5344CB8AC3E}">
        <p14:creationId xmlns:p14="http://schemas.microsoft.com/office/powerpoint/2010/main" val="1286694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987356"/>
          </a:xfrm>
        </p:spPr>
        <p:txBody>
          <a:bodyPr/>
          <a:lstStyle>
            <a:lvl1pPr>
              <a:defRPr b="1">
                <a:solidFill>
                  <a:schemeClr val="accent1"/>
                </a:solidFill>
              </a:defRPr>
            </a:lvl1pPr>
          </a:lstStyle>
          <a:p>
            <a:r>
              <a:rPr lang="el-GR" smtClean="0"/>
              <a:t>Στυλ κύριου τίτλου</a:t>
            </a:r>
            <a:endParaRPr lang="el-GR"/>
          </a:p>
        </p:txBody>
      </p:sp>
      <p:sp>
        <p:nvSpPr>
          <p:cNvPr id="3" name="2 - Θέση περιεχομένου"/>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7" name="TextBox 6"/>
          <p:cNvSpPr txBox="1"/>
          <p:nvPr/>
        </p:nvSpPr>
        <p:spPr>
          <a:xfrm>
            <a:off x="179512" y="6464369"/>
            <a:ext cx="7920880" cy="276999"/>
          </a:xfrm>
          <a:prstGeom prst="rect">
            <a:avLst/>
          </a:prstGeom>
          <a:solidFill>
            <a:schemeClr val="bg1">
              <a:lumMod val="95000"/>
            </a:schemeClr>
          </a:solidFill>
        </p:spPr>
        <p:txBody>
          <a:bodyPr wrap="square" rtlCol="0">
            <a:spAutoFit/>
          </a:bodyPr>
          <a:lstStyle/>
          <a:p>
            <a:r>
              <a:rPr lang="el-GR" sz="1200" b="0" dirty="0" smtClean="0">
                <a:latin typeface="+mn-lt"/>
              </a:rPr>
              <a:t>Ενότητα</a:t>
            </a:r>
            <a:r>
              <a:rPr lang="el-GR" sz="1200" b="0" baseline="0" dirty="0" smtClean="0">
                <a:latin typeface="+mn-lt"/>
              </a:rPr>
              <a:t> 3.5: </a:t>
            </a:r>
            <a:r>
              <a:rPr lang="el-GR" sz="1200" b="0" baseline="0" smtClean="0">
                <a:latin typeface="+mn-lt"/>
              </a:rPr>
              <a:t>Παχυσαρκία </a:t>
            </a:r>
            <a:endParaRPr lang="el-GR" sz="1200" b="0" baseline="0" dirty="0" smtClean="0">
              <a:latin typeface="+mn-lt"/>
            </a:endParaRPr>
          </a:p>
        </p:txBody>
      </p:sp>
      <p:sp>
        <p:nvSpPr>
          <p:cNvPr id="8" name="TextBox 7"/>
          <p:cNvSpPr txBox="1"/>
          <p:nvPr/>
        </p:nvSpPr>
        <p:spPr>
          <a:xfrm>
            <a:off x="8234064" y="6464369"/>
            <a:ext cx="658416" cy="276999"/>
          </a:xfrm>
          <a:prstGeom prst="rect">
            <a:avLst/>
          </a:prstGeom>
          <a:solidFill>
            <a:schemeClr val="bg1">
              <a:lumMod val="95000"/>
            </a:schemeClr>
          </a:solidFill>
        </p:spPr>
        <p:txBody>
          <a:bodyPr wrap="square" rtlCol="0">
            <a:spAutoFit/>
          </a:bodyPr>
          <a:lstStyle/>
          <a:p>
            <a:pPr algn="ctr"/>
            <a:r>
              <a:rPr lang="el-GR" sz="1200" b="0" dirty="0" smtClean="0">
                <a:latin typeface="+mn-lt"/>
              </a:rPr>
              <a:t>-</a:t>
            </a:r>
            <a:fld id="{B55FABF0-E590-41F8-8765-B40ADFCD345B}" type="slidenum">
              <a:rPr lang="el-GR" sz="1200" b="0" smtClean="0">
                <a:latin typeface="+mn-lt"/>
              </a:rPr>
              <a:pPr algn="ctr"/>
              <a:t>‹#›</a:t>
            </a:fld>
            <a:r>
              <a:rPr lang="el-GR" sz="1200" b="0" dirty="0" smtClean="0">
                <a:latin typeface="+mn-lt"/>
              </a:rPr>
              <a:t>-</a:t>
            </a:r>
            <a:endParaRPr lang="el-GR" sz="1200" b="0" dirty="0">
              <a:latin typeface="+mn-lt"/>
            </a:endParaRPr>
          </a:p>
        </p:txBody>
      </p:sp>
    </p:spTree>
    <p:extLst>
      <p:ext uri="{BB962C8B-B14F-4D97-AF65-F5344CB8AC3E}">
        <p14:creationId xmlns:p14="http://schemas.microsoft.com/office/powerpoint/2010/main" val="30050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3 - Θέση ημερομηνίας"/>
          <p:cNvSpPr>
            <a:spLocks noGrp="1"/>
          </p:cNvSpPr>
          <p:nvPr>
            <p:ph type="dt" sz="half" idx="10"/>
          </p:nvPr>
        </p:nvSpPr>
        <p:spPr/>
        <p:txBody>
          <a:bodyPr/>
          <a:lstStyle>
            <a:lvl1pPr>
              <a:defRPr/>
            </a:lvl1pPr>
          </a:lstStyle>
          <a:p>
            <a:pPr>
              <a:defRPr/>
            </a:pPr>
            <a:endParaRPr lang="el-GR" altLang="el-GR"/>
          </a:p>
        </p:txBody>
      </p:sp>
      <p:sp>
        <p:nvSpPr>
          <p:cNvPr id="5" name="4 - Θέση υποσέλιδου"/>
          <p:cNvSpPr>
            <a:spLocks noGrp="1"/>
          </p:cNvSpPr>
          <p:nvPr>
            <p:ph type="ftr" sz="quarter" idx="11"/>
          </p:nvPr>
        </p:nvSpPr>
        <p:spPr/>
        <p:txBody>
          <a:bodyPr/>
          <a:lstStyle>
            <a:lvl1pPr>
              <a:defRPr/>
            </a:lvl1pPr>
          </a:lstStyle>
          <a:p>
            <a:pPr>
              <a:defRPr/>
            </a:pPr>
            <a:endParaRPr lang="el-GR" altLang="el-GR"/>
          </a:p>
        </p:txBody>
      </p:sp>
      <p:sp>
        <p:nvSpPr>
          <p:cNvPr id="6" name="5 - Θέση αριθμού διαφάνειας"/>
          <p:cNvSpPr>
            <a:spLocks noGrp="1"/>
          </p:cNvSpPr>
          <p:nvPr>
            <p:ph type="sldNum" sz="quarter" idx="12"/>
          </p:nvPr>
        </p:nvSpPr>
        <p:spPr/>
        <p:txBody>
          <a:bodyPr/>
          <a:lstStyle>
            <a:lvl1pPr>
              <a:defRPr/>
            </a:lvl1pPr>
          </a:lstStyle>
          <a:p>
            <a:fld id="{8A7286DF-5A5A-4956-BB02-EC2B4C13BF1B}" type="slidenum">
              <a:rPr lang="el-GR" altLang="el-GR" smtClean="0"/>
              <a:pPr/>
              <a:t>‹#›</a:t>
            </a:fld>
            <a:endParaRPr lang="el-GR" altLang="el-GR"/>
          </a:p>
        </p:txBody>
      </p:sp>
    </p:spTree>
    <p:extLst>
      <p:ext uri="{BB962C8B-B14F-4D97-AF65-F5344CB8AC3E}">
        <p14:creationId xmlns:p14="http://schemas.microsoft.com/office/powerpoint/2010/main" val="247337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3 - Θέση ημερομηνίας"/>
          <p:cNvSpPr>
            <a:spLocks noGrp="1"/>
          </p:cNvSpPr>
          <p:nvPr>
            <p:ph type="dt" sz="half" idx="10"/>
          </p:nvPr>
        </p:nvSpPr>
        <p:spPr/>
        <p:txBody>
          <a:bodyPr/>
          <a:lstStyle>
            <a:lvl1pPr>
              <a:defRPr/>
            </a:lvl1pPr>
          </a:lstStyle>
          <a:p>
            <a:pPr>
              <a:defRPr/>
            </a:pPr>
            <a:endParaRPr lang="el-GR" altLang="el-GR"/>
          </a:p>
        </p:txBody>
      </p:sp>
      <p:sp>
        <p:nvSpPr>
          <p:cNvPr id="6" name="4 - Θέση υποσέλιδου"/>
          <p:cNvSpPr>
            <a:spLocks noGrp="1"/>
          </p:cNvSpPr>
          <p:nvPr>
            <p:ph type="ftr" sz="quarter" idx="11"/>
          </p:nvPr>
        </p:nvSpPr>
        <p:spPr/>
        <p:txBody>
          <a:bodyPr/>
          <a:lstStyle>
            <a:lvl1pPr>
              <a:defRPr/>
            </a:lvl1pPr>
          </a:lstStyle>
          <a:p>
            <a:pPr>
              <a:defRPr/>
            </a:pPr>
            <a:endParaRPr lang="el-GR" altLang="el-GR"/>
          </a:p>
        </p:txBody>
      </p:sp>
      <p:sp>
        <p:nvSpPr>
          <p:cNvPr id="7" name="5 - Θέση αριθμού διαφάνειας"/>
          <p:cNvSpPr>
            <a:spLocks noGrp="1"/>
          </p:cNvSpPr>
          <p:nvPr>
            <p:ph type="sldNum" sz="quarter" idx="12"/>
          </p:nvPr>
        </p:nvSpPr>
        <p:spPr/>
        <p:txBody>
          <a:bodyPr/>
          <a:lstStyle>
            <a:lvl1pPr>
              <a:defRPr/>
            </a:lvl1pPr>
          </a:lstStyle>
          <a:p>
            <a:fld id="{C1E207F9-0B54-4A73-999E-3F60DB85A630}" type="slidenum">
              <a:rPr lang="el-GR" altLang="el-GR" smtClean="0"/>
              <a:pPr/>
              <a:t>‹#›</a:t>
            </a:fld>
            <a:endParaRPr lang="el-GR" altLang="el-GR"/>
          </a:p>
        </p:txBody>
      </p:sp>
    </p:spTree>
    <p:extLst>
      <p:ext uri="{BB962C8B-B14F-4D97-AF65-F5344CB8AC3E}">
        <p14:creationId xmlns:p14="http://schemas.microsoft.com/office/powerpoint/2010/main" val="2897313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Στυλ κύριου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endParaRPr lang="el-GR" altLang="el-GR"/>
          </a:p>
        </p:txBody>
      </p:sp>
      <p:sp>
        <p:nvSpPr>
          <p:cNvPr id="8" name="4 - Θέση υποσέλιδου"/>
          <p:cNvSpPr>
            <a:spLocks noGrp="1"/>
          </p:cNvSpPr>
          <p:nvPr>
            <p:ph type="ftr" sz="quarter" idx="11"/>
          </p:nvPr>
        </p:nvSpPr>
        <p:spPr/>
        <p:txBody>
          <a:bodyPr/>
          <a:lstStyle>
            <a:lvl1pPr>
              <a:defRPr/>
            </a:lvl1pPr>
          </a:lstStyle>
          <a:p>
            <a:pPr>
              <a:defRPr/>
            </a:pPr>
            <a:endParaRPr lang="el-GR" altLang="el-GR"/>
          </a:p>
        </p:txBody>
      </p:sp>
      <p:sp>
        <p:nvSpPr>
          <p:cNvPr id="9" name="5 - Θέση αριθμού διαφάνειας"/>
          <p:cNvSpPr>
            <a:spLocks noGrp="1"/>
          </p:cNvSpPr>
          <p:nvPr>
            <p:ph type="sldNum" sz="quarter" idx="12"/>
          </p:nvPr>
        </p:nvSpPr>
        <p:spPr/>
        <p:txBody>
          <a:bodyPr/>
          <a:lstStyle>
            <a:lvl1pPr>
              <a:defRPr/>
            </a:lvl1pPr>
          </a:lstStyle>
          <a:p>
            <a:fld id="{918B7822-1ED0-4FFB-A624-1ED254FE41C5}" type="slidenum">
              <a:rPr lang="el-GR" altLang="el-GR" smtClean="0"/>
              <a:pPr/>
              <a:t>‹#›</a:t>
            </a:fld>
            <a:endParaRPr lang="el-GR" altLang="el-GR"/>
          </a:p>
        </p:txBody>
      </p:sp>
    </p:spTree>
    <p:extLst>
      <p:ext uri="{BB962C8B-B14F-4D97-AF65-F5344CB8AC3E}">
        <p14:creationId xmlns:p14="http://schemas.microsoft.com/office/powerpoint/2010/main" val="405133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Στυλ κύριου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endParaRPr lang="el-GR" altLang="el-GR"/>
          </a:p>
        </p:txBody>
      </p:sp>
      <p:sp>
        <p:nvSpPr>
          <p:cNvPr id="4" name="4 - Θέση υποσέλιδου"/>
          <p:cNvSpPr>
            <a:spLocks noGrp="1"/>
          </p:cNvSpPr>
          <p:nvPr>
            <p:ph type="ftr" sz="quarter" idx="11"/>
          </p:nvPr>
        </p:nvSpPr>
        <p:spPr/>
        <p:txBody>
          <a:bodyPr/>
          <a:lstStyle>
            <a:lvl1pPr>
              <a:defRPr/>
            </a:lvl1pPr>
          </a:lstStyle>
          <a:p>
            <a:pPr>
              <a:defRPr/>
            </a:pPr>
            <a:endParaRPr lang="el-GR" altLang="el-GR"/>
          </a:p>
        </p:txBody>
      </p:sp>
      <p:sp>
        <p:nvSpPr>
          <p:cNvPr id="5" name="5 - Θέση αριθμού διαφάνειας"/>
          <p:cNvSpPr>
            <a:spLocks noGrp="1"/>
          </p:cNvSpPr>
          <p:nvPr>
            <p:ph type="sldNum" sz="quarter" idx="12"/>
          </p:nvPr>
        </p:nvSpPr>
        <p:spPr/>
        <p:txBody>
          <a:bodyPr/>
          <a:lstStyle>
            <a:lvl1pPr>
              <a:defRPr/>
            </a:lvl1pPr>
          </a:lstStyle>
          <a:p>
            <a:fld id="{C0F987F3-8A98-437E-9319-856AD59CCBDA}" type="slidenum">
              <a:rPr lang="el-GR" altLang="el-GR" smtClean="0"/>
              <a:pPr/>
              <a:t>‹#›</a:t>
            </a:fld>
            <a:endParaRPr lang="el-GR" altLang="el-GR"/>
          </a:p>
        </p:txBody>
      </p:sp>
    </p:spTree>
    <p:extLst>
      <p:ext uri="{BB962C8B-B14F-4D97-AF65-F5344CB8AC3E}">
        <p14:creationId xmlns:p14="http://schemas.microsoft.com/office/powerpoint/2010/main" val="93493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endParaRPr lang="el-GR" altLang="el-GR"/>
          </a:p>
        </p:txBody>
      </p:sp>
      <p:sp>
        <p:nvSpPr>
          <p:cNvPr id="3" name="4 - Θέση υποσέλιδου"/>
          <p:cNvSpPr>
            <a:spLocks noGrp="1"/>
          </p:cNvSpPr>
          <p:nvPr>
            <p:ph type="ftr" sz="quarter" idx="11"/>
          </p:nvPr>
        </p:nvSpPr>
        <p:spPr/>
        <p:txBody>
          <a:bodyPr/>
          <a:lstStyle>
            <a:lvl1pPr>
              <a:defRPr/>
            </a:lvl1pPr>
          </a:lstStyle>
          <a:p>
            <a:pPr>
              <a:defRPr/>
            </a:pPr>
            <a:endParaRPr lang="el-GR" altLang="el-GR"/>
          </a:p>
        </p:txBody>
      </p:sp>
      <p:sp>
        <p:nvSpPr>
          <p:cNvPr id="4" name="5 - Θέση αριθμού διαφάνειας"/>
          <p:cNvSpPr>
            <a:spLocks noGrp="1"/>
          </p:cNvSpPr>
          <p:nvPr>
            <p:ph type="sldNum" sz="quarter" idx="12"/>
          </p:nvPr>
        </p:nvSpPr>
        <p:spPr/>
        <p:txBody>
          <a:bodyPr/>
          <a:lstStyle>
            <a:lvl1pPr>
              <a:defRPr/>
            </a:lvl1pPr>
          </a:lstStyle>
          <a:p>
            <a:fld id="{23B8CF7F-00C9-4327-AA2B-CD0CA10139D1}" type="slidenum">
              <a:rPr lang="el-GR" altLang="el-GR" smtClean="0"/>
              <a:pPr/>
              <a:t>‹#›</a:t>
            </a:fld>
            <a:endParaRPr lang="el-GR" altLang="el-GR"/>
          </a:p>
        </p:txBody>
      </p:sp>
    </p:spTree>
    <p:extLst>
      <p:ext uri="{BB962C8B-B14F-4D97-AF65-F5344CB8AC3E}">
        <p14:creationId xmlns:p14="http://schemas.microsoft.com/office/powerpoint/2010/main" val="1828384216"/>
      </p:ext>
    </p:extLst>
  </p:cSld>
  <p:clrMapOvr>
    <a:masterClrMapping/>
  </p:clrMapOvr>
  <p:transition>
    <p:push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ltLang="el-GR"/>
          </a:p>
        </p:txBody>
      </p:sp>
      <p:sp>
        <p:nvSpPr>
          <p:cNvPr id="6" name="4 - Θέση υποσέλιδου"/>
          <p:cNvSpPr>
            <a:spLocks noGrp="1"/>
          </p:cNvSpPr>
          <p:nvPr>
            <p:ph type="ftr" sz="quarter" idx="11"/>
          </p:nvPr>
        </p:nvSpPr>
        <p:spPr/>
        <p:txBody>
          <a:bodyPr/>
          <a:lstStyle>
            <a:lvl1pPr>
              <a:defRPr/>
            </a:lvl1pPr>
          </a:lstStyle>
          <a:p>
            <a:pPr>
              <a:defRPr/>
            </a:pPr>
            <a:endParaRPr lang="el-GR" altLang="el-GR"/>
          </a:p>
        </p:txBody>
      </p:sp>
      <p:sp>
        <p:nvSpPr>
          <p:cNvPr id="7" name="5 - Θέση αριθμού διαφάνειας"/>
          <p:cNvSpPr>
            <a:spLocks noGrp="1"/>
          </p:cNvSpPr>
          <p:nvPr>
            <p:ph type="sldNum" sz="quarter" idx="12"/>
          </p:nvPr>
        </p:nvSpPr>
        <p:spPr/>
        <p:txBody>
          <a:bodyPr/>
          <a:lstStyle>
            <a:lvl1pPr>
              <a:defRPr/>
            </a:lvl1pPr>
          </a:lstStyle>
          <a:p>
            <a:fld id="{53589004-B1A4-40F4-921D-50E5BB58D2C7}" type="slidenum">
              <a:rPr lang="el-GR" altLang="el-GR" smtClean="0"/>
              <a:pPr/>
              <a:t>‹#›</a:t>
            </a:fld>
            <a:endParaRPr lang="el-GR" altLang="el-GR"/>
          </a:p>
        </p:txBody>
      </p:sp>
    </p:spTree>
    <p:extLst>
      <p:ext uri="{BB962C8B-B14F-4D97-AF65-F5344CB8AC3E}">
        <p14:creationId xmlns:p14="http://schemas.microsoft.com/office/powerpoint/2010/main" val="1894141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3 - Θέση ημερομηνίας"/>
          <p:cNvSpPr>
            <a:spLocks noGrp="1"/>
          </p:cNvSpPr>
          <p:nvPr>
            <p:ph type="dt" sz="half" idx="10"/>
          </p:nvPr>
        </p:nvSpPr>
        <p:spPr/>
        <p:txBody>
          <a:bodyPr/>
          <a:lstStyle>
            <a:lvl1pPr>
              <a:defRPr/>
            </a:lvl1pPr>
          </a:lstStyle>
          <a:p>
            <a:pPr>
              <a:defRPr/>
            </a:pPr>
            <a:endParaRPr lang="el-GR" altLang="el-GR"/>
          </a:p>
        </p:txBody>
      </p:sp>
      <p:sp>
        <p:nvSpPr>
          <p:cNvPr id="6" name="4 - Θέση υποσέλιδου"/>
          <p:cNvSpPr>
            <a:spLocks noGrp="1"/>
          </p:cNvSpPr>
          <p:nvPr>
            <p:ph type="ftr" sz="quarter" idx="11"/>
          </p:nvPr>
        </p:nvSpPr>
        <p:spPr/>
        <p:txBody>
          <a:bodyPr/>
          <a:lstStyle>
            <a:lvl1pPr>
              <a:defRPr/>
            </a:lvl1pPr>
          </a:lstStyle>
          <a:p>
            <a:pPr>
              <a:defRPr/>
            </a:pPr>
            <a:endParaRPr lang="el-GR" altLang="el-GR"/>
          </a:p>
        </p:txBody>
      </p:sp>
      <p:sp>
        <p:nvSpPr>
          <p:cNvPr id="7" name="5 - Θέση αριθμού διαφάνειας"/>
          <p:cNvSpPr>
            <a:spLocks noGrp="1"/>
          </p:cNvSpPr>
          <p:nvPr>
            <p:ph type="sldNum" sz="quarter" idx="12"/>
          </p:nvPr>
        </p:nvSpPr>
        <p:spPr/>
        <p:txBody>
          <a:bodyPr/>
          <a:lstStyle>
            <a:lvl1pPr>
              <a:defRPr/>
            </a:lvl1pPr>
          </a:lstStyle>
          <a:p>
            <a:fld id="{7D3E8915-F3CD-4BE8-9283-1A42635A487A}" type="slidenum">
              <a:rPr lang="el-GR" altLang="el-GR" smtClean="0"/>
              <a:pPr/>
              <a:t>‹#›</a:t>
            </a:fld>
            <a:endParaRPr lang="el-GR" altLang="el-GR"/>
          </a:p>
        </p:txBody>
      </p:sp>
    </p:spTree>
    <p:extLst>
      <p:ext uri="{BB962C8B-B14F-4D97-AF65-F5344CB8AC3E}">
        <p14:creationId xmlns:p14="http://schemas.microsoft.com/office/powerpoint/2010/main" val="176326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Kλικ για επεξεργασία του τίτλου</a:t>
            </a:r>
          </a:p>
        </p:txBody>
      </p:sp>
      <p:sp>
        <p:nvSpPr>
          <p:cNvPr id="3" name="2 - Θέση κειμένου"/>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Kλικ για επεξεργασία των στυλ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el-GR" alt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smtClean="0">
                <a:solidFill>
                  <a:schemeClr val="tx1">
                    <a:tint val="75000"/>
                  </a:schemeClr>
                </a:solidFill>
              </a:defRPr>
            </a:lvl1pPr>
          </a:lstStyle>
          <a:p>
            <a:pPr>
              <a:defRPr/>
            </a:pPr>
            <a:endParaRPr lang="el-GR" alt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A144D2C9-3BCF-4996-B464-45768F005ADF}" type="slidenum">
              <a:rPr lang="el-GR" altLang="el-GR" smtClean="0"/>
              <a:pPr/>
              <a:t>‹#›</a:t>
            </a:fld>
            <a:endParaRPr lang="el-GR" altLang="el-GR"/>
          </a:p>
        </p:txBody>
      </p:sp>
    </p:spTree>
    <p:extLst>
      <p:ext uri="{BB962C8B-B14F-4D97-AF65-F5344CB8AC3E}">
        <p14:creationId xmlns:p14="http://schemas.microsoft.com/office/powerpoint/2010/main" val="32651434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hf sldNum="0"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8.xml.rels><?xml version="1.0" encoding="UTF-8" standalone="yes"?>
<Relationships xmlns="http://schemas.openxmlformats.org/package/2006/relationships"><Relationship Id="rId3" Type="http://schemas.openxmlformats.org/officeDocument/2006/relationships/hyperlink" Target="http://www.zougla.gr"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mommyish.com" TargetMode="External"/><Relationship Id="rId4" Type="http://schemas.openxmlformats.org/officeDocument/2006/relationships/hyperlink" Target="http://www.lipstickalley.com"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Τίτλος 1"/>
          <p:cNvSpPr>
            <a:spLocks noGrp="1"/>
          </p:cNvSpPr>
          <p:nvPr>
            <p:ph type="ctrTitle"/>
          </p:nvPr>
        </p:nvSpPr>
        <p:spPr>
          <a:xfrm>
            <a:off x="685800" y="1412875"/>
            <a:ext cx="7772400" cy="1079500"/>
          </a:xfrm>
        </p:spPr>
        <p:txBody>
          <a:bodyPr/>
          <a:lstStyle/>
          <a:p>
            <a:r>
              <a:rPr lang="el-GR" sz="5400" b="1" dirty="0">
                <a:solidFill>
                  <a:srgbClr val="5075BC"/>
                </a:solidFill>
              </a:rPr>
              <a:t>Αγωγή υγείας</a:t>
            </a:r>
            <a:endParaRPr lang="el-GR" sz="5400" dirty="0">
              <a:latin typeface="Calibri Light" charset="0"/>
              <a:ea typeface="MS PGothic" charset="0"/>
            </a:endParaRPr>
          </a:p>
        </p:txBody>
      </p:sp>
      <p:sp>
        <p:nvSpPr>
          <p:cNvPr id="3" name="Υπότιτλος 2"/>
          <p:cNvSpPr>
            <a:spLocks noGrp="1"/>
          </p:cNvSpPr>
          <p:nvPr>
            <p:ph type="subTitle" idx="1"/>
          </p:nvPr>
        </p:nvSpPr>
        <p:spPr>
          <a:xfrm>
            <a:off x="498475" y="2852738"/>
            <a:ext cx="8321675" cy="3529012"/>
          </a:xfrm>
        </p:spPr>
        <p:txBody>
          <a:bodyPr>
            <a:noAutofit/>
          </a:bodyPr>
          <a:lstStyle/>
          <a:p>
            <a:pPr>
              <a:defRPr/>
            </a:pPr>
            <a:r>
              <a:rPr lang="el-GR" sz="2800" b="1" dirty="0" smtClean="0">
                <a:latin typeface="+mj-lt"/>
                <a:ea typeface="+mj-ea"/>
                <a:cs typeface="+mj-cs"/>
              </a:rPr>
              <a:t>Ενότητα 3.5</a:t>
            </a:r>
            <a:r>
              <a:rPr lang="en-US" sz="2800" b="1" dirty="0" smtClean="0">
                <a:latin typeface="+mj-lt"/>
                <a:ea typeface="+mj-ea"/>
                <a:cs typeface="+mj-cs"/>
              </a:rPr>
              <a:t> </a:t>
            </a:r>
            <a:endParaRPr lang="el-GR" sz="2800" b="1" dirty="0">
              <a:latin typeface="+mj-lt"/>
              <a:ea typeface="+mj-ea"/>
              <a:cs typeface="+mj-cs"/>
            </a:endParaRPr>
          </a:p>
          <a:p>
            <a:pPr>
              <a:defRPr/>
            </a:pPr>
            <a:r>
              <a:rPr lang="el-GR" sz="4000" b="1" dirty="0" smtClean="0">
                <a:solidFill>
                  <a:srgbClr val="0070C0"/>
                </a:solidFill>
                <a:latin typeface="+mj-lt"/>
                <a:ea typeface="+mj-ea"/>
                <a:cs typeface="+mj-cs"/>
              </a:rPr>
              <a:t>Παχυσαρκία</a:t>
            </a:r>
          </a:p>
          <a:p>
            <a:pPr>
              <a:defRPr/>
            </a:pPr>
            <a:endParaRPr lang="el-GR" sz="4400" dirty="0" smtClean="0"/>
          </a:p>
          <a:p>
            <a:pPr>
              <a:defRPr/>
            </a:pPr>
            <a:r>
              <a:rPr lang="el-GR" sz="2400" dirty="0" smtClean="0"/>
              <a:t>Ιουλία Νησιώτου, Καραγιάννη Αντωνία-Δήμητρα</a:t>
            </a:r>
          </a:p>
          <a:p>
            <a:pPr>
              <a:defRPr/>
            </a:pPr>
            <a:r>
              <a:rPr lang="el-GR" sz="2400" dirty="0" smtClean="0"/>
              <a:t>Σχολή Ανθρωπιστικών και Κοινωνικών Επιστημών  </a:t>
            </a:r>
          </a:p>
          <a:p>
            <a:pPr>
              <a:defRPr/>
            </a:pPr>
            <a:r>
              <a:rPr lang="el-GR" sz="2400" dirty="0" smtClean="0"/>
              <a:t>Παιδαγωγικό Τμήμα Ειδικής Αγωγής</a:t>
            </a:r>
            <a:endParaRPr lang="en-US" sz="2400" dirty="0" smtClean="0"/>
          </a:p>
          <a:p>
            <a:pPr>
              <a:defRPr/>
            </a:pPr>
            <a:endParaRPr lang="el-GR" sz="2800" dirty="0" smtClean="0"/>
          </a:p>
        </p:txBody>
      </p:sp>
      <p:pic>
        <p:nvPicPr>
          <p:cNvPr id="14339" name="Logo" descr="Λογότυπο ΠΘ"/>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35238" y="476250"/>
            <a:ext cx="4248150" cy="857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72982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AutoShape 2"/>
          <p:cNvSpPr>
            <a:spLocks noGrp="1" noChangeArrowheads="1"/>
          </p:cNvSpPr>
          <p:nvPr>
            <p:ph type="title"/>
          </p:nvPr>
        </p:nvSpPr>
        <p:spPr/>
        <p:txBody>
          <a:bodyPr/>
          <a:lstStyle/>
          <a:p>
            <a:pPr eaLnBrk="1" hangingPunct="1"/>
            <a:r>
              <a:rPr lang="el-GR" altLang="el-GR" dirty="0" smtClean="0"/>
              <a:t>ΠΑΙΔΙΚΗ ΠΑΧΥΣΑΡΚΙΑ 1/4</a:t>
            </a:r>
          </a:p>
        </p:txBody>
      </p:sp>
      <p:sp>
        <p:nvSpPr>
          <p:cNvPr id="30722" name="Rectangle 3"/>
          <p:cNvSpPr>
            <a:spLocks noGrp="1" noChangeArrowheads="1"/>
          </p:cNvSpPr>
          <p:nvPr>
            <p:ph idx="1"/>
          </p:nvPr>
        </p:nvSpPr>
        <p:spPr>
          <a:xfrm>
            <a:off x="457200" y="1600201"/>
            <a:ext cx="8229600" cy="3505200"/>
          </a:xfrm>
        </p:spPr>
        <p:txBody>
          <a:bodyPr/>
          <a:lstStyle/>
          <a:p>
            <a:pPr eaLnBrk="1" hangingPunct="1">
              <a:buFont typeface="Arial" panose="020B0604020202020204" pitchFamily="34" charset="0"/>
              <a:buNone/>
            </a:pPr>
            <a:r>
              <a:rPr lang="el-GR" altLang="ja-JP" sz="2600" dirty="0" smtClean="0"/>
              <a:t>Παιδικό και εφηβικό πληθυσμό </a:t>
            </a:r>
          </a:p>
          <a:p>
            <a:pPr eaLnBrk="1" hangingPunct="1"/>
            <a:r>
              <a:rPr lang="el-GR" altLang="ja-JP" sz="2600" dirty="0" smtClean="0"/>
              <a:t>Παχύσαρκο  ≥  95η εκατοστιαία θέση στις καμπύλες ΔΜΣ</a:t>
            </a:r>
          </a:p>
          <a:p>
            <a:pPr eaLnBrk="1" hangingPunct="1"/>
            <a:r>
              <a:rPr lang="el-GR" altLang="ja-JP" sz="2600" dirty="0" smtClean="0"/>
              <a:t>Υπέρβαρο ≥ 85 η εκατοστιαία θέση. </a:t>
            </a:r>
          </a:p>
          <a:p>
            <a:pPr eaLnBrk="1" hangingPunct="1"/>
            <a:r>
              <a:rPr lang="el-GR" altLang="ja-JP" sz="2600" dirty="0" smtClean="0"/>
              <a:t>Η παχυσαρκία στα παιδιά και τους εφήβους ραγδαία εξελίσσεται σε μια παγκόσμια επιδημία με τεράστιες προεκτάσεις στη δημόσια υγεία καθώς τα υπέρβαρα παιδιά γίνονται υπέρβαροι ενήλικες </a:t>
            </a:r>
            <a:endParaRPr lang="el-GR" altLang="el-GR" sz="2600" dirty="0" smtClean="0"/>
          </a:p>
          <a:p>
            <a:pPr eaLnBrk="1" hangingPunct="1"/>
            <a:endParaRPr lang="el-GR" altLang="ja-JP" sz="26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r>
              <a:rPr lang="el-GR" altLang="el-GR" smtClean="0"/>
              <a:t>ΠΑΙΔΙΚΗ ΠΑΧΥΣΑΡΚΙΑ 2/4</a:t>
            </a:r>
            <a:endParaRPr lang="en-US" altLang="el-GR" smtClean="0"/>
          </a:p>
        </p:txBody>
      </p:sp>
      <p:sp>
        <p:nvSpPr>
          <p:cNvPr id="31746" name="Content Placeholder 2"/>
          <p:cNvSpPr>
            <a:spLocks noGrp="1"/>
          </p:cNvSpPr>
          <p:nvPr>
            <p:ph idx="1"/>
          </p:nvPr>
        </p:nvSpPr>
        <p:spPr>
          <a:xfrm>
            <a:off x="433812" y="1503328"/>
            <a:ext cx="3276600" cy="4525963"/>
          </a:xfrm>
        </p:spPr>
        <p:txBody>
          <a:bodyPr/>
          <a:lstStyle/>
          <a:p>
            <a:pPr eaLnBrk="1" hangingPunct="1"/>
            <a:r>
              <a:rPr lang="el-GR" altLang="ja-JP" sz="2400" dirty="0" smtClean="0"/>
              <a:t>Το πιο συχνό πρόβλημα διατροφής στο δυτικό κόσμο. </a:t>
            </a:r>
          </a:p>
          <a:p>
            <a:pPr eaLnBrk="1" hangingPunct="1"/>
            <a:r>
              <a:rPr lang="el-GR" altLang="ja-JP" sz="2400" dirty="0" smtClean="0"/>
              <a:t>Περίπου 250.000.000 άνθρωποι, δηλαδή το 7% του τρέχοντος παγκόσμιου πληθυσμού είναι παχύσαρκοι.</a:t>
            </a:r>
          </a:p>
          <a:p>
            <a:pPr eaLnBrk="1" hangingPunct="1">
              <a:buFont typeface="Arial" panose="020B0604020202020204" pitchFamily="34" charset="0"/>
              <a:buNone/>
            </a:pPr>
            <a:endParaRPr lang="en-US" altLang="el-GR" sz="2400" dirty="0" smtClean="0"/>
          </a:p>
        </p:txBody>
      </p:sp>
      <p:pic>
        <p:nvPicPr>
          <p:cNvPr id="31747" name="Picture 3" descr="Obese.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l="21184" r="21184"/>
          <a:stretch>
            <a:fillRect/>
          </a:stretch>
        </p:blipFill>
        <p:spPr>
          <a:xfrm>
            <a:off x="4544085" y="1503328"/>
            <a:ext cx="3886200" cy="4351338"/>
          </a:xfrm>
          <a:noFill/>
        </p:spPr>
      </p:pic>
      <p:sp>
        <p:nvSpPr>
          <p:cNvPr id="31748" name="Rectangle 6"/>
          <p:cNvSpPr>
            <a:spLocks noChangeArrowheads="1"/>
          </p:cNvSpPr>
          <p:nvPr/>
        </p:nvSpPr>
        <p:spPr bwMode="auto">
          <a:xfrm>
            <a:off x="4767404" y="6019800"/>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t>Εικόνα 6: Παιδική </a:t>
            </a:r>
            <a:r>
              <a:rPr lang="el-GR" altLang="el-GR" sz="1800" dirty="0" smtClean="0"/>
              <a:t>Παχυσαρκία</a:t>
            </a:r>
            <a:endParaRPr lang="en-US" altLang="el-GR" sz="1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l-GR" altLang="el-GR" smtClean="0"/>
              <a:t>ΠΑΙΔΙΚΗ ΠΑΧΥΣΑΡΚΙΑ 3/4</a:t>
            </a:r>
            <a:endParaRPr lang="en-US" altLang="el-GR" smtClean="0"/>
          </a:p>
        </p:txBody>
      </p:sp>
      <p:sp>
        <p:nvSpPr>
          <p:cNvPr id="32770" name="Content Placeholder 2"/>
          <p:cNvSpPr>
            <a:spLocks noGrp="1"/>
          </p:cNvSpPr>
          <p:nvPr>
            <p:ph idx="1"/>
          </p:nvPr>
        </p:nvSpPr>
        <p:spPr>
          <a:xfrm>
            <a:off x="381000" y="1490458"/>
            <a:ext cx="4038600" cy="4525963"/>
          </a:xfrm>
        </p:spPr>
        <p:txBody>
          <a:bodyPr/>
          <a:lstStyle/>
          <a:p>
            <a:pPr eaLnBrk="1" hangingPunct="1"/>
            <a:r>
              <a:rPr lang="el-GR" altLang="ja-JP" dirty="0" smtClean="0"/>
              <a:t>Δύο με τρείς φορές περισσότεροι άνθρωποι είναι υπέρβαροι. </a:t>
            </a:r>
          </a:p>
          <a:p>
            <a:pPr eaLnBrk="1" hangingPunct="1"/>
            <a:r>
              <a:rPr lang="el-GR" altLang="ja-JP" dirty="0" smtClean="0"/>
              <a:t>Περίπου 14-15% όλων των 15χρονων στις ΗΠΑ κατηγοριοποιούνται ως παχύσαρκοι. </a:t>
            </a:r>
          </a:p>
          <a:p>
            <a:endParaRPr lang="en-US" altLang="el-GR" dirty="0" smtClean="0"/>
          </a:p>
        </p:txBody>
      </p:sp>
      <p:pic>
        <p:nvPicPr>
          <p:cNvPr id="32771" name="Picture 6" descr="article-0-094C660E000005DC-795_468x286.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l="22711" r="22711"/>
          <a:stretch>
            <a:fillRect/>
          </a:stretch>
        </p:blipFill>
        <p:spPr>
          <a:xfrm>
            <a:off x="4838700" y="1577770"/>
            <a:ext cx="3886200" cy="4351338"/>
          </a:xfrm>
          <a:noFill/>
        </p:spPr>
      </p:pic>
      <p:sp>
        <p:nvSpPr>
          <p:cNvPr id="32772" name="Rectangle 5"/>
          <p:cNvSpPr>
            <a:spLocks noChangeArrowheads="1"/>
          </p:cNvSpPr>
          <p:nvPr/>
        </p:nvSpPr>
        <p:spPr bwMode="auto">
          <a:xfrm>
            <a:off x="5105400" y="6016421"/>
            <a:ext cx="335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t>Εικόνα 7: Παιδική </a:t>
            </a:r>
            <a:r>
              <a:rPr lang="el-GR" altLang="el-GR" sz="1800" dirty="0" smtClean="0"/>
              <a:t>Παχυσαρκία       </a:t>
            </a:r>
            <a:endParaRPr lang="en-US" altLang="el-GR"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1825" y="304800"/>
            <a:ext cx="4008238" cy="53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TextBox 1"/>
          <p:cNvSpPr txBox="1">
            <a:spLocks noChangeArrowheads="1"/>
          </p:cNvSpPr>
          <p:nvPr/>
        </p:nvSpPr>
        <p:spPr bwMode="auto">
          <a:xfrm>
            <a:off x="2371825" y="5867400"/>
            <a:ext cx="48923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Σχήμα 1: Καμπύλες ανάπτυξης για </a:t>
            </a:r>
            <a:r>
              <a:rPr lang="el-GR" altLang="el-GR" sz="1800" dirty="0" smtClean="0">
                <a:latin typeface="+mn-lt"/>
              </a:rPr>
              <a:t>αγόρια - Βάρος</a:t>
            </a:r>
            <a:endParaRPr lang="en-US" altLang="el-GR" sz="1800" dirty="0">
              <a:latin typeface="+mn-lt"/>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
            <a:ext cx="4148481"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extBox 1"/>
          <p:cNvSpPr txBox="1">
            <a:spLocks noChangeArrowheads="1"/>
          </p:cNvSpPr>
          <p:nvPr/>
        </p:nvSpPr>
        <p:spPr bwMode="auto">
          <a:xfrm>
            <a:off x="2411413" y="5943600"/>
            <a:ext cx="47945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Σχήμα 2: Καμπύλες ανάπτυξης για </a:t>
            </a:r>
            <a:r>
              <a:rPr lang="el-GR" altLang="el-GR" sz="1800" dirty="0" smtClean="0">
                <a:latin typeface="+mn-lt"/>
              </a:rPr>
              <a:t>αγόρια - Ύψος</a:t>
            </a:r>
            <a:endParaRPr lang="en-US" altLang="el-GR" sz="1800" dirty="0">
              <a:latin typeface="+mn-lt"/>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1000"/>
            <a:ext cx="3884361"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TextBox 1"/>
          <p:cNvSpPr txBox="1">
            <a:spLocks noChangeArrowheads="1"/>
          </p:cNvSpPr>
          <p:nvPr/>
        </p:nvSpPr>
        <p:spPr bwMode="auto">
          <a:xfrm>
            <a:off x="2109661" y="5867400"/>
            <a:ext cx="48885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smtClean="0">
                <a:latin typeface="+mn-lt"/>
              </a:rPr>
              <a:t>Σχήμα 3</a:t>
            </a:r>
            <a:r>
              <a:rPr lang="el-GR" altLang="el-GR" sz="1800" dirty="0">
                <a:latin typeface="+mn-lt"/>
              </a:rPr>
              <a:t>: Καμπύλες ανάπτυξης για </a:t>
            </a:r>
            <a:r>
              <a:rPr lang="el-GR" altLang="el-GR" sz="1800" dirty="0" smtClean="0">
                <a:latin typeface="+mn-lt"/>
              </a:rPr>
              <a:t>κορίτσια - Ύψος</a:t>
            </a:r>
            <a:endParaRPr lang="en-US" altLang="el-GR" sz="1800" dirty="0">
              <a:latin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04800"/>
            <a:ext cx="3892550" cy="5147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Box 1"/>
          <p:cNvSpPr txBox="1">
            <a:spLocks noChangeArrowheads="1"/>
          </p:cNvSpPr>
          <p:nvPr/>
        </p:nvSpPr>
        <p:spPr bwMode="auto">
          <a:xfrm>
            <a:off x="1992312" y="5791200"/>
            <a:ext cx="50279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Σχήμα 4: Καμπύλες ανάπτυξης για </a:t>
            </a:r>
            <a:r>
              <a:rPr lang="el-GR" altLang="el-GR" sz="1800" dirty="0" smtClean="0">
                <a:latin typeface="+mn-lt"/>
              </a:rPr>
              <a:t>κορίτσια - Βάρος</a:t>
            </a:r>
            <a:endParaRPr lang="en-US" altLang="el-GR" sz="1800" dirty="0">
              <a:latin typeface="+mn-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5720" y="1524000"/>
            <a:ext cx="5292559" cy="3843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TextBox 1"/>
          <p:cNvSpPr txBox="1">
            <a:spLocks noChangeArrowheads="1"/>
          </p:cNvSpPr>
          <p:nvPr/>
        </p:nvSpPr>
        <p:spPr bwMode="auto">
          <a:xfrm>
            <a:off x="2895600" y="5943600"/>
            <a:ext cx="29495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t>Εικόνα 8: Παιδική Παχυσαρκία</a:t>
            </a:r>
            <a:endParaRPr lang="en-US" altLang="el-GR" sz="1600" dirty="0"/>
          </a:p>
        </p:txBody>
      </p:sp>
      <p:sp>
        <p:nvSpPr>
          <p:cNvPr id="37891" name="Title 2"/>
          <p:cNvSpPr>
            <a:spLocks noGrp="1"/>
          </p:cNvSpPr>
          <p:nvPr>
            <p:ph type="title"/>
          </p:nvPr>
        </p:nvSpPr>
        <p:spPr/>
        <p:txBody>
          <a:bodyPr/>
          <a:lstStyle/>
          <a:p>
            <a:pPr algn="ctr"/>
            <a:r>
              <a:rPr lang="el-GR" altLang="el-GR" dirty="0" smtClean="0"/>
              <a:t>ΠΑΙΔΙΚΗ ΠΑΧΥΣΑΡΚΙΑ 4/4</a:t>
            </a:r>
            <a:endParaRPr lang="en-US" altLang="el-GR"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AutoShape 2"/>
          <p:cNvSpPr>
            <a:spLocks noGrp="1" noChangeArrowheads="1"/>
          </p:cNvSpPr>
          <p:nvPr>
            <p:ph type="title"/>
          </p:nvPr>
        </p:nvSpPr>
        <p:spPr>
          <a:xfrm>
            <a:off x="5281" y="228600"/>
            <a:ext cx="9138719" cy="1143000"/>
          </a:xfrm>
        </p:spPr>
        <p:txBody>
          <a:bodyPr/>
          <a:lstStyle/>
          <a:p>
            <a:pPr eaLnBrk="1" hangingPunct="1"/>
            <a:r>
              <a:rPr lang="el-GR" altLang="el-GR" dirty="0" smtClean="0"/>
              <a:t>   ΠΑΙΔΙΚΗ ΠΑΧΥΣΑΡΚΙΑ ΣΤΗΝ ΕΛΛΑΔΑ</a:t>
            </a:r>
          </a:p>
        </p:txBody>
      </p:sp>
      <p:sp>
        <p:nvSpPr>
          <p:cNvPr id="38914" name="Rectangle 3"/>
          <p:cNvSpPr>
            <a:spLocks noGrp="1" noChangeArrowheads="1"/>
          </p:cNvSpPr>
          <p:nvPr>
            <p:ph idx="1"/>
          </p:nvPr>
        </p:nvSpPr>
        <p:spPr>
          <a:xfrm>
            <a:off x="147119" y="1600200"/>
            <a:ext cx="8768281" cy="4191000"/>
          </a:xfrm>
        </p:spPr>
        <p:txBody>
          <a:bodyPr/>
          <a:lstStyle/>
          <a:p>
            <a:pPr eaLnBrk="1" hangingPunct="1">
              <a:lnSpc>
                <a:spcPct val="80000"/>
              </a:lnSpc>
              <a:buFont typeface="Wingdings" panose="05000000000000000000" pitchFamily="2" charset="2"/>
              <a:buNone/>
            </a:pPr>
            <a:endParaRPr lang="el-GR" altLang="el-GR" sz="1800" dirty="0" smtClean="0"/>
          </a:p>
          <a:p>
            <a:pPr eaLnBrk="1" hangingPunct="1">
              <a:lnSpc>
                <a:spcPct val="80000"/>
              </a:lnSpc>
              <a:buFont typeface="Wingdings" panose="05000000000000000000" pitchFamily="2" charset="2"/>
              <a:buNone/>
            </a:pPr>
            <a:r>
              <a:rPr lang="el-GR" altLang="el-GR" sz="2400" dirty="0" smtClean="0"/>
              <a:t>Ελληνικά δεδομένα:</a:t>
            </a:r>
          </a:p>
          <a:p>
            <a:pPr algn="dist" eaLnBrk="1" hangingPunct="1">
              <a:lnSpc>
                <a:spcPct val="80000"/>
              </a:lnSpc>
              <a:buFont typeface="Wingdings" panose="05000000000000000000" pitchFamily="2" charset="2"/>
              <a:buNone/>
            </a:pPr>
            <a:r>
              <a:rPr lang="el-GR" altLang="el-GR" sz="2400" dirty="0" smtClean="0"/>
              <a:t>Πρόσφατη μελέτη της Α΄ Παιδιατρικής Κλινικής του Παν. Αθηνών</a:t>
            </a:r>
          </a:p>
          <a:p>
            <a:pPr algn="dist" eaLnBrk="1" hangingPunct="1">
              <a:lnSpc>
                <a:spcPct val="80000"/>
              </a:lnSpc>
              <a:buFont typeface="Wingdings" panose="05000000000000000000" pitchFamily="2" charset="2"/>
              <a:buNone/>
            </a:pPr>
            <a:endParaRPr lang="el-GR" altLang="el-GR" sz="2400" dirty="0" smtClean="0"/>
          </a:p>
          <a:p>
            <a:pPr algn="r" eaLnBrk="1" hangingPunct="1">
              <a:lnSpc>
                <a:spcPct val="80000"/>
              </a:lnSpc>
              <a:buFont typeface="Wingdings" panose="05000000000000000000" pitchFamily="2" charset="2"/>
              <a:buNone/>
            </a:pPr>
            <a:r>
              <a:rPr lang="el-GR" altLang="el-GR" sz="2400" dirty="0" smtClean="0"/>
              <a:t> 15</a:t>
            </a:r>
            <a:r>
              <a:rPr lang="en-US" altLang="el-GR" sz="2400" dirty="0" smtClean="0"/>
              <a:t>Kg</a:t>
            </a:r>
            <a:r>
              <a:rPr lang="el-GR" altLang="el-GR" sz="2400" dirty="0" smtClean="0"/>
              <a:t> στα αγόρια</a:t>
            </a:r>
            <a:endParaRPr lang="en-US" altLang="el-GR" sz="2400" dirty="0" smtClean="0"/>
          </a:p>
          <a:p>
            <a:pPr eaLnBrk="1" hangingPunct="1">
              <a:lnSpc>
                <a:spcPct val="80000"/>
              </a:lnSpc>
              <a:buFont typeface="Wingdings" panose="05000000000000000000" pitchFamily="2" charset="2"/>
              <a:buNone/>
            </a:pPr>
            <a:r>
              <a:rPr lang="el-GR" altLang="el-GR" sz="2000" dirty="0" smtClean="0"/>
              <a:t>95η εκατοστιαία θέση έχει  </a:t>
            </a:r>
            <a:r>
              <a:rPr lang="el-GR" altLang="el-GR" sz="2000" dirty="0" smtClean="0">
                <a:latin typeface="Wingdings" panose="05000000000000000000" pitchFamily="2" charset="2"/>
                <a:sym typeface="Wingdings" panose="05000000000000000000" pitchFamily="2" charset="2"/>
              </a:rPr>
              <a:t></a:t>
            </a:r>
            <a:r>
              <a:rPr lang="el-GR" altLang="el-GR" sz="2000" dirty="0" smtClean="0">
                <a:sym typeface="Wingdings" panose="05000000000000000000" pitchFamily="2" charset="2"/>
              </a:rPr>
              <a:t> </a:t>
            </a:r>
            <a:r>
              <a:rPr lang="el-GR" altLang="el-GR" sz="2000" dirty="0" smtClean="0"/>
              <a:t>την τελευταία 20ετία</a:t>
            </a:r>
            <a:r>
              <a:rPr lang="en-US" altLang="el-GR" sz="2000" dirty="0" smtClean="0"/>
              <a:t> </a:t>
            </a:r>
            <a:r>
              <a:rPr lang="el-GR" altLang="el-GR" sz="2000" dirty="0" smtClean="0"/>
              <a:t>κατά </a:t>
            </a:r>
          </a:p>
          <a:p>
            <a:pPr algn="r" eaLnBrk="1" hangingPunct="1">
              <a:lnSpc>
                <a:spcPct val="80000"/>
              </a:lnSpc>
              <a:buFont typeface="Wingdings" panose="05000000000000000000" pitchFamily="2" charset="2"/>
              <a:buNone/>
            </a:pPr>
            <a:r>
              <a:rPr lang="el-GR" altLang="el-GR" sz="2400" dirty="0" smtClean="0"/>
              <a:t>            7 κιλά στα κορίτσια</a:t>
            </a:r>
            <a:endParaRPr lang="en-US" altLang="el-GR" sz="2400" dirty="0" smtClean="0"/>
          </a:p>
          <a:p>
            <a:pPr algn="dist" eaLnBrk="1" hangingPunct="1">
              <a:lnSpc>
                <a:spcPct val="80000"/>
              </a:lnSpc>
              <a:buFont typeface="Wingdings" panose="05000000000000000000" pitchFamily="2" charset="2"/>
              <a:buNone/>
            </a:pPr>
            <a:endParaRPr lang="en-US" altLang="el-GR" sz="2400" dirty="0" smtClean="0"/>
          </a:p>
          <a:p>
            <a:pPr algn="dist" eaLnBrk="1" hangingPunct="1">
              <a:lnSpc>
                <a:spcPct val="80000"/>
              </a:lnSpc>
              <a:buFont typeface="Wingdings" panose="05000000000000000000" pitchFamily="2" charset="2"/>
              <a:buNone/>
            </a:pPr>
            <a:endParaRPr lang="en-US" altLang="el-GR" sz="2400" dirty="0" smtClean="0"/>
          </a:p>
          <a:p>
            <a:pPr algn="just" eaLnBrk="1" hangingPunct="1">
              <a:lnSpc>
                <a:spcPct val="80000"/>
              </a:lnSpc>
              <a:buFont typeface="Wingdings" panose="05000000000000000000" pitchFamily="2" charset="2"/>
              <a:buNone/>
            </a:pPr>
            <a:r>
              <a:rPr lang="el-GR" altLang="el-GR" sz="2400" dirty="0" smtClean="0"/>
              <a:t>Είναι παχύτερα κατά 3 και 2 </a:t>
            </a:r>
            <a:r>
              <a:rPr lang="en-US" altLang="el-GR" sz="2400" dirty="0" smtClean="0"/>
              <a:t>Kg</a:t>
            </a:r>
            <a:r>
              <a:rPr lang="el-GR" altLang="el-GR" sz="2400" dirty="0" smtClean="0"/>
              <a:t> από τα αντίστοιχα παιδιά των ΗΠΑ</a:t>
            </a:r>
          </a:p>
          <a:p>
            <a:pPr algn="just" eaLnBrk="1" hangingPunct="1">
              <a:lnSpc>
                <a:spcPct val="80000"/>
              </a:lnSpc>
              <a:buFont typeface="Wingdings" panose="05000000000000000000" pitchFamily="2" charset="2"/>
              <a:buNone/>
            </a:pPr>
            <a:r>
              <a:rPr lang="el-GR" altLang="el-GR" sz="2400" dirty="0" smtClean="0"/>
              <a:t>που ήταν μέχρι τώρα τα παχύτερα παιδιά στον κόσμο.</a:t>
            </a:r>
          </a:p>
        </p:txBody>
      </p:sp>
      <p:sp>
        <p:nvSpPr>
          <p:cNvPr id="2" name="Left Brace 1"/>
          <p:cNvSpPr/>
          <p:nvPr/>
        </p:nvSpPr>
        <p:spPr>
          <a:xfrm>
            <a:off x="6172200" y="2971800"/>
            <a:ext cx="304800" cy="1143000"/>
          </a:xfrm>
          <a:prstGeom prst="leftBrac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p:cNvPicPr>
            <a:picLocks noChangeAspect="1"/>
          </p:cNvPicPr>
          <p:nvPr/>
        </p:nvPicPr>
        <p:blipFill>
          <a:blip r:embed="rId2">
            <a:extLst>
              <a:ext uri="{28A0092B-C50C-407E-A947-70E740481C1C}">
                <a14:useLocalDpi xmlns:a14="http://schemas.microsoft.com/office/drawing/2010/main" val="0"/>
              </a:ext>
            </a:extLst>
          </a:blip>
          <a:srcRect b="2547"/>
          <a:stretch>
            <a:fillRect/>
          </a:stretch>
        </p:blipFill>
        <p:spPr bwMode="auto">
          <a:xfrm>
            <a:off x="1885949" y="1066800"/>
            <a:ext cx="5334001" cy="514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TextBox 1"/>
          <p:cNvSpPr txBox="1">
            <a:spLocks noChangeArrowheads="1"/>
          </p:cNvSpPr>
          <p:nvPr/>
        </p:nvSpPr>
        <p:spPr bwMode="auto">
          <a:xfrm>
            <a:off x="5684838" y="6519863"/>
            <a:ext cx="3344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i="1">
                <a:solidFill>
                  <a:schemeClr val="bg1"/>
                </a:solidFill>
              </a:rPr>
              <a:t>Εικόνα 9: Κατάσταση στην Ελλάδα</a:t>
            </a:r>
            <a:endParaRPr lang="en-US" altLang="el-GR" sz="1600" i="1">
              <a:solidFill>
                <a:schemeClr val="bg1"/>
              </a:solidFill>
            </a:endParaRPr>
          </a:p>
        </p:txBody>
      </p:sp>
      <p:sp>
        <p:nvSpPr>
          <p:cNvPr id="40963" name="Title 2"/>
          <p:cNvSpPr>
            <a:spLocks noGrp="1"/>
          </p:cNvSpPr>
          <p:nvPr>
            <p:ph type="title"/>
          </p:nvPr>
        </p:nvSpPr>
        <p:spPr>
          <a:xfrm>
            <a:off x="609600" y="152401"/>
            <a:ext cx="7886700" cy="762000"/>
          </a:xfrm>
        </p:spPr>
        <p:txBody>
          <a:bodyPr/>
          <a:lstStyle/>
          <a:p>
            <a:pPr algn="ctr"/>
            <a:r>
              <a:rPr lang="el-GR" altLang="el-GR" dirty="0" smtClean="0"/>
              <a:t>ΕΛΛΗΝΙΚΑ ΔΕΔΟΜΕΝΑ</a:t>
            </a:r>
            <a:endParaRPr lang="en-US" altLang="el-GR"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10460729_810464159001718_5153504459673363158_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7848600" cy="588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8600"/>
            <a:ext cx="7620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Box 1"/>
          <p:cNvSpPr txBox="1">
            <a:spLocks noChangeArrowheads="1"/>
          </p:cNvSpPr>
          <p:nvPr/>
        </p:nvSpPr>
        <p:spPr bwMode="auto">
          <a:xfrm>
            <a:off x="2133600" y="6019800"/>
            <a:ext cx="3832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latin typeface="+mn-lt"/>
              </a:rPr>
              <a:t>Εικόνα 10: Ποσοστά Παιδικής Παχυσαρκίας</a:t>
            </a:r>
            <a:endParaRPr lang="en-US" altLang="el-GR" sz="16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AutoShape 2"/>
          <p:cNvSpPr>
            <a:spLocks noGrp="1" noChangeArrowheads="1"/>
          </p:cNvSpPr>
          <p:nvPr>
            <p:ph type="title"/>
          </p:nvPr>
        </p:nvSpPr>
        <p:spPr/>
        <p:txBody>
          <a:bodyPr/>
          <a:lstStyle/>
          <a:p>
            <a:pPr algn="ctr" eaLnBrk="1" hangingPunct="1"/>
            <a:r>
              <a:rPr lang="el-GR" altLang="el-GR" dirty="0" smtClean="0"/>
              <a:t>ΠΑΙΔΙΚΗ ΠΑΧΥΣΑΡΚΙΑ &amp; ΕΦΗΒΕΙΑ</a:t>
            </a:r>
          </a:p>
        </p:txBody>
      </p:sp>
      <p:sp>
        <p:nvSpPr>
          <p:cNvPr id="43010" name="Rectangle 3"/>
          <p:cNvSpPr>
            <a:spLocks noGrp="1" noChangeArrowheads="1"/>
          </p:cNvSpPr>
          <p:nvPr>
            <p:ph idx="1"/>
          </p:nvPr>
        </p:nvSpPr>
        <p:spPr>
          <a:xfrm>
            <a:off x="457200" y="1752600"/>
            <a:ext cx="8229600" cy="3581400"/>
          </a:xfrm>
        </p:spPr>
        <p:txBody>
          <a:bodyPr/>
          <a:lstStyle/>
          <a:p>
            <a:pPr eaLnBrk="1" hangingPunct="1">
              <a:lnSpc>
                <a:spcPct val="80000"/>
              </a:lnSpc>
            </a:pPr>
            <a:r>
              <a:rPr lang="el-GR" altLang="el-GR" dirty="0" smtClean="0"/>
              <a:t>Εφηβεία:  κρίσιμη περίοδος για την ανάπτυξη της παχυσαρκίας. </a:t>
            </a:r>
          </a:p>
          <a:p>
            <a:pPr eaLnBrk="1" hangingPunct="1">
              <a:lnSpc>
                <a:spcPct val="80000"/>
              </a:lnSpc>
            </a:pPr>
            <a:r>
              <a:rPr lang="el-GR" altLang="el-GR" dirty="0" smtClean="0"/>
              <a:t>Πλεονέκτημα:  η επιταχυνόμενη ανάπτυξη</a:t>
            </a:r>
          </a:p>
          <a:p>
            <a:pPr eaLnBrk="1" hangingPunct="1">
              <a:lnSpc>
                <a:spcPct val="80000"/>
              </a:lnSpc>
            </a:pPr>
            <a:r>
              <a:rPr lang="el-GR" altLang="el-GR" dirty="0" smtClean="0"/>
              <a:t>Μειονέκτημα: η αύξηση της λιπώδους μάζας στα κορίτσια.</a:t>
            </a:r>
          </a:p>
          <a:p>
            <a:pPr eaLnBrk="1" hangingPunct="1">
              <a:lnSpc>
                <a:spcPct val="80000"/>
              </a:lnSpc>
            </a:pPr>
            <a:r>
              <a:rPr lang="el-GR" altLang="el-GR" dirty="0" smtClean="0"/>
              <a:t>Συνδέεται ισχυρά με τον κίνδυνο εμφάνισης παχυσαρκίας κατά την ενήλικο ζωή</a:t>
            </a:r>
          </a:p>
          <a:p>
            <a:pPr eaLnBrk="1" hangingPunct="1">
              <a:lnSpc>
                <a:spcPct val="80000"/>
              </a:lnSpc>
            </a:pPr>
            <a:endParaRPr lang="el-GR" altLang="el-GR" dirty="0" smtClean="0"/>
          </a:p>
          <a:p>
            <a:pPr eaLnBrk="1" hangingPunct="1">
              <a:lnSpc>
                <a:spcPct val="80000"/>
              </a:lnSpc>
            </a:pPr>
            <a:endParaRPr lang="el-GR" altLang="el-GR"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951" y="1066800"/>
            <a:ext cx="787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8" name="TextBox 1"/>
          <p:cNvSpPr txBox="1">
            <a:spLocks noChangeArrowheads="1"/>
          </p:cNvSpPr>
          <p:nvPr/>
        </p:nvSpPr>
        <p:spPr bwMode="auto">
          <a:xfrm>
            <a:off x="2575042" y="5943600"/>
            <a:ext cx="4019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latin typeface="+mn-lt"/>
              </a:rPr>
              <a:t>Εικόνα 11: Επιπτώσεις Παιδικής Παχυσαρκίας</a:t>
            </a:r>
            <a:endParaRPr lang="en-US" altLang="el-GR" sz="1600" dirty="0">
              <a:latin typeface="+mn-lt"/>
            </a:endParaRPr>
          </a:p>
        </p:txBody>
      </p:sp>
      <p:sp>
        <p:nvSpPr>
          <p:cNvPr id="45059" name="Title 2"/>
          <p:cNvSpPr>
            <a:spLocks noGrp="1"/>
          </p:cNvSpPr>
          <p:nvPr>
            <p:ph type="title"/>
          </p:nvPr>
        </p:nvSpPr>
        <p:spPr>
          <a:xfrm>
            <a:off x="609600" y="228601"/>
            <a:ext cx="7886700" cy="609600"/>
          </a:xfrm>
        </p:spPr>
        <p:txBody>
          <a:bodyPr/>
          <a:lstStyle/>
          <a:p>
            <a:pPr algn="ctr"/>
            <a:r>
              <a:rPr lang="el-GR" altLang="el-GR" sz="3600" dirty="0" smtClean="0"/>
              <a:t>ΕΠΙΠΤΩΣΕΙΣ ΠΑΙΔΙΚΗΣ ΠΑΧΥΣΑΡΚΙΑΣ 1/4</a:t>
            </a:r>
            <a:endParaRPr lang="en-US" altLang="el-GR" sz="36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_.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066800"/>
            <a:ext cx="5562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TextBox 1"/>
          <p:cNvSpPr txBox="1">
            <a:spLocks noChangeArrowheads="1"/>
          </p:cNvSpPr>
          <p:nvPr/>
        </p:nvSpPr>
        <p:spPr bwMode="auto">
          <a:xfrm>
            <a:off x="2755855" y="5867400"/>
            <a:ext cx="359418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12: Επιπτώσεις Παχυσαρκίας</a:t>
            </a:r>
            <a:endParaRPr lang="en-US" altLang="el-GR" sz="1800" dirty="0">
              <a:latin typeface="+mn-lt"/>
            </a:endParaRPr>
          </a:p>
        </p:txBody>
      </p:sp>
      <p:sp>
        <p:nvSpPr>
          <p:cNvPr id="46083" name="Title 2"/>
          <p:cNvSpPr>
            <a:spLocks noGrp="1"/>
          </p:cNvSpPr>
          <p:nvPr>
            <p:ph type="title"/>
          </p:nvPr>
        </p:nvSpPr>
        <p:spPr>
          <a:xfrm>
            <a:off x="609600" y="152400"/>
            <a:ext cx="7886700" cy="762000"/>
          </a:xfrm>
        </p:spPr>
        <p:txBody>
          <a:bodyPr/>
          <a:lstStyle/>
          <a:p>
            <a:pPr algn="ctr"/>
            <a:r>
              <a:rPr lang="el-GR" altLang="el-GR" dirty="0" smtClean="0"/>
              <a:t>ΕΠΙΠΤΩΣΕΙΣ ΠΑΧΥΣΑΡΚΙΑΣ</a:t>
            </a:r>
            <a:endParaRPr lang="en-US" altLang="el-GR"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AutoShape 2"/>
          <p:cNvSpPr>
            <a:spLocks noGrp="1" noChangeArrowheads="1"/>
          </p:cNvSpPr>
          <p:nvPr>
            <p:ph type="title"/>
          </p:nvPr>
        </p:nvSpPr>
        <p:spPr/>
        <p:txBody>
          <a:bodyPr/>
          <a:lstStyle/>
          <a:p>
            <a:pPr algn="ctr" eaLnBrk="1" hangingPunct="1"/>
            <a:r>
              <a:rPr lang="el-GR" altLang="el-GR" sz="4000" dirty="0" smtClean="0"/>
              <a:t>ΑΙΤΙΑ ΠΑΙΔΙΚΗΣ ΠΑΧΥΣΑΡΚΙΑΣ 1/7</a:t>
            </a:r>
          </a:p>
        </p:txBody>
      </p:sp>
      <p:sp>
        <p:nvSpPr>
          <p:cNvPr id="47106" name="Rectangle 3"/>
          <p:cNvSpPr>
            <a:spLocks noGrp="1" noChangeArrowheads="1"/>
          </p:cNvSpPr>
          <p:nvPr>
            <p:ph idx="1"/>
          </p:nvPr>
        </p:nvSpPr>
        <p:spPr>
          <a:xfrm>
            <a:off x="685800" y="1524000"/>
            <a:ext cx="7886700" cy="4351338"/>
          </a:xfrm>
        </p:spPr>
        <p:txBody>
          <a:bodyPr/>
          <a:lstStyle/>
          <a:p>
            <a:pPr eaLnBrk="1" hangingPunct="1">
              <a:buFont typeface="Wingdings" panose="05000000000000000000" pitchFamily="2" charset="2"/>
              <a:buNone/>
            </a:pPr>
            <a:r>
              <a:rPr lang="el-GR" altLang="el-GR" sz="2600" dirty="0" smtClean="0"/>
              <a:t>ΑΙΤΙΑ: Αποτελεί</a:t>
            </a:r>
            <a:r>
              <a:rPr lang="el-GR" altLang="ja-JP" sz="2600" dirty="0" smtClean="0"/>
              <a:t> ένα τυπικό παράδειγμα </a:t>
            </a:r>
            <a:r>
              <a:rPr lang="el-GR" altLang="ja-JP" sz="2600" dirty="0" err="1" smtClean="0"/>
              <a:t>πολυπαραγοντικής</a:t>
            </a:r>
            <a:r>
              <a:rPr lang="el-GR" altLang="ja-JP" sz="2600" dirty="0" smtClean="0"/>
              <a:t> νόσου </a:t>
            </a:r>
          </a:p>
          <a:p>
            <a:pPr eaLnBrk="1" hangingPunct="1"/>
            <a:r>
              <a:rPr lang="el-GR" altLang="el-GR" sz="2600" dirty="0" smtClean="0"/>
              <a:t>Τόσο τα γονίδια όσο και το περιβάλλον επιδρούν στην εμφάνιση της παιδικής παχυσαρκίας. </a:t>
            </a:r>
          </a:p>
          <a:p>
            <a:pPr eaLnBrk="1" hangingPunct="1"/>
            <a:r>
              <a:rPr lang="el-GR" altLang="el-GR" sz="2600" dirty="0" smtClean="0"/>
              <a:t>Τα παιδιά των οποίων και οι δυο γονείς είναι παχύσαρκοι έχουν 80% πιθανότητα να γίνουν παχύσαρκα </a:t>
            </a:r>
          </a:p>
          <a:p>
            <a:pPr eaLnBrk="1" hangingPunct="1"/>
            <a:r>
              <a:rPr lang="el-GR" altLang="el-GR" sz="2600" dirty="0" smtClean="0"/>
              <a:t>ο κίνδυνος αυτός </a:t>
            </a:r>
            <a:r>
              <a:rPr lang="el-GR" altLang="el-GR" sz="2600" dirty="0" smtClean="0">
                <a:latin typeface="Wingdings" panose="05000000000000000000" pitchFamily="2" charset="2"/>
                <a:sym typeface="Wingdings" panose="05000000000000000000" pitchFamily="2" charset="2"/>
              </a:rPr>
              <a:t></a:t>
            </a:r>
            <a:r>
              <a:rPr lang="el-GR" altLang="el-GR" sz="2600" dirty="0" smtClean="0">
                <a:sym typeface="Wingdings" panose="05000000000000000000" pitchFamily="2" charset="2"/>
              </a:rPr>
              <a:t> </a:t>
            </a:r>
            <a:r>
              <a:rPr lang="el-GR" altLang="el-GR" sz="2600" dirty="0" smtClean="0"/>
              <a:t>στο 40% αν μόνο ο ένας γονιός είναι παχύσαρκος και στο 8% αν κανείς από τους γονείς δεν είναι παχύσαρκος.</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6310" y="1283328"/>
            <a:ext cx="719328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0" name="TextBox 1"/>
          <p:cNvSpPr txBox="1">
            <a:spLocks noChangeArrowheads="1"/>
          </p:cNvSpPr>
          <p:nvPr/>
        </p:nvSpPr>
        <p:spPr bwMode="auto">
          <a:xfrm>
            <a:off x="2286000" y="5913770"/>
            <a:ext cx="3910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13: Αίτια Παιδικής Παχυσαρκίας</a:t>
            </a:r>
            <a:endParaRPr lang="en-US" altLang="el-GR" sz="1800" dirty="0">
              <a:latin typeface="+mn-lt"/>
            </a:endParaRPr>
          </a:p>
        </p:txBody>
      </p:sp>
      <p:sp>
        <p:nvSpPr>
          <p:cNvPr id="48131" name="Title 2"/>
          <p:cNvSpPr>
            <a:spLocks noGrp="1"/>
          </p:cNvSpPr>
          <p:nvPr>
            <p:ph type="title"/>
          </p:nvPr>
        </p:nvSpPr>
        <p:spPr>
          <a:xfrm>
            <a:off x="609600" y="228600"/>
            <a:ext cx="7886700" cy="762001"/>
          </a:xfrm>
        </p:spPr>
        <p:txBody>
          <a:bodyPr/>
          <a:lstStyle/>
          <a:p>
            <a:pPr algn="ctr"/>
            <a:r>
              <a:rPr lang="el-GR" altLang="el-GR" sz="4000" dirty="0" smtClean="0"/>
              <a:t>ΑΙΤΙΑ ΠΑΙΔΙΚΗΣ ΠΑΧΥΣΑΡΚΙΑΣ 2/7</a:t>
            </a:r>
            <a:endParaRPr lang="en-US" altLang="el-GR" sz="4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2"/>
          <p:cNvSpPr>
            <a:spLocks noGrp="1" noChangeArrowheads="1"/>
          </p:cNvSpPr>
          <p:nvPr>
            <p:ph type="title"/>
          </p:nvPr>
        </p:nvSpPr>
        <p:spPr/>
        <p:txBody>
          <a:bodyPr/>
          <a:lstStyle/>
          <a:p>
            <a:pPr algn="ctr" eaLnBrk="1" hangingPunct="1"/>
            <a:r>
              <a:rPr lang="el-GR" altLang="el-GR" sz="4000" dirty="0" smtClean="0"/>
              <a:t>ΑΙΤΙΑ ΠΑΙΔΙΚΗΣ ΠΑΧΥΣΑΡΚΙΑΣ 3/7</a:t>
            </a:r>
          </a:p>
        </p:txBody>
      </p:sp>
      <p:sp>
        <p:nvSpPr>
          <p:cNvPr id="49154" name="Rectangle 3"/>
          <p:cNvSpPr>
            <a:spLocks noGrp="1" noChangeArrowheads="1"/>
          </p:cNvSpPr>
          <p:nvPr>
            <p:ph idx="1"/>
          </p:nvPr>
        </p:nvSpPr>
        <p:spPr>
          <a:xfrm>
            <a:off x="457200" y="1600201"/>
            <a:ext cx="8229600" cy="4419600"/>
          </a:xfrm>
        </p:spPr>
        <p:txBody>
          <a:bodyPr/>
          <a:lstStyle/>
          <a:p>
            <a:pPr>
              <a:lnSpc>
                <a:spcPct val="80000"/>
              </a:lnSpc>
            </a:pPr>
            <a:r>
              <a:rPr lang="el-GR" altLang="el-GR" b="1" dirty="0" smtClean="0"/>
              <a:t>Κληρονομικότητα:</a:t>
            </a:r>
            <a:r>
              <a:rPr lang="el-GR" altLang="el-GR" dirty="0" smtClean="0"/>
              <a:t> αφορά γονίδια τα οποία κάνουν κάποιον πιο «ευάλωτο» στο να αναπτύξει ένα συγκεκριμένο τύπο σώματος. </a:t>
            </a:r>
          </a:p>
          <a:p>
            <a:pPr>
              <a:lnSpc>
                <a:spcPct val="80000"/>
              </a:lnSpc>
            </a:pPr>
            <a:r>
              <a:rPr lang="el-GR" altLang="el-GR" b="1" dirty="0" smtClean="0"/>
              <a:t>Διατροφή:</a:t>
            </a:r>
            <a:r>
              <a:rPr lang="el-GR" altLang="el-GR" dirty="0" smtClean="0"/>
              <a:t> η ισορροπία των θρεπτικών συστατικών, η κατανομή των γευμάτων κατά τη διάρκεια της ημέρας σχετίζονται με τη σύσταση του σώματος.</a:t>
            </a:r>
          </a:p>
          <a:p>
            <a:pPr>
              <a:lnSpc>
                <a:spcPct val="80000"/>
              </a:lnSpc>
            </a:pPr>
            <a:r>
              <a:rPr lang="el-GR" altLang="el-GR" b="1" dirty="0" smtClean="0"/>
              <a:t>Τρόπος ζωής:</a:t>
            </a:r>
            <a:r>
              <a:rPr lang="el-GR" altLang="el-GR" dirty="0" smtClean="0"/>
              <a:t> Το διατροφικό περιβάλλον των παχύσαρκων παιδιών είναι διαφορετικό από αυτό των μη παχύσαρκων.</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descr="obesity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8795" y="1143000"/>
            <a:ext cx="5962345" cy="477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2" name="TextBox 1"/>
          <p:cNvSpPr txBox="1">
            <a:spLocks noChangeArrowheads="1"/>
          </p:cNvSpPr>
          <p:nvPr/>
        </p:nvSpPr>
        <p:spPr bwMode="auto">
          <a:xfrm>
            <a:off x="2438400" y="6007123"/>
            <a:ext cx="39631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14: Αίτια Παιδικής Παχυσαρκίας </a:t>
            </a:r>
            <a:endParaRPr lang="en-US" altLang="el-GR" sz="1800" dirty="0">
              <a:latin typeface="+mn-lt"/>
            </a:endParaRPr>
          </a:p>
        </p:txBody>
      </p:sp>
      <p:sp>
        <p:nvSpPr>
          <p:cNvPr id="51203" name="Title 2"/>
          <p:cNvSpPr>
            <a:spLocks noGrp="1"/>
          </p:cNvSpPr>
          <p:nvPr>
            <p:ph type="title"/>
          </p:nvPr>
        </p:nvSpPr>
        <p:spPr>
          <a:xfrm>
            <a:off x="685799" y="266338"/>
            <a:ext cx="7886700" cy="944563"/>
          </a:xfrm>
        </p:spPr>
        <p:txBody>
          <a:bodyPr/>
          <a:lstStyle/>
          <a:p>
            <a:pPr algn="ctr"/>
            <a:r>
              <a:rPr lang="el-GR" altLang="el-GR" sz="4000" dirty="0" smtClean="0"/>
              <a:t>ΑΙΤΙΑ ΠΑΙΔΙΚΗΣ ΠΑΧΥΣΑΡΚΙΑΣ 4/7 </a:t>
            </a:r>
            <a:endParaRPr lang="en-US" altLang="el-GR" sz="4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AutoShape 2"/>
          <p:cNvSpPr>
            <a:spLocks noGrp="1" noChangeArrowheads="1"/>
          </p:cNvSpPr>
          <p:nvPr>
            <p:ph type="title"/>
          </p:nvPr>
        </p:nvSpPr>
        <p:spPr/>
        <p:txBody>
          <a:bodyPr/>
          <a:lstStyle/>
          <a:p>
            <a:pPr algn="ctr" eaLnBrk="1" hangingPunct="1"/>
            <a:r>
              <a:rPr lang="el-GR" altLang="el-GR" sz="4000" dirty="0" smtClean="0"/>
              <a:t>ΑΙΤΙΑ ΠΑΙΔΙΚΗΣ ΠΑΧΥΣΑΡΚΙΑΣ 5/7</a:t>
            </a:r>
          </a:p>
        </p:txBody>
      </p:sp>
      <p:sp>
        <p:nvSpPr>
          <p:cNvPr id="52226" name="Rectangle 3"/>
          <p:cNvSpPr>
            <a:spLocks noGrp="1" noChangeArrowheads="1"/>
          </p:cNvSpPr>
          <p:nvPr>
            <p:ph idx="1"/>
          </p:nvPr>
        </p:nvSpPr>
        <p:spPr>
          <a:xfrm>
            <a:off x="457200" y="1905000"/>
            <a:ext cx="8229600" cy="3733800"/>
          </a:xfrm>
        </p:spPr>
        <p:txBody>
          <a:bodyPr/>
          <a:lstStyle/>
          <a:p>
            <a:pPr>
              <a:lnSpc>
                <a:spcPct val="80000"/>
              </a:lnSpc>
            </a:pPr>
            <a:r>
              <a:rPr lang="el-GR" altLang="el-GR" sz="3600" b="1" dirty="0" smtClean="0"/>
              <a:t>Φυσική δραστηριότητα:</a:t>
            </a:r>
            <a:r>
              <a:rPr lang="el-GR" altLang="el-GR" sz="3600" dirty="0" smtClean="0"/>
              <a:t> Η ελαττωμένη φυσική δραστηριότητα αποτέλεσμα του σύγχρονου καθιστικού τρόπου ζωής.</a:t>
            </a:r>
          </a:p>
          <a:p>
            <a:pPr>
              <a:lnSpc>
                <a:spcPct val="80000"/>
              </a:lnSpc>
            </a:pPr>
            <a:r>
              <a:rPr lang="el-GR" altLang="el-GR" sz="3600" b="1" dirty="0" smtClean="0"/>
              <a:t>Ψυχολογικά αίτια:</a:t>
            </a:r>
            <a:r>
              <a:rPr lang="el-GR" altLang="el-GR" sz="3600" dirty="0" smtClean="0"/>
              <a:t> Τα παχύσαρκα παιδιά και έφηβοι έχουν συνήθως χαμηλή αυτοεκτίμηση και φτωχή εικόνα εαυτού</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1" descr="10896902_780972451950889_2449849263104169495_n.jpg"/>
          <p:cNvPicPr>
            <a:picLocks noChangeAspect="1"/>
          </p:cNvPicPr>
          <p:nvPr/>
        </p:nvPicPr>
        <p:blipFill>
          <a:blip r:embed="rId2">
            <a:extLst>
              <a:ext uri="{28A0092B-C50C-407E-A947-70E740481C1C}">
                <a14:useLocalDpi xmlns:a14="http://schemas.microsoft.com/office/drawing/2010/main" val="0"/>
              </a:ext>
            </a:extLst>
          </a:blip>
          <a:srcRect b="6110"/>
          <a:stretch>
            <a:fillRect/>
          </a:stretch>
        </p:blipFill>
        <p:spPr bwMode="auto">
          <a:xfrm>
            <a:off x="1219200" y="1340923"/>
            <a:ext cx="7010400" cy="4359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4" name="TextBox 1"/>
          <p:cNvSpPr txBox="1">
            <a:spLocks noChangeArrowheads="1"/>
          </p:cNvSpPr>
          <p:nvPr/>
        </p:nvSpPr>
        <p:spPr bwMode="auto">
          <a:xfrm>
            <a:off x="2209800" y="5949634"/>
            <a:ext cx="45048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15: Παιδική Παχυσαρκία και διατροφή</a:t>
            </a:r>
            <a:endParaRPr lang="en-US" altLang="el-GR" sz="1800" dirty="0">
              <a:latin typeface="+mn-lt"/>
            </a:endParaRPr>
          </a:p>
        </p:txBody>
      </p:sp>
      <p:sp>
        <p:nvSpPr>
          <p:cNvPr id="54275" name="Title 2"/>
          <p:cNvSpPr>
            <a:spLocks noGrp="1"/>
          </p:cNvSpPr>
          <p:nvPr>
            <p:ph type="title"/>
          </p:nvPr>
        </p:nvSpPr>
        <p:spPr>
          <a:xfrm>
            <a:off x="685800" y="228600"/>
            <a:ext cx="7886700" cy="836613"/>
          </a:xfrm>
        </p:spPr>
        <p:txBody>
          <a:bodyPr/>
          <a:lstStyle/>
          <a:p>
            <a:r>
              <a:rPr lang="el-GR" altLang="el-GR" sz="4000" dirty="0" smtClean="0"/>
              <a:t>ΑΙΤΙΑ ΠΑΙΔΙΚΗΣ ΠΑΧΥΣΑΡΚΙΑΣ 6/7</a:t>
            </a:r>
            <a:endParaRPr lang="en-US" altLang="el-GR" sz="4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AutoShape 2"/>
          <p:cNvSpPr>
            <a:spLocks noGrp="1" noChangeArrowheads="1"/>
          </p:cNvSpPr>
          <p:nvPr>
            <p:ph type="title"/>
          </p:nvPr>
        </p:nvSpPr>
        <p:spPr/>
        <p:txBody>
          <a:bodyPr/>
          <a:lstStyle/>
          <a:p>
            <a:pPr eaLnBrk="1" hangingPunct="1"/>
            <a:r>
              <a:rPr lang="el-GR" altLang="el-GR" dirty="0" smtClean="0"/>
              <a:t>Παχυσαρκία</a:t>
            </a:r>
          </a:p>
        </p:txBody>
      </p:sp>
      <p:sp>
        <p:nvSpPr>
          <p:cNvPr id="22530" name="Rectangle 3"/>
          <p:cNvSpPr>
            <a:spLocks noGrp="1" noChangeArrowheads="1"/>
          </p:cNvSpPr>
          <p:nvPr>
            <p:ph idx="1"/>
          </p:nvPr>
        </p:nvSpPr>
        <p:spPr>
          <a:xfrm>
            <a:off x="457200" y="1600201"/>
            <a:ext cx="8229600" cy="2971800"/>
          </a:xfrm>
        </p:spPr>
        <p:txBody>
          <a:bodyPr/>
          <a:lstStyle/>
          <a:p>
            <a:pPr eaLnBrk="1" hangingPunct="1"/>
            <a:endParaRPr lang="el-GR" altLang="el-GR" sz="1700" dirty="0" smtClean="0"/>
          </a:p>
          <a:p>
            <a:pPr algn="just" eaLnBrk="1" hangingPunct="1"/>
            <a:r>
              <a:rPr lang="el-GR" altLang="el-GR" sz="2400" dirty="0" smtClean="0">
                <a:latin typeface="Arial" panose="020B0604020202020204" pitchFamily="34" charset="0"/>
                <a:cs typeface="Arial" panose="020B0604020202020204" pitchFamily="34" charset="0"/>
              </a:rPr>
              <a:t>Παθολογικά αυξημένη εναπόθεση λίπους στο ανθρώπινο σώμα. </a:t>
            </a:r>
          </a:p>
          <a:p>
            <a:pPr algn="just" eaLnBrk="1" hangingPunct="1"/>
            <a:r>
              <a:rPr lang="el-GR" altLang="el-GR" sz="2400" dirty="0" smtClean="0">
                <a:latin typeface="Arial" panose="020B0604020202020204" pitchFamily="34" charset="0"/>
                <a:cs typeface="Arial" panose="020B0604020202020204" pitchFamily="34" charset="0"/>
              </a:rPr>
              <a:t>Από το 1948 ο Παγκόσμιος Οργανισμός Υγείας την έχει εντάξει στον κατάλογο των παθήσεων, καθώς ως νόσο</a:t>
            </a:r>
            <a:r>
              <a:rPr lang="en-US" altLang="el-GR" sz="2400" dirty="0" smtClean="0">
                <a:latin typeface="Arial" panose="020B0604020202020204" pitchFamily="34" charset="0"/>
                <a:cs typeface="Arial" panose="020B0604020202020204" pitchFamily="34" charset="0"/>
              </a:rPr>
              <a:t> </a:t>
            </a:r>
            <a:r>
              <a:rPr lang="el-GR" altLang="el-GR" sz="2400" dirty="0" smtClean="0">
                <a:latin typeface="Arial" panose="020B0604020202020204" pitchFamily="34" charset="0"/>
                <a:cs typeface="Arial" panose="020B0604020202020204" pitchFamily="34" charset="0"/>
              </a:rPr>
              <a:t>αποκαλούμε</a:t>
            </a:r>
            <a:r>
              <a:rPr lang="en-US" altLang="el-GR" sz="2400" dirty="0" smtClean="0">
                <a:latin typeface="Arial" panose="020B0604020202020204" pitchFamily="34" charset="0"/>
                <a:cs typeface="Arial" panose="020B0604020202020204" pitchFamily="34" charset="0"/>
              </a:rPr>
              <a:t> </a:t>
            </a:r>
            <a:r>
              <a:rPr lang="el-GR" altLang="el-GR" sz="2400" dirty="0" smtClean="0">
                <a:latin typeface="Arial" panose="020B0604020202020204" pitchFamily="34" charset="0"/>
                <a:cs typeface="Arial" panose="020B0604020202020204" pitchFamily="34" charset="0"/>
              </a:rPr>
              <a:t>μια κατάσταση που μειώνει την ποιότητα και την ποσότητα της ζωής.</a:t>
            </a:r>
          </a:p>
          <a:p>
            <a:pPr algn="just" eaLnBrk="1" hangingPunct="1">
              <a:buFont typeface="Wingdings" panose="05000000000000000000" pitchFamily="2" charset="2"/>
              <a:buNone/>
            </a:pPr>
            <a:r>
              <a:rPr lang="el-GR" altLang="el-GR" sz="2400" dirty="0" smtClean="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7467600" cy="479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8" name="TextBox 1"/>
          <p:cNvSpPr txBox="1">
            <a:spLocks noChangeArrowheads="1"/>
          </p:cNvSpPr>
          <p:nvPr/>
        </p:nvSpPr>
        <p:spPr bwMode="auto">
          <a:xfrm>
            <a:off x="2438400" y="5943600"/>
            <a:ext cx="4173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16: Γονείς και Παιδική Παχυσαρκία</a:t>
            </a:r>
            <a:endParaRPr lang="en-US" altLang="el-GR" sz="1800" dirty="0">
              <a:latin typeface="+mn-lt"/>
            </a:endParaRPr>
          </a:p>
        </p:txBody>
      </p:sp>
      <p:sp>
        <p:nvSpPr>
          <p:cNvPr id="55299" name="Title 2"/>
          <p:cNvSpPr>
            <a:spLocks noGrp="1"/>
          </p:cNvSpPr>
          <p:nvPr>
            <p:ph type="title"/>
          </p:nvPr>
        </p:nvSpPr>
        <p:spPr>
          <a:xfrm>
            <a:off x="609600" y="152400"/>
            <a:ext cx="7886700" cy="914400"/>
          </a:xfrm>
        </p:spPr>
        <p:txBody>
          <a:bodyPr/>
          <a:lstStyle/>
          <a:p>
            <a:pPr algn="ctr"/>
            <a:r>
              <a:rPr lang="el-GR" altLang="el-GR" sz="4000" dirty="0" smtClean="0"/>
              <a:t>ΑΙΤΙΑ ΠΑΙΔΙΚΗΣ ΠΑΧΥΣΑΡΚΙΑΣ 7/7</a:t>
            </a:r>
            <a:endParaRPr lang="en-US" altLang="el-GR" sz="40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4360" y="1676400"/>
            <a:ext cx="8104909"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2" name="Title 1"/>
          <p:cNvSpPr>
            <a:spLocks noGrp="1"/>
          </p:cNvSpPr>
          <p:nvPr>
            <p:ph type="title"/>
          </p:nvPr>
        </p:nvSpPr>
        <p:spPr/>
        <p:txBody>
          <a:bodyPr/>
          <a:lstStyle/>
          <a:p>
            <a:pPr algn="ctr"/>
            <a:r>
              <a:rPr lang="el-GR" altLang="el-GR" sz="4000" dirty="0" smtClean="0"/>
              <a:t>ΑΙΤΙΑ ΠΑΧΥΣΑΡΚΙΑΣ 1/2</a:t>
            </a:r>
            <a:endParaRPr lang="en-US" altLang="el-GR" sz="4000" dirty="0" smtClean="0"/>
          </a:p>
        </p:txBody>
      </p:sp>
      <p:sp>
        <p:nvSpPr>
          <p:cNvPr id="56324" name="TextBox 3"/>
          <p:cNvSpPr txBox="1">
            <a:spLocks noChangeArrowheads="1"/>
          </p:cNvSpPr>
          <p:nvPr/>
        </p:nvSpPr>
        <p:spPr bwMode="auto">
          <a:xfrm>
            <a:off x="1905000" y="5638800"/>
            <a:ext cx="5034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17: Κατανάλωση </a:t>
            </a:r>
            <a:r>
              <a:rPr lang="el-GR" altLang="el-GR" sz="1800" dirty="0" err="1">
                <a:latin typeface="+mn-lt"/>
              </a:rPr>
              <a:t>Ελαιολάδου</a:t>
            </a:r>
            <a:r>
              <a:rPr lang="el-GR" altLang="el-GR" sz="1800" dirty="0">
                <a:latin typeface="+mn-lt"/>
              </a:rPr>
              <a:t> &amp; παχυσαρκία</a:t>
            </a:r>
            <a:endParaRPr lang="en-US" altLang="el-GR" sz="1800" dirty="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20507_796538640394270_29181499273674073_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023937"/>
            <a:ext cx="7086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6" name="Title 1"/>
          <p:cNvSpPr>
            <a:spLocks noGrp="1"/>
          </p:cNvSpPr>
          <p:nvPr>
            <p:ph type="title"/>
          </p:nvPr>
        </p:nvSpPr>
        <p:spPr>
          <a:xfrm>
            <a:off x="609600" y="233362"/>
            <a:ext cx="7886700" cy="790575"/>
          </a:xfrm>
        </p:spPr>
        <p:txBody>
          <a:bodyPr/>
          <a:lstStyle/>
          <a:p>
            <a:pPr algn="ctr"/>
            <a:r>
              <a:rPr lang="el-GR" altLang="el-GR" sz="4000" dirty="0" smtClean="0"/>
              <a:t>ΑΙΤΙΑ ΠΑΧΥΣΑΡΚΙΑΣ 2/2</a:t>
            </a:r>
            <a:endParaRPr lang="en-US" altLang="el-GR" sz="4000" dirty="0" smtClean="0"/>
          </a:p>
        </p:txBody>
      </p:sp>
      <p:sp>
        <p:nvSpPr>
          <p:cNvPr id="57348" name="TextBox 3"/>
          <p:cNvSpPr txBox="1">
            <a:spLocks noChangeArrowheads="1"/>
          </p:cNvSpPr>
          <p:nvPr/>
        </p:nvSpPr>
        <p:spPr bwMode="auto">
          <a:xfrm>
            <a:off x="2743200" y="6096000"/>
            <a:ext cx="2947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latin typeface="+mn-lt"/>
              </a:rPr>
              <a:t>Εικόνα 18: Μέγεθος Μερίδας</a:t>
            </a:r>
            <a:endParaRPr lang="en-US" altLang="el-GR" sz="1800" dirty="0">
              <a:latin typeface="+mn-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AutoShape 2"/>
          <p:cNvSpPr>
            <a:spLocks noGrp="1" noChangeArrowheads="1"/>
          </p:cNvSpPr>
          <p:nvPr>
            <p:ph type="title"/>
          </p:nvPr>
        </p:nvSpPr>
        <p:spPr>
          <a:xfrm>
            <a:off x="762000" y="381000"/>
            <a:ext cx="7924800" cy="1143000"/>
          </a:xfrm>
        </p:spPr>
        <p:txBody>
          <a:bodyPr/>
          <a:lstStyle/>
          <a:p>
            <a:pPr algn="ctr" eaLnBrk="1" hangingPunct="1"/>
            <a:r>
              <a:rPr lang="el-GR" altLang="el-GR" sz="3600" dirty="0" smtClean="0"/>
              <a:t>ΕΠΙΠΤΩΣΕΙΣ ΠΑΙΔΙΚΗΣ ΠΑΧΥΣΑΡΚΙΑΣ 2/4 </a:t>
            </a:r>
          </a:p>
        </p:txBody>
      </p:sp>
      <p:sp>
        <p:nvSpPr>
          <p:cNvPr id="58370" name="Rectangle 3"/>
          <p:cNvSpPr>
            <a:spLocks noGrp="1" noChangeArrowheads="1"/>
          </p:cNvSpPr>
          <p:nvPr>
            <p:ph idx="1"/>
          </p:nvPr>
        </p:nvSpPr>
        <p:spPr>
          <a:xfrm>
            <a:off x="457200" y="1600201"/>
            <a:ext cx="8229600" cy="4267200"/>
          </a:xfrm>
        </p:spPr>
        <p:txBody>
          <a:bodyPr/>
          <a:lstStyle/>
          <a:p>
            <a:pPr>
              <a:lnSpc>
                <a:spcPct val="80000"/>
              </a:lnSpc>
            </a:pPr>
            <a:endParaRPr lang="en-US" altLang="el-GR" dirty="0" smtClean="0"/>
          </a:p>
          <a:p>
            <a:pPr>
              <a:lnSpc>
                <a:spcPct val="80000"/>
              </a:lnSpc>
            </a:pPr>
            <a:r>
              <a:rPr lang="el-GR" altLang="el-GR" dirty="0" smtClean="0"/>
              <a:t>Η παχυσαρκία είναι μία βαριά ασθένεια, τουλάχιστον για τους ενήλικες, που συχνά όμως ξεκινά από την παιδική ηλικία. </a:t>
            </a:r>
          </a:p>
          <a:p>
            <a:pPr>
              <a:lnSpc>
                <a:spcPct val="80000"/>
              </a:lnSpc>
            </a:pPr>
            <a:r>
              <a:rPr lang="el-GR" altLang="el-GR" dirty="0" smtClean="0"/>
              <a:t>παχύσαρκα παιδιά ηλικίας μέχρι 3 χρόνων έχουν πιθανότητα 3-8% να γίνουν παχύσαρκοι ενήλικες και η συχνότητα αυτή αυξάνει με την ηλικία, κυρίως στην εφηβεία, κατά την οποία φτάνει το 60-70%. </a:t>
            </a:r>
          </a:p>
          <a:p>
            <a:pPr>
              <a:lnSpc>
                <a:spcPct val="80000"/>
              </a:lnSpc>
            </a:pPr>
            <a:endParaRPr lang="el-GR" altLang="el-GR"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09600" y="152400"/>
            <a:ext cx="7886700" cy="1325563"/>
          </a:xfrm>
        </p:spPr>
        <p:txBody>
          <a:bodyPr/>
          <a:lstStyle/>
          <a:p>
            <a:pPr algn="ctr"/>
            <a:r>
              <a:rPr lang="el-GR" altLang="el-GR" sz="3600" dirty="0" smtClean="0"/>
              <a:t>ΕΠΙΠΤΩΣΕΙΣ ΠΑΙΔΙΚΗΣ ΠΑΧΥΣΑΡΚΙΑΣ 3/4</a:t>
            </a:r>
            <a:endParaRPr lang="en-US" altLang="el-GR" sz="3600" dirty="0" smtClean="0"/>
          </a:p>
        </p:txBody>
      </p:sp>
      <p:sp>
        <p:nvSpPr>
          <p:cNvPr id="59394" name="Content Placeholder 2"/>
          <p:cNvSpPr>
            <a:spLocks noGrp="1"/>
          </p:cNvSpPr>
          <p:nvPr>
            <p:ph idx="1"/>
          </p:nvPr>
        </p:nvSpPr>
        <p:spPr>
          <a:xfrm>
            <a:off x="609600" y="1752600"/>
            <a:ext cx="7886700" cy="3970338"/>
          </a:xfrm>
        </p:spPr>
        <p:txBody>
          <a:bodyPr/>
          <a:lstStyle/>
          <a:p>
            <a:pPr>
              <a:lnSpc>
                <a:spcPct val="80000"/>
              </a:lnSpc>
            </a:pPr>
            <a:r>
              <a:rPr lang="el-GR" altLang="el-GR" sz="2800" dirty="0" smtClean="0"/>
              <a:t>Οι κλινικές εκδηλώσεις αρρώστιας από την καρδιά δεν φαίνονται μέχρι την ηλικία των 40 χρόνων, υπάρχουν ενδείξεις ότι οι βλάβες αρχίζουν ήδη από την παιδική ηλικία.</a:t>
            </a:r>
          </a:p>
          <a:p>
            <a:pPr>
              <a:lnSpc>
                <a:spcPct val="80000"/>
              </a:lnSpc>
            </a:pPr>
            <a:r>
              <a:rPr lang="el-GR" altLang="el-GR" sz="2800" dirty="0" smtClean="0"/>
              <a:t>Η παιδική παχυσαρκία, προδιαθέτει σε αύξηση της χοληστερόλης, υπέρταση, καρδιακή ανεπάρκεια, πρώιμη ήβη, άπνοιες στη διάρκεια του ύπνου, ορθοπεδικά προβλήματα και διαβήτη.</a:t>
            </a:r>
          </a:p>
          <a:p>
            <a:pPr>
              <a:lnSpc>
                <a:spcPct val="80000"/>
              </a:lnSpc>
            </a:pPr>
            <a:r>
              <a:rPr lang="el-GR" altLang="el-GR" sz="2800" dirty="0" smtClean="0"/>
              <a:t> Σημαντική επιπλοκή είναι η μελαγχολία και η κοινωνική απομόνωση,. </a:t>
            </a:r>
          </a:p>
          <a:p>
            <a:endParaRPr lang="en-US" altLang="el-GR" sz="36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10355901_764538986927569_5049670206053787089_n.jpg"/>
          <p:cNvPicPr>
            <a:picLocks noChangeAspect="1"/>
          </p:cNvPicPr>
          <p:nvPr/>
        </p:nvPicPr>
        <p:blipFill>
          <a:blip r:embed="rId2">
            <a:extLst>
              <a:ext uri="{28A0092B-C50C-407E-A947-70E740481C1C}">
                <a14:useLocalDpi xmlns:a14="http://schemas.microsoft.com/office/drawing/2010/main" val="0"/>
              </a:ext>
            </a:extLst>
          </a:blip>
          <a:srcRect b="7492"/>
          <a:stretch>
            <a:fillRect/>
          </a:stretch>
        </p:blipFill>
        <p:spPr bwMode="auto">
          <a:xfrm>
            <a:off x="633869" y="1066800"/>
            <a:ext cx="7804150" cy="500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8" name="Title 1"/>
          <p:cNvSpPr>
            <a:spLocks noGrp="1"/>
          </p:cNvSpPr>
          <p:nvPr>
            <p:ph type="title"/>
          </p:nvPr>
        </p:nvSpPr>
        <p:spPr>
          <a:xfrm>
            <a:off x="672000" y="228599"/>
            <a:ext cx="7886700" cy="762001"/>
          </a:xfrm>
        </p:spPr>
        <p:txBody>
          <a:bodyPr/>
          <a:lstStyle/>
          <a:p>
            <a:pPr algn="ctr"/>
            <a:r>
              <a:rPr lang="el-GR" altLang="el-GR" sz="3600" dirty="0" smtClean="0"/>
              <a:t>ΕΠΙΠΤΩΣΕΙΣ ΠΑΙΔΙΚΗΣ ΠΑΧΥΣΑΡΚΙΑΣ 4/4</a:t>
            </a:r>
            <a:endParaRPr lang="en-US" altLang="el-GR" sz="3600" dirty="0" smtClean="0"/>
          </a:p>
        </p:txBody>
      </p:sp>
      <p:sp>
        <p:nvSpPr>
          <p:cNvPr id="60420" name="TextBox 3"/>
          <p:cNvSpPr txBox="1">
            <a:spLocks noChangeArrowheads="1"/>
          </p:cNvSpPr>
          <p:nvPr/>
        </p:nvSpPr>
        <p:spPr bwMode="auto">
          <a:xfrm>
            <a:off x="2362200" y="6114037"/>
            <a:ext cx="40198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latin typeface="+mn-lt"/>
              </a:rPr>
              <a:t>Εικόνα 19: Επιπτώσεις Παιδικής Παχυσαρκίας</a:t>
            </a:r>
            <a:endParaRPr lang="en-US" altLang="el-GR" sz="1600" dirty="0">
              <a:latin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360048" y="228600"/>
            <a:ext cx="8510588" cy="1295400"/>
          </a:xfrm>
        </p:spPr>
        <p:txBody>
          <a:bodyPr/>
          <a:lstStyle/>
          <a:p>
            <a:pPr algn="ctr" eaLnBrk="1" hangingPunct="1"/>
            <a:r>
              <a:rPr lang="el-GR" altLang="el-GR" sz="3200" dirty="0" smtClean="0">
                <a:latin typeface="Arial" panose="020B0604020202020204" pitchFamily="34" charset="0"/>
                <a:cs typeface="Arial" panose="020B0604020202020204" pitchFamily="34" charset="0"/>
              </a:rPr>
              <a:t>Παράγοντες που επηρεάζουν την ημερήσια πρόσληψη τροφής του παιδιού </a:t>
            </a:r>
          </a:p>
        </p:txBody>
      </p:sp>
      <p:sp>
        <p:nvSpPr>
          <p:cNvPr id="61442" name="Rectangle 3"/>
          <p:cNvSpPr>
            <a:spLocks noGrp="1" noChangeArrowheads="1"/>
          </p:cNvSpPr>
          <p:nvPr>
            <p:ph idx="1"/>
          </p:nvPr>
        </p:nvSpPr>
        <p:spPr>
          <a:xfrm>
            <a:off x="685800" y="1752600"/>
            <a:ext cx="8001000" cy="4343400"/>
          </a:xfrm>
        </p:spPr>
        <p:txBody>
          <a:bodyPr/>
          <a:lstStyle/>
          <a:p>
            <a:pPr eaLnBrk="1" hangingPunct="1"/>
            <a:r>
              <a:rPr lang="el-GR" altLang="el-GR" dirty="0" smtClean="0">
                <a:cs typeface="Arial" panose="020B0604020202020204" pitchFamily="34" charset="0"/>
              </a:rPr>
              <a:t>η φυσική δραστηριότητα</a:t>
            </a:r>
          </a:p>
          <a:p>
            <a:pPr eaLnBrk="1" hangingPunct="1"/>
            <a:r>
              <a:rPr lang="el-GR" altLang="el-GR" dirty="0" smtClean="0">
                <a:cs typeface="Arial" panose="020B0604020202020204" pitchFamily="34" charset="0"/>
              </a:rPr>
              <a:t>το οικογενειακό περιβάλλον</a:t>
            </a:r>
          </a:p>
          <a:p>
            <a:pPr eaLnBrk="1" hangingPunct="1"/>
            <a:r>
              <a:rPr lang="el-GR" altLang="el-GR" dirty="0" smtClean="0">
                <a:cs typeface="Arial" panose="020B0604020202020204" pitchFamily="34" charset="0"/>
              </a:rPr>
              <a:t>η κατάσταση της υγείας του</a:t>
            </a:r>
          </a:p>
          <a:p>
            <a:pPr eaLnBrk="1" hangingPunct="1"/>
            <a:r>
              <a:rPr lang="el-GR" altLang="el-GR" dirty="0" smtClean="0">
                <a:cs typeface="Arial" panose="020B0604020202020204" pitchFamily="34" charset="0"/>
              </a:rPr>
              <a:t>η τηλεόραση</a:t>
            </a:r>
          </a:p>
          <a:p>
            <a:pPr eaLnBrk="1" hangingPunct="1"/>
            <a:r>
              <a:rPr lang="el-GR" altLang="el-GR" dirty="0" smtClean="0">
                <a:cs typeface="Arial" panose="020B0604020202020204" pitchFamily="34" charset="0"/>
              </a:rPr>
              <a:t>η υπερπροστασία</a:t>
            </a:r>
          </a:p>
          <a:p>
            <a:pPr eaLnBrk="1" hangingPunct="1"/>
            <a:r>
              <a:rPr lang="el-GR" altLang="el-GR" dirty="0" smtClean="0">
                <a:cs typeface="Arial" panose="020B0604020202020204" pitchFamily="34" charset="0"/>
              </a:rPr>
              <a:t>η ανορεξία λόγω συγκεκριμένων παθήσεων</a:t>
            </a:r>
          </a:p>
          <a:p>
            <a:pPr eaLnBrk="1" hangingPunct="1"/>
            <a:r>
              <a:rPr lang="el-GR" altLang="el-GR" dirty="0" smtClean="0">
                <a:cs typeface="Arial" panose="020B0604020202020204" pitchFamily="34" charset="0"/>
              </a:rPr>
              <a:t>οι κοινωνικό-οικονομικές συνθήκες</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AutoShape 2"/>
          <p:cNvSpPr>
            <a:spLocks noGrp="1" noChangeArrowheads="1"/>
          </p:cNvSpPr>
          <p:nvPr>
            <p:ph type="title"/>
          </p:nvPr>
        </p:nvSpPr>
        <p:spPr>
          <a:xfrm>
            <a:off x="609600" y="228600"/>
            <a:ext cx="7886700" cy="914400"/>
          </a:xfrm>
        </p:spPr>
        <p:txBody>
          <a:bodyPr/>
          <a:lstStyle/>
          <a:p>
            <a:pPr algn="ctr" eaLnBrk="1" hangingPunct="1"/>
            <a:r>
              <a:rPr lang="el-GR" altLang="el-GR" sz="3200" dirty="0" smtClean="0"/>
              <a:t>ΑΝΤΙΜΕΤΩΠΙΣΗ ΠΑΙΔΙΚΗΣ ΠΑΧΥΣΑΡΚΙΑΣ 1/3</a:t>
            </a:r>
          </a:p>
        </p:txBody>
      </p:sp>
      <p:sp>
        <p:nvSpPr>
          <p:cNvPr id="62466" name="Rectangle 3"/>
          <p:cNvSpPr>
            <a:spLocks noGrp="1" noChangeArrowheads="1"/>
          </p:cNvSpPr>
          <p:nvPr>
            <p:ph idx="1"/>
          </p:nvPr>
        </p:nvSpPr>
        <p:spPr>
          <a:xfrm>
            <a:off x="838200" y="1234289"/>
            <a:ext cx="7886700" cy="4953000"/>
          </a:xfrm>
        </p:spPr>
        <p:txBody>
          <a:bodyPr/>
          <a:lstStyle/>
          <a:p>
            <a:pPr marL="0" indent="0" eaLnBrk="1" hangingPunct="1">
              <a:lnSpc>
                <a:spcPct val="80000"/>
              </a:lnSpc>
              <a:buFont typeface="Wingdings" panose="05000000000000000000" pitchFamily="2" charset="2"/>
              <a:buNone/>
            </a:pPr>
            <a:r>
              <a:rPr lang="el-GR" altLang="el-GR" sz="2800" dirty="0" smtClean="0"/>
              <a:t>Η επιτροπή που ασχολείται με την διατροφή των παιδιών στις ΗΠΑ πρότεινε τα παρακάτω με σκοπό την μείωση της παχυσαρκίας:</a:t>
            </a:r>
          </a:p>
          <a:p>
            <a:pPr eaLnBrk="1" hangingPunct="1">
              <a:lnSpc>
                <a:spcPct val="80000"/>
              </a:lnSpc>
              <a:buFont typeface="Wingdings" panose="05000000000000000000" pitchFamily="2" charset="2"/>
              <a:buAutoNum type="arabicPeriod"/>
            </a:pPr>
            <a:r>
              <a:rPr lang="el-GR" altLang="el-GR" sz="2800" dirty="0" smtClean="0"/>
              <a:t>Να μπουν υγιεινές τροφές στους αυτόματους πωλητές και τα κυλικεία.</a:t>
            </a:r>
          </a:p>
          <a:p>
            <a:pPr eaLnBrk="1" hangingPunct="1">
              <a:lnSpc>
                <a:spcPct val="80000"/>
              </a:lnSpc>
              <a:buFont typeface="Wingdings" panose="05000000000000000000" pitchFamily="2" charset="2"/>
              <a:buNone/>
            </a:pPr>
            <a:r>
              <a:rPr lang="el-GR" altLang="el-GR" sz="2800" dirty="0" smtClean="0"/>
              <a:t>2. Στα </a:t>
            </a:r>
            <a:r>
              <a:rPr lang="el-GR" altLang="el-GR" sz="2800" dirty="0" err="1" smtClean="0"/>
              <a:t>ταχυφαγεία</a:t>
            </a:r>
            <a:r>
              <a:rPr lang="el-GR" altLang="el-GR" sz="2800" dirty="0" smtClean="0"/>
              <a:t> τρόφιμα:</a:t>
            </a:r>
          </a:p>
          <a:p>
            <a:pPr marL="857250" lvl="1" indent="-457200">
              <a:lnSpc>
                <a:spcPct val="80000"/>
              </a:lnSpc>
              <a:buFont typeface="+mj-lt"/>
              <a:buAutoNum type="alphaLcParenR"/>
            </a:pPr>
            <a:r>
              <a:rPr lang="el-GR" altLang="el-GR" sz="2400" dirty="0" smtClean="0"/>
              <a:t>Χωρίς υδρογονωμένα λίπη, </a:t>
            </a:r>
          </a:p>
          <a:p>
            <a:pPr marL="857250" lvl="1" indent="-457200">
              <a:lnSpc>
                <a:spcPct val="80000"/>
              </a:lnSpc>
              <a:buFont typeface="+mj-lt"/>
              <a:buAutoNum type="alphaLcParenR"/>
            </a:pPr>
            <a:r>
              <a:rPr lang="el-GR" altLang="el-GR" sz="2400" dirty="0" smtClean="0"/>
              <a:t>Χωρίς μερικώς υδρογονωμένα έλαια, </a:t>
            </a:r>
          </a:p>
          <a:p>
            <a:pPr marL="857250" lvl="1" indent="-457200">
              <a:lnSpc>
                <a:spcPct val="80000"/>
              </a:lnSpc>
              <a:buFont typeface="+mj-lt"/>
              <a:buAutoNum type="alphaLcParenR"/>
            </a:pPr>
            <a:r>
              <a:rPr lang="el-GR" altLang="el-GR" sz="2400" dirty="0" smtClean="0"/>
              <a:t>Χωρίς υψηλή περιεκτικότητα σε φρουκτόζη          </a:t>
            </a:r>
          </a:p>
          <a:p>
            <a:pPr marL="857250" lvl="1" indent="-457200">
              <a:lnSpc>
                <a:spcPct val="80000"/>
              </a:lnSpc>
              <a:buFont typeface="+mj-lt"/>
              <a:buAutoNum type="alphaLcParenR"/>
            </a:pPr>
            <a:r>
              <a:rPr lang="el-GR" altLang="el-GR" sz="2400" dirty="0" smtClean="0"/>
              <a:t>Χωρίς τεχνητά μέσα που βελτιώνουν την γεύση και το χρώμα τους.</a:t>
            </a:r>
          </a:p>
          <a:p>
            <a:pPr marL="857250" lvl="1" indent="-457200">
              <a:lnSpc>
                <a:spcPct val="80000"/>
              </a:lnSpc>
              <a:buFont typeface="+mj-lt"/>
              <a:buAutoNum type="alphaLcParenR"/>
            </a:pPr>
            <a:r>
              <a:rPr lang="el-GR" altLang="el-GR" sz="2400" dirty="0" smtClean="0"/>
              <a:t>Να τοποθετηθούν επίσης μηχανές που θα προσφέρουν 100% φυσικούς χυμούς.</a:t>
            </a:r>
          </a:p>
          <a:p>
            <a:pPr eaLnBrk="1" hangingPunct="1">
              <a:lnSpc>
                <a:spcPct val="80000"/>
              </a:lnSpc>
              <a:buFont typeface="Wingdings" panose="05000000000000000000" pitchFamily="2" charset="2"/>
              <a:buNone/>
            </a:pPr>
            <a:endParaRPr lang="el-GR" altLang="el-GR" sz="24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09600" y="304800"/>
            <a:ext cx="7886700" cy="838201"/>
          </a:xfrm>
        </p:spPr>
        <p:txBody>
          <a:bodyPr/>
          <a:lstStyle/>
          <a:p>
            <a:pPr algn="ctr"/>
            <a:r>
              <a:rPr lang="el-GR" altLang="el-GR" sz="3200" dirty="0" smtClean="0"/>
              <a:t>ΑΝΤΙΜΕΤΩΠΙΣΗ ΠΑΙΔΙΚΗΣ ΠΑΧΥΣΑΡΚΙΑΣ 2/3</a:t>
            </a:r>
            <a:endParaRPr lang="en-US" altLang="el-GR" sz="3200" dirty="0" smtClean="0"/>
          </a:p>
        </p:txBody>
      </p:sp>
      <p:sp>
        <p:nvSpPr>
          <p:cNvPr id="63490" name="Content Placeholder 2"/>
          <p:cNvSpPr>
            <a:spLocks noGrp="1"/>
          </p:cNvSpPr>
          <p:nvPr>
            <p:ph idx="1"/>
          </p:nvPr>
        </p:nvSpPr>
        <p:spPr>
          <a:xfrm>
            <a:off x="609600" y="1524000"/>
            <a:ext cx="7886700" cy="4351338"/>
          </a:xfrm>
        </p:spPr>
        <p:txBody>
          <a:bodyPr/>
          <a:lstStyle/>
          <a:p>
            <a:pPr marL="514350" indent="-514350">
              <a:buFont typeface="+mj-lt"/>
              <a:buAutoNum type="arabicPeriod" startAt="3"/>
            </a:pPr>
            <a:r>
              <a:rPr lang="el-GR" altLang="el-GR" sz="2600" dirty="0" smtClean="0">
                <a:latin typeface="Arial" panose="020B0604020202020204" pitchFamily="34" charset="0"/>
                <a:cs typeface="Arial" panose="020B0604020202020204" pitchFamily="34" charset="0"/>
              </a:rPr>
              <a:t>Το κάθε παιδί (έφηβος) να ελέγχει τις τροφές που χρησιμοποιεί στις καφετέριες. </a:t>
            </a:r>
          </a:p>
          <a:p>
            <a:pPr marL="514350" indent="-514350">
              <a:buFont typeface="+mj-lt"/>
              <a:buAutoNum type="arabicPeriod" startAt="3"/>
            </a:pPr>
            <a:r>
              <a:rPr lang="el-GR" altLang="el-GR" sz="2600" dirty="0" smtClean="0">
                <a:latin typeface="Arial" panose="020B0604020202020204" pitchFamily="34" charset="0"/>
                <a:cs typeface="Arial" panose="020B0604020202020204" pitchFamily="34" charset="0"/>
              </a:rPr>
              <a:t>Εκμάθηση στο σχολείο ανάγνωσης και αναγνώρισης των ετικετών.</a:t>
            </a:r>
          </a:p>
          <a:p>
            <a:pPr marL="514350" indent="-514350" eaLnBrk="1" hangingPunct="1">
              <a:buFont typeface="+mj-lt"/>
              <a:buAutoNum type="arabicPeriod" startAt="3"/>
            </a:pPr>
            <a:r>
              <a:rPr lang="el-GR" altLang="el-GR" sz="2600" dirty="0" smtClean="0">
                <a:latin typeface="Arial" panose="020B0604020202020204" pitchFamily="34" charset="0"/>
                <a:cs typeface="Arial" panose="020B0604020202020204" pitchFamily="34" charset="0"/>
              </a:rPr>
              <a:t>Να χρησιμοποιεί ολικά δημητριακά και γεύματα με κρέας και όχι με σαλάμια και λουκάνικα.</a:t>
            </a:r>
          </a:p>
          <a:p>
            <a:pPr marL="514350" indent="-514350" eaLnBrk="1" hangingPunct="1">
              <a:buFont typeface="+mj-lt"/>
              <a:buAutoNum type="arabicPeriod" startAt="3"/>
            </a:pPr>
            <a:r>
              <a:rPr lang="el-GR" altLang="el-GR" sz="2600" dirty="0" smtClean="0">
                <a:latin typeface="Arial" panose="020B0604020202020204" pitchFamily="34" charset="0"/>
                <a:cs typeface="Arial" panose="020B0604020202020204" pitchFamily="34" charset="0"/>
              </a:rPr>
              <a:t>Να γίνονται ενημερωτικές ομιλίες και παρουσιάσεις σχετικά με τις υγιεινές τροφές, την υγεία και την σημασία της άσκησης. </a:t>
            </a:r>
          </a:p>
          <a:p>
            <a:pPr marL="0" indent="0" eaLnBrk="1" hangingPunct="1">
              <a:buFont typeface="Wingdings" panose="05000000000000000000" pitchFamily="2" charset="2"/>
              <a:buNone/>
            </a:pPr>
            <a:endParaRPr lang="el-GR" altLang="el-GR" sz="2600" dirty="0" smtClean="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pPr>
            <a:endParaRPr lang="el-GR" altLang="el-GR" sz="2600" dirty="0" smtClean="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pPr>
            <a:r>
              <a:rPr lang="el-GR" altLang="ja-JP" sz="2000" dirty="0" smtClean="0">
                <a:latin typeface="Arial" panose="020B0604020202020204" pitchFamily="34" charset="0"/>
                <a:cs typeface="Arial" panose="020B0604020202020204" pitchFamily="34" charset="0"/>
              </a:rPr>
              <a:t>   </a:t>
            </a:r>
            <a:endParaRPr lang="el-GR" altLang="el-GR" sz="2000" dirty="0" smtClean="0"/>
          </a:p>
          <a:p>
            <a:pPr marL="0" indent="0"/>
            <a:endParaRPr lang="en-US" altLang="el-GR" sz="20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2"/>
          <p:cNvSpPr>
            <a:spLocks noGrp="1" noChangeArrowheads="1"/>
          </p:cNvSpPr>
          <p:nvPr>
            <p:ph type="title"/>
          </p:nvPr>
        </p:nvSpPr>
        <p:spPr/>
        <p:txBody>
          <a:bodyPr/>
          <a:lstStyle/>
          <a:p>
            <a:pPr eaLnBrk="1" hangingPunct="1"/>
            <a:r>
              <a:rPr lang="el-GR" altLang="el-GR" sz="3200" dirty="0" smtClean="0"/>
              <a:t>ΑΝΤΙΜΕΤΩΠΙΣΗ ΠΑΙΔΙΚΗΣ ΠΑΧΥΣΑΡΚΙΑΣ 3/3</a:t>
            </a:r>
          </a:p>
        </p:txBody>
      </p:sp>
      <p:sp>
        <p:nvSpPr>
          <p:cNvPr id="64514" name="Rectangle 3"/>
          <p:cNvSpPr>
            <a:spLocks noGrp="1" noChangeArrowheads="1"/>
          </p:cNvSpPr>
          <p:nvPr>
            <p:ph idx="1"/>
          </p:nvPr>
        </p:nvSpPr>
        <p:spPr>
          <a:xfrm>
            <a:off x="457200" y="1600201"/>
            <a:ext cx="8229600" cy="3886200"/>
          </a:xfrm>
        </p:spPr>
        <p:txBody>
          <a:bodyPr/>
          <a:lstStyle/>
          <a:p>
            <a:pPr eaLnBrk="1" hangingPunct="1">
              <a:buFont typeface="Wingdings" panose="05000000000000000000" pitchFamily="2" charset="2"/>
              <a:buNone/>
            </a:pPr>
            <a:r>
              <a:rPr lang="el-GR" altLang="el-GR" b="1" dirty="0" smtClean="0"/>
              <a:t>Το πιο σημαντικό !!!</a:t>
            </a:r>
          </a:p>
          <a:p>
            <a:pPr eaLnBrk="1" hangingPunct="1">
              <a:buFont typeface="Arial" panose="020B0604020202020204" pitchFamily="34" charset="0"/>
              <a:buNone/>
            </a:pPr>
            <a:r>
              <a:rPr lang="el-GR" altLang="ja-JP" dirty="0" smtClean="0">
                <a:cs typeface="Arial" panose="020B0604020202020204" pitchFamily="34" charset="0"/>
              </a:rPr>
              <a:t>Το σπίτι - οικογένεια παίζει σημαντικό ρόλο στις διατροφικές συνήθειες του παιδιού.</a:t>
            </a:r>
          </a:p>
          <a:p>
            <a:pPr eaLnBrk="1" hangingPunct="1">
              <a:buFont typeface="Arial" panose="020B0604020202020204" pitchFamily="34" charset="0"/>
              <a:buNone/>
            </a:pPr>
            <a:r>
              <a:rPr lang="el-GR" altLang="ja-JP" dirty="0" smtClean="0">
                <a:cs typeface="Arial" panose="020B0604020202020204" pitchFamily="34" charset="0"/>
              </a:rPr>
              <a:t>Αν η κάθε οικογένεια προσπαθήσει να βελτιώσει τις διατροφικές της συνήθειες, αυτό θα μεταφερθεί στο σχολείο και αλλού </a:t>
            </a:r>
            <a:endParaRPr lang="el-GR" altLang="el-GR" dirty="0" smtClean="0">
              <a:cs typeface="Arial" panose="020B0604020202020204" pitchFamily="34" charset="0"/>
            </a:endParaRPr>
          </a:p>
          <a:p>
            <a:pPr eaLnBrk="1" hangingPunct="1">
              <a:buFont typeface="Wingdings" panose="05000000000000000000" pitchFamily="2" charset="2"/>
              <a:buNone/>
            </a:pPr>
            <a:endParaRPr lang="el-GR" altLang="el-GR" dirty="0" smtClean="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AutoShape 2"/>
          <p:cNvSpPr>
            <a:spLocks noGrp="1" noChangeArrowheads="1"/>
          </p:cNvSpPr>
          <p:nvPr>
            <p:ph type="title"/>
          </p:nvPr>
        </p:nvSpPr>
        <p:spPr/>
        <p:txBody>
          <a:bodyPr/>
          <a:lstStyle/>
          <a:p>
            <a:pPr algn="ctr" eaLnBrk="1" hangingPunct="1"/>
            <a:r>
              <a:rPr lang="el-GR" altLang="el-GR" dirty="0" smtClean="0"/>
              <a:t>ΔΕΙΚΤΗΣ ΜΑΖΑΣ ΣΩΜΑΤΟΣ 1/4</a:t>
            </a:r>
          </a:p>
        </p:txBody>
      </p:sp>
      <p:sp>
        <p:nvSpPr>
          <p:cNvPr id="24578" name="Rectangle 3"/>
          <p:cNvSpPr>
            <a:spLocks noGrp="1" noChangeArrowheads="1"/>
          </p:cNvSpPr>
          <p:nvPr>
            <p:ph idx="1"/>
          </p:nvPr>
        </p:nvSpPr>
        <p:spPr>
          <a:xfrm>
            <a:off x="628650" y="1905000"/>
            <a:ext cx="7886700" cy="3200400"/>
          </a:xfrm>
        </p:spPr>
        <p:txBody>
          <a:bodyPr/>
          <a:lstStyle/>
          <a:p>
            <a:pPr eaLnBrk="1" hangingPunct="1"/>
            <a:r>
              <a:rPr lang="el-GR" altLang="ja-JP" dirty="0" smtClean="0">
                <a:cs typeface="Arial" panose="020B0604020202020204" pitchFamily="34" charset="0"/>
              </a:rPr>
              <a:t>Δείκτης Μάζας Σώματος (ΔΜΣ) ή BMI (</a:t>
            </a:r>
            <a:r>
              <a:rPr lang="el-GR" altLang="ja-JP" dirty="0" err="1" smtClean="0">
                <a:cs typeface="Arial" panose="020B0604020202020204" pitchFamily="34" charset="0"/>
              </a:rPr>
              <a:t>body</a:t>
            </a:r>
            <a:r>
              <a:rPr lang="el-GR" altLang="ja-JP" dirty="0" smtClean="0">
                <a:cs typeface="Arial" panose="020B0604020202020204" pitchFamily="34" charset="0"/>
              </a:rPr>
              <a:t> </a:t>
            </a:r>
            <a:r>
              <a:rPr lang="el-GR" altLang="ja-JP" dirty="0" err="1" smtClean="0">
                <a:cs typeface="Arial" panose="020B0604020202020204" pitchFamily="34" charset="0"/>
              </a:rPr>
              <a:t>mass</a:t>
            </a:r>
            <a:r>
              <a:rPr lang="el-GR" altLang="ja-JP" dirty="0" smtClean="0">
                <a:cs typeface="Arial" panose="020B0604020202020204" pitchFamily="34" charset="0"/>
              </a:rPr>
              <a:t> </a:t>
            </a:r>
            <a:r>
              <a:rPr lang="el-GR" altLang="ja-JP" dirty="0" err="1" smtClean="0">
                <a:cs typeface="Arial" panose="020B0604020202020204" pitchFamily="34" charset="0"/>
              </a:rPr>
              <a:t>index</a:t>
            </a:r>
            <a:r>
              <a:rPr lang="el-GR" altLang="ja-JP" dirty="0" smtClean="0">
                <a:cs typeface="Arial" panose="020B0604020202020204" pitchFamily="34" charset="0"/>
              </a:rPr>
              <a:t>) = </a:t>
            </a:r>
            <a:r>
              <a:rPr lang="el-GR" altLang="ja-JP" dirty="0" err="1" smtClean="0">
                <a:cs typeface="Arial" panose="020B0604020202020204" pitchFamily="34" charset="0"/>
              </a:rPr>
              <a:t>Kgr</a:t>
            </a:r>
            <a:r>
              <a:rPr lang="el-GR" altLang="ja-JP" dirty="0" smtClean="0">
                <a:cs typeface="Arial" panose="020B0604020202020204" pitchFamily="34" charset="0"/>
              </a:rPr>
              <a:t>/m</a:t>
            </a:r>
            <a:r>
              <a:rPr lang="el-GR" altLang="ja-JP" baseline="30000" dirty="0" smtClean="0">
                <a:cs typeface="Arial" panose="020B0604020202020204" pitchFamily="34" charset="0"/>
              </a:rPr>
              <a:t>2</a:t>
            </a:r>
            <a:r>
              <a:rPr lang="el-GR" altLang="ja-JP" dirty="0" smtClean="0">
                <a:cs typeface="Arial" panose="020B0604020202020204" pitchFamily="34" charset="0"/>
              </a:rPr>
              <a:t> </a:t>
            </a:r>
          </a:p>
          <a:p>
            <a:pPr eaLnBrk="1" hangingPunct="1"/>
            <a:r>
              <a:rPr lang="el-GR" altLang="el-GR" dirty="0" smtClean="0">
                <a:cs typeface="Arial" panose="020B0604020202020204" pitchFamily="34" charset="0"/>
              </a:rPr>
              <a:t>Χρησιμοποιείται ευρέως στη διάγνωση της παχυσαρκίας στους ενήλικες, καθώς συσχετίζεται καλύτερα με το σωματικό λίπος.</a:t>
            </a:r>
          </a:p>
          <a:p>
            <a:pPr eaLnBrk="1" hangingPunct="1">
              <a:buFont typeface="Wingdings" panose="05000000000000000000" pitchFamily="2" charset="2"/>
              <a:buNone/>
            </a:pPr>
            <a:endParaRPr lang="el-GR" altLang="el-GR" dirty="0" smtClean="0">
              <a:latin typeface="Arial" panose="020B0604020202020204" pitchFamily="34" charset="0"/>
              <a:cs typeface="Arial" panose="020B0604020202020204" pitchFamily="34" charset="0"/>
            </a:endParaRPr>
          </a:p>
          <a:p>
            <a:pPr eaLnBrk="1" hangingPunct="1">
              <a:buFont typeface="Wingdings" panose="05000000000000000000" pitchFamily="2" charset="2"/>
              <a:buNone/>
            </a:pPr>
            <a:r>
              <a:rPr lang="el-GR" altLang="el-GR" dirty="0" smtClean="0">
                <a:latin typeface="Arial" panose="020B0604020202020204" pitchFamily="34" charset="0"/>
                <a:cs typeface="Arial" panose="020B0604020202020204" pitchFamily="34"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7588046"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8" name="TextBox 1"/>
          <p:cNvSpPr txBox="1">
            <a:spLocks noChangeArrowheads="1"/>
          </p:cNvSpPr>
          <p:nvPr/>
        </p:nvSpPr>
        <p:spPr bwMode="auto">
          <a:xfrm>
            <a:off x="2438400" y="5715000"/>
            <a:ext cx="3465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t>Εικόνα 20: Οφέλη απώλειας βάρους</a:t>
            </a:r>
            <a:endParaRPr lang="en-US" altLang="el-GR" sz="1600"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80873" y="1057369"/>
            <a:ext cx="7337778"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2" name="TextBox 1"/>
          <p:cNvSpPr txBox="1">
            <a:spLocks noChangeArrowheads="1"/>
          </p:cNvSpPr>
          <p:nvPr/>
        </p:nvSpPr>
        <p:spPr bwMode="auto">
          <a:xfrm>
            <a:off x="2133600" y="6096000"/>
            <a:ext cx="46323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t>Εικόνα 21: Σωματική δραστηριότητα και θερμίδες</a:t>
            </a:r>
            <a:endParaRPr lang="en-US" altLang="el-GR" sz="1600" dirty="0"/>
          </a:p>
        </p:txBody>
      </p:sp>
      <p:sp>
        <p:nvSpPr>
          <p:cNvPr id="66563" name="Title 2"/>
          <p:cNvSpPr>
            <a:spLocks noGrp="1"/>
          </p:cNvSpPr>
          <p:nvPr>
            <p:ph type="title"/>
          </p:nvPr>
        </p:nvSpPr>
        <p:spPr>
          <a:xfrm>
            <a:off x="304800" y="152400"/>
            <a:ext cx="8267700" cy="762000"/>
          </a:xfrm>
        </p:spPr>
        <p:txBody>
          <a:bodyPr/>
          <a:lstStyle/>
          <a:p>
            <a:pPr algn="ctr"/>
            <a:r>
              <a:rPr lang="el-GR" altLang="el-GR" sz="3600" dirty="0" smtClean="0"/>
              <a:t>ΣΩΜΑΤΙΚΗ ΔΡΑΣΤΗΡΙΟΤΗΤΑ &amp; ΘΕΡΜΙΔΕΣ</a:t>
            </a:r>
            <a:endParaRPr lang="en-US" altLang="el-GR" sz="36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descr="14292_765513466830121_6345758486166281312_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026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6" name="TextBox 1"/>
          <p:cNvSpPr txBox="1">
            <a:spLocks noChangeArrowheads="1"/>
          </p:cNvSpPr>
          <p:nvPr/>
        </p:nvSpPr>
        <p:spPr bwMode="auto">
          <a:xfrm>
            <a:off x="2819400" y="6166919"/>
            <a:ext cx="31189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latin typeface="+mn-lt"/>
              </a:rPr>
              <a:t>Εικόνα 22: Φυσική Δραστηριότητα </a:t>
            </a:r>
            <a:endParaRPr lang="en-US" altLang="el-GR" sz="16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descr="Unknow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4189379"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0" name="Picture 3" descr="Unknow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4054671"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1"/>
          <p:cNvSpPr txBox="1">
            <a:spLocks noChangeArrowheads="1"/>
          </p:cNvSpPr>
          <p:nvPr/>
        </p:nvSpPr>
        <p:spPr bwMode="auto">
          <a:xfrm>
            <a:off x="2590800" y="5943600"/>
            <a:ext cx="38973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t>Εικόνες 23 &amp; 24 : Φυσική δραστηριότητα</a:t>
            </a:r>
            <a:endParaRPr lang="en-US" altLang="el-GR" sz="16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4338638" y="32448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l-GR" sz="1800"/>
          </a:p>
        </p:txBody>
      </p:sp>
      <p:sp>
        <p:nvSpPr>
          <p:cNvPr id="69634" name="Title 2"/>
          <p:cNvSpPr>
            <a:spLocks noGrp="1"/>
          </p:cNvSpPr>
          <p:nvPr>
            <p:ph type="title"/>
          </p:nvPr>
        </p:nvSpPr>
        <p:spPr>
          <a:xfrm>
            <a:off x="685800" y="2133600"/>
            <a:ext cx="7886700" cy="990600"/>
          </a:xfrm>
        </p:spPr>
        <p:txBody>
          <a:bodyPr/>
          <a:lstStyle/>
          <a:p>
            <a:pPr algn="ctr"/>
            <a:r>
              <a:rPr lang="el-GR" altLang="el-GR" sz="5400" dirty="0" smtClean="0">
                <a:solidFill>
                  <a:srgbClr val="0070C0"/>
                </a:solidFill>
              </a:rPr>
              <a:t>Μεσογειακή διατροφή</a:t>
            </a:r>
            <a:endParaRPr lang="en-US" altLang="el-GR" sz="5400" dirty="0" smtClean="0">
              <a:solidFill>
                <a:srgbClr val="0070C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Rot="1" noChangeArrowheads="1"/>
          </p:cNvSpPr>
          <p:nvPr>
            <p:ph type="title"/>
          </p:nvPr>
        </p:nvSpPr>
        <p:spPr/>
        <p:txBody>
          <a:bodyPr/>
          <a:lstStyle/>
          <a:p>
            <a:pPr algn="ctr"/>
            <a:r>
              <a:rPr lang="el-GR" altLang="el-GR" dirty="0" smtClean="0">
                <a:solidFill>
                  <a:srgbClr val="0070C0"/>
                </a:solidFill>
              </a:rPr>
              <a:t>Μεσογειακή διατροφή 1/2</a:t>
            </a:r>
          </a:p>
        </p:txBody>
      </p:sp>
      <p:sp>
        <p:nvSpPr>
          <p:cNvPr id="70658" name="Rectangle 3"/>
          <p:cNvSpPr>
            <a:spLocks noGrp="1" noRot="1" noChangeArrowheads="1"/>
          </p:cNvSpPr>
          <p:nvPr>
            <p:ph idx="1"/>
          </p:nvPr>
        </p:nvSpPr>
        <p:spPr>
          <a:xfrm>
            <a:off x="628650" y="1828800"/>
            <a:ext cx="7886700" cy="3276600"/>
          </a:xfrm>
        </p:spPr>
        <p:txBody>
          <a:bodyPr/>
          <a:lstStyle/>
          <a:p>
            <a:pPr>
              <a:buFont typeface="Wingdings" panose="05000000000000000000" pitchFamily="2" charset="2"/>
              <a:buNone/>
            </a:pPr>
            <a:r>
              <a:rPr lang="el-GR" altLang="el-GR" dirty="0" smtClean="0"/>
              <a:t>   Όρος που επινοήθηκε από τον </a:t>
            </a:r>
            <a:r>
              <a:rPr lang="el-GR" altLang="el-GR" b="1" i="1" dirty="0" smtClean="0"/>
              <a:t>φυσιολόγο</a:t>
            </a:r>
            <a:r>
              <a:rPr lang="el-GR" altLang="el-GR" b="1" dirty="0" smtClean="0"/>
              <a:t> </a:t>
            </a:r>
            <a:r>
              <a:rPr lang="el-GR" altLang="el-GR" b="1" dirty="0" err="1"/>
              <a:t>Άνσελ</a:t>
            </a:r>
            <a:r>
              <a:rPr lang="el-GR" altLang="el-GR" b="1" dirty="0"/>
              <a:t> </a:t>
            </a:r>
            <a:r>
              <a:rPr lang="el-GR" altLang="el-GR" b="1" dirty="0" err="1"/>
              <a:t>Κις</a:t>
            </a:r>
            <a:r>
              <a:rPr lang="el-GR" altLang="el-GR" b="1" dirty="0"/>
              <a:t> </a:t>
            </a:r>
            <a:r>
              <a:rPr lang="el-GR" altLang="el-GR" dirty="0" smtClean="0"/>
              <a:t>για να περιγράψει το μοντέλο διατροφής, το οποίο ακολουθούσαν οι λαοί των μεσογειακών χωρών που συμπεριλαμβάνονταν </a:t>
            </a:r>
            <a:r>
              <a:rPr lang="el-GR" altLang="el-GR" dirty="0"/>
              <a:t>στη </a:t>
            </a:r>
            <a:r>
              <a:rPr lang="el-GR" altLang="el-GR" b="1" dirty="0"/>
              <a:t>Μελέτη των Επτά Χωρών</a:t>
            </a:r>
            <a:r>
              <a:rPr lang="el-GR" altLang="el-GR" dirty="0" smtClean="0"/>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pPr algn="ctr"/>
            <a:r>
              <a:rPr lang="el-GR" altLang="el-GR" dirty="0" smtClean="0">
                <a:solidFill>
                  <a:srgbClr val="0070C0"/>
                </a:solidFill>
              </a:rPr>
              <a:t>Μεσογειακή διατροφή 2/2</a:t>
            </a:r>
            <a:endParaRPr lang="en-US" altLang="el-GR" dirty="0" smtClean="0">
              <a:solidFill>
                <a:srgbClr val="0070C0"/>
              </a:solidFill>
            </a:endParaRPr>
          </a:p>
        </p:txBody>
      </p:sp>
      <p:sp>
        <p:nvSpPr>
          <p:cNvPr id="71682" name="Content Placeholder 2"/>
          <p:cNvSpPr>
            <a:spLocks noGrp="1"/>
          </p:cNvSpPr>
          <p:nvPr>
            <p:ph idx="1"/>
          </p:nvPr>
        </p:nvSpPr>
        <p:spPr>
          <a:xfrm>
            <a:off x="609600" y="1752600"/>
            <a:ext cx="8229600" cy="3429000"/>
          </a:xfrm>
        </p:spPr>
        <p:txBody>
          <a:bodyPr/>
          <a:lstStyle/>
          <a:p>
            <a:pPr marL="0" indent="0">
              <a:buNone/>
            </a:pPr>
            <a:r>
              <a:rPr lang="el-GR" altLang="el-GR" dirty="0" smtClean="0"/>
              <a:t>Στη Διεθνή Διάσκεψη για τις Μεσογειακές Διατροφές το 1993 αποφασίστηκε τι θα θεωρείται υγιεινή, παραδοσιακή Μεσογειακή διατροφή και το 1995 μια ομάδα επιστημόνων του </a:t>
            </a:r>
            <a:r>
              <a:rPr lang="el-GR" altLang="el-GR" dirty="0"/>
              <a:t>Πανεπιστημίου Χάρβαρντ δημιούργησε </a:t>
            </a:r>
            <a:r>
              <a:rPr lang="el-GR" altLang="el-GR" dirty="0" smtClean="0"/>
              <a:t>την "Πυραμίδα της Μεσογειακής Διατροφής</a:t>
            </a:r>
            <a:endParaRPr lang="en-US" altLang="el-GR"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rrowheads="1"/>
          </p:cNvSpPr>
          <p:nvPr>
            <p:ph type="title"/>
          </p:nvPr>
        </p:nvSpPr>
        <p:spPr/>
        <p:txBody>
          <a:bodyPr/>
          <a:lstStyle/>
          <a:p>
            <a:pPr algn="ctr"/>
            <a:r>
              <a:rPr lang="el-GR" altLang="el-GR" dirty="0" smtClean="0">
                <a:solidFill>
                  <a:srgbClr val="0070C0"/>
                </a:solidFill>
              </a:rPr>
              <a:t>Πολιτιστική κληρονομιά</a:t>
            </a:r>
          </a:p>
        </p:txBody>
      </p:sp>
      <p:sp>
        <p:nvSpPr>
          <p:cNvPr id="72706" name="Rectangle 3"/>
          <p:cNvSpPr>
            <a:spLocks noGrp="1" noRot="1" noChangeArrowheads="1"/>
          </p:cNvSpPr>
          <p:nvPr>
            <p:ph idx="1"/>
          </p:nvPr>
        </p:nvSpPr>
        <p:spPr>
          <a:xfrm>
            <a:off x="628650" y="1905000"/>
            <a:ext cx="7886700" cy="3352800"/>
          </a:xfrm>
        </p:spPr>
        <p:txBody>
          <a:bodyPr/>
          <a:lstStyle/>
          <a:p>
            <a:pPr>
              <a:buFont typeface="Wingdings" panose="05000000000000000000" pitchFamily="2" charset="2"/>
              <a:buNone/>
            </a:pPr>
            <a:r>
              <a:rPr lang="el-GR" altLang="el-GR" dirty="0" smtClean="0"/>
              <a:t>   Το 2010, η </a:t>
            </a:r>
            <a:r>
              <a:rPr lang="el-GR" altLang="el-GR" dirty="0"/>
              <a:t>ΟΥΝΕΣΚΟ συμπεριέλαβε </a:t>
            </a:r>
            <a:r>
              <a:rPr lang="el-GR" altLang="el-GR" dirty="0" smtClean="0"/>
              <a:t>την Μεσογειακή Διατροφή στον Κατάλογο της Άυλης Πολιτιστικής Κληρονομιάς της Ανθρωπότητας, ύστερα από αίτημα που υπέβαλαν από κοινού οι χώρες Ελλάδα, Ισπανία, Ιταλία και Μαρόκο</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rrowheads="1"/>
          </p:cNvSpPr>
          <p:nvPr>
            <p:ph type="title"/>
          </p:nvPr>
        </p:nvSpPr>
        <p:spPr/>
        <p:txBody>
          <a:bodyPr/>
          <a:lstStyle/>
          <a:p>
            <a:pPr algn="ctr"/>
            <a:r>
              <a:rPr lang="el-GR" altLang="el-GR" dirty="0" smtClean="0"/>
              <a:t>Ιπποκράτης &amp; Διατροφή</a:t>
            </a:r>
            <a:endParaRPr lang="en-US" altLang="el-GR" dirty="0" smtClean="0"/>
          </a:p>
        </p:txBody>
      </p:sp>
      <p:sp>
        <p:nvSpPr>
          <p:cNvPr id="73730" name="Rectangle 3"/>
          <p:cNvSpPr>
            <a:spLocks noGrp="1" noRot="1" noChangeArrowheads="1"/>
          </p:cNvSpPr>
          <p:nvPr>
            <p:ph idx="1"/>
          </p:nvPr>
        </p:nvSpPr>
        <p:spPr>
          <a:xfrm>
            <a:off x="457200" y="1828800"/>
            <a:ext cx="8305800" cy="2362200"/>
          </a:xfrm>
        </p:spPr>
        <p:txBody>
          <a:bodyPr/>
          <a:lstStyle/>
          <a:p>
            <a:pPr marL="0" indent="0">
              <a:buFont typeface="Wingdings" panose="05000000000000000000" pitchFamily="2" charset="2"/>
              <a:buNone/>
            </a:pPr>
            <a:r>
              <a:rPr lang="el-GR" altLang="el-GR" sz="4000" dirty="0" smtClean="0"/>
              <a:t>Ο Ιπποκράτης έλεγε πως: </a:t>
            </a:r>
          </a:p>
          <a:p>
            <a:pPr marL="0" indent="0">
              <a:buFont typeface="Wingdings" panose="05000000000000000000" pitchFamily="2" charset="2"/>
              <a:buNone/>
            </a:pPr>
            <a:r>
              <a:rPr lang="el-GR" altLang="el-GR" sz="4000" dirty="0" smtClean="0"/>
              <a:t>«είμαστε ό,τι τρώμε και ό,τι σκεφτόμαστε»</a:t>
            </a:r>
            <a:r>
              <a:rPr lang="el-GR" altLang="el-GR" dirty="0" smtClean="0"/>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3" descr="mesog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081134"/>
            <a:ext cx="4709264" cy="4771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4" name="TextBox 1"/>
          <p:cNvSpPr txBox="1">
            <a:spLocks noChangeArrowheads="1"/>
          </p:cNvSpPr>
          <p:nvPr/>
        </p:nvSpPr>
        <p:spPr bwMode="auto">
          <a:xfrm>
            <a:off x="2182019" y="5943600"/>
            <a:ext cx="43640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t>Εικόνα 25: Πυραμίδα Μεσογειακής Διατροφής</a:t>
            </a:r>
            <a:endParaRPr lang="en-US" altLang="el-GR" sz="1600" dirty="0"/>
          </a:p>
        </p:txBody>
      </p:sp>
      <p:sp>
        <p:nvSpPr>
          <p:cNvPr id="74755" name="Title 2"/>
          <p:cNvSpPr>
            <a:spLocks noGrp="1"/>
          </p:cNvSpPr>
          <p:nvPr>
            <p:ph type="title"/>
          </p:nvPr>
        </p:nvSpPr>
        <p:spPr>
          <a:xfrm>
            <a:off x="609600" y="228600"/>
            <a:ext cx="7886700" cy="762000"/>
          </a:xfrm>
        </p:spPr>
        <p:txBody>
          <a:bodyPr/>
          <a:lstStyle/>
          <a:p>
            <a:r>
              <a:rPr lang="el-GR" altLang="el-GR" sz="3600" dirty="0" smtClean="0"/>
              <a:t>ΠΥΡΑΜΙΔΑ ΜΕΣΟΓΕΙΑΚΗΣ ΔΙΑΤΡΟΦΗΣ</a:t>
            </a:r>
            <a:endParaRPr lang="en-US" altLang="el-GR" sz="36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5" descr="_.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95400"/>
            <a:ext cx="5105400" cy="433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extBox 1"/>
          <p:cNvSpPr txBox="1">
            <a:spLocks noChangeArrowheads="1"/>
          </p:cNvSpPr>
          <p:nvPr/>
        </p:nvSpPr>
        <p:spPr bwMode="auto">
          <a:xfrm>
            <a:off x="3581400" y="5943600"/>
            <a:ext cx="1511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t>Εικόνα 2: ΔΜΣ</a:t>
            </a:r>
            <a:endParaRPr lang="en-US" altLang="el-GR" sz="1600" dirty="0"/>
          </a:p>
        </p:txBody>
      </p:sp>
      <p:sp>
        <p:nvSpPr>
          <p:cNvPr id="25603" name="Title 2"/>
          <p:cNvSpPr>
            <a:spLocks noGrp="1"/>
          </p:cNvSpPr>
          <p:nvPr>
            <p:ph type="title"/>
          </p:nvPr>
        </p:nvSpPr>
        <p:spPr>
          <a:xfrm>
            <a:off x="685800" y="304801"/>
            <a:ext cx="7886700" cy="838200"/>
          </a:xfrm>
        </p:spPr>
        <p:txBody>
          <a:bodyPr/>
          <a:lstStyle/>
          <a:p>
            <a:pPr algn="ctr"/>
            <a:r>
              <a:rPr lang="el-GR" altLang="el-GR" dirty="0" smtClean="0"/>
              <a:t>ΔΕΙΚΤΗΣ ΜΑΖΑΣ ΣΩΜΑΤΟΣ 2/4</a:t>
            </a:r>
            <a:endParaRPr lang="en-US" altLang="el-GR"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3"/>
          <p:cNvSpPr>
            <a:spLocks noGrp="1"/>
          </p:cNvSpPr>
          <p:nvPr>
            <p:ph type="title"/>
          </p:nvPr>
        </p:nvSpPr>
        <p:spPr>
          <a:xfrm>
            <a:off x="469900" y="104844"/>
            <a:ext cx="8229600" cy="987356"/>
          </a:xfrm>
        </p:spPr>
        <p:txBody>
          <a:bodyPr/>
          <a:lstStyle/>
          <a:p>
            <a:pPr algn="ctr"/>
            <a:r>
              <a:rPr lang="el-GR" altLang="el-GR" sz="3600" dirty="0" smtClean="0"/>
              <a:t>ΤΙ ΠΡΟΣΦΕΡΕΙ Η ΜΕΣΟΓΕΙΑΚΗ ΔΙΑΤΡΟΦΗ</a:t>
            </a:r>
            <a:endParaRPr lang="en-US" altLang="el-GR" sz="3600" dirty="0" smtClean="0"/>
          </a:p>
        </p:txBody>
      </p:sp>
      <p:sp>
        <p:nvSpPr>
          <p:cNvPr id="75778" name="TextBox 4"/>
          <p:cNvSpPr txBox="1">
            <a:spLocks noChangeArrowheads="1"/>
          </p:cNvSpPr>
          <p:nvPr/>
        </p:nvSpPr>
        <p:spPr bwMode="auto">
          <a:xfrm>
            <a:off x="469900" y="1219200"/>
            <a:ext cx="833082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dirty="0">
                <a:latin typeface="+mn-lt"/>
              </a:rPr>
              <a:t>Η Μεσογειακή Διατροφή προσφέρει πολλούς υδατάνθρακες και φυτικές ίνες (δημητριακά, λαχανικά, όσπρια και φρούτα), </a:t>
            </a:r>
            <a:r>
              <a:rPr lang="el-GR" altLang="el-GR" dirty="0" smtClean="0">
                <a:latin typeface="+mn-lt"/>
              </a:rPr>
              <a:t>καθώς επίσης</a:t>
            </a:r>
            <a:r>
              <a:rPr lang="el-GR" altLang="el-GR" dirty="0">
                <a:latin typeface="+mn-lt"/>
              </a:rPr>
              <a:t>, </a:t>
            </a:r>
            <a:r>
              <a:rPr lang="el-GR" altLang="el-GR" dirty="0" err="1">
                <a:latin typeface="+mn-lt"/>
              </a:rPr>
              <a:t>μονοακόρεστα</a:t>
            </a:r>
            <a:r>
              <a:rPr lang="el-GR" altLang="el-GR" dirty="0">
                <a:latin typeface="+mn-lt"/>
              </a:rPr>
              <a:t> λιπαρά οξέα (ελαιόλαδο).</a:t>
            </a:r>
          </a:p>
          <a:p>
            <a:r>
              <a:rPr lang="el-GR" altLang="el-GR" b="1" dirty="0" smtClean="0">
                <a:latin typeface="+mn-lt"/>
              </a:rPr>
              <a:t>Χαρακτηριστικά</a:t>
            </a:r>
            <a:r>
              <a:rPr lang="el-GR" altLang="el-GR" dirty="0" smtClean="0">
                <a:latin typeface="+mn-lt"/>
              </a:rPr>
              <a:t> </a:t>
            </a:r>
            <a:r>
              <a:rPr lang="el-GR" altLang="el-GR" dirty="0">
                <a:latin typeface="+mn-lt"/>
              </a:rPr>
              <a:t>: </a:t>
            </a:r>
          </a:p>
          <a:p>
            <a:pPr marL="342900" indent="-342900">
              <a:buFont typeface="Arial" panose="020B0604020202020204" pitchFamily="34" charset="0"/>
              <a:buChar char="•"/>
            </a:pPr>
            <a:r>
              <a:rPr lang="el-GR" altLang="el-GR" dirty="0">
                <a:latin typeface="+mn-lt"/>
              </a:rPr>
              <a:t>Υψηλή αναλογία σε </a:t>
            </a:r>
            <a:r>
              <a:rPr lang="el-GR" altLang="el-GR" dirty="0" err="1">
                <a:latin typeface="+mn-lt"/>
              </a:rPr>
              <a:t>μονοακόρεστα</a:t>
            </a:r>
            <a:r>
              <a:rPr lang="el-GR" altLang="el-GR" dirty="0">
                <a:latin typeface="+mn-lt"/>
              </a:rPr>
              <a:t> προς κορεσμένα λιπαρά οξέα</a:t>
            </a:r>
          </a:p>
          <a:p>
            <a:pPr marL="342900" indent="-342900">
              <a:buFont typeface="Arial" panose="020B0604020202020204" pitchFamily="34" charset="0"/>
              <a:buChar char="•"/>
            </a:pPr>
            <a:r>
              <a:rPr lang="el-GR" altLang="el-GR" dirty="0">
                <a:latin typeface="+mn-lt"/>
              </a:rPr>
              <a:t>Μέτρια κατανάλωση αιθυλικής αλκοόλης (κόκκινου κρασιού)</a:t>
            </a:r>
          </a:p>
          <a:p>
            <a:pPr marL="342900" indent="-342900">
              <a:buFont typeface="Arial" panose="020B0604020202020204" pitchFamily="34" charset="0"/>
              <a:buChar char="•"/>
            </a:pPr>
            <a:r>
              <a:rPr lang="el-GR" altLang="el-GR" dirty="0">
                <a:latin typeface="+mn-lt"/>
              </a:rPr>
              <a:t>Υψηλή κατανάλωση οσπρίων</a:t>
            </a:r>
          </a:p>
          <a:p>
            <a:pPr marL="342900" indent="-342900">
              <a:buFont typeface="Arial" panose="020B0604020202020204" pitchFamily="34" charset="0"/>
              <a:buChar char="•"/>
            </a:pPr>
            <a:r>
              <a:rPr lang="el-GR" altLang="el-GR" dirty="0">
                <a:latin typeface="+mn-lt"/>
              </a:rPr>
              <a:t>Υψηλή κατανάλωση δημητριακών (και ψωμιού)</a:t>
            </a:r>
          </a:p>
          <a:p>
            <a:pPr marL="342900" indent="-342900">
              <a:buFont typeface="Arial" panose="020B0604020202020204" pitchFamily="34" charset="0"/>
              <a:buChar char="•"/>
            </a:pPr>
            <a:r>
              <a:rPr lang="el-GR" altLang="el-GR" dirty="0">
                <a:latin typeface="+mn-lt"/>
              </a:rPr>
              <a:t>Υψηλή κατανάλωση φρούτων</a:t>
            </a:r>
          </a:p>
          <a:p>
            <a:pPr marL="342900" indent="-342900">
              <a:buFont typeface="Arial" panose="020B0604020202020204" pitchFamily="34" charset="0"/>
              <a:buChar char="•"/>
            </a:pPr>
            <a:r>
              <a:rPr lang="el-GR" altLang="el-GR" dirty="0">
                <a:latin typeface="+mn-lt"/>
              </a:rPr>
              <a:t>Υψηλή κατανάλωση λαχανικών</a:t>
            </a:r>
          </a:p>
          <a:p>
            <a:pPr marL="342900" indent="-342900">
              <a:buFont typeface="Arial" panose="020B0604020202020204" pitchFamily="34" charset="0"/>
              <a:buChar char="•"/>
            </a:pPr>
            <a:r>
              <a:rPr lang="el-GR" altLang="el-GR" dirty="0">
                <a:latin typeface="+mn-lt"/>
              </a:rPr>
              <a:t>Χαμηλή κατανάλωση κρέατος και προϊόντων κρέατος </a:t>
            </a:r>
          </a:p>
          <a:p>
            <a:pPr marL="342900" indent="-342900">
              <a:buFont typeface="Arial" panose="020B0604020202020204" pitchFamily="34" charset="0"/>
              <a:buChar char="•"/>
            </a:pPr>
            <a:r>
              <a:rPr lang="el-GR" altLang="el-GR" dirty="0">
                <a:latin typeface="+mn-lt"/>
              </a:rPr>
              <a:t>Μέτρια κατανάλωση γάλακτος και γαλακτοκομικών</a:t>
            </a:r>
            <a:endParaRPr lang="en-US" altLang="el-GR" dirty="0">
              <a:latin typeface="+mn-l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pPr algn="ctr"/>
            <a:r>
              <a:rPr lang="el-GR" altLang="el-GR" sz="3200" dirty="0" smtClean="0"/>
              <a:t>ΠΥΡΑΜΙΔΑ ΜΕΣΟΓΕΙΑΚΗΣ ΔΙΑΤΡΟΦΗΣ 2/</a:t>
            </a:r>
            <a:r>
              <a:rPr lang="en-US" altLang="el-GR" sz="3200" dirty="0" smtClean="0"/>
              <a:t>8</a:t>
            </a:r>
          </a:p>
        </p:txBody>
      </p:sp>
      <p:sp>
        <p:nvSpPr>
          <p:cNvPr id="76802" name="Rectangle 2"/>
          <p:cNvSpPr>
            <a:spLocks noChangeArrowheads="1"/>
          </p:cNvSpPr>
          <p:nvPr/>
        </p:nvSpPr>
        <p:spPr bwMode="auto">
          <a:xfrm>
            <a:off x="685800" y="1447800"/>
            <a:ext cx="7620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2800" dirty="0">
                <a:latin typeface="+mn-lt"/>
              </a:rPr>
              <a:t>Στη βάση της Μεσογειακής Διατροφής</a:t>
            </a:r>
          </a:p>
          <a:p>
            <a:pPr marL="342900" indent="-342900">
              <a:buFont typeface="Arial" panose="020B0604020202020204" pitchFamily="34" charset="0"/>
              <a:buChar char="•"/>
            </a:pPr>
            <a:r>
              <a:rPr lang="el-GR" altLang="el-GR" sz="2800" dirty="0" smtClean="0">
                <a:latin typeface="+mn-lt"/>
              </a:rPr>
              <a:t>Τροφές </a:t>
            </a:r>
            <a:r>
              <a:rPr lang="el-GR" altLang="el-GR" sz="2800" dirty="0">
                <a:latin typeface="+mn-lt"/>
              </a:rPr>
              <a:t>(κυρίως μη επεξεργασμένες), πλούσιες σε υδατάνθρακες και φυτικές ίνες, όπως ψωμί, ζυμαρικά, ρύζι, κουσκούς</a:t>
            </a:r>
            <a:r>
              <a:rPr lang="el-GR" altLang="el-GR" sz="2800" dirty="0" smtClean="0">
                <a:latin typeface="+mn-lt"/>
              </a:rPr>
              <a:t>, καλαμπόκι</a:t>
            </a:r>
            <a:r>
              <a:rPr lang="el-GR" altLang="el-GR" sz="2800" dirty="0">
                <a:latin typeface="+mn-lt"/>
              </a:rPr>
              <a:t>, δημητριακά ,πατάτα κ.α.</a:t>
            </a:r>
          </a:p>
          <a:p>
            <a:pPr marL="342900" indent="-342900">
              <a:buFont typeface="Arial" panose="020B0604020202020204" pitchFamily="34" charset="0"/>
              <a:buChar char="•"/>
            </a:pPr>
            <a:r>
              <a:rPr lang="el-GR" altLang="el-GR" sz="2800" dirty="0" smtClean="0">
                <a:latin typeface="+mn-lt"/>
              </a:rPr>
              <a:t>Τροφές </a:t>
            </a:r>
            <a:r>
              <a:rPr lang="el-GR" altLang="el-GR" sz="2800" dirty="0">
                <a:latin typeface="+mn-lt"/>
              </a:rPr>
              <a:t>πλούσιες σε ενέργεια, βιταμίνες, μέταλλα και φυτικές ίνες.</a:t>
            </a:r>
          </a:p>
          <a:p>
            <a:pPr marL="342900" indent="-342900">
              <a:buFont typeface="Arial" panose="020B0604020202020204" pitchFamily="34" charset="0"/>
              <a:buChar char="•"/>
            </a:pPr>
            <a:r>
              <a:rPr lang="el-GR" altLang="el-GR" sz="2800" dirty="0" smtClean="0">
                <a:latin typeface="+mn-lt"/>
              </a:rPr>
              <a:t>Η </a:t>
            </a:r>
            <a:r>
              <a:rPr lang="el-GR" altLang="el-GR" sz="2800" dirty="0">
                <a:latin typeface="+mn-lt"/>
              </a:rPr>
              <a:t>αυξημένη πρόσληψη φυτικών ινών είναι ευεργετική για την πρόληψη καρδιαγγειακών ασθενειών και καρκίνου. </a:t>
            </a:r>
          </a:p>
          <a:p>
            <a:endParaRPr lang="el-GR" altLang="el-GR" dirty="0">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2"/>
          <p:cNvSpPr>
            <a:spLocks noGrp="1"/>
          </p:cNvSpPr>
          <p:nvPr>
            <p:ph type="title"/>
          </p:nvPr>
        </p:nvSpPr>
        <p:spPr/>
        <p:txBody>
          <a:bodyPr/>
          <a:lstStyle/>
          <a:p>
            <a:pPr algn="ctr"/>
            <a:r>
              <a:rPr lang="el-GR" altLang="el-GR" sz="3200" dirty="0" smtClean="0"/>
              <a:t>ΠΥΡΑΜΙΔΑ ΜΕΣΟΓΕΙΑΚΗΣ ΔΙΑΤΡΟΦΗΣ 3/</a:t>
            </a:r>
            <a:r>
              <a:rPr lang="en-US" altLang="el-GR" sz="3200" dirty="0" smtClean="0"/>
              <a:t>8</a:t>
            </a:r>
          </a:p>
        </p:txBody>
      </p:sp>
      <p:sp>
        <p:nvSpPr>
          <p:cNvPr id="77826" name="Content Placeholder 3"/>
          <p:cNvSpPr>
            <a:spLocks noGrp="1"/>
          </p:cNvSpPr>
          <p:nvPr>
            <p:ph idx="1"/>
          </p:nvPr>
        </p:nvSpPr>
        <p:spPr>
          <a:xfrm>
            <a:off x="533400" y="1524000"/>
            <a:ext cx="8229600" cy="4525963"/>
          </a:xfrm>
        </p:spPr>
        <p:txBody>
          <a:bodyPr/>
          <a:lstStyle/>
          <a:p>
            <a:pPr marL="0" indent="0">
              <a:buFont typeface="Arial" panose="020B0604020202020204" pitchFamily="34" charset="0"/>
              <a:buNone/>
            </a:pPr>
            <a:r>
              <a:rPr lang="el-GR" altLang="el-GR" dirty="0" smtClean="0"/>
              <a:t>Στη βάση της Μεσογειακής Διατροφής</a:t>
            </a:r>
          </a:p>
          <a:p>
            <a:r>
              <a:rPr lang="el-GR" altLang="el-GR" dirty="0" smtClean="0"/>
              <a:t>Τα φρούτα, τα λαχανικά και τα όσπρια παρέχουν φυτικές ίνες,  μεταλλικά στοιχεία και βιταμίνες συμπεριλαμβανόμενων και των </a:t>
            </a:r>
            <a:r>
              <a:rPr lang="el-GR" altLang="el-GR" dirty="0" err="1" smtClean="0"/>
              <a:t>αντιοξειδοτικών</a:t>
            </a:r>
            <a:r>
              <a:rPr lang="el-GR" altLang="el-GR" dirty="0" smtClean="0"/>
              <a:t>. </a:t>
            </a:r>
          </a:p>
          <a:p>
            <a:r>
              <a:rPr lang="el-GR" altLang="el-GR" dirty="0" smtClean="0"/>
              <a:t>Μελέτες έχουν αποδείξει ότι η κατανάλωση αυτών των ουσιών προστατεύουν τόσο από καρκίνο όσο και από καρδιαγγειακά</a:t>
            </a:r>
            <a:r>
              <a:rPr lang="el-GR" altLang="el-GR" sz="2400" dirty="0" smtClean="0"/>
              <a:t>.</a:t>
            </a:r>
          </a:p>
          <a:p>
            <a:pPr marL="0" indent="0"/>
            <a:endParaRPr lang="en-US" altLang="el-GR"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2"/>
          <p:cNvSpPr>
            <a:spLocks noGrp="1"/>
          </p:cNvSpPr>
          <p:nvPr>
            <p:ph type="title"/>
          </p:nvPr>
        </p:nvSpPr>
        <p:spPr/>
        <p:txBody>
          <a:bodyPr/>
          <a:lstStyle/>
          <a:p>
            <a:pPr algn="ctr"/>
            <a:r>
              <a:rPr lang="el-GR" altLang="el-GR" sz="3600" dirty="0" smtClean="0"/>
              <a:t>ΠΥΡΑΜΙΔΑ ΜΕΣΟΓΕΙΑΚΗΣ ΔΙΑΤΡΟΦΗΣ 4/</a:t>
            </a:r>
            <a:r>
              <a:rPr lang="en-US" altLang="el-GR" sz="3600" dirty="0" smtClean="0"/>
              <a:t>8</a:t>
            </a:r>
          </a:p>
        </p:txBody>
      </p:sp>
      <p:sp>
        <p:nvSpPr>
          <p:cNvPr id="78850" name="Content Placeholder 3"/>
          <p:cNvSpPr>
            <a:spLocks noGrp="1"/>
          </p:cNvSpPr>
          <p:nvPr>
            <p:ph idx="1"/>
          </p:nvPr>
        </p:nvSpPr>
        <p:spPr>
          <a:xfrm>
            <a:off x="685800" y="2133600"/>
            <a:ext cx="8229600" cy="2590800"/>
          </a:xfrm>
        </p:spPr>
        <p:txBody>
          <a:bodyPr/>
          <a:lstStyle/>
          <a:p>
            <a:r>
              <a:rPr lang="el-GR" altLang="el-GR" dirty="0" smtClean="0"/>
              <a:t>Η πηγή λίπους: κυρίως από το ελαιόλαδο </a:t>
            </a:r>
          </a:p>
          <a:p>
            <a:r>
              <a:rPr lang="el-GR" altLang="el-GR" dirty="0" err="1"/>
              <a:t>Μ</a:t>
            </a:r>
            <a:r>
              <a:rPr lang="el-GR" altLang="el-GR" dirty="0" err="1" smtClean="0"/>
              <a:t>ονοακόρεστα</a:t>
            </a:r>
            <a:r>
              <a:rPr lang="el-GR" altLang="el-GR" dirty="0" smtClean="0"/>
              <a:t> λιπαρά 15-20 % των συνολικών ημερησίων θερμίδων </a:t>
            </a:r>
          </a:p>
          <a:p>
            <a:r>
              <a:rPr lang="el-GR" altLang="el-GR" dirty="0" smtClean="0"/>
              <a:t>10-15% είναι </a:t>
            </a:r>
            <a:r>
              <a:rPr lang="el-GR" altLang="el-GR" dirty="0" err="1" smtClean="0"/>
              <a:t>πολυακόρεστα</a:t>
            </a:r>
            <a:r>
              <a:rPr lang="el-GR" altLang="el-GR" dirty="0" smtClean="0"/>
              <a:t> λιπαρά οξέα,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pPr algn="ctr"/>
            <a:r>
              <a:rPr lang="el-GR" altLang="el-GR" sz="3600" dirty="0" smtClean="0"/>
              <a:t>ΠΥΡΑΜΙΔΑ ΜΕΣΟΓΕΙΑΚΗΣ ΔΙΑΤΡΟΦΗΣ 5/</a:t>
            </a:r>
            <a:r>
              <a:rPr lang="en-US" altLang="el-GR" sz="3600" dirty="0" smtClean="0"/>
              <a:t>8</a:t>
            </a:r>
            <a:r>
              <a:rPr lang="el-GR" altLang="el-GR" sz="3600" dirty="0" smtClean="0"/>
              <a:t> </a:t>
            </a:r>
            <a:endParaRPr lang="en-US" altLang="el-GR" sz="3600" dirty="0" smtClean="0"/>
          </a:p>
        </p:txBody>
      </p:sp>
      <p:sp>
        <p:nvSpPr>
          <p:cNvPr id="79874" name="Content Placeholder 2"/>
          <p:cNvSpPr>
            <a:spLocks noGrp="1"/>
          </p:cNvSpPr>
          <p:nvPr>
            <p:ph idx="1"/>
          </p:nvPr>
        </p:nvSpPr>
        <p:spPr>
          <a:xfrm>
            <a:off x="628650" y="1524000"/>
            <a:ext cx="7886700" cy="4351338"/>
          </a:xfrm>
        </p:spPr>
        <p:txBody>
          <a:bodyPr/>
          <a:lstStyle/>
          <a:p>
            <a:r>
              <a:rPr lang="el-GR" altLang="el-GR" dirty="0"/>
              <a:t>Λ</a:t>
            </a:r>
            <a:r>
              <a:rPr lang="el-GR" altLang="el-GR" dirty="0" smtClean="0"/>
              <a:t>ιγότερο από 10% των λιπαρών είναι κορεσμένα</a:t>
            </a:r>
          </a:p>
          <a:p>
            <a:r>
              <a:rPr lang="el-GR" altLang="el-GR" dirty="0" smtClean="0"/>
              <a:t>Το συνολικό λίπος να ανέρχεται στο 30-40% των συνολικών ημερησίων θερμίδων.</a:t>
            </a:r>
          </a:p>
          <a:p>
            <a:r>
              <a:rPr lang="el-GR" altLang="el-GR" dirty="0" smtClean="0"/>
              <a:t>Ομάδα των γαλακτοκομικών: κυρίως γιαούρτι και τυρί, καθημερινά σε μέτρια κατανάλωση. </a:t>
            </a:r>
            <a:endParaRPr lang="en-US" altLang="el-GR" dirty="0" smtClean="0"/>
          </a:p>
          <a:p>
            <a:endParaRPr lang="en-US" altLang="el-GR"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p:txBody>
          <a:bodyPr/>
          <a:lstStyle/>
          <a:p>
            <a:pPr algn="ctr"/>
            <a:r>
              <a:rPr lang="el-GR" altLang="el-GR" sz="3600" dirty="0" smtClean="0"/>
              <a:t>ΠΥΡΑΜΙΔΑ ΜΕΣΟΓΕΙΑΚΗΣ ΔΙΑΤΡΟΦΗΣ 6/</a:t>
            </a:r>
            <a:r>
              <a:rPr lang="en-US" altLang="el-GR" sz="3600" dirty="0" smtClean="0"/>
              <a:t>8</a:t>
            </a:r>
          </a:p>
        </p:txBody>
      </p:sp>
      <p:sp>
        <p:nvSpPr>
          <p:cNvPr id="80898" name="Content Placeholder 2"/>
          <p:cNvSpPr>
            <a:spLocks noGrp="1"/>
          </p:cNvSpPr>
          <p:nvPr>
            <p:ph idx="1"/>
          </p:nvPr>
        </p:nvSpPr>
        <p:spPr>
          <a:xfrm>
            <a:off x="628650" y="1524000"/>
            <a:ext cx="7886700" cy="4343400"/>
          </a:xfrm>
        </p:spPr>
        <p:txBody>
          <a:bodyPr/>
          <a:lstStyle/>
          <a:p>
            <a:r>
              <a:rPr lang="el-GR" altLang="el-GR" dirty="0" smtClean="0">
                <a:cs typeface="Arial" panose="020B0604020202020204" pitchFamily="34" charset="0"/>
              </a:rPr>
              <a:t>Τα ψάρια και τα πουλερικά συνιστώνται να καταναλώνονται και 2 με 4 φορές την εβδομάδα</a:t>
            </a:r>
          </a:p>
          <a:p>
            <a:r>
              <a:rPr lang="el-GR" altLang="el-GR" dirty="0" smtClean="0">
                <a:cs typeface="Arial" panose="020B0604020202020204" pitchFamily="34" charset="0"/>
              </a:rPr>
              <a:t>Τα ωμέγα-3 λιπαρά οξέα που προέρχονται από τα λιπαρά ψάρια (σαρδέλες, γαύρος, σκουμπρί, τσιπούρα, ρέγκα, σολομός) είναι λίπος που είναι αποδεδειγμένα ευεργετικό για την καρδιά.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algn="ctr"/>
            <a:r>
              <a:rPr lang="el-GR" altLang="el-GR" sz="3600" dirty="0" smtClean="0"/>
              <a:t>ΠΥΡΑΜΙΔΑ ΜΕΣΟΓΕΙΑΚΗΣ ΔΙΑΤΡΟΦΗΣ 7/</a:t>
            </a:r>
            <a:r>
              <a:rPr lang="en-US" altLang="el-GR" sz="3600" dirty="0" smtClean="0"/>
              <a:t>8</a:t>
            </a:r>
            <a:r>
              <a:rPr lang="el-GR" altLang="el-GR" sz="3600" dirty="0" smtClean="0"/>
              <a:t> </a:t>
            </a:r>
            <a:endParaRPr lang="en-US" altLang="el-GR" sz="3600" dirty="0" smtClean="0"/>
          </a:p>
        </p:txBody>
      </p:sp>
      <p:sp>
        <p:nvSpPr>
          <p:cNvPr id="81922" name="Content Placeholder 2"/>
          <p:cNvSpPr>
            <a:spLocks noGrp="1"/>
          </p:cNvSpPr>
          <p:nvPr>
            <p:ph idx="1"/>
          </p:nvPr>
        </p:nvSpPr>
        <p:spPr>
          <a:xfrm>
            <a:off x="628650" y="1524000"/>
            <a:ext cx="7886700" cy="4351338"/>
          </a:xfrm>
        </p:spPr>
        <p:txBody>
          <a:bodyPr/>
          <a:lstStyle/>
          <a:p>
            <a:r>
              <a:rPr lang="el-GR" altLang="el-GR" dirty="0" smtClean="0"/>
              <a:t>Το κόκκινο κρέας βρίσκεται στην κορυφή της πυραμίδας.</a:t>
            </a:r>
          </a:p>
          <a:p>
            <a:r>
              <a:rPr lang="el-GR" altLang="el-GR" dirty="0" smtClean="0"/>
              <a:t>Έχει συνδεθεί με τα καρδιαγγειακά νοσήματα, τον καρκίνο του </a:t>
            </a:r>
            <a:r>
              <a:rPr lang="el-GR" altLang="el-GR" dirty="0" err="1" smtClean="0"/>
              <a:t>παχέως</a:t>
            </a:r>
            <a:r>
              <a:rPr lang="el-GR" altLang="el-GR" dirty="0" smtClean="0"/>
              <a:t> εντέρου και με την παχυσαρκία και αυτό επειδή εκτός από πρωτεΐνη περιέχει και κορεσμένο λίπος.</a:t>
            </a:r>
          </a:p>
          <a:p>
            <a:endParaRPr lang="en-US" altLang="el-GR"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algn="ctr"/>
            <a:r>
              <a:rPr lang="el-GR" altLang="el-GR" sz="3600" dirty="0" smtClean="0"/>
              <a:t>ΠΥΡΑΜΙΔΑ ΜΕΣΟΓΕΙΑΚΗΣ ΔΙΑΤΡΟΦΗΣ 8/</a:t>
            </a:r>
            <a:r>
              <a:rPr lang="en-US" altLang="el-GR" sz="3600" dirty="0" smtClean="0"/>
              <a:t>8</a:t>
            </a:r>
          </a:p>
        </p:txBody>
      </p:sp>
      <p:sp>
        <p:nvSpPr>
          <p:cNvPr id="82946" name="Content Placeholder 2"/>
          <p:cNvSpPr>
            <a:spLocks noGrp="1"/>
          </p:cNvSpPr>
          <p:nvPr>
            <p:ph idx="1"/>
          </p:nvPr>
        </p:nvSpPr>
        <p:spPr>
          <a:xfrm>
            <a:off x="628650" y="1447800"/>
            <a:ext cx="7886700" cy="4351338"/>
          </a:xfrm>
        </p:spPr>
        <p:txBody>
          <a:bodyPr/>
          <a:lstStyle/>
          <a:p>
            <a:r>
              <a:rPr lang="el-GR" altLang="el-GR" dirty="0" smtClean="0"/>
              <a:t>Το κόκκινο κρασί με μέτρο (1-2 ποτηράκια την ημέρα) </a:t>
            </a:r>
          </a:p>
          <a:p>
            <a:r>
              <a:rPr lang="el-GR" altLang="el-GR" dirty="0" smtClean="0"/>
              <a:t>Ευεργετική δράση στο καρδιαγγειακό σύστημα και βοηθά στη διατήρηση της «καλής» χοληστερόλης (HDL) και στην ελαστικότητα του ενδοθηλίου χάρη των </a:t>
            </a:r>
            <a:r>
              <a:rPr lang="el-GR" altLang="el-GR" dirty="0" err="1" smtClean="0"/>
              <a:t>φλαβονοειδών</a:t>
            </a:r>
            <a:r>
              <a:rPr lang="el-GR" altLang="el-GR" dirty="0" smtClean="0"/>
              <a:t> ουσιών που περιέχει.</a:t>
            </a:r>
          </a:p>
          <a:p>
            <a:r>
              <a:rPr lang="el-GR" altLang="el-GR" dirty="0" smtClean="0"/>
              <a:t>Φυσική Δραστηριότητα καθημερινά </a:t>
            </a:r>
            <a:endParaRPr lang="en-US" altLang="el-GR"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3" descr="mypyramidforkid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974756"/>
            <a:ext cx="7315200" cy="4693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0" name="Title 2"/>
          <p:cNvSpPr>
            <a:spLocks noGrp="1"/>
          </p:cNvSpPr>
          <p:nvPr>
            <p:ph type="title"/>
          </p:nvPr>
        </p:nvSpPr>
        <p:spPr>
          <a:xfrm>
            <a:off x="609600" y="228599"/>
            <a:ext cx="8305800" cy="762001"/>
          </a:xfrm>
        </p:spPr>
        <p:txBody>
          <a:bodyPr/>
          <a:lstStyle/>
          <a:p>
            <a:pPr algn="ctr"/>
            <a:r>
              <a:rPr lang="el-GR" altLang="el-GR" sz="3200" dirty="0" smtClean="0"/>
              <a:t>ΠΑΙΔΙΚΗ ΠΥΡΑΜΙΔΑ ΜΕΣΟΓΕΙΑΚΗΣ ΔΙΑΤΡΟΦΗΣ</a:t>
            </a:r>
            <a:endParaRPr lang="en-US" altLang="el-GR" sz="3200" dirty="0" smtClean="0"/>
          </a:p>
        </p:txBody>
      </p:sp>
      <p:sp>
        <p:nvSpPr>
          <p:cNvPr id="83972" name="TextBox 4"/>
          <p:cNvSpPr txBox="1">
            <a:spLocks noChangeArrowheads="1"/>
          </p:cNvSpPr>
          <p:nvPr/>
        </p:nvSpPr>
        <p:spPr bwMode="auto">
          <a:xfrm>
            <a:off x="2667000" y="5791200"/>
            <a:ext cx="34065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2000" dirty="0">
                <a:latin typeface="+mn-lt"/>
              </a:rPr>
              <a:t>Εικόνα 26: </a:t>
            </a:r>
            <a:r>
              <a:rPr lang="en-US" altLang="el-GR" sz="2000" dirty="0">
                <a:latin typeface="+mn-lt"/>
              </a:rPr>
              <a:t>USDA Food Pyramid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304800" y="228600"/>
            <a:ext cx="8686800" cy="987356"/>
          </a:xfrm>
        </p:spPr>
        <p:txBody>
          <a:bodyPr/>
          <a:lstStyle/>
          <a:p>
            <a:pPr algn="ctr"/>
            <a:r>
              <a:rPr lang="el-GR" altLang="el-GR" sz="3200" dirty="0" smtClean="0"/>
              <a:t>ΤΑ ΟΦΕΛΗ ΥΓΕΙΑΣ ΤΗΣ ΜΕΣΟΓΕΙΑΚΗΣ ΔΙΑΤΡΟΦΗΣ</a:t>
            </a:r>
            <a:endParaRPr lang="en-US" altLang="el-GR" sz="3200" dirty="0" smtClean="0"/>
          </a:p>
        </p:txBody>
      </p:sp>
      <p:sp>
        <p:nvSpPr>
          <p:cNvPr id="84994" name="Content Placeholder 2"/>
          <p:cNvSpPr>
            <a:spLocks noGrp="1"/>
          </p:cNvSpPr>
          <p:nvPr>
            <p:ph idx="1"/>
          </p:nvPr>
        </p:nvSpPr>
        <p:spPr>
          <a:xfrm>
            <a:off x="457200" y="1295400"/>
            <a:ext cx="8229600" cy="4800600"/>
          </a:xfrm>
        </p:spPr>
        <p:txBody>
          <a:bodyPr/>
          <a:lstStyle/>
          <a:p>
            <a:r>
              <a:rPr lang="el-GR" altLang="el-GR" b="1" dirty="0" smtClean="0"/>
              <a:t>Επιβράδυνση του γήρατος</a:t>
            </a:r>
            <a:r>
              <a:rPr lang="el-GR" altLang="el-GR" dirty="0" smtClean="0"/>
              <a:t> και </a:t>
            </a:r>
            <a:r>
              <a:rPr lang="el-GR" altLang="el-GR" b="1" dirty="0" smtClean="0"/>
              <a:t>προαγωγή της μακροβιότητας</a:t>
            </a:r>
            <a:r>
              <a:rPr lang="el-GR" altLang="el-GR" dirty="0" smtClean="0"/>
              <a:t> (μέσω της μείωσης της θνησιμότητας από όλα γενικά τα αίτια, αλλά ειδικότερα από στεφανιαία νόσο και κάποιες μορφές καρκίνου)</a:t>
            </a:r>
          </a:p>
          <a:p>
            <a:r>
              <a:rPr lang="el-GR" altLang="el-GR" b="1" dirty="0" smtClean="0"/>
              <a:t>Μείωση</a:t>
            </a:r>
            <a:r>
              <a:rPr lang="el-GR" altLang="el-GR" dirty="0" smtClean="0"/>
              <a:t> της συχνότητας εμφάνισης </a:t>
            </a:r>
            <a:r>
              <a:rPr lang="el-GR" altLang="el-GR" b="1" dirty="0" smtClean="0"/>
              <a:t>στεφανιαίας νόσου</a:t>
            </a:r>
          </a:p>
          <a:p>
            <a:r>
              <a:rPr lang="el-GR" altLang="el-GR" b="1" dirty="0" smtClean="0"/>
              <a:t>Μείωση</a:t>
            </a:r>
            <a:r>
              <a:rPr lang="el-GR" altLang="el-GR" dirty="0" smtClean="0"/>
              <a:t> της συχνότητας </a:t>
            </a:r>
            <a:r>
              <a:rPr lang="el-GR" altLang="el-GR" b="1" dirty="0" smtClean="0"/>
              <a:t>εμφάνισης Διαβήτη τύπου 2</a:t>
            </a:r>
            <a:endParaRPr lang="el-GR" altLang="el-GR"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Θέση περιεχομένου 2"/>
          <p:cNvSpPr>
            <a:spLocks noGrp="1"/>
          </p:cNvSpPr>
          <p:nvPr>
            <p:ph idx="1"/>
          </p:nvPr>
        </p:nvSpPr>
        <p:spPr>
          <a:xfrm>
            <a:off x="609600" y="1524000"/>
            <a:ext cx="8229600" cy="2895600"/>
          </a:xfrm>
        </p:spPr>
        <p:txBody>
          <a:bodyPr/>
          <a:lstStyle/>
          <a:p>
            <a:pPr marL="0" indent="0">
              <a:buFont typeface="Arial" panose="020B0604020202020204" pitchFamily="34" charset="0"/>
              <a:buNone/>
            </a:pPr>
            <a:r>
              <a:rPr lang="el-GR" altLang="el-GR" sz="2800" b="1" dirty="0" smtClean="0"/>
              <a:t>Παράδειγμα: </a:t>
            </a:r>
          </a:p>
          <a:p>
            <a:pPr marL="0" indent="0">
              <a:buFont typeface="Arial" panose="020B0604020202020204" pitchFamily="34" charset="0"/>
              <a:buNone/>
            </a:pPr>
            <a:r>
              <a:rPr lang="el-GR" altLang="el-GR" sz="2800" dirty="0" smtClean="0"/>
              <a:t>Άντρας 50 ετών</a:t>
            </a:r>
            <a:r>
              <a:rPr lang="en-US" altLang="el-GR" sz="2800" dirty="0" smtClean="0"/>
              <a:t>                             </a:t>
            </a:r>
            <a:r>
              <a:rPr lang="el-GR" altLang="el-GR" sz="2800" dirty="0" smtClean="0"/>
              <a:t>Γυναίκα   23 ετών</a:t>
            </a:r>
          </a:p>
          <a:p>
            <a:pPr marL="0" indent="0">
              <a:buFont typeface="Arial" panose="020B0604020202020204" pitchFamily="34" charset="0"/>
              <a:buNone/>
            </a:pPr>
            <a:r>
              <a:rPr lang="el-GR" altLang="el-GR" sz="2800" dirty="0" smtClean="0"/>
              <a:t>Βάρος: 152</a:t>
            </a:r>
            <a:r>
              <a:rPr lang="en-US" altLang="el-GR" sz="2800" dirty="0" smtClean="0"/>
              <a:t>Kg</a:t>
            </a:r>
            <a:r>
              <a:rPr lang="el-GR" altLang="el-GR" sz="2800" dirty="0" smtClean="0"/>
              <a:t>                                 Βάρος: 36 </a:t>
            </a:r>
            <a:r>
              <a:rPr lang="en-US" altLang="el-GR" sz="2800" dirty="0" smtClean="0"/>
              <a:t>Kg</a:t>
            </a:r>
          </a:p>
          <a:p>
            <a:pPr marL="0" indent="0">
              <a:buFont typeface="Arial" panose="020B0604020202020204" pitchFamily="34" charset="0"/>
              <a:buNone/>
            </a:pPr>
            <a:r>
              <a:rPr lang="el-GR" altLang="el-GR" sz="2800" dirty="0" smtClean="0"/>
              <a:t>Ύψος: 175</a:t>
            </a:r>
            <a:r>
              <a:rPr lang="en-US" altLang="el-GR" sz="2800" dirty="0" smtClean="0"/>
              <a:t>cm                                  </a:t>
            </a:r>
            <a:r>
              <a:rPr lang="el-GR" altLang="el-GR" sz="2800" dirty="0" smtClean="0"/>
              <a:t>Ύψος: 170</a:t>
            </a:r>
            <a:r>
              <a:rPr lang="en-US" altLang="el-GR" sz="2800" dirty="0" smtClean="0"/>
              <a:t>cm </a:t>
            </a:r>
          </a:p>
          <a:p>
            <a:pPr marL="0" indent="0">
              <a:buFont typeface="Arial" panose="020B0604020202020204" pitchFamily="34" charset="0"/>
              <a:buNone/>
            </a:pPr>
            <a:r>
              <a:rPr lang="en-US" altLang="el-GR" sz="2800" dirty="0" smtClean="0"/>
              <a:t>BMI = 152/ 1,75</a:t>
            </a:r>
            <a:r>
              <a:rPr lang="en-US" altLang="el-GR" sz="2800" baseline="30000" dirty="0" smtClean="0"/>
              <a:t>2  </a:t>
            </a:r>
            <a:r>
              <a:rPr lang="en-US" altLang="el-GR" sz="2800" dirty="0" smtClean="0"/>
              <a:t>= 49,6</a:t>
            </a:r>
            <a:r>
              <a:rPr lang="el-GR" altLang="ja-JP" sz="2800" dirty="0" err="1" smtClean="0">
                <a:cs typeface="Arial" panose="020B0604020202020204" pitchFamily="34" charset="0"/>
              </a:rPr>
              <a:t>Kgr</a:t>
            </a:r>
            <a:r>
              <a:rPr lang="el-GR" altLang="ja-JP" sz="2800" dirty="0" smtClean="0">
                <a:cs typeface="Arial" panose="020B0604020202020204" pitchFamily="34" charset="0"/>
              </a:rPr>
              <a:t>/m</a:t>
            </a:r>
            <a:r>
              <a:rPr lang="el-GR" altLang="ja-JP" sz="2800" baseline="30000" dirty="0" smtClean="0">
                <a:cs typeface="Arial" panose="020B0604020202020204" pitchFamily="34" charset="0"/>
              </a:rPr>
              <a:t>2</a:t>
            </a:r>
            <a:r>
              <a:rPr lang="el-GR" altLang="ja-JP" sz="2800" dirty="0" smtClean="0">
                <a:cs typeface="Arial" panose="020B0604020202020204" pitchFamily="34" charset="0"/>
              </a:rPr>
              <a:t> </a:t>
            </a:r>
            <a:r>
              <a:rPr lang="en-US" altLang="el-GR" sz="2800" dirty="0" smtClean="0"/>
              <a:t> BMI</a:t>
            </a:r>
            <a:r>
              <a:rPr lang="el-GR" altLang="el-GR" sz="2800" dirty="0" smtClean="0"/>
              <a:t>: 12,5</a:t>
            </a:r>
            <a:r>
              <a:rPr lang="el-GR" altLang="ja-JP" sz="2800" dirty="0" smtClean="0">
                <a:cs typeface="Arial" panose="020B0604020202020204" pitchFamily="34" charset="0"/>
              </a:rPr>
              <a:t>Kgr/m</a:t>
            </a:r>
            <a:r>
              <a:rPr lang="el-GR" altLang="ja-JP" sz="2800" baseline="30000" dirty="0" smtClean="0">
                <a:cs typeface="Arial" panose="020B0604020202020204" pitchFamily="34" charset="0"/>
              </a:rPr>
              <a:t>2</a:t>
            </a:r>
            <a:r>
              <a:rPr lang="el-GR" altLang="ja-JP" sz="2800" dirty="0" smtClean="0">
                <a:cs typeface="Arial" panose="020B0604020202020204" pitchFamily="34" charset="0"/>
              </a:rPr>
              <a:t> </a:t>
            </a:r>
          </a:p>
          <a:p>
            <a:pPr marL="0" indent="0">
              <a:buFont typeface="Arial" panose="020B0604020202020204" pitchFamily="34" charset="0"/>
              <a:buNone/>
            </a:pPr>
            <a:endParaRPr lang="el-GR" altLang="el-GR" sz="2800" dirty="0" smtClean="0"/>
          </a:p>
          <a:p>
            <a:pPr marL="0" indent="0">
              <a:buFont typeface="Arial" panose="020B0604020202020204" pitchFamily="34" charset="0"/>
              <a:buNone/>
            </a:pPr>
            <a:r>
              <a:rPr lang="el-GR" altLang="el-GR" sz="2800" dirty="0" smtClean="0"/>
              <a:t> </a:t>
            </a:r>
          </a:p>
          <a:p>
            <a:pPr marL="0" indent="0">
              <a:buFont typeface="Arial" panose="020B0604020202020204" pitchFamily="34" charset="0"/>
              <a:buNone/>
            </a:pPr>
            <a:endParaRPr lang="el-GR" altLang="el-GR" sz="2800" dirty="0" smtClean="0"/>
          </a:p>
          <a:p>
            <a:pPr marL="0" indent="0">
              <a:buFont typeface="Arial" panose="020B0604020202020204" pitchFamily="34" charset="0"/>
              <a:buNone/>
            </a:pPr>
            <a:endParaRPr lang="el-GR" altLang="el-GR" sz="28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381000" y="152400"/>
            <a:ext cx="8572500" cy="762000"/>
          </a:xfrm>
        </p:spPr>
        <p:txBody>
          <a:bodyPr/>
          <a:lstStyle/>
          <a:p>
            <a:pPr algn="ctr"/>
            <a:r>
              <a:rPr lang="el-GR" altLang="el-GR" sz="3200" dirty="0" smtClean="0"/>
              <a:t>ΤΑ ΟΦΕΛΗ ΥΓΕΙΑΣ ΤΗΣ ΜΕΣΟΓΕΙΑΚΗΣ ΔΙΑΤΡΟΦΗΣ </a:t>
            </a:r>
            <a:endParaRPr lang="en-US" altLang="el-GR" sz="3200" dirty="0" smtClean="0"/>
          </a:p>
        </p:txBody>
      </p:sp>
      <p:sp>
        <p:nvSpPr>
          <p:cNvPr id="86018" name="Content Placeholder 2"/>
          <p:cNvSpPr>
            <a:spLocks noGrp="1"/>
          </p:cNvSpPr>
          <p:nvPr>
            <p:ph idx="1"/>
          </p:nvPr>
        </p:nvSpPr>
        <p:spPr>
          <a:xfrm>
            <a:off x="590550" y="1524000"/>
            <a:ext cx="8153400" cy="4114800"/>
          </a:xfrm>
        </p:spPr>
        <p:txBody>
          <a:bodyPr/>
          <a:lstStyle/>
          <a:p>
            <a:r>
              <a:rPr lang="el-GR" altLang="el-GR" sz="2800" b="1" dirty="0" smtClean="0"/>
              <a:t>Μείωση</a:t>
            </a:r>
            <a:r>
              <a:rPr lang="el-GR" altLang="el-GR" sz="2800" dirty="0" smtClean="0"/>
              <a:t> των επιπέδων των </a:t>
            </a:r>
            <a:r>
              <a:rPr lang="el-GR" altLang="el-GR" sz="2800" b="1" dirty="0" err="1" smtClean="0"/>
              <a:t>τριγλυκεριδίων</a:t>
            </a:r>
            <a:r>
              <a:rPr lang="el-GR" altLang="el-GR" sz="2800" b="1" dirty="0" smtClean="0"/>
              <a:t>, της ολικής και της LDL</a:t>
            </a:r>
            <a:r>
              <a:rPr lang="el-GR" altLang="el-GR" sz="2800" dirty="0" smtClean="0"/>
              <a:t> («κακής») χοληστερόλης και </a:t>
            </a:r>
            <a:r>
              <a:rPr lang="el-GR" altLang="el-GR" sz="2800" b="1" dirty="0" smtClean="0"/>
              <a:t>διατήρηση των επιπέδων της HDL</a:t>
            </a:r>
            <a:r>
              <a:rPr lang="el-GR" altLang="el-GR" sz="2800" dirty="0" smtClean="0"/>
              <a:t> («καλής») χοληστερόλης στο αίμα</a:t>
            </a:r>
          </a:p>
          <a:p>
            <a:r>
              <a:rPr lang="el-GR" altLang="el-GR" sz="2800" b="1" dirty="0" smtClean="0"/>
              <a:t>Μείωση</a:t>
            </a:r>
            <a:r>
              <a:rPr lang="el-GR" altLang="el-GR" sz="2800" dirty="0" smtClean="0"/>
              <a:t> των επιπέδων της </a:t>
            </a:r>
            <a:r>
              <a:rPr lang="el-GR" altLang="el-GR" sz="2800" b="1" dirty="0" smtClean="0"/>
              <a:t>αρτηριακής πίεσης</a:t>
            </a:r>
            <a:endParaRPr lang="el-GR" altLang="el-GR" sz="2800" dirty="0" smtClean="0"/>
          </a:p>
          <a:p>
            <a:r>
              <a:rPr lang="el-GR" altLang="el-GR" sz="2800" b="1" dirty="0" smtClean="0"/>
              <a:t>Μείωση</a:t>
            </a:r>
            <a:r>
              <a:rPr lang="el-GR" altLang="el-GR" sz="2800" dirty="0" smtClean="0"/>
              <a:t> της εμφάνισης </a:t>
            </a:r>
            <a:r>
              <a:rPr lang="el-GR" altLang="el-GR" sz="2800" b="1" dirty="0" smtClean="0"/>
              <a:t>εγκεφαλικών επεισοδίων</a:t>
            </a:r>
            <a:endParaRPr lang="el-GR" altLang="el-GR" sz="2800" dirty="0" smtClean="0"/>
          </a:p>
          <a:p>
            <a:r>
              <a:rPr lang="el-GR" altLang="el-GR" sz="2800" b="1" dirty="0" smtClean="0"/>
              <a:t>Μείωση</a:t>
            </a:r>
            <a:r>
              <a:rPr lang="el-GR" altLang="el-GR" sz="2800" dirty="0" smtClean="0"/>
              <a:t> της συχνότητας εμφάνισης των </a:t>
            </a:r>
            <a:r>
              <a:rPr lang="el-GR" altLang="el-GR" sz="2800" b="1" dirty="0" smtClean="0"/>
              <a:t>νόσων </a:t>
            </a:r>
            <a:r>
              <a:rPr lang="el-GR" altLang="el-GR" sz="2800" b="1" dirty="0" err="1" smtClean="0"/>
              <a:t>Parkinson</a:t>
            </a:r>
            <a:r>
              <a:rPr lang="el-GR" altLang="el-GR" sz="2800" b="1" dirty="0" smtClean="0"/>
              <a:t> και </a:t>
            </a:r>
            <a:r>
              <a:rPr lang="el-GR" altLang="el-GR" sz="2800" b="1" dirty="0" err="1" smtClean="0"/>
              <a:t>Alzheime</a:t>
            </a:r>
            <a:r>
              <a:rPr lang="el-GR" altLang="el-GR" sz="2800" dirty="0" err="1" smtClean="0"/>
              <a:t>r</a:t>
            </a:r>
            <a:r>
              <a:rPr lang="el-GR" altLang="el-GR" sz="2800" dirty="0" smtClean="0"/>
              <a:t>, καθώς και μείωση της</a:t>
            </a:r>
            <a:endParaRPr lang="en-US" altLang="el-GR" sz="2800"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Content Placeholder 3" descr="dv2014008_XS.jpg"/>
          <p:cNvPicPr>
            <a:picLocks noGrp="1" noChangeAspect="1"/>
          </p:cNvPicPr>
          <p:nvPr>
            <p:ph idx="1"/>
          </p:nvPr>
        </p:nvPicPr>
        <p:blipFill>
          <a:blip r:embed="rId2">
            <a:extLst>
              <a:ext uri="{28A0092B-C50C-407E-A947-70E740481C1C}">
                <a14:useLocalDpi xmlns:a14="http://schemas.microsoft.com/office/drawing/2010/main" val="0"/>
              </a:ext>
            </a:extLst>
          </a:blip>
          <a:srcRect t="16357" b="16357"/>
          <a:stretch>
            <a:fillRect/>
          </a:stretch>
        </p:blipFill>
        <p:spPr>
          <a:xfrm>
            <a:off x="1371600" y="1066800"/>
            <a:ext cx="6776838" cy="4271963"/>
          </a:xfrm>
        </p:spPr>
      </p:pic>
      <p:sp>
        <p:nvSpPr>
          <p:cNvPr id="87043" name="TextBox 5"/>
          <p:cNvSpPr txBox="1">
            <a:spLocks noChangeArrowheads="1"/>
          </p:cNvSpPr>
          <p:nvPr/>
        </p:nvSpPr>
        <p:spPr bwMode="auto">
          <a:xfrm>
            <a:off x="2057400" y="5638800"/>
            <a:ext cx="46370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t>Εικόνα 27: Παιδική παχυσαρκία &amp; διατροφή</a:t>
            </a:r>
            <a:endParaRPr lang="en-US" altLang="el-GR" sz="18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Content Placeholder 6" descr="Unknown.jpg"/>
          <p:cNvPicPr>
            <a:picLocks noGrp="1" noChangeAspect="1"/>
          </p:cNvPicPr>
          <p:nvPr>
            <p:ph idx="1"/>
          </p:nvPr>
        </p:nvPicPr>
        <p:blipFill>
          <a:blip r:embed="rId2">
            <a:extLst>
              <a:ext uri="{28A0092B-C50C-407E-A947-70E740481C1C}">
                <a14:useLocalDpi xmlns:a14="http://schemas.microsoft.com/office/drawing/2010/main" val="0"/>
              </a:ext>
            </a:extLst>
          </a:blip>
          <a:srcRect t="8394" b="8394"/>
          <a:stretch>
            <a:fillRect/>
          </a:stretch>
        </p:blipFill>
        <p:spPr>
          <a:xfrm>
            <a:off x="533400" y="914400"/>
            <a:ext cx="7872313" cy="4343400"/>
          </a:xfrm>
        </p:spPr>
      </p:pic>
      <p:sp>
        <p:nvSpPr>
          <p:cNvPr id="88067" name="TextBox 8"/>
          <p:cNvSpPr txBox="1">
            <a:spLocks noChangeArrowheads="1"/>
          </p:cNvSpPr>
          <p:nvPr/>
        </p:nvSpPr>
        <p:spPr bwMode="auto">
          <a:xfrm>
            <a:off x="2209800" y="5562600"/>
            <a:ext cx="36464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t>Εικόνα 28: Οικογένεια &amp; διατροφή</a:t>
            </a:r>
            <a:endParaRPr lang="en-US" altLang="el-GR" sz="18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Content Placeholder 3" descr="10434030_814432915271509_1953065486560113524_n.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228600"/>
            <a:ext cx="7620000" cy="5715000"/>
          </a:xfrm>
        </p:spPr>
      </p:pic>
      <p:sp>
        <p:nvSpPr>
          <p:cNvPr id="89091" name="TextBox 4"/>
          <p:cNvSpPr txBox="1">
            <a:spLocks noChangeArrowheads="1"/>
          </p:cNvSpPr>
          <p:nvPr/>
        </p:nvSpPr>
        <p:spPr bwMode="auto">
          <a:xfrm>
            <a:off x="3733800" y="6019800"/>
            <a:ext cx="120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t>Εικόνα 29</a:t>
            </a:r>
            <a:endParaRPr lang="en-US" altLang="el-GR" sz="1800"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r>
              <a:rPr lang="el-GR" altLang="el-GR" smtClean="0"/>
              <a:t> </a:t>
            </a:r>
            <a:endParaRPr lang="en-US" altLang="el-GR" smtClean="0"/>
          </a:p>
        </p:txBody>
      </p:sp>
      <p:pic>
        <p:nvPicPr>
          <p:cNvPr id="90114" name="Content Placeholder 3" descr="may-_2-aa.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533400"/>
            <a:ext cx="7924800" cy="5245994"/>
          </a:xfrm>
        </p:spPr>
      </p:pic>
      <p:sp>
        <p:nvSpPr>
          <p:cNvPr id="90115" name="TextBox 5"/>
          <p:cNvSpPr txBox="1">
            <a:spLocks noChangeArrowheads="1"/>
          </p:cNvSpPr>
          <p:nvPr/>
        </p:nvSpPr>
        <p:spPr bwMode="auto">
          <a:xfrm>
            <a:off x="2743200" y="5853212"/>
            <a:ext cx="2857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800" dirty="0"/>
              <a:t>Εικόνα 30: Υγιείς Ενήλικες</a:t>
            </a:r>
            <a:endParaRPr lang="en-US" altLang="el-GR" sz="1800"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b="1" dirty="0" smtClean="0">
                <a:solidFill>
                  <a:srgbClr val="0070C0"/>
                </a:solidFill>
              </a:rPr>
              <a:t>Τέλος Ενότητας</a:t>
            </a:r>
            <a:endParaRPr lang="el-GR" b="1" dirty="0">
              <a:solidFill>
                <a:srgbClr val="0070C0"/>
              </a:solidFill>
            </a:endParaRPr>
          </a:p>
        </p:txBody>
      </p:sp>
    </p:spTree>
    <p:extLst>
      <p:ext uri="{BB962C8B-B14F-4D97-AF65-F5344CB8AC3E}">
        <p14:creationId xmlns:p14="http://schemas.microsoft.com/office/powerpoint/2010/main" val="25287460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solidFill>
                  <a:srgbClr val="0070C0"/>
                </a:solidFill>
              </a:rPr>
              <a:t>Χρηματοδότηση</a:t>
            </a:r>
            <a:endParaRPr lang="el-GR" b="1" dirty="0">
              <a:solidFill>
                <a:srgbClr val="0070C0"/>
              </a:solidFill>
            </a:endParaRPr>
          </a:p>
        </p:txBody>
      </p:sp>
      <p:sp>
        <p:nvSpPr>
          <p:cNvPr id="3" name="Content Placeholder 2"/>
          <p:cNvSpPr>
            <a:spLocks noGrp="1"/>
          </p:cNvSpPr>
          <p:nvPr>
            <p:ph idx="1"/>
          </p:nvPr>
        </p:nvSpPr>
        <p:spPr>
          <a:xfrm>
            <a:off x="457200" y="1340769"/>
            <a:ext cx="8229600" cy="3168352"/>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Logo espa"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0025536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10952" y="44623"/>
            <a:ext cx="8229600" cy="792088"/>
          </a:xfrm>
        </p:spPr>
        <p:txBody>
          <a:bodyPr>
            <a:normAutofit/>
          </a:bodyPr>
          <a:lstStyle/>
          <a:p>
            <a:r>
              <a:rPr lang="el-GR" b="1" dirty="0">
                <a:solidFill>
                  <a:srgbClr val="0070C0"/>
                </a:solidFill>
              </a:rPr>
              <a:t>Σημείωμα </a:t>
            </a:r>
            <a:r>
              <a:rPr lang="el-GR" b="1" dirty="0" smtClean="0">
                <a:solidFill>
                  <a:srgbClr val="0070C0"/>
                </a:solidFill>
              </a:rPr>
              <a:t>Αδειοδότησης</a:t>
            </a:r>
            <a:endParaRPr lang="el-GR" b="1" dirty="0">
              <a:solidFill>
                <a:srgbClr val="0070C0"/>
              </a:solidFill>
            </a:endParaRPr>
          </a:p>
        </p:txBody>
      </p:sp>
      <p:sp>
        <p:nvSpPr>
          <p:cNvPr id="3" name="Content Placeholder"/>
          <p:cNvSpPr>
            <a:spLocks noGrp="1"/>
          </p:cNvSpPr>
          <p:nvPr>
            <p:ph idx="1"/>
          </p:nvPr>
        </p:nvSpPr>
        <p:spPr>
          <a:xfrm>
            <a:off x="120093" y="800708"/>
            <a:ext cx="8928992" cy="1656184"/>
          </a:xfrm>
        </p:spPr>
        <p:txBody>
          <a:bodyPr>
            <a:noAutofit/>
          </a:bodyPr>
          <a:lstStyle/>
          <a:p>
            <a:pPr marL="0" indent="0">
              <a:buNone/>
            </a:pPr>
            <a:r>
              <a:rPr lang="el-GR" sz="2000" dirty="0" smtClean="0"/>
              <a:t>Το </a:t>
            </a:r>
            <a:r>
              <a:rPr lang="el-GR" sz="2000" dirty="0"/>
              <a:t>παρόν υλικό διατίθεται με τους όρους </a:t>
            </a:r>
            <a:r>
              <a:rPr lang="el-GR" sz="2000" b="1" dirty="0"/>
              <a:t>της</a:t>
            </a:r>
            <a:r>
              <a:rPr lang="el-GR" sz="2000" dirty="0"/>
              <a:t>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2000" dirty="0" err="1"/>
              <a:t>κ.λ.π</a:t>
            </a:r>
            <a:r>
              <a:rPr lang="el-GR" sz="2000" dirty="0"/>
              <a:t>.,  τα οποία εμπεριέχονται σε αυτό και τα οποία αναφέρονται μαζί με τους όρους χρήσης τους στο «Σημείωμα Χρήσης Έργων Τρίτων</a:t>
            </a:r>
            <a:r>
              <a:rPr lang="el-GR" sz="2000" dirty="0" smtClean="0"/>
              <a:t>».                     </a:t>
            </a:r>
          </a:p>
          <a:p>
            <a:pPr marL="0" indent="0">
              <a:buNone/>
            </a:pPr>
            <a:endParaRPr lang="el-GR" sz="2000" dirty="0"/>
          </a:p>
        </p:txBody>
      </p:sp>
      <p:pic>
        <p:nvPicPr>
          <p:cNvPr id="2056" name="Picture copyright"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670" y="242088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p:cNvSpPr txBox="1"/>
          <p:nvPr/>
        </p:nvSpPr>
        <p:spPr>
          <a:xfrm>
            <a:off x="107504" y="2924944"/>
            <a:ext cx="9036496" cy="3456384"/>
          </a:xfrm>
          <a:prstGeom prst="rect">
            <a:avLst/>
          </a:prstGeom>
        </p:spPr>
        <p:txBody>
          <a:bodyPr vert="horz" wrap="square" lIns="91440" tIns="45720" rIns="91440" bIns="45720" rtlCol="0" anchor="ctr">
            <a:normAutofit/>
          </a:bodyPr>
          <a:lstStyle/>
          <a:p>
            <a:r>
              <a:rPr lang="el-GR" dirty="0"/>
              <a:t>[1] http://creativecommons.org/licenses/by-nc-sa/4.0/ </a:t>
            </a:r>
            <a:endParaRPr lang="en-US" dirty="0" smtClean="0"/>
          </a:p>
          <a:p>
            <a:endParaRPr lang="el-GR" dirty="0"/>
          </a:p>
          <a:p>
            <a:r>
              <a:rPr lang="el-GR" dirty="0"/>
              <a:t>Ως </a:t>
            </a:r>
            <a:r>
              <a:rPr lang="el-GR" b="1" dirty="0"/>
              <a:t>Μη Εμπορική</a:t>
            </a:r>
            <a:r>
              <a:rPr lang="el-GR" dirty="0"/>
              <a:t> ορίζεται η χρήση:</a:t>
            </a:r>
          </a:p>
          <a:p>
            <a:pPr marL="342900" lvl="0" indent="-342900">
              <a:buFont typeface="Arial" panose="020B0604020202020204" pitchFamily="34" charset="0"/>
              <a:buChar char="•"/>
            </a:pPr>
            <a:r>
              <a:rPr lang="el-GR" dirty="0"/>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t>που</a:t>
            </a:r>
            <a:r>
              <a:rPr lang="en-GB" dirty="0"/>
              <a:t> </a:t>
            </a:r>
            <a:r>
              <a:rPr lang="el-GR" dirty="0"/>
              <a:t>δεν προσπορίζει στο διανομέα του έργου και</a:t>
            </a:r>
            <a:r>
              <a:rPr lang="en-GB" dirty="0"/>
              <a:t> </a:t>
            </a:r>
            <a:r>
              <a:rPr lang="el-GR" dirty="0"/>
              <a:t>αδειοδόχο</a:t>
            </a:r>
            <a:r>
              <a:rPr lang="en-GB" dirty="0"/>
              <a:t> </a:t>
            </a:r>
            <a:r>
              <a:rPr lang="el-GR" dirty="0"/>
              <a:t>έμμεσο οικονομικό όφελος (π.χ. διαφημίσεις) από την προβολή του έργου σε διαδικτυακό </a:t>
            </a:r>
            <a:r>
              <a:rPr lang="el-GR" dirty="0" smtClean="0"/>
              <a:t>τόπο</a:t>
            </a:r>
            <a:endParaRPr lang="en-US" dirty="0" smtClean="0"/>
          </a:p>
          <a:p>
            <a:pPr marL="342900" lvl="0" indent="-342900">
              <a:buFont typeface="Arial" panose="020B0604020202020204" pitchFamily="34" charset="0"/>
              <a:buChar char="•"/>
            </a:pPr>
            <a:endParaRPr lang="el-GR" dirty="0"/>
          </a:p>
          <a:p>
            <a:r>
              <a:rPr lang="el-GR" dirty="0" smtClean="0"/>
              <a:t>Ο </a:t>
            </a:r>
            <a:r>
              <a:rPr lang="el-GR" dirty="0"/>
              <a:t>δικαιούχος μπορεί να παρέχει στον αδειοδόχο ξεχωριστή άδεια να χρησιμοποιεί το έργο για εμπορική χρήση, εφόσον αυτό του ζητηθεί</a:t>
            </a:r>
            <a:r>
              <a:rPr lang="el-GR" dirty="0" smtClean="0"/>
              <a:t>.</a:t>
            </a:r>
            <a:endParaRPr lang="el-GR" dirty="0"/>
          </a:p>
        </p:txBody>
      </p:sp>
    </p:spTree>
    <p:extLst>
      <p:ext uri="{BB962C8B-B14F-4D97-AF65-F5344CB8AC3E}">
        <p14:creationId xmlns:p14="http://schemas.microsoft.com/office/powerpoint/2010/main" val="4285113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152400" y="152400"/>
            <a:ext cx="8763000" cy="1143001"/>
          </a:xfrm>
        </p:spPr>
        <p:txBody>
          <a:bodyPr/>
          <a:lstStyle/>
          <a:p>
            <a:r>
              <a:rPr lang="el-GR" altLang="el-GR" b="1" dirty="0" smtClean="0"/>
              <a:t>Σημείωμα Χρήσης Έργων Τρίτων 1/2</a:t>
            </a:r>
          </a:p>
        </p:txBody>
      </p:sp>
      <p:sp>
        <p:nvSpPr>
          <p:cNvPr id="3" name="Content Placeholder 2"/>
          <p:cNvSpPr>
            <a:spLocks noGrp="1"/>
          </p:cNvSpPr>
          <p:nvPr>
            <p:ph idx="1"/>
          </p:nvPr>
        </p:nvSpPr>
        <p:spPr>
          <a:xfrm>
            <a:off x="838200" y="1371600"/>
            <a:ext cx="7934325" cy="4724400"/>
          </a:xfrm>
        </p:spPr>
        <p:txBody>
          <a:bodyPr>
            <a:noAutofit/>
          </a:bodyPr>
          <a:lstStyle/>
          <a:p>
            <a:pPr marL="0" indent="0">
              <a:spcBef>
                <a:spcPts val="0"/>
              </a:spcBef>
              <a:buFont typeface="Arial" panose="020B0604020202020204" pitchFamily="34" charset="0"/>
              <a:buNone/>
            </a:pPr>
            <a:r>
              <a:rPr lang="el-GR" altLang="el-GR" sz="2000" dirty="0" smtClean="0"/>
              <a:t>Το Έργο αυτό κάνει χρήση των ακόλουθων έργων:</a:t>
            </a:r>
          </a:p>
          <a:p>
            <a:pPr marL="0" indent="0">
              <a:spcBef>
                <a:spcPts val="0"/>
              </a:spcBef>
              <a:buFont typeface="Arial" panose="020B0604020202020204" pitchFamily="34" charset="0"/>
              <a:buNone/>
            </a:pPr>
            <a:r>
              <a:rPr lang="el-GR" altLang="el-GR" sz="2000" b="1" dirty="0" smtClean="0"/>
              <a:t>Εικόνες/Σχήματα/Διαγράμματα</a:t>
            </a:r>
            <a:r>
              <a:rPr lang="en-US" altLang="el-GR" sz="2000" b="1" dirty="0" smtClean="0"/>
              <a:t>/</a:t>
            </a:r>
            <a:r>
              <a:rPr lang="el-GR" altLang="el-GR" sz="2000" b="1" dirty="0" smtClean="0"/>
              <a:t>Φωτογραφίες</a:t>
            </a:r>
          </a:p>
          <a:p>
            <a:pPr marL="0" indent="0">
              <a:spcBef>
                <a:spcPts val="0"/>
              </a:spcBef>
              <a:buFont typeface="Arial" panose="020B0604020202020204" pitchFamily="34" charset="0"/>
              <a:buNone/>
            </a:pPr>
            <a:endParaRPr lang="el-GR" altLang="el-GR" sz="2000" b="1" dirty="0" smtClean="0"/>
          </a:p>
          <a:p>
            <a:pPr marL="0" indent="0">
              <a:spcBef>
                <a:spcPts val="0"/>
              </a:spcBef>
              <a:buFont typeface="Arial" panose="020B0604020202020204" pitchFamily="34" charset="0"/>
              <a:buNone/>
            </a:pPr>
            <a:r>
              <a:rPr lang="el-GR" altLang="el-GR" sz="2000" b="1" dirty="0" smtClean="0"/>
              <a:t>Εικόνα 1. </a:t>
            </a:r>
            <a:r>
              <a:rPr lang="en-US" altLang="el-GR" sz="2000" dirty="0" err="1" smtClean="0"/>
              <a:t>Mednutrition</a:t>
            </a:r>
            <a:endParaRPr lang="el-GR" altLang="el-GR" sz="2000" dirty="0" smtClean="0"/>
          </a:p>
          <a:p>
            <a:pPr marL="0" indent="0">
              <a:spcBef>
                <a:spcPts val="0"/>
              </a:spcBef>
              <a:buFont typeface="Arial" panose="020B0604020202020204" pitchFamily="34" charset="0"/>
              <a:buNone/>
            </a:pPr>
            <a:r>
              <a:rPr lang="el-GR" altLang="el-GR" sz="2000" b="1" dirty="0" smtClean="0"/>
              <a:t>Εικόνα 2.</a:t>
            </a:r>
            <a:r>
              <a:rPr lang="el-GR" altLang="el-GR" sz="2000" i="1" dirty="0" smtClean="0"/>
              <a:t> </a:t>
            </a:r>
            <a:r>
              <a:rPr lang="en-US" altLang="el-GR" sz="2000" i="1" dirty="0" smtClean="0"/>
              <a:t>kryfokamari.blogspot.com</a:t>
            </a:r>
          </a:p>
          <a:p>
            <a:pPr marL="0" indent="0">
              <a:spcBef>
                <a:spcPts val="0"/>
              </a:spcBef>
              <a:buFont typeface="Arial" panose="020B0604020202020204" pitchFamily="34" charset="0"/>
              <a:buNone/>
            </a:pPr>
            <a:r>
              <a:rPr lang="el-GR" altLang="el-GR" sz="2000" b="1" dirty="0" smtClean="0"/>
              <a:t>Εικόνα 3. </a:t>
            </a:r>
            <a:r>
              <a:rPr lang="en-US" altLang="el-GR" sz="2000" i="1" dirty="0" smtClean="0">
                <a:hlinkClick r:id="rId3"/>
              </a:rPr>
              <a:t>www.zougla.gr</a:t>
            </a:r>
            <a:endParaRPr lang="en-US" altLang="el-GR" sz="2000" i="1" dirty="0" smtClean="0"/>
          </a:p>
          <a:p>
            <a:pPr marL="0" indent="0">
              <a:spcBef>
                <a:spcPts val="0"/>
              </a:spcBef>
              <a:buFont typeface="Arial" panose="020B0604020202020204" pitchFamily="34" charset="0"/>
              <a:buNone/>
            </a:pPr>
            <a:r>
              <a:rPr lang="el-GR" altLang="el-GR" sz="2000" b="1" dirty="0" smtClean="0"/>
              <a:t>Εικόνα 4. </a:t>
            </a:r>
            <a:r>
              <a:rPr lang="en-US" altLang="el-GR" sz="2000" i="1" dirty="0" smtClean="0"/>
              <a:t>diatrofh-eveksia.blogspot.com</a:t>
            </a:r>
          </a:p>
          <a:p>
            <a:pPr marL="0" indent="0">
              <a:spcBef>
                <a:spcPts val="0"/>
              </a:spcBef>
              <a:buFont typeface="Arial" panose="020B0604020202020204" pitchFamily="34" charset="0"/>
              <a:buNone/>
            </a:pPr>
            <a:r>
              <a:rPr lang="el-GR" altLang="el-GR" sz="2000" b="1" dirty="0" smtClean="0"/>
              <a:t>Εικόνα 5. </a:t>
            </a:r>
            <a:r>
              <a:rPr lang="en-US" altLang="el-GR" sz="2000" i="1" dirty="0" err="1" smtClean="0"/>
              <a:t>Mednutrition</a:t>
            </a:r>
            <a:endParaRPr lang="en-US" altLang="el-GR" sz="2000" i="1" dirty="0" smtClean="0"/>
          </a:p>
          <a:p>
            <a:pPr marL="0" indent="0">
              <a:spcBef>
                <a:spcPts val="0"/>
              </a:spcBef>
              <a:buFont typeface="Arial" panose="020B0604020202020204" pitchFamily="34" charset="0"/>
              <a:buNone/>
            </a:pPr>
            <a:r>
              <a:rPr lang="el-GR" altLang="el-GR" sz="2000" b="1" dirty="0" smtClean="0"/>
              <a:t>Εικόνα 6. </a:t>
            </a:r>
            <a:r>
              <a:rPr lang="en-US" altLang="el-GR" sz="2000" dirty="0" smtClean="0">
                <a:hlinkClick r:id="rId4"/>
              </a:rPr>
              <a:t>www.lipstickalley.com</a:t>
            </a:r>
            <a:endParaRPr lang="el-GR" altLang="el-GR" sz="2000" dirty="0" smtClean="0"/>
          </a:p>
          <a:p>
            <a:pPr marL="0" indent="0">
              <a:spcBef>
                <a:spcPts val="0"/>
              </a:spcBef>
              <a:buFont typeface="Arial" panose="020B0604020202020204" pitchFamily="34" charset="0"/>
              <a:buNone/>
            </a:pPr>
            <a:r>
              <a:rPr lang="el-GR" altLang="el-GR" sz="2000" b="1" dirty="0" smtClean="0"/>
              <a:t>Εικόνα 7. </a:t>
            </a:r>
            <a:r>
              <a:rPr lang="el-GR" altLang="el-GR" sz="2000" dirty="0" smtClean="0"/>
              <a:t> </a:t>
            </a:r>
            <a:r>
              <a:rPr lang="en-US" altLang="el-GR" sz="2000" dirty="0" smtClean="0">
                <a:hlinkClick r:id="rId5"/>
              </a:rPr>
              <a:t>www.mommyish.com</a:t>
            </a:r>
            <a:endParaRPr lang="el-GR" altLang="el-GR" sz="2000" dirty="0" smtClean="0"/>
          </a:p>
          <a:p>
            <a:pPr marL="0" indent="0">
              <a:spcBef>
                <a:spcPts val="0"/>
              </a:spcBef>
              <a:buFont typeface="Arial" panose="020B0604020202020204" pitchFamily="34" charset="0"/>
              <a:buNone/>
            </a:pPr>
            <a:r>
              <a:rPr lang="el-GR" altLang="el-GR" sz="2000" b="1" dirty="0" smtClean="0"/>
              <a:t>Εικόνα 8. </a:t>
            </a:r>
            <a:r>
              <a:rPr lang="el-GR" altLang="el-GR" sz="2000" dirty="0" smtClean="0"/>
              <a:t> </a:t>
            </a:r>
            <a:r>
              <a:rPr lang="en-US" altLang="el-GR" sz="2000" dirty="0" smtClean="0"/>
              <a:t>www.dailymail.co.uk</a:t>
            </a:r>
            <a:endParaRPr lang="el-GR" altLang="el-GR" sz="2000" b="1" dirty="0" smtClean="0"/>
          </a:p>
          <a:p>
            <a:pPr marL="0" indent="0">
              <a:spcBef>
                <a:spcPts val="0"/>
              </a:spcBef>
              <a:buFont typeface="Arial" panose="020B0604020202020204" pitchFamily="34" charset="0"/>
              <a:buNone/>
            </a:pPr>
            <a:r>
              <a:rPr lang="el-GR" altLang="el-GR" sz="2000" b="1" dirty="0" smtClean="0"/>
              <a:t>Εικόνα 9.-11 </a:t>
            </a:r>
            <a:r>
              <a:rPr lang="el-GR" altLang="el-GR" sz="2000" i="1" dirty="0" smtClean="0">
                <a:cs typeface="Arial" panose="020B0604020202020204" pitchFamily="34" charset="0"/>
              </a:rPr>
              <a:t> ‪</a:t>
            </a:r>
            <a:r>
              <a:rPr lang="en-US" altLang="el-GR" sz="2000" dirty="0" err="1" smtClean="0"/>
              <a:t>Mednutrition</a:t>
            </a:r>
            <a:endParaRPr lang="el-GR" altLang="el-GR" sz="2000" dirty="0" smtClean="0"/>
          </a:p>
          <a:p>
            <a:pPr marL="0" indent="0">
              <a:spcBef>
                <a:spcPts val="0"/>
              </a:spcBef>
              <a:buNone/>
            </a:pPr>
            <a:r>
              <a:rPr lang="el-GR" altLang="el-GR" sz="2000" b="1" dirty="0" smtClean="0"/>
              <a:t>Εικόνα </a:t>
            </a:r>
            <a:r>
              <a:rPr lang="el-GR" altLang="el-GR" sz="2000" b="1" dirty="0"/>
              <a:t>12. </a:t>
            </a:r>
            <a:r>
              <a:rPr lang="el-GR" altLang="el-GR" sz="2000" i="1" dirty="0"/>
              <a:t> </a:t>
            </a:r>
            <a:r>
              <a:rPr lang="en-US" altLang="el-GR" sz="2000" i="1" dirty="0"/>
              <a:t>diaitologoskarditsa.blogspot.com</a:t>
            </a:r>
          </a:p>
          <a:p>
            <a:pPr marL="0" indent="0">
              <a:spcBef>
                <a:spcPts val="0"/>
              </a:spcBef>
              <a:buNone/>
            </a:pPr>
            <a:r>
              <a:rPr lang="el-GR" altLang="el-GR" sz="2000" b="1" dirty="0"/>
              <a:t>Εικόνα 13-22. </a:t>
            </a:r>
            <a:r>
              <a:rPr lang="el-GR" altLang="el-GR" sz="2000" i="1" dirty="0"/>
              <a:t> </a:t>
            </a:r>
            <a:r>
              <a:rPr lang="en-US" altLang="el-GR" sz="2000" i="1" dirty="0" err="1"/>
              <a:t>Mednutrition</a:t>
            </a:r>
            <a:endParaRPr lang="el-GR" altLang="el-GR" sz="2000" i="1" dirty="0"/>
          </a:p>
          <a:p>
            <a:pPr marL="0" indent="0">
              <a:spcBef>
                <a:spcPts val="0"/>
              </a:spcBef>
              <a:buNone/>
            </a:pPr>
            <a:r>
              <a:rPr lang="el-GR" altLang="el-GR" sz="2000" b="1" dirty="0"/>
              <a:t>Εικόνα 23. </a:t>
            </a:r>
            <a:r>
              <a:rPr lang="el-GR" altLang="el-GR" sz="2000" i="1" dirty="0"/>
              <a:t> </a:t>
            </a:r>
            <a:r>
              <a:rPr lang="en-US" altLang="el-GR" sz="2000" i="1" dirty="0"/>
              <a:t>en.wikipedia.org</a:t>
            </a:r>
          </a:p>
          <a:p>
            <a:pPr marL="0" indent="0">
              <a:spcBef>
                <a:spcPts val="0"/>
              </a:spcBef>
              <a:buFont typeface="Arial" panose="020B0604020202020204" pitchFamily="34" charset="0"/>
              <a:buNone/>
            </a:pPr>
            <a:endParaRPr lang="en-US" altLang="el-GR" sz="2000" i="1" dirty="0" smtClean="0">
              <a:cs typeface="Arial" panose="020B0604020202020204" pitchFamily="34" charset="0"/>
            </a:endParaRPr>
          </a:p>
          <a:p>
            <a:pPr marL="0" indent="0">
              <a:spcBef>
                <a:spcPts val="0"/>
              </a:spcBef>
              <a:buFont typeface="Arial" panose="020B0604020202020204" pitchFamily="34" charset="0"/>
              <a:buNone/>
            </a:pPr>
            <a:endParaRPr lang="en-US" altLang="el-GR" sz="2000" dirty="0" smtClean="0"/>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l-GR" altLang="el-GR" sz="2000" dirty="0" smtClean="0"/>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l-GR"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Calibri Light" panose="020F0302020204030204" pitchFamily="34" charset="0"/>
              <a:buAutoNum type="arabicPeriod"/>
            </a:pPr>
            <a:endParaRPr lang="en-US"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Arial" panose="020B0604020202020204" pitchFamily="34" charset="0"/>
              <a:buNone/>
            </a:pPr>
            <a:endParaRPr lang="el-GR" altLang="el-GR" sz="2000" dirty="0" smtClean="0"/>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n-US" altLang="el-GR" sz="2000" dirty="0" smtClean="0"/>
          </a:p>
          <a:p>
            <a:pPr marL="0" indent="0">
              <a:spcBef>
                <a:spcPts val="0"/>
              </a:spcBef>
              <a:buFont typeface="Arial" panose="020B0604020202020204" pitchFamily="34" charset="0"/>
              <a:buNone/>
            </a:pPr>
            <a:endParaRPr lang="el-GR" altLang="el-GR" sz="2000" dirty="0" smtClean="0"/>
          </a:p>
          <a:p>
            <a:pPr marL="0" indent="0">
              <a:spcBef>
                <a:spcPts val="0"/>
              </a:spcBef>
              <a:buFont typeface="Arial" panose="020B0604020202020204" pitchFamily="34" charset="0"/>
              <a:buNone/>
            </a:pPr>
            <a:endParaRPr lang="el-GR" altLang="el-GR" sz="2000"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0" y="16598"/>
            <a:ext cx="9144000" cy="1143001"/>
          </a:xfrm>
        </p:spPr>
        <p:txBody>
          <a:bodyPr/>
          <a:lstStyle/>
          <a:p>
            <a:r>
              <a:rPr lang="el-GR" altLang="el-GR" b="1" dirty="0" smtClean="0"/>
              <a:t>Σημείωμα Χρήσης Έργων Τρίτων 2/2</a:t>
            </a:r>
          </a:p>
        </p:txBody>
      </p:sp>
      <p:sp>
        <p:nvSpPr>
          <p:cNvPr id="3" name="Content Placeholder 2"/>
          <p:cNvSpPr>
            <a:spLocks noGrp="1"/>
          </p:cNvSpPr>
          <p:nvPr>
            <p:ph idx="1"/>
          </p:nvPr>
        </p:nvSpPr>
        <p:spPr>
          <a:xfrm>
            <a:off x="762000" y="1295400"/>
            <a:ext cx="7934325" cy="4608513"/>
          </a:xfrm>
        </p:spPr>
        <p:txBody>
          <a:bodyPr>
            <a:noAutofit/>
          </a:bodyPr>
          <a:lstStyle/>
          <a:p>
            <a:pPr marL="0" indent="0">
              <a:spcBef>
                <a:spcPts val="0"/>
              </a:spcBef>
              <a:buFont typeface="Arial" panose="020B0604020202020204" pitchFamily="34" charset="0"/>
              <a:buNone/>
            </a:pPr>
            <a:r>
              <a:rPr lang="el-GR" altLang="el-GR" sz="2000" dirty="0" smtClean="0"/>
              <a:t>Το Έργο αυτό κάνει χρήση των ακόλουθων έργων:</a:t>
            </a:r>
          </a:p>
          <a:p>
            <a:pPr marL="0" indent="0">
              <a:spcBef>
                <a:spcPts val="0"/>
              </a:spcBef>
              <a:buFont typeface="Arial" panose="020B0604020202020204" pitchFamily="34" charset="0"/>
              <a:buNone/>
            </a:pPr>
            <a:r>
              <a:rPr lang="el-GR" altLang="el-GR" sz="2000" b="1" dirty="0" smtClean="0"/>
              <a:t>Εικόνες/Σχήματα/Διαγράμματα</a:t>
            </a:r>
            <a:r>
              <a:rPr lang="en-US" altLang="el-GR" sz="2000" b="1" dirty="0" smtClean="0"/>
              <a:t>/</a:t>
            </a:r>
            <a:r>
              <a:rPr lang="el-GR" altLang="el-GR" sz="2000" b="1" dirty="0" smtClean="0"/>
              <a:t>Φωτογραφίες</a:t>
            </a:r>
          </a:p>
          <a:p>
            <a:pPr marL="0" indent="0">
              <a:spcBef>
                <a:spcPts val="0"/>
              </a:spcBef>
              <a:buFont typeface="Arial" panose="020B0604020202020204" pitchFamily="34" charset="0"/>
              <a:buNone/>
            </a:pPr>
            <a:endParaRPr lang="el-GR" altLang="el-GR" sz="2000" b="1" dirty="0" smtClean="0"/>
          </a:p>
          <a:p>
            <a:pPr marL="0" indent="0">
              <a:spcBef>
                <a:spcPts val="0"/>
              </a:spcBef>
              <a:buNone/>
            </a:pPr>
            <a:r>
              <a:rPr lang="el-GR" altLang="el-GR" sz="2000" b="1" dirty="0" smtClean="0"/>
              <a:t>Εικόνα </a:t>
            </a:r>
            <a:r>
              <a:rPr lang="el-GR" altLang="el-GR" sz="2000" b="1" dirty="0"/>
              <a:t>24. </a:t>
            </a:r>
            <a:r>
              <a:rPr lang="en-US" altLang="el-GR" sz="2000" i="1" dirty="0"/>
              <a:t>sandiegodealsandsteals.com</a:t>
            </a:r>
            <a:endParaRPr lang="el-GR" altLang="el-GR" sz="2000" i="1" dirty="0"/>
          </a:p>
          <a:p>
            <a:pPr marL="0" indent="0">
              <a:spcBef>
                <a:spcPts val="0"/>
              </a:spcBef>
              <a:buNone/>
            </a:pPr>
            <a:r>
              <a:rPr lang="el-GR" altLang="el-GR" sz="2000" b="1" dirty="0"/>
              <a:t>Εικόνα 25.</a:t>
            </a:r>
            <a:r>
              <a:rPr lang="el-GR" altLang="el-GR" sz="2000" i="1" dirty="0"/>
              <a:t> </a:t>
            </a:r>
            <a:r>
              <a:rPr lang="en-US" altLang="el-GR" sz="2000" i="1" dirty="0"/>
              <a:t>blogs.sch.gr</a:t>
            </a:r>
          </a:p>
          <a:p>
            <a:pPr marL="0" indent="0">
              <a:spcBef>
                <a:spcPts val="0"/>
              </a:spcBef>
              <a:buNone/>
            </a:pPr>
            <a:r>
              <a:rPr lang="el-GR" altLang="el-GR" sz="2000" b="1" dirty="0"/>
              <a:t>Εικόνα 26.</a:t>
            </a:r>
            <a:r>
              <a:rPr lang="el-GR" altLang="el-GR" sz="2000" i="1" dirty="0"/>
              <a:t> </a:t>
            </a:r>
            <a:r>
              <a:rPr lang="en-US" altLang="el-GR" sz="2000" i="1" dirty="0"/>
              <a:t>www.delawarebeef.org</a:t>
            </a:r>
          </a:p>
          <a:p>
            <a:pPr marL="0" indent="0">
              <a:spcBef>
                <a:spcPts val="0"/>
              </a:spcBef>
              <a:buNone/>
            </a:pPr>
            <a:r>
              <a:rPr lang="el-GR" altLang="el-GR" sz="2000" b="1" dirty="0"/>
              <a:t>Εικόνα 27. </a:t>
            </a:r>
            <a:r>
              <a:rPr lang="en-US" altLang="el-GR" sz="2000" dirty="0"/>
              <a:t>healthyeating.sfgate.com</a:t>
            </a:r>
          </a:p>
          <a:p>
            <a:pPr marL="0" indent="0">
              <a:spcBef>
                <a:spcPts val="0"/>
              </a:spcBef>
              <a:buNone/>
            </a:pPr>
            <a:r>
              <a:rPr lang="el-GR" altLang="el-GR" sz="2000" b="1" dirty="0"/>
              <a:t>Εικόνα 28. </a:t>
            </a:r>
            <a:r>
              <a:rPr lang="en-US" altLang="el-GR" sz="2000" dirty="0"/>
              <a:t>growingupbilingual.com</a:t>
            </a:r>
          </a:p>
          <a:p>
            <a:pPr marL="0" indent="0">
              <a:spcBef>
                <a:spcPts val="0"/>
              </a:spcBef>
              <a:buNone/>
            </a:pPr>
            <a:r>
              <a:rPr lang="el-GR" altLang="el-GR" sz="2000" b="1" dirty="0"/>
              <a:t>Εικόνα 29. </a:t>
            </a:r>
            <a:r>
              <a:rPr lang="en-US" altLang="el-GR" sz="2000" dirty="0" err="1"/>
              <a:t>Mednutrition</a:t>
            </a:r>
            <a:endParaRPr lang="en-US" altLang="el-GR" sz="2000" dirty="0"/>
          </a:p>
          <a:p>
            <a:pPr marL="0" indent="0">
              <a:spcBef>
                <a:spcPts val="0"/>
              </a:spcBef>
              <a:buNone/>
            </a:pPr>
            <a:r>
              <a:rPr lang="el-GR" altLang="el-GR" sz="2000" b="1" dirty="0"/>
              <a:t>Εικόνα 30. </a:t>
            </a:r>
            <a:r>
              <a:rPr lang="el-GR" altLang="el-GR" sz="2000" dirty="0"/>
              <a:t> </a:t>
            </a:r>
            <a:r>
              <a:rPr lang="en-US" altLang="el-GR" sz="2000" dirty="0"/>
              <a:t>www.goodlifeguide.net</a:t>
            </a:r>
          </a:p>
          <a:p>
            <a:pPr marL="0" indent="0">
              <a:spcBef>
                <a:spcPts val="0"/>
              </a:spcBef>
              <a:buFont typeface="Arial" panose="020B0604020202020204" pitchFamily="34" charset="0"/>
              <a:buNone/>
            </a:pPr>
            <a:endParaRPr lang="en-US" altLang="el-GR" sz="2000" i="1" dirty="0" smtClean="0"/>
          </a:p>
          <a:p>
            <a:pPr marL="0" indent="0">
              <a:spcBef>
                <a:spcPts val="0"/>
              </a:spcBef>
              <a:buFont typeface="Arial" panose="020B0604020202020204" pitchFamily="34" charset="0"/>
              <a:buNone/>
            </a:pPr>
            <a:endParaRPr lang="en-US" altLang="el-GR" sz="2000" i="1" dirty="0" smtClean="0"/>
          </a:p>
          <a:p>
            <a:pPr marL="0" indent="0" algn="ctr">
              <a:spcBef>
                <a:spcPct val="0"/>
              </a:spcBef>
              <a:buNone/>
            </a:pPr>
            <a:r>
              <a:rPr lang="el-GR" altLang="el-GR" sz="2000" i="1" dirty="0">
                <a:cs typeface="Arial" panose="020B0604020202020204" pitchFamily="34" charset="0"/>
              </a:rPr>
              <a:t>Τα εν λόγω έργα έχουν ανακτηθεί από το διαδίκτυο </a:t>
            </a:r>
          </a:p>
          <a:p>
            <a:pPr marL="0" indent="0" algn="ctr">
              <a:spcBef>
                <a:spcPct val="0"/>
              </a:spcBef>
              <a:buNone/>
            </a:pPr>
            <a:r>
              <a:rPr lang="el-GR" altLang="el-GR" sz="2000" i="1" dirty="0">
                <a:cs typeface="Arial" panose="020B0604020202020204" pitchFamily="34" charset="0"/>
              </a:rPr>
              <a:t>για εκπαιδευτικούς σκοπούς</a:t>
            </a:r>
          </a:p>
          <a:p>
            <a:pPr marL="0" indent="0">
              <a:spcBef>
                <a:spcPts val="0"/>
              </a:spcBef>
              <a:buFont typeface="Arial" panose="020B0604020202020204" pitchFamily="34" charset="0"/>
              <a:buNone/>
            </a:pPr>
            <a:endParaRPr lang="el-GR" altLang="el-GR" sz="2000" i="1" dirty="0" smtClean="0"/>
          </a:p>
          <a:p>
            <a:pPr marL="0" indent="0">
              <a:spcBef>
                <a:spcPts val="0"/>
              </a:spcBef>
              <a:buFont typeface="Arial" panose="020B0604020202020204" pitchFamily="34" charset="0"/>
              <a:buNone/>
            </a:pPr>
            <a:endParaRPr lang="en-US" altLang="el-GR" sz="2000" i="1" dirty="0" smtClean="0"/>
          </a:p>
          <a:p>
            <a:pPr marL="0" indent="0">
              <a:spcBef>
                <a:spcPts val="0"/>
              </a:spcBef>
              <a:buFont typeface="Arial" panose="020B0604020202020204" pitchFamily="34" charset="0"/>
              <a:buNone/>
            </a:pPr>
            <a:endParaRPr lang="en-US" altLang="el-GR" sz="2000" dirty="0" smtClean="0"/>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l-GR" altLang="el-GR" sz="2000" dirty="0" smtClean="0"/>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l-GR"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Calibri Light" panose="020F0302020204030204" pitchFamily="34" charset="0"/>
              <a:buAutoNum type="arabicPeriod"/>
            </a:pPr>
            <a:endParaRPr lang="en-US"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Calibri Light" panose="020F0302020204030204" pitchFamily="34" charset="0"/>
              <a:buAutoNum type="arabicPeriod"/>
            </a:pPr>
            <a:endParaRPr lang="el-GR" altLang="el-GR" sz="2000" dirty="0" smtClean="0"/>
          </a:p>
          <a:p>
            <a:pPr marL="0" indent="0">
              <a:spcBef>
                <a:spcPts val="0"/>
              </a:spcBef>
              <a:buFont typeface="Arial" panose="020B0604020202020204" pitchFamily="34" charset="0"/>
              <a:buNone/>
            </a:pPr>
            <a:endParaRPr lang="el-GR" altLang="el-GR" sz="2000" dirty="0" smtClean="0"/>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l-GR" altLang="el-GR" sz="2000" dirty="0" smtClean="0">
              <a:solidFill>
                <a:srgbClr val="FF0000"/>
              </a:solidFill>
            </a:endParaRPr>
          </a:p>
          <a:p>
            <a:pPr marL="0" indent="0">
              <a:spcBef>
                <a:spcPts val="0"/>
              </a:spcBef>
              <a:buFont typeface="Arial" panose="020B0604020202020204" pitchFamily="34" charset="0"/>
              <a:buNone/>
            </a:pPr>
            <a:endParaRPr lang="en-US" altLang="el-GR" sz="2000" dirty="0" smtClean="0"/>
          </a:p>
          <a:p>
            <a:pPr marL="0" indent="0">
              <a:spcBef>
                <a:spcPts val="0"/>
              </a:spcBef>
              <a:buFont typeface="Arial" panose="020B0604020202020204" pitchFamily="34" charset="0"/>
              <a:buNone/>
            </a:pPr>
            <a:endParaRPr lang="el-GR" altLang="el-GR" sz="2000" dirty="0" smtClean="0"/>
          </a:p>
          <a:p>
            <a:pPr marL="0" indent="0">
              <a:spcBef>
                <a:spcPts val="0"/>
              </a:spcBef>
              <a:buFont typeface="Arial" panose="020B0604020202020204" pitchFamily="34" charset="0"/>
              <a:buNone/>
            </a:pPr>
            <a:endParaRPr lang="el-GR" altLang="el-GR" sz="20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descr="image.ashx.jpg"/>
          <p:cNvPicPr>
            <a:picLocks noChangeAspect="1"/>
          </p:cNvPicPr>
          <p:nvPr/>
        </p:nvPicPr>
        <p:blipFill>
          <a:blip r:embed="rId2">
            <a:extLst>
              <a:ext uri="{28A0092B-C50C-407E-A947-70E740481C1C}">
                <a14:useLocalDpi xmlns:a14="http://schemas.microsoft.com/office/drawing/2010/main" val="0"/>
              </a:ext>
            </a:extLst>
          </a:blip>
          <a:srcRect l="1430" t="-1004" r="46379" b="2757"/>
          <a:stretch>
            <a:fillRect/>
          </a:stretch>
        </p:blipFill>
        <p:spPr bwMode="auto">
          <a:xfrm>
            <a:off x="2057400" y="1219200"/>
            <a:ext cx="533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TextBox 1"/>
          <p:cNvSpPr txBox="1">
            <a:spLocks noChangeArrowheads="1"/>
          </p:cNvSpPr>
          <p:nvPr/>
        </p:nvSpPr>
        <p:spPr bwMode="auto">
          <a:xfrm>
            <a:off x="3581400" y="6096000"/>
            <a:ext cx="1511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t>Εικόνα 3: ΔΜΣ</a:t>
            </a:r>
            <a:endParaRPr lang="en-US" altLang="el-GR" sz="1600" dirty="0"/>
          </a:p>
        </p:txBody>
      </p:sp>
      <p:sp>
        <p:nvSpPr>
          <p:cNvPr id="27651" name="Title 2"/>
          <p:cNvSpPr>
            <a:spLocks noGrp="1"/>
          </p:cNvSpPr>
          <p:nvPr>
            <p:ph type="title"/>
          </p:nvPr>
        </p:nvSpPr>
        <p:spPr>
          <a:xfrm>
            <a:off x="457200" y="130747"/>
            <a:ext cx="8229600" cy="987356"/>
          </a:xfrm>
        </p:spPr>
        <p:txBody>
          <a:bodyPr/>
          <a:lstStyle/>
          <a:p>
            <a:pPr algn="ctr"/>
            <a:r>
              <a:rPr lang="el-GR" altLang="el-GR" dirty="0" smtClean="0"/>
              <a:t>ΔΕΙΚΤΗΣ ΜΑΖΑΣ ΣΩΜΑΤΟΣ 3/4</a:t>
            </a:r>
            <a:endParaRPr lang="en-US" altLang="el-G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descr="BMI-pictur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663" y="1447800"/>
            <a:ext cx="7966856"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Box 1"/>
          <p:cNvSpPr txBox="1">
            <a:spLocks noChangeArrowheads="1"/>
          </p:cNvSpPr>
          <p:nvPr/>
        </p:nvSpPr>
        <p:spPr bwMode="auto">
          <a:xfrm>
            <a:off x="3505200" y="5791200"/>
            <a:ext cx="1511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t>Εικόνα 4: ΔΜΣ</a:t>
            </a:r>
            <a:endParaRPr lang="en-US" altLang="el-GR" sz="1600" dirty="0"/>
          </a:p>
        </p:txBody>
      </p:sp>
      <p:sp>
        <p:nvSpPr>
          <p:cNvPr id="28675" name="Title 2"/>
          <p:cNvSpPr>
            <a:spLocks noGrp="1"/>
          </p:cNvSpPr>
          <p:nvPr>
            <p:ph type="title"/>
          </p:nvPr>
        </p:nvSpPr>
        <p:spPr/>
        <p:txBody>
          <a:bodyPr/>
          <a:lstStyle/>
          <a:p>
            <a:pPr algn="ctr"/>
            <a:r>
              <a:rPr lang="el-GR" altLang="el-GR" sz="3600" smtClean="0"/>
              <a:t>Δείκτης Μάζας Σώματος 4/4</a:t>
            </a:r>
            <a:endParaRPr lang="en-US" altLang="el-GR" sz="36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81000"/>
            <a:ext cx="741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TextBox 1"/>
          <p:cNvSpPr txBox="1">
            <a:spLocks noChangeArrowheads="1"/>
          </p:cNvSpPr>
          <p:nvPr/>
        </p:nvSpPr>
        <p:spPr bwMode="auto">
          <a:xfrm>
            <a:off x="2971800" y="6019800"/>
            <a:ext cx="27494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l-GR" altLang="el-GR" sz="1600" dirty="0">
                <a:latin typeface="+mn-lt"/>
              </a:rPr>
              <a:t>Εικόνα 5: Παιδική Παχυσαρκία</a:t>
            </a:r>
            <a:endParaRPr lang="en-US" altLang="el-GR" sz="16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lass" id="{A2BEF58C-2AA5-4091-B815-C1B0686454D5}" vid="{491EB830-406A-4F52-820B-94AF25C6C3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eclass</Template>
  <TotalTime>612</TotalTime>
  <Words>2228</Words>
  <Application>Microsoft Office PowerPoint</Application>
  <PresentationFormat>Προβολή στην οθόνη (4:3)</PresentationFormat>
  <Paragraphs>313</Paragraphs>
  <Slides>69</Slides>
  <Notes>12</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69</vt:i4>
      </vt:variant>
    </vt:vector>
  </HeadingPairs>
  <TitlesOfParts>
    <vt:vector size="76" baseType="lpstr">
      <vt:lpstr>ＭＳ Ｐゴシック</vt:lpstr>
      <vt:lpstr>ＭＳ Ｐゴシック</vt:lpstr>
      <vt:lpstr>Arial</vt:lpstr>
      <vt:lpstr>Calibri</vt:lpstr>
      <vt:lpstr>Calibri Light</vt:lpstr>
      <vt:lpstr>Wingdings</vt:lpstr>
      <vt:lpstr>eclass</vt:lpstr>
      <vt:lpstr>Αγωγή υγείας</vt:lpstr>
      <vt:lpstr>Παρουσίαση του PowerPoint</vt:lpstr>
      <vt:lpstr>Παχυσαρκία</vt:lpstr>
      <vt:lpstr>ΔΕΙΚΤΗΣ ΜΑΖΑΣ ΣΩΜΑΤΟΣ 1/4</vt:lpstr>
      <vt:lpstr>ΔΕΙΚΤΗΣ ΜΑΖΑΣ ΣΩΜΑΤΟΣ 2/4</vt:lpstr>
      <vt:lpstr>Παρουσίαση του PowerPoint</vt:lpstr>
      <vt:lpstr>ΔΕΙΚΤΗΣ ΜΑΖΑΣ ΣΩΜΑΤΟΣ 3/4</vt:lpstr>
      <vt:lpstr>Δείκτης Μάζας Σώματος 4/4</vt:lpstr>
      <vt:lpstr>Παρουσίαση του PowerPoint</vt:lpstr>
      <vt:lpstr>ΠΑΙΔΙΚΗ ΠΑΧΥΣΑΡΚΙΑ 1/4</vt:lpstr>
      <vt:lpstr>ΠΑΙΔΙΚΗ ΠΑΧΥΣΑΡΚΙΑ 2/4</vt:lpstr>
      <vt:lpstr>ΠΑΙΔΙΚΗ ΠΑΧΥΣΑΡΚΙΑ 3/4</vt:lpstr>
      <vt:lpstr>Παρουσίαση του PowerPoint</vt:lpstr>
      <vt:lpstr>Παρουσίαση του PowerPoint</vt:lpstr>
      <vt:lpstr>Παρουσίαση του PowerPoint</vt:lpstr>
      <vt:lpstr>Παρουσίαση του PowerPoint</vt:lpstr>
      <vt:lpstr>ΠΑΙΔΙΚΗ ΠΑΧΥΣΑΡΚΙΑ 4/4</vt:lpstr>
      <vt:lpstr>   ΠΑΙΔΙΚΗ ΠΑΧΥΣΑΡΚΙΑ ΣΤΗΝ ΕΛΛΑΔΑ</vt:lpstr>
      <vt:lpstr>ΕΛΛΗΝΙΚΑ ΔΕΔΟΜΕΝΑ</vt:lpstr>
      <vt:lpstr>Παρουσίαση του PowerPoint</vt:lpstr>
      <vt:lpstr>ΠΑΙΔΙΚΗ ΠΑΧΥΣΑΡΚΙΑ &amp; ΕΦΗΒΕΙΑ</vt:lpstr>
      <vt:lpstr>ΕΠΙΠΤΩΣΕΙΣ ΠΑΙΔΙΚΗΣ ΠΑΧΥΣΑΡΚΙΑΣ 1/4</vt:lpstr>
      <vt:lpstr>ΕΠΙΠΤΩΣΕΙΣ ΠΑΧΥΣΑΡΚΙΑΣ</vt:lpstr>
      <vt:lpstr>ΑΙΤΙΑ ΠΑΙΔΙΚΗΣ ΠΑΧΥΣΑΡΚΙΑΣ 1/7</vt:lpstr>
      <vt:lpstr>ΑΙΤΙΑ ΠΑΙΔΙΚΗΣ ΠΑΧΥΣΑΡΚΙΑΣ 2/7</vt:lpstr>
      <vt:lpstr>ΑΙΤΙΑ ΠΑΙΔΙΚΗΣ ΠΑΧΥΣΑΡΚΙΑΣ 3/7</vt:lpstr>
      <vt:lpstr>ΑΙΤΙΑ ΠΑΙΔΙΚΗΣ ΠΑΧΥΣΑΡΚΙΑΣ 4/7 </vt:lpstr>
      <vt:lpstr>ΑΙΤΙΑ ΠΑΙΔΙΚΗΣ ΠΑΧΥΣΑΡΚΙΑΣ 5/7</vt:lpstr>
      <vt:lpstr>ΑΙΤΙΑ ΠΑΙΔΙΚΗΣ ΠΑΧΥΣΑΡΚΙΑΣ 6/7</vt:lpstr>
      <vt:lpstr>ΑΙΤΙΑ ΠΑΙΔΙΚΗΣ ΠΑΧΥΣΑΡΚΙΑΣ 7/7</vt:lpstr>
      <vt:lpstr>ΑΙΤΙΑ ΠΑΧΥΣΑΡΚΙΑΣ 1/2</vt:lpstr>
      <vt:lpstr>ΑΙΤΙΑ ΠΑΧΥΣΑΡΚΙΑΣ 2/2</vt:lpstr>
      <vt:lpstr>ΕΠΙΠΤΩΣΕΙΣ ΠΑΙΔΙΚΗΣ ΠΑΧΥΣΑΡΚΙΑΣ 2/4 </vt:lpstr>
      <vt:lpstr>ΕΠΙΠΤΩΣΕΙΣ ΠΑΙΔΙΚΗΣ ΠΑΧΥΣΑΡΚΙΑΣ 3/4</vt:lpstr>
      <vt:lpstr>ΕΠΙΠΤΩΣΕΙΣ ΠΑΙΔΙΚΗΣ ΠΑΧΥΣΑΡΚΙΑΣ 4/4</vt:lpstr>
      <vt:lpstr>Παράγοντες που επηρεάζουν την ημερήσια πρόσληψη τροφής του παιδιού </vt:lpstr>
      <vt:lpstr>ΑΝΤΙΜΕΤΩΠΙΣΗ ΠΑΙΔΙΚΗΣ ΠΑΧΥΣΑΡΚΙΑΣ 1/3</vt:lpstr>
      <vt:lpstr>ΑΝΤΙΜΕΤΩΠΙΣΗ ΠΑΙΔΙΚΗΣ ΠΑΧΥΣΑΡΚΙΑΣ 2/3</vt:lpstr>
      <vt:lpstr>ΑΝΤΙΜΕΤΩΠΙΣΗ ΠΑΙΔΙΚΗΣ ΠΑΧΥΣΑΡΚΙΑΣ 3/3</vt:lpstr>
      <vt:lpstr>Παρουσίαση του PowerPoint</vt:lpstr>
      <vt:lpstr>ΣΩΜΑΤΙΚΗ ΔΡΑΣΤΗΡΙΟΤΗΤΑ &amp; ΘΕΡΜΙΔΕΣ</vt:lpstr>
      <vt:lpstr>Παρουσίαση του PowerPoint</vt:lpstr>
      <vt:lpstr>Παρουσίαση του PowerPoint</vt:lpstr>
      <vt:lpstr>Μεσογειακή διατροφή</vt:lpstr>
      <vt:lpstr>Μεσογειακή διατροφή 1/2</vt:lpstr>
      <vt:lpstr>Μεσογειακή διατροφή 2/2</vt:lpstr>
      <vt:lpstr>Πολιτιστική κληρονομιά</vt:lpstr>
      <vt:lpstr>Ιπποκράτης &amp; Διατροφή</vt:lpstr>
      <vt:lpstr>ΠΥΡΑΜΙΔΑ ΜΕΣΟΓΕΙΑΚΗΣ ΔΙΑΤΡΟΦΗΣ</vt:lpstr>
      <vt:lpstr>ΤΙ ΠΡΟΣΦΕΡΕΙ Η ΜΕΣΟΓΕΙΑΚΗ ΔΙΑΤΡΟΦΗ</vt:lpstr>
      <vt:lpstr>ΠΥΡΑΜΙΔΑ ΜΕΣΟΓΕΙΑΚΗΣ ΔΙΑΤΡΟΦΗΣ 2/8</vt:lpstr>
      <vt:lpstr>ΠΥΡΑΜΙΔΑ ΜΕΣΟΓΕΙΑΚΗΣ ΔΙΑΤΡΟΦΗΣ 3/8</vt:lpstr>
      <vt:lpstr>ΠΥΡΑΜΙΔΑ ΜΕΣΟΓΕΙΑΚΗΣ ΔΙΑΤΡΟΦΗΣ 4/8</vt:lpstr>
      <vt:lpstr>ΠΥΡΑΜΙΔΑ ΜΕΣΟΓΕΙΑΚΗΣ ΔΙΑΤΡΟΦΗΣ 5/8 </vt:lpstr>
      <vt:lpstr>ΠΥΡΑΜΙΔΑ ΜΕΣΟΓΕΙΑΚΗΣ ΔΙΑΤΡΟΦΗΣ 6/8</vt:lpstr>
      <vt:lpstr>ΠΥΡΑΜΙΔΑ ΜΕΣΟΓΕΙΑΚΗΣ ΔΙΑΤΡΟΦΗΣ 7/8 </vt:lpstr>
      <vt:lpstr>ΠΥΡΑΜΙΔΑ ΜΕΣΟΓΕΙΑΚΗΣ ΔΙΑΤΡΟΦΗΣ 8/8</vt:lpstr>
      <vt:lpstr>ΠΑΙΔΙΚΗ ΠΥΡΑΜΙΔΑ ΜΕΣΟΓΕΙΑΚΗΣ ΔΙΑΤΡΟΦΗΣ</vt:lpstr>
      <vt:lpstr>ΤΑ ΟΦΕΛΗ ΥΓΕΙΑΣ ΤΗΣ ΜΕΣΟΓΕΙΑΚΗΣ ΔΙΑΤΡΟΦΗΣ</vt:lpstr>
      <vt:lpstr>ΤΑ ΟΦΕΛΗ ΥΓΕΙΑΣ ΤΗΣ ΜΕΣΟΓΕΙΑΚΗΣ ΔΙΑΤΡΟΦΗΣ </vt:lpstr>
      <vt:lpstr>Παρουσίαση του PowerPoint</vt:lpstr>
      <vt:lpstr>Παρουσίαση του PowerPoint</vt:lpstr>
      <vt:lpstr>Παρουσίαση του PowerPoint</vt:lpstr>
      <vt:lpstr> </vt:lpstr>
      <vt:lpstr>Τέλος Ενότητας</vt:lpstr>
      <vt:lpstr>Χρηματοδότηση</vt:lpstr>
      <vt:lpstr>Σημείωμα Αδειοδότησης</vt:lpstr>
      <vt:lpstr>Σημείωμα Χρήσης Έργων Τρίτων 1/2</vt:lpstr>
      <vt:lpstr>Σημείωμα Χρήσης Έργων Τρίτων 2/2</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Kiriazis Vaitsis</cp:lastModifiedBy>
  <cp:revision>83</cp:revision>
  <cp:lastPrinted>1601-01-01T00:00:00Z</cp:lastPrinted>
  <dcterms:created xsi:type="dcterms:W3CDTF">2013-03-12T05:55:28Z</dcterms:created>
  <dcterms:modified xsi:type="dcterms:W3CDTF">2015-07-07T09:29:05Z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