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72" r:id="rId2"/>
    <p:sldId id="374" r:id="rId3"/>
    <p:sldId id="373" r:id="rId4"/>
    <p:sldId id="305" r:id="rId5"/>
    <p:sldId id="306" r:id="rId6"/>
    <p:sldId id="307" r:id="rId7"/>
    <p:sldId id="308" r:id="rId8"/>
    <p:sldId id="310" r:id="rId9"/>
    <p:sldId id="311" r:id="rId10"/>
    <p:sldId id="376" r:id="rId11"/>
    <p:sldId id="377" r:id="rId12"/>
    <p:sldId id="312" r:id="rId13"/>
    <p:sldId id="375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6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1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0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2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2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4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6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1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2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F31C-5842-AF4F-AE36-7C4CB0E963A9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3711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8695" cy="473251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Unicode standard 7.0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9839" y="860779"/>
            <a:ext cx="4422275" cy="4753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Κωδοποίηση ειδικών χαρακτήρων, γραμμάτων,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αριθμών,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συμβόλων (π.χ. Μαθηματικών).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Unicode 7 </a:t>
            </a:r>
            <a:r>
              <a:rPr lang="el-GR" sz="1800" dirty="0" smtClean="0">
                <a:latin typeface="Arial"/>
                <a:cs typeface="Arial"/>
              </a:rPr>
              <a:t>κωδικοποιεί συνολικά 112956 διαφορετικούς χαρακτήρες.</a:t>
            </a:r>
          </a:p>
          <a:p>
            <a:pPr marL="0" indent="0">
              <a:buFont typeface="Arial"/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http://</a:t>
            </a:r>
            <a:r>
              <a:rPr lang="en-GB" sz="1800" dirty="0" err="1">
                <a:latin typeface="Arial"/>
                <a:cs typeface="Arial"/>
              </a:rPr>
              <a:t>www.unicode.org</a:t>
            </a:r>
            <a:r>
              <a:rPr lang="en-GB" sz="1800" dirty="0">
                <a:latin typeface="Arial"/>
                <a:cs typeface="Arial"/>
              </a:rPr>
              <a:t>/charts/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http</a:t>
            </a:r>
            <a:r>
              <a:rPr lang="en-GB" sz="1800" dirty="0">
                <a:latin typeface="Arial"/>
                <a:cs typeface="Arial"/>
              </a:rPr>
              <a:t>://</a:t>
            </a:r>
            <a:r>
              <a:rPr lang="en-GB" sz="1800" dirty="0" err="1">
                <a:latin typeface="Arial"/>
                <a:cs typeface="Arial"/>
              </a:rPr>
              <a:t>www.unicode.org</a:t>
            </a:r>
            <a:r>
              <a:rPr lang="en-GB" sz="1800" dirty="0">
                <a:latin typeface="Arial"/>
                <a:cs typeface="Arial"/>
              </a:rPr>
              <a:t>/charts/PDF/U0000.pdf</a:t>
            </a:r>
          </a:p>
          <a:p>
            <a:pPr marL="0" indent="0">
              <a:buFont typeface="Arial"/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Η αρίθμηση εμφανίζεται στο 16δικό σύστημα.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0000 </a:t>
            </a:r>
            <a:r>
              <a:rPr lang="en-GB" sz="1800" dirty="0" smtClean="0">
                <a:latin typeface="Arial"/>
                <a:cs typeface="Arial"/>
              </a:rPr>
              <a:t>-</a:t>
            </a:r>
            <a:r>
              <a:rPr lang="el-GR" sz="1800" dirty="0" smtClean="0">
                <a:latin typeface="Arial"/>
                <a:cs typeface="Arial"/>
              </a:rPr>
              <a:t> 001</a:t>
            </a:r>
            <a:r>
              <a:rPr lang="en-GB" sz="1800" dirty="0" smtClean="0">
                <a:latin typeface="Arial"/>
                <a:cs typeface="Arial"/>
              </a:rPr>
              <a:t>F: C0 controls.</a:t>
            </a: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0020 - </a:t>
            </a:r>
            <a:r>
              <a:rPr lang="el-GR" sz="1800" dirty="0" smtClean="0">
                <a:latin typeface="Arial"/>
                <a:cs typeface="Arial"/>
              </a:rPr>
              <a:t>002</a:t>
            </a:r>
            <a:r>
              <a:rPr lang="en-GB" sz="1800" dirty="0" smtClean="0">
                <a:latin typeface="Arial"/>
                <a:cs typeface="Arial"/>
              </a:rPr>
              <a:t>F: ASCII </a:t>
            </a:r>
            <a:r>
              <a:rPr lang="el-GR" sz="1800" dirty="0" smtClean="0">
                <a:latin typeface="Arial"/>
                <a:cs typeface="Arial"/>
              </a:rPr>
              <a:t>χαρακτήρες για σύμβολα και τονισμό.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0030 – 0039: ASCII </a:t>
            </a:r>
            <a:r>
              <a:rPr lang="el-GR" sz="1800" dirty="0" smtClean="0">
                <a:latin typeface="Arial"/>
                <a:cs typeface="Arial"/>
              </a:rPr>
              <a:t>ψηφία.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Κτλ.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Π.χ. Το αγγλικό γράμμα Α συμβολίζεται 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U+0041</a:t>
            </a: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Screen Shot 2014-11-03 at 10.22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22" y="0"/>
            <a:ext cx="44571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097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Δημιουργήστε με το </a:t>
            </a:r>
            <a:r>
              <a:rPr lang="en-GB" dirty="0" smtClean="0">
                <a:latin typeface="Arial"/>
                <a:cs typeface="Arial"/>
              </a:rPr>
              <a:t>cat </a:t>
            </a:r>
            <a:r>
              <a:rPr lang="el-GR" dirty="0" smtClean="0">
                <a:latin typeface="Arial"/>
                <a:cs typeface="Arial"/>
              </a:rPr>
              <a:t>ένα αρχείο με όνομα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που να περιέχει τις παρακάτω γραμμές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κάνετε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τον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εκτελώντας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Τι παρατηρείτε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δείτε με την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more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πράγματι άλλαξε το περιεχόμενο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συνέβη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619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δείτε με την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more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πράγματι άλλαξε το περιεχόμενο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Τι συνέβη?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δούλεψε και μας έδειξε στο </a:t>
            </a:r>
            <a:r>
              <a:rPr lang="en-GB" dirty="0" smtClean="0">
                <a:latin typeface="Arial"/>
                <a:cs typeface="Arial"/>
              </a:rPr>
              <a:t>terminal </a:t>
            </a:r>
            <a:r>
              <a:rPr lang="el-GR" dirty="0" smtClean="0">
                <a:latin typeface="Arial"/>
                <a:cs typeface="Arial"/>
              </a:rPr>
              <a:t>τα αποτελέσματά της πάνω στο αρχείο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χωρίς όμως να το πειράξει.</a:t>
            </a:r>
          </a:p>
          <a:p>
            <a:r>
              <a:rPr lang="el-GR" dirty="0" smtClean="0">
                <a:latin typeface="Arial"/>
                <a:cs typeface="Arial"/>
              </a:rPr>
              <a:t>Αν θέλουμε να σωθούν τα αποτελέσματα του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πάνω στον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πρέπει να τα κατευθύνουμε σε ένα νέο αρχείο με κάποιο όνομα, π.χ. </a:t>
            </a:r>
            <a:r>
              <a:rPr lang="en-US" dirty="0" smtClean="0">
                <a:latin typeface="Arial"/>
                <a:cs typeface="Arial"/>
              </a:rPr>
              <a:t>f</a:t>
            </a:r>
            <a:r>
              <a:rPr lang="en-GB" dirty="0" err="1" smtClean="0">
                <a:latin typeface="Arial"/>
                <a:cs typeface="Arial"/>
              </a:rPr>
              <a:t>ile_sorted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latin typeface="Arial"/>
                <a:cs typeface="Arial"/>
              </a:rPr>
              <a:t>Τώρα εκτελέστε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Δείτε τώρα με την εντολή </a:t>
            </a:r>
            <a:r>
              <a:rPr lang="en-GB" dirty="0" smtClean="0">
                <a:latin typeface="Arial"/>
                <a:cs typeface="Arial"/>
              </a:rPr>
              <a:t>more </a:t>
            </a:r>
            <a:r>
              <a:rPr lang="el-GR" dirty="0" smtClean="0">
                <a:latin typeface="Arial"/>
                <a:cs typeface="Arial"/>
              </a:rPr>
              <a:t>τα περιεχόμενα του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&amp; μετά τα περιεχόμενα του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r>
              <a:rPr lang="el-GR" dirty="0" smtClean="0">
                <a:latin typeface="Arial"/>
                <a:cs typeface="Arial"/>
              </a:rPr>
              <a:t>. </a:t>
            </a:r>
            <a:endParaRPr lang="el-GR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739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 -n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αντιληφθεί η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τα ψηφία ως νούμερα πρέπει να χρησιμοποιήσουμε την παράμετρο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-n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Τώρα εκτελέστε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–n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Δείτε τώρα με την εντολή </a:t>
            </a:r>
            <a:r>
              <a:rPr lang="en-GB" dirty="0" smtClean="0">
                <a:latin typeface="Arial"/>
                <a:cs typeface="Arial"/>
              </a:rPr>
              <a:t>more </a:t>
            </a:r>
            <a:r>
              <a:rPr lang="el-GR" dirty="0" smtClean="0">
                <a:latin typeface="Arial"/>
                <a:cs typeface="Arial"/>
              </a:rPr>
              <a:t>τα περιεχόμενα του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&amp; μετά τα περιεχόμενα του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r>
              <a:rPr lang="el-GR" dirty="0" smtClean="0">
                <a:latin typeface="Arial"/>
                <a:cs typeface="Arial"/>
              </a:rPr>
              <a:t>. </a:t>
            </a:r>
            <a:endParaRPr lang="el-GR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872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uniq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26302"/>
            <a:ext cx="8786592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εμφανίζουμε τις μοναδικές γραμμές μέσα σε ένα αρχείο. </a:t>
            </a:r>
            <a:r>
              <a:rPr lang="el-GR" b="1" u="sng" dirty="0" smtClean="0">
                <a:solidFill>
                  <a:srgbClr val="000000"/>
                </a:solidFill>
                <a:latin typeface="Arial"/>
                <a:cs typeface="Arial"/>
              </a:rPr>
              <a:t>Πρέπει όμως να έχει προηγηθεί </a:t>
            </a:r>
            <a:r>
              <a:rPr lang="en-GB" b="1" u="sng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b="1" u="sng" dirty="0" smtClean="0">
                <a:solidFill>
                  <a:srgbClr val="000000"/>
                </a:solidFill>
                <a:latin typeface="Arial"/>
                <a:cs typeface="Arial"/>
              </a:rPr>
              <a:t>του αρχείου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είχαμε 6 γραμμές,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μία επανάληψη (το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maria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στις γραμμές 2 &amp; 6.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η επαναλαμβανόμενη γραμμή?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Εμφανίζεται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επαναλαμβανόμενη γραμμή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–c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ι παρατηρείτε τώρα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θέλουμε να σώσουμε τα αποτελέσματα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πρέπει να τα κατευθύνουμε σε κάποιο φάκελο.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959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χρήση των </a:t>
            </a:r>
            <a:r>
              <a:rPr lang="en-GB" sz="2800" dirty="0" smtClean="0">
                <a:latin typeface="Arial"/>
                <a:cs typeface="Arial"/>
              </a:rPr>
              <a:t>pipes </a:t>
            </a:r>
            <a:r>
              <a:rPr lang="el-GR" sz="2800" dirty="0">
                <a:latin typeface="Arial"/>
                <a:cs typeface="Arial"/>
              </a:rPr>
              <a:t>|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προηγούμενο παράδειγμα θέλαμε να εμφανίζονται μόνο οι μοναδικές γραμμές που υπήρχαν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Αυτό έγινε με δύο εντολές. 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Πρώτα κάναμε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σώσαμε τα αποτελέσματα σε ένα άλλο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χρησιμοποιήσαμε ως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input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τα αποτελέσματα σώθηκαν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Δηλαδή, εκτελέσαμε τις παρακάτω δύο εντολές διαδοχικά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Με την χρήση των </a:t>
            </a:r>
            <a:r>
              <a:rPr lang="en-GB" dirty="0" smtClean="0">
                <a:latin typeface="Arial"/>
                <a:cs typeface="Arial"/>
              </a:rPr>
              <a:t>pipes (</a:t>
            </a:r>
            <a:r>
              <a:rPr lang="el-GR" dirty="0" smtClean="0">
                <a:latin typeface="Arial"/>
                <a:cs typeface="Arial"/>
              </a:rPr>
              <a:t>|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 μπορούμε να καναλιζάρουμε τα αποτελέσματα (</a:t>
            </a:r>
            <a:r>
              <a:rPr lang="en-GB" dirty="0" smtClean="0">
                <a:latin typeface="Arial"/>
                <a:cs typeface="Arial"/>
              </a:rPr>
              <a:t>output</a:t>
            </a:r>
            <a:r>
              <a:rPr lang="el-GR" dirty="0" smtClean="0">
                <a:latin typeface="Arial"/>
                <a:cs typeface="Arial"/>
              </a:rPr>
              <a:t>) μιας εντολής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ως </a:t>
            </a:r>
            <a:r>
              <a:rPr lang="en-GB" dirty="0" smtClean="0">
                <a:latin typeface="Arial"/>
                <a:cs typeface="Arial"/>
              </a:rPr>
              <a:t>input </a:t>
            </a:r>
            <a:r>
              <a:rPr lang="el-GR" dirty="0" smtClean="0">
                <a:latin typeface="Arial"/>
                <a:cs typeface="Arial"/>
              </a:rPr>
              <a:t>σε μια άλλη εντολή. Έτσι, αντί για τις παραπάνω 2 εντολές και την δημιουργία του ενδιάμεσου αρχείου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μπορούμε να κάνουμε το ίδιο με μια την παρακάτω εντολή.</a:t>
            </a:r>
          </a:p>
          <a:p>
            <a:r>
              <a:rPr lang="el-GR" dirty="0" smtClean="0">
                <a:latin typeface="Arial"/>
                <a:cs typeface="Arial"/>
              </a:rPr>
              <a:t>Εκτελέστε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sort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|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60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059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3850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679" cy="5805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 descr="vidiagram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151"/>
            <a:ext cx="4287769" cy="3981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28879" y="499048"/>
            <a:ext cx="4572000" cy="61863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γράψουμε κάτι μέσα στο αρχείο ή να τροποποιήσουμε το κείμενο, πρέπει να βρισκόμαστε στο </a:t>
            </a:r>
            <a:r>
              <a:rPr lang="en-GB" dirty="0" smtClean="0">
                <a:latin typeface="Arial"/>
                <a:cs typeface="Arial"/>
              </a:rPr>
              <a:t>INSERT MODE.</a:t>
            </a:r>
            <a:r>
              <a:rPr lang="el-GR" dirty="0" smtClean="0">
                <a:latin typeface="Arial"/>
                <a:cs typeface="Arial"/>
              </a:rPr>
              <a:t> Σε αυτό το </a:t>
            </a:r>
            <a:r>
              <a:rPr lang="en-GB" dirty="0" smtClean="0">
                <a:latin typeface="Arial"/>
                <a:cs typeface="Arial"/>
              </a:rPr>
              <a:t>MODE,</a:t>
            </a:r>
            <a:r>
              <a:rPr lang="el-GR" dirty="0" smtClean="0">
                <a:latin typeface="Arial"/>
                <a:cs typeface="Arial"/>
              </a:rPr>
              <a:t> ότι πληκτρολογήσουμε γίνεται κείμενο μέσα στο αρχείο.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τροποποιήσουμε κάτι στο κείμενο ή να κινηθούμε σε κάποια γραμμή, πρέπει να βρισκόμαστε στο </a:t>
            </a:r>
            <a:r>
              <a:rPr lang="en-GB" dirty="0" smtClean="0">
                <a:latin typeface="Arial"/>
                <a:cs typeface="Arial"/>
              </a:rPr>
              <a:t>COMMAND MODE.</a:t>
            </a:r>
            <a:r>
              <a:rPr lang="el-GR" dirty="0">
                <a:latin typeface="Arial"/>
                <a:cs typeface="Arial"/>
              </a:rPr>
              <a:t> Σε αυτό το </a:t>
            </a:r>
            <a:r>
              <a:rPr lang="en-GB" dirty="0">
                <a:latin typeface="Arial"/>
                <a:cs typeface="Arial"/>
              </a:rPr>
              <a:t>MODE,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το κάθε πλήκτρο που πατάμε είναι και μια εντολή.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σώσουμε ή όχι το κείμενο,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πρέπει να βρισκόμαστε στο </a:t>
            </a:r>
            <a:r>
              <a:rPr lang="en-GB" dirty="0" smtClean="0">
                <a:latin typeface="Arial"/>
                <a:cs typeface="Arial"/>
              </a:rPr>
              <a:t>LAST LINE MODE.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Μετακινούμαστε από το ένα </a:t>
            </a:r>
            <a:r>
              <a:rPr lang="en-GB" dirty="0" smtClean="0">
                <a:latin typeface="Arial"/>
                <a:cs typeface="Arial"/>
              </a:rPr>
              <a:t>MODE </a:t>
            </a:r>
            <a:r>
              <a:rPr lang="el-GR" dirty="0" smtClean="0">
                <a:latin typeface="Arial"/>
                <a:cs typeface="Arial"/>
              </a:rPr>
              <a:t>στο άλλο μέσω του </a:t>
            </a:r>
            <a:endParaRPr lang="en-GB" dirty="0" smtClean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ENTER, 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ESC,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SHIFT :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A, a, I, I, O, o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0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vi editor</a:t>
            </a:r>
            <a:r>
              <a:rPr lang="el-GR" sz="2800" dirty="0" smtClean="0">
                <a:latin typeface="Arial"/>
                <a:cs typeface="Arial"/>
              </a:rPr>
              <a:t/>
            </a:r>
            <a:br>
              <a:rPr lang="el-GR" sz="2800" dirty="0" smtClean="0">
                <a:latin typeface="Arial"/>
                <a:cs typeface="Arial"/>
              </a:rPr>
            </a:br>
            <a:r>
              <a:rPr lang="el-GR" sz="2800" dirty="0" smtClean="0">
                <a:latin typeface="Arial"/>
                <a:cs typeface="Arial"/>
              </a:rPr>
              <a:t>Άσκηση 1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ενός νέου αρχείου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Από το τερματικό, που βρίσκομαι στο </a:t>
            </a:r>
            <a:r>
              <a:rPr lang="en-GB" sz="1800" dirty="0" smtClean="0">
                <a:latin typeface="Arial"/>
                <a:cs typeface="Arial"/>
              </a:rPr>
              <a:t>directory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Desktop, </a:t>
            </a:r>
            <a:r>
              <a:rPr lang="el-GR" sz="1800" dirty="0" smtClean="0">
                <a:latin typeface="Arial"/>
                <a:cs typeface="Arial"/>
              </a:rPr>
              <a:t>δημιουργώ το αρχείο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</a:p>
          <a:p>
            <a:pPr lvl="1"/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Εκτελώ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(και πατώ </a:t>
            </a:r>
            <a:r>
              <a:rPr lang="en-GB" sz="1800" dirty="0" smtClean="0">
                <a:latin typeface="Arial"/>
                <a:cs typeface="Arial"/>
              </a:rPr>
              <a:t>ENTER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πλεόν βλέπω ένα άδειο αρχείο.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342900" lvl="1" indent="-342900">
              <a:buFont typeface="Arial"/>
              <a:buChar char="•"/>
            </a:pPr>
            <a:r>
              <a:rPr lang="el-GR" sz="1800" dirty="0" smtClean="0">
                <a:latin typeface="Arial"/>
                <a:cs typeface="Arial"/>
              </a:rPr>
              <a:t>Αυτή </a:t>
            </a:r>
            <a:r>
              <a:rPr lang="el-GR" sz="1800" dirty="0">
                <a:latin typeface="Arial"/>
                <a:cs typeface="Arial"/>
              </a:rPr>
              <a:t>τη στιγμή βρίσκομαι </a:t>
            </a:r>
            <a:r>
              <a:rPr lang="el-GR" sz="1800" dirty="0" smtClean="0">
                <a:latin typeface="Arial"/>
                <a:cs typeface="Arial"/>
              </a:rPr>
              <a:t>μέσα στο </a:t>
            </a:r>
            <a:r>
              <a:rPr lang="en-GB" sz="1800" dirty="0" smtClean="0">
                <a:latin typeface="Arial"/>
                <a:cs typeface="Arial"/>
              </a:rPr>
              <a:t>test1,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>
                <a:latin typeface="Arial"/>
                <a:cs typeface="Arial"/>
              </a:rPr>
              <a:t>COMMAND MODE.</a:t>
            </a:r>
          </a:p>
          <a:p>
            <a:r>
              <a:rPr lang="el-GR" sz="1800" dirty="0">
                <a:latin typeface="Arial"/>
                <a:cs typeface="Arial"/>
              </a:rPr>
              <a:t>Μπαίνω στο </a:t>
            </a:r>
            <a:r>
              <a:rPr lang="en-GB" sz="1800" dirty="0">
                <a:latin typeface="Arial"/>
                <a:cs typeface="Arial"/>
              </a:rPr>
              <a:t>INSERT MODE </a:t>
            </a:r>
            <a:r>
              <a:rPr lang="el-GR" sz="1800" dirty="0">
                <a:latin typeface="Arial"/>
                <a:cs typeface="Arial"/>
              </a:rPr>
              <a:t>πατώντας το πλήκτρο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μπορώ να γράψω ότι θέλω. Πάω σε καινούργια σειρά με το </a:t>
            </a:r>
            <a:r>
              <a:rPr lang="en-GB" sz="1800" dirty="0" smtClean="0">
                <a:latin typeface="Arial"/>
                <a:cs typeface="Arial"/>
              </a:rPr>
              <a:t>ENTER. </a:t>
            </a:r>
            <a:r>
              <a:rPr lang="el-GR" sz="1800" dirty="0" smtClean="0">
                <a:latin typeface="Arial"/>
                <a:cs typeface="Arial"/>
              </a:rPr>
              <a:t>Γράφω πάλι κάτι.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θέλω να σώσω αυτό που έγραψα στο αρχείο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και να τερματίσω το </a:t>
            </a:r>
            <a:r>
              <a:rPr lang="en-GB" sz="1800" dirty="0" smtClean="0">
                <a:latin typeface="Arial"/>
                <a:cs typeface="Arial"/>
              </a:rPr>
              <a:t>vi. </a:t>
            </a:r>
            <a:r>
              <a:rPr lang="el-GR" sz="1800" dirty="0">
                <a:latin typeface="Arial"/>
                <a:cs typeface="Arial"/>
              </a:rPr>
              <a:t>Για να γίνει αυτό πρέπει πρώτα </a:t>
            </a:r>
            <a:r>
              <a:rPr lang="el-GR" sz="1800" dirty="0" smtClean="0">
                <a:latin typeface="Arial"/>
                <a:cs typeface="Arial"/>
              </a:rPr>
              <a:t>να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φύγω από το </a:t>
            </a:r>
            <a:r>
              <a:rPr lang="en-GB" sz="1800" dirty="0" smtClean="0">
                <a:latin typeface="Arial"/>
                <a:cs typeface="Arial"/>
              </a:rPr>
              <a:t>INSERT MODE </a:t>
            </a:r>
            <a:r>
              <a:rPr lang="el-GR" sz="1800" dirty="0" smtClean="0">
                <a:latin typeface="Arial"/>
                <a:cs typeface="Arial"/>
              </a:rPr>
              <a:t>και να πάω </a:t>
            </a:r>
            <a:r>
              <a:rPr lang="en-GB" sz="1800" dirty="0" smtClean="0">
                <a:latin typeface="Arial"/>
                <a:cs typeface="Arial"/>
              </a:rPr>
              <a:t>COMMAND </a:t>
            </a:r>
            <a:r>
              <a:rPr lang="en-GB" sz="1800" dirty="0">
                <a:latin typeface="Arial"/>
                <a:cs typeface="Arial"/>
              </a:rPr>
              <a:t>MODE. </a:t>
            </a:r>
            <a:r>
              <a:rPr lang="el-GR" sz="1800" dirty="0">
                <a:latin typeface="Arial"/>
                <a:cs typeface="Arial"/>
              </a:rPr>
              <a:t>Άρα πατάω το πλήκτρο </a:t>
            </a:r>
            <a:r>
              <a:rPr lang="en-GB" sz="1800" dirty="0">
                <a:latin typeface="Arial"/>
                <a:cs typeface="Arial"/>
              </a:rPr>
              <a:t>ESCAPE. </a:t>
            </a:r>
            <a:r>
              <a:rPr lang="el-GR" sz="1800" dirty="0">
                <a:latin typeface="Arial"/>
                <a:cs typeface="Arial"/>
              </a:rPr>
              <a:t>Στη συνέχεια πατάω τα δύο πλήκτρα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SHIFT </a:t>
            </a:r>
            <a:r>
              <a:rPr lang="en-GB" sz="1800" dirty="0">
                <a:latin typeface="Arial"/>
                <a:cs typeface="Arial"/>
              </a:rPr>
              <a:t>&amp;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:</a:t>
            </a:r>
            <a:r>
              <a:rPr lang="el-GR" sz="1800" dirty="0">
                <a:latin typeface="Arial"/>
                <a:cs typeface="Arial"/>
              </a:rPr>
              <a:t> ταυτόχρονα, οπότε 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COMMAND MODE </a:t>
            </a:r>
            <a:r>
              <a:rPr lang="el-GR" sz="1800" dirty="0" smtClean="0">
                <a:latin typeface="Arial"/>
                <a:cs typeface="Arial"/>
              </a:rPr>
              <a:t>πλέον </a:t>
            </a:r>
            <a:r>
              <a:rPr lang="el-GR" sz="1800" dirty="0">
                <a:latin typeface="Arial"/>
                <a:cs typeface="Arial"/>
              </a:rPr>
              <a:t>βρίσκομαι στο </a:t>
            </a:r>
            <a:r>
              <a:rPr lang="en-GB" sz="1800" dirty="0">
                <a:latin typeface="Arial"/>
                <a:cs typeface="Arial"/>
              </a:rPr>
              <a:t>LAST LINE </a:t>
            </a:r>
            <a:r>
              <a:rPr lang="en-GB" sz="1800" dirty="0" smtClean="0">
                <a:latin typeface="Arial"/>
                <a:cs typeface="Arial"/>
              </a:rPr>
              <a:t>MODE. </a:t>
            </a:r>
            <a:r>
              <a:rPr lang="el-GR" sz="1800" dirty="0" smtClean="0">
                <a:latin typeface="Arial"/>
                <a:cs typeface="Arial"/>
              </a:rPr>
              <a:t>Τώρα </a:t>
            </a:r>
            <a:r>
              <a:rPr lang="el-GR" sz="1800" dirty="0">
                <a:latin typeface="Arial"/>
                <a:cs typeface="Arial"/>
              </a:rPr>
              <a:t>π</a:t>
            </a:r>
            <a:r>
              <a:rPr lang="el-GR" sz="1800" dirty="0" smtClean="0">
                <a:latin typeface="Arial"/>
                <a:cs typeface="Arial"/>
              </a:rPr>
              <a:t>ληκτρολογώ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wq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write quit) </a:t>
            </a:r>
            <a:r>
              <a:rPr lang="el-GR" sz="1800" dirty="0" smtClean="0">
                <a:latin typeface="Arial"/>
                <a:cs typeface="Arial"/>
              </a:rPr>
              <a:t>και πατάω </a:t>
            </a:r>
            <a:r>
              <a:rPr lang="en-GB" sz="1800" dirty="0" smtClean="0">
                <a:latin typeface="Arial"/>
                <a:cs typeface="Arial"/>
              </a:rPr>
              <a:t>ENTER.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Τώρα έχει τερματιστεί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και πλέον βρίσκομαι πάλι πίσω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Ότι πληκτρολογήσω, το </a:t>
            </a:r>
            <a:r>
              <a:rPr lang="en-GB" sz="1800" dirty="0" err="1" smtClean="0">
                <a:latin typeface="Arial"/>
                <a:cs typeface="Arial"/>
              </a:rPr>
              <a:t>linux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το καταλαβαίνει ως εντολή.</a:t>
            </a:r>
            <a:endParaRPr lang="en-GB" sz="1800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467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 smtClean="0">
                <a:latin typeface="Arial"/>
                <a:cs typeface="Arial"/>
              </a:rPr>
              <a:t>Διαγραφή δεδομένων ενός αρχείου μέσω του </a:t>
            </a:r>
            <a:r>
              <a:rPr lang="en-GB" sz="2800" dirty="0" smtClean="0">
                <a:latin typeface="Arial"/>
                <a:cs typeface="Arial"/>
              </a:rPr>
              <a:t>INSERT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Ανοίγω πάλι το προηγούμενο αρχείο</a:t>
            </a:r>
            <a:r>
              <a:rPr lang="en-GB" sz="1800" dirty="0" smtClean="0">
                <a:latin typeface="Arial"/>
                <a:cs typeface="Arial"/>
              </a:rPr>
              <a:t> (test1)</a:t>
            </a:r>
            <a:r>
              <a:rPr lang="el-GR" sz="1800" dirty="0" smtClean="0">
                <a:latin typeface="Arial"/>
                <a:cs typeface="Arial"/>
              </a:rPr>
              <a:t> με το </a:t>
            </a:r>
            <a:r>
              <a:rPr lang="en-GB" sz="1800" dirty="0" smtClean="0">
                <a:latin typeface="Arial"/>
                <a:cs typeface="Arial"/>
              </a:rPr>
              <a:t>vi editor.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</a:p>
          <a:p>
            <a:r>
              <a:rPr lang="el-GR" sz="1800" dirty="0" smtClean="0">
                <a:latin typeface="Arial"/>
                <a:cs typeface="Arial"/>
              </a:rPr>
              <a:t>Θέλω να σβήσω ότι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δεδομένα έχει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Μπορώ να σβήσω τα προηγούμενα δεδομένα είτε μέσα από το </a:t>
            </a:r>
            <a:r>
              <a:rPr lang="en-GB" sz="1800" dirty="0" smtClean="0">
                <a:latin typeface="Arial"/>
                <a:cs typeface="Arial"/>
              </a:rPr>
              <a:t>COMMAND MODE </a:t>
            </a:r>
            <a:r>
              <a:rPr lang="el-GR" sz="1800" dirty="0" smtClean="0">
                <a:latin typeface="Arial"/>
                <a:cs typeface="Arial"/>
              </a:rPr>
              <a:t>είτε μέσα από το </a:t>
            </a:r>
            <a:r>
              <a:rPr lang="en-GB" sz="1800" dirty="0" smtClean="0">
                <a:latin typeface="Arial"/>
                <a:cs typeface="Arial"/>
              </a:rPr>
              <a:t>INSERT MODE.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 μπω στο </a:t>
            </a:r>
            <a:r>
              <a:rPr lang="en-GB" sz="1800" dirty="0" smtClean="0">
                <a:latin typeface="Arial"/>
                <a:cs typeface="Arial"/>
              </a:rPr>
              <a:t>INSERT MODE</a:t>
            </a:r>
            <a:r>
              <a:rPr lang="el-GR" sz="1800" dirty="0" smtClean="0">
                <a:latin typeface="Arial"/>
                <a:cs typeface="Arial"/>
              </a:rPr>
              <a:t> (πατώντας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μια φορά </a:t>
            </a:r>
            <a:r>
              <a:rPr lang="en-US" sz="1800" dirty="0" err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ενώ είμαι στο </a:t>
            </a:r>
            <a:r>
              <a:rPr lang="en-GB" sz="1800" dirty="0" smtClean="0">
                <a:latin typeface="Arial"/>
                <a:cs typeface="Arial"/>
              </a:rPr>
              <a:t>COMMAND MODE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σβήνω τα δεδομένα με το </a:t>
            </a:r>
            <a:r>
              <a:rPr lang="en-GB" sz="1800" dirty="0" smtClean="0">
                <a:latin typeface="Arial"/>
                <a:cs typeface="Arial"/>
              </a:rPr>
              <a:t>DELETE. </a:t>
            </a:r>
            <a:r>
              <a:rPr lang="el-GR" sz="1800" dirty="0" smtClean="0">
                <a:latin typeface="Arial"/>
                <a:cs typeface="Arial"/>
              </a:rPr>
              <a:t>Πάω τον  κέρσορα στο τέλος της τελευταίας γραμμής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με τα βελάκια στο πληκτρολόγιο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 αρχίζω να σβήνω. Εκτελέστε το.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Όταν σβήσετε όλα τα δεδομένα, τερματίστε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χωρίς όμως να έχετε αποθηκεύσει τις αλλαγές που κάνατε, γιατί θα τις επαναλάβετε στη συνέχεια μέσα από το </a:t>
            </a:r>
            <a:r>
              <a:rPr lang="en-GB" sz="1800" dirty="0" smtClean="0">
                <a:latin typeface="Arial"/>
                <a:cs typeface="Arial"/>
              </a:rPr>
              <a:t>COMMAND MODE. </a:t>
            </a:r>
            <a:r>
              <a:rPr lang="el-GR" sz="1800" dirty="0" smtClean="0">
                <a:latin typeface="Arial"/>
                <a:cs typeface="Arial"/>
              </a:rPr>
              <a:t>Για να τερματιστεί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χωρίς να έχουν αποθηκευθεί οι αλλαγές,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πρέπει να πάτε στο </a:t>
            </a:r>
            <a:r>
              <a:rPr lang="en-GB" sz="1800" dirty="0" smtClean="0">
                <a:latin typeface="Arial"/>
                <a:cs typeface="Arial"/>
              </a:rPr>
              <a:t>LAST LINE MODE</a:t>
            </a:r>
            <a:r>
              <a:rPr lang="el-GR" sz="1800" dirty="0" smtClean="0">
                <a:latin typeface="Arial"/>
                <a:cs typeface="Arial"/>
              </a:rPr>
              <a:t>. Για να γίνει αυτό πρέπει πρώτα να βρίσκομαι στο </a:t>
            </a:r>
            <a:r>
              <a:rPr lang="en-GB" sz="1800" dirty="0" smtClean="0">
                <a:latin typeface="Arial"/>
                <a:cs typeface="Arial"/>
              </a:rPr>
              <a:t>COMMAND MODE. </a:t>
            </a:r>
            <a:r>
              <a:rPr lang="el-GR" sz="1800" dirty="0" smtClean="0">
                <a:latin typeface="Arial"/>
                <a:cs typeface="Arial"/>
              </a:rPr>
              <a:t>Άρα πατάω το πλήκτρο </a:t>
            </a:r>
            <a:r>
              <a:rPr lang="en-GB" sz="1800" dirty="0" smtClean="0">
                <a:latin typeface="Arial"/>
                <a:cs typeface="Arial"/>
              </a:rPr>
              <a:t>ESCAPE. </a:t>
            </a:r>
            <a:r>
              <a:rPr lang="el-GR" sz="1800" dirty="0" smtClean="0">
                <a:latin typeface="Arial"/>
                <a:cs typeface="Arial"/>
              </a:rPr>
              <a:t>Στη συνέχεια πατάω τα δύο πλήκτρα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</a:t>
            </a:r>
            <a:r>
              <a:rPr lang="en-GB" sz="1800" dirty="0" smtClean="0">
                <a:latin typeface="Arial"/>
                <a:cs typeface="Arial"/>
              </a:rPr>
              <a:t>&amp;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:</a:t>
            </a:r>
            <a:r>
              <a:rPr lang="el-GR" sz="1800" dirty="0" smtClean="0">
                <a:latin typeface="Arial"/>
                <a:cs typeface="Arial"/>
              </a:rPr>
              <a:t> ταυτόχρονα, οπότε πλέον βρίσκομαι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και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τώρα  πληκτρολογώ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q!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quit without saving.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endParaRPr lang="en-GB" sz="1800" dirty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20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022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2</a:t>
            </a:r>
            <a:r>
              <a:rPr lang="el-GR" baseline="30000" dirty="0" smtClean="0">
                <a:latin typeface="Arial"/>
                <a:cs typeface="Arial"/>
              </a:rPr>
              <a:t>η</a:t>
            </a:r>
            <a:r>
              <a:rPr lang="el-GR" dirty="0" smtClean="0">
                <a:latin typeface="Arial"/>
                <a:cs typeface="Arial"/>
              </a:rPr>
              <a:t> εργαστηριακή άσκηση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9046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>
                <a:latin typeface="Arial"/>
                <a:cs typeface="Arial"/>
              </a:rPr>
              <a:t>Διαγραφή </a:t>
            </a:r>
            <a:r>
              <a:rPr lang="el-GR" sz="2800" dirty="0" smtClean="0">
                <a:latin typeface="Arial"/>
                <a:cs typeface="Arial"/>
              </a:rPr>
              <a:t>δεδομένων ενός αρχείου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 smtClean="0">
                <a:latin typeface="Arial"/>
                <a:cs typeface="Arial"/>
              </a:rPr>
              <a:t>COMMAND </a:t>
            </a:r>
            <a:r>
              <a:rPr lang="en-GB" sz="2800" dirty="0">
                <a:latin typeface="Arial"/>
                <a:cs typeface="Arial"/>
              </a:rPr>
              <a:t>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Θέλω πάλι να τροποιήσω το προηγούμενο αρχείο και να διαγράψω γραμμές, όχι όμως μέσω του </a:t>
            </a:r>
            <a:r>
              <a:rPr lang="en-GB" sz="1800" dirty="0" smtClean="0">
                <a:latin typeface="Arial"/>
                <a:cs typeface="Arial"/>
              </a:rPr>
              <a:t>INSERT MODE, </a:t>
            </a:r>
            <a:r>
              <a:rPr lang="el-GR" sz="1800" dirty="0" smtClean="0">
                <a:latin typeface="Arial"/>
                <a:cs typeface="Arial"/>
              </a:rPr>
              <a:t>αλλά μέσω του </a:t>
            </a:r>
            <a:r>
              <a:rPr lang="en-GB" sz="1800" dirty="0" smtClean="0">
                <a:latin typeface="Arial"/>
                <a:cs typeface="Arial"/>
              </a:rPr>
              <a:t>COMMAND MODE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Ανοίξτε πάλι το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  <a:r>
              <a:rPr lang="el-GR" sz="1800" dirty="0" smtClean="0">
                <a:latin typeface="Arial"/>
                <a:cs typeface="Arial"/>
              </a:rPr>
              <a:t> Βρίσκεστε στο </a:t>
            </a:r>
            <a:r>
              <a:rPr lang="en-GB" sz="1800" dirty="0" smtClean="0">
                <a:latin typeface="Arial"/>
                <a:cs typeface="Arial"/>
              </a:rPr>
              <a:t>COMMAND MODE.</a:t>
            </a:r>
          </a:p>
          <a:p>
            <a:r>
              <a:rPr lang="el-GR" sz="1800" dirty="0" smtClean="0">
                <a:latin typeface="Arial"/>
                <a:cs typeface="Arial"/>
              </a:rPr>
              <a:t>Πάτε τον κέρσορα (με τα βέλη του πληκτρολόγιου) σε κάποια γραμμή και πληκτρολογείτε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Μόλις σβήσατε μια γραμμή.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σβήσετε Χ γραμμές από εκεί που βρίσκεται ο κέρσορας, πληκτρολογείτε πρώτα τον αριθμό</a:t>
            </a:r>
            <a:r>
              <a:rPr lang="en-GB" sz="1800" dirty="0" smtClean="0">
                <a:latin typeface="Arial"/>
                <a:cs typeface="Arial"/>
              </a:rPr>
              <a:t> X</a:t>
            </a:r>
            <a:r>
              <a:rPr lang="el-GR" sz="1800" dirty="0" smtClean="0">
                <a:latin typeface="Arial"/>
                <a:cs typeface="Arial"/>
              </a:rPr>
              <a:t> και αμέσως μετά πατάτε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ακυρώσετε την προηγούμενη εντολή που δώσατε,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είναι το </a:t>
            </a:r>
            <a:r>
              <a:rPr lang="en-GB" sz="1800" dirty="0" smtClean="0">
                <a:latin typeface="Arial"/>
                <a:cs typeface="Arial"/>
              </a:rPr>
              <a:t>undo).</a:t>
            </a:r>
          </a:p>
          <a:p>
            <a:r>
              <a:rPr lang="el-GR" sz="1800" dirty="0">
                <a:latin typeface="Arial"/>
                <a:cs typeface="Arial"/>
              </a:rPr>
              <a:t>Αν θέλετε να </a:t>
            </a:r>
            <a:r>
              <a:rPr lang="el-GR" sz="1800" dirty="0" smtClean="0">
                <a:latin typeface="Arial"/>
                <a:cs typeface="Arial"/>
              </a:rPr>
              <a:t>ακυρώσετε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την πιο </a:t>
            </a:r>
            <a:r>
              <a:rPr lang="el-GR" sz="1800" dirty="0">
                <a:latin typeface="Arial"/>
                <a:cs typeface="Arial"/>
              </a:rPr>
              <a:t>προηγούμενη εντολή που δώσατε, </a:t>
            </a:r>
            <a:r>
              <a:rPr lang="el-GR" sz="1800" dirty="0" smtClean="0">
                <a:latin typeface="Arial"/>
                <a:cs typeface="Arial"/>
              </a:rPr>
              <a:t>ξανά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χωρίς να αποθηκεύσετε τις αλλαγές που κάνατε.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90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3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Μετακίνηση εντός του αρχείου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>
                <a:latin typeface="Arial"/>
                <a:cs typeface="Arial"/>
              </a:rPr>
              <a:t>COMMAND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>
                <a:latin typeface="Arial"/>
                <a:cs typeface="Arial"/>
              </a:rPr>
              <a:t>Ανοίξτε πάλι το </a:t>
            </a:r>
            <a:r>
              <a:rPr lang="en-GB" sz="1800" dirty="0">
                <a:latin typeface="Arial"/>
                <a:cs typeface="Arial"/>
              </a:rPr>
              <a:t>test1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>
                <a:latin typeface="Arial"/>
                <a:cs typeface="Arial"/>
              </a:rPr>
              <a:t>vi.</a:t>
            </a:r>
            <a:r>
              <a:rPr lang="el-GR" sz="1800" dirty="0">
                <a:latin typeface="Arial"/>
                <a:cs typeface="Arial"/>
              </a:rPr>
              <a:t> Βρίσκεστε στο </a:t>
            </a:r>
            <a:r>
              <a:rPr lang="en-GB" sz="1800" dirty="0">
                <a:latin typeface="Arial"/>
                <a:cs typeface="Arial"/>
              </a:rPr>
              <a:t>COMMAND MODE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κέρσορα στη δεύτερη γραμμή (δίχως τα βέλη του πληκτρολόγιου), πληκτρολογείτε τον αριθμό της  γραμμής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l-GR" sz="1800" dirty="0" smtClean="0">
                <a:latin typeface="Arial"/>
                <a:cs typeface="Arial"/>
              </a:rPr>
              <a:t> και αμέσως μετά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πατάτε ταυτόχρονα τα δύο πλήκτρα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g</a:t>
            </a: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</a:t>
            </a:r>
            <a:r>
              <a:rPr lang="el-GR" sz="1800" dirty="0">
                <a:latin typeface="Arial"/>
                <a:cs typeface="Arial"/>
              </a:rPr>
              <a:t>κέρσορα </a:t>
            </a:r>
            <a:r>
              <a:rPr lang="el-GR" sz="1800" dirty="0" smtClean="0">
                <a:latin typeface="Arial"/>
                <a:cs typeface="Arial"/>
              </a:rPr>
              <a:t>στη</a:t>
            </a:r>
            <a:r>
              <a:rPr lang="el-GR" sz="1800" dirty="0">
                <a:latin typeface="Arial"/>
                <a:cs typeface="Arial"/>
              </a:rPr>
              <a:t>ν</a:t>
            </a:r>
            <a:r>
              <a:rPr lang="el-GR" sz="1800" dirty="0" smtClean="0">
                <a:latin typeface="Arial"/>
                <a:cs typeface="Arial"/>
              </a:rPr>
              <a:t> τελευταία </a:t>
            </a:r>
            <a:r>
              <a:rPr lang="el-GR" sz="1800" dirty="0">
                <a:latin typeface="Arial"/>
                <a:cs typeface="Arial"/>
              </a:rPr>
              <a:t>γραμμή, </a:t>
            </a:r>
            <a:r>
              <a:rPr lang="el-GR" sz="1800" dirty="0" smtClean="0">
                <a:latin typeface="Arial"/>
                <a:cs typeface="Arial"/>
              </a:rPr>
              <a:t>χωρίς να ξέρετε τον αριθμό της, πατάτε ταυτόχρονα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τα δύο πλήκτρα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Σβήστε την τελευταία γραμμή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αλλαγές χωρίς να τερματίσετε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 πηγαίνοντας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LAST LINE MODE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πληκτρολογώντας μόνο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(&amp;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Σβήστε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τη νέα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τελευταία γραμμή με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αλλαγές, τερματίζοντας ταυτόχρονα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7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4: </a:t>
            </a:r>
            <a:r>
              <a:rPr lang="el-GR" sz="2800" dirty="0" smtClean="0">
                <a:latin typeface="Arial"/>
                <a:cs typeface="Arial"/>
              </a:rPr>
              <a:t>Εύρεση χαρακτήρων μέσα στο κείμενο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fontScale="85000" lnSpcReduction="20000"/>
          </a:bodyPr>
          <a:lstStyle/>
          <a:p>
            <a:r>
              <a:rPr lang="el-GR" sz="1900" dirty="0">
                <a:latin typeface="Arial"/>
                <a:cs typeface="Arial"/>
              </a:rPr>
              <a:t>Ανοίξτε πάλι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με το </a:t>
            </a:r>
            <a:r>
              <a:rPr lang="en-GB" sz="1900" dirty="0">
                <a:latin typeface="Arial"/>
                <a:cs typeface="Arial"/>
              </a:rPr>
              <a:t>vi.</a:t>
            </a:r>
            <a:r>
              <a:rPr lang="el-GR" sz="1900" dirty="0">
                <a:latin typeface="Arial"/>
                <a:cs typeface="Arial"/>
              </a:rPr>
              <a:t> Βρίσκεστε στο </a:t>
            </a:r>
            <a:r>
              <a:rPr lang="en-GB" sz="1900" dirty="0">
                <a:latin typeface="Arial"/>
                <a:cs typeface="Arial"/>
              </a:rPr>
              <a:t>COMMAND MODE.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</a:t>
            </a:r>
            <a:r>
              <a:rPr lang="el-GR" sz="1900" dirty="0">
                <a:latin typeface="Arial"/>
                <a:cs typeface="Arial"/>
              </a:rPr>
              <a:t>να </a:t>
            </a:r>
            <a:r>
              <a:rPr lang="el-GR" sz="1900" dirty="0" smtClean="0">
                <a:latin typeface="Arial"/>
                <a:cs typeface="Arial"/>
              </a:rPr>
              <a:t>σβήσετε </a:t>
            </a:r>
            <a:r>
              <a:rPr lang="el-GR" sz="1900" dirty="0">
                <a:latin typeface="Arial"/>
                <a:cs typeface="Arial"/>
              </a:rPr>
              <a:t>ότι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>
                <a:latin typeface="Arial"/>
                <a:cs typeface="Arial"/>
              </a:rPr>
              <a:t>δεδομένα έχει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και να τα </a:t>
            </a:r>
            <a:r>
              <a:rPr lang="el-GR" sz="1900" dirty="0" smtClean="0">
                <a:latin typeface="Arial"/>
                <a:cs typeface="Arial"/>
              </a:rPr>
              <a:t>αντικαταστήσετε </a:t>
            </a:r>
            <a:r>
              <a:rPr lang="el-GR" sz="1900" dirty="0">
                <a:latin typeface="Arial"/>
                <a:cs typeface="Arial"/>
              </a:rPr>
              <a:t>με τα ονόματα 5 φίλων και πληροφορίες τους όπως από ποιά πόλη είναι. Σε κάθε γραμμή </a:t>
            </a:r>
            <a:r>
              <a:rPr lang="el-GR" sz="1900" dirty="0" smtClean="0">
                <a:latin typeface="Arial"/>
                <a:cs typeface="Arial"/>
              </a:rPr>
              <a:t>βάζετε </a:t>
            </a:r>
            <a:r>
              <a:rPr lang="el-GR" sz="1900" dirty="0">
                <a:latin typeface="Arial"/>
                <a:cs typeface="Arial"/>
              </a:rPr>
              <a:t>τα στοιχεία ενός ατόμου, ξεκινώντας από το όνομα και μετά </a:t>
            </a:r>
            <a:r>
              <a:rPr lang="el-GR" sz="1900" dirty="0" smtClean="0">
                <a:latin typeface="Arial"/>
                <a:cs typeface="Arial"/>
              </a:rPr>
              <a:t>την πόλη και μετά τον αύξοντα αριθμό του ατόμου. </a:t>
            </a:r>
            <a:r>
              <a:rPr lang="el-GR" sz="1900" dirty="0">
                <a:latin typeface="Arial"/>
                <a:cs typeface="Arial"/>
              </a:rPr>
              <a:t>Μεταξύ των στοιχείων </a:t>
            </a:r>
            <a:r>
              <a:rPr lang="el-GR" sz="1900" dirty="0" smtClean="0">
                <a:latin typeface="Arial"/>
                <a:cs typeface="Arial"/>
              </a:rPr>
              <a:t>σε μια σειρά πατάτε το πλήκτρο </a:t>
            </a:r>
            <a:r>
              <a:rPr lang="en-GB" sz="1900" dirty="0" smtClean="0">
                <a:latin typeface="Arial"/>
                <a:cs typeface="Arial"/>
              </a:rPr>
              <a:t>tab </a:t>
            </a:r>
            <a:r>
              <a:rPr lang="el-GR" sz="1900" dirty="0" smtClean="0">
                <a:latin typeface="Arial"/>
                <a:cs typeface="Arial"/>
              </a:rPr>
              <a:t>στα αριστερά του πληκτρολόγιου</a:t>
            </a:r>
            <a:r>
              <a:rPr lang="el-GR" sz="1900" dirty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για να διαχωριστούν.</a:t>
            </a: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πάει αυτόματα ο κερσόρας στην γραμμή και θέση εκείνη που έχει το όνομα ενός συγκεκριμένου ατόμου. Για να γίνει αυτό, πρέπει να βρίσκεστε στο </a:t>
            </a:r>
            <a:r>
              <a:rPr lang="en-GB" sz="1900" dirty="0" smtClean="0">
                <a:latin typeface="Arial"/>
                <a:cs typeface="Arial"/>
              </a:rPr>
              <a:t>COMMAND MODE. </a:t>
            </a:r>
            <a:r>
              <a:rPr lang="el-GR" sz="1900" dirty="0" smtClean="0">
                <a:latin typeface="Arial"/>
                <a:cs typeface="Arial"/>
              </a:rPr>
              <a:t>Πληκτρολογείτε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/ </a:t>
            </a:r>
            <a:r>
              <a:rPr lang="el-GR" sz="1900" dirty="0" smtClean="0">
                <a:latin typeface="Arial"/>
                <a:cs typeface="Arial"/>
              </a:rPr>
              <a:t>και στη συνέχεια βλέπετε τον κέρσορα να πηγαίνει στην τελευταία γραμμή</a:t>
            </a:r>
            <a:r>
              <a:rPr lang="en-GB" sz="1900" dirty="0" smtClean="0">
                <a:latin typeface="Arial"/>
                <a:cs typeface="Arial"/>
              </a:rPr>
              <a:t>. </a:t>
            </a:r>
            <a:r>
              <a:rPr lang="el-GR" sz="1900" dirty="0" smtClean="0">
                <a:latin typeface="Arial"/>
                <a:cs typeface="Arial"/>
              </a:rPr>
              <a:t>Πληκτρολογείτε το όνομα του ατόμου, πατάτε </a:t>
            </a:r>
            <a:r>
              <a:rPr lang="en-GB" sz="1900" dirty="0" smtClean="0">
                <a:latin typeface="Arial"/>
                <a:cs typeface="Arial"/>
              </a:rPr>
              <a:t>ENTER </a:t>
            </a:r>
            <a:r>
              <a:rPr lang="el-GR" sz="1900" dirty="0" smtClean="0">
                <a:latin typeface="Arial"/>
                <a:cs typeface="Arial"/>
              </a:rPr>
              <a:t>και ο κέρσορας πηγαίνει στην θέση που βρίσκεται το όνομα (αν υπάρχει).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Αν το όνομα υπάρχει περισσότερες από μια φορές στο </a:t>
            </a:r>
            <a:r>
              <a:rPr lang="en-GB" sz="1900" dirty="0" smtClean="0">
                <a:latin typeface="Arial"/>
                <a:cs typeface="Arial"/>
              </a:rPr>
              <a:t>file, </a:t>
            </a:r>
            <a:r>
              <a:rPr lang="el-GR" sz="1900" dirty="0" smtClean="0">
                <a:latin typeface="Arial"/>
                <a:cs typeface="Arial"/>
              </a:rPr>
              <a:t>τότε κάθε φορά που πατάτε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 /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, ο κέρσορας μετακινείται στην επόμενη θέση. Δεν είναι ανάγκη να ξαναπληκτρολογήσετε το όνομα που ψάχνετε.</a:t>
            </a:r>
          </a:p>
          <a:p>
            <a:endParaRPr lang="el-GR" sz="19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Δοκιμάστε το ίδιο όπως παραπάνω, ψάχνοντας μέσα στο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file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για  ένα συγκεκριμένο γράμμα του αλφάβητου αντί για ένα ολόκληρο όνομα.</a:t>
            </a:r>
          </a:p>
          <a:p>
            <a:endParaRPr lang="el-GR" sz="19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Αποθηκεύστε τις αλλαγές (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LAST LINE MODE: 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) χωρίς να τερματίσετε 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vi.</a:t>
            </a:r>
            <a:endParaRPr lang="el-GR" sz="1900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767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5:</a:t>
            </a:r>
            <a:r>
              <a:rPr lang="el-GR" sz="2800" dirty="0" smtClean="0">
                <a:latin typeface="Arial"/>
                <a:cs typeface="Arial"/>
              </a:rPr>
              <a:t> αντικατάσταση χαρακτήρων εντός κειμένου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fontScale="92500" lnSpcReduction="10000"/>
          </a:bodyPr>
          <a:lstStyle/>
          <a:p>
            <a:r>
              <a:rPr lang="el-GR" sz="1900" dirty="0" smtClean="0">
                <a:latin typeface="Arial"/>
                <a:cs typeface="Arial"/>
              </a:rPr>
              <a:t>Σε συνέχεια της προηγούμενης άσκησης, πάτε </a:t>
            </a:r>
            <a:r>
              <a:rPr lang="el-GR" sz="1900" dirty="0">
                <a:latin typeface="Arial"/>
                <a:cs typeface="Arial"/>
              </a:rPr>
              <a:t>στο </a:t>
            </a:r>
            <a:r>
              <a:rPr lang="en-GB" sz="1900" dirty="0">
                <a:latin typeface="Arial"/>
                <a:cs typeface="Arial"/>
              </a:rPr>
              <a:t>COMMAND MODE</a:t>
            </a:r>
            <a:r>
              <a:rPr lang="en-GB" sz="1900" dirty="0" smtClean="0">
                <a:latin typeface="Arial"/>
                <a:cs typeface="Arial"/>
              </a:rPr>
              <a:t>.</a:t>
            </a:r>
            <a:endParaRPr lang="el-GR" sz="1900" dirty="0" smtClean="0">
              <a:latin typeface="Arial"/>
              <a:cs typeface="Arial"/>
            </a:endParaRP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αντικαταστήσετε την τιμή 5 με την λέξη </a:t>
            </a:r>
            <a:r>
              <a:rPr lang="en-GB" sz="1900" dirty="0" smtClean="0">
                <a:latin typeface="Arial"/>
                <a:cs typeface="Arial"/>
              </a:rPr>
              <a:t>final.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Πάτε πάλι πίσω στο </a:t>
            </a:r>
            <a:r>
              <a:rPr lang="en-GB" sz="1900" dirty="0" smtClean="0">
                <a:latin typeface="Arial"/>
                <a:cs typeface="Arial"/>
              </a:rPr>
              <a:t>LAST LINE MODE </a:t>
            </a:r>
            <a:r>
              <a:rPr lang="el-GR" sz="1900" dirty="0" smtClean="0">
                <a:latin typeface="Arial"/>
                <a:cs typeface="Arial"/>
              </a:rPr>
              <a:t>και πληκτρολογείτε</a:t>
            </a:r>
            <a:r>
              <a:rPr lang="en-GB" sz="1900" dirty="0" smtClean="0">
                <a:latin typeface="Arial"/>
                <a:cs typeface="Arial"/>
              </a:rPr>
              <a:t>:</a:t>
            </a:r>
          </a:p>
          <a:p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%s/5/final/g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substitute. </a:t>
            </a:r>
            <a:r>
              <a:rPr lang="el-GR" sz="1900" dirty="0" smtClean="0">
                <a:latin typeface="Arial"/>
                <a:cs typeface="Arial"/>
              </a:rPr>
              <a:t>Μεταξύ της πρώτης και δεύτερης 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εισάγετε τον ή τους χαρακτήρες που θέλετε να αντικατασταθούν, ενώ μεταξύ της δεύτερης και τρίτης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el-GR" sz="1900" dirty="0" smtClean="0">
                <a:latin typeface="Arial"/>
                <a:cs typeface="Arial"/>
              </a:rPr>
              <a:t> εισάγετε τον ή τους χαρακτήρες που θέλετε να αντικαταστήσουν τους πρώτους.</a:t>
            </a: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%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σημαίνει αντικατάσταση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σε όλες τις γραμμές</a:t>
            </a:r>
            <a:r>
              <a:rPr lang="en-GB" sz="1900" dirty="0" smtClean="0">
                <a:latin typeface="Arial"/>
                <a:cs typeface="Arial"/>
              </a:rPr>
              <a:t>. </a:t>
            </a:r>
            <a:r>
              <a:rPr lang="el-GR" sz="1900" dirty="0" smtClean="0">
                <a:latin typeface="Arial"/>
                <a:cs typeface="Arial"/>
              </a:rPr>
              <a:t>Αν θέλω αντικατάσταση από την γραμμή 1 έως την 3, αντί για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%</a:t>
            </a:r>
            <a:r>
              <a:rPr lang="el-GR" sz="1900" dirty="0" smtClean="0">
                <a:latin typeface="Arial"/>
                <a:cs typeface="Arial"/>
              </a:rPr>
              <a:t> 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βάζω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1,3</a:t>
            </a:r>
            <a:r>
              <a:rPr lang="el-GR" sz="1900" dirty="0" smtClean="0">
                <a:latin typeface="Arial"/>
                <a:cs typeface="Arial"/>
              </a:rPr>
              <a:t>. </a:t>
            </a:r>
            <a:r>
              <a:rPr lang="el-GR" sz="1900" dirty="0">
                <a:latin typeface="Arial"/>
                <a:cs typeface="Arial"/>
              </a:rPr>
              <a:t>Αν θέλω αντικατάσταση από την γραμμή </a:t>
            </a:r>
            <a:r>
              <a:rPr lang="el-GR" sz="1900" dirty="0" smtClean="0">
                <a:latin typeface="Arial"/>
                <a:cs typeface="Arial"/>
              </a:rPr>
              <a:t>3 </a:t>
            </a:r>
            <a:r>
              <a:rPr lang="el-GR" sz="1900" dirty="0">
                <a:latin typeface="Arial"/>
                <a:cs typeface="Arial"/>
              </a:rPr>
              <a:t>έως </a:t>
            </a:r>
            <a:r>
              <a:rPr lang="el-GR" sz="1900" dirty="0" smtClean="0">
                <a:latin typeface="Arial"/>
                <a:cs typeface="Arial"/>
              </a:rPr>
              <a:t>το τέλος, </a:t>
            </a:r>
            <a:r>
              <a:rPr lang="el-GR" sz="1900" dirty="0">
                <a:latin typeface="Arial"/>
                <a:cs typeface="Arial"/>
              </a:rPr>
              <a:t>αντί για </a:t>
            </a:r>
            <a:r>
              <a:rPr lang="el-GR" sz="1900" dirty="0">
                <a:solidFill>
                  <a:srgbClr val="FF0000"/>
                </a:solidFill>
                <a:latin typeface="Arial"/>
                <a:cs typeface="Arial"/>
              </a:rPr>
              <a:t>%</a:t>
            </a:r>
            <a:r>
              <a:rPr lang="el-GR" sz="1900" dirty="0">
                <a:latin typeface="Arial"/>
                <a:cs typeface="Arial"/>
              </a:rPr>
              <a:t> 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>
                <a:latin typeface="Arial"/>
                <a:cs typeface="Arial"/>
              </a:rPr>
              <a:t>βάζω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3,$</a:t>
            </a:r>
            <a:r>
              <a:rPr lang="el-GR" sz="1900" dirty="0" smtClean="0">
                <a:latin typeface="Arial"/>
                <a:cs typeface="Arial"/>
              </a:rPr>
              <a:t>. </a:t>
            </a:r>
          </a:p>
          <a:p>
            <a:r>
              <a:rPr lang="el-GR" sz="1900" dirty="0">
                <a:latin typeface="Arial"/>
                <a:cs typeface="Arial"/>
              </a:rPr>
              <a:t>Το </a:t>
            </a:r>
            <a:r>
              <a:rPr lang="en-GB" sz="19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global</a:t>
            </a:r>
            <a:r>
              <a:rPr lang="el-GR" sz="1900" dirty="0" smtClean="0">
                <a:latin typeface="Arial"/>
                <a:cs typeface="Arial"/>
              </a:rPr>
              <a:t>, δηλαδή αντικατάσταση περισσότερες από μια φορές στην ίδια γραμμή, εφόσον υπάρχει.</a:t>
            </a: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</a:t>
            </a:r>
            <a:r>
              <a:rPr lang="el-GR" sz="19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 δίχως να αποθηκεύσετε τις αλλαγές.</a:t>
            </a:r>
            <a:endParaRPr lang="el-GR" sz="19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900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48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6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νέο </a:t>
            </a:r>
            <a:r>
              <a:rPr lang="en-GB" sz="1800" dirty="0" smtClean="0">
                <a:latin typeface="Arial"/>
                <a:cs typeface="Arial"/>
              </a:rPr>
              <a:t>file</a:t>
            </a:r>
            <a:r>
              <a:rPr lang="el-GR" sz="1800" dirty="0" smtClean="0">
                <a:latin typeface="Arial"/>
                <a:cs typeface="Arial"/>
              </a:rPr>
              <a:t> με το δικό σας περιεχόμενο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χρησιμοποιήστε όλες τις προηγούμενες εντολές που μάθατε για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530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el-GR" sz="2800" dirty="0" smtClean="0">
                <a:latin typeface="Arial"/>
                <a:cs typeface="Arial"/>
              </a:rPr>
              <a:t> 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995" y="1033268"/>
            <a:ext cx="8229600" cy="445375"/>
          </a:xfrm>
        </p:spPr>
        <p:txBody>
          <a:bodyPr>
            <a:normAutofit/>
          </a:bodyPr>
          <a:lstStyle/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&gt; test2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496689" y="1860145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667847" y="2495145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453995" y="1860145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3995" y="4235656"/>
            <a:ext cx="8229600" cy="44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}’ test1 &gt; test2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2496689" y="5050363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3</a:t>
            </a:r>
            <a:endParaRPr lang="el-GR" dirty="0" smtClean="0">
              <a:latin typeface="Arial"/>
              <a:cs typeface="Arial"/>
            </a:endParaRPr>
          </a:p>
          <a:p>
            <a:pPr algn="ctr"/>
            <a:r>
              <a:rPr lang="el-GR" dirty="0" smtClean="0">
                <a:latin typeface="Arial"/>
                <a:cs typeface="Arial"/>
              </a:rPr>
              <a:t>Β4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667847" y="5685363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453995" y="5050363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998" y="4681031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test1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50099" y="4681031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test2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998" y="1480633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test1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650099" y="1490813"/>
            <a:ext cx="68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test2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87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Άσκηση 1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 fontScale="925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 (1</a:t>
            </a:r>
            <a:r>
              <a:rPr lang="el-GR" sz="1800" baseline="30000" dirty="0" smtClean="0">
                <a:latin typeface="Arial"/>
                <a:cs typeface="Arial"/>
              </a:rPr>
              <a:t>η</a:t>
            </a:r>
            <a:r>
              <a:rPr lang="el-GR" sz="1800" dirty="0" smtClean="0">
                <a:latin typeface="Arial"/>
                <a:cs typeface="Arial"/>
              </a:rPr>
              <a:t> στήλη όνομα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2η στήλη πόλη).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 μόνο τα ονόματα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</a:p>
          <a:p>
            <a:r>
              <a:rPr lang="en-GB" sz="1800" dirty="0" smtClean="0">
                <a:latin typeface="Arial"/>
                <a:cs typeface="Arial"/>
              </a:rPr>
              <a:t>To $1 </a:t>
            </a:r>
            <a:r>
              <a:rPr lang="el-GR" sz="1800" dirty="0" smtClean="0">
                <a:latin typeface="Arial"/>
                <a:cs typeface="Arial"/>
              </a:rPr>
              <a:t>σημαίνει ότι θέλετε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πρώτη στήλη του </a:t>
            </a:r>
            <a:r>
              <a:rPr lang="en-GB" sz="1800" dirty="0" smtClean="0">
                <a:latin typeface="Arial"/>
                <a:cs typeface="Arial"/>
              </a:rPr>
              <a:t>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θέλατε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δεύτερη στήλη, θα χρησιμοποιούσατε το </a:t>
            </a:r>
            <a:r>
              <a:rPr lang="en-GB" sz="1800" dirty="0" smtClean="0">
                <a:latin typeface="Arial"/>
                <a:cs typeface="Arial"/>
              </a:rPr>
              <a:t>$2.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 μια εντολή που να κάνει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τις δύο πρώτες στήλες.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τα ονόματα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πρώτη στήλη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test1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σύμβολο &gt; σημαίνει ότι το </a:t>
            </a:r>
            <a:r>
              <a:rPr lang="en-GB" sz="1800" dirty="0" smtClean="0">
                <a:latin typeface="Arial"/>
                <a:cs typeface="Arial"/>
              </a:rPr>
              <a:t>output </a:t>
            </a:r>
            <a:r>
              <a:rPr lang="el-GR" sz="1800" dirty="0" smtClean="0">
                <a:latin typeface="Arial"/>
                <a:cs typeface="Arial"/>
              </a:rPr>
              <a:t>από μια εντολή, αντί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οδηγείται μέσα σε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που μπορεί ήδη να υπάρχει, ή να μην υπάρχει και να δημιουργείται τώρα. Αν ο φάκελος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ήδη υπήρχε πριν την εντολή, το σύμβολο &gt; θα έκανε </a:t>
            </a:r>
            <a:r>
              <a:rPr lang="en-GB" sz="1800" dirty="0" smtClean="0">
                <a:latin typeface="Arial"/>
                <a:cs typeface="Arial"/>
              </a:rPr>
              <a:t>overwrite </a:t>
            </a:r>
            <a:r>
              <a:rPr lang="el-GR" sz="1800" dirty="0" smtClean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χρησιμοποιώντας όμως το σύμβολο &gt;&gt; αντί για &gt;</a:t>
            </a:r>
          </a:p>
          <a:p>
            <a:r>
              <a:rPr lang="el-GR" sz="1800" dirty="0">
                <a:latin typeface="Arial"/>
                <a:cs typeface="Arial"/>
              </a:rPr>
              <a:t>Δείτε </a:t>
            </a:r>
            <a:r>
              <a:rPr lang="el-GR" sz="1800" dirty="0" smtClean="0">
                <a:latin typeface="Arial"/>
                <a:cs typeface="Arial"/>
              </a:rPr>
              <a:t>πάλι τα </a:t>
            </a:r>
            <a:r>
              <a:rPr lang="el-GR" sz="1800" dirty="0">
                <a:latin typeface="Arial"/>
                <a:cs typeface="Arial"/>
              </a:rPr>
              <a:t>περιεχόμενα του </a:t>
            </a:r>
            <a:r>
              <a:rPr lang="en-GB" sz="1800" dirty="0" err="1">
                <a:latin typeface="Arial"/>
                <a:cs typeface="Arial"/>
              </a:rPr>
              <a:t>names.txt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. Τι συνέβη τώρα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Τι γίνεται όταν χρησιμοποιώ το &gt;&gt;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824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terminal)</a:t>
            </a:r>
            <a:r>
              <a:rPr lang="el-GR" sz="1800" dirty="0" smtClean="0">
                <a:latin typeface="Arial"/>
                <a:cs typeface="Arial"/>
              </a:rPr>
              <a:t> μόνο τις πόλεις (δεύτερη στήλη)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</a:t>
            </a:r>
            <a:r>
              <a:rPr lang="el-GR" sz="1800" dirty="0" smtClean="0">
                <a:latin typeface="Arial"/>
                <a:cs typeface="Arial"/>
              </a:rPr>
              <a:t> τι εντολή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</a:t>
            </a:r>
            <a:r>
              <a:rPr lang="el-GR" sz="1800" dirty="0">
                <a:latin typeface="Arial"/>
                <a:cs typeface="Arial"/>
              </a:rPr>
              <a:t>τις πόλεις (δεύτερη στήλη)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που υπάρχουν μέσα στο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Τι 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38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paste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Επικόληση δύο αρχείων γραμμή προς γραμμή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2464007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Θέλετε να ενώσετε τα δύο </a:t>
            </a:r>
            <a:r>
              <a:rPr lang="en-GB" sz="1800" dirty="0" smtClean="0">
                <a:latin typeface="Arial"/>
                <a:cs typeface="Arial"/>
              </a:rPr>
              <a:t>files (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&amp;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(</a:t>
            </a:r>
            <a:r>
              <a:rPr lang="el-GR" sz="1800" dirty="0">
                <a:latin typeface="Arial"/>
                <a:cs typeface="Arial"/>
              </a:rPr>
              <a:t>το ένα δίπλα στο άλλο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σε ένα νέο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n-GB" sz="1800" dirty="0" smtClean="0">
                <a:latin typeface="Arial"/>
                <a:cs typeface="Arial"/>
              </a:rPr>
              <a:t>. </a:t>
            </a:r>
            <a:r>
              <a:rPr lang="el-GR" sz="1800" dirty="0" smtClean="0">
                <a:latin typeface="Arial"/>
                <a:cs typeface="Arial"/>
              </a:rPr>
              <a:t>Πληκτρολογείστε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paste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cities.txt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merged_paste.txt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για να καταλάβετε τι συνέβη.</a:t>
            </a: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αλλά με αντιστροφή της σειράς των ονομάτων των 2 </a:t>
            </a:r>
            <a:r>
              <a:rPr lang="en-GB" sz="1800" dirty="0" smtClean="0">
                <a:latin typeface="Arial"/>
                <a:cs typeface="Arial"/>
              </a:rPr>
              <a:t>files. </a:t>
            </a:r>
            <a:r>
              <a:rPr lang="el-GR" sz="1800" dirty="0" smtClean="0">
                <a:latin typeface="Arial"/>
                <a:cs typeface="Arial"/>
              </a:rPr>
              <a:t>Δείτε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πάλι </a:t>
            </a:r>
            <a:r>
              <a:rPr lang="el-GR" sz="1800" dirty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για να καταλάβετε τι συνέβη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Μπορούμε να επικολήσουμε περισσότερα από 2 αρχεία μαζί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>
              <a:latin typeface="Arial"/>
              <a:cs typeface="Arial"/>
            </a:endParaRPr>
          </a:p>
          <a:p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029368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3066716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B4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264526" y="4344737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285873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8" name="Plus 7"/>
          <p:cNvSpPr/>
          <p:nvPr/>
        </p:nvSpPr>
        <p:spPr>
          <a:xfrm>
            <a:off x="2406316" y="4291265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287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289907"/>
          </a:xfrm>
        </p:spPr>
        <p:txBody>
          <a:bodyPr/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f1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τρείς σειρές, όπου στην πρώτη στήλη έχετε έναν αύξοντα αριθμό, στην δεύτερη στήλη έχετε ένα όνομα.</a:t>
            </a:r>
          </a:p>
          <a:p>
            <a:r>
              <a:rPr lang="el-GR" sz="1800" dirty="0">
                <a:latin typeface="Arial"/>
                <a:cs typeface="Arial"/>
              </a:rPr>
              <a:t>Δημιουργείστε ένα </a:t>
            </a:r>
            <a:r>
              <a:rPr lang="el-GR" sz="1800" dirty="0" smtClean="0">
                <a:latin typeface="Arial"/>
                <a:cs typeface="Arial"/>
              </a:rPr>
              <a:t>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</a:t>
            </a:r>
            <a:r>
              <a:rPr lang="el-GR" sz="1800" dirty="0" smtClean="0">
                <a:latin typeface="Arial"/>
                <a:cs typeface="Arial"/>
              </a:rPr>
              <a:t>2,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τρεις σειρές, όπου στην πρώτη στήλη έχετε έναν αύξοντα αριθμό, στην δεύτερη στήλη έχετε </a:t>
            </a:r>
            <a:r>
              <a:rPr lang="el-GR" sz="1800" dirty="0" smtClean="0">
                <a:latin typeface="Arial"/>
                <a:cs typeface="Arial"/>
              </a:rPr>
              <a:t>μια πόλη.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join f1 f2 &gt; f3</a:t>
            </a:r>
          </a:p>
          <a:p>
            <a:r>
              <a:rPr lang="el-GR" sz="1800" dirty="0" smtClean="0">
                <a:latin typeface="Arial"/>
                <a:cs typeface="Arial"/>
              </a:rPr>
              <a:t>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για να καταλάβετε τι συνέβη.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join </a:t>
            </a:r>
            <a:r>
              <a:rPr lang="el-GR" sz="1800" dirty="0" smtClean="0">
                <a:latin typeface="Arial"/>
                <a:cs typeface="Arial"/>
              </a:rPr>
              <a:t>χρησιμοποιεί από κάθε </a:t>
            </a:r>
            <a:r>
              <a:rPr lang="en-GB" sz="1800" dirty="0" smtClean="0">
                <a:latin typeface="Arial"/>
                <a:cs typeface="Arial"/>
              </a:rPr>
              <a:t>input file </a:t>
            </a:r>
            <a:r>
              <a:rPr lang="el-GR" sz="1800" dirty="0" smtClean="0">
                <a:latin typeface="Arial"/>
                <a:cs typeface="Arial"/>
              </a:rPr>
              <a:t>τα στοιχεία της πρώτης στήλης ως κλειδιά και ενώνει γραμμές από δύο </a:t>
            </a:r>
            <a:r>
              <a:rPr lang="en-GB" sz="1800" dirty="0" smtClean="0">
                <a:latin typeface="Arial"/>
                <a:cs typeface="Arial"/>
              </a:rPr>
              <a:t>files </a:t>
            </a:r>
            <a:r>
              <a:rPr lang="el-GR" sz="1800" dirty="0" smtClean="0">
                <a:latin typeface="Arial"/>
                <a:cs typeface="Arial"/>
              </a:rPr>
              <a:t>όταν έχουν το ίδιο κλειδί.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457200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852736" y="5521158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5681579" y="4866105"/>
            <a:ext cx="2625715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7" name="Plus 6"/>
          <p:cNvSpPr/>
          <p:nvPr/>
        </p:nvSpPr>
        <p:spPr>
          <a:xfrm>
            <a:off x="2406316" y="5467686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3109494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6238" y="4492296"/>
            <a:ext cx="377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f1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90320" y="4496773"/>
            <a:ext cx="377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f3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727050" y="4496773"/>
            <a:ext cx="377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f</a:t>
            </a:r>
            <a:r>
              <a:rPr lang="el-GR" dirty="0" smtClean="0">
                <a:latin typeface="Arial"/>
                <a:cs typeface="Arial"/>
              </a:rPr>
              <a:t>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0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Εντολές του </a:t>
            </a:r>
            <a:r>
              <a:rPr lang="en-GB" dirty="0" smtClean="0">
                <a:latin typeface="Arial"/>
                <a:cs typeface="Arial"/>
              </a:rPr>
              <a:t>Linux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1367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816749"/>
          </a:xfrm>
        </p:spPr>
        <p:txBody>
          <a:bodyPr/>
          <a:lstStyle/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join f1 f2 &gt; f3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457200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A0	XXX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852736" y="2192421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681579" y="1537368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8" name="Plus 7"/>
          <p:cNvSpPr/>
          <p:nvPr/>
        </p:nvSpPr>
        <p:spPr>
          <a:xfrm>
            <a:off x="2406316" y="2138949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3109494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  <a:p>
            <a:r>
              <a:rPr lang="en-GB" dirty="0" smtClean="0">
                <a:latin typeface="Arial"/>
                <a:cs typeface="Arial"/>
              </a:rPr>
              <a:t>A4	XXX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457200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852736" y="4550610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5681579" y="3895557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13" name="Plus 12"/>
          <p:cNvSpPr/>
          <p:nvPr/>
        </p:nvSpPr>
        <p:spPr>
          <a:xfrm>
            <a:off x="2406316" y="4497138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4" name="Folded Corner 13"/>
          <p:cNvSpPr/>
          <p:nvPr/>
        </p:nvSpPr>
        <p:spPr>
          <a:xfrm>
            <a:off x="3109494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217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 &amp; sort: </a:t>
            </a:r>
            <a:r>
              <a:rPr lang="el-GR" sz="2800" dirty="0" smtClean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5205017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Πειραματιστείτε με τα 2 </a:t>
            </a:r>
            <a:r>
              <a:rPr lang="en-GB" sz="1800" dirty="0" smtClean="0">
                <a:latin typeface="Arial"/>
                <a:cs typeface="Arial"/>
              </a:rPr>
              <a:t>files f1 &amp; f2 </a:t>
            </a:r>
            <a:r>
              <a:rPr lang="el-GR" sz="1800" dirty="0" smtClean="0">
                <a:latin typeface="Arial"/>
                <a:cs typeface="Arial"/>
              </a:rPr>
              <a:t>και αλλάξτε την σειρά των γραμμών στο ένα από τα δύο και εκτελέστε πάλι το </a:t>
            </a:r>
            <a:r>
              <a:rPr lang="en-GB" sz="1800" dirty="0" smtClean="0">
                <a:latin typeface="Arial"/>
                <a:cs typeface="Arial"/>
              </a:rPr>
              <a:t>join</a:t>
            </a:r>
            <a:r>
              <a:rPr lang="el-GR" sz="1800" dirty="0" smtClean="0">
                <a:latin typeface="Arial"/>
                <a:cs typeface="Arial"/>
              </a:rPr>
              <a:t> για να δείτε πως συμπεριφέρεται. 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Εκτελέστε τις εντολές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sort f1 &gt; f1a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sort f2 &gt; f2a</a:t>
            </a: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</a:t>
            </a:r>
            <a:r>
              <a:rPr lang="en-GB" sz="1800" dirty="0" smtClean="0">
                <a:latin typeface="Arial"/>
                <a:cs typeface="Arial"/>
              </a:rPr>
              <a:t> f1a &amp; f2a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. Τι έκανε το </a:t>
            </a:r>
            <a:r>
              <a:rPr lang="en-GB" sz="1800" dirty="0" smtClean="0">
                <a:latin typeface="Arial"/>
                <a:cs typeface="Arial"/>
              </a:rPr>
              <a:t>sort;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Εκτελέστε πάλι </a:t>
            </a:r>
            <a:r>
              <a:rPr lang="en-GB" sz="1800" dirty="0" smtClean="0">
                <a:latin typeface="Arial"/>
                <a:cs typeface="Arial"/>
              </a:rPr>
              <a:t>join, </a:t>
            </a:r>
            <a:r>
              <a:rPr lang="el-GR" sz="1800" dirty="0" smtClean="0">
                <a:latin typeface="Arial"/>
                <a:cs typeface="Arial"/>
              </a:rPr>
              <a:t>αλλά αυτή την φορά για τα </a:t>
            </a:r>
            <a:r>
              <a:rPr lang="en-GB" sz="1800" dirty="0" smtClean="0">
                <a:latin typeface="Arial"/>
                <a:cs typeface="Arial"/>
              </a:rPr>
              <a:t>f1a &amp; f2a. </a:t>
            </a:r>
            <a:r>
              <a:rPr lang="el-GR" sz="1800" dirty="0" smtClean="0">
                <a:latin typeface="Arial"/>
                <a:cs typeface="Arial"/>
              </a:rPr>
              <a:t>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Όπως καταλάβατε, για να γίνει σωστά το</a:t>
            </a:r>
            <a:r>
              <a:rPr lang="en-GB" sz="1800" dirty="0" smtClean="0">
                <a:latin typeface="Arial"/>
                <a:cs typeface="Arial"/>
              </a:rPr>
              <a:t> join </a:t>
            </a:r>
            <a:r>
              <a:rPr lang="el-GR" sz="1800" dirty="0" smtClean="0">
                <a:latin typeface="Arial"/>
                <a:cs typeface="Arial"/>
              </a:rPr>
              <a:t>θα πρέπει να έχει προηγηθεί </a:t>
            </a:r>
            <a:r>
              <a:rPr lang="en-GB" sz="1800" dirty="0" smtClean="0">
                <a:latin typeface="Arial"/>
                <a:cs typeface="Arial"/>
              </a:rPr>
              <a:t>sort.</a:t>
            </a:r>
          </a:p>
          <a:p>
            <a:endParaRPr lang="en-GB" sz="1800" dirty="0"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>
                <a:latin typeface="Arial"/>
                <a:cs typeface="Arial"/>
              </a:rPr>
              <a:t>Πειραματιστείτε με τα 2 </a:t>
            </a:r>
            <a:r>
              <a:rPr lang="en-GB" sz="1800" dirty="0">
                <a:latin typeface="Arial"/>
                <a:cs typeface="Arial"/>
              </a:rPr>
              <a:t>files </a:t>
            </a:r>
            <a:r>
              <a:rPr lang="en-GB" sz="1800" dirty="0" smtClean="0">
                <a:latin typeface="Arial"/>
                <a:cs typeface="Arial"/>
              </a:rPr>
              <a:t>f1</a:t>
            </a:r>
            <a:r>
              <a:rPr lang="el-GR" sz="1800" dirty="0" smtClean="0">
                <a:latin typeface="Arial"/>
                <a:cs typeface="Arial"/>
              </a:rPr>
              <a:t>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dirty="0">
                <a:latin typeface="Arial"/>
                <a:cs typeface="Arial"/>
              </a:rPr>
              <a:t>&amp; </a:t>
            </a:r>
            <a:r>
              <a:rPr lang="en-GB" sz="1800" dirty="0" smtClean="0">
                <a:latin typeface="Arial"/>
                <a:cs typeface="Arial"/>
              </a:rPr>
              <a:t>f2</a:t>
            </a:r>
            <a:r>
              <a:rPr lang="el-GR" sz="1800" dirty="0" smtClean="0">
                <a:latin typeface="Arial"/>
                <a:cs typeface="Arial"/>
              </a:rPr>
              <a:t>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και </a:t>
            </a:r>
            <a:r>
              <a:rPr lang="el-GR" sz="1800" dirty="0" smtClean="0">
                <a:latin typeface="Arial"/>
                <a:cs typeface="Arial"/>
              </a:rPr>
              <a:t>προσθέστε μια νέα σειρά </a:t>
            </a:r>
            <a:r>
              <a:rPr lang="el-GR" sz="1800" dirty="0">
                <a:latin typeface="Arial"/>
                <a:cs typeface="Arial"/>
              </a:rPr>
              <a:t>στο ένα και εκτελέστε πάλι το </a:t>
            </a:r>
            <a:r>
              <a:rPr lang="en-GB" sz="1800" dirty="0">
                <a:latin typeface="Arial"/>
                <a:cs typeface="Arial"/>
              </a:rPr>
              <a:t>join</a:t>
            </a:r>
            <a:r>
              <a:rPr lang="el-GR" sz="1800" dirty="0">
                <a:latin typeface="Arial"/>
                <a:cs typeface="Arial"/>
              </a:rPr>
              <a:t> για να δείτε πως συμπεριφέρεται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294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082863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Σας δίνεται ένα αρχείο (</a:t>
            </a:r>
            <a:r>
              <a:rPr lang="en-GB" sz="1800" dirty="0" err="1" smtClean="0">
                <a:latin typeface="Arial"/>
                <a:cs typeface="Arial"/>
              </a:rPr>
              <a:t>BioGrid_interactions.txt</a:t>
            </a:r>
            <a:r>
              <a:rPr lang="el-GR" sz="1800" dirty="0" smtClean="0">
                <a:latin typeface="Arial"/>
                <a:cs typeface="Arial"/>
              </a:rPr>
              <a:t>) που περιέχει πρωτεϊνικές και γενετικές αλληλεπιδράσεις από τον πολύ καλά μελετημένο οργανισμό μοντέλο </a:t>
            </a:r>
            <a:r>
              <a:rPr lang="en-GB" sz="1800" dirty="0" smtClean="0">
                <a:latin typeface="Arial"/>
                <a:cs typeface="Arial"/>
              </a:rPr>
              <a:t>S. </a:t>
            </a:r>
            <a:r>
              <a:rPr lang="en-GB" sz="1800" dirty="0" err="1" smtClean="0">
                <a:latin typeface="Arial"/>
                <a:cs typeface="Arial"/>
              </a:rPr>
              <a:t>cerevisiae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ζυμομύκητας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Στην μία στήλη αναγράφεται το όνομα του ενός γονιδίου/πρωτεΐνης και στην δεύτερη στήλη το όνομα του άλλου </a:t>
            </a:r>
            <a:r>
              <a:rPr lang="el-GR" sz="1800" dirty="0">
                <a:latin typeface="Arial"/>
                <a:cs typeface="Arial"/>
              </a:rPr>
              <a:t>γονιδίου/πρωτεΐνης</a:t>
            </a:r>
            <a:r>
              <a:rPr lang="el-GR" sz="1800" dirty="0" smtClean="0">
                <a:latin typeface="Arial"/>
                <a:cs typeface="Arial"/>
              </a:rPr>
              <a:t>. Ένα γονίδιο/πρωτεΐνη είναι δυνατόν να έχει περισσότερες από μια αλληλεπιδράσεις. Στην τρίτη στήλη αναγράφεται η πειραματική μέθοδος εντοπισμού.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Στην τέταρτη στήλη το είδος της αλληλεπίδραση</a:t>
            </a:r>
            <a:r>
              <a:rPr lang="el-GR" sz="1800" dirty="0">
                <a:latin typeface="Arial"/>
                <a:cs typeface="Arial"/>
              </a:rPr>
              <a:t>ς</a:t>
            </a:r>
            <a:r>
              <a:rPr lang="el-GR" sz="1800" dirty="0" smtClean="0">
                <a:latin typeface="Arial"/>
                <a:cs typeface="Arial"/>
              </a:rPr>
              <a:t> (γενετική/φυσική). Είναι δυνατόν μια αλληλεπίδραση να έχει εντοπιστεί με περισσότερες από μια μεθόδους.</a:t>
            </a:r>
          </a:p>
          <a:p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505385" y="4431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Gene_name1	Gene_name2	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Experim_method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		genetic/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physical_interaction</a:t>
            </a:r>
            <a:endParaRPr lang="en-US" sz="16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</a:t>
            </a:r>
            <a:r>
              <a:rPr lang="en-US" dirty="0" err="1" smtClean="0">
                <a:latin typeface="Arial"/>
                <a:cs typeface="Arial"/>
              </a:rPr>
              <a:t>immuniprecipitation</a:t>
            </a:r>
            <a:r>
              <a:rPr lang="en-US" dirty="0" smtClean="0">
                <a:latin typeface="Arial"/>
                <a:cs typeface="Arial"/>
              </a:rPr>
              <a:t>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Gene_3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Gene_3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41423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Συνδυαστική Άσκηση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059" y="3422948"/>
            <a:ext cx="8229600" cy="2365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Βρείτε με τις κατάλληλες εντολές του </a:t>
            </a:r>
            <a:r>
              <a:rPr lang="en-GB" sz="1800" dirty="0" smtClean="0">
                <a:latin typeface="Arial"/>
                <a:cs typeface="Arial"/>
              </a:rPr>
              <a:t>Linux</a:t>
            </a:r>
            <a:r>
              <a:rPr lang="en-GB" sz="1800" dirty="0">
                <a:latin typeface="Arial"/>
                <a:cs typeface="Arial"/>
              </a:rPr>
              <a:t>: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πόσες αλληλεπιδράσεις υπάρχουν συνολικά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πόσες μοναδικές αλληλεπιδράσεις (ασχέτως πειραματικής μεθόδου) υπάρχουν συνολικά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πόσα μοναδικά γονίδια/πρωτεΐνες υπάρχουν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πόσες διαφορετικές πειραματικές μέθοδοι εντοπισμού αναγράφονται στο αρχείο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770079" y="1129622"/>
            <a:ext cx="7982580" cy="187890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Gene_name1	Gene_name2	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Experim_method</a:t>
            </a:r>
            <a:r>
              <a:rPr lang="en-US" sz="1600" b="1" dirty="0" smtClean="0">
                <a:solidFill>
                  <a:srgbClr val="FF0000"/>
                </a:solidFill>
                <a:latin typeface="Arial"/>
                <a:cs typeface="Arial"/>
              </a:rPr>
              <a:t>		genetic/</a:t>
            </a:r>
            <a:r>
              <a:rPr lang="en-US" sz="1600" b="1" dirty="0" err="1" smtClean="0">
                <a:solidFill>
                  <a:srgbClr val="FF0000"/>
                </a:solidFill>
                <a:latin typeface="Arial"/>
                <a:cs typeface="Arial"/>
              </a:rPr>
              <a:t>physical_interaction</a:t>
            </a:r>
            <a:endParaRPr lang="en-US" sz="16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Gene_2		</a:t>
            </a:r>
            <a:r>
              <a:rPr lang="en-US" dirty="0" err="1" smtClean="0">
                <a:latin typeface="Arial"/>
                <a:cs typeface="Arial"/>
              </a:rPr>
              <a:t>immuniprecipitation</a:t>
            </a:r>
            <a:r>
              <a:rPr lang="en-US" dirty="0" smtClean="0">
                <a:latin typeface="Arial"/>
                <a:cs typeface="Arial"/>
              </a:rPr>
              <a:t>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Gene_3		Y2H					physical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Gene_3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r>
              <a:rPr lang="en-US" dirty="0" smtClean="0">
                <a:latin typeface="Arial"/>
                <a:cs typeface="Arial"/>
              </a:rPr>
              <a:t>Gene_1		Gene_4		</a:t>
            </a:r>
            <a:r>
              <a:rPr lang="en-US" dirty="0" err="1" smtClean="0">
                <a:latin typeface="Arial"/>
                <a:cs typeface="Arial"/>
              </a:rPr>
              <a:t>synthetic_lethal</a:t>
            </a:r>
            <a:r>
              <a:rPr lang="en-US" dirty="0" smtClean="0">
                <a:latin typeface="Arial"/>
                <a:cs typeface="Arial"/>
              </a:rPr>
              <a:t>		genetic</a:t>
            </a:r>
          </a:p>
          <a:p>
            <a:pPr algn="just"/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67102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235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GB" dirty="0" err="1" smtClean="0"/>
              <a:t>grep</a:t>
            </a:r>
            <a:r>
              <a:rPr lang="en-GB" dirty="0" smtClean="0"/>
              <a:t> –</a:t>
            </a:r>
            <a:r>
              <a:rPr lang="el-GR" dirty="0" smtClean="0"/>
              <a:t> αναζήτηση μοτίβων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675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μας επιτρέπει να δούμε/αποσπάσουμε μια γραμμή από ένα αρχείο που περιέχει μια συγκεκριμένη λέξη ή σειρά χαρακτήρων.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Θεωρείται από τις πιο χρήσιμες εντολές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Linux/Unix.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παράδειγμα, έχουμε ένα αρχείο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όνομα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με 6 γραμμές και 3 στήλες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αύξων αριθμό, όνομα, πόλη).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Θέλουμε να δούμε στο τερματικό ποιές γραμμές περιέχουν τους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Πρώτα δημιουργήστε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596558" y="4232336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136571" y="5047435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3761311" y="4309674"/>
            <a:ext cx="2228900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0921" y="4634347"/>
            <a:ext cx="1588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endParaRPr lang="en-US" dirty="0" smtClean="0"/>
          </a:p>
          <a:p>
            <a:r>
              <a:rPr lang="en-US" dirty="0" smtClean="0"/>
              <a:t>6 </a:t>
            </a:r>
            <a:r>
              <a:rPr lang="en-US" dirty="0" err="1" smtClean="0"/>
              <a:t>giorgos</a:t>
            </a:r>
            <a:r>
              <a:rPr lang="en-US" dirty="0" smtClean="0"/>
              <a:t>	</a:t>
            </a:r>
            <a:r>
              <a:rPr lang="en-US" dirty="0" err="1" smtClean="0"/>
              <a:t>volos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95396" y="3886491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382" y="3920072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6558" y="6376661"/>
            <a:ext cx="83971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ποιά εντολή θα πάνε τα αποτελέσματα του παραπάνω </a:t>
            </a:r>
            <a:r>
              <a:rPr lang="en-GB" dirty="0" err="1" smtClean="0">
                <a:latin typeface="Arial"/>
                <a:cs typeface="Arial"/>
              </a:rPr>
              <a:t>grep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err="1" smtClean="0">
                <a:latin typeface="Arial"/>
                <a:cs typeface="Arial"/>
              </a:rPr>
              <a:t>file_out</a:t>
            </a:r>
            <a:r>
              <a:rPr lang="en-GB" dirty="0">
                <a:latin typeface="Arial"/>
                <a:cs typeface="Arial"/>
              </a:rPr>
              <a:t>;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696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παρακάτω εντολή θα εντοπιστούν οι γραμμές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4 &amp; 5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596558" y="2320163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136571" y="3135262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3761310" y="2397501"/>
            <a:ext cx="2941467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0921" y="2722174"/>
            <a:ext cx="2198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4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athina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5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anna</a:t>
            </a:r>
            <a:r>
              <a:rPr lang="en-GB" dirty="0" smtClean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xanthi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95396" y="197431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382" y="200789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2661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w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71689"/>
            <a:ext cx="878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τροποποιήστε την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τροποποιημένο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 οι γραμμές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774853" y="2718342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794643" y="3533441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419382" y="2795680"/>
            <a:ext cx="3299396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78993" y="3120353"/>
            <a:ext cx="31937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3	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r>
              <a:rPr lang="en-GB" dirty="0" smtClean="0">
                <a:latin typeface="Arial"/>
                <a:cs typeface="Arial"/>
              </a:rPr>
              <a:t>		</a:t>
            </a:r>
            <a:r>
              <a:rPr lang="en-GB" dirty="0" err="1" smtClean="0">
                <a:latin typeface="Arial"/>
                <a:cs typeface="Arial"/>
              </a:rPr>
              <a:t>larisa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6</a:t>
            </a:r>
            <a:r>
              <a:rPr lang="el-GR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giorgos2		</a:t>
            </a:r>
            <a:r>
              <a:rPr lang="en-GB" dirty="0" err="1" smtClean="0">
                <a:latin typeface="Arial"/>
                <a:cs typeface="Arial"/>
              </a:rPr>
              <a:t>volos</a:t>
            </a:r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44249" y="2372497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77454" y="240607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7074" y="5156577"/>
            <a:ext cx="878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όμως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w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λέμε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να εντοπίσει τις γραμμές όπου το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ως ολόκληρη λέξη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οπότε τώρα θα εντοπιστεί μόνο η γραμμή 3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–w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334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ded Corner 9"/>
          <p:cNvSpPr/>
          <p:nvPr/>
        </p:nvSpPr>
        <p:spPr>
          <a:xfrm>
            <a:off x="4994730" y="4435986"/>
            <a:ext cx="2836588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924421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n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και ο αριθμός της γραμμής που εντοπίστηκε από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βοήθεια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awk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σώστε την δεύτερη στήλη (ονόματα) και την τρίτη στήλη (πόλεις) σε ένα νέο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file1_2c3c.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 η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 γραμμή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επιπλέον θα εμφανιστούν και τα νούμερα των γραμμών.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Εκτελέστε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-n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_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2c3c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&gt;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94730" y="4793482"/>
            <a:ext cx="2643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: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:giorgos2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1135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ile1_2c3c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34094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file2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1297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για περισσότερα του ενός αρχεία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2718" y="1214902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Τροποποιείστε τα αρχεία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&amp; file2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στην εικόνα παρακάτω, 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 θέλουμε να δούμε και στα δύο αρχεία ποιές γραμμές έχουν το όνομα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 file2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Όσα αρχεία θέλουμε να ψάξουμε τα γράφουμε στη σειρά, το ένα μετά το άλλο.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33073" y="4519770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1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2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3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4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	</a:t>
            </a: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489000" y="5336043"/>
            <a:ext cx="278498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5940172" y="4513821"/>
            <a:ext cx="3053494" cy="2020464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3715" y="4838494"/>
            <a:ext cx="24207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ile1: 3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larisa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ile1: 6 </a:t>
            </a:r>
            <a:r>
              <a:rPr lang="en-US" dirty="0" err="1" smtClean="0"/>
              <a:t>giorgos</a:t>
            </a:r>
            <a:r>
              <a:rPr lang="en-US" dirty="0" smtClean="0"/>
              <a:t>	 </a:t>
            </a:r>
            <a:r>
              <a:rPr lang="en-US" dirty="0" err="1" smtClean="0"/>
              <a:t>volos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ile2: 7 </a:t>
            </a:r>
            <a:r>
              <a:rPr lang="en-US" dirty="0" err="1" smtClean="0"/>
              <a:t>giorgos</a:t>
            </a:r>
            <a:r>
              <a:rPr lang="en-US" dirty="0" smtClean="0"/>
              <a:t> </a:t>
            </a:r>
            <a:r>
              <a:rPr lang="en-US" dirty="0" err="1" smtClean="0"/>
              <a:t>athina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1269" y="4151088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45971" y="4170949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2" name="Folded Corner 11"/>
          <p:cNvSpPr/>
          <p:nvPr/>
        </p:nvSpPr>
        <p:spPr>
          <a:xfrm>
            <a:off x="2845594" y="4506665"/>
            <a:ext cx="2445930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lain" startAt="7"/>
            </a:pP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342900" indent="-342900">
              <a:buAutoNum type="arabicPlain" startAt="7"/>
            </a:pPr>
            <a:r>
              <a:rPr lang="en-GB" dirty="0" err="1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nna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patra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44432" y="4160820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902" y="1049236"/>
            <a:ext cx="8703763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Ένα αρχείο μπορούμε να το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Διαβάσουμε (</a:t>
            </a:r>
            <a:r>
              <a:rPr lang="en-GB" dirty="0" smtClean="0">
                <a:latin typeface="Arial"/>
                <a:cs typeface="Arial"/>
              </a:rPr>
              <a:t>read)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Τροποποιήσουμε</a:t>
            </a:r>
            <a:r>
              <a:rPr lang="en-GB" dirty="0" smtClean="0">
                <a:latin typeface="Arial"/>
                <a:cs typeface="Arial"/>
              </a:rPr>
              <a:t> (write)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Εκτελέσουμε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αν </a:t>
            </a:r>
            <a:r>
              <a:rPr lang="el-GR" dirty="0">
                <a:latin typeface="Arial"/>
                <a:cs typeface="Arial"/>
              </a:rPr>
              <a:t>είναι πρόγραμμα</a:t>
            </a:r>
            <a:r>
              <a:rPr lang="en-GB" dirty="0" smtClean="0">
                <a:latin typeface="Arial"/>
                <a:cs typeface="Arial"/>
              </a:rPr>
              <a:t> (execute)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μόνο για μια από τις παραπάνω τρεις ενέργειες (διάβασμα, τροποποίηση, εκτέλεση), ή για οποι</a:t>
            </a:r>
            <a:r>
              <a:rPr lang="en-GB" dirty="0" smtClean="0">
                <a:latin typeface="Arial"/>
                <a:cs typeface="Arial"/>
              </a:rPr>
              <a:t>o</a:t>
            </a:r>
            <a:r>
              <a:rPr lang="el-GR" dirty="0" smtClean="0">
                <a:latin typeface="Arial"/>
                <a:cs typeface="Arial"/>
              </a:rPr>
              <a:t>δήποτε συνδυασμό τους.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Linux, </a:t>
            </a:r>
            <a:r>
              <a:rPr lang="el-GR" dirty="0" smtClean="0">
                <a:latin typeface="Arial"/>
                <a:cs typeface="Arial"/>
              </a:rPr>
              <a:t>υπάρχει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), η ομάδα</a:t>
            </a:r>
            <a:r>
              <a:rPr lang="en-GB" dirty="0" smtClean="0">
                <a:latin typeface="Arial"/>
                <a:cs typeface="Arial"/>
              </a:rPr>
              <a:t> (group)</a:t>
            </a:r>
            <a:r>
              <a:rPr lang="el-GR" dirty="0" smtClean="0">
                <a:latin typeface="Arial"/>
                <a:cs typeface="Arial"/>
              </a:rPr>
              <a:t>, οι υπόλοιποι</a:t>
            </a:r>
            <a:r>
              <a:rPr lang="en-GB" dirty="0" smtClean="0">
                <a:latin typeface="Arial"/>
                <a:cs typeface="Arial"/>
              </a:rPr>
              <a:t> (others)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για συγκεκριμένες ενέργειες από τον χρήστη και προσβάσιμο για συγκεκριμένες ενέργειες από την ομάδα ή από τους υπόλοιπους. Με αυτό τον τρόπο ελέγχουμε τα δικαιώματα που έχει ο καθένας στο συγκεκριμένο αρχείο.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μπορούμε να δούμε τι δικαιώματα έχει ο καθένας πάνω στα αρχεία ενός καταλόγου.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Πρώτα φαίνονται τα δικαιώματα του χρήστη, μετά της ομάδας, μετά των υπολοίπων. Τα δικαιώματα για τον καθένα εμφανίζονται με την σειρά </a:t>
            </a:r>
            <a:r>
              <a:rPr lang="en-GB" dirty="0" smtClean="0">
                <a:latin typeface="Arial"/>
                <a:cs typeface="Arial"/>
              </a:rPr>
              <a:t>read/write/execute</a:t>
            </a:r>
            <a:r>
              <a:rPr lang="el-GR" dirty="0" smtClean="0">
                <a:latin typeface="Arial"/>
                <a:cs typeface="Arial"/>
              </a:rPr>
              <a:t>, χρησιμοποιώντας τα σύμβολα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r w x </a:t>
            </a:r>
            <a:r>
              <a:rPr lang="el-GR" dirty="0" smtClean="0">
                <a:latin typeface="Arial"/>
                <a:cs typeface="Arial"/>
              </a:rPr>
              <a:t>αντίστοιχα</a:t>
            </a:r>
            <a:r>
              <a:rPr lang="en-GB" dirty="0" smtClean="0">
                <a:latin typeface="Arial"/>
                <a:cs typeface="Arial"/>
              </a:rPr>
              <a:t>.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150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>
                <a:latin typeface="Arial"/>
                <a:cs typeface="Arial"/>
              </a:rPr>
              <a:t>g</a:t>
            </a:r>
            <a:r>
              <a:rPr lang="en-GB" sz="2800" dirty="0" err="1" smtClean="0">
                <a:latin typeface="Arial"/>
                <a:cs typeface="Arial"/>
              </a:rPr>
              <a:t>rep</a:t>
            </a:r>
            <a:r>
              <a:rPr lang="en-GB" sz="2800" dirty="0" smtClean="0">
                <a:latin typeface="Arial"/>
                <a:cs typeface="Arial"/>
              </a:rPr>
              <a:t> -r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9635" y="155422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τα 2 αρχεία που μας ενδιαφέρουν (</a:t>
            </a:r>
            <a:r>
              <a:rPr lang="en-GB" dirty="0" smtClean="0">
                <a:latin typeface="Arial"/>
                <a:cs typeface="Arial"/>
              </a:rPr>
              <a:t>file1, file2</a:t>
            </a:r>
            <a:r>
              <a:rPr lang="el-GR" dirty="0" smtClean="0">
                <a:latin typeface="Arial"/>
                <a:cs typeface="Arial"/>
              </a:rPr>
              <a:t>) τα μετακινούμε στον υποκατάλογο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l-GR" dirty="0" smtClean="0">
                <a:latin typeface="Arial"/>
                <a:cs typeface="Arial"/>
              </a:rPr>
              <a:t>που δημιουργούμε)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Τι εντολή θα δώσουμε για να δούμε στο </a:t>
            </a:r>
            <a:r>
              <a:rPr lang="en-GB" dirty="0" smtClean="0">
                <a:latin typeface="Arial"/>
                <a:cs typeface="Arial"/>
              </a:rPr>
              <a:t>terminal</a:t>
            </a:r>
            <a:r>
              <a:rPr lang="el-GR" dirty="0" smtClean="0">
                <a:latin typeface="Arial"/>
                <a:cs typeface="Arial"/>
              </a:rPr>
              <a:t> τις γραμμές που περιέχουν το όνομα </a:t>
            </a:r>
            <a:r>
              <a:rPr lang="en-GB" dirty="0" smtClean="0">
                <a:latin typeface="Arial"/>
                <a:cs typeface="Arial"/>
              </a:rPr>
              <a:t>‘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r>
              <a:rPr lang="en-GB" dirty="0" smtClean="0">
                <a:latin typeface="Arial"/>
                <a:cs typeface="Arial"/>
              </a:rPr>
              <a:t>’ </a:t>
            </a:r>
            <a:r>
              <a:rPr lang="el-GR" dirty="0" smtClean="0">
                <a:latin typeface="Arial"/>
                <a:cs typeface="Arial"/>
              </a:rPr>
              <a:t>στα δύο αυτά αρχεία?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'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'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/file2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παράμετρος –</a:t>
            </a:r>
            <a:r>
              <a:rPr lang="en-GB" dirty="0" smtClean="0">
                <a:latin typeface="Arial"/>
                <a:cs typeface="Arial"/>
              </a:rPr>
              <a:t>r </a:t>
            </a:r>
            <a:r>
              <a:rPr lang="el-GR" dirty="0" smtClean="0">
                <a:latin typeface="Arial"/>
                <a:cs typeface="Arial"/>
              </a:rPr>
              <a:t>μας επιτρέπει να ψάξουμε όλα τα αρχεία ενός καταλόγου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των υποκαταλόγων του.</a:t>
            </a:r>
          </a:p>
          <a:p>
            <a:r>
              <a:rPr lang="el-GR" dirty="0" smtClean="0">
                <a:latin typeface="Arial"/>
                <a:cs typeface="Arial"/>
              </a:rPr>
              <a:t>Έτσι, αν θέλαμε να ψάξουμε όλα τα αρχεία του καταλόγου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l-GR" dirty="0" smtClean="0">
                <a:latin typeface="Arial"/>
                <a:cs typeface="Arial"/>
              </a:rPr>
              <a:t> από το </a:t>
            </a:r>
            <a:r>
              <a:rPr lang="en-GB" dirty="0" smtClean="0">
                <a:latin typeface="Arial"/>
                <a:cs typeface="Arial"/>
              </a:rPr>
              <a:t>Desktop,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–r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399173" y="516349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380619" y="5163491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5986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c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c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και 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συνολικός αριθμός των γραμμών στις οποίες εντοπίστηκε η λέξη/χαρακτήρες από 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Μετακινούμαστε μέσα στο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directory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μ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 την παρακάτω εντολή θα εντοπιστούν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2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γραμμές, η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terminal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θα εμφανιστεί το νούμερο 2.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517386"/>
            <a:ext cx="3299396" cy="191217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42059"/>
            <a:ext cx="264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2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148054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06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426573"/>
            <a:ext cx="87865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εντοπίζονται οι γραμμές που ΔΕΝ περιέχουν την λέξη/χαρακτήρες που δώσαμε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οι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υπάρχουν στην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γραμμή, άρα η παρακάτω εντολή θα μας δώσει τις γραμμές 1, 2, 4, 5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ΔΕΝ περιέχουν τους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giorgos2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13837"/>
            <a:ext cx="2643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665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err="1" smtClean="0">
                <a:latin typeface="Arial"/>
                <a:cs typeface="Arial"/>
              </a:rPr>
              <a:t>i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1158464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δεν παίζει ρόλο εάν οι χαρακτήρες που δώσαμε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είναι σε κεφαλαία ή μικρά γράμματα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τροποποιείστε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φαίνεται παρακάτω στην εικόνα.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, οι χαρακτήρες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’ 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υπάρχουν στην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οι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 στην 6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γραμμή.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παρακάτω εντολή θα μας δώσει μόνο την 3η γραμμή.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παρακάτω εντολή θα μας δώσει την 3</a:t>
            </a:r>
            <a:r>
              <a:rPr lang="el-GR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6η γραμμή.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rep -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813837"/>
            <a:ext cx="2643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volos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880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f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921195"/>
            <a:ext cx="87865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δίνουμε το όνομα ενός αρχείου που περιέχει χαρακτήρες, με τους οποίους θέλουμε να ψάξουμε σε ένα άλλο αρχείο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vi,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δημιουργείστε 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όπως φαίνεται στην εικόνα.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H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παρακάτω εντολή θα κάνει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χρησιμοποιώντας τους χαρακτήρες που υπάρχουν σε κάθε γραμμή του αρχείου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–f	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1028853" y="4440048"/>
            <a:ext cx="2894036" cy="2014515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r>
              <a:rPr lang="en-GB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FFFFFF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xanthi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volos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048643" y="5255147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2993" y="4983169"/>
            <a:ext cx="2643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eleni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larisa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giannis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		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athina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027" y="4070716"/>
            <a:ext cx="591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10" name="Folded Corner 9"/>
          <p:cNvSpPr/>
          <p:nvPr/>
        </p:nvSpPr>
        <p:spPr>
          <a:xfrm>
            <a:off x="3922889" y="2976832"/>
            <a:ext cx="1019805" cy="1086556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athina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81716" y="26075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ile_s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4871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810"/>
            <a:ext cx="8229600" cy="465070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grep</a:t>
            </a:r>
            <a:r>
              <a:rPr lang="el-GR" sz="2800" dirty="0" smtClean="0">
                <a:latin typeface="Arial"/>
                <a:cs typeface="Arial"/>
              </a:rPr>
              <a:t> -</a:t>
            </a:r>
            <a:r>
              <a:rPr lang="en-GB" sz="2800" dirty="0" smtClean="0">
                <a:latin typeface="Arial"/>
                <a:cs typeface="Arial"/>
              </a:rPr>
              <a:t>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6218" y="723487"/>
            <a:ext cx="8786592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παράμετρο –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L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μικρό)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επιστρέφει τα ονόματα των αρχείων στα οποία βρήκε τους χαρακτήρες/λέξεις με τα οποία ψάχνουμε.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Μετακινηθείτε ένα επίπεδο πάνω.</a:t>
            </a:r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παρακάτω παράδειγμα και τα 3 αρχεία περιέχουν τους χαρακτήρες ‘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giorgos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’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–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	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 –l	‘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’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/file*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Εδώ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*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συμβολίζει ταίριασμα με οποιοδήποτε χαρακτήρα μηδέν ή μία ή περισσότερες φορές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6218" y="5284816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6218" y="3708414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4-Point Star 15"/>
          <p:cNvSpPr/>
          <p:nvPr/>
        </p:nvSpPr>
        <p:spPr>
          <a:xfrm>
            <a:off x="1762257" y="383095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9" name="Snip Single Corner Rectangle 18"/>
          <p:cNvSpPr/>
          <p:nvPr/>
        </p:nvSpPr>
        <p:spPr>
          <a:xfrm>
            <a:off x="1481230" y="625004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113459" y="5080000"/>
            <a:ext cx="0" cy="2048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nip Single Corner Rectangle 20"/>
          <p:cNvSpPr/>
          <p:nvPr/>
        </p:nvSpPr>
        <p:spPr>
          <a:xfrm>
            <a:off x="462676" y="625004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2" name="Snip Single Corner Rectangle 21"/>
          <p:cNvSpPr/>
          <p:nvPr/>
        </p:nvSpPr>
        <p:spPr>
          <a:xfrm>
            <a:off x="345928" y="5414669"/>
            <a:ext cx="655043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/>
                <a:cs typeface="Arial"/>
              </a:rPr>
              <a:t>f</a:t>
            </a:r>
            <a:r>
              <a:rPr lang="en-US" sz="1200" dirty="0" smtClean="0">
                <a:latin typeface="Arial"/>
                <a:cs typeface="Arial"/>
              </a:rPr>
              <a:t>ile</a:t>
            </a:r>
            <a:r>
              <a:rPr lang="el-GR" sz="1200" dirty="0" smtClean="0">
                <a:latin typeface="Arial"/>
                <a:cs typeface="Arial"/>
              </a:rPr>
              <a:t>_</a:t>
            </a:r>
            <a:r>
              <a:rPr lang="en-GB" sz="1200" dirty="0" smtClean="0">
                <a:latin typeface="Arial"/>
                <a:cs typeface="Arial"/>
              </a:rPr>
              <a:t>s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3" name="Frame 22"/>
          <p:cNvSpPr/>
          <p:nvPr/>
        </p:nvSpPr>
        <p:spPr>
          <a:xfrm>
            <a:off x="4673382" y="4440048"/>
            <a:ext cx="3299396" cy="2014516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32993" y="4813837"/>
            <a:ext cx="2643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ile1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ile2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file3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7120" y="4063388"/>
            <a:ext cx="979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terminal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>
            <a:off x="3131421" y="5284816"/>
            <a:ext cx="54087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9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804" y="1049236"/>
            <a:ext cx="8413861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Παρακάτω φαίνονται τα δικαιώματα ενός αρχείου στο οποίο όλοι έχουν πρόσβαση και για ανάγνωση και για τροποποίηση και για εκτέλεση.</a:t>
            </a:r>
          </a:p>
          <a:p>
            <a:r>
              <a:rPr lang="en-GB" sz="2400" dirty="0" err="1" smtClean="0">
                <a:latin typeface="Arial"/>
                <a:cs typeface="Arial"/>
              </a:rPr>
              <a:t>rwxrwxrwx</a:t>
            </a:r>
            <a:endParaRPr lang="en-GB" sz="2400" dirty="0" smtClean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έχει πρόσβαση για ανάγνωση, τροποποίηση, εκτέλεση, ενώ οι υπόλοιποι</a:t>
            </a:r>
            <a:r>
              <a:rPr lang="en-GB" dirty="0" smtClean="0">
                <a:latin typeface="Arial"/>
                <a:cs typeface="Arial"/>
              </a:rPr>
              <a:t> (group &amp; others)</a:t>
            </a:r>
            <a:r>
              <a:rPr lang="el-GR" dirty="0" smtClean="0">
                <a:latin typeface="Arial"/>
                <a:cs typeface="Arial"/>
              </a:rPr>
              <a:t> έχουν πρόσβαση μόνο για ανάγνωση</a:t>
            </a:r>
          </a:p>
          <a:p>
            <a:r>
              <a:rPr lang="en-US" sz="2400" dirty="0">
                <a:latin typeface="Arial"/>
                <a:cs typeface="Arial"/>
              </a:rPr>
              <a:t>r</a:t>
            </a:r>
            <a:r>
              <a:rPr lang="en-GB" sz="2400" dirty="0" err="1" smtClean="0">
                <a:latin typeface="Arial"/>
                <a:cs typeface="Arial"/>
              </a:rPr>
              <a:t>wxr</a:t>
            </a:r>
            <a:r>
              <a:rPr lang="en-GB" sz="2400" dirty="0" smtClean="0">
                <a:latin typeface="Arial"/>
                <a:cs typeface="Arial"/>
              </a:rPr>
              <a:t>--r--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>
                <a:latin typeface="Arial"/>
                <a:cs typeface="Arial"/>
              </a:rPr>
              <a:t>user</a:t>
            </a:r>
            <a:r>
              <a:rPr lang="el-GR" dirty="0">
                <a:latin typeface="Arial"/>
                <a:cs typeface="Arial"/>
              </a:rPr>
              <a:t>)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έχει πρόσβαση για ανάγνωση, </a:t>
            </a:r>
            <a:r>
              <a:rPr lang="el-GR" dirty="0" smtClean="0">
                <a:latin typeface="Arial"/>
                <a:cs typeface="Arial"/>
              </a:rPr>
              <a:t>εκτέλεση, </a:t>
            </a:r>
            <a:r>
              <a:rPr lang="el-GR" dirty="0">
                <a:latin typeface="Arial"/>
                <a:cs typeface="Arial"/>
              </a:rPr>
              <a:t>ενώ οι υπόλοιποι</a:t>
            </a:r>
            <a:r>
              <a:rPr lang="en-GB" dirty="0">
                <a:latin typeface="Arial"/>
                <a:cs typeface="Arial"/>
              </a:rPr>
              <a:t> (group &amp; others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δεν </a:t>
            </a:r>
            <a:r>
              <a:rPr lang="el-GR" dirty="0">
                <a:latin typeface="Arial"/>
                <a:cs typeface="Arial"/>
              </a:rPr>
              <a:t>έχουν πρόσβαση </a:t>
            </a:r>
            <a:r>
              <a:rPr lang="el-GR" dirty="0" smtClean="0">
                <a:latin typeface="Arial"/>
                <a:cs typeface="Arial"/>
              </a:rPr>
              <a:t>για τίποτα.</a:t>
            </a:r>
            <a:endParaRPr lang="el-GR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x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--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</a:t>
            </a:r>
            <a:r>
              <a:rPr lang="en-GB" sz="2400" dirty="0">
                <a:latin typeface="Arial"/>
                <a:cs typeface="Arial"/>
              </a:rPr>
              <a:t>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150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read </a:t>
            </a:r>
            <a:r>
              <a:rPr lang="el-GR" dirty="0" smtClean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4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write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r>
              <a:rPr lang="en-GB" dirty="0" smtClean="0">
                <a:latin typeface="Arial"/>
                <a:cs typeface="Arial"/>
              </a:rPr>
              <a:t>To execute </a:t>
            </a:r>
            <a:r>
              <a:rPr lang="el-GR" dirty="0" smtClean="0">
                <a:latin typeface="Arial"/>
                <a:cs typeface="Arial"/>
              </a:rPr>
              <a:t>συμβολίζεται με το 1.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read-write </a:t>
            </a:r>
            <a:r>
              <a:rPr lang="el-GR" dirty="0" smtClean="0">
                <a:latin typeface="Arial"/>
                <a:cs typeface="Arial"/>
              </a:rPr>
              <a:t>συμβολίζεται με το 6 (4+2)</a:t>
            </a: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>
                <a:latin typeface="Arial"/>
                <a:cs typeface="Arial"/>
              </a:rPr>
              <a:t>read</a:t>
            </a:r>
            <a:r>
              <a:rPr lang="en-GB" dirty="0" smtClean="0">
                <a:latin typeface="Arial"/>
                <a:cs typeface="Arial"/>
              </a:rPr>
              <a:t>-execute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5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(4</a:t>
            </a:r>
            <a:r>
              <a:rPr lang="el-GR" dirty="0" smtClean="0">
                <a:latin typeface="Arial"/>
                <a:cs typeface="Arial"/>
              </a:rPr>
              <a:t>+</a:t>
            </a:r>
            <a:r>
              <a:rPr lang="en-GB" dirty="0" smtClean="0">
                <a:latin typeface="Arial"/>
                <a:cs typeface="Arial"/>
              </a:rPr>
              <a:t>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write-</a:t>
            </a:r>
            <a:r>
              <a:rPr lang="en-GB" dirty="0">
                <a:latin typeface="Arial"/>
                <a:cs typeface="Arial"/>
              </a:rPr>
              <a:t>execute </a:t>
            </a:r>
            <a:r>
              <a:rPr lang="el-GR" dirty="0" smtClean="0">
                <a:latin typeface="Arial"/>
                <a:cs typeface="Arial"/>
              </a:rPr>
              <a:t>συμβολίζεται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 το ... ????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 </a:t>
            </a:r>
            <a:r>
              <a:rPr lang="en-GB" dirty="0" smtClean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συμβολίζεται με το 7 (</a:t>
            </a:r>
            <a:r>
              <a:rPr lang="en-GB" dirty="0" smtClean="0">
                <a:latin typeface="Arial"/>
                <a:cs typeface="Arial"/>
              </a:rPr>
              <a:t>4+2+1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Άρα 3 νούμερα αρκούν για τα δικαιώματα του χρήστη, του </a:t>
            </a:r>
            <a:r>
              <a:rPr lang="en-GB" dirty="0" smtClean="0">
                <a:latin typeface="Arial"/>
                <a:cs typeface="Arial"/>
              </a:rPr>
              <a:t>group, </a:t>
            </a:r>
            <a:r>
              <a:rPr lang="el-GR" dirty="0" smtClean="0">
                <a:latin typeface="Arial"/>
                <a:cs typeface="Arial"/>
              </a:rPr>
              <a:t>των υπολοίπων.</a:t>
            </a:r>
          </a:p>
          <a:p>
            <a:r>
              <a:rPr lang="el-GR" dirty="0" smtClean="0">
                <a:latin typeface="Arial"/>
                <a:cs typeface="Arial"/>
              </a:rPr>
              <a:t>Το νούμερο </a:t>
            </a:r>
            <a:r>
              <a:rPr lang="en-GB" dirty="0" smtClean="0">
                <a:latin typeface="Arial"/>
                <a:cs typeface="Arial"/>
              </a:rPr>
              <a:t>777 </a:t>
            </a:r>
            <a:r>
              <a:rPr lang="el-GR" dirty="0" smtClean="0">
                <a:latin typeface="Arial"/>
                <a:cs typeface="Arial"/>
              </a:rPr>
              <a:t>σημαίνει ότι και οι τρε</a:t>
            </a:r>
            <a:r>
              <a:rPr lang="el-GR" dirty="0">
                <a:latin typeface="Arial"/>
                <a:cs typeface="Arial"/>
              </a:rPr>
              <a:t>ι</a:t>
            </a:r>
            <a:r>
              <a:rPr lang="el-GR" dirty="0" smtClean="0">
                <a:latin typeface="Arial"/>
                <a:cs typeface="Arial"/>
              </a:rPr>
              <a:t>ς (</a:t>
            </a:r>
            <a:r>
              <a:rPr lang="en-GB" dirty="0" smtClean="0">
                <a:latin typeface="Arial"/>
                <a:cs typeface="Arial"/>
              </a:rPr>
              <a:t>user/group/other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έχουν όλα τα δικαιώματα (</a:t>
            </a:r>
            <a:r>
              <a:rPr lang="en-GB" dirty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13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5724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Ανοίξτε το </a:t>
            </a:r>
            <a:r>
              <a:rPr lang="en-GB" dirty="0" smtClean="0">
                <a:latin typeface="Arial"/>
                <a:cs typeface="Arial"/>
              </a:rPr>
              <a:t>terminal </a:t>
            </a:r>
            <a:r>
              <a:rPr lang="el-GR" dirty="0" smtClean="0">
                <a:latin typeface="Arial"/>
                <a:cs typeface="Arial"/>
              </a:rPr>
              <a:t>και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μετακινηθείτε στο </a:t>
            </a:r>
            <a:r>
              <a:rPr lang="en-GB" dirty="0" smtClean="0">
                <a:latin typeface="Arial"/>
                <a:cs typeface="Arial"/>
              </a:rPr>
              <a:t>Desktop</a:t>
            </a:r>
            <a:r>
              <a:rPr lang="el-GR" dirty="0" smtClean="0"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latin typeface="Arial"/>
                <a:cs typeface="Arial"/>
              </a:rPr>
              <a:t>Δημιουργείστε ένα αρχείο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 </a:t>
            </a:r>
            <a:r>
              <a:rPr lang="el-GR" dirty="0" smtClean="0">
                <a:latin typeface="Arial"/>
                <a:cs typeface="Arial"/>
              </a:rPr>
              <a:t>και γράψτε κάποια ονόματα. Τερματίζετε την εντολή </a:t>
            </a:r>
            <a:r>
              <a:rPr lang="en-GB" dirty="0" smtClean="0">
                <a:latin typeface="Arial"/>
                <a:cs typeface="Arial"/>
              </a:rPr>
              <a:t>cat </a:t>
            </a:r>
            <a:r>
              <a:rPr lang="el-GR" dirty="0" smtClean="0">
                <a:latin typeface="Arial"/>
                <a:cs typeface="Arial"/>
              </a:rPr>
              <a:t>με το </a:t>
            </a:r>
            <a:r>
              <a:rPr lang="en-GB" dirty="0" err="1" smtClean="0">
                <a:latin typeface="Arial"/>
                <a:cs typeface="Arial"/>
              </a:rPr>
              <a:t>Ctr</a:t>
            </a:r>
            <a:r>
              <a:rPr lang="en-GB" dirty="0" smtClean="0">
                <a:latin typeface="Arial"/>
                <a:cs typeface="Arial"/>
              </a:rPr>
              <a:t> D.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ελέγξτε τα δικαιώματα του αρχείου με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–l</a:t>
            </a:r>
          </a:p>
          <a:p>
            <a:r>
              <a:rPr lang="el-GR" dirty="0" smtClean="0">
                <a:latin typeface="Arial"/>
                <a:cs typeface="Arial"/>
              </a:rPr>
              <a:t>Τι δικαιώματα έχει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το αρχείο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να είναι προσβάσιμο μόνο για ανάγνωση</a:t>
            </a:r>
            <a:r>
              <a:rPr lang="en-GB" dirty="0" smtClean="0">
                <a:latin typeface="Arial"/>
                <a:cs typeface="Arial"/>
              </a:rPr>
              <a:t>,</a:t>
            </a:r>
            <a:r>
              <a:rPr lang="el-GR" dirty="0" smtClean="0">
                <a:latin typeface="Arial"/>
                <a:cs typeface="Arial"/>
              </a:rPr>
              <a:t> μόνο σε εμάς ως χρήστη.</a:t>
            </a:r>
            <a:endParaRPr lang="el-GR" sz="2400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r--------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Οπότε, εκτελούμε</a:t>
            </a:r>
            <a:r>
              <a:rPr lang="en-GB" dirty="0" smtClean="0">
                <a:latin typeface="Arial"/>
                <a:cs typeface="Arial"/>
              </a:rPr>
              <a:t>: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chmod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400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Προσπαθήστε τώρα να γράψετε κάποιο όνομα μέσα στο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l-GR" dirty="0" smtClean="0">
                <a:latin typeface="Arial"/>
                <a:cs typeface="Arial"/>
              </a:rPr>
              <a:t>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όπως κάνατε πριν.</a:t>
            </a:r>
          </a:p>
          <a:p>
            <a:r>
              <a:rPr lang="el-GR" dirty="0" smtClean="0">
                <a:latin typeface="Arial"/>
                <a:cs typeface="Arial"/>
              </a:rPr>
              <a:t>Σας το επιτρέπει το σύστημα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Τώρα </a:t>
            </a:r>
            <a:r>
              <a:rPr lang="el-GR" dirty="0">
                <a:latin typeface="Arial"/>
                <a:cs typeface="Arial"/>
              </a:rPr>
              <a:t>α</a:t>
            </a:r>
            <a:r>
              <a:rPr lang="el-GR" dirty="0" smtClean="0">
                <a:latin typeface="Arial"/>
                <a:cs typeface="Arial"/>
              </a:rPr>
              <a:t>λλάξτε τα δικαιώματα 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latin typeface="Arial"/>
                <a:cs typeface="Arial"/>
              </a:rPr>
              <a:t>rw</a:t>
            </a:r>
            <a:r>
              <a:rPr lang="en-GB" dirty="0" smtClean="0">
                <a:latin typeface="Arial"/>
                <a:cs typeface="Arial"/>
              </a:rPr>
              <a:t>-------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Ποιό νούμερο χρειάζεστε στο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  <a:p>
            <a:r>
              <a:rPr lang="el-GR" dirty="0" smtClean="0">
                <a:latin typeface="Arial"/>
                <a:cs typeface="Arial"/>
              </a:rPr>
              <a:t>Αφού αλλάξατε τα δικαιώματα, μπορείτε </a:t>
            </a:r>
            <a:r>
              <a:rPr lang="el-GR" dirty="0">
                <a:latin typeface="Arial"/>
                <a:cs typeface="Arial"/>
              </a:rPr>
              <a:t>να γράψετε κάποιο όνομα μέσα στο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n-GB" dirty="0">
                <a:latin typeface="Arial"/>
                <a:cs typeface="Arial"/>
              </a:rPr>
              <a:t>;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8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wc</a:t>
            </a:r>
            <a:r>
              <a:rPr lang="en-GB" sz="2800" dirty="0" smtClean="0">
                <a:latin typeface="Arial"/>
                <a:cs typeface="Arial"/>
              </a:rPr>
              <a:t> –word count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wc</a:t>
            </a:r>
            <a:r>
              <a:rPr lang="en-GB" dirty="0" smtClean="0">
                <a:latin typeface="Arial"/>
                <a:cs typeface="Arial"/>
              </a:rPr>
              <a:t> (word count) </a:t>
            </a:r>
            <a:r>
              <a:rPr lang="el-GR" dirty="0" smtClean="0">
                <a:latin typeface="Arial"/>
                <a:cs typeface="Arial"/>
              </a:rPr>
              <a:t>μπορούμε να μετρήσουμε τον αριθμό των γραμμών ή των λέξεων ή των χαρακτήρων σε ένα αρχείο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μετρήσουμε τις γραμμές, λέξεις, χαρακτήρες του αρχείου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 ταυτόχρονα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</a:t>
            </a:r>
            <a:r>
              <a:rPr lang="el-GR" dirty="0" smtClean="0">
                <a:latin typeface="Arial"/>
                <a:cs typeface="Arial"/>
              </a:rPr>
              <a:t>μόνο τις γραμμές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 –l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τις </a:t>
            </a:r>
            <a:r>
              <a:rPr lang="el-GR" dirty="0" smtClean="0">
                <a:latin typeface="Arial"/>
                <a:cs typeface="Arial"/>
              </a:rPr>
              <a:t>λέξεις </a:t>
            </a:r>
            <a:r>
              <a:rPr lang="el-GR" dirty="0">
                <a:latin typeface="Arial"/>
                <a:cs typeface="Arial"/>
              </a:rPr>
              <a:t>του αρχείου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–w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</a:t>
            </a:r>
            <a:r>
              <a:rPr lang="el-GR" dirty="0" smtClean="0">
                <a:latin typeface="Arial"/>
                <a:cs typeface="Arial"/>
              </a:rPr>
              <a:t>τους χαρακτήρες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εκτελούμε</a:t>
            </a:r>
            <a:r>
              <a:rPr lang="en-GB" dirty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–c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104083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43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μπορούμε να τακτοποιήσουμε τις γραμμές ενός αρχείου αλφαβητικά.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Τα ψηφία που βλέπουμε στην οθόνη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η εντολή </a:t>
            </a:r>
            <a:r>
              <a:rPr lang="en-GB" dirty="0" smtClean="0">
                <a:latin typeface="Arial"/>
                <a:cs typeface="Arial"/>
              </a:rPr>
              <a:t>sort</a:t>
            </a:r>
            <a:r>
              <a:rPr lang="el-GR" dirty="0" smtClean="0">
                <a:latin typeface="Arial"/>
                <a:cs typeface="Arial"/>
              </a:rPr>
              <a:t> δεν τα αντιλαμβάνεται ως νούμερα, αλλά ως χαρακτήρες. Αυτό έχει επιπτώσεις στην συμπεριφορά του </a:t>
            </a:r>
            <a:r>
              <a:rPr lang="en-GB" dirty="0" smtClean="0">
                <a:latin typeface="Arial"/>
                <a:cs typeface="Arial"/>
              </a:rPr>
              <a:t>sort! </a:t>
            </a:r>
            <a:endParaRPr lang="el-GR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79556" y="89972"/>
            <a:ext cx="45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Arial"/>
                <a:cs typeface="Arial"/>
              </a:rPr>
              <a:t>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97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4236</Words>
  <Application>Microsoft Macintosh PowerPoint</Application>
  <PresentationFormat>On-screen Show (4:3)</PresentationFormat>
  <Paragraphs>626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PowerPoint Presentation</vt:lpstr>
      <vt:lpstr>2η εργαστηριακή άσκηση</vt:lpstr>
      <vt:lpstr>Εντολές του Linux</vt:lpstr>
      <vt:lpstr>Δικαιώματα αρχείων και καταλόγων</vt:lpstr>
      <vt:lpstr>Δικαιώματα αρχείων και καταλόγων</vt:lpstr>
      <vt:lpstr>Δικαιώματα αρχείων και καταλόγων - chmod</vt:lpstr>
      <vt:lpstr>Δικαιώματα αρχείων και καταλόγων - chmod</vt:lpstr>
      <vt:lpstr>Η εντολή wc –word count</vt:lpstr>
      <vt:lpstr>Η εντολή sort</vt:lpstr>
      <vt:lpstr>Unicode standard 7.0</vt:lpstr>
      <vt:lpstr>Η εντολή sort</vt:lpstr>
      <vt:lpstr>Η εντολή sort</vt:lpstr>
      <vt:lpstr>Η εντολή sort -n</vt:lpstr>
      <vt:lpstr>Η εντολή uniq</vt:lpstr>
      <vt:lpstr>Η χρήση των pipes |</vt:lpstr>
      <vt:lpstr>vi editor</vt:lpstr>
      <vt:lpstr>vi editor</vt:lpstr>
      <vt:lpstr>vi editor Άσκηση 1: Δημιουργία ενός νέου αρχείου</vt:lpstr>
      <vt:lpstr>vi editor Άσκηση 2: Διαγραφή δεδομένων ενός αρχείου μέσω του INSERT MODE</vt:lpstr>
      <vt:lpstr>vi editor Άσκηση 2: Διαγραφή δεδομένων ενός αρχείου μέσω του COMMAND MODE</vt:lpstr>
      <vt:lpstr>vi editor Άσκηση 3: Μετακίνηση εντός του αρχείου μέσω του COMMAND MODE</vt:lpstr>
      <vt:lpstr>vi editor Άσκηση 4: Εύρεση χαρακτήρων μέσα στο κείμενο</vt:lpstr>
      <vt:lpstr>vi editor Άσκηση 5: αντικατάσταση χαρακτήρων εντός κειμένου</vt:lpstr>
      <vt:lpstr>vi editor Άσκηση 6:</vt:lpstr>
      <vt:lpstr>Awk: Επιλογή στήλης από ένα αρχείο</vt:lpstr>
      <vt:lpstr>Awk: Άσκηση 1</vt:lpstr>
      <vt:lpstr>Awk: Άσκηση 2</vt:lpstr>
      <vt:lpstr>paste: Επικόληση δύο αρχείων γραμμή προς γραμμή</vt:lpstr>
      <vt:lpstr>Join: Ένωση αρχείων με βάση μοναδικά κλειδιά</vt:lpstr>
      <vt:lpstr>Join: Ένωση αρχείων με βάση μοναδικά κλειδιά</vt:lpstr>
      <vt:lpstr>Join &amp; sort: Άσκηση 2</vt:lpstr>
      <vt:lpstr>Συνδυαστική Άσκηση</vt:lpstr>
      <vt:lpstr>Συνδυαστική Άσκηση</vt:lpstr>
      <vt:lpstr>H εντολή grep – αναζήτηση μοτίβων</vt:lpstr>
      <vt:lpstr>Η εντολή grep</vt:lpstr>
      <vt:lpstr>Η εντολή grep</vt:lpstr>
      <vt:lpstr>Η εντολή grep -w</vt:lpstr>
      <vt:lpstr>Η εντολή grep -n</vt:lpstr>
      <vt:lpstr>Η εντολή grep: για περισσότερα του ενός αρχεία</vt:lpstr>
      <vt:lpstr>grep -r</vt:lpstr>
      <vt:lpstr>grep -c</vt:lpstr>
      <vt:lpstr>grep -v</vt:lpstr>
      <vt:lpstr>grep -i</vt:lpstr>
      <vt:lpstr>grep -f</vt:lpstr>
      <vt:lpstr>grep -l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</dc:title>
  <dc:creator>Grigoris Amoutzias</dc:creator>
  <cp:lastModifiedBy>Grigoris Amoutzias</cp:lastModifiedBy>
  <cp:revision>75</cp:revision>
  <dcterms:created xsi:type="dcterms:W3CDTF">2014-02-25T08:32:42Z</dcterms:created>
  <dcterms:modified xsi:type="dcterms:W3CDTF">2014-11-06T09:28:05Z</dcterms:modified>
</cp:coreProperties>
</file>