
<file path=[Content_Types].xml><?xml version="1.0" encoding="utf-8"?>
<Types xmlns="http://schemas.openxmlformats.org/package/2006/content-types">
  <Default Extension="xml" ContentType="application/xml"/>
  <Default Extension="docx" ContentType="application/vnd.openxmlformats-officedocument.wordprocessingml.document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71" r:id="rId2"/>
    <p:sldId id="291" r:id="rId3"/>
    <p:sldId id="264" r:id="rId4"/>
    <p:sldId id="292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245C"/>
    <a:srgbClr val="FF53FC"/>
    <a:srgbClr val="F960FF"/>
    <a:srgbClr val="F90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7598" autoAdjust="0"/>
  </p:normalViewPr>
  <p:slideViewPr>
    <p:cSldViewPr snapToGrid="0" snapToObjects="1">
      <p:cViewPr>
        <p:scale>
          <a:sx n="120" d="100"/>
          <a:sy n="120" d="100"/>
        </p:scale>
        <p:origin x="-122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7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B263D-52AD-674A-AC06-0052677C91C4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46A73-F16C-A044-89F4-1980A6419A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10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9531-3AB2-5940-9747-A8F8DCD4F08B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5EAC7-5ED9-2B48-A815-B365D88973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2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9531-3AB2-5940-9747-A8F8DCD4F08B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5EAC7-5ED9-2B48-A815-B365D88973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4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9531-3AB2-5940-9747-A8F8DCD4F08B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5EAC7-5ED9-2B48-A815-B365D88973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2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9531-3AB2-5940-9747-A8F8DCD4F08B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5EAC7-5ED9-2B48-A815-B365D88973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1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9531-3AB2-5940-9747-A8F8DCD4F08B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5EAC7-5ED9-2B48-A815-B365D88973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9531-3AB2-5940-9747-A8F8DCD4F08B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5EAC7-5ED9-2B48-A815-B365D88973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9531-3AB2-5940-9747-A8F8DCD4F08B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5EAC7-5ED9-2B48-A815-B365D88973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16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9531-3AB2-5940-9747-A8F8DCD4F08B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5EAC7-5ED9-2B48-A815-B365D88973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6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9531-3AB2-5940-9747-A8F8DCD4F08B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5EAC7-5ED9-2B48-A815-B365D88973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1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9531-3AB2-5940-9747-A8F8DCD4F08B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5EAC7-5ED9-2B48-A815-B365D88973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80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9531-3AB2-5940-9747-A8F8DCD4F08B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5EAC7-5ED9-2B48-A815-B365D88973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80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49531-3AB2-5940-9747-A8F8DCD4F08B}" type="datetimeFigureOut">
              <a:rPr lang="en-US" smtClean="0"/>
              <a:pPr/>
              <a:t>8/1/19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5EAC7-5ED9-2B48-A815-B365D88973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1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148168" y="2021421"/>
            <a:ext cx="8667750" cy="0"/>
          </a:xfrm>
          <a:prstGeom prst="straightConnector1">
            <a:avLst/>
          </a:prstGeom>
          <a:ln w="508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-150719" y="984288"/>
            <a:ext cx="1988101" cy="1090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/>
              <a:t>Α. </a:t>
            </a:r>
          </a:p>
          <a:p>
            <a:r>
              <a:rPr lang="el-GR" sz="2400" dirty="0" smtClean="0"/>
              <a:t>Απουσία</a:t>
            </a:r>
          </a:p>
          <a:p>
            <a:r>
              <a:rPr lang="el-GR" sz="2400" dirty="0" smtClean="0"/>
              <a:t>Παρακίνησης</a:t>
            </a:r>
            <a:endParaRPr lang="en-US" sz="24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74081" y="402179"/>
            <a:ext cx="8974672" cy="709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smtClean="0"/>
              <a:t>Ποιός ο Ορισμός της Παρακίνησης στην Άσκηση κατά την Θεωρία του </a:t>
            </a:r>
          </a:p>
          <a:p>
            <a:r>
              <a:rPr lang="el-GR" sz="2800" dirty="0" smtClean="0"/>
              <a:t>Αυτο-καθορισμού?</a:t>
            </a:r>
            <a:endParaRPr lang="en-US" sz="28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78339" y="2192073"/>
            <a:ext cx="5122334" cy="822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solidFill>
                  <a:srgbClr val="4F81BD"/>
                </a:solidFill>
              </a:rPr>
              <a:t>Β. </a:t>
            </a:r>
          </a:p>
          <a:p>
            <a:r>
              <a:rPr lang="el-GR" sz="2400" dirty="0" smtClean="0">
                <a:solidFill>
                  <a:srgbClr val="4F81BD"/>
                </a:solidFill>
              </a:rPr>
              <a:t>Εξωτερικά </a:t>
            </a:r>
          </a:p>
          <a:p>
            <a:r>
              <a:rPr lang="el-GR" sz="2400" dirty="0" smtClean="0">
                <a:solidFill>
                  <a:srgbClr val="4F81BD"/>
                </a:solidFill>
              </a:rPr>
              <a:t>Κίνητρα Παρακίνησης</a:t>
            </a:r>
            <a:endParaRPr lang="en-US" sz="2400" dirty="0">
              <a:solidFill>
                <a:srgbClr val="4F81BD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5338252" y="2059043"/>
            <a:ext cx="3213099" cy="10747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solidFill>
                  <a:srgbClr val="4F81BD"/>
                </a:solidFill>
              </a:rPr>
              <a:t>Γ. </a:t>
            </a:r>
          </a:p>
          <a:p>
            <a:r>
              <a:rPr lang="el-GR" sz="2400" dirty="0" smtClean="0">
                <a:solidFill>
                  <a:srgbClr val="4F81BD"/>
                </a:solidFill>
              </a:rPr>
              <a:t>Εσωτερικά </a:t>
            </a:r>
          </a:p>
          <a:p>
            <a:r>
              <a:rPr lang="el-GR" sz="2400" dirty="0" smtClean="0">
                <a:solidFill>
                  <a:srgbClr val="4F81BD"/>
                </a:solidFill>
              </a:rPr>
              <a:t>Κίνητρα Παρακίνησης</a:t>
            </a:r>
            <a:endParaRPr lang="en-US" sz="2400" dirty="0">
              <a:solidFill>
                <a:srgbClr val="4F81BD"/>
              </a:solidFill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0" y="4736027"/>
            <a:ext cx="9227101" cy="1344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smtClean="0"/>
              <a:t>Όσο πιο εσωτερικά είναι τα κίνητρα προς την άσκηση τόσο πιό πολλές οι πιθανότητες να ξεκινήσει ή/και να παραμείνει σε προγράμματα άσκησης ο </a:t>
            </a:r>
            <a:r>
              <a:rPr lang="el-GR" sz="2800" dirty="0" smtClean="0"/>
              <a:t>συμμετέχων</a:t>
            </a:r>
            <a:endParaRPr lang="en-US" sz="2800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08426" y="3107447"/>
            <a:ext cx="5122334" cy="822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srgbClr val="4F81BD"/>
                </a:solidFill>
              </a:rPr>
              <a:t>Π.χ., Γυμνάζομαι γιατί πρέπει, </a:t>
            </a:r>
          </a:p>
          <a:p>
            <a:r>
              <a:rPr lang="el-GR" sz="2400" dirty="0" smtClean="0">
                <a:solidFill>
                  <a:srgbClr val="4F81BD"/>
                </a:solidFill>
              </a:rPr>
              <a:t>γιατί μου το ζήτησε ο Ιατρός μου</a:t>
            </a:r>
            <a:endParaRPr lang="en-US" sz="2400" dirty="0">
              <a:solidFill>
                <a:srgbClr val="4F81BD"/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462726" y="3325377"/>
            <a:ext cx="5122334" cy="11918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srgbClr val="4F81BD"/>
                </a:solidFill>
              </a:rPr>
              <a:t>Π.χ., Γυμνάζομαι για την χαρά </a:t>
            </a:r>
          </a:p>
          <a:p>
            <a:r>
              <a:rPr lang="el-GR" sz="2400" dirty="0" smtClean="0">
                <a:solidFill>
                  <a:srgbClr val="4F81BD"/>
                </a:solidFill>
              </a:rPr>
              <a:t>της συμμετοχής, </a:t>
            </a:r>
          </a:p>
          <a:p>
            <a:r>
              <a:rPr lang="el-GR" sz="2400" dirty="0" smtClean="0">
                <a:solidFill>
                  <a:srgbClr val="4F81BD"/>
                </a:solidFill>
              </a:rPr>
              <a:t>γιατί προσωπικά το θεωρώ </a:t>
            </a:r>
          </a:p>
          <a:p>
            <a:r>
              <a:rPr lang="el-GR" sz="2400" dirty="0">
                <a:solidFill>
                  <a:srgbClr val="4F81BD"/>
                </a:solidFill>
              </a:rPr>
              <a:t>σ</a:t>
            </a:r>
            <a:r>
              <a:rPr lang="el-GR" sz="2400" dirty="0" smtClean="0">
                <a:solidFill>
                  <a:srgbClr val="4F81BD"/>
                </a:solidFill>
              </a:rPr>
              <a:t>ημαντικό να γυμνάζομαι</a:t>
            </a:r>
            <a:endParaRPr lang="en-US" sz="2400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227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6" grpId="0"/>
      <p:bldP spid="18" grpId="0"/>
      <p:bldP spid="24" grpId="0"/>
      <p:bldP spid="17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-412749" y="296337"/>
            <a:ext cx="9726082" cy="1266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smtClean="0">
                <a:solidFill>
                  <a:schemeClr val="accent1"/>
                </a:solidFill>
              </a:rPr>
              <a:t>Ποιές είναι οι Τρείς Βασικές Ψυχολογικές Ανάγκες </a:t>
            </a:r>
          </a:p>
          <a:p>
            <a:r>
              <a:rPr lang="el-GR" sz="2800" dirty="0" smtClean="0">
                <a:solidFill>
                  <a:schemeClr val="accent1"/>
                </a:solidFill>
              </a:rPr>
              <a:t>κατά την Θεωρία του Αυτο-καθορισμού?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-616371" y="932137"/>
            <a:ext cx="3518790" cy="1516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smtClean="0">
                <a:solidFill>
                  <a:srgbClr val="FF0000"/>
                </a:solidFill>
              </a:rPr>
              <a:t>1. Αυτονομία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557332" y="3763557"/>
            <a:ext cx="4442414" cy="1516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smtClean="0">
                <a:solidFill>
                  <a:srgbClr val="FF0000"/>
                </a:solidFill>
              </a:rPr>
              <a:t>3. Κοινωνική Συσχέτιση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5135531" y="1102923"/>
            <a:ext cx="2786353" cy="11671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smtClean="0">
                <a:solidFill>
                  <a:srgbClr val="FF0000"/>
                </a:solidFill>
              </a:rPr>
              <a:t>2. Επιδεξιότητα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3895" y="1814984"/>
            <a:ext cx="3518790" cy="2217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800" dirty="0" smtClean="0">
                <a:solidFill>
                  <a:srgbClr val="FF0000"/>
                </a:solidFill>
              </a:rPr>
              <a:t>Π.χ., Δυνατότητα του συμμετέχοντα να επιλέξει δομικά στοιχεία της άσκησης (είδος άσκησης, συχνότητα,  κτλ) σε συνεργασία με τον γυμναστή για την αποφυγή κινδύνων και προάσπιση ασφάλειας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783667" y="1875506"/>
            <a:ext cx="4053416" cy="2273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smtClean="0">
                <a:solidFill>
                  <a:srgbClr val="FF0000"/>
                </a:solidFill>
              </a:rPr>
              <a:t>Π.χ., Δημιουργία βέλτιστων συνθηκών προπόνησης (όπως σχεδιασμός ασκησιολογίου σε σχέση με τις ατομικές ικανότητες του συμμετέχοντα) ώστε να μήν μειωθεί αλλά πολύ περισσότερο να αυξηθεί η αίσθηση της επιδεξιότητας από την πλευρά του συμμετέχοντα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1471098" y="4758406"/>
            <a:ext cx="4836583" cy="1898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smtClean="0">
                <a:solidFill>
                  <a:srgbClr val="FF0000"/>
                </a:solidFill>
              </a:rPr>
              <a:t>Π.χ., Δημιουργία κλίματος ουσιαστικής κοινωνικής συσχέτισης σε θέματα προπόνησης ανάμεσα στον γυμναστή και τον συμμετέχοντα αλλά και μεταξύ του συμμετέχοντα με τους άλλους συμμετέχοντες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43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  <p:bldP spid="21" grpId="0"/>
      <p:bldP spid="22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5687" y="-228498"/>
            <a:ext cx="8271646" cy="973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u="sng" dirty="0" smtClean="0"/>
              <a:t>Υποκειμενική Κλίμακα Προσπάθειας – </a:t>
            </a:r>
            <a:r>
              <a:rPr lang="en-US" sz="2800" u="sng" dirty="0" smtClean="0"/>
              <a:t>Borg 6-20</a:t>
            </a:r>
            <a:endParaRPr lang="en-GB" sz="2800" u="sng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305665"/>
              </p:ext>
            </p:extLst>
          </p:nvPr>
        </p:nvGraphicFramePr>
        <p:xfrm>
          <a:off x="723910" y="596558"/>
          <a:ext cx="4112673" cy="6049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3" imgW="5410200" imgH="4356100" progId="Word.Document.12">
                  <p:embed/>
                </p:oleObj>
              </mc:Choice>
              <mc:Fallback>
                <p:oleObj name="Document" r:id="rId3" imgW="5410200" imgH="4356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3910" y="596558"/>
                        <a:ext cx="4112673" cy="60497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836583" y="680708"/>
            <a:ext cx="4053416" cy="2939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>
                <a:solidFill>
                  <a:srgbClr val="FF0000"/>
                </a:solidFill>
              </a:rPr>
              <a:t> </a:t>
            </a:r>
            <a:r>
              <a:rPr lang="el-GR" sz="2800" dirty="0" smtClean="0">
                <a:solidFill>
                  <a:srgbClr val="FF0000"/>
                </a:solidFill>
              </a:rPr>
              <a:t>Η προτεινόμενη ρύθμιση της Έντασης της Προπόνησης με βάση την κλίμακα του </a:t>
            </a:r>
            <a:r>
              <a:rPr lang="en-US" sz="2800" dirty="0" smtClean="0">
                <a:solidFill>
                  <a:srgbClr val="FF0000"/>
                </a:solidFill>
              </a:rPr>
              <a:t>Borg 6-20</a:t>
            </a:r>
            <a:r>
              <a:rPr lang="el-GR" sz="2800" dirty="0" smtClean="0">
                <a:solidFill>
                  <a:srgbClr val="FF0000"/>
                </a:solidFill>
              </a:rPr>
              <a:t> είναι από το 11 έως το 14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936067" y="3312583"/>
            <a:ext cx="4053416" cy="305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sz="2800" b="1" dirty="0" smtClean="0">
              <a:solidFill>
                <a:srgbClr val="000000"/>
              </a:solidFill>
            </a:endParaRPr>
          </a:p>
          <a:p>
            <a:r>
              <a:rPr lang="el-GR" sz="2800" dirty="0" smtClean="0">
                <a:solidFill>
                  <a:srgbClr val="000000"/>
                </a:solidFill>
              </a:rPr>
              <a:t>Ποια τα Πλεονεκτήματα της κλίμακας του </a:t>
            </a:r>
            <a:r>
              <a:rPr lang="en-US" sz="2800" dirty="0" smtClean="0">
                <a:solidFill>
                  <a:srgbClr val="000000"/>
                </a:solidFill>
              </a:rPr>
              <a:t>Borg 6-20</a:t>
            </a:r>
            <a:r>
              <a:rPr lang="el-GR" sz="2800" dirty="0" smtClean="0">
                <a:solidFill>
                  <a:srgbClr val="000000"/>
                </a:solidFill>
              </a:rPr>
              <a:t>??</a:t>
            </a:r>
          </a:p>
          <a:p>
            <a:r>
              <a:rPr lang="el-GR" sz="2800" dirty="0" smtClean="0">
                <a:solidFill>
                  <a:srgbClr val="FF0000"/>
                </a:solidFill>
              </a:rPr>
              <a:t>Τα πλεονεκτήματα είναι η Ρύθμιση της έντασης της προπόνησης με βάση την οποιαδήποτε πιθανή ενόχληση, δυσφορία, πόνο και υπαρκτή (σωματική) ή ψυχοσωματική όχληση πριν/κατά την διάρκεια της προπόνησης  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271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086482" y="-167683"/>
            <a:ext cx="4626265" cy="929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smtClean="0"/>
              <a:t>Ερώτηση</a:t>
            </a:r>
            <a:endParaRPr lang="en-US" sz="28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-412749" y="328086"/>
            <a:ext cx="9726082" cy="1266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smtClean="0">
                <a:solidFill>
                  <a:schemeClr val="accent1"/>
                </a:solidFill>
              </a:rPr>
              <a:t>Ποιά είναι τα Βασικά Χαρακτηριστικά της Γενικευμένης Αγχώδους Διαταραχής??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2325" y="1395451"/>
            <a:ext cx="4540261" cy="1516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srgbClr val="FF0000"/>
                </a:solidFill>
              </a:rPr>
              <a:t>Ψυχολογικά, Συμπεριφορικά, Συναισθηματικά Χαρακτηριστικά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497908" y="1356915"/>
            <a:ext cx="4953000" cy="11671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srgbClr val="FF0000"/>
                </a:solidFill>
              </a:rPr>
              <a:t>Σωματικά Χαρακτηριστικά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64222" y="2608731"/>
            <a:ext cx="4153789" cy="3508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Ευερέσθιτη συμπεριφορά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Εγρήγορση για την αντιμετώπιση πιθανών καταστάσεων που προκαλούν συμπτώματα αγχώδους δυσφορίας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Έλλειψη/απουσία προσοχής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Υπερβολική ανησυχία ή/και ανασφάλεια σε καταστάσεις που δεν προδικάζουν τέτοια </a:t>
            </a:r>
            <a:r>
              <a:rPr lang="el-GR" sz="2800" dirty="0" smtClean="0">
                <a:solidFill>
                  <a:srgbClr val="FF0000"/>
                </a:solidFill>
              </a:rPr>
              <a:t>συναισθήματα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Πτ</a:t>
            </a:r>
            <a:r>
              <a:rPr lang="el-GR" sz="2800" dirty="0" smtClean="0">
                <a:solidFill>
                  <a:srgbClr val="FF0000"/>
                </a:solidFill>
              </a:rPr>
              <a:t>ώση ψυχοκοινωνικής λειτουργικότητας στην καθημερινότητα</a:t>
            </a:r>
            <a:endParaRPr lang="el-GR" sz="2800" dirty="0" smtClean="0">
              <a:solidFill>
                <a:srgbClr val="FF0000"/>
              </a:solidFill>
            </a:endParaRPr>
          </a:p>
          <a:p>
            <a:pPr marL="514350" indent="-514350" algn="l">
              <a:buAutoNum type="arabicPeriod"/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5439813" y="2118915"/>
            <a:ext cx="4053416" cy="3437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Ενοχλήσεις ή/και Πόνος στο Μυικό Σύστημα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Εφίδρωση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Τρέμουλο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Ξηρό Στόμα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Πονοκέφαλος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Συχνοουρία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Ζάλη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Στομαχόπονος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Πολυδιψ</a:t>
            </a:r>
            <a:r>
              <a:rPr lang="el-GR" sz="2800" dirty="0" smtClean="0">
                <a:solidFill>
                  <a:srgbClr val="FF0000"/>
                </a:solidFill>
              </a:rPr>
              <a:t>ία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Νυκτουρ</a:t>
            </a:r>
            <a:r>
              <a:rPr lang="el-GR" sz="2800" dirty="0" smtClean="0">
                <a:solidFill>
                  <a:srgbClr val="FF0000"/>
                </a:solidFill>
              </a:rPr>
              <a:t>ία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Ταχυπαλμία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Διάρροια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282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0" grpId="0"/>
      <p:bldP spid="22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086482" y="-167683"/>
            <a:ext cx="4626265" cy="929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smtClean="0"/>
              <a:t>Ερώτηση</a:t>
            </a:r>
            <a:endParaRPr lang="en-US" sz="28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-412749" y="296337"/>
            <a:ext cx="9726082" cy="1266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smtClean="0">
                <a:solidFill>
                  <a:schemeClr val="accent1"/>
                </a:solidFill>
              </a:rPr>
              <a:t>Ποιά είναι τα Βασικά Χαρακτηριστικά της </a:t>
            </a:r>
          </a:p>
          <a:p>
            <a:r>
              <a:rPr lang="el-GR" sz="2800" dirty="0" smtClean="0">
                <a:solidFill>
                  <a:schemeClr val="accent1"/>
                </a:solidFill>
              </a:rPr>
              <a:t>Μείζων Κατάθλιψης??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2325" y="1607111"/>
            <a:ext cx="4540261" cy="1516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smtClean="0">
                <a:solidFill>
                  <a:srgbClr val="FF0000"/>
                </a:solidFill>
              </a:rPr>
              <a:t>Γνωστικά, Συμπεριφορικά, Συναισθηματικά Χαρακτηριστικά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455576" y="1388664"/>
            <a:ext cx="4953000" cy="11671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smtClean="0">
                <a:solidFill>
                  <a:srgbClr val="FF0000"/>
                </a:solidFill>
              </a:rPr>
              <a:t>Σωματικά Χαρακτηριστικά</a:t>
            </a:r>
            <a:r>
              <a:rPr lang="en-US" sz="28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64222" y="3063800"/>
            <a:ext cx="4153789" cy="27146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Πεσιμιστική στάση ζωής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Έλλειψη ενδιαφέροντος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Έλλειψη προσοχής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Χαμηλή αυτοπεποίθηση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Θλίψη</a:t>
            </a:r>
          </a:p>
          <a:p>
            <a:pPr marL="514350" indent="-514350" algn="l">
              <a:buAutoNum type="arabicPeriod"/>
            </a:pPr>
            <a:endParaRPr lang="el-GR" sz="2800" dirty="0" smtClean="0">
              <a:solidFill>
                <a:srgbClr val="FF0000"/>
              </a:solidFill>
            </a:endParaRPr>
          </a:p>
          <a:p>
            <a:pPr marL="514350" indent="-514350" algn="l">
              <a:buAutoNum type="arabicPeriod"/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5048242" y="2118915"/>
            <a:ext cx="4053416" cy="2664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Έλλειψη ενέργειας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Μυικές ενοχλήσεις</a:t>
            </a:r>
          </a:p>
          <a:p>
            <a:pPr marL="514350" indent="-514350" algn="l">
              <a:buAutoNum type="arabicPeriod"/>
            </a:pPr>
            <a:r>
              <a:rPr lang="el-GR" sz="2800" dirty="0" smtClean="0">
                <a:solidFill>
                  <a:srgbClr val="FF0000"/>
                </a:solidFill>
              </a:rPr>
              <a:t>Πόνος σε διάφορα σημεία</a:t>
            </a:r>
          </a:p>
          <a:p>
            <a:pPr algn="l"/>
            <a:r>
              <a:rPr lang="el-GR" sz="2800" dirty="0" smtClean="0">
                <a:solidFill>
                  <a:srgbClr val="FF0000"/>
                </a:solidFill>
              </a:rPr>
              <a:t>του σώματος χωρίς σωματική </a:t>
            </a:r>
          </a:p>
          <a:p>
            <a:pPr algn="l"/>
            <a:r>
              <a:rPr lang="el-GR" sz="2800" dirty="0" smtClean="0">
                <a:solidFill>
                  <a:srgbClr val="FF0000"/>
                </a:solidFill>
              </a:rPr>
              <a:t>εξήγηση</a:t>
            </a:r>
            <a:endParaRPr lang="en-US" sz="2800" dirty="0" smtClean="0">
              <a:solidFill>
                <a:srgbClr val="FF0000"/>
              </a:solidFill>
            </a:endParaRPr>
          </a:p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4. </a:t>
            </a:r>
            <a:r>
              <a:rPr lang="el-GR" sz="2800" dirty="0" smtClean="0">
                <a:solidFill>
                  <a:srgbClr val="FF0000"/>
                </a:solidFill>
              </a:rPr>
              <a:t>Πονοκ</a:t>
            </a:r>
            <a:r>
              <a:rPr lang="el-GR" sz="2800" dirty="0" smtClean="0">
                <a:solidFill>
                  <a:srgbClr val="FF0000"/>
                </a:solidFill>
              </a:rPr>
              <a:t>έφαλος</a:t>
            </a:r>
          </a:p>
          <a:p>
            <a:pPr algn="l"/>
            <a:r>
              <a:rPr lang="el-GR" sz="2800" dirty="0" smtClean="0">
                <a:solidFill>
                  <a:srgbClr val="FF0000"/>
                </a:solidFill>
              </a:rPr>
              <a:t>5. Ναυτία</a:t>
            </a:r>
            <a:endParaRPr lang="el-GR" sz="2800" dirty="0" smtClean="0">
              <a:solidFill>
                <a:srgbClr val="FF0000"/>
              </a:solidFill>
            </a:endParaRPr>
          </a:p>
          <a:p>
            <a:pPr algn="l"/>
            <a:r>
              <a:rPr lang="el-GR" sz="2800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3279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0" grpId="0"/>
      <p:bldP spid="22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4560</TotalTime>
  <Words>411</Words>
  <Application>Microsoft Macintosh PowerPoint</Application>
  <PresentationFormat>On-screen Show (4:3)</PresentationFormat>
  <Paragraphs>70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ghtr</dc:creator>
  <cp:lastModifiedBy>Ioannis Morres</cp:lastModifiedBy>
  <cp:revision>201</cp:revision>
  <dcterms:created xsi:type="dcterms:W3CDTF">2014-11-29T17:01:10Z</dcterms:created>
  <dcterms:modified xsi:type="dcterms:W3CDTF">2019-01-08T07:35:35Z</dcterms:modified>
</cp:coreProperties>
</file>