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7" r:id="rId3"/>
    <p:sldId id="259" r:id="rId4"/>
    <p:sldId id="262" r:id="rId5"/>
    <p:sldId id="256" r:id="rId6"/>
    <p:sldId id="260" r:id="rId7"/>
    <p:sldId id="263" r:id="rId8"/>
    <p:sldId id="264" r:id="rId9"/>
    <p:sldId id="268" r:id="rId10"/>
    <p:sldId id="265" r:id="rId11"/>
    <p:sldId id="269" r:id="rId12"/>
    <p:sldId id="266" r:id="rId13"/>
    <p:sldId id="270" r:id="rId14"/>
    <p:sldId id="272" r:id="rId15"/>
    <p:sldId id="271" r:id="rId16"/>
    <p:sldId id="273" r:id="rId17"/>
    <p:sldId id="274" r:id="rId18"/>
    <p:sldId id="275" r:id="rId19"/>
    <p:sldId id="277" r:id="rId20"/>
    <p:sldId id="276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2000" b="1" dirty="0" smtClean="0"/>
          </a:p>
          <a:p>
            <a:pPr marL="0" indent="0" algn="just">
              <a:buNone/>
            </a:pPr>
            <a:r>
              <a:rPr lang="el-GR" sz="2000" b="1" dirty="0" smtClean="0"/>
              <a:t>ΧΑΡΑΞΗ</a:t>
            </a:r>
            <a:r>
              <a:rPr lang="en-US" sz="2000" b="1" dirty="0" smtClean="0"/>
              <a:t> </a:t>
            </a:r>
            <a:r>
              <a:rPr lang="el-GR" sz="2000" b="1" dirty="0" smtClean="0"/>
              <a:t>ΔΙΚΤΥΟΥ</a:t>
            </a:r>
            <a:r>
              <a:rPr lang="el-GR" sz="2000" dirty="0"/>
              <a:t>: Στοχεύει στη συντομότερη διοχετευση του νερού από τη θέση των υδατ.πόρων στις </a:t>
            </a:r>
            <a:r>
              <a:rPr lang="el-GR" sz="2000" dirty="0" smtClean="0"/>
              <a:t>υδροληψίες</a:t>
            </a:r>
          </a:p>
          <a:p>
            <a:pPr algn="just"/>
            <a:r>
              <a:rPr lang="el-GR" sz="2000" dirty="0"/>
              <a:t>Συνήθης παροχή υδροληψίας </a:t>
            </a:r>
            <a:r>
              <a:rPr lang="en-US" sz="2000" b="1" dirty="0"/>
              <a:t>q</a:t>
            </a:r>
            <a:r>
              <a:rPr lang="el-GR" sz="2000" b="1" baseline="-25000" dirty="0"/>
              <a:t>ν </a:t>
            </a:r>
            <a:r>
              <a:rPr lang="el-GR" sz="2000" b="1" dirty="0" smtClean="0"/>
              <a:t>= </a:t>
            </a:r>
            <a:r>
              <a:rPr lang="el-GR" sz="2000" b="1" dirty="0"/>
              <a:t>6, 9, 12 lt/sec</a:t>
            </a:r>
            <a:r>
              <a:rPr lang="el-GR" sz="2000" b="1" dirty="0" smtClean="0"/>
              <a:t>.</a:t>
            </a:r>
            <a:endParaRPr lang="el-GR" sz="2000" dirty="0"/>
          </a:p>
          <a:p>
            <a:pPr algn="just"/>
            <a:r>
              <a:rPr lang="el-GR" sz="2000" b="1" dirty="0" smtClean="0"/>
              <a:t>Θέση </a:t>
            </a:r>
            <a:r>
              <a:rPr lang="el-GR" sz="2000" b="1" dirty="0"/>
              <a:t>των υδατικών πόρων</a:t>
            </a:r>
            <a:r>
              <a:rPr lang="el-GR" sz="2000" dirty="0"/>
              <a:t> μπορεί να είναι ένα έργο υδρομάστευσης, ένα φράγμα, ένα πηγάδι (γεώτρηση</a:t>
            </a:r>
            <a:r>
              <a:rPr lang="el-GR" sz="2000" dirty="0" smtClean="0"/>
              <a:t>).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Το νερό </a:t>
            </a:r>
            <a:r>
              <a:rPr lang="el-GR" sz="2000" b="1" dirty="0"/>
              <a:t>α</a:t>
            </a:r>
            <a:r>
              <a:rPr lang="el-GR" sz="2000" b="1" dirty="0" smtClean="0"/>
              <a:t>ποθηκεύεται</a:t>
            </a:r>
            <a:r>
              <a:rPr lang="el-GR" sz="2000" dirty="0" smtClean="0"/>
              <a:t> </a:t>
            </a:r>
            <a:r>
              <a:rPr lang="el-GR" sz="2000" dirty="0"/>
              <a:t>σε ταμιευτήρα ή δεξαμενή και </a:t>
            </a:r>
            <a:r>
              <a:rPr lang="el-GR" sz="2000" b="1" dirty="0"/>
              <a:t>μεταφέρεται</a:t>
            </a:r>
            <a:r>
              <a:rPr lang="el-GR" sz="2000" dirty="0"/>
              <a:t> με τον κύριο αγωγό στην αρχή (κεφαλή) του δικτύου διανομής</a:t>
            </a:r>
            <a:r>
              <a:rPr lang="el-GR" sz="2000" dirty="0" smtClean="0"/>
              <a:t>.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b="1" dirty="0" smtClean="0"/>
              <a:t>Στόχος </a:t>
            </a:r>
            <a:r>
              <a:rPr lang="el-GR" sz="2000" b="1" dirty="0"/>
              <a:t>του σχεδιασμού μας:</a:t>
            </a:r>
            <a:endParaRPr lang="el-GR" sz="2000" dirty="0"/>
          </a:p>
          <a:p>
            <a:pPr lvl="0"/>
            <a:r>
              <a:rPr lang="en-US" sz="2000" dirty="0"/>
              <a:t>Min</a:t>
            </a:r>
            <a:r>
              <a:rPr lang="el-GR" sz="2000" dirty="0"/>
              <a:t> μήκος αγωγών (πιο οικονομικό)</a:t>
            </a:r>
          </a:p>
          <a:p>
            <a:pPr lvl="0"/>
            <a:r>
              <a:rPr lang="el-GR" sz="2000" dirty="0"/>
              <a:t>Οι αγωγοί να περνούν από τα όρια των χωραφιών και να μην κόβουν τις ιδοκτησίες δλδ</a:t>
            </a:r>
          </a:p>
          <a:p>
            <a:pPr lvl="0"/>
            <a:r>
              <a:rPr lang="el-GR" sz="2000" dirty="0"/>
              <a:t>Να έχουν ακτινωτή μορφή</a:t>
            </a:r>
          </a:p>
          <a:p>
            <a:pPr lvl="0"/>
            <a:r>
              <a:rPr lang="en-US" sz="2000" dirty="0"/>
              <a:t>Min </a:t>
            </a:r>
            <a:r>
              <a:rPr lang="el-GR" sz="2000" dirty="0"/>
              <a:t>παροχή νερού</a:t>
            </a:r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20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5187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6</a:t>
            </a:r>
          </a:p>
          <a:p>
            <a:pPr marL="0" indent="0" algn="just">
              <a:buNone/>
            </a:pPr>
            <a:r>
              <a:rPr lang="el-GR" sz="1800" dirty="0"/>
              <a:t>Μ</a:t>
            </a:r>
            <a:r>
              <a:rPr lang="el-GR" sz="1800" dirty="0" smtClean="0"/>
              <a:t>ε </a:t>
            </a:r>
            <a:r>
              <a:rPr lang="el-GR" sz="1800" dirty="0"/>
              <a:t>βάση </a:t>
            </a:r>
            <a:r>
              <a:rPr lang="el-GR" sz="1800" dirty="0" smtClean="0"/>
              <a:t>αυτές τις ζώνες του βημ.5 και τα παραπάνω, χαράχθηκε </a:t>
            </a:r>
            <a:r>
              <a:rPr lang="el-GR" sz="1800" dirty="0"/>
              <a:t>το </a:t>
            </a:r>
            <a:r>
              <a:rPr lang="el-GR" sz="1800" dirty="0" smtClean="0"/>
              <a:t>δίκτυο:</a:t>
            </a:r>
          </a:p>
        </p:txBody>
      </p:sp>
      <p:pic>
        <p:nvPicPr>
          <p:cNvPr id="5" name="Εικόνα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51" y="1219200"/>
            <a:ext cx="7848600" cy="556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2289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7</a:t>
            </a:r>
          </a:p>
          <a:p>
            <a:pPr marL="0" indent="0" algn="ctr">
              <a:buNone/>
            </a:pPr>
            <a:endParaRPr lang="el-GR" sz="2400" b="1" dirty="0"/>
          </a:p>
          <a:p>
            <a:pPr marL="0" indent="0" algn="ctr">
              <a:buNone/>
            </a:pPr>
            <a:endParaRPr lang="el-GR" sz="2400" b="1" dirty="0" smtClean="0"/>
          </a:p>
          <a:p>
            <a:pPr marL="0" indent="0" algn="ctr">
              <a:buNone/>
            </a:pPr>
            <a:endParaRPr lang="el-GR" sz="2400" b="1" dirty="0"/>
          </a:p>
          <a:p>
            <a:pPr marL="0" indent="0" algn="ctr">
              <a:buNone/>
            </a:pPr>
            <a:endParaRPr lang="el-GR" sz="2400" b="1" dirty="0" smtClean="0"/>
          </a:p>
          <a:p>
            <a:pPr marL="0" indent="0" algn="ctr">
              <a:buNone/>
            </a:pPr>
            <a:endParaRPr lang="el-GR" sz="2400" b="1" dirty="0"/>
          </a:p>
          <a:p>
            <a:pPr marL="0" indent="0" algn="ctr">
              <a:buNone/>
            </a:pPr>
            <a:endParaRPr lang="el-GR" sz="2400" b="1" dirty="0" smtClean="0"/>
          </a:p>
          <a:p>
            <a:pPr marL="0" indent="0" algn="ctr">
              <a:buNone/>
            </a:pPr>
            <a:endParaRPr lang="el-GR" sz="2400" b="1" dirty="0"/>
          </a:p>
          <a:p>
            <a:pPr marL="0" indent="0" algn="ctr">
              <a:buNone/>
            </a:pPr>
            <a:endParaRPr lang="el-GR" sz="2400" b="1" dirty="0" smtClean="0"/>
          </a:p>
          <a:p>
            <a:pPr marL="0" indent="0" algn="ctr">
              <a:buNone/>
            </a:pPr>
            <a:endParaRPr lang="el-GR" sz="2400" b="1" dirty="0"/>
          </a:p>
          <a:p>
            <a:pPr marL="0" indent="0" algn="ctr">
              <a:buNone/>
            </a:pPr>
            <a:endParaRPr lang="el-GR" sz="1600" b="1" dirty="0" smtClean="0"/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r>
              <a:rPr lang="el-GR" sz="2000" dirty="0" smtClean="0"/>
              <a:t>Στο </a:t>
            </a:r>
            <a:r>
              <a:rPr lang="el-GR" sz="2000" dirty="0"/>
              <a:t>αυστηρό, όλες οι υδροληψίες λειτουργούν ίση χρονική διάρκεια.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r>
              <a:rPr lang="el-GR" sz="2000" dirty="0" smtClean="0"/>
              <a:t>Στο </a:t>
            </a:r>
            <a:r>
              <a:rPr lang="el-GR" sz="2000" dirty="0"/>
              <a:t>ελαστικό κάθε υδροληψία δε λειτουργεί όσο οι υπόλοιπες για να καλυφθεί η διαφορά της έκτασης των </a:t>
            </a:r>
            <a:r>
              <a:rPr lang="el-GR" sz="2000" dirty="0" smtClean="0"/>
              <a:t>αρδ.μοναδων. Καμία </a:t>
            </a:r>
            <a:r>
              <a:rPr lang="el-GR" sz="2000" dirty="0"/>
              <a:t>από τις αρδ.μον δεν ποτίζεται ταυτόχρονα με καμία άλλη της ίδιας ζώνης</a:t>
            </a:r>
          </a:p>
          <a:p>
            <a:pPr marL="0" indent="0" algn="ctr">
              <a:buNone/>
            </a:pPr>
            <a:endParaRPr lang="el-GR" sz="2400" b="1" dirty="0" smtClean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756719"/>
            <a:ext cx="6400800" cy="40438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3441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7</a:t>
            </a:r>
          </a:p>
          <a:p>
            <a:pPr marL="0" indent="0" algn="just">
              <a:buNone/>
            </a:pPr>
            <a:r>
              <a:rPr lang="el-GR" sz="1800" dirty="0"/>
              <a:t>Ω</a:t>
            </a:r>
            <a:r>
              <a:rPr lang="el-GR" sz="1800" dirty="0" smtClean="0"/>
              <a:t>ρολόγιο </a:t>
            </a:r>
            <a:r>
              <a:rPr lang="el-GR" sz="1800" dirty="0"/>
              <a:t>πρόγραμμα </a:t>
            </a:r>
            <a:r>
              <a:rPr lang="el-GR" sz="1800" dirty="0" smtClean="0"/>
              <a:t>άρδευσης: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dirty="0" err="1" smtClean="0"/>
              <a:t>Ωρες</a:t>
            </a:r>
            <a:r>
              <a:rPr lang="el-GR" sz="1800" dirty="0" smtClean="0"/>
              <a:t> ποτίσματος</a:t>
            </a:r>
            <a:r>
              <a:rPr lang="en-US" sz="1800" dirty="0" smtClean="0"/>
              <a:t> (</a:t>
            </a:r>
            <a:r>
              <a:rPr lang="el-GR" sz="1800" dirty="0" smtClean="0"/>
              <a:t>για κάθε </a:t>
            </a:r>
            <a:r>
              <a:rPr lang="el-GR" sz="1800" dirty="0" err="1" smtClean="0"/>
              <a:t>αρδ.μον</a:t>
            </a:r>
            <a:r>
              <a:rPr lang="el-GR" sz="1800" dirty="0" smtClean="0"/>
              <a:t>.) = Εμβαδό Αρδ.Μον.* Σύνολο Ωρών Άρδευσης / Εμβαδό Ζώνης = Α</a:t>
            </a:r>
            <a:r>
              <a:rPr lang="en-US" sz="1800" dirty="0" smtClean="0"/>
              <a:t> * T</a:t>
            </a:r>
            <a:r>
              <a:rPr lang="el-GR" sz="1800" baseline="-25000" dirty="0" smtClean="0"/>
              <a:t>ολ</a:t>
            </a:r>
            <a:r>
              <a:rPr lang="el-GR" sz="1800" dirty="0" smtClean="0"/>
              <a:t> / Α</a:t>
            </a:r>
            <a:r>
              <a:rPr lang="en-US" sz="1800" dirty="0" smtClean="0"/>
              <a:t>j</a:t>
            </a:r>
            <a:endParaRPr lang="el-GR" sz="1800" dirty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  <p:pic>
        <p:nvPicPr>
          <p:cNvPr id="4" name="Εικόνα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57400"/>
            <a:ext cx="7772400" cy="449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0447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8</a:t>
            </a:r>
          </a:p>
          <a:p>
            <a:pPr marL="0" indent="0" algn="just">
              <a:buNone/>
            </a:pPr>
            <a:r>
              <a:rPr lang="el-GR" sz="2000" dirty="0"/>
              <a:t>Π</a:t>
            </a:r>
            <a:r>
              <a:rPr lang="el-GR" sz="2000" dirty="0" smtClean="0"/>
              <a:t>αροχή αγωγών </a:t>
            </a:r>
            <a:r>
              <a:rPr lang="el-GR" sz="2000" dirty="0"/>
              <a:t>του δικτύου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  <p:pic>
        <p:nvPicPr>
          <p:cNvPr id="5" name="Εικόνα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6127"/>
            <a:ext cx="6172200" cy="4343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066079"/>
              </p:ext>
            </p:extLst>
          </p:nvPr>
        </p:nvGraphicFramePr>
        <p:xfrm>
          <a:off x="6324600" y="1447800"/>
          <a:ext cx="2667000" cy="3733795"/>
        </p:xfrm>
        <a:graphic>
          <a:graphicData uri="http://schemas.openxmlformats.org/drawingml/2006/table">
            <a:tbl>
              <a:tblPr firstRow="1" firstCol="1" bandRow="1"/>
              <a:tblGrid>
                <a:gridCol w="1742932"/>
                <a:gridCol w="924068"/>
              </a:tblGrid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ΤΡΙΤΕΥΟΝΤΕΣ ΑΓΩΓΟΙ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Q (lt/sec)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1.1.1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1.1.2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1.1.3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1.1.4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1.2.1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1.2.2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1.3.1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1.4.1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1.5.1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1.6.1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1.6.2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1.6.2.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101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8</a:t>
            </a:r>
          </a:p>
          <a:p>
            <a:pPr marL="0" indent="0" algn="just">
              <a:buNone/>
            </a:pPr>
            <a:r>
              <a:rPr lang="el-GR" sz="2000" dirty="0"/>
              <a:t>Π</a:t>
            </a:r>
            <a:r>
              <a:rPr lang="el-GR" sz="2000" dirty="0" smtClean="0"/>
              <a:t>αροχή αγωγών </a:t>
            </a:r>
            <a:r>
              <a:rPr lang="el-GR" sz="2000" dirty="0"/>
              <a:t>του δικτύου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  <p:pic>
        <p:nvPicPr>
          <p:cNvPr id="5" name="Εικόνα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6127"/>
            <a:ext cx="6172200" cy="4343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95391"/>
              </p:ext>
            </p:extLst>
          </p:nvPr>
        </p:nvGraphicFramePr>
        <p:xfrm>
          <a:off x="6324600" y="1376127"/>
          <a:ext cx="2590800" cy="2171701"/>
        </p:xfrm>
        <a:graphic>
          <a:graphicData uri="http://schemas.openxmlformats.org/drawingml/2006/table">
            <a:tbl>
              <a:tblPr firstRow="1" firstCol="1" bandRow="1"/>
              <a:tblGrid>
                <a:gridCol w="1802942"/>
                <a:gridCol w="787858"/>
              </a:tblGrid>
              <a:tr h="3102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ΔΕΥΤΕΡΕΥΟΝΤΕΣ ΑΓΩΓΟΙ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Q (lt/sec)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10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44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1.4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897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</a:t>
            </a:r>
            <a:r>
              <a:rPr lang="el-GR" sz="2400" b="1" dirty="0"/>
              <a:t>9</a:t>
            </a:r>
            <a:endParaRPr lang="el-GR" sz="2400" b="1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algn="just"/>
            <a:r>
              <a:rPr lang="el-GR" sz="2000" dirty="0"/>
              <a:t>Π</a:t>
            </a:r>
            <a:r>
              <a:rPr lang="el-GR" sz="2000" dirty="0" smtClean="0"/>
              <a:t>αροχή σχεδιασμού, από σχέση (1):</a:t>
            </a:r>
          </a:p>
          <a:p>
            <a:pPr marL="0" indent="0" algn="just">
              <a:buNone/>
            </a:pPr>
            <a:r>
              <a:rPr lang="en-US" sz="2000" dirty="0"/>
              <a:t>Q</a:t>
            </a:r>
            <a:r>
              <a:rPr lang="el-GR" sz="2000" baseline="-25000" dirty="0"/>
              <a:t>σχ</a:t>
            </a:r>
            <a:r>
              <a:rPr lang="el-GR" sz="2000" dirty="0"/>
              <a:t> = </a:t>
            </a:r>
            <a:r>
              <a:rPr lang="en-US" sz="2000" dirty="0"/>
              <a:t>q</a:t>
            </a:r>
            <a:r>
              <a:rPr lang="el-GR" sz="2000" baseline="-25000" dirty="0"/>
              <a:t>ν</a:t>
            </a:r>
            <a:r>
              <a:rPr lang="el-GR" sz="2000" dirty="0"/>
              <a:t> </a:t>
            </a:r>
            <a:r>
              <a:rPr lang="el-GR" sz="2000" dirty="0" smtClean="0"/>
              <a:t>ν</a:t>
            </a:r>
            <a:r>
              <a:rPr lang="el-GR" sz="2000" dirty="0" smtClean="0"/>
              <a:t>* = 11*6 = 66 </a:t>
            </a:r>
            <a:r>
              <a:rPr lang="en-US" sz="2000" dirty="0" err="1" smtClean="0"/>
              <a:t>lt</a:t>
            </a:r>
            <a:r>
              <a:rPr lang="en-US" sz="2000" dirty="0" smtClean="0"/>
              <a:t>/sec</a:t>
            </a:r>
            <a:endParaRPr lang="el-GR" sz="2000" dirty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algn="just"/>
            <a:r>
              <a:rPr lang="el-GR" sz="2000" dirty="0"/>
              <a:t>Π</a:t>
            </a:r>
            <a:r>
              <a:rPr lang="el-GR" sz="2000" dirty="0" smtClean="0"/>
              <a:t>αροχή των υδατικών πόρων</a:t>
            </a:r>
            <a:r>
              <a:rPr lang="en-US" sz="2000" dirty="0" smtClean="0"/>
              <a:t>,</a:t>
            </a:r>
            <a:r>
              <a:rPr lang="el-GR" sz="2000" dirty="0" smtClean="0"/>
              <a:t> από σχέση (7):</a:t>
            </a:r>
          </a:p>
          <a:p>
            <a:pPr marL="0" indent="0" algn="just">
              <a:buNone/>
            </a:pPr>
            <a:r>
              <a:rPr lang="en-US" sz="2000" dirty="0"/>
              <a:t>Q</a:t>
            </a:r>
            <a:r>
              <a:rPr lang="el-GR" sz="2000" baseline="-25000" dirty="0" err="1"/>
              <a:t>υπ</a:t>
            </a:r>
            <a:r>
              <a:rPr lang="el-GR" sz="2000" dirty="0"/>
              <a:t> </a:t>
            </a:r>
            <a:r>
              <a:rPr lang="el-GR" sz="2000" dirty="0"/>
              <a:t>≥ </a:t>
            </a:r>
            <a:r>
              <a:rPr lang="el-GR" sz="2000" dirty="0" smtClean="0"/>
              <a:t>(</a:t>
            </a:r>
            <a:r>
              <a:rPr lang="en-US" sz="2000" dirty="0"/>
              <a:t>q</a:t>
            </a:r>
            <a:r>
              <a:rPr lang="el-GR" sz="2000" dirty="0" smtClean="0"/>
              <a:t>/24</a:t>
            </a:r>
            <a:r>
              <a:rPr lang="el-GR" sz="2000" dirty="0"/>
              <a:t>)*</a:t>
            </a:r>
            <a:r>
              <a:rPr lang="en-US" sz="2000" dirty="0"/>
              <a:t>Q</a:t>
            </a:r>
            <a:r>
              <a:rPr lang="el-GR" sz="2000" baseline="-25000" dirty="0"/>
              <a:t>σχ</a:t>
            </a:r>
            <a:r>
              <a:rPr lang="el-GR" sz="2000" dirty="0"/>
              <a:t> </a:t>
            </a: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Θεωρώντας την πραγματική </a:t>
            </a:r>
            <a:r>
              <a:rPr lang="el-GR" sz="2000" dirty="0"/>
              <a:t>ειδική παροχή </a:t>
            </a:r>
            <a:r>
              <a:rPr lang="el-GR" sz="2000" dirty="0" smtClean="0"/>
              <a:t>άρδευσης (</a:t>
            </a:r>
            <a:r>
              <a:rPr lang="en-US" sz="2000" dirty="0" smtClean="0"/>
              <a:t>q) </a:t>
            </a:r>
            <a:r>
              <a:rPr lang="el-GR" sz="2000" dirty="0" smtClean="0"/>
              <a:t>18ωρη, και </a:t>
            </a:r>
            <a:r>
              <a:rPr lang="en-US" sz="2000" dirty="0"/>
              <a:t>Q</a:t>
            </a:r>
            <a:r>
              <a:rPr lang="el-GR" sz="2000" baseline="-25000" dirty="0" smtClean="0"/>
              <a:t>σχ</a:t>
            </a:r>
            <a:r>
              <a:rPr lang="el-GR" sz="2000" dirty="0" smtClean="0"/>
              <a:t>= 66 έχουμε </a:t>
            </a:r>
            <a:r>
              <a:rPr lang="en-US" sz="2000" dirty="0"/>
              <a:t>Q</a:t>
            </a:r>
            <a:r>
              <a:rPr lang="el-GR" sz="2000" baseline="-25000" dirty="0"/>
              <a:t>υπ</a:t>
            </a:r>
            <a:r>
              <a:rPr lang="el-GR" sz="2000" dirty="0"/>
              <a:t> </a:t>
            </a:r>
            <a:r>
              <a:rPr lang="el-GR" sz="2000" dirty="0" smtClean="0"/>
              <a:t>= 49,5 </a:t>
            </a:r>
            <a:r>
              <a:rPr lang="en-US" sz="2000" dirty="0" err="1"/>
              <a:t>lt</a:t>
            </a:r>
            <a:r>
              <a:rPr lang="en-US" sz="2000" dirty="0"/>
              <a:t>/sec</a:t>
            </a: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/>
          </a:p>
          <a:p>
            <a:pPr algn="just"/>
            <a:r>
              <a:rPr lang="el-GR" sz="2000" dirty="0" smtClean="0"/>
              <a:t>Χωρητικότητα της δεξαμενής</a:t>
            </a:r>
            <a:r>
              <a:rPr lang="en-US" sz="2000" dirty="0" smtClean="0"/>
              <a:t>,</a:t>
            </a:r>
            <a:r>
              <a:rPr lang="el-GR" sz="2000" dirty="0" smtClean="0"/>
              <a:t> </a:t>
            </a:r>
            <a:r>
              <a:rPr lang="el-GR" sz="2000" dirty="0"/>
              <a:t>από σχέση </a:t>
            </a:r>
            <a:r>
              <a:rPr lang="el-GR" sz="2000" dirty="0" smtClean="0"/>
              <a:t>(8): </a:t>
            </a:r>
          </a:p>
          <a:p>
            <a:pPr marL="0" indent="0" algn="just">
              <a:buNone/>
            </a:pPr>
            <a:r>
              <a:rPr lang="en-US" sz="2000" dirty="0" smtClean="0"/>
              <a:t>V</a:t>
            </a:r>
            <a:r>
              <a:rPr lang="el-GR" sz="2000" baseline="-25000" dirty="0" err="1" smtClean="0"/>
              <a:t>δεξ</a:t>
            </a:r>
            <a:r>
              <a:rPr lang="el-GR" sz="2000" dirty="0" smtClean="0"/>
              <a:t> </a:t>
            </a:r>
            <a:r>
              <a:rPr lang="el-GR" sz="2000" dirty="0"/>
              <a:t>≥ </a:t>
            </a:r>
            <a:r>
              <a:rPr lang="el-GR" sz="2000" dirty="0" smtClean="0"/>
              <a:t>(</a:t>
            </a:r>
            <a:r>
              <a:rPr lang="el-GR" sz="2000" dirty="0"/>
              <a:t>24-18)*3600*</a:t>
            </a:r>
            <a:r>
              <a:rPr lang="en-US" sz="2000" dirty="0"/>
              <a:t>Q</a:t>
            </a:r>
            <a:r>
              <a:rPr lang="el-GR" sz="2000" baseline="-25000" dirty="0"/>
              <a:t>υπ</a:t>
            </a:r>
            <a:r>
              <a:rPr lang="el-GR" sz="2000" dirty="0"/>
              <a:t> = </a:t>
            </a:r>
            <a:r>
              <a:rPr lang="el-GR" sz="2000" dirty="0" smtClean="0"/>
              <a:t>1069200 </a:t>
            </a:r>
            <a:r>
              <a:rPr lang="en-US" sz="2000" dirty="0" err="1" smtClean="0"/>
              <a:t>lt</a:t>
            </a:r>
            <a:r>
              <a:rPr lang="el-GR" sz="2000" dirty="0" smtClean="0"/>
              <a:t>      ή     1069.2 </a:t>
            </a:r>
            <a:r>
              <a:rPr lang="en-US" sz="2000" dirty="0" smtClean="0"/>
              <a:t>m</a:t>
            </a:r>
            <a:r>
              <a:rPr lang="en-US" sz="2000" baseline="30000" dirty="0" smtClean="0"/>
              <a:t>3</a:t>
            </a:r>
            <a:endParaRPr lang="el-GR" sz="2000" baseline="30000" dirty="0" smtClean="0"/>
          </a:p>
          <a:p>
            <a:pPr marL="0" indent="0" algn="just">
              <a:buNone/>
            </a:pPr>
            <a:r>
              <a:rPr lang="el-GR" sz="2000" dirty="0" smtClean="0"/>
              <a:t>Και με 10</a:t>
            </a:r>
            <a:r>
              <a:rPr lang="el-GR" sz="2000" dirty="0"/>
              <a:t>% προσαύξηση </a:t>
            </a:r>
            <a:r>
              <a:rPr lang="el-GR" sz="2000" dirty="0" smtClean="0"/>
              <a:t>για </a:t>
            </a:r>
            <a:r>
              <a:rPr lang="el-GR" sz="2000" dirty="0"/>
              <a:t>κάλυψη από υπερχείλιση </a:t>
            </a:r>
            <a:r>
              <a:rPr lang="el-GR" sz="2000" dirty="0" smtClean="0"/>
              <a:t>1176.12 </a:t>
            </a:r>
            <a:r>
              <a:rPr lang="en-US" sz="2000" dirty="0"/>
              <a:t>m</a:t>
            </a:r>
            <a:r>
              <a:rPr lang="en-US" sz="2000" baseline="30000" dirty="0"/>
              <a:t>3</a:t>
            </a:r>
            <a:endParaRPr lang="el-GR" sz="2000" baseline="30000" dirty="0"/>
          </a:p>
          <a:p>
            <a:pPr marL="0" indent="0" algn="just">
              <a:buNone/>
            </a:pPr>
            <a:endParaRPr lang="el-GR" sz="2000" i="1" dirty="0" smtClean="0"/>
          </a:p>
          <a:p>
            <a:pPr marL="0" indent="0" algn="just">
              <a:buNone/>
            </a:pPr>
            <a:r>
              <a:rPr lang="el-GR" sz="2000" i="1" dirty="0" smtClean="0"/>
              <a:t>Άρα σχεδιάζεται δεξαμενή όγκου 1200 </a:t>
            </a:r>
            <a:r>
              <a:rPr lang="en-US" sz="2000" i="1" dirty="0"/>
              <a:t>m</a:t>
            </a:r>
            <a:r>
              <a:rPr lang="en-US" sz="2000" i="1" baseline="30000" dirty="0"/>
              <a:t>3</a:t>
            </a:r>
            <a:endParaRPr lang="el-GR" sz="2000" i="1" baseline="30000" dirty="0"/>
          </a:p>
          <a:p>
            <a:pPr marL="0" indent="0" algn="just">
              <a:buNone/>
            </a:pPr>
            <a:r>
              <a:rPr lang="el-GR" sz="2000" dirty="0" smtClean="0"/>
              <a:t> </a:t>
            </a:r>
            <a:endParaRPr lang="el-GR" sz="2000" baseline="30000" dirty="0"/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738948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/>
              <a:t>ΒΗΜΑ 10 (Υπολογισμός διαμέτρων των </a:t>
            </a:r>
            <a:r>
              <a:rPr lang="el-GR" sz="2400" b="1" dirty="0" smtClean="0"/>
              <a:t>αγωγών για</a:t>
            </a:r>
            <a:endParaRPr lang="el-GR" sz="2400" b="1" dirty="0"/>
          </a:p>
          <a:p>
            <a:pPr marL="0" indent="0" algn="ctr">
              <a:buNone/>
            </a:pPr>
            <a:r>
              <a:rPr lang="el-GR" sz="2400" b="1" dirty="0" smtClean="0"/>
              <a:t>οικονομικότερο σχεδιασμό δικτύου)</a:t>
            </a: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Με δεδομένες τις παροχές των αγωγών και θεωρώντας ταχύτητα νερού μέσα στους αγωγούς </a:t>
            </a:r>
            <a:r>
              <a:rPr lang="en-US" sz="2000" dirty="0" smtClean="0"/>
              <a:t>U </a:t>
            </a:r>
            <a:r>
              <a:rPr lang="el-GR" sz="2000" dirty="0" smtClean="0"/>
              <a:t>= </a:t>
            </a:r>
            <a:r>
              <a:rPr lang="el-GR" sz="2000" dirty="0"/>
              <a:t>1.5 </a:t>
            </a:r>
            <a:r>
              <a:rPr lang="en-US" sz="2000" dirty="0"/>
              <a:t>m</a:t>
            </a:r>
            <a:r>
              <a:rPr lang="el-GR" sz="2000" dirty="0"/>
              <a:t>/</a:t>
            </a:r>
            <a:r>
              <a:rPr lang="en-US" sz="2000" dirty="0" smtClean="0"/>
              <a:t>s</a:t>
            </a:r>
            <a:r>
              <a:rPr lang="el-GR" sz="2000" dirty="0" smtClean="0"/>
              <a:t> (δεδομένα)</a:t>
            </a:r>
            <a:r>
              <a:rPr lang="en-US" sz="2000" dirty="0" smtClean="0"/>
              <a:t>, </a:t>
            </a:r>
            <a:r>
              <a:rPr lang="el-GR" sz="2000" dirty="0" smtClean="0"/>
              <a:t>οι διάμετροι </a:t>
            </a:r>
            <a:r>
              <a:rPr lang="en-US" sz="2000" dirty="0" smtClean="0"/>
              <a:t>D </a:t>
            </a:r>
            <a:r>
              <a:rPr lang="el-GR" sz="2000" dirty="0" smtClean="0"/>
              <a:t>υπολογίζονται για κάθε αγωγό από τη σχέση:</a:t>
            </a:r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1200" dirty="0" smtClean="0"/>
          </a:p>
          <a:p>
            <a:pPr marL="0" indent="0" algn="just">
              <a:buNone/>
            </a:pPr>
            <a:r>
              <a:rPr lang="el-GR" sz="2000" dirty="0" smtClean="0"/>
              <a:t>                                                                                                       (9)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Η τελική διάμετρος (εσωτερική) κάθε αγωγού επιλέγεται με στρογγυλοποίηση ώστε να αντιστοιχεί στις διαμέτρους που κατασκευάζονται</a:t>
            </a:r>
            <a:r>
              <a:rPr lang="en-US" sz="2000" dirty="0" smtClean="0"/>
              <a:t> (D</a:t>
            </a:r>
            <a:r>
              <a:rPr lang="el-GR" sz="1600" dirty="0" smtClean="0"/>
              <a:t>εμπορίου</a:t>
            </a:r>
            <a:r>
              <a:rPr lang="el-GR" sz="2000" dirty="0" smtClean="0"/>
              <a:t>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276600"/>
            <a:ext cx="1447800" cy="833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6006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11 (</a:t>
            </a:r>
            <a:r>
              <a:rPr lang="el-GR" sz="2400" b="1" dirty="0"/>
              <a:t>Ε</a:t>
            </a:r>
            <a:r>
              <a:rPr lang="el-GR" sz="2400" b="1" dirty="0" smtClean="0"/>
              <a:t>ξασφάλιση πιέσεων)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/>
              <a:t>Αν η κεφαλή </a:t>
            </a:r>
            <a:r>
              <a:rPr lang="el-GR" sz="2000" dirty="0" smtClean="0"/>
              <a:t>του δικτύου βρίσκεται </a:t>
            </a:r>
            <a:r>
              <a:rPr lang="el-GR" sz="2000" dirty="0"/>
              <a:t>σε χαμηλότερο υψόμετρο από τα χωράφια ή σε υψηλότερο υψόμετρο, αλλά όχι αρκετό για να εξασφαλίσει να υπάρχει </a:t>
            </a:r>
            <a:r>
              <a:rPr lang="el-GR" sz="2000" b="1" dirty="0"/>
              <a:t>πίεση νερού</a:t>
            </a:r>
            <a:r>
              <a:rPr lang="el-GR" sz="2000" dirty="0"/>
              <a:t> </a:t>
            </a:r>
            <a:r>
              <a:rPr lang="el-GR" sz="2000" b="1" dirty="0"/>
              <a:t>σε όλες τις υδροληψίες</a:t>
            </a:r>
            <a:r>
              <a:rPr lang="el-GR" sz="2000" dirty="0"/>
              <a:t>, τότε φτιάχνουμε αντλιοστάσιο για να εξασφαλιστεί η πίεση (υδραυλικό φορτίο κεφαλής).</a:t>
            </a:r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r>
              <a:rPr lang="el-GR" sz="2000" dirty="0" smtClean="0"/>
              <a:t>Η </a:t>
            </a:r>
            <a:r>
              <a:rPr lang="el-GR" sz="2000" b="1" dirty="0"/>
              <a:t>ελάχιστη πίεση</a:t>
            </a:r>
            <a:r>
              <a:rPr lang="el-GR" sz="2000" dirty="0"/>
              <a:t> </a:t>
            </a:r>
            <a:r>
              <a:rPr lang="el-GR" sz="2000" b="1" dirty="0"/>
              <a:t>που πρέπει να έχει μια υδροληψία είναι συνήθως 40-50 μέτρα</a:t>
            </a:r>
            <a:r>
              <a:rPr lang="el-GR" sz="2000" dirty="0"/>
              <a:t> (5 </a:t>
            </a:r>
            <a:r>
              <a:rPr lang="en-US" sz="2000" dirty="0" err="1"/>
              <a:t>atm</a:t>
            </a:r>
            <a:r>
              <a:rPr lang="el-GR" sz="2000" dirty="0"/>
              <a:t>.) και βγαίνει προσθέτοντας</a:t>
            </a:r>
            <a:r>
              <a:rPr lang="el-GR" sz="2000" dirty="0" smtClean="0"/>
              <a:t>:</a:t>
            </a:r>
          </a:p>
          <a:p>
            <a:pPr marL="0" indent="0" algn="just">
              <a:buNone/>
            </a:pPr>
            <a:endParaRPr lang="el-GR" sz="2000" dirty="0"/>
          </a:p>
          <a:p>
            <a:pPr lvl="0" algn="just"/>
            <a:r>
              <a:rPr lang="el-GR" sz="2000" dirty="0"/>
              <a:t>Απαραίτητη πίεση λειτουργίας εκτοξευτήρα (20-35 μέτρα περίπου)</a:t>
            </a:r>
          </a:p>
          <a:p>
            <a:pPr lvl="0" algn="just"/>
            <a:r>
              <a:rPr lang="el-GR" sz="2000" dirty="0"/>
              <a:t>Γραμμικές και τοπικές απώλειες αγωγών (6-10 μέτρα περίπου)</a:t>
            </a:r>
          </a:p>
          <a:p>
            <a:pPr lvl="0" algn="just"/>
            <a:r>
              <a:rPr lang="el-GR" sz="2000" dirty="0"/>
              <a:t>Γραμμικές και τοπικές απώλειες μέσα στην υδροληψία (γιατί υπάρχει περιοριστής παροχής)</a:t>
            </a:r>
          </a:p>
          <a:p>
            <a:pPr lvl="0" algn="just"/>
            <a:r>
              <a:rPr lang="el-GR" sz="2000" dirty="0"/>
              <a:t>Σε περιπτώσεις που οι αρδ.μοναδες έχουν κλίση (μη οριζόντιες) μετράται και η υψομετρική διαφορά του υψηλότερου σημείου και της υδροληψίας.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2873539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</a:t>
            </a:r>
            <a:r>
              <a:rPr lang="el-GR" sz="2400" b="1" dirty="0"/>
              <a:t>11 (Εξασφάλιση πιέσεων)</a:t>
            </a:r>
            <a:endParaRPr lang="el-GR" sz="2400" b="1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Για </a:t>
            </a:r>
            <a:r>
              <a:rPr lang="el-GR" sz="2000" dirty="0" smtClean="0"/>
              <a:t>την </a:t>
            </a:r>
            <a:r>
              <a:rPr lang="el-GR" sz="2000" dirty="0" smtClean="0"/>
              <a:t>εξασφάλιση των πιέσεων υπολογίζεται το </a:t>
            </a:r>
            <a:r>
              <a:rPr lang="el-GR" sz="2000" dirty="0"/>
              <a:t>μανομετρικού φορτίο</a:t>
            </a:r>
            <a:r>
              <a:rPr lang="el-GR" sz="2000" dirty="0" smtClean="0"/>
              <a:t> </a:t>
            </a:r>
            <a:r>
              <a:rPr lang="el-GR" sz="2000" dirty="0" smtClean="0"/>
              <a:t>(η πίεση) </a:t>
            </a:r>
            <a:r>
              <a:rPr lang="el-GR" sz="2000" dirty="0" smtClean="0"/>
              <a:t>στη δυσμενέστερη διαδρομή δικτύου.</a:t>
            </a:r>
            <a:endParaRPr lang="en-US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Οι </a:t>
            </a:r>
            <a:r>
              <a:rPr lang="el-GR" sz="2000" dirty="0"/>
              <a:t>2 δυσμενέστερες διαδρομές είναι </a:t>
            </a:r>
            <a:r>
              <a:rPr lang="el-GR" sz="2000" dirty="0" smtClean="0"/>
              <a:t>συνήθως:</a:t>
            </a:r>
          </a:p>
          <a:p>
            <a:pPr algn="just"/>
            <a:r>
              <a:rPr lang="el-GR" sz="2000" dirty="0" smtClean="0"/>
              <a:t>αυτή </a:t>
            </a:r>
            <a:r>
              <a:rPr lang="el-GR" sz="2000" dirty="0"/>
              <a:t>που καταλήγει στο μεγαλύτερο υψόμετρο </a:t>
            </a:r>
            <a:r>
              <a:rPr lang="el-GR" sz="2000" dirty="0" smtClean="0"/>
              <a:t>υδροληψίας</a:t>
            </a:r>
          </a:p>
          <a:p>
            <a:pPr algn="just"/>
            <a:r>
              <a:rPr lang="el-GR" sz="2000" dirty="0"/>
              <a:t>α</a:t>
            </a:r>
            <a:r>
              <a:rPr lang="el-GR" sz="2000" dirty="0" smtClean="0"/>
              <a:t>υτή </a:t>
            </a:r>
            <a:r>
              <a:rPr lang="el-GR" sz="2000" dirty="0"/>
              <a:t>που έχει το μεγαλύτερο συνολικό μήκος </a:t>
            </a:r>
            <a:r>
              <a:rPr lang="el-GR" sz="2000" dirty="0" smtClean="0"/>
              <a:t>αγωγών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Υπολογίζεται </a:t>
            </a:r>
            <a:r>
              <a:rPr lang="el-GR" sz="2000" dirty="0"/>
              <a:t>το μανομετρικό φορτίο που προκύπτει στη κεφαλή του δικτύου και για τις 2 περιπτώσεις </a:t>
            </a:r>
            <a:r>
              <a:rPr lang="el-GR" sz="2000" dirty="0" smtClean="0"/>
              <a:t>και επιλέγεται η δυσμενέστερη για σχεδιασμό</a:t>
            </a:r>
            <a:r>
              <a:rPr lang="en-US" sz="2000" dirty="0" smtClean="0"/>
              <a:t>.</a:t>
            </a:r>
            <a:endParaRPr lang="el-GR" sz="2000" dirty="0" smtClean="0"/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2400" b="1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4164703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</a:t>
            </a:r>
            <a:r>
              <a:rPr lang="el-GR" sz="2400" b="1" dirty="0"/>
              <a:t>11 (Εξασφάλιση πιέσεων)</a:t>
            </a:r>
            <a:endParaRPr lang="el-GR" sz="2400" b="1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Υδραυλικός Υπολογισμός </a:t>
            </a:r>
            <a:r>
              <a:rPr lang="el-GR" sz="2000" dirty="0"/>
              <a:t>(απλοποιημένη σχέση απωλειών ενέργειας</a:t>
            </a:r>
            <a:r>
              <a:rPr lang="el-GR" sz="2000" dirty="0" smtClean="0"/>
              <a:t>):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ctr">
              <a:buNone/>
            </a:pPr>
            <a:r>
              <a:rPr lang="el-GR" sz="2000" b="1" i="1" dirty="0" smtClean="0"/>
              <a:t>Δ</a:t>
            </a:r>
            <a:r>
              <a:rPr lang="en-US" sz="2000" b="1" i="1" dirty="0" smtClean="0"/>
              <a:t>h = J*L</a:t>
            </a:r>
            <a:endParaRPr lang="el-GR" sz="2000" b="1" i="1" dirty="0" smtClean="0"/>
          </a:p>
          <a:p>
            <a:pPr marL="0" indent="0" algn="ctr">
              <a:buNone/>
            </a:pPr>
            <a:endParaRPr lang="el-GR" sz="2000" b="1" i="1" dirty="0" smtClean="0"/>
          </a:p>
          <a:p>
            <a:pPr algn="just"/>
            <a:r>
              <a:rPr lang="en-US" sz="2000" b="1" dirty="0" smtClean="0"/>
              <a:t>L</a:t>
            </a:r>
            <a:r>
              <a:rPr lang="el-GR" sz="2000" b="1" dirty="0" smtClean="0"/>
              <a:t> το μήκος </a:t>
            </a:r>
            <a:r>
              <a:rPr lang="el-GR" sz="2000" b="1" dirty="0"/>
              <a:t>του κάθε </a:t>
            </a:r>
            <a:r>
              <a:rPr lang="el-GR" sz="2000" b="1" dirty="0" smtClean="0"/>
              <a:t>αγωγού: </a:t>
            </a:r>
            <a:r>
              <a:rPr lang="el-GR" sz="2000" dirty="0"/>
              <a:t>υπολογίζεται αν είναι γνωστές </a:t>
            </a:r>
            <a:r>
              <a:rPr lang="el-GR" sz="2000" dirty="0" smtClean="0"/>
              <a:t>ο διαστάσεις </a:t>
            </a:r>
            <a:r>
              <a:rPr lang="el-GR" sz="2000" dirty="0"/>
              <a:t>των χωραφιών ή μέσω </a:t>
            </a:r>
            <a:r>
              <a:rPr lang="en-US" sz="2000" dirty="0"/>
              <a:t>GIS </a:t>
            </a:r>
            <a:r>
              <a:rPr lang="el-GR" sz="2000" dirty="0"/>
              <a:t>ή </a:t>
            </a:r>
            <a:r>
              <a:rPr lang="el-GR" sz="2000" dirty="0" smtClean="0"/>
              <a:t>autocad</a:t>
            </a:r>
          </a:p>
          <a:p>
            <a:pPr algn="just"/>
            <a:endParaRPr lang="el-GR" sz="2000" dirty="0" smtClean="0"/>
          </a:p>
          <a:p>
            <a:pPr algn="just"/>
            <a:r>
              <a:rPr lang="en-US" sz="2000" b="1" dirty="0" smtClean="0"/>
              <a:t>J</a:t>
            </a:r>
            <a:r>
              <a:rPr lang="el-GR" sz="2000" b="1" dirty="0" smtClean="0"/>
              <a:t> </a:t>
            </a:r>
            <a:r>
              <a:rPr lang="el-GR" sz="2000" b="1" dirty="0"/>
              <a:t>ο συντελεστής απωλειών πίεσης (νομογράφημα</a:t>
            </a:r>
            <a:r>
              <a:rPr lang="el-GR" sz="2000" b="1" dirty="0" smtClean="0"/>
              <a:t>): </a:t>
            </a:r>
            <a:r>
              <a:rPr lang="el-GR" sz="2000" dirty="0" smtClean="0"/>
              <a:t>Για την εύρεσή του χρειάζεται η (εσωτερική) διάμετρος </a:t>
            </a:r>
            <a:r>
              <a:rPr lang="en-US" sz="2000" dirty="0" smtClean="0"/>
              <a:t>D </a:t>
            </a:r>
            <a:r>
              <a:rPr lang="el-GR" sz="2000" dirty="0" smtClean="0"/>
              <a:t>(</a:t>
            </a:r>
            <a:r>
              <a:rPr lang="en-US" sz="2000" dirty="0" smtClean="0"/>
              <a:t>mm)</a:t>
            </a:r>
            <a:r>
              <a:rPr lang="el-GR" sz="2000" dirty="0" smtClean="0"/>
              <a:t> </a:t>
            </a:r>
            <a:r>
              <a:rPr lang="el-GR" sz="2000" i="1" dirty="0" smtClean="0"/>
              <a:t>(Βήμα 10), </a:t>
            </a:r>
            <a:r>
              <a:rPr lang="el-GR" sz="2000" dirty="0" smtClean="0"/>
              <a:t>και η ταχύτητα του νερού μέσα στον αγωγό (</a:t>
            </a:r>
            <a:r>
              <a:rPr lang="en-US" sz="2000" dirty="0" smtClean="0"/>
              <a:t>m/sec).</a:t>
            </a:r>
            <a:r>
              <a:rPr lang="el-GR" sz="2000" dirty="0"/>
              <a:t> </a:t>
            </a:r>
            <a:endParaRPr lang="el-GR" sz="2000" dirty="0" smtClean="0"/>
          </a:p>
          <a:p>
            <a:pPr algn="just"/>
            <a:endParaRPr lang="el-GR" sz="2000" dirty="0" smtClean="0"/>
          </a:p>
          <a:p>
            <a:pPr marL="0" indent="0" algn="just">
              <a:buNone/>
            </a:pPr>
            <a:r>
              <a:rPr lang="el-GR" sz="2000" dirty="0" smtClean="0"/>
              <a:t>Η ταχύτητα που προηγουμένως  θεωρήθηκε ίση με 1.5 </a:t>
            </a:r>
            <a:r>
              <a:rPr lang="en-US" sz="2000" dirty="0" smtClean="0"/>
              <a:t>m/s</a:t>
            </a:r>
            <a:r>
              <a:rPr lang="el-GR" sz="2000" dirty="0" smtClean="0"/>
              <a:t>, τώρα, με δεδομένη τη διάμετρο </a:t>
            </a:r>
            <a:r>
              <a:rPr lang="en-US" sz="2000" dirty="0" smtClean="0"/>
              <a:t>D</a:t>
            </a:r>
            <a:r>
              <a:rPr lang="el-GR" sz="2000" dirty="0" smtClean="0"/>
              <a:t>, πρέπει να υπολογιστεί ακριβώς, από τη σχέση (9).</a:t>
            </a:r>
          </a:p>
          <a:p>
            <a:pPr marL="0" indent="0" algn="just">
              <a:buNone/>
            </a:pPr>
            <a:endParaRPr lang="el-GR" sz="2000" i="1" dirty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4208428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l-GR" sz="2400" b="1" dirty="0" smtClean="0"/>
          </a:p>
          <a:p>
            <a:pPr marL="0" indent="0" algn="ctr">
              <a:buNone/>
            </a:pPr>
            <a:r>
              <a:rPr lang="el-GR" sz="2400" b="1" dirty="0" smtClean="0"/>
              <a:t>ΜΕΓΕΘΗ ΥΠΟΛΟΓΙΣΜΟΥ ΧΑΡΑΞΗΣ</a:t>
            </a:r>
          </a:p>
          <a:p>
            <a:pPr marL="0" indent="0" algn="ctr">
              <a:buNone/>
            </a:pPr>
            <a:endParaRPr lang="el-GR" sz="2400" dirty="0"/>
          </a:p>
          <a:p>
            <a:r>
              <a:rPr lang="el-GR" sz="2000" dirty="0" smtClean="0"/>
              <a:t>Πλήθος </a:t>
            </a:r>
            <a:r>
              <a:rPr lang="el-GR" sz="2000" dirty="0"/>
              <a:t>υδροληψιών = </a:t>
            </a:r>
            <a:r>
              <a:rPr lang="el-GR" sz="2000" dirty="0" smtClean="0"/>
              <a:t>ν</a:t>
            </a:r>
            <a:r>
              <a:rPr lang="en-US" sz="2000" dirty="0" smtClean="0"/>
              <a:t> (= </a:t>
            </a:r>
            <a:r>
              <a:rPr lang="el-GR" sz="2000" dirty="0" smtClean="0"/>
              <a:t>Πλήθος </a:t>
            </a:r>
            <a:r>
              <a:rPr lang="el-GR" sz="2000" dirty="0"/>
              <a:t>αρδευτικών </a:t>
            </a:r>
            <a:r>
              <a:rPr lang="el-GR" sz="2000" dirty="0" smtClean="0"/>
              <a:t>μονάδων</a:t>
            </a:r>
            <a:r>
              <a:rPr lang="en-US" sz="2000" dirty="0" smtClean="0"/>
              <a:t>)</a:t>
            </a:r>
            <a:r>
              <a:rPr lang="el-GR" sz="2000" dirty="0" smtClean="0"/>
              <a:t> </a:t>
            </a:r>
            <a:endParaRPr lang="el-GR" sz="2000" dirty="0" smtClean="0"/>
          </a:p>
          <a:p>
            <a:r>
              <a:rPr lang="el-GR" sz="2000" dirty="0" smtClean="0"/>
              <a:t>Έκταση </a:t>
            </a:r>
            <a:r>
              <a:rPr lang="el-GR" sz="2000" dirty="0"/>
              <a:t>τυπικής αρδευτικής μονάδας = </a:t>
            </a:r>
            <a:r>
              <a:rPr lang="el-GR" sz="2000" dirty="0" smtClean="0"/>
              <a:t>Α</a:t>
            </a:r>
            <a:endParaRPr lang="el-GR" sz="2000" dirty="0"/>
          </a:p>
          <a:p>
            <a:r>
              <a:rPr lang="el-GR" sz="2000" dirty="0"/>
              <a:t>Συνολική έκταση του προς άρδευση αγροκτήματος = Ε</a:t>
            </a:r>
          </a:p>
          <a:p>
            <a:r>
              <a:rPr lang="el-GR" sz="2000" dirty="0"/>
              <a:t>Πρόγραμμα άρδευσης = </a:t>
            </a:r>
            <a:r>
              <a:rPr lang="en-US" sz="2000" dirty="0"/>
              <a:t>n</a:t>
            </a:r>
            <a:endParaRPr lang="el-GR" sz="2000" dirty="0"/>
          </a:p>
          <a:p>
            <a:r>
              <a:rPr lang="el-GR" sz="2000" dirty="0"/>
              <a:t>Πλήθος υδροληψιών που λειτουργούν ταυτόχρονα = ν</a:t>
            </a:r>
            <a:r>
              <a:rPr lang="el-GR" sz="2000" dirty="0" smtClean="0"/>
              <a:t>*</a:t>
            </a:r>
            <a:r>
              <a:rPr lang="en-US" sz="2000" dirty="0" smtClean="0"/>
              <a:t> (= </a:t>
            </a:r>
            <a:r>
              <a:rPr lang="el-GR" sz="2000" dirty="0" smtClean="0"/>
              <a:t>Πλήθος ζωνών, αφού σε κάθε ζώνη λειτουργεί από μία υδροληψία)</a:t>
            </a:r>
            <a:endParaRPr lang="el-GR" sz="2000" dirty="0"/>
          </a:p>
          <a:p>
            <a:r>
              <a:rPr lang="el-GR" sz="2000" dirty="0"/>
              <a:t>Παροχή υδροληψίας = </a:t>
            </a:r>
            <a:r>
              <a:rPr lang="en-US" sz="2000" dirty="0"/>
              <a:t>q</a:t>
            </a:r>
            <a:r>
              <a:rPr lang="el-GR" sz="2000" baseline="-25000" dirty="0"/>
              <a:t>ν </a:t>
            </a:r>
            <a:r>
              <a:rPr lang="el-GR" sz="2000" dirty="0"/>
              <a:t>    </a:t>
            </a:r>
            <a:r>
              <a:rPr lang="el-GR" sz="2000" i="1" dirty="0"/>
              <a:t>Άρα αυτή είναι η παροχή σχεδιασμού κάθε τριτεύοντα αγωγού.</a:t>
            </a:r>
            <a:endParaRPr lang="el-GR" sz="2000" dirty="0"/>
          </a:p>
          <a:p>
            <a:r>
              <a:rPr lang="el-GR" sz="2000" dirty="0"/>
              <a:t>Θεωρητική 24ωρη ειδική παροχή άρδευσης = </a:t>
            </a:r>
            <a:r>
              <a:rPr lang="en-US" sz="2000" dirty="0"/>
              <a:t>q</a:t>
            </a:r>
            <a:r>
              <a:rPr lang="el-GR" sz="2000" baseline="-25000" dirty="0"/>
              <a:t>ο</a:t>
            </a:r>
            <a:endParaRPr lang="el-GR" sz="2000" dirty="0"/>
          </a:p>
          <a:p>
            <a:r>
              <a:rPr lang="el-GR" sz="2000" dirty="0"/>
              <a:t>Πραγματική ειδική παροχή άρδευσης = </a:t>
            </a:r>
            <a:r>
              <a:rPr lang="en-US" sz="2000" dirty="0"/>
              <a:t>q</a:t>
            </a:r>
            <a:r>
              <a:rPr lang="el-GR" sz="2000" dirty="0"/>
              <a:t> (16ωρη ή 18ωρη). </a:t>
            </a:r>
            <a:r>
              <a:rPr lang="el-GR" sz="2000" i="1" dirty="0"/>
              <a:t>Στους τύπους τη θεωρώ 18ωρη</a:t>
            </a:r>
            <a:r>
              <a:rPr lang="el-GR" sz="2000" dirty="0"/>
              <a:t>.</a:t>
            </a:r>
          </a:p>
          <a:p>
            <a:r>
              <a:rPr lang="el-GR" sz="2000" dirty="0"/>
              <a:t>Παροχή σχεδιασμού δικτύου = </a:t>
            </a:r>
            <a:r>
              <a:rPr lang="en-US" sz="2000" dirty="0" smtClean="0"/>
              <a:t>Q</a:t>
            </a:r>
            <a:r>
              <a:rPr lang="el-GR" sz="2000" baseline="-25000" dirty="0" smtClean="0"/>
              <a:t>σχ</a:t>
            </a:r>
            <a:endParaRPr lang="el-GR" sz="2000" baseline="-250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7552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</a:t>
            </a:r>
            <a:r>
              <a:rPr lang="el-GR" sz="2400" b="1" dirty="0"/>
              <a:t>11 (Εξασφάλιση πιέσεων</a:t>
            </a:r>
            <a:r>
              <a:rPr lang="el-GR" sz="2400" b="1" dirty="0" smtClean="0"/>
              <a:t>)</a:t>
            </a: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  <p:pic>
        <p:nvPicPr>
          <p:cNvPr id="4" name="Εικόνα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762000"/>
            <a:ext cx="5334000" cy="3962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39813"/>
              </p:ext>
            </p:extLst>
          </p:nvPr>
        </p:nvGraphicFramePr>
        <p:xfrm>
          <a:off x="990598" y="4800601"/>
          <a:ext cx="6858002" cy="1797176"/>
        </p:xfrm>
        <a:graphic>
          <a:graphicData uri="http://schemas.openxmlformats.org/drawingml/2006/table">
            <a:tbl>
              <a:tblPr firstRow="1" firstCol="1" bandRow="1"/>
              <a:tblGrid>
                <a:gridCol w="1077571"/>
                <a:gridCol w="769122"/>
                <a:gridCol w="973420"/>
                <a:gridCol w="881284"/>
                <a:gridCol w="1185730"/>
                <a:gridCol w="1201753"/>
                <a:gridCol w="769122"/>
              </a:tblGrid>
              <a:tr h="22088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Δυσμενέστερη Διαδρομή 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l-GR" sz="11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l-GR" sz="11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l-GR" sz="11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l-GR" sz="1100">
                        <a:effectLst/>
                        <a:latin typeface="Calibri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L(m)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Q(m</a:t>
                      </a:r>
                      <a:r>
                        <a:rPr lang="el-GR" sz="1100" b="1" baseline="30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/sec)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 (m)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 (m/sec)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J (m/km)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Δh (m)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0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Δεξ- Α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12,568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0,066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1,34522293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0,075408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0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Α-Β (1.1)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41,17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0,066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1,34522293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0,24702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0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Β-Γ (1.2)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45,609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0,055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1,121019108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4,5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0,205241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0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Γ-Δ (1.3)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20,037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0,044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0,200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1,401273885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0,140259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0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Δ- Ε (1.4)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20,169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0,033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0,175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1,372676459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0,20169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0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Ε-ΣΤ (1.4.2)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230,064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0,100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1,401273885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4,141152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107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</a:t>
            </a:r>
            <a:r>
              <a:rPr lang="el-GR" sz="2400" b="1" dirty="0"/>
              <a:t>11 (Εξασφάλιση πιέσεων</a:t>
            </a:r>
            <a:r>
              <a:rPr lang="el-GR" sz="2400" b="1" dirty="0" smtClean="0"/>
              <a:t>)</a:t>
            </a: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endParaRPr lang="el-GR" sz="2000" dirty="0"/>
          </a:p>
          <a:p>
            <a:pPr marL="0" indent="0" algn="just">
              <a:buNone/>
            </a:pPr>
            <a:r>
              <a:rPr lang="el-GR" sz="2000" dirty="0" smtClean="0"/>
              <a:t>Δίνονται</a:t>
            </a:r>
          </a:p>
          <a:p>
            <a:pPr marL="0" indent="0" algn="just">
              <a:buNone/>
            </a:pPr>
            <a:r>
              <a:rPr lang="el-GR" sz="2000" dirty="0" smtClean="0"/>
              <a:t>Θεωρείται (βλ. αρχή βημ.11)</a:t>
            </a:r>
          </a:p>
          <a:p>
            <a:pPr marL="0" indent="0" algn="just">
              <a:buNone/>
            </a:pPr>
            <a:r>
              <a:rPr lang="el-GR" sz="2000" dirty="0" smtClean="0"/>
              <a:t>Υπολογίζουμε από κάτω προς τα πάνω ως εξής: </a:t>
            </a:r>
          </a:p>
          <a:p>
            <a:pPr marL="0" indent="0" algn="just">
              <a:buNone/>
            </a:pPr>
            <a:r>
              <a:rPr lang="el-GR" sz="2000" dirty="0"/>
              <a:t>	</a:t>
            </a:r>
            <a:r>
              <a:rPr lang="el-GR" sz="2000" dirty="0" smtClean="0"/>
              <a:t>75.8 + 50 = 125.800	   (στήλες 4+5)       </a:t>
            </a:r>
            <a:r>
              <a:rPr lang="el-GR" sz="2000" b="1" i="1" dirty="0" smtClean="0"/>
              <a:t>Η</a:t>
            </a:r>
            <a:r>
              <a:rPr lang="el-GR" sz="2000" b="1" i="1" baseline="-25000" dirty="0" smtClean="0"/>
              <a:t>μανομ.</a:t>
            </a:r>
            <a:r>
              <a:rPr lang="el-GR" sz="2000" b="1" i="1" dirty="0" smtClean="0"/>
              <a:t> </a:t>
            </a:r>
            <a:r>
              <a:rPr lang="el-GR" sz="1600" b="1" i="1" dirty="0" smtClean="0"/>
              <a:t>(δεξαμενής) = 50.7</a:t>
            </a:r>
            <a:r>
              <a:rPr lang="en-US" sz="1600" b="1" i="1" dirty="0" smtClean="0"/>
              <a:t>m</a:t>
            </a:r>
            <a:endParaRPr lang="el-GR" sz="2000" b="1" i="1" dirty="0" smtClean="0"/>
          </a:p>
          <a:p>
            <a:pPr marL="0" indent="0" algn="just">
              <a:buNone/>
            </a:pPr>
            <a:r>
              <a:rPr lang="el-GR" sz="2000" dirty="0"/>
              <a:t>	</a:t>
            </a:r>
            <a:r>
              <a:rPr lang="el-GR" sz="2000" dirty="0" smtClean="0"/>
              <a:t>125.800 + 4.14 = 129.941      (</a:t>
            </a:r>
            <a:r>
              <a:rPr lang="el-GR" sz="2000" dirty="0"/>
              <a:t>στήλες </a:t>
            </a:r>
            <a:r>
              <a:rPr lang="el-GR" sz="2000" dirty="0" smtClean="0"/>
              <a:t>6+3)</a:t>
            </a:r>
          </a:p>
          <a:p>
            <a:pPr marL="0" indent="0" algn="just">
              <a:buNone/>
            </a:pPr>
            <a:r>
              <a:rPr lang="el-GR" sz="2000" dirty="0" smtClean="0"/>
              <a:t>	129.941 + 0.20 = 130.143 	       κ.ο.κ.</a:t>
            </a:r>
          </a:p>
          <a:p>
            <a:pPr marL="0" indent="0" algn="just">
              <a:buNone/>
            </a:pPr>
            <a:r>
              <a:rPr lang="el-GR" sz="2000" dirty="0"/>
              <a:t>	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055509"/>
              </p:ext>
            </p:extLst>
          </p:nvPr>
        </p:nvGraphicFramePr>
        <p:xfrm>
          <a:off x="762000" y="1219200"/>
          <a:ext cx="7696200" cy="2531364"/>
        </p:xfrm>
        <a:graphic>
          <a:graphicData uri="http://schemas.openxmlformats.org/drawingml/2006/table">
            <a:tbl>
              <a:tblPr firstRow="1" firstCol="1" bandRow="1"/>
              <a:tblGrid>
                <a:gridCol w="838200"/>
                <a:gridCol w="838200"/>
                <a:gridCol w="1219200"/>
                <a:gridCol w="1143000"/>
                <a:gridCol w="1219200"/>
                <a:gridCol w="1447800"/>
                <a:gridCol w="990600"/>
              </a:tblGrid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Αρχή (1)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Πέρας </a:t>
                      </a: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(2)</a:t>
                      </a:r>
                      <a:endParaRPr lang="el-GR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Απώλειες Φορτίου </a:t>
                      </a: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Αγωγού </a:t>
                      </a: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(3)</a:t>
                      </a:r>
                      <a:endParaRPr lang="el-GR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Υψόμετρο Εδάφους </a:t>
                      </a: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Πέρατος (4)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Απαιτούμενο Φορτίο Πέρατος (m</a:t>
                      </a: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) (5)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Υψόμετρο Πιεζομετρικής Γραμμής Πέρατος (m</a:t>
                      </a: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) (6)  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Φορτίο Πίεσης Πέρατος (m</a:t>
                      </a:r>
                      <a:r>
                        <a:rPr lang="el-GR" sz="11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(=6-4)</a:t>
                      </a:r>
                      <a:endParaRPr lang="el-GR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Δεξαμενή</a:t>
                      </a:r>
                      <a:endParaRPr lang="el-GR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80,1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130,811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50,711</a:t>
                      </a:r>
                      <a:endParaRPr lang="el-GR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Δεξ.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Α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0,075408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76,1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130,735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54,635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Α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Β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0,24702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72,1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130,488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58,388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Β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Γ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0,2052405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68,2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130,283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62,083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Γ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0,140259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67,5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130,143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62,643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Δ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Ε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0,20169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66,1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129,941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63,841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Ε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ΣΤ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4,141152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75,8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125,800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H="1">
            <a:off x="1600200" y="3733800"/>
            <a:ext cx="25908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543300" y="3733800"/>
            <a:ext cx="1790700" cy="76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5181600" y="3733800"/>
            <a:ext cx="137160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8153400" y="2286000"/>
            <a:ext cx="228600" cy="2895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38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12 (Ισχύς αντλίας)</a:t>
            </a:r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r>
              <a:rPr lang="en-US" sz="1800" dirty="0" smtClean="0"/>
              <a:t>H </a:t>
            </a:r>
            <a:r>
              <a:rPr lang="el-GR" sz="1800" dirty="0" smtClean="0"/>
              <a:t>ισχύς </a:t>
            </a:r>
            <a:r>
              <a:rPr lang="el-GR" sz="1800" dirty="0"/>
              <a:t>της αντλίας που απαιτείται στην κεφαλή του δικτύου έτσι </a:t>
            </a:r>
            <a:r>
              <a:rPr lang="el-GR" sz="1800" dirty="0" smtClean="0"/>
              <a:t>ώστε</a:t>
            </a:r>
            <a:r>
              <a:rPr lang="en-US" sz="1800" dirty="0" smtClean="0"/>
              <a:t>:</a:t>
            </a:r>
          </a:p>
          <a:p>
            <a:pPr algn="just"/>
            <a:r>
              <a:rPr lang="el-GR" sz="1800" dirty="0"/>
              <a:t>Ν</a:t>
            </a:r>
            <a:r>
              <a:rPr lang="el-GR" sz="1800" dirty="0" smtClean="0"/>
              <a:t>α </a:t>
            </a:r>
            <a:r>
              <a:rPr lang="el-GR" sz="1800" dirty="0"/>
              <a:t>εξασφαλίζεται πίεση </a:t>
            </a:r>
            <a:r>
              <a:rPr lang="el-GR" sz="1800" dirty="0" smtClean="0"/>
              <a:t>σε κάθε υδροληψία, τουλάχιστον </a:t>
            </a:r>
            <a:r>
              <a:rPr lang="el-GR" sz="1800" dirty="0"/>
              <a:t>ίση με 50 </a:t>
            </a:r>
            <a:r>
              <a:rPr lang="el-GR" sz="1800" dirty="0" smtClean="0"/>
              <a:t>μέτρα</a:t>
            </a:r>
          </a:p>
          <a:p>
            <a:pPr algn="just"/>
            <a:r>
              <a:rPr lang="el-GR" sz="1800" dirty="0" smtClean="0"/>
              <a:t>Να ικανοποιείται το μανομετρικό </a:t>
            </a:r>
            <a:r>
              <a:rPr lang="el-GR" sz="1800" dirty="0"/>
              <a:t>φορτίο που προκύπτει στην κεφαλή </a:t>
            </a:r>
            <a:r>
              <a:rPr lang="el-GR" sz="1800" dirty="0" smtClean="0"/>
              <a:t>του δικτύου, όπως αυτό υπολογίσθηκε</a:t>
            </a:r>
          </a:p>
          <a:p>
            <a:pPr algn="just"/>
            <a:endParaRPr lang="el-GR" sz="1800" dirty="0"/>
          </a:p>
          <a:p>
            <a:pPr marL="0" indent="0" algn="just">
              <a:buNone/>
            </a:pPr>
            <a:r>
              <a:rPr lang="el-GR" sz="1800" dirty="0" smtClean="0"/>
              <a:t>Υπολογίζεται από τη σχέση:</a:t>
            </a:r>
          </a:p>
          <a:p>
            <a:pPr marL="0" indent="0" algn="ctr">
              <a:buNone/>
            </a:pPr>
            <a:r>
              <a:rPr lang="en-US" sz="1800" b="1" i="1" dirty="0" smtClean="0"/>
              <a:t>P </a:t>
            </a:r>
            <a:r>
              <a:rPr lang="el-GR" sz="1800" b="1" i="1" dirty="0" smtClean="0"/>
              <a:t>=</a:t>
            </a:r>
            <a:r>
              <a:rPr lang="en-US" sz="1800" b="1" i="1" dirty="0" smtClean="0"/>
              <a:t> </a:t>
            </a:r>
            <a:r>
              <a:rPr lang="el-GR" sz="1800" b="1" i="1" dirty="0" smtClean="0"/>
              <a:t>(</a:t>
            </a:r>
            <a:r>
              <a:rPr lang="el-GR" sz="1800" b="1" i="1" dirty="0"/>
              <a:t>γ* </a:t>
            </a:r>
            <a:r>
              <a:rPr lang="en-US" sz="1800" b="1" i="1" dirty="0"/>
              <a:t>Q</a:t>
            </a:r>
            <a:r>
              <a:rPr lang="el-GR" sz="1800" b="1" i="1" baseline="-25000" dirty="0" smtClean="0"/>
              <a:t>σχεδ</a:t>
            </a:r>
            <a:r>
              <a:rPr lang="el-GR" sz="1800" b="1" i="1" dirty="0" smtClean="0"/>
              <a:t>*Η</a:t>
            </a:r>
            <a:r>
              <a:rPr lang="el-GR" sz="1800" b="1" i="1" baseline="-25000" dirty="0" smtClean="0"/>
              <a:t>μαν</a:t>
            </a:r>
            <a:r>
              <a:rPr lang="el-GR" sz="1800" b="1" i="1" dirty="0" smtClean="0"/>
              <a:t>)</a:t>
            </a:r>
            <a:r>
              <a:rPr lang="en-US" sz="1800" b="1" i="1" dirty="0" smtClean="0"/>
              <a:t> </a:t>
            </a:r>
            <a:r>
              <a:rPr lang="el-GR" sz="1800" b="1" i="1" dirty="0" smtClean="0"/>
              <a:t>/</a:t>
            </a:r>
            <a:r>
              <a:rPr lang="en-US" sz="1800" b="1" i="1" dirty="0" smtClean="0"/>
              <a:t> </a:t>
            </a:r>
            <a:r>
              <a:rPr lang="el-GR" sz="1800" b="1" i="1" dirty="0" smtClean="0"/>
              <a:t>(</a:t>
            </a:r>
            <a:r>
              <a:rPr lang="el-GR" sz="1800" b="1" i="1" dirty="0"/>
              <a:t>75*</a:t>
            </a:r>
            <a:r>
              <a:rPr lang="en-US" sz="1800" b="1" i="1" dirty="0"/>
              <a:t>n</a:t>
            </a:r>
            <a:r>
              <a:rPr lang="el-GR" sz="1800" b="1" i="1" dirty="0" smtClean="0"/>
              <a:t>)</a:t>
            </a:r>
          </a:p>
          <a:p>
            <a:pPr marL="0" indent="0" algn="just">
              <a:buNone/>
            </a:pPr>
            <a:endParaRPr lang="el-GR" sz="1800" dirty="0" smtClean="0"/>
          </a:p>
          <a:p>
            <a:pPr marL="0" indent="0" algn="just">
              <a:buNone/>
            </a:pPr>
            <a:r>
              <a:rPr lang="el-GR" sz="1800" dirty="0" smtClean="0"/>
              <a:t>Όπου, γ = 1000 </a:t>
            </a:r>
            <a:r>
              <a:rPr lang="en-US" sz="1800" dirty="0" smtClean="0"/>
              <a:t>kg/m</a:t>
            </a:r>
            <a:r>
              <a:rPr lang="en-US" sz="1800" baseline="30000" dirty="0" smtClean="0"/>
              <a:t>3</a:t>
            </a:r>
            <a:r>
              <a:rPr lang="el-GR" sz="1800" baseline="30000" dirty="0" smtClean="0"/>
              <a:t>     </a:t>
            </a:r>
            <a:r>
              <a:rPr lang="el-GR" sz="1800" i="1" dirty="0" smtClean="0"/>
              <a:t>(πυκνότητα νερού)</a:t>
            </a:r>
            <a:endParaRPr lang="en-US" sz="1800" i="1" dirty="0" smtClean="0"/>
          </a:p>
          <a:p>
            <a:pPr marL="0" indent="0" algn="just">
              <a:buNone/>
            </a:pPr>
            <a:r>
              <a:rPr lang="en-US" sz="1800" baseline="30000" dirty="0" smtClean="0"/>
              <a:t> </a:t>
            </a:r>
            <a:r>
              <a:rPr lang="en-US" sz="1800" dirty="0" smtClean="0"/>
              <a:t>            </a:t>
            </a:r>
            <a:r>
              <a:rPr lang="en-US" sz="1800" dirty="0">
                <a:solidFill>
                  <a:prstClr val="black"/>
                </a:solidFill>
              </a:rPr>
              <a:t>Q</a:t>
            </a:r>
            <a:r>
              <a:rPr lang="el-GR" sz="1800" baseline="-25000" dirty="0" smtClean="0">
                <a:solidFill>
                  <a:prstClr val="black"/>
                </a:solidFill>
              </a:rPr>
              <a:t>σχεδ</a:t>
            </a:r>
            <a:r>
              <a:rPr lang="en-US" sz="1800" baseline="-25000" dirty="0" smtClean="0">
                <a:solidFill>
                  <a:prstClr val="black"/>
                </a:solidFill>
              </a:rPr>
              <a:t> </a:t>
            </a:r>
            <a:r>
              <a:rPr lang="en-US" sz="1800" dirty="0" smtClean="0">
                <a:solidFill>
                  <a:prstClr val="black"/>
                </a:solidFill>
              </a:rPr>
              <a:t>= 66 </a:t>
            </a:r>
            <a:r>
              <a:rPr lang="en-US" sz="1800" dirty="0" err="1" smtClean="0">
                <a:solidFill>
                  <a:prstClr val="black"/>
                </a:solidFill>
              </a:rPr>
              <a:t>lt</a:t>
            </a:r>
            <a:r>
              <a:rPr lang="en-US" sz="1800" dirty="0" smtClean="0">
                <a:solidFill>
                  <a:prstClr val="black"/>
                </a:solidFill>
              </a:rPr>
              <a:t>/sec</a:t>
            </a:r>
          </a:p>
          <a:p>
            <a:pPr marL="0" indent="0" algn="just">
              <a:buNone/>
            </a:pPr>
            <a:r>
              <a:rPr lang="en-US" sz="1800" dirty="0" smtClean="0">
                <a:solidFill>
                  <a:prstClr val="black"/>
                </a:solidFill>
              </a:rPr>
              <a:t>             </a:t>
            </a:r>
            <a:r>
              <a:rPr lang="el-GR" sz="1800" dirty="0" smtClean="0"/>
              <a:t>Η</a:t>
            </a:r>
            <a:r>
              <a:rPr lang="el-GR" sz="1800" baseline="-25000" dirty="0" smtClean="0"/>
              <a:t>μαν</a:t>
            </a:r>
            <a:r>
              <a:rPr lang="en-US" sz="1800" baseline="-25000" dirty="0" smtClean="0"/>
              <a:t> </a:t>
            </a:r>
            <a:r>
              <a:rPr lang="en-US" sz="1800" dirty="0" smtClean="0"/>
              <a:t>= 50,711 m</a:t>
            </a:r>
            <a:endParaRPr lang="el-GR" sz="1800" dirty="0" smtClean="0"/>
          </a:p>
          <a:p>
            <a:pPr marL="0" indent="0" algn="just">
              <a:buNone/>
            </a:pPr>
            <a:r>
              <a:rPr lang="el-GR" sz="1800" dirty="0" smtClean="0"/>
              <a:t>             </a:t>
            </a:r>
            <a:r>
              <a:rPr lang="en-US" sz="1800" dirty="0" smtClean="0"/>
              <a:t>n = </a:t>
            </a:r>
            <a:r>
              <a:rPr lang="el-GR" sz="1800" dirty="0" smtClean="0"/>
              <a:t>0,8</a:t>
            </a:r>
            <a:r>
              <a:rPr lang="en-US" sz="1800" dirty="0" smtClean="0"/>
              <a:t>  </a:t>
            </a:r>
            <a:r>
              <a:rPr lang="el-GR" sz="1800" dirty="0" smtClean="0"/>
              <a:t>    </a:t>
            </a:r>
            <a:r>
              <a:rPr lang="en-US" sz="1800" i="1" dirty="0" smtClean="0"/>
              <a:t>(</a:t>
            </a:r>
            <a:r>
              <a:rPr lang="el-GR" sz="1800" i="1" dirty="0" smtClean="0"/>
              <a:t>συντελεστής </a:t>
            </a:r>
            <a:r>
              <a:rPr lang="el-GR" sz="1800" i="1" dirty="0"/>
              <a:t>απόδοσης της </a:t>
            </a:r>
            <a:r>
              <a:rPr lang="el-GR" sz="1800" i="1" dirty="0" smtClean="0"/>
              <a:t>αντλίας,</a:t>
            </a:r>
            <a:r>
              <a:rPr lang="en-US" sz="1800" i="1" dirty="0" smtClean="0"/>
              <a:t> </a:t>
            </a:r>
            <a:r>
              <a:rPr lang="el-GR" sz="1800" i="1" dirty="0" smtClean="0"/>
              <a:t>θεωρείται </a:t>
            </a:r>
            <a:r>
              <a:rPr lang="el-GR" sz="1800" i="1" dirty="0"/>
              <a:t>80</a:t>
            </a:r>
            <a:r>
              <a:rPr lang="el-GR" sz="1800" i="1" dirty="0" smtClean="0"/>
              <a:t>%)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ctr">
              <a:buNone/>
            </a:pPr>
            <a:r>
              <a:rPr lang="el-GR" sz="1800" u="sng" dirty="0" smtClean="0"/>
              <a:t>Άρα</a:t>
            </a:r>
            <a:r>
              <a:rPr lang="en-US" sz="1800" u="sng" dirty="0" smtClean="0"/>
              <a:t>  P = </a:t>
            </a:r>
            <a:r>
              <a:rPr lang="el-GR" sz="1800" u="sng" dirty="0" smtClean="0"/>
              <a:t>55,78    δηλαδή   56  </a:t>
            </a:r>
            <a:r>
              <a:rPr lang="en-US" sz="1800" u="sng" dirty="0" err="1"/>
              <a:t>Hp</a:t>
            </a:r>
            <a:endParaRPr lang="el-GR" sz="1800" u="sng" dirty="0"/>
          </a:p>
          <a:p>
            <a:pPr marL="0" indent="0" algn="just">
              <a:buNone/>
            </a:pPr>
            <a:endParaRPr lang="el-GR" sz="18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2000" dirty="0" smtClean="0"/>
          </a:p>
          <a:p>
            <a:pPr marL="0" indent="0" algn="just">
              <a:buNone/>
            </a:pPr>
            <a:endParaRPr lang="el-GR" sz="18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345687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400" b="1" dirty="0" smtClean="0"/>
              <a:t>ΣΧΕΣΕΙΣ ΓΙΑ ΥΠΟΛΟΓΙΣΜΟ ΧΑΡΑΞΗΣ</a:t>
            </a:r>
            <a:endParaRPr lang="el-GR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Q</a:t>
            </a:r>
            <a:r>
              <a:rPr lang="el-GR" sz="2400" baseline="-25000" dirty="0" smtClean="0"/>
              <a:t>σχ</a:t>
            </a:r>
            <a:r>
              <a:rPr lang="el-GR" sz="2400" dirty="0" smtClean="0"/>
              <a:t> </a:t>
            </a:r>
            <a:r>
              <a:rPr lang="el-GR" sz="2400" dirty="0"/>
              <a:t>= </a:t>
            </a:r>
            <a:r>
              <a:rPr lang="en-US" sz="2400" dirty="0"/>
              <a:t>q</a:t>
            </a:r>
            <a:r>
              <a:rPr lang="el-GR" sz="2400" baseline="-25000" dirty="0"/>
              <a:t>ν</a:t>
            </a:r>
            <a:r>
              <a:rPr lang="el-GR" sz="2400" dirty="0"/>
              <a:t> </a:t>
            </a:r>
            <a:r>
              <a:rPr lang="el-GR" sz="2400" dirty="0" smtClean="0"/>
              <a:t>∙ </a:t>
            </a:r>
            <a:r>
              <a:rPr lang="el-GR" sz="2400" dirty="0" smtClean="0"/>
              <a:t>ν*</a:t>
            </a:r>
          </a:p>
          <a:p>
            <a:pPr marL="457200" indent="-457200">
              <a:buFont typeface="+mj-lt"/>
              <a:buAutoNum type="arabicPeriod"/>
            </a:pP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q </a:t>
            </a:r>
            <a:r>
              <a:rPr lang="el-GR" sz="2400" dirty="0"/>
              <a:t>= </a:t>
            </a:r>
            <a:r>
              <a:rPr lang="en-US" sz="2400" dirty="0"/>
              <a:t>q</a:t>
            </a:r>
            <a:r>
              <a:rPr lang="el-GR" sz="2400" baseline="-25000" dirty="0"/>
              <a:t>ο </a:t>
            </a:r>
            <a:r>
              <a:rPr lang="el-GR" sz="2400" dirty="0"/>
              <a:t>∙ </a:t>
            </a:r>
            <a:r>
              <a:rPr lang="el-GR" sz="2400" dirty="0"/>
              <a:t>(24/18) </a:t>
            </a: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</a:t>
            </a:r>
            <a:r>
              <a:rPr lang="el-GR" sz="2400" dirty="0" smtClean="0"/>
              <a:t> </a:t>
            </a:r>
            <a:r>
              <a:rPr lang="el-GR" sz="2400" dirty="0"/>
              <a:t>= </a:t>
            </a:r>
            <a:r>
              <a:rPr lang="en-US" sz="2400" dirty="0"/>
              <a:t>q</a:t>
            </a:r>
            <a:r>
              <a:rPr lang="el-GR" sz="2400" baseline="-25000" dirty="0"/>
              <a:t>ν </a:t>
            </a:r>
            <a:r>
              <a:rPr lang="el-GR" sz="2400" dirty="0"/>
              <a:t>/(</a:t>
            </a:r>
            <a:r>
              <a:rPr lang="en-US" sz="2400" dirty="0" smtClean="0"/>
              <a:t>n</a:t>
            </a:r>
            <a:r>
              <a:rPr lang="el-GR" sz="2400" dirty="0"/>
              <a:t> ∙ </a:t>
            </a:r>
            <a:r>
              <a:rPr lang="en-US" sz="2400" dirty="0" smtClean="0"/>
              <a:t>q</a:t>
            </a:r>
            <a:r>
              <a:rPr lang="el-GR" sz="24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Ε=ν ∙ Α</a:t>
            </a:r>
            <a:endParaRPr lang="el-GR" sz="2400" dirty="0"/>
          </a:p>
          <a:p>
            <a:pPr marL="457200" indent="-457200">
              <a:buFont typeface="+mj-lt"/>
              <a:buAutoNum type="arabicPeriod"/>
            </a:pP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ν</a:t>
            </a:r>
            <a:r>
              <a:rPr lang="el-GR" sz="2400" dirty="0"/>
              <a:t>*= ν/</a:t>
            </a:r>
            <a:r>
              <a:rPr lang="en-US" sz="2400" dirty="0" smtClean="0"/>
              <a:t>n</a:t>
            </a:r>
            <a:endParaRPr lang="el-GR" sz="2400" dirty="0"/>
          </a:p>
          <a:p>
            <a:pPr marL="457200" indent="-457200">
              <a:buFont typeface="+mj-lt"/>
              <a:buAutoNum type="arabicPeriod"/>
            </a:pP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Διάρκεια </a:t>
            </a:r>
            <a:r>
              <a:rPr lang="el-GR" sz="2400" dirty="0"/>
              <a:t>λειτουργίας = </a:t>
            </a:r>
            <a:r>
              <a:rPr lang="en-US" sz="2400" dirty="0"/>
              <a:t>m</a:t>
            </a:r>
            <a:r>
              <a:rPr lang="el-GR" sz="2400" dirty="0"/>
              <a:t>/</a:t>
            </a:r>
            <a:r>
              <a:rPr lang="en-US" sz="2400" dirty="0" smtClean="0"/>
              <a:t>n</a:t>
            </a:r>
            <a:r>
              <a:rPr lang="el-GR" sz="2400" dirty="0" smtClean="0"/>
              <a:t>,  </a:t>
            </a:r>
            <a:r>
              <a:rPr lang="el-GR" sz="2200" dirty="0" smtClean="0"/>
              <a:t>όπου </a:t>
            </a:r>
            <a:r>
              <a:rPr lang="en-US" sz="2200" dirty="0" smtClean="0"/>
              <a:t>m </a:t>
            </a:r>
            <a:r>
              <a:rPr lang="el-GR" sz="2200" dirty="0" smtClean="0"/>
              <a:t>το εύρος άρδευσης</a:t>
            </a:r>
          </a:p>
          <a:p>
            <a:pPr marL="457200" indent="-457200">
              <a:buFont typeface="+mj-lt"/>
              <a:buAutoNum type="arabicPeriod"/>
            </a:pPr>
            <a:endParaRPr lang="el-GR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Q</a:t>
            </a:r>
            <a:r>
              <a:rPr lang="el-GR" sz="2400" baseline="-25000" dirty="0" err="1"/>
              <a:t>υπ</a:t>
            </a:r>
            <a:r>
              <a:rPr lang="el-GR" sz="2400" dirty="0"/>
              <a:t> </a:t>
            </a:r>
            <a:r>
              <a:rPr lang="el-GR" sz="2400" dirty="0" smtClean="0"/>
              <a:t>≥(</a:t>
            </a:r>
            <a:r>
              <a:rPr lang="en-US" sz="2400" dirty="0"/>
              <a:t>q</a:t>
            </a:r>
            <a:r>
              <a:rPr lang="el-GR" sz="2400" dirty="0"/>
              <a:t>/24</a:t>
            </a:r>
            <a:r>
              <a:rPr lang="el-GR" sz="2400" dirty="0"/>
              <a:t>) ∙</a:t>
            </a:r>
            <a:r>
              <a:rPr lang="en-US" sz="2400" dirty="0" smtClean="0"/>
              <a:t> </a:t>
            </a:r>
            <a:r>
              <a:rPr lang="en-US" sz="2400" dirty="0"/>
              <a:t>Q</a:t>
            </a:r>
            <a:r>
              <a:rPr lang="el-GR" sz="2400" baseline="-25000" dirty="0"/>
              <a:t>σχ</a:t>
            </a:r>
            <a:r>
              <a:rPr lang="en-US" sz="2400" dirty="0" smtClean="0"/>
              <a:t> </a:t>
            </a:r>
            <a:r>
              <a:rPr lang="el-GR" sz="2400" dirty="0" smtClean="0"/>
              <a:t>  </a:t>
            </a:r>
            <a:r>
              <a:rPr lang="en-US" sz="2400" dirty="0">
                <a:sym typeface="Wingdings"/>
              </a:rPr>
              <a:t></a:t>
            </a:r>
            <a:r>
              <a:rPr lang="el-GR" sz="2400" dirty="0"/>
              <a:t>    </a:t>
            </a:r>
            <a:r>
              <a:rPr lang="en-US" sz="2400" dirty="0"/>
              <a:t>Q</a:t>
            </a:r>
            <a:r>
              <a:rPr lang="el-GR" sz="2400" baseline="-25000" dirty="0" err="1"/>
              <a:t>υπ</a:t>
            </a:r>
            <a:r>
              <a:rPr lang="el-GR" sz="2400" dirty="0"/>
              <a:t> </a:t>
            </a:r>
            <a:r>
              <a:rPr lang="el-GR" sz="2400" dirty="0"/>
              <a:t>≥ </a:t>
            </a:r>
            <a:r>
              <a:rPr lang="el-GR" sz="2400" dirty="0"/>
              <a:t>(18/24</a:t>
            </a:r>
            <a:r>
              <a:rPr lang="el-GR" sz="2400" dirty="0"/>
              <a:t>) ∙ </a:t>
            </a:r>
            <a:r>
              <a:rPr lang="en-US" sz="2400" dirty="0" smtClean="0"/>
              <a:t>Q</a:t>
            </a:r>
            <a:r>
              <a:rPr lang="el-GR" sz="2400" baseline="-25000" dirty="0" err="1"/>
              <a:t>σχ</a:t>
            </a:r>
            <a:r>
              <a:rPr lang="el-GR" sz="2400" dirty="0"/>
              <a:t> </a:t>
            </a:r>
            <a:r>
              <a:rPr lang="el-GR" sz="2400" dirty="0" smtClean="0"/>
              <a:t> </a:t>
            </a:r>
            <a:r>
              <a:rPr lang="el-GR" sz="1700" dirty="0" smtClean="0"/>
              <a:t>(όπου </a:t>
            </a:r>
            <a:r>
              <a:rPr lang="en-US" sz="1700" dirty="0" smtClean="0"/>
              <a:t>q </a:t>
            </a:r>
            <a:r>
              <a:rPr lang="el-GR" sz="1700" dirty="0" smtClean="0"/>
              <a:t>βλ. προτελευταίο </a:t>
            </a:r>
            <a:r>
              <a:rPr lang="en-US" sz="1700" dirty="0" smtClean="0"/>
              <a:t>bullet </a:t>
            </a:r>
            <a:r>
              <a:rPr lang="el-GR" sz="1700" dirty="0" smtClean="0"/>
              <a:t>προηγούμενης διαφάνειας)</a:t>
            </a:r>
            <a:endParaRPr lang="en-US" sz="1700" dirty="0" smtClean="0"/>
          </a:p>
          <a:p>
            <a:pPr marL="457200" indent="-457200">
              <a:buFont typeface="+mj-lt"/>
              <a:buAutoNum type="arabicPeriod"/>
            </a:pPr>
            <a:endParaRPr lang="el-GR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V</a:t>
            </a:r>
            <a:r>
              <a:rPr lang="el-GR" sz="2400" baseline="-25000" dirty="0" err="1"/>
              <a:t>δεξ</a:t>
            </a:r>
            <a:r>
              <a:rPr lang="el-GR" sz="2400" dirty="0"/>
              <a:t> </a:t>
            </a:r>
            <a:r>
              <a:rPr lang="el-GR" sz="2400" dirty="0"/>
              <a:t>≥ </a:t>
            </a:r>
            <a:r>
              <a:rPr lang="el-GR" sz="2400" dirty="0"/>
              <a:t>(24-</a:t>
            </a:r>
            <a:r>
              <a:rPr lang="en-US" sz="2400" dirty="0"/>
              <a:t>q</a:t>
            </a:r>
            <a:r>
              <a:rPr lang="el-GR" sz="2400" dirty="0"/>
              <a:t>)*3600*</a:t>
            </a:r>
            <a:r>
              <a:rPr lang="en-US" sz="2400" dirty="0"/>
              <a:t>Q</a:t>
            </a:r>
            <a:r>
              <a:rPr lang="el-GR" sz="2400" baseline="-25000" dirty="0"/>
              <a:t>υπ</a:t>
            </a:r>
            <a:r>
              <a:rPr lang="el-GR" sz="2400" dirty="0"/>
              <a:t>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V</a:t>
            </a:r>
            <a:r>
              <a:rPr lang="el-GR" sz="2400" baseline="-25000" dirty="0" err="1"/>
              <a:t>δεξ</a:t>
            </a:r>
            <a:r>
              <a:rPr lang="el-GR" sz="2400" dirty="0"/>
              <a:t> </a:t>
            </a:r>
            <a:r>
              <a:rPr lang="el-GR" sz="2400" dirty="0"/>
              <a:t>≥ </a:t>
            </a:r>
            <a:r>
              <a:rPr lang="el-GR" sz="2400" dirty="0"/>
              <a:t>(24-18)*3600*</a:t>
            </a:r>
            <a:r>
              <a:rPr lang="en-US" sz="2400" dirty="0"/>
              <a:t>Q</a:t>
            </a:r>
            <a:r>
              <a:rPr lang="el-GR" sz="2400" baseline="-25000" dirty="0"/>
              <a:t>υπ</a:t>
            </a:r>
            <a:r>
              <a:rPr lang="el-GR" sz="2400" dirty="0"/>
              <a:t> </a:t>
            </a:r>
            <a:endParaRPr lang="el-GR" sz="2400" dirty="0" smtClean="0"/>
          </a:p>
          <a:p>
            <a:pPr marL="0" indent="0">
              <a:buNone/>
            </a:pPr>
            <a:r>
              <a:rPr lang="el-GR" sz="2400" dirty="0"/>
              <a:t>	</a:t>
            </a:r>
            <a:r>
              <a:rPr lang="el-GR" sz="2400" dirty="0" smtClean="0"/>
              <a:t>	</a:t>
            </a:r>
            <a:r>
              <a:rPr lang="el-GR" sz="1900" dirty="0" smtClean="0"/>
              <a:t>(προσαυξηση 10</a:t>
            </a:r>
            <a:r>
              <a:rPr lang="el-GR" sz="1900" dirty="0"/>
              <a:t>% για κάλυψη από υπερχείλιση)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5921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2400" u="sng" dirty="0" smtClean="0"/>
              <a:t>Παράδειγμα (Χάραξη – Πρόγραμμα – Οικονομικός Σχεδιασμός – Πίεση)</a:t>
            </a:r>
          </a:p>
          <a:p>
            <a:pPr marL="0" indent="0">
              <a:buNone/>
            </a:pPr>
            <a:r>
              <a:rPr lang="el-GR" sz="2000" dirty="0"/>
              <a:t>Θεωρητική 24ωρη ειδική παροχή </a:t>
            </a:r>
            <a:r>
              <a:rPr lang="el-GR" sz="2000" dirty="0" smtClean="0"/>
              <a:t>άρδευσης    </a:t>
            </a:r>
            <a:r>
              <a:rPr lang="en-US" sz="2000" dirty="0" smtClean="0"/>
              <a:t>q</a:t>
            </a:r>
            <a:r>
              <a:rPr lang="el-GR" sz="2000" baseline="-25000" dirty="0" smtClean="0"/>
              <a:t>ο</a:t>
            </a:r>
            <a:r>
              <a:rPr lang="el-GR" sz="2000" dirty="0" smtClean="0"/>
              <a:t>= 0.122  lt/sec*στρ.</a:t>
            </a:r>
            <a:r>
              <a:rPr lang="el-GR" dirty="0"/>
              <a:t>	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/>
              <a:t>		</a:t>
            </a:r>
            <a:endParaRPr lang="el-GR" dirty="0" smtClean="0"/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2819400" cy="429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123" y="1676400"/>
            <a:ext cx="2873336" cy="4175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187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728423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459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1</a:t>
            </a:r>
            <a:endParaRPr lang="el-GR" sz="2400" dirty="0" smtClean="0"/>
          </a:p>
          <a:p>
            <a:pPr marL="0" indent="0">
              <a:buNone/>
            </a:pPr>
            <a:r>
              <a:rPr lang="el-GR" sz="2000" dirty="0" smtClean="0"/>
              <a:t>Εμβαδόν Αγροκτήματος    Ε = 566,4 στρ.</a:t>
            </a:r>
          </a:p>
          <a:p>
            <a:pPr marL="0" indent="0">
              <a:buNone/>
            </a:pPr>
            <a:r>
              <a:rPr lang="el-GR" sz="2000" dirty="0" smtClean="0"/>
              <a:t>Πλήθος Αρδευτικών Μονάδων    ν = 36</a:t>
            </a:r>
          </a:p>
          <a:p>
            <a:pPr marL="0" indent="0">
              <a:buNone/>
            </a:pPr>
            <a:r>
              <a:rPr lang="el-GR" sz="2000" dirty="0" smtClean="0"/>
              <a:t>Η τυπική Αρδευτική Μονάδα θα έχει έκταση (από σχέση 4)         </a:t>
            </a:r>
            <a:r>
              <a:rPr lang="el-GR" sz="2400" dirty="0" smtClean="0"/>
              <a:t>	           	Α = Ε/ν = 15,733 στρ.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000" dirty="0" smtClean="0"/>
              <a:t>Πρόγραμμα </a:t>
            </a:r>
            <a:r>
              <a:rPr lang="el-GR" sz="2000" dirty="0"/>
              <a:t>άρδευσης (από σχέση 3) </a:t>
            </a:r>
            <a:r>
              <a:rPr lang="el-GR" sz="2000" dirty="0" smtClean="0"/>
              <a:t>και θεωρώντας </a:t>
            </a:r>
            <a:r>
              <a:rPr lang="en-US" sz="2000" dirty="0" smtClean="0"/>
              <a:t>qv</a:t>
            </a:r>
            <a:r>
              <a:rPr lang="el-GR" sz="2000" dirty="0" smtClean="0"/>
              <a:t>=11 </a:t>
            </a:r>
            <a:r>
              <a:rPr lang="en-US" sz="2000" dirty="0" err="1" smtClean="0"/>
              <a:t>lt</a:t>
            </a:r>
            <a:r>
              <a:rPr lang="en-US" sz="2000" dirty="0" smtClean="0"/>
              <a:t>/sec</a:t>
            </a:r>
            <a:endParaRPr lang="en-US" sz="2000" dirty="0"/>
          </a:p>
          <a:p>
            <a:pPr marL="0" indent="0">
              <a:buNone/>
            </a:pPr>
            <a:r>
              <a:rPr lang="en-US" sz="2400" dirty="0"/>
              <a:t>	n = q</a:t>
            </a:r>
            <a:r>
              <a:rPr lang="el-GR" sz="2400" dirty="0"/>
              <a:t>ν</a:t>
            </a:r>
            <a:r>
              <a:rPr lang="en-US" sz="2400" dirty="0"/>
              <a:t>/ (A*q) =  </a:t>
            </a:r>
            <a:r>
              <a:rPr lang="en-US" sz="2400" dirty="0" smtClean="0"/>
              <a:t>5.72</a:t>
            </a:r>
            <a:r>
              <a:rPr lang="el-GR" sz="2400" dirty="0" smtClean="0"/>
              <a:t>  </a:t>
            </a:r>
            <a:r>
              <a:rPr lang="el-GR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/>
              <a:t>n = </a:t>
            </a:r>
            <a:r>
              <a:rPr lang="el-GR" sz="2400" dirty="0" smtClean="0"/>
              <a:t>6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 algn="ctr">
              <a:buNone/>
            </a:pPr>
            <a:r>
              <a:rPr lang="el-GR" sz="2400" b="1" dirty="0"/>
              <a:t>ΒΗΜΑ </a:t>
            </a:r>
            <a:r>
              <a:rPr lang="el-GR" sz="2400" b="1" dirty="0" smtClean="0"/>
              <a:t>2</a:t>
            </a:r>
            <a:endParaRPr lang="el-GR" sz="2400" b="1" dirty="0"/>
          </a:p>
          <a:p>
            <a:pPr marL="0" indent="0">
              <a:buNone/>
            </a:pPr>
            <a:r>
              <a:rPr lang="el-GR" sz="2000" dirty="0" smtClean="0"/>
              <a:t>Έκταση τυπικής ζώνης άρδευσης </a:t>
            </a:r>
            <a:r>
              <a:rPr lang="el-GR" sz="2400" dirty="0" smtClean="0"/>
              <a:t>Α</a:t>
            </a:r>
            <a:r>
              <a:rPr lang="en-US" sz="2400" dirty="0" smtClean="0"/>
              <a:t>j = A</a:t>
            </a:r>
            <a:r>
              <a:rPr lang="el-GR" sz="2400" dirty="0" smtClean="0"/>
              <a:t>*</a:t>
            </a:r>
            <a:r>
              <a:rPr lang="en-US" sz="2400" dirty="0" smtClean="0"/>
              <a:t>n</a:t>
            </a:r>
            <a:r>
              <a:rPr lang="el-GR" sz="2400" dirty="0" smtClean="0"/>
              <a:t> = 15,733*6 = 94,4 στρ.</a:t>
            </a:r>
            <a:endParaRPr lang="el-GR" sz="2400" dirty="0"/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r>
              <a:rPr lang="el-GR" sz="2000" dirty="0" smtClean="0"/>
              <a:t>Με ανώτατα και κατώτατα όρια έκτασης </a:t>
            </a:r>
            <a:r>
              <a:rPr lang="el-GR" sz="2000" dirty="0" smtClean="0"/>
              <a:t>±10%. Δηλαδή </a:t>
            </a:r>
            <a:r>
              <a:rPr lang="el-GR" sz="2000" dirty="0" smtClean="0"/>
              <a:t>οι ζώνες θα κυμαίνονται από</a:t>
            </a:r>
            <a:r>
              <a:rPr lang="el-GR" sz="2000" dirty="0"/>
              <a:t> </a:t>
            </a:r>
            <a:r>
              <a:rPr lang="el-GR" sz="2000" dirty="0" smtClean="0"/>
              <a:t>84,96 έως 103,84 στρ.</a:t>
            </a:r>
            <a:endParaRPr lang="el-GR" sz="2000" dirty="0"/>
          </a:p>
          <a:p>
            <a:pPr marL="0" indent="0" algn="ctr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176663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3</a:t>
            </a: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Π</a:t>
            </a:r>
            <a:r>
              <a:rPr lang="el-GR" sz="2000" dirty="0" smtClean="0"/>
              <a:t>λήθος ζωνών (από σχέση 5)</a:t>
            </a:r>
          </a:p>
          <a:p>
            <a:pPr marL="0" indent="0">
              <a:buNone/>
            </a:pPr>
            <a:r>
              <a:rPr lang="el-GR" sz="2400" dirty="0" smtClean="0"/>
              <a:t>ν</a:t>
            </a:r>
            <a:r>
              <a:rPr lang="el-GR" sz="2400" dirty="0"/>
              <a:t>*= ν/</a:t>
            </a:r>
            <a:r>
              <a:rPr lang="en-US" sz="2400" dirty="0" smtClean="0"/>
              <a:t>n</a:t>
            </a:r>
            <a:r>
              <a:rPr lang="el-GR" sz="2400" dirty="0" smtClean="0"/>
              <a:t> </a:t>
            </a:r>
            <a:r>
              <a:rPr lang="el-GR" sz="2400" dirty="0"/>
              <a:t>= </a:t>
            </a:r>
            <a:r>
              <a:rPr lang="el-GR" sz="2000" dirty="0"/>
              <a:t>Πλήθος Αρδευτικών Μονάδων </a:t>
            </a:r>
            <a:r>
              <a:rPr lang="el-GR" sz="2000" dirty="0" smtClean="0"/>
              <a:t>/ πρόγραμμα </a:t>
            </a:r>
            <a:r>
              <a:rPr lang="el-GR" sz="2400" dirty="0" smtClean="0"/>
              <a:t>= 36/6 = 6</a:t>
            </a:r>
          </a:p>
          <a:p>
            <a:pPr marL="0" indent="0">
              <a:buNone/>
            </a:pPr>
            <a:r>
              <a:rPr lang="el-GR" sz="2400" b="1" dirty="0" smtClean="0"/>
              <a:t>				</a:t>
            </a:r>
          </a:p>
          <a:p>
            <a:pPr marL="0" indent="0" algn="ctr">
              <a:buNone/>
            </a:pPr>
            <a:r>
              <a:rPr lang="el-GR" sz="2400" b="1" dirty="0" smtClean="0"/>
              <a:t>ΒΗΜΑ 4</a:t>
            </a:r>
          </a:p>
          <a:p>
            <a:pPr marL="0" indent="0">
              <a:buNone/>
            </a:pPr>
            <a:r>
              <a:rPr lang="el-GR" sz="2000" dirty="0" smtClean="0"/>
              <a:t>Θεωρούμε:</a:t>
            </a:r>
            <a:endParaRPr lang="el-GR" sz="2000" dirty="0"/>
          </a:p>
          <a:p>
            <a:pPr marL="0" indent="0">
              <a:buNone/>
            </a:pPr>
            <a:endParaRPr lang="el-GR" sz="2400" dirty="0" smtClean="0"/>
          </a:p>
          <a:p>
            <a:pPr marL="0" indent="0" algn="ctr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‘</a:t>
            </a:r>
            <a:r>
              <a:rPr lang="el-GR" sz="2000" dirty="0" smtClean="0"/>
              <a:t>Αρα το σύνολο των ωρών άρδευσης θα είναι</a:t>
            </a:r>
          </a:p>
          <a:p>
            <a:pPr marL="0" indent="0">
              <a:buNone/>
            </a:pPr>
            <a:r>
              <a:rPr lang="el-GR" sz="2000" dirty="0"/>
              <a:t>	</a:t>
            </a:r>
            <a:r>
              <a:rPr lang="el-GR" sz="2000" dirty="0" smtClean="0"/>
              <a:t>	        </a:t>
            </a:r>
            <a:r>
              <a:rPr lang="el-GR" sz="2400" dirty="0" smtClean="0"/>
              <a:t>Τ</a:t>
            </a:r>
            <a:r>
              <a:rPr lang="el-GR" sz="2400" baseline="-25000" dirty="0" smtClean="0"/>
              <a:t>ολ</a:t>
            </a:r>
            <a:r>
              <a:rPr lang="el-GR" sz="2400" dirty="0" smtClean="0"/>
              <a:t> = Τ*</a:t>
            </a:r>
            <a:r>
              <a:rPr lang="en-US" sz="2400" dirty="0" smtClean="0"/>
              <a:t>m = </a:t>
            </a:r>
            <a:r>
              <a:rPr lang="el-GR" sz="2400" dirty="0" smtClean="0"/>
              <a:t>18*18 = 324 </a:t>
            </a:r>
            <a:r>
              <a:rPr lang="en-US" sz="2400" dirty="0" err="1" smtClean="0"/>
              <a:t>hrs</a:t>
            </a:r>
            <a:r>
              <a:rPr lang="el-GR" sz="2400" dirty="0" smtClean="0"/>
              <a:t>.</a:t>
            </a:r>
            <a:endParaRPr lang="el-GR" sz="2400" baseline="-25000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1"/>
            <a:ext cx="8229600" cy="569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4575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5</a:t>
            </a:r>
          </a:p>
          <a:p>
            <a:pPr marL="0" indent="0" algn="just">
              <a:buNone/>
            </a:pPr>
            <a:r>
              <a:rPr lang="el-GR" sz="1800" dirty="0" smtClean="0"/>
              <a:t>Με βάση τα όρια εμβαδού που προέκυψαν για την τυπική ζώνη και τον αριθμό των ζωνών (= 6) το αγρόκτημα χωρίζεται στις παρακάτω ζώνες:</a:t>
            </a:r>
          </a:p>
          <a:p>
            <a:pPr marL="0" indent="0" algn="just">
              <a:buNone/>
            </a:pPr>
            <a:endParaRPr lang="el-GR" sz="1800" dirty="0" smtClean="0"/>
          </a:p>
        </p:txBody>
      </p:sp>
      <p:pic>
        <p:nvPicPr>
          <p:cNvPr id="4" name="Εικόνα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391400" cy="5133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1380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ΒΗΜΑ 6</a:t>
            </a:r>
          </a:p>
          <a:p>
            <a:pPr marL="0" indent="0" algn="just">
              <a:buNone/>
            </a:pPr>
            <a:endParaRPr lang="el-GR" sz="1800" b="1" dirty="0" smtClean="0"/>
          </a:p>
          <a:p>
            <a:pPr marL="0" indent="0" algn="just">
              <a:buNone/>
            </a:pPr>
            <a:r>
              <a:rPr lang="el-GR" sz="1800" dirty="0"/>
              <a:t>Το αγρόκτημα χωρίζεται σε </a:t>
            </a:r>
            <a:r>
              <a:rPr lang="el-GR" sz="1800" b="1" dirty="0"/>
              <a:t>αρδευτικές μονάδες</a:t>
            </a:r>
            <a:r>
              <a:rPr lang="el-GR" sz="1800" dirty="0"/>
              <a:t>. </a:t>
            </a:r>
            <a:endParaRPr lang="el-GR" sz="1800" dirty="0" smtClean="0"/>
          </a:p>
          <a:p>
            <a:pPr marL="0" indent="0" algn="just">
              <a:buNone/>
            </a:pPr>
            <a:endParaRPr lang="el-GR" sz="1800" b="1" dirty="0" smtClean="0"/>
          </a:p>
          <a:p>
            <a:pPr marL="0" indent="0" algn="just">
              <a:buNone/>
            </a:pPr>
            <a:r>
              <a:rPr lang="el-GR" sz="1800" b="1" dirty="0" smtClean="0"/>
              <a:t>Το </a:t>
            </a:r>
            <a:r>
              <a:rPr lang="el-GR" sz="1800" b="1" dirty="0"/>
              <a:t>δίκτυο</a:t>
            </a:r>
            <a:r>
              <a:rPr lang="el-GR" sz="1800" dirty="0"/>
              <a:t> αποτελείται από τον πρωτεύων αγωγό που ξεκινά από την </a:t>
            </a:r>
            <a:r>
              <a:rPr lang="el-GR" sz="1800" dirty="0" smtClean="0"/>
              <a:t>κεφαλή.</a:t>
            </a:r>
          </a:p>
          <a:p>
            <a:pPr marL="0" indent="0" algn="just">
              <a:buNone/>
            </a:pPr>
            <a:r>
              <a:rPr lang="el-GR" sz="1800" dirty="0" smtClean="0"/>
              <a:t>Αυτός </a:t>
            </a:r>
            <a:r>
              <a:rPr lang="el-GR" sz="1800" dirty="0"/>
              <a:t>διακλαδίζεται σε δευτερεύοντες και αυτοί σε </a:t>
            </a:r>
            <a:r>
              <a:rPr lang="el-GR" sz="1800" b="1" dirty="0"/>
              <a:t>τριτεύοντες που καταλήγουν σε ομάδες των </a:t>
            </a:r>
            <a:r>
              <a:rPr lang="en-US" sz="1800" b="1" dirty="0"/>
              <a:t>n</a:t>
            </a:r>
            <a:r>
              <a:rPr lang="el-GR" sz="1800" b="1" dirty="0"/>
              <a:t> υδροληψιών</a:t>
            </a:r>
            <a:r>
              <a:rPr lang="el-GR" sz="1800" dirty="0" smtClean="0"/>
              <a:t>.</a:t>
            </a:r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r>
              <a:rPr lang="el-GR" sz="1800" dirty="0"/>
              <a:t>Κάθε αρδευτική μονάδα εξυπηρετείται από </a:t>
            </a:r>
            <a:r>
              <a:rPr lang="el-GR" sz="1800" b="1" dirty="0"/>
              <a:t>μία μόνο υδροληψία</a:t>
            </a:r>
            <a:r>
              <a:rPr lang="el-GR" sz="1800" dirty="0"/>
              <a:t>. Η υδροληψία τοποθετείται </a:t>
            </a:r>
            <a:r>
              <a:rPr lang="el-GR" sz="1800" dirty="0" smtClean="0"/>
              <a:t>συνήθως (δεν είναι πάντα δυνατό) </a:t>
            </a:r>
            <a:r>
              <a:rPr lang="el-GR" sz="1800" dirty="0"/>
              <a:t>στο μέσο της μεγαλύτερης πλευράς της αρδ.μονάδας (για οικονομία και </a:t>
            </a:r>
            <a:r>
              <a:rPr lang="en-US" sz="1800" dirty="0"/>
              <a:t>min </a:t>
            </a:r>
            <a:r>
              <a:rPr lang="el-GR" sz="1800" dirty="0"/>
              <a:t>απώλειες</a:t>
            </a:r>
            <a:r>
              <a:rPr lang="el-GR" sz="1800" dirty="0" smtClean="0"/>
              <a:t>). </a:t>
            </a:r>
            <a:endParaRPr lang="el-GR" sz="1800" dirty="0"/>
          </a:p>
          <a:p>
            <a:pPr mar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endParaRPr lang="el-GR" sz="1800" dirty="0" smtClean="0"/>
          </a:p>
        </p:txBody>
      </p:sp>
    </p:spTree>
    <p:extLst>
      <p:ext uri="{BB962C8B-B14F-4D97-AF65-F5344CB8AC3E}">
        <p14:creationId xmlns:p14="http://schemas.microsoft.com/office/powerpoint/2010/main" val="1741312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1411</Words>
  <Application>Microsoft Office PowerPoint</Application>
  <PresentationFormat>Προβολή στην οθόνη (4:3)</PresentationFormat>
  <Paragraphs>365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Alamanos</cp:lastModifiedBy>
  <cp:revision>26</cp:revision>
  <dcterms:created xsi:type="dcterms:W3CDTF">2006-08-16T00:00:00Z</dcterms:created>
  <dcterms:modified xsi:type="dcterms:W3CDTF">2017-11-07T18:11:55Z</dcterms:modified>
</cp:coreProperties>
</file>