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62" r:id="rId4"/>
    <p:sldId id="267" r:id="rId5"/>
    <p:sldId id="268" r:id="rId6"/>
    <p:sldId id="269" r:id="rId7"/>
    <p:sldId id="270" r:id="rId8"/>
    <p:sldId id="272" r:id="rId9"/>
    <p:sldId id="273" r:id="rId10"/>
    <p:sldId id="271" r:id="rId11"/>
    <p:sldId id="274" r:id="rId12"/>
    <p:sldId id="275" r:id="rId13"/>
    <p:sldId id="261" r:id="rId14"/>
    <p:sldId id="264" r:id="rId15"/>
    <p:sldId id="263" r:id="rId16"/>
    <p:sldId id="265" r:id="rId17"/>
    <p:sldId id="260" r:id="rId18"/>
    <p:sldId id="257" r:id="rId19"/>
    <p:sldId id="258" r:id="rId20"/>
    <p:sldId id="259" r:id="rId21"/>
    <p:sldId id="277"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2" autoAdjust="0"/>
    <p:restoredTop sz="86498" autoAdjust="0"/>
  </p:normalViewPr>
  <p:slideViewPr>
    <p:cSldViewPr>
      <p:cViewPr varScale="1">
        <p:scale>
          <a:sx n="53" d="100"/>
          <a:sy n="53" d="100"/>
        </p:scale>
        <p:origin x="-912" y="-84"/>
      </p:cViewPr>
      <p:guideLst>
        <p:guide orient="horz" pos="2160"/>
        <p:guide pos="2880"/>
      </p:guideLst>
    </p:cSldViewPr>
  </p:slideViewPr>
  <p:outlineViewPr>
    <p:cViewPr>
      <p:scale>
        <a:sx n="33" d="100"/>
        <a:sy n="33" d="100"/>
      </p:scale>
      <p:origin x="60" y="917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B91F3B0-489E-4A67-8745-B7DB34001995}" type="datetimeFigureOut">
              <a:rPr lang="el-GR" smtClean="0"/>
              <a:pPr/>
              <a:t>28/9/2017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BE590F7-6D3E-4B36-A7A2-CEDC8EEFDD4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B91F3B0-489E-4A67-8745-B7DB34001995}" type="datetimeFigureOut">
              <a:rPr lang="el-GR" smtClean="0"/>
              <a:pPr/>
              <a:t>28/9/2017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BE590F7-6D3E-4B36-A7A2-CEDC8EEFDD4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B91F3B0-489E-4A67-8745-B7DB34001995}" type="datetimeFigureOut">
              <a:rPr lang="el-GR" smtClean="0"/>
              <a:pPr/>
              <a:t>28/9/2017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BE590F7-6D3E-4B36-A7A2-CEDC8EEFDD4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B91F3B0-489E-4A67-8745-B7DB34001995}" type="datetimeFigureOut">
              <a:rPr lang="el-GR" smtClean="0"/>
              <a:pPr/>
              <a:t>28/9/2017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BE590F7-6D3E-4B36-A7A2-CEDC8EEFDD4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B91F3B0-489E-4A67-8745-B7DB34001995}" type="datetimeFigureOut">
              <a:rPr lang="el-GR" smtClean="0"/>
              <a:pPr/>
              <a:t>28/9/2017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BE590F7-6D3E-4B36-A7A2-CEDC8EEFDD4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B91F3B0-489E-4A67-8745-B7DB34001995}" type="datetimeFigureOut">
              <a:rPr lang="el-GR" smtClean="0"/>
              <a:pPr/>
              <a:t>28/9/2017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BE590F7-6D3E-4B36-A7A2-CEDC8EEFDD4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B91F3B0-489E-4A67-8745-B7DB34001995}" type="datetimeFigureOut">
              <a:rPr lang="el-GR" smtClean="0"/>
              <a:pPr/>
              <a:t>28/9/2017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BE590F7-6D3E-4B36-A7A2-CEDC8EEFDD4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B91F3B0-489E-4A67-8745-B7DB34001995}" type="datetimeFigureOut">
              <a:rPr lang="el-GR" smtClean="0"/>
              <a:pPr/>
              <a:t>28/9/2017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BE590F7-6D3E-4B36-A7A2-CEDC8EEFDD4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B91F3B0-489E-4A67-8745-B7DB34001995}" type="datetimeFigureOut">
              <a:rPr lang="el-GR" smtClean="0"/>
              <a:pPr/>
              <a:t>28/9/2017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BE590F7-6D3E-4B36-A7A2-CEDC8EEFDD4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B91F3B0-489E-4A67-8745-B7DB34001995}" type="datetimeFigureOut">
              <a:rPr lang="el-GR" smtClean="0"/>
              <a:pPr/>
              <a:t>28/9/2017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BE590F7-6D3E-4B36-A7A2-CEDC8EEFDD4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B91F3B0-489E-4A67-8745-B7DB34001995}" type="datetimeFigureOut">
              <a:rPr lang="el-GR" smtClean="0"/>
              <a:pPr/>
              <a:t>28/9/2017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BE590F7-6D3E-4B36-A7A2-CEDC8EEFDD4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1F3B0-489E-4A67-8745-B7DB34001995}" type="datetimeFigureOut">
              <a:rPr lang="el-GR" smtClean="0"/>
              <a:pPr/>
              <a:t>28/9/2017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590F7-6D3E-4B36-A7A2-CEDC8EEFDD4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magouliotis@uth.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500043"/>
            <a:ext cx="7772400" cy="6000792"/>
          </a:xfrm>
        </p:spPr>
        <p:txBody>
          <a:bodyPr>
            <a:normAutofit/>
          </a:bodyPr>
          <a:lstStyle/>
          <a:p>
            <a:pPr algn="l"/>
            <a:r>
              <a:rPr lang="el-GR" sz="2800" b="1" dirty="0"/>
              <a:t>Πανεπιστήμιο Θεσσαλίας</a:t>
            </a:r>
            <a:r>
              <a:rPr lang="el-GR" sz="2800" dirty="0"/>
              <a:t/>
            </a:r>
            <a:br>
              <a:rPr lang="el-GR" sz="2800" dirty="0"/>
            </a:br>
            <a:r>
              <a:rPr lang="el-GR" sz="2800" b="1" dirty="0"/>
              <a:t>Παιδαγωγικό Τμήμα Προσχολικής Εκπαίδευσης</a:t>
            </a:r>
            <a:r>
              <a:rPr lang="el-GR" sz="2800" dirty="0"/>
              <a:t/>
            </a:r>
            <a:br>
              <a:rPr lang="el-GR" sz="2800" dirty="0"/>
            </a:br>
            <a:r>
              <a:rPr lang="el-GR" sz="2800" b="1" dirty="0"/>
              <a:t>  </a:t>
            </a:r>
            <a:r>
              <a:rPr lang="el-GR" sz="2800" dirty="0"/>
              <a:t/>
            </a:r>
            <a:br>
              <a:rPr lang="el-GR" sz="2800" dirty="0"/>
            </a:br>
            <a:r>
              <a:rPr lang="el-GR" sz="2800" b="1" dirty="0"/>
              <a:t>Τίτλος Μαθήματος</a:t>
            </a:r>
            <a:r>
              <a:rPr lang="el-GR" sz="2800" dirty="0"/>
              <a:t>: Εικαστική Παιδαγωγική</a:t>
            </a:r>
            <a:br>
              <a:rPr lang="el-GR" sz="2800" dirty="0"/>
            </a:br>
            <a:r>
              <a:rPr lang="el-GR" sz="2800" b="1" dirty="0" smtClean="0"/>
              <a:t>Είδος Μαθήματος</a:t>
            </a:r>
            <a:r>
              <a:rPr lang="el-GR" sz="2800" dirty="0" smtClean="0"/>
              <a:t>:  Υποχρεωτικό  </a:t>
            </a:r>
            <a:r>
              <a:rPr lang="el-GR" sz="2800" dirty="0" smtClean="0"/>
              <a:t>(Υ)</a:t>
            </a:r>
            <a:r>
              <a:rPr lang="el-GR" sz="2800" dirty="0" smtClean="0"/>
              <a:t/>
            </a:r>
            <a:br>
              <a:rPr lang="el-GR" sz="2800" dirty="0" smtClean="0"/>
            </a:br>
            <a:r>
              <a:rPr lang="el-GR" sz="2800" b="1" dirty="0" smtClean="0"/>
              <a:t>Κωδικός μαθήματος </a:t>
            </a:r>
            <a:r>
              <a:rPr lang="el-GR" sz="2800" dirty="0" smtClean="0"/>
              <a:t>(ΚΤ0101) </a:t>
            </a:r>
            <a:br>
              <a:rPr lang="el-GR" sz="2800" dirty="0" smtClean="0"/>
            </a:br>
            <a:r>
              <a:rPr lang="el-GR" sz="2800" b="1" dirty="0" smtClean="0"/>
              <a:t>Εξάμηνο</a:t>
            </a:r>
            <a:r>
              <a:rPr lang="el-GR" sz="2800" dirty="0" smtClean="0"/>
              <a:t>:  1</a:t>
            </a:r>
            <a:r>
              <a:rPr lang="el-GR" sz="2800" baseline="30000" dirty="0" smtClean="0"/>
              <a:t>ο</a:t>
            </a:r>
            <a:r>
              <a:rPr lang="el-GR" sz="2800" dirty="0" smtClean="0"/>
              <a:t> και 2</a:t>
            </a:r>
            <a:r>
              <a:rPr lang="el-GR" sz="2800" baseline="30000" dirty="0" smtClean="0"/>
              <a:t>ο</a:t>
            </a:r>
            <a:r>
              <a:rPr lang="el-GR" sz="2800" dirty="0" smtClean="0"/>
              <a:t> </a:t>
            </a:r>
            <a:br>
              <a:rPr lang="el-GR" sz="2800" dirty="0" smtClean="0"/>
            </a:br>
            <a:r>
              <a:rPr lang="el-GR" sz="2800" dirty="0" smtClean="0"/>
              <a:t>Μονάδες ECTS:  6 </a:t>
            </a:r>
            <a:r>
              <a:rPr lang="el-GR" sz="2800" dirty="0"/>
              <a:t/>
            </a:r>
            <a:br>
              <a:rPr lang="el-GR" sz="2800" dirty="0"/>
            </a:br>
            <a:r>
              <a:rPr lang="el-GR" sz="2800" dirty="0"/>
              <a:t/>
            </a:r>
            <a:br>
              <a:rPr lang="el-GR" sz="2800" dirty="0"/>
            </a:br>
            <a:r>
              <a:rPr lang="el-GR" sz="2800" b="1" dirty="0" smtClean="0"/>
              <a:t>Διδάσκων</a:t>
            </a:r>
            <a:r>
              <a:rPr lang="el-GR" sz="2800" dirty="0" smtClean="0"/>
              <a:t>: </a:t>
            </a:r>
            <a:r>
              <a:rPr lang="el-GR" sz="2800" dirty="0"/>
              <a:t>Μαγουλιώτης Απόστολος, </a:t>
            </a:r>
            <a:r>
              <a:rPr lang="en-US" sz="2800" dirty="0" err="1">
                <a:hlinkClick r:id="rId2"/>
              </a:rPr>
              <a:t>amagouliotis</a:t>
            </a:r>
            <a:r>
              <a:rPr lang="el-GR" sz="2800" dirty="0">
                <a:hlinkClick r:id="rId2"/>
              </a:rPr>
              <a:t>@</a:t>
            </a:r>
            <a:r>
              <a:rPr lang="en-US" sz="2800" dirty="0" err="1">
                <a:hlinkClick r:id="rId2"/>
              </a:rPr>
              <a:t>uth</a:t>
            </a:r>
            <a:r>
              <a:rPr lang="el-GR" sz="2800" dirty="0">
                <a:hlinkClick r:id="rId2"/>
              </a:rPr>
              <a:t>.</a:t>
            </a:r>
            <a:r>
              <a:rPr lang="en-US" sz="2800" dirty="0" err="1">
                <a:hlinkClick r:id="rId2"/>
              </a:rPr>
              <a:t>gr</a:t>
            </a:r>
            <a:r>
              <a:rPr lang="el-GR" sz="2800" dirty="0"/>
              <a:t/>
            </a:r>
            <a:br>
              <a:rPr lang="el-GR" sz="2800" dirty="0"/>
            </a:br>
            <a:r>
              <a:rPr lang="el-GR" sz="2000" dirty="0"/>
              <a:t/>
            </a:r>
            <a:br>
              <a:rPr lang="el-GR" sz="2000" dirty="0"/>
            </a:br>
            <a:endParaRPr lang="el-GR"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4471990" cy="6643710"/>
          </a:xfrm>
        </p:spPr>
        <p:txBody>
          <a:bodyPr>
            <a:normAutofit/>
          </a:bodyPr>
          <a:lstStyle/>
          <a:p>
            <a:pPr algn="l"/>
            <a:r>
              <a:rPr lang="el-GR" sz="2000" b="1" i="1" dirty="0"/>
              <a:t>ε. </a:t>
            </a:r>
            <a:r>
              <a:rPr lang="el-GR" sz="2000" b="1" i="1" dirty="0" smtClean="0"/>
              <a:t>Οπτικός </a:t>
            </a:r>
            <a:r>
              <a:rPr lang="el-GR" sz="2000" b="1" i="1" dirty="0" err="1" smtClean="0"/>
              <a:t>ρεαλισµός</a:t>
            </a:r>
            <a:r>
              <a:rPr lang="el-GR" sz="2000" b="1" i="1" dirty="0" smtClean="0"/>
              <a:t/>
            </a:r>
            <a:br>
              <a:rPr lang="el-GR" sz="2000" b="1" i="1" dirty="0" smtClean="0"/>
            </a:br>
            <a:r>
              <a:rPr lang="el-GR" sz="2000" dirty="0" smtClean="0"/>
              <a:t> </a:t>
            </a:r>
            <a:r>
              <a:rPr lang="el-GR" sz="2000" dirty="0"/>
              <a:t>(8 ετών έως την εφηβεία). </a:t>
            </a:r>
            <a:r>
              <a:rPr lang="el-GR" sz="2000" dirty="0" smtClean="0"/>
              <a:t/>
            </a:r>
            <a:br>
              <a:rPr lang="el-GR" sz="2000" dirty="0" smtClean="0"/>
            </a:br>
            <a:r>
              <a:rPr lang="el-GR" sz="2000" dirty="0" smtClean="0"/>
              <a:t>Είναι </a:t>
            </a:r>
            <a:r>
              <a:rPr lang="el-GR" sz="2000" dirty="0"/>
              <a:t>το στάδιο κατά το οποίο τα παιδιά σχεδιάζουν αυτό που βλέπουν, </a:t>
            </a:r>
            <a:r>
              <a:rPr lang="el-GR" sz="2000" b="1" dirty="0" err="1"/>
              <a:t>εµφανίζουν</a:t>
            </a:r>
            <a:r>
              <a:rPr lang="el-GR" sz="2000" b="1" dirty="0"/>
              <a:t> στοιχεία της προοπτικής </a:t>
            </a:r>
            <a:r>
              <a:rPr lang="el-GR" sz="2000" dirty="0"/>
              <a:t>από µια </a:t>
            </a:r>
            <a:r>
              <a:rPr lang="el-GR" sz="2000" dirty="0" err="1"/>
              <a:t>συγκεκριµένη</a:t>
            </a:r>
            <a:r>
              <a:rPr lang="el-GR" sz="2000" dirty="0"/>
              <a:t> οπτική γωνία και επιδιώκουν απεικονίσεις µε </a:t>
            </a:r>
            <a:r>
              <a:rPr lang="el-GR" sz="2000" b="1" dirty="0"/>
              <a:t>αναλογίες</a:t>
            </a:r>
            <a:r>
              <a:rPr lang="el-GR" sz="2000" dirty="0"/>
              <a:t>. </a:t>
            </a:r>
            <a:r>
              <a:rPr lang="el-GR" sz="2000" dirty="0" smtClean="0"/>
              <a:t/>
            </a:r>
            <a:br>
              <a:rPr lang="el-GR" sz="2000" dirty="0" smtClean="0"/>
            </a:br>
            <a:r>
              <a:rPr lang="el-GR" sz="2000" dirty="0" err="1" smtClean="0"/>
              <a:t>Ακόµη</a:t>
            </a:r>
            <a:r>
              <a:rPr lang="el-GR" sz="2000" dirty="0"/>
              <a:t>, τα σχέδιά τους επηρεάζονται από τις γελοιογραφίες ή τα </a:t>
            </a:r>
            <a:r>
              <a:rPr lang="el-GR" sz="2000" dirty="0" err="1"/>
              <a:t>κόµικς</a:t>
            </a:r>
            <a:r>
              <a:rPr lang="el-GR" sz="2000" dirty="0"/>
              <a:t> και µ</a:t>
            </a:r>
            <a:r>
              <a:rPr lang="el-GR" sz="2000" dirty="0" err="1"/>
              <a:t>ερικά</a:t>
            </a:r>
            <a:r>
              <a:rPr lang="el-GR" sz="2000" dirty="0"/>
              <a:t> από τα παιδιά αρχίζουν να αναπτύσσουν το προσωπικό τους στυλ. Τα παιδιά πολλές φορές εκφράζονται αρνητικά για τα σχεδιαστικά τους </a:t>
            </a:r>
            <a:r>
              <a:rPr lang="el-GR" sz="2000" dirty="0" err="1"/>
              <a:t>αποτελέσµατα</a:t>
            </a:r>
            <a:r>
              <a:rPr lang="el-GR" sz="2000" dirty="0"/>
              <a:t> ή δεν ασχολούνται µε τέτοιες δραστηριότητες, γιατί θεωρούν ότι είναι ανίκανα να πετύχουν τα καλύτερα </a:t>
            </a:r>
            <a:r>
              <a:rPr lang="el-GR" sz="2000" dirty="0" err="1"/>
              <a:t>αποτελέσµατα</a:t>
            </a:r>
            <a:r>
              <a:rPr lang="el-GR" sz="2000" dirty="0"/>
              <a:t> (</a:t>
            </a:r>
            <a:r>
              <a:rPr lang="el-GR" sz="2000" dirty="0" err="1"/>
              <a:t>Τόµας</a:t>
            </a:r>
            <a:r>
              <a:rPr lang="el-GR" sz="2000" dirty="0"/>
              <a:t> &amp; </a:t>
            </a:r>
            <a:r>
              <a:rPr lang="el-GR" sz="2000" dirty="0" err="1"/>
              <a:t>Σιλκ</a:t>
            </a:r>
            <a:r>
              <a:rPr lang="el-GR" sz="2000" dirty="0"/>
              <a:t>, 1990).</a:t>
            </a:r>
          </a:p>
        </p:txBody>
      </p:sp>
      <p:pic>
        <p:nvPicPr>
          <p:cNvPr id="3" name="2 - Εικόνα" descr="Παιδικό σχέδιο 060.JPG"/>
          <p:cNvPicPr>
            <a:picLocks noChangeAspect="1"/>
          </p:cNvPicPr>
          <p:nvPr/>
        </p:nvPicPr>
        <p:blipFill>
          <a:blip r:embed="rId2" cstate="print"/>
          <a:stretch>
            <a:fillRect/>
          </a:stretch>
        </p:blipFill>
        <p:spPr>
          <a:xfrm>
            <a:off x="5429256" y="285728"/>
            <a:ext cx="3524243" cy="2643182"/>
          </a:xfrm>
          <a:prstGeom prst="rect">
            <a:avLst/>
          </a:prstGeom>
        </p:spPr>
      </p:pic>
      <p:pic>
        <p:nvPicPr>
          <p:cNvPr id="4" name="3 - Εικόνα" descr="Παιδικό σχέδιο 061.JPG"/>
          <p:cNvPicPr>
            <a:picLocks noChangeAspect="1"/>
          </p:cNvPicPr>
          <p:nvPr/>
        </p:nvPicPr>
        <p:blipFill>
          <a:blip r:embed="rId3" cstate="print"/>
          <a:stretch>
            <a:fillRect/>
          </a:stretch>
        </p:blipFill>
        <p:spPr>
          <a:xfrm>
            <a:off x="5334005" y="3500438"/>
            <a:ext cx="3809995" cy="285749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0"/>
            <a:ext cx="8786874" cy="6858000"/>
          </a:xfrm>
        </p:spPr>
        <p:txBody>
          <a:bodyPr>
            <a:noAutofit/>
          </a:bodyPr>
          <a:lstStyle/>
          <a:p>
            <a:pPr algn="l"/>
            <a:r>
              <a:rPr lang="el-GR" sz="1600" b="1" dirty="0" smtClean="0"/>
              <a:t>Οι </a:t>
            </a:r>
            <a:r>
              <a:rPr lang="el-GR" sz="1600" b="1" dirty="0"/>
              <a:t>σχεδιαστικές ικανότητες από την εφηβική ηλικία και µ</a:t>
            </a:r>
            <a:r>
              <a:rPr lang="el-GR" sz="1600" b="1" dirty="0" err="1"/>
              <a:t>ετά</a:t>
            </a:r>
            <a:r>
              <a:rPr lang="el-GR" sz="1600" b="1" dirty="0"/>
              <a:t> </a:t>
            </a:r>
            <a:r>
              <a:rPr lang="el-GR" sz="1600" b="1" dirty="0" smtClean="0"/>
              <a:t/>
            </a:r>
            <a:br>
              <a:rPr lang="el-GR" sz="1600" b="1" dirty="0" smtClean="0"/>
            </a:br>
            <a:r>
              <a:rPr lang="el-GR" sz="1600" b="1" dirty="0"/>
              <a:t/>
            </a:r>
            <a:br>
              <a:rPr lang="el-GR" sz="1600" b="1" dirty="0"/>
            </a:br>
            <a:r>
              <a:rPr lang="el-GR" sz="1600" b="1" dirty="0" smtClean="0"/>
              <a:t>Ο</a:t>
            </a:r>
            <a:r>
              <a:rPr lang="el-GR" sz="1600" dirty="0" smtClean="0"/>
              <a:t>ι </a:t>
            </a:r>
            <a:r>
              <a:rPr lang="el-GR" sz="1600" dirty="0"/>
              <a:t>έφηβοι </a:t>
            </a:r>
            <a:r>
              <a:rPr lang="el-GR" sz="1600" dirty="0" err="1" smtClean="0"/>
              <a:t>παραµελούν</a:t>
            </a:r>
            <a:r>
              <a:rPr lang="el-GR" sz="1600" dirty="0" smtClean="0"/>
              <a:t> το σχέδιο ή  </a:t>
            </a:r>
            <a:r>
              <a:rPr lang="el-GR" sz="1600" dirty="0"/>
              <a:t>το αντικαθιστούν µε τον λόγο ως </a:t>
            </a:r>
            <a:r>
              <a:rPr lang="el-GR" sz="1600" dirty="0" err="1" smtClean="0"/>
              <a:t>αυτοέκφραση</a:t>
            </a:r>
            <a:r>
              <a:rPr lang="el-GR" sz="1600" dirty="0" smtClean="0"/>
              <a:t> </a:t>
            </a:r>
            <a:r>
              <a:rPr lang="el-GR" sz="1600" dirty="0"/>
              <a:t>(</a:t>
            </a:r>
            <a:r>
              <a:rPr lang="el-GR" sz="1600" dirty="0" err="1" smtClean="0"/>
              <a:t>Arnheim</a:t>
            </a:r>
            <a:r>
              <a:rPr lang="el-GR" sz="1600" dirty="0" smtClean="0"/>
              <a:t>). </a:t>
            </a:r>
            <a:br>
              <a:rPr lang="el-GR" sz="1600" dirty="0" smtClean="0"/>
            </a:br>
            <a:r>
              <a:rPr lang="el-GR" sz="1600" dirty="0" smtClean="0"/>
              <a:t>Γιατί:</a:t>
            </a:r>
            <a:r>
              <a:rPr lang="el-GR" sz="1600" dirty="0"/>
              <a:t/>
            </a:r>
            <a:br>
              <a:rPr lang="el-GR" sz="1600" dirty="0"/>
            </a:br>
            <a:r>
              <a:rPr lang="el-GR" sz="1600" b="1" i="1" dirty="0" smtClean="0"/>
              <a:t>➢    </a:t>
            </a:r>
            <a:r>
              <a:rPr lang="el-GR" sz="1600" dirty="0" smtClean="0"/>
              <a:t>Οι </a:t>
            </a:r>
            <a:r>
              <a:rPr lang="el-GR" sz="1600" dirty="0"/>
              <a:t>απαιτήσεις </a:t>
            </a:r>
            <a:r>
              <a:rPr lang="el-GR" sz="1600" dirty="0" smtClean="0"/>
              <a:t>του </a:t>
            </a:r>
            <a:r>
              <a:rPr lang="el-GR" sz="1600" dirty="0"/>
              <a:t>οπτικού </a:t>
            </a:r>
            <a:r>
              <a:rPr lang="el-GR" sz="1600" dirty="0" err="1"/>
              <a:t>ρεαλισµού</a:t>
            </a:r>
            <a:r>
              <a:rPr lang="el-GR" sz="1600" dirty="0"/>
              <a:t> στα έργα τους </a:t>
            </a:r>
            <a:r>
              <a:rPr lang="el-GR" sz="1600" dirty="0" smtClean="0"/>
              <a:t>το κάνουν λιγότερο </a:t>
            </a:r>
            <a:r>
              <a:rPr lang="el-GR" sz="1600" dirty="0"/>
              <a:t>ικανοποιητικό </a:t>
            </a:r>
            <a:r>
              <a:rPr lang="el-GR" sz="1600" dirty="0" smtClean="0"/>
              <a:t>μέσο. </a:t>
            </a:r>
            <a:r>
              <a:rPr lang="el-GR" sz="1600" dirty="0"/>
              <a:t/>
            </a:r>
            <a:br>
              <a:rPr lang="el-GR" sz="1600" dirty="0"/>
            </a:br>
            <a:r>
              <a:rPr lang="el-GR" sz="1600" b="1" i="1" dirty="0" smtClean="0"/>
              <a:t>➢    </a:t>
            </a:r>
            <a:r>
              <a:rPr lang="el-GR" sz="1600" dirty="0" err="1" smtClean="0"/>
              <a:t>Ορισµένοι</a:t>
            </a:r>
            <a:r>
              <a:rPr lang="el-GR" sz="1600" dirty="0" smtClean="0"/>
              <a:t> </a:t>
            </a:r>
            <a:r>
              <a:rPr lang="el-GR" sz="1600" dirty="0"/>
              <a:t>έφηβοι αναπτύσσουν </a:t>
            </a:r>
            <a:r>
              <a:rPr lang="el-GR" sz="1600" dirty="0" smtClean="0"/>
              <a:t>ένα </a:t>
            </a:r>
            <a:r>
              <a:rPr lang="el-GR" sz="1600" dirty="0"/>
              <a:t>δικό τους προσωπικό τρόπο σχεδίασης </a:t>
            </a:r>
            <a:r>
              <a:rPr lang="el-GR" sz="1600" dirty="0" smtClean="0"/>
              <a:t>και φιλοδοξούν    </a:t>
            </a:r>
            <a:br>
              <a:rPr lang="el-GR" sz="1600" dirty="0" smtClean="0"/>
            </a:br>
            <a:r>
              <a:rPr lang="el-GR" sz="1600" dirty="0"/>
              <a:t> </a:t>
            </a:r>
            <a:r>
              <a:rPr lang="el-GR" sz="1600" dirty="0" smtClean="0"/>
              <a:t>             σχεδιάζοντας µ</a:t>
            </a:r>
            <a:r>
              <a:rPr lang="el-GR" sz="1600" dirty="0" err="1" smtClean="0"/>
              <a:t>ορφές</a:t>
            </a:r>
            <a:r>
              <a:rPr lang="el-GR" sz="1600" dirty="0" smtClean="0"/>
              <a:t> </a:t>
            </a:r>
            <a:r>
              <a:rPr lang="el-GR" sz="1600" dirty="0"/>
              <a:t>µε </a:t>
            </a:r>
            <a:r>
              <a:rPr lang="el-GR" sz="1600" dirty="0" err="1"/>
              <a:t>εξωπραγµατικά</a:t>
            </a:r>
            <a:r>
              <a:rPr lang="el-GR" sz="1600" dirty="0"/>
              <a:t> </a:t>
            </a:r>
            <a:r>
              <a:rPr lang="el-GR" sz="1600" dirty="0" err="1"/>
              <a:t>χρώµατα</a:t>
            </a:r>
            <a:r>
              <a:rPr lang="el-GR" sz="1600" dirty="0"/>
              <a:t>. </a:t>
            </a:r>
            <a:br>
              <a:rPr lang="el-GR" sz="1600" dirty="0"/>
            </a:br>
            <a:r>
              <a:rPr lang="el-GR" sz="1600" b="1" i="1" dirty="0" smtClean="0"/>
              <a:t>➢    </a:t>
            </a:r>
            <a:r>
              <a:rPr lang="el-GR" sz="1600" dirty="0" smtClean="0"/>
              <a:t>Η </a:t>
            </a:r>
            <a:r>
              <a:rPr lang="el-GR" sz="1600" dirty="0"/>
              <a:t>αρνητική </a:t>
            </a:r>
            <a:r>
              <a:rPr lang="el-GR" sz="1600" dirty="0" smtClean="0"/>
              <a:t>αυτογνωσία, η </a:t>
            </a:r>
            <a:r>
              <a:rPr lang="el-GR" sz="1600" dirty="0"/>
              <a:t>αυτοκριτική, </a:t>
            </a:r>
            <a:r>
              <a:rPr lang="el-GR" sz="1600" dirty="0" smtClean="0"/>
              <a:t>τους </a:t>
            </a:r>
            <a:r>
              <a:rPr lang="el-GR" sz="1600" dirty="0"/>
              <a:t>καθιστά να αισθάνονται αρνητικά </a:t>
            </a:r>
            <a:r>
              <a:rPr lang="el-GR" sz="1600" dirty="0" smtClean="0"/>
              <a:t>στη σχεδιαστική </a:t>
            </a:r>
            <a:br>
              <a:rPr lang="el-GR" sz="1600" dirty="0" smtClean="0"/>
            </a:br>
            <a:r>
              <a:rPr lang="el-GR" sz="1600" dirty="0"/>
              <a:t> </a:t>
            </a:r>
            <a:r>
              <a:rPr lang="el-GR" sz="1600" dirty="0" smtClean="0"/>
              <a:t>             ικανότητα </a:t>
            </a:r>
            <a:r>
              <a:rPr lang="el-GR" sz="1600" dirty="0"/>
              <a:t>(</a:t>
            </a:r>
            <a:r>
              <a:rPr lang="el-GR" sz="1600" dirty="0" err="1" smtClean="0"/>
              <a:t>Dweck</a:t>
            </a:r>
            <a:r>
              <a:rPr lang="el-GR" sz="1600" dirty="0" smtClean="0"/>
              <a:t>).</a:t>
            </a:r>
            <a:r>
              <a:rPr lang="el-GR" sz="1600" dirty="0"/>
              <a:t/>
            </a:r>
            <a:br>
              <a:rPr lang="el-GR" sz="1600" dirty="0"/>
            </a:br>
            <a:r>
              <a:rPr lang="el-GR" sz="1600" dirty="0"/>
              <a:t> </a:t>
            </a:r>
            <a:br>
              <a:rPr lang="el-GR" sz="1600" dirty="0"/>
            </a:br>
            <a:r>
              <a:rPr lang="el-GR" sz="1600" dirty="0" smtClean="0"/>
              <a:t>Η </a:t>
            </a:r>
            <a:r>
              <a:rPr lang="el-GR" sz="1600" dirty="0"/>
              <a:t>ανάπτυξη της σχεδιαστικής ικανότητας των εφήβων χρειάζεται </a:t>
            </a:r>
            <a:r>
              <a:rPr lang="el-GR" sz="1600" dirty="0" smtClean="0"/>
              <a:t>εξάσκηση, </a:t>
            </a:r>
            <a:r>
              <a:rPr lang="el-GR" sz="1600" dirty="0" err="1" smtClean="0"/>
              <a:t>εκτίµηση</a:t>
            </a:r>
            <a:r>
              <a:rPr lang="el-GR" sz="1600" dirty="0" smtClean="0"/>
              <a:t> για </a:t>
            </a:r>
            <a:r>
              <a:rPr lang="el-GR" sz="1600" dirty="0"/>
              <a:t>τις προσπάθειές </a:t>
            </a:r>
            <a:r>
              <a:rPr lang="el-GR" sz="1600" dirty="0" smtClean="0"/>
              <a:t>του, ενθάρρυνση, </a:t>
            </a:r>
            <a:r>
              <a:rPr lang="el-GR" sz="1600" dirty="0"/>
              <a:t>ενώ όταν δεν τους προσφέρεται η ανάλογη εκπαίδευση, αυτοί </a:t>
            </a:r>
            <a:r>
              <a:rPr lang="el-GR" sz="1600" i="1" dirty="0" err="1"/>
              <a:t>αυτοεκπαιδεύονται</a:t>
            </a:r>
            <a:r>
              <a:rPr lang="el-GR" sz="1600" dirty="0"/>
              <a:t> αναπτύσσοντας τη δική τους φαντασία, </a:t>
            </a:r>
            <a:r>
              <a:rPr lang="el-GR" sz="1600" dirty="0" err="1"/>
              <a:t>δηµιουργώντας</a:t>
            </a:r>
            <a:r>
              <a:rPr lang="el-GR" sz="1600" dirty="0"/>
              <a:t> χαρακτήρες και καρικατούρες. </a:t>
            </a:r>
            <a:r>
              <a:rPr lang="el-GR" sz="1600" dirty="0" smtClean="0"/>
              <a:t>Όμως, </a:t>
            </a:r>
            <a:r>
              <a:rPr lang="el-GR" sz="1600" dirty="0"/>
              <a:t>η </a:t>
            </a:r>
            <a:r>
              <a:rPr lang="el-GR" sz="1600" dirty="0" err="1" smtClean="0"/>
              <a:t>αυτοεκπαίδευση</a:t>
            </a:r>
            <a:r>
              <a:rPr lang="el-GR" sz="1600" dirty="0" smtClean="0"/>
              <a:t> δεν </a:t>
            </a:r>
            <a:r>
              <a:rPr lang="el-GR" sz="1600" dirty="0"/>
              <a:t>µ</a:t>
            </a:r>
            <a:r>
              <a:rPr lang="el-GR" sz="1600" dirty="0" err="1"/>
              <a:t>πορεί</a:t>
            </a:r>
            <a:r>
              <a:rPr lang="el-GR" sz="1600" dirty="0"/>
              <a:t> </a:t>
            </a:r>
            <a:r>
              <a:rPr lang="el-GR" sz="1600" dirty="0" smtClean="0"/>
              <a:t>να </a:t>
            </a:r>
            <a:r>
              <a:rPr lang="el-GR" sz="1600" dirty="0"/>
              <a:t>αναπτύξει τις σχεδιαστικές ικανότητες, </a:t>
            </a:r>
            <a:r>
              <a:rPr lang="el-GR" sz="1600" dirty="0" smtClean="0"/>
              <a:t> </a:t>
            </a:r>
            <a:r>
              <a:rPr lang="el-GR" sz="1600" dirty="0" err="1"/>
              <a:t>προκειµένου</a:t>
            </a:r>
            <a:r>
              <a:rPr lang="el-GR" sz="1600" dirty="0"/>
              <a:t> να αυξηθεί το ρεπερτόριο τεχνικών ή η καλλιτεχνική συνείδηση του νέου (</a:t>
            </a:r>
            <a:r>
              <a:rPr lang="el-GR" sz="1600" dirty="0" err="1"/>
              <a:t>Wilson</a:t>
            </a:r>
            <a:r>
              <a:rPr lang="el-GR" sz="1600" dirty="0"/>
              <a:t> &amp; </a:t>
            </a:r>
            <a:r>
              <a:rPr lang="el-GR" sz="1600" dirty="0" err="1"/>
              <a:t>Wilson</a:t>
            </a:r>
            <a:r>
              <a:rPr lang="el-GR" sz="1600" dirty="0"/>
              <a:t>, 1977</a:t>
            </a:r>
            <a:r>
              <a:rPr lang="el-GR" sz="1600" dirty="0" smtClean="0"/>
              <a:t>).</a:t>
            </a:r>
            <a:br>
              <a:rPr lang="el-GR" sz="1600" dirty="0" smtClean="0"/>
            </a:br>
            <a:r>
              <a:rPr lang="el-GR" sz="1600" dirty="0"/>
              <a:t/>
            </a:r>
            <a:br>
              <a:rPr lang="el-GR" sz="1600" dirty="0"/>
            </a:br>
            <a:r>
              <a:rPr lang="el-GR" sz="1600" dirty="0" err="1"/>
              <a:t>Ορισµένοι</a:t>
            </a:r>
            <a:r>
              <a:rPr lang="el-GR" sz="1600" dirty="0"/>
              <a:t> έφηβοι, που δεν έχουν εικαστικές </a:t>
            </a:r>
            <a:r>
              <a:rPr lang="el-GR" sz="1600" dirty="0" err="1"/>
              <a:t>εµπειρίες</a:t>
            </a:r>
            <a:r>
              <a:rPr lang="el-GR" sz="1600" dirty="0"/>
              <a:t>, σχεδιάζουν σαν να βρίσκονται σε ένα από τα </a:t>
            </a:r>
            <a:r>
              <a:rPr lang="el-GR" sz="1600" dirty="0" err="1"/>
              <a:t>προηγούµενα</a:t>
            </a:r>
            <a:r>
              <a:rPr lang="el-GR" sz="1600" dirty="0"/>
              <a:t> στάδια. Αλλά, όταν παρακινούνται και τους προσφέρονται ευκαιρίες, αναπτύσσουν ή βελτιώνουν τις εικαστικές τους δεξιότητες και </a:t>
            </a:r>
            <a:r>
              <a:rPr lang="el-GR" sz="1600" dirty="0" err="1"/>
              <a:t>δηµιουργούν</a:t>
            </a:r>
            <a:r>
              <a:rPr lang="el-GR" sz="1600" dirty="0"/>
              <a:t> </a:t>
            </a:r>
            <a:r>
              <a:rPr lang="el-GR" sz="1600" dirty="0" err="1"/>
              <a:t>πραγµατικά</a:t>
            </a:r>
            <a:r>
              <a:rPr lang="el-GR" sz="1600" dirty="0"/>
              <a:t> εντυπωσιακά, </a:t>
            </a:r>
            <a:r>
              <a:rPr lang="el-GR" sz="1600" dirty="0" err="1"/>
              <a:t>φροντισµένα</a:t>
            </a:r>
            <a:r>
              <a:rPr lang="el-GR" sz="1600" dirty="0"/>
              <a:t> και </a:t>
            </a:r>
            <a:r>
              <a:rPr lang="el-GR" sz="1600" dirty="0" err="1"/>
              <a:t>δηµιουργικά</a:t>
            </a:r>
            <a:r>
              <a:rPr lang="el-GR" sz="1600" dirty="0"/>
              <a:t> έργα, τόσο σε ύφος, όσο και σε </a:t>
            </a:r>
            <a:r>
              <a:rPr lang="el-GR" sz="1600" dirty="0" err="1"/>
              <a:t>περιεχόµενο</a:t>
            </a:r>
            <a:r>
              <a:rPr lang="el-GR" sz="1600" dirty="0"/>
              <a:t> (</a:t>
            </a:r>
            <a:r>
              <a:rPr lang="el-GR" sz="1600" dirty="0" err="1"/>
              <a:t>Malchiodi</a:t>
            </a:r>
            <a:r>
              <a:rPr lang="el-GR" sz="1600" dirty="0"/>
              <a:t>, 1998). Επίσης, κάποιοι νέοι σχεδιάζουν καλύτερα µε καρικατούρες, στις οποίες υπερτονίζουν κάποια χαρακτηριστικά σε βάρος του οπτικού </a:t>
            </a:r>
            <a:r>
              <a:rPr lang="el-GR" sz="1600" dirty="0" err="1"/>
              <a:t>ρεαλισµού</a:t>
            </a:r>
            <a:r>
              <a:rPr lang="el-GR" sz="1600" dirty="0"/>
              <a:t> (</a:t>
            </a:r>
            <a:r>
              <a:rPr lang="el-GR" sz="1600" dirty="0" err="1"/>
              <a:t>Freeman</a:t>
            </a:r>
            <a:r>
              <a:rPr lang="el-GR" sz="1600" dirty="0"/>
              <a:t>, 1980· </a:t>
            </a:r>
            <a:r>
              <a:rPr lang="el-GR" sz="1600" dirty="0" err="1"/>
              <a:t>Τόµας</a:t>
            </a:r>
            <a:r>
              <a:rPr lang="el-GR" sz="1600" dirty="0"/>
              <a:t> &amp; </a:t>
            </a:r>
            <a:r>
              <a:rPr lang="el-GR" sz="1600" dirty="0" err="1"/>
              <a:t>Σιλκ</a:t>
            </a:r>
            <a:r>
              <a:rPr lang="el-GR" sz="1600" dirty="0"/>
              <a:t>, 1997). </a:t>
            </a:r>
            <a:br>
              <a:rPr lang="el-GR" sz="1600" dirty="0"/>
            </a:br>
            <a:endParaRPr lang="el-GR"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940444"/>
          </a:xfrm>
        </p:spPr>
        <p:txBody>
          <a:bodyPr>
            <a:normAutofit/>
          </a:bodyPr>
          <a:lstStyle/>
          <a:p>
            <a:pPr marL="514350" indent="-514350" algn="l"/>
            <a:r>
              <a:rPr lang="el-GR" sz="3200" b="1" dirty="0" smtClean="0"/>
              <a:t>ΕΡΩΤΗΜΑΤΑ</a:t>
            </a:r>
            <a:r>
              <a:rPr lang="el-GR" sz="3200" dirty="0" smtClean="0"/>
              <a:t/>
            </a:r>
            <a:br>
              <a:rPr lang="el-GR" sz="3200" dirty="0" smtClean="0"/>
            </a:br>
            <a:r>
              <a:rPr lang="el-GR" sz="3200" dirty="0" smtClean="0"/>
              <a:t>1.Τι κάνουμε, για εμάς και τα παιδιά;</a:t>
            </a:r>
            <a:br>
              <a:rPr lang="el-GR" sz="3200" dirty="0" smtClean="0"/>
            </a:br>
            <a:r>
              <a:rPr lang="el-GR" sz="3200" dirty="0" smtClean="0"/>
              <a:t>2.Ποια μέθοδο θα χρησιμοποιήσουμε για να γίνουμε ικανότεροι, εμείς και τα παιδιά;</a:t>
            </a:r>
            <a:br>
              <a:rPr lang="el-GR" sz="3200" dirty="0" smtClean="0"/>
            </a:br>
            <a:r>
              <a:rPr lang="el-GR" sz="3200" dirty="0" smtClean="0"/>
              <a:t>2.Μήπως πρέπει να εξετάσουμε κάποια σημεία, όρους,  χρήσεις, ρόλους και αλλά για να πληροφορηθούμε γενικά</a:t>
            </a:r>
            <a:br>
              <a:rPr lang="el-GR" sz="3200" dirty="0" smtClean="0"/>
            </a:br>
            <a:r>
              <a:rPr lang="el-GR" sz="3200" dirty="0" smtClean="0"/>
              <a:t> τι είναι ΕΙΚΑΣΤΙΚΕΣ ΤΕΧΝΕΣ μέσω της ΠΑΙΔΑΓΩΓΙΚΗΣ διαδικασίας;</a:t>
            </a:r>
            <a:endParaRPr lang="el-GR"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42918"/>
            <a:ext cx="8229600" cy="5929354"/>
          </a:xfrm>
        </p:spPr>
        <p:txBody>
          <a:bodyPr>
            <a:normAutofit fontScale="85000" lnSpcReduction="20000"/>
          </a:bodyPr>
          <a:lstStyle/>
          <a:p>
            <a:pPr>
              <a:buNone/>
            </a:pPr>
            <a:r>
              <a:rPr lang="el-GR" b="1" i="1" dirty="0" smtClean="0"/>
              <a:t>Εικαστικός</a:t>
            </a:r>
            <a:r>
              <a:rPr lang="el-GR" dirty="0" smtClean="0"/>
              <a:t>  - </a:t>
            </a:r>
            <a:r>
              <a:rPr lang="el-GR" i="1" dirty="0" smtClean="0"/>
              <a:t>«εικάζω»</a:t>
            </a:r>
            <a:r>
              <a:rPr lang="el-GR" dirty="0" smtClean="0"/>
              <a:t>,  </a:t>
            </a:r>
          </a:p>
          <a:p>
            <a:pPr>
              <a:buNone/>
            </a:pPr>
            <a:r>
              <a:rPr lang="el-GR" dirty="0" smtClean="0"/>
              <a:t> µ</a:t>
            </a:r>
            <a:r>
              <a:rPr lang="el-GR" dirty="0" err="1" smtClean="0"/>
              <a:t>πορεί</a:t>
            </a:r>
            <a:r>
              <a:rPr lang="el-GR" dirty="0" smtClean="0"/>
              <a:t> να υποθέτει, να φαντάζεται, να πλάθει εικόνες, </a:t>
            </a:r>
            <a:r>
              <a:rPr lang="el-GR" dirty="0" err="1" smtClean="0"/>
              <a:t>οµοιώµατα</a:t>
            </a:r>
            <a:r>
              <a:rPr lang="el-GR" dirty="0" smtClean="0"/>
              <a:t>, µ</a:t>
            </a:r>
            <a:r>
              <a:rPr lang="el-GR" dirty="0" err="1" smtClean="0"/>
              <a:t>ορφές</a:t>
            </a:r>
            <a:r>
              <a:rPr lang="el-GR" dirty="0" smtClean="0"/>
              <a:t> µε διάφορα υλικά. </a:t>
            </a:r>
          </a:p>
          <a:p>
            <a:pPr>
              <a:buNone/>
            </a:pPr>
            <a:r>
              <a:rPr lang="el-GR" b="1" i="1" dirty="0" smtClean="0"/>
              <a:t>Τέχνη</a:t>
            </a:r>
            <a:r>
              <a:rPr lang="el-GR" dirty="0" smtClean="0"/>
              <a:t> - </a:t>
            </a:r>
            <a:r>
              <a:rPr lang="el-GR" i="1" dirty="0"/>
              <a:t>«τίκτω»</a:t>
            </a:r>
            <a:r>
              <a:rPr lang="el-GR" dirty="0"/>
              <a:t>, </a:t>
            </a:r>
            <a:endParaRPr lang="el-GR" dirty="0" smtClean="0"/>
          </a:p>
          <a:p>
            <a:pPr>
              <a:buNone/>
            </a:pPr>
            <a:r>
              <a:rPr lang="el-GR" dirty="0" smtClean="0"/>
              <a:t> </a:t>
            </a:r>
            <a:r>
              <a:rPr lang="el-GR" dirty="0"/>
              <a:t>γεννώ, </a:t>
            </a:r>
            <a:r>
              <a:rPr lang="el-GR" dirty="0" err="1"/>
              <a:t>δηµιουργώ</a:t>
            </a:r>
            <a:r>
              <a:rPr lang="el-GR" dirty="0"/>
              <a:t>, επινοώ, </a:t>
            </a:r>
            <a:r>
              <a:rPr lang="el-GR" dirty="0" smtClean="0"/>
              <a:t>µ</a:t>
            </a:r>
            <a:r>
              <a:rPr lang="el-GR" dirty="0" err="1" smtClean="0"/>
              <a:t>ηχανεύοµαι</a:t>
            </a:r>
            <a:r>
              <a:rPr lang="el-GR" dirty="0" smtClean="0"/>
              <a:t>. </a:t>
            </a:r>
          </a:p>
          <a:p>
            <a:pPr>
              <a:buNone/>
            </a:pPr>
            <a:r>
              <a:rPr lang="el-GR" b="1" i="1" dirty="0" smtClean="0"/>
              <a:t>Εικαστικές τέχνες </a:t>
            </a:r>
            <a:r>
              <a:rPr lang="el-GR" dirty="0" smtClean="0"/>
              <a:t>είναι αυτές που επινοούν, </a:t>
            </a:r>
            <a:r>
              <a:rPr lang="el-GR" dirty="0" err="1" smtClean="0"/>
              <a:t>δηµιουργούν</a:t>
            </a:r>
            <a:r>
              <a:rPr lang="el-GR" dirty="0" smtClean="0"/>
              <a:t>, αναπαριστάνουν </a:t>
            </a:r>
            <a:r>
              <a:rPr lang="el-GR" dirty="0" err="1"/>
              <a:t>οµοιώµατα</a:t>
            </a:r>
            <a:r>
              <a:rPr lang="el-GR" dirty="0"/>
              <a:t>-εικόνες του </a:t>
            </a:r>
            <a:r>
              <a:rPr lang="el-GR" dirty="0" err="1"/>
              <a:t>πραγµατικού</a:t>
            </a:r>
            <a:r>
              <a:rPr lang="el-GR" dirty="0"/>
              <a:t> </a:t>
            </a:r>
            <a:r>
              <a:rPr lang="el-GR" dirty="0" err="1"/>
              <a:t>κόσµου</a:t>
            </a:r>
            <a:r>
              <a:rPr lang="el-GR" dirty="0"/>
              <a:t> ή </a:t>
            </a:r>
            <a:r>
              <a:rPr lang="el-GR" dirty="0" smtClean="0"/>
              <a:t>εκφράζουν </a:t>
            </a:r>
            <a:r>
              <a:rPr lang="el-GR" dirty="0"/>
              <a:t>µ</a:t>
            </a:r>
            <a:r>
              <a:rPr lang="el-GR" dirty="0" err="1"/>
              <a:t>ορφές</a:t>
            </a:r>
            <a:r>
              <a:rPr lang="el-GR" dirty="0"/>
              <a:t> του φανταστικού </a:t>
            </a:r>
            <a:r>
              <a:rPr lang="el-GR" dirty="0" err="1"/>
              <a:t>κόσµου</a:t>
            </a:r>
            <a:r>
              <a:rPr lang="el-GR" dirty="0"/>
              <a:t> πλάθοντας </a:t>
            </a:r>
            <a:r>
              <a:rPr lang="el-GR" dirty="0" smtClean="0"/>
              <a:t>σε ύλη -αποκαλούνται </a:t>
            </a:r>
            <a:r>
              <a:rPr lang="el-GR" dirty="0"/>
              <a:t>και πλαστικές. </a:t>
            </a:r>
            <a:endParaRPr lang="el-GR" dirty="0" smtClean="0"/>
          </a:p>
          <a:p>
            <a:pPr>
              <a:buNone/>
            </a:pPr>
            <a:r>
              <a:rPr lang="el-GR" b="1" dirty="0" smtClean="0"/>
              <a:t>Εικαστικές τέχνες </a:t>
            </a:r>
            <a:r>
              <a:rPr lang="el-GR" dirty="0" smtClean="0"/>
              <a:t>είναι : </a:t>
            </a:r>
          </a:p>
          <a:p>
            <a:pPr>
              <a:buNone/>
            </a:pPr>
            <a:r>
              <a:rPr lang="el-GR" dirty="0"/>
              <a:t> </a:t>
            </a:r>
            <a:r>
              <a:rPr lang="el-GR" dirty="0" smtClean="0"/>
              <a:t>    αρχικά η τέχνη του σχεδίου, </a:t>
            </a:r>
            <a:br>
              <a:rPr lang="el-GR" dirty="0" smtClean="0"/>
            </a:br>
            <a:r>
              <a:rPr lang="el-GR" dirty="0" smtClean="0"/>
              <a:t>η τέχνη της ζωγραφικής, </a:t>
            </a:r>
            <a:br>
              <a:rPr lang="el-GR" dirty="0" smtClean="0"/>
            </a:br>
            <a:r>
              <a:rPr lang="el-GR" dirty="0" smtClean="0"/>
              <a:t>η τέχνη της χαρακτικής, </a:t>
            </a:r>
            <a:br>
              <a:rPr lang="el-GR" dirty="0" smtClean="0"/>
            </a:br>
            <a:r>
              <a:rPr lang="el-GR" dirty="0" smtClean="0"/>
              <a:t>της γλυπτικής και µια πλειάδα άλλων τεχνών.</a:t>
            </a:r>
            <a:endParaRPr lang="el-GR" dirty="0"/>
          </a:p>
          <a:p>
            <a:pPr>
              <a:buNone/>
            </a:pP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6215106"/>
          </a:xfrm>
        </p:spPr>
        <p:txBody>
          <a:bodyPr>
            <a:normAutofit fontScale="92500" lnSpcReduction="20000"/>
          </a:bodyPr>
          <a:lstStyle/>
          <a:p>
            <a:pPr>
              <a:buNone/>
            </a:pPr>
            <a:r>
              <a:rPr lang="el-GR" sz="2400" b="1" dirty="0" smtClean="0"/>
              <a:t>	Ο ΕΙΚΑΣΤΙΚΟΣ-ΔΗΜΙΟΥΡΓΟΣ</a:t>
            </a:r>
          </a:p>
          <a:p>
            <a:pPr>
              <a:buNone/>
            </a:pPr>
            <a:endParaRPr lang="el-GR" sz="2400" b="1" dirty="0" smtClean="0"/>
          </a:p>
          <a:p>
            <a:pPr>
              <a:buNone/>
            </a:pPr>
            <a:r>
              <a:rPr lang="el-GR" sz="2400" i="1" dirty="0" smtClean="0"/>
              <a:t>Ο </a:t>
            </a:r>
            <a:r>
              <a:rPr lang="el-GR" sz="2400" b="1" i="1" dirty="0" err="1" smtClean="0"/>
              <a:t>δηµιουργός</a:t>
            </a:r>
            <a:r>
              <a:rPr lang="el-GR" sz="2400" i="1" dirty="0" smtClean="0"/>
              <a:t>  -</a:t>
            </a:r>
            <a:r>
              <a:rPr lang="el-GR" sz="2400" dirty="0" smtClean="0"/>
              <a:t> </a:t>
            </a:r>
            <a:r>
              <a:rPr lang="el-GR" sz="2400" dirty="0" err="1" smtClean="0"/>
              <a:t>δήµιο</a:t>
            </a:r>
            <a:r>
              <a:rPr lang="el-GR" sz="2400" dirty="0" smtClean="0"/>
              <a:t> + </a:t>
            </a:r>
            <a:r>
              <a:rPr lang="el-GR" sz="2400" dirty="0" err="1" smtClean="0"/>
              <a:t>εργός</a:t>
            </a:r>
            <a:r>
              <a:rPr lang="el-GR" sz="2400" dirty="0" smtClean="0"/>
              <a:t>, αυτός</a:t>
            </a:r>
            <a:r>
              <a:rPr lang="en-US" sz="2400" dirty="0" smtClean="0"/>
              <a:t> </a:t>
            </a:r>
            <a:r>
              <a:rPr lang="el-GR" sz="2400" dirty="0" smtClean="0"/>
              <a:t>κάνει έργα για το λαό. </a:t>
            </a:r>
          </a:p>
          <a:p>
            <a:pPr>
              <a:buNone/>
            </a:pPr>
            <a:r>
              <a:rPr lang="el-GR" sz="2400" dirty="0" smtClean="0"/>
              <a:t>Ο </a:t>
            </a:r>
            <a:r>
              <a:rPr lang="el-GR" sz="2400" b="1" i="1" dirty="0" err="1" smtClean="0"/>
              <a:t>δηµιουργικός</a:t>
            </a:r>
            <a:r>
              <a:rPr lang="el-GR" sz="2400" b="1" i="1" dirty="0" smtClean="0"/>
              <a:t>, </a:t>
            </a:r>
            <a:r>
              <a:rPr lang="el-GR" sz="2400" dirty="0" smtClean="0"/>
              <a:t>ο ικανός να </a:t>
            </a:r>
            <a:r>
              <a:rPr lang="el-GR" sz="2400" dirty="0" err="1" smtClean="0"/>
              <a:t>δηµιουργεί</a:t>
            </a:r>
            <a:r>
              <a:rPr lang="el-GR" sz="2400" dirty="0" smtClean="0"/>
              <a:t>, να παράγει νέες και πρωτότυπες µ</a:t>
            </a:r>
            <a:r>
              <a:rPr lang="el-GR" sz="2400" dirty="0" err="1" smtClean="0"/>
              <a:t>ορφές</a:t>
            </a:r>
            <a:r>
              <a:rPr lang="el-GR" sz="2400" dirty="0" smtClean="0"/>
              <a:t>, που παράγει έργο, που είναι </a:t>
            </a:r>
            <a:r>
              <a:rPr lang="el-GR" sz="2400" dirty="0" err="1" smtClean="0"/>
              <a:t>αποτελεσµατικός</a:t>
            </a:r>
            <a:r>
              <a:rPr lang="el-GR" sz="2400" dirty="0" smtClean="0"/>
              <a:t> και χαρακτηρίζεται για τη φαντασία, το </a:t>
            </a:r>
            <a:r>
              <a:rPr lang="el-GR" sz="2400" dirty="0" err="1" smtClean="0"/>
              <a:t>πνεύµα</a:t>
            </a:r>
            <a:r>
              <a:rPr lang="el-GR" sz="2400" dirty="0" smtClean="0"/>
              <a:t>, την πρωτοβουλία, την επινόηση, την εφεύρεση. </a:t>
            </a:r>
          </a:p>
          <a:p>
            <a:pPr>
              <a:buNone/>
            </a:pPr>
            <a:r>
              <a:rPr lang="el-GR" sz="2400" dirty="0" smtClean="0"/>
              <a:t>Η </a:t>
            </a:r>
            <a:r>
              <a:rPr lang="el-GR" sz="2400" b="1" i="1" dirty="0" err="1" smtClean="0"/>
              <a:t>δηµιουργία</a:t>
            </a:r>
            <a:r>
              <a:rPr lang="el-GR" sz="2400" b="1" i="1" dirty="0" smtClean="0"/>
              <a:t> , </a:t>
            </a:r>
            <a:r>
              <a:rPr lang="el-GR" sz="2400" dirty="0" smtClean="0"/>
              <a:t>είναι πράξη, διαδικασία κατασκευής ενός </a:t>
            </a:r>
            <a:r>
              <a:rPr lang="el-GR" sz="2400" dirty="0" err="1" smtClean="0"/>
              <a:t>πράγµατος</a:t>
            </a:r>
            <a:r>
              <a:rPr lang="el-GR" sz="2400" dirty="0" smtClean="0"/>
              <a:t>, υλοποίηση µ</a:t>
            </a:r>
            <a:r>
              <a:rPr lang="el-GR" sz="2400" dirty="0" err="1" smtClean="0"/>
              <a:t>ιας</a:t>
            </a:r>
            <a:r>
              <a:rPr lang="el-GR" sz="2400" dirty="0" smtClean="0"/>
              <a:t> ιδέας, </a:t>
            </a:r>
            <a:r>
              <a:rPr lang="el-GR" sz="2400" dirty="0" err="1" smtClean="0"/>
              <a:t>αποτέλεσµα</a:t>
            </a:r>
            <a:r>
              <a:rPr lang="el-GR" sz="2400" dirty="0" smtClean="0"/>
              <a:t> που προκύπτει µ</a:t>
            </a:r>
            <a:r>
              <a:rPr lang="el-GR" sz="2400" dirty="0" err="1" smtClean="0"/>
              <a:t>ετά</a:t>
            </a:r>
            <a:r>
              <a:rPr lang="el-GR" sz="2400" dirty="0" smtClean="0"/>
              <a:t> από κάποια προσπάθεια. </a:t>
            </a:r>
          </a:p>
          <a:p>
            <a:pPr>
              <a:buNone/>
            </a:pPr>
            <a:r>
              <a:rPr lang="el-GR" sz="2400" dirty="0" smtClean="0"/>
              <a:t>Η </a:t>
            </a:r>
            <a:r>
              <a:rPr lang="el-GR" sz="2400" b="1" i="1" dirty="0" smtClean="0"/>
              <a:t>εικαστική </a:t>
            </a:r>
            <a:r>
              <a:rPr lang="el-GR" sz="2400" b="1" i="1" dirty="0" err="1" smtClean="0"/>
              <a:t>δηµιουργία</a:t>
            </a:r>
            <a:r>
              <a:rPr lang="el-GR" sz="2400" dirty="0" smtClean="0"/>
              <a:t>, ως «ικανότητα»:</a:t>
            </a:r>
          </a:p>
          <a:p>
            <a:pPr>
              <a:buNone/>
            </a:pPr>
            <a:r>
              <a:rPr lang="el-GR" sz="2400" dirty="0" smtClean="0"/>
              <a:t>      </a:t>
            </a:r>
            <a:r>
              <a:rPr lang="el-GR" sz="2400" b="1" i="1" dirty="0" smtClean="0"/>
              <a:t>«</a:t>
            </a:r>
            <a:r>
              <a:rPr lang="el-GR" sz="2400" i="1" dirty="0" smtClean="0"/>
              <a:t>Ορθολογική</a:t>
            </a:r>
            <a:r>
              <a:rPr lang="el-GR" sz="2400" dirty="0" smtClean="0"/>
              <a:t>» (βασίζεται στο καλαισθητικό στοιχείο) θεωρείται </a:t>
            </a:r>
            <a:r>
              <a:rPr lang="el-GR" sz="2400" dirty="0" err="1" smtClean="0"/>
              <a:t>έµφυτη</a:t>
            </a:r>
            <a:r>
              <a:rPr lang="el-GR" sz="2400" dirty="0" smtClean="0"/>
              <a:t> </a:t>
            </a:r>
          </a:p>
          <a:p>
            <a:pPr>
              <a:buNone/>
            </a:pPr>
            <a:r>
              <a:rPr lang="el-GR" sz="2400" dirty="0" smtClean="0"/>
              <a:t>                 ( Πλάτωνα, Πλωτίνο κ.ά.)</a:t>
            </a:r>
          </a:p>
          <a:p>
            <a:pPr>
              <a:buNone/>
            </a:pPr>
            <a:r>
              <a:rPr lang="el-GR" sz="2400" b="1" i="1" dirty="0" smtClean="0"/>
              <a:t>     </a:t>
            </a:r>
            <a:r>
              <a:rPr lang="el-GR" sz="2400" i="1" dirty="0" smtClean="0"/>
              <a:t>«</a:t>
            </a:r>
            <a:r>
              <a:rPr lang="el-GR" sz="2400" i="1" dirty="0" err="1" smtClean="0"/>
              <a:t>Εµπειρική</a:t>
            </a:r>
            <a:r>
              <a:rPr lang="el-GR" sz="2400" dirty="0" smtClean="0"/>
              <a:t>» (βασίζεται στο καλαισθητικό </a:t>
            </a:r>
            <a:r>
              <a:rPr lang="el-GR" sz="2400" dirty="0" err="1" smtClean="0"/>
              <a:t>συναίσθηµα</a:t>
            </a:r>
            <a:r>
              <a:rPr lang="el-GR" sz="2400" dirty="0" smtClean="0"/>
              <a:t>) </a:t>
            </a:r>
            <a:r>
              <a:rPr lang="el-GR" sz="2400" dirty="0" err="1" smtClean="0"/>
              <a:t>εµπλουτίζεται</a:t>
            </a:r>
            <a:r>
              <a:rPr lang="el-GR" sz="2400" dirty="0" smtClean="0"/>
              <a:t>   </a:t>
            </a:r>
          </a:p>
          <a:p>
            <a:pPr>
              <a:buNone/>
            </a:pPr>
            <a:r>
              <a:rPr lang="el-GR" sz="2400" dirty="0" smtClean="0"/>
              <a:t>                 από την εμπειρία (Αριστοτέλη, </a:t>
            </a:r>
            <a:r>
              <a:rPr lang="el-GR" sz="2400" dirty="0" err="1" smtClean="0"/>
              <a:t>Επικούριους</a:t>
            </a:r>
            <a:r>
              <a:rPr lang="el-GR" sz="2400" dirty="0" smtClean="0"/>
              <a:t>, σοφιστές κ.ά.) </a:t>
            </a:r>
          </a:p>
          <a:p>
            <a:pPr>
              <a:buNone/>
            </a:pPr>
            <a:r>
              <a:rPr lang="el-GR" sz="2400" i="1" dirty="0" smtClean="0"/>
              <a:t>    «Συνδυαστική και εκπαίδευση»</a:t>
            </a:r>
          </a:p>
          <a:p>
            <a:pPr>
              <a:buNone/>
            </a:pPr>
            <a:r>
              <a:rPr lang="el-GR" sz="2400" dirty="0" smtClean="0"/>
              <a:t> </a:t>
            </a:r>
          </a:p>
          <a:p>
            <a:endParaRPr lang="el-GR"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00042"/>
            <a:ext cx="8229600" cy="6357958"/>
          </a:xfrm>
        </p:spPr>
        <p:txBody>
          <a:bodyPr numCol="2">
            <a:normAutofit fontScale="92500" lnSpcReduction="20000"/>
          </a:bodyPr>
          <a:lstStyle/>
          <a:p>
            <a:pPr marL="457200" indent="-457200">
              <a:buNone/>
            </a:pPr>
            <a:r>
              <a:rPr lang="el-GR" sz="2000" b="1" dirty="0" smtClean="0"/>
              <a:t>Η ΑΝΑΓΚΑΙΟΤΗΤΑ ΤΩΝ ΕΙΚΑΣΤΙΚΩΝ ΤΕΧΝΩΝ</a:t>
            </a:r>
          </a:p>
          <a:p>
            <a:pPr>
              <a:buNone/>
            </a:pPr>
            <a:endParaRPr lang="el-GR" sz="2200" dirty="0" smtClean="0"/>
          </a:p>
          <a:p>
            <a:pPr>
              <a:buNone/>
            </a:pPr>
            <a:r>
              <a:rPr lang="el-GR" sz="2200" dirty="0" smtClean="0"/>
              <a:t> </a:t>
            </a:r>
            <a:r>
              <a:rPr lang="el-GR" sz="2200" b="1" dirty="0" smtClean="0"/>
              <a:t>Οι ρόλοι των τεχνών</a:t>
            </a:r>
          </a:p>
          <a:p>
            <a:pPr>
              <a:buNone/>
            </a:pPr>
            <a:endParaRPr lang="el-GR" sz="2200" b="1" i="1" dirty="0" smtClean="0"/>
          </a:p>
          <a:p>
            <a:pPr>
              <a:buNone/>
            </a:pPr>
            <a:r>
              <a:rPr lang="el-GR" sz="2200" b="1" i="1" dirty="0" smtClean="0"/>
              <a:t>Ανακάλυψη</a:t>
            </a:r>
          </a:p>
          <a:p>
            <a:pPr>
              <a:buNone/>
            </a:pPr>
            <a:r>
              <a:rPr lang="el-GR" sz="2200" b="1" i="1" dirty="0" smtClean="0"/>
              <a:t>Αναπαράσταση</a:t>
            </a:r>
          </a:p>
          <a:p>
            <a:pPr>
              <a:buNone/>
            </a:pPr>
            <a:r>
              <a:rPr lang="el-GR" sz="2200" b="1" i="1" dirty="0" smtClean="0"/>
              <a:t>Ανάπτυξη  της φαντασίας και </a:t>
            </a:r>
          </a:p>
          <a:p>
            <a:pPr>
              <a:buNone/>
            </a:pPr>
            <a:r>
              <a:rPr lang="el-GR" sz="2200" b="1" i="1" dirty="0" smtClean="0"/>
              <a:t>        καλλιέργεια </a:t>
            </a:r>
            <a:r>
              <a:rPr lang="el-GR" sz="2200" b="1" dirty="0" smtClean="0"/>
              <a:t>των αισθήσεων</a:t>
            </a:r>
          </a:p>
          <a:p>
            <a:pPr>
              <a:buNone/>
            </a:pPr>
            <a:r>
              <a:rPr lang="el-GR" sz="2200" b="1" i="1" dirty="0" smtClean="0"/>
              <a:t>Αντίληψη οπτική</a:t>
            </a:r>
          </a:p>
          <a:p>
            <a:pPr>
              <a:buNone/>
            </a:pPr>
            <a:r>
              <a:rPr lang="el-GR" sz="2200" b="1" i="1" dirty="0" smtClean="0"/>
              <a:t>Απεικόνιση</a:t>
            </a:r>
          </a:p>
          <a:p>
            <a:pPr>
              <a:buNone/>
            </a:pPr>
            <a:r>
              <a:rPr lang="el-GR" sz="2200" b="1" i="1" dirty="0" smtClean="0"/>
              <a:t>Γλώσσα, Επικοινωνίας µέσο</a:t>
            </a:r>
          </a:p>
          <a:p>
            <a:pPr>
              <a:buNone/>
            </a:pPr>
            <a:r>
              <a:rPr lang="el-GR" sz="2200" b="1" i="1" dirty="0" smtClean="0"/>
              <a:t>Γνώσης µέσο</a:t>
            </a:r>
          </a:p>
          <a:p>
            <a:pPr>
              <a:buNone/>
            </a:pPr>
            <a:r>
              <a:rPr lang="el-GR" sz="2200" b="1" i="1" dirty="0" err="1" smtClean="0"/>
              <a:t>∆ιδασκαλίας</a:t>
            </a:r>
            <a:r>
              <a:rPr lang="el-GR" sz="2200" b="1" i="1" dirty="0" smtClean="0"/>
              <a:t> µέσο ή Μάθησης µέσο</a:t>
            </a:r>
          </a:p>
          <a:p>
            <a:pPr>
              <a:buNone/>
            </a:pPr>
            <a:r>
              <a:rPr lang="el-GR" sz="2200" b="1" i="1" dirty="0" smtClean="0"/>
              <a:t>Έκφρασης µέσο</a:t>
            </a:r>
          </a:p>
          <a:p>
            <a:pPr>
              <a:buNone/>
            </a:pPr>
            <a:r>
              <a:rPr lang="el-GR" sz="2200" b="1" i="1" dirty="0" err="1" smtClean="0"/>
              <a:t>Εµβάθυνση</a:t>
            </a:r>
            <a:endParaRPr lang="el-GR" sz="2200" b="1" i="1" dirty="0" smtClean="0"/>
          </a:p>
          <a:p>
            <a:pPr>
              <a:buNone/>
            </a:pPr>
            <a:r>
              <a:rPr lang="el-GR" sz="2200" b="1" i="1" dirty="0" err="1" smtClean="0"/>
              <a:t>Εµπειρία</a:t>
            </a:r>
            <a:endParaRPr lang="el-GR" sz="2200" b="1" i="1" dirty="0" smtClean="0"/>
          </a:p>
          <a:p>
            <a:pPr>
              <a:buNone/>
            </a:pPr>
            <a:r>
              <a:rPr lang="el-GR" sz="2200" b="1" i="1" dirty="0" smtClean="0"/>
              <a:t>Επιστήµη</a:t>
            </a:r>
          </a:p>
          <a:p>
            <a:pPr>
              <a:buNone/>
            </a:pPr>
            <a:r>
              <a:rPr lang="el-GR" sz="2200" b="1" i="1" dirty="0" err="1" smtClean="0"/>
              <a:t>Ερµηνείας</a:t>
            </a:r>
            <a:r>
              <a:rPr lang="el-GR" sz="2200" b="1" i="1" dirty="0" smtClean="0"/>
              <a:t> µέσο</a:t>
            </a:r>
          </a:p>
          <a:p>
            <a:pPr>
              <a:buNone/>
            </a:pPr>
            <a:endParaRPr lang="el-GR" sz="2200" b="1" i="1" dirty="0" smtClean="0"/>
          </a:p>
          <a:p>
            <a:pPr>
              <a:buNone/>
            </a:pPr>
            <a:endParaRPr lang="el-GR" sz="2200" b="1" i="1" dirty="0" smtClean="0"/>
          </a:p>
          <a:p>
            <a:pPr>
              <a:buNone/>
            </a:pPr>
            <a:endParaRPr lang="el-GR" sz="2200" b="1" i="1" dirty="0" smtClean="0"/>
          </a:p>
          <a:p>
            <a:pPr>
              <a:buNone/>
            </a:pPr>
            <a:endParaRPr lang="el-GR" sz="2200" b="1" i="1" dirty="0" smtClean="0"/>
          </a:p>
          <a:p>
            <a:pPr>
              <a:buNone/>
            </a:pPr>
            <a:endParaRPr lang="el-GR" sz="2200" b="1" i="1" dirty="0" smtClean="0"/>
          </a:p>
          <a:p>
            <a:pPr>
              <a:buNone/>
            </a:pPr>
            <a:endParaRPr lang="el-GR" sz="2200" b="1" i="1" dirty="0" smtClean="0"/>
          </a:p>
          <a:p>
            <a:pPr>
              <a:buNone/>
            </a:pPr>
            <a:endParaRPr lang="el-GR" sz="2200" b="1" i="1" dirty="0" smtClean="0"/>
          </a:p>
          <a:p>
            <a:pPr>
              <a:buNone/>
            </a:pPr>
            <a:endParaRPr lang="el-GR" sz="2200" b="1" i="1" dirty="0" smtClean="0"/>
          </a:p>
          <a:p>
            <a:pPr>
              <a:buNone/>
            </a:pPr>
            <a:r>
              <a:rPr lang="el-GR" sz="2200" b="1" i="1" dirty="0" smtClean="0"/>
              <a:t>Θρησκευτικό µέσο</a:t>
            </a:r>
          </a:p>
          <a:p>
            <a:pPr>
              <a:buNone/>
            </a:pPr>
            <a:r>
              <a:rPr lang="el-GR" sz="2200" b="1" i="1" dirty="0" smtClean="0"/>
              <a:t>Κατάκτηση</a:t>
            </a:r>
          </a:p>
          <a:p>
            <a:pPr>
              <a:buNone/>
            </a:pPr>
            <a:r>
              <a:rPr lang="el-GR" sz="2200" b="1" i="1" dirty="0" smtClean="0"/>
              <a:t>Μαρτυρίας µέσο</a:t>
            </a:r>
          </a:p>
          <a:p>
            <a:pPr>
              <a:buNone/>
            </a:pPr>
            <a:r>
              <a:rPr lang="el-GR" sz="2200" b="1" i="1" dirty="0" smtClean="0"/>
              <a:t>Μεσολάβηση</a:t>
            </a:r>
          </a:p>
          <a:p>
            <a:pPr>
              <a:buNone/>
            </a:pPr>
            <a:r>
              <a:rPr lang="el-GR" sz="2200" b="1" i="1" dirty="0" err="1" smtClean="0"/>
              <a:t>Μεταρρύθµισης</a:t>
            </a:r>
            <a:r>
              <a:rPr lang="el-GR" sz="2200" b="1" i="1" dirty="0" smtClean="0"/>
              <a:t> όργανο</a:t>
            </a:r>
          </a:p>
          <a:p>
            <a:pPr>
              <a:buNone/>
            </a:pPr>
            <a:r>
              <a:rPr lang="el-GR" sz="2200" b="1" i="1" dirty="0" smtClean="0"/>
              <a:t>Ολοκλήρωση</a:t>
            </a:r>
          </a:p>
          <a:p>
            <a:pPr>
              <a:buNone/>
            </a:pPr>
            <a:r>
              <a:rPr lang="el-GR" sz="2200" b="1" i="1" dirty="0" smtClean="0"/>
              <a:t>Παιχνίδι</a:t>
            </a:r>
          </a:p>
          <a:p>
            <a:pPr>
              <a:buNone/>
            </a:pPr>
            <a:r>
              <a:rPr lang="el-GR" sz="2200" b="1" i="1" dirty="0" smtClean="0"/>
              <a:t>Πληροφορία</a:t>
            </a:r>
          </a:p>
          <a:p>
            <a:pPr>
              <a:buNone/>
            </a:pPr>
            <a:r>
              <a:rPr lang="el-GR" sz="2200" b="1" i="1" dirty="0" smtClean="0"/>
              <a:t>Πλουτισµός</a:t>
            </a:r>
          </a:p>
          <a:p>
            <a:pPr>
              <a:buNone/>
            </a:pPr>
            <a:r>
              <a:rPr lang="el-GR" sz="2200" b="1" i="1" dirty="0" smtClean="0"/>
              <a:t>Πολλαπλή απάντηση</a:t>
            </a:r>
          </a:p>
          <a:p>
            <a:pPr>
              <a:buNone/>
            </a:pPr>
            <a:r>
              <a:rPr lang="el-GR" sz="2200" b="1" i="1" dirty="0" smtClean="0"/>
              <a:t>Σκέψη</a:t>
            </a:r>
          </a:p>
          <a:p>
            <a:pPr>
              <a:buNone/>
            </a:pPr>
            <a:r>
              <a:rPr lang="el-GR" sz="2200" b="1" i="1" dirty="0" smtClean="0"/>
              <a:t>Σύµβολα</a:t>
            </a:r>
          </a:p>
          <a:p>
            <a:pPr>
              <a:buNone/>
            </a:pPr>
            <a:r>
              <a:rPr lang="el-GR" sz="2200" b="1" i="1" dirty="0" smtClean="0"/>
              <a:t>Τάξη</a:t>
            </a:r>
          </a:p>
          <a:p>
            <a:pPr>
              <a:buNone/>
            </a:pPr>
            <a:endParaRPr lang="el-GR"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083320"/>
          </a:xfrm>
        </p:spPr>
        <p:txBody>
          <a:bodyPr>
            <a:normAutofit/>
          </a:bodyPr>
          <a:lstStyle/>
          <a:p>
            <a:pPr algn="l"/>
            <a:r>
              <a:rPr lang="el-GR" sz="2400" b="1" dirty="0" smtClean="0"/>
              <a:t>ΠΑΙΔΑΓΩΓΙΚΗ</a:t>
            </a:r>
            <a:br>
              <a:rPr lang="el-GR" sz="2400" b="1" dirty="0" smtClean="0"/>
            </a:br>
            <a:r>
              <a:rPr lang="el-GR" sz="2400" b="1" dirty="0" smtClean="0"/>
              <a:t/>
            </a:r>
            <a:br>
              <a:rPr lang="el-GR" sz="2400" b="1" dirty="0" smtClean="0"/>
            </a:br>
            <a:r>
              <a:rPr lang="el-GR" sz="2400" dirty="0" smtClean="0"/>
              <a:t>Ο όρος </a:t>
            </a:r>
            <a:r>
              <a:rPr lang="el-GR" sz="2400" b="1" i="1" dirty="0" smtClean="0"/>
              <a:t>«Παιδαγωγική»</a:t>
            </a:r>
            <a:r>
              <a:rPr lang="el-GR" sz="2400" dirty="0" smtClean="0"/>
              <a:t> - παιδαγωγός και </a:t>
            </a:r>
            <a:br>
              <a:rPr lang="el-GR" sz="2400" dirty="0" smtClean="0"/>
            </a:br>
            <a:r>
              <a:rPr lang="el-GR" sz="2400" dirty="0" smtClean="0"/>
              <a:t> «άγει», εποπτεύει και καθοδηγεί το παιδί στην επίτευξη ενός </a:t>
            </a:r>
            <a:r>
              <a:rPr lang="el-GR" sz="2400" dirty="0" err="1" smtClean="0"/>
              <a:t>συγκεκριµένου</a:t>
            </a:r>
            <a:r>
              <a:rPr lang="el-GR" sz="2400" dirty="0" smtClean="0"/>
              <a:t> σκοπού. </a:t>
            </a:r>
            <a:br>
              <a:rPr lang="el-GR" sz="2400" dirty="0" smtClean="0"/>
            </a:br>
            <a:r>
              <a:rPr lang="el-GR" sz="2400" dirty="0" smtClean="0"/>
              <a:t>Η παιδαγωγική είναι </a:t>
            </a:r>
            <a:r>
              <a:rPr lang="el-GR" sz="2400" dirty="0" err="1" smtClean="0"/>
              <a:t>επιστήµη</a:t>
            </a:r>
            <a:r>
              <a:rPr lang="el-GR" sz="2400" dirty="0" smtClean="0"/>
              <a:t>, </a:t>
            </a:r>
            <a:r>
              <a:rPr lang="el-GR" sz="2400" dirty="0" err="1" smtClean="0"/>
              <a:t>πραγµατεύεται</a:t>
            </a:r>
            <a:r>
              <a:rPr lang="el-GR" sz="2400" dirty="0" smtClean="0"/>
              <a:t> </a:t>
            </a:r>
            <a:br>
              <a:rPr lang="el-GR" sz="2400" dirty="0" smtClean="0"/>
            </a:br>
            <a:r>
              <a:rPr lang="el-GR" sz="2400" dirty="0" smtClean="0"/>
              <a:t>το σκοπό, </a:t>
            </a:r>
            <a:br>
              <a:rPr lang="el-GR" sz="2400" dirty="0" smtClean="0"/>
            </a:br>
            <a:r>
              <a:rPr lang="el-GR" sz="2400" dirty="0" smtClean="0"/>
              <a:t>τις αρχές και </a:t>
            </a:r>
            <a:br>
              <a:rPr lang="el-GR" sz="2400" dirty="0" smtClean="0"/>
            </a:br>
            <a:r>
              <a:rPr lang="el-GR" sz="2400" dirty="0" smtClean="0"/>
              <a:t>τις µ</a:t>
            </a:r>
            <a:r>
              <a:rPr lang="el-GR" sz="2400" dirty="0" err="1" smtClean="0"/>
              <a:t>εθόδους</a:t>
            </a:r>
            <a:r>
              <a:rPr lang="el-GR" sz="2400" dirty="0" smtClean="0"/>
              <a:t> της ορθής αγωγής του παιδιού ή του ενήλικα</a:t>
            </a:r>
            <a:br>
              <a:rPr lang="el-GR" sz="2400" dirty="0" smtClean="0"/>
            </a:br>
            <a:endParaRPr lang="el-GR"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440510"/>
          </a:xfrm>
        </p:spPr>
        <p:txBody>
          <a:bodyPr>
            <a:normAutofit/>
          </a:bodyPr>
          <a:lstStyle/>
          <a:p>
            <a:pPr algn="l"/>
            <a:r>
              <a:rPr lang="el-GR" sz="2000" b="1" dirty="0"/>
              <a:t>Περιγραφή του μαθήματος – σκοπός και στόχοι: </a:t>
            </a:r>
            <a:r>
              <a:rPr lang="el-GR" sz="2000" b="1" dirty="0" smtClean="0"/>
              <a:t/>
            </a:r>
            <a:br>
              <a:rPr lang="el-GR" sz="2000" b="1" dirty="0" smtClean="0"/>
            </a:br>
            <a:r>
              <a:rPr lang="el-GR" sz="2000" b="1" dirty="0" smtClean="0"/>
              <a:t>Σκοπός </a:t>
            </a:r>
            <a:r>
              <a:rPr lang="el-GR" sz="2000" dirty="0"/>
              <a:t>του μαθήματος είναι η διερεύνηση </a:t>
            </a:r>
            <a:r>
              <a:rPr lang="el-GR" sz="2000" dirty="0" smtClean="0"/>
              <a:t>και ανάπτυξη παραγόντων σχεδιασμού- Εικαστικών δραστηριοτήτων </a:t>
            </a:r>
            <a:r>
              <a:rPr lang="el-GR" sz="2000" dirty="0"/>
              <a:t>στο χώρο της εκπαίδευσης</a:t>
            </a:r>
            <a:r>
              <a:rPr lang="el-GR" sz="2000" dirty="0" smtClean="0"/>
              <a:t>.</a:t>
            </a:r>
            <a:br>
              <a:rPr lang="el-GR" sz="2000" dirty="0" smtClean="0"/>
            </a:br>
            <a:r>
              <a:rPr lang="el-GR" sz="2000" dirty="0" smtClean="0"/>
              <a:t> </a:t>
            </a:r>
            <a:r>
              <a:rPr lang="el-GR" sz="2000" b="1" dirty="0" smtClean="0"/>
              <a:t>Στοχεύει:</a:t>
            </a:r>
            <a:br>
              <a:rPr lang="el-GR" sz="2000" b="1" dirty="0" smtClean="0"/>
            </a:br>
            <a:r>
              <a:rPr lang="el-GR" sz="2000" dirty="0" smtClean="0"/>
              <a:t> </a:t>
            </a:r>
            <a:r>
              <a:rPr lang="el-GR" sz="2000" dirty="0"/>
              <a:t>α) στην ανάπτυξη της </a:t>
            </a:r>
            <a:r>
              <a:rPr lang="el-GR" sz="2000" b="1" dirty="0"/>
              <a:t>παρατηρητικότητας</a:t>
            </a:r>
            <a:r>
              <a:rPr lang="el-GR" sz="2000" dirty="0"/>
              <a:t> και της </a:t>
            </a:r>
            <a:r>
              <a:rPr lang="el-GR" sz="2000" b="1" dirty="0"/>
              <a:t>φαντασία</a:t>
            </a:r>
            <a:r>
              <a:rPr lang="el-GR" sz="2000" dirty="0"/>
              <a:t>ς, </a:t>
            </a:r>
            <a:r>
              <a:rPr lang="el-GR" sz="2000" dirty="0" smtClean="0"/>
              <a:t>ως βασικοί </a:t>
            </a:r>
            <a:r>
              <a:rPr lang="el-GR" sz="2000" b="1" dirty="0" smtClean="0"/>
              <a:t>παράγοντες της εικαστικής δημιουργίας</a:t>
            </a:r>
            <a:r>
              <a:rPr lang="el-GR" sz="2000" dirty="0" smtClean="0"/>
              <a:t>,</a:t>
            </a:r>
            <a:br>
              <a:rPr lang="el-GR" sz="2000" dirty="0" smtClean="0"/>
            </a:br>
            <a:r>
              <a:rPr lang="el-GR" sz="2000" dirty="0" smtClean="0"/>
              <a:t> </a:t>
            </a:r>
            <a:r>
              <a:rPr lang="el-GR" sz="2000" dirty="0"/>
              <a:t>β) στην θεωρητική και στην πρακτική </a:t>
            </a:r>
            <a:r>
              <a:rPr lang="el-GR" sz="2000" dirty="0" smtClean="0"/>
              <a:t>εικαστική κατάρτιση </a:t>
            </a:r>
            <a:r>
              <a:rPr lang="el-GR" sz="2000" dirty="0"/>
              <a:t>των φοιτητών </a:t>
            </a:r>
            <a:r>
              <a:rPr lang="el-GR" sz="2000" dirty="0" smtClean="0"/>
              <a:t>και</a:t>
            </a:r>
            <a:br>
              <a:rPr lang="el-GR" sz="2000" dirty="0" smtClean="0"/>
            </a:br>
            <a:r>
              <a:rPr lang="el-GR" sz="2000" dirty="0" smtClean="0"/>
              <a:t> </a:t>
            </a:r>
            <a:r>
              <a:rPr lang="el-GR" sz="2000" dirty="0"/>
              <a:t>γ) στην οργάνωση δραστηριοτήτων της εικαστικής </a:t>
            </a:r>
            <a:r>
              <a:rPr lang="el-GR" sz="2000" dirty="0" smtClean="0"/>
              <a:t>δημιουργίας στην </a:t>
            </a:r>
            <a:r>
              <a:rPr lang="el-GR" sz="2000" dirty="0"/>
              <a:t>προσχολική ηλικία. </a:t>
            </a:r>
            <a:r>
              <a:rPr lang="el-GR" sz="2000" dirty="0" smtClean="0"/>
              <a:t/>
            </a:r>
            <a:br>
              <a:rPr lang="el-GR" sz="2000" dirty="0" smtClean="0"/>
            </a:br>
            <a:r>
              <a:rPr lang="el-GR" sz="2000" dirty="0" smtClean="0"/>
              <a:t> </a:t>
            </a:r>
            <a:r>
              <a:rPr lang="el-GR" sz="2000" dirty="0"/>
              <a:t>Ειδικά παρουσιάζεται εικαστικό εποπτικό υλικό, για ενημέρωση και ως κίνητρα ενεργοποίησης της παρατήρησης και της φαντασίας. </a:t>
            </a:r>
            <a:r>
              <a:rPr lang="el-GR" sz="2000" dirty="0" smtClean="0"/>
              <a:t/>
            </a:r>
            <a:br>
              <a:rPr lang="el-GR" sz="2000" dirty="0" smtClean="0"/>
            </a:br>
            <a:r>
              <a:rPr lang="el-GR" sz="2000" dirty="0" smtClean="0"/>
              <a:t>Επίσης </a:t>
            </a:r>
            <a:r>
              <a:rPr lang="el-GR" sz="2000" dirty="0"/>
              <a:t>χρησιμοποιούνται υλικά της τέχνης του σχεδίου και των κατασκευών, για κατανόηση των μορφικών εικαστικών στοιχείων</a:t>
            </a:r>
            <a:r>
              <a:rPr lang="el-GR" sz="2000" dirty="0" smtClean="0"/>
              <a:t>.</a:t>
            </a:r>
            <a:br>
              <a:rPr lang="el-GR" sz="2000" dirty="0" smtClean="0"/>
            </a:br>
            <a:r>
              <a:rPr lang="el-GR" sz="2000" dirty="0" smtClean="0"/>
              <a:t> </a:t>
            </a:r>
            <a:r>
              <a:rPr lang="el-GR" sz="2000" dirty="0"/>
              <a:t>Οι φοιτητές καθοδηγούνται σε συμβολικές, ρεαλιστικές και συναισθηματικές εικαστικές αναπαραστάσεις</a:t>
            </a:r>
            <a:r>
              <a:rPr lang="el-GR" sz="2000" dirty="0" smtClean="0"/>
              <a:t>.</a:t>
            </a:r>
            <a:br>
              <a:rPr lang="el-GR" sz="2000" dirty="0" smtClean="0"/>
            </a:br>
            <a:r>
              <a:rPr lang="el-GR" sz="2000" dirty="0" smtClean="0"/>
              <a:t>Διερευνούνται</a:t>
            </a:r>
            <a:r>
              <a:rPr lang="el-GR" sz="2000" dirty="0"/>
              <a:t>, αξιολογούνται και κρίνονται οι αξίες της φύσης και των εικαστικών τεχνών ως στοιχείων απαραίτητων στη ζωή των ανθρώπων</a:t>
            </a:r>
            <a:r>
              <a:rPr lang="el-GR" sz="2000" dirty="0" smtClean="0"/>
              <a:t>.</a:t>
            </a:r>
            <a:br>
              <a:rPr lang="el-GR" sz="2000" dirty="0" smtClean="0"/>
            </a:br>
            <a:r>
              <a:rPr lang="el-GR" sz="2000" dirty="0" smtClean="0"/>
              <a:t>  </a:t>
            </a:r>
            <a:r>
              <a:rPr lang="el-GR" sz="2000" dirty="0"/>
              <a:t>Όλες οι συναντήσεις, ολοκληρώνονται  με εφαρμογές και αξιολογήσεις διδακτικών δραστηριοτήτων και στρατηγικών για συγκεκριμένα παραδείγματα εννοιών και φαινομένων της εικαστικής δημιουργίας.</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14290"/>
            <a:ext cx="8229600" cy="6643710"/>
          </a:xfrm>
        </p:spPr>
        <p:txBody>
          <a:bodyPr>
            <a:noAutofit/>
          </a:bodyPr>
          <a:lstStyle/>
          <a:p>
            <a:pPr>
              <a:buNone/>
            </a:pPr>
            <a:r>
              <a:rPr lang="el-GR" sz="1800" b="1" i="1" u="sng" dirty="0"/>
              <a:t>Διάγραμμα περιεχομένων του μαθήματος:</a:t>
            </a:r>
            <a:endParaRPr lang="el-GR" sz="1800" dirty="0"/>
          </a:p>
          <a:p>
            <a:pPr>
              <a:buNone/>
            </a:pPr>
            <a:r>
              <a:rPr lang="el-GR" sz="1600" dirty="0" smtClean="0"/>
              <a:t>1</a:t>
            </a:r>
            <a:r>
              <a:rPr lang="el-GR" sz="1600" baseline="30000" dirty="0" smtClean="0"/>
              <a:t>η</a:t>
            </a:r>
            <a:r>
              <a:rPr lang="el-GR" sz="1800" dirty="0" smtClean="0"/>
              <a:t>. </a:t>
            </a:r>
            <a:r>
              <a:rPr lang="el-GR" sz="1800" b="1" dirty="0" smtClean="0"/>
              <a:t>Εβδομάδα: </a:t>
            </a:r>
            <a:r>
              <a:rPr lang="el-GR" sz="1800" dirty="0" smtClean="0"/>
              <a:t>Εισαγωγή</a:t>
            </a:r>
            <a:endParaRPr lang="el-GR" sz="1800" dirty="0"/>
          </a:p>
          <a:p>
            <a:pPr>
              <a:buNone/>
            </a:pPr>
            <a:r>
              <a:rPr lang="el-GR" sz="1800" dirty="0"/>
              <a:t> </a:t>
            </a:r>
            <a:r>
              <a:rPr lang="el-GR" sz="1800" dirty="0" smtClean="0"/>
              <a:t>2η</a:t>
            </a:r>
            <a:r>
              <a:rPr lang="el-GR" sz="1800" dirty="0"/>
              <a:t>.</a:t>
            </a:r>
            <a:r>
              <a:rPr lang="el-GR" sz="1800" b="1" dirty="0"/>
              <a:t> </a:t>
            </a:r>
            <a:r>
              <a:rPr lang="el-GR" sz="1800" b="1" dirty="0" smtClean="0"/>
              <a:t>Εβδομάδα: </a:t>
            </a:r>
            <a:r>
              <a:rPr lang="el-GR" sz="1800" dirty="0" smtClean="0"/>
              <a:t>Το </a:t>
            </a:r>
            <a:r>
              <a:rPr lang="el-GR" sz="1800" dirty="0"/>
              <a:t>παιδικό σχέδιο και ανάγκες εικαστικής δημιουργίας </a:t>
            </a:r>
          </a:p>
          <a:p>
            <a:pPr>
              <a:buNone/>
            </a:pPr>
            <a:r>
              <a:rPr lang="el-GR" sz="1800" dirty="0"/>
              <a:t> </a:t>
            </a:r>
            <a:r>
              <a:rPr lang="el-GR" sz="1800" dirty="0" smtClean="0"/>
              <a:t>3η</a:t>
            </a:r>
            <a:r>
              <a:rPr lang="el-GR" sz="1800" dirty="0"/>
              <a:t>. </a:t>
            </a:r>
            <a:r>
              <a:rPr lang="el-GR" sz="1800" b="1" dirty="0" smtClean="0"/>
              <a:t>Εβδομάδα: </a:t>
            </a:r>
            <a:r>
              <a:rPr lang="el-GR" sz="1800" dirty="0" smtClean="0"/>
              <a:t>Κατευθυνόμενη, ελεύθερη και καθοδηγούμενη εικαστική δημιουργία</a:t>
            </a:r>
            <a:endParaRPr lang="el-GR" sz="1800" dirty="0"/>
          </a:p>
          <a:p>
            <a:pPr>
              <a:buNone/>
            </a:pPr>
            <a:r>
              <a:rPr lang="el-GR" sz="1800" dirty="0"/>
              <a:t> </a:t>
            </a:r>
            <a:r>
              <a:rPr lang="el-GR" sz="1800" dirty="0" smtClean="0"/>
              <a:t>4η</a:t>
            </a:r>
            <a:r>
              <a:rPr lang="el-GR" sz="1800" dirty="0"/>
              <a:t>. </a:t>
            </a:r>
            <a:r>
              <a:rPr lang="el-GR" sz="1800" b="1" dirty="0" smtClean="0"/>
              <a:t>Εβδομάδα: </a:t>
            </a:r>
            <a:r>
              <a:rPr lang="el-GR" sz="1800" dirty="0" smtClean="0"/>
              <a:t>Τα </a:t>
            </a:r>
            <a:r>
              <a:rPr lang="el-GR" sz="1800" dirty="0"/>
              <a:t>τυχαία εικαστικά μορφήματα</a:t>
            </a:r>
          </a:p>
          <a:p>
            <a:pPr lvl="0">
              <a:buNone/>
            </a:pPr>
            <a:r>
              <a:rPr lang="el-GR" sz="1800" dirty="0"/>
              <a:t> </a:t>
            </a:r>
            <a:r>
              <a:rPr lang="el-GR" sz="1800" dirty="0" smtClean="0"/>
              <a:t>5η</a:t>
            </a:r>
            <a:r>
              <a:rPr lang="el-GR" sz="1800" dirty="0"/>
              <a:t>. </a:t>
            </a:r>
            <a:r>
              <a:rPr lang="el-GR" sz="1800" b="1" dirty="0" smtClean="0"/>
              <a:t>Εβδομάδα: </a:t>
            </a:r>
            <a:r>
              <a:rPr lang="el-GR" sz="1800" dirty="0" smtClean="0"/>
              <a:t>Απεικόνιση του χεριού (Τεχνικές </a:t>
            </a:r>
            <a:r>
              <a:rPr lang="el-GR" sz="1800" dirty="0"/>
              <a:t>εικαστικών </a:t>
            </a:r>
            <a:r>
              <a:rPr lang="el-GR" sz="1800" dirty="0" smtClean="0"/>
              <a:t>διαφοροποιήσεων) </a:t>
            </a:r>
            <a:endParaRPr lang="el-GR" sz="1800" dirty="0"/>
          </a:p>
          <a:p>
            <a:pPr>
              <a:buNone/>
            </a:pPr>
            <a:r>
              <a:rPr lang="el-GR" sz="1800" dirty="0"/>
              <a:t> </a:t>
            </a:r>
            <a:r>
              <a:rPr lang="el-GR" sz="1800" dirty="0" smtClean="0"/>
              <a:t>6η</a:t>
            </a:r>
            <a:r>
              <a:rPr lang="el-GR" sz="1800" dirty="0"/>
              <a:t>. </a:t>
            </a:r>
            <a:r>
              <a:rPr lang="el-GR" sz="1800" b="1" dirty="0" smtClean="0"/>
              <a:t>Εβδομάδα: </a:t>
            </a:r>
            <a:r>
              <a:rPr lang="el-GR" sz="1800" dirty="0" smtClean="0"/>
              <a:t>Απεικόνιση </a:t>
            </a:r>
            <a:r>
              <a:rPr lang="el-GR" sz="1800" dirty="0"/>
              <a:t>της μορφής τους ανθρώπου (μνήμης, συζήτησης, </a:t>
            </a:r>
            <a:r>
              <a:rPr lang="el-GR" sz="1800" dirty="0" smtClean="0"/>
              <a:t>παρατήρησης)</a:t>
            </a:r>
          </a:p>
          <a:p>
            <a:pPr>
              <a:buNone/>
            </a:pPr>
            <a:r>
              <a:rPr lang="el-GR" sz="1800" dirty="0" smtClean="0"/>
              <a:t>7η</a:t>
            </a:r>
            <a:r>
              <a:rPr lang="el-GR" sz="1800" dirty="0"/>
              <a:t>. </a:t>
            </a:r>
            <a:r>
              <a:rPr lang="el-GR" sz="1800" b="1" dirty="0" smtClean="0"/>
              <a:t>Εβδομάδα: </a:t>
            </a:r>
            <a:r>
              <a:rPr lang="el-GR" sz="1800" dirty="0" smtClean="0"/>
              <a:t>Απεικόνιση </a:t>
            </a:r>
            <a:r>
              <a:rPr lang="el-GR" sz="1800" dirty="0"/>
              <a:t>της μορφής του ανθρώπου (Αφαιρετική, συμβολική) </a:t>
            </a:r>
          </a:p>
          <a:p>
            <a:pPr>
              <a:buNone/>
            </a:pPr>
            <a:r>
              <a:rPr lang="el-GR" sz="1800" dirty="0"/>
              <a:t> </a:t>
            </a:r>
            <a:r>
              <a:rPr lang="el-GR" sz="1800" dirty="0" smtClean="0"/>
              <a:t>8η</a:t>
            </a:r>
            <a:r>
              <a:rPr lang="el-GR" sz="1800" dirty="0"/>
              <a:t>. </a:t>
            </a:r>
            <a:r>
              <a:rPr lang="el-GR" sz="1800" b="1" dirty="0" smtClean="0"/>
              <a:t>Εβδομάδα:</a:t>
            </a:r>
            <a:r>
              <a:rPr lang="el-GR" sz="1800" dirty="0" smtClean="0"/>
              <a:t> Απεικόνιση </a:t>
            </a:r>
            <a:r>
              <a:rPr lang="el-GR" sz="1800" dirty="0"/>
              <a:t>της μορφής του ανθρώπου (Ρεαλιστική, εκφραστική )</a:t>
            </a:r>
          </a:p>
          <a:p>
            <a:pPr>
              <a:buNone/>
            </a:pPr>
            <a:r>
              <a:rPr lang="el-GR" sz="1800" dirty="0"/>
              <a:t> </a:t>
            </a:r>
            <a:r>
              <a:rPr lang="el-GR" sz="1800" dirty="0" smtClean="0"/>
              <a:t>9η</a:t>
            </a:r>
            <a:r>
              <a:rPr lang="el-GR" sz="1800" dirty="0"/>
              <a:t>. </a:t>
            </a:r>
            <a:r>
              <a:rPr lang="el-GR" sz="1800" b="1" dirty="0" smtClean="0"/>
              <a:t>Εβδομάδα: </a:t>
            </a:r>
            <a:r>
              <a:rPr lang="el-GR" sz="1800" dirty="0" smtClean="0"/>
              <a:t>Απεικονίσεις </a:t>
            </a:r>
            <a:r>
              <a:rPr lang="el-GR" sz="1800" dirty="0"/>
              <a:t>κεφαλιού ανθρώπου (μνήμης, παρατήρησης, έκφρασης) </a:t>
            </a:r>
          </a:p>
          <a:p>
            <a:pPr>
              <a:buNone/>
            </a:pPr>
            <a:r>
              <a:rPr lang="el-GR" sz="1800" dirty="0"/>
              <a:t> </a:t>
            </a:r>
            <a:r>
              <a:rPr lang="el-GR" sz="1800" dirty="0" smtClean="0"/>
              <a:t>10η</a:t>
            </a:r>
            <a:r>
              <a:rPr lang="el-GR" sz="1800" dirty="0"/>
              <a:t>. </a:t>
            </a:r>
            <a:r>
              <a:rPr lang="el-GR" sz="1800" b="1" dirty="0" smtClean="0"/>
              <a:t>Εβδομάδα:</a:t>
            </a:r>
            <a:r>
              <a:rPr lang="el-GR" sz="1800" dirty="0" smtClean="0"/>
              <a:t> Απεικονίσεις </a:t>
            </a:r>
            <a:r>
              <a:rPr lang="el-GR" sz="1800" dirty="0"/>
              <a:t>κεφαλιού ανθρώπου (Ρεαλιστική, εκφραστική, </a:t>
            </a:r>
            <a:r>
              <a:rPr lang="el-GR" sz="1800" dirty="0" smtClean="0"/>
              <a:t>φανταστική)</a:t>
            </a:r>
          </a:p>
          <a:p>
            <a:pPr>
              <a:buNone/>
            </a:pPr>
            <a:r>
              <a:rPr lang="el-GR" sz="1800" dirty="0" smtClean="0"/>
              <a:t>11η</a:t>
            </a:r>
            <a:r>
              <a:rPr lang="el-GR" sz="1800" dirty="0"/>
              <a:t>. </a:t>
            </a:r>
            <a:r>
              <a:rPr lang="el-GR" sz="1800" b="1" dirty="0" smtClean="0"/>
              <a:t>Εβδομάδα: </a:t>
            </a:r>
            <a:r>
              <a:rPr lang="el-GR" sz="1800" dirty="0" smtClean="0"/>
              <a:t>Απεικονίσεις ζώων</a:t>
            </a:r>
            <a:r>
              <a:rPr lang="en-US" sz="1800" dirty="0" smtClean="0"/>
              <a:t> –</a:t>
            </a:r>
            <a:r>
              <a:rPr lang="el-GR" sz="1800" dirty="0" smtClean="0"/>
              <a:t>τετράποδων</a:t>
            </a:r>
          </a:p>
          <a:p>
            <a:pPr>
              <a:buNone/>
            </a:pPr>
            <a:r>
              <a:rPr lang="el-GR" sz="1800" dirty="0" smtClean="0"/>
              <a:t>12</a:t>
            </a:r>
            <a:r>
              <a:rPr lang="el-GR" sz="1800" baseline="30000" dirty="0" smtClean="0"/>
              <a:t>η</a:t>
            </a:r>
            <a:r>
              <a:rPr lang="el-GR" sz="1800" b="1" dirty="0" smtClean="0"/>
              <a:t>. Εβδομάδα</a:t>
            </a:r>
            <a:r>
              <a:rPr lang="el-GR" sz="1800" dirty="0" smtClean="0"/>
              <a:t>: Απεικονίσεις πουλιών</a:t>
            </a:r>
          </a:p>
          <a:p>
            <a:pPr>
              <a:buNone/>
            </a:pPr>
            <a:r>
              <a:rPr lang="el-GR" sz="1800" dirty="0" smtClean="0"/>
              <a:t>13η</a:t>
            </a:r>
            <a:r>
              <a:rPr lang="el-GR" sz="1800" dirty="0"/>
              <a:t>. </a:t>
            </a:r>
            <a:r>
              <a:rPr lang="el-GR" sz="1800" b="1" dirty="0" smtClean="0"/>
              <a:t>Εβδομάδα:</a:t>
            </a:r>
            <a:r>
              <a:rPr lang="el-GR" sz="1800" dirty="0" smtClean="0"/>
              <a:t> Απεικονίσεις </a:t>
            </a:r>
            <a:r>
              <a:rPr lang="el-GR" sz="1800" dirty="0"/>
              <a:t>φυτών</a:t>
            </a:r>
          </a:p>
          <a:p>
            <a:pPr>
              <a:buNone/>
            </a:pPr>
            <a:r>
              <a:rPr lang="el-GR" sz="1800" dirty="0"/>
              <a:t> </a:t>
            </a:r>
            <a:r>
              <a:rPr lang="el-GR" sz="1800" dirty="0" smtClean="0"/>
              <a:t>14η</a:t>
            </a:r>
            <a:r>
              <a:rPr lang="el-GR" sz="1800" dirty="0"/>
              <a:t>. </a:t>
            </a:r>
            <a:r>
              <a:rPr lang="el-GR" sz="1800" b="1" dirty="0" smtClean="0"/>
              <a:t>Εβδομάδα: </a:t>
            </a:r>
            <a:r>
              <a:rPr lang="el-GR" sz="1800" dirty="0" smtClean="0"/>
              <a:t>Απεικονίσεις </a:t>
            </a:r>
            <a:r>
              <a:rPr lang="el-GR" sz="1800" dirty="0"/>
              <a:t>μορφών από το Φυσικό και Τεχνικό περιβάλλον</a:t>
            </a:r>
          </a:p>
          <a:p>
            <a:pPr>
              <a:buNone/>
            </a:pPr>
            <a:r>
              <a:rPr lang="el-GR" sz="1800" dirty="0"/>
              <a:t>(Ο διδάσκων μπορεί να προβαίνει </a:t>
            </a:r>
            <a:r>
              <a:rPr lang="el-GR" sz="1600" dirty="0"/>
              <a:t>σε αλλαγές στα περιεχόμενα του μαθήματος.)</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71480"/>
            <a:ext cx="8229600" cy="6286520"/>
          </a:xfrm>
        </p:spPr>
        <p:txBody>
          <a:bodyPr>
            <a:normAutofit fontScale="70000" lnSpcReduction="20000"/>
          </a:bodyPr>
          <a:lstStyle/>
          <a:p>
            <a:pPr>
              <a:buNone/>
            </a:pPr>
            <a:r>
              <a:rPr lang="el-GR" b="1" u="sng" dirty="0"/>
              <a:t>Προτεινόμενη </a:t>
            </a:r>
            <a:r>
              <a:rPr lang="el-GR" b="1" i="1" u="sng" dirty="0"/>
              <a:t>Βιβλιογραφία </a:t>
            </a:r>
            <a:endParaRPr lang="el-GR" dirty="0"/>
          </a:p>
          <a:p>
            <a:pPr>
              <a:buNone/>
            </a:pPr>
            <a:r>
              <a:rPr lang="el-GR" b="1" dirty="0"/>
              <a:t>Μαγουλιώτης, Α. (2014). </a:t>
            </a:r>
            <a:r>
              <a:rPr lang="el-GR" b="1" i="1" dirty="0"/>
              <a:t>Εικαστική Παιδαγωγική</a:t>
            </a:r>
            <a:r>
              <a:rPr lang="el-GR" b="1" dirty="0"/>
              <a:t>. Αθήνα: Συμμετρία</a:t>
            </a:r>
          </a:p>
          <a:p>
            <a:pPr>
              <a:buNone/>
            </a:pPr>
            <a:r>
              <a:rPr lang="el-GR" dirty="0"/>
              <a:t>Μαγουλιώτης, Α. (2007).  </a:t>
            </a:r>
            <a:r>
              <a:rPr lang="el-GR" i="1" dirty="0"/>
              <a:t>Εικαστικές Δημιουργίες, μέσα από την Παρατήρηση και την Φαντασία. </a:t>
            </a:r>
            <a:r>
              <a:rPr lang="el-GR" dirty="0"/>
              <a:t>Αθήνα: Καστανιώτης.</a:t>
            </a:r>
          </a:p>
          <a:p>
            <a:pPr>
              <a:buNone/>
            </a:pPr>
            <a:r>
              <a:rPr lang="el-GR" dirty="0"/>
              <a:t>Μαγουλιώτης, Α. (1989). </a:t>
            </a:r>
            <a:r>
              <a:rPr lang="el-GR" i="1" dirty="0"/>
              <a:t>Αρχή του σχεδίου και μέσα έκφρασης. </a:t>
            </a:r>
            <a:r>
              <a:rPr lang="el-GR" dirty="0"/>
              <a:t>Αθήνα: </a:t>
            </a:r>
            <a:r>
              <a:rPr lang="en-US" dirty="0"/>
              <a:t>Gutenberg</a:t>
            </a:r>
            <a:r>
              <a:rPr lang="el-GR" dirty="0"/>
              <a:t>.</a:t>
            </a:r>
          </a:p>
          <a:p>
            <a:pPr>
              <a:buNone/>
            </a:pPr>
            <a:r>
              <a:rPr lang="el-GR" dirty="0"/>
              <a:t>Μαγουλιώτης, Α. (1994). </a:t>
            </a:r>
            <a:r>
              <a:rPr lang="el-GR" i="1" dirty="0"/>
              <a:t>Το μπλοκ της φαντασίας. </a:t>
            </a:r>
            <a:r>
              <a:rPr lang="el-GR" dirty="0"/>
              <a:t>Αθήνα: </a:t>
            </a:r>
            <a:r>
              <a:rPr lang="en-US" dirty="0" smtClean="0"/>
              <a:t>Gutenberg</a:t>
            </a:r>
            <a:r>
              <a:rPr lang="el-GR" i="1" dirty="0" smtClean="0"/>
              <a:t>.</a:t>
            </a:r>
            <a:endParaRPr lang="el-GR" dirty="0"/>
          </a:p>
          <a:p>
            <a:pPr>
              <a:buNone/>
            </a:pPr>
            <a:endParaRPr lang="el-GR" dirty="0" smtClean="0"/>
          </a:p>
          <a:p>
            <a:pPr>
              <a:buNone/>
            </a:pPr>
            <a:r>
              <a:rPr lang="el-GR" dirty="0" err="1" smtClean="0"/>
              <a:t>Βάος</a:t>
            </a:r>
            <a:r>
              <a:rPr lang="el-GR" dirty="0"/>
              <a:t>, Α. (2000). </a:t>
            </a:r>
            <a:r>
              <a:rPr lang="el-GR" i="1" dirty="0"/>
              <a:t>Εικαστική  αγωγή  στην  Ελληνική  Εκπαίδευση. </a:t>
            </a:r>
            <a:r>
              <a:rPr lang="el-GR" dirty="0"/>
              <a:t>Αθήνα: Ελληνικά  Γράμματα. </a:t>
            </a:r>
          </a:p>
          <a:p>
            <a:pPr>
              <a:buNone/>
            </a:pPr>
            <a:r>
              <a:rPr lang="en-US" dirty="0"/>
              <a:t>Eisner</a:t>
            </a:r>
            <a:r>
              <a:rPr lang="el-GR" dirty="0"/>
              <a:t>, </a:t>
            </a:r>
            <a:r>
              <a:rPr lang="en-US" dirty="0"/>
              <a:t>E</a:t>
            </a:r>
            <a:r>
              <a:rPr lang="el-GR" dirty="0"/>
              <a:t>. (1999). </a:t>
            </a:r>
            <a:r>
              <a:rPr lang="el-GR" i="1" dirty="0"/>
              <a:t>Αναλυτικά προγράμματα και εκπαίδευση των εκπαιδευτικών</a:t>
            </a:r>
            <a:r>
              <a:rPr lang="el-GR" dirty="0"/>
              <a:t>, </a:t>
            </a:r>
            <a:r>
              <a:rPr lang="el-GR" dirty="0" err="1"/>
              <a:t>εισαγ</a:t>
            </a:r>
            <a:r>
              <a:rPr lang="el-GR" dirty="0"/>
              <a:t>. </a:t>
            </a:r>
            <a:r>
              <a:rPr lang="el-GR" dirty="0" err="1"/>
              <a:t>επιμ</a:t>
            </a:r>
            <a:r>
              <a:rPr lang="el-GR" dirty="0"/>
              <a:t>. Χρ. </a:t>
            </a:r>
            <a:r>
              <a:rPr lang="el-GR" dirty="0" err="1"/>
              <a:t>Θεοφιλίδης</a:t>
            </a:r>
            <a:r>
              <a:rPr lang="el-GR" dirty="0"/>
              <a:t> &amp; </a:t>
            </a:r>
            <a:r>
              <a:rPr lang="el-GR" dirty="0" err="1"/>
              <a:t>Ανδρ</a:t>
            </a:r>
            <a:r>
              <a:rPr lang="el-GR" dirty="0"/>
              <a:t>. </a:t>
            </a:r>
            <a:r>
              <a:rPr lang="el-GR" dirty="0" err="1"/>
              <a:t>Κουρτέλλας</a:t>
            </a:r>
            <a:r>
              <a:rPr lang="el-GR" dirty="0"/>
              <a:t>. Λευκωσία.</a:t>
            </a:r>
          </a:p>
          <a:p>
            <a:pPr>
              <a:buNone/>
            </a:pPr>
            <a:r>
              <a:rPr lang="en-US" dirty="0" err="1"/>
              <a:t>Malchiodi</a:t>
            </a:r>
            <a:r>
              <a:rPr lang="el-GR" dirty="0"/>
              <a:t>, </a:t>
            </a:r>
            <a:r>
              <a:rPr lang="en-US" dirty="0"/>
              <a:t>A</a:t>
            </a:r>
            <a:r>
              <a:rPr lang="el-GR" dirty="0"/>
              <a:t>. </a:t>
            </a:r>
            <a:r>
              <a:rPr lang="en-US" dirty="0"/>
              <a:t>C</a:t>
            </a:r>
            <a:r>
              <a:rPr lang="el-GR" dirty="0"/>
              <a:t>. (2009). </a:t>
            </a:r>
            <a:r>
              <a:rPr lang="el-GR" i="1" dirty="0"/>
              <a:t>Κατανοώντας τη ζωγραφική των παιδιών, </a:t>
            </a:r>
            <a:r>
              <a:rPr lang="el-GR" dirty="0"/>
              <a:t>μτφ. Χρ. Ξενάκη, Λ. Παπαδοπούλου. Αθήνα: Ελληνικά  Γράμματα. </a:t>
            </a:r>
          </a:p>
          <a:p>
            <a:pPr>
              <a:buNone/>
            </a:pPr>
            <a:r>
              <a:rPr lang="el-GR" dirty="0"/>
              <a:t>Τόμας Γ. κ.ά., 1997, </a:t>
            </a:r>
            <a:r>
              <a:rPr lang="el-GR" i="1" dirty="0"/>
              <a:t>Η ψυχολογία του παιδικού σχεδίου</a:t>
            </a:r>
            <a:r>
              <a:rPr lang="el-GR" dirty="0"/>
              <a:t>, μτφ. Φ. </a:t>
            </a:r>
            <a:r>
              <a:rPr lang="el-GR" dirty="0" err="1"/>
              <a:t>Μπονώτη</a:t>
            </a:r>
            <a:r>
              <a:rPr lang="el-GR" dirty="0"/>
              <a:t>. Αθήνα: Καστανιώτης. </a:t>
            </a:r>
          </a:p>
          <a:p>
            <a:pPr>
              <a:buNone/>
            </a:pPr>
            <a:r>
              <a:rPr lang="de-DE" dirty="0"/>
              <a:t>Schirrmacher</a:t>
            </a:r>
            <a:r>
              <a:rPr lang="el-GR" dirty="0"/>
              <a:t>, </a:t>
            </a:r>
            <a:r>
              <a:rPr lang="de-DE" dirty="0"/>
              <a:t>R</a:t>
            </a:r>
            <a:r>
              <a:rPr lang="el-GR" dirty="0"/>
              <a:t>. (1998). </a:t>
            </a:r>
            <a:r>
              <a:rPr lang="el-GR" i="1" dirty="0"/>
              <a:t>Τέχνη &amp; Δημιουργική Ανάπτυξη  των παιδιών</a:t>
            </a:r>
            <a:r>
              <a:rPr lang="el-GR" dirty="0"/>
              <a:t>, μτφ. Τ. </a:t>
            </a:r>
            <a:r>
              <a:rPr lang="el-GR" dirty="0" err="1"/>
              <a:t>Γαζεριάν</a:t>
            </a:r>
            <a:r>
              <a:rPr lang="el-GR" dirty="0"/>
              <a:t>. Αθήνα: Ιων.</a:t>
            </a:r>
          </a:p>
          <a:p>
            <a:pPr>
              <a:buNone/>
            </a:pPr>
            <a:r>
              <a:rPr lang="el-GR" dirty="0"/>
              <a:t> </a:t>
            </a:r>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74638"/>
            <a:ext cx="8643966" cy="6083320"/>
          </a:xfrm>
        </p:spPr>
        <p:txBody>
          <a:bodyPr>
            <a:normAutofit/>
          </a:bodyPr>
          <a:lstStyle/>
          <a:p>
            <a:pPr algn="l"/>
            <a:r>
              <a:rPr lang="el-GR" sz="2000" b="1" u="sng" dirty="0" smtClean="0"/>
              <a:t>ΤΟ ΤΕΛΕΥΤΑΙΟ ΑΝΑΛΥΤΙΚΟ ΠΡΟΓΡΑΜΜΑ ΣΠΟΥΔΩΝ ΤΟΥ ΝΗΠΙΑΓΩΓΕΙΟΥ</a:t>
            </a:r>
            <a:br>
              <a:rPr lang="el-GR" sz="2000" b="1" u="sng" dirty="0" smtClean="0"/>
            </a:br>
            <a:r>
              <a:rPr lang="el-GR" sz="2000" b="1" dirty="0" smtClean="0"/>
              <a:t> </a:t>
            </a:r>
            <a:r>
              <a:rPr lang="el-GR" sz="2000" b="1" dirty="0" smtClean="0">
                <a:solidFill>
                  <a:srgbClr val="FF0000"/>
                </a:solidFill>
              </a:rPr>
              <a:t>ΔΙΑΘΕΜΑΤΙΚΟ ΕΝΙΑΙΟ ΠΛΑΙΣΙΟ ΠΡΟΓΡΑΜΜΑΤΩΝ ΣΠΟΥΔΩΝ  </a:t>
            </a:r>
            <a:r>
              <a:rPr lang="el-GR" sz="2000" b="1" dirty="0" smtClean="0">
                <a:solidFill>
                  <a:srgbClr val="FF0000"/>
                </a:solidFill>
              </a:rPr>
              <a:t>(</a:t>
            </a:r>
            <a:r>
              <a:rPr lang="el-GR" sz="2000" b="1" dirty="0" err="1" smtClean="0"/>
              <a:t>∆</a:t>
            </a:r>
            <a:r>
              <a:rPr lang="el-GR" sz="2000" b="1" dirty="0" err="1" smtClean="0"/>
              <a:t>.</a:t>
            </a:r>
            <a:r>
              <a:rPr lang="el-GR" sz="2000" b="1" dirty="0" err="1" smtClean="0"/>
              <a:t>Ε.Π.Π.Σ</a:t>
            </a:r>
            <a:r>
              <a:rPr lang="el-GR" sz="2000" b="1" dirty="0" smtClean="0">
                <a:solidFill>
                  <a:srgbClr val="FF0000"/>
                </a:solidFill>
              </a:rPr>
              <a:t>)</a:t>
            </a:r>
            <a:r>
              <a:rPr lang="el-GR" sz="2000" b="1" dirty="0" smtClean="0"/>
              <a:t> </a:t>
            </a:r>
            <a:r>
              <a:rPr lang="el-GR" sz="2000" b="1" dirty="0" smtClean="0">
                <a:solidFill>
                  <a:srgbClr val="FF0000"/>
                </a:solidFill>
              </a:rPr>
              <a:t/>
            </a:r>
            <a:br>
              <a:rPr lang="el-GR" sz="2000" b="1" dirty="0" smtClean="0">
                <a:solidFill>
                  <a:srgbClr val="FF0000"/>
                </a:solidFill>
              </a:rPr>
            </a:br>
            <a:r>
              <a:rPr lang="el-GR" sz="2000" b="1" dirty="0" smtClean="0">
                <a:solidFill>
                  <a:srgbClr val="FF0000"/>
                </a:solidFill>
              </a:rPr>
              <a:t> και</a:t>
            </a:r>
            <a:br>
              <a:rPr lang="el-GR" sz="2000" b="1" dirty="0" smtClean="0">
                <a:solidFill>
                  <a:srgbClr val="FF0000"/>
                </a:solidFill>
              </a:rPr>
            </a:br>
            <a:r>
              <a:rPr lang="el-GR" sz="2000" b="1" dirty="0" smtClean="0">
                <a:solidFill>
                  <a:srgbClr val="FF0000"/>
                </a:solidFill>
              </a:rPr>
              <a:t>ΑΝΑΛΥΤΙΚΑ ΠΡΟΓΡΑΜΜΑΤΑ ΣΠΟΥΔΩΝ  </a:t>
            </a:r>
            <a:r>
              <a:rPr lang="el-GR" sz="2000" b="1" dirty="0" smtClean="0">
                <a:solidFill>
                  <a:srgbClr val="FF0000"/>
                </a:solidFill>
              </a:rPr>
              <a:t>(</a:t>
            </a:r>
            <a:r>
              <a:rPr lang="el-GR" sz="2000" b="1" dirty="0" smtClean="0"/>
              <a:t>Α.Π.Σ</a:t>
            </a:r>
            <a:r>
              <a:rPr lang="el-GR" sz="2000" b="1" dirty="0" smtClean="0">
                <a:solidFill>
                  <a:srgbClr val="FF0000"/>
                </a:solidFill>
              </a:rPr>
              <a:t>)</a:t>
            </a:r>
            <a:r>
              <a:rPr lang="el-GR" sz="2000" dirty="0" smtClean="0"/>
              <a:t/>
            </a:r>
            <a:br>
              <a:rPr lang="el-GR" sz="2000" dirty="0" smtClean="0"/>
            </a:br>
            <a:r>
              <a:rPr lang="el-GR" sz="2000" dirty="0" smtClean="0"/>
              <a:t/>
            </a:r>
            <a:br>
              <a:rPr lang="el-GR" sz="2000" dirty="0" smtClean="0"/>
            </a:br>
            <a:r>
              <a:rPr lang="el-GR" sz="2000" dirty="0" smtClean="0"/>
              <a:t>Το </a:t>
            </a:r>
            <a:r>
              <a:rPr lang="el-GR" sz="2000" b="1" dirty="0" err="1" smtClean="0"/>
              <a:t>∆.Ε.Π.Π.Σ</a:t>
            </a:r>
            <a:r>
              <a:rPr lang="el-GR" sz="2000" b="1" dirty="0" smtClean="0"/>
              <a:t>. και Α.Π.Σ</a:t>
            </a:r>
            <a:r>
              <a:rPr lang="el-GR" sz="2000" dirty="0" smtClean="0"/>
              <a:t>. θέτει ως σκοπό να βοηθήσει τα μικρά παιδιά να αναπτυχθούν </a:t>
            </a:r>
            <a:r>
              <a:rPr lang="el-GR" sz="2000" dirty="0" err="1" smtClean="0"/>
              <a:t>Σωµατικά</a:t>
            </a:r>
            <a:r>
              <a:rPr lang="el-GR" sz="2000" dirty="0" smtClean="0"/>
              <a:t>, </a:t>
            </a:r>
            <a:r>
              <a:rPr lang="el-GR" sz="2000" dirty="0" err="1" smtClean="0"/>
              <a:t>Συναισθηµατικά</a:t>
            </a:r>
            <a:r>
              <a:rPr lang="el-GR" sz="2000" dirty="0" smtClean="0"/>
              <a:t>, Νοητικά και Κοινωνικά</a:t>
            </a:r>
            <a:r>
              <a:rPr lang="en-US" sz="2000" dirty="0" smtClean="0"/>
              <a:t> </a:t>
            </a:r>
            <a:r>
              <a:rPr lang="el-GR" sz="2000" dirty="0" smtClean="0"/>
              <a:t>και στοχεύει: </a:t>
            </a:r>
            <a:br>
              <a:rPr lang="el-GR" sz="2000" dirty="0" smtClean="0"/>
            </a:br>
            <a:r>
              <a:rPr lang="el-GR" sz="2000" dirty="0" smtClean="0"/>
              <a:t>✓	</a:t>
            </a:r>
            <a:r>
              <a:rPr lang="el-GR" sz="2000" b="1" dirty="0" smtClean="0"/>
              <a:t>Να διακρίνουν </a:t>
            </a:r>
            <a:r>
              <a:rPr lang="el-GR" sz="2000" dirty="0" smtClean="0"/>
              <a:t>την </a:t>
            </a:r>
            <a:r>
              <a:rPr lang="el-GR" sz="2000" dirty="0" err="1" smtClean="0"/>
              <a:t>οµορφιά</a:t>
            </a:r>
            <a:r>
              <a:rPr lang="el-GR" sz="2000" dirty="0" smtClean="0"/>
              <a:t> στη φύση, στο περιβάλλον και στα έργα τέχνης. </a:t>
            </a:r>
            <a:br>
              <a:rPr lang="el-GR" sz="2000" dirty="0" smtClean="0"/>
            </a:br>
            <a:r>
              <a:rPr lang="el-GR" sz="2000" dirty="0" smtClean="0"/>
              <a:t>✓	</a:t>
            </a:r>
            <a:r>
              <a:rPr lang="el-GR" sz="2000" b="1" dirty="0" smtClean="0"/>
              <a:t>Να αναπτύξουν </a:t>
            </a:r>
            <a:r>
              <a:rPr lang="el-GR" sz="2000" dirty="0" smtClean="0"/>
              <a:t>το ενδιαφέρον για την εικαστική </a:t>
            </a:r>
            <a:r>
              <a:rPr lang="el-GR" sz="2000" dirty="0" err="1" smtClean="0"/>
              <a:t>δηµιουργία</a:t>
            </a:r>
            <a:r>
              <a:rPr lang="el-GR" sz="2000" dirty="0" smtClean="0"/>
              <a:t> και την </a:t>
            </a:r>
            <a:r>
              <a:rPr lang="el-GR" sz="2000" dirty="0" err="1" smtClean="0"/>
              <a:t>επιθυµία</a:t>
            </a:r>
            <a:r>
              <a:rPr lang="el-GR" sz="2000" dirty="0" smtClean="0"/>
              <a:t> να </a:t>
            </a:r>
            <a:r>
              <a:rPr lang="el-GR" sz="2000" dirty="0" err="1" smtClean="0"/>
              <a:t>συµµετέχουν</a:t>
            </a:r>
            <a:r>
              <a:rPr lang="el-GR" sz="2000" dirty="0" smtClean="0"/>
              <a:t> σε καλλιτεχνικές δραστηριότητες. </a:t>
            </a:r>
            <a:br>
              <a:rPr lang="el-GR" sz="2000" dirty="0" smtClean="0"/>
            </a:br>
            <a:r>
              <a:rPr lang="el-GR" sz="2000" dirty="0" smtClean="0"/>
              <a:t>✓	</a:t>
            </a:r>
            <a:r>
              <a:rPr lang="el-GR" sz="2000" b="1" dirty="0" smtClean="0"/>
              <a:t>Να µ</a:t>
            </a:r>
            <a:r>
              <a:rPr lang="el-GR" sz="2000" b="1" dirty="0" err="1" smtClean="0"/>
              <a:t>άθουν</a:t>
            </a:r>
            <a:r>
              <a:rPr lang="el-GR" sz="2000" b="1" dirty="0" smtClean="0"/>
              <a:t> </a:t>
            </a:r>
            <a:r>
              <a:rPr lang="el-GR" sz="2000" dirty="0" smtClean="0"/>
              <a:t>να παρατηρούν, να </a:t>
            </a:r>
            <a:r>
              <a:rPr lang="el-GR" sz="2000" dirty="0" err="1" smtClean="0"/>
              <a:t>πειραµατίζονται</a:t>
            </a:r>
            <a:r>
              <a:rPr lang="el-GR" sz="2000" dirty="0" smtClean="0"/>
              <a:t> µε διάφορα υλικά και τεχνικές, να ερευνούν και να </a:t>
            </a:r>
            <a:r>
              <a:rPr lang="el-GR" sz="2000" dirty="0" err="1" smtClean="0"/>
              <a:t>χρησιµοποιούν</a:t>
            </a:r>
            <a:r>
              <a:rPr lang="el-GR" sz="2000" dirty="0" smtClean="0"/>
              <a:t> τις </a:t>
            </a:r>
            <a:r>
              <a:rPr lang="el-GR" sz="2000" dirty="0" err="1" smtClean="0"/>
              <a:t>εµπειρίες</a:t>
            </a:r>
            <a:r>
              <a:rPr lang="el-GR" sz="2000" dirty="0" smtClean="0"/>
              <a:t> και τις ιδέες τους ως στοιχείο </a:t>
            </a:r>
            <a:r>
              <a:rPr lang="el-GR" sz="2000" dirty="0" err="1" smtClean="0"/>
              <a:t>δηµιουργίας</a:t>
            </a:r>
            <a:r>
              <a:rPr lang="el-GR" sz="2000" dirty="0" smtClean="0"/>
              <a:t> και έκφρασης. </a:t>
            </a:r>
            <a:br>
              <a:rPr lang="el-GR" sz="2000" dirty="0" smtClean="0"/>
            </a:br>
            <a:r>
              <a:rPr lang="el-GR" sz="2000" dirty="0" smtClean="0"/>
              <a:t>✓	</a:t>
            </a:r>
            <a:r>
              <a:rPr lang="el-GR" sz="2000" b="1" dirty="0" smtClean="0"/>
              <a:t>Να ανακαλύψουν </a:t>
            </a:r>
            <a:r>
              <a:rPr lang="el-GR" sz="2000" dirty="0" smtClean="0"/>
              <a:t>ότι η τέχνη είναι µέσο έκφρασης και επικοινωνίας µ</a:t>
            </a:r>
            <a:r>
              <a:rPr lang="el-GR" sz="2000" dirty="0" err="1" smtClean="0"/>
              <a:t>εταξύ</a:t>
            </a:r>
            <a:r>
              <a:rPr lang="el-GR" sz="2000" dirty="0" smtClean="0"/>
              <a:t> των ανθρώπων και να </a:t>
            </a:r>
            <a:r>
              <a:rPr lang="el-GR" sz="2000" dirty="0" err="1" smtClean="0"/>
              <a:t>χρησιµοποιούν</a:t>
            </a:r>
            <a:r>
              <a:rPr lang="el-GR" sz="2000" dirty="0" smtClean="0"/>
              <a:t> την τέχνη σε </a:t>
            </a:r>
            <a:r>
              <a:rPr lang="el-GR" sz="2000" dirty="0" err="1" smtClean="0"/>
              <a:t>συνδυασµό</a:t>
            </a:r>
            <a:r>
              <a:rPr lang="el-GR" sz="2000" dirty="0" smtClean="0"/>
              <a:t> µε άλλες δραστηριότητες του </a:t>
            </a:r>
            <a:r>
              <a:rPr lang="el-GR" sz="2000" dirty="0" err="1" smtClean="0"/>
              <a:t>προγράµµατος</a:t>
            </a:r>
            <a:r>
              <a:rPr lang="el-GR" sz="2000" dirty="0" smtClean="0"/>
              <a:t>. </a:t>
            </a: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65E9CAF-EE99-43DA-ABD3-188D8EA7FE5A}" type="slidenum">
              <a:rPr lang="el-GR" smtClean="0"/>
              <a:pPr/>
              <a:t>2</a:t>
            </a:fld>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14290"/>
            <a:ext cx="8229600" cy="5911873"/>
          </a:xfrm>
        </p:spPr>
        <p:txBody>
          <a:bodyPr>
            <a:noAutofit/>
          </a:bodyPr>
          <a:lstStyle/>
          <a:p>
            <a:pPr>
              <a:buNone/>
            </a:pPr>
            <a:r>
              <a:rPr lang="el-GR" sz="2000" b="1" dirty="0"/>
              <a:t>Αξιολόγηση:</a:t>
            </a:r>
            <a:r>
              <a:rPr lang="el-GR" sz="2000" dirty="0"/>
              <a:t> Οι φοιτητές αξιολογούνται υποχρεωτικά: </a:t>
            </a:r>
            <a:endParaRPr lang="el-GR" sz="2000" dirty="0" smtClean="0"/>
          </a:p>
          <a:p>
            <a:pPr>
              <a:buNone/>
            </a:pPr>
            <a:r>
              <a:rPr lang="el-GR" sz="2000" dirty="0" smtClean="0"/>
              <a:t>α</a:t>
            </a:r>
            <a:r>
              <a:rPr lang="el-GR" sz="2000" dirty="0"/>
              <a:t>) από τις δραστηριότητες που εφαρμόζονται σε κάθε συνάντηση του μαθήματος (ατομικός φάκελος από εικαστικά έργα ) </a:t>
            </a:r>
            <a:r>
              <a:rPr lang="el-GR" sz="2000" dirty="0" smtClean="0"/>
              <a:t>και</a:t>
            </a:r>
          </a:p>
          <a:p>
            <a:pPr>
              <a:buNone/>
            </a:pPr>
            <a:r>
              <a:rPr lang="el-GR" sz="2000" dirty="0" smtClean="0"/>
              <a:t> </a:t>
            </a:r>
            <a:r>
              <a:rPr lang="el-GR" sz="2000" dirty="0"/>
              <a:t>β) από τις γραπτές εξετάσεις στο τέλος του εξαμήνου</a:t>
            </a:r>
            <a:r>
              <a:rPr lang="el-GR" sz="2000" dirty="0" smtClean="0"/>
              <a:t>.</a:t>
            </a:r>
          </a:p>
          <a:p>
            <a:pPr>
              <a:buNone/>
            </a:pPr>
            <a:r>
              <a:rPr lang="el-GR" sz="2000" dirty="0" smtClean="0"/>
              <a:t> </a:t>
            </a:r>
            <a:r>
              <a:rPr lang="el-GR" sz="2000" dirty="0"/>
              <a:t>Επίσης οι φοιτητές μπορούν να ασχοληθούν και με επιλεγόμενες εργασίες διερεύνησης. </a:t>
            </a:r>
            <a:endParaRPr lang="el-GR" sz="2000" dirty="0" smtClean="0"/>
          </a:p>
          <a:p>
            <a:pPr>
              <a:buNone/>
            </a:pPr>
            <a:endParaRPr lang="el-GR" sz="2000" dirty="0"/>
          </a:p>
          <a:p>
            <a:pPr>
              <a:buNone/>
            </a:pPr>
            <a:r>
              <a:rPr lang="el-GR" sz="2000" b="1" dirty="0"/>
              <a:t>Διδακτική Μεθοδολογία: </a:t>
            </a:r>
            <a:r>
              <a:rPr lang="el-GR" sz="2000" dirty="0"/>
              <a:t>Συζήτηση-</a:t>
            </a:r>
            <a:r>
              <a:rPr lang="el-GR" sz="2000" b="1" dirty="0"/>
              <a:t> </a:t>
            </a:r>
            <a:r>
              <a:rPr lang="el-GR" sz="2000" dirty="0"/>
              <a:t>εργαστηριακές ασκήσεις βιωματικής κατανόησης - εισαγωγή θεωρητικών ζητημάτων – αξιολόγηση και </a:t>
            </a:r>
            <a:r>
              <a:rPr lang="el-GR" sz="2000" dirty="0" err="1"/>
              <a:t>αναστοχασμός</a:t>
            </a:r>
            <a:r>
              <a:rPr lang="el-GR" sz="2000" dirty="0"/>
              <a:t>. </a:t>
            </a:r>
          </a:p>
          <a:p>
            <a:pPr>
              <a:buNone/>
            </a:pPr>
            <a:r>
              <a:rPr lang="el-GR" sz="2000" dirty="0"/>
              <a:t> </a:t>
            </a:r>
          </a:p>
          <a:p>
            <a:pPr>
              <a:buNone/>
            </a:pPr>
            <a:r>
              <a:rPr lang="el-GR" sz="2000" b="1" dirty="0"/>
              <a:t>Διδακτέα - εξεταστέα ύλη και βιβλιογραφία του μαθήματος: </a:t>
            </a:r>
            <a:r>
              <a:rPr lang="el-GR" sz="2000" dirty="0" smtClean="0"/>
              <a:t>θεωρούνται </a:t>
            </a:r>
            <a:r>
              <a:rPr lang="el-GR" sz="2000" dirty="0"/>
              <a:t>τα περιεχόμενα των </a:t>
            </a:r>
            <a:r>
              <a:rPr lang="el-GR" sz="2000" dirty="0" smtClean="0"/>
              <a:t>συναντήσεων (</a:t>
            </a:r>
            <a:r>
              <a:rPr lang="el-GR" sz="2000" dirty="0"/>
              <a:t>διαλέξεις, ασκήσεις) και τα κείμενα των διδακτικών συγγραμμάτων</a:t>
            </a:r>
            <a:r>
              <a:rPr lang="el-GR" sz="2000" dirty="0" smtClean="0"/>
              <a:t>.</a:t>
            </a:r>
          </a:p>
          <a:p>
            <a:pPr>
              <a:buNone/>
            </a:pPr>
            <a:endParaRPr lang="el-GR" sz="2000" dirty="0"/>
          </a:p>
          <a:p>
            <a:pPr>
              <a:buNone/>
            </a:pPr>
            <a:r>
              <a:rPr lang="el-GR" sz="2000" b="1" dirty="0"/>
              <a:t>Λέξεις κλειδιά:</a:t>
            </a:r>
            <a:r>
              <a:rPr lang="el-GR" sz="2000" dirty="0"/>
              <a:t> </a:t>
            </a:r>
            <a:r>
              <a:rPr lang="el-GR" sz="2000" i="1" dirty="0"/>
              <a:t>Παρατήρηση και φαντασία, απεικονίσεις μορφών ανθρώπου, ζώων, φυτών κ.ά., ανάπτυξη σχεδιαστικής ικανότητας, συζήτηση, κρίση και αξιολόγηση</a:t>
            </a:r>
            <a:r>
              <a:rPr lang="el-GR" sz="2000" dirty="0"/>
              <a:t>.  </a:t>
            </a:r>
          </a:p>
          <a:p>
            <a:endParaRPr lang="el-GR"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69072"/>
          </a:xfrm>
        </p:spPr>
        <p:txBody>
          <a:bodyPr>
            <a:normAutofit/>
          </a:bodyPr>
          <a:lstStyle/>
          <a:p>
            <a:pPr algn="l"/>
            <a:r>
              <a:rPr lang="el-GR" sz="2400" b="1" dirty="0" smtClean="0"/>
              <a:t>Διδακτέα - εξεταστέα ύλη </a:t>
            </a:r>
            <a:r>
              <a:rPr lang="el-GR" sz="2400" dirty="0" smtClean="0"/>
              <a:t/>
            </a:r>
            <a:br>
              <a:rPr lang="el-GR" sz="2400" dirty="0" smtClean="0"/>
            </a:br>
            <a:r>
              <a:rPr lang="el-GR" sz="2400" b="1" dirty="0" smtClean="0"/>
              <a:t/>
            </a:r>
            <a:br>
              <a:rPr lang="el-GR" sz="2400" b="1" dirty="0" smtClean="0"/>
            </a:br>
            <a:r>
              <a:rPr lang="el-GR" sz="2400" b="1" dirty="0" smtClean="0"/>
              <a:t>EΙΣΑΓΩΓΗ</a:t>
            </a:r>
            <a:r>
              <a:rPr lang="el-GR" sz="2400" dirty="0" smtClean="0"/>
              <a:t/>
            </a:r>
            <a:br>
              <a:rPr lang="el-GR" sz="2400" dirty="0" smtClean="0"/>
            </a:br>
            <a:r>
              <a:rPr lang="el-GR" sz="2400" b="1" dirty="0" smtClean="0"/>
              <a:t>ΚΕΦΑΛΑΙΟ 1</a:t>
            </a:r>
            <a:r>
              <a:rPr lang="el-GR" sz="2400" b="1" baseline="30000" dirty="0" smtClean="0"/>
              <a:t>ο</a:t>
            </a:r>
            <a:r>
              <a:rPr lang="el-GR" sz="2400" b="1" dirty="0" smtClean="0"/>
              <a:t>: </a:t>
            </a:r>
            <a:r>
              <a:rPr lang="el-GR" sz="2400" b="1" i="1" dirty="0" smtClean="0"/>
              <a:t>Οι φοιτητές εκφράζονται </a:t>
            </a:r>
            <a:r>
              <a:rPr lang="el-GR" sz="2400" dirty="0" smtClean="0"/>
              <a:t/>
            </a:r>
            <a:br>
              <a:rPr lang="el-GR" sz="2400" dirty="0" smtClean="0"/>
            </a:br>
            <a:r>
              <a:rPr lang="el-GR" sz="2400" dirty="0" smtClean="0"/>
              <a:t>ΚΕΦΑΛΑΙΟ 2</a:t>
            </a:r>
            <a:r>
              <a:rPr lang="el-GR" sz="2400" baseline="30000" dirty="0" smtClean="0"/>
              <a:t>ο</a:t>
            </a:r>
            <a:r>
              <a:rPr lang="el-GR" sz="2400" dirty="0" smtClean="0"/>
              <a:t>: </a:t>
            </a:r>
            <a:r>
              <a:rPr lang="el-GR" sz="2400" i="1" dirty="0" smtClean="0"/>
              <a:t>Οι εκπαιδευτικοί µ</a:t>
            </a:r>
            <a:r>
              <a:rPr lang="el-GR" sz="2400" i="1" dirty="0" err="1" smtClean="0"/>
              <a:t>ιλούν</a:t>
            </a:r>
            <a:r>
              <a:rPr lang="el-GR" sz="2400" i="1" dirty="0" smtClean="0"/>
              <a:t> </a:t>
            </a:r>
            <a:r>
              <a:rPr lang="el-GR" sz="2400" dirty="0" smtClean="0"/>
              <a:t/>
            </a:r>
            <a:br>
              <a:rPr lang="el-GR" sz="2400" dirty="0" smtClean="0"/>
            </a:br>
            <a:r>
              <a:rPr lang="el-GR" sz="2400" b="1" dirty="0" smtClean="0"/>
              <a:t>ΚΕΦΑΛΑΙΟ 3</a:t>
            </a:r>
            <a:r>
              <a:rPr lang="el-GR" sz="2400" b="1" baseline="30000" dirty="0" smtClean="0"/>
              <a:t>ο</a:t>
            </a:r>
            <a:r>
              <a:rPr lang="el-GR" sz="2400" b="1" dirty="0" smtClean="0"/>
              <a:t>: </a:t>
            </a:r>
            <a:r>
              <a:rPr lang="el-GR" sz="2400" b="1" i="1" dirty="0" smtClean="0"/>
              <a:t>Τα παιδιά µ</a:t>
            </a:r>
            <a:r>
              <a:rPr lang="el-GR" sz="2400" b="1" i="1" dirty="0" err="1" smtClean="0"/>
              <a:t>ιλούν</a:t>
            </a:r>
            <a:r>
              <a:rPr lang="el-GR" sz="2400" b="1" i="1" dirty="0" smtClean="0"/>
              <a:t> για τα εικαστικά έργα τους</a:t>
            </a:r>
            <a:r>
              <a:rPr lang="el-GR" sz="2400" dirty="0" smtClean="0"/>
              <a:t/>
            </a:r>
            <a:br>
              <a:rPr lang="el-GR" sz="2400" dirty="0" smtClean="0"/>
            </a:br>
            <a:r>
              <a:rPr lang="el-GR" sz="2400" b="1" dirty="0" smtClean="0"/>
              <a:t>ΚΕΦΑΛΑΙΟ 4</a:t>
            </a:r>
            <a:r>
              <a:rPr lang="el-GR" sz="2400" b="1" baseline="30000" dirty="0" smtClean="0"/>
              <a:t>ο</a:t>
            </a:r>
            <a:r>
              <a:rPr lang="el-GR" sz="2400" b="1" dirty="0" smtClean="0"/>
              <a:t>: </a:t>
            </a:r>
            <a:r>
              <a:rPr lang="el-GR" sz="2400" b="1" i="1" dirty="0" err="1" smtClean="0"/>
              <a:t>Κατευθυνόµενη</a:t>
            </a:r>
            <a:r>
              <a:rPr lang="el-GR" sz="2400" b="1" i="1" dirty="0" smtClean="0"/>
              <a:t> εικαστική δράση </a:t>
            </a:r>
            <a:r>
              <a:rPr lang="el-GR" sz="2400" dirty="0" smtClean="0"/>
              <a:t/>
            </a:r>
            <a:br>
              <a:rPr lang="el-GR" sz="2400" dirty="0" smtClean="0"/>
            </a:br>
            <a:r>
              <a:rPr lang="el-GR" sz="2400" b="1" dirty="0" smtClean="0"/>
              <a:t>ΚΕΦΑΛΑΙΟ 5</a:t>
            </a:r>
            <a:r>
              <a:rPr lang="el-GR" sz="2400" b="1" baseline="30000" dirty="0" smtClean="0"/>
              <a:t>ο</a:t>
            </a:r>
            <a:r>
              <a:rPr lang="el-GR" sz="2400" b="1" dirty="0" smtClean="0"/>
              <a:t>: </a:t>
            </a:r>
            <a:r>
              <a:rPr lang="el-GR" sz="2400" b="1" i="1" dirty="0" smtClean="0"/>
              <a:t>Ελεύθερη Εικαστική δράση </a:t>
            </a:r>
            <a:r>
              <a:rPr lang="el-GR" sz="2400" dirty="0" smtClean="0"/>
              <a:t/>
            </a:r>
            <a:br>
              <a:rPr lang="el-GR" sz="2400" dirty="0" smtClean="0"/>
            </a:br>
            <a:r>
              <a:rPr lang="el-GR" sz="2400" b="1" dirty="0" smtClean="0"/>
              <a:t>ΚΕΦΑΛΑΙΟ 6</a:t>
            </a:r>
            <a:r>
              <a:rPr lang="el-GR" sz="2400" b="1" baseline="30000" dirty="0" smtClean="0"/>
              <a:t>ο</a:t>
            </a:r>
            <a:r>
              <a:rPr lang="el-GR" sz="2400" b="1" dirty="0" smtClean="0"/>
              <a:t>: </a:t>
            </a:r>
            <a:r>
              <a:rPr lang="el-GR" sz="2400" b="1" i="1" dirty="0" smtClean="0"/>
              <a:t>Προσωπική και την Κοινωνική Ανάπτυξη</a:t>
            </a:r>
            <a:r>
              <a:rPr lang="el-GR" sz="2400" dirty="0" smtClean="0"/>
              <a:t/>
            </a:r>
            <a:br>
              <a:rPr lang="el-GR" sz="2400" dirty="0" smtClean="0"/>
            </a:br>
            <a:r>
              <a:rPr lang="el-GR" sz="2400" b="1" dirty="0" smtClean="0"/>
              <a:t>ΚΕΦΑΛΑΙΟ 7</a:t>
            </a:r>
            <a:r>
              <a:rPr lang="el-GR" sz="2400" b="1" baseline="30000" dirty="0" smtClean="0"/>
              <a:t>ο</a:t>
            </a:r>
            <a:r>
              <a:rPr lang="el-GR" sz="2400" b="1" dirty="0" smtClean="0"/>
              <a:t>: </a:t>
            </a:r>
            <a:r>
              <a:rPr lang="el-GR" sz="2400" b="1" i="1" dirty="0" smtClean="0"/>
              <a:t>Οι Φυσικές </a:t>
            </a:r>
            <a:r>
              <a:rPr lang="el-GR" sz="2400" b="1" i="1" dirty="0" err="1" smtClean="0"/>
              <a:t>Επιστήµες</a:t>
            </a:r>
            <a:r>
              <a:rPr lang="el-GR" sz="2400" b="1" i="1" dirty="0" smtClean="0"/>
              <a:t> και τα </a:t>
            </a:r>
            <a:r>
              <a:rPr lang="el-GR" sz="2400" b="1" i="1" dirty="0" err="1" smtClean="0"/>
              <a:t>Μαθηµατικά</a:t>
            </a:r>
            <a:r>
              <a:rPr lang="el-GR" sz="2400" b="1" i="1" dirty="0" smtClean="0"/>
              <a:t> </a:t>
            </a:r>
            <a:r>
              <a:rPr lang="el-GR" sz="2400" dirty="0" smtClean="0"/>
              <a:t/>
            </a:r>
            <a:br>
              <a:rPr lang="el-GR" sz="2400" dirty="0" smtClean="0"/>
            </a:br>
            <a:r>
              <a:rPr lang="el-GR" sz="2400" dirty="0" smtClean="0"/>
              <a:t>ΚΕΦΑΛΑΙΟ 8</a:t>
            </a:r>
            <a:r>
              <a:rPr lang="el-GR" sz="2400" baseline="30000" dirty="0" smtClean="0"/>
              <a:t>ο</a:t>
            </a:r>
            <a:r>
              <a:rPr lang="el-GR" sz="2400" dirty="0" smtClean="0"/>
              <a:t>: </a:t>
            </a:r>
            <a:r>
              <a:rPr lang="el-GR" sz="2400" i="1" dirty="0" smtClean="0"/>
              <a:t>Γλώσσα</a:t>
            </a:r>
            <a:r>
              <a:rPr lang="el-GR" sz="2400" dirty="0" smtClean="0"/>
              <a:t/>
            </a:r>
            <a:br>
              <a:rPr lang="el-GR" sz="2400" dirty="0" smtClean="0"/>
            </a:br>
            <a:r>
              <a:rPr lang="el-GR" sz="2400" dirty="0" smtClean="0"/>
              <a:t>ΚΕΦΑΛΑΙΟ 9</a:t>
            </a:r>
            <a:r>
              <a:rPr lang="el-GR" sz="2400" baseline="30000" dirty="0" smtClean="0"/>
              <a:t>ο</a:t>
            </a:r>
            <a:r>
              <a:rPr lang="el-GR" sz="2400" dirty="0" smtClean="0"/>
              <a:t>: </a:t>
            </a:r>
            <a:r>
              <a:rPr lang="el-GR" sz="2400" i="1" dirty="0" smtClean="0"/>
              <a:t>Περιβάλλον και Αειφόρος Ανάπτυξη </a:t>
            </a:r>
            <a:r>
              <a:rPr lang="el-GR" sz="2400" dirty="0" smtClean="0"/>
              <a:t/>
            </a:r>
            <a:br>
              <a:rPr lang="el-GR" sz="2400" dirty="0" smtClean="0"/>
            </a:br>
            <a:r>
              <a:rPr lang="el-GR" sz="2400" dirty="0" smtClean="0"/>
              <a:t>ΚΕΦΑΛΑΙΟ 10</a:t>
            </a:r>
            <a:r>
              <a:rPr lang="el-GR" sz="2400" baseline="30000" dirty="0" smtClean="0"/>
              <a:t>ο</a:t>
            </a:r>
            <a:r>
              <a:rPr lang="el-GR" sz="2400" dirty="0" smtClean="0"/>
              <a:t>: </a:t>
            </a:r>
            <a:r>
              <a:rPr lang="el-GR" sz="2400" i="1" dirty="0" smtClean="0"/>
              <a:t>Τεχνολογία Πληροφοριών &amp; Επικοινωνίας </a:t>
            </a:r>
            <a:r>
              <a:rPr lang="el-GR" sz="2400" dirty="0" smtClean="0"/>
              <a:t/>
            </a:r>
            <a:br>
              <a:rPr lang="el-GR" sz="2400" dirty="0" smtClean="0"/>
            </a:br>
            <a:r>
              <a:rPr lang="el-GR" sz="2400" dirty="0" smtClean="0"/>
              <a:t>ΚΕΦΑΛΑΙΟ 11</a:t>
            </a:r>
            <a:r>
              <a:rPr lang="el-GR" sz="2400" baseline="30000" dirty="0" smtClean="0"/>
              <a:t>ο</a:t>
            </a:r>
            <a:r>
              <a:rPr lang="el-GR" sz="2400" dirty="0" smtClean="0"/>
              <a:t>: </a:t>
            </a:r>
            <a:r>
              <a:rPr lang="el-GR" sz="2400" i="1" dirty="0" smtClean="0"/>
              <a:t>Οι άλλες Τέχνες </a:t>
            </a:r>
            <a:r>
              <a:rPr lang="el-GR" sz="2400" dirty="0" smtClean="0"/>
              <a:t/>
            </a:r>
            <a:br>
              <a:rPr lang="el-GR" sz="2400" dirty="0" smtClean="0"/>
            </a:br>
            <a:r>
              <a:rPr lang="el-GR" sz="2400" dirty="0" smtClean="0"/>
              <a:t>ΚΕΦΑΛΑΙΟ 12</a:t>
            </a:r>
            <a:r>
              <a:rPr lang="el-GR" sz="2400" baseline="30000" dirty="0" smtClean="0"/>
              <a:t>ο</a:t>
            </a:r>
            <a:r>
              <a:rPr lang="el-GR" sz="2400" dirty="0" smtClean="0"/>
              <a:t>: </a:t>
            </a:r>
            <a:r>
              <a:rPr lang="el-GR" sz="2400" i="1" dirty="0" smtClean="0"/>
              <a:t>Φυσική </a:t>
            </a:r>
            <a:r>
              <a:rPr lang="el-GR" sz="2400" i="1" dirty="0" smtClean="0"/>
              <a:t>Αγωγή</a:t>
            </a:r>
            <a:br>
              <a:rPr lang="el-GR" sz="2400" i="1" dirty="0" smtClean="0"/>
            </a:br>
            <a:r>
              <a:rPr lang="el-GR" sz="2400" i="1" dirty="0" smtClean="0"/>
              <a:t/>
            </a:r>
            <a:br>
              <a:rPr lang="el-GR" sz="2400" i="1" dirty="0" smtClean="0"/>
            </a:br>
            <a:r>
              <a:rPr lang="el-GR" sz="2400" i="1" dirty="0" smtClean="0"/>
              <a:t>                                                                                      </a:t>
            </a:r>
            <a:r>
              <a:rPr lang="el-GR" sz="2400" i="1" dirty="0" smtClean="0">
                <a:solidFill>
                  <a:srgbClr val="FF0000"/>
                </a:solidFill>
              </a:rPr>
              <a:t>ΚΑΛΕΣ ΣΠΟΥΔΕΣ</a:t>
            </a:r>
            <a:endParaRPr lang="el-GR" sz="24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74638"/>
            <a:ext cx="8858280" cy="6226196"/>
          </a:xfrm>
        </p:spPr>
        <p:txBody>
          <a:bodyPr>
            <a:normAutofit fontScale="90000"/>
          </a:bodyPr>
          <a:lstStyle/>
          <a:p>
            <a:pPr algn="l"/>
            <a:r>
              <a:rPr lang="el-GR" sz="2200" b="1" i="1" dirty="0" smtClean="0"/>
              <a:t>Η </a:t>
            </a:r>
            <a:r>
              <a:rPr lang="el-GR" sz="2200" b="1" i="1" dirty="0"/>
              <a:t>τέχνη του σχεδίου – η βάση όλων των </a:t>
            </a:r>
            <a:r>
              <a:rPr lang="el-GR" sz="2200" b="1" i="1" dirty="0" smtClean="0"/>
              <a:t>τεχνών</a:t>
            </a:r>
            <a:r>
              <a:rPr lang="el-GR" sz="2000" b="1" i="1" dirty="0" smtClean="0"/>
              <a:t/>
            </a:r>
            <a:br>
              <a:rPr lang="el-GR" sz="2000" b="1" i="1" dirty="0" smtClean="0"/>
            </a:br>
            <a:r>
              <a:rPr lang="el-GR" sz="2000" dirty="0"/>
              <a:t/>
            </a:r>
            <a:br>
              <a:rPr lang="el-GR" sz="2000" dirty="0"/>
            </a:br>
            <a:r>
              <a:rPr lang="el-GR" sz="2000" dirty="0"/>
              <a:t>Ο όρος</a:t>
            </a:r>
            <a:r>
              <a:rPr lang="el-GR" sz="2000" b="1" i="1" dirty="0"/>
              <a:t> σχέδιο</a:t>
            </a:r>
            <a:r>
              <a:rPr lang="el-GR" sz="2000" dirty="0"/>
              <a:t> </a:t>
            </a:r>
            <a:r>
              <a:rPr lang="el-GR" sz="2000" dirty="0" smtClean="0"/>
              <a:t>&gt; το </a:t>
            </a:r>
            <a:r>
              <a:rPr lang="el-GR" sz="2000" i="1" dirty="0" err="1" smtClean="0"/>
              <a:t>σχέδιος</a:t>
            </a:r>
            <a:r>
              <a:rPr lang="el-GR" sz="2000" i="1" dirty="0" smtClean="0"/>
              <a:t>-σχεδία-</a:t>
            </a:r>
            <a:r>
              <a:rPr lang="el-GR" sz="2000" i="1" dirty="0" err="1" smtClean="0"/>
              <a:t>σχέδι</a:t>
            </a:r>
            <a:r>
              <a:rPr lang="el-GR" sz="2000" i="1" dirty="0" smtClean="0"/>
              <a:t>ο</a:t>
            </a:r>
            <a:r>
              <a:rPr lang="en-US" sz="2000" i="1" dirty="0" smtClean="0"/>
              <a:t>  </a:t>
            </a:r>
            <a:r>
              <a:rPr lang="el-GR" sz="2000" i="1" dirty="0" smtClean="0"/>
              <a:t>και </a:t>
            </a:r>
            <a:r>
              <a:rPr lang="el-GR" sz="2000" dirty="0" err="1" smtClean="0"/>
              <a:t>σηµαίνει</a:t>
            </a:r>
            <a:r>
              <a:rPr lang="el-GR" sz="2000" dirty="0" smtClean="0"/>
              <a:t> </a:t>
            </a:r>
            <a:r>
              <a:rPr lang="el-GR" sz="2000" dirty="0"/>
              <a:t>«πλησίον, κοντινός-πρόχειρος, αυτοσχέδιος, προσωρινός</a:t>
            </a:r>
            <a:r>
              <a:rPr lang="el-GR" sz="2000" dirty="0" smtClean="0"/>
              <a:t>»,</a:t>
            </a:r>
            <a:br>
              <a:rPr lang="el-GR" sz="2000" dirty="0" smtClean="0"/>
            </a:br>
            <a:r>
              <a:rPr lang="el-GR" sz="2000" dirty="0" smtClean="0"/>
              <a:t>Το </a:t>
            </a:r>
            <a:r>
              <a:rPr lang="el-GR" sz="2000" i="1" dirty="0"/>
              <a:t>«</a:t>
            </a:r>
            <a:r>
              <a:rPr lang="el-GR" sz="2000" b="1" i="1" dirty="0" err="1"/>
              <a:t>schedium</a:t>
            </a:r>
            <a:r>
              <a:rPr lang="el-GR" sz="2000" i="1" dirty="0"/>
              <a:t>» </a:t>
            </a:r>
            <a:r>
              <a:rPr lang="el-GR" sz="2000" dirty="0" err="1"/>
              <a:t>σηµαίνει</a:t>
            </a:r>
            <a:r>
              <a:rPr lang="el-GR" sz="2000" dirty="0"/>
              <a:t> «</a:t>
            </a:r>
            <a:r>
              <a:rPr lang="el-GR" sz="2000" dirty="0" err="1"/>
              <a:t>γραµµική</a:t>
            </a:r>
            <a:r>
              <a:rPr lang="el-GR" sz="2000" dirty="0"/>
              <a:t> απεικόνιση, αποτύπωση» </a:t>
            </a:r>
            <a:r>
              <a:rPr lang="el-GR" sz="2000" dirty="0" smtClean="0"/>
              <a:t/>
            </a:r>
            <a:br>
              <a:rPr lang="el-GR" sz="2000" dirty="0" smtClean="0"/>
            </a:br>
            <a:r>
              <a:rPr lang="el-GR" sz="2000" dirty="0" err="1" smtClean="0"/>
              <a:t>συγχρ</a:t>
            </a:r>
            <a:r>
              <a:rPr lang="el-GR" sz="2000" dirty="0"/>
              <a:t>. σηµ. «σκίτσο, απεικόνιση» (</a:t>
            </a:r>
            <a:r>
              <a:rPr lang="el-GR" sz="2000" dirty="0" err="1"/>
              <a:t>σηµασιολ</a:t>
            </a:r>
            <a:r>
              <a:rPr lang="el-GR" sz="2000" dirty="0"/>
              <a:t>. δάνειο από το ιταλ. </a:t>
            </a:r>
            <a:r>
              <a:rPr lang="el-GR" sz="2000" i="1" dirty="0" err="1"/>
              <a:t>schizzo</a:t>
            </a:r>
            <a:r>
              <a:rPr lang="el-GR" sz="2000" dirty="0"/>
              <a:t> «πρόχειρο σχέδιο») και το </a:t>
            </a:r>
            <a:r>
              <a:rPr lang="el-GR" sz="2000" dirty="0" err="1"/>
              <a:t>επίρρηµα</a:t>
            </a:r>
            <a:r>
              <a:rPr lang="el-GR" sz="2000" dirty="0"/>
              <a:t> </a:t>
            </a:r>
            <a:r>
              <a:rPr lang="el-GR" sz="2000" i="1" dirty="0"/>
              <a:t>σχεδόν</a:t>
            </a:r>
            <a:r>
              <a:rPr lang="el-GR" sz="2000" dirty="0"/>
              <a:t> «πλησίον, περίπου».</a:t>
            </a:r>
            <a:br>
              <a:rPr lang="el-GR" sz="2000" dirty="0"/>
            </a:br>
            <a:r>
              <a:rPr lang="el-GR" sz="2000" b="1" i="1" dirty="0" smtClean="0"/>
              <a:t>Χαρακτηρίζεται</a:t>
            </a:r>
            <a:r>
              <a:rPr lang="el-GR" sz="2000" b="1" i="1" dirty="0"/>
              <a:t>:</a:t>
            </a:r>
            <a:r>
              <a:rPr lang="el-GR" sz="2000" dirty="0"/>
              <a:t/>
            </a:r>
            <a:br>
              <a:rPr lang="el-GR" sz="2000" dirty="0"/>
            </a:br>
            <a:r>
              <a:rPr lang="el-GR" sz="2000" dirty="0" smtClean="0"/>
              <a:t>-ως </a:t>
            </a:r>
            <a:r>
              <a:rPr lang="el-GR" sz="2000" dirty="0"/>
              <a:t>πρώτη εικαστική έκφραση,</a:t>
            </a:r>
            <a:br>
              <a:rPr lang="el-GR" sz="2000" dirty="0"/>
            </a:br>
            <a:r>
              <a:rPr lang="el-GR" sz="2000" dirty="0" smtClean="0"/>
              <a:t>-ως </a:t>
            </a:r>
            <a:r>
              <a:rPr lang="el-GR" sz="2000" dirty="0"/>
              <a:t>πρώτο </a:t>
            </a:r>
            <a:r>
              <a:rPr lang="el-GR" sz="2000" dirty="0" err="1"/>
              <a:t>έναυσµα</a:t>
            </a:r>
            <a:r>
              <a:rPr lang="el-GR" sz="2000" dirty="0"/>
              <a:t> σύνθεσης των </a:t>
            </a:r>
            <a:r>
              <a:rPr lang="el-GR" sz="2000" dirty="0" err="1"/>
              <a:t>σηµείων</a:t>
            </a:r>
            <a:r>
              <a:rPr lang="el-GR" sz="2000" dirty="0"/>
              <a:t>, </a:t>
            </a:r>
            <a:r>
              <a:rPr lang="el-GR" sz="2000" dirty="0" err="1"/>
              <a:t>γραµµών</a:t>
            </a:r>
            <a:r>
              <a:rPr lang="el-GR" sz="2000" dirty="0"/>
              <a:t>, όγκων, </a:t>
            </a:r>
            <a:br>
              <a:rPr lang="el-GR" sz="2000" dirty="0"/>
            </a:br>
            <a:r>
              <a:rPr lang="el-GR" sz="2000" dirty="0" smtClean="0"/>
              <a:t>-ως </a:t>
            </a:r>
            <a:r>
              <a:rPr lang="el-GR" sz="2000" dirty="0"/>
              <a:t>πρωταρχικές σκέψεις που ακολουθούνται από </a:t>
            </a:r>
            <a:r>
              <a:rPr lang="el-GR" sz="2000" dirty="0" err="1"/>
              <a:t>λεπτοµέρειες</a:t>
            </a:r>
            <a:r>
              <a:rPr lang="el-GR" sz="2000" dirty="0"/>
              <a:t>, </a:t>
            </a:r>
            <a:br>
              <a:rPr lang="el-GR" sz="2000" dirty="0"/>
            </a:br>
            <a:r>
              <a:rPr lang="el-GR" sz="2000" dirty="0" smtClean="0"/>
              <a:t>-ως </a:t>
            </a:r>
            <a:r>
              <a:rPr lang="el-GR" sz="2000" dirty="0"/>
              <a:t>προσπάθειες να αποδοθεί µια µ</a:t>
            </a:r>
            <a:r>
              <a:rPr lang="el-GR" sz="2000" dirty="0" err="1"/>
              <a:t>ορφή</a:t>
            </a:r>
            <a:r>
              <a:rPr lang="el-GR" sz="2000" dirty="0"/>
              <a:t>,</a:t>
            </a:r>
            <a:br>
              <a:rPr lang="el-GR" sz="2000" dirty="0"/>
            </a:br>
            <a:r>
              <a:rPr lang="el-GR" sz="2000" dirty="0" smtClean="0"/>
              <a:t>-ως </a:t>
            </a:r>
            <a:r>
              <a:rPr lang="el-GR" sz="2000" dirty="0"/>
              <a:t>ακατάπαυστες και </a:t>
            </a:r>
            <a:r>
              <a:rPr lang="el-GR" sz="2000" dirty="0" err="1"/>
              <a:t>αναρίθµητες</a:t>
            </a:r>
            <a:r>
              <a:rPr lang="el-GR" sz="2000" dirty="0"/>
              <a:t> </a:t>
            </a:r>
            <a:r>
              <a:rPr lang="el-GR" sz="2000" dirty="0" err="1"/>
              <a:t>γραµµικές</a:t>
            </a:r>
            <a:r>
              <a:rPr lang="el-GR" sz="2000" dirty="0"/>
              <a:t> προσπάθειες επίτευξης της </a:t>
            </a:r>
            <a:r>
              <a:rPr lang="el-GR" sz="2000" dirty="0" err="1"/>
              <a:t>επιθυµητής</a:t>
            </a:r>
            <a:r>
              <a:rPr lang="el-GR" sz="2000" dirty="0"/>
              <a:t> µ</a:t>
            </a:r>
            <a:r>
              <a:rPr lang="el-GR" sz="2000" dirty="0" err="1"/>
              <a:t>ορφής</a:t>
            </a:r>
            <a:r>
              <a:rPr lang="el-GR" sz="2000" dirty="0"/>
              <a:t>,</a:t>
            </a:r>
            <a:br>
              <a:rPr lang="el-GR" sz="2000" dirty="0"/>
            </a:br>
            <a:r>
              <a:rPr lang="el-GR" sz="2000" dirty="0" smtClean="0"/>
              <a:t>-ως </a:t>
            </a:r>
            <a:r>
              <a:rPr lang="el-GR" sz="2000" dirty="0" err="1"/>
              <a:t>θεµέλιο</a:t>
            </a:r>
            <a:r>
              <a:rPr lang="el-GR" sz="2000" dirty="0"/>
              <a:t> για τις άλλες τέχνες (έχοντας, </a:t>
            </a:r>
            <a:r>
              <a:rPr lang="el-GR" sz="2000" dirty="0" err="1"/>
              <a:t>όµως</a:t>
            </a:r>
            <a:r>
              <a:rPr lang="el-GR" sz="2000" dirty="0"/>
              <a:t>, το ίδιο και µια αυτάρκεια).</a:t>
            </a:r>
            <a:br>
              <a:rPr lang="el-GR" sz="2000" dirty="0"/>
            </a:br>
            <a:r>
              <a:rPr lang="el-GR" sz="2000" b="1" i="1" dirty="0" smtClean="0"/>
              <a:t>Υλοποιείται </a:t>
            </a:r>
            <a:r>
              <a:rPr lang="el-GR" sz="2000" dirty="0"/>
              <a:t>µε τη χρήση λιγοστών υλικών (π.χ. µ</a:t>
            </a:r>
            <a:r>
              <a:rPr lang="el-GR" sz="2000" dirty="0" err="1"/>
              <a:t>ολύβι</a:t>
            </a:r>
            <a:r>
              <a:rPr lang="el-GR" sz="2000" dirty="0"/>
              <a:t> και χαρτί).</a:t>
            </a:r>
            <a:br>
              <a:rPr lang="el-GR" sz="2000" dirty="0"/>
            </a:br>
            <a:r>
              <a:rPr lang="el-GR" sz="2000" b="1" i="1" dirty="0" smtClean="0"/>
              <a:t>Αναπαριστά </a:t>
            </a:r>
            <a:r>
              <a:rPr lang="el-GR" sz="2000" dirty="0" err="1"/>
              <a:t>πραγµατικούς</a:t>
            </a:r>
            <a:r>
              <a:rPr lang="el-GR" sz="2000" dirty="0"/>
              <a:t>, φανταστικούς και καινούργιους </a:t>
            </a:r>
            <a:r>
              <a:rPr lang="el-GR" sz="2000" dirty="0" err="1"/>
              <a:t>κόσµους</a:t>
            </a:r>
            <a:r>
              <a:rPr lang="el-GR" sz="2000" dirty="0"/>
              <a:t>. </a:t>
            </a:r>
            <a:br>
              <a:rPr lang="el-GR" sz="2000" dirty="0"/>
            </a:br>
            <a:r>
              <a:rPr lang="el-GR" sz="2000" dirty="0"/>
              <a:t> </a:t>
            </a:r>
            <a:br>
              <a:rPr lang="el-GR" sz="2000" dirty="0"/>
            </a:br>
            <a:r>
              <a:rPr lang="el-GR" sz="2000" dirty="0" smtClean="0"/>
              <a:t>Το σχέδιο χαρακτηρίζει ως </a:t>
            </a:r>
            <a:r>
              <a:rPr lang="el-GR" sz="2000" dirty="0"/>
              <a:t>«</a:t>
            </a:r>
            <a:r>
              <a:rPr lang="el-GR" sz="2000" b="1" i="1" dirty="0" err="1"/>
              <a:t>γραµµική</a:t>
            </a:r>
            <a:r>
              <a:rPr lang="el-GR" sz="2000" b="1" i="1" dirty="0"/>
              <a:t> τέχνη</a:t>
            </a:r>
            <a:r>
              <a:rPr lang="el-GR" sz="2000" i="1" dirty="0" smtClean="0"/>
              <a:t>», </a:t>
            </a:r>
            <a:r>
              <a:rPr lang="el-GR" sz="2000" dirty="0" smtClean="0"/>
              <a:t>η οποία </a:t>
            </a:r>
            <a:r>
              <a:rPr lang="el-GR" sz="2000" dirty="0" err="1" smtClean="0"/>
              <a:t>αποµονώνει</a:t>
            </a:r>
            <a:r>
              <a:rPr lang="el-GR" sz="2000" dirty="0" smtClean="0"/>
              <a:t> </a:t>
            </a:r>
            <a:r>
              <a:rPr lang="el-GR" sz="2000" dirty="0"/>
              <a:t>και τονίζει την ύπαρξη των </a:t>
            </a:r>
            <a:r>
              <a:rPr lang="el-GR" sz="2000" dirty="0" err="1" smtClean="0"/>
              <a:t>αντικειµένων</a:t>
            </a:r>
            <a:r>
              <a:rPr lang="el-GR" sz="2000" dirty="0" smtClean="0"/>
              <a:t>  ή γιατί εκφράζει τον </a:t>
            </a:r>
            <a:r>
              <a:rPr lang="el-GR" sz="2000" dirty="0" err="1"/>
              <a:t>κόσµο</a:t>
            </a:r>
            <a:r>
              <a:rPr lang="el-GR" sz="2000" dirty="0"/>
              <a:t> σαν ένα σύνολο από </a:t>
            </a:r>
            <a:r>
              <a:rPr lang="el-GR" sz="2000" b="1" i="1" dirty="0" err="1" smtClean="0"/>
              <a:t>γραµµές</a:t>
            </a:r>
            <a:r>
              <a:rPr lang="el-GR" sz="2000" dirty="0" smtClean="0"/>
              <a:t> ή αναζητά </a:t>
            </a:r>
            <a:r>
              <a:rPr lang="el-GR" sz="2000" dirty="0"/>
              <a:t>το </a:t>
            </a:r>
            <a:r>
              <a:rPr lang="el-GR" sz="2000" b="1" dirty="0" err="1" smtClean="0"/>
              <a:t>περίγραµµα</a:t>
            </a:r>
            <a:r>
              <a:rPr lang="el-GR" sz="2000" dirty="0" smtClean="0"/>
              <a:t>, έλκεται </a:t>
            </a:r>
            <a:r>
              <a:rPr lang="el-GR" sz="2000" dirty="0"/>
              <a:t>από τα όρια των </a:t>
            </a:r>
            <a:r>
              <a:rPr lang="el-GR" sz="2000" dirty="0" err="1"/>
              <a:t>αντικειµένων</a:t>
            </a:r>
            <a:r>
              <a:rPr lang="el-GR" sz="2000" dirty="0"/>
              <a:t>. </a:t>
            </a:r>
            <a:r>
              <a:rPr lang="el-GR" sz="2000" dirty="0" smtClean="0"/>
              <a:t/>
            </a:r>
            <a:br>
              <a:rPr lang="el-GR" sz="2000" dirty="0" smtClean="0"/>
            </a:br>
            <a:r>
              <a:rPr lang="el-GR" sz="2000" dirty="0" smtClean="0"/>
              <a:t>Το </a:t>
            </a:r>
            <a:r>
              <a:rPr lang="el-GR" sz="2000" dirty="0"/>
              <a:t>σχέδιο </a:t>
            </a:r>
            <a:r>
              <a:rPr lang="el-GR" sz="2000" dirty="0" smtClean="0"/>
              <a:t>είναι </a:t>
            </a:r>
            <a:r>
              <a:rPr lang="el-GR" sz="2000" dirty="0"/>
              <a:t>το µέσο µε το οποίο </a:t>
            </a:r>
            <a:r>
              <a:rPr lang="el-GR" sz="2000" dirty="0" err="1"/>
              <a:t>σκεπτόµαστε</a:t>
            </a:r>
            <a:r>
              <a:rPr lang="el-GR" sz="2000" dirty="0"/>
              <a:t>, είναι το «µ</a:t>
            </a:r>
            <a:r>
              <a:rPr lang="el-GR" sz="2000" dirty="0" err="1"/>
              <a:t>εταφορικό</a:t>
            </a:r>
            <a:r>
              <a:rPr lang="el-GR" sz="2000" dirty="0"/>
              <a:t> µέσο» µε το οποίο όλες οι φυσικές απαιτήσεις του ανθρώπου εκφράζονται ως νοητικές </a:t>
            </a:r>
            <a:r>
              <a:rPr lang="el-GR" sz="2000" dirty="0" smtClean="0"/>
              <a:t>ανάγκες.</a:t>
            </a:r>
            <a:r>
              <a:rPr lang="el-GR" sz="2400" dirty="0"/>
              <a:t/>
            </a:r>
            <a:br>
              <a:rPr lang="el-GR" sz="2400" dirty="0"/>
            </a:br>
            <a:r>
              <a:rPr lang="el-GR" sz="2400" dirty="0" smtClean="0"/>
              <a:t>-</a:t>
            </a:r>
            <a:endParaRPr lang="el-G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14282" y="285728"/>
            <a:ext cx="8643998" cy="2643206"/>
          </a:xfrm>
        </p:spPr>
        <p:txBody>
          <a:bodyPr>
            <a:normAutofit/>
          </a:bodyPr>
          <a:lstStyle/>
          <a:p>
            <a:r>
              <a:rPr lang="el-GR" sz="1800" b="1" dirty="0" smtClean="0"/>
              <a:t>ΓΝΩΡΙΜΙΑ  </a:t>
            </a:r>
            <a:r>
              <a:rPr lang="el-GR" sz="1800" b="1" dirty="0" smtClean="0"/>
              <a:t>ΜΕ  ΤΟ  </a:t>
            </a:r>
            <a:r>
              <a:rPr lang="el-GR" sz="1800" b="1" dirty="0" smtClean="0"/>
              <a:t>ΠΑΙΔΙ  - ΤΟ ΠΑΙΔΙΚΟ ΣΧΕΔΙΟ </a:t>
            </a:r>
            <a:br>
              <a:rPr lang="el-GR" sz="1800" b="1" dirty="0" smtClean="0"/>
            </a:br>
            <a:r>
              <a:rPr lang="el-GR" sz="1800" b="1" dirty="0" smtClean="0"/>
              <a:t/>
            </a:r>
            <a:br>
              <a:rPr lang="el-GR" sz="1800" b="1" dirty="0" smtClean="0"/>
            </a:br>
            <a:r>
              <a:rPr lang="el-GR" sz="2000" b="1" dirty="0" smtClean="0"/>
              <a:t>Α</a:t>
            </a:r>
            <a:r>
              <a:rPr lang="el-GR" sz="2000" dirty="0" smtClean="0"/>
              <a:t>πό τα τέλη του 19</a:t>
            </a:r>
            <a:r>
              <a:rPr lang="el-GR" sz="2000" baseline="30000" dirty="0" smtClean="0"/>
              <a:t>ου</a:t>
            </a:r>
            <a:r>
              <a:rPr lang="el-GR" sz="2000" dirty="0" smtClean="0"/>
              <a:t> αιώνα (</a:t>
            </a:r>
            <a:r>
              <a:rPr lang="el-GR" sz="2000" dirty="0" err="1" smtClean="0"/>
              <a:t>Burt</a:t>
            </a:r>
            <a:r>
              <a:rPr lang="el-GR" sz="2000" dirty="0" smtClean="0"/>
              <a:t>, 1921· </a:t>
            </a:r>
            <a:r>
              <a:rPr lang="el-GR" sz="2000" dirty="0" err="1" smtClean="0"/>
              <a:t>Goodenough</a:t>
            </a:r>
            <a:r>
              <a:rPr lang="el-GR" sz="2000" dirty="0" smtClean="0"/>
              <a:t>, 1926· </a:t>
            </a:r>
            <a:r>
              <a:rPr lang="el-GR" sz="2000" dirty="0" err="1" smtClean="0"/>
              <a:t>Lowenfeld</a:t>
            </a:r>
            <a:r>
              <a:rPr lang="el-GR" sz="2000" dirty="0" smtClean="0"/>
              <a:t>, 1947) ασχολούνται με τα σχέδια των παιδιών .  Ειδικά οι έρευνες του </a:t>
            </a:r>
            <a:r>
              <a:rPr lang="el-GR" sz="2000" dirty="0" err="1" smtClean="0"/>
              <a:t>Luquet</a:t>
            </a:r>
            <a:r>
              <a:rPr lang="el-GR" sz="2000" dirty="0" smtClean="0"/>
              <a:t> (1913, 1927), </a:t>
            </a:r>
            <a:r>
              <a:rPr lang="el-GR" sz="2000" dirty="0" err="1" smtClean="0"/>
              <a:t>ταξινοµούν</a:t>
            </a:r>
            <a:r>
              <a:rPr lang="el-GR" sz="2000" dirty="0" smtClean="0"/>
              <a:t>  το παιδικό σχέδιο σε πέντε στάδια ανάπτυξης, στήριξε τις θεωρίες του ο </a:t>
            </a:r>
            <a:r>
              <a:rPr lang="el-GR" sz="2000" dirty="0" err="1" smtClean="0"/>
              <a:t>Piaget</a:t>
            </a:r>
            <a:r>
              <a:rPr lang="el-GR" sz="2000" dirty="0" smtClean="0"/>
              <a:t> (</a:t>
            </a:r>
            <a:r>
              <a:rPr lang="el-GR" sz="2000" dirty="0" err="1" smtClean="0"/>
              <a:t>Piaget</a:t>
            </a:r>
            <a:r>
              <a:rPr lang="el-GR" sz="2000" dirty="0" smtClean="0"/>
              <a:t> &amp; </a:t>
            </a:r>
            <a:r>
              <a:rPr lang="el-GR" sz="2000" dirty="0" err="1" smtClean="0"/>
              <a:t>Inhelder</a:t>
            </a:r>
            <a:r>
              <a:rPr lang="el-GR" sz="2000" dirty="0" smtClean="0"/>
              <a:t>, 1969):</a:t>
            </a:r>
            <a:br>
              <a:rPr lang="el-GR" sz="2000" dirty="0" smtClean="0"/>
            </a:br>
            <a:r>
              <a:rPr lang="el-GR" sz="1800" dirty="0" smtClean="0"/>
              <a:t/>
            </a:r>
            <a:br>
              <a:rPr lang="el-GR" sz="1800" dirty="0" smtClean="0"/>
            </a:br>
            <a:r>
              <a:rPr lang="el-GR" sz="1800" b="1" dirty="0" smtClean="0"/>
              <a:t> Στάδια ανάπτυξης του παιδικού σχεδίου</a:t>
            </a:r>
            <a:r>
              <a:rPr lang="el-GR" sz="1800" b="1" i="1" dirty="0" smtClean="0"/>
              <a:t>. </a:t>
            </a:r>
            <a:endParaRPr lang="el-GR" sz="1800" dirty="0"/>
          </a:p>
        </p:txBody>
      </p:sp>
      <p:sp>
        <p:nvSpPr>
          <p:cNvPr id="3" name="2 - Υπότιτλος"/>
          <p:cNvSpPr>
            <a:spLocks noGrp="1"/>
          </p:cNvSpPr>
          <p:nvPr>
            <p:ph type="subTitle" idx="1"/>
          </p:nvPr>
        </p:nvSpPr>
        <p:spPr>
          <a:xfrm>
            <a:off x="357158" y="3214686"/>
            <a:ext cx="3071834" cy="4857784"/>
          </a:xfrm>
        </p:spPr>
        <p:txBody>
          <a:bodyPr>
            <a:normAutofit/>
          </a:bodyPr>
          <a:lstStyle/>
          <a:p>
            <a:pPr algn="l"/>
            <a:r>
              <a:rPr lang="el-GR" sz="1800" b="1" i="1" dirty="0" smtClean="0">
                <a:solidFill>
                  <a:schemeClr val="tx1"/>
                </a:solidFill>
              </a:rPr>
              <a:t>α. </a:t>
            </a:r>
            <a:r>
              <a:rPr lang="el-GR" sz="1800" b="1" i="1" dirty="0" err="1" smtClean="0">
                <a:solidFill>
                  <a:schemeClr val="tx1"/>
                </a:solidFill>
              </a:rPr>
              <a:t>Μουντζουρώµατα</a:t>
            </a:r>
            <a:r>
              <a:rPr lang="el-GR" sz="1800" dirty="0" smtClean="0">
                <a:solidFill>
                  <a:schemeClr val="tx1"/>
                </a:solidFill>
              </a:rPr>
              <a:t> (Από δεκαοχτώ µ</a:t>
            </a:r>
            <a:r>
              <a:rPr lang="el-GR" sz="1800" dirty="0" err="1" smtClean="0">
                <a:solidFill>
                  <a:schemeClr val="tx1"/>
                </a:solidFill>
              </a:rPr>
              <a:t>ηνών</a:t>
            </a:r>
            <a:r>
              <a:rPr lang="el-GR" sz="1800" dirty="0" smtClean="0">
                <a:solidFill>
                  <a:schemeClr val="tx1"/>
                </a:solidFill>
              </a:rPr>
              <a:t> περίπου). </a:t>
            </a:r>
          </a:p>
          <a:p>
            <a:pPr algn="l"/>
            <a:r>
              <a:rPr lang="el-GR" sz="1800" dirty="0" smtClean="0">
                <a:solidFill>
                  <a:schemeClr val="tx1"/>
                </a:solidFill>
              </a:rPr>
              <a:t>Τα παιδιά που έρχονται σε επαφή µε τα εικαστικά υλικά, αρχίζουν να κάνουν διάφορα </a:t>
            </a:r>
            <a:r>
              <a:rPr lang="el-GR" sz="1800" dirty="0" err="1" smtClean="0">
                <a:solidFill>
                  <a:schemeClr val="tx1"/>
                </a:solidFill>
              </a:rPr>
              <a:t>σηµάδια</a:t>
            </a:r>
            <a:r>
              <a:rPr lang="el-GR" sz="1800" dirty="0" smtClean="0">
                <a:solidFill>
                  <a:schemeClr val="tx1"/>
                </a:solidFill>
              </a:rPr>
              <a:t>-µ</a:t>
            </a:r>
            <a:r>
              <a:rPr lang="el-GR" sz="1800" dirty="0" err="1" smtClean="0">
                <a:solidFill>
                  <a:schemeClr val="tx1"/>
                </a:solidFill>
              </a:rPr>
              <a:t>ουντζούρες</a:t>
            </a:r>
            <a:r>
              <a:rPr lang="el-GR" sz="1800" dirty="0" smtClean="0">
                <a:solidFill>
                  <a:schemeClr val="tx1"/>
                </a:solidFill>
              </a:rPr>
              <a:t>, δίχως κάποιον σκοπό αναπαράστασης, παρά ως ένα παιχνίδι άσκησης κινητικής </a:t>
            </a:r>
            <a:r>
              <a:rPr lang="el-GR" sz="1800" dirty="0" err="1" smtClean="0">
                <a:solidFill>
                  <a:schemeClr val="tx1"/>
                </a:solidFill>
              </a:rPr>
              <a:t>ορµής</a:t>
            </a:r>
            <a:r>
              <a:rPr lang="el-GR" sz="1800" dirty="0" smtClean="0">
                <a:solidFill>
                  <a:schemeClr val="tx1"/>
                </a:solidFill>
              </a:rPr>
              <a:t>. </a:t>
            </a:r>
          </a:p>
          <a:p>
            <a:pPr algn="l"/>
            <a:endParaRPr lang="el-GR" sz="1800" dirty="0" smtClean="0">
              <a:solidFill>
                <a:schemeClr val="tx1"/>
              </a:solidFill>
            </a:endParaRPr>
          </a:p>
          <a:p>
            <a:pPr algn="l"/>
            <a:r>
              <a:rPr lang="el-GR" sz="1800" dirty="0" smtClean="0">
                <a:solidFill>
                  <a:schemeClr val="tx1"/>
                </a:solidFill>
              </a:rPr>
              <a:t/>
            </a:r>
            <a:br>
              <a:rPr lang="el-GR" sz="1800" dirty="0" smtClean="0">
                <a:solidFill>
                  <a:schemeClr val="tx1"/>
                </a:solidFill>
              </a:rPr>
            </a:br>
            <a:endParaRPr lang="el-GR" sz="1800" dirty="0">
              <a:solidFill>
                <a:schemeClr val="tx1"/>
              </a:solidFill>
            </a:endParaRPr>
          </a:p>
        </p:txBody>
      </p:sp>
      <p:pic>
        <p:nvPicPr>
          <p:cNvPr id="4" name="3 - Εικόνα" descr="Παιδικό σχέδιο 048.JPG"/>
          <p:cNvPicPr>
            <a:picLocks noChangeAspect="1"/>
          </p:cNvPicPr>
          <p:nvPr/>
        </p:nvPicPr>
        <p:blipFill>
          <a:blip r:embed="rId2" cstate="print"/>
          <a:stretch>
            <a:fillRect/>
          </a:stretch>
        </p:blipFill>
        <p:spPr>
          <a:xfrm>
            <a:off x="3571868" y="3143248"/>
            <a:ext cx="2643206" cy="3524274"/>
          </a:xfrm>
          <a:prstGeom prst="rect">
            <a:avLst/>
          </a:prstGeom>
        </p:spPr>
      </p:pic>
      <p:pic>
        <p:nvPicPr>
          <p:cNvPr id="5" name="4 - Εικόνα" descr="Παιδικό σχέδιο 049.JPG"/>
          <p:cNvPicPr>
            <a:picLocks noChangeAspect="1"/>
          </p:cNvPicPr>
          <p:nvPr/>
        </p:nvPicPr>
        <p:blipFill>
          <a:blip r:embed="rId3" cstate="print"/>
          <a:stretch>
            <a:fillRect/>
          </a:stretch>
        </p:blipFill>
        <p:spPr>
          <a:xfrm>
            <a:off x="6286512" y="3143248"/>
            <a:ext cx="2643206" cy="35242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4757742" cy="3225800"/>
          </a:xfrm>
        </p:spPr>
        <p:txBody>
          <a:bodyPr>
            <a:normAutofit/>
          </a:bodyPr>
          <a:lstStyle/>
          <a:p>
            <a:pPr algn="l"/>
            <a:r>
              <a:rPr lang="el-GR" sz="1800" b="1" i="1" dirty="0" smtClean="0">
                <a:solidFill>
                  <a:schemeClr val="tx1"/>
                </a:solidFill>
              </a:rPr>
              <a:t>β. 	</a:t>
            </a:r>
            <a:r>
              <a:rPr lang="el-GR" sz="2000" b="1" i="1" dirty="0" smtClean="0">
                <a:solidFill>
                  <a:schemeClr val="tx1"/>
                </a:solidFill>
              </a:rPr>
              <a:t>Τυχαίος </a:t>
            </a:r>
            <a:r>
              <a:rPr lang="el-GR" sz="2000" b="1" i="1" dirty="0" err="1" smtClean="0">
                <a:solidFill>
                  <a:schemeClr val="tx1"/>
                </a:solidFill>
              </a:rPr>
              <a:t>ρεαλισµός</a:t>
            </a:r>
            <a:r>
              <a:rPr lang="el-GR" sz="2000" dirty="0" smtClean="0">
                <a:solidFill>
                  <a:schemeClr val="tx1"/>
                </a:solidFill>
              </a:rPr>
              <a:t> (από 2-3 ετών περίπου). Τα παιδιά παρατηρούν τα µ</a:t>
            </a:r>
            <a:r>
              <a:rPr lang="el-GR" sz="2000" dirty="0" err="1" smtClean="0">
                <a:solidFill>
                  <a:schemeClr val="tx1"/>
                </a:solidFill>
              </a:rPr>
              <a:t>ουτζουρώµατά</a:t>
            </a:r>
            <a:r>
              <a:rPr lang="el-GR" sz="2000" dirty="0" smtClean="0">
                <a:solidFill>
                  <a:schemeClr val="tx1"/>
                </a:solidFill>
              </a:rPr>
              <a:t> τους, ανακαλύπτουν τυχαία γραφικά </a:t>
            </a:r>
            <a:r>
              <a:rPr lang="el-GR" sz="2000" dirty="0" err="1" smtClean="0">
                <a:solidFill>
                  <a:schemeClr val="tx1"/>
                </a:solidFill>
              </a:rPr>
              <a:t>σύµβολα</a:t>
            </a:r>
            <a:r>
              <a:rPr lang="el-GR" sz="2000" dirty="0" smtClean="0">
                <a:solidFill>
                  <a:schemeClr val="tx1"/>
                </a:solidFill>
              </a:rPr>
              <a:t> και στη συνέχεια τους αποδίδουν αναπαραστατικό </a:t>
            </a:r>
            <a:r>
              <a:rPr lang="el-GR" sz="2000" dirty="0" err="1" smtClean="0">
                <a:solidFill>
                  <a:schemeClr val="tx1"/>
                </a:solidFill>
              </a:rPr>
              <a:t>νόηµα</a:t>
            </a:r>
            <a:r>
              <a:rPr lang="el-GR" sz="2000" dirty="0" smtClean="0">
                <a:solidFill>
                  <a:schemeClr val="tx1"/>
                </a:solidFill>
              </a:rPr>
              <a:t>.</a:t>
            </a:r>
            <a:br>
              <a:rPr lang="el-GR" sz="2000" dirty="0" smtClean="0">
                <a:solidFill>
                  <a:schemeClr val="tx1"/>
                </a:solidFill>
              </a:rPr>
            </a:br>
            <a:r>
              <a:rPr lang="el-GR" sz="1800" dirty="0" smtClean="0"/>
              <a:t/>
            </a:r>
            <a:br>
              <a:rPr lang="el-GR" sz="1800" dirty="0" smtClean="0"/>
            </a:br>
            <a:endParaRPr lang="el-GR" sz="1800" dirty="0"/>
          </a:p>
        </p:txBody>
      </p:sp>
      <p:pic>
        <p:nvPicPr>
          <p:cNvPr id="3" name="2 - Εικόνα" descr="Παιδικό σχέδιο 052.JPG"/>
          <p:cNvPicPr>
            <a:picLocks noChangeAspect="1"/>
          </p:cNvPicPr>
          <p:nvPr/>
        </p:nvPicPr>
        <p:blipFill>
          <a:blip r:embed="rId2" cstate="print"/>
          <a:stretch>
            <a:fillRect/>
          </a:stretch>
        </p:blipFill>
        <p:spPr>
          <a:xfrm>
            <a:off x="1071538" y="3929066"/>
            <a:ext cx="3619493" cy="2714620"/>
          </a:xfrm>
          <a:prstGeom prst="rect">
            <a:avLst/>
          </a:prstGeom>
        </p:spPr>
      </p:pic>
      <p:pic>
        <p:nvPicPr>
          <p:cNvPr id="4" name="3 - Εικόνα" descr="Παιδικό σχέδιο 053.JPG"/>
          <p:cNvPicPr>
            <a:picLocks noChangeAspect="1"/>
          </p:cNvPicPr>
          <p:nvPr/>
        </p:nvPicPr>
        <p:blipFill>
          <a:blip r:embed="rId3" cstate="print"/>
          <a:stretch>
            <a:fillRect/>
          </a:stretch>
        </p:blipFill>
        <p:spPr>
          <a:xfrm>
            <a:off x="5072066" y="3929066"/>
            <a:ext cx="3643338" cy="2732504"/>
          </a:xfrm>
          <a:prstGeom prst="rect">
            <a:avLst/>
          </a:prstGeom>
        </p:spPr>
      </p:pic>
      <p:pic>
        <p:nvPicPr>
          <p:cNvPr id="5" name="4 - Εικόνα" descr="Παιδικό σχέδιο 046.JPG"/>
          <p:cNvPicPr>
            <a:picLocks noChangeAspect="1"/>
          </p:cNvPicPr>
          <p:nvPr/>
        </p:nvPicPr>
        <p:blipFill>
          <a:blip r:embed="rId4" cstate="print"/>
          <a:stretch>
            <a:fillRect/>
          </a:stretch>
        </p:blipFill>
        <p:spPr>
          <a:xfrm>
            <a:off x="6072198" y="214290"/>
            <a:ext cx="2625329" cy="350043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5214974" cy="6083320"/>
          </a:xfrm>
        </p:spPr>
        <p:txBody>
          <a:bodyPr>
            <a:normAutofit/>
          </a:bodyPr>
          <a:lstStyle/>
          <a:p>
            <a:pPr algn="l"/>
            <a:r>
              <a:rPr lang="el-GR" sz="1800" b="1" i="1" dirty="0" smtClean="0"/>
              <a:t>γ</a:t>
            </a:r>
            <a:r>
              <a:rPr lang="el-GR" sz="2000" b="1" i="1" dirty="0" smtClean="0"/>
              <a:t>.  </a:t>
            </a:r>
            <a:r>
              <a:rPr lang="el-GR" sz="2000" b="1" i="1" dirty="0" err="1" smtClean="0"/>
              <a:t>Αποτυχηµένος</a:t>
            </a:r>
            <a:r>
              <a:rPr lang="el-GR" sz="2000" b="1" i="1" dirty="0" smtClean="0"/>
              <a:t> </a:t>
            </a:r>
            <a:r>
              <a:rPr lang="el-GR" sz="2000" b="1" i="1" dirty="0" err="1"/>
              <a:t>ρεαλισµός</a:t>
            </a:r>
            <a:r>
              <a:rPr lang="el-GR" sz="2000" dirty="0"/>
              <a:t> (3-4 </a:t>
            </a:r>
            <a:r>
              <a:rPr lang="el-GR" sz="2000" dirty="0" smtClean="0"/>
              <a:t>ετών)</a:t>
            </a:r>
            <a:br>
              <a:rPr lang="el-GR" sz="2000" dirty="0" smtClean="0"/>
            </a:br>
            <a:r>
              <a:rPr lang="el-GR" sz="2000" dirty="0" smtClean="0"/>
              <a:t>Το </a:t>
            </a:r>
            <a:r>
              <a:rPr lang="el-GR" sz="2000" dirty="0"/>
              <a:t>παιδί έχει αναπαραστατικές προθέσεις, αλλά </a:t>
            </a:r>
            <a:r>
              <a:rPr lang="el-GR" sz="2000" dirty="0" smtClean="0"/>
              <a:t> λόγω </a:t>
            </a:r>
            <a:r>
              <a:rPr lang="el-GR" sz="2000" dirty="0"/>
              <a:t>συνθετικής ανικανότητας, </a:t>
            </a:r>
            <a:r>
              <a:rPr lang="el-GR" sz="2000" dirty="0" smtClean="0"/>
              <a:t/>
            </a:r>
            <a:br>
              <a:rPr lang="el-GR" sz="2000" dirty="0" smtClean="0"/>
            </a:br>
            <a:r>
              <a:rPr lang="el-GR" sz="2000" dirty="0" smtClean="0"/>
              <a:t>τα </a:t>
            </a:r>
            <a:r>
              <a:rPr lang="el-GR" sz="2000" dirty="0" err="1" smtClean="0"/>
              <a:t>ιχνογραφήµατα</a:t>
            </a:r>
            <a:r>
              <a:rPr lang="el-GR" sz="2000" dirty="0" smtClean="0"/>
              <a:t> χαρακτηρίζονται </a:t>
            </a:r>
            <a:r>
              <a:rPr lang="el-GR" sz="2000" dirty="0"/>
              <a:t>από δυσαναλογίες, είτε γιατί </a:t>
            </a:r>
            <a:r>
              <a:rPr lang="el-GR" sz="2000" dirty="0" smtClean="0"/>
              <a:t>παρατίθενται </a:t>
            </a:r>
            <a:r>
              <a:rPr lang="el-GR" sz="2000" dirty="0"/>
              <a:t>διάφορα στοιχεία, χωρίς </a:t>
            </a:r>
            <a:r>
              <a:rPr lang="el-GR" sz="2000" dirty="0" smtClean="0"/>
              <a:t>να </a:t>
            </a:r>
            <a:r>
              <a:rPr lang="el-GR" sz="2000" dirty="0"/>
              <a:t>συντονίζονται σε ένα </a:t>
            </a:r>
            <a:r>
              <a:rPr lang="el-GR" sz="2000" dirty="0" err="1"/>
              <a:t>συγκροτηµένο</a:t>
            </a:r>
            <a:r>
              <a:rPr lang="el-GR" sz="2000" dirty="0"/>
              <a:t> σύνολο. Στα σχέδιά του </a:t>
            </a:r>
            <a:r>
              <a:rPr lang="el-GR" sz="2000" dirty="0" err="1"/>
              <a:t>εµφανίζονται</a:t>
            </a:r>
            <a:r>
              <a:rPr lang="el-GR" sz="2000" dirty="0"/>
              <a:t> οι υποτυπώδεις µ</a:t>
            </a:r>
            <a:r>
              <a:rPr lang="el-GR" sz="2000" dirty="0" err="1"/>
              <a:t>ορφές</a:t>
            </a:r>
            <a:r>
              <a:rPr lang="el-GR" sz="2000" dirty="0"/>
              <a:t> ανθρώπων, οι </a:t>
            </a:r>
            <a:r>
              <a:rPr lang="el-GR" sz="2000" dirty="0" err="1"/>
              <a:t>αποκαλούµενοι</a:t>
            </a:r>
            <a:r>
              <a:rPr lang="el-GR" sz="2000" dirty="0"/>
              <a:t> «</a:t>
            </a:r>
            <a:r>
              <a:rPr lang="el-GR" sz="2000" i="1" dirty="0"/>
              <a:t>γυρίνοι</a:t>
            </a:r>
            <a:r>
              <a:rPr lang="el-GR" sz="2000" dirty="0"/>
              <a:t>». Κάποιες φορές, το κεφάλι φέρει χαρακτηριστικά που </a:t>
            </a:r>
            <a:r>
              <a:rPr lang="el-GR" sz="2000" dirty="0" err="1"/>
              <a:t>θυµίζουν</a:t>
            </a:r>
            <a:r>
              <a:rPr lang="el-GR" sz="2000" dirty="0"/>
              <a:t> το πρόσωπο του ανθρώπου και σποραδικά έναν αφαλό στο κέντρο. </a:t>
            </a:r>
            <a:r>
              <a:rPr lang="el-GR" sz="2000" dirty="0" err="1"/>
              <a:t>Ακόµη</a:t>
            </a:r>
            <a:r>
              <a:rPr lang="el-GR" sz="2000" dirty="0"/>
              <a:t>, στα σχέδιά του </a:t>
            </a:r>
            <a:r>
              <a:rPr lang="el-GR" sz="2000" dirty="0" err="1"/>
              <a:t>εµφανίζονται</a:t>
            </a:r>
            <a:r>
              <a:rPr lang="el-GR" sz="2000" dirty="0"/>
              <a:t> υποτυπώδεις </a:t>
            </a:r>
            <a:r>
              <a:rPr lang="el-GR" sz="2000" i="1" dirty="0"/>
              <a:t>µ</a:t>
            </a:r>
            <a:r>
              <a:rPr lang="el-GR" sz="2000" i="1" dirty="0" err="1"/>
              <a:t>ορφές</a:t>
            </a:r>
            <a:r>
              <a:rPr lang="el-GR" sz="2000" i="1" dirty="0"/>
              <a:t> ζώων</a:t>
            </a:r>
            <a:r>
              <a:rPr lang="el-GR" sz="2000" dirty="0"/>
              <a:t>, που µ</a:t>
            </a:r>
            <a:r>
              <a:rPr lang="el-GR" sz="2000" dirty="0" err="1"/>
              <a:t>οιάζουν</a:t>
            </a:r>
            <a:r>
              <a:rPr lang="el-GR" sz="2000" dirty="0"/>
              <a:t> µε </a:t>
            </a:r>
            <a:r>
              <a:rPr lang="el-GR" sz="2000" i="1" dirty="0"/>
              <a:t>γυρίνους και έχουν περισσότερα πόδια</a:t>
            </a:r>
            <a:r>
              <a:rPr lang="el-GR" sz="2000" dirty="0"/>
              <a:t>. Επίσης αναπτύσσεται ένα πρότυπο </a:t>
            </a:r>
            <a:r>
              <a:rPr lang="el-GR" sz="2000" i="1" dirty="0"/>
              <a:t>σπιτιών,</a:t>
            </a:r>
            <a:r>
              <a:rPr lang="el-GR" sz="2000" dirty="0"/>
              <a:t> τα οποία ορίζονται από </a:t>
            </a:r>
            <a:r>
              <a:rPr lang="el-GR" sz="2000" i="1" dirty="0"/>
              <a:t>ορθογώνια </a:t>
            </a:r>
            <a:r>
              <a:rPr lang="el-GR" sz="2000" i="1" dirty="0" err="1"/>
              <a:t>σχήµατα</a:t>
            </a:r>
            <a:r>
              <a:rPr lang="el-GR" sz="2000" dirty="0"/>
              <a:t>. </a:t>
            </a:r>
            <a:br>
              <a:rPr lang="el-GR" sz="2000" dirty="0"/>
            </a:br>
            <a:endParaRPr lang="el-GR" sz="2000" dirty="0"/>
          </a:p>
        </p:txBody>
      </p:sp>
      <p:pic>
        <p:nvPicPr>
          <p:cNvPr id="4" name="3 - Εικόνα" descr="Παιδικό σχέδιο 045.JPG"/>
          <p:cNvPicPr>
            <a:picLocks noChangeAspect="1"/>
          </p:cNvPicPr>
          <p:nvPr/>
        </p:nvPicPr>
        <p:blipFill>
          <a:blip r:embed="rId2" cstate="print"/>
          <a:srcRect l="16327" r="10204"/>
          <a:stretch>
            <a:fillRect/>
          </a:stretch>
        </p:blipFill>
        <p:spPr>
          <a:xfrm>
            <a:off x="6072198" y="428604"/>
            <a:ext cx="2857520" cy="2839661"/>
          </a:xfrm>
          <a:prstGeom prst="rect">
            <a:avLst/>
          </a:prstGeom>
        </p:spPr>
      </p:pic>
      <p:pic>
        <p:nvPicPr>
          <p:cNvPr id="5" name="4 - Εικόνα" descr="Παιδικό σχέδιο 054.JPG"/>
          <p:cNvPicPr>
            <a:picLocks noChangeAspect="1"/>
          </p:cNvPicPr>
          <p:nvPr/>
        </p:nvPicPr>
        <p:blipFill>
          <a:blip r:embed="rId3" cstate="print"/>
          <a:srcRect l="16848" r="16304"/>
          <a:stretch>
            <a:fillRect/>
          </a:stretch>
        </p:blipFill>
        <p:spPr>
          <a:xfrm>
            <a:off x="6215042" y="3571876"/>
            <a:ext cx="2928958" cy="328612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5614998" cy="6369072"/>
          </a:xfrm>
        </p:spPr>
        <p:txBody>
          <a:bodyPr>
            <a:normAutofit/>
          </a:bodyPr>
          <a:lstStyle/>
          <a:p>
            <a:pPr algn="l"/>
            <a:r>
              <a:rPr lang="el-GR" sz="2000" b="1" i="1" dirty="0" smtClean="0"/>
              <a:t>δ. </a:t>
            </a:r>
            <a:r>
              <a:rPr lang="el-GR" sz="2000" b="1" i="1" dirty="0" err="1" smtClean="0"/>
              <a:t>∆ιανοητικός</a:t>
            </a:r>
            <a:r>
              <a:rPr lang="el-GR" sz="2000" b="1" i="1" dirty="0" smtClean="0"/>
              <a:t> </a:t>
            </a:r>
            <a:r>
              <a:rPr lang="el-GR" sz="2000" b="1" i="1" dirty="0" err="1" smtClean="0"/>
              <a:t>ρεαλισµός</a:t>
            </a:r>
            <a:r>
              <a:rPr lang="el-GR" sz="2000" dirty="0" smtClean="0"/>
              <a:t>(4-8 ετών ).</a:t>
            </a:r>
            <a:br>
              <a:rPr lang="el-GR" sz="2000" dirty="0" smtClean="0"/>
            </a:br>
            <a:r>
              <a:rPr lang="el-GR" sz="2000" dirty="0" smtClean="0"/>
              <a:t> Στο στάδιο αυτό τα παιδιά (κατά τον </a:t>
            </a:r>
            <a:r>
              <a:rPr lang="el-GR" sz="2000" dirty="0" err="1" smtClean="0"/>
              <a:t>Luquet</a:t>
            </a:r>
            <a:r>
              <a:rPr lang="el-GR" sz="2000" dirty="0" smtClean="0"/>
              <a:t>) βασίζονται σε ένα </a:t>
            </a:r>
            <a:r>
              <a:rPr lang="el-GR" sz="2000" i="1" dirty="0" smtClean="0"/>
              <a:t>εσωτερικό </a:t>
            </a:r>
            <a:r>
              <a:rPr lang="el-GR" sz="2000" b="1" i="1" dirty="0" smtClean="0"/>
              <a:t>νοητικό µ</a:t>
            </a:r>
            <a:r>
              <a:rPr lang="el-GR" sz="2000" b="1" i="1" dirty="0" err="1" smtClean="0"/>
              <a:t>οντέλο</a:t>
            </a:r>
            <a:r>
              <a:rPr lang="el-GR" sz="2000" b="1" dirty="0" smtClean="0"/>
              <a:t> </a:t>
            </a:r>
            <a:r>
              <a:rPr lang="el-GR" sz="2000" dirty="0" smtClean="0"/>
              <a:t>ή (κατά τον </a:t>
            </a:r>
            <a:r>
              <a:rPr lang="el-GR" sz="2000" dirty="0" err="1" smtClean="0"/>
              <a:t>Piaget</a:t>
            </a:r>
            <a:r>
              <a:rPr lang="el-GR" sz="2000" dirty="0" smtClean="0"/>
              <a:t>) επηρεάζονται από τα </a:t>
            </a:r>
            <a:r>
              <a:rPr lang="el-GR" sz="2000" i="1" dirty="0" smtClean="0"/>
              <a:t>εσωτερικά πρότυπα</a:t>
            </a:r>
            <a:r>
              <a:rPr lang="el-GR" sz="2000" dirty="0" smtClean="0"/>
              <a:t> ή τις </a:t>
            </a:r>
            <a:r>
              <a:rPr lang="el-GR" sz="2000" i="1" dirty="0" smtClean="0"/>
              <a:t>νοερές εικόνες</a:t>
            </a:r>
            <a:r>
              <a:rPr lang="el-GR" sz="2000" dirty="0" smtClean="0"/>
              <a:t>, και αυτό έχει ως </a:t>
            </a:r>
            <a:r>
              <a:rPr lang="el-GR" sz="2000" dirty="0" err="1" smtClean="0"/>
              <a:t>αποτέλεσµα</a:t>
            </a:r>
            <a:r>
              <a:rPr lang="el-GR" sz="2000" dirty="0" smtClean="0"/>
              <a:t> να ιχνογραφούν δίχως να παρατηρούν τα </a:t>
            </a:r>
            <a:r>
              <a:rPr lang="el-GR" sz="2000" dirty="0" err="1" smtClean="0"/>
              <a:t>αντικείµενα</a:t>
            </a:r>
            <a:r>
              <a:rPr lang="el-GR" sz="2000" dirty="0" smtClean="0"/>
              <a:t> ή να συνθέτουν </a:t>
            </a:r>
            <a:r>
              <a:rPr lang="el-GR" sz="2000" dirty="0" err="1" smtClean="0"/>
              <a:t>λεπτοµέρειες</a:t>
            </a:r>
            <a:r>
              <a:rPr lang="el-GR" sz="2000" dirty="0" smtClean="0"/>
              <a:t> και να σχεδιάζουν αυτό που γνωρίζουν για το </a:t>
            </a:r>
            <a:r>
              <a:rPr lang="el-GR" sz="2000" dirty="0" err="1" smtClean="0"/>
              <a:t>αντικείµενο</a:t>
            </a:r>
            <a:r>
              <a:rPr lang="el-GR" sz="2000" dirty="0" smtClean="0"/>
              <a:t>. Οι ανθρώπινες µ</a:t>
            </a:r>
            <a:r>
              <a:rPr lang="el-GR" sz="2000" dirty="0" err="1" smtClean="0"/>
              <a:t>ορφές</a:t>
            </a:r>
            <a:r>
              <a:rPr lang="el-GR" sz="2000" dirty="0" smtClean="0"/>
              <a:t> σχεδιάζονται µε </a:t>
            </a:r>
            <a:r>
              <a:rPr lang="el-GR" sz="2000" b="1" dirty="0" smtClean="0"/>
              <a:t>κεφάλι, </a:t>
            </a:r>
            <a:r>
              <a:rPr lang="el-GR" sz="2000" b="1" dirty="0" err="1" smtClean="0"/>
              <a:t>κορµό</a:t>
            </a:r>
            <a:r>
              <a:rPr lang="el-GR" sz="2000" b="1" dirty="0" smtClean="0"/>
              <a:t> και περισσότερες </a:t>
            </a:r>
            <a:r>
              <a:rPr lang="el-GR" sz="2000" b="1" dirty="0" err="1" smtClean="0"/>
              <a:t>λεπτοµέρειες</a:t>
            </a:r>
            <a:r>
              <a:rPr lang="el-GR" sz="2000" b="1" dirty="0" smtClean="0"/>
              <a:t>, </a:t>
            </a:r>
            <a:r>
              <a:rPr lang="el-GR" sz="2000" dirty="0" smtClean="0"/>
              <a:t>τοποθετούνται πάνω σε µια </a:t>
            </a:r>
            <a:r>
              <a:rPr lang="el-GR" sz="2000" b="1" dirty="0" err="1" smtClean="0"/>
              <a:t>γραµµή</a:t>
            </a:r>
            <a:r>
              <a:rPr lang="el-GR" sz="2000" b="1" dirty="0" smtClean="0"/>
              <a:t>-</a:t>
            </a:r>
            <a:r>
              <a:rPr lang="el-GR" sz="2000" b="1" i="1" dirty="0" smtClean="0"/>
              <a:t>έδαφο</a:t>
            </a:r>
            <a:r>
              <a:rPr lang="el-GR" sz="2000" dirty="0" smtClean="0"/>
              <a:t>ς, όπως και σε µια </a:t>
            </a:r>
            <a:r>
              <a:rPr lang="el-GR" sz="2000" dirty="0" err="1" smtClean="0"/>
              <a:t>ακόµη</a:t>
            </a:r>
            <a:r>
              <a:rPr lang="el-GR" sz="2000" dirty="0" smtClean="0"/>
              <a:t>, τη </a:t>
            </a:r>
            <a:r>
              <a:rPr lang="el-GR" sz="2000" dirty="0" err="1" smtClean="0"/>
              <a:t>γραµµή</a:t>
            </a:r>
            <a:r>
              <a:rPr lang="el-GR" sz="2000" dirty="0" smtClean="0"/>
              <a:t> του </a:t>
            </a:r>
            <a:r>
              <a:rPr lang="el-GR" sz="2000" i="1" dirty="0" smtClean="0"/>
              <a:t>ορίζοντα</a:t>
            </a:r>
            <a:r>
              <a:rPr lang="el-GR" sz="2000" dirty="0" smtClean="0"/>
              <a:t>. Επίσης, οι µ</a:t>
            </a:r>
            <a:r>
              <a:rPr lang="el-GR" sz="2000" dirty="0" err="1" smtClean="0"/>
              <a:t>ορφές</a:t>
            </a:r>
            <a:r>
              <a:rPr lang="el-GR" sz="2000" dirty="0" smtClean="0"/>
              <a:t> </a:t>
            </a:r>
            <a:r>
              <a:rPr lang="el-GR" sz="2000" dirty="0" err="1" smtClean="0"/>
              <a:t>εµφανίζουν</a:t>
            </a:r>
            <a:r>
              <a:rPr lang="el-GR" sz="2000" dirty="0" smtClean="0"/>
              <a:t> στοιχεία </a:t>
            </a:r>
            <a:r>
              <a:rPr lang="el-GR" sz="2000" i="1" dirty="0" smtClean="0"/>
              <a:t>διαφάνειας</a:t>
            </a:r>
            <a:r>
              <a:rPr lang="el-GR" sz="2000" dirty="0" smtClean="0"/>
              <a:t> ή </a:t>
            </a:r>
            <a:r>
              <a:rPr lang="el-GR" sz="2000" i="1" dirty="0" smtClean="0"/>
              <a:t>ακτινογραφίας</a:t>
            </a:r>
            <a:r>
              <a:rPr lang="el-GR" sz="2000" dirty="0" smtClean="0"/>
              <a:t>. Επιπλέον, παρατηρείται η </a:t>
            </a:r>
            <a:r>
              <a:rPr lang="el-GR" sz="2000" b="1" dirty="0" smtClean="0"/>
              <a:t>υπερβολή στο µ</a:t>
            </a:r>
            <a:r>
              <a:rPr lang="el-GR" sz="2000" b="1" dirty="0" err="1" smtClean="0"/>
              <a:t>έγεθος</a:t>
            </a:r>
            <a:r>
              <a:rPr lang="el-GR" sz="2000" b="1" dirty="0" smtClean="0"/>
              <a:t> κάποιων µ</a:t>
            </a:r>
            <a:r>
              <a:rPr lang="el-GR" sz="2000" b="1" dirty="0" err="1" smtClean="0"/>
              <a:t>ορφών</a:t>
            </a:r>
            <a:r>
              <a:rPr lang="el-GR" sz="2000" b="1" dirty="0" smtClean="0"/>
              <a:t> </a:t>
            </a:r>
            <a:r>
              <a:rPr lang="el-GR" sz="2000" dirty="0" smtClean="0"/>
              <a:t>ή ο </a:t>
            </a:r>
            <a:r>
              <a:rPr lang="el-GR" sz="2000" dirty="0" err="1" smtClean="0"/>
              <a:t>τονισµός</a:t>
            </a:r>
            <a:r>
              <a:rPr lang="el-GR" sz="2000" dirty="0" smtClean="0"/>
              <a:t> κάποιων στοιχείων µ</a:t>
            </a:r>
            <a:r>
              <a:rPr lang="el-GR" sz="2000" dirty="0" err="1" smtClean="0"/>
              <a:t>ιας</a:t>
            </a:r>
            <a:r>
              <a:rPr lang="el-GR" sz="2000" dirty="0" smtClean="0"/>
              <a:t> µ</a:t>
            </a:r>
            <a:r>
              <a:rPr lang="el-GR" sz="2000" dirty="0" err="1" smtClean="0"/>
              <a:t>ορφής</a:t>
            </a:r>
            <a:r>
              <a:rPr lang="el-GR" sz="2000" dirty="0" smtClean="0"/>
              <a:t> ως </a:t>
            </a:r>
            <a:r>
              <a:rPr lang="el-GR" sz="2000" dirty="0" err="1" smtClean="0"/>
              <a:t>επισήµανση</a:t>
            </a:r>
            <a:r>
              <a:rPr lang="el-GR" sz="2000" dirty="0" smtClean="0"/>
              <a:t> στον θεατή ή ως έκφραση</a:t>
            </a:r>
            <a:r>
              <a:rPr lang="en-US" sz="2000" dirty="0" smtClean="0"/>
              <a:t> </a:t>
            </a:r>
            <a:r>
              <a:rPr lang="el-GR" sz="2000" dirty="0" smtClean="0"/>
              <a:t>µ</a:t>
            </a:r>
            <a:r>
              <a:rPr lang="el-GR" sz="2000" dirty="0" err="1" smtClean="0"/>
              <a:t>ιας</a:t>
            </a:r>
            <a:r>
              <a:rPr lang="el-GR" sz="2000" dirty="0" smtClean="0"/>
              <a:t> </a:t>
            </a:r>
            <a:r>
              <a:rPr lang="el-GR" sz="2000" dirty="0" err="1" smtClean="0"/>
              <a:t>εµπειρίας</a:t>
            </a:r>
            <a:r>
              <a:rPr lang="el-GR" sz="2000" dirty="0" smtClean="0"/>
              <a:t>. Τέλος, το παιδί µ</a:t>
            </a:r>
            <a:r>
              <a:rPr lang="el-GR" sz="2000" dirty="0" err="1" smtClean="0"/>
              <a:t>πορεί</a:t>
            </a:r>
            <a:r>
              <a:rPr lang="el-GR" sz="2000" dirty="0" smtClean="0"/>
              <a:t> να παραλείψει </a:t>
            </a:r>
            <a:r>
              <a:rPr lang="el-GR" sz="2000" dirty="0" err="1" smtClean="0"/>
              <a:t>λεπτοµέρειες</a:t>
            </a:r>
            <a:r>
              <a:rPr lang="el-GR" sz="2000" dirty="0" smtClean="0"/>
              <a:t>, οι οποίες δεν έχουν </a:t>
            </a:r>
            <a:r>
              <a:rPr lang="el-GR" sz="2000" dirty="0" err="1" smtClean="0"/>
              <a:t>σηµασία</a:t>
            </a:r>
            <a:r>
              <a:rPr lang="el-GR" sz="2000" dirty="0" smtClean="0"/>
              <a:t>.</a:t>
            </a:r>
            <a:r>
              <a:rPr lang="el-GR" sz="1800" dirty="0" smtClean="0"/>
              <a:t/>
            </a:r>
            <a:br>
              <a:rPr lang="el-GR" sz="1800" dirty="0" smtClean="0"/>
            </a:br>
            <a:endParaRPr lang="el-GR" sz="1800" dirty="0"/>
          </a:p>
        </p:txBody>
      </p:sp>
      <p:pic>
        <p:nvPicPr>
          <p:cNvPr id="3" name="2 - Εικόνα" descr="Παιδικό σχέδιο 047.JPG"/>
          <p:cNvPicPr>
            <a:picLocks noChangeAspect="1"/>
          </p:cNvPicPr>
          <p:nvPr/>
        </p:nvPicPr>
        <p:blipFill>
          <a:blip r:embed="rId2" cstate="print"/>
          <a:stretch>
            <a:fillRect/>
          </a:stretch>
        </p:blipFill>
        <p:spPr>
          <a:xfrm>
            <a:off x="6429388" y="214290"/>
            <a:ext cx="2500312" cy="3333749"/>
          </a:xfrm>
          <a:prstGeom prst="rect">
            <a:avLst/>
          </a:prstGeom>
        </p:spPr>
      </p:pic>
      <p:pic>
        <p:nvPicPr>
          <p:cNvPr id="4" name="3 - Εικόνα" descr="Παιδικό σχέδιο 051.JPG"/>
          <p:cNvPicPr>
            <a:picLocks noChangeAspect="1"/>
          </p:cNvPicPr>
          <p:nvPr/>
        </p:nvPicPr>
        <p:blipFill>
          <a:blip r:embed="rId3" cstate="print"/>
          <a:srcRect t="17950" b="17093"/>
          <a:stretch>
            <a:fillRect/>
          </a:stretch>
        </p:blipFill>
        <p:spPr>
          <a:xfrm>
            <a:off x="6357918" y="5500678"/>
            <a:ext cx="2786082" cy="1357322"/>
          </a:xfrm>
          <a:prstGeom prst="rect">
            <a:avLst/>
          </a:prstGeom>
        </p:spPr>
      </p:pic>
      <p:pic>
        <p:nvPicPr>
          <p:cNvPr id="5" name="4 - Εικόνα" descr="Παιδικό σχέδιο 056.JPG"/>
          <p:cNvPicPr>
            <a:picLocks noChangeAspect="1"/>
          </p:cNvPicPr>
          <p:nvPr/>
        </p:nvPicPr>
        <p:blipFill>
          <a:blip r:embed="rId4" cstate="print"/>
          <a:srcRect l="16072" r="16963"/>
          <a:stretch>
            <a:fillRect/>
          </a:stretch>
        </p:blipFill>
        <p:spPr>
          <a:xfrm>
            <a:off x="7143768" y="3714752"/>
            <a:ext cx="1357322" cy="152018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357166"/>
            <a:ext cx="5286412" cy="439718"/>
          </a:xfrm>
        </p:spPr>
        <p:txBody>
          <a:bodyPr>
            <a:normAutofit/>
          </a:bodyPr>
          <a:lstStyle/>
          <a:p>
            <a:r>
              <a:rPr lang="el-GR" sz="2000" b="1" dirty="0" smtClean="0"/>
              <a:t>Οκτάμηνη εξέλιξη παιδικού σχεδίου </a:t>
            </a:r>
            <a:endParaRPr lang="el-GR" sz="2000" b="1" dirty="0"/>
          </a:p>
        </p:txBody>
      </p:sp>
      <p:pic>
        <p:nvPicPr>
          <p:cNvPr id="10" name="9 - Εικόνα" descr="new-4.jpg"/>
          <p:cNvPicPr>
            <a:picLocks noChangeAspect="1"/>
          </p:cNvPicPr>
          <p:nvPr/>
        </p:nvPicPr>
        <p:blipFill>
          <a:blip r:embed="rId2" cstate="print"/>
          <a:stretch>
            <a:fillRect/>
          </a:stretch>
        </p:blipFill>
        <p:spPr>
          <a:xfrm>
            <a:off x="285720" y="857231"/>
            <a:ext cx="3571900" cy="5935081"/>
          </a:xfrm>
          <a:prstGeom prst="rect">
            <a:avLst/>
          </a:prstGeom>
        </p:spPr>
      </p:pic>
      <p:pic>
        <p:nvPicPr>
          <p:cNvPr id="5" name="4 - Εικόνα" descr="new-1.jpg"/>
          <p:cNvPicPr>
            <a:picLocks noChangeAspect="1"/>
          </p:cNvPicPr>
          <p:nvPr/>
        </p:nvPicPr>
        <p:blipFill>
          <a:blip r:embed="rId3" cstate="print"/>
          <a:stretch>
            <a:fillRect/>
          </a:stretch>
        </p:blipFill>
        <p:spPr>
          <a:xfrm>
            <a:off x="4357686" y="1142984"/>
            <a:ext cx="4317307" cy="53578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new-3.jpg"/>
          <p:cNvPicPr>
            <a:picLocks noChangeAspect="1"/>
          </p:cNvPicPr>
          <p:nvPr/>
        </p:nvPicPr>
        <p:blipFill>
          <a:blip r:embed="rId2" cstate="print"/>
          <a:stretch>
            <a:fillRect/>
          </a:stretch>
        </p:blipFill>
        <p:spPr>
          <a:xfrm>
            <a:off x="214282" y="1428736"/>
            <a:ext cx="4087970" cy="4857784"/>
          </a:xfrm>
          <a:prstGeom prst="rect">
            <a:avLst/>
          </a:prstGeom>
        </p:spPr>
      </p:pic>
      <p:pic>
        <p:nvPicPr>
          <p:cNvPr id="4" name="3 - Εικόνα" descr="new-2.jpg"/>
          <p:cNvPicPr>
            <a:picLocks noChangeAspect="1"/>
          </p:cNvPicPr>
          <p:nvPr/>
        </p:nvPicPr>
        <p:blipFill>
          <a:blip r:embed="rId3" cstate="print"/>
          <a:stretch>
            <a:fillRect/>
          </a:stretch>
        </p:blipFill>
        <p:spPr>
          <a:xfrm>
            <a:off x="5072066" y="571480"/>
            <a:ext cx="3643338" cy="5954867"/>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1181</TotalTime>
  <Words>470</Words>
  <Application>Microsoft Office PowerPoint</Application>
  <PresentationFormat>Προβολή στην οθόνη (4:3)</PresentationFormat>
  <Paragraphs>115</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Πανεπιστήμιο Θεσσαλίας Παιδαγωγικό Τμήμα Προσχολικής Εκπαίδευσης    Τίτλος Μαθήματος: Εικαστική Παιδαγωγική Είδος Μαθήματος:  Υποχρεωτικό  (Υ) Κωδικός μαθήματος (ΚΤ0101)  Εξάμηνο:  1ο και 2ο  Μονάδες ECTS:  6   Διδάσκων: Μαγουλιώτης Απόστολος, amagouliotis@uth.gr  </vt:lpstr>
      <vt:lpstr>ΤΟ ΤΕΛΕΥΤΑΙΟ ΑΝΑΛΥΤΙΚΟ ΠΡΟΓΡΑΜΜΑ ΣΠΟΥΔΩΝ ΤΟΥ ΝΗΠΙΑΓΩΓΕΙΟΥ  ΔΙΑΘΕΜΑΤΙΚΟ ΕΝΙΑΙΟ ΠΛΑΙΣΙΟ ΠΡΟΓΡΑΜΜΑΤΩΝ ΣΠΟΥΔΩΝ  (∆.Ε.Π.Π.Σ)   και ΑΝΑΛΥΤΙΚΑ ΠΡΟΓΡΑΜΜΑΤΑ ΣΠΟΥΔΩΝ  (Α.Π.Σ)  Το ∆.Ε.Π.Π.Σ. και Α.Π.Σ. θέτει ως σκοπό να βοηθήσει τα μικρά παιδιά να αναπτυχθούν Σωµατικά, Συναισθηµατικά, Νοητικά και Κοινωνικά και στοχεύει:  ✓ Να διακρίνουν την οµορφιά στη φύση, στο περιβάλλον και στα έργα τέχνης.  ✓ Να αναπτύξουν το ενδιαφέρον για την εικαστική δηµιουργία και την επιθυµία να συµµετέχουν σε καλλιτεχνικές δραστηριότητες.  ✓ Να µάθουν να παρατηρούν, να πειραµατίζονται µε διάφορα υλικά και τεχνικές, να ερευνούν και να χρησιµοποιούν τις εµπειρίες και τις ιδέες τους ως στοιχείο δηµιουργίας και έκφρασης.  ✓ Να ανακαλύψουν ότι η τέχνη είναι µέσο έκφρασης και επικοινωνίας µεταξύ των ανθρώπων και να χρησιµοποιούν την τέχνη σε συνδυασµό µε άλλες δραστηριότητες του προγράµµατος. </vt:lpstr>
      <vt:lpstr>Η τέχνη του σχεδίου – η βάση όλων των τεχνών  Ο όρος σχέδιο &gt; το σχέδιος-σχεδία-σχέδιο  και σηµαίνει «πλησίον, κοντινός-πρόχειρος, αυτοσχέδιος, προσωρινός», Το «schedium» σηµαίνει «γραµµική απεικόνιση, αποτύπωση»  συγχρ. σηµ. «σκίτσο, απεικόνιση» (σηµασιολ. δάνειο από το ιταλ. schizzo «πρόχειρο σχέδιο») και το επίρρηµα σχεδόν «πλησίον, περίπου». Χαρακτηρίζεται: -ως πρώτη εικαστική έκφραση, -ως πρώτο έναυσµα σύνθεσης των σηµείων, γραµµών, όγκων,  -ως πρωταρχικές σκέψεις που ακολουθούνται από λεπτοµέρειες,  -ως προσπάθειες να αποδοθεί µια µορφή, -ως ακατάπαυστες και αναρίθµητες γραµµικές προσπάθειες επίτευξης της επιθυµητής µορφής, -ως θεµέλιο για τις άλλες τέχνες (έχοντας, όµως, το ίδιο και µια αυτάρκεια). Υλοποιείται µε τη χρήση λιγοστών υλικών (π.χ. µολύβι και χαρτί). Αναπαριστά πραγµατικούς, φανταστικούς και καινούργιους κόσµους.    Το σχέδιο χαρακτηρίζει ως «γραµµική τέχνη», η οποία αποµονώνει και τονίζει την ύπαρξη των αντικειµένων  ή γιατί εκφράζει τον κόσµο σαν ένα σύνολο από γραµµές ή αναζητά το περίγραµµα, έλκεται από τα όρια των αντικειµένων.  Το σχέδιο είναι το µέσο µε το οποίο σκεπτόµαστε, είναι το «µεταφορικό µέσο» µε το οποίο όλες οι φυσικές απαιτήσεις του ανθρώπου εκφράζονται ως νοητικές ανάγκες. -</vt:lpstr>
      <vt:lpstr>ΓΝΩΡΙΜΙΑ  ΜΕ  ΤΟ  ΠΑΙΔΙ  - ΤΟ ΠΑΙΔΙΚΟ ΣΧΕΔΙΟ   Από τα τέλη του 19ου αιώνα (Burt, 1921· Goodenough, 1926· Lowenfeld, 1947) ασχολούνται με τα σχέδια των παιδιών .  Ειδικά οι έρευνες του Luquet (1913, 1927), ταξινοµούν  το παιδικό σχέδιο σε πέντε στάδια ανάπτυξης, στήριξε τις θεωρίες του ο Piaget (Piaget &amp; Inhelder, 1969):   Στάδια ανάπτυξης του παιδικού σχεδίου. </vt:lpstr>
      <vt:lpstr>β.  Τυχαίος ρεαλισµός (από 2-3 ετών περίπου). Τα παιδιά παρατηρούν τα µουτζουρώµατά τους, ανακαλύπτουν τυχαία γραφικά σύµβολα και στη συνέχεια τους αποδίδουν αναπαραστατικό νόηµα.  </vt:lpstr>
      <vt:lpstr>γ.  Αποτυχηµένος ρεαλισµός (3-4 ετών) Το παιδί έχει αναπαραστατικές προθέσεις, αλλά  λόγω συνθετικής ανικανότητας,  τα ιχνογραφήµατα χαρακτηρίζονται από δυσαναλογίες, είτε γιατί παρατίθενται διάφορα στοιχεία, χωρίς να συντονίζονται σε ένα συγκροτηµένο σύνολο. Στα σχέδιά του εµφανίζονται οι υποτυπώδεις µορφές ανθρώπων, οι αποκαλούµενοι «γυρίνοι». Κάποιες φορές, το κεφάλι φέρει χαρακτηριστικά που θυµίζουν το πρόσωπο του ανθρώπου και σποραδικά έναν αφαλό στο κέντρο. Ακόµη, στα σχέδιά του εµφανίζονται υποτυπώδεις µορφές ζώων, που µοιάζουν µε γυρίνους και έχουν περισσότερα πόδια. Επίσης αναπτύσσεται ένα πρότυπο σπιτιών, τα οποία ορίζονται από ορθογώνια σχήµατα.  </vt:lpstr>
      <vt:lpstr>δ. ∆ιανοητικός ρεαλισµός(4-8 ετών ).  Στο στάδιο αυτό τα παιδιά (κατά τον Luquet) βασίζονται σε ένα εσωτερικό νοητικό µοντέλο ή (κατά τον Piaget) επηρεάζονται από τα εσωτερικά πρότυπα ή τις νοερές εικόνες, και αυτό έχει ως αποτέλεσµα να ιχνογραφούν δίχως να παρατηρούν τα αντικείµενα ή να συνθέτουν λεπτοµέρειες και να σχεδιάζουν αυτό που γνωρίζουν για το αντικείµενο. Οι ανθρώπινες µορφές σχεδιάζονται µε κεφάλι, κορµό και περισσότερες λεπτοµέρειες, τοποθετούνται πάνω σε µια γραµµή-έδαφος, όπως και σε µια ακόµη, τη γραµµή του ορίζοντα. Επίσης, οι µορφές εµφανίζουν στοιχεία διαφάνειας ή ακτινογραφίας. Επιπλέον, παρατηρείται η υπερβολή στο µέγεθος κάποιων µορφών ή ο τονισµός κάποιων στοιχείων µιας µορφής ως επισήµανση στον θεατή ή ως έκφραση µιας εµπειρίας. Τέλος, το παιδί µπορεί να παραλείψει λεπτοµέρειες, οι οποίες δεν έχουν σηµασία. </vt:lpstr>
      <vt:lpstr>Οκτάμηνη εξέλιξη παιδικού σχεδίου </vt:lpstr>
      <vt:lpstr>Διαφάνεια 9</vt:lpstr>
      <vt:lpstr>ε. Οπτικός ρεαλισµός  (8 ετών έως την εφηβεία).  Είναι το στάδιο κατά το οποίο τα παιδιά σχεδιάζουν αυτό που βλέπουν, εµφανίζουν στοιχεία της προοπτικής από µια συγκεκριµένη οπτική γωνία και επιδιώκουν απεικονίσεις µε αναλογίες.  Ακόµη, τα σχέδιά τους επηρεάζονται από τις γελοιογραφίες ή τα κόµικς και µερικά από τα παιδιά αρχίζουν να αναπτύσσουν το προσωπικό τους στυλ. Τα παιδιά πολλές φορές εκφράζονται αρνητικά για τα σχεδιαστικά τους αποτελέσµατα ή δεν ασχολούνται µε τέτοιες δραστηριότητες, γιατί θεωρούν ότι είναι ανίκανα να πετύχουν τα καλύτερα αποτελέσµατα (Τόµας &amp; Σιλκ, 1990).</vt:lpstr>
      <vt:lpstr>Οι σχεδιαστικές ικανότητες από την εφηβική ηλικία και µετά   Οι έφηβοι παραµελούν το σχέδιο ή  το αντικαθιστούν µε τον λόγο ως αυτοέκφραση (Arnheim).  Γιατί: ➢    Οι απαιτήσεις του οπτικού ρεαλισµού στα έργα τους το κάνουν λιγότερο ικανοποιητικό μέσο.  ➢    Ορισµένοι έφηβοι αναπτύσσουν ένα δικό τους προσωπικό τρόπο σχεδίασης και φιλοδοξούν                   σχεδιάζοντας µορφές µε εξωπραγµατικά χρώµατα.  ➢    Η αρνητική αυτογνωσία, η αυτοκριτική, τους καθιστά να αισθάνονται αρνητικά στη σχεδιαστική                ικανότητα (Dweck).   Η ανάπτυξη της σχεδιαστικής ικανότητας των εφήβων χρειάζεται εξάσκηση, εκτίµηση για τις προσπάθειές του, ενθάρρυνση, ενώ όταν δεν τους προσφέρεται η ανάλογη εκπαίδευση, αυτοί αυτοεκπαιδεύονται αναπτύσσοντας τη δική τους φαντασία, δηµιουργώντας χαρακτήρες και καρικατούρες. Όμως, η αυτοεκπαίδευση δεν µπορεί να αναπτύξει τις σχεδιαστικές ικανότητες,  προκειµένου να αυξηθεί το ρεπερτόριο τεχνικών ή η καλλιτεχνική συνείδηση του νέου (Wilson &amp; Wilson, 1977).  Ορισµένοι έφηβοι, που δεν έχουν εικαστικές εµπειρίες, σχεδιάζουν σαν να βρίσκονται σε ένα από τα προηγούµενα στάδια. Αλλά, όταν παρακινούνται και τους προσφέρονται ευκαιρίες, αναπτύσσουν ή βελτιώνουν τις εικαστικές τους δεξιότητες και δηµιουργούν πραγµατικά εντυπωσιακά, φροντισµένα και δηµιουργικά έργα, τόσο σε ύφος, όσο και σε περιεχόµενο (Malchiodi, 1998). Επίσης, κάποιοι νέοι σχεδιάζουν καλύτερα µε καρικατούρες, στις οποίες υπερτονίζουν κάποια χαρακτηριστικά σε βάρος του οπτικού ρεαλισµού (Freeman, 1980· Τόµας &amp; Σιλκ, 1997).  </vt:lpstr>
      <vt:lpstr>ΕΡΩΤΗΜΑΤΑ 1.Τι κάνουμε, για εμάς και τα παιδιά; 2.Ποια μέθοδο θα χρησιμοποιήσουμε για να γίνουμε ικανότεροι, εμείς και τα παιδιά; 2.Μήπως πρέπει να εξετάσουμε κάποια σημεία, όρους,  χρήσεις, ρόλους και αλλά για να πληροφορηθούμε γενικά  τι είναι ΕΙΚΑΣΤΙΚΕΣ ΤΕΧΝΕΣ μέσω της ΠΑΙΔΑΓΩΓΙΚΗΣ διαδικασίας;</vt:lpstr>
      <vt:lpstr>Διαφάνεια 13</vt:lpstr>
      <vt:lpstr>Διαφάνεια 14</vt:lpstr>
      <vt:lpstr>Διαφάνεια 15</vt:lpstr>
      <vt:lpstr>ΠΑΙΔΑΓΩΓΙΚΗ  Ο όρος «Παιδαγωγική» - παιδαγωγός και   «άγει», εποπτεύει και καθοδηγεί το παιδί στην επίτευξη ενός συγκεκριµένου σκοπού.  Η παιδαγωγική είναι επιστήµη, πραγµατεύεται  το σκοπό,  τις αρχές και  τις µεθόδους της ορθής αγωγής του παιδιού ή του ενήλικα </vt:lpstr>
      <vt:lpstr>Περιγραφή του μαθήματος – σκοπός και στόχοι:  Σκοπός του μαθήματος είναι η διερεύνηση και ανάπτυξη παραγόντων σχεδιασμού- Εικαστικών δραστηριοτήτων στο χώρο της εκπαίδευσης.  Στοχεύει:  α) στην ανάπτυξη της παρατηρητικότητας και της φαντασίας, ως βασικοί παράγοντες της εικαστικής δημιουργίας,  β) στην θεωρητική και στην πρακτική εικαστική κατάρτιση των φοιτητών και  γ) στην οργάνωση δραστηριοτήτων της εικαστικής δημιουργίας στην προσχολική ηλικία.   Ειδικά παρουσιάζεται εικαστικό εποπτικό υλικό, για ενημέρωση και ως κίνητρα ενεργοποίησης της παρατήρησης και της φαντασίας.  Επίσης χρησιμοποιούνται υλικά της τέχνης του σχεδίου και των κατασκευών, για κατανόηση των μορφικών εικαστικών στοιχείων.  Οι φοιτητές καθοδηγούνται σε συμβολικές, ρεαλιστικές και συναισθηματικές εικαστικές αναπαραστάσεις. Διερευνούνται, αξιολογούνται και κρίνονται οι αξίες της φύσης και των εικαστικών τεχνών ως στοιχείων απαραίτητων στη ζωή των ανθρώπων.   Όλες οι συναντήσεις, ολοκληρώνονται  με εφαρμογές και αξιολογήσεις διδακτικών δραστηριοτήτων και στρατηγικών για συγκεκριμένα παραδείγματα εννοιών και φαινομένων της εικαστικής δημιουργίας.</vt:lpstr>
      <vt:lpstr>Διαφάνεια 18</vt:lpstr>
      <vt:lpstr>Διαφάνεια 19</vt:lpstr>
      <vt:lpstr>Διαφάνεια 20</vt:lpstr>
      <vt:lpstr>Διδακτέα - εξεταστέα ύλη   EΙΣΑΓΩΓΗ ΚΕΦΑΛΑΙΟ 1ο: Οι φοιτητές εκφράζονται  ΚΕΦΑΛΑΙΟ 2ο: Οι εκπαιδευτικοί µιλούν  ΚΕΦΑΛΑΙΟ 3ο: Τα παιδιά µιλούν για τα εικαστικά έργα τους ΚΕΦΑΛΑΙΟ 4ο: Κατευθυνόµενη εικαστική δράση  ΚΕΦΑΛΑΙΟ 5ο: Ελεύθερη Εικαστική δράση  ΚΕΦΑΛΑΙΟ 6ο: Προσωπική και την Κοινωνική Ανάπτυξη ΚΕΦΑΛΑΙΟ 7ο: Οι Φυσικές Επιστήµες και τα Μαθηµατικά  ΚΕΦΑΛΑΙΟ 8ο: Γλώσσα ΚΕΦΑΛΑΙΟ 9ο: Περιβάλλον και Αειφόρος Ανάπτυξη  ΚΕΦΑΛΑΙΟ 10ο: Τεχνολογία Πληροφοριών &amp; Επικοινωνίας  ΚΕΦΑΛΑΙΟ 11ο: Οι άλλες Τέχνες  ΚΕΦΑΛΑΙΟ 12ο: Φυσική Αγωγή                                                                                        ΚΑΛΕΣ ΣΠΟΥΔΕΣ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Πανεπιστήμιο Θεσσαλίας Παιδαγωγικό Τμήμα Προσχολικής Εκπαίδευσης    Τίτλος Μαθήματος: Εικαστική Παιδαγωγική Είδος Μαθήματος:  Υποχρεωτικό   Κωδικός μαθήματος (ΚΤ0101)  Εξάμηνο:  1ο και 2ο  Μονάδες ECTS:  6   Διδάσκων: Μαγουλιώτης Απόστολος, amagouliotis@uth.gr</dc:title>
  <dc:creator>user</dc:creator>
  <cp:lastModifiedBy>user</cp:lastModifiedBy>
  <cp:revision>50</cp:revision>
  <dcterms:created xsi:type="dcterms:W3CDTF">2015-02-09T10:39:02Z</dcterms:created>
  <dcterms:modified xsi:type="dcterms:W3CDTF">2017-09-28T09:18:20Z</dcterms:modified>
</cp:coreProperties>
</file>