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2" r:id="rId3"/>
    <p:sldId id="267" r:id="rId4"/>
    <p:sldId id="263" r:id="rId5"/>
    <p:sldId id="268" r:id="rId6"/>
    <p:sldId id="279" r:id="rId7"/>
    <p:sldId id="271" r:id="rId8"/>
    <p:sldId id="280" r:id="rId9"/>
    <p:sldId id="269" r:id="rId10"/>
    <p:sldId id="272" r:id="rId11"/>
    <p:sldId id="274" r:id="rId12"/>
    <p:sldId id="27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4C4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1" d="100"/>
          <a:sy n="71" d="100"/>
        </p:scale>
        <p:origin x="-48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52C1E1-B3E5-4695-9C47-719A273B7345}"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FACD51-52F9-41F4-B50D-91FBE358A2B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52C1E1-B3E5-4695-9C47-719A273B7345}"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FACD51-52F9-41F4-B50D-91FBE358A2B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52C1E1-B3E5-4695-9C47-719A273B7345}"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FACD51-52F9-41F4-B50D-91FBE358A2B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52C1E1-B3E5-4695-9C47-719A273B7345}"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FACD51-52F9-41F4-B50D-91FBE358A2B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52C1E1-B3E5-4695-9C47-719A273B7345}"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FACD51-52F9-41F4-B50D-91FBE358A2B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52C1E1-B3E5-4695-9C47-719A273B7345}"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FACD51-52F9-41F4-B50D-91FBE358A2B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52C1E1-B3E5-4695-9C47-719A273B7345}" type="datetimeFigureOut">
              <a:rPr lang="en-US" smtClean="0"/>
              <a:pPr/>
              <a:t>12/11/2014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FACD51-52F9-41F4-B50D-91FBE358A2B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52C1E1-B3E5-4695-9C47-719A273B7345}" type="datetimeFigureOut">
              <a:rPr lang="en-US" smtClean="0"/>
              <a:pPr/>
              <a:t>12/11/2014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FACD51-52F9-41F4-B50D-91FBE358A2B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52C1E1-B3E5-4695-9C47-719A273B7345}" type="datetimeFigureOut">
              <a:rPr lang="en-US" smtClean="0"/>
              <a:pPr/>
              <a:t>12/11/2014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FACD51-52F9-41F4-B50D-91FBE358A2B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52C1E1-B3E5-4695-9C47-719A273B7345}"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FACD51-52F9-41F4-B50D-91FBE358A2B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52C1E1-B3E5-4695-9C47-719A273B7345}"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FACD51-52F9-41F4-B50D-91FBE358A2B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52C1E1-B3E5-4695-9C47-719A273B7345}" type="datetimeFigureOut">
              <a:rPr lang="en-US" smtClean="0"/>
              <a:pPr/>
              <a:t>12/11/2014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FACD51-52F9-41F4-B50D-91FBE358A2B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762000"/>
          </a:xfrm>
          <a:solidFill>
            <a:srgbClr val="00B0F0"/>
          </a:solidFill>
        </p:spPr>
        <p:txBody>
          <a:bodyPr>
            <a:normAutofit fontScale="90000"/>
          </a:bodyPr>
          <a:lstStyle/>
          <a:p>
            <a:pPr lvl="0" algn="l"/>
            <a:r>
              <a:rPr lang="en-US" sz="2700" u="sng" dirty="0" smtClean="0"/>
              <a:t/>
            </a:r>
            <a:br>
              <a:rPr lang="en-US" sz="2700" u="sng" dirty="0" smtClean="0"/>
            </a:br>
            <a:r>
              <a:rPr lang="el-GR" sz="2700" u="sng" dirty="0" smtClean="0"/>
              <a:t/>
            </a:r>
            <a:br>
              <a:rPr lang="el-GR" sz="2700" u="sng" dirty="0" smtClean="0"/>
            </a:br>
            <a:r>
              <a:rPr lang="el-GR" sz="2700" u="sng" dirty="0" smtClean="0"/>
              <a:t>Ε</a:t>
            </a:r>
            <a:r>
              <a:rPr lang="el-GR" sz="2200" u="sng" dirty="0" smtClean="0"/>
              <a:t>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DEMs)</a:t>
            </a:r>
            <a:r>
              <a:rPr lang="en-US" dirty="0" smtClean="0"/>
              <a:t/>
            </a:r>
            <a:br>
              <a:rPr lang="en-US" dirty="0" smtClean="0"/>
            </a:br>
            <a:endParaRPr lang="en-US" dirty="0"/>
          </a:p>
        </p:txBody>
      </p:sp>
      <p:sp>
        <p:nvSpPr>
          <p:cNvPr id="3" name="Content Placeholder 2"/>
          <p:cNvSpPr>
            <a:spLocks noGrp="1"/>
          </p:cNvSpPr>
          <p:nvPr>
            <p:ph idx="1"/>
          </p:nvPr>
        </p:nvSpPr>
        <p:spPr>
          <a:xfrm>
            <a:off x="457200" y="990600"/>
            <a:ext cx="7543800" cy="5334000"/>
          </a:xfrm>
          <a:noFill/>
        </p:spPr>
        <p:txBody>
          <a:bodyPr>
            <a:normAutofit/>
          </a:bodyPr>
          <a:lstStyle/>
          <a:p>
            <a:r>
              <a:rPr lang="el-GR" sz="1600" dirty="0" smtClean="0">
                <a:solidFill>
                  <a:srgbClr val="000000"/>
                </a:solidFill>
              </a:rPr>
              <a:t>Η κατασκευή ψηφιακών υψομετρικών μοντέλων (</a:t>
            </a:r>
            <a:r>
              <a:rPr lang="en-US" sz="1600" dirty="0" smtClean="0">
                <a:solidFill>
                  <a:srgbClr val="000000"/>
                </a:solidFill>
              </a:rPr>
              <a:t>Digital Elevation Models)</a:t>
            </a:r>
            <a:r>
              <a:rPr lang="el-GR" sz="1600" dirty="0">
                <a:solidFill>
                  <a:srgbClr val="000000"/>
                </a:solidFill>
              </a:rPr>
              <a:t> </a:t>
            </a:r>
            <a:r>
              <a:rPr lang="el-GR" sz="1600" dirty="0" smtClean="0">
                <a:solidFill>
                  <a:srgbClr val="000000"/>
                </a:solidFill>
              </a:rPr>
              <a:t>βασίζεται σε υψομετρικά δεδομένα (όπως είναι οι ισοϋψείς και τα τριγωνομετρικά σημεία αλλά και σημεία που μπορεί να έχουμε πάρει με </a:t>
            </a:r>
            <a:r>
              <a:rPr lang="en-US" sz="1600" dirty="0" smtClean="0">
                <a:solidFill>
                  <a:srgbClr val="000000"/>
                </a:solidFill>
              </a:rPr>
              <a:t>DGPS</a:t>
            </a:r>
            <a:r>
              <a:rPr lang="el-GR" sz="1600" dirty="0" smtClean="0">
                <a:solidFill>
                  <a:srgbClr val="000000"/>
                </a:solidFill>
              </a:rPr>
              <a:t>)</a:t>
            </a:r>
            <a:endParaRPr lang="en-US" sz="1600" dirty="0" smtClean="0">
              <a:solidFill>
                <a:srgbClr val="000000"/>
              </a:solidFill>
            </a:endParaRPr>
          </a:p>
          <a:p>
            <a:r>
              <a:rPr lang="el-GR" sz="1600" dirty="0" smtClean="0">
                <a:solidFill>
                  <a:srgbClr val="000000"/>
                </a:solidFill>
              </a:rPr>
              <a:t>Τα </a:t>
            </a:r>
            <a:r>
              <a:rPr lang="en-US" sz="1600" dirty="0" smtClean="0">
                <a:solidFill>
                  <a:srgbClr val="000000"/>
                </a:solidFill>
              </a:rPr>
              <a:t>DEM </a:t>
            </a:r>
            <a:r>
              <a:rPr lang="el-GR" sz="1600" dirty="0" smtClean="0">
                <a:solidFill>
                  <a:srgbClr val="000000"/>
                </a:solidFill>
              </a:rPr>
              <a:t>είναι κατά βάση πλεγματικά (</a:t>
            </a:r>
            <a:r>
              <a:rPr lang="en-US" sz="1600" dirty="0" smtClean="0">
                <a:solidFill>
                  <a:srgbClr val="000000"/>
                </a:solidFill>
              </a:rPr>
              <a:t>raster) </a:t>
            </a:r>
            <a:r>
              <a:rPr lang="el-GR" sz="1600" dirty="0" smtClean="0">
                <a:solidFill>
                  <a:srgbClr val="000000"/>
                </a:solidFill>
              </a:rPr>
              <a:t>αρχεία ή δίκτυο ακανόνιστων τριγώνων (</a:t>
            </a:r>
            <a:r>
              <a:rPr lang="en-US" sz="1600" dirty="0" smtClean="0">
                <a:solidFill>
                  <a:srgbClr val="000000"/>
                </a:solidFill>
              </a:rPr>
              <a:t>TIN). </a:t>
            </a:r>
            <a:endParaRPr lang="el-GR" sz="1600" dirty="0" smtClean="0">
              <a:solidFill>
                <a:srgbClr val="000000"/>
              </a:solidFill>
            </a:endParaRPr>
          </a:p>
          <a:p>
            <a:r>
              <a:rPr lang="el-GR" sz="1600" dirty="0" smtClean="0">
                <a:solidFill>
                  <a:srgbClr val="000000"/>
                </a:solidFill>
              </a:rPr>
              <a:t>Στόχος είναι τα φηψιακά υψομετρικά μοντέλα να είναι όσο ακριβέστερα γίνεται έτσι ώστε να μπορούν να είναι αξιόπιστη βάση για διάφορες χωρικές αναλύσεις και μοντέλα εδάφους (όπως ο υπολογισμός κλίσης και προσανατολισμού, σκίασης, διαδρομής ελάχιστου κόστους κλπ.)</a:t>
            </a:r>
            <a:endParaRPr lang="en-US" sz="1600" dirty="0" smtClean="0">
              <a:solidFill>
                <a:srgbClr val="000000"/>
              </a:solidFill>
            </a:endParaRPr>
          </a:p>
          <a:p>
            <a:r>
              <a:rPr lang="el-GR" sz="1600" dirty="0" smtClean="0">
                <a:solidFill>
                  <a:srgbClr val="000000"/>
                </a:solidFill>
              </a:rPr>
              <a:t>Για την παραγωγή μιας συνεχούς επιφάνειας βάσει συγκεκριμένων σημείων (λίγων ή πολλών) με γνωστές τιμές, χρησιμοποιούνται διάφοροι τύποι παρεμβολών (</a:t>
            </a:r>
            <a:r>
              <a:rPr lang="en-US" sz="1600" dirty="0" smtClean="0">
                <a:solidFill>
                  <a:srgbClr val="000000"/>
                </a:solidFill>
              </a:rPr>
              <a:t>interpolation). </a:t>
            </a:r>
          </a:p>
          <a:p>
            <a:r>
              <a:rPr lang="el-GR" sz="1600" dirty="0" smtClean="0">
                <a:solidFill>
                  <a:srgbClr val="000000"/>
                </a:solidFill>
              </a:rPr>
              <a:t>Ξεχωρίζουμε 2 βασικές κατηγορίες παρεμβολών, αυτές που βασίζονται σε προκαθορισμένες (</a:t>
            </a:r>
            <a:r>
              <a:rPr lang="en-US" sz="1600" dirty="0" smtClean="0">
                <a:solidFill>
                  <a:srgbClr val="000000"/>
                </a:solidFill>
              </a:rPr>
              <a:t>deterministic)</a:t>
            </a:r>
            <a:r>
              <a:rPr lang="el-GR" sz="1600" dirty="0" smtClean="0">
                <a:solidFill>
                  <a:srgbClr val="000000"/>
                </a:solidFill>
              </a:rPr>
              <a:t> μεθόδους, και αυτές που βασίζονται σε γεω-στατιστικές μεθόδους. </a:t>
            </a:r>
            <a:endParaRPr lang="en-US" sz="1600" dirty="0" smtClean="0">
              <a:solidFill>
                <a:srgbClr val="000000"/>
              </a:solidFill>
            </a:endParaRPr>
          </a:p>
          <a:p>
            <a:r>
              <a:rPr lang="el-GR" sz="1600" dirty="0" smtClean="0">
                <a:solidFill>
                  <a:srgbClr val="000000"/>
                </a:solidFill>
              </a:rPr>
              <a:t>Στις </a:t>
            </a:r>
            <a:r>
              <a:rPr lang="en-US" sz="1600" dirty="0" smtClean="0">
                <a:solidFill>
                  <a:srgbClr val="000000"/>
                </a:solidFill>
              </a:rPr>
              <a:t>deterministic</a:t>
            </a:r>
            <a:r>
              <a:rPr lang="el-GR" sz="1600" dirty="0" smtClean="0">
                <a:solidFill>
                  <a:srgbClr val="000000"/>
                </a:solidFill>
              </a:rPr>
              <a:t> μεθόδους συμπεριλαμβάνονται α) η μέθοδος των σταθμισμένων αντιστρόφων αποστάσεων (</a:t>
            </a:r>
            <a:r>
              <a:rPr lang="en-US" sz="1600" dirty="0" smtClean="0">
                <a:solidFill>
                  <a:srgbClr val="000000"/>
                </a:solidFill>
              </a:rPr>
              <a:t>inverse distance weighted </a:t>
            </a:r>
            <a:r>
              <a:rPr lang="el-GR" sz="1600" dirty="0" smtClean="0">
                <a:solidFill>
                  <a:srgbClr val="000000"/>
                </a:solidFill>
              </a:rPr>
              <a:t>-</a:t>
            </a:r>
            <a:r>
              <a:rPr lang="en-US" sz="1600" dirty="0" smtClean="0">
                <a:solidFill>
                  <a:srgbClr val="000000"/>
                </a:solidFill>
              </a:rPr>
              <a:t>IDW), </a:t>
            </a:r>
            <a:r>
              <a:rPr lang="el-GR" sz="1600" dirty="0" smtClean="0">
                <a:solidFill>
                  <a:srgbClr val="000000"/>
                </a:solidFill>
              </a:rPr>
              <a:t>β) η μέθοδος του φυσικού γείτονα </a:t>
            </a:r>
            <a:r>
              <a:rPr lang="en-US" sz="1600" dirty="0" smtClean="0">
                <a:solidFill>
                  <a:srgbClr val="000000"/>
                </a:solidFill>
              </a:rPr>
              <a:t>(natural</a:t>
            </a:r>
            <a:r>
              <a:rPr lang="el-GR" sz="1600" dirty="0">
                <a:solidFill>
                  <a:srgbClr val="000000"/>
                </a:solidFill>
              </a:rPr>
              <a:t> </a:t>
            </a:r>
            <a:r>
              <a:rPr lang="en-US" sz="1600" dirty="0" smtClean="0">
                <a:solidFill>
                  <a:srgbClr val="000000"/>
                </a:solidFill>
              </a:rPr>
              <a:t>neighbor), </a:t>
            </a:r>
            <a:r>
              <a:rPr lang="el-GR" sz="1600" dirty="0" smtClean="0">
                <a:solidFill>
                  <a:srgbClr val="000000"/>
                </a:solidFill>
              </a:rPr>
              <a:t>γ) η ανάλυση τάσεων επιφανείας (</a:t>
            </a:r>
            <a:r>
              <a:rPr lang="en-US" sz="1600" dirty="0" smtClean="0">
                <a:solidFill>
                  <a:srgbClr val="000000"/>
                </a:solidFill>
              </a:rPr>
              <a:t>trend</a:t>
            </a:r>
            <a:r>
              <a:rPr lang="el-GR" sz="1600" dirty="0" smtClean="0">
                <a:solidFill>
                  <a:srgbClr val="000000"/>
                </a:solidFill>
              </a:rPr>
              <a:t> </a:t>
            </a:r>
            <a:r>
              <a:rPr lang="en-US" sz="1600" dirty="0" smtClean="0">
                <a:solidFill>
                  <a:srgbClr val="000000"/>
                </a:solidFill>
              </a:rPr>
              <a:t>surface analysis) </a:t>
            </a:r>
            <a:r>
              <a:rPr lang="el-GR" sz="1600" dirty="0" smtClean="0">
                <a:solidFill>
                  <a:srgbClr val="000000"/>
                </a:solidFill>
              </a:rPr>
              <a:t>και δ) η παρεμβολή καμπύλης </a:t>
            </a:r>
            <a:r>
              <a:rPr lang="en-US" sz="1600" dirty="0" err="1" smtClean="0">
                <a:solidFill>
                  <a:srgbClr val="000000"/>
                </a:solidFill>
              </a:rPr>
              <a:t>spline</a:t>
            </a:r>
            <a:r>
              <a:rPr lang="en-US" sz="1600" dirty="0" smtClean="0">
                <a:solidFill>
                  <a:srgbClr val="000000"/>
                </a:solidFill>
              </a:rPr>
              <a:t>, </a:t>
            </a:r>
            <a:r>
              <a:rPr lang="el-GR" sz="1600" dirty="0" smtClean="0">
                <a:solidFill>
                  <a:srgbClr val="000000"/>
                </a:solidFill>
              </a:rPr>
              <a:t>ενώ στις γεωστατιστικές η μέθοδος βέλτιστης παρεμβολής </a:t>
            </a:r>
            <a:r>
              <a:rPr lang="en-US" sz="1600" dirty="0" err="1" smtClean="0">
                <a:solidFill>
                  <a:srgbClr val="000000"/>
                </a:solidFill>
              </a:rPr>
              <a:t>kriging</a:t>
            </a:r>
            <a:r>
              <a:rPr lang="en-US" sz="1600" dirty="0" smtClean="0">
                <a:solidFill>
                  <a:srgbClr val="000000"/>
                </a:solidFill>
              </a:rPr>
              <a:t>.</a:t>
            </a:r>
            <a:endParaRPr lang="el-GR" sz="1600" dirty="0" smtClean="0">
              <a:solidFill>
                <a:srgbClr val="000000"/>
              </a:solidFill>
            </a:endParaRPr>
          </a:p>
          <a:p>
            <a:endParaRPr lang="el-GR" sz="1600" dirty="0" smtClean="0"/>
          </a:p>
          <a:p>
            <a:endParaRPr lang="el-GR" sz="16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162800" cy="838200"/>
          </a:xfrm>
          <a:solidFill>
            <a:srgbClr val="00B0F0"/>
          </a:solidFill>
        </p:spPr>
        <p:txBody>
          <a:bodyPr>
            <a:normAutofit fontScale="90000"/>
          </a:bodyPr>
          <a:lstStyle/>
          <a:p>
            <a:pPr lvl="0" algn="l"/>
            <a:r>
              <a:rPr lang="en-US" sz="2700" u="sng" dirty="0" smtClean="0"/>
              <a:t/>
            </a:r>
            <a:br>
              <a:rPr lang="en-US" sz="2700" u="sng" dirty="0" smtClean="0"/>
            </a:br>
            <a:r>
              <a:rPr lang="el-GR" sz="2200" u="sng" dirty="0" smtClean="0"/>
              <a:t>Εφαρμογές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562600"/>
          </a:xfrm>
        </p:spPr>
        <p:txBody>
          <a:bodyPr>
            <a:noAutofit/>
          </a:bodyPr>
          <a:lstStyle/>
          <a:p>
            <a:r>
              <a:rPr lang="el-GR" sz="1600" dirty="0" smtClean="0"/>
              <a:t>Στο Α</a:t>
            </a:r>
            <a:r>
              <a:rPr lang="en-US" sz="1600" dirty="0" err="1" smtClean="0"/>
              <a:t>rcGIS</a:t>
            </a:r>
            <a:r>
              <a:rPr lang="en-US" sz="1600" dirty="0" smtClean="0"/>
              <a:t>, </a:t>
            </a:r>
            <a:r>
              <a:rPr lang="el-GR" sz="1600" dirty="0" smtClean="0"/>
              <a:t>το </a:t>
            </a:r>
            <a:r>
              <a:rPr lang="en-US" sz="1600" dirty="0" err="1" smtClean="0"/>
              <a:t>ArcGlobe</a:t>
            </a:r>
            <a:r>
              <a:rPr lang="en-US" sz="1600" dirty="0" smtClean="0"/>
              <a:t> </a:t>
            </a:r>
            <a:r>
              <a:rPr lang="el-GR" sz="1600" dirty="0" smtClean="0"/>
              <a:t>και το </a:t>
            </a:r>
            <a:r>
              <a:rPr lang="en-US" sz="1600" dirty="0" err="1" smtClean="0"/>
              <a:t>ArcScene</a:t>
            </a:r>
            <a:r>
              <a:rPr lang="en-US" sz="1600" dirty="0" smtClean="0"/>
              <a:t> </a:t>
            </a:r>
            <a:r>
              <a:rPr lang="el-GR" sz="1600" dirty="0" smtClean="0"/>
              <a:t>μας επιτρέπουν να λειτουργήσουμε σε τρισδιάστατο περιβάλλον. Το </a:t>
            </a:r>
            <a:r>
              <a:rPr lang="en-US" sz="1600" dirty="0" err="1" smtClean="0"/>
              <a:t>ArcGlobe</a:t>
            </a:r>
            <a:r>
              <a:rPr lang="en-US" sz="1600" dirty="0" smtClean="0"/>
              <a:t> </a:t>
            </a:r>
            <a:r>
              <a:rPr lang="el-GR" sz="1600" dirty="0" smtClean="0"/>
              <a:t>μας επιτρέπει να δούμε τα γεωαναφερμένα δεδομένα μας στην επιφάνεια της γης. </a:t>
            </a:r>
            <a:r>
              <a:rPr lang="en-US" sz="1600" dirty="0" smtClean="0"/>
              <a:t>To </a:t>
            </a:r>
            <a:r>
              <a:rPr lang="el-GR" sz="1600" dirty="0" smtClean="0"/>
              <a:t>Α</a:t>
            </a:r>
            <a:r>
              <a:rPr lang="en-US" sz="1600" dirty="0" err="1" smtClean="0"/>
              <a:t>rcScene</a:t>
            </a:r>
            <a:r>
              <a:rPr lang="en-US" sz="1600" dirty="0" smtClean="0"/>
              <a:t> </a:t>
            </a:r>
            <a:r>
              <a:rPr lang="el-GR" sz="1600" dirty="0" smtClean="0"/>
              <a:t>μας παρέχει τη δυνατότητα να δούμε τα δεδομένα μας τρισδιάστατα. Το </a:t>
            </a:r>
            <a:r>
              <a:rPr lang="en-US" sz="1600" dirty="0" err="1" smtClean="0"/>
              <a:t>ArcScene</a:t>
            </a:r>
            <a:r>
              <a:rPr lang="en-US" sz="1600" dirty="0" smtClean="0"/>
              <a:t> </a:t>
            </a:r>
            <a:r>
              <a:rPr lang="el-GR" sz="1600" dirty="0" smtClean="0"/>
              <a:t>είναι απόλυτα ενταγμένο στη γεωπεξεργασία και μέσω αυτού μπορούμε να κάνουμε διάφορες χωρικές αναλύσεις (όπως να υπολογίσουμε τη σκίαση του εδάφους ή τη θέαση).</a:t>
            </a:r>
            <a:endParaRPr lang="en-US" sz="1600" dirty="0" smtClean="0"/>
          </a:p>
          <a:p>
            <a:r>
              <a:rPr lang="en-US" sz="1600" dirty="0" smtClean="0"/>
              <a:t>To </a:t>
            </a:r>
            <a:r>
              <a:rPr lang="en-US" sz="1600" dirty="0" err="1" smtClean="0"/>
              <a:t>ArcGlobe</a:t>
            </a:r>
            <a:r>
              <a:rPr lang="en-US" sz="1600" dirty="0" smtClean="0"/>
              <a:t> </a:t>
            </a:r>
            <a:r>
              <a:rPr lang="el-GR" sz="1600" dirty="0" smtClean="0"/>
              <a:t>ενδείκνυται για περιπτώσεις όπου θέλουμε να οπτικοποιήσουμε τα γεωγραφικά δεδομένα μας σε επίπεδο υψηλίου, ενώ το </a:t>
            </a:r>
            <a:r>
              <a:rPr lang="en-US" sz="1600" dirty="0" err="1" smtClean="0"/>
              <a:t>ArcScene</a:t>
            </a:r>
            <a:r>
              <a:rPr lang="en-US" sz="1600" dirty="0" smtClean="0"/>
              <a:t> </a:t>
            </a:r>
            <a:r>
              <a:rPr lang="el-GR" sz="1600" dirty="0" smtClean="0"/>
              <a:t>είναι καταλληλότερο για τρισδιάστατη απεικόνιση περιορισμένων περιοχών. </a:t>
            </a:r>
          </a:p>
          <a:p>
            <a:r>
              <a:rPr lang="el-GR" sz="1600" dirty="0" smtClean="0"/>
              <a:t>Ο τρισδιάστατος χάρτης χρησιμοποιεί 3 τύπους δεδομένων</a:t>
            </a:r>
            <a:r>
              <a:rPr lang="en-US" sz="1600" dirty="0" smtClean="0"/>
              <a:t>:</a:t>
            </a:r>
          </a:p>
          <a:p>
            <a:pPr>
              <a:buNone/>
            </a:pPr>
            <a:r>
              <a:rPr lang="en-US" sz="1600" dirty="0" smtClean="0"/>
              <a:t> 	-  feature data (</a:t>
            </a:r>
            <a:r>
              <a:rPr lang="el-GR" sz="1600" dirty="0" smtClean="0"/>
              <a:t>όπως είναι τα </a:t>
            </a:r>
            <a:r>
              <a:rPr lang="en-US" sz="1600" dirty="0" err="1" smtClean="0"/>
              <a:t>shapefiles</a:t>
            </a:r>
            <a:r>
              <a:rPr lang="en-US" sz="1600" dirty="0" smtClean="0"/>
              <a:t>),</a:t>
            </a:r>
            <a:r>
              <a:rPr lang="el-GR" sz="1600" dirty="0" smtClean="0"/>
              <a:t>που μπορούν να είναι</a:t>
            </a:r>
            <a:r>
              <a:rPr lang="en-US" sz="1600" dirty="0" smtClean="0"/>
              <a:t> floating </a:t>
            </a:r>
            <a:r>
              <a:rPr lang="el-GR" sz="1600" dirty="0" smtClean="0"/>
              <a:t>ή </a:t>
            </a:r>
            <a:r>
              <a:rPr lang="en-US" sz="1600" dirty="0" smtClean="0"/>
              <a:t>draped layers</a:t>
            </a:r>
          </a:p>
          <a:p>
            <a:pPr>
              <a:buNone/>
            </a:pPr>
            <a:r>
              <a:rPr lang="en-US" sz="1600" dirty="0" smtClean="0"/>
              <a:t>	-  </a:t>
            </a:r>
            <a:r>
              <a:rPr lang="el-GR" sz="1600" dirty="0" smtClean="0"/>
              <a:t>εικόνες και πλεγματικά αρχεία (όπως είναι οι αεροφωτογραφίες και τα </a:t>
            </a:r>
            <a:r>
              <a:rPr lang="en-US" sz="1600" dirty="0" smtClean="0"/>
              <a:t>DEMs). </a:t>
            </a:r>
            <a:r>
              <a:rPr lang="el-GR" sz="1600" dirty="0" smtClean="0"/>
              <a:t>Οι εικόνες επίσης μπορεί να είναι </a:t>
            </a:r>
            <a:r>
              <a:rPr lang="en-US" sz="1600" dirty="0" smtClean="0"/>
              <a:t>floating </a:t>
            </a:r>
            <a:r>
              <a:rPr lang="el-GR" sz="1600" dirty="0" smtClean="0"/>
              <a:t>ή </a:t>
            </a:r>
            <a:r>
              <a:rPr lang="en-US" sz="1600" dirty="0" smtClean="0"/>
              <a:t>draped layers</a:t>
            </a:r>
          </a:p>
          <a:p>
            <a:pPr>
              <a:buNone/>
            </a:pPr>
            <a:r>
              <a:rPr lang="en-US" sz="1600" dirty="0" smtClean="0"/>
              <a:t>	- </a:t>
            </a:r>
            <a:r>
              <a:rPr lang="el-GR" sz="1600" dirty="0" smtClean="0"/>
              <a:t> υψομετρικά δεδομένα (</a:t>
            </a:r>
            <a:r>
              <a:rPr lang="en-US" sz="1600" dirty="0" smtClean="0"/>
              <a:t>elevation data </a:t>
            </a:r>
            <a:r>
              <a:rPr lang="el-GR" sz="1600" dirty="0" smtClean="0"/>
              <a:t>όπως είναι τα </a:t>
            </a:r>
            <a:r>
              <a:rPr lang="en-US" sz="1600" dirty="0" smtClean="0"/>
              <a:t>TIN)</a:t>
            </a:r>
            <a:endParaRPr lang="el-GR" sz="1600" dirty="0" smtClean="0"/>
          </a:p>
          <a:p>
            <a:r>
              <a:rPr lang="el-GR" sz="1600" dirty="0" smtClean="0"/>
              <a:t>Στο τρισδιάστατο περιβάλλον έχουμε 3 τύπους </a:t>
            </a:r>
            <a:r>
              <a:rPr lang="en-US" sz="1600" dirty="0" smtClean="0"/>
              <a:t>layers: </a:t>
            </a:r>
            <a:endParaRPr lang="el-GR" sz="1600" dirty="0" smtClean="0"/>
          </a:p>
          <a:p>
            <a:pPr>
              <a:buNone/>
            </a:pPr>
            <a:r>
              <a:rPr lang="el-GR" sz="1600" dirty="0" smtClean="0"/>
              <a:t>	- τα </a:t>
            </a:r>
            <a:r>
              <a:rPr lang="en-US" sz="1600" dirty="0" smtClean="0"/>
              <a:t>floating layers </a:t>
            </a:r>
            <a:r>
              <a:rPr lang="el-GR" sz="1600" dirty="0" smtClean="0"/>
              <a:t>που στη γεωμετρία τους περιέχουν τιμές </a:t>
            </a:r>
            <a:r>
              <a:rPr lang="en-US" sz="1600" dirty="0" smtClean="0"/>
              <a:t>z</a:t>
            </a:r>
            <a:endParaRPr lang="el-GR" sz="1600" dirty="0" smtClean="0"/>
          </a:p>
          <a:p>
            <a:pPr>
              <a:buNone/>
            </a:pPr>
            <a:r>
              <a:rPr lang="el-GR" sz="1600" dirty="0" smtClean="0"/>
              <a:t>	- τα </a:t>
            </a:r>
            <a:r>
              <a:rPr lang="en-US" sz="1600" dirty="0" smtClean="0"/>
              <a:t>draped layers </a:t>
            </a:r>
            <a:r>
              <a:rPr lang="el-GR" sz="1600" dirty="0" smtClean="0"/>
              <a:t>που παίρνουν τη τιμή </a:t>
            </a:r>
            <a:r>
              <a:rPr lang="en-US" sz="1600" dirty="0" smtClean="0"/>
              <a:t>z </a:t>
            </a:r>
            <a:r>
              <a:rPr lang="el-GR" sz="1600" dirty="0" smtClean="0"/>
              <a:t>από την επιφάνεια όπου τοποθετούνται (βάσει </a:t>
            </a:r>
            <a:r>
              <a:rPr lang="en-US" sz="1600" dirty="0" smtClean="0"/>
              <a:t>x, y </a:t>
            </a:r>
            <a:r>
              <a:rPr lang="el-GR" sz="1600" dirty="0" smtClean="0"/>
              <a:t>συντεταγμένων)</a:t>
            </a:r>
          </a:p>
          <a:p>
            <a:pPr>
              <a:buNone/>
            </a:pPr>
            <a:r>
              <a:rPr lang="el-GR" sz="1600" dirty="0" smtClean="0"/>
              <a:t>	- τα </a:t>
            </a:r>
            <a:r>
              <a:rPr lang="en-US" sz="1600" dirty="0" smtClean="0"/>
              <a:t>elevation layers </a:t>
            </a:r>
            <a:r>
              <a:rPr lang="el-GR" sz="1600" dirty="0" smtClean="0"/>
              <a:t>που παρέχουν τρισδιάστατη επιφάνεια για την τοποθέτηση άλλων </a:t>
            </a:r>
            <a:r>
              <a:rPr lang="en-US" sz="1600" dirty="0" smtClean="0"/>
              <a:t>layers</a:t>
            </a:r>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162800" cy="838200"/>
          </a:xfrm>
          <a:solidFill>
            <a:srgbClr val="00B0F0"/>
          </a:solidFill>
        </p:spPr>
        <p:txBody>
          <a:bodyPr>
            <a:normAutofit fontScale="90000"/>
          </a:bodyPr>
          <a:lstStyle/>
          <a:p>
            <a:pPr lvl="0" algn="l"/>
            <a:r>
              <a:rPr lang="en-US" sz="2700" u="sng" dirty="0" smtClean="0"/>
              <a:t/>
            </a:r>
            <a:br>
              <a:rPr lang="en-US" sz="2700" u="sng" dirty="0" smtClean="0"/>
            </a:br>
            <a:r>
              <a:rPr lang="el-GR" sz="2200" u="sng" dirty="0" smtClean="0"/>
              <a:t>Εφαρμογές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562600"/>
          </a:xfrm>
        </p:spPr>
        <p:txBody>
          <a:bodyPr>
            <a:normAutofit lnSpcReduction="10000"/>
          </a:bodyPr>
          <a:lstStyle/>
          <a:p>
            <a:r>
              <a:rPr lang="el-GR" sz="1600" dirty="0" smtClean="0"/>
              <a:t>Στο </a:t>
            </a:r>
            <a:r>
              <a:rPr lang="en-US" sz="1600" dirty="0" err="1" smtClean="0"/>
              <a:t>ArcGlobe</a:t>
            </a:r>
            <a:r>
              <a:rPr lang="en-US" sz="1600" dirty="0" smtClean="0"/>
              <a:t> </a:t>
            </a:r>
            <a:r>
              <a:rPr lang="el-GR" sz="1600" dirty="0" smtClean="0"/>
              <a:t>τα </a:t>
            </a:r>
            <a:r>
              <a:rPr lang="en-US" sz="1600" dirty="0" smtClean="0"/>
              <a:t>draped layers </a:t>
            </a:r>
            <a:r>
              <a:rPr lang="el-GR" sz="1600" dirty="0" smtClean="0"/>
              <a:t>αντιστοιχούν στα </a:t>
            </a:r>
            <a:r>
              <a:rPr lang="en-US" sz="1600" dirty="0" smtClean="0"/>
              <a:t>layers </a:t>
            </a:r>
            <a:r>
              <a:rPr lang="el-GR" sz="1600" dirty="0" smtClean="0"/>
              <a:t>του </a:t>
            </a:r>
            <a:r>
              <a:rPr lang="en-US" sz="1600" dirty="0" smtClean="0"/>
              <a:t>ArcMap, </a:t>
            </a:r>
            <a:r>
              <a:rPr lang="el-GR" sz="1600" dirty="0" smtClean="0"/>
              <a:t>ενώ τα </a:t>
            </a:r>
            <a:r>
              <a:rPr lang="en-US" sz="1600" dirty="0" smtClean="0"/>
              <a:t>floating layers </a:t>
            </a:r>
            <a:r>
              <a:rPr lang="el-GR" sz="1600" dirty="0" smtClean="0"/>
              <a:t>τοποθετούνται με βάση τη θέση τους ως προς την επιφάνεια της γήινης σφαίρας.</a:t>
            </a:r>
            <a:endParaRPr lang="el-GR" sz="1600" dirty="0" smtClean="0"/>
          </a:p>
          <a:p>
            <a:r>
              <a:rPr lang="el-GR" sz="1600" dirty="0" smtClean="0"/>
              <a:t>Στο</a:t>
            </a:r>
            <a:r>
              <a:rPr lang="en-US" sz="1600" dirty="0" smtClean="0"/>
              <a:t> </a:t>
            </a:r>
            <a:r>
              <a:rPr lang="en-US" sz="1600" dirty="0" err="1" smtClean="0"/>
              <a:t>ArcScene</a:t>
            </a:r>
            <a:r>
              <a:rPr lang="en-US" sz="1600" dirty="0" smtClean="0"/>
              <a:t> </a:t>
            </a:r>
            <a:r>
              <a:rPr lang="el-GR" sz="1600" dirty="0" smtClean="0"/>
              <a:t>και τα </a:t>
            </a:r>
            <a:r>
              <a:rPr lang="en-US" sz="1600" dirty="0" smtClean="0"/>
              <a:t>draped layers </a:t>
            </a:r>
            <a:r>
              <a:rPr lang="el-GR" sz="1600" dirty="0" smtClean="0"/>
              <a:t>και τα </a:t>
            </a:r>
            <a:r>
              <a:rPr lang="en-US" sz="1600" dirty="0" smtClean="0"/>
              <a:t>floating layers </a:t>
            </a:r>
            <a:r>
              <a:rPr lang="el-GR" sz="1600" dirty="0" smtClean="0"/>
              <a:t>τοποθετούνται βάσει ενός κριτηρίου προτεραιότητας σχεδίασης στην κλίμακα 1-10, όπου είναι 1 είναι η ανώτατη προτεραιότητα. </a:t>
            </a:r>
            <a:r>
              <a:rPr lang="en-US" sz="1600" dirty="0" smtClean="0"/>
              <a:t>Layers  </a:t>
            </a:r>
            <a:r>
              <a:rPr lang="el-GR" sz="1600" dirty="0" smtClean="0"/>
              <a:t>με </a:t>
            </a:r>
            <a:r>
              <a:rPr lang="en-US" sz="1600" dirty="0" smtClean="0"/>
              <a:t>drawing priority 1 </a:t>
            </a:r>
            <a:r>
              <a:rPr lang="el-GR" sz="1600" dirty="0" smtClean="0"/>
              <a:t>καλύπτουν αυτά με προτεραιότητα 2 και ούτω καθ’ εξής. </a:t>
            </a:r>
          </a:p>
          <a:p>
            <a:r>
              <a:rPr lang="el-GR" sz="1600" dirty="0" smtClean="0"/>
              <a:t>Στον </a:t>
            </a:r>
            <a:r>
              <a:rPr lang="en-US" sz="1600" dirty="0" err="1" smtClean="0"/>
              <a:t>ArcGlobe</a:t>
            </a:r>
            <a:r>
              <a:rPr lang="en-US" sz="1600" dirty="0" smtClean="0"/>
              <a:t> </a:t>
            </a:r>
            <a:r>
              <a:rPr lang="el-GR" sz="1600" dirty="0" smtClean="0"/>
              <a:t>τα </a:t>
            </a:r>
            <a:r>
              <a:rPr lang="en-US" sz="1600" dirty="0" smtClean="0"/>
              <a:t>layers </a:t>
            </a:r>
            <a:r>
              <a:rPr lang="el-GR" sz="1600" dirty="0" smtClean="0"/>
              <a:t>που προσθέτουμε εμφανίζονται αυτόματα ως </a:t>
            </a:r>
            <a:r>
              <a:rPr lang="en-US" sz="1600" dirty="0" smtClean="0"/>
              <a:t>draped</a:t>
            </a:r>
            <a:r>
              <a:rPr lang="el-GR" sz="1600" dirty="0" smtClean="0"/>
              <a:t>, ενώ στον </a:t>
            </a:r>
            <a:r>
              <a:rPr lang="en-US" sz="1600" dirty="0" err="1" smtClean="0"/>
              <a:t>ArcScene</a:t>
            </a:r>
            <a:r>
              <a:rPr lang="en-US" sz="1600" dirty="0" smtClean="0"/>
              <a:t> </a:t>
            </a:r>
            <a:r>
              <a:rPr lang="el-GR" sz="1600" dirty="0" smtClean="0"/>
              <a:t>εμφανίζονται αυτόματα ως </a:t>
            </a:r>
            <a:r>
              <a:rPr lang="en-US" sz="1600" dirty="0" smtClean="0"/>
              <a:t>floating. </a:t>
            </a:r>
            <a:r>
              <a:rPr lang="el-GR" sz="1600" dirty="0" smtClean="0"/>
              <a:t>Στη δεύτερη περίπτωση, εαν δεν περιέχουν τιμή </a:t>
            </a:r>
            <a:r>
              <a:rPr lang="en-US" sz="1600" dirty="0" smtClean="0"/>
              <a:t>z, </a:t>
            </a:r>
            <a:r>
              <a:rPr lang="el-GR" sz="1600" dirty="0" smtClean="0"/>
              <a:t>τότε η τιμή αυτή καταγράφεται αυτόματα ως 0. </a:t>
            </a:r>
            <a:endParaRPr lang="en-US" sz="1600" dirty="0" smtClean="0"/>
          </a:p>
          <a:p>
            <a:pPr>
              <a:lnSpc>
                <a:spcPct val="120000"/>
              </a:lnSpc>
            </a:pPr>
            <a:r>
              <a:rPr lang="el-GR" sz="1600" dirty="0" smtClean="0"/>
              <a:t>Για </a:t>
            </a:r>
            <a:r>
              <a:rPr lang="el-GR" sz="1600" dirty="0"/>
              <a:t>να δημιουργήσουμε ένα </a:t>
            </a:r>
            <a:r>
              <a:rPr lang="en-US" sz="1600" dirty="0" err="1"/>
              <a:t>ArcScene</a:t>
            </a:r>
            <a:r>
              <a:rPr lang="en-US" sz="1600" dirty="0"/>
              <a:t> </a:t>
            </a:r>
            <a:r>
              <a:rPr lang="el-GR" sz="1600" dirty="0"/>
              <a:t>ή Α</a:t>
            </a:r>
            <a:r>
              <a:rPr lang="en-US" sz="1600" dirty="0" err="1"/>
              <a:t>rcGlobe</a:t>
            </a:r>
            <a:r>
              <a:rPr lang="en-US" sz="1600" dirty="0"/>
              <a:t> document </a:t>
            </a:r>
            <a:r>
              <a:rPr lang="el-GR" sz="1600" dirty="0"/>
              <a:t>ανοίγουμε την αντίστοιχη εφαρμογή από το  </a:t>
            </a:r>
            <a:r>
              <a:rPr lang="en-US" sz="1600" dirty="0"/>
              <a:t>ArcGIS </a:t>
            </a:r>
            <a:r>
              <a:rPr lang="el-GR" sz="1600" dirty="0"/>
              <a:t>ή </a:t>
            </a:r>
            <a:r>
              <a:rPr lang="en-US" sz="1600" dirty="0"/>
              <a:t> </a:t>
            </a:r>
            <a:r>
              <a:rPr lang="el-GR" sz="1600" dirty="0"/>
              <a:t>από την εργαλειοθήκη του </a:t>
            </a:r>
            <a:r>
              <a:rPr lang="en-US" sz="1600" dirty="0"/>
              <a:t>3D Analyst</a:t>
            </a:r>
            <a:r>
              <a:rPr lang="el-GR" sz="1600" dirty="0"/>
              <a:t> στον </a:t>
            </a:r>
            <a:r>
              <a:rPr lang="en-US" sz="1600" dirty="0"/>
              <a:t>ArcMap (</a:t>
            </a:r>
            <a:r>
              <a:rPr lang="el-GR" sz="1600" dirty="0"/>
              <a:t>αφού πρώτα ενεργοποιήσουμε αυτό το </a:t>
            </a:r>
            <a:r>
              <a:rPr lang="en-US" sz="1600" dirty="0"/>
              <a:t>extension </a:t>
            </a:r>
            <a:r>
              <a:rPr lang="el-GR" sz="1600" dirty="0"/>
              <a:t>από το </a:t>
            </a:r>
            <a:r>
              <a:rPr lang="en-US" sz="1600" dirty="0"/>
              <a:t>Customize → Toolbars)</a:t>
            </a:r>
            <a:endParaRPr lang="el-GR" sz="1600" dirty="0"/>
          </a:p>
          <a:p>
            <a:pPr>
              <a:lnSpc>
                <a:spcPct val="120000"/>
              </a:lnSpc>
            </a:pPr>
            <a:r>
              <a:rPr lang="el-GR" sz="1600" dirty="0"/>
              <a:t>Προσθέτουμε τα δεδομένα (</a:t>
            </a:r>
            <a:r>
              <a:rPr lang="en-US" sz="1600" dirty="0" err="1"/>
              <a:t>shapefiles</a:t>
            </a:r>
            <a:r>
              <a:rPr lang="en-US" sz="1600" dirty="0"/>
              <a:t>, </a:t>
            </a:r>
            <a:r>
              <a:rPr lang="el-GR" sz="1600" dirty="0"/>
              <a:t>αεροφωτογραφίες κλπ.)</a:t>
            </a:r>
            <a:r>
              <a:rPr lang="en-US" sz="1600" dirty="0"/>
              <a:t> </a:t>
            </a:r>
            <a:r>
              <a:rPr lang="el-GR" sz="1600" dirty="0"/>
              <a:t>ή απλά τα αντιγράφουμε (με </a:t>
            </a:r>
            <a:r>
              <a:rPr lang="en-US" sz="1600" dirty="0"/>
              <a:t>copy-paste)</a:t>
            </a:r>
            <a:r>
              <a:rPr lang="el-GR" sz="1600" dirty="0"/>
              <a:t> από τον </a:t>
            </a:r>
            <a:r>
              <a:rPr lang="en-US" sz="1600" dirty="0"/>
              <a:t>ArcMap </a:t>
            </a:r>
            <a:r>
              <a:rPr lang="el-GR" sz="1600" dirty="0"/>
              <a:t>ή τον </a:t>
            </a:r>
            <a:r>
              <a:rPr lang="en-US" sz="1600" dirty="0" err="1"/>
              <a:t>ArcCatalog</a:t>
            </a:r>
            <a:r>
              <a:rPr lang="en-US" sz="1600" dirty="0"/>
              <a:t>.</a:t>
            </a:r>
          </a:p>
          <a:p>
            <a:pPr>
              <a:lnSpc>
                <a:spcPct val="120000"/>
              </a:lnSpc>
            </a:pPr>
            <a:r>
              <a:rPr lang="el-GR" sz="1600" dirty="0"/>
              <a:t>Στα </a:t>
            </a:r>
            <a:r>
              <a:rPr lang="en-US" sz="1600" dirty="0"/>
              <a:t>Scene layers </a:t>
            </a:r>
            <a:r>
              <a:rPr lang="el-GR" sz="1600" dirty="0"/>
              <a:t>του </a:t>
            </a:r>
            <a:r>
              <a:rPr lang="en-US" sz="1600" dirty="0" err="1"/>
              <a:t>ArcScene</a:t>
            </a:r>
            <a:r>
              <a:rPr lang="en-US" sz="1600" dirty="0"/>
              <a:t> </a:t>
            </a:r>
            <a:r>
              <a:rPr lang="el-GR" sz="1600" dirty="0"/>
              <a:t>που εμφανίζονται αριστερά του χάρτη προσδιορίζουμε το προβολικό σύστημα που χρησιμοποιούμε (με δεξί κλικ και </a:t>
            </a:r>
            <a:r>
              <a:rPr lang="en-US" sz="1600" dirty="0"/>
              <a:t>properties</a:t>
            </a:r>
            <a:r>
              <a:rPr lang="en-US" sz="1600" dirty="0" smtClean="0"/>
              <a:t>)</a:t>
            </a:r>
            <a:endParaRPr lang="el-GR" sz="1600" dirty="0" smtClean="0"/>
          </a:p>
          <a:p>
            <a:pPr>
              <a:lnSpc>
                <a:spcPct val="120000"/>
              </a:lnSpc>
            </a:pPr>
            <a:r>
              <a:rPr lang="el-GR" sz="1600" dirty="0" smtClean="0"/>
              <a:t>Κατά την προσθήκη των δεδομένων στον </a:t>
            </a:r>
            <a:r>
              <a:rPr lang="en-US" sz="1600" dirty="0" err="1" smtClean="0"/>
              <a:t>ArcGlobe</a:t>
            </a:r>
            <a:r>
              <a:rPr lang="en-US" sz="1600" dirty="0" smtClean="0"/>
              <a:t> </a:t>
            </a:r>
            <a:r>
              <a:rPr lang="el-GR" sz="1600" dirty="0" smtClean="0"/>
              <a:t>έχουμε επιλογή για το πώς θα απεικονισθούν τα </a:t>
            </a:r>
            <a:r>
              <a:rPr lang="en-US" sz="1600" dirty="0" smtClean="0"/>
              <a:t>features</a:t>
            </a:r>
            <a:r>
              <a:rPr lang="el-GR" sz="1600" dirty="0" smtClean="0"/>
              <a:t>, είτε ως </a:t>
            </a:r>
            <a:r>
              <a:rPr lang="en-US" sz="1600" dirty="0" smtClean="0"/>
              <a:t>rasterized draped layers</a:t>
            </a:r>
            <a:r>
              <a:rPr lang="el-GR" sz="1600" dirty="0"/>
              <a:t> </a:t>
            </a:r>
            <a:r>
              <a:rPr lang="el-GR" sz="1600" dirty="0" smtClean="0"/>
              <a:t>είτε ως </a:t>
            </a:r>
            <a:r>
              <a:rPr lang="en-US" sz="1600" dirty="0" err="1" smtClean="0"/>
              <a:t>vectorized</a:t>
            </a:r>
            <a:r>
              <a:rPr lang="en-US" sz="1600" dirty="0" smtClean="0"/>
              <a:t> 3D features.</a:t>
            </a:r>
            <a:endParaRPr lang="el-GR" sz="1600" dirty="0" smtClean="0"/>
          </a:p>
          <a:p>
            <a:pPr>
              <a:lnSpc>
                <a:spcPct val="120000"/>
              </a:lnSpc>
            </a:pPr>
            <a:r>
              <a:rPr lang="el-GR" sz="1600" dirty="0" smtClean="0"/>
              <a:t>Π.χ. τις οικιστικές θέσεις θα τις εισάγουμε ως </a:t>
            </a:r>
            <a:r>
              <a:rPr lang="en-US" sz="1600" dirty="0" smtClean="0"/>
              <a:t>rasterized draped layer </a:t>
            </a:r>
            <a:r>
              <a:rPr lang="el-GR" sz="1600" dirty="0" smtClean="0"/>
              <a:t>αλλά τις φρυκτωρίες (σημειακά </a:t>
            </a:r>
            <a:r>
              <a:rPr lang="en-US" sz="1600" dirty="0" err="1" smtClean="0"/>
              <a:t>shapefiles</a:t>
            </a:r>
            <a:r>
              <a:rPr lang="el-GR" sz="1600" dirty="0" smtClean="0"/>
              <a:t>)</a:t>
            </a:r>
            <a:r>
              <a:rPr lang="el-GR" sz="1600" dirty="0"/>
              <a:t> </a:t>
            </a:r>
            <a:r>
              <a:rPr lang="el-GR" sz="1600" dirty="0" smtClean="0"/>
              <a:t>ως </a:t>
            </a:r>
            <a:r>
              <a:rPr lang="en-US" sz="1600" dirty="0" err="1" smtClean="0"/>
              <a:t>vectorized</a:t>
            </a:r>
            <a:r>
              <a:rPr lang="en-US" sz="1600" dirty="0" smtClean="0"/>
              <a:t> 3D feature </a:t>
            </a:r>
            <a:r>
              <a:rPr lang="el-GR" sz="1600" dirty="0"/>
              <a:t> </a:t>
            </a:r>
            <a:r>
              <a:rPr lang="el-GR" sz="1600" dirty="0" smtClean="0"/>
              <a:t>που μπορούμε να δείξουμε με βάση το υψόμετρό τους (εάν το έχουμε) ή αλλιώς </a:t>
            </a:r>
            <a:r>
              <a:rPr lang="en-US" sz="1600" dirty="0" smtClean="0"/>
              <a:t>draped on the surface</a:t>
            </a:r>
            <a:r>
              <a:rPr lang="el-GR" sz="1600" dirty="0" smtClean="0"/>
              <a:t>. </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162800" cy="838200"/>
          </a:xfrm>
          <a:solidFill>
            <a:srgbClr val="00B0F0"/>
          </a:solidFill>
        </p:spPr>
        <p:txBody>
          <a:bodyPr>
            <a:normAutofit fontScale="90000"/>
          </a:bodyPr>
          <a:lstStyle/>
          <a:p>
            <a:pPr lvl="0" algn="l"/>
            <a:r>
              <a:rPr lang="en-US" sz="2700" u="sng" dirty="0" smtClean="0"/>
              <a:t/>
            </a:r>
            <a:br>
              <a:rPr lang="en-US" sz="2700" u="sng" dirty="0" smtClean="0"/>
            </a:br>
            <a:r>
              <a:rPr lang="el-GR" sz="2200" u="sng" dirty="0" smtClean="0"/>
              <a:t>Εφαρμογές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562600"/>
          </a:xfrm>
        </p:spPr>
        <p:txBody>
          <a:bodyPr>
            <a:normAutofit lnSpcReduction="10000"/>
          </a:bodyPr>
          <a:lstStyle/>
          <a:p>
            <a:pPr lvl="0"/>
            <a:r>
              <a:rPr lang="el-GR" sz="1600" dirty="0" smtClean="0">
                <a:solidFill>
                  <a:prstClr val="black"/>
                </a:solidFill>
              </a:rPr>
              <a:t>Η πλοήγηση τον </a:t>
            </a:r>
            <a:r>
              <a:rPr lang="en-US" sz="1600" dirty="0" err="1" smtClean="0">
                <a:solidFill>
                  <a:prstClr val="black"/>
                </a:solidFill>
              </a:rPr>
              <a:t>ArcGlobe</a:t>
            </a:r>
            <a:r>
              <a:rPr lang="en-US" sz="1600" dirty="0" smtClean="0">
                <a:solidFill>
                  <a:prstClr val="black"/>
                </a:solidFill>
              </a:rPr>
              <a:t> </a:t>
            </a:r>
            <a:r>
              <a:rPr lang="el-GR" sz="1600" dirty="0" smtClean="0">
                <a:solidFill>
                  <a:prstClr val="black"/>
                </a:solidFill>
              </a:rPr>
              <a:t>γίνεται μέσω του εργαλείου </a:t>
            </a:r>
            <a:r>
              <a:rPr lang="en-US" sz="1600" dirty="0" smtClean="0">
                <a:solidFill>
                  <a:prstClr val="black"/>
                </a:solidFill>
              </a:rPr>
              <a:t>Navigate</a:t>
            </a:r>
            <a:r>
              <a:rPr lang="el-GR" sz="1600" dirty="0" smtClean="0">
                <a:solidFill>
                  <a:prstClr val="black"/>
                </a:solidFill>
              </a:rPr>
              <a:t> που έχει 2 επιλογές</a:t>
            </a:r>
            <a:r>
              <a:rPr lang="en-US" sz="1600" dirty="0" smtClean="0">
                <a:solidFill>
                  <a:prstClr val="black"/>
                </a:solidFill>
              </a:rPr>
              <a:t>: Global </a:t>
            </a:r>
            <a:r>
              <a:rPr lang="el-GR" sz="1600" dirty="0" smtClean="0">
                <a:solidFill>
                  <a:prstClr val="black"/>
                </a:solidFill>
              </a:rPr>
              <a:t>και </a:t>
            </a:r>
            <a:r>
              <a:rPr lang="en-US" sz="1600" dirty="0" smtClean="0">
                <a:solidFill>
                  <a:prstClr val="black"/>
                </a:solidFill>
              </a:rPr>
              <a:t>Surface. </a:t>
            </a:r>
            <a:r>
              <a:rPr lang="el-GR" sz="1600" dirty="0" smtClean="0">
                <a:solidFill>
                  <a:prstClr val="black"/>
                </a:solidFill>
              </a:rPr>
              <a:t>Το </a:t>
            </a:r>
            <a:r>
              <a:rPr lang="en-US" sz="1600" dirty="0" smtClean="0">
                <a:solidFill>
                  <a:prstClr val="black"/>
                </a:solidFill>
              </a:rPr>
              <a:t>Global </a:t>
            </a:r>
            <a:r>
              <a:rPr lang="el-GR" sz="1600" dirty="0" smtClean="0">
                <a:solidFill>
                  <a:prstClr val="black"/>
                </a:solidFill>
              </a:rPr>
              <a:t>κλειδώνει το στόχο στο κέντρο του πλανήτη, δημιουργώντας έτσι μια δυσδιάστατη θέαση που μοιάζει με αυτή του </a:t>
            </a:r>
            <a:r>
              <a:rPr lang="en-US" sz="1600" dirty="0" smtClean="0">
                <a:solidFill>
                  <a:prstClr val="black"/>
                </a:solidFill>
              </a:rPr>
              <a:t>ArcMap. </a:t>
            </a:r>
            <a:r>
              <a:rPr lang="el-GR" sz="1600" dirty="0" smtClean="0">
                <a:solidFill>
                  <a:prstClr val="black"/>
                </a:solidFill>
              </a:rPr>
              <a:t>Το </a:t>
            </a:r>
            <a:r>
              <a:rPr lang="en-US" sz="1600" dirty="0" smtClean="0">
                <a:solidFill>
                  <a:prstClr val="black"/>
                </a:solidFill>
              </a:rPr>
              <a:t>Surface </a:t>
            </a:r>
            <a:r>
              <a:rPr lang="el-GR" sz="1600" dirty="0" smtClean="0">
                <a:solidFill>
                  <a:prstClr val="black"/>
                </a:solidFill>
              </a:rPr>
              <a:t>επιτρέπει το στόχο να κινείται κι έτσι να έχουμε τρισδιάστατη θέαση των δεδομένων μας, ενώ με το </a:t>
            </a:r>
            <a:r>
              <a:rPr lang="en-US" sz="1600" dirty="0" smtClean="0">
                <a:solidFill>
                  <a:prstClr val="black"/>
                </a:solidFill>
              </a:rPr>
              <a:t>fly </a:t>
            </a:r>
            <a:r>
              <a:rPr lang="el-GR" sz="1600" dirty="0" smtClean="0">
                <a:solidFill>
                  <a:prstClr val="black"/>
                </a:solidFill>
              </a:rPr>
              <a:t>μπορούμε να πετάξουμε πάνω από το στόχο μας με όποια κατεύθυνση, κλίση και </a:t>
            </a:r>
            <a:r>
              <a:rPr lang="el-GR" sz="1600" smtClean="0">
                <a:solidFill>
                  <a:prstClr val="black"/>
                </a:solidFill>
              </a:rPr>
              <a:t>ταχύτητα επιθυμούμε.</a:t>
            </a:r>
          </a:p>
          <a:p>
            <a:pPr lvl="0"/>
            <a:r>
              <a:rPr lang="el-GR" sz="1600" dirty="0" smtClean="0">
                <a:solidFill>
                  <a:prstClr val="black"/>
                </a:solidFill>
              </a:rPr>
              <a:t>Για </a:t>
            </a:r>
            <a:r>
              <a:rPr lang="el-GR" sz="1600" dirty="0">
                <a:solidFill>
                  <a:prstClr val="black"/>
                </a:solidFill>
              </a:rPr>
              <a:t>να δώσουμε τη τιμή του υψομέτρου σε </a:t>
            </a:r>
            <a:r>
              <a:rPr lang="en-US" sz="1600" dirty="0">
                <a:solidFill>
                  <a:prstClr val="black"/>
                </a:solidFill>
              </a:rPr>
              <a:t>layer </a:t>
            </a:r>
            <a:r>
              <a:rPr lang="el-GR" sz="1600" dirty="0">
                <a:solidFill>
                  <a:prstClr val="black"/>
                </a:solidFill>
              </a:rPr>
              <a:t>του </a:t>
            </a:r>
            <a:r>
              <a:rPr lang="en-US" sz="1600" dirty="0" err="1">
                <a:solidFill>
                  <a:prstClr val="black"/>
                </a:solidFill>
              </a:rPr>
              <a:t>ArcScene</a:t>
            </a:r>
            <a:r>
              <a:rPr lang="en-US" sz="1600" dirty="0">
                <a:solidFill>
                  <a:prstClr val="black"/>
                </a:solidFill>
              </a:rPr>
              <a:t> </a:t>
            </a:r>
            <a:r>
              <a:rPr lang="el-GR" sz="1600" dirty="0">
                <a:solidFill>
                  <a:prstClr val="black"/>
                </a:solidFill>
              </a:rPr>
              <a:t>(όπως και στον </a:t>
            </a:r>
            <a:r>
              <a:rPr lang="en-US" sz="1600" dirty="0" err="1">
                <a:solidFill>
                  <a:prstClr val="black"/>
                </a:solidFill>
              </a:rPr>
              <a:t>ArcGlobe</a:t>
            </a:r>
            <a:r>
              <a:rPr lang="el-GR" sz="1600" dirty="0">
                <a:solidFill>
                  <a:prstClr val="black"/>
                </a:solidFill>
              </a:rPr>
              <a:t>)</a:t>
            </a:r>
            <a:r>
              <a:rPr lang="en-US" sz="1600" dirty="0">
                <a:solidFill>
                  <a:prstClr val="black"/>
                </a:solidFill>
              </a:rPr>
              <a:t>, </a:t>
            </a:r>
            <a:r>
              <a:rPr lang="el-GR" sz="1600" dirty="0">
                <a:solidFill>
                  <a:prstClr val="black"/>
                </a:solidFill>
              </a:rPr>
              <a:t>ανοίγουμε τα </a:t>
            </a:r>
            <a:r>
              <a:rPr lang="en-US" sz="1600" dirty="0">
                <a:solidFill>
                  <a:prstClr val="black"/>
                </a:solidFill>
              </a:rPr>
              <a:t>Properties </a:t>
            </a:r>
            <a:r>
              <a:rPr lang="el-GR" sz="1600" dirty="0">
                <a:solidFill>
                  <a:prstClr val="black"/>
                </a:solidFill>
              </a:rPr>
              <a:t>του </a:t>
            </a:r>
            <a:r>
              <a:rPr lang="en-US" sz="1600" dirty="0">
                <a:solidFill>
                  <a:prstClr val="black"/>
                </a:solidFill>
              </a:rPr>
              <a:t>layer → Base Heights → Use a constant value or expression, </a:t>
            </a:r>
            <a:r>
              <a:rPr lang="el-GR" sz="1600" dirty="0">
                <a:solidFill>
                  <a:prstClr val="black"/>
                </a:solidFill>
              </a:rPr>
              <a:t>και με τον </a:t>
            </a:r>
            <a:r>
              <a:rPr lang="en-US" sz="1600" dirty="0">
                <a:solidFill>
                  <a:prstClr val="black"/>
                </a:solidFill>
              </a:rPr>
              <a:t>calculator </a:t>
            </a:r>
            <a:r>
              <a:rPr lang="el-GR" sz="1600" dirty="0">
                <a:solidFill>
                  <a:prstClr val="black"/>
                </a:solidFill>
              </a:rPr>
              <a:t>επιλέγουμε το πεδίο των τιμών. Εάν δεν γνωρίζουμε την τιμή (όπως συμβαίνει με τα ποτάμια ή τις οδούς)</a:t>
            </a:r>
            <a:r>
              <a:rPr lang="en-US" sz="1600" dirty="0">
                <a:solidFill>
                  <a:prstClr val="black"/>
                </a:solidFill>
              </a:rPr>
              <a:t>, </a:t>
            </a:r>
            <a:r>
              <a:rPr lang="el-GR" sz="1600" dirty="0">
                <a:solidFill>
                  <a:prstClr val="black"/>
                </a:solidFill>
              </a:rPr>
              <a:t>τότε μπορούμε να δώσουμε την τιμή του </a:t>
            </a:r>
            <a:r>
              <a:rPr lang="en-US" sz="1600" dirty="0">
                <a:solidFill>
                  <a:prstClr val="black"/>
                </a:solidFill>
              </a:rPr>
              <a:t>raster </a:t>
            </a:r>
            <a:r>
              <a:rPr lang="el-GR" sz="1600" dirty="0">
                <a:solidFill>
                  <a:prstClr val="black"/>
                </a:solidFill>
              </a:rPr>
              <a:t>εδάφους </a:t>
            </a:r>
            <a:r>
              <a:rPr lang="en-US" sz="1600" dirty="0">
                <a:solidFill>
                  <a:prstClr val="black"/>
                </a:solidFill>
              </a:rPr>
              <a:t>: Base Heights → Floating on a custom surface </a:t>
            </a:r>
            <a:r>
              <a:rPr lang="el-GR" sz="1600" dirty="0">
                <a:solidFill>
                  <a:prstClr val="black"/>
                </a:solidFill>
              </a:rPr>
              <a:t>και επιλέγουμε το αρχείο με την επιφάνεια – είτε το ΤΙΝ είτε το </a:t>
            </a:r>
            <a:r>
              <a:rPr lang="en-US" sz="1600" dirty="0">
                <a:solidFill>
                  <a:prstClr val="black"/>
                </a:solidFill>
              </a:rPr>
              <a:t>raster (</a:t>
            </a:r>
            <a:r>
              <a:rPr lang="el-GR" sz="1600" dirty="0">
                <a:solidFill>
                  <a:prstClr val="black"/>
                </a:solidFill>
              </a:rPr>
              <a:t>που δημιουργήσαμε με την </a:t>
            </a:r>
            <a:r>
              <a:rPr lang="en-US" sz="1600" dirty="0">
                <a:solidFill>
                  <a:prstClr val="black"/>
                </a:solidFill>
              </a:rPr>
              <a:t>Topo to raster interpolation</a:t>
            </a:r>
            <a:r>
              <a:rPr lang="el-GR" sz="1600" dirty="0">
                <a:solidFill>
                  <a:prstClr val="black"/>
                </a:solidFill>
              </a:rPr>
              <a:t>). </a:t>
            </a:r>
          </a:p>
          <a:p>
            <a:pPr lvl="0"/>
            <a:r>
              <a:rPr lang="el-GR" sz="1600" dirty="0">
                <a:solidFill>
                  <a:prstClr val="black"/>
                </a:solidFill>
              </a:rPr>
              <a:t>Στο πινακάκι του </a:t>
            </a:r>
            <a:r>
              <a:rPr lang="en-US" sz="1600" dirty="0">
                <a:solidFill>
                  <a:prstClr val="black"/>
                </a:solidFill>
              </a:rPr>
              <a:t>Base Heights </a:t>
            </a:r>
            <a:r>
              <a:rPr lang="el-GR" sz="1600" dirty="0">
                <a:solidFill>
                  <a:prstClr val="black"/>
                </a:solidFill>
              </a:rPr>
              <a:t>μπορούμε να ορίσουμε και </a:t>
            </a:r>
            <a:r>
              <a:rPr lang="en-US" sz="1600" dirty="0">
                <a:solidFill>
                  <a:prstClr val="black"/>
                </a:solidFill>
              </a:rPr>
              <a:t>vertical offset </a:t>
            </a:r>
            <a:r>
              <a:rPr lang="el-GR" sz="1600" dirty="0">
                <a:solidFill>
                  <a:prstClr val="black"/>
                </a:solidFill>
              </a:rPr>
              <a:t>για ένα </a:t>
            </a:r>
            <a:r>
              <a:rPr lang="en-US" sz="1600" dirty="0" smtClean="0">
                <a:solidFill>
                  <a:prstClr val="black"/>
                </a:solidFill>
              </a:rPr>
              <a:t>layer (</a:t>
            </a:r>
            <a:r>
              <a:rPr lang="el-GR" sz="1600" dirty="0" smtClean="0">
                <a:solidFill>
                  <a:prstClr val="black"/>
                </a:solidFill>
              </a:rPr>
              <a:t>εάν θέλουμε να ξεχωρίζει από την επιφάνεια)</a:t>
            </a:r>
            <a:r>
              <a:rPr lang="en-US" sz="1600" dirty="0" smtClean="0">
                <a:solidFill>
                  <a:prstClr val="black"/>
                </a:solidFill>
              </a:rPr>
              <a:t>.</a:t>
            </a:r>
            <a:endParaRPr lang="en-US" sz="1600" dirty="0">
              <a:solidFill>
                <a:prstClr val="black"/>
              </a:solidFill>
            </a:endParaRPr>
          </a:p>
          <a:p>
            <a:r>
              <a:rPr lang="el-GR" sz="1600" dirty="0" smtClean="0"/>
              <a:t>Στον </a:t>
            </a:r>
            <a:r>
              <a:rPr lang="en-US" sz="1600" dirty="0" err="1" smtClean="0"/>
              <a:t>ArcMap</a:t>
            </a:r>
            <a:r>
              <a:rPr lang="en-US" sz="1600" dirty="0" smtClean="0"/>
              <a:t> </a:t>
            </a:r>
            <a:r>
              <a:rPr lang="el-GR" sz="1600" dirty="0" smtClean="0"/>
              <a:t>ή τον </a:t>
            </a:r>
            <a:r>
              <a:rPr lang="en-US" sz="1600" dirty="0" err="1" smtClean="0"/>
              <a:t>ArcScene</a:t>
            </a:r>
            <a:r>
              <a:rPr lang="en-US" sz="1600" dirty="0" smtClean="0"/>
              <a:t> </a:t>
            </a:r>
            <a:r>
              <a:rPr lang="el-GR" sz="1600" dirty="0" smtClean="0"/>
              <a:t>μπορούμε να δημιουργήσουμε ισοϋψείς σε </a:t>
            </a:r>
            <a:r>
              <a:rPr lang="en-US" sz="1600" dirty="0" smtClean="0"/>
              <a:t>raster</a:t>
            </a:r>
            <a:r>
              <a:rPr lang="el-GR" sz="1600" dirty="0" smtClean="0"/>
              <a:t>, ΤΙΝ ή </a:t>
            </a:r>
            <a:r>
              <a:rPr lang="en-US" sz="1600" dirty="0" smtClean="0"/>
              <a:t>terrain surface layer </a:t>
            </a:r>
            <a:r>
              <a:rPr lang="el-GR" sz="1600" dirty="0" smtClean="0"/>
              <a:t>με το πλήκτρο </a:t>
            </a:r>
            <a:r>
              <a:rPr lang="en-US" sz="1600" dirty="0" smtClean="0"/>
              <a:t>Create Contours </a:t>
            </a:r>
            <a:r>
              <a:rPr lang="el-GR" sz="1600" dirty="0" smtClean="0"/>
              <a:t>(από την εργαλειοθήκη του 3</a:t>
            </a:r>
            <a:r>
              <a:rPr lang="en-US" sz="1600" dirty="0" smtClean="0"/>
              <a:t>D analyst)</a:t>
            </a:r>
            <a:r>
              <a:rPr lang="el-GR" sz="1600" dirty="0" smtClean="0"/>
              <a:t> και κλικάροντας το σημείο όπου θέλουμε να προσθέσουμε την ισοϋψή.</a:t>
            </a:r>
            <a:endParaRPr lang="en-US" sz="1600" dirty="0" smtClean="0"/>
          </a:p>
          <a:p>
            <a:r>
              <a:rPr lang="el-GR" sz="1600" dirty="0" smtClean="0"/>
              <a:t>Στον </a:t>
            </a:r>
            <a:r>
              <a:rPr lang="en-US" sz="1600" dirty="0" err="1" smtClean="0"/>
              <a:t>ArcMap</a:t>
            </a:r>
            <a:r>
              <a:rPr lang="en-US" sz="1600" dirty="0" smtClean="0"/>
              <a:t> </a:t>
            </a:r>
            <a:r>
              <a:rPr lang="el-GR" sz="1600" dirty="0" smtClean="0"/>
              <a:t>μπορούμε να κατασκευάσουμε ένα γράφημα της τομής  του αναγλύφου κατά μήκος μιας γραμμής που του ορίζουμε. Στην εργαλειοθήκη του 3</a:t>
            </a:r>
            <a:r>
              <a:rPr lang="en-US" sz="1600" dirty="0" smtClean="0"/>
              <a:t>D Analyst</a:t>
            </a:r>
            <a:r>
              <a:rPr lang="el-GR" sz="1600" dirty="0"/>
              <a:t> </a:t>
            </a:r>
            <a:r>
              <a:rPr lang="el-GR" sz="1600" dirty="0" smtClean="0"/>
              <a:t>επιλέγουμε το </a:t>
            </a:r>
            <a:r>
              <a:rPr lang="en-US" sz="1600" dirty="0" smtClean="0"/>
              <a:t>Interpolate line</a:t>
            </a:r>
            <a:r>
              <a:rPr lang="el-GR" sz="1600" dirty="0" smtClean="0"/>
              <a:t>, ψηφιοποιούμε τη γραμμή της οποίας θέλουμε την τομή και την κλείνουμε με διπλό κλικ → </a:t>
            </a:r>
            <a:r>
              <a:rPr lang="en-US" sz="1600" dirty="0" smtClean="0"/>
              <a:t>Profile Graph . </a:t>
            </a:r>
            <a:r>
              <a:rPr lang="el-GR" sz="1600" dirty="0" smtClean="0"/>
              <a:t>Το γράφημα μπορούμε να το τυπώσουμε, να το προσθέσουμε στο </a:t>
            </a:r>
            <a:r>
              <a:rPr lang="en-US" sz="1600" dirty="0" smtClean="0"/>
              <a:t>Layout </a:t>
            </a:r>
            <a:r>
              <a:rPr lang="el-GR" sz="1600" dirty="0" smtClean="0"/>
              <a:t>του χάρτη , να το σώσουμε ως </a:t>
            </a:r>
            <a:r>
              <a:rPr lang="en-US" sz="1600" dirty="0" smtClean="0"/>
              <a:t>.</a:t>
            </a:r>
            <a:r>
              <a:rPr lang="en-US" sz="1600" dirty="0" err="1" smtClean="0"/>
              <a:t>grf</a:t>
            </a:r>
            <a:r>
              <a:rPr lang="en-US" sz="1600" dirty="0" smtClean="0"/>
              <a:t> </a:t>
            </a:r>
            <a:r>
              <a:rPr lang="el-GR" sz="1600" dirty="0" smtClean="0"/>
              <a:t>αρχείο ή να το εξάγουμε ως </a:t>
            </a:r>
            <a:r>
              <a:rPr lang="en-US" sz="1600" dirty="0" smtClean="0"/>
              <a:t>JPEG, </a:t>
            </a:r>
            <a:r>
              <a:rPr lang="en-US" sz="1600" dirty="0" err="1" smtClean="0"/>
              <a:t>pdf</a:t>
            </a:r>
            <a:r>
              <a:rPr lang="en-US" sz="1600" dirty="0" smtClean="0"/>
              <a:t> </a:t>
            </a:r>
            <a:r>
              <a:rPr lang="el-GR" sz="1600" dirty="0" smtClean="0"/>
              <a:t>κλπ. </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162800" cy="762000"/>
          </a:xfrm>
          <a:solidFill>
            <a:srgbClr val="00B0F0"/>
          </a:solidFill>
        </p:spPr>
        <p:txBody>
          <a:bodyPr>
            <a:normAutofit fontScale="90000"/>
          </a:bodyPr>
          <a:lstStyle/>
          <a:p>
            <a:pPr lvl="0" algn="l"/>
            <a:r>
              <a:rPr lang="en-US" sz="2700" u="sng" dirty="0" smtClean="0"/>
              <a:t/>
            </a:r>
            <a:br>
              <a:rPr lang="en-US" sz="2700" u="sng" dirty="0" smtClean="0"/>
            </a:br>
            <a:r>
              <a:rPr lang="el-GR" sz="2700" u="sng" dirty="0" smtClean="0"/>
              <a:t/>
            </a:r>
            <a:br>
              <a:rPr lang="el-GR" sz="2700" u="sng" dirty="0" smtClean="0"/>
            </a:br>
            <a:r>
              <a:rPr lang="el-GR" sz="2700" u="sng" dirty="0" smtClean="0"/>
              <a:t>Ε</a:t>
            </a:r>
            <a:r>
              <a:rPr lang="el-GR" sz="2200" u="sng" dirty="0" smtClean="0"/>
              <a:t>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a:t>
            </a:r>
            <a:r>
              <a:rPr lang="en-US" dirty="0" smtClean="0"/>
              <a:t/>
            </a:r>
            <a:br>
              <a:rPr lang="en-US" dirty="0" smtClean="0"/>
            </a:br>
            <a:endParaRPr lang="en-US" dirty="0"/>
          </a:p>
        </p:txBody>
      </p:sp>
      <p:sp>
        <p:nvSpPr>
          <p:cNvPr id="3" name="Content Placeholder 2"/>
          <p:cNvSpPr>
            <a:spLocks noGrp="1"/>
          </p:cNvSpPr>
          <p:nvPr>
            <p:ph idx="1"/>
          </p:nvPr>
        </p:nvSpPr>
        <p:spPr>
          <a:xfrm>
            <a:off x="457200" y="914400"/>
            <a:ext cx="4648200" cy="3581400"/>
          </a:xfrm>
        </p:spPr>
        <p:txBody>
          <a:bodyPr>
            <a:normAutofit fontScale="92500" lnSpcReduction="10000"/>
          </a:bodyPr>
          <a:lstStyle/>
          <a:p>
            <a:r>
              <a:rPr lang="el-GR" sz="1600" dirty="0" smtClean="0"/>
              <a:t>Η </a:t>
            </a:r>
            <a:r>
              <a:rPr lang="en-US" sz="1600" dirty="0" smtClean="0"/>
              <a:t>IDW </a:t>
            </a:r>
            <a:r>
              <a:rPr lang="el-GR" sz="1600" dirty="0" smtClean="0"/>
              <a:t>υπολογίζει τιμές κελιών βγάζοντας το μέσο όρο των σημείων που γειτνιάζουν με το συγκεκριμένο κελί. Όσο πιο κοντά είναι το σημείο στο κέντρο του κελιού τόσο μεγαλύτερη είναι η βαρύτητά του στη διαδικασία εξαγωγής του μέσου όρου. </a:t>
            </a:r>
          </a:p>
          <a:p>
            <a:r>
              <a:rPr lang="el-GR" sz="1600" dirty="0" smtClean="0"/>
              <a:t>Η μέθοδος του φυσικού γείτονα (</a:t>
            </a:r>
            <a:r>
              <a:rPr lang="en-US" sz="1600" dirty="0" smtClean="0"/>
              <a:t>natural neighbor) </a:t>
            </a:r>
            <a:r>
              <a:rPr lang="el-GR" sz="1600" dirty="0" smtClean="0"/>
              <a:t>βρίσκει την κοντινότερη ομάδα δειγμάτων στο σημείο αναζήτησης και τους προσδίδει βαρύτητα. Πρόκειται για τοπική χωρική παρεμβολή, χρησιμοποιεί δηλαδή μόνο σημεία που είναι γύρω από το </a:t>
            </a:r>
            <a:r>
              <a:rPr lang="el-GR" sz="1600" dirty="0"/>
              <a:t>σ</a:t>
            </a:r>
            <a:r>
              <a:rPr lang="el-GR" sz="1600" dirty="0" smtClean="0"/>
              <a:t>ημείο αναζήτησης. Οι φυσικοί γείτονες κάθε σημείου είναι αυτοί που σχετίζονται με τα πολύγωνα </a:t>
            </a:r>
            <a:r>
              <a:rPr lang="en-US" sz="1600" dirty="0" err="1" smtClean="0"/>
              <a:t>Voronoi</a:t>
            </a:r>
            <a:r>
              <a:rPr lang="en-US" sz="1600" dirty="0" smtClean="0"/>
              <a:t> (</a:t>
            </a:r>
            <a:r>
              <a:rPr lang="el-GR" sz="1600" dirty="0" smtClean="0"/>
              <a:t>ή </a:t>
            </a:r>
            <a:r>
              <a:rPr lang="en-US" sz="1600" dirty="0" err="1" smtClean="0"/>
              <a:t>Thiessen</a:t>
            </a:r>
            <a:r>
              <a:rPr lang="en-US" sz="1600" dirty="0" smtClean="0"/>
              <a:t>)</a:t>
            </a:r>
            <a:r>
              <a:rPr lang="el-GR" sz="1600" dirty="0" smtClean="0"/>
              <a:t>. Ένα νέο πολύγωνο σχηματίζεται γύρω από το σημείο που παρεμβάλλεται.</a:t>
            </a:r>
            <a:endParaRPr lang="en-US" sz="1600" dirty="0" smtClean="0"/>
          </a:p>
          <a:p>
            <a:endParaRPr lang="en-US" sz="1600" dirty="0"/>
          </a:p>
        </p:txBody>
      </p:sp>
      <p:pic>
        <p:nvPicPr>
          <p:cNvPr id="5" name="Picture 4" descr="Natural neighbor.png"/>
          <p:cNvPicPr>
            <a:picLocks noChangeAspect="1"/>
          </p:cNvPicPr>
          <p:nvPr/>
        </p:nvPicPr>
        <p:blipFill>
          <a:blip r:embed="rId2" cstate="print"/>
          <a:stretch>
            <a:fillRect/>
          </a:stretch>
        </p:blipFill>
        <p:spPr>
          <a:xfrm rot="5400000">
            <a:off x="1326035" y="4084165"/>
            <a:ext cx="2377130" cy="2895600"/>
          </a:xfrm>
          <a:prstGeom prst="rect">
            <a:avLst/>
          </a:prstGeom>
        </p:spPr>
      </p:pic>
      <p:pic>
        <p:nvPicPr>
          <p:cNvPr id="7" name="Picture 6" descr="IDW.jpg"/>
          <p:cNvPicPr>
            <a:picLocks noChangeAspect="1"/>
          </p:cNvPicPr>
          <p:nvPr/>
        </p:nvPicPr>
        <p:blipFill>
          <a:blip r:embed="rId3" cstate="print"/>
          <a:stretch>
            <a:fillRect/>
          </a:stretch>
        </p:blipFill>
        <p:spPr>
          <a:xfrm>
            <a:off x="5101304" y="914400"/>
            <a:ext cx="4042695" cy="3352800"/>
          </a:xfrm>
          <a:prstGeom prst="rect">
            <a:avLst/>
          </a:prstGeom>
        </p:spPr>
      </p:pic>
      <p:pic>
        <p:nvPicPr>
          <p:cNvPr id="8" name="Picture 7" descr="IDW.gif"/>
          <p:cNvPicPr>
            <a:picLocks noChangeAspect="1"/>
          </p:cNvPicPr>
          <p:nvPr/>
        </p:nvPicPr>
        <p:blipFill>
          <a:blip r:embed="rId4" cstate="print"/>
          <a:stretch>
            <a:fillRect/>
          </a:stretch>
        </p:blipFill>
        <p:spPr>
          <a:xfrm>
            <a:off x="5257800" y="4343400"/>
            <a:ext cx="2949677" cy="25146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rved trend surface.png"/>
          <p:cNvPicPr>
            <a:picLocks noChangeAspect="1"/>
          </p:cNvPicPr>
          <p:nvPr/>
        </p:nvPicPr>
        <p:blipFill>
          <a:blip r:embed="rId2" cstate="print"/>
          <a:stretch>
            <a:fillRect/>
          </a:stretch>
        </p:blipFill>
        <p:spPr>
          <a:xfrm>
            <a:off x="4572000" y="4114800"/>
            <a:ext cx="4026512" cy="2571424"/>
          </a:xfrm>
          <a:prstGeom prst="rect">
            <a:avLst/>
          </a:prstGeom>
        </p:spPr>
      </p:pic>
      <p:sp>
        <p:nvSpPr>
          <p:cNvPr id="2" name="Title 1"/>
          <p:cNvSpPr>
            <a:spLocks noGrp="1"/>
          </p:cNvSpPr>
          <p:nvPr>
            <p:ph type="title"/>
          </p:nvPr>
        </p:nvSpPr>
        <p:spPr>
          <a:xfrm>
            <a:off x="533400" y="152400"/>
            <a:ext cx="7162800" cy="838200"/>
          </a:xfrm>
          <a:solidFill>
            <a:srgbClr val="00B0F0"/>
          </a:solidFill>
        </p:spPr>
        <p:txBody>
          <a:bodyPr>
            <a:normAutofit fontScale="90000"/>
          </a:bodyPr>
          <a:lstStyle/>
          <a:p>
            <a:pPr lvl="0" algn="l"/>
            <a:r>
              <a:rPr lang="en-US" sz="2700" u="sng" dirty="0" smtClean="0"/>
              <a:t/>
            </a:r>
            <a:br>
              <a:rPr lang="en-US" sz="2700" u="sng" dirty="0" smtClean="0"/>
            </a:br>
            <a:r>
              <a:rPr lang="el-GR" sz="2200" u="sng" dirty="0" smtClean="0"/>
              <a:t>Εφαρμογές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a:t>
            </a:r>
            <a:r>
              <a:rPr lang="en-US" dirty="0" smtClean="0"/>
              <a:t/>
            </a:r>
            <a:br>
              <a:rPr lang="en-US" dirty="0" smtClean="0"/>
            </a:br>
            <a:endParaRPr lang="en-US" dirty="0"/>
          </a:p>
        </p:txBody>
      </p:sp>
      <p:sp>
        <p:nvSpPr>
          <p:cNvPr id="3" name="Content Placeholder 2"/>
          <p:cNvSpPr>
            <a:spLocks noGrp="1"/>
          </p:cNvSpPr>
          <p:nvPr>
            <p:ph idx="1"/>
          </p:nvPr>
        </p:nvSpPr>
        <p:spPr>
          <a:xfrm>
            <a:off x="0" y="1295400"/>
            <a:ext cx="4572000" cy="4419600"/>
          </a:xfrm>
        </p:spPr>
        <p:txBody>
          <a:bodyPr>
            <a:noAutofit/>
          </a:bodyPr>
          <a:lstStyle/>
          <a:p>
            <a:r>
              <a:rPr lang="en-US" sz="1600" dirty="0" smtClean="0"/>
              <a:t> H </a:t>
            </a:r>
            <a:r>
              <a:rPr lang="el-GR" sz="1600" dirty="0" smtClean="0"/>
              <a:t>ανάλυση τάσεων επιφανείας (</a:t>
            </a:r>
            <a:r>
              <a:rPr lang="en-US" sz="1600" dirty="0" smtClean="0"/>
              <a:t>trend surface) </a:t>
            </a:r>
            <a:r>
              <a:rPr lang="el-GR" sz="1600" dirty="0" smtClean="0"/>
              <a:t>που</a:t>
            </a:r>
            <a:r>
              <a:rPr lang="en-US" sz="1600" dirty="0" smtClean="0"/>
              <a:t> </a:t>
            </a:r>
            <a:r>
              <a:rPr lang="el-GR" sz="1600" dirty="0" smtClean="0"/>
              <a:t>χρησιμοποιείται ευρύτατα σε αρχαιολογικές εφαρμογές, είναι καθολική </a:t>
            </a:r>
            <a:r>
              <a:rPr lang="en-US" sz="1600" dirty="0" smtClean="0"/>
              <a:t>(global) </a:t>
            </a:r>
            <a:r>
              <a:rPr lang="el-GR" sz="1600" dirty="0" smtClean="0"/>
              <a:t>χωρική παρεμβολή που προσαρμόζει μια ομαλή επιφάνεια (καθορισμένη από μια μαθηματική -πολυωνυμική συνάρτηση) σε μια κατανομή ποσοτικών δεδομένων. Η διαδικασία μοιάζει με την προσαρμογή ενός φύλλου χαρτιού ανάμεσα σε 2 υπερυψωμένα σημεία. Εαν δεν το κάμψουμε τότε έχουμε πολυωνυμική συνάρτηση πρώτου βαθμού(1</a:t>
            </a:r>
            <a:r>
              <a:rPr lang="en-US" sz="1600" baseline="30000" dirty="0" err="1" smtClean="0"/>
              <a:t>st</a:t>
            </a:r>
            <a:r>
              <a:rPr lang="en-US" sz="1600" dirty="0" smtClean="0"/>
              <a:t> order polynomial </a:t>
            </a:r>
            <a:r>
              <a:rPr lang="el-GR" sz="1600" dirty="0" smtClean="0"/>
              <a:t>ή </a:t>
            </a:r>
            <a:r>
              <a:rPr lang="en-US" sz="1600" dirty="0" smtClean="0"/>
              <a:t>linear)</a:t>
            </a:r>
            <a:r>
              <a:rPr lang="el-GR" sz="1600" dirty="0" smtClean="0"/>
              <a:t>, εαν του δώσουμε 1 καμπή έχουμε πολυωνυμική συνάρτηση 2</a:t>
            </a:r>
            <a:r>
              <a:rPr lang="el-GR" sz="1600" baseline="30000" dirty="0" smtClean="0"/>
              <a:t>ου</a:t>
            </a:r>
            <a:r>
              <a:rPr lang="el-GR" sz="1600" dirty="0" smtClean="0"/>
              <a:t> βαθμού, 2 καμπές συνάρτηση 3</a:t>
            </a:r>
            <a:r>
              <a:rPr lang="el-GR" sz="1600" baseline="30000" dirty="0" smtClean="0"/>
              <a:t>ου</a:t>
            </a:r>
            <a:r>
              <a:rPr lang="el-GR" sz="1600" dirty="0" smtClean="0"/>
              <a:t> βαθμού κλπ. Το χαρτί σπανίως θα περάσει ακριβώς από τα γνωστά σημεία, που σημαίνει ότι το </a:t>
            </a:r>
            <a:r>
              <a:rPr lang="en-US" sz="1600" dirty="0" smtClean="0"/>
              <a:t>DEM </a:t>
            </a:r>
            <a:r>
              <a:rPr lang="el-GR" sz="1600" dirty="0" smtClean="0"/>
              <a:t>που θα προκύψει θα έχει σχετική μόνο ακρίβεια.</a:t>
            </a:r>
          </a:p>
        </p:txBody>
      </p:sp>
      <p:pic>
        <p:nvPicPr>
          <p:cNvPr id="5" name="Picture 4" descr="flat trend surface.gif"/>
          <p:cNvPicPr>
            <a:picLocks noChangeAspect="1"/>
          </p:cNvPicPr>
          <p:nvPr/>
        </p:nvPicPr>
        <p:blipFill>
          <a:blip r:embed="rId3" cstate="print"/>
          <a:stretch>
            <a:fillRect/>
          </a:stretch>
        </p:blipFill>
        <p:spPr>
          <a:xfrm>
            <a:off x="4562007" y="1219200"/>
            <a:ext cx="4581993" cy="2667000"/>
          </a:xfrm>
          <a:prstGeom prst="rect">
            <a:avLst/>
          </a:prstGeom>
        </p:spPr>
      </p:pic>
      <p:sp>
        <p:nvSpPr>
          <p:cNvPr id="8" name="TextBox 7"/>
          <p:cNvSpPr txBox="1"/>
          <p:nvPr/>
        </p:nvSpPr>
        <p:spPr>
          <a:xfrm>
            <a:off x="5486400" y="3886200"/>
            <a:ext cx="3200400" cy="307777"/>
          </a:xfrm>
          <a:prstGeom prst="rect">
            <a:avLst/>
          </a:prstGeom>
          <a:noFill/>
        </p:spPr>
        <p:txBody>
          <a:bodyPr wrap="square" rtlCol="0">
            <a:spAutoFit/>
          </a:bodyPr>
          <a:lstStyle/>
          <a:p>
            <a:r>
              <a:rPr lang="en-US" sz="1400" dirty="0" smtClean="0"/>
              <a:t>Flat trend surface (1</a:t>
            </a:r>
            <a:r>
              <a:rPr lang="en-US" sz="1400" baseline="30000" dirty="0" smtClean="0"/>
              <a:t>st</a:t>
            </a:r>
            <a:r>
              <a:rPr lang="en-US" sz="1400" dirty="0" smtClean="0"/>
              <a:t> order polynomial)</a:t>
            </a:r>
            <a:endParaRPr lang="en-US" sz="1400" dirty="0"/>
          </a:p>
        </p:txBody>
      </p:sp>
      <p:sp>
        <p:nvSpPr>
          <p:cNvPr id="11" name="TextBox 10"/>
          <p:cNvSpPr txBox="1"/>
          <p:nvPr/>
        </p:nvSpPr>
        <p:spPr>
          <a:xfrm>
            <a:off x="5029200" y="6550223"/>
            <a:ext cx="3505200" cy="307777"/>
          </a:xfrm>
          <a:prstGeom prst="rect">
            <a:avLst/>
          </a:prstGeom>
          <a:noFill/>
        </p:spPr>
        <p:txBody>
          <a:bodyPr wrap="square" rtlCol="0">
            <a:spAutoFit/>
          </a:bodyPr>
          <a:lstStyle/>
          <a:p>
            <a:r>
              <a:rPr lang="en-US" sz="1400" dirty="0" smtClean="0"/>
              <a:t>Curved trend surface (2</a:t>
            </a:r>
            <a:r>
              <a:rPr lang="en-US" sz="1400" baseline="30000" dirty="0" smtClean="0"/>
              <a:t>nd</a:t>
            </a:r>
            <a:r>
              <a:rPr lang="en-US" sz="1400" dirty="0" smtClean="0"/>
              <a:t> order  polynomial)</a:t>
            </a:r>
            <a:endParaRPr lang="en-US"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162800" cy="838200"/>
          </a:xfrm>
          <a:solidFill>
            <a:srgbClr val="00B0F0"/>
          </a:solidFill>
        </p:spPr>
        <p:txBody>
          <a:bodyPr>
            <a:normAutofit fontScale="90000"/>
          </a:bodyPr>
          <a:lstStyle/>
          <a:p>
            <a:pPr lvl="0" algn="l"/>
            <a:r>
              <a:rPr lang="en-US" sz="2700" u="sng" dirty="0" smtClean="0"/>
              <a:t/>
            </a:r>
            <a:br>
              <a:rPr lang="en-US" sz="2700" u="sng" dirty="0" smtClean="0"/>
            </a:br>
            <a:r>
              <a:rPr lang="el-GR" sz="2200" u="sng" dirty="0" smtClean="0"/>
              <a:t>Εφαρμογές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4648200" cy="5791200"/>
          </a:xfrm>
        </p:spPr>
        <p:txBody>
          <a:bodyPr>
            <a:normAutofit/>
          </a:bodyPr>
          <a:lstStyle/>
          <a:p>
            <a:r>
              <a:rPr lang="el-GR" sz="1600" dirty="0" smtClean="0"/>
              <a:t>Η παρεμβολή καμπύλης </a:t>
            </a:r>
            <a:r>
              <a:rPr lang="en-US" sz="1600" dirty="0" err="1" smtClean="0"/>
              <a:t>spline</a:t>
            </a:r>
            <a:r>
              <a:rPr lang="en-US" sz="1600" dirty="0" smtClean="0"/>
              <a:t> </a:t>
            </a:r>
            <a:r>
              <a:rPr lang="el-GR" sz="1600" dirty="0" smtClean="0"/>
              <a:t>υπολογίζει τιμές βάσει μιας μαθηματικής συνάρτησης που ελαχιστοποιεί τη συνολική καμπυλότητα της επιφάνειας, με αποτέλεσμα την εξαγωγή μιας ομαλής επιφάνειας που περνά από όλα τα γνωστά σημεία.</a:t>
            </a:r>
          </a:p>
          <a:p>
            <a:r>
              <a:rPr lang="el-GR" sz="1600" dirty="0" smtClean="0"/>
              <a:t>Το </a:t>
            </a:r>
            <a:r>
              <a:rPr lang="en-US" sz="1600" dirty="0" err="1" smtClean="0"/>
              <a:t>Kriging</a:t>
            </a:r>
            <a:r>
              <a:rPr lang="en-US" sz="1600" dirty="0" smtClean="0"/>
              <a:t> </a:t>
            </a:r>
            <a:r>
              <a:rPr lang="el-GR" sz="1600" dirty="0" smtClean="0"/>
              <a:t>είναι μια προχωρημένη, γεωστατιστική διαδικασία που παράγει μια υπολογισμένη επιφάνεια από μια ομάδα διάσπαρτων σημείων που έχουν </a:t>
            </a:r>
            <a:r>
              <a:rPr lang="en-US" sz="1600" dirty="0" smtClean="0"/>
              <a:t>z </a:t>
            </a:r>
            <a:r>
              <a:rPr lang="el-GR" sz="1600" dirty="0" smtClean="0"/>
              <a:t>τιμές. Η εφαρμογή ενός μοντέλου, δηλαδή η χωρική μοντελοποίηση (</a:t>
            </a:r>
            <a:r>
              <a:rPr lang="en-US" sz="1600" dirty="0" err="1" smtClean="0"/>
              <a:t>variography</a:t>
            </a:r>
            <a:r>
              <a:rPr lang="en-US" sz="1600" dirty="0" smtClean="0"/>
              <a:t>), </a:t>
            </a:r>
            <a:r>
              <a:rPr lang="el-GR" sz="1600" dirty="0" smtClean="0"/>
              <a:t>βασίζεται σε μια εξίσωση για όλα τα ζεύγη σημείων.</a:t>
            </a:r>
          </a:p>
          <a:p>
            <a:r>
              <a:rPr lang="el-GR" sz="1600" dirty="0" smtClean="0"/>
              <a:t>Το </a:t>
            </a:r>
            <a:r>
              <a:rPr lang="en-US" sz="1600" dirty="0" err="1" smtClean="0"/>
              <a:t>ArcGIS</a:t>
            </a:r>
            <a:r>
              <a:rPr lang="en-US" sz="1600" dirty="0" smtClean="0"/>
              <a:t> </a:t>
            </a:r>
            <a:r>
              <a:rPr lang="el-GR" sz="1600" dirty="0" smtClean="0"/>
              <a:t>επίσης χρησιμοποιεί τη μέθοδο </a:t>
            </a:r>
            <a:r>
              <a:rPr lang="en-US" sz="1600" dirty="0" err="1" smtClean="0"/>
              <a:t>Topo</a:t>
            </a:r>
            <a:r>
              <a:rPr lang="en-US" sz="1600" dirty="0" smtClean="0"/>
              <a:t> to Raster </a:t>
            </a:r>
            <a:r>
              <a:rPr lang="el-GR" sz="1600" dirty="0" smtClean="0"/>
              <a:t>για την εξαγωγή μιας επιφάνειας που μοιάζει με λεκάνη απορροής.  Η μέθοδος αυτή εφευρέθηκε ακριβώς για την παραγωγή υδρολογικά σωστών </a:t>
            </a:r>
            <a:r>
              <a:rPr lang="en-US" sz="1600" dirty="0" smtClean="0"/>
              <a:t>DEMs. </a:t>
            </a:r>
            <a:r>
              <a:rPr lang="el-GR" sz="1600" dirty="0" smtClean="0"/>
              <a:t>Δεδομένου ότι το νερό είναι ο σημαντικότερος παράγοντας διάβρωσης και παίζει πρωτεύοντα ρόλο στη διαμόρφωση του αναγλύφου, αυτή η μέθοδος παρεμβολής ενδείκνυται για τις ισοϋψείς. </a:t>
            </a:r>
            <a:endParaRPr lang="en-US" sz="1600" dirty="0" smtClean="0"/>
          </a:p>
        </p:txBody>
      </p:sp>
      <p:pic>
        <p:nvPicPr>
          <p:cNvPr id="4" name="Picture 3" descr="kriging.gif"/>
          <p:cNvPicPr>
            <a:picLocks noChangeAspect="1"/>
          </p:cNvPicPr>
          <p:nvPr/>
        </p:nvPicPr>
        <p:blipFill>
          <a:blip r:embed="rId2" cstate="print"/>
          <a:stretch>
            <a:fillRect/>
          </a:stretch>
        </p:blipFill>
        <p:spPr>
          <a:xfrm>
            <a:off x="5056303" y="1066800"/>
            <a:ext cx="4087697" cy="3505200"/>
          </a:xfrm>
          <a:prstGeom prst="rect">
            <a:avLst/>
          </a:prstGeom>
        </p:spPr>
      </p:pic>
      <p:sp>
        <p:nvSpPr>
          <p:cNvPr id="5" name="Rectangle 4"/>
          <p:cNvSpPr/>
          <p:nvPr/>
        </p:nvSpPr>
        <p:spPr>
          <a:xfrm>
            <a:off x="5562600" y="4495800"/>
            <a:ext cx="3581400" cy="523220"/>
          </a:xfrm>
          <a:prstGeom prst="rect">
            <a:avLst/>
          </a:prstGeom>
        </p:spPr>
        <p:txBody>
          <a:bodyPr wrap="square">
            <a:spAutoFit/>
          </a:bodyPr>
          <a:lstStyle/>
          <a:p>
            <a:r>
              <a:rPr lang="el-GR" sz="1400" dirty="0" smtClean="0"/>
              <a:t>Υπολογισμός της τετραγωνισμένης διαφοράς μεταξύ ζευγών σημείων</a:t>
            </a:r>
            <a:endParaRPr 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086600" cy="762000"/>
          </a:xfrm>
          <a:solidFill>
            <a:srgbClr val="00B0F0"/>
          </a:solidFill>
        </p:spPr>
        <p:txBody>
          <a:bodyPr>
            <a:normAutofit fontScale="90000"/>
          </a:bodyPr>
          <a:lstStyle/>
          <a:p>
            <a:pPr lvl="0" algn="l"/>
            <a:r>
              <a:rPr lang="en-US" sz="2700" u="sng" dirty="0" smtClean="0"/>
              <a:t/>
            </a:r>
            <a:br>
              <a:rPr lang="en-US" sz="2700" u="sng" dirty="0" smtClean="0"/>
            </a:br>
            <a:r>
              <a:rPr lang="el-GR" sz="2200" u="sng" dirty="0" smtClean="0"/>
              <a:t>Εφαρμογές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a:t>
            </a:r>
            <a:r>
              <a:rPr lang="en-US" dirty="0" smtClean="0"/>
              <a:t/>
            </a:r>
            <a:br>
              <a:rPr lang="en-US" dirty="0" smtClean="0"/>
            </a:br>
            <a:endParaRPr lang="en-US" dirty="0"/>
          </a:p>
        </p:txBody>
      </p:sp>
      <p:sp>
        <p:nvSpPr>
          <p:cNvPr id="3" name="Content Placeholder 2"/>
          <p:cNvSpPr>
            <a:spLocks noGrp="1"/>
          </p:cNvSpPr>
          <p:nvPr>
            <p:ph idx="1"/>
          </p:nvPr>
        </p:nvSpPr>
        <p:spPr>
          <a:xfrm>
            <a:off x="228600" y="914400"/>
            <a:ext cx="8534400" cy="1600200"/>
          </a:xfrm>
        </p:spPr>
        <p:txBody>
          <a:bodyPr>
            <a:normAutofit/>
          </a:bodyPr>
          <a:lstStyle/>
          <a:p>
            <a:pPr>
              <a:buNone/>
            </a:pPr>
            <a:r>
              <a:rPr lang="en-US" sz="1600" dirty="0" smtClean="0"/>
              <a:t>	</a:t>
            </a:r>
            <a:r>
              <a:rPr lang="el-GR" sz="1600" dirty="0" smtClean="0"/>
              <a:t>Η κατασκευή ενός </a:t>
            </a:r>
            <a:r>
              <a:rPr lang="en-US" sz="1600" dirty="0" smtClean="0"/>
              <a:t>DEM </a:t>
            </a:r>
            <a:r>
              <a:rPr lang="el-GR" sz="1600" dirty="0" smtClean="0"/>
              <a:t>βάση ισοϋψών που έχουμε ψηφιοποιήσει με το χέρι δεν είναι ό,τι</a:t>
            </a:r>
            <a:r>
              <a:rPr lang="en-US" sz="1600" dirty="0" smtClean="0"/>
              <a:t> </a:t>
            </a:r>
            <a:r>
              <a:rPr lang="el-GR" sz="1600" dirty="0" smtClean="0"/>
              <a:t>καλύτερο γιατί σίγουρα αυτές οι ισοϋψείς δεν αποδίδουν με ακρίβεια το ανάγλυφο. Οι διάφορες μέθοδοι παρεμβολής που περιγράψαμε δεν λύνουν το πρόβλημα της ακρίβειας, δεδομένου ότι βασίζονται σε αναξιόπιστα πρωταρχικά δεδομένα. Πιο αξιόπιστα αποδίδεται το ανάγλυφο με  φωτογραμμετρική επεξεργασία αεροφωτογραφιών μέσω λογισμικών όπως είναι το </a:t>
            </a:r>
            <a:r>
              <a:rPr lang="en-US" sz="1600" dirty="0" err="1" smtClean="0"/>
              <a:t>Erdas</a:t>
            </a:r>
            <a:r>
              <a:rPr lang="en-US" sz="1600" dirty="0" smtClean="0"/>
              <a:t> Imagine.</a:t>
            </a:r>
            <a:endParaRPr lang="el-GR" sz="1600" dirty="0" smtClean="0"/>
          </a:p>
          <a:p>
            <a:endParaRPr lang="el-GR" sz="1600" dirty="0" smtClean="0"/>
          </a:p>
          <a:p>
            <a:endParaRPr lang="en-US" dirty="0"/>
          </a:p>
        </p:txBody>
      </p:sp>
      <p:sp>
        <p:nvSpPr>
          <p:cNvPr id="6" name="TextBox 5"/>
          <p:cNvSpPr txBox="1"/>
          <p:nvPr/>
        </p:nvSpPr>
        <p:spPr>
          <a:xfrm>
            <a:off x="0" y="3200400"/>
            <a:ext cx="1600200" cy="338554"/>
          </a:xfrm>
          <a:prstGeom prst="rect">
            <a:avLst/>
          </a:prstGeom>
          <a:noFill/>
        </p:spPr>
        <p:txBody>
          <a:bodyPr wrap="square" rtlCol="0">
            <a:spAutoFit/>
          </a:bodyPr>
          <a:lstStyle/>
          <a:p>
            <a:r>
              <a:rPr lang="en-US" sz="1600" dirty="0" smtClean="0"/>
              <a:t> </a:t>
            </a:r>
            <a:endParaRPr lang="en-US" sz="1600" dirty="0"/>
          </a:p>
        </p:txBody>
      </p:sp>
      <p:pic>
        <p:nvPicPr>
          <p:cNvPr id="7" name="Picture 6" descr="Contours+from+the+Terrain+Preparation+Tool.jpg"/>
          <p:cNvPicPr>
            <a:picLocks noChangeAspect="1"/>
          </p:cNvPicPr>
          <p:nvPr/>
        </p:nvPicPr>
        <p:blipFill>
          <a:blip r:embed="rId2" cstate="print"/>
          <a:stretch>
            <a:fillRect/>
          </a:stretch>
        </p:blipFill>
        <p:spPr>
          <a:xfrm>
            <a:off x="609600" y="2462808"/>
            <a:ext cx="8153400" cy="4395192"/>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162800" cy="838200"/>
          </a:xfrm>
          <a:solidFill>
            <a:srgbClr val="00B0F0"/>
          </a:solidFill>
        </p:spPr>
        <p:txBody>
          <a:bodyPr>
            <a:normAutofit fontScale="90000"/>
          </a:bodyPr>
          <a:lstStyle/>
          <a:p>
            <a:pPr lvl="0" algn="l"/>
            <a:r>
              <a:rPr lang="en-US" sz="2700" u="sng" dirty="0" smtClean="0"/>
              <a:t/>
            </a:r>
            <a:br>
              <a:rPr lang="en-US" sz="2700" u="sng" dirty="0" smtClean="0"/>
            </a:br>
            <a:r>
              <a:rPr lang="el-GR" sz="2200" u="sng" dirty="0" smtClean="0"/>
              <a:t>Εφαρμογές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001000" cy="5562600"/>
          </a:xfrm>
        </p:spPr>
        <p:txBody>
          <a:bodyPr>
            <a:normAutofit lnSpcReduction="10000"/>
          </a:bodyPr>
          <a:lstStyle/>
          <a:p>
            <a:r>
              <a:rPr lang="el-GR" sz="1600" dirty="0" smtClean="0"/>
              <a:t>Στο </a:t>
            </a:r>
            <a:r>
              <a:rPr lang="en-US" sz="1600" dirty="0" err="1" smtClean="0"/>
              <a:t>ArcGIS</a:t>
            </a:r>
            <a:r>
              <a:rPr lang="el-GR" sz="1600" dirty="0" smtClean="0"/>
              <a:t> οι διάφορες μέθοδοι παρεμβολής (ντετερμινιστικές και γεωστατιστικές) περιέχονται στο </a:t>
            </a:r>
            <a:r>
              <a:rPr lang="en-US" sz="1600" dirty="0" smtClean="0"/>
              <a:t>extension </a:t>
            </a:r>
            <a:r>
              <a:rPr lang="en-US" sz="1600" dirty="0" err="1" smtClean="0"/>
              <a:t>Geostatistical</a:t>
            </a:r>
            <a:r>
              <a:rPr lang="en-US" sz="1600" dirty="0" smtClean="0"/>
              <a:t> Analyst. </a:t>
            </a:r>
          </a:p>
          <a:p>
            <a:r>
              <a:rPr lang="en-US" sz="1600" dirty="0" smtClean="0"/>
              <a:t>H </a:t>
            </a:r>
            <a:r>
              <a:rPr lang="el-GR" sz="1600" dirty="0" smtClean="0"/>
              <a:t>γεωστατιστική χρησιμοποιείται για την ανάλυση και πρόγνωση τιμών που σχετίζονται με χωρικά ή </a:t>
            </a:r>
            <a:r>
              <a:rPr lang="el-GR" sz="1600" dirty="0" err="1" smtClean="0"/>
              <a:t>χωροχρονικά</a:t>
            </a:r>
            <a:r>
              <a:rPr lang="el-GR" sz="1600" dirty="0" smtClean="0"/>
              <a:t> φαινόμενα</a:t>
            </a:r>
            <a:r>
              <a:rPr lang="en-US" sz="1600" dirty="0" smtClean="0"/>
              <a:t>, </a:t>
            </a:r>
            <a:r>
              <a:rPr lang="el-GR" sz="1600" dirty="0" smtClean="0"/>
              <a:t>και η παρεμβολή είναι μια από τις σημαντικότερες διαδικασίες της.</a:t>
            </a:r>
          </a:p>
          <a:p>
            <a:r>
              <a:rPr lang="el-GR" sz="1600" dirty="0" smtClean="0"/>
              <a:t>Η γεωστατιστική εργαλειοθήκη του </a:t>
            </a:r>
            <a:r>
              <a:rPr lang="en-US" sz="1600" dirty="0" err="1" smtClean="0"/>
              <a:t>ArcGIS</a:t>
            </a:r>
            <a:r>
              <a:rPr lang="en-US" sz="1600" dirty="0" smtClean="0"/>
              <a:t> </a:t>
            </a:r>
            <a:r>
              <a:rPr lang="el-GR" sz="1600" dirty="0" smtClean="0"/>
              <a:t>περιέχει εργαλεία για την κατασκευή μοντέλων που χρησιμοποιούν χωρικές συντεταγμένες.</a:t>
            </a:r>
            <a:endParaRPr lang="en-US" sz="1600" dirty="0" smtClean="0"/>
          </a:p>
          <a:p>
            <a:r>
              <a:rPr lang="el-GR" sz="1600" dirty="0" smtClean="0"/>
              <a:t>Πριν χρησιμοποιήσουμε τις τεχνικές της παρεμβολής, μπορούμε να εξερευνήσουμε τα χωρικά μας δεδομένα για να επιλέξουμε την πλέον κατάλληλη μέθοδο παρεμβολής</a:t>
            </a:r>
            <a:r>
              <a:rPr lang="en-US" sz="1600" dirty="0" smtClean="0"/>
              <a:t>: </a:t>
            </a:r>
            <a:r>
              <a:rPr lang="en-US" sz="1600" dirty="0" err="1" smtClean="0"/>
              <a:t>Geostatistical</a:t>
            </a:r>
            <a:r>
              <a:rPr lang="en-US" sz="1600" dirty="0" smtClean="0"/>
              <a:t> Analyst → Explore Data, </a:t>
            </a:r>
            <a:r>
              <a:rPr lang="el-GR" sz="1600" dirty="0" smtClean="0"/>
              <a:t>οπότε επιλέγουμε τη μέθοδο εξερεύνησης των χωρικών μας δεδομένων. </a:t>
            </a:r>
            <a:endParaRPr lang="en-US" sz="1600" dirty="0" smtClean="0"/>
          </a:p>
          <a:p>
            <a:r>
              <a:rPr lang="el-GR" sz="1600" dirty="0" smtClean="0"/>
              <a:t>Για τις αρχαιολογικές μας εφαρμογές χρησιμοποιούμε κυρίως τις εξής μεθόδους</a:t>
            </a:r>
            <a:r>
              <a:rPr lang="en-US" sz="1600" dirty="0" smtClean="0"/>
              <a:t>: Histogram (</a:t>
            </a:r>
            <a:r>
              <a:rPr lang="el-GR" sz="1600" dirty="0" smtClean="0"/>
              <a:t>εξετάζει την κατανομή των δεδομένων μας), </a:t>
            </a:r>
            <a:r>
              <a:rPr lang="en-US" sz="1600" dirty="0" err="1" smtClean="0"/>
              <a:t>Voronoi</a:t>
            </a:r>
            <a:r>
              <a:rPr lang="en-US" sz="1600" dirty="0" smtClean="0"/>
              <a:t> maps (</a:t>
            </a:r>
            <a:r>
              <a:rPr lang="el-GR" sz="1600" dirty="0" smtClean="0"/>
              <a:t>τα γνωστά πολύγωνα του </a:t>
            </a:r>
            <a:r>
              <a:rPr lang="en-US" sz="1600" dirty="0" err="1" smtClean="0"/>
              <a:t>Thiessen</a:t>
            </a:r>
            <a:r>
              <a:rPr lang="en-US" sz="1600" dirty="0" smtClean="0"/>
              <a:t>), Normal QQ Plot (</a:t>
            </a:r>
            <a:r>
              <a:rPr lang="el-GR" sz="1600" dirty="0" smtClean="0"/>
              <a:t>ελέγχει εαν τα δεδομένα μας είναι κανονικά καταμερισμένα), </a:t>
            </a:r>
            <a:r>
              <a:rPr lang="en-US" sz="1600" dirty="0" smtClean="0"/>
              <a:t>Trend Analysis (</a:t>
            </a:r>
            <a:r>
              <a:rPr lang="el-GR" sz="1600" dirty="0" smtClean="0"/>
              <a:t>οπτικοποιεί και εξετάζει χωρικά </a:t>
            </a:r>
            <a:r>
              <a:rPr lang="en-US" sz="1600" dirty="0" smtClean="0"/>
              <a:t>trends </a:t>
            </a:r>
            <a:r>
              <a:rPr lang="el-GR" sz="1600" dirty="0" smtClean="0"/>
              <a:t>των δεδομένων μας)</a:t>
            </a:r>
          </a:p>
          <a:p>
            <a:r>
              <a:rPr lang="el-GR" sz="1600" dirty="0" smtClean="0"/>
              <a:t>Για την κατασκευή ενός μοντέλου παρεμβολής  χρησιμοποιούμε το </a:t>
            </a:r>
            <a:r>
              <a:rPr lang="en-US" sz="1600" dirty="0" err="1" smtClean="0"/>
              <a:t>Geostatistical</a:t>
            </a:r>
            <a:r>
              <a:rPr lang="en-US" sz="1600" dirty="0" smtClean="0"/>
              <a:t> Wizard , </a:t>
            </a:r>
            <a:r>
              <a:rPr lang="el-GR" sz="1600" dirty="0" smtClean="0"/>
              <a:t>και έχουμε την επιλογή μεταξύ διάφορων προσδιοριστικών (</a:t>
            </a:r>
            <a:r>
              <a:rPr lang="en-US" sz="1600" dirty="0" smtClean="0"/>
              <a:t>deterministic) </a:t>
            </a:r>
            <a:r>
              <a:rPr lang="el-GR" sz="1600" dirty="0" smtClean="0"/>
              <a:t>και γεωστατιστικών (</a:t>
            </a:r>
            <a:r>
              <a:rPr lang="en-US" sz="1600" dirty="0" err="1" smtClean="0"/>
              <a:t>geostatistical</a:t>
            </a:r>
            <a:r>
              <a:rPr lang="en-US" sz="1600" dirty="0" smtClean="0"/>
              <a:t>) </a:t>
            </a:r>
            <a:r>
              <a:rPr lang="el-GR" sz="1600" dirty="0" smtClean="0"/>
              <a:t>μεθόδων παρεμβολής.  </a:t>
            </a:r>
            <a:endParaRPr lang="en-US" sz="1600" dirty="0" smtClean="0"/>
          </a:p>
          <a:p>
            <a:r>
              <a:rPr lang="el-GR" sz="1600" dirty="0" smtClean="0"/>
              <a:t>Τα </a:t>
            </a:r>
            <a:r>
              <a:rPr lang="en-US" sz="1600" dirty="0" err="1" smtClean="0"/>
              <a:t>Geostatistical</a:t>
            </a:r>
            <a:r>
              <a:rPr lang="en-US" sz="1600" dirty="0" smtClean="0"/>
              <a:t> layers </a:t>
            </a:r>
            <a:r>
              <a:rPr lang="el-GR" sz="1600" dirty="0" smtClean="0"/>
              <a:t>που δημιουργούνται μπορούμε να τα αναπαραστήσουμε (με δεξί κλικ και </a:t>
            </a:r>
            <a:r>
              <a:rPr lang="en-US" sz="1600" dirty="0" smtClean="0"/>
              <a:t>properties) </a:t>
            </a:r>
            <a:r>
              <a:rPr lang="el-GR" sz="1600" dirty="0" smtClean="0"/>
              <a:t>είτε ως ισουψείς (</a:t>
            </a:r>
            <a:r>
              <a:rPr lang="en-US" sz="1600" dirty="0" smtClean="0"/>
              <a:t>Contours </a:t>
            </a:r>
            <a:r>
              <a:rPr lang="el-GR" sz="1600" dirty="0" smtClean="0"/>
              <a:t>και </a:t>
            </a:r>
            <a:r>
              <a:rPr lang="en-US" sz="1600" dirty="0" smtClean="0"/>
              <a:t>Filled Contours), </a:t>
            </a:r>
            <a:r>
              <a:rPr lang="el-GR" sz="1600" dirty="0" smtClean="0"/>
              <a:t>είτε με σκίαση </a:t>
            </a:r>
            <a:r>
              <a:rPr lang="en-US" sz="1600" dirty="0" smtClean="0"/>
              <a:t>(</a:t>
            </a:r>
            <a:r>
              <a:rPr lang="en-US" sz="1600" dirty="0" err="1" smtClean="0"/>
              <a:t>Hillshade</a:t>
            </a:r>
            <a:r>
              <a:rPr lang="en-US" sz="1600" dirty="0" smtClean="0"/>
              <a:t>) </a:t>
            </a:r>
            <a:r>
              <a:rPr lang="el-GR" sz="1600" dirty="0" smtClean="0"/>
              <a:t>είτε με ψηφιδωτό (</a:t>
            </a:r>
            <a:r>
              <a:rPr lang="en-US" sz="1600" dirty="0" smtClean="0"/>
              <a:t>grid)</a:t>
            </a:r>
          </a:p>
          <a:p>
            <a:endParaRPr lang="el-GR" sz="1600" dirty="0" smtClean="0"/>
          </a:p>
          <a:p>
            <a:endParaRPr lang="en-US" sz="16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162800" cy="838200"/>
          </a:xfrm>
          <a:solidFill>
            <a:srgbClr val="00B0F0"/>
          </a:solidFill>
        </p:spPr>
        <p:txBody>
          <a:bodyPr>
            <a:normAutofit fontScale="90000"/>
          </a:bodyPr>
          <a:lstStyle/>
          <a:p>
            <a:pPr lvl="0" algn="l"/>
            <a:r>
              <a:rPr lang="en-US" sz="2700" u="sng" dirty="0" smtClean="0"/>
              <a:t/>
            </a:r>
            <a:br>
              <a:rPr lang="en-US" sz="2700" u="sng" dirty="0" smtClean="0"/>
            </a:br>
            <a:r>
              <a:rPr lang="el-GR" sz="2200" u="sng" dirty="0" smtClean="0"/>
              <a:t>Εφαρμογές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a:t>
            </a:r>
            <a:r>
              <a:rPr lang="en-US" dirty="0" smtClean="0"/>
              <a:t/>
            </a:r>
            <a:br>
              <a:rPr lang="en-US" dirty="0" smtClean="0"/>
            </a:br>
            <a:endParaRPr lang="en-US" dirty="0"/>
          </a:p>
        </p:txBody>
      </p:sp>
      <p:sp>
        <p:nvSpPr>
          <p:cNvPr id="3" name="Content Placeholder 2"/>
          <p:cNvSpPr>
            <a:spLocks noGrp="1"/>
          </p:cNvSpPr>
          <p:nvPr>
            <p:ph idx="1"/>
          </p:nvPr>
        </p:nvSpPr>
        <p:spPr>
          <a:xfrm>
            <a:off x="0" y="1143000"/>
            <a:ext cx="2514600" cy="5486400"/>
          </a:xfrm>
        </p:spPr>
        <p:txBody>
          <a:bodyPr>
            <a:normAutofit fontScale="92500" lnSpcReduction="10000"/>
          </a:bodyPr>
          <a:lstStyle/>
          <a:p>
            <a:pPr>
              <a:buNone/>
            </a:pPr>
            <a:r>
              <a:rPr lang="el-GR" sz="1700" dirty="0" smtClean="0"/>
              <a:t>  	Μπορούμε να συγκρίνουμε τα διάφορα μοντέλα ως προς την αξιοπιστία τους με δεξί κλικ σε ένα </a:t>
            </a:r>
            <a:r>
              <a:rPr lang="en-US" sz="1700" dirty="0" err="1" smtClean="0"/>
              <a:t>Geostatistical</a:t>
            </a:r>
            <a:r>
              <a:rPr lang="en-US" sz="1700" dirty="0" smtClean="0"/>
              <a:t> layer</a:t>
            </a:r>
            <a:r>
              <a:rPr lang="el-GR" sz="1700" dirty="0" smtClean="0"/>
              <a:t> → </a:t>
            </a:r>
            <a:r>
              <a:rPr lang="en-US" sz="1700" dirty="0" smtClean="0"/>
              <a:t>Compare</a:t>
            </a:r>
            <a:r>
              <a:rPr lang="el-GR" sz="1700" dirty="0" smtClean="0"/>
              <a:t> (οπότε και ορίζουμε το δεύτερο μοντέλο). Γενικά, το καλύτερο μοντέλο είναι αυτό του οποίου το </a:t>
            </a:r>
            <a:r>
              <a:rPr lang="en-US" sz="1700" dirty="0" smtClean="0"/>
              <a:t>standardized mean </a:t>
            </a:r>
            <a:r>
              <a:rPr lang="el-GR" sz="1700" dirty="0" smtClean="0"/>
              <a:t>είναι πλησιέστερα στο 0, έχει το μικρότερο </a:t>
            </a:r>
            <a:r>
              <a:rPr lang="en-US" sz="1700" dirty="0" smtClean="0"/>
              <a:t>root-mean-squared-prediction error, </a:t>
            </a:r>
            <a:r>
              <a:rPr lang="el-GR" sz="1700" dirty="0" smtClean="0"/>
              <a:t>το </a:t>
            </a:r>
            <a:r>
              <a:rPr lang="en-US" sz="1700" dirty="0" smtClean="0"/>
              <a:t>average standard error </a:t>
            </a:r>
            <a:r>
              <a:rPr lang="el-GR" sz="1700" dirty="0" smtClean="0"/>
              <a:t>πλησιέστερα στο </a:t>
            </a:r>
            <a:r>
              <a:rPr lang="en-US" sz="1700" dirty="0" smtClean="0"/>
              <a:t>root-mean-squared prediction error, </a:t>
            </a:r>
            <a:r>
              <a:rPr lang="el-GR" sz="1700" dirty="0" smtClean="0"/>
              <a:t>και το </a:t>
            </a:r>
            <a:r>
              <a:rPr lang="en-US" sz="1700" dirty="0" smtClean="0"/>
              <a:t>standardized root-mean-squared prediction error </a:t>
            </a:r>
            <a:r>
              <a:rPr lang="el-GR" sz="1700" dirty="0" smtClean="0"/>
              <a:t>πλησιέστερα στο 1.</a:t>
            </a:r>
          </a:p>
        </p:txBody>
      </p:sp>
      <p:pic>
        <p:nvPicPr>
          <p:cNvPr id="4" name="Picture 3" descr="Geostatistical layers_comparison.png"/>
          <p:cNvPicPr>
            <a:picLocks noChangeAspect="1"/>
          </p:cNvPicPr>
          <p:nvPr/>
        </p:nvPicPr>
        <p:blipFill>
          <a:blip r:embed="rId2" cstate="print"/>
          <a:stretch>
            <a:fillRect/>
          </a:stretch>
        </p:blipFill>
        <p:spPr>
          <a:xfrm>
            <a:off x="2532231" y="1066800"/>
            <a:ext cx="6611769" cy="56388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162800" cy="838200"/>
          </a:xfrm>
          <a:solidFill>
            <a:srgbClr val="00B0F0"/>
          </a:solidFill>
        </p:spPr>
        <p:txBody>
          <a:bodyPr>
            <a:normAutofit fontScale="90000"/>
          </a:bodyPr>
          <a:lstStyle/>
          <a:p>
            <a:pPr lvl="0" algn="l"/>
            <a:r>
              <a:rPr lang="en-US" sz="2700" u="sng" dirty="0" smtClean="0"/>
              <a:t/>
            </a:r>
            <a:br>
              <a:rPr lang="en-US" sz="2700" u="sng" dirty="0" smtClean="0"/>
            </a:br>
            <a:r>
              <a:rPr lang="el-GR" sz="2200" u="sng" dirty="0" smtClean="0"/>
              <a:t>Εφαρμογές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562600"/>
          </a:xfrm>
        </p:spPr>
        <p:txBody>
          <a:bodyPr>
            <a:normAutofit/>
          </a:bodyPr>
          <a:lstStyle/>
          <a:p>
            <a:r>
              <a:rPr lang="el-GR" sz="1600" dirty="0" smtClean="0"/>
              <a:t>Το </a:t>
            </a:r>
            <a:r>
              <a:rPr lang="en-US" sz="1600" dirty="0" err="1" smtClean="0"/>
              <a:t>ArcGIS</a:t>
            </a:r>
            <a:r>
              <a:rPr lang="en-US" sz="1600" dirty="0" smtClean="0"/>
              <a:t> </a:t>
            </a:r>
            <a:r>
              <a:rPr lang="el-GR" sz="1600" dirty="0" smtClean="0"/>
              <a:t>δημιουργεί και αποθηκεύει 3 είδη μοντέλων εδάφους</a:t>
            </a:r>
            <a:r>
              <a:rPr lang="en-US" sz="1600" dirty="0" smtClean="0"/>
              <a:t>: raster, TIN </a:t>
            </a:r>
            <a:r>
              <a:rPr lang="el-GR" sz="1600" dirty="0" smtClean="0"/>
              <a:t>και </a:t>
            </a:r>
            <a:r>
              <a:rPr lang="en-US" sz="1600" dirty="0" smtClean="0"/>
              <a:t>terrain dataset</a:t>
            </a:r>
            <a:r>
              <a:rPr lang="el-GR" sz="1600" dirty="0" smtClean="0"/>
              <a:t>. </a:t>
            </a:r>
            <a:endParaRPr lang="en-US" sz="1600" dirty="0" smtClean="0"/>
          </a:p>
          <a:p>
            <a:r>
              <a:rPr lang="el-GR" sz="1600" dirty="0" smtClean="0"/>
              <a:t>Για τη δημιουργία ενός </a:t>
            </a:r>
            <a:r>
              <a:rPr lang="en-US" sz="1600" dirty="0" smtClean="0"/>
              <a:t>raster </a:t>
            </a:r>
            <a:r>
              <a:rPr lang="el-GR" sz="1600" dirty="0" smtClean="0"/>
              <a:t>μοντέλου επιφανείας </a:t>
            </a:r>
            <a:r>
              <a:rPr lang="en-US" sz="1600" dirty="0" smtClean="0"/>
              <a:t>: </a:t>
            </a:r>
            <a:r>
              <a:rPr lang="en-US" sz="1600" dirty="0" err="1" smtClean="0"/>
              <a:t>Geoprocessing</a:t>
            </a:r>
            <a:r>
              <a:rPr lang="en-US" sz="1600" dirty="0" smtClean="0"/>
              <a:t> → </a:t>
            </a:r>
            <a:r>
              <a:rPr lang="en-US" sz="1600" dirty="0" err="1" smtClean="0"/>
              <a:t>ArcToolbox</a:t>
            </a:r>
            <a:r>
              <a:rPr lang="en-US" sz="1600" dirty="0" smtClean="0"/>
              <a:t> → 3D Analyst  Tools →  Raster Interpolation →  </a:t>
            </a:r>
            <a:r>
              <a:rPr lang="en-US" sz="1600" dirty="0" err="1" smtClean="0"/>
              <a:t>Topo</a:t>
            </a:r>
            <a:r>
              <a:rPr lang="en-US" sz="1600" dirty="0" smtClean="0"/>
              <a:t> to Raster </a:t>
            </a:r>
            <a:r>
              <a:rPr lang="el-GR" sz="1600" dirty="0" smtClean="0"/>
              <a:t>και επιλέγουμε τα </a:t>
            </a:r>
            <a:r>
              <a:rPr lang="en-US" sz="1600" dirty="0" smtClean="0"/>
              <a:t>input feature data (contours) </a:t>
            </a:r>
            <a:r>
              <a:rPr lang="el-GR" sz="1600" dirty="0" smtClean="0"/>
              <a:t>και προσέχουμε το </a:t>
            </a:r>
            <a:r>
              <a:rPr lang="en-US" sz="1600" dirty="0" smtClean="0"/>
              <a:t>field </a:t>
            </a:r>
            <a:r>
              <a:rPr lang="el-GR" sz="1600" dirty="0" smtClean="0"/>
              <a:t>να είναι αυτό που έχει τις υψομετρικές τιμές.</a:t>
            </a:r>
            <a:endParaRPr lang="en-US" sz="1600" dirty="0" smtClean="0"/>
          </a:p>
          <a:p>
            <a:r>
              <a:rPr lang="en-US" sz="1600" dirty="0" smtClean="0"/>
              <a:t>To Triangulated Irregular Network </a:t>
            </a:r>
            <a:r>
              <a:rPr lang="el-GR" sz="1600" dirty="0" smtClean="0"/>
              <a:t>είναι το διανυσματικό αντίστοιχο των </a:t>
            </a:r>
            <a:r>
              <a:rPr lang="en-US" sz="1600" dirty="0" smtClean="0"/>
              <a:t>raster </a:t>
            </a:r>
            <a:r>
              <a:rPr lang="el-GR" sz="1600" dirty="0" smtClean="0"/>
              <a:t>επιφανειών και βασίζεται στην τριγωνοποίηση </a:t>
            </a:r>
            <a:r>
              <a:rPr lang="en-US" sz="1600" dirty="0" smtClean="0"/>
              <a:t>Delaunay </a:t>
            </a:r>
            <a:r>
              <a:rPr lang="el-GR" sz="1600" dirty="0" smtClean="0"/>
              <a:t>έτσι ώστε να σχηματίζονται εφαπτόμενα αλλά ποτέ αλληλοκαλυπτόμενα τρίγωνα. Βάση των τριγώνων είναι τα σημεία (</a:t>
            </a:r>
            <a:r>
              <a:rPr lang="en-US" sz="1600" dirty="0" smtClean="0"/>
              <a:t>points) </a:t>
            </a:r>
            <a:r>
              <a:rPr lang="el-GR" sz="1600" dirty="0" smtClean="0"/>
              <a:t>και οι </a:t>
            </a:r>
            <a:r>
              <a:rPr lang="en-US" sz="1600" dirty="0" smtClean="0"/>
              <a:t>vertices </a:t>
            </a:r>
            <a:r>
              <a:rPr lang="el-GR" sz="1600" dirty="0" smtClean="0"/>
              <a:t>των γραμμών. </a:t>
            </a:r>
            <a:endParaRPr lang="en-US" sz="1600" dirty="0" smtClean="0"/>
          </a:p>
          <a:p>
            <a:r>
              <a:rPr lang="el-GR" sz="1600" dirty="0" smtClean="0"/>
              <a:t>Για την τρισδιάσταση απόδοση της επιφάνειας το </a:t>
            </a:r>
            <a:r>
              <a:rPr lang="en-US" sz="1600" dirty="0" smtClean="0"/>
              <a:t>GIS </a:t>
            </a:r>
            <a:r>
              <a:rPr lang="el-GR" sz="1600" dirty="0" smtClean="0"/>
              <a:t>χρησιμοποιεί </a:t>
            </a:r>
            <a:r>
              <a:rPr lang="en-US" sz="1600" dirty="0" err="1" smtClean="0"/>
              <a:t>breaklines</a:t>
            </a:r>
            <a:r>
              <a:rPr lang="en-US" sz="1600" dirty="0" smtClean="0"/>
              <a:t> (</a:t>
            </a:r>
            <a:r>
              <a:rPr lang="el-GR" sz="1600" dirty="0" smtClean="0"/>
              <a:t>γραμμές αλλαγής κλίσης), που μπορεί να είναι είτε απαλές (</a:t>
            </a:r>
            <a:r>
              <a:rPr lang="en-US" sz="1600" dirty="0" smtClean="0"/>
              <a:t>soft </a:t>
            </a:r>
            <a:r>
              <a:rPr lang="en-US" sz="1600" dirty="0" err="1" smtClean="0"/>
              <a:t>breaklines</a:t>
            </a:r>
            <a:r>
              <a:rPr lang="en-US" sz="1600" dirty="0" smtClean="0"/>
              <a:t>)</a:t>
            </a:r>
            <a:r>
              <a:rPr lang="el-GR" sz="1600" dirty="0" smtClean="0"/>
              <a:t> είτε σκληρές (</a:t>
            </a:r>
            <a:r>
              <a:rPr lang="en-US" sz="1600" dirty="0" smtClean="0"/>
              <a:t>hard </a:t>
            </a:r>
            <a:r>
              <a:rPr lang="en-US" sz="1600" dirty="0" err="1" smtClean="0"/>
              <a:t>breaklines</a:t>
            </a:r>
            <a:r>
              <a:rPr lang="en-US" sz="1600" dirty="0" smtClean="0"/>
              <a:t>)</a:t>
            </a:r>
          </a:p>
          <a:p>
            <a:r>
              <a:rPr lang="el-GR" sz="1600" dirty="0" smtClean="0"/>
              <a:t>Για να δημιουργήσουμε ένα ΤΙΝ</a:t>
            </a:r>
            <a:r>
              <a:rPr lang="en-US" sz="1600" dirty="0" smtClean="0"/>
              <a:t>: </a:t>
            </a:r>
            <a:r>
              <a:rPr lang="en-US" sz="1600" dirty="0" err="1" smtClean="0"/>
              <a:t>Geoprocessing</a:t>
            </a:r>
            <a:r>
              <a:rPr lang="en-US" sz="1600" dirty="0" smtClean="0"/>
              <a:t> → </a:t>
            </a:r>
            <a:r>
              <a:rPr lang="en-US" sz="1600" dirty="0" err="1" smtClean="0"/>
              <a:t>ArcToolbox</a:t>
            </a:r>
            <a:r>
              <a:rPr lang="en-US" sz="1600" dirty="0" smtClean="0"/>
              <a:t> → Data Management →  TIN → Create TIN,</a:t>
            </a:r>
            <a:r>
              <a:rPr lang="el-GR" sz="1600" dirty="0" smtClean="0"/>
              <a:t> όπου ορίζουμε το </a:t>
            </a:r>
            <a:r>
              <a:rPr lang="en-US" sz="1600" dirty="0" smtClean="0"/>
              <a:t>Output </a:t>
            </a:r>
            <a:r>
              <a:rPr lang="el-GR" sz="1600" dirty="0" smtClean="0"/>
              <a:t>και επιλέγουμε τα </a:t>
            </a:r>
            <a:r>
              <a:rPr lang="en-US" sz="1600" dirty="0" smtClean="0"/>
              <a:t>input features (</a:t>
            </a:r>
            <a:r>
              <a:rPr lang="el-GR" sz="1600" dirty="0" smtClean="0"/>
              <a:t>π.χ. τις ισοϋψείς και τα τριγωνομετρικά σημεία). Προσέχουμε στα </a:t>
            </a:r>
            <a:r>
              <a:rPr lang="en-US" sz="1600" dirty="0" smtClean="0"/>
              <a:t>input features </a:t>
            </a:r>
            <a:r>
              <a:rPr lang="el-GR" sz="1600" dirty="0" smtClean="0"/>
              <a:t>το </a:t>
            </a:r>
            <a:r>
              <a:rPr lang="en-US" sz="1600" dirty="0" smtClean="0"/>
              <a:t>Height field </a:t>
            </a:r>
            <a:r>
              <a:rPr lang="el-GR" sz="1600" dirty="0" smtClean="0"/>
              <a:t>να είναι το σωστό.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162800" cy="838200"/>
          </a:xfrm>
          <a:solidFill>
            <a:srgbClr val="00B0F0"/>
          </a:solidFill>
        </p:spPr>
        <p:txBody>
          <a:bodyPr>
            <a:normAutofit fontScale="90000"/>
          </a:bodyPr>
          <a:lstStyle/>
          <a:p>
            <a:pPr lvl="0" algn="l"/>
            <a:r>
              <a:rPr lang="en-US" sz="2700" u="sng" dirty="0" smtClean="0"/>
              <a:t/>
            </a:r>
            <a:br>
              <a:rPr lang="en-US" sz="2700" u="sng" dirty="0" smtClean="0"/>
            </a:br>
            <a:r>
              <a:rPr lang="el-GR" sz="2200" u="sng" dirty="0" smtClean="0"/>
              <a:t>Εφαρμογές </a:t>
            </a:r>
            <a:r>
              <a:rPr lang="en-US" sz="2200" u="sng" dirty="0" smtClean="0"/>
              <a:t>GIS </a:t>
            </a:r>
            <a:r>
              <a:rPr lang="el-GR" sz="2200" u="sng" dirty="0" smtClean="0"/>
              <a:t>στην αρχαιολογία</a:t>
            </a:r>
            <a:r>
              <a:rPr lang="el-GR" sz="2200" dirty="0" smtClean="0"/>
              <a:t/>
            </a:r>
            <a:br>
              <a:rPr lang="el-GR" sz="2200" dirty="0" smtClean="0"/>
            </a:br>
            <a:r>
              <a:rPr lang="el-GR" sz="2200" dirty="0" smtClean="0"/>
              <a:t>4</a:t>
            </a:r>
            <a:r>
              <a:rPr lang="el-GR" sz="2200" baseline="30000" dirty="0" smtClean="0"/>
              <a:t>η</a:t>
            </a:r>
            <a:r>
              <a:rPr lang="el-GR" sz="2200" dirty="0" smtClean="0"/>
              <a:t> ενότητα</a:t>
            </a:r>
            <a:r>
              <a:rPr lang="en-US" sz="2200" dirty="0" smtClean="0"/>
              <a:t>: </a:t>
            </a:r>
            <a:r>
              <a:rPr lang="el-GR" sz="2200" dirty="0" smtClean="0"/>
              <a:t>Κατασκευή ψηφιακών υψομετρικών μοντέλων (</a:t>
            </a:r>
            <a:r>
              <a:rPr lang="en-US" sz="2200" dirty="0" smtClean="0"/>
              <a:t>DEM)</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334000"/>
          </a:xfrm>
        </p:spPr>
        <p:txBody>
          <a:bodyPr>
            <a:normAutofit/>
          </a:bodyPr>
          <a:lstStyle/>
          <a:p>
            <a:endParaRPr lang="en-US" sz="1600" dirty="0" smtClean="0"/>
          </a:p>
          <a:p>
            <a:r>
              <a:rPr lang="en-US" sz="1600" dirty="0" smtClean="0"/>
              <a:t>To ArcGIS </a:t>
            </a:r>
            <a:r>
              <a:rPr lang="el-GR" sz="1600" dirty="0" smtClean="0"/>
              <a:t>χρησιμοποεί 2 κατηγορίες τρισδιάστατων δεδομένων</a:t>
            </a:r>
            <a:r>
              <a:rPr lang="en-US" sz="1600" dirty="0" smtClean="0"/>
              <a:t>: </a:t>
            </a:r>
            <a:r>
              <a:rPr lang="el-GR" sz="1600" dirty="0" smtClean="0"/>
              <a:t>τα δεδομένα χαρακτηριστικών </a:t>
            </a:r>
            <a:r>
              <a:rPr lang="en-US" sz="1600" dirty="0" smtClean="0"/>
              <a:t>(feature data) </a:t>
            </a:r>
            <a:r>
              <a:rPr lang="el-GR" sz="1600" dirty="0" smtClean="0"/>
              <a:t>και τα δεδομένα επιφανείας (</a:t>
            </a:r>
            <a:r>
              <a:rPr lang="en-US" sz="1600" dirty="0" smtClean="0"/>
              <a:t>surface data). </a:t>
            </a:r>
            <a:r>
              <a:rPr lang="el-GR" sz="1600" dirty="0" smtClean="0"/>
              <a:t>Τα </a:t>
            </a:r>
            <a:r>
              <a:rPr lang="en-US" sz="1600" dirty="0" smtClean="0"/>
              <a:t>feature data </a:t>
            </a:r>
            <a:r>
              <a:rPr lang="el-GR" sz="1600" dirty="0" smtClean="0"/>
              <a:t>είναι διακριτές οντότητες και η τιμή </a:t>
            </a:r>
            <a:r>
              <a:rPr lang="en-US" sz="1600" dirty="0" smtClean="0"/>
              <a:t>z</a:t>
            </a:r>
            <a:r>
              <a:rPr lang="el-GR" sz="1600" dirty="0" smtClean="0"/>
              <a:t> αποθηκεύεται στη γεωμετρία του </a:t>
            </a:r>
            <a:r>
              <a:rPr lang="en-US" sz="1600" dirty="0" smtClean="0"/>
              <a:t>feature</a:t>
            </a:r>
            <a:r>
              <a:rPr lang="el-GR" sz="1600" dirty="0" smtClean="0"/>
              <a:t> (π.χ. ενός πύργου, ενός φρουρίου ή μιας γέφυρας). </a:t>
            </a:r>
            <a:endParaRPr lang="en-US" sz="1600" dirty="0" smtClean="0"/>
          </a:p>
          <a:p>
            <a:pPr marL="0" indent="0">
              <a:buNone/>
            </a:pPr>
            <a:endParaRPr lang="en-US" sz="1600" dirty="0" smtClean="0"/>
          </a:p>
          <a:p>
            <a:r>
              <a:rPr lang="en-US" sz="1600" dirty="0" smtClean="0"/>
              <a:t>T</a:t>
            </a:r>
            <a:r>
              <a:rPr lang="el-GR" sz="1600" dirty="0" smtClean="0"/>
              <a:t>α δεδομένα επιφανείας περιέχουν υψομετρικές τιμές για μια περιοχή και η τρισδιάστατη πληροφορία για κάθε τοποθεσία αποθηκεύεται είτε στις τιμές του κελιού </a:t>
            </a:r>
            <a:r>
              <a:rPr lang="en-US" sz="1600" dirty="0" smtClean="0"/>
              <a:t>(raster) </a:t>
            </a:r>
            <a:r>
              <a:rPr lang="el-GR" sz="1600" dirty="0" smtClean="0"/>
              <a:t>είτε προκύπτει από ένα δίκτυο ακανόνιστων τριγώνων (</a:t>
            </a:r>
            <a:r>
              <a:rPr lang="en-US" sz="1600" dirty="0" smtClean="0"/>
              <a:t>TIN). (</a:t>
            </a:r>
            <a:r>
              <a:rPr lang="el-GR" sz="1600" dirty="0" smtClean="0"/>
              <a:t>Συχνά τα </a:t>
            </a:r>
            <a:r>
              <a:rPr lang="en-US" sz="1600" dirty="0" smtClean="0"/>
              <a:t>surface data </a:t>
            </a:r>
            <a:r>
              <a:rPr lang="el-GR" sz="1600" dirty="0" smtClean="0"/>
              <a:t>αναφέρονται ως 2.5</a:t>
            </a:r>
            <a:r>
              <a:rPr lang="en-US" sz="1600" dirty="0" smtClean="0"/>
              <a:t>D </a:t>
            </a:r>
            <a:r>
              <a:rPr lang="el-GR" sz="1600" dirty="0" smtClean="0"/>
              <a:t>δεδομένα (αντί για </a:t>
            </a:r>
            <a:r>
              <a:rPr lang="en-US" sz="1600" dirty="0" smtClean="0"/>
              <a:t>3D </a:t>
            </a:r>
            <a:r>
              <a:rPr lang="el-GR" sz="1600" dirty="0" smtClean="0"/>
              <a:t>δεδομένα) γιατί για κάθε </a:t>
            </a:r>
            <a:r>
              <a:rPr lang="en-US" sz="1600" dirty="0" err="1" smtClean="0"/>
              <a:t>x,y</a:t>
            </a:r>
            <a:r>
              <a:rPr lang="en-US" sz="1600" dirty="0" smtClean="0"/>
              <a:t> </a:t>
            </a:r>
            <a:r>
              <a:rPr lang="el-GR" sz="1600" dirty="0" smtClean="0"/>
              <a:t>θέση έχουμε μια μόνο τιμή </a:t>
            </a:r>
            <a:r>
              <a:rPr lang="en-US" sz="1600" dirty="0" smtClean="0"/>
              <a:t>z).</a:t>
            </a:r>
          </a:p>
          <a:p>
            <a:pPr marL="0" indent="0">
              <a:buNone/>
            </a:pPr>
            <a:endParaRPr lang="el-GR" sz="1600" dirty="0" smtClean="0"/>
          </a:p>
          <a:p>
            <a:r>
              <a:rPr lang="el-GR" sz="1600" dirty="0" smtClean="0"/>
              <a:t>Μερικές φορές δεν γνωρίζουμε την τιμή </a:t>
            </a:r>
            <a:r>
              <a:rPr lang="en-US" sz="1600" dirty="0" smtClean="0"/>
              <a:t>z </a:t>
            </a:r>
            <a:r>
              <a:rPr lang="el-GR" sz="1600" dirty="0" smtClean="0"/>
              <a:t>κάποιων </a:t>
            </a:r>
            <a:r>
              <a:rPr lang="en-US" sz="1600" dirty="0" smtClean="0"/>
              <a:t>features, </a:t>
            </a:r>
            <a:r>
              <a:rPr lang="el-GR" sz="1600" dirty="0" smtClean="0"/>
              <a:t>ωστόσο μπορούμε να αναπαραστήσουμε αυτά τα </a:t>
            </a:r>
            <a:r>
              <a:rPr lang="en-US" sz="1600" dirty="0" smtClean="0"/>
              <a:t>features </a:t>
            </a:r>
            <a:r>
              <a:rPr lang="el-GR" sz="1600" dirty="0" smtClean="0"/>
              <a:t>τρισδιάστατα με την εντολή </a:t>
            </a:r>
            <a:r>
              <a:rPr lang="en-US" sz="1600" dirty="0" smtClean="0"/>
              <a:t>drape </a:t>
            </a:r>
            <a:r>
              <a:rPr lang="el-GR" sz="1600" dirty="0" smtClean="0"/>
              <a:t>και </a:t>
            </a:r>
            <a:r>
              <a:rPr lang="en-US" sz="1600" dirty="0" smtClean="0"/>
              <a:t>extrude. </a:t>
            </a:r>
            <a:r>
              <a:rPr lang="el-GR" sz="1600" dirty="0" smtClean="0"/>
              <a:t>Εαν έχουμε ένα </a:t>
            </a:r>
            <a:r>
              <a:rPr lang="en-US" sz="1600" dirty="0" smtClean="0"/>
              <a:t>DEM </a:t>
            </a:r>
            <a:r>
              <a:rPr lang="el-GR" sz="1600" dirty="0" smtClean="0"/>
              <a:t>για μια περιοχή μπορούμε να χρησιμοποιήσουμε τις υψομετρικές τιμές του μοντέλου ως </a:t>
            </a:r>
            <a:r>
              <a:rPr lang="en-US" sz="1600" dirty="0" smtClean="0"/>
              <a:t>z </a:t>
            </a:r>
            <a:r>
              <a:rPr lang="el-GR" sz="1600" dirty="0" smtClean="0"/>
              <a:t>τιμές για τα </a:t>
            </a:r>
            <a:r>
              <a:rPr lang="en-US" sz="1600" dirty="0" smtClean="0"/>
              <a:t>features</a:t>
            </a:r>
            <a:r>
              <a:rPr lang="el-GR" sz="1600" dirty="0" smtClean="0"/>
              <a:t>. Αυτή η διαδικασία ονομάζεται </a:t>
            </a:r>
            <a:r>
              <a:rPr lang="en-US" sz="1600" dirty="0" smtClean="0"/>
              <a:t>draping the features,</a:t>
            </a:r>
            <a:r>
              <a:rPr lang="el-GR" sz="1600" dirty="0" smtClean="0"/>
              <a:t> γιατί κυριολεκτικά «σκεπάζουμε τα </a:t>
            </a:r>
            <a:r>
              <a:rPr lang="en-US" sz="1600" dirty="0" smtClean="0"/>
              <a:t>features</a:t>
            </a:r>
            <a:r>
              <a:rPr lang="el-GR" sz="1600" dirty="0" smtClean="0"/>
              <a:t>». Αντίθετα, εαν θέλουμε να δείξουμε τρισδιάστατα ένα </a:t>
            </a:r>
            <a:r>
              <a:rPr lang="en-US" sz="1600" dirty="0" smtClean="0"/>
              <a:t>feature </a:t>
            </a:r>
            <a:r>
              <a:rPr lang="el-GR" sz="1600" dirty="0" smtClean="0"/>
              <a:t>με συγκεκριμένο ύψος, μπορούμε να το «εξωθήσουμε» βάσει της συγκεκριμένης </a:t>
            </a:r>
            <a:r>
              <a:rPr lang="en-US" sz="1600" dirty="0" smtClean="0"/>
              <a:t>z </a:t>
            </a:r>
            <a:r>
              <a:rPr lang="el-GR" sz="1600" dirty="0" smtClean="0"/>
              <a:t>τιμής</a:t>
            </a:r>
            <a:r>
              <a:rPr lang="en-US" sz="1600" dirty="0" smtClean="0"/>
              <a:t>: </a:t>
            </a:r>
            <a:r>
              <a:rPr lang="el-GR" sz="1600" dirty="0" smtClean="0"/>
              <a:t>αυτή η διαδικασία ονομάζεται </a:t>
            </a:r>
            <a:r>
              <a:rPr lang="en-US" sz="1600" dirty="0" smtClean="0"/>
              <a:t>extruding.</a:t>
            </a:r>
            <a:endParaRPr lang="el-GR" sz="1600" dirty="0" smtClean="0"/>
          </a:p>
          <a:p>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4254</TotalTime>
  <Words>1902</Words>
  <Application>Microsoft Office PowerPoint</Application>
  <PresentationFormat>Προβολή στην οθόνη (4:3)</PresentationFormat>
  <Paragraphs>71</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Office Theme</vt:lpstr>
      <vt:lpstr>  Εφαρμογές GIS στην αρχαιολογία 4η ενότητα: Κατασκευή ψηφιακών υψομετρικών μοντέλων (DEMs) </vt:lpstr>
      <vt:lpstr>  Εφαρμογές GIS στην αρχαιολογία 4η ενότητα: Κατασκευή ψηφιακών υψομετρικών μοντέλων (DEM) </vt:lpstr>
      <vt:lpstr> Εφαρμογές GIS στην αρχαιολογία 4η ενότητα: Κατασκευή ψηφιακών υψομετρικών μοντέλων (DEM) </vt:lpstr>
      <vt:lpstr> Εφαρμογές GIS στην αρχαιολογία 4η ενότητα: Κατασκευή ψηφιακών υψομετρικών μοντέλων (DEM) </vt:lpstr>
      <vt:lpstr> Εφαρμογές GIS στην αρχαιολογία 4η ενότητα: Κατασκευή ψηφιακών υψομετρικών μοντέλων (DEM) </vt:lpstr>
      <vt:lpstr> Εφαρμογές GIS στην αρχαιολογία 4η ενότητα: Κατασκευή ψηφιακών υψομετρικών μοντέλων (DEM) </vt:lpstr>
      <vt:lpstr> Εφαρμογές GIS στην αρχαιολογία 4η ενότητα: Κατασκευή ψηφιακών υψομετρικών μοντέλων (DEM) </vt:lpstr>
      <vt:lpstr> Εφαρμογές GIS στην αρχαιολογία 4η ενότητα: Κατασκευή ψηφιακών υψομετρικών μοντέλων (DEM) </vt:lpstr>
      <vt:lpstr> Εφαρμογές GIS στην αρχαιολογία 4η ενότητα: Κατασκευή ψηφιακών υψομετρικών μοντέλων (DEM) </vt:lpstr>
      <vt:lpstr> Εφαρμογές GIS στην αρχαιολογία 4η ενότητα: Κατασκευή ψηφιακών υψομετρικών μοντέλων (DEM) </vt:lpstr>
      <vt:lpstr> Εφαρμογές GIS στην αρχαιολογία 4η ενότητα: Κατασκευή ψηφιακών υψομετρικών μοντέλων (DEM) </vt:lpstr>
      <vt:lpstr> Εφαρμογές GIS στην αρχαιολογία 4η ενότητα: Κατασκευή ψηφιακών υψομετρικών μοντέλων (DEM) </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Yannis</dc:creator>
  <cp:lastModifiedBy>ylolos</cp:lastModifiedBy>
  <cp:revision>283</cp:revision>
  <dcterms:created xsi:type="dcterms:W3CDTF">2012-11-04T10:01:07Z</dcterms:created>
  <dcterms:modified xsi:type="dcterms:W3CDTF">2014-12-11T15:32:24Z</dcterms:modified>
</cp:coreProperties>
</file>