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4" r:id="rId8"/>
    <p:sldId id="265" r:id="rId9"/>
    <p:sldId id="263"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19" name="Θέση ημερομηνίας 18"/>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11" name="Θέση αριθμού διαφάνειας 10"/>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6A53D2E9-A9DC-4CD2-A7DF-0B574A5F0072}"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A97184C-B9D9-4D87-B9BE-0FB97ADCDC7B}" type="datetimeFigureOut">
              <a:rPr lang="el-GR" smtClean="0"/>
              <a:t>12/2/2015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6A53D2E9-A9DC-4CD2-A7DF-0B574A5F0072}"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A97184C-B9D9-4D87-B9BE-0FB97ADCDC7B}" type="datetimeFigureOut">
              <a:rPr lang="el-GR" smtClean="0"/>
              <a:t>12/2/2015</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A53D2E9-A9DC-4CD2-A7DF-0B574A5F007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22376" y="692696"/>
            <a:ext cx="7772400" cy="2956310"/>
          </a:xfrm>
        </p:spPr>
        <p:txBody>
          <a:bodyPr>
            <a:noAutofit/>
          </a:bodyPr>
          <a:lstStyle/>
          <a:p>
            <a:pPr algn="ctr">
              <a:lnSpc>
                <a:spcPct val="95000"/>
              </a:lnSpc>
            </a:pPr>
            <a:r>
              <a:rPr lang="el-GR" altLang="en-US" sz="2800" dirty="0" err="1">
                <a:solidFill>
                  <a:srgbClr val="C00000"/>
                </a:solidFill>
                <a:latin typeface="Tahoma" pitchFamily="34" charset="0"/>
                <a:cs typeface="Tahoma" pitchFamily="34" charset="0"/>
              </a:rPr>
              <a:t>Γραμματισμός</a:t>
            </a:r>
            <a:r>
              <a:rPr lang="el-GR" altLang="en-US" sz="2800" dirty="0">
                <a:solidFill>
                  <a:srgbClr val="C00000"/>
                </a:solidFill>
                <a:latin typeface="Tahoma" pitchFamily="34" charset="0"/>
                <a:cs typeface="Tahoma" pitchFamily="34" charset="0"/>
              </a:rPr>
              <a:t> και σχεδιασμός γλωσσικού μαθήματος:</a:t>
            </a:r>
            <a:br>
              <a:rPr lang="el-GR" altLang="en-US" sz="2800" dirty="0">
                <a:solidFill>
                  <a:srgbClr val="C00000"/>
                </a:solidFill>
                <a:latin typeface="Tahoma" pitchFamily="34" charset="0"/>
                <a:cs typeface="Tahoma" pitchFamily="34" charset="0"/>
              </a:rPr>
            </a:br>
            <a:r>
              <a:rPr lang="el-GR" altLang="en-US" sz="2800" dirty="0">
                <a:solidFill>
                  <a:srgbClr val="C00000"/>
                </a:solidFill>
                <a:latin typeface="Tahoma" pitchFamily="34" charset="0"/>
                <a:cs typeface="Tahoma" pitchFamily="34" charset="0"/>
              </a:rPr>
              <a:t/>
            </a:r>
            <a:br>
              <a:rPr lang="el-GR" altLang="en-US" sz="2800" dirty="0">
                <a:solidFill>
                  <a:srgbClr val="C00000"/>
                </a:solidFill>
                <a:latin typeface="Tahoma" pitchFamily="34" charset="0"/>
                <a:cs typeface="Tahoma" pitchFamily="34" charset="0"/>
              </a:rPr>
            </a:br>
            <a:r>
              <a:rPr lang="el-GR" altLang="en-US" sz="2800" dirty="0" smtClean="0">
                <a:solidFill>
                  <a:srgbClr val="C00000"/>
                </a:solidFill>
                <a:latin typeface="Tahoma" pitchFamily="34" charset="0"/>
                <a:cs typeface="Tahoma" pitchFamily="34" charset="0"/>
              </a:rPr>
              <a:t>2.</a:t>
            </a:r>
            <a:r>
              <a:rPr lang="el-GR" altLang="en-US" sz="2800" dirty="0">
                <a:solidFill>
                  <a:srgbClr val="C00000"/>
                </a:solidFill>
                <a:latin typeface="Tahoma" pitchFamily="34" charset="0"/>
                <a:cs typeface="Tahoma" pitchFamily="34" charset="0"/>
              </a:rPr>
              <a:t/>
            </a:r>
            <a:br>
              <a:rPr lang="el-GR" altLang="en-US" sz="2800" dirty="0">
                <a:solidFill>
                  <a:srgbClr val="C00000"/>
                </a:solidFill>
                <a:latin typeface="Tahoma" pitchFamily="34" charset="0"/>
                <a:cs typeface="Tahoma" pitchFamily="34" charset="0"/>
              </a:rPr>
            </a:br>
            <a:r>
              <a:rPr lang="el-GR" altLang="en-US" sz="2800" dirty="0" smtClean="0">
                <a:solidFill>
                  <a:srgbClr val="C00000"/>
                </a:solidFill>
                <a:latin typeface="Tahoma" pitchFamily="34" charset="0"/>
                <a:cs typeface="Tahoma" pitchFamily="34" charset="0"/>
              </a:rPr>
              <a:t>Έννοιες - Τυπολογίες</a:t>
            </a:r>
            <a:r>
              <a:rPr lang="en-US" altLang="en-US" sz="2800" dirty="0">
                <a:solidFill>
                  <a:srgbClr val="C00000"/>
                </a:solidFill>
                <a:latin typeface="Tahoma" pitchFamily="34" charset="0"/>
                <a:cs typeface="Tahoma" pitchFamily="34" charset="0"/>
              </a:rPr>
              <a:t/>
            </a:r>
            <a:br>
              <a:rPr lang="en-US" altLang="en-US" sz="2800" dirty="0">
                <a:solidFill>
                  <a:srgbClr val="C00000"/>
                </a:solidFill>
                <a:latin typeface="Tahoma" pitchFamily="34" charset="0"/>
                <a:cs typeface="Tahoma" pitchFamily="34" charset="0"/>
              </a:rPr>
            </a:br>
            <a:endParaRPr lang="el-GR" sz="2800" dirty="0"/>
          </a:p>
        </p:txBody>
      </p:sp>
      <p:sp>
        <p:nvSpPr>
          <p:cNvPr id="3" name="Υπότιτλος 2"/>
          <p:cNvSpPr>
            <a:spLocks noGrp="1"/>
          </p:cNvSpPr>
          <p:nvPr>
            <p:ph type="subTitle" idx="1"/>
          </p:nvPr>
        </p:nvSpPr>
        <p:spPr>
          <a:xfrm>
            <a:off x="683568" y="3573016"/>
            <a:ext cx="7772400" cy="2232248"/>
          </a:xfrm>
        </p:spPr>
        <p:txBody>
          <a:bodyPr>
            <a:normAutofit/>
          </a:bodyPr>
          <a:lstStyle/>
          <a:p>
            <a:pPr algn="ctr">
              <a:lnSpc>
                <a:spcPct val="95000"/>
              </a:lnSpc>
              <a:spcBef>
                <a:spcPct val="0"/>
              </a:spcBef>
            </a:pPr>
            <a:endParaRPr lang="el-GR" altLang="en-US" dirty="0" smtClean="0"/>
          </a:p>
          <a:p>
            <a:pPr algn="ctr">
              <a:lnSpc>
                <a:spcPct val="95000"/>
              </a:lnSpc>
              <a:spcBef>
                <a:spcPct val="0"/>
              </a:spcBef>
            </a:pPr>
            <a:endParaRPr lang="el-GR" altLang="en-US" dirty="0"/>
          </a:p>
          <a:p>
            <a:pPr algn="ctr">
              <a:lnSpc>
                <a:spcPct val="95000"/>
              </a:lnSpc>
              <a:spcBef>
                <a:spcPct val="0"/>
              </a:spcBef>
            </a:pPr>
            <a:r>
              <a:rPr lang="el-GR" altLang="en-US" b="1" dirty="0" smtClean="0">
                <a:solidFill>
                  <a:srgbClr val="000000"/>
                </a:solidFill>
                <a:latin typeface="Tahoma" pitchFamily="34" charset="0"/>
                <a:cs typeface="Tahoma" pitchFamily="34" charset="0"/>
              </a:rPr>
              <a:t>Υπεύθυνος Καθηγητής: Γιώργος Ανδρουλάκης</a:t>
            </a:r>
          </a:p>
          <a:p>
            <a:pPr algn="ctr">
              <a:lnSpc>
                <a:spcPct val="95000"/>
              </a:lnSpc>
              <a:spcBef>
                <a:spcPct val="0"/>
              </a:spcBef>
            </a:pPr>
            <a:r>
              <a:rPr lang="el-GR" altLang="en-US" b="1" dirty="0" smtClean="0">
                <a:solidFill>
                  <a:srgbClr val="000000"/>
                </a:solidFill>
                <a:latin typeface="Tahoma" pitchFamily="34" charset="0"/>
                <a:cs typeface="Tahoma" pitchFamily="34" charset="0"/>
              </a:rPr>
              <a:t>ΠΤΔΕ Πανεπιστήμιο Θεσσαλίας</a:t>
            </a:r>
          </a:p>
          <a:p>
            <a:pPr algn="ctr">
              <a:lnSpc>
                <a:spcPct val="95000"/>
              </a:lnSpc>
              <a:spcBef>
                <a:spcPct val="0"/>
              </a:spcBef>
            </a:pPr>
            <a:endParaRPr lang="en-US" altLang="en-US" b="1" dirty="0">
              <a:solidFill>
                <a:srgbClr val="000000"/>
              </a:solidFill>
              <a:latin typeface="Tahoma" pitchFamily="34" charset="0"/>
              <a:cs typeface="Tahoma" pitchFamily="34" charset="0"/>
            </a:endParaRPr>
          </a:p>
        </p:txBody>
      </p:sp>
      <p:pic>
        <p:nvPicPr>
          <p:cNvPr id="1026" name="Picture 2" descr="C:\Users\πατσακούτι\Desktop\kentavro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59" y="5229200"/>
            <a:ext cx="1116533" cy="1116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71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76672"/>
            <a:ext cx="8183880" cy="648072"/>
          </a:xfrm>
        </p:spPr>
        <p:txBody>
          <a:bodyPr/>
          <a:lstStyle/>
          <a:p>
            <a:r>
              <a:rPr lang="en-US" altLang="en-US" dirty="0">
                <a:solidFill>
                  <a:srgbClr val="C00000"/>
                </a:solidFill>
                <a:latin typeface="Arial" charset="0"/>
              </a:rPr>
              <a:t>ΟΡΙΣΜΟΙ ΤΟΥ ΓΡΑΜΜΑΤΙΣΜΟΥ (</a:t>
            </a:r>
            <a:r>
              <a:rPr lang="en-US" altLang="en-US" dirty="0" smtClean="0">
                <a:solidFill>
                  <a:srgbClr val="C00000"/>
                </a:solidFill>
                <a:latin typeface="Arial" charset="0"/>
              </a:rPr>
              <a:t>1</a:t>
            </a:r>
            <a:r>
              <a:rPr lang="el-GR" altLang="en-US" dirty="0" smtClean="0">
                <a:solidFill>
                  <a:srgbClr val="C00000"/>
                </a:solidFill>
                <a:latin typeface="Arial" charset="0"/>
              </a:rPr>
              <a:t>/3</a:t>
            </a:r>
            <a:r>
              <a:rPr lang="en-US" altLang="en-US" dirty="0" smtClean="0">
                <a:solidFill>
                  <a:srgbClr val="C00000"/>
                </a:solidFill>
                <a:latin typeface="Arial" charset="0"/>
              </a:rPr>
              <a:t>)</a:t>
            </a:r>
            <a:endParaRPr lang="el-GR" dirty="0"/>
          </a:p>
        </p:txBody>
      </p:sp>
      <p:sp>
        <p:nvSpPr>
          <p:cNvPr id="3" name="Θέση περιεχομένου 2"/>
          <p:cNvSpPr>
            <a:spLocks noGrp="1"/>
          </p:cNvSpPr>
          <p:nvPr>
            <p:ph idx="1"/>
          </p:nvPr>
        </p:nvSpPr>
        <p:spPr>
          <a:xfrm>
            <a:off x="467544" y="1556792"/>
            <a:ext cx="8183880" cy="4248472"/>
          </a:xfrm>
        </p:spPr>
        <p:txBody>
          <a:bodyPr>
            <a:normAutofit/>
          </a:bodyPr>
          <a:lstStyle/>
          <a:p>
            <a:pPr lvl="1" indent="-342900" algn="just">
              <a:lnSpc>
                <a:spcPct val="95000"/>
              </a:lnSpc>
              <a:spcBef>
                <a:spcPct val="0"/>
              </a:spcBef>
              <a:buClr>
                <a:srgbClr val="000000"/>
              </a:buClr>
              <a:buFontTx/>
              <a:buAutoNum type="arabicPeriod"/>
            </a:pPr>
            <a:r>
              <a:rPr lang="en-US" altLang="en-US" b="1" i="1" dirty="0" err="1">
                <a:solidFill>
                  <a:srgbClr val="000000"/>
                </a:solidFill>
                <a:latin typeface="Arial" charset="0"/>
              </a:rPr>
              <a:t>Γρ</a:t>
            </a:r>
            <a:r>
              <a:rPr lang="en-US" altLang="en-US" b="1" i="1" dirty="0">
                <a:solidFill>
                  <a:srgbClr val="000000"/>
                </a:solidFill>
                <a:latin typeface="Arial" charset="0"/>
              </a:rPr>
              <a:t>αμματισμός</a:t>
            </a:r>
            <a:r>
              <a:rPr lang="en-US" altLang="en-US" dirty="0">
                <a:solidFill>
                  <a:srgbClr val="000000"/>
                </a:solidFill>
                <a:latin typeface="Arial" charset="0"/>
              </a:rPr>
              <a:t>: σύνολο δεξιοτήτων (γραφή και ανάγνωση</a:t>
            </a:r>
            <a:r>
              <a:rPr lang="en-US" altLang="en-US" dirty="0" smtClean="0">
                <a:solidFill>
                  <a:srgbClr val="000000"/>
                </a:solidFill>
                <a:latin typeface="Arial" charset="0"/>
              </a:rPr>
              <a:t>).</a:t>
            </a:r>
            <a:endParaRPr lang="el-GR" altLang="en-US" dirty="0">
              <a:solidFill>
                <a:srgbClr val="000000"/>
              </a:solidFill>
              <a:latin typeface="Arial" charset="0"/>
            </a:endParaRPr>
          </a:p>
          <a:p>
            <a:pPr lvl="1" indent="-342900" algn="just">
              <a:lnSpc>
                <a:spcPct val="95000"/>
              </a:lnSpc>
              <a:spcBef>
                <a:spcPct val="0"/>
              </a:spcBef>
              <a:buClr>
                <a:srgbClr val="000000"/>
              </a:buClr>
              <a:buFontTx/>
              <a:buAutoNum type="arabicPeriod"/>
            </a:pPr>
            <a:endParaRPr lang="el-GR" altLang="en-US" b="1" i="1" dirty="0" smtClean="0">
              <a:solidFill>
                <a:srgbClr val="000000"/>
              </a:solidFill>
              <a:latin typeface="Arial" charset="0"/>
            </a:endParaRPr>
          </a:p>
          <a:p>
            <a:pPr lvl="1" indent="-342900" algn="just">
              <a:lnSpc>
                <a:spcPct val="95000"/>
              </a:lnSpc>
              <a:spcBef>
                <a:spcPct val="0"/>
              </a:spcBef>
              <a:buClr>
                <a:srgbClr val="000000"/>
              </a:buClr>
              <a:buFontTx/>
              <a:buAutoNum type="arabicPeriod"/>
            </a:pPr>
            <a:r>
              <a:rPr lang="en-US" altLang="en-US" b="1" i="1" dirty="0" err="1" smtClean="0">
                <a:solidFill>
                  <a:srgbClr val="000000"/>
                </a:solidFill>
                <a:latin typeface="Arial" charset="0"/>
              </a:rPr>
              <a:t>Γρ</a:t>
            </a:r>
            <a:r>
              <a:rPr lang="en-US" altLang="en-US" b="1" i="1" dirty="0" smtClean="0">
                <a:solidFill>
                  <a:srgbClr val="000000"/>
                </a:solidFill>
                <a:latin typeface="Arial" charset="0"/>
              </a:rPr>
              <a:t>αμματισμός</a:t>
            </a:r>
            <a:r>
              <a:rPr lang="en-US" altLang="en-US" dirty="0">
                <a:solidFill>
                  <a:srgbClr val="000000"/>
                </a:solidFill>
                <a:latin typeface="Arial" charset="0"/>
              </a:rPr>
              <a:t>: γνώση και κατανόηση της </a:t>
            </a:r>
            <a:r>
              <a:rPr lang="en-US" altLang="en-US" dirty="0" smtClean="0">
                <a:solidFill>
                  <a:srgbClr val="000000"/>
                </a:solidFill>
                <a:latin typeface="Arial" charset="0"/>
              </a:rPr>
              <a:t>λογοτεχνίας.</a:t>
            </a:r>
            <a:endParaRPr lang="el-GR" altLang="en-US" dirty="0" smtClean="0"/>
          </a:p>
          <a:p>
            <a:pPr lvl="1" indent="-342900" algn="just">
              <a:lnSpc>
                <a:spcPct val="95000"/>
              </a:lnSpc>
              <a:spcBef>
                <a:spcPct val="0"/>
              </a:spcBef>
              <a:buClr>
                <a:srgbClr val="000000"/>
              </a:buClr>
              <a:buFontTx/>
              <a:buAutoNum type="arabicPeriod"/>
            </a:pPr>
            <a:endParaRPr lang="el-GR" altLang="en-US" b="1" i="1" dirty="0">
              <a:solidFill>
                <a:srgbClr val="000000"/>
              </a:solidFill>
              <a:latin typeface="Arial" charset="0"/>
            </a:endParaRPr>
          </a:p>
          <a:p>
            <a:pPr lvl="1" indent="-342900" algn="just">
              <a:lnSpc>
                <a:spcPct val="95000"/>
              </a:lnSpc>
              <a:spcBef>
                <a:spcPct val="0"/>
              </a:spcBef>
              <a:buClr>
                <a:srgbClr val="000000"/>
              </a:buClr>
              <a:buFontTx/>
              <a:buAutoNum type="arabicPeriod"/>
            </a:pPr>
            <a:r>
              <a:rPr lang="en-US" altLang="en-US" b="1" i="1" dirty="0" err="1" smtClean="0">
                <a:solidFill>
                  <a:srgbClr val="000000"/>
                </a:solidFill>
                <a:latin typeface="Arial" charset="0"/>
              </a:rPr>
              <a:t>Γρ</a:t>
            </a:r>
            <a:r>
              <a:rPr lang="en-US" altLang="en-US" b="1" i="1" dirty="0" smtClean="0">
                <a:solidFill>
                  <a:srgbClr val="000000"/>
                </a:solidFill>
                <a:latin typeface="Arial" charset="0"/>
              </a:rPr>
              <a:t>αμματισμός</a:t>
            </a:r>
            <a:r>
              <a:rPr lang="en-US" altLang="en-US" dirty="0">
                <a:solidFill>
                  <a:srgbClr val="000000"/>
                </a:solidFill>
                <a:latin typeface="Arial" charset="0"/>
              </a:rPr>
              <a:t>: σύνολο γνώσεων και δεξιοτήτων στη γραφή και την ανάγνωση, που επιτρέπουν σε ένα άτομο να εμπλακεί στις εγγράμματες δραστηριότητες της ομάδας του (</a:t>
            </a:r>
            <a:r>
              <a:rPr lang="el-GR" altLang="en-US" dirty="0">
                <a:solidFill>
                  <a:srgbClr val="000000"/>
                </a:solidFill>
                <a:latin typeface="Arial" charset="0"/>
              </a:rPr>
              <a:t>προοπτική της </a:t>
            </a:r>
            <a:r>
              <a:rPr lang="en-US" altLang="en-US" dirty="0">
                <a:solidFill>
                  <a:srgbClr val="000000"/>
                </a:solidFill>
                <a:latin typeface="Arial" charset="0"/>
              </a:rPr>
              <a:t>UNESCO)</a:t>
            </a:r>
            <a:endParaRPr lang="en-US" altLang="en-US" dirty="0"/>
          </a:p>
          <a:p>
            <a:endParaRPr lang="el-GR" dirty="0"/>
          </a:p>
        </p:txBody>
      </p:sp>
    </p:spTree>
    <p:extLst>
      <p:ext uri="{BB962C8B-B14F-4D97-AF65-F5344CB8AC3E}">
        <p14:creationId xmlns:p14="http://schemas.microsoft.com/office/powerpoint/2010/main" val="3986141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76672"/>
            <a:ext cx="8183880" cy="792088"/>
          </a:xfrm>
        </p:spPr>
        <p:txBody>
          <a:bodyPr/>
          <a:lstStyle/>
          <a:p>
            <a:r>
              <a:rPr lang="en-US" altLang="en-US" dirty="0">
                <a:solidFill>
                  <a:srgbClr val="C00000"/>
                </a:solidFill>
                <a:latin typeface="Arial" charset="0"/>
              </a:rPr>
              <a:t>ΟΡΙΣΜΟΙ ΤΟΥ ΓΡΑΜΜΑΤΙΣΜΟΥ (</a:t>
            </a:r>
            <a:r>
              <a:rPr lang="en-US" altLang="en-US" dirty="0" smtClean="0">
                <a:solidFill>
                  <a:srgbClr val="C00000"/>
                </a:solidFill>
                <a:latin typeface="Arial" charset="0"/>
              </a:rPr>
              <a:t>2</a:t>
            </a:r>
            <a:r>
              <a:rPr lang="el-GR" altLang="en-US" dirty="0" smtClean="0">
                <a:solidFill>
                  <a:srgbClr val="C00000"/>
                </a:solidFill>
                <a:latin typeface="Arial" charset="0"/>
              </a:rPr>
              <a:t>/3</a:t>
            </a:r>
            <a:r>
              <a:rPr lang="en-US" altLang="en-US" dirty="0" smtClean="0">
                <a:solidFill>
                  <a:srgbClr val="C00000"/>
                </a:solidFill>
                <a:latin typeface="Arial" charset="0"/>
              </a:rPr>
              <a:t>)</a:t>
            </a:r>
            <a:endParaRPr lang="el-GR" dirty="0"/>
          </a:p>
        </p:txBody>
      </p:sp>
      <p:sp>
        <p:nvSpPr>
          <p:cNvPr id="3" name="Θέση περιεχομένου 2"/>
          <p:cNvSpPr>
            <a:spLocks noGrp="1"/>
          </p:cNvSpPr>
          <p:nvPr>
            <p:ph idx="1"/>
          </p:nvPr>
        </p:nvSpPr>
        <p:spPr>
          <a:xfrm>
            <a:off x="467544" y="1412776"/>
            <a:ext cx="8183880" cy="4392488"/>
          </a:xfrm>
        </p:spPr>
        <p:txBody>
          <a:bodyPr>
            <a:normAutofit/>
          </a:bodyPr>
          <a:lstStyle/>
          <a:p>
            <a:pPr marL="0" lvl="1" indent="0" algn="just">
              <a:lnSpc>
                <a:spcPct val="95000"/>
              </a:lnSpc>
              <a:spcBef>
                <a:spcPct val="0"/>
              </a:spcBef>
              <a:buClr>
                <a:srgbClr val="000000"/>
              </a:buClr>
              <a:buNone/>
            </a:pPr>
            <a:r>
              <a:rPr lang="el-GR" altLang="en-US" b="1" i="1" dirty="0">
                <a:solidFill>
                  <a:srgbClr val="000000"/>
                </a:solidFill>
                <a:latin typeface="Arial" panose="020B0604020202020204" pitchFamily="34" charset="0"/>
                <a:cs typeface="Arial" panose="020B0604020202020204" pitchFamily="34" charset="0"/>
              </a:rPr>
              <a:t>4</a:t>
            </a:r>
            <a:r>
              <a:rPr lang="el-GR" altLang="en-US" b="1" i="1" dirty="0" smtClean="0">
                <a:solidFill>
                  <a:srgbClr val="000000"/>
                </a:solidFill>
                <a:latin typeface="Arial" panose="020B0604020202020204" pitchFamily="34" charset="0"/>
                <a:cs typeface="Arial" panose="020B0604020202020204" pitchFamily="34" charset="0"/>
              </a:rPr>
              <a:t>. </a:t>
            </a:r>
            <a:r>
              <a:rPr lang="en-US" altLang="en-US" b="1" i="1" dirty="0" err="1" smtClean="0">
                <a:solidFill>
                  <a:srgbClr val="000000"/>
                </a:solidFill>
                <a:latin typeface="Arial" panose="020B0604020202020204" pitchFamily="34" charset="0"/>
                <a:cs typeface="Arial" panose="020B0604020202020204" pitchFamily="34" charset="0"/>
              </a:rPr>
              <a:t>Γρ</a:t>
            </a:r>
            <a:r>
              <a:rPr lang="en-US" altLang="en-US" b="1" i="1" dirty="0" smtClean="0">
                <a:solidFill>
                  <a:srgbClr val="000000"/>
                </a:solidFill>
                <a:latin typeface="Arial" panose="020B0604020202020204" pitchFamily="34" charset="0"/>
                <a:cs typeface="Arial" panose="020B0604020202020204" pitchFamily="34" charset="0"/>
              </a:rPr>
              <a:t>αμματισμός</a:t>
            </a:r>
            <a:r>
              <a:rPr lang="en-US" altLang="en-US" b="1" i="1" dirty="0">
                <a:solidFill>
                  <a:srgbClr val="000000"/>
                </a:solidFill>
                <a:latin typeface="Arial" panose="020B0604020202020204" pitchFamily="34" charset="0"/>
                <a:cs typeface="Arial" panose="020B0604020202020204" pitchFamily="34" charset="0"/>
              </a:rPr>
              <a:t>:</a:t>
            </a:r>
            <a:r>
              <a:rPr lang="en-US" altLang="en-US" dirty="0">
                <a:solidFill>
                  <a:srgbClr val="000000"/>
                </a:solidFill>
                <a:latin typeface="Arial" panose="020B0604020202020204" pitchFamily="34" charset="0"/>
                <a:cs typeface="Arial" panose="020B0604020202020204" pitchFamily="34" charset="0"/>
              </a:rPr>
              <a:t> τρόπος προετοιμασίας του ανθρώπου για ένα κοινωνικοοικονομικό και πολιτικό ρόλο, που ξεπερνά το επίπεδο των βασικών γνώσεων γραφής και ανάγνωσης (OHE</a:t>
            </a:r>
            <a:r>
              <a:rPr lang="en-US" altLang="en-US" dirty="0" smtClean="0">
                <a:solidFill>
                  <a:srgbClr val="000000"/>
                </a:solidFill>
                <a:latin typeface="Arial" panose="020B0604020202020204" pitchFamily="34" charset="0"/>
                <a:cs typeface="Arial" panose="020B0604020202020204" pitchFamily="34" charset="0"/>
              </a:rPr>
              <a:t>)</a:t>
            </a:r>
            <a:endParaRPr lang="el-GR" altLang="en-US" dirty="0" smtClean="0">
              <a:solidFill>
                <a:srgbClr val="000000"/>
              </a:solidFill>
              <a:latin typeface="Arial" panose="020B0604020202020204" pitchFamily="34" charset="0"/>
              <a:cs typeface="Arial" panose="020B0604020202020204" pitchFamily="34" charset="0"/>
            </a:endParaRPr>
          </a:p>
          <a:p>
            <a:pPr marL="0" lvl="1" indent="0" algn="just">
              <a:lnSpc>
                <a:spcPct val="95000"/>
              </a:lnSpc>
              <a:spcBef>
                <a:spcPct val="0"/>
              </a:spcBef>
              <a:buClr>
                <a:srgbClr val="000000"/>
              </a:buClr>
              <a:buNone/>
            </a:pPr>
            <a:endParaRPr lang="en-US" altLang="en-US" dirty="0">
              <a:latin typeface="Arial" panose="020B0604020202020204" pitchFamily="34" charset="0"/>
              <a:cs typeface="Arial" panose="020B0604020202020204" pitchFamily="34" charset="0"/>
            </a:endParaRPr>
          </a:p>
          <a:p>
            <a:pPr marL="0" lvl="1" indent="0" algn="just">
              <a:lnSpc>
                <a:spcPct val="95000"/>
              </a:lnSpc>
              <a:spcBef>
                <a:spcPct val="0"/>
              </a:spcBef>
              <a:buClr>
                <a:srgbClr val="000000"/>
              </a:buClr>
              <a:buNone/>
            </a:pPr>
            <a:r>
              <a:rPr lang="el-GR" altLang="en-US" b="1" i="1" dirty="0">
                <a:solidFill>
                  <a:srgbClr val="000000"/>
                </a:solidFill>
                <a:latin typeface="Arial" panose="020B0604020202020204" pitchFamily="34" charset="0"/>
                <a:cs typeface="Arial" panose="020B0604020202020204" pitchFamily="34" charset="0"/>
              </a:rPr>
              <a:t>5</a:t>
            </a:r>
            <a:r>
              <a:rPr lang="el-GR" altLang="en-US" b="1" i="1" dirty="0" smtClean="0">
                <a:solidFill>
                  <a:srgbClr val="000000"/>
                </a:solidFill>
                <a:latin typeface="Arial" panose="020B0604020202020204" pitchFamily="34" charset="0"/>
                <a:cs typeface="Arial" panose="020B0604020202020204" pitchFamily="34" charset="0"/>
              </a:rPr>
              <a:t>. </a:t>
            </a:r>
            <a:r>
              <a:rPr lang="en-US" altLang="en-US" b="1" i="1" dirty="0" err="1" smtClean="0">
                <a:solidFill>
                  <a:srgbClr val="000000"/>
                </a:solidFill>
                <a:latin typeface="Arial" panose="020B0604020202020204" pitchFamily="34" charset="0"/>
                <a:cs typeface="Arial" panose="020B0604020202020204" pitchFamily="34" charset="0"/>
              </a:rPr>
              <a:t>Γρ</a:t>
            </a:r>
            <a:r>
              <a:rPr lang="en-US" altLang="en-US" b="1" i="1" dirty="0" smtClean="0">
                <a:solidFill>
                  <a:srgbClr val="000000"/>
                </a:solidFill>
                <a:latin typeface="Arial" panose="020B0604020202020204" pitchFamily="34" charset="0"/>
                <a:cs typeface="Arial" panose="020B0604020202020204" pitchFamily="34" charset="0"/>
              </a:rPr>
              <a:t>αμματισμός</a:t>
            </a:r>
            <a:r>
              <a:rPr lang="en-US" altLang="en-US" b="1" i="1" dirty="0">
                <a:solidFill>
                  <a:srgbClr val="000000"/>
                </a:solidFill>
                <a:latin typeface="Arial" panose="020B0604020202020204" pitchFamily="34" charset="0"/>
                <a:cs typeface="Arial" panose="020B0604020202020204" pitchFamily="34" charset="0"/>
              </a:rPr>
              <a:t>:</a:t>
            </a:r>
            <a:r>
              <a:rPr lang="en-US" altLang="en-US" dirty="0">
                <a:solidFill>
                  <a:srgbClr val="000000"/>
                </a:solidFill>
                <a:latin typeface="Arial" panose="020B0604020202020204" pitchFamily="34" charset="0"/>
                <a:cs typeface="Arial" panose="020B0604020202020204" pitchFamily="34" charset="0"/>
              </a:rPr>
              <a:t> σύνολο γνώσεων και δεξιοτήτων σχετικών με τη γραφή, την ανάγνωση και τον υπολογισμό, που είναι απαραίτητες για την ενεργητική συμμετοχή του ατόμου στην κοινωνική ζωή και του επιτρέπουν την απόκτηση και ανάπτυξη νέων δεξιοτήτων (</a:t>
            </a:r>
            <a:r>
              <a:rPr lang="el-GR" altLang="en-US" dirty="0">
                <a:solidFill>
                  <a:srgbClr val="000000"/>
                </a:solidFill>
                <a:latin typeface="Arial" panose="020B0604020202020204" pitchFamily="34" charset="0"/>
                <a:cs typeface="Arial" panose="020B0604020202020204" pitchFamily="34" charset="0"/>
              </a:rPr>
              <a:t>Υπουργείο Παιδείας</a:t>
            </a:r>
            <a:r>
              <a:rPr lang="en-US" altLang="en-US" dirty="0">
                <a:solidFill>
                  <a:srgbClr val="000000"/>
                </a:solidFill>
                <a:latin typeface="Arial" panose="020B0604020202020204" pitchFamily="34" charset="0"/>
                <a:cs typeface="Arial" panose="020B0604020202020204" pitchFamily="34" charset="0"/>
              </a:rPr>
              <a:t> Η.Π.Α.)</a:t>
            </a:r>
            <a:endParaRPr lang="en-US" altLang="en-US"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800137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04664"/>
            <a:ext cx="8183880" cy="936104"/>
          </a:xfrm>
        </p:spPr>
        <p:txBody>
          <a:bodyPr/>
          <a:lstStyle/>
          <a:p>
            <a:r>
              <a:rPr lang="en-US" altLang="en-US" dirty="0">
                <a:solidFill>
                  <a:srgbClr val="C00000"/>
                </a:solidFill>
                <a:latin typeface="Arial" charset="0"/>
              </a:rPr>
              <a:t>ΟΡΙΣΜΟΙ ΤΟΥ ΓΡΑΜΜΑΤΙΣΜΟΥ (</a:t>
            </a:r>
            <a:r>
              <a:rPr lang="en-US" altLang="en-US" dirty="0" smtClean="0">
                <a:solidFill>
                  <a:srgbClr val="C00000"/>
                </a:solidFill>
                <a:latin typeface="Arial" charset="0"/>
              </a:rPr>
              <a:t>3</a:t>
            </a:r>
            <a:r>
              <a:rPr lang="el-GR" altLang="en-US" dirty="0" smtClean="0">
                <a:solidFill>
                  <a:srgbClr val="C00000"/>
                </a:solidFill>
                <a:latin typeface="Arial" charset="0"/>
              </a:rPr>
              <a:t>/3</a:t>
            </a:r>
            <a:r>
              <a:rPr lang="en-US" altLang="en-US" dirty="0" smtClean="0">
                <a:solidFill>
                  <a:srgbClr val="C00000"/>
                </a:solidFill>
                <a:latin typeface="Arial" charset="0"/>
              </a:rPr>
              <a:t>)</a:t>
            </a:r>
            <a:endParaRPr lang="el-GR" dirty="0"/>
          </a:p>
        </p:txBody>
      </p:sp>
      <p:sp>
        <p:nvSpPr>
          <p:cNvPr id="3" name="Θέση περιεχομένου 2"/>
          <p:cNvSpPr>
            <a:spLocks noGrp="1"/>
          </p:cNvSpPr>
          <p:nvPr>
            <p:ph idx="1"/>
          </p:nvPr>
        </p:nvSpPr>
        <p:spPr>
          <a:xfrm>
            <a:off x="467544" y="1484784"/>
            <a:ext cx="8183880" cy="4032448"/>
          </a:xfrm>
        </p:spPr>
        <p:txBody>
          <a:bodyPr>
            <a:normAutofit/>
          </a:bodyPr>
          <a:lstStyle/>
          <a:p>
            <a:pPr marL="0" lvl="1" indent="0" algn="just">
              <a:lnSpc>
                <a:spcPct val="95000"/>
              </a:lnSpc>
              <a:spcBef>
                <a:spcPct val="0"/>
              </a:spcBef>
              <a:buClr>
                <a:srgbClr val="000000"/>
              </a:buClr>
              <a:buNone/>
            </a:pPr>
            <a:r>
              <a:rPr lang="el-GR" altLang="en-US" b="1" i="1" dirty="0">
                <a:solidFill>
                  <a:srgbClr val="000000"/>
                </a:solidFill>
                <a:latin typeface="Arial" panose="020B0604020202020204" pitchFamily="34" charset="0"/>
                <a:cs typeface="Arial" panose="020B0604020202020204" pitchFamily="34" charset="0"/>
              </a:rPr>
              <a:t>6</a:t>
            </a:r>
            <a:r>
              <a:rPr lang="el-GR" altLang="en-US" b="1" i="1" dirty="0" smtClean="0">
                <a:solidFill>
                  <a:srgbClr val="000000"/>
                </a:solidFill>
                <a:latin typeface="Arial" panose="020B0604020202020204" pitchFamily="34" charset="0"/>
                <a:cs typeface="Arial" panose="020B0604020202020204" pitchFamily="34" charset="0"/>
              </a:rPr>
              <a:t>. </a:t>
            </a:r>
            <a:r>
              <a:rPr lang="en-US" altLang="en-US" b="1" i="1" dirty="0" err="1" smtClean="0">
                <a:solidFill>
                  <a:srgbClr val="000000"/>
                </a:solidFill>
                <a:latin typeface="Arial" panose="020B0604020202020204" pitchFamily="34" charset="0"/>
                <a:cs typeface="Arial" panose="020B0604020202020204" pitchFamily="34" charset="0"/>
              </a:rPr>
              <a:t>Γρ</a:t>
            </a:r>
            <a:r>
              <a:rPr lang="en-US" altLang="en-US" b="1" i="1" dirty="0" smtClean="0">
                <a:solidFill>
                  <a:srgbClr val="000000"/>
                </a:solidFill>
                <a:latin typeface="Arial" panose="020B0604020202020204" pitchFamily="34" charset="0"/>
                <a:cs typeface="Arial" panose="020B0604020202020204" pitchFamily="34" charset="0"/>
              </a:rPr>
              <a:t>αμματισμός</a:t>
            </a:r>
            <a:r>
              <a:rPr lang="el-GR" altLang="en-US" b="1" i="1" dirty="0">
                <a:solidFill>
                  <a:srgbClr val="000000"/>
                </a:solidFill>
                <a:latin typeface="Arial" panose="020B0604020202020204" pitchFamily="34" charset="0"/>
                <a:cs typeface="Arial" panose="020B0604020202020204" pitchFamily="34" charset="0"/>
              </a:rPr>
              <a:t>:</a:t>
            </a:r>
            <a:r>
              <a:rPr lang="el-GR"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σύνολο</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δεξιοτήτων</a:t>
            </a:r>
            <a:r>
              <a:rPr lang="en-US" altLang="en-US" dirty="0">
                <a:solidFill>
                  <a:srgbClr val="000000"/>
                </a:solidFill>
                <a:latin typeface="Arial" panose="020B0604020202020204" pitchFamily="34" charset="0"/>
                <a:cs typeface="Arial" panose="020B0604020202020204" pitchFamily="34" charset="0"/>
              </a:rPr>
              <a:t> α</a:t>
            </a:r>
            <a:r>
              <a:rPr lang="en-US" altLang="en-US" dirty="0" err="1">
                <a:solidFill>
                  <a:srgbClr val="000000"/>
                </a:solidFill>
                <a:latin typeface="Arial" panose="020B0604020202020204" pitchFamily="34" charset="0"/>
                <a:cs typeface="Arial" panose="020B0604020202020204" pitchFamily="34" charset="0"/>
              </a:rPr>
              <a:t>νάγνωσης</a:t>
            </a:r>
            <a:r>
              <a:rPr lang="en-US" altLang="en-US" dirty="0">
                <a:solidFill>
                  <a:srgbClr val="000000"/>
                </a:solidFill>
                <a:latin typeface="Arial" panose="020B0604020202020204" pitchFamily="34" charset="0"/>
                <a:cs typeface="Arial" panose="020B0604020202020204" pitchFamily="34" charset="0"/>
              </a:rPr>
              <a:t> π</a:t>
            </a:r>
            <a:r>
              <a:rPr lang="en-US" altLang="en-US" dirty="0" err="1">
                <a:solidFill>
                  <a:srgbClr val="000000"/>
                </a:solidFill>
                <a:latin typeface="Arial" panose="020B0604020202020204" pitchFamily="34" charset="0"/>
                <a:cs typeface="Arial" panose="020B0604020202020204" pitchFamily="34" charset="0"/>
              </a:rPr>
              <a:t>ου</a:t>
            </a:r>
            <a:r>
              <a:rPr lang="en-US" altLang="en-US" dirty="0">
                <a:solidFill>
                  <a:srgbClr val="000000"/>
                </a:solidFill>
                <a:latin typeface="Arial" panose="020B0604020202020204" pitchFamily="34" charset="0"/>
                <a:cs typeface="Arial" panose="020B0604020202020204" pitchFamily="34" charset="0"/>
              </a:rPr>
              <a:t> επ</a:t>
            </a:r>
            <a:r>
              <a:rPr lang="en-US" altLang="en-US" dirty="0" err="1">
                <a:solidFill>
                  <a:srgbClr val="000000"/>
                </a:solidFill>
                <a:latin typeface="Arial" panose="020B0604020202020204" pitchFamily="34" charset="0"/>
                <a:cs typeface="Arial" panose="020B0604020202020204" pitchFamily="34" charset="0"/>
              </a:rPr>
              <a:t>ιτρέ</a:t>
            </a:r>
            <a:r>
              <a:rPr lang="en-US" altLang="en-US" dirty="0">
                <a:solidFill>
                  <a:srgbClr val="000000"/>
                </a:solidFill>
                <a:latin typeface="Arial" panose="020B0604020202020204" pitchFamily="34" charset="0"/>
                <a:cs typeface="Arial" panose="020B0604020202020204" pitchFamily="34" charset="0"/>
              </a:rPr>
              <a:t>πουν στο άτομο να κινείται με επιτυχία στο χώρο εργασίας του και άνετα μέσα στην κοινωνία κατανοώντας μηνύματα και εκφράσεις που συναντά μπροστά του</a:t>
            </a:r>
            <a:r>
              <a:rPr lang="el-GR"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Κίνηση</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Δικ</a:t>
            </a:r>
            <a:r>
              <a:rPr lang="en-US" altLang="en-US" dirty="0">
                <a:solidFill>
                  <a:srgbClr val="000000"/>
                </a:solidFill>
                <a:latin typeface="Arial" panose="020B0604020202020204" pitchFamily="34" charset="0"/>
                <a:cs typeface="Arial" panose="020B0604020202020204" pitchFamily="34" charset="0"/>
              </a:rPr>
              <a:t>αίωμα στο διάβασμα»</a:t>
            </a:r>
            <a:r>
              <a:rPr lang="el-GR" altLang="en-US" dirty="0">
                <a:solidFill>
                  <a:srgbClr val="000000"/>
                </a:solidFill>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a:p>
            <a:pPr marL="0" lvl="1" indent="0" algn="just">
              <a:lnSpc>
                <a:spcPct val="95000"/>
              </a:lnSpc>
              <a:spcBef>
                <a:spcPct val="0"/>
              </a:spcBef>
              <a:buClr>
                <a:srgbClr val="000000"/>
              </a:buClr>
              <a:buNone/>
            </a:pPr>
            <a:r>
              <a:rPr lang="el-GR" altLang="en-US" b="1" i="1" dirty="0">
                <a:solidFill>
                  <a:srgbClr val="000000"/>
                </a:solidFill>
                <a:latin typeface="Arial" panose="020B0604020202020204" pitchFamily="34" charset="0"/>
                <a:cs typeface="Arial" panose="020B0604020202020204" pitchFamily="34" charset="0"/>
              </a:rPr>
              <a:t>7</a:t>
            </a:r>
            <a:r>
              <a:rPr lang="el-GR" altLang="en-US" b="1" i="1" dirty="0" smtClean="0">
                <a:solidFill>
                  <a:srgbClr val="000000"/>
                </a:solidFill>
                <a:latin typeface="Arial" panose="020B0604020202020204" pitchFamily="34" charset="0"/>
                <a:cs typeface="Arial" panose="020B0604020202020204" pitchFamily="34" charset="0"/>
              </a:rPr>
              <a:t>. </a:t>
            </a:r>
            <a:r>
              <a:rPr lang="en-US" altLang="en-US" b="1" i="1" dirty="0" err="1" smtClean="0">
                <a:solidFill>
                  <a:srgbClr val="000000"/>
                </a:solidFill>
                <a:latin typeface="Arial" panose="020B0604020202020204" pitchFamily="34" charset="0"/>
                <a:cs typeface="Arial" panose="020B0604020202020204" pitchFamily="34" charset="0"/>
              </a:rPr>
              <a:t>Γρ</a:t>
            </a:r>
            <a:r>
              <a:rPr lang="en-US" altLang="en-US" b="1" i="1" dirty="0" smtClean="0">
                <a:solidFill>
                  <a:srgbClr val="000000"/>
                </a:solidFill>
                <a:latin typeface="Arial" panose="020B0604020202020204" pitchFamily="34" charset="0"/>
                <a:cs typeface="Arial" panose="020B0604020202020204" pitchFamily="34" charset="0"/>
              </a:rPr>
              <a:t>αμματισμό</a:t>
            </a:r>
            <a:r>
              <a:rPr lang="el-GR" altLang="en-US" b="1" i="1" dirty="0">
                <a:solidFill>
                  <a:srgbClr val="000000"/>
                </a:solidFill>
                <a:latin typeface="Arial" panose="020B0604020202020204" pitchFamily="34" charset="0"/>
                <a:cs typeface="Arial" panose="020B0604020202020204" pitchFamily="34" charset="0"/>
              </a:rPr>
              <a:t>ς:</a:t>
            </a:r>
            <a:r>
              <a:rPr lang="el-GR"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ικ</a:t>
            </a:r>
            <a:r>
              <a:rPr lang="en-US" altLang="en-US" dirty="0">
                <a:solidFill>
                  <a:srgbClr val="000000"/>
                </a:solidFill>
                <a:latin typeface="Arial" panose="020B0604020202020204" pitchFamily="34" charset="0"/>
                <a:cs typeface="Arial" panose="020B0604020202020204" pitchFamily="34" charset="0"/>
              </a:rPr>
              <a:t>ανότητα ελέγχου της ζωής και του περιβάλλοντος διά του λόγου, με τρόπο ορθολογικό. </a:t>
            </a:r>
            <a:r>
              <a:rPr lang="el-GR" altLang="en-US" dirty="0">
                <a:solidFill>
                  <a:srgbClr val="000000"/>
                </a:solidFill>
                <a:latin typeface="Arial" panose="020B0604020202020204" pitchFamily="34" charset="0"/>
                <a:cs typeface="Arial" panose="020B0604020202020204" pitchFamily="34" charset="0"/>
              </a:rPr>
              <a:t>(</a:t>
            </a:r>
            <a:r>
              <a:rPr lang="en-US" altLang="en-US" dirty="0" err="1">
                <a:solidFill>
                  <a:srgbClr val="000000"/>
                </a:solidFill>
                <a:latin typeface="Arial" panose="020B0604020202020204" pitchFamily="34" charset="0"/>
                <a:cs typeface="Arial" panose="020B0604020202020204" pitchFamily="34" charset="0"/>
              </a:rPr>
              <a:t>Traves</a:t>
            </a:r>
            <a:r>
              <a:rPr lang="el-GR" altLang="en-US" dirty="0">
                <a:solidFill>
                  <a:srgbClr val="000000"/>
                </a:solidFill>
                <a:latin typeface="Arial" panose="020B0604020202020204" pitchFamily="34" charset="0"/>
                <a:cs typeface="Arial" panose="020B0604020202020204" pitchFamily="34" charset="0"/>
              </a:rPr>
              <a:t>)</a:t>
            </a:r>
            <a:endParaRPr lang="el-GR" altLang="en-US" dirty="0">
              <a:latin typeface="Arial" panose="020B0604020202020204" pitchFamily="34" charset="0"/>
              <a:cs typeface="Arial" panose="020B0604020202020204" pitchFamily="34" charset="0"/>
            </a:endParaRPr>
          </a:p>
          <a:p>
            <a:pPr marL="0" lvl="1" indent="0" algn="just">
              <a:lnSpc>
                <a:spcPct val="95000"/>
              </a:lnSpc>
              <a:spcBef>
                <a:spcPct val="0"/>
              </a:spcBef>
              <a:buClr>
                <a:srgbClr val="000000"/>
              </a:buClr>
              <a:buNone/>
            </a:pPr>
            <a:r>
              <a:rPr lang="el-GR" altLang="en-US" b="1" i="1" dirty="0">
                <a:solidFill>
                  <a:srgbClr val="000000"/>
                </a:solidFill>
                <a:latin typeface="Arial" panose="020B0604020202020204" pitchFamily="34" charset="0"/>
                <a:cs typeface="Arial" panose="020B0604020202020204" pitchFamily="34" charset="0"/>
              </a:rPr>
              <a:t>8</a:t>
            </a:r>
            <a:r>
              <a:rPr lang="el-GR" altLang="en-US" b="1" i="1" dirty="0" smtClean="0">
                <a:solidFill>
                  <a:srgbClr val="000000"/>
                </a:solidFill>
                <a:latin typeface="Arial" panose="020B0604020202020204" pitchFamily="34" charset="0"/>
                <a:cs typeface="Arial" panose="020B0604020202020204" pitchFamily="34" charset="0"/>
              </a:rPr>
              <a:t>. </a:t>
            </a:r>
            <a:r>
              <a:rPr lang="en-US" altLang="en-US" b="1" i="1" dirty="0" err="1" smtClean="0">
                <a:solidFill>
                  <a:srgbClr val="000000"/>
                </a:solidFill>
                <a:latin typeface="Arial" panose="020B0604020202020204" pitchFamily="34" charset="0"/>
                <a:cs typeface="Arial" panose="020B0604020202020204" pitchFamily="34" charset="0"/>
              </a:rPr>
              <a:t>Γρ</a:t>
            </a:r>
            <a:r>
              <a:rPr lang="en-US" altLang="en-US" b="1" i="1" dirty="0" smtClean="0">
                <a:solidFill>
                  <a:srgbClr val="000000"/>
                </a:solidFill>
                <a:latin typeface="Arial" panose="020B0604020202020204" pitchFamily="34" charset="0"/>
                <a:cs typeface="Arial" panose="020B0604020202020204" pitchFamily="34" charset="0"/>
              </a:rPr>
              <a:t>αμματισμό</a:t>
            </a:r>
            <a:r>
              <a:rPr lang="el-GR" altLang="en-US" b="1" i="1" dirty="0">
                <a:solidFill>
                  <a:srgbClr val="000000"/>
                </a:solidFill>
                <a:latin typeface="Arial" panose="020B0604020202020204" pitchFamily="34" charset="0"/>
                <a:cs typeface="Arial" panose="020B0604020202020204" pitchFamily="34" charset="0"/>
              </a:rPr>
              <a:t>ς: </a:t>
            </a:r>
            <a:r>
              <a:rPr lang="en-US" altLang="en-US" dirty="0" err="1">
                <a:solidFill>
                  <a:srgbClr val="000000"/>
                </a:solidFill>
                <a:latin typeface="Arial" panose="020B0604020202020204" pitchFamily="34" charset="0"/>
                <a:cs typeface="Arial" panose="020B0604020202020204" pitchFamily="34" charset="0"/>
              </a:rPr>
              <a:t>μι</a:t>
            </a:r>
            <a:r>
              <a:rPr lang="en-US" altLang="en-US" dirty="0">
                <a:solidFill>
                  <a:srgbClr val="000000"/>
                </a:solidFill>
                <a:latin typeface="Arial" panose="020B0604020202020204" pitchFamily="34" charset="0"/>
                <a:cs typeface="Arial" panose="020B0604020202020204" pitchFamily="34" charset="0"/>
              </a:rPr>
              <a:t>α κοινωνική πρακτική</a:t>
            </a:r>
            <a:r>
              <a:rPr lang="el-GR" altLang="en-US" dirty="0">
                <a:solidFill>
                  <a:srgbClr val="000000"/>
                </a:solidFill>
                <a:latin typeface="Arial" panose="020B0604020202020204" pitchFamily="34" charset="0"/>
                <a:cs typeface="Arial" panose="020B0604020202020204" pitchFamily="34" charset="0"/>
              </a:rPr>
              <a:t> (</a:t>
            </a:r>
            <a:r>
              <a:rPr lang="en-US" altLang="en-US" dirty="0" err="1" smtClean="0">
                <a:solidFill>
                  <a:srgbClr val="000000"/>
                </a:solidFill>
                <a:latin typeface="Arial" panose="020B0604020202020204" pitchFamily="34" charset="0"/>
                <a:cs typeface="Arial" panose="020B0604020202020204" pitchFamily="34" charset="0"/>
              </a:rPr>
              <a:t>Baynham</a:t>
            </a:r>
            <a:r>
              <a:rPr lang="el-GR" altLang="en-US" dirty="0" smtClean="0">
                <a:solidFill>
                  <a:srgbClr val="000000"/>
                </a:solidFill>
                <a:latin typeface="Arial" panose="020B0604020202020204" pitchFamily="34" charset="0"/>
                <a:cs typeface="Arial" panose="020B0604020202020204" pitchFamily="34" charset="0"/>
              </a:rPr>
              <a:t>, 2002)</a:t>
            </a:r>
            <a:endParaRPr lang="en-US" altLang="en-US"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16096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720080"/>
          </a:xfrm>
        </p:spPr>
        <p:txBody>
          <a:bodyPr/>
          <a:lstStyle/>
          <a:p>
            <a:r>
              <a:rPr lang="en-US" altLang="en-US" dirty="0">
                <a:solidFill>
                  <a:srgbClr val="C00000"/>
                </a:solidFill>
                <a:latin typeface="Arial" charset="0"/>
              </a:rPr>
              <a:t>ΜΟΝΤΕΛΑ ΓΡΑΜΜΑΤΙΣΜΟΥ (</a:t>
            </a:r>
            <a:r>
              <a:rPr lang="en-US" altLang="en-US" dirty="0" smtClean="0">
                <a:solidFill>
                  <a:srgbClr val="C00000"/>
                </a:solidFill>
                <a:latin typeface="Arial" charset="0"/>
              </a:rPr>
              <a:t>1</a:t>
            </a:r>
            <a:r>
              <a:rPr lang="el-GR" altLang="en-US" dirty="0" smtClean="0">
                <a:solidFill>
                  <a:srgbClr val="C00000"/>
                </a:solidFill>
                <a:latin typeface="Arial" charset="0"/>
              </a:rPr>
              <a:t>/2</a:t>
            </a:r>
            <a:r>
              <a:rPr lang="en-US" altLang="en-US" dirty="0" smtClean="0">
                <a:solidFill>
                  <a:srgbClr val="C00000"/>
                </a:solidFill>
                <a:latin typeface="Arial" charset="0"/>
              </a:rPr>
              <a:t>)</a:t>
            </a:r>
            <a:endParaRPr lang="el-GR" dirty="0"/>
          </a:p>
        </p:txBody>
      </p:sp>
      <p:sp>
        <p:nvSpPr>
          <p:cNvPr id="3" name="Θέση περιεχομένου 2"/>
          <p:cNvSpPr>
            <a:spLocks noGrp="1"/>
          </p:cNvSpPr>
          <p:nvPr>
            <p:ph idx="1"/>
          </p:nvPr>
        </p:nvSpPr>
        <p:spPr>
          <a:xfrm>
            <a:off x="395536" y="1268760"/>
            <a:ext cx="8327896" cy="4968552"/>
          </a:xfrm>
        </p:spPr>
        <p:txBody>
          <a:bodyPr>
            <a:normAutofit lnSpcReduction="10000"/>
          </a:bodyPr>
          <a:lstStyle/>
          <a:p>
            <a:pPr lvl="1" indent="-342900" algn="just">
              <a:lnSpc>
                <a:spcPct val="95000"/>
              </a:lnSpc>
              <a:spcBef>
                <a:spcPct val="0"/>
              </a:spcBef>
              <a:buClr>
                <a:srgbClr val="000000"/>
              </a:buClr>
              <a:buFontTx/>
              <a:buAutoNum type="arabicPeriod"/>
            </a:pPr>
            <a:r>
              <a:rPr lang="en-US" altLang="en-US" b="1" dirty="0">
                <a:solidFill>
                  <a:srgbClr val="000000"/>
                </a:solidFill>
                <a:latin typeface="Arial" panose="020B0604020202020204" pitchFamily="34" charset="0"/>
                <a:cs typeface="Arial" panose="020B0604020202020204" pitchFamily="34" charset="0"/>
              </a:rPr>
              <a:t>ΤΟ ΓΝΩΣΤΙΚΟ </a:t>
            </a:r>
            <a:r>
              <a:rPr lang="en-US" altLang="en-US" b="1" dirty="0" smtClean="0">
                <a:solidFill>
                  <a:srgbClr val="000000"/>
                </a:solidFill>
                <a:latin typeface="Arial" panose="020B0604020202020204" pitchFamily="34" charset="0"/>
                <a:cs typeface="Arial" panose="020B0604020202020204" pitchFamily="34" charset="0"/>
              </a:rPr>
              <a:t>ΜΟΝΤΕΛΟ</a:t>
            </a:r>
            <a:endParaRPr lang="en-US" altLang="en-US" dirty="0">
              <a:latin typeface="Arial" panose="020B0604020202020204" pitchFamily="34" charset="0"/>
              <a:cs typeface="Arial" panose="020B0604020202020204" pitchFamily="34" charset="0"/>
            </a:endParaRPr>
          </a:p>
          <a:p>
            <a:pPr algn="just">
              <a:lnSpc>
                <a:spcPct val="95000"/>
              </a:lnSpc>
              <a:spcBef>
                <a:spcPct val="0"/>
              </a:spcBef>
            </a:pPr>
            <a:r>
              <a:rPr lang="en-US" altLang="en-US" sz="2400" dirty="0" err="1">
                <a:solidFill>
                  <a:srgbClr val="000000"/>
                </a:solidFill>
                <a:latin typeface="Arial" panose="020B0604020202020204" pitchFamily="34" charset="0"/>
                <a:cs typeface="Arial" panose="020B0604020202020204" pitchFamily="34" charset="0"/>
              </a:rPr>
              <a:t>Σχετίζετ</a:t>
            </a:r>
            <a:r>
              <a:rPr lang="en-US" altLang="en-US" sz="2400" dirty="0">
                <a:solidFill>
                  <a:srgbClr val="000000"/>
                </a:solidFill>
                <a:latin typeface="Arial" panose="020B0604020202020204" pitchFamily="34" charset="0"/>
                <a:cs typeface="Arial" panose="020B0604020202020204" pitchFamily="34" charset="0"/>
              </a:rPr>
              <a:t>αι με την πρώτη ανάγνωση και </a:t>
            </a:r>
            <a:r>
              <a:rPr lang="en-US" altLang="en-US" sz="2400" dirty="0" smtClean="0">
                <a:solidFill>
                  <a:srgbClr val="000000"/>
                </a:solidFill>
                <a:latin typeface="Arial" panose="020B0604020202020204" pitchFamily="34" charset="0"/>
                <a:cs typeface="Arial" panose="020B0604020202020204" pitchFamily="34" charset="0"/>
              </a:rPr>
              <a:t>γραφή</a:t>
            </a:r>
            <a:endParaRPr lang="el-GR" altLang="en-US" sz="2400" dirty="0" smtClean="0">
              <a:solidFill>
                <a:srgbClr val="000000"/>
              </a:solidFill>
              <a:latin typeface="Arial" panose="020B0604020202020204" pitchFamily="34" charset="0"/>
              <a:cs typeface="Arial" panose="020B0604020202020204" pitchFamily="34" charset="0"/>
            </a:endParaRPr>
          </a:p>
          <a:p>
            <a:pPr marL="0" indent="0" algn="just">
              <a:lnSpc>
                <a:spcPct val="95000"/>
              </a:lnSpc>
              <a:spcBef>
                <a:spcPct val="0"/>
              </a:spcBef>
              <a:buNone/>
            </a:pPr>
            <a:endParaRPr lang="en-US" altLang="en-US" sz="2400" dirty="0">
              <a:latin typeface="Arial" panose="020B0604020202020204" pitchFamily="34" charset="0"/>
              <a:cs typeface="Arial" panose="020B0604020202020204" pitchFamily="34" charset="0"/>
            </a:endParaRPr>
          </a:p>
          <a:p>
            <a:pPr algn="just">
              <a:lnSpc>
                <a:spcPct val="95000"/>
              </a:lnSpc>
              <a:spcBef>
                <a:spcPct val="0"/>
              </a:spcBef>
            </a:pPr>
            <a:r>
              <a:rPr lang="en-US" altLang="en-US" sz="2400" b="1" u="sng" dirty="0">
                <a:solidFill>
                  <a:srgbClr val="000000"/>
                </a:solidFill>
                <a:latin typeface="Arial" panose="020B0604020202020204" pitchFamily="34" charset="0"/>
                <a:cs typeface="Arial" panose="020B0604020202020204" pitchFamily="34" charset="0"/>
              </a:rPr>
              <a:t>1.1. </a:t>
            </a:r>
            <a:r>
              <a:rPr lang="en-US" altLang="en-US" sz="2400" b="1" u="sng" dirty="0" err="1">
                <a:solidFill>
                  <a:srgbClr val="000000"/>
                </a:solidFill>
                <a:latin typeface="Arial" panose="020B0604020202020204" pitchFamily="34" charset="0"/>
                <a:cs typeface="Arial" panose="020B0604020202020204" pitchFamily="34" charset="0"/>
              </a:rPr>
              <a:t>Δομικά</a:t>
            </a:r>
            <a:r>
              <a:rPr lang="en-US" altLang="en-US" sz="2400" b="1" u="sng" dirty="0">
                <a:solidFill>
                  <a:srgbClr val="000000"/>
                </a:solidFill>
                <a:latin typeface="Arial" panose="020B0604020202020204" pitchFamily="34" charset="0"/>
                <a:cs typeface="Arial" panose="020B0604020202020204" pitchFamily="34" charset="0"/>
              </a:rPr>
              <a:t> </a:t>
            </a:r>
            <a:r>
              <a:rPr lang="en-US" altLang="en-US" sz="2400" b="1" u="sng" dirty="0" err="1">
                <a:solidFill>
                  <a:srgbClr val="000000"/>
                </a:solidFill>
                <a:latin typeface="Arial" panose="020B0604020202020204" pitchFamily="34" charset="0"/>
                <a:cs typeface="Arial" panose="020B0604020202020204" pitchFamily="34" charset="0"/>
              </a:rPr>
              <a:t>μοντέλ</a:t>
            </a:r>
            <a:r>
              <a:rPr lang="en-US" altLang="en-US" sz="2400" b="1" u="sng" dirty="0">
                <a:solidFill>
                  <a:srgbClr val="000000"/>
                </a:solidFill>
                <a:latin typeface="Arial" panose="020B0604020202020204" pitchFamily="34" charset="0"/>
                <a:cs typeface="Arial" panose="020B0604020202020204" pitchFamily="34" charset="0"/>
              </a:rPr>
              <a:t>α</a:t>
            </a:r>
            <a:endParaRPr lang="en-US" altLang="en-US" sz="2400" dirty="0">
              <a:latin typeface="Arial" panose="020B0604020202020204" pitchFamily="34" charset="0"/>
              <a:cs typeface="Arial" panose="020B0604020202020204" pitchFamily="34" charset="0"/>
            </a:endParaRPr>
          </a:p>
          <a:p>
            <a:pPr algn="just">
              <a:lnSpc>
                <a:spcPct val="95000"/>
              </a:lnSpc>
              <a:spcBef>
                <a:spcPct val="0"/>
              </a:spcBef>
            </a:pPr>
            <a:r>
              <a:rPr lang="en-US" altLang="en-US" sz="2400" dirty="0" err="1">
                <a:solidFill>
                  <a:srgbClr val="000000"/>
                </a:solidFill>
                <a:latin typeface="Arial" panose="020B0604020202020204" pitchFamily="34" charset="0"/>
                <a:cs typeface="Arial" panose="020B0604020202020204" pitchFamily="34" charset="0"/>
              </a:rPr>
              <a:t>Εξετάζουν</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τις</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δι</a:t>
            </a:r>
            <a:r>
              <a:rPr lang="en-US" altLang="en-US" sz="2400" dirty="0">
                <a:solidFill>
                  <a:srgbClr val="000000"/>
                </a:solidFill>
                <a:latin typeface="Arial" panose="020B0604020202020204" pitchFamily="34" charset="0"/>
                <a:cs typeface="Arial" panose="020B0604020202020204" pitchFamily="34" charset="0"/>
              </a:rPr>
              <a:t>αδικασίες που </a:t>
            </a:r>
            <a:r>
              <a:rPr lang="el-GR" altLang="en-US" sz="2400" dirty="0">
                <a:solidFill>
                  <a:srgbClr val="000000"/>
                </a:solidFill>
                <a:latin typeface="Arial" panose="020B0604020202020204" pitchFamily="34" charset="0"/>
                <a:cs typeface="Arial" panose="020B0604020202020204" pitchFamily="34" charset="0"/>
              </a:rPr>
              <a:t>επιτελεί</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έν</a:t>
            </a:r>
            <a:r>
              <a:rPr lang="en-US" altLang="en-US" sz="2400" dirty="0">
                <a:solidFill>
                  <a:srgbClr val="000000"/>
                </a:solidFill>
                <a:latin typeface="Arial" panose="020B0604020202020204" pitchFamily="34" charset="0"/>
                <a:cs typeface="Arial" panose="020B0604020202020204" pitchFamily="34" charset="0"/>
              </a:rPr>
              <a:t>ας επιδέξιος αναγνώστης για την ανάγνωση (π.χ. </a:t>
            </a:r>
            <a:r>
              <a:rPr lang="en-US" altLang="en-US" sz="2400" dirty="0" err="1">
                <a:solidFill>
                  <a:srgbClr val="000000"/>
                </a:solidFill>
                <a:latin typeface="Arial" panose="020B0604020202020204" pitchFamily="34" charset="0"/>
                <a:cs typeface="Arial" panose="020B0604020202020204" pitchFamily="34" charset="0"/>
              </a:rPr>
              <a:t>το</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μοντέλο</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των</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δύο</a:t>
            </a:r>
            <a:r>
              <a:rPr lang="en-US" altLang="en-US" sz="2400" dirty="0">
                <a:solidFill>
                  <a:srgbClr val="000000"/>
                </a:solidFill>
                <a:latin typeface="Arial" panose="020B0604020202020204" pitchFamily="34" charset="0"/>
                <a:cs typeface="Arial" panose="020B0604020202020204" pitchFamily="34" charset="0"/>
              </a:rPr>
              <a:t> κανα</a:t>
            </a:r>
            <a:r>
              <a:rPr lang="en-US" altLang="en-US" sz="2400" dirty="0" err="1">
                <a:solidFill>
                  <a:srgbClr val="000000"/>
                </a:solidFill>
                <a:latin typeface="Arial" panose="020B0604020202020204" pitchFamily="34" charset="0"/>
                <a:cs typeface="Arial" panose="020B0604020202020204" pitchFamily="34" charset="0"/>
              </a:rPr>
              <a:t>λιών</a:t>
            </a:r>
            <a:r>
              <a:rPr lang="en-US" altLang="en-US" sz="2400" dirty="0" smtClean="0">
                <a:solidFill>
                  <a:srgbClr val="000000"/>
                </a:solidFill>
                <a:latin typeface="Arial" panose="020B0604020202020204" pitchFamily="34" charset="0"/>
                <a:cs typeface="Arial" panose="020B0604020202020204" pitchFamily="34" charset="0"/>
              </a:rPr>
              <a:t>).</a:t>
            </a:r>
            <a:endParaRPr lang="el-GR" altLang="en-US" sz="2400" dirty="0" smtClean="0">
              <a:solidFill>
                <a:srgbClr val="000000"/>
              </a:solidFill>
              <a:latin typeface="Arial" panose="020B0604020202020204" pitchFamily="34" charset="0"/>
              <a:cs typeface="Arial" panose="020B0604020202020204" pitchFamily="34" charset="0"/>
            </a:endParaRPr>
          </a:p>
          <a:p>
            <a:pPr marL="0" indent="0" algn="just">
              <a:lnSpc>
                <a:spcPct val="95000"/>
              </a:lnSpc>
              <a:spcBef>
                <a:spcPct val="0"/>
              </a:spcBef>
              <a:buNone/>
            </a:pPr>
            <a:endParaRPr lang="en-US" altLang="en-US" sz="2400" dirty="0">
              <a:latin typeface="Arial" panose="020B0604020202020204" pitchFamily="34" charset="0"/>
              <a:cs typeface="Arial" panose="020B0604020202020204" pitchFamily="34" charset="0"/>
            </a:endParaRPr>
          </a:p>
          <a:p>
            <a:pPr algn="just">
              <a:lnSpc>
                <a:spcPct val="95000"/>
              </a:lnSpc>
              <a:spcBef>
                <a:spcPct val="0"/>
              </a:spcBef>
            </a:pPr>
            <a:r>
              <a:rPr lang="en-US" altLang="en-US" sz="2400" b="1" u="sng" dirty="0">
                <a:solidFill>
                  <a:srgbClr val="000000"/>
                </a:solidFill>
                <a:latin typeface="Arial" panose="020B0604020202020204" pitchFamily="34" charset="0"/>
                <a:cs typeface="Arial" panose="020B0604020202020204" pitchFamily="34" charset="0"/>
              </a:rPr>
              <a:t>1.2. </a:t>
            </a:r>
            <a:r>
              <a:rPr lang="en-US" altLang="en-US" sz="2400" b="1" u="sng" dirty="0" err="1">
                <a:solidFill>
                  <a:srgbClr val="000000"/>
                </a:solidFill>
                <a:latin typeface="Arial" panose="020B0604020202020204" pitchFamily="34" charset="0"/>
                <a:cs typeface="Arial" panose="020B0604020202020204" pitchFamily="34" charset="0"/>
              </a:rPr>
              <a:t>Αν</a:t>
            </a:r>
            <a:r>
              <a:rPr lang="en-US" altLang="en-US" sz="2400" b="1" u="sng" dirty="0">
                <a:solidFill>
                  <a:srgbClr val="000000"/>
                </a:solidFill>
                <a:latin typeface="Arial" panose="020B0604020202020204" pitchFamily="34" charset="0"/>
                <a:cs typeface="Arial" panose="020B0604020202020204" pitchFamily="34" charset="0"/>
              </a:rPr>
              <a:t>απτυξιακά μοντέλα</a:t>
            </a:r>
            <a:endParaRPr lang="en-US" altLang="en-US" sz="2400" dirty="0">
              <a:latin typeface="Arial" panose="020B0604020202020204" pitchFamily="34" charset="0"/>
              <a:cs typeface="Arial" panose="020B0604020202020204" pitchFamily="34" charset="0"/>
            </a:endParaRPr>
          </a:p>
          <a:p>
            <a:pPr algn="just">
              <a:lnSpc>
                <a:spcPct val="95000"/>
              </a:lnSpc>
              <a:spcBef>
                <a:spcPct val="0"/>
              </a:spcBef>
            </a:pPr>
            <a:r>
              <a:rPr lang="en-US" altLang="en-US" sz="2400" dirty="0" err="1">
                <a:solidFill>
                  <a:srgbClr val="000000"/>
                </a:solidFill>
                <a:latin typeface="Arial" panose="020B0604020202020204" pitchFamily="34" charset="0"/>
                <a:cs typeface="Arial" panose="020B0604020202020204" pitchFamily="34" charset="0"/>
              </a:rPr>
              <a:t>Εξετάζουν</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τις</a:t>
            </a:r>
            <a:r>
              <a:rPr lang="en-US" altLang="en-US" sz="2400" dirty="0">
                <a:solidFill>
                  <a:srgbClr val="000000"/>
                </a:solidFill>
                <a:latin typeface="Arial" panose="020B0604020202020204" pitchFamily="34" charset="0"/>
                <a:cs typeface="Arial" panose="020B0604020202020204" pitchFamily="34" charset="0"/>
              </a:rPr>
              <a:t> </a:t>
            </a:r>
            <a:r>
              <a:rPr lang="en-US" altLang="en-US" sz="2400" dirty="0" err="1">
                <a:solidFill>
                  <a:srgbClr val="000000"/>
                </a:solidFill>
                <a:latin typeface="Arial" panose="020B0604020202020204" pitchFamily="34" charset="0"/>
                <a:cs typeface="Arial" panose="020B0604020202020204" pitchFamily="34" charset="0"/>
              </a:rPr>
              <a:t>στρ</a:t>
            </a:r>
            <a:r>
              <a:rPr lang="en-US" altLang="en-US" sz="2400" dirty="0">
                <a:solidFill>
                  <a:srgbClr val="000000"/>
                </a:solidFill>
                <a:latin typeface="Arial" panose="020B0604020202020204" pitchFamily="34" charset="0"/>
                <a:cs typeface="Arial" panose="020B0604020202020204" pitchFamily="34" charset="0"/>
              </a:rPr>
              <a:t>ατηγικές ανάγνωσης και γραφής που αποκτώνται σε διαφορετικά σημεία της ανάπτυξης του ατόμου (π.χ. </a:t>
            </a:r>
            <a:r>
              <a:rPr lang="en-US" altLang="en-US" sz="2400" dirty="0" err="1">
                <a:solidFill>
                  <a:srgbClr val="000000"/>
                </a:solidFill>
                <a:latin typeface="Arial" panose="020B0604020202020204" pitchFamily="34" charset="0"/>
                <a:cs typeface="Arial" panose="020B0604020202020204" pitchFamily="34" charset="0"/>
              </a:rPr>
              <a:t>Γλωσσικ</a:t>
            </a:r>
            <a:r>
              <a:rPr lang="el-GR" altLang="en-US" sz="2400" dirty="0">
                <a:solidFill>
                  <a:srgbClr val="000000"/>
                </a:solidFill>
                <a:latin typeface="Arial" panose="020B0604020202020204" pitchFamily="34" charset="0"/>
                <a:cs typeface="Arial" panose="020B0604020202020204" pitchFamily="34" charset="0"/>
              </a:rPr>
              <a:t>ή εικασία</a:t>
            </a:r>
            <a:r>
              <a:rPr lang="en-US" altLang="en-US" sz="2400" dirty="0">
                <a:solidFill>
                  <a:srgbClr val="000000"/>
                </a:solidFill>
                <a:latin typeface="Arial" panose="020B0604020202020204" pitchFamily="34" charset="0"/>
                <a:cs typeface="Arial" panose="020B0604020202020204" pitchFamily="34" charset="0"/>
              </a:rPr>
              <a:t> – </a:t>
            </a:r>
            <a:r>
              <a:rPr lang="en-US" altLang="en-US" sz="2400" dirty="0" err="1">
                <a:solidFill>
                  <a:srgbClr val="000000"/>
                </a:solidFill>
                <a:latin typeface="Arial" panose="020B0604020202020204" pitchFamily="34" charset="0"/>
                <a:cs typeface="Arial" panose="020B0604020202020204" pitchFamily="34" charset="0"/>
              </a:rPr>
              <a:t>Διάκριση</a:t>
            </a:r>
            <a:r>
              <a:rPr lang="en-US" altLang="en-US" sz="2400" dirty="0">
                <a:solidFill>
                  <a:srgbClr val="000000"/>
                </a:solidFill>
                <a:latin typeface="Arial" panose="020B0604020202020204" pitchFamily="34" charset="0"/>
                <a:cs typeface="Arial" panose="020B0604020202020204" pitchFamily="34" charset="0"/>
              </a:rPr>
              <a:t> και </a:t>
            </a:r>
            <a:r>
              <a:rPr lang="en-US" altLang="en-US" sz="2400" dirty="0" err="1">
                <a:solidFill>
                  <a:srgbClr val="000000"/>
                </a:solidFill>
                <a:latin typeface="Arial" panose="020B0604020202020204" pitchFamily="34" charset="0"/>
                <a:cs typeface="Arial" panose="020B0604020202020204" pitchFamily="34" charset="0"/>
              </a:rPr>
              <a:t>δικτυ</a:t>
            </a:r>
            <a:r>
              <a:rPr lang="en-US" altLang="en-US" sz="2400" dirty="0">
                <a:solidFill>
                  <a:srgbClr val="000000"/>
                </a:solidFill>
                <a:latin typeface="Arial" panose="020B0604020202020204" pitchFamily="34" charset="0"/>
                <a:cs typeface="Arial" panose="020B0604020202020204" pitchFamily="34" charset="0"/>
              </a:rPr>
              <a:t>ακ</a:t>
            </a:r>
            <a:r>
              <a:rPr lang="el-GR" altLang="en-US" sz="2400" dirty="0">
                <a:solidFill>
                  <a:srgbClr val="000000"/>
                </a:solidFill>
                <a:latin typeface="Arial" panose="020B0604020202020204" pitchFamily="34" charset="0"/>
                <a:cs typeface="Arial" panose="020B0604020202020204" pitchFamily="34" charset="0"/>
              </a:rPr>
              <a:t>ή</a:t>
            </a:r>
            <a:r>
              <a:rPr lang="en-US" altLang="en-US" sz="2400" dirty="0">
                <a:solidFill>
                  <a:srgbClr val="000000"/>
                </a:solidFill>
                <a:latin typeface="Arial" panose="020B0604020202020204" pitchFamily="34" charset="0"/>
                <a:cs typeface="Arial" panose="020B0604020202020204" pitchFamily="34" charset="0"/>
              </a:rPr>
              <a:t> </a:t>
            </a:r>
            <a:r>
              <a:rPr lang="el-GR" altLang="en-US" sz="2400" dirty="0">
                <a:solidFill>
                  <a:srgbClr val="000000"/>
                </a:solidFill>
                <a:latin typeface="Arial" panose="020B0604020202020204" pitchFamily="34" charset="0"/>
                <a:cs typeface="Arial" panose="020B0604020202020204" pitchFamily="34" charset="0"/>
              </a:rPr>
              <a:t>εικασία</a:t>
            </a:r>
            <a:r>
              <a:rPr lang="en-US" altLang="en-US" sz="2400" dirty="0">
                <a:solidFill>
                  <a:srgbClr val="000000"/>
                </a:solidFill>
                <a:latin typeface="Arial" panose="020B0604020202020204" pitchFamily="34" charset="0"/>
                <a:cs typeface="Arial" panose="020B0604020202020204" pitchFamily="34" charset="0"/>
              </a:rPr>
              <a:t> – </a:t>
            </a:r>
            <a:r>
              <a:rPr lang="en-US" altLang="en-US" sz="2400" dirty="0" err="1">
                <a:solidFill>
                  <a:srgbClr val="000000"/>
                </a:solidFill>
                <a:latin typeface="Arial" panose="020B0604020202020204" pitchFamily="34" charset="0"/>
                <a:cs typeface="Arial" panose="020B0604020202020204" pitchFamily="34" charset="0"/>
              </a:rPr>
              <a:t>Σειρι</a:t>
            </a:r>
            <a:r>
              <a:rPr lang="en-US" altLang="en-US" sz="2400" dirty="0">
                <a:solidFill>
                  <a:srgbClr val="000000"/>
                </a:solidFill>
                <a:latin typeface="Arial" panose="020B0604020202020204" pitchFamily="34" charset="0"/>
                <a:cs typeface="Arial" panose="020B0604020202020204" pitchFamily="34" charset="0"/>
              </a:rPr>
              <a:t>ακή αποκωδικοποίηση – Ιεραρχική αποκωδικοποίηση).</a:t>
            </a:r>
            <a:endParaRPr lang="en-US" altLang="en-US" sz="2400"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4216842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23957" y="1196752"/>
            <a:ext cx="8183880" cy="4824536"/>
          </a:xfrm>
        </p:spPr>
        <p:txBody>
          <a:bodyPr>
            <a:normAutofit/>
          </a:bodyPr>
          <a:lstStyle/>
          <a:p>
            <a:pPr marL="0" lvl="1" indent="0">
              <a:lnSpc>
                <a:spcPct val="95000"/>
              </a:lnSpc>
              <a:spcBef>
                <a:spcPct val="0"/>
              </a:spcBef>
              <a:buClr>
                <a:srgbClr val="000000"/>
              </a:buClr>
              <a:buNone/>
            </a:pPr>
            <a:r>
              <a:rPr lang="el-GR" altLang="en-US" b="1" dirty="0">
                <a:solidFill>
                  <a:srgbClr val="000000"/>
                </a:solidFill>
                <a:latin typeface="Arial" panose="020B0604020202020204" pitchFamily="34" charset="0"/>
                <a:cs typeface="Arial" panose="020B0604020202020204" pitchFamily="34" charset="0"/>
              </a:rPr>
              <a:t>2. </a:t>
            </a:r>
            <a:r>
              <a:rPr lang="en-US" altLang="en-US" b="1" dirty="0">
                <a:solidFill>
                  <a:srgbClr val="000000"/>
                </a:solidFill>
                <a:latin typeface="Arial" panose="020B0604020202020204" pitchFamily="34" charset="0"/>
                <a:cs typeface="Arial" panose="020B0604020202020204" pitchFamily="34" charset="0"/>
              </a:rPr>
              <a:t>ΤΟ ΚΟΙΝΩΝΙΚΟΠΟΛΙΤΙΣΜΙΚΟ </a:t>
            </a:r>
            <a:r>
              <a:rPr lang="en-US" altLang="en-US" b="1" dirty="0" smtClean="0">
                <a:solidFill>
                  <a:srgbClr val="000000"/>
                </a:solidFill>
                <a:latin typeface="Arial" panose="020B0604020202020204" pitchFamily="34" charset="0"/>
                <a:cs typeface="Arial" panose="020B0604020202020204" pitchFamily="34" charset="0"/>
              </a:rPr>
              <a:t>ΜΟΝΤΕΛΟ</a:t>
            </a:r>
            <a:endParaRPr lang="el-GR" altLang="en-US" b="1" dirty="0" smtClean="0">
              <a:solidFill>
                <a:srgbClr val="000000"/>
              </a:solidFill>
              <a:latin typeface="Arial" panose="020B0604020202020204" pitchFamily="34" charset="0"/>
              <a:cs typeface="Arial" panose="020B0604020202020204" pitchFamily="34" charset="0"/>
            </a:endParaRPr>
          </a:p>
          <a:p>
            <a:pPr marL="0" lvl="1" indent="0">
              <a:lnSpc>
                <a:spcPct val="95000"/>
              </a:lnSpc>
              <a:spcBef>
                <a:spcPct val="0"/>
              </a:spcBef>
              <a:buClr>
                <a:srgbClr val="000000"/>
              </a:buClr>
              <a:buNone/>
            </a:pPr>
            <a:endParaRPr lang="en-US" altLang="en-US" dirty="0">
              <a:latin typeface="Arial" panose="020B0604020202020204" pitchFamily="34" charset="0"/>
              <a:cs typeface="Arial" panose="020B0604020202020204" pitchFamily="34" charset="0"/>
            </a:endParaRPr>
          </a:p>
          <a:p>
            <a:pPr algn="just">
              <a:lnSpc>
                <a:spcPct val="95000"/>
              </a:lnSpc>
              <a:spcBef>
                <a:spcPct val="0"/>
              </a:spcBef>
            </a:pPr>
            <a:r>
              <a:rPr lang="en-US" altLang="en-US" sz="2400" dirty="0" err="1">
                <a:solidFill>
                  <a:srgbClr val="000000"/>
                </a:solidFill>
                <a:latin typeface="Arial" panose="020B0604020202020204" pitchFamily="34" charset="0"/>
                <a:cs typeface="Arial" panose="020B0604020202020204" pitchFamily="34" charset="0"/>
              </a:rPr>
              <a:t>Σχετίζετ</a:t>
            </a:r>
            <a:r>
              <a:rPr lang="en-US" altLang="en-US" sz="2400" dirty="0">
                <a:solidFill>
                  <a:srgbClr val="000000"/>
                </a:solidFill>
                <a:latin typeface="Arial" panose="020B0604020202020204" pitchFamily="34" charset="0"/>
                <a:cs typeface="Arial" panose="020B0604020202020204" pitchFamily="34" charset="0"/>
              </a:rPr>
              <a:t>αι με την κατανόηση πλαισιωμένου λόγου και </a:t>
            </a:r>
            <a:r>
              <a:rPr lang="el-GR" altLang="en-US" sz="2400" dirty="0">
                <a:solidFill>
                  <a:srgbClr val="000000"/>
                </a:solidFill>
                <a:latin typeface="Arial" panose="020B0604020202020204" pitchFamily="34" charset="0"/>
                <a:cs typeface="Arial" panose="020B0604020202020204" pitchFamily="34" charset="0"/>
              </a:rPr>
              <a:t>με </a:t>
            </a:r>
            <a:r>
              <a:rPr lang="en-US" altLang="en-US" sz="2400" dirty="0" err="1">
                <a:solidFill>
                  <a:srgbClr val="000000"/>
                </a:solidFill>
                <a:latin typeface="Arial" panose="020B0604020202020204" pitchFamily="34" charset="0"/>
                <a:cs typeface="Arial" panose="020B0604020202020204" pitchFamily="34" charset="0"/>
              </a:rPr>
              <a:t>τους</a:t>
            </a:r>
            <a:r>
              <a:rPr lang="en-US" altLang="en-US" sz="2400" dirty="0">
                <a:solidFill>
                  <a:srgbClr val="000000"/>
                </a:solidFill>
                <a:latin typeface="Arial" panose="020B0604020202020204" pitchFamily="34" charset="0"/>
                <a:cs typeface="Arial" panose="020B0604020202020204" pitchFamily="34" charset="0"/>
              </a:rPr>
              <a:t> π</a:t>
            </a:r>
            <a:r>
              <a:rPr lang="en-US" altLang="en-US" sz="2400" dirty="0" err="1">
                <a:solidFill>
                  <a:srgbClr val="000000"/>
                </a:solidFill>
                <a:latin typeface="Arial" panose="020B0604020202020204" pitchFamily="34" charset="0"/>
                <a:cs typeface="Arial" panose="020B0604020202020204" pitchFamily="34" charset="0"/>
              </a:rPr>
              <a:t>ολυγρ</a:t>
            </a:r>
            <a:r>
              <a:rPr lang="en-US" altLang="en-US" sz="2400" dirty="0">
                <a:solidFill>
                  <a:srgbClr val="000000"/>
                </a:solidFill>
                <a:latin typeface="Arial" panose="020B0604020202020204" pitchFamily="34" charset="0"/>
                <a:cs typeface="Arial" panose="020B0604020202020204" pitchFamily="34" charset="0"/>
              </a:rPr>
              <a:t>αμματισμούς</a:t>
            </a:r>
            <a:r>
              <a:rPr lang="el-GR" altLang="en-US" sz="2400" dirty="0">
                <a:solidFill>
                  <a:srgbClr val="000000"/>
                </a:solidFill>
                <a:latin typeface="Arial" panose="020B0604020202020204" pitchFamily="34" charset="0"/>
                <a:cs typeface="Arial" panose="020B0604020202020204" pitchFamily="34" charset="0"/>
              </a:rPr>
              <a:t>.</a:t>
            </a:r>
          </a:p>
          <a:p>
            <a:pPr algn="just">
              <a:lnSpc>
                <a:spcPct val="95000"/>
              </a:lnSpc>
              <a:spcBef>
                <a:spcPct val="0"/>
              </a:spcBef>
            </a:pPr>
            <a:endParaRPr lang="el-GR" altLang="en-US" sz="2400" dirty="0">
              <a:solidFill>
                <a:srgbClr val="000000"/>
              </a:solidFill>
              <a:latin typeface="Arial" panose="020B0604020202020204" pitchFamily="34" charset="0"/>
              <a:cs typeface="Arial" panose="020B0604020202020204" pitchFamily="34" charset="0"/>
            </a:endParaRPr>
          </a:p>
          <a:p>
            <a:pPr algn="just">
              <a:lnSpc>
                <a:spcPct val="95000"/>
              </a:lnSpc>
              <a:spcBef>
                <a:spcPct val="0"/>
              </a:spcBef>
            </a:pPr>
            <a:r>
              <a:rPr lang="el-GR" altLang="en-US" sz="2400" dirty="0">
                <a:solidFill>
                  <a:srgbClr val="000000"/>
                </a:solidFill>
                <a:latin typeface="Arial" panose="020B0604020202020204" pitchFamily="34" charset="0"/>
                <a:cs typeface="Arial" panose="020B0604020202020204" pitchFamily="34" charset="0"/>
              </a:rPr>
              <a:t>Συνάδει με σύγχρονες κατακτήσεις των κοινωνικών και ανθρωπιστικών επιστημών, και ιδιαίτερα της κοινωνιογλωσσολογίας.</a:t>
            </a:r>
          </a:p>
          <a:p>
            <a:pPr algn="just">
              <a:lnSpc>
                <a:spcPct val="95000"/>
              </a:lnSpc>
              <a:spcBef>
                <a:spcPct val="0"/>
              </a:spcBef>
            </a:pPr>
            <a:endParaRPr lang="el-GR" altLang="en-US" sz="2400" dirty="0">
              <a:solidFill>
                <a:srgbClr val="000000"/>
              </a:solidFill>
              <a:latin typeface="Arial" panose="020B0604020202020204" pitchFamily="34" charset="0"/>
              <a:cs typeface="Arial" panose="020B0604020202020204" pitchFamily="34" charset="0"/>
            </a:endParaRPr>
          </a:p>
          <a:p>
            <a:pPr algn="just">
              <a:lnSpc>
                <a:spcPct val="95000"/>
              </a:lnSpc>
              <a:spcBef>
                <a:spcPct val="0"/>
              </a:spcBef>
            </a:pPr>
            <a:r>
              <a:rPr lang="el-GR" altLang="en-US" sz="2400" dirty="0">
                <a:solidFill>
                  <a:srgbClr val="000000"/>
                </a:solidFill>
                <a:latin typeface="Arial" panose="020B0604020202020204" pitchFamily="34" charset="0"/>
                <a:cs typeface="Arial" panose="020B0604020202020204" pitchFamily="34" charset="0"/>
              </a:rPr>
              <a:t>Επιμέρους δεξιότητα (</a:t>
            </a:r>
            <a:r>
              <a:rPr lang="en-US" altLang="en-US" sz="2400" dirty="0" err="1">
                <a:solidFill>
                  <a:srgbClr val="000000"/>
                </a:solidFill>
                <a:latin typeface="Arial" panose="020B0604020202020204" pitchFamily="34" charset="0"/>
                <a:cs typeface="Arial" panose="020B0604020202020204" pitchFamily="34" charset="0"/>
              </a:rPr>
              <a:t>Byram</a:t>
            </a:r>
            <a:r>
              <a:rPr lang="en-US" altLang="en-US" sz="2400" dirty="0">
                <a:solidFill>
                  <a:srgbClr val="000000"/>
                </a:solidFill>
                <a:latin typeface="Arial" panose="020B0604020202020204" pitchFamily="34" charset="0"/>
                <a:cs typeface="Arial" panose="020B0604020202020204" pitchFamily="34" charset="0"/>
              </a:rPr>
              <a:t> &amp; </a:t>
            </a:r>
            <a:r>
              <a:rPr lang="en-US" altLang="en-US" sz="2400" dirty="0" smtClean="0">
                <a:solidFill>
                  <a:srgbClr val="000000"/>
                </a:solidFill>
                <a:latin typeface="Arial" panose="020B0604020202020204" pitchFamily="34" charset="0"/>
                <a:cs typeface="Arial" panose="020B0604020202020204" pitchFamily="34" charset="0"/>
              </a:rPr>
              <a:t>Zarate</a:t>
            </a:r>
            <a:r>
              <a:rPr lang="el-GR" altLang="en-US" sz="2400" dirty="0" smtClean="0">
                <a:solidFill>
                  <a:srgbClr val="000000"/>
                </a:solidFill>
                <a:latin typeface="Arial" panose="020B0604020202020204" pitchFamily="34" charset="0"/>
                <a:cs typeface="Arial" panose="020B0604020202020204" pitchFamily="34" charset="0"/>
              </a:rPr>
              <a:t>,1994</a:t>
            </a:r>
            <a:r>
              <a:rPr lang="en-US" altLang="en-US" sz="2400" dirty="0" smtClean="0">
                <a:solidFill>
                  <a:srgbClr val="000000"/>
                </a:solidFill>
                <a:latin typeface="Arial" panose="020B0604020202020204" pitchFamily="34" charset="0"/>
                <a:cs typeface="Arial" panose="020B0604020202020204" pitchFamily="34" charset="0"/>
              </a:rPr>
              <a:t>)</a:t>
            </a:r>
            <a:endParaRPr lang="en-US" altLang="en-US" sz="2400" dirty="0">
              <a:latin typeface="Arial" panose="020B0604020202020204" pitchFamily="34" charset="0"/>
              <a:cs typeface="Arial" panose="020B0604020202020204" pitchFamily="34" charset="0"/>
            </a:endParaRPr>
          </a:p>
          <a:p>
            <a:pPr algn="just"/>
            <a:endParaRPr lang="el-GR" dirty="0"/>
          </a:p>
        </p:txBody>
      </p:sp>
      <p:sp>
        <p:nvSpPr>
          <p:cNvPr id="4" name="Τίτλος 1"/>
          <p:cNvSpPr txBox="1">
            <a:spLocks/>
          </p:cNvSpPr>
          <p:nvPr/>
        </p:nvSpPr>
        <p:spPr>
          <a:xfrm>
            <a:off x="539552" y="476672"/>
            <a:ext cx="8183880" cy="720080"/>
          </a:xfrm>
          <a:prstGeom prst="rect">
            <a:avLst/>
          </a:prstGeom>
        </p:spPr>
        <p:txBody>
          <a:bodyPr vert="horz" anchor="b">
            <a:norm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en-US" altLang="en-US" dirty="0" smtClean="0">
                <a:solidFill>
                  <a:srgbClr val="C00000"/>
                </a:solidFill>
                <a:latin typeface="Arial" charset="0"/>
              </a:rPr>
              <a:t>ΜΟΝΤΕΛΑ ΓΡΑΜΜΑΤΙΣΜΟΥ (</a:t>
            </a:r>
            <a:r>
              <a:rPr lang="el-GR" altLang="en-US" dirty="0">
                <a:solidFill>
                  <a:srgbClr val="C00000"/>
                </a:solidFill>
                <a:latin typeface="Arial" charset="0"/>
              </a:rPr>
              <a:t>2</a:t>
            </a:r>
            <a:r>
              <a:rPr lang="el-GR" altLang="en-US" dirty="0" smtClean="0">
                <a:solidFill>
                  <a:srgbClr val="C00000"/>
                </a:solidFill>
                <a:latin typeface="Arial" charset="0"/>
              </a:rPr>
              <a:t>/2</a:t>
            </a:r>
            <a:r>
              <a:rPr lang="en-US" altLang="en-US" dirty="0" smtClean="0">
                <a:solidFill>
                  <a:srgbClr val="C00000"/>
                </a:solidFill>
                <a:latin typeface="Arial" charset="0"/>
              </a:rPr>
              <a:t>)</a:t>
            </a:r>
            <a:endParaRPr lang="el-GR" dirty="0"/>
          </a:p>
        </p:txBody>
      </p:sp>
    </p:spTree>
    <p:extLst>
      <p:ext uri="{BB962C8B-B14F-4D97-AF65-F5344CB8AC3E}">
        <p14:creationId xmlns:p14="http://schemas.microsoft.com/office/powerpoint/2010/main" val="1105439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548680"/>
            <a:ext cx="8183880" cy="661824"/>
          </a:xfrm>
        </p:spPr>
        <p:txBody>
          <a:bodyPr/>
          <a:lstStyle/>
          <a:p>
            <a:r>
              <a:rPr lang="en-US" altLang="en-US" dirty="0">
                <a:solidFill>
                  <a:srgbClr val="C00000"/>
                </a:solidFill>
                <a:latin typeface="Arial" charset="0"/>
              </a:rPr>
              <a:t>ΓΛΩΣΣΙΚΟΣ ΓΡΑΜΜΑΤΙΣΜΟΣ (</a:t>
            </a:r>
            <a:r>
              <a:rPr lang="en-US" altLang="en-US" dirty="0" smtClean="0">
                <a:solidFill>
                  <a:srgbClr val="C00000"/>
                </a:solidFill>
                <a:latin typeface="Arial" charset="0"/>
              </a:rPr>
              <a:t>1</a:t>
            </a:r>
            <a:r>
              <a:rPr lang="el-GR" altLang="en-US" dirty="0" smtClean="0">
                <a:solidFill>
                  <a:srgbClr val="C00000"/>
                </a:solidFill>
                <a:latin typeface="Arial" charset="0"/>
              </a:rPr>
              <a:t>/2</a:t>
            </a:r>
            <a:r>
              <a:rPr lang="en-US" altLang="en-US" dirty="0" smtClean="0">
                <a:solidFill>
                  <a:srgbClr val="C00000"/>
                </a:solidFill>
                <a:latin typeface="Arial" charset="0"/>
              </a:rPr>
              <a:t>)</a:t>
            </a:r>
            <a:endParaRPr lang="el-GR" dirty="0"/>
          </a:p>
        </p:txBody>
      </p:sp>
      <p:sp>
        <p:nvSpPr>
          <p:cNvPr id="3" name="Θέση περιεχομένου 2"/>
          <p:cNvSpPr>
            <a:spLocks noGrp="1"/>
          </p:cNvSpPr>
          <p:nvPr>
            <p:ph idx="1"/>
          </p:nvPr>
        </p:nvSpPr>
        <p:spPr>
          <a:xfrm>
            <a:off x="539552" y="1484784"/>
            <a:ext cx="8183880" cy="4392488"/>
          </a:xfrm>
        </p:spPr>
        <p:txBody>
          <a:bodyPr>
            <a:normAutofit/>
          </a:bodyPr>
          <a:lstStyle/>
          <a:p>
            <a:pPr algn="just">
              <a:lnSpc>
                <a:spcPct val="95000"/>
              </a:lnSpc>
              <a:spcBef>
                <a:spcPct val="0"/>
              </a:spcBef>
            </a:pPr>
            <a:r>
              <a:rPr lang="en-US" altLang="en-US" sz="2400" i="1" dirty="0">
                <a:solidFill>
                  <a:srgbClr val="000000"/>
                </a:solidFill>
                <a:latin typeface="Arial" panose="020B0604020202020204" pitchFamily="34" charset="0"/>
                <a:cs typeface="Arial" panose="020B0604020202020204" pitchFamily="34" charset="0"/>
              </a:rPr>
              <a:t>Απ</a:t>
            </a:r>
            <a:r>
              <a:rPr lang="en-US" altLang="en-US" sz="2400" i="1" dirty="0" err="1">
                <a:solidFill>
                  <a:srgbClr val="000000"/>
                </a:solidFill>
                <a:latin typeface="Arial" panose="020B0604020202020204" pitchFamily="34" charset="0"/>
                <a:cs typeface="Arial" panose="020B0604020202020204" pitchFamily="34" charset="0"/>
              </a:rPr>
              <a:t>οτελεί</a:t>
            </a:r>
            <a:r>
              <a:rPr lang="en-US" altLang="en-US" sz="2400" i="1" dirty="0">
                <a:solidFill>
                  <a:srgbClr val="000000"/>
                </a:solidFill>
                <a:latin typeface="Arial" panose="020B0604020202020204" pitchFamily="34" charset="0"/>
                <a:cs typeface="Arial" panose="020B0604020202020204" pitchFamily="34" charset="0"/>
              </a:rPr>
              <a:t> </a:t>
            </a:r>
            <a:r>
              <a:rPr lang="en-US" altLang="en-US" sz="2400" i="1" dirty="0" err="1">
                <a:solidFill>
                  <a:srgbClr val="000000"/>
                </a:solidFill>
                <a:latin typeface="Arial" panose="020B0604020202020204" pitchFamily="34" charset="0"/>
                <a:cs typeface="Arial" panose="020B0604020202020204" pitchFamily="34" charset="0"/>
              </a:rPr>
              <a:t>μι</a:t>
            </a:r>
            <a:r>
              <a:rPr lang="en-US" altLang="en-US" sz="2400" i="1" dirty="0">
                <a:solidFill>
                  <a:srgbClr val="000000"/>
                </a:solidFill>
                <a:latin typeface="Arial" panose="020B0604020202020204" pitchFamily="34" charset="0"/>
                <a:cs typeface="Arial" panose="020B0604020202020204" pitchFamily="34" charset="0"/>
              </a:rPr>
              <a:t>α ιδιότητα και μια </a:t>
            </a:r>
            <a:r>
              <a:rPr lang="el-GR" altLang="en-US" sz="2400" i="1" dirty="0">
                <a:solidFill>
                  <a:srgbClr val="000000"/>
                </a:solidFill>
                <a:latin typeface="Arial" panose="020B0604020202020204" pitchFamily="34" charset="0"/>
                <a:cs typeface="Arial" panose="020B0604020202020204" pitchFamily="34" charset="0"/>
              </a:rPr>
              <a:t>ικανότητα</a:t>
            </a:r>
            <a:r>
              <a:rPr lang="en-US" altLang="en-US" sz="2400" i="1" dirty="0">
                <a:solidFill>
                  <a:srgbClr val="000000"/>
                </a:solidFill>
                <a:latin typeface="Arial" panose="020B0604020202020204" pitchFamily="34" charset="0"/>
                <a:cs typeface="Arial" panose="020B0604020202020204" pitchFamily="34" charset="0"/>
              </a:rPr>
              <a:t>. </a:t>
            </a:r>
            <a:r>
              <a:rPr lang="en-US" altLang="en-US" sz="2400" i="1" dirty="0" err="1">
                <a:solidFill>
                  <a:srgbClr val="000000"/>
                </a:solidFill>
                <a:latin typeface="Arial" panose="020B0604020202020204" pitchFamily="34" charset="0"/>
                <a:cs typeface="Arial" panose="020B0604020202020204" pitchFamily="34" charset="0"/>
              </a:rPr>
              <a:t>Ως</a:t>
            </a:r>
            <a:r>
              <a:rPr lang="en-US" altLang="en-US" sz="2400" i="1" dirty="0">
                <a:solidFill>
                  <a:srgbClr val="000000"/>
                </a:solidFill>
                <a:latin typeface="Arial" panose="020B0604020202020204" pitchFamily="34" charset="0"/>
                <a:cs typeface="Arial" panose="020B0604020202020204" pitchFamily="34" charset="0"/>
              </a:rPr>
              <a:t> </a:t>
            </a:r>
            <a:r>
              <a:rPr lang="el-GR" altLang="en-US" sz="2400" i="1" dirty="0">
                <a:solidFill>
                  <a:srgbClr val="000000"/>
                </a:solidFill>
                <a:latin typeface="Arial" panose="020B0604020202020204" pitchFamily="34" charset="0"/>
                <a:cs typeface="Arial" panose="020B0604020202020204" pitchFamily="34" charset="0"/>
              </a:rPr>
              <a:t>ικανότητα</a:t>
            </a:r>
            <a:r>
              <a:rPr lang="en-US" altLang="en-US" sz="2400" i="1" dirty="0">
                <a:solidFill>
                  <a:srgbClr val="000000"/>
                </a:solidFill>
                <a:latin typeface="Arial" panose="020B0604020202020204" pitchFamily="34" charset="0"/>
                <a:cs typeface="Arial" panose="020B0604020202020204" pitchFamily="34" charset="0"/>
              </a:rPr>
              <a:t> π</a:t>
            </a:r>
            <a:r>
              <a:rPr lang="en-US" altLang="en-US" sz="2400" i="1" dirty="0" err="1">
                <a:solidFill>
                  <a:srgbClr val="000000"/>
                </a:solidFill>
                <a:latin typeface="Arial" panose="020B0604020202020204" pitchFamily="34" charset="0"/>
                <a:cs typeface="Arial" panose="020B0604020202020204" pitchFamily="34" charset="0"/>
              </a:rPr>
              <a:t>εριέχει</a:t>
            </a:r>
            <a:r>
              <a:rPr lang="en-US" altLang="en-US" sz="2400" i="1" dirty="0">
                <a:solidFill>
                  <a:srgbClr val="000000"/>
                </a:solidFill>
                <a:latin typeface="Arial" panose="020B0604020202020204" pitchFamily="34" charset="0"/>
                <a:cs typeface="Arial" panose="020B0604020202020204" pitchFamily="34" charset="0"/>
              </a:rPr>
              <a:t> </a:t>
            </a:r>
            <a:r>
              <a:rPr lang="en-US" altLang="en-US" sz="2400" i="1" dirty="0" err="1">
                <a:solidFill>
                  <a:srgbClr val="000000"/>
                </a:solidFill>
                <a:latin typeface="Arial" panose="020B0604020202020204" pitchFamily="34" charset="0"/>
                <a:cs typeface="Arial" panose="020B0604020202020204" pitchFamily="34" charset="0"/>
              </a:rPr>
              <a:t>ορισμένες</a:t>
            </a:r>
            <a:r>
              <a:rPr lang="en-US" altLang="en-US" sz="2400" i="1" dirty="0">
                <a:solidFill>
                  <a:srgbClr val="000000"/>
                </a:solidFill>
                <a:latin typeface="Arial" panose="020B0604020202020204" pitchFamily="34" charset="0"/>
                <a:cs typeface="Arial" panose="020B0604020202020204" pitchFamily="34" charset="0"/>
              </a:rPr>
              <a:t> </a:t>
            </a:r>
            <a:r>
              <a:rPr lang="el-GR" altLang="en-US" sz="2400" i="1" dirty="0">
                <a:solidFill>
                  <a:srgbClr val="000000"/>
                </a:solidFill>
                <a:latin typeface="Arial" panose="020B0604020202020204" pitchFamily="34" charset="0"/>
                <a:cs typeface="Arial" panose="020B0604020202020204" pitchFamily="34" charset="0"/>
              </a:rPr>
              <a:t>δεξιότητες</a:t>
            </a:r>
            <a:r>
              <a:rPr lang="en-US" altLang="en-US" sz="2400" i="1" dirty="0" smtClean="0">
                <a:solidFill>
                  <a:srgbClr val="000000"/>
                </a:solidFill>
                <a:latin typeface="Arial" panose="020B0604020202020204" pitchFamily="34" charset="0"/>
                <a:cs typeface="Arial" panose="020B0604020202020204" pitchFamily="34" charset="0"/>
              </a:rPr>
              <a:t>:</a:t>
            </a:r>
            <a:endParaRPr lang="el-GR" altLang="en-US" sz="2400" i="1" dirty="0" smtClean="0">
              <a:solidFill>
                <a:srgbClr val="000000"/>
              </a:solidFill>
              <a:latin typeface="Arial" panose="020B0604020202020204" pitchFamily="34" charset="0"/>
              <a:cs typeface="Arial" panose="020B0604020202020204" pitchFamily="34" charset="0"/>
            </a:endParaRPr>
          </a:p>
          <a:p>
            <a:pPr marL="0" indent="0" algn="just">
              <a:lnSpc>
                <a:spcPct val="95000"/>
              </a:lnSpc>
              <a:spcBef>
                <a:spcPct val="0"/>
              </a:spcBef>
              <a:buNone/>
            </a:pPr>
            <a:endParaRPr lang="en-US" altLang="en-US" sz="2400" dirty="0">
              <a:latin typeface="Arial" panose="020B0604020202020204" pitchFamily="34" charset="0"/>
              <a:cs typeface="Arial" panose="020B0604020202020204" pitchFamily="34" charset="0"/>
            </a:endParaRPr>
          </a:p>
          <a:p>
            <a:pPr lvl="1" indent="-342900" algn="just">
              <a:lnSpc>
                <a:spcPct val="95000"/>
              </a:lnSpc>
              <a:spcBef>
                <a:spcPct val="0"/>
              </a:spcBef>
              <a:buClr>
                <a:srgbClr val="000000"/>
              </a:buClr>
              <a:buFontTx/>
              <a:buChar char="•"/>
            </a:pPr>
            <a:r>
              <a:rPr lang="en-US" altLang="en-US" dirty="0">
                <a:solidFill>
                  <a:srgbClr val="000000"/>
                </a:solidFill>
                <a:latin typeface="Arial" panose="020B0604020202020204" pitchFamily="34" charset="0"/>
                <a:cs typeface="Arial" panose="020B0604020202020204" pitchFamily="34" charset="0"/>
              </a:rPr>
              <a:t>Η </a:t>
            </a:r>
            <a:r>
              <a:rPr lang="el-GR" altLang="en-US" dirty="0">
                <a:solidFill>
                  <a:srgbClr val="000000"/>
                </a:solidFill>
                <a:latin typeface="Arial" panose="020B0604020202020204" pitchFamily="34" charset="0"/>
                <a:cs typeface="Arial" panose="020B0604020202020204" pitchFamily="34" charset="0"/>
              </a:rPr>
              <a:t>δεξιότητα</a:t>
            </a:r>
            <a:r>
              <a:rPr lang="en-US" altLang="en-US" dirty="0">
                <a:solidFill>
                  <a:srgbClr val="000000"/>
                </a:solidFill>
                <a:latin typeface="Arial" panose="020B0604020202020204" pitchFamily="34" charset="0"/>
                <a:cs typeface="Arial" panose="020B0604020202020204" pitchFamily="34" charset="0"/>
              </a:rPr>
              <a:t> κατα</a:t>
            </a:r>
            <a:r>
              <a:rPr lang="en-US" altLang="en-US" dirty="0" err="1">
                <a:solidFill>
                  <a:srgbClr val="000000"/>
                </a:solidFill>
                <a:latin typeface="Arial" panose="020B0604020202020204" pitchFamily="34" charset="0"/>
                <a:cs typeface="Arial" panose="020B0604020202020204" pitchFamily="34" charset="0"/>
              </a:rPr>
              <a:t>νόησης</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του</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νοήμ</a:t>
            </a:r>
            <a:r>
              <a:rPr lang="en-US" altLang="en-US" dirty="0">
                <a:solidFill>
                  <a:srgbClr val="000000"/>
                </a:solidFill>
                <a:latin typeface="Arial" panose="020B0604020202020204" pitchFamily="34" charset="0"/>
                <a:cs typeface="Arial" panose="020B0604020202020204" pitchFamily="34" charset="0"/>
              </a:rPr>
              <a:t>ατος των λέξεων </a:t>
            </a:r>
            <a:r>
              <a:rPr lang="en-US" altLang="en-US" dirty="0" smtClean="0">
                <a:solidFill>
                  <a:srgbClr val="000000"/>
                </a:solidFill>
                <a:latin typeface="Arial" panose="020B0604020202020204" pitchFamily="34" charset="0"/>
                <a:cs typeface="Arial" panose="020B0604020202020204" pitchFamily="34" charset="0"/>
              </a:rPr>
              <a:t>και</a:t>
            </a:r>
            <a:endParaRPr lang="el-GR" altLang="en-US" dirty="0" smtClean="0">
              <a:solidFill>
                <a:srgbClr val="000000"/>
              </a:solidFill>
              <a:latin typeface="Arial" panose="020B0604020202020204" pitchFamily="34" charset="0"/>
              <a:cs typeface="Arial" panose="020B0604020202020204" pitchFamily="34" charset="0"/>
            </a:endParaRPr>
          </a:p>
          <a:p>
            <a:pPr marL="205740" lvl="1" indent="0" algn="just">
              <a:lnSpc>
                <a:spcPct val="95000"/>
              </a:lnSpc>
              <a:spcBef>
                <a:spcPct val="0"/>
              </a:spcBef>
              <a:buClr>
                <a:srgbClr val="000000"/>
              </a:buClr>
              <a:buNone/>
            </a:pPr>
            <a:endParaRPr lang="en-US" altLang="en-US" dirty="0">
              <a:latin typeface="Arial" panose="020B0604020202020204" pitchFamily="34" charset="0"/>
              <a:cs typeface="Arial" panose="020B0604020202020204" pitchFamily="34" charset="0"/>
            </a:endParaRPr>
          </a:p>
          <a:p>
            <a:pPr lvl="1" indent="-342900" algn="just">
              <a:lnSpc>
                <a:spcPct val="95000"/>
              </a:lnSpc>
              <a:spcBef>
                <a:spcPct val="0"/>
              </a:spcBef>
              <a:buClr>
                <a:srgbClr val="000000"/>
              </a:buClr>
              <a:buFontTx/>
              <a:buChar char="•"/>
            </a:pPr>
            <a:r>
              <a:rPr lang="en-US" altLang="en-US" dirty="0">
                <a:solidFill>
                  <a:srgbClr val="000000"/>
                </a:solidFill>
                <a:latin typeface="Arial" panose="020B0604020202020204" pitchFamily="34" charset="0"/>
                <a:cs typeface="Arial" panose="020B0604020202020204" pitchFamily="34" charset="0"/>
              </a:rPr>
              <a:t>Η </a:t>
            </a:r>
            <a:r>
              <a:rPr lang="el-GR" altLang="en-US" dirty="0">
                <a:solidFill>
                  <a:srgbClr val="000000"/>
                </a:solidFill>
                <a:latin typeface="Arial" panose="020B0604020202020204" pitchFamily="34" charset="0"/>
                <a:cs typeface="Arial" panose="020B0604020202020204" pitchFamily="34" charset="0"/>
              </a:rPr>
              <a:t>δεξιότητα</a:t>
            </a:r>
            <a:r>
              <a:rPr lang="en-US" altLang="en-US" dirty="0">
                <a:solidFill>
                  <a:srgbClr val="000000"/>
                </a:solidFill>
                <a:latin typeface="Arial" panose="020B0604020202020204" pitchFamily="34" charset="0"/>
                <a:cs typeface="Arial" panose="020B0604020202020204" pitchFamily="34" charset="0"/>
              </a:rPr>
              <a:t> κατα</a:t>
            </a:r>
            <a:r>
              <a:rPr lang="en-US" altLang="en-US" dirty="0" err="1">
                <a:solidFill>
                  <a:srgbClr val="000000"/>
                </a:solidFill>
                <a:latin typeface="Arial" panose="020B0604020202020204" pitchFamily="34" charset="0"/>
                <a:cs typeface="Arial" panose="020B0604020202020204" pitchFamily="34" charset="0"/>
              </a:rPr>
              <a:t>νόησης</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του</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νοήμ</a:t>
            </a:r>
            <a:r>
              <a:rPr lang="en-US" altLang="en-US" dirty="0">
                <a:solidFill>
                  <a:srgbClr val="000000"/>
                </a:solidFill>
                <a:latin typeface="Arial" panose="020B0604020202020204" pitchFamily="34" charset="0"/>
                <a:cs typeface="Arial" panose="020B0604020202020204" pitchFamily="34" charset="0"/>
              </a:rPr>
              <a:t>ατος των κειμένων </a:t>
            </a:r>
            <a:endParaRPr lang="el-GR" altLang="en-US" dirty="0" smtClean="0">
              <a:solidFill>
                <a:srgbClr val="000000"/>
              </a:solidFill>
              <a:latin typeface="Arial" panose="020B0604020202020204" pitchFamily="34" charset="0"/>
              <a:cs typeface="Arial" panose="020B0604020202020204" pitchFamily="34" charset="0"/>
            </a:endParaRPr>
          </a:p>
          <a:p>
            <a:pPr marL="205740" lvl="1" indent="0" algn="just">
              <a:lnSpc>
                <a:spcPct val="95000"/>
              </a:lnSpc>
              <a:spcBef>
                <a:spcPct val="0"/>
              </a:spcBef>
              <a:buClr>
                <a:srgbClr val="000000"/>
              </a:buClr>
              <a:buNone/>
            </a:pPr>
            <a:endParaRPr lang="el-GR" altLang="en-US" dirty="0" smtClean="0">
              <a:latin typeface="Arial" panose="020B0604020202020204" pitchFamily="34" charset="0"/>
              <a:cs typeface="Arial" panose="020B0604020202020204" pitchFamily="34" charset="0"/>
            </a:endParaRPr>
          </a:p>
          <a:p>
            <a:pPr lvl="1" indent="-342900" algn="just">
              <a:lnSpc>
                <a:spcPct val="95000"/>
              </a:lnSpc>
              <a:spcBef>
                <a:spcPct val="0"/>
              </a:spcBef>
              <a:buClr>
                <a:srgbClr val="000000"/>
              </a:buClr>
              <a:buFontTx/>
              <a:buChar char="•"/>
            </a:pPr>
            <a:r>
              <a:rPr lang="en-US" altLang="en-US" dirty="0" smtClean="0">
                <a:solidFill>
                  <a:srgbClr val="000000"/>
                </a:solidFill>
                <a:latin typeface="Arial" panose="020B0604020202020204" pitchFamily="34" charset="0"/>
                <a:cs typeface="Arial" panose="020B0604020202020204" pitchFamily="34" charset="0"/>
              </a:rPr>
              <a:t>Η </a:t>
            </a:r>
            <a:r>
              <a:rPr lang="el-GR" altLang="en-US" dirty="0">
                <a:solidFill>
                  <a:srgbClr val="000000"/>
                </a:solidFill>
                <a:latin typeface="Arial" panose="020B0604020202020204" pitchFamily="34" charset="0"/>
                <a:cs typeface="Arial" panose="020B0604020202020204" pitchFamily="34" charset="0"/>
              </a:rPr>
              <a:t>δεξιότητα</a:t>
            </a:r>
            <a:r>
              <a:rPr lang="en-US" altLang="en-US" dirty="0">
                <a:solidFill>
                  <a:srgbClr val="000000"/>
                </a:solidFill>
                <a:latin typeface="Arial" panose="020B0604020202020204" pitchFamily="34" charset="0"/>
                <a:cs typeface="Arial" panose="020B0604020202020204" pitchFamily="34" charset="0"/>
              </a:rPr>
              <a:t> κατα</a:t>
            </a:r>
            <a:r>
              <a:rPr lang="en-US" altLang="en-US" dirty="0" err="1">
                <a:solidFill>
                  <a:srgbClr val="000000"/>
                </a:solidFill>
                <a:latin typeface="Arial" panose="020B0604020202020204" pitchFamily="34" charset="0"/>
                <a:cs typeface="Arial" panose="020B0604020202020204" pitchFamily="34" charset="0"/>
              </a:rPr>
              <a:t>νόησης</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των</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νοημάτων</a:t>
            </a:r>
            <a:r>
              <a:rPr lang="en-US" altLang="en-US" dirty="0">
                <a:solidFill>
                  <a:srgbClr val="000000"/>
                </a:solidFill>
                <a:latin typeface="Arial" panose="020B0604020202020204" pitchFamily="34" charset="0"/>
                <a:cs typeface="Arial" panose="020B0604020202020204" pitchFamily="34" charset="0"/>
              </a:rPr>
              <a:t> π</a:t>
            </a:r>
            <a:r>
              <a:rPr lang="en-US" altLang="en-US" dirty="0" err="1">
                <a:solidFill>
                  <a:srgbClr val="000000"/>
                </a:solidFill>
                <a:latin typeface="Arial" panose="020B0604020202020204" pitchFamily="34" charset="0"/>
                <a:cs typeface="Arial" panose="020B0604020202020204" pitchFamily="34" charset="0"/>
              </a:rPr>
              <a:t>ου</a:t>
            </a:r>
            <a:r>
              <a:rPr lang="en-US" altLang="en-US" dirty="0">
                <a:solidFill>
                  <a:srgbClr val="000000"/>
                </a:solidFill>
                <a:latin typeface="Arial" panose="020B0604020202020204" pitchFamily="34" charset="0"/>
                <a:cs typeface="Arial" panose="020B0604020202020204" pitchFamily="34" charset="0"/>
              </a:rPr>
              <a:t> β</a:t>
            </a:r>
            <a:r>
              <a:rPr lang="en-US" altLang="en-US" dirty="0" err="1">
                <a:solidFill>
                  <a:srgbClr val="000000"/>
                </a:solidFill>
                <a:latin typeface="Arial" panose="020B0604020202020204" pitchFamily="34" charset="0"/>
                <a:cs typeface="Arial" panose="020B0604020202020204" pitchFamily="34" charset="0"/>
              </a:rPr>
              <a:t>ρίσκοντ</a:t>
            </a:r>
            <a:r>
              <a:rPr lang="en-US" altLang="en-US" dirty="0">
                <a:solidFill>
                  <a:srgbClr val="000000"/>
                </a:solidFill>
                <a:latin typeface="Arial" panose="020B0604020202020204" pitchFamily="34" charset="0"/>
                <a:cs typeface="Arial" panose="020B0604020202020204" pitchFamily="34" charset="0"/>
              </a:rPr>
              <a:t>αι δίπλα και πέρα από τις λέξεις των </a:t>
            </a:r>
            <a:r>
              <a:rPr lang="en-US" altLang="en-US" dirty="0" smtClean="0">
                <a:solidFill>
                  <a:srgbClr val="000000"/>
                </a:solidFill>
                <a:latin typeface="Arial" panose="020B0604020202020204" pitchFamily="34" charset="0"/>
                <a:cs typeface="Arial" panose="020B0604020202020204" pitchFamily="34" charset="0"/>
              </a:rPr>
              <a:t>κειμένων</a:t>
            </a:r>
            <a:endParaRPr lang="el-GR" altLang="en-US" dirty="0" smtClean="0">
              <a:solidFill>
                <a:srgbClr val="000000"/>
              </a:solidFill>
              <a:latin typeface="Arial" panose="020B0604020202020204" pitchFamily="34" charset="0"/>
              <a:cs typeface="Arial" panose="020B0604020202020204" pitchFamily="34" charset="0"/>
            </a:endParaRPr>
          </a:p>
          <a:p>
            <a:pPr marL="205740" lvl="1" indent="0" algn="just">
              <a:lnSpc>
                <a:spcPct val="95000"/>
              </a:lnSpc>
              <a:spcBef>
                <a:spcPct val="0"/>
              </a:spcBef>
              <a:buClr>
                <a:srgbClr val="000000"/>
              </a:buClr>
              <a:buNone/>
            </a:pPr>
            <a:endParaRPr lang="en-US" altLang="en-US" dirty="0">
              <a:latin typeface="Arial" panose="020B0604020202020204" pitchFamily="34" charset="0"/>
              <a:cs typeface="Arial" panose="020B0604020202020204" pitchFamily="34" charset="0"/>
            </a:endParaRPr>
          </a:p>
          <a:p>
            <a:pPr lvl="1" indent="-342900" algn="just">
              <a:lnSpc>
                <a:spcPct val="95000"/>
              </a:lnSpc>
              <a:spcBef>
                <a:spcPct val="0"/>
              </a:spcBef>
              <a:buClr>
                <a:srgbClr val="000000"/>
              </a:buClr>
              <a:buFontTx/>
              <a:buChar char="•"/>
            </a:pPr>
            <a:r>
              <a:rPr lang="en-US" altLang="en-US" dirty="0">
                <a:solidFill>
                  <a:srgbClr val="000000"/>
                </a:solidFill>
                <a:latin typeface="Arial" panose="020B0604020202020204" pitchFamily="34" charset="0"/>
                <a:cs typeface="Arial" panose="020B0604020202020204" pitchFamily="34" charset="0"/>
              </a:rPr>
              <a:t>Η </a:t>
            </a:r>
            <a:r>
              <a:rPr lang="en-US" altLang="en-US" dirty="0" err="1">
                <a:solidFill>
                  <a:srgbClr val="000000"/>
                </a:solidFill>
                <a:latin typeface="Arial" panose="020B0604020202020204" pitchFamily="34" charset="0"/>
                <a:cs typeface="Arial" panose="020B0604020202020204" pitchFamily="34" charset="0"/>
              </a:rPr>
              <a:t>γνώση</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της</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κοινωνικής</a:t>
            </a:r>
            <a:r>
              <a:rPr lang="en-US" altLang="en-US" dirty="0">
                <a:solidFill>
                  <a:srgbClr val="000000"/>
                </a:solidFill>
                <a:latin typeface="Arial" panose="020B0604020202020204" pitchFamily="34" charset="0"/>
                <a:cs typeface="Arial" panose="020B0604020202020204" pitchFamily="34" charset="0"/>
              </a:rPr>
              <a:t> πρα</a:t>
            </a:r>
            <a:r>
              <a:rPr lang="en-US" altLang="en-US" dirty="0" err="1">
                <a:solidFill>
                  <a:srgbClr val="000000"/>
                </a:solidFill>
                <a:latin typeface="Arial" panose="020B0604020202020204" pitchFamily="34" charset="0"/>
                <a:cs typeface="Arial" panose="020B0604020202020204" pitchFamily="34" charset="0"/>
              </a:rPr>
              <a:t>κτικής</a:t>
            </a:r>
            <a:r>
              <a:rPr lang="en-US" altLang="en-US" dirty="0">
                <a:solidFill>
                  <a:srgbClr val="000000"/>
                </a:solidFill>
                <a:latin typeface="Arial" panose="020B0604020202020204" pitchFamily="34" charset="0"/>
                <a:cs typeface="Arial" panose="020B0604020202020204" pitchFamily="34" charset="0"/>
              </a:rPr>
              <a:t> π</a:t>
            </a:r>
            <a:r>
              <a:rPr lang="en-US" altLang="en-US" dirty="0" err="1">
                <a:solidFill>
                  <a:srgbClr val="000000"/>
                </a:solidFill>
                <a:latin typeface="Arial" panose="020B0604020202020204" pitchFamily="34" charset="0"/>
                <a:cs typeface="Arial" panose="020B0604020202020204" pitchFamily="34" charset="0"/>
              </a:rPr>
              <a:t>ου</a:t>
            </a:r>
            <a:r>
              <a:rPr lang="en-US" altLang="en-US" dirty="0">
                <a:solidFill>
                  <a:srgbClr val="000000"/>
                </a:solidFill>
                <a:latin typeface="Arial" panose="020B0604020202020204" pitchFamily="34" charset="0"/>
                <a:cs typeface="Arial" panose="020B0604020202020204" pitchFamily="34" charset="0"/>
              </a:rPr>
              <a:t> α</a:t>
            </a:r>
            <a:r>
              <a:rPr lang="en-US" altLang="en-US" dirty="0" err="1">
                <a:solidFill>
                  <a:srgbClr val="000000"/>
                </a:solidFill>
                <a:latin typeface="Arial" panose="020B0604020202020204" pitchFamily="34" charset="0"/>
                <a:cs typeface="Arial" panose="020B0604020202020204" pitchFamily="34" charset="0"/>
              </a:rPr>
              <a:t>ντι</a:t>
            </a:r>
            <a:r>
              <a:rPr lang="en-US" altLang="en-US" dirty="0">
                <a:solidFill>
                  <a:srgbClr val="000000"/>
                </a:solidFill>
                <a:latin typeface="Arial" panose="020B0604020202020204" pitchFamily="34" charset="0"/>
                <a:cs typeface="Arial" panose="020B0604020202020204" pitchFamily="34" charset="0"/>
              </a:rPr>
              <a:t>προσωπεύει κάθε κείμενο</a:t>
            </a:r>
            <a:endParaRPr lang="en-US" altLang="en-US" dirty="0">
              <a:latin typeface="Arial" panose="020B0604020202020204" pitchFamily="34" charset="0"/>
              <a:cs typeface="Arial" panose="020B0604020202020204" pitchFamily="34" charset="0"/>
            </a:endParaRPr>
          </a:p>
          <a:p>
            <a:pPr algn="just"/>
            <a:endParaRPr lang="el-GR" sz="2400" dirty="0"/>
          </a:p>
        </p:txBody>
      </p:sp>
    </p:spTree>
    <p:extLst>
      <p:ext uri="{BB962C8B-B14F-4D97-AF65-F5344CB8AC3E}">
        <p14:creationId xmlns:p14="http://schemas.microsoft.com/office/powerpoint/2010/main" val="2481719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620688"/>
            <a:ext cx="8183880" cy="661824"/>
          </a:xfrm>
        </p:spPr>
        <p:txBody>
          <a:bodyPr/>
          <a:lstStyle/>
          <a:p>
            <a:r>
              <a:rPr lang="en-US" altLang="en-US" dirty="0">
                <a:solidFill>
                  <a:srgbClr val="C00000"/>
                </a:solidFill>
                <a:latin typeface="Arial" charset="0"/>
              </a:rPr>
              <a:t>ΓΛΩΣΣΙΚΟΣ ΓΡΑΜΜΑΤΙΣΜΟΣ (</a:t>
            </a:r>
            <a:r>
              <a:rPr lang="en-US" altLang="en-US" dirty="0" smtClean="0">
                <a:solidFill>
                  <a:srgbClr val="C00000"/>
                </a:solidFill>
                <a:latin typeface="Arial" charset="0"/>
              </a:rPr>
              <a:t>2</a:t>
            </a:r>
            <a:r>
              <a:rPr lang="el-GR" altLang="en-US" dirty="0" smtClean="0">
                <a:solidFill>
                  <a:srgbClr val="C00000"/>
                </a:solidFill>
                <a:latin typeface="Arial" charset="0"/>
              </a:rPr>
              <a:t>/2</a:t>
            </a:r>
            <a:r>
              <a:rPr lang="en-US" altLang="en-US" dirty="0" smtClean="0">
                <a:solidFill>
                  <a:srgbClr val="C00000"/>
                </a:solidFill>
                <a:latin typeface="Arial" charset="0"/>
              </a:rPr>
              <a:t>)</a:t>
            </a:r>
            <a:endParaRPr lang="el-GR" dirty="0"/>
          </a:p>
        </p:txBody>
      </p:sp>
      <p:sp>
        <p:nvSpPr>
          <p:cNvPr id="3" name="Θέση περιεχομένου 2"/>
          <p:cNvSpPr>
            <a:spLocks noGrp="1"/>
          </p:cNvSpPr>
          <p:nvPr>
            <p:ph idx="1"/>
          </p:nvPr>
        </p:nvSpPr>
        <p:spPr>
          <a:xfrm>
            <a:off x="395536" y="1412776"/>
            <a:ext cx="8183880" cy="4824536"/>
          </a:xfrm>
        </p:spPr>
        <p:txBody>
          <a:bodyPr>
            <a:normAutofit/>
          </a:bodyPr>
          <a:lstStyle/>
          <a:p>
            <a:pPr lvl="1" indent="-342900" algn="just">
              <a:lnSpc>
                <a:spcPct val="95000"/>
              </a:lnSpc>
              <a:spcBef>
                <a:spcPct val="0"/>
              </a:spcBef>
              <a:buClr>
                <a:srgbClr val="000000"/>
              </a:buClr>
              <a:buFontTx/>
              <a:buChar char="•"/>
            </a:pPr>
            <a:r>
              <a:rPr lang="en-US" altLang="en-US" dirty="0">
                <a:solidFill>
                  <a:srgbClr val="000000"/>
                </a:solidFill>
                <a:latin typeface="Arial" panose="020B0604020202020204" pitchFamily="34" charset="0"/>
                <a:cs typeface="Arial" panose="020B0604020202020204" pitchFamily="34" charset="0"/>
              </a:rPr>
              <a:t>Η </a:t>
            </a:r>
            <a:r>
              <a:rPr lang="el-GR" altLang="en-US" dirty="0">
                <a:solidFill>
                  <a:srgbClr val="000000"/>
                </a:solidFill>
                <a:latin typeface="Arial" panose="020B0604020202020204" pitchFamily="34" charset="0"/>
                <a:cs typeface="Arial" panose="020B0604020202020204" pitchFamily="34" charset="0"/>
              </a:rPr>
              <a:t>δεξιότητα</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δι</a:t>
            </a:r>
            <a:r>
              <a:rPr lang="en-US" altLang="en-US" dirty="0">
                <a:solidFill>
                  <a:srgbClr val="000000"/>
                </a:solidFill>
                <a:latin typeface="Arial" panose="020B0604020202020204" pitchFamily="34" charset="0"/>
                <a:cs typeface="Arial" panose="020B0604020202020204" pitchFamily="34" charset="0"/>
              </a:rPr>
              <a:t>αισθητικής (ή συνειδητής) αναγνώρισης του είδους λόγου, στο οποίο ανήκει ένα </a:t>
            </a:r>
            <a:r>
              <a:rPr lang="en-US" altLang="en-US" dirty="0" smtClean="0">
                <a:solidFill>
                  <a:srgbClr val="000000"/>
                </a:solidFill>
                <a:latin typeface="Arial" panose="020B0604020202020204" pitchFamily="34" charset="0"/>
                <a:cs typeface="Arial" panose="020B0604020202020204" pitchFamily="34" charset="0"/>
              </a:rPr>
              <a:t>κείμενο</a:t>
            </a:r>
            <a:endParaRPr lang="el-GR" altLang="en-US" dirty="0" smtClean="0">
              <a:solidFill>
                <a:srgbClr val="000000"/>
              </a:solidFill>
              <a:latin typeface="Arial" panose="020B0604020202020204" pitchFamily="34" charset="0"/>
              <a:cs typeface="Arial" panose="020B0604020202020204" pitchFamily="34" charset="0"/>
            </a:endParaRPr>
          </a:p>
          <a:p>
            <a:pPr marL="205740" lvl="1" indent="0" algn="just">
              <a:lnSpc>
                <a:spcPct val="95000"/>
              </a:lnSpc>
              <a:spcBef>
                <a:spcPct val="0"/>
              </a:spcBef>
              <a:buClr>
                <a:srgbClr val="000000"/>
              </a:buClr>
              <a:buNone/>
            </a:pPr>
            <a:endParaRPr lang="el-GR" altLang="en-US" dirty="0">
              <a:solidFill>
                <a:srgbClr val="000000"/>
              </a:solidFill>
              <a:latin typeface="Arial" panose="020B0604020202020204" pitchFamily="34" charset="0"/>
              <a:cs typeface="Arial" panose="020B0604020202020204" pitchFamily="34" charset="0"/>
            </a:endParaRPr>
          </a:p>
          <a:p>
            <a:pPr lvl="1" indent="-342900" algn="just">
              <a:lnSpc>
                <a:spcPct val="95000"/>
              </a:lnSpc>
              <a:spcBef>
                <a:spcPct val="0"/>
              </a:spcBef>
              <a:buClr>
                <a:srgbClr val="000000"/>
              </a:buClr>
              <a:buFontTx/>
              <a:buChar char="•"/>
            </a:pPr>
            <a:r>
              <a:rPr lang="en-US" altLang="en-US" dirty="0">
                <a:solidFill>
                  <a:srgbClr val="000000"/>
                </a:solidFill>
                <a:latin typeface="Arial" panose="020B0604020202020204" pitchFamily="34" charset="0"/>
                <a:cs typeface="Arial" panose="020B0604020202020204" pitchFamily="34" charset="0"/>
              </a:rPr>
              <a:t>Η </a:t>
            </a:r>
            <a:r>
              <a:rPr lang="el-GR" altLang="en-US" dirty="0">
                <a:solidFill>
                  <a:srgbClr val="000000"/>
                </a:solidFill>
                <a:latin typeface="Arial" panose="020B0604020202020204" pitchFamily="34" charset="0"/>
                <a:cs typeface="Arial" panose="020B0604020202020204" pitchFamily="34" charset="0"/>
              </a:rPr>
              <a:t>δεξιότητα</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δι</a:t>
            </a:r>
            <a:r>
              <a:rPr lang="en-US" altLang="en-US" dirty="0">
                <a:solidFill>
                  <a:srgbClr val="000000"/>
                </a:solidFill>
                <a:latin typeface="Arial" panose="020B0604020202020204" pitchFamily="34" charset="0"/>
                <a:cs typeface="Arial" panose="020B0604020202020204" pitchFamily="34" charset="0"/>
              </a:rPr>
              <a:t>αισθητικής (ή συνειδητής) ένταξης του κειμένου στο κοινωνικό πλαίσιο, μέσα στο οποίο </a:t>
            </a:r>
            <a:r>
              <a:rPr lang="en-US" altLang="en-US" dirty="0" smtClean="0">
                <a:solidFill>
                  <a:srgbClr val="000000"/>
                </a:solidFill>
                <a:latin typeface="Arial" panose="020B0604020202020204" pitchFamily="34" charset="0"/>
                <a:cs typeface="Arial" panose="020B0604020202020204" pitchFamily="34" charset="0"/>
              </a:rPr>
              <a:t>παράγεται</a:t>
            </a:r>
            <a:endParaRPr lang="el-GR" altLang="en-US" dirty="0" smtClean="0">
              <a:solidFill>
                <a:srgbClr val="000000"/>
              </a:solidFill>
              <a:latin typeface="Arial" panose="020B0604020202020204" pitchFamily="34" charset="0"/>
              <a:cs typeface="Arial" panose="020B0604020202020204" pitchFamily="34" charset="0"/>
            </a:endParaRPr>
          </a:p>
          <a:p>
            <a:pPr marL="205740" lvl="1" indent="0" algn="just">
              <a:lnSpc>
                <a:spcPct val="95000"/>
              </a:lnSpc>
              <a:spcBef>
                <a:spcPct val="0"/>
              </a:spcBef>
              <a:buClr>
                <a:srgbClr val="000000"/>
              </a:buClr>
              <a:buNone/>
            </a:pPr>
            <a:endParaRPr lang="el-GR" altLang="en-US" dirty="0">
              <a:solidFill>
                <a:srgbClr val="000000"/>
              </a:solidFill>
              <a:latin typeface="Arial" panose="020B0604020202020204" pitchFamily="34" charset="0"/>
              <a:cs typeface="Arial" panose="020B0604020202020204" pitchFamily="34" charset="0"/>
            </a:endParaRPr>
          </a:p>
          <a:p>
            <a:pPr lvl="1" indent="-342900" algn="just">
              <a:lnSpc>
                <a:spcPct val="95000"/>
              </a:lnSpc>
              <a:spcBef>
                <a:spcPct val="0"/>
              </a:spcBef>
              <a:buClr>
                <a:srgbClr val="000000"/>
              </a:buClr>
              <a:buFontTx/>
              <a:buChar char="•"/>
            </a:pPr>
            <a:r>
              <a:rPr lang="en-US" altLang="en-US" dirty="0">
                <a:solidFill>
                  <a:srgbClr val="000000"/>
                </a:solidFill>
                <a:latin typeface="Arial" panose="020B0604020202020204" pitchFamily="34" charset="0"/>
                <a:cs typeface="Arial" panose="020B0604020202020204" pitchFamily="34" charset="0"/>
              </a:rPr>
              <a:t>Η </a:t>
            </a:r>
            <a:r>
              <a:rPr lang="el-GR" altLang="en-US" dirty="0">
                <a:solidFill>
                  <a:srgbClr val="000000"/>
                </a:solidFill>
                <a:latin typeface="Arial" panose="020B0604020202020204" pitchFamily="34" charset="0"/>
                <a:cs typeface="Arial" panose="020B0604020202020204" pitchFamily="34" charset="0"/>
              </a:rPr>
              <a:t>δεξιότητα</a:t>
            </a:r>
            <a:r>
              <a:rPr lang="en-US" altLang="en-US" dirty="0">
                <a:solidFill>
                  <a:srgbClr val="000000"/>
                </a:solidFill>
                <a:latin typeface="Arial" panose="020B0604020202020204" pitchFamily="34" charset="0"/>
                <a:cs typeface="Arial" panose="020B0604020202020204" pitchFamily="34" charset="0"/>
              </a:rPr>
              <a:t> α</a:t>
            </a:r>
            <a:r>
              <a:rPr lang="en-US" altLang="en-US" dirty="0" err="1">
                <a:solidFill>
                  <a:srgbClr val="000000"/>
                </a:solidFill>
                <a:latin typeface="Arial" panose="020B0604020202020204" pitchFamily="34" charset="0"/>
                <a:cs typeface="Arial" panose="020B0604020202020204" pitchFamily="34" charset="0"/>
              </a:rPr>
              <a:t>ντίδρ</a:t>
            </a:r>
            <a:r>
              <a:rPr lang="en-US" altLang="en-US" dirty="0">
                <a:solidFill>
                  <a:srgbClr val="000000"/>
                </a:solidFill>
                <a:latin typeface="Arial" panose="020B0604020202020204" pitchFamily="34" charset="0"/>
                <a:cs typeface="Arial" panose="020B0604020202020204" pitchFamily="34" charset="0"/>
              </a:rPr>
              <a:t>ασης στα νοήματα του κειμένου </a:t>
            </a:r>
            <a:r>
              <a:rPr lang="en-US" altLang="en-US" dirty="0" smtClean="0">
                <a:solidFill>
                  <a:srgbClr val="000000"/>
                </a:solidFill>
                <a:latin typeface="Arial" panose="020B0604020202020204" pitchFamily="34" charset="0"/>
                <a:cs typeface="Arial" panose="020B0604020202020204" pitchFamily="34" charset="0"/>
              </a:rPr>
              <a:t>και</a:t>
            </a:r>
            <a:endParaRPr lang="el-GR" altLang="en-US" dirty="0" smtClean="0">
              <a:solidFill>
                <a:srgbClr val="000000"/>
              </a:solidFill>
              <a:latin typeface="Arial" panose="020B0604020202020204" pitchFamily="34" charset="0"/>
              <a:cs typeface="Arial" panose="020B0604020202020204" pitchFamily="34" charset="0"/>
            </a:endParaRPr>
          </a:p>
          <a:p>
            <a:pPr marL="205740" lvl="1" indent="0" algn="just">
              <a:lnSpc>
                <a:spcPct val="95000"/>
              </a:lnSpc>
              <a:spcBef>
                <a:spcPct val="0"/>
              </a:spcBef>
              <a:buClr>
                <a:srgbClr val="000000"/>
              </a:buClr>
              <a:buNone/>
            </a:pPr>
            <a:endParaRPr lang="el-GR" altLang="en-US" dirty="0">
              <a:solidFill>
                <a:srgbClr val="000000"/>
              </a:solidFill>
              <a:latin typeface="Arial" panose="020B0604020202020204" pitchFamily="34" charset="0"/>
              <a:cs typeface="Arial" panose="020B0604020202020204" pitchFamily="34" charset="0"/>
            </a:endParaRPr>
          </a:p>
          <a:p>
            <a:pPr lvl="1" indent="-342900" algn="just">
              <a:lnSpc>
                <a:spcPct val="95000"/>
              </a:lnSpc>
              <a:spcBef>
                <a:spcPct val="0"/>
              </a:spcBef>
              <a:buClr>
                <a:srgbClr val="000000"/>
              </a:buClr>
              <a:buFontTx/>
              <a:buChar char="•"/>
            </a:pPr>
            <a:r>
              <a:rPr lang="en-US" altLang="en-US" dirty="0">
                <a:solidFill>
                  <a:srgbClr val="000000"/>
                </a:solidFill>
                <a:latin typeface="Arial" panose="020B0604020202020204" pitchFamily="34" charset="0"/>
                <a:cs typeface="Arial" panose="020B0604020202020204" pitchFamily="34" charset="0"/>
              </a:rPr>
              <a:t>Η </a:t>
            </a:r>
            <a:r>
              <a:rPr lang="el-GR" altLang="en-US" dirty="0">
                <a:solidFill>
                  <a:srgbClr val="000000"/>
                </a:solidFill>
                <a:latin typeface="Arial" panose="020B0604020202020204" pitchFamily="34" charset="0"/>
                <a:cs typeface="Arial" panose="020B0604020202020204" pitchFamily="34" charset="0"/>
              </a:rPr>
              <a:t>δεξιότητα</a:t>
            </a:r>
            <a:r>
              <a:rPr lang="en-US" altLang="en-US" dirty="0">
                <a:solidFill>
                  <a:srgbClr val="000000"/>
                </a:solidFill>
                <a:latin typeface="Arial" panose="020B0604020202020204" pitchFamily="34" charset="0"/>
                <a:cs typeface="Arial" panose="020B0604020202020204" pitchFamily="34" charset="0"/>
              </a:rPr>
              <a:t> παρα</a:t>
            </a:r>
            <a:r>
              <a:rPr lang="en-US" altLang="en-US" dirty="0" err="1">
                <a:solidFill>
                  <a:srgbClr val="000000"/>
                </a:solidFill>
                <a:latin typeface="Arial" panose="020B0604020202020204" pitchFamily="34" charset="0"/>
                <a:cs typeface="Arial" panose="020B0604020202020204" pitchFamily="34" charset="0"/>
              </a:rPr>
              <a:t>γωγής</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κειμένων</a:t>
            </a:r>
            <a:r>
              <a:rPr lang="en-US" altLang="en-US" dirty="0">
                <a:solidFill>
                  <a:srgbClr val="000000"/>
                </a:solidFill>
                <a:latin typeface="Arial" panose="020B0604020202020204" pitchFamily="34" charset="0"/>
                <a:cs typeface="Arial" panose="020B0604020202020204" pitchFamily="34" charset="0"/>
              </a:rPr>
              <a:t> π</a:t>
            </a:r>
            <a:r>
              <a:rPr lang="en-US" altLang="en-US" dirty="0" err="1">
                <a:solidFill>
                  <a:srgbClr val="000000"/>
                </a:solidFill>
                <a:latin typeface="Arial" panose="020B0604020202020204" pitchFamily="34" charset="0"/>
                <a:cs typeface="Arial" panose="020B0604020202020204" pitchFamily="34" charset="0"/>
              </a:rPr>
              <a:t>ου</a:t>
            </a:r>
            <a:r>
              <a:rPr lang="en-US" altLang="en-US" dirty="0">
                <a:solidFill>
                  <a:srgbClr val="000000"/>
                </a:solidFill>
                <a:latin typeface="Arial" panose="020B0604020202020204" pitchFamily="34" charset="0"/>
                <a:cs typeface="Arial" panose="020B0604020202020204" pitchFamily="34" charset="0"/>
              </a:rPr>
              <a:t> </a:t>
            </a:r>
            <a:r>
              <a:rPr lang="en-US" altLang="en-US" dirty="0" err="1">
                <a:solidFill>
                  <a:srgbClr val="000000"/>
                </a:solidFill>
                <a:latin typeface="Arial" panose="020B0604020202020204" pitchFamily="34" charset="0"/>
                <a:cs typeface="Arial" panose="020B0604020202020204" pitchFamily="34" charset="0"/>
              </a:rPr>
              <a:t>χρειάζοντ</a:t>
            </a:r>
            <a:r>
              <a:rPr lang="en-US" altLang="en-US" dirty="0">
                <a:solidFill>
                  <a:srgbClr val="000000"/>
                </a:solidFill>
                <a:latin typeface="Arial" panose="020B0604020202020204" pitchFamily="34" charset="0"/>
                <a:cs typeface="Arial" panose="020B0604020202020204" pitchFamily="34" charset="0"/>
              </a:rPr>
              <a:t>αι για τη διεκπεραίωση καθημερινών (επαγελματικών και μη) αναγκών.</a:t>
            </a:r>
            <a:endParaRPr lang="en-US" altLang="en-US"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1720910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16632"/>
            <a:ext cx="4104456" cy="1051560"/>
          </a:xfrm>
        </p:spPr>
        <p:txBody>
          <a:bodyPr/>
          <a:lstStyle/>
          <a:p>
            <a:r>
              <a:rPr lang="el-GR" dirty="0" smtClean="0"/>
              <a:t>Βιβλιογραφία</a:t>
            </a:r>
            <a:endParaRPr lang="el-GR" dirty="0"/>
          </a:p>
        </p:txBody>
      </p:sp>
      <p:sp>
        <p:nvSpPr>
          <p:cNvPr id="3" name="Θέση περιεχομένου 2"/>
          <p:cNvSpPr>
            <a:spLocks noGrp="1"/>
          </p:cNvSpPr>
          <p:nvPr>
            <p:ph idx="1"/>
          </p:nvPr>
        </p:nvSpPr>
        <p:spPr>
          <a:xfrm>
            <a:off x="467544" y="1268760"/>
            <a:ext cx="8183880" cy="4764016"/>
          </a:xfrm>
        </p:spPr>
        <p:txBody>
          <a:bodyPr/>
          <a:lstStyle/>
          <a:p>
            <a:pPr algn="just"/>
            <a:r>
              <a:rPr lang="el-GR" sz="2400" dirty="0" err="1">
                <a:latin typeface="Arial" panose="020B0604020202020204" pitchFamily="34" charset="0"/>
                <a:cs typeface="Arial" panose="020B0604020202020204" pitchFamily="34" charset="0"/>
              </a:rPr>
              <a:t>Baynham</a:t>
            </a:r>
            <a:r>
              <a:rPr lang="el-GR" sz="2400" dirty="0">
                <a:latin typeface="Arial" panose="020B0604020202020204" pitchFamily="34" charset="0"/>
                <a:cs typeface="Arial" panose="020B0604020202020204" pitchFamily="34" charset="0"/>
              </a:rPr>
              <a:t>, M. (2002). </a:t>
            </a:r>
            <a:r>
              <a:rPr lang="el-GR" sz="2400" i="1" dirty="0">
                <a:latin typeface="Arial" panose="020B0604020202020204" pitchFamily="34" charset="0"/>
                <a:cs typeface="Arial" panose="020B0604020202020204" pitchFamily="34" charset="0"/>
              </a:rPr>
              <a:t>Πρακτικές γραμματισμού</a:t>
            </a:r>
            <a:r>
              <a:rPr lang="el-GR" sz="2400" dirty="0">
                <a:latin typeface="Arial" panose="020B0604020202020204" pitchFamily="34" charset="0"/>
                <a:cs typeface="Arial" panose="020B0604020202020204" pitchFamily="34" charset="0"/>
              </a:rPr>
              <a:t>. Αθήνα: Μεταίχμιο (μτφ. Μ. </a:t>
            </a:r>
            <a:r>
              <a:rPr lang="el-GR" sz="2400" dirty="0" err="1">
                <a:latin typeface="Arial" panose="020B0604020202020204" pitchFamily="34" charset="0"/>
                <a:cs typeface="Arial" panose="020B0604020202020204" pitchFamily="34" charset="0"/>
              </a:rPr>
              <a:t>Αραποπούλου</a:t>
            </a:r>
            <a:r>
              <a:rPr lang="el-GR" sz="2400" dirty="0" smtClean="0">
                <a:latin typeface="Arial" panose="020B0604020202020204" pitchFamily="34" charset="0"/>
                <a:cs typeface="Arial" panose="020B0604020202020204" pitchFamily="34" charset="0"/>
              </a:rPr>
              <a:t>).</a:t>
            </a:r>
          </a:p>
          <a:p>
            <a:pPr algn="just"/>
            <a:r>
              <a:rPr lang="en-US" sz="2400" dirty="0" err="1">
                <a:latin typeface="Arial" panose="020B0604020202020204" pitchFamily="34" charset="0"/>
                <a:cs typeface="Arial" panose="020B0604020202020204" pitchFamily="34" charset="0"/>
              </a:rPr>
              <a:t>Byram</a:t>
            </a:r>
            <a:r>
              <a:rPr lang="en-US" sz="2400" dirty="0">
                <a:latin typeface="Arial" panose="020B0604020202020204" pitchFamily="34" charset="0"/>
                <a:cs typeface="Arial" panose="020B0604020202020204" pitchFamily="34" charset="0"/>
              </a:rPr>
              <a:t>, M. </a:t>
            </a:r>
            <a:r>
              <a:rPr lang="el-GR" sz="2400" dirty="0" smtClean="0">
                <a:latin typeface="Arial" panose="020B0604020202020204" pitchFamily="34" charset="0"/>
                <a:cs typeface="Arial" panose="020B0604020202020204" pitchFamily="34" charset="0"/>
              </a:rPr>
              <a:t>&amp; </a:t>
            </a:r>
            <a:r>
              <a:rPr lang="en-US" sz="2400" dirty="0" smtClean="0">
                <a:latin typeface="Arial" panose="020B0604020202020204" pitchFamily="34" charset="0"/>
                <a:cs typeface="Arial" panose="020B0604020202020204" pitchFamily="34" charset="0"/>
              </a:rPr>
              <a:t>Zarate</a:t>
            </a:r>
            <a:r>
              <a:rPr lang="el-G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G. </a:t>
            </a:r>
            <a:r>
              <a:rPr lang="en-US" sz="2400" dirty="0">
                <a:latin typeface="Arial" panose="020B0604020202020204" pitchFamily="34" charset="0"/>
                <a:cs typeface="Arial" panose="020B0604020202020204" pitchFamily="34" charset="0"/>
              </a:rPr>
              <a:t>(1994). </a:t>
            </a:r>
            <a:r>
              <a:rPr lang="en-US" sz="2400" i="1" dirty="0">
                <a:latin typeface="Arial" panose="020B0604020202020204" pitchFamily="34" charset="0"/>
                <a:cs typeface="Arial" panose="020B0604020202020204" pitchFamily="34" charset="0"/>
              </a:rPr>
              <a:t>Definitions, Objectives and Assessment of Sociocultural Competence</a:t>
            </a:r>
            <a:r>
              <a:rPr lang="en-US" sz="2400" dirty="0">
                <a:latin typeface="Arial" panose="020B0604020202020204" pitchFamily="34" charset="0"/>
                <a:cs typeface="Arial" panose="020B0604020202020204" pitchFamily="34" charset="0"/>
              </a:rPr>
              <a:t>. Strasbourg: Council of Europe.</a:t>
            </a:r>
            <a:endParaRPr lang="el-GR" sz="2400" dirty="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0751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153</TotalTime>
  <Words>480</Words>
  <Application>Microsoft Office PowerPoint</Application>
  <PresentationFormat>Προβολή στην οθόνη (4:3)</PresentationFormat>
  <Paragraphs>57</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Άποψη</vt:lpstr>
      <vt:lpstr>Γραμματισμός και σχεδιασμός γλωσσικού μαθήματος:  2. Έννοιες - Τυπολογίες </vt:lpstr>
      <vt:lpstr>ΟΡΙΣΜΟΙ ΤΟΥ ΓΡΑΜΜΑΤΙΣΜΟΥ (1/3)</vt:lpstr>
      <vt:lpstr>ΟΡΙΣΜΟΙ ΤΟΥ ΓΡΑΜΜΑΤΙΣΜΟΥ (2/3)</vt:lpstr>
      <vt:lpstr>ΟΡΙΣΜΟΙ ΤΟΥ ΓΡΑΜΜΑΤΙΣΜΟΥ (3/3)</vt:lpstr>
      <vt:lpstr>ΜΟΝΤΕΛΑ ΓΡΑΜΜΑΤΙΣΜΟΥ (1/2)</vt:lpstr>
      <vt:lpstr>Παρουσίαση του PowerPoint</vt:lpstr>
      <vt:lpstr>ΓΛΩΣΣΙΚΟΣ ΓΡΑΜΜΑΤΙΣΜΟΣ (1/2)</vt:lpstr>
      <vt:lpstr>ΓΛΩΣΣΙΚΟΣ ΓΡΑΜΜΑΤΙΣΜΟΣ (2/2)</vt:lpstr>
      <vt:lpstr>Βιβλιογραφία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Γραμματισμός και σχεδιασμός γλωσσικού μαθήματος:  2η Θεματική ενότητα Έννοιες - Τυπολογίες</dc:title>
  <dc:creator>πατσακούτι</dc:creator>
  <cp:lastModifiedBy>πατσακούτι</cp:lastModifiedBy>
  <cp:revision>8</cp:revision>
  <dcterms:created xsi:type="dcterms:W3CDTF">2015-02-12T10:10:59Z</dcterms:created>
  <dcterms:modified xsi:type="dcterms:W3CDTF">2015-02-12T12:50:53Z</dcterms:modified>
</cp:coreProperties>
</file>