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26" r:id="rId2"/>
    <p:sldId id="327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23" r:id="rId12"/>
    <p:sldId id="315" r:id="rId13"/>
    <p:sldId id="316" r:id="rId14"/>
    <p:sldId id="325" r:id="rId15"/>
    <p:sldId id="317" r:id="rId16"/>
    <p:sldId id="318" r:id="rId17"/>
    <p:sldId id="319" r:id="rId18"/>
    <p:sldId id="320" r:id="rId19"/>
    <p:sldId id="321" r:id="rId20"/>
    <p:sldId id="322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Προεπιλεγμένη ενότητα" id="{779CC93D-E52E-4D84-901B-11D7331DD495}">
          <p14:sldIdLst>
            <p14:sldId id="326"/>
          </p14:sldIdLst>
        </p14:section>
        <p14:section name="Επισκόπηση και στόχοι" id="{ABA716BF-3A5C-4ADB-94C9-CFEF84EBA240}">
          <p14:sldIdLst/>
        </p14:section>
        <p14:section name="Θέμα 1" id="{6D9936A3-3945-4757-BC8B-B5C252D8E036}">
          <p14:sldIdLst>
            <p14:sldId id="327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23"/>
            <p14:sldId id="315"/>
            <p14:sldId id="316"/>
            <p14:sldId id="325"/>
            <p14:sldId id="317"/>
            <p14:sldId id="318"/>
            <p14:sldId id="319"/>
            <p14:sldId id="320"/>
            <p14:sldId id="321"/>
            <p14:sldId id="322"/>
          </p14:sldIdLst>
        </p14:section>
        <p14:section name="Δείγμα διαφανειών των εφέ προβολής" id="{BAB3A466-96C9-4230-9978-795378D75699}">
          <p14:sldIdLst/>
        </p14:section>
        <p14:section name="Μελέτη περίπτωσης" id="{8C0305C9-B152-4FBA-A789-FE1976D53990}">
          <p14:sldIdLst/>
        </p14:section>
        <p14:section name="Συμπέρασμα και σύνοψη" id="{790CEF5B-569A-4C2F-BED5-750B08C0E5AD}">
          <p14:sldIdLst/>
        </p14:section>
        <p14:section name="Παράρτημα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70" d="100"/>
          <a:sy n="70" d="100"/>
        </p:scale>
        <p:origin x="-14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D83FDC75-7F73-4A4A-A77C-09AADF00E0EA}" type="datetimeFigureOut">
              <a:rPr lang="el-GR" smtClean="0"/>
              <a:pPr/>
              <a:t>23/1/2015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459226BF-1F13-42D3-80DC-373E7ADD1EBC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5374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l-GR" sz="1200"/>
            </a:lvl1pPr>
          </a:lstStyle>
          <a:p>
            <a:fld id="{48AEF76B-3757-4A0B-AF93-28494465C1DD}" type="datetimeFigureOut">
              <a:rPr lang="en-US"/>
              <a:pPr/>
              <a:t>1/23/2015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l-GR"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l-GR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126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l-G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el-GR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l-GR"/>
              <a:t>Κάντε κλικ για επεξεργασία του στυλ του τίτλου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el-GR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el-G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l-GR" sz="2000" baseline="0"/>
            </a:lvl1pPr>
          </a:lstStyle>
          <a:p>
            <a:r>
              <a:rPr kumimoji="0" lang="el-GR"/>
              <a:t>Λογότυπο εταιρείας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Μόνο φόντ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860D3-B17A-4844-AB14-663A4DC4298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el-GR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el-GR"/>
              <a:t>Κάντε κλικ για επεξεργασία του στυλ υποδείγματος τίτλου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el-GR" sz="1800"/>
            </a:lvl1pPr>
          </a:lstStyle>
          <a:p>
            <a:r>
              <a:rPr kumimoji="0" lang="el-GR"/>
              <a:t>Λογότυπο εταιρείας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Τίτλος και περιεχόμενο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el-GR"/>
            </a:lvl1pPr>
          </a:lstStyle>
          <a:p>
            <a:r>
              <a:rPr kumimoji="0" lang="el-GR"/>
              <a:t>Κάντε κλικ για επεξεργασία του στυλ υποδείγματος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el-GR" sz="3200">
                <a:latin typeface="+mn-lt"/>
              </a:defRPr>
            </a:lvl1pPr>
            <a:lvl2pPr eaLnBrk="1" latinLnBrk="0" hangingPunct="1">
              <a:defRPr kumimoji="0" lang="el-GR" sz="2800">
                <a:latin typeface="+mn-lt"/>
              </a:defRPr>
            </a:lvl2pPr>
            <a:lvl3pPr eaLnBrk="1" latinLnBrk="0" hangingPunct="1">
              <a:defRPr kumimoji="0" lang="el-GR" sz="2400">
                <a:latin typeface="+mn-lt"/>
              </a:defRPr>
            </a:lvl3pPr>
            <a:lvl4pPr eaLnBrk="1" latinLnBrk="0" hangingPunct="1">
              <a:defRPr kumimoji="0" lang="el-GR" sz="2400">
                <a:latin typeface="+mn-lt"/>
              </a:defRPr>
            </a:lvl4pPr>
            <a:lvl5pPr eaLnBrk="1" latinLnBrk="0" hangingPunct="1">
              <a:defRPr kumimoji="0" lang="el-GR" sz="2400">
                <a:latin typeface="+mn-lt"/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l-GR" sz="2800"/>
            </a:lvl1pPr>
            <a:lvl2pPr eaLnBrk="1" latinLnBrk="0" hangingPunct="1">
              <a:defRPr kumimoji="0" lang="el-GR" sz="2400"/>
            </a:lvl2pPr>
            <a:lvl3pPr eaLnBrk="1" latinLnBrk="0" hangingPunct="1">
              <a:defRPr kumimoji="0" lang="el-GR" sz="2000"/>
            </a:lvl3pPr>
            <a:lvl4pPr eaLnBrk="1" latinLnBrk="0" hangingPunct="1">
              <a:defRPr kumimoji="0" lang="el-GR" sz="1800"/>
            </a:lvl4pPr>
            <a:lvl5pPr eaLnBrk="1" latinLnBrk="0" hangingPunct="1">
              <a:defRPr kumimoji="0" lang="el-GR" sz="1800"/>
            </a:lvl5pPr>
            <a:lvl6pPr eaLnBrk="1" latinLnBrk="0" hangingPunct="1">
              <a:defRPr kumimoji="0" lang="el-GR" sz="1800"/>
            </a:lvl6pPr>
            <a:lvl7pPr eaLnBrk="1" latinLnBrk="0" hangingPunct="1">
              <a:defRPr kumimoji="0" lang="el-GR" sz="1800"/>
            </a:lvl7pPr>
            <a:lvl8pPr eaLnBrk="1" latinLnBrk="0" hangingPunct="1">
              <a:defRPr kumimoji="0" lang="el-GR" sz="1800"/>
            </a:lvl8pPr>
            <a:lvl9pPr eaLnBrk="1" latinLnBrk="0" hangingPunct="1">
              <a:defRPr kumimoji="0" lang="el-GR"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el-GR" sz="2800"/>
            </a:lvl1pPr>
            <a:lvl2pPr eaLnBrk="1" latinLnBrk="0" hangingPunct="1">
              <a:defRPr kumimoji="0" lang="el-GR" sz="2400"/>
            </a:lvl2pPr>
            <a:lvl3pPr eaLnBrk="1" latinLnBrk="0" hangingPunct="1">
              <a:defRPr kumimoji="0" lang="el-GR" sz="2000"/>
            </a:lvl3pPr>
            <a:lvl4pPr eaLnBrk="1" latinLnBrk="0" hangingPunct="1">
              <a:defRPr kumimoji="0" lang="el-GR" sz="1800"/>
            </a:lvl4pPr>
            <a:lvl5pPr eaLnBrk="1" latinLnBrk="0" hangingPunct="1">
              <a:defRPr kumimoji="0" lang="el-GR" sz="1800"/>
            </a:lvl5pPr>
            <a:lvl6pPr eaLnBrk="1" latinLnBrk="0" hangingPunct="1">
              <a:defRPr kumimoji="0" lang="el-GR" sz="1800"/>
            </a:lvl6pPr>
            <a:lvl7pPr eaLnBrk="1" latinLnBrk="0" hangingPunct="1">
              <a:defRPr kumimoji="0" lang="el-GR" sz="1800"/>
            </a:lvl7pPr>
            <a:lvl8pPr eaLnBrk="1" latinLnBrk="0" hangingPunct="1">
              <a:defRPr kumimoji="0" lang="el-GR" sz="1800"/>
            </a:lvl8pPr>
            <a:lvl9pPr eaLnBrk="1" latinLnBrk="0" hangingPunct="1">
              <a:defRPr kumimoji="0" lang="el-GR"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el-GR"/>
            </a:lvl1pPr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l-GR" sz="2400" b="1"/>
            </a:lvl1pPr>
            <a:lvl2pPr marL="457200" indent="0" eaLnBrk="1" latinLnBrk="0" hangingPunct="1">
              <a:buNone/>
              <a:defRPr kumimoji="0" lang="el-GR" sz="2000" b="1"/>
            </a:lvl2pPr>
            <a:lvl3pPr marL="914400" indent="0" eaLnBrk="1" latinLnBrk="0" hangingPunct="1">
              <a:buNone/>
              <a:defRPr kumimoji="0" lang="el-GR" sz="1800" b="1"/>
            </a:lvl3pPr>
            <a:lvl4pPr marL="1371600" indent="0" eaLnBrk="1" latinLnBrk="0" hangingPunct="1">
              <a:buNone/>
              <a:defRPr kumimoji="0" lang="el-GR" sz="1600" b="1"/>
            </a:lvl4pPr>
            <a:lvl5pPr marL="1828800" indent="0" eaLnBrk="1" latinLnBrk="0" hangingPunct="1">
              <a:buNone/>
              <a:defRPr kumimoji="0" lang="el-GR" sz="1600" b="1"/>
            </a:lvl5pPr>
            <a:lvl6pPr marL="2286000" indent="0" eaLnBrk="1" latinLnBrk="0" hangingPunct="1">
              <a:buNone/>
              <a:defRPr kumimoji="0" lang="el-GR" sz="1600" b="1"/>
            </a:lvl6pPr>
            <a:lvl7pPr marL="2743200" indent="0" eaLnBrk="1" latinLnBrk="0" hangingPunct="1">
              <a:buNone/>
              <a:defRPr kumimoji="0" lang="el-GR" sz="1600" b="1"/>
            </a:lvl7pPr>
            <a:lvl8pPr marL="3200400" indent="0" eaLnBrk="1" latinLnBrk="0" hangingPunct="1">
              <a:buNone/>
              <a:defRPr kumimoji="0" lang="el-GR" sz="1600" b="1"/>
            </a:lvl8pPr>
            <a:lvl9pPr marL="3657600" indent="0" eaLnBrk="1" latinLnBrk="0" hangingPunct="1">
              <a:buNone/>
              <a:defRPr kumimoji="0" lang="el-GR"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el-GR" sz="2400"/>
            </a:lvl1pPr>
            <a:lvl2pPr eaLnBrk="1" latinLnBrk="0" hangingPunct="1">
              <a:defRPr kumimoji="0" lang="el-GR" sz="2000"/>
            </a:lvl2pPr>
            <a:lvl3pPr eaLnBrk="1" latinLnBrk="0" hangingPunct="1">
              <a:defRPr kumimoji="0" lang="el-GR" sz="1800"/>
            </a:lvl3pPr>
            <a:lvl4pPr eaLnBrk="1" latinLnBrk="0" hangingPunct="1">
              <a:defRPr kumimoji="0" lang="el-GR" sz="1600"/>
            </a:lvl4pPr>
            <a:lvl5pPr eaLnBrk="1" latinLnBrk="0" hangingPunct="1">
              <a:defRPr kumimoji="0" lang="el-GR" sz="1600"/>
            </a:lvl5pPr>
            <a:lvl6pPr eaLnBrk="1" latinLnBrk="0" hangingPunct="1">
              <a:defRPr kumimoji="0" lang="el-GR" sz="1600"/>
            </a:lvl6pPr>
            <a:lvl7pPr eaLnBrk="1" latinLnBrk="0" hangingPunct="1">
              <a:defRPr kumimoji="0" lang="el-GR" sz="1600"/>
            </a:lvl7pPr>
            <a:lvl8pPr eaLnBrk="1" latinLnBrk="0" hangingPunct="1">
              <a:defRPr kumimoji="0" lang="el-GR" sz="1600"/>
            </a:lvl8pPr>
            <a:lvl9pPr eaLnBrk="1" latinLnBrk="0" hangingPunct="1">
              <a:defRPr kumimoji="0" lang="el-GR"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el-GR" sz="2400" b="1"/>
            </a:lvl1pPr>
            <a:lvl2pPr marL="457200" indent="0" eaLnBrk="1" latinLnBrk="0" hangingPunct="1">
              <a:buNone/>
              <a:defRPr kumimoji="0" lang="el-GR" sz="2000" b="1"/>
            </a:lvl2pPr>
            <a:lvl3pPr marL="914400" indent="0" eaLnBrk="1" latinLnBrk="0" hangingPunct="1">
              <a:buNone/>
              <a:defRPr kumimoji="0" lang="el-GR" sz="1800" b="1"/>
            </a:lvl3pPr>
            <a:lvl4pPr marL="1371600" indent="0" eaLnBrk="1" latinLnBrk="0" hangingPunct="1">
              <a:buNone/>
              <a:defRPr kumimoji="0" lang="el-GR" sz="1600" b="1"/>
            </a:lvl4pPr>
            <a:lvl5pPr marL="1828800" indent="0" eaLnBrk="1" latinLnBrk="0" hangingPunct="1">
              <a:buNone/>
              <a:defRPr kumimoji="0" lang="el-GR" sz="1600" b="1"/>
            </a:lvl5pPr>
            <a:lvl6pPr marL="2286000" indent="0" eaLnBrk="1" latinLnBrk="0" hangingPunct="1">
              <a:buNone/>
              <a:defRPr kumimoji="0" lang="el-GR" sz="1600" b="1"/>
            </a:lvl6pPr>
            <a:lvl7pPr marL="2743200" indent="0" eaLnBrk="1" latinLnBrk="0" hangingPunct="1">
              <a:buNone/>
              <a:defRPr kumimoji="0" lang="el-GR" sz="1600" b="1"/>
            </a:lvl7pPr>
            <a:lvl8pPr marL="3200400" indent="0" eaLnBrk="1" latinLnBrk="0" hangingPunct="1">
              <a:buNone/>
              <a:defRPr kumimoji="0" lang="el-GR" sz="1600" b="1"/>
            </a:lvl8pPr>
            <a:lvl9pPr marL="3657600" indent="0" eaLnBrk="1" latinLnBrk="0" hangingPunct="1">
              <a:buNone/>
              <a:defRPr kumimoji="0" lang="el-GR"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el-GR" sz="2400"/>
            </a:lvl1pPr>
            <a:lvl2pPr eaLnBrk="1" latinLnBrk="0" hangingPunct="1">
              <a:defRPr kumimoji="0" lang="el-GR" sz="2000"/>
            </a:lvl2pPr>
            <a:lvl3pPr eaLnBrk="1" latinLnBrk="0" hangingPunct="1">
              <a:defRPr kumimoji="0" lang="el-GR" sz="1800"/>
            </a:lvl3pPr>
            <a:lvl4pPr eaLnBrk="1" latinLnBrk="0" hangingPunct="1">
              <a:defRPr kumimoji="0" lang="el-GR" sz="1600"/>
            </a:lvl4pPr>
            <a:lvl5pPr eaLnBrk="1" latinLnBrk="0" hangingPunct="1">
              <a:defRPr kumimoji="0" lang="el-GR" sz="1600"/>
            </a:lvl5pPr>
            <a:lvl6pPr eaLnBrk="1" latinLnBrk="0" hangingPunct="1">
              <a:defRPr kumimoji="0" lang="el-GR" sz="1600"/>
            </a:lvl6pPr>
            <a:lvl7pPr eaLnBrk="1" latinLnBrk="0" hangingPunct="1">
              <a:defRPr kumimoji="0" lang="el-GR" sz="1600"/>
            </a:lvl7pPr>
            <a:lvl8pPr eaLnBrk="1" latinLnBrk="0" hangingPunct="1">
              <a:defRPr kumimoji="0" lang="el-GR" sz="1600"/>
            </a:lvl8pPr>
            <a:lvl9pPr eaLnBrk="1" latinLnBrk="0" hangingPunct="1">
              <a:defRPr kumimoji="0" lang="el-GR"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el-GR" sz="2000" b="1"/>
            </a:lvl1pPr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el-GR" sz="3200"/>
            </a:lvl1pPr>
            <a:lvl2pPr eaLnBrk="1" latinLnBrk="0" hangingPunct="1">
              <a:defRPr kumimoji="0" lang="el-GR" sz="2800"/>
            </a:lvl2pPr>
            <a:lvl3pPr eaLnBrk="1" latinLnBrk="0" hangingPunct="1">
              <a:defRPr kumimoji="0" lang="el-GR" sz="2400"/>
            </a:lvl3pPr>
            <a:lvl4pPr eaLnBrk="1" latinLnBrk="0" hangingPunct="1">
              <a:defRPr kumimoji="0" lang="el-GR" sz="2000"/>
            </a:lvl4pPr>
            <a:lvl5pPr eaLnBrk="1" latinLnBrk="0" hangingPunct="1">
              <a:defRPr kumimoji="0" lang="el-GR" sz="2000"/>
            </a:lvl5pPr>
            <a:lvl6pPr eaLnBrk="1" latinLnBrk="0" hangingPunct="1">
              <a:defRPr kumimoji="0" lang="el-GR" sz="2000"/>
            </a:lvl6pPr>
            <a:lvl7pPr eaLnBrk="1" latinLnBrk="0" hangingPunct="1">
              <a:defRPr kumimoji="0" lang="el-GR" sz="2000"/>
            </a:lvl7pPr>
            <a:lvl8pPr eaLnBrk="1" latinLnBrk="0" hangingPunct="1">
              <a:defRPr kumimoji="0" lang="el-GR" sz="2000"/>
            </a:lvl8pPr>
            <a:lvl9pPr eaLnBrk="1" latinLnBrk="0" hangingPunct="1">
              <a:defRPr kumimoji="0" lang="el-GR"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el-GR" sz="1400"/>
            </a:lvl1pPr>
            <a:lvl2pPr marL="457200" indent="0" eaLnBrk="1" latinLnBrk="0" hangingPunct="1">
              <a:buNone/>
              <a:defRPr kumimoji="0" lang="el-GR" sz="1200"/>
            </a:lvl2pPr>
            <a:lvl3pPr marL="914400" indent="0" eaLnBrk="1" latinLnBrk="0" hangingPunct="1">
              <a:buNone/>
              <a:defRPr kumimoji="0" lang="el-GR" sz="1000"/>
            </a:lvl3pPr>
            <a:lvl4pPr marL="1371600" indent="0" eaLnBrk="1" latinLnBrk="0" hangingPunct="1">
              <a:buNone/>
              <a:defRPr kumimoji="0" lang="el-GR" sz="900"/>
            </a:lvl4pPr>
            <a:lvl5pPr marL="1828800" indent="0" eaLnBrk="1" latinLnBrk="0" hangingPunct="1">
              <a:buNone/>
              <a:defRPr kumimoji="0" lang="el-GR" sz="900"/>
            </a:lvl5pPr>
            <a:lvl6pPr marL="2286000" indent="0" eaLnBrk="1" latinLnBrk="0" hangingPunct="1">
              <a:buNone/>
              <a:defRPr kumimoji="0" lang="el-GR" sz="900"/>
            </a:lvl6pPr>
            <a:lvl7pPr marL="2743200" indent="0" eaLnBrk="1" latinLnBrk="0" hangingPunct="1">
              <a:buNone/>
              <a:defRPr kumimoji="0" lang="el-GR" sz="900"/>
            </a:lvl7pPr>
            <a:lvl8pPr marL="3200400" indent="0" eaLnBrk="1" latinLnBrk="0" hangingPunct="1">
              <a:buNone/>
              <a:defRPr kumimoji="0" lang="el-GR" sz="900"/>
            </a:lvl8pPr>
            <a:lvl9pPr marL="3657600" indent="0" eaLnBrk="1" latinLnBrk="0" hangingPunct="1">
              <a:buNone/>
              <a:defRPr kumimoji="0" lang="el-GR"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el-GR" sz="2000" b="1"/>
            </a:lvl1pPr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el-GR" sz="3200"/>
            </a:lvl1pPr>
            <a:lvl2pPr marL="457200" indent="0" eaLnBrk="1" latinLnBrk="0" hangingPunct="1">
              <a:buNone/>
              <a:defRPr kumimoji="0" lang="el-GR" sz="2800"/>
            </a:lvl2pPr>
            <a:lvl3pPr marL="914400" indent="0" eaLnBrk="1" latinLnBrk="0" hangingPunct="1">
              <a:buNone/>
              <a:defRPr kumimoji="0" lang="el-GR" sz="2400"/>
            </a:lvl3pPr>
            <a:lvl4pPr marL="1371600" indent="0" eaLnBrk="1" latinLnBrk="0" hangingPunct="1">
              <a:buNone/>
              <a:defRPr kumimoji="0" lang="el-GR" sz="2000"/>
            </a:lvl4pPr>
            <a:lvl5pPr marL="1828800" indent="0" eaLnBrk="1" latinLnBrk="0" hangingPunct="1">
              <a:buNone/>
              <a:defRPr kumimoji="0" lang="el-GR" sz="2000"/>
            </a:lvl5pPr>
            <a:lvl6pPr marL="2286000" indent="0" eaLnBrk="1" latinLnBrk="0" hangingPunct="1">
              <a:buNone/>
              <a:defRPr kumimoji="0" lang="el-GR" sz="2000"/>
            </a:lvl6pPr>
            <a:lvl7pPr marL="2743200" indent="0" eaLnBrk="1" latinLnBrk="0" hangingPunct="1">
              <a:buNone/>
              <a:defRPr kumimoji="0" lang="el-GR" sz="2000"/>
            </a:lvl7pPr>
            <a:lvl8pPr marL="3200400" indent="0" eaLnBrk="1" latinLnBrk="0" hangingPunct="1">
              <a:buNone/>
              <a:defRPr kumimoji="0" lang="el-GR" sz="2000"/>
            </a:lvl8pPr>
            <a:lvl9pPr marL="3657600" indent="0" eaLnBrk="1" latinLnBrk="0" hangingPunct="1">
              <a:buNone/>
              <a:defRPr kumimoji="0" lang="el-GR" sz="2000"/>
            </a:lvl9pPr>
          </a:lstStyle>
          <a:p>
            <a:pPr eaLnBrk="1" latinLnBrk="0" hangingPunct="1"/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el-GR" sz="1400"/>
            </a:lvl1pPr>
            <a:lvl2pPr marL="457200" indent="0" eaLnBrk="1" latinLnBrk="0" hangingPunct="1">
              <a:buNone/>
              <a:defRPr kumimoji="0" lang="el-GR" sz="1200"/>
            </a:lvl2pPr>
            <a:lvl3pPr marL="914400" indent="0" eaLnBrk="1" latinLnBrk="0" hangingPunct="1">
              <a:buNone/>
              <a:defRPr kumimoji="0" lang="el-GR" sz="1000"/>
            </a:lvl3pPr>
            <a:lvl4pPr marL="1371600" indent="0" eaLnBrk="1" latinLnBrk="0" hangingPunct="1">
              <a:buNone/>
              <a:defRPr kumimoji="0" lang="el-GR" sz="900"/>
            </a:lvl4pPr>
            <a:lvl5pPr marL="1828800" indent="0" eaLnBrk="1" latinLnBrk="0" hangingPunct="1">
              <a:buNone/>
              <a:defRPr kumimoji="0" lang="el-GR" sz="900"/>
            </a:lvl5pPr>
            <a:lvl6pPr marL="2286000" indent="0" eaLnBrk="1" latinLnBrk="0" hangingPunct="1">
              <a:buNone/>
              <a:defRPr kumimoji="0" lang="el-GR" sz="900"/>
            </a:lvl6pPr>
            <a:lvl7pPr marL="2743200" indent="0" eaLnBrk="1" latinLnBrk="0" hangingPunct="1">
              <a:buNone/>
              <a:defRPr kumimoji="0" lang="el-GR" sz="900"/>
            </a:lvl7pPr>
            <a:lvl8pPr marL="3200400" indent="0" eaLnBrk="1" latinLnBrk="0" hangingPunct="1">
              <a:buNone/>
              <a:defRPr kumimoji="0" lang="el-GR" sz="900"/>
            </a:lvl8pPr>
            <a:lvl9pPr marL="3657600" indent="0" eaLnBrk="1" latinLnBrk="0" hangingPunct="1">
              <a:buNone/>
              <a:defRPr kumimoji="0" lang="el-GR"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el-GR" smtClean="0"/>
              <a:t>Στυλ κύριου τίτλου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el-GR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el-G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  <p:sldLayoutId id="2147483664" r:id="rId13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el-GR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l-GR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el-GR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el-GR"/>
      </a:defPPr>
      <a:lvl1pPr marL="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el-G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k-language.gr/greekLang/studies/discourse/2_1_3/index.html" TargetMode="External"/><Relationship Id="rId2" Type="http://schemas.openxmlformats.org/officeDocument/2006/relationships/hyperlink" Target="http://www.greek-language.gr/greekLang/studies/guide/thema_e5/index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greek-language.gr/greekLang/studies/discourse/2_1_4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590800" y="620688"/>
            <a:ext cx="6180224" cy="3135337"/>
          </a:xfrm>
        </p:spPr>
        <p:txBody>
          <a:bodyPr>
            <a:noAutofit/>
          </a:bodyPr>
          <a:lstStyle/>
          <a:p>
            <a:r>
              <a:rPr lang="el-GR" cap="none" dirty="0" smtClean="0"/>
              <a:t>κειμενικά είδη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l-GR" sz="3600" cap="none" dirty="0"/>
              <a:t>αφήγηση</a:t>
            </a:r>
            <a:br>
              <a:rPr lang="el-GR" sz="3600" cap="none" dirty="0"/>
            </a:br>
            <a:r>
              <a:rPr lang="el-GR" sz="3600" cap="none" dirty="0"/>
              <a:t>περιγραφή</a:t>
            </a:r>
            <a:br>
              <a:rPr lang="el-GR" sz="3600" cap="none" dirty="0"/>
            </a:br>
            <a:r>
              <a:rPr lang="el-GR" sz="3600" cap="none" dirty="0"/>
              <a:t>οδηγίες</a:t>
            </a:r>
            <a:br>
              <a:rPr lang="el-GR" sz="3600" cap="none" dirty="0"/>
            </a:br>
            <a:r>
              <a:rPr lang="el-GR" sz="3600" cap="none" dirty="0"/>
              <a:t>επιχειρηματολογία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sz="2400" i="1" dirty="0" smtClean="0">
                <a:latin typeface="+mn-lt"/>
              </a:rPr>
              <a:t>Διδακτική της Νεοελληνικής Γλώσσας ΙΙ</a:t>
            </a:r>
          </a:p>
          <a:p>
            <a:r>
              <a:rPr lang="el-GR" sz="2400" i="1" dirty="0" smtClean="0">
                <a:latin typeface="+mn-lt"/>
              </a:rPr>
              <a:t>Βασιλάκη Ευγενία, ΠΤΔΕ</a:t>
            </a:r>
            <a:endParaRPr lang="el-GR" sz="2400" i="1" dirty="0">
              <a:latin typeface="+mn-lt"/>
            </a:endParaRPr>
          </a:p>
          <a:p>
            <a:r>
              <a:rPr lang="el-GR" sz="2400" i="1" dirty="0" smtClean="0">
                <a:latin typeface="+mn-lt"/>
              </a:rPr>
              <a:t>ΕΝΟΤΗΤΑ </a:t>
            </a:r>
            <a:r>
              <a:rPr lang="en-US" sz="2400" i="1" dirty="0">
                <a:latin typeface="+mn-lt"/>
              </a:rPr>
              <a:t>3</a:t>
            </a:r>
            <a:endParaRPr lang="el-GR" sz="2400" i="1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33808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51838" cy="4495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αποδίδει το «είναι» της φυσικής ή κοινωνικής πραγματικότητας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στατικός, φωτογραφικός τύπος απεικόνισης του πραγματικού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εννοιολογικές συσχετίσεις ονομάτων και επιθέτων, που αποδίδουν μορφικές ή συστατικές ιδιότητες στα περιγραφόμενα αντικείμενα, φαινόμενα ή καταστάσεις πραγμάτων</a:t>
            </a:r>
          </a:p>
          <a:p>
            <a:pPr eaLnBrk="1" hangingPunct="1">
              <a:buNone/>
            </a:pPr>
            <a:endParaRPr lang="el-GR" sz="2400" dirty="0" smtClean="0"/>
          </a:p>
        </p:txBody>
      </p:sp>
      <p:sp>
        <p:nvSpPr>
          <p:cNvPr id="18436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i="1" dirty="0" smtClean="0"/>
              <a:t>περιγραφή</a:t>
            </a:r>
            <a:br>
              <a:rPr lang="el-GR" sz="3600" i="1" dirty="0" smtClean="0"/>
            </a:br>
            <a:r>
              <a:rPr lang="el-GR" sz="3600" i="1" dirty="0" smtClean="0"/>
              <a:t>(αναφορικός</a:t>
            </a:r>
            <a:r>
              <a:rPr lang="el-GR" i="1" dirty="0" smtClean="0"/>
              <a:t> </a:t>
            </a:r>
            <a:r>
              <a:rPr lang="el-GR" sz="3600" i="1" dirty="0" smtClean="0"/>
              <a:t>λόγος)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51838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l-GR" dirty="0" smtClean="0"/>
              <a:t>γλωσσικά μέσα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l-GR" sz="2400" dirty="0" err="1" smtClean="0"/>
              <a:t>τροποποιητές</a:t>
            </a:r>
            <a:r>
              <a:rPr lang="el-GR" sz="2400" dirty="0" smtClean="0"/>
              <a:t> (επίθετα ή επιρρήματα)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l-GR" sz="2400" dirty="0" smtClean="0"/>
              <a:t>ενεστώτας, συνδετικά ρήματα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l-GR" sz="2400" dirty="0" smtClean="0"/>
              <a:t>τρίτο </a:t>
            </a:r>
            <a:r>
              <a:rPr lang="en-US" sz="2400" dirty="0" smtClean="0"/>
              <a:t>vs. </a:t>
            </a:r>
            <a:r>
              <a:rPr lang="el-GR" sz="2400" dirty="0" smtClean="0"/>
              <a:t>πρώτο πρόσωπο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l-GR" sz="2400" dirty="0" smtClean="0"/>
              <a:t>μεταφορές, παρομοιώσεις </a:t>
            </a:r>
          </a:p>
          <a:p>
            <a:pPr eaLnBrk="1" hangingPunct="1">
              <a:buFont typeface="Wingdings" pitchFamily="2" charset="2"/>
              <a:buChar char="Ø"/>
            </a:pPr>
            <a:endParaRPr lang="el-GR" sz="2400" dirty="0" smtClean="0"/>
          </a:p>
        </p:txBody>
      </p:sp>
      <p:sp>
        <p:nvSpPr>
          <p:cNvPr id="18436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i="1" dirty="0" smtClean="0"/>
              <a:t>περιγραφή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280400" cy="4495800"/>
          </a:xfrm>
        </p:spPr>
        <p:txBody>
          <a:bodyPr>
            <a:normAutofit lnSpcReduction="10000"/>
          </a:bodyPr>
          <a:lstStyle/>
          <a:p>
            <a:pPr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000" dirty="0" smtClean="0"/>
          </a:p>
          <a:p>
            <a:pPr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i="1" dirty="0" smtClean="0"/>
              <a:t>αντικειμενική</a:t>
            </a:r>
            <a:r>
              <a:rPr lang="el-GR" sz="2400" dirty="0" smtClean="0"/>
              <a:t> ~ </a:t>
            </a:r>
            <a:r>
              <a:rPr lang="el-GR" sz="2400" i="1" dirty="0" smtClean="0"/>
              <a:t>υποκειμενική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dirty="0" smtClean="0"/>
              <a:t>(ανάλογα με τον βαθμό εμπλοκής του ομιλητή/ συγγραφέα)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000" dirty="0" smtClean="0"/>
          </a:p>
          <a:p>
            <a:pPr indent="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/>
              <a:t> </a:t>
            </a:r>
            <a:r>
              <a:rPr lang="el-GR" dirty="0" smtClean="0"/>
              <a:t>ΟΝΟΜΑΣΙΑ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l-GR" dirty="0" smtClean="0"/>
              <a:t>ΚΑΤΗΓΟΡΙΟΠΟΙΗΣΗ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l-GR" dirty="0" smtClean="0"/>
              <a:t>ΧΑΡΑΚΤΗΡΙΣΤΙΚΑ ΓΝΩΡΙΣΜΑΤΑ ΚΑΙ ΙΔΙΟΤΗΤΕΣ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dirty="0" smtClean="0"/>
              <a:t> </a:t>
            </a:r>
            <a:r>
              <a:rPr lang="el-GR" i="1" dirty="0" smtClean="0"/>
              <a:t>ΑΝΑΜΕΙΞΗ ΠΕΡΙΓΡΑΦΟΝΤΟΣ ΜΕ ΤΟ </a:t>
            </a:r>
            <a:r>
              <a:rPr lang="en-US" i="1" dirty="0" smtClean="0"/>
              <a:t>							</a:t>
            </a:r>
            <a:r>
              <a:rPr lang="el-GR" i="1" dirty="0" smtClean="0"/>
              <a:t>ΠΕΡΙΓΡΑΦΟΜΕΝΟ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2000" dirty="0" smtClean="0"/>
          </a:p>
          <a:p>
            <a:pPr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400" dirty="0" smtClean="0">
                <a:sym typeface="Wingdings" pitchFamily="2" charset="2"/>
              </a:rPr>
              <a:t> </a:t>
            </a:r>
            <a:r>
              <a:rPr lang="el-GR" sz="2400" dirty="0" smtClean="0"/>
              <a:t>η επιλογή των λεπτομερειών και η οργάνωσή τους καθορίζονται από την πρόθεση του συγγραφέα/ ομιλητή και την επικοινωνιακή περίσταση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l-GR" sz="2000" dirty="0" smtClean="0"/>
              <a:t> </a:t>
            </a:r>
          </a:p>
          <a:p>
            <a:pPr indent="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l-GR" sz="2000" dirty="0" smtClean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i="1" dirty="0" smtClean="0"/>
              <a:t>περιγραφή</a:t>
            </a:r>
            <a:br>
              <a:rPr lang="el-GR" sz="3600" i="1" dirty="0" smtClean="0"/>
            </a:br>
            <a:r>
              <a:rPr lang="el-GR" sz="3600" i="1" dirty="0" smtClean="0"/>
              <a:t>συστατικά μέρη (σκελετός)</a:t>
            </a:r>
            <a:endParaRPr lang="el-GR" sz="3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l-GR" sz="3200" i="1" dirty="0" smtClean="0"/>
              <a:t>περιγραφή</a:t>
            </a:r>
            <a:endParaRPr lang="el-GR" sz="3200" dirty="0" smtClean="0"/>
          </a:p>
        </p:txBody>
      </p:sp>
      <p:pic>
        <p:nvPicPr>
          <p:cNvPr id="2048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84313" y="1340769"/>
            <a:ext cx="6410325" cy="4483770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2627313" y="5732463"/>
            <a:ext cx="51847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dirty="0">
                <a:latin typeface="+mn-lt"/>
              </a:rPr>
              <a:t>Γλώσσα ΣΤ, τεύχος 2, σ. 86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dirty="0" smtClean="0"/>
              <a:t>αφήγηση ή περιγραφή;</a:t>
            </a:r>
            <a:endParaRPr lang="el-GR" sz="36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3" y="1196752"/>
            <a:ext cx="640871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Ø"/>
            </a:pPr>
            <a:endParaRPr lang="el-GR" sz="2400" dirty="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στηρίζονται στη χρονική ακολουθία των ενεργειών που απαιτούνται για τη μεταβολή μιας κατάστασης, από το αρχικό της σημείο μέχρι το τελικό αποτέλεσμα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γλωσσικά μέσα: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l-GR" sz="2400" dirty="0" smtClean="0"/>
              <a:t>ρήματα περιγραφής, κατηγοριοποίησης και διαδικασίας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l-GR" sz="2400" dirty="0" smtClean="0"/>
              <a:t>οριστική ενεστώτα, προστακτική και υποτακτική</a:t>
            </a:r>
          </a:p>
          <a:p>
            <a:pPr algn="just" eaLnBrk="1" hangingPunct="1">
              <a:buFont typeface="Wingdings" pitchFamily="2" charset="2"/>
              <a:buNone/>
            </a:pPr>
            <a:endParaRPr lang="el-GR" sz="2400" dirty="0" smtClean="0"/>
          </a:p>
        </p:txBody>
      </p:sp>
      <p:sp>
        <p:nvSpPr>
          <p:cNvPr id="21508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i="1" dirty="0" smtClean="0"/>
              <a:t>οδηγίες</a:t>
            </a:r>
            <a:br>
              <a:rPr lang="el-GR" sz="3600" i="1" dirty="0" smtClean="0"/>
            </a:br>
            <a:r>
              <a:rPr lang="el-GR" sz="3600" i="1" dirty="0" smtClean="0"/>
              <a:t>(</a:t>
            </a:r>
            <a:r>
              <a:rPr lang="el-GR" sz="3600" i="1" dirty="0" err="1" smtClean="0"/>
              <a:t>κατευθυντικός</a:t>
            </a:r>
            <a:r>
              <a:rPr lang="el-GR" sz="3600" i="1" dirty="0" smtClean="0"/>
              <a:t> λόγος)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l-GR" sz="3600" i="1" dirty="0" smtClean="0"/>
              <a:t>οδηγίες</a:t>
            </a:r>
            <a:endParaRPr lang="el-GR" sz="36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979613" y="5589588"/>
            <a:ext cx="561657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dirty="0">
                <a:latin typeface="+mn-lt"/>
              </a:rPr>
              <a:t>Γλώσσα ΣΤ, τεύχος 2, σ. 44</a:t>
            </a:r>
          </a:p>
        </p:txBody>
      </p:sp>
      <p:pic>
        <p:nvPicPr>
          <p:cNvPr id="22533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75656" y="1556792"/>
            <a:ext cx="6552728" cy="3215952"/>
          </a:xfr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λογική συσχέτιση και διαλεκτική σύνθεση των δεδομένων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είδος που παρουσιάζει δυσκολία για τα παιδιά λόγω υψηλών γνωστικών απαιτήσεων σε σχέση με τη γνωστική/ συναισθηματική ανάπτυξη του παιδιού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περιορισμένος αριθμός </a:t>
            </a:r>
            <a:r>
              <a:rPr lang="el-GR" dirty="0" err="1" smtClean="0"/>
              <a:t>επιχειρηματολογικών</a:t>
            </a:r>
            <a:r>
              <a:rPr lang="el-GR" dirty="0" smtClean="0"/>
              <a:t> κειμένων στα σχολικά εγχειρίδια (Δ, Ε και ΣΤ τάξεων) με έμφαση στα γλωσσικά μέσα που χρησιμοποιούνται</a:t>
            </a:r>
          </a:p>
          <a:p>
            <a:pPr eaLnBrk="1" hangingPunct="1">
              <a:buFont typeface="Wingdings" pitchFamily="2" charset="2"/>
              <a:buChar char="Ø"/>
            </a:pPr>
            <a:endParaRPr lang="el-GR" sz="2400" dirty="0" smtClean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l-GR" sz="3600" i="1" dirty="0" smtClean="0"/>
              <a:t>επιχειρηματολογία</a:t>
            </a:r>
            <a:br>
              <a:rPr lang="el-GR" sz="3600" i="1" dirty="0" smtClean="0"/>
            </a:br>
            <a:r>
              <a:rPr lang="el-GR" sz="3600" i="1" dirty="0" smtClean="0"/>
              <a:t>(</a:t>
            </a:r>
            <a:r>
              <a:rPr lang="el-GR" sz="3600" i="1" dirty="0" err="1" smtClean="0"/>
              <a:t>κατευθυντικός</a:t>
            </a:r>
            <a:r>
              <a:rPr lang="el-GR" sz="3600" i="1" dirty="0" smtClean="0"/>
              <a:t> λόγος)</a:t>
            </a:r>
            <a:endParaRPr lang="el-GR" sz="3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l-GR" sz="3200" i="1" dirty="0" smtClean="0"/>
              <a:t>επιχειρηματολογία</a:t>
            </a:r>
            <a:endParaRPr lang="el-GR" sz="3200" dirty="0" smtClean="0"/>
          </a:p>
        </p:txBody>
      </p:sp>
      <p:pic>
        <p:nvPicPr>
          <p:cNvPr id="2458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03338" y="1916113"/>
            <a:ext cx="6772275" cy="3600450"/>
          </a:xfrm>
          <a:noFill/>
        </p:spPr>
      </p:pic>
      <p:sp>
        <p:nvSpPr>
          <p:cNvPr id="8" name="TextBox 7"/>
          <p:cNvSpPr txBox="1"/>
          <p:nvPr/>
        </p:nvSpPr>
        <p:spPr>
          <a:xfrm>
            <a:off x="2700338" y="5516563"/>
            <a:ext cx="56165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dirty="0">
                <a:latin typeface="+mn-lt"/>
              </a:rPr>
              <a:t>Γλώσσα ΣΤ, τεύχος 1, σ. 93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cap="small" dirty="0" smtClean="0"/>
              <a:t>ΘΕΣΗ</a:t>
            </a:r>
            <a:r>
              <a:rPr lang="el-GR" sz="2400" dirty="0" smtClean="0"/>
              <a:t> που υποστηρίζεται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cap="small" dirty="0" smtClean="0"/>
              <a:t>ΕΠΙΧΕΙΡΗΜΑΤΑ</a:t>
            </a:r>
            <a:r>
              <a:rPr lang="el-GR" sz="2400" dirty="0" smtClean="0"/>
              <a:t> που στηρίζουν την προβαλλόμενη θέση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cap="small" dirty="0" smtClean="0"/>
              <a:t>ΠΛΗΡΟΦΟΡΙΕΣ </a:t>
            </a:r>
            <a:r>
              <a:rPr lang="el-GR" sz="2400" dirty="0" smtClean="0"/>
              <a:t>και</a:t>
            </a:r>
            <a:r>
              <a:rPr lang="el-GR" sz="2400" cap="small" dirty="0" smtClean="0"/>
              <a:t> ΠΑΡΑΔΕΙΓΜΑΤΑ </a:t>
            </a:r>
            <a:r>
              <a:rPr lang="el-GR" sz="2400" dirty="0" smtClean="0"/>
              <a:t>που ενισχύουν τα προβαλλόμενα επιχειρήματα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cap="small" dirty="0" smtClean="0"/>
              <a:t>ΠΑΡΑΘΕΣΗ ΑΝΤΕΠΙΧΕΙΡΗΜΑΤΩΝ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cap="small" dirty="0" smtClean="0"/>
              <a:t>ΠΛΗΡΟΦΟΡΙΕΣ </a:t>
            </a:r>
            <a:r>
              <a:rPr lang="el-GR" sz="2400" dirty="0" smtClean="0"/>
              <a:t>και</a:t>
            </a:r>
            <a:r>
              <a:rPr lang="el-GR" sz="2400" cap="small" dirty="0" smtClean="0"/>
              <a:t> ΠΑΡΑΔΕΙΓΜΑΤΑ </a:t>
            </a:r>
            <a:r>
              <a:rPr lang="el-GR" sz="2400" dirty="0" smtClean="0"/>
              <a:t>για τη στήριξη αντεπιχειρημάτων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cap="small" dirty="0" smtClean="0"/>
              <a:t>ΑΝΑΣΚΕΥΗ ΚΑΙ ΑΠΟΡΡΙΨΗ ΑΝΤΕΠΙΧΕΙΡΗΜΑΤΩΝ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400" cap="small" dirty="0" smtClean="0"/>
              <a:t>ΣΥΝΘΕΣΗ ΤΕΛΙΚΗΣ ΘΕΣΗΣ </a:t>
            </a:r>
            <a:r>
              <a:rPr lang="el-GR" sz="2400" dirty="0" smtClean="0"/>
              <a:t>με περιορισμούς, εξαιρέσεις και προσδιορισμούς βαθμού βεβαιότητας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400" dirty="0" smtClean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i="1" dirty="0" smtClean="0"/>
              <a:t>επιχειρηματολογία</a:t>
            </a:r>
            <a:br>
              <a:rPr lang="el-GR" sz="3600" i="1" dirty="0" smtClean="0"/>
            </a:br>
            <a:r>
              <a:rPr lang="el-GR" sz="3600" i="1" dirty="0" smtClean="0"/>
              <a:t>συστατικά μέρη (σχέδιο)</a:t>
            </a:r>
            <a:endParaRPr lang="el-GR" sz="3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μαθησιακοί στόχοι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να συνειδητοποιήσουν οι φοιτητές τα δομικά μέρη και τα γλωσσικά χαρακτηριστικά των βασικών κειμενικών ειδών (αφήγηση, περιγραφή, οδηγίες</a:t>
            </a:r>
            <a:r>
              <a:rPr lang="en-US" dirty="0" smtClean="0"/>
              <a:t>/ </a:t>
            </a:r>
            <a:r>
              <a:rPr lang="el-GR" dirty="0" smtClean="0"/>
              <a:t>προσκλήσεις, επιχειρηματολογία)</a:t>
            </a:r>
          </a:p>
          <a:p>
            <a:pPr algn="just"/>
            <a:r>
              <a:rPr lang="el-GR" dirty="0" smtClean="0"/>
              <a:t>να διακρίνουν σε ποιο είδος ανήκει ένα δεδομένο κείμενο και να εντοπίζουν τα ανάλογα δομικά και γλωσσικά στοιχεία</a:t>
            </a:r>
          </a:p>
          <a:p>
            <a:pPr algn="just"/>
            <a:endParaRPr lang="el-GR" dirty="0"/>
          </a:p>
          <a:p>
            <a:pPr algn="just"/>
            <a:r>
              <a:rPr lang="el-GR" dirty="0" smtClean="0"/>
              <a:t>λέξεις κλειδιά: αφήγηση, περιγραφή, οδηγίες</a:t>
            </a:r>
            <a:r>
              <a:rPr lang="en-US" dirty="0" smtClean="0"/>
              <a:t>/</a:t>
            </a:r>
            <a:r>
              <a:rPr lang="el-GR" dirty="0" smtClean="0"/>
              <a:t> προσκλήσεις, επιχειρηματολογία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3232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el-GR" sz="3600" i="1" smtClean="0"/>
              <a:t>βιβλιογραφία ενότητας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6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err="1" smtClean="0"/>
              <a:t>Αρχάκης</a:t>
            </a:r>
            <a:r>
              <a:rPr lang="el-GR" dirty="0" smtClean="0"/>
              <a:t>, Α. 2005. </a:t>
            </a:r>
            <a:r>
              <a:rPr lang="el-GR" i="1" dirty="0" smtClean="0"/>
              <a:t>Γλωσσική διδασκαλία και σύσταση των κειμένων</a:t>
            </a:r>
            <a:r>
              <a:rPr lang="el-GR" dirty="0" smtClean="0"/>
              <a:t>. Αθήνα: Πατάκης.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err="1" smtClean="0"/>
              <a:t>Γεωργακοπούλου</a:t>
            </a:r>
            <a:r>
              <a:rPr lang="el-GR" dirty="0" smtClean="0"/>
              <a:t>, Α. &amp; Δ. </a:t>
            </a:r>
            <a:r>
              <a:rPr lang="el-GR" dirty="0" err="1" smtClean="0"/>
              <a:t>Γούτσος</a:t>
            </a:r>
            <a:r>
              <a:rPr lang="el-GR" dirty="0" smtClean="0"/>
              <a:t> 1999. </a:t>
            </a:r>
            <a:r>
              <a:rPr lang="el-GR" i="1" dirty="0" smtClean="0"/>
              <a:t>Κείμενο και Επικοινωνία</a:t>
            </a:r>
            <a:r>
              <a:rPr lang="el-GR" dirty="0" smtClean="0"/>
              <a:t>. Αθήνα: Ελληνικά Γράμματα.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err="1" smtClean="0">
                <a:solidFill>
                  <a:srgbClr val="FF0000"/>
                </a:solidFill>
              </a:rPr>
              <a:t>Ιορδανίδου</a:t>
            </a:r>
            <a:r>
              <a:rPr lang="el-GR" dirty="0" smtClean="0">
                <a:solidFill>
                  <a:srgbClr val="FF0000"/>
                </a:solidFill>
              </a:rPr>
              <a:t>, Α., Κανελλοπούλου, Ν., Κοσμά, Ε., </a:t>
            </a:r>
            <a:r>
              <a:rPr lang="el-GR" dirty="0" err="1" smtClean="0">
                <a:solidFill>
                  <a:srgbClr val="FF0000"/>
                </a:solidFill>
              </a:rPr>
              <a:t>Κουταβά</a:t>
            </a:r>
            <a:r>
              <a:rPr lang="el-GR" dirty="0" smtClean="0">
                <a:solidFill>
                  <a:srgbClr val="FF0000"/>
                </a:solidFill>
              </a:rPr>
              <a:t>, Β., Οικονόμου, Π., Παπαϊωάννου, Κ. </a:t>
            </a:r>
            <a:r>
              <a:rPr lang="el-GR" i="1" dirty="0" smtClean="0">
                <a:solidFill>
                  <a:srgbClr val="FF0000"/>
                </a:solidFill>
              </a:rPr>
              <a:t>Γλώσσα </a:t>
            </a:r>
            <a:r>
              <a:rPr lang="el-GR" i="1" dirty="0" err="1" smtClean="0">
                <a:solidFill>
                  <a:srgbClr val="FF0000"/>
                </a:solidFill>
              </a:rPr>
              <a:t>Στ΄</a:t>
            </a:r>
            <a:r>
              <a:rPr lang="el-GR" i="1" dirty="0" smtClean="0">
                <a:solidFill>
                  <a:srgbClr val="FF0000"/>
                </a:solidFill>
              </a:rPr>
              <a:t> Δημοτικού. Βιβλίο Δασκάλου. Μεθοδολογικές Οδηγίες</a:t>
            </a:r>
            <a:r>
              <a:rPr lang="el-GR" dirty="0" smtClean="0">
                <a:solidFill>
                  <a:srgbClr val="FF0000"/>
                </a:solidFill>
              </a:rPr>
              <a:t>. Αθήνα: ΟΕΔΒ. </a:t>
            </a:r>
            <a:r>
              <a:rPr lang="el-GR" dirty="0" err="1" smtClean="0">
                <a:solidFill>
                  <a:srgbClr val="FF0000"/>
                </a:solidFill>
              </a:rPr>
              <a:t>σσ</a:t>
            </a:r>
            <a:r>
              <a:rPr lang="el-GR" dirty="0" smtClean="0">
                <a:solidFill>
                  <a:srgbClr val="FF0000"/>
                </a:solidFill>
              </a:rPr>
              <a:t>. 30-31.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err="1" smtClean="0"/>
              <a:t>Κωστούλη</a:t>
            </a:r>
            <a:r>
              <a:rPr lang="el-GR" dirty="0" smtClean="0"/>
              <a:t>, Τ. 2001. «Κειμενοκεντρική προσέγγιση και γλωσσικό μάθημα». Στο Α.-Φ. </a:t>
            </a:r>
            <a:r>
              <a:rPr lang="el-GR" dirty="0" err="1" smtClean="0"/>
              <a:t>Χριστίδης</a:t>
            </a:r>
            <a:r>
              <a:rPr lang="el-GR" dirty="0" smtClean="0"/>
              <a:t> (</a:t>
            </a:r>
            <a:r>
              <a:rPr lang="el-GR" dirty="0" err="1" smtClean="0"/>
              <a:t>επιμ</a:t>
            </a:r>
            <a:r>
              <a:rPr lang="el-GR" dirty="0" smtClean="0"/>
              <a:t>.) </a:t>
            </a:r>
            <a:r>
              <a:rPr lang="el-GR" i="1" dirty="0" smtClean="0"/>
              <a:t>Εγκυκλοπαιδικός Οδηγός για τη γλώσσα</a:t>
            </a:r>
            <a:r>
              <a:rPr lang="el-GR" dirty="0" smtClean="0"/>
              <a:t>. Θεσσαλονίκη: ΚΕΓ. (</a:t>
            </a:r>
            <a:r>
              <a:rPr lang="en-US" dirty="0" smtClean="0">
                <a:hlinkClick r:id="rId2"/>
              </a:rPr>
              <a:t>http://www.greek-language.gr/greekLang/studies/guide/thema_e5/index.html</a:t>
            </a:r>
            <a:r>
              <a:rPr lang="en-US" dirty="0" smtClean="0"/>
              <a:t>)</a:t>
            </a:r>
            <a:endParaRPr lang="el-GR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err="1" smtClean="0"/>
              <a:t>Ματσαγγούρας</a:t>
            </a:r>
            <a:r>
              <a:rPr lang="el-GR" dirty="0" smtClean="0"/>
              <a:t>, Η. 2001. </a:t>
            </a:r>
            <a:r>
              <a:rPr lang="el-GR" i="1" dirty="0" smtClean="0"/>
              <a:t>Κειμενοκεντρική προσέγγιση του γραπτού λόγου</a:t>
            </a:r>
            <a:r>
              <a:rPr lang="el-GR" dirty="0" smtClean="0"/>
              <a:t>. Αθήνα: Εκδόσεις Γρηγόρη.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Πολίτης, Π. 2000.  «Λόγος-</a:t>
            </a:r>
            <a:r>
              <a:rPr lang="el-GR" dirty="0" err="1" smtClean="0"/>
              <a:t>Κείμεν</a:t>
            </a:r>
            <a:r>
              <a:rPr lang="el-GR" dirty="0" smtClean="0"/>
              <a:t>ο: Περιγραφή».</a:t>
            </a:r>
            <a:r>
              <a:rPr lang="en-US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(</a:t>
            </a:r>
            <a:r>
              <a:rPr lang="en-US" dirty="0" smtClean="0">
                <a:hlinkClick r:id="rId3"/>
              </a:rPr>
              <a:t>http://www.greek-language.gr/greekLang/studies/discourse/2_1_3/index.html</a:t>
            </a:r>
            <a:r>
              <a:rPr lang="en-US" dirty="0" smtClean="0"/>
              <a:t>)</a:t>
            </a:r>
            <a:endParaRPr lang="el-GR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Πολίτης, Π. 2000. «Λόγος-</a:t>
            </a:r>
            <a:r>
              <a:rPr lang="el-GR" dirty="0" err="1" smtClean="0"/>
              <a:t>Κείμεν</a:t>
            </a:r>
            <a:r>
              <a:rPr lang="el-GR" dirty="0" smtClean="0"/>
              <a:t>ο: Αφήγηση»</a:t>
            </a:r>
            <a:r>
              <a:rPr lang="en-US" dirty="0" smtClean="0"/>
              <a:t>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(</a:t>
            </a:r>
            <a:r>
              <a:rPr lang="en-US" dirty="0" smtClean="0">
                <a:hlinkClick r:id="rId3"/>
              </a:rPr>
              <a:t>http://www.greek-language.gr/greekLang/studies/discourse/2_1_3/index.html</a:t>
            </a:r>
            <a:r>
              <a:rPr lang="en-US" dirty="0" smtClean="0"/>
              <a:t>)</a:t>
            </a:r>
            <a:endParaRPr lang="el-GR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Πολίτης, Π.  2000. «Λόγος-</a:t>
            </a:r>
            <a:r>
              <a:rPr lang="el-GR" dirty="0" err="1" smtClean="0"/>
              <a:t>Κείμεν</a:t>
            </a:r>
            <a:r>
              <a:rPr lang="el-GR" dirty="0" smtClean="0"/>
              <a:t>ο: Επιχειρηματολογία». </a:t>
            </a: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dirty="0" smtClean="0"/>
              <a:t>(</a:t>
            </a:r>
            <a:r>
              <a:rPr lang="en-US" dirty="0" smtClean="0">
                <a:hlinkClick r:id="rId4"/>
              </a:rPr>
              <a:t>http://www.greek-language.gr/greekLang/studies/discourse/2_1_4/index.html</a:t>
            </a:r>
            <a:r>
              <a:rPr lang="en-US" dirty="0" smtClean="0"/>
              <a:t>)</a:t>
            </a:r>
            <a:endParaRPr lang="el-GR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20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l-GR" sz="3600" i="1" dirty="0" smtClean="0"/>
              <a:t>αφήγηση</a:t>
            </a:r>
            <a:br>
              <a:rPr lang="el-GR" sz="3600" i="1" dirty="0" smtClean="0"/>
            </a:br>
            <a:r>
              <a:rPr lang="el-GR" sz="3600" i="1" dirty="0" smtClean="0"/>
              <a:t>(αναφορικός</a:t>
            </a:r>
            <a:r>
              <a:rPr lang="el-GR" i="1" dirty="0" smtClean="0"/>
              <a:t> </a:t>
            </a:r>
            <a:r>
              <a:rPr lang="el-GR" sz="3600" i="1" dirty="0" smtClean="0"/>
              <a:t>λόγος)</a:t>
            </a:r>
          </a:p>
        </p:txBody>
      </p:sp>
      <p:sp>
        <p:nvSpPr>
          <p:cNvPr id="12292" name="Content Placeholder 6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αποδίδει το «γίγνεσθαι» της φυσικής και κοινωνικής πραγματικότητας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έχει δυναμικό χαρακτήρα καθώς μεταφέρει την εξέλιξη και τη μεταβολή των γεγονότων</a:t>
            </a:r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τα συμβάντα ή οι καταστάσεις συνδέονται στη βάση της χρονικής συνάφειας ή/ και της αιτιότητας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el-GR" sz="3600" i="1" dirty="0" smtClean="0"/>
              <a:t>αφήγηση</a:t>
            </a:r>
          </a:p>
        </p:txBody>
      </p:sp>
      <p:sp>
        <p:nvSpPr>
          <p:cNvPr id="12292" name="Content Placeholder 6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el-GR" sz="2400" dirty="0" smtClean="0"/>
          </a:p>
          <a:p>
            <a:pPr algn="just" eaLnBrk="1" hangingPunct="1">
              <a:buFont typeface="Wingdings" pitchFamily="2" charset="2"/>
              <a:buChar char="Ø"/>
            </a:pPr>
            <a:r>
              <a:rPr lang="el-GR" dirty="0" smtClean="0"/>
              <a:t>γλωσσικά μέσα: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l-GR" sz="2400" dirty="0" smtClean="0"/>
              <a:t>ρήματα που δηλώνουν δράση, σκέψη, συναίσθημα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l-GR" sz="2400" dirty="0" smtClean="0"/>
              <a:t>παρελθοντικοί χρόνοι (αόριστος, ιστορικός ενεστώτας)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l-GR" sz="2400" dirty="0" smtClean="0"/>
              <a:t>αφηγηματικό «να» </a:t>
            </a:r>
          </a:p>
          <a:p>
            <a:pPr lvl="2" algn="just" eaLnBrk="1" hangingPunct="1">
              <a:buFont typeface="Wingdings" pitchFamily="2" charset="2"/>
              <a:buNone/>
            </a:pPr>
            <a:r>
              <a:rPr lang="el-GR" sz="2400" dirty="0" smtClean="0"/>
              <a:t>χρονικοί και αιτιολογικοί δείκτες σύζευξης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cap="all" dirty="0" smtClean="0"/>
              <a:t>ΠΡΟΣΑΝΑΤΟΛΙΣΜΟΣ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cap="all" dirty="0" smtClean="0"/>
              <a:t>ΠΕΡΙΠΕΤΕΙΑ (ΕΞΕΛΙΞΗ ΤΗΣ ΔΡΑΣΗΣ)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cap="all" dirty="0" smtClean="0"/>
              <a:t>ΑΞΙΟΛΟΓΗΣΗ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sz="2800" cap="all" dirty="0" smtClean="0"/>
              <a:t>ΚΛΕΙΣΙΜΟ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800" cap="small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800" cap="small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l-GR" sz="2800" cap="small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l-GR" sz="2800" cap="small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i="1" dirty="0" smtClean="0"/>
              <a:t>αφήγηση</a:t>
            </a:r>
            <a:br>
              <a:rPr lang="el-GR" sz="3600" i="1" dirty="0" smtClean="0"/>
            </a:br>
            <a:r>
              <a:rPr lang="el-GR" sz="3600" i="1" dirty="0" smtClean="0"/>
              <a:t>συστατικά μέρη (σχήμα)</a:t>
            </a:r>
            <a:endParaRPr lang="el-GR" sz="3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cap="all" dirty="0" smtClean="0"/>
              <a:t>ΠΡΟΣΑΝΑΤΟΛΙΣΜΟΣ</a:t>
            </a:r>
            <a:r>
              <a:rPr lang="el-GR" dirty="0" smtClean="0"/>
              <a:t>: 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err="1" smtClean="0"/>
              <a:t>χωροχρονικό</a:t>
            </a:r>
            <a:r>
              <a:rPr lang="el-GR" sz="2400" dirty="0" smtClean="0"/>
              <a:t> πλαίσιο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ήρωες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σημείο εκκίνησης της ιστορίας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r>
              <a:rPr lang="el-GR" sz="2400" dirty="0" smtClean="0"/>
              <a:t>(περιγραφή αρχικής κατάστασης)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i="1" dirty="0" smtClean="0"/>
              <a:t>αφήγηση</a:t>
            </a:r>
            <a:br>
              <a:rPr lang="el-GR" sz="3600" i="1" dirty="0" smtClean="0"/>
            </a:br>
            <a:r>
              <a:rPr lang="el-GR" sz="3600" i="1" dirty="0" smtClean="0"/>
              <a:t>συστατικά μέρη</a:t>
            </a:r>
            <a:endParaRPr lang="el-GR" sz="3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cap="all" dirty="0" smtClean="0"/>
              <a:t>ΠΕΡΙΠΕΤΕΙΑ</a:t>
            </a:r>
            <a:r>
              <a:rPr lang="el-GR" dirty="0" smtClean="0"/>
              <a:t>: 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εμφάνιση προβλήματος: γεγονός ή γεγονότα που διαταράσσουν τη συνήθη ισορροπία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δράση για την επίλυση προβλήματος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εμπόδια στην επίλυση προβλήματος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αποτέλεσμα προσπαθειών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«λύση» (αποκατάσταση της προϋπάρχουσας ή διαμόρφωση μιας νέας τάξης πραγμάτων)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l-GR" sz="2400" dirty="0" smtClean="0"/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el-GR" sz="2800" dirty="0" smtClean="0">
                <a:sym typeface="Wingdings"/>
              </a:rPr>
              <a:t> </a:t>
            </a:r>
            <a:r>
              <a:rPr lang="el-GR" sz="2800" dirty="0" smtClean="0"/>
              <a:t>πλοκή: επεισόδια</a:t>
            </a:r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i="1" dirty="0" smtClean="0"/>
              <a:t>αφήγηση</a:t>
            </a:r>
            <a:br>
              <a:rPr lang="el-GR" sz="3600" i="1" dirty="0" smtClean="0"/>
            </a:br>
            <a:r>
              <a:rPr lang="el-GR" sz="3600" i="1" dirty="0" smtClean="0"/>
              <a:t>συστατικά μέρη</a:t>
            </a:r>
            <a:endParaRPr lang="el-GR" sz="3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Α</a:t>
            </a:r>
            <a:r>
              <a:rPr lang="el-GR" cap="small" dirty="0" smtClean="0"/>
              <a:t>ΞΙΟΛΟΓΗΣΗ</a:t>
            </a:r>
            <a:r>
              <a:rPr lang="el-GR" dirty="0" smtClean="0"/>
              <a:t>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400" dirty="0" smtClean="0"/>
              <a:t>(διάσπαρτη κατά την εξιστόρηση των γεγονότων) 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σημασία γεγονότων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στάσεις και συναισθήματα αφηγητή</a:t>
            </a:r>
          </a:p>
          <a:p>
            <a:pPr lvl="1" algn="just">
              <a:buClr>
                <a:schemeClr val="accent3"/>
              </a:buClr>
              <a:buFont typeface="Wingdings" charset="2"/>
              <a:buChar char="ü"/>
              <a:defRPr/>
            </a:pPr>
            <a:r>
              <a:rPr lang="el-GR" sz="2300" dirty="0" smtClean="0"/>
              <a:t>εξωτερική: όταν ο αφηγητής αναστέλλει την αφήγησή του για να σχολιάσει ρητά τα γεγονότα</a:t>
            </a:r>
          </a:p>
          <a:p>
            <a:pPr lvl="1" algn="just">
              <a:buClr>
                <a:schemeClr val="accent3"/>
              </a:buClr>
              <a:buFont typeface="Wingdings" charset="2"/>
              <a:buChar char="ü"/>
              <a:defRPr/>
            </a:pPr>
            <a:r>
              <a:rPr lang="el-GR" sz="2300" dirty="0" smtClean="0"/>
              <a:t>εσωτερική: όταν ο σχολιασμός επιτυγχάνεται με παραγλωσσικά μέσα ή μέσω της παρεμβολής λεξικών και συντακτικών δομών </a:t>
            </a:r>
            <a:r>
              <a:rPr lang="el-GR" sz="1800" dirty="0" smtClean="0"/>
              <a:t>(Αρχάκης 2005:105</a:t>
            </a:r>
            <a:r>
              <a:rPr lang="en-US" sz="1800" dirty="0" smtClean="0"/>
              <a:t>-</a:t>
            </a:r>
            <a:r>
              <a:rPr lang="el-GR" sz="1800" dirty="0" smtClean="0"/>
              <a:t>106)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l-GR" dirty="0" smtClean="0"/>
              <a:t>Κ</a:t>
            </a:r>
            <a:r>
              <a:rPr lang="el-GR" cap="small" dirty="0" smtClean="0"/>
              <a:t>ΛΕΙΣΙΜΟ</a:t>
            </a:r>
            <a:r>
              <a:rPr lang="el-GR" dirty="0" smtClean="0"/>
              <a:t>: 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l-GR" sz="2400" dirty="0" smtClean="0"/>
              <a:t>μετάβαση στον παροντικό χρόνο της συνομιλίας</a:t>
            </a:r>
          </a:p>
          <a:p>
            <a:pPr lvl="3" indent="0">
              <a:buClr>
                <a:schemeClr val="accent3"/>
              </a:buClr>
              <a:buNone/>
              <a:defRPr/>
            </a:pPr>
            <a:r>
              <a:rPr lang="el-GR" sz="2400" dirty="0" smtClean="0"/>
              <a:t>(συμπεράσματα </a:t>
            </a:r>
            <a:r>
              <a:rPr lang="el-GR" sz="2400" dirty="0"/>
              <a:t>/ </a:t>
            </a:r>
            <a:r>
              <a:rPr lang="el-GR" sz="2400" dirty="0" smtClean="0"/>
              <a:t>επιμύθιο)</a:t>
            </a:r>
            <a:endParaRPr lang="el-GR" sz="2400" dirty="0"/>
          </a:p>
          <a:p>
            <a:pPr lvl="3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l-GR" sz="2400" dirty="0" smtClean="0"/>
          </a:p>
          <a:p>
            <a:pPr marL="320040" indent="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3000" b="1" dirty="0" smtClean="0">
                <a:sym typeface="Wingdings"/>
              </a:rPr>
              <a:t></a:t>
            </a:r>
            <a:r>
              <a:rPr lang="el-GR" sz="2600" b="1" dirty="0" smtClean="0">
                <a:sym typeface="Wingdings"/>
              </a:rPr>
              <a:t> </a:t>
            </a:r>
            <a:r>
              <a:rPr lang="el-GR" sz="2600" b="1" dirty="0" smtClean="0"/>
              <a:t>δεν</a:t>
            </a:r>
            <a:r>
              <a:rPr lang="el-GR" sz="2600" dirty="0" smtClean="0"/>
              <a:t> είναι υποχρεωτική η παρουσία </a:t>
            </a:r>
          </a:p>
          <a:p>
            <a:pPr marL="320040" indent="0" algn="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l-GR" sz="2600" dirty="0" smtClean="0"/>
              <a:t>όλων των παραπάνω συστατικών</a:t>
            </a:r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l-GR" sz="2400" dirty="0" smtClean="0"/>
          </a:p>
          <a:p>
            <a:pPr lvl="3" eaLnBrk="1" fontAlgn="auto" hangingPunct="1">
              <a:spcAft>
                <a:spcPts val="0"/>
              </a:spcAft>
              <a:buClr>
                <a:schemeClr val="accent3"/>
              </a:buClr>
              <a:buFont typeface="Wingdings"/>
              <a:buNone/>
              <a:defRPr/>
            </a:pPr>
            <a:endParaRPr lang="el-GR" sz="2400" dirty="0" smtClean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i="1" dirty="0" smtClean="0"/>
              <a:t>αφήγηση</a:t>
            </a:r>
            <a:br>
              <a:rPr lang="el-GR" sz="3600" i="1" dirty="0" smtClean="0"/>
            </a:br>
            <a:r>
              <a:rPr lang="el-GR" sz="3600" i="1" dirty="0" smtClean="0"/>
              <a:t>συστατικά μέρη</a:t>
            </a:r>
            <a:endParaRPr lang="el-GR" sz="3600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sz="3200" i="1" dirty="0" smtClean="0"/>
              <a:t>αφήγηση</a:t>
            </a:r>
            <a:br>
              <a:rPr lang="el-GR" sz="3200" i="1" dirty="0" smtClean="0"/>
            </a:br>
            <a:r>
              <a:rPr lang="el-GR" sz="3200" i="1" dirty="0" smtClean="0"/>
              <a:t>συστατικά μέρη</a:t>
            </a:r>
            <a:endParaRPr lang="el-GR" sz="3200" dirty="0" smtClean="0"/>
          </a:p>
        </p:txBody>
      </p:sp>
      <p:pic>
        <p:nvPicPr>
          <p:cNvPr id="1741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03648" y="1700808"/>
            <a:ext cx="7061844" cy="3762921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2700338" y="5157788"/>
            <a:ext cx="511175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l-GR" dirty="0">
                <a:latin typeface="+mn-lt"/>
              </a:rPr>
              <a:t>Γλώσσα ΣΤ, τεύχος 2, σ. 57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860D3-B17A-4844-AB14-663A4DC42983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heme/theme1.xml><?xml version="1.0" encoding="utf-8"?>
<a:theme xmlns:a="http://schemas.openxmlformats.org/drawingml/2006/main" name="m2-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m2-12</Template>
  <TotalTime>0</TotalTime>
  <Words>753</Words>
  <Application>Microsoft Office PowerPoint</Application>
  <PresentationFormat>Προβολή στην οθόνη (4:3)</PresentationFormat>
  <Paragraphs>136</Paragraphs>
  <Slides>20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m2-12</vt:lpstr>
      <vt:lpstr>κειμενικά είδη αφήγηση περιγραφή οδηγίες επιχειρηματολογία</vt:lpstr>
      <vt:lpstr>μαθησιακοί στόχοι</vt:lpstr>
      <vt:lpstr>αφήγηση (αναφορικός λόγος)</vt:lpstr>
      <vt:lpstr>αφήγηση</vt:lpstr>
      <vt:lpstr>αφήγηση συστατικά μέρη (σχήμα)</vt:lpstr>
      <vt:lpstr>αφήγηση συστατικά μέρη</vt:lpstr>
      <vt:lpstr>αφήγηση συστατικά μέρη</vt:lpstr>
      <vt:lpstr>αφήγηση συστατικά μέρη</vt:lpstr>
      <vt:lpstr>αφήγηση συστατικά μέρη</vt:lpstr>
      <vt:lpstr>περιγραφή (αναφορικός λόγος)</vt:lpstr>
      <vt:lpstr>περιγραφή</vt:lpstr>
      <vt:lpstr>περιγραφή συστατικά μέρη (σκελετός)</vt:lpstr>
      <vt:lpstr>περιγραφή</vt:lpstr>
      <vt:lpstr>αφήγηση ή περιγραφή;</vt:lpstr>
      <vt:lpstr>οδηγίες (κατευθυντικός λόγος)</vt:lpstr>
      <vt:lpstr>οδηγίες</vt:lpstr>
      <vt:lpstr>επιχειρηματολογία (κατευθυντικός λόγος)</vt:lpstr>
      <vt:lpstr>επιχειρηματολογία</vt:lpstr>
      <vt:lpstr>επιχειρηματολογία συστατικά μέρη (σχέδιο)</vt:lpstr>
      <vt:lpstr>βιβλιογραφία ενότητας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2012-10-11T09:46:48Z</dcterms:created>
  <dcterms:modified xsi:type="dcterms:W3CDTF">2015-01-23T17:43:02Z</dcterms:modified>
</cp:coreProperties>
</file>