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93" r:id="rId1"/>
    <p:sldMasterId id="2147483705" r:id="rId2"/>
    <p:sldMasterId id="2147483717" r:id="rId3"/>
  </p:sldMasterIdLst>
  <p:notesMasterIdLst>
    <p:notesMasterId r:id="rId58"/>
  </p:notesMasterIdLst>
  <p:sldIdLst>
    <p:sldId id="346" r:id="rId4"/>
    <p:sldId id="370" r:id="rId5"/>
    <p:sldId id="342" r:id="rId6"/>
    <p:sldId id="279" r:id="rId7"/>
    <p:sldId id="287" r:id="rId8"/>
    <p:sldId id="359" r:id="rId9"/>
    <p:sldId id="382" r:id="rId10"/>
    <p:sldId id="360" r:id="rId11"/>
    <p:sldId id="357" r:id="rId12"/>
    <p:sldId id="372" r:id="rId13"/>
    <p:sldId id="358" r:id="rId14"/>
    <p:sldId id="384" r:id="rId15"/>
    <p:sldId id="361" r:id="rId16"/>
    <p:sldId id="349" r:id="rId17"/>
    <p:sldId id="355" r:id="rId18"/>
    <p:sldId id="363" r:id="rId19"/>
    <p:sldId id="348" r:id="rId20"/>
    <p:sldId id="305" r:id="rId21"/>
    <p:sldId id="308" r:id="rId22"/>
    <p:sldId id="286" r:id="rId23"/>
    <p:sldId id="365" r:id="rId24"/>
    <p:sldId id="313" r:id="rId25"/>
    <p:sldId id="350" r:id="rId26"/>
    <p:sldId id="351" r:id="rId27"/>
    <p:sldId id="353" r:id="rId28"/>
    <p:sldId id="352" r:id="rId29"/>
    <p:sldId id="354" r:id="rId30"/>
    <p:sldId id="333" r:id="rId31"/>
    <p:sldId id="339" r:id="rId32"/>
    <p:sldId id="385" r:id="rId33"/>
    <p:sldId id="335" r:id="rId34"/>
    <p:sldId id="340" r:id="rId35"/>
    <p:sldId id="325" r:id="rId36"/>
    <p:sldId id="311" r:id="rId37"/>
    <p:sldId id="336" r:id="rId38"/>
    <p:sldId id="369" r:id="rId39"/>
    <p:sldId id="288" r:id="rId40"/>
    <p:sldId id="282" r:id="rId41"/>
    <p:sldId id="259" r:id="rId42"/>
    <p:sldId id="344" r:id="rId43"/>
    <p:sldId id="345" r:id="rId44"/>
    <p:sldId id="262" r:id="rId45"/>
    <p:sldId id="265" r:id="rId46"/>
    <p:sldId id="341" r:id="rId47"/>
    <p:sldId id="375" r:id="rId48"/>
    <p:sldId id="376" r:id="rId49"/>
    <p:sldId id="377" r:id="rId50"/>
    <p:sldId id="378" r:id="rId51"/>
    <p:sldId id="379" r:id="rId52"/>
    <p:sldId id="380" r:id="rId53"/>
    <p:sldId id="381" r:id="rId54"/>
    <p:sldId id="326" r:id="rId55"/>
    <p:sldId id="292" r:id="rId56"/>
    <p:sldId id="264" r:id="rId5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559" autoAdjust="0"/>
    <p:restoredTop sz="86355" autoAdjust="0"/>
  </p:normalViewPr>
  <p:slideViewPr>
    <p:cSldViewPr snapToGrid="0">
      <p:cViewPr varScale="1">
        <p:scale>
          <a:sx n="64" d="100"/>
          <a:sy n="64" d="100"/>
        </p:scale>
        <p:origin x="180" y="72"/>
      </p:cViewPr>
      <p:guideLst/>
    </p:cSldViewPr>
  </p:slideViewPr>
  <p:outlineViewPr>
    <p:cViewPr>
      <p:scale>
        <a:sx n="33" d="100"/>
        <a:sy n="33" d="100"/>
      </p:scale>
      <p:origin x="0" y="-21168"/>
    </p:cViewPr>
  </p:outlineViewPr>
  <p:notesTextViewPr>
    <p:cViewPr>
      <p:scale>
        <a:sx n="1" d="1"/>
        <a:sy n="1" d="1"/>
      </p:scale>
      <p:origin x="0" y="0"/>
    </p:cViewPr>
  </p:notesTextViewPr>
  <p:sorterViewPr>
    <p:cViewPr>
      <p:scale>
        <a:sx n="62" d="100"/>
        <a:sy n="62"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61"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l-GR"/>
          </a:p>
        </p:txBody>
      </p:sp>
      <p:sp>
        <p:nvSpPr>
          <p:cNvPr id="3" name="Θέση ημερομηνίας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B6268B1-BF92-4DF2-A7C7-A6A44C14264E}" type="datetimeFigureOut">
              <a:rPr lang="el-GR" smtClean="0"/>
              <a:t>29/12/2018</a:t>
            </a:fld>
            <a:endParaRPr lang="el-GR"/>
          </a:p>
        </p:txBody>
      </p:sp>
      <p:sp>
        <p:nvSpPr>
          <p:cNvPr id="4" name="Θέση εικόνας διαφάνειας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l-GR"/>
          </a:p>
        </p:txBody>
      </p:sp>
      <p:sp>
        <p:nvSpPr>
          <p:cNvPr id="5" name="Θέση σημειώσεων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6" name="Θέση υποσέλιδου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l-GR"/>
          </a:p>
        </p:txBody>
      </p:sp>
      <p:sp>
        <p:nvSpPr>
          <p:cNvPr id="7" name="Θέση αριθμού διαφάνειας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A8651E6-DAD8-43F5-B543-A410DBA61A70}" type="slidenum">
              <a:rPr lang="el-GR" smtClean="0"/>
              <a:t>‹#›</a:t>
            </a:fld>
            <a:endParaRPr lang="el-GR"/>
          </a:p>
        </p:txBody>
      </p:sp>
    </p:spTree>
    <p:extLst>
      <p:ext uri="{BB962C8B-B14F-4D97-AF65-F5344CB8AC3E}">
        <p14:creationId xmlns:p14="http://schemas.microsoft.com/office/powerpoint/2010/main" val="40575691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EA8651E6-DAD8-43F5-B543-A410DBA61A70}" type="slidenum">
              <a:rPr lang="el-GR" smtClean="0"/>
              <a:t>10</a:t>
            </a:fld>
            <a:endParaRPr lang="el-GR"/>
          </a:p>
        </p:txBody>
      </p:sp>
    </p:spTree>
    <p:extLst>
      <p:ext uri="{BB962C8B-B14F-4D97-AF65-F5344CB8AC3E}">
        <p14:creationId xmlns:p14="http://schemas.microsoft.com/office/powerpoint/2010/main" val="33876221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EA8651E6-DAD8-43F5-B543-A410DBA61A70}" type="slidenum">
              <a:rPr lang="el-GR" smtClean="0"/>
              <a:t>12</a:t>
            </a:fld>
            <a:endParaRPr lang="el-GR"/>
          </a:p>
        </p:txBody>
      </p:sp>
    </p:spTree>
    <p:extLst>
      <p:ext uri="{BB962C8B-B14F-4D97-AF65-F5344CB8AC3E}">
        <p14:creationId xmlns:p14="http://schemas.microsoft.com/office/powerpoint/2010/main" val="26321295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p:spPr>
        <p:txBody>
          <a:bodyPr/>
          <a:lstStyle>
            <a:lvl1pPr>
              <a:defRPr sz="1400">
                <a:solidFill>
                  <a:schemeClr val="tx1"/>
                </a:solidFill>
                <a:latin typeface="Arial Black" panose="020B0A04020102020204" pitchFamily="34" charset="0"/>
                <a:cs typeface="Angsana New" pitchFamily="18" charset="-34"/>
              </a:defRPr>
            </a:lvl1pPr>
            <a:lvl2pPr marL="742950" indent="-285750">
              <a:defRPr sz="1400">
                <a:solidFill>
                  <a:schemeClr val="tx1"/>
                </a:solidFill>
                <a:latin typeface="Arial Black" panose="020B0A04020102020204" pitchFamily="34" charset="0"/>
                <a:cs typeface="Angsana New" pitchFamily="18" charset="-34"/>
              </a:defRPr>
            </a:lvl2pPr>
            <a:lvl3pPr marL="1143000" indent="-228600">
              <a:defRPr sz="1400">
                <a:solidFill>
                  <a:schemeClr val="tx1"/>
                </a:solidFill>
                <a:latin typeface="Arial Black" panose="020B0A04020102020204" pitchFamily="34" charset="0"/>
                <a:cs typeface="Angsana New" pitchFamily="18" charset="-34"/>
              </a:defRPr>
            </a:lvl3pPr>
            <a:lvl4pPr marL="1600200" indent="-228600">
              <a:defRPr sz="1400">
                <a:solidFill>
                  <a:schemeClr val="tx1"/>
                </a:solidFill>
                <a:latin typeface="Arial Black" panose="020B0A04020102020204" pitchFamily="34" charset="0"/>
                <a:cs typeface="Angsana New" pitchFamily="18" charset="-34"/>
              </a:defRPr>
            </a:lvl4pPr>
            <a:lvl5pPr marL="2057400" indent="-228600">
              <a:defRPr sz="1400">
                <a:solidFill>
                  <a:schemeClr val="tx1"/>
                </a:solidFill>
                <a:latin typeface="Arial Black" panose="020B0A04020102020204" pitchFamily="34" charset="0"/>
                <a:cs typeface="Angsana New" pitchFamily="18" charset="-34"/>
              </a:defRPr>
            </a:lvl5pPr>
            <a:lvl6pPr marL="2514600" indent="-228600" eaLnBrk="0" fontAlgn="base" hangingPunct="0">
              <a:spcBef>
                <a:spcPct val="0"/>
              </a:spcBef>
              <a:spcAft>
                <a:spcPct val="0"/>
              </a:spcAft>
              <a:defRPr sz="1400">
                <a:solidFill>
                  <a:schemeClr val="tx1"/>
                </a:solidFill>
                <a:latin typeface="Arial Black" panose="020B0A04020102020204" pitchFamily="34" charset="0"/>
                <a:cs typeface="Angsana New" pitchFamily="18" charset="-34"/>
              </a:defRPr>
            </a:lvl6pPr>
            <a:lvl7pPr marL="2971800" indent="-228600" eaLnBrk="0" fontAlgn="base" hangingPunct="0">
              <a:spcBef>
                <a:spcPct val="0"/>
              </a:spcBef>
              <a:spcAft>
                <a:spcPct val="0"/>
              </a:spcAft>
              <a:defRPr sz="1400">
                <a:solidFill>
                  <a:schemeClr val="tx1"/>
                </a:solidFill>
                <a:latin typeface="Arial Black" panose="020B0A04020102020204" pitchFamily="34" charset="0"/>
                <a:cs typeface="Angsana New" pitchFamily="18" charset="-34"/>
              </a:defRPr>
            </a:lvl7pPr>
            <a:lvl8pPr marL="3429000" indent="-228600" eaLnBrk="0" fontAlgn="base" hangingPunct="0">
              <a:spcBef>
                <a:spcPct val="0"/>
              </a:spcBef>
              <a:spcAft>
                <a:spcPct val="0"/>
              </a:spcAft>
              <a:defRPr sz="1400">
                <a:solidFill>
                  <a:schemeClr val="tx1"/>
                </a:solidFill>
                <a:latin typeface="Arial Black" panose="020B0A04020102020204" pitchFamily="34" charset="0"/>
                <a:cs typeface="Angsana New" pitchFamily="18" charset="-34"/>
              </a:defRPr>
            </a:lvl8pPr>
            <a:lvl9pPr marL="3886200" indent="-228600" eaLnBrk="0" fontAlgn="base" hangingPunct="0">
              <a:spcBef>
                <a:spcPct val="0"/>
              </a:spcBef>
              <a:spcAft>
                <a:spcPct val="0"/>
              </a:spcAft>
              <a:defRPr sz="1400">
                <a:solidFill>
                  <a:schemeClr val="tx1"/>
                </a:solidFill>
                <a:latin typeface="Arial Black" panose="020B0A04020102020204" pitchFamily="34" charset="0"/>
                <a:cs typeface="Angsana New" pitchFamily="18" charset="-34"/>
              </a:defRPr>
            </a:lvl9pPr>
          </a:lstStyle>
          <a:p>
            <a:fld id="{417B76C0-2B4B-46AE-A572-DA39D2486082}" type="slidenum">
              <a:rPr lang="en-US" altLang="el-GR" sz="1200" smtClean="0">
                <a:latin typeface="Arial" panose="020B0604020202020204" pitchFamily="34" charset="0"/>
              </a:rPr>
              <a:pPr/>
              <a:t>33</a:t>
            </a:fld>
            <a:endParaRPr lang="th-TH" altLang="el-GR" sz="1200" smtClean="0">
              <a:latin typeface="Arial" panose="020B0604020202020204" pitchFamily="34" charset="0"/>
            </a:endParaRPr>
          </a:p>
        </p:txBody>
      </p:sp>
      <p:sp>
        <p:nvSpPr>
          <p:cNvPr id="21507" name="Rectangle 2"/>
          <p:cNvSpPr>
            <a:spLocks noGrp="1" noRot="1" noChangeAspect="1" noChangeArrowheads="1" noTextEdit="1"/>
          </p:cNvSpPr>
          <p:nvPr>
            <p:ph type="sldImg"/>
          </p:nvPr>
        </p:nvSpPr>
        <p:spPr>
          <a:ln/>
        </p:spPr>
      </p:sp>
      <p:sp>
        <p:nvSpPr>
          <p:cNvPr id="21508" name="Rectangle 3"/>
          <p:cNvSpPr>
            <a:spLocks noGrp="1" noChangeArrowheads="1"/>
          </p:cNvSpPr>
          <p:nvPr>
            <p:ph type="body" idx="1"/>
          </p:nvPr>
        </p:nvSpPr>
        <p:spPr>
          <a:xfrm>
            <a:off x="914400" y="4343400"/>
            <a:ext cx="5029200" cy="4114800"/>
          </a:xfrm>
          <a:noFill/>
        </p:spPr>
        <p:txBody>
          <a:bodyPr/>
          <a:lstStyle/>
          <a:p>
            <a:pPr eaLnBrk="1" hangingPunct="1"/>
            <a:endParaRPr lang="el-GR" altLang="el-GR" smtClean="0"/>
          </a:p>
        </p:txBody>
      </p:sp>
    </p:spTree>
    <p:extLst>
      <p:ext uri="{BB962C8B-B14F-4D97-AF65-F5344CB8AC3E}">
        <p14:creationId xmlns:p14="http://schemas.microsoft.com/office/powerpoint/2010/main" val="3901949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Διαφάνεια τίτλου">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l-GR" smtClean="0"/>
              <a:t>Στυλ κύριου τίτλου</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l-GR" smtClean="0"/>
              <a:t>Στυλ κύριου υπότιτλου</a:t>
            </a:r>
            <a:endParaRPr lang="en-US" dirty="0"/>
          </a:p>
        </p:txBody>
      </p:sp>
      <p:sp>
        <p:nvSpPr>
          <p:cNvPr id="4" name="Date Placeholder 3"/>
          <p:cNvSpPr>
            <a:spLocks noGrp="1"/>
          </p:cNvSpPr>
          <p:nvPr>
            <p:ph type="dt" sz="half" idx="10"/>
          </p:nvPr>
        </p:nvSpPr>
        <p:spPr/>
        <p:txBody>
          <a:bodyPr/>
          <a:lstStyle/>
          <a:p>
            <a:fld id="{7E6DCBE4-8BE6-4780-8DA8-843DBECE5B37}" type="datetimeFigureOut">
              <a:rPr lang="el-GR" smtClean="0">
                <a:solidFill>
                  <a:prstClr val="black">
                    <a:tint val="75000"/>
                  </a:prstClr>
                </a:solidFill>
              </a:rPr>
              <a:pPr/>
              <a:t>29/12/2018</a:t>
            </a:fld>
            <a:endParaRPr lang="el-GR">
              <a:solidFill>
                <a:prstClr val="black">
                  <a:tint val="75000"/>
                </a:prstClr>
              </a:solidFill>
            </a:endParaRPr>
          </a:p>
        </p:txBody>
      </p:sp>
      <p:sp>
        <p:nvSpPr>
          <p:cNvPr id="5" name="Footer Placeholder 4"/>
          <p:cNvSpPr>
            <a:spLocks noGrp="1"/>
          </p:cNvSpPr>
          <p:nvPr>
            <p:ph type="ftr" sz="quarter" idx="11"/>
          </p:nvPr>
        </p:nvSpPr>
        <p:spPr/>
        <p:txBody>
          <a:bodyPr/>
          <a:lstStyle/>
          <a:p>
            <a:endParaRPr lang="el-GR">
              <a:solidFill>
                <a:prstClr val="black">
                  <a:tint val="75000"/>
                </a:prstClr>
              </a:solidFill>
            </a:endParaRPr>
          </a:p>
        </p:txBody>
      </p:sp>
      <p:sp>
        <p:nvSpPr>
          <p:cNvPr id="6" name="Slide Number Placeholder 5"/>
          <p:cNvSpPr>
            <a:spLocks noGrp="1"/>
          </p:cNvSpPr>
          <p:nvPr>
            <p:ph type="sldNum" sz="quarter" idx="12"/>
          </p:nvPr>
        </p:nvSpPr>
        <p:spPr/>
        <p:txBody>
          <a:bodyPr/>
          <a:lstStyle/>
          <a:p>
            <a:fld id="{8B0BD960-45E2-49DA-9B1E-F09018DCA3BE}" type="slidenum">
              <a:rPr lang="el-GR" smtClean="0">
                <a:solidFill>
                  <a:prstClr val="black">
                    <a:tint val="75000"/>
                  </a:prstClr>
                </a:solidFill>
              </a:rPr>
              <a:pPr/>
              <a:t>‹#›</a:t>
            </a:fld>
            <a:endParaRPr lang="el-GR">
              <a:solidFill>
                <a:prstClr val="black">
                  <a:tint val="75000"/>
                </a:prstClr>
              </a:solidFill>
            </a:endParaRPr>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139520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Στυλ κύριου τίτλου</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Date Placeholder 3"/>
          <p:cNvSpPr>
            <a:spLocks noGrp="1"/>
          </p:cNvSpPr>
          <p:nvPr>
            <p:ph type="dt" sz="half" idx="10"/>
          </p:nvPr>
        </p:nvSpPr>
        <p:spPr/>
        <p:txBody>
          <a:bodyPr/>
          <a:lstStyle/>
          <a:p>
            <a:fld id="{7E6DCBE4-8BE6-4780-8DA8-843DBECE5B37}" type="datetimeFigureOut">
              <a:rPr lang="el-GR" smtClean="0">
                <a:solidFill>
                  <a:prstClr val="black">
                    <a:tint val="75000"/>
                  </a:prstClr>
                </a:solidFill>
              </a:rPr>
              <a:pPr/>
              <a:t>29/12/2018</a:t>
            </a:fld>
            <a:endParaRPr lang="el-GR">
              <a:solidFill>
                <a:prstClr val="black">
                  <a:tint val="75000"/>
                </a:prstClr>
              </a:solidFill>
            </a:endParaRPr>
          </a:p>
        </p:txBody>
      </p:sp>
      <p:sp>
        <p:nvSpPr>
          <p:cNvPr id="5" name="Footer Placeholder 4"/>
          <p:cNvSpPr>
            <a:spLocks noGrp="1"/>
          </p:cNvSpPr>
          <p:nvPr>
            <p:ph type="ftr" sz="quarter" idx="11"/>
          </p:nvPr>
        </p:nvSpPr>
        <p:spPr/>
        <p:txBody>
          <a:bodyPr/>
          <a:lstStyle/>
          <a:p>
            <a:endParaRPr lang="el-GR">
              <a:solidFill>
                <a:prstClr val="black">
                  <a:tint val="75000"/>
                </a:prstClr>
              </a:solidFill>
            </a:endParaRPr>
          </a:p>
        </p:txBody>
      </p:sp>
      <p:sp>
        <p:nvSpPr>
          <p:cNvPr id="6" name="Slide Number Placeholder 5"/>
          <p:cNvSpPr>
            <a:spLocks noGrp="1"/>
          </p:cNvSpPr>
          <p:nvPr>
            <p:ph type="sldNum" sz="quarter" idx="12"/>
          </p:nvPr>
        </p:nvSpPr>
        <p:spPr/>
        <p:txBody>
          <a:bodyPr/>
          <a:lstStyle/>
          <a:p>
            <a:fld id="{8B0BD960-45E2-49DA-9B1E-F09018DCA3BE}"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13527093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Κατακόρυφος τίτλος και Κείμενο">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l-GR" smtClean="0"/>
              <a:t>Στυλ κύριου τίτλου</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Date Placeholder 3"/>
          <p:cNvSpPr>
            <a:spLocks noGrp="1"/>
          </p:cNvSpPr>
          <p:nvPr>
            <p:ph type="dt" sz="half" idx="10"/>
          </p:nvPr>
        </p:nvSpPr>
        <p:spPr/>
        <p:txBody>
          <a:bodyPr/>
          <a:lstStyle/>
          <a:p>
            <a:fld id="{7E6DCBE4-8BE6-4780-8DA8-843DBECE5B37}" type="datetimeFigureOut">
              <a:rPr lang="el-GR" smtClean="0">
                <a:solidFill>
                  <a:prstClr val="black">
                    <a:tint val="75000"/>
                  </a:prstClr>
                </a:solidFill>
              </a:rPr>
              <a:pPr/>
              <a:t>29/12/2018</a:t>
            </a:fld>
            <a:endParaRPr lang="el-GR">
              <a:solidFill>
                <a:prstClr val="black">
                  <a:tint val="75000"/>
                </a:prstClr>
              </a:solidFill>
            </a:endParaRPr>
          </a:p>
        </p:txBody>
      </p:sp>
      <p:sp>
        <p:nvSpPr>
          <p:cNvPr id="5" name="Footer Placeholder 4"/>
          <p:cNvSpPr>
            <a:spLocks noGrp="1"/>
          </p:cNvSpPr>
          <p:nvPr>
            <p:ph type="ftr" sz="quarter" idx="11"/>
          </p:nvPr>
        </p:nvSpPr>
        <p:spPr/>
        <p:txBody>
          <a:bodyPr/>
          <a:lstStyle/>
          <a:p>
            <a:endParaRPr lang="el-GR">
              <a:solidFill>
                <a:prstClr val="black">
                  <a:tint val="75000"/>
                </a:prstClr>
              </a:solidFill>
            </a:endParaRPr>
          </a:p>
        </p:txBody>
      </p:sp>
      <p:sp>
        <p:nvSpPr>
          <p:cNvPr id="6" name="Slide Number Placeholder 5"/>
          <p:cNvSpPr>
            <a:spLocks noGrp="1"/>
          </p:cNvSpPr>
          <p:nvPr>
            <p:ph type="sldNum" sz="quarter" idx="12"/>
          </p:nvPr>
        </p:nvSpPr>
        <p:spPr/>
        <p:txBody>
          <a:bodyPr/>
          <a:lstStyle/>
          <a:p>
            <a:fld id="{8B0BD960-45E2-49DA-9B1E-F09018DCA3BE}"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31239099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Διαφάνεια τίτλου">
    <p:spTree>
      <p:nvGrpSpPr>
        <p:cNvPr id="1" name=""/>
        <p:cNvGrpSpPr/>
        <p:nvPr/>
      </p:nvGrpSpPr>
      <p:grpSpPr>
        <a:xfrm>
          <a:off x="0" y="0"/>
          <a:ext cx="0" cy="0"/>
          <a:chOff x="0" y="0"/>
          <a:chExt cx="0" cy="0"/>
        </a:xfrm>
      </p:grpSpPr>
      <p:sp>
        <p:nvSpPr>
          <p:cNvPr id="4" name="Rectangle 6"/>
          <p:cNvSpPr/>
          <p:nvPr/>
        </p:nvSpPr>
        <p:spPr>
          <a:xfrm>
            <a:off x="4234" y="6400800"/>
            <a:ext cx="12187767"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Rectangle 7"/>
          <p:cNvSpPr/>
          <p:nvPr/>
        </p:nvSpPr>
        <p:spPr>
          <a:xfrm>
            <a:off x="1" y="6334125"/>
            <a:ext cx="12189884" cy="6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6" name="Straight Connector 8"/>
          <p:cNvCxnSpPr/>
          <p:nvPr/>
        </p:nvCxnSpPr>
        <p:spPr>
          <a:xfrm>
            <a:off x="1208618" y="4343400"/>
            <a:ext cx="9874249"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ctrTitle"/>
          </p:nvPr>
        </p:nvSpPr>
        <p:spPr>
          <a:xfrm>
            <a:off x="1097280" y="758952"/>
            <a:ext cx="10058400" cy="3566160"/>
          </a:xfrm>
        </p:spPr>
        <p:txBody>
          <a:bodyPr/>
          <a:lstStyle>
            <a:lvl1pPr algn="l">
              <a:lnSpc>
                <a:spcPct val="85000"/>
              </a:lnSpc>
              <a:defRPr sz="8000" spc="-50" baseline="0">
                <a:solidFill>
                  <a:schemeClr val="tx1">
                    <a:lumMod val="85000"/>
                    <a:lumOff val="15000"/>
                  </a:schemeClr>
                </a:solidFill>
              </a:defRPr>
            </a:lvl1pPr>
          </a:lstStyle>
          <a:p>
            <a:r>
              <a:rPr lang="el-GR" smtClean="0"/>
              <a:t>Στυλ κύριου τίτλου</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l-GR" smtClean="0"/>
              <a:t>Στυλ κύριου υπότιτλου</a:t>
            </a:r>
            <a:endParaRPr lang="en-US" dirty="0"/>
          </a:p>
        </p:txBody>
      </p:sp>
      <p:sp>
        <p:nvSpPr>
          <p:cNvPr id="7" name="Date Placeholder 3"/>
          <p:cNvSpPr>
            <a:spLocks noGrp="1"/>
          </p:cNvSpPr>
          <p:nvPr>
            <p:ph type="dt" sz="half" idx="10"/>
          </p:nvPr>
        </p:nvSpPr>
        <p:spPr/>
        <p:txBody>
          <a:bodyPr/>
          <a:lstStyle>
            <a:lvl1pPr>
              <a:defRPr/>
            </a:lvl1pPr>
          </a:lstStyle>
          <a:p>
            <a:pPr>
              <a:defRPr/>
            </a:pPr>
            <a:endParaRPr lang="el-GR"/>
          </a:p>
        </p:txBody>
      </p:sp>
      <p:sp>
        <p:nvSpPr>
          <p:cNvPr id="8" name="Footer Placeholder 4"/>
          <p:cNvSpPr>
            <a:spLocks noGrp="1"/>
          </p:cNvSpPr>
          <p:nvPr>
            <p:ph type="ftr" sz="quarter" idx="11"/>
          </p:nvPr>
        </p:nvSpPr>
        <p:spPr/>
        <p:txBody>
          <a:bodyPr/>
          <a:lstStyle>
            <a:lvl1pPr>
              <a:defRPr/>
            </a:lvl1pPr>
          </a:lstStyle>
          <a:p>
            <a:pPr>
              <a:defRPr/>
            </a:pPr>
            <a:endParaRPr lang="el-GR"/>
          </a:p>
        </p:txBody>
      </p:sp>
      <p:sp>
        <p:nvSpPr>
          <p:cNvPr id="9" name="Slide Number Placeholder 5"/>
          <p:cNvSpPr>
            <a:spLocks noGrp="1"/>
          </p:cNvSpPr>
          <p:nvPr>
            <p:ph type="sldNum" sz="quarter" idx="12"/>
          </p:nvPr>
        </p:nvSpPr>
        <p:spPr/>
        <p:txBody>
          <a:bodyPr/>
          <a:lstStyle>
            <a:lvl1pPr>
              <a:defRPr/>
            </a:lvl1pPr>
          </a:lstStyle>
          <a:p>
            <a:pPr>
              <a:defRPr/>
            </a:pPr>
            <a:fld id="{958C8230-9BB1-4341-8E2D-F06D43F099D7}" type="slidenum">
              <a:rPr lang="el-GR" altLang="el-GR"/>
              <a:pPr>
                <a:defRPr/>
              </a:pPr>
              <a:t>‹#›</a:t>
            </a:fld>
            <a:endParaRPr lang="el-GR" altLang="el-GR"/>
          </a:p>
        </p:txBody>
      </p:sp>
    </p:spTree>
    <p:extLst>
      <p:ext uri="{BB962C8B-B14F-4D97-AF65-F5344CB8AC3E}">
        <p14:creationId xmlns:p14="http://schemas.microsoft.com/office/powerpoint/2010/main" val="8298862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Στυλ κύριου τίτλου</a:t>
            </a:r>
            <a:endParaRPr lang="en-US" dirty="0"/>
          </a:p>
        </p:txBody>
      </p:sp>
      <p:sp>
        <p:nvSpPr>
          <p:cNvPr id="3" name="Content Placeholder 2"/>
          <p:cNvSpPr>
            <a:spLocks noGrp="1"/>
          </p:cNvSpPr>
          <p:nvPr>
            <p:ph idx="1"/>
          </p:nvPr>
        </p:nvSpPr>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Date Placeholder 3"/>
          <p:cNvSpPr>
            <a:spLocks noGrp="1"/>
          </p:cNvSpPr>
          <p:nvPr>
            <p:ph type="dt" sz="half" idx="10"/>
          </p:nvPr>
        </p:nvSpPr>
        <p:spPr/>
        <p:txBody>
          <a:bodyPr/>
          <a:lstStyle>
            <a:lvl1pPr>
              <a:defRPr/>
            </a:lvl1pPr>
          </a:lstStyle>
          <a:p>
            <a:pPr>
              <a:defRPr/>
            </a:pPr>
            <a:endParaRPr lang="el-GR"/>
          </a:p>
        </p:txBody>
      </p:sp>
      <p:sp>
        <p:nvSpPr>
          <p:cNvPr id="5" name="Footer Placeholder 4"/>
          <p:cNvSpPr>
            <a:spLocks noGrp="1"/>
          </p:cNvSpPr>
          <p:nvPr>
            <p:ph type="ftr" sz="quarter" idx="11"/>
          </p:nvPr>
        </p:nvSpPr>
        <p:spPr/>
        <p:txBody>
          <a:bodyPr/>
          <a:lstStyle>
            <a:lvl1pPr>
              <a:defRPr/>
            </a:lvl1pPr>
          </a:lstStyle>
          <a:p>
            <a:pPr>
              <a:defRPr/>
            </a:pPr>
            <a:endParaRPr lang="el-GR"/>
          </a:p>
        </p:txBody>
      </p:sp>
      <p:sp>
        <p:nvSpPr>
          <p:cNvPr id="6" name="Slide Number Placeholder 5"/>
          <p:cNvSpPr>
            <a:spLocks noGrp="1"/>
          </p:cNvSpPr>
          <p:nvPr>
            <p:ph type="sldNum" sz="quarter" idx="12"/>
          </p:nvPr>
        </p:nvSpPr>
        <p:spPr/>
        <p:txBody>
          <a:bodyPr/>
          <a:lstStyle>
            <a:lvl1pPr>
              <a:defRPr/>
            </a:lvl1pPr>
          </a:lstStyle>
          <a:p>
            <a:pPr>
              <a:defRPr/>
            </a:pPr>
            <a:fld id="{AB1AA089-EFE2-446A-B875-754F75FB4E9D}" type="slidenum">
              <a:rPr lang="el-GR" altLang="el-GR"/>
              <a:pPr>
                <a:defRPr/>
              </a:pPr>
              <a:t>‹#›</a:t>
            </a:fld>
            <a:endParaRPr lang="el-GR" altLang="el-GR"/>
          </a:p>
        </p:txBody>
      </p:sp>
    </p:spTree>
    <p:extLst>
      <p:ext uri="{BB962C8B-B14F-4D97-AF65-F5344CB8AC3E}">
        <p14:creationId xmlns:p14="http://schemas.microsoft.com/office/powerpoint/2010/main" val="6847429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Κεφαλίδα ενότητας">
    <p:spTree>
      <p:nvGrpSpPr>
        <p:cNvPr id="1" name=""/>
        <p:cNvGrpSpPr/>
        <p:nvPr/>
      </p:nvGrpSpPr>
      <p:grpSpPr>
        <a:xfrm>
          <a:off x="0" y="0"/>
          <a:ext cx="0" cy="0"/>
          <a:chOff x="0" y="0"/>
          <a:chExt cx="0" cy="0"/>
        </a:xfrm>
      </p:grpSpPr>
      <p:sp>
        <p:nvSpPr>
          <p:cNvPr id="4" name="Rectangle 6"/>
          <p:cNvSpPr/>
          <p:nvPr/>
        </p:nvSpPr>
        <p:spPr>
          <a:xfrm>
            <a:off x="4234" y="6400800"/>
            <a:ext cx="12187767"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Rectangle 7"/>
          <p:cNvSpPr/>
          <p:nvPr/>
        </p:nvSpPr>
        <p:spPr>
          <a:xfrm>
            <a:off x="1" y="6334125"/>
            <a:ext cx="12189884" cy="6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6" name="Straight Connector 8"/>
          <p:cNvCxnSpPr/>
          <p:nvPr/>
        </p:nvCxnSpPr>
        <p:spPr>
          <a:xfrm>
            <a:off x="1208618" y="4343400"/>
            <a:ext cx="9874249"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1097280" y="758952"/>
            <a:ext cx="10058400" cy="3566160"/>
          </a:xfrm>
        </p:spPr>
        <p:txBody>
          <a:bodyPr anchorCtr="0"/>
          <a:lstStyle>
            <a:lvl1pPr>
              <a:lnSpc>
                <a:spcPct val="85000"/>
              </a:lnSpc>
              <a:defRPr sz="8000" b="0">
                <a:solidFill>
                  <a:schemeClr val="tx1">
                    <a:lumMod val="85000"/>
                    <a:lumOff val="15000"/>
                  </a:schemeClr>
                </a:solidFill>
              </a:defRPr>
            </a:lvl1pPr>
          </a:lstStyle>
          <a:p>
            <a:r>
              <a:rPr lang="el-GR" smtClean="0"/>
              <a:t>Στυλ κύριου τίτλου</a:t>
            </a:r>
            <a:endParaRPr lang="en-US" dirty="0"/>
          </a:p>
        </p:txBody>
      </p:sp>
      <p:sp>
        <p:nvSpPr>
          <p:cNvPr id="3" name="Text Placeholder 2"/>
          <p:cNvSpPr>
            <a:spLocks noGrp="1"/>
          </p:cNvSpPr>
          <p:nvPr>
            <p:ph type="body" idx="1"/>
          </p:nvPr>
        </p:nvSpPr>
        <p:spPr>
          <a:xfrm>
            <a:off x="1097280" y="4453128"/>
            <a:ext cx="10058400" cy="1143000"/>
          </a:xfrm>
        </p:spPr>
        <p:txBody>
          <a:bodyPr lIns="91440" rIns="9144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Στυλ υποδείγματος κειμένου</a:t>
            </a:r>
          </a:p>
        </p:txBody>
      </p:sp>
      <p:sp>
        <p:nvSpPr>
          <p:cNvPr id="7" name="Date Placeholder 3"/>
          <p:cNvSpPr>
            <a:spLocks noGrp="1"/>
          </p:cNvSpPr>
          <p:nvPr>
            <p:ph type="dt" sz="half" idx="10"/>
          </p:nvPr>
        </p:nvSpPr>
        <p:spPr/>
        <p:txBody>
          <a:bodyPr/>
          <a:lstStyle>
            <a:lvl1pPr>
              <a:defRPr/>
            </a:lvl1pPr>
          </a:lstStyle>
          <a:p>
            <a:pPr>
              <a:defRPr/>
            </a:pPr>
            <a:endParaRPr lang="el-GR"/>
          </a:p>
        </p:txBody>
      </p:sp>
      <p:sp>
        <p:nvSpPr>
          <p:cNvPr id="8" name="Footer Placeholder 4"/>
          <p:cNvSpPr>
            <a:spLocks noGrp="1"/>
          </p:cNvSpPr>
          <p:nvPr>
            <p:ph type="ftr" sz="quarter" idx="11"/>
          </p:nvPr>
        </p:nvSpPr>
        <p:spPr/>
        <p:txBody>
          <a:bodyPr/>
          <a:lstStyle>
            <a:lvl1pPr>
              <a:defRPr/>
            </a:lvl1pPr>
          </a:lstStyle>
          <a:p>
            <a:pPr>
              <a:defRPr/>
            </a:pPr>
            <a:endParaRPr lang="el-GR"/>
          </a:p>
        </p:txBody>
      </p:sp>
      <p:sp>
        <p:nvSpPr>
          <p:cNvPr id="9" name="Slide Number Placeholder 5"/>
          <p:cNvSpPr>
            <a:spLocks noGrp="1"/>
          </p:cNvSpPr>
          <p:nvPr>
            <p:ph type="sldNum" sz="quarter" idx="12"/>
          </p:nvPr>
        </p:nvSpPr>
        <p:spPr/>
        <p:txBody>
          <a:bodyPr/>
          <a:lstStyle>
            <a:lvl1pPr>
              <a:defRPr/>
            </a:lvl1pPr>
          </a:lstStyle>
          <a:p>
            <a:pPr>
              <a:defRPr/>
            </a:pPr>
            <a:fld id="{2C07460A-9CB1-4B30-955E-040B19FC3A20}" type="slidenum">
              <a:rPr lang="el-GR" altLang="el-GR"/>
              <a:pPr>
                <a:defRPr/>
              </a:pPr>
              <a:t>‹#›</a:t>
            </a:fld>
            <a:endParaRPr lang="el-GR" altLang="el-GR"/>
          </a:p>
        </p:txBody>
      </p:sp>
    </p:spTree>
    <p:extLst>
      <p:ext uri="{BB962C8B-B14F-4D97-AF65-F5344CB8AC3E}">
        <p14:creationId xmlns:p14="http://schemas.microsoft.com/office/powerpoint/2010/main" val="38901899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5"/>
            <a:ext cx="10058400" cy="1450757"/>
          </a:xfrm>
        </p:spPr>
        <p:txBody>
          <a:bodyPr/>
          <a:lstStyle/>
          <a:p>
            <a:r>
              <a:rPr lang="el-GR" smtClean="0"/>
              <a:t>Στυλ κύριου τίτλου</a:t>
            </a:r>
            <a:endParaRPr lang="en-US" dirty="0"/>
          </a:p>
        </p:txBody>
      </p:sp>
      <p:sp>
        <p:nvSpPr>
          <p:cNvPr id="3" name="Content Placeholder 2"/>
          <p:cNvSpPr>
            <a:spLocks noGrp="1"/>
          </p:cNvSpPr>
          <p:nvPr>
            <p:ph sz="half" idx="1"/>
          </p:nvPr>
        </p:nvSpPr>
        <p:spPr>
          <a:xfrm>
            <a:off x="1097280" y="1845734"/>
            <a:ext cx="4937760" cy="4023360"/>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Content Placeholder 3"/>
          <p:cNvSpPr>
            <a:spLocks noGrp="1"/>
          </p:cNvSpPr>
          <p:nvPr>
            <p:ph sz="half" idx="2"/>
          </p:nvPr>
        </p:nvSpPr>
        <p:spPr>
          <a:xfrm>
            <a:off x="6217920" y="1845737"/>
            <a:ext cx="4937760" cy="4023359"/>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5" name="Date Placeholder 3"/>
          <p:cNvSpPr>
            <a:spLocks noGrp="1"/>
          </p:cNvSpPr>
          <p:nvPr>
            <p:ph type="dt" sz="half" idx="10"/>
          </p:nvPr>
        </p:nvSpPr>
        <p:spPr/>
        <p:txBody>
          <a:bodyPr/>
          <a:lstStyle>
            <a:lvl1pPr>
              <a:defRPr/>
            </a:lvl1pPr>
          </a:lstStyle>
          <a:p>
            <a:pPr>
              <a:defRPr/>
            </a:pPr>
            <a:endParaRPr lang="el-GR"/>
          </a:p>
        </p:txBody>
      </p:sp>
      <p:sp>
        <p:nvSpPr>
          <p:cNvPr id="6" name="Footer Placeholder 4"/>
          <p:cNvSpPr>
            <a:spLocks noGrp="1"/>
          </p:cNvSpPr>
          <p:nvPr>
            <p:ph type="ftr" sz="quarter" idx="11"/>
          </p:nvPr>
        </p:nvSpPr>
        <p:spPr/>
        <p:txBody>
          <a:bodyPr/>
          <a:lstStyle>
            <a:lvl1pPr>
              <a:defRPr/>
            </a:lvl1pPr>
          </a:lstStyle>
          <a:p>
            <a:pPr>
              <a:defRPr/>
            </a:pPr>
            <a:endParaRPr lang="el-GR"/>
          </a:p>
        </p:txBody>
      </p:sp>
      <p:sp>
        <p:nvSpPr>
          <p:cNvPr id="7" name="Slide Number Placeholder 5"/>
          <p:cNvSpPr>
            <a:spLocks noGrp="1"/>
          </p:cNvSpPr>
          <p:nvPr>
            <p:ph type="sldNum" sz="quarter" idx="12"/>
          </p:nvPr>
        </p:nvSpPr>
        <p:spPr/>
        <p:txBody>
          <a:bodyPr/>
          <a:lstStyle>
            <a:lvl1pPr>
              <a:defRPr/>
            </a:lvl1pPr>
          </a:lstStyle>
          <a:p>
            <a:pPr>
              <a:defRPr/>
            </a:pPr>
            <a:fld id="{BA6893F2-0817-4640-9ECC-7FACB29939CA}" type="slidenum">
              <a:rPr lang="el-GR" altLang="el-GR"/>
              <a:pPr>
                <a:defRPr/>
              </a:pPr>
              <a:t>‹#›</a:t>
            </a:fld>
            <a:endParaRPr lang="el-GR" altLang="el-GR"/>
          </a:p>
        </p:txBody>
      </p:sp>
    </p:spTree>
    <p:extLst>
      <p:ext uri="{BB962C8B-B14F-4D97-AF65-F5344CB8AC3E}">
        <p14:creationId xmlns:p14="http://schemas.microsoft.com/office/powerpoint/2010/main" val="19268938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5"/>
            <a:ext cx="10058400" cy="1450757"/>
          </a:xfrm>
        </p:spPr>
        <p:txBody>
          <a:bodyPr/>
          <a:lstStyle/>
          <a:p>
            <a:r>
              <a:rPr lang="el-GR" smtClean="0"/>
              <a:t>Στυλ κύριου τίτλου</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4" name="Content Placeholder 3"/>
          <p:cNvSpPr>
            <a:spLocks noGrp="1"/>
          </p:cNvSpPr>
          <p:nvPr>
            <p:ph sz="half" idx="2"/>
          </p:nvPr>
        </p:nvSpPr>
        <p:spPr>
          <a:xfrm>
            <a:off x="1097280" y="2582334"/>
            <a:ext cx="4937760" cy="3286760"/>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6" name="Content Placeholder 5"/>
          <p:cNvSpPr>
            <a:spLocks noGrp="1"/>
          </p:cNvSpPr>
          <p:nvPr>
            <p:ph sz="quarter" idx="4"/>
          </p:nvPr>
        </p:nvSpPr>
        <p:spPr>
          <a:xfrm>
            <a:off x="6217920" y="2582334"/>
            <a:ext cx="4937760" cy="3286760"/>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7" name="Date Placeholder 3"/>
          <p:cNvSpPr>
            <a:spLocks noGrp="1"/>
          </p:cNvSpPr>
          <p:nvPr>
            <p:ph type="dt" sz="half" idx="10"/>
          </p:nvPr>
        </p:nvSpPr>
        <p:spPr/>
        <p:txBody>
          <a:bodyPr/>
          <a:lstStyle>
            <a:lvl1pPr>
              <a:defRPr/>
            </a:lvl1pPr>
          </a:lstStyle>
          <a:p>
            <a:pPr>
              <a:defRPr/>
            </a:pPr>
            <a:endParaRPr lang="el-GR"/>
          </a:p>
        </p:txBody>
      </p:sp>
      <p:sp>
        <p:nvSpPr>
          <p:cNvPr id="8" name="Footer Placeholder 4"/>
          <p:cNvSpPr>
            <a:spLocks noGrp="1"/>
          </p:cNvSpPr>
          <p:nvPr>
            <p:ph type="ftr" sz="quarter" idx="11"/>
          </p:nvPr>
        </p:nvSpPr>
        <p:spPr/>
        <p:txBody>
          <a:bodyPr/>
          <a:lstStyle>
            <a:lvl1pPr>
              <a:defRPr/>
            </a:lvl1pPr>
          </a:lstStyle>
          <a:p>
            <a:pPr>
              <a:defRPr/>
            </a:pPr>
            <a:endParaRPr lang="el-GR"/>
          </a:p>
        </p:txBody>
      </p:sp>
      <p:sp>
        <p:nvSpPr>
          <p:cNvPr id="9" name="Slide Number Placeholder 5"/>
          <p:cNvSpPr>
            <a:spLocks noGrp="1"/>
          </p:cNvSpPr>
          <p:nvPr>
            <p:ph type="sldNum" sz="quarter" idx="12"/>
          </p:nvPr>
        </p:nvSpPr>
        <p:spPr/>
        <p:txBody>
          <a:bodyPr/>
          <a:lstStyle>
            <a:lvl1pPr>
              <a:defRPr/>
            </a:lvl1pPr>
          </a:lstStyle>
          <a:p>
            <a:pPr>
              <a:defRPr/>
            </a:pPr>
            <a:fld id="{624C86CF-7A13-4967-AE52-5FA6D2B49AAC}" type="slidenum">
              <a:rPr lang="el-GR" altLang="el-GR"/>
              <a:pPr>
                <a:defRPr/>
              </a:pPr>
              <a:t>‹#›</a:t>
            </a:fld>
            <a:endParaRPr lang="el-GR" altLang="el-GR"/>
          </a:p>
        </p:txBody>
      </p:sp>
    </p:spTree>
    <p:extLst>
      <p:ext uri="{BB962C8B-B14F-4D97-AF65-F5344CB8AC3E}">
        <p14:creationId xmlns:p14="http://schemas.microsoft.com/office/powerpoint/2010/main" val="161119607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Στυλ κύριου τίτλου</a:t>
            </a:r>
            <a:endParaRPr lang="en-US" dirty="0"/>
          </a:p>
        </p:txBody>
      </p:sp>
      <p:sp>
        <p:nvSpPr>
          <p:cNvPr id="3" name="Date Placeholder 3"/>
          <p:cNvSpPr>
            <a:spLocks noGrp="1"/>
          </p:cNvSpPr>
          <p:nvPr>
            <p:ph type="dt" sz="half" idx="10"/>
          </p:nvPr>
        </p:nvSpPr>
        <p:spPr/>
        <p:txBody>
          <a:bodyPr/>
          <a:lstStyle>
            <a:lvl1pPr>
              <a:defRPr/>
            </a:lvl1pPr>
          </a:lstStyle>
          <a:p>
            <a:pPr>
              <a:defRPr/>
            </a:pPr>
            <a:endParaRPr lang="el-GR"/>
          </a:p>
        </p:txBody>
      </p:sp>
      <p:sp>
        <p:nvSpPr>
          <p:cNvPr id="4" name="Footer Placeholder 4"/>
          <p:cNvSpPr>
            <a:spLocks noGrp="1"/>
          </p:cNvSpPr>
          <p:nvPr>
            <p:ph type="ftr" sz="quarter" idx="11"/>
          </p:nvPr>
        </p:nvSpPr>
        <p:spPr/>
        <p:txBody>
          <a:bodyPr/>
          <a:lstStyle>
            <a:lvl1pPr>
              <a:defRPr/>
            </a:lvl1pPr>
          </a:lstStyle>
          <a:p>
            <a:pPr>
              <a:defRPr/>
            </a:pPr>
            <a:endParaRPr lang="el-GR"/>
          </a:p>
        </p:txBody>
      </p:sp>
      <p:sp>
        <p:nvSpPr>
          <p:cNvPr id="5" name="Slide Number Placeholder 5"/>
          <p:cNvSpPr>
            <a:spLocks noGrp="1"/>
          </p:cNvSpPr>
          <p:nvPr>
            <p:ph type="sldNum" sz="quarter" idx="12"/>
          </p:nvPr>
        </p:nvSpPr>
        <p:spPr/>
        <p:txBody>
          <a:bodyPr/>
          <a:lstStyle>
            <a:lvl1pPr>
              <a:defRPr/>
            </a:lvl1pPr>
          </a:lstStyle>
          <a:p>
            <a:pPr>
              <a:defRPr/>
            </a:pPr>
            <a:fld id="{879EBE6A-BE57-4DE4-AA0A-E8C82A8DDF17}" type="slidenum">
              <a:rPr lang="el-GR" altLang="el-GR"/>
              <a:pPr>
                <a:defRPr/>
              </a:pPr>
              <a:t>‹#›</a:t>
            </a:fld>
            <a:endParaRPr lang="el-GR" altLang="el-GR"/>
          </a:p>
        </p:txBody>
      </p:sp>
    </p:spTree>
    <p:extLst>
      <p:ext uri="{BB962C8B-B14F-4D97-AF65-F5344CB8AC3E}">
        <p14:creationId xmlns:p14="http://schemas.microsoft.com/office/powerpoint/2010/main" val="35592107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Κενή">
    <p:spTree>
      <p:nvGrpSpPr>
        <p:cNvPr id="1" name=""/>
        <p:cNvGrpSpPr/>
        <p:nvPr/>
      </p:nvGrpSpPr>
      <p:grpSpPr>
        <a:xfrm>
          <a:off x="0" y="0"/>
          <a:ext cx="0" cy="0"/>
          <a:chOff x="0" y="0"/>
          <a:chExt cx="0" cy="0"/>
        </a:xfrm>
      </p:grpSpPr>
      <p:sp>
        <p:nvSpPr>
          <p:cNvPr id="2" name="Rectangle 4"/>
          <p:cNvSpPr/>
          <p:nvPr/>
        </p:nvSpPr>
        <p:spPr>
          <a:xfrm>
            <a:off x="4234" y="6400800"/>
            <a:ext cx="12187767"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Rectangle 5"/>
          <p:cNvSpPr/>
          <p:nvPr/>
        </p:nvSpPr>
        <p:spPr>
          <a:xfrm>
            <a:off x="1" y="6334125"/>
            <a:ext cx="12189884" cy="6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Date Placeholder 6"/>
          <p:cNvSpPr>
            <a:spLocks noGrp="1"/>
          </p:cNvSpPr>
          <p:nvPr>
            <p:ph type="dt" sz="half" idx="10"/>
          </p:nvPr>
        </p:nvSpPr>
        <p:spPr/>
        <p:txBody>
          <a:bodyPr/>
          <a:lstStyle>
            <a:lvl1pPr>
              <a:defRPr/>
            </a:lvl1pPr>
          </a:lstStyle>
          <a:p>
            <a:pPr>
              <a:defRPr/>
            </a:pPr>
            <a:endParaRPr lang="el-GR"/>
          </a:p>
        </p:txBody>
      </p:sp>
      <p:sp>
        <p:nvSpPr>
          <p:cNvPr id="5" name="Footer Placeholder 7"/>
          <p:cNvSpPr>
            <a:spLocks noGrp="1"/>
          </p:cNvSpPr>
          <p:nvPr>
            <p:ph type="ftr" sz="quarter" idx="11"/>
          </p:nvPr>
        </p:nvSpPr>
        <p:spPr/>
        <p:txBody>
          <a:bodyPr/>
          <a:lstStyle>
            <a:lvl1pPr>
              <a:defRPr>
                <a:solidFill>
                  <a:srgbClr val="FFFFFF"/>
                </a:solidFill>
              </a:defRPr>
            </a:lvl1pPr>
          </a:lstStyle>
          <a:p>
            <a:pPr>
              <a:defRPr/>
            </a:pPr>
            <a:endParaRPr lang="el-GR"/>
          </a:p>
        </p:txBody>
      </p:sp>
      <p:sp>
        <p:nvSpPr>
          <p:cNvPr id="6" name="Slide Number Placeholder 8"/>
          <p:cNvSpPr>
            <a:spLocks noGrp="1"/>
          </p:cNvSpPr>
          <p:nvPr>
            <p:ph type="sldNum" sz="quarter" idx="12"/>
          </p:nvPr>
        </p:nvSpPr>
        <p:spPr/>
        <p:txBody>
          <a:bodyPr/>
          <a:lstStyle>
            <a:lvl1pPr>
              <a:defRPr/>
            </a:lvl1pPr>
          </a:lstStyle>
          <a:p>
            <a:pPr>
              <a:defRPr/>
            </a:pPr>
            <a:fld id="{C57483C6-7DF2-4AF6-B88D-78E59F453D03}" type="slidenum">
              <a:rPr lang="el-GR" altLang="el-GR"/>
              <a:pPr>
                <a:defRPr/>
              </a:pPr>
              <a:t>‹#›</a:t>
            </a:fld>
            <a:endParaRPr lang="el-GR" altLang="el-GR"/>
          </a:p>
        </p:txBody>
      </p:sp>
    </p:spTree>
    <p:extLst>
      <p:ext uri="{BB962C8B-B14F-4D97-AF65-F5344CB8AC3E}">
        <p14:creationId xmlns:p14="http://schemas.microsoft.com/office/powerpoint/2010/main" val="18450812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Περιεχόμενο με λεζάντα">
    <p:spTree>
      <p:nvGrpSpPr>
        <p:cNvPr id="1" name=""/>
        <p:cNvGrpSpPr/>
        <p:nvPr/>
      </p:nvGrpSpPr>
      <p:grpSpPr>
        <a:xfrm>
          <a:off x="0" y="0"/>
          <a:ext cx="0" cy="0"/>
          <a:chOff x="0" y="0"/>
          <a:chExt cx="0" cy="0"/>
        </a:xfrm>
      </p:grpSpPr>
      <p:sp>
        <p:nvSpPr>
          <p:cNvPr id="5" name="Rectangle 7"/>
          <p:cNvSpPr/>
          <p:nvPr/>
        </p:nvSpPr>
        <p:spPr>
          <a:xfrm>
            <a:off x="1" y="0"/>
            <a:ext cx="40513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8"/>
          <p:cNvSpPr/>
          <p:nvPr/>
        </p:nvSpPr>
        <p:spPr>
          <a:xfrm>
            <a:off x="4040718" y="0"/>
            <a:ext cx="635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lstStyle>
            <a:lvl1pPr>
              <a:defRPr sz="3600" b="0">
                <a:solidFill>
                  <a:srgbClr val="FFFFFF"/>
                </a:solidFill>
              </a:defRPr>
            </a:lvl1pPr>
          </a:lstStyle>
          <a:p>
            <a:r>
              <a:rPr lang="el-GR" smtClean="0"/>
              <a:t>Στυλ κύριου τίτλου</a:t>
            </a:r>
            <a:endParaRPr lang="en-US" dirty="0"/>
          </a:p>
        </p:txBody>
      </p:sp>
      <p:sp>
        <p:nvSpPr>
          <p:cNvPr id="3" name="Content Placeholder 2"/>
          <p:cNvSpPr>
            <a:spLocks noGrp="1"/>
          </p:cNvSpPr>
          <p:nvPr>
            <p:ph idx="1"/>
          </p:nvPr>
        </p:nvSpPr>
        <p:spPr>
          <a:xfrm>
            <a:off x="4613650" y="731520"/>
            <a:ext cx="6679191" cy="5257800"/>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7" name="Date Placeholder 4"/>
          <p:cNvSpPr>
            <a:spLocks noGrp="1"/>
          </p:cNvSpPr>
          <p:nvPr>
            <p:ph type="dt" sz="half" idx="10"/>
          </p:nvPr>
        </p:nvSpPr>
        <p:spPr>
          <a:xfrm>
            <a:off x="465667" y="6459539"/>
            <a:ext cx="2618317" cy="365125"/>
          </a:xfrm>
        </p:spPr>
        <p:txBody>
          <a:bodyPr/>
          <a:lstStyle>
            <a:lvl1pPr algn="l">
              <a:defRPr/>
            </a:lvl1pPr>
          </a:lstStyle>
          <a:p>
            <a:pPr>
              <a:defRPr/>
            </a:pPr>
            <a:endParaRPr lang="el-GR"/>
          </a:p>
        </p:txBody>
      </p:sp>
      <p:sp>
        <p:nvSpPr>
          <p:cNvPr id="8" name="Footer Placeholder 5"/>
          <p:cNvSpPr>
            <a:spLocks noGrp="1"/>
          </p:cNvSpPr>
          <p:nvPr>
            <p:ph type="ftr" sz="quarter" idx="11"/>
          </p:nvPr>
        </p:nvSpPr>
        <p:spPr>
          <a:xfrm>
            <a:off x="4800600" y="6459539"/>
            <a:ext cx="4648200" cy="365125"/>
          </a:xfrm>
        </p:spPr>
        <p:txBody>
          <a:bodyPr/>
          <a:lstStyle>
            <a:lvl1pPr algn="l">
              <a:defRPr>
                <a:solidFill>
                  <a:schemeClr val="tx2"/>
                </a:solidFill>
              </a:defRPr>
            </a:lvl1pPr>
          </a:lstStyle>
          <a:p>
            <a:pPr>
              <a:defRPr/>
            </a:pPr>
            <a:endParaRPr lang="el-GR">
              <a:solidFill>
                <a:srgbClr val="637052"/>
              </a:solidFill>
            </a:endParaRPr>
          </a:p>
        </p:txBody>
      </p:sp>
      <p:sp>
        <p:nvSpPr>
          <p:cNvPr id="9" name="Slide Number Placeholder 6"/>
          <p:cNvSpPr>
            <a:spLocks noGrp="1"/>
          </p:cNvSpPr>
          <p:nvPr>
            <p:ph type="sldNum" sz="quarter" idx="12"/>
          </p:nvPr>
        </p:nvSpPr>
        <p:spPr/>
        <p:txBody>
          <a:bodyPr/>
          <a:lstStyle>
            <a:lvl1pPr>
              <a:defRPr>
                <a:solidFill>
                  <a:schemeClr val="tx2"/>
                </a:solidFill>
              </a:defRPr>
            </a:lvl1pPr>
          </a:lstStyle>
          <a:p>
            <a:pPr>
              <a:defRPr/>
            </a:pPr>
            <a:fld id="{35C52299-2DFA-4B79-B71D-B44927C141D2}" type="slidenum">
              <a:rPr lang="el-GR" altLang="el-GR">
                <a:solidFill>
                  <a:srgbClr val="637052"/>
                </a:solidFill>
              </a:rPr>
              <a:pPr>
                <a:defRPr/>
              </a:pPr>
              <a:t>‹#›</a:t>
            </a:fld>
            <a:endParaRPr lang="el-GR" altLang="el-GR">
              <a:solidFill>
                <a:srgbClr val="637052"/>
              </a:solidFill>
            </a:endParaRPr>
          </a:p>
        </p:txBody>
      </p:sp>
    </p:spTree>
    <p:extLst>
      <p:ext uri="{BB962C8B-B14F-4D97-AF65-F5344CB8AC3E}">
        <p14:creationId xmlns:p14="http://schemas.microsoft.com/office/powerpoint/2010/main" val="9496244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l-GR" smtClean="0"/>
              <a:t>Στυλ κύριου τίτλου</a:t>
            </a:r>
            <a:endParaRPr lang="en-US" dirty="0"/>
          </a:p>
        </p:txBody>
      </p:sp>
      <p:sp>
        <p:nvSpPr>
          <p:cNvPr id="3" name="Content Placeholder 2"/>
          <p:cNvSpPr>
            <a:spLocks noGrp="1"/>
          </p:cNvSpPr>
          <p:nvPr>
            <p:ph idx="1"/>
          </p:nvPr>
        </p:nvSpPr>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Date Placeholder 3"/>
          <p:cNvSpPr>
            <a:spLocks noGrp="1"/>
          </p:cNvSpPr>
          <p:nvPr>
            <p:ph type="dt" sz="half" idx="10"/>
          </p:nvPr>
        </p:nvSpPr>
        <p:spPr/>
        <p:txBody>
          <a:bodyPr/>
          <a:lstStyle/>
          <a:p>
            <a:fld id="{7E6DCBE4-8BE6-4780-8DA8-843DBECE5B37}" type="datetimeFigureOut">
              <a:rPr lang="el-GR" smtClean="0">
                <a:solidFill>
                  <a:prstClr val="black">
                    <a:tint val="75000"/>
                  </a:prstClr>
                </a:solidFill>
              </a:rPr>
              <a:pPr/>
              <a:t>29/12/2018</a:t>
            </a:fld>
            <a:endParaRPr lang="el-GR">
              <a:solidFill>
                <a:prstClr val="black">
                  <a:tint val="75000"/>
                </a:prstClr>
              </a:solidFill>
            </a:endParaRPr>
          </a:p>
        </p:txBody>
      </p:sp>
      <p:sp>
        <p:nvSpPr>
          <p:cNvPr id="5" name="Footer Placeholder 4"/>
          <p:cNvSpPr>
            <a:spLocks noGrp="1"/>
          </p:cNvSpPr>
          <p:nvPr>
            <p:ph type="ftr" sz="quarter" idx="11"/>
          </p:nvPr>
        </p:nvSpPr>
        <p:spPr/>
        <p:txBody>
          <a:bodyPr/>
          <a:lstStyle/>
          <a:p>
            <a:endParaRPr lang="el-GR">
              <a:solidFill>
                <a:prstClr val="black">
                  <a:tint val="75000"/>
                </a:prstClr>
              </a:solidFill>
            </a:endParaRPr>
          </a:p>
        </p:txBody>
      </p:sp>
      <p:sp>
        <p:nvSpPr>
          <p:cNvPr id="6" name="Slide Number Placeholder 5"/>
          <p:cNvSpPr>
            <a:spLocks noGrp="1"/>
          </p:cNvSpPr>
          <p:nvPr>
            <p:ph type="sldNum" sz="quarter" idx="12"/>
          </p:nvPr>
        </p:nvSpPr>
        <p:spPr/>
        <p:txBody>
          <a:bodyPr/>
          <a:lstStyle/>
          <a:p>
            <a:fld id="{8B0BD960-45E2-49DA-9B1E-F09018DCA3BE}"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245054022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Εικόνα με λεζάντα">
    <p:spTree>
      <p:nvGrpSpPr>
        <p:cNvPr id="1" name=""/>
        <p:cNvGrpSpPr/>
        <p:nvPr/>
      </p:nvGrpSpPr>
      <p:grpSpPr>
        <a:xfrm>
          <a:off x="0" y="0"/>
          <a:ext cx="0" cy="0"/>
          <a:chOff x="0" y="0"/>
          <a:chExt cx="0" cy="0"/>
        </a:xfrm>
      </p:grpSpPr>
      <p:sp>
        <p:nvSpPr>
          <p:cNvPr id="5" name="Rectangle 7"/>
          <p:cNvSpPr/>
          <p:nvPr/>
        </p:nvSpPr>
        <p:spPr>
          <a:xfrm>
            <a:off x="1" y="4953000"/>
            <a:ext cx="12189884"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8"/>
          <p:cNvSpPr/>
          <p:nvPr/>
        </p:nvSpPr>
        <p:spPr>
          <a:xfrm>
            <a:off x="1" y="4914900"/>
            <a:ext cx="12189884" cy="6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9360" cy="822960"/>
          </a:xfrm>
        </p:spPr>
        <p:txBody>
          <a:bodyPr tIns="0" bIns="0">
            <a:noAutofit/>
          </a:bodyPr>
          <a:lstStyle>
            <a:lvl1pPr>
              <a:defRPr sz="3600" b="0">
                <a:solidFill>
                  <a:srgbClr val="FFFFFF"/>
                </a:solidFill>
              </a:defRPr>
            </a:lvl1pPr>
          </a:lstStyle>
          <a:p>
            <a:r>
              <a:rPr lang="el-GR" smtClean="0"/>
              <a:t>Στυλ κύριου τίτλου</a:t>
            </a:r>
            <a:endParaRPr lang="en-US" dirty="0"/>
          </a:p>
        </p:txBody>
      </p:sp>
      <p:sp>
        <p:nvSpPr>
          <p:cNvPr id="3" name="Picture Placeholder 2"/>
          <p:cNvSpPr>
            <a:spLocks noGrp="1" noChangeAspect="1"/>
          </p:cNvSpPr>
          <p:nvPr>
            <p:ph type="pic" idx="1"/>
          </p:nvPr>
        </p:nvSpPr>
        <p:spPr>
          <a:xfrm>
            <a:off x="17" y="0"/>
            <a:ext cx="12191985" cy="4915076"/>
          </a:xfrm>
          <a:blipFill>
            <a:blip r:embed="rId2"/>
            <a:stretch>
              <a:fillRect/>
            </a:stretch>
          </a:blipFill>
        </p:spPr>
        <p:txBody>
          <a:bodyPr lIns="457200" tIns="457200" rtlCol="0">
            <a:normAutofit/>
          </a:bodyPr>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l-GR" noProof="0" smtClean="0"/>
              <a:t>Κάντε κλικ στο εικονίδιο για να προσθέσετε εικόνα</a:t>
            </a:r>
            <a:endParaRPr lang="en-US" noProof="0" dirty="0"/>
          </a:p>
        </p:txBody>
      </p:sp>
      <p:sp>
        <p:nvSpPr>
          <p:cNvPr id="4" name="Text Placeholder 3"/>
          <p:cNvSpPr>
            <a:spLocks noGrp="1"/>
          </p:cNvSpPr>
          <p:nvPr>
            <p:ph type="body" sz="half" idx="2"/>
          </p:nvPr>
        </p:nvSpPr>
        <p:spPr>
          <a:xfrm>
            <a:off x="1097279" y="5907024"/>
            <a:ext cx="1011936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7" name="Date Placeholder 4"/>
          <p:cNvSpPr>
            <a:spLocks noGrp="1"/>
          </p:cNvSpPr>
          <p:nvPr>
            <p:ph type="dt" sz="half" idx="10"/>
          </p:nvPr>
        </p:nvSpPr>
        <p:spPr/>
        <p:txBody>
          <a:bodyPr/>
          <a:lstStyle>
            <a:lvl1pPr>
              <a:defRPr/>
            </a:lvl1pPr>
          </a:lstStyle>
          <a:p>
            <a:pPr>
              <a:defRPr/>
            </a:pPr>
            <a:endParaRPr lang="el-GR"/>
          </a:p>
        </p:txBody>
      </p:sp>
      <p:sp>
        <p:nvSpPr>
          <p:cNvPr id="8" name="Footer Placeholder 5"/>
          <p:cNvSpPr>
            <a:spLocks noGrp="1"/>
          </p:cNvSpPr>
          <p:nvPr>
            <p:ph type="ftr" sz="quarter" idx="11"/>
          </p:nvPr>
        </p:nvSpPr>
        <p:spPr/>
        <p:txBody>
          <a:bodyPr/>
          <a:lstStyle>
            <a:lvl1pPr>
              <a:defRPr/>
            </a:lvl1pPr>
          </a:lstStyle>
          <a:p>
            <a:pPr>
              <a:defRPr/>
            </a:pPr>
            <a:endParaRPr lang="el-GR"/>
          </a:p>
        </p:txBody>
      </p:sp>
      <p:sp>
        <p:nvSpPr>
          <p:cNvPr id="9" name="Slide Number Placeholder 6"/>
          <p:cNvSpPr>
            <a:spLocks noGrp="1"/>
          </p:cNvSpPr>
          <p:nvPr>
            <p:ph type="sldNum" sz="quarter" idx="12"/>
          </p:nvPr>
        </p:nvSpPr>
        <p:spPr/>
        <p:txBody>
          <a:bodyPr/>
          <a:lstStyle>
            <a:lvl1pPr>
              <a:defRPr/>
            </a:lvl1pPr>
          </a:lstStyle>
          <a:p>
            <a:pPr>
              <a:defRPr/>
            </a:pPr>
            <a:fld id="{68599EEF-C4F2-4786-827C-A18EB332D559}" type="slidenum">
              <a:rPr lang="el-GR" altLang="el-GR"/>
              <a:pPr>
                <a:defRPr/>
              </a:pPr>
              <a:t>‹#›</a:t>
            </a:fld>
            <a:endParaRPr lang="el-GR" altLang="el-GR"/>
          </a:p>
        </p:txBody>
      </p:sp>
    </p:spTree>
    <p:extLst>
      <p:ext uri="{BB962C8B-B14F-4D97-AF65-F5344CB8AC3E}">
        <p14:creationId xmlns:p14="http://schemas.microsoft.com/office/powerpoint/2010/main" val="300174477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Στυλ κύριου τίτλου</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Date Placeholder 3"/>
          <p:cNvSpPr>
            <a:spLocks noGrp="1"/>
          </p:cNvSpPr>
          <p:nvPr>
            <p:ph type="dt" sz="half" idx="10"/>
          </p:nvPr>
        </p:nvSpPr>
        <p:spPr/>
        <p:txBody>
          <a:bodyPr/>
          <a:lstStyle>
            <a:lvl1pPr>
              <a:defRPr/>
            </a:lvl1pPr>
          </a:lstStyle>
          <a:p>
            <a:pPr>
              <a:defRPr/>
            </a:pPr>
            <a:endParaRPr lang="el-GR"/>
          </a:p>
        </p:txBody>
      </p:sp>
      <p:sp>
        <p:nvSpPr>
          <p:cNvPr id="5" name="Footer Placeholder 4"/>
          <p:cNvSpPr>
            <a:spLocks noGrp="1"/>
          </p:cNvSpPr>
          <p:nvPr>
            <p:ph type="ftr" sz="quarter" idx="11"/>
          </p:nvPr>
        </p:nvSpPr>
        <p:spPr/>
        <p:txBody>
          <a:bodyPr/>
          <a:lstStyle>
            <a:lvl1pPr>
              <a:defRPr/>
            </a:lvl1pPr>
          </a:lstStyle>
          <a:p>
            <a:pPr>
              <a:defRPr/>
            </a:pPr>
            <a:endParaRPr lang="el-GR"/>
          </a:p>
        </p:txBody>
      </p:sp>
      <p:sp>
        <p:nvSpPr>
          <p:cNvPr id="6" name="Slide Number Placeholder 5"/>
          <p:cNvSpPr>
            <a:spLocks noGrp="1"/>
          </p:cNvSpPr>
          <p:nvPr>
            <p:ph type="sldNum" sz="quarter" idx="12"/>
          </p:nvPr>
        </p:nvSpPr>
        <p:spPr/>
        <p:txBody>
          <a:bodyPr/>
          <a:lstStyle>
            <a:lvl1pPr>
              <a:defRPr/>
            </a:lvl1pPr>
          </a:lstStyle>
          <a:p>
            <a:pPr>
              <a:defRPr/>
            </a:pPr>
            <a:fld id="{9D275815-76C3-41A3-BF85-FB24E239BA8F}" type="slidenum">
              <a:rPr lang="el-GR" altLang="el-GR"/>
              <a:pPr>
                <a:defRPr/>
              </a:pPr>
              <a:t>‹#›</a:t>
            </a:fld>
            <a:endParaRPr lang="el-GR" altLang="el-GR"/>
          </a:p>
        </p:txBody>
      </p:sp>
    </p:spTree>
    <p:extLst>
      <p:ext uri="{BB962C8B-B14F-4D97-AF65-F5344CB8AC3E}">
        <p14:creationId xmlns:p14="http://schemas.microsoft.com/office/powerpoint/2010/main" val="341170036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Κατακόρυφος τίτλος και Κείμενο">
    <p:spTree>
      <p:nvGrpSpPr>
        <p:cNvPr id="1" name=""/>
        <p:cNvGrpSpPr/>
        <p:nvPr/>
      </p:nvGrpSpPr>
      <p:grpSpPr>
        <a:xfrm>
          <a:off x="0" y="0"/>
          <a:ext cx="0" cy="0"/>
          <a:chOff x="0" y="0"/>
          <a:chExt cx="0" cy="0"/>
        </a:xfrm>
      </p:grpSpPr>
      <p:sp>
        <p:nvSpPr>
          <p:cNvPr id="4" name="Rectangle 6"/>
          <p:cNvSpPr/>
          <p:nvPr/>
        </p:nvSpPr>
        <p:spPr>
          <a:xfrm>
            <a:off x="4234" y="6400800"/>
            <a:ext cx="12187767"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Rectangle 7"/>
          <p:cNvSpPr/>
          <p:nvPr/>
        </p:nvSpPr>
        <p:spPr>
          <a:xfrm>
            <a:off x="1" y="6334125"/>
            <a:ext cx="12189884" cy="6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1" y="414780"/>
            <a:ext cx="2628900" cy="5757421"/>
          </a:xfrm>
        </p:spPr>
        <p:txBody>
          <a:bodyPr vert="eaVert"/>
          <a:lstStyle/>
          <a:p>
            <a:r>
              <a:rPr lang="el-GR" smtClean="0"/>
              <a:t>Στυλ κύριου τίτλου</a:t>
            </a:r>
            <a:endParaRPr lang="en-US" dirty="0"/>
          </a:p>
        </p:txBody>
      </p:sp>
      <p:sp>
        <p:nvSpPr>
          <p:cNvPr id="3" name="Vertical Text Placeholder 2"/>
          <p:cNvSpPr>
            <a:spLocks noGrp="1"/>
          </p:cNvSpPr>
          <p:nvPr>
            <p:ph type="body" orient="vert" idx="1"/>
          </p:nvPr>
        </p:nvSpPr>
        <p:spPr>
          <a:xfrm>
            <a:off x="838201" y="414779"/>
            <a:ext cx="7734300" cy="5757420"/>
          </a:xfrm>
        </p:spPr>
        <p:txBody>
          <a:bodyPr vert="eaVert" lIns="45720" tIns="0" rIns="45720" bIns="0"/>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6" name="Date Placeholder 3"/>
          <p:cNvSpPr>
            <a:spLocks noGrp="1"/>
          </p:cNvSpPr>
          <p:nvPr>
            <p:ph type="dt" sz="half" idx="10"/>
          </p:nvPr>
        </p:nvSpPr>
        <p:spPr/>
        <p:txBody>
          <a:bodyPr/>
          <a:lstStyle>
            <a:lvl1pPr>
              <a:defRPr/>
            </a:lvl1pPr>
          </a:lstStyle>
          <a:p>
            <a:pPr>
              <a:defRPr/>
            </a:pPr>
            <a:endParaRPr lang="el-GR"/>
          </a:p>
        </p:txBody>
      </p:sp>
      <p:sp>
        <p:nvSpPr>
          <p:cNvPr id="7" name="Footer Placeholder 4"/>
          <p:cNvSpPr>
            <a:spLocks noGrp="1"/>
          </p:cNvSpPr>
          <p:nvPr>
            <p:ph type="ftr" sz="quarter" idx="11"/>
          </p:nvPr>
        </p:nvSpPr>
        <p:spPr/>
        <p:txBody>
          <a:bodyPr/>
          <a:lstStyle>
            <a:lvl1pPr>
              <a:defRPr/>
            </a:lvl1pPr>
          </a:lstStyle>
          <a:p>
            <a:pPr>
              <a:defRPr/>
            </a:pPr>
            <a:endParaRPr lang="el-GR"/>
          </a:p>
        </p:txBody>
      </p:sp>
      <p:sp>
        <p:nvSpPr>
          <p:cNvPr id="8" name="Slide Number Placeholder 5"/>
          <p:cNvSpPr>
            <a:spLocks noGrp="1"/>
          </p:cNvSpPr>
          <p:nvPr>
            <p:ph type="sldNum" sz="quarter" idx="12"/>
          </p:nvPr>
        </p:nvSpPr>
        <p:spPr/>
        <p:txBody>
          <a:bodyPr/>
          <a:lstStyle>
            <a:lvl1pPr>
              <a:defRPr/>
            </a:lvl1pPr>
          </a:lstStyle>
          <a:p>
            <a:pPr>
              <a:defRPr/>
            </a:pPr>
            <a:fld id="{BB9FA095-CE7B-4FF1-8FB9-44FD7A7A647F}" type="slidenum">
              <a:rPr lang="el-GR" altLang="el-GR"/>
              <a:pPr>
                <a:defRPr/>
              </a:pPr>
              <a:t>‹#›</a:t>
            </a:fld>
            <a:endParaRPr lang="el-GR" altLang="el-GR"/>
          </a:p>
        </p:txBody>
      </p:sp>
    </p:spTree>
    <p:extLst>
      <p:ext uri="{BB962C8B-B14F-4D97-AF65-F5344CB8AC3E}">
        <p14:creationId xmlns:p14="http://schemas.microsoft.com/office/powerpoint/2010/main" val="127680259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Διαφάνεια τίτλου">
    <p:spTree>
      <p:nvGrpSpPr>
        <p:cNvPr id="1" name=""/>
        <p:cNvGrpSpPr/>
        <p:nvPr/>
      </p:nvGrpSpPr>
      <p:grpSpPr>
        <a:xfrm>
          <a:off x="0" y="0"/>
          <a:ext cx="0" cy="0"/>
          <a:chOff x="0" y="0"/>
          <a:chExt cx="0" cy="0"/>
        </a:xfrm>
      </p:grpSpPr>
      <p:sp>
        <p:nvSpPr>
          <p:cNvPr id="4" name="Rectangle 6"/>
          <p:cNvSpPr/>
          <p:nvPr/>
        </p:nvSpPr>
        <p:spPr>
          <a:xfrm>
            <a:off x="4234" y="6400800"/>
            <a:ext cx="12187767"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Rectangle 7"/>
          <p:cNvSpPr/>
          <p:nvPr/>
        </p:nvSpPr>
        <p:spPr>
          <a:xfrm>
            <a:off x="1" y="6334125"/>
            <a:ext cx="12189884" cy="6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6" name="Straight Connector 8"/>
          <p:cNvCxnSpPr/>
          <p:nvPr/>
        </p:nvCxnSpPr>
        <p:spPr>
          <a:xfrm>
            <a:off x="1208618" y="4343400"/>
            <a:ext cx="9874249"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ctrTitle"/>
          </p:nvPr>
        </p:nvSpPr>
        <p:spPr>
          <a:xfrm>
            <a:off x="1097280" y="758952"/>
            <a:ext cx="10058400" cy="3566160"/>
          </a:xfrm>
        </p:spPr>
        <p:txBody>
          <a:bodyPr/>
          <a:lstStyle>
            <a:lvl1pPr algn="l">
              <a:lnSpc>
                <a:spcPct val="85000"/>
              </a:lnSpc>
              <a:defRPr sz="6000" spc="-38" baseline="0">
                <a:solidFill>
                  <a:schemeClr val="tx1">
                    <a:lumMod val="85000"/>
                    <a:lumOff val="15000"/>
                  </a:schemeClr>
                </a:solidFill>
              </a:defRPr>
            </a:lvl1pPr>
          </a:lstStyle>
          <a:p>
            <a:r>
              <a:rPr lang="el-GR" smtClean="0"/>
              <a:t>Στυλ κύριου τίτλου</a:t>
            </a:r>
            <a:endParaRPr lang="en-US" dirty="0"/>
          </a:p>
        </p:txBody>
      </p:sp>
      <p:sp>
        <p:nvSpPr>
          <p:cNvPr id="3" name="Subtitle 2"/>
          <p:cNvSpPr>
            <a:spLocks noGrp="1"/>
          </p:cNvSpPr>
          <p:nvPr>
            <p:ph type="subTitle" idx="1"/>
          </p:nvPr>
        </p:nvSpPr>
        <p:spPr>
          <a:xfrm>
            <a:off x="1100051" y="4455620"/>
            <a:ext cx="10058400" cy="1143000"/>
          </a:xfrm>
        </p:spPr>
        <p:txBody>
          <a:bodyPr lIns="91440" rIns="91440"/>
          <a:lstStyle>
            <a:lvl1pPr marL="0" indent="0" algn="l">
              <a:buNone/>
              <a:defRPr sz="1800" cap="all" spc="150" baseline="0">
                <a:solidFill>
                  <a:schemeClr val="tx2"/>
                </a:solidFill>
                <a:latin typeface="+mj-lt"/>
              </a:defRPr>
            </a:lvl1pPr>
            <a:lvl2pPr marL="342900" indent="0" algn="ctr">
              <a:buNone/>
              <a:defRPr sz="1800"/>
            </a:lvl2pPr>
            <a:lvl3pPr marL="685800" indent="0" algn="ctr">
              <a:buNone/>
              <a:defRPr sz="1800"/>
            </a:lvl3pPr>
            <a:lvl4pPr marL="1028700" indent="0" algn="ctr">
              <a:buNone/>
              <a:defRPr sz="1500"/>
            </a:lvl4pPr>
            <a:lvl5pPr marL="1371600" indent="0" algn="ctr">
              <a:buNone/>
              <a:defRPr sz="1500"/>
            </a:lvl5pPr>
            <a:lvl6pPr marL="1714500" indent="0" algn="ctr">
              <a:buNone/>
              <a:defRPr sz="1500"/>
            </a:lvl6pPr>
            <a:lvl7pPr marL="2057400" indent="0" algn="ctr">
              <a:buNone/>
              <a:defRPr sz="1500"/>
            </a:lvl7pPr>
            <a:lvl8pPr marL="2400300" indent="0" algn="ctr">
              <a:buNone/>
              <a:defRPr sz="1500"/>
            </a:lvl8pPr>
            <a:lvl9pPr marL="2743200" indent="0" algn="ctr">
              <a:buNone/>
              <a:defRPr sz="1500"/>
            </a:lvl9pPr>
          </a:lstStyle>
          <a:p>
            <a:r>
              <a:rPr lang="el-GR" smtClean="0"/>
              <a:t>Στυλ κύριου υπότιτλου</a:t>
            </a:r>
            <a:endParaRPr lang="en-US" dirty="0"/>
          </a:p>
        </p:txBody>
      </p:sp>
      <p:sp>
        <p:nvSpPr>
          <p:cNvPr id="7" name="Date Placeholder 3"/>
          <p:cNvSpPr>
            <a:spLocks noGrp="1"/>
          </p:cNvSpPr>
          <p:nvPr>
            <p:ph type="dt" sz="half" idx="10"/>
          </p:nvPr>
        </p:nvSpPr>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98119068-F5E2-47DF-AED5-2B6DB509B495}" type="datetimeFigureOut">
              <a:rPr lang="el-GR"/>
              <a:pPr>
                <a:defRPr/>
              </a:pPr>
              <a:t>29/12/2018</a:t>
            </a:fld>
            <a:endParaRPr lang="el-GR"/>
          </a:p>
        </p:txBody>
      </p:sp>
      <p:sp>
        <p:nvSpPr>
          <p:cNvPr id="8" name="Footer Placeholder 4"/>
          <p:cNvSpPr>
            <a:spLocks noGrp="1"/>
          </p:cNvSpPr>
          <p:nvPr>
            <p:ph type="ftr" sz="quarter" idx="11"/>
          </p:nvPr>
        </p:nvSpPr>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el-GR"/>
          </a:p>
        </p:txBody>
      </p:sp>
      <p:sp>
        <p:nvSpPr>
          <p:cNvPr id="9" name="Slide Number Placeholder 5"/>
          <p:cNvSpPr>
            <a:spLocks noGrp="1"/>
          </p:cNvSpPr>
          <p:nvPr>
            <p:ph type="sldNum" sz="quarter" idx="12"/>
          </p:nvPr>
        </p:nvSpPr>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BC6342E3-354B-45B5-90FC-B8501ED2CC3E}" type="slidenum">
              <a:rPr lang="el-GR"/>
              <a:pPr>
                <a:defRPr/>
              </a:pPr>
              <a:t>‹#›</a:t>
            </a:fld>
            <a:endParaRPr lang="el-GR"/>
          </a:p>
        </p:txBody>
      </p:sp>
    </p:spTree>
    <p:extLst>
      <p:ext uri="{BB962C8B-B14F-4D97-AF65-F5344CB8AC3E}">
        <p14:creationId xmlns:p14="http://schemas.microsoft.com/office/powerpoint/2010/main" val="364853098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l-GR" smtClean="0"/>
              <a:t>Στυλ κύριου τίτλου</a:t>
            </a:r>
            <a:endParaRPr lang="en-US" dirty="0"/>
          </a:p>
        </p:txBody>
      </p:sp>
      <p:sp>
        <p:nvSpPr>
          <p:cNvPr id="3" name="Content Placeholder 2"/>
          <p:cNvSpPr>
            <a:spLocks noGrp="1"/>
          </p:cNvSpPr>
          <p:nvPr>
            <p:ph idx="1"/>
          </p:nvPr>
        </p:nvSpPr>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287E9644-B6F6-4279-9DE6-D1F038EA9A54}" type="datetimeFigureOut">
              <a:rPr lang="el-GR"/>
              <a:pPr>
                <a:defRPr/>
              </a:pPr>
              <a:t>29/12/2018</a:t>
            </a:fld>
            <a:endParaRPr lang="el-GR"/>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el-GR"/>
          </a:p>
        </p:txBody>
      </p:sp>
      <p:sp>
        <p:nvSpPr>
          <p:cNvPr id="6" name="Slide Number Placeholder 5"/>
          <p:cNvSpPr>
            <a:spLocks noGrp="1"/>
          </p:cNvSpPr>
          <p:nvPr>
            <p:ph type="sldNum" sz="quarter" idx="12"/>
          </p:nvPr>
        </p:nvSpPr>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7BEBBE23-6766-4CC7-97FC-05EEFD17DBF0}" type="slidenum">
              <a:rPr lang="el-GR"/>
              <a:pPr>
                <a:defRPr/>
              </a:pPr>
              <a:t>‹#›</a:t>
            </a:fld>
            <a:endParaRPr lang="el-GR"/>
          </a:p>
        </p:txBody>
      </p:sp>
    </p:spTree>
    <p:extLst>
      <p:ext uri="{BB962C8B-B14F-4D97-AF65-F5344CB8AC3E}">
        <p14:creationId xmlns:p14="http://schemas.microsoft.com/office/powerpoint/2010/main" val="294019211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Κεφαλίδα ενότητας">
    <p:spTree>
      <p:nvGrpSpPr>
        <p:cNvPr id="1" name=""/>
        <p:cNvGrpSpPr/>
        <p:nvPr/>
      </p:nvGrpSpPr>
      <p:grpSpPr>
        <a:xfrm>
          <a:off x="0" y="0"/>
          <a:ext cx="0" cy="0"/>
          <a:chOff x="0" y="0"/>
          <a:chExt cx="0" cy="0"/>
        </a:xfrm>
      </p:grpSpPr>
      <p:sp>
        <p:nvSpPr>
          <p:cNvPr id="4" name="Rectangle 6"/>
          <p:cNvSpPr/>
          <p:nvPr/>
        </p:nvSpPr>
        <p:spPr>
          <a:xfrm>
            <a:off x="4234" y="6400800"/>
            <a:ext cx="12187767"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Rectangle 7"/>
          <p:cNvSpPr/>
          <p:nvPr/>
        </p:nvSpPr>
        <p:spPr>
          <a:xfrm>
            <a:off x="1" y="6334125"/>
            <a:ext cx="12189884" cy="6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6" name="Straight Connector 8"/>
          <p:cNvCxnSpPr/>
          <p:nvPr/>
        </p:nvCxnSpPr>
        <p:spPr>
          <a:xfrm>
            <a:off x="1208618" y="4343400"/>
            <a:ext cx="9874249"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1097280" y="758952"/>
            <a:ext cx="10058400" cy="3566160"/>
          </a:xfrm>
        </p:spPr>
        <p:txBody>
          <a:bodyPr anchorCtr="0"/>
          <a:lstStyle>
            <a:lvl1pPr>
              <a:lnSpc>
                <a:spcPct val="85000"/>
              </a:lnSpc>
              <a:defRPr sz="6000" b="0">
                <a:solidFill>
                  <a:schemeClr val="tx1">
                    <a:lumMod val="85000"/>
                    <a:lumOff val="15000"/>
                  </a:schemeClr>
                </a:solidFill>
              </a:defRPr>
            </a:lvl1pPr>
          </a:lstStyle>
          <a:p>
            <a:r>
              <a:rPr lang="el-GR" smtClean="0"/>
              <a:t>Στυλ κύριου τίτλου</a:t>
            </a:r>
            <a:endParaRPr lang="en-US" dirty="0"/>
          </a:p>
        </p:txBody>
      </p:sp>
      <p:sp>
        <p:nvSpPr>
          <p:cNvPr id="3" name="Text Placeholder 2"/>
          <p:cNvSpPr>
            <a:spLocks noGrp="1"/>
          </p:cNvSpPr>
          <p:nvPr>
            <p:ph type="body" idx="1"/>
          </p:nvPr>
        </p:nvSpPr>
        <p:spPr>
          <a:xfrm>
            <a:off x="1097280" y="4453128"/>
            <a:ext cx="10058400" cy="1143000"/>
          </a:xfrm>
        </p:spPr>
        <p:txBody>
          <a:bodyPr lIns="91440" rIns="91440"/>
          <a:lstStyle>
            <a:lvl1pPr marL="0" indent="0">
              <a:buNone/>
              <a:defRPr sz="1800" cap="all" spc="150" baseline="0">
                <a:solidFill>
                  <a:schemeClr val="tx2"/>
                </a:solidFill>
                <a:latin typeface="+mj-lt"/>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l-GR" smtClean="0"/>
              <a:t>Στυλ υποδείγματος κειμένου</a:t>
            </a:r>
          </a:p>
        </p:txBody>
      </p:sp>
      <p:sp>
        <p:nvSpPr>
          <p:cNvPr id="7" name="Date Placeholder 3"/>
          <p:cNvSpPr>
            <a:spLocks noGrp="1"/>
          </p:cNvSpPr>
          <p:nvPr>
            <p:ph type="dt" sz="half" idx="10"/>
          </p:nvPr>
        </p:nvSpPr>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C3845F18-4D8D-48BC-B427-D5CCEE3D4B63}" type="datetimeFigureOut">
              <a:rPr lang="el-GR"/>
              <a:pPr>
                <a:defRPr/>
              </a:pPr>
              <a:t>29/12/2018</a:t>
            </a:fld>
            <a:endParaRPr lang="el-GR"/>
          </a:p>
        </p:txBody>
      </p:sp>
      <p:sp>
        <p:nvSpPr>
          <p:cNvPr id="8" name="Footer Placeholder 4"/>
          <p:cNvSpPr>
            <a:spLocks noGrp="1"/>
          </p:cNvSpPr>
          <p:nvPr>
            <p:ph type="ftr" sz="quarter" idx="11"/>
          </p:nvPr>
        </p:nvSpPr>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el-GR"/>
          </a:p>
        </p:txBody>
      </p:sp>
      <p:sp>
        <p:nvSpPr>
          <p:cNvPr id="9" name="Slide Number Placeholder 5"/>
          <p:cNvSpPr>
            <a:spLocks noGrp="1"/>
          </p:cNvSpPr>
          <p:nvPr>
            <p:ph type="sldNum" sz="quarter" idx="12"/>
          </p:nvPr>
        </p:nvSpPr>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4856C205-6500-4BAB-A97E-2DA56FB0A909}" type="slidenum">
              <a:rPr lang="el-GR"/>
              <a:pPr>
                <a:defRPr/>
              </a:pPr>
              <a:t>‹#›</a:t>
            </a:fld>
            <a:endParaRPr lang="el-GR"/>
          </a:p>
        </p:txBody>
      </p:sp>
    </p:spTree>
    <p:extLst>
      <p:ext uri="{BB962C8B-B14F-4D97-AF65-F5344CB8AC3E}">
        <p14:creationId xmlns:p14="http://schemas.microsoft.com/office/powerpoint/2010/main" val="137255891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5"/>
            <a:ext cx="10058400" cy="1450757"/>
          </a:xfrm>
        </p:spPr>
        <p:txBody>
          <a:bodyPr/>
          <a:lstStyle/>
          <a:p>
            <a:r>
              <a:rPr lang="el-GR" smtClean="0"/>
              <a:t>Στυλ κύριου τίτλου</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5" name="Date Placeholder 4"/>
          <p:cNvSpPr>
            <a:spLocks noGrp="1"/>
          </p:cNvSpPr>
          <p:nvPr>
            <p:ph type="dt" sz="half" idx="10"/>
          </p:nvPr>
        </p:nvSpPr>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0D42F572-70B3-4132-9869-4641C819C46E}" type="datetimeFigureOut">
              <a:rPr lang="el-GR"/>
              <a:pPr>
                <a:defRPr/>
              </a:pPr>
              <a:t>29/12/2018</a:t>
            </a:fld>
            <a:endParaRPr lang="el-GR"/>
          </a:p>
        </p:txBody>
      </p:sp>
      <p:sp>
        <p:nvSpPr>
          <p:cNvPr id="6" name="Footer Placeholder 5"/>
          <p:cNvSpPr>
            <a:spLocks noGrp="1"/>
          </p:cNvSpPr>
          <p:nvPr>
            <p:ph type="ftr" sz="quarter" idx="11"/>
          </p:nvPr>
        </p:nvSpPr>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el-GR"/>
          </a:p>
        </p:txBody>
      </p:sp>
      <p:sp>
        <p:nvSpPr>
          <p:cNvPr id="7" name="Slide Number Placeholder 6"/>
          <p:cNvSpPr>
            <a:spLocks noGrp="1"/>
          </p:cNvSpPr>
          <p:nvPr>
            <p:ph type="sldNum" sz="quarter" idx="12"/>
          </p:nvPr>
        </p:nvSpPr>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ECB08B1F-756E-4AFC-9C21-C47A674B24A5}" type="slidenum">
              <a:rPr lang="el-GR"/>
              <a:pPr>
                <a:defRPr/>
              </a:pPr>
              <a:t>‹#›</a:t>
            </a:fld>
            <a:endParaRPr lang="el-GR"/>
          </a:p>
        </p:txBody>
      </p:sp>
    </p:spTree>
    <p:extLst>
      <p:ext uri="{BB962C8B-B14F-4D97-AF65-F5344CB8AC3E}">
        <p14:creationId xmlns:p14="http://schemas.microsoft.com/office/powerpoint/2010/main" val="2478394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5"/>
            <a:ext cx="10058400" cy="1450757"/>
          </a:xfrm>
        </p:spPr>
        <p:txBody>
          <a:bodyPr/>
          <a:lstStyle/>
          <a:p>
            <a:r>
              <a:rPr lang="el-GR" smtClean="0"/>
              <a:t>Στυλ κύριου τίτλου</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lstStyle>
            <a:lvl1pPr marL="0" indent="0">
              <a:buNone/>
              <a:defRPr sz="1500" b="0" cap="all" baseline="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l-GR" smtClean="0"/>
              <a:t>Στυλ υποδείγματος κειμένου</a:t>
            </a:r>
          </a:p>
        </p:txBody>
      </p:sp>
      <p:sp>
        <p:nvSpPr>
          <p:cNvPr id="4" name="Content Placeholder 3"/>
          <p:cNvSpPr>
            <a:spLocks noGrp="1"/>
          </p:cNvSpPr>
          <p:nvPr>
            <p:ph sz="half" idx="2"/>
          </p:nvPr>
        </p:nvSpPr>
        <p:spPr>
          <a:xfrm>
            <a:off x="1097280" y="2582334"/>
            <a:ext cx="4937760" cy="3378200"/>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lstStyle>
            <a:lvl1pPr marL="0" indent="0">
              <a:buNone/>
              <a:defRPr sz="1500" b="0" cap="all" baseline="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l-GR" smtClean="0"/>
              <a:t>Στυλ υποδείγματος κειμένου</a:t>
            </a:r>
          </a:p>
        </p:txBody>
      </p:sp>
      <p:sp>
        <p:nvSpPr>
          <p:cNvPr id="6" name="Content Placeholder 5"/>
          <p:cNvSpPr>
            <a:spLocks noGrp="1"/>
          </p:cNvSpPr>
          <p:nvPr>
            <p:ph sz="quarter" idx="4"/>
          </p:nvPr>
        </p:nvSpPr>
        <p:spPr>
          <a:xfrm>
            <a:off x="6217920" y="2582334"/>
            <a:ext cx="4937760" cy="3378200"/>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7" name="Date Placeholder 6"/>
          <p:cNvSpPr>
            <a:spLocks noGrp="1"/>
          </p:cNvSpPr>
          <p:nvPr>
            <p:ph type="dt" sz="half" idx="10"/>
          </p:nvPr>
        </p:nvSpPr>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FD4EC9F9-D8E5-4A7C-8676-A05E4AB7C5F4}" type="datetimeFigureOut">
              <a:rPr lang="el-GR"/>
              <a:pPr>
                <a:defRPr/>
              </a:pPr>
              <a:t>29/12/2018</a:t>
            </a:fld>
            <a:endParaRPr lang="el-GR"/>
          </a:p>
        </p:txBody>
      </p:sp>
      <p:sp>
        <p:nvSpPr>
          <p:cNvPr id="8" name="Footer Placeholder 7"/>
          <p:cNvSpPr>
            <a:spLocks noGrp="1"/>
          </p:cNvSpPr>
          <p:nvPr>
            <p:ph type="ftr" sz="quarter" idx="11"/>
          </p:nvPr>
        </p:nvSpPr>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el-GR"/>
          </a:p>
        </p:txBody>
      </p:sp>
      <p:sp>
        <p:nvSpPr>
          <p:cNvPr id="9" name="Slide Number Placeholder 8"/>
          <p:cNvSpPr>
            <a:spLocks noGrp="1"/>
          </p:cNvSpPr>
          <p:nvPr>
            <p:ph type="sldNum" sz="quarter" idx="12"/>
          </p:nvPr>
        </p:nvSpPr>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3C73F8AD-7B93-4CF5-AC8D-10D6FBE590A7}" type="slidenum">
              <a:rPr lang="el-GR"/>
              <a:pPr>
                <a:defRPr/>
              </a:pPr>
              <a:t>‹#›</a:t>
            </a:fld>
            <a:endParaRPr lang="el-GR"/>
          </a:p>
        </p:txBody>
      </p:sp>
    </p:spTree>
    <p:extLst>
      <p:ext uri="{BB962C8B-B14F-4D97-AF65-F5344CB8AC3E}">
        <p14:creationId xmlns:p14="http://schemas.microsoft.com/office/powerpoint/2010/main" val="166535812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Στυλ κύριου τίτλου</a:t>
            </a:r>
            <a:endParaRPr lang="en-US" dirty="0"/>
          </a:p>
        </p:txBody>
      </p:sp>
      <p:sp>
        <p:nvSpPr>
          <p:cNvPr id="3" name="Date Placeholder 2"/>
          <p:cNvSpPr>
            <a:spLocks noGrp="1"/>
          </p:cNvSpPr>
          <p:nvPr>
            <p:ph type="dt" sz="half" idx="10"/>
          </p:nvPr>
        </p:nvSpPr>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64D8658D-169C-4A70-8059-2DBA3F545AC0}" type="datetimeFigureOut">
              <a:rPr lang="el-GR"/>
              <a:pPr>
                <a:defRPr/>
              </a:pPr>
              <a:t>29/12/2018</a:t>
            </a:fld>
            <a:endParaRPr lang="el-GR"/>
          </a:p>
        </p:txBody>
      </p:sp>
      <p:sp>
        <p:nvSpPr>
          <p:cNvPr id="4" name="Footer Placeholder 3"/>
          <p:cNvSpPr>
            <a:spLocks noGrp="1"/>
          </p:cNvSpPr>
          <p:nvPr>
            <p:ph type="ftr" sz="quarter" idx="11"/>
          </p:nvPr>
        </p:nvSpPr>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el-GR"/>
          </a:p>
        </p:txBody>
      </p:sp>
      <p:sp>
        <p:nvSpPr>
          <p:cNvPr id="5" name="Slide Number Placeholder 4"/>
          <p:cNvSpPr>
            <a:spLocks noGrp="1"/>
          </p:cNvSpPr>
          <p:nvPr>
            <p:ph type="sldNum" sz="quarter" idx="12"/>
          </p:nvPr>
        </p:nvSpPr>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27AE5268-C669-4BF8-9829-266C3CF11514}" type="slidenum">
              <a:rPr lang="el-GR"/>
              <a:pPr>
                <a:defRPr/>
              </a:pPr>
              <a:t>‹#›</a:t>
            </a:fld>
            <a:endParaRPr lang="el-GR"/>
          </a:p>
        </p:txBody>
      </p:sp>
    </p:spTree>
    <p:extLst>
      <p:ext uri="{BB962C8B-B14F-4D97-AF65-F5344CB8AC3E}">
        <p14:creationId xmlns:p14="http://schemas.microsoft.com/office/powerpoint/2010/main" val="180990611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Κενή">
    <p:spTree>
      <p:nvGrpSpPr>
        <p:cNvPr id="1" name=""/>
        <p:cNvGrpSpPr/>
        <p:nvPr/>
      </p:nvGrpSpPr>
      <p:grpSpPr>
        <a:xfrm>
          <a:off x="0" y="0"/>
          <a:ext cx="0" cy="0"/>
          <a:chOff x="0" y="0"/>
          <a:chExt cx="0" cy="0"/>
        </a:xfrm>
      </p:grpSpPr>
      <p:sp>
        <p:nvSpPr>
          <p:cNvPr id="2" name="Rectangle 4"/>
          <p:cNvSpPr/>
          <p:nvPr/>
        </p:nvSpPr>
        <p:spPr>
          <a:xfrm>
            <a:off x="4234" y="6400800"/>
            <a:ext cx="12187767"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Rectangle 5"/>
          <p:cNvSpPr/>
          <p:nvPr/>
        </p:nvSpPr>
        <p:spPr>
          <a:xfrm>
            <a:off x="1" y="6334125"/>
            <a:ext cx="12189884" cy="6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Date Placeholder 6"/>
          <p:cNvSpPr>
            <a:spLocks noGrp="1"/>
          </p:cNvSpPr>
          <p:nvPr>
            <p:ph type="dt" sz="half" idx="10"/>
          </p:nvPr>
        </p:nvSpPr>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C38D8EB8-3935-4B31-8150-931025C738F6}" type="datetimeFigureOut">
              <a:rPr lang="el-GR"/>
              <a:pPr>
                <a:defRPr/>
              </a:pPr>
              <a:t>29/12/2018</a:t>
            </a:fld>
            <a:endParaRPr lang="el-GR"/>
          </a:p>
        </p:txBody>
      </p:sp>
      <p:sp>
        <p:nvSpPr>
          <p:cNvPr id="5" name="Footer Placeholder 7"/>
          <p:cNvSpPr>
            <a:spLocks noGrp="1"/>
          </p:cNvSpPr>
          <p:nvPr>
            <p:ph type="ftr" sz="quarter" idx="11"/>
          </p:nvPr>
        </p:nvSpPr>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el-GR"/>
          </a:p>
        </p:txBody>
      </p:sp>
      <p:sp>
        <p:nvSpPr>
          <p:cNvPr id="6" name="Slide Number Placeholder 8"/>
          <p:cNvSpPr>
            <a:spLocks noGrp="1"/>
          </p:cNvSpPr>
          <p:nvPr>
            <p:ph type="sldNum" sz="quarter" idx="12"/>
          </p:nvPr>
        </p:nvSpPr>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14A92065-BAE3-479D-B5E7-47A38387B218}" type="slidenum">
              <a:rPr lang="el-GR"/>
              <a:pPr>
                <a:defRPr/>
              </a:pPr>
              <a:t>‹#›</a:t>
            </a:fld>
            <a:endParaRPr lang="el-GR"/>
          </a:p>
        </p:txBody>
      </p:sp>
    </p:spTree>
    <p:extLst>
      <p:ext uri="{BB962C8B-B14F-4D97-AF65-F5344CB8AC3E}">
        <p14:creationId xmlns:p14="http://schemas.microsoft.com/office/powerpoint/2010/main" val="11797086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Κεφαλίδα ενότητας">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l-GR" smtClean="0"/>
              <a:t>Στυλ κύριου τίτλου</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Στυλ υποδείγματος κειμένου</a:t>
            </a:r>
          </a:p>
        </p:txBody>
      </p:sp>
      <p:sp>
        <p:nvSpPr>
          <p:cNvPr id="4" name="Date Placeholder 3"/>
          <p:cNvSpPr>
            <a:spLocks noGrp="1"/>
          </p:cNvSpPr>
          <p:nvPr>
            <p:ph type="dt" sz="half" idx="10"/>
          </p:nvPr>
        </p:nvSpPr>
        <p:spPr/>
        <p:txBody>
          <a:bodyPr/>
          <a:lstStyle/>
          <a:p>
            <a:fld id="{7E6DCBE4-8BE6-4780-8DA8-843DBECE5B37}" type="datetimeFigureOut">
              <a:rPr lang="el-GR" smtClean="0">
                <a:solidFill>
                  <a:prstClr val="black">
                    <a:tint val="75000"/>
                  </a:prstClr>
                </a:solidFill>
              </a:rPr>
              <a:pPr/>
              <a:t>29/12/2018</a:t>
            </a:fld>
            <a:endParaRPr lang="el-GR">
              <a:solidFill>
                <a:prstClr val="black">
                  <a:tint val="75000"/>
                </a:prstClr>
              </a:solidFill>
            </a:endParaRPr>
          </a:p>
        </p:txBody>
      </p:sp>
      <p:sp>
        <p:nvSpPr>
          <p:cNvPr id="5" name="Footer Placeholder 4"/>
          <p:cNvSpPr>
            <a:spLocks noGrp="1"/>
          </p:cNvSpPr>
          <p:nvPr>
            <p:ph type="ftr" sz="quarter" idx="11"/>
          </p:nvPr>
        </p:nvSpPr>
        <p:spPr/>
        <p:txBody>
          <a:bodyPr/>
          <a:lstStyle/>
          <a:p>
            <a:endParaRPr lang="el-GR">
              <a:solidFill>
                <a:prstClr val="black">
                  <a:tint val="75000"/>
                </a:prstClr>
              </a:solidFill>
            </a:endParaRPr>
          </a:p>
        </p:txBody>
      </p:sp>
      <p:sp>
        <p:nvSpPr>
          <p:cNvPr id="6" name="Slide Number Placeholder 5"/>
          <p:cNvSpPr>
            <a:spLocks noGrp="1"/>
          </p:cNvSpPr>
          <p:nvPr>
            <p:ph type="sldNum" sz="quarter" idx="12"/>
          </p:nvPr>
        </p:nvSpPr>
        <p:spPr/>
        <p:txBody>
          <a:bodyPr/>
          <a:lstStyle/>
          <a:p>
            <a:fld id="{8B0BD960-45E2-49DA-9B1E-F09018DCA3BE}" type="slidenum">
              <a:rPr lang="el-GR" smtClean="0">
                <a:solidFill>
                  <a:prstClr val="black">
                    <a:tint val="75000"/>
                  </a:prstClr>
                </a:solidFill>
              </a:rPr>
              <a:pPr/>
              <a:t>‹#›</a:t>
            </a:fld>
            <a:endParaRPr lang="el-GR">
              <a:solidFill>
                <a:prstClr val="black">
                  <a:tint val="75000"/>
                </a:prstClr>
              </a:solidFill>
            </a:endParaRPr>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2846114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Tx" preserve="1">
  <p:cSld name="Περιεχόμενο με λεζάντα">
    <p:spTree>
      <p:nvGrpSpPr>
        <p:cNvPr id="1" name=""/>
        <p:cNvGrpSpPr/>
        <p:nvPr/>
      </p:nvGrpSpPr>
      <p:grpSpPr>
        <a:xfrm>
          <a:off x="0" y="0"/>
          <a:ext cx="0" cy="0"/>
          <a:chOff x="0" y="0"/>
          <a:chExt cx="0" cy="0"/>
        </a:xfrm>
      </p:grpSpPr>
      <p:sp>
        <p:nvSpPr>
          <p:cNvPr id="5" name="Rectangle 7"/>
          <p:cNvSpPr/>
          <p:nvPr/>
        </p:nvSpPr>
        <p:spPr>
          <a:xfrm>
            <a:off x="1" y="0"/>
            <a:ext cx="40513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8"/>
          <p:cNvSpPr/>
          <p:nvPr/>
        </p:nvSpPr>
        <p:spPr>
          <a:xfrm>
            <a:off x="4040718" y="0"/>
            <a:ext cx="635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lstStyle>
            <a:lvl1pPr>
              <a:defRPr sz="2700" b="0">
                <a:solidFill>
                  <a:srgbClr val="FFFFFF"/>
                </a:solidFill>
              </a:defRPr>
            </a:lvl1pPr>
          </a:lstStyle>
          <a:p>
            <a:r>
              <a:rPr lang="el-GR" smtClean="0"/>
              <a:t>Στυλ κύριου τίτλου</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lstStyle>
            <a:lvl1pPr marL="0" indent="0">
              <a:buNone/>
              <a:defRPr sz="1125">
                <a:solidFill>
                  <a:srgbClr val="FFFFFF"/>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l-GR" smtClean="0"/>
              <a:t>Στυλ υποδείγματος κειμένου</a:t>
            </a:r>
          </a:p>
        </p:txBody>
      </p:sp>
      <p:sp>
        <p:nvSpPr>
          <p:cNvPr id="7" name="Date Placeholder 4"/>
          <p:cNvSpPr>
            <a:spLocks noGrp="1"/>
          </p:cNvSpPr>
          <p:nvPr>
            <p:ph type="dt" sz="half" idx="10"/>
          </p:nvPr>
        </p:nvSpPr>
        <p:spPr>
          <a:xfrm>
            <a:off x="465667" y="6459539"/>
            <a:ext cx="2618317" cy="365125"/>
          </a:xfrm>
        </p:spPr>
        <p:txBody>
          <a:bodyPr/>
          <a:lstStyle>
            <a:lvl1pPr algn="l"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0FD8E676-2C11-447F-95D6-EBA605E03B3B}" type="datetimeFigureOut">
              <a:rPr lang="el-GR"/>
              <a:pPr>
                <a:defRPr/>
              </a:pPr>
              <a:t>29/12/2018</a:t>
            </a:fld>
            <a:endParaRPr lang="el-GR"/>
          </a:p>
        </p:txBody>
      </p:sp>
      <p:sp>
        <p:nvSpPr>
          <p:cNvPr id="8" name="Footer Placeholder 5"/>
          <p:cNvSpPr>
            <a:spLocks noGrp="1"/>
          </p:cNvSpPr>
          <p:nvPr>
            <p:ph type="ftr" sz="quarter" idx="11"/>
          </p:nvPr>
        </p:nvSpPr>
        <p:spPr>
          <a:xfrm>
            <a:off x="4800600" y="6459539"/>
            <a:ext cx="4648200" cy="365125"/>
          </a:xfrm>
        </p:spPr>
        <p:txBody>
          <a:bodyPr/>
          <a:lstStyle>
            <a:lvl1pPr algn="l"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el-GR"/>
          </a:p>
        </p:txBody>
      </p:sp>
      <p:sp>
        <p:nvSpPr>
          <p:cNvPr id="9" name="Slide Number Placeholder 6"/>
          <p:cNvSpPr>
            <a:spLocks noGrp="1"/>
          </p:cNvSpPr>
          <p:nvPr>
            <p:ph type="sldNum" sz="quarter" idx="12"/>
          </p:nvPr>
        </p:nvSpPr>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2C298165-4B6F-4315-971A-DF315CD078D1}" type="slidenum">
              <a:rPr lang="el-GR"/>
              <a:pPr>
                <a:defRPr/>
              </a:pPr>
              <a:t>‹#›</a:t>
            </a:fld>
            <a:endParaRPr lang="el-GR"/>
          </a:p>
        </p:txBody>
      </p:sp>
    </p:spTree>
    <p:extLst>
      <p:ext uri="{BB962C8B-B14F-4D97-AF65-F5344CB8AC3E}">
        <p14:creationId xmlns:p14="http://schemas.microsoft.com/office/powerpoint/2010/main" val="158197349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Εικόνα με λεζάντα">
    <p:spTree>
      <p:nvGrpSpPr>
        <p:cNvPr id="1" name=""/>
        <p:cNvGrpSpPr/>
        <p:nvPr/>
      </p:nvGrpSpPr>
      <p:grpSpPr>
        <a:xfrm>
          <a:off x="0" y="0"/>
          <a:ext cx="0" cy="0"/>
          <a:chOff x="0" y="0"/>
          <a:chExt cx="0" cy="0"/>
        </a:xfrm>
      </p:grpSpPr>
      <p:sp>
        <p:nvSpPr>
          <p:cNvPr id="5" name="Rectangle 7"/>
          <p:cNvSpPr/>
          <p:nvPr/>
        </p:nvSpPr>
        <p:spPr>
          <a:xfrm>
            <a:off x="1" y="4953000"/>
            <a:ext cx="12189884"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8"/>
          <p:cNvSpPr/>
          <p:nvPr/>
        </p:nvSpPr>
        <p:spPr>
          <a:xfrm>
            <a:off x="1" y="4914900"/>
            <a:ext cx="12189884" cy="6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tIns="0" bIns="0">
            <a:noAutofit/>
          </a:bodyPr>
          <a:lstStyle>
            <a:lvl1pPr>
              <a:defRPr sz="2700" b="0">
                <a:solidFill>
                  <a:srgbClr val="FFFFFF"/>
                </a:solidFill>
              </a:defRPr>
            </a:lvl1pPr>
          </a:lstStyle>
          <a:p>
            <a:r>
              <a:rPr lang="el-GR" smtClean="0"/>
              <a:t>Στυλ κύριου τίτλου</a:t>
            </a:r>
            <a:endParaRPr lang="en-US" dirty="0"/>
          </a:p>
        </p:txBody>
      </p:sp>
      <p:sp>
        <p:nvSpPr>
          <p:cNvPr id="3" name="Picture Placeholder 2"/>
          <p:cNvSpPr>
            <a:spLocks noGrp="1" noChangeAspect="1"/>
          </p:cNvSpPr>
          <p:nvPr>
            <p:ph type="pic" idx="1"/>
          </p:nvPr>
        </p:nvSpPr>
        <p:spPr>
          <a:xfrm>
            <a:off x="17" y="0"/>
            <a:ext cx="12191985" cy="4915076"/>
          </a:xfrm>
          <a:blipFill>
            <a:blip r:embed="rId2"/>
            <a:stretch>
              <a:fillRect/>
            </a:stretch>
          </a:blipFill>
        </p:spPr>
        <p:txBody>
          <a:bodyPr lIns="457200" tIns="457200" rtlCol="0">
            <a:normAutofit/>
          </a:bodyPr>
          <a:lstStyle>
            <a:lvl1pPr marL="0" indent="0">
              <a:buNone/>
              <a:defRPr sz="2400">
                <a:solidFill>
                  <a:schemeClr val="bg1"/>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l-GR" noProof="0" smtClean="0"/>
              <a:t>Κάντε κλικ στο εικονίδιο για να προσθέσετε εικόνα</a:t>
            </a:r>
            <a:endParaRPr lang="en-US" noProof="0" dirty="0"/>
          </a:p>
        </p:txBody>
      </p:sp>
      <p:sp>
        <p:nvSpPr>
          <p:cNvPr id="4" name="Text Placeholder 3"/>
          <p:cNvSpPr>
            <a:spLocks noGrp="1"/>
          </p:cNvSpPr>
          <p:nvPr>
            <p:ph type="body" sz="half" idx="2"/>
          </p:nvPr>
        </p:nvSpPr>
        <p:spPr>
          <a:xfrm>
            <a:off x="1097280" y="5907023"/>
            <a:ext cx="10113264" cy="594360"/>
          </a:xfrm>
        </p:spPr>
        <p:txBody>
          <a:bodyPr lIns="91440" tIns="0" rIns="91440" bIns="0"/>
          <a:lstStyle>
            <a:lvl1pPr marL="0" indent="0">
              <a:spcBef>
                <a:spcPts val="0"/>
              </a:spcBef>
              <a:spcAft>
                <a:spcPts val="450"/>
              </a:spcAft>
              <a:buNone/>
              <a:defRPr sz="1125">
                <a:solidFill>
                  <a:srgbClr val="FFFFFF"/>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l-GR" smtClean="0"/>
              <a:t>Στυλ υποδείγματος κειμένου</a:t>
            </a:r>
          </a:p>
        </p:txBody>
      </p:sp>
      <p:sp>
        <p:nvSpPr>
          <p:cNvPr id="7" name="Date Placeholder 4"/>
          <p:cNvSpPr>
            <a:spLocks noGrp="1"/>
          </p:cNvSpPr>
          <p:nvPr>
            <p:ph type="dt" sz="half" idx="10"/>
          </p:nvPr>
        </p:nvSpPr>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D663BF1B-8B50-4B86-ACE0-E8C5FB0FAA63}" type="datetimeFigureOut">
              <a:rPr lang="el-GR"/>
              <a:pPr>
                <a:defRPr/>
              </a:pPr>
              <a:t>29/12/2018</a:t>
            </a:fld>
            <a:endParaRPr lang="el-GR"/>
          </a:p>
        </p:txBody>
      </p:sp>
      <p:sp>
        <p:nvSpPr>
          <p:cNvPr id="8" name="Footer Placeholder 5"/>
          <p:cNvSpPr>
            <a:spLocks noGrp="1"/>
          </p:cNvSpPr>
          <p:nvPr>
            <p:ph type="ftr" sz="quarter" idx="11"/>
          </p:nvPr>
        </p:nvSpPr>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el-GR"/>
          </a:p>
        </p:txBody>
      </p:sp>
      <p:sp>
        <p:nvSpPr>
          <p:cNvPr id="9" name="Slide Number Placeholder 6"/>
          <p:cNvSpPr>
            <a:spLocks noGrp="1"/>
          </p:cNvSpPr>
          <p:nvPr>
            <p:ph type="sldNum" sz="quarter" idx="12"/>
          </p:nvPr>
        </p:nvSpPr>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12FD30E3-BEE4-4D50-BC16-165129CB2D4D}" type="slidenum">
              <a:rPr lang="el-GR"/>
              <a:pPr>
                <a:defRPr/>
              </a:pPr>
              <a:t>‹#›</a:t>
            </a:fld>
            <a:endParaRPr lang="el-GR"/>
          </a:p>
        </p:txBody>
      </p:sp>
    </p:spTree>
    <p:extLst>
      <p:ext uri="{BB962C8B-B14F-4D97-AF65-F5344CB8AC3E}">
        <p14:creationId xmlns:p14="http://schemas.microsoft.com/office/powerpoint/2010/main" val="267658339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Στυλ κύριου τίτλου</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DFDE4E35-40D1-4D5D-BC3E-C54F646A2688}" type="datetimeFigureOut">
              <a:rPr lang="el-GR"/>
              <a:pPr>
                <a:defRPr/>
              </a:pPr>
              <a:t>29/12/2018</a:t>
            </a:fld>
            <a:endParaRPr lang="el-GR"/>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el-GR"/>
          </a:p>
        </p:txBody>
      </p:sp>
      <p:sp>
        <p:nvSpPr>
          <p:cNvPr id="6" name="Slide Number Placeholder 5"/>
          <p:cNvSpPr>
            <a:spLocks noGrp="1"/>
          </p:cNvSpPr>
          <p:nvPr>
            <p:ph type="sldNum" sz="quarter" idx="12"/>
          </p:nvPr>
        </p:nvSpPr>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8ED3E91E-3D0B-459D-80A8-31917BA51A16}" type="slidenum">
              <a:rPr lang="el-GR"/>
              <a:pPr>
                <a:defRPr/>
              </a:pPr>
              <a:t>‹#›</a:t>
            </a:fld>
            <a:endParaRPr lang="el-GR"/>
          </a:p>
        </p:txBody>
      </p:sp>
    </p:spTree>
    <p:extLst>
      <p:ext uri="{BB962C8B-B14F-4D97-AF65-F5344CB8AC3E}">
        <p14:creationId xmlns:p14="http://schemas.microsoft.com/office/powerpoint/2010/main" val="331259191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itleAndTx" preserve="1">
  <p:cSld name="Κατακόρυφος τίτλος και Κείμενο">
    <p:spTree>
      <p:nvGrpSpPr>
        <p:cNvPr id="1" name=""/>
        <p:cNvGrpSpPr/>
        <p:nvPr/>
      </p:nvGrpSpPr>
      <p:grpSpPr>
        <a:xfrm>
          <a:off x="0" y="0"/>
          <a:ext cx="0" cy="0"/>
          <a:chOff x="0" y="0"/>
          <a:chExt cx="0" cy="0"/>
        </a:xfrm>
      </p:grpSpPr>
      <p:sp>
        <p:nvSpPr>
          <p:cNvPr id="4" name="Rectangle 6"/>
          <p:cNvSpPr/>
          <p:nvPr/>
        </p:nvSpPr>
        <p:spPr>
          <a:xfrm>
            <a:off x="4234" y="6400800"/>
            <a:ext cx="12187767"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Rectangle 7"/>
          <p:cNvSpPr/>
          <p:nvPr/>
        </p:nvSpPr>
        <p:spPr>
          <a:xfrm>
            <a:off x="1" y="6334125"/>
            <a:ext cx="12189884" cy="6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1" y="414780"/>
            <a:ext cx="2628900" cy="5757421"/>
          </a:xfrm>
        </p:spPr>
        <p:txBody>
          <a:bodyPr vert="eaVert"/>
          <a:lstStyle/>
          <a:p>
            <a:r>
              <a:rPr lang="el-GR" smtClean="0"/>
              <a:t>Στυλ κύριου τίτλου</a:t>
            </a:r>
            <a:endParaRPr lang="en-US" dirty="0"/>
          </a:p>
        </p:txBody>
      </p:sp>
      <p:sp>
        <p:nvSpPr>
          <p:cNvPr id="3" name="Vertical Text Placeholder 2"/>
          <p:cNvSpPr>
            <a:spLocks noGrp="1"/>
          </p:cNvSpPr>
          <p:nvPr>
            <p:ph type="body" orient="vert" idx="1"/>
          </p:nvPr>
        </p:nvSpPr>
        <p:spPr>
          <a:xfrm>
            <a:off x="838201" y="414778"/>
            <a:ext cx="7734300" cy="5757422"/>
          </a:xfrm>
        </p:spPr>
        <p:txBody>
          <a:bodyPr vert="eaVert" lIns="45720" tIns="0" rIns="45720" bIns="0"/>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6" name="Date Placeholder 3"/>
          <p:cNvSpPr>
            <a:spLocks noGrp="1"/>
          </p:cNvSpPr>
          <p:nvPr>
            <p:ph type="dt" sz="half" idx="10"/>
          </p:nvPr>
        </p:nvSpPr>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5E1DC3F7-AF9B-4BE6-94D7-E033A70F0F29}" type="datetimeFigureOut">
              <a:rPr lang="el-GR"/>
              <a:pPr>
                <a:defRPr/>
              </a:pPr>
              <a:t>29/12/2018</a:t>
            </a:fld>
            <a:endParaRPr lang="el-GR"/>
          </a:p>
        </p:txBody>
      </p:sp>
      <p:sp>
        <p:nvSpPr>
          <p:cNvPr id="7" name="Footer Placeholder 4"/>
          <p:cNvSpPr>
            <a:spLocks noGrp="1"/>
          </p:cNvSpPr>
          <p:nvPr>
            <p:ph type="ftr" sz="quarter" idx="11"/>
          </p:nvPr>
        </p:nvSpPr>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el-GR"/>
          </a:p>
        </p:txBody>
      </p:sp>
      <p:sp>
        <p:nvSpPr>
          <p:cNvPr id="8" name="Slide Number Placeholder 5"/>
          <p:cNvSpPr>
            <a:spLocks noGrp="1"/>
          </p:cNvSpPr>
          <p:nvPr>
            <p:ph type="sldNum" sz="quarter" idx="12"/>
          </p:nvPr>
        </p:nvSpPr>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C9A1451E-6E30-48D0-9E31-67FFA83F187D}" type="slidenum">
              <a:rPr lang="el-GR"/>
              <a:pPr>
                <a:defRPr/>
              </a:pPr>
              <a:t>‹#›</a:t>
            </a:fld>
            <a:endParaRPr lang="el-GR"/>
          </a:p>
        </p:txBody>
      </p:sp>
    </p:spTree>
    <p:extLst>
      <p:ext uri="{BB962C8B-B14F-4D97-AF65-F5344CB8AC3E}">
        <p14:creationId xmlns:p14="http://schemas.microsoft.com/office/powerpoint/2010/main" val="10418418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l-GR" smtClean="0"/>
              <a:t>Στυλ κύριου τίτλου</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5" name="Date Placeholder 4"/>
          <p:cNvSpPr>
            <a:spLocks noGrp="1"/>
          </p:cNvSpPr>
          <p:nvPr>
            <p:ph type="dt" sz="half" idx="10"/>
          </p:nvPr>
        </p:nvSpPr>
        <p:spPr/>
        <p:txBody>
          <a:bodyPr/>
          <a:lstStyle/>
          <a:p>
            <a:fld id="{7E6DCBE4-8BE6-4780-8DA8-843DBECE5B37}" type="datetimeFigureOut">
              <a:rPr lang="el-GR" smtClean="0">
                <a:solidFill>
                  <a:prstClr val="black">
                    <a:tint val="75000"/>
                  </a:prstClr>
                </a:solidFill>
              </a:rPr>
              <a:pPr/>
              <a:t>29/12/2018</a:t>
            </a:fld>
            <a:endParaRPr lang="el-GR">
              <a:solidFill>
                <a:prstClr val="black">
                  <a:tint val="75000"/>
                </a:prstClr>
              </a:solidFill>
            </a:endParaRPr>
          </a:p>
        </p:txBody>
      </p:sp>
      <p:sp>
        <p:nvSpPr>
          <p:cNvPr id="6" name="Footer Placeholder 5"/>
          <p:cNvSpPr>
            <a:spLocks noGrp="1"/>
          </p:cNvSpPr>
          <p:nvPr>
            <p:ph type="ftr" sz="quarter" idx="11"/>
          </p:nvPr>
        </p:nvSpPr>
        <p:spPr/>
        <p:txBody>
          <a:bodyPr/>
          <a:lstStyle/>
          <a:p>
            <a:endParaRPr lang="el-GR">
              <a:solidFill>
                <a:prstClr val="black">
                  <a:tint val="75000"/>
                </a:prstClr>
              </a:solidFill>
            </a:endParaRPr>
          </a:p>
        </p:txBody>
      </p:sp>
      <p:sp>
        <p:nvSpPr>
          <p:cNvPr id="7" name="Slide Number Placeholder 6"/>
          <p:cNvSpPr>
            <a:spLocks noGrp="1"/>
          </p:cNvSpPr>
          <p:nvPr>
            <p:ph type="sldNum" sz="quarter" idx="12"/>
          </p:nvPr>
        </p:nvSpPr>
        <p:spPr/>
        <p:txBody>
          <a:bodyPr/>
          <a:lstStyle/>
          <a:p>
            <a:fld id="{8B0BD960-45E2-49DA-9B1E-F09018DCA3BE}"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5230835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l-GR" smtClean="0"/>
              <a:t>Στυλ κύριου τίτλου</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4" name="Content Placeholder 3"/>
          <p:cNvSpPr>
            <a:spLocks noGrp="1"/>
          </p:cNvSpPr>
          <p:nvPr>
            <p:ph sz="half" idx="2"/>
          </p:nvPr>
        </p:nvSpPr>
        <p:spPr>
          <a:xfrm>
            <a:off x="1097280" y="2582334"/>
            <a:ext cx="4937760" cy="3378200"/>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6" name="Content Placeholder 5"/>
          <p:cNvSpPr>
            <a:spLocks noGrp="1"/>
          </p:cNvSpPr>
          <p:nvPr>
            <p:ph sz="quarter" idx="4"/>
          </p:nvPr>
        </p:nvSpPr>
        <p:spPr>
          <a:xfrm>
            <a:off x="6217920" y="2582334"/>
            <a:ext cx="4937760" cy="3378200"/>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7" name="Date Placeholder 6"/>
          <p:cNvSpPr>
            <a:spLocks noGrp="1"/>
          </p:cNvSpPr>
          <p:nvPr>
            <p:ph type="dt" sz="half" idx="10"/>
          </p:nvPr>
        </p:nvSpPr>
        <p:spPr/>
        <p:txBody>
          <a:bodyPr/>
          <a:lstStyle/>
          <a:p>
            <a:fld id="{7E6DCBE4-8BE6-4780-8DA8-843DBECE5B37}" type="datetimeFigureOut">
              <a:rPr lang="el-GR" smtClean="0">
                <a:solidFill>
                  <a:prstClr val="black">
                    <a:tint val="75000"/>
                  </a:prstClr>
                </a:solidFill>
              </a:rPr>
              <a:pPr/>
              <a:t>29/12/2018</a:t>
            </a:fld>
            <a:endParaRPr lang="el-GR">
              <a:solidFill>
                <a:prstClr val="black">
                  <a:tint val="75000"/>
                </a:prstClr>
              </a:solidFill>
            </a:endParaRPr>
          </a:p>
        </p:txBody>
      </p:sp>
      <p:sp>
        <p:nvSpPr>
          <p:cNvPr id="8" name="Footer Placeholder 7"/>
          <p:cNvSpPr>
            <a:spLocks noGrp="1"/>
          </p:cNvSpPr>
          <p:nvPr>
            <p:ph type="ftr" sz="quarter" idx="11"/>
          </p:nvPr>
        </p:nvSpPr>
        <p:spPr/>
        <p:txBody>
          <a:bodyPr/>
          <a:lstStyle/>
          <a:p>
            <a:endParaRPr lang="el-GR">
              <a:solidFill>
                <a:prstClr val="black">
                  <a:tint val="75000"/>
                </a:prstClr>
              </a:solidFill>
            </a:endParaRPr>
          </a:p>
        </p:txBody>
      </p:sp>
      <p:sp>
        <p:nvSpPr>
          <p:cNvPr id="9" name="Slide Number Placeholder 8"/>
          <p:cNvSpPr>
            <a:spLocks noGrp="1"/>
          </p:cNvSpPr>
          <p:nvPr>
            <p:ph type="sldNum" sz="quarter" idx="12"/>
          </p:nvPr>
        </p:nvSpPr>
        <p:spPr/>
        <p:txBody>
          <a:bodyPr/>
          <a:lstStyle/>
          <a:p>
            <a:fld id="{8B0BD960-45E2-49DA-9B1E-F09018DCA3BE}"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13400626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Στυλ κύριου τίτλου</a:t>
            </a:r>
            <a:endParaRPr lang="en-US" dirty="0"/>
          </a:p>
        </p:txBody>
      </p:sp>
      <p:sp>
        <p:nvSpPr>
          <p:cNvPr id="3" name="Date Placeholder 2"/>
          <p:cNvSpPr>
            <a:spLocks noGrp="1"/>
          </p:cNvSpPr>
          <p:nvPr>
            <p:ph type="dt" sz="half" idx="10"/>
          </p:nvPr>
        </p:nvSpPr>
        <p:spPr/>
        <p:txBody>
          <a:bodyPr/>
          <a:lstStyle/>
          <a:p>
            <a:fld id="{7E6DCBE4-8BE6-4780-8DA8-843DBECE5B37}" type="datetimeFigureOut">
              <a:rPr lang="el-GR" smtClean="0">
                <a:solidFill>
                  <a:prstClr val="black">
                    <a:tint val="75000"/>
                  </a:prstClr>
                </a:solidFill>
              </a:rPr>
              <a:pPr/>
              <a:t>29/12/2018</a:t>
            </a:fld>
            <a:endParaRPr lang="el-GR">
              <a:solidFill>
                <a:prstClr val="black">
                  <a:tint val="75000"/>
                </a:prstClr>
              </a:solidFill>
            </a:endParaRPr>
          </a:p>
        </p:txBody>
      </p:sp>
      <p:sp>
        <p:nvSpPr>
          <p:cNvPr id="4" name="Footer Placeholder 3"/>
          <p:cNvSpPr>
            <a:spLocks noGrp="1"/>
          </p:cNvSpPr>
          <p:nvPr>
            <p:ph type="ftr" sz="quarter" idx="11"/>
          </p:nvPr>
        </p:nvSpPr>
        <p:spPr/>
        <p:txBody>
          <a:bodyPr/>
          <a:lstStyle/>
          <a:p>
            <a:endParaRPr lang="el-GR">
              <a:solidFill>
                <a:prstClr val="black">
                  <a:tint val="75000"/>
                </a:prstClr>
              </a:solidFill>
            </a:endParaRPr>
          </a:p>
        </p:txBody>
      </p:sp>
      <p:sp>
        <p:nvSpPr>
          <p:cNvPr id="5" name="Slide Number Placeholder 4"/>
          <p:cNvSpPr>
            <a:spLocks noGrp="1"/>
          </p:cNvSpPr>
          <p:nvPr>
            <p:ph type="sldNum" sz="quarter" idx="12"/>
          </p:nvPr>
        </p:nvSpPr>
        <p:spPr/>
        <p:txBody>
          <a:bodyPr/>
          <a:lstStyle/>
          <a:p>
            <a:fld id="{8B0BD960-45E2-49DA-9B1E-F09018DCA3BE}"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39172356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Κενή">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7E6DCBE4-8BE6-4780-8DA8-843DBECE5B37}" type="datetimeFigureOut">
              <a:rPr lang="el-GR" smtClean="0">
                <a:solidFill>
                  <a:prstClr val="black">
                    <a:tint val="75000"/>
                  </a:prstClr>
                </a:solidFill>
              </a:rPr>
              <a:pPr/>
              <a:t>29/12/2018</a:t>
            </a:fld>
            <a:endParaRPr lang="el-GR">
              <a:solidFill>
                <a:prstClr val="black">
                  <a:tint val="75000"/>
                </a:prstClr>
              </a:solidFill>
            </a:endParaRPr>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l-GR">
              <a:solidFill>
                <a:prstClr val="black">
                  <a:tint val="75000"/>
                </a:prstClr>
              </a:solidFill>
            </a:endParaRPr>
          </a:p>
        </p:txBody>
      </p:sp>
      <p:sp>
        <p:nvSpPr>
          <p:cNvPr id="9" name="Slide Number Placeholder 8"/>
          <p:cNvSpPr>
            <a:spLocks noGrp="1"/>
          </p:cNvSpPr>
          <p:nvPr>
            <p:ph type="sldNum" sz="quarter" idx="12"/>
          </p:nvPr>
        </p:nvSpPr>
        <p:spPr/>
        <p:txBody>
          <a:bodyPr/>
          <a:lstStyle/>
          <a:p>
            <a:fld id="{8B0BD960-45E2-49DA-9B1E-F09018DCA3BE}"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19133596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Περιεχόμενο με λεζάντα">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l-GR" smtClean="0"/>
              <a:t>Στυλ κύριου τίτλου</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7E6DCBE4-8BE6-4780-8DA8-843DBECE5B37}" type="datetimeFigureOut">
              <a:rPr lang="el-GR" smtClean="0">
                <a:solidFill>
                  <a:prstClr val="black">
                    <a:tint val="75000"/>
                  </a:prstClr>
                </a:solidFill>
              </a:rPr>
              <a:pPr/>
              <a:t>29/12/2018</a:t>
            </a:fld>
            <a:endParaRPr lang="el-GR">
              <a:solidFill>
                <a:prstClr val="black">
                  <a:tint val="75000"/>
                </a:prstClr>
              </a:solidFill>
            </a:endParaRPr>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l-GR">
              <a:solidFill>
                <a:prstClr val="black">
                  <a:tint val="75000"/>
                </a:prstClr>
              </a:solidFill>
            </a:endParaRPr>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8B0BD960-45E2-49DA-9B1E-F09018DCA3BE}"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6737358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Εικόνα με λεζάντα">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l-GR" smtClean="0"/>
              <a:t>Στυλ κύριου τίτλου</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l-GR" smtClean="0"/>
              <a:t>Κάντε κλικ στο εικονίδιο για να προσθέσετε εικόνα</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Date Placeholder 4"/>
          <p:cNvSpPr>
            <a:spLocks noGrp="1"/>
          </p:cNvSpPr>
          <p:nvPr>
            <p:ph type="dt" sz="half" idx="10"/>
          </p:nvPr>
        </p:nvSpPr>
        <p:spPr/>
        <p:txBody>
          <a:bodyPr/>
          <a:lstStyle/>
          <a:p>
            <a:fld id="{7E6DCBE4-8BE6-4780-8DA8-843DBECE5B37}" type="datetimeFigureOut">
              <a:rPr lang="el-GR" smtClean="0">
                <a:solidFill>
                  <a:prstClr val="black">
                    <a:tint val="75000"/>
                  </a:prstClr>
                </a:solidFill>
              </a:rPr>
              <a:pPr/>
              <a:t>29/12/2018</a:t>
            </a:fld>
            <a:endParaRPr lang="el-GR">
              <a:solidFill>
                <a:prstClr val="black">
                  <a:tint val="75000"/>
                </a:prstClr>
              </a:solidFill>
            </a:endParaRPr>
          </a:p>
        </p:txBody>
      </p:sp>
      <p:sp>
        <p:nvSpPr>
          <p:cNvPr id="6" name="Footer Placeholder 5"/>
          <p:cNvSpPr>
            <a:spLocks noGrp="1"/>
          </p:cNvSpPr>
          <p:nvPr>
            <p:ph type="ftr" sz="quarter" idx="11"/>
          </p:nvPr>
        </p:nvSpPr>
        <p:spPr/>
        <p:txBody>
          <a:bodyPr/>
          <a:lstStyle/>
          <a:p>
            <a:endParaRPr lang="el-GR">
              <a:solidFill>
                <a:prstClr val="black">
                  <a:tint val="75000"/>
                </a:prstClr>
              </a:solidFill>
            </a:endParaRPr>
          </a:p>
        </p:txBody>
      </p:sp>
      <p:sp>
        <p:nvSpPr>
          <p:cNvPr id="7" name="Slide Number Placeholder 6"/>
          <p:cNvSpPr>
            <a:spLocks noGrp="1"/>
          </p:cNvSpPr>
          <p:nvPr>
            <p:ph type="sldNum" sz="quarter" idx="12"/>
          </p:nvPr>
        </p:nvSpPr>
        <p:spPr/>
        <p:txBody>
          <a:bodyPr/>
          <a:lstStyle/>
          <a:p>
            <a:fld id="{8B0BD960-45E2-49DA-9B1E-F09018DCA3BE}"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18729807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l-GR" smtClean="0"/>
              <a:t>Στυλ κύριου τίτλου</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B61BEF0D-F0BB-DE4B-95CE-6DB70DBA9567}" type="datetimeFigureOut">
              <a:rPr lang="en-US" smtClean="0"/>
              <a:pPr/>
              <a:t>12/29/2018</a:t>
            </a:fld>
            <a:endParaRPr lang="en-US" dirty="0"/>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D57F1E4F-1CFF-5643-939E-217C01CDF565}" type="slidenum">
              <a:rPr lang="en-US" smtClean="0"/>
              <a:pPr/>
              <a:t>‹#›</a:t>
            </a:fld>
            <a:endParaRPr lang="en-US" dirty="0"/>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29565093"/>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0"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126"/>
            <a:ext cx="12192000" cy="666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6433" y="287339"/>
            <a:ext cx="10058400" cy="1449387"/>
          </a:xfrm>
          <a:prstGeom prst="rect">
            <a:avLst/>
          </a:prstGeom>
        </p:spPr>
        <p:txBody>
          <a:bodyPr vert="horz" lIns="91440" tIns="45720" rIns="91440" bIns="45720" rtlCol="0" anchor="b">
            <a:normAutofit/>
          </a:bodyPr>
          <a:lstStyle/>
          <a:p>
            <a:r>
              <a:rPr lang="el-GR" smtClean="0"/>
              <a:t>Στυλ κύριου τίτλου</a:t>
            </a:r>
            <a:endParaRPr lang="en-US" dirty="0"/>
          </a:p>
        </p:txBody>
      </p:sp>
      <p:sp>
        <p:nvSpPr>
          <p:cNvPr id="1029" name="Text Placeholder 2"/>
          <p:cNvSpPr>
            <a:spLocks noGrp="1"/>
          </p:cNvSpPr>
          <p:nvPr>
            <p:ph type="body" idx="1"/>
          </p:nvPr>
        </p:nvSpPr>
        <p:spPr bwMode="auto">
          <a:xfrm>
            <a:off x="1096433" y="1846264"/>
            <a:ext cx="10058400" cy="402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p>
            <a:pPr lvl="0"/>
            <a:r>
              <a:rPr lang="el-GR" altLang="el-GR" smtClean="0"/>
              <a:t>Στυλ υποδείγματος κειμένου</a:t>
            </a:r>
          </a:p>
          <a:p>
            <a:pPr lvl="1"/>
            <a:r>
              <a:rPr lang="el-GR" altLang="el-GR" smtClean="0"/>
              <a:t>Δεύτερου επιπέδου</a:t>
            </a:r>
          </a:p>
          <a:p>
            <a:pPr lvl="2"/>
            <a:r>
              <a:rPr lang="el-GR" altLang="el-GR" smtClean="0"/>
              <a:t>Τρίτου επιπέδου</a:t>
            </a:r>
          </a:p>
          <a:p>
            <a:pPr lvl="3"/>
            <a:r>
              <a:rPr lang="el-GR" altLang="el-GR" smtClean="0"/>
              <a:t>Τέταρτου επιπέδου</a:t>
            </a:r>
          </a:p>
          <a:p>
            <a:pPr lvl="4"/>
            <a:r>
              <a:rPr lang="el-GR" altLang="el-GR" smtClean="0"/>
              <a:t>Πέμπτου επιπέδου</a:t>
            </a:r>
            <a:endParaRPr lang="en-US" altLang="el-GR" smtClean="0"/>
          </a:p>
        </p:txBody>
      </p:sp>
      <p:sp>
        <p:nvSpPr>
          <p:cNvPr id="4" name="Date Placeholder 3"/>
          <p:cNvSpPr>
            <a:spLocks noGrp="1"/>
          </p:cNvSpPr>
          <p:nvPr>
            <p:ph type="dt" sz="half" idx="2"/>
          </p:nvPr>
        </p:nvSpPr>
        <p:spPr>
          <a:xfrm>
            <a:off x="1096433" y="6459539"/>
            <a:ext cx="2472267" cy="365125"/>
          </a:xfrm>
          <a:prstGeom prst="rect">
            <a:avLst/>
          </a:prstGeom>
        </p:spPr>
        <p:txBody>
          <a:bodyPr vert="horz" lIns="91440" tIns="45720" rIns="91440" bIns="45720" rtlCol="0" anchor="ctr"/>
          <a:lstStyle>
            <a:lvl1pPr algn="l">
              <a:defRPr sz="900">
                <a:solidFill>
                  <a:srgbClr val="FFFFFF"/>
                </a:solidFill>
              </a:defRPr>
            </a:lvl1pPr>
          </a:lstStyle>
          <a:p>
            <a:pPr defTabSz="914400" eaLnBrk="0" fontAlgn="base" hangingPunct="0">
              <a:spcBef>
                <a:spcPct val="0"/>
              </a:spcBef>
              <a:spcAft>
                <a:spcPct val="0"/>
              </a:spcAft>
              <a:defRPr/>
            </a:pPr>
            <a:endParaRPr lang="el-GR">
              <a:latin typeface="Arial" panose="020B0604020202020204" pitchFamily="34" charset="0"/>
              <a:cs typeface="Arial" panose="020B0604020202020204" pitchFamily="34" charset="0"/>
            </a:endParaRPr>
          </a:p>
        </p:txBody>
      </p:sp>
      <p:sp>
        <p:nvSpPr>
          <p:cNvPr id="5" name="Footer Placeholder 4"/>
          <p:cNvSpPr>
            <a:spLocks noGrp="1"/>
          </p:cNvSpPr>
          <p:nvPr>
            <p:ph type="ftr" sz="quarter" idx="3"/>
          </p:nvPr>
        </p:nvSpPr>
        <p:spPr>
          <a:xfrm>
            <a:off x="3687234" y="6459539"/>
            <a:ext cx="4821767" cy="365125"/>
          </a:xfrm>
          <a:prstGeom prst="rect">
            <a:avLst/>
          </a:prstGeom>
        </p:spPr>
        <p:txBody>
          <a:bodyPr vert="horz" lIns="91440" tIns="45720" rIns="91440" bIns="45720" rtlCol="0" anchor="ctr"/>
          <a:lstStyle>
            <a:lvl1pPr algn="ctr">
              <a:defRPr sz="900" cap="all" baseline="0">
                <a:solidFill>
                  <a:srgbClr val="FFFFFF"/>
                </a:solidFill>
              </a:defRPr>
            </a:lvl1pPr>
          </a:lstStyle>
          <a:p>
            <a:pPr defTabSz="914400" eaLnBrk="0" fontAlgn="base" hangingPunct="0">
              <a:spcBef>
                <a:spcPct val="0"/>
              </a:spcBef>
              <a:spcAft>
                <a:spcPct val="0"/>
              </a:spcAft>
              <a:defRPr/>
            </a:pPr>
            <a:endParaRPr lang="el-GR">
              <a:latin typeface="Arial" panose="020B0604020202020204" pitchFamily="34" charset="0"/>
              <a:cs typeface="Arial" panose="020B0604020202020204" pitchFamily="34" charset="0"/>
            </a:endParaRPr>
          </a:p>
        </p:txBody>
      </p:sp>
      <p:sp>
        <p:nvSpPr>
          <p:cNvPr id="6" name="Slide Number Placeholder 5"/>
          <p:cNvSpPr>
            <a:spLocks noGrp="1"/>
          </p:cNvSpPr>
          <p:nvPr>
            <p:ph type="sldNum" sz="quarter" idx="4"/>
          </p:nvPr>
        </p:nvSpPr>
        <p:spPr>
          <a:xfrm>
            <a:off x="9899651" y="6459539"/>
            <a:ext cx="1312333" cy="365125"/>
          </a:xfrm>
          <a:prstGeom prst="rect">
            <a:avLst/>
          </a:prstGeom>
        </p:spPr>
        <p:txBody>
          <a:bodyPr vert="horz" lIns="91440" tIns="45720" rIns="91440" bIns="45720" rtlCol="0" anchor="ctr"/>
          <a:lstStyle>
            <a:lvl1pPr algn="r">
              <a:defRPr sz="1050">
                <a:solidFill>
                  <a:srgbClr val="FFFFFF"/>
                </a:solidFill>
              </a:defRPr>
            </a:lvl1pPr>
          </a:lstStyle>
          <a:p>
            <a:pPr defTabSz="914400" eaLnBrk="0" fontAlgn="base" hangingPunct="0">
              <a:spcBef>
                <a:spcPct val="0"/>
              </a:spcBef>
              <a:spcAft>
                <a:spcPct val="0"/>
              </a:spcAft>
              <a:defRPr/>
            </a:pPr>
            <a:fld id="{950FDDC6-0728-4F2C-AF31-7E185135BD5B}" type="slidenum">
              <a:rPr lang="el-GR" altLang="el-GR">
                <a:latin typeface="Arial" panose="020B0604020202020204" pitchFamily="34" charset="0"/>
                <a:cs typeface="Arial" panose="020B0604020202020204" pitchFamily="34" charset="0"/>
              </a:rPr>
              <a:pPr defTabSz="914400" eaLnBrk="0" fontAlgn="base" hangingPunct="0">
                <a:spcBef>
                  <a:spcPct val="0"/>
                </a:spcBef>
                <a:spcAft>
                  <a:spcPct val="0"/>
                </a:spcAft>
                <a:defRPr/>
              </a:pPr>
              <a:t>‹#›</a:t>
            </a:fld>
            <a:endParaRPr lang="el-GR" altLang="el-GR">
              <a:latin typeface="Arial" panose="020B0604020202020204" pitchFamily="34" charset="0"/>
              <a:cs typeface="Arial" panose="020B0604020202020204" pitchFamily="34" charset="0"/>
            </a:endParaRPr>
          </a:p>
        </p:txBody>
      </p:sp>
      <p:cxnSp>
        <p:nvCxnSpPr>
          <p:cNvPr id="10" name="Straight Connector 9"/>
          <p:cNvCxnSpPr/>
          <p:nvPr/>
        </p:nvCxnSpPr>
        <p:spPr>
          <a:xfrm>
            <a:off x="1193800" y="1738313"/>
            <a:ext cx="9967384"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89157412"/>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Lst>
  <p:txStyles>
    <p:titleStyle>
      <a:lvl1pPr algn="l" rtl="0" eaLnBrk="0" fontAlgn="base" hangingPunct="0">
        <a:lnSpc>
          <a:spcPct val="85000"/>
        </a:lnSpc>
        <a:spcBef>
          <a:spcPct val="0"/>
        </a:spcBef>
        <a:spcAft>
          <a:spcPct val="0"/>
        </a:spcAft>
        <a:defRPr sz="4800" kern="1200" spc="-50">
          <a:solidFill>
            <a:srgbClr val="404040"/>
          </a:solidFill>
          <a:latin typeface="+mj-lt"/>
          <a:ea typeface="+mj-ea"/>
          <a:cs typeface="+mj-cs"/>
        </a:defRPr>
      </a:lvl1pPr>
      <a:lvl2pPr algn="l" rtl="0" eaLnBrk="0" fontAlgn="base" hangingPunct="0">
        <a:lnSpc>
          <a:spcPct val="85000"/>
        </a:lnSpc>
        <a:spcBef>
          <a:spcPct val="0"/>
        </a:spcBef>
        <a:spcAft>
          <a:spcPct val="0"/>
        </a:spcAft>
        <a:defRPr sz="4800">
          <a:solidFill>
            <a:srgbClr val="404040"/>
          </a:solidFill>
          <a:latin typeface="Calibri Light" panose="020F0302020204030204" pitchFamily="34" charset="0"/>
        </a:defRPr>
      </a:lvl2pPr>
      <a:lvl3pPr algn="l" rtl="0" eaLnBrk="0" fontAlgn="base" hangingPunct="0">
        <a:lnSpc>
          <a:spcPct val="85000"/>
        </a:lnSpc>
        <a:spcBef>
          <a:spcPct val="0"/>
        </a:spcBef>
        <a:spcAft>
          <a:spcPct val="0"/>
        </a:spcAft>
        <a:defRPr sz="4800">
          <a:solidFill>
            <a:srgbClr val="404040"/>
          </a:solidFill>
          <a:latin typeface="Calibri Light" panose="020F0302020204030204" pitchFamily="34" charset="0"/>
        </a:defRPr>
      </a:lvl3pPr>
      <a:lvl4pPr algn="l" rtl="0" eaLnBrk="0" fontAlgn="base" hangingPunct="0">
        <a:lnSpc>
          <a:spcPct val="85000"/>
        </a:lnSpc>
        <a:spcBef>
          <a:spcPct val="0"/>
        </a:spcBef>
        <a:spcAft>
          <a:spcPct val="0"/>
        </a:spcAft>
        <a:defRPr sz="4800">
          <a:solidFill>
            <a:srgbClr val="404040"/>
          </a:solidFill>
          <a:latin typeface="Calibri Light" panose="020F0302020204030204" pitchFamily="34" charset="0"/>
        </a:defRPr>
      </a:lvl4pPr>
      <a:lvl5pPr algn="l" rtl="0" eaLnBrk="0" fontAlgn="base" hangingPunct="0">
        <a:lnSpc>
          <a:spcPct val="85000"/>
        </a:lnSpc>
        <a:spcBef>
          <a:spcPct val="0"/>
        </a:spcBef>
        <a:spcAft>
          <a:spcPct val="0"/>
        </a:spcAft>
        <a:defRPr sz="4800">
          <a:solidFill>
            <a:srgbClr val="404040"/>
          </a:solidFill>
          <a:latin typeface="Calibri Light" panose="020F0302020204030204" pitchFamily="34" charset="0"/>
        </a:defRPr>
      </a:lvl5pPr>
      <a:lvl6pPr marL="457200" algn="l" rtl="0" fontAlgn="base">
        <a:lnSpc>
          <a:spcPct val="85000"/>
        </a:lnSpc>
        <a:spcBef>
          <a:spcPct val="0"/>
        </a:spcBef>
        <a:spcAft>
          <a:spcPct val="0"/>
        </a:spcAft>
        <a:defRPr sz="4800">
          <a:solidFill>
            <a:srgbClr val="404040"/>
          </a:solidFill>
          <a:latin typeface="Calibri Light" panose="020F0302020204030204" pitchFamily="34" charset="0"/>
        </a:defRPr>
      </a:lvl6pPr>
      <a:lvl7pPr marL="914400" algn="l" rtl="0" fontAlgn="base">
        <a:lnSpc>
          <a:spcPct val="85000"/>
        </a:lnSpc>
        <a:spcBef>
          <a:spcPct val="0"/>
        </a:spcBef>
        <a:spcAft>
          <a:spcPct val="0"/>
        </a:spcAft>
        <a:defRPr sz="4800">
          <a:solidFill>
            <a:srgbClr val="404040"/>
          </a:solidFill>
          <a:latin typeface="Calibri Light" panose="020F0302020204030204" pitchFamily="34" charset="0"/>
        </a:defRPr>
      </a:lvl7pPr>
      <a:lvl8pPr marL="1371600" algn="l" rtl="0" fontAlgn="base">
        <a:lnSpc>
          <a:spcPct val="85000"/>
        </a:lnSpc>
        <a:spcBef>
          <a:spcPct val="0"/>
        </a:spcBef>
        <a:spcAft>
          <a:spcPct val="0"/>
        </a:spcAft>
        <a:defRPr sz="4800">
          <a:solidFill>
            <a:srgbClr val="404040"/>
          </a:solidFill>
          <a:latin typeface="Calibri Light" panose="020F0302020204030204" pitchFamily="34" charset="0"/>
        </a:defRPr>
      </a:lvl8pPr>
      <a:lvl9pPr marL="1828800" algn="l" rtl="0" fontAlgn="base">
        <a:lnSpc>
          <a:spcPct val="85000"/>
        </a:lnSpc>
        <a:spcBef>
          <a:spcPct val="0"/>
        </a:spcBef>
        <a:spcAft>
          <a:spcPct val="0"/>
        </a:spcAft>
        <a:defRPr sz="4800">
          <a:solidFill>
            <a:srgbClr val="404040"/>
          </a:solidFill>
          <a:latin typeface="Calibri Light" panose="020F0302020204030204" pitchFamily="34" charset="0"/>
        </a:defRPr>
      </a:lvl9pPr>
    </p:titleStyle>
    <p:bodyStyle>
      <a:lvl1pPr marL="90488" indent="-90488" algn="l" rtl="0" eaLnBrk="0" fontAlgn="base" hangingPunct="0">
        <a:lnSpc>
          <a:spcPct val="90000"/>
        </a:lnSpc>
        <a:spcBef>
          <a:spcPts val="1200"/>
        </a:spcBef>
        <a:spcAft>
          <a:spcPts val="200"/>
        </a:spcAft>
        <a:buClr>
          <a:schemeClr val="accent1"/>
        </a:buClr>
        <a:buSzPct val="100000"/>
        <a:buFont typeface="Calibri" panose="020F0502020204030204" pitchFamily="34" charset="0"/>
        <a:buChar char=" "/>
        <a:defRPr sz="2000" kern="1200">
          <a:solidFill>
            <a:srgbClr val="404040"/>
          </a:solidFill>
          <a:latin typeface="+mn-lt"/>
          <a:ea typeface="+mn-ea"/>
          <a:cs typeface="+mn-cs"/>
        </a:defRPr>
      </a:lvl1pPr>
      <a:lvl2pPr marL="382588" indent="-182563" algn="l" rtl="0" eaLnBrk="0" fontAlgn="base" hangingPunct="0">
        <a:lnSpc>
          <a:spcPct val="90000"/>
        </a:lnSpc>
        <a:spcBef>
          <a:spcPts val="200"/>
        </a:spcBef>
        <a:spcAft>
          <a:spcPts val="400"/>
        </a:spcAft>
        <a:buClr>
          <a:schemeClr val="accent1"/>
        </a:buClr>
        <a:buFont typeface="Calibri" panose="020F0502020204030204" pitchFamily="34" charset="0"/>
        <a:buChar char="◦"/>
        <a:defRPr kern="1200">
          <a:solidFill>
            <a:srgbClr val="404040"/>
          </a:solidFill>
          <a:latin typeface="+mn-lt"/>
          <a:ea typeface="+mn-ea"/>
          <a:cs typeface="+mn-cs"/>
        </a:defRPr>
      </a:lvl2pPr>
      <a:lvl3pPr marL="566738" indent="-182563" algn="l" rtl="0" eaLnBrk="0" fontAlgn="base" hangingPunct="0">
        <a:lnSpc>
          <a:spcPct val="90000"/>
        </a:lnSpc>
        <a:spcBef>
          <a:spcPts val="200"/>
        </a:spcBef>
        <a:spcAft>
          <a:spcPts val="400"/>
        </a:spcAft>
        <a:buClr>
          <a:schemeClr val="accent1"/>
        </a:buClr>
        <a:buFont typeface="Calibri" panose="020F0502020204030204" pitchFamily="34" charset="0"/>
        <a:buChar char="◦"/>
        <a:defRPr sz="1400" kern="1200">
          <a:solidFill>
            <a:srgbClr val="404040"/>
          </a:solidFill>
          <a:latin typeface="+mn-lt"/>
          <a:ea typeface="+mn-ea"/>
          <a:cs typeface="+mn-cs"/>
        </a:defRPr>
      </a:lvl3pPr>
      <a:lvl4pPr marL="749300" indent="-182563" algn="l" rtl="0" eaLnBrk="0" fontAlgn="base" hangingPunct="0">
        <a:lnSpc>
          <a:spcPct val="90000"/>
        </a:lnSpc>
        <a:spcBef>
          <a:spcPts val="200"/>
        </a:spcBef>
        <a:spcAft>
          <a:spcPts val="400"/>
        </a:spcAft>
        <a:buClr>
          <a:schemeClr val="accent1"/>
        </a:buClr>
        <a:buFont typeface="Calibri" panose="020F0502020204030204" pitchFamily="34" charset="0"/>
        <a:buChar char="◦"/>
        <a:defRPr sz="1400" kern="1200">
          <a:solidFill>
            <a:srgbClr val="404040"/>
          </a:solidFill>
          <a:latin typeface="+mn-lt"/>
          <a:ea typeface="+mn-ea"/>
          <a:cs typeface="+mn-cs"/>
        </a:defRPr>
      </a:lvl4pPr>
      <a:lvl5pPr marL="931863" indent="-182563" algn="l" rtl="0" eaLnBrk="0" fontAlgn="base" hangingPunct="0">
        <a:lnSpc>
          <a:spcPct val="90000"/>
        </a:lnSpc>
        <a:spcBef>
          <a:spcPts val="200"/>
        </a:spcBef>
        <a:spcAft>
          <a:spcPts val="400"/>
        </a:spcAft>
        <a:buClr>
          <a:schemeClr val="accent1"/>
        </a:buClr>
        <a:buFont typeface="Calibri" panose="020F0502020204030204" pitchFamily="34" charset="0"/>
        <a:buChar char="◦"/>
        <a:defRPr sz="1400" kern="1200">
          <a:solidFill>
            <a:srgbClr val="404040"/>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0"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126"/>
            <a:ext cx="12192000" cy="666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6433" y="287339"/>
            <a:ext cx="10058400" cy="1449387"/>
          </a:xfrm>
          <a:prstGeom prst="rect">
            <a:avLst/>
          </a:prstGeom>
        </p:spPr>
        <p:txBody>
          <a:bodyPr vert="horz" lIns="91440" tIns="45720" rIns="91440" bIns="45720" rtlCol="0" anchor="b">
            <a:normAutofit/>
          </a:bodyPr>
          <a:lstStyle/>
          <a:p>
            <a:r>
              <a:rPr lang="el-GR" smtClean="0"/>
              <a:t>Στυλ κύριου τίτλου</a:t>
            </a:r>
            <a:endParaRPr lang="en-US" dirty="0"/>
          </a:p>
        </p:txBody>
      </p:sp>
      <p:sp>
        <p:nvSpPr>
          <p:cNvPr id="3077" name="Text Placeholder 2"/>
          <p:cNvSpPr>
            <a:spLocks noGrp="1"/>
          </p:cNvSpPr>
          <p:nvPr>
            <p:ph type="body" idx="1"/>
          </p:nvPr>
        </p:nvSpPr>
        <p:spPr bwMode="auto">
          <a:xfrm>
            <a:off x="1096433" y="1846264"/>
            <a:ext cx="10058400" cy="402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p>
            <a:pPr lvl="0"/>
            <a:r>
              <a:rPr lang="el-GR" altLang="el-GR" smtClean="0"/>
              <a:t>Στυλ υποδείγματος κειμένου</a:t>
            </a:r>
          </a:p>
          <a:p>
            <a:pPr lvl="1"/>
            <a:r>
              <a:rPr lang="el-GR" altLang="el-GR" smtClean="0"/>
              <a:t>Δεύτερου επιπέδου</a:t>
            </a:r>
          </a:p>
          <a:p>
            <a:pPr lvl="2"/>
            <a:r>
              <a:rPr lang="el-GR" altLang="el-GR" smtClean="0"/>
              <a:t>Τρίτου επιπέδου</a:t>
            </a:r>
          </a:p>
          <a:p>
            <a:pPr lvl="3"/>
            <a:r>
              <a:rPr lang="el-GR" altLang="el-GR" smtClean="0"/>
              <a:t>Τέταρτου επιπέδου</a:t>
            </a:r>
          </a:p>
          <a:p>
            <a:pPr lvl="4"/>
            <a:r>
              <a:rPr lang="el-GR" altLang="el-GR" smtClean="0"/>
              <a:t>Πέμπτου επιπέδου</a:t>
            </a:r>
            <a:endParaRPr lang="en-US" altLang="el-GR" smtClean="0"/>
          </a:p>
        </p:txBody>
      </p:sp>
      <p:sp>
        <p:nvSpPr>
          <p:cNvPr id="4" name="Date Placeholder 3"/>
          <p:cNvSpPr>
            <a:spLocks noGrp="1"/>
          </p:cNvSpPr>
          <p:nvPr>
            <p:ph type="dt" sz="half" idx="2"/>
          </p:nvPr>
        </p:nvSpPr>
        <p:spPr>
          <a:xfrm>
            <a:off x="1096433" y="6459539"/>
            <a:ext cx="2472267" cy="365125"/>
          </a:xfrm>
          <a:prstGeom prst="rect">
            <a:avLst/>
          </a:prstGeom>
        </p:spPr>
        <p:txBody>
          <a:bodyPr vert="horz" lIns="91440" tIns="45720" rIns="91440" bIns="45720" rtlCol="0" anchor="ctr"/>
          <a:lstStyle>
            <a:lvl1pPr algn="l" defTabSz="342900" eaLnBrk="1" fontAlgn="auto" hangingPunct="1">
              <a:spcBef>
                <a:spcPts val="0"/>
              </a:spcBef>
              <a:spcAft>
                <a:spcPts val="0"/>
              </a:spcAft>
              <a:defRPr sz="675">
                <a:solidFill>
                  <a:srgbClr val="FFFFFF"/>
                </a:solidFill>
                <a:latin typeface="Calibri" panose="020F0502020204030204"/>
                <a:cs typeface="+mn-cs"/>
              </a:defRPr>
            </a:lvl1pPr>
          </a:lstStyle>
          <a:p>
            <a:pPr>
              <a:defRPr/>
            </a:pPr>
            <a:fld id="{1486EAE1-CE7B-486A-AB32-C63F4472C421}" type="datetimeFigureOut">
              <a:rPr lang="en-US"/>
              <a:pPr>
                <a:defRPr/>
              </a:pPr>
              <a:t>12/29/2018</a:t>
            </a:fld>
            <a:endParaRPr lang="en-US" dirty="0"/>
          </a:p>
        </p:txBody>
      </p:sp>
      <p:sp>
        <p:nvSpPr>
          <p:cNvPr id="5" name="Footer Placeholder 4"/>
          <p:cNvSpPr>
            <a:spLocks noGrp="1"/>
          </p:cNvSpPr>
          <p:nvPr>
            <p:ph type="ftr" sz="quarter" idx="3"/>
          </p:nvPr>
        </p:nvSpPr>
        <p:spPr>
          <a:xfrm>
            <a:off x="3687234" y="6459539"/>
            <a:ext cx="4821767" cy="365125"/>
          </a:xfrm>
          <a:prstGeom prst="rect">
            <a:avLst/>
          </a:prstGeom>
        </p:spPr>
        <p:txBody>
          <a:bodyPr vert="horz" lIns="91440" tIns="45720" rIns="91440" bIns="45720" rtlCol="0" anchor="ctr"/>
          <a:lstStyle>
            <a:lvl1pPr algn="ctr" defTabSz="342900" eaLnBrk="1" fontAlgn="auto" hangingPunct="1">
              <a:spcBef>
                <a:spcPts val="0"/>
              </a:spcBef>
              <a:spcAft>
                <a:spcPts val="0"/>
              </a:spcAft>
              <a:defRPr sz="675" cap="all" baseline="0">
                <a:solidFill>
                  <a:srgbClr val="FFFFFF"/>
                </a:solidFill>
                <a:latin typeface="Calibri" panose="020F0502020204030204"/>
                <a:cs typeface="+mn-cs"/>
              </a:defRPr>
            </a:lvl1pPr>
          </a:lstStyle>
          <a:p>
            <a:pPr>
              <a:defRPr/>
            </a:pPr>
            <a:endParaRPr lang="en-US"/>
          </a:p>
        </p:txBody>
      </p:sp>
      <p:sp>
        <p:nvSpPr>
          <p:cNvPr id="6" name="Slide Number Placeholder 5"/>
          <p:cNvSpPr>
            <a:spLocks noGrp="1"/>
          </p:cNvSpPr>
          <p:nvPr>
            <p:ph type="sldNum" sz="quarter" idx="4"/>
          </p:nvPr>
        </p:nvSpPr>
        <p:spPr>
          <a:xfrm>
            <a:off x="9899651" y="6459539"/>
            <a:ext cx="1312333" cy="365125"/>
          </a:xfrm>
          <a:prstGeom prst="rect">
            <a:avLst/>
          </a:prstGeom>
        </p:spPr>
        <p:txBody>
          <a:bodyPr vert="horz" lIns="91440" tIns="45720" rIns="91440" bIns="45720" rtlCol="0" anchor="ctr"/>
          <a:lstStyle>
            <a:lvl1pPr algn="r" defTabSz="342900" eaLnBrk="1" fontAlgn="auto" hangingPunct="1">
              <a:spcBef>
                <a:spcPts val="0"/>
              </a:spcBef>
              <a:spcAft>
                <a:spcPts val="0"/>
              </a:spcAft>
              <a:defRPr sz="788">
                <a:solidFill>
                  <a:srgbClr val="FFFFFF"/>
                </a:solidFill>
                <a:latin typeface="Calibri" panose="020F0502020204030204"/>
                <a:cs typeface="+mn-cs"/>
              </a:defRPr>
            </a:lvl1pPr>
          </a:lstStyle>
          <a:p>
            <a:pPr>
              <a:defRPr/>
            </a:pPr>
            <a:fld id="{708557BB-2604-4637-B6CD-E6A3221CFAD9}" type="slidenum">
              <a:rPr lang="en-US"/>
              <a:pPr>
                <a:defRPr/>
              </a:pPr>
              <a:t>‹#›</a:t>
            </a:fld>
            <a:endParaRPr lang="en-US" dirty="0"/>
          </a:p>
        </p:txBody>
      </p:sp>
      <p:cxnSp>
        <p:nvCxnSpPr>
          <p:cNvPr id="10" name="Straight Connector 9"/>
          <p:cNvCxnSpPr/>
          <p:nvPr/>
        </p:nvCxnSpPr>
        <p:spPr>
          <a:xfrm>
            <a:off x="1193800" y="1738313"/>
            <a:ext cx="9967384"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05178674"/>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Lst>
  <p:txStyles>
    <p:titleStyle>
      <a:lvl1pPr algn="l" defTabSz="685800" rtl="0" eaLnBrk="0" fontAlgn="base" hangingPunct="0">
        <a:lnSpc>
          <a:spcPct val="85000"/>
        </a:lnSpc>
        <a:spcBef>
          <a:spcPct val="0"/>
        </a:spcBef>
        <a:spcAft>
          <a:spcPct val="0"/>
        </a:spcAft>
        <a:defRPr sz="3600" kern="1200" spc="-38">
          <a:solidFill>
            <a:srgbClr val="404040"/>
          </a:solidFill>
          <a:latin typeface="+mj-lt"/>
          <a:ea typeface="+mj-ea"/>
          <a:cs typeface="+mj-cs"/>
        </a:defRPr>
      </a:lvl1pPr>
      <a:lvl2pPr algn="l" defTabSz="685800" rtl="0" eaLnBrk="0" fontAlgn="base" hangingPunct="0">
        <a:lnSpc>
          <a:spcPct val="85000"/>
        </a:lnSpc>
        <a:spcBef>
          <a:spcPct val="0"/>
        </a:spcBef>
        <a:spcAft>
          <a:spcPct val="0"/>
        </a:spcAft>
        <a:defRPr sz="3600">
          <a:solidFill>
            <a:srgbClr val="404040"/>
          </a:solidFill>
          <a:latin typeface="Calibri Light" panose="020F0302020204030204" pitchFamily="34" charset="0"/>
        </a:defRPr>
      </a:lvl2pPr>
      <a:lvl3pPr algn="l" defTabSz="685800" rtl="0" eaLnBrk="0" fontAlgn="base" hangingPunct="0">
        <a:lnSpc>
          <a:spcPct val="85000"/>
        </a:lnSpc>
        <a:spcBef>
          <a:spcPct val="0"/>
        </a:spcBef>
        <a:spcAft>
          <a:spcPct val="0"/>
        </a:spcAft>
        <a:defRPr sz="3600">
          <a:solidFill>
            <a:srgbClr val="404040"/>
          </a:solidFill>
          <a:latin typeface="Calibri Light" panose="020F0302020204030204" pitchFamily="34" charset="0"/>
        </a:defRPr>
      </a:lvl3pPr>
      <a:lvl4pPr algn="l" defTabSz="685800" rtl="0" eaLnBrk="0" fontAlgn="base" hangingPunct="0">
        <a:lnSpc>
          <a:spcPct val="85000"/>
        </a:lnSpc>
        <a:spcBef>
          <a:spcPct val="0"/>
        </a:spcBef>
        <a:spcAft>
          <a:spcPct val="0"/>
        </a:spcAft>
        <a:defRPr sz="3600">
          <a:solidFill>
            <a:srgbClr val="404040"/>
          </a:solidFill>
          <a:latin typeface="Calibri Light" panose="020F0302020204030204" pitchFamily="34" charset="0"/>
        </a:defRPr>
      </a:lvl4pPr>
      <a:lvl5pPr algn="l" defTabSz="685800" rtl="0" eaLnBrk="0" fontAlgn="base" hangingPunct="0">
        <a:lnSpc>
          <a:spcPct val="85000"/>
        </a:lnSpc>
        <a:spcBef>
          <a:spcPct val="0"/>
        </a:spcBef>
        <a:spcAft>
          <a:spcPct val="0"/>
        </a:spcAft>
        <a:defRPr sz="3600">
          <a:solidFill>
            <a:srgbClr val="404040"/>
          </a:solidFill>
          <a:latin typeface="Calibri Light" panose="020F0302020204030204" pitchFamily="34" charset="0"/>
        </a:defRPr>
      </a:lvl5pPr>
      <a:lvl6pPr marL="457200" algn="l" defTabSz="685800" rtl="0" fontAlgn="base">
        <a:lnSpc>
          <a:spcPct val="85000"/>
        </a:lnSpc>
        <a:spcBef>
          <a:spcPct val="0"/>
        </a:spcBef>
        <a:spcAft>
          <a:spcPct val="0"/>
        </a:spcAft>
        <a:defRPr sz="3600">
          <a:solidFill>
            <a:srgbClr val="404040"/>
          </a:solidFill>
          <a:latin typeface="Calibri Light" panose="020F0302020204030204" pitchFamily="34" charset="0"/>
        </a:defRPr>
      </a:lvl6pPr>
      <a:lvl7pPr marL="914400" algn="l" defTabSz="685800" rtl="0" fontAlgn="base">
        <a:lnSpc>
          <a:spcPct val="85000"/>
        </a:lnSpc>
        <a:spcBef>
          <a:spcPct val="0"/>
        </a:spcBef>
        <a:spcAft>
          <a:spcPct val="0"/>
        </a:spcAft>
        <a:defRPr sz="3600">
          <a:solidFill>
            <a:srgbClr val="404040"/>
          </a:solidFill>
          <a:latin typeface="Calibri Light" panose="020F0302020204030204" pitchFamily="34" charset="0"/>
        </a:defRPr>
      </a:lvl7pPr>
      <a:lvl8pPr marL="1371600" algn="l" defTabSz="685800" rtl="0" fontAlgn="base">
        <a:lnSpc>
          <a:spcPct val="85000"/>
        </a:lnSpc>
        <a:spcBef>
          <a:spcPct val="0"/>
        </a:spcBef>
        <a:spcAft>
          <a:spcPct val="0"/>
        </a:spcAft>
        <a:defRPr sz="3600">
          <a:solidFill>
            <a:srgbClr val="404040"/>
          </a:solidFill>
          <a:latin typeface="Calibri Light" panose="020F0302020204030204" pitchFamily="34" charset="0"/>
        </a:defRPr>
      </a:lvl8pPr>
      <a:lvl9pPr marL="1828800" algn="l" defTabSz="685800" rtl="0" fontAlgn="base">
        <a:lnSpc>
          <a:spcPct val="85000"/>
        </a:lnSpc>
        <a:spcBef>
          <a:spcPct val="0"/>
        </a:spcBef>
        <a:spcAft>
          <a:spcPct val="0"/>
        </a:spcAft>
        <a:defRPr sz="3600">
          <a:solidFill>
            <a:srgbClr val="404040"/>
          </a:solidFill>
          <a:latin typeface="Calibri Light" panose="020F0302020204030204" pitchFamily="34" charset="0"/>
        </a:defRPr>
      </a:lvl9pPr>
    </p:titleStyle>
    <p:bodyStyle>
      <a:lvl1pPr marL="68263" indent="-68263" algn="l" defTabSz="685800" rtl="0" eaLnBrk="0" fontAlgn="base" hangingPunct="0">
        <a:lnSpc>
          <a:spcPct val="90000"/>
        </a:lnSpc>
        <a:spcBef>
          <a:spcPts val="900"/>
        </a:spcBef>
        <a:spcAft>
          <a:spcPts val="150"/>
        </a:spcAft>
        <a:buClr>
          <a:schemeClr val="accent1"/>
        </a:buClr>
        <a:buSzPct val="100000"/>
        <a:buFont typeface="Calibri" panose="020F0502020204030204" pitchFamily="34" charset="0"/>
        <a:buChar char=" "/>
        <a:defRPr sz="1500" kern="1200">
          <a:solidFill>
            <a:srgbClr val="404040"/>
          </a:solidFill>
          <a:latin typeface="+mn-lt"/>
          <a:ea typeface="+mn-ea"/>
          <a:cs typeface="+mn-cs"/>
        </a:defRPr>
      </a:lvl1pPr>
      <a:lvl2pPr marL="287338" indent="-136525" algn="l" defTabSz="685800" rtl="0" eaLnBrk="0" fontAlgn="base" hangingPunct="0">
        <a:lnSpc>
          <a:spcPct val="90000"/>
        </a:lnSpc>
        <a:spcBef>
          <a:spcPts val="150"/>
        </a:spcBef>
        <a:spcAft>
          <a:spcPts val="300"/>
        </a:spcAft>
        <a:buClr>
          <a:schemeClr val="accent1"/>
        </a:buClr>
        <a:buFont typeface="Calibri" panose="020F0502020204030204" pitchFamily="34" charset="0"/>
        <a:buChar char="◦"/>
        <a:defRPr sz="1300" kern="1200">
          <a:solidFill>
            <a:srgbClr val="404040"/>
          </a:solidFill>
          <a:latin typeface="+mn-lt"/>
          <a:ea typeface="+mn-ea"/>
          <a:cs typeface="+mn-cs"/>
        </a:defRPr>
      </a:lvl2pPr>
      <a:lvl3pPr marL="423863" indent="-136525" algn="l" defTabSz="685800" rtl="0" eaLnBrk="0" fontAlgn="base" hangingPunct="0">
        <a:lnSpc>
          <a:spcPct val="90000"/>
        </a:lnSpc>
        <a:spcBef>
          <a:spcPts val="150"/>
        </a:spcBef>
        <a:spcAft>
          <a:spcPts val="300"/>
        </a:spcAft>
        <a:buClr>
          <a:schemeClr val="accent1"/>
        </a:buClr>
        <a:buFont typeface="Calibri" panose="020F0502020204030204" pitchFamily="34" charset="0"/>
        <a:buChar char="◦"/>
        <a:defRPr sz="1000" kern="1200">
          <a:solidFill>
            <a:srgbClr val="404040"/>
          </a:solidFill>
          <a:latin typeface="+mn-lt"/>
          <a:ea typeface="+mn-ea"/>
          <a:cs typeface="+mn-cs"/>
        </a:defRPr>
      </a:lvl3pPr>
      <a:lvl4pPr marL="561975" indent="-136525" algn="l" defTabSz="685800" rtl="0" eaLnBrk="0" fontAlgn="base" hangingPunct="0">
        <a:lnSpc>
          <a:spcPct val="90000"/>
        </a:lnSpc>
        <a:spcBef>
          <a:spcPts val="150"/>
        </a:spcBef>
        <a:spcAft>
          <a:spcPts val="300"/>
        </a:spcAft>
        <a:buClr>
          <a:schemeClr val="accent1"/>
        </a:buClr>
        <a:buFont typeface="Calibri" panose="020F0502020204030204" pitchFamily="34" charset="0"/>
        <a:buChar char="◦"/>
        <a:defRPr sz="1000" kern="1200">
          <a:solidFill>
            <a:srgbClr val="404040"/>
          </a:solidFill>
          <a:latin typeface="+mn-lt"/>
          <a:ea typeface="+mn-ea"/>
          <a:cs typeface="+mn-cs"/>
        </a:defRPr>
      </a:lvl4pPr>
      <a:lvl5pPr marL="698500" indent="-136525" algn="l" defTabSz="685800" rtl="0" eaLnBrk="0" fontAlgn="base" hangingPunct="0">
        <a:lnSpc>
          <a:spcPct val="90000"/>
        </a:lnSpc>
        <a:spcBef>
          <a:spcPts val="150"/>
        </a:spcBef>
        <a:spcAft>
          <a:spcPts val="300"/>
        </a:spcAft>
        <a:buClr>
          <a:schemeClr val="accent1"/>
        </a:buClr>
        <a:buFont typeface="Calibri" panose="020F0502020204030204" pitchFamily="34" charset="0"/>
        <a:buChar char="◦"/>
        <a:defRPr sz="1000" kern="1200">
          <a:solidFill>
            <a:srgbClr val="404040"/>
          </a:solidFill>
          <a:latin typeface="+mn-lt"/>
          <a:ea typeface="+mn-ea"/>
          <a:cs typeface="+mn-cs"/>
        </a:defRPr>
      </a:lvl5pPr>
      <a:lvl6pPr marL="8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6pPr>
      <a:lvl7pPr marL="9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7pPr>
      <a:lvl8pPr marL="11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8pPr>
      <a:lvl9pPr marL="12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2.xml"/><Relationship Id="rId4" Type="http://schemas.openxmlformats.org/officeDocument/2006/relationships/image" Target="../media/image5.emf"/></Relationships>
</file>

<file path=ppt/slides/_rels/slide2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6.xml"/></Relationships>
</file>

<file path=ppt/slides/_rels/slide2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g"/><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a:bodyPr>
          <a:lstStyle/>
          <a:p>
            <a:r>
              <a:rPr lang="el-GR" sz="3600" b="1" dirty="0" smtClean="0">
                <a:latin typeface="+mn-lt"/>
              </a:rPr>
              <a:t>Επιγενετική</a:t>
            </a:r>
            <a:endParaRPr lang="el-GR" sz="3600" b="1" dirty="0">
              <a:latin typeface="+mn-lt"/>
            </a:endParaRPr>
          </a:p>
        </p:txBody>
      </p:sp>
      <p:sp>
        <p:nvSpPr>
          <p:cNvPr id="3" name="Θέση περιεχομένου 2"/>
          <p:cNvSpPr>
            <a:spLocks noGrp="1"/>
          </p:cNvSpPr>
          <p:nvPr>
            <p:ph idx="1"/>
          </p:nvPr>
        </p:nvSpPr>
        <p:spPr/>
        <p:txBody>
          <a:bodyPr>
            <a:normAutofit/>
          </a:bodyPr>
          <a:lstStyle/>
          <a:p>
            <a:r>
              <a:rPr lang="el-GR" sz="2800" dirty="0" smtClean="0"/>
              <a:t>Φαινότυπος= Βιολογική ταυτότητα= το αποτέλεσμα της  </a:t>
            </a:r>
            <a:r>
              <a:rPr lang="el-GR" sz="2800" dirty="0"/>
              <a:t>αλληλεπίδραση γονότυπου – </a:t>
            </a:r>
            <a:r>
              <a:rPr lang="el-GR" sz="2800" dirty="0" smtClean="0"/>
              <a:t>περιβάλλοντος</a:t>
            </a:r>
          </a:p>
          <a:p>
            <a:r>
              <a:rPr lang="el-GR" sz="2800" dirty="0" smtClean="0"/>
              <a:t>Στόχος </a:t>
            </a:r>
            <a:r>
              <a:rPr lang="el-GR" sz="2800" dirty="0"/>
              <a:t>της σύγχρονης  έρευνας να κατανοήσουμε καλύτερα τους μηχανισμούς που διέπουν τη φυσιολογική ανάπτυξη, ώστε να εντοπίσουμε  την προέλευση των διαταραχών της.</a:t>
            </a:r>
          </a:p>
          <a:p>
            <a:endParaRPr lang="el-GR" sz="2800" dirty="0"/>
          </a:p>
        </p:txBody>
      </p:sp>
    </p:spTree>
    <p:extLst>
      <p:ext uri="{BB962C8B-B14F-4D97-AF65-F5344CB8AC3E}">
        <p14:creationId xmlns:p14="http://schemas.microsoft.com/office/powerpoint/2010/main" val="64287058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latin typeface="+mn-lt"/>
              </a:rPr>
              <a:t>Επιγενετική ρύθμιση</a:t>
            </a:r>
            <a:endParaRPr lang="el-GR" dirty="0">
              <a:latin typeface="+mn-lt"/>
            </a:endParaRPr>
          </a:p>
        </p:txBody>
      </p:sp>
      <p:sp>
        <p:nvSpPr>
          <p:cNvPr id="3" name="Θέση περιεχομένου 2"/>
          <p:cNvSpPr>
            <a:spLocks noGrp="1"/>
          </p:cNvSpPr>
          <p:nvPr>
            <p:ph idx="1"/>
          </p:nvPr>
        </p:nvSpPr>
        <p:spPr>
          <a:xfrm>
            <a:off x="1241946" y="1737360"/>
            <a:ext cx="9913734" cy="4131734"/>
          </a:xfrm>
        </p:spPr>
        <p:txBody>
          <a:bodyPr>
            <a:noAutofit/>
          </a:bodyPr>
          <a:lstStyle/>
          <a:p>
            <a:r>
              <a:rPr lang="el-GR" sz="2800" dirty="0" smtClean="0"/>
              <a:t>Δυναμική διαδικασία  τροποποίησης της έκφρασης του </a:t>
            </a:r>
            <a:r>
              <a:rPr lang="en-US" sz="2800" dirty="0" smtClean="0"/>
              <a:t>DNA  </a:t>
            </a:r>
            <a:r>
              <a:rPr lang="el-GR" sz="2800" dirty="0" smtClean="0"/>
              <a:t>χάρη στη συνεχή αλληλεπίδρασή του με το περιβάλλον σε όλη τη διάρκεια της ζωής ενός ζωντανού οργανισμού</a:t>
            </a:r>
            <a:endParaRPr lang="el-GR" sz="2800" dirty="0"/>
          </a:p>
          <a:p>
            <a:r>
              <a:rPr lang="el-GR" sz="2800" dirty="0" smtClean="0"/>
              <a:t>Υπεισέρχεται κυρίως στα εξής</a:t>
            </a:r>
            <a:r>
              <a:rPr lang="en-US" sz="2800" dirty="0" smtClean="0"/>
              <a:t>:</a:t>
            </a:r>
            <a:endParaRPr lang="el-GR" sz="2800" dirty="0"/>
          </a:p>
          <a:p>
            <a:pPr>
              <a:buFont typeface="Wingdings" panose="05000000000000000000" pitchFamily="2" charset="2"/>
              <a:buChar char="§"/>
            </a:pPr>
            <a:r>
              <a:rPr lang="el-GR" sz="2800" dirty="0" smtClean="0"/>
              <a:t>Ανάπτυξη των  </a:t>
            </a:r>
            <a:r>
              <a:rPr lang="el-GR" sz="2800" dirty="0" err="1" smtClean="0"/>
              <a:t>πολυκυττάριων</a:t>
            </a:r>
            <a:r>
              <a:rPr lang="el-GR" sz="2800" dirty="0" smtClean="0"/>
              <a:t> οργανισμών</a:t>
            </a:r>
          </a:p>
          <a:p>
            <a:pPr>
              <a:buFont typeface="Wingdings" panose="05000000000000000000" pitchFamily="2" charset="2"/>
              <a:buChar char="§"/>
            </a:pPr>
            <a:r>
              <a:rPr lang="el-GR" sz="2800" dirty="0" smtClean="0"/>
              <a:t>Αλληλεπίδραση </a:t>
            </a:r>
            <a:r>
              <a:rPr lang="el-GR" sz="2800" dirty="0"/>
              <a:t>οργανισμού – </a:t>
            </a:r>
            <a:r>
              <a:rPr lang="el-GR" sz="2800" dirty="0" smtClean="0"/>
              <a:t>περιβάλλοντος</a:t>
            </a:r>
            <a:r>
              <a:rPr lang="en-US" sz="2800" dirty="0" smtClean="0"/>
              <a:t>, </a:t>
            </a:r>
            <a:r>
              <a:rPr lang="el-GR" sz="2800" dirty="0" smtClean="0"/>
              <a:t>π.χ. διατροφή, περιβαλλοντικές τοξίνες</a:t>
            </a:r>
            <a:endParaRPr lang="el-GR" sz="2800" dirty="0"/>
          </a:p>
          <a:p>
            <a:pPr>
              <a:buFont typeface="Wingdings" panose="05000000000000000000" pitchFamily="2" charset="2"/>
              <a:buChar char="§"/>
            </a:pPr>
            <a:r>
              <a:rPr lang="el-GR" sz="2800" dirty="0" smtClean="0"/>
              <a:t>Εμφάνιση ασθενειών </a:t>
            </a:r>
            <a:r>
              <a:rPr lang="en-US" sz="2800" dirty="0" smtClean="0"/>
              <a:t>: </a:t>
            </a:r>
            <a:r>
              <a:rPr lang="el-GR" sz="2800" dirty="0" smtClean="0"/>
              <a:t>καρκίνος</a:t>
            </a:r>
            <a:r>
              <a:rPr lang="el-GR" sz="2800" dirty="0"/>
              <a:t>, </a:t>
            </a:r>
            <a:r>
              <a:rPr lang="el-GR" sz="2800" dirty="0" smtClean="0"/>
              <a:t>καρδιαγγειακά νοσήματα, </a:t>
            </a:r>
            <a:r>
              <a:rPr lang="el-GR" sz="2800" dirty="0" err="1" smtClean="0"/>
              <a:t>αυτοάνοσα</a:t>
            </a:r>
            <a:r>
              <a:rPr lang="el-GR" sz="2800" dirty="0" smtClean="0"/>
              <a:t> νοσήματα, ψυχιατρικές </a:t>
            </a:r>
            <a:r>
              <a:rPr lang="el-GR" sz="2800" dirty="0"/>
              <a:t>διαταραχές</a:t>
            </a:r>
            <a:r>
              <a:rPr lang="el-GR" sz="2800" dirty="0" smtClean="0"/>
              <a:t>, παχυσαρκία</a:t>
            </a:r>
            <a:r>
              <a:rPr lang="el-GR" sz="2800" dirty="0"/>
              <a:t>, </a:t>
            </a:r>
            <a:r>
              <a:rPr lang="el-GR" sz="2800" dirty="0" smtClean="0"/>
              <a:t>διαβήτης ....(</a:t>
            </a:r>
            <a:r>
              <a:rPr lang="el-GR" sz="2800" dirty="0" err="1" smtClean="0"/>
              <a:t>πολυπαραγοντικής</a:t>
            </a:r>
            <a:r>
              <a:rPr lang="el-GR" sz="2800" dirty="0" smtClean="0"/>
              <a:t> αιτιολογίας νοσήματα)</a:t>
            </a:r>
            <a:endParaRPr lang="el-GR" sz="2800" dirty="0"/>
          </a:p>
        </p:txBody>
      </p:sp>
    </p:spTree>
    <p:extLst>
      <p:ext uri="{BB962C8B-B14F-4D97-AF65-F5344CB8AC3E}">
        <p14:creationId xmlns:p14="http://schemas.microsoft.com/office/powerpoint/2010/main" val="26804815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1274701" y="259308"/>
            <a:ext cx="10058400" cy="1450757"/>
          </a:xfrm>
        </p:spPr>
        <p:txBody>
          <a:bodyPr>
            <a:normAutofit/>
          </a:bodyPr>
          <a:lstStyle/>
          <a:p>
            <a:r>
              <a:rPr lang="en-US" sz="3600" dirty="0">
                <a:latin typeface="+mn-lt"/>
              </a:rPr>
              <a:t>Epigenetics: the death of the genetic theory of disease transmission?</a:t>
            </a:r>
          </a:p>
        </p:txBody>
      </p:sp>
      <p:sp>
        <p:nvSpPr>
          <p:cNvPr id="3" name="Θέση περιεχομένου 2"/>
          <p:cNvSpPr>
            <a:spLocks noGrp="1"/>
          </p:cNvSpPr>
          <p:nvPr>
            <p:ph idx="1"/>
          </p:nvPr>
        </p:nvSpPr>
        <p:spPr>
          <a:xfrm>
            <a:off x="1274700" y="1845734"/>
            <a:ext cx="9880979" cy="4023360"/>
          </a:xfrm>
        </p:spPr>
        <p:txBody>
          <a:bodyPr>
            <a:normAutofit/>
          </a:bodyPr>
          <a:lstStyle/>
          <a:p>
            <a:pPr algn="just"/>
            <a:r>
              <a:rPr lang="el-GR" sz="2800" dirty="0"/>
              <a:t>Η θεωρία της </a:t>
            </a:r>
            <a:r>
              <a:rPr lang="el-GR" sz="2800" dirty="0" err="1"/>
              <a:t>επιγενετικής</a:t>
            </a:r>
            <a:r>
              <a:rPr lang="el-GR" sz="2800" dirty="0"/>
              <a:t> ρύθμισης επιτρέπει στους σύγχρονους ερευνητές να προσπελάσουν από διαφορετική σκοπιά την </a:t>
            </a:r>
            <a:r>
              <a:rPr lang="el-GR" sz="2800" dirty="0" err="1">
                <a:solidFill>
                  <a:srgbClr val="FF0000"/>
                </a:solidFill>
              </a:rPr>
              <a:t>παθοφυσιολογία</a:t>
            </a:r>
            <a:r>
              <a:rPr lang="el-GR" sz="2800" dirty="0">
                <a:solidFill>
                  <a:srgbClr val="FF0000"/>
                </a:solidFill>
              </a:rPr>
              <a:t> διαφόρων ασθενειών</a:t>
            </a:r>
            <a:r>
              <a:rPr lang="el-GR" sz="2800" dirty="0"/>
              <a:t>, αλλά και τις διαδικασίες που οδήγησαν στην </a:t>
            </a:r>
            <a:r>
              <a:rPr lang="el-GR" sz="2800" dirty="0">
                <a:solidFill>
                  <a:srgbClr val="FF0000"/>
                </a:solidFill>
              </a:rPr>
              <a:t>εξέλιξη των ειδών </a:t>
            </a:r>
            <a:r>
              <a:rPr lang="el-GR" sz="2800" dirty="0"/>
              <a:t>πάνω στη γη. </a:t>
            </a:r>
            <a:endParaRPr lang="el-GR" sz="2800" dirty="0" smtClean="0"/>
          </a:p>
          <a:p>
            <a:pPr algn="just"/>
            <a:r>
              <a:rPr lang="el-GR" sz="2800" dirty="0" smtClean="0"/>
              <a:t>Η </a:t>
            </a:r>
            <a:r>
              <a:rPr lang="el-GR" sz="2800" dirty="0"/>
              <a:t>θεωρία της «Αναπτυξιακής προέλευσης της Υγείας και της Νόσου» αποδίδει την εμφάνιση μεταβολικών, καρδιαγγειακών, </a:t>
            </a:r>
            <a:r>
              <a:rPr lang="el-GR" sz="2800" dirty="0" err="1"/>
              <a:t>νευροαναπτυξιακών</a:t>
            </a:r>
            <a:r>
              <a:rPr lang="el-GR" sz="2800" dirty="0"/>
              <a:t> και ψυχιατρικών διαταραχών σε επιγενετικούς παράγοντες που δρουν κατά την  </a:t>
            </a:r>
            <a:r>
              <a:rPr lang="el-GR" sz="2800" dirty="0">
                <a:solidFill>
                  <a:srgbClr val="FF0000"/>
                </a:solidFill>
              </a:rPr>
              <a:t>εμβρυική</a:t>
            </a:r>
            <a:r>
              <a:rPr lang="el-GR" sz="2800" dirty="0"/>
              <a:t> ανάπτυξη </a:t>
            </a:r>
          </a:p>
        </p:txBody>
      </p:sp>
    </p:spTree>
    <p:extLst>
      <p:ext uri="{BB962C8B-B14F-4D97-AF65-F5344CB8AC3E}">
        <p14:creationId xmlns:p14="http://schemas.microsoft.com/office/powerpoint/2010/main" val="33803911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Τίτλος 5"/>
          <p:cNvSpPr>
            <a:spLocks noGrp="1"/>
          </p:cNvSpPr>
          <p:nvPr>
            <p:ph type="title"/>
          </p:nvPr>
        </p:nvSpPr>
        <p:spPr>
          <a:xfrm>
            <a:off x="1097280" y="-303498"/>
            <a:ext cx="10058400" cy="1757544"/>
          </a:xfrm>
        </p:spPr>
        <p:txBody>
          <a:bodyPr>
            <a:normAutofit/>
          </a:bodyPr>
          <a:lstStyle/>
          <a:p>
            <a:pPr algn="ctr"/>
            <a:r>
              <a:rPr lang="el-GR" sz="3600" dirty="0" smtClean="0">
                <a:latin typeface="+mn-lt"/>
              </a:rPr>
              <a:t>Παράδειγμα</a:t>
            </a:r>
            <a:r>
              <a:rPr lang="en-US" sz="3600" dirty="0" smtClean="0">
                <a:latin typeface="+mn-lt"/>
              </a:rPr>
              <a:t>: </a:t>
            </a:r>
            <a:r>
              <a:rPr lang="el-GR" sz="3600" dirty="0" smtClean="0">
                <a:latin typeface="+mn-lt"/>
              </a:rPr>
              <a:t>Επιλεκτική έκφραση γονιδίων</a:t>
            </a:r>
            <a:endParaRPr lang="el-GR" sz="3600" dirty="0">
              <a:latin typeface="+mn-lt"/>
            </a:endParaRPr>
          </a:p>
        </p:txBody>
      </p:sp>
      <p:sp>
        <p:nvSpPr>
          <p:cNvPr id="7" name="Θέση κειμένου 6"/>
          <p:cNvSpPr>
            <a:spLocks noGrp="1"/>
          </p:cNvSpPr>
          <p:nvPr>
            <p:ph type="body" idx="1"/>
          </p:nvPr>
        </p:nvSpPr>
        <p:spPr/>
        <p:txBody>
          <a:bodyPr/>
          <a:lstStyle/>
          <a:p>
            <a:endParaRPr lang="el-GR" dirty="0"/>
          </a:p>
        </p:txBody>
      </p:sp>
      <p:sp>
        <p:nvSpPr>
          <p:cNvPr id="9" name="Θέση κειμένου 8"/>
          <p:cNvSpPr>
            <a:spLocks noGrp="1"/>
          </p:cNvSpPr>
          <p:nvPr>
            <p:ph type="body" sz="quarter" idx="3"/>
          </p:nvPr>
        </p:nvSpPr>
        <p:spPr/>
        <p:txBody>
          <a:bodyPr/>
          <a:lstStyle/>
          <a:p>
            <a:endParaRPr lang="el-GR"/>
          </a:p>
        </p:txBody>
      </p:sp>
      <p:sp>
        <p:nvSpPr>
          <p:cNvPr id="10" name="Θέση περιεχομένου 9"/>
          <p:cNvSpPr>
            <a:spLocks noGrp="1"/>
          </p:cNvSpPr>
          <p:nvPr>
            <p:ph sz="quarter" idx="4"/>
          </p:nvPr>
        </p:nvSpPr>
        <p:spPr>
          <a:xfrm>
            <a:off x="6035040" y="2561168"/>
            <a:ext cx="4937760" cy="3378200"/>
          </a:xfrm>
        </p:spPr>
        <p:txBody>
          <a:bodyPr/>
          <a:lstStyle/>
          <a:p>
            <a:endParaRPr lang="el-GR"/>
          </a:p>
        </p:txBody>
      </p:sp>
      <p:pic>
        <p:nvPicPr>
          <p:cNvPr id="5" name="Εικόνα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26480" y="2059518"/>
            <a:ext cx="4937760" cy="4079346"/>
          </a:xfrm>
          <a:prstGeom prst="rect">
            <a:avLst/>
          </a:prstGeom>
        </p:spPr>
      </p:pic>
      <p:sp>
        <p:nvSpPr>
          <p:cNvPr id="2" name="Θέση περιεχομένου 1"/>
          <p:cNvSpPr>
            <a:spLocks noGrp="1"/>
          </p:cNvSpPr>
          <p:nvPr>
            <p:ph sz="half" idx="2"/>
          </p:nvPr>
        </p:nvSpPr>
        <p:spPr>
          <a:xfrm>
            <a:off x="1097280" y="2059518"/>
            <a:ext cx="4594860" cy="3933032"/>
          </a:xfrm>
        </p:spPr>
        <p:txBody>
          <a:bodyPr>
            <a:noAutofit/>
          </a:bodyPr>
          <a:lstStyle/>
          <a:p>
            <a:pPr algn="just"/>
            <a:r>
              <a:rPr lang="el-GR" sz="2800" dirty="0" smtClean="0"/>
              <a:t>Σε </a:t>
            </a:r>
            <a:r>
              <a:rPr lang="el-GR" sz="2800" dirty="0"/>
              <a:t>έναν πολυκύτταρο οργανισμό, με διαφορετικούς τύπους κυττάρων, κάθε κύτταρο περιέχει ολόκληρο το </a:t>
            </a:r>
            <a:r>
              <a:rPr lang="el-GR" sz="2800" dirty="0" err="1"/>
              <a:t>γονιδίωμα</a:t>
            </a:r>
            <a:r>
              <a:rPr lang="el-GR" sz="2800" dirty="0"/>
              <a:t> (το σύνολο των γονιδίων), αλλά κατασκευάζει συγκεκριμένο αριθμό πρωτεϊνών, ανάλογα με τον τύπο του (νευρικό κύτταρο, ηπατικό κύτταρο κ.λπ.).</a:t>
            </a:r>
          </a:p>
          <a:p>
            <a:endParaRPr lang="el-GR" sz="2800" dirty="0"/>
          </a:p>
        </p:txBody>
      </p:sp>
    </p:spTree>
    <p:extLst>
      <p:ext uri="{BB962C8B-B14F-4D97-AF65-F5344CB8AC3E}">
        <p14:creationId xmlns:p14="http://schemas.microsoft.com/office/powerpoint/2010/main" val="414232666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1224280" y="235804"/>
            <a:ext cx="10058400" cy="1158282"/>
          </a:xfrm>
        </p:spPr>
        <p:txBody>
          <a:bodyPr>
            <a:normAutofit/>
          </a:bodyPr>
          <a:lstStyle/>
          <a:p>
            <a:r>
              <a:rPr lang="el-GR" sz="3600" dirty="0" smtClean="0">
                <a:latin typeface="+mn-lt"/>
              </a:rPr>
              <a:t>Εμβρυογένεση</a:t>
            </a:r>
            <a:endParaRPr lang="el-GR" sz="3600" dirty="0"/>
          </a:p>
        </p:txBody>
      </p:sp>
      <p:sp>
        <p:nvSpPr>
          <p:cNvPr id="3" name="Θέση περιεχομένου 2"/>
          <p:cNvSpPr>
            <a:spLocks noGrp="1"/>
          </p:cNvSpPr>
          <p:nvPr>
            <p:ph idx="1"/>
          </p:nvPr>
        </p:nvSpPr>
        <p:spPr/>
        <p:txBody>
          <a:bodyPr>
            <a:noAutofit/>
          </a:bodyPr>
          <a:lstStyle/>
          <a:p>
            <a:pPr algn="just"/>
            <a:r>
              <a:rPr lang="el-GR" sz="2800" dirty="0" smtClean="0"/>
              <a:t>Κατά </a:t>
            </a:r>
            <a:r>
              <a:rPr lang="el-GR" sz="2800" dirty="0"/>
              <a:t>την εμβρυογένεση, από τα πρώτα πολυδύναμα κύτταρα προκύπτουν περίπου διακόσιοι τύποι κυττάρων με διαφορετικούς φαινοτύπους- επομένως κατάγονται από κύτταρα στα οποία η έκφραση του DNA έχει τροποποιηθεί, χωρίς να έχει αλλάξει η δομή του</a:t>
            </a:r>
            <a:r>
              <a:rPr lang="el-GR" sz="2800" dirty="0" smtClean="0"/>
              <a:t>. </a:t>
            </a:r>
            <a:r>
              <a:rPr lang="el-GR" sz="2800" dirty="0"/>
              <a:t>Κατά την περίοδο αυτή, τα κύτταρα προσαρμόζονται συνεχώς σε μοριακούς και φυσικούς «καθοδηγητές», που τους επιτρέπουν να αντιλαμβάνονται το περιβάλλον τους, να συγχρονίζονται και να αλληλεπιδρούν με άλλα κύτταρα, να πολλαπλασιάζονται, να παίρνουν την απόφαση να παραμείνουν πολυδύναμα ή να διαφοροποιηθούν, αποκτώντας μια εξειδίκευση. </a:t>
            </a:r>
          </a:p>
        </p:txBody>
      </p:sp>
    </p:spTree>
    <p:extLst>
      <p:ext uri="{BB962C8B-B14F-4D97-AF65-F5344CB8AC3E}">
        <p14:creationId xmlns:p14="http://schemas.microsoft.com/office/powerpoint/2010/main" val="22933997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38233" y="1103103"/>
            <a:ext cx="7337469" cy="4760976"/>
          </a:xfrm>
          <a:prstGeom prst="rect">
            <a:avLst/>
          </a:prstGeom>
        </p:spPr>
      </p:pic>
      <p:sp>
        <p:nvSpPr>
          <p:cNvPr id="3" name="Τίτλος 2"/>
          <p:cNvSpPr>
            <a:spLocks noGrp="1"/>
          </p:cNvSpPr>
          <p:nvPr>
            <p:ph type="title" idx="4294967295"/>
          </p:nvPr>
        </p:nvSpPr>
        <p:spPr>
          <a:xfrm>
            <a:off x="1384300" y="395288"/>
            <a:ext cx="10807700" cy="1450975"/>
          </a:xfrm>
        </p:spPr>
        <p:txBody>
          <a:bodyPr>
            <a:normAutofit/>
          </a:bodyPr>
          <a:lstStyle/>
          <a:p>
            <a:r>
              <a:rPr lang="el-GR" sz="2800" dirty="0" smtClean="0">
                <a:latin typeface="+mn-lt"/>
              </a:rPr>
              <a:t>Από </a:t>
            </a:r>
            <a:r>
              <a:rPr lang="el-GR" sz="2800" dirty="0">
                <a:latin typeface="+mn-lt"/>
              </a:rPr>
              <a:t>έναν συγκεκριμένο και σταθερό </a:t>
            </a:r>
            <a:r>
              <a:rPr lang="el-GR" sz="2800" dirty="0" smtClean="0">
                <a:latin typeface="+mn-lt"/>
              </a:rPr>
              <a:t>γονότυπο προκύπτει </a:t>
            </a:r>
            <a:r>
              <a:rPr lang="el-GR" sz="2800" dirty="0">
                <a:latin typeface="+mn-lt"/>
              </a:rPr>
              <a:t>μια μεγάλη ποικιλία </a:t>
            </a:r>
            <a:r>
              <a:rPr lang="el-GR" sz="2800" dirty="0" smtClean="0">
                <a:latin typeface="+mn-lt"/>
              </a:rPr>
              <a:t>φαινοτύπων</a:t>
            </a:r>
            <a:r>
              <a:rPr lang="el-GR" sz="2800" dirty="0" smtClean="0"/>
              <a:t> </a:t>
            </a:r>
            <a:endParaRPr lang="el-GR" sz="2800" dirty="0"/>
          </a:p>
        </p:txBody>
      </p:sp>
    </p:spTree>
    <p:extLst>
      <p:ext uri="{BB962C8B-B14F-4D97-AF65-F5344CB8AC3E}">
        <p14:creationId xmlns:p14="http://schemas.microsoft.com/office/powerpoint/2010/main" val="14947799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a:bodyPr>
          <a:lstStyle/>
          <a:p>
            <a:r>
              <a:rPr lang="el-GR" sz="3600" dirty="0" smtClean="0">
                <a:latin typeface="+mn-lt"/>
              </a:rPr>
              <a:t>Ποσοτική ή ποιοτική αλλαγή στην παραγωγή πρωτεϊνών από το κύτταρο μπορεί να επέλθει από</a:t>
            </a:r>
            <a:r>
              <a:rPr lang="en-US" sz="3600" dirty="0" smtClean="0">
                <a:latin typeface="+mn-lt"/>
              </a:rPr>
              <a:t>:</a:t>
            </a:r>
            <a:endParaRPr lang="el-GR" sz="3600" dirty="0">
              <a:latin typeface="+mn-lt"/>
            </a:endParaRPr>
          </a:p>
        </p:txBody>
      </p:sp>
      <p:sp>
        <p:nvSpPr>
          <p:cNvPr id="6" name="Θέση περιεχομένου 5"/>
          <p:cNvSpPr>
            <a:spLocks noGrp="1"/>
          </p:cNvSpPr>
          <p:nvPr>
            <p:ph idx="1"/>
          </p:nvPr>
        </p:nvSpPr>
        <p:spPr/>
        <p:txBody>
          <a:bodyPr/>
          <a:lstStyle/>
          <a:p>
            <a:endParaRPr lang="el-GR" dirty="0"/>
          </a:p>
        </p:txBody>
      </p:sp>
      <p:sp>
        <p:nvSpPr>
          <p:cNvPr id="4" name="Δεξιό βέλος 3"/>
          <p:cNvSpPr/>
          <p:nvPr/>
        </p:nvSpPr>
        <p:spPr>
          <a:xfrm>
            <a:off x="3521122" y="2003341"/>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 name="Ορθογώνιο 4"/>
          <p:cNvSpPr/>
          <p:nvPr/>
        </p:nvSpPr>
        <p:spPr>
          <a:xfrm>
            <a:off x="1096433" y="1877707"/>
            <a:ext cx="10058400" cy="3108543"/>
          </a:xfrm>
          <a:prstGeom prst="rect">
            <a:avLst/>
          </a:prstGeom>
        </p:spPr>
        <p:txBody>
          <a:bodyPr wrap="square">
            <a:spAutoFit/>
          </a:bodyPr>
          <a:lstStyle/>
          <a:p>
            <a:r>
              <a:rPr lang="el-GR" sz="2800" dirty="0"/>
              <a:t>Μεταλλάξεις  </a:t>
            </a:r>
            <a:r>
              <a:rPr lang="el-GR" sz="2800" dirty="0" smtClean="0"/>
              <a:t>                    αλλαγές </a:t>
            </a:r>
            <a:r>
              <a:rPr lang="el-GR" sz="2800" dirty="0"/>
              <a:t>της δομής  των γονιδίων </a:t>
            </a:r>
            <a:endParaRPr lang="el-GR" sz="2800" dirty="0" smtClean="0"/>
          </a:p>
          <a:p>
            <a:endParaRPr lang="el-GR" sz="2800" dirty="0"/>
          </a:p>
          <a:p>
            <a:endParaRPr lang="el-GR" sz="2800" dirty="0" smtClean="0"/>
          </a:p>
          <a:p>
            <a:r>
              <a:rPr lang="el-GR" sz="2800" dirty="0" smtClean="0"/>
              <a:t>Επιγενετικές ρυθμίσεις               αλλαγές της έκφρασης των γονιδίων </a:t>
            </a:r>
          </a:p>
          <a:p>
            <a:endParaRPr lang="el-GR" sz="2800" dirty="0"/>
          </a:p>
          <a:p>
            <a:r>
              <a:rPr lang="el-GR" sz="2800" dirty="0" smtClean="0"/>
              <a:t> </a:t>
            </a:r>
            <a:r>
              <a:rPr lang="el-GR" sz="2800" dirty="0"/>
              <a:t/>
            </a:r>
            <a:br>
              <a:rPr lang="el-GR" sz="2800" dirty="0"/>
            </a:br>
            <a:endParaRPr lang="el-GR" sz="2800" dirty="0"/>
          </a:p>
        </p:txBody>
      </p:sp>
      <p:sp>
        <p:nvSpPr>
          <p:cNvPr id="8" name="Δεξιό βέλος 7"/>
          <p:cNvSpPr/>
          <p:nvPr/>
        </p:nvSpPr>
        <p:spPr>
          <a:xfrm>
            <a:off x="4653886" y="3189662"/>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7833571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a:bodyPr>
          <a:lstStyle/>
          <a:p>
            <a:r>
              <a:rPr lang="el-GR" sz="3600" dirty="0" err="1" smtClean="0">
                <a:latin typeface="+mn-lt"/>
              </a:rPr>
              <a:t>Επιγενετικοί</a:t>
            </a:r>
            <a:r>
              <a:rPr lang="el-GR" sz="3600" dirty="0" smtClean="0">
                <a:latin typeface="+mn-lt"/>
              </a:rPr>
              <a:t> μηχανισμοί</a:t>
            </a:r>
            <a:r>
              <a:rPr lang="en-US" sz="3600" dirty="0" smtClean="0">
                <a:latin typeface="+mn-lt"/>
              </a:rPr>
              <a:t>: </a:t>
            </a:r>
            <a:r>
              <a:rPr lang="el-GR" sz="3600" dirty="0">
                <a:latin typeface="+mn-lt"/>
              </a:rPr>
              <a:t>το σύνολό τους  αποτελεί το </a:t>
            </a:r>
            <a:r>
              <a:rPr lang="el-GR" sz="3600" dirty="0" err="1">
                <a:latin typeface="+mn-lt"/>
              </a:rPr>
              <a:t>επιγονιδίωμα</a:t>
            </a:r>
            <a:endParaRPr lang="el-GR" sz="3600" dirty="0">
              <a:latin typeface="+mn-lt"/>
            </a:endParaRPr>
          </a:p>
        </p:txBody>
      </p:sp>
      <p:sp>
        <p:nvSpPr>
          <p:cNvPr id="3" name="Θέση περιεχομένου 2"/>
          <p:cNvSpPr>
            <a:spLocks noGrp="1"/>
          </p:cNvSpPr>
          <p:nvPr>
            <p:ph idx="1"/>
          </p:nvPr>
        </p:nvSpPr>
        <p:spPr/>
        <p:txBody>
          <a:bodyPr>
            <a:normAutofit/>
          </a:bodyPr>
          <a:lstStyle/>
          <a:p>
            <a:r>
              <a:rPr lang="el-GR" sz="2800" dirty="0" smtClean="0"/>
              <a:t>Οι </a:t>
            </a:r>
            <a:r>
              <a:rPr lang="el-GR" sz="2800" dirty="0"/>
              <a:t>μηχανισμοί αυτοί λειτουργούν σε συνεργασία, ρυθμίζοντας την έκφραση ή τη σίγαση </a:t>
            </a:r>
            <a:r>
              <a:rPr lang="el-GR" sz="2800" dirty="0" smtClean="0"/>
              <a:t>των γονιδίων  </a:t>
            </a:r>
            <a:endParaRPr lang="en-US" sz="2800" dirty="0" smtClean="0"/>
          </a:p>
        </p:txBody>
      </p:sp>
    </p:spTree>
    <p:extLst>
      <p:ext uri="{BB962C8B-B14F-4D97-AF65-F5344CB8AC3E}">
        <p14:creationId xmlns:p14="http://schemas.microsoft.com/office/powerpoint/2010/main" val="12130613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70496" y="2347414"/>
            <a:ext cx="5596264" cy="3534771"/>
          </a:xfrm>
          <a:prstGeom prst="rect">
            <a:avLst/>
          </a:prstGeom>
        </p:spPr>
      </p:pic>
      <p:sp>
        <p:nvSpPr>
          <p:cNvPr id="3" name="Τίτλος 2"/>
          <p:cNvSpPr>
            <a:spLocks noGrp="1"/>
          </p:cNvSpPr>
          <p:nvPr>
            <p:ph type="title"/>
          </p:nvPr>
        </p:nvSpPr>
        <p:spPr>
          <a:xfrm>
            <a:off x="1579880" y="286603"/>
            <a:ext cx="10058400" cy="1450757"/>
          </a:xfrm>
        </p:spPr>
        <p:txBody>
          <a:bodyPr>
            <a:normAutofit/>
          </a:bodyPr>
          <a:lstStyle/>
          <a:p>
            <a:r>
              <a:rPr lang="el-GR" sz="2400" dirty="0">
                <a:latin typeface="+mn-lt"/>
              </a:rPr>
              <a:t>Η σύνδεση του υποκινητή του γονιδίου με παράγοντες που </a:t>
            </a:r>
            <a:r>
              <a:rPr lang="el-GR" sz="2400" dirty="0" err="1">
                <a:latin typeface="+mn-lt"/>
              </a:rPr>
              <a:t>ευοδώνουν</a:t>
            </a:r>
            <a:r>
              <a:rPr lang="el-GR" sz="2400" dirty="0">
                <a:latin typeface="+mn-lt"/>
              </a:rPr>
              <a:t> τη μεταγραφή  (ΠΜ) έχει σαν αποτέλεσμα την έκφραση του γονιδίου και την παραγωγή πρωτεΐνης. Αν </a:t>
            </a:r>
            <a:r>
              <a:rPr lang="el-GR" sz="2400" dirty="0" err="1">
                <a:latin typeface="+mn-lt"/>
              </a:rPr>
              <a:t>μεθυλιωθεί</a:t>
            </a:r>
            <a:r>
              <a:rPr lang="el-GR" sz="2400" dirty="0">
                <a:latin typeface="+mn-lt"/>
              </a:rPr>
              <a:t> ο υποκινητής, οι ΠΜ δε μπορούν να συνδεθούν με αποτέλεσμα καταστολή του γονιδίου</a:t>
            </a:r>
          </a:p>
        </p:txBody>
      </p:sp>
      <p:sp>
        <p:nvSpPr>
          <p:cNvPr id="4" name="Θέση περιεχομένου 3"/>
          <p:cNvSpPr>
            <a:spLocks noGrp="1"/>
          </p:cNvSpPr>
          <p:nvPr>
            <p:ph idx="1"/>
          </p:nvPr>
        </p:nvSpPr>
        <p:spPr/>
        <p:txBody>
          <a:bodyPr/>
          <a:lstStyle/>
          <a:p>
            <a:endParaRPr lang="el-GR" dirty="0"/>
          </a:p>
        </p:txBody>
      </p:sp>
    </p:spTree>
    <p:extLst>
      <p:ext uri="{BB962C8B-B14F-4D97-AF65-F5344CB8AC3E}">
        <p14:creationId xmlns:p14="http://schemas.microsoft.com/office/powerpoint/2010/main" val="394248749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p:cNvSpPr/>
          <p:nvPr/>
        </p:nvSpPr>
        <p:spPr>
          <a:xfrm>
            <a:off x="1920240" y="945610"/>
            <a:ext cx="9114338" cy="4801314"/>
          </a:xfrm>
          <a:prstGeom prst="rect">
            <a:avLst/>
          </a:prstGeom>
        </p:spPr>
        <p:txBody>
          <a:bodyPr wrap="square">
            <a:spAutoFit/>
          </a:bodyPr>
          <a:lstStyle/>
          <a:p>
            <a:pPr algn="just"/>
            <a:r>
              <a:rPr lang="el-GR" sz="3200" dirty="0" err="1" smtClean="0"/>
              <a:t>Επιγενετικοί</a:t>
            </a:r>
            <a:r>
              <a:rPr lang="el-GR" sz="3200" dirty="0" smtClean="0"/>
              <a:t> μηχανισμοί=«μοριακοί διακόπτες» </a:t>
            </a:r>
            <a:r>
              <a:rPr lang="el-GR" sz="3200" dirty="0"/>
              <a:t>για την </a:t>
            </a:r>
            <a:r>
              <a:rPr lang="el-GR" sz="3200" dirty="0" smtClean="0"/>
              <a:t>ενεργοποίηση </a:t>
            </a:r>
            <a:r>
              <a:rPr lang="el-GR" sz="3200" dirty="0"/>
              <a:t>συγκεκριμένων γονιδίων και την απενεργοποίηση όσων </a:t>
            </a:r>
            <a:r>
              <a:rPr lang="el-GR" sz="3200" dirty="0" smtClean="0"/>
              <a:t>δε χρειάζονται. </a:t>
            </a:r>
          </a:p>
          <a:p>
            <a:pPr algn="just"/>
            <a:endParaRPr lang="el-GR" sz="3200" dirty="0" smtClean="0"/>
          </a:p>
          <a:p>
            <a:pPr algn="just"/>
            <a:r>
              <a:rPr lang="el-GR" sz="3200" dirty="0" smtClean="0"/>
              <a:t>Αποφασίζουν</a:t>
            </a:r>
            <a:r>
              <a:rPr lang="en-US" sz="3200" dirty="0" smtClean="0"/>
              <a:t>:</a:t>
            </a:r>
            <a:endParaRPr lang="el-GR" sz="3200" dirty="0" smtClean="0"/>
          </a:p>
          <a:p>
            <a:pPr marL="457200" indent="-457200">
              <a:buFont typeface="Wingdings" panose="05000000000000000000" pitchFamily="2" charset="2"/>
              <a:buChar char="Ø"/>
            </a:pPr>
            <a:r>
              <a:rPr lang="el-GR" sz="3200" dirty="0" smtClean="0"/>
              <a:t>ποια γονίδια</a:t>
            </a:r>
            <a:endParaRPr lang="el-GR" sz="3200" dirty="0"/>
          </a:p>
          <a:p>
            <a:pPr marL="457200" indent="-457200">
              <a:buFont typeface="Wingdings" panose="05000000000000000000" pitchFamily="2" charset="2"/>
              <a:buChar char="Ø"/>
            </a:pPr>
            <a:r>
              <a:rPr lang="el-GR" sz="3200" dirty="0" smtClean="0"/>
              <a:t>πότε </a:t>
            </a:r>
            <a:r>
              <a:rPr lang="el-GR" sz="3200" dirty="0"/>
              <a:t>θα </a:t>
            </a:r>
            <a:r>
              <a:rPr lang="el-GR" sz="3200" dirty="0" smtClean="0"/>
              <a:t>εκφραστούν</a:t>
            </a:r>
            <a:endParaRPr lang="el-GR" sz="3200" dirty="0"/>
          </a:p>
          <a:p>
            <a:pPr marL="457200" indent="-457200">
              <a:buFont typeface="Wingdings" panose="05000000000000000000" pitchFamily="2" charset="2"/>
              <a:buChar char="Ø"/>
            </a:pPr>
            <a:r>
              <a:rPr lang="el-GR" sz="3200" dirty="0" smtClean="0"/>
              <a:t>σε </a:t>
            </a:r>
            <a:r>
              <a:rPr lang="el-GR" sz="3200" dirty="0"/>
              <a:t>ποιους </a:t>
            </a:r>
            <a:r>
              <a:rPr lang="el-GR" sz="3200" dirty="0" smtClean="0"/>
              <a:t>ιστούς </a:t>
            </a:r>
            <a:endParaRPr lang="el-GR" sz="3200" dirty="0"/>
          </a:p>
          <a:p>
            <a:pPr marL="457200" indent="-457200">
              <a:buFont typeface="Wingdings" panose="05000000000000000000" pitchFamily="2" charset="2"/>
              <a:buChar char="Ø"/>
            </a:pPr>
            <a:r>
              <a:rPr lang="el-GR" sz="3200" dirty="0" smtClean="0"/>
              <a:t>σε </a:t>
            </a:r>
            <a:r>
              <a:rPr lang="el-GR" sz="3200" dirty="0"/>
              <a:t>ποιο </a:t>
            </a:r>
            <a:r>
              <a:rPr lang="el-GR" sz="3200" dirty="0" smtClean="0"/>
              <a:t>στάδιο </a:t>
            </a:r>
            <a:r>
              <a:rPr lang="el-GR" sz="3200" dirty="0"/>
              <a:t>της ανάπτυξης</a:t>
            </a:r>
          </a:p>
          <a:p>
            <a:pPr marL="285750" indent="-285750">
              <a:buFont typeface="Wingdings" panose="05000000000000000000" pitchFamily="2" charset="2"/>
              <a:buChar char="Ø"/>
            </a:pPr>
            <a:endParaRPr lang="el-GR" dirty="0">
              <a:effectLst/>
              <a:latin typeface="Arial" panose="020B0604020202020204" pitchFamily="34" charset="0"/>
            </a:endParaRPr>
          </a:p>
        </p:txBody>
      </p:sp>
    </p:spTree>
    <p:extLst>
      <p:ext uri="{BB962C8B-B14F-4D97-AF65-F5344CB8AC3E}">
        <p14:creationId xmlns:p14="http://schemas.microsoft.com/office/powerpoint/2010/main" val="371087084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p:cNvSpPr/>
          <p:nvPr/>
        </p:nvSpPr>
        <p:spPr>
          <a:xfrm>
            <a:off x="1881051" y="1876259"/>
            <a:ext cx="9062116" cy="3701013"/>
          </a:xfrm>
          <a:prstGeom prst="rect">
            <a:avLst/>
          </a:prstGeom>
        </p:spPr>
        <p:txBody>
          <a:bodyPr wrap="square">
            <a:spAutoFit/>
          </a:bodyPr>
          <a:lstStyle/>
          <a:p>
            <a:endParaRPr lang="el-GR" sz="1050" dirty="0">
              <a:solidFill>
                <a:srgbClr val="000000"/>
              </a:solidFill>
              <a:latin typeface="Trebuchet MS" panose="020B0603020202020204" pitchFamily="34" charset="0"/>
            </a:endParaRPr>
          </a:p>
          <a:p>
            <a:r>
              <a:rPr lang="el-GR" sz="3200" dirty="0"/>
              <a:t>Μετά το </a:t>
            </a:r>
            <a:r>
              <a:rPr lang="el-GR" sz="3200" dirty="0" err="1"/>
              <a:t>γονιδίωμα</a:t>
            </a:r>
            <a:r>
              <a:rPr lang="el-GR" sz="3200" dirty="0"/>
              <a:t>, το </a:t>
            </a:r>
            <a:r>
              <a:rPr lang="el-GR" sz="3200" dirty="0" err="1" smtClean="0"/>
              <a:t>επιγονιδίωμα</a:t>
            </a:r>
            <a:r>
              <a:rPr lang="el-GR" sz="3200" dirty="0" smtClean="0"/>
              <a:t>…….. </a:t>
            </a:r>
            <a:endParaRPr lang="el-GR" sz="3200" dirty="0"/>
          </a:p>
          <a:p>
            <a:r>
              <a:rPr lang="el-GR" sz="3200" dirty="0" smtClean="0"/>
              <a:t>Είναι </a:t>
            </a:r>
            <a:r>
              <a:rPr lang="el-GR" sz="3200" dirty="0"/>
              <a:t>κληρονομήσιμο, δυνητικά αναστρέψιμο και επηρεάζεται από: </a:t>
            </a:r>
          </a:p>
          <a:p>
            <a:pPr marL="571500" lvl="0" indent="-571500">
              <a:buFont typeface="Wingdings" panose="05000000000000000000" pitchFamily="2" charset="2"/>
              <a:buChar char="Ø"/>
            </a:pPr>
            <a:r>
              <a:rPr lang="el-GR" sz="3200" dirty="0">
                <a:solidFill>
                  <a:prstClr val="black"/>
                </a:solidFill>
              </a:rPr>
              <a:t>Περιβάλλον </a:t>
            </a:r>
          </a:p>
          <a:p>
            <a:pPr marL="571500" indent="-571500">
              <a:buFont typeface="Wingdings" panose="05000000000000000000" pitchFamily="2" charset="2"/>
              <a:buChar char="Ø"/>
            </a:pPr>
            <a:r>
              <a:rPr lang="el-GR" sz="3200" dirty="0" smtClean="0"/>
              <a:t>Ηλικία </a:t>
            </a:r>
            <a:endParaRPr lang="el-GR" sz="3200" dirty="0"/>
          </a:p>
          <a:p>
            <a:pPr marL="571500" indent="-571500">
              <a:buFont typeface="Wingdings" panose="05000000000000000000" pitchFamily="2" charset="2"/>
              <a:buChar char="Ø"/>
            </a:pPr>
            <a:r>
              <a:rPr lang="el-GR" sz="3200" dirty="0" smtClean="0"/>
              <a:t>Τρόπο </a:t>
            </a:r>
            <a:r>
              <a:rPr lang="el-GR" sz="3200" dirty="0"/>
              <a:t>ζωής </a:t>
            </a:r>
          </a:p>
          <a:p>
            <a:pPr marL="571500" indent="-571500">
              <a:buFont typeface="Wingdings" panose="05000000000000000000" pitchFamily="2" charset="2"/>
              <a:buChar char="Ø"/>
            </a:pPr>
            <a:r>
              <a:rPr lang="el-GR" sz="3200" dirty="0" smtClean="0"/>
              <a:t>Διατροφή </a:t>
            </a:r>
            <a:endParaRPr lang="el-GR" sz="3200" dirty="0"/>
          </a:p>
        </p:txBody>
      </p:sp>
    </p:spTree>
    <p:extLst>
      <p:ext uri="{BB962C8B-B14F-4D97-AF65-F5344CB8AC3E}">
        <p14:creationId xmlns:p14="http://schemas.microsoft.com/office/powerpoint/2010/main" val="116322270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a:bodyPr>
          <a:lstStyle/>
          <a:p>
            <a:pPr algn="ctr"/>
            <a:r>
              <a:rPr lang="el-GR" sz="3600" dirty="0" smtClean="0">
                <a:latin typeface="+mn-lt"/>
              </a:rPr>
              <a:t>Ίδιος γονότυπος- διαφορετικοί φαινότυποι!</a:t>
            </a:r>
            <a:endParaRPr lang="el-GR" sz="3600" dirty="0">
              <a:latin typeface="+mn-lt"/>
            </a:endParaRPr>
          </a:p>
        </p:txBody>
      </p:sp>
      <p:pic>
        <p:nvPicPr>
          <p:cNvPr id="4" name="Θέση περιεχομένου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652439" y="1981730"/>
            <a:ext cx="3271427" cy="4022725"/>
          </a:xfrm>
        </p:spPr>
      </p:pic>
      <p:pic>
        <p:nvPicPr>
          <p:cNvPr id="3" name="Εικόνα 2"/>
          <p:cNvPicPr>
            <a:picLocks noChangeAspect="1"/>
          </p:cNvPicPr>
          <p:nvPr/>
        </p:nvPicPr>
        <p:blipFill>
          <a:blip r:embed="rId3"/>
          <a:stretch>
            <a:fillRect/>
          </a:stretch>
        </p:blipFill>
        <p:spPr>
          <a:xfrm>
            <a:off x="1794933" y="2518028"/>
            <a:ext cx="1981200" cy="1152244"/>
          </a:xfrm>
          <a:prstGeom prst="rect">
            <a:avLst/>
          </a:prstGeom>
        </p:spPr>
      </p:pic>
      <p:pic>
        <p:nvPicPr>
          <p:cNvPr id="5" name="Εικόνα 4"/>
          <p:cNvPicPr>
            <a:picLocks noChangeAspect="1"/>
          </p:cNvPicPr>
          <p:nvPr/>
        </p:nvPicPr>
        <p:blipFill>
          <a:blip r:embed="rId4"/>
          <a:stretch>
            <a:fillRect/>
          </a:stretch>
        </p:blipFill>
        <p:spPr>
          <a:xfrm>
            <a:off x="2184399" y="4140900"/>
            <a:ext cx="1202267" cy="1058484"/>
          </a:xfrm>
          <a:prstGeom prst="rect">
            <a:avLst/>
          </a:prstGeom>
        </p:spPr>
      </p:pic>
    </p:spTree>
    <p:extLst>
      <p:ext uri="{BB962C8B-B14F-4D97-AF65-F5344CB8AC3E}">
        <p14:creationId xmlns:p14="http://schemas.microsoft.com/office/powerpoint/2010/main" val="361734804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p:cNvSpPr>
            <a:spLocks noGrp="1" noRot="1" noChangeArrowheads="1"/>
          </p:cNvSpPr>
          <p:nvPr>
            <p:ph type="title"/>
          </p:nvPr>
        </p:nvSpPr>
        <p:spPr/>
        <p:txBody>
          <a:bodyPr>
            <a:normAutofit/>
          </a:bodyPr>
          <a:lstStyle/>
          <a:p>
            <a:pPr algn="ctr"/>
            <a:r>
              <a:rPr lang="el-GR" altLang="el-GR" sz="3600" dirty="0" smtClean="0">
                <a:latin typeface="+mn-lt"/>
              </a:rPr>
              <a:t>Στον πυρήνα του </a:t>
            </a:r>
            <a:r>
              <a:rPr lang="el-GR" altLang="el-GR" sz="3600" dirty="0" err="1" smtClean="0">
                <a:latin typeface="+mn-lt"/>
              </a:rPr>
              <a:t>κυτάρου</a:t>
            </a:r>
            <a:r>
              <a:rPr lang="el-GR" altLang="el-GR" sz="3600" dirty="0" smtClean="0">
                <a:latin typeface="+mn-lt"/>
              </a:rPr>
              <a:t>…………</a:t>
            </a:r>
            <a:br>
              <a:rPr lang="el-GR" altLang="el-GR" sz="3600" dirty="0" smtClean="0">
                <a:latin typeface="+mn-lt"/>
              </a:rPr>
            </a:br>
            <a:r>
              <a:rPr lang="en-US" altLang="el-GR" sz="3600" dirty="0" smtClean="0">
                <a:latin typeface="+mn-lt"/>
              </a:rPr>
              <a:t>Hardware:</a:t>
            </a:r>
            <a:r>
              <a:rPr lang="el-GR" altLang="el-GR" sz="3600" dirty="0" smtClean="0">
                <a:latin typeface="+mn-lt"/>
              </a:rPr>
              <a:t> </a:t>
            </a:r>
            <a:r>
              <a:rPr lang="el-GR" altLang="el-GR" sz="3600" dirty="0" err="1" smtClean="0">
                <a:latin typeface="+mn-lt"/>
              </a:rPr>
              <a:t>γονιδίωμα</a:t>
            </a:r>
            <a:r>
              <a:rPr lang="el-GR" altLang="el-GR" sz="3600" dirty="0" smtClean="0">
                <a:latin typeface="+mn-lt"/>
              </a:rPr>
              <a:t>, </a:t>
            </a:r>
            <a:r>
              <a:rPr lang="en-US" altLang="el-GR" sz="3600" dirty="0" smtClean="0">
                <a:latin typeface="+mn-lt"/>
              </a:rPr>
              <a:t>software: </a:t>
            </a:r>
            <a:r>
              <a:rPr lang="el-GR" altLang="el-GR" sz="3600" dirty="0" err="1" smtClean="0">
                <a:latin typeface="+mn-lt"/>
              </a:rPr>
              <a:t>επιγονιδίωμα</a:t>
            </a:r>
            <a:endParaRPr lang="el-GR" altLang="el-GR" sz="3600" dirty="0">
              <a:latin typeface="+mn-lt"/>
            </a:endParaRPr>
          </a:p>
        </p:txBody>
      </p:sp>
      <p:pic>
        <p:nvPicPr>
          <p:cNvPr id="116739" name="Picture 3" descr="neuroscience 018"/>
          <p:cNvPicPr>
            <a:picLocks noGrp="1" noChangeAspect="1" noChangeArrowheads="1"/>
          </p:cNvPicPr>
          <p:nvPr>
            <p:ph sz="half" idx="1"/>
          </p:nvPr>
        </p:nvPicPr>
        <p:blipFill rotWithShape="1">
          <a:blip r:embed="rId2">
            <a:extLst>
              <a:ext uri="{28A0092B-C50C-407E-A947-70E740481C1C}">
                <a14:useLocalDpi xmlns:a14="http://schemas.microsoft.com/office/drawing/2010/main" val="0"/>
              </a:ext>
            </a:extLst>
          </a:blip>
          <a:srcRect t="16318" b="8691"/>
          <a:stretch/>
        </p:blipFill>
        <p:spPr>
          <a:xfrm>
            <a:off x="1814022" y="2088107"/>
            <a:ext cx="4027220" cy="35757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Θέση περιεχομένου 2"/>
          <p:cNvSpPr>
            <a:spLocks noGrp="1"/>
          </p:cNvSpPr>
          <p:nvPr>
            <p:ph sz="half" idx="2"/>
          </p:nvPr>
        </p:nvSpPr>
        <p:spPr>
          <a:xfrm>
            <a:off x="6217920" y="2088107"/>
            <a:ext cx="4604755" cy="3780988"/>
          </a:xfrm>
        </p:spPr>
        <p:txBody>
          <a:bodyPr>
            <a:normAutofit/>
          </a:bodyPr>
          <a:lstStyle/>
          <a:p>
            <a:r>
              <a:rPr lang="el-GR" sz="2800" dirty="0"/>
              <a:t>Το  </a:t>
            </a:r>
            <a:r>
              <a:rPr lang="el-GR" sz="2800" dirty="0" err="1"/>
              <a:t>γονιδίωμα</a:t>
            </a:r>
            <a:r>
              <a:rPr lang="el-GR" sz="2800" dirty="0"/>
              <a:t>  προτείνει και το </a:t>
            </a:r>
            <a:r>
              <a:rPr lang="el-GR" sz="2800" dirty="0" err="1"/>
              <a:t>επιγονιδίωμα</a:t>
            </a:r>
            <a:r>
              <a:rPr lang="el-GR" sz="2800" dirty="0"/>
              <a:t> ανάβει ή σβήνει τα γονίδια……</a:t>
            </a:r>
          </a:p>
        </p:txBody>
      </p:sp>
    </p:spTree>
    <p:extLst>
      <p:ext uri="{BB962C8B-B14F-4D97-AF65-F5344CB8AC3E}">
        <p14:creationId xmlns:p14="http://schemas.microsoft.com/office/powerpoint/2010/main" val="254345131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endParaRPr lang="el-GR"/>
          </a:p>
        </p:txBody>
      </p:sp>
      <p:sp>
        <p:nvSpPr>
          <p:cNvPr id="3" name="Θέση περιεχομένου 2"/>
          <p:cNvSpPr>
            <a:spLocks noGrp="1"/>
          </p:cNvSpPr>
          <p:nvPr>
            <p:ph idx="1"/>
          </p:nvPr>
        </p:nvSpPr>
        <p:spPr/>
        <p:txBody>
          <a:bodyPr/>
          <a:lstStyle/>
          <a:p>
            <a:pPr algn="just"/>
            <a:r>
              <a:rPr lang="el-GR" sz="2800" dirty="0" smtClean="0"/>
              <a:t>Διαπιστώνουμε </a:t>
            </a:r>
            <a:r>
              <a:rPr lang="el-GR" sz="2800" dirty="0"/>
              <a:t>ότι για τη διατήρηση και τον έλεγχο των κληρονομούμενων χαρακτηριστικών τους, τα κύτταρα χρησιμοποιούν δυο συστήματα, δύο λογισμικά:  η αυστηρή, ευλαβική διατήρηση της δομής του DNA συντηρεί αναλλοίωτο το </a:t>
            </a:r>
            <a:r>
              <a:rPr lang="el-GR" sz="2800" dirty="0" err="1"/>
              <a:t>hardware</a:t>
            </a:r>
            <a:r>
              <a:rPr lang="el-GR" sz="2800" dirty="0"/>
              <a:t> του κυττάρου, ενώ η πλαστικότητα και η ευελιξία του </a:t>
            </a:r>
            <a:r>
              <a:rPr lang="el-GR" sz="2800" dirty="0" err="1"/>
              <a:t>επιγονιδιώματος</a:t>
            </a:r>
            <a:r>
              <a:rPr lang="el-GR" sz="2800" dirty="0"/>
              <a:t>, του </a:t>
            </a:r>
            <a:r>
              <a:rPr lang="el-GR" sz="2800" dirty="0" err="1"/>
              <a:t>software</a:t>
            </a:r>
            <a:r>
              <a:rPr lang="el-GR" sz="2800" dirty="0"/>
              <a:t>, του επιτρέπει να προσαρμόζεται στο </a:t>
            </a:r>
            <a:r>
              <a:rPr lang="el-GR" sz="2800" dirty="0" err="1"/>
              <a:t>μικρο</a:t>
            </a:r>
            <a:r>
              <a:rPr lang="el-GR" sz="2800" dirty="0"/>
              <a:t>- ή </a:t>
            </a:r>
            <a:r>
              <a:rPr lang="el-GR" sz="2800" dirty="0" err="1"/>
              <a:t>μακρο</a:t>
            </a:r>
            <a:r>
              <a:rPr lang="el-GR" sz="2800" dirty="0"/>
              <a:t>-περιβάλλον τροποποιώντας την παραγωγή των πρωτεϊνών. Αυτό παρέχει στους απογόνους τη δυνατότητα να διατηρήσουν κάποιες «επίκτητες» ρυθμίσεις ή να ενσωματώσουν νέες προσαρμογές  στο εκάστοτε περιβάλλον.</a:t>
            </a:r>
          </a:p>
        </p:txBody>
      </p:sp>
    </p:spTree>
    <p:extLst>
      <p:ext uri="{BB962C8B-B14F-4D97-AF65-F5344CB8AC3E}">
        <p14:creationId xmlns:p14="http://schemas.microsoft.com/office/powerpoint/2010/main" val="33979687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normAutofit/>
          </a:bodyPr>
          <a:lstStyle/>
          <a:p>
            <a:r>
              <a:rPr lang="el-GR" sz="3600" dirty="0">
                <a:latin typeface="+mn-lt"/>
              </a:rPr>
              <a:t>Οι </a:t>
            </a:r>
            <a:r>
              <a:rPr lang="el-GR" sz="3600" dirty="0" err="1">
                <a:latin typeface="+mn-lt"/>
              </a:rPr>
              <a:t>επιγενετικοί</a:t>
            </a:r>
            <a:r>
              <a:rPr lang="el-GR" sz="3600" dirty="0">
                <a:latin typeface="+mn-lt"/>
              </a:rPr>
              <a:t> παράγοντες υπεισέρχονται στην</a:t>
            </a:r>
            <a:r>
              <a:rPr lang="en-US" sz="3600" dirty="0">
                <a:latin typeface="+mn-lt"/>
              </a:rPr>
              <a:t>:</a:t>
            </a:r>
            <a:endParaRPr lang="el-GR" sz="3600" dirty="0">
              <a:latin typeface="+mn-lt"/>
            </a:endParaRPr>
          </a:p>
        </p:txBody>
      </p:sp>
      <p:sp>
        <p:nvSpPr>
          <p:cNvPr id="5" name="Θέση περιεχομένου 4"/>
          <p:cNvSpPr>
            <a:spLocks noGrp="1"/>
          </p:cNvSpPr>
          <p:nvPr>
            <p:ph idx="1"/>
          </p:nvPr>
        </p:nvSpPr>
        <p:spPr/>
        <p:txBody>
          <a:bodyPr>
            <a:normAutofit lnSpcReduction="10000"/>
          </a:bodyPr>
          <a:lstStyle/>
          <a:p>
            <a:pPr>
              <a:buFont typeface="Wingdings" panose="05000000000000000000" pitchFamily="2" charset="2"/>
              <a:buChar char="Ø"/>
            </a:pPr>
            <a:r>
              <a:rPr lang="el-GR" sz="3200" dirty="0" smtClean="0"/>
              <a:t>Εμβρυική ανάπτυξη</a:t>
            </a:r>
          </a:p>
          <a:p>
            <a:pPr>
              <a:buFont typeface="Wingdings" panose="05000000000000000000" pitchFamily="2" charset="2"/>
              <a:buChar char="Ø"/>
            </a:pPr>
            <a:r>
              <a:rPr lang="el-GR" sz="3200" dirty="0" smtClean="0"/>
              <a:t>Κυτταρική διαφοροποίηση</a:t>
            </a:r>
          </a:p>
          <a:p>
            <a:pPr>
              <a:buFont typeface="Wingdings" panose="05000000000000000000" pitchFamily="2" charset="2"/>
              <a:buChar char="Ø"/>
            </a:pPr>
            <a:r>
              <a:rPr lang="el-GR" sz="3200" dirty="0" smtClean="0"/>
              <a:t>Αδρανοποίηση Χ </a:t>
            </a:r>
            <a:endParaRPr lang="el-GR" sz="3200" dirty="0"/>
          </a:p>
          <a:p>
            <a:pPr>
              <a:buFont typeface="Wingdings" panose="05000000000000000000" pitchFamily="2" charset="2"/>
              <a:buChar char="Ø"/>
            </a:pPr>
            <a:r>
              <a:rPr lang="el-GR" sz="3200" dirty="0" smtClean="0"/>
              <a:t>Γονιδιακή αποτύπωση</a:t>
            </a:r>
          </a:p>
          <a:p>
            <a:pPr>
              <a:buFont typeface="Wingdings" panose="05000000000000000000" pitchFamily="2" charset="2"/>
              <a:buChar char="Ø"/>
            </a:pPr>
            <a:r>
              <a:rPr lang="el-GR" sz="3200" dirty="0" smtClean="0"/>
              <a:t>Προσαρμογή σε περιβαλλοντικούς παράγοντες</a:t>
            </a:r>
          </a:p>
          <a:p>
            <a:pPr>
              <a:buFont typeface="Wingdings" panose="05000000000000000000" pitchFamily="2" charset="2"/>
              <a:buChar char="Ø"/>
            </a:pPr>
            <a:r>
              <a:rPr lang="el-GR" sz="3200" dirty="0" smtClean="0"/>
              <a:t>Γήρανση</a:t>
            </a:r>
          </a:p>
          <a:p>
            <a:pPr>
              <a:buFont typeface="Wingdings" panose="05000000000000000000" pitchFamily="2" charset="2"/>
              <a:buChar char="Ø"/>
            </a:pPr>
            <a:r>
              <a:rPr lang="el-GR" sz="3200" dirty="0" smtClean="0"/>
              <a:t>Εμφάνιση ασθενειών</a:t>
            </a:r>
            <a:endParaRPr lang="el-GR" sz="3200" dirty="0"/>
          </a:p>
        </p:txBody>
      </p:sp>
    </p:spTree>
    <p:extLst>
      <p:ext uri="{BB962C8B-B14F-4D97-AF65-F5344CB8AC3E}">
        <p14:creationId xmlns:p14="http://schemas.microsoft.com/office/powerpoint/2010/main" val="296646373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a:bodyPr>
          <a:lstStyle/>
          <a:p>
            <a:r>
              <a:rPr lang="el-GR" sz="3600" dirty="0" smtClean="0">
                <a:solidFill>
                  <a:srgbClr val="FF0000"/>
                </a:solidFill>
                <a:latin typeface="+mn-lt"/>
              </a:rPr>
              <a:t>Χρωμόσωμα Χ, το «μυστηριώδες» χρωμόσωμα</a:t>
            </a:r>
            <a:endParaRPr lang="el-GR" sz="3600" dirty="0">
              <a:solidFill>
                <a:srgbClr val="FF0000"/>
              </a:solidFill>
              <a:latin typeface="+mn-lt"/>
            </a:endParaRPr>
          </a:p>
        </p:txBody>
      </p:sp>
      <p:pic>
        <p:nvPicPr>
          <p:cNvPr id="4" name="Θέση περιεχομένου 3"/>
          <p:cNvPicPr>
            <a:picLocks noGrp="1" noChangeAspect="1"/>
          </p:cNvPicPr>
          <p:nvPr>
            <p:ph sz="half" idx="1"/>
          </p:nvPr>
        </p:nvPicPr>
        <p:blipFill rotWithShape="1">
          <a:blip r:embed="rId2"/>
          <a:srcRect l="2841" t="25603" r="47883" b="7283"/>
          <a:stretch/>
        </p:blipFill>
        <p:spPr>
          <a:xfrm>
            <a:off x="1155700" y="2019300"/>
            <a:ext cx="4648200" cy="3849796"/>
          </a:xfrm>
          <a:prstGeom prst="rect">
            <a:avLst/>
          </a:prstGeom>
        </p:spPr>
      </p:pic>
      <p:sp>
        <p:nvSpPr>
          <p:cNvPr id="5" name="Θέση περιεχομένου 4"/>
          <p:cNvSpPr>
            <a:spLocks noGrp="1"/>
          </p:cNvSpPr>
          <p:nvPr>
            <p:ph sz="half" idx="2"/>
          </p:nvPr>
        </p:nvSpPr>
        <p:spPr>
          <a:xfrm>
            <a:off x="5676900" y="1932518"/>
            <a:ext cx="5458460" cy="4023359"/>
          </a:xfrm>
        </p:spPr>
        <p:txBody>
          <a:bodyPr/>
          <a:lstStyle/>
          <a:p>
            <a:r>
              <a:rPr lang="el-GR" dirty="0" smtClean="0"/>
              <a:t>Το Χ περιέχει ένα μεγάλο αριθμό γονιδίων που ελέγχουν την ανάπτυξη του εγκεφάλου, ιδίως σε περιοχές που αφορούν  γνωστικές και επικοινωνιακές δεξιότητες. </a:t>
            </a:r>
          </a:p>
          <a:p>
            <a:r>
              <a:rPr lang="el-GR" dirty="0" smtClean="0"/>
              <a:t>Το αγόρι κληρονομεί αυτά τα γονίδια μόνο από τη μητέρα του, ενώ το κορίτσι και από τους δυο γονείς (δυο Χ χρωμοσώματα).</a:t>
            </a:r>
          </a:p>
          <a:p>
            <a:endParaRPr lang="el-GR" dirty="0"/>
          </a:p>
        </p:txBody>
      </p:sp>
    </p:spTree>
    <p:extLst>
      <p:ext uri="{BB962C8B-B14F-4D97-AF65-F5344CB8AC3E}">
        <p14:creationId xmlns:p14="http://schemas.microsoft.com/office/powerpoint/2010/main" val="243643791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solidFill>
                  <a:schemeClr val="tx1"/>
                </a:solidFill>
                <a:latin typeface="+mn-lt"/>
              </a:rPr>
              <a:t>Παράδειγμα </a:t>
            </a:r>
            <a:r>
              <a:rPr lang="el-GR" dirty="0" err="1" smtClean="0">
                <a:solidFill>
                  <a:schemeClr val="tx1"/>
                </a:solidFill>
                <a:latin typeface="+mn-lt"/>
              </a:rPr>
              <a:t>επιγενετικής</a:t>
            </a:r>
            <a:r>
              <a:rPr lang="el-GR" dirty="0" smtClean="0">
                <a:solidFill>
                  <a:schemeClr val="tx1"/>
                </a:solidFill>
                <a:latin typeface="+mn-lt"/>
              </a:rPr>
              <a:t> καταστολής</a:t>
            </a:r>
            <a:r>
              <a:rPr lang="en-US" dirty="0" smtClean="0">
                <a:solidFill>
                  <a:schemeClr val="tx1"/>
                </a:solidFill>
                <a:latin typeface="+mn-lt"/>
              </a:rPr>
              <a:t>:</a:t>
            </a:r>
            <a:br>
              <a:rPr lang="en-US" dirty="0" smtClean="0">
                <a:solidFill>
                  <a:schemeClr val="tx1"/>
                </a:solidFill>
                <a:latin typeface="+mn-lt"/>
              </a:rPr>
            </a:br>
            <a:r>
              <a:rPr lang="el-GR" dirty="0" smtClean="0">
                <a:solidFill>
                  <a:schemeClr val="tx1"/>
                </a:solidFill>
                <a:latin typeface="+mn-lt"/>
              </a:rPr>
              <a:t>αδρανοποίηση του ενός Χ</a:t>
            </a:r>
            <a:endParaRPr lang="el-GR" dirty="0">
              <a:solidFill>
                <a:schemeClr val="tx1"/>
              </a:solidFill>
              <a:latin typeface="+mn-lt"/>
            </a:endParaRPr>
          </a:p>
        </p:txBody>
      </p:sp>
      <p:sp>
        <p:nvSpPr>
          <p:cNvPr id="3" name="Θέση περιεχομένου 2"/>
          <p:cNvSpPr>
            <a:spLocks noGrp="1"/>
          </p:cNvSpPr>
          <p:nvPr>
            <p:ph idx="1"/>
          </p:nvPr>
        </p:nvSpPr>
        <p:spPr>
          <a:xfrm>
            <a:off x="1096433" y="1736726"/>
            <a:ext cx="10058399" cy="4132263"/>
          </a:xfrm>
        </p:spPr>
        <p:txBody>
          <a:bodyPr/>
          <a:lstStyle/>
          <a:p>
            <a:pPr algn="just"/>
            <a:r>
              <a:rPr lang="el-GR" sz="2800" dirty="0"/>
              <a:t>Δεδομένου ότι το Χ χρωμόσωμα περιέχει περισσότερα από  1000 </a:t>
            </a:r>
            <a:r>
              <a:rPr lang="el-GR" sz="2800" dirty="0" smtClean="0"/>
              <a:t>γονίδια (5% του συνόλου των γονιδίων), </a:t>
            </a:r>
            <a:r>
              <a:rPr lang="el-GR" sz="2800" dirty="0"/>
              <a:t>η ανισορροπία του γενετικού υλικού μεταξύ του ανδρικού και του γυναικείου πληθυσμού θα είχε  σοβαρές συνέπειες. </a:t>
            </a:r>
          </a:p>
          <a:p>
            <a:pPr algn="just"/>
            <a:r>
              <a:rPr lang="el-GR" sz="2800" dirty="0"/>
              <a:t>Η </a:t>
            </a:r>
            <a:r>
              <a:rPr lang="el-GR" sz="2800" dirty="0" err="1"/>
              <a:t>Mary</a:t>
            </a:r>
            <a:r>
              <a:rPr lang="el-GR" sz="2800" dirty="0"/>
              <a:t> </a:t>
            </a:r>
            <a:r>
              <a:rPr lang="el-GR" sz="2800" dirty="0" err="1"/>
              <a:t>Lyon</a:t>
            </a:r>
            <a:r>
              <a:rPr lang="el-GR" sz="2800" dirty="0"/>
              <a:t>, το 1961, διατύπωσε τη θεωρία ότι στους θήλεις οργανισμούς, το ένα από τα δύο Χ χρωμοσώματα αδρανοποιείται τυχαία στα κύτταρα που έχουν προκύψει  από  τις πρώτες κυτταρικές διαιρέσεις. Ο θηλυκός οργανισμός αποτελεί ένα </a:t>
            </a:r>
            <a:r>
              <a:rPr lang="el-GR" sz="2800" b="1" dirty="0"/>
              <a:t>μωσαϊκό</a:t>
            </a:r>
            <a:r>
              <a:rPr lang="el-GR" sz="2800" dirty="0"/>
              <a:t>  </a:t>
            </a:r>
            <a:r>
              <a:rPr lang="el-GR" sz="2800" dirty="0" smtClean="0"/>
              <a:t> (δυο πληθυσμοί κυττάρων με διαφορετικούς φαινοτύπους</a:t>
            </a:r>
            <a:r>
              <a:rPr lang="en-US" sz="2800" dirty="0" smtClean="0"/>
              <a:t>, </a:t>
            </a:r>
            <a:r>
              <a:rPr lang="el-GR" sz="2800" dirty="0" smtClean="0"/>
              <a:t>στον ένα εκφράζεται το πατρικής προέλευσης και στον άλλο το μητρικής προέλευσης Χ).</a:t>
            </a:r>
            <a:endParaRPr lang="el-GR" sz="2800" dirty="0"/>
          </a:p>
        </p:txBody>
      </p:sp>
    </p:spTree>
    <p:extLst>
      <p:ext uri="{BB962C8B-B14F-4D97-AF65-F5344CB8AC3E}">
        <p14:creationId xmlns:p14="http://schemas.microsoft.com/office/powerpoint/2010/main" val="398310458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Εικόνα 4"/>
          <p:cNvPicPr>
            <a:picLocks noChangeAspect="1"/>
          </p:cNvPicPr>
          <p:nvPr/>
        </p:nvPicPr>
        <p:blipFill rotWithShape="1">
          <a:blip r:embed="rId2"/>
          <a:srcRect l="36849"/>
          <a:stretch/>
        </p:blipFill>
        <p:spPr>
          <a:xfrm>
            <a:off x="2398427" y="1845734"/>
            <a:ext cx="7210269" cy="4465125"/>
          </a:xfrm>
          <a:prstGeom prst="rect">
            <a:avLst/>
          </a:prstGeom>
        </p:spPr>
      </p:pic>
      <p:sp>
        <p:nvSpPr>
          <p:cNvPr id="2" name="Τίτλος 1"/>
          <p:cNvSpPr>
            <a:spLocks noGrp="1"/>
          </p:cNvSpPr>
          <p:nvPr>
            <p:ph type="title"/>
          </p:nvPr>
        </p:nvSpPr>
        <p:spPr>
          <a:xfrm>
            <a:off x="1097280" y="286604"/>
            <a:ext cx="10058400" cy="1008992"/>
          </a:xfrm>
        </p:spPr>
        <p:txBody>
          <a:bodyPr>
            <a:normAutofit/>
          </a:bodyPr>
          <a:lstStyle/>
          <a:p>
            <a:r>
              <a:rPr lang="el-GR" sz="3600" spc="0" dirty="0">
                <a:solidFill>
                  <a:srgbClr val="404040"/>
                </a:solidFill>
                <a:latin typeface="Calibri" panose="020F0502020204030204" pitchFamily="34" charset="0"/>
                <a:ea typeface="+mn-ea"/>
                <a:cs typeface="Calibri" panose="020F0502020204030204" pitchFamily="34" charset="0"/>
              </a:rPr>
              <a:t>Ο θηλυκός οργανισμός αποτελεί ένα </a:t>
            </a:r>
            <a:r>
              <a:rPr lang="el-GR" sz="3600" b="1" spc="0" dirty="0">
                <a:solidFill>
                  <a:srgbClr val="404040"/>
                </a:solidFill>
                <a:latin typeface="Calibri" panose="020F0502020204030204" pitchFamily="34" charset="0"/>
                <a:ea typeface="+mn-ea"/>
                <a:cs typeface="Calibri" panose="020F0502020204030204" pitchFamily="34" charset="0"/>
              </a:rPr>
              <a:t>μωσαϊκό</a:t>
            </a:r>
            <a:endParaRPr lang="el-GR" sz="3600" dirty="0">
              <a:latin typeface="Calibri" panose="020F0502020204030204" pitchFamily="34" charset="0"/>
              <a:cs typeface="Calibri" panose="020F0502020204030204" pitchFamily="34" charset="0"/>
            </a:endParaRPr>
          </a:p>
        </p:txBody>
      </p:sp>
      <p:sp>
        <p:nvSpPr>
          <p:cNvPr id="3" name="Θέση περιεχομένου 2"/>
          <p:cNvSpPr>
            <a:spLocks noGrp="1"/>
          </p:cNvSpPr>
          <p:nvPr>
            <p:ph idx="1"/>
          </p:nvPr>
        </p:nvSpPr>
        <p:spPr/>
        <p:txBody>
          <a:bodyPr/>
          <a:lstStyle/>
          <a:p>
            <a:endParaRPr lang="el-GR" dirty="0"/>
          </a:p>
        </p:txBody>
      </p:sp>
    </p:spTree>
    <p:extLst>
      <p:ext uri="{BB962C8B-B14F-4D97-AF65-F5344CB8AC3E}">
        <p14:creationId xmlns:p14="http://schemas.microsoft.com/office/powerpoint/2010/main" val="366378505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1275555" y="0"/>
            <a:ext cx="9749495" cy="1450757"/>
          </a:xfrm>
        </p:spPr>
        <p:txBody>
          <a:bodyPr/>
          <a:lstStyle/>
          <a:p>
            <a:r>
              <a:rPr lang="el-GR" dirty="0" smtClean="0">
                <a:solidFill>
                  <a:srgbClr val="FF0000"/>
                </a:solidFill>
                <a:latin typeface="+mn-lt"/>
              </a:rPr>
              <a:t>Σωμάτιο του </a:t>
            </a:r>
            <a:r>
              <a:rPr lang="en-US" dirty="0" smtClean="0">
                <a:solidFill>
                  <a:srgbClr val="FF0000"/>
                </a:solidFill>
                <a:latin typeface="+mn-lt"/>
              </a:rPr>
              <a:t>Barr (</a:t>
            </a:r>
            <a:r>
              <a:rPr lang="el-GR" dirty="0" smtClean="0">
                <a:solidFill>
                  <a:srgbClr val="FF0000"/>
                </a:solidFill>
                <a:latin typeface="+mn-lt"/>
              </a:rPr>
              <a:t>φυλετική χρωματίνη)- </a:t>
            </a:r>
            <a:br>
              <a:rPr lang="el-GR" dirty="0" smtClean="0">
                <a:solidFill>
                  <a:srgbClr val="FF0000"/>
                </a:solidFill>
                <a:latin typeface="+mn-lt"/>
              </a:rPr>
            </a:br>
            <a:r>
              <a:rPr lang="el-GR" dirty="0" smtClean="0">
                <a:solidFill>
                  <a:srgbClr val="FF0000"/>
                </a:solidFill>
                <a:latin typeface="+mn-lt"/>
              </a:rPr>
              <a:t>μόνο στις γυναίκες</a:t>
            </a:r>
            <a:endParaRPr lang="el-GR" dirty="0">
              <a:solidFill>
                <a:srgbClr val="FF0000"/>
              </a:solidFill>
              <a:latin typeface="+mn-lt"/>
            </a:endParaRPr>
          </a:p>
        </p:txBody>
      </p:sp>
      <p:pic>
        <p:nvPicPr>
          <p:cNvPr id="5" name="Θέση περιεχομένου 4"/>
          <p:cNvPicPr>
            <a:picLocks noGrp="1" noChangeAspect="1"/>
          </p:cNvPicPr>
          <p:nvPr>
            <p:ph sz="half" idx="1"/>
          </p:nvPr>
        </p:nvPicPr>
        <p:blipFill>
          <a:blip r:embed="rId2"/>
          <a:stretch>
            <a:fillRect/>
          </a:stretch>
        </p:blipFill>
        <p:spPr>
          <a:xfrm>
            <a:off x="1275556" y="2009565"/>
            <a:ext cx="2977130" cy="1847850"/>
          </a:xfrm>
          <a:prstGeom prst="rect">
            <a:avLst/>
          </a:prstGeom>
        </p:spPr>
      </p:pic>
      <p:sp>
        <p:nvSpPr>
          <p:cNvPr id="4" name="Θέση περιεχομένου 3"/>
          <p:cNvSpPr>
            <a:spLocks noGrp="1"/>
          </p:cNvSpPr>
          <p:nvPr>
            <p:ph sz="half" idx="2"/>
          </p:nvPr>
        </p:nvSpPr>
        <p:spPr>
          <a:xfrm>
            <a:off x="4527029" y="1819725"/>
            <a:ext cx="6258178" cy="4075380"/>
          </a:xfrm>
        </p:spPr>
        <p:txBody>
          <a:bodyPr/>
          <a:lstStyle/>
          <a:p>
            <a:pPr marL="0" lvl="0" indent="0" algn="just" defTabSz="914400" eaLnBrk="1" hangingPunct="1">
              <a:lnSpc>
                <a:spcPct val="100000"/>
              </a:lnSpc>
              <a:spcBef>
                <a:spcPct val="0"/>
              </a:spcBef>
              <a:spcAft>
                <a:spcPct val="0"/>
              </a:spcAft>
              <a:buClrTx/>
              <a:buSzTx/>
              <a:buNone/>
            </a:pPr>
            <a:r>
              <a:rPr lang="el-GR" altLang="el-GR" sz="2800" dirty="0">
                <a:solidFill>
                  <a:srgbClr val="000000"/>
                </a:solidFill>
                <a:latin typeface="Calibri" panose="020F0502020204030204" pitchFamily="34" charset="0"/>
                <a:cs typeface="Calibri" panose="020F0502020204030204" pitchFamily="34" charset="0"/>
              </a:rPr>
              <a:t>Το 1975, ο </a:t>
            </a:r>
            <a:r>
              <a:rPr lang="en-US" altLang="el-GR" sz="2800" dirty="0">
                <a:solidFill>
                  <a:srgbClr val="000000"/>
                </a:solidFill>
                <a:latin typeface="Calibri" panose="020F0502020204030204" pitchFamily="34" charset="0"/>
                <a:cs typeface="Calibri" panose="020F0502020204030204" pitchFamily="34" charset="0"/>
              </a:rPr>
              <a:t>Art Riggs</a:t>
            </a:r>
            <a:r>
              <a:rPr lang="el-GR" altLang="el-GR" sz="2800" dirty="0">
                <a:solidFill>
                  <a:srgbClr val="000000"/>
                </a:solidFill>
                <a:latin typeface="Calibri" panose="020F0502020204030204" pitchFamily="34" charset="0"/>
                <a:cs typeface="Calibri" panose="020F0502020204030204" pitchFamily="34" charset="0"/>
              </a:rPr>
              <a:t> απέδειξε  ότι η αδρανοποίηση </a:t>
            </a:r>
            <a:r>
              <a:rPr lang="el-GR" altLang="el-GR" sz="2800" dirty="0" smtClean="0">
                <a:solidFill>
                  <a:srgbClr val="000000"/>
                </a:solidFill>
                <a:latin typeface="Calibri" panose="020F0502020204030204" pitchFamily="34" charset="0"/>
                <a:cs typeface="Calibri" panose="020F0502020204030204" pitchFamily="34" charset="0"/>
              </a:rPr>
              <a:t>του δεύτερου Χ και </a:t>
            </a:r>
            <a:r>
              <a:rPr lang="el-GR" altLang="el-GR" sz="2800" dirty="0">
                <a:solidFill>
                  <a:srgbClr val="000000"/>
                </a:solidFill>
                <a:latin typeface="Calibri" panose="020F0502020204030204" pitchFamily="34" charset="0"/>
                <a:cs typeface="Calibri" panose="020F0502020204030204" pitchFamily="34" charset="0"/>
              </a:rPr>
              <a:t>η σταθερή διατήρησή της στα θυγατρικά κύτταρα για όλη τη ζωή του ατόμου προκύπτει από τη </a:t>
            </a:r>
            <a:r>
              <a:rPr lang="el-GR" altLang="el-GR" sz="2800" dirty="0" err="1">
                <a:solidFill>
                  <a:srgbClr val="000000"/>
                </a:solidFill>
                <a:latin typeface="Calibri" panose="020F0502020204030204" pitchFamily="34" charset="0"/>
                <a:cs typeface="Calibri" panose="020F0502020204030204" pitchFamily="34" charset="0"/>
              </a:rPr>
              <a:t>μεθυλίωση</a:t>
            </a:r>
            <a:r>
              <a:rPr lang="el-GR" altLang="el-GR" sz="2800" dirty="0">
                <a:solidFill>
                  <a:srgbClr val="000000"/>
                </a:solidFill>
                <a:latin typeface="Calibri" panose="020F0502020204030204" pitchFamily="34" charset="0"/>
                <a:cs typeface="Calibri" panose="020F0502020204030204" pitchFamily="34" charset="0"/>
              </a:rPr>
              <a:t> του </a:t>
            </a:r>
            <a:r>
              <a:rPr lang="en-US" altLang="el-GR" sz="2800" dirty="0">
                <a:solidFill>
                  <a:srgbClr val="000000"/>
                </a:solidFill>
                <a:latin typeface="Calibri" panose="020F0502020204030204" pitchFamily="34" charset="0"/>
                <a:cs typeface="Calibri" panose="020F0502020204030204" pitchFamily="34" charset="0"/>
              </a:rPr>
              <a:t>DNA</a:t>
            </a:r>
            <a:r>
              <a:rPr lang="el-GR" altLang="el-GR" sz="2800" dirty="0">
                <a:solidFill>
                  <a:srgbClr val="000000"/>
                </a:solidFill>
                <a:latin typeface="Calibri" panose="020F0502020204030204" pitchFamily="34" charset="0"/>
                <a:cs typeface="Calibri" panose="020F0502020204030204" pitchFamily="34" charset="0"/>
              </a:rPr>
              <a:t> ρυθμιστικών </a:t>
            </a:r>
            <a:r>
              <a:rPr lang="el-GR" altLang="el-GR" sz="2800" dirty="0" smtClean="0">
                <a:solidFill>
                  <a:srgbClr val="000000"/>
                </a:solidFill>
                <a:latin typeface="Calibri" panose="020F0502020204030204" pitchFamily="34" charset="0"/>
                <a:cs typeface="Calibri" panose="020F0502020204030204" pitchFamily="34" charset="0"/>
              </a:rPr>
              <a:t>περιοχών. </a:t>
            </a:r>
          </a:p>
          <a:p>
            <a:pPr marL="0" lvl="0" indent="0" algn="just" defTabSz="914400" eaLnBrk="1" hangingPunct="1">
              <a:lnSpc>
                <a:spcPct val="100000"/>
              </a:lnSpc>
              <a:spcBef>
                <a:spcPct val="0"/>
              </a:spcBef>
              <a:spcAft>
                <a:spcPct val="0"/>
              </a:spcAft>
              <a:buClrTx/>
              <a:buSzTx/>
              <a:buNone/>
            </a:pPr>
            <a:r>
              <a:rPr lang="el-GR" altLang="el-GR" sz="2800" dirty="0" smtClean="0">
                <a:solidFill>
                  <a:srgbClr val="000000"/>
                </a:solidFill>
                <a:latin typeface="Calibri" panose="020F0502020204030204" pitchFamily="34" charset="0"/>
                <a:cs typeface="Calibri" panose="020F0502020204030204" pitchFamily="34" charset="0"/>
              </a:rPr>
              <a:t>Το αδρανοποιημένο Χ φαίνεται σαν ένα σωματίδιο μέσα στον πυρήνα των κυττάρων της γυναίκας</a:t>
            </a:r>
            <a:r>
              <a:rPr lang="en-US" altLang="el-GR" sz="2800" dirty="0">
                <a:solidFill>
                  <a:srgbClr val="000000"/>
                </a:solidFill>
                <a:latin typeface="Calibri" panose="020F0502020204030204" pitchFamily="34" charset="0"/>
                <a:cs typeface="Calibri" panose="020F0502020204030204" pitchFamily="34" charset="0"/>
              </a:rPr>
              <a:t> </a:t>
            </a:r>
            <a:r>
              <a:rPr lang="el-GR" altLang="el-GR" sz="2800" dirty="0" smtClean="0">
                <a:solidFill>
                  <a:srgbClr val="000000"/>
                </a:solidFill>
                <a:latin typeface="Calibri" panose="020F0502020204030204" pitchFamily="34" charset="0"/>
                <a:cs typeface="Calibri" panose="020F0502020204030204" pitchFamily="34" charset="0"/>
              </a:rPr>
              <a:t>και ονομάζεται</a:t>
            </a:r>
            <a:r>
              <a:rPr lang="el-GR" sz="2800" dirty="0">
                <a:solidFill>
                  <a:srgbClr val="FF0000"/>
                </a:solidFill>
              </a:rPr>
              <a:t> Σωμάτιο του </a:t>
            </a:r>
            <a:r>
              <a:rPr lang="en-US" sz="2800" dirty="0">
                <a:solidFill>
                  <a:srgbClr val="FF0000"/>
                </a:solidFill>
              </a:rPr>
              <a:t>Barr</a:t>
            </a:r>
            <a:r>
              <a:rPr lang="el-GR" altLang="el-GR" sz="2800" dirty="0" smtClean="0">
                <a:solidFill>
                  <a:srgbClr val="000000"/>
                </a:solidFill>
                <a:latin typeface="Calibri" panose="020F0502020204030204" pitchFamily="34" charset="0"/>
                <a:cs typeface="Calibri" panose="020F0502020204030204" pitchFamily="34" charset="0"/>
              </a:rPr>
              <a:t> .</a:t>
            </a:r>
            <a:endParaRPr lang="el-GR" altLang="el-GR" sz="2800" dirty="0">
              <a:solidFill>
                <a:srgbClr val="000000"/>
              </a:solidFill>
              <a:latin typeface="Calibri" panose="020F0502020204030204" pitchFamily="34" charset="0"/>
            </a:endParaRPr>
          </a:p>
          <a:p>
            <a:endParaRPr lang="el-GR" sz="2800" dirty="0"/>
          </a:p>
        </p:txBody>
      </p:sp>
      <p:pic>
        <p:nvPicPr>
          <p:cNvPr id="6" name="Εικόνα 5"/>
          <p:cNvPicPr>
            <a:picLocks noChangeAspect="1"/>
          </p:cNvPicPr>
          <p:nvPr/>
        </p:nvPicPr>
        <p:blipFill>
          <a:blip r:embed="rId3"/>
          <a:stretch>
            <a:fillRect/>
          </a:stretch>
        </p:blipFill>
        <p:spPr>
          <a:xfrm>
            <a:off x="1275556" y="3943140"/>
            <a:ext cx="2977130" cy="1828800"/>
          </a:xfrm>
          <a:prstGeom prst="rect">
            <a:avLst/>
          </a:prstGeom>
        </p:spPr>
      </p:pic>
    </p:spTree>
    <p:extLst>
      <p:ext uri="{BB962C8B-B14F-4D97-AF65-F5344CB8AC3E}">
        <p14:creationId xmlns:p14="http://schemas.microsoft.com/office/powerpoint/2010/main" val="325937018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pPr>
              <a:defRPr/>
            </a:pPr>
            <a:r>
              <a:rPr lang="en-US" sz="3600" dirty="0">
                <a:solidFill>
                  <a:srgbClr val="FF0000"/>
                </a:solidFill>
                <a:latin typeface="+mn-lt"/>
              </a:rPr>
              <a:t>         </a:t>
            </a:r>
            <a:r>
              <a:rPr lang="el-GR" sz="3600" dirty="0" smtClean="0">
                <a:solidFill>
                  <a:srgbClr val="FF0000"/>
                </a:solidFill>
                <a:latin typeface="+mn-lt"/>
              </a:rPr>
              <a:t>              Φυλοσύνδετα </a:t>
            </a:r>
            <a:r>
              <a:rPr lang="el-GR" sz="3600" dirty="0">
                <a:solidFill>
                  <a:srgbClr val="FF0000"/>
                </a:solidFill>
                <a:latin typeface="+mn-lt"/>
              </a:rPr>
              <a:t>νοσήματα</a:t>
            </a:r>
            <a:r>
              <a:rPr lang="en-US" sz="3600" dirty="0">
                <a:solidFill>
                  <a:srgbClr val="FF0000"/>
                </a:solidFill>
                <a:latin typeface="+mn-lt"/>
              </a:rPr>
              <a:t> </a:t>
            </a:r>
            <a:endParaRPr lang="el-GR" sz="3600" dirty="0">
              <a:latin typeface="+mn-lt"/>
            </a:endParaRPr>
          </a:p>
        </p:txBody>
      </p:sp>
      <p:pic>
        <p:nvPicPr>
          <p:cNvPr id="84995" name="Εικόνα 4"/>
          <p:cNvPicPr>
            <a:picLocks noChangeAspect="1"/>
          </p:cNvPicPr>
          <p:nvPr/>
        </p:nvPicPr>
        <p:blipFill>
          <a:blip r:embed="rId2">
            <a:extLst>
              <a:ext uri="{28A0092B-C50C-407E-A947-70E740481C1C}">
                <a14:useLocalDpi xmlns:a14="http://schemas.microsoft.com/office/drawing/2010/main" val="0"/>
              </a:ext>
            </a:extLst>
          </a:blip>
          <a:srcRect l="22160" t="-3333" r="1927" b="7776"/>
          <a:stretch>
            <a:fillRect/>
          </a:stretch>
        </p:blipFill>
        <p:spPr bwMode="auto">
          <a:xfrm>
            <a:off x="2971801" y="1846264"/>
            <a:ext cx="6003925" cy="447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996" name="Θέση περιεχομένου 5"/>
          <p:cNvSpPr>
            <a:spLocks noGrp="1"/>
          </p:cNvSpPr>
          <p:nvPr>
            <p:ph idx="1"/>
          </p:nvPr>
        </p:nvSpPr>
        <p:spPr/>
        <p:txBody>
          <a:bodyPr/>
          <a:lstStyle/>
          <a:p>
            <a:endParaRPr lang="el-GR" altLang="el-GR" smtClean="0"/>
          </a:p>
        </p:txBody>
      </p:sp>
    </p:spTree>
    <p:extLst>
      <p:ext uri="{BB962C8B-B14F-4D97-AF65-F5344CB8AC3E}">
        <p14:creationId xmlns:p14="http://schemas.microsoft.com/office/powerpoint/2010/main" val="3576833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Τίτλος 4"/>
          <p:cNvSpPr>
            <a:spLocks noGrp="1"/>
          </p:cNvSpPr>
          <p:nvPr>
            <p:ph type="title"/>
          </p:nvPr>
        </p:nvSpPr>
        <p:spPr/>
        <p:txBody>
          <a:bodyPr>
            <a:normAutofit/>
          </a:bodyPr>
          <a:lstStyle/>
          <a:p>
            <a:r>
              <a:rPr lang="el-GR" sz="3600" dirty="0" smtClean="0">
                <a:solidFill>
                  <a:prstClr val="black"/>
                </a:solidFill>
                <a:latin typeface="Calibri" panose="020F0502020204030204"/>
                <a:ea typeface="+mn-ea"/>
                <a:cs typeface="+mn-cs"/>
              </a:rPr>
              <a:t>Επίδραση </a:t>
            </a:r>
            <a:r>
              <a:rPr lang="el-GR" sz="3600" dirty="0">
                <a:solidFill>
                  <a:prstClr val="black"/>
                </a:solidFill>
                <a:latin typeface="Calibri" panose="020F0502020204030204"/>
                <a:ea typeface="+mn-ea"/>
                <a:cs typeface="+mn-cs"/>
              </a:rPr>
              <a:t>του ενδομήτριου και </a:t>
            </a:r>
            <a:r>
              <a:rPr lang="el-GR" sz="3600" dirty="0" smtClean="0">
                <a:solidFill>
                  <a:prstClr val="black"/>
                </a:solidFill>
                <a:latin typeface="Calibri" panose="020F0502020204030204"/>
                <a:ea typeface="+mn-ea"/>
                <a:cs typeface="+mn-cs"/>
              </a:rPr>
              <a:t> </a:t>
            </a:r>
            <a:r>
              <a:rPr lang="el-GR" sz="3600" dirty="0">
                <a:solidFill>
                  <a:prstClr val="black"/>
                </a:solidFill>
                <a:latin typeface="Calibri" panose="020F0502020204030204"/>
                <a:ea typeface="+mn-ea"/>
                <a:cs typeface="+mn-cs"/>
              </a:rPr>
              <a:t>εξωμήτριου περιβάλλοντος στην ανάπτυξη του παιδιού</a:t>
            </a:r>
            <a:endParaRPr lang="el-GR" sz="3600" dirty="0"/>
          </a:p>
        </p:txBody>
      </p:sp>
      <p:sp>
        <p:nvSpPr>
          <p:cNvPr id="6" name="Θέση περιεχομένου 5"/>
          <p:cNvSpPr>
            <a:spLocks noGrp="1"/>
          </p:cNvSpPr>
          <p:nvPr>
            <p:ph idx="1"/>
          </p:nvPr>
        </p:nvSpPr>
        <p:spPr/>
        <p:txBody>
          <a:bodyPr>
            <a:normAutofit/>
          </a:bodyPr>
          <a:lstStyle/>
          <a:p>
            <a:pPr marL="0" indent="0" algn="just">
              <a:buNone/>
            </a:pPr>
            <a:r>
              <a:rPr lang="el-GR" sz="3200" dirty="0" smtClean="0"/>
              <a:t>Η </a:t>
            </a:r>
            <a:r>
              <a:rPr lang="el-GR" sz="3200" dirty="0"/>
              <a:t>επίδραση του περιβάλλοντος σ’ αυτή την περίοδο της ζωής είναι κρίσιμη, </a:t>
            </a:r>
            <a:r>
              <a:rPr lang="el-GR" sz="3200" dirty="0" smtClean="0"/>
              <a:t>δεδομένου του αυξημένου ρυθμού </a:t>
            </a:r>
            <a:r>
              <a:rPr lang="el-GR" sz="3200" dirty="0"/>
              <a:t>σύνθεσης </a:t>
            </a:r>
            <a:r>
              <a:rPr lang="en-US" sz="3200" dirty="0"/>
              <a:t>DNA </a:t>
            </a:r>
            <a:r>
              <a:rPr lang="el-GR" sz="3200" dirty="0"/>
              <a:t>και δημιουργίας- διαφοροποίησης νέων </a:t>
            </a:r>
            <a:r>
              <a:rPr lang="el-GR" sz="3200" dirty="0" smtClean="0"/>
              <a:t>κυττάρων.</a:t>
            </a:r>
            <a:r>
              <a:rPr lang="el-GR" sz="3200" dirty="0"/>
              <a:t> </a:t>
            </a:r>
            <a:endParaRPr lang="el-GR" sz="3200" dirty="0" smtClean="0"/>
          </a:p>
          <a:p>
            <a:pPr marL="0" indent="0" algn="just">
              <a:buNone/>
            </a:pPr>
            <a:r>
              <a:rPr lang="el-GR" sz="3200" dirty="0" smtClean="0"/>
              <a:t>Από </a:t>
            </a:r>
            <a:r>
              <a:rPr lang="el-GR" sz="3200" dirty="0"/>
              <a:t>τα πρώτα πολυδύναμα κύτταρα προκύπτουν περίπου διακόσιοι τύποι κυττάρων με διαφορετικούς φαινοτύπους- </a:t>
            </a:r>
            <a:r>
              <a:rPr lang="el-GR" sz="3200" dirty="0" smtClean="0"/>
              <a:t> </a:t>
            </a:r>
            <a:r>
              <a:rPr lang="el-GR" sz="3200" dirty="0"/>
              <a:t>κατάγονται από κύτταρα στα οποία η έκφραση του </a:t>
            </a:r>
            <a:r>
              <a:rPr lang="en-US" sz="3200" dirty="0"/>
              <a:t>DNA</a:t>
            </a:r>
            <a:r>
              <a:rPr lang="el-GR" sz="3200" dirty="0"/>
              <a:t> έχει τροποποιηθεί, χωρίς να έχει αλλάξει η δομή του</a:t>
            </a:r>
            <a:r>
              <a:rPr lang="el-GR" dirty="0"/>
              <a:t>. </a:t>
            </a:r>
          </a:p>
        </p:txBody>
      </p:sp>
    </p:spTree>
    <p:extLst>
      <p:ext uri="{BB962C8B-B14F-4D97-AF65-F5344CB8AC3E}">
        <p14:creationId xmlns:p14="http://schemas.microsoft.com/office/powerpoint/2010/main" val="53919022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a:bodyPr>
          <a:lstStyle/>
          <a:p>
            <a:pPr algn="ctr"/>
            <a:r>
              <a:rPr lang="el-GR" sz="3600" dirty="0" smtClean="0">
                <a:latin typeface="+mn-lt"/>
              </a:rPr>
              <a:t>Εμβρυογένεση</a:t>
            </a:r>
            <a:endParaRPr lang="el-GR" sz="3600" dirty="0">
              <a:latin typeface="+mn-lt"/>
            </a:endParaRPr>
          </a:p>
        </p:txBody>
      </p:sp>
      <p:sp>
        <p:nvSpPr>
          <p:cNvPr id="3" name="Θέση περιεχομένου 2"/>
          <p:cNvSpPr>
            <a:spLocks noGrp="1"/>
          </p:cNvSpPr>
          <p:nvPr>
            <p:ph idx="1"/>
          </p:nvPr>
        </p:nvSpPr>
        <p:spPr/>
        <p:txBody>
          <a:bodyPr>
            <a:normAutofit/>
          </a:bodyPr>
          <a:lstStyle/>
          <a:p>
            <a:pPr marL="0" indent="0" algn="just">
              <a:buNone/>
            </a:pPr>
            <a:r>
              <a:rPr lang="el-GR" sz="3200" dirty="0" smtClean="0"/>
              <a:t>Τα κύτταρα προσαρμόζονται συνεχώς σε μοριακούς και φυσικούς «καθοδηγητές», που τους επιτρέπουν να αντιλαμβάνονται το περιβάλλον τους, να συγχρονίζονται και να </a:t>
            </a:r>
            <a:r>
              <a:rPr lang="el-GR" sz="3200" dirty="0" err="1" smtClean="0"/>
              <a:t>αλληλεπιδρούν</a:t>
            </a:r>
            <a:r>
              <a:rPr lang="el-GR" sz="3200" dirty="0" smtClean="0"/>
              <a:t> με άλλα κύτταρα, να πολλαπλασιάζονται, να παίρνουν την απόφαση να παραμείνουν πολυδύναμα ή να διαφοροποιηθούν, αποκτώντας μια εξειδίκευση -</a:t>
            </a:r>
            <a:r>
              <a:rPr lang="en-US" sz="3200" dirty="0" smtClean="0"/>
              <a:t>&gt;</a:t>
            </a:r>
            <a:r>
              <a:rPr lang="el-GR" sz="3200" dirty="0" smtClean="0"/>
              <a:t> </a:t>
            </a:r>
            <a:r>
              <a:rPr lang="el-GR" sz="3200" dirty="0" err="1" smtClean="0"/>
              <a:t>ιστοειδική</a:t>
            </a:r>
            <a:r>
              <a:rPr lang="el-GR" sz="3200" dirty="0" smtClean="0"/>
              <a:t> έκφραση γονιδίων. </a:t>
            </a:r>
            <a:endParaRPr lang="el-GR" sz="3200" dirty="0"/>
          </a:p>
        </p:txBody>
      </p:sp>
    </p:spTree>
    <p:extLst>
      <p:ext uri="{BB962C8B-B14F-4D97-AF65-F5344CB8AC3E}">
        <p14:creationId xmlns:p14="http://schemas.microsoft.com/office/powerpoint/2010/main" val="280280858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1332410" y="286603"/>
            <a:ext cx="9588139" cy="1450757"/>
          </a:xfrm>
        </p:spPr>
        <p:txBody>
          <a:bodyPr>
            <a:normAutofit fontScale="90000"/>
          </a:bodyPr>
          <a:lstStyle/>
          <a:p>
            <a:r>
              <a:rPr lang="el-GR" sz="4000" dirty="0">
                <a:latin typeface="+mn-lt"/>
              </a:rPr>
              <a:t>Στην </a:t>
            </a:r>
            <a:r>
              <a:rPr lang="el-GR" sz="4000" dirty="0" smtClean="0">
                <a:latin typeface="+mn-lt"/>
              </a:rPr>
              <a:t>αρχή </a:t>
            </a:r>
            <a:r>
              <a:rPr lang="el-GR" sz="4000" dirty="0">
                <a:latin typeface="+mn-lt"/>
              </a:rPr>
              <a:t>του 21</a:t>
            </a:r>
            <a:r>
              <a:rPr lang="el-GR" sz="4000" baseline="30000" dirty="0">
                <a:latin typeface="+mn-lt"/>
              </a:rPr>
              <a:t>ου</a:t>
            </a:r>
            <a:r>
              <a:rPr lang="el-GR" sz="4000" dirty="0">
                <a:latin typeface="+mn-lt"/>
              </a:rPr>
              <a:t> αιώνα, ο άνθρωπος μπόρεσε να διαβάσει την πλήρη αλληλουχία των γονιδίων </a:t>
            </a:r>
            <a:r>
              <a:rPr lang="el-GR" sz="4000" dirty="0" smtClean="0">
                <a:latin typeface="+mn-lt"/>
              </a:rPr>
              <a:t>του</a:t>
            </a:r>
            <a:r>
              <a:rPr lang="el-GR" dirty="0" smtClean="0">
                <a:latin typeface="+mn-lt"/>
              </a:rPr>
              <a:t> </a:t>
            </a:r>
            <a:endParaRPr lang="el-GR" dirty="0">
              <a:latin typeface="+mn-lt"/>
            </a:endParaRPr>
          </a:p>
        </p:txBody>
      </p:sp>
      <p:pic>
        <p:nvPicPr>
          <p:cNvPr id="8" name="Θέση περιεχομένου 7"/>
          <p:cNvPicPr>
            <a:picLocks noGrp="1" noChangeAspect="1"/>
          </p:cNvPicPr>
          <p:nvPr>
            <p:ph sz="half" idx="2"/>
          </p:nvPr>
        </p:nvPicPr>
        <p:blipFill>
          <a:blip r:embed="rId2"/>
          <a:stretch>
            <a:fillRect/>
          </a:stretch>
        </p:blipFill>
        <p:spPr>
          <a:xfrm>
            <a:off x="6218238" y="2006204"/>
            <a:ext cx="4937125" cy="3702843"/>
          </a:xfrm>
          <a:prstGeom prst="rect">
            <a:avLst/>
          </a:prstGeom>
        </p:spPr>
      </p:pic>
      <p:pic>
        <p:nvPicPr>
          <p:cNvPr id="10" name="Θέση περιεχομένου 9"/>
          <p:cNvPicPr>
            <a:picLocks noGrp="1" noChangeAspect="1"/>
          </p:cNvPicPr>
          <p:nvPr>
            <p:ph sz="half" idx="1"/>
          </p:nvPr>
        </p:nvPicPr>
        <p:blipFill>
          <a:blip r:embed="rId3"/>
          <a:stretch>
            <a:fillRect/>
          </a:stretch>
        </p:blipFill>
        <p:spPr>
          <a:xfrm>
            <a:off x="1363979" y="2069751"/>
            <a:ext cx="4762500" cy="3571875"/>
          </a:xfrm>
          <a:prstGeom prst="rect">
            <a:avLst/>
          </a:prstGeom>
        </p:spPr>
      </p:pic>
    </p:spTree>
    <p:extLst>
      <p:ext uri="{BB962C8B-B14F-4D97-AF65-F5344CB8AC3E}">
        <p14:creationId xmlns:p14="http://schemas.microsoft.com/office/powerpoint/2010/main" val="421512827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a:bodyPr>
          <a:lstStyle/>
          <a:p>
            <a:r>
              <a:rPr lang="el-GR" sz="3600" dirty="0" smtClean="0"/>
              <a:t>Παραδείγματα </a:t>
            </a:r>
            <a:r>
              <a:rPr lang="el-GR" sz="3600" dirty="0" err="1" smtClean="0"/>
              <a:t>επιγενετικής</a:t>
            </a:r>
            <a:r>
              <a:rPr lang="el-GR" sz="3600" dirty="0" smtClean="0"/>
              <a:t> ρύθμισης κατά την εμβρυική και νεογνική περίοδο  </a:t>
            </a:r>
            <a:endParaRPr lang="el-GR" sz="3600" dirty="0"/>
          </a:p>
        </p:txBody>
      </p:sp>
      <p:sp>
        <p:nvSpPr>
          <p:cNvPr id="3" name="Θέση περιεχομένου 2"/>
          <p:cNvSpPr>
            <a:spLocks noGrp="1"/>
          </p:cNvSpPr>
          <p:nvPr>
            <p:ph idx="1"/>
          </p:nvPr>
        </p:nvSpPr>
        <p:spPr/>
        <p:txBody>
          <a:bodyPr/>
          <a:lstStyle/>
          <a:p>
            <a:endParaRPr lang="el-GR"/>
          </a:p>
        </p:txBody>
      </p:sp>
    </p:spTree>
    <p:extLst>
      <p:ext uri="{BB962C8B-B14F-4D97-AF65-F5344CB8AC3E}">
        <p14:creationId xmlns:p14="http://schemas.microsoft.com/office/powerpoint/2010/main" val="270852090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1244183" y="287339"/>
            <a:ext cx="9910650" cy="1449387"/>
          </a:xfrm>
        </p:spPr>
        <p:txBody>
          <a:bodyPr>
            <a:normAutofit fontScale="90000"/>
          </a:bodyPr>
          <a:lstStyle/>
          <a:p>
            <a:r>
              <a:rPr lang="el-GR" sz="3600" dirty="0" smtClean="0">
                <a:latin typeface="Calibri" panose="020F0502020204030204" pitchFamily="34" charset="0"/>
              </a:rPr>
              <a:t>Α. Κοινωνικοοικονομικές συνθήκες </a:t>
            </a:r>
            <a:r>
              <a:rPr lang="en-US" sz="3600" dirty="0" smtClean="0">
                <a:latin typeface="Calibri" panose="020F0502020204030204" pitchFamily="34" charset="0"/>
              </a:rPr>
              <a:t>: </a:t>
            </a:r>
            <a:r>
              <a:rPr lang="el-GR" sz="3600" dirty="0" smtClean="0">
                <a:latin typeface="Calibri" panose="020F0502020204030204" pitchFamily="34" charset="0"/>
              </a:rPr>
              <a:t>διατροφή εγκύου και θηλάζουσας, χρόνιο στρες-&gt; τροποποίηση </a:t>
            </a:r>
            <a:r>
              <a:rPr lang="el-GR" sz="3600" dirty="0" err="1" smtClean="0">
                <a:latin typeface="Calibri" panose="020F0502020204030204" pitchFamily="34" charset="0"/>
              </a:rPr>
              <a:t>επιγονιδιώματος</a:t>
            </a:r>
            <a:endParaRPr lang="el-GR" sz="3600" dirty="0">
              <a:latin typeface="Calibri" panose="020F0502020204030204" pitchFamily="34" charset="0"/>
            </a:endParaRPr>
          </a:p>
        </p:txBody>
      </p:sp>
      <p:sp>
        <p:nvSpPr>
          <p:cNvPr id="4" name="Θέση περιεχομένου 3"/>
          <p:cNvSpPr>
            <a:spLocks noGrp="1"/>
          </p:cNvSpPr>
          <p:nvPr>
            <p:ph idx="1"/>
          </p:nvPr>
        </p:nvSpPr>
        <p:spPr>
          <a:xfrm>
            <a:off x="1244183" y="1846264"/>
            <a:ext cx="9773587" cy="4022725"/>
          </a:xfrm>
        </p:spPr>
        <p:txBody>
          <a:bodyPr>
            <a:noAutofit/>
          </a:bodyPr>
          <a:lstStyle/>
          <a:p>
            <a:r>
              <a:rPr lang="el-GR" sz="2400" dirty="0" smtClean="0"/>
              <a:t>Λ</a:t>
            </a:r>
            <a:r>
              <a:rPr lang="el-GR" sz="2800" dirty="0" smtClean="0"/>
              <a:t>ιμοί στη Ολλανδία και στην Κίνα&gt;&gt;υποσιτισμός των εγκύων&gt;&gt; αύξηση της σχιζοφρένειας, στεφανιαίας νόσου, μεταβολικού συνδρόμου στα παιδιά τους</a:t>
            </a:r>
          </a:p>
          <a:p>
            <a:r>
              <a:rPr lang="el-GR" sz="2800" dirty="0" smtClean="0"/>
              <a:t>Διατροφή της μητέρας με μεγάλη περιεκτικότητα </a:t>
            </a:r>
            <a:r>
              <a:rPr lang="el-GR" sz="2800" dirty="0"/>
              <a:t>σε </a:t>
            </a:r>
            <a:r>
              <a:rPr lang="el-GR" sz="2800" dirty="0" smtClean="0"/>
              <a:t>λιπαρά, αλλά και το φύλο του εμβρύου, επηρεάζουν τον πλακούντα  &gt;&gt; βάρος και περίμετρος κεφαλής του νεογνού</a:t>
            </a:r>
          </a:p>
        </p:txBody>
      </p:sp>
      <p:sp>
        <p:nvSpPr>
          <p:cNvPr id="6" name="Θέση περιεχομένου 5"/>
          <p:cNvSpPr>
            <a:spLocks noGrp="1"/>
          </p:cNvSpPr>
          <p:nvPr>
            <p:ph sz="quarter" idx="4294967295"/>
          </p:nvPr>
        </p:nvSpPr>
        <p:spPr>
          <a:xfrm flipH="1">
            <a:off x="12192000" y="2582863"/>
            <a:ext cx="684551" cy="3378200"/>
          </a:xfrm>
        </p:spPr>
        <p:txBody>
          <a:bodyPr/>
          <a:lstStyle/>
          <a:p>
            <a:pPr marL="0" indent="0">
              <a:buNone/>
            </a:pPr>
            <a:endParaRPr lang="el-GR" sz="2400" dirty="0" smtClean="0"/>
          </a:p>
          <a:p>
            <a:pPr marL="0" indent="0">
              <a:buNone/>
            </a:pPr>
            <a:endParaRPr lang="el-GR" dirty="0"/>
          </a:p>
        </p:txBody>
      </p:sp>
    </p:spTree>
    <p:extLst>
      <p:ext uri="{BB962C8B-B14F-4D97-AF65-F5344CB8AC3E}">
        <p14:creationId xmlns:p14="http://schemas.microsoft.com/office/powerpoint/2010/main" val="421838650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i.telegraph.co.uk/multimedia/archive/02703/Audrey-hepburn_2703321c.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27200" y="0"/>
            <a:ext cx="8475704" cy="63692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32259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normAutofit/>
          </a:bodyPr>
          <a:lstStyle/>
          <a:p>
            <a:pPr algn="ctr" eaLnBrk="1" hangingPunct="1"/>
            <a:r>
              <a:rPr lang="el-GR" altLang="el-GR" sz="3600" dirty="0" smtClean="0">
                <a:cs typeface="Angsana New" pitchFamily="18" charset="-34"/>
              </a:rPr>
              <a:t>Β. Συγγενείς λοιμώξεις, π.χ. </a:t>
            </a:r>
            <a:r>
              <a:rPr lang="en-US" altLang="el-GR" sz="3600" dirty="0" smtClean="0">
                <a:cs typeface="Angsana New" pitchFamily="18" charset="-34"/>
              </a:rPr>
              <a:t>CMV</a:t>
            </a:r>
          </a:p>
        </p:txBody>
      </p:sp>
      <p:sp>
        <p:nvSpPr>
          <p:cNvPr id="2" name="Θέση κειμένου 1"/>
          <p:cNvSpPr>
            <a:spLocks noGrp="1"/>
          </p:cNvSpPr>
          <p:nvPr>
            <p:ph type="body" idx="1"/>
          </p:nvPr>
        </p:nvSpPr>
        <p:spPr/>
        <p:txBody>
          <a:bodyPr/>
          <a:lstStyle/>
          <a:p>
            <a:endParaRPr lang="el-GR"/>
          </a:p>
        </p:txBody>
      </p:sp>
      <p:sp>
        <p:nvSpPr>
          <p:cNvPr id="3" name="Θέση περιεχομένου 2"/>
          <p:cNvSpPr>
            <a:spLocks noGrp="1"/>
          </p:cNvSpPr>
          <p:nvPr>
            <p:ph sz="half" idx="2"/>
          </p:nvPr>
        </p:nvSpPr>
        <p:spPr/>
        <p:txBody>
          <a:bodyPr>
            <a:normAutofit/>
          </a:bodyPr>
          <a:lstStyle/>
          <a:p>
            <a:pPr marL="0" indent="0">
              <a:buNone/>
            </a:pPr>
            <a:r>
              <a:rPr lang="el-GR" sz="2800" dirty="0" smtClean="0"/>
              <a:t>«Επίθεση» του περιβάλλοντος στο κύημα, που περνά μέσω της μητέρας. </a:t>
            </a:r>
          </a:p>
          <a:p>
            <a:pPr marL="0" indent="0">
              <a:buNone/>
            </a:pPr>
            <a:endParaRPr lang="el-GR" sz="3200" dirty="0"/>
          </a:p>
        </p:txBody>
      </p:sp>
      <p:sp>
        <p:nvSpPr>
          <p:cNvPr id="4" name="Θέση κειμένου 3"/>
          <p:cNvSpPr>
            <a:spLocks noGrp="1"/>
          </p:cNvSpPr>
          <p:nvPr>
            <p:ph type="body" sz="quarter" idx="3"/>
          </p:nvPr>
        </p:nvSpPr>
        <p:spPr/>
        <p:txBody>
          <a:bodyPr/>
          <a:lstStyle/>
          <a:p>
            <a:endParaRPr lang="el-GR"/>
          </a:p>
        </p:txBody>
      </p:sp>
      <p:sp>
        <p:nvSpPr>
          <p:cNvPr id="5" name="Θέση περιεχομένου 4"/>
          <p:cNvSpPr>
            <a:spLocks noGrp="1"/>
          </p:cNvSpPr>
          <p:nvPr>
            <p:ph sz="quarter" idx="4"/>
          </p:nvPr>
        </p:nvSpPr>
        <p:spPr/>
        <p:txBody>
          <a:bodyPr/>
          <a:lstStyle/>
          <a:p>
            <a:endParaRPr lang="el-GR"/>
          </a:p>
        </p:txBody>
      </p:sp>
      <p:pic>
        <p:nvPicPr>
          <p:cNvPr id="2048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95294" y="1846263"/>
            <a:ext cx="3937000"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0487604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a:bodyPr>
          <a:lstStyle/>
          <a:p>
            <a:pPr algn="ctr"/>
            <a:r>
              <a:rPr lang="el-GR" sz="3600" dirty="0" smtClean="0">
                <a:latin typeface="+mn-lt"/>
              </a:rPr>
              <a:t>Γ. Προωρότητα</a:t>
            </a:r>
            <a:endParaRPr lang="el-GR" sz="3600" dirty="0">
              <a:latin typeface="+mn-lt"/>
            </a:endParaRPr>
          </a:p>
        </p:txBody>
      </p:sp>
      <p:pic>
        <p:nvPicPr>
          <p:cNvPr id="4" name="Θέση περιεχομένου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674713" y="1846263"/>
            <a:ext cx="2902900" cy="4022725"/>
          </a:xfrm>
        </p:spPr>
      </p:pic>
    </p:spTree>
    <p:extLst>
      <p:ext uri="{BB962C8B-B14F-4D97-AF65-F5344CB8AC3E}">
        <p14:creationId xmlns:p14="http://schemas.microsoft.com/office/powerpoint/2010/main" val="108948874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Τίτλος 6"/>
          <p:cNvSpPr>
            <a:spLocks noGrp="1"/>
          </p:cNvSpPr>
          <p:nvPr>
            <p:ph type="title"/>
          </p:nvPr>
        </p:nvSpPr>
        <p:spPr/>
        <p:txBody>
          <a:bodyPr>
            <a:normAutofit/>
          </a:bodyPr>
          <a:lstStyle/>
          <a:p>
            <a:r>
              <a:rPr lang="el-GR" sz="3600" dirty="0" smtClean="0">
                <a:latin typeface="+mn-lt"/>
              </a:rPr>
              <a:t>Επιπτώσεις……</a:t>
            </a:r>
            <a:endParaRPr lang="el-GR" sz="3600" dirty="0">
              <a:latin typeface="+mn-lt"/>
            </a:endParaRPr>
          </a:p>
        </p:txBody>
      </p:sp>
      <p:sp>
        <p:nvSpPr>
          <p:cNvPr id="8" name="Θέση περιεχομένου 7"/>
          <p:cNvSpPr>
            <a:spLocks noGrp="1"/>
          </p:cNvSpPr>
          <p:nvPr>
            <p:ph idx="1"/>
          </p:nvPr>
        </p:nvSpPr>
        <p:spPr/>
        <p:txBody>
          <a:bodyPr>
            <a:normAutofit/>
          </a:bodyPr>
          <a:lstStyle/>
          <a:p>
            <a:pPr>
              <a:buFont typeface="Wingdings" panose="05000000000000000000" pitchFamily="2" charset="2"/>
              <a:buChar char="Ø"/>
            </a:pPr>
            <a:r>
              <a:rPr lang="el-GR" sz="3200" dirty="0" smtClean="0"/>
              <a:t>Μόνιμες, αλλά και κληρονομήσιμες (</a:t>
            </a:r>
            <a:r>
              <a:rPr lang="el-GR" sz="3200" dirty="0"/>
              <a:t>τ</a:t>
            </a:r>
            <a:r>
              <a:rPr lang="el-GR" sz="3200" dirty="0" smtClean="0"/>
              <a:t>ρίτη γενιά) μεταβολές του </a:t>
            </a:r>
            <a:r>
              <a:rPr lang="el-GR" sz="3200" dirty="0" err="1" smtClean="0"/>
              <a:t>επιγονιδιώματος</a:t>
            </a:r>
            <a:r>
              <a:rPr lang="el-GR" sz="3200" dirty="0" smtClean="0"/>
              <a:t>.</a:t>
            </a:r>
          </a:p>
          <a:p>
            <a:pPr>
              <a:buFont typeface="Wingdings" panose="05000000000000000000" pitchFamily="2" charset="2"/>
              <a:buChar char="Ø"/>
            </a:pPr>
            <a:endParaRPr lang="el-GR" sz="3200" dirty="0"/>
          </a:p>
          <a:p>
            <a:pPr>
              <a:buFont typeface="Wingdings" panose="05000000000000000000" pitchFamily="2" charset="2"/>
              <a:buChar char="Ø"/>
            </a:pPr>
            <a:r>
              <a:rPr lang="el-GR" sz="3200" dirty="0" smtClean="0"/>
              <a:t>Δυσκολία εξαγωγής συμπερασμάτων, ιδίως για σύνθετες εγκεφαλικές δυσλειτουργίες…….. </a:t>
            </a:r>
            <a:endParaRPr lang="el-GR" sz="3200" dirty="0"/>
          </a:p>
        </p:txBody>
      </p:sp>
    </p:spTree>
    <p:extLst>
      <p:ext uri="{BB962C8B-B14F-4D97-AF65-F5344CB8AC3E}">
        <p14:creationId xmlns:p14="http://schemas.microsoft.com/office/powerpoint/2010/main" val="276457008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endParaRPr lang="el-GR"/>
          </a:p>
        </p:txBody>
      </p:sp>
      <p:sp>
        <p:nvSpPr>
          <p:cNvPr id="3" name="Θέση περιεχομένου 2"/>
          <p:cNvSpPr>
            <a:spLocks noGrp="1"/>
          </p:cNvSpPr>
          <p:nvPr>
            <p:ph idx="1"/>
          </p:nvPr>
        </p:nvSpPr>
        <p:spPr/>
        <p:txBody>
          <a:bodyPr>
            <a:normAutofit fontScale="92500" lnSpcReduction="10000"/>
          </a:bodyPr>
          <a:lstStyle/>
          <a:p>
            <a:pPr algn="just"/>
            <a:r>
              <a:rPr lang="el-GR" dirty="0"/>
              <a:t> </a:t>
            </a:r>
            <a:r>
              <a:rPr lang="el-GR" sz="2800" dirty="0" smtClean="0"/>
              <a:t>Συμπερασματικά, οι επιγενετικές ρυθμίσεις εξασφαλίζουν μεγαλύτερη ποικιλία κυτταρικών φαινοτύπων από εκείνη που θα </a:t>
            </a:r>
            <a:r>
              <a:rPr lang="el-GR" sz="2800" dirty="0" err="1" smtClean="0"/>
              <a:t>προέκυπτε</a:t>
            </a:r>
            <a:r>
              <a:rPr lang="el-GR" sz="2800" dirty="0" smtClean="0"/>
              <a:t> από τη σταθερή έκφραση του δεδομένου αριθμού γονιδίων που διαθέτει κάθε κύτταρο, και αποτελεσματικότερη και γρηγορότερη προσαρμογή στο περιβάλλον, η οποία, αν και επίκτητη, μπορεί να κληρονομηθεί από τους απογόνους. </a:t>
            </a:r>
          </a:p>
          <a:p>
            <a:pPr algn="just"/>
            <a:r>
              <a:rPr lang="el-GR" sz="2800" dirty="0" smtClean="0"/>
              <a:t>Η ευελιξία αυτή στην τροποποίηση της έκφρασης των γονιδίων ευνοεί την ανάπτυξη και εξέλιξη πολύπλοκων οργάνων, όπως ο εγκέφαλος: από το αρχικό, πολυδύναμο νευρικό κύτταρο προκύπτουν διαφορετικοί πληθυσμοί </a:t>
            </a:r>
            <a:r>
              <a:rPr lang="el-GR" sz="2800" dirty="0"/>
              <a:t>εξειδικευμένων κυττάρων, τα οποία καθορίζουν τη δομή και τη λειτουργία του</a:t>
            </a:r>
            <a:r>
              <a:rPr lang="el-GR" sz="2800" dirty="0" smtClean="0"/>
              <a:t>. </a:t>
            </a:r>
            <a:endParaRPr lang="el-GR" sz="2800" dirty="0"/>
          </a:p>
        </p:txBody>
      </p:sp>
    </p:spTree>
    <p:extLst>
      <p:ext uri="{BB962C8B-B14F-4D97-AF65-F5344CB8AC3E}">
        <p14:creationId xmlns:p14="http://schemas.microsoft.com/office/powerpoint/2010/main" val="236385426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a:bodyPr>
          <a:lstStyle/>
          <a:p>
            <a:r>
              <a:rPr lang="el-GR" sz="3600" dirty="0" smtClean="0">
                <a:latin typeface="+mn-lt"/>
              </a:rPr>
              <a:t>Η ανάπτυξη του εγκεφάλου-προσαρμογές στα «γεγονότα της ζωής»</a:t>
            </a:r>
            <a:endParaRPr lang="el-GR" sz="3600" dirty="0">
              <a:latin typeface="+mn-lt"/>
            </a:endParaRPr>
          </a:p>
        </p:txBody>
      </p:sp>
      <p:sp>
        <p:nvSpPr>
          <p:cNvPr id="3" name="Θέση περιεχομένου 2"/>
          <p:cNvSpPr>
            <a:spLocks noGrp="1"/>
          </p:cNvSpPr>
          <p:nvPr>
            <p:ph idx="1"/>
          </p:nvPr>
        </p:nvSpPr>
        <p:spPr>
          <a:xfrm>
            <a:off x="1127760" y="2214034"/>
            <a:ext cx="10058400" cy="4023360"/>
          </a:xfrm>
        </p:spPr>
        <p:txBody>
          <a:bodyPr/>
          <a:lstStyle/>
          <a:p>
            <a:pPr marL="0" indent="0">
              <a:buNone/>
            </a:pPr>
            <a:r>
              <a:rPr lang="en-US" sz="3200" dirty="0" smtClean="0"/>
              <a:t> </a:t>
            </a:r>
            <a:r>
              <a:rPr lang="el-GR" sz="3200" dirty="0" smtClean="0"/>
              <a:t>Δύο σημαντικές περίοδοι</a:t>
            </a:r>
            <a:r>
              <a:rPr lang="en-US" sz="3200" dirty="0" smtClean="0"/>
              <a:t>: </a:t>
            </a:r>
          </a:p>
          <a:p>
            <a:pPr>
              <a:buFont typeface="Wingdings" panose="05000000000000000000" pitchFamily="2" charset="2"/>
              <a:buChar char="Ø"/>
            </a:pPr>
            <a:r>
              <a:rPr lang="el-GR" sz="3200" dirty="0" smtClean="0"/>
              <a:t>Προγεννητική, με μεγάλη εμπλοκή του μητρικού περιβάλλοντος</a:t>
            </a:r>
          </a:p>
          <a:p>
            <a:pPr>
              <a:buFont typeface="Wingdings" panose="05000000000000000000" pitchFamily="2" charset="2"/>
              <a:buChar char="Ø"/>
            </a:pPr>
            <a:r>
              <a:rPr lang="el-GR" sz="3200" dirty="0" smtClean="0"/>
              <a:t>Μεταγεννητική, μεγάλο χρονικό εύρος στον άνθρωπο, εμπλοκή της μητέρας, ιδιαίτερα στην αρχή</a:t>
            </a:r>
          </a:p>
          <a:p>
            <a:pPr>
              <a:buFont typeface="Wingdings" panose="05000000000000000000" pitchFamily="2" charset="2"/>
              <a:buChar char="Ø"/>
            </a:pPr>
            <a:endParaRPr lang="el-GR" dirty="0"/>
          </a:p>
        </p:txBody>
      </p:sp>
    </p:spTree>
    <p:extLst>
      <p:ext uri="{BB962C8B-B14F-4D97-AF65-F5344CB8AC3E}">
        <p14:creationId xmlns:p14="http://schemas.microsoft.com/office/powerpoint/2010/main" val="247021904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p:txBody>
          <a:bodyPr/>
          <a:lstStyle/>
          <a:p>
            <a:pPr eaLnBrk="1" hangingPunct="1">
              <a:defRPr/>
            </a:pPr>
            <a:r>
              <a:rPr lang="el-GR" sz="3600" dirty="0">
                <a:latin typeface="+mn-lt"/>
              </a:rPr>
              <a:t>Εγκεφαλική ανάπτυξη στην προγεννητική περίοδο</a:t>
            </a:r>
          </a:p>
        </p:txBody>
      </p:sp>
      <p:sp>
        <p:nvSpPr>
          <p:cNvPr id="5" name="Θέση κειμένου 4"/>
          <p:cNvSpPr>
            <a:spLocks noGrp="1"/>
          </p:cNvSpPr>
          <p:nvPr>
            <p:ph type="body" idx="1"/>
          </p:nvPr>
        </p:nvSpPr>
        <p:spPr/>
        <p:txBody>
          <a:bodyPr/>
          <a:lstStyle/>
          <a:p>
            <a:endParaRPr lang="el-GR"/>
          </a:p>
        </p:txBody>
      </p:sp>
      <p:sp>
        <p:nvSpPr>
          <p:cNvPr id="6" name="Θέση περιεχομένου 5"/>
          <p:cNvSpPr>
            <a:spLocks noGrp="1"/>
          </p:cNvSpPr>
          <p:nvPr>
            <p:ph sz="half" idx="2"/>
          </p:nvPr>
        </p:nvSpPr>
        <p:spPr>
          <a:xfrm>
            <a:off x="1280160" y="1846052"/>
            <a:ext cx="4937760" cy="4223174"/>
          </a:xfrm>
        </p:spPr>
        <p:txBody>
          <a:bodyPr>
            <a:normAutofit/>
          </a:bodyPr>
          <a:lstStyle/>
          <a:p>
            <a:pPr marL="0" lvl="0" indent="0">
              <a:lnSpc>
                <a:spcPct val="80000"/>
              </a:lnSpc>
              <a:buNone/>
              <a:defRPr/>
            </a:pPr>
            <a:r>
              <a:rPr lang="el-GR" sz="2400" dirty="0">
                <a:solidFill>
                  <a:prstClr val="black"/>
                </a:solidFill>
              </a:rPr>
              <a:t>Α΄ φάση: 1η-20η εβδομάδα </a:t>
            </a:r>
            <a:r>
              <a:rPr lang="el-GR" sz="2400" dirty="0" smtClean="0">
                <a:solidFill>
                  <a:prstClr val="black"/>
                </a:solidFill>
              </a:rPr>
              <a:t>κύησης</a:t>
            </a:r>
            <a:endParaRPr lang="el-GR" sz="2400" dirty="0">
              <a:solidFill>
                <a:srgbClr val="FFFF00"/>
              </a:solidFill>
            </a:endParaRPr>
          </a:p>
          <a:p>
            <a:pPr marL="0" lvl="0" indent="0">
              <a:lnSpc>
                <a:spcPct val="80000"/>
              </a:lnSpc>
              <a:defRPr/>
            </a:pPr>
            <a:r>
              <a:rPr lang="el-GR" sz="2400" dirty="0" err="1">
                <a:solidFill>
                  <a:prstClr val="black"/>
                </a:solidFill>
              </a:rPr>
              <a:t>Νευρωνογένεση</a:t>
            </a:r>
            <a:endParaRPr lang="el-GR" sz="2400" dirty="0">
              <a:solidFill>
                <a:prstClr val="black"/>
              </a:solidFill>
            </a:endParaRPr>
          </a:p>
          <a:p>
            <a:pPr marL="0" lvl="0" indent="0">
              <a:lnSpc>
                <a:spcPct val="80000"/>
              </a:lnSpc>
              <a:defRPr/>
            </a:pPr>
            <a:r>
              <a:rPr lang="el-GR" sz="2400" dirty="0">
                <a:solidFill>
                  <a:prstClr val="black"/>
                </a:solidFill>
                <a:ea typeface="Arial Unicode MS" pitchFamily="34" charset="-128"/>
                <a:cs typeface="Arial Unicode MS" pitchFamily="34" charset="-128"/>
              </a:rPr>
              <a:t>Μετανάστευση </a:t>
            </a:r>
            <a:r>
              <a:rPr lang="el-GR" sz="2400" dirty="0" smtClean="0">
                <a:solidFill>
                  <a:prstClr val="black"/>
                </a:solidFill>
                <a:ea typeface="Arial Unicode MS" pitchFamily="34" charset="-128"/>
                <a:cs typeface="Arial Unicode MS" pitchFamily="34" charset="-128"/>
              </a:rPr>
              <a:t>Νευρώνων</a:t>
            </a:r>
          </a:p>
          <a:p>
            <a:pPr marL="0" lvl="0" indent="0">
              <a:lnSpc>
                <a:spcPct val="80000"/>
              </a:lnSpc>
              <a:defRPr/>
            </a:pPr>
            <a:r>
              <a:rPr lang="el-GR" sz="2400" dirty="0" err="1" smtClean="0">
                <a:solidFill>
                  <a:prstClr val="black"/>
                </a:solidFill>
                <a:ea typeface="Arial Unicode MS" pitchFamily="34" charset="-128"/>
                <a:cs typeface="Arial Unicode MS" pitchFamily="34" charset="-128"/>
              </a:rPr>
              <a:t>Συναπτογένεση</a:t>
            </a:r>
            <a:endParaRPr lang="el-GR" sz="2400" dirty="0" smtClean="0">
              <a:solidFill>
                <a:prstClr val="black"/>
              </a:solidFill>
              <a:ea typeface="Arial Unicode MS" pitchFamily="34" charset="-128"/>
              <a:cs typeface="Arial Unicode MS" pitchFamily="34" charset="-128"/>
            </a:endParaRPr>
          </a:p>
          <a:p>
            <a:pPr marL="0" lvl="0" indent="0">
              <a:lnSpc>
                <a:spcPct val="80000"/>
              </a:lnSpc>
              <a:defRPr/>
            </a:pPr>
            <a:endParaRPr lang="el-GR" sz="2400" dirty="0">
              <a:solidFill>
                <a:prstClr val="black"/>
              </a:solidFill>
              <a:ea typeface="Arial Unicode MS" pitchFamily="34" charset="-128"/>
              <a:cs typeface="Arial Unicode MS" pitchFamily="34" charset="-128"/>
            </a:endParaRPr>
          </a:p>
          <a:p>
            <a:pPr marL="0" lvl="0" indent="0">
              <a:lnSpc>
                <a:spcPct val="80000"/>
              </a:lnSpc>
              <a:buNone/>
              <a:defRPr/>
            </a:pPr>
            <a:r>
              <a:rPr lang="el-GR" sz="2400" dirty="0" smtClean="0">
                <a:solidFill>
                  <a:prstClr val="black"/>
                </a:solidFill>
                <a:ea typeface="Arial Unicode MS" pitchFamily="34" charset="-128"/>
                <a:cs typeface="Arial Unicode MS" pitchFamily="34" charset="-128"/>
              </a:rPr>
              <a:t>Β</a:t>
            </a:r>
            <a:r>
              <a:rPr lang="el-GR" sz="2400" dirty="0">
                <a:solidFill>
                  <a:prstClr val="black"/>
                </a:solidFill>
                <a:ea typeface="Arial Unicode MS" pitchFamily="34" charset="-128"/>
                <a:cs typeface="Arial Unicode MS" pitchFamily="34" charset="-128"/>
              </a:rPr>
              <a:t>΄ φάση: 20η-40η </a:t>
            </a:r>
            <a:r>
              <a:rPr lang="el-GR" sz="2400" dirty="0" err="1">
                <a:solidFill>
                  <a:prstClr val="black"/>
                </a:solidFill>
                <a:ea typeface="Arial Unicode MS" pitchFamily="34" charset="-128"/>
                <a:cs typeface="Arial Unicode MS" pitchFamily="34" charset="-128"/>
              </a:rPr>
              <a:t>εβδ</a:t>
            </a:r>
            <a:r>
              <a:rPr lang="el-GR" sz="2400" dirty="0">
                <a:solidFill>
                  <a:prstClr val="black"/>
                </a:solidFill>
                <a:ea typeface="Arial Unicode MS" pitchFamily="34" charset="-128"/>
                <a:cs typeface="Arial Unicode MS" pitchFamily="34" charset="-128"/>
              </a:rPr>
              <a:t>. κύησης</a:t>
            </a:r>
          </a:p>
          <a:p>
            <a:pPr marL="0" lvl="0" indent="0">
              <a:lnSpc>
                <a:spcPct val="80000"/>
              </a:lnSpc>
              <a:defRPr/>
            </a:pPr>
            <a:r>
              <a:rPr lang="el-GR" sz="2400" dirty="0">
                <a:solidFill>
                  <a:prstClr val="black"/>
                </a:solidFill>
                <a:ea typeface="Arial Unicode MS" pitchFamily="34" charset="-128"/>
                <a:cs typeface="Arial Unicode MS" pitchFamily="34" charset="-128"/>
              </a:rPr>
              <a:t>Ωρίμανση των νευρώνων</a:t>
            </a:r>
          </a:p>
          <a:p>
            <a:pPr marL="0" lvl="0" indent="0">
              <a:lnSpc>
                <a:spcPct val="80000"/>
              </a:lnSpc>
              <a:defRPr/>
            </a:pPr>
            <a:r>
              <a:rPr lang="el-GR" sz="2400" dirty="0">
                <a:solidFill>
                  <a:prstClr val="black"/>
                </a:solidFill>
                <a:ea typeface="Arial Unicode MS" pitchFamily="34" charset="-128"/>
                <a:cs typeface="Arial Unicode MS" pitchFamily="34" charset="-128"/>
              </a:rPr>
              <a:t>΄</a:t>
            </a:r>
            <a:r>
              <a:rPr lang="el-GR" sz="2400" dirty="0" err="1">
                <a:solidFill>
                  <a:prstClr val="black"/>
                </a:solidFill>
                <a:ea typeface="Arial Unicode MS" pitchFamily="34" charset="-128"/>
                <a:cs typeface="Arial Unicode MS" pitchFamily="34" charset="-128"/>
              </a:rPr>
              <a:t>Εναρξη</a:t>
            </a:r>
            <a:r>
              <a:rPr lang="el-GR" sz="2400" dirty="0">
                <a:solidFill>
                  <a:prstClr val="black"/>
                </a:solidFill>
                <a:ea typeface="Arial Unicode MS" pitchFamily="34" charset="-128"/>
                <a:cs typeface="Arial Unicode MS" pitchFamily="34" charset="-128"/>
              </a:rPr>
              <a:t> </a:t>
            </a:r>
            <a:r>
              <a:rPr lang="el-GR" sz="2400" dirty="0" err="1" smtClean="0">
                <a:solidFill>
                  <a:prstClr val="black"/>
                </a:solidFill>
                <a:ea typeface="Arial Unicode MS" pitchFamily="34" charset="-128"/>
                <a:cs typeface="Arial Unicode MS" pitchFamily="34" charset="-128"/>
              </a:rPr>
              <a:t>μυελίνωσης</a:t>
            </a:r>
            <a:endParaRPr lang="el-GR" sz="2400" dirty="0" smtClean="0">
              <a:solidFill>
                <a:prstClr val="black"/>
              </a:solidFill>
              <a:ea typeface="Arial Unicode MS" pitchFamily="34" charset="-128"/>
              <a:cs typeface="Arial Unicode MS" pitchFamily="34" charset="-128"/>
            </a:endParaRPr>
          </a:p>
          <a:p>
            <a:pPr marL="0" lvl="0" indent="0">
              <a:lnSpc>
                <a:spcPct val="80000"/>
              </a:lnSpc>
              <a:defRPr/>
            </a:pPr>
            <a:r>
              <a:rPr lang="el-GR" sz="2400" dirty="0" smtClean="0">
                <a:solidFill>
                  <a:prstClr val="black"/>
                </a:solidFill>
                <a:ea typeface="Arial Unicode MS" pitchFamily="34" charset="-128"/>
                <a:cs typeface="Arial Unicode MS" pitchFamily="34" charset="-128"/>
              </a:rPr>
              <a:t> </a:t>
            </a:r>
            <a:r>
              <a:rPr lang="el-GR" sz="2400" dirty="0" err="1" smtClean="0">
                <a:solidFill>
                  <a:prstClr val="black"/>
                </a:solidFill>
                <a:ea typeface="Arial Unicode MS" pitchFamily="34" charset="-128"/>
                <a:cs typeface="Arial Unicode MS" pitchFamily="34" charset="-128"/>
              </a:rPr>
              <a:t>Συναπτογένεση</a:t>
            </a:r>
            <a:endParaRPr lang="el-GR" sz="2400" dirty="0" smtClean="0">
              <a:solidFill>
                <a:prstClr val="black"/>
              </a:solidFill>
              <a:ea typeface="Arial Unicode MS" pitchFamily="34" charset="-128"/>
              <a:cs typeface="Arial Unicode MS" pitchFamily="34" charset="-128"/>
            </a:endParaRPr>
          </a:p>
          <a:p>
            <a:pPr marL="0" lvl="0" indent="0">
              <a:lnSpc>
                <a:spcPct val="80000"/>
              </a:lnSpc>
              <a:defRPr/>
            </a:pPr>
            <a:endParaRPr lang="el-GR" sz="2400" dirty="0" smtClean="0">
              <a:solidFill>
                <a:prstClr val="black"/>
              </a:solidFill>
              <a:ea typeface="Arial Unicode MS" pitchFamily="34" charset="-128"/>
              <a:cs typeface="Arial Unicode MS" pitchFamily="34" charset="-128"/>
            </a:endParaRPr>
          </a:p>
          <a:p>
            <a:pPr marL="0" lvl="0" indent="0">
              <a:lnSpc>
                <a:spcPct val="80000"/>
              </a:lnSpc>
              <a:defRPr/>
            </a:pPr>
            <a:endParaRPr lang="el-GR" sz="2400" dirty="0" smtClean="0">
              <a:solidFill>
                <a:prstClr val="black"/>
              </a:solidFill>
              <a:ea typeface="Arial Unicode MS" pitchFamily="34" charset="-128"/>
              <a:cs typeface="Arial Unicode MS" pitchFamily="34" charset="-128"/>
            </a:endParaRPr>
          </a:p>
          <a:p>
            <a:pPr marL="0" lvl="0" indent="0">
              <a:lnSpc>
                <a:spcPct val="80000"/>
              </a:lnSpc>
              <a:defRPr/>
            </a:pPr>
            <a:endParaRPr lang="el-GR" sz="2400" dirty="0">
              <a:solidFill>
                <a:prstClr val="black"/>
              </a:solidFill>
              <a:ea typeface="Arial Unicode MS" pitchFamily="34" charset="-128"/>
              <a:cs typeface="Arial Unicode MS" pitchFamily="34" charset="-128"/>
            </a:endParaRPr>
          </a:p>
          <a:p>
            <a:endParaRPr lang="el-GR" sz="2400" dirty="0"/>
          </a:p>
        </p:txBody>
      </p:sp>
      <p:sp>
        <p:nvSpPr>
          <p:cNvPr id="7" name="Θέση κειμένου 6"/>
          <p:cNvSpPr>
            <a:spLocks noGrp="1"/>
          </p:cNvSpPr>
          <p:nvPr>
            <p:ph type="body" sz="quarter" idx="3"/>
          </p:nvPr>
        </p:nvSpPr>
        <p:spPr/>
        <p:txBody>
          <a:bodyPr/>
          <a:lstStyle/>
          <a:p>
            <a:endParaRPr lang="el-GR"/>
          </a:p>
        </p:txBody>
      </p:sp>
      <p:pic>
        <p:nvPicPr>
          <p:cNvPr id="11" name="Θέση περιεχομένου 3"/>
          <p:cNvPicPr>
            <a:picLocks noGrp="1" noChangeAspect="1"/>
          </p:cNvPicPr>
          <p:nvPr>
            <p:ph sz="quarter" idx="4"/>
          </p:nvPr>
        </p:nvPicPr>
        <p:blipFill>
          <a:blip r:embed="rId2">
            <a:extLst>
              <a:ext uri="{28A0092B-C50C-407E-A947-70E740481C1C}">
                <a14:useLocalDpi xmlns:a14="http://schemas.microsoft.com/office/drawing/2010/main" val="0"/>
              </a:ext>
            </a:extLst>
          </a:blip>
          <a:stretch>
            <a:fillRect/>
          </a:stretch>
        </p:blipFill>
        <p:spPr>
          <a:xfrm>
            <a:off x="7106431" y="2268539"/>
            <a:ext cx="2794977" cy="3378200"/>
          </a:xfrm>
        </p:spPr>
      </p:pic>
    </p:spTree>
    <p:extLst>
      <p:ext uri="{BB962C8B-B14F-4D97-AF65-F5344CB8AC3E}">
        <p14:creationId xmlns:p14="http://schemas.microsoft.com/office/powerpoint/2010/main" val="94063832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a:bodyPr>
          <a:lstStyle/>
          <a:p>
            <a:r>
              <a:rPr lang="el-GR" sz="3600" dirty="0" smtClean="0">
                <a:latin typeface="Calibri" panose="020F0502020204030204" pitchFamily="34" charset="0"/>
              </a:rPr>
              <a:t>Κοινωνική αλληλεπίδραση- άξονας υποθάλαμου- υπόφυσης- επινεφριδίων</a:t>
            </a:r>
            <a:endParaRPr lang="el-GR" sz="3600" dirty="0">
              <a:latin typeface="Calibri" panose="020F0502020204030204" pitchFamily="34" charset="0"/>
            </a:endParaRPr>
          </a:p>
        </p:txBody>
      </p:sp>
      <p:pic>
        <p:nvPicPr>
          <p:cNvPr id="4" name="Θέση περιεχομένου 3"/>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257300" y="1737360"/>
            <a:ext cx="3014141" cy="4022725"/>
          </a:xfrm>
        </p:spPr>
      </p:pic>
      <p:sp>
        <p:nvSpPr>
          <p:cNvPr id="3" name="Θέση περιεχομένου 2"/>
          <p:cNvSpPr>
            <a:spLocks noGrp="1"/>
          </p:cNvSpPr>
          <p:nvPr>
            <p:ph sz="half" idx="2"/>
          </p:nvPr>
        </p:nvSpPr>
        <p:spPr>
          <a:xfrm>
            <a:off x="5303520" y="1854200"/>
            <a:ext cx="5852160" cy="4321387"/>
          </a:xfrm>
        </p:spPr>
        <p:txBody>
          <a:bodyPr>
            <a:normAutofit/>
          </a:bodyPr>
          <a:lstStyle/>
          <a:p>
            <a:pPr marL="0" indent="0">
              <a:buNone/>
            </a:pPr>
            <a:r>
              <a:rPr lang="el-GR" sz="2400" dirty="0" smtClean="0"/>
              <a:t>Σχέση χρόνιου στρες και κοινωνικού περιβάλλοντος.</a:t>
            </a:r>
          </a:p>
          <a:p>
            <a:pPr marL="0" indent="0">
              <a:buNone/>
            </a:pPr>
            <a:r>
              <a:rPr lang="el-GR" sz="2400" dirty="0" smtClean="0"/>
              <a:t>Οι ορμόνες του στρες έχουν αρνητική επίδραση στην ανάπτυξη του εγκεφάλου</a:t>
            </a:r>
            <a:r>
              <a:rPr lang="en-US" sz="2400" dirty="0" smtClean="0"/>
              <a:t>:</a:t>
            </a:r>
            <a:endParaRPr lang="el-GR" sz="2400" dirty="0" smtClean="0"/>
          </a:p>
          <a:p>
            <a:pPr marL="0" indent="0">
              <a:buNone/>
            </a:pPr>
            <a:r>
              <a:rPr lang="el-GR" sz="2400" dirty="0" err="1" smtClean="0"/>
              <a:t>Μεθυλίωση</a:t>
            </a:r>
            <a:r>
              <a:rPr lang="el-GR" sz="2400" dirty="0" smtClean="0"/>
              <a:t> γονιδίων-&gt;</a:t>
            </a:r>
          </a:p>
          <a:p>
            <a:pPr marL="0" indent="0">
              <a:buNone/>
            </a:pPr>
            <a:r>
              <a:rPr lang="el-GR" sz="2400" dirty="0" smtClean="0"/>
              <a:t>Υποθάλαμος</a:t>
            </a:r>
            <a:endParaRPr lang="en-US" sz="2400" dirty="0" smtClean="0"/>
          </a:p>
          <a:p>
            <a:pPr marL="0" indent="0">
              <a:buNone/>
            </a:pPr>
            <a:r>
              <a:rPr lang="el-GR" sz="2400" dirty="0" smtClean="0"/>
              <a:t>Αλλαγές </a:t>
            </a:r>
            <a:r>
              <a:rPr lang="el-GR" sz="2400" dirty="0"/>
              <a:t>στον </a:t>
            </a:r>
            <a:r>
              <a:rPr lang="el-GR" sz="2400" dirty="0" smtClean="0"/>
              <a:t>ιππόκαμπο- Μηχανισμοί μνήμης</a:t>
            </a:r>
          </a:p>
          <a:p>
            <a:pPr marL="0" indent="0">
              <a:buNone/>
            </a:pPr>
            <a:r>
              <a:rPr lang="el-GR" sz="2400" dirty="0" smtClean="0"/>
              <a:t>Μητρική συμπεριφορά της κόρης</a:t>
            </a:r>
          </a:p>
          <a:p>
            <a:pPr marL="0" indent="0">
              <a:buNone/>
            </a:pPr>
            <a:r>
              <a:rPr lang="el-GR" sz="2400" dirty="0" smtClean="0"/>
              <a:t> </a:t>
            </a:r>
            <a:endParaRPr lang="el-GR" sz="2400" dirty="0"/>
          </a:p>
        </p:txBody>
      </p:sp>
    </p:spTree>
    <p:extLst>
      <p:ext uri="{BB962C8B-B14F-4D97-AF65-F5344CB8AC3E}">
        <p14:creationId xmlns:p14="http://schemas.microsoft.com/office/powerpoint/2010/main" val="53611966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9" name="Rectangle 3"/>
          <p:cNvSpPr>
            <a:spLocks noGrp="1" noRot="1" noChangeArrowheads="1"/>
          </p:cNvSpPr>
          <p:nvPr>
            <p:ph type="body" idx="4294967295"/>
          </p:nvPr>
        </p:nvSpPr>
        <p:spPr>
          <a:xfrm>
            <a:off x="7478713" y="1676400"/>
            <a:ext cx="4713287" cy="4344988"/>
          </a:xfrm>
        </p:spPr>
        <p:txBody>
          <a:bodyPr/>
          <a:lstStyle/>
          <a:p>
            <a:pPr eaLnBrk="1" hangingPunct="1">
              <a:defRPr/>
            </a:pPr>
            <a:r>
              <a:rPr lang="en-US" dirty="0" smtClean="0"/>
              <a:t>l</a:t>
            </a:r>
            <a:endParaRPr lang="el-GR" dirty="0" smtClean="0"/>
          </a:p>
        </p:txBody>
      </p:sp>
      <p:pic>
        <p:nvPicPr>
          <p:cNvPr id="34819" name="Picture 4" descr="dna[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5756" y="191069"/>
            <a:ext cx="3168650" cy="5977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0" name="Text Box 5"/>
          <p:cNvSpPr txBox="1">
            <a:spLocks noChangeArrowheads="1"/>
          </p:cNvSpPr>
          <p:nvPr/>
        </p:nvSpPr>
        <p:spPr bwMode="auto">
          <a:xfrm>
            <a:off x="5735638" y="3284538"/>
            <a:ext cx="11938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l-GR" altLang="el-GR"/>
          </a:p>
        </p:txBody>
      </p:sp>
      <p:sp>
        <p:nvSpPr>
          <p:cNvPr id="4" name="Ορθογώνιο 3"/>
          <p:cNvSpPr/>
          <p:nvPr/>
        </p:nvSpPr>
        <p:spPr>
          <a:xfrm>
            <a:off x="3772958" y="1096705"/>
            <a:ext cx="8111067" cy="2554545"/>
          </a:xfrm>
          <a:prstGeom prst="rect">
            <a:avLst/>
          </a:prstGeom>
        </p:spPr>
        <p:txBody>
          <a:bodyPr wrap="square">
            <a:spAutoFit/>
          </a:bodyPr>
          <a:lstStyle/>
          <a:p>
            <a:pPr algn="just"/>
            <a:r>
              <a:rPr lang="el-GR" sz="3200" dirty="0">
                <a:latin typeface="Calibri" panose="020F0502020204030204" pitchFamily="34" charset="0"/>
                <a:ea typeface="Calibri" panose="020F0502020204030204" pitchFamily="34" charset="0"/>
              </a:rPr>
              <a:t>Τα  γονίδια αποτελούν  μονάδες γενετικής πληροφορίας οι </a:t>
            </a:r>
            <a:r>
              <a:rPr lang="el-GR" sz="3200" dirty="0" smtClean="0">
                <a:latin typeface="Calibri" panose="020F0502020204030204" pitchFamily="34" charset="0"/>
                <a:ea typeface="Calibri" panose="020F0502020204030204" pitchFamily="34" charset="0"/>
              </a:rPr>
              <a:t>οποίες </a:t>
            </a:r>
            <a:r>
              <a:rPr lang="el-GR" sz="3200" dirty="0">
                <a:latin typeface="Calibri" panose="020F0502020204030204" pitchFamily="34" charset="0"/>
                <a:ea typeface="Calibri" panose="020F0502020204030204" pitchFamily="34" charset="0"/>
              </a:rPr>
              <a:t>κωδικοποιούν την παραγωγή των πρωτεϊνών που είναι απαραίτητες για τη δομή και τη λειτουργία του ανθρώπινου σώματος. </a:t>
            </a:r>
            <a:endParaRPr lang="el-GR" sz="3200" dirty="0">
              <a:latin typeface="Calibri" panose="020F0502020204030204" pitchFamily="34" charset="0"/>
            </a:endParaRPr>
          </a:p>
        </p:txBody>
      </p:sp>
    </p:spTree>
    <p:extLst>
      <p:ext uri="{BB962C8B-B14F-4D97-AF65-F5344CB8AC3E}">
        <p14:creationId xmlns:p14="http://schemas.microsoft.com/office/powerpoint/2010/main" val="900979013"/>
      </p:ext>
    </p:extLst>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Ορθογώνιο 7"/>
          <p:cNvSpPr/>
          <p:nvPr/>
        </p:nvSpPr>
        <p:spPr>
          <a:xfrm>
            <a:off x="1241945" y="1034914"/>
            <a:ext cx="9703559" cy="4031873"/>
          </a:xfrm>
          <a:prstGeom prst="rect">
            <a:avLst/>
          </a:prstGeom>
        </p:spPr>
        <p:txBody>
          <a:bodyPr wrap="square">
            <a:spAutoFit/>
          </a:bodyPr>
          <a:lstStyle/>
          <a:p>
            <a:pPr algn="just"/>
            <a:r>
              <a:rPr lang="el-GR" sz="3200" dirty="0">
                <a:latin typeface="Calibri" panose="020F0502020204030204" pitchFamily="34" charset="0"/>
                <a:ea typeface="Calibri" panose="020F0502020204030204" pitchFamily="34" charset="0"/>
                <a:cs typeface="Times New Roman" panose="02020603050405020304" pitchFamily="18" charset="0"/>
              </a:rPr>
              <a:t>Το επιγενετικό υπόβαθρο των ψυχοπαθολογικών εκδηλώσεων </a:t>
            </a:r>
            <a:r>
              <a:rPr lang="el-GR" sz="3200" dirty="0" smtClean="0">
                <a:latin typeface="Calibri" panose="020F0502020204030204" pitchFamily="34" charset="0"/>
                <a:ea typeface="Calibri" panose="020F0502020204030204" pitchFamily="34" charset="0"/>
                <a:cs typeface="Times New Roman" panose="02020603050405020304" pitchFamily="18" charset="0"/>
              </a:rPr>
              <a:t>αποδείχθηκε </a:t>
            </a:r>
            <a:r>
              <a:rPr lang="el-GR" sz="3200" dirty="0">
                <a:latin typeface="Calibri" panose="020F0502020204030204" pitchFamily="34" charset="0"/>
                <a:ea typeface="Calibri" panose="020F0502020204030204" pitchFamily="34" charset="0"/>
                <a:cs typeface="Times New Roman" panose="02020603050405020304" pitchFamily="18" charset="0"/>
              </a:rPr>
              <a:t>πρόσφατα σε </a:t>
            </a:r>
            <a:r>
              <a:rPr lang="el-GR" sz="3200" dirty="0" err="1" smtClean="0">
                <a:latin typeface="Calibri" panose="020F0502020204030204" pitchFamily="34" charset="0"/>
                <a:ea typeface="Calibri" panose="020F0502020204030204" pitchFamily="34" charset="0"/>
                <a:cs typeface="Times New Roman" panose="02020603050405020304" pitchFamily="18" charset="0"/>
              </a:rPr>
              <a:t>νεκροτομικά</a:t>
            </a:r>
            <a:r>
              <a:rPr lang="el-GR" sz="3200" dirty="0" smtClean="0">
                <a:latin typeface="Calibri" panose="020F0502020204030204" pitchFamily="34" charset="0"/>
                <a:ea typeface="Calibri" panose="020F0502020204030204" pitchFamily="34" charset="0"/>
                <a:cs typeface="Times New Roman" panose="02020603050405020304" pitchFamily="18" charset="0"/>
              </a:rPr>
              <a:t> </a:t>
            </a:r>
            <a:r>
              <a:rPr lang="el-GR" sz="3200" dirty="0">
                <a:latin typeface="Calibri" panose="020F0502020204030204" pitchFamily="34" charset="0"/>
                <a:ea typeface="Calibri" panose="020F0502020204030204" pitchFamily="34" charset="0"/>
                <a:cs typeface="Times New Roman" panose="02020603050405020304" pitchFamily="18" charset="0"/>
              </a:rPr>
              <a:t>ευρήματα και συνδέεται με την α</a:t>
            </a:r>
            <a:r>
              <a:rPr lang="el-GR" sz="3200" dirty="0" smtClean="0">
                <a:latin typeface="Calibri" panose="020F0502020204030204" pitchFamily="34" charset="0"/>
                <a:ea typeface="Calibri" panose="020F0502020204030204" pitchFamily="34" charset="0"/>
                <a:cs typeface="Times New Roman" panose="02020603050405020304" pitchFamily="18" charset="0"/>
              </a:rPr>
              <a:t>υξημένη </a:t>
            </a:r>
            <a:r>
              <a:rPr lang="el-GR" sz="3200" dirty="0" err="1">
                <a:latin typeface="Calibri" panose="020F0502020204030204" pitchFamily="34" charset="0"/>
                <a:ea typeface="Calibri" panose="020F0502020204030204" pitchFamily="34" charset="0"/>
                <a:cs typeface="Times New Roman" panose="02020603050405020304" pitchFamily="18" charset="0"/>
              </a:rPr>
              <a:t>μεθυλίωση</a:t>
            </a:r>
            <a:r>
              <a:rPr lang="el-GR" sz="3200" dirty="0">
                <a:latin typeface="Calibri" panose="020F0502020204030204" pitchFamily="34" charset="0"/>
                <a:ea typeface="Calibri" panose="020F0502020204030204" pitchFamily="34" charset="0"/>
                <a:cs typeface="Times New Roman" panose="02020603050405020304" pitchFamily="18" charset="0"/>
              </a:rPr>
              <a:t> του </a:t>
            </a:r>
            <a:r>
              <a:rPr lang="el-GR" sz="3200" dirty="0" smtClean="0">
                <a:latin typeface="Calibri" panose="020F0502020204030204" pitchFamily="34" charset="0"/>
                <a:ea typeface="Calibri" panose="020F0502020204030204" pitchFamily="34" charset="0"/>
                <a:cs typeface="Times New Roman" panose="02020603050405020304" pitchFamily="18" charset="0"/>
              </a:rPr>
              <a:t>υποκινητή </a:t>
            </a:r>
            <a:r>
              <a:rPr lang="el-GR" sz="3200" dirty="0">
                <a:latin typeface="Calibri" panose="020F0502020204030204" pitchFamily="34" charset="0"/>
                <a:ea typeface="Calibri" panose="020F0502020204030204" pitchFamily="34" charset="0"/>
                <a:cs typeface="Times New Roman" panose="02020603050405020304" pitchFamily="18" charset="0"/>
              </a:rPr>
              <a:t>(</a:t>
            </a:r>
            <a:r>
              <a:rPr lang="el-GR" sz="3200" dirty="0" err="1">
                <a:latin typeface="Calibri" panose="020F0502020204030204" pitchFamily="34" charset="0"/>
                <a:ea typeface="Calibri" panose="020F0502020204030204" pitchFamily="34" charset="0"/>
                <a:cs typeface="Times New Roman" panose="02020603050405020304" pitchFamily="18" charset="0"/>
              </a:rPr>
              <a:t>Promoter</a:t>
            </a:r>
            <a:r>
              <a:rPr lang="el-GR" sz="3200" dirty="0">
                <a:latin typeface="Calibri" panose="020F0502020204030204" pitchFamily="34" charset="0"/>
                <a:ea typeface="Calibri" panose="020F0502020204030204" pitchFamily="34" charset="0"/>
                <a:cs typeface="Times New Roman" panose="02020603050405020304" pitchFamily="18" charset="0"/>
              </a:rPr>
              <a:t>) των υποδοχέων των </a:t>
            </a:r>
            <a:r>
              <a:rPr lang="el-GR" sz="3200" dirty="0" err="1" smtClean="0">
                <a:latin typeface="Calibri" panose="020F0502020204030204" pitchFamily="34" charset="0"/>
                <a:ea typeface="Calibri" panose="020F0502020204030204" pitchFamily="34" charset="0"/>
                <a:cs typeface="Times New Roman" panose="02020603050405020304" pitchFamily="18" charset="0"/>
              </a:rPr>
              <a:t>γλυκοκορτικοειδών</a:t>
            </a:r>
            <a:r>
              <a:rPr lang="el-GR" sz="3200" dirty="0" smtClean="0">
                <a:latin typeface="Calibri" panose="020F0502020204030204" pitchFamily="34" charset="0"/>
                <a:ea typeface="Calibri" panose="020F0502020204030204" pitchFamily="34" charset="0"/>
                <a:cs typeface="Times New Roman" panose="02020603050405020304" pitchFamily="18" charset="0"/>
              </a:rPr>
              <a:t> (κορτιζόνης) </a:t>
            </a:r>
            <a:r>
              <a:rPr lang="el-GR" sz="3200" dirty="0">
                <a:latin typeface="Calibri" panose="020F0502020204030204" pitchFamily="34" charset="0"/>
                <a:ea typeface="Calibri" panose="020F0502020204030204" pitchFamily="34" charset="0"/>
                <a:cs typeface="Times New Roman" panose="02020603050405020304" pitchFamily="18" charset="0"/>
              </a:rPr>
              <a:t>στον </a:t>
            </a:r>
            <a:r>
              <a:rPr lang="el-GR" sz="3200" dirty="0" smtClean="0">
                <a:latin typeface="Calibri" panose="020F0502020204030204" pitchFamily="34" charset="0"/>
                <a:ea typeface="Calibri" panose="020F0502020204030204" pitchFamily="34" charset="0"/>
                <a:cs typeface="Times New Roman" panose="02020603050405020304" pitchFamily="18" charset="0"/>
              </a:rPr>
              <a:t>ιππόκαμπο. </a:t>
            </a:r>
            <a:r>
              <a:rPr lang="el-GR" sz="3200" dirty="0">
                <a:latin typeface="Calibri" panose="020F0502020204030204" pitchFamily="34" charset="0"/>
                <a:ea typeface="Calibri" panose="020F0502020204030204" pitchFamily="34" charset="0"/>
                <a:cs typeface="Times New Roman" panose="02020603050405020304" pitchFamily="18" charset="0"/>
              </a:rPr>
              <a:t>Τ</a:t>
            </a:r>
            <a:r>
              <a:rPr lang="el-GR" sz="3200" dirty="0" smtClean="0">
                <a:latin typeface="Calibri" panose="020F0502020204030204" pitchFamily="34" charset="0"/>
                <a:ea typeface="Calibri" panose="020F0502020204030204" pitchFamily="34" charset="0"/>
                <a:cs typeface="Times New Roman" panose="02020603050405020304" pitchFamily="18" charset="0"/>
              </a:rPr>
              <a:t>α προβλήματα παραμένουν σε μεγαλύτερη ηλικία-&gt; </a:t>
            </a:r>
            <a:r>
              <a:rPr lang="el-GR" sz="3200" dirty="0" smtClean="0"/>
              <a:t>αδυναμία </a:t>
            </a:r>
            <a:r>
              <a:rPr lang="el-GR" sz="3200" dirty="0"/>
              <a:t>αντιμετώπισης και συνήθων ακόμη </a:t>
            </a:r>
            <a:r>
              <a:rPr lang="el-GR" sz="3200" dirty="0" err="1"/>
              <a:t>στρεσογόνων</a:t>
            </a:r>
            <a:r>
              <a:rPr lang="el-GR" sz="3200" dirty="0"/>
              <a:t> </a:t>
            </a:r>
            <a:r>
              <a:rPr lang="el-GR" sz="3200" dirty="0" smtClean="0"/>
              <a:t>καταστάσεων, </a:t>
            </a:r>
            <a:r>
              <a:rPr lang="el-GR" sz="3200" dirty="0" smtClean="0">
                <a:latin typeface="Calibri" panose="020F0502020204030204" pitchFamily="34" charset="0"/>
                <a:ea typeface="Calibri" panose="020F0502020204030204" pitchFamily="34" charset="0"/>
                <a:cs typeface="Times New Roman" panose="02020603050405020304" pitchFamily="18" charset="0"/>
              </a:rPr>
              <a:t> αυτοκαταστροφικές τάσεις.</a:t>
            </a:r>
            <a:endParaRPr lang="el-GR" sz="3200" dirty="0"/>
          </a:p>
        </p:txBody>
      </p:sp>
    </p:spTree>
    <p:extLst>
      <p:ext uri="{BB962C8B-B14F-4D97-AF65-F5344CB8AC3E}">
        <p14:creationId xmlns:p14="http://schemas.microsoft.com/office/powerpoint/2010/main" val="378758394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p:cNvSpPr/>
          <p:nvPr/>
        </p:nvSpPr>
        <p:spPr>
          <a:xfrm>
            <a:off x="1023582" y="772360"/>
            <a:ext cx="9990161" cy="5624617"/>
          </a:xfrm>
          <a:prstGeom prst="rect">
            <a:avLst/>
          </a:prstGeom>
        </p:spPr>
        <p:txBody>
          <a:bodyPr wrap="square">
            <a:spAutoFit/>
          </a:bodyPr>
          <a:lstStyle/>
          <a:p>
            <a:pPr algn="just">
              <a:lnSpc>
                <a:spcPct val="107000"/>
              </a:lnSpc>
              <a:spcAft>
                <a:spcPts val="0"/>
              </a:spcAft>
            </a:pPr>
            <a:r>
              <a:rPr lang="el-GR" sz="2800" dirty="0">
                <a:latin typeface="Calibri" panose="020F0502020204030204" pitchFamily="34" charset="0"/>
                <a:ea typeface="Calibri" panose="020F0502020204030204" pitchFamily="34" charset="0"/>
                <a:cs typeface="Times New Roman" panose="02020603050405020304" pitchFamily="18" charset="0"/>
              </a:rPr>
              <a:t>Στους χρήστες </a:t>
            </a:r>
            <a:r>
              <a:rPr lang="el-GR" sz="2800" dirty="0" err="1">
                <a:latin typeface="Calibri" panose="020F0502020204030204" pitchFamily="34" charset="0"/>
                <a:ea typeface="Calibri" panose="020F0502020204030204" pitchFamily="34" charset="0"/>
                <a:cs typeface="Times New Roman" panose="02020603050405020304" pitchFamily="18" charset="0"/>
              </a:rPr>
              <a:t>εξαρτησιογόνων</a:t>
            </a:r>
            <a:r>
              <a:rPr lang="el-GR" sz="2800" dirty="0">
                <a:latin typeface="Calibri" panose="020F0502020204030204" pitchFamily="34" charset="0"/>
                <a:ea typeface="Calibri" panose="020F0502020204030204" pitchFamily="34" charset="0"/>
                <a:cs typeface="Times New Roman" panose="02020603050405020304" pitchFamily="18" charset="0"/>
              </a:rPr>
              <a:t> ουσιών </a:t>
            </a:r>
            <a:r>
              <a:rPr lang="el-GR" sz="2800" dirty="0" smtClean="0">
                <a:latin typeface="Calibri" panose="020F0502020204030204" pitchFamily="34" charset="0"/>
                <a:ea typeface="Calibri" panose="020F0502020204030204" pitchFamily="34" charset="0"/>
                <a:cs typeface="Times New Roman" panose="02020603050405020304" pitchFamily="18" charset="0"/>
              </a:rPr>
              <a:t>παρατηρούνται </a:t>
            </a:r>
            <a:r>
              <a:rPr lang="el-GR" sz="2800" dirty="0" err="1">
                <a:latin typeface="Calibri" panose="020F0502020204030204" pitchFamily="34" charset="0"/>
                <a:ea typeface="Calibri" panose="020F0502020204030204" pitchFamily="34" charset="0"/>
                <a:cs typeface="Times New Roman" panose="02020603050405020304" pitchFamily="18" charset="0"/>
              </a:rPr>
              <a:t>επιγενετικές</a:t>
            </a:r>
            <a:r>
              <a:rPr lang="el-GR" sz="2800" dirty="0">
                <a:latin typeface="Calibri" panose="020F0502020204030204" pitchFamily="34" charset="0"/>
                <a:ea typeface="Calibri" panose="020F0502020204030204" pitchFamily="34" charset="0"/>
                <a:cs typeface="Times New Roman" panose="02020603050405020304" pitchFamily="18" charset="0"/>
              </a:rPr>
              <a:t> </a:t>
            </a:r>
            <a:r>
              <a:rPr lang="el-GR" sz="2800" dirty="0" smtClean="0">
                <a:latin typeface="Calibri" panose="020F0502020204030204" pitchFamily="34" charset="0"/>
                <a:ea typeface="Calibri" panose="020F0502020204030204" pitchFamily="34" charset="0"/>
                <a:cs typeface="Times New Roman" panose="02020603050405020304" pitchFamily="18" charset="0"/>
              </a:rPr>
              <a:t>αποκλίσεις </a:t>
            </a:r>
            <a:r>
              <a:rPr lang="el-GR" sz="2800" dirty="0">
                <a:latin typeface="Calibri" panose="020F0502020204030204" pitchFamily="34" charset="0"/>
                <a:ea typeface="Calibri" panose="020F0502020204030204" pitchFamily="34" charset="0"/>
                <a:cs typeface="Times New Roman" panose="02020603050405020304" pitchFamily="18" charset="0"/>
              </a:rPr>
              <a:t>της </a:t>
            </a:r>
            <a:r>
              <a:rPr lang="el-GR" sz="2800" dirty="0" err="1" smtClean="0">
                <a:latin typeface="Calibri" panose="020F0502020204030204" pitchFamily="34" charset="0"/>
                <a:ea typeface="Calibri" panose="020F0502020204030204" pitchFamily="34" charset="0"/>
                <a:cs typeface="Times New Roman" panose="02020603050405020304" pitchFamily="18" charset="0"/>
              </a:rPr>
              <a:t>συναπτικής</a:t>
            </a:r>
            <a:r>
              <a:rPr lang="el-GR" sz="2800" dirty="0" smtClean="0">
                <a:latin typeface="Calibri" panose="020F0502020204030204" pitchFamily="34" charset="0"/>
                <a:ea typeface="Calibri" panose="020F0502020204030204" pitchFamily="34" charset="0"/>
                <a:cs typeface="Times New Roman" panose="02020603050405020304" pitchFamily="18" charset="0"/>
              </a:rPr>
              <a:t> πλαστικότητας. </a:t>
            </a:r>
            <a:r>
              <a:rPr lang="el-GR" sz="2800" dirty="0">
                <a:latin typeface="Calibri" panose="020F0502020204030204" pitchFamily="34" charset="0"/>
                <a:ea typeface="Calibri" panose="020F0502020204030204" pitchFamily="34" charset="0"/>
                <a:cs typeface="Times New Roman" panose="02020603050405020304" pitchFamily="18" charset="0"/>
              </a:rPr>
              <a:t>Οι αποκλίσεις αυτές ενοχοποιούνται για την παρατηρούμενη </a:t>
            </a:r>
            <a:r>
              <a:rPr lang="el-GR" sz="2800" dirty="0" smtClean="0">
                <a:latin typeface="Calibri" panose="020F0502020204030204" pitchFamily="34" charset="0"/>
                <a:ea typeface="Calibri" panose="020F0502020204030204" pitchFamily="34" charset="0"/>
                <a:cs typeface="Times New Roman" panose="02020603050405020304" pitchFamily="18" charset="0"/>
              </a:rPr>
              <a:t>χαρακτηριστική </a:t>
            </a:r>
            <a:r>
              <a:rPr lang="el-GR" sz="2800" dirty="0">
                <a:latin typeface="Calibri" panose="020F0502020204030204" pitchFamily="34" charset="0"/>
                <a:ea typeface="Calibri" panose="020F0502020204030204" pitchFamily="34" charset="0"/>
                <a:cs typeface="Times New Roman" panose="02020603050405020304" pitchFamily="18" charset="0"/>
              </a:rPr>
              <a:t>συμπεριφορά και </a:t>
            </a:r>
            <a:r>
              <a:rPr lang="el-GR" sz="2800" dirty="0" smtClean="0">
                <a:latin typeface="Calibri" panose="020F0502020204030204" pitchFamily="34" charset="0"/>
                <a:ea typeface="Calibri" panose="020F0502020204030204" pitchFamily="34" charset="0"/>
                <a:cs typeface="Times New Roman" panose="02020603050405020304" pitchFamily="18" charset="0"/>
              </a:rPr>
              <a:t>τον ψυχισμό των </a:t>
            </a:r>
            <a:r>
              <a:rPr lang="el-GR" sz="2800" dirty="0">
                <a:latin typeface="Calibri" panose="020F0502020204030204" pitchFamily="34" charset="0"/>
                <a:ea typeface="Calibri" panose="020F0502020204030204" pitchFamily="34" charset="0"/>
                <a:cs typeface="Times New Roman" panose="02020603050405020304" pitchFamily="18" charset="0"/>
              </a:rPr>
              <a:t>εθισμένων ατόμων. Η μοριακή βάση της </a:t>
            </a:r>
            <a:r>
              <a:rPr lang="el-GR" sz="2800" dirty="0" smtClean="0">
                <a:latin typeface="Calibri" panose="020F0502020204030204" pitchFamily="34" charset="0"/>
                <a:ea typeface="Calibri" panose="020F0502020204030204" pitchFamily="34" charset="0"/>
                <a:cs typeface="Times New Roman" panose="02020603050405020304" pitchFamily="18" charset="0"/>
              </a:rPr>
              <a:t>εξάρτησης, (πχ. </a:t>
            </a:r>
            <a:r>
              <a:rPr lang="el-GR" sz="2800" dirty="0">
                <a:latin typeface="Calibri" panose="020F0502020204030204" pitchFamily="34" charset="0"/>
                <a:ea typeface="Calibri" panose="020F0502020204030204" pitchFamily="34" charset="0"/>
                <a:cs typeface="Times New Roman" panose="02020603050405020304" pitchFamily="18" charset="0"/>
              </a:rPr>
              <a:t>μηχανισμοί των </a:t>
            </a:r>
            <a:r>
              <a:rPr lang="el-GR" sz="2800" dirty="0" err="1">
                <a:latin typeface="Calibri" panose="020F0502020204030204" pitchFamily="34" charset="0"/>
                <a:ea typeface="Calibri" panose="020F0502020204030204" pitchFamily="34" charset="0"/>
                <a:cs typeface="Times New Roman" panose="02020603050405020304" pitchFamily="18" charset="0"/>
              </a:rPr>
              <a:t>επιγενετικών</a:t>
            </a:r>
            <a:r>
              <a:rPr lang="el-GR" sz="2800" dirty="0">
                <a:latin typeface="Calibri" panose="020F0502020204030204" pitchFamily="34" charset="0"/>
                <a:ea typeface="Calibri" panose="020F0502020204030204" pitchFamily="34" charset="0"/>
                <a:cs typeface="Times New Roman" panose="02020603050405020304" pitchFamily="18" charset="0"/>
              </a:rPr>
              <a:t> ενζύμων στη διαμόρφωση της </a:t>
            </a:r>
            <a:r>
              <a:rPr lang="el-GR" sz="2800" dirty="0" smtClean="0">
                <a:latin typeface="Calibri" panose="020F0502020204030204" pitchFamily="34" charset="0"/>
                <a:ea typeface="Calibri" panose="020F0502020204030204" pitchFamily="34" charset="0"/>
                <a:cs typeface="Times New Roman" panose="02020603050405020304" pitchFamily="18" charset="0"/>
              </a:rPr>
              <a:t>χρωματίνης), </a:t>
            </a:r>
            <a:r>
              <a:rPr lang="el-GR" sz="2800" dirty="0">
                <a:latin typeface="Calibri" panose="020F0502020204030204" pitchFamily="34" charset="0"/>
                <a:ea typeface="Calibri" panose="020F0502020204030204" pitchFamily="34" charset="0"/>
                <a:cs typeface="Times New Roman" panose="02020603050405020304" pitchFamily="18" charset="0"/>
              </a:rPr>
              <a:t>έχει μελετηθεί κυρίως σε εξαρτημένα </a:t>
            </a:r>
            <a:r>
              <a:rPr lang="el-GR" sz="2800" dirty="0" smtClean="0">
                <a:latin typeface="Calibri" panose="020F0502020204030204" pitchFamily="34" charset="0"/>
                <a:ea typeface="Calibri" panose="020F0502020204030204" pitchFamily="34" charset="0"/>
                <a:cs typeface="Times New Roman" panose="02020603050405020304" pitchFamily="18" charset="0"/>
              </a:rPr>
              <a:t>από </a:t>
            </a:r>
            <a:r>
              <a:rPr lang="el-GR" sz="2800" dirty="0">
                <a:latin typeface="Calibri" panose="020F0502020204030204" pitchFamily="34" charset="0"/>
                <a:ea typeface="Calibri" panose="020F0502020204030204" pitchFamily="34" charset="0"/>
                <a:cs typeface="Times New Roman" panose="02020603050405020304" pitchFamily="18" charset="0"/>
              </a:rPr>
              <a:t>κοκαΐνη </a:t>
            </a:r>
            <a:r>
              <a:rPr lang="el-GR" sz="2800" dirty="0" smtClean="0">
                <a:latin typeface="Calibri" panose="020F0502020204030204" pitchFamily="34" charset="0"/>
                <a:ea typeface="Calibri" panose="020F0502020204030204" pitchFamily="34" charset="0"/>
                <a:cs typeface="Times New Roman" panose="02020603050405020304" pitchFamily="18" charset="0"/>
              </a:rPr>
              <a:t>άτομα. </a:t>
            </a:r>
            <a:r>
              <a:rPr lang="el-GR" sz="2800" dirty="0">
                <a:latin typeface="Calibri" panose="020F0502020204030204" pitchFamily="34" charset="0"/>
                <a:ea typeface="Calibri" panose="020F0502020204030204" pitchFamily="34" charset="0"/>
                <a:cs typeface="Times New Roman" panose="02020603050405020304" pitchFamily="18" charset="0"/>
              </a:rPr>
              <a:t>Η αδυναμία αποβολής της ψυχικής εξάρτησης και «μνήμης» επιθυμίας μετά από </a:t>
            </a:r>
            <a:r>
              <a:rPr lang="el-GR" sz="2800" dirty="0" smtClean="0">
                <a:latin typeface="Calibri" panose="020F0502020204030204" pitchFamily="34" charset="0"/>
                <a:ea typeface="Calibri" panose="020F0502020204030204" pitchFamily="34" charset="0"/>
                <a:cs typeface="Times New Roman" panose="02020603050405020304" pitchFamily="18" charset="0"/>
              </a:rPr>
              <a:t>διακοπή </a:t>
            </a:r>
            <a:r>
              <a:rPr lang="el-GR" sz="2800" dirty="0">
                <a:latin typeface="Calibri" panose="020F0502020204030204" pitchFamily="34" charset="0"/>
                <a:ea typeface="Calibri" panose="020F0502020204030204" pitchFamily="34" charset="0"/>
                <a:cs typeface="Times New Roman" panose="02020603050405020304" pitchFamily="18" charset="0"/>
              </a:rPr>
              <a:t>χρόνιας χρήσης αποτελεί βασικό ερευνητικό </a:t>
            </a:r>
            <a:r>
              <a:rPr lang="el-GR" sz="2800" dirty="0" smtClean="0">
                <a:latin typeface="Calibri" panose="020F0502020204030204" pitchFamily="34" charset="0"/>
                <a:ea typeface="Calibri" panose="020F0502020204030204" pitchFamily="34" charset="0"/>
                <a:cs typeface="Times New Roman" panose="02020603050405020304" pitchFamily="18" charset="0"/>
              </a:rPr>
              <a:t>στόχο. </a:t>
            </a:r>
            <a:r>
              <a:rPr lang="el-GR" sz="2800" dirty="0">
                <a:latin typeface="Calibri" panose="020F0502020204030204" pitchFamily="34" charset="0"/>
                <a:ea typeface="Calibri" panose="020F0502020204030204" pitchFamily="34" charset="0"/>
                <a:cs typeface="Times New Roman" panose="02020603050405020304" pitchFamily="18" charset="0"/>
              </a:rPr>
              <a:t>Ε</a:t>
            </a:r>
            <a:r>
              <a:rPr lang="el-GR" sz="2800" dirty="0" smtClean="0">
                <a:latin typeface="Calibri" panose="020F0502020204030204" pitchFamily="34" charset="0"/>
                <a:ea typeface="Calibri" panose="020F0502020204030204" pitchFamily="34" charset="0"/>
                <a:cs typeface="Times New Roman" panose="02020603050405020304" pitchFamily="18" charset="0"/>
              </a:rPr>
              <a:t>υνοϊκά </a:t>
            </a:r>
            <a:r>
              <a:rPr lang="el-GR" sz="2800" dirty="0">
                <a:latin typeface="Calibri" panose="020F0502020204030204" pitchFamily="34" charset="0"/>
                <a:ea typeface="Calibri" panose="020F0502020204030204" pitchFamily="34" charset="0"/>
                <a:cs typeface="Times New Roman" panose="02020603050405020304" pitchFamily="18" charset="0"/>
              </a:rPr>
              <a:t>πειραματικά αποτελέσματα με τη χορήγηση </a:t>
            </a:r>
            <a:r>
              <a:rPr lang="el-GR" sz="2800" dirty="0" smtClean="0">
                <a:latin typeface="Calibri" panose="020F0502020204030204" pitchFamily="34" charset="0"/>
                <a:ea typeface="Calibri" panose="020F0502020204030204" pitchFamily="34" charset="0"/>
                <a:cs typeface="Times New Roman" panose="02020603050405020304" pitchFamily="18" charset="0"/>
              </a:rPr>
              <a:t>ενώσεων που ανταγωνίζονται τα  </a:t>
            </a:r>
            <a:r>
              <a:rPr lang="el-GR" sz="2800" dirty="0" err="1" smtClean="0">
                <a:latin typeface="Calibri" panose="020F0502020204030204" pitchFamily="34" charset="0"/>
                <a:ea typeface="Calibri" panose="020F0502020204030204" pitchFamily="34" charset="0"/>
                <a:cs typeface="Times New Roman" panose="02020603050405020304" pitchFamily="18" charset="0"/>
              </a:rPr>
              <a:t>επιγενετικά</a:t>
            </a:r>
            <a:r>
              <a:rPr lang="el-GR" sz="2800" dirty="0" smtClean="0">
                <a:latin typeface="Calibri" panose="020F0502020204030204" pitchFamily="34" charset="0"/>
                <a:ea typeface="Calibri" panose="020F0502020204030204" pitchFamily="34" charset="0"/>
                <a:cs typeface="Times New Roman" panose="02020603050405020304" pitchFamily="18" charset="0"/>
              </a:rPr>
              <a:t>  ένζυμα.</a:t>
            </a:r>
            <a:endParaRPr lang="el-GR" sz="28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US" sz="2800" dirty="0">
                <a:latin typeface="Calibri" panose="020F0502020204030204" pitchFamily="34" charset="0"/>
                <a:ea typeface="Calibri" panose="020F0502020204030204" pitchFamily="34" charset="0"/>
                <a:cs typeface="Times New Roman" panose="02020603050405020304" pitchFamily="18" charset="0"/>
              </a:rPr>
              <a:t> </a:t>
            </a:r>
            <a:endParaRPr lang="el-GR" sz="2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7240301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a:bodyPr>
          <a:lstStyle/>
          <a:p>
            <a:pPr algn="ctr"/>
            <a:r>
              <a:rPr lang="el-GR" sz="3600" dirty="0" smtClean="0">
                <a:latin typeface="Calibri" panose="020F0502020204030204" pitchFamily="34" charset="0"/>
              </a:rPr>
              <a:t>Συσχέτιση με αυτισμό</a:t>
            </a:r>
            <a:endParaRPr lang="el-GR" sz="3600" dirty="0">
              <a:latin typeface="Calibri" panose="020F0502020204030204" pitchFamily="34" charset="0"/>
            </a:endParaRPr>
          </a:p>
        </p:txBody>
      </p:sp>
      <p:sp>
        <p:nvSpPr>
          <p:cNvPr id="3" name="Θέση περιεχομένου 2"/>
          <p:cNvSpPr>
            <a:spLocks noGrp="1"/>
          </p:cNvSpPr>
          <p:nvPr>
            <p:ph idx="1"/>
          </p:nvPr>
        </p:nvSpPr>
        <p:spPr/>
        <p:txBody>
          <a:bodyPr>
            <a:normAutofit/>
          </a:bodyPr>
          <a:lstStyle/>
          <a:p>
            <a:r>
              <a:rPr lang="el-GR" sz="2800" dirty="0" smtClean="0"/>
              <a:t>Πολυμορφισμοί σε </a:t>
            </a:r>
            <a:r>
              <a:rPr lang="en-US" sz="2800" dirty="0" smtClean="0"/>
              <a:t>&gt;</a:t>
            </a:r>
            <a:r>
              <a:rPr lang="el-GR" sz="2800" dirty="0" smtClean="0"/>
              <a:t>400 γονίδια, πολλά από τα οποία εντοπίζονται σε περιοχές </a:t>
            </a:r>
            <a:r>
              <a:rPr lang="el-GR" sz="2800" dirty="0" err="1" smtClean="0"/>
              <a:t>μεθυλίωσης</a:t>
            </a:r>
            <a:r>
              <a:rPr lang="el-GR" sz="2800" dirty="0" smtClean="0"/>
              <a:t> του </a:t>
            </a:r>
            <a:r>
              <a:rPr lang="en-US" sz="2800" dirty="0" smtClean="0"/>
              <a:t>DNA.</a:t>
            </a:r>
          </a:p>
          <a:p>
            <a:r>
              <a:rPr lang="el-GR" sz="2800" dirty="0" smtClean="0"/>
              <a:t>Απορρύθμιση της </a:t>
            </a:r>
            <a:r>
              <a:rPr lang="el-GR" sz="2800" dirty="0" err="1" smtClean="0"/>
              <a:t>μεθυλίωσης</a:t>
            </a:r>
            <a:r>
              <a:rPr lang="el-GR" sz="2800" dirty="0" smtClean="0"/>
              <a:t> στα σύνδρομα </a:t>
            </a:r>
          </a:p>
          <a:p>
            <a:pPr>
              <a:buFont typeface="Wingdings" panose="05000000000000000000" pitchFamily="2" charset="2"/>
              <a:buChar char="§"/>
            </a:pPr>
            <a:r>
              <a:rPr lang="el-GR" sz="2800" dirty="0" smtClean="0"/>
              <a:t>Εύθραυστου Χ,</a:t>
            </a:r>
          </a:p>
          <a:p>
            <a:pPr>
              <a:buFont typeface="Wingdings" panose="05000000000000000000" pitchFamily="2" charset="2"/>
              <a:buChar char="§"/>
            </a:pPr>
            <a:r>
              <a:rPr lang="en-US" sz="2800" dirty="0" err="1" smtClean="0"/>
              <a:t>Rett</a:t>
            </a:r>
            <a:r>
              <a:rPr lang="en-US" sz="2800" dirty="0" smtClean="0"/>
              <a:t>,</a:t>
            </a:r>
          </a:p>
          <a:p>
            <a:pPr>
              <a:buFont typeface="Wingdings" panose="05000000000000000000" pitchFamily="2" charset="2"/>
              <a:buChar char="§"/>
            </a:pPr>
            <a:r>
              <a:rPr lang="en-US" sz="2800" dirty="0" err="1" smtClean="0"/>
              <a:t>Prader</a:t>
            </a:r>
            <a:r>
              <a:rPr lang="en-US" sz="2800" dirty="0" smtClean="0"/>
              <a:t>- Willy,</a:t>
            </a:r>
          </a:p>
          <a:p>
            <a:pPr>
              <a:buFont typeface="Wingdings" panose="05000000000000000000" pitchFamily="2" charset="2"/>
              <a:buChar char="§"/>
            </a:pPr>
            <a:r>
              <a:rPr lang="en-US" sz="2800" dirty="0" err="1" smtClean="0"/>
              <a:t>Angelman</a:t>
            </a:r>
            <a:endParaRPr lang="el-GR" sz="2800" dirty="0"/>
          </a:p>
        </p:txBody>
      </p:sp>
    </p:spTree>
    <p:extLst>
      <p:ext uri="{BB962C8B-B14F-4D97-AF65-F5344CB8AC3E}">
        <p14:creationId xmlns:p14="http://schemas.microsoft.com/office/powerpoint/2010/main" val="141590953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838200" y="365127"/>
            <a:ext cx="10515600" cy="893760"/>
          </a:xfrm>
        </p:spPr>
        <p:txBody>
          <a:bodyPr>
            <a:normAutofit/>
          </a:bodyPr>
          <a:lstStyle/>
          <a:p>
            <a:r>
              <a:rPr lang="el-GR" sz="2800" dirty="0" err="1" smtClean="0">
                <a:latin typeface="+mn-lt"/>
              </a:rPr>
              <a:t>Επιγενετική</a:t>
            </a:r>
            <a:r>
              <a:rPr lang="el-GR" sz="2800" dirty="0">
                <a:latin typeface="+mn-lt"/>
              </a:rPr>
              <a:t> </a:t>
            </a:r>
            <a:r>
              <a:rPr lang="el-GR" sz="2800" dirty="0" smtClean="0">
                <a:latin typeface="+mn-lt"/>
              </a:rPr>
              <a:t>πρόκληση νοσηρότητας στην ενήλικη ζωή </a:t>
            </a:r>
            <a:endParaRPr lang="el-GR" sz="2800" dirty="0">
              <a:latin typeface="+mn-lt"/>
            </a:endParaRPr>
          </a:p>
        </p:txBody>
      </p:sp>
      <p:sp>
        <p:nvSpPr>
          <p:cNvPr id="3" name="Θέση περιεχομένου 2"/>
          <p:cNvSpPr>
            <a:spLocks noGrp="1"/>
          </p:cNvSpPr>
          <p:nvPr>
            <p:ph idx="1"/>
          </p:nvPr>
        </p:nvSpPr>
        <p:spPr>
          <a:xfrm>
            <a:off x="838200" y="1258887"/>
            <a:ext cx="10515600" cy="4918076"/>
          </a:xfrm>
        </p:spPr>
        <p:txBody>
          <a:bodyPr>
            <a:normAutofit lnSpcReduction="10000"/>
          </a:bodyPr>
          <a:lstStyle/>
          <a:p>
            <a:pPr marL="0" indent="0">
              <a:buNone/>
            </a:pPr>
            <a:r>
              <a:rPr lang="el-GR" sz="1800" dirty="0" smtClean="0"/>
              <a:t>Παράγοντες κατά την προγεννητική/ βρεφική περίοδο (πχ δίαιτα της εγκύου ή θηλάζουσας μητέρας)</a:t>
            </a:r>
          </a:p>
          <a:p>
            <a:pPr marL="0" indent="0">
              <a:buNone/>
            </a:pPr>
            <a:endParaRPr lang="el-GR" sz="1800" dirty="0"/>
          </a:p>
          <a:p>
            <a:pPr marL="0" indent="0">
              <a:buNone/>
            </a:pPr>
            <a:r>
              <a:rPr lang="el-GR" sz="1800" dirty="0" err="1" smtClean="0"/>
              <a:t>Επιγενετικοί</a:t>
            </a:r>
            <a:r>
              <a:rPr lang="el-GR" sz="1800" dirty="0" smtClean="0"/>
              <a:t> δείκτες (πχ </a:t>
            </a:r>
            <a:r>
              <a:rPr lang="el-GR" sz="1800" dirty="0" err="1" smtClean="0"/>
              <a:t>υπο</a:t>
            </a:r>
            <a:r>
              <a:rPr lang="el-GR" sz="1800" dirty="0" smtClean="0"/>
              <a:t>-ή </a:t>
            </a:r>
            <a:r>
              <a:rPr lang="el-GR" sz="1800" dirty="0" err="1" smtClean="0"/>
              <a:t>υπερ-μεθυλίωση</a:t>
            </a:r>
            <a:r>
              <a:rPr lang="el-GR" sz="1800" dirty="0" smtClean="0"/>
              <a:t> της ρυθμιστικής περιοχής του εξεταζόμενου γονιδίου)</a:t>
            </a:r>
          </a:p>
          <a:p>
            <a:pPr marL="0" indent="0">
              <a:buNone/>
            </a:pPr>
            <a:endParaRPr lang="el-GR" sz="1800" dirty="0"/>
          </a:p>
          <a:p>
            <a:pPr marL="0" indent="0">
              <a:buNone/>
            </a:pPr>
            <a:endParaRPr lang="el-GR" sz="1800" dirty="0" smtClean="0"/>
          </a:p>
          <a:p>
            <a:pPr marL="0" indent="0">
              <a:buNone/>
            </a:pPr>
            <a:r>
              <a:rPr lang="el-GR" sz="1800" dirty="0" smtClean="0"/>
              <a:t>Τροποποίηση της έκφρασης του γονιδίου</a:t>
            </a:r>
          </a:p>
          <a:p>
            <a:pPr marL="0" indent="0">
              <a:buNone/>
            </a:pPr>
            <a:endParaRPr lang="el-GR" sz="1800" dirty="0" smtClean="0"/>
          </a:p>
          <a:p>
            <a:pPr marL="0" indent="0">
              <a:buNone/>
            </a:pPr>
            <a:endParaRPr lang="el-GR" sz="1800" dirty="0"/>
          </a:p>
          <a:p>
            <a:pPr marL="0" indent="0">
              <a:buNone/>
            </a:pPr>
            <a:r>
              <a:rPr lang="el-GR" sz="1800" dirty="0" smtClean="0"/>
              <a:t>Αλλαγή του φαινοτύπου (πχ </a:t>
            </a:r>
            <a:r>
              <a:rPr lang="el-GR" sz="1800" dirty="0" err="1" smtClean="0"/>
              <a:t>σωματότυπος</a:t>
            </a:r>
            <a:r>
              <a:rPr lang="el-GR" sz="1800" dirty="0" smtClean="0"/>
              <a:t>, έλεγχος της όρεξης, μεταβολικοί </a:t>
            </a:r>
            <a:r>
              <a:rPr lang="el-GR" sz="1800" dirty="0" err="1" smtClean="0"/>
              <a:t>ομοιοστατικοί</a:t>
            </a:r>
            <a:r>
              <a:rPr lang="el-GR" sz="1800" dirty="0" smtClean="0"/>
              <a:t> μηχανισμοί)</a:t>
            </a:r>
          </a:p>
          <a:p>
            <a:pPr marL="0" indent="0">
              <a:buNone/>
            </a:pPr>
            <a:endParaRPr lang="el-GR" sz="1800" dirty="0"/>
          </a:p>
          <a:p>
            <a:pPr marL="0" indent="0">
              <a:buNone/>
            </a:pPr>
            <a:endParaRPr lang="el-GR" sz="1800" dirty="0" smtClean="0"/>
          </a:p>
          <a:p>
            <a:pPr marL="0" indent="0">
              <a:buNone/>
            </a:pPr>
            <a:r>
              <a:rPr lang="el-GR" sz="1800" dirty="0" smtClean="0"/>
              <a:t>Υψηλός κίνδυνος για νόσο (πχ μεταβολικά και καρδιαγγειακά νοσήματα)</a:t>
            </a:r>
          </a:p>
          <a:p>
            <a:pPr marL="0" indent="0">
              <a:buNone/>
            </a:pPr>
            <a:endParaRPr lang="el-GR" sz="1800" dirty="0"/>
          </a:p>
        </p:txBody>
      </p:sp>
      <p:sp>
        <p:nvSpPr>
          <p:cNvPr id="9" name="Βέλος προς τα κάτω 8"/>
          <p:cNvSpPr/>
          <p:nvPr/>
        </p:nvSpPr>
        <p:spPr>
          <a:xfrm>
            <a:off x="2929509" y="1567660"/>
            <a:ext cx="484632" cy="48021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0" name="Βέλος προς τα κάτω 9"/>
          <p:cNvSpPr/>
          <p:nvPr/>
        </p:nvSpPr>
        <p:spPr>
          <a:xfrm>
            <a:off x="2929507" y="2447925"/>
            <a:ext cx="484632" cy="49371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2" name="Βέλος προς τα κάτω 11"/>
          <p:cNvSpPr/>
          <p:nvPr/>
        </p:nvSpPr>
        <p:spPr>
          <a:xfrm>
            <a:off x="2929508" y="3657600"/>
            <a:ext cx="484632" cy="47625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3" name="Βέλος προς τα κάτω 12"/>
          <p:cNvSpPr/>
          <p:nvPr/>
        </p:nvSpPr>
        <p:spPr>
          <a:xfrm>
            <a:off x="2929509" y="4848226"/>
            <a:ext cx="484631" cy="46513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185671303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a:bodyPr>
          <a:lstStyle/>
          <a:p>
            <a:r>
              <a:rPr lang="el-GR" sz="3600" dirty="0" smtClean="0">
                <a:latin typeface="Calibri" panose="020F0502020204030204" pitchFamily="34" charset="0"/>
              </a:rPr>
              <a:t>Διατροφή στη μεταγεννητική περίοδο και μεταβολικό σύνδρομο</a:t>
            </a:r>
            <a:endParaRPr lang="el-GR" sz="3600" dirty="0">
              <a:latin typeface="Calibri" panose="020F0502020204030204" pitchFamily="34" charset="0"/>
            </a:endParaRPr>
          </a:p>
        </p:txBody>
      </p:sp>
      <p:sp>
        <p:nvSpPr>
          <p:cNvPr id="7" name="Θέση περιεχομένου 6"/>
          <p:cNvSpPr>
            <a:spLocks noGrp="1"/>
          </p:cNvSpPr>
          <p:nvPr>
            <p:ph idx="1"/>
          </p:nvPr>
        </p:nvSpPr>
        <p:spPr/>
        <p:txBody>
          <a:bodyPr>
            <a:normAutofit/>
          </a:bodyPr>
          <a:lstStyle/>
          <a:p>
            <a:r>
              <a:rPr lang="el-GR" sz="3200" dirty="0" smtClean="0"/>
              <a:t>Υπερπροσφορά θερμίδων και λιπαρών τα τελευταία 50 χρόνια.</a:t>
            </a:r>
            <a:endParaRPr lang="el-GR" sz="3200" dirty="0"/>
          </a:p>
        </p:txBody>
      </p:sp>
    </p:spTree>
    <p:extLst>
      <p:ext uri="{BB962C8B-B14F-4D97-AF65-F5344CB8AC3E}">
        <p14:creationId xmlns:p14="http://schemas.microsoft.com/office/powerpoint/2010/main" val="323651749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endParaRPr lang="el-GR"/>
          </a:p>
        </p:txBody>
      </p:sp>
      <p:sp>
        <p:nvSpPr>
          <p:cNvPr id="3" name="Θέση περιεχομένου 2"/>
          <p:cNvSpPr>
            <a:spLocks noGrp="1"/>
          </p:cNvSpPr>
          <p:nvPr>
            <p:ph idx="1"/>
          </p:nvPr>
        </p:nvSpPr>
        <p:spPr/>
        <p:txBody>
          <a:bodyPr>
            <a:normAutofit/>
          </a:bodyPr>
          <a:lstStyle/>
          <a:p>
            <a:r>
              <a:rPr lang="el-GR" sz="2800" dirty="0"/>
              <a:t>Η αποτύπωση των συγκεκριμένων γονιδίων είναι φυσιολογικό φαινόμενο που επιτρέπει στο ένα μόνο από τα δύο </a:t>
            </a:r>
            <a:r>
              <a:rPr lang="el-GR" sz="2800" dirty="0" err="1"/>
              <a:t>αλληλόμορφα</a:t>
            </a:r>
            <a:r>
              <a:rPr lang="el-GR" sz="2800" dirty="0"/>
              <a:t> γονίδια να παράγει πρωτεΐνες, ρυθμίζοντας έτσι την επιθυμητή ανάπτυξη του εμβρύου και αποτρέποντας την υπερβολική επέκταση του πλακούντα εις βάρος της μητέρας. Λάθη στο μηχανισμό  γονιδιακής αποτύπωσης σχετίζονται με ανωμαλίες  της εμβρυικής αύξησης, νευροαναπτυξιακές και  ψυχιατρικές διαταραχές, καρκινογένεση και  νοσήματα του ανοσοποιητικού</a:t>
            </a:r>
          </a:p>
        </p:txBody>
      </p:sp>
    </p:spTree>
    <p:extLst>
      <p:ext uri="{BB962C8B-B14F-4D97-AF65-F5344CB8AC3E}">
        <p14:creationId xmlns:p14="http://schemas.microsoft.com/office/powerpoint/2010/main" val="111604680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a:bodyPr>
          <a:lstStyle/>
          <a:p>
            <a:r>
              <a:rPr lang="el-GR" sz="3600" dirty="0">
                <a:latin typeface="+mn-lt"/>
              </a:rPr>
              <a:t>Π</a:t>
            </a:r>
            <a:r>
              <a:rPr lang="el-GR" sz="3600" dirty="0" smtClean="0">
                <a:latin typeface="+mn-lt"/>
              </a:rPr>
              <a:t>εριοχή </a:t>
            </a:r>
            <a:r>
              <a:rPr lang="el-GR" sz="3600" dirty="0">
                <a:latin typeface="+mn-lt"/>
              </a:rPr>
              <a:t>15q11-13</a:t>
            </a:r>
          </a:p>
        </p:txBody>
      </p:sp>
      <p:sp>
        <p:nvSpPr>
          <p:cNvPr id="3" name="Θέση περιεχομένου 2"/>
          <p:cNvSpPr>
            <a:spLocks noGrp="1"/>
          </p:cNvSpPr>
          <p:nvPr>
            <p:ph idx="1"/>
          </p:nvPr>
        </p:nvSpPr>
        <p:spPr/>
        <p:txBody>
          <a:bodyPr>
            <a:noAutofit/>
          </a:bodyPr>
          <a:lstStyle/>
          <a:p>
            <a:pPr marL="0" indent="0" algn="just">
              <a:buNone/>
            </a:pPr>
            <a:r>
              <a:rPr lang="el-GR" sz="3200" dirty="0"/>
              <a:t>Στο πατρικό χρωμόσωμα εκφράζονται τα γονίδια MKRN3, MAGEL2, NDN, SNURF-SNRPN, μία ομάδα </a:t>
            </a:r>
            <a:r>
              <a:rPr lang="el-GR" sz="3200" dirty="0" err="1"/>
              <a:t>SnoRNA</a:t>
            </a:r>
            <a:r>
              <a:rPr lang="el-GR" sz="3200" dirty="0"/>
              <a:t> γονιδίων και του </a:t>
            </a:r>
            <a:r>
              <a:rPr lang="el-GR" sz="3200" dirty="0" err="1"/>
              <a:t>αντικωδικού</a:t>
            </a:r>
            <a:r>
              <a:rPr lang="el-GR" sz="3200" dirty="0"/>
              <a:t> </a:t>
            </a:r>
            <a:r>
              <a:rPr lang="el-GR" sz="3200" dirty="0" err="1"/>
              <a:t>μεταγράφου</a:t>
            </a:r>
            <a:r>
              <a:rPr lang="el-GR" sz="3200" dirty="0"/>
              <a:t> UBE3A, τα οποία είναι αντίστοιχα αποτυπωμένα στο μητρικό. Στο μητρικό χρωμόσωμα εκφράζονται τα γονίδια UBE3A και ATP10A, τα οποία είναι αποτυπωμένα στο πατρικό. Η γονιδιακή αποτύπωση αυτών των γονιδίων ρυθμίζεται από τη λειτουργία του κέντρου </a:t>
            </a:r>
            <a:r>
              <a:rPr lang="el-GR" sz="3200" dirty="0" err="1"/>
              <a:t>μεθυλίωσης</a:t>
            </a:r>
            <a:r>
              <a:rPr lang="el-GR" sz="3200" dirty="0"/>
              <a:t>, που βρίσκεται μέσα στην περιοχή </a:t>
            </a:r>
            <a:r>
              <a:rPr lang="el-GR" sz="3200" dirty="0" smtClean="0"/>
              <a:t>15q11-13.</a:t>
            </a:r>
            <a:endParaRPr lang="el-GR" sz="3200" dirty="0"/>
          </a:p>
        </p:txBody>
      </p:sp>
    </p:spTree>
    <p:extLst>
      <p:ext uri="{BB962C8B-B14F-4D97-AF65-F5344CB8AC3E}">
        <p14:creationId xmlns:p14="http://schemas.microsoft.com/office/powerpoint/2010/main" val="287262812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4294967295"/>
          </p:nvPr>
        </p:nvSpPr>
        <p:spPr>
          <a:xfrm>
            <a:off x="559558" y="677863"/>
            <a:ext cx="11095630" cy="5191125"/>
          </a:xfrm>
        </p:spPr>
        <p:txBody>
          <a:bodyPr>
            <a:noAutofit/>
          </a:bodyPr>
          <a:lstStyle/>
          <a:p>
            <a:pPr algn="just"/>
            <a:r>
              <a:rPr lang="el-GR" sz="3200" dirty="0">
                <a:ea typeface="Calibri" panose="020F0502020204030204" pitchFamily="34" charset="0"/>
              </a:rPr>
              <a:t>Τα σύνδρομα που σχετίζονται με διαταραχές της γονιδιακής αποτύπωσης αναδεικνύουν την επίδραση των αποτυπωμένων γονιδίων στις εγκεφαλικές λειτουργίες, τη συμπεριφορά, όπως και το ρυθμιστικό τους ρόλο στην αύξηση και ανάπτυξη</a:t>
            </a:r>
            <a:r>
              <a:rPr lang="el-GR" sz="3200" dirty="0" smtClean="0">
                <a:ea typeface="Calibri" panose="020F0502020204030204" pitchFamily="34" charset="0"/>
              </a:rPr>
              <a:t>.</a:t>
            </a:r>
          </a:p>
          <a:p>
            <a:pPr algn="just"/>
            <a:r>
              <a:rPr lang="el-GR" sz="3200" dirty="0" smtClean="0">
                <a:ea typeface="Calibri" panose="020F0502020204030204" pitchFamily="34" charset="0"/>
              </a:rPr>
              <a:t> </a:t>
            </a:r>
            <a:r>
              <a:rPr lang="el-GR" sz="3200" dirty="0"/>
              <a:t>Οι διαταραχές του μηχανισμού της γονιδιακής αποτύπωσης δεν ακολουθούν τη </a:t>
            </a:r>
            <a:r>
              <a:rPr lang="el-GR" sz="3200" dirty="0" err="1"/>
              <a:t>μενδέλεια</a:t>
            </a:r>
            <a:r>
              <a:rPr lang="el-GR" sz="3200" dirty="0"/>
              <a:t> κληρονομικότητα και σχετίζονται με αναπτυξιακές και νευροαναπτυξιακές διαταραχές, ψυχιατρικές </a:t>
            </a:r>
            <a:r>
              <a:rPr lang="el-GR" sz="3200" dirty="0" smtClean="0"/>
              <a:t>διαταραχές,  καρκινογένεση και  </a:t>
            </a:r>
            <a:r>
              <a:rPr lang="el-GR" sz="3200" dirty="0"/>
              <a:t>νοσήματα του </a:t>
            </a:r>
            <a:r>
              <a:rPr lang="el-GR" sz="3200" dirty="0" smtClean="0"/>
              <a:t>ανοσοποιητικού. </a:t>
            </a:r>
            <a:endParaRPr lang="el-GR" sz="3200" dirty="0"/>
          </a:p>
          <a:p>
            <a:pPr algn="just"/>
            <a:endParaRPr lang="el-GR" sz="3200" dirty="0"/>
          </a:p>
          <a:p>
            <a:pPr algn="just"/>
            <a:endParaRPr lang="el-GR" sz="3200" dirty="0"/>
          </a:p>
        </p:txBody>
      </p:sp>
    </p:spTree>
    <p:extLst>
      <p:ext uri="{BB962C8B-B14F-4D97-AF65-F5344CB8AC3E}">
        <p14:creationId xmlns:p14="http://schemas.microsoft.com/office/powerpoint/2010/main" val="327333463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4294967295"/>
          </p:nvPr>
        </p:nvSpPr>
        <p:spPr>
          <a:xfrm>
            <a:off x="545909" y="996286"/>
            <a:ext cx="10172891" cy="4886349"/>
          </a:xfrm>
        </p:spPr>
        <p:txBody>
          <a:bodyPr/>
          <a:lstStyle/>
          <a:p>
            <a:pPr lvl="0" algn="just">
              <a:buClr>
                <a:srgbClr val="E48312"/>
              </a:buClr>
            </a:pPr>
            <a:r>
              <a:rPr lang="el-GR" sz="3200" dirty="0">
                <a:solidFill>
                  <a:srgbClr val="000000">
                    <a:lumMod val="75000"/>
                    <a:lumOff val="25000"/>
                  </a:srgbClr>
                </a:solidFill>
                <a:ea typeface="Calibri" panose="020F0502020204030204" pitchFamily="34" charset="0"/>
              </a:rPr>
              <a:t>Τα περισσότερα μητρικά αποτυπωμένα γονίδια </a:t>
            </a:r>
            <a:r>
              <a:rPr lang="el-GR" sz="3200" dirty="0" smtClean="0">
                <a:solidFill>
                  <a:srgbClr val="000000">
                    <a:lumMod val="75000"/>
                    <a:lumOff val="25000"/>
                  </a:srgbClr>
                </a:solidFill>
                <a:ea typeface="Calibri" panose="020F0502020204030204" pitchFamily="34" charset="0"/>
              </a:rPr>
              <a:t>προάγουν, </a:t>
            </a:r>
            <a:r>
              <a:rPr lang="el-GR" sz="3200" dirty="0">
                <a:solidFill>
                  <a:srgbClr val="000000">
                    <a:lumMod val="75000"/>
                    <a:lumOff val="25000"/>
                  </a:srgbClr>
                </a:solidFill>
                <a:ea typeface="Calibri" panose="020F0502020204030204" pitchFamily="34" charset="0"/>
              </a:rPr>
              <a:t>ενώ τα περισσότερα πατρικά αποτυπωμένα γονίδια μειώνουν ή καταστέλλουν την εμβρυϊκή ανάπτυξη. Τα πατρικά γονίδια που εκφράζονται προωθούν την </a:t>
            </a:r>
            <a:r>
              <a:rPr lang="el-GR" sz="3200" dirty="0" err="1">
                <a:solidFill>
                  <a:srgbClr val="000000">
                    <a:lumMod val="75000"/>
                    <a:lumOff val="25000"/>
                  </a:srgbClr>
                </a:solidFill>
                <a:ea typeface="Calibri" panose="020F0502020204030204" pitchFamily="34" charset="0"/>
              </a:rPr>
              <a:t>πλακουντιακή</a:t>
            </a:r>
            <a:r>
              <a:rPr lang="el-GR" sz="3200" dirty="0">
                <a:solidFill>
                  <a:srgbClr val="000000">
                    <a:lumMod val="75000"/>
                    <a:lumOff val="25000"/>
                  </a:srgbClr>
                </a:solidFill>
                <a:ea typeface="Calibri" panose="020F0502020204030204" pitchFamily="34" charset="0"/>
              </a:rPr>
              <a:t> ανάπτυξη, ενώ τα μητρικά την αναστέλλουν -&gt;</a:t>
            </a:r>
            <a:r>
              <a:rPr lang="el-GR" sz="3200" dirty="0">
                <a:solidFill>
                  <a:srgbClr val="000000">
                    <a:lumMod val="75000"/>
                    <a:lumOff val="25000"/>
                  </a:srgbClr>
                </a:solidFill>
              </a:rPr>
              <a:t>Καθυστέρηση της ανάπτυξης ή </a:t>
            </a:r>
            <a:r>
              <a:rPr lang="el-GR" sz="3200" dirty="0" smtClean="0">
                <a:solidFill>
                  <a:srgbClr val="000000">
                    <a:lumMod val="75000"/>
                    <a:lumOff val="25000"/>
                  </a:srgbClr>
                </a:solidFill>
              </a:rPr>
              <a:t>διαταραχές </a:t>
            </a:r>
            <a:r>
              <a:rPr lang="el-GR" sz="3200" dirty="0">
                <a:solidFill>
                  <a:srgbClr val="000000">
                    <a:lumMod val="75000"/>
                    <a:lumOff val="25000"/>
                  </a:srgbClr>
                </a:solidFill>
              </a:rPr>
              <a:t>υπερανάπτυξης, σύνδρομα </a:t>
            </a:r>
            <a:r>
              <a:rPr lang="el-GR" sz="3200" dirty="0" err="1">
                <a:solidFill>
                  <a:srgbClr val="000000">
                    <a:lumMod val="75000"/>
                    <a:lumOff val="25000"/>
                  </a:srgbClr>
                </a:solidFill>
              </a:rPr>
              <a:t>Beckwith-Weidemann</a:t>
            </a:r>
            <a:r>
              <a:rPr lang="el-GR" sz="3200" dirty="0">
                <a:solidFill>
                  <a:srgbClr val="000000">
                    <a:lumMod val="75000"/>
                    <a:lumOff val="25000"/>
                  </a:srgbClr>
                </a:solidFill>
              </a:rPr>
              <a:t> και Silver-</a:t>
            </a:r>
            <a:r>
              <a:rPr lang="el-GR" sz="3200" dirty="0" err="1">
                <a:solidFill>
                  <a:srgbClr val="000000">
                    <a:lumMod val="75000"/>
                    <a:lumOff val="25000"/>
                  </a:srgbClr>
                </a:solidFill>
              </a:rPr>
              <a:t>Russell</a:t>
            </a:r>
            <a:r>
              <a:rPr lang="el-GR" sz="3200" dirty="0">
                <a:solidFill>
                  <a:srgbClr val="000000">
                    <a:lumMod val="75000"/>
                    <a:lumOff val="25000"/>
                  </a:srgbClr>
                </a:solidFill>
              </a:rPr>
              <a:t>.</a:t>
            </a:r>
          </a:p>
        </p:txBody>
      </p:sp>
    </p:spTree>
    <p:extLst>
      <p:ext uri="{BB962C8B-B14F-4D97-AF65-F5344CB8AC3E}">
        <p14:creationId xmlns:p14="http://schemas.microsoft.com/office/powerpoint/2010/main" val="272722607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2"/>
          <p:cNvSpPr>
            <a:spLocks noGrp="1" noRot="1" noChangeArrowheads="1"/>
          </p:cNvSpPr>
          <p:nvPr>
            <p:ph type="title"/>
          </p:nvPr>
        </p:nvSpPr>
        <p:spPr/>
        <p:txBody>
          <a:bodyPr>
            <a:normAutofit/>
          </a:bodyPr>
          <a:lstStyle/>
          <a:p>
            <a:pPr algn="ctr" eaLnBrk="1" hangingPunct="1">
              <a:defRPr/>
            </a:pPr>
            <a:r>
              <a:rPr lang="el-GR" altLang="el-GR" sz="3600" dirty="0" smtClean="0">
                <a:latin typeface="+mn-lt"/>
              </a:rPr>
              <a:t>Σύνδρομο </a:t>
            </a:r>
            <a:r>
              <a:rPr lang="en-US" altLang="el-GR" sz="3600" dirty="0" err="1" smtClean="0">
                <a:latin typeface="+mn-lt"/>
              </a:rPr>
              <a:t>Angelman</a:t>
            </a:r>
            <a:endParaRPr lang="el-GR" altLang="el-GR" sz="3600" dirty="0">
              <a:latin typeface="+mn-lt"/>
            </a:endParaRPr>
          </a:p>
        </p:txBody>
      </p:sp>
      <p:sp>
        <p:nvSpPr>
          <p:cNvPr id="157699" name="Rectangle 3"/>
          <p:cNvSpPr>
            <a:spLocks noGrp="1" noRot="1" noChangeArrowheads="1"/>
          </p:cNvSpPr>
          <p:nvPr>
            <p:ph sz="half" idx="1"/>
          </p:nvPr>
        </p:nvSpPr>
        <p:spPr/>
        <p:txBody>
          <a:bodyPr>
            <a:normAutofit/>
          </a:bodyPr>
          <a:lstStyle/>
          <a:p>
            <a:pPr eaLnBrk="1" hangingPunct="1">
              <a:lnSpc>
                <a:spcPct val="80000"/>
              </a:lnSpc>
              <a:defRPr/>
            </a:pPr>
            <a:endParaRPr lang="en-US" altLang="el-GR" sz="2400" dirty="0"/>
          </a:p>
          <a:p>
            <a:pPr marL="0" indent="0" eaLnBrk="1" hangingPunct="1">
              <a:lnSpc>
                <a:spcPct val="80000"/>
              </a:lnSpc>
              <a:buNone/>
              <a:defRPr/>
            </a:pPr>
            <a:r>
              <a:rPr lang="en-US" altLang="el-GR" sz="4500" dirty="0" smtClean="0">
                <a:ea typeface="Arial Unicode MS" panose="020B0604020202020204" pitchFamily="34" charset="-128"/>
                <a:cs typeface="Arial Unicode MS" panose="020B0604020202020204" pitchFamily="34" charset="-128"/>
              </a:rPr>
              <a:t>   </a:t>
            </a:r>
            <a:r>
              <a:rPr lang="el-GR" altLang="el-GR" sz="4500" dirty="0" smtClean="0">
                <a:ea typeface="Arial Unicode MS" panose="020B0604020202020204" pitchFamily="34" charset="-128"/>
                <a:cs typeface="Arial Unicode MS" panose="020B0604020202020204" pitchFamily="34" charset="-128"/>
              </a:rPr>
              <a:t> </a:t>
            </a:r>
            <a:endParaRPr lang="en-US" altLang="el-GR" sz="4500" dirty="0">
              <a:ea typeface="Arial Unicode MS" panose="020B0604020202020204" pitchFamily="34" charset="-128"/>
              <a:cs typeface="Arial Unicode MS" panose="020B0604020202020204" pitchFamily="34" charset="-128"/>
            </a:endParaRPr>
          </a:p>
          <a:p>
            <a:pPr marL="0" indent="0" eaLnBrk="1" hangingPunct="1">
              <a:lnSpc>
                <a:spcPct val="80000"/>
              </a:lnSpc>
              <a:buNone/>
              <a:defRPr/>
            </a:pPr>
            <a:r>
              <a:rPr lang="el-GR" altLang="el-GR" dirty="0">
                <a:ea typeface="Arial Unicode MS" panose="020B0604020202020204" pitchFamily="34" charset="-128"/>
                <a:cs typeface="Arial Unicode MS" panose="020B0604020202020204" pitchFamily="34" charset="-128"/>
              </a:rPr>
              <a:t/>
            </a:r>
            <a:br>
              <a:rPr lang="el-GR" altLang="el-GR" dirty="0">
                <a:ea typeface="Arial Unicode MS" panose="020B0604020202020204" pitchFamily="34" charset="-128"/>
                <a:cs typeface="Arial Unicode MS" panose="020B0604020202020204" pitchFamily="34" charset="-128"/>
              </a:rPr>
            </a:br>
            <a:r>
              <a:rPr lang="el-GR" altLang="el-GR" dirty="0">
                <a:ea typeface="Arial Unicode MS" panose="020B0604020202020204" pitchFamily="34" charset="-128"/>
                <a:cs typeface="Arial Unicode MS" panose="020B0604020202020204" pitchFamily="34" charset="-128"/>
              </a:rPr>
              <a:t>   </a:t>
            </a:r>
            <a:br>
              <a:rPr lang="el-GR" altLang="el-GR" dirty="0">
                <a:ea typeface="Arial Unicode MS" panose="020B0604020202020204" pitchFamily="34" charset="-128"/>
                <a:cs typeface="Arial Unicode MS" panose="020B0604020202020204" pitchFamily="34" charset="-128"/>
              </a:rPr>
            </a:br>
            <a:endParaRPr lang="el-GR" altLang="el-GR" dirty="0">
              <a:ea typeface="Arial Unicode MS" panose="020B0604020202020204" pitchFamily="34" charset="-128"/>
              <a:cs typeface="Arial Unicode MS" panose="020B0604020202020204" pitchFamily="34" charset="-128"/>
            </a:endParaRPr>
          </a:p>
        </p:txBody>
      </p:sp>
      <p:sp>
        <p:nvSpPr>
          <p:cNvPr id="2" name="Θέση περιεχομένου 1"/>
          <p:cNvSpPr>
            <a:spLocks noGrp="1"/>
          </p:cNvSpPr>
          <p:nvPr>
            <p:ph sz="half" idx="2"/>
          </p:nvPr>
        </p:nvSpPr>
        <p:spPr>
          <a:xfrm>
            <a:off x="1815152" y="1825625"/>
            <a:ext cx="9538648" cy="4351338"/>
          </a:xfrm>
        </p:spPr>
        <p:txBody>
          <a:bodyPr>
            <a:noAutofit/>
          </a:bodyPr>
          <a:lstStyle/>
          <a:p>
            <a:pPr marL="0" indent="0">
              <a:buNone/>
            </a:pPr>
            <a:r>
              <a:rPr lang="el-GR" altLang="el-GR" sz="3600" dirty="0"/>
              <a:t>Γ</a:t>
            </a:r>
            <a:r>
              <a:rPr lang="el-GR" altLang="el-GR" sz="2800" dirty="0"/>
              <a:t>ονιδιακή </a:t>
            </a:r>
            <a:r>
              <a:rPr lang="el-GR" altLang="el-GR" sz="2800" dirty="0" smtClean="0"/>
              <a:t>αποτύπωση</a:t>
            </a:r>
            <a:r>
              <a:rPr lang="en-US" altLang="el-GR" sz="2800" dirty="0" smtClean="0"/>
              <a:t> </a:t>
            </a:r>
            <a:r>
              <a:rPr lang="el-GR" altLang="el-GR" sz="2800" dirty="0" smtClean="0"/>
              <a:t>στην </a:t>
            </a:r>
            <a:r>
              <a:rPr lang="el-GR" altLang="el-GR" sz="2800" dirty="0"/>
              <a:t>περιοχή 15</a:t>
            </a:r>
            <a:r>
              <a:rPr lang="en-US" altLang="el-GR" sz="2800" dirty="0"/>
              <a:t>q</a:t>
            </a:r>
            <a:r>
              <a:rPr lang="el-GR" altLang="el-GR" sz="2800" dirty="0"/>
              <a:t>11-</a:t>
            </a:r>
            <a:r>
              <a:rPr lang="en-US" altLang="el-GR" sz="2800" dirty="0"/>
              <a:t>q</a:t>
            </a:r>
            <a:r>
              <a:rPr lang="el-GR" altLang="el-GR" sz="2800" dirty="0"/>
              <a:t>13 στο </a:t>
            </a:r>
            <a:r>
              <a:rPr lang="el-GR" altLang="el-GR" sz="2800" b="1" dirty="0"/>
              <a:t>μητρικής προέλευσης </a:t>
            </a:r>
            <a:r>
              <a:rPr lang="el-GR" altLang="el-GR" sz="2800" dirty="0" smtClean="0"/>
              <a:t>χρωμόσωμα</a:t>
            </a:r>
            <a:r>
              <a:rPr lang="en-US" altLang="el-GR" sz="2800" dirty="0" smtClean="0"/>
              <a:t>.</a:t>
            </a:r>
            <a:r>
              <a:rPr lang="el-GR" altLang="el-GR" sz="2800" dirty="0" smtClean="0"/>
              <a:t> </a:t>
            </a:r>
            <a:r>
              <a:rPr lang="el-GR" altLang="el-GR" sz="2800" dirty="0">
                <a:ea typeface="Arial Unicode MS" panose="020B0604020202020204" pitchFamily="34" charset="-128"/>
                <a:cs typeface="Arial Unicode MS" panose="020B0604020202020204" pitchFamily="34" charset="-128"/>
              </a:rPr>
              <a:t>Στην περιοχή αυτή εντοπίζονται γονίδια που κωδικοποιούν πρωτεΐνες των υποδοχέων του </a:t>
            </a:r>
            <a:r>
              <a:rPr lang="en-US" altLang="el-GR" sz="2800" dirty="0">
                <a:ea typeface="Arial Unicode MS" panose="020B0604020202020204" pitchFamily="34" charset="-128"/>
                <a:cs typeface="Arial Unicode MS" panose="020B0604020202020204" pitchFamily="34" charset="-128"/>
              </a:rPr>
              <a:t>GABA</a:t>
            </a:r>
            <a:r>
              <a:rPr lang="el-GR" altLang="el-GR" sz="2800" dirty="0">
                <a:ea typeface="Arial Unicode MS" panose="020B0604020202020204" pitchFamily="34" charset="-128"/>
                <a:cs typeface="Arial Unicode MS" panose="020B0604020202020204" pitchFamily="34" charset="-128"/>
              </a:rPr>
              <a:t> (γ- </a:t>
            </a:r>
            <a:r>
              <a:rPr lang="el-GR" altLang="el-GR" sz="2800" dirty="0" err="1">
                <a:ea typeface="Arial Unicode MS" panose="020B0604020202020204" pitchFamily="34" charset="-128"/>
                <a:cs typeface="Arial Unicode MS" panose="020B0604020202020204" pitchFamily="34" charset="-128"/>
              </a:rPr>
              <a:t>αμινοβουτυρικό</a:t>
            </a:r>
            <a:r>
              <a:rPr lang="el-GR" altLang="el-GR" sz="2800" dirty="0">
                <a:ea typeface="Arial Unicode MS" panose="020B0604020202020204" pitchFamily="34" charset="-128"/>
                <a:cs typeface="Arial Unicode MS" panose="020B0604020202020204" pitchFamily="34" charset="-128"/>
              </a:rPr>
              <a:t> οξύ), σημαντικού νευροδιαβιβαστή του ΚΝΣ (ανάπτυξη του εγκεφάλου, καταστολή σπασμών, ρύθμιση συμπεριφοράς). Τα γονίδια αυτά ενεργοποιούνται μόνο όταν βρίσκονται στο μητρικό χρωμόσωμα. </a:t>
            </a:r>
            <a:r>
              <a:rPr lang="en-US" altLang="el-GR" sz="2800" dirty="0">
                <a:ea typeface="Arial Unicode MS" panose="020B0604020202020204" pitchFamily="34" charset="-128"/>
                <a:cs typeface="Arial Unicode MS" panose="020B0604020202020204" pitchFamily="34" charset="-128"/>
              </a:rPr>
              <a:t>   </a:t>
            </a:r>
          </a:p>
          <a:p>
            <a:endParaRPr lang="el-GR" sz="3600" dirty="0"/>
          </a:p>
        </p:txBody>
      </p:sp>
    </p:spTree>
    <p:extLst>
      <p:ext uri="{BB962C8B-B14F-4D97-AF65-F5344CB8AC3E}">
        <p14:creationId xmlns:p14="http://schemas.microsoft.com/office/powerpoint/2010/main" val="375586963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2736" y="1978925"/>
            <a:ext cx="4027488" cy="4303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Τίτλος 7"/>
          <p:cNvSpPr>
            <a:spLocks noGrp="1"/>
          </p:cNvSpPr>
          <p:nvPr>
            <p:ph type="title"/>
          </p:nvPr>
        </p:nvSpPr>
        <p:spPr/>
        <p:txBody>
          <a:bodyPr>
            <a:noAutofit/>
          </a:bodyPr>
          <a:lstStyle/>
          <a:p>
            <a:pPr algn="just"/>
            <a:r>
              <a:rPr lang="el-GR" sz="2800" dirty="0">
                <a:latin typeface="Calibri" panose="020F0502020204030204" pitchFamily="34" charset="0"/>
              </a:rPr>
              <a:t>Η δομή του </a:t>
            </a:r>
            <a:r>
              <a:rPr lang="en-US" sz="2800" dirty="0">
                <a:latin typeface="Calibri" panose="020F0502020204030204" pitchFamily="34" charset="0"/>
              </a:rPr>
              <a:t>DNA</a:t>
            </a:r>
            <a:r>
              <a:rPr lang="el-GR" sz="2800" dirty="0">
                <a:latin typeface="Calibri" panose="020F0502020204030204" pitchFamily="34" charset="0"/>
              </a:rPr>
              <a:t>, διπλή έλικα αποτελούμενη από δυο συμπληρωματικές αλυσίδες, εξασφαλίζει την εξαιρετική </a:t>
            </a:r>
            <a:r>
              <a:rPr lang="el-GR" sz="2800" b="1" dirty="0">
                <a:latin typeface="Calibri" panose="020F0502020204030204" pitchFamily="34" charset="0"/>
              </a:rPr>
              <a:t>ακρίβεια και πιστότητα με την οποία η γενετική πληροφορία μεταβιβάζεται </a:t>
            </a:r>
            <a:r>
              <a:rPr lang="el-GR" sz="2800" dirty="0">
                <a:latin typeface="Calibri" panose="020F0502020204030204" pitchFamily="34" charset="0"/>
              </a:rPr>
              <a:t>στα θυγατρικά </a:t>
            </a:r>
            <a:r>
              <a:rPr lang="el-GR" sz="2800" dirty="0" smtClean="0">
                <a:latin typeface="Calibri" panose="020F0502020204030204" pitchFamily="34" charset="0"/>
              </a:rPr>
              <a:t>κύτταρα</a:t>
            </a:r>
            <a:r>
              <a:rPr lang="en-US" sz="2800" dirty="0" smtClean="0">
                <a:latin typeface="Calibri" panose="020F0502020204030204" pitchFamily="34" charset="0"/>
              </a:rPr>
              <a:t>.</a:t>
            </a:r>
            <a:r>
              <a:rPr lang="el-GR" sz="2800" dirty="0" smtClean="0">
                <a:latin typeface="Calibri" panose="020F0502020204030204" pitchFamily="34" charset="0"/>
              </a:rPr>
              <a:t> </a:t>
            </a:r>
            <a:endParaRPr lang="el-GR" sz="2800" dirty="0">
              <a:latin typeface="Calibri" panose="020F0502020204030204" pitchFamily="34" charset="0"/>
            </a:endParaRPr>
          </a:p>
        </p:txBody>
      </p:sp>
      <p:sp>
        <p:nvSpPr>
          <p:cNvPr id="2" name="Θέση περιεχομένου 1"/>
          <p:cNvSpPr>
            <a:spLocks noGrp="1"/>
          </p:cNvSpPr>
          <p:nvPr>
            <p:ph idx="1"/>
          </p:nvPr>
        </p:nvSpPr>
        <p:spPr/>
        <p:txBody>
          <a:bodyPr/>
          <a:lstStyle/>
          <a:p>
            <a:endParaRPr lang="el-GR" dirty="0"/>
          </a:p>
        </p:txBody>
      </p:sp>
    </p:spTree>
    <p:extLst>
      <p:ext uri="{BB962C8B-B14F-4D97-AF65-F5344CB8AC3E}">
        <p14:creationId xmlns:p14="http://schemas.microsoft.com/office/powerpoint/2010/main" val="411472416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8" name="Picture 4" descr="angelmanFig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89480" y="0"/>
            <a:ext cx="7874000" cy="612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3101357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pPr algn="ctr"/>
            <a:r>
              <a:rPr lang="el-GR" altLang="el-GR" sz="4000" b="1" dirty="0">
                <a:solidFill>
                  <a:prstClr val="black"/>
                </a:solidFill>
              </a:rPr>
              <a:t>Σύνδρομο </a:t>
            </a:r>
            <a:r>
              <a:rPr lang="en-US" altLang="el-GR" sz="4000" b="1" dirty="0" err="1">
                <a:solidFill>
                  <a:prstClr val="black"/>
                </a:solidFill>
              </a:rPr>
              <a:t>Prader</a:t>
            </a:r>
            <a:r>
              <a:rPr lang="el-GR" altLang="el-GR" sz="4000" b="1" dirty="0">
                <a:solidFill>
                  <a:prstClr val="black"/>
                </a:solidFill>
              </a:rPr>
              <a:t>- </a:t>
            </a:r>
            <a:r>
              <a:rPr lang="en-US" altLang="el-GR" sz="4000" b="1" dirty="0">
                <a:solidFill>
                  <a:prstClr val="black"/>
                </a:solidFill>
              </a:rPr>
              <a:t>Willy</a:t>
            </a:r>
            <a:r>
              <a:rPr lang="el-GR" altLang="el-GR" sz="4000" dirty="0">
                <a:solidFill>
                  <a:prstClr val="black"/>
                </a:solidFill>
              </a:rPr>
              <a:t/>
            </a:r>
            <a:br>
              <a:rPr lang="el-GR" altLang="el-GR" sz="4000" dirty="0">
                <a:solidFill>
                  <a:prstClr val="black"/>
                </a:solidFill>
              </a:rPr>
            </a:br>
            <a:endParaRPr lang="el-GR" dirty="0"/>
          </a:p>
        </p:txBody>
      </p:sp>
      <p:pic>
        <p:nvPicPr>
          <p:cNvPr id="6" name="Θέση περιεχομένου 5"/>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3188042" y="1690688"/>
            <a:ext cx="2984157" cy="4351338"/>
          </a:xfrm>
          <a:prstGeom prst="rect">
            <a:avLst/>
          </a:prstGeom>
        </p:spPr>
      </p:pic>
      <p:sp>
        <p:nvSpPr>
          <p:cNvPr id="4" name="Θέση περιεχομένου 3"/>
          <p:cNvSpPr>
            <a:spLocks noGrp="1"/>
          </p:cNvSpPr>
          <p:nvPr>
            <p:ph sz="half" idx="2"/>
          </p:nvPr>
        </p:nvSpPr>
        <p:spPr/>
        <p:txBody>
          <a:bodyPr>
            <a:normAutofit fontScale="92500"/>
          </a:bodyPr>
          <a:lstStyle/>
          <a:p>
            <a:pPr marL="0" indent="0">
              <a:buNone/>
              <a:defRPr/>
            </a:pPr>
            <a:r>
              <a:rPr lang="el-GR" altLang="el-GR" sz="2800" dirty="0" smtClean="0"/>
              <a:t>Αποτύπωση γονιδίων την </a:t>
            </a:r>
            <a:r>
              <a:rPr lang="el-GR" altLang="el-GR" sz="2800" dirty="0"/>
              <a:t>περιοχή 15</a:t>
            </a:r>
            <a:r>
              <a:rPr lang="en-US" altLang="el-GR" sz="2800" dirty="0"/>
              <a:t>q</a:t>
            </a:r>
            <a:r>
              <a:rPr lang="el-GR" altLang="el-GR" sz="2800" dirty="0"/>
              <a:t>11-</a:t>
            </a:r>
            <a:r>
              <a:rPr lang="en-US" altLang="el-GR" sz="2800" dirty="0"/>
              <a:t>q</a:t>
            </a:r>
            <a:r>
              <a:rPr lang="el-GR" altLang="el-GR" sz="2800" dirty="0"/>
              <a:t>13 στο </a:t>
            </a:r>
            <a:r>
              <a:rPr lang="el-GR" altLang="el-GR" sz="2800" b="1" dirty="0"/>
              <a:t>πατρικής προέλευσης </a:t>
            </a:r>
            <a:r>
              <a:rPr lang="el-GR" altLang="el-GR" sz="2800" dirty="0"/>
              <a:t>χρωμόσωμα. Στην περιοχή αυτή εντοπίζονται γονίδια που επηρεάζουν τη βιοσύνθεση, μεταβολισμό, δραστηριότητα και </a:t>
            </a:r>
            <a:r>
              <a:rPr lang="el-GR" altLang="el-GR" sz="2800" dirty="0" err="1"/>
              <a:t>επαναπρόσληψη</a:t>
            </a:r>
            <a:r>
              <a:rPr lang="el-GR" altLang="el-GR" sz="2800" dirty="0"/>
              <a:t> νευροδιαβιβαστών (</a:t>
            </a:r>
            <a:r>
              <a:rPr lang="el-GR" altLang="el-GR" sz="2800" dirty="0" err="1"/>
              <a:t>σεροτονίνη</a:t>
            </a:r>
            <a:r>
              <a:rPr lang="el-GR" altLang="el-GR" sz="2800" dirty="0"/>
              <a:t>, </a:t>
            </a:r>
            <a:r>
              <a:rPr lang="en-US" altLang="el-GR" sz="2800" dirty="0"/>
              <a:t>GABA</a:t>
            </a:r>
            <a:r>
              <a:rPr lang="el-GR" altLang="el-GR" sz="2800" dirty="0"/>
              <a:t>, β-</a:t>
            </a:r>
            <a:r>
              <a:rPr lang="el-GR" altLang="el-GR" sz="2800" dirty="0" err="1"/>
              <a:t>ενδορφίνη</a:t>
            </a:r>
            <a:r>
              <a:rPr lang="el-GR" altLang="el-GR" sz="2800" dirty="0"/>
              <a:t>) που ρυθμίζουν τη συμπεριφορά και την αίσθηση πείνας-κορεσμού</a:t>
            </a:r>
            <a:r>
              <a:rPr lang="el-GR" altLang="el-GR" dirty="0"/>
              <a:t>.</a:t>
            </a:r>
          </a:p>
        </p:txBody>
      </p:sp>
      <p:pic>
        <p:nvPicPr>
          <p:cNvPr id="31748" name="Picture 5" descr="Prader Willi 5 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992" y="1690688"/>
            <a:ext cx="3165331"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9532591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Τίτλος 2"/>
          <p:cNvSpPr>
            <a:spLocks noGrp="1"/>
          </p:cNvSpPr>
          <p:nvPr>
            <p:ph type="title"/>
          </p:nvPr>
        </p:nvSpPr>
        <p:spPr/>
        <p:txBody>
          <a:bodyPr/>
          <a:lstStyle/>
          <a:p>
            <a:r>
              <a:rPr lang="el-GR" dirty="0" smtClean="0"/>
              <a:t>Συμπερασματικά……..</a:t>
            </a:r>
            <a:endParaRPr lang="el-GR" dirty="0"/>
          </a:p>
        </p:txBody>
      </p:sp>
      <p:sp>
        <p:nvSpPr>
          <p:cNvPr id="4" name="Θέση περιεχομένου 3"/>
          <p:cNvSpPr>
            <a:spLocks noGrp="1"/>
          </p:cNvSpPr>
          <p:nvPr>
            <p:ph idx="1"/>
          </p:nvPr>
        </p:nvSpPr>
        <p:spPr>
          <a:xfrm>
            <a:off x="838200" y="1257300"/>
            <a:ext cx="10515600" cy="4919663"/>
          </a:xfrm>
        </p:spPr>
        <p:txBody>
          <a:bodyPr>
            <a:normAutofit lnSpcReduction="10000"/>
          </a:bodyPr>
          <a:lstStyle/>
          <a:p>
            <a:pPr marL="0" indent="0" algn="just">
              <a:buNone/>
            </a:pPr>
            <a:endParaRPr lang="en-US" dirty="0" smtClean="0"/>
          </a:p>
          <a:p>
            <a:pPr marL="0" indent="0" algn="just">
              <a:buNone/>
            </a:pPr>
            <a:r>
              <a:rPr lang="el-GR" sz="2800" dirty="0" err="1" smtClean="0"/>
              <a:t>Επιγενετική</a:t>
            </a:r>
            <a:r>
              <a:rPr lang="el-GR" sz="2800" dirty="0" smtClean="0"/>
              <a:t> είναι η μελέτη των «δομικών αλλαγών των </a:t>
            </a:r>
            <a:r>
              <a:rPr lang="el-GR" sz="2800" dirty="0" err="1" smtClean="0"/>
              <a:t>χρωμοσωμικών</a:t>
            </a:r>
            <a:r>
              <a:rPr lang="el-GR" sz="2800" dirty="0" smtClean="0"/>
              <a:t> τμημάτων που επιτρέπουν  μόνιμες αλλαγές στη δραστηριότητα των γονιδίων και μεταβίβαση αυτών των αλλαγών στους απογόνους» (</a:t>
            </a:r>
            <a:r>
              <a:rPr lang="en-US" sz="2800" dirty="0" smtClean="0"/>
              <a:t>Adrian Bird</a:t>
            </a:r>
            <a:r>
              <a:rPr lang="el-GR" sz="2800" dirty="0" smtClean="0"/>
              <a:t>, 2007)</a:t>
            </a:r>
            <a:r>
              <a:rPr lang="el-GR" sz="2800" dirty="0" smtClean="0">
                <a:solidFill>
                  <a:prstClr val="black"/>
                </a:solidFill>
                <a:ea typeface="+mj-ea"/>
                <a:cs typeface="+mj-cs"/>
              </a:rPr>
              <a:t> </a:t>
            </a:r>
            <a:endParaRPr lang="en-US" sz="2800" dirty="0" smtClean="0">
              <a:solidFill>
                <a:prstClr val="black"/>
              </a:solidFill>
              <a:ea typeface="+mj-ea"/>
              <a:cs typeface="+mj-cs"/>
            </a:endParaRPr>
          </a:p>
          <a:p>
            <a:pPr>
              <a:buFont typeface="Wingdings" panose="05000000000000000000" pitchFamily="2" charset="2"/>
              <a:buChar char="Ø"/>
            </a:pPr>
            <a:r>
              <a:rPr lang="el-GR" sz="2800" dirty="0" smtClean="0">
                <a:solidFill>
                  <a:prstClr val="black"/>
                </a:solidFill>
                <a:ea typeface="+mj-ea"/>
                <a:cs typeface="+mj-cs"/>
              </a:rPr>
              <a:t>Δυναμική </a:t>
            </a:r>
            <a:r>
              <a:rPr lang="el-GR" sz="2800" dirty="0">
                <a:solidFill>
                  <a:prstClr val="black"/>
                </a:solidFill>
                <a:ea typeface="+mj-ea"/>
                <a:cs typeface="+mj-cs"/>
              </a:rPr>
              <a:t>και άμεση διαδικασία που απαντά στα</a:t>
            </a:r>
            <a:br>
              <a:rPr lang="el-GR" sz="2800" dirty="0">
                <a:solidFill>
                  <a:prstClr val="black"/>
                </a:solidFill>
                <a:ea typeface="+mj-ea"/>
                <a:cs typeface="+mj-cs"/>
              </a:rPr>
            </a:br>
            <a:r>
              <a:rPr lang="el-GR" sz="2800" dirty="0">
                <a:solidFill>
                  <a:prstClr val="black"/>
                </a:solidFill>
                <a:ea typeface="+mj-ea"/>
                <a:cs typeface="+mj-cs"/>
              </a:rPr>
              <a:t>περιβαλλοντικά ερεθίσματα σε όλη τη διάρκεια της ζωής</a:t>
            </a:r>
            <a:br>
              <a:rPr lang="el-GR" sz="2800" dirty="0">
                <a:solidFill>
                  <a:prstClr val="black"/>
                </a:solidFill>
                <a:ea typeface="+mj-ea"/>
                <a:cs typeface="+mj-cs"/>
              </a:rPr>
            </a:br>
            <a:endParaRPr lang="el-GR" sz="2800" dirty="0" smtClean="0">
              <a:solidFill>
                <a:prstClr val="black"/>
              </a:solidFill>
              <a:ea typeface="+mj-ea"/>
              <a:cs typeface="+mj-cs"/>
            </a:endParaRPr>
          </a:p>
          <a:p>
            <a:pPr>
              <a:buFont typeface="Wingdings" panose="05000000000000000000" pitchFamily="2" charset="2"/>
              <a:buChar char="Ø"/>
            </a:pPr>
            <a:r>
              <a:rPr lang="el-GR" sz="2800" dirty="0" smtClean="0">
                <a:solidFill>
                  <a:prstClr val="black"/>
                </a:solidFill>
                <a:ea typeface="+mj-ea"/>
                <a:cs typeface="+mj-cs"/>
              </a:rPr>
              <a:t>Ανάπτυξη </a:t>
            </a:r>
            <a:r>
              <a:rPr lang="el-GR" sz="2800" dirty="0">
                <a:solidFill>
                  <a:prstClr val="black"/>
                </a:solidFill>
                <a:ea typeface="+mj-ea"/>
                <a:cs typeface="+mj-cs"/>
              </a:rPr>
              <a:t>ενός </a:t>
            </a:r>
            <a:r>
              <a:rPr lang="el-GR" sz="2800" dirty="0" err="1" smtClean="0">
                <a:solidFill>
                  <a:prstClr val="black"/>
                </a:solidFill>
                <a:ea typeface="+mj-ea"/>
                <a:cs typeface="+mj-cs"/>
              </a:rPr>
              <a:t>πολυκυττάριου</a:t>
            </a:r>
            <a:r>
              <a:rPr lang="el-GR" sz="2800" dirty="0" smtClean="0">
                <a:solidFill>
                  <a:prstClr val="black"/>
                </a:solidFill>
                <a:ea typeface="+mj-ea"/>
                <a:cs typeface="+mj-cs"/>
              </a:rPr>
              <a:t> οργανισμού</a:t>
            </a:r>
          </a:p>
          <a:p>
            <a:pPr>
              <a:buFont typeface="Wingdings" panose="05000000000000000000" pitchFamily="2" charset="2"/>
              <a:buChar char="Ø"/>
            </a:pPr>
            <a:endParaRPr lang="en-US" sz="2800" dirty="0" smtClean="0">
              <a:solidFill>
                <a:prstClr val="black"/>
              </a:solidFill>
              <a:ea typeface="+mj-ea"/>
              <a:cs typeface="+mj-cs"/>
            </a:endParaRPr>
          </a:p>
          <a:p>
            <a:pPr>
              <a:buFont typeface="Wingdings" panose="05000000000000000000" pitchFamily="2" charset="2"/>
              <a:buChar char="Ø"/>
            </a:pPr>
            <a:r>
              <a:rPr lang="el-GR" sz="2800" dirty="0" smtClean="0">
                <a:solidFill>
                  <a:prstClr val="black"/>
                </a:solidFill>
                <a:ea typeface="+mj-ea"/>
                <a:cs typeface="+mj-cs"/>
              </a:rPr>
              <a:t> </a:t>
            </a:r>
            <a:r>
              <a:rPr lang="el-GR" sz="2800" dirty="0">
                <a:solidFill>
                  <a:prstClr val="black"/>
                </a:solidFill>
                <a:ea typeface="+mj-ea"/>
                <a:cs typeface="+mj-cs"/>
              </a:rPr>
              <a:t>Σχετίζεται </a:t>
            </a:r>
            <a:r>
              <a:rPr lang="el-GR" sz="2800" dirty="0" smtClean="0">
                <a:solidFill>
                  <a:prstClr val="black"/>
                </a:solidFill>
                <a:ea typeface="+mj-ea"/>
                <a:cs typeface="+mj-cs"/>
              </a:rPr>
              <a:t>με</a:t>
            </a:r>
            <a:r>
              <a:rPr lang="en-US" sz="2800" dirty="0" smtClean="0">
                <a:solidFill>
                  <a:prstClr val="black"/>
                </a:solidFill>
                <a:ea typeface="+mj-ea"/>
                <a:cs typeface="+mj-cs"/>
              </a:rPr>
              <a:t>  </a:t>
            </a:r>
            <a:r>
              <a:rPr lang="el-GR" sz="2800" dirty="0" smtClean="0">
                <a:solidFill>
                  <a:prstClr val="black"/>
                </a:solidFill>
                <a:ea typeface="+mj-ea"/>
                <a:cs typeface="+mj-cs"/>
              </a:rPr>
              <a:t>την </a:t>
            </a:r>
            <a:r>
              <a:rPr lang="el-GR" sz="2800" dirty="0">
                <a:solidFill>
                  <a:prstClr val="black"/>
                </a:solidFill>
                <a:ea typeface="+mj-ea"/>
                <a:cs typeface="+mj-cs"/>
              </a:rPr>
              <a:t>παθογένεια </a:t>
            </a:r>
            <a:r>
              <a:rPr lang="el-GR" sz="2800" dirty="0" smtClean="0">
                <a:solidFill>
                  <a:prstClr val="black"/>
                </a:solidFill>
                <a:ea typeface="+mj-ea"/>
                <a:cs typeface="+mj-cs"/>
              </a:rPr>
              <a:t>ασθενειών</a:t>
            </a:r>
            <a:endParaRPr lang="el-GR" sz="2800" dirty="0"/>
          </a:p>
        </p:txBody>
      </p:sp>
    </p:spTree>
    <p:extLst>
      <p:ext uri="{BB962C8B-B14F-4D97-AF65-F5344CB8AC3E}">
        <p14:creationId xmlns:p14="http://schemas.microsoft.com/office/powerpoint/2010/main" val="1148461860"/>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Τίτλος 2"/>
          <p:cNvSpPr>
            <a:spLocks noGrp="1"/>
          </p:cNvSpPr>
          <p:nvPr>
            <p:ph type="title"/>
          </p:nvPr>
        </p:nvSpPr>
        <p:spPr/>
        <p:txBody>
          <a:bodyPr>
            <a:normAutofit/>
          </a:bodyPr>
          <a:lstStyle/>
          <a:p>
            <a:r>
              <a:rPr lang="el-GR" sz="3600" dirty="0" err="1" smtClean="0">
                <a:latin typeface="+mn-lt"/>
              </a:rPr>
              <a:t>Επιγενετική</a:t>
            </a:r>
            <a:r>
              <a:rPr lang="el-GR" sz="3600" dirty="0" smtClean="0">
                <a:latin typeface="+mn-lt"/>
              </a:rPr>
              <a:t> και εξέλιξη-Δαρβίνος </a:t>
            </a:r>
            <a:r>
              <a:rPr lang="en-US" sz="3600" dirty="0" smtClean="0">
                <a:latin typeface="+mn-lt"/>
              </a:rPr>
              <a:t>versus </a:t>
            </a:r>
            <a:r>
              <a:rPr lang="el-GR" sz="3600" dirty="0" err="1" smtClean="0">
                <a:latin typeface="+mn-lt"/>
              </a:rPr>
              <a:t>Λαμάρκ</a:t>
            </a:r>
            <a:endParaRPr lang="el-GR" sz="3600" dirty="0">
              <a:latin typeface="+mn-lt"/>
            </a:endParaRPr>
          </a:p>
        </p:txBody>
      </p:sp>
      <p:sp>
        <p:nvSpPr>
          <p:cNvPr id="4" name="Θέση περιεχομένου 3"/>
          <p:cNvSpPr>
            <a:spLocks noGrp="1"/>
          </p:cNvSpPr>
          <p:nvPr>
            <p:ph idx="1"/>
          </p:nvPr>
        </p:nvSpPr>
        <p:spPr/>
        <p:txBody>
          <a:bodyPr>
            <a:normAutofit/>
          </a:bodyPr>
          <a:lstStyle/>
          <a:p>
            <a:endParaRPr lang="el-GR" sz="3200" smtClean="0"/>
          </a:p>
          <a:p>
            <a:r>
              <a:rPr lang="en-US" sz="3200" smtClean="0"/>
              <a:t>Evo</a:t>
            </a:r>
            <a:r>
              <a:rPr lang="en-US" sz="3200" dirty="0" smtClean="0"/>
              <a:t>- devo (evolutionary- developmental) </a:t>
            </a:r>
          </a:p>
          <a:p>
            <a:endParaRPr lang="en-US" sz="3200" dirty="0"/>
          </a:p>
          <a:p>
            <a:r>
              <a:rPr lang="en-US" sz="3200" dirty="0" smtClean="0"/>
              <a:t>Eco- </a:t>
            </a:r>
            <a:r>
              <a:rPr lang="en-US" sz="3200" dirty="0" err="1" smtClean="0"/>
              <a:t>evo</a:t>
            </a:r>
            <a:r>
              <a:rPr lang="en-US" sz="3200" dirty="0" smtClean="0"/>
              <a:t>- devo (ecological-</a:t>
            </a:r>
            <a:r>
              <a:rPr lang="en-US" sz="3200" dirty="0"/>
              <a:t> evolutionary- developmental) </a:t>
            </a:r>
            <a:endParaRPr lang="en-US" sz="3200" dirty="0" smtClean="0"/>
          </a:p>
          <a:p>
            <a:endParaRPr lang="en-US" sz="3200" dirty="0"/>
          </a:p>
        </p:txBody>
      </p:sp>
    </p:spTree>
    <p:extLst>
      <p:ext uri="{BB962C8B-B14F-4D97-AF65-F5344CB8AC3E}">
        <p14:creationId xmlns:p14="http://schemas.microsoft.com/office/powerpoint/2010/main" val="2639600257"/>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         Γενετική…….             </a:t>
            </a:r>
            <a:r>
              <a:rPr lang="el-GR" dirty="0" err="1" smtClean="0"/>
              <a:t>Επιγενετική</a:t>
            </a:r>
            <a:r>
              <a:rPr lang="el-GR" smtClean="0"/>
              <a:t>…….</a:t>
            </a:r>
            <a:endParaRPr lang="el-GR" dirty="0"/>
          </a:p>
        </p:txBody>
      </p:sp>
      <p:pic>
        <p:nvPicPr>
          <p:cNvPr id="4" name="Picture 4" descr="ANd9GcSIF-L9T5LGhHmGarN0qIu6QYB-LVO86qWoJe0GFwKL2bJ15UuVl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54548" y="1810004"/>
            <a:ext cx="4263082" cy="3478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Εικόνα 4"/>
          <p:cNvPicPr>
            <a:picLocks noChangeAspect="1"/>
          </p:cNvPicPr>
          <p:nvPr/>
        </p:nvPicPr>
        <p:blipFill>
          <a:blip r:embed="rId3"/>
          <a:stretch>
            <a:fillRect/>
          </a:stretch>
        </p:blipFill>
        <p:spPr>
          <a:xfrm>
            <a:off x="6502263" y="1828801"/>
            <a:ext cx="4185634" cy="3516182"/>
          </a:xfrm>
          <a:prstGeom prst="rect">
            <a:avLst/>
          </a:prstGeom>
        </p:spPr>
      </p:pic>
    </p:spTree>
    <p:extLst>
      <p:ext uri="{BB962C8B-B14F-4D97-AF65-F5344CB8AC3E}">
        <p14:creationId xmlns:p14="http://schemas.microsoft.com/office/powerpoint/2010/main" val="349135764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a:bodyPr>
          <a:lstStyle/>
          <a:p>
            <a:r>
              <a:rPr lang="el-GR" sz="3600" dirty="0" smtClean="0">
                <a:solidFill>
                  <a:srgbClr val="FF0000"/>
                </a:solidFill>
                <a:latin typeface="+mn-lt"/>
              </a:rPr>
              <a:t>«Η φύση </a:t>
            </a:r>
            <a:r>
              <a:rPr lang="el-GR" sz="3600" dirty="0">
                <a:solidFill>
                  <a:srgbClr val="FF0000"/>
                </a:solidFill>
                <a:latin typeface="+mn-lt"/>
              </a:rPr>
              <a:t>ή η ανατροφή;»</a:t>
            </a:r>
          </a:p>
        </p:txBody>
      </p:sp>
      <p:sp>
        <p:nvSpPr>
          <p:cNvPr id="3" name="Θέση περιεχομένου 2"/>
          <p:cNvSpPr>
            <a:spLocks noGrp="1"/>
          </p:cNvSpPr>
          <p:nvPr>
            <p:ph idx="1"/>
          </p:nvPr>
        </p:nvSpPr>
        <p:spPr/>
        <p:txBody>
          <a:bodyPr>
            <a:normAutofit/>
          </a:bodyPr>
          <a:lstStyle/>
          <a:p>
            <a:pPr algn="just"/>
            <a:r>
              <a:rPr lang="el-GR" sz="2800" dirty="0" smtClean="0"/>
              <a:t>Μοιραία </a:t>
            </a:r>
            <a:r>
              <a:rPr lang="el-GR" sz="2800" dirty="0"/>
              <a:t>γινόμαστε αυτό που λένε τα γονίδιά μας, δηλαδή  η εμφάνιση, η ευφυία, η ευπάθεια σε ασθένειες, τα ταλέντα και οι αδυναμίες μας είναι </a:t>
            </a:r>
            <a:r>
              <a:rPr lang="el-GR" sz="2800" dirty="0" smtClean="0"/>
              <a:t>προδιαγεγραμμένα; </a:t>
            </a:r>
            <a:endParaRPr lang="en-US" sz="2800" dirty="0" smtClean="0"/>
          </a:p>
          <a:p>
            <a:pPr algn="just"/>
            <a:r>
              <a:rPr lang="el-GR" sz="2800" dirty="0" smtClean="0"/>
              <a:t>ή </a:t>
            </a:r>
            <a:r>
              <a:rPr lang="el-GR" sz="2800" dirty="0"/>
              <a:t>μπορεί  το φυσικό  και ανθρώπινο περιβάλλον να επηρεάσει την έκφραση των γονιδίων μας με μόνιμο τρόπο, ώστε, όχι μόνο να τροποποιήσει το δικό μας φαινότυπο, αλλά να προκαλέσει αλλαγές που θα περάσουν και στους απογόνους μας; </a:t>
            </a:r>
          </a:p>
        </p:txBody>
      </p:sp>
    </p:spTree>
    <p:extLst>
      <p:ext uri="{BB962C8B-B14F-4D97-AF65-F5344CB8AC3E}">
        <p14:creationId xmlns:p14="http://schemas.microsoft.com/office/powerpoint/2010/main" val="22097864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a:bodyPr>
          <a:lstStyle/>
          <a:p>
            <a:r>
              <a:rPr lang="el-GR" sz="3600" dirty="0" smtClean="0">
                <a:latin typeface="+mn-lt"/>
              </a:rPr>
              <a:t> Επιγενετική </a:t>
            </a:r>
            <a:r>
              <a:rPr lang="en-US" sz="3600" dirty="0" smtClean="0">
                <a:latin typeface="+mn-lt"/>
              </a:rPr>
              <a:t>versus </a:t>
            </a:r>
            <a:r>
              <a:rPr lang="el-GR" sz="3600" dirty="0" smtClean="0">
                <a:latin typeface="+mn-lt"/>
              </a:rPr>
              <a:t>Ντετερμινιστικού μοντέλου </a:t>
            </a:r>
            <a:endParaRPr lang="el-GR" sz="3600" dirty="0">
              <a:latin typeface="+mn-lt"/>
            </a:endParaRPr>
          </a:p>
        </p:txBody>
      </p:sp>
      <p:sp>
        <p:nvSpPr>
          <p:cNvPr id="3" name="Θέση περιεχομένου 2"/>
          <p:cNvSpPr>
            <a:spLocks noGrp="1"/>
          </p:cNvSpPr>
          <p:nvPr>
            <p:ph idx="1"/>
          </p:nvPr>
        </p:nvSpPr>
        <p:spPr>
          <a:xfrm>
            <a:off x="1236980" y="1871134"/>
            <a:ext cx="9779000" cy="4023360"/>
          </a:xfrm>
        </p:spPr>
        <p:txBody>
          <a:bodyPr>
            <a:normAutofit fontScale="92500" lnSpcReduction="20000"/>
          </a:bodyPr>
          <a:lstStyle/>
          <a:p>
            <a:pPr algn="just"/>
            <a:r>
              <a:rPr lang="el-GR" sz="3000" dirty="0" smtClean="0"/>
              <a:t>Η διδασκαλία της Γενετικής συνεχίζει και σήμερα να ακολουθεί το γραμμικό- ντετερμινιστικό μοντέλο «ο γονότυπος καθορίζει το φαινότυπο»</a:t>
            </a:r>
            <a:r>
              <a:rPr lang="el-GR" sz="3000" dirty="0">
                <a:ea typeface="Calibri" panose="020F0502020204030204" pitchFamily="34" charset="0"/>
              </a:rPr>
              <a:t> </a:t>
            </a:r>
            <a:endParaRPr lang="el-GR" sz="3000" dirty="0" smtClean="0">
              <a:ea typeface="Calibri" panose="020F0502020204030204" pitchFamily="34" charset="0"/>
            </a:endParaRPr>
          </a:p>
          <a:p>
            <a:pPr algn="just"/>
            <a:r>
              <a:rPr lang="el-GR" sz="3000" dirty="0">
                <a:ea typeface="Calibri" panose="020F0502020204030204" pitchFamily="34" charset="0"/>
              </a:rPr>
              <a:t>Ο καρτεσιανός δυϊσμός μεταξύ βιολογίας (σώμα, γονίδια) και κουλτούρας (ψυχολογικά χαρακτηριστικά, νους και ψυχή) παραμένει ακόμα αρκετά </a:t>
            </a:r>
            <a:r>
              <a:rPr lang="el-GR" sz="3000" dirty="0" smtClean="0">
                <a:ea typeface="Calibri" panose="020F0502020204030204" pitchFamily="34" charset="0"/>
              </a:rPr>
              <a:t>ισχυρός, αλλά γνωρίζουμε σήμερα ότι ο </a:t>
            </a:r>
            <a:r>
              <a:rPr lang="el-GR" sz="3000" dirty="0">
                <a:ea typeface="Calibri" panose="020F0502020204030204" pitchFamily="34" charset="0"/>
              </a:rPr>
              <a:t>αναπτυσσόμενος, αλλά και ο ώριμος εγκέφαλος, διαμορφώνονται διαρκώς από το κοινωνικό και πολιτισμικό </a:t>
            </a:r>
            <a:r>
              <a:rPr lang="el-GR" sz="3000" dirty="0" smtClean="0">
                <a:ea typeface="Calibri" panose="020F0502020204030204" pitchFamily="34" charset="0"/>
              </a:rPr>
              <a:t>περιβάλλον. </a:t>
            </a:r>
            <a:r>
              <a:rPr lang="el-GR" sz="3000" dirty="0">
                <a:ea typeface="Calibri" panose="020F0502020204030204" pitchFamily="34" charset="0"/>
              </a:rPr>
              <a:t>Η ενσωμάτωση των αλλαγών, αλλά και η σταθεροποίησή και μακροχρόνια διατήρησή των μεταβολών της συμπεριφοράς, βασίζονται  στη </a:t>
            </a:r>
            <a:r>
              <a:rPr lang="el-GR" sz="3000" b="1" dirty="0">
                <a:ea typeface="Calibri" panose="020F0502020204030204" pitchFamily="34" charset="0"/>
              </a:rPr>
              <a:t>ρύθμιση της έκφρασης των γονιδίων από  επιγενετικούς παράγοντες </a:t>
            </a:r>
            <a:endParaRPr lang="el-GR" sz="3000" b="1" dirty="0" smtClean="0"/>
          </a:p>
          <a:p>
            <a:endParaRPr lang="el-GR" dirty="0"/>
          </a:p>
        </p:txBody>
      </p:sp>
    </p:spTree>
    <p:extLst>
      <p:ext uri="{BB962C8B-B14F-4D97-AF65-F5344CB8AC3E}">
        <p14:creationId xmlns:p14="http://schemas.microsoft.com/office/powerpoint/2010/main" val="42840811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a:bodyPr>
          <a:lstStyle/>
          <a:p>
            <a:r>
              <a:rPr lang="el-GR" sz="3600" dirty="0" smtClean="0">
                <a:latin typeface="+mn-lt"/>
              </a:rPr>
              <a:t>  Ανατροπή του Ντετερμινιστικού μοντέλου</a:t>
            </a:r>
            <a:endParaRPr lang="el-GR" sz="3600" dirty="0">
              <a:latin typeface="+mn-lt"/>
            </a:endParaRPr>
          </a:p>
        </p:txBody>
      </p:sp>
      <p:sp>
        <p:nvSpPr>
          <p:cNvPr id="3" name="Θέση περιεχομένου 2"/>
          <p:cNvSpPr>
            <a:spLocks noGrp="1"/>
          </p:cNvSpPr>
          <p:nvPr>
            <p:ph idx="1"/>
          </p:nvPr>
        </p:nvSpPr>
        <p:spPr>
          <a:xfrm>
            <a:off x="1282890" y="1845734"/>
            <a:ext cx="9744501" cy="4023360"/>
          </a:xfrm>
        </p:spPr>
        <p:txBody>
          <a:bodyPr>
            <a:noAutofit/>
          </a:bodyPr>
          <a:lstStyle/>
          <a:p>
            <a:pPr marL="0" indent="0" algn="just">
              <a:buNone/>
            </a:pPr>
            <a:r>
              <a:rPr lang="el-GR" sz="2800" dirty="0" smtClean="0"/>
              <a:t>Η </a:t>
            </a:r>
            <a:r>
              <a:rPr lang="el-GR" sz="2800" dirty="0"/>
              <a:t>Επιγενετική  προσπαθεί να εντοπίσει τους μοριακούς μηχανισμούς με τους οποίους το περιβάλλον ασκεί πίεση πάνω στα </a:t>
            </a:r>
            <a:r>
              <a:rPr lang="el-GR" sz="2800" dirty="0" smtClean="0"/>
              <a:t>γονίδια            αποτελεί  </a:t>
            </a:r>
            <a:r>
              <a:rPr lang="el-GR" sz="2800" b="1" dirty="0" smtClean="0"/>
              <a:t>συνδετικό κρίκο </a:t>
            </a:r>
            <a:r>
              <a:rPr lang="el-GR" sz="2800" b="1" dirty="0"/>
              <a:t>μεταξύ  DNA  και περιβάλλοντος </a:t>
            </a:r>
          </a:p>
          <a:p>
            <a:pPr algn="just">
              <a:buFont typeface="Wingdings" panose="05000000000000000000" pitchFamily="2" charset="2"/>
              <a:buChar char="§"/>
            </a:pPr>
            <a:endParaRPr lang="en-US" sz="2800" dirty="0" smtClean="0"/>
          </a:p>
          <a:p>
            <a:pPr marL="0" indent="0" algn="just">
              <a:buNone/>
            </a:pPr>
            <a:r>
              <a:rPr lang="el-GR" sz="2800" dirty="0" smtClean="0"/>
              <a:t>Μας </a:t>
            </a:r>
            <a:r>
              <a:rPr lang="el-GR" sz="2800" dirty="0"/>
              <a:t>δίνει την ελπίδα ότι είμαστε κάτι παραπάνω από  αυτό που λένε τα γονίδιά </a:t>
            </a:r>
            <a:r>
              <a:rPr lang="el-GR" sz="2800" dirty="0" smtClean="0"/>
              <a:t>μας και </a:t>
            </a:r>
            <a:r>
              <a:rPr lang="el-GR" sz="2800" dirty="0"/>
              <a:t>μπορούμε να ξεφύγουμε από την γενετική μας «μοίρα»</a:t>
            </a:r>
          </a:p>
        </p:txBody>
      </p:sp>
      <p:sp>
        <p:nvSpPr>
          <p:cNvPr id="7" name="Δεξιό βέλος 6"/>
          <p:cNvSpPr/>
          <p:nvPr/>
        </p:nvSpPr>
        <p:spPr>
          <a:xfrm>
            <a:off x="2593075" y="2852382"/>
            <a:ext cx="45719" cy="457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8" name="Δεξιό βέλος 7"/>
          <p:cNvSpPr/>
          <p:nvPr/>
        </p:nvSpPr>
        <p:spPr>
          <a:xfrm>
            <a:off x="3179929" y="2610066"/>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5334774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1097280" y="286603"/>
            <a:ext cx="10058400" cy="1450757"/>
          </a:xfrm>
        </p:spPr>
        <p:txBody>
          <a:bodyPr>
            <a:normAutofit/>
          </a:bodyPr>
          <a:lstStyle/>
          <a:p>
            <a:r>
              <a:rPr lang="el-GR" sz="3600" dirty="0" smtClean="0">
                <a:solidFill>
                  <a:srgbClr val="FF0000"/>
                </a:solidFill>
                <a:latin typeface="+mn-lt"/>
              </a:rPr>
              <a:t>Επιγενετική</a:t>
            </a:r>
            <a:endParaRPr lang="el-GR" sz="3600" dirty="0">
              <a:solidFill>
                <a:srgbClr val="FF0000"/>
              </a:solidFill>
              <a:latin typeface="+mn-lt"/>
            </a:endParaRPr>
          </a:p>
        </p:txBody>
      </p:sp>
      <p:sp>
        <p:nvSpPr>
          <p:cNvPr id="3" name="Θέση περιεχομένου 2"/>
          <p:cNvSpPr>
            <a:spLocks noGrp="1"/>
          </p:cNvSpPr>
          <p:nvPr>
            <p:ph idx="1"/>
          </p:nvPr>
        </p:nvSpPr>
        <p:spPr/>
        <p:txBody>
          <a:bodyPr>
            <a:normAutofit/>
          </a:bodyPr>
          <a:lstStyle/>
          <a:p>
            <a:pPr>
              <a:buFont typeface="Wingdings" panose="05000000000000000000" pitchFamily="2" charset="2"/>
              <a:buChar char="§"/>
            </a:pPr>
            <a:r>
              <a:rPr lang="el-GR" sz="2800" dirty="0"/>
              <a:t>Μ</a:t>
            </a:r>
            <a:r>
              <a:rPr lang="el-GR" sz="2800" dirty="0" smtClean="0"/>
              <a:t>ελέτη </a:t>
            </a:r>
            <a:r>
              <a:rPr lang="el-GR" sz="2800" dirty="0"/>
              <a:t>των διαδικασιών με τις οποίες από το γονότυπο καταλήγουμε στο </a:t>
            </a:r>
            <a:r>
              <a:rPr lang="el-GR" sz="2800" dirty="0" smtClean="0"/>
              <a:t>φαινότυπο</a:t>
            </a:r>
            <a:endParaRPr lang="el-GR" sz="2800" dirty="0"/>
          </a:p>
          <a:p>
            <a:pPr>
              <a:buFont typeface="Wingdings" panose="05000000000000000000" pitchFamily="2" charset="2"/>
              <a:buChar char="§"/>
            </a:pPr>
            <a:r>
              <a:rPr lang="el-GR" sz="2800" dirty="0" smtClean="0"/>
              <a:t>Κληρονομικότητα </a:t>
            </a:r>
            <a:r>
              <a:rPr lang="el-GR" sz="2800" dirty="0"/>
              <a:t>που δε βασίζεται σε διαφορές στην αλληλουχία του </a:t>
            </a:r>
            <a:r>
              <a:rPr lang="el-GR" sz="2800" dirty="0" smtClean="0"/>
              <a:t>DNA</a:t>
            </a:r>
          </a:p>
          <a:p>
            <a:r>
              <a:rPr lang="el-GR" sz="2800" dirty="0"/>
              <a:t>Ο</a:t>
            </a:r>
            <a:r>
              <a:rPr lang="el-GR" sz="2800" dirty="0" smtClean="0"/>
              <a:t>ι </a:t>
            </a:r>
            <a:r>
              <a:rPr lang="el-GR" sz="2800" dirty="0" err="1"/>
              <a:t>επιγενετικοί</a:t>
            </a:r>
            <a:r>
              <a:rPr lang="el-GR" sz="2800" dirty="0"/>
              <a:t> μηχανισμοί, εκτός από την τροποποίηση του φαινοτύπου ενός ατόμου για την καλύτερη προσαρμογή του στο περιβάλλον, μπορεί να κληρονομηθούν από τους απογόνους του, αποτελώντας έτσι </a:t>
            </a:r>
            <a:r>
              <a:rPr lang="el-GR" sz="2800" dirty="0">
                <a:solidFill>
                  <a:srgbClr val="FF0000"/>
                </a:solidFill>
              </a:rPr>
              <a:t>έναν τύπο κληρονομικότητας που δε βασίζεται στα γονίδια.</a:t>
            </a:r>
          </a:p>
        </p:txBody>
      </p:sp>
    </p:spTree>
    <p:extLst>
      <p:ext uri="{BB962C8B-B14F-4D97-AF65-F5344CB8AC3E}">
        <p14:creationId xmlns:p14="http://schemas.microsoft.com/office/powerpoint/2010/main" val="3619744654"/>
      </p:ext>
    </p:extLst>
  </p:cSld>
  <p:clrMapOvr>
    <a:masterClrMapping/>
  </p:clrMapOvr>
</p:sld>
</file>

<file path=ppt/theme/theme1.xml><?xml version="1.0" encoding="utf-8"?>
<a:theme xmlns:a="http://schemas.openxmlformats.org/drawingml/2006/main" name="Ανασκόπηση">
  <a:themeElements>
    <a:clrScheme name="Ανασκόπηση">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Ανασκόπηση">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Ανασκόπηση">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1_Ανασκόπηση">
  <a:themeElements>
    <a:clrScheme name="Ανασκόπηση">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Ανασκόπηση">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Ανασκόπηση">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3.xml><?xml version="1.0" encoding="utf-8"?>
<a:theme xmlns:a="http://schemas.openxmlformats.org/drawingml/2006/main" name="2_Ανασκόπηση">
  <a:themeElements>
    <a:clrScheme name="Ανασκόπηση">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Ανασκόπηση">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Ανασκόπηση">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4.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1205</TotalTime>
  <Words>2337</Words>
  <Application>Microsoft Office PowerPoint</Application>
  <PresentationFormat>Ευρεία οθόνη</PresentationFormat>
  <Paragraphs>178</Paragraphs>
  <Slides>54</Slides>
  <Notes>3</Notes>
  <HiddenSlides>0</HiddenSlides>
  <MMClips>0</MMClips>
  <ScaleCrop>false</ScaleCrop>
  <HeadingPairs>
    <vt:vector size="6" baseType="variant">
      <vt:variant>
        <vt:lpstr>Γραμματοσειρές που χρησιμοποιούνται</vt:lpstr>
      </vt:variant>
      <vt:variant>
        <vt:i4>8</vt:i4>
      </vt:variant>
      <vt:variant>
        <vt:lpstr>Θέμα</vt:lpstr>
      </vt:variant>
      <vt:variant>
        <vt:i4>3</vt:i4>
      </vt:variant>
      <vt:variant>
        <vt:lpstr>Τίτλοι διαφανειών</vt:lpstr>
      </vt:variant>
      <vt:variant>
        <vt:i4>54</vt:i4>
      </vt:variant>
    </vt:vector>
  </HeadingPairs>
  <TitlesOfParts>
    <vt:vector size="65" baseType="lpstr">
      <vt:lpstr>Arial Unicode MS</vt:lpstr>
      <vt:lpstr>Angsana New</vt:lpstr>
      <vt:lpstr>Arial</vt:lpstr>
      <vt:lpstr>Calibri</vt:lpstr>
      <vt:lpstr>Calibri Light</vt:lpstr>
      <vt:lpstr>Times New Roman</vt:lpstr>
      <vt:lpstr>Trebuchet MS</vt:lpstr>
      <vt:lpstr>Wingdings</vt:lpstr>
      <vt:lpstr>Ανασκόπηση</vt:lpstr>
      <vt:lpstr>1_Ανασκόπηση</vt:lpstr>
      <vt:lpstr>2_Ανασκόπηση</vt:lpstr>
      <vt:lpstr>Επιγενετική</vt:lpstr>
      <vt:lpstr>Ίδιος γονότυπος- διαφορετικοί φαινότυποι!</vt:lpstr>
      <vt:lpstr>Στην αρχή του 21ου αιώνα, ο άνθρωπος μπόρεσε να διαβάσει την πλήρη αλληλουχία των γονιδίων του </vt:lpstr>
      <vt:lpstr>Παρουσίαση του PowerPoint</vt:lpstr>
      <vt:lpstr>Η δομή του DNA, διπλή έλικα αποτελούμενη από δυο συμπληρωματικές αλυσίδες, εξασφαλίζει την εξαιρετική ακρίβεια και πιστότητα με την οποία η γενετική πληροφορία μεταβιβάζεται στα θυγατρικά κύτταρα. </vt:lpstr>
      <vt:lpstr>«Η φύση ή η ανατροφή;»</vt:lpstr>
      <vt:lpstr> Επιγενετική versus Ντετερμινιστικού μοντέλου </vt:lpstr>
      <vt:lpstr>  Ανατροπή του Ντετερμινιστικού μοντέλου</vt:lpstr>
      <vt:lpstr>Επιγενετική</vt:lpstr>
      <vt:lpstr>Επιγενετική ρύθμιση</vt:lpstr>
      <vt:lpstr>Epigenetics: the death of the genetic theory of disease transmission?</vt:lpstr>
      <vt:lpstr>Παράδειγμα: Επιλεκτική έκφραση γονιδίων</vt:lpstr>
      <vt:lpstr>Εμβρυογένεση</vt:lpstr>
      <vt:lpstr>Από έναν συγκεκριμένο και σταθερό γονότυπο προκύπτει μια μεγάλη ποικιλία φαινοτύπων </vt:lpstr>
      <vt:lpstr>Ποσοτική ή ποιοτική αλλαγή στην παραγωγή πρωτεϊνών από το κύτταρο μπορεί να επέλθει από:</vt:lpstr>
      <vt:lpstr>Επιγενετικοί μηχανισμοί: το σύνολό τους  αποτελεί το επιγονιδίωμα</vt:lpstr>
      <vt:lpstr>Η σύνδεση του υποκινητή του γονιδίου με παράγοντες που ευοδώνουν τη μεταγραφή  (ΠΜ) έχει σαν αποτέλεσμα την έκφραση του γονιδίου και την παραγωγή πρωτεΐνης. Αν μεθυλιωθεί ο υποκινητής, οι ΠΜ δε μπορούν να συνδεθούν με αποτέλεσμα καταστολή του γονιδίου</vt:lpstr>
      <vt:lpstr>Παρουσίαση του PowerPoint</vt:lpstr>
      <vt:lpstr>Παρουσίαση του PowerPoint</vt:lpstr>
      <vt:lpstr>Στον πυρήνα του κυτάρου………… Hardware: γονιδίωμα, software: επιγονιδίωμα</vt:lpstr>
      <vt:lpstr>Παρουσίαση του PowerPoint</vt:lpstr>
      <vt:lpstr>Οι επιγενετικοί παράγοντες υπεισέρχονται στην:</vt:lpstr>
      <vt:lpstr>Χρωμόσωμα Χ, το «μυστηριώδες» χρωμόσωμα</vt:lpstr>
      <vt:lpstr>Παράδειγμα επιγενετικής καταστολής: αδρανοποίηση του ενός Χ</vt:lpstr>
      <vt:lpstr>Ο θηλυκός οργανισμός αποτελεί ένα μωσαϊκό</vt:lpstr>
      <vt:lpstr>Σωμάτιο του Barr (φυλετική χρωματίνη)-  μόνο στις γυναίκες</vt:lpstr>
      <vt:lpstr>                       Φυλοσύνδετα νοσήματα </vt:lpstr>
      <vt:lpstr>Επίδραση του ενδομήτριου και  εξωμήτριου περιβάλλοντος στην ανάπτυξη του παιδιού</vt:lpstr>
      <vt:lpstr>Εμβρυογένεση</vt:lpstr>
      <vt:lpstr>Παραδείγματα επιγενετικής ρύθμισης κατά την εμβρυική και νεογνική περίοδο  </vt:lpstr>
      <vt:lpstr>Α. Κοινωνικοοικονομικές συνθήκες : διατροφή εγκύου και θηλάζουσας, χρόνιο στρες-&gt; τροποποίηση επιγονιδιώματος</vt:lpstr>
      <vt:lpstr>Παρουσίαση του PowerPoint</vt:lpstr>
      <vt:lpstr>Β. Συγγενείς λοιμώξεις, π.χ. CMV</vt:lpstr>
      <vt:lpstr>Γ. Προωρότητα</vt:lpstr>
      <vt:lpstr>Επιπτώσεις……</vt:lpstr>
      <vt:lpstr>Παρουσίαση του PowerPoint</vt:lpstr>
      <vt:lpstr>Η ανάπτυξη του εγκεφάλου-προσαρμογές στα «γεγονότα της ζωής»</vt:lpstr>
      <vt:lpstr>Εγκεφαλική ανάπτυξη στην προγεννητική περίοδο</vt:lpstr>
      <vt:lpstr>Κοινωνική αλληλεπίδραση- άξονας υποθάλαμου- υπόφυσης- επινεφριδίων</vt:lpstr>
      <vt:lpstr>Παρουσίαση του PowerPoint</vt:lpstr>
      <vt:lpstr>Παρουσίαση του PowerPoint</vt:lpstr>
      <vt:lpstr>Συσχέτιση με αυτισμό</vt:lpstr>
      <vt:lpstr>Επιγενετική πρόκληση νοσηρότητας στην ενήλικη ζωή </vt:lpstr>
      <vt:lpstr>Διατροφή στη μεταγεννητική περίοδο και μεταβολικό σύνδρομο</vt:lpstr>
      <vt:lpstr>Παρουσίαση του PowerPoint</vt:lpstr>
      <vt:lpstr>Περιοχή 15q11-13</vt:lpstr>
      <vt:lpstr>Παρουσίαση του PowerPoint</vt:lpstr>
      <vt:lpstr>Παρουσίαση του PowerPoint</vt:lpstr>
      <vt:lpstr>Σύνδρομο Angelman</vt:lpstr>
      <vt:lpstr>Παρουσίαση του PowerPoint</vt:lpstr>
      <vt:lpstr>Σύνδρομο Prader- Willy </vt:lpstr>
      <vt:lpstr>Συμπερασματικά……..</vt:lpstr>
      <vt:lpstr>Επιγενετική και εξέλιξη-Δαρβίνος versus Λαμάρκ</vt:lpstr>
      <vt:lpstr>         Γενετική…….             Επιγενετική…….</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28ο Συνέδριο Κοινωνικής Παιδιατρικής</dc:title>
  <dc:creator>user</dc:creator>
  <cp:lastModifiedBy>user</cp:lastModifiedBy>
  <cp:revision>141</cp:revision>
  <dcterms:created xsi:type="dcterms:W3CDTF">2016-10-03T04:31:09Z</dcterms:created>
  <dcterms:modified xsi:type="dcterms:W3CDTF">2018-12-29T09:53:57Z</dcterms:modified>
</cp:coreProperties>
</file>