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60CF0-C9F1-4504-A1C1-A7C0ADF77DD0}"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37067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60CF0-C9F1-4504-A1C1-A7C0ADF77DD0}"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182836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60CF0-C9F1-4504-A1C1-A7C0ADF77DD0}"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905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60CF0-C9F1-4504-A1C1-A7C0ADF77DD0}"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85126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60CF0-C9F1-4504-A1C1-A7C0ADF77DD0}"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286006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60CF0-C9F1-4504-A1C1-A7C0ADF77DD0}"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188940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60CF0-C9F1-4504-A1C1-A7C0ADF77DD0}" type="datetimeFigureOut">
              <a:rPr lang="en-US" smtClean="0"/>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422176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60CF0-C9F1-4504-A1C1-A7C0ADF77DD0}" type="datetimeFigureOut">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253650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60CF0-C9F1-4504-A1C1-A7C0ADF77DD0}" type="datetimeFigureOut">
              <a:rPr lang="en-US" smtClean="0"/>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256680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0CF0-C9F1-4504-A1C1-A7C0ADF77DD0}"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243841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0CF0-C9F1-4504-A1C1-A7C0ADF77DD0}"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628C3-ACA6-4F23-8F1C-A11B339AC086}" type="slidenum">
              <a:rPr lang="en-US" smtClean="0"/>
              <a:t>‹#›</a:t>
            </a:fld>
            <a:endParaRPr lang="en-US"/>
          </a:p>
        </p:txBody>
      </p:sp>
    </p:spTree>
    <p:extLst>
      <p:ext uri="{BB962C8B-B14F-4D97-AF65-F5344CB8AC3E}">
        <p14:creationId xmlns:p14="http://schemas.microsoft.com/office/powerpoint/2010/main" val="340177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60CF0-C9F1-4504-A1C1-A7C0ADF77DD0}" type="datetimeFigureOut">
              <a:rPr lang="en-US" smtClean="0"/>
              <a:t>3/18/2015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628C3-ACA6-4F23-8F1C-A11B339AC086}" type="slidenum">
              <a:rPr lang="en-US" smtClean="0"/>
              <a:t>‹#›</a:t>
            </a:fld>
            <a:endParaRPr lang="en-US"/>
          </a:p>
        </p:txBody>
      </p:sp>
    </p:spTree>
    <p:extLst>
      <p:ext uri="{BB962C8B-B14F-4D97-AF65-F5344CB8AC3E}">
        <p14:creationId xmlns:p14="http://schemas.microsoft.com/office/powerpoint/2010/main" val="92388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b="1" dirty="0" smtClean="0">
                <a:latin typeface="+mn-lt"/>
              </a:rPr>
              <a:t>ΑΚΕΡΑΙΟΣ ΠΡΟΓΡΑΜΜΑΤΙΣΜΟΣ </a:t>
            </a:r>
            <a:r>
              <a:rPr lang="en-US" sz="4400" dirty="0" smtClean="0">
                <a:latin typeface="+mn-lt"/>
              </a:rPr>
              <a:t/>
            </a:r>
            <a:br>
              <a:rPr lang="en-US" sz="4400" dirty="0" smtClean="0">
                <a:latin typeface="+mn-lt"/>
              </a:rPr>
            </a:br>
            <a:r>
              <a:rPr lang="el-GR" sz="4400" b="1" dirty="0" smtClean="0">
                <a:latin typeface="+mn-lt"/>
              </a:rPr>
              <a:t>&amp; </a:t>
            </a:r>
            <a:r>
              <a:rPr lang="en-US" sz="4400" dirty="0" smtClean="0">
                <a:latin typeface="+mn-lt"/>
              </a:rPr>
              <a:t/>
            </a:r>
            <a:br>
              <a:rPr lang="en-US" sz="4400" dirty="0" smtClean="0">
                <a:latin typeface="+mn-lt"/>
              </a:rPr>
            </a:br>
            <a:r>
              <a:rPr lang="el-GR" sz="4400" b="1" dirty="0" smtClean="0">
                <a:latin typeface="+mn-lt"/>
              </a:rPr>
              <a:t>ΣΥΝΔΥΑΣΤΙΚΗ ΒΕΛΤΙΣΤΟΠΟΙΗΣΗ</a:t>
            </a:r>
            <a:endParaRPr lang="en-US" sz="4400" dirty="0">
              <a:latin typeface="+mn-lt"/>
            </a:endParaRPr>
          </a:p>
        </p:txBody>
      </p:sp>
      <p:sp>
        <p:nvSpPr>
          <p:cNvPr id="3" name="Subtitle 2"/>
          <p:cNvSpPr>
            <a:spLocks noGrp="1"/>
          </p:cNvSpPr>
          <p:nvPr>
            <p:ph type="subTitle" idx="1"/>
          </p:nvPr>
        </p:nvSpPr>
        <p:spPr/>
        <p:txBody>
          <a:bodyPr>
            <a:normAutofit lnSpcReduction="10000"/>
          </a:bodyPr>
          <a:lstStyle/>
          <a:p>
            <a:r>
              <a:rPr lang="el-GR" b="1" dirty="0" smtClean="0"/>
              <a:t>Ενότητα </a:t>
            </a:r>
            <a:r>
              <a:rPr lang="en-US" b="1" dirty="0" smtClean="0"/>
              <a:t>3</a:t>
            </a:r>
            <a:r>
              <a:rPr lang="el-GR" b="1" dirty="0" smtClean="0"/>
              <a:t>:</a:t>
            </a:r>
            <a:r>
              <a:rPr lang="en-US" dirty="0" smtClean="0"/>
              <a:t> </a:t>
            </a:r>
            <a:r>
              <a:rPr lang="el-GR" dirty="0"/>
              <a:t>Μορφοποίηση Προβλημάτων Ακέραιου Προγραμματισμού</a:t>
            </a:r>
            <a:endParaRPr lang="en-US" dirty="0"/>
          </a:p>
          <a:p>
            <a:endParaRPr lang="en-US" dirty="0" smtClean="0"/>
          </a:p>
          <a:p>
            <a:r>
              <a:rPr lang="el-GR" dirty="0" smtClean="0"/>
              <a:t>Γεώργιος Κ.Δ. Σαχαρίδης</a:t>
            </a:r>
          </a:p>
          <a:p>
            <a:r>
              <a:rPr lang="el-GR" dirty="0" smtClean="0"/>
              <a:t>Τμήμα Μηχανολόγων Μηχανικών</a:t>
            </a:r>
          </a:p>
          <a:p>
            <a:endParaRPr lang="en-US" dirty="0"/>
          </a:p>
        </p:txBody>
      </p:sp>
      <p:grpSp>
        <p:nvGrpSpPr>
          <p:cNvPr id="4" name="Group 3" descr="Λογότυπο του Πανεπιστημίου Θεσσαλίας και του προγράμματος &quot;Ανοικτά Ακαδημαϊκά Μαθήματα&quot;"/>
          <p:cNvGrpSpPr/>
          <p:nvPr/>
        </p:nvGrpSpPr>
        <p:grpSpPr>
          <a:xfrm>
            <a:off x="541784" y="468279"/>
            <a:ext cx="7990656" cy="1303321"/>
            <a:chOff x="467544" y="468279"/>
            <a:chExt cx="7990656" cy="1303321"/>
          </a:xfrm>
        </p:grpSpPr>
        <p:grpSp>
          <p:nvGrpSpPr>
            <p:cNvPr id="5" name="Group 4"/>
            <p:cNvGrpSpPr/>
            <p:nvPr/>
          </p:nvGrpSpPr>
          <p:grpSpPr>
            <a:xfrm>
              <a:off x="467544" y="520290"/>
              <a:ext cx="3960440" cy="1224136"/>
              <a:chOff x="395536" y="520290"/>
              <a:chExt cx="3960440" cy="1224136"/>
            </a:xfrm>
          </p:grpSpPr>
          <p:sp>
            <p:nvSpPr>
              <p:cNvPr id="7" name="TextBox 6"/>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pic>
            <p:nvPicPr>
              <p:cNvPr id="8" name="Picture 8" descr="Λογότυπο Πανεπιστημίου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Λογότυποι του πρόγραμματος &quot;Ανοικτά Ακαδημαϊκά Μαθήματα&quot;"/>
            <p:cNvPicPr>
              <a:picLocks noChangeAspect="1"/>
            </p:cNvPicPr>
            <p:nvPr/>
          </p:nvPicPr>
          <p:blipFill>
            <a:blip r:embed="rId3"/>
            <a:stretch>
              <a:fillRect/>
            </a:stretch>
          </p:blipFill>
          <p:spPr>
            <a:xfrm>
              <a:off x="6489226" y="468279"/>
              <a:ext cx="1968974" cy="1303321"/>
            </a:xfrm>
            <a:prstGeom prst="rect">
              <a:avLst/>
            </a:prstGeom>
          </p:spPr>
        </p:pic>
      </p:grpSp>
      <p:pic>
        <p:nvPicPr>
          <p:cNvPr id="9" name="Picture 2" descr="Λογότυπο Άδειας Χρήσης Creative Commons - Μη Εμπορική Χρήση - Παρόμοια Διανομ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758" y="5827611"/>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591138" y="5591694"/>
            <a:ext cx="4310289" cy="1025873"/>
          </a:xfrm>
          <a:prstGeom prst="rect">
            <a:avLst/>
          </a:prstGeom>
          <a:noFill/>
          <a:ln w="12700">
            <a:solidFill>
              <a:schemeClr val="accent1"/>
            </a:solidFill>
          </a:ln>
        </p:spPr>
      </p:pic>
    </p:spTree>
    <p:extLst>
      <p:ext uri="{BB962C8B-B14F-4D97-AF65-F5344CB8AC3E}">
        <p14:creationId xmlns:p14="http://schemas.microsoft.com/office/powerpoint/2010/main" val="71151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005"/>
            <a:ext cx="10515600" cy="1058430"/>
          </a:xfrm>
        </p:spPr>
        <p:txBody>
          <a:bodyPr/>
          <a:lstStyle/>
          <a:p>
            <a:r>
              <a:rPr lang="el-GR" b="1" dirty="0">
                <a:latin typeface="+mn-lt"/>
              </a:rPr>
              <a:t>Ευρετικοί αλγόριθμοι</a:t>
            </a:r>
            <a:endParaRPr lang="en-US" b="1" dirty="0">
              <a:latin typeface="+mn-lt"/>
            </a:endParaRPr>
          </a:p>
        </p:txBody>
      </p:sp>
      <p:sp>
        <p:nvSpPr>
          <p:cNvPr id="3" name="Content Placeholder 2"/>
          <p:cNvSpPr>
            <a:spLocks noGrp="1"/>
          </p:cNvSpPr>
          <p:nvPr>
            <p:ph idx="1"/>
          </p:nvPr>
        </p:nvSpPr>
        <p:spPr>
          <a:xfrm>
            <a:off x="838200" y="1129435"/>
            <a:ext cx="10515600" cy="4351338"/>
          </a:xfrm>
        </p:spPr>
        <p:txBody>
          <a:bodyPr>
            <a:noAutofit/>
          </a:bodyPr>
          <a:lstStyle/>
          <a:p>
            <a:r>
              <a:rPr lang="el-GR" sz="3200" dirty="0"/>
              <a:t>Λόγω της μεγάλης δυσκολίας που εμφανίζουν τα προβλήματα ακέραιου προγραμματισμού, είναι συνήθης η ανάπτυξη ευρετικών αλγορίθμων (heuristic algorithms) για την επίλυσή τους. Οι αλγόριθμοι αυτοί έχουν το μειονέκτημα ότι δεν βρίσκουν απαραίτητα την ολικά βέλτιστη λύση του προβλήματος αλλά μία «καλή» λύση και το πλεονέκτημα ότι απαιτούν πολύ λιγότερο υπολογιστικό χρόνο από ό,τι οι αντίστοιχοι αναλυτικοί αλγόριθμοι που βρίσκουν την ολικά βέλτιστη λύση. Σε γενικές γραμμές, η αποτελεσματικότητα ενός ευρετικού αλγόριθμου εξαρτάται από την ποιότητα των λύσεων που δίνει (από το πόσο κοντά στη βέλτιστη λύση είναι αυτές) και από το χρόνο που απαιτείται για την εκτέλεσή του. </a:t>
            </a:r>
            <a:endParaRPr lang="en-US" sz="3200" dirty="0"/>
          </a:p>
          <a:p>
            <a:endParaRPr lang="en-US" sz="3200" dirty="0"/>
          </a:p>
        </p:txBody>
      </p:sp>
    </p:spTree>
    <p:extLst>
      <p:ext uri="{BB962C8B-B14F-4D97-AF65-F5344CB8AC3E}">
        <p14:creationId xmlns:p14="http://schemas.microsoft.com/office/powerpoint/2010/main" val="2924179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Ολικός ακέραιος γραμμικός προγραμματισμός</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a:t>Η μόνη διαφορά μεταξύ των προβλημάτων ακέραιου γραμμικού προγραμματισμού με αυτά του απλού γραμμικού προγραμματισμού έγκειται στο ότι μερικές από τις μεταβλητές απαιτείται να είναι ακέραιες. Αν όλες οι μεταβλητές πρέπει να είναι ακέραιες τότε μιλάμε για πρόβλημα ολικού ακέραιου γραμμικού προγραμματισμού (</a:t>
            </a:r>
            <a:r>
              <a:rPr lang="en-US" sz="3200" dirty="0"/>
              <a:t>pure integer linear program</a:t>
            </a:r>
            <a:r>
              <a:rPr lang="el-GR" sz="3200" dirty="0"/>
              <a:t>).</a:t>
            </a:r>
          </a:p>
          <a:p>
            <a:endParaRPr lang="en-US" sz="3200" dirty="0"/>
          </a:p>
        </p:txBody>
      </p:sp>
    </p:spTree>
    <p:extLst>
      <p:ext uri="{BB962C8B-B14F-4D97-AF65-F5344CB8AC3E}">
        <p14:creationId xmlns:p14="http://schemas.microsoft.com/office/powerpoint/2010/main" val="331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Ολικός ακέραιος γραμμικός προγραμματισμός</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a:t>Έστω ένα πρόβλημα ολικού ακέραιου γραμμικού προγραμματισμού:</a:t>
            </a:r>
          </a:p>
          <a:p>
            <a:endParaRPr lang="en-US" sz="3200" dirty="0"/>
          </a:p>
        </p:txBody>
      </p:sp>
      <mc:AlternateContent xmlns:mc="http://schemas.openxmlformats.org/markup-compatibility/2006">
        <mc:Choice xmlns:a14="http://schemas.microsoft.com/office/drawing/2010/main" Requires="a14">
          <p:sp>
            <p:nvSpPr>
              <p:cNvPr id="4" name="Ορθογώνιο 4"/>
              <p:cNvSpPr/>
              <p:nvPr/>
            </p:nvSpPr>
            <p:spPr>
              <a:xfrm>
                <a:off x="3809999" y="3207328"/>
                <a:ext cx="6030191" cy="2802114"/>
              </a:xfrm>
              <a:prstGeom prst="rect">
                <a:avLst/>
              </a:prstGeom>
            </p:spPr>
            <p:txBody>
              <a:bodyPr wrap="square">
                <a:spAutoFit/>
              </a:bodyPr>
              <a:lstStyle/>
              <a:p>
                <a:r>
                  <a:rPr lang="el-GR" sz="3200" dirty="0" smtClean="0"/>
                  <a:t>Max</a:t>
                </a:r>
                <a:r>
                  <a:rPr lang="el-GR" sz="3200" dirty="0"/>
                  <a:t>  </a:t>
                </a:r>
                <a:r>
                  <a:rPr lang="en-US" sz="3200" i="1" dirty="0" smtClean="0"/>
                  <a:t>Z=</a:t>
                </a:r>
                <a:r>
                  <a:rPr lang="el-GR" sz="3200" i="1" dirty="0" smtClean="0"/>
                  <a:t>2x</a:t>
                </a:r>
                <a:r>
                  <a:rPr lang="el-GR" sz="3200" i="1" baseline="-25000" dirty="0" smtClean="0"/>
                  <a:t>1</a:t>
                </a:r>
                <a:r>
                  <a:rPr lang="el-GR" sz="3200" i="1" dirty="0" smtClean="0"/>
                  <a:t> </a:t>
                </a:r>
                <a:r>
                  <a:rPr lang="el-GR" sz="3200" i="1" dirty="0"/>
                  <a:t>+ 3x</a:t>
                </a:r>
                <a:r>
                  <a:rPr lang="el-GR" sz="3200" i="1" baseline="-25000" dirty="0"/>
                  <a:t>2</a:t>
                </a:r>
              </a:p>
              <a:p>
                <a:r>
                  <a:rPr lang="el-GR" sz="3200" dirty="0" err="1"/>
                  <a:t>s.t</a:t>
                </a:r>
                <a:r>
                  <a:rPr lang="el-GR" sz="3200" dirty="0"/>
                  <a:t>.  </a:t>
                </a:r>
                <a:r>
                  <a:rPr lang="el-GR" sz="3200" i="1" dirty="0"/>
                  <a:t>3x</a:t>
                </a:r>
                <a:r>
                  <a:rPr lang="el-GR" sz="3200" i="1" baseline="-25000" dirty="0"/>
                  <a:t>1</a:t>
                </a:r>
                <a:r>
                  <a:rPr lang="el-GR" sz="3200" i="1" dirty="0"/>
                  <a:t> + 3x</a:t>
                </a:r>
                <a:r>
                  <a:rPr lang="el-GR" sz="3200" i="1" baseline="-25000" dirty="0"/>
                  <a:t>2</a:t>
                </a:r>
                <a:r>
                  <a:rPr lang="el-GR" sz="3200" i="1" dirty="0"/>
                  <a:t> </a:t>
                </a:r>
                <a:r>
                  <a:rPr lang="el-GR" sz="3200" i="1" dirty="0" smtClean="0"/>
                  <a:t>≤ </a:t>
                </a:r>
                <a:r>
                  <a:rPr lang="el-GR" sz="3200" i="1" dirty="0"/>
                  <a:t>12</a:t>
                </a:r>
              </a:p>
              <a:p>
                <a14:m>
                  <m:oMath xmlns:m="http://schemas.openxmlformats.org/officeDocument/2006/math">
                    <m:r>
                      <a:rPr lang="en-US" sz="3200" b="0" i="1" dirty="0" smtClean="0">
                        <a:latin typeface="Cambria Math" panose="02040503050406030204" pitchFamily="18" charset="0"/>
                      </a:rPr>
                      <m:t>        </m:t>
                    </m:r>
                    <m:f>
                      <m:fPr>
                        <m:ctrlPr>
                          <a:rPr lang="el-GR" sz="3200" i="1" dirty="0" smtClean="0">
                            <a:latin typeface="Cambria Math" panose="02040503050406030204" pitchFamily="18" charset="0"/>
                          </a:rPr>
                        </m:ctrlPr>
                      </m:fPr>
                      <m:num>
                        <m:r>
                          <a:rPr lang="el-GR" sz="3200" i="1" dirty="0">
                            <a:latin typeface="Cambria Math" panose="02040503050406030204" pitchFamily="18" charset="0"/>
                          </a:rPr>
                          <m:t>2</m:t>
                        </m:r>
                      </m:num>
                      <m:den>
                        <m:r>
                          <a:rPr lang="el-GR" sz="3200" i="1" dirty="0">
                            <a:latin typeface="Cambria Math" panose="02040503050406030204" pitchFamily="18" charset="0"/>
                          </a:rPr>
                          <m:t>3</m:t>
                        </m:r>
                      </m:den>
                    </m:f>
                  </m:oMath>
                </a14:m>
                <a:r>
                  <a:rPr lang="el-GR" sz="3200" i="1" dirty="0" smtClean="0"/>
                  <a:t>x</a:t>
                </a:r>
                <a:r>
                  <a:rPr lang="el-GR" sz="3200" i="1" baseline="-25000" dirty="0" smtClean="0"/>
                  <a:t>1</a:t>
                </a:r>
                <a:r>
                  <a:rPr lang="el-GR" sz="3200" i="1" dirty="0" smtClean="0"/>
                  <a:t> </a:t>
                </a:r>
                <a:r>
                  <a:rPr lang="el-GR" sz="3200" i="1" dirty="0"/>
                  <a:t>+ x</a:t>
                </a:r>
                <a:r>
                  <a:rPr lang="el-GR" sz="3200" i="1" baseline="-25000" dirty="0"/>
                  <a:t>2</a:t>
                </a:r>
                <a:r>
                  <a:rPr lang="el-GR" sz="3200" i="1" dirty="0"/>
                  <a:t> </a:t>
                </a:r>
                <a:r>
                  <a:rPr lang="el-GR" sz="3200" i="1" dirty="0" smtClean="0"/>
                  <a:t>≤ </a:t>
                </a:r>
                <a:r>
                  <a:rPr lang="el-GR" sz="3200" i="1" dirty="0"/>
                  <a:t>4</a:t>
                </a:r>
              </a:p>
              <a:p>
                <a:r>
                  <a:rPr lang="en-US" sz="3200" i="1" dirty="0" smtClean="0"/>
                  <a:t>         </a:t>
                </a:r>
                <a:r>
                  <a:rPr lang="el-GR" sz="3200" i="1" dirty="0" smtClean="0"/>
                  <a:t>x</a:t>
                </a:r>
                <a:r>
                  <a:rPr lang="el-GR" sz="3200" i="1" baseline="-25000" dirty="0" smtClean="0"/>
                  <a:t>1</a:t>
                </a:r>
                <a:r>
                  <a:rPr lang="el-GR" sz="3200" i="1" dirty="0" smtClean="0"/>
                  <a:t> </a:t>
                </a:r>
                <a:r>
                  <a:rPr lang="el-GR" sz="3200" i="1" dirty="0"/>
                  <a:t>+ 2x</a:t>
                </a:r>
                <a:r>
                  <a:rPr lang="el-GR" sz="3200" i="1" baseline="-25000" dirty="0"/>
                  <a:t>2</a:t>
                </a:r>
                <a:r>
                  <a:rPr lang="el-GR" sz="3200" i="1" dirty="0"/>
                  <a:t> </a:t>
                </a:r>
                <a:r>
                  <a:rPr lang="el-GR" sz="3200" i="1" dirty="0" smtClean="0"/>
                  <a:t>≤ </a:t>
                </a:r>
                <a:r>
                  <a:rPr lang="el-GR" sz="3200" i="1" dirty="0"/>
                  <a:t>6</a:t>
                </a:r>
              </a:p>
              <a:p>
                <a:r>
                  <a:rPr lang="en-US" sz="3200" i="1" dirty="0" smtClean="0"/>
                  <a:t>        </a:t>
                </a:r>
                <a:r>
                  <a:rPr lang="el-GR" sz="3200" i="1" dirty="0" smtClean="0"/>
                  <a:t>x</a:t>
                </a:r>
                <a:r>
                  <a:rPr lang="el-GR" sz="3200" i="1" baseline="-25000" dirty="0" smtClean="0"/>
                  <a:t>1</a:t>
                </a:r>
                <a:r>
                  <a:rPr lang="el-GR" sz="3200" i="1" dirty="0"/>
                  <a:t>, x</a:t>
                </a:r>
                <a:r>
                  <a:rPr lang="el-GR" sz="3200" i="1" baseline="-25000" dirty="0"/>
                  <a:t>2</a:t>
                </a:r>
                <a:r>
                  <a:rPr lang="el-GR" sz="3200" i="1" dirty="0"/>
                  <a:t>  </a:t>
                </a:r>
                <a:r>
                  <a:rPr lang="el-GR" sz="3200" i="1" dirty="0" smtClean="0"/>
                  <a:t>≥ </a:t>
                </a:r>
                <a:r>
                  <a:rPr lang="el-GR" sz="3200" i="1" dirty="0"/>
                  <a:t>0 </a:t>
                </a:r>
                <a:r>
                  <a:rPr lang="el-GR" sz="3200" dirty="0"/>
                  <a:t>και ακέραιοι</a:t>
                </a:r>
              </a:p>
            </p:txBody>
          </p:sp>
        </mc:Choice>
        <mc:Fallback>
          <p:sp>
            <p:nvSpPr>
              <p:cNvPr id="4" name="Ορθογώνιο 4"/>
              <p:cNvSpPr>
                <a:spLocks noRot="1" noChangeAspect="1" noMove="1" noResize="1" noEditPoints="1" noAdjustHandles="1" noChangeArrowheads="1" noChangeShapeType="1" noTextEdit="1"/>
              </p:cNvSpPr>
              <p:nvPr/>
            </p:nvSpPr>
            <p:spPr>
              <a:xfrm>
                <a:off x="3809999" y="3207328"/>
                <a:ext cx="6030191" cy="2802114"/>
              </a:xfrm>
              <a:prstGeom prst="rect">
                <a:avLst/>
              </a:prstGeom>
              <a:blipFill rotWithShape="0">
                <a:blip r:embed="rId2"/>
                <a:stretch>
                  <a:fillRect l="-2528" t="-2826" b="-4783"/>
                </a:stretch>
              </a:blipFill>
            </p:spPr>
            <p:txBody>
              <a:bodyPr/>
              <a:lstStyle/>
              <a:p>
                <a:r>
                  <a:rPr lang="en-US">
                    <a:noFill/>
                  </a:rPr>
                  <a:t> </a:t>
                </a:r>
              </a:p>
            </p:txBody>
          </p:sp>
        </mc:Fallback>
      </mc:AlternateContent>
    </p:spTree>
    <p:extLst>
      <p:ext uri="{BB962C8B-B14F-4D97-AF65-F5344CB8AC3E}">
        <p14:creationId xmlns:p14="http://schemas.microsoft.com/office/powerpoint/2010/main" val="168959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Ολικός ακέραιος γραμμικός προγραμματισμός</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a:t>Το πρόβλημα του γραμμικού προγραμματισμού που προκύπτει από την αφαίρεση της απαίτησης ότι οι μεταβλητές πρέπει να είναι ακέραιες δηλώνεται ως "γραμμική χαλάρωση" (</a:t>
            </a:r>
            <a:r>
              <a:rPr lang="en-US" sz="3200" dirty="0"/>
              <a:t>linear relaxation</a:t>
            </a:r>
            <a:r>
              <a:rPr lang="el-GR" sz="3200" dirty="0"/>
              <a:t>) του ακέραιου γραμμικού προβλήματος.</a:t>
            </a:r>
            <a:endParaRPr lang="en-US" sz="3200" dirty="0"/>
          </a:p>
          <a:p>
            <a:endParaRPr lang="en-US" sz="3200" dirty="0"/>
          </a:p>
        </p:txBody>
      </p:sp>
    </p:spTree>
    <p:extLst>
      <p:ext uri="{BB962C8B-B14F-4D97-AF65-F5344CB8AC3E}">
        <p14:creationId xmlns:p14="http://schemas.microsoft.com/office/powerpoint/2010/main" val="85590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652"/>
            <a:ext cx="10515600" cy="1325563"/>
          </a:xfrm>
        </p:spPr>
        <p:txBody>
          <a:bodyPr/>
          <a:lstStyle/>
          <a:p>
            <a:r>
              <a:rPr lang="el-GR" b="1" dirty="0">
                <a:latin typeface="+mn-lt"/>
              </a:rPr>
              <a:t>Μεικτό ακέραιο πρόβλημα </a:t>
            </a:r>
            <a:endParaRPr lang="en-US" b="1" dirty="0">
              <a:latin typeface="+mn-lt"/>
            </a:endParaRPr>
          </a:p>
        </p:txBody>
      </p:sp>
      <p:sp>
        <p:nvSpPr>
          <p:cNvPr id="3" name="Content Placeholder 2"/>
          <p:cNvSpPr>
            <a:spLocks noGrp="1"/>
          </p:cNvSpPr>
          <p:nvPr>
            <p:ph idx="1"/>
          </p:nvPr>
        </p:nvSpPr>
        <p:spPr>
          <a:xfrm>
            <a:off x="838200" y="1545215"/>
            <a:ext cx="10515600" cy="4351338"/>
          </a:xfrm>
        </p:spPr>
        <p:txBody>
          <a:bodyPr>
            <a:normAutofit/>
          </a:bodyPr>
          <a:lstStyle/>
          <a:p>
            <a:r>
              <a:rPr lang="el-GR" sz="3200" dirty="0"/>
              <a:t>Αν μερικές αλλά όχι όλες απαραίτητα οι μεταβλητές απόφασης σε ένα πρόβλημα πρέπει να είναι ακέραιες τότε έχουμε ένα μεικτό ακέραιο πρόβλημα (mixed integer program). Το ακόλουθο πρόβλημα είναι ένα μεικτό ακέραιο γραμμικό πρόβλημα με δύο μεταβλητές:</a:t>
            </a:r>
            <a:endParaRPr lang="en-US" sz="3200" dirty="0"/>
          </a:p>
          <a:p>
            <a:pPr marL="0" indent="0">
              <a:buNone/>
            </a:pPr>
            <a:endParaRPr lang="en-US" sz="3200" dirty="0"/>
          </a:p>
        </p:txBody>
      </p:sp>
      <p:sp>
        <p:nvSpPr>
          <p:cNvPr id="4" name="Ορθογώνιο 4"/>
          <p:cNvSpPr/>
          <p:nvPr/>
        </p:nvSpPr>
        <p:spPr>
          <a:xfrm>
            <a:off x="3810000" y="4145973"/>
            <a:ext cx="6362700" cy="2554545"/>
          </a:xfrm>
          <a:prstGeom prst="rect">
            <a:avLst/>
          </a:prstGeom>
        </p:spPr>
        <p:txBody>
          <a:bodyPr wrap="square">
            <a:spAutoFit/>
          </a:bodyPr>
          <a:lstStyle/>
          <a:p>
            <a:r>
              <a:rPr lang="el-GR" sz="3200" dirty="0"/>
              <a:t>Max  </a:t>
            </a:r>
            <a:r>
              <a:rPr lang="en-US" sz="3200" i="1" dirty="0" smtClean="0"/>
              <a:t>Z=</a:t>
            </a:r>
            <a:r>
              <a:rPr lang="el-GR" sz="3200" i="1" dirty="0" smtClean="0"/>
              <a:t>3x</a:t>
            </a:r>
            <a:r>
              <a:rPr lang="el-GR" sz="3200" i="1" baseline="-25000" dirty="0" smtClean="0"/>
              <a:t>1</a:t>
            </a:r>
            <a:r>
              <a:rPr lang="el-GR" sz="3200" i="1" dirty="0" smtClean="0"/>
              <a:t> </a:t>
            </a:r>
            <a:r>
              <a:rPr lang="el-GR" sz="3200" i="1" dirty="0"/>
              <a:t>+ 4x</a:t>
            </a:r>
            <a:r>
              <a:rPr lang="el-GR" sz="3200" i="1" baseline="-25000" dirty="0"/>
              <a:t>2</a:t>
            </a:r>
          </a:p>
          <a:p>
            <a:r>
              <a:rPr lang="el-GR" sz="3200" dirty="0" err="1"/>
              <a:t>s.t</a:t>
            </a:r>
            <a:r>
              <a:rPr lang="el-GR" sz="3200" dirty="0"/>
              <a:t>.  </a:t>
            </a:r>
            <a:r>
              <a:rPr lang="el-GR" sz="3200" i="1" dirty="0"/>
              <a:t>-x</a:t>
            </a:r>
            <a:r>
              <a:rPr lang="el-GR" sz="3200" i="1" baseline="-25000" dirty="0"/>
              <a:t>1</a:t>
            </a:r>
            <a:r>
              <a:rPr lang="el-GR" sz="3200" i="1" dirty="0"/>
              <a:t> + 2x</a:t>
            </a:r>
            <a:r>
              <a:rPr lang="el-GR" sz="3200" i="1" baseline="-25000" dirty="0"/>
              <a:t>2</a:t>
            </a:r>
            <a:r>
              <a:rPr lang="el-GR" sz="3200" i="1" dirty="0"/>
              <a:t> </a:t>
            </a:r>
            <a:r>
              <a:rPr lang="el-GR" sz="3200" i="1" dirty="0" smtClean="0"/>
              <a:t>≤ </a:t>
            </a:r>
            <a:r>
              <a:rPr lang="el-GR" sz="3200" i="1" dirty="0"/>
              <a:t>8</a:t>
            </a:r>
          </a:p>
          <a:p>
            <a:r>
              <a:rPr lang="en-US" sz="3200" i="1" dirty="0" smtClean="0"/>
              <a:t>        </a:t>
            </a:r>
            <a:r>
              <a:rPr lang="el-GR" sz="3200" i="1" dirty="0" smtClean="0"/>
              <a:t>x</a:t>
            </a:r>
            <a:r>
              <a:rPr lang="el-GR" sz="3200" i="1" baseline="-25000" dirty="0" smtClean="0"/>
              <a:t>1</a:t>
            </a:r>
            <a:r>
              <a:rPr lang="el-GR" sz="3200" i="1" dirty="0" smtClean="0"/>
              <a:t> </a:t>
            </a:r>
            <a:r>
              <a:rPr lang="el-GR" sz="3200" i="1" dirty="0"/>
              <a:t>+ 2x</a:t>
            </a:r>
            <a:r>
              <a:rPr lang="el-GR" sz="3200" i="1" baseline="-25000" dirty="0"/>
              <a:t>2</a:t>
            </a:r>
            <a:r>
              <a:rPr lang="el-GR" sz="3200" i="1" dirty="0"/>
              <a:t> </a:t>
            </a:r>
            <a:r>
              <a:rPr lang="el-GR" sz="3200" i="1" dirty="0" smtClean="0"/>
              <a:t>≤ </a:t>
            </a:r>
            <a:r>
              <a:rPr lang="el-GR" sz="3200" i="1" dirty="0"/>
              <a:t>12</a:t>
            </a:r>
          </a:p>
          <a:p>
            <a:r>
              <a:rPr lang="en-US" sz="3200" i="1" dirty="0" smtClean="0"/>
              <a:t>     </a:t>
            </a:r>
            <a:r>
              <a:rPr lang="el-GR" sz="3200" i="1" dirty="0" smtClean="0"/>
              <a:t>2x</a:t>
            </a:r>
            <a:r>
              <a:rPr lang="el-GR" sz="3200" i="1" baseline="-25000" dirty="0" smtClean="0"/>
              <a:t>1</a:t>
            </a:r>
            <a:r>
              <a:rPr lang="el-GR" sz="3200" i="1" dirty="0" smtClean="0"/>
              <a:t> </a:t>
            </a:r>
            <a:r>
              <a:rPr lang="el-GR" sz="3200" i="1" dirty="0"/>
              <a:t>+ x</a:t>
            </a:r>
            <a:r>
              <a:rPr lang="el-GR" sz="3200" i="1" baseline="-25000" dirty="0"/>
              <a:t>2</a:t>
            </a:r>
            <a:r>
              <a:rPr lang="el-GR" sz="3200" i="1" dirty="0"/>
              <a:t> </a:t>
            </a:r>
            <a:r>
              <a:rPr lang="el-GR" sz="3200" i="1" dirty="0" smtClean="0"/>
              <a:t>≤ </a:t>
            </a:r>
            <a:r>
              <a:rPr lang="el-GR" sz="3200" i="1" dirty="0"/>
              <a:t>16</a:t>
            </a:r>
          </a:p>
          <a:p>
            <a:r>
              <a:rPr lang="en-US" sz="3200" i="1" dirty="0" smtClean="0"/>
              <a:t>      </a:t>
            </a:r>
            <a:r>
              <a:rPr lang="el-GR" sz="3200" i="1" dirty="0" smtClean="0"/>
              <a:t>x</a:t>
            </a:r>
            <a:r>
              <a:rPr lang="el-GR" sz="3200" i="1" baseline="-25000" dirty="0" smtClean="0"/>
              <a:t>1</a:t>
            </a:r>
            <a:r>
              <a:rPr lang="el-GR" sz="3200" i="1" dirty="0"/>
              <a:t>, x</a:t>
            </a:r>
            <a:r>
              <a:rPr lang="el-GR" sz="3200" i="1" baseline="-25000" dirty="0"/>
              <a:t>2</a:t>
            </a:r>
            <a:r>
              <a:rPr lang="el-GR" sz="3200" i="1" dirty="0"/>
              <a:t>  </a:t>
            </a:r>
            <a:r>
              <a:rPr lang="el-GR" sz="3200" i="1" dirty="0" smtClean="0"/>
              <a:t>≥ </a:t>
            </a:r>
            <a:r>
              <a:rPr lang="el-GR" sz="3200" i="1" dirty="0"/>
              <a:t>0 </a:t>
            </a:r>
            <a:r>
              <a:rPr lang="el-GR" sz="3200" dirty="0"/>
              <a:t>και </a:t>
            </a:r>
            <a:r>
              <a:rPr lang="el-GR" sz="3200" i="1" dirty="0"/>
              <a:t>x</a:t>
            </a:r>
            <a:r>
              <a:rPr lang="el-GR" sz="3200" i="1" baseline="-25000" dirty="0"/>
              <a:t>2</a:t>
            </a:r>
            <a:r>
              <a:rPr lang="el-GR" sz="3200" dirty="0"/>
              <a:t> ακέραιος</a:t>
            </a:r>
          </a:p>
        </p:txBody>
      </p:sp>
    </p:spTree>
    <p:extLst>
      <p:ext uri="{BB962C8B-B14F-4D97-AF65-F5344CB8AC3E}">
        <p14:creationId xmlns:p14="http://schemas.microsoft.com/office/powerpoint/2010/main" val="170358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3.3</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a:t>Δίνεται το παρακάτω πρόβλημα ακέραιου προγραμματισμού:</a:t>
            </a:r>
          </a:p>
          <a:p>
            <a:pPr marL="0" indent="0">
              <a:buNone/>
            </a:pPr>
            <a:endParaRPr lang="en-US" sz="3200" dirty="0"/>
          </a:p>
        </p:txBody>
      </p:sp>
      <p:sp>
        <p:nvSpPr>
          <p:cNvPr id="4" name="Ορθογώνιο 5"/>
          <p:cNvSpPr/>
          <p:nvPr/>
        </p:nvSpPr>
        <p:spPr>
          <a:xfrm>
            <a:off x="3810000" y="2964872"/>
            <a:ext cx="4572000" cy="2554545"/>
          </a:xfrm>
          <a:prstGeom prst="rect">
            <a:avLst/>
          </a:prstGeom>
        </p:spPr>
        <p:txBody>
          <a:bodyPr>
            <a:spAutoFit/>
          </a:bodyPr>
          <a:lstStyle/>
          <a:p>
            <a:r>
              <a:rPr lang="en-US" sz="3200" dirty="0"/>
              <a:t>Max </a:t>
            </a:r>
            <a:r>
              <a:rPr lang="en-US" sz="3200" i="1" dirty="0"/>
              <a:t>Z = 5x</a:t>
            </a:r>
            <a:r>
              <a:rPr lang="en-US" sz="3200" i="1" baseline="-25000" dirty="0"/>
              <a:t>1</a:t>
            </a:r>
            <a:r>
              <a:rPr lang="en-US" sz="3200" i="1" dirty="0"/>
              <a:t> + x</a:t>
            </a:r>
            <a:r>
              <a:rPr lang="en-US" sz="3200" i="1" baseline="-25000" dirty="0"/>
              <a:t>2</a:t>
            </a:r>
          </a:p>
          <a:p>
            <a:r>
              <a:rPr lang="en-US" sz="3200" dirty="0" err="1"/>
              <a:t>s.t.</a:t>
            </a:r>
            <a:r>
              <a:rPr lang="en-US" sz="3200" dirty="0"/>
              <a:t>  </a:t>
            </a:r>
            <a:r>
              <a:rPr lang="en-US" sz="3200" i="1" dirty="0"/>
              <a:t>–x</a:t>
            </a:r>
            <a:r>
              <a:rPr lang="en-US" sz="3200" i="1" baseline="-25000" dirty="0"/>
              <a:t>1</a:t>
            </a:r>
            <a:r>
              <a:rPr lang="en-US" sz="3200" i="1" dirty="0"/>
              <a:t> + 2x</a:t>
            </a:r>
            <a:r>
              <a:rPr lang="en-US" sz="3200" i="1" baseline="-25000" dirty="0"/>
              <a:t>2</a:t>
            </a:r>
            <a:r>
              <a:rPr lang="en-US" sz="3200" i="1" dirty="0"/>
              <a:t> </a:t>
            </a:r>
            <a:r>
              <a:rPr lang="en-US" sz="3200" i="1" dirty="0" smtClean="0"/>
              <a:t>≤ </a:t>
            </a:r>
            <a:r>
              <a:rPr lang="en-US" sz="3200" i="1" dirty="0"/>
              <a:t>4</a:t>
            </a:r>
          </a:p>
          <a:p>
            <a:r>
              <a:rPr lang="en-US" sz="3200" i="1" dirty="0" smtClean="0"/>
              <a:t>         x</a:t>
            </a:r>
            <a:r>
              <a:rPr lang="en-US" sz="3200" i="1" baseline="-25000" dirty="0" smtClean="0"/>
              <a:t>1</a:t>
            </a:r>
            <a:r>
              <a:rPr lang="en-US" sz="3200" i="1" dirty="0" smtClean="0"/>
              <a:t> </a:t>
            </a:r>
            <a:r>
              <a:rPr lang="en-US" sz="3200" i="1" dirty="0"/>
              <a:t>– x</a:t>
            </a:r>
            <a:r>
              <a:rPr lang="en-US" sz="3200" i="1" baseline="-25000" dirty="0"/>
              <a:t>2</a:t>
            </a:r>
            <a:r>
              <a:rPr lang="en-US" sz="3200" i="1" dirty="0"/>
              <a:t> </a:t>
            </a:r>
            <a:r>
              <a:rPr lang="en-US" sz="3200" i="1" dirty="0" smtClean="0"/>
              <a:t>≤ </a:t>
            </a:r>
            <a:r>
              <a:rPr lang="en-US" sz="3200" i="1" dirty="0"/>
              <a:t>1</a:t>
            </a:r>
          </a:p>
          <a:p>
            <a:r>
              <a:rPr lang="en-US" sz="3200" i="1" dirty="0" smtClean="0"/>
              <a:t>      4x</a:t>
            </a:r>
            <a:r>
              <a:rPr lang="en-US" sz="3200" i="1" baseline="-25000" dirty="0" smtClean="0"/>
              <a:t>1</a:t>
            </a:r>
            <a:r>
              <a:rPr lang="en-US" sz="3200" i="1" dirty="0" smtClean="0"/>
              <a:t> </a:t>
            </a:r>
            <a:r>
              <a:rPr lang="en-US" sz="3200" i="1" dirty="0"/>
              <a:t>+ x</a:t>
            </a:r>
            <a:r>
              <a:rPr lang="en-US" sz="3200" i="1" baseline="-25000" dirty="0"/>
              <a:t>2</a:t>
            </a:r>
            <a:r>
              <a:rPr lang="en-US" sz="3200" i="1" dirty="0"/>
              <a:t> </a:t>
            </a:r>
            <a:r>
              <a:rPr lang="en-US" sz="3200" i="1" dirty="0" smtClean="0"/>
              <a:t>≤ </a:t>
            </a:r>
            <a:r>
              <a:rPr lang="en-US" sz="3200" i="1" dirty="0"/>
              <a:t>12</a:t>
            </a:r>
          </a:p>
          <a:p>
            <a:r>
              <a:rPr lang="en-US" sz="3200" i="1" dirty="0" smtClean="0"/>
              <a:t>       x</a:t>
            </a:r>
            <a:r>
              <a:rPr lang="en-US" sz="3200" i="1" baseline="-25000" dirty="0" smtClean="0"/>
              <a:t>1</a:t>
            </a:r>
            <a:r>
              <a:rPr lang="en-US" sz="3200" i="1" dirty="0"/>
              <a:t>, x</a:t>
            </a:r>
            <a:r>
              <a:rPr lang="en-US" sz="3200" i="1" baseline="-25000" dirty="0"/>
              <a:t>2</a:t>
            </a:r>
            <a:r>
              <a:rPr lang="en-US" sz="3200" dirty="0"/>
              <a:t> </a:t>
            </a:r>
            <a:r>
              <a:rPr lang="el-GR" sz="3200" i="1" dirty="0" smtClean="0"/>
              <a:t>≥ 0</a:t>
            </a:r>
            <a:r>
              <a:rPr lang="en-US" sz="3200" i="1" dirty="0" smtClean="0"/>
              <a:t> </a:t>
            </a:r>
            <a:r>
              <a:rPr lang="el-GR" sz="3200" dirty="0"/>
              <a:t>ακέραιοι</a:t>
            </a:r>
            <a:endParaRPr lang="el-GR" sz="3200" dirty="0"/>
          </a:p>
        </p:txBody>
      </p:sp>
    </p:spTree>
    <p:extLst>
      <p:ext uri="{BB962C8B-B14F-4D97-AF65-F5344CB8AC3E}">
        <p14:creationId xmlns:p14="http://schemas.microsoft.com/office/powerpoint/2010/main" val="335076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3.3</a:t>
            </a:r>
            <a:endParaRPr lang="en-US" dirty="0">
              <a:latin typeface="+mn-lt"/>
            </a:endParaRPr>
          </a:p>
        </p:txBody>
      </p:sp>
      <p:sp>
        <p:nvSpPr>
          <p:cNvPr id="3" name="Content Placeholder 2"/>
          <p:cNvSpPr>
            <a:spLocks noGrp="1"/>
          </p:cNvSpPr>
          <p:nvPr>
            <p:ph idx="1"/>
          </p:nvPr>
        </p:nvSpPr>
        <p:spPr/>
        <p:txBody>
          <a:bodyPr/>
          <a:lstStyle/>
          <a:p>
            <a:pPr marL="0" indent="0" algn="just">
              <a:buNone/>
            </a:pPr>
            <a:r>
              <a:rPr lang="el-GR" sz="3200" dirty="0"/>
              <a:t>α) Βρείτε γραφικά τη βέλτιστη λύση.</a:t>
            </a:r>
            <a:endParaRPr lang="en-US" sz="3200" dirty="0"/>
          </a:p>
          <a:p>
            <a:pPr marL="0" indent="0" algn="just">
              <a:buNone/>
            </a:pPr>
            <a:r>
              <a:rPr lang="el-GR" sz="3200" dirty="0"/>
              <a:t>β) Βρείτε γραφικά τη βέλτιστη λύση του προβλήματος που προκύπτει όταν αφαιρεθούν οι περιορισμοί ακεραιότητας. Βρείτε όλες τις λύσεις που προκύπτουν από τη στρογγυλοποίηση αυτής της λύσης (δηλαδή από τη στρογγυλοποίηση κάθε μεταβλητής και προς τα πάνω και προς τα κάτω). Ελέγξτε κάθε μια από αυτές τις λύσεις για εφικτότητα και (αν είναι εφικτή) για βελτιστότητα. Είναι κάποια λύση βέλτιστη για το ακέραιο πρόβλημα? </a:t>
            </a:r>
            <a:endParaRPr lang="en-US" sz="3200" dirty="0"/>
          </a:p>
          <a:p>
            <a:endParaRPr lang="en-US" dirty="0"/>
          </a:p>
        </p:txBody>
      </p:sp>
    </p:spTree>
    <p:extLst>
      <p:ext uri="{BB962C8B-B14F-4D97-AF65-F5344CB8AC3E}">
        <p14:creationId xmlns:p14="http://schemas.microsoft.com/office/powerpoint/2010/main" val="61627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3.3</a:t>
            </a:r>
            <a:endParaRPr lang="en-US" b="1" dirty="0">
              <a:latin typeface="+mn-lt"/>
            </a:endParaRPr>
          </a:p>
        </p:txBody>
      </p:sp>
      <p:sp>
        <p:nvSpPr>
          <p:cNvPr id="3" name="Content Placeholder 2"/>
          <p:cNvSpPr>
            <a:spLocks noGrp="1"/>
          </p:cNvSpPr>
          <p:nvPr>
            <p:ph idx="1"/>
          </p:nvPr>
        </p:nvSpPr>
        <p:spPr/>
        <p:txBody>
          <a:bodyPr>
            <a:normAutofit/>
          </a:bodyPr>
          <a:lstStyle/>
          <a:p>
            <a:pPr algn="just"/>
            <a:r>
              <a:rPr lang="el-GR" sz="3200" dirty="0" smtClean="0"/>
              <a:t>Λύση</a:t>
            </a:r>
            <a:r>
              <a:rPr lang="en-US" sz="3200" dirty="0" smtClean="0"/>
              <a:t>:</a:t>
            </a:r>
            <a:endParaRPr lang="el-GR" sz="3200" dirty="0"/>
          </a:p>
          <a:p>
            <a:pPr marL="0" indent="0" algn="just">
              <a:buNone/>
            </a:pPr>
            <a:r>
              <a:rPr lang="el-GR" sz="3200" dirty="0"/>
              <a:t>α) Η βέλτιστη λύση είναι x</a:t>
            </a:r>
            <a:r>
              <a:rPr lang="el-GR" sz="3200" baseline="-25000" dirty="0"/>
              <a:t>1</a:t>
            </a:r>
            <a:r>
              <a:rPr lang="el-GR" sz="3200" dirty="0"/>
              <a:t> = 2, x</a:t>
            </a:r>
            <a:r>
              <a:rPr lang="el-GR" sz="3200" baseline="-25000" dirty="0"/>
              <a:t>2</a:t>
            </a:r>
            <a:r>
              <a:rPr lang="el-GR" sz="3200" dirty="0"/>
              <a:t> = 3 και Ζ = 13. </a:t>
            </a:r>
          </a:p>
          <a:p>
            <a:pPr marL="0" indent="0" algn="just">
              <a:buNone/>
            </a:pPr>
            <a:r>
              <a:rPr lang="el-GR" sz="3200" dirty="0"/>
              <a:t>β) Η βέλτιστη λύση της γραμμικής χαλάρωσης είναι x</a:t>
            </a:r>
            <a:r>
              <a:rPr lang="el-GR" sz="3200" baseline="-25000" dirty="0"/>
              <a:t>1</a:t>
            </a:r>
            <a:r>
              <a:rPr lang="el-GR" sz="3200" dirty="0"/>
              <a:t> = 2.6, x</a:t>
            </a:r>
            <a:r>
              <a:rPr lang="el-GR" sz="3200" baseline="-25000" dirty="0"/>
              <a:t>2</a:t>
            </a:r>
            <a:r>
              <a:rPr lang="el-GR" sz="3200" dirty="0"/>
              <a:t> = 1.6 και Ζ = 14.6 .</a:t>
            </a:r>
          </a:p>
          <a:p>
            <a:pPr algn="just"/>
            <a:r>
              <a:rPr lang="el-GR" sz="3200" dirty="0"/>
              <a:t>Από τη στρογγυλοποίηση αυτής της λύσης προκύπτουν οι εξής λύσεις:</a:t>
            </a:r>
          </a:p>
          <a:p>
            <a:pPr algn="just"/>
            <a:endParaRPr lang="el-GR" dirty="0"/>
          </a:p>
          <a:p>
            <a:pPr algn="just"/>
            <a:endParaRPr lang="el-GR" dirty="0"/>
          </a:p>
          <a:p>
            <a:pPr algn="just"/>
            <a:endParaRPr lang="el-GR" dirty="0"/>
          </a:p>
          <a:p>
            <a:endParaRPr lang="en-US" dirty="0"/>
          </a:p>
        </p:txBody>
      </p:sp>
      <p:pic>
        <p:nvPicPr>
          <p:cNvPr id="4" name="Picture 3"/>
          <p:cNvPicPr>
            <a:picLocks noChangeAspect="1"/>
          </p:cNvPicPr>
          <p:nvPr/>
        </p:nvPicPr>
        <p:blipFill>
          <a:blip r:embed="rId2"/>
          <a:stretch>
            <a:fillRect/>
          </a:stretch>
        </p:blipFill>
        <p:spPr>
          <a:xfrm>
            <a:off x="1567396" y="4997478"/>
            <a:ext cx="8943511" cy="1860521"/>
          </a:xfrm>
          <a:prstGeom prst="rect">
            <a:avLst/>
          </a:prstGeom>
        </p:spPr>
      </p:pic>
    </p:spTree>
    <p:extLst>
      <p:ext uri="{BB962C8B-B14F-4D97-AF65-F5344CB8AC3E}">
        <p14:creationId xmlns:p14="http://schemas.microsoft.com/office/powerpoint/2010/main" val="259596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3.3</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a:t>Επομένως, η στρογγυλοποίηση της βέλτιστης λύσης της γραμμικής χαλάρωσης του προβλήματος δεν οδηγεί στην εύρεση της βέλτιστης λύσης του ακέραιου προβλήματος</a:t>
            </a:r>
          </a:p>
          <a:p>
            <a:endParaRPr lang="en-US" sz="3200" dirty="0"/>
          </a:p>
        </p:txBody>
      </p:sp>
    </p:spTree>
    <p:extLst>
      <p:ext uri="{BB962C8B-B14F-4D97-AF65-F5344CB8AC3E}">
        <p14:creationId xmlns:p14="http://schemas.microsoft.com/office/powerpoint/2010/main" val="360650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731"/>
            <a:ext cx="10515600" cy="1068821"/>
          </a:xfrm>
        </p:spPr>
        <p:txBody>
          <a:bodyPr/>
          <a:lstStyle/>
          <a:p>
            <a:r>
              <a:rPr lang="el-GR" b="1" dirty="0">
                <a:latin typeface="+mn-lt"/>
              </a:rPr>
              <a:t>Παράδειγμα 3.4</a:t>
            </a:r>
            <a:endParaRPr lang="en-US" b="1" dirty="0">
              <a:latin typeface="+mn-lt"/>
            </a:endParaRPr>
          </a:p>
        </p:txBody>
      </p:sp>
      <p:sp>
        <p:nvSpPr>
          <p:cNvPr id="3" name="Content Placeholder 2"/>
          <p:cNvSpPr>
            <a:spLocks noGrp="1"/>
          </p:cNvSpPr>
          <p:nvPr>
            <p:ph idx="1"/>
          </p:nvPr>
        </p:nvSpPr>
        <p:spPr>
          <a:xfrm>
            <a:off x="838200" y="1451552"/>
            <a:ext cx="10515600" cy="4351338"/>
          </a:xfrm>
        </p:spPr>
        <p:txBody>
          <a:bodyPr>
            <a:noAutofit/>
          </a:bodyPr>
          <a:lstStyle/>
          <a:p>
            <a:r>
              <a:rPr lang="el-GR" dirty="0"/>
              <a:t>Η Εταιρεία Ασφαλείς Επενδύσεις Ακινήτων (ΑΕΑ) έχει κεφάλαιο 1.365.000$ που είναι διαθέσιμο για επενδύσεις σε νέα ακίνητα για εκμίσθωση. Μετά από μια αρχική έρευνα η εταιρεία έχει καταλήξει στις εναλλακτικές επενδύσεις. Πρόκειται για μια σειρά διαμερισμάτων και μια ομάδα πολυκατοικιών σε ένα μεγάλο συγκρότημα. Τα διαμερίσματα μπορούν να αγορασθούν σε τριάδες στην τιμή των 195.000$ ανά τριάδα αλλά υπάρχουν μόνο 4 τριάδες διαθέσιμες κατά τον παρόντα χρόνο. Κάθε πολυκατοικία περιλαμβάνει 12 οικιστικές μονάδες και πωλείται προς 273.000$. Οι ανεξάρτητες πολυκατοικίες μπορούν να αγορασθούν ξεχωριστά και ο κατασκευαστής έχει συμφωνήσει να κατασκευάσει όσες πολυκατοικίες η εταιρεία τυχόν αποφασίσει.</a:t>
            </a:r>
          </a:p>
          <a:p>
            <a:endParaRPr lang="en-US" dirty="0"/>
          </a:p>
        </p:txBody>
      </p:sp>
    </p:spTree>
    <p:extLst>
      <p:ext uri="{BB962C8B-B14F-4D97-AF65-F5344CB8AC3E}">
        <p14:creationId xmlns:p14="http://schemas.microsoft.com/office/powerpoint/2010/main" val="222213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Σχέση γραμμικού και ακέραιου προγραμματισμού</a:t>
            </a:r>
            <a:endParaRPr lang="en-US" b="1" dirty="0">
              <a:latin typeface="+mn-lt"/>
            </a:endParaRPr>
          </a:p>
        </p:txBody>
      </p:sp>
      <p:sp>
        <p:nvSpPr>
          <p:cNvPr id="3" name="Content Placeholder 2"/>
          <p:cNvSpPr>
            <a:spLocks noGrp="1"/>
          </p:cNvSpPr>
          <p:nvPr>
            <p:ph idx="1"/>
          </p:nvPr>
        </p:nvSpPr>
        <p:spPr/>
        <p:txBody>
          <a:bodyPr>
            <a:noAutofit/>
          </a:bodyPr>
          <a:lstStyle/>
          <a:p>
            <a:pPr algn="just"/>
            <a:r>
              <a:rPr lang="el-GR" sz="3200" dirty="0"/>
              <a:t>Ενα πρόβλημα ακέραιου προγραμματισμού είναι δυσκολότερο να επιλυθεί από ό,τι το αντίστοιχο πρόβλημα που προκύπτει όταν αφαιρεθούν οι περιορισμοί ακεραιότητας.</a:t>
            </a:r>
            <a:endParaRPr lang="en-US" sz="3200" dirty="0"/>
          </a:p>
          <a:p>
            <a:pPr algn="just"/>
            <a:r>
              <a:rPr lang="el-GR" sz="3200" dirty="0"/>
              <a:t>Προβλήματα μη ακέραιου γραμμικού προγραμματισμού με αρκετές χιλιάδες συνεχείς μεταβλητές μπορούν να επιλυθούν σε ικανοποιητικό χρόνο από εμπορικά πακέτα βελτιστοποίησης, ενώ η λύση προβλημάτων ακέραιου γραμμικού προγραμματισμού με λιγότερες από 100 μεταβλητές μπορεί σε αρκετές περιπτώσεις να δημιουργήσει πολλές δυσκολίες.</a:t>
            </a:r>
            <a:endParaRPr lang="en-US" sz="3200" dirty="0"/>
          </a:p>
          <a:p>
            <a:endParaRPr lang="en-US" sz="3200" dirty="0"/>
          </a:p>
        </p:txBody>
      </p:sp>
    </p:spTree>
    <p:extLst>
      <p:ext uri="{BB962C8B-B14F-4D97-AF65-F5344CB8AC3E}">
        <p14:creationId xmlns:p14="http://schemas.microsoft.com/office/powerpoint/2010/main" val="82838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3.4</a:t>
            </a:r>
            <a:endParaRPr lang="en-US" dirty="0">
              <a:latin typeface="+mn-lt"/>
            </a:endParaRPr>
          </a:p>
        </p:txBody>
      </p:sp>
      <p:sp>
        <p:nvSpPr>
          <p:cNvPr id="3" name="Content Placeholder 2"/>
          <p:cNvSpPr>
            <a:spLocks noGrp="1"/>
          </p:cNvSpPr>
          <p:nvPr>
            <p:ph idx="1"/>
          </p:nvPr>
        </p:nvSpPr>
        <p:spPr/>
        <p:txBody>
          <a:bodyPr/>
          <a:lstStyle/>
          <a:p>
            <a:r>
              <a:rPr lang="el-GR" dirty="0"/>
              <a:t>Ο διαχειριστής των ακινήτων της εταιρείας μπορεί να διαθέσει 140 ώρες ανά μήνα σε αυτές τις επενδύσεις. Κάθε τριάδα διαμερισμάτων θα απαιτήσει 4 ώρες μηνιαίως από τον χρόνο του διαχειριστή, ενώ κάθε πολυκατοικία θα απαιτήσει 40 ώρες μηνιαίως. Η ετήσια απόδοση (μετά την αφαίρεση των συμβολαιογραφικών και των λειτουργικών εξόδων) εκτιμάται σε 2000$ ανά τριάδα διαμερισμάτων και 3000$ ανά κτιριακό συγκρότημα (πολυκατοικία). Η εταιρεία επιθυμεί να επενδύσει τα διαθέσιμα κεφάλαια έτσι ώστε να μεγιστοποιήσει την ετήσια απόδοση.</a:t>
            </a:r>
          </a:p>
          <a:p>
            <a:endParaRPr lang="en-US" dirty="0"/>
          </a:p>
        </p:txBody>
      </p:sp>
    </p:spTree>
    <p:extLst>
      <p:ext uri="{BB962C8B-B14F-4D97-AF65-F5344CB8AC3E}">
        <p14:creationId xmlns:p14="http://schemas.microsoft.com/office/powerpoint/2010/main" val="112012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3.4</a:t>
            </a:r>
            <a:endParaRPr lang="en-US" dirty="0">
              <a:latin typeface="+mn-lt"/>
            </a:endParaRPr>
          </a:p>
        </p:txBody>
      </p:sp>
      <p:sp>
        <p:nvSpPr>
          <p:cNvPr id="3" name="Content Placeholder 2"/>
          <p:cNvSpPr>
            <a:spLocks noGrp="1"/>
          </p:cNvSpPr>
          <p:nvPr>
            <p:ph idx="1"/>
          </p:nvPr>
        </p:nvSpPr>
        <p:spPr/>
        <p:txBody>
          <a:bodyPr/>
          <a:lstStyle/>
          <a:p>
            <a:r>
              <a:rPr lang="el-GR" dirty="0"/>
              <a:t>Βρείτε γραφικά τη βέλτιστη λύση του προβλήματος που προκύπτει όταν αφαιρεθούν οι περιορισμοί ακεραιότητας. Βρείτε όλες τις λύσεις που προκύπτουν από τη στρογγυλοποίηση αυτής της λύσης (δηλαδή από τη στρογγυλοποίηση κάθε μεταβλητής και προς τα πάνω και προς τα κάτω). Ελέγξτε κάθε μια από αυτές τις λύσεις για εφικτότητα και (αν είναι εφικτή) για βελτιστότητα. Είναι κάποια λύση βέλτιστη για το ακέραιο </a:t>
            </a:r>
            <a:r>
              <a:rPr lang="el-GR" dirty="0" smtClean="0"/>
              <a:t>πρόβλημα</a:t>
            </a:r>
            <a:r>
              <a:rPr lang="en-US" dirty="0" smtClean="0"/>
              <a:t>;</a:t>
            </a:r>
            <a:endParaRPr lang="el-GR" dirty="0"/>
          </a:p>
          <a:p>
            <a:endParaRPr lang="en-US" dirty="0"/>
          </a:p>
        </p:txBody>
      </p:sp>
    </p:spTree>
    <p:extLst>
      <p:ext uri="{BB962C8B-B14F-4D97-AF65-F5344CB8AC3E}">
        <p14:creationId xmlns:p14="http://schemas.microsoft.com/office/powerpoint/2010/main" val="560919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3.4</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a:t>Για να δημιουργήσουμε το κατάλληλο μαθηματικό μοντέλο για αυτό το πρόβλημα ορίζουμε αρχικά τις εξής μεταβλητές απόφασης.</a:t>
            </a:r>
          </a:p>
          <a:p>
            <a:pPr>
              <a:buFont typeface="Wingdings" panose="05000000000000000000" pitchFamily="2" charset="2"/>
              <a:buChar char="q"/>
            </a:pPr>
            <a:r>
              <a:rPr lang="el-GR" sz="3200" dirty="0"/>
              <a:t>x</a:t>
            </a:r>
            <a:r>
              <a:rPr lang="el-GR" sz="3200" baseline="-25000" dirty="0"/>
              <a:t>1</a:t>
            </a:r>
            <a:r>
              <a:rPr lang="el-GR" sz="3200" dirty="0"/>
              <a:t> = αριθμός τριάδων διαμερισμάτων που θα αγορασθούν </a:t>
            </a:r>
          </a:p>
          <a:p>
            <a:pPr>
              <a:buFont typeface="Wingdings" panose="05000000000000000000" pitchFamily="2" charset="2"/>
              <a:buChar char="q"/>
            </a:pPr>
            <a:r>
              <a:rPr lang="el-GR" sz="3200" dirty="0"/>
              <a:t>x</a:t>
            </a:r>
            <a:r>
              <a:rPr lang="el-GR" sz="3200" baseline="-25000" dirty="0"/>
              <a:t>2</a:t>
            </a:r>
            <a:r>
              <a:rPr lang="el-GR" sz="3200" dirty="0"/>
              <a:t> = αριθμός πολυκατοικιών που θα αγορασθούν</a:t>
            </a:r>
          </a:p>
          <a:p>
            <a:r>
              <a:rPr lang="el-GR" sz="3200" dirty="0"/>
              <a:t>Η αντικειμενική συνάρτηση που αναπαριστά την ετήσια απόδοση (σε χιλιάδες δολλάρια) γράφεται ως </a:t>
            </a:r>
            <a:r>
              <a:rPr lang="el-GR" sz="3200" dirty="0" smtClean="0"/>
              <a:t>εξής:</a:t>
            </a:r>
            <a:endParaRPr lang="el-GR" sz="3200" dirty="0"/>
          </a:p>
          <a:p>
            <a:r>
              <a:rPr lang="el-GR" sz="3200" dirty="0"/>
              <a:t>Max  </a:t>
            </a:r>
            <a:r>
              <a:rPr lang="en-US" sz="3200" i="1" dirty="0" smtClean="0"/>
              <a:t>Z=</a:t>
            </a:r>
            <a:r>
              <a:rPr lang="el-GR" sz="3200" i="1" dirty="0" smtClean="0"/>
              <a:t>2x</a:t>
            </a:r>
            <a:r>
              <a:rPr lang="el-GR" sz="3200" i="1" baseline="-25000" dirty="0" smtClean="0"/>
              <a:t>1</a:t>
            </a:r>
            <a:r>
              <a:rPr lang="el-GR" sz="3200" i="1" dirty="0" smtClean="0"/>
              <a:t> </a:t>
            </a:r>
            <a:r>
              <a:rPr lang="el-GR" sz="3200" i="1" dirty="0"/>
              <a:t>+ 3x</a:t>
            </a:r>
            <a:r>
              <a:rPr lang="el-GR" sz="3200" i="1" baseline="-25000" dirty="0"/>
              <a:t>2</a:t>
            </a:r>
          </a:p>
          <a:p>
            <a:endParaRPr lang="en-US" dirty="0"/>
          </a:p>
        </p:txBody>
      </p:sp>
    </p:spTree>
    <p:extLst>
      <p:ext uri="{BB962C8B-B14F-4D97-AF65-F5344CB8AC3E}">
        <p14:creationId xmlns:p14="http://schemas.microsoft.com/office/powerpoint/2010/main" val="3775739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3.4</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a:t>Υπάρχουν τρεις απαιτήσεις που πρέπει να ικανοποιούνται</a:t>
            </a:r>
            <a:r>
              <a:rPr lang="el-GR" sz="3200" dirty="0" smtClean="0"/>
              <a:t>:</a:t>
            </a:r>
            <a:endParaRPr lang="en-US" sz="3200" dirty="0" smtClean="0"/>
          </a:p>
          <a:p>
            <a:pPr marL="0" indent="0">
              <a:buNone/>
            </a:pPr>
            <a:endParaRPr lang="el-GR" sz="3200" dirty="0"/>
          </a:p>
          <a:p>
            <a:pPr>
              <a:buFont typeface="Wingdings" panose="05000000000000000000" pitchFamily="2" charset="2"/>
              <a:buChar char="q"/>
            </a:pPr>
            <a:r>
              <a:rPr lang="el-GR" sz="3200" dirty="0"/>
              <a:t> 195x</a:t>
            </a:r>
            <a:r>
              <a:rPr lang="el-GR" sz="3200" baseline="-25000" dirty="0"/>
              <a:t>1</a:t>
            </a:r>
            <a:r>
              <a:rPr lang="el-GR" sz="3200" dirty="0"/>
              <a:t> + 273x</a:t>
            </a:r>
            <a:r>
              <a:rPr lang="el-GR" sz="3200" baseline="-25000" dirty="0"/>
              <a:t>2</a:t>
            </a:r>
            <a:r>
              <a:rPr lang="el-GR" sz="3200" dirty="0"/>
              <a:t> &lt; 1365 (διαθέσιμα κεφάλαια σε χιλιάδες δολλάρια)</a:t>
            </a:r>
          </a:p>
          <a:p>
            <a:pPr>
              <a:buFont typeface="Wingdings" panose="05000000000000000000" pitchFamily="2" charset="2"/>
              <a:buChar char="q"/>
            </a:pPr>
            <a:r>
              <a:rPr lang="el-GR" sz="3200" dirty="0"/>
              <a:t> 4x</a:t>
            </a:r>
            <a:r>
              <a:rPr lang="el-GR" sz="3200" baseline="-25000" dirty="0"/>
              <a:t>1</a:t>
            </a:r>
            <a:r>
              <a:rPr lang="el-GR" sz="3200" dirty="0"/>
              <a:t> + 40x</a:t>
            </a:r>
            <a:r>
              <a:rPr lang="el-GR" sz="3200" baseline="-25000" dirty="0"/>
              <a:t>2</a:t>
            </a:r>
            <a:r>
              <a:rPr lang="el-GR" sz="3200" dirty="0"/>
              <a:t> &lt; 140 (διαθέσιμος χρόνος διαχειριστή σε ώρες)</a:t>
            </a:r>
          </a:p>
          <a:p>
            <a:pPr>
              <a:buFont typeface="Wingdings" panose="05000000000000000000" pitchFamily="2" charset="2"/>
              <a:buChar char="q"/>
            </a:pPr>
            <a:r>
              <a:rPr lang="el-GR" sz="3200" dirty="0"/>
              <a:t> x</a:t>
            </a:r>
            <a:r>
              <a:rPr lang="el-GR" sz="3200" baseline="-25000" dirty="0"/>
              <a:t>1</a:t>
            </a:r>
            <a:r>
              <a:rPr lang="el-GR" sz="3200" dirty="0"/>
              <a:t> &lt; 4	   (διαθέσιμες τριάδες διαμερισμάτων)  </a:t>
            </a:r>
          </a:p>
          <a:p>
            <a:endParaRPr lang="en-US" sz="3200" dirty="0"/>
          </a:p>
        </p:txBody>
      </p:sp>
    </p:spTree>
    <p:extLst>
      <p:ext uri="{BB962C8B-B14F-4D97-AF65-F5344CB8AC3E}">
        <p14:creationId xmlns:p14="http://schemas.microsoft.com/office/powerpoint/2010/main" val="426605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3.4</a:t>
            </a:r>
            <a:endParaRPr lang="en-US" dirty="0">
              <a:latin typeface="+mn-lt"/>
            </a:endParaRPr>
          </a:p>
        </p:txBody>
      </p:sp>
      <p:sp>
        <p:nvSpPr>
          <p:cNvPr id="3" name="Content Placeholder 2"/>
          <p:cNvSpPr>
            <a:spLocks noGrp="1"/>
          </p:cNvSpPr>
          <p:nvPr>
            <p:ph idx="1"/>
          </p:nvPr>
        </p:nvSpPr>
        <p:spPr/>
        <p:txBody>
          <a:bodyPr>
            <a:normAutofit lnSpcReduction="10000"/>
          </a:bodyPr>
          <a:lstStyle/>
          <a:p>
            <a:pPr algn="just"/>
            <a:r>
              <a:rPr lang="el-GR" dirty="0"/>
              <a:t>Το χαλαρό γραμμικό πρόβλημα που προκύπτει από την αφαίρεση της απαίτησης ότι οι μεταβλητές πρέπει να είναι ακέραιες (</a:t>
            </a:r>
            <a:r>
              <a:rPr lang="en-US" dirty="0"/>
              <a:t>LP relaxation</a:t>
            </a:r>
            <a:r>
              <a:rPr lang="el-GR" dirty="0"/>
              <a:t>) είναι το εξής:</a:t>
            </a:r>
            <a:endParaRPr lang="en-US" dirty="0"/>
          </a:p>
          <a:p>
            <a:pPr marL="0" indent="0" algn="just">
              <a:buNone/>
            </a:pPr>
            <a:endParaRPr lang="en-US" dirty="0"/>
          </a:p>
          <a:p>
            <a:pPr marL="3200400" lvl="7" indent="0" algn="just">
              <a:buNone/>
            </a:pPr>
            <a:r>
              <a:rPr lang="en-US" sz="3200" dirty="0"/>
              <a:t>Max  </a:t>
            </a:r>
            <a:r>
              <a:rPr lang="en-US" sz="3200" i="1" dirty="0" smtClean="0"/>
              <a:t>Z=2x</a:t>
            </a:r>
            <a:r>
              <a:rPr lang="en-US" sz="3200" i="1" baseline="-25000" dirty="0" smtClean="0"/>
              <a:t>1</a:t>
            </a:r>
            <a:r>
              <a:rPr lang="en-US" sz="3200" i="1" dirty="0" smtClean="0"/>
              <a:t> </a:t>
            </a:r>
            <a:r>
              <a:rPr lang="en-US" sz="3200" i="1" dirty="0"/>
              <a:t>+ 3x</a:t>
            </a:r>
            <a:r>
              <a:rPr lang="en-US" sz="3200" i="1" baseline="-25000" dirty="0"/>
              <a:t>2</a:t>
            </a:r>
            <a:endParaRPr lang="en-US" sz="3200" i="1" dirty="0"/>
          </a:p>
          <a:p>
            <a:pPr marL="3200400" lvl="7" indent="0" algn="just">
              <a:buNone/>
            </a:pPr>
            <a:r>
              <a:rPr lang="en-US" sz="3200" dirty="0" err="1"/>
              <a:t>s.t.</a:t>
            </a:r>
            <a:r>
              <a:rPr lang="en-US" sz="3200" dirty="0"/>
              <a:t>  </a:t>
            </a:r>
            <a:r>
              <a:rPr lang="en-US" sz="3200" i="1" dirty="0"/>
              <a:t>195x</a:t>
            </a:r>
            <a:r>
              <a:rPr lang="en-US" sz="3200" i="1" baseline="-25000" dirty="0"/>
              <a:t>1</a:t>
            </a:r>
            <a:r>
              <a:rPr lang="en-US" sz="3200" i="1" dirty="0"/>
              <a:t> + 273x</a:t>
            </a:r>
            <a:r>
              <a:rPr lang="en-US" sz="3200" i="1" baseline="-25000" dirty="0"/>
              <a:t>2</a:t>
            </a:r>
            <a:r>
              <a:rPr lang="en-US" sz="3200" i="1" dirty="0"/>
              <a:t> </a:t>
            </a:r>
            <a:r>
              <a:rPr lang="en-US" sz="3200" i="1" u="sng" dirty="0"/>
              <a:t>&lt;</a:t>
            </a:r>
            <a:r>
              <a:rPr lang="en-US" sz="3200" i="1" dirty="0"/>
              <a:t> 1365</a:t>
            </a:r>
          </a:p>
          <a:p>
            <a:pPr marL="3200400" lvl="7" indent="0" algn="just">
              <a:buNone/>
            </a:pPr>
            <a:r>
              <a:rPr lang="en-US" sz="3200" i="1" dirty="0" smtClean="0"/>
              <a:t>           4x</a:t>
            </a:r>
            <a:r>
              <a:rPr lang="en-US" sz="3200" i="1" baseline="-25000" dirty="0" smtClean="0"/>
              <a:t>1</a:t>
            </a:r>
            <a:r>
              <a:rPr lang="en-US" sz="3200" i="1" dirty="0" smtClean="0"/>
              <a:t> </a:t>
            </a:r>
            <a:r>
              <a:rPr lang="en-US" sz="3200" i="1" dirty="0"/>
              <a:t>+ 40x</a:t>
            </a:r>
            <a:r>
              <a:rPr lang="en-US" sz="3200" i="1" baseline="-25000" dirty="0"/>
              <a:t>2</a:t>
            </a:r>
            <a:r>
              <a:rPr lang="en-US" sz="3200" i="1" dirty="0"/>
              <a:t> </a:t>
            </a:r>
            <a:r>
              <a:rPr lang="en-US" sz="3200" i="1" u="sng" dirty="0"/>
              <a:t>&lt; </a:t>
            </a:r>
            <a:r>
              <a:rPr lang="en-US" sz="3200" i="1" dirty="0"/>
              <a:t>140</a:t>
            </a:r>
          </a:p>
          <a:p>
            <a:pPr marL="3200400" lvl="7" indent="0" algn="just">
              <a:buNone/>
            </a:pPr>
            <a:r>
              <a:rPr lang="en-US" sz="3200" i="1" dirty="0" smtClean="0"/>
              <a:t>            x</a:t>
            </a:r>
            <a:r>
              <a:rPr lang="el-GR" sz="3200" i="1" baseline="-25000" dirty="0"/>
              <a:t>1</a:t>
            </a:r>
            <a:r>
              <a:rPr lang="el-GR" sz="3200" i="1" dirty="0"/>
              <a:t> </a:t>
            </a:r>
            <a:r>
              <a:rPr lang="el-GR" sz="3200" i="1" u="sng" dirty="0"/>
              <a:t>&lt;</a:t>
            </a:r>
            <a:r>
              <a:rPr lang="el-GR" sz="3200" i="1" dirty="0"/>
              <a:t> 4</a:t>
            </a:r>
            <a:endParaRPr lang="en-US" sz="3200" i="1" dirty="0"/>
          </a:p>
          <a:p>
            <a:pPr marL="3200400" lvl="7" indent="0" algn="just">
              <a:buNone/>
            </a:pPr>
            <a:r>
              <a:rPr lang="en-US" sz="3200" i="1" dirty="0" smtClean="0"/>
              <a:t>           x</a:t>
            </a:r>
            <a:r>
              <a:rPr lang="el-GR" sz="3200" i="1" baseline="-25000" dirty="0"/>
              <a:t>1</a:t>
            </a:r>
            <a:r>
              <a:rPr lang="el-GR" sz="3200" i="1" dirty="0"/>
              <a:t>, </a:t>
            </a:r>
            <a:r>
              <a:rPr lang="en-US" sz="3200" i="1" dirty="0"/>
              <a:t>x</a:t>
            </a:r>
            <a:r>
              <a:rPr lang="el-GR" sz="3200" i="1" baseline="-25000" dirty="0"/>
              <a:t>2</a:t>
            </a:r>
            <a:r>
              <a:rPr lang="el-GR" sz="3200" i="1" dirty="0"/>
              <a:t> </a:t>
            </a:r>
            <a:r>
              <a:rPr lang="el-GR" sz="3200" i="1" u="sng" dirty="0"/>
              <a:t>&gt;</a:t>
            </a:r>
            <a:r>
              <a:rPr lang="el-GR" sz="3200" i="1" dirty="0"/>
              <a:t> 0</a:t>
            </a:r>
          </a:p>
          <a:p>
            <a:pPr marL="0" indent="0" algn="just">
              <a:buNone/>
            </a:pPr>
            <a:r>
              <a:rPr lang="el-GR" dirty="0"/>
              <a:t> </a:t>
            </a:r>
            <a:endParaRPr lang="en-US" dirty="0"/>
          </a:p>
          <a:p>
            <a:endParaRPr lang="en-US" dirty="0"/>
          </a:p>
        </p:txBody>
      </p:sp>
    </p:spTree>
    <p:extLst>
      <p:ext uri="{BB962C8B-B14F-4D97-AF65-F5344CB8AC3E}">
        <p14:creationId xmlns:p14="http://schemas.microsoft.com/office/powerpoint/2010/main" val="15299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3.4</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a:t>Η βέλτιστη λύση για το χαλαρό γραμμικό πρόβλημα είναι </a:t>
            </a:r>
            <a:r>
              <a:rPr lang="en-US" sz="3200" i="1" dirty="0"/>
              <a:t>x</a:t>
            </a:r>
            <a:r>
              <a:rPr lang="el-GR" sz="3200" baseline="-25000" dirty="0"/>
              <a:t>1</a:t>
            </a:r>
            <a:r>
              <a:rPr lang="el-GR" sz="3200" dirty="0"/>
              <a:t> = 2.44 και </a:t>
            </a:r>
            <a:r>
              <a:rPr lang="en-US" sz="3200" i="1" dirty="0"/>
              <a:t>x</a:t>
            </a:r>
            <a:r>
              <a:rPr lang="el-GR" sz="3200" baseline="-25000" dirty="0"/>
              <a:t>2</a:t>
            </a:r>
            <a:r>
              <a:rPr lang="el-GR" sz="3200" dirty="0"/>
              <a:t> = 3.26. Η τιμή της αντικειμενικής συνάρτησης για τη λύση αυτή είναι 14.66 που αντιστοιχεί σε ετήσια απόδοση 14.660$. Όμως η λύση αυτή είναι μη αποδεκτή για το ακέραιο γραμμικό πρόβλημα δεδομένου ότι οι μεταβλητές απόφασης έχουν κλασματικές τιμές.</a:t>
            </a:r>
            <a:endParaRPr lang="en-US" sz="3200" dirty="0"/>
          </a:p>
          <a:p>
            <a:endParaRPr lang="en-US" sz="3200" dirty="0"/>
          </a:p>
        </p:txBody>
      </p:sp>
    </p:spTree>
    <p:extLst>
      <p:ext uri="{BB962C8B-B14F-4D97-AF65-F5344CB8AC3E}">
        <p14:creationId xmlns:p14="http://schemas.microsoft.com/office/powerpoint/2010/main" val="167595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261"/>
            <a:ext cx="10515600" cy="1325563"/>
          </a:xfrm>
        </p:spPr>
        <p:txBody>
          <a:bodyPr/>
          <a:lstStyle/>
          <a:p>
            <a:r>
              <a:rPr lang="el-GR" b="1" dirty="0">
                <a:latin typeface="+mn-lt"/>
              </a:rPr>
              <a:t>Λύση Παράδειγμα 3.4</a:t>
            </a:r>
            <a:endParaRPr lang="en-US" b="1" dirty="0">
              <a:latin typeface="+mn-lt"/>
            </a:endParaRPr>
          </a:p>
        </p:txBody>
      </p:sp>
      <p:sp>
        <p:nvSpPr>
          <p:cNvPr id="3" name="Content Placeholder 2"/>
          <p:cNvSpPr>
            <a:spLocks noGrp="1"/>
          </p:cNvSpPr>
          <p:nvPr>
            <p:ph idx="1"/>
          </p:nvPr>
        </p:nvSpPr>
        <p:spPr>
          <a:xfrm>
            <a:off x="838200" y="1368425"/>
            <a:ext cx="10515600" cy="4351338"/>
          </a:xfrm>
        </p:spPr>
        <p:txBody>
          <a:bodyPr>
            <a:noAutofit/>
          </a:bodyPr>
          <a:lstStyle/>
          <a:p>
            <a:r>
              <a:rPr lang="el-GR" sz="3200" dirty="0"/>
              <a:t>Στρογγυλλοποιώντας τις μεταβλητές στους πλησιέστερους ακέραιους προκύπτει η λύση x</a:t>
            </a:r>
            <a:r>
              <a:rPr lang="el-GR" sz="3200" baseline="-25000" dirty="0"/>
              <a:t>1</a:t>
            </a:r>
            <a:r>
              <a:rPr lang="el-GR" sz="3200" dirty="0"/>
              <a:t> = 2 και x</a:t>
            </a:r>
            <a:r>
              <a:rPr lang="el-GR" sz="3200" baseline="-25000" dirty="0"/>
              <a:t>2</a:t>
            </a:r>
            <a:r>
              <a:rPr lang="el-GR" sz="3200" dirty="0"/>
              <a:t> = 3 με τιμή της αντικειμενικής συνάρτησης ίση με 13 ή 13.000$ ετήσια απόδοση. Η στρογγυλοποιημένη λύση x</a:t>
            </a:r>
            <a:r>
              <a:rPr lang="el-GR" sz="3200" baseline="-25000" dirty="0"/>
              <a:t>1</a:t>
            </a:r>
            <a:r>
              <a:rPr lang="el-GR" sz="3200" dirty="0"/>
              <a:t> = 2 και x</a:t>
            </a:r>
            <a:r>
              <a:rPr lang="el-GR" sz="3200" baseline="-25000" dirty="0"/>
              <a:t>2</a:t>
            </a:r>
            <a:r>
              <a:rPr lang="el-GR" sz="3200" dirty="0"/>
              <a:t> = 3 δεν είναι βέλτιστη για το ακέραιο πρόβλημα. Όπως μπορεί να διαπιστώσει κανείς, η βέλτιστη λύση είναι η x</a:t>
            </a:r>
            <a:r>
              <a:rPr lang="el-GR" sz="3200" baseline="-25000" dirty="0"/>
              <a:t>1</a:t>
            </a:r>
            <a:r>
              <a:rPr lang="el-GR" sz="3200" dirty="0"/>
              <a:t> = 4 και x</a:t>
            </a:r>
            <a:r>
              <a:rPr lang="el-GR" sz="3200" baseline="-25000" dirty="0"/>
              <a:t>2</a:t>
            </a:r>
            <a:r>
              <a:rPr lang="el-GR" sz="3200" dirty="0"/>
              <a:t> = 2 με τιμή της αντικειμενικής συνάρτησης ίση με 14 ή 14,000$ ετήσια απόδοση. Για την εταιρεία ΑΕΑ η προσέγγιση της στρογγυλοποίησης της λύσης του γραμμικού προβλήματος στον πλησιέστερο ακέραιο δεν είναι μία καλή στρατηγική, καθώς παρουσιάζει χαμηλότερη απόδοση κατά 1000$ σε ετήσια βάση. </a:t>
            </a:r>
            <a:endParaRPr lang="en-US" sz="3200" dirty="0"/>
          </a:p>
          <a:p>
            <a:endParaRPr lang="en-US" sz="3200" dirty="0"/>
          </a:p>
        </p:txBody>
      </p:sp>
    </p:spTree>
    <p:extLst>
      <p:ext uri="{BB962C8B-B14F-4D97-AF65-F5344CB8AC3E}">
        <p14:creationId xmlns:p14="http://schemas.microsoft.com/office/powerpoint/2010/main" val="1598319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a:t>
            </a:r>
            <a:r>
              <a:rPr lang="en-US" b="1" dirty="0">
                <a:latin typeface="+mn-lt"/>
              </a:rPr>
              <a:t>5</a:t>
            </a:r>
          </a:p>
        </p:txBody>
      </p:sp>
      <p:sp>
        <p:nvSpPr>
          <p:cNvPr id="3" name="Content Placeholder 2"/>
          <p:cNvSpPr>
            <a:spLocks noGrp="1"/>
          </p:cNvSpPr>
          <p:nvPr>
            <p:ph idx="1"/>
          </p:nvPr>
        </p:nvSpPr>
        <p:spPr/>
        <p:txBody>
          <a:bodyPr>
            <a:normAutofit/>
          </a:bodyPr>
          <a:lstStyle/>
          <a:p>
            <a:r>
              <a:rPr lang="el-GR" sz="3200" dirty="0"/>
              <a:t>Μια εταιρεία μπορεί να επενδύσει τα κεφάλαιά της σε μια σειρά εταιρικών δραστηριοτήτων που έχουν ποικίλες απαιτήσεις σε κεφάλαια κατά τα επόμενα 4 χρόνια. Λόγω των περιορισμένων κεφαλαίων, η εταιρεία πρέπει να επιλέξει τις πιο επικερδείς δραστηριότητες για την επέκταση των κεφαλαιουχικών αγαθών. Το αναμενόμενο κέρδος κάθε δραστηριότητας και οι απαιτήσεις σε χρηματοδότηση παρατίθενται στον παρακάτω πίνακα:</a:t>
            </a:r>
            <a:endParaRPr lang="en-US" sz="3200" dirty="0"/>
          </a:p>
          <a:p>
            <a:endParaRPr lang="en-US" sz="3200" dirty="0"/>
          </a:p>
        </p:txBody>
      </p:sp>
    </p:spTree>
    <p:extLst>
      <p:ext uri="{BB962C8B-B14F-4D97-AF65-F5344CB8AC3E}">
        <p14:creationId xmlns:p14="http://schemas.microsoft.com/office/powerpoint/2010/main" val="1248135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a:t>
            </a:r>
            <a:r>
              <a:rPr lang="en-US" b="1" dirty="0">
                <a:latin typeface="+mn-lt"/>
              </a:rPr>
              <a:t>5</a:t>
            </a:r>
          </a:p>
        </p:txBody>
      </p:sp>
      <p:pic>
        <p:nvPicPr>
          <p:cNvPr id="4" name="Content Placeholder 3"/>
          <p:cNvPicPr>
            <a:picLocks noGrp="1" noChangeAspect="1"/>
          </p:cNvPicPr>
          <p:nvPr>
            <p:ph idx="1"/>
          </p:nvPr>
        </p:nvPicPr>
        <p:blipFill>
          <a:blip r:embed="rId2"/>
          <a:stretch>
            <a:fillRect/>
          </a:stretch>
        </p:blipFill>
        <p:spPr>
          <a:xfrm>
            <a:off x="1509131" y="1690688"/>
            <a:ext cx="9661095" cy="5041263"/>
          </a:xfrm>
          <a:prstGeom prst="rect">
            <a:avLst/>
          </a:prstGeom>
        </p:spPr>
      </p:pic>
    </p:spTree>
    <p:extLst>
      <p:ext uri="{BB962C8B-B14F-4D97-AF65-F5344CB8AC3E}">
        <p14:creationId xmlns:p14="http://schemas.microsoft.com/office/powerpoint/2010/main" val="231201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3.</a:t>
            </a:r>
            <a:r>
              <a:rPr lang="en-US" b="1" dirty="0">
                <a:latin typeface="+mn-lt"/>
              </a:rPr>
              <a:t>5</a:t>
            </a:r>
            <a:endParaRPr lang="en-US" dirty="0">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l-GR" sz="3200" b="1" dirty="0"/>
              <a:t>Λύση</a:t>
            </a:r>
            <a:endParaRPr lang="en-US" sz="3200" dirty="0"/>
          </a:p>
          <a:p>
            <a:pPr marL="0" indent="0">
              <a:buNone/>
            </a:pPr>
            <a:r>
              <a:rPr lang="el-GR" dirty="0"/>
              <a:t>Ορίζουμε τις εξής μεταβλητές απόφασης :</a:t>
            </a:r>
            <a:endParaRPr lang="en-US" dirty="0"/>
          </a:p>
          <a:p>
            <a:r>
              <a:rPr lang="el-GR" i="1" dirty="0"/>
              <a:t>x</a:t>
            </a:r>
            <a:r>
              <a:rPr lang="el-GR" baseline="-25000" dirty="0"/>
              <a:t>1</a:t>
            </a:r>
            <a:r>
              <a:rPr lang="el-GR" i="1" dirty="0"/>
              <a:t> </a:t>
            </a:r>
            <a:r>
              <a:rPr lang="el-GR" dirty="0"/>
              <a:t>= 1 αν η επέκταση εγκαταστάσεων αποφασισθεί και 0 αν όχι </a:t>
            </a:r>
            <a:endParaRPr lang="en-US" dirty="0"/>
          </a:p>
          <a:p>
            <a:r>
              <a:rPr lang="en-US" i="1" dirty="0"/>
              <a:t>x</a:t>
            </a:r>
            <a:r>
              <a:rPr lang="el-GR" baseline="-25000" dirty="0"/>
              <a:t>2</a:t>
            </a:r>
            <a:r>
              <a:rPr lang="el-GR" dirty="0"/>
              <a:t> = 1 αν η επέκταση αποθηκών αποφασισθεί και 0 αν όχι </a:t>
            </a:r>
            <a:endParaRPr lang="en-US" dirty="0"/>
          </a:p>
          <a:p>
            <a:r>
              <a:rPr lang="en-US" i="1" dirty="0"/>
              <a:t>x</a:t>
            </a:r>
            <a:r>
              <a:rPr lang="el-GR" baseline="-25000" dirty="0"/>
              <a:t>3</a:t>
            </a:r>
            <a:r>
              <a:rPr lang="el-GR" dirty="0"/>
              <a:t> = 1 αν ο νέος μηχανολογικός εξοπλισμός αποφασισθεί και 0 αν όχι </a:t>
            </a:r>
            <a:endParaRPr lang="en-US" dirty="0"/>
          </a:p>
          <a:p>
            <a:r>
              <a:rPr lang="en-US" i="1" dirty="0"/>
              <a:t>x</a:t>
            </a:r>
            <a:r>
              <a:rPr lang="el-GR" baseline="-25000" dirty="0"/>
              <a:t>4</a:t>
            </a:r>
            <a:r>
              <a:rPr lang="el-GR" dirty="0"/>
              <a:t> = 1 αν η έρευνα για νέα προϊόντα αποφασισθεί και 0 αν όχι</a:t>
            </a:r>
            <a:endParaRPr lang="en-US" dirty="0"/>
          </a:p>
          <a:p>
            <a:endParaRPr lang="en-US" dirty="0"/>
          </a:p>
          <a:p>
            <a:pPr marL="0" indent="0">
              <a:buNone/>
            </a:pPr>
            <a:r>
              <a:rPr lang="el-GR" dirty="0"/>
              <a:t>Στη συνέχεια, το πρόβλημα μορφοποιείται ως εξής: (οι μονάδες εκφράζουν χιλιάδες δολλάρια):</a:t>
            </a:r>
            <a:endParaRPr lang="en-US" dirty="0"/>
          </a:p>
          <a:p>
            <a:endParaRPr lang="en-US" dirty="0"/>
          </a:p>
          <a:p>
            <a:endParaRPr lang="en-US" dirty="0"/>
          </a:p>
        </p:txBody>
      </p:sp>
    </p:spTree>
    <p:extLst>
      <p:ext uri="{BB962C8B-B14F-4D97-AF65-F5344CB8AC3E}">
        <p14:creationId xmlns:p14="http://schemas.microsoft.com/office/powerpoint/2010/main" val="210561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Σχέση γραμμικού και ακέραιου προγραμματισμού</a:t>
            </a:r>
            <a:endParaRPr lang="en-US" b="1" dirty="0">
              <a:latin typeface="+mn-lt"/>
            </a:endParaRPr>
          </a:p>
        </p:txBody>
      </p:sp>
      <p:sp>
        <p:nvSpPr>
          <p:cNvPr id="3" name="Content Placeholder 2"/>
          <p:cNvSpPr>
            <a:spLocks noGrp="1"/>
          </p:cNvSpPr>
          <p:nvPr>
            <p:ph idx="1"/>
          </p:nvPr>
        </p:nvSpPr>
        <p:spPr/>
        <p:txBody>
          <a:bodyPr/>
          <a:lstStyle/>
          <a:p>
            <a:r>
              <a:rPr lang="el-GR" dirty="0"/>
              <a:t>Μπορεί να δοθεί αρχικά η εντύπωση ότι τα προβλήματα ακέραιου προγραμματισμού είναι ακόμα πιο εύκολο να λυθούν αφού το σύνολο των εφικτών λύσεων σε αυτή την περίπτωση θα είναι ακόμα πιο περιορισμένο από αυτό του αντίστοιχου προβλήματος γραμμικού προγραμματισμού, και μάλιστα πεπερασμένο και μετρήσιμο. Έτσι, ίσως κάποιος να σκεφτεί ότι θα μπορούσε να απαριθμήσει όλες αυτές τις λύσεις και να βρει τη βέλτιστη. </a:t>
            </a:r>
          </a:p>
          <a:p>
            <a:endParaRPr lang="en-US" dirty="0"/>
          </a:p>
        </p:txBody>
      </p:sp>
    </p:spTree>
    <p:extLst>
      <p:ext uri="{BB962C8B-B14F-4D97-AF65-F5344CB8AC3E}">
        <p14:creationId xmlns:p14="http://schemas.microsoft.com/office/powerpoint/2010/main" val="405056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3.</a:t>
            </a:r>
            <a:r>
              <a:rPr lang="en-US" b="1" dirty="0">
                <a:latin typeface="+mn-lt"/>
              </a:rPr>
              <a:t>5</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n-US" sz="3200" dirty="0"/>
              <a:t>Max  </a:t>
            </a:r>
            <a:r>
              <a:rPr lang="en-US" sz="3200" i="1" dirty="0"/>
              <a:t>90x</a:t>
            </a:r>
            <a:r>
              <a:rPr lang="en-US" sz="3200" i="1" baseline="-25000" dirty="0"/>
              <a:t>1</a:t>
            </a:r>
            <a:r>
              <a:rPr lang="en-US" sz="3200" i="1" dirty="0"/>
              <a:t> + 40x</a:t>
            </a:r>
            <a:r>
              <a:rPr lang="en-US" sz="3200" i="1" baseline="-25000" dirty="0"/>
              <a:t>2 </a:t>
            </a:r>
            <a:r>
              <a:rPr lang="en-US" sz="3200" i="1" dirty="0"/>
              <a:t>+ 10x</a:t>
            </a:r>
            <a:r>
              <a:rPr lang="en-US" sz="3200" i="1" baseline="-25000" dirty="0"/>
              <a:t>3</a:t>
            </a:r>
            <a:r>
              <a:rPr lang="en-US" sz="3200" i="1" dirty="0"/>
              <a:t> + 37x</a:t>
            </a:r>
            <a:r>
              <a:rPr lang="en-US" sz="3200" i="1" baseline="-25000" dirty="0"/>
              <a:t>4</a:t>
            </a:r>
            <a:endParaRPr lang="en-US" sz="3200" i="1" dirty="0"/>
          </a:p>
          <a:p>
            <a:pPr marL="0" indent="0">
              <a:buNone/>
            </a:pPr>
            <a:r>
              <a:rPr lang="en-US" sz="3200" dirty="0" err="1"/>
              <a:t>s.t.</a:t>
            </a:r>
            <a:r>
              <a:rPr lang="en-US" sz="3200" dirty="0"/>
              <a:t>  </a:t>
            </a:r>
            <a:r>
              <a:rPr lang="en-US" sz="3200" i="1" dirty="0"/>
              <a:t>15x</a:t>
            </a:r>
            <a:r>
              <a:rPr lang="en-US" sz="3200" i="1" baseline="-25000" dirty="0"/>
              <a:t>1</a:t>
            </a:r>
            <a:r>
              <a:rPr lang="en-US" sz="3200" i="1" dirty="0"/>
              <a:t> + 10x</a:t>
            </a:r>
            <a:r>
              <a:rPr lang="en-US" sz="3200" i="1" baseline="-25000" dirty="0"/>
              <a:t>2 </a:t>
            </a:r>
            <a:r>
              <a:rPr lang="en-US" sz="3200" i="1" dirty="0"/>
              <a:t>+ 10x</a:t>
            </a:r>
            <a:r>
              <a:rPr lang="en-US" sz="3200" i="1" baseline="-25000" dirty="0"/>
              <a:t>3</a:t>
            </a:r>
            <a:r>
              <a:rPr lang="en-US" sz="3200" i="1" dirty="0"/>
              <a:t> + 15x</a:t>
            </a:r>
            <a:r>
              <a:rPr lang="en-US" sz="3200" i="1" baseline="-25000" dirty="0"/>
              <a:t>4</a:t>
            </a:r>
            <a:r>
              <a:rPr lang="en-US" sz="3200" i="1" dirty="0"/>
              <a:t> </a:t>
            </a:r>
            <a:r>
              <a:rPr lang="en-US" sz="3200" i="1" u="sng" dirty="0"/>
              <a:t>&lt;</a:t>
            </a:r>
            <a:r>
              <a:rPr lang="en-US" sz="3200" i="1" dirty="0"/>
              <a:t> 40</a:t>
            </a:r>
          </a:p>
          <a:p>
            <a:pPr marL="0" indent="0">
              <a:buNone/>
            </a:pPr>
            <a:r>
              <a:rPr lang="en-US" sz="3200" i="1" dirty="0" smtClean="0"/>
              <a:t>       20x</a:t>
            </a:r>
            <a:r>
              <a:rPr lang="en-US" sz="3200" i="1" baseline="-25000" dirty="0" smtClean="0"/>
              <a:t>1</a:t>
            </a:r>
            <a:r>
              <a:rPr lang="en-US" sz="3200" i="1" dirty="0" smtClean="0"/>
              <a:t> </a:t>
            </a:r>
            <a:r>
              <a:rPr lang="en-US" sz="3200" i="1" dirty="0"/>
              <a:t>+ 15x</a:t>
            </a:r>
            <a:r>
              <a:rPr lang="en-US" sz="3200" i="1" baseline="-25000" dirty="0"/>
              <a:t>2 </a:t>
            </a:r>
            <a:r>
              <a:rPr lang="en-US" sz="3200" i="1" dirty="0"/>
              <a:t>+ 10x</a:t>
            </a:r>
            <a:r>
              <a:rPr lang="en-US" sz="3200" i="1" baseline="-25000" dirty="0"/>
              <a:t>4</a:t>
            </a:r>
            <a:r>
              <a:rPr lang="en-US" sz="3200" i="1" dirty="0"/>
              <a:t> </a:t>
            </a:r>
            <a:r>
              <a:rPr lang="en-US" sz="3200" i="1" u="sng" dirty="0"/>
              <a:t>&lt;</a:t>
            </a:r>
            <a:r>
              <a:rPr lang="en-US" sz="3200" i="1" dirty="0"/>
              <a:t> 50 + 40 - 15x</a:t>
            </a:r>
            <a:r>
              <a:rPr lang="en-US" sz="3200" i="1" baseline="-25000" dirty="0"/>
              <a:t>1</a:t>
            </a:r>
            <a:r>
              <a:rPr lang="en-US" sz="3200" i="1" dirty="0"/>
              <a:t> - 10x</a:t>
            </a:r>
            <a:r>
              <a:rPr lang="en-US" sz="3200" i="1" baseline="-25000" dirty="0"/>
              <a:t>2 </a:t>
            </a:r>
            <a:r>
              <a:rPr lang="en-US" sz="3200" i="1" dirty="0"/>
              <a:t>- 10x</a:t>
            </a:r>
            <a:r>
              <a:rPr lang="en-US" sz="3200" i="1" baseline="-25000" dirty="0"/>
              <a:t>3</a:t>
            </a:r>
            <a:r>
              <a:rPr lang="en-US" sz="3200" i="1" dirty="0"/>
              <a:t> - 15x</a:t>
            </a:r>
            <a:r>
              <a:rPr lang="en-US" sz="3200" i="1" baseline="-25000" dirty="0"/>
              <a:t>4</a:t>
            </a:r>
            <a:endParaRPr lang="en-US" sz="3200" i="1" dirty="0"/>
          </a:p>
          <a:p>
            <a:pPr marL="0" indent="0">
              <a:buNone/>
            </a:pPr>
            <a:r>
              <a:rPr lang="en-US" sz="3200" i="1" dirty="0" smtClean="0"/>
              <a:t>       20x</a:t>
            </a:r>
            <a:r>
              <a:rPr lang="en-US" sz="3200" i="1" baseline="-25000" dirty="0" smtClean="0"/>
              <a:t>1</a:t>
            </a:r>
            <a:r>
              <a:rPr lang="en-US" sz="3200" i="1" dirty="0" smtClean="0"/>
              <a:t> </a:t>
            </a:r>
            <a:r>
              <a:rPr lang="en-US" sz="3200" i="1" dirty="0"/>
              <a:t>+ 20x</a:t>
            </a:r>
            <a:r>
              <a:rPr lang="en-US" sz="3200" i="1" baseline="-25000" dirty="0"/>
              <a:t>2 </a:t>
            </a:r>
            <a:r>
              <a:rPr lang="en-US" sz="3200" i="1" dirty="0"/>
              <a:t>      + 10x</a:t>
            </a:r>
            <a:r>
              <a:rPr lang="en-US" sz="3200" i="1" baseline="-25000" dirty="0"/>
              <a:t>4</a:t>
            </a:r>
            <a:r>
              <a:rPr lang="en-US" sz="3200" i="1" dirty="0"/>
              <a:t> </a:t>
            </a:r>
            <a:r>
              <a:rPr lang="en-US" sz="3200" i="1" u="sng" dirty="0"/>
              <a:t>&lt;</a:t>
            </a:r>
            <a:r>
              <a:rPr lang="en-US" sz="3200" i="1" dirty="0"/>
              <a:t> 50 - 35x</a:t>
            </a:r>
            <a:r>
              <a:rPr lang="en-US" sz="3200" i="1" baseline="-25000" dirty="0"/>
              <a:t>1</a:t>
            </a:r>
            <a:r>
              <a:rPr lang="en-US" sz="3200" i="1" dirty="0"/>
              <a:t> - 25x</a:t>
            </a:r>
            <a:r>
              <a:rPr lang="en-US" sz="3200" i="1" baseline="-25000" dirty="0"/>
              <a:t>2 </a:t>
            </a:r>
            <a:r>
              <a:rPr lang="en-US" sz="3200" i="1" dirty="0"/>
              <a:t>- 10x</a:t>
            </a:r>
            <a:r>
              <a:rPr lang="en-US" sz="3200" i="1" baseline="-25000" dirty="0"/>
              <a:t>3</a:t>
            </a:r>
            <a:r>
              <a:rPr lang="en-US" sz="3200" i="1" dirty="0"/>
              <a:t> - 25x</a:t>
            </a:r>
            <a:r>
              <a:rPr lang="en-US" sz="3200" i="1" baseline="-25000" dirty="0"/>
              <a:t>4</a:t>
            </a:r>
            <a:endParaRPr lang="en-US" sz="3200" i="1" dirty="0"/>
          </a:p>
          <a:p>
            <a:pPr marL="0" indent="0">
              <a:buNone/>
            </a:pPr>
            <a:r>
              <a:rPr lang="en-US" sz="3200" i="1" dirty="0" smtClean="0"/>
              <a:t>       </a:t>
            </a:r>
            <a:r>
              <a:rPr lang="el-GR" sz="3200" i="1" dirty="0" smtClean="0"/>
              <a:t>15</a:t>
            </a:r>
            <a:r>
              <a:rPr lang="en-US" sz="3200" i="1" dirty="0"/>
              <a:t>x</a:t>
            </a:r>
            <a:r>
              <a:rPr lang="el-GR" sz="3200" i="1" baseline="-25000" dirty="0"/>
              <a:t>1</a:t>
            </a:r>
            <a:r>
              <a:rPr lang="el-GR" sz="3200" i="1" dirty="0"/>
              <a:t> + 5</a:t>
            </a:r>
            <a:r>
              <a:rPr lang="en-US" sz="3200" i="1" dirty="0"/>
              <a:t>x</a:t>
            </a:r>
            <a:r>
              <a:rPr lang="el-GR" sz="3200" i="1" baseline="-25000" dirty="0"/>
              <a:t>2 </a:t>
            </a:r>
            <a:r>
              <a:rPr lang="el-GR" sz="3200" i="1" dirty="0"/>
              <a:t>+ 4</a:t>
            </a:r>
            <a:r>
              <a:rPr lang="en-US" sz="3200" i="1" dirty="0"/>
              <a:t>x</a:t>
            </a:r>
            <a:r>
              <a:rPr lang="el-GR" sz="3200" i="1" baseline="-25000" dirty="0"/>
              <a:t>3</a:t>
            </a:r>
            <a:r>
              <a:rPr lang="el-GR" sz="3200" i="1" dirty="0"/>
              <a:t> + 10</a:t>
            </a:r>
            <a:r>
              <a:rPr lang="en-US" sz="3200" i="1" dirty="0"/>
              <a:t>x</a:t>
            </a:r>
            <a:r>
              <a:rPr lang="el-GR" sz="3200" i="1" baseline="-25000" dirty="0"/>
              <a:t>4</a:t>
            </a:r>
            <a:r>
              <a:rPr lang="el-GR" sz="3200" i="1" dirty="0"/>
              <a:t> </a:t>
            </a:r>
            <a:r>
              <a:rPr lang="el-GR" sz="3200" i="1" u="sng" dirty="0"/>
              <a:t>&lt;</a:t>
            </a:r>
            <a:r>
              <a:rPr lang="el-GR" sz="3200" i="1" dirty="0"/>
              <a:t> 85 - 55</a:t>
            </a:r>
            <a:r>
              <a:rPr lang="en-US" sz="3200" i="1" dirty="0"/>
              <a:t>x</a:t>
            </a:r>
            <a:r>
              <a:rPr lang="el-GR" sz="3200" i="1" baseline="-25000" dirty="0"/>
              <a:t>1</a:t>
            </a:r>
            <a:r>
              <a:rPr lang="el-GR" sz="3200" i="1" dirty="0"/>
              <a:t> - 45</a:t>
            </a:r>
            <a:r>
              <a:rPr lang="en-US" sz="3200" i="1" dirty="0"/>
              <a:t>x</a:t>
            </a:r>
            <a:r>
              <a:rPr lang="el-GR" sz="3200" i="1" baseline="-25000" dirty="0"/>
              <a:t>2 </a:t>
            </a:r>
            <a:r>
              <a:rPr lang="el-GR" sz="3200" i="1" dirty="0"/>
              <a:t>- 10</a:t>
            </a:r>
            <a:r>
              <a:rPr lang="en-US" sz="3200" i="1" dirty="0"/>
              <a:t>x</a:t>
            </a:r>
            <a:r>
              <a:rPr lang="el-GR" sz="3200" i="1" baseline="-25000" dirty="0"/>
              <a:t>3</a:t>
            </a:r>
            <a:r>
              <a:rPr lang="el-GR" sz="3200" i="1" dirty="0"/>
              <a:t> - 35</a:t>
            </a:r>
            <a:r>
              <a:rPr lang="en-US" sz="3200" i="1" dirty="0"/>
              <a:t>x</a:t>
            </a:r>
            <a:r>
              <a:rPr lang="el-GR" sz="3200" i="1" baseline="-25000" dirty="0"/>
              <a:t>4</a:t>
            </a:r>
            <a:endParaRPr lang="en-US" sz="3200" i="1" dirty="0"/>
          </a:p>
          <a:p>
            <a:pPr marL="0" indent="0">
              <a:buNone/>
            </a:pPr>
            <a:r>
              <a:rPr lang="en-US" sz="3200" i="1" dirty="0" smtClean="0"/>
              <a:t>           x</a:t>
            </a:r>
            <a:r>
              <a:rPr lang="el-GR" sz="3200" i="1" baseline="-25000" dirty="0"/>
              <a:t>1</a:t>
            </a:r>
            <a:r>
              <a:rPr lang="el-GR" sz="3200" i="1" dirty="0"/>
              <a:t>, </a:t>
            </a:r>
            <a:r>
              <a:rPr lang="en-US" sz="3200" i="1" dirty="0"/>
              <a:t>x</a:t>
            </a:r>
            <a:r>
              <a:rPr lang="el-GR" sz="3200" i="1" baseline="-25000" dirty="0"/>
              <a:t>2</a:t>
            </a:r>
            <a:r>
              <a:rPr lang="el-GR" sz="3200" i="1" dirty="0"/>
              <a:t>, </a:t>
            </a:r>
            <a:r>
              <a:rPr lang="en-US" sz="3200" i="1" dirty="0"/>
              <a:t>x</a:t>
            </a:r>
            <a:r>
              <a:rPr lang="el-GR" sz="3200" i="1" baseline="-25000" dirty="0"/>
              <a:t>3</a:t>
            </a:r>
            <a:r>
              <a:rPr lang="el-GR" sz="3200" i="1" dirty="0"/>
              <a:t>, </a:t>
            </a:r>
            <a:r>
              <a:rPr lang="en-US" sz="3200" i="1" dirty="0"/>
              <a:t>x</a:t>
            </a:r>
            <a:r>
              <a:rPr lang="el-GR" sz="3200" i="1" baseline="-25000" dirty="0"/>
              <a:t>4</a:t>
            </a:r>
            <a:r>
              <a:rPr lang="el-GR" sz="3200" i="1" dirty="0"/>
              <a:t> </a:t>
            </a:r>
            <a:r>
              <a:rPr lang="el-GR" sz="3200" dirty="0"/>
              <a:t>δυαδικές</a:t>
            </a: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899119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916"/>
            <a:ext cx="10515600" cy="1245466"/>
          </a:xfrm>
        </p:spPr>
        <p:txBody>
          <a:bodyPr/>
          <a:lstStyle/>
          <a:p>
            <a:r>
              <a:rPr lang="el-GR" b="1" dirty="0">
                <a:latin typeface="+mn-lt"/>
              </a:rPr>
              <a:t>Λύση Παράδειγμα 3.</a:t>
            </a:r>
            <a:r>
              <a:rPr lang="en-US" b="1" dirty="0">
                <a:latin typeface="+mn-lt"/>
              </a:rPr>
              <a:t>5</a:t>
            </a:r>
            <a:endParaRPr lang="en-US" dirty="0">
              <a:latin typeface="+mn-lt"/>
            </a:endParaRPr>
          </a:p>
        </p:txBody>
      </p:sp>
      <p:sp>
        <p:nvSpPr>
          <p:cNvPr id="3" name="Content Placeholder 2"/>
          <p:cNvSpPr>
            <a:spLocks noGrp="1"/>
          </p:cNvSpPr>
          <p:nvPr>
            <p:ph idx="1"/>
          </p:nvPr>
        </p:nvSpPr>
        <p:spPr>
          <a:xfrm>
            <a:off x="838200" y="1648980"/>
            <a:ext cx="10515600" cy="4351338"/>
          </a:xfrm>
        </p:spPr>
        <p:txBody>
          <a:bodyPr>
            <a:noAutofit/>
          </a:bodyPr>
          <a:lstStyle/>
          <a:p>
            <a:r>
              <a:rPr lang="el-GR" dirty="0"/>
              <a:t>Η βέλτιστη λύση αυτού του προβλήματος είναι: </a:t>
            </a:r>
            <a:r>
              <a:rPr lang="en-US" i="1" dirty="0"/>
              <a:t>x</a:t>
            </a:r>
            <a:r>
              <a:rPr lang="el-GR" baseline="-25000" dirty="0"/>
              <a:t>1</a:t>
            </a:r>
            <a:r>
              <a:rPr lang="el-GR" dirty="0"/>
              <a:t> = 0, </a:t>
            </a:r>
            <a:r>
              <a:rPr lang="en-US" i="1" dirty="0"/>
              <a:t>x</a:t>
            </a:r>
            <a:r>
              <a:rPr lang="el-GR" baseline="-25000" dirty="0"/>
              <a:t>2</a:t>
            </a:r>
            <a:r>
              <a:rPr lang="el-GR" dirty="0"/>
              <a:t> = 0, </a:t>
            </a:r>
            <a:r>
              <a:rPr lang="en-US" i="1" dirty="0"/>
              <a:t>x</a:t>
            </a:r>
            <a:r>
              <a:rPr lang="el-GR" baseline="-25000" dirty="0"/>
              <a:t>3</a:t>
            </a:r>
            <a:r>
              <a:rPr lang="el-GR" dirty="0"/>
              <a:t> = 1 και </a:t>
            </a:r>
            <a:r>
              <a:rPr lang="en-US" i="1" dirty="0"/>
              <a:t>x</a:t>
            </a:r>
            <a:r>
              <a:rPr lang="el-GR" baseline="-25000" dirty="0"/>
              <a:t>4</a:t>
            </a:r>
            <a:r>
              <a:rPr lang="el-GR" dirty="0"/>
              <a:t> = 1, με ολικό αναμενόμενο κέρδος 47000$. Σημειωτέον ότι η βέλτιστη αυτή λύση δεν προκύπτει από την στρογγυλοποίηση της βέλτιστης λύσης του αντίστοιχου γραμμικού προβλήματος. Πράγματι, η βέλτιστη λύση του αντίστοιχου γραμμικού προβλήματος είναι </a:t>
            </a:r>
            <a:r>
              <a:rPr lang="en-US" i="1" dirty="0"/>
              <a:t>x</a:t>
            </a:r>
            <a:r>
              <a:rPr lang="el-GR" baseline="-25000" dirty="0"/>
              <a:t>1</a:t>
            </a:r>
            <a:r>
              <a:rPr lang="el-GR" dirty="0"/>
              <a:t> = 0.909, </a:t>
            </a:r>
            <a:r>
              <a:rPr lang="en-US" i="1" dirty="0"/>
              <a:t>x</a:t>
            </a:r>
            <a:r>
              <a:rPr lang="el-GR" baseline="-25000" dirty="0"/>
              <a:t>2</a:t>
            </a:r>
            <a:r>
              <a:rPr lang="el-GR" dirty="0"/>
              <a:t> = 0, </a:t>
            </a:r>
            <a:r>
              <a:rPr lang="en-US" i="1" dirty="0"/>
              <a:t>x</a:t>
            </a:r>
            <a:r>
              <a:rPr lang="el-GR" baseline="-25000" dirty="0"/>
              <a:t>3</a:t>
            </a:r>
            <a:r>
              <a:rPr lang="el-GR" dirty="0"/>
              <a:t> = 0 και </a:t>
            </a:r>
            <a:r>
              <a:rPr lang="en-US" i="1" dirty="0"/>
              <a:t>x</a:t>
            </a:r>
            <a:r>
              <a:rPr lang="el-GR" baseline="-25000" dirty="0"/>
              <a:t>4</a:t>
            </a:r>
            <a:r>
              <a:rPr lang="el-GR" dirty="0"/>
              <a:t> = 0, με ολικό αναμενόμενο κέρδος 81818.2$.  Από τις 2 λύσεις που μπορούν να προκύψουν με στρογγυλοποίηση της λύσης αυτής, η πρώτη (</a:t>
            </a:r>
            <a:r>
              <a:rPr lang="en-US" i="1" dirty="0"/>
              <a:t>x</a:t>
            </a:r>
            <a:r>
              <a:rPr lang="el-GR" baseline="-25000" dirty="0"/>
              <a:t>1</a:t>
            </a:r>
            <a:r>
              <a:rPr lang="el-GR" dirty="0"/>
              <a:t> = 1, </a:t>
            </a:r>
            <a:r>
              <a:rPr lang="en-US" i="1" dirty="0"/>
              <a:t>x</a:t>
            </a:r>
            <a:r>
              <a:rPr lang="el-GR" baseline="-25000" dirty="0"/>
              <a:t>2</a:t>
            </a:r>
            <a:r>
              <a:rPr lang="el-GR" dirty="0"/>
              <a:t> = 0, </a:t>
            </a:r>
            <a:r>
              <a:rPr lang="en-US" i="1" dirty="0"/>
              <a:t>x</a:t>
            </a:r>
            <a:r>
              <a:rPr lang="el-GR" baseline="-25000" dirty="0"/>
              <a:t>3</a:t>
            </a:r>
            <a:r>
              <a:rPr lang="el-GR" dirty="0"/>
              <a:t> = 0 και </a:t>
            </a:r>
            <a:r>
              <a:rPr lang="en-US" i="1" dirty="0"/>
              <a:t>x</a:t>
            </a:r>
            <a:r>
              <a:rPr lang="el-GR" baseline="-25000" dirty="0"/>
              <a:t>4</a:t>
            </a:r>
            <a:r>
              <a:rPr lang="el-GR" dirty="0"/>
              <a:t> = 0) είναι μη εφικτή, ενώ η δεύτερη (</a:t>
            </a:r>
            <a:r>
              <a:rPr lang="en-US" i="1" dirty="0"/>
              <a:t>x</a:t>
            </a:r>
            <a:r>
              <a:rPr lang="el-GR" baseline="-25000" dirty="0"/>
              <a:t>1</a:t>
            </a:r>
            <a:r>
              <a:rPr lang="el-GR" dirty="0"/>
              <a:t> = 0, </a:t>
            </a:r>
            <a:r>
              <a:rPr lang="en-US" i="1" dirty="0"/>
              <a:t>x</a:t>
            </a:r>
            <a:r>
              <a:rPr lang="el-GR" baseline="-25000" dirty="0"/>
              <a:t>2</a:t>
            </a:r>
            <a:r>
              <a:rPr lang="el-GR" dirty="0"/>
              <a:t> = 0, </a:t>
            </a:r>
            <a:r>
              <a:rPr lang="en-US" i="1" dirty="0"/>
              <a:t>x</a:t>
            </a:r>
            <a:r>
              <a:rPr lang="el-GR" baseline="-25000" dirty="0"/>
              <a:t>3</a:t>
            </a:r>
            <a:r>
              <a:rPr lang="el-GR" dirty="0"/>
              <a:t> = 0 και </a:t>
            </a:r>
            <a:r>
              <a:rPr lang="en-US" i="1" dirty="0"/>
              <a:t>x</a:t>
            </a:r>
            <a:r>
              <a:rPr lang="el-GR" baseline="-25000" dirty="0"/>
              <a:t>4</a:t>
            </a:r>
            <a:r>
              <a:rPr lang="el-GR" dirty="0"/>
              <a:t> = 0) έχει τιμή αντικειμενικής συνάρτησης 0. Η τιμή αυτή είναι σημαντικά κατώτερη από την αντίστοιχη βέλτιστη λύση του ακέραιου προβλήματος που βρήκαμε παραπάνω.</a:t>
            </a:r>
            <a:endParaRPr lang="en-US" dirty="0"/>
          </a:p>
          <a:p>
            <a:endParaRPr lang="en-US" dirty="0"/>
          </a:p>
        </p:txBody>
      </p:sp>
    </p:spTree>
    <p:extLst>
      <p:ext uri="{BB962C8B-B14F-4D97-AF65-F5344CB8AC3E}">
        <p14:creationId xmlns:p14="http://schemas.microsoft.com/office/powerpoint/2010/main" val="2479726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Επέκταση Παραδείγματος 3.5 (3.5β)</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a:t>Ας υποθέσουμε ότι αντί του ενός σχεδίου επέκτασης μιας αποθήκης, η εταιρεία του παραδείγματος 3.5 εξετάζει τρία σχέδια επέκτασης αποθηκών. Μία επέκταση θεωρείται αναγκαία λόγω αύξησης της ζήτησης αλλά δεν αιτιολογείται η επέκταση περισσοτέρων της μιας αποθηκών. Οι κατωτέρω μεταβλητές απόφασης και οι περιορισμοί πολλαπλών επιλογών μπορούν να ενσωματωθούν στο προηγούμενο 0-1 ακέραιο γραμμικό πρόβλημα. </a:t>
            </a:r>
            <a:endParaRPr lang="en-US" sz="3200" dirty="0"/>
          </a:p>
          <a:p>
            <a:endParaRPr lang="en-US" sz="3200" dirty="0"/>
          </a:p>
        </p:txBody>
      </p:sp>
    </p:spTree>
    <p:extLst>
      <p:ext uri="{BB962C8B-B14F-4D97-AF65-F5344CB8AC3E}">
        <p14:creationId xmlns:p14="http://schemas.microsoft.com/office/powerpoint/2010/main" val="271047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Επέκταση Παραδείγματος 3.5 (3.5β)</a:t>
            </a:r>
            <a:endParaRPr lang="en-US" dirty="0">
              <a:latin typeface="+mn-lt"/>
            </a:endParaRPr>
          </a:p>
        </p:txBody>
      </p:sp>
      <p:sp>
        <p:nvSpPr>
          <p:cNvPr id="3" name="Content Placeholder 2"/>
          <p:cNvSpPr>
            <a:spLocks noGrp="1"/>
          </p:cNvSpPr>
          <p:nvPr>
            <p:ph idx="1"/>
          </p:nvPr>
        </p:nvSpPr>
        <p:spPr/>
        <p:txBody>
          <a:bodyPr>
            <a:normAutofit/>
          </a:bodyPr>
          <a:lstStyle/>
          <a:p>
            <a:pPr marL="0" indent="0" algn="just">
              <a:buNone/>
            </a:pPr>
            <a:r>
              <a:rPr lang="el-GR" sz="3200" dirty="0"/>
              <a:t>Έστω:</a:t>
            </a:r>
            <a:endParaRPr lang="en-US" sz="3200" dirty="0"/>
          </a:p>
          <a:p>
            <a:pPr algn="just"/>
            <a:r>
              <a:rPr lang="en-US" sz="3200" i="1" dirty="0"/>
              <a:t>x</a:t>
            </a:r>
            <a:r>
              <a:rPr lang="el-GR" sz="3200" baseline="-25000" dirty="0"/>
              <a:t>2</a:t>
            </a:r>
            <a:r>
              <a:rPr lang="el-GR" sz="3200" dirty="0"/>
              <a:t> = 1 αν η επέκταση της αρχικής αποθήκης αποφασισθεί και 0 αν όχι </a:t>
            </a:r>
            <a:endParaRPr lang="en-US" sz="3200" dirty="0"/>
          </a:p>
          <a:p>
            <a:pPr algn="just"/>
            <a:r>
              <a:rPr lang="en-US" sz="3200" i="1" dirty="0"/>
              <a:t>x</a:t>
            </a:r>
            <a:r>
              <a:rPr lang="el-GR" sz="3200" baseline="-25000" dirty="0"/>
              <a:t>5</a:t>
            </a:r>
            <a:r>
              <a:rPr lang="el-GR" sz="3200" dirty="0"/>
              <a:t> = 1 αν η επέκταση της δεύτερης αποθήκης αποφασισθεί και 0 αν όχι </a:t>
            </a:r>
            <a:endParaRPr lang="en-US" sz="3200" dirty="0"/>
          </a:p>
          <a:p>
            <a:pPr algn="just"/>
            <a:r>
              <a:rPr lang="en-US" sz="3200" i="1" dirty="0"/>
              <a:t>x</a:t>
            </a:r>
            <a:r>
              <a:rPr lang="el-GR" sz="3200" baseline="-25000" dirty="0"/>
              <a:t>6</a:t>
            </a:r>
            <a:r>
              <a:rPr lang="el-GR" sz="3200" dirty="0"/>
              <a:t> = 1 αν η επέκταση της τρίτης αποθήκης αποφασισθεί και 0 αν όχι</a:t>
            </a:r>
            <a:endParaRPr lang="en-US" sz="3200" dirty="0"/>
          </a:p>
          <a:p>
            <a:endParaRPr lang="en-US" sz="3200" dirty="0"/>
          </a:p>
        </p:txBody>
      </p:sp>
    </p:spTree>
    <p:extLst>
      <p:ext uri="{BB962C8B-B14F-4D97-AF65-F5344CB8AC3E}">
        <p14:creationId xmlns:p14="http://schemas.microsoft.com/office/powerpoint/2010/main" val="584099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Επέκταση Παραδείγματος 3.5 (3.5β)</a:t>
            </a:r>
            <a:endParaRPr lang="en-US" dirty="0">
              <a:latin typeface="+mn-lt"/>
            </a:endParaRPr>
          </a:p>
        </p:txBody>
      </p:sp>
      <p:sp>
        <p:nvSpPr>
          <p:cNvPr id="3" name="Content Placeholder 2"/>
          <p:cNvSpPr>
            <a:spLocks noGrp="1"/>
          </p:cNvSpPr>
          <p:nvPr>
            <p:ph idx="1"/>
          </p:nvPr>
        </p:nvSpPr>
        <p:spPr/>
        <p:txBody>
          <a:bodyPr>
            <a:noAutofit/>
          </a:bodyPr>
          <a:lstStyle/>
          <a:p>
            <a:pPr marL="0" indent="0">
              <a:buNone/>
            </a:pPr>
            <a:r>
              <a:rPr lang="el-GR" sz="3200" dirty="0"/>
              <a:t>Ο περιορισμός που αντιστοιχεί στην απαίτηση ότι το πολύ ένα από τα σχέδια επέκτασης μπορεί να επιλεγεί είναι ο </a:t>
            </a:r>
            <a:r>
              <a:rPr lang="el-GR" sz="3200" dirty="0" smtClean="0"/>
              <a:t>εξής:</a:t>
            </a:r>
          </a:p>
          <a:p>
            <a:pPr marL="0" indent="0">
              <a:buNone/>
            </a:pPr>
            <a:endParaRPr lang="en-US" sz="3200" dirty="0"/>
          </a:p>
          <a:p>
            <a:r>
              <a:rPr lang="en-US" sz="3200" i="1" dirty="0"/>
              <a:t>x</a:t>
            </a:r>
            <a:r>
              <a:rPr lang="el-GR" sz="3200" baseline="-25000" dirty="0"/>
              <a:t>2</a:t>
            </a:r>
            <a:r>
              <a:rPr lang="el-GR" sz="3200" dirty="0"/>
              <a:t> + </a:t>
            </a:r>
            <a:r>
              <a:rPr lang="en-US" sz="3200" i="1" dirty="0"/>
              <a:t>x</a:t>
            </a:r>
            <a:r>
              <a:rPr lang="el-GR" sz="3200" baseline="-25000" dirty="0"/>
              <a:t>5</a:t>
            </a:r>
            <a:r>
              <a:rPr lang="el-GR" sz="3200" dirty="0"/>
              <a:t> + </a:t>
            </a:r>
            <a:r>
              <a:rPr lang="en-US" sz="3200" i="1" dirty="0"/>
              <a:t>x</a:t>
            </a:r>
            <a:r>
              <a:rPr lang="el-GR" sz="3200" baseline="-25000" dirty="0"/>
              <a:t>6</a:t>
            </a:r>
            <a:r>
              <a:rPr lang="el-GR" sz="3200" dirty="0"/>
              <a:t> </a:t>
            </a:r>
            <a:r>
              <a:rPr lang="el-GR" sz="3200" u="sng" dirty="0"/>
              <a:t>&lt;</a:t>
            </a:r>
            <a:r>
              <a:rPr lang="el-GR" sz="3200" dirty="0"/>
              <a:t> </a:t>
            </a:r>
            <a:r>
              <a:rPr lang="el-GR" sz="3200" dirty="0" smtClean="0"/>
              <a:t>1</a:t>
            </a:r>
          </a:p>
          <a:p>
            <a:pPr marL="0" indent="0">
              <a:buNone/>
            </a:pPr>
            <a:endParaRPr lang="en-US" sz="3200" dirty="0"/>
          </a:p>
          <a:p>
            <a:pPr marL="0" indent="0">
              <a:buNone/>
            </a:pPr>
            <a:r>
              <a:rPr lang="el-GR" sz="3200" dirty="0" smtClean="0"/>
              <a:t>Ο </a:t>
            </a:r>
            <a:r>
              <a:rPr lang="el-GR" sz="3200" dirty="0"/>
              <a:t>περιορισμός αυτός περιλαμβάνει και την περίπτωση </a:t>
            </a:r>
            <a:r>
              <a:rPr lang="el-GR" sz="3200" dirty="0" smtClean="0"/>
              <a:t>που δεν </a:t>
            </a:r>
            <a:r>
              <a:rPr lang="el-GR" sz="3200" dirty="0"/>
              <a:t>έχουμε καμία επέκταση αποθήκης (</a:t>
            </a:r>
            <a:r>
              <a:rPr lang="en-US" sz="3200" i="1" dirty="0"/>
              <a:t>x</a:t>
            </a:r>
            <a:r>
              <a:rPr lang="el-GR" sz="3200" baseline="-25000" dirty="0"/>
              <a:t>2</a:t>
            </a:r>
            <a:r>
              <a:rPr lang="el-GR" sz="3200" i="1" dirty="0"/>
              <a:t> = </a:t>
            </a:r>
            <a:r>
              <a:rPr lang="en-US" sz="3200" i="1" dirty="0"/>
              <a:t>x</a:t>
            </a:r>
            <a:r>
              <a:rPr lang="el-GR" sz="3200" baseline="-25000" dirty="0"/>
              <a:t>5</a:t>
            </a:r>
            <a:r>
              <a:rPr lang="el-GR" sz="3200" i="1" dirty="0"/>
              <a:t> = </a:t>
            </a:r>
            <a:r>
              <a:rPr lang="en-US" sz="3200" i="1" dirty="0"/>
              <a:t>x</a:t>
            </a:r>
            <a:r>
              <a:rPr lang="el-GR" sz="3200" baseline="-25000" dirty="0"/>
              <a:t>6</a:t>
            </a:r>
            <a:r>
              <a:rPr lang="el-GR" sz="3200" dirty="0"/>
              <a:t> </a:t>
            </a:r>
            <a:r>
              <a:rPr lang="el-GR" sz="3200" i="1" dirty="0"/>
              <a:t>=</a:t>
            </a:r>
            <a:r>
              <a:rPr lang="el-GR" sz="3200" dirty="0"/>
              <a:t> 0) και ταυτόχρονα δεν επιτρέπει την επέκταση περισσοτέρων της μιας αποθηκών. Οι περιορισμού αυτού του είδους καλούνται περιορισμοί κοινού αποκλεισμού.</a:t>
            </a:r>
            <a:endParaRPr lang="en-US" sz="3200" dirty="0"/>
          </a:p>
          <a:p>
            <a:endParaRPr lang="en-US" sz="3200" dirty="0"/>
          </a:p>
        </p:txBody>
      </p:sp>
    </p:spTree>
    <p:extLst>
      <p:ext uri="{BB962C8B-B14F-4D97-AF65-F5344CB8AC3E}">
        <p14:creationId xmlns:p14="http://schemas.microsoft.com/office/powerpoint/2010/main" val="1371099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Επέκταση Παραδείγματος 3.5 (3.5β)</a:t>
            </a:r>
            <a:endParaRPr lang="en-US" dirty="0">
              <a:latin typeface="+mn-lt"/>
            </a:endParaRPr>
          </a:p>
        </p:txBody>
      </p:sp>
      <p:sp>
        <p:nvSpPr>
          <p:cNvPr id="3" name="Content Placeholder 2"/>
          <p:cNvSpPr>
            <a:spLocks noGrp="1"/>
          </p:cNvSpPr>
          <p:nvPr>
            <p:ph idx="1"/>
          </p:nvPr>
        </p:nvSpPr>
        <p:spPr/>
        <p:txBody>
          <a:bodyPr>
            <a:noAutofit/>
          </a:bodyPr>
          <a:lstStyle/>
          <a:p>
            <a:pPr marL="0" indent="0" algn="just">
              <a:buNone/>
            </a:pPr>
            <a:r>
              <a:rPr lang="el-GR" sz="3200" dirty="0"/>
              <a:t>Αν υπήρχε η απαίτηση ότι απαραιτήτως μία από τις τρεις αποθήκες πρέπει να επεκταθεί, τότε ο περιορισμός θα μεταβαλλόταν ως εξής</a:t>
            </a:r>
            <a:r>
              <a:rPr lang="el-GR" sz="3200" dirty="0" smtClean="0"/>
              <a:t>:</a:t>
            </a:r>
          </a:p>
          <a:p>
            <a:pPr marL="0" indent="0" algn="just">
              <a:buNone/>
            </a:pPr>
            <a:endParaRPr lang="en-US" sz="3200" dirty="0"/>
          </a:p>
          <a:p>
            <a:pPr algn="just"/>
            <a:r>
              <a:rPr lang="en-US" sz="3200" i="1" dirty="0"/>
              <a:t>x</a:t>
            </a:r>
            <a:r>
              <a:rPr lang="el-GR" sz="3200" baseline="-25000" dirty="0"/>
              <a:t>2</a:t>
            </a:r>
            <a:r>
              <a:rPr lang="el-GR" sz="3200" dirty="0"/>
              <a:t> + </a:t>
            </a:r>
            <a:r>
              <a:rPr lang="en-US" sz="3200" i="1" dirty="0"/>
              <a:t>x</a:t>
            </a:r>
            <a:r>
              <a:rPr lang="el-GR" sz="3200" baseline="-25000" dirty="0"/>
              <a:t>5</a:t>
            </a:r>
            <a:r>
              <a:rPr lang="el-GR" sz="3200" dirty="0"/>
              <a:t> + </a:t>
            </a:r>
            <a:r>
              <a:rPr lang="en-US" sz="3200" i="1" dirty="0"/>
              <a:t>x</a:t>
            </a:r>
            <a:r>
              <a:rPr lang="el-GR" sz="3200" baseline="-25000" dirty="0"/>
              <a:t>6</a:t>
            </a:r>
            <a:r>
              <a:rPr lang="el-GR" sz="3200" dirty="0"/>
              <a:t> = </a:t>
            </a:r>
            <a:r>
              <a:rPr lang="el-GR" sz="3200" dirty="0" smtClean="0"/>
              <a:t>1</a:t>
            </a:r>
          </a:p>
          <a:p>
            <a:pPr algn="just"/>
            <a:endParaRPr lang="el-GR" sz="3200" dirty="0"/>
          </a:p>
          <a:p>
            <a:pPr marL="0" indent="0" algn="just">
              <a:buNone/>
            </a:pPr>
            <a:r>
              <a:rPr lang="el-GR" sz="3200" dirty="0"/>
              <a:t>Σημειωτέον ότι αν επιτρέπονταν κλασματικές τιμές στις μεταβλητές (όπως στον γραμμικό προγραμματισμό) τότε ο παραπάνω περιορισμός δεν θα εξασφάλιζε την επιλογή ενός μόνο σχεδίου επέκτασης.</a:t>
            </a:r>
            <a:endParaRPr lang="en-US" sz="3200" dirty="0"/>
          </a:p>
          <a:p>
            <a:pPr marL="0" indent="0">
              <a:buNone/>
            </a:pPr>
            <a:endParaRPr lang="en-US" sz="3200" dirty="0"/>
          </a:p>
        </p:txBody>
      </p:sp>
    </p:spTree>
    <p:extLst>
      <p:ext uri="{BB962C8B-B14F-4D97-AF65-F5344CB8AC3E}">
        <p14:creationId xmlns:p14="http://schemas.microsoft.com/office/powerpoint/2010/main" val="3790811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Επέκταση Παραδείγματος 3.5 (3.5β)</a:t>
            </a:r>
            <a:endParaRPr lang="en-US" dirty="0">
              <a:latin typeface="+mn-lt"/>
            </a:endParaRPr>
          </a:p>
        </p:txBody>
      </p:sp>
      <p:sp>
        <p:nvSpPr>
          <p:cNvPr id="3" name="Content Placeholder 2"/>
          <p:cNvSpPr>
            <a:spLocks noGrp="1"/>
          </p:cNvSpPr>
          <p:nvPr>
            <p:ph idx="1"/>
          </p:nvPr>
        </p:nvSpPr>
        <p:spPr/>
        <p:txBody>
          <a:bodyPr>
            <a:noAutofit/>
          </a:bodyPr>
          <a:lstStyle/>
          <a:p>
            <a:pPr marL="0" indent="0" algn="just">
              <a:buNone/>
            </a:pPr>
            <a:r>
              <a:rPr lang="el-GR" sz="3200" b="1" dirty="0"/>
              <a:t>Επιλογή </a:t>
            </a:r>
            <a:r>
              <a:rPr lang="el-GR" sz="3200" b="1" i="1" dirty="0"/>
              <a:t>κ</a:t>
            </a:r>
            <a:r>
              <a:rPr lang="el-GR" sz="3200" b="1" dirty="0"/>
              <a:t> μεταξύ </a:t>
            </a:r>
            <a:r>
              <a:rPr lang="el-GR" sz="3200" b="1" i="1" dirty="0"/>
              <a:t>ν</a:t>
            </a:r>
            <a:r>
              <a:rPr lang="el-GR" sz="3200" b="1" dirty="0"/>
              <a:t> εναλλακτικών</a:t>
            </a:r>
            <a:endParaRPr lang="en-US" sz="3200" dirty="0"/>
          </a:p>
          <a:p>
            <a:pPr marL="0" indent="0" algn="just">
              <a:buNone/>
            </a:pPr>
            <a:r>
              <a:rPr lang="el-GR" sz="3200" dirty="0"/>
              <a:t>Αποτελεί επέκταση των περιορισμών πολλαπλών επιλογών και χρησιμοποιείται για την περιγραφή (μοντελοποίηση) καταστάσεων όπου </a:t>
            </a:r>
            <a:r>
              <a:rPr lang="el-GR" sz="3200" i="1" dirty="0"/>
              <a:t>κ</a:t>
            </a:r>
            <a:r>
              <a:rPr lang="el-GR" sz="3200" dirty="0"/>
              <a:t> σχέδια-δραστηριότητες πρέπει να επιλεγούν ανάμεσα σε </a:t>
            </a:r>
            <a:r>
              <a:rPr lang="el-GR" sz="3200" i="1" dirty="0"/>
              <a:t>ν</a:t>
            </a:r>
            <a:r>
              <a:rPr lang="el-GR" sz="3200" dirty="0"/>
              <a:t> εναλλακτικά. Έστω ότι οι μεταβλητές </a:t>
            </a:r>
            <a:r>
              <a:rPr lang="en-US" sz="3200" i="1" dirty="0"/>
              <a:t>x</a:t>
            </a:r>
            <a:r>
              <a:rPr lang="el-GR" sz="3200" baseline="-25000" dirty="0"/>
              <a:t>2</a:t>
            </a:r>
            <a:r>
              <a:rPr lang="el-GR" sz="3200" dirty="0"/>
              <a:t>, </a:t>
            </a:r>
            <a:r>
              <a:rPr lang="en-US" sz="3200" i="1" dirty="0"/>
              <a:t>x</a:t>
            </a:r>
            <a:r>
              <a:rPr lang="el-GR" sz="3200" baseline="-25000" dirty="0"/>
              <a:t>5</a:t>
            </a:r>
            <a:r>
              <a:rPr lang="el-GR" sz="3200" dirty="0"/>
              <a:t>, </a:t>
            </a:r>
            <a:r>
              <a:rPr lang="en-US" sz="3200" i="1" dirty="0"/>
              <a:t>x</a:t>
            </a:r>
            <a:r>
              <a:rPr lang="el-GR" sz="3200" baseline="-25000" dirty="0"/>
              <a:t>6</a:t>
            </a:r>
            <a:r>
              <a:rPr lang="el-GR" sz="3200" dirty="0"/>
              <a:t>, </a:t>
            </a:r>
            <a:r>
              <a:rPr lang="en-US" sz="3200" i="1" dirty="0"/>
              <a:t>x</a:t>
            </a:r>
            <a:r>
              <a:rPr lang="el-GR" sz="3200" baseline="-25000" dirty="0"/>
              <a:t>7</a:t>
            </a:r>
            <a:r>
              <a:rPr lang="el-GR" sz="3200" dirty="0"/>
              <a:t> και </a:t>
            </a:r>
            <a:r>
              <a:rPr lang="en-US" sz="3200" i="1" dirty="0"/>
              <a:t>x</a:t>
            </a:r>
            <a:r>
              <a:rPr lang="el-GR" sz="3200" baseline="-25000" dirty="0"/>
              <a:t>8</a:t>
            </a:r>
            <a:r>
              <a:rPr lang="el-GR" sz="3200" dirty="0"/>
              <a:t> αναπαριστούν πέντε δυνητικές επεκτάσεις αποθηκών και ότι θεωρείται αναγκαίο να υιοθετηθούν δύο από τα πέντε σχέδια. Ο παρακάτω περιορισμός εγγυάται την πραγματοποίηση αυτής της απαίτησης.</a:t>
            </a:r>
            <a:endParaRPr lang="en-US" sz="3200" dirty="0"/>
          </a:p>
          <a:p>
            <a:pPr algn="just"/>
            <a:r>
              <a:rPr lang="en-US" sz="3200" i="1" dirty="0"/>
              <a:t>x</a:t>
            </a:r>
            <a:r>
              <a:rPr lang="el-GR" sz="3200" baseline="-25000" dirty="0"/>
              <a:t>2</a:t>
            </a:r>
            <a:r>
              <a:rPr lang="el-GR" sz="3200" dirty="0"/>
              <a:t> + </a:t>
            </a:r>
            <a:r>
              <a:rPr lang="en-US" sz="3200" i="1" dirty="0"/>
              <a:t>x</a:t>
            </a:r>
            <a:r>
              <a:rPr lang="el-GR" sz="3200" baseline="-25000" dirty="0"/>
              <a:t>5</a:t>
            </a:r>
            <a:r>
              <a:rPr lang="el-GR" sz="3200" dirty="0"/>
              <a:t> + </a:t>
            </a:r>
            <a:r>
              <a:rPr lang="en-US" sz="3200" i="1" dirty="0"/>
              <a:t>x</a:t>
            </a:r>
            <a:r>
              <a:rPr lang="el-GR" sz="3200" baseline="-25000" dirty="0"/>
              <a:t>6</a:t>
            </a:r>
            <a:r>
              <a:rPr lang="el-GR" sz="3200" dirty="0"/>
              <a:t> + </a:t>
            </a:r>
            <a:r>
              <a:rPr lang="en-US" sz="3200" i="1" dirty="0"/>
              <a:t>x</a:t>
            </a:r>
            <a:r>
              <a:rPr lang="el-GR" sz="3200" baseline="-25000" dirty="0"/>
              <a:t>7</a:t>
            </a:r>
            <a:r>
              <a:rPr lang="el-GR" sz="3200" dirty="0"/>
              <a:t> + </a:t>
            </a:r>
            <a:r>
              <a:rPr lang="en-US" sz="3200" i="1" dirty="0"/>
              <a:t>x</a:t>
            </a:r>
            <a:r>
              <a:rPr lang="el-GR" sz="3200" baseline="-25000" dirty="0"/>
              <a:t>8</a:t>
            </a:r>
            <a:r>
              <a:rPr lang="el-GR" sz="3200" dirty="0"/>
              <a:t> = 2 </a:t>
            </a:r>
            <a:endParaRPr lang="en-US" sz="3200" dirty="0"/>
          </a:p>
          <a:p>
            <a:endParaRPr lang="en-US" sz="3200" dirty="0"/>
          </a:p>
        </p:txBody>
      </p:sp>
    </p:spTree>
    <p:extLst>
      <p:ext uri="{BB962C8B-B14F-4D97-AF65-F5344CB8AC3E}">
        <p14:creationId xmlns:p14="http://schemas.microsoft.com/office/powerpoint/2010/main" val="187727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Επέκταση Παραδείγματος 3.5 (3.5β)</a:t>
            </a:r>
            <a:endParaRPr lang="en-US" dirty="0">
              <a:latin typeface="+mn-lt"/>
            </a:endParaRPr>
          </a:p>
        </p:txBody>
      </p:sp>
      <p:sp>
        <p:nvSpPr>
          <p:cNvPr id="3" name="Content Placeholder 2"/>
          <p:cNvSpPr>
            <a:spLocks noGrp="1"/>
          </p:cNvSpPr>
          <p:nvPr>
            <p:ph idx="1"/>
          </p:nvPr>
        </p:nvSpPr>
        <p:spPr/>
        <p:txBody>
          <a:bodyPr>
            <a:normAutofit/>
          </a:bodyPr>
          <a:lstStyle/>
          <a:p>
            <a:pPr marL="0" indent="0" algn="just">
              <a:buNone/>
            </a:pPr>
            <a:r>
              <a:rPr lang="el-GR" sz="3200" dirty="0"/>
              <a:t>Αν απαιτείται η αποδοχή όχι περισσότερων από δύο σχεδίων τότε χρησιμοποιούμε την κατωτέρω ανίσωση: </a:t>
            </a:r>
            <a:endParaRPr lang="el-GR" sz="3200" dirty="0" smtClean="0"/>
          </a:p>
          <a:p>
            <a:pPr marL="0" indent="0" algn="just">
              <a:buNone/>
            </a:pPr>
            <a:endParaRPr lang="en-US" sz="3200" dirty="0"/>
          </a:p>
          <a:p>
            <a:pPr algn="just"/>
            <a:r>
              <a:rPr lang="en-US" sz="3200" i="1" dirty="0"/>
              <a:t>x</a:t>
            </a:r>
            <a:r>
              <a:rPr lang="el-GR" sz="3200" baseline="-25000" dirty="0"/>
              <a:t>2</a:t>
            </a:r>
            <a:r>
              <a:rPr lang="el-GR" sz="3200" dirty="0"/>
              <a:t> + </a:t>
            </a:r>
            <a:r>
              <a:rPr lang="en-US" sz="3200" i="1" dirty="0"/>
              <a:t>x</a:t>
            </a:r>
            <a:r>
              <a:rPr lang="el-GR" sz="3200" baseline="-25000" dirty="0"/>
              <a:t>5</a:t>
            </a:r>
            <a:r>
              <a:rPr lang="el-GR" sz="3200" dirty="0"/>
              <a:t> + </a:t>
            </a:r>
            <a:r>
              <a:rPr lang="en-US" sz="3200" i="1" dirty="0"/>
              <a:t>x</a:t>
            </a:r>
            <a:r>
              <a:rPr lang="el-GR" sz="3200" baseline="-25000" dirty="0"/>
              <a:t>6</a:t>
            </a:r>
            <a:r>
              <a:rPr lang="el-GR" sz="3200" dirty="0"/>
              <a:t> + </a:t>
            </a:r>
            <a:r>
              <a:rPr lang="en-US" sz="3200" i="1" dirty="0"/>
              <a:t>x</a:t>
            </a:r>
            <a:r>
              <a:rPr lang="el-GR" sz="3200" baseline="-25000" dirty="0"/>
              <a:t>7</a:t>
            </a:r>
            <a:r>
              <a:rPr lang="el-GR" sz="3200" dirty="0"/>
              <a:t> + </a:t>
            </a:r>
            <a:r>
              <a:rPr lang="en-US" sz="3200" i="1" dirty="0"/>
              <a:t>x</a:t>
            </a:r>
            <a:r>
              <a:rPr lang="el-GR" sz="3200" baseline="-25000" dirty="0"/>
              <a:t>8</a:t>
            </a:r>
            <a:r>
              <a:rPr lang="el-GR" sz="3200" dirty="0"/>
              <a:t> </a:t>
            </a:r>
            <a:r>
              <a:rPr lang="el-GR" sz="3200" u="sng" dirty="0"/>
              <a:t>&lt;</a:t>
            </a:r>
            <a:r>
              <a:rPr lang="el-GR" sz="3200" dirty="0"/>
              <a:t> </a:t>
            </a:r>
            <a:r>
              <a:rPr lang="el-GR" sz="3200" dirty="0" smtClean="0"/>
              <a:t>2</a:t>
            </a:r>
          </a:p>
          <a:p>
            <a:pPr algn="just"/>
            <a:endParaRPr lang="en-US" sz="3200" dirty="0"/>
          </a:p>
          <a:p>
            <a:pPr marL="0" indent="0" algn="just">
              <a:buNone/>
            </a:pPr>
            <a:r>
              <a:rPr lang="el-GR" sz="3200" dirty="0"/>
              <a:t>Επιπλέον, κάθε μία από τις παραπάνω μεταβλητές πρέπει να περιορισθεί στις τιμές 0-1.</a:t>
            </a:r>
            <a:endParaRPr lang="en-US" sz="3200" dirty="0"/>
          </a:p>
          <a:p>
            <a:endParaRPr lang="en-US" sz="3200" dirty="0"/>
          </a:p>
        </p:txBody>
      </p:sp>
    </p:spTree>
    <p:extLst>
      <p:ext uri="{BB962C8B-B14F-4D97-AF65-F5344CB8AC3E}">
        <p14:creationId xmlns:p14="http://schemas.microsoft.com/office/powerpoint/2010/main" val="4232316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Επέκταση Παραδείγματος 3.5 (3.5β)</a:t>
            </a:r>
            <a:endParaRPr lang="en-US" dirty="0">
              <a:latin typeface="+mn-lt"/>
            </a:endParaRPr>
          </a:p>
        </p:txBody>
      </p:sp>
      <p:sp>
        <p:nvSpPr>
          <p:cNvPr id="3" name="Content Placeholder 2"/>
          <p:cNvSpPr>
            <a:spLocks noGrp="1"/>
          </p:cNvSpPr>
          <p:nvPr>
            <p:ph idx="1"/>
          </p:nvPr>
        </p:nvSpPr>
        <p:spPr/>
        <p:txBody>
          <a:bodyPr>
            <a:noAutofit/>
          </a:bodyPr>
          <a:lstStyle/>
          <a:p>
            <a:pPr marL="0" indent="0" algn="just">
              <a:buNone/>
            </a:pPr>
            <a:r>
              <a:rPr lang="el-GR" b="1" dirty="0"/>
              <a:t>Υπό συνθήκη και συναπαιτούμενοι περιορισμοί</a:t>
            </a:r>
            <a:endParaRPr lang="en-US" dirty="0"/>
          </a:p>
          <a:p>
            <a:pPr marL="0" indent="0" algn="just">
              <a:buNone/>
            </a:pPr>
            <a:r>
              <a:rPr lang="el-GR" dirty="0"/>
              <a:t>Πολλές φορές η αποδοχή μιας δραστηριότητας εξαρτάται από την αποδοχή μιας άλλης. Για παράδειγμα, έστω ότι η επέκταση αποθήκης εξαρτάται από την πραγματοποίηση του σχεδίου επέκτασης εγκαταστάσεων. Επομένως, η εταιρεία δεν θα μελετήσει την επέκταση αποθήκης αν το σχέδιο επέκτασης εγκαταστάσεων δεν υιοθετηθεί. Με τη μεταβλητή </a:t>
            </a:r>
            <a:r>
              <a:rPr lang="en-US" i="1" dirty="0"/>
              <a:t>x</a:t>
            </a:r>
            <a:r>
              <a:rPr lang="el-GR" baseline="-25000" dirty="0"/>
              <a:t>1</a:t>
            </a:r>
            <a:r>
              <a:rPr lang="el-GR" dirty="0"/>
              <a:t> αναπαριστάνουμε την επέκταση εγκαταστάσεων ενώ με τη μεταβλητή </a:t>
            </a:r>
            <a:r>
              <a:rPr lang="en-US" i="1" dirty="0"/>
              <a:t>x</a:t>
            </a:r>
            <a:r>
              <a:rPr lang="el-GR" baseline="-25000" dirty="0"/>
              <a:t>2</a:t>
            </a:r>
            <a:r>
              <a:rPr lang="el-GR" dirty="0"/>
              <a:t> αναπαριστάνουμε την επέκταση αποθήκης. Οι ακόλουθοι υπό συνθήκη περιορισμοί πρέπει να εισαχθούν για να υποστηρίξουν αυτή την απαίτηση.</a:t>
            </a:r>
            <a:endParaRPr lang="en-US" dirty="0"/>
          </a:p>
          <a:p>
            <a:pPr algn="just"/>
            <a:r>
              <a:rPr lang="en-US" i="1" dirty="0"/>
              <a:t>x</a:t>
            </a:r>
            <a:r>
              <a:rPr lang="el-GR" baseline="-25000" dirty="0"/>
              <a:t>2</a:t>
            </a:r>
            <a:r>
              <a:rPr lang="el-GR" dirty="0"/>
              <a:t> </a:t>
            </a:r>
            <a:r>
              <a:rPr lang="el-GR" u="sng" dirty="0"/>
              <a:t>&lt;</a:t>
            </a:r>
            <a:r>
              <a:rPr lang="el-GR" dirty="0"/>
              <a:t> </a:t>
            </a:r>
            <a:r>
              <a:rPr lang="en-US" i="1" dirty="0"/>
              <a:t>x</a:t>
            </a:r>
            <a:r>
              <a:rPr lang="el-GR" baseline="-25000" dirty="0"/>
              <a:t>1</a:t>
            </a:r>
            <a:r>
              <a:rPr lang="el-GR" dirty="0"/>
              <a:t>  ή  </a:t>
            </a:r>
            <a:r>
              <a:rPr lang="en-US" i="1" dirty="0"/>
              <a:t>x</a:t>
            </a:r>
            <a:r>
              <a:rPr lang="el-GR" baseline="-25000" dirty="0"/>
              <a:t>2</a:t>
            </a:r>
            <a:r>
              <a:rPr lang="el-GR" dirty="0"/>
              <a:t> – </a:t>
            </a:r>
            <a:r>
              <a:rPr lang="en-US" i="1" dirty="0"/>
              <a:t>x</a:t>
            </a:r>
            <a:r>
              <a:rPr lang="el-GR" baseline="-25000" dirty="0"/>
              <a:t>1</a:t>
            </a:r>
            <a:r>
              <a:rPr lang="el-GR" dirty="0"/>
              <a:t> </a:t>
            </a:r>
            <a:r>
              <a:rPr lang="el-GR" u="sng" dirty="0"/>
              <a:t>&lt;</a:t>
            </a:r>
            <a:r>
              <a:rPr lang="el-GR" dirty="0"/>
              <a:t> 0.</a:t>
            </a:r>
            <a:endParaRPr lang="en-US" dirty="0"/>
          </a:p>
          <a:p>
            <a:endParaRPr lang="en-US" dirty="0"/>
          </a:p>
        </p:txBody>
      </p:sp>
    </p:spTree>
    <p:extLst>
      <p:ext uri="{BB962C8B-B14F-4D97-AF65-F5344CB8AC3E}">
        <p14:creationId xmlns:p14="http://schemas.microsoft.com/office/powerpoint/2010/main" val="2933010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Επέκταση Παραδείγματος 3.5 (3.5β)</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a:t>Εφ' όσον και οι δύο μεταβλητές </a:t>
            </a:r>
            <a:r>
              <a:rPr lang="en-US" sz="3200" i="1" dirty="0"/>
              <a:t>x</a:t>
            </a:r>
            <a:r>
              <a:rPr lang="el-GR" sz="3200" baseline="-25000" dirty="0"/>
              <a:t>1</a:t>
            </a:r>
            <a:r>
              <a:rPr lang="el-GR" sz="3200" dirty="0"/>
              <a:t> και </a:t>
            </a:r>
            <a:r>
              <a:rPr lang="en-US" sz="3200" i="1" dirty="0"/>
              <a:t>x</a:t>
            </a:r>
            <a:r>
              <a:rPr lang="el-GR" sz="3200" baseline="-25000" dirty="0"/>
              <a:t>2</a:t>
            </a:r>
            <a:r>
              <a:rPr lang="el-GR" sz="3200" dirty="0"/>
              <a:t> υποχρεούνται να είναι 0 ή 1, παρατηρούμε ότι όταν η </a:t>
            </a:r>
            <a:r>
              <a:rPr lang="en-US" sz="3200" i="1" dirty="0"/>
              <a:t>x</a:t>
            </a:r>
            <a:r>
              <a:rPr lang="el-GR" sz="3200" baseline="-25000" dirty="0"/>
              <a:t>1</a:t>
            </a:r>
            <a:r>
              <a:rPr lang="el-GR" sz="3200" dirty="0"/>
              <a:t> είναι 0 τότε η </a:t>
            </a:r>
            <a:r>
              <a:rPr lang="en-US" sz="3200" i="1" dirty="0"/>
              <a:t>x</a:t>
            </a:r>
            <a:r>
              <a:rPr lang="el-GR" sz="3200" baseline="-25000" dirty="0"/>
              <a:t>2</a:t>
            </a:r>
            <a:r>
              <a:rPr lang="el-GR" sz="3200" dirty="0"/>
              <a:t> αναγκάζεται να είναι κι αυτή 0. Όταν η </a:t>
            </a:r>
            <a:r>
              <a:rPr lang="en-US" sz="3200" i="1" dirty="0"/>
              <a:t>x</a:t>
            </a:r>
            <a:r>
              <a:rPr lang="el-GR" sz="3200" baseline="-25000" dirty="0"/>
              <a:t>1</a:t>
            </a:r>
            <a:r>
              <a:rPr lang="el-GR" sz="3200" dirty="0"/>
              <a:t> είναι 1 τότε η </a:t>
            </a:r>
            <a:r>
              <a:rPr lang="en-US" sz="3200" i="1" dirty="0"/>
              <a:t>x</a:t>
            </a:r>
            <a:r>
              <a:rPr lang="el-GR" sz="3200" baseline="-25000" dirty="0"/>
              <a:t>2</a:t>
            </a:r>
            <a:r>
              <a:rPr lang="el-GR" sz="3200" dirty="0"/>
              <a:t> επιτρέπεται να είναι 1. Άρα και τα δύο σχέδια επέκτασης μπορούν να πραγματοποιηθούν. Όμως παρατηρούμε ότι ο παραπάνω περιορισμός δεν εξαναγκάζει την πραγματοποίηση της επέκτασης αποθηκών όταν το σχέδιο επέκταση εγκαταστάσεων έχει γίνει δεκτό, (</a:t>
            </a:r>
            <a:r>
              <a:rPr lang="en-US" sz="3200" i="1" dirty="0"/>
              <a:t>x</a:t>
            </a:r>
            <a:r>
              <a:rPr lang="el-GR" sz="3200" baseline="-25000" dirty="0"/>
              <a:t>1</a:t>
            </a:r>
            <a:r>
              <a:rPr lang="el-GR" sz="3200" dirty="0"/>
              <a:t> = 1, </a:t>
            </a:r>
            <a:r>
              <a:rPr lang="en-US" sz="3200" i="1" dirty="0"/>
              <a:t>x</a:t>
            </a:r>
            <a:r>
              <a:rPr lang="el-GR" sz="3200" baseline="-25000" dirty="0"/>
              <a:t>2 </a:t>
            </a:r>
            <a:r>
              <a:rPr lang="el-GR" sz="3200" dirty="0"/>
              <a:t>= 0).</a:t>
            </a:r>
            <a:endParaRPr lang="en-US" sz="3200" dirty="0"/>
          </a:p>
          <a:p>
            <a:endParaRPr lang="en-US" sz="3200" dirty="0"/>
          </a:p>
        </p:txBody>
      </p:sp>
    </p:spTree>
    <p:extLst>
      <p:ext uri="{BB962C8B-B14F-4D97-AF65-F5344CB8AC3E}">
        <p14:creationId xmlns:p14="http://schemas.microsoft.com/office/powerpoint/2010/main" val="386075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Σχέση γραμμικού και ακέραιου προγραμματισμού</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l-GR" dirty="0"/>
              <a:t>Αυτός ο τρόπος σκέψης είναι εσφαλμένος για δύο κυρίως λόγους: </a:t>
            </a:r>
          </a:p>
          <a:p>
            <a:pPr marL="342900" lvl="1" indent="-342900">
              <a:spcBef>
                <a:spcPts val="1000"/>
              </a:spcBef>
              <a:buFont typeface="Wingdings" panose="05000000000000000000" pitchFamily="2" charset="2"/>
              <a:buChar char="q"/>
            </a:pPr>
            <a:r>
              <a:rPr lang="el-GR" sz="2600" dirty="0" smtClean="0"/>
              <a:t>Ο </a:t>
            </a:r>
            <a:r>
              <a:rPr lang="el-GR" sz="2600" dirty="0"/>
              <a:t>πρώτος είναι ότι αν και το σύνολο λύσεων είναι πεπερασμένο και μετρήσιμο, </a:t>
            </a:r>
            <a:r>
              <a:rPr lang="en-US" sz="2600" dirty="0" smtClean="0"/>
              <a:t>  </a:t>
            </a:r>
            <a:r>
              <a:rPr lang="el-GR" sz="2600" dirty="0" smtClean="0"/>
              <a:t>για </a:t>
            </a:r>
            <a:r>
              <a:rPr lang="el-GR" sz="2600" dirty="0"/>
              <a:t>όλα τα πρακτικά προβλήματα ο συνολικός αριθμός των λύσεων είναι αστρονομικός. Αυτό σημαίνει ότι η απαρίθμησή τους είναι κάτι το απαγορευτικό αφού αυτό θα απαιτούσε υπολογιστικό χρόνο ο οποίος είναι εντελώς ανέφικτος</a:t>
            </a:r>
            <a:r>
              <a:rPr lang="el-GR" sz="2600" dirty="0" smtClean="0"/>
              <a:t>.</a:t>
            </a:r>
            <a:endParaRPr lang="en-US" sz="2600" dirty="0" smtClean="0"/>
          </a:p>
          <a:p>
            <a:pPr marL="342900" lvl="1" indent="-342900">
              <a:spcBef>
                <a:spcPts val="1000"/>
              </a:spcBef>
              <a:buFont typeface="Wingdings" panose="05000000000000000000" pitchFamily="2" charset="2"/>
              <a:buChar char="q"/>
            </a:pPr>
            <a:r>
              <a:rPr lang="el-GR" sz="2600" dirty="0"/>
              <a:t>Ο δεύτερος λόγος είναι ότι η αφαίρεση κάποιων λύσεων (αυτών που δεν είναι ακέραιες) από το σύνολο των εφικτών λύσεων δυσχεραίνει αντί να διευκολύνει την εύρεση της βέλτιστης λύσης. Κατά την επίλυση ενός προβλήματος γραμμικού προγραμματισμού χρησιμοποιούμε τη μέθοδο </a:t>
            </a:r>
            <a:r>
              <a:rPr lang="en-US" sz="2600" dirty="0"/>
              <a:t>simplex </a:t>
            </a:r>
            <a:r>
              <a:rPr lang="el-GR" sz="2600" dirty="0"/>
              <a:t>για να βρούμε τη βέλτιστη λύση. Με την προσθήκη των περιορισμών ακεραιότητας, έχουμε μία επιπλέον «συνθήκη» που πρέπει να εξασφαλίσουμε ότι πρέπει να ισχύει. Αυτή η συνθήκη δεν ικανοποιείται για τις περισσότερες από τις λύσεις που παίρνουμε με τη μέθοδο </a:t>
            </a:r>
            <a:r>
              <a:rPr lang="en-US" sz="2600" dirty="0"/>
              <a:t>simplex</a:t>
            </a:r>
            <a:r>
              <a:rPr lang="el-GR" sz="2600" dirty="0"/>
              <a:t> και επομένως επιπρόσθετη προσπάθεια απαιτείται για την εύρεση της βέλτιστης λύσης του ακέραιου προβλήματος.</a:t>
            </a:r>
            <a:endParaRPr lang="en-US" sz="2600" dirty="0"/>
          </a:p>
          <a:p>
            <a:pPr marL="342900" lvl="1" indent="-342900">
              <a:spcBef>
                <a:spcPts val="1000"/>
              </a:spcBef>
              <a:buFont typeface="Wingdings" panose="05000000000000000000" pitchFamily="2" charset="2"/>
              <a:buChar char="q"/>
            </a:pPr>
            <a:endParaRPr lang="en-US" dirty="0"/>
          </a:p>
          <a:p>
            <a:pPr marL="0" indent="0">
              <a:buNone/>
            </a:pPr>
            <a:endParaRPr lang="en-US" dirty="0"/>
          </a:p>
        </p:txBody>
      </p:sp>
    </p:spTree>
    <p:extLst>
      <p:ext uri="{BB962C8B-B14F-4D97-AF65-F5344CB8AC3E}">
        <p14:creationId xmlns:p14="http://schemas.microsoft.com/office/powerpoint/2010/main" val="1358393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Επέκταση Παραδείγματος 3.5 (3.5β)</a:t>
            </a:r>
            <a:endParaRPr lang="en-US" dirty="0">
              <a:latin typeface="+mn-lt"/>
            </a:endParaRPr>
          </a:p>
        </p:txBody>
      </p:sp>
      <p:sp>
        <p:nvSpPr>
          <p:cNvPr id="3" name="Content Placeholder 2"/>
          <p:cNvSpPr>
            <a:spLocks noGrp="1"/>
          </p:cNvSpPr>
          <p:nvPr>
            <p:ph idx="1"/>
          </p:nvPr>
        </p:nvSpPr>
        <p:spPr/>
        <p:txBody>
          <a:bodyPr>
            <a:normAutofit/>
          </a:bodyPr>
          <a:lstStyle/>
          <a:p>
            <a:pPr marL="0" indent="0" algn="just">
              <a:buNone/>
            </a:pPr>
            <a:r>
              <a:rPr lang="el-GR" sz="3200" dirty="0"/>
              <a:t>Αν επιπλέον απαιτούμε η επέκταση αποθηκών να γίνει υποχρεωτικά δεκτή εφ' όσον η επέκταση εγκαταστάσεων υιοθετηθεί και αντίστροφα τότε λέμε ότι οι μεταβλητές </a:t>
            </a:r>
            <a:r>
              <a:rPr lang="en-US" sz="3200" i="1" dirty="0"/>
              <a:t>x</a:t>
            </a:r>
            <a:r>
              <a:rPr lang="el-GR" sz="3200" baseline="-25000" dirty="0"/>
              <a:t>1</a:t>
            </a:r>
            <a:r>
              <a:rPr lang="el-GR" sz="3200" dirty="0"/>
              <a:t> και </a:t>
            </a:r>
            <a:r>
              <a:rPr lang="en-US" sz="3200" i="1" dirty="0"/>
              <a:t>x</a:t>
            </a:r>
            <a:r>
              <a:rPr lang="el-GR" sz="3200" baseline="-25000" dirty="0"/>
              <a:t>2 </a:t>
            </a:r>
            <a:r>
              <a:rPr lang="el-GR" sz="3200" dirty="0"/>
              <a:t>είναι συνεπιτακτικές (ταυτόχρονα αποδεκτές ή μη). Για να μοντελοποιήσουμε μια τέτοια κατάσταση γράφουμε τον παραπάνω περιορισμό ως μια ισότητα</a:t>
            </a:r>
            <a:endParaRPr lang="en-US" sz="3200" dirty="0"/>
          </a:p>
          <a:p>
            <a:pPr algn="just"/>
            <a:r>
              <a:rPr lang="en-US" sz="3200" i="1" dirty="0"/>
              <a:t>x</a:t>
            </a:r>
            <a:r>
              <a:rPr lang="el-GR" sz="3200" baseline="-25000" dirty="0"/>
              <a:t>2</a:t>
            </a:r>
            <a:r>
              <a:rPr lang="el-GR" sz="3200" dirty="0"/>
              <a:t> = </a:t>
            </a:r>
            <a:r>
              <a:rPr lang="en-US" sz="3200" i="1" dirty="0"/>
              <a:t>x</a:t>
            </a:r>
            <a:r>
              <a:rPr lang="el-GR" sz="3200" baseline="-25000" dirty="0"/>
              <a:t>1</a:t>
            </a:r>
            <a:r>
              <a:rPr lang="el-GR" sz="3200" dirty="0"/>
              <a:t>  ή   </a:t>
            </a:r>
            <a:r>
              <a:rPr lang="en-US" sz="3200" i="1" dirty="0"/>
              <a:t>x</a:t>
            </a:r>
            <a:r>
              <a:rPr lang="el-GR" sz="3200" baseline="-25000" dirty="0"/>
              <a:t>2 </a:t>
            </a:r>
            <a:r>
              <a:rPr lang="el-GR" sz="3200" dirty="0"/>
              <a:t>– </a:t>
            </a:r>
            <a:r>
              <a:rPr lang="en-US" sz="3200" i="1" dirty="0"/>
              <a:t>x</a:t>
            </a:r>
            <a:r>
              <a:rPr lang="el-GR" sz="3200" baseline="-25000" dirty="0"/>
              <a:t>1 </a:t>
            </a:r>
            <a:r>
              <a:rPr lang="el-GR" sz="3200" dirty="0"/>
              <a:t>= 0</a:t>
            </a:r>
            <a:endParaRPr lang="en-US" sz="3200" dirty="0"/>
          </a:p>
          <a:p>
            <a:pPr marL="0" indent="0" algn="just">
              <a:buNone/>
            </a:pPr>
            <a:r>
              <a:rPr lang="el-GR" sz="3200" dirty="0"/>
              <a:t>Ο περιορισμός αυτός εξαναγκάζει τις μεταβλητές </a:t>
            </a:r>
            <a:r>
              <a:rPr lang="en-US" sz="3200" i="1" dirty="0"/>
              <a:t>x</a:t>
            </a:r>
            <a:r>
              <a:rPr lang="el-GR" sz="3200" baseline="-25000" dirty="0"/>
              <a:t>1</a:t>
            </a:r>
            <a:r>
              <a:rPr lang="el-GR" sz="3200" dirty="0"/>
              <a:t> και </a:t>
            </a:r>
            <a:r>
              <a:rPr lang="en-US" sz="3200" i="1" dirty="0"/>
              <a:t>x</a:t>
            </a:r>
            <a:r>
              <a:rPr lang="el-GR" sz="3200" baseline="-25000" dirty="0"/>
              <a:t>2</a:t>
            </a:r>
            <a:r>
              <a:rPr lang="el-GR" sz="3200" dirty="0"/>
              <a:t> να πάρουν τις ίδιες τιμές.</a:t>
            </a:r>
            <a:endParaRPr lang="en-US" sz="3200" dirty="0"/>
          </a:p>
          <a:p>
            <a:pPr marL="0" indent="0">
              <a:buNone/>
            </a:pPr>
            <a:endParaRPr lang="en-US" sz="3200" dirty="0"/>
          </a:p>
        </p:txBody>
      </p:sp>
    </p:spTree>
    <p:extLst>
      <p:ext uri="{BB962C8B-B14F-4D97-AF65-F5344CB8AC3E}">
        <p14:creationId xmlns:p14="http://schemas.microsoft.com/office/powerpoint/2010/main" val="388348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3.1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a:t>Επειδή τα προβλήματα γραμμικού προγραμματισμού επιλύονται πολύ πιο εύκολα, κάποιος μπορεί εύκολα να μπει στον «πειρασμό» να λύσει ένα ακέραιο πρόβλημα αφού πρώτα αγνοήσει τους περιορισμούς ακεραιότητας, και μετά να στρογγυλοποιήσει τη λύση που προκύπτει, δίνοντας σε κάθε μεταβλητή την πλησιέστερη ακέραια τιμή. Γενικά αυτή θεωρείται μία κακή τεχνική που δεν αποφέρει το επιθυμητό αποτέλεσμα στις περισσότερες περιπτώσεις, όπως φαίνεται και στα δύο επόμενα παραδείγματα.</a:t>
            </a:r>
          </a:p>
          <a:p>
            <a:endParaRPr lang="en-US" sz="3200" dirty="0"/>
          </a:p>
        </p:txBody>
      </p:sp>
    </p:spTree>
    <p:extLst>
      <p:ext uri="{BB962C8B-B14F-4D97-AF65-F5344CB8AC3E}">
        <p14:creationId xmlns:p14="http://schemas.microsoft.com/office/powerpoint/2010/main" val="384936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3.1 </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a:t>Έστω το πρόβλημα:</a:t>
            </a:r>
            <a:endParaRPr lang="en-US" sz="3200" dirty="0"/>
          </a:p>
          <a:p>
            <a:pPr marL="0" indent="0">
              <a:buNone/>
            </a:pPr>
            <a:r>
              <a:rPr lang="en-US" sz="3200" dirty="0" smtClean="0"/>
              <a:t>  </a:t>
            </a:r>
            <a:endParaRPr lang="en-US" sz="3200" dirty="0"/>
          </a:p>
        </p:txBody>
      </p:sp>
      <p:sp>
        <p:nvSpPr>
          <p:cNvPr id="4" name="Ορθογώνιο 4"/>
          <p:cNvSpPr/>
          <p:nvPr/>
        </p:nvSpPr>
        <p:spPr>
          <a:xfrm>
            <a:off x="3810000" y="2578498"/>
            <a:ext cx="5489864" cy="2554545"/>
          </a:xfrm>
          <a:prstGeom prst="rect">
            <a:avLst/>
          </a:prstGeom>
        </p:spPr>
        <p:txBody>
          <a:bodyPr wrap="square">
            <a:spAutoFit/>
          </a:bodyPr>
          <a:lstStyle/>
          <a:p>
            <a:r>
              <a:rPr lang="en-US" sz="3200" dirty="0"/>
              <a:t>Max </a:t>
            </a:r>
            <a:r>
              <a:rPr lang="en-US" sz="3200" i="1" dirty="0" smtClean="0"/>
              <a:t>Z=x</a:t>
            </a:r>
            <a:r>
              <a:rPr lang="el-GR" sz="3200" baseline="-25000" dirty="0"/>
              <a:t>2</a:t>
            </a:r>
            <a:endParaRPr lang="en-US" sz="3200" dirty="0"/>
          </a:p>
          <a:p>
            <a:r>
              <a:rPr lang="en-US" sz="3200" dirty="0"/>
              <a:t>s</a:t>
            </a:r>
            <a:r>
              <a:rPr lang="el-GR" sz="3200" dirty="0"/>
              <a:t>.</a:t>
            </a:r>
            <a:r>
              <a:rPr lang="en-US" sz="3200" dirty="0"/>
              <a:t>t</a:t>
            </a:r>
            <a:r>
              <a:rPr lang="el-GR" sz="3200" dirty="0"/>
              <a:t>.  </a:t>
            </a:r>
            <a:endParaRPr lang="en-US" sz="3200" dirty="0" smtClean="0"/>
          </a:p>
          <a:p>
            <a:r>
              <a:rPr lang="en-US" sz="3200" dirty="0"/>
              <a:t> </a:t>
            </a:r>
            <a:r>
              <a:rPr lang="en-US" sz="3200" dirty="0" smtClean="0"/>
              <a:t>      </a:t>
            </a:r>
            <a:r>
              <a:rPr lang="el-GR" sz="3200" dirty="0" smtClean="0"/>
              <a:t>-</a:t>
            </a:r>
            <a:r>
              <a:rPr lang="en-US" sz="3200" i="1" dirty="0"/>
              <a:t>x</a:t>
            </a:r>
            <a:r>
              <a:rPr lang="el-GR" sz="3200" baseline="-25000" dirty="0"/>
              <a:t>1</a:t>
            </a:r>
            <a:r>
              <a:rPr lang="el-GR" sz="3200" dirty="0"/>
              <a:t> + </a:t>
            </a:r>
            <a:r>
              <a:rPr lang="en-US" sz="3200" i="1" dirty="0"/>
              <a:t>x</a:t>
            </a:r>
            <a:r>
              <a:rPr lang="el-GR" sz="3200" baseline="-25000" dirty="0"/>
              <a:t>2 </a:t>
            </a:r>
            <a:r>
              <a:rPr lang="el-GR" sz="3200" u="sng" dirty="0"/>
              <a:t>&lt;</a:t>
            </a:r>
            <a:r>
              <a:rPr lang="el-GR" sz="3200" dirty="0"/>
              <a:t> 0.5</a:t>
            </a:r>
            <a:endParaRPr lang="en-US" sz="3200" dirty="0"/>
          </a:p>
          <a:p>
            <a:r>
              <a:rPr lang="en-US" sz="3200" i="1" dirty="0" smtClean="0"/>
              <a:t>        x</a:t>
            </a:r>
            <a:r>
              <a:rPr lang="el-GR" sz="3200" baseline="-25000" dirty="0"/>
              <a:t>1</a:t>
            </a:r>
            <a:r>
              <a:rPr lang="el-GR" sz="3200" dirty="0"/>
              <a:t> + </a:t>
            </a:r>
            <a:r>
              <a:rPr lang="en-US" sz="3200" i="1" dirty="0"/>
              <a:t>x</a:t>
            </a:r>
            <a:r>
              <a:rPr lang="el-GR" sz="3200" baseline="-25000" dirty="0"/>
              <a:t>2 </a:t>
            </a:r>
            <a:r>
              <a:rPr lang="el-GR" sz="3200" u="sng" dirty="0"/>
              <a:t>&lt;</a:t>
            </a:r>
            <a:r>
              <a:rPr lang="el-GR" sz="3200" dirty="0"/>
              <a:t> 3.5</a:t>
            </a:r>
            <a:endParaRPr lang="en-US" sz="3200" dirty="0"/>
          </a:p>
          <a:p>
            <a:r>
              <a:rPr lang="en-US" sz="3200" dirty="0" smtClean="0"/>
              <a:t>         x</a:t>
            </a:r>
            <a:r>
              <a:rPr lang="el-GR" sz="3200" baseline="-25000" dirty="0"/>
              <a:t>1</a:t>
            </a:r>
            <a:r>
              <a:rPr lang="el-GR" sz="3200" dirty="0"/>
              <a:t>, </a:t>
            </a:r>
            <a:r>
              <a:rPr lang="en-US" sz="3200" dirty="0"/>
              <a:t>x</a:t>
            </a:r>
            <a:r>
              <a:rPr lang="el-GR" sz="3200" baseline="-25000" dirty="0"/>
              <a:t>2 </a:t>
            </a:r>
            <a:r>
              <a:rPr lang="el-GR" sz="3200" dirty="0"/>
              <a:t> </a:t>
            </a:r>
            <a:r>
              <a:rPr lang="el-GR" sz="3200" u="sng" dirty="0"/>
              <a:t>&gt;</a:t>
            </a:r>
            <a:r>
              <a:rPr lang="el-GR" sz="3200" dirty="0"/>
              <a:t> 0 </a:t>
            </a:r>
            <a:r>
              <a:rPr lang="el-GR" sz="3200" dirty="0" smtClean="0"/>
              <a:t>ακέραιοι</a:t>
            </a:r>
            <a:endParaRPr lang="en-US" sz="3200" dirty="0"/>
          </a:p>
        </p:txBody>
      </p:sp>
    </p:spTree>
    <p:extLst>
      <p:ext uri="{BB962C8B-B14F-4D97-AF65-F5344CB8AC3E}">
        <p14:creationId xmlns:p14="http://schemas.microsoft.com/office/powerpoint/2010/main" val="273035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3.1 </a:t>
            </a:r>
            <a:endParaRPr lang="en-US" b="1" dirty="0">
              <a:latin typeface="+mn-lt"/>
            </a:endParaRPr>
          </a:p>
        </p:txBody>
      </p:sp>
      <p:sp>
        <p:nvSpPr>
          <p:cNvPr id="3" name="Content Placeholder 2"/>
          <p:cNvSpPr>
            <a:spLocks noGrp="1"/>
          </p:cNvSpPr>
          <p:nvPr>
            <p:ph idx="1"/>
          </p:nvPr>
        </p:nvSpPr>
        <p:spPr/>
        <p:txBody>
          <a:bodyPr>
            <a:normAutofit fontScale="92500" lnSpcReduction="20000"/>
          </a:bodyPr>
          <a:lstStyle/>
          <a:p>
            <a:r>
              <a:rPr lang="el-GR" sz="3500" dirty="0"/>
              <a:t>Το σύνολο των εφικτών λύσεων του ακέραιου προβλήματος είναι το (x</a:t>
            </a:r>
            <a:r>
              <a:rPr lang="el-GR" sz="3500" baseline="-25000" dirty="0"/>
              <a:t>1</a:t>
            </a:r>
            <a:r>
              <a:rPr lang="el-GR" sz="3500" dirty="0"/>
              <a:t>,x</a:t>
            </a:r>
            <a:r>
              <a:rPr lang="el-GR" sz="3500" baseline="-25000" dirty="0"/>
              <a:t>2</a:t>
            </a:r>
            <a:r>
              <a:rPr lang="el-GR" sz="3500" dirty="0"/>
              <a:t>) = {(1,1), (2,1), (0,0), (1,0), (2,0), (3,0)}. Η βέλτιστη λύση του γραμμικού προβλήματος είναι η (x</a:t>
            </a:r>
            <a:r>
              <a:rPr lang="el-GR" sz="3500" baseline="-25000" dirty="0"/>
              <a:t>1</a:t>
            </a:r>
            <a:r>
              <a:rPr lang="el-GR" sz="3500" dirty="0"/>
              <a:t>,x</a:t>
            </a:r>
            <a:r>
              <a:rPr lang="el-GR" sz="3500" baseline="-25000" dirty="0"/>
              <a:t>2</a:t>
            </a:r>
            <a:r>
              <a:rPr lang="el-GR" sz="3500" dirty="0"/>
              <a:t>) = (1.5, 2) και η βέλτιστη τιμή της αντικειμενικής συνάρτησης είναι z* = 2. Οι μόνες λύσεις που προκύπτουν από τη στρογγυλοποίηση αυτής της λύσης είναι οι (2,2) και (1,2), οι οποίες είναι και οι δύο μη εφικτές για το αντίστοιχο ακέραιο πρόβλημα. Το ακέραιο πρόβλημα έχει δύο βέλτιστες λύσεις, την (1,1) και την (2,1) με z* = 1, οι οποίες φυσικά δεν μπορούν να προκύψουν με στρογγυλοποίηση από τη βέλτιστη λύση του γραμμικού προβλήματος. </a:t>
            </a:r>
            <a:endParaRPr lang="en-US" sz="3500" dirty="0"/>
          </a:p>
          <a:p>
            <a:endParaRPr lang="en-US" dirty="0"/>
          </a:p>
        </p:txBody>
      </p:sp>
    </p:spTree>
    <p:extLst>
      <p:ext uri="{BB962C8B-B14F-4D97-AF65-F5344CB8AC3E}">
        <p14:creationId xmlns:p14="http://schemas.microsoft.com/office/powerpoint/2010/main" val="257044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3.2</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a:t>Έστω το πρόβλημα:</a:t>
            </a:r>
          </a:p>
          <a:p>
            <a:endParaRPr lang="en-US" sz="3200" dirty="0"/>
          </a:p>
        </p:txBody>
      </p:sp>
      <p:sp>
        <p:nvSpPr>
          <p:cNvPr id="4" name="Ορθογώνιο 4"/>
          <p:cNvSpPr/>
          <p:nvPr/>
        </p:nvSpPr>
        <p:spPr>
          <a:xfrm>
            <a:off x="3664528" y="2970242"/>
            <a:ext cx="4572000" cy="2062103"/>
          </a:xfrm>
          <a:prstGeom prst="rect">
            <a:avLst/>
          </a:prstGeom>
        </p:spPr>
        <p:txBody>
          <a:bodyPr>
            <a:spAutoFit/>
          </a:bodyPr>
          <a:lstStyle/>
          <a:p>
            <a:r>
              <a:rPr lang="el-GR" sz="3200" dirty="0"/>
              <a:t>Max </a:t>
            </a:r>
            <a:r>
              <a:rPr lang="en-US" sz="3200" i="1" dirty="0" smtClean="0"/>
              <a:t>Z=</a:t>
            </a:r>
            <a:r>
              <a:rPr lang="el-GR" sz="3200" i="1" dirty="0" smtClean="0"/>
              <a:t>x</a:t>
            </a:r>
            <a:r>
              <a:rPr lang="el-GR" sz="3200" i="1" baseline="-25000" dirty="0" smtClean="0"/>
              <a:t>1</a:t>
            </a:r>
            <a:r>
              <a:rPr lang="el-GR" sz="3200" i="1" dirty="0" smtClean="0"/>
              <a:t> </a:t>
            </a:r>
            <a:r>
              <a:rPr lang="el-GR" sz="3200" i="1" dirty="0"/>
              <a:t>+ 5x</a:t>
            </a:r>
            <a:r>
              <a:rPr lang="el-GR" sz="3200" i="1" baseline="-25000" dirty="0"/>
              <a:t>2</a:t>
            </a:r>
          </a:p>
          <a:p>
            <a:r>
              <a:rPr lang="el-GR" sz="3200" dirty="0" err="1"/>
              <a:t>s.t</a:t>
            </a:r>
            <a:r>
              <a:rPr lang="el-GR" sz="3200" dirty="0"/>
              <a:t>.  </a:t>
            </a:r>
            <a:r>
              <a:rPr lang="el-GR" sz="3200" i="1" dirty="0"/>
              <a:t>x</a:t>
            </a:r>
            <a:r>
              <a:rPr lang="el-GR" sz="3200" i="1" baseline="-25000" dirty="0"/>
              <a:t>1</a:t>
            </a:r>
            <a:r>
              <a:rPr lang="el-GR" sz="3200" i="1" dirty="0"/>
              <a:t> + 10x</a:t>
            </a:r>
            <a:r>
              <a:rPr lang="el-GR" sz="3200" i="1" baseline="-25000" dirty="0"/>
              <a:t>2</a:t>
            </a:r>
            <a:r>
              <a:rPr lang="el-GR" sz="3200" i="1" dirty="0"/>
              <a:t> </a:t>
            </a:r>
            <a:r>
              <a:rPr lang="el-GR" sz="3200" i="1" dirty="0" smtClean="0"/>
              <a:t>≤ </a:t>
            </a:r>
            <a:r>
              <a:rPr lang="el-GR" sz="3200" i="1" dirty="0"/>
              <a:t>20</a:t>
            </a:r>
          </a:p>
          <a:p>
            <a:r>
              <a:rPr lang="el-GR" sz="3200" i="1" dirty="0"/>
              <a:t>x</a:t>
            </a:r>
            <a:r>
              <a:rPr lang="el-GR" sz="3200" i="1" baseline="-25000" dirty="0"/>
              <a:t>1</a:t>
            </a:r>
            <a:r>
              <a:rPr lang="el-GR" sz="3200" i="1" dirty="0"/>
              <a:t> </a:t>
            </a:r>
            <a:r>
              <a:rPr lang="el-GR" sz="3200" i="1" dirty="0" smtClean="0"/>
              <a:t>≤2</a:t>
            </a:r>
            <a:endParaRPr lang="el-GR" sz="3200" i="1" dirty="0"/>
          </a:p>
          <a:p>
            <a:r>
              <a:rPr lang="el-GR" sz="3200" i="1" dirty="0"/>
              <a:t>x</a:t>
            </a:r>
            <a:r>
              <a:rPr lang="el-GR" sz="3200" i="1" baseline="-25000" dirty="0"/>
              <a:t>1</a:t>
            </a:r>
            <a:r>
              <a:rPr lang="el-GR" sz="3200" i="1" dirty="0"/>
              <a:t>, x</a:t>
            </a:r>
            <a:r>
              <a:rPr lang="el-GR" sz="3200" i="1" baseline="-25000" dirty="0"/>
              <a:t>2</a:t>
            </a:r>
            <a:r>
              <a:rPr lang="el-GR" sz="3200" i="1" dirty="0"/>
              <a:t>  </a:t>
            </a:r>
            <a:r>
              <a:rPr lang="el-GR" sz="3200" i="1" dirty="0" smtClean="0"/>
              <a:t>≥ </a:t>
            </a:r>
            <a:r>
              <a:rPr lang="el-GR" sz="3200" i="1" dirty="0"/>
              <a:t>0 </a:t>
            </a:r>
            <a:r>
              <a:rPr lang="el-GR" sz="3200" dirty="0"/>
              <a:t>και ακέραιοι</a:t>
            </a:r>
          </a:p>
        </p:txBody>
      </p:sp>
    </p:spTree>
    <p:extLst>
      <p:ext uri="{BB962C8B-B14F-4D97-AF65-F5344CB8AC3E}">
        <p14:creationId xmlns:p14="http://schemas.microsoft.com/office/powerpoint/2010/main" val="59373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599"/>
            <a:ext cx="10515600" cy="1325563"/>
          </a:xfrm>
        </p:spPr>
        <p:txBody>
          <a:bodyPr/>
          <a:lstStyle/>
          <a:p>
            <a:r>
              <a:rPr lang="el-GR" b="1" dirty="0">
                <a:latin typeface="+mn-lt"/>
              </a:rPr>
              <a:t>Παράδειγμα 3.2</a:t>
            </a:r>
            <a:endParaRPr lang="en-US" b="1" dirty="0">
              <a:latin typeface="+mn-lt"/>
            </a:endParaRPr>
          </a:p>
        </p:txBody>
      </p:sp>
      <p:sp>
        <p:nvSpPr>
          <p:cNvPr id="3" name="Content Placeholder 2"/>
          <p:cNvSpPr>
            <a:spLocks noGrp="1"/>
          </p:cNvSpPr>
          <p:nvPr>
            <p:ph idx="1"/>
          </p:nvPr>
        </p:nvSpPr>
        <p:spPr>
          <a:xfrm>
            <a:off x="838200" y="1129435"/>
            <a:ext cx="10515600" cy="4351338"/>
          </a:xfrm>
        </p:spPr>
        <p:txBody>
          <a:bodyPr>
            <a:noAutofit/>
          </a:bodyPr>
          <a:lstStyle/>
          <a:p>
            <a:pPr algn="just"/>
            <a:r>
              <a:rPr lang="el-GR" sz="3200" dirty="0"/>
              <a:t>Το σύνολο των εφικτών λύσεων του ακέραιου προβλήματος είναι το (</a:t>
            </a:r>
            <a:r>
              <a:rPr lang="en-US" sz="3200" i="1" dirty="0"/>
              <a:t>x</a:t>
            </a:r>
            <a:r>
              <a:rPr lang="el-GR" sz="3200" baseline="-25000" dirty="0"/>
              <a:t>1</a:t>
            </a:r>
            <a:r>
              <a:rPr lang="el-GR" sz="3200" i="1" dirty="0"/>
              <a:t>,</a:t>
            </a:r>
            <a:r>
              <a:rPr lang="en-US" sz="3200" i="1" dirty="0"/>
              <a:t>x</a:t>
            </a:r>
            <a:r>
              <a:rPr lang="el-GR" sz="3200" baseline="-25000" dirty="0"/>
              <a:t>2</a:t>
            </a:r>
            <a:r>
              <a:rPr lang="el-GR" sz="3200" dirty="0"/>
              <a:t>) = {(0,0), (0,1), (0,2), (1,0), (1,1), (2,0), (2,1)}. Η βέλτιστη λύση του γραμμικού προβλήματος είναι η (</a:t>
            </a:r>
            <a:r>
              <a:rPr lang="en-US" sz="3200" i="1" dirty="0"/>
              <a:t>x</a:t>
            </a:r>
            <a:r>
              <a:rPr lang="el-GR" sz="3200" baseline="-25000" dirty="0"/>
              <a:t>1</a:t>
            </a:r>
            <a:r>
              <a:rPr lang="el-GR" sz="3200" i="1" dirty="0"/>
              <a:t>,</a:t>
            </a:r>
            <a:r>
              <a:rPr lang="en-US" sz="3200" i="1" dirty="0"/>
              <a:t>x</a:t>
            </a:r>
            <a:r>
              <a:rPr lang="el-GR" sz="3200" baseline="-25000" dirty="0"/>
              <a:t>2</a:t>
            </a:r>
            <a:r>
              <a:rPr lang="el-GR" sz="3200" dirty="0"/>
              <a:t>) = (2, 9/5). Η πρώτη λύση που προκύπτει από τη στρογγυλοποίηση αυτής της λύσης είναι η (2,2), η οποία είναι μη εφικτή για το ακέραιο πρόβλημα. Η δεύτερη λύση είναι η (2,1), η οποία αν και εφικτή δίνει την τιμή 7 για την αντικειμενική συνάρτηση, η οποία είναι κατά πολύ χειρότερη από τη βέλτιστη που είναι 10 για (</a:t>
            </a:r>
            <a:r>
              <a:rPr lang="en-US" sz="3200" i="1" dirty="0"/>
              <a:t>x</a:t>
            </a:r>
            <a:r>
              <a:rPr lang="el-GR" sz="3200" baseline="-25000" dirty="0"/>
              <a:t>1</a:t>
            </a:r>
            <a:r>
              <a:rPr lang="el-GR" sz="3200" i="1" dirty="0"/>
              <a:t>,</a:t>
            </a:r>
            <a:r>
              <a:rPr lang="en-US" sz="3200" i="1" dirty="0"/>
              <a:t>x</a:t>
            </a:r>
            <a:r>
              <a:rPr lang="el-GR" sz="3200" baseline="-25000" dirty="0"/>
              <a:t>2</a:t>
            </a:r>
            <a:r>
              <a:rPr lang="el-GR" sz="3200" dirty="0"/>
              <a:t>) = (0, 2). Επομένως, και σε αυτή την περίπτωση η στρογγυλοποίηση της βέλτιστης λύσης του γραμμικού προβλήματος δεν οδηγεί στη βέλτιστη λύση του αντίστοιχου ακέραιου προβλήματος.</a:t>
            </a:r>
            <a:endParaRPr lang="en-US" sz="3200" dirty="0"/>
          </a:p>
          <a:p>
            <a:pPr algn="just"/>
            <a:endParaRPr lang="en-US" sz="3200" dirty="0"/>
          </a:p>
          <a:p>
            <a:endParaRPr lang="en-US" sz="3200" dirty="0"/>
          </a:p>
        </p:txBody>
      </p:sp>
    </p:spTree>
    <p:extLst>
      <p:ext uri="{BB962C8B-B14F-4D97-AF65-F5344CB8AC3E}">
        <p14:creationId xmlns:p14="http://schemas.microsoft.com/office/powerpoint/2010/main" val="279529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2997</Words>
  <Application>Microsoft Office PowerPoint</Application>
  <PresentationFormat>Widescreen</PresentationFormat>
  <Paragraphs>165</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Cambria Math</vt:lpstr>
      <vt:lpstr>Wingdings</vt:lpstr>
      <vt:lpstr>Office Theme</vt:lpstr>
      <vt:lpstr>ΑΚΕΡΑΙΟΣ ΠΡΟΓΡΑΜΜΑΤΙΣΜΟΣ  &amp;  ΣΥΝΔΥΑΣΤΙΚΗ ΒΕΛΤΙΣΤΟΠΟΙΗΣΗ</vt:lpstr>
      <vt:lpstr>Σχέση γραμμικού και ακέραιου προγραμματισμού</vt:lpstr>
      <vt:lpstr>Σχέση γραμμικού και ακέραιου προγραμματισμού</vt:lpstr>
      <vt:lpstr>Σχέση γραμμικού και ακέραιου προγραμματισμού</vt:lpstr>
      <vt:lpstr>Παράδειγμα 3.1 </vt:lpstr>
      <vt:lpstr>Παράδειγμα 3.1 </vt:lpstr>
      <vt:lpstr>Παράδειγμα 3.1 </vt:lpstr>
      <vt:lpstr>Παράδειγμα 3.2</vt:lpstr>
      <vt:lpstr>Παράδειγμα 3.2</vt:lpstr>
      <vt:lpstr>Ευρετικοί αλγόριθμοι</vt:lpstr>
      <vt:lpstr>Ολικός ακέραιος γραμμικός προγραμματισμός</vt:lpstr>
      <vt:lpstr>Ολικός ακέραιος γραμμικός προγραμματισμός</vt:lpstr>
      <vt:lpstr>Ολικός ακέραιος γραμμικός προγραμματισμός</vt:lpstr>
      <vt:lpstr>Μεικτό ακέραιο πρόβλημα </vt:lpstr>
      <vt:lpstr>Παράδειγμα 3.3</vt:lpstr>
      <vt:lpstr>Παράδειγμα 3.3</vt:lpstr>
      <vt:lpstr>Λύση Παράδειγμα 3.3</vt:lpstr>
      <vt:lpstr>Λύση Παράδειγμα 3.3</vt:lpstr>
      <vt:lpstr>Παράδειγμα 3.4</vt:lpstr>
      <vt:lpstr>Παράδειγμα 3.4</vt:lpstr>
      <vt:lpstr>Παράδειγμα 3.4</vt:lpstr>
      <vt:lpstr>Λύση Παράδειγμα 3.4</vt:lpstr>
      <vt:lpstr>Λύση Παράδειγμα 3.4</vt:lpstr>
      <vt:lpstr>Λύση Παράδειγμα 3.4</vt:lpstr>
      <vt:lpstr>Λύση Παράδειγμα 3.4</vt:lpstr>
      <vt:lpstr>Λύση Παράδειγμα 3.4</vt:lpstr>
      <vt:lpstr>Παράδειγμα 3.5</vt:lpstr>
      <vt:lpstr>Παράδειγμα 3.5</vt:lpstr>
      <vt:lpstr>Λύση Παράδειγμα 3.5</vt:lpstr>
      <vt:lpstr>Λύση Παράδειγμα 3.5</vt:lpstr>
      <vt:lpstr>Λύση Παράδειγμα 3.5</vt:lpstr>
      <vt:lpstr>Επέκταση Παραδείγματος 3.5 (3.5β)</vt:lpstr>
      <vt:lpstr>Επέκταση Παραδείγματος 3.5 (3.5β)</vt:lpstr>
      <vt:lpstr>Επέκταση Παραδείγματος 3.5 (3.5β)</vt:lpstr>
      <vt:lpstr>Επέκταση Παραδείγματος 3.5 (3.5β)</vt:lpstr>
      <vt:lpstr>Επέκταση Παραδείγματος 3.5 (3.5β)</vt:lpstr>
      <vt:lpstr>Επέκταση Παραδείγματος 3.5 (3.5β)</vt:lpstr>
      <vt:lpstr>Επέκταση Παραδείγματος 3.5 (3.5β)</vt:lpstr>
      <vt:lpstr>Επέκταση Παραδείγματος 3.5 (3.5β)</vt:lpstr>
      <vt:lpstr>Επέκταση Παραδείγματος 3.5 (3.5β)</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ΑΚΕΡΑΙΟΣ ΠΡΟΓΡΑΜΜΑΤΙΣΜΟΣ  &amp;  ΣΥΝΔΥΑΣΤΙΚΗ ΒΕΛΤΙΣΤΟΠΟΙΗΣΗ</dc:title>
  <dc:creator>OR</dc:creator>
  <cp:lastModifiedBy>OR</cp:lastModifiedBy>
  <cp:revision>14</cp:revision>
  <dcterms:created xsi:type="dcterms:W3CDTF">2015-03-17T13:37:04Z</dcterms:created>
  <dcterms:modified xsi:type="dcterms:W3CDTF">2015-03-18T10:29:48Z</dcterms:modified>
</cp:coreProperties>
</file>