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162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65248"/>
            <a:ext cx="7772400" cy="978408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352800"/>
            <a:ext cx="7772400" cy="87782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000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10/5/16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5082" y="969264"/>
            <a:ext cx="3657600" cy="1161288"/>
          </a:xfrm>
        </p:spPr>
        <p:txBody>
          <a:bodyPr anchor="b">
            <a:noAutofit/>
          </a:bodyPr>
          <a:lstStyle>
            <a:lvl1pPr algn="l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63388" y="510988"/>
            <a:ext cx="3657600" cy="5553636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9853" y="2130552"/>
            <a:ext cx="3657600" cy="358444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10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10/5/16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151376"/>
            <a:ext cx="7776882" cy="1014984"/>
          </a:xfrm>
        </p:spPr>
        <p:txBody>
          <a:bodyPr anchor="b">
            <a:noAutofit/>
          </a:bodyPr>
          <a:lstStyle>
            <a:lvl1pPr algn="ctr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457199"/>
            <a:ext cx="5486400" cy="3644153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571" y="5181599"/>
            <a:ext cx="7776882" cy="950259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10/5/16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rybo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155141"/>
            <a:ext cx="7776882" cy="1013011"/>
          </a:xfrm>
        </p:spPr>
        <p:txBody>
          <a:bodyPr anchor="b">
            <a:noAutofit/>
          </a:bodyPr>
          <a:lstStyle>
            <a:lvl1pPr algn="ctr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571" y="5181599"/>
            <a:ext cx="7776882" cy="950259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10/5/16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idx="13"/>
          </p:nvPr>
        </p:nvSpPr>
        <p:spPr>
          <a:xfrm>
            <a:off x="68580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6" name="Picture Placeholder 2"/>
          <p:cNvSpPr>
            <a:spLocks noGrp="1"/>
          </p:cNvSpPr>
          <p:nvPr>
            <p:ph type="pic" idx="14"/>
          </p:nvPr>
        </p:nvSpPr>
        <p:spPr>
          <a:xfrm>
            <a:off x="341249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7" name="Picture Placeholder 2"/>
          <p:cNvSpPr>
            <a:spLocks noGrp="1"/>
          </p:cNvSpPr>
          <p:nvPr>
            <p:ph type="pic" idx="15"/>
          </p:nvPr>
        </p:nvSpPr>
        <p:spPr>
          <a:xfrm>
            <a:off x="341249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8" name="Picture Placeholder 2"/>
          <p:cNvSpPr>
            <a:spLocks noGrp="1"/>
          </p:cNvSpPr>
          <p:nvPr>
            <p:ph type="pic" idx="16"/>
          </p:nvPr>
        </p:nvSpPr>
        <p:spPr>
          <a:xfrm>
            <a:off x="613918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9" name="Picture Placeholder 2"/>
          <p:cNvSpPr>
            <a:spLocks noGrp="1"/>
          </p:cNvSpPr>
          <p:nvPr>
            <p:ph type="pic" idx="17"/>
          </p:nvPr>
        </p:nvSpPr>
        <p:spPr>
          <a:xfrm>
            <a:off x="613918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10/5/16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533400"/>
            <a:ext cx="1600200" cy="5592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33400"/>
            <a:ext cx="6019800" cy="55927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10/5/16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69141"/>
            <a:ext cx="7770813" cy="4257022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10/5/16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67200"/>
            <a:ext cx="7772400" cy="977153"/>
          </a:xfrm>
        </p:spPr>
        <p:txBody>
          <a:bodyPr anchor="b" anchorCtr="0">
            <a:no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799" y="5257800"/>
            <a:ext cx="7770813" cy="874058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10/5/16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 rot="21540000">
            <a:off x="2056196" y="424650"/>
            <a:ext cx="5031609" cy="337580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buFont typeface="Arial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90600"/>
            <a:ext cx="7770813" cy="1743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756647"/>
            <a:ext cx="7770813" cy="1281953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000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10/5/16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60538"/>
            <a:ext cx="3611880" cy="4365625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44733" y="1760538"/>
            <a:ext cx="3611880" cy="4365625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10/5/16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50895"/>
            <a:ext cx="3611880" cy="61408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438400"/>
            <a:ext cx="3611880" cy="36877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 marL="2398713" indent="-336550">
              <a:defRPr sz="1600"/>
            </a:lvl8pPr>
            <a:lvl9pPr marL="2398713" indent="-3365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45526" y="1550895"/>
            <a:ext cx="3611880" cy="61408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45526" y="2438400"/>
            <a:ext cx="3611880" cy="36877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 marL="2398713" indent="-336550">
              <a:defRPr sz="1600"/>
            </a:lvl8pPr>
            <a:lvl9pPr marL="2398713" indent="-3365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10/5/16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86205" y="2191871"/>
            <a:ext cx="3429000" cy="1588"/>
          </a:xfrm>
          <a:prstGeom prst="line">
            <a:avLst/>
          </a:prstGeom>
          <a:ln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936966" y="2191871"/>
            <a:ext cx="3429000" cy="1588"/>
          </a:xfrm>
          <a:prstGeom prst="line">
            <a:avLst/>
          </a:prstGeom>
          <a:ln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10/5/16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10/5/16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905" y="971550"/>
            <a:ext cx="3657600" cy="1162050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457200"/>
            <a:ext cx="3657600" cy="5668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905" y="2133601"/>
            <a:ext cx="3657600" cy="3581400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10/5/16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752600"/>
            <a:ext cx="7770813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2043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651A0C47-018D-4460-B945-BFF7981B6CA6}" type="datetimeFigureOut">
              <a:rPr lang="en-US" smtClean="0"/>
              <a:t>10/5/16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5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29100" y="6356350"/>
            <a:ext cx="685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FontTx/>
        <a:buBlip>
          <a:blip r:embed="rId16"/>
        </a:buBlip>
        <a:defRPr sz="22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FontTx/>
        <a:buBlip>
          <a:blip r:embed="rId16"/>
        </a:buBlip>
        <a:defRPr sz="20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5pPr>
      <a:lvl6pPr marL="2055813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6pPr>
      <a:lvl7pPr marL="2398713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7pPr>
      <a:lvl8pPr marL="2743200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8pPr>
      <a:lvl9pPr marL="3087688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008000"/>
                </a:solidFill>
              </a:rPr>
              <a:t>Η πολιτισμική</a:t>
            </a:r>
            <a:r>
              <a:rPr lang="el-GR" dirty="0">
                <a:solidFill>
                  <a:srgbClr val="008000"/>
                </a:solidFill>
              </a:rPr>
              <a:t> </a:t>
            </a:r>
            <a:r>
              <a:rPr lang="el-GR" dirty="0" smtClean="0">
                <a:solidFill>
                  <a:srgbClr val="008000"/>
                </a:solidFill>
              </a:rPr>
              <a:t>κατασκευή της παιδικής ηλικίας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6600"/>
                </a:solidFill>
              </a:rPr>
              <a:t>Κοινωνιολογία της Παιδικής Ηλικίας</a:t>
            </a:r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52592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solidFill>
                  <a:srgbClr val="008000"/>
                </a:solidFill>
              </a:rPr>
              <a:t>Η παιδική σεξουαλικότητα ενοχλητική;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6600"/>
                </a:solidFill>
              </a:rPr>
              <a:t>Άρνηση της παιδική σεξουαλικότητας από ενήλικες γιατί η αθωότητα κεντρικό γνώρισμα της παιδικής ηλικίας</a:t>
            </a:r>
          </a:p>
          <a:p>
            <a:r>
              <a:rPr lang="el-GR" dirty="0" smtClean="0">
                <a:solidFill>
                  <a:srgbClr val="FF6600"/>
                </a:solidFill>
              </a:rPr>
              <a:t>Η σεξουαλικότητα αμφισβητεί τις ρομαντικές εννοιολογήσεις της παιδικής ηλικίας από ενήλικες</a:t>
            </a:r>
          </a:p>
          <a:p>
            <a:r>
              <a:rPr lang="el-GR" dirty="0" smtClean="0">
                <a:solidFill>
                  <a:srgbClr val="FF6600"/>
                </a:solidFill>
              </a:rPr>
              <a:t>Η σεξουαλικότητα ορίζεται συνήθως ως ξεχωριστή περιοχή της ζωής που αφορά τους ενήλικες</a:t>
            </a:r>
          </a:p>
          <a:p>
            <a:r>
              <a:rPr lang="el-GR" dirty="0" smtClean="0">
                <a:solidFill>
                  <a:srgbClr val="FF6600"/>
                </a:solidFill>
              </a:rPr>
              <a:t>Πανίσχυρο ταμπού: τα παιδιά κ το σεξ ξεχωριστά</a:t>
            </a:r>
          </a:p>
          <a:p>
            <a:r>
              <a:rPr lang="el-GR" dirty="0" smtClean="0">
                <a:solidFill>
                  <a:srgbClr val="FF6600"/>
                </a:solidFill>
              </a:rPr>
              <a:t>Ο προσδιορισμός της παιδικής ηλικίας στην κοινωνία επηρεάζει τα συναισθήματα κ τις αντιδράσεις μας</a:t>
            </a:r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67304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008000"/>
                </a:solidFill>
              </a:rPr>
              <a:t>Αθωότητα και Άγνοια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800" dirty="0" smtClean="0">
                <a:solidFill>
                  <a:srgbClr val="FF6600"/>
                </a:solidFill>
              </a:rPr>
              <a:t>Η </a:t>
            </a:r>
            <a:r>
              <a:rPr lang="el-GR" sz="2800" smtClean="0">
                <a:solidFill>
                  <a:srgbClr val="FF6600"/>
                </a:solidFill>
              </a:rPr>
              <a:t>ιδέα </a:t>
            </a:r>
            <a:r>
              <a:rPr lang="el-GR" sz="2800" smtClean="0">
                <a:solidFill>
                  <a:srgbClr val="FF6600"/>
                </a:solidFill>
              </a:rPr>
              <a:t>της αθωότητας </a:t>
            </a:r>
            <a:r>
              <a:rPr lang="el-GR" sz="2800" dirty="0" smtClean="0">
                <a:solidFill>
                  <a:srgbClr val="FF6600"/>
                </a:solidFill>
              </a:rPr>
              <a:t>συνδέεται με ιδέα σεξουαλικής άγνοιας των παιδιών</a:t>
            </a:r>
            <a:r>
              <a:rPr lang="el-GR" sz="2800" smtClean="0">
                <a:solidFill>
                  <a:srgbClr val="FF6600"/>
                </a:solidFill>
              </a:rPr>
              <a:t>, άρα το σεξ «πρέπει» </a:t>
            </a:r>
            <a:r>
              <a:rPr lang="el-GR" sz="2800" dirty="0" smtClean="0">
                <a:solidFill>
                  <a:srgbClr val="FF6600"/>
                </a:solidFill>
              </a:rPr>
              <a:t>να παραμείνει μακρυά από τα παιδιά</a:t>
            </a:r>
          </a:p>
          <a:p>
            <a:r>
              <a:rPr lang="el-GR" sz="2800" dirty="0" smtClean="0">
                <a:solidFill>
                  <a:srgbClr val="FF6600"/>
                </a:solidFill>
              </a:rPr>
              <a:t>Δυτικές κατασκευές: τα παιδιά δεν γνωρίζουν για το σεξ κ αν ναι τότε αυτό είναι λάθος</a:t>
            </a:r>
          </a:p>
          <a:p>
            <a:r>
              <a:rPr lang="el-GR" sz="2800" dirty="0" smtClean="0">
                <a:solidFill>
                  <a:srgbClr val="FF6600"/>
                </a:solidFill>
              </a:rPr>
              <a:t>Πληθώρα δεδομένων δείχνουν ότι είναι ενήμερα από μικρή ηλικία κ σε ορισμένες περιπτώσεις ενεργά</a:t>
            </a:r>
          </a:p>
        </p:txBody>
      </p:sp>
    </p:spTree>
    <p:extLst>
      <p:ext uri="{BB962C8B-B14F-4D97-AF65-F5344CB8AC3E}">
        <p14:creationId xmlns:p14="http://schemas.microsoft.com/office/powerpoint/2010/main" val="25830692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solidFill>
                  <a:srgbClr val="008000"/>
                </a:solidFill>
              </a:rPr>
              <a:t>Παιδική ηλικία &amp; σεξουαλικότητα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367665"/>
            <a:ext cx="7770813" cy="3758497"/>
          </a:xfrm>
        </p:spPr>
        <p:txBody>
          <a:bodyPr>
            <a:normAutofit/>
          </a:bodyPr>
          <a:lstStyle/>
          <a:p>
            <a:pPr algn="just"/>
            <a:r>
              <a:rPr lang="el-GR" sz="3200" dirty="0" smtClean="0">
                <a:solidFill>
                  <a:srgbClr val="FF6600"/>
                </a:solidFill>
              </a:rPr>
              <a:t>Είναι τα παιδιά από τη φύση τους σεξουαλικά ή ασεξουαλικά;</a:t>
            </a:r>
          </a:p>
          <a:p>
            <a:pPr algn="just"/>
            <a:endParaRPr lang="el-GR" sz="3200" dirty="0">
              <a:solidFill>
                <a:srgbClr val="FF6600"/>
              </a:solidFill>
            </a:endParaRPr>
          </a:p>
          <a:p>
            <a:pPr algn="just"/>
            <a:r>
              <a:rPr lang="el-GR" sz="3200" dirty="0" smtClean="0">
                <a:solidFill>
                  <a:srgbClr val="FF6600"/>
                </a:solidFill>
              </a:rPr>
              <a:t>Θα πρέπει να προστατέψουμε τα παιδιά από τη σεξουαλικότητα;</a:t>
            </a:r>
            <a:endParaRPr lang="en-US" sz="3200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09638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solidFill>
                  <a:srgbClr val="008000"/>
                </a:solidFill>
              </a:rPr>
              <a:t>Η κατασκευή της σεξουαλικότητας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24790"/>
            <a:ext cx="7770813" cy="4719652"/>
          </a:xfrm>
        </p:spPr>
        <p:txBody>
          <a:bodyPr>
            <a:noAutofit/>
          </a:bodyPr>
          <a:lstStyle/>
          <a:p>
            <a:r>
              <a:rPr lang="el-GR" sz="2800" dirty="0" smtClean="0">
                <a:solidFill>
                  <a:srgbClr val="FF6600"/>
                </a:solidFill>
              </a:rPr>
              <a:t>Τα ιστορικά κ ανθρωπολογικά δεδομένα εγείρουν ερωτηματικά για τη φύση της παιδικής ηλικίας κ σεξουαλικότητας</a:t>
            </a:r>
          </a:p>
          <a:p>
            <a:r>
              <a:rPr lang="el-GR" sz="2800" dirty="0" smtClean="0">
                <a:solidFill>
                  <a:srgbClr val="FF6600"/>
                </a:solidFill>
              </a:rPr>
              <a:t>Τα ανθρωπολογικά δεδομένα αναδεικνύουν την ποικιλία παιδικής σεξουαλικότητας</a:t>
            </a:r>
          </a:p>
          <a:p>
            <a:r>
              <a:rPr lang="el-GR" sz="2800" dirty="0" smtClean="0">
                <a:solidFill>
                  <a:srgbClr val="FF6600"/>
                </a:solidFill>
              </a:rPr>
              <a:t>Η σεξουαλικότητα επιδέχεται ερμηνείας από ενήλικες κ παιδιά</a:t>
            </a:r>
          </a:p>
          <a:p>
            <a:r>
              <a:rPr lang="el-GR" sz="2800" dirty="0" smtClean="0">
                <a:solidFill>
                  <a:srgbClr val="FF6600"/>
                </a:solidFill>
              </a:rPr>
              <a:t>Αμφισβήτηση της (δυτικής) υπόθεσης ότι η σεξουαλικότητα είναι βιολογικά καθορισμένη</a:t>
            </a:r>
            <a:endParaRPr lang="en-US" sz="2800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32918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008000"/>
                </a:solidFill>
              </a:rPr>
              <a:t>Πολιτισμικός σχετικισμός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122069"/>
            <a:ext cx="7770813" cy="4004094"/>
          </a:xfrm>
        </p:spPr>
        <p:txBody>
          <a:bodyPr>
            <a:noAutofit/>
          </a:bodyPr>
          <a:lstStyle/>
          <a:p>
            <a:r>
              <a:rPr lang="el-GR" sz="2800" dirty="0" smtClean="0">
                <a:solidFill>
                  <a:srgbClr val="FF6600"/>
                </a:solidFill>
              </a:rPr>
              <a:t>Ανάμεσα στη σεξουαλική πράξη και το σεξουαλικό νόημα υπάρχει χάσμα</a:t>
            </a:r>
          </a:p>
          <a:p>
            <a:r>
              <a:rPr lang="el-GR" sz="2800" dirty="0" smtClean="0">
                <a:solidFill>
                  <a:srgbClr val="FF6600"/>
                </a:solidFill>
              </a:rPr>
              <a:t>Η πράξη δε φέρει ένα καθολικό νόημα, κ άρα η σχέση τους δεν είναι απόλυτα καθορισμένη</a:t>
            </a:r>
          </a:p>
          <a:p>
            <a:r>
              <a:rPr lang="el-GR" sz="2800" dirty="0" smtClean="0">
                <a:solidFill>
                  <a:srgbClr val="FF6600"/>
                </a:solidFill>
              </a:rPr>
              <a:t>Ανάγκη διάκρισης των συστατικών της παιδικής εμπειρίας για το σεξ, α) τη γνώση, β)δραστηριότητα, γ) τις νόρμες της κοινωνίας για σεξ </a:t>
            </a:r>
            <a:endParaRPr lang="en-US" sz="2800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7792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008000"/>
                </a:solidFill>
              </a:rPr>
              <a:t>Η ενηλικίωση στη Σαμόα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FF6600"/>
                </a:solidFill>
              </a:rPr>
              <a:t>Margaret Mead (1928)</a:t>
            </a:r>
          </a:p>
          <a:p>
            <a:r>
              <a:rPr lang="el-GR" sz="2800" dirty="0" smtClean="0">
                <a:solidFill>
                  <a:srgbClr val="FF6600"/>
                </a:solidFill>
              </a:rPr>
              <a:t>Μελέτησε τη σεξουαλικότητα έφηβων κοριτσιών στη Σαμόα συγκριτικά με τις Η.Π.Α.</a:t>
            </a:r>
          </a:p>
          <a:p>
            <a:r>
              <a:rPr lang="el-GR" sz="2800" dirty="0" smtClean="0">
                <a:solidFill>
                  <a:srgbClr val="FF6600"/>
                </a:solidFill>
              </a:rPr>
              <a:t>Αμφισβήτησε ιδέα ότι οι βιολογικές αλλαγές στην εφηβεία προκαλούν άγχος κ προβλήματα για άτομο κ κοινωνία</a:t>
            </a:r>
          </a:p>
          <a:p>
            <a:r>
              <a:rPr lang="el-GR" sz="2800" dirty="0" smtClean="0">
                <a:solidFill>
                  <a:srgbClr val="FF6600"/>
                </a:solidFill>
              </a:rPr>
              <a:t>Κριτική από </a:t>
            </a:r>
            <a:r>
              <a:rPr lang="en-US" sz="2800" dirty="0" smtClean="0">
                <a:solidFill>
                  <a:srgbClr val="FF6600"/>
                </a:solidFill>
              </a:rPr>
              <a:t>Freeman (1999)</a:t>
            </a:r>
            <a:r>
              <a:rPr lang="el-GR" sz="2800" dirty="0" smtClean="0">
                <a:solidFill>
                  <a:srgbClr val="FF6600"/>
                </a:solidFill>
              </a:rPr>
              <a:t>: αναξιόπιστοι οι μάρτυρες</a:t>
            </a:r>
          </a:p>
          <a:p>
            <a:endParaRPr lang="en-US" sz="2800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40396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008000"/>
                </a:solidFill>
              </a:rPr>
              <a:t>Το Σεξ ως πρόβλημα;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sz="2800" dirty="0" smtClean="0">
                <a:solidFill>
                  <a:srgbClr val="FF6600"/>
                </a:solidFill>
              </a:rPr>
              <a:t>Τα παιδιά, κ κυρίως οι έφηβοι, είναι σεξουαλικά δραστήρια κ αυτό δεν αποδοκιμάζεται πάντα κοινωνικά </a:t>
            </a:r>
          </a:p>
          <a:p>
            <a:r>
              <a:rPr lang="el-GR" sz="2800" dirty="0" smtClean="0">
                <a:solidFill>
                  <a:srgbClr val="FF6600"/>
                </a:solidFill>
              </a:rPr>
              <a:t>Αν αυτό θεωρηθεί πρόβλημα εξαρτάται από το ηθικό πλαίσιο της κοινωνίας (</a:t>
            </a:r>
            <a:r>
              <a:rPr lang="en-US" sz="2800" dirty="0" smtClean="0">
                <a:solidFill>
                  <a:srgbClr val="FF6600"/>
                </a:solidFill>
              </a:rPr>
              <a:t>Mead)</a:t>
            </a:r>
            <a:endParaRPr lang="el-GR" sz="2800" dirty="0" smtClean="0">
              <a:solidFill>
                <a:srgbClr val="FF6600"/>
              </a:solidFill>
            </a:endParaRPr>
          </a:p>
          <a:p>
            <a:r>
              <a:rPr lang="el-GR" sz="2800" dirty="0" smtClean="0">
                <a:solidFill>
                  <a:srgbClr val="FF6600"/>
                </a:solidFill>
              </a:rPr>
              <a:t>Είναι οι κοινωνικοί περιορισμοί που περιβάλλουν σεξουαλικότητα παρά η σεξουαλικότητα που προκαλεί προβλήματα</a:t>
            </a:r>
            <a:endParaRPr lang="en-US" sz="2800" dirty="0" smtClean="0">
              <a:solidFill>
                <a:srgbClr val="FF6600"/>
              </a:solidFill>
            </a:endParaRPr>
          </a:p>
          <a:p>
            <a:r>
              <a:rPr lang="el-GR" sz="2800" dirty="0" smtClean="0">
                <a:solidFill>
                  <a:srgbClr val="FF6600"/>
                </a:solidFill>
              </a:rPr>
              <a:t>Πχ. ποιο είναι το επιτρεπτό όριο για σεξ ή γάμο;</a:t>
            </a:r>
            <a:endParaRPr lang="en-US" sz="2800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8889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solidFill>
                  <a:srgbClr val="008000"/>
                </a:solidFill>
              </a:rPr>
              <a:t>Πρώιμη παιδική σεξουαλικότητα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6600"/>
                </a:solidFill>
              </a:rPr>
              <a:t>Δύσκολη η συζήτηση για σεξουαλικές εμπειρίες μικρότερων παιδιών</a:t>
            </a:r>
          </a:p>
          <a:p>
            <a:r>
              <a:rPr lang="el-GR" dirty="0" smtClean="0">
                <a:solidFill>
                  <a:srgbClr val="FF6600"/>
                </a:solidFill>
              </a:rPr>
              <a:t>Αν κ τα παιδιά συνήθως ενήμερα για σεξ κ μέρος της καθημερινότητάς τους</a:t>
            </a:r>
          </a:p>
          <a:p>
            <a:r>
              <a:rPr lang="el-GR" dirty="0" smtClean="0">
                <a:solidFill>
                  <a:srgbClr val="FF6600"/>
                </a:solidFill>
              </a:rPr>
              <a:t>Σε κοινωνίες όπου δε δίνεται αξία στην ιδιωτικότητα τα παιδιά ακούν τους μεγάλους να μιλάνε ελεύθερα ή τους βλέπουν να κάνουν σεξ</a:t>
            </a:r>
          </a:p>
          <a:p>
            <a:r>
              <a:rPr lang="el-GR" dirty="0" smtClean="0">
                <a:solidFill>
                  <a:srgbClr val="FF6600"/>
                </a:solidFill>
              </a:rPr>
              <a:t>Το σεξ δεν κρύβει κάποιο μυστήριο για τα παιδιά σε αυτές τις κοινωνίες (</a:t>
            </a:r>
            <a:r>
              <a:rPr lang="en-US" dirty="0" err="1" smtClean="0">
                <a:solidFill>
                  <a:srgbClr val="FF6600"/>
                </a:solidFill>
              </a:rPr>
              <a:t>Gregor</a:t>
            </a:r>
            <a:r>
              <a:rPr lang="en-US" dirty="0" smtClean="0">
                <a:solidFill>
                  <a:srgbClr val="FF6600"/>
                </a:solidFill>
              </a:rPr>
              <a:t>, 1985, </a:t>
            </a:r>
            <a:r>
              <a:rPr lang="en-US" dirty="0" err="1" smtClean="0">
                <a:solidFill>
                  <a:srgbClr val="FF6600"/>
                </a:solidFill>
              </a:rPr>
              <a:t>Mehinaku</a:t>
            </a:r>
            <a:r>
              <a:rPr lang="en-US" dirty="0" smtClean="0">
                <a:solidFill>
                  <a:srgbClr val="FF6600"/>
                </a:solidFill>
              </a:rPr>
              <a:t>, Brazil)</a:t>
            </a:r>
            <a:endParaRPr lang="el-GR" dirty="0" smtClean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4610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008000"/>
                </a:solidFill>
              </a:rPr>
              <a:t>Εθνογραφικές μελέτες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l-GR" sz="3200" dirty="0" smtClean="0">
                <a:solidFill>
                  <a:srgbClr val="FF6600"/>
                </a:solidFill>
              </a:rPr>
              <a:t>Αμφισβήτηση </a:t>
            </a:r>
            <a:r>
              <a:rPr lang="el-GR" sz="3200" dirty="0" smtClean="0">
                <a:solidFill>
                  <a:srgbClr val="FF6600"/>
                </a:solidFill>
              </a:rPr>
              <a:t>της φύσης της σεξουαλικότητας, η παιδική σεξουαλικότητα μια πολιτισμική κατασκευή κ όχι καθολική εμπειρία, εξαρτάται από το πλαίσιο</a:t>
            </a:r>
          </a:p>
          <a:p>
            <a:pPr algn="just"/>
            <a:r>
              <a:rPr lang="el-GR" sz="3200" dirty="0" smtClean="0">
                <a:solidFill>
                  <a:srgbClr val="FF6600"/>
                </a:solidFill>
              </a:rPr>
              <a:t>Διαφορετικές νοηματοδοτήσεις του σεξ, του σώματος κ της παιδικής ηλικίας</a:t>
            </a:r>
            <a:endParaRPr lang="en-US" sz="3200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6588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008000"/>
                </a:solidFill>
              </a:rPr>
              <a:t>Οι </a:t>
            </a:r>
            <a:r>
              <a:rPr lang="en-US" dirty="0" err="1" smtClean="0">
                <a:solidFill>
                  <a:srgbClr val="008000"/>
                </a:solidFill>
              </a:rPr>
              <a:t>Canela</a:t>
            </a:r>
            <a:r>
              <a:rPr lang="en-US" dirty="0" smtClean="0">
                <a:solidFill>
                  <a:srgbClr val="008000"/>
                </a:solidFill>
              </a:rPr>
              <a:t> (Brazil)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800" dirty="0" smtClean="0">
                <a:solidFill>
                  <a:srgbClr val="FF6600"/>
                </a:solidFill>
              </a:rPr>
              <a:t>Ενθαρρύνουν παιδική σεξουαλικότητα, επιθυμούν τα παιδιά</a:t>
            </a:r>
            <a:r>
              <a:rPr lang="en-US" sz="2800" dirty="0" smtClean="0">
                <a:solidFill>
                  <a:srgbClr val="FF6600"/>
                </a:solidFill>
              </a:rPr>
              <a:t> (</a:t>
            </a:r>
            <a:r>
              <a:rPr lang="el-GR" sz="2800" dirty="0" smtClean="0">
                <a:solidFill>
                  <a:srgbClr val="FF6600"/>
                </a:solidFill>
              </a:rPr>
              <a:t>από τα 6) να έχουν σεξουαλικές εμπειρίες</a:t>
            </a:r>
          </a:p>
          <a:p>
            <a:r>
              <a:rPr lang="el-GR" sz="2800" dirty="0" smtClean="0">
                <a:solidFill>
                  <a:srgbClr val="FF6600"/>
                </a:solidFill>
              </a:rPr>
              <a:t>Πειραματισμός πριν το γάμο (11 για κορίτσια)</a:t>
            </a:r>
          </a:p>
          <a:p>
            <a:r>
              <a:rPr lang="el-GR" sz="2800" dirty="0" smtClean="0">
                <a:solidFill>
                  <a:srgbClr val="FF6600"/>
                </a:solidFill>
              </a:rPr>
              <a:t>Δεν είναι τόσο ότι έχουν σεξουαλική ελευθερία </a:t>
            </a:r>
            <a:r>
              <a:rPr lang="el-GR" sz="2800" dirty="0" smtClean="0">
                <a:solidFill>
                  <a:srgbClr val="FF6600"/>
                </a:solidFill>
              </a:rPr>
              <a:t>όσο </a:t>
            </a:r>
            <a:r>
              <a:rPr lang="el-GR" sz="2800" dirty="0" smtClean="0">
                <a:solidFill>
                  <a:srgbClr val="FF6600"/>
                </a:solidFill>
              </a:rPr>
              <a:t>ότι είναι μια κοινωνία με πολύ διαφορετικές ιδέες για το σεξ, το σώμα κ την παιδική ηλικία</a:t>
            </a:r>
            <a:endParaRPr lang="en-US" sz="2800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99913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Story">
  <a:themeElements>
    <a:clrScheme name="Story">
      <a:dk1>
        <a:sysClr val="windowText" lastClr="000000"/>
      </a:dk1>
      <a:lt1>
        <a:sysClr val="window" lastClr="FFFFFF"/>
      </a:lt1>
      <a:dk2>
        <a:srgbClr val="212121"/>
      </a:dk2>
      <a:lt2>
        <a:srgbClr val="CDD4D7"/>
      </a:lt2>
      <a:accent1>
        <a:srgbClr val="1D86CD"/>
      </a:accent1>
      <a:accent2>
        <a:srgbClr val="732E9A"/>
      </a:accent2>
      <a:accent3>
        <a:srgbClr val="B50B1B"/>
      </a:accent3>
      <a:accent4>
        <a:srgbClr val="E8950E"/>
      </a:accent4>
      <a:accent5>
        <a:srgbClr val="55992B"/>
      </a:accent5>
      <a:accent6>
        <a:srgbClr val="2C9C89"/>
      </a:accent6>
      <a:hlink>
        <a:srgbClr val="EC4D4D"/>
      </a:hlink>
      <a:folHlink>
        <a:srgbClr val="F8CE8A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Story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50000"/>
                <a:lumMod val="120000"/>
              </a:schemeClr>
              <a:schemeClr val="phClr">
                <a:satMod val="350000"/>
                <a:lumMod val="150000"/>
              </a:schemeClr>
            </a:duotone>
          </a:blip>
          <a:tile tx="0" ty="0" sx="20000" sy="20000" flip="none" algn="ctr"/>
        </a:blipFill>
        <a:gradFill rotWithShape="1">
          <a:gsLst>
            <a:gs pos="0">
              <a:schemeClr val="phClr">
                <a:shade val="20000"/>
                <a:satMod val="130000"/>
              </a:schemeClr>
            </a:gs>
            <a:gs pos="50000">
              <a:schemeClr val="phClr">
                <a:shade val="90000"/>
                <a:satMod val="130000"/>
              </a:schemeClr>
            </a:gs>
            <a:gs pos="100000">
              <a:schemeClr val="phClr">
                <a:shade val="100000"/>
                <a:satMod val="200000"/>
                <a:lumMod val="120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2100000" sx="104000" sy="104000" algn="br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127000" dist="63500" dir="5400000" sx="103000" sy="103000" rotWithShape="0">
              <a:srgbClr val="000000">
                <a:alpha val="75000"/>
              </a:srgbClr>
            </a:outerShdw>
          </a:effectLst>
          <a:scene3d>
            <a:camera prst="perspectiveFront" fov="3000000"/>
            <a:lightRig rig="balanced" dir="t">
              <a:rot lat="0" lon="0" rev="18000000"/>
            </a:lightRig>
          </a:scene3d>
          <a:sp3d prstMaterial="plastic">
            <a:bevelT w="254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50000"/>
              </a:schemeClr>
              <a:schemeClr val="phClr">
                <a:tint val="60000"/>
                <a:satMod val="40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Story.thmx</Template>
  <TotalTime>346</TotalTime>
  <Words>529</Words>
  <Application>Microsoft Macintosh PowerPoint</Application>
  <PresentationFormat>On-screen Show (4:3)</PresentationFormat>
  <Paragraphs>47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Story</vt:lpstr>
      <vt:lpstr>Η πολιτισμική κατασκευή της παιδικής ηλικίας</vt:lpstr>
      <vt:lpstr>Παιδική ηλικία &amp; σεξουαλικότητα</vt:lpstr>
      <vt:lpstr>Η κατασκευή της σεξουαλικότητας</vt:lpstr>
      <vt:lpstr>Πολιτισμικός σχετικισμός</vt:lpstr>
      <vt:lpstr>Η ενηλικίωση στη Σαμόα</vt:lpstr>
      <vt:lpstr>Το Σεξ ως πρόβλημα;</vt:lpstr>
      <vt:lpstr>Πρώιμη παιδική σεξουαλικότητα</vt:lpstr>
      <vt:lpstr>Εθνογραφικές μελέτες</vt:lpstr>
      <vt:lpstr>Οι Canela (Brazil)</vt:lpstr>
      <vt:lpstr>Η παιδική σεξουαλικότητα ενοχλητική;</vt:lpstr>
      <vt:lpstr>Αθωότητα και Άγνοια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Εθνογραφική προσέγγιση της παιδικής σεξουαλικότητας</dc:title>
  <dc:creator>Yannis</dc:creator>
  <cp:lastModifiedBy>Yannis</cp:lastModifiedBy>
  <cp:revision>23</cp:revision>
  <dcterms:created xsi:type="dcterms:W3CDTF">2014-10-23T15:51:32Z</dcterms:created>
  <dcterms:modified xsi:type="dcterms:W3CDTF">2016-10-05T16:20:17Z</dcterms:modified>
</cp:coreProperties>
</file>