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7" r:id="rId3"/>
    <p:sldId id="262" r:id="rId4"/>
    <p:sldId id="261" r:id="rId5"/>
    <p:sldId id="277" r:id="rId6"/>
    <p:sldId id="271" r:id="rId7"/>
    <p:sldId id="268" r:id="rId8"/>
    <p:sldId id="269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63" r:id="rId19"/>
    <p:sldId id="264" r:id="rId20"/>
    <p:sldId id="267" r:id="rId21"/>
    <p:sldId id="259" r:id="rId22"/>
    <p:sldId id="260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31363-82CB-492B-A069-8B5582763259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D3E36-C6C5-4916-873D-DCD361F044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1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182E12F3-CDB2-4854-9956-00FBADDFB70C}" type="slidenum">
              <a:rPr lang="el-GR">
                <a:latin typeface="Calibri" panose="020F0502020204030204" pitchFamily="34" charset="0"/>
              </a:rPr>
              <a:pPr/>
              <a:t>19</a:t>
            </a:fld>
            <a:endParaRPr 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59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06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99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45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123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6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26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53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5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73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B79C-A281-441C-82BF-2FCE043D0A20}" type="datetimeFigureOut">
              <a:rPr lang="el-GR" smtClean="0"/>
              <a:t>20/11/2017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6D2D-0B54-4B1F-9302-8CED6B4DF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76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arcuate nucleus of the hypo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8" y="184109"/>
            <a:ext cx="9013371" cy="6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3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second order neurons p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1" y="264288"/>
            <a:ext cx="9756536" cy="62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4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Αποτέλεσμα εικόνας για second order neurons pvn appetite 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4" y="299398"/>
            <a:ext cx="7919646" cy="62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9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Αποτέλεσμα εικόνας για appetite 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8" y="440501"/>
            <a:ext cx="6948536" cy="63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294664" y="5275014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2A2A2A"/>
                </a:solidFill>
                <a:latin typeface="proxima_nova_rgregular"/>
              </a:rPr>
              <a:t>NTS = Nucleus tractus </a:t>
            </a:r>
            <a:r>
              <a:rPr lang="fr-FR" dirty="0" err="1">
                <a:solidFill>
                  <a:srgbClr val="2A2A2A"/>
                </a:solidFill>
                <a:latin typeface="proxima_nova_rgregular"/>
              </a:rPr>
              <a:t>solitarius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19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ypothalamic Appetite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447675"/>
            <a:ext cx="5762625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Αποτέλεσμα εικόνας για appetite 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01337"/>
            <a:ext cx="571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9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ποτέλεσμα εικόνας για nucleus tractus solita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78" y="302421"/>
            <a:ext cx="8667792" cy="65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ποτέλεσμα εικόνας για nucleus tractus solita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9" y="141082"/>
            <a:ext cx="8679666" cy="65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Αποτέλεσμα εικόνας για serotonin 5ht1b control appe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261319"/>
            <a:ext cx="77343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ποτέλεσμα εικόνας για serotonin control appet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07" y="2542370"/>
            <a:ext cx="5099173" cy="408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2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Αποτέλεσμα εικόνας για serotonin 5ht1b control appe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6" y="633846"/>
            <a:ext cx="7860269" cy="59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3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85323" y="0"/>
            <a:ext cx="11797412" cy="6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The </a:t>
            </a:r>
            <a:r>
              <a:rPr lang="en-US" altLang="en-US" sz="1600" b="1" dirty="0" err="1"/>
              <a:t>arcuate</a:t>
            </a:r>
            <a:r>
              <a:rPr lang="en-US" altLang="en-US" sz="1600" b="1" dirty="0"/>
              <a:t> nucleus</a:t>
            </a:r>
            <a:r>
              <a:rPr lang="en-US" altLang="en-US" sz="1600" dirty="0"/>
              <a:t> of the hypothalamus contains an appetite controller governed by hormones, like insulin</a:t>
            </a:r>
            <a:r>
              <a:rPr lang="en-US" altLang="en-US" sz="1600" dirty="0" smtClean="0"/>
              <a:t>. Other </a:t>
            </a:r>
            <a:r>
              <a:rPr lang="en-US" altLang="en-US" sz="1600" dirty="0"/>
              <a:t>peripheral peptide hormones are </a:t>
            </a:r>
            <a:r>
              <a:rPr lang="en-US" altLang="en-US" sz="1600" dirty="0" err="1"/>
              <a:t>leptin</a:t>
            </a:r>
            <a:r>
              <a:rPr lang="en-US" altLang="en-US" sz="1600" dirty="0"/>
              <a:t>, ghrelin, and PYY</a:t>
            </a:r>
            <a:r>
              <a:rPr lang="en-US" altLang="en-US" sz="1600" baseline="-25000" dirty="0"/>
              <a:t>3–36</a:t>
            </a:r>
            <a:r>
              <a:rPr lang="en-US" alt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00B050"/>
                </a:solidFill>
              </a:rPr>
              <a:t>Ghrelin</a:t>
            </a:r>
            <a:r>
              <a:rPr lang="en-US" altLang="en-US" sz="1600" dirty="0"/>
              <a:t> is released into the blood by endocrine cells in the stomach</a:t>
            </a:r>
            <a:r>
              <a:rPr lang="en-US" altLang="en-US" sz="1600" dirty="0" smtClean="0"/>
              <a:t>. </a:t>
            </a:r>
            <a:r>
              <a:rPr lang="en-US" altLang="en-US" sz="1600" dirty="0"/>
              <a:t>G</a:t>
            </a:r>
            <a:r>
              <a:rPr lang="en-US" altLang="en-US" sz="1600" dirty="0" smtClean="0"/>
              <a:t>hrelin </a:t>
            </a:r>
            <a:r>
              <a:rPr lang="en-US" altLang="en-US" sz="1600" dirty="0"/>
              <a:t>is an appetite stimulant</a:t>
            </a:r>
            <a:r>
              <a:rPr lang="en-US" altLang="en-US" sz="1600" dirty="0" smtClean="0"/>
              <a:t>. Levels </a:t>
            </a:r>
            <a:r>
              <a:rPr lang="en-US" altLang="en-US" sz="1600" dirty="0"/>
              <a:t>of ghrelin rise during fasting and fall after a meal, except in obese subjects where ghrelin levels remain high.</a:t>
            </a:r>
          </a:p>
          <a:p>
            <a:r>
              <a:rPr lang="en-US" altLang="en-US" sz="1600" b="1" dirty="0">
                <a:solidFill>
                  <a:srgbClr val="C00000"/>
                </a:solidFill>
              </a:rPr>
              <a:t>PYY</a:t>
            </a:r>
            <a:r>
              <a:rPr lang="en-US" altLang="en-US" sz="1600" b="1" baseline="-25000" dirty="0">
                <a:solidFill>
                  <a:srgbClr val="C00000"/>
                </a:solidFill>
              </a:rPr>
              <a:t>3–36 </a:t>
            </a:r>
            <a:r>
              <a:rPr lang="en-US" altLang="en-US" sz="1600" dirty="0"/>
              <a:t>is secreted by cells in the intestines</a:t>
            </a:r>
            <a:r>
              <a:rPr lang="en-US" altLang="en-US" sz="1600" dirty="0" smtClean="0"/>
              <a:t>. Its </a:t>
            </a:r>
            <a:r>
              <a:rPr lang="en-US" altLang="en-US" sz="1600" dirty="0"/>
              <a:t>levels are low before eating but rise rapidly after a meal</a:t>
            </a:r>
            <a:r>
              <a:rPr lang="en-US" altLang="en-US" sz="1600" dirty="0" smtClean="0"/>
              <a:t>. It </a:t>
            </a:r>
            <a:r>
              <a:rPr lang="en-US" altLang="en-US" sz="1600" dirty="0"/>
              <a:t>also  acts in opposition to ghrelin, acting as an appetite suppressor.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 err="1"/>
              <a:t>arcuate</a:t>
            </a:r>
            <a:r>
              <a:rPr lang="en-US" altLang="en-US" sz="1600" dirty="0"/>
              <a:t> appetite system relies on two sets of neurons with opposing effects: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00B050"/>
                </a:solidFill>
              </a:rPr>
              <a:t>NPY/</a:t>
            </a:r>
            <a:r>
              <a:rPr lang="en-US" altLang="en-US" sz="1600" b="1" dirty="0" err="1">
                <a:solidFill>
                  <a:srgbClr val="00B050"/>
                </a:solidFill>
              </a:rPr>
              <a:t>AgRP</a:t>
            </a:r>
            <a:r>
              <a:rPr lang="en-US" altLang="en-US" sz="1600" b="1" dirty="0">
                <a:solidFill>
                  <a:srgbClr val="00B050"/>
                </a:solidFill>
              </a:rPr>
              <a:t> neurons</a:t>
            </a:r>
            <a:r>
              <a:rPr lang="en-US" altLang="en-US" sz="1600" dirty="0">
                <a:solidFill>
                  <a:srgbClr val="00B050"/>
                </a:solidFill>
              </a:rPr>
              <a:t> </a:t>
            </a:r>
            <a:r>
              <a:rPr lang="en-US" altLang="en-US" sz="1600" dirty="0"/>
              <a:t>produce </a:t>
            </a:r>
            <a:r>
              <a:rPr lang="en-US" altLang="en-US" sz="1600" b="1" dirty="0">
                <a:solidFill>
                  <a:srgbClr val="00B050"/>
                </a:solidFill>
              </a:rPr>
              <a:t>neuropeptide Y </a:t>
            </a:r>
            <a:r>
              <a:rPr lang="en-US" altLang="en-US" sz="1600" dirty="0">
                <a:solidFill>
                  <a:srgbClr val="00B050"/>
                </a:solidFill>
              </a:rPr>
              <a:t>(</a:t>
            </a:r>
            <a:r>
              <a:rPr lang="en-US" altLang="en-US" sz="1600" b="1" dirty="0">
                <a:solidFill>
                  <a:srgbClr val="00B050"/>
                </a:solidFill>
              </a:rPr>
              <a:t>NPY</a:t>
            </a:r>
            <a:r>
              <a:rPr lang="en-US" altLang="en-US" sz="1600" dirty="0">
                <a:solidFill>
                  <a:srgbClr val="00B050"/>
                </a:solidFill>
              </a:rPr>
              <a:t>) </a:t>
            </a:r>
            <a:r>
              <a:rPr lang="en-US" altLang="en-US" sz="1600" dirty="0"/>
              <a:t>and </a:t>
            </a:r>
            <a:r>
              <a:rPr lang="en-US" altLang="en-US" sz="1600" b="1" dirty="0">
                <a:solidFill>
                  <a:srgbClr val="00B050"/>
                </a:solidFill>
              </a:rPr>
              <a:t>agouti-related peptide </a:t>
            </a:r>
            <a:r>
              <a:rPr lang="en-US" altLang="en-US" sz="1600" dirty="0">
                <a:solidFill>
                  <a:srgbClr val="00B050"/>
                </a:solidFill>
              </a:rPr>
              <a:t>(</a:t>
            </a:r>
            <a:r>
              <a:rPr lang="en-US" altLang="en-US" sz="1600" b="1" dirty="0" err="1">
                <a:solidFill>
                  <a:srgbClr val="00B050"/>
                </a:solidFill>
              </a:rPr>
              <a:t>AgRP</a:t>
            </a:r>
            <a:r>
              <a:rPr lang="en-US" altLang="en-US" sz="1600" dirty="0" smtClean="0">
                <a:solidFill>
                  <a:srgbClr val="00B050"/>
                </a:solidFill>
              </a:rPr>
              <a:t>). </a:t>
            </a:r>
            <a:r>
              <a:rPr lang="en-US" altLang="en-US" sz="1600" dirty="0" smtClean="0"/>
              <a:t>These </a:t>
            </a:r>
            <a:r>
              <a:rPr lang="en-US" altLang="en-US" sz="1600" dirty="0"/>
              <a:t>neurons </a:t>
            </a:r>
            <a:r>
              <a:rPr lang="en-US" altLang="en-US" sz="1600" i="1" dirty="0"/>
              <a:t>stimulate</a:t>
            </a:r>
            <a:r>
              <a:rPr lang="en-US" altLang="en-US" sz="1600" dirty="0"/>
              <a:t> appetite and lower metabolism, promoting weight gain.</a:t>
            </a:r>
          </a:p>
          <a:p>
            <a:r>
              <a:rPr lang="en-US" altLang="en-US" sz="1600" b="1" dirty="0">
                <a:solidFill>
                  <a:srgbClr val="C00000"/>
                </a:solidFill>
              </a:rPr>
              <a:t>POMC/CART neurons</a:t>
            </a:r>
            <a:r>
              <a:rPr lang="en-US" altLang="en-US" sz="1600" dirty="0">
                <a:solidFill>
                  <a:srgbClr val="C00000"/>
                </a:solidFill>
              </a:rPr>
              <a:t> </a:t>
            </a:r>
            <a:r>
              <a:rPr lang="en-US" altLang="en-US" sz="1600" dirty="0"/>
              <a:t>produce </a:t>
            </a:r>
            <a:r>
              <a:rPr lang="en-US" altLang="en-US" sz="1600" b="1" dirty="0">
                <a:solidFill>
                  <a:srgbClr val="C00000"/>
                </a:solidFill>
              </a:rPr>
              <a:t>pro-</a:t>
            </a:r>
            <a:r>
              <a:rPr lang="en-US" altLang="en-US" sz="1600" b="1" dirty="0" err="1">
                <a:solidFill>
                  <a:srgbClr val="C00000"/>
                </a:solidFill>
              </a:rPr>
              <a:t>opiomelanocortin</a:t>
            </a:r>
            <a:r>
              <a:rPr lang="en-US" altLang="en-US" sz="1600" dirty="0">
                <a:solidFill>
                  <a:srgbClr val="C00000"/>
                </a:solidFill>
              </a:rPr>
              <a:t> (</a:t>
            </a:r>
            <a:r>
              <a:rPr lang="en-US" altLang="en-US" sz="1600" b="1" dirty="0">
                <a:solidFill>
                  <a:srgbClr val="C00000"/>
                </a:solidFill>
              </a:rPr>
              <a:t>POMC</a:t>
            </a:r>
            <a:r>
              <a:rPr lang="en-US" altLang="en-US" sz="1600" dirty="0"/>
              <a:t>) and </a:t>
            </a:r>
            <a:r>
              <a:rPr lang="en-US" altLang="en-US" sz="1600" b="1" dirty="0">
                <a:solidFill>
                  <a:srgbClr val="C00000"/>
                </a:solidFill>
              </a:rPr>
              <a:t>cocaine- and amphetamine-related transcript</a:t>
            </a:r>
            <a:r>
              <a:rPr lang="en-US" altLang="en-US" sz="1600" dirty="0">
                <a:solidFill>
                  <a:srgbClr val="C00000"/>
                </a:solidFill>
              </a:rPr>
              <a:t> (</a:t>
            </a:r>
            <a:r>
              <a:rPr lang="en-US" altLang="en-US" sz="1600" b="1" dirty="0">
                <a:solidFill>
                  <a:srgbClr val="C00000"/>
                </a:solidFill>
              </a:rPr>
              <a:t>CART</a:t>
            </a:r>
            <a:r>
              <a:rPr lang="en-US" altLang="en-US" sz="1600" dirty="0" smtClean="0">
                <a:solidFill>
                  <a:srgbClr val="C00000"/>
                </a:solidFill>
              </a:rPr>
              <a:t>). </a:t>
            </a:r>
            <a:r>
              <a:rPr lang="en-US" altLang="en-US" sz="1600" dirty="0" smtClean="0"/>
              <a:t>These </a:t>
            </a:r>
            <a:r>
              <a:rPr lang="en-US" altLang="en-US" sz="1600" dirty="0"/>
              <a:t>neurons </a:t>
            </a:r>
            <a:r>
              <a:rPr lang="en-US" altLang="en-US" sz="1600" i="1" dirty="0"/>
              <a:t>inhibit </a:t>
            </a:r>
            <a:r>
              <a:rPr lang="en-US" altLang="en-US" sz="1600" dirty="0"/>
              <a:t>appetite and raise metabolism, promoting weight loss</a:t>
            </a:r>
            <a:r>
              <a:rPr lang="en-US" altLang="en-US" sz="1600" dirty="0" smtClean="0"/>
              <a:t>. Two </a:t>
            </a:r>
            <a:r>
              <a:rPr lang="en-US" altLang="en-US" sz="1600" dirty="0"/>
              <a:t>main functions of POMC/CART and NPY/</a:t>
            </a:r>
            <a:r>
              <a:rPr lang="en-US" altLang="en-US" sz="1600" dirty="0" err="1"/>
              <a:t>AgRP</a:t>
            </a:r>
            <a:r>
              <a:rPr lang="en-US" altLang="en-US" sz="1600" dirty="0"/>
              <a:t> neurons: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Some projections stay in the </a:t>
            </a:r>
            <a:r>
              <a:rPr lang="en-US" altLang="en-US" sz="1600" dirty="0" err="1"/>
              <a:t>arcuate</a:t>
            </a:r>
            <a:r>
              <a:rPr lang="en-US" altLang="en-US" sz="1600" dirty="0"/>
              <a:t> and influence each other’s activity.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Other projections leave the </a:t>
            </a:r>
            <a:r>
              <a:rPr lang="en-US" altLang="en-US" sz="1600" dirty="0" err="1"/>
              <a:t>arcuate</a:t>
            </a:r>
            <a:r>
              <a:rPr lang="en-US" altLang="en-US" sz="1600" dirty="0"/>
              <a:t> and make connections in the hypothalamus, ultimately modulating food intake.</a:t>
            </a:r>
          </a:p>
          <a:p>
            <a:r>
              <a:rPr lang="en-US" altLang="en-US" sz="1600" dirty="0"/>
              <a:t>Peripheral hormones also interact with the </a:t>
            </a:r>
            <a:r>
              <a:rPr lang="en-US" altLang="en-US" sz="1600" dirty="0" err="1"/>
              <a:t>arcuate</a:t>
            </a:r>
            <a:r>
              <a:rPr lang="en-US" altLang="en-US" sz="1600" dirty="0"/>
              <a:t>.</a:t>
            </a:r>
          </a:p>
          <a:p>
            <a:r>
              <a:rPr lang="en-US" altLang="en-US" sz="1600" b="1" dirty="0" err="1">
                <a:solidFill>
                  <a:srgbClr val="C00000"/>
                </a:solidFill>
              </a:rPr>
              <a:t>Leptin</a:t>
            </a:r>
            <a:r>
              <a:rPr lang="en-US" altLang="en-US" sz="1600" dirty="0">
                <a:solidFill>
                  <a:srgbClr val="C00000"/>
                </a:solidFill>
              </a:rPr>
              <a:t> </a:t>
            </a:r>
            <a:r>
              <a:rPr lang="en-US" altLang="en-US" sz="1600" dirty="0"/>
              <a:t>activates POMC/CART neurons but inhibits NPY/</a:t>
            </a:r>
            <a:r>
              <a:rPr lang="en-US" altLang="en-US" sz="1600" dirty="0" err="1"/>
              <a:t>AgRP</a:t>
            </a:r>
            <a:r>
              <a:rPr lang="en-US" altLang="en-US" sz="1600" dirty="0"/>
              <a:t> neurons, so </a:t>
            </a:r>
            <a:r>
              <a:rPr lang="en-US" altLang="en-US" sz="1600" dirty="0" err="1"/>
              <a:t>leptin</a:t>
            </a:r>
            <a:r>
              <a:rPr lang="en-US" altLang="en-US" sz="1600" dirty="0"/>
              <a:t> works to suppress hunger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Leptin’s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effects on the </a:t>
            </a:r>
            <a:r>
              <a:rPr lang="en-US" altLang="en-US" sz="1600" dirty="0" err="1"/>
              <a:t>arcuate</a:t>
            </a:r>
            <a:r>
              <a:rPr lang="en-US" altLang="en-US" sz="1600" dirty="0"/>
              <a:t> are long-lasting.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Ghrelin and PYY</a:t>
            </a:r>
            <a:r>
              <a:rPr lang="en-US" altLang="en-US" sz="1600" baseline="-25000" dirty="0"/>
              <a:t>3–36</a:t>
            </a:r>
            <a:r>
              <a:rPr lang="en-US" altLang="en-US" sz="1600" dirty="0"/>
              <a:t>, acting mainly on NPY/</a:t>
            </a:r>
            <a:r>
              <a:rPr lang="en-US" altLang="en-US" sz="1600" dirty="0" err="1"/>
              <a:t>AgRP</a:t>
            </a:r>
            <a:r>
              <a:rPr lang="en-US" altLang="en-US" sz="1600" dirty="0"/>
              <a:t> neurons, work in opposition to provide short term appetite control.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Ghrelin stimulates the cells, leading to an increase in appetite.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PYY</a:t>
            </a:r>
            <a:r>
              <a:rPr lang="en-US" altLang="en-US" sz="1600" baseline="-25000" dirty="0"/>
              <a:t>3–36 </a:t>
            </a:r>
            <a:r>
              <a:rPr lang="en-US" altLang="en-US" sz="1600" dirty="0"/>
              <a:t>inhibits the cells, reducing appetite.</a:t>
            </a:r>
          </a:p>
          <a:p>
            <a:pPr>
              <a:lnSpc>
                <a:spcPct val="90000"/>
              </a:lnSpc>
            </a:pPr>
            <a:r>
              <a:rPr lang="en-US" altLang="en-US" sz="1600" dirty="0">
                <a:ea typeface="MS PGothic" panose="020B0600070205080204" pitchFamily="34" charset="-128"/>
              </a:rPr>
              <a:t>Hypothalamic mechanisms integrate appetite signals.</a:t>
            </a:r>
          </a:p>
          <a:p>
            <a:pPr>
              <a:lnSpc>
                <a:spcPct val="90000"/>
              </a:lnSpc>
            </a:pPr>
            <a:r>
              <a:rPr lang="en-US" altLang="en-US" sz="1600" dirty="0">
                <a:ea typeface="MS PGothic" panose="020B0600070205080204" pitchFamily="34" charset="-128"/>
              </a:rPr>
              <a:t>The </a:t>
            </a:r>
            <a:r>
              <a:rPr lang="en-US" altLang="en-US" sz="1600" b="1" dirty="0" err="1">
                <a:ea typeface="MS PGothic" panose="020B0600070205080204" pitchFamily="34" charset="-128"/>
              </a:rPr>
              <a:t>paraventricular</a:t>
            </a:r>
            <a:r>
              <a:rPr lang="en-US" altLang="en-US" sz="1600" b="1" dirty="0">
                <a:ea typeface="MS PGothic" panose="020B0600070205080204" pitchFamily="34" charset="-128"/>
              </a:rPr>
              <a:t> nucleus</a:t>
            </a:r>
            <a:r>
              <a:rPr lang="en-US" altLang="en-US" sz="1600" dirty="0">
                <a:ea typeface="MS PGothic" panose="020B0600070205080204" pitchFamily="34" charset="-128"/>
              </a:rPr>
              <a:t> (</a:t>
            </a:r>
            <a:r>
              <a:rPr lang="en-US" altLang="en-US" sz="1600" b="1" dirty="0">
                <a:ea typeface="MS PGothic" panose="020B0600070205080204" pitchFamily="34" charset="-128"/>
              </a:rPr>
              <a:t>PVN</a:t>
            </a:r>
            <a:r>
              <a:rPr lang="en-US" altLang="en-US" sz="1600" dirty="0">
                <a:ea typeface="MS PGothic" panose="020B0600070205080204" pitchFamily="34" charset="-128"/>
              </a:rPr>
              <a:t>) and the </a:t>
            </a:r>
            <a:r>
              <a:rPr lang="en-US" altLang="en-US" sz="1600" b="1" dirty="0">
                <a:ea typeface="MS PGothic" panose="020B0600070205080204" pitchFamily="34" charset="-128"/>
              </a:rPr>
              <a:t>lateral hypothalamus (LH) </a:t>
            </a:r>
            <a:r>
              <a:rPr lang="en-US" altLang="en-US" sz="1600" dirty="0">
                <a:ea typeface="MS PGothic" panose="020B0600070205080204" pitchFamily="34" charset="-128"/>
              </a:rPr>
              <a:t>are primary targets of the </a:t>
            </a:r>
            <a:r>
              <a:rPr lang="en-US" altLang="en-US" sz="1600" dirty="0" err="1">
                <a:ea typeface="MS PGothic" panose="020B0600070205080204" pitchFamily="34" charset="-128"/>
              </a:rPr>
              <a:t>arcuate</a:t>
            </a:r>
            <a:r>
              <a:rPr lang="en-US" altLang="en-US" sz="1600" dirty="0">
                <a:ea typeface="MS PGothic" panose="020B0600070205080204" pitchFamily="34" charset="-128"/>
              </a:rPr>
              <a:t> nucleus.</a:t>
            </a:r>
          </a:p>
          <a:p>
            <a:r>
              <a:rPr lang="en-US" altLang="en-US" sz="1600" b="1" dirty="0" err="1">
                <a:solidFill>
                  <a:srgbClr val="00B050"/>
                </a:solidFill>
                <a:ea typeface="MS PGothic" panose="020B0600070205080204" pitchFamily="34" charset="-128"/>
              </a:rPr>
              <a:t>Orexigenic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 neurons </a:t>
            </a:r>
            <a:r>
              <a:rPr lang="en-US" altLang="en-US" sz="1600" dirty="0">
                <a:solidFill>
                  <a:srgbClr val="00B050"/>
                </a:solidFill>
                <a:ea typeface="MS PGothic" panose="020B0600070205080204" pitchFamily="34" charset="-128"/>
              </a:rPr>
              <a:t>of the lateral hypothalamus </a:t>
            </a:r>
            <a:r>
              <a:rPr lang="en-US" altLang="en-US" sz="1600" dirty="0">
                <a:ea typeface="MS PGothic" panose="020B0600070205080204" pitchFamily="34" charset="-128"/>
              </a:rPr>
              <a:t>act to increase appetite and food intake, whereas </a:t>
            </a:r>
            <a:r>
              <a:rPr lang="en-US" altLang="en-US" sz="1600" b="1" dirty="0" err="1">
                <a:solidFill>
                  <a:srgbClr val="C00000"/>
                </a:solidFill>
                <a:ea typeface="MS PGothic" panose="020B0600070205080204" pitchFamily="34" charset="-128"/>
              </a:rPr>
              <a:t>anorexigenic</a:t>
            </a:r>
            <a:r>
              <a:rPr lang="en-US" altLang="en-US" sz="1600" b="1" dirty="0">
                <a:solidFill>
                  <a:srgbClr val="C00000"/>
                </a:solidFill>
                <a:ea typeface="MS PGothic" panose="020B0600070205080204" pitchFamily="34" charset="-128"/>
              </a:rPr>
              <a:t> neurons</a:t>
            </a:r>
            <a:r>
              <a:rPr lang="en-US" altLang="en-US" sz="1600" dirty="0">
                <a:solidFill>
                  <a:srgbClr val="C00000"/>
                </a:solidFill>
                <a:ea typeface="MS PGothic" panose="020B0600070205080204" pitchFamily="34" charset="-128"/>
              </a:rPr>
              <a:t> of the PVN </a:t>
            </a:r>
            <a:r>
              <a:rPr lang="en-US" altLang="en-US" sz="1600" dirty="0">
                <a:ea typeface="MS PGothic" panose="020B0600070205080204" pitchFamily="34" charset="-128"/>
              </a:rPr>
              <a:t>act to decrease appetite and feeding.</a:t>
            </a:r>
          </a:p>
          <a:p>
            <a:r>
              <a:rPr lang="en-US" altLang="en-US" sz="1600" dirty="0"/>
              <a:t>The appetite-suppressing POMC/CART neurons project to the LH, releasing </a:t>
            </a:r>
            <a:r>
              <a:rPr lang="en-US" altLang="en-US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α</a:t>
            </a:r>
            <a:r>
              <a:rPr lang="en-US" altLang="en-US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melanocyte-stimulating hormone </a:t>
            </a:r>
            <a:r>
              <a:rPr lang="en-US" altLang="en-US" sz="1600" dirty="0" smtClean="0">
                <a:solidFill>
                  <a:srgbClr val="C00000"/>
                </a:solidFill>
              </a:rPr>
              <a:t>(</a:t>
            </a:r>
            <a:r>
              <a:rPr lang="en-US" altLang="en-US" sz="1600" b="1" dirty="0">
                <a:solidFill>
                  <a:srgbClr val="C00000"/>
                </a:solidFill>
                <a:cs typeface="Arial" panose="020B0604020202020204" pitchFamily="34" charset="0"/>
              </a:rPr>
              <a:t>α</a:t>
            </a:r>
            <a:r>
              <a:rPr lang="en-US" altLang="en-US" sz="1600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srgbClr val="C00000"/>
                </a:solidFill>
                <a:cs typeface="Arial" panose="020B0604020202020204" pitchFamily="34" charset="0"/>
              </a:rPr>
              <a:t>MSH</a:t>
            </a:r>
            <a:r>
              <a:rPr lang="en-US" altLang="en-US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US" altLang="en-US" sz="1600" dirty="0" smtClean="0">
                <a:cs typeface="Arial" panose="020B0604020202020204" pitchFamily="34" charset="0"/>
              </a:rPr>
              <a:t>. α-MSH </a:t>
            </a:r>
            <a:r>
              <a:rPr lang="en-US" altLang="en-US" sz="1600" dirty="0">
                <a:cs typeface="Arial" panose="020B0604020202020204" pitchFamily="34" charset="0"/>
              </a:rPr>
              <a:t>is a </a:t>
            </a:r>
            <a:r>
              <a:rPr lang="en-US" altLang="en-US" sz="1600" b="1" dirty="0" err="1">
                <a:cs typeface="Arial" panose="020B0604020202020204" pitchFamily="34" charset="0"/>
              </a:rPr>
              <a:t>melanocortin</a:t>
            </a:r>
            <a:r>
              <a:rPr lang="en-US" altLang="en-US" sz="1600" dirty="0">
                <a:cs typeface="Arial" panose="020B0604020202020204" pitchFamily="34" charset="0"/>
              </a:rPr>
              <a:t>, an endogenous opiate peptide</a:t>
            </a:r>
            <a:r>
              <a:rPr lang="en-US" altLang="en-US" sz="1600" dirty="0" smtClean="0">
                <a:cs typeface="Arial" panose="020B0604020202020204" pitchFamily="34" charset="0"/>
              </a:rPr>
              <a:t>. Acting </a:t>
            </a:r>
            <a:r>
              <a:rPr lang="en-US" altLang="en-US" sz="1600" dirty="0">
                <a:cs typeface="Arial" panose="020B0604020202020204" pitchFamily="34" charset="0"/>
              </a:rPr>
              <a:t>on the </a:t>
            </a:r>
            <a:r>
              <a:rPr lang="en-US" altLang="en-US" sz="1600" b="1" dirty="0" err="1">
                <a:cs typeface="Arial" panose="020B0604020202020204" pitchFamily="34" charset="0"/>
              </a:rPr>
              <a:t>melanocortin</a:t>
            </a:r>
            <a:r>
              <a:rPr lang="en-US" altLang="en-US" sz="1600" b="1" dirty="0">
                <a:cs typeface="Arial" panose="020B0604020202020204" pitchFamily="34" charset="0"/>
              </a:rPr>
              <a:t> type-4 receptors</a:t>
            </a:r>
            <a:r>
              <a:rPr lang="en-US" altLang="en-US" sz="1600" dirty="0">
                <a:cs typeface="Arial" panose="020B0604020202020204" pitchFamily="34" charset="0"/>
              </a:rPr>
              <a:t> (</a:t>
            </a:r>
            <a:r>
              <a:rPr lang="en-US" altLang="en-US" sz="1600" b="1" dirty="0">
                <a:cs typeface="Arial" panose="020B0604020202020204" pitchFamily="34" charset="0"/>
              </a:rPr>
              <a:t>MC4Rs</a:t>
            </a:r>
            <a:r>
              <a:rPr lang="en-US" altLang="en-US" sz="1600" dirty="0">
                <a:cs typeface="Arial" panose="020B0604020202020204" pitchFamily="34" charset="0"/>
              </a:rPr>
              <a:t>) on LH neurons, α-MSH inhibits the LH’s appetite-stimulating activity, resulting in less feeding.</a:t>
            </a:r>
          </a:p>
          <a:p>
            <a:r>
              <a:rPr lang="en-US" altLang="en-US" sz="1600" dirty="0"/>
              <a:t>NPY/</a:t>
            </a:r>
            <a:r>
              <a:rPr lang="en-US" altLang="en-US" sz="1600" dirty="0" err="1"/>
              <a:t>AgRP</a:t>
            </a:r>
            <a:r>
              <a:rPr lang="en-US" altLang="en-US" sz="1600" dirty="0"/>
              <a:t> neurons are essential for increased feeding, exerting effects through the PVN and LH.</a:t>
            </a:r>
          </a:p>
          <a:p>
            <a:r>
              <a:rPr lang="en-US" altLang="en-US" sz="1600" b="1" dirty="0" err="1"/>
              <a:t>Orexin</a:t>
            </a:r>
            <a:r>
              <a:rPr lang="en-US" altLang="en-US" sz="1600" dirty="0"/>
              <a:t> is a peptide produced in the LH that also causes increased feeding. </a:t>
            </a:r>
          </a:p>
        </p:txBody>
      </p:sp>
    </p:spTree>
    <p:extLst>
      <p:ext uri="{BB962C8B-B14F-4D97-AF65-F5344CB8AC3E}">
        <p14:creationId xmlns:p14="http://schemas.microsoft.com/office/powerpoint/2010/main" val="428790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74825" y="363538"/>
            <a:ext cx="8388350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u="sng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Ορεξιγόνα</a:t>
            </a:r>
            <a:endParaRPr lang="el-GR" b="1" u="sng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ευροπεπτίδιο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Υ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NPY) </a:t>
            </a:r>
          </a:p>
          <a:p>
            <a:pPr marL="712788" indent="-357188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Grelin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Galamin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Νορεπινεφρίνη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2788" indent="-357188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Orexin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Melanin-concentrating hormone (MCH) 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gouti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-related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peptide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AgRP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l-GR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Νευρ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πεπτίδιο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Πεπτίδιο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που μοιάζει με την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γαλανίνη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(GALP) </a:t>
            </a:r>
          </a:p>
          <a:p>
            <a:pPr marL="712788" indent="-357188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Cocaine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amphetamine regulated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transcript (CART)</a:t>
            </a:r>
            <a:endParaRPr lang="el-GR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u="sng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Ανορεξιγόνα</a:t>
            </a:r>
            <a:endParaRPr lang="el-GR" b="1" u="sng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Παγκρεατικό πεπτίδιο ΥΥ (ΡΥΥ)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Ορμόνη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απελευθέρωσης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κορτικοτροπίνης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(CRH)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Ντοπαμίνη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Σεροτονίνη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Λεπτίνη 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Ινσουλίνη 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Χολοκυστοκινίνη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CKK)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Ορμόνη διέγερσης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μελανοκυττάρων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(α-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MSH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712788" indent="-357188">
              <a:buFont typeface="+mj-lt"/>
              <a:buAutoNum type="arabicPeriod"/>
            </a:pPr>
            <a:r>
              <a:rPr lang="el-GR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Ωκυτοκίνη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121797" y="363538"/>
            <a:ext cx="4968552" cy="1386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l-GR" sz="2400" dirty="0">
                <a:latin typeface="Calibri" panose="020F0502020204030204" pitchFamily="34" charset="0"/>
                <a:cs typeface="Times New Roman" pitchFamily="18" charset="0"/>
              </a:rPr>
              <a:t>ΟΡΜΟΝΕΣ ΚΑΙ ΠΕΠΤΙΔΙΑ</a:t>
            </a:r>
            <a:br>
              <a:rPr lang="el-GR" sz="2400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l-GR" sz="2400" dirty="0">
                <a:latin typeface="Calibri" panose="020F0502020204030204" pitchFamily="34" charset="0"/>
                <a:cs typeface="Times New Roman" pitchFamily="18" charset="0"/>
              </a:rPr>
              <a:t>που εμπλέκονται στην </a:t>
            </a:r>
            <a:r>
              <a:rPr lang="el-GR" sz="2400" dirty="0" smtClean="0">
                <a:latin typeface="Calibri" panose="020F0502020204030204" pitchFamily="34" charset="0"/>
                <a:cs typeface="Times New Roman" pitchFamily="18" charset="0"/>
              </a:rPr>
              <a:t>ρύθμιση </a:t>
            </a:r>
            <a:r>
              <a:rPr lang="el-GR" sz="2400" dirty="0">
                <a:latin typeface="Calibri" panose="020F0502020204030204" pitchFamily="34" charset="0"/>
                <a:cs typeface="Times New Roman" pitchFamily="18" charset="0"/>
              </a:rPr>
              <a:t>της όρεξης/πρόσληψης τροφής </a:t>
            </a:r>
          </a:p>
        </p:txBody>
      </p:sp>
    </p:spTree>
    <p:extLst>
      <p:ext uri="{BB962C8B-B14F-4D97-AF65-F5344CB8AC3E}">
        <p14:creationId xmlns:p14="http://schemas.microsoft.com/office/powerpoint/2010/main" val="31116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υποθάλαμος-όρεξη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5676"/>
          <a:stretch/>
        </p:blipFill>
        <p:spPr bwMode="auto">
          <a:xfrm>
            <a:off x="950026" y="-15232"/>
            <a:ext cx="9476509" cy="683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9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63.178.103.176/Temas/Temab2N/APortal/FisoNerCG/FisoNerOb10/HipotalamoCley/Clayman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41" y="206338"/>
            <a:ext cx="5967568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123" y="1610820"/>
            <a:ext cx="25590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 smtClean="0"/>
              <a:t>Πρόσθιος </a:t>
            </a:r>
          </a:p>
          <a:p>
            <a:pPr algn="r"/>
            <a:r>
              <a:rPr lang="el-GR" sz="2400" dirty="0" smtClean="0"/>
              <a:t>Υποθάλαμος</a:t>
            </a:r>
          </a:p>
          <a:p>
            <a:pPr algn="r"/>
            <a:r>
              <a:rPr lang="en-US" sz="2000" dirty="0"/>
              <a:t>VLPO</a:t>
            </a:r>
            <a:r>
              <a:rPr lang="el-GR" sz="2000" dirty="0"/>
              <a:t>: </a:t>
            </a:r>
            <a:r>
              <a:rPr lang="en-US" sz="2000" dirty="0"/>
              <a:t>GABA, </a:t>
            </a:r>
            <a:r>
              <a:rPr lang="el-GR" sz="2000" dirty="0" err="1"/>
              <a:t>γαλανίνη</a:t>
            </a:r>
            <a:endParaRPr lang="el-GR" sz="2000" dirty="0"/>
          </a:p>
          <a:p>
            <a:pPr algn="r"/>
            <a:endParaRPr lang="el-GR" sz="2400" dirty="0" smtClean="0"/>
          </a:p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Ύπνος</a:t>
            </a:r>
          </a:p>
          <a:p>
            <a:pPr algn="ctr"/>
            <a:endParaRPr lang="el-GR" sz="2400" b="1" dirty="0" smtClean="0">
              <a:solidFill>
                <a:srgbClr val="C00000"/>
              </a:solidFill>
            </a:endParaRPr>
          </a:p>
          <a:p>
            <a:pPr algn="r"/>
            <a:endParaRPr lang="el-GR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024553" y="206338"/>
            <a:ext cx="1781907" cy="9776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7502768" y="550985"/>
            <a:ext cx="1398741" cy="16998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9299571" y="1400908"/>
            <a:ext cx="1969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Οπίσθιος</a:t>
            </a:r>
          </a:p>
          <a:p>
            <a:r>
              <a:rPr lang="el-GR" sz="2400" dirty="0" smtClean="0"/>
              <a:t>Υποθάλαμος</a:t>
            </a:r>
          </a:p>
          <a:p>
            <a:r>
              <a:rPr lang="en-US" sz="2400" dirty="0" smtClean="0"/>
              <a:t>PLH</a:t>
            </a:r>
            <a:r>
              <a:rPr lang="el-GR" sz="2400" dirty="0"/>
              <a:t>: </a:t>
            </a:r>
            <a:r>
              <a:rPr lang="el-GR" sz="2400" dirty="0" err="1"/>
              <a:t>ορεξίνη</a:t>
            </a:r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pPr algn="ctr"/>
            <a:r>
              <a:rPr lang="el-GR" sz="2400" b="1" dirty="0" smtClean="0">
                <a:solidFill>
                  <a:srgbClr val="0000FF"/>
                </a:solidFill>
              </a:rPr>
              <a:t>Εγρήγορση</a:t>
            </a:r>
          </a:p>
          <a:p>
            <a:pPr algn="ctr"/>
            <a:endParaRPr lang="el-GR" sz="2400" b="1" dirty="0" smtClean="0">
              <a:solidFill>
                <a:srgbClr val="0000FF"/>
              </a:solidFill>
            </a:endParaRPr>
          </a:p>
          <a:p>
            <a:pPr algn="r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7061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16832" y="223591"/>
            <a:ext cx="47484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Many neural </a:t>
            </a:r>
            <a:r>
              <a:rPr lang="en-US" dirty="0">
                <a:solidFill>
                  <a:srgbClr val="FF0000"/>
                </a:solidFill>
              </a:rPr>
              <a:t>feeding </a:t>
            </a:r>
            <a:r>
              <a:rPr lang="en-US" dirty="0" smtClean="0">
                <a:solidFill>
                  <a:srgbClr val="FF0000"/>
                </a:solidFill>
              </a:rPr>
              <a:t>centers </a:t>
            </a:r>
            <a:r>
              <a:rPr lang="en-US" dirty="0"/>
              <a:t>in the brain receive </a:t>
            </a:r>
            <a:r>
              <a:rPr lang="en-US" dirty="0" err="1" smtClean="0"/>
              <a:t>imputs</a:t>
            </a:r>
            <a:r>
              <a:rPr lang="en-US" dirty="0" smtClean="0"/>
              <a:t> from SCN, </a:t>
            </a:r>
            <a:r>
              <a:rPr lang="en-US" dirty="0"/>
              <a:t>but also exhibit local capacity for clock function (robust semiautonomous circadian oscillators are shown in yellow, weak oscillators in purple).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neural clock network sculpts major output systems from the brain, including autonomic projections and neuroendocrine-driven hormone release, to drive rhythms in feeding. It also </a:t>
            </a:r>
            <a:r>
              <a:rPr lang="en-US" dirty="0" err="1"/>
              <a:t>synchronises</a:t>
            </a:r>
            <a:r>
              <a:rPr lang="en-US" dirty="0"/>
              <a:t> peripheral clocks across the body to feeding and modulates the sensitivity of organs to nutrient or hormonal signals.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Neuronal </a:t>
            </a:r>
            <a:r>
              <a:rPr lang="en-US" dirty="0"/>
              <a:t>and hormonal messages from the peripheral organ systems feed back to the brain and can act as entraining cues for neural clocks. </a:t>
            </a:r>
            <a:r>
              <a:rPr lang="en-US" dirty="0" err="1"/>
              <a:t>Corticosterone</a:t>
            </a:r>
            <a:r>
              <a:rPr lang="en-US" dirty="0"/>
              <a:t> is a major entraining signal for both central and peripheral clocks. </a:t>
            </a:r>
            <a:endParaRPr lang="el-GR" dirty="0"/>
          </a:p>
        </p:txBody>
      </p:sp>
      <p:pic>
        <p:nvPicPr>
          <p:cNvPr id="15362" name="Picture 2" descr="http://www.cell.com/cms/attachment/2007959670/2030622244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22" y="50960"/>
            <a:ext cx="6798678" cy="68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7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03630" y="1757521"/>
            <a:ext cx="2245518" cy="14773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dirty="0" smtClean="0">
                <a:latin typeface="Comic Sans MS" panose="030F0702030302020204" pitchFamily="66" charset="0"/>
              </a:rPr>
              <a:t>Οι μέλισσες επέστρεφαν στο τραπέζι με τη </a:t>
            </a:r>
            <a:r>
              <a:rPr lang="el-GR" sz="1800" dirty="0" err="1" smtClean="0">
                <a:latin typeface="Comic Sans MS" panose="030F0702030302020204" pitchFamily="66" charset="0"/>
              </a:rPr>
              <a:t>μαρμαλάδα</a:t>
            </a:r>
            <a:r>
              <a:rPr lang="el-GR" sz="1800" dirty="0" smtClean="0">
                <a:latin typeface="Comic Sans MS" panose="030F0702030302020204" pitchFamily="66" charset="0"/>
              </a:rPr>
              <a:t> την ίδια ώρα κάθε μέρα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>
            <p:extLst/>
          </p:nvPr>
        </p:nvGraphicFramePr>
        <p:xfrm flipV="1">
          <a:off x="4555957" y="4279728"/>
          <a:ext cx="838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lip" r:id="rId3" imgW="3559521" imgH="3468986" progId="MS_ClipArt_Gallery.5">
                  <p:embed/>
                </p:oleObj>
              </mc:Choice>
              <mc:Fallback>
                <p:oleObj name="Clip" r:id="rId3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555957" y="4279728"/>
                        <a:ext cx="838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>
            <p:extLst/>
          </p:nvPr>
        </p:nvGraphicFramePr>
        <p:xfrm>
          <a:off x="3946357" y="3124201"/>
          <a:ext cx="9413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lip" r:id="rId5" imgW="3559521" imgH="3468986" progId="MS_ClipArt_Gallery.5">
                  <p:embed/>
                </p:oleObj>
              </mc:Choice>
              <mc:Fallback>
                <p:oleObj name="Clip" r:id="rId5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57" y="3124201"/>
                        <a:ext cx="9413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0"/>
          <p:cNvGraphicFramePr>
            <a:graphicFrameLocks noChangeAspect="1"/>
          </p:cNvGraphicFramePr>
          <p:nvPr>
            <p:extLst/>
          </p:nvPr>
        </p:nvGraphicFramePr>
        <p:xfrm>
          <a:off x="3361363" y="4671130"/>
          <a:ext cx="10175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lip" r:id="rId6" imgW="3559521" imgH="3468986" progId="MS_ClipArt_Gallery.5">
                  <p:embed/>
                </p:oleObj>
              </mc:Choice>
              <mc:Fallback>
                <p:oleObj name="Clip" r:id="rId6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363" y="4671130"/>
                        <a:ext cx="101758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1"/>
          <p:cNvGraphicFramePr>
            <a:graphicFrameLocks noChangeAspect="1"/>
          </p:cNvGraphicFramePr>
          <p:nvPr>
            <p:extLst/>
          </p:nvPr>
        </p:nvGraphicFramePr>
        <p:xfrm>
          <a:off x="4652210" y="2068686"/>
          <a:ext cx="838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Clip" r:id="rId7" imgW="3559521" imgH="3468986" progId="MS_ClipArt_Gallery.5">
                  <p:embed/>
                </p:oleObj>
              </mc:Choice>
              <mc:Fallback>
                <p:oleObj name="Clip" r:id="rId7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210" y="2068686"/>
                        <a:ext cx="838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2"/>
          <p:cNvGraphicFramePr>
            <a:graphicFrameLocks noChangeAspect="1"/>
          </p:cNvGraphicFramePr>
          <p:nvPr>
            <p:extLst/>
          </p:nvPr>
        </p:nvGraphicFramePr>
        <p:xfrm>
          <a:off x="3289632" y="2036059"/>
          <a:ext cx="9413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lip" r:id="rId8" imgW="3559521" imgH="3468986" progId="MS_ClipArt_Gallery.5">
                  <p:embed/>
                </p:oleObj>
              </mc:Choice>
              <mc:Fallback>
                <p:oleObj name="Clip" r:id="rId8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632" y="2036059"/>
                        <a:ext cx="9413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3"/>
          <p:cNvGraphicFramePr>
            <a:graphicFrameLocks noChangeAspect="1"/>
          </p:cNvGraphicFramePr>
          <p:nvPr>
            <p:extLst/>
          </p:nvPr>
        </p:nvGraphicFramePr>
        <p:xfrm>
          <a:off x="288757" y="4137025"/>
          <a:ext cx="2895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Clip" r:id="rId9" imgW="1907438" imgH="1422806" progId="MS_ClipArt_Gallery.5">
                  <p:embed/>
                </p:oleObj>
              </mc:Choice>
              <mc:Fallback>
                <p:oleObj name="Clip" r:id="rId9" imgW="1907438" imgH="142280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57" y="4137025"/>
                        <a:ext cx="28956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4"/>
          <p:cNvGraphicFramePr>
            <a:graphicFrameLocks noChangeAspect="1"/>
          </p:cNvGraphicFramePr>
          <p:nvPr>
            <p:extLst/>
          </p:nvPr>
        </p:nvGraphicFramePr>
        <p:xfrm flipH="1">
          <a:off x="1050757" y="3810001"/>
          <a:ext cx="13716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lip" r:id="rId11" imgW="7605979" imgH="4810658" progId="MS_ClipArt_Gallery.5">
                  <p:embed/>
                </p:oleObj>
              </mc:Choice>
              <mc:Fallback>
                <p:oleObj name="Clip" r:id="rId11" imgW="7605979" imgH="481065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050757" y="3810001"/>
                        <a:ext cx="13716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 flipV="1">
          <a:off x="9783511" y="3915529"/>
          <a:ext cx="838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lip" r:id="rId13" imgW="3559521" imgH="3468986" progId="MS_ClipArt_Gallery.5">
                  <p:embed/>
                </p:oleObj>
              </mc:Choice>
              <mc:Fallback>
                <p:oleObj name="Clip" r:id="rId13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9783511" y="3915529"/>
                        <a:ext cx="838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8842123" y="2761418"/>
          <a:ext cx="9413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lip" r:id="rId14" imgW="3559521" imgH="3468986" progId="MS_ClipArt_Gallery.5">
                  <p:embed/>
                </p:oleObj>
              </mc:Choice>
              <mc:Fallback>
                <p:oleObj name="Clip" r:id="rId14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123" y="2761418"/>
                        <a:ext cx="9413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/>
          </p:nvPr>
        </p:nvGraphicFramePr>
        <p:xfrm>
          <a:off x="11051923" y="3828217"/>
          <a:ext cx="10175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Clip" r:id="rId15" imgW="3559521" imgH="3468986" progId="MS_ClipArt_Gallery.5">
                  <p:embed/>
                </p:oleObj>
              </mc:Choice>
              <mc:Fallback>
                <p:oleObj name="Clip" r:id="rId15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1923" y="3828217"/>
                        <a:ext cx="101758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10899523" y="2761418"/>
          <a:ext cx="838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16" imgW="3559521" imgH="3468986" progId="MS_ClipArt_Gallery.5">
                  <p:embed/>
                </p:oleObj>
              </mc:Choice>
              <mc:Fallback>
                <p:oleObj name="Clip" r:id="rId16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9523" y="2761418"/>
                        <a:ext cx="838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10213723" y="1847018"/>
          <a:ext cx="9413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lip" r:id="rId17" imgW="3559521" imgH="3468986" progId="MS_ClipArt_Gallery.5">
                  <p:embed/>
                </p:oleObj>
              </mc:Choice>
              <mc:Fallback>
                <p:oleObj name="Clip" r:id="rId17" imgW="3559521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723" y="1847018"/>
                        <a:ext cx="9413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/>
          </p:nvPr>
        </p:nvGraphicFramePr>
        <p:xfrm>
          <a:off x="7049041" y="4008399"/>
          <a:ext cx="251618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lip" r:id="rId18" imgW="1907438" imgH="1422806" progId="MS_ClipArt_Gallery.5">
                  <p:embed/>
                </p:oleObj>
              </mc:Choice>
              <mc:Fallback>
                <p:oleObj name="Clip" r:id="rId18" imgW="1907438" imgH="142280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041" y="4008399"/>
                        <a:ext cx="2516188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0339678" y="293859"/>
            <a:ext cx="1828800" cy="1295400"/>
          </a:xfrm>
          <a:prstGeom prst="wedgeRoundRectCallout">
            <a:avLst>
              <a:gd name="adj1" fmla="val -46875"/>
              <a:gd name="adj2" fmla="val 59435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l-G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0558209" y="519533"/>
            <a:ext cx="1555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Comic Sans MS" panose="030F0702030302020204" pitchFamily="66" charset="0"/>
              </a:rPr>
              <a:t>Hey Fred, </a:t>
            </a:r>
          </a:p>
          <a:p>
            <a:pPr eaLnBrk="1" hangingPunct="1"/>
            <a:r>
              <a:rPr lang="en-US" sz="1800" dirty="0">
                <a:latin typeface="Comic Sans MS" panose="030F0702030302020204" pitchFamily="66" charset="0"/>
              </a:rPr>
              <a:t> where’s the </a:t>
            </a:r>
          </a:p>
          <a:p>
            <a:pPr eaLnBrk="1" hangingPunct="1"/>
            <a:r>
              <a:rPr lang="en-US" sz="1800" dirty="0">
                <a:latin typeface="Comic Sans MS" panose="030F0702030302020204" pitchFamily="66" charset="0"/>
              </a:rPr>
              <a:t> jam?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7466594" y="369690"/>
            <a:ext cx="2392824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omic Sans MS" panose="030F0702030302020204" pitchFamily="66" charset="0"/>
              </a:rPr>
              <a:t>Οι μέλισσες επέστρεφαν στο τραπέζι την ίδια ώρα ακόμα και όταν δεν υπήρχε φαγητό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50757" y="393680"/>
            <a:ext cx="480772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Psychiatrist August </a:t>
            </a:r>
            <a:r>
              <a:rPr lang="en-US" sz="2400" dirty="0" err="1">
                <a:latin typeface="Comic Sans MS" panose="030F0702030302020204" pitchFamily="66" charset="0"/>
              </a:rPr>
              <a:t>Forel</a:t>
            </a:r>
            <a:r>
              <a:rPr lang="en-US" sz="2400" dirty="0">
                <a:latin typeface="Comic Sans MS" panose="030F0702030302020204" pitchFamily="66" charset="0"/>
              </a:rPr>
              <a:t> (1910)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6316579" y="369690"/>
            <a:ext cx="22164" cy="592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54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appetite hypothalam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/>
          <a:stretch/>
        </p:blipFill>
        <p:spPr bwMode="auto">
          <a:xfrm>
            <a:off x="1250916" y="225331"/>
            <a:ext cx="9757509" cy="66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3860" y="2244437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AgRP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87167" y="2776846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POMC</a:t>
            </a:r>
          </a:p>
          <a:p>
            <a:endParaRPr lang="en-US" b="1" dirty="0"/>
          </a:p>
          <a:p>
            <a:r>
              <a:rPr lang="en-US" b="1" dirty="0" smtClean="0"/>
              <a:t> CART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62956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appetite neural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30" y="167610"/>
            <a:ext cx="5186445" cy="65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Αποτέλεσμα εικόνας για arcuate nucleus of the hypothala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0" y="345928"/>
            <a:ext cx="46196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5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BMB-48-229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49" y="739218"/>
            <a:ext cx="8334045" cy="5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2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second order neurons p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1" y="258782"/>
            <a:ext cx="8762794" cy="63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2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Αποτέλεσμα εικόνας για insulin receptors pomc 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8" y="414624"/>
            <a:ext cx="11012700" cy="61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Αποτέλεσμα εικόνας για insulin receptors pomc 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2" y="308758"/>
            <a:ext cx="11069815" cy="63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6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arcuate nucleus of the hypo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05" y="370722"/>
            <a:ext cx="9047802" cy="61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617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679</Words>
  <Application>Microsoft Office PowerPoint</Application>
  <PresentationFormat>Ευρεία οθόνη</PresentationFormat>
  <Paragraphs>71</Paragraphs>
  <Slides>22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Comic Sans MS</vt:lpstr>
      <vt:lpstr>proxima_nova_rgregular</vt:lpstr>
      <vt:lpstr>Times New Roman</vt:lpstr>
      <vt:lpstr>Θέμα του Office</vt:lpstr>
      <vt:lpstr>Clip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ΟΡΜΟΝΕΣ ΚΑΙ ΠΕΠΤΙΔΙΑ που εμπλέκονται στην ρύθμιση της όρεξης/πρόσληψης τροφής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Μίλυ</dc:creator>
  <cp:lastModifiedBy>Μίλυ</cp:lastModifiedBy>
  <cp:revision>18</cp:revision>
  <dcterms:created xsi:type="dcterms:W3CDTF">2017-11-18T11:59:30Z</dcterms:created>
  <dcterms:modified xsi:type="dcterms:W3CDTF">2017-11-20T21:07:25Z</dcterms:modified>
</cp:coreProperties>
</file>