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4" r:id="rId8"/>
    <p:sldId id="265"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9" d="100"/>
          <a:sy n="69" d="100"/>
        </p:scale>
        <p:origin x="-142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1882601D-E5AF-4511-950E-46BCE1F5C0EC}" type="datetimeFigureOut">
              <a:rPr lang="el-GR" smtClean="0"/>
              <a:t>16/11/2018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61437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882601D-E5AF-4511-950E-46BCE1F5C0EC}" type="datetimeFigureOut">
              <a:rPr lang="el-GR" smtClean="0"/>
              <a:t>16/11/2018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123257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882601D-E5AF-4511-950E-46BCE1F5C0EC}" type="datetimeFigureOut">
              <a:rPr lang="el-GR" smtClean="0"/>
              <a:t>16/11/2018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341498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882601D-E5AF-4511-950E-46BCE1F5C0EC}" type="datetimeFigureOut">
              <a:rPr lang="el-GR" smtClean="0"/>
              <a:t>16/11/2018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1989153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2601D-E5AF-4511-950E-46BCE1F5C0EC}" type="datetimeFigureOut">
              <a:rPr lang="el-GR" smtClean="0"/>
              <a:t>16/11/2018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256465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882601D-E5AF-4511-950E-46BCE1F5C0EC}" type="datetimeFigureOut">
              <a:rPr lang="el-GR" smtClean="0"/>
              <a:t>16/11/2018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4288037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1882601D-E5AF-4511-950E-46BCE1F5C0EC}" type="datetimeFigureOut">
              <a:rPr lang="el-GR" smtClean="0"/>
              <a:t>16/11/2018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373459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1882601D-E5AF-4511-950E-46BCE1F5C0EC}" type="datetimeFigureOut">
              <a:rPr lang="el-GR" smtClean="0"/>
              <a:t>16/11/2018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324033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2601D-E5AF-4511-950E-46BCE1F5C0EC}" type="datetimeFigureOut">
              <a:rPr lang="el-GR" smtClean="0"/>
              <a:t>16/11/2018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62180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2601D-E5AF-4511-950E-46BCE1F5C0EC}" type="datetimeFigureOut">
              <a:rPr lang="el-GR" smtClean="0"/>
              <a:t>16/11/2018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2676475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2601D-E5AF-4511-950E-46BCE1F5C0EC}" type="datetimeFigureOut">
              <a:rPr lang="el-GR" smtClean="0"/>
              <a:t>16/11/2018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C57F2F7-BE10-4079-BAA0-EA2EC03AF244}" type="slidenum">
              <a:rPr lang="el-GR" smtClean="0"/>
              <a:t>‹#›</a:t>
            </a:fld>
            <a:endParaRPr lang="el-GR"/>
          </a:p>
        </p:txBody>
      </p:sp>
    </p:spTree>
    <p:extLst>
      <p:ext uri="{BB962C8B-B14F-4D97-AF65-F5344CB8AC3E}">
        <p14:creationId xmlns:p14="http://schemas.microsoft.com/office/powerpoint/2010/main" val="552294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2601D-E5AF-4511-950E-46BCE1F5C0EC}" type="datetimeFigureOut">
              <a:rPr lang="el-GR" smtClean="0"/>
              <a:t>16/11/2018</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7F2F7-BE10-4079-BAA0-EA2EC03AF244}" type="slidenum">
              <a:rPr lang="el-GR" smtClean="0"/>
              <a:t>‹#›</a:t>
            </a:fld>
            <a:endParaRPr lang="el-GR"/>
          </a:p>
        </p:txBody>
      </p:sp>
    </p:spTree>
    <p:extLst>
      <p:ext uri="{BB962C8B-B14F-4D97-AF65-F5344CB8AC3E}">
        <p14:creationId xmlns:p14="http://schemas.microsoft.com/office/powerpoint/2010/main" val="302614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axheaven.gr/laws/law/index/law/640" TargetMode="External"/><Relationship Id="rId2" Type="http://schemas.openxmlformats.org/officeDocument/2006/relationships/hyperlink" Target="https://www.ysee.gr/" TargetMode="External"/><Relationship Id="rId1" Type="http://schemas.openxmlformats.org/officeDocument/2006/relationships/slideLayout" Target="../slideLayouts/slideLayout2.xml"/><Relationship Id="rId5" Type="http://schemas.openxmlformats.org/officeDocument/2006/relationships/hyperlink" Target="http://www.aeee.gr/%CF%83%CF%8D%CE%BD%CF%84%CE%BF%CE%BC%CE%BF-%CE%B9%CF%83%CF%84%CE%BF%CF%81%CE%B9%CE%BA%CF%8C/" TargetMode="External"/><Relationship Id="rId4" Type="http://schemas.openxmlformats.org/officeDocument/2006/relationships/hyperlink" Target="https://www.mormonoi.g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opengov.gr/ypepth/?p=1858" TargetMode="External"/><Relationship Id="rId2" Type="http://schemas.openxmlformats.org/officeDocument/2006/relationships/hyperlink" Target="http://www.greeklaws.com/pubs/uploads/631.pdf" TargetMode="External"/><Relationship Id="rId1" Type="http://schemas.openxmlformats.org/officeDocument/2006/relationships/slideLayout" Target="../slideLayouts/slideLayout2.xml"/><Relationship Id="rId5" Type="http://schemas.openxmlformats.org/officeDocument/2006/relationships/hyperlink" Target="http://www.hlhr.gr/%CF%80%CE%B5%CF%81%CE%AF-%CE%B8%CF%81%CE%B7%CF%83%CE%BA%CE%B5%CF%85%CF%84%CE%B9%CE%BA%CE%AE%CF%82-%CE%B5%CE%BB%CE%B5%CF%85%CE%B8%CE%B5%CF%81%CE%AF%CE%B1%CF%82/" TargetMode="External"/><Relationship Id="rId4" Type="http://schemas.openxmlformats.org/officeDocument/2006/relationships/hyperlink" Target="file:///C:\Users\Agatha\Desktop\a_85_20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633"/>
            <a:ext cx="7772400" cy="1368151"/>
          </a:xfrm>
        </p:spPr>
        <p:txBody>
          <a:bodyPr/>
          <a:lstStyle/>
          <a:p>
            <a:r>
              <a:rPr lang="el-GR" dirty="0" smtClean="0"/>
              <a:t>Ο νόμος περί προσηλυτισμού</a:t>
            </a:r>
            <a:endParaRPr lang="el-GR" dirty="0"/>
          </a:p>
        </p:txBody>
      </p:sp>
      <p:sp>
        <p:nvSpPr>
          <p:cNvPr id="3" name="Subtitle 2"/>
          <p:cNvSpPr>
            <a:spLocks noGrp="1"/>
          </p:cNvSpPr>
          <p:nvPr>
            <p:ph type="subTitle" idx="1"/>
          </p:nvPr>
        </p:nvSpPr>
        <p:spPr>
          <a:xfrm>
            <a:off x="1371600" y="1340768"/>
            <a:ext cx="6400800" cy="4298032"/>
          </a:xfrm>
        </p:spPr>
        <p:txBody>
          <a:bodyPr>
            <a:noAutofit/>
          </a:bodyPr>
          <a:lstStyle/>
          <a:p>
            <a:r>
              <a:rPr lang="el-GR" sz="2000" b="1" dirty="0" smtClean="0">
                <a:solidFill>
                  <a:schemeClr val="tx1"/>
                </a:solidFill>
              </a:rPr>
              <a:t>Το </a:t>
            </a:r>
            <a:r>
              <a:rPr lang="el-GR" sz="2000" b="1" dirty="0">
                <a:solidFill>
                  <a:schemeClr val="tx1"/>
                </a:solidFill>
              </a:rPr>
              <a:t>αδίκημα του προσηλυτισμού ρυθμίζεται από το άρθρο 4 του α.ν. 1363/38, όπως αυτό τροποποιήθηκε με το άρθρο 2 του α.ν. 1672/39. Η πρώτη παράγραφος του άρθρου 4 προβλέπει ότι «ο ενεργών προσηλυτισμό τιμωρείται διά φυλακίσεως και χρηματικής ποινής», ενώ η δεύτερη παράγραφος ορίζει ότι «προσηλυτισμός ιδία είναι η διά πάσης φύσεως παροχών ή δι’ υποσχέσεως τοιούτων ή άλλης ηθικής ή υλικής περιθάλψεως, διά μέσων απατηλών, διά καταχρήσεως της απειρίας ή εμπιστοσύνης ή δι’ εκμεταλλεύσεως της ανάγκης, της πνευματικής αδυναμίας ή κουφότητος άμεσος ή έμμεσος προσπάθεια προς διείσδυσιν εις την θρησκευτική συνείδησιν ετεροδόξων επί σκοπώ μεταβολής του περιεχομένου αυτής». Η τρίτη παράγραφος καθιστά την εκτέλεση της πράξης σε σχολείο ή σε μορφωτικό ή φιλανθρωπικό ίδρυμα ιδιαίτερα επιβαρυντική αιτία.</a:t>
            </a:r>
            <a:endParaRPr lang="el-GR"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9021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b="1" dirty="0"/>
              <a:t>Αναγνώριση νομικής προσωπικότητας υφιστάμενων Εκκλησιών και νομικών προσώπων τους</a:t>
            </a:r>
            <a:br>
              <a:rPr lang="el-GR" sz="2800" b="1" dirty="0"/>
            </a:br>
            <a:endParaRPr lang="el-GR" sz="2800" dirty="0"/>
          </a:p>
        </p:txBody>
      </p:sp>
      <p:sp>
        <p:nvSpPr>
          <p:cNvPr id="3" name="Content Placeholder 2"/>
          <p:cNvSpPr>
            <a:spLocks noGrp="1"/>
          </p:cNvSpPr>
          <p:nvPr>
            <p:ph idx="1"/>
          </p:nvPr>
        </p:nvSpPr>
        <p:spPr/>
        <p:txBody>
          <a:bodyPr>
            <a:normAutofit/>
          </a:bodyPr>
          <a:lstStyle/>
          <a:p>
            <a:r>
              <a:rPr lang="el-GR" sz="2800" dirty="0"/>
              <a:t>α) Αγγλικανική Εκκλησία στην Ελλάδα</a:t>
            </a:r>
            <a:r>
              <a:rPr lang="el-GR" sz="2800" dirty="0" smtClean="0"/>
              <a:t/>
            </a:r>
            <a:br>
              <a:rPr lang="el-GR" sz="2800" dirty="0" smtClean="0"/>
            </a:br>
            <a:r>
              <a:rPr lang="el-GR" sz="2800" dirty="0"/>
              <a:t>β) Αιθιοπική Ορθόδοξη Εκκλησία</a:t>
            </a:r>
            <a:r>
              <a:rPr lang="el-GR" sz="2800" dirty="0" smtClean="0"/>
              <a:t/>
            </a:r>
            <a:br>
              <a:rPr lang="el-GR" sz="2800" dirty="0" smtClean="0"/>
            </a:br>
            <a:r>
              <a:rPr lang="el-GR" sz="2800" dirty="0"/>
              <a:t>(και οι ναοί / ευκτήριοι οίκοι της ….)</a:t>
            </a:r>
            <a:r>
              <a:rPr lang="el-GR" sz="2800" dirty="0" smtClean="0"/>
              <a:t/>
            </a:r>
            <a:br>
              <a:rPr lang="el-GR" sz="2800" dirty="0" smtClean="0"/>
            </a:br>
            <a:r>
              <a:rPr lang="el-GR" sz="2800" dirty="0"/>
              <a:t>γ) Ελληνική Ευαγγελική Εκκλησία</a:t>
            </a:r>
            <a:r>
              <a:rPr lang="el-GR" sz="2800" dirty="0" smtClean="0"/>
              <a:t/>
            </a:r>
            <a:br>
              <a:rPr lang="el-GR" sz="2800" dirty="0" smtClean="0"/>
            </a:br>
            <a:r>
              <a:rPr lang="el-GR" sz="2800" dirty="0"/>
              <a:t>(και οι ναοί / ευκτήριοι οίκοι της …)</a:t>
            </a:r>
            <a:r>
              <a:rPr lang="el-GR" sz="2800" dirty="0" smtClean="0"/>
              <a:t/>
            </a:r>
            <a:br>
              <a:rPr lang="el-GR" sz="2800" dirty="0" smtClean="0"/>
            </a:br>
            <a:r>
              <a:rPr lang="el-GR" sz="2800" dirty="0"/>
              <a:t>δ) Κοπτορθόδοξη Εκκλησία της Αιγύπτου</a:t>
            </a:r>
            <a:r>
              <a:rPr lang="el-GR" sz="2800" dirty="0" smtClean="0"/>
              <a:t/>
            </a:r>
            <a:br>
              <a:rPr lang="el-GR" sz="2800" dirty="0" smtClean="0"/>
            </a:br>
            <a:r>
              <a:rPr lang="el-GR" sz="2800" dirty="0"/>
              <a:t>(και οι ναοί / ευκτήριοι οίκοι της ….)</a:t>
            </a:r>
            <a:r>
              <a:rPr lang="el-GR" sz="2800" dirty="0" smtClean="0"/>
              <a:t/>
            </a:r>
            <a:br>
              <a:rPr lang="el-GR" sz="2800" dirty="0" smtClean="0"/>
            </a:br>
            <a:r>
              <a:rPr lang="el-GR" sz="2800" dirty="0"/>
              <a:t>ε) Μητρόπολη Ορθόδοξων Αρμενίων Ελλάδας</a:t>
            </a:r>
          </a:p>
        </p:txBody>
      </p:sp>
    </p:spTree>
    <p:extLst>
      <p:ext uri="{BB962C8B-B14F-4D97-AF65-F5344CB8AC3E}">
        <p14:creationId xmlns:p14="http://schemas.microsoft.com/office/powerpoint/2010/main" val="790530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b="1" dirty="0"/>
              <a:t>Άρθρο 01 – Έννοια Θρησκευτικής Κοινότητας</a:t>
            </a:r>
            <a:r>
              <a:rPr lang="el-GR" b="1" dirty="0"/>
              <a:t/>
            </a:r>
            <a:br>
              <a:rPr lang="el-GR" b="1" dirty="0"/>
            </a:br>
            <a:endParaRPr lang="el-GR" dirty="0"/>
          </a:p>
        </p:txBody>
      </p:sp>
      <p:sp>
        <p:nvSpPr>
          <p:cNvPr id="3" name="Content Placeholder 2"/>
          <p:cNvSpPr>
            <a:spLocks noGrp="1"/>
          </p:cNvSpPr>
          <p:nvPr>
            <p:ph idx="1"/>
          </p:nvPr>
        </p:nvSpPr>
        <p:spPr/>
        <p:txBody>
          <a:bodyPr/>
          <a:lstStyle/>
          <a:p>
            <a:r>
              <a:rPr lang="el-GR" dirty="0"/>
              <a:t>Θρησκευτική κοινότητα είναι ικανός αριθμός φυσικών προσώπων με συγκεκριμένη θρησκευτική Ομολογία γνωστής θρησκείας, μόνιμα εγκατεστημένων σε ορισμένη γεωγραφική περιοχή, με σκοπό την κοινή άσκηση της λατρείας της και την τέλεση των καθηκόντων που απαιτούνται από την κοινή Ομολογία των μελών της.</a:t>
            </a:r>
          </a:p>
        </p:txBody>
      </p:sp>
    </p:spTree>
    <p:extLst>
      <p:ext uri="{BB962C8B-B14F-4D97-AF65-F5344CB8AC3E}">
        <p14:creationId xmlns:p14="http://schemas.microsoft.com/office/powerpoint/2010/main" val="61090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1143000"/>
          </a:xfrm>
        </p:spPr>
        <p:txBody>
          <a:bodyPr>
            <a:noAutofit/>
          </a:bodyPr>
          <a:lstStyle/>
          <a:p>
            <a:r>
              <a:rPr lang="el-GR" sz="3600" b="1" dirty="0"/>
              <a:t>Άρθρο 17 – Τεκμήριο γνωστής θρησκείας</a:t>
            </a:r>
            <a:br>
              <a:rPr lang="el-GR" sz="3600" b="1" dirty="0"/>
            </a:br>
            <a:endParaRPr lang="el-GR" sz="3600" dirty="0"/>
          </a:p>
        </p:txBody>
      </p:sp>
      <p:sp>
        <p:nvSpPr>
          <p:cNvPr id="3" name="Content Placeholder 2"/>
          <p:cNvSpPr>
            <a:spLocks noGrp="1"/>
          </p:cNvSpPr>
          <p:nvPr>
            <p:ph idx="1"/>
          </p:nvPr>
        </p:nvSpPr>
        <p:spPr/>
        <p:txBody>
          <a:bodyPr/>
          <a:lstStyle/>
          <a:p>
            <a:r>
              <a:rPr lang="el-GR" dirty="0"/>
              <a:t>Τεκμαίρεται ως γνωστή θρησκεία κάθε θρησκεία και δόγμα που για την άσκηση της δημόσιας λατρείας της, τελεί σε ισχύ σχετική άδεια ίδρυσης και λειτουργίας ναού ή ευκτήριου οίκου της.</a:t>
            </a:r>
          </a:p>
        </p:txBody>
      </p:sp>
    </p:spTree>
    <p:extLst>
      <p:ext uri="{BB962C8B-B14F-4D97-AF65-F5344CB8AC3E}">
        <p14:creationId xmlns:p14="http://schemas.microsoft.com/office/powerpoint/2010/main" val="61438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b="1" dirty="0"/>
              <a:t>Άρθρο 02 – Θρησκευτικό Νομικό Πρόσωπο</a:t>
            </a:r>
            <a:r>
              <a:rPr lang="el-GR" b="1" dirty="0"/>
              <a:t/>
            </a:r>
            <a:br>
              <a:rPr lang="el-GR" b="1" dirty="0"/>
            </a:br>
            <a:endParaRPr lang="el-GR" dirty="0"/>
          </a:p>
        </p:txBody>
      </p:sp>
      <p:sp>
        <p:nvSpPr>
          <p:cNvPr id="3" name="Content Placeholder 2"/>
          <p:cNvSpPr>
            <a:spLocks noGrp="1"/>
          </p:cNvSpPr>
          <p:nvPr>
            <p:ph idx="1"/>
          </p:nvPr>
        </p:nvSpPr>
        <p:spPr/>
        <p:txBody>
          <a:bodyPr>
            <a:normAutofit fontScale="77500" lnSpcReduction="20000"/>
          </a:bodyPr>
          <a:lstStyle/>
          <a:p>
            <a:r>
              <a:rPr lang="el-GR" dirty="0"/>
              <a:t>Ένωση προσώπων της αυτής θρησκευτικής κοινότητας, η οποία επιδιώκει τη συστηματική και οργανωμένη άσκηση της λατρείας της και τη συλλογική εκδήλωση των θρησκευτικών πεποιθήσεων των μελών της, αποκτά προσωπικότητα, όταν εγγραφεί σε ειδικό δημόσιο βιβλίο (Θρησκευτικών Νομικών Προσώπων) που τηρείται στο πρωτοδικείο της έδρας του. Για να συσταθεί θρησκευτικό νομικό πρόσωπο χρειάζονται τριακόσια τουλάχιστον πρόσωπα, εκ των οποίων ένας τουλάχιστον είναι ο θρησκευτικός λειτουργός, ιερουργός ή ποιμένας της θρησκευτικής κοινότητας, στον οποίο έχει ανατεθεί η τέλεση των θρησκευτικών τελετών, ο οποίος πρέπει να είναι Έλληνας ή πολίτης κράτους μέλους της Ευρωπαϊκής Ένωσης ή αλλοδαπός νόμιμα διαμένων στην Ελλάδα.</a:t>
            </a:r>
          </a:p>
        </p:txBody>
      </p:sp>
    </p:spTree>
    <p:extLst>
      <p:ext uri="{BB962C8B-B14F-4D97-AF65-F5344CB8AC3E}">
        <p14:creationId xmlns:p14="http://schemas.microsoft.com/office/powerpoint/2010/main" val="165009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l-GR" b="1" dirty="0"/>
              <a:t>Α</a:t>
            </a:r>
            <a:r>
              <a:rPr lang="el-GR" b="1" dirty="0" smtClean="0"/>
              <a:t>πό </a:t>
            </a:r>
            <a:r>
              <a:rPr lang="el-GR" b="1" dirty="0"/>
              <a:t>τον Φεβρουάριο του «2017», η Ελληνική Εθνική Θρησκεία, έχει καταστεί ΓΝΩΣΤΗ ΘΡΗΣΚΕΙΑ </a:t>
            </a:r>
            <a:endParaRPr lang="el-GR" b="1" dirty="0" smtClean="0"/>
          </a:p>
          <a:p>
            <a:r>
              <a:rPr lang="el-GR" dirty="0"/>
              <a:t>Η </a:t>
            </a:r>
            <a:r>
              <a:rPr lang="el-GR" b="1" dirty="0"/>
              <a:t>Ελληνική Ευαγγελική </a:t>
            </a:r>
            <a:r>
              <a:rPr lang="el-GR" b="1" dirty="0" smtClean="0"/>
              <a:t>Εκκλησία </a:t>
            </a:r>
            <a:r>
              <a:rPr lang="el-GR" dirty="0"/>
              <a:t>ε</a:t>
            </a:r>
            <a:r>
              <a:rPr lang="el-GR" dirty="0" smtClean="0"/>
              <a:t>ίναι </a:t>
            </a:r>
            <a:r>
              <a:rPr lang="el-GR" dirty="0"/>
              <a:t>μία Αναμορφωμένη-Πρεσβυτερική χριστιανική εκκλησία στην Ελλάδα και από το 2014 η νομική της προσωπικότητα είναι αναγνωρισμένη από την πολιτεία</a:t>
            </a:r>
            <a:r>
              <a:rPr lang="el-GR" dirty="0" smtClean="0"/>
              <a:t>.</a:t>
            </a:r>
          </a:p>
          <a:p>
            <a:r>
              <a:rPr lang="el-GR" dirty="0"/>
              <a:t>Η </a:t>
            </a:r>
            <a:r>
              <a:rPr lang="el-GR" b="1" dirty="0"/>
              <a:t>μουσουλμανική μειονότητα </a:t>
            </a:r>
            <a:r>
              <a:rPr lang="el-GR" b="1" dirty="0" smtClean="0"/>
              <a:t>Ελλάδος </a:t>
            </a:r>
            <a:r>
              <a:rPr lang="el-GR" dirty="0"/>
              <a:t>είναι η μόνη ρητά αναγνωρισμένη μειονότητα, και μάλιστα ως θρησκευτική, στην Ελλάδα βάσει του άρθρου 45 της Συνθήκης της Λωζάνης.</a:t>
            </a:r>
            <a:endParaRPr lang="el-GR" dirty="0" smtClean="0"/>
          </a:p>
          <a:p>
            <a:endParaRPr lang="el-GR" b="1" dirty="0" smtClean="0"/>
          </a:p>
          <a:p>
            <a:endParaRPr lang="el-GR" b="1" dirty="0" smtClean="0"/>
          </a:p>
          <a:p>
            <a:endParaRPr lang="el-GR" dirty="0"/>
          </a:p>
        </p:txBody>
      </p:sp>
    </p:spTree>
    <p:extLst>
      <p:ext uri="{BB962C8B-B14F-4D97-AF65-F5344CB8AC3E}">
        <p14:creationId xmlns:p14="http://schemas.microsoft.com/office/powerpoint/2010/main" val="16700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r>
              <a:rPr lang="en-US" dirty="0">
                <a:hlinkClick r:id="rId2"/>
              </a:rPr>
              <a:t>https://www.ysee.gr</a:t>
            </a:r>
            <a:r>
              <a:rPr lang="en-US" dirty="0" smtClean="0">
                <a:hlinkClick r:id="rId2"/>
              </a:rPr>
              <a:t>/</a:t>
            </a:r>
            <a:endParaRPr lang="el-GR" dirty="0" smtClean="0"/>
          </a:p>
          <a:p>
            <a:r>
              <a:rPr lang="en-US" dirty="0">
                <a:hlinkClick r:id="rId3"/>
              </a:rPr>
              <a:t>https://</a:t>
            </a:r>
            <a:r>
              <a:rPr lang="en-US" dirty="0" smtClean="0">
                <a:hlinkClick r:id="rId3"/>
              </a:rPr>
              <a:t>www.taxheaven.gr/laws/law/index/law/640</a:t>
            </a:r>
            <a:endParaRPr lang="el-GR" dirty="0" smtClean="0"/>
          </a:p>
          <a:p>
            <a:r>
              <a:rPr lang="en-US" dirty="0">
                <a:hlinkClick r:id="rId4"/>
              </a:rPr>
              <a:t>https://www.mormonoi.gr</a:t>
            </a:r>
            <a:r>
              <a:rPr lang="en-US" dirty="0" smtClean="0">
                <a:hlinkClick r:id="rId4"/>
              </a:rPr>
              <a:t>/</a:t>
            </a:r>
            <a:endParaRPr lang="el-GR" dirty="0" smtClean="0"/>
          </a:p>
          <a:p>
            <a:r>
              <a:rPr lang="en-US" dirty="0">
                <a:hlinkClick r:id="rId5"/>
              </a:rPr>
              <a:t>http://www.aeee.gr/%CF%83%CF%8D%CE%BD%CF%84%CE%BF%CE%BC%CE%BF-%CE%B9%CF%83%CF%84%CE%BF%CF%81%CE%B9%CE%BA%CF%8C</a:t>
            </a:r>
            <a:r>
              <a:rPr lang="en-US" dirty="0" smtClean="0">
                <a:hlinkClick r:id="rId5"/>
              </a:rPr>
              <a:t>/</a:t>
            </a:r>
            <a:endParaRPr lang="el-GR" dirty="0" smtClean="0"/>
          </a:p>
          <a:p>
            <a:endParaRPr lang="el-GR" dirty="0" smtClean="0"/>
          </a:p>
          <a:p>
            <a:pPr marL="0" indent="0">
              <a:buNone/>
            </a:pPr>
            <a:endParaRPr lang="el-GR" dirty="0" smtClean="0"/>
          </a:p>
          <a:p>
            <a:endParaRPr lang="el-GR" dirty="0"/>
          </a:p>
        </p:txBody>
      </p:sp>
    </p:spTree>
    <p:extLst>
      <p:ext uri="{BB962C8B-B14F-4D97-AF65-F5344CB8AC3E}">
        <p14:creationId xmlns:p14="http://schemas.microsoft.com/office/powerpoint/2010/main" val="969473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a:bodyPr>
          <a:lstStyle/>
          <a:p>
            <a:r>
              <a:rPr lang="en-US" dirty="0" smtClean="0">
                <a:hlinkClick r:id="rId2"/>
              </a:rPr>
              <a:t>http://www.greeklaws.com/pubs/uploads/631.pdf</a:t>
            </a:r>
            <a:endParaRPr lang="el-GR" dirty="0" smtClean="0"/>
          </a:p>
          <a:p>
            <a:r>
              <a:rPr lang="en-US" dirty="0" smtClean="0">
                <a:hlinkClick r:id="rId3"/>
              </a:rPr>
              <a:t>http://www.opengov.gr/ypepth/?p=1858</a:t>
            </a:r>
            <a:endParaRPr lang="el-GR" dirty="0" smtClean="0"/>
          </a:p>
          <a:p>
            <a:r>
              <a:rPr lang="en-US" dirty="0" smtClean="0">
                <a:hlinkClick r:id="rId4" action="ppaction://hlinkfile"/>
              </a:rPr>
              <a:t>file:///C:/Users/Agatha/Desktop/a_85_2001.pdf</a:t>
            </a:r>
            <a:endParaRPr lang="el-GR" dirty="0" smtClean="0"/>
          </a:p>
          <a:p>
            <a:r>
              <a:rPr lang="en-US" dirty="0" smtClean="0">
                <a:hlinkClick r:id="rId5"/>
              </a:rPr>
              <a:t>http://www.hlhr.gr/%CF%80%CE%B5%CF%81%CE%AF-%CE%B8%CF%81%CE%B7%CF%83%CE%BA%CE%B5%CF%85%CF%84%CE%B9%CE%BA%CE%AE%CF%82-%CE%B5%CE%BB%CE%B5%CF%85%CE%B8%CE%B5%CF%81%CE%AF%CE%B1%CF%82/</a:t>
            </a:r>
            <a:endParaRPr lang="el-GR" dirty="0" smtClean="0"/>
          </a:p>
          <a:p>
            <a:endParaRPr lang="el-GR" dirty="0" smtClean="0"/>
          </a:p>
          <a:p>
            <a:endParaRPr lang="el-GR" dirty="0"/>
          </a:p>
        </p:txBody>
      </p:sp>
    </p:spTree>
    <p:extLst>
      <p:ext uri="{BB962C8B-B14F-4D97-AF65-F5344CB8AC3E}">
        <p14:creationId xmlns:p14="http://schemas.microsoft.com/office/powerpoint/2010/main" val="4269081215"/>
      </p:ext>
    </p:extLst>
  </p:cSld>
  <p:clrMapOvr>
    <a:masterClrMapping/>
  </p:clrMapOvr>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2461</TotalTime>
  <Words>411</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Ο νόμος περί προσηλυτισμού</vt:lpstr>
      <vt:lpstr>Αναγνώριση νομικής προσωπικότητας υφιστάμενων Εκκλησιών και νομικών προσώπων τους </vt:lpstr>
      <vt:lpstr>Άρθρο 01 – Έννοια Θρησκευτικής Κοινότητας </vt:lpstr>
      <vt:lpstr>Άρθρο 17 – Τεκμήριο γνωστής θρησκείας </vt:lpstr>
      <vt:lpstr>Άρθρο 02 – Θρησκευτικό Νομικό Πρόσωπο </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ΑΓΑΘΗ ΚΥΡΜΑΝΙΔΟΥ</dc:creator>
  <cp:lastModifiedBy>ΑΓΑΘΗ ΚΥΡΜΑΝΙΔΟΥ</cp:lastModifiedBy>
  <cp:revision>26</cp:revision>
  <dcterms:created xsi:type="dcterms:W3CDTF">2018-10-29T18:30:56Z</dcterms:created>
  <dcterms:modified xsi:type="dcterms:W3CDTF">2018-11-16T06:53:08Z</dcterms:modified>
</cp:coreProperties>
</file>