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70" r:id="rId6"/>
    <p:sldId id="271" r:id="rId7"/>
    <p:sldId id="259" r:id="rId8"/>
    <p:sldId id="260" r:id="rId9"/>
    <p:sldId id="267" r:id="rId10"/>
    <p:sldId id="268" r:id="rId11"/>
    <p:sldId id="269" r:id="rId12"/>
    <p:sldId id="261" r:id="rId13"/>
    <p:sldId id="262" r:id="rId14"/>
    <p:sldId id="263" r:id="rId15"/>
    <p:sldId id="264" r:id="rId16"/>
    <p:sldId id="265"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8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l-GR"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10/28/15</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10/28/15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102CF1CA-F464-4B29-B867-EAF8A9B936E3}" type="datetime1">
              <a:rPr lang="en-US" smtClean="0"/>
              <a:pPr/>
              <a:t>10/28/15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pPr/>
              <a:t>10/28/15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l-GR"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058CB827-F132-4DF6-9FB9-4035A4C798EF}" type="datetime1">
              <a:rPr lang="en-US" smtClean="0"/>
              <a:pPr/>
              <a:t>10/28/15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2A601-7D32-4ED7-AD1A-974B6DDBDCDC}" type="datetime1">
              <a:rPr lang="en-US" smtClean="0"/>
              <a:pPr/>
              <a:t>10/28/15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l-GR"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7" name="Date Placeholder 6"/>
          <p:cNvSpPr>
            <a:spLocks noGrp="1"/>
          </p:cNvSpPr>
          <p:nvPr>
            <p:ph type="dt" sz="half" idx="10"/>
          </p:nvPr>
        </p:nvSpPr>
        <p:spPr/>
        <p:txBody>
          <a:bodyPr/>
          <a:lstStyle/>
          <a:p>
            <a:fld id="{63A17B41-4A0C-4639-A132-E5C8F99A4BE8}" type="datetime1">
              <a:rPr lang="en-US" smtClean="0"/>
              <a:pPr/>
              <a:t>10/28/15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l-GR"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10/28/15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10/28/15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l-GR"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93CF52C1-9A39-494C-9977-BBEFAB872C1F}" type="datetime1">
              <a:rPr lang="en-US" smtClean="0"/>
              <a:pPr/>
              <a:t>10/28/15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l-GR"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CD1EACE2-EA00-4376-9A66-47ABB8B02CF5}" type="datetime1">
              <a:rPr lang="en-US" smtClean="0"/>
              <a:pPr/>
              <a:t>10/28/15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l-GR"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A47DADC-55EA-4839-91C8-5BCC0EC06F5C}" type="datetime1">
              <a:rPr lang="en-US" smtClean="0"/>
              <a:pPr/>
              <a:t>10/28/15</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E8079A4-7AA8-4A4F-87E2-7781EC5097DD}"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1"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Αναπτυξιακή Ψυχολογία</a:t>
            </a:r>
            <a:endParaRPr lang="en-US" dirty="0"/>
          </a:p>
        </p:txBody>
      </p:sp>
      <p:sp>
        <p:nvSpPr>
          <p:cNvPr id="3" name="Subtitle 2"/>
          <p:cNvSpPr>
            <a:spLocks noGrp="1"/>
          </p:cNvSpPr>
          <p:nvPr>
            <p:ph type="subTitle" idx="1"/>
          </p:nvPr>
        </p:nvSpPr>
        <p:spPr/>
        <p:txBody>
          <a:bodyPr/>
          <a:lstStyle/>
          <a:p>
            <a:r>
              <a:rPr lang="el-GR" dirty="0" smtClean="0"/>
              <a:t>Κοινωνιολογία της Παιδικής Ηλικίας</a:t>
            </a:r>
            <a:endParaRPr lang="en-US" dirty="0"/>
          </a:p>
        </p:txBody>
      </p:sp>
    </p:spTree>
    <p:extLst>
      <p:ext uri="{BB962C8B-B14F-4D97-AF65-F5344CB8AC3E}">
        <p14:creationId xmlns:p14="http://schemas.microsoft.com/office/powerpoint/2010/main" val="242254627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Κατασκευ</a:t>
            </a:r>
            <a:r>
              <a:rPr lang="el-GR" dirty="0" smtClean="0"/>
              <a:t>ή της «φυσιολογικής» παιδικής ηλικίας</a:t>
            </a:r>
            <a:endParaRPr lang="en-US" dirty="0"/>
          </a:p>
        </p:txBody>
      </p:sp>
      <p:sp>
        <p:nvSpPr>
          <p:cNvPr id="3" name="Content Placeholder 2"/>
          <p:cNvSpPr>
            <a:spLocks noGrp="1"/>
          </p:cNvSpPr>
          <p:nvPr>
            <p:ph idx="1"/>
          </p:nvPr>
        </p:nvSpPr>
        <p:spPr>
          <a:xfrm>
            <a:off x="914400" y="3097911"/>
            <a:ext cx="7315200" cy="3211449"/>
          </a:xfrm>
        </p:spPr>
        <p:txBody>
          <a:bodyPr>
            <a:normAutofit lnSpcReduction="10000"/>
          </a:bodyPr>
          <a:lstStyle/>
          <a:p>
            <a:r>
              <a:rPr lang="el-GR" dirty="0"/>
              <a:t>Η θέση ότι το παιδί ακολουθεί μια </a:t>
            </a:r>
            <a:r>
              <a:rPr lang="el-GR" dirty="0" smtClean="0"/>
              <a:t>προδιαγεγραμμένη αναπτυξιακή </a:t>
            </a:r>
            <a:r>
              <a:rPr lang="el-GR" dirty="0"/>
              <a:t>πορεία έχει ως αποτέλεσμα την κατασκευή και τη φυσικοποίηση ενός κοινωνικά </a:t>
            </a:r>
            <a:r>
              <a:rPr lang="el-GR" dirty="0" smtClean="0"/>
              <a:t>καθορισμένου </a:t>
            </a:r>
            <a:r>
              <a:rPr lang="el-GR" dirty="0"/>
              <a:t>προτύπου «φυσιολογικής» παιδικής ηλικίας.</a:t>
            </a:r>
            <a:r>
              <a:rPr lang="en-US" dirty="0"/>
              <a:t> </a:t>
            </a:r>
            <a:endParaRPr lang="el-GR" dirty="0" smtClean="0"/>
          </a:p>
          <a:p>
            <a:pPr marL="45720" indent="0">
              <a:buNone/>
            </a:pPr>
            <a:endParaRPr lang="el-GR" dirty="0" smtClean="0"/>
          </a:p>
          <a:p>
            <a:r>
              <a:rPr lang="el-GR" dirty="0"/>
              <a:t>Η κυρίαρχη επιστημονική γνώση καθορίζει τις </a:t>
            </a:r>
            <a:r>
              <a:rPr lang="el-GR" dirty="0" smtClean="0"/>
              <a:t>προσδοκίες </a:t>
            </a:r>
            <a:r>
              <a:rPr lang="el-GR" dirty="0"/>
              <a:t>και απαιτήσεις για τις ικανότητες και τις δεξιότητες των παιδιών, καθώς και για το αναμενόμενο επίπεδο βιολογικής, συναισθηματικής, </a:t>
            </a:r>
            <a:r>
              <a:rPr lang="el-GR" dirty="0" smtClean="0"/>
              <a:t>γνωστικής και </a:t>
            </a:r>
            <a:r>
              <a:rPr lang="el-GR" dirty="0"/>
              <a:t>ηθικής </a:t>
            </a:r>
            <a:r>
              <a:rPr lang="el-GR" dirty="0" smtClean="0"/>
              <a:t>ανάπτυξής </a:t>
            </a:r>
            <a:r>
              <a:rPr lang="el-GR" dirty="0"/>
              <a:t>τους, ανάλογα με το ηλικιακό στάδιο στο οποίο βρίσκονται. </a:t>
            </a:r>
            <a:endParaRPr lang="en-US" dirty="0"/>
          </a:p>
        </p:txBody>
      </p:sp>
    </p:spTree>
    <p:extLst>
      <p:ext uri="{BB962C8B-B14F-4D97-AF65-F5344CB8AC3E}">
        <p14:creationId xmlns:p14="http://schemas.microsoft.com/office/powerpoint/2010/main" val="2789921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επιστημονικ</a:t>
            </a:r>
            <a:r>
              <a:rPr lang="el-GR" dirty="0" smtClean="0"/>
              <a:t>ή εικόνα της παιδικής ηλικίας</a:t>
            </a:r>
            <a:endParaRPr lang="en-US" dirty="0"/>
          </a:p>
        </p:txBody>
      </p:sp>
      <p:sp>
        <p:nvSpPr>
          <p:cNvPr id="3" name="Content Placeholder 2"/>
          <p:cNvSpPr>
            <a:spLocks noGrp="1"/>
          </p:cNvSpPr>
          <p:nvPr>
            <p:ph idx="1"/>
          </p:nvPr>
        </p:nvSpPr>
        <p:spPr>
          <a:xfrm>
            <a:off x="914400" y="2989484"/>
            <a:ext cx="7315200" cy="3319876"/>
          </a:xfrm>
        </p:spPr>
        <p:txBody>
          <a:bodyPr/>
          <a:lstStyle/>
          <a:p>
            <a:r>
              <a:rPr lang="el-GR" dirty="0"/>
              <a:t>Τα παιδιά λοιπόν αντιμετωπίζονται με βάση την κανονιστική εικόνα της παιδικής ηλικίας, η οποία παράγεται στους </a:t>
            </a:r>
            <a:r>
              <a:rPr lang="el-GR" dirty="0" smtClean="0"/>
              <a:t>λόγους</a:t>
            </a:r>
            <a:r>
              <a:rPr lang="en-US" dirty="0" smtClean="0"/>
              <a:t>, </a:t>
            </a:r>
            <a:r>
              <a:rPr lang="el-GR" dirty="0"/>
              <a:t>όπως της αναπτυξιακής ψυχολογίας, που ελέγχουν τα σύνορα γύρω από την κοινωνική της </a:t>
            </a:r>
            <a:r>
              <a:rPr lang="el-GR" dirty="0" smtClean="0"/>
              <a:t>θέση. </a:t>
            </a:r>
          </a:p>
          <a:p>
            <a:endParaRPr lang="el-GR" dirty="0"/>
          </a:p>
          <a:p>
            <a:r>
              <a:rPr lang="el-GR" dirty="0" smtClean="0"/>
              <a:t>Τα </a:t>
            </a:r>
            <a:r>
              <a:rPr lang="el-GR" dirty="0"/>
              <a:t>σύνορα αυτά προδιαγράφουν ένα χώρο για τα παιδιά στην κοινωνία, ο οποίος εκφράζει τον κοινωνικό έλεγχο και την κατανομή της εξουσίας ανάμεσα στα παιδιά και τους ενηλίκους.</a:t>
            </a:r>
            <a:endParaRPr lang="en-US" dirty="0"/>
          </a:p>
          <a:p>
            <a:endParaRPr lang="en-US" dirty="0"/>
          </a:p>
        </p:txBody>
      </p:sp>
    </p:spTree>
    <p:extLst>
      <p:ext uri="{BB962C8B-B14F-4D97-AF65-F5344CB8AC3E}">
        <p14:creationId xmlns:p14="http://schemas.microsoft.com/office/powerpoint/2010/main" val="913208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Βιολογικός ντετερμινισμός</a:t>
            </a:r>
            <a:endParaRPr lang="en-US" dirty="0"/>
          </a:p>
        </p:txBody>
      </p:sp>
      <p:sp>
        <p:nvSpPr>
          <p:cNvPr id="3" name="Content Placeholder 2"/>
          <p:cNvSpPr>
            <a:spLocks noGrp="1"/>
          </p:cNvSpPr>
          <p:nvPr>
            <p:ph idx="1"/>
          </p:nvPr>
        </p:nvSpPr>
        <p:spPr/>
        <p:txBody>
          <a:bodyPr>
            <a:normAutofit/>
          </a:bodyPr>
          <a:lstStyle/>
          <a:p>
            <a:r>
              <a:rPr lang="el-GR" sz="2800" dirty="0"/>
              <a:t>Η ηλικία κ ικανότητα συνδέονται στενά</a:t>
            </a:r>
          </a:p>
          <a:p>
            <a:r>
              <a:rPr lang="el-GR" sz="2800" dirty="0" smtClean="0"/>
              <a:t>Το αναπτυσσόμενο παιδί καθορίζεται από το αναπτυσσόμενο σώμα του</a:t>
            </a:r>
          </a:p>
          <a:p>
            <a:r>
              <a:rPr lang="el-GR" sz="2800" dirty="0" smtClean="0"/>
              <a:t>Έτσι, η παιδική ηλικία αντιληπτή ως η επιτομή της έλλειψης ικανότητας, ενώ η ενηλικότητα το κατεξοχήν μοντέλο ικανότητας</a:t>
            </a:r>
          </a:p>
          <a:p>
            <a:pPr marL="45720" indent="0">
              <a:buNone/>
            </a:pPr>
            <a:endParaRPr lang="en-US" sz="2800" dirty="0"/>
          </a:p>
        </p:txBody>
      </p:sp>
    </p:spTree>
    <p:extLst>
      <p:ext uri="{BB962C8B-B14F-4D97-AF65-F5344CB8AC3E}">
        <p14:creationId xmlns:p14="http://schemas.microsoft.com/office/powerpoint/2010/main" val="384001437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Τα παιδιά σε μετάβαση</a:t>
            </a:r>
            <a:endParaRPr lang="en-US" dirty="0"/>
          </a:p>
        </p:txBody>
      </p:sp>
      <p:sp>
        <p:nvSpPr>
          <p:cNvPr id="3" name="Content Placeholder 2"/>
          <p:cNvSpPr>
            <a:spLocks noGrp="1"/>
          </p:cNvSpPr>
          <p:nvPr>
            <p:ph idx="1"/>
          </p:nvPr>
        </p:nvSpPr>
        <p:spPr/>
        <p:txBody>
          <a:bodyPr>
            <a:noAutofit/>
          </a:bodyPr>
          <a:lstStyle/>
          <a:p>
            <a:r>
              <a:rPr lang="el-GR" sz="2400" dirty="0" smtClean="0"/>
              <a:t>Τα παιδιά συνεπώς ορίζονται ως κοινωνικά αντικείμενα κ όχι ως κοινωνικά υποκείμενα φορείς ενσυνείδητης δράσης</a:t>
            </a:r>
          </a:p>
          <a:p>
            <a:r>
              <a:rPr lang="el-GR" sz="2400" dirty="0" smtClean="0"/>
              <a:t>Βρίσκονται σε μεταβατικό στάδιο, προκειμένου να γίνουν ενήλικες.</a:t>
            </a:r>
          </a:p>
          <a:p>
            <a:r>
              <a:rPr lang="el-GR" sz="2400" dirty="0" smtClean="0"/>
              <a:t>Θεωρούνται μαθητευόμενοι ενήλικες, κ άρα δεν έχουν παρόν</a:t>
            </a:r>
          </a:p>
          <a:p>
            <a:r>
              <a:rPr lang="el-GR" sz="2400" dirty="0" smtClean="0"/>
              <a:t>Γίνονται αντιληπτά μέσα από προβολές στο μέλλον</a:t>
            </a:r>
            <a:endParaRPr lang="en-US" sz="2400" dirty="0"/>
          </a:p>
        </p:txBody>
      </p:sp>
    </p:spTree>
    <p:extLst>
      <p:ext uri="{BB962C8B-B14F-4D97-AF65-F5344CB8AC3E}">
        <p14:creationId xmlns:p14="http://schemas.microsoft.com/office/powerpoint/2010/main" val="125888665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Περισσότερη κριτική</a:t>
            </a:r>
            <a:endParaRPr lang="en-US" dirty="0"/>
          </a:p>
        </p:txBody>
      </p:sp>
      <p:sp>
        <p:nvSpPr>
          <p:cNvPr id="3" name="Content Placeholder 2"/>
          <p:cNvSpPr>
            <a:spLocks noGrp="1"/>
          </p:cNvSpPr>
          <p:nvPr>
            <p:ph idx="1"/>
          </p:nvPr>
        </p:nvSpPr>
        <p:spPr>
          <a:xfrm>
            <a:off x="914400" y="2952750"/>
            <a:ext cx="7315200" cy="3356610"/>
          </a:xfrm>
        </p:spPr>
        <p:txBody>
          <a:bodyPr>
            <a:noAutofit/>
          </a:bodyPr>
          <a:lstStyle/>
          <a:p>
            <a:r>
              <a:rPr lang="el-GR" sz="2400" dirty="0" smtClean="0"/>
              <a:t>Εστίαση στις σχέσεις της χρονολογικής ηλικίας κ τις φυσικές ιδιότητες κ όχι στην ικανότητα του παιδιού</a:t>
            </a:r>
          </a:p>
          <a:p>
            <a:r>
              <a:rPr lang="el-GR" sz="2400" dirty="0" smtClean="0"/>
              <a:t>Η ιδέα του Πιαζέ για την ενήλικη γνωστική ικανότητα είναι δυτική (</a:t>
            </a:r>
            <a:r>
              <a:rPr lang="en-US" sz="2400" dirty="0" err="1" smtClean="0"/>
              <a:t>Archard</a:t>
            </a:r>
            <a:r>
              <a:rPr lang="en-US" sz="2400" dirty="0" smtClean="0"/>
              <a:t>, 1993)</a:t>
            </a:r>
          </a:p>
          <a:p>
            <a:r>
              <a:rPr lang="el-GR" sz="2400" dirty="0" smtClean="0"/>
              <a:t>Τα παιδιά είναι φορείς ηθικής, κ έχουν ικανότητα ηθικής κρίσης από πολύ νωρίς (</a:t>
            </a:r>
            <a:r>
              <a:rPr lang="en-US" sz="2400" dirty="0" err="1" smtClean="0"/>
              <a:t>Mattheus</a:t>
            </a:r>
            <a:r>
              <a:rPr lang="en-US" sz="2400" dirty="0" smtClean="0"/>
              <a:t>, 1994)</a:t>
            </a:r>
            <a:endParaRPr lang="el-GR" sz="2400" dirty="0" smtClean="0"/>
          </a:p>
          <a:p>
            <a:endParaRPr lang="en-US" sz="2400" dirty="0"/>
          </a:p>
        </p:txBody>
      </p:sp>
    </p:spTree>
    <p:extLst>
      <p:ext uri="{BB962C8B-B14F-4D97-AF65-F5344CB8AC3E}">
        <p14:creationId xmlns:p14="http://schemas.microsoft.com/office/powerpoint/2010/main" val="26754918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Σύγχρονες εξελίξεις</a:t>
            </a:r>
            <a:endParaRPr lang="en-US" dirty="0"/>
          </a:p>
        </p:txBody>
      </p:sp>
      <p:sp>
        <p:nvSpPr>
          <p:cNvPr id="3" name="Content Placeholder 2"/>
          <p:cNvSpPr>
            <a:spLocks noGrp="1"/>
          </p:cNvSpPr>
          <p:nvPr>
            <p:ph idx="1"/>
          </p:nvPr>
        </p:nvSpPr>
        <p:spPr>
          <a:xfrm>
            <a:off x="914400" y="3063875"/>
            <a:ext cx="7315200" cy="3245485"/>
          </a:xfrm>
        </p:spPr>
        <p:txBody>
          <a:bodyPr>
            <a:normAutofit/>
          </a:bodyPr>
          <a:lstStyle/>
          <a:p>
            <a:r>
              <a:rPr lang="el-GR" sz="2400" dirty="0"/>
              <a:t>Η σύγχρονη κοινωνιολογία </a:t>
            </a:r>
            <a:r>
              <a:rPr lang="el-GR" sz="2400" dirty="0" smtClean="0"/>
              <a:t>έδειξε </a:t>
            </a:r>
            <a:r>
              <a:rPr lang="el-GR" sz="2400" dirty="0" smtClean="0"/>
              <a:t>την </a:t>
            </a:r>
            <a:r>
              <a:rPr lang="el-GR" sz="2400" dirty="0"/>
              <a:t>επίδραση της δομής (τάξη, φύλο, εθνότητα) στην αναπτυξιακή διαδικασία κ αμφισβήτησε την ηγεμονία της αναπτυξιακής </a:t>
            </a:r>
            <a:r>
              <a:rPr lang="el-GR" sz="2400" dirty="0" smtClean="0"/>
              <a:t>ψυχολογίας</a:t>
            </a:r>
          </a:p>
          <a:p>
            <a:r>
              <a:rPr lang="el-GR" sz="2400" dirty="0" smtClean="0"/>
              <a:t>Αμφισβήτησε την ιδέα ενός καθολικού μοντέλου ανάπτυξης του παιδιού, το οποίο υπερβαίνει τους δομικούς καθορισμούς</a:t>
            </a:r>
          </a:p>
          <a:p>
            <a:r>
              <a:rPr lang="el-GR" sz="2400" dirty="0" smtClean="0"/>
              <a:t>Η παιδική ηλικία κοινωνική κατασκευή</a:t>
            </a:r>
          </a:p>
        </p:txBody>
      </p:sp>
    </p:spTree>
    <p:extLst>
      <p:ext uri="{BB962C8B-B14F-4D97-AF65-F5344CB8AC3E}">
        <p14:creationId xmlns:p14="http://schemas.microsoft.com/office/powerpoint/2010/main" val="306085738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Αποτυχίες της Αναπτυξιακής Ψυχολογίας</a:t>
            </a:r>
            <a:endParaRPr lang="en-US" dirty="0"/>
          </a:p>
        </p:txBody>
      </p:sp>
      <p:sp>
        <p:nvSpPr>
          <p:cNvPr id="3" name="Content Placeholder 2"/>
          <p:cNvSpPr>
            <a:spLocks noGrp="1"/>
          </p:cNvSpPr>
          <p:nvPr>
            <p:ph idx="1"/>
          </p:nvPr>
        </p:nvSpPr>
        <p:spPr>
          <a:xfrm>
            <a:off x="914400" y="3058213"/>
            <a:ext cx="7315200" cy="3251147"/>
          </a:xfrm>
        </p:spPr>
        <p:txBody>
          <a:bodyPr>
            <a:normAutofit lnSpcReduction="10000"/>
          </a:bodyPr>
          <a:lstStyle/>
          <a:p>
            <a:r>
              <a:rPr lang="el-GR" sz="2400" dirty="0"/>
              <a:t>Αποτυχία της αναπτυξιακής ψυχολογίας αναγνώρισης της επίδρασης του κοινωνικού κ πολιτισμικού </a:t>
            </a:r>
            <a:r>
              <a:rPr lang="el-GR" sz="2400" dirty="0" smtClean="0"/>
              <a:t>πλαισίου</a:t>
            </a:r>
          </a:p>
          <a:p>
            <a:r>
              <a:rPr lang="el-GR" sz="2400" dirty="0" smtClean="0"/>
              <a:t>Απέτυχε να αναγνωρίσει τα παιδιά ως κοινωνικούς δρώντες, γιατί εστίασε στη μελέτη της ψυχολογικής κ φυσιολογικής ανάπτυξής τους.</a:t>
            </a:r>
          </a:p>
          <a:p>
            <a:r>
              <a:rPr lang="el-GR" sz="2400" dirty="0" smtClean="0"/>
              <a:t>Δεν έδωσε σημασία στην οπτική των παιδιών, γιατί ο ρόλος τους στην κοινωνία γίνεται αντιληπτός με όρους μέλλοντος</a:t>
            </a:r>
            <a:endParaRPr lang="en-US" sz="2400" dirty="0"/>
          </a:p>
          <a:p>
            <a:endParaRPr lang="en-US" dirty="0"/>
          </a:p>
        </p:txBody>
      </p:sp>
    </p:spTree>
    <p:extLst>
      <p:ext uri="{BB962C8B-B14F-4D97-AF65-F5344CB8AC3E}">
        <p14:creationId xmlns:p14="http://schemas.microsoft.com/office/powerpoint/2010/main" val="2151431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παραδοσιακή αναπτυξιακή ψυχολογία </a:t>
            </a:r>
            <a:endParaRPr lang="en-US" dirty="0"/>
          </a:p>
        </p:txBody>
      </p:sp>
      <p:sp>
        <p:nvSpPr>
          <p:cNvPr id="3" name="Content Placeholder 2"/>
          <p:cNvSpPr>
            <a:spLocks noGrp="1"/>
          </p:cNvSpPr>
          <p:nvPr>
            <p:ph idx="1"/>
          </p:nvPr>
        </p:nvSpPr>
        <p:spPr>
          <a:xfrm>
            <a:off x="914400" y="3004973"/>
            <a:ext cx="7315200" cy="3304387"/>
          </a:xfrm>
        </p:spPr>
        <p:txBody>
          <a:bodyPr>
            <a:normAutofit/>
          </a:bodyPr>
          <a:lstStyle/>
          <a:p>
            <a:pPr algn="just"/>
            <a:r>
              <a:rPr lang="el-GR" dirty="0"/>
              <a:t>Α</a:t>
            </a:r>
            <a:r>
              <a:rPr lang="el-GR" dirty="0" smtClean="0"/>
              <a:t>πέτυχε </a:t>
            </a:r>
            <a:r>
              <a:rPr lang="el-GR" dirty="0"/>
              <a:t>να αναγνωρίσει την επίδραση του κοινωνικού και του πολιτισμικού πλαισίου στην αναπτυξιακή πορεία των </a:t>
            </a:r>
            <a:r>
              <a:rPr lang="el-GR" dirty="0" smtClean="0"/>
              <a:t>παιδιών.</a:t>
            </a:r>
          </a:p>
          <a:p>
            <a:pPr marL="45720" indent="0" algn="just">
              <a:buNone/>
            </a:pPr>
            <a:endParaRPr lang="el-GR" dirty="0" smtClean="0"/>
          </a:p>
          <a:p>
            <a:pPr marL="45720" indent="0" algn="just">
              <a:buNone/>
            </a:pPr>
            <a:endParaRPr lang="el-GR" dirty="0" smtClean="0"/>
          </a:p>
          <a:p>
            <a:pPr algn="just"/>
            <a:r>
              <a:rPr lang="el-GR" dirty="0" smtClean="0"/>
              <a:t>Με αποτέλεσμα </a:t>
            </a:r>
            <a:r>
              <a:rPr lang="el-GR" dirty="0"/>
              <a:t>την προβολή μιας ενιαίας παιδικής ηλικίας και την εδραίωση μιας καθολικής αλήθειας για τα παιδιά ξεκινώντας από τη θέση όλα τα παιδιά είναι ίδια όπου και αν βρίσκονται ανεξάρτητα από τον κοινωνικό τους περίγυρο. </a:t>
            </a:r>
            <a:endParaRPr lang="el-GR" dirty="0" smtClean="0"/>
          </a:p>
          <a:p>
            <a:pPr marL="45720" indent="0" algn="just">
              <a:buNone/>
            </a:pPr>
            <a:endParaRPr lang="el-GR" dirty="0" smtClean="0"/>
          </a:p>
        </p:txBody>
      </p:sp>
    </p:spTree>
    <p:extLst>
      <p:ext uri="{BB962C8B-B14F-4D97-AF65-F5344CB8AC3E}">
        <p14:creationId xmlns:p14="http://schemas.microsoft.com/office/powerpoint/2010/main" val="1450826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mtClean="0"/>
              <a:t>Η αν</a:t>
            </a:r>
            <a:r>
              <a:rPr lang="el-GR" smtClean="0"/>
              <a:t>άπτυξη συνδέεται με τον πολιτισμό και τη μάθηση</a:t>
            </a:r>
            <a:endParaRPr lang="en-US" dirty="0"/>
          </a:p>
        </p:txBody>
      </p:sp>
      <p:sp>
        <p:nvSpPr>
          <p:cNvPr id="3" name="Content Placeholder 2"/>
          <p:cNvSpPr>
            <a:spLocks noGrp="1"/>
          </p:cNvSpPr>
          <p:nvPr>
            <p:ph idx="1"/>
          </p:nvPr>
        </p:nvSpPr>
        <p:spPr>
          <a:xfrm>
            <a:off x="914400" y="3190848"/>
            <a:ext cx="7315200" cy="3118512"/>
          </a:xfrm>
        </p:spPr>
        <p:txBody>
          <a:bodyPr>
            <a:normAutofit/>
          </a:bodyPr>
          <a:lstStyle/>
          <a:p>
            <a:pPr algn="just"/>
            <a:r>
              <a:rPr lang="el-GR" sz="2400" dirty="0" smtClean="0"/>
              <a:t>Στο </a:t>
            </a:r>
            <a:r>
              <a:rPr lang="el-GR" sz="2400" dirty="0"/>
              <a:t>βαθμό που τα ψυχολογικά μοντέλα </a:t>
            </a:r>
            <a:r>
              <a:rPr lang="el-GR" sz="2400" dirty="0" smtClean="0"/>
              <a:t>είναι </a:t>
            </a:r>
            <a:r>
              <a:rPr lang="el-GR" sz="2400" dirty="0"/>
              <a:t>μονωμένα από τις ιστορικές, κοινωνικές και πολιτισμικές συνθήκες μέσα στις οποίες μεγαλώνουν τα παιδιά, η φυσικοποίηση και η παγκοσμιοποίηση ενός κοινωνικά καθορισμένου προτύπου της αναπτυξιακής πορείας του παιδιού και της παιδικής ηλικίας είναι αναπόφευκτη.</a:t>
            </a:r>
            <a:endParaRPr lang="en-US" sz="2400" dirty="0"/>
          </a:p>
          <a:p>
            <a:endParaRPr lang="en-US" sz="2400" dirty="0"/>
          </a:p>
        </p:txBody>
      </p:sp>
    </p:spTree>
    <p:extLst>
      <p:ext uri="{BB962C8B-B14F-4D97-AF65-F5344CB8AC3E}">
        <p14:creationId xmlns:p14="http://schemas.microsoft.com/office/powerpoint/2010/main" val="1232222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Αναπτυξιακ</a:t>
            </a:r>
            <a:r>
              <a:rPr lang="el-GR" dirty="0" smtClean="0"/>
              <a:t>ή ψυχολογία</a:t>
            </a:r>
            <a:endParaRPr lang="en-US" dirty="0"/>
          </a:p>
        </p:txBody>
      </p:sp>
      <p:sp>
        <p:nvSpPr>
          <p:cNvPr id="3" name="Content Placeholder 2"/>
          <p:cNvSpPr>
            <a:spLocks noGrp="1"/>
          </p:cNvSpPr>
          <p:nvPr>
            <p:ph idx="1"/>
          </p:nvPr>
        </p:nvSpPr>
        <p:spPr>
          <a:xfrm>
            <a:off x="914400" y="3252806"/>
            <a:ext cx="7315200" cy="3056554"/>
          </a:xfrm>
        </p:spPr>
        <p:txBody>
          <a:bodyPr>
            <a:normAutofit/>
          </a:bodyPr>
          <a:lstStyle/>
          <a:p>
            <a:r>
              <a:rPr lang="el-GR" sz="4000" dirty="0"/>
              <a:t>Κ</a:t>
            </a:r>
            <a:r>
              <a:rPr lang="el-GR" sz="4000" dirty="0" smtClean="0"/>
              <a:t>ομβική </a:t>
            </a:r>
            <a:r>
              <a:rPr lang="el-GR" sz="4000" dirty="0"/>
              <a:t>έννοια </a:t>
            </a:r>
            <a:r>
              <a:rPr lang="el-GR" sz="4000" dirty="0" smtClean="0"/>
              <a:t>είναι </a:t>
            </a:r>
            <a:r>
              <a:rPr lang="el-GR" sz="4000" dirty="0"/>
              <a:t>η ανάπτυξη του ατόμου και του είδους</a:t>
            </a:r>
            <a:r>
              <a:rPr lang="en-US" sz="4000" dirty="0"/>
              <a:t> </a:t>
            </a:r>
          </a:p>
        </p:txBody>
      </p:sp>
    </p:spTree>
    <p:extLst>
      <p:ext uri="{BB962C8B-B14F-4D97-AF65-F5344CB8AC3E}">
        <p14:creationId xmlns:p14="http://schemas.microsoft.com/office/powerpoint/2010/main" val="159155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κάνει αυτή η επιστήμη;</a:t>
            </a:r>
            <a:endParaRPr lang="en-US" dirty="0"/>
          </a:p>
        </p:txBody>
      </p:sp>
      <p:sp>
        <p:nvSpPr>
          <p:cNvPr id="3" name="Content Placeholder 2"/>
          <p:cNvSpPr>
            <a:spLocks noGrp="1"/>
          </p:cNvSpPr>
          <p:nvPr>
            <p:ph idx="1"/>
          </p:nvPr>
        </p:nvSpPr>
        <p:spPr/>
        <p:txBody>
          <a:bodyPr>
            <a:noAutofit/>
          </a:bodyPr>
          <a:lstStyle/>
          <a:p>
            <a:r>
              <a:rPr lang="el-GR" sz="4000" dirty="0" smtClean="0"/>
              <a:t>Ορίζει τη γραμμική κ σταδιακή πρόοδο της γνωστικής κ ηθικής ανάπτυξης των παιδιών σύμφωνα με τη χρονολογική τους ηλικία</a:t>
            </a:r>
          </a:p>
          <a:p>
            <a:endParaRPr lang="en-US" sz="4000" dirty="0"/>
          </a:p>
        </p:txBody>
      </p:sp>
    </p:spTree>
    <p:extLst>
      <p:ext uri="{BB962C8B-B14F-4D97-AF65-F5344CB8AC3E}">
        <p14:creationId xmlns:p14="http://schemas.microsoft.com/office/powerpoint/2010/main" val="30028909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Ιστορικό πλαίσιο ανάπτυξης</a:t>
            </a:r>
            <a:endParaRPr lang="en-US" dirty="0"/>
          </a:p>
        </p:txBody>
      </p:sp>
      <p:sp>
        <p:nvSpPr>
          <p:cNvPr id="3" name="Content Placeholder 2"/>
          <p:cNvSpPr>
            <a:spLocks noGrp="1"/>
          </p:cNvSpPr>
          <p:nvPr>
            <p:ph idx="1"/>
          </p:nvPr>
        </p:nvSpPr>
        <p:spPr>
          <a:xfrm>
            <a:off x="914400" y="2905125"/>
            <a:ext cx="7315200" cy="3404235"/>
          </a:xfrm>
        </p:spPr>
        <p:txBody>
          <a:bodyPr>
            <a:noAutofit/>
          </a:bodyPr>
          <a:lstStyle/>
          <a:p>
            <a:r>
              <a:rPr lang="el-GR" sz="2800" dirty="0"/>
              <a:t>Από αρχές του 20</a:t>
            </a:r>
            <a:r>
              <a:rPr lang="el-GR" sz="2800" baseline="30000" dirty="0"/>
              <a:t>ου</a:t>
            </a:r>
            <a:r>
              <a:rPr lang="el-GR" sz="2800" dirty="0"/>
              <a:t> αιώνα </a:t>
            </a:r>
            <a:r>
              <a:rPr lang="el-GR" sz="2800" dirty="0" smtClean="0"/>
              <a:t>άσκησε επίδραση </a:t>
            </a:r>
            <a:r>
              <a:rPr lang="el-GR" sz="2800" dirty="0"/>
              <a:t>στις αντιλήψεις κ στάσεις για την παιδική ηλικία</a:t>
            </a:r>
          </a:p>
          <a:p>
            <a:r>
              <a:rPr lang="el-GR" sz="2800" dirty="0"/>
              <a:t>Αναπτύχθηκε στο πλαίσιο της ιστορικής ανάπτυξης του Θετικισμού (19</a:t>
            </a:r>
            <a:r>
              <a:rPr lang="el-GR" sz="2800" baseline="30000" dirty="0"/>
              <a:t>ος</a:t>
            </a:r>
            <a:r>
              <a:rPr lang="el-GR" sz="2800" dirty="0"/>
              <a:t>/20</a:t>
            </a:r>
            <a:r>
              <a:rPr lang="el-GR" sz="2800" baseline="30000" dirty="0"/>
              <a:t>ος</a:t>
            </a:r>
            <a:r>
              <a:rPr lang="el-GR" sz="2800" dirty="0"/>
              <a:t>)</a:t>
            </a:r>
          </a:p>
          <a:p>
            <a:r>
              <a:rPr lang="el-GR" sz="2800" dirty="0"/>
              <a:t>Τ</a:t>
            </a:r>
            <a:r>
              <a:rPr lang="el-GR" sz="2800" dirty="0" smtClean="0"/>
              <a:t>α </a:t>
            </a:r>
            <a:r>
              <a:rPr lang="el-GR" sz="2800" dirty="0"/>
              <a:t>παιδιά αντιληπτά ως μια ξεχωριστή κατηγορία, με ειδικά προβλήματα, ανάγκες </a:t>
            </a:r>
            <a:endParaRPr lang="en-US" sz="2800" dirty="0"/>
          </a:p>
        </p:txBody>
      </p:sp>
    </p:spTree>
    <p:extLst>
      <p:ext uri="{BB962C8B-B14F-4D97-AF65-F5344CB8AC3E}">
        <p14:creationId xmlns:p14="http://schemas.microsoft.com/office/powerpoint/2010/main" val="36678793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Τρεις προτεραιότητες </a:t>
            </a:r>
            <a:r>
              <a:rPr lang="el-GR" dirty="0"/>
              <a:t>στη μελέτη της ανάπτυξης του παιδιού</a:t>
            </a:r>
            <a:endParaRPr lang="en-US" dirty="0"/>
          </a:p>
        </p:txBody>
      </p:sp>
      <p:sp>
        <p:nvSpPr>
          <p:cNvPr id="3" name="Content Placeholder 2"/>
          <p:cNvSpPr>
            <a:spLocks noGrp="1"/>
          </p:cNvSpPr>
          <p:nvPr>
            <p:ph idx="1"/>
          </p:nvPr>
        </p:nvSpPr>
        <p:spPr>
          <a:xfrm>
            <a:off x="914400" y="3128890"/>
            <a:ext cx="7315200" cy="3180470"/>
          </a:xfrm>
        </p:spPr>
        <p:txBody>
          <a:bodyPr>
            <a:normAutofit lnSpcReduction="10000"/>
          </a:bodyPr>
          <a:lstStyle/>
          <a:p>
            <a:pPr algn="just"/>
            <a:r>
              <a:rPr lang="el-GR" dirty="0" smtClean="0"/>
              <a:t>Woodhead </a:t>
            </a:r>
            <a:r>
              <a:rPr lang="el-GR" dirty="0"/>
              <a:t>(2009) </a:t>
            </a:r>
            <a:endParaRPr lang="el-GR" dirty="0" smtClean="0"/>
          </a:p>
          <a:p>
            <a:pPr algn="just"/>
            <a:r>
              <a:rPr lang="el-GR" dirty="0" smtClean="0"/>
              <a:t>Α) περιγραφή </a:t>
            </a:r>
            <a:r>
              <a:rPr lang="el-GR" dirty="0"/>
              <a:t>των αναπτυξιακών σταδίων μέσω συγκεκριμένων μεθόδων παρατήρησης. </a:t>
            </a:r>
            <a:endParaRPr lang="el-GR" dirty="0" smtClean="0"/>
          </a:p>
          <a:p>
            <a:pPr algn="just"/>
            <a:r>
              <a:rPr lang="el-GR" dirty="0" smtClean="0"/>
              <a:t>Β) εξ</a:t>
            </a:r>
            <a:r>
              <a:rPr lang="el-GR" dirty="0" smtClean="0"/>
              <a:t>ήγηση των αναπτυξιακών προτύπων </a:t>
            </a:r>
            <a:r>
              <a:rPr lang="el-GR" dirty="0" smtClean="0"/>
              <a:t>διαμορφώνοντας </a:t>
            </a:r>
            <a:r>
              <a:rPr lang="el-GR" dirty="0"/>
              <a:t>κατάλληλες </a:t>
            </a:r>
            <a:r>
              <a:rPr lang="el-GR" dirty="0" smtClean="0"/>
              <a:t>θεωρίες (πχ. υπήρχε </a:t>
            </a:r>
            <a:r>
              <a:rPr lang="el-GR" dirty="0"/>
              <a:t>η ιδέα ενός γενετικά καθορισμένου αναπτυξιακού πλάνου, και </a:t>
            </a:r>
            <a:r>
              <a:rPr lang="el-GR" dirty="0" smtClean="0"/>
              <a:t>η έμφαση </a:t>
            </a:r>
            <a:r>
              <a:rPr lang="el-GR" dirty="0"/>
              <a:t>στις επιδράσεις του περιβάλλοντος, δηλαδή της μάθησης και της </a:t>
            </a:r>
            <a:r>
              <a:rPr lang="el-GR" dirty="0" smtClean="0"/>
              <a:t>εμπειρίας) </a:t>
            </a:r>
          </a:p>
          <a:p>
            <a:pPr algn="just"/>
            <a:r>
              <a:rPr lang="el-GR" dirty="0" smtClean="0"/>
              <a:t>Γ) μέτρηση </a:t>
            </a:r>
            <a:r>
              <a:rPr lang="el-GR" dirty="0"/>
              <a:t>των περιβαλλοντικών παραγόντων στη διαμόρφωση των ατομικών διαφορών. </a:t>
            </a:r>
            <a:endParaRPr lang="en-US" dirty="0"/>
          </a:p>
          <a:p>
            <a:endParaRPr lang="en-US" dirty="0"/>
          </a:p>
        </p:txBody>
      </p:sp>
    </p:spTree>
    <p:extLst>
      <p:ext uri="{BB962C8B-B14F-4D97-AF65-F5344CB8AC3E}">
        <p14:creationId xmlns:p14="http://schemas.microsoft.com/office/powerpoint/2010/main" val="2108928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Μεγ</a:t>
            </a:r>
            <a:r>
              <a:rPr lang="el-GR" dirty="0" smtClean="0"/>
              <a:t>άλη επίδραση αυτής της επιστήμης</a:t>
            </a:r>
            <a:endParaRPr lang="en-US" dirty="0"/>
          </a:p>
        </p:txBody>
      </p:sp>
      <p:sp>
        <p:nvSpPr>
          <p:cNvPr id="3" name="Content Placeholder 2"/>
          <p:cNvSpPr>
            <a:spLocks noGrp="1"/>
          </p:cNvSpPr>
          <p:nvPr>
            <p:ph idx="1"/>
          </p:nvPr>
        </p:nvSpPr>
        <p:spPr>
          <a:xfrm>
            <a:off x="914400" y="3128890"/>
            <a:ext cx="7315200" cy="3180470"/>
          </a:xfrm>
        </p:spPr>
        <p:txBody>
          <a:bodyPr/>
          <a:lstStyle/>
          <a:p>
            <a:r>
              <a:rPr lang="el-GR" dirty="0"/>
              <a:t>Η</a:t>
            </a:r>
            <a:r>
              <a:rPr lang="el-GR" dirty="0" smtClean="0"/>
              <a:t> </a:t>
            </a:r>
            <a:r>
              <a:rPr lang="el-GR" dirty="0"/>
              <a:t>αναπτυξιακή ψυχολογία παρέχει το εννοιολογικό πλαίσιο μέσα από το οποίο, σε μεγάλο βαθμό, προσλαμβάνεται και γίνεται κατανοητή η παιδική ηλικία και τα παιδιά. </a:t>
            </a:r>
            <a:endParaRPr lang="el-GR" dirty="0" smtClean="0"/>
          </a:p>
          <a:p>
            <a:endParaRPr lang="el-GR" dirty="0"/>
          </a:p>
          <a:p>
            <a:r>
              <a:rPr lang="el-GR" dirty="0"/>
              <a:t>Χαρακτηριστικό παράδειγμα της επίδρασης αυτής της επιστημονικής σκέψης είναι ο διαχωρισμός των παιδιών στο σχολείο σε ηλικιακές ομάδες ακριβώς επειδή θεωρείται ότι βρίσκονται στο ίδιο αναπτυξιακό στάδιο λόγω ηλικίας. </a:t>
            </a:r>
            <a:endParaRPr lang="en-US" dirty="0"/>
          </a:p>
          <a:p>
            <a:endParaRPr lang="en-US" dirty="0"/>
          </a:p>
        </p:txBody>
      </p:sp>
    </p:spTree>
    <p:extLst>
      <p:ext uri="{BB962C8B-B14F-4D97-AF65-F5344CB8AC3E}">
        <p14:creationId xmlns:p14="http://schemas.microsoft.com/office/powerpoint/2010/main" val="2650246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Πιαζέ</a:t>
            </a:r>
            <a:endParaRPr lang="en-US" dirty="0"/>
          </a:p>
        </p:txBody>
      </p:sp>
      <p:sp>
        <p:nvSpPr>
          <p:cNvPr id="3" name="Content Placeholder 2"/>
          <p:cNvSpPr>
            <a:spLocks noGrp="1"/>
          </p:cNvSpPr>
          <p:nvPr>
            <p:ph idx="1"/>
          </p:nvPr>
        </p:nvSpPr>
        <p:spPr/>
        <p:txBody>
          <a:bodyPr>
            <a:normAutofit lnSpcReduction="10000"/>
          </a:bodyPr>
          <a:lstStyle/>
          <a:p>
            <a:r>
              <a:rPr lang="el-GR" sz="2800" dirty="0" smtClean="0"/>
              <a:t>Γνωστική κ Ηθική ανάπτυξη παιδιού</a:t>
            </a:r>
          </a:p>
          <a:p>
            <a:pPr marL="45720" indent="0">
              <a:buNone/>
            </a:pPr>
            <a:endParaRPr lang="el-GR" sz="2800" dirty="0" smtClean="0"/>
          </a:p>
          <a:p>
            <a:r>
              <a:rPr lang="el-GR" sz="2800" dirty="0" smtClean="0"/>
              <a:t>Το παιδί αρχικά είναι εγωκεντρικό και σταδιακά αναπτύσσει ηθικές ευαισθησίες και ικανότητες ορθολογισμού (ενήλικη σκέψη)</a:t>
            </a:r>
          </a:p>
          <a:p>
            <a:r>
              <a:rPr lang="el-GR" sz="2800" dirty="0" smtClean="0"/>
              <a:t>Τα στάδια ανάπτυξης συνδέονται με την ηλικία</a:t>
            </a:r>
          </a:p>
          <a:p>
            <a:endParaRPr lang="en-US" sz="2800" dirty="0"/>
          </a:p>
        </p:txBody>
      </p:sp>
    </p:spTree>
    <p:extLst>
      <p:ext uri="{BB962C8B-B14F-4D97-AF65-F5344CB8AC3E}">
        <p14:creationId xmlns:p14="http://schemas.microsoft.com/office/powerpoint/2010/main" val="21028630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Κριτική</a:t>
            </a:r>
            <a:endParaRPr lang="en-US" dirty="0"/>
          </a:p>
        </p:txBody>
      </p:sp>
      <p:sp>
        <p:nvSpPr>
          <p:cNvPr id="3" name="Content Placeholder 2"/>
          <p:cNvSpPr>
            <a:spLocks noGrp="1"/>
          </p:cNvSpPr>
          <p:nvPr>
            <p:ph idx="1"/>
          </p:nvPr>
        </p:nvSpPr>
        <p:spPr/>
        <p:txBody>
          <a:bodyPr>
            <a:normAutofit lnSpcReduction="10000"/>
          </a:bodyPr>
          <a:lstStyle/>
          <a:p>
            <a:r>
              <a:rPr lang="el-GR" sz="2400" dirty="0" smtClean="0"/>
              <a:t>Ο Πιαζέ περιέγραψε ντετερμινιστικά τη γνωστική κ ηθική ανάπτυξη του παιδιού</a:t>
            </a:r>
          </a:p>
          <a:p>
            <a:r>
              <a:rPr lang="el-GR" sz="2400" dirty="0" smtClean="0"/>
              <a:t>Γνωστική ιεραρχία: ξεχωριστά στάδια ανάπτυξης, κάθε στάδιο έχει μια συγκεκριμένη γνωστική δομή</a:t>
            </a:r>
          </a:p>
          <a:p>
            <a:r>
              <a:rPr lang="el-GR" sz="2400" dirty="0" smtClean="0"/>
              <a:t>Το σχήμα του έχει μια καθολική διάσταση, δλδ υποτίθεται ισχύει για όλα τα παιδιά, το δείγμα του όμως περιορισμένο</a:t>
            </a:r>
          </a:p>
          <a:p>
            <a:r>
              <a:rPr lang="el-GR" sz="2400" dirty="0" smtClean="0"/>
              <a:t>Εγγενής η έλλειψη ικανοτήτων κ σταδιακή απόκτησή τους</a:t>
            </a:r>
          </a:p>
          <a:p>
            <a:pPr marL="45720" indent="0">
              <a:buNone/>
            </a:pPr>
            <a:endParaRPr lang="el-GR" dirty="0"/>
          </a:p>
        </p:txBody>
      </p:sp>
    </p:spTree>
    <p:extLst>
      <p:ext uri="{BB962C8B-B14F-4D97-AF65-F5344CB8AC3E}">
        <p14:creationId xmlns:p14="http://schemas.microsoft.com/office/powerpoint/2010/main" val="39001813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a:t>
            </a:r>
            <a:r>
              <a:rPr lang="el-GR" dirty="0" smtClean="0"/>
              <a:t>άπτυξη του παιδικού νου</a:t>
            </a:r>
            <a:endParaRPr lang="en-US" dirty="0"/>
          </a:p>
        </p:txBody>
      </p:sp>
      <p:sp>
        <p:nvSpPr>
          <p:cNvPr id="3" name="Content Placeholder 2"/>
          <p:cNvSpPr>
            <a:spLocks noGrp="1"/>
          </p:cNvSpPr>
          <p:nvPr>
            <p:ph idx="1"/>
          </p:nvPr>
        </p:nvSpPr>
        <p:spPr>
          <a:xfrm>
            <a:off x="914400" y="2973994"/>
            <a:ext cx="7315200" cy="3335366"/>
          </a:xfrm>
        </p:spPr>
        <p:txBody>
          <a:bodyPr/>
          <a:lstStyle/>
          <a:p>
            <a:pPr algn="just"/>
            <a:r>
              <a:rPr lang="el-GR" dirty="0"/>
              <a:t>Η ανάπτυξη του παιδικού νου εμφανίζεται ως μια φυσική διαδικασία και κατά συνέπεια υποτιμάται η συμβολή της γλώσσας στη συνάρθρωση του νου και του εαυτού.</a:t>
            </a:r>
            <a:r>
              <a:rPr lang="el-GR" baseline="30000" dirty="0"/>
              <a:t> </a:t>
            </a:r>
            <a:endParaRPr lang="el-GR" baseline="30000" dirty="0" smtClean="0"/>
          </a:p>
          <a:p>
            <a:pPr marL="45720" indent="0" algn="just">
              <a:buNone/>
            </a:pPr>
            <a:endParaRPr lang="el-GR" baseline="30000" dirty="0" smtClean="0"/>
          </a:p>
          <a:p>
            <a:pPr algn="just"/>
            <a:r>
              <a:rPr lang="el-GR" dirty="0" smtClean="0"/>
              <a:t>Ο </a:t>
            </a:r>
            <a:r>
              <a:rPr lang="en-US" dirty="0" smtClean="0"/>
              <a:t>Chris </a:t>
            </a:r>
            <a:r>
              <a:rPr lang="el-GR" dirty="0"/>
              <a:t>Jenks (1996) λέει ότι, τα παιδιά βιώνουν τη βία μίας σύγχρονης μορφής επιστημονικής ορθολογικότητας, η οποία εξαλείφει τις διαφορές των παιδιών εφόσον παραμελεί την υλική βάση του πραγματικού περιεχομένου της σκέψης, δηλαδή τις συνθήκες της κοινωνικής ζωής όπου αναπτύσσεται η σκέψη.</a:t>
            </a:r>
            <a:endParaRPr lang="en-US" dirty="0"/>
          </a:p>
          <a:p>
            <a:endParaRPr lang="en-US" dirty="0"/>
          </a:p>
        </p:txBody>
      </p:sp>
    </p:spTree>
    <p:extLst>
      <p:ext uri="{BB962C8B-B14F-4D97-AF65-F5344CB8AC3E}">
        <p14:creationId xmlns:p14="http://schemas.microsoft.com/office/powerpoint/2010/main" val="1369531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152</TotalTime>
  <Words>882</Words>
  <Application>Microsoft Macintosh PowerPoint</Application>
  <PresentationFormat>On-screen Show (4:3)</PresentationFormat>
  <Paragraphs>69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Perspective</vt:lpstr>
      <vt:lpstr>Αναπτυξιακή Ψυχολογία</vt:lpstr>
      <vt:lpstr>Αναπτυξιακή ψυχολογία</vt:lpstr>
      <vt:lpstr>Τι κάνει αυτή η επιστήμη;</vt:lpstr>
      <vt:lpstr>Ιστορικό πλαίσιο ανάπτυξης</vt:lpstr>
      <vt:lpstr>Τρεις προτεραιότητες στη μελέτη της ανάπτυξης του παιδιού</vt:lpstr>
      <vt:lpstr>Μεγάλη επίδραση αυτής της επιστήμης</vt:lpstr>
      <vt:lpstr>Πιαζέ</vt:lpstr>
      <vt:lpstr>Κριτική</vt:lpstr>
      <vt:lpstr>Ανάπτυξη του παιδικού νου</vt:lpstr>
      <vt:lpstr>Κατασκευή της «φυσιολογικής» παιδικής ηλικίας</vt:lpstr>
      <vt:lpstr>Η επιστημονική εικόνα της παιδικής ηλικίας</vt:lpstr>
      <vt:lpstr>Βιολογικός ντετερμινισμός</vt:lpstr>
      <vt:lpstr>Τα παιδιά σε μετάβαση</vt:lpstr>
      <vt:lpstr>Περισσότερη κριτική</vt:lpstr>
      <vt:lpstr>Σύγχρονες εξελίξεις</vt:lpstr>
      <vt:lpstr>Αποτυχίες της Αναπτυξιακής Ψυχολογίας</vt:lpstr>
      <vt:lpstr>Η παραδοσιακή αναπτυξιακή ψυχολογία </vt:lpstr>
      <vt:lpstr>Η ανάπτυξη συνδέεται με τον πολιτισμό και τη μάθηση</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Αναπτυξιακή Ψυχολογία</dc:title>
  <dc:creator>Yannis</dc:creator>
  <cp:lastModifiedBy>Yannis</cp:lastModifiedBy>
  <cp:revision>19</cp:revision>
  <dcterms:created xsi:type="dcterms:W3CDTF">2014-11-17T16:10:48Z</dcterms:created>
  <dcterms:modified xsi:type="dcterms:W3CDTF">2015-10-28T19:26:27Z</dcterms:modified>
</cp:coreProperties>
</file>