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2"/>
  </p:notesMasterIdLst>
  <p:sldIdLst>
    <p:sldId id="340" r:id="rId2"/>
    <p:sldId id="256" r:id="rId3"/>
    <p:sldId id="321" r:id="rId4"/>
    <p:sldId id="283" r:id="rId5"/>
    <p:sldId id="335" r:id="rId6"/>
    <p:sldId id="316" r:id="rId7"/>
    <p:sldId id="295" r:id="rId8"/>
    <p:sldId id="284" r:id="rId9"/>
    <p:sldId id="322" r:id="rId10"/>
    <p:sldId id="261" r:id="rId11"/>
    <p:sldId id="313" r:id="rId12"/>
    <p:sldId id="325" r:id="rId13"/>
    <p:sldId id="317" r:id="rId14"/>
    <p:sldId id="308" r:id="rId15"/>
    <p:sldId id="318" r:id="rId16"/>
    <p:sldId id="302" r:id="rId17"/>
    <p:sldId id="320" r:id="rId18"/>
    <p:sldId id="319" r:id="rId19"/>
    <p:sldId id="301" r:id="rId20"/>
    <p:sldId id="323" r:id="rId21"/>
    <p:sldId id="272" r:id="rId22"/>
    <p:sldId id="290" r:id="rId23"/>
    <p:sldId id="310" r:id="rId24"/>
    <p:sldId id="311" r:id="rId25"/>
    <p:sldId id="312" r:id="rId26"/>
    <p:sldId id="324" r:id="rId27"/>
    <p:sldId id="270" r:id="rId28"/>
    <p:sldId id="273" r:id="rId29"/>
    <p:sldId id="264" r:id="rId30"/>
    <p:sldId id="336" r:id="rId31"/>
    <p:sldId id="332" r:id="rId32"/>
    <p:sldId id="333" r:id="rId33"/>
    <p:sldId id="331" r:id="rId34"/>
    <p:sldId id="334" r:id="rId35"/>
    <p:sldId id="330" r:id="rId36"/>
    <p:sldId id="259" r:id="rId37"/>
    <p:sldId id="294" r:id="rId38"/>
    <p:sldId id="293" r:id="rId39"/>
    <p:sldId id="291" r:id="rId40"/>
    <p:sldId id="292" r:id="rId41"/>
    <p:sldId id="288" r:id="rId42"/>
    <p:sldId id="289" r:id="rId43"/>
    <p:sldId id="309" r:id="rId44"/>
    <p:sldId id="314" r:id="rId45"/>
    <p:sldId id="326" r:id="rId46"/>
    <p:sldId id="329" r:id="rId47"/>
    <p:sldId id="328" r:id="rId48"/>
    <p:sldId id="337" r:id="rId49"/>
    <p:sldId id="338" r:id="rId50"/>
    <p:sldId id="339" r:id="rId5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1" autoAdjust="0"/>
    <p:restoredTop sz="94660"/>
  </p:normalViewPr>
  <p:slideViewPr>
    <p:cSldViewPr>
      <p:cViewPr varScale="1">
        <p:scale>
          <a:sx n="106" d="100"/>
          <a:sy n="106" d="100"/>
        </p:scale>
        <p:origin x="208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-3184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BC65D8-2C6A-BE4D-B0D0-AE33DDC43B29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774FA0-64D4-7043-BEDC-42EBF47FAF15}">
      <dgm:prSet phldrT="[Text]"/>
      <dgm:spPr/>
      <dgm:t>
        <a:bodyPr/>
        <a:lstStyle/>
        <a:p>
          <a:r>
            <a:rPr lang="el-GR" dirty="0" smtClean="0"/>
            <a:t>Ετερογένεια</a:t>
          </a:r>
          <a:endParaRPr lang="en-US" dirty="0"/>
        </a:p>
      </dgm:t>
    </dgm:pt>
    <dgm:pt modelId="{F7FC55A1-7783-384C-9CD9-781478D4FF19}" type="parTrans" cxnId="{92AA8A37-BA84-C44B-BD30-FE9F762A1E1B}">
      <dgm:prSet/>
      <dgm:spPr/>
      <dgm:t>
        <a:bodyPr/>
        <a:lstStyle/>
        <a:p>
          <a:endParaRPr lang="en-US"/>
        </a:p>
      </dgm:t>
    </dgm:pt>
    <dgm:pt modelId="{C150F94B-AE39-D44C-AA41-C05A36E92298}" type="sibTrans" cxnId="{92AA8A37-BA84-C44B-BD30-FE9F762A1E1B}">
      <dgm:prSet/>
      <dgm:spPr/>
      <dgm:t>
        <a:bodyPr/>
        <a:lstStyle/>
        <a:p>
          <a:endParaRPr lang="en-US"/>
        </a:p>
      </dgm:t>
    </dgm:pt>
    <dgm:pt modelId="{A2C82FB5-57CD-5347-BA2C-338772EEF902}">
      <dgm:prSet phldrT="[Text]"/>
      <dgm:spPr/>
      <dgm:t>
        <a:bodyPr/>
        <a:lstStyle/>
        <a:p>
          <a:r>
            <a:rPr lang="el-GR" dirty="0" err="1" smtClean="0"/>
            <a:t>Ακουολογικοί</a:t>
          </a:r>
          <a:r>
            <a:rPr lang="el-GR" dirty="0" smtClean="0"/>
            <a:t> παράγοντες</a:t>
          </a:r>
          <a:endParaRPr lang="en-US" dirty="0"/>
        </a:p>
      </dgm:t>
    </dgm:pt>
    <dgm:pt modelId="{D00DEA35-0341-F447-AD97-A34F3F83A4C1}" type="parTrans" cxnId="{DB260E73-1E0A-104B-9BAA-DB72F46E45F5}">
      <dgm:prSet/>
      <dgm:spPr/>
      <dgm:t>
        <a:bodyPr/>
        <a:lstStyle/>
        <a:p>
          <a:endParaRPr lang="en-US"/>
        </a:p>
      </dgm:t>
    </dgm:pt>
    <dgm:pt modelId="{A9985DC8-D42F-8C41-BBFC-F89D2E35D40E}" type="sibTrans" cxnId="{DB260E73-1E0A-104B-9BAA-DB72F46E45F5}">
      <dgm:prSet/>
      <dgm:spPr/>
      <dgm:t>
        <a:bodyPr/>
        <a:lstStyle/>
        <a:p>
          <a:endParaRPr lang="en-US"/>
        </a:p>
      </dgm:t>
    </dgm:pt>
    <dgm:pt modelId="{4DDF438C-2ED2-D340-8A8F-CCF0D0DBCECD}">
      <dgm:prSet phldrT="[Text]"/>
      <dgm:spPr/>
      <dgm:t>
        <a:bodyPr/>
        <a:lstStyle/>
        <a:p>
          <a:r>
            <a:rPr lang="el-GR" dirty="0" smtClean="0"/>
            <a:t>Γλωσσικές και κοινωνικές εμπειρίες</a:t>
          </a:r>
          <a:endParaRPr lang="en-US" dirty="0"/>
        </a:p>
      </dgm:t>
    </dgm:pt>
    <dgm:pt modelId="{2771A2AD-B845-F742-9D52-DEE378969921}" type="parTrans" cxnId="{1C3C5346-71FC-0343-A180-8C0C8EC4A860}">
      <dgm:prSet/>
      <dgm:spPr/>
      <dgm:t>
        <a:bodyPr/>
        <a:lstStyle/>
        <a:p>
          <a:endParaRPr lang="en-US"/>
        </a:p>
      </dgm:t>
    </dgm:pt>
    <dgm:pt modelId="{52BF1DA4-F0EC-7845-9125-01EDAAB19688}" type="sibTrans" cxnId="{1C3C5346-71FC-0343-A180-8C0C8EC4A860}">
      <dgm:prSet/>
      <dgm:spPr/>
      <dgm:t>
        <a:bodyPr/>
        <a:lstStyle/>
        <a:p>
          <a:endParaRPr lang="en-US"/>
        </a:p>
      </dgm:t>
    </dgm:pt>
    <dgm:pt modelId="{9982A07E-BBFD-4E4E-99E1-0684FF339E8B}" type="pres">
      <dgm:prSet presAssocID="{60BC65D8-2C6A-BE4D-B0D0-AE33DDC43B2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1264DBC-7536-F147-ACDA-C946F26E5D6E}" type="pres">
      <dgm:prSet presAssocID="{78774FA0-64D4-7043-BEDC-42EBF47FAF15}" presName="hierRoot1" presStyleCnt="0"/>
      <dgm:spPr/>
    </dgm:pt>
    <dgm:pt modelId="{20820108-F8FE-3946-A50A-7E6E43F83177}" type="pres">
      <dgm:prSet presAssocID="{78774FA0-64D4-7043-BEDC-42EBF47FAF15}" presName="composite" presStyleCnt="0"/>
      <dgm:spPr/>
    </dgm:pt>
    <dgm:pt modelId="{2BA195CD-0D80-7046-B02F-79F2AEF32B0E}" type="pres">
      <dgm:prSet presAssocID="{78774FA0-64D4-7043-BEDC-42EBF47FAF15}" presName="background" presStyleLbl="node0" presStyleIdx="0" presStyleCnt="1"/>
      <dgm:spPr/>
    </dgm:pt>
    <dgm:pt modelId="{35E754C5-128E-8441-A0EB-0D1B009D3005}" type="pres">
      <dgm:prSet presAssocID="{78774FA0-64D4-7043-BEDC-42EBF47FAF15}" presName="text" presStyleLbl="fgAcc0" presStyleIdx="0" presStyleCnt="1" custScaleY="793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8B189E-3CAD-F748-8CCA-3F34CD87886F}" type="pres">
      <dgm:prSet presAssocID="{78774FA0-64D4-7043-BEDC-42EBF47FAF15}" presName="hierChild2" presStyleCnt="0"/>
      <dgm:spPr/>
    </dgm:pt>
    <dgm:pt modelId="{8AC59B90-41C9-B94D-B8A6-8AC5D211B7BB}" type="pres">
      <dgm:prSet presAssocID="{D00DEA35-0341-F447-AD97-A34F3F83A4C1}" presName="Name10" presStyleLbl="parChTrans1D2" presStyleIdx="0" presStyleCnt="2"/>
      <dgm:spPr/>
      <dgm:t>
        <a:bodyPr/>
        <a:lstStyle/>
        <a:p>
          <a:endParaRPr lang="en-US"/>
        </a:p>
      </dgm:t>
    </dgm:pt>
    <dgm:pt modelId="{A4572A65-7F71-BF44-B3ED-67E80D264892}" type="pres">
      <dgm:prSet presAssocID="{A2C82FB5-57CD-5347-BA2C-338772EEF902}" presName="hierRoot2" presStyleCnt="0"/>
      <dgm:spPr/>
    </dgm:pt>
    <dgm:pt modelId="{B6801E56-838E-384F-8061-33FE1C870D9C}" type="pres">
      <dgm:prSet presAssocID="{A2C82FB5-57CD-5347-BA2C-338772EEF902}" presName="composite2" presStyleCnt="0"/>
      <dgm:spPr/>
    </dgm:pt>
    <dgm:pt modelId="{115AE849-278F-CC4C-A134-713003927889}" type="pres">
      <dgm:prSet presAssocID="{A2C82FB5-57CD-5347-BA2C-338772EEF902}" presName="background2" presStyleLbl="node2" presStyleIdx="0" presStyleCnt="2"/>
      <dgm:spPr/>
    </dgm:pt>
    <dgm:pt modelId="{B3846794-45E6-8B45-8659-86C87EFBC194}" type="pres">
      <dgm:prSet presAssocID="{A2C82FB5-57CD-5347-BA2C-338772EEF902}" presName="text2" presStyleLbl="fgAcc2" presStyleIdx="0" presStyleCnt="2" custScaleY="689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26CAC4-2D20-C04A-8FBA-FBD995B4D20F}" type="pres">
      <dgm:prSet presAssocID="{A2C82FB5-57CD-5347-BA2C-338772EEF902}" presName="hierChild3" presStyleCnt="0"/>
      <dgm:spPr/>
    </dgm:pt>
    <dgm:pt modelId="{C5F9C56B-425D-414E-A414-0B4B6F111262}" type="pres">
      <dgm:prSet presAssocID="{2771A2AD-B845-F742-9D52-DEE378969921}" presName="Name10" presStyleLbl="parChTrans1D2" presStyleIdx="1" presStyleCnt="2"/>
      <dgm:spPr/>
      <dgm:t>
        <a:bodyPr/>
        <a:lstStyle/>
        <a:p>
          <a:endParaRPr lang="en-US"/>
        </a:p>
      </dgm:t>
    </dgm:pt>
    <dgm:pt modelId="{B4D8A609-168F-2948-99C9-D1E8D79593A3}" type="pres">
      <dgm:prSet presAssocID="{4DDF438C-2ED2-D340-8A8F-CCF0D0DBCECD}" presName="hierRoot2" presStyleCnt="0"/>
      <dgm:spPr/>
    </dgm:pt>
    <dgm:pt modelId="{63FEDBB7-3285-3040-99B2-800305C6C6D1}" type="pres">
      <dgm:prSet presAssocID="{4DDF438C-2ED2-D340-8A8F-CCF0D0DBCECD}" presName="composite2" presStyleCnt="0"/>
      <dgm:spPr/>
    </dgm:pt>
    <dgm:pt modelId="{F7CC2CE0-24D5-394D-A198-5948D1E9B80E}" type="pres">
      <dgm:prSet presAssocID="{4DDF438C-2ED2-D340-8A8F-CCF0D0DBCECD}" presName="background2" presStyleLbl="node2" presStyleIdx="1" presStyleCnt="2"/>
      <dgm:spPr/>
    </dgm:pt>
    <dgm:pt modelId="{F6B1DED6-3472-2448-B7E6-4152B2C0718C}" type="pres">
      <dgm:prSet presAssocID="{4DDF438C-2ED2-D340-8A8F-CCF0D0DBCECD}" presName="text2" presStyleLbl="fgAcc2" presStyleIdx="1" presStyleCnt="2" custScaleY="651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E8D4F2-6DDC-3E4A-B43F-FBDB8DB03654}" type="pres">
      <dgm:prSet presAssocID="{4DDF438C-2ED2-D340-8A8F-CCF0D0DBCECD}" presName="hierChild3" presStyleCnt="0"/>
      <dgm:spPr/>
    </dgm:pt>
  </dgm:ptLst>
  <dgm:cxnLst>
    <dgm:cxn modelId="{1C3C5346-71FC-0343-A180-8C0C8EC4A860}" srcId="{78774FA0-64D4-7043-BEDC-42EBF47FAF15}" destId="{4DDF438C-2ED2-D340-8A8F-CCF0D0DBCECD}" srcOrd="1" destOrd="0" parTransId="{2771A2AD-B845-F742-9D52-DEE378969921}" sibTransId="{52BF1DA4-F0EC-7845-9125-01EDAAB19688}"/>
    <dgm:cxn modelId="{360A9892-1D77-2E40-9E7D-4424A458FEF6}" type="presOf" srcId="{60BC65D8-2C6A-BE4D-B0D0-AE33DDC43B29}" destId="{9982A07E-BBFD-4E4E-99E1-0684FF339E8B}" srcOrd="0" destOrd="0" presId="urn:microsoft.com/office/officeart/2005/8/layout/hierarchy1"/>
    <dgm:cxn modelId="{9FF180EA-9343-354B-88D0-B24BA3F45385}" type="presOf" srcId="{78774FA0-64D4-7043-BEDC-42EBF47FAF15}" destId="{35E754C5-128E-8441-A0EB-0D1B009D3005}" srcOrd="0" destOrd="0" presId="urn:microsoft.com/office/officeart/2005/8/layout/hierarchy1"/>
    <dgm:cxn modelId="{AA30F527-D67E-DE4D-9657-CEEA86C17679}" type="presOf" srcId="{4DDF438C-2ED2-D340-8A8F-CCF0D0DBCECD}" destId="{F6B1DED6-3472-2448-B7E6-4152B2C0718C}" srcOrd="0" destOrd="0" presId="urn:microsoft.com/office/officeart/2005/8/layout/hierarchy1"/>
    <dgm:cxn modelId="{C7111F0D-AED6-8A41-87F3-CCCE7713B645}" type="presOf" srcId="{2771A2AD-B845-F742-9D52-DEE378969921}" destId="{C5F9C56B-425D-414E-A414-0B4B6F111262}" srcOrd="0" destOrd="0" presId="urn:microsoft.com/office/officeart/2005/8/layout/hierarchy1"/>
    <dgm:cxn modelId="{92AA8A37-BA84-C44B-BD30-FE9F762A1E1B}" srcId="{60BC65D8-2C6A-BE4D-B0D0-AE33DDC43B29}" destId="{78774FA0-64D4-7043-BEDC-42EBF47FAF15}" srcOrd="0" destOrd="0" parTransId="{F7FC55A1-7783-384C-9CD9-781478D4FF19}" sibTransId="{C150F94B-AE39-D44C-AA41-C05A36E92298}"/>
    <dgm:cxn modelId="{4617BC3D-3D37-8D44-9039-8273B2369D00}" type="presOf" srcId="{A2C82FB5-57CD-5347-BA2C-338772EEF902}" destId="{B3846794-45E6-8B45-8659-86C87EFBC194}" srcOrd="0" destOrd="0" presId="urn:microsoft.com/office/officeart/2005/8/layout/hierarchy1"/>
    <dgm:cxn modelId="{DB260E73-1E0A-104B-9BAA-DB72F46E45F5}" srcId="{78774FA0-64D4-7043-BEDC-42EBF47FAF15}" destId="{A2C82FB5-57CD-5347-BA2C-338772EEF902}" srcOrd="0" destOrd="0" parTransId="{D00DEA35-0341-F447-AD97-A34F3F83A4C1}" sibTransId="{A9985DC8-D42F-8C41-BBFC-F89D2E35D40E}"/>
    <dgm:cxn modelId="{3B8A8CC2-90D2-444D-945E-EAD353FF32ED}" type="presOf" srcId="{D00DEA35-0341-F447-AD97-A34F3F83A4C1}" destId="{8AC59B90-41C9-B94D-B8A6-8AC5D211B7BB}" srcOrd="0" destOrd="0" presId="urn:microsoft.com/office/officeart/2005/8/layout/hierarchy1"/>
    <dgm:cxn modelId="{8812533C-CE44-7949-AF29-D2A9450D7683}" type="presParOf" srcId="{9982A07E-BBFD-4E4E-99E1-0684FF339E8B}" destId="{A1264DBC-7536-F147-ACDA-C946F26E5D6E}" srcOrd="0" destOrd="0" presId="urn:microsoft.com/office/officeart/2005/8/layout/hierarchy1"/>
    <dgm:cxn modelId="{457D6292-F97D-884D-91DA-495DF818C00B}" type="presParOf" srcId="{A1264DBC-7536-F147-ACDA-C946F26E5D6E}" destId="{20820108-F8FE-3946-A50A-7E6E43F83177}" srcOrd="0" destOrd="0" presId="urn:microsoft.com/office/officeart/2005/8/layout/hierarchy1"/>
    <dgm:cxn modelId="{E0F9D8B5-AC73-B446-BC4D-4AE654AA4173}" type="presParOf" srcId="{20820108-F8FE-3946-A50A-7E6E43F83177}" destId="{2BA195CD-0D80-7046-B02F-79F2AEF32B0E}" srcOrd="0" destOrd="0" presId="urn:microsoft.com/office/officeart/2005/8/layout/hierarchy1"/>
    <dgm:cxn modelId="{A2A4C7A0-9E49-1C4A-9C35-7EEFB1E7E05A}" type="presParOf" srcId="{20820108-F8FE-3946-A50A-7E6E43F83177}" destId="{35E754C5-128E-8441-A0EB-0D1B009D3005}" srcOrd="1" destOrd="0" presId="urn:microsoft.com/office/officeart/2005/8/layout/hierarchy1"/>
    <dgm:cxn modelId="{D911B71C-66C9-E840-8D48-61A8A54557E2}" type="presParOf" srcId="{A1264DBC-7536-F147-ACDA-C946F26E5D6E}" destId="{F78B189E-3CAD-F748-8CCA-3F34CD87886F}" srcOrd="1" destOrd="0" presId="urn:microsoft.com/office/officeart/2005/8/layout/hierarchy1"/>
    <dgm:cxn modelId="{6DFC6BE4-D5CF-8149-AC1E-FE752769F6CE}" type="presParOf" srcId="{F78B189E-3CAD-F748-8CCA-3F34CD87886F}" destId="{8AC59B90-41C9-B94D-B8A6-8AC5D211B7BB}" srcOrd="0" destOrd="0" presId="urn:microsoft.com/office/officeart/2005/8/layout/hierarchy1"/>
    <dgm:cxn modelId="{65D364BC-85E2-E24E-A8A2-E3EF63E374AE}" type="presParOf" srcId="{F78B189E-3CAD-F748-8CCA-3F34CD87886F}" destId="{A4572A65-7F71-BF44-B3ED-67E80D264892}" srcOrd="1" destOrd="0" presId="urn:microsoft.com/office/officeart/2005/8/layout/hierarchy1"/>
    <dgm:cxn modelId="{B51CC4F6-0EA1-304B-AA24-F30E8F11A07F}" type="presParOf" srcId="{A4572A65-7F71-BF44-B3ED-67E80D264892}" destId="{B6801E56-838E-384F-8061-33FE1C870D9C}" srcOrd="0" destOrd="0" presId="urn:microsoft.com/office/officeart/2005/8/layout/hierarchy1"/>
    <dgm:cxn modelId="{0368798A-213E-A744-9EA9-9E67C4B856A6}" type="presParOf" srcId="{B6801E56-838E-384F-8061-33FE1C870D9C}" destId="{115AE849-278F-CC4C-A134-713003927889}" srcOrd="0" destOrd="0" presId="urn:microsoft.com/office/officeart/2005/8/layout/hierarchy1"/>
    <dgm:cxn modelId="{51D126C3-0191-FD49-B32D-79B65F5C82C1}" type="presParOf" srcId="{B6801E56-838E-384F-8061-33FE1C870D9C}" destId="{B3846794-45E6-8B45-8659-86C87EFBC194}" srcOrd="1" destOrd="0" presId="urn:microsoft.com/office/officeart/2005/8/layout/hierarchy1"/>
    <dgm:cxn modelId="{1C5FB5CF-4811-424A-A5C3-7C3109BA303F}" type="presParOf" srcId="{A4572A65-7F71-BF44-B3ED-67E80D264892}" destId="{1726CAC4-2D20-C04A-8FBA-FBD995B4D20F}" srcOrd="1" destOrd="0" presId="urn:microsoft.com/office/officeart/2005/8/layout/hierarchy1"/>
    <dgm:cxn modelId="{355CA207-3802-A147-9121-6BFFFB0C6345}" type="presParOf" srcId="{F78B189E-3CAD-F748-8CCA-3F34CD87886F}" destId="{C5F9C56B-425D-414E-A414-0B4B6F111262}" srcOrd="2" destOrd="0" presId="urn:microsoft.com/office/officeart/2005/8/layout/hierarchy1"/>
    <dgm:cxn modelId="{32FD207A-468C-A34C-8255-BC76B4E9B6E7}" type="presParOf" srcId="{F78B189E-3CAD-F748-8CCA-3F34CD87886F}" destId="{B4D8A609-168F-2948-99C9-D1E8D79593A3}" srcOrd="3" destOrd="0" presId="urn:microsoft.com/office/officeart/2005/8/layout/hierarchy1"/>
    <dgm:cxn modelId="{5661630E-4989-824B-B7DF-1BA8363E1064}" type="presParOf" srcId="{B4D8A609-168F-2948-99C9-D1E8D79593A3}" destId="{63FEDBB7-3285-3040-99B2-800305C6C6D1}" srcOrd="0" destOrd="0" presId="urn:microsoft.com/office/officeart/2005/8/layout/hierarchy1"/>
    <dgm:cxn modelId="{B3CCC142-2962-0B48-8A91-68E6DA07B1B7}" type="presParOf" srcId="{63FEDBB7-3285-3040-99B2-800305C6C6D1}" destId="{F7CC2CE0-24D5-394D-A198-5948D1E9B80E}" srcOrd="0" destOrd="0" presId="urn:microsoft.com/office/officeart/2005/8/layout/hierarchy1"/>
    <dgm:cxn modelId="{0EF1FE65-15AA-0245-A97E-534D6B8BE1F2}" type="presParOf" srcId="{63FEDBB7-3285-3040-99B2-800305C6C6D1}" destId="{F6B1DED6-3472-2448-B7E6-4152B2C0718C}" srcOrd="1" destOrd="0" presId="urn:microsoft.com/office/officeart/2005/8/layout/hierarchy1"/>
    <dgm:cxn modelId="{9FA1357B-6963-554F-9824-691FBBCF384A}" type="presParOf" srcId="{B4D8A609-168F-2948-99C9-D1E8D79593A3}" destId="{31E8D4F2-6DDC-3E4A-B43F-FBDB8DB0365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DB312A-1177-BE45-BD88-89549F450C1A}" type="doc">
      <dgm:prSet loTypeId="urn:microsoft.com/office/officeart/2005/8/layout/radial4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FC5CFE2-E2D5-554E-BA6D-F0BB2F4BDDA0}">
      <dgm:prSet phldrT="[Text]" custT="1"/>
      <dgm:spPr/>
      <dgm:t>
        <a:bodyPr/>
        <a:lstStyle/>
        <a:p>
          <a:r>
            <a:rPr lang="el-GR" sz="2200" dirty="0" smtClean="0">
              <a:latin typeface="Arial"/>
              <a:cs typeface="Arial"/>
            </a:rPr>
            <a:t>Παράγοντες</a:t>
          </a:r>
          <a:endParaRPr lang="en-US" sz="2200" dirty="0">
            <a:latin typeface="Arial"/>
            <a:cs typeface="Arial"/>
          </a:endParaRPr>
        </a:p>
      </dgm:t>
    </dgm:pt>
    <dgm:pt modelId="{7E630A33-8AF7-1142-8F40-06D2CC081BF7}" type="parTrans" cxnId="{65D05E90-148F-F846-958D-31B9A6D45DC5}">
      <dgm:prSet/>
      <dgm:spPr/>
      <dgm:t>
        <a:bodyPr/>
        <a:lstStyle/>
        <a:p>
          <a:endParaRPr lang="en-US"/>
        </a:p>
      </dgm:t>
    </dgm:pt>
    <dgm:pt modelId="{B7A54172-E735-764E-9D6A-78C1DAEC80E7}" type="sibTrans" cxnId="{65D05E90-148F-F846-958D-31B9A6D45DC5}">
      <dgm:prSet/>
      <dgm:spPr/>
      <dgm:t>
        <a:bodyPr/>
        <a:lstStyle/>
        <a:p>
          <a:endParaRPr lang="en-US"/>
        </a:p>
      </dgm:t>
    </dgm:pt>
    <dgm:pt modelId="{11DC6A14-7F13-F547-B188-087D5AFA2B74}">
      <dgm:prSet phldrT="[Text]" custT="1"/>
      <dgm:spPr>
        <a:solidFill>
          <a:srgbClr val="FF6600"/>
        </a:solidFill>
      </dgm:spPr>
      <dgm:t>
        <a:bodyPr/>
        <a:lstStyle/>
        <a:p>
          <a:r>
            <a:rPr lang="el-GR" sz="2200" dirty="0" smtClean="0">
              <a:latin typeface="Arial"/>
              <a:cs typeface="Arial"/>
            </a:rPr>
            <a:t>Μαθητές</a:t>
          </a:r>
          <a:endParaRPr lang="en-US" sz="2200" dirty="0">
            <a:latin typeface="Arial"/>
            <a:cs typeface="Arial"/>
          </a:endParaRPr>
        </a:p>
      </dgm:t>
    </dgm:pt>
    <dgm:pt modelId="{B74C4CBB-4382-6A43-8BB2-5E12249C7306}" type="parTrans" cxnId="{02E4D654-3370-D64C-8560-0EB5AA0A7C5D}">
      <dgm:prSet/>
      <dgm:spPr>
        <a:solidFill>
          <a:srgbClr val="FF6600"/>
        </a:solidFill>
      </dgm:spPr>
      <dgm:t>
        <a:bodyPr/>
        <a:lstStyle/>
        <a:p>
          <a:endParaRPr lang="en-US" sz="2200">
            <a:latin typeface="Arial"/>
            <a:cs typeface="Arial"/>
          </a:endParaRPr>
        </a:p>
      </dgm:t>
    </dgm:pt>
    <dgm:pt modelId="{F02AD243-A3DB-104E-BCBB-B12E41932A76}" type="sibTrans" cxnId="{02E4D654-3370-D64C-8560-0EB5AA0A7C5D}">
      <dgm:prSet/>
      <dgm:spPr/>
      <dgm:t>
        <a:bodyPr/>
        <a:lstStyle/>
        <a:p>
          <a:endParaRPr lang="en-US"/>
        </a:p>
      </dgm:t>
    </dgm:pt>
    <dgm:pt modelId="{EC89DB21-42A1-FA42-838E-9F2BCA3A1A79}">
      <dgm:prSet phldrT="[Text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l-GR" sz="2200" dirty="0" smtClean="0">
              <a:latin typeface="Arial"/>
              <a:cs typeface="Arial"/>
            </a:rPr>
            <a:t>Γονείς</a:t>
          </a:r>
          <a:endParaRPr lang="en-US" sz="2200" dirty="0">
            <a:latin typeface="Arial"/>
            <a:cs typeface="Arial"/>
          </a:endParaRPr>
        </a:p>
      </dgm:t>
    </dgm:pt>
    <dgm:pt modelId="{F12BBE69-81C6-3C4F-9F0B-0CCC8319136C}" type="parTrans" cxnId="{796B9540-5948-7B45-91E1-A64B643C51A4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n-US" sz="2200">
            <a:latin typeface="Arial"/>
            <a:cs typeface="Arial"/>
          </a:endParaRPr>
        </a:p>
      </dgm:t>
    </dgm:pt>
    <dgm:pt modelId="{606C71A1-6BB0-5842-8A77-78F27235D951}" type="sibTrans" cxnId="{796B9540-5948-7B45-91E1-A64B643C51A4}">
      <dgm:prSet/>
      <dgm:spPr/>
      <dgm:t>
        <a:bodyPr/>
        <a:lstStyle/>
        <a:p>
          <a:endParaRPr lang="en-US"/>
        </a:p>
      </dgm:t>
    </dgm:pt>
    <dgm:pt modelId="{D2CC07C8-9528-2E49-9EB3-E00C334CB8A1}">
      <dgm:prSet phldrT="[Text]" custT="1"/>
      <dgm:spPr/>
      <dgm:t>
        <a:bodyPr/>
        <a:lstStyle/>
        <a:p>
          <a:r>
            <a:rPr lang="el-GR" sz="2200" dirty="0" smtClean="0">
              <a:latin typeface="Arial"/>
              <a:cs typeface="Arial"/>
            </a:rPr>
            <a:t>Αλληλεπίδραση χαρακτηριστικών</a:t>
          </a:r>
          <a:endParaRPr lang="en-US" sz="2200" dirty="0">
            <a:latin typeface="Arial"/>
            <a:cs typeface="Arial"/>
          </a:endParaRPr>
        </a:p>
      </dgm:t>
    </dgm:pt>
    <dgm:pt modelId="{272310B3-43BA-BB43-AA4C-7F98844C1089}" type="parTrans" cxnId="{2B36C3C8-3F72-C84B-860B-7E903F064C58}">
      <dgm:prSet/>
      <dgm:spPr/>
      <dgm:t>
        <a:bodyPr/>
        <a:lstStyle/>
        <a:p>
          <a:endParaRPr lang="en-US" sz="2200">
            <a:latin typeface="Arial"/>
            <a:cs typeface="Arial"/>
          </a:endParaRPr>
        </a:p>
      </dgm:t>
    </dgm:pt>
    <dgm:pt modelId="{465DE528-DCF5-1544-9034-8DD7AD24B804}" type="sibTrans" cxnId="{2B36C3C8-3F72-C84B-860B-7E903F064C58}">
      <dgm:prSet/>
      <dgm:spPr/>
      <dgm:t>
        <a:bodyPr/>
        <a:lstStyle/>
        <a:p>
          <a:endParaRPr lang="en-US"/>
        </a:p>
      </dgm:t>
    </dgm:pt>
    <dgm:pt modelId="{62524738-9CE2-9F41-8395-BE2AC67541C5}">
      <dgm:prSet custT="1"/>
      <dgm:spPr/>
      <dgm:t>
        <a:bodyPr/>
        <a:lstStyle/>
        <a:p>
          <a:r>
            <a:rPr lang="el-GR" sz="2200" dirty="0" smtClean="0">
              <a:latin typeface="Arial"/>
              <a:cs typeface="Arial"/>
            </a:rPr>
            <a:t>Εκπαιδευτικοί</a:t>
          </a:r>
          <a:endParaRPr lang="en-US" sz="2200" dirty="0">
            <a:latin typeface="Arial"/>
            <a:cs typeface="Arial"/>
          </a:endParaRPr>
        </a:p>
      </dgm:t>
    </dgm:pt>
    <dgm:pt modelId="{462ACF4E-E619-AC45-99C2-D6F2880C1CC2}" type="parTrans" cxnId="{D131ECB7-DEC8-7645-9FDA-8F87E647B11B}">
      <dgm:prSet/>
      <dgm:spPr/>
      <dgm:t>
        <a:bodyPr/>
        <a:lstStyle/>
        <a:p>
          <a:endParaRPr lang="en-US" sz="2200">
            <a:latin typeface="Arial"/>
            <a:cs typeface="Arial"/>
          </a:endParaRPr>
        </a:p>
      </dgm:t>
    </dgm:pt>
    <dgm:pt modelId="{DC5CE9A8-022D-1041-BF91-CFC1277CFCAF}" type="sibTrans" cxnId="{D131ECB7-DEC8-7645-9FDA-8F87E647B11B}">
      <dgm:prSet/>
      <dgm:spPr/>
      <dgm:t>
        <a:bodyPr/>
        <a:lstStyle/>
        <a:p>
          <a:endParaRPr lang="en-US"/>
        </a:p>
      </dgm:t>
    </dgm:pt>
    <dgm:pt modelId="{40DF9588-C65C-3E41-951D-BB3919118DC9}">
      <dgm:prSet custT="1"/>
      <dgm:spPr/>
      <dgm:t>
        <a:bodyPr/>
        <a:lstStyle/>
        <a:p>
          <a:r>
            <a:rPr lang="el-GR" sz="2200" dirty="0" smtClean="0">
              <a:latin typeface="Arial"/>
              <a:cs typeface="Arial"/>
            </a:rPr>
            <a:t>Εκπαιδευτικά προγράμματα</a:t>
          </a:r>
          <a:endParaRPr lang="en-US" sz="2200" dirty="0">
            <a:latin typeface="Arial"/>
            <a:cs typeface="Arial"/>
          </a:endParaRPr>
        </a:p>
      </dgm:t>
    </dgm:pt>
    <dgm:pt modelId="{E3C48B40-3AB3-C249-B43A-0F8A6D1F6AA8}" type="parTrans" cxnId="{4C15B9B0-B608-3E42-892A-8D106448B0A6}">
      <dgm:prSet/>
      <dgm:spPr/>
      <dgm:t>
        <a:bodyPr/>
        <a:lstStyle/>
        <a:p>
          <a:endParaRPr lang="en-US" sz="2200">
            <a:latin typeface="Arial"/>
            <a:cs typeface="Arial"/>
          </a:endParaRPr>
        </a:p>
      </dgm:t>
    </dgm:pt>
    <dgm:pt modelId="{7D76AA94-33A5-C04F-A948-F4A1EB697484}" type="sibTrans" cxnId="{4C15B9B0-B608-3E42-892A-8D106448B0A6}">
      <dgm:prSet/>
      <dgm:spPr/>
      <dgm:t>
        <a:bodyPr/>
        <a:lstStyle/>
        <a:p>
          <a:endParaRPr lang="en-US"/>
        </a:p>
      </dgm:t>
    </dgm:pt>
    <dgm:pt modelId="{565D7CEA-EA2B-7243-9E19-4DEA005A0571}" type="pres">
      <dgm:prSet presAssocID="{25DB312A-1177-BE45-BD88-89549F450C1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AEF4FFB-E0F7-FA46-9BB4-F60EF2A660F2}" type="pres">
      <dgm:prSet presAssocID="{5FC5CFE2-E2D5-554E-BA6D-F0BB2F4BDDA0}" presName="centerShape" presStyleLbl="node0" presStyleIdx="0" presStyleCnt="1" custScaleX="133572" custScaleY="123386" custLinFactNeighborX="-1065" custLinFactNeighborY="965"/>
      <dgm:spPr/>
      <dgm:t>
        <a:bodyPr/>
        <a:lstStyle/>
        <a:p>
          <a:endParaRPr lang="en-US"/>
        </a:p>
      </dgm:t>
    </dgm:pt>
    <dgm:pt modelId="{24D1C73A-0369-1444-AD6F-17C02DA2BFB1}" type="pres">
      <dgm:prSet presAssocID="{B74C4CBB-4382-6A43-8BB2-5E12249C7306}" presName="parTrans" presStyleLbl="bgSibTrans2D1" presStyleIdx="0" presStyleCnt="5" custScaleX="111141"/>
      <dgm:spPr/>
      <dgm:t>
        <a:bodyPr/>
        <a:lstStyle/>
        <a:p>
          <a:endParaRPr lang="en-US"/>
        </a:p>
      </dgm:t>
    </dgm:pt>
    <dgm:pt modelId="{ED123DDB-795E-7E44-8FBA-4EC8536A6A39}" type="pres">
      <dgm:prSet presAssocID="{11DC6A14-7F13-F547-B188-087D5AFA2B74}" presName="node" presStyleLbl="node1" presStyleIdx="0" presStyleCnt="5" custScaleY="60150" custRadScaleRad="1063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BDF95C-77AB-2342-A508-A4EB2BDD3C20}" type="pres">
      <dgm:prSet presAssocID="{F12BBE69-81C6-3C4F-9F0B-0CCC8319136C}" presName="parTrans" presStyleLbl="bgSibTrans2D1" presStyleIdx="1" presStyleCnt="5" custScaleX="119887"/>
      <dgm:spPr/>
      <dgm:t>
        <a:bodyPr/>
        <a:lstStyle/>
        <a:p>
          <a:endParaRPr lang="en-US"/>
        </a:p>
      </dgm:t>
    </dgm:pt>
    <dgm:pt modelId="{28643359-5194-8142-BA14-C8FFDD9F8747}" type="pres">
      <dgm:prSet presAssocID="{EC89DB21-42A1-FA42-838E-9F2BCA3A1A79}" presName="node" presStyleLbl="node1" presStyleIdx="1" presStyleCnt="5" custScaleY="547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2EA3B4-D5ED-8D47-9A56-B23070056329}" type="pres">
      <dgm:prSet presAssocID="{462ACF4E-E619-AC45-99C2-D6F2880C1CC2}" presName="parTrans" presStyleLbl="bgSibTrans2D1" presStyleIdx="2" presStyleCnt="5" custScaleX="124480"/>
      <dgm:spPr/>
      <dgm:t>
        <a:bodyPr/>
        <a:lstStyle/>
        <a:p>
          <a:endParaRPr lang="en-US"/>
        </a:p>
      </dgm:t>
    </dgm:pt>
    <dgm:pt modelId="{706BB21A-8F91-874D-A7C1-48AB4C2CF47D}" type="pres">
      <dgm:prSet presAssocID="{62524738-9CE2-9F41-8395-BE2AC67541C5}" presName="node" presStyleLbl="node1" presStyleIdx="2" presStyleCnt="5" custScaleX="124716" custScaleY="545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10EA1F-BAD0-184B-AD8B-5E6C58A37FC9}" type="pres">
      <dgm:prSet presAssocID="{E3C48B40-3AB3-C249-B43A-0F8A6D1F6AA8}" presName="parTrans" presStyleLbl="bgSibTrans2D1" presStyleIdx="3" presStyleCnt="5" custScaleX="126024"/>
      <dgm:spPr/>
      <dgm:t>
        <a:bodyPr/>
        <a:lstStyle/>
        <a:p>
          <a:endParaRPr lang="en-US"/>
        </a:p>
      </dgm:t>
    </dgm:pt>
    <dgm:pt modelId="{859E1D4C-1DFD-7C48-9A38-70C3A8F32D57}" type="pres">
      <dgm:prSet presAssocID="{40DF9588-C65C-3E41-951D-BB3919118DC9}" presName="node" presStyleLbl="node1" presStyleIdx="3" presStyleCnt="5" custScaleX="141400" custScaleY="504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C15BF4-8DFD-4242-B59F-BBE2E8043C9F}" type="pres">
      <dgm:prSet presAssocID="{272310B3-43BA-BB43-AA4C-7F98844C1089}" presName="parTrans" presStyleLbl="bgSibTrans2D1" presStyleIdx="4" presStyleCnt="5" custScaleX="114510"/>
      <dgm:spPr/>
      <dgm:t>
        <a:bodyPr/>
        <a:lstStyle/>
        <a:p>
          <a:endParaRPr lang="en-US"/>
        </a:p>
      </dgm:t>
    </dgm:pt>
    <dgm:pt modelId="{605D81C1-BE9E-5949-AF2B-DFD8711B6691}" type="pres">
      <dgm:prSet presAssocID="{D2CC07C8-9528-2E49-9EB3-E00C334CB8A1}" presName="node" presStyleLbl="node1" presStyleIdx="4" presStyleCnt="5" custScaleX="149798" custScaleY="71571" custRadScaleRad="113551" custRadScaleInc="-7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96B9540-5948-7B45-91E1-A64B643C51A4}" srcId="{5FC5CFE2-E2D5-554E-BA6D-F0BB2F4BDDA0}" destId="{EC89DB21-42A1-FA42-838E-9F2BCA3A1A79}" srcOrd="1" destOrd="0" parTransId="{F12BBE69-81C6-3C4F-9F0B-0CCC8319136C}" sibTransId="{606C71A1-6BB0-5842-8A77-78F27235D951}"/>
    <dgm:cxn modelId="{C4C8C32B-1719-3E48-963E-56E871917BCF}" type="presOf" srcId="{272310B3-43BA-BB43-AA4C-7F98844C1089}" destId="{E4C15BF4-8DFD-4242-B59F-BBE2E8043C9F}" srcOrd="0" destOrd="0" presId="urn:microsoft.com/office/officeart/2005/8/layout/radial4"/>
    <dgm:cxn modelId="{246C3436-34A8-E242-A095-A85E433FA6CD}" type="presOf" srcId="{25DB312A-1177-BE45-BD88-89549F450C1A}" destId="{565D7CEA-EA2B-7243-9E19-4DEA005A0571}" srcOrd="0" destOrd="0" presId="urn:microsoft.com/office/officeart/2005/8/layout/radial4"/>
    <dgm:cxn modelId="{3E2AC806-FF45-904F-90AA-8488D2606367}" type="presOf" srcId="{F12BBE69-81C6-3C4F-9F0B-0CCC8319136C}" destId="{B1BDF95C-77AB-2342-A508-A4EB2BDD3C20}" srcOrd="0" destOrd="0" presId="urn:microsoft.com/office/officeart/2005/8/layout/radial4"/>
    <dgm:cxn modelId="{F80122FE-F654-A140-8DC3-BFD6E23A9E1B}" type="presOf" srcId="{5FC5CFE2-E2D5-554E-BA6D-F0BB2F4BDDA0}" destId="{4AEF4FFB-E0F7-FA46-9BB4-F60EF2A660F2}" srcOrd="0" destOrd="0" presId="urn:microsoft.com/office/officeart/2005/8/layout/radial4"/>
    <dgm:cxn modelId="{4C15B9B0-B608-3E42-892A-8D106448B0A6}" srcId="{5FC5CFE2-E2D5-554E-BA6D-F0BB2F4BDDA0}" destId="{40DF9588-C65C-3E41-951D-BB3919118DC9}" srcOrd="3" destOrd="0" parTransId="{E3C48B40-3AB3-C249-B43A-0F8A6D1F6AA8}" sibTransId="{7D76AA94-33A5-C04F-A948-F4A1EB697484}"/>
    <dgm:cxn modelId="{A2018DD6-CFCA-1B49-9C26-CE1E6C3428B1}" type="presOf" srcId="{462ACF4E-E619-AC45-99C2-D6F2880C1CC2}" destId="{682EA3B4-D5ED-8D47-9A56-B23070056329}" srcOrd="0" destOrd="0" presId="urn:microsoft.com/office/officeart/2005/8/layout/radial4"/>
    <dgm:cxn modelId="{87F1B368-E1D2-5F41-8573-23A8946BAFFD}" type="presOf" srcId="{11DC6A14-7F13-F547-B188-087D5AFA2B74}" destId="{ED123DDB-795E-7E44-8FBA-4EC8536A6A39}" srcOrd="0" destOrd="0" presId="urn:microsoft.com/office/officeart/2005/8/layout/radial4"/>
    <dgm:cxn modelId="{04AF931F-A39B-8D42-B244-43308612AB94}" type="presOf" srcId="{62524738-9CE2-9F41-8395-BE2AC67541C5}" destId="{706BB21A-8F91-874D-A7C1-48AB4C2CF47D}" srcOrd="0" destOrd="0" presId="urn:microsoft.com/office/officeart/2005/8/layout/radial4"/>
    <dgm:cxn modelId="{65D05E90-148F-F846-958D-31B9A6D45DC5}" srcId="{25DB312A-1177-BE45-BD88-89549F450C1A}" destId="{5FC5CFE2-E2D5-554E-BA6D-F0BB2F4BDDA0}" srcOrd="0" destOrd="0" parTransId="{7E630A33-8AF7-1142-8F40-06D2CC081BF7}" sibTransId="{B7A54172-E735-764E-9D6A-78C1DAEC80E7}"/>
    <dgm:cxn modelId="{2B36C3C8-3F72-C84B-860B-7E903F064C58}" srcId="{5FC5CFE2-E2D5-554E-BA6D-F0BB2F4BDDA0}" destId="{D2CC07C8-9528-2E49-9EB3-E00C334CB8A1}" srcOrd="4" destOrd="0" parTransId="{272310B3-43BA-BB43-AA4C-7F98844C1089}" sibTransId="{465DE528-DCF5-1544-9034-8DD7AD24B804}"/>
    <dgm:cxn modelId="{99755FC6-9E26-AC46-8C1D-5B0F608BDA34}" type="presOf" srcId="{E3C48B40-3AB3-C249-B43A-0F8A6D1F6AA8}" destId="{2310EA1F-BAD0-184B-AD8B-5E6C58A37FC9}" srcOrd="0" destOrd="0" presId="urn:microsoft.com/office/officeart/2005/8/layout/radial4"/>
    <dgm:cxn modelId="{3104EB37-0CE2-7247-BA7F-2AED30461C0A}" type="presOf" srcId="{EC89DB21-42A1-FA42-838E-9F2BCA3A1A79}" destId="{28643359-5194-8142-BA14-C8FFDD9F8747}" srcOrd="0" destOrd="0" presId="urn:microsoft.com/office/officeart/2005/8/layout/radial4"/>
    <dgm:cxn modelId="{CDB33D87-AE11-7F40-A6F6-AEAC50392BE5}" type="presOf" srcId="{D2CC07C8-9528-2E49-9EB3-E00C334CB8A1}" destId="{605D81C1-BE9E-5949-AF2B-DFD8711B6691}" srcOrd="0" destOrd="0" presId="urn:microsoft.com/office/officeart/2005/8/layout/radial4"/>
    <dgm:cxn modelId="{02E4D654-3370-D64C-8560-0EB5AA0A7C5D}" srcId="{5FC5CFE2-E2D5-554E-BA6D-F0BB2F4BDDA0}" destId="{11DC6A14-7F13-F547-B188-087D5AFA2B74}" srcOrd="0" destOrd="0" parTransId="{B74C4CBB-4382-6A43-8BB2-5E12249C7306}" sibTransId="{F02AD243-A3DB-104E-BCBB-B12E41932A76}"/>
    <dgm:cxn modelId="{0B20E16A-A957-0C4D-8363-77AAFE3CC681}" type="presOf" srcId="{40DF9588-C65C-3E41-951D-BB3919118DC9}" destId="{859E1D4C-1DFD-7C48-9A38-70C3A8F32D57}" srcOrd="0" destOrd="0" presId="urn:microsoft.com/office/officeart/2005/8/layout/radial4"/>
    <dgm:cxn modelId="{D131ECB7-DEC8-7645-9FDA-8F87E647B11B}" srcId="{5FC5CFE2-E2D5-554E-BA6D-F0BB2F4BDDA0}" destId="{62524738-9CE2-9F41-8395-BE2AC67541C5}" srcOrd="2" destOrd="0" parTransId="{462ACF4E-E619-AC45-99C2-D6F2880C1CC2}" sibTransId="{DC5CE9A8-022D-1041-BF91-CFC1277CFCAF}"/>
    <dgm:cxn modelId="{118D7EFC-3F3B-5949-856E-8A0827BBCBB0}" type="presOf" srcId="{B74C4CBB-4382-6A43-8BB2-5E12249C7306}" destId="{24D1C73A-0369-1444-AD6F-17C02DA2BFB1}" srcOrd="0" destOrd="0" presId="urn:microsoft.com/office/officeart/2005/8/layout/radial4"/>
    <dgm:cxn modelId="{9CAA2524-47C7-EF4C-97E0-AEA6A47CE3C0}" type="presParOf" srcId="{565D7CEA-EA2B-7243-9E19-4DEA005A0571}" destId="{4AEF4FFB-E0F7-FA46-9BB4-F60EF2A660F2}" srcOrd="0" destOrd="0" presId="urn:microsoft.com/office/officeart/2005/8/layout/radial4"/>
    <dgm:cxn modelId="{C15CD69D-676A-CD4D-9CF2-3859DFBF7170}" type="presParOf" srcId="{565D7CEA-EA2B-7243-9E19-4DEA005A0571}" destId="{24D1C73A-0369-1444-AD6F-17C02DA2BFB1}" srcOrd="1" destOrd="0" presId="urn:microsoft.com/office/officeart/2005/8/layout/radial4"/>
    <dgm:cxn modelId="{E9F366CD-0E48-D246-80C1-D4C2CC9E5EBC}" type="presParOf" srcId="{565D7CEA-EA2B-7243-9E19-4DEA005A0571}" destId="{ED123DDB-795E-7E44-8FBA-4EC8536A6A39}" srcOrd="2" destOrd="0" presId="urn:microsoft.com/office/officeart/2005/8/layout/radial4"/>
    <dgm:cxn modelId="{43BA1B90-9D71-894F-9F17-1EDB70003FC9}" type="presParOf" srcId="{565D7CEA-EA2B-7243-9E19-4DEA005A0571}" destId="{B1BDF95C-77AB-2342-A508-A4EB2BDD3C20}" srcOrd="3" destOrd="0" presId="urn:microsoft.com/office/officeart/2005/8/layout/radial4"/>
    <dgm:cxn modelId="{0E073B26-EB3C-FC4C-92F6-28DB206D1DAD}" type="presParOf" srcId="{565D7CEA-EA2B-7243-9E19-4DEA005A0571}" destId="{28643359-5194-8142-BA14-C8FFDD9F8747}" srcOrd="4" destOrd="0" presId="urn:microsoft.com/office/officeart/2005/8/layout/radial4"/>
    <dgm:cxn modelId="{824F21E5-53F3-7641-8E8A-86CB4CF017EE}" type="presParOf" srcId="{565D7CEA-EA2B-7243-9E19-4DEA005A0571}" destId="{682EA3B4-D5ED-8D47-9A56-B23070056329}" srcOrd="5" destOrd="0" presId="urn:microsoft.com/office/officeart/2005/8/layout/radial4"/>
    <dgm:cxn modelId="{D7A591DD-C076-B946-9FB8-EDEBCB7C5C9B}" type="presParOf" srcId="{565D7CEA-EA2B-7243-9E19-4DEA005A0571}" destId="{706BB21A-8F91-874D-A7C1-48AB4C2CF47D}" srcOrd="6" destOrd="0" presId="urn:microsoft.com/office/officeart/2005/8/layout/radial4"/>
    <dgm:cxn modelId="{14C77A22-4DFA-F548-8E94-F569B142F8E8}" type="presParOf" srcId="{565D7CEA-EA2B-7243-9E19-4DEA005A0571}" destId="{2310EA1F-BAD0-184B-AD8B-5E6C58A37FC9}" srcOrd="7" destOrd="0" presId="urn:microsoft.com/office/officeart/2005/8/layout/radial4"/>
    <dgm:cxn modelId="{215B2A0F-8773-444D-B0CA-D628EE63F2C7}" type="presParOf" srcId="{565D7CEA-EA2B-7243-9E19-4DEA005A0571}" destId="{859E1D4C-1DFD-7C48-9A38-70C3A8F32D57}" srcOrd="8" destOrd="0" presId="urn:microsoft.com/office/officeart/2005/8/layout/radial4"/>
    <dgm:cxn modelId="{EC3A32D9-C4C0-264C-847B-9B5F6F97B613}" type="presParOf" srcId="{565D7CEA-EA2B-7243-9E19-4DEA005A0571}" destId="{E4C15BF4-8DFD-4242-B59F-BBE2E8043C9F}" srcOrd="9" destOrd="0" presId="urn:microsoft.com/office/officeart/2005/8/layout/radial4"/>
    <dgm:cxn modelId="{1C855A5E-2EE1-4A47-B60F-F0BF0CA1FE7F}" type="presParOf" srcId="{565D7CEA-EA2B-7243-9E19-4DEA005A0571}" destId="{605D81C1-BE9E-5949-AF2B-DFD8711B6691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5E17FBD-C98B-9941-A9C3-C26A333E5328}" type="doc">
      <dgm:prSet loTypeId="urn:microsoft.com/office/officeart/2005/8/layout/vList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B750A1-343C-6E44-BC54-FD26D0ED03D3}">
      <dgm:prSet phldrT="[Text]" custT="1"/>
      <dgm:spPr/>
      <dgm:t>
        <a:bodyPr/>
        <a:lstStyle/>
        <a:p>
          <a:r>
            <a:rPr lang="el-GR" sz="2200" dirty="0" smtClean="0"/>
            <a:t>Διάταξη θρανίων</a:t>
          </a:r>
          <a:endParaRPr lang="en-US" sz="2200" dirty="0"/>
        </a:p>
      </dgm:t>
    </dgm:pt>
    <dgm:pt modelId="{A82DC038-6337-2743-8F76-2EF79F157D36}" type="parTrans" cxnId="{0F4FEFA8-B46E-F141-A7C4-9C3387059C44}">
      <dgm:prSet/>
      <dgm:spPr/>
      <dgm:t>
        <a:bodyPr/>
        <a:lstStyle/>
        <a:p>
          <a:endParaRPr lang="en-US"/>
        </a:p>
      </dgm:t>
    </dgm:pt>
    <dgm:pt modelId="{41C5E68C-CCF3-7E40-9C9C-CF8390F46117}" type="sibTrans" cxnId="{0F4FEFA8-B46E-F141-A7C4-9C3387059C44}">
      <dgm:prSet/>
      <dgm:spPr/>
      <dgm:t>
        <a:bodyPr/>
        <a:lstStyle/>
        <a:p>
          <a:endParaRPr lang="en-US"/>
        </a:p>
      </dgm:t>
    </dgm:pt>
    <dgm:pt modelId="{DBB9ECF3-D63A-0A4C-9F75-60A0B00D9710}">
      <dgm:prSet phldrT="[Text]"/>
      <dgm:spPr/>
      <dgm:t>
        <a:bodyPr/>
        <a:lstStyle/>
        <a:p>
          <a:endParaRPr lang="en-US" sz="600" dirty="0"/>
        </a:p>
      </dgm:t>
    </dgm:pt>
    <dgm:pt modelId="{5F94A7CB-A2F7-9B40-B92E-34412C9E7EAB}" type="parTrans" cxnId="{510D0FA7-E95D-B24E-A194-AE5F14635B97}">
      <dgm:prSet/>
      <dgm:spPr/>
      <dgm:t>
        <a:bodyPr/>
        <a:lstStyle/>
        <a:p>
          <a:endParaRPr lang="en-US"/>
        </a:p>
      </dgm:t>
    </dgm:pt>
    <dgm:pt modelId="{FED16DD1-1A64-3543-A5D3-79C74985A5D3}" type="sibTrans" cxnId="{510D0FA7-E95D-B24E-A194-AE5F14635B97}">
      <dgm:prSet/>
      <dgm:spPr/>
      <dgm:t>
        <a:bodyPr/>
        <a:lstStyle/>
        <a:p>
          <a:endParaRPr lang="en-US"/>
        </a:p>
      </dgm:t>
    </dgm:pt>
    <dgm:pt modelId="{36F5A3CA-E304-0F41-BE56-4539E20F7C50}">
      <dgm:prSet phldrT="[Text]" custT="1"/>
      <dgm:spPr/>
      <dgm:t>
        <a:bodyPr/>
        <a:lstStyle/>
        <a:p>
          <a:r>
            <a:rPr lang="el-GR" sz="2200" dirty="0" smtClean="0"/>
            <a:t>Φωτισμός</a:t>
          </a:r>
          <a:endParaRPr lang="en-US" sz="2200" dirty="0"/>
        </a:p>
      </dgm:t>
    </dgm:pt>
    <dgm:pt modelId="{C9BA9729-8D4B-B34E-85AD-522F82F73646}" type="parTrans" cxnId="{9F41F002-078B-8443-8946-4DF83F4C7F2E}">
      <dgm:prSet/>
      <dgm:spPr/>
      <dgm:t>
        <a:bodyPr/>
        <a:lstStyle/>
        <a:p>
          <a:endParaRPr lang="en-US"/>
        </a:p>
      </dgm:t>
    </dgm:pt>
    <dgm:pt modelId="{0A28F20B-24BF-6C47-B9DE-EFC95CC4EB95}" type="sibTrans" cxnId="{9F41F002-078B-8443-8946-4DF83F4C7F2E}">
      <dgm:prSet/>
      <dgm:spPr/>
      <dgm:t>
        <a:bodyPr/>
        <a:lstStyle/>
        <a:p>
          <a:endParaRPr lang="en-US"/>
        </a:p>
      </dgm:t>
    </dgm:pt>
    <dgm:pt modelId="{F9055979-1774-354F-B58C-20B942E608A6}">
      <dgm:prSet phldrT="[Text]" custT="1"/>
      <dgm:spPr/>
      <dgm:t>
        <a:bodyPr/>
        <a:lstStyle/>
        <a:p>
          <a:pPr marL="0" indent="0"/>
          <a:r>
            <a:rPr lang="el-GR" sz="1600" i="1" dirty="0" smtClean="0"/>
            <a:t>Εάν υπάρχει </a:t>
          </a:r>
          <a:r>
            <a:rPr lang="el-GR" sz="1600" dirty="0" smtClean="0"/>
            <a:t>συσκότιση (</a:t>
          </a:r>
          <a:r>
            <a:rPr lang="el-GR" sz="1600" dirty="0" err="1" smtClean="0"/>
            <a:t>π.χ</a:t>
          </a:r>
          <a:r>
            <a:rPr lang="el-GR" sz="1600" dirty="0" smtClean="0"/>
            <a:t>. προβολή βίντεο ή διαφανειών) απαιτείται οπτική επαφή με τον εκπαιδευτικό ή τον διερμηνέα. </a:t>
          </a:r>
          <a:endParaRPr lang="en-US" sz="1600" dirty="0"/>
        </a:p>
      </dgm:t>
    </dgm:pt>
    <dgm:pt modelId="{8515E479-F51E-8A4C-82D2-5A47E978940C}" type="parTrans" cxnId="{2D8300FA-D9EC-A14D-A960-B70223DEF384}">
      <dgm:prSet/>
      <dgm:spPr/>
      <dgm:t>
        <a:bodyPr/>
        <a:lstStyle/>
        <a:p>
          <a:endParaRPr lang="en-US"/>
        </a:p>
      </dgm:t>
    </dgm:pt>
    <dgm:pt modelId="{BD591564-4F12-1B49-B786-65073FBC4D04}" type="sibTrans" cxnId="{2D8300FA-D9EC-A14D-A960-B70223DEF384}">
      <dgm:prSet/>
      <dgm:spPr/>
      <dgm:t>
        <a:bodyPr/>
        <a:lstStyle/>
        <a:p>
          <a:endParaRPr lang="en-US"/>
        </a:p>
      </dgm:t>
    </dgm:pt>
    <dgm:pt modelId="{8B707363-121A-CF4B-8142-DF495634975E}">
      <dgm:prSet phldrT="[Text]"/>
      <dgm:spPr/>
      <dgm:t>
        <a:bodyPr/>
        <a:lstStyle/>
        <a:p>
          <a:r>
            <a:rPr lang="el-GR" dirty="0" smtClean="0"/>
            <a:t>Ακουστική</a:t>
          </a:r>
          <a:endParaRPr lang="en-US" dirty="0"/>
        </a:p>
      </dgm:t>
    </dgm:pt>
    <dgm:pt modelId="{072971F9-FB73-0D49-B356-DF21DA469931}" type="parTrans" cxnId="{17182E26-CBA3-044F-A60A-79ADA10FB67A}">
      <dgm:prSet/>
      <dgm:spPr/>
      <dgm:t>
        <a:bodyPr/>
        <a:lstStyle/>
        <a:p>
          <a:endParaRPr lang="en-US"/>
        </a:p>
      </dgm:t>
    </dgm:pt>
    <dgm:pt modelId="{3FFDDC34-0A7B-1E4E-8045-5D99E92BB5F4}" type="sibTrans" cxnId="{17182E26-CBA3-044F-A60A-79ADA10FB67A}">
      <dgm:prSet/>
      <dgm:spPr/>
      <dgm:t>
        <a:bodyPr/>
        <a:lstStyle/>
        <a:p>
          <a:endParaRPr lang="en-US"/>
        </a:p>
      </dgm:t>
    </dgm:pt>
    <dgm:pt modelId="{91ABF235-1A57-3F40-B8BE-E78F95ED65BF}">
      <dgm:prSet phldrT="[Text]" custT="1"/>
      <dgm:spPr/>
      <dgm:t>
        <a:bodyPr/>
        <a:lstStyle/>
        <a:p>
          <a:r>
            <a:rPr lang="el-GR" sz="1600" dirty="0" smtClean="0"/>
            <a:t>Μακριά από θορύβους, </a:t>
          </a:r>
          <a:endParaRPr lang="en-US" sz="1600" dirty="0"/>
        </a:p>
      </dgm:t>
    </dgm:pt>
    <dgm:pt modelId="{974FDA58-C081-0B48-B8F0-6281118F95BE}" type="parTrans" cxnId="{3ADE75C0-24C7-C543-A46F-C32DA3349D96}">
      <dgm:prSet/>
      <dgm:spPr/>
      <dgm:t>
        <a:bodyPr/>
        <a:lstStyle/>
        <a:p>
          <a:endParaRPr lang="en-US"/>
        </a:p>
      </dgm:t>
    </dgm:pt>
    <dgm:pt modelId="{54537EAB-6E12-164D-9146-B49D4FD908BC}" type="sibTrans" cxnId="{3ADE75C0-24C7-C543-A46F-C32DA3349D96}">
      <dgm:prSet/>
      <dgm:spPr/>
      <dgm:t>
        <a:bodyPr/>
        <a:lstStyle/>
        <a:p>
          <a:endParaRPr lang="en-US"/>
        </a:p>
      </dgm:t>
    </dgm:pt>
    <dgm:pt modelId="{AB24C5D4-9CE5-CB46-B14D-7E53F4179AEB}">
      <dgm:prSet custT="1"/>
      <dgm:spPr/>
      <dgm:t>
        <a:bodyPr/>
        <a:lstStyle/>
        <a:p>
          <a:r>
            <a:rPr lang="el-GR" sz="1800" dirty="0" smtClean="0"/>
            <a:t>ημικυκλική διάταξη</a:t>
          </a:r>
        </a:p>
      </dgm:t>
    </dgm:pt>
    <dgm:pt modelId="{64F76274-DA8A-4142-9C62-B9F522711037}" type="parTrans" cxnId="{E3BBC8A1-B722-BC4D-B77C-66735396977B}">
      <dgm:prSet/>
      <dgm:spPr/>
      <dgm:t>
        <a:bodyPr/>
        <a:lstStyle/>
        <a:p>
          <a:endParaRPr lang="en-US"/>
        </a:p>
      </dgm:t>
    </dgm:pt>
    <dgm:pt modelId="{D6FDBF60-D755-D04B-A22A-476CC384969A}" type="sibTrans" cxnId="{E3BBC8A1-B722-BC4D-B77C-66735396977B}">
      <dgm:prSet/>
      <dgm:spPr/>
      <dgm:t>
        <a:bodyPr/>
        <a:lstStyle/>
        <a:p>
          <a:endParaRPr lang="en-US"/>
        </a:p>
      </dgm:t>
    </dgm:pt>
    <dgm:pt modelId="{76D2F02A-33F4-5046-B901-A4CDC7608C50}">
      <dgm:prSet custT="1"/>
      <dgm:spPr/>
      <dgm:t>
        <a:bodyPr/>
        <a:lstStyle/>
        <a:p>
          <a:r>
            <a:rPr lang="el-GR" sz="1800" dirty="0" smtClean="0"/>
            <a:t>διάταξη σε σχήμα Π</a:t>
          </a:r>
        </a:p>
      </dgm:t>
    </dgm:pt>
    <dgm:pt modelId="{553F5EA8-B0C5-C34E-8F69-FFAFA37A564A}" type="parTrans" cxnId="{29493EA6-766C-F143-B16A-6F93A157881F}">
      <dgm:prSet/>
      <dgm:spPr/>
      <dgm:t>
        <a:bodyPr/>
        <a:lstStyle/>
        <a:p>
          <a:endParaRPr lang="en-US"/>
        </a:p>
      </dgm:t>
    </dgm:pt>
    <dgm:pt modelId="{A58C096C-5527-7E43-B34B-067B36E2461A}" type="sibTrans" cxnId="{29493EA6-766C-F143-B16A-6F93A157881F}">
      <dgm:prSet/>
      <dgm:spPr/>
      <dgm:t>
        <a:bodyPr/>
        <a:lstStyle/>
        <a:p>
          <a:endParaRPr lang="en-US"/>
        </a:p>
      </dgm:t>
    </dgm:pt>
    <dgm:pt modelId="{C7ED7125-6AD1-7643-AEEE-25B3FEE91605}">
      <dgm:prSet custT="1"/>
      <dgm:spPr/>
      <dgm:t>
        <a:bodyPr/>
        <a:lstStyle/>
        <a:p>
          <a:r>
            <a:rPr lang="el-GR" sz="1800" dirty="0" smtClean="0"/>
            <a:t> διάταξη σε ομάδες</a:t>
          </a:r>
        </a:p>
      </dgm:t>
    </dgm:pt>
    <dgm:pt modelId="{593C4DA4-2D96-9842-92B7-D2DC1C4B7E71}" type="parTrans" cxnId="{588D7A2F-F428-AF41-A6C7-EC4F87BD11A4}">
      <dgm:prSet/>
      <dgm:spPr/>
      <dgm:t>
        <a:bodyPr/>
        <a:lstStyle/>
        <a:p>
          <a:endParaRPr lang="en-US"/>
        </a:p>
      </dgm:t>
    </dgm:pt>
    <dgm:pt modelId="{2554CEFF-8C7F-EB44-9775-DECCF406C28A}" type="sibTrans" cxnId="{588D7A2F-F428-AF41-A6C7-EC4F87BD11A4}">
      <dgm:prSet/>
      <dgm:spPr/>
      <dgm:t>
        <a:bodyPr/>
        <a:lstStyle/>
        <a:p>
          <a:endParaRPr lang="en-US"/>
        </a:p>
      </dgm:t>
    </dgm:pt>
    <dgm:pt modelId="{E777E1FE-48A3-6346-985E-C37B5BF98442}">
      <dgm:prSet phldrT="[Text]" custT="1"/>
      <dgm:spPr/>
      <dgm:t>
        <a:bodyPr/>
        <a:lstStyle/>
        <a:p>
          <a:pPr marL="0" indent="0"/>
          <a:r>
            <a:rPr lang="el-GR" sz="1600" dirty="0" smtClean="0"/>
            <a:t>Φωτισμός για την άνετη οπτική επαφή με διδάσκοντες και διερμηνεία</a:t>
          </a:r>
          <a:endParaRPr lang="en-US" sz="1600" dirty="0"/>
        </a:p>
      </dgm:t>
    </dgm:pt>
    <dgm:pt modelId="{4D5F18CA-83EB-5B4A-A65F-FA6052355A53}" type="parTrans" cxnId="{66F36181-019E-354B-AC34-910D5A60A791}">
      <dgm:prSet/>
      <dgm:spPr/>
      <dgm:t>
        <a:bodyPr/>
        <a:lstStyle/>
        <a:p>
          <a:endParaRPr lang="en-US"/>
        </a:p>
      </dgm:t>
    </dgm:pt>
    <dgm:pt modelId="{1FECF0B6-46DE-F845-A033-0F8EAD42779B}" type="sibTrans" cxnId="{66F36181-019E-354B-AC34-910D5A60A791}">
      <dgm:prSet/>
      <dgm:spPr/>
      <dgm:t>
        <a:bodyPr/>
        <a:lstStyle/>
        <a:p>
          <a:endParaRPr lang="en-US"/>
        </a:p>
      </dgm:t>
    </dgm:pt>
    <dgm:pt modelId="{B0DB48C7-2FB2-CF42-987B-1B8A0FE5CFD3}">
      <dgm:prSet phldrT="[Text]" custT="1"/>
      <dgm:spPr/>
      <dgm:t>
        <a:bodyPr/>
        <a:lstStyle/>
        <a:p>
          <a:r>
            <a:rPr lang="el-GR" sz="1600" dirty="0" smtClean="0"/>
            <a:t>Υλικά που απορροφούν τους θορύβους του περιβάλλοντος (χοντρές κουρτίνες, πλαστικό δάπεδο, κάλυψη σκληρών επιφανειών με μαλακό υλικό, μονωτικό υλικό στους τοίχους) </a:t>
          </a:r>
          <a:endParaRPr lang="en-US" sz="1600" dirty="0"/>
        </a:p>
      </dgm:t>
    </dgm:pt>
    <dgm:pt modelId="{DCCDD17F-9FCB-C549-8AC3-FC679043DB27}" type="parTrans" cxnId="{E9696FED-D90E-8B47-B870-16191D6101F3}">
      <dgm:prSet/>
      <dgm:spPr/>
      <dgm:t>
        <a:bodyPr/>
        <a:lstStyle/>
        <a:p>
          <a:endParaRPr lang="en-US"/>
        </a:p>
      </dgm:t>
    </dgm:pt>
    <dgm:pt modelId="{BF1A87D7-C3FC-B148-B815-A1B88A69D019}" type="sibTrans" cxnId="{E9696FED-D90E-8B47-B870-16191D6101F3}">
      <dgm:prSet/>
      <dgm:spPr/>
      <dgm:t>
        <a:bodyPr/>
        <a:lstStyle/>
        <a:p>
          <a:endParaRPr lang="en-US"/>
        </a:p>
      </dgm:t>
    </dgm:pt>
    <dgm:pt modelId="{A39DB15D-DCAC-644B-BD6C-8961ACE3B348}" type="pres">
      <dgm:prSet presAssocID="{05E17FBD-C98B-9941-A9C3-C26A333E532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D5EE4372-304A-5544-95C2-98538F08F9A5}" type="pres">
      <dgm:prSet presAssocID="{DCB750A1-343C-6E44-BC54-FD26D0ED03D3}" presName="linNode" presStyleCnt="0"/>
      <dgm:spPr/>
    </dgm:pt>
    <dgm:pt modelId="{A3D9EDA2-22F0-6A46-B4ED-54DF4391DF3C}" type="pres">
      <dgm:prSet presAssocID="{DCB750A1-343C-6E44-BC54-FD26D0ED03D3}" presName="parentText" presStyleLbl="node1" presStyleIdx="0" presStyleCnt="3" custScaleX="72252" custScaleY="5217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F955FC-E37B-2A4F-BA4B-A24B1D229A86}" type="pres">
      <dgm:prSet presAssocID="{DCB750A1-343C-6E44-BC54-FD26D0ED03D3}" presName="descendantText" presStyleLbl="alignAccFollowNode1" presStyleIdx="0" presStyleCnt="3" custScaleX="115340" custScaleY="585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43A54F-293E-9D4E-9912-785B9EC01E2B}" type="pres">
      <dgm:prSet presAssocID="{41C5E68C-CCF3-7E40-9C9C-CF8390F46117}" presName="sp" presStyleCnt="0"/>
      <dgm:spPr/>
    </dgm:pt>
    <dgm:pt modelId="{2D742101-A3C7-6148-A11F-2BB1D4F02882}" type="pres">
      <dgm:prSet presAssocID="{36F5A3CA-E304-0F41-BE56-4539E20F7C50}" presName="linNode" presStyleCnt="0"/>
      <dgm:spPr/>
    </dgm:pt>
    <dgm:pt modelId="{21BE5622-9B44-364F-93A0-D1E3E34E30B7}" type="pres">
      <dgm:prSet presAssocID="{36F5A3CA-E304-0F41-BE56-4539E20F7C50}" presName="parentText" presStyleLbl="node1" presStyleIdx="1" presStyleCnt="3" custScaleX="71964" custScaleY="50916" custLinFactNeighborX="-17" custLinFactNeighborY="174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0A816E-F7E9-7444-8EEF-0D59362F70FD}" type="pres">
      <dgm:prSet presAssocID="{36F5A3CA-E304-0F41-BE56-4539E20F7C50}" presName="descendantText" presStyleLbl="alignAccFollowNode1" presStyleIdx="1" presStyleCnt="3" custScaleX="114882" custScaleY="62663" custLinFactNeighborX="-296" custLinFactNeighborY="16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E907E7-3C69-E542-8BDF-AF0B2B45AE38}" type="pres">
      <dgm:prSet presAssocID="{0A28F20B-24BF-6C47-B9DE-EFC95CC4EB95}" presName="sp" presStyleCnt="0"/>
      <dgm:spPr/>
    </dgm:pt>
    <dgm:pt modelId="{C5C4C001-E66C-8541-B4F3-26AB4C9C7638}" type="pres">
      <dgm:prSet presAssocID="{8B707363-121A-CF4B-8142-DF495634975E}" presName="linNode" presStyleCnt="0"/>
      <dgm:spPr/>
    </dgm:pt>
    <dgm:pt modelId="{C3AED010-3FE8-2B45-B3B5-5740613738DF}" type="pres">
      <dgm:prSet presAssocID="{8B707363-121A-CF4B-8142-DF495634975E}" presName="parentText" presStyleLbl="node1" presStyleIdx="2" presStyleCnt="3" custScaleX="77506" custScaleY="45077" custLinFactNeighborX="-870" custLinFactNeighborY="2457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571F0C8-FF73-BE42-9F16-45D48EE34C4C}" type="pres">
      <dgm:prSet presAssocID="{8B707363-121A-CF4B-8142-DF495634975E}" presName="descendantText" presStyleLbl="alignAccFollowNode1" presStyleIdx="2" presStyleCnt="3" custScaleX="131419" custScaleY="58997" custLinFactNeighborX="-864" custLinFactNeighborY="41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4FEFA8-B46E-F141-A7C4-9C3387059C44}" srcId="{05E17FBD-C98B-9941-A9C3-C26A333E5328}" destId="{DCB750A1-343C-6E44-BC54-FD26D0ED03D3}" srcOrd="0" destOrd="0" parTransId="{A82DC038-6337-2743-8F76-2EF79F157D36}" sibTransId="{41C5E68C-CCF3-7E40-9C9C-CF8390F46117}"/>
    <dgm:cxn modelId="{516F1255-EE6D-3C4A-B44D-FC1F48746F69}" type="presOf" srcId="{05E17FBD-C98B-9941-A9C3-C26A333E5328}" destId="{A39DB15D-DCAC-644B-BD6C-8961ACE3B348}" srcOrd="0" destOrd="0" presId="urn:microsoft.com/office/officeart/2005/8/layout/vList5"/>
    <dgm:cxn modelId="{E87B735C-8DA5-7745-A043-D43375A66E0B}" type="presOf" srcId="{76D2F02A-33F4-5046-B901-A4CDC7608C50}" destId="{20F955FC-E37B-2A4F-BA4B-A24B1D229A86}" srcOrd="0" destOrd="2" presId="urn:microsoft.com/office/officeart/2005/8/layout/vList5"/>
    <dgm:cxn modelId="{29493EA6-766C-F143-B16A-6F93A157881F}" srcId="{DCB750A1-343C-6E44-BC54-FD26D0ED03D3}" destId="{76D2F02A-33F4-5046-B901-A4CDC7608C50}" srcOrd="2" destOrd="0" parTransId="{553F5EA8-B0C5-C34E-8F69-FFAFA37A564A}" sibTransId="{A58C096C-5527-7E43-B34B-067B36E2461A}"/>
    <dgm:cxn modelId="{17182E26-CBA3-044F-A60A-79ADA10FB67A}" srcId="{05E17FBD-C98B-9941-A9C3-C26A333E5328}" destId="{8B707363-121A-CF4B-8142-DF495634975E}" srcOrd="2" destOrd="0" parTransId="{072971F9-FB73-0D49-B356-DF21DA469931}" sibTransId="{3FFDDC34-0A7B-1E4E-8045-5D99E92BB5F4}"/>
    <dgm:cxn modelId="{E9696FED-D90E-8B47-B870-16191D6101F3}" srcId="{8B707363-121A-CF4B-8142-DF495634975E}" destId="{B0DB48C7-2FB2-CF42-987B-1B8A0FE5CFD3}" srcOrd="1" destOrd="0" parTransId="{DCCDD17F-9FCB-C549-8AC3-FC679043DB27}" sibTransId="{BF1A87D7-C3FC-B148-B815-A1B88A69D019}"/>
    <dgm:cxn modelId="{588D7A2F-F428-AF41-A6C7-EC4F87BD11A4}" srcId="{DCB750A1-343C-6E44-BC54-FD26D0ED03D3}" destId="{C7ED7125-6AD1-7643-AEEE-25B3FEE91605}" srcOrd="3" destOrd="0" parTransId="{593C4DA4-2D96-9842-92B7-D2DC1C4B7E71}" sibTransId="{2554CEFF-8C7F-EB44-9775-DECCF406C28A}"/>
    <dgm:cxn modelId="{3ADE75C0-24C7-C543-A46F-C32DA3349D96}" srcId="{8B707363-121A-CF4B-8142-DF495634975E}" destId="{91ABF235-1A57-3F40-B8BE-E78F95ED65BF}" srcOrd="0" destOrd="0" parTransId="{974FDA58-C081-0B48-B8F0-6281118F95BE}" sibTransId="{54537EAB-6E12-164D-9146-B49D4FD908BC}"/>
    <dgm:cxn modelId="{D3770909-EF1F-DA4C-8A77-74003DC483D5}" type="presOf" srcId="{B0DB48C7-2FB2-CF42-987B-1B8A0FE5CFD3}" destId="{7571F0C8-FF73-BE42-9F16-45D48EE34C4C}" srcOrd="0" destOrd="1" presId="urn:microsoft.com/office/officeart/2005/8/layout/vList5"/>
    <dgm:cxn modelId="{510D0FA7-E95D-B24E-A194-AE5F14635B97}" srcId="{DCB750A1-343C-6E44-BC54-FD26D0ED03D3}" destId="{DBB9ECF3-D63A-0A4C-9F75-60A0B00D9710}" srcOrd="0" destOrd="0" parTransId="{5F94A7CB-A2F7-9B40-B92E-34412C9E7EAB}" sibTransId="{FED16DD1-1A64-3543-A5D3-79C74985A5D3}"/>
    <dgm:cxn modelId="{E350F748-0C96-A746-9507-5C0BFD9D0277}" type="presOf" srcId="{C7ED7125-6AD1-7643-AEEE-25B3FEE91605}" destId="{20F955FC-E37B-2A4F-BA4B-A24B1D229A86}" srcOrd="0" destOrd="3" presId="urn:microsoft.com/office/officeart/2005/8/layout/vList5"/>
    <dgm:cxn modelId="{66F36181-019E-354B-AC34-910D5A60A791}" srcId="{36F5A3CA-E304-0F41-BE56-4539E20F7C50}" destId="{E777E1FE-48A3-6346-985E-C37B5BF98442}" srcOrd="0" destOrd="0" parTransId="{4D5F18CA-83EB-5B4A-A65F-FA6052355A53}" sibTransId="{1FECF0B6-46DE-F845-A033-0F8EAD42779B}"/>
    <dgm:cxn modelId="{E3BBC8A1-B722-BC4D-B77C-66735396977B}" srcId="{DCB750A1-343C-6E44-BC54-FD26D0ED03D3}" destId="{AB24C5D4-9CE5-CB46-B14D-7E53F4179AEB}" srcOrd="1" destOrd="0" parTransId="{64F76274-DA8A-4142-9C62-B9F522711037}" sibTransId="{D6FDBF60-D755-D04B-A22A-476CC384969A}"/>
    <dgm:cxn modelId="{9F41F002-078B-8443-8946-4DF83F4C7F2E}" srcId="{05E17FBD-C98B-9941-A9C3-C26A333E5328}" destId="{36F5A3CA-E304-0F41-BE56-4539E20F7C50}" srcOrd="1" destOrd="0" parTransId="{C9BA9729-8D4B-B34E-85AD-522F82F73646}" sibTransId="{0A28F20B-24BF-6C47-B9DE-EFC95CC4EB95}"/>
    <dgm:cxn modelId="{8004077B-88B6-624A-BCD3-6445489A6FDD}" type="presOf" srcId="{DCB750A1-343C-6E44-BC54-FD26D0ED03D3}" destId="{A3D9EDA2-22F0-6A46-B4ED-54DF4391DF3C}" srcOrd="0" destOrd="0" presId="urn:microsoft.com/office/officeart/2005/8/layout/vList5"/>
    <dgm:cxn modelId="{452EA801-3245-EE42-AEC4-7BDE4BFA0F14}" type="presOf" srcId="{36F5A3CA-E304-0F41-BE56-4539E20F7C50}" destId="{21BE5622-9B44-364F-93A0-D1E3E34E30B7}" srcOrd="0" destOrd="0" presId="urn:microsoft.com/office/officeart/2005/8/layout/vList5"/>
    <dgm:cxn modelId="{E0B8E835-E89C-644A-BBCC-8C20363064D1}" type="presOf" srcId="{8B707363-121A-CF4B-8142-DF495634975E}" destId="{C3AED010-3FE8-2B45-B3B5-5740613738DF}" srcOrd="0" destOrd="0" presId="urn:microsoft.com/office/officeart/2005/8/layout/vList5"/>
    <dgm:cxn modelId="{E86BE85C-C3B3-234E-AE12-FAC1CF2DD6C1}" type="presOf" srcId="{AB24C5D4-9CE5-CB46-B14D-7E53F4179AEB}" destId="{20F955FC-E37B-2A4F-BA4B-A24B1D229A86}" srcOrd="0" destOrd="1" presId="urn:microsoft.com/office/officeart/2005/8/layout/vList5"/>
    <dgm:cxn modelId="{DD8ECD16-C446-3347-9004-2FCC4AA52DC7}" type="presOf" srcId="{E777E1FE-48A3-6346-985E-C37B5BF98442}" destId="{0A0A816E-F7E9-7444-8EEF-0D59362F70FD}" srcOrd="0" destOrd="0" presId="urn:microsoft.com/office/officeart/2005/8/layout/vList5"/>
    <dgm:cxn modelId="{2C19A565-FA76-DB49-8F21-1E32C485C259}" type="presOf" srcId="{DBB9ECF3-D63A-0A4C-9F75-60A0B00D9710}" destId="{20F955FC-E37B-2A4F-BA4B-A24B1D229A86}" srcOrd="0" destOrd="0" presId="urn:microsoft.com/office/officeart/2005/8/layout/vList5"/>
    <dgm:cxn modelId="{72A97B1D-FFF0-524A-A72C-A0AB899A422D}" type="presOf" srcId="{91ABF235-1A57-3F40-B8BE-E78F95ED65BF}" destId="{7571F0C8-FF73-BE42-9F16-45D48EE34C4C}" srcOrd="0" destOrd="0" presId="urn:microsoft.com/office/officeart/2005/8/layout/vList5"/>
    <dgm:cxn modelId="{90AD47AF-1329-524D-8FFB-E28FB6876969}" type="presOf" srcId="{F9055979-1774-354F-B58C-20B942E608A6}" destId="{0A0A816E-F7E9-7444-8EEF-0D59362F70FD}" srcOrd="0" destOrd="1" presId="urn:microsoft.com/office/officeart/2005/8/layout/vList5"/>
    <dgm:cxn modelId="{2D8300FA-D9EC-A14D-A960-B70223DEF384}" srcId="{36F5A3CA-E304-0F41-BE56-4539E20F7C50}" destId="{F9055979-1774-354F-B58C-20B942E608A6}" srcOrd="1" destOrd="0" parTransId="{8515E479-F51E-8A4C-82D2-5A47E978940C}" sibTransId="{BD591564-4F12-1B49-B786-65073FBC4D04}"/>
    <dgm:cxn modelId="{5F264F5B-24F8-A84C-BC50-8C85CAD77709}" type="presParOf" srcId="{A39DB15D-DCAC-644B-BD6C-8961ACE3B348}" destId="{D5EE4372-304A-5544-95C2-98538F08F9A5}" srcOrd="0" destOrd="0" presId="urn:microsoft.com/office/officeart/2005/8/layout/vList5"/>
    <dgm:cxn modelId="{70C8F7CC-9F5A-C846-B7A2-931E294D15B7}" type="presParOf" srcId="{D5EE4372-304A-5544-95C2-98538F08F9A5}" destId="{A3D9EDA2-22F0-6A46-B4ED-54DF4391DF3C}" srcOrd="0" destOrd="0" presId="urn:microsoft.com/office/officeart/2005/8/layout/vList5"/>
    <dgm:cxn modelId="{53484030-C0AA-EC47-B530-155266D80BF3}" type="presParOf" srcId="{D5EE4372-304A-5544-95C2-98538F08F9A5}" destId="{20F955FC-E37B-2A4F-BA4B-A24B1D229A86}" srcOrd="1" destOrd="0" presId="urn:microsoft.com/office/officeart/2005/8/layout/vList5"/>
    <dgm:cxn modelId="{3BC95271-17C0-C94C-845E-CCD71F661777}" type="presParOf" srcId="{A39DB15D-DCAC-644B-BD6C-8961ACE3B348}" destId="{B443A54F-293E-9D4E-9912-785B9EC01E2B}" srcOrd="1" destOrd="0" presId="urn:microsoft.com/office/officeart/2005/8/layout/vList5"/>
    <dgm:cxn modelId="{27D1F6F9-3197-5E47-B3A1-25E9360EA8D1}" type="presParOf" srcId="{A39DB15D-DCAC-644B-BD6C-8961ACE3B348}" destId="{2D742101-A3C7-6148-A11F-2BB1D4F02882}" srcOrd="2" destOrd="0" presId="urn:microsoft.com/office/officeart/2005/8/layout/vList5"/>
    <dgm:cxn modelId="{384F109D-D653-6E40-AB8B-2B887483AA76}" type="presParOf" srcId="{2D742101-A3C7-6148-A11F-2BB1D4F02882}" destId="{21BE5622-9B44-364F-93A0-D1E3E34E30B7}" srcOrd="0" destOrd="0" presId="urn:microsoft.com/office/officeart/2005/8/layout/vList5"/>
    <dgm:cxn modelId="{7BEFEEC4-595A-2849-A44D-C05D49FD583C}" type="presParOf" srcId="{2D742101-A3C7-6148-A11F-2BB1D4F02882}" destId="{0A0A816E-F7E9-7444-8EEF-0D59362F70FD}" srcOrd="1" destOrd="0" presId="urn:microsoft.com/office/officeart/2005/8/layout/vList5"/>
    <dgm:cxn modelId="{53D7CD36-07D0-944E-B967-CA51FADBB6A2}" type="presParOf" srcId="{A39DB15D-DCAC-644B-BD6C-8961ACE3B348}" destId="{BDE907E7-3C69-E542-8BDF-AF0B2B45AE38}" srcOrd="3" destOrd="0" presId="urn:microsoft.com/office/officeart/2005/8/layout/vList5"/>
    <dgm:cxn modelId="{71644236-A79F-3A4F-8941-E412F0393113}" type="presParOf" srcId="{A39DB15D-DCAC-644B-BD6C-8961ACE3B348}" destId="{C5C4C001-E66C-8541-B4F3-26AB4C9C7638}" srcOrd="4" destOrd="0" presId="urn:microsoft.com/office/officeart/2005/8/layout/vList5"/>
    <dgm:cxn modelId="{DD4DDDF7-D105-D746-A6BF-94324A19FAC1}" type="presParOf" srcId="{C5C4C001-E66C-8541-B4F3-26AB4C9C7638}" destId="{C3AED010-3FE8-2B45-B3B5-5740613738DF}" srcOrd="0" destOrd="0" presId="urn:microsoft.com/office/officeart/2005/8/layout/vList5"/>
    <dgm:cxn modelId="{D397A2B6-4D7D-5D46-AED0-6A2DE6550BBA}" type="presParOf" srcId="{C5C4C001-E66C-8541-B4F3-26AB4C9C7638}" destId="{7571F0C8-FF73-BE42-9F16-45D48EE34C4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5E17FBD-C98B-9941-A9C3-C26A333E5328}" type="doc">
      <dgm:prSet loTypeId="urn:microsoft.com/office/officeart/2005/8/layout/vList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B750A1-343C-6E44-BC54-FD26D0ED03D3}">
      <dgm:prSet phldrT="[Text]" custT="1"/>
      <dgm:spPr/>
      <dgm:t>
        <a:bodyPr/>
        <a:lstStyle/>
        <a:p>
          <a:r>
            <a:rPr lang="el-GR" sz="2200" dirty="0" smtClean="0"/>
            <a:t>Γνωστικοί χάρτες</a:t>
          </a:r>
          <a:endParaRPr lang="en-US" sz="2200" dirty="0"/>
        </a:p>
      </dgm:t>
    </dgm:pt>
    <dgm:pt modelId="{A82DC038-6337-2743-8F76-2EF79F157D36}" type="parTrans" cxnId="{0F4FEFA8-B46E-F141-A7C4-9C3387059C44}">
      <dgm:prSet/>
      <dgm:spPr/>
      <dgm:t>
        <a:bodyPr/>
        <a:lstStyle/>
        <a:p>
          <a:endParaRPr lang="en-US"/>
        </a:p>
      </dgm:t>
    </dgm:pt>
    <dgm:pt modelId="{41C5E68C-CCF3-7E40-9C9C-CF8390F46117}" type="sibTrans" cxnId="{0F4FEFA8-B46E-F141-A7C4-9C3387059C44}">
      <dgm:prSet/>
      <dgm:spPr/>
      <dgm:t>
        <a:bodyPr/>
        <a:lstStyle/>
        <a:p>
          <a:endParaRPr lang="en-US"/>
        </a:p>
      </dgm:t>
    </dgm:pt>
    <dgm:pt modelId="{36F5A3CA-E304-0F41-BE56-4539E20F7C50}">
      <dgm:prSet phldrT="[Text]" custT="1"/>
      <dgm:spPr/>
      <dgm:t>
        <a:bodyPr/>
        <a:lstStyle/>
        <a:p>
          <a:r>
            <a:rPr lang="el-GR" sz="2200" dirty="0" smtClean="0"/>
            <a:t>Εικόνες</a:t>
          </a:r>
          <a:endParaRPr lang="en-US" sz="2200" dirty="0"/>
        </a:p>
      </dgm:t>
    </dgm:pt>
    <dgm:pt modelId="{C9BA9729-8D4B-B34E-85AD-522F82F73646}" type="parTrans" cxnId="{9F41F002-078B-8443-8946-4DF83F4C7F2E}">
      <dgm:prSet/>
      <dgm:spPr/>
      <dgm:t>
        <a:bodyPr/>
        <a:lstStyle/>
        <a:p>
          <a:endParaRPr lang="en-US"/>
        </a:p>
      </dgm:t>
    </dgm:pt>
    <dgm:pt modelId="{0A28F20B-24BF-6C47-B9DE-EFC95CC4EB95}" type="sibTrans" cxnId="{9F41F002-078B-8443-8946-4DF83F4C7F2E}">
      <dgm:prSet/>
      <dgm:spPr/>
      <dgm:t>
        <a:bodyPr/>
        <a:lstStyle/>
        <a:p>
          <a:endParaRPr lang="en-US"/>
        </a:p>
      </dgm:t>
    </dgm:pt>
    <dgm:pt modelId="{F9055979-1774-354F-B58C-20B942E608A6}">
      <dgm:prSet phldrT="[Text]" custT="1"/>
      <dgm:spPr/>
      <dgm:t>
        <a:bodyPr/>
        <a:lstStyle/>
        <a:p>
          <a:pPr marL="0" indent="0"/>
          <a:endParaRPr lang="en-US" sz="1600" dirty="0"/>
        </a:p>
      </dgm:t>
    </dgm:pt>
    <dgm:pt modelId="{8515E479-F51E-8A4C-82D2-5A47E978940C}" type="parTrans" cxnId="{2D8300FA-D9EC-A14D-A960-B70223DEF384}">
      <dgm:prSet/>
      <dgm:spPr/>
      <dgm:t>
        <a:bodyPr/>
        <a:lstStyle/>
        <a:p>
          <a:endParaRPr lang="en-US"/>
        </a:p>
      </dgm:t>
    </dgm:pt>
    <dgm:pt modelId="{BD591564-4F12-1B49-B786-65073FBC4D04}" type="sibTrans" cxnId="{2D8300FA-D9EC-A14D-A960-B70223DEF384}">
      <dgm:prSet/>
      <dgm:spPr/>
      <dgm:t>
        <a:bodyPr/>
        <a:lstStyle/>
        <a:p>
          <a:endParaRPr lang="en-US"/>
        </a:p>
      </dgm:t>
    </dgm:pt>
    <dgm:pt modelId="{8B707363-121A-CF4B-8142-DF495634975E}">
      <dgm:prSet phldrT="[Text]"/>
      <dgm:spPr/>
      <dgm:t>
        <a:bodyPr/>
        <a:lstStyle/>
        <a:p>
          <a:r>
            <a:rPr lang="el-GR" dirty="0" smtClean="0"/>
            <a:t>Βίντεο </a:t>
          </a:r>
          <a:r>
            <a:rPr lang="el-GR" dirty="0" err="1" smtClean="0"/>
            <a:t>Πολυμεσικές</a:t>
          </a:r>
          <a:r>
            <a:rPr lang="el-GR" dirty="0" smtClean="0"/>
            <a:t> εφαρμογές</a:t>
          </a:r>
          <a:endParaRPr lang="en-US" dirty="0"/>
        </a:p>
      </dgm:t>
    </dgm:pt>
    <dgm:pt modelId="{072971F9-FB73-0D49-B356-DF21DA469931}" type="parTrans" cxnId="{17182E26-CBA3-044F-A60A-79ADA10FB67A}">
      <dgm:prSet/>
      <dgm:spPr/>
      <dgm:t>
        <a:bodyPr/>
        <a:lstStyle/>
        <a:p>
          <a:endParaRPr lang="en-US"/>
        </a:p>
      </dgm:t>
    </dgm:pt>
    <dgm:pt modelId="{3FFDDC34-0A7B-1E4E-8045-5D99E92BB5F4}" type="sibTrans" cxnId="{17182E26-CBA3-044F-A60A-79ADA10FB67A}">
      <dgm:prSet/>
      <dgm:spPr/>
      <dgm:t>
        <a:bodyPr/>
        <a:lstStyle/>
        <a:p>
          <a:endParaRPr lang="en-US"/>
        </a:p>
      </dgm:t>
    </dgm:pt>
    <dgm:pt modelId="{91ABF235-1A57-3F40-B8BE-E78F95ED65BF}">
      <dgm:prSet phldrT="[Text]" custT="1"/>
      <dgm:spPr/>
      <dgm:t>
        <a:bodyPr/>
        <a:lstStyle/>
        <a:p>
          <a:r>
            <a:rPr lang="el-GR" sz="1600" dirty="0" smtClean="0"/>
            <a:t>Βίντεο στην ομιλούμενη ή σε μία νοηματική γλώσσα με υπότιτλους, κείμενα ,στατικές ή κινούμενες εικόνες, γραφικά και υπερκείμενα </a:t>
          </a:r>
          <a:endParaRPr lang="en-US" sz="1600" dirty="0"/>
        </a:p>
      </dgm:t>
    </dgm:pt>
    <dgm:pt modelId="{974FDA58-C081-0B48-B8F0-6281118F95BE}" type="parTrans" cxnId="{3ADE75C0-24C7-C543-A46F-C32DA3349D96}">
      <dgm:prSet/>
      <dgm:spPr/>
      <dgm:t>
        <a:bodyPr/>
        <a:lstStyle/>
        <a:p>
          <a:endParaRPr lang="en-US"/>
        </a:p>
      </dgm:t>
    </dgm:pt>
    <dgm:pt modelId="{54537EAB-6E12-164D-9146-B49D4FD908BC}" type="sibTrans" cxnId="{3ADE75C0-24C7-C543-A46F-C32DA3349D96}">
      <dgm:prSet/>
      <dgm:spPr/>
      <dgm:t>
        <a:bodyPr/>
        <a:lstStyle/>
        <a:p>
          <a:endParaRPr lang="en-US"/>
        </a:p>
      </dgm:t>
    </dgm:pt>
    <dgm:pt modelId="{E777E1FE-48A3-6346-985E-C37B5BF98442}">
      <dgm:prSet phldrT="[Text]" custT="1"/>
      <dgm:spPr/>
      <dgm:t>
        <a:bodyPr/>
        <a:lstStyle/>
        <a:p>
          <a:pPr marL="0" indent="0"/>
          <a:r>
            <a:rPr lang="el-GR" sz="1600" dirty="0" smtClean="0"/>
            <a:t>Απεικόνιση εννοιών, χαρακτήρων, και γεγονότων που αποδίδονται γραπτά, </a:t>
          </a:r>
          <a:endParaRPr lang="en-US" sz="1600" dirty="0"/>
        </a:p>
      </dgm:t>
    </dgm:pt>
    <dgm:pt modelId="{4D5F18CA-83EB-5B4A-A65F-FA6052355A53}" type="parTrans" cxnId="{66F36181-019E-354B-AC34-910D5A60A791}">
      <dgm:prSet/>
      <dgm:spPr/>
      <dgm:t>
        <a:bodyPr/>
        <a:lstStyle/>
        <a:p>
          <a:endParaRPr lang="en-US"/>
        </a:p>
      </dgm:t>
    </dgm:pt>
    <dgm:pt modelId="{1FECF0B6-46DE-F845-A033-0F8EAD42779B}" type="sibTrans" cxnId="{66F36181-019E-354B-AC34-910D5A60A791}">
      <dgm:prSet/>
      <dgm:spPr/>
      <dgm:t>
        <a:bodyPr/>
        <a:lstStyle/>
        <a:p>
          <a:endParaRPr lang="en-US"/>
        </a:p>
      </dgm:t>
    </dgm:pt>
    <dgm:pt modelId="{62C552BD-C3A6-EB4C-9BA1-8BB8295D60D4}">
      <dgm:prSet custT="1"/>
      <dgm:spPr/>
      <dgm:t>
        <a:bodyPr/>
        <a:lstStyle/>
        <a:p>
          <a:r>
            <a:rPr lang="el-GR" sz="1700" dirty="0" smtClean="0"/>
            <a:t> Παρουσίαση σημαντικών πληροφοριών και των μεταξύ τους σχέσεων</a:t>
          </a:r>
        </a:p>
      </dgm:t>
    </dgm:pt>
    <dgm:pt modelId="{67D3D117-105E-FB43-B8D3-1A04BD6D2EF1}" type="sibTrans" cxnId="{D2BB160C-43CD-454F-B254-099E2A442758}">
      <dgm:prSet/>
      <dgm:spPr/>
      <dgm:t>
        <a:bodyPr/>
        <a:lstStyle/>
        <a:p>
          <a:endParaRPr lang="en-US"/>
        </a:p>
      </dgm:t>
    </dgm:pt>
    <dgm:pt modelId="{475364A0-CDF1-F844-BEBD-8089804CCD08}" type="parTrans" cxnId="{D2BB160C-43CD-454F-B254-099E2A442758}">
      <dgm:prSet/>
      <dgm:spPr/>
      <dgm:t>
        <a:bodyPr/>
        <a:lstStyle/>
        <a:p>
          <a:endParaRPr lang="en-US"/>
        </a:p>
      </dgm:t>
    </dgm:pt>
    <dgm:pt modelId="{AB380E2A-0BBC-B140-98C7-F9FC464721F7}">
      <dgm:prSet custT="1"/>
      <dgm:spPr/>
      <dgm:t>
        <a:bodyPr/>
        <a:lstStyle/>
        <a:p>
          <a:r>
            <a:rPr lang="el-GR" sz="1700" dirty="0" smtClean="0"/>
            <a:t>Χρήση λέξεων–κλειδιών, σύντομων φράσεων,</a:t>
          </a:r>
        </a:p>
      </dgm:t>
    </dgm:pt>
    <dgm:pt modelId="{1FE71DF6-08A6-4241-970A-EAE49560DCDC}" type="sibTrans" cxnId="{3A3F075B-6BEF-1D48-A74E-777C61DCF8B6}">
      <dgm:prSet/>
      <dgm:spPr/>
      <dgm:t>
        <a:bodyPr/>
        <a:lstStyle/>
        <a:p>
          <a:endParaRPr lang="en-US"/>
        </a:p>
      </dgm:t>
    </dgm:pt>
    <dgm:pt modelId="{51878106-FD81-7647-B0C6-DADB6CBA2E25}" type="parTrans" cxnId="{3A3F075B-6BEF-1D48-A74E-777C61DCF8B6}">
      <dgm:prSet/>
      <dgm:spPr/>
      <dgm:t>
        <a:bodyPr/>
        <a:lstStyle/>
        <a:p>
          <a:endParaRPr lang="en-US"/>
        </a:p>
      </dgm:t>
    </dgm:pt>
    <dgm:pt modelId="{AB24C5D4-9CE5-CB46-B14D-7E53F4179AEB}">
      <dgm:prSet custT="1"/>
      <dgm:spPr/>
      <dgm:t>
        <a:bodyPr/>
        <a:lstStyle/>
        <a:p>
          <a:r>
            <a:rPr lang="el-GR" sz="1700" dirty="0" err="1" smtClean="0"/>
            <a:t>Οπτικοχωρική</a:t>
          </a:r>
          <a:r>
            <a:rPr lang="el-GR" sz="1700" dirty="0" smtClean="0"/>
            <a:t> διάσταση, </a:t>
          </a:r>
        </a:p>
      </dgm:t>
    </dgm:pt>
    <dgm:pt modelId="{D6FDBF60-D755-D04B-A22A-476CC384969A}" type="sibTrans" cxnId="{E3BBC8A1-B722-BC4D-B77C-66735396977B}">
      <dgm:prSet/>
      <dgm:spPr/>
      <dgm:t>
        <a:bodyPr/>
        <a:lstStyle/>
        <a:p>
          <a:endParaRPr lang="en-US"/>
        </a:p>
      </dgm:t>
    </dgm:pt>
    <dgm:pt modelId="{64F76274-DA8A-4142-9C62-B9F522711037}" type="parTrans" cxnId="{E3BBC8A1-B722-BC4D-B77C-66735396977B}">
      <dgm:prSet/>
      <dgm:spPr/>
      <dgm:t>
        <a:bodyPr/>
        <a:lstStyle/>
        <a:p>
          <a:endParaRPr lang="en-US"/>
        </a:p>
      </dgm:t>
    </dgm:pt>
    <dgm:pt modelId="{DBB9ECF3-D63A-0A4C-9F75-60A0B00D9710}">
      <dgm:prSet phldrT="[Text]"/>
      <dgm:spPr/>
      <dgm:t>
        <a:bodyPr/>
        <a:lstStyle/>
        <a:p>
          <a:endParaRPr lang="en-US" sz="600" dirty="0"/>
        </a:p>
      </dgm:t>
    </dgm:pt>
    <dgm:pt modelId="{FED16DD1-1A64-3543-A5D3-79C74985A5D3}" type="sibTrans" cxnId="{510D0FA7-E95D-B24E-A194-AE5F14635B97}">
      <dgm:prSet/>
      <dgm:spPr/>
      <dgm:t>
        <a:bodyPr/>
        <a:lstStyle/>
        <a:p>
          <a:endParaRPr lang="en-US"/>
        </a:p>
      </dgm:t>
    </dgm:pt>
    <dgm:pt modelId="{5F94A7CB-A2F7-9B40-B92E-34412C9E7EAB}" type="parTrans" cxnId="{510D0FA7-E95D-B24E-A194-AE5F14635B97}">
      <dgm:prSet/>
      <dgm:spPr/>
      <dgm:t>
        <a:bodyPr/>
        <a:lstStyle/>
        <a:p>
          <a:endParaRPr lang="en-US"/>
        </a:p>
      </dgm:t>
    </dgm:pt>
    <dgm:pt modelId="{C094FFD4-4F8B-1740-A917-0B8070142A9E}">
      <dgm:prSet phldrT="[Text]" custT="1"/>
      <dgm:spPr/>
      <dgm:t>
        <a:bodyPr/>
        <a:lstStyle/>
        <a:p>
          <a:pPr marL="0" indent="0"/>
          <a:endParaRPr lang="en-US" sz="1600" dirty="0"/>
        </a:p>
      </dgm:t>
    </dgm:pt>
    <dgm:pt modelId="{14AE0790-0DB1-C544-94A7-4043E5CAB5A6}" type="parTrans" cxnId="{446AE231-0544-3A46-B6C3-0B1081EBC46C}">
      <dgm:prSet/>
      <dgm:spPr/>
      <dgm:t>
        <a:bodyPr/>
        <a:lstStyle/>
        <a:p>
          <a:endParaRPr lang="en-US"/>
        </a:p>
      </dgm:t>
    </dgm:pt>
    <dgm:pt modelId="{D2348FC7-7794-D349-9E0C-4007D738125B}" type="sibTrans" cxnId="{446AE231-0544-3A46-B6C3-0B1081EBC46C}">
      <dgm:prSet/>
      <dgm:spPr/>
      <dgm:t>
        <a:bodyPr/>
        <a:lstStyle/>
        <a:p>
          <a:endParaRPr lang="en-US"/>
        </a:p>
      </dgm:t>
    </dgm:pt>
    <dgm:pt modelId="{D981B720-8E4F-E242-B4EC-E948B982007B}">
      <dgm:prSet phldrT="[Text]" custT="1"/>
      <dgm:spPr/>
      <dgm:t>
        <a:bodyPr/>
        <a:lstStyle/>
        <a:p>
          <a:pPr marL="0" indent="0"/>
          <a:r>
            <a:rPr lang="el-GR" sz="1600" dirty="0" smtClean="0"/>
            <a:t>Επικέντρωση στις σημαντικές πληροφορίες, </a:t>
          </a:r>
          <a:endParaRPr lang="en-US" sz="1600" dirty="0"/>
        </a:p>
      </dgm:t>
    </dgm:pt>
    <dgm:pt modelId="{A0B5663B-7188-7243-A3FF-E03BEB8B386D}" type="parTrans" cxnId="{D0DAB6E6-D0BB-3A42-80A7-7B655DE30A8E}">
      <dgm:prSet/>
      <dgm:spPr/>
      <dgm:t>
        <a:bodyPr/>
        <a:lstStyle/>
        <a:p>
          <a:endParaRPr lang="en-US"/>
        </a:p>
      </dgm:t>
    </dgm:pt>
    <dgm:pt modelId="{CC160274-BBCB-DD49-96B9-020686154FB3}" type="sibTrans" cxnId="{D0DAB6E6-D0BB-3A42-80A7-7B655DE30A8E}">
      <dgm:prSet/>
      <dgm:spPr/>
      <dgm:t>
        <a:bodyPr/>
        <a:lstStyle/>
        <a:p>
          <a:endParaRPr lang="en-US"/>
        </a:p>
      </dgm:t>
    </dgm:pt>
    <dgm:pt modelId="{24E54CCC-079B-EF40-B0AB-473CAA4ECDBA}">
      <dgm:prSet phldrT="[Text]" custT="1"/>
      <dgm:spPr/>
      <dgm:t>
        <a:bodyPr/>
        <a:lstStyle/>
        <a:p>
          <a:pPr marL="0" indent="0"/>
          <a:r>
            <a:rPr lang="el-GR" sz="1600" dirty="0" smtClean="0"/>
            <a:t>Χρονική σειρά γεγονότων, </a:t>
          </a:r>
          <a:endParaRPr lang="en-US" sz="1600" dirty="0"/>
        </a:p>
      </dgm:t>
    </dgm:pt>
    <dgm:pt modelId="{92801858-4231-534D-817C-7EFB4BA955AA}" type="parTrans" cxnId="{6D2061AF-C0F4-F642-99EE-7035C6CBBD33}">
      <dgm:prSet/>
      <dgm:spPr/>
      <dgm:t>
        <a:bodyPr/>
        <a:lstStyle/>
        <a:p>
          <a:endParaRPr lang="en-US"/>
        </a:p>
      </dgm:t>
    </dgm:pt>
    <dgm:pt modelId="{4BB89DDC-E89D-9947-88FD-7AC536768D82}" type="sibTrans" cxnId="{6D2061AF-C0F4-F642-99EE-7035C6CBBD33}">
      <dgm:prSet/>
      <dgm:spPr/>
      <dgm:t>
        <a:bodyPr/>
        <a:lstStyle/>
        <a:p>
          <a:endParaRPr lang="en-US"/>
        </a:p>
      </dgm:t>
    </dgm:pt>
    <dgm:pt modelId="{EF0A889D-7EE7-3349-9C0E-F3B365D79C5A}">
      <dgm:prSet phldrT="[Text]" custT="1"/>
      <dgm:spPr/>
      <dgm:t>
        <a:bodyPr/>
        <a:lstStyle/>
        <a:p>
          <a:pPr marL="0" indent="0"/>
          <a:r>
            <a:rPr lang="el-GR" sz="1600" dirty="0" smtClean="0"/>
            <a:t>Ανάκληση/ενεργοποίηση γνώσης</a:t>
          </a:r>
          <a:endParaRPr lang="en-US" sz="1600" dirty="0"/>
        </a:p>
      </dgm:t>
    </dgm:pt>
    <dgm:pt modelId="{BBC9A75F-035E-3548-92E4-7F093A38ED16}" type="parTrans" cxnId="{0DFEF412-A532-E247-ABE8-BA1A91F5CE00}">
      <dgm:prSet/>
      <dgm:spPr/>
      <dgm:t>
        <a:bodyPr/>
        <a:lstStyle/>
        <a:p>
          <a:endParaRPr lang="en-US"/>
        </a:p>
      </dgm:t>
    </dgm:pt>
    <dgm:pt modelId="{93660619-EC17-2746-A02B-F6E20D69FB8F}" type="sibTrans" cxnId="{0DFEF412-A532-E247-ABE8-BA1A91F5CE00}">
      <dgm:prSet/>
      <dgm:spPr/>
      <dgm:t>
        <a:bodyPr/>
        <a:lstStyle/>
        <a:p>
          <a:endParaRPr lang="en-US"/>
        </a:p>
      </dgm:t>
    </dgm:pt>
    <dgm:pt modelId="{A39DB15D-DCAC-644B-BD6C-8961ACE3B348}" type="pres">
      <dgm:prSet presAssocID="{05E17FBD-C98B-9941-A9C3-C26A333E532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D5EE4372-304A-5544-95C2-98538F08F9A5}" type="pres">
      <dgm:prSet presAssocID="{DCB750A1-343C-6E44-BC54-FD26D0ED03D3}" presName="linNode" presStyleCnt="0"/>
      <dgm:spPr/>
    </dgm:pt>
    <dgm:pt modelId="{A3D9EDA2-22F0-6A46-B4ED-54DF4391DF3C}" type="pres">
      <dgm:prSet presAssocID="{DCB750A1-343C-6E44-BC54-FD26D0ED03D3}" presName="parentText" presStyleLbl="node1" presStyleIdx="0" presStyleCnt="3" custScaleX="64288" custScaleY="366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F955FC-E37B-2A4F-BA4B-A24B1D229A86}" type="pres">
      <dgm:prSet presAssocID="{DCB750A1-343C-6E44-BC54-FD26D0ED03D3}" presName="descendantText" presStyleLbl="alignAccFollowNode1" presStyleIdx="0" presStyleCnt="3" custScaleX="115340" custScaleY="58535" custLinFactNeighborY="-34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43A54F-293E-9D4E-9912-785B9EC01E2B}" type="pres">
      <dgm:prSet presAssocID="{41C5E68C-CCF3-7E40-9C9C-CF8390F46117}" presName="sp" presStyleCnt="0"/>
      <dgm:spPr/>
    </dgm:pt>
    <dgm:pt modelId="{2D742101-A3C7-6148-A11F-2BB1D4F02882}" type="pres">
      <dgm:prSet presAssocID="{36F5A3CA-E304-0F41-BE56-4539E20F7C50}" presName="linNode" presStyleCnt="0"/>
      <dgm:spPr/>
    </dgm:pt>
    <dgm:pt modelId="{21BE5622-9B44-364F-93A0-D1E3E34E30B7}" type="pres">
      <dgm:prSet presAssocID="{36F5A3CA-E304-0F41-BE56-4539E20F7C50}" presName="parentText" presStyleLbl="node1" presStyleIdx="1" presStyleCnt="3" custScaleX="64636" custScaleY="40705" custLinFactNeighborX="-17" custLinFactNeighborY="174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0A816E-F7E9-7444-8EEF-0D59362F70FD}" type="pres">
      <dgm:prSet presAssocID="{36F5A3CA-E304-0F41-BE56-4539E20F7C50}" presName="descendantText" presStyleLbl="alignAccFollowNode1" presStyleIdx="1" presStyleCnt="3" custScaleX="114882" custScaleY="62663" custLinFactNeighborX="-296" custLinFactNeighborY="16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E907E7-3C69-E542-8BDF-AF0B2B45AE38}" type="pres">
      <dgm:prSet presAssocID="{0A28F20B-24BF-6C47-B9DE-EFC95CC4EB95}" presName="sp" presStyleCnt="0"/>
      <dgm:spPr/>
    </dgm:pt>
    <dgm:pt modelId="{C5C4C001-E66C-8541-B4F3-26AB4C9C7638}" type="pres">
      <dgm:prSet presAssocID="{8B707363-121A-CF4B-8142-DF495634975E}" presName="linNode" presStyleCnt="0"/>
      <dgm:spPr/>
    </dgm:pt>
    <dgm:pt modelId="{C3AED010-3FE8-2B45-B3B5-5740613738DF}" type="pres">
      <dgm:prSet presAssocID="{8B707363-121A-CF4B-8142-DF495634975E}" presName="parentText" presStyleLbl="node1" presStyleIdx="2" presStyleCnt="3" custScaleX="66361" custScaleY="32802" custLinFactNeighborX="-870" custLinFactNeighborY="245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71F0C8-FF73-BE42-9F16-45D48EE34C4C}" type="pres">
      <dgm:prSet presAssocID="{8B707363-121A-CF4B-8142-DF495634975E}" presName="descendantText" presStyleLbl="alignAccFollowNode1" presStyleIdx="2" presStyleCnt="3" custScaleX="115859" custScaleY="58997" custLinFactNeighborX="-864" custLinFactNeighborY="41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DAB6E6-D0BB-3A42-80A7-7B655DE30A8E}" srcId="{36F5A3CA-E304-0F41-BE56-4539E20F7C50}" destId="{D981B720-8E4F-E242-B4EC-E948B982007B}" srcOrd="2" destOrd="0" parTransId="{A0B5663B-7188-7243-A3FF-E03BEB8B386D}" sibTransId="{CC160274-BBCB-DD49-96B9-020686154FB3}"/>
    <dgm:cxn modelId="{1A676534-0DF1-B84A-A356-FBBADFC33A94}" type="presOf" srcId="{62C552BD-C3A6-EB4C-9BA1-8BB8295D60D4}" destId="{20F955FC-E37B-2A4F-BA4B-A24B1D229A86}" srcOrd="0" destOrd="3" presId="urn:microsoft.com/office/officeart/2005/8/layout/vList5"/>
    <dgm:cxn modelId="{F96DC401-51BA-C944-BB8A-95513E38D8B3}" type="presOf" srcId="{F9055979-1774-354F-B58C-20B942E608A6}" destId="{0A0A816E-F7E9-7444-8EEF-0D59362F70FD}" srcOrd="0" destOrd="5" presId="urn:microsoft.com/office/officeart/2005/8/layout/vList5"/>
    <dgm:cxn modelId="{17182E26-CBA3-044F-A60A-79ADA10FB67A}" srcId="{05E17FBD-C98B-9941-A9C3-C26A333E5328}" destId="{8B707363-121A-CF4B-8142-DF495634975E}" srcOrd="2" destOrd="0" parTransId="{072971F9-FB73-0D49-B356-DF21DA469931}" sibTransId="{3FFDDC34-0A7B-1E4E-8045-5D99E92BB5F4}"/>
    <dgm:cxn modelId="{24B28420-8FC4-6D48-BE41-5345C9B5B7F9}" type="presOf" srcId="{E777E1FE-48A3-6346-985E-C37B5BF98442}" destId="{0A0A816E-F7E9-7444-8EEF-0D59362F70FD}" srcOrd="0" destOrd="1" presId="urn:microsoft.com/office/officeart/2005/8/layout/vList5"/>
    <dgm:cxn modelId="{4D5A8F11-91D3-2A47-8305-4FBDEAB85F0E}" type="presOf" srcId="{AB24C5D4-9CE5-CB46-B14D-7E53F4179AEB}" destId="{20F955FC-E37B-2A4F-BA4B-A24B1D229A86}" srcOrd="0" destOrd="1" presId="urn:microsoft.com/office/officeart/2005/8/layout/vList5"/>
    <dgm:cxn modelId="{6E4DC210-DA2C-6A49-9D17-7BFFCCD4514E}" type="presOf" srcId="{8B707363-121A-CF4B-8142-DF495634975E}" destId="{C3AED010-3FE8-2B45-B3B5-5740613738DF}" srcOrd="0" destOrd="0" presId="urn:microsoft.com/office/officeart/2005/8/layout/vList5"/>
    <dgm:cxn modelId="{D226C170-B54C-6B4A-816C-816959685797}" type="presOf" srcId="{DCB750A1-343C-6E44-BC54-FD26D0ED03D3}" destId="{A3D9EDA2-22F0-6A46-B4ED-54DF4391DF3C}" srcOrd="0" destOrd="0" presId="urn:microsoft.com/office/officeart/2005/8/layout/vList5"/>
    <dgm:cxn modelId="{0DFEF412-A532-E247-ABE8-BA1A91F5CE00}" srcId="{36F5A3CA-E304-0F41-BE56-4539E20F7C50}" destId="{EF0A889D-7EE7-3349-9C0E-F3B365D79C5A}" srcOrd="4" destOrd="0" parTransId="{BBC9A75F-035E-3548-92E4-7F093A38ED16}" sibTransId="{93660619-EC17-2746-A02B-F6E20D69FB8F}"/>
    <dgm:cxn modelId="{446AE231-0544-3A46-B6C3-0B1081EBC46C}" srcId="{36F5A3CA-E304-0F41-BE56-4539E20F7C50}" destId="{C094FFD4-4F8B-1740-A917-0B8070142A9E}" srcOrd="0" destOrd="0" parTransId="{14AE0790-0DB1-C544-94A7-4043E5CAB5A6}" sibTransId="{D2348FC7-7794-D349-9E0C-4007D738125B}"/>
    <dgm:cxn modelId="{66F36181-019E-354B-AC34-910D5A60A791}" srcId="{36F5A3CA-E304-0F41-BE56-4539E20F7C50}" destId="{E777E1FE-48A3-6346-985E-C37B5BF98442}" srcOrd="1" destOrd="0" parTransId="{4D5F18CA-83EB-5B4A-A65F-FA6052355A53}" sibTransId="{1FECF0B6-46DE-F845-A033-0F8EAD42779B}"/>
    <dgm:cxn modelId="{288D0A37-8B36-624A-9DD7-D0E63CBA6D92}" type="presOf" srcId="{AB380E2A-0BBC-B140-98C7-F9FC464721F7}" destId="{20F955FC-E37B-2A4F-BA4B-A24B1D229A86}" srcOrd="0" destOrd="2" presId="urn:microsoft.com/office/officeart/2005/8/layout/vList5"/>
    <dgm:cxn modelId="{6927DA18-AAFC-A24F-AF62-FCFAB47424E3}" type="presOf" srcId="{24E54CCC-079B-EF40-B0AB-473CAA4ECDBA}" destId="{0A0A816E-F7E9-7444-8EEF-0D59362F70FD}" srcOrd="0" destOrd="3" presId="urn:microsoft.com/office/officeart/2005/8/layout/vList5"/>
    <dgm:cxn modelId="{7DE06B5E-2371-5A4A-8295-938D14FA1596}" type="presOf" srcId="{D981B720-8E4F-E242-B4EC-E948B982007B}" destId="{0A0A816E-F7E9-7444-8EEF-0D59362F70FD}" srcOrd="0" destOrd="2" presId="urn:microsoft.com/office/officeart/2005/8/layout/vList5"/>
    <dgm:cxn modelId="{E3BBC8A1-B722-BC4D-B77C-66735396977B}" srcId="{DCB750A1-343C-6E44-BC54-FD26D0ED03D3}" destId="{AB24C5D4-9CE5-CB46-B14D-7E53F4179AEB}" srcOrd="1" destOrd="0" parTransId="{64F76274-DA8A-4142-9C62-B9F522711037}" sibTransId="{D6FDBF60-D755-D04B-A22A-476CC384969A}"/>
    <dgm:cxn modelId="{3A3F075B-6BEF-1D48-A74E-777C61DCF8B6}" srcId="{DCB750A1-343C-6E44-BC54-FD26D0ED03D3}" destId="{AB380E2A-0BBC-B140-98C7-F9FC464721F7}" srcOrd="2" destOrd="0" parTransId="{51878106-FD81-7647-B0C6-DADB6CBA2E25}" sibTransId="{1FE71DF6-08A6-4241-970A-EAE49560DCDC}"/>
    <dgm:cxn modelId="{6D2061AF-C0F4-F642-99EE-7035C6CBBD33}" srcId="{36F5A3CA-E304-0F41-BE56-4539E20F7C50}" destId="{24E54CCC-079B-EF40-B0AB-473CAA4ECDBA}" srcOrd="3" destOrd="0" parTransId="{92801858-4231-534D-817C-7EFB4BA955AA}" sibTransId="{4BB89DDC-E89D-9947-88FD-7AC536768D82}"/>
    <dgm:cxn modelId="{6F907199-7691-D84C-864F-743C2F2FD695}" type="presOf" srcId="{91ABF235-1A57-3F40-B8BE-E78F95ED65BF}" destId="{7571F0C8-FF73-BE42-9F16-45D48EE34C4C}" srcOrd="0" destOrd="0" presId="urn:microsoft.com/office/officeart/2005/8/layout/vList5"/>
    <dgm:cxn modelId="{2CB1C55B-6B81-0E4B-9D9B-575CD8DF493D}" type="presOf" srcId="{C094FFD4-4F8B-1740-A917-0B8070142A9E}" destId="{0A0A816E-F7E9-7444-8EEF-0D59362F70FD}" srcOrd="0" destOrd="0" presId="urn:microsoft.com/office/officeart/2005/8/layout/vList5"/>
    <dgm:cxn modelId="{9F41F002-078B-8443-8946-4DF83F4C7F2E}" srcId="{05E17FBD-C98B-9941-A9C3-C26A333E5328}" destId="{36F5A3CA-E304-0F41-BE56-4539E20F7C50}" srcOrd="1" destOrd="0" parTransId="{C9BA9729-8D4B-B34E-85AD-522F82F73646}" sibTransId="{0A28F20B-24BF-6C47-B9DE-EFC95CC4EB95}"/>
    <dgm:cxn modelId="{8B3E154F-201E-A140-BBA2-06A664477279}" type="presOf" srcId="{05E17FBD-C98B-9941-A9C3-C26A333E5328}" destId="{A39DB15D-DCAC-644B-BD6C-8961ACE3B348}" srcOrd="0" destOrd="0" presId="urn:microsoft.com/office/officeart/2005/8/layout/vList5"/>
    <dgm:cxn modelId="{3ADE75C0-24C7-C543-A46F-C32DA3349D96}" srcId="{8B707363-121A-CF4B-8142-DF495634975E}" destId="{91ABF235-1A57-3F40-B8BE-E78F95ED65BF}" srcOrd="0" destOrd="0" parTransId="{974FDA58-C081-0B48-B8F0-6281118F95BE}" sibTransId="{54537EAB-6E12-164D-9146-B49D4FD908BC}"/>
    <dgm:cxn modelId="{D2BB160C-43CD-454F-B254-099E2A442758}" srcId="{DCB750A1-343C-6E44-BC54-FD26D0ED03D3}" destId="{62C552BD-C3A6-EB4C-9BA1-8BB8295D60D4}" srcOrd="3" destOrd="0" parTransId="{475364A0-CDF1-F844-BEBD-8089804CCD08}" sibTransId="{67D3D117-105E-FB43-B8D3-1A04BD6D2EF1}"/>
    <dgm:cxn modelId="{613B807B-B53D-BD45-ABF6-C9963BBD3764}" type="presOf" srcId="{DBB9ECF3-D63A-0A4C-9F75-60A0B00D9710}" destId="{20F955FC-E37B-2A4F-BA4B-A24B1D229A86}" srcOrd="0" destOrd="0" presId="urn:microsoft.com/office/officeart/2005/8/layout/vList5"/>
    <dgm:cxn modelId="{510D0FA7-E95D-B24E-A194-AE5F14635B97}" srcId="{DCB750A1-343C-6E44-BC54-FD26D0ED03D3}" destId="{DBB9ECF3-D63A-0A4C-9F75-60A0B00D9710}" srcOrd="0" destOrd="0" parTransId="{5F94A7CB-A2F7-9B40-B92E-34412C9E7EAB}" sibTransId="{FED16DD1-1A64-3543-A5D3-79C74985A5D3}"/>
    <dgm:cxn modelId="{208EF985-39BD-7D43-92F5-02457EF12D9B}" type="presOf" srcId="{36F5A3CA-E304-0F41-BE56-4539E20F7C50}" destId="{21BE5622-9B44-364F-93A0-D1E3E34E30B7}" srcOrd="0" destOrd="0" presId="urn:microsoft.com/office/officeart/2005/8/layout/vList5"/>
    <dgm:cxn modelId="{2D8300FA-D9EC-A14D-A960-B70223DEF384}" srcId="{36F5A3CA-E304-0F41-BE56-4539E20F7C50}" destId="{F9055979-1774-354F-B58C-20B942E608A6}" srcOrd="5" destOrd="0" parTransId="{8515E479-F51E-8A4C-82D2-5A47E978940C}" sibTransId="{BD591564-4F12-1B49-B786-65073FBC4D04}"/>
    <dgm:cxn modelId="{02135BCB-7DCD-1F4A-B6EE-DA7DC5047654}" type="presOf" srcId="{EF0A889D-7EE7-3349-9C0E-F3B365D79C5A}" destId="{0A0A816E-F7E9-7444-8EEF-0D59362F70FD}" srcOrd="0" destOrd="4" presId="urn:microsoft.com/office/officeart/2005/8/layout/vList5"/>
    <dgm:cxn modelId="{0F4FEFA8-B46E-F141-A7C4-9C3387059C44}" srcId="{05E17FBD-C98B-9941-A9C3-C26A333E5328}" destId="{DCB750A1-343C-6E44-BC54-FD26D0ED03D3}" srcOrd="0" destOrd="0" parTransId="{A82DC038-6337-2743-8F76-2EF79F157D36}" sibTransId="{41C5E68C-CCF3-7E40-9C9C-CF8390F46117}"/>
    <dgm:cxn modelId="{E39CB40E-41CD-3F4C-8E05-31A7AE56E6E6}" type="presParOf" srcId="{A39DB15D-DCAC-644B-BD6C-8961ACE3B348}" destId="{D5EE4372-304A-5544-95C2-98538F08F9A5}" srcOrd="0" destOrd="0" presId="urn:microsoft.com/office/officeart/2005/8/layout/vList5"/>
    <dgm:cxn modelId="{D53472A4-4F3E-134A-A5A6-E09F8D5C4C8E}" type="presParOf" srcId="{D5EE4372-304A-5544-95C2-98538F08F9A5}" destId="{A3D9EDA2-22F0-6A46-B4ED-54DF4391DF3C}" srcOrd="0" destOrd="0" presId="urn:microsoft.com/office/officeart/2005/8/layout/vList5"/>
    <dgm:cxn modelId="{259D7BC9-25D8-7749-A010-50D6E7746D74}" type="presParOf" srcId="{D5EE4372-304A-5544-95C2-98538F08F9A5}" destId="{20F955FC-E37B-2A4F-BA4B-A24B1D229A86}" srcOrd="1" destOrd="0" presId="urn:microsoft.com/office/officeart/2005/8/layout/vList5"/>
    <dgm:cxn modelId="{F8118454-2722-9643-AD92-7B37B2E70BC7}" type="presParOf" srcId="{A39DB15D-DCAC-644B-BD6C-8961ACE3B348}" destId="{B443A54F-293E-9D4E-9912-785B9EC01E2B}" srcOrd="1" destOrd="0" presId="urn:microsoft.com/office/officeart/2005/8/layout/vList5"/>
    <dgm:cxn modelId="{75407C5B-237A-144B-B4AB-37A3A0871065}" type="presParOf" srcId="{A39DB15D-DCAC-644B-BD6C-8961ACE3B348}" destId="{2D742101-A3C7-6148-A11F-2BB1D4F02882}" srcOrd="2" destOrd="0" presId="urn:microsoft.com/office/officeart/2005/8/layout/vList5"/>
    <dgm:cxn modelId="{BB9964CA-0806-384D-A020-3747BE7BBFE3}" type="presParOf" srcId="{2D742101-A3C7-6148-A11F-2BB1D4F02882}" destId="{21BE5622-9B44-364F-93A0-D1E3E34E30B7}" srcOrd="0" destOrd="0" presId="urn:microsoft.com/office/officeart/2005/8/layout/vList5"/>
    <dgm:cxn modelId="{B8B3E53F-97C8-CF4A-9B10-BED7B71D90BF}" type="presParOf" srcId="{2D742101-A3C7-6148-A11F-2BB1D4F02882}" destId="{0A0A816E-F7E9-7444-8EEF-0D59362F70FD}" srcOrd="1" destOrd="0" presId="urn:microsoft.com/office/officeart/2005/8/layout/vList5"/>
    <dgm:cxn modelId="{6032CB7D-86B2-CD49-9AA8-CDCB1E099A9C}" type="presParOf" srcId="{A39DB15D-DCAC-644B-BD6C-8961ACE3B348}" destId="{BDE907E7-3C69-E542-8BDF-AF0B2B45AE38}" srcOrd="3" destOrd="0" presId="urn:microsoft.com/office/officeart/2005/8/layout/vList5"/>
    <dgm:cxn modelId="{5F00AF49-4D65-7543-A95D-D7D3750C9030}" type="presParOf" srcId="{A39DB15D-DCAC-644B-BD6C-8961ACE3B348}" destId="{C5C4C001-E66C-8541-B4F3-26AB4C9C7638}" srcOrd="4" destOrd="0" presId="urn:microsoft.com/office/officeart/2005/8/layout/vList5"/>
    <dgm:cxn modelId="{E00C1A27-57F2-6E40-B8BD-A25FEA55416F}" type="presParOf" srcId="{C5C4C001-E66C-8541-B4F3-26AB4C9C7638}" destId="{C3AED010-3FE8-2B45-B3B5-5740613738DF}" srcOrd="0" destOrd="0" presId="urn:microsoft.com/office/officeart/2005/8/layout/vList5"/>
    <dgm:cxn modelId="{DD7AE585-F48A-CC4D-8560-351D140597DF}" type="presParOf" srcId="{C5C4C001-E66C-8541-B4F3-26AB4C9C7638}" destId="{7571F0C8-FF73-BE42-9F16-45D48EE34C4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F9C56B-425D-414E-A414-0B4B6F111262}">
      <dsp:nvSpPr>
        <dsp:cNvPr id="0" name=""/>
        <dsp:cNvSpPr/>
      </dsp:nvSpPr>
      <dsp:spPr>
        <a:xfrm>
          <a:off x="3200233" y="1872075"/>
          <a:ext cx="1759677" cy="8374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0695"/>
              </a:lnTo>
              <a:lnTo>
                <a:pt x="1759677" y="570695"/>
              </a:lnTo>
              <a:lnTo>
                <a:pt x="1759677" y="83744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C59B90-41C9-B94D-B8A6-8AC5D211B7BB}">
      <dsp:nvSpPr>
        <dsp:cNvPr id="0" name=""/>
        <dsp:cNvSpPr/>
      </dsp:nvSpPr>
      <dsp:spPr>
        <a:xfrm>
          <a:off x="1440556" y="1872075"/>
          <a:ext cx="1759677" cy="837446"/>
        </a:xfrm>
        <a:custGeom>
          <a:avLst/>
          <a:gdLst/>
          <a:ahLst/>
          <a:cxnLst/>
          <a:rect l="0" t="0" r="0" b="0"/>
          <a:pathLst>
            <a:path>
              <a:moveTo>
                <a:pt x="1759677" y="0"/>
              </a:moveTo>
              <a:lnTo>
                <a:pt x="1759677" y="570695"/>
              </a:lnTo>
              <a:lnTo>
                <a:pt x="0" y="570695"/>
              </a:lnTo>
              <a:lnTo>
                <a:pt x="0" y="83744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A195CD-0D80-7046-B02F-79F2AEF32B0E}">
      <dsp:nvSpPr>
        <dsp:cNvPr id="0" name=""/>
        <dsp:cNvSpPr/>
      </dsp:nvSpPr>
      <dsp:spPr>
        <a:xfrm>
          <a:off x="1760497" y="421737"/>
          <a:ext cx="2879471" cy="14503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E754C5-128E-8441-A0EB-0D1B009D3005}">
      <dsp:nvSpPr>
        <dsp:cNvPr id="0" name=""/>
        <dsp:cNvSpPr/>
      </dsp:nvSpPr>
      <dsp:spPr>
        <a:xfrm>
          <a:off x="2080438" y="725681"/>
          <a:ext cx="2879471" cy="1450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/>
            <a:t>Ετερογένεια</a:t>
          </a:r>
          <a:endParaRPr lang="en-US" sz="2300" kern="1200" dirty="0"/>
        </a:p>
      </dsp:txBody>
      <dsp:txXfrm>
        <a:off x="2122917" y="768160"/>
        <a:ext cx="2794513" cy="1365380"/>
      </dsp:txXfrm>
    </dsp:sp>
    <dsp:sp modelId="{115AE849-278F-CC4C-A134-713003927889}">
      <dsp:nvSpPr>
        <dsp:cNvPr id="0" name=""/>
        <dsp:cNvSpPr/>
      </dsp:nvSpPr>
      <dsp:spPr>
        <a:xfrm>
          <a:off x="820" y="2709522"/>
          <a:ext cx="2879471" cy="12610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846794-45E6-8B45-8659-86C87EFBC194}">
      <dsp:nvSpPr>
        <dsp:cNvPr id="0" name=""/>
        <dsp:cNvSpPr/>
      </dsp:nvSpPr>
      <dsp:spPr>
        <a:xfrm>
          <a:off x="320761" y="3013466"/>
          <a:ext cx="2879471" cy="12610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err="1" smtClean="0"/>
            <a:t>Ακουολογικοί</a:t>
          </a:r>
          <a:r>
            <a:rPr lang="el-GR" sz="2300" kern="1200" dirty="0" smtClean="0"/>
            <a:t> παράγοντες</a:t>
          </a:r>
          <a:endParaRPr lang="en-US" sz="2300" kern="1200" dirty="0"/>
        </a:p>
      </dsp:txBody>
      <dsp:txXfrm>
        <a:off x="357697" y="3050402"/>
        <a:ext cx="2805599" cy="1187219"/>
      </dsp:txXfrm>
    </dsp:sp>
    <dsp:sp modelId="{F7CC2CE0-24D5-394D-A198-5948D1E9B80E}">
      <dsp:nvSpPr>
        <dsp:cNvPr id="0" name=""/>
        <dsp:cNvSpPr/>
      </dsp:nvSpPr>
      <dsp:spPr>
        <a:xfrm>
          <a:off x="3520174" y="2709522"/>
          <a:ext cx="2879471" cy="11906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6B1DED6-3472-2448-B7E6-4152B2C0718C}">
      <dsp:nvSpPr>
        <dsp:cNvPr id="0" name=""/>
        <dsp:cNvSpPr/>
      </dsp:nvSpPr>
      <dsp:spPr>
        <a:xfrm>
          <a:off x="3840115" y="3013466"/>
          <a:ext cx="2879471" cy="11906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/>
            <a:t>Γλωσσικές και κοινωνικές εμπειρίες</a:t>
          </a:r>
          <a:endParaRPr lang="en-US" sz="2300" kern="1200" dirty="0"/>
        </a:p>
      </dsp:txBody>
      <dsp:txXfrm>
        <a:off x="3874989" y="3048340"/>
        <a:ext cx="2809723" cy="11209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EF4FFB-E0F7-FA46-9BB4-F60EF2A660F2}">
      <dsp:nvSpPr>
        <dsp:cNvPr id="0" name=""/>
        <dsp:cNvSpPr/>
      </dsp:nvSpPr>
      <dsp:spPr>
        <a:xfrm>
          <a:off x="2468355" y="1868182"/>
          <a:ext cx="2234451" cy="206405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>
              <a:latin typeface="Arial"/>
              <a:cs typeface="Arial"/>
            </a:rPr>
            <a:t>Παράγοντες</a:t>
          </a:r>
          <a:endParaRPr lang="en-US" sz="2200" kern="1200" dirty="0">
            <a:latin typeface="Arial"/>
            <a:cs typeface="Arial"/>
          </a:endParaRPr>
        </a:p>
      </dsp:txBody>
      <dsp:txXfrm>
        <a:off x="2795583" y="2170456"/>
        <a:ext cx="1579995" cy="1459507"/>
      </dsp:txXfrm>
    </dsp:sp>
    <dsp:sp modelId="{24D1C73A-0369-1444-AD6F-17C02DA2BFB1}">
      <dsp:nvSpPr>
        <dsp:cNvPr id="0" name=""/>
        <dsp:cNvSpPr/>
      </dsp:nvSpPr>
      <dsp:spPr>
        <a:xfrm rot="10863615">
          <a:off x="945751" y="2627035"/>
          <a:ext cx="1519546" cy="476760"/>
        </a:xfrm>
        <a:prstGeom prst="leftArrow">
          <a:avLst>
            <a:gd name="adj1" fmla="val 60000"/>
            <a:gd name="adj2" fmla="val 50000"/>
          </a:avLst>
        </a:prstGeom>
        <a:solidFill>
          <a:srgbClr val="FF6600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2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D123DDB-795E-7E44-8FBA-4EC8536A6A39}">
      <dsp:nvSpPr>
        <dsp:cNvPr id="0" name=""/>
        <dsp:cNvSpPr/>
      </dsp:nvSpPr>
      <dsp:spPr>
        <a:xfrm>
          <a:off x="227428" y="2470404"/>
          <a:ext cx="1589201" cy="764723"/>
        </a:xfrm>
        <a:prstGeom prst="roundRect">
          <a:avLst>
            <a:gd name="adj" fmla="val 10000"/>
          </a:avLst>
        </a:prstGeom>
        <a:solidFill>
          <a:srgbClr val="FF6600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2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>
              <a:latin typeface="Arial"/>
              <a:cs typeface="Arial"/>
            </a:rPr>
            <a:t>Μαθητές</a:t>
          </a:r>
          <a:endParaRPr lang="en-US" sz="2200" kern="1200" dirty="0">
            <a:latin typeface="Arial"/>
            <a:cs typeface="Arial"/>
          </a:endParaRPr>
        </a:p>
      </dsp:txBody>
      <dsp:txXfrm>
        <a:off x="249826" y="2492802"/>
        <a:ext cx="1544405" cy="719927"/>
      </dsp:txXfrm>
    </dsp:sp>
    <dsp:sp modelId="{B1BDF95C-77AB-2342-A508-A4EB2BDD3C20}">
      <dsp:nvSpPr>
        <dsp:cNvPr id="0" name=""/>
        <dsp:cNvSpPr/>
      </dsp:nvSpPr>
      <dsp:spPr>
        <a:xfrm rot="13598794">
          <a:off x="1563607" y="1352165"/>
          <a:ext cx="1571001" cy="476760"/>
        </a:xfrm>
        <a:prstGeom prst="lef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2">
              <a:hueOff val="4752211"/>
              <a:satOff val="-9171"/>
              <a:lumOff val="-1177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643359-5194-8142-BA14-C8FFDD9F8747}">
      <dsp:nvSpPr>
        <dsp:cNvPr id="0" name=""/>
        <dsp:cNvSpPr/>
      </dsp:nvSpPr>
      <dsp:spPr>
        <a:xfrm>
          <a:off x="1104714" y="765971"/>
          <a:ext cx="1589201" cy="696312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2">
              <a:hueOff val="4752211"/>
              <a:satOff val="-9171"/>
              <a:lumOff val="-1177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>
              <a:latin typeface="Arial"/>
              <a:cs typeface="Arial"/>
            </a:rPr>
            <a:t>Γονείς</a:t>
          </a:r>
          <a:endParaRPr lang="en-US" sz="2200" kern="1200" dirty="0">
            <a:latin typeface="Arial"/>
            <a:cs typeface="Arial"/>
          </a:endParaRPr>
        </a:p>
      </dsp:txBody>
      <dsp:txXfrm>
        <a:off x="1125108" y="786365"/>
        <a:ext cx="1548413" cy="655524"/>
      </dsp:txXfrm>
    </dsp:sp>
    <dsp:sp modelId="{682EA3B4-D5ED-8D47-9A56-B23070056329}">
      <dsp:nvSpPr>
        <dsp:cNvPr id="0" name=""/>
        <dsp:cNvSpPr/>
      </dsp:nvSpPr>
      <dsp:spPr>
        <a:xfrm rot="16271827">
          <a:off x="2756003" y="852240"/>
          <a:ext cx="1734786" cy="47676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9504422"/>
                <a:satOff val="-18343"/>
                <a:lumOff val="-2355"/>
                <a:alphaOff val="0"/>
                <a:tint val="92000"/>
                <a:satMod val="170000"/>
              </a:schemeClr>
            </a:gs>
            <a:gs pos="15000">
              <a:schemeClr val="accent2">
                <a:hueOff val="9504422"/>
                <a:satOff val="-18343"/>
                <a:lumOff val="-2355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9504422"/>
                <a:satOff val="-18343"/>
                <a:lumOff val="-2355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9504422"/>
                <a:satOff val="-18343"/>
                <a:lumOff val="-2355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9504422"/>
                <a:satOff val="-18343"/>
                <a:lumOff val="-2355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2">
              <a:hueOff val="9504422"/>
              <a:satOff val="-18343"/>
              <a:lumOff val="-2355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6BB21A-8F91-874D-A7C1-48AB4C2CF47D}">
      <dsp:nvSpPr>
        <dsp:cNvPr id="0" name=""/>
        <dsp:cNvSpPr/>
      </dsp:nvSpPr>
      <dsp:spPr>
        <a:xfrm>
          <a:off x="2646959" y="47443"/>
          <a:ext cx="1981989" cy="6930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9504422"/>
                <a:satOff val="-18343"/>
                <a:lumOff val="-2355"/>
                <a:alphaOff val="0"/>
                <a:tint val="92000"/>
                <a:satMod val="170000"/>
              </a:schemeClr>
            </a:gs>
            <a:gs pos="15000">
              <a:schemeClr val="accent2">
                <a:hueOff val="9504422"/>
                <a:satOff val="-18343"/>
                <a:lumOff val="-2355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9504422"/>
                <a:satOff val="-18343"/>
                <a:lumOff val="-2355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9504422"/>
                <a:satOff val="-18343"/>
                <a:lumOff val="-2355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9504422"/>
                <a:satOff val="-18343"/>
                <a:lumOff val="-2355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2">
              <a:hueOff val="9504422"/>
              <a:satOff val="-18343"/>
              <a:lumOff val="-2355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>
              <a:latin typeface="Arial"/>
              <a:cs typeface="Arial"/>
            </a:rPr>
            <a:t>Εκπαιδευτικοί</a:t>
          </a:r>
          <a:endParaRPr lang="en-US" sz="2200" kern="1200" dirty="0">
            <a:latin typeface="Arial"/>
            <a:cs typeface="Arial"/>
          </a:endParaRPr>
        </a:p>
      </dsp:txBody>
      <dsp:txXfrm>
        <a:off x="2667257" y="67741"/>
        <a:ext cx="1941393" cy="652435"/>
      </dsp:txXfrm>
    </dsp:sp>
    <dsp:sp modelId="{2310EA1F-BAD0-184B-AD8B-5E6C58A37FC9}">
      <dsp:nvSpPr>
        <dsp:cNvPr id="0" name=""/>
        <dsp:cNvSpPr/>
      </dsp:nvSpPr>
      <dsp:spPr>
        <a:xfrm rot="18904737">
          <a:off x="4021372" y="1361930"/>
          <a:ext cx="1735391" cy="47676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14256632"/>
                <a:satOff val="-27514"/>
                <a:lumOff val="-3532"/>
                <a:alphaOff val="0"/>
                <a:tint val="92000"/>
                <a:satMod val="170000"/>
              </a:schemeClr>
            </a:gs>
            <a:gs pos="15000">
              <a:schemeClr val="accent2">
                <a:hueOff val="14256632"/>
                <a:satOff val="-27514"/>
                <a:lumOff val="-3532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14256632"/>
                <a:satOff val="-27514"/>
                <a:lumOff val="-3532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14256632"/>
                <a:satOff val="-27514"/>
                <a:lumOff val="-3532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14256632"/>
                <a:satOff val="-27514"/>
                <a:lumOff val="-3532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2">
              <a:hueOff val="14256632"/>
              <a:satOff val="-27514"/>
              <a:lumOff val="-3532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59E1D4C-1DFD-7C48-9A38-70C3A8F32D57}">
      <dsp:nvSpPr>
        <dsp:cNvPr id="0" name=""/>
        <dsp:cNvSpPr/>
      </dsp:nvSpPr>
      <dsp:spPr>
        <a:xfrm>
          <a:off x="4253027" y="793610"/>
          <a:ext cx="2247131" cy="6410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4256632"/>
                <a:satOff val="-27514"/>
                <a:lumOff val="-3532"/>
                <a:alphaOff val="0"/>
                <a:tint val="92000"/>
                <a:satMod val="170000"/>
              </a:schemeClr>
            </a:gs>
            <a:gs pos="15000">
              <a:schemeClr val="accent2">
                <a:hueOff val="14256632"/>
                <a:satOff val="-27514"/>
                <a:lumOff val="-3532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14256632"/>
                <a:satOff val="-27514"/>
                <a:lumOff val="-3532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14256632"/>
                <a:satOff val="-27514"/>
                <a:lumOff val="-3532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14256632"/>
                <a:satOff val="-27514"/>
                <a:lumOff val="-3532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2">
              <a:hueOff val="14256632"/>
              <a:satOff val="-27514"/>
              <a:lumOff val="-3532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>
              <a:latin typeface="Arial"/>
              <a:cs typeface="Arial"/>
            </a:rPr>
            <a:t>Εκπαιδευτικά προγράμματα</a:t>
          </a:r>
          <a:endParaRPr lang="en-US" sz="2200" kern="1200" dirty="0">
            <a:latin typeface="Arial"/>
            <a:cs typeface="Arial"/>
          </a:endParaRPr>
        </a:p>
      </dsp:txBody>
      <dsp:txXfrm>
        <a:off x="4271802" y="812385"/>
        <a:ext cx="2209581" cy="603483"/>
      </dsp:txXfrm>
    </dsp:sp>
    <dsp:sp modelId="{E4C15BF4-8DFD-4242-B59F-BBE2E8043C9F}">
      <dsp:nvSpPr>
        <dsp:cNvPr id="0" name=""/>
        <dsp:cNvSpPr/>
      </dsp:nvSpPr>
      <dsp:spPr>
        <a:xfrm rot="21526831">
          <a:off x="4678875" y="2618656"/>
          <a:ext cx="1869690" cy="47676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19008843"/>
                <a:satOff val="-36686"/>
                <a:lumOff val="-4710"/>
                <a:alphaOff val="0"/>
                <a:tint val="92000"/>
                <a:satMod val="170000"/>
              </a:schemeClr>
            </a:gs>
            <a:gs pos="15000">
              <a:schemeClr val="accent2">
                <a:hueOff val="19008843"/>
                <a:satOff val="-36686"/>
                <a:lumOff val="-471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19008843"/>
                <a:satOff val="-36686"/>
                <a:lumOff val="-471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19008843"/>
                <a:satOff val="-36686"/>
                <a:lumOff val="-471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19008843"/>
                <a:satOff val="-36686"/>
                <a:lumOff val="-471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2">
              <a:hueOff val="19008843"/>
              <a:satOff val="-36686"/>
              <a:lumOff val="-471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5D81C1-BE9E-5949-AF2B-DFD8711B6691}">
      <dsp:nvSpPr>
        <dsp:cNvPr id="0" name=""/>
        <dsp:cNvSpPr/>
      </dsp:nvSpPr>
      <dsp:spPr>
        <a:xfrm>
          <a:off x="5239626" y="2384699"/>
          <a:ext cx="2380592" cy="9099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9008843"/>
                <a:satOff val="-36686"/>
                <a:lumOff val="-4710"/>
                <a:alphaOff val="0"/>
                <a:tint val="92000"/>
                <a:satMod val="170000"/>
              </a:schemeClr>
            </a:gs>
            <a:gs pos="15000">
              <a:schemeClr val="accent2">
                <a:hueOff val="19008843"/>
                <a:satOff val="-36686"/>
                <a:lumOff val="-471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19008843"/>
                <a:satOff val="-36686"/>
                <a:lumOff val="-471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19008843"/>
                <a:satOff val="-36686"/>
                <a:lumOff val="-471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19008843"/>
                <a:satOff val="-36686"/>
                <a:lumOff val="-471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2">
              <a:hueOff val="19008843"/>
              <a:satOff val="-36686"/>
              <a:lumOff val="-471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>
              <a:latin typeface="Arial"/>
              <a:cs typeface="Arial"/>
            </a:rPr>
            <a:t>Αλληλεπίδραση χαρακτηριστικών</a:t>
          </a:r>
          <a:endParaRPr lang="en-US" sz="2200" kern="1200" dirty="0">
            <a:latin typeface="Arial"/>
            <a:cs typeface="Arial"/>
          </a:endParaRPr>
        </a:p>
      </dsp:txBody>
      <dsp:txXfrm>
        <a:off x="5266277" y="2411350"/>
        <a:ext cx="2327290" cy="8566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F955FC-E37B-2A4F-BA4B-A24B1D229A86}">
      <dsp:nvSpPr>
        <dsp:cNvPr id="0" name=""/>
        <dsp:cNvSpPr/>
      </dsp:nvSpPr>
      <dsp:spPr>
        <a:xfrm rot="5400000">
          <a:off x="3211047" y="-1536649"/>
          <a:ext cx="1302563" cy="453051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6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ημικυκλική διάταξη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διάταξη σε σχήμα Π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 διάταξη σε ομάδες</a:t>
          </a:r>
        </a:p>
      </dsp:txBody>
      <dsp:txXfrm rot="-5400000">
        <a:off x="1597071" y="140913"/>
        <a:ext cx="4466930" cy="1175391"/>
      </dsp:txXfrm>
    </dsp:sp>
    <dsp:sp modelId="{A3D9EDA2-22F0-6A46-B4ED-54DF4391DF3C}">
      <dsp:nvSpPr>
        <dsp:cNvPr id="0" name=""/>
        <dsp:cNvSpPr/>
      </dsp:nvSpPr>
      <dsp:spPr>
        <a:xfrm>
          <a:off x="676" y="2948"/>
          <a:ext cx="1596394" cy="14513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Διάταξη θρανίων</a:t>
          </a:r>
          <a:endParaRPr lang="en-US" sz="2200" kern="1200" dirty="0"/>
        </a:p>
      </dsp:txBody>
      <dsp:txXfrm>
        <a:off x="71524" y="73796"/>
        <a:ext cx="1454698" cy="1309626"/>
      </dsp:txXfrm>
    </dsp:sp>
    <dsp:sp modelId="{0A0A816E-F7E9-7444-8EEF-0D59362F70FD}">
      <dsp:nvSpPr>
        <dsp:cNvPr id="0" name=""/>
        <dsp:cNvSpPr/>
      </dsp:nvSpPr>
      <dsp:spPr>
        <a:xfrm rot="5400000">
          <a:off x="3143219" y="82719"/>
          <a:ext cx="1394422" cy="451252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kern="1200" dirty="0" smtClean="0"/>
            <a:t>Φωτισμός για την άνετη οπτική επαφή με διδάσκοντες και διερμηνεία</a:t>
          </a:r>
          <a:endParaRPr lang="en-US" sz="1600" kern="1200" dirty="0"/>
        </a:p>
        <a:p>
          <a:pPr marL="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i="1" kern="1200" dirty="0" smtClean="0"/>
            <a:t>Εάν υπάρχει </a:t>
          </a:r>
          <a:r>
            <a:rPr lang="el-GR" sz="1600" kern="1200" dirty="0" smtClean="0"/>
            <a:t>συσκότιση (</a:t>
          </a:r>
          <a:r>
            <a:rPr lang="el-GR" sz="1600" kern="1200" dirty="0" err="1" smtClean="0"/>
            <a:t>π.χ</a:t>
          </a:r>
          <a:r>
            <a:rPr lang="el-GR" sz="1600" kern="1200" dirty="0" smtClean="0"/>
            <a:t>. προβολή βίντεο ή διαφανειών) απαιτείται οπτική επαφή με τον εκπαιδευτικό ή τον διερμηνέα. </a:t>
          </a:r>
          <a:endParaRPr lang="en-US" sz="1600" kern="1200" dirty="0"/>
        </a:p>
      </dsp:txBody>
      <dsp:txXfrm rot="-5400000">
        <a:off x="1584167" y="1709841"/>
        <a:ext cx="4444456" cy="1258282"/>
      </dsp:txXfrm>
    </dsp:sp>
    <dsp:sp modelId="{21BE5622-9B44-364F-93A0-D1E3E34E30B7}">
      <dsp:nvSpPr>
        <dsp:cNvPr id="0" name=""/>
        <dsp:cNvSpPr/>
      </dsp:nvSpPr>
      <dsp:spPr>
        <a:xfrm>
          <a:off x="8" y="1641749"/>
          <a:ext cx="1590031" cy="14162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Φωτισμός</a:t>
          </a:r>
          <a:endParaRPr lang="en-US" sz="2200" kern="1200" dirty="0"/>
        </a:p>
      </dsp:txBody>
      <dsp:txXfrm>
        <a:off x="69145" y="1710886"/>
        <a:ext cx="1451757" cy="1278000"/>
      </dsp:txXfrm>
    </dsp:sp>
    <dsp:sp modelId="{7571F0C8-FF73-BE42-9F16-45D48EE34C4C}">
      <dsp:nvSpPr>
        <dsp:cNvPr id="0" name=""/>
        <dsp:cNvSpPr/>
      </dsp:nvSpPr>
      <dsp:spPr>
        <a:xfrm rot="5400000">
          <a:off x="3159524" y="1504287"/>
          <a:ext cx="1312843" cy="46075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kern="1200" dirty="0" smtClean="0"/>
            <a:t>Μακριά από θορύβους,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kern="1200" dirty="0" smtClean="0"/>
            <a:t>Υλικά που απορροφούν τους θορύβους του περιβάλλοντος (χοντρές κουρτίνες, πλαστικό δάπεδο, κάλυψη σκληρών επιφανειών με μαλακό υλικό, μονωτικό υλικό στους τοίχους) </a:t>
          </a:r>
          <a:endParaRPr lang="en-US" sz="1600" kern="1200" dirty="0"/>
        </a:p>
      </dsp:txBody>
      <dsp:txXfrm rot="-5400000">
        <a:off x="1512160" y="3215739"/>
        <a:ext cx="4543484" cy="1184667"/>
      </dsp:txXfrm>
    </dsp:sp>
    <dsp:sp modelId="{C3AED010-3FE8-2B45-B3B5-5740613738DF}">
      <dsp:nvSpPr>
        <dsp:cNvPr id="0" name=""/>
        <dsp:cNvSpPr/>
      </dsp:nvSpPr>
      <dsp:spPr>
        <a:xfrm>
          <a:off x="0" y="3210638"/>
          <a:ext cx="1528522" cy="125385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kern="1200" dirty="0" smtClean="0"/>
            <a:t>Ακουστική</a:t>
          </a:r>
          <a:endParaRPr lang="en-US" sz="2100" kern="1200" dirty="0"/>
        </a:p>
      </dsp:txBody>
      <dsp:txXfrm>
        <a:off x="61208" y="3271846"/>
        <a:ext cx="1406106" cy="11314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F955FC-E37B-2A4F-BA4B-A24B1D229A86}">
      <dsp:nvSpPr>
        <dsp:cNvPr id="0" name=""/>
        <dsp:cNvSpPr/>
      </dsp:nvSpPr>
      <dsp:spPr>
        <a:xfrm rot="5400000">
          <a:off x="3401624" y="-1789177"/>
          <a:ext cx="1355645" cy="49340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6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700" kern="1200" dirty="0" err="1" smtClean="0"/>
            <a:t>Οπτικοχωρική</a:t>
          </a:r>
          <a:r>
            <a:rPr lang="el-GR" sz="1700" kern="1200" dirty="0" smtClean="0"/>
            <a:t> διάσταση,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700" kern="1200" dirty="0" smtClean="0"/>
            <a:t>Χρήση λέξεων–κλειδιών, σύντομων φράσεων,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700" kern="1200" dirty="0" smtClean="0"/>
            <a:t> Παρουσίαση σημαντικών πληροφοριών και των μεταξύ τους σχέσεων</a:t>
          </a:r>
        </a:p>
      </dsp:txBody>
      <dsp:txXfrm rot="-5400000">
        <a:off x="1612447" y="66177"/>
        <a:ext cx="4867823" cy="1223291"/>
      </dsp:txXfrm>
    </dsp:sp>
    <dsp:sp modelId="{A3D9EDA2-22F0-6A46-B4ED-54DF4391DF3C}">
      <dsp:nvSpPr>
        <dsp:cNvPr id="0" name=""/>
        <dsp:cNvSpPr/>
      </dsp:nvSpPr>
      <dsp:spPr>
        <a:xfrm>
          <a:off x="65512" y="148740"/>
          <a:ext cx="1546933" cy="10599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Γνωστικοί χάρτες</a:t>
          </a:r>
          <a:endParaRPr lang="en-US" sz="2200" kern="1200" dirty="0"/>
        </a:p>
      </dsp:txBody>
      <dsp:txXfrm>
        <a:off x="117253" y="200481"/>
        <a:ext cx="1443451" cy="956444"/>
      </dsp:txXfrm>
    </dsp:sp>
    <dsp:sp modelId="{0A0A816E-F7E9-7444-8EEF-0D59362F70FD}">
      <dsp:nvSpPr>
        <dsp:cNvPr id="0" name=""/>
        <dsp:cNvSpPr/>
      </dsp:nvSpPr>
      <dsp:spPr>
        <a:xfrm rot="5400000">
          <a:off x="3345278" y="-191282"/>
          <a:ext cx="1451248" cy="49144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  <a:p>
          <a:pPr marL="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kern="1200" dirty="0" smtClean="0"/>
            <a:t>Απεικόνιση εννοιών, χαρακτήρων, και γεγονότων που αποδίδονται γραπτά, </a:t>
          </a:r>
          <a:endParaRPr lang="en-US" sz="1600" kern="1200" dirty="0"/>
        </a:p>
        <a:p>
          <a:pPr marL="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kern="1200" dirty="0" smtClean="0"/>
            <a:t>Επικέντρωση στις σημαντικές πληροφορίες, </a:t>
          </a:r>
          <a:endParaRPr lang="en-US" sz="1600" kern="1200" dirty="0"/>
        </a:p>
        <a:p>
          <a:pPr marL="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kern="1200" dirty="0" smtClean="0"/>
            <a:t>Χρονική σειρά γεγονότων, </a:t>
          </a:r>
          <a:endParaRPr lang="en-US" sz="1600" kern="1200" dirty="0"/>
        </a:p>
        <a:p>
          <a:pPr marL="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kern="1200" dirty="0" smtClean="0"/>
            <a:t>Ανάκληση/ενεργοποίηση γνώσης</a:t>
          </a:r>
          <a:endParaRPr lang="en-US" sz="1600" kern="1200" dirty="0"/>
        </a:p>
        <a:p>
          <a:pPr marL="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</dsp:txBody>
      <dsp:txXfrm rot="-5400000">
        <a:off x="1613698" y="1611142"/>
        <a:ext cx="4843564" cy="1309560"/>
      </dsp:txXfrm>
    </dsp:sp>
    <dsp:sp modelId="{21BE5622-9B44-364F-93A0-D1E3E34E30B7}">
      <dsp:nvSpPr>
        <dsp:cNvPr id="0" name=""/>
        <dsp:cNvSpPr/>
      </dsp:nvSpPr>
      <dsp:spPr>
        <a:xfrm>
          <a:off x="64785" y="1688076"/>
          <a:ext cx="1555307" cy="117838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Εικόνες</a:t>
          </a:r>
          <a:endParaRPr lang="en-US" sz="2200" kern="1200" dirty="0"/>
        </a:p>
      </dsp:txBody>
      <dsp:txXfrm>
        <a:off x="122309" y="1745600"/>
        <a:ext cx="1440259" cy="1063340"/>
      </dsp:txXfrm>
    </dsp:sp>
    <dsp:sp modelId="{7571F0C8-FF73-BE42-9F16-45D48EE34C4C}">
      <dsp:nvSpPr>
        <dsp:cNvPr id="0" name=""/>
        <dsp:cNvSpPr/>
      </dsp:nvSpPr>
      <dsp:spPr>
        <a:xfrm rot="5400000">
          <a:off x="3436467" y="1303222"/>
          <a:ext cx="1366345" cy="495620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kern="1200" dirty="0" smtClean="0"/>
            <a:t>Βίντεο στην ομιλούμενη ή σε μία νοηματική γλώσσα με υπότιτλους, κείμενα ,στατικές ή κινούμενες εικόνες, γραφικά και υπερκείμενα </a:t>
          </a:r>
          <a:endParaRPr lang="en-US" sz="1600" kern="1200" dirty="0"/>
        </a:p>
      </dsp:txBody>
      <dsp:txXfrm rot="-5400000">
        <a:off x="1641539" y="3164850"/>
        <a:ext cx="4889503" cy="1232947"/>
      </dsp:txXfrm>
    </dsp:sp>
    <dsp:sp modelId="{C3AED010-3FE8-2B45-B3B5-5740613738DF}">
      <dsp:nvSpPr>
        <dsp:cNvPr id="0" name=""/>
        <dsp:cNvSpPr/>
      </dsp:nvSpPr>
      <dsp:spPr>
        <a:xfrm>
          <a:off x="28296" y="3376770"/>
          <a:ext cx="1596815" cy="949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Βίντεο </a:t>
          </a:r>
          <a:r>
            <a:rPr lang="el-GR" sz="1800" kern="1200" dirty="0" err="1" smtClean="0"/>
            <a:t>Πολυμεσικές</a:t>
          </a:r>
          <a:r>
            <a:rPr lang="el-GR" sz="1800" kern="1200" dirty="0" smtClean="0"/>
            <a:t> εφαρμογές</a:t>
          </a:r>
          <a:endParaRPr lang="en-US" sz="1800" kern="1200" dirty="0"/>
        </a:p>
      </dsp:txBody>
      <dsp:txXfrm>
        <a:off x="74652" y="3423126"/>
        <a:ext cx="1504103" cy="8568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05343D-59C9-3C46-BB57-91F8DD0DF49D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82DFD5-97B2-4445-BD22-BBE5212C5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885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8015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2DFD5-97B2-4445-BD22-BBE5212C5D5A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897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2DFD5-97B2-4445-BD22-BBE5212C5D5A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897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9144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7878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6487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F99DE-93BA-4680-B1F0-2C21F1E9E2D9}" type="datetimeFigureOut">
              <a:rPr lang="el-GR" smtClean="0"/>
              <a:pPr/>
              <a:t>19/6/2015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A1C3E3-98BE-41D0-9403-E299B348FA6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F99DE-93BA-4680-B1F0-2C21F1E9E2D9}" type="datetimeFigureOut">
              <a:rPr lang="el-GR" smtClean="0"/>
              <a:pPr/>
              <a:t>19/6/2015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A1C3E3-98BE-41D0-9403-E299B348FA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F99DE-93BA-4680-B1F0-2C21F1E9E2D9}" type="datetimeFigureOut">
              <a:rPr lang="el-GR" smtClean="0"/>
              <a:pPr/>
              <a:t>19/6/2015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A1C3E3-98BE-41D0-9403-E299B348FA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56DE5-B87E-D34C-A462-D11ED57452B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7162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F99DE-93BA-4680-B1F0-2C21F1E9E2D9}" type="datetimeFigureOut">
              <a:rPr lang="el-GR" smtClean="0"/>
              <a:pPr/>
              <a:t>19/6/2015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A1C3E3-98BE-41D0-9403-E299B348FA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F99DE-93BA-4680-B1F0-2C21F1E9E2D9}" type="datetimeFigureOut">
              <a:rPr lang="el-GR" smtClean="0"/>
              <a:pPr/>
              <a:t>19/6/2015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A1C3E3-98BE-41D0-9403-E299B348FA6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F99DE-93BA-4680-B1F0-2C21F1E9E2D9}" type="datetimeFigureOut">
              <a:rPr lang="el-GR" smtClean="0"/>
              <a:pPr/>
              <a:t>19/6/2015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A1C3E3-98BE-41D0-9403-E299B348FA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F99DE-93BA-4680-B1F0-2C21F1E9E2D9}" type="datetimeFigureOut">
              <a:rPr lang="el-GR" smtClean="0"/>
              <a:pPr/>
              <a:t>19/6/2015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A1C3E3-98BE-41D0-9403-E299B348FA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F99DE-93BA-4680-B1F0-2C21F1E9E2D9}" type="datetimeFigureOut">
              <a:rPr lang="el-GR" smtClean="0"/>
              <a:pPr/>
              <a:t>19/6/2015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A1C3E3-98BE-41D0-9403-E299B348FA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F99DE-93BA-4680-B1F0-2C21F1E9E2D9}" type="datetimeFigureOut">
              <a:rPr lang="el-GR" smtClean="0"/>
              <a:pPr/>
              <a:t>19/6/2015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A1C3E3-98BE-41D0-9403-E299B348FA6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F99DE-93BA-4680-B1F0-2C21F1E9E2D9}" type="datetimeFigureOut">
              <a:rPr lang="el-GR" smtClean="0"/>
              <a:pPr/>
              <a:t>19/6/2015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A1C3E3-98BE-41D0-9403-E299B348FA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F99DE-93BA-4680-B1F0-2C21F1E9E2D9}" type="datetimeFigureOut">
              <a:rPr lang="el-GR" smtClean="0"/>
              <a:pPr/>
              <a:t>19/6/2015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A1C3E3-98BE-41D0-9403-E299B348FA6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95F99DE-93BA-4680-B1F0-2C21F1E9E2D9}" type="datetimeFigureOut">
              <a:rPr lang="el-GR" smtClean="0"/>
              <a:pPr/>
              <a:t>19/6/2015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8A1C3E3-98BE-41D0-9403-E299B348FA6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books.edu.gr/modules/ebook/show.php/DSGL-A105/321/2155,7813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187624" y="1556792"/>
            <a:ext cx="7848872" cy="1728192"/>
          </a:xfrm>
        </p:spPr>
        <p:txBody>
          <a:bodyPr>
            <a:noAutofit/>
          </a:bodyPr>
          <a:lstStyle/>
          <a:p>
            <a:pPr algn="ctr"/>
            <a:r>
              <a:rPr lang="el-GR" sz="5400" b="1" dirty="0" smtClean="0">
                <a:solidFill>
                  <a:srgbClr val="5075BC"/>
                </a:solidFill>
              </a:rPr>
              <a:t>Εισαγωγή </a:t>
            </a:r>
            <a:br>
              <a:rPr lang="el-GR" sz="5400" b="1" dirty="0" smtClean="0">
                <a:solidFill>
                  <a:srgbClr val="5075BC"/>
                </a:solidFill>
              </a:rPr>
            </a:br>
            <a:r>
              <a:rPr lang="el-GR" sz="5400" b="1" dirty="0" smtClean="0">
                <a:solidFill>
                  <a:srgbClr val="5075BC"/>
                </a:solidFill>
              </a:rPr>
              <a:t>στη βαρηκοΐα - κώφωση</a:t>
            </a:r>
            <a:endParaRPr lang="el-GR" sz="6600" b="1" dirty="0">
              <a:solidFill>
                <a:srgbClr val="0070C0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043608" y="4869160"/>
            <a:ext cx="7992888" cy="1512168"/>
          </a:xfrm>
        </p:spPr>
        <p:txBody>
          <a:bodyPr>
            <a:noAutofit/>
          </a:bodyPr>
          <a:lstStyle/>
          <a:p>
            <a:pPr algn="ctr"/>
            <a:r>
              <a:rPr lang="el-GR" sz="2400" b="1" dirty="0" smtClean="0"/>
              <a:t>Μάγδα </a:t>
            </a:r>
            <a:r>
              <a:rPr lang="el-GR" sz="2400" b="1" dirty="0" err="1" smtClean="0"/>
              <a:t>Νικολαραΐζη</a:t>
            </a:r>
            <a:endParaRPr lang="el-GR" sz="2400" b="1" dirty="0" smtClean="0"/>
          </a:p>
          <a:p>
            <a:pPr algn="ctr"/>
            <a:r>
              <a:rPr lang="el-GR" sz="2400" dirty="0" smtClean="0"/>
              <a:t>Σχολή Ανθρωπιστικών και Κοινωνικών Επιστημών  Παιδαγωγικό Τμήμα Ειδικής Αγωγής</a:t>
            </a:r>
            <a:endParaRPr lang="en-US" sz="2400" dirty="0" smtClean="0"/>
          </a:p>
          <a:p>
            <a:pPr algn="ctr"/>
            <a:endParaRPr lang="el-GR" sz="2800" dirty="0" smtClean="0"/>
          </a:p>
        </p:txBody>
      </p:sp>
      <p:pic>
        <p:nvPicPr>
          <p:cNvPr id="9" name="Logo" descr="Λογότυπο ΠΘ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32656"/>
            <a:ext cx="4443442" cy="966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89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746064" cy="1228998"/>
          </a:xfrm>
        </p:spPr>
        <p:txBody>
          <a:bodyPr>
            <a:normAutofit/>
          </a:bodyPr>
          <a:lstStyle/>
          <a:p>
            <a:r>
              <a:rPr lang="el-GR" sz="4400" b="1" dirty="0" smtClean="0"/>
              <a:t>Ετερογενής πληθυσμός</a:t>
            </a:r>
            <a:endParaRPr lang="el-GR" sz="4400" b="1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123181516"/>
              </p:ext>
            </p:extLst>
          </p:nvPr>
        </p:nvGraphicFramePr>
        <p:xfrm>
          <a:off x="1524000" y="1397000"/>
          <a:ext cx="6720408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458032" cy="1570186"/>
          </a:xfrm>
        </p:spPr>
        <p:txBody>
          <a:bodyPr>
            <a:normAutofit/>
          </a:bodyPr>
          <a:lstStyle/>
          <a:p>
            <a:r>
              <a:rPr lang="el-GR" sz="4000" b="1" dirty="0" smtClean="0"/>
              <a:t>Ετερογενής πληθυσμός</a:t>
            </a:r>
            <a:br>
              <a:rPr lang="el-GR" sz="4000" b="1" dirty="0" smtClean="0"/>
            </a:br>
            <a:r>
              <a:rPr lang="el-GR" sz="3600" b="1" dirty="0" err="1" smtClean="0"/>
              <a:t>Ακουολογικοί</a:t>
            </a:r>
            <a:r>
              <a:rPr lang="el-GR" sz="3600" b="1" dirty="0" smtClean="0"/>
              <a:t> παράγοντες</a:t>
            </a:r>
            <a:endParaRPr lang="el-GR" sz="36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15624" y="2204863"/>
            <a:ext cx="7676856" cy="4104457"/>
          </a:xfrm>
        </p:spPr>
        <p:txBody>
          <a:bodyPr>
            <a:noAutofit/>
          </a:bodyPr>
          <a:lstStyle/>
          <a:p>
            <a:pPr lvl="0">
              <a:lnSpc>
                <a:spcPct val="110000"/>
              </a:lnSpc>
              <a:buBlip>
                <a:blip r:embed="rId2"/>
              </a:buBlip>
            </a:pPr>
            <a:r>
              <a:rPr lang="el-GR" sz="2800" dirty="0" smtClean="0"/>
              <a:t>Ηλικία </a:t>
            </a:r>
            <a:r>
              <a:rPr lang="el-GR" sz="2800" dirty="0"/>
              <a:t>εμφάνισης </a:t>
            </a:r>
            <a:r>
              <a:rPr lang="el-GR" sz="2800" dirty="0" smtClean="0"/>
              <a:t>απώλειας ακοής (</a:t>
            </a:r>
            <a:r>
              <a:rPr lang="el-GR" sz="2800" dirty="0" err="1" smtClean="0"/>
              <a:t>προγλωσσική</a:t>
            </a:r>
            <a:r>
              <a:rPr lang="el-GR" sz="2800" dirty="0" smtClean="0"/>
              <a:t> ή μεταγλωσσική απώλεια ακοής)</a:t>
            </a:r>
          </a:p>
          <a:p>
            <a:pPr lvl="0">
              <a:lnSpc>
                <a:spcPct val="110000"/>
              </a:lnSpc>
              <a:buBlip>
                <a:blip r:embed="rId2"/>
              </a:buBlip>
            </a:pPr>
            <a:r>
              <a:rPr lang="el-GR" sz="2800" dirty="0" smtClean="0"/>
              <a:t>Ηλικία </a:t>
            </a:r>
            <a:r>
              <a:rPr lang="el-GR" sz="2800" dirty="0" smtClean="0"/>
              <a:t>διάγνωσης απώλεια ακοής </a:t>
            </a:r>
          </a:p>
          <a:p>
            <a:pPr lvl="0">
              <a:lnSpc>
                <a:spcPct val="110000"/>
              </a:lnSpc>
              <a:buBlip>
                <a:blip r:embed="rId2"/>
              </a:buBlip>
            </a:pPr>
            <a:r>
              <a:rPr lang="el-GR" sz="2800" dirty="0" smtClean="0"/>
              <a:t>Βαθμός </a:t>
            </a:r>
            <a:r>
              <a:rPr lang="el-GR" sz="2800" dirty="0" smtClean="0"/>
              <a:t>απώλειας  ακοής</a:t>
            </a:r>
          </a:p>
          <a:p>
            <a:pPr lvl="0">
              <a:lnSpc>
                <a:spcPct val="110000"/>
              </a:lnSpc>
              <a:buBlip>
                <a:blip r:embed="rId2"/>
              </a:buBlip>
            </a:pPr>
            <a:r>
              <a:rPr lang="el-GR" sz="2800" dirty="0" smtClean="0"/>
              <a:t>Είδος  </a:t>
            </a:r>
            <a:r>
              <a:rPr lang="el-GR" sz="2800" dirty="0" smtClean="0"/>
              <a:t>ακουστικής υποστήριξης (ακουστικά, κοχλιακά εμφυτεύματα</a:t>
            </a:r>
            <a:r>
              <a:rPr lang="el-GR" sz="2800" dirty="0" smtClean="0"/>
              <a:t>) </a:t>
            </a:r>
            <a:r>
              <a:rPr lang="el-GR" sz="2800" dirty="0" smtClean="0">
                <a:sym typeface="Wingdings" panose="05000000000000000000" pitchFamily="2" charset="2"/>
              </a:rPr>
              <a:t> </a:t>
            </a:r>
            <a:r>
              <a:rPr lang="el-GR" sz="2800" dirty="0" smtClean="0"/>
              <a:t>Βαθμός </a:t>
            </a:r>
            <a:r>
              <a:rPr lang="el-GR" sz="2800" dirty="0" smtClean="0"/>
              <a:t>λειτουργικής ακοής</a:t>
            </a:r>
          </a:p>
          <a:p>
            <a:pPr marL="82296" lvl="0" indent="0">
              <a:lnSpc>
                <a:spcPct val="110000"/>
              </a:lnSpc>
              <a:buNone/>
            </a:pPr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231529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WordArt 4"/>
          <p:cNvSpPr>
            <a:spLocks noChangeArrowheads="1" noChangeShapeType="1" noTextEdit="1"/>
          </p:cNvSpPr>
          <p:nvPr/>
        </p:nvSpPr>
        <p:spPr bwMode="auto">
          <a:xfrm>
            <a:off x="2195438" y="476324"/>
            <a:ext cx="6067425" cy="8143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l-GR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  <a:ea typeface="Arial Black"/>
                <a:cs typeface="Arial Black"/>
              </a:rPr>
              <a:t>Μέθοδοι διάγνωσης της απώλειας της ακοής</a:t>
            </a:r>
            <a:endParaRPr lang="en-US" sz="20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 Black"/>
              <a:ea typeface="Arial Black"/>
              <a:cs typeface="Arial Black"/>
            </a:endParaRPr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 flipH="1">
            <a:off x="2771700" y="1197049"/>
            <a:ext cx="1800225" cy="1152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5506963" y="1125612"/>
            <a:ext cx="1512887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1547217" y="2636986"/>
            <a:ext cx="32400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pPr eaLnBrk="1" hangingPunct="1"/>
            <a:r>
              <a:rPr lang="el-GR" sz="2000" b="1" dirty="0">
                <a:latin typeface="Times New Roman" charset="0"/>
              </a:rPr>
              <a:t>Υποκειμενική ακουομετρία</a:t>
            </a:r>
            <a:endParaRPr lang="el-GR" sz="2000" dirty="0">
              <a:latin typeface="Times New Roman" charset="0"/>
            </a:endParaRPr>
          </a:p>
        </p:txBody>
      </p:sp>
      <p:sp>
        <p:nvSpPr>
          <p:cNvPr id="16389" name="Text Box 8"/>
          <p:cNvSpPr txBox="1">
            <a:spLocks noChangeArrowheads="1"/>
          </p:cNvSpPr>
          <p:nvPr/>
        </p:nvSpPr>
        <p:spPr bwMode="auto">
          <a:xfrm>
            <a:off x="5364088" y="2636912"/>
            <a:ext cx="3527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pPr eaLnBrk="1" hangingPunct="1"/>
            <a:r>
              <a:rPr lang="el-GR" sz="2000" b="1">
                <a:latin typeface="Times New Roman" charset="0"/>
              </a:rPr>
              <a:t>Αντικειμενική ακουομετρία</a:t>
            </a:r>
            <a:endParaRPr lang="el-GR" sz="2000">
              <a:latin typeface="Times New Roman" charset="0"/>
            </a:endParaRPr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>
            <a:off x="2771353" y="3069034"/>
            <a:ext cx="0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391" name="Text Box 10"/>
          <p:cNvSpPr txBox="1">
            <a:spLocks noChangeArrowheads="1"/>
          </p:cNvSpPr>
          <p:nvPr/>
        </p:nvSpPr>
        <p:spPr bwMode="auto">
          <a:xfrm>
            <a:off x="1619225" y="3933130"/>
            <a:ext cx="2925762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4638" indent="-274638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Char char="•"/>
            </a:pPr>
            <a:r>
              <a:rPr lang="el-GR" sz="2000" b="1" dirty="0">
                <a:latin typeface="Times New Roman" charset="0"/>
              </a:rPr>
              <a:t>Τονική ακουομετρία</a:t>
            </a:r>
          </a:p>
          <a:p>
            <a:pPr eaLnBrk="1" hangingPunct="1">
              <a:lnSpc>
                <a:spcPct val="120000"/>
              </a:lnSpc>
              <a:buFontTx/>
              <a:buChar char="•"/>
            </a:pPr>
            <a:r>
              <a:rPr lang="el-GR" sz="2000" dirty="0">
                <a:latin typeface="Times New Roman" charset="0"/>
              </a:rPr>
              <a:t>Ομιλητική ακουομετρία</a:t>
            </a:r>
          </a:p>
          <a:p>
            <a:pPr eaLnBrk="1" hangingPunct="1">
              <a:lnSpc>
                <a:spcPct val="120000"/>
              </a:lnSpc>
              <a:buFontTx/>
              <a:buChar char="•"/>
            </a:pPr>
            <a:r>
              <a:rPr lang="el-GR" sz="2000" dirty="0">
                <a:latin typeface="Times New Roman" charset="0"/>
              </a:rPr>
              <a:t>Ανιχνευτική ακουομετρία</a:t>
            </a:r>
          </a:p>
          <a:p>
            <a:pPr eaLnBrk="1" hangingPunct="1">
              <a:lnSpc>
                <a:spcPct val="120000"/>
              </a:lnSpc>
              <a:buFontTx/>
              <a:buChar char="•"/>
            </a:pPr>
            <a:r>
              <a:rPr lang="el-GR" sz="2000" dirty="0" err="1">
                <a:latin typeface="Times New Roman" charset="0"/>
              </a:rPr>
              <a:t>Παιχνιδοακουομετρία</a:t>
            </a:r>
            <a:r>
              <a:rPr lang="el-GR" sz="2000" dirty="0">
                <a:latin typeface="Times New Roman" charset="0"/>
              </a:rPr>
              <a:t> </a:t>
            </a:r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 flipH="1">
            <a:off x="6947817" y="3069034"/>
            <a:ext cx="25" cy="79241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393" name="Text Box 12"/>
          <p:cNvSpPr txBox="1">
            <a:spLocks noChangeArrowheads="1"/>
          </p:cNvSpPr>
          <p:nvPr/>
        </p:nvSpPr>
        <p:spPr bwMode="auto">
          <a:xfrm>
            <a:off x="5147617" y="3933130"/>
            <a:ext cx="3529012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pPr lvl="1" eaLnBrk="1" hangingPunct="1">
              <a:lnSpc>
                <a:spcPct val="130000"/>
              </a:lnSpc>
              <a:buFontTx/>
              <a:buChar char="•"/>
            </a:pPr>
            <a:r>
              <a:rPr lang="el-GR" sz="2000" dirty="0" err="1">
                <a:latin typeface="Times New Roman" charset="0"/>
              </a:rPr>
              <a:t>Τυμπανομετρία</a:t>
            </a:r>
            <a:endParaRPr lang="el-GR" sz="2000" dirty="0">
              <a:latin typeface="Times New Roman" charset="0"/>
            </a:endParaRPr>
          </a:p>
          <a:p>
            <a:pPr lvl="1" eaLnBrk="1" hangingPunct="1">
              <a:lnSpc>
                <a:spcPct val="130000"/>
              </a:lnSpc>
              <a:buFontTx/>
              <a:buChar char="•"/>
            </a:pPr>
            <a:r>
              <a:rPr lang="el-GR" sz="2000" b="1" dirty="0" err="1">
                <a:latin typeface="Times New Roman" charset="0"/>
              </a:rPr>
              <a:t>Προκλητά</a:t>
            </a:r>
            <a:r>
              <a:rPr lang="el-GR" sz="2000" b="1" dirty="0">
                <a:latin typeface="Times New Roman" charset="0"/>
              </a:rPr>
              <a:t> δυναμικά</a:t>
            </a:r>
          </a:p>
          <a:p>
            <a:pPr lvl="1" eaLnBrk="1" hangingPunct="1">
              <a:lnSpc>
                <a:spcPct val="130000"/>
              </a:lnSpc>
              <a:buFontTx/>
              <a:buChar char="•"/>
            </a:pPr>
            <a:r>
              <a:rPr lang="el-GR" sz="2000" dirty="0" err="1">
                <a:latin typeface="Times New Roman" charset="0"/>
              </a:rPr>
              <a:t>Οτοακουστικές</a:t>
            </a:r>
            <a:r>
              <a:rPr lang="el-GR" sz="2000" dirty="0">
                <a:latin typeface="Times New Roman" charset="0"/>
              </a:rPr>
              <a:t> εκπομπές</a:t>
            </a:r>
          </a:p>
        </p:txBody>
      </p:sp>
    </p:spTree>
    <p:extLst>
      <p:ext uri="{BB962C8B-B14F-4D97-AF65-F5344CB8AC3E}">
        <p14:creationId xmlns:p14="http://schemas.microsoft.com/office/powerpoint/2010/main" val="371373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79712" y="980728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 descr="Audiogram-Familiar-Sound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332656"/>
            <a:ext cx="5616624" cy="569151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889909" y="6084004"/>
            <a:ext cx="41562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hearinggreen.net</a:t>
            </a:r>
            <a:r>
              <a:rPr lang="en-US" dirty="0"/>
              <a:t>/?</a:t>
            </a:r>
            <a:r>
              <a:rPr lang="en-US" dirty="0" err="1"/>
              <a:t>attachment_id</a:t>
            </a:r>
            <a:r>
              <a:rPr lang="en-US" dirty="0"/>
              <a:t>=36</a:t>
            </a:r>
          </a:p>
        </p:txBody>
      </p:sp>
    </p:spTree>
    <p:extLst>
      <p:ext uri="{BB962C8B-B14F-4D97-AF65-F5344CB8AC3E}">
        <p14:creationId xmlns:p14="http://schemas.microsoft.com/office/powerpoint/2010/main" val="234876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963456"/>
              </p:ext>
            </p:extLst>
          </p:nvPr>
        </p:nvGraphicFramePr>
        <p:xfrm>
          <a:off x="2123728" y="692696"/>
          <a:ext cx="6301105" cy="4480560"/>
        </p:xfrm>
        <a:graphic>
          <a:graphicData uri="http://schemas.openxmlformats.org/drawingml/2006/table">
            <a:tbl>
              <a:tblPr/>
              <a:tblGrid>
                <a:gridCol w="3241040"/>
                <a:gridCol w="3060065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000" b="1" kern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Κατηγορίες απώλειας ακοής σε ενήλικες</a:t>
                      </a:r>
                      <a:endParaRPr lang="el-GR" sz="1200" b="1" kern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000" b="1" kern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l-GR" sz="1200" b="1" kern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000" b="1" kern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Κατηγορίες απώλειας ακοής σε παιδιά</a:t>
                      </a:r>
                      <a:endParaRPr lang="el-GR" sz="1200" b="1" kern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2000" b="1" kern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l-GR" sz="1200" b="1" kern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kern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l-GR" sz="1200" kern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indent="18034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1800" kern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15-30 </a:t>
                      </a:r>
                      <a:r>
                        <a:rPr lang="en-US" sz="1800" kern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dB HL</a:t>
                      </a:r>
                      <a:endParaRPr lang="el-GR" sz="1200" kern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indent="18034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31-50 dB HL</a:t>
                      </a:r>
                      <a:endParaRPr lang="el-GR" sz="1200" kern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indent="18034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51-80 dB HL</a:t>
                      </a:r>
                      <a:endParaRPr lang="el-GR" sz="1200" kern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indent="18034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81-100 dB HL</a:t>
                      </a:r>
                      <a:endParaRPr lang="el-GR" sz="1200" kern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indent="18034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 dB HL+= </a:t>
                      </a:r>
                      <a:r>
                        <a:rPr lang="el-GR" sz="1800" kern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ολική κώφωση</a:t>
                      </a:r>
                      <a:endParaRPr lang="el-GR" sz="1200" kern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kern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l-GR" sz="1200" kern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111125" indent="111125">
                        <a:spcAft>
                          <a:spcPts val="0"/>
                        </a:spcAft>
                      </a:pPr>
                      <a:r>
                        <a:rPr lang="el-GR" sz="1800" kern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l-GR" sz="1200" kern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11125" indent="111125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1800" kern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-10 - 26 </a:t>
                      </a:r>
                      <a:r>
                        <a:rPr lang="en-US" sz="1800" kern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dB HL</a:t>
                      </a:r>
                      <a:endParaRPr lang="el-GR" sz="1200" kern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11125" indent="111125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27-40 dB HL</a:t>
                      </a:r>
                      <a:endParaRPr lang="el-GR" sz="1200" kern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11125" indent="111125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41-55 dB HL</a:t>
                      </a:r>
                      <a:endParaRPr lang="el-GR" sz="1200" kern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11125" indent="111125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56-70 dB HL</a:t>
                      </a:r>
                      <a:endParaRPr lang="el-GR" sz="1200" kern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11125" indent="111125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71-90 dB HL</a:t>
                      </a:r>
                      <a:endParaRPr lang="el-GR" sz="1200" kern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11125" indent="111125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91 dB HL+= </a:t>
                      </a:r>
                      <a:r>
                        <a:rPr lang="el-GR" sz="1800" kern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ολική κώφωση</a:t>
                      </a:r>
                      <a:endParaRPr lang="el-GR" sz="1200" kern="9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835696" y="5517232"/>
            <a:ext cx="3290887" cy="1006475"/>
          </a:xfrm>
          <a:prstGeom prst="rect">
            <a:avLst/>
          </a:prstGeom>
          <a:solidFill>
            <a:srgbClr val="FFFFFF"/>
          </a:solidFill>
          <a:ln w="57150" cmpd="thinThick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Γιατί τα </a:t>
            </a:r>
            <a:r>
              <a:rPr kumimoji="0" lang="el-GR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ακουολογικά</a:t>
            </a:r>
            <a:r>
              <a:rPr kumimoji="0" lang="el-GR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κριτήρια για τα παιδιά είναι πιο αυστηρά;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l-GR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l-GR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V="1">
            <a:off x="5126583" y="5301777"/>
            <a:ext cx="914400" cy="73183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698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mages-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04664"/>
            <a:ext cx="7344816" cy="532859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538450" y="6309320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www.hearnet.org.au</a:t>
            </a:r>
            <a:r>
              <a:rPr lang="en-US" dirty="0"/>
              <a:t>/hearing-health/getting-help/</a:t>
            </a:r>
          </a:p>
        </p:txBody>
      </p:sp>
    </p:spTree>
    <p:extLst>
      <p:ext uri="{BB962C8B-B14F-4D97-AF65-F5344CB8AC3E}">
        <p14:creationId xmlns:p14="http://schemas.microsoft.com/office/powerpoint/2010/main" val="261236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187624" y="1164813"/>
            <a:ext cx="7561089" cy="1421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82563" indent="-1825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150000"/>
              </a:lnSpc>
              <a:buFont typeface="Wingdings" charset="0"/>
              <a:buChar char="Ø"/>
              <a:defRPr/>
            </a:pPr>
            <a:r>
              <a:rPr lang="el-GR" sz="2000" b="1" dirty="0" err="1" smtClean="0">
                <a:latin typeface="Times New Roman" charset="0"/>
                <a:cs typeface="+mn-cs"/>
              </a:rPr>
              <a:t>Οπισθοωτιαία</a:t>
            </a:r>
            <a:endParaRPr lang="el-GR" sz="2000" b="1" dirty="0" smtClean="0">
              <a:latin typeface="Times New Roman" charset="0"/>
              <a:cs typeface="+mn-cs"/>
            </a:endParaRPr>
          </a:p>
          <a:p>
            <a:pPr>
              <a:lnSpc>
                <a:spcPct val="150000"/>
              </a:lnSpc>
              <a:buFont typeface="Wingdings" charset="0"/>
              <a:buChar char="Ø"/>
              <a:defRPr/>
            </a:pPr>
            <a:r>
              <a:rPr lang="el-GR" sz="2000" b="1" dirty="0" err="1" smtClean="0">
                <a:latin typeface="Times New Roman" charset="0"/>
                <a:cs typeface="+mn-cs"/>
              </a:rPr>
              <a:t>Ενδοωτιαία</a:t>
            </a:r>
            <a:endParaRPr lang="el-GR" sz="2000" b="1" dirty="0" smtClean="0">
              <a:latin typeface="Times New Roman" charset="0"/>
              <a:cs typeface="+mn-cs"/>
            </a:endParaRPr>
          </a:p>
          <a:p>
            <a:pPr>
              <a:lnSpc>
                <a:spcPct val="150000"/>
              </a:lnSpc>
              <a:buFont typeface="Wingdings" charset="0"/>
              <a:buChar char="Ø"/>
              <a:defRPr/>
            </a:pPr>
            <a:r>
              <a:rPr lang="el-GR" sz="2000" b="1" dirty="0" err="1" smtClean="0">
                <a:latin typeface="Times New Roman" charset="0"/>
                <a:cs typeface="+mn-cs"/>
              </a:rPr>
              <a:t>Ενδοκαναλικά</a:t>
            </a:r>
            <a:endParaRPr lang="en-US" sz="2000" b="1" dirty="0" smtClean="0">
              <a:latin typeface="Times New Roman" charset="0"/>
              <a:cs typeface="+mn-cs"/>
            </a:endParaRP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5795963" y="5013325"/>
            <a:ext cx="2447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cs typeface="+mn-cs"/>
            </a:endParaRPr>
          </a:p>
        </p:txBody>
      </p:sp>
      <p:pic>
        <p:nvPicPr>
          <p:cNvPr id="7" name="Content Placeholder 6" descr="images-3.jpeg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8" r="5008"/>
          <a:stretch>
            <a:fillRect/>
          </a:stretch>
        </p:blipFill>
        <p:spPr>
          <a:xfrm>
            <a:off x="1619672" y="3012596"/>
            <a:ext cx="6984776" cy="2689302"/>
          </a:xfrm>
        </p:spPr>
      </p:pic>
      <p:sp>
        <p:nvSpPr>
          <p:cNvPr id="3" name="TextBox 2"/>
          <p:cNvSpPr txBox="1"/>
          <p:nvPr/>
        </p:nvSpPr>
        <p:spPr>
          <a:xfrm>
            <a:off x="1835696" y="5517232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573001" y="6021288"/>
            <a:ext cx="4451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www.houseofhearing.co.nz</a:t>
            </a:r>
            <a:r>
              <a:rPr lang="en-US" dirty="0"/>
              <a:t>/</a:t>
            </a:r>
            <a:r>
              <a:rPr lang="en-US" dirty="0" err="1"/>
              <a:t>models.html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63615" y="260648"/>
            <a:ext cx="46446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Arial Black"/>
                <a:cs typeface="Times New Roman" panose="02020603050405020304" pitchFamily="18" charset="0"/>
              </a:rPr>
              <a:t>Τύποι </a:t>
            </a:r>
            <a:r>
              <a:rPr lang="el-GR" sz="44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Arial Black"/>
                <a:cs typeface="Times New Roman" panose="02020603050405020304" pitchFamily="18" charset="0"/>
              </a:rPr>
              <a:t>ακουστικών</a:t>
            </a:r>
            <a:endParaRPr lang="el-GR" sz="44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85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15616" y="131521"/>
            <a:ext cx="7920880" cy="812453"/>
          </a:xfrm>
        </p:spPr>
        <p:txBody>
          <a:bodyPr>
            <a:noAutofit/>
          </a:bodyPr>
          <a:lstStyle/>
          <a:p>
            <a:pPr marL="82296" indent="0" algn="ctr">
              <a:buNone/>
            </a:pPr>
            <a:r>
              <a:rPr lang="el-GR" sz="2400" b="1" dirty="0" smtClean="0">
                <a:latin typeface="Times New Roman" charset="0"/>
              </a:rPr>
              <a:t>Συστήματα για τη βελτίωση της πρόσληψης </a:t>
            </a:r>
            <a:endParaRPr lang="el-GR" sz="2400" b="1" dirty="0" smtClean="0">
              <a:latin typeface="Times New Roman" charset="0"/>
            </a:endParaRPr>
          </a:p>
          <a:p>
            <a:pPr marL="82296" indent="0" algn="ctr">
              <a:buNone/>
            </a:pPr>
            <a:r>
              <a:rPr lang="el-GR" sz="2400" b="1" dirty="0" smtClean="0">
                <a:latin typeface="Times New Roman" charset="0"/>
              </a:rPr>
              <a:t>και </a:t>
            </a:r>
            <a:r>
              <a:rPr lang="el-GR" sz="2400" b="1" dirty="0" smtClean="0">
                <a:latin typeface="Times New Roman" charset="0"/>
              </a:rPr>
              <a:t>διάκρισης ήχων</a:t>
            </a:r>
          </a:p>
          <a:p>
            <a:pPr algn="ctr"/>
            <a:endParaRPr lang="el-GR" sz="2400" b="1" dirty="0">
              <a:latin typeface="Times New Roman" charset="0"/>
            </a:endParaRPr>
          </a:p>
          <a:p>
            <a:pPr algn="ctr"/>
            <a:endParaRPr lang="en-US" sz="2400" b="1" dirty="0">
              <a:latin typeface="Times New Roman" charset="0"/>
            </a:endParaRPr>
          </a:p>
          <a:p>
            <a:pPr algn="ctr"/>
            <a:endParaRPr lang="en-US" sz="2400" dirty="0"/>
          </a:p>
        </p:txBody>
      </p:sp>
      <p:pic>
        <p:nvPicPr>
          <p:cNvPr id="5" name="Picture 4" descr="infrared-transmitter-and-receiver-300x15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184" y="1078005"/>
            <a:ext cx="3996520" cy="1917700"/>
          </a:xfrm>
          <a:prstGeom prst="rect">
            <a:avLst/>
          </a:prstGeom>
        </p:spPr>
      </p:pic>
      <p:pic>
        <p:nvPicPr>
          <p:cNvPr id="7" name="Picture 6" descr="teacher-studen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531206"/>
            <a:ext cx="3188444" cy="318844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259632" y="5013176"/>
            <a:ext cx="36724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http://</a:t>
            </a:r>
            <a:r>
              <a:rPr lang="en-US" sz="1400" dirty="0" err="1"/>
              <a:t>www.chha-calgary.ca</a:t>
            </a:r>
            <a:r>
              <a:rPr lang="en-US" sz="1400" dirty="0"/>
              <a:t>/hearing-loss/managing-hearing-loss/assistive-listening-devices/</a:t>
            </a:r>
          </a:p>
        </p:txBody>
      </p:sp>
      <p:pic>
        <p:nvPicPr>
          <p:cNvPr id="10" name="Picture 9" descr="inspiro-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675" y="3028962"/>
            <a:ext cx="4048125" cy="338137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115616" y="6339071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http://</a:t>
            </a:r>
            <a:r>
              <a:rPr lang="en-US" sz="1400" dirty="0" err="1"/>
              <a:t>www.deafblindinformation.org.au</a:t>
            </a:r>
            <a:r>
              <a:rPr lang="en-US" sz="1400" dirty="0"/>
              <a:t>/acquired-</a:t>
            </a:r>
            <a:r>
              <a:rPr lang="en-US" sz="1400" dirty="0" err="1"/>
              <a:t>deafblindness</a:t>
            </a:r>
            <a:r>
              <a:rPr lang="en-US" sz="1400" dirty="0"/>
              <a:t>/equipment-assistive-devices/listening-devices</a:t>
            </a:r>
          </a:p>
        </p:txBody>
      </p:sp>
    </p:spTree>
    <p:extLst>
      <p:ext uri="{BB962C8B-B14F-4D97-AF65-F5344CB8AC3E}">
        <p14:creationId xmlns:p14="http://schemas.microsoft.com/office/powerpoint/2010/main" val="4154234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Εικόνα" descr="cochlear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214290"/>
            <a:ext cx="4786315" cy="4143404"/>
          </a:xfrm>
          <a:prstGeom prst="rect">
            <a:avLst/>
          </a:prstGeom>
        </p:spPr>
      </p:pic>
      <p:sp>
        <p:nvSpPr>
          <p:cNvPr id="16" name="15 - Επεξήγηση με γραμμή 1"/>
          <p:cNvSpPr/>
          <p:nvPr/>
        </p:nvSpPr>
        <p:spPr>
          <a:xfrm>
            <a:off x="7000892" y="500042"/>
            <a:ext cx="2000264" cy="500066"/>
          </a:xfrm>
          <a:prstGeom prst="borderCallout1">
            <a:avLst>
              <a:gd name="adj1" fmla="val 76554"/>
              <a:gd name="adj2" fmla="val -10091"/>
              <a:gd name="adj3" fmla="val 202640"/>
              <a:gd name="adj4" fmla="val -68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/>
              <a:t>Δέκτης/πηνίο</a:t>
            </a:r>
            <a:endParaRPr lang="el-GR" sz="2400" dirty="0"/>
          </a:p>
        </p:txBody>
      </p:sp>
      <p:sp>
        <p:nvSpPr>
          <p:cNvPr id="17" name="16 - Επεξήγηση με γραμμή 1"/>
          <p:cNvSpPr/>
          <p:nvPr/>
        </p:nvSpPr>
        <p:spPr>
          <a:xfrm>
            <a:off x="1571604" y="1643050"/>
            <a:ext cx="1714512" cy="642942"/>
          </a:xfrm>
          <a:prstGeom prst="borderCallout1">
            <a:avLst>
              <a:gd name="adj1" fmla="val 68828"/>
              <a:gd name="adj2" fmla="val 108849"/>
              <a:gd name="adj3" fmla="val 34378"/>
              <a:gd name="adj4" fmla="val 2373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Επεξεργαστής ήχων/ομιλίας</a:t>
            </a:r>
            <a:endParaRPr lang="el-GR" dirty="0"/>
          </a:p>
        </p:txBody>
      </p:sp>
      <p:sp>
        <p:nvSpPr>
          <p:cNvPr id="22" name="21 - Επεξήγηση με γραμμή 1"/>
          <p:cNvSpPr/>
          <p:nvPr/>
        </p:nvSpPr>
        <p:spPr>
          <a:xfrm>
            <a:off x="5929322" y="4357694"/>
            <a:ext cx="2000264" cy="428628"/>
          </a:xfrm>
          <a:prstGeom prst="borderCallout1">
            <a:avLst>
              <a:gd name="adj1" fmla="val 18750"/>
              <a:gd name="adj2" fmla="val -8333"/>
              <a:gd name="adj3" fmla="val -103837"/>
              <a:gd name="adj4" fmla="val -636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Ηλεκτρόδια</a:t>
            </a:r>
            <a:endParaRPr lang="el-GR" dirty="0"/>
          </a:p>
        </p:txBody>
      </p:sp>
      <p:sp>
        <p:nvSpPr>
          <p:cNvPr id="28" name="27 - Επεξήγηση με γραμμή 1"/>
          <p:cNvSpPr/>
          <p:nvPr/>
        </p:nvSpPr>
        <p:spPr>
          <a:xfrm>
            <a:off x="2357422" y="428604"/>
            <a:ext cx="1714512" cy="500066"/>
          </a:xfrm>
          <a:prstGeom prst="borderCallout1">
            <a:avLst>
              <a:gd name="adj1" fmla="val 75410"/>
              <a:gd name="adj2" fmla="val 103779"/>
              <a:gd name="adj3" fmla="val 166584"/>
              <a:gd name="adj4" fmla="val 1768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Πομπός</a:t>
            </a:r>
            <a:endParaRPr lang="el-GR" dirty="0"/>
          </a:p>
        </p:txBody>
      </p:sp>
      <p:sp>
        <p:nvSpPr>
          <p:cNvPr id="10" name="9 - Επεξήγηση με γραμμή 1"/>
          <p:cNvSpPr/>
          <p:nvPr/>
        </p:nvSpPr>
        <p:spPr>
          <a:xfrm>
            <a:off x="1357290" y="1071546"/>
            <a:ext cx="1714512" cy="357190"/>
          </a:xfrm>
          <a:prstGeom prst="borderCallout1">
            <a:avLst>
              <a:gd name="adj1" fmla="val 75410"/>
              <a:gd name="adj2" fmla="val 103779"/>
              <a:gd name="adj3" fmla="val 145981"/>
              <a:gd name="adj4" fmla="val 2226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Μικρόφωνο</a:t>
            </a:r>
            <a:endParaRPr lang="el-GR" dirty="0"/>
          </a:p>
        </p:txBody>
      </p:sp>
      <p:sp>
        <p:nvSpPr>
          <p:cNvPr id="2" name="Rectangle 1"/>
          <p:cNvSpPr/>
          <p:nvPr/>
        </p:nvSpPr>
        <p:spPr>
          <a:xfrm>
            <a:off x="5076056" y="5949280"/>
            <a:ext cx="3851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www.baycare.net</a:t>
            </a:r>
            <a:r>
              <a:rPr lang="en-US" dirty="0"/>
              <a:t>/blog/2014/</a:t>
            </a:r>
            <a:r>
              <a:rPr lang="en-US" dirty="0" err="1"/>
              <a:t>february</a:t>
            </a:r>
            <a:r>
              <a:rPr lang="en-US" dirty="0"/>
              <a:t>/what-is-a-cochlear-implant</a:t>
            </a:r>
          </a:p>
        </p:txBody>
      </p:sp>
      <p:pic>
        <p:nvPicPr>
          <p:cNvPr id="4" name="Picture 3" descr="cochlear-implan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1" y="2924944"/>
            <a:ext cx="3744416" cy="260362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71600" y="587727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www.mrc-cbu.cam.ac.uk</a:t>
            </a:r>
            <a:r>
              <a:rPr lang="en-US" dirty="0"/>
              <a:t>/improving-health-and-wellbeing/cochlear-implant/</a:t>
            </a:r>
          </a:p>
        </p:txBody>
      </p:sp>
    </p:spTree>
    <p:extLst>
      <p:ext uri="{BB962C8B-B14F-4D97-AF65-F5344CB8AC3E}">
        <p14:creationId xmlns:p14="http://schemas.microsoft.com/office/powerpoint/2010/main" val="77026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46089" y="53752"/>
            <a:ext cx="7498080" cy="1143000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Τα μέρη ενός κοχλιακού εμφυτεύματος</a:t>
            </a: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1196752"/>
            <a:ext cx="7640956" cy="4800600"/>
          </a:xfrm>
        </p:spPr>
        <p:txBody>
          <a:bodyPr>
            <a:noAutofit/>
          </a:bodyPr>
          <a:lstStyle/>
          <a:p>
            <a:pPr marL="365125" lvl="0" indent="-365125">
              <a:buNone/>
            </a:pPr>
            <a:r>
              <a:rPr lang="el-GR" sz="2400" b="1" u="sng" dirty="0" smtClean="0"/>
              <a:t>Το εξωτερικό τμήμα</a:t>
            </a:r>
          </a:p>
          <a:p>
            <a:pPr marL="360363" indent="-179388">
              <a:buFont typeface="Courier New" pitchFamily="49" charset="0"/>
              <a:buChar char="o"/>
            </a:pPr>
            <a:r>
              <a:rPr lang="el-GR" sz="2200" dirty="0" smtClean="0"/>
              <a:t>Μικρόφωνο</a:t>
            </a:r>
            <a:r>
              <a:rPr lang="en-US" sz="2200" dirty="0" smtClean="0"/>
              <a:t>:  </a:t>
            </a:r>
            <a:r>
              <a:rPr lang="el-GR" sz="2200" dirty="0" smtClean="0"/>
              <a:t>προσλαμβάνει τους ήχους</a:t>
            </a:r>
          </a:p>
          <a:p>
            <a:pPr marL="360363" indent="-179388">
              <a:buFont typeface="Courier New" pitchFamily="49" charset="0"/>
              <a:buChar char="o"/>
            </a:pPr>
            <a:r>
              <a:rPr lang="el-GR" sz="2200" dirty="0" smtClean="0"/>
              <a:t>Επεξεργαστής</a:t>
            </a:r>
            <a:r>
              <a:rPr lang="en-GB" sz="2200" dirty="0" smtClean="0"/>
              <a:t> </a:t>
            </a:r>
            <a:r>
              <a:rPr lang="el-GR" sz="2200" dirty="0" smtClean="0"/>
              <a:t>ήχων/ομιλίας</a:t>
            </a:r>
            <a:r>
              <a:rPr lang="en-GB" sz="2200" dirty="0" smtClean="0"/>
              <a:t>:</a:t>
            </a:r>
            <a:r>
              <a:rPr lang="el-GR" sz="2200" dirty="0" smtClean="0"/>
              <a:t> φιλτράρει και κωδικοποιεί τους ήχους</a:t>
            </a:r>
          </a:p>
          <a:p>
            <a:pPr marL="360363" indent="-179388">
              <a:buFont typeface="Courier New" pitchFamily="49" charset="0"/>
              <a:buChar char="o"/>
            </a:pPr>
            <a:r>
              <a:rPr lang="el-GR" sz="2200" dirty="0" smtClean="0"/>
              <a:t>Πηνίο</a:t>
            </a:r>
            <a:r>
              <a:rPr lang="en-US" sz="2200" dirty="0" smtClean="0"/>
              <a:t>: </a:t>
            </a:r>
            <a:r>
              <a:rPr lang="el-GR" sz="2200" dirty="0" smtClean="0"/>
              <a:t>τα επεξεργασμένα σήματα μεταδίδονται στο εσωτερικό τμήμα </a:t>
            </a:r>
            <a:r>
              <a:rPr lang="en-GB" sz="2200" dirty="0" smtClean="0"/>
              <a:t>(</a:t>
            </a:r>
            <a:r>
              <a:rPr lang="el-GR" sz="2200" dirty="0" smtClean="0"/>
              <a:t>ηλεκτρόδια) μέσα από ένα πηνίο.</a:t>
            </a:r>
          </a:p>
          <a:p>
            <a:pPr marL="360363" indent="-144000">
              <a:lnSpc>
                <a:spcPct val="50000"/>
              </a:lnSpc>
              <a:buFont typeface="Courier New" pitchFamily="49" charset="0"/>
              <a:buChar char="o"/>
            </a:pPr>
            <a:endParaRPr lang="el-GR" sz="2200" dirty="0"/>
          </a:p>
          <a:p>
            <a:pPr marL="365125" lvl="0" indent="-365125">
              <a:buNone/>
            </a:pPr>
            <a:r>
              <a:rPr lang="el-GR" sz="2400" b="1" u="sng" dirty="0" smtClean="0"/>
              <a:t>Το εσωτερικό τμήμα</a:t>
            </a:r>
          </a:p>
          <a:p>
            <a:pPr marL="360363" lvl="0" indent="-179388">
              <a:buFont typeface="Courier New" pitchFamily="49" charset="0"/>
              <a:buChar char="o"/>
            </a:pPr>
            <a:r>
              <a:rPr lang="el-GR" sz="2200" dirty="0" smtClean="0"/>
              <a:t>Πηνίο (δέκτης)</a:t>
            </a:r>
            <a:r>
              <a:rPr lang="en-US" sz="2200" dirty="0" smtClean="0"/>
              <a:t>:</a:t>
            </a:r>
            <a:r>
              <a:rPr lang="en-GB" sz="2200" dirty="0" smtClean="0"/>
              <a:t> </a:t>
            </a:r>
            <a:r>
              <a:rPr lang="el-GR" sz="2200" dirty="0" smtClean="0"/>
              <a:t>το εσωτερικό πηνίο συνδέεται με το εξωτερικό με τη βοήθεια ενός μαγνήτη που τοποθετείται στη θέση του δέκτη</a:t>
            </a:r>
          </a:p>
          <a:p>
            <a:pPr marL="360363" lvl="0" indent="-179388">
              <a:buFont typeface="Courier New" pitchFamily="49" charset="0"/>
              <a:buChar char="o"/>
            </a:pPr>
            <a:r>
              <a:rPr lang="el-GR" sz="2200" dirty="0" smtClean="0"/>
              <a:t>Ηλεκτρόδια</a:t>
            </a:r>
            <a:r>
              <a:rPr lang="en-US" sz="2200" dirty="0" smtClean="0"/>
              <a:t>:  </a:t>
            </a:r>
            <a:r>
              <a:rPr lang="el-GR" sz="2200" dirty="0" smtClean="0"/>
              <a:t>το σήμα με τα δεδομένα και την απαραίτητη ενέργεια μεταφέρονται με τη μορφή </a:t>
            </a:r>
            <a:r>
              <a:rPr lang="el-GR" sz="2200" dirty="0" err="1" smtClean="0"/>
              <a:t>ηλεκρομαγνητικών</a:t>
            </a:r>
            <a:r>
              <a:rPr lang="el-GR" sz="2200" dirty="0" smtClean="0"/>
              <a:t> κυμάτων στο εμφύτευμα</a:t>
            </a:r>
            <a:r>
              <a:rPr lang="en-US" sz="2200" dirty="0"/>
              <a:t> </a:t>
            </a:r>
            <a:endParaRPr lang="el-GR" sz="2200" dirty="0" smtClean="0"/>
          </a:p>
          <a:p>
            <a:pPr marL="360363" indent="-179388"/>
            <a:endParaRPr lang="el-GR" sz="2400" dirty="0" smtClean="0"/>
          </a:p>
        </p:txBody>
      </p:sp>
    </p:spTree>
    <p:extLst>
      <p:ext uri="{BB962C8B-B14F-4D97-AF65-F5344CB8AC3E}">
        <p14:creationId xmlns:p14="http://schemas.microsoft.com/office/powerpoint/2010/main" val="348741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296266" y="764704"/>
            <a:ext cx="7406640" cy="1472184"/>
          </a:xfrm>
        </p:spPr>
        <p:txBody>
          <a:bodyPr>
            <a:normAutofit/>
          </a:bodyPr>
          <a:lstStyle/>
          <a:p>
            <a:r>
              <a:rPr lang="el-GR" b="1" dirty="0" smtClean="0"/>
              <a:t>Γνωρίζω τα κωφά και βαρήκοα άτομα		</a:t>
            </a:r>
            <a:endParaRPr lang="el-GR" b="1" dirty="0"/>
          </a:p>
        </p:txBody>
      </p:sp>
      <p:sp>
        <p:nvSpPr>
          <p:cNvPr id="3" name="1 - Τίτλος"/>
          <p:cNvSpPr txBox="1">
            <a:spLocks/>
          </p:cNvSpPr>
          <p:nvPr/>
        </p:nvSpPr>
        <p:spPr>
          <a:xfrm>
            <a:off x="899592" y="3645024"/>
            <a:ext cx="7838688" cy="1944216"/>
          </a:xfrm>
          <a:prstGeom prst="rect">
            <a:avLst/>
          </a:prstGeom>
        </p:spPr>
        <p:txBody>
          <a:bodyPr anchor="b">
            <a:normAutofit fontScale="3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>
              <a:lnSpc>
                <a:spcPct val="130000"/>
              </a:lnSpc>
            </a:pPr>
            <a:r>
              <a:rPr lang="el-GR" sz="9600" b="1" dirty="0" err="1" smtClean="0"/>
              <a:t>Μάγδα</a:t>
            </a:r>
            <a:r>
              <a:rPr lang="el-GR" sz="9600" b="1" dirty="0" smtClean="0"/>
              <a:t> </a:t>
            </a:r>
            <a:r>
              <a:rPr lang="el-GR" sz="9600" b="1" dirty="0" err="1" smtClean="0"/>
              <a:t>Νικολαραΐζη</a:t>
            </a:r>
            <a:endParaRPr lang="el-GR" sz="9600" b="1" dirty="0" smtClean="0"/>
          </a:p>
          <a:p>
            <a:pPr algn="r">
              <a:lnSpc>
                <a:spcPct val="130000"/>
              </a:lnSpc>
            </a:pPr>
            <a:r>
              <a:rPr lang="el-GR" sz="9600" b="1" dirty="0" smtClean="0"/>
              <a:t>Αν. Καθηγήτρια Ειδικής Αγωγής-</a:t>
            </a:r>
            <a:r>
              <a:rPr lang="el-GR" sz="9600" b="1" dirty="0"/>
              <a:t>Α</a:t>
            </a:r>
            <a:r>
              <a:rPr lang="el-GR" sz="9600" b="1" dirty="0" smtClean="0"/>
              <a:t>γωγής κωφών</a:t>
            </a:r>
            <a:r>
              <a:rPr lang="el-GR" sz="8000" b="1" dirty="0" smtClean="0"/>
              <a:t/>
            </a:r>
            <a:br>
              <a:rPr lang="el-GR" sz="8000" b="1" dirty="0" smtClean="0"/>
            </a:br>
            <a:r>
              <a:rPr lang="el-GR" b="1" dirty="0" smtClean="0"/>
              <a:t>			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400" b="1" dirty="0" smtClean="0"/>
              <a:t>3</a:t>
            </a:r>
            <a:r>
              <a:rPr lang="el-GR" sz="4400" b="1" baseline="30000" dirty="0" smtClean="0"/>
              <a:t>η</a:t>
            </a:r>
            <a:r>
              <a:rPr lang="el-GR" sz="4400" b="1" dirty="0" smtClean="0"/>
              <a:t> ενότητα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012375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2060848"/>
            <a:ext cx="7929618" cy="2088232"/>
          </a:xfrm>
        </p:spPr>
        <p:txBody>
          <a:bodyPr>
            <a:normAutofit/>
          </a:bodyPr>
          <a:lstStyle/>
          <a:p>
            <a:r>
              <a:rPr lang="el-GR" sz="2400" dirty="0" smtClean="0"/>
              <a:t>Το </a:t>
            </a:r>
            <a:r>
              <a:rPr lang="en-US" sz="2400" dirty="0" smtClean="0"/>
              <a:t>90%</a:t>
            </a:r>
            <a:r>
              <a:rPr lang="el-GR" sz="2400" dirty="0" smtClean="0"/>
              <a:t> των κωφών παιδιών έχει </a:t>
            </a:r>
            <a:r>
              <a:rPr lang="el-GR" sz="2400" dirty="0" err="1" smtClean="0"/>
              <a:t>ακούοντες</a:t>
            </a:r>
            <a:r>
              <a:rPr lang="el-GR" sz="2400" dirty="0" smtClean="0"/>
              <a:t> γονείς</a:t>
            </a:r>
          </a:p>
          <a:p>
            <a:r>
              <a:rPr lang="el-GR" sz="2400" dirty="0" smtClean="0"/>
              <a:t>Εμπειρίες </a:t>
            </a:r>
            <a:r>
              <a:rPr lang="el-GR" sz="2400" dirty="0" smtClean="0"/>
              <a:t>και στάσεις αναφορικά με το κ/β άτομο</a:t>
            </a:r>
            <a:endParaRPr lang="el-GR" sz="2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en-GB" sz="2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82296" indent="0">
              <a:buNone/>
            </a:pPr>
            <a:endParaRPr lang="el-GR" sz="2800" dirty="0"/>
          </a:p>
        </p:txBody>
      </p:sp>
      <p:sp>
        <p:nvSpPr>
          <p:cNvPr id="4" name="3 - TextBox"/>
          <p:cNvSpPr txBox="1"/>
          <p:nvPr/>
        </p:nvSpPr>
        <p:spPr>
          <a:xfrm>
            <a:off x="1043608" y="4509120"/>
            <a:ext cx="26432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</a:rPr>
              <a:t>Επικοινωνία μέσα από μία νοηματική γλώσσα</a:t>
            </a:r>
            <a:endParaRPr lang="el-GR" sz="2000" dirty="0"/>
          </a:p>
        </p:txBody>
      </p:sp>
      <p:sp>
        <p:nvSpPr>
          <p:cNvPr id="5" name="4 - TextBox"/>
          <p:cNvSpPr txBox="1"/>
          <p:nvPr/>
        </p:nvSpPr>
        <p:spPr>
          <a:xfrm>
            <a:off x="6228184" y="4509120"/>
            <a:ext cx="2571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</a:rPr>
              <a:t>Επικοινωνία μέσα από μία ομιλούμενη γλώσσα</a:t>
            </a:r>
            <a:endParaRPr lang="el-GR" sz="2000" dirty="0"/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1043608" y="5517232"/>
            <a:ext cx="7786742" cy="1588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1 - Τίτλος"/>
          <p:cNvSpPr>
            <a:spLocks noGrp="1"/>
          </p:cNvSpPr>
          <p:nvPr>
            <p:ph type="title"/>
          </p:nvPr>
        </p:nvSpPr>
        <p:spPr>
          <a:xfrm>
            <a:off x="1187624" y="121196"/>
            <a:ext cx="7498080" cy="1435596"/>
          </a:xfrm>
        </p:spPr>
        <p:txBody>
          <a:bodyPr>
            <a:noAutofit/>
          </a:bodyPr>
          <a:lstStyle/>
          <a:p>
            <a:r>
              <a:rPr lang="el-GR" sz="4000" b="1" dirty="0" smtClean="0"/>
              <a:t>Ετερογενής </a:t>
            </a:r>
            <a:r>
              <a:rPr lang="el-GR" sz="4000" b="1" dirty="0" smtClean="0"/>
              <a:t>πληθυσμός</a:t>
            </a:r>
            <a:br>
              <a:rPr lang="el-GR" sz="4000" b="1" dirty="0" smtClean="0"/>
            </a:br>
            <a:r>
              <a:rPr lang="el-GR" sz="4000" b="1" dirty="0" smtClean="0"/>
              <a:t>Οικογένεια</a:t>
            </a:r>
            <a:endParaRPr lang="el-GR" sz="4000" b="1" dirty="0"/>
          </a:p>
        </p:txBody>
      </p:sp>
    </p:spTree>
    <p:extLst>
      <p:ext uri="{BB962C8B-B14F-4D97-AF65-F5344CB8AC3E}">
        <p14:creationId xmlns:p14="http://schemas.microsoft.com/office/powerpoint/2010/main" val="3403584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0" y="332656"/>
            <a:ext cx="749808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4400" b="1" dirty="0" smtClean="0"/>
              <a:t>Έγκαιρη </a:t>
            </a:r>
            <a:r>
              <a:rPr lang="el-GR" sz="4400" b="1" dirty="0" smtClean="0"/>
              <a:t>παρέμβαση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8720" y="1628800"/>
            <a:ext cx="7643192" cy="3724672"/>
          </a:xfrm>
        </p:spPr>
        <p:txBody>
          <a:bodyPr rtlCol="0"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SzPct val="90000"/>
              <a:buFont typeface="Wingdings" charset="2"/>
              <a:buChar char="v"/>
              <a:defRPr/>
            </a:pPr>
            <a:r>
              <a:rPr lang="el-GR" sz="4000" dirty="0" smtClean="0"/>
              <a:t> </a:t>
            </a:r>
            <a:r>
              <a:rPr lang="el-GR" dirty="0" smtClean="0">
                <a:latin typeface="Corbel"/>
                <a:cs typeface="Corbel"/>
              </a:rPr>
              <a:t>Πληροφορίες και συναισθηματική υποστήριξη</a:t>
            </a:r>
            <a:endParaRPr lang="en-US" dirty="0">
              <a:latin typeface="Corbel"/>
              <a:cs typeface="Corbel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SzPct val="90000"/>
              <a:buFont typeface="Wingdings" charset="2"/>
              <a:buChar char="v"/>
              <a:defRPr/>
            </a:pPr>
            <a:r>
              <a:rPr lang="el-GR" dirty="0" smtClean="0">
                <a:latin typeface="Corbel"/>
                <a:cs typeface="Corbel"/>
              </a:rPr>
              <a:t>Αλληλεπίδραση </a:t>
            </a:r>
            <a:r>
              <a:rPr lang="el-GR" dirty="0" smtClean="0">
                <a:latin typeface="Corbel"/>
                <a:cs typeface="Corbel"/>
              </a:rPr>
              <a:t>των κωφών παιδιών με όλα τα μέλη της οικογένειας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>
                  <a:lumMod val="75000"/>
                </a:schemeClr>
              </a:buClr>
              <a:buSzPct val="90000"/>
              <a:buFont typeface="Wingdings" charset="2"/>
              <a:buChar char="v"/>
              <a:defRPr/>
            </a:pPr>
            <a:r>
              <a:rPr lang="el-GR" dirty="0" smtClean="0">
                <a:latin typeface="Corbel"/>
                <a:cs typeface="Corbel"/>
              </a:rPr>
              <a:t>Γλωσσική</a:t>
            </a:r>
            <a:r>
              <a:rPr lang="el-GR" dirty="0" smtClean="0">
                <a:latin typeface="Corbel"/>
                <a:cs typeface="Corbel"/>
              </a:rPr>
              <a:t>, κοινωνική και γνωστική εξέλιξη των κωφών παιδιών.</a:t>
            </a:r>
            <a:endParaRPr lang="en-US" dirty="0">
              <a:latin typeface="Corbel"/>
              <a:cs typeface="Corbel"/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913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42976" y="1255066"/>
            <a:ext cx="7790712" cy="1285884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l-GR" dirty="0" smtClean="0">
                <a:solidFill>
                  <a:srgbClr val="000000"/>
                </a:solidFill>
              </a:rPr>
              <a:t>Μονόπλευρη, ελλιπής και παραποιημένη πληροφόρηση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1142976" y="214290"/>
            <a:ext cx="70009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b="1" dirty="0" smtClean="0">
                <a:solidFill>
                  <a:schemeClr val="accent5">
                    <a:lumMod val="75000"/>
                  </a:schemeClr>
                </a:solidFill>
              </a:rPr>
              <a:t>Πληροφόρηση</a:t>
            </a:r>
            <a:endParaRPr lang="el-GR" sz="4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1158744" y="2996952"/>
            <a:ext cx="751771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Clr>
                <a:srgbClr val="0070C0"/>
              </a:buClr>
              <a:buFont typeface="Courier New" pitchFamily="49" charset="0"/>
              <a:buChar char="o"/>
            </a:pPr>
            <a:r>
              <a:rPr lang="el-GR" sz="3200" dirty="0" smtClean="0"/>
              <a:t>Κοινωνικές </a:t>
            </a:r>
            <a:r>
              <a:rPr lang="el-GR" sz="3200" dirty="0" smtClean="0"/>
              <a:t>στάσεις, αξίες και </a:t>
            </a:r>
            <a:r>
              <a:rPr lang="el-GR" sz="3200" dirty="0" smtClean="0"/>
              <a:t>προσωπικές </a:t>
            </a:r>
            <a:r>
              <a:rPr lang="el-GR" sz="3200" dirty="0" smtClean="0"/>
              <a:t>απόψεις ειδικών</a:t>
            </a:r>
          </a:p>
          <a:p>
            <a:pPr marL="269875" indent="-269875">
              <a:buClr>
                <a:srgbClr val="0070C0"/>
              </a:buClr>
              <a:buFont typeface="Courier New" pitchFamily="49" charset="0"/>
              <a:buChar char="o"/>
            </a:pPr>
            <a:r>
              <a:rPr lang="el-GR" sz="3200" dirty="0" smtClean="0"/>
              <a:t>Λειτουργία </a:t>
            </a:r>
            <a:r>
              <a:rPr lang="el-GR" sz="3200" dirty="0" smtClean="0"/>
              <a:t>του συστήματος</a:t>
            </a:r>
          </a:p>
          <a:p>
            <a:pPr marL="269875" indent="-269875">
              <a:buClr>
                <a:srgbClr val="0070C0"/>
              </a:buClr>
              <a:buFont typeface="Courier New" pitchFamily="49" charset="0"/>
              <a:buChar char="o"/>
            </a:pPr>
            <a:r>
              <a:rPr lang="el-GR" sz="3200" dirty="0" smtClean="0"/>
              <a:t>Οι </a:t>
            </a:r>
            <a:r>
              <a:rPr lang="el-GR" sz="3200" dirty="0" smtClean="0"/>
              <a:t>γονείς ως παθητικοί δέκτες, έλλειψη ενδυνάμωσης γονέων</a:t>
            </a: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85066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1142984"/>
            <a:ext cx="7892950" cy="322212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l-GR" sz="2800" dirty="0" smtClean="0">
                <a:solidFill>
                  <a:srgbClr val="000000"/>
                </a:solidFill>
              </a:rPr>
              <a:t>Πολιτισμική ταυτότητα της οικογένειας</a:t>
            </a:r>
          </a:p>
          <a:p>
            <a:pPr>
              <a:lnSpc>
                <a:spcPct val="130000"/>
              </a:lnSpc>
            </a:pPr>
            <a:r>
              <a:rPr lang="el-GR" sz="2800" dirty="0" smtClean="0">
                <a:solidFill>
                  <a:srgbClr val="000000"/>
                </a:solidFill>
              </a:rPr>
              <a:t>Η γλώσσα που χρησιμοποιεί η οικογένεια</a:t>
            </a:r>
          </a:p>
          <a:p>
            <a:pPr>
              <a:lnSpc>
                <a:spcPct val="130000"/>
              </a:lnSpc>
            </a:pPr>
            <a:r>
              <a:rPr lang="el-GR" sz="2800" dirty="0" smtClean="0">
                <a:solidFill>
                  <a:srgbClr val="000000"/>
                </a:solidFill>
              </a:rPr>
              <a:t>Το σύστημα αξιών</a:t>
            </a:r>
          </a:p>
          <a:p>
            <a:pPr>
              <a:lnSpc>
                <a:spcPct val="130000"/>
              </a:lnSpc>
            </a:pPr>
            <a:r>
              <a:rPr lang="el-GR" sz="2800" dirty="0" smtClean="0">
                <a:solidFill>
                  <a:srgbClr val="000000"/>
                </a:solidFill>
              </a:rPr>
              <a:t>Η κοινωνική τάξη στην οποία ανήκει</a:t>
            </a:r>
          </a:p>
          <a:p>
            <a:pPr>
              <a:lnSpc>
                <a:spcPct val="130000"/>
              </a:lnSpc>
            </a:pPr>
            <a:r>
              <a:rPr lang="el-GR" sz="2800" dirty="0" smtClean="0">
                <a:solidFill>
                  <a:srgbClr val="000000"/>
                </a:solidFill>
              </a:rPr>
              <a:t>Η οικονομική της κατάσταση</a:t>
            </a:r>
            <a:endParaRPr lang="el-GR" sz="2800" dirty="0">
              <a:solidFill>
                <a:srgbClr val="000000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1142976" y="214290"/>
            <a:ext cx="7821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accent5">
                    <a:lumMod val="75000"/>
                  </a:schemeClr>
                </a:solidFill>
              </a:rPr>
              <a:t>Τι προϋπάρχει στην οικογένεια</a:t>
            </a:r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</a:rPr>
              <a:t>;</a:t>
            </a:r>
            <a:endParaRPr lang="el-GR" sz="4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1259632" y="4797152"/>
            <a:ext cx="721523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</a:pPr>
            <a:r>
              <a:rPr lang="el-GR" sz="2200" u="sng" dirty="0" smtClean="0">
                <a:solidFill>
                  <a:srgbClr val="000000"/>
                </a:solidFill>
              </a:rPr>
              <a:t>Παράδειγμα</a:t>
            </a:r>
            <a:r>
              <a:rPr lang="en-US" sz="2200" dirty="0" smtClean="0">
                <a:solidFill>
                  <a:srgbClr val="000000"/>
                </a:solidFill>
              </a:rPr>
              <a:t>: </a:t>
            </a:r>
            <a:r>
              <a:rPr lang="el-GR" sz="2200" dirty="0" smtClean="0">
                <a:solidFill>
                  <a:srgbClr val="000000"/>
                </a:solidFill>
              </a:rPr>
              <a:t>Εάν είμαι συμφιλιωμένος με την πραγματικότητα της ζωής, αντιμετωπίζω κάθε νέα κατάσταση με τη ψυχική και σωματική ενέργεια που απαιτείται για να μεγαλώσω το παιδί μου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34573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42976" y="532233"/>
            <a:ext cx="7790712" cy="1643074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rgbClr val="000000"/>
                </a:solidFill>
              </a:rPr>
              <a:t>Οι απόψεις και οι προσδοκίες των γονέων διαμορφώνονται ανάλογα με τις στάσεις και τις αξίες της κοινωνίας</a:t>
            </a:r>
          </a:p>
        </p:txBody>
      </p:sp>
      <p:sp>
        <p:nvSpPr>
          <p:cNvPr id="5" name="4 - TextBox"/>
          <p:cNvSpPr txBox="1"/>
          <p:nvPr/>
        </p:nvSpPr>
        <p:spPr>
          <a:xfrm>
            <a:off x="5572132" y="3000372"/>
            <a:ext cx="30003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125" indent="-4763"/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</a:rPr>
              <a:t>Γλωσσική και κοινωνική εμπειρία</a:t>
            </a:r>
          </a:p>
          <a:p>
            <a:pPr marL="365125" indent="-4763"/>
            <a:endParaRPr lang="el-GR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365125" indent="-4763"/>
            <a:endParaRPr lang="el-GR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365125" indent="-4763"/>
            <a:endParaRPr lang="el-GR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365125" indent="-4763"/>
            <a:endParaRPr lang="el-GR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365125" indent="-4763"/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</a:rPr>
              <a:t>Επικοινωνία στην ΕΝΓ</a:t>
            </a:r>
          </a:p>
          <a:p>
            <a:pPr marL="365125" indent="-4763"/>
            <a:endParaRPr lang="el-GR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365125" indent="-4763"/>
            <a:endParaRPr lang="el-GR" sz="2000" b="1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1357290" y="2928934"/>
            <a:ext cx="31432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</a:rPr>
              <a:t>Προσωπική τραγωδία, απομόνωση για τους γονείς</a:t>
            </a:r>
          </a:p>
          <a:p>
            <a:endParaRPr lang="el-GR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el-GR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el-GR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</a:rPr>
              <a:t>Επικοινωνία στα Ελληνικά</a:t>
            </a:r>
            <a:endParaRPr lang="el-GR" sz="2000" dirty="0"/>
          </a:p>
        </p:txBody>
      </p:sp>
      <p:sp>
        <p:nvSpPr>
          <p:cNvPr id="7" name="6 - Βέλος προς τα κάτω"/>
          <p:cNvSpPr/>
          <p:nvPr/>
        </p:nvSpPr>
        <p:spPr>
          <a:xfrm>
            <a:off x="2643174" y="3857628"/>
            <a:ext cx="71438" cy="857256"/>
          </a:xfrm>
          <a:prstGeom prst="downArrow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Βέλος προς τα κάτω"/>
          <p:cNvSpPr/>
          <p:nvPr/>
        </p:nvSpPr>
        <p:spPr>
          <a:xfrm>
            <a:off x="7000892" y="3929066"/>
            <a:ext cx="45719" cy="857256"/>
          </a:xfrm>
          <a:prstGeom prst="downArrow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1142976" y="2714620"/>
            <a:ext cx="3500462" cy="32147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5429256" y="2714620"/>
            <a:ext cx="3357586" cy="32861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1090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400" b="1" dirty="0"/>
              <a:t>4</a:t>
            </a:r>
            <a:r>
              <a:rPr lang="el-GR" sz="4400" b="1" baseline="30000" dirty="0" smtClean="0"/>
              <a:t>η</a:t>
            </a:r>
            <a:r>
              <a:rPr lang="el-GR" sz="4400" b="1" dirty="0" smtClean="0"/>
              <a:t> ενότητα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8556597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27584" y="195635"/>
            <a:ext cx="8072462" cy="850106"/>
          </a:xfrm>
        </p:spPr>
        <p:txBody>
          <a:bodyPr>
            <a:normAutofit/>
          </a:bodyPr>
          <a:lstStyle/>
          <a:p>
            <a:pPr algn="ctr"/>
            <a:r>
              <a:rPr lang="el-GR" sz="4400" b="1" dirty="0" smtClean="0"/>
              <a:t>Μέθοδοι Επικοινωνίας</a:t>
            </a:r>
            <a:endParaRPr lang="el-GR" sz="36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15616" y="2060848"/>
            <a:ext cx="7640956" cy="435429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Blip>
                <a:blip r:embed="rId2"/>
              </a:buBlip>
            </a:pPr>
            <a:r>
              <a:rPr lang="el-GR" sz="2800" dirty="0" smtClean="0"/>
              <a:t>Ξεκίνησε ως φιλοσοφία που αξιοποιεί διαφορετικούς τρόπους επικοινωνίας (δακτυλικό αλφάβητο, νοήματα, προφορικός λόγος, </a:t>
            </a:r>
            <a:r>
              <a:rPr lang="el-GR" sz="2800" dirty="0" err="1" smtClean="0"/>
              <a:t>ανάγνωσς</a:t>
            </a:r>
            <a:r>
              <a:rPr lang="el-GR" sz="2800" dirty="0" smtClean="0"/>
              <a:t> ομιλίας ή </a:t>
            </a:r>
            <a:r>
              <a:rPr lang="el-GR" sz="2800" dirty="0" err="1" smtClean="0"/>
              <a:t>χειλεανάγνωσης</a:t>
            </a:r>
            <a:endParaRPr lang="el-GR" sz="2800" dirty="0" smtClean="0"/>
          </a:p>
          <a:p>
            <a:pPr>
              <a:spcBef>
                <a:spcPts val="0"/>
              </a:spcBef>
              <a:buBlip>
                <a:blip r:embed="rId2"/>
              </a:buBlip>
            </a:pPr>
            <a:r>
              <a:rPr lang="el-GR" sz="2800" dirty="0" smtClean="0"/>
              <a:t>Μία </a:t>
            </a:r>
            <a:r>
              <a:rPr lang="el-GR" sz="2800" dirty="0" smtClean="0"/>
              <a:t>πιο στενή περιγραφή της περιλαμβάνει την ταυτόχρονη χρήση του προφορικού λόγου και των νοημάτων</a:t>
            </a:r>
          </a:p>
          <a:p>
            <a:pPr>
              <a:spcBef>
                <a:spcPts val="0"/>
              </a:spcBef>
              <a:buBlip>
                <a:blip r:embed="rId2"/>
              </a:buBlip>
            </a:pPr>
            <a:r>
              <a:rPr lang="el-GR" sz="2800" dirty="0" smtClean="0"/>
              <a:t>Ακολουθείται </a:t>
            </a:r>
            <a:r>
              <a:rPr lang="el-GR" sz="2800" dirty="0" smtClean="0"/>
              <a:t>η δομή της ομιλούμενης γλώσσας</a:t>
            </a:r>
          </a:p>
          <a:p>
            <a:pPr lvl="0"/>
            <a:endParaRPr lang="el-GR" sz="2800" b="1" dirty="0" smtClean="0"/>
          </a:p>
          <a:p>
            <a:pPr lvl="8"/>
            <a:endParaRPr lang="el-GR" sz="1400" b="1" dirty="0" smtClean="0"/>
          </a:p>
          <a:p>
            <a:pPr lvl="0"/>
            <a:endParaRPr lang="el-GR" sz="2800" b="1" dirty="0" smtClean="0"/>
          </a:p>
          <a:p>
            <a:pPr>
              <a:buNone/>
            </a:pPr>
            <a:r>
              <a:rPr lang="el-GR" sz="2800" b="1" i="1" dirty="0" smtClean="0"/>
              <a:t/>
            </a:r>
            <a:br>
              <a:rPr lang="el-GR" sz="2800" b="1" i="1" dirty="0" smtClean="0"/>
            </a:br>
            <a:endParaRPr lang="el-GR" sz="2800" dirty="0" smtClean="0"/>
          </a:p>
        </p:txBody>
      </p:sp>
      <p:sp>
        <p:nvSpPr>
          <p:cNvPr id="4" name="1 - Τίτλος"/>
          <p:cNvSpPr txBox="1">
            <a:spLocks/>
          </p:cNvSpPr>
          <p:nvPr/>
        </p:nvSpPr>
        <p:spPr>
          <a:xfrm>
            <a:off x="1115616" y="1193254"/>
            <a:ext cx="7272808" cy="576064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l-GR" sz="2900" b="1" dirty="0" smtClean="0"/>
              <a:t>Ολική </a:t>
            </a:r>
            <a:r>
              <a:rPr lang="el-GR" sz="2900" b="1" dirty="0" smtClean="0"/>
              <a:t>Επικοινωνία (</a:t>
            </a:r>
            <a:r>
              <a:rPr lang="en-US" sz="2900" b="1" dirty="0" smtClean="0"/>
              <a:t>Total</a:t>
            </a:r>
            <a:r>
              <a:rPr lang="el-GR" sz="2900" b="1" dirty="0" smtClean="0"/>
              <a:t> </a:t>
            </a:r>
            <a:r>
              <a:rPr lang="en-US" sz="2900" b="1" dirty="0" smtClean="0"/>
              <a:t>Communication)</a:t>
            </a:r>
            <a:endParaRPr lang="el-GR" sz="2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91221" y="188640"/>
            <a:ext cx="7498080" cy="1584176"/>
          </a:xfrm>
        </p:spPr>
        <p:txBody>
          <a:bodyPr>
            <a:noAutofit/>
          </a:bodyPr>
          <a:lstStyle/>
          <a:p>
            <a:r>
              <a:rPr lang="el-GR" sz="4400" b="1" dirty="0" smtClean="0"/>
              <a:t>Προφορική μέθοδος</a:t>
            </a:r>
            <a:r>
              <a:rPr lang="en-GB" sz="4400" b="1" dirty="0" smtClean="0"/>
              <a:t> (Natural </a:t>
            </a:r>
            <a:r>
              <a:rPr lang="en-GB" sz="4400" b="1" dirty="0" err="1" smtClean="0"/>
              <a:t>auralism</a:t>
            </a:r>
            <a:r>
              <a:rPr lang="en-GB" sz="4400" b="1" dirty="0" smtClean="0"/>
              <a:t>)</a:t>
            </a:r>
            <a:endParaRPr lang="el-GR" sz="4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06822" y="1988840"/>
            <a:ext cx="7392972" cy="458457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l-GR" dirty="0" smtClean="0"/>
              <a:t>Ομιλούμενη γλώσσα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l-GR" dirty="0" smtClean="0"/>
              <a:t>Λειτουργική </a:t>
            </a:r>
            <a:r>
              <a:rPr lang="el-GR" dirty="0" smtClean="0"/>
              <a:t>ακοή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l-GR" dirty="0" err="1" smtClean="0"/>
              <a:t>Χειλεανάγνωση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lipreading</a:t>
            </a:r>
            <a:r>
              <a:rPr lang="en-US" dirty="0" smtClean="0"/>
              <a:t>) </a:t>
            </a:r>
            <a:r>
              <a:rPr lang="el-GR" dirty="0" smtClean="0"/>
              <a:t>- ανάγνωση ομιλίας (</a:t>
            </a:r>
            <a:r>
              <a:rPr lang="en-US" dirty="0" err="1" smtClean="0"/>
              <a:t>speechreading</a:t>
            </a:r>
            <a:r>
              <a:rPr lang="en-US" dirty="0" smtClean="0"/>
              <a:t>)</a:t>
            </a:r>
            <a:endParaRPr lang="el-GR" dirty="0" smtClean="0"/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l-GR" dirty="0" smtClean="0"/>
              <a:t>Χειρονομίες</a:t>
            </a:r>
            <a:endParaRPr lang="el-GR" dirty="0" smtClean="0"/>
          </a:p>
          <a:p>
            <a:pPr marL="82296" indent="0">
              <a:lnSpc>
                <a:spcPct val="150000"/>
              </a:lnSpc>
              <a:buNone/>
            </a:pPr>
            <a:endParaRPr lang="el-GR" dirty="0"/>
          </a:p>
          <a:p>
            <a:pPr marL="82296" indent="0">
              <a:lnSpc>
                <a:spcPct val="150000"/>
              </a:lnSpc>
              <a:buNone/>
            </a:pPr>
            <a:endParaRPr lang="el-GR" dirty="0" smtClean="0"/>
          </a:p>
          <a:p>
            <a:pPr lvl="0"/>
            <a:endParaRPr lang="el-GR" b="1" dirty="0" smtClean="0"/>
          </a:p>
          <a:p>
            <a:pPr lvl="0"/>
            <a:endParaRPr lang="el-GR" b="1" dirty="0" smtClean="0"/>
          </a:p>
          <a:p>
            <a:pPr lvl="0"/>
            <a:endParaRPr lang="el-GR" b="1" dirty="0" smtClean="0"/>
          </a:p>
          <a:p>
            <a:pPr lvl="0"/>
            <a:endParaRPr lang="el-GR" b="1" dirty="0" smtClean="0"/>
          </a:p>
          <a:p>
            <a:r>
              <a:rPr lang="el-GR" b="1" i="1" dirty="0" smtClean="0"/>
              <a:t/>
            </a:r>
            <a:br>
              <a:rPr lang="el-GR" b="1" i="1" dirty="0" smtClean="0"/>
            </a:b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64138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b="1" dirty="0" smtClean="0"/>
              <a:t>Διγλωσσία (</a:t>
            </a:r>
            <a:r>
              <a:rPr lang="en-US" sz="4400" b="1" dirty="0" err="1" smtClean="0"/>
              <a:t>Bilingulism</a:t>
            </a:r>
            <a:r>
              <a:rPr lang="en-US" sz="4400" b="1" dirty="0" smtClean="0"/>
              <a:t>)</a:t>
            </a:r>
            <a:endParaRPr lang="el-GR" sz="4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09999" y="1417638"/>
            <a:ext cx="7640956" cy="4963690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buBlip>
                <a:blip r:embed="rId2"/>
              </a:buBlip>
            </a:pPr>
            <a:r>
              <a:rPr lang="el-GR" dirty="0" smtClean="0"/>
              <a:t>Η εκμάθηση μίας νοηματικής γλώσσας και στη συνέχεια η εκμάθηση της Ελληνικής μέσα από τον γραπτό λόγο</a:t>
            </a:r>
          </a:p>
          <a:p>
            <a:pPr lvl="0">
              <a:lnSpc>
                <a:spcPct val="150000"/>
              </a:lnSpc>
            </a:pPr>
            <a:r>
              <a:rPr lang="el-GR" dirty="0" smtClean="0"/>
              <a:t>Διαχωρισμός </a:t>
            </a:r>
            <a:r>
              <a:rPr lang="el-GR" dirty="0" smtClean="0"/>
              <a:t>των δύο γλωσσών και υιοθέτηση των γλωσσικών κανόνων της κάθε γλώσσας</a:t>
            </a:r>
          </a:p>
          <a:p>
            <a:pPr marL="82296" lvl="0" indent="0">
              <a:buNone/>
            </a:pPr>
            <a:endParaRPr lang="el-GR" b="1" dirty="0" smtClean="0"/>
          </a:p>
          <a:p>
            <a:pPr marL="82296" indent="0">
              <a:buNone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400" b="1" dirty="0" smtClean="0"/>
              <a:t>1</a:t>
            </a:r>
            <a:r>
              <a:rPr lang="el-GR" sz="4400" b="1" baseline="30000" dirty="0" smtClean="0"/>
              <a:t>η</a:t>
            </a:r>
            <a:r>
              <a:rPr lang="el-GR" sz="4400" b="1" dirty="0" smtClean="0"/>
              <a:t> ενότητα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55043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59062" y="188640"/>
            <a:ext cx="7498080" cy="1440160"/>
          </a:xfrm>
        </p:spPr>
        <p:txBody>
          <a:bodyPr>
            <a:noAutofit/>
          </a:bodyPr>
          <a:lstStyle/>
          <a:p>
            <a:r>
              <a:rPr lang="el-GR" sz="4400" b="1" dirty="0" smtClean="0"/>
              <a:t>Γνώση Ελληνικής </a:t>
            </a:r>
            <a:r>
              <a:rPr lang="en-US" sz="4400" b="1" dirty="0" smtClean="0"/>
              <a:t>N</a:t>
            </a:r>
            <a:r>
              <a:rPr lang="el-GR" sz="4400" b="1" dirty="0" err="1" smtClean="0"/>
              <a:t>οηματικής</a:t>
            </a:r>
            <a:r>
              <a:rPr lang="el-GR" sz="4400" b="1" dirty="0" smtClean="0"/>
              <a:t> Γλώσσας</a:t>
            </a:r>
            <a:endParaRPr lang="el-GR" sz="4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59062" y="1988840"/>
            <a:ext cx="7640956" cy="4392488"/>
          </a:xfrm>
        </p:spPr>
        <p:txBody>
          <a:bodyPr>
            <a:noAutofit/>
          </a:bodyPr>
          <a:lstStyle/>
          <a:p>
            <a:r>
              <a:rPr lang="el-GR" dirty="0" smtClean="0"/>
              <a:t>Κάποια </a:t>
            </a:r>
            <a:r>
              <a:rPr lang="el-GR" dirty="0"/>
              <a:t>κ/β άτομα επικοινωνούν στην ΕΝΓ, ενώ άλλα άτομα </a:t>
            </a:r>
            <a:r>
              <a:rPr lang="el-GR" dirty="0" err="1"/>
              <a:t>νοηματίζουν</a:t>
            </a:r>
            <a:r>
              <a:rPr lang="el-GR" dirty="0"/>
              <a:t> και ταυτόχρονα μιλούν</a:t>
            </a:r>
            <a:r>
              <a:rPr lang="el-GR" dirty="0" smtClean="0"/>
              <a:t>.</a:t>
            </a:r>
          </a:p>
          <a:p>
            <a:r>
              <a:rPr lang="el-GR" dirty="0" smtClean="0"/>
              <a:t>Η </a:t>
            </a:r>
            <a:r>
              <a:rPr lang="el-GR" dirty="0" smtClean="0"/>
              <a:t>γνώση της ΕΝΓ και των τρόπων χρήσης της σημαντική  είτε </a:t>
            </a:r>
            <a:r>
              <a:rPr lang="el-GR" dirty="0"/>
              <a:t>για την </a:t>
            </a:r>
            <a:r>
              <a:rPr lang="el-GR" dirty="0" smtClean="0"/>
              <a:t>επικοινωνία </a:t>
            </a:r>
            <a:r>
              <a:rPr lang="el-GR" dirty="0"/>
              <a:t>στη ΕΝΓ είτε για την ταυτόχρονη χρήση προφορικού λόγου και νοημάτων. </a:t>
            </a:r>
            <a:endParaRPr lang="el-GR" dirty="0" smtClean="0"/>
          </a:p>
          <a:p>
            <a:endParaRPr lang="el-GR" dirty="0" smtClean="0"/>
          </a:p>
          <a:p>
            <a:pPr marL="82296" indent="0">
              <a:buNone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92405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498080" cy="1143000"/>
          </a:xfrm>
        </p:spPr>
        <p:txBody>
          <a:bodyPr>
            <a:normAutofit/>
          </a:bodyPr>
          <a:lstStyle/>
          <a:p>
            <a:r>
              <a:rPr lang="el-GR" sz="4400" b="1" dirty="0" smtClean="0"/>
              <a:t>Βασικές αρχές επικοινωνίας</a:t>
            </a:r>
            <a:endParaRPr lang="el-GR" sz="4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1556792"/>
            <a:ext cx="7640956" cy="4464496"/>
          </a:xfrm>
        </p:spPr>
        <p:txBody>
          <a:bodyPr>
            <a:noAutofit/>
          </a:bodyPr>
          <a:lstStyle/>
          <a:p>
            <a:r>
              <a:rPr lang="el-GR" dirty="0" smtClean="0"/>
              <a:t>Έλξη της οπτικής </a:t>
            </a:r>
            <a:r>
              <a:rPr lang="el-GR" dirty="0"/>
              <a:t>επαφής </a:t>
            </a:r>
            <a:endParaRPr lang="el-GR" dirty="0" smtClean="0"/>
          </a:p>
          <a:p>
            <a:r>
              <a:rPr lang="el-GR" dirty="0" smtClean="0"/>
              <a:t>Διατήρηση </a:t>
            </a:r>
            <a:r>
              <a:rPr lang="el-GR" dirty="0"/>
              <a:t>της οπτικής </a:t>
            </a:r>
            <a:r>
              <a:rPr lang="el-GR" dirty="0" smtClean="0"/>
              <a:t>προσοχής </a:t>
            </a:r>
          </a:p>
          <a:p>
            <a:r>
              <a:rPr lang="el-GR" dirty="0" smtClean="0"/>
              <a:t>Δεν </a:t>
            </a:r>
            <a:r>
              <a:rPr lang="el-GR" dirty="0" smtClean="0"/>
              <a:t>γυρνάω την πλάτη μου όταν μιλάω ή </a:t>
            </a:r>
            <a:r>
              <a:rPr lang="el-GR" dirty="0" err="1" smtClean="0"/>
              <a:t>νοηματίζω</a:t>
            </a:r>
            <a:endParaRPr lang="el-GR" dirty="0" smtClean="0"/>
          </a:p>
          <a:p>
            <a:r>
              <a:rPr lang="el-GR" dirty="0" smtClean="0"/>
              <a:t>Το </a:t>
            </a:r>
            <a:r>
              <a:rPr lang="el-GR" dirty="0" smtClean="0"/>
              <a:t>πρόσωπο του ομιλητή είναι φωτισμένο</a:t>
            </a:r>
          </a:p>
          <a:p>
            <a:r>
              <a:rPr lang="el-GR" dirty="0" smtClean="0"/>
              <a:t>Επαναλαμβάνω </a:t>
            </a:r>
            <a:r>
              <a:rPr lang="el-GR" dirty="0" smtClean="0"/>
              <a:t>αυτά </a:t>
            </a:r>
            <a:r>
              <a:rPr lang="el-GR" dirty="0"/>
              <a:t>που λένε οι </a:t>
            </a:r>
            <a:r>
              <a:rPr lang="el-GR" dirty="0" smtClean="0"/>
              <a:t>ακούοντες</a:t>
            </a:r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pPr lvl="0"/>
            <a:endParaRPr lang="el-GR" b="1" dirty="0" smtClean="0"/>
          </a:p>
          <a:p>
            <a:pPr lvl="0"/>
            <a:endParaRPr lang="el-GR" b="1" dirty="0" smtClean="0"/>
          </a:p>
          <a:p>
            <a:pPr lvl="0"/>
            <a:endParaRPr lang="el-GR" b="1" dirty="0" smtClean="0"/>
          </a:p>
          <a:p>
            <a:pPr marL="82296" indent="0">
              <a:buNone/>
            </a:pPr>
            <a:r>
              <a:rPr lang="el-GR" b="1" i="1" dirty="0" smtClean="0"/>
              <a:t/>
            </a:r>
            <a:br>
              <a:rPr lang="el-GR" b="1" i="1" dirty="0" smtClean="0"/>
            </a:br>
            <a:endParaRPr lang="el-G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475656" y="443711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42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498080" cy="1143000"/>
          </a:xfrm>
        </p:spPr>
        <p:txBody>
          <a:bodyPr>
            <a:normAutofit/>
          </a:bodyPr>
          <a:lstStyle/>
          <a:p>
            <a:r>
              <a:rPr lang="el-GR" sz="4400" b="1" dirty="0"/>
              <a:t>Βασικές αρχές επικοινωνίας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31640" y="1916832"/>
            <a:ext cx="7640956" cy="3384376"/>
          </a:xfrm>
        </p:spPr>
        <p:txBody>
          <a:bodyPr>
            <a:noAutofit/>
          </a:bodyPr>
          <a:lstStyle/>
          <a:p>
            <a:r>
              <a:rPr lang="el-GR" dirty="0" smtClean="0"/>
              <a:t>Φυσιολογικός τρόπος άρθρωσης</a:t>
            </a:r>
          </a:p>
          <a:p>
            <a:r>
              <a:rPr lang="el-GR" dirty="0" smtClean="0"/>
              <a:t>Κανονικός </a:t>
            </a:r>
            <a:r>
              <a:rPr lang="el-GR" dirty="0"/>
              <a:t>ρυθμός </a:t>
            </a:r>
            <a:r>
              <a:rPr lang="el-GR" dirty="0" smtClean="0"/>
              <a:t> ομιλίας</a:t>
            </a:r>
          </a:p>
          <a:p>
            <a:r>
              <a:rPr lang="el-GR" dirty="0" smtClean="0"/>
              <a:t>Μικρός </a:t>
            </a:r>
            <a:r>
              <a:rPr lang="el-GR" dirty="0" smtClean="0"/>
              <a:t>όγκος πληροφοριών</a:t>
            </a:r>
          </a:p>
          <a:p>
            <a:r>
              <a:rPr lang="el-GR" dirty="0" smtClean="0"/>
              <a:t>Παύσεις </a:t>
            </a:r>
            <a:endParaRPr lang="el-GR" dirty="0" smtClean="0"/>
          </a:p>
          <a:p>
            <a:r>
              <a:rPr lang="el-GR" dirty="0" smtClean="0"/>
              <a:t>Απλές </a:t>
            </a:r>
            <a:r>
              <a:rPr lang="el-GR" dirty="0" smtClean="0"/>
              <a:t>προτάσεις</a:t>
            </a:r>
            <a:endParaRPr lang="el-GR" dirty="0"/>
          </a:p>
          <a:p>
            <a:r>
              <a:rPr lang="el-GR" dirty="0" smtClean="0"/>
              <a:t>Γραπτός </a:t>
            </a:r>
            <a:r>
              <a:rPr lang="el-GR" dirty="0" smtClean="0"/>
              <a:t>λόγος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75656" y="443711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79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498080" cy="1143000"/>
          </a:xfrm>
        </p:spPr>
        <p:txBody>
          <a:bodyPr>
            <a:normAutofit/>
          </a:bodyPr>
          <a:lstStyle/>
          <a:p>
            <a:r>
              <a:rPr lang="el-GR" sz="4400" b="1" dirty="0" smtClean="0"/>
              <a:t>Η </a:t>
            </a:r>
            <a:r>
              <a:rPr lang="el-GR" sz="4400" b="1" dirty="0" err="1" smtClean="0"/>
              <a:t>χειλεανάγνωση</a:t>
            </a:r>
            <a:endParaRPr lang="el-GR" sz="4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1196751"/>
            <a:ext cx="7784972" cy="1470645"/>
          </a:xfrm>
        </p:spPr>
        <p:txBody>
          <a:bodyPr>
            <a:noAutofit/>
          </a:bodyPr>
          <a:lstStyle/>
          <a:p>
            <a:r>
              <a:rPr lang="el-GR" sz="2800" dirty="0" smtClean="0"/>
              <a:t> </a:t>
            </a:r>
            <a:r>
              <a:rPr lang="el-GR" sz="2800" dirty="0"/>
              <a:t>Η οπτική παρακολούθηση της ομιλίας </a:t>
            </a:r>
            <a:r>
              <a:rPr lang="el-GR" sz="2800" dirty="0" smtClean="0"/>
              <a:t>είναι κουραστική και δύσκολη εξαιτίας </a:t>
            </a:r>
            <a:r>
              <a:rPr lang="el-GR" sz="2800" dirty="0"/>
              <a:t>ποικίλων </a:t>
            </a:r>
            <a:r>
              <a:rPr lang="el-GR" sz="2800" dirty="0" smtClean="0"/>
              <a:t>παραγόντων</a:t>
            </a:r>
            <a:endParaRPr lang="el-GR" sz="2800" b="1" dirty="0"/>
          </a:p>
          <a:p>
            <a:pPr lvl="0"/>
            <a:endParaRPr lang="el-GR" sz="2800" b="1" dirty="0"/>
          </a:p>
          <a:p>
            <a:pPr marL="82296" indent="0">
              <a:buNone/>
            </a:pPr>
            <a:r>
              <a:rPr lang="el-GR" sz="2800" b="1" i="1" dirty="0"/>
              <a:t/>
            </a:r>
            <a:br>
              <a:rPr lang="el-GR" sz="2800" b="1" i="1" dirty="0"/>
            </a:br>
            <a:endParaRPr lang="el-GR" sz="2800" dirty="0"/>
          </a:p>
          <a:p>
            <a:pPr marL="82296" indent="0">
              <a:buNone/>
            </a:pPr>
            <a:r>
              <a:rPr lang="el-GR" sz="2800" dirty="0" smtClean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75656" y="443711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31640" y="2667397"/>
            <a:ext cx="741682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l-GR" sz="2800" dirty="0" smtClean="0"/>
              <a:t>Οπτική ομοιότητα </a:t>
            </a:r>
            <a:r>
              <a:rPr lang="el-GR" sz="2800" dirty="0"/>
              <a:t>των λέξεων </a:t>
            </a:r>
            <a:r>
              <a:rPr lang="el-GR" sz="2800" dirty="0" smtClean="0"/>
              <a:t>κατά την εκφορά τους </a:t>
            </a:r>
          </a:p>
          <a:p>
            <a:pPr marL="342900" indent="-342900">
              <a:buFont typeface="Arial"/>
              <a:buChar char="•"/>
            </a:pPr>
            <a:r>
              <a:rPr lang="el-GR" sz="2800" dirty="0" smtClean="0"/>
              <a:t>Εξωτερικά </a:t>
            </a:r>
            <a:r>
              <a:rPr lang="el-GR" sz="2800" dirty="0" smtClean="0"/>
              <a:t>χαρακτηριστικά </a:t>
            </a:r>
            <a:r>
              <a:rPr lang="el-GR" sz="2800" dirty="0"/>
              <a:t>(μουστάκι, μούσι</a:t>
            </a:r>
            <a:r>
              <a:rPr lang="el-GR" sz="2800" dirty="0" smtClean="0"/>
              <a:t>), κίνηση του </a:t>
            </a:r>
            <a:r>
              <a:rPr lang="el-GR" sz="2800" dirty="0"/>
              <a:t>συνομιλητή </a:t>
            </a:r>
            <a:endParaRPr lang="el-GR" sz="2800" dirty="0" smtClean="0"/>
          </a:p>
          <a:p>
            <a:pPr marL="342900" indent="-342900">
              <a:buFont typeface="Arial"/>
              <a:buChar char="•"/>
            </a:pPr>
            <a:r>
              <a:rPr lang="el-GR" sz="2800" dirty="0" smtClean="0"/>
              <a:t>Περιβαλλοντικές </a:t>
            </a:r>
            <a:r>
              <a:rPr lang="el-GR" sz="2800" dirty="0" smtClean="0"/>
              <a:t>συνθήκες </a:t>
            </a:r>
            <a:r>
              <a:rPr lang="el-GR" sz="2800" dirty="0"/>
              <a:t>(απόσταση από τον συνομιλητή </a:t>
            </a:r>
            <a:r>
              <a:rPr lang="el-GR" sz="2800" dirty="0" smtClean="0"/>
              <a:t>φωτισμός)</a:t>
            </a:r>
          </a:p>
          <a:p>
            <a:pPr marL="342900" indent="-342900">
              <a:buFont typeface="Arial"/>
              <a:buChar char="•"/>
            </a:pPr>
            <a:r>
              <a:rPr lang="el-GR" sz="2800" dirty="0" smtClean="0"/>
              <a:t>Άγνωστες </a:t>
            </a:r>
            <a:r>
              <a:rPr lang="el-GR" sz="2800" dirty="0" smtClean="0"/>
              <a:t>λέξεις</a:t>
            </a:r>
          </a:p>
          <a:p>
            <a:pPr marL="342900" indent="-342900">
              <a:buFont typeface="Arial"/>
              <a:buChar char="•"/>
            </a:pPr>
            <a:r>
              <a:rPr lang="el-GR" sz="2800" dirty="0" smtClean="0"/>
              <a:t>Συνεχής </a:t>
            </a:r>
            <a:r>
              <a:rPr lang="el-GR" sz="2800" dirty="0" smtClean="0"/>
              <a:t>ροή λόγου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56228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15616" y="160640"/>
            <a:ext cx="7498080" cy="964104"/>
          </a:xfrm>
        </p:spPr>
        <p:txBody>
          <a:bodyPr>
            <a:normAutofit/>
          </a:bodyPr>
          <a:lstStyle/>
          <a:p>
            <a:r>
              <a:rPr lang="el-GR" sz="4400" b="1" dirty="0"/>
              <a:t>Βασικές αρχές επικοινωνίας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15616" y="1196752"/>
            <a:ext cx="7704856" cy="5400600"/>
          </a:xfrm>
        </p:spPr>
        <p:txBody>
          <a:bodyPr>
            <a:noAutofit/>
          </a:bodyPr>
          <a:lstStyle/>
          <a:p>
            <a:r>
              <a:rPr lang="el-GR" sz="2800" dirty="0" smtClean="0"/>
              <a:t>Εάν </a:t>
            </a:r>
            <a:r>
              <a:rPr lang="el-GR" sz="2800" dirty="0"/>
              <a:t>ένα κ/β άτομο παρακολουθεί ένα άλλο άτομο να μιλάει </a:t>
            </a:r>
            <a:r>
              <a:rPr lang="el-GR" sz="2800" dirty="0" smtClean="0"/>
              <a:t>δεν προσλαμβάνει </a:t>
            </a:r>
            <a:r>
              <a:rPr lang="el-GR" sz="2800" dirty="0"/>
              <a:t>και καταλαμβάνει εύκολα αυτά που </a:t>
            </a:r>
            <a:r>
              <a:rPr lang="el-GR" sz="2800" dirty="0" smtClean="0"/>
              <a:t>λέει </a:t>
            </a:r>
          </a:p>
          <a:p>
            <a:r>
              <a:rPr lang="el-GR" sz="2800" dirty="0" smtClean="0"/>
              <a:t>Τα </a:t>
            </a:r>
            <a:r>
              <a:rPr lang="el-GR" sz="2800" dirty="0" smtClean="0"/>
              <a:t>κ</a:t>
            </a:r>
            <a:r>
              <a:rPr lang="el-GR" sz="2800" dirty="0"/>
              <a:t>/β άτομα, ακόμη και εάν είναι εξοικειωμένα με </a:t>
            </a:r>
            <a:r>
              <a:rPr lang="el-GR" sz="2800" dirty="0" smtClean="0"/>
              <a:t>τη </a:t>
            </a:r>
            <a:r>
              <a:rPr lang="el-GR" sz="2800" dirty="0" err="1" smtClean="0"/>
              <a:t>χειλεανάγνωση</a:t>
            </a:r>
            <a:r>
              <a:rPr lang="el-GR" sz="2800" dirty="0" smtClean="0"/>
              <a:t>, </a:t>
            </a:r>
            <a:r>
              <a:rPr lang="el-GR" sz="2800" dirty="0"/>
              <a:t>μπορούν να προσλάβουν το 30%-40% αυτών που λένε οι ακούοντες μέσα από την οπτική παρακολούθηση της ομιλίας </a:t>
            </a:r>
            <a:endParaRPr lang="el-GR" sz="2800" b="1" dirty="0" smtClean="0">
              <a:solidFill>
                <a:srgbClr val="C32D2E"/>
              </a:solidFill>
            </a:endParaRPr>
          </a:p>
          <a:p>
            <a:r>
              <a:rPr lang="el-GR" sz="2800" dirty="0" smtClean="0"/>
              <a:t>Το </a:t>
            </a:r>
            <a:r>
              <a:rPr lang="el-GR" sz="2800" dirty="0"/>
              <a:t>υψηλό γλωσσικό επίπεδο </a:t>
            </a:r>
            <a:r>
              <a:rPr lang="el-GR" sz="2800" dirty="0" smtClean="0"/>
              <a:t>και η καλή </a:t>
            </a:r>
            <a:r>
              <a:rPr lang="el-GR" sz="2800" dirty="0"/>
              <a:t>λειτουργική </a:t>
            </a:r>
            <a:r>
              <a:rPr lang="el-GR" sz="2800" dirty="0" smtClean="0"/>
              <a:t>ακοή </a:t>
            </a:r>
            <a:r>
              <a:rPr lang="el-GR" sz="2800" dirty="0"/>
              <a:t>σε </a:t>
            </a:r>
            <a:r>
              <a:rPr lang="el-GR" sz="2800" dirty="0" smtClean="0"/>
              <a:t>συνδυασμό </a:t>
            </a:r>
            <a:r>
              <a:rPr lang="el-GR" sz="2800" dirty="0"/>
              <a:t>με την οπτική παρακολούθηση του </a:t>
            </a:r>
            <a:r>
              <a:rPr lang="el-GR" sz="2800" dirty="0" smtClean="0"/>
              <a:t>στόματος διευκολύνει την πρόσληψη της ομιλίας</a:t>
            </a:r>
          </a:p>
        </p:txBody>
      </p:sp>
    </p:spTree>
    <p:extLst>
      <p:ext uri="{BB962C8B-B14F-4D97-AF65-F5344CB8AC3E}">
        <p14:creationId xmlns:p14="http://schemas.microsoft.com/office/powerpoint/2010/main" val="220904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693168"/>
          </a:xfrm>
        </p:spPr>
        <p:txBody>
          <a:bodyPr>
            <a:normAutofit/>
          </a:bodyPr>
          <a:lstStyle/>
          <a:p>
            <a:r>
              <a:rPr lang="el-GR" sz="4400" b="1" dirty="0" smtClean="0"/>
              <a:t>5</a:t>
            </a:r>
            <a:r>
              <a:rPr lang="el-GR" sz="4400" b="1" baseline="30000" dirty="0" smtClean="0"/>
              <a:t>η</a:t>
            </a:r>
            <a:r>
              <a:rPr lang="el-GR" sz="4400" b="1" dirty="0" smtClean="0"/>
              <a:t> ενότητα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3633333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85286" y="188640"/>
            <a:ext cx="7498080" cy="1425727"/>
          </a:xfrm>
        </p:spPr>
        <p:txBody>
          <a:bodyPr>
            <a:noAutofit/>
          </a:bodyPr>
          <a:lstStyle/>
          <a:p>
            <a:r>
              <a:rPr lang="el-GR" sz="4400" b="1" dirty="0" smtClean="0"/>
              <a:t>Ετερογενής πληθυσμός</a:t>
            </a:r>
            <a:r>
              <a:rPr lang="el-GR" sz="4400" b="1" dirty="0" smtClean="0"/>
              <a:t/>
            </a:r>
            <a:br>
              <a:rPr lang="el-GR" sz="4400" b="1" dirty="0" smtClean="0"/>
            </a:br>
            <a:r>
              <a:rPr lang="el-GR" sz="4400" b="1" dirty="0" smtClean="0"/>
              <a:t>Σχολείο</a:t>
            </a:r>
            <a:endParaRPr lang="el-GR" sz="4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5286" y="2060848"/>
            <a:ext cx="7640956" cy="3744416"/>
          </a:xfrm>
        </p:spPr>
        <p:txBody>
          <a:bodyPr>
            <a:noAutofit/>
          </a:bodyPr>
          <a:lstStyle/>
          <a:p>
            <a:pPr>
              <a:buBlip>
                <a:blip r:embed="rId2"/>
              </a:buBlip>
            </a:pPr>
            <a:r>
              <a:rPr lang="el-GR" dirty="0" smtClean="0"/>
              <a:t>Γενικό ή ειδικό σχολείο κωφών και βαρήκοων μαθητών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l-GR" dirty="0" smtClean="0"/>
              <a:t>Μέθοδος </a:t>
            </a:r>
            <a:r>
              <a:rPr lang="el-GR" dirty="0" smtClean="0"/>
              <a:t>επικοινωνίας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l-GR" dirty="0" smtClean="0"/>
              <a:t>Κωφοί </a:t>
            </a:r>
            <a:r>
              <a:rPr lang="el-GR" dirty="0" smtClean="0"/>
              <a:t>ή/και ακούοντες εκπαιδευτικοί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l-GR" dirty="0" smtClean="0"/>
              <a:t>Κωφά </a:t>
            </a:r>
            <a:r>
              <a:rPr lang="el-GR" dirty="0" smtClean="0"/>
              <a:t>ή/και ακούοντα παιδιά</a:t>
            </a:r>
          </a:p>
          <a:p>
            <a:pPr marL="82296" indent="0">
              <a:lnSpc>
                <a:spcPct val="150000"/>
              </a:lnSpc>
              <a:buNone/>
            </a:pPr>
            <a:endParaRPr lang="el-GR" b="1" dirty="0" smtClean="0"/>
          </a:p>
          <a:p>
            <a:pPr marL="82296" indent="0">
              <a:lnSpc>
                <a:spcPct val="150000"/>
              </a:lnSpc>
              <a:buNone/>
            </a:pPr>
            <a:endParaRPr lang="el-GR" dirty="0"/>
          </a:p>
          <a:p>
            <a:pPr marL="82296" indent="0">
              <a:lnSpc>
                <a:spcPct val="150000"/>
              </a:lnSpc>
              <a:buNone/>
            </a:pPr>
            <a:endParaRPr lang="el-GR" dirty="0" smtClean="0"/>
          </a:p>
          <a:p>
            <a:pPr lvl="0"/>
            <a:endParaRPr lang="el-GR" b="1" dirty="0" smtClean="0"/>
          </a:p>
          <a:p>
            <a:pPr lvl="0"/>
            <a:endParaRPr lang="el-GR" b="1" dirty="0" smtClean="0"/>
          </a:p>
          <a:p>
            <a:pPr lvl="0"/>
            <a:endParaRPr lang="el-GR" b="1" dirty="0" smtClean="0"/>
          </a:p>
          <a:p>
            <a:pPr lvl="0"/>
            <a:endParaRPr lang="el-GR" b="1" dirty="0" smtClean="0"/>
          </a:p>
          <a:p>
            <a:r>
              <a:rPr lang="el-GR" b="1" i="1" dirty="0" smtClean="0"/>
              <a:t/>
            </a:r>
            <a:br>
              <a:rPr lang="el-GR" b="1" i="1" dirty="0" smtClean="0"/>
            </a:b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041" y="322779"/>
            <a:ext cx="7560840" cy="1296144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4400" b="1" dirty="0" smtClean="0">
                <a:cs typeface="Arial"/>
              </a:rPr>
              <a:t>Γενικό ή ειδικό σχολείο κωφών/βαρήκοων μαθητών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1041" y="2060848"/>
            <a:ext cx="7776864" cy="4104456"/>
          </a:xfrm>
        </p:spPr>
        <p:txBody>
          <a:bodyPr rtlCol="0">
            <a:normAutofit fontScale="55000" lnSpcReduction="20000"/>
          </a:bodyPr>
          <a:lstStyle/>
          <a:p>
            <a:pPr marL="901700" lvl="2" indent="-450850" eaLnBrk="1" fontAlgn="auto" hangingPunct="1">
              <a:spcAft>
                <a:spcPts val="0"/>
              </a:spcAft>
              <a:buClr>
                <a:srgbClr val="B24700"/>
              </a:buClr>
              <a:buFont typeface="Lucida Grande"/>
              <a:buChar char="➩"/>
              <a:defRPr/>
            </a:pPr>
            <a:r>
              <a:rPr lang="el-GR" sz="6000" dirty="0" smtClean="0">
                <a:cs typeface="Arial"/>
              </a:rPr>
              <a:t>Ποια </a:t>
            </a:r>
            <a:r>
              <a:rPr lang="el-GR" sz="6000" dirty="0" smtClean="0">
                <a:cs typeface="Arial"/>
              </a:rPr>
              <a:t>εκπαιδευτική δομή είναι κατάλληλη για τους μαθητές με αναπηρίες ή</a:t>
            </a:r>
            <a:r>
              <a:rPr lang="en-US" sz="6000" dirty="0" smtClean="0">
                <a:cs typeface="Arial"/>
              </a:rPr>
              <a:t>/</a:t>
            </a:r>
            <a:r>
              <a:rPr lang="el-GR" sz="6000" dirty="0" smtClean="0">
                <a:cs typeface="Arial"/>
              </a:rPr>
              <a:t>και ειδικές εκπαιδευτικές ανάγκες;</a:t>
            </a:r>
          </a:p>
          <a:p>
            <a:pPr marL="901700" lvl="2" indent="-450850" eaLnBrk="1" fontAlgn="auto" hangingPunct="1">
              <a:spcAft>
                <a:spcPts val="0"/>
              </a:spcAft>
              <a:buClr>
                <a:srgbClr val="B24700"/>
              </a:buClr>
              <a:buFont typeface="Lucida Grande"/>
              <a:buChar char="➩"/>
              <a:defRPr/>
            </a:pPr>
            <a:r>
              <a:rPr lang="el-GR" sz="6000" dirty="0" smtClean="0">
                <a:cs typeface="Arial"/>
              </a:rPr>
              <a:t>Δεν </a:t>
            </a:r>
            <a:r>
              <a:rPr lang="el-GR" sz="6000" dirty="0" smtClean="0">
                <a:cs typeface="Arial"/>
              </a:rPr>
              <a:t>υπάρχει μία κατάλληλη δομή</a:t>
            </a:r>
          </a:p>
          <a:p>
            <a:pPr marL="901700" lvl="2" indent="-450850" eaLnBrk="1" fontAlgn="auto" hangingPunct="1">
              <a:spcAft>
                <a:spcPts val="0"/>
              </a:spcAft>
              <a:buClr>
                <a:srgbClr val="B24700"/>
              </a:buClr>
              <a:buFont typeface="Lucida Grande"/>
              <a:buChar char="➩"/>
              <a:defRPr/>
            </a:pPr>
            <a:r>
              <a:rPr lang="el-GR" sz="6000" dirty="0" smtClean="0">
                <a:cs typeface="Arial"/>
              </a:rPr>
              <a:t>Επιλογή </a:t>
            </a:r>
            <a:r>
              <a:rPr lang="el-GR" sz="6000" dirty="0" smtClean="0">
                <a:cs typeface="Arial"/>
              </a:rPr>
              <a:t>της κατάλληλης δομής</a:t>
            </a:r>
          </a:p>
          <a:p>
            <a:pPr marL="901700" lvl="2" indent="-450850" eaLnBrk="1" fontAlgn="auto" hangingPunct="1">
              <a:spcAft>
                <a:spcPts val="0"/>
              </a:spcAft>
              <a:buClr>
                <a:srgbClr val="B24700"/>
              </a:buClr>
              <a:buFont typeface="Lucida Grande"/>
              <a:buChar char="➩"/>
              <a:defRPr/>
            </a:pPr>
            <a:r>
              <a:rPr lang="el-GR" sz="6000" dirty="0" smtClean="0">
                <a:cs typeface="Arial"/>
              </a:rPr>
              <a:t>Αξιολόγηση </a:t>
            </a:r>
            <a:r>
              <a:rPr lang="el-GR" sz="6000" dirty="0" smtClean="0">
                <a:cs typeface="Arial"/>
              </a:rPr>
              <a:t>της καταλληλότητας της δομής</a:t>
            </a:r>
            <a:endParaRPr lang="en-US" sz="6000" dirty="0">
              <a:cs typeface="Arial"/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72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4400" b="1" dirty="0" smtClean="0">
                <a:cs typeface="Arial"/>
              </a:rPr>
              <a:t>Επιλογή εκπαιδευτικής δομής</a:t>
            </a:r>
            <a:endParaRPr lang="en-US" sz="4400" b="1" dirty="0">
              <a:cs typeface="Arial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6483346"/>
              </p:ext>
            </p:extLst>
          </p:nvPr>
        </p:nvGraphicFramePr>
        <p:xfrm>
          <a:off x="900113" y="1799369"/>
          <a:ext cx="7671604" cy="3932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548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0"/>
            <a:ext cx="7992888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600" b="1" dirty="0" smtClean="0"/>
              <a:t>Ειδικά σχολεία κωφών και βαρήκοων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143000"/>
            <a:ext cx="7499176" cy="5382344"/>
          </a:xfrm>
        </p:spPr>
        <p:txBody>
          <a:bodyPr rtlCol="0">
            <a:normAutofit fontScale="92500" lnSpcReduction="20000"/>
          </a:bodyPr>
          <a:lstStyle/>
          <a:p>
            <a:pPr marL="182880" indent="-182880" eaLnBrk="1" fontAlgn="auto" hangingPunct="1">
              <a:spcAft>
                <a:spcPts val="0"/>
              </a:spcAft>
              <a:buClr>
                <a:srgbClr val="FF6600"/>
              </a:buClr>
              <a:buFont typeface="Wingdings" charset="2"/>
              <a:buChar char="v"/>
              <a:defRPr/>
            </a:pPr>
            <a:r>
              <a:rPr lang="el-GR" dirty="0" smtClean="0">
                <a:latin typeface="Times New Roman"/>
                <a:cs typeface="Times New Roman"/>
              </a:rPr>
              <a:t> </a:t>
            </a:r>
            <a:r>
              <a:rPr lang="el-GR" sz="2600" dirty="0" smtClean="0">
                <a:latin typeface="Corbel"/>
                <a:cs typeface="Corbel"/>
              </a:rPr>
              <a:t>Μαθησιακό </a:t>
            </a:r>
            <a:r>
              <a:rPr lang="el-GR" sz="2600" dirty="0" smtClean="0">
                <a:latin typeface="Corbel"/>
                <a:cs typeface="Corbel"/>
              </a:rPr>
              <a:t>περιβάλλον και διδασκαλία που απευθύνεται σε κωφούς</a:t>
            </a:r>
            <a:r>
              <a:rPr lang="en-US" sz="2600" dirty="0" smtClean="0">
                <a:latin typeface="Corbel"/>
                <a:cs typeface="Corbel"/>
              </a:rPr>
              <a:t>/</a:t>
            </a:r>
            <a:r>
              <a:rPr lang="el-GR" sz="2600" dirty="0" smtClean="0">
                <a:latin typeface="Corbel"/>
                <a:cs typeface="Corbel"/>
              </a:rPr>
              <a:t>βαρήκοους μαθητές</a:t>
            </a:r>
            <a:endParaRPr lang="en-US" sz="2600" dirty="0" smtClean="0">
              <a:latin typeface="Corbel"/>
              <a:cs typeface="Corbel"/>
            </a:endParaRPr>
          </a:p>
          <a:p>
            <a:pPr marL="731520" lvl="2" indent="-18288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l-GR" sz="2400" dirty="0" smtClean="0">
                <a:latin typeface="Times New Roman"/>
                <a:cs typeface="Times New Roman"/>
              </a:rPr>
              <a:t>Κοινή γλώσσα στην τάξη, στην αυλή και σε άλλες εκδηλώσεις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731520" lvl="2" indent="-18288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l-GR" sz="2400" dirty="0" smtClean="0">
                <a:latin typeface="Times New Roman"/>
                <a:cs typeface="Times New Roman"/>
              </a:rPr>
              <a:t>Μικρές ομάδες, στον ίδιο χώρο με τα υπόλοιπα παιδιά</a:t>
            </a:r>
          </a:p>
          <a:p>
            <a:pPr marL="731520" lvl="2" indent="-18288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endParaRPr lang="en-US" sz="2400" dirty="0" smtClean="0">
              <a:latin typeface="Times New Roman"/>
              <a:cs typeface="Times New Roman"/>
            </a:endParaRPr>
          </a:p>
          <a:p>
            <a:pPr marL="182880" indent="-182880" eaLnBrk="1" fontAlgn="auto" hangingPunct="1">
              <a:spcAft>
                <a:spcPts val="0"/>
              </a:spcAft>
              <a:buClr>
                <a:srgbClr val="FF6600"/>
              </a:buClr>
              <a:buFont typeface="Wingdings" charset="2"/>
              <a:buChar char="v"/>
              <a:defRPr/>
            </a:pPr>
            <a:r>
              <a:rPr lang="el-GR" sz="2800" dirty="0" smtClean="0">
                <a:latin typeface="Times New Roman"/>
                <a:cs typeface="Times New Roman"/>
              </a:rPr>
              <a:t>Ολική επικοινωνία, Διγλωσσία, Προφορική μέθοδος</a:t>
            </a:r>
          </a:p>
          <a:p>
            <a:pPr marL="182880" indent="-182880" eaLnBrk="1" fontAlgn="auto" hangingPunct="1">
              <a:spcAft>
                <a:spcPts val="0"/>
              </a:spcAft>
              <a:buClr>
                <a:srgbClr val="FF6600"/>
              </a:buClr>
              <a:buFont typeface="Wingdings" charset="2"/>
              <a:buChar char="v"/>
              <a:defRPr/>
            </a:pPr>
            <a:r>
              <a:rPr lang="el-GR" sz="2800" dirty="0" smtClean="0">
                <a:latin typeface="Times New Roman"/>
                <a:cs typeface="Times New Roman"/>
              </a:rPr>
              <a:t>Έχουν </a:t>
            </a:r>
            <a:r>
              <a:rPr lang="el-GR" sz="2800" dirty="0" smtClean="0">
                <a:latin typeface="Times New Roman"/>
                <a:cs typeface="Times New Roman"/>
              </a:rPr>
              <a:t>μεγάλη ιστορία και έχουν παίξει καθοριστικό ρόλο για την κουλτούρα των Κωφών</a:t>
            </a:r>
            <a:endParaRPr lang="en-US" sz="2800" dirty="0" smtClean="0">
              <a:latin typeface="Times New Roman"/>
              <a:cs typeface="Times New Roman"/>
            </a:endParaRPr>
          </a:p>
          <a:p>
            <a:pPr marL="714375" lvl="1" indent="-17780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l-GR" sz="2400" dirty="0" smtClean="0">
                <a:latin typeface="Times New Roman"/>
                <a:cs typeface="Times New Roman"/>
              </a:rPr>
              <a:t>Ε.Ν.Γ.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714375" lvl="1" indent="-17780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l-GR" sz="2400" dirty="0" smtClean="0">
                <a:latin typeface="Times New Roman"/>
                <a:cs typeface="Times New Roman"/>
              </a:rPr>
              <a:t>Κωφοί ενήλικες</a:t>
            </a:r>
            <a:r>
              <a:rPr lang="en-US" sz="2400" dirty="0" smtClean="0">
                <a:latin typeface="Times New Roman"/>
                <a:cs typeface="Times New Roman"/>
              </a:rPr>
              <a:t>/ </a:t>
            </a:r>
            <a:r>
              <a:rPr lang="el-GR" sz="2400" dirty="0" smtClean="0">
                <a:latin typeface="Times New Roman"/>
                <a:cs typeface="Times New Roman"/>
              </a:rPr>
              <a:t>εκπαιδευτικοί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714375" lvl="1" indent="-17780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l-GR" sz="2400" dirty="0" smtClean="0">
                <a:latin typeface="Times New Roman"/>
                <a:cs typeface="Times New Roman"/>
              </a:rPr>
              <a:t>Αλληλεπίδραση με κωφά παιδιά</a:t>
            </a:r>
          </a:p>
          <a:p>
            <a:pPr marL="714375" lvl="1" indent="-17780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l-GR" sz="2400" dirty="0" smtClean="0">
                <a:latin typeface="Times New Roman"/>
                <a:cs typeface="Times New Roman"/>
              </a:rPr>
              <a:t>Αυτοεκτίμηση</a:t>
            </a:r>
          </a:p>
          <a:p>
            <a:pPr marL="536575" lvl="1" indent="0" eaLnBrk="1" fontAlgn="auto" hangingPunct="1">
              <a:spcAft>
                <a:spcPts val="0"/>
              </a:spcAft>
              <a:buClr>
                <a:srgbClr val="FF6600"/>
              </a:buClr>
              <a:buNone/>
              <a:defRPr/>
            </a:pPr>
            <a:endParaRPr lang="en-US" sz="2400" dirty="0" smtClean="0">
              <a:latin typeface="Times New Roman"/>
              <a:cs typeface="Times New Roman"/>
            </a:endParaRPr>
          </a:p>
          <a:p>
            <a:pPr marL="182880" indent="-182880" eaLnBrk="1" fontAlgn="auto" hangingPunct="1">
              <a:spcAft>
                <a:spcPts val="0"/>
              </a:spcAft>
              <a:buClr>
                <a:srgbClr val="FF6600"/>
              </a:buClr>
              <a:buFont typeface="Wingdings" charset="2"/>
              <a:buChar char="v"/>
              <a:defRPr/>
            </a:pPr>
            <a:r>
              <a:rPr lang="el-GR" dirty="0" smtClean="0">
                <a:latin typeface="Times New Roman"/>
                <a:cs typeface="Times New Roman"/>
              </a:rPr>
              <a:t> </a:t>
            </a:r>
            <a:r>
              <a:rPr lang="el-GR" sz="2600" dirty="0" smtClean="0">
                <a:latin typeface="Times New Roman"/>
                <a:cs typeface="Times New Roman"/>
              </a:rPr>
              <a:t>Διαμονή στο σχολείο (οικοτροφείο)</a:t>
            </a:r>
            <a:r>
              <a:rPr lang="en-US" sz="2600" dirty="0" smtClean="0">
                <a:latin typeface="Times New Roman"/>
                <a:cs typeface="Times New Roman"/>
              </a:rPr>
              <a:t>/</a:t>
            </a:r>
            <a:r>
              <a:rPr lang="el-GR" sz="2600" dirty="0" smtClean="0">
                <a:latin typeface="Times New Roman"/>
                <a:cs typeface="Times New Roman"/>
              </a:rPr>
              <a:t>ημερήσια</a:t>
            </a:r>
            <a:endParaRPr lang="el-GR" dirty="0" smtClean="0"/>
          </a:p>
          <a:p>
            <a:pPr marL="182880" indent="-182880">
              <a:buFont typeface="Arial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12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333375"/>
            <a:ext cx="7313613" cy="923925"/>
          </a:xfrm>
        </p:spPr>
        <p:txBody>
          <a:bodyPr>
            <a:normAutofit/>
          </a:bodyPr>
          <a:lstStyle/>
          <a:p>
            <a:r>
              <a:rPr lang="el-GR" sz="4400" b="1" dirty="0">
                <a:latin typeface="Verdana" charset="0"/>
              </a:rPr>
              <a:t>Ορισμοί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58888" y="1844825"/>
            <a:ext cx="7562850" cy="3816424"/>
          </a:xfrm>
          <a:noFill/>
          <a:ln/>
        </p:spPr>
        <p:txBody>
          <a:bodyPr>
            <a:normAutofit/>
          </a:bodyPr>
          <a:lstStyle/>
          <a:p>
            <a:pPr marL="182563" indent="0">
              <a:lnSpc>
                <a:spcPct val="80000"/>
              </a:lnSpc>
              <a:buFont typeface="Wingdings" charset="0"/>
              <a:buNone/>
            </a:pPr>
            <a:r>
              <a:rPr lang="el-GR" b="1" i="1" dirty="0"/>
              <a:t>κ</a:t>
            </a:r>
            <a:r>
              <a:rPr lang="el-GR" b="1" i="1" dirty="0" smtClean="0"/>
              <a:t>ωφό</a:t>
            </a:r>
            <a:r>
              <a:rPr lang="en-US" b="1" i="1" dirty="0" smtClean="0"/>
              <a:t> </a:t>
            </a:r>
            <a:r>
              <a:rPr lang="el-GR" b="1" i="1" dirty="0" smtClean="0"/>
              <a:t>άτομο</a:t>
            </a:r>
          </a:p>
          <a:p>
            <a:pPr marL="182563" indent="0">
              <a:lnSpc>
                <a:spcPct val="80000"/>
              </a:lnSpc>
              <a:buFont typeface="Wingdings" charset="0"/>
              <a:buNone/>
            </a:pPr>
            <a:endParaRPr lang="el-GR" dirty="0"/>
          </a:p>
          <a:p>
            <a:pPr marL="525463" indent="-342900">
              <a:lnSpc>
                <a:spcPct val="80000"/>
              </a:lnSpc>
            </a:pPr>
            <a:r>
              <a:rPr lang="el-GR" dirty="0" smtClean="0"/>
              <a:t>Με </a:t>
            </a:r>
            <a:r>
              <a:rPr lang="el-GR" dirty="0"/>
              <a:t>ή χωρίς ακουστικά δεν αντιλαμβάνεται την ομιλία με την ακοή του μόνο.</a:t>
            </a:r>
          </a:p>
          <a:p>
            <a:pPr marL="525463" indent="-342900">
              <a:lnSpc>
                <a:spcPct val="80000"/>
              </a:lnSpc>
            </a:pPr>
            <a:r>
              <a:rPr lang="el-GR" dirty="0" smtClean="0"/>
              <a:t> </a:t>
            </a:r>
            <a:r>
              <a:rPr lang="el-GR" dirty="0"/>
              <a:t>Χρησιμοποιεί κυρίως οπτικά ερεθίσματα για να επικοινωνήσει (περίπου &gt; 70</a:t>
            </a:r>
            <a:r>
              <a:rPr lang="en-US" dirty="0"/>
              <a:t>dB</a:t>
            </a:r>
            <a:r>
              <a:rPr lang="el-GR" dirty="0" smtClean="0"/>
              <a:t>).</a:t>
            </a:r>
            <a:endParaRPr lang="el-GR" b="1" i="1" dirty="0"/>
          </a:p>
        </p:txBody>
      </p:sp>
    </p:spTree>
    <p:extLst>
      <p:ext uri="{BB962C8B-B14F-4D97-AF65-F5344CB8AC3E}">
        <p14:creationId xmlns:p14="http://schemas.microsoft.com/office/powerpoint/2010/main" val="824181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49808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4400" b="1" dirty="0" smtClean="0"/>
              <a:t>Γενικά σχολεία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628800"/>
            <a:ext cx="7890080" cy="4547592"/>
          </a:xfrm>
        </p:spPr>
        <p:txBody>
          <a:bodyPr rtlCol="0">
            <a:normAutofit fontScale="92500" lnSpcReduction="20000"/>
          </a:bodyPr>
          <a:lstStyle/>
          <a:p>
            <a:pPr marL="457200" indent="-377825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l-GR" dirty="0" smtClean="0">
                <a:latin typeface="Times New Roman"/>
                <a:cs typeface="Times New Roman"/>
              </a:rPr>
              <a:t>Ενταξιακή </a:t>
            </a:r>
            <a:r>
              <a:rPr lang="el-GR" dirty="0" smtClean="0">
                <a:latin typeface="Times New Roman"/>
                <a:cs typeface="Times New Roman"/>
              </a:rPr>
              <a:t>πολιτική</a:t>
            </a:r>
          </a:p>
          <a:p>
            <a:pPr marL="457200" indent="-377825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l-GR" dirty="0" smtClean="0">
                <a:latin typeface="Times New Roman"/>
                <a:cs typeface="Times New Roman"/>
              </a:rPr>
              <a:t>Κοινή </a:t>
            </a:r>
            <a:r>
              <a:rPr lang="el-GR" dirty="0">
                <a:latin typeface="Times New Roman"/>
                <a:cs typeface="Times New Roman"/>
              </a:rPr>
              <a:t>εκπαίδευση με τα ακούοντα παιδιά </a:t>
            </a:r>
            <a:r>
              <a:rPr lang="el-GR" dirty="0" smtClean="0">
                <a:latin typeface="Times New Roman"/>
                <a:cs typeface="Times New Roman"/>
              </a:rPr>
              <a:t>με ή χωρίς παροχή </a:t>
            </a:r>
            <a:r>
              <a:rPr lang="el-GR" dirty="0">
                <a:latin typeface="Times New Roman"/>
                <a:cs typeface="Times New Roman"/>
              </a:rPr>
              <a:t>ειδικών υποστηρικτικών υπηρεσιών 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l-GR" dirty="0" smtClean="0">
                <a:latin typeface="Times New Roman"/>
                <a:cs typeface="Times New Roman"/>
              </a:rPr>
              <a:t>παράλληλη στήριξη, διερμηνεία κτλ)</a:t>
            </a:r>
            <a:endParaRPr lang="en-US" b="1" dirty="0" smtClean="0">
              <a:latin typeface="Times New Roman"/>
              <a:cs typeface="Times New Roman"/>
            </a:endParaRPr>
          </a:p>
          <a:p>
            <a:pPr marL="457200" indent="-377825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l-GR" dirty="0" smtClean="0">
                <a:latin typeface="Times New Roman"/>
                <a:cs typeface="Times New Roman"/>
              </a:rPr>
              <a:t>Μερική </a:t>
            </a:r>
            <a:r>
              <a:rPr lang="el-GR" dirty="0">
                <a:latin typeface="Times New Roman"/>
                <a:cs typeface="Times New Roman"/>
              </a:rPr>
              <a:t>παρακολούθηση </a:t>
            </a:r>
            <a:r>
              <a:rPr lang="el-GR" dirty="0" smtClean="0">
                <a:latin typeface="Times New Roman"/>
                <a:cs typeface="Times New Roman"/>
              </a:rPr>
              <a:t>της </a:t>
            </a:r>
            <a:r>
              <a:rPr lang="el-GR" dirty="0">
                <a:latin typeface="Times New Roman"/>
                <a:cs typeface="Times New Roman"/>
              </a:rPr>
              <a:t>γενικής τάξης και </a:t>
            </a:r>
            <a:r>
              <a:rPr lang="el-GR" dirty="0" smtClean="0">
                <a:latin typeface="Times New Roman"/>
                <a:cs typeface="Times New Roman"/>
              </a:rPr>
              <a:t>του τμήματος ένταξης.</a:t>
            </a:r>
            <a:endParaRPr lang="en-US" dirty="0" smtClean="0">
              <a:latin typeface="Times New Roman"/>
              <a:cs typeface="Times New Roman"/>
            </a:endParaRPr>
          </a:p>
          <a:p>
            <a:pPr marL="457200" indent="-377825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l-GR" dirty="0" smtClean="0">
                <a:latin typeface="Times New Roman"/>
                <a:cs typeface="Times New Roman"/>
              </a:rPr>
              <a:t>Είναι </a:t>
            </a:r>
            <a:r>
              <a:rPr lang="el-GR" dirty="0">
                <a:latin typeface="Times New Roman"/>
                <a:cs typeface="Times New Roman"/>
              </a:rPr>
              <a:t>σημαντική η </a:t>
            </a:r>
            <a:r>
              <a:rPr lang="el-GR" dirty="0" smtClean="0">
                <a:latin typeface="Times New Roman"/>
                <a:cs typeface="Times New Roman"/>
              </a:rPr>
              <a:t>παρακολούθηση του γενικού σχολείου; </a:t>
            </a:r>
            <a:endParaRPr lang="en-US" dirty="0">
              <a:latin typeface="Times New Roman"/>
              <a:cs typeface="Times New Roman"/>
            </a:endParaRPr>
          </a:p>
          <a:p>
            <a:pPr marL="635000" indent="-27940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l-GR" i="1" dirty="0" smtClean="0">
                <a:latin typeface="Times New Roman"/>
                <a:cs typeface="Times New Roman"/>
              </a:rPr>
              <a:t>Κοινωνική και μαθησιακή συμμετοχή</a:t>
            </a:r>
            <a:r>
              <a:rPr lang="en-US" i="1" dirty="0">
                <a:latin typeface="Times New Roman"/>
                <a:cs typeface="Times New Roman"/>
              </a:rPr>
              <a:t>-</a:t>
            </a:r>
            <a:r>
              <a:rPr lang="el-GR" i="1" dirty="0" smtClean="0">
                <a:latin typeface="Times New Roman"/>
                <a:cs typeface="Times New Roman"/>
              </a:rPr>
              <a:t>πρόσβαση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9141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17873" y="116632"/>
            <a:ext cx="7498080" cy="1143000"/>
          </a:xfrm>
        </p:spPr>
        <p:txBody>
          <a:bodyPr>
            <a:normAutofit/>
          </a:bodyPr>
          <a:lstStyle/>
          <a:p>
            <a:r>
              <a:rPr lang="el-GR" sz="4400" b="1" dirty="0" smtClean="0"/>
              <a:t>Ταυτότητα</a:t>
            </a:r>
            <a:endParaRPr lang="el-GR" sz="4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17873" y="1700809"/>
            <a:ext cx="7632278" cy="4392488"/>
          </a:xfrm>
        </p:spPr>
        <p:txBody>
          <a:bodyPr>
            <a:noAutofit/>
          </a:bodyPr>
          <a:lstStyle/>
          <a:p>
            <a:pPr lvl="0">
              <a:buBlip>
                <a:blip r:embed="rId2"/>
              </a:buBlip>
            </a:pPr>
            <a:r>
              <a:rPr lang="el-GR" sz="2800" dirty="0" smtClean="0"/>
              <a:t>Διαμόρφωση </a:t>
            </a:r>
            <a:r>
              <a:rPr lang="el-GR" sz="2800" dirty="0" smtClean="0"/>
              <a:t>ταυτότητας ανάλογα με τις τις </a:t>
            </a:r>
            <a:r>
              <a:rPr lang="el-GR" sz="2800" dirty="0"/>
              <a:t>εμπειρίες </a:t>
            </a:r>
            <a:r>
              <a:rPr lang="el-GR" sz="2800" dirty="0" smtClean="0"/>
              <a:t>μέσα </a:t>
            </a:r>
            <a:r>
              <a:rPr lang="el-GR" sz="2800" dirty="0"/>
              <a:t>στο οικογενειακό και σχολικό </a:t>
            </a:r>
            <a:r>
              <a:rPr lang="el-GR" sz="2800" dirty="0" smtClean="0"/>
              <a:t>περιβάλλον</a:t>
            </a:r>
            <a:r>
              <a:rPr lang="en-US" sz="2800" dirty="0" smtClean="0"/>
              <a:t>.</a:t>
            </a:r>
            <a:r>
              <a:rPr lang="el-GR" sz="2800" dirty="0" smtClean="0"/>
              <a:t> </a:t>
            </a:r>
          </a:p>
          <a:p>
            <a:pPr lvl="0">
              <a:buBlip>
                <a:blip r:embed="rId2"/>
              </a:buBlip>
            </a:pPr>
            <a:r>
              <a:rPr lang="el-GR" sz="2800" dirty="0" smtClean="0"/>
              <a:t>Επαφή </a:t>
            </a:r>
            <a:r>
              <a:rPr lang="el-GR" sz="2800" dirty="0"/>
              <a:t>με άλλα κωφά άτομα και </a:t>
            </a:r>
            <a:r>
              <a:rPr lang="el-GR" sz="2800" dirty="0" smtClean="0"/>
              <a:t>επικοινωνία </a:t>
            </a:r>
            <a:r>
              <a:rPr lang="el-GR" sz="2800" dirty="0"/>
              <a:t>σε μία νοηματική γλώσσα </a:t>
            </a:r>
            <a:r>
              <a:rPr lang="el-GR" sz="2800" dirty="0" smtClean="0"/>
              <a:t>συμβάλλει στη διαμόρφωση της ταυτότητας Κωφού</a:t>
            </a:r>
          </a:p>
          <a:p>
            <a:pPr lvl="0">
              <a:buBlip>
                <a:blip r:embed="rId2"/>
              </a:buBlip>
            </a:pPr>
            <a:r>
              <a:rPr lang="el-GR" sz="2800" dirty="0" smtClean="0"/>
              <a:t>Επαφή </a:t>
            </a:r>
            <a:r>
              <a:rPr lang="el-GR" sz="2800" dirty="0" smtClean="0"/>
              <a:t>με ακούοντα άτομα και προφορική επικοινωνία συμβάλλει στη διαμόρφωση ταυτότητας </a:t>
            </a:r>
            <a:r>
              <a:rPr lang="el-GR" sz="2800" dirty="0" smtClean="0"/>
              <a:t>ακουόντων</a:t>
            </a:r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255704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24636" y="260648"/>
            <a:ext cx="7498080" cy="1143000"/>
          </a:xfrm>
        </p:spPr>
        <p:txBody>
          <a:bodyPr>
            <a:normAutofit/>
          </a:bodyPr>
          <a:lstStyle/>
          <a:p>
            <a:r>
              <a:rPr lang="el-GR" sz="4400" b="1" dirty="0" smtClean="0"/>
              <a:t>Ταυτότητα</a:t>
            </a:r>
            <a:endParaRPr lang="el-GR" sz="4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84098" y="1556792"/>
            <a:ext cx="7640956" cy="4680520"/>
          </a:xfrm>
        </p:spPr>
        <p:txBody>
          <a:bodyPr>
            <a:noAutofit/>
          </a:bodyPr>
          <a:lstStyle/>
          <a:p>
            <a:pPr lvl="0">
              <a:buBlip>
                <a:blip r:embed="rId2"/>
              </a:buBlip>
            </a:pPr>
            <a:r>
              <a:rPr lang="el-GR" sz="2800" dirty="0" smtClean="0"/>
              <a:t>Τα </a:t>
            </a:r>
            <a:r>
              <a:rPr lang="el-GR" sz="2800" dirty="0"/>
              <a:t>κ/β άτομα </a:t>
            </a:r>
            <a:r>
              <a:rPr lang="el-GR" sz="2800" dirty="0" smtClean="0"/>
              <a:t>με </a:t>
            </a:r>
            <a:r>
              <a:rPr lang="el-GR" sz="2800" dirty="0" err="1" smtClean="0"/>
              <a:t>δι</a:t>
            </a:r>
            <a:r>
              <a:rPr lang="el-GR" sz="2800" dirty="0"/>
              <a:t>-πολιτισμική </a:t>
            </a:r>
            <a:r>
              <a:rPr lang="el-GR" sz="2800" dirty="0" smtClean="0"/>
              <a:t>ταυτότητα</a:t>
            </a:r>
            <a:r>
              <a:rPr lang="el-GR" sz="2800" dirty="0"/>
              <a:t> </a:t>
            </a:r>
            <a:r>
              <a:rPr lang="el-GR" sz="2800" dirty="0" smtClean="0"/>
              <a:t>συναναστρέφονται </a:t>
            </a:r>
            <a:r>
              <a:rPr lang="el-GR" sz="2800" dirty="0"/>
              <a:t>με άνεση με ακούοντες και με Κωφούς και να επικοινωνούν σε μία ομιλούμενη ή σε μία νοηματική γλώσσα</a:t>
            </a:r>
            <a:r>
              <a:rPr lang="el-GR" sz="2800" dirty="0" smtClean="0"/>
              <a:t>.</a:t>
            </a:r>
          </a:p>
          <a:p>
            <a:pPr lvl="0">
              <a:buBlip>
                <a:blip r:embed="rId2"/>
              </a:buBlip>
            </a:pPr>
            <a:r>
              <a:rPr lang="el-GR" sz="2800" dirty="0" smtClean="0"/>
              <a:t>Τα </a:t>
            </a:r>
            <a:r>
              <a:rPr lang="el-GR" sz="2800" dirty="0" smtClean="0"/>
              <a:t>κ</a:t>
            </a:r>
            <a:r>
              <a:rPr lang="el-GR" sz="2800" dirty="0"/>
              <a:t>/β άτομα που νιώθουν περιθωριοποιημένοι, δεν έχουν κάποια ταυτότητα, δεν νιώθουν άνετα όταν </a:t>
            </a:r>
            <a:r>
              <a:rPr lang="el-GR" sz="2800" dirty="0" smtClean="0"/>
              <a:t>συναναστρέφονται </a:t>
            </a:r>
            <a:r>
              <a:rPr lang="el-GR" sz="2800" dirty="0"/>
              <a:t>με ακούονταν ή με κωφά άτομα ή όταν επικοινωνούν σε μία ομιλούμενη ή σε μία νοηματική </a:t>
            </a:r>
            <a:r>
              <a:rPr lang="el-GR" sz="2800" dirty="0" smtClean="0"/>
              <a:t>γλώσσα</a:t>
            </a:r>
          </a:p>
          <a:p>
            <a:pPr marL="82296" lvl="0" indent="0">
              <a:lnSpc>
                <a:spcPct val="200000"/>
              </a:lnSpc>
              <a:buNone/>
            </a:pPr>
            <a:r>
              <a:rPr lang="el-GR" sz="2800" b="1" i="1" dirty="0" smtClean="0"/>
              <a:t/>
            </a:r>
            <a:br>
              <a:rPr lang="el-GR" sz="2800" b="1" i="1" dirty="0" smtClean="0"/>
            </a:br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176990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0" y="260648"/>
            <a:ext cx="7498080" cy="1296144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el-GR" sz="4800" b="1" dirty="0" smtClean="0"/>
              <a:t>Πρόσβαση</a:t>
            </a:r>
            <a:br>
              <a:rPr lang="el-GR" sz="4800" b="1" dirty="0" smtClean="0"/>
            </a:br>
            <a:r>
              <a:rPr lang="el-GR" sz="4400" dirty="0" smtClean="0"/>
              <a:t>Εμπόδια</a:t>
            </a:r>
            <a:endParaRPr lang="en-US" sz="4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8720" y="1988840"/>
            <a:ext cx="7643192" cy="3888432"/>
          </a:xfrm>
        </p:spPr>
        <p:txBody>
          <a:bodyPr>
            <a:normAutofit/>
          </a:bodyPr>
          <a:lstStyle/>
          <a:p>
            <a:pPr marL="457200" indent="-377825" algn="just" eaLnBrk="1" hangingPunct="1">
              <a:buClr>
                <a:schemeClr val="tx1"/>
              </a:buClr>
              <a:buSzPct val="100000"/>
              <a:buFont typeface="Wingdings" pitchFamily="2" charset="2"/>
              <a:buChar char=""/>
            </a:pPr>
            <a:r>
              <a:rPr lang="el-GR" dirty="0" smtClean="0"/>
              <a:t>Γνώσεις</a:t>
            </a:r>
          </a:p>
          <a:p>
            <a:pPr marL="457200" indent="-377825" algn="just" eaLnBrk="1" hangingPunct="1">
              <a:buClr>
                <a:schemeClr val="tx1"/>
              </a:buClr>
              <a:buSzPct val="100000"/>
              <a:buFont typeface="Wingdings" pitchFamily="2" charset="2"/>
              <a:buChar char=""/>
            </a:pPr>
            <a:r>
              <a:rPr lang="el-GR" dirty="0" smtClean="0"/>
              <a:t>Αριθμός </a:t>
            </a:r>
            <a:r>
              <a:rPr lang="el-GR" dirty="0" smtClean="0"/>
              <a:t>ατόμων που επικοινωνούν</a:t>
            </a:r>
          </a:p>
          <a:p>
            <a:pPr marL="457200" indent="-377825" algn="just" eaLnBrk="1" hangingPunct="1">
              <a:buClr>
                <a:schemeClr val="tx1"/>
              </a:buClr>
              <a:buSzPct val="100000"/>
              <a:buFont typeface="Wingdings" pitchFamily="2" charset="2"/>
              <a:buChar char=""/>
            </a:pPr>
            <a:r>
              <a:rPr lang="el-GR" dirty="0" smtClean="0"/>
              <a:t>Διερμηνείς</a:t>
            </a:r>
            <a:endParaRPr lang="el-GR" dirty="0" smtClean="0"/>
          </a:p>
          <a:p>
            <a:pPr marL="457200" indent="-377825" algn="just" eaLnBrk="1" hangingPunct="1">
              <a:buClr>
                <a:schemeClr val="tx1"/>
              </a:buClr>
              <a:buSzPct val="100000"/>
              <a:buFont typeface="Wingdings" pitchFamily="2" charset="2"/>
              <a:buChar char=""/>
            </a:pPr>
            <a:r>
              <a:rPr lang="el-GR" dirty="0" smtClean="0"/>
              <a:t>Ροή </a:t>
            </a:r>
            <a:r>
              <a:rPr lang="el-GR" dirty="0" smtClean="0"/>
              <a:t>πληροφοριών</a:t>
            </a:r>
          </a:p>
          <a:p>
            <a:pPr marL="457200" indent="-377825" algn="just" eaLnBrk="1" hangingPunct="1">
              <a:buClr>
                <a:schemeClr val="tx1"/>
              </a:buClr>
              <a:buSzPct val="100000"/>
              <a:buFont typeface="Wingdings" pitchFamily="2" charset="2"/>
              <a:buChar char=""/>
            </a:pPr>
            <a:r>
              <a:rPr lang="el-GR" dirty="0" smtClean="0"/>
              <a:t>Διαφοροποίηση</a:t>
            </a:r>
            <a:endParaRPr lang="el-GR" dirty="0" smtClean="0"/>
          </a:p>
          <a:p>
            <a:pPr marL="457200" indent="-377825" algn="just" eaLnBrk="1" hangingPunct="1">
              <a:buClr>
                <a:schemeClr val="tx1"/>
              </a:buClr>
              <a:buSzPct val="100000"/>
              <a:buFont typeface="Wingdings" pitchFamily="2" charset="2"/>
              <a:buChar char=""/>
            </a:pPr>
            <a:r>
              <a:rPr lang="el-GR" dirty="0" smtClean="0"/>
              <a:t>Τεχνολογικά </a:t>
            </a:r>
            <a:r>
              <a:rPr lang="el-GR" dirty="0" smtClean="0"/>
              <a:t>βοηθήματα</a:t>
            </a:r>
          </a:p>
          <a:p>
            <a:pPr marL="79375" indent="0" algn="just" eaLnBrk="1" hangingPunct="1">
              <a:buClr>
                <a:schemeClr val="tx1"/>
              </a:buClr>
              <a:buSzPct val="100000"/>
              <a:buNone/>
            </a:pPr>
            <a:endParaRPr lang="el-GR" dirty="0" smtClean="0"/>
          </a:p>
          <a:p>
            <a:pPr marL="79375" indent="0" algn="just" eaLnBrk="1" hangingPunct="1">
              <a:buClr>
                <a:schemeClr val="tx1"/>
              </a:buClr>
              <a:buSzPct val="100000"/>
              <a:buNone/>
            </a:pPr>
            <a:endParaRPr lang="el-GR" dirty="0" smtClean="0"/>
          </a:p>
          <a:p>
            <a:pPr marL="457200" indent="-377825" algn="just" eaLnBrk="1" hangingPunct="1">
              <a:buClr>
                <a:schemeClr val="tx1"/>
              </a:buClr>
              <a:buSzPct val="100000"/>
              <a:buFont typeface="Wingdings" pitchFamily="2" charset="2"/>
              <a:buChar char=""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25409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1864" y="260648"/>
            <a:ext cx="8100392" cy="1656184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el-GR" sz="4400" b="1" dirty="0" smtClean="0"/>
              <a:t>Πρόσβαση</a:t>
            </a:r>
            <a:r>
              <a:rPr lang="el-GR" sz="4800" dirty="0" smtClean="0"/>
              <a:t/>
            </a:r>
            <a:br>
              <a:rPr lang="el-GR" sz="4800" dirty="0" smtClean="0"/>
            </a:br>
            <a:r>
              <a:rPr lang="el-GR" sz="4000" dirty="0" smtClean="0"/>
              <a:t>Ατομικά χαρακτηριστικά κ/β ατόμων</a:t>
            </a:r>
            <a:endParaRPr lang="en-US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2348880"/>
            <a:ext cx="7272808" cy="3847989"/>
          </a:xfrm>
        </p:spPr>
        <p:txBody>
          <a:bodyPr>
            <a:normAutofit/>
          </a:bodyPr>
          <a:lstStyle/>
          <a:p>
            <a:pPr marL="457200" indent="-377825" algn="just" eaLnBrk="1" hangingPunct="1">
              <a:buClr>
                <a:schemeClr val="tx1"/>
              </a:buClr>
              <a:buSzPct val="100000"/>
              <a:buFont typeface="Wingdings" pitchFamily="2" charset="2"/>
              <a:buChar char=""/>
            </a:pPr>
            <a:r>
              <a:rPr lang="el-GR" sz="4000" dirty="0" smtClean="0"/>
              <a:t>Γλωσσικές δεξιότητες</a:t>
            </a:r>
          </a:p>
          <a:p>
            <a:pPr marL="457200" indent="-377825" algn="just" eaLnBrk="1" hangingPunct="1">
              <a:buClr>
                <a:schemeClr val="tx1"/>
              </a:buClr>
              <a:buSzPct val="100000"/>
              <a:buFont typeface="Wingdings" pitchFamily="2" charset="2"/>
              <a:buChar char=""/>
            </a:pPr>
            <a:r>
              <a:rPr lang="el-GR" sz="4000" dirty="0" smtClean="0"/>
              <a:t>Κοινωνικές </a:t>
            </a:r>
            <a:r>
              <a:rPr lang="el-GR" sz="4000" dirty="0" smtClean="0"/>
              <a:t>δεξιότητες</a:t>
            </a:r>
          </a:p>
          <a:p>
            <a:pPr marL="457200" indent="-377825" algn="just" eaLnBrk="1" hangingPunct="1">
              <a:buClr>
                <a:schemeClr val="tx1"/>
              </a:buClr>
              <a:buSzPct val="100000"/>
              <a:buFont typeface="Wingdings" pitchFamily="2" charset="2"/>
              <a:buChar char=""/>
            </a:pPr>
            <a:r>
              <a:rPr lang="el-GR" sz="4000" dirty="0" smtClean="0"/>
              <a:t>Γνωστικές </a:t>
            </a:r>
            <a:r>
              <a:rPr lang="el-GR" sz="4000" dirty="0" smtClean="0"/>
              <a:t>δεξιότητες</a:t>
            </a:r>
          </a:p>
          <a:p>
            <a:pPr marL="457200" indent="-377825" algn="just" eaLnBrk="1" hangingPunct="1">
              <a:buClr>
                <a:schemeClr val="tx1"/>
              </a:buClr>
              <a:buSzPct val="100000"/>
              <a:buFont typeface="Wingdings" pitchFamily="2" charset="2"/>
              <a:buChar char=""/>
            </a:pPr>
            <a:r>
              <a:rPr lang="el-GR" sz="4000" dirty="0" smtClean="0"/>
              <a:t>Μαθησιακές </a:t>
            </a:r>
            <a:r>
              <a:rPr lang="el-GR" sz="4000" dirty="0" smtClean="0"/>
              <a:t>δεξιότητες</a:t>
            </a:r>
          </a:p>
          <a:p>
            <a:pPr marL="457200" indent="-377825" algn="just" eaLnBrk="1" hangingPunct="1">
              <a:buClr>
                <a:schemeClr val="tx1"/>
              </a:buClr>
              <a:buSzPct val="100000"/>
              <a:buFont typeface="Wingdings" pitchFamily="2" charset="2"/>
              <a:buChar char=""/>
            </a:pPr>
            <a:r>
              <a:rPr lang="el-GR" sz="4000" dirty="0" smtClean="0"/>
              <a:t>Γενικά </a:t>
            </a:r>
            <a:r>
              <a:rPr lang="el-GR" sz="4000" dirty="0" smtClean="0"/>
              <a:t>χαρακτηριστικά</a:t>
            </a:r>
          </a:p>
          <a:p>
            <a:pPr marL="79375" indent="0" algn="just" eaLnBrk="1" hangingPunct="1">
              <a:buClr>
                <a:schemeClr val="tx1"/>
              </a:buClr>
              <a:buSzPct val="100000"/>
              <a:buNone/>
            </a:pPr>
            <a:endParaRPr lang="el-GR" sz="4000" dirty="0" smtClean="0"/>
          </a:p>
          <a:p>
            <a:pPr marL="457200" indent="-377825" algn="just" eaLnBrk="1" hangingPunct="1">
              <a:buClr>
                <a:schemeClr val="tx1"/>
              </a:buClr>
              <a:buSzPct val="100000"/>
              <a:buFont typeface="Wingdings" pitchFamily="2" charset="2"/>
              <a:buChar char=""/>
            </a:pPr>
            <a:endParaRPr lang="el-GR" sz="4000" dirty="0" smtClean="0"/>
          </a:p>
        </p:txBody>
      </p:sp>
    </p:spTree>
    <p:extLst>
      <p:ext uri="{BB962C8B-B14F-4D97-AF65-F5344CB8AC3E}">
        <p14:creationId xmlns:p14="http://schemas.microsoft.com/office/powerpoint/2010/main" val="139579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994122"/>
          </a:xfrm>
        </p:spPr>
        <p:txBody>
          <a:bodyPr>
            <a:normAutofit/>
          </a:bodyPr>
          <a:lstStyle/>
          <a:p>
            <a:r>
              <a:rPr lang="el-GR" sz="3600" b="1" dirty="0" smtClean="0"/>
              <a:t>Διαμόρφωση φυσικού περιβάλλοντος</a:t>
            </a:r>
            <a:endParaRPr lang="en-US" sz="3600" b="1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721168928"/>
              </p:ext>
            </p:extLst>
          </p:nvPr>
        </p:nvGraphicFramePr>
        <p:xfrm>
          <a:off x="1475656" y="1484784"/>
          <a:ext cx="6137448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0690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69872" y="214298"/>
            <a:ext cx="7530040" cy="1143000"/>
          </a:xfrm>
        </p:spPr>
        <p:txBody>
          <a:bodyPr>
            <a:normAutofit/>
          </a:bodyPr>
          <a:lstStyle/>
          <a:p>
            <a:r>
              <a:rPr lang="el-GR" sz="4400" b="1" dirty="0" smtClean="0"/>
              <a:t>Οπτικό </a:t>
            </a:r>
            <a:r>
              <a:rPr lang="el-GR" sz="4400" b="1" dirty="0"/>
              <a:t>ε</a:t>
            </a:r>
            <a:r>
              <a:rPr lang="el-GR" sz="4400" b="1" dirty="0" smtClean="0"/>
              <a:t>κπαιδευτικό υλικό</a:t>
            </a:r>
            <a:endParaRPr lang="el-GR" sz="4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69872" y="1700808"/>
            <a:ext cx="7640956" cy="3799894"/>
          </a:xfrm>
        </p:spPr>
        <p:txBody>
          <a:bodyPr>
            <a:noAutofit/>
          </a:bodyPr>
          <a:lstStyle/>
          <a:p>
            <a:pPr lvl="0">
              <a:lnSpc>
                <a:spcPct val="120000"/>
              </a:lnSpc>
              <a:buSzPct val="90000"/>
              <a:buFont typeface="Wingdings" charset="2"/>
              <a:buChar char="v"/>
            </a:pPr>
            <a:r>
              <a:rPr lang="el-GR" sz="2400" dirty="0" smtClean="0">
                <a:latin typeface="Times New Roman"/>
                <a:cs typeface="Times New Roman"/>
              </a:rPr>
              <a:t>Ετερογενή γλωσσικές και μαθησιακές δεξιότητες και διαφορετικός τρόπος επεξεργασίας της πληροφορίας</a:t>
            </a:r>
          </a:p>
          <a:p>
            <a:pPr lvl="0">
              <a:lnSpc>
                <a:spcPct val="120000"/>
              </a:lnSpc>
              <a:buSzPct val="90000"/>
              <a:buFont typeface="Wingdings" charset="2"/>
              <a:buChar char="v"/>
            </a:pPr>
            <a:r>
              <a:rPr lang="el-GR" sz="2400" dirty="0" smtClean="0">
                <a:latin typeface="Times New Roman"/>
                <a:cs typeface="Times New Roman"/>
              </a:rPr>
              <a:t>Τα </a:t>
            </a:r>
            <a:r>
              <a:rPr lang="el-GR" sz="2400" dirty="0" smtClean="0">
                <a:latin typeface="Times New Roman"/>
                <a:cs typeface="Times New Roman"/>
              </a:rPr>
              <a:t>κ/β άτομα έχουν εύκολη και ολοκληρωμένη πρόσβαση στην πληροφορία μέσα από την όραση</a:t>
            </a:r>
          </a:p>
          <a:p>
            <a:pPr lvl="0">
              <a:lnSpc>
                <a:spcPct val="120000"/>
              </a:lnSpc>
              <a:buSzPct val="90000"/>
              <a:buFont typeface="Wingdings" charset="2"/>
              <a:buChar char="v"/>
            </a:pPr>
            <a:r>
              <a:rPr lang="el-GR" sz="2400" dirty="0" smtClean="0">
                <a:latin typeface="Times New Roman"/>
                <a:cs typeface="Times New Roman"/>
              </a:rPr>
              <a:t>Οπτικοί </a:t>
            </a:r>
            <a:r>
              <a:rPr lang="el-GR" sz="2400" dirty="0" smtClean="0">
                <a:latin typeface="Times New Roman"/>
                <a:cs typeface="Times New Roman"/>
              </a:rPr>
              <a:t>τρόποι για την παρουσίαση της πληροφορίας (π.χ. δομή του μουσείου, τι περιλαμβάνει μία έκθεση, πληροφορίες για το έκθεμα)</a:t>
            </a:r>
          </a:p>
        </p:txBody>
      </p:sp>
    </p:spTree>
    <p:extLst>
      <p:ext uri="{BB962C8B-B14F-4D97-AF65-F5344CB8AC3E}">
        <p14:creationId xmlns:p14="http://schemas.microsoft.com/office/powerpoint/2010/main" val="358153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98080" cy="1143000"/>
          </a:xfrm>
        </p:spPr>
        <p:txBody>
          <a:bodyPr>
            <a:normAutofit/>
          </a:bodyPr>
          <a:lstStyle/>
          <a:p>
            <a:r>
              <a:rPr lang="el-GR" sz="4400" b="1" dirty="0" smtClean="0"/>
              <a:t>Οπτικό υλικό</a:t>
            </a:r>
            <a:endParaRPr lang="en-US" sz="4400" b="1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092110143"/>
              </p:ext>
            </p:extLst>
          </p:nvPr>
        </p:nvGraphicFramePr>
        <p:xfrm>
          <a:off x="1272332" y="1628676"/>
          <a:ext cx="668404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7136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498080" cy="1143000"/>
          </a:xfrm>
        </p:spPr>
        <p:txBody>
          <a:bodyPr/>
          <a:lstStyle/>
          <a:p>
            <a:pPr algn="ctr"/>
            <a:r>
              <a:rPr lang="el-GR" b="1" dirty="0" smtClean="0"/>
              <a:t>Χρηματοδότηση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412776"/>
            <a:ext cx="7571184" cy="3168352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Logo espa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396" y="501317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10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819950" y="8620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el-GR" b="1" dirty="0"/>
              <a:t>Σημείωμα </a:t>
            </a:r>
            <a:r>
              <a:rPr lang="el-GR" b="1" dirty="0" smtClean="0"/>
              <a:t>Αδειοδότησης</a:t>
            </a:r>
            <a:endParaRPr lang="el-GR" b="1" dirty="0"/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120093" y="800708"/>
            <a:ext cx="8928992" cy="16561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</a:t>
            </a:r>
            <a:r>
              <a:rPr lang="el-GR" sz="2000" b="1" dirty="0"/>
              <a:t>της</a:t>
            </a:r>
            <a:r>
              <a:rPr lang="el-GR" sz="2000" dirty="0"/>
              <a:t>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copyright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dirty="0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4855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333375"/>
            <a:ext cx="7313613" cy="923925"/>
          </a:xfrm>
        </p:spPr>
        <p:txBody>
          <a:bodyPr>
            <a:normAutofit/>
          </a:bodyPr>
          <a:lstStyle/>
          <a:p>
            <a:r>
              <a:rPr lang="el-GR" sz="4400" b="1" dirty="0">
                <a:latin typeface="Verdana" charset="0"/>
              </a:rPr>
              <a:t>Ορισμοί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59632" y="1916833"/>
            <a:ext cx="7562850" cy="3312367"/>
          </a:xfrm>
          <a:noFill/>
          <a:ln/>
        </p:spPr>
        <p:txBody>
          <a:bodyPr>
            <a:normAutofit/>
          </a:bodyPr>
          <a:lstStyle/>
          <a:p>
            <a:pPr marL="182563" indent="0">
              <a:lnSpc>
                <a:spcPct val="80000"/>
              </a:lnSpc>
              <a:buFont typeface="Wingdings" charset="0"/>
              <a:buNone/>
            </a:pPr>
            <a:r>
              <a:rPr lang="el-GR" b="1" i="1" dirty="0" smtClean="0"/>
              <a:t>βαρήκοο </a:t>
            </a:r>
            <a:r>
              <a:rPr lang="el-GR" b="1" i="1" dirty="0" smtClean="0"/>
              <a:t>άτομο</a:t>
            </a:r>
            <a:endParaRPr lang="el-GR" b="1" dirty="0"/>
          </a:p>
          <a:p>
            <a:pPr marL="639763" indent="-457200">
              <a:lnSpc>
                <a:spcPct val="80000"/>
              </a:lnSpc>
            </a:pPr>
            <a:r>
              <a:rPr lang="el-GR" dirty="0" smtClean="0"/>
              <a:t>Με </a:t>
            </a:r>
            <a:r>
              <a:rPr lang="el-GR" dirty="0"/>
              <a:t>ή χωρίς ακουστικά δυσκολεύεται να κατανοήσει την ομιλία μόνο με την ακοή (περίπου 35-69 </a:t>
            </a:r>
            <a:r>
              <a:rPr lang="en-US" dirty="0"/>
              <a:t>dB</a:t>
            </a:r>
            <a:r>
              <a:rPr lang="el-GR" dirty="0"/>
              <a:t>).</a:t>
            </a:r>
          </a:p>
          <a:p>
            <a:pPr marL="639763" indent="-457200">
              <a:lnSpc>
                <a:spcPct val="80000"/>
              </a:lnSpc>
            </a:pPr>
            <a:r>
              <a:rPr lang="el-GR" dirty="0" smtClean="0"/>
              <a:t>Μπορεί </a:t>
            </a:r>
            <a:r>
              <a:rPr lang="el-GR" dirty="0"/>
              <a:t>να χρησιμοποιήσει οπτικά και ακουστικά ερεθίσματα για να επικοινωνήσει</a:t>
            </a:r>
            <a:r>
              <a:rPr lang="en-US" dirty="0"/>
              <a:t>.</a:t>
            </a:r>
            <a:endParaRPr lang="el-GR" dirty="0"/>
          </a:p>
          <a:p>
            <a:pPr marL="182563" indent="0">
              <a:lnSpc>
                <a:spcPct val="80000"/>
              </a:lnSpc>
            </a:pP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5822414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792088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1772816"/>
            <a:ext cx="6912768" cy="381642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έργων:</a:t>
            </a:r>
          </a:p>
          <a:p>
            <a:pPr marL="0" indent="0" algn="ctr">
              <a:buNone/>
            </a:pPr>
            <a:r>
              <a:rPr lang="el-GR" sz="2000" b="1" dirty="0" smtClean="0"/>
              <a:t>Εικόνες</a:t>
            </a:r>
            <a:r>
              <a:rPr lang="en-US" sz="2000" b="1" dirty="0" smtClean="0"/>
              <a:t>/</a:t>
            </a:r>
            <a:r>
              <a:rPr lang="el-GR" sz="2000" b="1" dirty="0" smtClean="0"/>
              <a:t>Φωτογραφίες</a:t>
            </a:r>
            <a:endParaRPr lang="en-US" sz="2000" b="1" dirty="0" smtClean="0"/>
          </a:p>
          <a:p>
            <a:pPr marL="0" indent="0" algn="ctr">
              <a:buNone/>
            </a:pPr>
            <a:endParaRPr lang="el-GR" sz="2000" b="1" dirty="0" smtClean="0"/>
          </a:p>
          <a:p>
            <a:pPr marL="0" indent="0" algn="ctr">
              <a:buNone/>
            </a:pPr>
            <a:r>
              <a:rPr lang="el-GR" sz="2000" i="1" dirty="0" smtClean="0"/>
              <a:t>Τα εν λόγω έργα έχουν ανακτηθεί από το διαδίκτυο για εκπαιδευτικούς σκοπούς</a:t>
            </a:r>
            <a:endParaRPr lang="el-GR" sz="2000" i="1" dirty="0"/>
          </a:p>
        </p:txBody>
      </p:sp>
    </p:spTree>
    <p:extLst>
      <p:ext uri="{BB962C8B-B14F-4D97-AF65-F5344CB8AC3E}">
        <p14:creationId xmlns:p14="http://schemas.microsoft.com/office/powerpoint/2010/main" val="65251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g10_9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6" r="1916"/>
          <a:stretch>
            <a:fillRect/>
          </a:stretch>
        </p:blipFill>
        <p:spPr>
          <a:xfrm>
            <a:off x="1259632" y="476672"/>
            <a:ext cx="7498080" cy="4800600"/>
          </a:xfrm>
        </p:spPr>
      </p:pic>
      <p:sp>
        <p:nvSpPr>
          <p:cNvPr id="5" name="Rectangle 4"/>
          <p:cNvSpPr/>
          <p:nvPr/>
        </p:nvSpPr>
        <p:spPr>
          <a:xfrm>
            <a:off x="1619672" y="5517232"/>
            <a:ext cx="69847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http://ebooks.edu.gr/modules/ebook/show.php/DSGL-A105/321/2155,7813</a:t>
            </a:r>
            <a:r>
              <a:rPr lang="en-US" dirty="0" smtClean="0">
                <a:hlinkClick r:id="rId3"/>
              </a:rPr>
              <a:t>/</a:t>
            </a:r>
            <a:endParaRPr lang="el-GR" dirty="0" smtClean="0"/>
          </a:p>
          <a:p>
            <a:r>
              <a:rPr lang="el-GR" dirty="0" smtClean="0"/>
              <a:t>Βιολογία Α Γενικού Λυκείου Κεφάλαιο 10 Ενότητα 6 Η δομή του αυτιού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64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971600" y="1412776"/>
            <a:ext cx="7344172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  <a:cs typeface="ＭＳ Ｐゴシック" charset="0"/>
              </a:defRPr>
            </a:lvl1pPr>
            <a:lvl2pPr marL="365125" indent="-182563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pPr lvl="1" eaLnBrk="1" hangingPunct="1">
              <a:buFont typeface="Wingdings" charset="0"/>
              <a:buNone/>
            </a:pPr>
            <a:r>
              <a:rPr lang="el-GR" b="1" dirty="0" smtClean="0">
                <a:solidFill>
                  <a:srgbClr val="800000"/>
                </a:solidFill>
                <a:latin typeface="Times New Roman" charset="0"/>
              </a:rPr>
              <a:t>Αγωγιμότητας</a:t>
            </a:r>
            <a:endParaRPr lang="el-GR" b="1" dirty="0">
              <a:solidFill>
                <a:srgbClr val="800000"/>
              </a:solidFill>
              <a:latin typeface="Times New Roman" charset="0"/>
            </a:endParaRPr>
          </a:p>
          <a:p>
            <a:pPr lvl="1" eaLnBrk="1" hangingPunct="1">
              <a:lnSpc>
                <a:spcPct val="150000"/>
              </a:lnSpc>
              <a:buFont typeface="Wingdings" charset="0"/>
              <a:buChar char="Ø"/>
            </a:pPr>
            <a:r>
              <a:rPr lang="el-GR" dirty="0" smtClean="0">
                <a:latin typeface="Times New Roman" charset="0"/>
              </a:rPr>
              <a:t>Ανιούσα </a:t>
            </a:r>
            <a:r>
              <a:rPr lang="el-GR" dirty="0">
                <a:latin typeface="Times New Roman" charset="0"/>
              </a:rPr>
              <a:t>κλίση της </a:t>
            </a:r>
            <a:r>
              <a:rPr lang="el-GR" dirty="0" err="1">
                <a:latin typeface="Times New Roman" charset="0"/>
              </a:rPr>
              <a:t>ακουομετρικής</a:t>
            </a:r>
            <a:r>
              <a:rPr lang="el-GR" dirty="0">
                <a:latin typeface="Times New Roman" charset="0"/>
              </a:rPr>
              <a:t> καμπύλης</a:t>
            </a:r>
          </a:p>
          <a:p>
            <a:pPr lvl="1" eaLnBrk="1" hangingPunct="1">
              <a:lnSpc>
                <a:spcPct val="150000"/>
              </a:lnSpc>
              <a:buFont typeface="Wingdings" charset="0"/>
              <a:buChar char="Ø"/>
            </a:pPr>
            <a:r>
              <a:rPr lang="el-GR" dirty="0" smtClean="0">
                <a:latin typeface="Times New Roman" charset="0"/>
              </a:rPr>
              <a:t>Περισσότερα </a:t>
            </a:r>
            <a:r>
              <a:rPr lang="el-GR" dirty="0">
                <a:latin typeface="Times New Roman" charset="0"/>
              </a:rPr>
              <a:t>ακουστικά υπολείμματα στις υψηλές συχνότητες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043608" y="3789363"/>
            <a:ext cx="792100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82563" indent="-1825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 typeface="Wingdings" charset="0"/>
              <a:buNone/>
              <a:defRPr/>
            </a:pPr>
            <a:r>
              <a:rPr lang="el-GR" sz="2400" b="1" dirty="0" err="1" smtClean="0">
                <a:solidFill>
                  <a:schemeClr val="accent3">
                    <a:lumMod val="75000"/>
                  </a:schemeClr>
                </a:solidFill>
                <a:latin typeface="Times New Roman" charset="0"/>
              </a:rPr>
              <a:t>Νευροαισθητηριακή</a:t>
            </a:r>
            <a:endParaRPr lang="el-GR" sz="2400" b="1" dirty="0" smtClean="0">
              <a:solidFill>
                <a:schemeClr val="accent3">
                  <a:lumMod val="75000"/>
                </a:schemeClr>
              </a:solidFill>
              <a:latin typeface="Times New Roman" charset="0"/>
            </a:endParaRPr>
          </a:p>
          <a:p>
            <a:pPr>
              <a:lnSpc>
                <a:spcPct val="200000"/>
              </a:lnSpc>
              <a:buFont typeface="Wingdings" charset="0"/>
              <a:buChar char="Ø"/>
              <a:defRPr/>
            </a:pPr>
            <a:r>
              <a:rPr lang="el-GR" sz="2400" dirty="0" smtClean="0">
                <a:latin typeface="Times New Roman"/>
                <a:cs typeface="Times New Roman"/>
              </a:rPr>
              <a:t>Επίπεδη </a:t>
            </a:r>
            <a:r>
              <a:rPr lang="el-GR" sz="2400" dirty="0" smtClean="0">
                <a:latin typeface="Times New Roman"/>
                <a:cs typeface="Times New Roman"/>
              </a:rPr>
              <a:t>ή κατιούσα </a:t>
            </a:r>
            <a:r>
              <a:rPr lang="el-GR" sz="2400" dirty="0" err="1" smtClean="0">
                <a:latin typeface="Times New Roman"/>
                <a:cs typeface="Times New Roman"/>
              </a:rPr>
              <a:t>ακουομετρική</a:t>
            </a:r>
            <a:r>
              <a:rPr lang="el-GR" sz="2400" dirty="0" smtClean="0">
                <a:latin typeface="Times New Roman"/>
                <a:cs typeface="Times New Roman"/>
              </a:rPr>
              <a:t> καμπύλη </a:t>
            </a:r>
          </a:p>
          <a:p>
            <a:pPr>
              <a:lnSpc>
                <a:spcPct val="200000"/>
              </a:lnSpc>
              <a:buFont typeface="Wingdings" charset="0"/>
              <a:buChar char="Ø"/>
              <a:defRPr/>
            </a:pPr>
            <a:r>
              <a:rPr lang="el-GR" sz="2400" dirty="0" smtClean="0">
                <a:latin typeface="Times New Roman"/>
                <a:cs typeface="Times New Roman"/>
              </a:rPr>
              <a:t>Περισσότερα ακουστικά υπολείμματα στις υψηλές </a:t>
            </a:r>
            <a:r>
              <a:rPr lang="el-GR" sz="2400" dirty="0" smtClean="0">
                <a:latin typeface="Times New Roman"/>
                <a:cs typeface="Times New Roman"/>
              </a:rPr>
              <a:t>συχνότητες</a:t>
            </a:r>
            <a:endParaRPr lang="el-GR" sz="2400" dirty="0" smtClean="0">
              <a:latin typeface="Times New Roman"/>
              <a:cs typeface="Times New Roman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35607" y="274638"/>
            <a:ext cx="7529005" cy="850106"/>
          </a:xfrm>
        </p:spPr>
        <p:txBody>
          <a:bodyPr>
            <a:noAutofit/>
          </a:bodyPr>
          <a:lstStyle/>
          <a:p>
            <a:pPr algn="ctr"/>
            <a:r>
              <a:rPr lang="el-GR" sz="4400" b="1" dirty="0">
                <a:latin typeface="Verdana" charset="0"/>
              </a:rPr>
              <a:t>Τύπος απώλειας </a:t>
            </a:r>
            <a:r>
              <a:rPr lang="el-GR" sz="4400" b="1" dirty="0">
                <a:latin typeface="Verdana" charset="0"/>
              </a:rPr>
              <a:t>ακοής</a:t>
            </a:r>
            <a:endParaRPr lang="el-GR" sz="4400" b="1" dirty="0"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0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50925" y="188640"/>
            <a:ext cx="7956550" cy="1143000"/>
          </a:xfrm>
        </p:spPr>
        <p:txBody>
          <a:bodyPr>
            <a:noAutofit/>
          </a:bodyPr>
          <a:lstStyle/>
          <a:p>
            <a:r>
              <a:rPr lang="el-GR" sz="4400" b="1" dirty="0">
                <a:latin typeface="Verdana" charset="0"/>
              </a:rPr>
              <a:t>Η κοινότητα των </a:t>
            </a:r>
            <a:r>
              <a:rPr lang="el-GR" sz="4400" b="1" dirty="0" smtClean="0">
                <a:latin typeface="Verdana" charset="0"/>
              </a:rPr>
              <a:t>Κωφών</a:t>
            </a:r>
            <a:endParaRPr lang="el-GR" sz="4400" b="1" dirty="0">
              <a:latin typeface="Verdana" charset="0"/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040160" y="1556792"/>
            <a:ext cx="7978080" cy="4680545"/>
          </a:xfrm>
          <a:noFill/>
          <a:ln/>
        </p:spPr>
        <p:txBody>
          <a:bodyPr>
            <a:normAutofit/>
          </a:bodyPr>
          <a:lstStyle/>
          <a:p>
            <a:r>
              <a:rPr lang="el-GR" dirty="0">
                <a:latin typeface="Corbel"/>
                <a:cs typeface="Corbel"/>
              </a:rPr>
              <a:t>Μία ομάδα ανθρώπων </a:t>
            </a:r>
            <a:r>
              <a:rPr lang="en-US" dirty="0">
                <a:latin typeface="Corbel"/>
                <a:cs typeface="Corbel"/>
              </a:rPr>
              <a:t>(</a:t>
            </a:r>
            <a:r>
              <a:rPr lang="el-GR" dirty="0">
                <a:latin typeface="Corbel"/>
                <a:cs typeface="Corbel"/>
              </a:rPr>
              <a:t>κωφά, βαρήκοα και </a:t>
            </a:r>
            <a:r>
              <a:rPr lang="el-GR" dirty="0" err="1">
                <a:latin typeface="Corbel"/>
                <a:cs typeface="Corbel"/>
              </a:rPr>
              <a:t>ακούοντα</a:t>
            </a:r>
            <a:r>
              <a:rPr lang="en-US" dirty="0">
                <a:latin typeface="Corbel"/>
                <a:cs typeface="Corbel"/>
              </a:rPr>
              <a:t>)</a:t>
            </a:r>
            <a:r>
              <a:rPr lang="el-GR" dirty="0">
                <a:latin typeface="Corbel"/>
                <a:cs typeface="Corbel"/>
              </a:rPr>
              <a:t> με κοινή γλώσσα, κοινές αξίες και κοινό τρόπο αλληλεπίδρασης.</a:t>
            </a:r>
          </a:p>
          <a:p>
            <a:r>
              <a:rPr lang="el-GR" dirty="0" smtClean="0">
                <a:latin typeface="Corbel"/>
                <a:cs typeface="Corbel"/>
              </a:rPr>
              <a:t>Χρήση </a:t>
            </a:r>
            <a:r>
              <a:rPr lang="el-GR" dirty="0" err="1">
                <a:latin typeface="Corbel"/>
                <a:cs typeface="Corbel"/>
              </a:rPr>
              <a:t>οπτικοκινητικής</a:t>
            </a:r>
            <a:r>
              <a:rPr lang="el-GR" dirty="0">
                <a:latin typeface="Corbel"/>
                <a:cs typeface="Corbel"/>
              </a:rPr>
              <a:t> γλώσσας.</a:t>
            </a:r>
          </a:p>
          <a:p>
            <a:r>
              <a:rPr lang="el-GR" dirty="0" smtClean="0">
                <a:latin typeface="Corbel"/>
                <a:cs typeface="Corbel"/>
              </a:rPr>
              <a:t>Διαφοροποίηση </a:t>
            </a:r>
            <a:r>
              <a:rPr lang="el-GR" dirty="0">
                <a:latin typeface="Corbel"/>
                <a:cs typeface="Corbel"/>
              </a:rPr>
              <a:t>από άλλες ομάδες ατόμων με ειδικές ανάγκες.</a:t>
            </a:r>
          </a:p>
          <a:p>
            <a:r>
              <a:rPr lang="el-GR" dirty="0" smtClean="0">
                <a:latin typeface="Corbel"/>
                <a:cs typeface="Corbel"/>
              </a:rPr>
              <a:t>Μέλη </a:t>
            </a:r>
            <a:r>
              <a:rPr lang="el-GR" dirty="0">
                <a:latin typeface="Corbel"/>
                <a:cs typeface="Corbel"/>
              </a:rPr>
              <a:t>της δικής τους κοινότητας, αλλά ανήκουν και στην ευρύτερη κοινωνία</a:t>
            </a:r>
            <a:r>
              <a:rPr lang="el-GR" dirty="0" smtClean="0">
                <a:latin typeface="Times New Roman" charset="0"/>
              </a:rPr>
              <a:t>.</a:t>
            </a:r>
            <a:endParaRPr lang="en-US" dirty="0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1322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400" b="1" dirty="0" smtClean="0"/>
              <a:t>2</a:t>
            </a:r>
            <a:r>
              <a:rPr lang="el-GR" sz="4400" b="1" baseline="30000" dirty="0" smtClean="0"/>
              <a:t>η</a:t>
            </a:r>
            <a:r>
              <a:rPr lang="el-GR" sz="4400" b="1" dirty="0" smtClean="0"/>
              <a:t> ενότητα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6887703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14390</TotalTime>
  <Words>1556</Words>
  <Application>Microsoft Office PowerPoint</Application>
  <PresentationFormat>Προβολή στην οθόνη (4:3)</PresentationFormat>
  <Paragraphs>320</Paragraphs>
  <Slides>50</Slides>
  <Notes>6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50</vt:i4>
      </vt:variant>
    </vt:vector>
  </HeadingPairs>
  <TitlesOfParts>
    <vt:vector size="63" baseType="lpstr">
      <vt:lpstr>ＭＳ Ｐゴシック</vt:lpstr>
      <vt:lpstr>Arial</vt:lpstr>
      <vt:lpstr>Arial Black</vt:lpstr>
      <vt:lpstr>Calibri</vt:lpstr>
      <vt:lpstr>Corbel</vt:lpstr>
      <vt:lpstr>Courier New</vt:lpstr>
      <vt:lpstr>Gill Sans MT</vt:lpstr>
      <vt:lpstr>Lucida Grande</vt:lpstr>
      <vt:lpstr>Times New Roman</vt:lpstr>
      <vt:lpstr>Verdana</vt:lpstr>
      <vt:lpstr>Wingdings</vt:lpstr>
      <vt:lpstr>Wingdings 2</vt:lpstr>
      <vt:lpstr>Ηλιοστάσιο</vt:lpstr>
      <vt:lpstr>Εισαγωγή  στη βαρηκοΐα - κώφωση</vt:lpstr>
      <vt:lpstr>Γνωρίζω τα κωφά και βαρήκοα άτομα  </vt:lpstr>
      <vt:lpstr>Παρουσίαση του PowerPoint</vt:lpstr>
      <vt:lpstr>Ορισμοί</vt:lpstr>
      <vt:lpstr>Ορισμοί</vt:lpstr>
      <vt:lpstr>Παρουσίαση του PowerPoint</vt:lpstr>
      <vt:lpstr>Τύπος απώλειας ακοής</vt:lpstr>
      <vt:lpstr>Η κοινότητα των Κωφών</vt:lpstr>
      <vt:lpstr>Παρουσίαση του PowerPoint</vt:lpstr>
      <vt:lpstr>Ετερογενής πληθυσμός</vt:lpstr>
      <vt:lpstr>Ετερογενής πληθυσμός Ακουολογικοί παράγοντες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Τα μέρη ενός κοχλιακού εμφυτεύματος</vt:lpstr>
      <vt:lpstr>Παρουσίαση του PowerPoint</vt:lpstr>
      <vt:lpstr>Ετερογενής πληθυσμός Οικογένεια</vt:lpstr>
      <vt:lpstr>Έγκαιρη παρέμβαση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Μέθοδοι Επικοινωνίας</vt:lpstr>
      <vt:lpstr>Προφορική μέθοδος (Natural auralism)</vt:lpstr>
      <vt:lpstr>Διγλωσσία (Bilingulism)</vt:lpstr>
      <vt:lpstr>Γνώση Ελληνικής Nοηματικής Γλώσσας</vt:lpstr>
      <vt:lpstr>Βασικές αρχές επικοινωνίας</vt:lpstr>
      <vt:lpstr>Βασικές αρχές επικοινωνίας</vt:lpstr>
      <vt:lpstr>Η χειλεανάγνωση</vt:lpstr>
      <vt:lpstr>Βασικές αρχές επικοινωνίας</vt:lpstr>
      <vt:lpstr>Παρουσίαση του PowerPoint</vt:lpstr>
      <vt:lpstr>Ετερογενής πληθυσμός Σχολείο</vt:lpstr>
      <vt:lpstr>Γενικό ή ειδικό σχολείο κωφών/βαρήκοων μαθητών</vt:lpstr>
      <vt:lpstr>Επιλογή εκπαιδευτικής δομής</vt:lpstr>
      <vt:lpstr>Ειδικά σχολεία κωφών και βαρήκοων</vt:lpstr>
      <vt:lpstr>Γενικά σχολεία</vt:lpstr>
      <vt:lpstr>Ταυτότητα</vt:lpstr>
      <vt:lpstr>Ταυτότητα</vt:lpstr>
      <vt:lpstr>Πρόσβαση Εμπόδια</vt:lpstr>
      <vt:lpstr>Πρόσβαση Ατομικά χαρακτηριστικά κ/β ατόμων</vt:lpstr>
      <vt:lpstr>Διαμόρφωση φυσικού περιβάλλοντος</vt:lpstr>
      <vt:lpstr>Οπτικό εκπαιδευτικό υλικό</vt:lpstr>
      <vt:lpstr>Οπτικό υλικό</vt:lpstr>
      <vt:lpstr>Χρηματοδότηση</vt:lpstr>
      <vt:lpstr>Σημείωμα Αδειοδότησης</vt:lpstr>
      <vt:lpstr>Σημείωμα Χρήσης Έργων Τρίτων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ΒΟΛΟΣ</dc:creator>
  <cp:lastModifiedBy>Kiriazis Vaitsis</cp:lastModifiedBy>
  <cp:revision>136</cp:revision>
  <dcterms:created xsi:type="dcterms:W3CDTF">2009-03-05T18:35:32Z</dcterms:created>
  <dcterms:modified xsi:type="dcterms:W3CDTF">2015-06-19T11:10:07Z</dcterms:modified>
</cp:coreProperties>
</file>