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8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Έλλειψη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Έλλειψη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Ορθογώνιο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Έλλειψη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Έλλειψη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Ορθογώνιο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Ορθογώνιο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Έλλειψη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Έλλειψη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Θέση περιεχομένου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περιεχομένου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Ορθογώνιο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Ορθογώνιο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Θέση περιεχομένου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Θέση περιεχομένου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Έλλειψη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Έλλειψη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23" name="Τίτλο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Ορθογώνιο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Ορθογώνιο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Ορθογώνιο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Ορθογώνιο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Θέση περιεχομένου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Έλλειψη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Έλλειψη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21" name="Ορθογώνιο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Ευθεία γραμμή σύνδεσης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Ορθογώνιο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Ορθογώνιο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Ορθογώνιο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Έλλειψη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Έλλειψη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22" name="Ορθογώνιο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Ορθογώνιο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Ορθογώνιο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Ορθογώνιο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Ορθογώνιο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Ορθογώνιο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17/4/2018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8" name="Ορθογώνιο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Έλλειψη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Έλλειψη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1104" y="2132856"/>
            <a:ext cx="860844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b="1" dirty="0" smtClean="0"/>
              <a:t>« Να μπει ο διάβολος εις την κεφαλήν και το εμυαλό σου»</a:t>
            </a:r>
          </a:p>
          <a:p>
            <a:pPr algn="ctr"/>
            <a:r>
              <a:rPr lang="el-GR" b="1" dirty="0" smtClean="0"/>
              <a:t>Κοινωνικές αντι-δομές και διαχείριση κοινωνικών σχέσεων στις κατάρες</a:t>
            </a:r>
          </a:p>
          <a:p>
            <a:pPr algn="ctr"/>
            <a:r>
              <a:rPr lang="el-GR" b="1" dirty="0" smtClean="0"/>
              <a:t>Της Καρπάθου</a:t>
            </a:r>
          </a:p>
          <a:p>
            <a:pPr algn="ctr"/>
            <a:endParaRPr lang="el-GR" b="1" dirty="0"/>
          </a:p>
          <a:p>
            <a:pPr algn="ctr"/>
            <a:endParaRPr lang="el-GR" b="1" dirty="0" smtClean="0"/>
          </a:p>
          <a:p>
            <a:pPr algn="ctr"/>
            <a:endParaRPr lang="el-GR" b="1" dirty="0"/>
          </a:p>
          <a:p>
            <a:pPr algn="ctr"/>
            <a:endParaRPr lang="el-GR" b="1" dirty="0" smtClean="0"/>
          </a:p>
          <a:p>
            <a:pPr algn="ctr"/>
            <a:r>
              <a:rPr lang="el-GR" b="1" dirty="0" smtClean="0"/>
              <a:t>Ευάγγελος </a:t>
            </a:r>
            <a:r>
              <a:rPr lang="el-GR" b="1" dirty="0" err="1" smtClean="0"/>
              <a:t>Αυδίκος</a:t>
            </a:r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r>
              <a:rPr lang="el-GR" b="1" dirty="0" smtClean="0"/>
              <a:t>Φοιτήτρια</a:t>
            </a:r>
            <a:r>
              <a:rPr lang="en-US" b="1" dirty="0" smtClean="0"/>
              <a:t>:</a:t>
            </a:r>
            <a:r>
              <a:rPr lang="el-GR" b="1" dirty="0" smtClean="0"/>
              <a:t>Ελένη </a:t>
            </a:r>
            <a:r>
              <a:rPr lang="el-GR" b="1" dirty="0" err="1" smtClean="0"/>
              <a:t>Αποστολίνα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311928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5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268760"/>
            <a:ext cx="850104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Η εκφορά της κατάρας συνιστά επικοινωνιακή πράξη, δεδομένου ότι εκτός</a:t>
            </a:r>
          </a:p>
          <a:p>
            <a:r>
              <a:rPr lang="el-GR" dirty="0"/>
              <a:t>α</a:t>
            </a:r>
            <a:r>
              <a:rPr lang="el-GR" dirty="0" smtClean="0"/>
              <a:t>πό τον πομπό είναι αναγκαία και η ύπαρξη του δέκτη, του προσώπου </a:t>
            </a:r>
          </a:p>
          <a:p>
            <a:r>
              <a:rPr lang="el-GR" dirty="0" smtClean="0"/>
              <a:t>προς το οποίο απευθύνεται ο λόγος, ώστε να υπάρξει επιτελεστικό γεγονός</a:t>
            </a:r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Τα δύο πρόσωπα συνδέονται με πράξη ιεραρχικής αντίθεσης. Η εκφορά </a:t>
            </a:r>
          </a:p>
          <a:p>
            <a:r>
              <a:rPr lang="el-GR" dirty="0" smtClean="0"/>
              <a:t>προϋποθέτει την πρόκληση βλάβης από τον πομπό </a:t>
            </a:r>
            <a:r>
              <a:rPr lang="el-GR" dirty="0"/>
              <a:t> </a:t>
            </a:r>
            <a:r>
              <a:rPr lang="el-GR" dirty="0" smtClean="0"/>
              <a:t>για τον δέκτη στο</a:t>
            </a:r>
          </a:p>
          <a:p>
            <a:r>
              <a:rPr lang="el-GR" dirty="0"/>
              <a:t>π</a:t>
            </a:r>
            <a:r>
              <a:rPr lang="el-GR" dirty="0" smtClean="0"/>
              <a:t>λαίσιο της αμφισβήτησης των εγκαθιδρυμένων  κοινωνικών σχέσεων</a:t>
            </a:r>
          </a:p>
          <a:p>
            <a:endParaRPr lang="el-GR" dirty="0"/>
          </a:p>
          <a:p>
            <a:endParaRPr lang="el-GR" dirty="0" smtClean="0"/>
          </a:p>
          <a:p>
            <a:r>
              <a:rPr lang="en-US" dirty="0" smtClean="0"/>
              <a:t>Bourdieu: </a:t>
            </a:r>
            <a:r>
              <a:rPr lang="el-GR" dirty="0" smtClean="0"/>
              <a:t>η τελετουργική πράξη της εκφοράς της κατάρας πρέπει να κατανοείται</a:t>
            </a:r>
          </a:p>
          <a:p>
            <a:r>
              <a:rPr lang="el-GR" dirty="0"/>
              <a:t>ω</a:t>
            </a:r>
            <a:r>
              <a:rPr lang="el-GR" dirty="0" smtClean="0"/>
              <a:t>ς μια διαδικασία που υπαγορεύει την συγκρότηση ενός λόγου που </a:t>
            </a:r>
          </a:p>
          <a:p>
            <a:r>
              <a:rPr lang="el-GR" dirty="0"/>
              <a:t>ν</a:t>
            </a:r>
            <a:r>
              <a:rPr lang="el-GR" dirty="0" smtClean="0"/>
              <a:t>ομιμοποιεί την εξουσία του εκφέροντος να εμφανίζεται ως υποστηρικτής</a:t>
            </a:r>
          </a:p>
          <a:p>
            <a:r>
              <a:rPr lang="el-GR" dirty="0"/>
              <a:t>τ</a:t>
            </a:r>
            <a:r>
              <a:rPr lang="el-GR" dirty="0" smtClean="0"/>
              <a:t>ης κοινωνικής ισορροπίας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5390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124744"/>
            <a:ext cx="795121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Το </a:t>
            </a:r>
            <a:r>
              <a:rPr lang="en-US" dirty="0" smtClean="0"/>
              <a:t>Habitus </a:t>
            </a:r>
            <a:r>
              <a:rPr lang="el-GR" dirty="0" smtClean="0"/>
              <a:t>και οι έμφυλες διαστάσεις του</a:t>
            </a:r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Η γυναίκα βρίσκεται στο περιθώριο άρα είναι ευάλωτη σε κριτικές και</a:t>
            </a:r>
          </a:p>
          <a:p>
            <a:r>
              <a:rPr lang="el-GR" dirty="0"/>
              <a:t>σ</a:t>
            </a:r>
            <a:r>
              <a:rPr lang="el-GR" dirty="0" smtClean="0"/>
              <a:t>χόλια.  Η απομάκρυνση της από τις κοινωνικές συμβάσεις εκλαμβάνεται</a:t>
            </a:r>
          </a:p>
          <a:p>
            <a:r>
              <a:rPr lang="el-GR" dirty="0"/>
              <a:t>ω</a:t>
            </a:r>
            <a:r>
              <a:rPr lang="el-GR" dirty="0" smtClean="0"/>
              <a:t>ς αμαρτία που συνεπάγεται αλλαγή στον ρόλο της</a:t>
            </a:r>
          </a:p>
          <a:p>
            <a:endParaRPr lang="el-GR" dirty="0"/>
          </a:p>
          <a:p>
            <a:r>
              <a:rPr lang="el-GR" dirty="0" smtClean="0"/>
              <a:t>Ο μόνος τρόπος να αντισταθεί είναι η κατάρα που της δίνει την δυνατότητα</a:t>
            </a:r>
          </a:p>
          <a:p>
            <a:r>
              <a:rPr lang="el-GR" dirty="0"/>
              <a:t>ν</a:t>
            </a:r>
            <a:r>
              <a:rPr lang="el-GR" dirty="0" smtClean="0"/>
              <a:t>α χειραγωγήσει την κοινωνική της ασυμμετρία</a:t>
            </a:r>
          </a:p>
          <a:p>
            <a:endParaRPr lang="el-GR" dirty="0"/>
          </a:p>
          <a:p>
            <a:r>
              <a:rPr lang="el-GR" dirty="0" smtClean="0"/>
              <a:t>Τα ‘άτομα που έχουν εξωθηθεί στο κοινωνικό περιθώριο, μέσω της κατάρας </a:t>
            </a:r>
          </a:p>
          <a:p>
            <a:r>
              <a:rPr lang="el-GR" dirty="0"/>
              <a:t>μ</a:t>
            </a:r>
            <a:r>
              <a:rPr lang="el-GR" dirty="0" smtClean="0"/>
              <a:t>πορούν και ασκούν πίεση, αμβλύνουν την δυσμενή τους θέση μέσω ενός </a:t>
            </a:r>
          </a:p>
          <a:p>
            <a:r>
              <a:rPr lang="el-GR" dirty="0"/>
              <a:t>μ</a:t>
            </a:r>
            <a:r>
              <a:rPr lang="el-GR" dirty="0" smtClean="0"/>
              <a:t>ηχανισμού αντίστιξης στο εξουσιαστικό πλέγμα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7917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7" y="1916832"/>
            <a:ext cx="779412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Η κατάρα επαναπροσδιορίζει κοινωνικές σχέσεις και η εκφορά της δεν </a:t>
            </a:r>
          </a:p>
          <a:p>
            <a:r>
              <a:rPr lang="el-GR" dirty="0" smtClean="0"/>
              <a:t>Μεταφράζεται μόνο σε συναισθηματική φόρτιση, αλλά αποτελεί</a:t>
            </a:r>
          </a:p>
          <a:p>
            <a:r>
              <a:rPr lang="el-GR" dirty="0" smtClean="0"/>
              <a:t>τελετουργική πράξη</a:t>
            </a:r>
          </a:p>
          <a:p>
            <a:endParaRPr lang="el-GR" dirty="0"/>
          </a:p>
          <a:p>
            <a:r>
              <a:rPr lang="el-GR" dirty="0" smtClean="0"/>
              <a:t>Η δύναμη του λόγου που εκφέρεται δεν βρίσκεται στην επικοινωνιακή</a:t>
            </a:r>
          </a:p>
          <a:p>
            <a:r>
              <a:rPr lang="el-GR" dirty="0" smtClean="0"/>
              <a:t>Του λειτουργία, αλλά στην εγγραφή εξουσιαστικών σχέσεων</a:t>
            </a:r>
          </a:p>
          <a:p>
            <a:endParaRPr lang="el-GR" dirty="0"/>
          </a:p>
          <a:p>
            <a:r>
              <a:rPr lang="el-GR" dirty="0" smtClean="0"/>
              <a:t>Μέσα σε αυτό το πλαίσιο η εκφέρουσα την κατάρα αισθάνεται δικαιωμένη</a:t>
            </a:r>
          </a:p>
          <a:p>
            <a:r>
              <a:rPr lang="el-GR" dirty="0" smtClean="0"/>
              <a:t>Καθώς χρησιμοποιεί την μόνη διέξοδο που έχει και ιδίως όταν αυτή </a:t>
            </a:r>
          </a:p>
          <a:p>
            <a:r>
              <a:rPr lang="el-GR" dirty="0" smtClean="0"/>
              <a:t>Ενεργοποιεί ή απειλεί την επέμβαση του Θεού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6842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7220246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ΘΕΟΣ ΚΑΙ ΔΙΑΒΟΛΟΣ</a:t>
            </a:r>
          </a:p>
          <a:p>
            <a:endParaRPr lang="el-GR" dirty="0"/>
          </a:p>
          <a:p>
            <a:r>
              <a:rPr lang="el-GR" dirty="0" smtClean="0"/>
              <a:t>Ο Θεός να σε πληρώση</a:t>
            </a:r>
          </a:p>
          <a:p>
            <a:r>
              <a:rPr lang="el-GR" dirty="0"/>
              <a:t>α</a:t>
            </a:r>
            <a:r>
              <a:rPr lang="el-GR" dirty="0" smtClean="0"/>
              <a:t>πό του δοξασμένου του χέρι να βρης τσαι να μην αργήσης</a:t>
            </a:r>
          </a:p>
          <a:p>
            <a:endParaRPr lang="el-GR" dirty="0" smtClean="0"/>
          </a:p>
          <a:p>
            <a:r>
              <a:rPr lang="el-GR" dirty="0" smtClean="0"/>
              <a:t>Επικαλείται ως ανώτατη αρχή, είναι αγαθός και τιμωρός ταυτόχρονα</a:t>
            </a:r>
          </a:p>
          <a:p>
            <a:r>
              <a:rPr lang="el-GR" dirty="0"/>
              <a:t>κ</a:t>
            </a:r>
            <a:r>
              <a:rPr lang="el-GR" dirty="0" smtClean="0"/>
              <a:t>αι επιβραβεύει τους θεοσεβούμενους αποκαθιστώντας την αδικία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Που να σου μιλήσει το μαύρο ατζελικό</a:t>
            </a:r>
          </a:p>
          <a:p>
            <a:r>
              <a:rPr lang="el-GR" dirty="0" smtClean="0"/>
              <a:t>Απού ναν ο διάολος στον εμυαλόν σου</a:t>
            </a:r>
          </a:p>
          <a:p>
            <a:endParaRPr lang="el-GR" dirty="0"/>
          </a:p>
          <a:p>
            <a:r>
              <a:rPr lang="el-GR" dirty="0" smtClean="0"/>
              <a:t>Η επίκληση του Διαβόλου δεν αφορά την αποκατάσταση της ηθικής</a:t>
            </a:r>
          </a:p>
          <a:p>
            <a:r>
              <a:rPr lang="el-GR" dirty="0"/>
              <a:t>τ</a:t>
            </a:r>
            <a:r>
              <a:rPr lang="el-GR" dirty="0" smtClean="0"/>
              <a:t>άξης, αλλά τον εξοβελισμό του δέκτη από την θρησκευτική κοινό-</a:t>
            </a:r>
          </a:p>
          <a:p>
            <a:r>
              <a:rPr lang="el-GR" dirty="0"/>
              <a:t>τ</a:t>
            </a:r>
            <a:r>
              <a:rPr lang="el-GR" dirty="0" smtClean="0"/>
              <a:t>ητα και την παράδοση του στον εκπρόσωπου του κακού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258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3568" y="1844824"/>
            <a:ext cx="768992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Ο λόγος της κατάρας και η χρήση του Διαβόλου απελευθερώνει την</a:t>
            </a:r>
          </a:p>
          <a:p>
            <a:r>
              <a:rPr lang="el-GR" dirty="0"/>
              <a:t>δ</a:t>
            </a:r>
            <a:r>
              <a:rPr lang="el-GR" dirty="0" smtClean="0"/>
              <a:t>ιάθεση της ανταπόδοσης για τον πόνο και την περιφρόνηση, ενώ </a:t>
            </a:r>
          </a:p>
          <a:p>
            <a:r>
              <a:rPr lang="el-GR" dirty="0" smtClean="0"/>
              <a:t>η επίκληση του Θεού εμπεριέχει την διάθεση αποκατάστασης του δικαίου</a:t>
            </a:r>
          </a:p>
          <a:p>
            <a:endParaRPr lang="el-GR" dirty="0"/>
          </a:p>
          <a:p>
            <a:r>
              <a:rPr lang="el-GR" dirty="0" smtClean="0"/>
              <a:t>Στην πρώτη περίπτωση όμως η κατάρα είναι περιγραφική με εξειδίκευση</a:t>
            </a:r>
          </a:p>
          <a:p>
            <a:r>
              <a:rPr lang="el-GR" dirty="0"/>
              <a:t>τ</a:t>
            </a:r>
            <a:r>
              <a:rPr lang="el-GR" dirty="0" smtClean="0"/>
              <a:t>ου αιτουμένου, στην περίπτωση του Θεού όμως η επιλογή της τιμωρίας</a:t>
            </a:r>
          </a:p>
          <a:p>
            <a:r>
              <a:rPr lang="el-GR" dirty="0"/>
              <a:t>ε</a:t>
            </a:r>
            <a:r>
              <a:rPr lang="el-GR" dirty="0" smtClean="0"/>
              <a:t>παφίεται σε αυτόν</a:t>
            </a:r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0201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20688"/>
            <a:ext cx="679064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ΔΟΜΕΣ ΚΑΙΑΝΤΙΔΟΜΕΣ. ΤΑ ΑΊΤΙΑ ΕΚΦΟΡΑΣ ΤΗΣ ΚΑΤΑΡΑΣ</a:t>
            </a:r>
          </a:p>
          <a:p>
            <a:endParaRPr lang="el-GR" dirty="0"/>
          </a:p>
          <a:p>
            <a:r>
              <a:rPr lang="el-GR" dirty="0" smtClean="0"/>
              <a:t>1 το άδικο κακό</a:t>
            </a:r>
          </a:p>
          <a:p>
            <a:r>
              <a:rPr lang="el-GR" dirty="0" smtClean="0"/>
              <a:t>Ο Θεός να σου πλερώσει ότι μου </a:t>
            </a:r>
            <a:r>
              <a:rPr lang="el-GR" dirty="0" err="1" smtClean="0"/>
              <a:t>καμες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2 ο γάμος στα ξένα</a:t>
            </a:r>
          </a:p>
          <a:p>
            <a:r>
              <a:rPr lang="el-GR" dirty="0" smtClean="0"/>
              <a:t>Να μην στεριώσεις παιδί μου με αυτή την γυναίκα που πήρες</a:t>
            </a:r>
          </a:p>
          <a:p>
            <a:endParaRPr lang="el-GR" dirty="0" smtClean="0"/>
          </a:p>
          <a:p>
            <a:r>
              <a:rPr lang="el-GR" dirty="0" smtClean="0"/>
              <a:t>3 ζήλια</a:t>
            </a:r>
          </a:p>
          <a:p>
            <a:r>
              <a:rPr lang="el-GR" dirty="0" err="1" smtClean="0"/>
              <a:t>Απου</a:t>
            </a:r>
            <a:r>
              <a:rPr lang="el-GR" dirty="0" smtClean="0"/>
              <a:t> να βρουν την βάρκα σου στο </a:t>
            </a:r>
            <a:r>
              <a:rPr lang="el-GR" dirty="0" err="1" smtClean="0"/>
              <a:t>Τρίστομο</a:t>
            </a:r>
            <a:r>
              <a:rPr lang="el-GR" dirty="0" smtClean="0"/>
              <a:t> </a:t>
            </a:r>
            <a:r>
              <a:rPr lang="el-GR" dirty="0" err="1" smtClean="0"/>
              <a:t>ριμένη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4 οικονομικές διαφορές</a:t>
            </a:r>
          </a:p>
          <a:p>
            <a:r>
              <a:rPr lang="el-GR" dirty="0" smtClean="0"/>
              <a:t>Όλοι να </a:t>
            </a:r>
            <a:r>
              <a:rPr lang="el-GR" dirty="0" err="1" smtClean="0"/>
              <a:t>σπέρου</a:t>
            </a:r>
            <a:r>
              <a:rPr lang="el-GR" dirty="0" smtClean="0"/>
              <a:t> και να θερίζου και εσύ να κάθεσαι σπίτι σου</a:t>
            </a:r>
          </a:p>
          <a:p>
            <a:endParaRPr lang="el-GR" dirty="0" smtClean="0"/>
          </a:p>
          <a:p>
            <a:r>
              <a:rPr lang="el-GR" dirty="0" smtClean="0"/>
              <a:t>5 καθημερινή ψυχαγωγία</a:t>
            </a:r>
          </a:p>
          <a:p>
            <a:r>
              <a:rPr lang="el-GR" dirty="0" smtClean="0"/>
              <a:t>Που να σου κοπούν τα χρόνια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6190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1592" y="908720"/>
            <a:ext cx="800571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ΠΡΟΣΔΟΚΏΜΕΝΗ ΤΙΜΩΡΙΑ</a:t>
            </a:r>
          </a:p>
          <a:p>
            <a:endParaRPr lang="el-GR" dirty="0"/>
          </a:p>
          <a:p>
            <a:r>
              <a:rPr lang="el-GR" dirty="0" smtClean="0"/>
              <a:t>Ζητούμενο είναι η περιθωριοποίηση των δεκτών μέσω της μεταφοράς</a:t>
            </a:r>
          </a:p>
          <a:p>
            <a:r>
              <a:rPr lang="el-GR" dirty="0"/>
              <a:t>α</a:t>
            </a:r>
            <a:r>
              <a:rPr lang="el-GR" dirty="0" smtClean="0"/>
              <a:t>ρνητικής ενέργειας που τους θέτουν σε καθεστώς κοινωνικής μόλυνσης</a:t>
            </a:r>
          </a:p>
          <a:p>
            <a:endParaRPr lang="el-GR" dirty="0"/>
          </a:p>
          <a:p>
            <a:r>
              <a:rPr lang="el-GR" dirty="0" smtClean="0"/>
              <a:t>Η διαδικασία εκτυλίσσεται μέσω της μετάδοσης με την μεταφορά μορφών</a:t>
            </a:r>
          </a:p>
          <a:p>
            <a:r>
              <a:rPr lang="el-GR" dirty="0"/>
              <a:t>μ</a:t>
            </a:r>
            <a:r>
              <a:rPr lang="el-GR" dirty="0" smtClean="0"/>
              <a:t>όλυνσης στο σώμα</a:t>
            </a:r>
          </a:p>
          <a:p>
            <a:endParaRPr lang="el-GR" dirty="0"/>
          </a:p>
          <a:p>
            <a:r>
              <a:rPr lang="el-GR" dirty="0" smtClean="0"/>
              <a:t>Επιχειρείται ο στιγματισμός όσων αγνόησαν το πολιτισμικό κεφάλαιο αλλά</a:t>
            </a:r>
          </a:p>
          <a:p>
            <a:r>
              <a:rPr lang="el-GR" dirty="0"/>
              <a:t>κ</a:t>
            </a:r>
            <a:r>
              <a:rPr lang="el-GR" dirty="0" smtClean="0"/>
              <a:t>αι ενημερώνονται οι υπόλοιποι για τις ενδεχόμενες επιπτώσεις από την </a:t>
            </a:r>
          </a:p>
          <a:p>
            <a:r>
              <a:rPr lang="el-GR" dirty="0" smtClean="0"/>
              <a:t>εναντίωση στο πλέγμα των κοινωνικών συμπεριφορών</a:t>
            </a:r>
          </a:p>
          <a:p>
            <a:endParaRPr lang="el-GR" dirty="0"/>
          </a:p>
          <a:p>
            <a:r>
              <a:rPr lang="el-GR" dirty="0" smtClean="0"/>
              <a:t>Η τριμερής ταξινόμηση  Ψυχή - Σώμα – Προκοπή αποσαφηνίζει το εκάστοτε</a:t>
            </a:r>
          </a:p>
          <a:p>
            <a:r>
              <a:rPr lang="el-GR" dirty="0" smtClean="0"/>
              <a:t>πολιτισμικό κεφάλαιο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6503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980728"/>
            <a:ext cx="7755649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Συμπεράσματα</a:t>
            </a:r>
          </a:p>
          <a:p>
            <a:endParaRPr lang="el-GR" dirty="0"/>
          </a:p>
          <a:p>
            <a:r>
              <a:rPr lang="el-GR" dirty="0" smtClean="0"/>
              <a:t>Οι κατάρες στη Κάρπαθο οργανώνονται γύρω από το δίπολο Θεός</a:t>
            </a:r>
          </a:p>
          <a:p>
            <a:r>
              <a:rPr lang="el-GR" dirty="0"/>
              <a:t>κ</a:t>
            </a:r>
            <a:r>
              <a:rPr lang="el-GR" dirty="0" smtClean="0"/>
              <a:t>αι Διάβολος</a:t>
            </a:r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Σε κάθε κοινωνία κύρια φροντίδα είναι η </a:t>
            </a:r>
            <a:r>
              <a:rPr lang="el-GR" dirty="0" err="1" smtClean="0"/>
              <a:t>διαφύλακη</a:t>
            </a:r>
            <a:r>
              <a:rPr lang="el-GR" dirty="0" smtClean="0"/>
              <a:t> του πολιτισμικού </a:t>
            </a:r>
          </a:p>
          <a:p>
            <a:r>
              <a:rPr lang="el-GR" dirty="0"/>
              <a:t>κ</a:t>
            </a:r>
            <a:r>
              <a:rPr lang="el-GR" dirty="0" smtClean="0"/>
              <a:t>εφαλαίου και των αντιλήψεων που διαφυλάττουν την συνοχή της </a:t>
            </a:r>
            <a:r>
              <a:rPr lang="el-GR" dirty="0" err="1" smtClean="0"/>
              <a:t>ομαδας</a:t>
            </a:r>
            <a:endParaRPr lang="el-GR" dirty="0" smtClean="0"/>
          </a:p>
          <a:p>
            <a:r>
              <a:rPr lang="el-GR" dirty="0"/>
              <a:t>κ</a:t>
            </a:r>
            <a:r>
              <a:rPr lang="el-GR" dirty="0" smtClean="0"/>
              <a:t>αι η κατάρα χρησιμοποιείται για την σωματική ή πνευματική</a:t>
            </a:r>
          </a:p>
          <a:p>
            <a:r>
              <a:rPr lang="el-GR" dirty="0"/>
              <a:t>π</a:t>
            </a:r>
            <a:r>
              <a:rPr lang="el-GR" dirty="0" smtClean="0"/>
              <a:t>εριθωριοποίηση όσων τολμούν να αντισταθούν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Η κατάρα δεν </a:t>
            </a:r>
            <a:r>
              <a:rPr lang="el-GR" dirty="0" err="1" smtClean="0"/>
              <a:t>αφορμάται</a:t>
            </a:r>
            <a:r>
              <a:rPr lang="el-GR" dirty="0" smtClean="0"/>
              <a:t> πάντα με διάθεση τιμωρίας. Μετασχηματίζεται</a:t>
            </a:r>
          </a:p>
          <a:p>
            <a:r>
              <a:rPr lang="el-GR" dirty="0"/>
              <a:t>σ</a:t>
            </a:r>
            <a:r>
              <a:rPr lang="el-GR" dirty="0" smtClean="0"/>
              <a:t>υχνά σε υφολογικό στοιχείο της τοπικής διαλέκτου και συναπαρτίζει</a:t>
            </a:r>
          </a:p>
          <a:p>
            <a:r>
              <a:rPr lang="el-GR" dirty="0"/>
              <a:t>τ</a:t>
            </a:r>
            <a:r>
              <a:rPr lang="el-GR" dirty="0" smtClean="0"/>
              <a:t>α μορφολογικά στοιχεία της σχόλης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362547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124</TotalTime>
  <Words>630</Words>
  <Application>Microsoft Office PowerPoint</Application>
  <PresentationFormat>Προβολή στην οθόνη (4:3)</PresentationFormat>
  <Paragraphs>124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Δημοτικός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14</cp:revision>
  <dcterms:created xsi:type="dcterms:W3CDTF">2018-04-16T22:13:37Z</dcterms:created>
  <dcterms:modified xsi:type="dcterms:W3CDTF">2018-04-17T11:44:28Z</dcterms:modified>
</cp:coreProperties>
</file>