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1"/>
  </p:notesMasterIdLst>
  <p:sldIdLst>
    <p:sldId id="308" r:id="rId2"/>
    <p:sldId id="286" r:id="rId3"/>
    <p:sldId id="292" r:id="rId4"/>
    <p:sldId id="269" r:id="rId5"/>
    <p:sldId id="289" r:id="rId6"/>
    <p:sldId id="293" r:id="rId7"/>
    <p:sldId id="290" r:id="rId8"/>
    <p:sldId id="274" r:id="rId9"/>
    <p:sldId id="291" r:id="rId10"/>
    <p:sldId id="294" r:id="rId11"/>
    <p:sldId id="295" r:id="rId12"/>
    <p:sldId id="305" r:id="rId13"/>
    <p:sldId id="296" r:id="rId14"/>
    <p:sldId id="298" r:id="rId15"/>
    <p:sldId id="299" r:id="rId16"/>
    <p:sldId id="303" r:id="rId17"/>
    <p:sldId id="300" r:id="rId18"/>
    <p:sldId id="302" r:id="rId19"/>
    <p:sldId id="306" r:id="rId20"/>
    <p:sldId id="307" r:id="rId21"/>
    <p:sldId id="297" r:id="rId22"/>
    <p:sldId id="288" r:id="rId23"/>
    <p:sldId id="270" r:id="rId24"/>
    <p:sldId id="287" r:id="rId25"/>
    <p:sldId id="285" r:id="rId26"/>
    <p:sldId id="309" r:id="rId27"/>
    <p:sldId id="310" r:id="rId28"/>
    <p:sldId id="311" r:id="rId29"/>
    <p:sldId id="312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00" autoAdjust="0"/>
    <p:restoredTop sz="86300" autoAdjust="0"/>
  </p:normalViewPr>
  <p:slideViewPr>
    <p:cSldViewPr>
      <p:cViewPr varScale="1">
        <p:scale>
          <a:sx n="97" d="100"/>
          <a:sy n="97" d="100"/>
        </p:scale>
        <p:origin x="15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l-GR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l-GR"/>
          </a:p>
        </p:txBody>
      </p:sp>
      <p:sp>
        <p:nvSpPr>
          <p:cNvPr id="1853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5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l-GR"/>
          </a:p>
        </p:txBody>
      </p:sp>
      <p:sp>
        <p:nvSpPr>
          <p:cNvPr id="185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FE175A-C924-4353-8381-6AB1F47381C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61768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0002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786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4167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605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758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304800"/>
            <a:ext cx="5715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l-GR" noProof="0" smtClean="0"/>
              <a:t>Click to edit Master title style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7" rIns="92075" bIns="46037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l-GR" noProof="0" smtClean="0"/>
              <a:t>Click to edit Master subtitle style</a:t>
            </a:r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5B7549E5-72BC-4A6F-844E-3A3618980B3B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6CB02-8B2E-40D6-90EC-D1CBFEF4C21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56715822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419850" y="228600"/>
            <a:ext cx="2038350" cy="5867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5962650" cy="58674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A3040-42C2-4A38-BDA9-58451B6200A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98903564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5101F-ABE1-4FD8-AE83-9A3EB0E8E87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8948125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0C0FC-4420-4A7F-900B-69E7DF54450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60132656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2F539-659D-408F-8295-0FC891698DB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95973872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3313B-1E65-4209-B7F3-B80F5D7606A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96037323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D0C30-1952-49F8-A05B-626B29ABB40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8129548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CD14E-D8AA-4EDE-A1D2-EA54164F268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2493287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237F2-8E5A-41C4-93F4-3CE4A0F27D8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6203863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D8DAC-DB91-42FA-AC73-DB03D8CC2BB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47817049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5867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INJURY FREE  MISSION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944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l-GR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9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l-GR"/>
          </a:p>
        </p:txBody>
      </p:sp>
      <p:sp>
        <p:nvSpPr>
          <p:cNvPr id="1034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944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F762ED-A6D1-4AA7-BFCD-93B2694E1A3C}" type="slidenum">
              <a:rPr lang="en-US" altLang="el-GR"/>
              <a:pPr/>
              <a:t>‹#›</a:t>
            </a:fld>
            <a:endParaRPr lang="en-US" altLang="el-GR"/>
          </a:p>
        </p:txBody>
      </p:sp>
      <p:sp>
        <p:nvSpPr>
          <p:cNvPr id="1034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rebuchet MS" panose="020B0603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rebuchet MS" panose="020B0603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rebuchet MS" panose="020B0603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rebuchet MS" panose="020B0603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rebuchet MS" panose="020B0603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rebuchet MS" panose="020B0603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rebuchet MS" panose="020B0603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sc.gov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nrpa.org/" TargetMode="External"/><Relationship Id="rId4" Type="http://schemas.openxmlformats.org/officeDocument/2006/relationships/hyperlink" Target="http://www.playgroundsafety.org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1440160"/>
          </a:xfrm>
        </p:spPr>
        <p:txBody>
          <a:bodyPr>
            <a:noAutofit/>
          </a:bodyPr>
          <a:lstStyle/>
          <a:p>
            <a:r>
              <a:rPr lang="el-GR" sz="4400" b="1" dirty="0">
                <a:solidFill>
                  <a:srgbClr val="5075BC"/>
                </a:solidFill>
              </a:rPr>
              <a:t>Το παιχνίδι στην εκπαιδευτική </a:t>
            </a:r>
            <a:r>
              <a:rPr lang="el-GR" sz="4400" b="1" dirty="0" smtClean="0">
                <a:solidFill>
                  <a:srgbClr val="5075BC"/>
                </a:solidFill>
              </a:rPr>
              <a:t>διαδικασία</a:t>
            </a:r>
            <a:endParaRPr lang="el-GR" sz="5400" b="1" dirty="0">
              <a:solidFill>
                <a:srgbClr val="0070C0"/>
              </a:solidFill>
            </a:endParaRPr>
          </a:p>
        </p:txBody>
      </p:sp>
      <p:pic>
        <p:nvPicPr>
          <p:cNvPr id="9" name="Logo" descr="Λογότυπο ΠΘ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607" y="440668"/>
            <a:ext cx="3477085" cy="7560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6800" y="3124200"/>
            <a:ext cx="7467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Ενότητα 7Α </a:t>
            </a:r>
          </a:p>
          <a:p>
            <a:pPr algn="ctr"/>
            <a:r>
              <a:rPr lang="el-GR" sz="4400" b="1" dirty="0" err="1" smtClean="0">
                <a:solidFill>
                  <a:schemeClr val="bg2"/>
                </a:solidFill>
              </a:rPr>
              <a:t>Playground</a:t>
            </a:r>
            <a:r>
              <a:rPr lang="el-GR" sz="4400" b="1" dirty="0" smtClean="0">
                <a:solidFill>
                  <a:schemeClr val="bg2"/>
                </a:solidFill>
              </a:rPr>
              <a:t> </a:t>
            </a:r>
            <a:r>
              <a:rPr lang="el-GR" sz="4400" b="1" dirty="0" err="1" smtClean="0">
                <a:solidFill>
                  <a:schemeClr val="bg2"/>
                </a:solidFill>
              </a:rPr>
              <a:t>Safety</a:t>
            </a:r>
            <a:endParaRPr lang="el-GR" sz="4400" b="1" dirty="0" smtClean="0">
              <a:solidFill>
                <a:schemeClr val="bg2"/>
              </a:solidFill>
            </a:endParaRPr>
          </a:p>
          <a:p>
            <a:pPr algn="ctr"/>
            <a:endParaRPr lang="el-GR" dirty="0" smtClean="0">
              <a:solidFill>
                <a:schemeClr val="bg2"/>
              </a:solidFill>
            </a:endParaRPr>
          </a:p>
          <a:p>
            <a:pPr algn="ctr"/>
            <a:r>
              <a:rPr lang="el-GR" dirty="0" err="1" smtClean="0">
                <a:solidFill>
                  <a:schemeClr val="bg2"/>
                </a:solidFill>
              </a:rPr>
              <a:t>Καφένια</a:t>
            </a:r>
            <a:r>
              <a:rPr lang="el-GR" dirty="0" smtClean="0">
                <a:solidFill>
                  <a:schemeClr val="bg2"/>
                </a:solidFill>
              </a:rPr>
              <a:t> </a:t>
            </a:r>
            <a:r>
              <a:rPr lang="el-GR" dirty="0" err="1" smtClean="0">
                <a:solidFill>
                  <a:schemeClr val="bg2"/>
                </a:solidFill>
              </a:rPr>
              <a:t>Μπότσογλου</a:t>
            </a:r>
            <a:endParaRPr lang="el-GR" dirty="0" smtClean="0">
              <a:solidFill>
                <a:schemeClr val="bg2"/>
              </a:solidFill>
            </a:endParaRPr>
          </a:p>
          <a:p>
            <a:pPr algn="ctr"/>
            <a:r>
              <a:rPr lang="el-GR" dirty="0" smtClean="0">
                <a:solidFill>
                  <a:schemeClr val="bg2"/>
                </a:solidFill>
              </a:rPr>
              <a:t>Σχολή Ανθρωπιστικών και Κοινωνικών Επιστημών  Παιδαγωγικό Τμήμα Ειδικής Αγωγής</a:t>
            </a:r>
          </a:p>
          <a:p>
            <a:pPr algn="ctr"/>
            <a:endParaRPr lang="el-G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28115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426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1427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381000" y="1444625"/>
            <a:ext cx="6934200" cy="326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altLang="el-GR" sz="12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>
                <a:solidFill>
                  <a:schemeClr val="bg2"/>
                </a:solidFill>
              </a:rPr>
              <a:t>To properly supervise children they  </a:t>
            </a:r>
          </a:p>
          <a:p>
            <a:r>
              <a:rPr lang="en-US" altLang="el-GR" sz="2800" b="1">
                <a:solidFill>
                  <a:schemeClr val="bg2"/>
                </a:solidFill>
              </a:rPr>
              <a:t>   need to be seen  </a:t>
            </a:r>
          </a:p>
          <a:p>
            <a:r>
              <a:rPr lang="en-US" altLang="el-GR" sz="2800" b="1">
                <a:solidFill>
                  <a:schemeClr val="bg2"/>
                </a:solidFill>
              </a:rPr>
              <a:t>    </a:t>
            </a:r>
            <a:endParaRPr lang="en-US" altLang="el-GR" sz="9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>
                <a:solidFill>
                  <a:schemeClr val="bg2"/>
                </a:solidFill>
              </a:rPr>
              <a:t>They need to be visible in crawl  </a:t>
            </a:r>
          </a:p>
          <a:p>
            <a:r>
              <a:rPr lang="en-US" altLang="el-GR" sz="2800" b="1">
                <a:solidFill>
                  <a:schemeClr val="bg2"/>
                </a:solidFill>
              </a:rPr>
              <a:t>   spaces</a:t>
            </a: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endParaRPr lang="en-US" altLang="el-GR" sz="28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>
                <a:solidFill>
                  <a:schemeClr val="bg2"/>
                </a:solidFill>
              </a:rPr>
              <a:t>Playground rules should be posted </a:t>
            </a:r>
            <a:endParaRPr lang="en-US" altLang="el-GR" sz="3600" b="1">
              <a:solidFill>
                <a:schemeClr val="bg2"/>
              </a:solidFill>
            </a:endParaRPr>
          </a:p>
        </p:txBody>
      </p:sp>
      <p:sp>
        <p:nvSpPr>
          <p:cNvPr id="231430" name="Line 6"/>
          <p:cNvSpPr>
            <a:spLocks noChangeShapeType="1"/>
          </p:cNvSpPr>
          <p:nvPr/>
        </p:nvSpPr>
        <p:spPr bwMode="auto">
          <a:xfrm>
            <a:off x="457200" y="1066800"/>
            <a:ext cx="6553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S - Supervision</a:t>
            </a: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0" y="381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S</a:t>
            </a:r>
            <a:r>
              <a:rPr lang="en-US" altLang="el-GR" sz="3200" b="1">
                <a:solidFill>
                  <a:schemeClr val="bg2"/>
                </a:solidFill>
              </a:rPr>
              <a:t> - </a:t>
            </a:r>
            <a:r>
              <a:rPr lang="en-US" altLang="el-GR" sz="3200" b="1" i="1">
                <a:solidFill>
                  <a:schemeClr val="hlink"/>
                </a:solidFill>
              </a:rPr>
              <a:t>S</a:t>
            </a:r>
            <a:r>
              <a:rPr lang="en-US" altLang="el-GR" sz="3200" b="1">
                <a:solidFill>
                  <a:schemeClr val="bg2"/>
                </a:solidFill>
              </a:rPr>
              <a:t>upervision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450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381000" y="1766888"/>
            <a:ext cx="6934200" cy="379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altLang="el-GR" sz="12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>
                <a:solidFill>
                  <a:schemeClr val="bg2"/>
                </a:solidFill>
              </a:rPr>
              <a:t>Before children are allowed to play in   </a:t>
            </a:r>
          </a:p>
          <a:p>
            <a:r>
              <a:rPr lang="en-US" altLang="el-GR" sz="2800" b="1">
                <a:solidFill>
                  <a:schemeClr val="bg2"/>
                </a:solidFill>
              </a:rPr>
              <a:t>   playgrounds:  </a:t>
            </a:r>
          </a:p>
          <a:p>
            <a:endParaRPr lang="en-US" altLang="el-GR" sz="900" b="1">
              <a:solidFill>
                <a:schemeClr val="bg2"/>
              </a:solidFill>
            </a:endParaRPr>
          </a:p>
          <a:p>
            <a:pPr algn="ctr"/>
            <a:r>
              <a:rPr lang="en-US" altLang="el-GR" sz="2800" b="1">
                <a:solidFill>
                  <a:schemeClr val="hlink"/>
                </a:solidFill>
              </a:rPr>
              <a:t>Look for Safety Hazards</a:t>
            </a:r>
          </a:p>
          <a:p>
            <a:endParaRPr lang="en-US" altLang="el-GR" sz="1800" b="1">
              <a:solidFill>
                <a:schemeClr val="bg2"/>
              </a:solidFill>
            </a:endParaRPr>
          </a:p>
          <a:p>
            <a:pPr lvl="1">
              <a:buClr>
                <a:schemeClr val="bg1"/>
              </a:buClr>
              <a:buSzPct val="180000"/>
              <a:buFontTx/>
              <a:buChar char="‐"/>
            </a:pPr>
            <a:r>
              <a:rPr lang="en-US" altLang="el-GR" sz="2000" b="1">
                <a:solidFill>
                  <a:schemeClr val="bg2"/>
                </a:solidFill>
              </a:rPr>
              <a:t>Look for broken glass, litter, pieces of  </a:t>
            </a:r>
          </a:p>
          <a:p>
            <a:pPr lvl="1"/>
            <a:r>
              <a:rPr lang="en-US" altLang="el-GR" sz="2000" b="1">
                <a:solidFill>
                  <a:schemeClr val="bg2"/>
                </a:solidFill>
              </a:rPr>
              <a:t>  metal  and other sharp objects.</a:t>
            </a:r>
          </a:p>
          <a:p>
            <a:pPr lvl="1"/>
            <a:r>
              <a:rPr lang="en-US" altLang="el-GR" sz="2000" b="1">
                <a:solidFill>
                  <a:schemeClr val="bg2"/>
                </a:solidFill>
              </a:rPr>
              <a:t> </a:t>
            </a:r>
          </a:p>
          <a:p>
            <a:pPr lvl="1">
              <a:buClr>
                <a:schemeClr val="bg1"/>
              </a:buClr>
              <a:buSzPct val="180000"/>
              <a:buFontTx/>
              <a:buChar char="‐"/>
            </a:pPr>
            <a:r>
              <a:rPr lang="en-US" altLang="el-GR" sz="2000" b="1">
                <a:solidFill>
                  <a:schemeClr val="bg2"/>
                </a:solidFill>
              </a:rPr>
              <a:t>In summer, check metal equipment to make sure it  </a:t>
            </a:r>
          </a:p>
          <a:p>
            <a:pPr lvl="1"/>
            <a:r>
              <a:rPr lang="en-US" altLang="el-GR" sz="2000" b="1">
                <a:solidFill>
                  <a:schemeClr val="bg2"/>
                </a:solidFill>
              </a:rPr>
              <a:t>  is not hot. </a:t>
            </a:r>
          </a:p>
          <a:p>
            <a:pPr lvl="1"/>
            <a:endParaRPr lang="en-US" altLang="el-GR" sz="2000" b="1">
              <a:solidFill>
                <a:schemeClr val="bg2"/>
              </a:solidFill>
            </a:endParaRPr>
          </a:p>
        </p:txBody>
      </p:sp>
      <p:sp>
        <p:nvSpPr>
          <p:cNvPr id="232454" name="Line 6"/>
          <p:cNvSpPr>
            <a:spLocks noChangeShapeType="1"/>
          </p:cNvSpPr>
          <p:nvPr/>
        </p:nvSpPr>
        <p:spPr bwMode="auto">
          <a:xfrm>
            <a:off x="457200" y="1066800"/>
            <a:ext cx="6553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32456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S – Survey (1)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0" y="381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S</a:t>
            </a:r>
            <a:r>
              <a:rPr lang="en-US" altLang="el-GR" sz="3200" b="1">
                <a:solidFill>
                  <a:schemeClr val="bg2"/>
                </a:solidFill>
              </a:rPr>
              <a:t> - </a:t>
            </a:r>
            <a:r>
              <a:rPr lang="en-US" altLang="el-GR" sz="3200" b="1" i="1">
                <a:solidFill>
                  <a:schemeClr val="hlink"/>
                </a:solidFill>
              </a:rPr>
              <a:t>S</a:t>
            </a:r>
            <a:r>
              <a:rPr lang="en-US" altLang="el-GR" sz="3200" b="1">
                <a:solidFill>
                  <a:schemeClr val="bg2"/>
                </a:solidFill>
              </a:rPr>
              <a:t>urvey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2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990600" y="1752600"/>
            <a:ext cx="5791200" cy="435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altLang="el-GR" sz="1200" b="1">
              <a:solidFill>
                <a:schemeClr val="bg2"/>
              </a:solidFill>
            </a:endParaRPr>
          </a:p>
          <a:p>
            <a:pPr lvl="1"/>
            <a:endParaRPr lang="en-US" altLang="el-GR" sz="2000" b="1">
              <a:solidFill>
                <a:schemeClr val="bg2"/>
              </a:solidFill>
            </a:endParaRPr>
          </a:p>
          <a:p>
            <a:pPr lvl="1"/>
            <a:r>
              <a:rPr lang="en-US" altLang="el-GR" sz="2000" b="1">
                <a:solidFill>
                  <a:schemeClr val="bg2"/>
                </a:solidFill>
              </a:rPr>
              <a:t>  </a:t>
            </a:r>
            <a:r>
              <a:rPr lang="en-US" altLang="el-GR" b="1">
                <a:solidFill>
                  <a:schemeClr val="bg2"/>
                </a:solidFill>
              </a:rPr>
              <a:t>Make sure there are no tripping   </a:t>
            </a:r>
          </a:p>
          <a:p>
            <a:pPr lvl="1"/>
            <a:r>
              <a:rPr lang="en-US" altLang="el-GR" b="1">
                <a:solidFill>
                  <a:schemeClr val="bg2"/>
                </a:solidFill>
              </a:rPr>
              <a:t>  hazards like:</a:t>
            </a:r>
            <a:r>
              <a:rPr lang="en-US" altLang="el-GR" sz="2000" b="1">
                <a:solidFill>
                  <a:schemeClr val="bg2"/>
                </a:solidFill>
              </a:rPr>
              <a:t> </a:t>
            </a:r>
          </a:p>
          <a:p>
            <a:pPr lvl="1"/>
            <a:endParaRPr lang="en-US" altLang="el-GR" sz="2000" b="1">
              <a:solidFill>
                <a:schemeClr val="bg2"/>
              </a:solidFill>
            </a:endParaRPr>
          </a:p>
          <a:p>
            <a:pPr lvl="3">
              <a:buClr>
                <a:schemeClr val="bg1"/>
              </a:buClr>
              <a:buSzPct val="190000"/>
              <a:buFontTx/>
              <a:buChar char="•"/>
            </a:pPr>
            <a:r>
              <a:rPr lang="en-US" altLang="el-GR" b="1">
                <a:solidFill>
                  <a:schemeClr val="bg2"/>
                </a:solidFill>
              </a:rPr>
              <a:t>tree stumps</a:t>
            </a:r>
          </a:p>
          <a:p>
            <a:pPr lvl="3"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b="1">
                <a:solidFill>
                  <a:schemeClr val="bg2"/>
                </a:solidFill>
              </a:rPr>
              <a:t>exposed concrete</a:t>
            </a:r>
          </a:p>
          <a:p>
            <a:pPr lvl="3"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b="1">
                <a:solidFill>
                  <a:schemeClr val="bg2"/>
                </a:solidFill>
              </a:rPr>
              <a:t>missing rubber tiles</a:t>
            </a:r>
          </a:p>
          <a:p>
            <a:pPr lvl="3"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b="1">
                <a:solidFill>
                  <a:schemeClr val="bg2"/>
                </a:solidFill>
              </a:rPr>
              <a:t>pot holes  </a:t>
            </a:r>
          </a:p>
          <a:p>
            <a:pPr lvl="3"/>
            <a:r>
              <a:rPr lang="en-US" altLang="el-GR" b="1">
                <a:solidFill>
                  <a:schemeClr val="bg2"/>
                </a:solidFill>
              </a:rPr>
              <a:t> </a:t>
            </a:r>
          </a:p>
          <a:p>
            <a:pPr lvl="1"/>
            <a:r>
              <a:rPr lang="en-US" altLang="el-GR" sz="2000" b="1">
                <a:solidFill>
                  <a:schemeClr val="bg2"/>
                </a:solidFill>
              </a:rPr>
              <a:t> </a:t>
            </a:r>
          </a:p>
          <a:p>
            <a:pPr lvl="1"/>
            <a:endParaRPr lang="en-US" altLang="el-GR" sz="2000" b="1">
              <a:solidFill>
                <a:schemeClr val="bg2"/>
              </a:solidFill>
            </a:endParaRPr>
          </a:p>
          <a:p>
            <a:pPr lvl="1"/>
            <a:endParaRPr lang="en-US" altLang="el-GR" sz="2000" b="1">
              <a:solidFill>
                <a:schemeClr val="bg2"/>
              </a:solidFill>
            </a:endParaRPr>
          </a:p>
        </p:txBody>
      </p:sp>
      <p:sp>
        <p:nvSpPr>
          <p:cNvPr id="245765" name="Line 5"/>
          <p:cNvSpPr>
            <a:spLocks noChangeShapeType="1"/>
          </p:cNvSpPr>
          <p:nvPr/>
        </p:nvSpPr>
        <p:spPr bwMode="auto">
          <a:xfrm>
            <a:off x="457200" y="1066800"/>
            <a:ext cx="6553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45767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S – Survey (2)</a:t>
            </a:r>
          </a:p>
        </p:txBody>
      </p:sp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0" y="381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S</a:t>
            </a:r>
            <a:r>
              <a:rPr lang="en-US" altLang="el-GR" sz="3200" b="1">
                <a:solidFill>
                  <a:schemeClr val="bg2"/>
                </a:solidFill>
              </a:rPr>
              <a:t> - </a:t>
            </a:r>
            <a:r>
              <a:rPr lang="en-US" altLang="el-GR" sz="3200" b="1" i="1">
                <a:solidFill>
                  <a:schemeClr val="hlink"/>
                </a:solidFill>
              </a:rPr>
              <a:t>S</a:t>
            </a:r>
            <a:r>
              <a:rPr lang="en-US" altLang="el-GR" sz="3200" b="1">
                <a:solidFill>
                  <a:schemeClr val="bg2"/>
                </a:solidFill>
              </a:rPr>
              <a:t>urvey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474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381000" y="1752600"/>
            <a:ext cx="6934200" cy="527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altLang="el-GR" sz="12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Children develop different skills at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different ages. </a:t>
            </a:r>
          </a:p>
          <a:p>
            <a:endParaRPr lang="en-US" altLang="el-GR" sz="1400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Equipment designed for children 5-12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is too big for children ages 2-5.</a:t>
            </a:r>
          </a:p>
          <a:p>
            <a:endParaRPr lang="en-US" altLang="el-GR" sz="1400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Platforms elevated more than 20 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inches above the ground need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guardrails or protective barriers for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ages 2-5 year olds and those higher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than 30 inches need barriers for 5-12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year olds.</a:t>
            </a:r>
          </a:p>
          <a:p>
            <a:pPr lvl="1"/>
            <a:endParaRPr lang="en-US" altLang="el-GR" sz="2000">
              <a:solidFill>
                <a:schemeClr val="bg2"/>
              </a:solidFill>
            </a:endParaRPr>
          </a:p>
        </p:txBody>
      </p:sp>
      <p:sp>
        <p:nvSpPr>
          <p:cNvPr id="233477" name="Line 5"/>
          <p:cNvSpPr>
            <a:spLocks noChangeShapeType="1"/>
          </p:cNvSpPr>
          <p:nvPr/>
        </p:nvSpPr>
        <p:spPr bwMode="auto">
          <a:xfrm>
            <a:off x="533400" y="1447800"/>
            <a:ext cx="6324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A – Age-Appropriate Design (1)</a:t>
            </a: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0" y="381000"/>
            <a:ext cx="7467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A</a:t>
            </a:r>
            <a:r>
              <a:rPr lang="en-US" altLang="el-GR" sz="3200" b="1">
                <a:solidFill>
                  <a:schemeClr val="bg2"/>
                </a:solidFill>
              </a:rPr>
              <a:t> = </a:t>
            </a:r>
            <a:r>
              <a:rPr lang="en-US" altLang="el-GR" sz="3200" b="1" i="1">
                <a:solidFill>
                  <a:schemeClr val="hlink"/>
                </a:solidFill>
              </a:rPr>
              <a:t>A</a:t>
            </a:r>
            <a:r>
              <a:rPr lang="en-US" altLang="el-GR" sz="3200" b="1">
                <a:solidFill>
                  <a:schemeClr val="bg2"/>
                </a:solidFill>
              </a:rPr>
              <a:t>ge-</a:t>
            </a:r>
            <a:r>
              <a:rPr lang="en-US" altLang="el-GR" sz="3200" b="1" i="1">
                <a:solidFill>
                  <a:schemeClr val="hlink"/>
                </a:solidFill>
              </a:rPr>
              <a:t>A</a:t>
            </a:r>
            <a:r>
              <a:rPr lang="en-US" altLang="el-GR" sz="3200" b="1">
                <a:solidFill>
                  <a:schemeClr val="bg2"/>
                </a:solidFill>
              </a:rPr>
              <a:t>ppropriate                 Equipment &amp; Design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22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25" name="Line 5"/>
          <p:cNvSpPr>
            <a:spLocks noChangeShapeType="1"/>
          </p:cNvSpPr>
          <p:nvPr/>
        </p:nvSpPr>
        <p:spPr bwMode="auto">
          <a:xfrm>
            <a:off x="533400" y="1447800"/>
            <a:ext cx="6324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35526" name="Text Box 6"/>
          <p:cNvSpPr txBox="1">
            <a:spLocks noChangeArrowheads="1"/>
          </p:cNvSpPr>
          <p:nvPr/>
        </p:nvSpPr>
        <p:spPr bwMode="auto">
          <a:xfrm>
            <a:off x="1600200" y="1752600"/>
            <a:ext cx="5181600" cy="380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sz="2800">
                <a:solidFill>
                  <a:schemeClr val="bg2"/>
                </a:solidFill>
              </a:rPr>
              <a:t>For 2-5 year olds consider:</a:t>
            </a:r>
          </a:p>
          <a:p>
            <a:pPr lvl="1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Activity Panels</a:t>
            </a:r>
          </a:p>
          <a:p>
            <a:pPr lvl="1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Swings</a:t>
            </a:r>
          </a:p>
          <a:p>
            <a:pPr lvl="1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Tot Swings</a:t>
            </a:r>
          </a:p>
          <a:p>
            <a:pPr lvl="1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Small slides</a:t>
            </a:r>
          </a:p>
          <a:p>
            <a:pPr lvl="1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Lower Platforms</a:t>
            </a:r>
          </a:p>
          <a:p>
            <a:pPr>
              <a:spcBef>
                <a:spcPct val="50000"/>
              </a:spcBef>
            </a:pPr>
            <a:endParaRPr lang="en-US" altLang="el-GR"/>
          </a:p>
        </p:txBody>
      </p:sp>
      <p:sp>
        <p:nvSpPr>
          <p:cNvPr id="235527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A – Age-Appropriate Design (2)</a:t>
            </a:r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0" y="381000"/>
            <a:ext cx="7467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A</a:t>
            </a:r>
            <a:r>
              <a:rPr lang="en-US" altLang="el-GR" sz="3200" b="1">
                <a:solidFill>
                  <a:schemeClr val="bg2"/>
                </a:solidFill>
              </a:rPr>
              <a:t> = </a:t>
            </a:r>
            <a:r>
              <a:rPr lang="en-US" altLang="el-GR" sz="3200" b="1" i="1">
                <a:solidFill>
                  <a:schemeClr val="hlink"/>
                </a:solidFill>
              </a:rPr>
              <a:t>A</a:t>
            </a:r>
            <a:r>
              <a:rPr lang="en-US" altLang="el-GR" sz="3200" b="1">
                <a:solidFill>
                  <a:schemeClr val="bg2"/>
                </a:solidFill>
              </a:rPr>
              <a:t>ge-</a:t>
            </a:r>
            <a:r>
              <a:rPr lang="en-US" altLang="el-GR" sz="3200" b="1" i="1">
                <a:solidFill>
                  <a:schemeClr val="hlink"/>
                </a:solidFill>
              </a:rPr>
              <a:t>A</a:t>
            </a:r>
            <a:r>
              <a:rPr lang="en-US" altLang="el-GR" sz="3200" b="1">
                <a:solidFill>
                  <a:schemeClr val="bg2"/>
                </a:solidFill>
              </a:rPr>
              <a:t>ppropriate                 Equipment &amp; Design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6549" name="Line 5"/>
          <p:cNvSpPr>
            <a:spLocks noChangeShapeType="1"/>
          </p:cNvSpPr>
          <p:nvPr/>
        </p:nvSpPr>
        <p:spPr bwMode="auto">
          <a:xfrm>
            <a:off x="533400" y="1447800"/>
            <a:ext cx="6324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1524000" y="1905000"/>
            <a:ext cx="5257800" cy="380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sz="2800">
                <a:solidFill>
                  <a:schemeClr val="bg2"/>
                </a:solidFill>
              </a:rPr>
              <a:t>For 5 -12 year olds consider</a:t>
            </a:r>
            <a:r>
              <a:rPr lang="en-US" altLang="el-GR" sz="2800" b="1">
                <a:solidFill>
                  <a:schemeClr val="bg2"/>
                </a:solidFill>
              </a:rPr>
              <a:t>:</a:t>
            </a:r>
          </a:p>
          <a:p>
            <a:pPr lvl="2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Swings</a:t>
            </a:r>
          </a:p>
          <a:p>
            <a:pPr lvl="2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Tire Swings</a:t>
            </a:r>
          </a:p>
          <a:p>
            <a:pPr lvl="2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Horizontal Ladders</a:t>
            </a:r>
          </a:p>
          <a:p>
            <a:pPr lvl="2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Chain Climbers</a:t>
            </a:r>
          </a:p>
          <a:p>
            <a:pPr lvl="2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Free Standing Arch Climbers</a:t>
            </a:r>
          </a:p>
          <a:p>
            <a:pPr lvl="2">
              <a:spcBef>
                <a:spcPct val="50000"/>
              </a:spcBef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Sliding Poles</a:t>
            </a:r>
          </a:p>
        </p:txBody>
      </p:sp>
      <p:sp>
        <p:nvSpPr>
          <p:cNvPr id="236551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A – Age-Appropriate Design (3)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0" y="381000"/>
            <a:ext cx="7467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A</a:t>
            </a:r>
            <a:r>
              <a:rPr lang="en-US" altLang="el-GR" sz="3200" b="1">
                <a:solidFill>
                  <a:schemeClr val="bg2"/>
                </a:solidFill>
              </a:rPr>
              <a:t> = </a:t>
            </a:r>
            <a:r>
              <a:rPr lang="en-US" altLang="el-GR" sz="3200" b="1" i="1">
                <a:solidFill>
                  <a:schemeClr val="hlink"/>
                </a:solidFill>
              </a:rPr>
              <a:t>A</a:t>
            </a:r>
            <a:r>
              <a:rPr lang="en-US" altLang="el-GR" sz="3200" b="1">
                <a:solidFill>
                  <a:schemeClr val="bg2"/>
                </a:solidFill>
              </a:rPr>
              <a:t>ge-</a:t>
            </a:r>
            <a:r>
              <a:rPr lang="en-US" altLang="el-GR" sz="3200" b="1" i="1">
                <a:solidFill>
                  <a:schemeClr val="hlink"/>
                </a:solidFill>
              </a:rPr>
              <a:t>A</a:t>
            </a:r>
            <a:r>
              <a:rPr lang="en-US" altLang="el-GR" sz="3200" b="1">
                <a:solidFill>
                  <a:schemeClr val="bg2"/>
                </a:solidFill>
              </a:rPr>
              <a:t>ppropriate                 Equipment &amp; Design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666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1668" name="Line 4"/>
          <p:cNvSpPr>
            <a:spLocks noChangeShapeType="1"/>
          </p:cNvSpPr>
          <p:nvPr/>
        </p:nvSpPr>
        <p:spPr bwMode="auto">
          <a:xfrm>
            <a:off x="533400" y="1447800"/>
            <a:ext cx="6324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762000" y="2057400"/>
            <a:ext cx="6400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>
                <a:solidFill>
                  <a:schemeClr val="bg2"/>
                </a:solidFill>
              </a:rPr>
              <a:t>Surfacing must be provided under all equipment, and there must be at least a 6 foot fall zone around all equipment.</a:t>
            </a:r>
            <a:endParaRPr lang="en-US" altLang="el-GR" sz="1000">
              <a:solidFill>
                <a:schemeClr val="bg2"/>
              </a:solidFill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1524000" y="3733800"/>
            <a:ext cx="4267200" cy="1447800"/>
          </a:xfrm>
          <a:prstGeom prst="rect">
            <a:avLst/>
          </a:prstGeom>
          <a:noFill/>
          <a:ln w="57150" cmpd="thinThick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buSzPct val="180000"/>
              <a:buFontTx/>
              <a:buNone/>
            </a:pPr>
            <a:r>
              <a:rPr lang="en-US" altLang="el-GR" sz="2400">
                <a:solidFill>
                  <a:schemeClr val="bg2"/>
                </a:solidFill>
              </a:rPr>
              <a:t>    </a:t>
            </a:r>
            <a:r>
              <a:rPr lang="en-US" altLang="el-GR" sz="2000">
                <a:solidFill>
                  <a:schemeClr val="bg2"/>
                </a:solidFill>
              </a:rPr>
              <a:t>For swings the length of the fall zone should be twice the height of the beam from which the swing hangs </a:t>
            </a:r>
          </a:p>
        </p:txBody>
      </p:sp>
      <p:sp>
        <p:nvSpPr>
          <p:cNvPr id="241671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F – Fall to Safe Surfaces (1)</a:t>
            </a: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0" y="639763"/>
            <a:ext cx="746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F</a:t>
            </a:r>
            <a:r>
              <a:rPr lang="en-US" altLang="el-GR" sz="3200" b="1">
                <a:solidFill>
                  <a:schemeClr val="bg2"/>
                </a:solidFill>
              </a:rPr>
              <a:t> = </a:t>
            </a:r>
            <a:r>
              <a:rPr lang="en-US" altLang="el-GR" sz="3200" b="1" i="1">
                <a:solidFill>
                  <a:schemeClr val="hlink"/>
                </a:solidFill>
              </a:rPr>
              <a:t>F</a:t>
            </a:r>
            <a:r>
              <a:rPr lang="en-US" altLang="el-GR" sz="3200" b="1">
                <a:solidFill>
                  <a:schemeClr val="bg2"/>
                </a:solidFill>
              </a:rPr>
              <a:t>all to Safe Surfaces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0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572" name="Line 4"/>
          <p:cNvSpPr>
            <a:spLocks noChangeShapeType="1"/>
          </p:cNvSpPr>
          <p:nvPr/>
        </p:nvSpPr>
        <p:spPr bwMode="auto">
          <a:xfrm>
            <a:off x="533400" y="1447800"/>
            <a:ext cx="6324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762000" y="1676400"/>
            <a:ext cx="6400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b="1" u="sng">
                <a:solidFill>
                  <a:schemeClr val="bg2"/>
                </a:solidFill>
              </a:rPr>
              <a:t>Never</a:t>
            </a:r>
            <a:r>
              <a:rPr lang="en-US" altLang="el-GR">
                <a:solidFill>
                  <a:schemeClr val="bg2"/>
                </a:solidFill>
              </a:rPr>
              <a:t> use materials such as asphalt, blacktop, grass, packed dirt, or rocks under playground equipment. </a:t>
            </a:r>
            <a:endParaRPr lang="en-US" altLang="el-GR" sz="1000">
              <a:solidFill>
                <a:schemeClr val="bg2"/>
              </a:solidFill>
            </a:endParaRPr>
          </a:p>
        </p:txBody>
      </p:sp>
      <p:sp>
        <p:nvSpPr>
          <p:cNvPr id="237574" name="Rectangle 6"/>
          <p:cNvSpPr>
            <a:spLocks noChangeArrowheads="1"/>
          </p:cNvSpPr>
          <p:nvPr/>
        </p:nvSpPr>
        <p:spPr bwMode="auto">
          <a:xfrm>
            <a:off x="685800" y="3124200"/>
            <a:ext cx="518160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1">
              <a:buSzPct val="180000"/>
              <a:buFontTx/>
              <a:buChar char="•"/>
            </a:pPr>
            <a:r>
              <a:rPr lang="en-US" altLang="el-GR" sz="2000">
                <a:solidFill>
                  <a:schemeClr val="bg2"/>
                </a:solidFill>
              </a:rPr>
              <a:t>Falls from one foot onto a concrete surface can cause a concussion.</a:t>
            </a:r>
          </a:p>
          <a:p>
            <a:pPr lvl="1">
              <a:buSzPct val="180000"/>
              <a:buFontTx/>
              <a:buChar char="•"/>
            </a:pPr>
            <a:endParaRPr lang="en-US" altLang="el-GR" sz="2000">
              <a:solidFill>
                <a:schemeClr val="bg2"/>
              </a:solidFill>
            </a:endParaRPr>
          </a:p>
          <a:p>
            <a:pPr lvl="1">
              <a:buSzPct val="180000"/>
              <a:buFontTx/>
              <a:buChar char="•"/>
            </a:pPr>
            <a:r>
              <a:rPr lang="en-US" altLang="el-GR" sz="2000">
                <a:solidFill>
                  <a:schemeClr val="bg2"/>
                </a:solidFill>
              </a:rPr>
              <a:t>Falls from eight feet onto dirt is the same as a child hitting a brick wall traveling 30 miles per hour.</a:t>
            </a:r>
          </a:p>
        </p:txBody>
      </p:sp>
      <p:sp>
        <p:nvSpPr>
          <p:cNvPr id="237575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F – Fall to Safe Surfaces (2)</a:t>
            </a:r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0" y="639763"/>
            <a:ext cx="746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F</a:t>
            </a:r>
            <a:r>
              <a:rPr lang="en-US" altLang="el-GR" sz="3200" b="1">
                <a:solidFill>
                  <a:schemeClr val="bg2"/>
                </a:solidFill>
              </a:rPr>
              <a:t> = </a:t>
            </a:r>
            <a:r>
              <a:rPr lang="en-US" altLang="el-GR" sz="3200" b="1" i="1">
                <a:solidFill>
                  <a:schemeClr val="hlink"/>
                </a:solidFill>
              </a:rPr>
              <a:t>F</a:t>
            </a:r>
            <a:r>
              <a:rPr lang="en-US" altLang="el-GR" sz="3200" b="1">
                <a:solidFill>
                  <a:schemeClr val="bg2"/>
                </a:solidFill>
              </a:rPr>
              <a:t>all to Safe Surfaces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642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dist="45791" dir="2021404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0644" name="Line 4"/>
          <p:cNvSpPr>
            <a:spLocks noChangeShapeType="1"/>
          </p:cNvSpPr>
          <p:nvPr/>
        </p:nvSpPr>
        <p:spPr bwMode="auto">
          <a:xfrm>
            <a:off x="533400" y="1447800"/>
            <a:ext cx="6324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7162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sz="2200" b="1" u="sng">
                <a:solidFill>
                  <a:schemeClr val="bg2"/>
                </a:solidFill>
              </a:rPr>
              <a:t>It is best not</a:t>
            </a:r>
            <a:r>
              <a:rPr lang="en-US" altLang="el-GR" sz="2200">
                <a:solidFill>
                  <a:schemeClr val="bg2"/>
                </a:solidFill>
              </a:rPr>
              <a:t> to use loose-fill materials such as wood chips, mulch, pea gravel, shredded tires, and sand because of the high maintenance required.</a:t>
            </a:r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685800" y="2895600"/>
            <a:ext cx="58674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1">
              <a:buSzPct val="180000"/>
              <a:buFontTx/>
              <a:buChar char="•"/>
            </a:pPr>
            <a:r>
              <a:rPr lang="en-US" altLang="el-GR" sz="2000" b="1">
                <a:solidFill>
                  <a:schemeClr val="bg2"/>
                </a:solidFill>
              </a:rPr>
              <a:t>General rule:  loose fill surfacing must be maintained at a depth of 12 inches especially in heavily used areas under swings and at the bottom of slides.</a:t>
            </a:r>
          </a:p>
          <a:p>
            <a:pPr lvl="1">
              <a:buSzPct val="180000"/>
              <a:buFontTx/>
              <a:buNone/>
            </a:pPr>
            <a:endParaRPr lang="en-US" altLang="el-GR" sz="1000" b="1">
              <a:solidFill>
                <a:schemeClr val="bg2"/>
              </a:solidFill>
            </a:endParaRPr>
          </a:p>
          <a:p>
            <a:pPr lvl="1">
              <a:buSzPct val="180000"/>
              <a:buFontTx/>
              <a:buChar char="•"/>
            </a:pPr>
            <a:r>
              <a:rPr lang="en-US" altLang="el-GR" sz="2000" b="1">
                <a:solidFill>
                  <a:schemeClr val="bg2"/>
                </a:solidFill>
              </a:rPr>
              <a:t>Loose-fill surfacing must be cleaned regularly to removed glass and other debris</a:t>
            </a:r>
          </a:p>
          <a:p>
            <a:pPr lvl="1">
              <a:buSzPct val="180000"/>
              <a:buFontTx/>
              <a:buChar char="•"/>
            </a:pPr>
            <a:endParaRPr lang="en-US" altLang="el-GR" sz="2000" b="1">
              <a:solidFill>
                <a:schemeClr val="bg2"/>
              </a:solidFill>
            </a:endParaRPr>
          </a:p>
        </p:txBody>
      </p:sp>
      <p:sp>
        <p:nvSpPr>
          <p:cNvPr id="240648" name="Text Box 8"/>
          <p:cNvSpPr txBox="1">
            <a:spLocks noChangeArrowheads="1"/>
          </p:cNvSpPr>
          <p:nvPr/>
        </p:nvSpPr>
        <p:spPr bwMode="auto">
          <a:xfrm>
            <a:off x="304800" y="5867400"/>
            <a:ext cx="655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sz="2200" b="1" u="sng">
                <a:solidFill>
                  <a:schemeClr val="bg2"/>
                </a:solidFill>
              </a:rPr>
              <a:t>Do</a:t>
            </a:r>
            <a:r>
              <a:rPr lang="en-US" altLang="el-GR" sz="2200">
                <a:solidFill>
                  <a:schemeClr val="bg2"/>
                </a:solidFill>
              </a:rPr>
              <a:t> use unitary surfacing such as rubber tiles, mats, or poured surfaces.</a:t>
            </a:r>
          </a:p>
        </p:txBody>
      </p:sp>
      <p:sp>
        <p:nvSpPr>
          <p:cNvPr id="240649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F – Fall to Safe Surfaces (3)</a:t>
            </a: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0" y="639763"/>
            <a:ext cx="746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F</a:t>
            </a:r>
            <a:r>
              <a:rPr lang="en-US" altLang="el-GR" sz="3200" b="1">
                <a:solidFill>
                  <a:schemeClr val="bg2"/>
                </a:solidFill>
              </a:rPr>
              <a:t> = </a:t>
            </a:r>
            <a:r>
              <a:rPr lang="en-US" altLang="el-GR" sz="3200" b="1" i="1">
                <a:solidFill>
                  <a:schemeClr val="hlink"/>
                </a:solidFill>
              </a:rPr>
              <a:t>F</a:t>
            </a:r>
            <a:r>
              <a:rPr lang="en-US" altLang="el-GR" sz="3200" b="1">
                <a:solidFill>
                  <a:schemeClr val="bg2"/>
                </a:solidFill>
              </a:rPr>
              <a:t>all to Safe Surfaces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786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effectLst>
            <a:outerShdw dist="45791" dir="2021404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788" name="Line 4"/>
          <p:cNvSpPr>
            <a:spLocks noChangeShapeType="1"/>
          </p:cNvSpPr>
          <p:nvPr/>
        </p:nvSpPr>
        <p:spPr bwMode="auto">
          <a:xfrm>
            <a:off x="533400" y="1447800"/>
            <a:ext cx="6324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914400" y="1905000"/>
            <a:ext cx="6019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buSzPct val="180000"/>
              <a:buFontTx/>
              <a:buNone/>
            </a:pPr>
            <a:r>
              <a:rPr lang="en-US" altLang="el-GR" sz="3000" b="1">
                <a:solidFill>
                  <a:schemeClr val="bg2"/>
                </a:solidFill>
              </a:rPr>
              <a:t>   Check to make sure that equipment is:</a:t>
            </a:r>
            <a:r>
              <a:rPr lang="en-US" altLang="el-GR" sz="2400" b="1">
                <a:solidFill>
                  <a:schemeClr val="bg2"/>
                </a:solidFill>
              </a:rPr>
              <a:t> </a:t>
            </a:r>
          </a:p>
          <a:p>
            <a:pPr lvl="1">
              <a:buSzPct val="180000"/>
              <a:buFontTx/>
              <a:buNone/>
            </a:pPr>
            <a:endParaRPr lang="en-US" altLang="el-GR" sz="1000" b="1">
              <a:solidFill>
                <a:schemeClr val="bg2"/>
              </a:solidFill>
            </a:endParaRPr>
          </a:p>
          <a:p>
            <a:pPr lvl="2"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anchored safely into the ground</a:t>
            </a:r>
          </a:p>
          <a:p>
            <a:pPr lvl="2">
              <a:buSzPct val="180000"/>
              <a:buFontTx/>
              <a:buChar char="•"/>
            </a:pPr>
            <a:endParaRPr lang="en-US" altLang="el-GR" sz="1000">
              <a:solidFill>
                <a:schemeClr val="bg2"/>
              </a:solidFill>
            </a:endParaRPr>
          </a:p>
          <a:p>
            <a:pPr lvl="2"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well maintained</a:t>
            </a:r>
          </a:p>
          <a:p>
            <a:pPr lvl="2">
              <a:buSzPct val="180000"/>
              <a:buFontTx/>
              <a:buChar char="•"/>
            </a:pPr>
            <a:endParaRPr lang="en-US" altLang="el-GR" sz="1000">
              <a:solidFill>
                <a:schemeClr val="bg2"/>
              </a:solidFill>
            </a:endParaRPr>
          </a:p>
          <a:p>
            <a:pPr lvl="2"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free of broken parts</a:t>
            </a:r>
          </a:p>
          <a:p>
            <a:pPr lvl="2">
              <a:buSzPct val="180000"/>
              <a:buFontTx/>
              <a:buChar char="•"/>
            </a:pPr>
            <a:endParaRPr lang="en-US" altLang="el-GR" sz="1000">
              <a:solidFill>
                <a:schemeClr val="bg2"/>
              </a:solidFill>
            </a:endParaRPr>
          </a:p>
          <a:p>
            <a:pPr lvl="2">
              <a:buSzPct val="180000"/>
              <a:buFontTx/>
              <a:buChar char="•"/>
            </a:pPr>
            <a:r>
              <a:rPr lang="en-US" altLang="el-GR">
                <a:solidFill>
                  <a:schemeClr val="bg2"/>
                </a:solidFill>
              </a:rPr>
              <a:t>has no noticeable gaps less than 3 1/2  inches or more than 9 inches </a:t>
            </a:r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E – Equipment Maintenance (1)</a:t>
            </a: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0" y="639763"/>
            <a:ext cx="746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E</a:t>
            </a:r>
            <a:r>
              <a:rPr lang="en-US" altLang="el-GR" sz="3200" b="1">
                <a:solidFill>
                  <a:schemeClr val="bg2"/>
                </a:solidFill>
              </a:rPr>
              <a:t> = </a:t>
            </a:r>
            <a:r>
              <a:rPr lang="en-US" altLang="el-GR" sz="3200" b="1" i="1">
                <a:solidFill>
                  <a:schemeClr val="hlink"/>
                </a:solidFill>
              </a:rPr>
              <a:t>E</a:t>
            </a:r>
            <a:r>
              <a:rPr lang="en-US" altLang="el-GR" sz="3200" b="1">
                <a:solidFill>
                  <a:schemeClr val="bg2"/>
                </a:solidFill>
              </a:rPr>
              <a:t>quipment Maintenance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210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0" y="2667000"/>
            <a:ext cx="731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4400" dirty="0">
                <a:solidFill>
                  <a:schemeClr val="bg2"/>
                </a:solidFill>
              </a:rPr>
              <a:t>Playground Safety</a:t>
            </a:r>
          </a:p>
        </p:txBody>
      </p:sp>
      <p:sp>
        <p:nvSpPr>
          <p:cNvPr id="222214" name="Line 6"/>
          <p:cNvSpPr>
            <a:spLocks noChangeShapeType="1"/>
          </p:cNvSpPr>
          <p:nvPr/>
        </p:nvSpPr>
        <p:spPr bwMode="auto">
          <a:xfrm>
            <a:off x="1295400" y="3505200"/>
            <a:ext cx="4648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1447800" y="39624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el-GR">
                <a:solidFill>
                  <a:schemeClr val="bg2"/>
                </a:solidFill>
              </a:rPr>
              <a:t>Amy Hill</a:t>
            </a:r>
          </a:p>
        </p:txBody>
      </p:sp>
      <p:pic>
        <p:nvPicPr>
          <p:cNvPr id="222216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95400"/>
            <a:ext cx="3740150" cy="79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2217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Playground Safety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810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effectLst>
            <a:outerShdw dist="45791" dir="2021404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7812" name="Line 4"/>
          <p:cNvSpPr>
            <a:spLocks noChangeShapeType="1"/>
          </p:cNvSpPr>
          <p:nvPr/>
        </p:nvSpPr>
        <p:spPr bwMode="auto">
          <a:xfrm>
            <a:off x="533400" y="1447800"/>
            <a:ext cx="6324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914400" y="1905000"/>
            <a:ext cx="6019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buSzPct val="180000"/>
              <a:buFontTx/>
              <a:buNone/>
            </a:pPr>
            <a:r>
              <a:rPr lang="en-US" altLang="el-GR" sz="2800" b="1">
                <a:solidFill>
                  <a:schemeClr val="bg2"/>
                </a:solidFill>
              </a:rPr>
              <a:t>   Check to make sure that the equipment is free of:</a:t>
            </a:r>
            <a:r>
              <a:rPr lang="en-US" altLang="el-GR" sz="2400" b="1">
                <a:solidFill>
                  <a:schemeClr val="bg2"/>
                </a:solidFill>
              </a:rPr>
              <a:t> </a:t>
            </a:r>
          </a:p>
          <a:p>
            <a:pPr lvl="1">
              <a:buSzPct val="180000"/>
              <a:buFontTx/>
              <a:buNone/>
            </a:pPr>
            <a:endParaRPr lang="en-US" altLang="el-GR" sz="1000" b="1">
              <a:solidFill>
                <a:schemeClr val="bg2"/>
              </a:solidFill>
            </a:endParaRPr>
          </a:p>
          <a:p>
            <a:pPr lvl="1">
              <a:buSzPct val="180000"/>
              <a:buFontTx/>
              <a:buChar char="•"/>
            </a:pPr>
            <a:r>
              <a:rPr lang="en-US" altLang="el-GR" sz="2400">
                <a:solidFill>
                  <a:schemeClr val="bg2"/>
                </a:solidFill>
              </a:rPr>
              <a:t>dangerous hardware like protruding bolts and improperly closed s-hooks.</a:t>
            </a:r>
          </a:p>
          <a:p>
            <a:pPr lvl="1">
              <a:buSzPct val="180000"/>
              <a:buFontTx/>
              <a:buChar char="•"/>
            </a:pPr>
            <a:endParaRPr lang="en-US" altLang="el-GR" sz="1000">
              <a:solidFill>
                <a:schemeClr val="bg2"/>
              </a:solidFill>
            </a:endParaRPr>
          </a:p>
          <a:p>
            <a:pPr lvl="1">
              <a:buSzPct val="180000"/>
              <a:buFontTx/>
              <a:buChar char="•"/>
            </a:pPr>
            <a:r>
              <a:rPr lang="en-US" altLang="el-GR" sz="2400">
                <a:solidFill>
                  <a:schemeClr val="bg2"/>
                </a:solidFill>
              </a:rPr>
              <a:t>sharp points or edges</a:t>
            </a:r>
          </a:p>
          <a:p>
            <a:pPr lvl="1">
              <a:buSzPct val="180000"/>
              <a:buFontTx/>
              <a:buChar char="•"/>
            </a:pPr>
            <a:endParaRPr lang="en-US" altLang="el-GR" sz="1000">
              <a:solidFill>
                <a:schemeClr val="bg2"/>
              </a:solidFill>
            </a:endParaRPr>
          </a:p>
          <a:p>
            <a:pPr lvl="1">
              <a:buSzPct val="180000"/>
              <a:buFontTx/>
              <a:buChar char="•"/>
            </a:pPr>
            <a:r>
              <a:rPr lang="en-US" altLang="el-GR" sz="2400">
                <a:solidFill>
                  <a:schemeClr val="bg2"/>
                </a:solidFill>
              </a:rPr>
              <a:t>splinters</a:t>
            </a:r>
          </a:p>
          <a:p>
            <a:pPr lvl="1">
              <a:buSzPct val="180000"/>
              <a:buFontTx/>
              <a:buChar char="•"/>
            </a:pPr>
            <a:endParaRPr lang="en-US" altLang="el-GR" sz="1000">
              <a:solidFill>
                <a:schemeClr val="bg2"/>
              </a:solidFill>
            </a:endParaRPr>
          </a:p>
          <a:p>
            <a:pPr lvl="1">
              <a:buSzPct val="180000"/>
              <a:buFontTx/>
              <a:buChar char="•"/>
            </a:pPr>
            <a:r>
              <a:rPr lang="en-US" altLang="el-GR" sz="2400">
                <a:solidFill>
                  <a:schemeClr val="bg2"/>
                </a:solidFill>
              </a:rPr>
              <a:t>cracks or holes</a:t>
            </a:r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E – Equipment Maintenance (2)</a:t>
            </a: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0" y="639763"/>
            <a:ext cx="746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 i="1">
                <a:solidFill>
                  <a:schemeClr val="hlink"/>
                </a:solidFill>
              </a:rPr>
              <a:t>E</a:t>
            </a:r>
            <a:r>
              <a:rPr lang="en-US" altLang="el-GR" sz="3200" b="1">
                <a:solidFill>
                  <a:schemeClr val="bg2"/>
                </a:solidFill>
              </a:rPr>
              <a:t> = </a:t>
            </a:r>
            <a:r>
              <a:rPr lang="en-US" altLang="el-GR" sz="3200" b="1" i="1">
                <a:solidFill>
                  <a:schemeClr val="hlink"/>
                </a:solidFill>
              </a:rPr>
              <a:t>E</a:t>
            </a:r>
            <a:r>
              <a:rPr lang="en-US" altLang="el-GR" sz="3200" b="1">
                <a:solidFill>
                  <a:schemeClr val="bg2"/>
                </a:solidFill>
              </a:rPr>
              <a:t>quipment Maintenance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498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228600" y="2362200"/>
            <a:ext cx="7315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4000" b="1">
                <a:solidFill>
                  <a:schemeClr val="bg2"/>
                </a:solidFill>
              </a:rPr>
              <a:t>Why are Safe Playgrounds Important?</a:t>
            </a:r>
          </a:p>
        </p:txBody>
      </p:sp>
      <p:sp>
        <p:nvSpPr>
          <p:cNvPr id="234501" name="Line 5"/>
          <p:cNvSpPr>
            <a:spLocks noChangeShapeType="1"/>
          </p:cNvSpPr>
          <p:nvPr/>
        </p:nvSpPr>
        <p:spPr bwMode="auto">
          <a:xfrm flipV="1">
            <a:off x="685800" y="3810000"/>
            <a:ext cx="64770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34502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Why are Safe Playgrounds Important?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58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4259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381000" y="1444625"/>
            <a:ext cx="6934200" cy="480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600" b="1">
                <a:solidFill>
                  <a:schemeClr val="hlink"/>
                </a:solidFill>
              </a:rPr>
              <a:t>Play is the work of children</a:t>
            </a: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endParaRPr lang="en-US" altLang="el-GR" sz="12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>
                <a:solidFill>
                  <a:schemeClr val="bg2"/>
                </a:solidFill>
              </a:rPr>
              <a:t>Play is how children learn about    </a:t>
            </a:r>
          </a:p>
          <a:p>
            <a:r>
              <a:rPr lang="en-US" altLang="el-GR" sz="2800" b="1">
                <a:solidFill>
                  <a:schemeClr val="bg2"/>
                </a:solidFill>
              </a:rPr>
              <a:t>   objects and social relations   </a:t>
            </a:r>
          </a:p>
          <a:p>
            <a:r>
              <a:rPr lang="en-US" altLang="el-GR" sz="2800" b="1">
                <a:solidFill>
                  <a:schemeClr val="bg2"/>
                </a:solidFill>
              </a:rPr>
              <a:t>    </a:t>
            </a:r>
            <a:endParaRPr lang="en-US" altLang="el-GR" sz="9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>
                <a:solidFill>
                  <a:schemeClr val="bg2"/>
                </a:solidFill>
              </a:rPr>
              <a:t>Play is the vehicle for the infant/child  </a:t>
            </a:r>
          </a:p>
          <a:p>
            <a:r>
              <a:rPr lang="en-US" altLang="el-GR" sz="2800" b="1">
                <a:solidFill>
                  <a:schemeClr val="bg2"/>
                </a:solidFill>
              </a:rPr>
              <a:t>   to be able to make sense of the world</a:t>
            </a:r>
          </a:p>
          <a:p>
            <a:r>
              <a:rPr lang="en-US" altLang="el-GR" sz="2800" b="1">
                <a:solidFill>
                  <a:schemeClr val="bg2"/>
                </a:solidFill>
              </a:rPr>
              <a:t>   (Piaget)</a:t>
            </a:r>
          </a:p>
          <a:p>
            <a:endParaRPr lang="en-US" altLang="el-GR" sz="28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>
                <a:solidFill>
                  <a:schemeClr val="bg2"/>
                </a:solidFill>
              </a:rPr>
              <a:t>Quality of play is affected by the   </a:t>
            </a:r>
          </a:p>
          <a:p>
            <a:r>
              <a:rPr lang="en-US" altLang="el-GR" sz="2800" b="1">
                <a:solidFill>
                  <a:schemeClr val="bg2"/>
                </a:solidFill>
              </a:rPr>
              <a:t>   environment in which children play</a:t>
            </a:r>
          </a:p>
          <a:p>
            <a:endParaRPr lang="en-US" altLang="el-GR" sz="900" b="1">
              <a:solidFill>
                <a:schemeClr val="bg2"/>
              </a:solidFill>
            </a:endParaRPr>
          </a:p>
        </p:txBody>
      </p:sp>
      <p:sp>
        <p:nvSpPr>
          <p:cNvPr id="224262" name="Line 6"/>
          <p:cNvSpPr>
            <a:spLocks noChangeShapeType="1"/>
          </p:cNvSpPr>
          <p:nvPr/>
        </p:nvSpPr>
        <p:spPr bwMode="auto">
          <a:xfrm>
            <a:off x="457200" y="1066800"/>
            <a:ext cx="6553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24264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Why are Play/Playgrounds Important?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0" y="381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3200" b="1">
                <a:solidFill>
                  <a:schemeClr val="bg2"/>
                </a:solidFill>
              </a:rPr>
              <a:t>Why Are Play/Playgrounds Important?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2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457200" y="2133600"/>
            <a:ext cx="68580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el-GR" sz="2800">
                <a:solidFill>
                  <a:schemeClr val="bg2"/>
                </a:solidFill>
              </a:rPr>
              <a:t>Slides and climbing equipment assist with the development of motor skills</a:t>
            </a:r>
          </a:p>
          <a:p>
            <a:endParaRPr lang="en-US" altLang="el-GR" sz="1600">
              <a:solidFill>
                <a:schemeClr val="bg2"/>
              </a:solidFill>
            </a:endParaRPr>
          </a:p>
          <a:p>
            <a:r>
              <a:rPr lang="en-US" altLang="el-GR" sz="2800">
                <a:solidFill>
                  <a:schemeClr val="bg2"/>
                </a:solidFill>
              </a:rPr>
              <a:t>Elevation assists with developing different perspectives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l-GR" sz="1600">
              <a:solidFill>
                <a:schemeClr val="bg2"/>
              </a:solidFill>
            </a:endParaRPr>
          </a:p>
          <a:p>
            <a:r>
              <a:rPr lang="en-US" altLang="el-GR" sz="2800">
                <a:solidFill>
                  <a:schemeClr val="bg2"/>
                </a:solidFill>
              </a:rPr>
              <a:t>Imagination is stimulated</a:t>
            </a:r>
          </a:p>
        </p:txBody>
      </p:sp>
      <p:sp>
        <p:nvSpPr>
          <p:cNvPr id="204808" name="Line 8"/>
          <p:cNvSpPr>
            <a:spLocks noChangeShapeType="1"/>
          </p:cNvSpPr>
          <p:nvPr/>
        </p:nvSpPr>
        <p:spPr bwMode="auto">
          <a:xfrm flipV="1">
            <a:off x="762000" y="1295400"/>
            <a:ext cx="586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04809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Why is Outdoor Play Important? (1)</a:t>
            </a:r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152400" y="533400"/>
            <a:ext cx="731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600" b="1">
                <a:solidFill>
                  <a:schemeClr val="bg2"/>
                </a:solidFill>
              </a:rPr>
              <a:t>Why is Outdoor Play important?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4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3235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457200" y="1600200"/>
            <a:ext cx="6858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el-GR" sz="2800">
                <a:solidFill>
                  <a:schemeClr val="bg2"/>
                </a:solidFill>
              </a:rPr>
              <a:t>Children learn about cause and effect, physical mastery and manipulation.</a:t>
            </a:r>
          </a:p>
          <a:p>
            <a:endParaRPr lang="en-US" altLang="el-GR" sz="1600">
              <a:solidFill>
                <a:schemeClr val="bg2"/>
              </a:solidFill>
            </a:endParaRPr>
          </a:p>
          <a:p>
            <a:r>
              <a:rPr lang="en-US" altLang="el-GR" sz="2800">
                <a:solidFill>
                  <a:schemeClr val="bg2"/>
                </a:solidFill>
              </a:rPr>
              <a:t>Children learn how to get along with other children.  </a:t>
            </a:r>
          </a:p>
          <a:p>
            <a:endParaRPr lang="en-US" altLang="el-GR" sz="1600">
              <a:solidFill>
                <a:schemeClr val="bg2"/>
              </a:solidFill>
            </a:endParaRPr>
          </a:p>
          <a:p>
            <a:r>
              <a:rPr lang="en-US" altLang="el-GR" sz="2800">
                <a:solidFill>
                  <a:schemeClr val="bg2"/>
                </a:solidFill>
              </a:rPr>
              <a:t>Children avoid obesity through physical activity</a:t>
            </a:r>
          </a:p>
        </p:txBody>
      </p:sp>
      <p:sp>
        <p:nvSpPr>
          <p:cNvPr id="223238" name="Line 6"/>
          <p:cNvSpPr>
            <a:spLocks noChangeShapeType="1"/>
          </p:cNvSpPr>
          <p:nvPr/>
        </p:nvSpPr>
        <p:spPr bwMode="auto">
          <a:xfrm flipV="1">
            <a:off x="762000" y="1295400"/>
            <a:ext cx="586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23239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Why is Outdoor Play Important? (2)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152400" y="533400"/>
            <a:ext cx="731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600" b="1">
                <a:solidFill>
                  <a:schemeClr val="bg2"/>
                </a:solidFill>
              </a:rPr>
              <a:t>Why is Outdoor Play important?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2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0163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20166" name="Rectangle 6"/>
          <p:cNvSpPr>
            <a:spLocks noChangeArrowheads="1"/>
          </p:cNvSpPr>
          <p:nvPr/>
        </p:nvSpPr>
        <p:spPr bwMode="auto">
          <a:xfrm>
            <a:off x="381000" y="1371600"/>
            <a:ext cx="7086600" cy="513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l-GR" b="1">
                <a:solidFill>
                  <a:schemeClr val="bg2"/>
                </a:solidFill>
              </a:rPr>
              <a:t>Contact:</a:t>
            </a:r>
          </a:p>
          <a:p>
            <a:pPr lvl="1"/>
            <a:r>
              <a:rPr lang="en-US" altLang="el-GR">
                <a:solidFill>
                  <a:schemeClr val="bg2"/>
                </a:solidFill>
              </a:rPr>
              <a:t>Consumer Product Safety Commission   </a:t>
            </a:r>
            <a:r>
              <a:rPr lang="en-US" altLang="el-GR" sz="2000">
                <a:solidFill>
                  <a:schemeClr val="bg2"/>
                </a:solidFill>
                <a:hlinkClick r:id="rId3"/>
              </a:rPr>
              <a:t>www.cpsc.gov</a:t>
            </a:r>
            <a:endParaRPr lang="en-US" altLang="el-GR" sz="2000">
              <a:solidFill>
                <a:schemeClr val="bg2"/>
              </a:solidFill>
            </a:endParaRPr>
          </a:p>
          <a:p>
            <a:pPr lvl="1">
              <a:buFontTx/>
              <a:buNone/>
            </a:pPr>
            <a:r>
              <a:rPr lang="en-US" altLang="el-GR" sz="2000">
                <a:solidFill>
                  <a:schemeClr val="bg2"/>
                </a:solidFill>
              </a:rPr>
              <a:t>    1-800-638-2772</a:t>
            </a:r>
          </a:p>
          <a:p>
            <a:pPr lvl="1">
              <a:buFontTx/>
              <a:buNone/>
            </a:pPr>
            <a:endParaRPr lang="en-US" altLang="el-GR" sz="800">
              <a:solidFill>
                <a:schemeClr val="bg2"/>
              </a:solidFill>
            </a:endParaRPr>
          </a:p>
          <a:p>
            <a:pPr lvl="1"/>
            <a:r>
              <a:rPr lang="en-US" altLang="el-GR">
                <a:solidFill>
                  <a:schemeClr val="bg2"/>
                </a:solidFill>
              </a:rPr>
              <a:t>National Program for Playground Safety</a:t>
            </a:r>
          </a:p>
          <a:p>
            <a:pPr lvl="1">
              <a:buFontTx/>
              <a:buNone/>
            </a:pPr>
            <a:r>
              <a:rPr lang="en-US" altLang="el-GR" sz="2000">
                <a:solidFill>
                  <a:schemeClr val="bg2"/>
                </a:solidFill>
              </a:rPr>
              <a:t>    </a:t>
            </a:r>
            <a:r>
              <a:rPr lang="en-US" altLang="el-GR" sz="2000">
                <a:solidFill>
                  <a:schemeClr val="bg2"/>
                </a:solidFill>
                <a:hlinkClick r:id="rId4"/>
              </a:rPr>
              <a:t>www.PlaygroundSafety.org</a:t>
            </a:r>
            <a:endParaRPr lang="en-US" altLang="el-GR" sz="2000">
              <a:solidFill>
                <a:schemeClr val="bg2"/>
              </a:solidFill>
            </a:endParaRPr>
          </a:p>
          <a:p>
            <a:pPr lvl="1">
              <a:buFontTx/>
              <a:buNone/>
            </a:pPr>
            <a:r>
              <a:rPr lang="en-US" altLang="el-GR" sz="2000">
                <a:solidFill>
                  <a:schemeClr val="bg2"/>
                </a:solidFill>
              </a:rPr>
              <a:t>    1-800-554-PLAY</a:t>
            </a:r>
          </a:p>
          <a:p>
            <a:pPr lvl="1"/>
            <a:r>
              <a:rPr lang="en-US" altLang="el-GR">
                <a:solidFill>
                  <a:schemeClr val="bg2"/>
                </a:solidFill>
              </a:rPr>
              <a:t>National Recreation and Park Association</a:t>
            </a:r>
          </a:p>
          <a:p>
            <a:pPr lvl="1">
              <a:buFontTx/>
              <a:buNone/>
            </a:pPr>
            <a:r>
              <a:rPr lang="en-US" altLang="el-GR" sz="2000">
                <a:solidFill>
                  <a:schemeClr val="bg2"/>
                </a:solidFill>
              </a:rPr>
              <a:t>    </a:t>
            </a:r>
            <a:r>
              <a:rPr lang="en-US" altLang="el-GR" sz="2000">
                <a:solidFill>
                  <a:schemeClr val="bg2"/>
                </a:solidFill>
                <a:hlinkClick r:id="rId5"/>
              </a:rPr>
              <a:t>www.nrpa.org</a:t>
            </a:r>
            <a:endParaRPr lang="en-US" altLang="el-GR" sz="2000">
              <a:solidFill>
                <a:schemeClr val="bg2"/>
              </a:solidFill>
            </a:endParaRPr>
          </a:p>
          <a:p>
            <a:pPr lvl="1">
              <a:buFontTx/>
              <a:buNone/>
            </a:pPr>
            <a:r>
              <a:rPr lang="en-US" altLang="el-GR" sz="2000">
                <a:solidFill>
                  <a:schemeClr val="bg2"/>
                </a:solidFill>
              </a:rPr>
              <a:t>    1-800-626-NRPA</a:t>
            </a:r>
          </a:p>
        </p:txBody>
      </p:sp>
      <p:sp>
        <p:nvSpPr>
          <p:cNvPr id="220167" name="Line 7"/>
          <p:cNvSpPr>
            <a:spLocks noChangeShapeType="1"/>
          </p:cNvSpPr>
          <p:nvPr/>
        </p:nvSpPr>
        <p:spPr bwMode="auto">
          <a:xfrm>
            <a:off x="381000" y="1219200"/>
            <a:ext cx="6629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20168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For Further Information</a:t>
            </a: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0" y="533400"/>
            <a:ext cx="731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600" b="1">
                <a:solidFill>
                  <a:schemeClr val="bg2"/>
                </a:solidFill>
              </a:rPr>
              <a:t>For Further Information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>
          <a:xfrm>
            <a:off x="1981200" y="2286000"/>
            <a:ext cx="5715000" cy="1143000"/>
          </a:xfrm>
        </p:spPr>
        <p:txBody>
          <a:bodyPr/>
          <a:lstStyle/>
          <a:p>
            <a:r>
              <a:rPr lang="el-GR" sz="4800" dirty="0" smtClean="0">
                <a:solidFill>
                  <a:schemeClr val="bg2"/>
                </a:solidFill>
              </a:rPr>
              <a:t>Τέλος Ενότητας</a:t>
            </a:r>
            <a:endParaRPr lang="el-GR" sz="4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8863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856" y="152400"/>
            <a:ext cx="5867400" cy="1143000"/>
          </a:xfrm>
        </p:spPr>
        <p:txBody>
          <a:bodyPr/>
          <a:lstStyle/>
          <a:p>
            <a:r>
              <a:rPr lang="el-GR" sz="4800" b="1" dirty="0" smtClean="0">
                <a:solidFill>
                  <a:schemeClr val="bg2"/>
                </a:solidFill>
              </a:rPr>
              <a:t>Χρηματοδότηση</a:t>
            </a:r>
            <a:endParaRPr lang="el-GR" sz="4800" b="1" dirty="0">
              <a:solidFill>
                <a:schemeClr val="bg2"/>
              </a:solidFill>
            </a:endParaRPr>
          </a:p>
        </p:txBody>
      </p:sp>
      <p:pic>
        <p:nvPicPr>
          <p:cNvPr id="7" name="Logo espa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602784"/>
            <a:ext cx="3997112" cy="10075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1524000"/>
            <a:ext cx="7848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2"/>
                </a:solidFill>
              </a:rPr>
              <a:t>Το παρόν εκπαιδευτικό υλικό έχει αναπτυχθεί </a:t>
            </a:r>
            <a:r>
              <a:rPr lang="el-GR" dirty="0" err="1" smtClean="0">
                <a:solidFill>
                  <a:schemeClr val="bg2"/>
                </a:solidFill>
              </a:rPr>
              <a:t>στo</a:t>
            </a:r>
            <a:r>
              <a:rPr lang="el-GR" dirty="0" smtClean="0">
                <a:solidFill>
                  <a:schemeClr val="bg2"/>
                </a:solidFill>
              </a:rPr>
              <a:t> </a:t>
            </a:r>
            <a:r>
              <a:rPr lang="el-GR" dirty="0" err="1" smtClean="0">
                <a:solidFill>
                  <a:schemeClr val="bg2"/>
                </a:solidFill>
              </a:rPr>
              <a:t>πλαίσιo</a:t>
            </a:r>
            <a:r>
              <a:rPr lang="el-GR" dirty="0" smtClean="0">
                <a:solidFill>
                  <a:schemeClr val="bg2"/>
                </a:solidFill>
              </a:rPr>
              <a:t> του εκπαιδευτικού έργου του διδάσκοντα.</a:t>
            </a:r>
          </a:p>
          <a:p>
            <a:r>
              <a:rPr lang="el-GR" dirty="0" smtClean="0">
                <a:solidFill>
                  <a:schemeClr val="bg2"/>
                </a:solidFill>
              </a:rPr>
              <a:t>Το έργο «Ανοικτά Ακαδημαϊκά Μαθήματα στο Πανεπιστήμιο Αθηνών» έχει χρηματοδοτήσει μόνο την αναδιαμόρφωση του εκπαιδευτικού υλικού. </a:t>
            </a:r>
          </a:p>
          <a:p>
            <a:r>
              <a:rPr lang="el-GR" dirty="0" smtClean="0">
                <a:solidFill>
                  <a:schemeClr val="bg2"/>
                </a:solidFill>
              </a:rPr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07882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10952" y="44623"/>
            <a:ext cx="8229600" cy="792088"/>
          </a:xfrm>
        </p:spPr>
        <p:txBody>
          <a:bodyPr>
            <a:normAutofit/>
          </a:bodyPr>
          <a:lstStyle/>
          <a:p>
            <a:r>
              <a:rPr lang="el-GR" sz="4400" b="1" dirty="0">
                <a:solidFill>
                  <a:schemeClr val="bg2"/>
                </a:solidFill>
              </a:rPr>
              <a:t>Σημείωμα </a:t>
            </a:r>
            <a:r>
              <a:rPr lang="el-GR" sz="4400" b="1" dirty="0" smtClean="0">
                <a:solidFill>
                  <a:schemeClr val="bg2"/>
                </a:solidFill>
              </a:rPr>
              <a:t>Αδειοδότησης</a:t>
            </a:r>
            <a:endParaRPr lang="el-GR" sz="4400" b="1" dirty="0">
              <a:solidFill>
                <a:schemeClr val="bg2"/>
              </a:solidFill>
            </a:endParaRPr>
          </a:p>
        </p:txBody>
      </p:sp>
      <p:pic>
        <p:nvPicPr>
          <p:cNvPr id="2056" name="Picture copyright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626622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"/>
          <p:cNvSpPr txBox="1"/>
          <p:nvPr/>
        </p:nvSpPr>
        <p:spPr>
          <a:xfrm>
            <a:off x="381000" y="3197770"/>
            <a:ext cx="8534400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85000" lnSpcReduction="20000"/>
          </a:bodyPr>
          <a:lstStyle/>
          <a:p>
            <a:r>
              <a:rPr lang="el-GR" dirty="0">
                <a:solidFill>
                  <a:schemeClr val="bg2"/>
                </a:solidFill>
              </a:rPr>
              <a:t>[1] http://creativecommons.org/licenses/by-nc-sa/4.0/ </a:t>
            </a:r>
            <a:endParaRPr lang="en-US" dirty="0" smtClean="0">
              <a:solidFill>
                <a:schemeClr val="bg2"/>
              </a:solidFill>
            </a:endParaRPr>
          </a:p>
          <a:p>
            <a:endParaRPr lang="el-GR" dirty="0">
              <a:solidFill>
                <a:schemeClr val="bg2"/>
              </a:solidFill>
            </a:endParaRPr>
          </a:p>
          <a:p>
            <a:r>
              <a:rPr lang="el-GR" dirty="0">
                <a:solidFill>
                  <a:schemeClr val="bg2"/>
                </a:solidFill>
              </a:rPr>
              <a:t>Ως </a:t>
            </a:r>
            <a:r>
              <a:rPr lang="el-GR" b="1" dirty="0">
                <a:solidFill>
                  <a:schemeClr val="bg2"/>
                </a:solidFill>
              </a:rPr>
              <a:t>Μη Εμπορική</a:t>
            </a:r>
            <a:r>
              <a:rPr lang="el-GR" dirty="0">
                <a:solidFill>
                  <a:schemeClr val="bg2"/>
                </a:solidFill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bg2"/>
                </a:solidFill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bg2"/>
                </a:solidFill>
              </a:rPr>
              <a:t>που</a:t>
            </a:r>
            <a:r>
              <a:rPr lang="en-GB" dirty="0">
                <a:solidFill>
                  <a:schemeClr val="bg2"/>
                </a:solidFill>
              </a:rPr>
              <a:t> </a:t>
            </a:r>
            <a:r>
              <a:rPr lang="el-GR" dirty="0">
                <a:solidFill>
                  <a:schemeClr val="bg2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bg2"/>
                </a:solidFill>
              </a:rPr>
              <a:t>που</a:t>
            </a:r>
            <a:r>
              <a:rPr lang="en-GB" dirty="0">
                <a:solidFill>
                  <a:schemeClr val="bg2"/>
                </a:solidFill>
              </a:rPr>
              <a:t> </a:t>
            </a:r>
            <a:r>
              <a:rPr lang="el-GR" dirty="0">
                <a:solidFill>
                  <a:schemeClr val="bg2"/>
                </a:solidFill>
              </a:rPr>
              <a:t>δεν προσπορίζει στο διανομέα του έργου και</a:t>
            </a:r>
            <a:r>
              <a:rPr lang="en-GB" dirty="0">
                <a:solidFill>
                  <a:schemeClr val="bg2"/>
                </a:solidFill>
              </a:rPr>
              <a:t> </a:t>
            </a:r>
            <a:r>
              <a:rPr lang="el-GR" dirty="0">
                <a:solidFill>
                  <a:schemeClr val="bg2"/>
                </a:solidFill>
              </a:rPr>
              <a:t>αδειοδόχο</a:t>
            </a:r>
            <a:r>
              <a:rPr lang="en-GB" dirty="0">
                <a:solidFill>
                  <a:schemeClr val="bg2"/>
                </a:solidFill>
              </a:rPr>
              <a:t> </a:t>
            </a:r>
            <a:r>
              <a:rPr lang="el-GR" dirty="0">
                <a:solidFill>
                  <a:schemeClr val="bg2"/>
                </a:solidFill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schemeClr val="bg2"/>
                </a:solidFill>
              </a:rPr>
              <a:t>τόπο</a:t>
            </a:r>
            <a:endParaRPr lang="en-US" dirty="0" smtClean="0">
              <a:solidFill>
                <a:schemeClr val="bg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solidFill>
                <a:schemeClr val="bg2"/>
              </a:solidFill>
            </a:endParaRPr>
          </a:p>
          <a:p>
            <a:r>
              <a:rPr lang="el-GR" dirty="0" smtClean="0">
                <a:solidFill>
                  <a:schemeClr val="bg2"/>
                </a:solidFill>
              </a:rPr>
              <a:t>Ο </a:t>
            </a:r>
            <a:r>
              <a:rPr lang="el-GR" dirty="0">
                <a:solidFill>
                  <a:schemeClr val="bg2"/>
                </a:solidFill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schemeClr val="bg2"/>
                </a:solidFill>
              </a:rPr>
              <a:t>.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836711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bg2"/>
                </a:solidFill>
              </a:rPr>
              <a:t>Το παρόν υλικό διατίθεται με τους όρους της άδειας χρήσης </a:t>
            </a:r>
            <a:r>
              <a:rPr lang="el-GR" sz="2000" dirty="0" err="1" smtClean="0">
                <a:solidFill>
                  <a:schemeClr val="bg2"/>
                </a:solidFill>
              </a:rPr>
              <a:t>Creative</a:t>
            </a:r>
            <a:r>
              <a:rPr lang="el-GR" sz="2000" dirty="0" smtClean="0">
                <a:solidFill>
                  <a:schemeClr val="bg2"/>
                </a:solidFill>
              </a:rPr>
              <a:t> </a:t>
            </a:r>
            <a:r>
              <a:rPr lang="el-GR" sz="2000" dirty="0" err="1" smtClean="0">
                <a:solidFill>
                  <a:schemeClr val="bg2"/>
                </a:solidFill>
              </a:rPr>
              <a:t>Commons</a:t>
            </a:r>
            <a:r>
              <a:rPr lang="el-GR" sz="2000" dirty="0" smtClean="0">
                <a:solidFill>
                  <a:schemeClr val="bg2"/>
                </a:solidFill>
              </a:rPr>
              <a:t>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 smtClean="0">
                <a:solidFill>
                  <a:schemeClr val="bg2"/>
                </a:solidFill>
              </a:rPr>
              <a:t>κ.λ.π</a:t>
            </a:r>
            <a:r>
              <a:rPr lang="el-GR" sz="2000" dirty="0" smtClean="0">
                <a:solidFill>
                  <a:schemeClr val="bg2"/>
                </a:solidFill>
              </a:rPr>
              <a:t>.,  τα οποία εμπεριέχονται σε αυτό και τα οποία αναφέρονται μαζί με τους όρους χρήσης τους στο «Σημείωμα Χρήσης Έργων Τρίτων». </a:t>
            </a:r>
            <a:endParaRPr lang="el-GR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2533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9221"/>
            <a:ext cx="9144000" cy="1143000"/>
          </a:xfrm>
        </p:spPr>
        <p:txBody>
          <a:bodyPr>
            <a:noAutofit/>
          </a:bodyPr>
          <a:lstStyle/>
          <a:p>
            <a:r>
              <a:rPr lang="el-GR" sz="3600" b="1" dirty="0">
                <a:solidFill>
                  <a:schemeClr val="bg2"/>
                </a:solidFill>
              </a:rPr>
              <a:t>Σημείωμα Χρήσης Έργων </a:t>
            </a:r>
            <a:r>
              <a:rPr lang="el-GR" sz="3600" b="1" dirty="0" smtClean="0">
                <a:solidFill>
                  <a:schemeClr val="bg2"/>
                </a:solidFill>
              </a:rPr>
              <a:t>Τρίτων</a:t>
            </a:r>
            <a:endParaRPr lang="el-GR" sz="3600" b="1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209800"/>
            <a:ext cx="7467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Το Έργο αυτό κάνει χρήση των ακόλουθων έργων:</a:t>
            </a:r>
          </a:p>
          <a:p>
            <a:pPr algn="ctr"/>
            <a:r>
              <a:rPr lang="el-GR" dirty="0" smtClean="0">
                <a:solidFill>
                  <a:schemeClr val="bg2"/>
                </a:solidFill>
              </a:rPr>
              <a:t>Εικόνες/Φωτογραφίες</a:t>
            </a:r>
          </a:p>
          <a:p>
            <a:pPr algn="ctr"/>
            <a:endParaRPr lang="el-GR" dirty="0" smtClean="0">
              <a:solidFill>
                <a:schemeClr val="bg2"/>
              </a:solidFill>
            </a:endParaRPr>
          </a:p>
          <a:p>
            <a:pPr algn="ctr"/>
            <a:r>
              <a:rPr lang="el-GR" dirty="0" smtClean="0">
                <a:solidFill>
                  <a:schemeClr val="bg2"/>
                </a:solidFill>
              </a:rPr>
              <a:t>Τα εν λόγω έργα έχουν ανακτηθεί από το διαδίκτυο για εκπαιδευτικούς σκοπούς</a:t>
            </a:r>
          </a:p>
          <a:p>
            <a:pPr algn="ctr"/>
            <a:endParaRPr lang="el-G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2088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354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8355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228600" y="2362200"/>
            <a:ext cx="73152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4400" b="1">
                <a:solidFill>
                  <a:schemeClr val="bg2"/>
                </a:solidFill>
              </a:rPr>
              <a:t>Defining the </a:t>
            </a:r>
          </a:p>
          <a:p>
            <a:pPr algn="ctr"/>
            <a:r>
              <a:rPr lang="en-US" altLang="el-GR" sz="4400" b="1">
                <a:solidFill>
                  <a:schemeClr val="bg2"/>
                </a:solidFill>
              </a:rPr>
              <a:t>Playground Injury Problem</a:t>
            </a:r>
          </a:p>
        </p:txBody>
      </p:sp>
      <p:sp>
        <p:nvSpPr>
          <p:cNvPr id="228357" name="Line 5"/>
          <p:cNvSpPr>
            <a:spLocks noChangeShapeType="1"/>
          </p:cNvSpPr>
          <p:nvPr/>
        </p:nvSpPr>
        <p:spPr bwMode="auto">
          <a:xfrm flipV="1">
            <a:off x="304800" y="3810000"/>
            <a:ext cx="7086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28358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Defining the Playground Injury Problem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8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381000" y="1444625"/>
            <a:ext cx="6934200" cy="454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altLang="el-GR" sz="12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Each year, Emergency Departments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treat about 200,000 children 15 years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old and younger for playground 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related injuries.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 </a:t>
            </a:r>
            <a:endParaRPr lang="en-US" altLang="el-GR" sz="900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The American Academy of Orthopedic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Surgeons estimates 527,000 children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are treated in hospitals, Emergency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departments, doctors offices, and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ambulatory surgery centers.</a:t>
            </a:r>
            <a:endParaRPr lang="en-US" altLang="el-GR" sz="900">
              <a:solidFill>
                <a:schemeClr val="bg2"/>
              </a:solidFill>
            </a:endParaRPr>
          </a:p>
        </p:txBody>
      </p:sp>
      <p:sp>
        <p:nvSpPr>
          <p:cNvPr id="203784" name="Line 8"/>
          <p:cNvSpPr>
            <a:spLocks noChangeShapeType="1"/>
          </p:cNvSpPr>
          <p:nvPr/>
        </p:nvSpPr>
        <p:spPr bwMode="auto">
          <a:xfrm>
            <a:off x="457200" y="1066800"/>
            <a:ext cx="6553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03785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The Playground Injury Problem (1)</a:t>
            </a:r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0" y="381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>
                <a:solidFill>
                  <a:schemeClr val="bg2"/>
                </a:solidFill>
              </a:rPr>
              <a:t>The Playground Injury Problem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381000" y="1444625"/>
            <a:ext cx="693420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altLang="el-GR" sz="12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45 percent of the playground injuries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that take place are severe: fractures,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concussions, and dislocations.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 </a:t>
            </a:r>
            <a:endParaRPr lang="en-US" altLang="el-GR" sz="900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75 percent of the non-fatal injuries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take place on public playgrounds like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those in schools and parks.</a:t>
            </a: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endParaRPr lang="en-US" altLang="el-GR" sz="2800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70 percent of the deaths that take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place on playgrounds happen on home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playgrounds.</a:t>
            </a:r>
            <a:endParaRPr lang="en-US" altLang="el-GR" sz="3600">
              <a:solidFill>
                <a:schemeClr val="bg2"/>
              </a:solidFill>
            </a:endParaRPr>
          </a:p>
        </p:txBody>
      </p:sp>
      <p:sp>
        <p:nvSpPr>
          <p:cNvPr id="225286" name="Line 6"/>
          <p:cNvSpPr>
            <a:spLocks noChangeShapeType="1"/>
          </p:cNvSpPr>
          <p:nvPr/>
        </p:nvSpPr>
        <p:spPr bwMode="auto">
          <a:xfrm>
            <a:off x="457200" y="1066800"/>
            <a:ext cx="6553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25287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The Playground Injury Problem (2)</a:t>
            </a: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0" y="381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>
                <a:solidFill>
                  <a:schemeClr val="bg2"/>
                </a:solidFill>
              </a:rPr>
              <a:t>The Playground Injury Problem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402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0403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381000" y="1444625"/>
            <a:ext cx="6934200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altLang="el-GR" sz="12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>
                <a:solidFill>
                  <a:schemeClr val="bg2"/>
                </a:solidFill>
              </a:rPr>
              <a:t> </a:t>
            </a:r>
            <a:r>
              <a:rPr lang="en-US" altLang="el-GR" sz="2800">
                <a:solidFill>
                  <a:schemeClr val="bg2"/>
                </a:solidFill>
              </a:rPr>
              <a:t>Falls to the surface cause 70 percent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 of the injuries on playgrounds</a:t>
            </a:r>
          </a:p>
          <a:p>
            <a:endParaRPr lang="en-US" altLang="el-GR" sz="800">
              <a:solidFill>
                <a:schemeClr val="bg2"/>
              </a:solidFill>
            </a:endParaRPr>
          </a:p>
          <a:p>
            <a:endParaRPr lang="en-US" altLang="el-GR" sz="800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 Entanglement of clothing, strings and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 ropes are the number one cause of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 deaths on playgrounds</a:t>
            </a:r>
          </a:p>
          <a:p>
            <a:endParaRPr lang="en-US" altLang="el-GR" sz="900">
              <a:solidFill>
                <a:schemeClr val="bg2"/>
              </a:solidFill>
            </a:endParaRPr>
          </a:p>
          <a:p>
            <a:endParaRPr lang="en-US" altLang="el-GR" sz="900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 Other dangers include:</a:t>
            </a:r>
          </a:p>
          <a:p>
            <a:pPr lvl="2">
              <a:buClr>
                <a:schemeClr val="bg1"/>
              </a:buClr>
              <a:buSzPct val="180000"/>
              <a:buFontTx/>
              <a:buChar char="–"/>
            </a:pPr>
            <a:r>
              <a:rPr lang="en-US" altLang="el-GR" sz="2000">
                <a:solidFill>
                  <a:schemeClr val="bg2"/>
                </a:solidFill>
              </a:rPr>
              <a:t> Head entrapment in equipment openings</a:t>
            </a:r>
          </a:p>
          <a:p>
            <a:pPr lvl="2">
              <a:buClr>
                <a:schemeClr val="bg1"/>
              </a:buClr>
              <a:buSzPct val="180000"/>
              <a:buFontTx/>
              <a:buChar char="–"/>
            </a:pPr>
            <a:r>
              <a:rPr lang="en-US" altLang="el-GR" sz="2000">
                <a:solidFill>
                  <a:schemeClr val="bg2"/>
                </a:solidFill>
              </a:rPr>
              <a:t> Impact by moving swings</a:t>
            </a:r>
          </a:p>
          <a:p>
            <a:pPr lvl="2">
              <a:buClr>
                <a:schemeClr val="bg1"/>
              </a:buClr>
              <a:buSzPct val="180000"/>
              <a:buFontTx/>
              <a:buChar char="–"/>
            </a:pPr>
            <a:r>
              <a:rPr lang="en-US" altLang="el-GR" sz="2000">
                <a:solidFill>
                  <a:schemeClr val="bg2"/>
                </a:solidFill>
              </a:rPr>
              <a:t> Tripping on loose equipment</a:t>
            </a:r>
          </a:p>
          <a:p>
            <a:endParaRPr lang="en-US" altLang="el-GR" sz="2800">
              <a:solidFill>
                <a:schemeClr val="bg2"/>
              </a:solidFill>
            </a:endParaRPr>
          </a:p>
        </p:txBody>
      </p:sp>
      <p:sp>
        <p:nvSpPr>
          <p:cNvPr id="230406" name="Line 6"/>
          <p:cNvSpPr>
            <a:spLocks noChangeShapeType="1"/>
          </p:cNvSpPr>
          <p:nvPr/>
        </p:nvSpPr>
        <p:spPr bwMode="auto">
          <a:xfrm>
            <a:off x="457200" y="1066800"/>
            <a:ext cx="6553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30407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The Playground Injury Problem (3)</a:t>
            </a:r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0" y="381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>
                <a:solidFill>
                  <a:schemeClr val="bg2"/>
                </a:solidFill>
              </a:rPr>
              <a:t>The Playground Injury Problem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306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26309" name="Rectangle 5"/>
          <p:cNvSpPr>
            <a:spLocks noChangeArrowheads="1"/>
          </p:cNvSpPr>
          <p:nvPr/>
        </p:nvSpPr>
        <p:spPr bwMode="auto">
          <a:xfrm>
            <a:off x="381000" y="1444625"/>
            <a:ext cx="6934200" cy="326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altLang="el-GR" sz="12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Head and face injuries are most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common in children under 4 years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old.</a:t>
            </a: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endParaRPr lang="en-US" altLang="el-GR" sz="2800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>
                <a:solidFill>
                  <a:schemeClr val="bg2"/>
                </a:solidFill>
              </a:rPr>
              <a:t>Arm and hand injuries are most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common among children 5 -14 years  </a:t>
            </a:r>
          </a:p>
          <a:p>
            <a:r>
              <a:rPr lang="en-US" altLang="el-GR" sz="2800">
                <a:solidFill>
                  <a:schemeClr val="bg2"/>
                </a:solidFill>
              </a:rPr>
              <a:t>   of age. </a:t>
            </a:r>
            <a:endParaRPr lang="en-US" altLang="el-GR" sz="3600">
              <a:solidFill>
                <a:schemeClr val="bg2"/>
              </a:solidFill>
            </a:endParaRPr>
          </a:p>
        </p:txBody>
      </p:sp>
      <p:sp>
        <p:nvSpPr>
          <p:cNvPr id="226310" name="Line 6"/>
          <p:cNvSpPr>
            <a:spLocks noChangeShapeType="1"/>
          </p:cNvSpPr>
          <p:nvPr/>
        </p:nvSpPr>
        <p:spPr bwMode="auto">
          <a:xfrm>
            <a:off x="457200" y="1066800"/>
            <a:ext cx="6553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26311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The Playground Injury Problem (4)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0" y="381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3200" b="1">
                <a:solidFill>
                  <a:schemeClr val="bg2"/>
                </a:solidFill>
              </a:rPr>
              <a:t>The Playground Injury Problem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898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228600" y="2362200"/>
            <a:ext cx="73152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l-GR" sz="4400" b="1">
                <a:solidFill>
                  <a:schemeClr val="bg2"/>
                </a:solidFill>
              </a:rPr>
              <a:t>Playground Injuries           Are Preventable</a:t>
            </a:r>
          </a:p>
        </p:txBody>
      </p:sp>
      <p:sp>
        <p:nvSpPr>
          <p:cNvPr id="208903" name="Line 7"/>
          <p:cNvSpPr>
            <a:spLocks noChangeShapeType="1"/>
          </p:cNvSpPr>
          <p:nvPr/>
        </p:nvSpPr>
        <p:spPr bwMode="auto">
          <a:xfrm flipV="1">
            <a:off x="1524000" y="3810000"/>
            <a:ext cx="472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08904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Playground Injuries are Preventable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330" name="Picture 2" descr="ppt_bg_hand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schemeClr val="tx2"/>
              </a:solidFill>
            </a:endParaRP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1219200" y="1752600"/>
            <a:ext cx="6172200" cy="432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altLang="el-GR" sz="12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 i="1">
                <a:solidFill>
                  <a:schemeClr val="hlink"/>
                </a:solidFill>
              </a:rPr>
              <a:t> S</a:t>
            </a:r>
            <a:r>
              <a:rPr lang="en-US" altLang="el-GR" sz="2800" b="1">
                <a:solidFill>
                  <a:schemeClr val="bg2"/>
                </a:solidFill>
              </a:rPr>
              <a:t>upervision</a:t>
            </a:r>
            <a:r>
              <a:rPr lang="en-US" altLang="el-GR"/>
              <a:t> </a:t>
            </a:r>
            <a:r>
              <a:rPr lang="en-US" altLang="el-GR" b="1">
                <a:solidFill>
                  <a:schemeClr val="bg2"/>
                </a:solidFill>
              </a:rPr>
              <a:t>&amp; </a:t>
            </a:r>
            <a:r>
              <a:rPr lang="en-US" altLang="el-GR" sz="2800" b="1" i="1">
                <a:solidFill>
                  <a:schemeClr val="bg2"/>
                </a:solidFill>
              </a:rPr>
              <a:t>S</a:t>
            </a:r>
            <a:r>
              <a:rPr lang="en-US" altLang="el-GR" sz="2800" b="1">
                <a:solidFill>
                  <a:schemeClr val="bg2"/>
                </a:solidFill>
              </a:rPr>
              <a:t>urvey</a:t>
            </a: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endParaRPr lang="en-US" altLang="el-GR" sz="2800" b="1" i="1">
              <a:solidFill>
                <a:schemeClr val="hlink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 i="1">
                <a:solidFill>
                  <a:schemeClr val="hlink"/>
                </a:solidFill>
              </a:rPr>
              <a:t> A</a:t>
            </a:r>
            <a:r>
              <a:rPr lang="en-US" altLang="el-GR" sz="2800" b="1">
                <a:solidFill>
                  <a:schemeClr val="bg2"/>
                </a:solidFill>
              </a:rPr>
              <a:t>ge</a:t>
            </a:r>
            <a:r>
              <a:rPr lang="en-US" altLang="el-GR" sz="2800" b="1">
                <a:solidFill>
                  <a:schemeClr val="hlink"/>
                </a:solidFill>
              </a:rPr>
              <a:t> </a:t>
            </a:r>
            <a:r>
              <a:rPr lang="en-US" altLang="el-GR" sz="2800" b="1">
                <a:solidFill>
                  <a:schemeClr val="bg2"/>
                </a:solidFill>
              </a:rPr>
              <a:t>appropriate and design</a:t>
            </a: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endParaRPr lang="en-US" altLang="el-GR" sz="28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 i="1">
                <a:solidFill>
                  <a:schemeClr val="hlink"/>
                </a:solidFill>
              </a:rPr>
              <a:t> F</a:t>
            </a:r>
            <a:r>
              <a:rPr lang="en-US" altLang="el-GR" sz="2800" b="1">
                <a:solidFill>
                  <a:schemeClr val="bg2"/>
                </a:solidFill>
              </a:rPr>
              <a:t>all Surface Cushioning </a:t>
            </a: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endParaRPr lang="en-US" altLang="el-GR" sz="2800" b="1">
              <a:solidFill>
                <a:schemeClr val="bg2"/>
              </a:solidFill>
            </a:endParaRPr>
          </a:p>
          <a:p>
            <a:pPr>
              <a:buClr>
                <a:schemeClr val="bg1"/>
              </a:buClr>
              <a:buSzPct val="180000"/>
              <a:buFontTx/>
              <a:buChar char="•"/>
            </a:pPr>
            <a:r>
              <a:rPr lang="en-US" altLang="el-GR" sz="2800" b="1" i="1">
                <a:solidFill>
                  <a:schemeClr val="hlink"/>
                </a:solidFill>
              </a:rPr>
              <a:t> E</a:t>
            </a:r>
            <a:r>
              <a:rPr lang="en-US" altLang="el-GR" sz="2800" b="1">
                <a:solidFill>
                  <a:schemeClr val="bg2"/>
                </a:solidFill>
              </a:rPr>
              <a:t>quipment Maintenance</a:t>
            </a:r>
          </a:p>
          <a:p>
            <a:endParaRPr lang="en-US" altLang="el-GR" sz="2800" b="1">
              <a:solidFill>
                <a:schemeClr val="bg2"/>
              </a:solidFill>
            </a:endParaRPr>
          </a:p>
          <a:p>
            <a:pPr algn="ctr"/>
            <a:endParaRPr lang="en-US" altLang="el-GR" sz="1400" b="1">
              <a:solidFill>
                <a:schemeClr val="bg2"/>
              </a:solidFill>
            </a:endParaRPr>
          </a:p>
          <a:p>
            <a:pPr algn="ctr"/>
            <a:endParaRPr lang="en-US" altLang="el-GR" sz="1400" b="1">
              <a:solidFill>
                <a:schemeClr val="bg2"/>
              </a:solidFill>
            </a:endParaRPr>
          </a:p>
          <a:p>
            <a:pPr algn="ctr"/>
            <a:r>
              <a:rPr lang="en-US" altLang="el-GR" sz="1400" b="1">
                <a:solidFill>
                  <a:schemeClr val="bg2"/>
                </a:solidFill>
              </a:rPr>
              <a:t>* Adapted from the National Program for Playground Safety</a:t>
            </a:r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>
            <a:off x="457200" y="1295400"/>
            <a:ext cx="6553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27336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l-GR"/>
              <a:t>Follow the SAFE Model</a:t>
            </a:r>
          </a:p>
        </p:txBody>
      </p:sp>
      <p:sp>
        <p:nvSpPr>
          <p:cNvPr id="227335" name="Text Box 7"/>
          <p:cNvSpPr txBox="1">
            <a:spLocks noChangeArrowheads="1"/>
          </p:cNvSpPr>
          <p:nvPr/>
        </p:nvSpPr>
        <p:spPr bwMode="auto">
          <a:xfrm>
            <a:off x="762000" y="457200"/>
            <a:ext cx="6172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sz="4400" b="1">
                <a:solidFill>
                  <a:schemeClr val="bg2"/>
                </a:solidFill>
              </a:rPr>
              <a:t>Follow the </a:t>
            </a:r>
            <a:r>
              <a:rPr lang="en-US" altLang="el-GR" sz="4400" b="1" i="1">
                <a:solidFill>
                  <a:schemeClr val="hlink"/>
                </a:solidFill>
              </a:rPr>
              <a:t>SAFE</a:t>
            </a:r>
            <a:r>
              <a:rPr lang="en-US" altLang="el-GR" sz="4400" b="1">
                <a:solidFill>
                  <a:schemeClr val="bg2"/>
                </a:solidFill>
              </a:rPr>
              <a:t> Model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7">
      <a:dk1>
        <a:srgbClr val="000000"/>
      </a:dk1>
      <a:lt1>
        <a:srgbClr val="FFFFFF"/>
      </a:lt1>
      <a:dk2>
        <a:srgbClr val="009900"/>
      </a:dk2>
      <a:lt2>
        <a:srgbClr val="FFCC66"/>
      </a:lt2>
      <a:accent1>
        <a:srgbClr val="00FFFF"/>
      </a:accent1>
      <a:accent2>
        <a:srgbClr val="008000"/>
      </a:accent2>
      <a:accent3>
        <a:srgbClr val="AACAAA"/>
      </a:accent3>
      <a:accent4>
        <a:srgbClr val="DADADA"/>
      </a:accent4>
      <a:accent5>
        <a:srgbClr val="AAFFFF"/>
      </a:accent5>
      <a:accent6>
        <a:srgbClr val="007300"/>
      </a:accent6>
      <a:hlink>
        <a:srgbClr val="FF0033"/>
      </a:hlink>
      <a:folHlink>
        <a:srgbClr val="FFFF00"/>
      </a:folHlink>
    </a:clrScheme>
    <a:fontScheme name="Soaring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6">
        <a:dk1>
          <a:srgbClr val="000000"/>
        </a:dk1>
        <a:lt1>
          <a:srgbClr val="FFFFFF"/>
        </a:lt1>
        <a:dk2>
          <a:srgbClr val="339933"/>
        </a:dk2>
        <a:lt2>
          <a:srgbClr val="FFCC66"/>
        </a:lt2>
        <a:accent1>
          <a:srgbClr val="00FFFF"/>
        </a:accent1>
        <a:accent2>
          <a:srgbClr val="008000"/>
        </a:accent2>
        <a:accent3>
          <a:srgbClr val="ADCAAD"/>
        </a:accent3>
        <a:accent4>
          <a:srgbClr val="DADADA"/>
        </a:accent4>
        <a:accent5>
          <a:srgbClr val="AAFFFF"/>
        </a:accent5>
        <a:accent6>
          <a:srgbClr val="007300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7">
        <a:dk1>
          <a:srgbClr val="000000"/>
        </a:dk1>
        <a:lt1>
          <a:srgbClr val="FFFFFF"/>
        </a:lt1>
        <a:dk2>
          <a:srgbClr val="009900"/>
        </a:dk2>
        <a:lt2>
          <a:srgbClr val="FFCC66"/>
        </a:lt2>
        <a:accent1>
          <a:srgbClr val="00FFFF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AFFFF"/>
        </a:accent5>
        <a:accent6>
          <a:srgbClr val="007300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2035</TotalTime>
  <Words>1273</Words>
  <Application>Microsoft Office PowerPoint</Application>
  <PresentationFormat>Προβολή στην οθόνη (4:3)</PresentationFormat>
  <Paragraphs>254</Paragraphs>
  <Slides>29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4" baseType="lpstr">
      <vt:lpstr>Times New Roman</vt:lpstr>
      <vt:lpstr>Arial</vt:lpstr>
      <vt:lpstr>Trebuchet MS</vt:lpstr>
      <vt:lpstr>Wingdings</vt:lpstr>
      <vt:lpstr>Soaring</vt:lpstr>
      <vt:lpstr>Το παιχνίδι στην εκπαιδευτική διαδικασία</vt:lpstr>
      <vt:lpstr>Playground Safety</vt:lpstr>
      <vt:lpstr>Defining the Playground Injury Problem</vt:lpstr>
      <vt:lpstr>The Playground Injury Problem (1)</vt:lpstr>
      <vt:lpstr>The Playground Injury Problem (2)</vt:lpstr>
      <vt:lpstr>The Playground Injury Problem (3)</vt:lpstr>
      <vt:lpstr>The Playground Injury Problem (4)</vt:lpstr>
      <vt:lpstr>Playground Injuries are Preventable</vt:lpstr>
      <vt:lpstr>Follow the SAFE Model</vt:lpstr>
      <vt:lpstr>S - Supervision</vt:lpstr>
      <vt:lpstr>S – Survey (1)</vt:lpstr>
      <vt:lpstr>S – Survey (2)</vt:lpstr>
      <vt:lpstr>A – Age-Appropriate Design (1)</vt:lpstr>
      <vt:lpstr>A – Age-Appropriate Design (2)</vt:lpstr>
      <vt:lpstr>A – Age-Appropriate Design (3)</vt:lpstr>
      <vt:lpstr>F – Fall to Safe Surfaces (1)</vt:lpstr>
      <vt:lpstr>F – Fall to Safe Surfaces (2)</vt:lpstr>
      <vt:lpstr>F – Fall to Safe Surfaces (3)</vt:lpstr>
      <vt:lpstr>E – Equipment Maintenance (1)</vt:lpstr>
      <vt:lpstr>E – Equipment Maintenance (2)</vt:lpstr>
      <vt:lpstr>Why are Safe Playgrounds Important?</vt:lpstr>
      <vt:lpstr>Why are Play/Playgrounds Important?</vt:lpstr>
      <vt:lpstr>Why is Outdoor Play Important? (1)</vt:lpstr>
      <vt:lpstr>Why is Outdoor Play Important? (2)</vt:lpstr>
      <vt:lpstr>For Further Information</vt:lpstr>
      <vt:lpstr>Τέλος Ενότητας</vt:lpstr>
      <vt:lpstr>Χρηματοδότηση</vt:lpstr>
      <vt:lpstr>Σημείωμα Αδειοδότησης</vt:lpstr>
      <vt:lpstr>Σημείωμα Χρήσης Έργων Τρίτων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Playground Safety - Injury Free Coalition for Kids</dc:title>
  <dc:creator>Lanita Johnson</dc:creator>
  <cp:lastModifiedBy>Kiriazis Vaitsis</cp:lastModifiedBy>
  <cp:revision>158</cp:revision>
  <cp:lastPrinted>2009-04-22T19:24:48Z</cp:lastPrinted>
  <dcterms:created xsi:type="dcterms:W3CDTF">2001-11-07T12:11:54Z</dcterms:created>
  <dcterms:modified xsi:type="dcterms:W3CDTF">2015-07-02T10:47:04Z</dcterms:modified>
</cp:coreProperties>
</file>