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0" r:id="rId4"/>
    <p:sldId id="269" r:id="rId5"/>
    <p:sldId id="271" r:id="rId6"/>
    <p:sldId id="262" r:id="rId7"/>
    <p:sldId id="273" r:id="rId8"/>
    <p:sldId id="274" r:id="rId9"/>
    <p:sldId id="275" r:id="rId10"/>
    <p:sldId id="272" r:id="rId11"/>
    <p:sldId id="277" r:id="rId12"/>
    <p:sldId id="270" r:id="rId13"/>
    <p:sldId id="278" r:id="rId14"/>
    <p:sldId id="279" r:id="rId15"/>
    <p:sldId id="280" r:id="rId16"/>
    <p:sldId id="282" r:id="rId17"/>
    <p:sldId id="281" r:id="rId18"/>
    <p:sldId id="290" r:id="rId19"/>
    <p:sldId id="292" r:id="rId20"/>
    <p:sldId id="267" r:id="rId21"/>
    <p:sldId id="259" r:id="rId22"/>
    <p:sldId id="291" r:id="rId23"/>
    <p:sldId id="266" r:id="rId24"/>
    <p:sldId id="264" r:id="rId25"/>
    <p:sldId id="265" r:id="rId26"/>
    <p:sldId id="286" r:id="rId27"/>
    <p:sldId id="287" r:id="rId28"/>
    <p:sldId id="283" r:id="rId29"/>
    <p:sldId id="288" r:id="rId30"/>
    <p:sldId id="289" r:id="rId31"/>
    <p:sldId id="284" r:id="rId32"/>
    <p:sldId id="295" r:id="rId33"/>
    <p:sldId id="296" r:id="rId34"/>
    <p:sldId id="297" r:id="rId35"/>
    <p:sldId id="298" r:id="rId36"/>
    <p:sldId id="293" r:id="rId37"/>
    <p:sldId id="294" r:id="rId38"/>
    <p:sldId id="285" r:id="rId39"/>
    <p:sldId id="299" r:id="rId40"/>
    <p:sldId id="300" r:id="rId41"/>
    <p:sldId id="301" r:id="rId42"/>
    <p:sldId id="261" r:id="rId43"/>
    <p:sldId id="27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9"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ppc.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oa.gov.c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ctivesustainability.com/climate-change/6-actions-to-fight-climate-chan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ctivesustainability.com/climate-change/mitigation-adaptatio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oa.gov.c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oa.gov.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moa.gov.c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c.europa.eu/clima/policies/adaptation/what/documentation_en.htm" TargetMode="External"/><Relationship Id="rId2" Type="http://schemas.openxmlformats.org/officeDocument/2006/relationships/hyperlink" Target="http://register.consilium.europa.eu/doc/srv?l=EL&amp;f=ST%2011151%202013%20INIT9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triplepundit.com/story/2017/5-key-climate-change-mitigation-and-adaptation-strategies-2017/13886" TargetMode="External"/><Relationship Id="rId2" Type="http://schemas.openxmlformats.org/officeDocument/2006/relationships/hyperlink" Target="http://www.ypeka.g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64829" y="1919416"/>
            <a:ext cx="9139784" cy="2479589"/>
          </a:xfrm>
        </p:spPr>
        <p:txBody>
          <a:bodyPr>
            <a:normAutofit/>
          </a:bodyPr>
          <a:lstStyle/>
          <a:p>
            <a:r>
              <a:rPr lang="el-GR" dirty="0" smtClean="0"/>
              <a:t>Κλιματική Αλλαγή</a:t>
            </a:r>
            <a:br>
              <a:rPr lang="el-GR" dirty="0" smtClean="0"/>
            </a:br>
            <a:r>
              <a:rPr lang="el-GR" sz="4000" dirty="0" smtClean="0"/>
              <a:t>Πολιτική,</a:t>
            </a:r>
            <a:br>
              <a:rPr lang="el-GR" sz="4000" dirty="0" smtClean="0"/>
            </a:br>
            <a:r>
              <a:rPr lang="el-GR" sz="4000" dirty="0" smtClean="0"/>
              <a:t>Μετριασμός</a:t>
            </a:r>
            <a:r>
              <a:rPr lang="el-GR" sz="4000" dirty="0"/>
              <a:t>, Προσαρμογή </a:t>
            </a:r>
            <a:endParaRPr lang="el-GR" sz="4000" dirty="0"/>
          </a:p>
        </p:txBody>
      </p:sp>
      <p:sp>
        <p:nvSpPr>
          <p:cNvPr id="3" name="Υπότιτλος 2"/>
          <p:cNvSpPr>
            <a:spLocks noGrp="1"/>
          </p:cNvSpPr>
          <p:nvPr>
            <p:ph type="subTitle" idx="1"/>
          </p:nvPr>
        </p:nvSpPr>
        <p:spPr>
          <a:xfrm>
            <a:off x="2475187" y="4777379"/>
            <a:ext cx="9029426" cy="1126283"/>
          </a:xfrm>
        </p:spPr>
        <p:txBody>
          <a:bodyPr/>
          <a:lstStyle/>
          <a:p>
            <a:r>
              <a:rPr lang="el-GR" dirty="0" err="1" smtClean="0"/>
              <a:t>Μάθηματα</a:t>
            </a:r>
            <a:r>
              <a:rPr lang="el-GR" dirty="0" smtClean="0"/>
              <a:t> 7 και 8</a:t>
            </a:r>
            <a:endParaRPr lang="el-GR" dirty="0" smtClean="0"/>
          </a:p>
          <a:p>
            <a:r>
              <a:rPr lang="el-GR" dirty="0" smtClean="0"/>
              <a:t>Περιβαλλοντικός Σχεδιασμός και Πολιτική</a:t>
            </a:r>
            <a:endParaRPr lang="el-GR" dirty="0"/>
          </a:p>
        </p:txBody>
      </p:sp>
    </p:spTree>
    <p:extLst>
      <p:ext uri="{BB962C8B-B14F-4D97-AF65-F5344CB8AC3E}">
        <p14:creationId xmlns:p14="http://schemas.microsoft.com/office/powerpoint/2010/main" val="41284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99445"/>
          </a:xfrm>
        </p:spPr>
        <p:txBody>
          <a:bodyPr/>
          <a:lstStyle/>
          <a:p>
            <a:r>
              <a:rPr lang="el-GR" dirty="0" smtClean="0"/>
              <a:t>Ανθρωπογενής κλιματική αλλαγή</a:t>
            </a:r>
            <a:endParaRPr lang="el-GR" dirty="0"/>
          </a:p>
        </p:txBody>
      </p:sp>
      <p:sp>
        <p:nvSpPr>
          <p:cNvPr id="3" name="Θέση περιεχομένου 2"/>
          <p:cNvSpPr>
            <a:spLocks noGrp="1"/>
          </p:cNvSpPr>
          <p:nvPr>
            <p:ph idx="1"/>
          </p:nvPr>
        </p:nvSpPr>
        <p:spPr>
          <a:xfrm>
            <a:off x="2047009" y="1517073"/>
            <a:ext cx="9457603" cy="4800600"/>
          </a:xfrm>
        </p:spPr>
        <p:txBody>
          <a:bodyPr>
            <a:normAutofit fontScale="85000" lnSpcReduction="10000"/>
          </a:bodyPr>
          <a:lstStyle/>
          <a:p>
            <a:pPr algn="just"/>
            <a:r>
              <a:rPr lang="el-GR" dirty="0"/>
              <a:t>Οι άνθρωποι επηρεάζουν ολοένα και περισσότερο το κλίμα και τη θερμοκρασία της γης </a:t>
            </a:r>
            <a:r>
              <a:rPr lang="el-GR" dirty="0" smtClean="0"/>
              <a:t>μέσω:</a:t>
            </a:r>
          </a:p>
          <a:p>
            <a:pPr algn="just"/>
            <a:r>
              <a:rPr lang="el-GR" dirty="0" smtClean="0"/>
              <a:t> </a:t>
            </a:r>
            <a:r>
              <a:rPr lang="el-GR" dirty="0"/>
              <a:t>της </a:t>
            </a:r>
            <a:r>
              <a:rPr lang="el-GR" b="1" dirty="0"/>
              <a:t>χρήσης ορυκτών </a:t>
            </a:r>
            <a:r>
              <a:rPr lang="el-GR" b="1" dirty="0" smtClean="0"/>
              <a:t>καυσίμων</a:t>
            </a:r>
            <a:endParaRPr lang="el-GR" dirty="0" smtClean="0"/>
          </a:p>
          <a:p>
            <a:pPr marL="0" indent="0" algn="just">
              <a:buNone/>
            </a:pPr>
            <a:r>
              <a:rPr lang="el-GR" dirty="0" smtClean="0"/>
              <a:t>Η χρήση </a:t>
            </a:r>
            <a:r>
              <a:rPr lang="el-GR" dirty="0"/>
              <a:t>ορυκτών καυσίμων (κάρβουνο, πετρέλαιο, βενζίνη κ.λπ.) </a:t>
            </a:r>
            <a:r>
              <a:rPr lang="el-GR" b="1" dirty="0"/>
              <a:t>συμβάλλει στο 50% των συνολικών εκπομπών</a:t>
            </a:r>
            <a:r>
              <a:rPr lang="el-GR" dirty="0"/>
              <a:t>. Από τις εκπομπές αυτές, το 40% αφορά το διοξείδιο του άνθρακα, ενώ το υπόλοιπο 10% άλλα αέρια, με κυριότερα το μεθάνιο, το </a:t>
            </a:r>
            <a:r>
              <a:rPr lang="el-GR" dirty="0" err="1"/>
              <a:t>τροποσφαιρικό</a:t>
            </a:r>
            <a:r>
              <a:rPr lang="el-GR" dirty="0"/>
              <a:t> όζον, το μονοξείδιο του άνθρακα και άλλες ενώσεις</a:t>
            </a:r>
            <a:endParaRPr lang="el-GR" dirty="0" smtClean="0"/>
          </a:p>
          <a:p>
            <a:pPr algn="just"/>
            <a:r>
              <a:rPr lang="el-GR" dirty="0" smtClean="0"/>
              <a:t>της </a:t>
            </a:r>
            <a:r>
              <a:rPr lang="el-GR" b="1" dirty="0"/>
              <a:t>αποψίλωσης των </a:t>
            </a:r>
            <a:r>
              <a:rPr lang="el-GR" b="1" dirty="0" smtClean="0"/>
              <a:t>τροπικών δασών</a:t>
            </a:r>
          </a:p>
          <a:p>
            <a:pPr marL="0" indent="0" algn="just">
              <a:buNone/>
            </a:pPr>
            <a:r>
              <a:rPr lang="el-GR" dirty="0" smtClean="0"/>
              <a:t>τα </a:t>
            </a:r>
            <a:r>
              <a:rPr lang="el-GR" dirty="0"/>
              <a:t>δάση, μέσω της </a:t>
            </a:r>
            <a:r>
              <a:rPr lang="el-GR" b="1" dirty="0"/>
              <a:t>φωτοσύνθεσης</a:t>
            </a:r>
            <a:r>
              <a:rPr lang="el-GR" dirty="0"/>
              <a:t>, δεσμεύουν το διοξείδιο του άνθρακα και παράγουν οξυγόνο. Ειδικότερα, τα τροπικά δάση </a:t>
            </a:r>
            <a:r>
              <a:rPr lang="el-GR" b="1" dirty="0"/>
              <a:t>ρυθμίζουν τις ποσότητες των υδρατμών </a:t>
            </a:r>
            <a:r>
              <a:rPr lang="el-GR" dirty="0" smtClean="0"/>
              <a:t>στην ατμόσφαιρα </a:t>
            </a:r>
            <a:r>
              <a:rPr lang="el-GR" dirty="0"/>
              <a:t>των τροπικών πλατών και κατ’ επέκταση ολόκληρου του πλανήτη </a:t>
            </a:r>
            <a:endParaRPr lang="el-GR" dirty="0" smtClean="0"/>
          </a:p>
          <a:p>
            <a:pPr marL="0" indent="0" algn="just">
              <a:buNone/>
            </a:pPr>
            <a:r>
              <a:rPr lang="el-GR" dirty="0" smtClean="0"/>
              <a:t>Η αποψίλωση </a:t>
            </a:r>
            <a:r>
              <a:rPr lang="el-GR" dirty="0"/>
              <a:t>δασικών </a:t>
            </a:r>
            <a:r>
              <a:rPr lang="el-GR" dirty="0" smtClean="0"/>
              <a:t>εκτάσεων συνεισφέρει </a:t>
            </a:r>
            <a:r>
              <a:rPr lang="el-GR" dirty="0"/>
              <a:t>στην παραγωγή επιπλέον αερίων του θερμοκηπίου κατά </a:t>
            </a:r>
            <a:r>
              <a:rPr lang="el-GR" b="1" dirty="0"/>
              <a:t>15%</a:t>
            </a:r>
            <a:r>
              <a:rPr lang="el-GR" dirty="0"/>
              <a:t>. Από τα αέρια αυτά κυριότερο είναι το διοξείδιο του άνθρακα, το οποίο αποτελεί περίπου το 10%, ενώ η καύση και η αποσύνθεση των δασών συνιστούν πηγές υποξειδίου του αζώτου, μονοξειδίου του άνθρακα και μεθανίου, που καλύπτουν το υπόλοιπο 5%.</a:t>
            </a:r>
          </a:p>
          <a:p>
            <a:pPr algn="just"/>
            <a:r>
              <a:rPr lang="el-GR" dirty="0" smtClean="0"/>
              <a:t>και </a:t>
            </a:r>
            <a:r>
              <a:rPr lang="el-GR" dirty="0"/>
              <a:t>της </a:t>
            </a:r>
            <a:r>
              <a:rPr lang="el-GR" b="1" dirty="0" smtClean="0"/>
              <a:t>κτηνοτροφίας </a:t>
            </a:r>
            <a:r>
              <a:rPr lang="el-GR" dirty="0" smtClean="0"/>
              <a:t>και</a:t>
            </a:r>
            <a:r>
              <a:rPr lang="el-GR" b="1" dirty="0" smtClean="0"/>
              <a:t> γεωργίας</a:t>
            </a:r>
          </a:p>
          <a:p>
            <a:pPr marL="0" indent="0" algn="just">
              <a:buNone/>
            </a:pPr>
            <a:r>
              <a:rPr lang="el-GR" dirty="0"/>
              <a:t> ευθύνεται για το </a:t>
            </a:r>
            <a:r>
              <a:rPr lang="el-GR" b="1" dirty="0"/>
              <a:t>15%</a:t>
            </a:r>
            <a:r>
              <a:rPr lang="el-GR" dirty="0"/>
              <a:t> των εκπομπών, με κυριότερα αέρια το μεθάνιο, το οποίο προέρχεται από την εκτροφή βοοειδών, και τις καλλιέργειες ρυζιού, το υποξείδιο του αζώτου, που απελευθερώνεται λόγω της χρήσης </a:t>
            </a:r>
            <a:r>
              <a:rPr lang="el-GR" dirty="0" err="1"/>
              <a:t>λιπα</a:t>
            </a:r>
            <a:r>
              <a:rPr lang="el-GR" dirty="0"/>
              <a:t>-</a:t>
            </a:r>
            <a:r>
              <a:rPr lang="el-GR" dirty="0" err="1"/>
              <a:t>σμάτων</a:t>
            </a:r>
            <a:r>
              <a:rPr lang="el-GR" dirty="0"/>
              <a:t> και το διοξείδιο του άνθρακα, που εκλύεται από γεωργικές βιομηχανίες</a:t>
            </a:r>
            <a:endParaRPr lang="el-GR" dirty="0" smtClean="0"/>
          </a:p>
        </p:txBody>
      </p:sp>
    </p:spTree>
    <p:extLst>
      <p:ext uri="{BB962C8B-B14F-4D97-AF65-F5344CB8AC3E}">
        <p14:creationId xmlns:p14="http://schemas.microsoft.com/office/powerpoint/2010/main" val="385497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16317"/>
          </a:xfrm>
        </p:spPr>
        <p:txBody>
          <a:bodyPr/>
          <a:lstStyle/>
          <a:p>
            <a:r>
              <a:rPr lang="el-GR" dirty="0"/>
              <a:t>Ανθρωπογενής κλιματική αλλαγή</a:t>
            </a:r>
          </a:p>
        </p:txBody>
      </p:sp>
      <p:sp>
        <p:nvSpPr>
          <p:cNvPr id="3" name="Θέση περιεχομένου 2"/>
          <p:cNvSpPr>
            <a:spLocks noGrp="1"/>
          </p:cNvSpPr>
          <p:nvPr>
            <p:ph idx="1"/>
          </p:nvPr>
        </p:nvSpPr>
        <p:spPr/>
        <p:txBody>
          <a:bodyPr>
            <a:normAutofit fontScale="92500" lnSpcReduction="10000"/>
          </a:bodyPr>
          <a:lstStyle/>
          <a:p>
            <a:pPr algn="just"/>
            <a:r>
              <a:rPr lang="el-GR" dirty="0"/>
              <a:t>Οι δραστηριότητες αυτές προσθέτουν τεράστιες ποσότητες αερίων του θερμοκηπίου στα αέρια που υπάρχουν στην ατμόσφαιρα, προκαλώντας αύξηση του φαινομένου του θερμοκηπίου και υπερθέρμανση του πλανήτη</a:t>
            </a:r>
          </a:p>
          <a:p>
            <a:pPr algn="just"/>
            <a:r>
              <a:rPr lang="el-GR" dirty="0"/>
              <a:t>Εξαιρουμένων των </a:t>
            </a:r>
            <a:r>
              <a:rPr lang="el-GR" b="1" dirty="0"/>
              <a:t>υδρατμών</a:t>
            </a:r>
            <a:r>
              <a:rPr lang="el-GR" dirty="0"/>
              <a:t>, τα κυριότερα αέρια που συμμετέχουν στην αύξηση της θερμοκρασίας είναι το </a:t>
            </a:r>
            <a:r>
              <a:rPr lang="el-GR" b="1" dirty="0"/>
              <a:t>διοξείδιο του άνθρακα</a:t>
            </a:r>
            <a:r>
              <a:rPr lang="el-GR" dirty="0"/>
              <a:t>, </a:t>
            </a:r>
            <a:r>
              <a:rPr lang="el-GR" b="1" dirty="0"/>
              <a:t>μεθάνιο</a:t>
            </a:r>
            <a:r>
              <a:rPr lang="el-GR" dirty="0"/>
              <a:t>, </a:t>
            </a:r>
            <a:r>
              <a:rPr lang="el-GR" b="1" dirty="0"/>
              <a:t>οξείδια του αζώτου</a:t>
            </a:r>
            <a:r>
              <a:rPr lang="el-GR" dirty="0"/>
              <a:t>, </a:t>
            </a:r>
            <a:r>
              <a:rPr lang="el-GR" b="1" dirty="0" err="1"/>
              <a:t>χλωροφθοράνθρακες</a:t>
            </a:r>
            <a:r>
              <a:rPr lang="el-GR" dirty="0"/>
              <a:t> και </a:t>
            </a:r>
            <a:r>
              <a:rPr lang="el-GR" b="1" dirty="0"/>
              <a:t>όζον</a:t>
            </a:r>
            <a:r>
              <a:rPr lang="el-GR" dirty="0"/>
              <a:t> </a:t>
            </a:r>
          </a:p>
          <a:p>
            <a:pPr algn="just"/>
            <a:r>
              <a:rPr lang="el-GR" dirty="0"/>
              <a:t>Σύμφωνα με τις μελέτες της </a:t>
            </a:r>
            <a:r>
              <a:rPr lang="el-GR" b="1" dirty="0"/>
              <a:t>Διακυβερνητικής Επιτροπής για την Κλιματική Αλλαγή</a:t>
            </a:r>
            <a:r>
              <a:rPr lang="el-GR" dirty="0"/>
              <a:t>, η υπερθέρμανση του πλανήτη έχει προκληθεί από τις ανθρώπινες δραστηριότητες σε περισσότερο από </a:t>
            </a:r>
            <a:r>
              <a:rPr lang="el-GR" b="1" dirty="0"/>
              <a:t>90%</a:t>
            </a:r>
          </a:p>
          <a:p>
            <a:pPr algn="just"/>
            <a:r>
              <a:rPr lang="el-GR" dirty="0"/>
              <a:t>Σύμφωνα με επιστημονικές μελέτες (</a:t>
            </a:r>
            <a:r>
              <a:rPr lang="el-GR" dirty="0" err="1"/>
              <a:t>National</a:t>
            </a:r>
            <a:r>
              <a:rPr lang="el-GR" dirty="0"/>
              <a:t> </a:t>
            </a:r>
            <a:r>
              <a:rPr lang="el-GR" dirty="0" err="1"/>
              <a:t>Geographic</a:t>
            </a:r>
            <a:r>
              <a:rPr lang="el-GR" dirty="0"/>
              <a:t>), η μέση θερμοκρασία του αέρα στην επιφάνεια του πλανήτη ανέβηκε </a:t>
            </a:r>
            <a:r>
              <a:rPr lang="el-GR" b="1" dirty="0"/>
              <a:t>0,74 ± 0,18°C </a:t>
            </a:r>
            <a:r>
              <a:rPr lang="el-GR" dirty="0"/>
              <a:t>τον 20ό αιώνα</a:t>
            </a:r>
          </a:p>
          <a:p>
            <a:pPr marL="0" indent="0" algn="just">
              <a:buNone/>
            </a:pPr>
            <a:r>
              <a:rPr lang="el-GR" dirty="0"/>
              <a:t>ενώ, οι εκτιμήσεις προβλέπουν ότι τον 21ο αιώνα πιθανότατα να αυξηθεί ακόμη </a:t>
            </a:r>
            <a:r>
              <a:rPr lang="el-GR" b="1" dirty="0"/>
              <a:t>1,1 έως 6,4°C</a:t>
            </a:r>
          </a:p>
          <a:p>
            <a:endParaRPr lang="el-GR" dirty="0"/>
          </a:p>
        </p:txBody>
      </p:sp>
    </p:spTree>
    <p:extLst>
      <p:ext uri="{BB962C8B-B14F-4D97-AF65-F5344CB8AC3E}">
        <p14:creationId xmlns:p14="http://schemas.microsoft.com/office/powerpoint/2010/main" val="175795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820226"/>
          </a:xfrm>
        </p:spPr>
        <p:txBody>
          <a:bodyPr/>
          <a:lstStyle/>
          <a:p>
            <a:r>
              <a:rPr lang="el-GR" dirty="0" smtClean="0"/>
              <a:t>Κλιματική Αλλαγή – Επιπτώσεις</a:t>
            </a:r>
            <a:endParaRPr lang="el-GR" dirty="0"/>
          </a:p>
        </p:txBody>
      </p:sp>
      <p:sp>
        <p:nvSpPr>
          <p:cNvPr id="3" name="Θέση περιεχομένου 2"/>
          <p:cNvSpPr>
            <a:spLocks noGrp="1"/>
          </p:cNvSpPr>
          <p:nvPr>
            <p:ph idx="1"/>
          </p:nvPr>
        </p:nvSpPr>
        <p:spPr>
          <a:xfrm>
            <a:off x="2589212" y="1423555"/>
            <a:ext cx="8915400" cy="4487667"/>
          </a:xfrm>
        </p:spPr>
        <p:txBody>
          <a:bodyPr/>
          <a:lstStyle/>
          <a:p>
            <a:r>
              <a:rPr lang="el-GR" dirty="0"/>
              <a:t>Οι επιπτώσεις της κλιματικής αλλαγής θα βαρύνουν πολλούς τομείς </a:t>
            </a:r>
            <a:r>
              <a:rPr lang="el-GR" dirty="0" smtClean="0"/>
              <a:t>όπως:</a:t>
            </a:r>
          </a:p>
          <a:p>
            <a:r>
              <a:rPr lang="el-GR" dirty="0" smtClean="0"/>
              <a:t> </a:t>
            </a:r>
            <a:r>
              <a:rPr lang="el-GR" dirty="0"/>
              <a:t>της υγείας, </a:t>
            </a:r>
            <a:endParaRPr lang="el-GR" dirty="0" smtClean="0"/>
          </a:p>
          <a:p>
            <a:r>
              <a:rPr lang="el-GR" dirty="0" smtClean="0"/>
              <a:t>της </a:t>
            </a:r>
            <a:r>
              <a:rPr lang="el-GR" dirty="0"/>
              <a:t>γεωργίας, </a:t>
            </a:r>
            <a:endParaRPr lang="el-GR" dirty="0" smtClean="0"/>
          </a:p>
          <a:p>
            <a:r>
              <a:rPr lang="el-GR" dirty="0" smtClean="0"/>
              <a:t>της </a:t>
            </a:r>
            <a:r>
              <a:rPr lang="el-GR" dirty="0"/>
              <a:t>περιβαλλοντικής σταθερότητας και της σταθερότητας των βιοτόπων, </a:t>
            </a:r>
            <a:endParaRPr lang="el-GR" dirty="0" smtClean="0"/>
          </a:p>
          <a:p>
            <a:r>
              <a:rPr lang="el-GR" dirty="0" smtClean="0"/>
              <a:t>της </a:t>
            </a:r>
            <a:r>
              <a:rPr lang="el-GR" dirty="0"/>
              <a:t>διαβίωσης των ειδών, </a:t>
            </a:r>
            <a:endParaRPr lang="el-GR" dirty="0" smtClean="0"/>
          </a:p>
          <a:p>
            <a:r>
              <a:rPr lang="el-GR" dirty="0" smtClean="0"/>
              <a:t>τον </a:t>
            </a:r>
            <a:r>
              <a:rPr lang="el-GR" dirty="0"/>
              <a:t>οικονομικό, </a:t>
            </a:r>
            <a:endParaRPr lang="el-GR" dirty="0" smtClean="0"/>
          </a:p>
          <a:p>
            <a:r>
              <a:rPr lang="el-GR" dirty="0" smtClean="0"/>
              <a:t>τον </a:t>
            </a:r>
            <a:r>
              <a:rPr lang="el-GR" dirty="0"/>
              <a:t>κοινωνικό, </a:t>
            </a:r>
            <a:endParaRPr lang="el-GR" dirty="0" smtClean="0"/>
          </a:p>
          <a:p>
            <a:r>
              <a:rPr lang="el-GR" dirty="0" smtClean="0"/>
              <a:t>τον </a:t>
            </a:r>
            <a:r>
              <a:rPr lang="el-GR" dirty="0"/>
              <a:t>τομέα της πληθυσμιακής ισορροπίας και ψυχολογίας, </a:t>
            </a:r>
            <a:endParaRPr lang="el-GR" dirty="0" smtClean="0"/>
          </a:p>
          <a:p>
            <a:r>
              <a:rPr lang="el-GR" smtClean="0"/>
              <a:t>τον </a:t>
            </a:r>
            <a:r>
              <a:rPr lang="el-GR"/>
              <a:t>τομέα σίτισης και πόσιμου νερού, </a:t>
            </a:r>
            <a:endParaRPr lang="el-GR" smtClean="0"/>
          </a:p>
          <a:p>
            <a:r>
              <a:rPr lang="el-GR" smtClean="0"/>
              <a:t>της </a:t>
            </a:r>
            <a:r>
              <a:rPr lang="el-GR"/>
              <a:t>γεωγραφικής θερμοκρασιακής και πληθυσμιακής κατανομής κ.α.</a:t>
            </a:r>
            <a:endParaRPr lang="el-GR" dirty="0"/>
          </a:p>
        </p:txBody>
      </p:sp>
    </p:spTree>
    <p:extLst>
      <p:ext uri="{BB962C8B-B14F-4D97-AF65-F5344CB8AC3E}">
        <p14:creationId xmlns:p14="http://schemas.microsoft.com/office/powerpoint/2010/main" val="338266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15836" y="332510"/>
            <a:ext cx="9767455" cy="737754"/>
          </a:xfrm>
        </p:spPr>
        <p:txBody>
          <a:bodyPr>
            <a:normAutofit/>
          </a:bodyPr>
          <a:lstStyle/>
          <a:p>
            <a:r>
              <a:rPr lang="el-GR" sz="3200" dirty="0"/>
              <a:t>Κλιματική Αλλαγή </a:t>
            </a:r>
            <a:r>
              <a:rPr lang="el-GR" sz="3200" dirty="0" smtClean="0"/>
              <a:t>– Επιπτώσεις</a:t>
            </a:r>
            <a:r>
              <a:rPr lang="en-US" sz="3200" dirty="0"/>
              <a:t> </a:t>
            </a:r>
            <a:r>
              <a:rPr lang="el-GR" sz="3200" dirty="0" smtClean="0"/>
              <a:t>στη Μεσόγειο</a:t>
            </a:r>
            <a:endParaRPr lang="el-GR" sz="3200" dirty="0"/>
          </a:p>
        </p:txBody>
      </p:sp>
      <p:sp>
        <p:nvSpPr>
          <p:cNvPr id="3" name="Θέση περιεχομένου 2"/>
          <p:cNvSpPr>
            <a:spLocks noGrp="1"/>
          </p:cNvSpPr>
          <p:nvPr>
            <p:ph idx="1"/>
          </p:nvPr>
        </p:nvSpPr>
        <p:spPr>
          <a:xfrm>
            <a:off x="1392383" y="1153391"/>
            <a:ext cx="10112230" cy="5476009"/>
          </a:xfrm>
        </p:spPr>
        <p:txBody>
          <a:bodyPr>
            <a:normAutofit fontScale="92500" lnSpcReduction="10000"/>
          </a:bodyPr>
          <a:lstStyle/>
          <a:p>
            <a:pPr algn="just"/>
            <a:r>
              <a:rPr lang="el-GR" dirty="0" smtClean="0"/>
              <a:t>Η Ελλάδα, όπως και οι υπόλοιπες χώρες της Μεσογείου, αντιμετωπίζει μέγα πρόβλημα </a:t>
            </a:r>
            <a:r>
              <a:rPr lang="el-GR" b="1" dirty="0" smtClean="0"/>
              <a:t>ερημοποίησης</a:t>
            </a:r>
            <a:r>
              <a:rPr lang="el-GR" dirty="0" smtClean="0"/>
              <a:t>, με τα νησιά του Αιγαίου να συγκαταλέγονται μεταξύ των </a:t>
            </a:r>
            <a:r>
              <a:rPr lang="el-GR" b="1" dirty="0" smtClean="0"/>
              <a:t>περιοχών υψηλού κινδύνου</a:t>
            </a:r>
            <a:r>
              <a:rPr lang="el-GR" dirty="0" smtClean="0"/>
              <a:t>. </a:t>
            </a:r>
          </a:p>
          <a:p>
            <a:pPr algn="just"/>
            <a:r>
              <a:rPr lang="el-GR" dirty="0" smtClean="0"/>
              <a:t>Οι επιπτώσεις της κλιματικής αλλαγής, συγκεκριμένα η </a:t>
            </a:r>
            <a:r>
              <a:rPr lang="el-GR" b="1" dirty="0" smtClean="0"/>
              <a:t>μείωση του ποσού και της διάρκειας βροχόπτωσης</a:t>
            </a:r>
            <a:r>
              <a:rPr lang="el-GR" dirty="0" smtClean="0"/>
              <a:t>, η </a:t>
            </a:r>
            <a:r>
              <a:rPr lang="el-GR" b="1" dirty="0" smtClean="0"/>
              <a:t>αύξηση της θερμοκρασίας</a:t>
            </a:r>
            <a:r>
              <a:rPr lang="el-GR" dirty="0" smtClean="0"/>
              <a:t>, όπως και η περαιτέρω επιδείνωση </a:t>
            </a:r>
            <a:r>
              <a:rPr lang="el-GR" b="1" dirty="0" smtClean="0"/>
              <a:t>ακραίων καιρικών φαινομένων</a:t>
            </a:r>
            <a:r>
              <a:rPr lang="el-GR" dirty="0" smtClean="0"/>
              <a:t>, είναι πλέον αισθητές</a:t>
            </a:r>
          </a:p>
          <a:p>
            <a:pPr algn="just"/>
            <a:r>
              <a:rPr lang="el-GR" dirty="0" smtClean="0"/>
              <a:t>προβλέψεις των κλιματικών μοντέλων: η </a:t>
            </a:r>
            <a:r>
              <a:rPr lang="el-GR" b="1" dirty="0" smtClean="0"/>
              <a:t>καλοκαιρινή ξηρασία </a:t>
            </a:r>
            <a:r>
              <a:rPr lang="el-GR" dirty="0" smtClean="0"/>
              <a:t>αναμένεται να αυξηθεί, οδηγώντας σε επιμήκυνση των </a:t>
            </a:r>
            <a:r>
              <a:rPr lang="el-GR" b="1" dirty="0" smtClean="0"/>
              <a:t>περιόδων ανομβρίας</a:t>
            </a:r>
            <a:r>
              <a:rPr lang="el-GR" dirty="0" smtClean="0"/>
              <a:t>, σε αύξηση της συχνότητας εμφάνισης και έντασης των </a:t>
            </a:r>
            <a:r>
              <a:rPr lang="el-GR" b="1" dirty="0" smtClean="0"/>
              <a:t>δασικών πυρκαγιών </a:t>
            </a:r>
            <a:r>
              <a:rPr lang="el-GR" dirty="0" smtClean="0"/>
              <a:t>καθώς και σε μειώσεις στα </a:t>
            </a:r>
            <a:r>
              <a:rPr lang="el-GR" b="1" dirty="0" smtClean="0"/>
              <a:t>υδατικά αποθέματα </a:t>
            </a:r>
            <a:r>
              <a:rPr lang="el-GR" dirty="0" smtClean="0"/>
              <a:t>περιοχών με ήδη αυξημένη ευπάθεια. Παράλληλα, αναμένεται να γίνουν εντονότερες και συχνότερες οι </a:t>
            </a:r>
            <a:r>
              <a:rPr lang="el-GR" b="1" dirty="0" smtClean="0"/>
              <a:t>ραγδαίες βροχοπτώσεις και οι ξαφνικές πλημμύρες</a:t>
            </a:r>
          </a:p>
          <a:p>
            <a:pPr algn="just"/>
            <a:r>
              <a:rPr lang="el-GR" dirty="0" smtClean="0"/>
              <a:t>=&gt; ιδιαίτερα θα πληγεί: η </a:t>
            </a:r>
            <a:r>
              <a:rPr lang="el-GR" b="1" dirty="0" smtClean="0"/>
              <a:t>βιοποικιλότητα</a:t>
            </a:r>
            <a:r>
              <a:rPr lang="el-GR" dirty="0" smtClean="0"/>
              <a:t>, η </a:t>
            </a:r>
            <a:r>
              <a:rPr lang="el-GR" b="1" dirty="0" smtClean="0"/>
              <a:t>σύνθεση και λειτουργία των οικοσυστημάτων</a:t>
            </a:r>
            <a:r>
              <a:rPr lang="el-GR" dirty="0" smtClean="0"/>
              <a:t>, τα</a:t>
            </a:r>
            <a:r>
              <a:rPr lang="el-GR" b="1" dirty="0" smtClean="0"/>
              <a:t> εδάφη</a:t>
            </a:r>
            <a:r>
              <a:rPr lang="el-GR" dirty="0" smtClean="0"/>
              <a:t>, οι </a:t>
            </a:r>
            <a:r>
              <a:rPr lang="el-GR" b="1" dirty="0" smtClean="0"/>
              <a:t>υδάτινοι πόροι</a:t>
            </a:r>
            <a:r>
              <a:rPr lang="el-GR" dirty="0" smtClean="0"/>
              <a:t>, το </a:t>
            </a:r>
            <a:r>
              <a:rPr lang="el-GR" b="1" dirty="0" smtClean="0"/>
              <a:t>νησιωτικό τοπίο</a:t>
            </a:r>
            <a:r>
              <a:rPr lang="el-GR" dirty="0" smtClean="0"/>
              <a:t>, και, κατά συνέπεια, οι </a:t>
            </a:r>
            <a:r>
              <a:rPr lang="el-GR" b="1" dirty="0" smtClean="0"/>
              <a:t>παραγωγικές και οικονομικές δραστηριότητες</a:t>
            </a:r>
            <a:r>
              <a:rPr lang="el-GR" dirty="0" smtClean="0"/>
              <a:t>, όπως η </a:t>
            </a:r>
            <a:r>
              <a:rPr lang="el-GR" b="1" dirty="0" smtClean="0"/>
              <a:t>γεωργία</a:t>
            </a:r>
            <a:r>
              <a:rPr lang="el-GR" dirty="0" smtClean="0"/>
              <a:t> και ο </a:t>
            </a:r>
            <a:r>
              <a:rPr lang="el-GR" b="1" dirty="0" smtClean="0"/>
              <a:t>τουρισμός</a:t>
            </a:r>
          </a:p>
          <a:p>
            <a:pPr algn="just"/>
            <a:r>
              <a:rPr lang="el-GR" dirty="0" smtClean="0"/>
              <a:t>Στην Ελλάδα, οι περιοχές που θα επηρεαστούν εντονότερα θα είναι η ανατολική και νότια Ελλάδα, ιδιαίτερα η Αττική, η Θεσσαλία, η Θεσσαλονίκη και η </a:t>
            </a:r>
            <a:r>
              <a:rPr lang="el-GR" dirty="0"/>
              <a:t>ανατολική Πελοπόννησος </a:t>
            </a:r>
            <a:endParaRPr lang="el-GR" dirty="0" smtClean="0"/>
          </a:p>
          <a:p>
            <a:pPr algn="just"/>
            <a:r>
              <a:rPr lang="el-GR" dirty="0" smtClean="0"/>
              <a:t>Για </a:t>
            </a:r>
            <a:r>
              <a:rPr lang="el-GR" dirty="0"/>
              <a:t>τη στάθμη της θάλασσας, οι επιστήμονες μιλούν για άνοδο κατά </a:t>
            </a:r>
            <a:r>
              <a:rPr lang="el-GR" b="1" dirty="0"/>
              <a:t>πέντε εκατοστά ανά δεκαετία</a:t>
            </a:r>
            <a:r>
              <a:rPr lang="el-GR" dirty="0"/>
              <a:t>, με την περιοχή της Θεσσαλονίκης να συγκαταλέγεται ανάμεσα στις πλέον ευάλωτες της </a:t>
            </a:r>
            <a:r>
              <a:rPr lang="el-GR" dirty="0" smtClean="0"/>
              <a:t>Μεσογείου (</a:t>
            </a:r>
            <a:r>
              <a:rPr lang="en-US" dirty="0" smtClean="0"/>
              <a:t>national geographic)</a:t>
            </a:r>
            <a:endParaRPr lang="el-GR" dirty="0" smtClean="0"/>
          </a:p>
          <a:p>
            <a:pPr algn="just"/>
            <a:endParaRPr lang="el-GR" dirty="0" smtClean="0"/>
          </a:p>
          <a:p>
            <a:pPr algn="just"/>
            <a:endParaRPr lang="el-GR" dirty="0"/>
          </a:p>
        </p:txBody>
      </p:sp>
    </p:spTree>
    <p:extLst>
      <p:ext uri="{BB962C8B-B14F-4D97-AF65-F5344CB8AC3E}">
        <p14:creationId xmlns:p14="http://schemas.microsoft.com/office/powerpoint/2010/main" val="396097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259774"/>
            <a:ext cx="8911687" cy="779318"/>
          </a:xfrm>
        </p:spPr>
        <p:txBody>
          <a:bodyPr/>
          <a:lstStyle/>
          <a:p>
            <a:r>
              <a:rPr lang="el-GR" dirty="0"/>
              <a:t>Κλιματική Αλλαγή – Επιπτώσεις</a:t>
            </a:r>
          </a:p>
        </p:txBody>
      </p:sp>
      <p:sp>
        <p:nvSpPr>
          <p:cNvPr id="3" name="Θέση περιεχομένου 2"/>
          <p:cNvSpPr>
            <a:spLocks noGrp="1"/>
          </p:cNvSpPr>
          <p:nvPr>
            <p:ph idx="1"/>
          </p:nvPr>
        </p:nvSpPr>
        <p:spPr>
          <a:xfrm>
            <a:off x="1620982" y="1070264"/>
            <a:ext cx="9883630" cy="4840958"/>
          </a:xfrm>
        </p:spPr>
        <p:txBody>
          <a:bodyPr>
            <a:normAutofit/>
          </a:bodyPr>
          <a:lstStyle/>
          <a:p>
            <a:pPr algn="just"/>
            <a:r>
              <a:rPr lang="el-GR" dirty="0" smtClean="0"/>
              <a:t>κατάκλιση </a:t>
            </a:r>
            <a:r>
              <a:rPr lang="el-GR" dirty="0"/>
              <a:t>παράκτιων περιοχών λόγω </a:t>
            </a:r>
            <a:r>
              <a:rPr lang="el-GR" b="1" dirty="0"/>
              <a:t>αύξησης της στάθμης της θάλασσας</a:t>
            </a:r>
            <a:r>
              <a:rPr lang="el-GR" dirty="0"/>
              <a:t>, </a:t>
            </a:r>
            <a:endParaRPr lang="en-US" dirty="0" smtClean="0"/>
          </a:p>
          <a:p>
            <a:pPr algn="just"/>
            <a:r>
              <a:rPr lang="el-GR" dirty="0" smtClean="0"/>
              <a:t>αλλαγή </a:t>
            </a:r>
            <a:r>
              <a:rPr lang="el-GR" dirty="0"/>
              <a:t>στη συχνότητα και στην εποχικότητα των </a:t>
            </a:r>
            <a:r>
              <a:rPr lang="el-GR" b="1" dirty="0"/>
              <a:t>βροχοπτώσεων</a:t>
            </a:r>
            <a:r>
              <a:rPr lang="el-GR" dirty="0"/>
              <a:t>, </a:t>
            </a:r>
            <a:endParaRPr lang="en-US" dirty="0" smtClean="0"/>
          </a:p>
          <a:p>
            <a:pPr algn="just"/>
            <a:r>
              <a:rPr lang="el-GR" dirty="0" smtClean="0"/>
              <a:t>πιθανή </a:t>
            </a:r>
            <a:r>
              <a:rPr lang="el-GR" dirty="0"/>
              <a:t>εξάπλωση των </a:t>
            </a:r>
            <a:r>
              <a:rPr lang="el-GR" b="1" dirty="0"/>
              <a:t>υποτροπικών ερήμων</a:t>
            </a:r>
            <a:r>
              <a:rPr lang="el-GR" dirty="0"/>
              <a:t>, </a:t>
            </a:r>
            <a:endParaRPr lang="en-US" dirty="0" smtClean="0"/>
          </a:p>
          <a:p>
            <a:pPr algn="just"/>
            <a:r>
              <a:rPr lang="el-GR" dirty="0" smtClean="0"/>
              <a:t>αλλαγές </a:t>
            </a:r>
            <a:r>
              <a:rPr lang="el-GR" dirty="0"/>
              <a:t>στη συχνότητα και στην ένταση των </a:t>
            </a:r>
            <a:r>
              <a:rPr lang="el-GR" b="1" dirty="0"/>
              <a:t>ακραίων καιρικών </a:t>
            </a:r>
            <a:r>
              <a:rPr lang="el-GR" b="1" dirty="0" smtClean="0"/>
              <a:t>φαινομένων</a:t>
            </a:r>
            <a:r>
              <a:rPr lang="el-GR" dirty="0" smtClean="0"/>
              <a:t>,</a:t>
            </a:r>
            <a:endParaRPr lang="en-US" dirty="0" smtClean="0"/>
          </a:p>
          <a:p>
            <a:pPr algn="just"/>
            <a:r>
              <a:rPr lang="el-GR" b="1" dirty="0" smtClean="0"/>
              <a:t>εξαλείψεις </a:t>
            </a:r>
            <a:r>
              <a:rPr lang="el-GR" b="1" dirty="0"/>
              <a:t>ειδών φυτών και ζώων</a:t>
            </a:r>
            <a:r>
              <a:rPr lang="el-GR" dirty="0"/>
              <a:t>, </a:t>
            </a:r>
            <a:endParaRPr lang="en-US" dirty="0" smtClean="0"/>
          </a:p>
          <a:p>
            <a:pPr algn="just"/>
            <a:r>
              <a:rPr lang="el-GR" dirty="0" smtClean="0"/>
              <a:t>αλλαγές </a:t>
            </a:r>
            <a:r>
              <a:rPr lang="el-GR" dirty="0"/>
              <a:t>στις αποδόσεις των </a:t>
            </a:r>
            <a:r>
              <a:rPr lang="el-GR" b="1" dirty="0"/>
              <a:t>καλλιεργειών</a:t>
            </a:r>
            <a:r>
              <a:rPr lang="el-GR" dirty="0"/>
              <a:t> κ.ά. </a:t>
            </a:r>
            <a:endParaRPr lang="en-US" dirty="0" smtClean="0"/>
          </a:p>
          <a:p>
            <a:pPr algn="just"/>
            <a:r>
              <a:rPr lang="el-GR" dirty="0" smtClean="0"/>
              <a:t>Αλλαγές στα αποθέματα </a:t>
            </a:r>
            <a:r>
              <a:rPr lang="el-GR" b="1" dirty="0"/>
              <a:t>πόσιμου νερού </a:t>
            </a:r>
            <a:r>
              <a:rPr lang="el-GR" dirty="0"/>
              <a:t>και την </a:t>
            </a:r>
            <a:r>
              <a:rPr lang="el-GR" b="1" dirty="0" smtClean="0"/>
              <a:t>άρδευση</a:t>
            </a:r>
          </a:p>
          <a:p>
            <a:pPr algn="just"/>
            <a:r>
              <a:rPr lang="el-GR" dirty="0"/>
              <a:t>διατάραξη του </a:t>
            </a:r>
            <a:r>
              <a:rPr lang="el-GR" b="1" dirty="0"/>
              <a:t>υδρολογικού κύκλου</a:t>
            </a:r>
            <a:r>
              <a:rPr lang="el-GR" dirty="0"/>
              <a:t>: η κλιματική αλλαγή με την αύξηση της θερμοκρασίας συνοδεύεται και από μεταβολές στη βροχόπτωση, στη ροή των ποταμών και στα αποθέματα διαθέσιμου νερού - σημαντικές διαφορές από περιοχή σε περιοχή, αναδεικνύοντας την πολυπλοκότητα του κλιματικού συστήματος και την επίδραση των κλιματικών αλλαγών στον υδρολογικό </a:t>
            </a:r>
            <a:r>
              <a:rPr lang="el-GR" dirty="0" smtClean="0"/>
              <a:t>κύκλο (</a:t>
            </a:r>
            <a:r>
              <a:rPr lang="en-US" dirty="0" smtClean="0"/>
              <a:t>national geographic)</a:t>
            </a:r>
          </a:p>
        </p:txBody>
      </p:sp>
    </p:spTree>
    <p:extLst>
      <p:ext uri="{BB962C8B-B14F-4D97-AF65-F5344CB8AC3E}">
        <p14:creationId xmlns:p14="http://schemas.microsoft.com/office/powerpoint/2010/main" val="313254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Κλιματική Αλλαγή – Επιπτώσεις</a:t>
            </a:r>
          </a:p>
        </p:txBody>
      </p:sp>
      <p:sp>
        <p:nvSpPr>
          <p:cNvPr id="3" name="Θέση περιεχομένου 2"/>
          <p:cNvSpPr>
            <a:spLocks noGrp="1"/>
          </p:cNvSpPr>
          <p:nvPr>
            <p:ph idx="1"/>
          </p:nvPr>
        </p:nvSpPr>
        <p:spPr>
          <a:xfrm>
            <a:off x="1724891" y="1402773"/>
            <a:ext cx="9779721" cy="5109994"/>
          </a:xfrm>
        </p:spPr>
        <p:txBody>
          <a:bodyPr>
            <a:normAutofit lnSpcReduction="10000"/>
          </a:bodyPr>
          <a:lstStyle/>
          <a:p>
            <a:pPr algn="just"/>
            <a:r>
              <a:rPr lang="el-GR" dirty="0"/>
              <a:t>Στην Κεντρική Ευρώπη τα τελευταία 50 χρόνια, κατά μέσο όρο, έχουν αυξηθεί κατά </a:t>
            </a:r>
            <a:r>
              <a:rPr lang="el-GR" b="1" dirty="0"/>
              <a:t>4</a:t>
            </a:r>
            <a:r>
              <a:rPr lang="el-GR" dirty="0"/>
              <a:t> οι </a:t>
            </a:r>
            <a:r>
              <a:rPr lang="el-GR" b="1" dirty="0"/>
              <a:t>ημέρες με ισχυρή βροχόπτωση </a:t>
            </a:r>
            <a:r>
              <a:rPr lang="el-GR" dirty="0"/>
              <a:t>ενώ στην Ιβηρική Χερσόνησο και στα Βαλκάνια έχουν μειωθεί κατά </a:t>
            </a:r>
            <a:r>
              <a:rPr lang="el-GR" b="1" dirty="0"/>
              <a:t>2-3</a:t>
            </a:r>
            <a:r>
              <a:rPr lang="el-GR" dirty="0"/>
              <a:t> περίπου ημέρες. </a:t>
            </a:r>
            <a:endParaRPr lang="el-GR" dirty="0" smtClean="0"/>
          </a:p>
          <a:p>
            <a:pPr algn="just"/>
            <a:r>
              <a:rPr lang="el-GR" dirty="0" smtClean="0"/>
              <a:t>Οι </a:t>
            </a:r>
            <a:r>
              <a:rPr lang="el-GR" dirty="0"/>
              <a:t>προβλέψεις των κλιματικών μοντέλων για τη βροχόπτωση είναι πιο αβέβαιες από αυτές της θερμοκρασίας </a:t>
            </a:r>
            <a:r>
              <a:rPr lang="el-GR" dirty="0" smtClean="0"/>
              <a:t>και </a:t>
            </a:r>
            <a:r>
              <a:rPr lang="el-GR" dirty="0"/>
              <a:t>δείχνουν ότι στην Ευρώπη μέχρι το 2080 θα έχουμε </a:t>
            </a:r>
            <a:r>
              <a:rPr lang="el-GR" b="1" dirty="0"/>
              <a:t>μείωση της βροχόπτωσης </a:t>
            </a:r>
            <a:r>
              <a:rPr lang="el-GR" dirty="0"/>
              <a:t>(</a:t>
            </a:r>
            <a:r>
              <a:rPr lang="el-GR" b="1" dirty="0"/>
              <a:t>μέχρι και 30% </a:t>
            </a:r>
            <a:r>
              <a:rPr lang="el-GR" dirty="0"/>
              <a:t>τοπικά στην </a:t>
            </a:r>
            <a:r>
              <a:rPr lang="el-GR" b="1" dirty="0"/>
              <a:t>Ελλάδα</a:t>
            </a:r>
            <a:r>
              <a:rPr lang="el-GR" dirty="0"/>
              <a:t>). (</a:t>
            </a:r>
            <a:r>
              <a:rPr lang="el-GR" dirty="0" err="1">
                <a:hlinkClick r:id="rId2"/>
              </a:rPr>
              <a:t>www.IPPC.ch</a:t>
            </a:r>
            <a:r>
              <a:rPr lang="el-GR" dirty="0" smtClean="0"/>
              <a:t>)</a:t>
            </a:r>
          </a:p>
          <a:p>
            <a:pPr algn="just"/>
            <a:r>
              <a:rPr lang="el-GR" dirty="0" smtClean="0"/>
              <a:t>Η </a:t>
            </a:r>
            <a:r>
              <a:rPr lang="el-GR" dirty="0"/>
              <a:t>άνοδος της </a:t>
            </a:r>
            <a:r>
              <a:rPr lang="el-GR" dirty="0" err="1"/>
              <a:t>στάθµης</a:t>
            </a:r>
            <a:r>
              <a:rPr lang="el-GR" dirty="0"/>
              <a:t> της θάλασσας </a:t>
            </a:r>
            <a:r>
              <a:rPr lang="el-GR" dirty="0" err="1"/>
              <a:t>εκτιµάται</a:t>
            </a:r>
            <a:r>
              <a:rPr lang="el-GR" dirty="0"/>
              <a:t> µ</a:t>
            </a:r>
            <a:r>
              <a:rPr lang="el-GR" dirty="0" err="1"/>
              <a:t>εταξύ</a:t>
            </a:r>
            <a:r>
              <a:rPr lang="el-GR" dirty="0"/>
              <a:t> 52-98 cm</a:t>
            </a:r>
          </a:p>
          <a:p>
            <a:pPr algn="just"/>
            <a:r>
              <a:rPr lang="el-GR" dirty="0" smtClean="0"/>
              <a:t>Η </a:t>
            </a:r>
            <a:r>
              <a:rPr lang="el-GR" dirty="0"/>
              <a:t>αύξηση της θερμοκρασίας θα είναι μεγαλύτερη στην </a:t>
            </a:r>
            <a:r>
              <a:rPr lang="el-GR" b="1" dirty="0"/>
              <a:t>Αρκτική</a:t>
            </a:r>
            <a:r>
              <a:rPr lang="el-GR" dirty="0"/>
              <a:t> και θα συνεχιστεί η υποχώρηση των παγετώνων, του μονίμως παγωμένου υπεδάφους και του θαλάσσιου πάγου (</a:t>
            </a:r>
            <a:r>
              <a:rPr lang="el-GR" dirty="0" err="1"/>
              <a:t>national</a:t>
            </a:r>
            <a:r>
              <a:rPr lang="el-GR" dirty="0"/>
              <a:t> </a:t>
            </a:r>
            <a:r>
              <a:rPr lang="el-GR" dirty="0" err="1"/>
              <a:t>geographic</a:t>
            </a:r>
            <a:r>
              <a:rPr lang="el-GR" dirty="0" smtClean="0"/>
              <a:t>)</a:t>
            </a:r>
          </a:p>
          <a:p>
            <a:pPr algn="just"/>
            <a:r>
              <a:rPr lang="el-GR" dirty="0" smtClean="0"/>
              <a:t>Οι </a:t>
            </a:r>
            <a:r>
              <a:rPr lang="el-GR" b="1" dirty="0"/>
              <a:t>παγετώνες</a:t>
            </a:r>
            <a:r>
              <a:rPr lang="el-GR" dirty="0"/>
              <a:t> παγκοσμίως, εκτός ίσως από ένα </a:t>
            </a:r>
            <a:r>
              <a:rPr lang="el-GR" dirty="0" err="1"/>
              <a:t>κοµµάτι</a:t>
            </a:r>
            <a:r>
              <a:rPr lang="el-GR" dirty="0"/>
              <a:t> της Ανταρκτικής, θα µ</a:t>
            </a:r>
            <a:r>
              <a:rPr lang="el-GR" dirty="0" err="1"/>
              <a:t>ειωθούν</a:t>
            </a:r>
            <a:r>
              <a:rPr lang="el-GR" dirty="0"/>
              <a:t> πιθανότατα κατά 35-85%, ενώ στο βόρειο </a:t>
            </a:r>
            <a:r>
              <a:rPr lang="el-GR" dirty="0" err="1"/>
              <a:t>ηµισφαίριο</a:t>
            </a:r>
            <a:r>
              <a:rPr lang="el-GR" dirty="0"/>
              <a:t> η </a:t>
            </a:r>
            <a:r>
              <a:rPr lang="el-GR" b="1" dirty="0" err="1"/>
              <a:t>χιονοκάλυψη</a:t>
            </a:r>
            <a:r>
              <a:rPr lang="el-GR" dirty="0"/>
              <a:t> κατά πάσα πιθανότητα θα µ</a:t>
            </a:r>
            <a:r>
              <a:rPr lang="el-GR" dirty="0" err="1"/>
              <a:t>ειωθεί</a:t>
            </a:r>
            <a:r>
              <a:rPr lang="el-GR" dirty="0"/>
              <a:t> κατά 25</a:t>
            </a:r>
            <a:r>
              <a:rPr lang="el-GR" dirty="0" smtClean="0"/>
              <a:t>%</a:t>
            </a:r>
          </a:p>
          <a:p>
            <a:pPr algn="just"/>
            <a:r>
              <a:rPr lang="el-GR" dirty="0" smtClean="0"/>
              <a:t>Οι </a:t>
            </a:r>
            <a:r>
              <a:rPr lang="el-GR" dirty="0"/>
              <a:t>ωκεανοί θα συνεχίσουν να θερμαίνονται, με τη θερμότητα να εκτείνεται στα βάθη του ωκεανού, επηρεάζοντας τα </a:t>
            </a:r>
            <a:r>
              <a:rPr lang="el-GR" b="1" dirty="0"/>
              <a:t>μοτίβα </a:t>
            </a:r>
            <a:r>
              <a:rPr lang="el-GR" b="1" dirty="0" smtClean="0"/>
              <a:t>κυκλοφορίας</a:t>
            </a:r>
          </a:p>
          <a:p>
            <a:pPr algn="just"/>
            <a:r>
              <a:rPr lang="el-GR" dirty="0" smtClean="0"/>
              <a:t>Οι </a:t>
            </a:r>
            <a:r>
              <a:rPr lang="el-GR" dirty="0"/>
              <a:t>αλλαγές στο κλίμα θα προκαλέσουν αύξηση του ρυθμού παραγωγής CO2, με αποτέλεσμα να αυξήσει την </a:t>
            </a:r>
            <a:r>
              <a:rPr lang="el-GR" b="1" dirty="0"/>
              <a:t>οξύτητα των ωκεανών</a:t>
            </a:r>
          </a:p>
          <a:p>
            <a:pPr algn="just"/>
            <a:endParaRPr lang="el-GR" dirty="0"/>
          </a:p>
        </p:txBody>
      </p:sp>
    </p:spTree>
    <p:extLst>
      <p:ext uri="{BB962C8B-B14F-4D97-AF65-F5344CB8AC3E}">
        <p14:creationId xmlns:p14="http://schemas.microsoft.com/office/powerpoint/2010/main" val="30935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95535"/>
          </a:xfrm>
        </p:spPr>
        <p:txBody>
          <a:bodyPr>
            <a:normAutofit/>
          </a:bodyPr>
          <a:lstStyle/>
          <a:p>
            <a:r>
              <a:rPr lang="el-GR" sz="3200" dirty="0" smtClean="0"/>
              <a:t>Κλιματική Αλλαγή – Επιπτώσεις στη γεωργία</a:t>
            </a:r>
            <a:endParaRPr lang="el-GR" sz="3200" dirty="0"/>
          </a:p>
        </p:txBody>
      </p:sp>
      <p:sp>
        <p:nvSpPr>
          <p:cNvPr id="3" name="Θέση περιεχομένου 2"/>
          <p:cNvSpPr>
            <a:spLocks noGrp="1"/>
          </p:cNvSpPr>
          <p:nvPr>
            <p:ph idx="1"/>
          </p:nvPr>
        </p:nvSpPr>
        <p:spPr>
          <a:xfrm>
            <a:off x="1309255" y="1641763"/>
            <a:ext cx="10195357" cy="4582391"/>
          </a:xfrm>
        </p:spPr>
        <p:txBody>
          <a:bodyPr>
            <a:normAutofit lnSpcReduction="10000"/>
          </a:bodyPr>
          <a:lstStyle/>
          <a:p>
            <a:pPr algn="just"/>
            <a:r>
              <a:rPr lang="el-GR" dirty="0"/>
              <a:t>Μείωση στην απόδοση των καλλιεργειών λόγω των πολύ υψηλών θερμοκρασιών</a:t>
            </a:r>
          </a:p>
          <a:p>
            <a:pPr algn="just"/>
            <a:r>
              <a:rPr lang="el-GR" dirty="0" smtClean="0"/>
              <a:t>Αύξηση </a:t>
            </a:r>
            <a:r>
              <a:rPr lang="el-GR" dirty="0"/>
              <a:t>της ζήτησης νερού για άρδευση και μείωση στη διαθεσιμότητα του νερού λόγω παρατεταμένων περιόδων ξηρασίας</a:t>
            </a:r>
          </a:p>
          <a:p>
            <a:pPr algn="just"/>
            <a:r>
              <a:rPr lang="el-GR" dirty="0" err="1" smtClean="0"/>
              <a:t>Υφαλμύρωση</a:t>
            </a:r>
            <a:r>
              <a:rPr lang="el-GR" dirty="0" smtClean="0"/>
              <a:t> </a:t>
            </a:r>
            <a:r>
              <a:rPr lang="el-GR" dirty="0"/>
              <a:t>των υπογείων υδάτων και αύξηση της </a:t>
            </a:r>
            <a:r>
              <a:rPr lang="el-GR" dirty="0" err="1"/>
              <a:t>αλατότητας</a:t>
            </a:r>
            <a:r>
              <a:rPr lang="el-GR" dirty="0"/>
              <a:t> των εδαφών λόγω της εντατικής εκμετάλλευσης των παράκτιων </a:t>
            </a:r>
            <a:r>
              <a:rPr lang="el-GR" dirty="0" err="1"/>
              <a:t>υδροφορέων</a:t>
            </a:r>
            <a:r>
              <a:rPr lang="el-GR" dirty="0"/>
              <a:t> και/ή της ανόδου της στάθμης της θάλασσας με αποτέλεσμα τη διείσδυση θαλασσινού νερού στους υπόγειους </a:t>
            </a:r>
            <a:r>
              <a:rPr lang="el-GR" dirty="0" err="1"/>
              <a:t>υδροφορείς</a:t>
            </a:r>
            <a:endParaRPr lang="el-GR" dirty="0"/>
          </a:p>
          <a:p>
            <a:pPr algn="just"/>
            <a:r>
              <a:rPr lang="el-GR" dirty="0" smtClean="0"/>
              <a:t>Καταστροφές </a:t>
            </a:r>
            <a:r>
              <a:rPr lang="el-GR" dirty="0"/>
              <a:t>καλλιεργειών λόγω αύξησης στη συχνότητα και την ένταση των ακραίων καιρικών φαινομένων</a:t>
            </a:r>
          </a:p>
          <a:p>
            <a:pPr algn="just"/>
            <a:r>
              <a:rPr lang="el-GR" dirty="0" smtClean="0"/>
              <a:t>Μείωση </a:t>
            </a:r>
            <a:r>
              <a:rPr lang="el-GR" dirty="0"/>
              <a:t>της γονιμότητας των εδαφών και της ποικιλότητας των καλλιεργειών</a:t>
            </a:r>
          </a:p>
          <a:p>
            <a:pPr algn="just"/>
            <a:r>
              <a:rPr lang="el-GR" dirty="0" smtClean="0"/>
              <a:t>Αύξηση </a:t>
            </a:r>
            <a:r>
              <a:rPr lang="el-GR" dirty="0"/>
              <a:t>του κινδύνου διάβρωσης των εδαφών λόγω των συχνών εναλλαγών περιόδων ξηρασίας και έντονων </a:t>
            </a:r>
            <a:r>
              <a:rPr lang="el-GR" dirty="0" smtClean="0"/>
              <a:t>βροχοπτώσεων</a:t>
            </a:r>
          </a:p>
          <a:p>
            <a:pPr algn="just"/>
            <a:r>
              <a:rPr lang="el-GR" dirty="0"/>
              <a:t>Αύξηση του ρυθμού πολλαπλασιασμού των ασθενειών, παρασίτων και ζιζανίων λόγω της αύξησης της θερμοκρασίας και της </a:t>
            </a:r>
            <a:r>
              <a:rPr lang="el-GR" dirty="0" smtClean="0"/>
              <a:t>υγρασίας </a:t>
            </a:r>
            <a:r>
              <a:rPr lang="en-US" dirty="0" smtClean="0"/>
              <a:t>(</a:t>
            </a:r>
            <a:r>
              <a:rPr lang="en-US" dirty="0"/>
              <a:t>www.adapt2clima.eu)</a:t>
            </a:r>
            <a:endParaRPr lang="el-GR" dirty="0"/>
          </a:p>
        </p:txBody>
      </p:sp>
    </p:spTree>
    <p:extLst>
      <p:ext uri="{BB962C8B-B14F-4D97-AF65-F5344CB8AC3E}">
        <p14:creationId xmlns:p14="http://schemas.microsoft.com/office/powerpoint/2010/main" val="226870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2337956" y="384464"/>
            <a:ext cx="8832272" cy="883227"/>
          </a:xfrm>
        </p:spPr>
        <p:txBody>
          <a:bodyPr>
            <a:normAutofit fontScale="90000"/>
          </a:bodyPr>
          <a:lstStyle/>
          <a:p>
            <a:r>
              <a:rPr lang="el-GR" dirty="0" smtClean="0"/>
              <a:t>Κλιματική αλλαγή στην Ευρώπη </a:t>
            </a:r>
            <a:r>
              <a:rPr lang="el-GR" sz="1800" dirty="0" smtClean="0"/>
              <a:t>Πηγή:</a:t>
            </a:r>
            <a:r>
              <a:rPr lang="en-US" sz="1800" dirty="0"/>
              <a:t>www.adapt2clima.eu</a:t>
            </a:r>
            <a:endParaRPr lang="el-GR" dirty="0"/>
          </a:p>
        </p:txBody>
      </p:sp>
      <p:pic>
        <p:nvPicPr>
          <p:cNvPr id="205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9683" y="1683327"/>
            <a:ext cx="7432190" cy="422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68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5055" y="624110"/>
            <a:ext cx="9509557" cy="633190"/>
          </a:xfrm>
        </p:spPr>
        <p:txBody>
          <a:bodyPr>
            <a:normAutofit/>
          </a:bodyPr>
          <a:lstStyle/>
          <a:p>
            <a:r>
              <a:rPr lang="el-GR" sz="2800" dirty="0"/>
              <a:t>Ευπαθέστερες περιφέρειες της Ευρωπαϊκής Ένωσης</a:t>
            </a:r>
          </a:p>
        </p:txBody>
      </p:sp>
      <p:sp>
        <p:nvSpPr>
          <p:cNvPr id="3" name="Θέση περιεχομένου 2"/>
          <p:cNvSpPr>
            <a:spLocks noGrp="1"/>
          </p:cNvSpPr>
          <p:nvPr>
            <p:ph idx="1"/>
          </p:nvPr>
        </p:nvSpPr>
        <p:spPr>
          <a:xfrm>
            <a:off x="1901536" y="2133600"/>
            <a:ext cx="9603076" cy="3777622"/>
          </a:xfrm>
        </p:spPr>
        <p:txBody>
          <a:bodyPr/>
          <a:lstStyle/>
          <a:p>
            <a:pPr algn="just"/>
            <a:r>
              <a:rPr lang="el-GR" dirty="0"/>
              <a:t>Οι ευπαθέστερες περιοχές στην Ευρώπη (ΕΟΠ 2008) είναι η νότια Ευρώπη, η λεκάνη της Μεσογείου, οι πλέον απομακρυσμένες περιφέρειες και η περιοχή της Αρκτικής. </a:t>
            </a:r>
            <a:endParaRPr lang="el-GR" dirty="0" smtClean="0"/>
          </a:p>
          <a:p>
            <a:pPr algn="just"/>
            <a:r>
              <a:rPr lang="el-GR" dirty="0" smtClean="0"/>
              <a:t>Επιπλέον</a:t>
            </a:r>
            <a:r>
              <a:rPr lang="el-GR" dirty="0"/>
              <a:t>, ιδιαίτερα προβλήματα αντιμετωπίζουν οι ορεινές περιοχές, ιδίως οι Άλπεις, </a:t>
            </a:r>
            <a:endParaRPr lang="el-GR" dirty="0" smtClean="0"/>
          </a:p>
          <a:p>
            <a:pPr algn="just"/>
            <a:r>
              <a:rPr lang="el-GR" dirty="0" smtClean="0"/>
              <a:t>τα </a:t>
            </a:r>
            <a:r>
              <a:rPr lang="el-GR" dirty="0"/>
              <a:t>νησιά, οι παράκτιες και οι αστικές περιοχές και οι πυκνοκατοικημένες </a:t>
            </a:r>
            <a:r>
              <a:rPr lang="el-GR" dirty="0" err="1"/>
              <a:t>πλημμυρικές</a:t>
            </a:r>
            <a:r>
              <a:rPr lang="el-GR" dirty="0"/>
              <a:t> </a:t>
            </a:r>
            <a:r>
              <a:rPr lang="el-GR" dirty="0" smtClean="0"/>
              <a:t>περιοχές</a:t>
            </a:r>
          </a:p>
          <a:p>
            <a:pPr marL="0" lvl="0" indent="0" algn="just">
              <a:buClr>
                <a:srgbClr val="E78712"/>
              </a:buClr>
              <a:buNone/>
            </a:pPr>
            <a:r>
              <a:rPr lang="en-US" dirty="0">
                <a:solidFill>
                  <a:prstClr val="black">
                    <a:lumMod val="75000"/>
                    <a:lumOff val="25000"/>
                  </a:prstClr>
                </a:solidFill>
                <a:hlinkClick r:id="rId2"/>
              </a:rPr>
              <a:t>www.moa.gov.cy</a:t>
            </a:r>
            <a:r>
              <a:rPr lang="el-GR" dirty="0">
                <a:solidFill>
                  <a:prstClr val="black">
                    <a:lumMod val="75000"/>
                    <a:lumOff val="25000"/>
                  </a:prstClr>
                </a:solidFill>
              </a:rPr>
              <a:t> </a:t>
            </a:r>
          </a:p>
          <a:p>
            <a:pPr marL="0" indent="0" algn="just">
              <a:buNone/>
            </a:pPr>
            <a:endParaRPr lang="el-GR" dirty="0"/>
          </a:p>
        </p:txBody>
      </p:sp>
    </p:spTree>
    <p:extLst>
      <p:ext uri="{BB962C8B-B14F-4D97-AF65-F5344CB8AC3E}">
        <p14:creationId xmlns:p14="http://schemas.microsoft.com/office/powerpoint/2010/main" val="106352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155864"/>
            <a:ext cx="8911687" cy="748145"/>
          </a:xfrm>
        </p:spPr>
        <p:txBody>
          <a:bodyPr>
            <a:noAutofit/>
          </a:bodyPr>
          <a:lstStyle/>
          <a:p>
            <a:r>
              <a:rPr lang="el-GR" sz="2400" dirty="0" smtClean="0"/>
              <a:t>Δράσεις αντιμετώπισης κλιματικής αλλαγής / εικόνα 2 </a:t>
            </a:r>
            <a:r>
              <a:rPr lang="en-US" sz="1600" dirty="0" smtClean="0">
                <a:hlinkClick r:id="rId2"/>
              </a:rPr>
              <a:t>www.activesustainability.com/climate-change/6-actions-to-fight-climate-change</a:t>
            </a:r>
            <a:r>
              <a:rPr lang="el-GR" sz="1600" dirty="0" smtClean="0"/>
              <a:t> </a:t>
            </a:r>
            <a:endParaRPr lang="el-GR" sz="1600" dirty="0"/>
          </a:p>
        </p:txBody>
      </p:sp>
      <p:sp>
        <p:nvSpPr>
          <p:cNvPr id="3" name="Θέση περιεχομένου 2"/>
          <p:cNvSpPr>
            <a:spLocks noGrp="1"/>
          </p:cNvSpPr>
          <p:nvPr>
            <p:ph idx="1"/>
          </p:nvPr>
        </p:nvSpPr>
        <p:spPr>
          <a:xfrm>
            <a:off x="976745" y="1111828"/>
            <a:ext cx="10962410" cy="5538354"/>
          </a:xfrm>
        </p:spPr>
        <p:txBody>
          <a:bodyPr>
            <a:noAutofit/>
          </a:bodyPr>
          <a:lstStyle/>
          <a:p>
            <a:r>
              <a:rPr lang="el-GR" sz="1200" dirty="0"/>
              <a:t>1. </a:t>
            </a:r>
            <a:r>
              <a:rPr lang="el-GR" sz="1200" b="1" dirty="0"/>
              <a:t>Μειώστε τις </a:t>
            </a:r>
            <a:r>
              <a:rPr lang="el-GR" sz="1200" b="1" dirty="0" smtClean="0"/>
              <a:t>εκπομπές </a:t>
            </a:r>
            <a:r>
              <a:rPr lang="el-GR" sz="1200" dirty="0" smtClean="0"/>
              <a:t>- χρησιμοποιήστε </a:t>
            </a:r>
            <a:r>
              <a:rPr lang="el-GR" sz="1200" dirty="0"/>
              <a:t>το αυτοκίνητό σας λιγότερο, όποτε είναι δυνατόν, </a:t>
            </a:r>
            <a:r>
              <a:rPr lang="el-GR" sz="1200" dirty="0" err="1"/>
              <a:t>αντ</a:t>
            </a:r>
            <a:r>
              <a:rPr lang="el-GR" sz="1200" dirty="0"/>
              <a:t> 'αυτού χρησιμοποιήστε βιώσιμες μεταφορές, όπως </a:t>
            </a:r>
            <a:r>
              <a:rPr lang="el-GR" sz="1200" dirty="0" err="1" smtClean="0"/>
              <a:t>ποδηλτο</a:t>
            </a:r>
            <a:r>
              <a:rPr lang="el-GR" sz="1200" dirty="0" smtClean="0"/>
              <a:t>, </a:t>
            </a:r>
            <a:r>
              <a:rPr lang="el-GR" sz="1200" dirty="0"/>
              <a:t>ή χρησιμοποιήστε συχνότερα τα μέσα μαζικής μεταφοράς. Στην περίπτωση ταξιδιών μεγάλων αποστάσεων, τα τρένα είναι πιο βιώσιμα από τα αεροπλάνα, τα οποία προκαλούν μεγάλο μέρος του CO2 που εκπέμπεται στην ατμόσφαιρα</a:t>
            </a:r>
            <a:r>
              <a:rPr lang="el-GR" sz="1200" dirty="0" smtClean="0"/>
              <a:t>. </a:t>
            </a:r>
            <a:r>
              <a:rPr lang="el-GR" sz="1200" dirty="0"/>
              <a:t>Σύμφωνα με το CE, κάθε λίτρο καυσίμου που χρησιμοποιεί το αυτοκίνητό σας ισούται με 2,5 κιλά CO2 που εκπέμπονται στην ατμόσφαιρα. </a:t>
            </a:r>
            <a:endParaRPr lang="el-GR" sz="1200" dirty="0" smtClean="0"/>
          </a:p>
          <a:p>
            <a:r>
              <a:rPr lang="el-GR" sz="1200" dirty="0" smtClean="0"/>
              <a:t>2</a:t>
            </a:r>
            <a:r>
              <a:rPr lang="el-GR" sz="1200" dirty="0"/>
              <a:t>. </a:t>
            </a:r>
            <a:r>
              <a:rPr lang="el-GR" sz="1200" b="1" dirty="0"/>
              <a:t>Εξοικονόμηση ενέργειας </a:t>
            </a:r>
            <a:r>
              <a:rPr lang="el-GR" sz="1200" dirty="0" smtClean="0"/>
              <a:t>- μην αφήνετε τις συσκευές σας σε </a:t>
            </a:r>
            <a:r>
              <a:rPr lang="el-GR" sz="1200" dirty="0"/>
              <a:t>κατάσταση αναμονής. Ρυθμίστε πάντα τον θερμοστάτη για θέρμανση και κλιματισμό. Με </a:t>
            </a:r>
            <a:r>
              <a:rPr lang="el-GR" sz="1200" dirty="0" smtClean="0"/>
              <a:t>μέτρο η χρήση </a:t>
            </a:r>
            <a:r>
              <a:rPr lang="el-GR" sz="1200" dirty="0"/>
              <a:t>των οικιακών συσκευών, μπορούμε να εξοικονομήσουμε ενέργεια και, φυσικά, </a:t>
            </a:r>
            <a:r>
              <a:rPr lang="el-GR" sz="1200" dirty="0" smtClean="0"/>
              <a:t>χρήματα. </a:t>
            </a:r>
          </a:p>
          <a:p>
            <a:r>
              <a:rPr lang="el-GR" sz="1200" dirty="0" smtClean="0"/>
              <a:t>3</a:t>
            </a:r>
            <a:r>
              <a:rPr lang="el-GR" sz="1200" dirty="0"/>
              <a:t>. </a:t>
            </a:r>
            <a:r>
              <a:rPr lang="el-GR" sz="1200" b="1" dirty="0"/>
              <a:t>Βάλτε τα 3 </a:t>
            </a:r>
            <a:r>
              <a:rPr lang="el-GR" sz="1200" b="1" dirty="0" err="1"/>
              <a:t>Rs</a:t>
            </a:r>
            <a:r>
              <a:rPr lang="el-GR" sz="1200" b="1" dirty="0"/>
              <a:t> της βιωσιμότητας στην πράξη </a:t>
            </a:r>
            <a:r>
              <a:rPr lang="el-GR" sz="1200" dirty="0"/>
              <a:t>- </a:t>
            </a:r>
            <a:r>
              <a:rPr lang="el-GR" sz="1200" b="1" dirty="0"/>
              <a:t>Μειώστε</a:t>
            </a:r>
            <a:r>
              <a:rPr lang="el-GR" sz="1200" dirty="0"/>
              <a:t>: καταναλώνετε λιγότερο, πιο αποτελεσματικά. - </a:t>
            </a:r>
            <a:r>
              <a:rPr lang="el-GR" sz="1200" b="1" dirty="0"/>
              <a:t>Επαναχρησιμοποίηση</a:t>
            </a:r>
            <a:r>
              <a:rPr lang="el-GR" sz="1200" dirty="0"/>
              <a:t>: εκμεταλλευτείτε τις αγορές μεταχειρισμένων, για να δώσετε νέα ζωή σε αντικείμενα που δεν χρησιμοποιείτε πια </a:t>
            </a:r>
            <a:r>
              <a:rPr lang="el-GR" sz="1200" dirty="0" smtClean="0"/>
              <a:t>- </a:t>
            </a:r>
            <a:r>
              <a:rPr lang="el-GR" sz="1200" b="1" dirty="0"/>
              <a:t>Ανακύκλωση</a:t>
            </a:r>
            <a:r>
              <a:rPr lang="el-GR" sz="1200" dirty="0"/>
              <a:t>: συσκευασίες, απορρίμματα από ηλεκτρονικά κ.λπ. Γνωρίζατε ότι μπορείτε να εξοικονομήσετε πάνω από 730 κιλά CO2 κάθε χρόνο μόνο ανακυκλώνοντας τα μισά από τα σκουπίδια που παράγονται στο σπίτι; </a:t>
            </a:r>
            <a:endParaRPr lang="el-GR" sz="1200" dirty="0" smtClean="0"/>
          </a:p>
          <a:p>
            <a:r>
              <a:rPr lang="el-GR" sz="1200" dirty="0" smtClean="0"/>
              <a:t>4</a:t>
            </a:r>
            <a:r>
              <a:rPr lang="el-GR" sz="1200" dirty="0"/>
              <a:t>. Τι γίνεται με τη </a:t>
            </a:r>
            <a:r>
              <a:rPr lang="el-GR" sz="1200" b="1" dirty="0"/>
              <a:t>διατροφή </a:t>
            </a:r>
            <a:r>
              <a:rPr lang="el-GR" sz="1200" dirty="0"/>
              <a:t>σας; </a:t>
            </a:r>
            <a:r>
              <a:rPr lang="el-GR" sz="1200" dirty="0" smtClean="0"/>
              <a:t>Μια </a:t>
            </a:r>
            <a:r>
              <a:rPr lang="el-GR" sz="1200" dirty="0"/>
              <a:t>δίαιτα χαμηλών εκπομπών διοξειδίου του </a:t>
            </a:r>
            <a:r>
              <a:rPr lang="el-GR" sz="1200" dirty="0" smtClean="0"/>
              <a:t>άνθρακα: </a:t>
            </a:r>
            <a:r>
              <a:rPr lang="el-GR" sz="1200" dirty="0"/>
              <a:t>- Μειώστε την κατανάλωση κρέατος (το ζωικό κεφάλαιο είναι ένας από τους μεγαλύτερους μολυντές της ατμόσφαιρας) και αυξήστε την κατανάλωση φρούτων και λαχανικών. - Φάτε τα τοπικά και εποχιακά τρόφιμα: διαβάστε την ετικέτα και φάτε τα τρόφιμα που παράγονται στην περιοχή, αποφύγετε εισαγωγές που δημιουργούν περισσότερες εκπομπές λόγω μεταφοράς. Επίσης, φάτε εποχιακά είδη, για να αποφύγετε λιγότερο βιώσιμες μεθόδους παραγωγής. - Αποφύγετε όσο το δυνατόν περισσότερο την υπερβολική συσκευασία και τα επεξεργασμένα τρόφιμα. </a:t>
            </a:r>
            <a:endParaRPr lang="el-GR" sz="1200" dirty="0" smtClean="0"/>
          </a:p>
          <a:p>
            <a:r>
              <a:rPr lang="el-GR" sz="1200" dirty="0" smtClean="0"/>
              <a:t>5</a:t>
            </a:r>
            <a:r>
              <a:rPr lang="el-GR" sz="1200" dirty="0"/>
              <a:t>. </a:t>
            </a:r>
            <a:r>
              <a:rPr lang="el-GR" sz="1200" b="1" dirty="0"/>
              <a:t>Δράση κατά της απώλειας δασών </a:t>
            </a:r>
            <a:r>
              <a:rPr lang="el-GR" sz="1200" dirty="0"/>
              <a:t>- Όσο είναι δυνατόν, αποφύγετε οτιδήποτε μπορεί να είναι ένας κίνδυνος πυρκαγιάς. - Εάν θέλετε να αγοράσετε ξύλο, επιλέξτε ξύλο με πιστοποίηση ή σφραγίδα που δείχνει την αειφόρο προέλευσή του. - Φύτεψε ένα δέντρο! Καθ 'όλη τη διάρκεια της ζωής του, μπορεί να απορροφήσει μέχρι και έναν τόνο CO2. </a:t>
            </a:r>
            <a:endParaRPr lang="el-GR" sz="1200" dirty="0" smtClean="0"/>
          </a:p>
          <a:p>
            <a:r>
              <a:rPr lang="el-GR" sz="1200" dirty="0" smtClean="0"/>
              <a:t>6</a:t>
            </a:r>
            <a:r>
              <a:rPr lang="el-GR" sz="1200" dirty="0"/>
              <a:t>. Να </a:t>
            </a:r>
            <a:r>
              <a:rPr lang="el-GR" sz="1200" b="1" dirty="0" smtClean="0"/>
              <a:t>απαιτήσετε </a:t>
            </a:r>
            <a:r>
              <a:rPr lang="el-GR" sz="1200" b="1" dirty="0"/>
              <a:t>από την κυβέρνηση </a:t>
            </a:r>
            <a:r>
              <a:rPr lang="el-GR" sz="1200" b="1" dirty="0" smtClean="0"/>
              <a:t>να </a:t>
            </a:r>
            <a:r>
              <a:rPr lang="el-GR" sz="1200" b="1" dirty="0"/>
              <a:t>λάβουν μέτρα για μια πιο βιώσιμη ζωή</a:t>
            </a:r>
            <a:r>
              <a:rPr lang="el-GR" sz="1200" dirty="0"/>
              <a:t>, με οποιονδήποτε τρόπο </a:t>
            </a:r>
            <a:r>
              <a:rPr lang="el-GR" sz="1200" dirty="0" smtClean="0"/>
              <a:t>γίνεται - να προωθήσει </a:t>
            </a:r>
            <a:r>
              <a:rPr lang="el-GR" sz="1200" dirty="0"/>
              <a:t>ανανεώσιμες πηγές ενέργειας, ρυθμιστικά μέτρα, όπως κατάλληλη επισήμανση προϊόντων (χρησιμοποιούμενη μέθοδος αλιείας, ετικέτες που προσδιορίζουν την προέλευση του προϊόντος, </a:t>
            </a:r>
            <a:r>
              <a:rPr lang="el-GR" sz="1200" dirty="0" smtClean="0"/>
              <a:t>αν είναι ή όχι διαγονιδιακά </a:t>
            </a:r>
            <a:r>
              <a:rPr lang="el-GR" sz="1200" dirty="0"/>
              <a:t>κ.λπ.), </a:t>
            </a:r>
            <a:r>
              <a:rPr lang="el-GR" sz="1200" dirty="0" smtClean="0"/>
              <a:t>προώθηση της βιωσιμότητας </a:t>
            </a:r>
            <a:r>
              <a:rPr lang="el-GR" sz="1200" dirty="0"/>
              <a:t>των δημόσιων συγκοινωνιών, </a:t>
            </a:r>
            <a:r>
              <a:rPr lang="el-GR" sz="1200" dirty="0" smtClean="0"/>
              <a:t>προώθηση της </a:t>
            </a:r>
            <a:r>
              <a:rPr lang="el-GR" sz="1200" dirty="0"/>
              <a:t>χρήση ποδηλάτων και άλλων μη ρυπογόνων μεθόδων μεταφοράς στην πόλη, </a:t>
            </a:r>
            <a:r>
              <a:rPr lang="el-GR" sz="1200" dirty="0" smtClean="0"/>
              <a:t>να διαχειρίζονται </a:t>
            </a:r>
            <a:r>
              <a:rPr lang="el-GR" sz="1200" dirty="0"/>
              <a:t>σωστά τα απόβλητα μέσω της ανακύκλωσης / επαναχρησιμοποίησης κλπ. Ο πληθυσμός έχει περισσότερη δύναμη από ό, τι συνειδητοποιεί </a:t>
            </a:r>
            <a:r>
              <a:rPr lang="el-GR" sz="1200" dirty="0" smtClean="0"/>
              <a:t>- να απαιτήσει </a:t>
            </a:r>
            <a:r>
              <a:rPr lang="el-GR" sz="1200" dirty="0"/>
              <a:t>μέτρα από τις κυβερνήσεις για να αυξήσουν την παγκόσμια συνείδηση </a:t>
            </a:r>
            <a:r>
              <a:rPr lang="el-GR" sz="1200" dirty="0" smtClean="0"/>
              <a:t>σχετικά με το πρόβλημα της </a:t>
            </a:r>
            <a:r>
              <a:rPr lang="el-GR" sz="1200" dirty="0"/>
              <a:t>υπερθέρμανσης του πλανήτη Σκεφτείτε σε παγκόσμιο επίπεδο, ενεργήστε τοπικά. Οι ενέργειές σας είναι απαραίτητες για την καταπολέμηση της αλλαγής του κλίματος. </a:t>
            </a:r>
          </a:p>
        </p:txBody>
      </p:sp>
    </p:spTree>
    <p:extLst>
      <p:ext uri="{BB962C8B-B14F-4D97-AF65-F5344CB8AC3E}">
        <p14:creationId xmlns:p14="http://schemas.microsoft.com/office/powerpoint/2010/main" val="169684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446088"/>
            <a:ext cx="3707679" cy="686521"/>
          </a:xfrm>
        </p:spPr>
        <p:txBody>
          <a:bodyPr/>
          <a:lstStyle/>
          <a:p>
            <a:r>
              <a:rPr lang="el-GR" b="1" dirty="0" smtClean="0"/>
              <a:t>Κλιματική Αλλαγή Εισαγωγή</a:t>
            </a:r>
            <a:endParaRPr lang="el-GR" b="1" dirty="0"/>
          </a:p>
        </p:txBody>
      </p:sp>
      <p:sp>
        <p:nvSpPr>
          <p:cNvPr id="4" name="Θέση κειμένου 3"/>
          <p:cNvSpPr>
            <a:spLocks noGrp="1"/>
          </p:cNvSpPr>
          <p:nvPr>
            <p:ph type="body" sz="half" idx="2"/>
          </p:nvPr>
        </p:nvSpPr>
        <p:spPr>
          <a:xfrm>
            <a:off x="1849582" y="1598612"/>
            <a:ext cx="5590309" cy="4646323"/>
          </a:xfrm>
        </p:spPr>
        <p:txBody>
          <a:bodyPr>
            <a:noAutofit/>
          </a:bodyPr>
          <a:lstStyle/>
          <a:p>
            <a:pPr marL="285750" indent="-285750" algn="just">
              <a:buFont typeface="Arial" panose="020B0604020202020204" pitchFamily="34" charset="0"/>
              <a:buChar char="•"/>
            </a:pPr>
            <a:r>
              <a:rPr lang="el-GR" sz="1800" dirty="0" smtClean="0"/>
              <a:t>Ένα από τα πιο </a:t>
            </a:r>
            <a:r>
              <a:rPr lang="el-GR" sz="1800" b="1" dirty="0" smtClean="0"/>
              <a:t>περίπλοκα ζητήματα </a:t>
            </a:r>
            <a:r>
              <a:rPr lang="el-GR" sz="1800" dirty="0" smtClean="0"/>
              <a:t>που αντιμετωπίζουμε σήμερα</a:t>
            </a:r>
          </a:p>
          <a:p>
            <a:pPr marL="285750" indent="-285750" algn="just">
              <a:buFont typeface="Arial" panose="020B0604020202020204" pitchFamily="34" charset="0"/>
              <a:buChar char="•"/>
            </a:pPr>
            <a:r>
              <a:rPr lang="el-GR" sz="1800" dirty="0" smtClean="0"/>
              <a:t>Περιλαμβάνει πολλές </a:t>
            </a:r>
            <a:r>
              <a:rPr lang="el-GR" sz="1800" b="1" dirty="0" smtClean="0"/>
              <a:t>διαστάσεις</a:t>
            </a:r>
            <a:r>
              <a:rPr lang="el-GR" sz="1800" dirty="0" smtClean="0"/>
              <a:t>: την επιστήμη (ιατρική, επιδημιολογία, οικολογία κα.), την οικονομία, την κοινωνία, την πολιτική και τα ηθικά και δεοντολογικά ζητήματα</a:t>
            </a:r>
          </a:p>
          <a:p>
            <a:pPr marL="285750" indent="-285750" algn="just">
              <a:buFont typeface="Arial" panose="020B0604020202020204" pitchFamily="34" charset="0"/>
              <a:buChar char="•"/>
            </a:pPr>
            <a:r>
              <a:rPr lang="el-GR" sz="1800" b="1" dirty="0" smtClean="0"/>
              <a:t>Παγκόσμιο</a:t>
            </a:r>
            <a:r>
              <a:rPr lang="el-GR" sz="1800" dirty="0" smtClean="0"/>
              <a:t> πρόβλημα, αισθητό σε τοπικές κλίμακες</a:t>
            </a:r>
          </a:p>
          <a:p>
            <a:pPr marL="285750" indent="-285750" algn="just">
              <a:buFont typeface="Arial" panose="020B0604020202020204" pitchFamily="34" charset="0"/>
              <a:buChar char="•"/>
            </a:pPr>
            <a:r>
              <a:rPr lang="el-GR" sz="1800" dirty="0" smtClean="0"/>
              <a:t>Ακόμη και αν σταματήσουμε να εκπέμπουμε τα αέρια του θερμοκηπίου σήμερα, η υπερθέρμανση του πλανήτη και η κλιματική αλλαγή θα </a:t>
            </a:r>
            <a:r>
              <a:rPr lang="el-GR" sz="1800" b="1" dirty="0" smtClean="0"/>
              <a:t>συνεχίσουν να επηρεάζουν τις μελλοντικές γενιές</a:t>
            </a:r>
          </a:p>
          <a:p>
            <a:pPr marL="285750" indent="-285750" algn="just">
              <a:buFont typeface="Arial" panose="020B0604020202020204" pitchFamily="34" charset="0"/>
              <a:buChar char="•"/>
            </a:pPr>
            <a:r>
              <a:rPr lang="el-GR" sz="1800" dirty="0" smtClean="0"/>
              <a:t>=&gt; η ανθρωπότητα έχει </a:t>
            </a:r>
            <a:r>
              <a:rPr lang="en-US" sz="1800" dirty="0" smtClean="0"/>
              <a:t>“</a:t>
            </a:r>
            <a:r>
              <a:rPr lang="el-GR" sz="1800" b="1" dirty="0" smtClean="0"/>
              <a:t>δεσμευτεί</a:t>
            </a:r>
            <a:r>
              <a:rPr lang="en-US" sz="1800" dirty="0" smtClean="0"/>
              <a:t>”</a:t>
            </a:r>
            <a:r>
              <a:rPr lang="el-GR" sz="1800" dirty="0" smtClean="0"/>
              <a:t> σε κάποιο επίπεδο κλιματικής αλλαγής</a:t>
            </a:r>
            <a:endParaRPr lang="el-GR"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44205" y="2140527"/>
            <a:ext cx="4236513" cy="307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78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672678" y="0"/>
            <a:ext cx="4846643" cy="6858000"/>
          </a:xfrm>
          <a:prstGeom prst="rect">
            <a:avLst/>
          </a:prstGeom>
        </p:spPr>
      </p:pic>
    </p:spTree>
    <p:extLst>
      <p:ext uri="{BB962C8B-B14F-4D97-AF65-F5344CB8AC3E}">
        <p14:creationId xmlns:p14="http://schemas.microsoft.com/office/powerpoint/2010/main" val="100890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Μετριασμός / Προσαρμογή</a:t>
            </a:r>
            <a:endParaRPr lang="el-GR" dirty="0"/>
          </a:p>
        </p:txBody>
      </p:sp>
      <p:sp>
        <p:nvSpPr>
          <p:cNvPr id="6" name="Θέση περιεχομένου 5"/>
          <p:cNvSpPr>
            <a:spLocks noGrp="1"/>
          </p:cNvSpPr>
          <p:nvPr>
            <p:ph idx="1"/>
          </p:nvPr>
        </p:nvSpPr>
        <p:spPr/>
        <p:txBody>
          <a:bodyPr>
            <a:normAutofit fontScale="92500"/>
          </a:bodyPr>
          <a:lstStyle/>
          <a:p>
            <a:pPr algn="just"/>
            <a:r>
              <a:rPr lang="el-GR" dirty="0"/>
              <a:t>Η αντίδραση στην αλλαγή του κλίματος περιλαμβάνει δύο πιθανές προσεγγίσεις: </a:t>
            </a:r>
            <a:endParaRPr lang="el-GR" dirty="0" smtClean="0"/>
          </a:p>
          <a:p>
            <a:pPr algn="just"/>
            <a:r>
              <a:rPr lang="el-GR" dirty="0" smtClean="0"/>
              <a:t>τη </a:t>
            </a:r>
            <a:r>
              <a:rPr lang="el-GR" dirty="0"/>
              <a:t>μείωση και τη σταθεροποίηση των επιπέδων </a:t>
            </a:r>
            <a:r>
              <a:rPr lang="el-GR" dirty="0" smtClean="0"/>
              <a:t>αερίων </a:t>
            </a:r>
            <a:r>
              <a:rPr lang="el-GR" dirty="0"/>
              <a:t>θερμοκηπίου στην ατμόσφαιρα ("</a:t>
            </a:r>
            <a:r>
              <a:rPr lang="el-GR" b="1" dirty="0"/>
              <a:t>μετριασμό</a:t>
            </a:r>
            <a:r>
              <a:rPr lang="el-GR" dirty="0"/>
              <a:t>") </a:t>
            </a:r>
            <a:r>
              <a:rPr lang="el-GR" dirty="0" smtClean="0"/>
              <a:t> - </a:t>
            </a:r>
            <a:r>
              <a:rPr lang="el-GR" b="1" dirty="0" smtClean="0"/>
              <a:t>αντιμετώπιση αιτιών</a:t>
            </a:r>
          </a:p>
          <a:p>
            <a:pPr algn="just"/>
            <a:r>
              <a:rPr lang="el-GR" dirty="0" smtClean="0"/>
              <a:t>ή </a:t>
            </a:r>
            <a:r>
              <a:rPr lang="el-GR" dirty="0"/>
              <a:t>/ και την προσαρμογή στην ήδη υπάρχουσα κλιματική αλλαγή ("</a:t>
            </a:r>
            <a:r>
              <a:rPr lang="el-GR" b="1" dirty="0"/>
              <a:t>προσαρμογή</a:t>
            </a:r>
            <a:r>
              <a:rPr lang="el-GR" dirty="0" smtClean="0"/>
              <a:t>") – </a:t>
            </a:r>
            <a:r>
              <a:rPr lang="el-GR" b="1" dirty="0" smtClean="0"/>
              <a:t>αντιμετώπιση συνεπειών</a:t>
            </a:r>
          </a:p>
          <a:p>
            <a:pPr algn="just"/>
            <a:r>
              <a:rPr lang="el-GR" dirty="0"/>
              <a:t>Πολλές επιλογές προσαρμογής και μετριασμού μπορούν να συμβάλουν στην αντιμετώπιση της αλλαγής του κλίματος, αλλά καμία μόνο επιλογή δεν επαρκεί από μόνη της. </a:t>
            </a:r>
            <a:endParaRPr lang="el-GR" dirty="0" smtClean="0"/>
          </a:p>
          <a:p>
            <a:pPr algn="just"/>
            <a:r>
              <a:rPr lang="el-GR" dirty="0" smtClean="0"/>
              <a:t>Η </a:t>
            </a:r>
            <a:r>
              <a:rPr lang="el-GR" b="1" dirty="0"/>
              <a:t>αποτελεσματική εφαρμογή </a:t>
            </a:r>
            <a:r>
              <a:rPr lang="el-GR" dirty="0"/>
              <a:t>εξαρτάται από τις </a:t>
            </a:r>
            <a:r>
              <a:rPr lang="el-GR" b="1" dirty="0"/>
              <a:t>πολιτικές</a:t>
            </a:r>
            <a:r>
              <a:rPr lang="el-GR" dirty="0"/>
              <a:t> και τη </a:t>
            </a:r>
            <a:r>
              <a:rPr lang="el-GR" b="1" dirty="0"/>
              <a:t>συνεργασία σε όλες τις κλίμακες</a:t>
            </a:r>
            <a:r>
              <a:rPr lang="el-GR" dirty="0"/>
              <a:t> και μπορεί να ενισχυθεί μέσω </a:t>
            </a:r>
            <a:r>
              <a:rPr lang="el-GR" b="1" dirty="0"/>
              <a:t>ολοκληρωμένων </a:t>
            </a:r>
            <a:r>
              <a:rPr lang="el-GR" b="1" dirty="0" smtClean="0"/>
              <a:t>στρατηγικών </a:t>
            </a:r>
            <a:r>
              <a:rPr lang="el-GR" dirty="0" smtClean="0"/>
              <a:t>που </a:t>
            </a:r>
            <a:r>
              <a:rPr lang="el-GR" dirty="0"/>
              <a:t>συνδέουν τον μετριασμό και την προσαρμογή με άλλους κοινωνικούς στόχους.</a:t>
            </a:r>
          </a:p>
          <a:p>
            <a:pPr algn="just"/>
            <a:endParaRPr lang="el-GR" dirty="0"/>
          </a:p>
        </p:txBody>
      </p:sp>
    </p:spTree>
    <p:extLst>
      <p:ext uri="{BB962C8B-B14F-4D97-AF65-F5344CB8AC3E}">
        <p14:creationId xmlns:p14="http://schemas.microsoft.com/office/powerpoint/2010/main" val="44402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92924" y="207818"/>
            <a:ext cx="8911687" cy="924791"/>
          </a:xfrm>
        </p:spPr>
        <p:txBody>
          <a:bodyPr>
            <a:normAutofit fontScale="90000"/>
          </a:bodyPr>
          <a:lstStyle/>
          <a:p>
            <a:r>
              <a:rPr lang="el-GR" sz="2800" dirty="0" smtClean="0"/>
              <a:t>Μετριασμός προσαρμογή / εικόνα 1 </a:t>
            </a:r>
            <a:r>
              <a:rPr lang="en-US" sz="1400" dirty="0" smtClean="0">
                <a:hlinkClick r:id="rId2"/>
              </a:rPr>
              <a:t>www.activesustainability.com/climate-change/mitigation-adaptation</a:t>
            </a:r>
            <a:r>
              <a:rPr lang="el-GR" sz="1400" dirty="0" smtClean="0"/>
              <a:t> </a:t>
            </a:r>
            <a:r>
              <a:rPr lang="el-GR" dirty="0" smtClean="0"/>
              <a:t> </a:t>
            </a:r>
            <a:endParaRPr lang="el-GR" dirty="0"/>
          </a:p>
        </p:txBody>
      </p:sp>
      <p:sp>
        <p:nvSpPr>
          <p:cNvPr id="5" name="Θέση περιεχομένου 4"/>
          <p:cNvSpPr>
            <a:spLocks noGrp="1"/>
          </p:cNvSpPr>
          <p:nvPr>
            <p:ph sz="half" idx="1"/>
          </p:nvPr>
        </p:nvSpPr>
        <p:spPr>
          <a:xfrm>
            <a:off x="1371600" y="1548245"/>
            <a:ext cx="5101936" cy="4362977"/>
          </a:xfrm>
        </p:spPr>
        <p:txBody>
          <a:bodyPr>
            <a:normAutofit lnSpcReduction="10000"/>
          </a:bodyPr>
          <a:lstStyle/>
          <a:p>
            <a:r>
              <a:rPr lang="el-GR" dirty="0" smtClean="0"/>
              <a:t>μέτρα </a:t>
            </a:r>
            <a:r>
              <a:rPr lang="el-GR" dirty="0"/>
              <a:t>μετριασμού </a:t>
            </a:r>
            <a:r>
              <a:rPr lang="el-GR" dirty="0" smtClean="0"/>
              <a:t>: </a:t>
            </a:r>
          </a:p>
          <a:p>
            <a:r>
              <a:rPr lang="el-GR" dirty="0" smtClean="0"/>
              <a:t>Εφαρμογή ενεργειακής αποδοτικότητας</a:t>
            </a:r>
            <a:endParaRPr lang="el-GR" dirty="0"/>
          </a:p>
          <a:p>
            <a:r>
              <a:rPr lang="el-GR" dirty="0" smtClean="0"/>
              <a:t>Μεγαλύτερη </a:t>
            </a:r>
            <a:r>
              <a:rPr lang="el-GR" dirty="0"/>
              <a:t>χρήση ανανεώσιμων πηγών ενέργειας </a:t>
            </a:r>
            <a:endParaRPr lang="el-GR" dirty="0" smtClean="0"/>
          </a:p>
          <a:p>
            <a:r>
              <a:rPr lang="el-GR" dirty="0" smtClean="0"/>
              <a:t>Ηλεκτροδότηση </a:t>
            </a:r>
            <a:r>
              <a:rPr lang="el-GR" dirty="0"/>
              <a:t>βιομηχανικών διεργασιών </a:t>
            </a:r>
            <a:endParaRPr lang="el-GR" dirty="0" smtClean="0"/>
          </a:p>
          <a:p>
            <a:r>
              <a:rPr lang="el-GR" dirty="0" smtClean="0"/>
              <a:t>Εφαρμογή </a:t>
            </a:r>
            <a:r>
              <a:rPr lang="el-GR" dirty="0"/>
              <a:t>αποτελεσματικών μέσων μεταφοράς: ηλεκτρικά μέσα μαζικής μεταφοράς, ποδήλατο, κοινόχρηστα αυτοκίνητα ... </a:t>
            </a:r>
            <a:endParaRPr lang="el-GR" dirty="0" smtClean="0"/>
          </a:p>
          <a:p>
            <a:r>
              <a:rPr lang="el-GR" dirty="0"/>
              <a:t>Φόρος άνθρακα και αγορές εκπομπών</a:t>
            </a:r>
          </a:p>
        </p:txBody>
      </p:sp>
      <p:sp>
        <p:nvSpPr>
          <p:cNvPr id="6" name="Θέση περιεχομένου 5"/>
          <p:cNvSpPr>
            <a:spLocks noGrp="1"/>
          </p:cNvSpPr>
          <p:nvPr>
            <p:ph sz="half" idx="2"/>
          </p:nvPr>
        </p:nvSpPr>
        <p:spPr>
          <a:xfrm>
            <a:off x="6702136" y="1537855"/>
            <a:ext cx="5226628" cy="4365989"/>
          </a:xfrm>
        </p:spPr>
        <p:txBody>
          <a:bodyPr>
            <a:normAutofit lnSpcReduction="10000"/>
          </a:bodyPr>
          <a:lstStyle/>
          <a:p>
            <a:r>
              <a:rPr lang="el-GR" dirty="0" smtClean="0"/>
              <a:t>μέτρα προσαρμογής: </a:t>
            </a:r>
          </a:p>
          <a:p>
            <a:r>
              <a:rPr lang="el-GR" dirty="0" smtClean="0"/>
              <a:t>υπάρχουν </a:t>
            </a:r>
            <a:r>
              <a:rPr lang="el-GR" dirty="0"/>
              <a:t>διάφορες δράσεις που συμβάλλουν στη μείωση της ευπάθειας στις συνέπειες της αλλαγής του </a:t>
            </a:r>
            <a:r>
              <a:rPr lang="el-GR" dirty="0" smtClean="0"/>
              <a:t>κλίματος:</a:t>
            </a:r>
          </a:p>
          <a:p>
            <a:r>
              <a:rPr lang="el-GR" dirty="0" smtClean="0"/>
              <a:t>Πιο ασφαλείς υποδομές και εγκαταστάσεις </a:t>
            </a:r>
          </a:p>
          <a:p>
            <a:r>
              <a:rPr lang="el-GR" dirty="0" smtClean="0"/>
              <a:t>Αποκατάσταση </a:t>
            </a:r>
            <a:r>
              <a:rPr lang="el-GR" dirty="0"/>
              <a:t>τοπίου και </a:t>
            </a:r>
            <a:r>
              <a:rPr lang="el-GR" dirty="0" smtClean="0"/>
              <a:t>αναδάσωση</a:t>
            </a:r>
          </a:p>
          <a:p>
            <a:r>
              <a:rPr lang="el-GR" dirty="0" smtClean="0"/>
              <a:t>Ευέλικτες </a:t>
            </a:r>
            <a:r>
              <a:rPr lang="el-GR" dirty="0"/>
              <a:t>και </a:t>
            </a:r>
            <a:r>
              <a:rPr lang="el-GR" dirty="0" smtClean="0"/>
              <a:t>ποικίλες καλλιέργειες για ανταπόκριση σε </a:t>
            </a:r>
            <a:r>
              <a:rPr lang="el-GR" dirty="0"/>
              <a:t>φυσικές καταστροφές </a:t>
            </a:r>
            <a:endParaRPr lang="el-GR" dirty="0" smtClean="0"/>
          </a:p>
          <a:p>
            <a:r>
              <a:rPr lang="el-GR" dirty="0" smtClean="0"/>
              <a:t>Έρευνα </a:t>
            </a:r>
            <a:r>
              <a:rPr lang="el-GR" dirty="0"/>
              <a:t>και ανάπτυξη σχετικά με πιθανές καταστροφές, </a:t>
            </a:r>
            <a:endParaRPr lang="el-GR" dirty="0" smtClean="0"/>
          </a:p>
          <a:p>
            <a:r>
              <a:rPr lang="el-GR" dirty="0" smtClean="0"/>
              <a:t>παρακολούθηση </a:t>
            </a:r>
            <a:r>
              <a:rPr lang="el-GR" dirty="0"/>
              <a:t>θερμοκρασίας κλπ. Προληπτικά </a:t>
            </a:r>
            <a:r>
              <a:rPr lang="el-GR" dirty="0" smtClean="0"/>
              <a:t>μέτρα: σχέδια </a:t>
            </a:r>
            <a:r>
              <a:rPr lang="el-GR" dirty="0"/>
              <a:t>εκκένωσης, θέματα υγείας κλπ</a:t>
            </a:r>
            <a:r>
              <a:rPr lang="el-GR" dirty="0" smtClean="0"/>
              <a:t>.</a:t>
            </a:r>
            <a:endParaRPr lang="el-GR" dirty="0"/>
          </a:p>
        </p:txBody>
      </p:sp>
    </p:spTree>
    <p:extLst>
      <p:ext uri="{BB962C8B-B14F-4D97-AF65-F5344CB8AC3E}">
        <p14:creationId xmlns:p14="http://schemas.microsoft.com/office/powerpoint/2010/main" val="387618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3837956" y="0"/>
            <a:ext cx="4516087" cy="6858000"/>
          </a:xfrm>
          <a:prstGeom prst="rect">
            <a:avLst/>
          </a:prstGeom>
        </p:spPr>
      </p:pic>
    </p:spTree>
    <p:extLst>
      <p:ext uri="{BB962C8B-B14F-4D97-AF65-F5344CB8AC3E}">
        <p14:creationId xmlns:p14="http://schemas.microsoft.com/office/powerpoint/2010/main" val="272317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5926"/>
          </a:xfrm>
        </p:spPr>
        <p:txBody>
          <a:bodyPr>
            <a:normAutofit/>
          </a:bodyPr>
          <a:lstStyle/>
          <a:p>
            <a:r>
              <a:rPr lang="el-GR" sz="3200" dirty="0" smtClean="0"/>
              <a:t>Κλιματική αλλαγή – Στρατηγικές Μετριασμού</a:t>
            </a:r>
            <a:endParaRPr lang="el-GR" sz="3200" dirty="0"/>
          </a:p>
        </p:txBody>
      </p:sp>
      <p:sp>
        <p:nvSpPr>
          <p:cNvPr id="3" name="Θέση περιεχομένου 2"/>
          <p:cNvSpPr>
            <a:spLocks noGrp="1"/>
          </p:cNvSpPr>
          <p:nvPr>
            <p:ph idx="1"/>
          </p:nvPr>
        </p:nvSpPr>
        <p:spPr>
          <a:xfrm>
            <a:off x="1641764" y="1911927"/>
            <a:ext cx="9862848" cy="3999295"/>
          </a:xfrm>
        </p:spPr>
        <p:txBody>
          <a:bodyPr>
            <a:normAutofit/>
          </a:bodyPr>
          <a:lstStyle/>
          <a:p>
            <a:pPr algn="just"/>
            <a:r>
              <a:rPr lang="el-GR" dirty="0"/>
              <a:t>Ο </a:t>
            </a:r>
            <a:r>
              <a:rPr lang="el-GR" b="1" dirty="0"/>
              <a:t>μετριασμός</a:t>
            </a:r>
            <a:r>
              <a:rPr lang="el-GR" dirty="0"/>
              <a:t> - η </a:t>
            </a:r>
            <a:r>
              <a:rPr lang="el-GR" b="1" dirty="0"/>
              <a:t>μείωση της κλιματικής αλλαγής </a:t>
            </a:r>
            <a:r>
              <a:rPr lang="el-GR" dirty="0"/>
              <a:t>- συνεπάγεται </a:t>
            </a:r>
            <a:r>
              <a:rPr lang="el-GR" b="1" dirty="0"/>
              <a:t>μείωση της ροής των </a:t>
            </a:r>
            <a:r>
              <a:rPr lang="el-GR" b="1" dirty="0" err="1"/>
              <a:t>θερμοκηπιακών</a:t>
            </a:r>
            <a:r>
              <a:rPr lang="el-GR" b="1" dirty="0"/>
              <a:t> αερίων</a:t>
            </a:r>
            <a:r>
              <a:rPr lang="el-GR" dirty="0"/>
              <a:t> στην </a:t>
            </a:r>
            <a:r>
              <a:rPr lang="el-GR" dirty="0" smtClean="0"/>
              <a:t>ατμόσφαιρα: </a:t>
            </a:r>
          </a:p>
          <a:p>
            <a:pPr algn="just"/>
            <a:r>
              <a:rPr lang="el-GR" dirty="0" smtClean="0"/>
              <a:t>είτε </a:t>
            </a:r>
            <a:r>
              <a:rPr lang="el-GR" dirty="0"/>
              <a:t>με τη </a:t>
            </a:r>
            <a:r>
              <a:rPr lang="el-GR" b="1" dirty="0"/>
              <a:t>μείωση των πηγών </a:t>
            </a:r>
            <a:r>
              <a:rPr lang="el-GR" dirty="0"/>
              <a:t>αυτών των </a:t>
            </a:r>
            <a:r>
              <a:rPr lang="el-GR" dirty="0" smtClean="0"/>
              <a:t>αερίων (</a:t>
            </a:r>
            <a:r>
              <a:rPr lang="el-GR" dirty="0"/>
              <a:t>π.χ. καύση ορυκτών καυσίμων για ηλεκτρισμό, θερμότητα ή μεταφορά) </a:t>
            </a:r>
            <a:endParaRPr lang="el-GR" dirty="0" smtClean="0"/>
          </a:p>
          <a:p>
            <a:pPr algn="just"/>
            <a:r>
              <a:rPr lang="el-GR" dirty="0" smtClean="0"/>
              <a:t>είτε </a:t>
            </a:r>
            <a:r>
              <a:rPr lang="el-GR" dirty="0"/>
              <a:t>με την </a:t>
            </a:r>
            <a:r>
              <a:rPr lang="el-GR" b="1" dirty="0"/>
              <a:t>ενίσχυση των "</a:t>
            </a:r>
            <a:r>
              <a:rPr lang="el-GR" b="1" dirty="0" err="1" smtClean="0"/>
              <a:t>νεροχύτων</a:t>
            </a:r>
            <a:r>
              <a:rPr lang="el-GR" b="1" dirty="0" smtClean="0"/>
              <a:t>" </a:t>
            </a:r>
            <a:r>
              <a:rPr lang="en-US" b="1" dirty="0" smtClean="0"/>
              <a:t>(sinks)</a:t>
            </a:r>
            <a:r>
              <a:rPr lang="el-GR" dirty="0" smtClean="0"/>
              <a:t> που συσσωρεύουν </a:t>
            </a:r>
            <a:r>
              <a:rPr lang="el-GR" dirty="0"/>
              <a:t>και αποθηκεύουν αυτά τα αέρια (όπως οι ωκεανοί, τα δάση και το έδαφος). </a:t>
            </a:r>
            <a:endParaRPr lang="en-US" dirty="0" smtClean="0"/>
          </a:p>
          <a:p>
            <a:pPr algn="just"/>
            <a:r>
              <a:rPr lang="el-GR" dirty="0" smtClean="0"/>
              <a:t>Ο </a:t>
            </a:r>
            <a:r>
              <a:rPr lang="el-GR" b="1" dirty="0"/>
              <a:t>στόχος</a:t>
            </a:r>
            <a:r>
              <a:rPr lang="el-GR" dirty="0"/>
              <a:t> του μετριασμού είναι να αποφευχθεί η σημαντική ανθρώπινη παρέμβαση στο κλιματικό σύστημα και να σταθεροποιηθούν τα επίπεδα των αερίων θερμοκηπίου σε ένα χρονοδιάγραμμα επαρκές ώστε να επιτρέψει στα οικοσυστήματα να προσαρμοστούν φυσικά στην κλιματική αλλαγή, να εξασφαλίσουν ότι δεν απειλείται η παραγωγή τροφίμων και να επιτρέψει την οικονομική ανάπτυξη ένα βιώσιμο </a:t>
            </a:r>
            <a:r>
              <a:rPr lang="el-GR" dirty="0" smtClean="0"/>
              <a:t>τρόπο</a:t>
            </a:r>
            <a:endParaRPr lang="el-GR" dirty="0"/>
          </a:p>
        </p:txBody>
      </p:sp>
    </p:spTree>
    <p:extLst>
      <p:ext uri="{BB962C8B-B14F-4D97-AF65-F5344CB8AC3E}">
        <p14:creationId xmlns:p14="http://schemas.microsoft.com/office/powerpoint/2010/main" val="317490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17173" y="624110"/>
            <a:ext cx="9486900" cy="1280890"/>
          </a:xfrm>
        </p:spPr>
        <p:txBody>
          <a:bodyPr>
            <a:normAutofit/>
          </a:bodyPr>
          <a:lstStyle/>
          <a:p>
            <a:r>
              <a:rPr lang="el-GR" sz="3200" dirty="0" smtClean="0"/>
              <a:t>Κλιματική Αλλαγή – Στρατηγικές Προσαρμογής</a:t>
            </a:r>
            <a:endParaRPr lang="el-GR" sz="3200" dirty="0"/>
          </a:p>
        </p:txBody>
      </p:sp>
      <p:sp>
        <p:nvSpPr>
          <p:cNvPr id="3" name="Θέση περιεχομένου 2"/>
          <p:cNvSpPr>
            <a:spLocks noGrp="1"/>
          </p:cNvSpPr>
          <p:nvPr>
            <p:ph idx="1"/>
          </p:nvPr>
        </p:nvSpPr>
        <p:spPr>
          <a:xfrm>
            <a:off x="1849582" y="1537855"/>
            <a:ext cx="9655030" cy="4373367"/>
          </a:xfrm>
        </p:spPr>
        <p:txBody>
          <a:bodyPr/>
          <a:lstStyle/>
          <a:p>
            <a:pPr algn="just"/>
            <a:r>
              <a:rPr lang="el-GR" b="1" dirty="0"/>
              <a:t>προσαρμογή στο πραγματικό ή το αναμενόμενο μελλοντικό </a:t>
            </a:r>
            <a:r>
              <a:rPr lang="el-GR" b="1" dirty="0" smtClean="0"/>
              <a:t>κλίμα</a:t>
            </a:r>
            <a:r>
              <a:rPr lang="en-US" b="1" dirty="0"/>
              <a:t>:</a:t>
            </a:r>
            <a:r>
              <a:rPr lang="el-GR" dirty="0" smtClean="0"/>
              <a:t>. </a:t>
            </a:r>
          </a:p>
          <a:p>
            <a:pPr algn="just"/>
            <a:r>
              <a:rPr lang="el-GR" dirty="0" smtClean="0"/>
              <a:t>Στόχος: </a:t>
            </a:r>
            <a:r>
              <a:rPr lang="el-GR" b="1" dirty="0" smtClean="0"/>
              <a:t>μείωση ευαισθησίας </a:t>
            </a:r>
            <a:r>
              <a:rPr lang="el-GR" b="1" dirty="0"/>
              <a:t>μας</a:t>
            </a:r>
            <a:r>
              <a:rPr lang="el-GR" dirty="0"/>
              <a:t> στις επιβλαβείς συνέπειες της αλλαγής του κλίματος (όπως </a:t>
            </a:r>
            <a:r>
              <a:rPr lang="el-GR" dirty="0" smtClean="0"/>
              <a:t>αλλαγή στο </a:t>
            </a:r>
            <a:r>
              <a:rPr lang="el-GR" b="1" dirty="0"/>
              <a:t>επίπεδο της θάλασσας</a:t>
            </a:r>
            <a:r>
              <a:rPr lang="el-GR" dirty="0"/>
              <a:t>, τα έντονα </a:t>
            </a:r>
            <a:r>
              <a:rPr lang="el-GR" b="1" dirty="0"/>
              <a:t>ακραία καιρικά φαινόμενα</a:t>
            </a:r>
            <a:r>
              <a:rPr lang="el-GR" dirty="0"/>
              <a:t> ή η </a:t>
            </a:r>
            <a:r>
              <a:rPr lang="el-GR" b="1" dirty="0"/>
              <a:t>επισιτιστική ανασφάλεια</a:t>
            </a:r>
            <a:r>
              <a:rPr lang="el-GR" dirty="0"/>
              <a:t>). </a:t>
            </a:r>
            <a:endParaRPr lang="el-GR" dirty="0" smtClean="0"/>
          </a:p>
          <a:p>
            <a:pPr algn="just"/>
            <a:r>
              <a:rPr lang="el-GR" dirty="0" smtClean="0"/>
              <a:t>Περιλαμβάνει </a:t>
            </a:r>
            <a:r>
              <a:rPr lang="el-GR" dirty="0"/>
              <a:t>επίσης την αξιοποίηση των πιθανών </a:t>
            </a:r>
            <a:r>
              <a:rPr lang="el-GR" b="1" dirty="0"/>
              <a:t>ωφέλιμων ευκαιριών </a:t>
            </a:r>
            <a:r>
              <a:rPr lang="el-GR" dirty="0"/>
              <a:t>που συνδέονται με την αλλαγή του κλίματος (για παράδειγμα, </a:t>
            </a:r>
            <a:r>
              <a:rPr lang="el-GR" b="1" dirty="0"/>
              <a:t>μεγαλύτερες εποχές καλλιέργειας</a:t>
            </a:r>
            <a:r>
              <a:rPr lang="el-GR" dirty="0"/>
              <a:t> ή </a:t>
            </a:r>
            <a:r>
              <a:rPr lang="el-GR" b="1" dirty="0"/>
              <a:t>αυξημένες </a:t>
            </a:r>
            <a:r>
              <a:rPr lang="el-GR" b="1" dirty="0" smtClean="0"/>
              <a:t>αποδόσεις</a:t>
            </a:r>
            <a:r>
              <a:rPr lang="el-GR" dirty="0" smtClean="0"/>
              <a:t> </a:t>
            </a:r>
            <a:r>
              <a:rPr lang="el-GR" dirty="0"/>
              <a:t>σε ορισμένες περιοχές</a:t>
            </a:r>
            <a:r>
              <a:rPr lang="el-GR" dirty="0" smtClean="0"/>
              <a:t>)</a:t>
            </a:r>
            <a:endParaRPr lang="el-GR" dirty="0"/>
          </a:p>
        </p:txBody>
      </p:sp>
    </p:spTree>
    <p:extLst>
      <p:ext uri="{BB962C8B-B14F-4D97-AF65-F5344CB8AC3E}">
        <p14:creationId xmlns:p14="http://schemas.microsoft.com/office/powerpoint/2010/main" val="402706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9582" y="624110"/>
            <a:ext cx="9912927" cy="705926"/>
          </a:xfrm>
        </p:spPr>
        <p:txBody>
          <a:bodyPr>
            <a:noAutofit/>
          </a:bodyPr>
          <a:lstStyle/>
          <a:p>
            <a:r>
              <a:rPr lang="el-GR" sz="2400" dirty="0"/>
              <a:t>Κλιματική Αλλαγή – Στρατηγικές </a:t>
            </a:r>
            <a:r>
              <a:rPr lang="el-GR" sz="2400" dirty="0" smtClean="0"/>
              <a:t>Προσαρμογής / Ευπάθεια</a:t>
            </a:r>
            <a:endParaRPr lang="el-GR" sz="2400" dirty="0"/>
          </a:p>
        </p:txBody>
      </p:sp>
      <p:sp>
        <p:nvSpPr>
          <p:cNvPr id="3" name="Θέση περιεχομένου 2"/>
          <p:cNvSpPr>
            <a:spLocks noGrp="1"/>
          </p:cNvSpPr>
          <p:nvPr>
            <p:ph idx="1"/>
          </p:nvPr>
        </p:nvSpPr>
        <p:spPr>
          <a:xfrm>
            <a:off x="2078182" y="1527464"/>
            <a:ext cx="9426430" cy="4383758"/>
          </a:xfrm>
        </p:spPr>
        <p:txBody>
          <a:bodyPr/>
          <a:lstStyle/>
          <a:p>
            <a:pPr algn="just"/>
            <a:r>
              <a:rPr lang="el-GR" b="1" dirty="0"/>
              <a:t>Ευπάθεια</a:t>
            </a:r>
            <a:r>
              <a:rPr lang="el-GR" dirty="0"/>
              <a:t> (IPCC,2007) ενός συστήματος είναι ο βαθμός στον οποίο υπόκειται και αδυνατεί να αντιμετωπίσει τις αρνητικές επιπτώσεις της κλιματικής αλλαγής, συμπεριλαμβανομένης της κλιματικής μεταβλητότητας και των ακραίων κλιματικών </a:t>
            </a:r>
            <a:r>
              <a:rPr lang="el-GR" dirty="0" smtClean="0"/>
              <a:t>συνθηκών</a:t>
            </a:r>
          </a:p>
          <a:p>
            <a:pPr algn="just"/>
            <a:r>
              <a:rPr lang="el-GR" dirty="0"/>
              <a:t>Αντίθετα, </a:t>
            </a:r>
            <a:r>
              <a:rPr lang="el-GR" b="1" dirty="0"/>
              <a:t>προσαρμοστικότητα</a:t>
            </a:r>
            <a:r>
              <a:rPr lang="el-GR" dirty="0"/>
              <a:t> (IPCC, 2007) είναι η ικανότητα ενός τέτοιου συστήματος να απορροφά τις διαταραχές διατηρώντας την ίδια βασική δομή και τρόπους λειτουργίας του. </a:t>
            </a:r>
            <a:endParaRPr lang="el-GR" dirty="0" smtClean="0"/>
          </a:p>
          <a:p>
            <a:pPr algn="just"/>
            <a:r>
              <a:rPr lang="el-GR" b="1" dirty="0" smtClean="0"/>
              <a:t>Προσαρμογή</a:t>
            </a:r>
            <a:r>
              <a:rPr lang="el-GR" dirty="0" smtClean="0"/>
              <a:t> </a:t>
            </a:r>
            <a:r>
              <a:rPr lang="el-GR" dirty="0"/>
              <a:t>είναι η εκτεταμένη δράση και η λήψη πρακτικών μέτρων για την προσαρμογή του συστήματος στις αλλαγές </a:t>
            </a:r>
            <a:r>
              <a:rPr lang="el-GR" dirty="0" smtClean="0"/>
              <a:t>αυτές</a:t>
            </a:r>
          </a:p>
          <a:p>
            <a:pPr marL="0" indent="0" algn="just">
              <a:buNone/>
            </a:pPr>
            <a:r>
              <a:rPr lang="en-US" dirty="0" smtClean="0">
                <a:hlinkClick r:id="rId2"/>
              </a:rPr>
              <a:t>www.moa.gov.cy</a:t>
            </a:r>
            <a:r>
              <a:rPr lang="el-GR" dirty="0" smtClean="0"/>
              <a:t> </a:t>
            </a:r>
            <a:endParaRPr lang="el-GR" dirty="0"/>
          </a:p>
        </p:txBody>
      </p:sp>
    </p:spTree>
    <p:extLst>
      <p:ext uri="{BB962C8B-B14F-4D97-AF65-F5344CB8AC3E}">
        <p14:creationId xmlns:p14="http://schemas.microsoft.com/office/powerpoint/2010/main" val="250478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9355" y="624110"/>
            <a:ext cx="9395257" cy="716317"/>
          </a:xfrm>
        </p:spPr>
        <p:txBody>
          <a:bodyPr>
            <a:normAutofit/>
          </a:bodyPr>
          <a:lstStyle/>
          <a:p>
            <a:r>
              <a:rPr lang="el-GR" sz="2800" dirty="0"/>
              <a:t>Κλιματική Αλλαγή – Στρατηγικές Προσαρμογής</a:t>
            </a:r>
          </a:p>
        </p:txBody>
      </p:sp>
      <p:sp>
        <p:nvSpPr>
          <p:cNvPr id="3" name="Θέση περιεχομένου 2"/>
          <p:cNvSpPr>
            <a:spLocks noGrp="1"/>
          </p:cNvSpPr>
          <p:nvPr>
            <p:ph idx="1"/>
          </p:nvPr>
        </p:nvSpPr>
        <p:spPr>
          <a:xfrm>
            <a:off x="1849582" y="1340427"/>
            <a:ext cx="9655030" cy="4570795"/>
          </a:xfrm>
        </p:spPr>
        <p:txBody>
          <a:bodyPr>
            <a:normAutofit fontScale="92500" lnSpcReduction="20000"/>
          </a:bodyPr>
          <a:lstStyle/>
          <a:p>
            <a:pPr algn="just"/>
            <a:r>
              <a:rPr lang="el-GR" dirty="0"/>
              <a:t>Η προσαρμογή μπορεί να περιλαμβάνει τόσο εθνικές, όσο και περιφερειακές στρατηγικές, καθώς και πρακτικά μέτρα σε κοινοτικό επίπεδο ή από μεμονωμένα άτομα. </a:t>
            </a:r>
            <a:r>
              <a:rPr lang="el-GR" dirty="0" smtClean="0"/>
              <a:t>Η προσαρμογή αφορά τόσο τα φυσικά, όσο και τα ανθρώπινα συστήματα. </a:t>
            </a:r>
          </a:p>
          <a:p>
            <a:pPr algn="just"/>
            <a:r>
              <a:rPr lang="el-GR" dirty="0" smtClean="0"/>
              <a:t>Τα κτίρια και οι υποδομές πρέπει να είναι σε θέση να αντιμετωπίσουν τις πλημμύρες ή τους καύσωνες. Τα παράκτια ή οι εκβολές ποταμών πρέπει να είναι έτοιμα να αντιμετωπίσουν υψηλότερες στάθμη νερού. Η γεωργία πρέπει να προσαρμόζεται στις διαφορετικές καιρικές συνθήκες, ιδίως στις νότιες χώρες όπου οι αγρότες θα πρέπει να αντιμετωπίσουν τις μεγαλύτερες περιόδους ξηρασίας</a:t>
            </a:r>
          </a:p>
          <a:p>
            <a:pPr algn="just"/>
            <a:r>
              <a:rPr lang="el-GR" dirty="0"/>
              <a:t>Η προσαρμογή είναι: </a:t>
            </a:r>
          </a:p>
          <a:p>
            <a:pPr algn="just"/>
            <a:r>
              <a:rPr lang="el-GR" dirty="0"/>
              <a:t>• η πρόβλεψη και ανάλυση των επιπτώσεων της αλλαγής του κλίματος </a:t>
            </a:r>
          </a:p>
          <a:p>
            <a:pPr algn="just"/>
            <a:r>
              <a:rPr lang="el-GR" dirty="0"/>
              <a:t>• η ανάλυση της ανομοιογενούς ευπάθειας των διαφορετικών τομέων, περιφερειών ή κοινωνικών ομάδων στις επιπτώσεις αυτές . </a:t>
            </a:r>
          </a:p>
          <a:p>
            <a:pPr algn="just"/>
            <a:r>
              <a:rPr lang="el-GR" dirty="0"/>
              <a:t>• η αξιολόγηση των κοινωνικών, οικονομικών και περιβαλλοντικών κινδύνων - και το κόστος </a:t>
            </a:r>
          </a:p>
          <a:p>
            <a:pPr algn="just"/>
            <a:r>
              <a:rPr lang="el-GR" dirty="0"/>
              <a:t>• η εύρεση των καλύτερων απαντήσεων, δράσεων ή μέτρων προσαρμογής </a:t>
            </a:r>
          </a:p>
          <a:p>
            <a:pPr algn="just"/>
            <a:r>
              <a:rPr lang="el-GR" dirty="0"/>
              <a:t>• και η τοποθέτηση τους σε </a:t>
            </a:r>
            <a:r>
              <a:rPr lang="el-GR" dirty="0" smtClean="0"/>
              <a:t>δράση</a:t>
            </a:r>
          </a:p>
          <a:p>
            <a:endParaRPr lang="el-GR" dirty="0"/>
          </a:p>
        </p:txBody>
      </p:sp>
    </p:spTree>
    <p:extLst>
      <p:ext uri="{BB962C8B-B14F-4D97-AF65-F5344CB8AC3E}">
        <p14:creationId xmlns:p14="http://schemas.microsoft.com/office/powerpoint/2010/main" val="138100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4273" y="624110"/>
            <a:ext cx="9530339" cy="653972"/>
          </a:xfrm>
        </p:spPr>
        <p:txBody>
          <a:bodyPr>
            <a:normAutofit/>
          </a:bodyPr>
          <a:lstStyle/>
          <a:p>
            <a:r>
              <a:rPr lang="el-GR" sz="3200" dirty="0"/>
              <a:t>Κλιματική αλλαγή – Στρατηγικές </a:t>
            </a:r>
            <a:r>
              <a:rPr lang="el-GR" sz="3200" dirty="0" smtClean="0"/>
              <a:t>Προσαρμογής</a:t>
            </a:r>
            <a:endParaRPr lang="el-GR" sz="3200" dirty="0"/>
          </a:p>
        </p:txBody>
      </p:sp>
      <p:sp>
        <p:nvSpPr>
          <p:cNvPr id="3" name="Θέση περιεχομένου 2"/>
          <p:cNvSpPr>
            <a:spLocks noGrp="1"/>
          </p:cNvSpPr>
          <p:nvPr>
            <p:ph idx="1"/>
          </p:nvPr>
        </p:nvSpPr>
        <p:spPr>
          <a:xfrm>
            <a:off x="1517073" y="1433945"/>
            <a:ext cx="9987539" cy="4477277"/>
          </a:xfrm>
        </p:spPr>
        <p:txBody>
          <a:bodyPr/>
          <a:lstStyle/>
          <a:p>
            <a:pPr algn="just"/>
            <a:r>
              <a:rPr lang="el-GR" dirty="0"/>
              <a:t>Ενώ η κλιματική αλλαγή είναι ένα παγκόσμιο ζήτημα, γίνεται αντιληπτό σε </a:t>
            </a:r>
            <a:r>
              <a:rPr lang="el-GR" b="1" dirty="0"/>
              <a:t>τοπικό επίπεδο</a:t>
            </a:r>
            <a:r>
              <a:rPr lang="el-GR" dirty="0"/>
              <a:t>. Επομένως, οι </a:t>
            </a:r>
            <a:r>
              <a:rPr lang="el-GR" b="1" dirty="0"/>
              <a:t>πόλεις και οι δήμοι </a:t>
            </a:r>
            <a:r>
              <a:rPr lang="el-GR" dirty="0"/>
              <a:t>βρίσκονται στην πρώτη γραμμή της προσαρμογής. </a:t>
            </a:r>
            <a:endParaRPr lang="el-GR" dirty="0" smtClean="0"/>
          </a:p>
          <a:p>
            <a:pPr algn="just"/>
            <a:r>
              <a:rPr lang="el-GR" b="1" dirty="0" smtClean="0"/>
              <a:t>Ελλείψει </a:t>
            </a:r>
            <a:r>
              <a:rPr lang="el-GR" b="1" dirty="0"/>
              <a:t>εθνικής ή διεθνούς πολιτικής </a:t>
            </a:r>
            <a:r>
              <a:rPr lang="el-GR" dirty="0"/>
              <a:t>για την πολιτική για το κλίμα, οι πόλεις και οι τοπικές κοινότητες σε όλο τον κόσμο επικεντρώνονται στην επίλυση των δικών τους κλιματικών </a:t>
            </a:r>
            <a:r>
              <a:rPr lang="el-GR" dirty="0" smtClean="0"/>
              <a:t>προβλημάτων</a:t>
            </a:r>
          </a:p>
          <a:p>
            <a:pPr algn="just"/>
            <a:r>
              <a:rPr lang="el-GR" dirty="0" smtClean="0"/>
              <a:t>Δουλεύουν </a:t>
            </a:r>
            <a:r>
              <a:rPr lang="el-GR" dirty="0"/>
              <a:t>για την κατασκευή </a:t>
            </a:r>
            <a:r>
              <a:rPr lang="el-GR" b="1" dirty="0"/>
              <a:t>αντιπλημμυρικών </a:t>
            </a:r>
            <a:r>
              <a:rPr lang="el-GR" b="1" dirty="0" smtClean="0"/>
              <a:t>έργων</a:t>
            </a:r>
            <a:r>
              <a:rPr lang="el-GR" dirty="0" smtClean="0"/>
              <a:t>, αντιμετώπισης </a:t>
            </a:r>
            <a:r>
              <a:rPr lang="el-GR" b="1" dirty="0"/>
              <a:t>καταιγίδων</a:t>
            </a:r>
            <a:r>
              <a:rPr lang="el-GR" dirty="0"/>
              <a:t> και </a:t>
            </a:r>
            <a:r>
              <a:rPr lang="el-GR" b="1" dirty="0"/>
              <a:t>υψηλότερων θερμοκρασιών</a:t>
            </a:r>
            <a:r>
              <a:rPr lang="el-GR" dirty="0"/>
              <a:t>, την εγκατάσταση </a:t>
            </a:r>
            <a:r>
              <a:rPr lang="el-GR" b="1" dirty="0"/>
              <a:t>πεζοδρομίων διαπερατών από το νερό </a:t>
            </a:r>
            <a:r>
              <a:rPr lang="el-GR" dirty="0"/>
              <a:t>για την καλύτερη αντιμετώπιση των πλημμυρών και των </a:t>
            </a:r>
            <a:r>
              <a:rPr lang="el-GR" dirty="0" smtClean="0"/>
              <a:t>ομβρίων, </a:t>
            </a:r>
            <a:r>
              <a:rPr lang="el-GR" dirty="0"/>
              <a:t>και τη βελτίωση της </a:t>
            </a:r>
            <a:r>
              <a:rPr lang="el-GR" b="1" dirty="0"/>
              <a:t>αποθήκευσης και χρήσης του νερού</a:t>
            </a:r>
          </a:p>
        </p:txBody>
      </p:sp>
    </p:spTree>
    <p:extLst>
      <p:ext uri="{BB962C8B-B14F-4D97-AF65-F5344CB8AC3E}">
        <p14:creationId xmlns:p14="http://schemas.microsoft.com/office/powerpoint/2010/main" val="314555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529281"/>
          </a:xfrm>
        </p:spPr>
        <p:txBody>
          <a:bodyPr>
            <a:normAutofit fontScale="90000"/>
          </a:bodyPr>
          <a:lstStyle/>
          <a:p>
            <a:r>
              <a:rPr lang="el-GR" dirty="0"/>
              <a:t>Μέτρα Προσαρμογής</a:t>
            </a:r>
          </a:p>
        </p:txBody>
      </p:sp>
      <p:sp>
        <p:nvSpPr>
          <p:cNvPr id="3" name="Θέση περιεχομένου 2"/>
          <p:cNvSpPr>
            <a:spLocks noGrp="1"/>
          </p:cNvSpPr>
          <p:nvPr>
            <p:ph idx="1"/>
          </p:nvPr>
        </p:nvSpPr>
        <p:spPr>
          <a:xfrm>
            <a:off x="1475509" y="1361209"/>
            <a:ext cx="10029103" cy="5133109"/>
          </a:xfrm>
        </p:spPr>
        <p:txBody>
          <a:bodyPr>
            <a:normAutofit/>
          </a:bodyPr>
          <a:lstStyle/>
          <a:p>
            <a:pPr algn="just"/>
            <a:r>
              <a:rPr lang="el-GR" dirty="0" smtClean="0"/>
              <a:t>Η λήψη μέτρων προσαρμογής προϋποθέτει πρωτίστως την εκτίμηση των επιπτώσεων της κλιματικής μεταβολής σε διάφορους τομείς της οικονομικής, κοινωνικής και περιβαλλοντικής δραστηριότητας καθώς επίσης και τον προσδιορισμό του οικονομικού μεγέθους των εν λόγω επιπτώσεων. </a:t>
            </a:r>
          </a:p>
          <a:p>
            <a:pPr algn="just"/>
            <a:r>
              <a:rPr lang="el-GR" dirty="0" smtClean="0"/>
              <a:t>Καθώς οι επιπτώσεις διαφέρουν μεταξύ των περιφερειών, έτσι και οι δράσεις για την αντιμετώπιση τους πρέπει να είναι κατάλληλες για την πραγματική κατάσταση που επικρατεί σε κάθε περιοχή. </a:t>
            </a:r>
          </a:p>
          <a:p>
            <a:pPr algn="just"/>
            <a:r>
              <a:rPr lang="el-GR" dirty="0" smtClean="0"/>
              <a:t>Τα μέτρα προσαρμογής είναι πολύ ευρύτερα από ό, τι τα μέτρα μετριασμού. Λαμβάνουν υπόψη την ανάγκη προσαρμογής που είναι αναγκαία για όλες τις φυσικές διαδικασίες και τις ανθρώπινες δραστηριότητες που βασίζονται σε τρέχουσες καιρικές συνθήκες. </a:t>
            </a:r>
          </a:p>
          <a:p>
            <a:pPr algn="just"/>
            <a:r>
              <a:rPr lang="el-GR" dirty="0" smtClean="0"/>
              <a:t>Αυτό έχει τεράστιες επιπτώσεις σε πολλούς τομείς - συμπεριλαμβανομένων της ανθρώπινης υγείας, της γεωργίας, της αλιείας, των ακτών, των υποδομών, της ενέργειας, του τουρισμού, των δασών, της βιοποικιλότητας και των οικοσυστημάτων.</a:t>
            </a:r>
          </a:p>
          <a:p>
            <a:pPr marL="0" indent="0" algn="just">
              <a:buNone/>
            </a:pPr>
            <a:r>
              <a:rPr lang="en-US" dirty="0" smtClean="0">
                <a:hlinkClick r:id="rId2"/>
              </a:rPr>
              <a:t>www.moa.gov.cy</a:t>
            </a:r>
            <a:r>
              <a:rPr lang="el-GR" dirty="0" smtClean="0"/>
              <a:t> </a:t>
            </a:r>
          </a:p>
          <a:p>
            <a:pPr marL="0" indent="0" algn="just">
              <a:buNone/>
            </a:pPr>
            <a:endParaRPr lang="el-GR" dirty="0" smtClean="0"/>
          </a:p>
          <a:p>
            <a:pPr marL="0" indent="0" algn="just">
              <a:buNone/>
            </a:pPr>
            <a:endParaRPr lang="el-GR" dirty="0" smtClean="0"/>
          </a:p>
          <a:p>
            <a:endParaRPr lang="el-GR" dirty="0"/>
          </a:p>
        </p:txBody>
      </p:sp>
    </p:spTree>
    <p:extLst>
      <p:ext uri="{BB962C8B-B14F-4D97-AF65-F5344CB8AC3E}">
        <p14:creationId xmlns:p14="http://schemas.microsoft.com/office/powerpoint/2010/main" val="77481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911927" y="249382"/>
            <a:ext cx="4842164" cy="581891"/>
          </a:xfrm>
        </p:spPr>
        <p:txBody>
          <a:bodyPr>
            <a:normAutofit/>
          </a:bodyPr>
          <a:lstStyle/>
          <a:p>
            <a:r>
              <a:rPr lang="el-GR" b="1" dirty="0" smtClean="0"/>
              <a:t>Κλιματική Αλλαγή - Γενικός Ορισμός</a:t>
            </a:r>
            <a:endParaRPr lang="el-GR" b="1" dirty="0"/>
          </a:p>
        </p:txBody>
      </p:sp>
      <p:pic>
        <p:nvPicPr>
          <p:cNvPr id="7" name="Θέση περιεχομένου 6"/>
          <p:cNvPicPr>
            <a:picLocks noGrp="1" noChangeAspect="1"/>
          </p:cNvPicPr>
          <p:nvPr>
            <p:ph idx="1"/>
          </p:nvPr>
        </p:nvPicPr>
        <p:blipFill>
          <a:blip r:embed="rId2"/>
          <a:stretch>
            <a:fillRect/>
          </a:stretch>
        </p:blipFill>
        <p:spPr>
          <a:xfrm>
            <a:off x="7484177" y="1598613"/>
            <a:ext cx="4202542" cy="3286425"/>
          </a:xfrm>
          <a:prstGeom prst="rect">
            <a:avLst/>
          </a:prstGeom>
        </p:spPr>
      </p:pic>
      <p:sp>
        <p:nvSpPr>
          <p:cNvPr id="6" name="Θέση κειμένου 5"/>
          <p:cNvSpPr>
            <a:spLocks noGrp="1"/>
          </p:cNvSpPr>
          <p:nvPr>
            <p:ph type="body" sz="half" idx="2"/>
          </p:nvPr>
        </p:nvSpPr>
        <p:spPr>
          <a:xfrm>
            <a:off x="1226127" y="1350818"/>
            <a:ext cx="5746173" cy="5164282"/>
          </a:xfrm>
        </p:spPr>
        <p:txBody>
          <a:bodyPr>
            <a:noAutofit/>
          </a:bodyPr>
          <a:lstStyle/>
          <a:p>
            <a:pPr marL="285750" indent="-285750" algn="just">
              <a:buFont typeface="Arial" panose="020B0604020202020204" pitchFamily="34" charset="0"/>
              <a:buChar char="•"/>
            </a:pPr>
            <a:r>
              <a:rPr lang="el-GR" sz="1600" b="1" dirty="0"/>
              <a:t>Κλιματική αλλαγή</a:t>
            </a:r>
            <a:r>
              <a:rPr lang="el-GR" sz="1600" dirty="0"/>
              <a:t>: μεταβολή του παγκοσμίου κλίματος και ειδικότερα μεταβολές των μετεωρολογικών συνθηκών που </a:t>
            </a:r>
            <a:r>
              <a:rPr lang="el-GR" sz="1600" b="1" dirty="0"/>
              <a:t>εκτείνονται σε μεγάλη χρονική κλίμακα</a:t>
            </a:r>
            <a:r>
              <a:rPr lang="el-GR" sz="1600" dirty="0"/>
              <a:t>. </a:t>
            </a:r>
          </a:p>
          <a:p>
            <a:pPr marL="285750" indent="-285750" algn="just">
              <a:buFont typeface="Arial" panose="020B0604020202020204" pitchFamily="34" charset="0"/>
              <a:buChar char="•"/>
            </a:pPr>
            <a:r>
              <a:rPr lang="el-GR" sz="1600" dirty="0"/>
              <a:t>Τέτοιου τύπου μεταβολές περιλαμβάνουν στατιστικά σημαντικές διακυμάνσεις ως προς τη μέση κατάσταση του κλίματος ή τη μεταβλητότητά του, που εκτείνονται </a:t>
            </a:r>
            <a:r>
              <a:rPr lang="el-GR" sz="1600" b="1" dirty="0"/>
              <a:t>σε βάθος χρόνου δεκαετιών ή περισσότερων ακόμα ετών</a:t>
            </a:r>
            <a:r>
              <a:rPr lang="el-GR" sz="1600" dirty="0"/>
              <a:t>. </a:t>
            </a:r>
          </a:p>
          <a:p>
            <a:pPr marL="285750" indent="-285750" algn="just">
              <a:buFont typeface="Arial" panose="020B0604020202020204" pitchFamily="34" charset="0"/>
              <a:buChar char="•"/>
            </a:pPr>
            <a:r>
              <a:rPr lang="el-GR" sz="1600" dirty="0"/>
              <a:t>Οι κλιματικές αλλαγές </a:t>
            </a:r>
            <a:r>
              <a:rPr lang="el-GR" sz="1600" b="1" dirty="0"/>
              <a:t>οφείλονται</a:t>
            </a:r>
            <a:r>
              <a:rPr lang="el-GR" sz="1600" dirty="0"/>
              <a:t> σε </a:t>
            </a:r>
            <a:r>
              <a:rPr lang="el-GR" sz="1600" b="1" dirty="0"/>
              <a:t>φυσικές διαδικασίες</a:t>
            </a:r>
            <a:r>
              <a:rPr lang="el-GR" sz="1600" dirty="0"/>
              <a:t>, καθώς και σε </a:t>
            </a:r>
            <a:r>
              <a:rPr lang="el-GR" sz="1600" b="1" dirty="0"/>
              <a:t>ανθρώπινες δραστηριότητες</a:t>
            </a:r>
            <a:r>
              <a:rPr lang="el-GR" sz="1600" dirty="0"/>
              <a:t> με επιπτώσεις στο κλίμα, όπως η τροποποίηση της σύνθεσης της ατμόσφαιρας. </a:t>
            </a:r>
          </a:p>
          <a:p>
            <a:pPr marL="285750" indent="-285750" algn="just">
              <a:buFont typeface="Arial" panose="020B0604020202020204" pitchFamily="34" charset="0"/>
              <a:buChar char="•"/>
            </a:pPr>
            <a:r>
              <a:rPr lang="el-GR" sz="1600" dirty="0"/>
              <a:t>Στη </a:t>
            </a:r>
            <a:r>
              <a:rPr lang="el-GR" sz="1600" b="1" dirty="0"/>
              <a:t>Σύμβαση-Πλαίσιο των Ηνωμένων Εθνών για τις Κλιματικές Μεταβολές </a:t>
            </a:r>
            <a:r>
              <a:rPr lang="el-GR" sz="1600" dirty="0"/>
              <a:t>(UNFCC), η κλιματική αλλαγή </a:t>
            </a:r>
            <a:r>
              <a:rPr lang="el-GR" sz="1600" b="1" dirty="0"/>
              <a:t>ορίζεται</a:t>
            </a:r>
            <a:r>
              <a:rPr lang="el-GR" sz="1600" dirty="0"/>
              <a:t> ειδικότερα ως η μεταβολή στο κλίμα που οφείλεται άμεσα ή έμμεσα σε ανθρώπινες δραστηριότητες, διακρίνοντας τον όρο από την κλιματική μεταβλητότητα που έχει φυσικά αίτια</a:t>
            </a:r>
          </a:p>
        </p:txBody>
      </p:sp>
    </p:spTree>
    <p:extLst>
      <p:ext uri="{BB962C8B-B14F-4D97-AF65-F5344CB8AC3E}">
        <p14:creationId xmlns:p14="http://schemas.microsoft.com/office/powerpoint/2010/main" val="925639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12408"/>
          </a:xfrm>
        </p:spPr>
        <p:txBody>
          <a:bodyPr>
            <a:normAutofit fontScale="90000"/>
          </a:bodyPr>
          <a:lstStyle/>
          <a:p>
            <a:r>
              <a:rPr lang="el-GR" dirty="0"/>
              <a:t>Μέτρα Προσαρμογής</a:t>
            </a:r>
          </a:p>
        </p:txBody>
      </p:sp>
      <p:sp>
        <p:nvSpPr>
          <p:cNvPr id="3" name="Θέση περιεχομένου 2"/>
          <p:cNvSpPr>
            <a:spLocks noGrp="1"/>
          </p:cNvSpPr>
          <p:nvPr>
            <p:ph idx="1"/>
          </p:nvPr>
        </p:nvSpPr>
        <p:spPr>
          <a:xfrm>
            <a:off x="2191407" y="1655379"/>
            <a:ext cx="9313205" cy="4255843"/>
          </a:xfrm>
        </p:spPr>
        <p:txBody>
          <a:bodyPr>
            <a:normAutofit fontScale="92500" lnSpcReduction="20000"/>
          </a:bodyPr>
          <a:lstStyle/>
          <a:p>
            <a:pPr marL="0" indent="0">
              <a:buNone/>
            </a:pPr>
            <a:r>
              <a:rPr lang="el-GR" dirty="0"/>
              <a:t>Μέτρα προσαρμογής μπορεί να συμπεριλαμβάνουν:</a:t>
            </a:r>
          </a:p>
          <a:p>
            <a:r>
              <a:rPr lang="el-GR" dirty="0"/>
              <a:t>• την ανάπτυξη ανθεκτικών στην ξηρασία καλλιεργειών, </a:t>
            </a:r>
          </a:p>
          <a:p>
            <a:r>
              <a:rPr lang="el-GR" dirty="0"/>
              <a:t>• την επιλογή δασικών ειδών και δασοκομικών πρακτικών λιγότερο ευάλωτων στις καταιγίδες και τις πυρκαγιές, </a:t>
            </a:r>
          </a:p>
          <a:p>
            <a:r>
              <a:rPr lang="el-GR" dirty="0"/>
              <a:t>• την εκπόνηση χωροταξικών σχεδίων και τη δημιουργία διαδρόμων για να διευκολυνθεί η μετανάστευση των ειδών</a:t>
            </a:r>
          </a:p>
          <a:p>
            <a:r>
              <a:rPr lang="el-GR" dirty="0"/>
              <a:t>• την προσαρμογή των υφιστάμενων προδιαγραφών κατασκευής κτιρίων, ώστε να είναι ανθεκτικά στις μελλοντικές κλιματικές συνθήκες και σε ακραία καιρικά φαινόμενα, </a:t>
            </a:r>
          </a:p>
          <a:p>
            <a:r>
              <a:rPr lang="el-GR" dirty="0"/>
              <a:t>• την κατασκευή αντιπλημμυρικών τειχών και η ανύψωση των αναχωμάτων για την προστασία από την άνοδο της στάθμης της θάλασσας</a:t>
            </a:r>
          </a:p>
          <a:p>
            <a:r>
              <a:rPr lang="el-GR" dirty="0"/>
              <a:t>• την αποτελεσματικότερη χρήση των λιγοστών υδάτινων πόρων</a:t>
            </a:r>
          </a:p>
          <a:p>
            <a:r>
              <a:rPr lang="el-GR" dirty="0"/>
              <a:t>• Διαφοροποίηση του </a:t>
            </a:r>
            <a:r>
              <a:rPr lang="el-GR" dirty="0" smtClean="0"/>
              <a:t>τουρισμού</a:t>
            </a:r>
          </a:p>
          <a:p>
            <a:pPr marL="0" indent="0">
              <a:buNone/>
            </a:pPr>
            <a:r>
              <a:rPr lang="en-US" dirty="0" smtClean="0">
                <a:hlinkClick r:id="rId2"/>
              </a:rPr>
              <a:t>www.moa.gov.cy</a:t>
            </a:r>
            <a:r>
              <a:rPr lang="el-GR" dirty="0" smtClean="0"/>
              <a:t> </a:t>
            </a:r>
            <a:endParaRPr lang="el-GR" dirty="0"/>
          </a:p>
          <a:p>
            <a:endParaRPr lang="el-GR" dirty="0"/>
          </a:p>
        </p:txBody>
      </p:sp>
    </p:spTree>
    <p:extLst>
      <p:ext uri="{BB962C8B-B14F-4D97-AF65-F5344CB8AC3E}">
        <p14:creationId xmlns:p14="http://schemas.microsoft.com/office/powerpoint/2010/main" val="19093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7401" y="624110"/>
            <a:ext cx="9447212" cy="695535"/>
          </a:xfrm>
        </p:spPr>
        <p:txBody>
          <a:bodyPr>
            <a:normAutofit/>
          </a:bodyPr>
          <a:lstStyle/>
          <a:p>
            <a:r>
              <a:rPr lang="el-GR" sz="3200" dirty="0"/>
              <a:t>Κλιματική αλλαγή – Στρατηγικές </a:t>
            </a:r>
            <a:r>
              <a:rPr lang="el-GR" sz="3200" dirty="0" smtClean="0"/>
              <a:t>Προσαρμογής</a:t>
            </a:r>
            <a:endParaRPr lang="el-GR" sz="3200" dirty="0"/>
          </a:p>
        </p:txBody>
      </p:sp>
      <p:sp>
        <p:nvSpPr>
          <p:cNvPr id="3" name="Θέση περιεχομένου 2"/>
          <p:cNvSpPr>
            <a:spLocks noGrp="1"/>
          </p:cNvSpPr>
          <p:nvPr>
            <p:ph idx="1"/>
          </p:nvPr>
        </p:nvSpPr>
        <p:spPr>
          <a:xfrm>
            <a:off x="1974273" y="1423555"/>
            <a:ext cx="9530339" cy="4935681"/>
          </a:xfrm>
        </p:spPr>
        <p:txBody>
          <a:bodyPr>
            <a:normAutofit lnSpcReduction="10000"/>
          </a:bodyPr>
          <a:lstStyle/>
          <a:p>
            <a:r>
              <a:rPr lang="el-GR" b="1" dirty="0" smtClean="0"/>
              <a:t>Έκθεση </a:t>
            </a:r>
            <a:r>
              <a:rPr lang="el-GR" b="1" dirty="0"/>
              <a:t>του 2014 για τις επιπτώσεις </a:t>
            </a:r>
            <a:r>
              <a:rPr lang="el-GR" b="1" dirty="0" smtClean="0"/>
              <a:t>της κλιματικής αλλαγής, </a:t>
            </a:r>
            <a:r>
              <a:rPr lang="el-GR" b="1" dirty="0"/>
              <a:t>την προσαρμογή και την ευπάθεια </a:t>
            </a:r>
            <a:r>
              <a:rPr lang="el-GR" dirty="0"/>
              <a:t>(σελίδα 8) της </a:t>
            </a:r>
            <a:r>
              <a:rPr lang="el-GR" dirty="0" smtClean="0"/>
              <a:t>Διακυβερνητικής Επιτροπής </a:t>
            </a:r>
            <a:r>
              <a:rPr lang="el-GR" dirty="0"/>
              <a:t>των Ηνωμένων Εθνών για την </a:t>
            </a:r>
            <a:r>
              <a:rPr lang="el-GR" dirty="0" smtClean="0"/>
              <a:t>Αλλαγή </a:t>
            </a:r>
            <a:r>
              <a:rPr lang="el-GR" dirty="0"/>
              <a:t>του </a:t>
            </a:r>
            <a:r>
              <a:rPr lang="el-GR" dirty="0" smtClean="0"/>
              <a:t>Κλίματος:</a:t>
            </a:r>
          </a:p>
          <a:p>
            <a:r>
              <a:rPr lang="el-GR" dirty="0" smtClean="0"/>
              <a:t>οι </a:t>
            </a:r>
            <a:r>
              <a:rPr lang="el-GR" b="1" dirty="0"/>
              <a:t>κυβερνήσεις</a:t>
            </a:r>
            <a:r>
              <a:rPr lang="el-GR" dirty="0"/>
              <a:t> σε διάφορα επίπεδα </a:t>
            </a:r>
            <a:r>
              <a:rPr lang="el-GR" b="1" dirty="0"/>
              <a:t>βελτιώνονται</a:t>
            </a:r>
            <a:r>
              <a:rPr lang="el-GR" dirty="0"/>
              <a:t> </a:t>
            </a:r>
            <a:r>
              <a:rPr lang="el-GR" dirty="0" smtClean="0"/>
              <a:t>στην </a:t>
            </a:r>
            <a:r>
              <a:rPr lang="el-GR" dirty="0"/>
              <a:t>προσαρμογή. </a:t>
            </a:r>
            <a:endParaRPr lang="el-GR" dirty="0" smtClean="0"/>
          </a:p>
          <a:p>
            <a:r>
              <a:rPr lang="el-GR" dirty="0" smtClean="0"/>
              <a:t>Η </a:t>
            </a:r>
            <a:r>
              <a:rPr lang="el-GR" dirty="0"/>
              <a:t>αλλαγή του κλίματος αρχίζει να λαμβάνεται υπόψη σε μια σειρά </a:t>
            </a:r>
            <a:r>
              <a:rPr lang="el-GR" b="1" dirty="0"/>
              <a:t>αναπτυξιακών σχεδίων</a:t>
            </a:r>
            <a:r>
              <a:rPr lang="el-GR" dirty="0"/>
              <a:t>: </a:t>
            </a:r>
            <a:endParaRPr lang="el-GR" dirty="0" smtClean="0"/>
          </a:p>
          <a:p>
            <a:r>
              <a:rPr lang="el-GR" dirty="0" smtClean="0"/>
              <a:t>πώς </a:t>
            </a:r>
            <a:r>
              <a:rPr lang="el-GR" dirty="0"/>
              <a:t>να αντιμετωπίσουμε τις ολοένα και πιο </a:t>
            </a:r>
            <a:r>
              <a:rPr lang="el-GR" b="1" dirty="0"/>
              <a:t>ακραίες καταστροφές </a:t>
            </a:r>
            <a:r>
              <a:rPr lang="el-GR" dirty="0"/>
              <a:t>που βλέπουμε και τους σχετικούς κινδύνους τους, </a:t>
            </a:r>
            <a:endParaRPr lang="el-GR" dirty="0" smtClean="0"/>
          </a:p>
          <a:p>
            <a:r>
              <a:rPr lang="el-GR" dirty="0" smtClean="0"/>
              <a:t>πώς </a:t>
            </a:r>
            <a:r>
              <a:rPr lang="el-GR" dirty="0"/>
              <a:t>να προστατεύσουμε τις </a:t>
            </a:r>
            <a:r>
              <a:rPr lang="el-GR" b="1" dirty="0"/>
              <a:t>ακτές</a:t>
            </a:r>
            <a:r>
              <a:rPr lang="el-GR" dirty="0"/>
              <a:t> και να αντιμετωπίσουμε τις </a:t>
            </a:r>
            <a:r>
              <a:rPr lang="el-GR" b="1" dirty="0" smtClean="0"/>
              <a:t>την αύξηση του επιπέδου της θάλασσας</a:t>
            </a:r>
            <a:r>
              <a:rPr lang="el-GR" dirty="0" smtClean="0"/>
              <a:t>, </a:t>
            </a:r>
          </a:p>
          <a:p>
            <a:r>
              <a:rPr lang="el-GR" dirty="0" smtClean="0"/>
              <a:t>πώς </a:t>
            </a:r>
            <a:r>
              <a:rPr lang="el-GR" dirty="0"/>
              <a:t>να διαχειριστούμε καλύτερα τη </a:t>
            </a:r>
            <a:r>
              <a:rPr lang="el-GR" b="1" dirty="0"/>
              <a:t>γη και τα δάση</a:t>
            </a:r>
            <a:r>
              <a:rPr lang="el-GR" dirty="0"/>
              <a:t>, </a:t>
            </a:r>
            <a:endParaRPr lang="el-GR" dirty="0" smtClean="0"/>
          </a:p>
          <a:p>
            <a:r>
              <a:rPr lang="el-GR" dirty="0" smtClean="0"/>
              <a:t>πώς να αντιμετωπίσουμε </a:t>
            </a:r>
            <a:r>
              <a:rPr lang="el-GR" dirty="0"/>
              <a:t>και </a:t>
            </a:r>
            <a:r>
              <a:rPr lang="el-GR" dirty="0" smtClean="0"/>
              <a:t>να σχεδιάσουμε </a:t>
            </a:r>
            <a:r>
              <a:rPr lang="el-GR" dirty="0"/>
              <a:t>για </a:t>
            </a:r>
            <a:r>
              <a:rPr lang="el-GR" b="1" dirty="0"/>
              <a:t>μειωμένη διαθεσιμότητα νερού</a:t>
            </a:r>
            <a:r>
              <a:rPr lang="el-GR" dirty="0" smtClean="0"/>
              <a:t>,</a:t>
            </a:r>
          </a:p>
          <a:p>
            <a:r>
              <a:rPr lang="el-GR" dirty="0" smtClean="0"/>
              <a:t>για </a:t>
            </a:r>
            <a:r>
              <a:rPr lang="el-GR" dirty="0"/>
              <a:t>την ανάπτυξη </a:t>
            </a:r>
            <a:r>
              <a:rPr lang="el-GR" b="1" dirty="0"/>
              <a:t>ελαστικών ποικιλιών καλλιεργειών </a:t>
            </a:r>
            <a:endParaRPr lang="el-GR" b="1" dirty="0" smtClean="0"/>
          </a:p>
          <a:p>
            <a:r>
              <a:rPr lang="el-GR" dirty="0" smtClean="0"/>
              <a:t>και </a:t>
            </a:r>
            <a:r>
              <a:rPr lang="el-GR" dirty="0"/>
              <a:t>για την προστασία της </a:t>
            </a:r>
            <a:r>
              <a:rPr lang="el-GR" b="1" dirty="0"/>
              <a:t>ενέργειας</a:t>
            </a:r>
            <a:r>
              <a:rPr lang="el-GR" dirty="0"/>
              <a:t> και των </a:t>
            </a:r>
            <a:r>
              <a:rPr lang="el-GR" b="1" dirty="0"/>
              <a:t>δημόσιων υποδομών</a:t>
            </a:r>
          </a:p>
        </p:txBody>
      </p:sp>
    </p:spTree>
    <p:extLst>
      <p:ext uri="{BB962C8B-B14F-4D97-AF65-F5344CB8AC3E}">
        <p14:creationId xmlns:p14="http://schemas.microsoft.com/office/powerpoint/2010/main" val="363261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6097" y="624110"/>
            <a:ext cx="9628515" cy="1280890"/>
          </a:xfrm>
        </p:spPr>
        <p:txBody>
          <a:bodyPr>
            <a:normAutofit fontScale="90000"/>
          </a:bodyPr>
          <a:lstStyle/>
          <a:p>
            <a:r>
              <a:rPr lang="el-GR" dirty="0"/>
              <a:t>Πολιτικές προσεγγίσεις για την προσαρμογή και μετριασμό, τεχνολογία και χρηματοδότηση</a:t>
            </a:r>
          </a:p>
        </p:txBody>
      </p:sp>
      <p:sp>
        <p:nvSpPr>
          <p:cNvPr id="3" name="Θέση περιεχομένου 2"/>
          <p:cNvSpPr>
            <a:spLocks noGrp="1"/>
          </p:cNvSpPr>
          <p:nvPr>
            <p:ph idx="1"/>
          </p:nvPr>
        </p:nvSpPr>
        <p:spPr/>
        <p:txBody>
          <a:bodyPr/>
          <a:lstStyle/>
          <a:p>
            <a:pPr algn="just"/>
            <a:r>
              <a:rPr lang="el-GR" dirty="0"/>
              <a:t>Οι αποτελεσματικές </a:t>
            </a:r>
            <a:r>
              <a:rPr lang="el-GR" dirty="0" smtClean="0"/>
              <a:t>πολιτικές </a:t>
            </a:r>
            <a:r>
              <a:rPr lang="el-GR" dirty="0"/>
              <a:t>προσαρμογής και μετριασμού θα εξαρτηθούν από πολιτικές και μέτρα σε πολλαπλές κλίμακες: διεθνείς, περιφερειακές, εθνικές και </a:t>
            </a:r>
            <a:r>
              <a:rPr lang="el-GR" dirty="0" err="1"/>
              <a:t>υποεθνικές</a:t>
            </a:r>
            <a:r>
              <a:rPr lang="el-GR" dirty="0"/>
              <a:t>. </a:t>
            </a:r>
            <a:endParaRPr lang="el-GR" dirty="0" smtClean="0"/>
          </a:p>
          <a:p>
            <a:pPr algn="just"/>
            <a:r>
              <a:rPr lang="el-GR" dirty="0" smtClean="0"/>
              <a:t>Οι </a:t>
            </a:r>
            <a:r>
              <a:rPr lang="el-GR" dirty="0"/>
              <a:t>πολιτικές σε όλες τις κλίμακες που υποστηρίζουν την ανάπτυξη τεχνολογίας, τη διάδοση και τη μεταφορά, καθώς και τη χρηματοδότηση για την αντιμετώπιση των κλιματικών αλλαγών, μπορούν να συμπληρώσουν και να ενισχύσουν την αποτελεσματικότητα των πολιτικών που προωθούν άμεσα την προσαρμογή και τον μετριασμό</a:t>
            </a:r>
          </a:p>
        </p:txBody>
      </p:sp>
    </p:spTree>
    <p:extLst>
      <p:ext uri="{BB962C8B-B14F-4D97-AF65-F5344CB8AC3E}">
        <p14:creationId xmlns:p14="http://schemas.microsoft.com/office/powerpoint/2010/main" val="2773364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344384"/>
            <a:ext cx="8911687" cy="1163782"/>
          </a:xfrm>
        </p:spPr>
        <p:txBody>
          <a:bodyPr>
            <a:normAutofit fontScale="90000"/>
          </a:bodyPr>
          <a:lstStyle/>
          <a:p>
            <a:r>
              <a:rPr lang="el-GR" dirty="0"/>
              <a:t>Διεθνής και περιφερειακή συνεργασία για την προσαρμογή και τον μετριασμό</a:t>
            </a:r>
          </a:p>
        </p:txBody>
      </p:sp>
      <p:sp>
        <p:nvSpPr>
          <p:cNvPr id="3" name="Θέση περιεχομένου 2"/>
          <p:cNvSpPr>
            <a:spLocks noGrp="1"/>
          </p:cNvSpPr>
          <p:nvPr>
            <p:ph idx="1"/>
          </p:nvPr>
        </p:nvSpPr>
        <p:spPr>
          <a:xfrm>
            <a:off x="1353787" y="1603169"/>
            <a:ext cx="10150825" cy="4797631"/>
          </a:xfrm>
        </p:spPr>
        <p:txBody>
          <a:bodyPr>
            <a:normAutofit fontScale="85000" lnSpcReduction="10000"/>
          </a:bodyPr>
          <a:lstStyle/>
          <a:p>
            <a:r>
              <a:rPr lang="el-GR" dirty="0"/>
              <a:t>Επειδή η κλιματική αλλαγή έχει τα χαρακτηριστικά ενός προβλήματος συλλογικής δράσης σε παγκόσμια </a:t>
            </a:r>
            <a:r>
              <a:rPr lang="el-GR" dirty="0" smtClean="0"/>
              <a:t>κλίμακα, </a:t>
            </a:r>
            <a:r>
              <a:rPr lang="el-GR" dirty="0"/>
              <a:t>δεν θα επιτευχθεί αποτελεσματικός μετριασμός εάν οι μεμονωμένοι πράκτορες προωθήσουν τα δικά τους συμφέροντα ανεξάρτητα, αν και οι </a:t>
            </a:r>
            <a:r>
              <a:rPr lang="el-GR" dirty="0" smtClean="0"/>
              <a:t>στρατηγικές μετριασμού </a:t>
            </a:r>
            <a:r>
              <a:rPr lang="el-GR" dirty="0"/>
              <a:t>μπορούν επίσης να έχουν τοπικά οφέλη. </a:t>
            </a:r>
            <a:endParaRPr lang="el-GR" dirty="0" smtClean="0"/>
          </a:p>
          <a:p>
            <a:r>
              <a:rPr lang="el-GR" dirty="0" smtClean="0"/>
              <a:t>Επομένως</a:t>
            </a:r>
            <a:r>
              <a:rPr lang="el-GR" dirty="0"/>
              <a:t>, απαιτούνται συνεργατικές απαντήσεις, συμπεριλαμβανομένης της διεθνούς συνεργασίας, για την αποτελεσματική άμβλυνση των εκπομπών αερίων θερμοκηπίου και για την αντιμετώπιση άλλων ζητημάτων που αφορούν την αλλαγή του κλίματος. </a:t>
            </a:r>
            <a:endParaRPr lang="el-GR" dirty="0" smtClean="0"/>
          </a:p>
          <a:p>
            <a:r>
              <a:rPr lang="el-GR" dirty="0" smtClean="0"/>
              <a:t>Ενώ </a:t>
            </a:r>
            <a:r>
              <a:rPr lang="el-GR" dirty="0"/>
              <a:t>η προσαρμογή επικεντρώνεται πρωτίστως στα αποτελέσματα σε τοπικό επίπεδο έως την εθνική κλίμακα, η αποτελεσματικότητά της μπορεί να ενισχυθεί μέσω του συντονισμού σε όλες τις βαθμίδες διακυβέρνησης, συμπεριλαμβανομένης της διεθνούς συνεργασίας. </a:t>
            </a:r>
            <a:endParaRPr lang="el-GR" dirty="0" smtClean="0"/>
          </a:p>
          <a:p>
            <a:r>
              <a:rPr lang="el-GR" dirty="0" smtClean="0"/>
              <a:t>Στην </a:t>
            </a:r>
            <a:r>
              <a:rPr lang="el-GR" dirty="0"/>
              <a:t>πραγματικότητα, η διεθνής συνεργασία συνέβαλε στη διευκόλυνση της δημιουργίας στρατηγικών, σχεδίων και δράσεων προσαρμογής σε εθνικό, </a:t>
            </a:r>
            <a:r>
              <a:rPr lang="el-GR" dirty="0" err="1"/>
              <a:t>υποεθνικό</a:t>
            </a:r>
            <a:r>
              <a:rPr lang="el-GR" dirty="0"/>
              <a:t> και τοπικό επίπεδο. </a:t>
            </a:r>
            <a:endParaRPr lang="el-GR" dirty="0" smtClean="0"/>
          </a:p>
          <a:p>
            <a:r>
              <a:rPr lang="el-GR" dirty="0" smtClean="0"/>
              <a:t>Έχουν </a:t>
            </a:r>
            <a:r>
              <a:rPr lang="el-GR" dirty="0"/>
              <a:t>χρησιμοποιηθεί διάφορα μέσα πολιτικής για την κλιματική αλλαγή και θα μπορούσαν να χρησιμοποιηθούν ακόμη περισσότερα, σε διεθνές και περιφερειακό επίπεδο, για </a:t>
            </a:r>
            <a:r>
              <a:rPr lang="el-GR" dirty="0" smtClean="0"/>
              <a:t>το μετριασμό </a:t>
            </a:r>
            <a:r>
              <a:rPr lang="el-GR" dirty="0"/>
              <a:t>και την υποστήριξη και προώθηση της προσαρμογής σε εθνικό και </a:t>
            </a:r>
            <a:r>
              <a:rPr lang="el-GR" dirty="0" err="1"/>
              <a:t>υποεθνικό</a:t>
            </a:r>
            <a:r>
              <a:rPr lang="el-GR" dirty="0"/>
              <a:t> </a:t>
            </a:r>
            <a:r>
              <a:rPr lang="el-GR" dirty="0" smtClean="0"/>
              <a:t>επίπεδο</a:t>
            </a:r>
          </a:p>
          <a:p>
            <a:r>
              <a:rPr lang="el-GR" dirty="0"/>
              <a:t>Οι υφιστάμενες και προτεινόμενες διεθνείς συμφωνίες συνεργασίας για την αλλαγή του κλίματος ποικίλλουν ανάλογα με την εστίασή τους και τον βαθμό συγκέντρωσης και συντονισμού. Περιλαμβάνουν: πολυμερείς συμφωνίες, εναρμονισμένες εθνικές πολιτικές και αποκεντρωμένες αλλά συντονισμένες εθνικές πολιτικές, καθώς και περιφερειακές και περιφερειακά συντονισμένες </a:t>
            </a:r>
            <a:r>
              <a:rPr lang="el-GR" dirty="0" smtClean="0"/>
              <a:t>πολιτικές</a:t>
            </a:r>
          </a:p>
          <a:p>
            <a:endParaRPr lang="el-GR" dirty="0"/>
          </a:p>
        </p:txBody>
      </p:sp>
    </p:spTree>
    <p:extLst>
      <p:ext uri="{BB962C8B-B14F-4D97-AF65-F5344CB8AC3E}">
        <p14:creationId xmlns:p14="http://schemas.microsoft.com/office/powerpoint/2010/main" val="386138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Ευρωπαϊκή Στρατηγική για την Προσαρμογή στην Κλιματική Αλλαγή</a:t>
            </a:r>
          </a:p>
        </p:txBody>
      </p:sp>
      <p:sp>
        <p:nvSpPr>
          <p:cNvPr id="3" name="Θέση περιεχομένου 2"/>
          <p:cNvSpPr>
            <a:spLocks noGrp="1"/>
          </p:cNvSpPr>
          <p:nvPr>
            <p:ph idx="1"/>
          </p:nvPr>
        </p:nvSpPr>
        <p:spPr/>
        <p:txBody>
          <a:bodyPr>
            <a:normAutofit fontScale="92500"/>
          </a:bodyPr>
          <a:lstStyle/>
          <a:p>
            <a:pPr marL="0" indent="0">
              <a:buNone/>
            </a:pPr>
            <a:r>
              <a:rPr lang="el-GR" dirty="0"/>
              <a:t>Η Ευρωπαϊκή Στρατηγική για την Προσαρμογή στην Κλιματική Αλλαγή</a:t>
            </a:r>
          </a:p>
          <a:p>
            <a:r>
              <a:rPr lang="el-GR" dirty="0"/>
              <a:t>Το 2013, συμφωνήθηκε η στρατηγική της Ευρωπαϊκής Ένωσης (ΕΕ) για την </a:t>
            </a:r>
            <a:r>
              <a:rPr lang="el-GR" dirty="0" smtClean="0"/>
              <a:t>προσαρμογή </a:t>
            </a:r>
            <a:r>
              <a:rPr lang="el-GR" dirty="0"/>
              <a:t>στην κλιματική αλλαγή. Τον Ιούνιο του 2013 υιοθετήθηκαν τα σχετικά </a:t>
            </a:r>
            <a:r>
              <a:rPr lang="el-GR" dirty="0" smtClean="0"/>
              <a:t>Συμπεράσματα </a:t>
            </a:r>
            <a:r>
              <a:rPr lang="el-GR" dirty="0"/>
              <a:t>Συμβουλίου (στην ελληνική γλώσσα):</a:t>
            </a:r>
          </a:p>
          <a:p>
            <a:r>
              <a:rPr lang="el-GR" dirty="0">
                <a:hlinkClick r:id="rId2"/>
              </a:rPr>
              <a:t>http://</a:t>
            </a:r>
            <a:r>
              <a:rPr lang="el-GR" dirty="0" smtClean="0">
                <a:hlinkClick r:id="rId2"/>
              </a:rPr>
              <a:t>register.consilium.europa.eu/doc/srv?l=EL&amp;f=ST%2011151%202013%20INIT90</a:t>
            </a:r>
            <a:r>
              <a:rPr lang="el-GR" dirty="0" smtClean="0"/>
              <a:t> </a:t>
            </a:r>
            <a:endParaRPr lang="el-GR" dirty="0"/>
          </a:p>
          <a:p>
            <a:r>
              <a:rPr lang="el-GR" dirty="0"/>
              <a:t>Η κοινοτική στρατηγική (που παρουσιάζεται αναλυτικά στην ιστοσελίδα:</a:t>
            </a:r>
          </a:p>
          <a:p>
            <a:r>
              <a:rPr lang="el-GR" dirty="0">
                <a:hlinkClick r:id="rId3"/>
              </a:rPr>
              <a:t>http://ec.europa.eu/clima/policies/adaptation/what/documentation_en.htm</a:t>
            </a:r>
            <a:r>
              <a:rPr lang="el-GR" dirty="0" smtClean="0"/>
              <a:t>)  υποστήριξε </a:t>
            </a:r>
            <a:r>
              <a:rPr lang="el-GR" dirty="0"/>
              <a:t>την ένταξη της διάστασης της προσαρμογής (η διαδικασία σύμφωνα με </a:t>
            </a:r>
            <a:r>
              <a:rPr lang="el-GR" dirty="0" smtClean="0"/>
              <a:t>την οποία </a:t>
            </a:r>
            <a:r>
              <a:rPr lang="el-GR" dirty="0"/>
              <a:t>οι ανησυχίες προσαρμογής ενσωματώνονται στις υφιστάμενες τομεακές </a:t>
            </a:r>
            <a:r>
              <a:rPr lang="el-GR" dirty="0" smtClean="0"/>
              <a:t>πολιτικές </a:t>
            </a:r>
            <a:r>
              <a:rPr lang="el-GR" dirty="0"/>
              <a:t>της ΕΕ) και χρηματοδοτεί τις δράσεις προσαρμογής στις χώρες. Ενίσχυσε </a:t>
            </a:r>
            <a:r>
              <a:rPr lang="el-GR" dirty="0" smtClean="0"/>
              <a:t>επίσης </a:t>
            </a:r>
            <a:r>
              <a:rPr lang="el-GR" dirty="0"/>
              <a:t>την έρευνα και την ανταλλαγή πληροφοριών.</a:t>
            </a:r>
          </a:p>
        </p:txBody>
      </p:sp>
    </p:spTree>
    <p:extLst>
      <p:ext uri="{BB962C8B-B14F-4D97-AF65-F5344CB8AC3E}">
        <p14:creationId xmlns:p14="http://schemas.microsoft.com/office/powerpoint/2010/main" val="3514571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Ευρωπαϊκό Θεματικό Κέντρο για την Κλιματική Αλλαγή και την Προσαρμογή</a:t>
            </a:r>
          </a:p>
        </p:txBody>
      </p:sp>
      <p:sp>
        <p:nvSpPr>
          <p:cNvPr id="3" name="Θέση περιεχομένου 2"/>
          <p:cNvSpPr>
            <a:spLocks noGrp="1"/>
          </p:cNvSpPr>
          <p:nvPr>
            <p:ph idx="1"/>
          </p:nvPr>
        </p:nvSpPr>
        <p:spPr>
          <a:xfrm>
            <a:off x="1733797" y="2133600"/>
            <a:ext cx="9770815" cy="3777622"/>
          </a:xfrm>
        </p:spPr>
        <p:txBody>
          <a:bodyPr>
            <a:normAutofit/>
          </a:bodyPr>
          <a:lstStyle/>
          <a:p>
            <a:pPr algn="just"/>
            <a:r>
              <a:rPr lang="el-GR" dirty="0"/>
              <a:t>Το Ευρωπαϊκό Θεματικό Κέντρο για την Κλιματική Αλλαγή, τις επιπτώσεις, την </a:t>
            </a:r>
            <a:r>
              <a:rPr lang="el-GR" dirty="0" smtClean="0"/>
              <a:t>ευπάθεια </a:t>
            </a:r>
            <a:r>
              <a:rPr lang="el-GR" dirty="0"/>
              <a:t>και την προσαρμογή (</a:t>
            </a:r>
            <a:r>
              <a:rPr lang="el-GR" dirty="0" err="1"/>
              <a:t>European</a:t>
            </a:r>
            <a:r>
              <a:rPr lang="el-GR" dirty="0"/>
              <a:t> </a:t>
            </a:r>
            <a:r>
              <a:rPr lang="el-GR" dirty="0" err="1"/>
              <a:t>Topic</a:t>
            </a:r>
            <a:r>
              <a:rPr lang="el-GR" dirty="0"/>
              <a:t> </a:t>
            </a:r>
            <a:r>
              <a:rPr lang="el-GR" dirty="0" err="1"/>
              <a:t>Centre</a:t>
            </a:r>
            <a:r>
              <a:rPr lang="el-GR" dirty="0"/>
              <a:t> </a:t>
            </a:r>
            <a:r>
              <a:rPr lang="el-GR" dirty="0" err="1"/>
              <a:t>for</a:t>
            </a:r>
            <a:r>
              <a:rPr lang="el-GR" dirty="0"/>
              <a:t> </a:t>
            </a:r>
            <a:r>
              <a:rPr lang="el-GR" dirty="0" err="1"/>
              <a:t>Climate</a:t>
            </a:r>
            <a:r>
              <a:rPr lang="el-GR" dirty="0"/>
              <a:t> </a:t>
            </a:r>
            <a:r>
              <a:rPr lang="el-GR" dirty="0" err="1"/>
              <a:t>Change</a:t>
            </a:r>
            <a:r>
              <a:rPr lang="el-GR" dirty="0"/>
              <a:t> </a:t>
            </a:r>
            <a:r>
              <a:rPr lang="el-GR" dirty="0" smtClean="0"/>
              <a:t>&amp; </a:t>
            </a:r>
            <a:r>
              <a:rPr lang="el-GR" dirty="0" err="1" smtClean="0"/>
              <a:t>Adaptation</a:t>
            </a:r>
            <a:r>
              <a:rPr lang="el-GR" dirty="0" smtClean="0"/>
              <a:t> </a:t>
            </a:r>
            <a:r>
              <a:rPr lang="el-GR" dirty="0"/>
              <a:t>- ETC/CCA) http://cca.eionet.europa.eu/ είναι μια κοινοπραξία </a:t>
            </a:r>
            <a:r>
              <a:rPr lang="el-GR" dirty="0" smtClean="0"/>
              <a:t>ευρωπαϊκών </a:t>
            </a:r>
            <a:r>
              <a:rPr lang="el-GR" dirty="0"/>
              <a:t>οργανώσεων υπό την ομπρέλα του Ευρωπαϊκού Οργανισμού </a:t>
            </a:r>
            <a:r>
              <a:rPr lang="el-GR" dirty="0" smtClean="0"/>
              <a:t>Περιβάλλοντος (ΕΟΠ</a:t>
            </a:r>
            <a:r>
              <a:rPr lang="el-GR" dirty="0"/>
              <a:t>) για την εκτέλεση ειδικών καθηκόντων – όπως αυτά προσδιορίζονται στο </a:t>
            </a:r>
            <a:r>
              <a:rPr lang="el-GR" dirty="0" smtClean="0"/>
              <a:t>ετήσιο </a:t>
            </a:r>
            <a:r>
              <a:rPr lang="el-GR" dirty="0"/>
              <a:t>σχέδιο δράσης του ETC/CCA (AP) – κατά τρόπο συνεπή με τη στρατηγική για </a:t>
            </a:r>
            <a:r>
              <a:rPr lang="el-GR" dirty="0" smtClean="0"/>
              <a:t>το Πολυετές </a:t>
            </a:r>
            <a:r>
              <a:rPr lang="el-GR" dirty="0"/>
              <a:t>Πρόγραμμα Εργασιών και ειδικά το ετήσιο πρόγραμμα εργασίας του </a:t>
            </a:r>
            <a:r>
              <a:rPr lang="el-GR" dirty="0" smtClean="0"/>
              <a:t>ΕΟΠ στον </a:t>
            </a:r>
            <a:r>
              <a:rPr lang="el-GR" dirty="0"/>
              <a:t>τομέα των επιπτώσεων της κλιματικής αλλαγής, την ευπάθεια και την </a:t>
            </a:r>
            <a:r>
              <a:rPr lang="el-GR" dirty="0" smtClean="0"/>
              <a:t>προσαρμογή </a:t>
            </a:r>
            <a:r>
              <a:rPr lang="el-GR" dirty="0"/>
              <a:t>για όλη την </a:t>
            </a:r>
            <a:r>
              <a:rPr lang="el-GR" dirty="0" smtClean="0"/>
              <a:t>Ευρώπη</a:t>
            </a:r>
          </a:p>
          <a:p>
            <a:pPr algn="just"/>
            <a:r>
              <a:rPr lang="el-GR" dirty="0"/>
              <a:t>Από τον Ιούνιο του 2014, αρκετές ευρωπαϊκές χώρες υιοθέτησαν εθνικές </a:t>
            </a:r>
            <a:r>
              <a:rPr lang="el-GR" dirty="0" smtClean="0"/>
              <a:t>στρατηγικές </a:t>
            </a:r>
            <a:r>
              <a:rPr lang="el-GR" dirty="0"/>
              <a:t>προσαρμογής, ενώ πάνω από δέκα είχαν επίσης αναπτύξει ένα εθνικό </a:t>
            </a:r>
            <a:r>
              <a:rPr lang="el-GR" dirty="0" smtClean="0"/>
              <a:t>σχέδιο δράσης </a:t>
            </a:r>
            <a:r>
              <a:rPr lang="el-GR" dirty="0"/>
              <a:t>(EEA, 2014n)</a:t>
            </a:r>
          </a:p>
        </p:txBody>
      </p:sp>
    </p:spTree>
    <p:extLst>
      <p:ext uri="{BB962C8B-B14F-4D97-AF65-F5344CB8AC3E}">
        <p14:creationId xmlns:p14="http://schemas.microsoft.com/office/powerpoint/2010/main" val="285253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4500" y="624110"/>
            <a:ext cx="10183091" cy="695535"/>
          </a:xfrm>
        </p:spPr>
        <p:txBody>
          <a:bodyPr>
            <a:normAutofit fontScale="90000"/>
          </a:bodyPr>
          <a:lstStyle/>
          <a:p>
            <a:r>
              <a:rPr lang="el-GR" sz="3200" dirty="0" smtClean="0"/>
              <a:t>Διεθνείς επιτροπές / συμφωνίες για την κλιματική αλλαγή</a:t>
            </a:r>
            <a:endParaRPr lang="el-GR" sz="3200" dirty="0"/>
          </a:p>
        </p:txBody>
      </p:sp>
      <p:sp>
        <p:nvSpPr>
          <p:cNvPr id="3" name="Θέση περιεχομένου 2"/>
          <p:cNvSpPr>
            <a:spLocks noGrp="1"/>
          </p:cNvSpPr>
          <p:nvPr>
            <p:ph idx="1"/>
          </p:nvPr>
        </p:nvSpPr>
        <p:spPr>
          <a:xfrm>
            <a:off x="2017986" y="1671145"/>
            <a:ext cx="9486626" cy="4240077"/>
          </a:xfrm>
        </p:spPr>
        <p:txBody>
          <a:bodyPr>
            <a:normAutofit fontScale="92500" lnSpcReduction="10000"/>
          </a:bodyPr>
          <a:lstStyle/>
          <a:p>
            <a:pPr algn="just"/>
            <a:r>
              <a:rPr lang="el-GR" b="1" dirty="0" smtClean="0"/>
              <a:t>Διακυβερνητική </a:t>
            </a:r>
            <a:r>
              <a:rPr lang="el-GR" b="1" dirty="0"/>
              <a:t>επιτροπή για την κλιματική αλλαγή (IPCC)</a:t>
            </a:r>
          </a:p>
          <a:p>
            <a:pPr marL="0" indent="0" algn="just">
              <a:buNone/>
            </a:pPr>
            <a:r>
              <a:rPr lang="el-GR" dirty="0"/>
              <a:t>Είναι ένας οργανισμός που αποσκοπεί στην αξιολόγηση της γνωστικής βάσης και έρευνας για την κλιματική αλλαγή και στην ταυτόχρονη αξιολόγηση των συνεπειών </a:t>
            </a:r>
            <a:r>
              <a:rPr lang="el-GR" dirty="0" smtClean="0"/>
              <a:t>της</a:t>
            </a:r>
          </a:p>
          <a:p>
            <a:pPr algn="just"/>
            <a:r>
              <a:rPr lang="el-GR" b="1" dirty="0" smtClean="0"/>
              <a:t>Σύμβαση </a:t>
            </a:r>
            <a:r>
              <a:rPr lang="el-GR" b="1" dirty="0"/>
              <a:t>Βιέννης – Πρωτόκολλο Μόντρεαλ</a:t>
            </a:r>
          </a:p>
          <a:p>
            <a:pPr marL="0" indent="0" algn="just">
              <a:buNone/>
            </a:pPr>
            <a:r>
              <a:rPr lang="el-GR" dirty="0"/>
              <a:t>Το 1985 συμφωνήθηκε η Σύμβαση της Βιέννης με απώτερο σκοπό την προστασία της στιβάδας του όζοντος και τέθηκε σε εφαρμογή στις 22 Σεπτεμβρίου του 1988. Η Σύμβαση είχε συνεργατικό χαρακτήρα μεταξύ των κρατών-μελών έτσι ώστε να διαπιστωθούν οι επιπτώσεις των ανθρώπινων δραστηριοτήτων στη στιβάδα του όζοντος. Η Ελλάδα με τον Ν.1818/1988 κύρωσε την Συνθήκη.</a:t>
            </a:r>
          </a:p>
          <a:p>
            <a:pPr marL="0" indent="0" algn="just">
              <a:buNone/>
            </a:pPr>
            <a:r>
              <a:rPr lang="el-GR" dirty="0"/>
              <a:t>Το 1985 στην συνάντηση των κρατών μελών του ΟΗΕ στο Μόντρεαλ του Καναδά συντάχθηκε το πρωτόκολλο του Μόντρεαλ το οποίο τέθηκε σε ισχύ τον Ιανουάριο του 1989. Τα κράτη που υπέγραφαν το πρωτόκολλο του Μόντρεαλ ήταν υποχρεωμένα να περιορίσει τόσο την παραγωγή όσο και την κατανάλωση ουσιών που επιβαρύνουν την στιβάδα του όζοντος. Η Ελλάδα με τον Ν.2110/1992 κύρωσε το πρωτόκολλο του Μόντρεαλ το 1992</a:t>
            </a:r>
          </a:p>
          <a:p>
            <a:pPr algn="just"/>
            <a:endParaRPr lang="el-GR" dirty="0"/>
          </a:p>
        </p:txBody>
      </p:sp>
    </p:spTree>
    <p:extLst>
      <p:ext uri="{BB962C8B-B14F-4D97-AF65-F5344CB8AC3E}">
        <p14:creationId xmlns:p14="http://schemas.microsoft.com/office/powerpoint/2010/main" val="208973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7629" y="457200"/>
            <a:ext cx="10152992" cy="740979"/>
          </a:xfrm>
        </p:spPr>
        <p:txBody>
          <a:bodyPr/>
          <a:lstStyle/>
          <a:p>
            <a:r>
              <a:rPr lang="el-GR" sz="2900" dirty="0">
                <a:solidFill>
                  <a:prstClr val="black">
                    <a:lumMod val="85000"/>
                    <a:lumOff val="15000"/>
                  </a:prstClr>
                </a:solidFill>
              </a:rPr>
              <a:t>Διεθνείς επιτροπές / συμφωνίες για την κλιματική αλλαγή</a:t>
            </a:r>
            <a:endParaRPr lang="el-GR" dirty="0"/>
          </a:p>
        </p:txBody>
      </p:sp>
      <p:sp>
        <p:nvSpPr>
          <p:cNvPr id="3" name="Θέση περιεχομένου 2"/>
          <p:cNvSpPr>
            <a:spLocks noGrp="1"/>
          </p:cNvSpPr>
          <p:nvPr>
            <p:ph idx="1"/>
          </p:nvPr>
        </p:nvSpPr>
        <p:spPr>
          <a:xfrm>
            <a:off x="1068779" y="1560786"/>
            <a:ext cx="10435833" cy="4903076"/>
          </a:xfrm>
        </p:spPr>
        <p:txBody>
          <a:bodyPr>
            <a:normAutofit fontScale="85000" lnSpcReduction="10000"/>
          </a:bodyPr>
          <a:lstStyle/>
          <a:p>
            <a:r>
              <a:rPr lang="el-GR" b="1" dirty="0"/>
              <a:t>Σύμβαση-Πλαίσιο του Ο. Η. Ε. για την </a:t>
            </a:r>
            <a:r>
              <a:rPr lang="el-GR" b="1" dirty="0" smtClean="0"/>
              <a:t>Κλιματική Αλλαγή</a:t>
            </a:r>
          </a:p>
          <a:p>
            <a:pPr marL="0" indent="0" algn="just">
              <a:buNone/>
            </a:pPr>
            <a:r>
              <a:rPr lang="el-GR" dirty="0" smtClean="0"/>
              <a:t>Σύμβαση-Πλαίσιο  </a:t>
            </a:r>
            <a:r>
              <a:rPr lang="el-GR" dirty="0"/>
              <a:t>του  Οργανισμού Ηνωμένων Εθνών για την Κλιματική Αλλαγή (</a:t>
            </a:r>
            <a:r>
              <a:rPr lang="el-GR" b="1" dirty="0" smtClean="0"/>
              <a:t>United Nation Framework Convention on Climate Change -U</a:t>
            </a:r>
            <a:r>
              <a:rPr lang="el-GR" b="1" dirty="0"/>
              <a:t>. N. F. C. C. </a:t>
            </a:r>
            <a:r>
              <a:rPr lang="el-GR" b="1" dirty="0" smtClean="0"/>
              <a:t>C.</a:t>
            </a:r>
            <a:r>
              <a:rPr lang="el-GR" dirty="0" smtClean="0"/>
              <a:t>): </a:t>
            </a:r>
            <a:r>
              <a:rPr lang="el-GR" dirty="0"/>
              <a:t>διεθνές  μέτρο  για  την  αντιμετώπιση  της  κλιματικής  </a:t>
            </a:r>
            <a:r>
              <a:rPr lang="el-GR" dirty="0" smtClean="0"/>
              <a:t>αλλαγής, η  </a:t>
            </a:r>
            <a:r>
              <a:rPr lang="el-GR" dirty="0"/>
              <a:t>οποία υπεγράφη τον Ιούνιο του 1992 στο Ρίο από 154 χώρες, στη διάρκεια στη της Συνόδου Κορυφής για το Περιβάλλον και την Ανάπτυξη. Από τη Σύμβαση τέθηκαν  οι βάσεις για μελλοντικές δράσεις, χωρίς νομικά δεσμευτικές υποχρεώσεις για τις χώρες. Οι δραστηριότητες της UNFCCC από το 2007, οι οποίες περιλαμβάνουν τις συμφωνίες του </a:t>
            </a:r>
            <a:r>
              <a:rPr lang="el-GR" dirty="0" err="1"/>
              <a:t>Κανκούν</a:t>
            </a:r>
            <a:r>
              <a:rPr lang="el-GR" dirty="0"/>
              <a:t> το 2010 και την Πλατφόρμα για την Ενισχυμένη Δράση του </a:t>
            </a:r>
            <a:r>
              <a:rPr lang="el-GR" dirty="0" err="1"/>
              <a:t>Ντέρμπαν</a:t>
            </a:r>
            <a:r>
              <a:rPr lang="el-GR" dirty="0"/>
              <a:t> του 2011, έχουν επιδιώξει να ενισχύσουν τις δράσεις στο πλαίσιο της Συνέλευσης και έχουν οδηγήσει σε όλο και περισσότερους θεσμούς και άλλες ρυθμίσεις για τη διεθνή συνεργασία για την αλλαγή του κλίματος</a:t>
            </a:r>
          </a:p>
          <a:p>
            <a:pPr algn="just"/>
            <a:r>
              <a:rPr lang="el-GR" b="1" dirty="0" smtClean="0"/>
              <a:t>Πρωτόκολλο </a:t>
            </a:r>
            <a:r>
              <a:rPr lang="el-GR" b="1" dirty="0"/>
              <a:t>του Κιότο</a:t>
            </a:r>
          </a:p>
          <a:p>
            <a:pPr marL="0" indent="0" algn="just">
              <a:buNone/>
            </a:pPr>
            <a:r>
              <a:rPr lang="el-GR" dirty="0"/>
              <a:t>Το Δεκέμβριο του 1997 υιοθετήθηκε στην Τρίτη σύνοδο των συμβαλλομένων μερών το Πρωτόκολλο του Κιότο. Τέθηκε σε ισχύ στις 16 Φεβρουαρίου το 2005. Πρόκειται για μια συμφωνία 141 χωρών με σκοπό των περιορισμό των φαινομένων του θερμοκηπίου και της κλιματικής αλλαγής. Κύριος στόχος ήταν οι βιομηχανικά ανεπτυγμένες χώρες να μειώσουν τις εκπομπές έξι αερίων του θερμοκηπίου κατά το διάστημα 2008-2012 σε ποσοστό 5,2% σε σχέση με το 1990. Η Ελλάδα επικύρωσε το συγκεκριμένο πρωτόκολλο τον Μάιο του 2002</a:t>
            </a:r>
          </a:p>
          <a:p>
            <a:pPr algn="just"/>
            <a:r>
              <a:rPr lang="el-GR" b="1" dirty="0" smtClean="0"/>
              <a:t>Διάσκεψη </a:t>
            </a:r>
            <a:r>
              <a:rPr lang="el-GR" b="1" dirty="0"/>
              <a:t>του </a:t>
            </a:r>
            <a:r>
              <a:rPr lang="el-GR" b="1" dirty="0" err="1"/>
              <a:t>Παρισίου</a:t>
            </a:r>
            <a:endParaRPr lang="el-GR" b="1" dirty="0"/>
          </a:p>
          <a:p>
            <a:pPr marL="0" indent="0" algn="just">
              <a:buNone/>
            </a:pPr>
            <a:r>
              <a:rPr lang="el-GR" dirty="0" smtClean="0"/>
              <a:t>Παγκόσμια </a:t>
            </a:r>
            <a:r>
              <a:rPr lang="el-GR" dirty="0"/>
              <a:t>συμφωνία όπου έχει ως απώτερο σκοπό την αύξηση της θερμοκρασίας του πλανήτη κάτω από τους 2 βαθμούς Κελσίου. Συμφωνήθηκε στις 30 Νοεμβρίου έως 12 Δεκεμβρίου 2015 στο Παρίσι της Γαλλίας στην 21η σύνοδο διάσκεψης των μερών.  </a:t>
            </a:r>
            <a:r>
              <a:rPr lang="el-GR" dirty="0" smtClean="0"/>
              <a:t>Η </a:t>
            </a:r>
            <a:r>
              <a:rPr lang="el-GR" dirty="0"/>
              <a:t>Ελλάδα με τον Ν.4426 επικύρωσε την συμφωνία του Παρισιού </a:t>
            </a:r>
            <a:endParaRPr lang="el-GR" dirty="0" smtClean="0"/>
          </a:p>
          <a:p>
            <a:pPr algn="just"/>
            <a:endParaRPr lang="el-GR" dirty="0"/>
          </a:p>
          <a:p>
            <a:pPr algn="just"/>
            <a:endParaRPr lang="el-GR" dirty="0"/>
          </a:p>
        </p:txBody>
      </p:sp>
    </p:spTree>
    <p:extLst>
      <p:ext uri="{BB962C8B-B14F-4D97-AF65-F5344CB8AC3E}">
        <p14:creationId xmlns:p14="http://schemas.microsoft.com/office/powerpoint/2010/main" val="352296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26708"/>
          </a:xfrm>
        </p:spPr>
        <p:txBody>
          <a:bodyPr/>
          <a:lstStyle/>
          <a:p>
            <a:r>
              <a:rPr lang="el-GR" dirty="0" smtClean="0"/>
              <a:t>Πολιτικές </a:t>
            </a:r>
            <a:r>
              <a:rPr lang="en-US" dirty="0" smtClean="0"/>
              <a:t>NASA</a:t>
            </a:r>
            <a:endParaRPr lang="el-GR" dirty="0"/>
          </a:p>
        </p:txBody>
      </p:sp>
      <p:sp>
        <p:nvSpPr>
          <p:cNvPr id="3" name="Θέση περιεχομένου 2"/>
          <p:cNvSpPr>
            <a:spLocks noGrp="1"/>
          </p:cNvSpPr>
          <p:nvPr>
            <p:ph idx="1"/>
          </p:nvPr>
        </p:nvSpPr>
        <p:spPr>
          <a:xfrm>
            <a:off x="1641764" y="1454727"/>
            <a:ext cx="9862848" cy="4456495"/>
          </a:xfrm>
        </p:spPr>
        <p:txBody>
          <a:bodyPr>
            <a:normAutofit fontScale="92500" lnSpcReduction="20000"/>
          </a:bodyPr>
          <a:lstStyle/>
          <a:p>
            <a:pPr algn="just"/>
            <a:r>
              <a:rPr lang="el-GR" dirty="0"/>
              <a:t>Ξεκίνησε το 2010, το </a:t>
            </a:r>
            <a:r>
              <a:rPr lang="el-GR" b="1" dirty="0"/>
              <a:t>σύστημα παρακολούθησης άνθρακα της NASA (CMS) </a:t>
            </a:r>
            <a:r>
              <a:rPr lang="el-GR" dirty="0"/>
              <a:t>είναι μια </a:t>
            </a:r>
            <a:r>
              <a:rPr lang="el-GR" dirty="0" err="1"/>
              <a:t>μελλοντοστραφή</a:t>
            </a:r>
            <a:r>
              <a:rPr lang="el-GR" dirty="0"/>
              <a:t> πρωτοβουλία που δημιουργήθηκε υπό την καθοδήγηση της αμερικανικής κυβέρνησης. Το CMS βελτιώνει την παρακολούθηση των παγκόσμιων αποθεμάτων και των </a:t>
            </a:r>
            <a:r>
              <a:rPr lang="el-GR" dirty="0" smtClean="0"/>
              <a:t>ροών άνθρακα. </a:t>
            </a:r>
            <a:r>
              <a:rPr lang="el-GR" dirty="0"/>
              <a:t>Ο απώτερος στόχος είναι να προχωρήσουμε στην ποσοτικοποίηση, την κατανόηση και την πρόβλεψη του πώς οι παγκόσμιες πηγές άνθρακα και οι νεροχύτες αλλάζουν, καθώς αυτό θα μπορούσε να έχει σημαντικές συνέπειες για το πώς ο πλανήτης μας θα ανταποκριθεί στις αυξανόμενες εκπομπές ή / και τις προσπάθειες για την καταπολέμηση της κλιματικής αλλαγής. Οι εργασίες θα συμβάλουν επίσης στην ενημέρωση της βραχυπρόθεσμης ανάπτυξης και σχεδιασμού </a:t>
            </a:r>
            <a:r>
              <a:rPr lang="el-GR" dirty="0" smtClean="0"/>
              <a:t>πολιτικής</a:t>
            </a:r>
          </a:p>
          <a:p>
            <a:pPr algn="just"/>
            <a:r>
              <a:rPr lang="el-GR" dirty="0"/>
              <a:t>Το σχετικό έργο </a:t>
            </a:r>
            <a:r>
              <a:rPr lang="el-GR" b="1" dirty="0" err="1"/>
              <a:t>Megacities</a:t>
            </a:r>
            <a:r>
              <a:rPr lang="el-GR" b="1" dirty="0"/>
              <a:t> </a:t>
            </a:r>
            <a:r>
              <a:rPr lang="el-GR" b="1" dirty="0" err="1"/>
              <a:t>Carbon</a:t>
            </a:r>
            <a:r>
              <a:rPr lang="el-GR" b="1" dirty="0"/>
              <a:t> της NASA </a:t>
            </a:r>
            <a:r>
              <a:rPr lang="el-GR" dirty="0"/>
              <a:t>επικεντρώνεται στο πρόβλημα της ακριβούς μέτρησης και παρακολούθησης των εκπομπών αερίων του θερμοκηπίου </a:t>
            </a:r>
            <a:r>
              <a:rPr lang="el-GR" dirty="0" smtClean="0"/>
              <a:t>στις </a:t>
            </a:r>
            <a:r>
              <a:rPr lang="el-GR" dirty="0"/>
              <a:t>μεγαλύτερες πόλεις του κόσμου. Περίπου τα τρία τέταρτα των εκπομπών διοξειδίου του άνθρακα από ορυκτά καύσιμα προέρχονται από περίπου το 2% της επιφάνειας της γης - τις πόλεις και τις μονάδες παραγωγής ενέργειας που τις τροφοδοτούν. Προς το παρόν, εστιάζεται </a:t>
            </a:r>
            <a:r>
              <a:rPr lang="el-GR" dirty="0" smtClean="0"/>
              <a:t>σε 2 </a:t>
            </a:r>
            <a:r>
              <a:rPr lang="el-GR" dirty="0"/>
              <a:t>πιλοτικά </a:t>
            </a:r>
            <a:r>
              <a:rPr lang="el-GR" dirty="0" smtClean="0"/>
              <a:t>έργα: </a:t>
            </a:r>
            <a:r>
              <a:rPr lang="el-GR" dirty="0"/>
              <a:t>στο Λος </a:t>
            </a:r>
            <a:r>
              <a:rPr lang="el-GR" dirty="0" err="1"/>
              <a:t>Άντζελες</a:t>
            </a:r>
            <a:r>
              <a:rPr lang="el-GR" dirty="0"/>
              <a:t> και </a:t>
            </a:r>
            <a:r>
              <a:rPr lang="el-GR" dirty="0" smtClean="0"/>
              <a:t>το Παρίσι. </a:t>
            </a:r>
            <a:r>
              <a:rPr lang="el-GR" dirty="0"/>
              <a:t>Ο στόχος είναι να προστεθούν </a:t>
            </a:r>
            <a:r>
              <a:rPr lang="el-GR" dirty="0" smtClean="0"/>
              <a:t>κι άλλες </a:t>
            </a:r>
            <a:r>
              <a:rPr lang="el-GR" dirty="0"/>
              <a:t>πόλεις σε όλο τον κόσμο και να αναπτυχθεί τελικά ένα παγκόσμιο αστικό σύστημα παρακολούθησης του άνθρακα που θα δώσει τη δυνατότητα στους τοπικούς φορείς χάραξης πολιτικής να λαμβάνουν πλήρως υπόψη τις πολλές πηγές και απορροές άνθρακα και τον τρόπο με τον οποίο αλλάζουν με την πάροδο του χρόνου</a:t>
            </a:r>
          </a:p>
        </p:txBody>
      </p:sp>
    </p:spTree>
    <p:extLst>
      <p:ext uri="{BB962C8B-B14F-4D97-AF65-F5344CB8AC3E}">
        <p14:creationId xmlns:p14="http://schemas.microsoft.com/office/powerpoint/2010/main" val="135444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06931" y="285008"/>
            <a:ext cx="9497682" cy="1140031"/>
          </a:xfrm>
        </p:spPr>
        <p:txBody>
          <a:bodyPr>
            <a:normAutofit fontScale="90000"/>
          </a:bodyPr>
          <a:lstStyle/>
          <a:p>
            <a:r>
              <a:rPr lang="el-GR" dirty="0"/>
              <a:t>Εθνική Στρατηγική για την Προσαρμογή στην Κλιματική Αλλαγή (ΕΣΠΚΑ)</a:t>
            </a:r>
          </a:p>
        </p:txBody>
      </p:sp>
      <p:sp>
        <p:nvSpPr>
          <p:cNvPr id="3" name="Θέση περιεχομένου 2"/>
          <p:cNvSpPr>
            <a:spLocks noGrp="1"/>
          </p:cNvSpPr>
          <p:nvPr>
            <p:ph idx="1"/>
          </p:nvPr>
        </p:nvSpPr>
        <p:spPr>
          <a:xfrm>
            <a:off x="1959429" y="1567543"/>
            <a:ext cx="9545183" cy="4343679"/>
          </a:xfrm>
        </p:spPr>
        <p:txBody>
          <a:bodyPr>
            <a:normAutofit/>
          </a:bodyPr>
          <a:lstStyle/>
          <a:p>
            <a:pPr algn="just"/>
            <a:r>
              <a:rPr lang="el-GR" dirty="0"/>
              <a:t>Η Εθνική Στρατηγική για την Προσαρμογή στην Κλιματική Αλλαγή (ΕΣΠΚΑ) έχει </a:t>
            </a:r>
            <a:r>
              <a:rPr lang="el-GR" dirty="0" smtClean="0"/>
              <a:t>ως κύριο </a:t>
            </a:r>
            <a:r>
              <a:rPr lang="el-GR" dirty="0"/>
              <a:t>στόχο την τεκμηρίωση της αναγκαιότητας διαμόρφωσης ενός </a:t>
            </a:r>
            <a:r>
              <a:rPr lang="el-GR" dirty="0" smtClean="0"/>
              <a:t>κατάλληλου θεσμικού </a:t>
            </a:r>
            <a:r>
              <a:rPr lang="el-GR" dirty="0"/>
              <a:t>και οικονομικού πλαισίου για την υποστήριξη των δημόσιων και </a:t>
            </a:r>
            <a:r>
              <a:rPr lang="el-GR" dirty="0" smtClean="0"/>
              <a:t>ιδιωτικών </a:t>
            </a:r>
            <a:r>
              <a:rPr lang="el-GR" dirty="0"/>
              <a:t>δράσεων προσαρμογής στις επιπτώσεις της κλιματικής αλλαγής.</a:t>
            </a:r>
          </a:p>
          <a:p>
            <a:pPr algn="just"/>
            <a:r>
              <a:rPr lang="el-GR" dirty="0"/>
              <a:t>Η διεθνής εμπειρία και η διαθέσιμη πληροφόρηση από τα κράτη-μέλη της ΕΕ </a:t>
            </a:r>
            <a:r>
              <a:rPr lang="el-GR" dirty="0" smtClean="0"/>
              <a:t>μας παρέχουν </a:t>
            </a:r>
            <a:r>
              <a:rPr lang="el-GR" dirty="0"/>
              <a:t>ικανή πληροφόρηση για τον προβληματισμό πάνω στους βασικούς </a:t>
            </a:r>
            <a:r>
              <a:rPr lang="el-GR" dirty="0" smtClean="0"/>
              <a:t>πυλώνες </a:t>
            </a:r>
            <a:r>
              <a:rPr lang="el-GR" dirty="0"/>
              <a:t>της ΕΣΠΚΑ: την ανάλυση κλιματικής επικινδυνότητας και τρωτότητας της </a:t>
            </a:r>
            <a:r>
              <a:rPr lang="el-GR" dirty="0" smtClean="0"/>
              <a:t>ελληνικής </a:t>
            </a:r>
            <a:r>
              <a:rPr lang="el-GR" dirty="0"/>
              <a:t>επικράτειας, την κριτική ανασκόπηση των εναλλακτικών μέτρων </a:t>
            </a:r>
            <a:r>
              <a:rPr lang="el-GR" dirty="0" smtClean="0"/>
              <a:t>προσαρμογής σε </a:t>
            </a:r>
            <a:r>
              <a:rPr lang="el-GR" dirty="0"/>
              <a:t>15 τομείς ενδιαφέροντος, τη παρουσίαση των κυριότερων εργαλείων </a:t>
            </a:r>
            <a:r>
              <a:rPr lang="el-GR" dirty="0" smtClean="0"/>
              <a:t>αξιολόγησης </a:t>
            </a:r>
            <a:r>
              <a:rPr lang="el-GR" dirty="0"/>
              <a:t>προσαρμοστικών επενδύσεων και πολιτικών, τα εργαλεία ενσωμάτωσης </a:t>
            </a:r>
            <a:r>
              <a:rPr lang="el-GR" dirty="0" smtClean="0"/>
              <a:t>της προσαρμοστικής </a:t>
            </a:r>
            <a:r>
              <a:rPr lang="el-GR" dirty="0"/>
              <a:t>πολιτικής σε ευρύτερες πολιτικές, τη διεθνή διάσταση της </a:t>
            </a:r>
            <a:r>
              <a:rPr lang="el-GR" dirty="0" smtClean="0"/>
              <a:t>προσαρμογής</a:t>
            </a:r>
            <a:r>
              <a:rPr lang="el-GR" dirty="0"/>
              <a:t>, την ενδυνάμωση της προσαρμοστικής ικανότητας, την διαβούλευση </a:t>
            </a:r>
            <a:r>
              <a:rPr lang="el-GR" dirty="0" smtClean="0"/>
              <a:t>κοινωνικών </a:t>
            </a:r>
            <a:r>
              <a:rPr lang="el-GR" dirty="0"/>
              <a:t>εταίρων για την προσαρμογή και τέλος την παρακολούθηση και </a:t>
            </a:r>
            <a:r>
              <a:rPr lang="el-GR" dirty="0" smtClean="0"/>
              <a:t>αναθεώρηση </a:t>
            </a:r>
            <a:r>
              <a:rPr lang="el-GR" dirty="0"/>
              <a:t>των προσαρμοστικών πολιτικών.</a:t>
            </a:r>
          </a:p>
        </p:txBody>
      </p:sp>
    </p:spTree>
    <p:extLst>
      <p:ext uri="{BB962C8B-B14F-4D97-AF65-F5344CB8AC3E}">
        <p14:creationId xmlns:p14="http://schemas.microsoft.com/office/powerpoint/2010/main" val="420156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Κλιματική Αλλαγή </a:t>
            </a:r>
            <a:endParaRPr lang="el-GR" dirty="0"/>
          </a:p>
        </p:txBody>
      </p:sp>
      <p:sp>
        <p:nvSpPr>
          <p:cNvPr id="4" name="Θέση κειμένου 3"/>
          <p:cNvSpPr>
            <a:spLocks noGrp="1"/>
          </p:cNvSpPr>
          <p:nvPr>
            <p:ph type="body" sz="half" idx="2"/>
          </p:nvPr>
        </p:nvSpPr>
        <p:spPr>
          <a:xfrm>
            <a:off x="2026227" y="1598613"/>
            <a:ext cx="5039591" cy="4262436"/>
          </a:xfrm>
        </p:spPr>
        <p:txBody>
          <a:bodyPr>
            <a:noAutofit/>
          </a:bodyPr>
          <a:lstStyle/>
          <a:p>
            <a:pPr algn="just"/>
            <a:r>
              <a:rPr lang="el-GR" sz="1800" dirty="0"/>
              <a:t>Η κλιματική αλλαγή </a:t>
            </a:r>
            <a:r>
              <a:rPr lang="el-GR" sz="1800" b="1" dirty="0"/>
              <a:t>γίνεται αισθητή </a:t>
            </a:r>
            <a:r>
              <a:rPr lang="el-GR" sz="1800" dirty="0" smtClean="0"/>
              <a:t>με:</a:t>
            </a:r>
          </a:p>
          <a:p>
            <a:pPr marL="285750" indent="-285750" algn="just">
              <a:buFont typeface="Arial" panose="020B0604020202020204" pitchFamily="34" charset="0"/>
              <a:buChar char="•"/>
            </a:pPr>
            <a:r>
              <a:rPr lang="el-GR" sz="1800" dirty="0" smtClean="0"/>
              <a:t> </a:t>
            </a:r>
            <a:r>
              <a:rPr lang="el-GR" sz="1800" dirty="0"/>
              <a:t>την μεταβολή της </a:t>
            </a:r>
            <a:r>
              <a:rPr lang="el-GR" sz="1800" b="1" dirty="0"/>
              <a:t>θερμοκρασίας</a:t>
            </a:r>
            <a:r>
              <a:rPr lang="el-GR" sz="1800" dirty="0"/>
              <a:t> </a:t>
            </a:r>
            <a:endParaRPr lang="el-GR" sz="1800" dirty="0" smtClean="0"/>
          </a:p>
          <a:p>
            <a:pPr marL="285750" indent="-285750" algn="just">
              <a:buFont typeface="Arial" panose="020B0604020202020204" pitchFamily="34" charset="0"/>
              <a:buChar char="•"/>
            </a:pPr>
            <a:r>
              <a:rPr lang="el-GR" sz="1800" dirty="0" smtClean="0"/>
              <a:t>τη μεταβολή </a:t>
            </a:r>
            <a:r>
              <a:rPr lang="el-GR" sz="1800" dirty="0"/>
              <a:t>των </a:t>
            </a:r>
            <a:r>
              <a:rPr lang="el-GR" sz="1800" b="1" dirty="0" smtClean="0"/>
              <a:t>βροχοπτώσεων</a:t>
            </a:r>
            <a:r>
              <a:rPr lang="el-GR" sz="1800" dirty="0" smtClean="0"/>
              <a:t> </a:t>
            </a:r>
          </a:p>
          <a:p>
            <a:pPr marL="285750" indent="-285750" algn="just">
              <a:buFont typeface="Arial" panose="020B0604020202020204" pitchFamily="34" charset="0"/>
              <a:buChar char="•"/>
            </a:pPr>
            <a:r>
              <a:rPr lang="el-GR" sz="1800" dirty="0" smtClean="0"/>
              <a:t>τη </a:t>
            </a:r>
            <a:r>
              <a:rPr lang="el-GR" sz="1800" dirty="0"/>
              <a:t>συνεπαγόμενη </a:t>
            </a:r>
            <a:r>
              <a:rPr lang="el-GR" sz="1800" b="1" dirty="0"/>
              <a:t>τήξη των πάγων </a:t>
            </a:r>
            <a:r>
              <a:rPr lang="el-GR" sz="1800" dirty="0"/>
              <a:t>και την </a:t>
            </a:r>
            <a:r>
              <a:rPr lang="el-GR" sz="1800" b="1" dirty="0"/>
              <a:t>άνοδο της στάθμης της </a:t>
            </a:r>
            <a:r>
              <a:rPr lang="el-GR" sz="1800" b="1" dirty="0" smtClean="0"/>
              <a:t>θάλασσας</a:t>
            </a:r>
          </a:p>
          <a:p>
            <a:pPr marL="285750" indent="-285750" algn="just">
              <a:buFont typeface="Arial" panose="020B0604020202020204" pitchFamily="34" charset="0"/>
              <a:buChar char="•"/>
            </a:pPr>
            <a:r>
              <a:rPr lang="el-GR" sz="1800" dirty="0" smtClean="0"/>
              <a:t> την </a:t>
            </a:r>
            <a:r>
              <a:rPr lang="el-GR" sz="1800" dirty="0"/>
              <a:t>ελάττωση των κρύων </a:t>
            </a:r>
            <a:r>
              <a:rPr lang="el-GR" sz="1800" b="1" dirty="0"/>
              <a:t>ημερονυχτίων</a:t>
            </a:r>
            <a:r>
              <a:rPr lang="el-GR" sz="1800" dirty="0"/>
              <a:t> και την αύξηση των αντίστοιχων </a:t>
            </a:r>
            <a:r>
              <a:rPr lang="el-GR" sz="1800" dirty="0" smtClean="0"/>
              <a:t>θερμών</a:t>
            </a:r>
          </a:p>
          <a:p>
            <a:pPr marL="285750" indent="-285750" algn="just">
              <a:buFont typeface="Arial" panose="020B0604020202020204" pitchFamily="34" charset="0"/>
              <a:buChar char="•"/>
            </a:pPr>
            <a:r>
              <a:rPr lang="el-GR" sz="1800" dirty="0" smtClean="0"/>
              <a:t>την </a:t>
            </a:r>
            <a:r>
              <a:rPr lang="el-GR" sz="1800" dirty="0"/>
              <a:t>εξάπλωση των </a:t>
            </a:r>
            <a:r>
              <a:rPr lang="el-GR" sz="1800" b="1" dirty="0"/>
              <a:t>ξηρών εκτάσεων </a:t>
            </a:r>
            <a:r>
              <a:rPr lang="el-GR" sz="1800" dirty="0"/>
              <a:t>σε παγκόσμια </a:t>
            </a:r>
            <a:r>
              <a:rPr lang="el-GR" sz="1800" dirty="0" smtClean="0"/>
              <a:t>κλίμακα</a:t>
            </a:r>
          </a:p>
          <a:p>
            <a:pPr marL="285750" indent="-285750" algn="just">
              <a:buFont typeface="Arial" panose="020B0604020202020204" pitchFamily="34" charset="0"/>
              <a:buChar char="•"/>
            </a:pPr>
            <a:r>
              <a:rPr lang="el-GR" sz="1800" dirty="0" smtClean="0"/>
              <a:t>καθώς και τη μεταβολή στην ένταση και τη συχνότητα </a:t>
            </a:r>
            <a:r>
              <a:rPr lang="el-GR" sz="1800" b="1" dirty="0" smtClean="0"/>
              <a:t>ακραίων καιρικών φαινομένων</a:t>
            </a:r>
            <a:endParaRPr lang="el-GR" sz="18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95537" y="1756064"/>
            <a:ext cx="4446190" cy="296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02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Εθνική Στρατηγική για την Προσαρμογή στην Κλιματική Αλλαγή (ΕΣΠΚΑ)</a:t>
            </a:r>
          </a:p>
        </p:txBody>
      </p:sp>
      <p:sp>
        <p:nvSpPr>
          <p:cNvPr id="3" name="Θέση περιεχομένου 2"/>
          <p:cNvSpPr>
            <a:spLocks noGrp="1"/>
          </p:cNvSpPr>
          <p:nvPr>
            <p:ph idx="1"/>
          </p:nvPr>
        </p:nvSpPr>
        <p:spPr/>
        <p:txBody>
          <a:bodyPr>
            <a:normAutofit/>
          </a:bodyPr>
          <a:lstStyle/>
          <a:p>
            <a:pPr algn="just"/>
            <a:r>
              <a:rPr lang="el-GR" dirty="0"/>
              <a:t>Το γενικό πλαίσιο της ΕΣΠΚΑ πρέπει να καταστεί λειτουργικό για τους φορείς </a:t>
            </a:r>
            <a:r>
              <a:rPr lang="el-GR" dirty="0" smtClean="0"/>
              <a:t>υλοποίησης </a:t>
            </a:r>
            <a:r>
              <a:rPr lang="el-GR" dirty="0"/>
              <a:t>του δημόσιου και ιδιωτικού τομέα. Η λειτουργικότητα συνεπάγεται </a:t>
            </a:r>
            <a:r>
              <a:rPr lang="el-GR" dirty="0" smtClean="0"/>
              <a:t>εξειδίκευση</a:t>
            </a:r>
            <a:r>
              <a:rPr lang="el-GR" dirty="0"/>
              <a:t>, η οποία με τη σειρά της απαιτεί λεπτομερή πληροφόρηση σε χωρική </a:t>
            </a:r>
            <a:r>
              <a:rPr lang="el-GR" dirty="0" smtClean="0"/>
              <a:t>κλίμακα </a:t>
            </a:r>
            <a:r>
              <a:rPr lang="el-GR" dirty="0"/>
              <a:t>και </a:t>
            </a:r>
            <a:r>
              <a:rPr lang="el-GR" dirty="0" err="1"/>
              <a:t>στοχευμένη</a:t>
            </a:r>
            <a:r>
              <a:rPr lang="el-GR" dirty="0"/>
              <a:t> διαβούλευση με συγκεκριμένους κοινωνικούς εταίρους.</a:t>
            </a:r>
          </a:p>
          <a:p>
            <a:pPr algn="just"/>
            <a:r>
              <a:rPr lang="el-GR" dirty="0"/>
              <a:t>Ιδιαίτερα σημαντική κρίνεται η συνεχής παρακολούθηση της εφαρμογής της </a:t>
            </a:r>
            <a:r>
              <a:rPr lang="el-GR" dirty="0" smtClean="0"/>
              <a:t>στρατηγικής </a:t>
            </a:r>
            <a:r>
              <a:rPr lang="el-GR" dirty="0"/>
              <a:t>με τη δημιουργία παρατηρητηρίου παρακολούθησης και ειδικού </a:t>
            </a:r>
            <a:r>
              <a:rPr lang="el-GR" dirty="0" smtClean="0"/>
              <a:t>μηχανισμού </a:t>
            </a:r>
            <a:r>
              <a:rPr lang="el-GR" dirty="0"/>
              <a:t>επιστημονικής υποστήριξης </a:t>
            </a:r>
            <a:r>
              <a:rPr lang="el-GR" dirty="0" smtClean="0"/>
              <a:t>εθνικών / περιφερειακών / τοπικών προσπαθειών </a:t>
            </a:r>
            <a:r>
              <a:rPr lang="el-GR" dirty="0"/>
              <a:t>και δράσεων προσαρμογής με την κατάρτιση κατάλληλων δεικτών και </a:t>
            </a:r>
            <a:r>
              <a:rPr lang="el-GR" dirty="0" smtClean="0"/>
              <a:t>εργαλείων</a:t>
            </a:r>
            <a:r>
              <a:rPr lang="el-GR" dirty="0"/>
              <a:t>.</a:t>
            </a:r>
          </a:p>
        </p:txBody>
      </p:sp>
    </p:spTree>
    <p:extLst>
      <p:ext uri="{BB962C8B-B14F-4D97-AF65-F5344CB8AC3E}">
        <p14:creationId xmlns:p14="http://schemas.microsoft.com/office/powerpoint/2010/main" val="3355792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261258"/>
            <a:ext cx="8911687" cy="985652"/>
          </a:xfrm>
        </p:spPr>
        <p:txBody>
          <a:bodyPr>
            <a:normAutofit fontScale="90000"/>
          </a:bodyPr>
          <a:lstStyle/>
          <a:p>
            <a:r>
              <a:rPr lang="el-GR" dirty="0"/>
              <a:t>Εθνική Στρατηγική για την Προσαρμογή στην Κλιματική Αλλαγή (ΕΣΠΚΑ)</a:t>
            </a:r>
          </a:p>
        </p:txBody>
      </p:sp>
      <p:sp>
        <p:nvSpPr>
          <p:cNvPr id="3" name="Θέση περιεχομένου 2"/>
          <p:cNvSpPr>
            <a:spLocks noGrp="1"/>
          </p:cNvSpPr>
          <p:nvPr>
            <p:ph idx="1"/>
          </p:nvPr>
        </p:nvSpPr>
        <p:spPr>
          <a:xfrm>
            <a:off x="2422566" y="1436914"/>
            <a:ext cx="9082046" cy="4474308"/>
          </a:xfrm>
        </p:spPr>
        <p:txBody>
          <a:bodyPr>
            <a:normAutofit fontScale="92500" lnSpcReduction="20000"/>
          </a:bodyPr>
          <a:lstStyle/>
          <a:p>
            <a:r>
              <a:rPr lang="el-GR" dirty="0"/>
              <a:t>Εκτός από το παρατηρητήριο παρακολούθησης και τον μηχανισμό υποστήριξης, </a:t>
            </a:r>
            <a:r>
              <a:rPr lang="el-GR" dirty="0" smtClean="0"/>
              <a:t>τα επόμενα </a:t>
            </a:r>
            <a:r>
              <a:rPr lang="el-GR" dirty="0"/>
              <a:t>βήματα προς την υλοποίηση της ΕΣΠΚΑ πρέπει να εστιάζονται:</a:t>
            </a:r>
          </a:p>
          <a:p>
            <a:r>
              <a:rPr lang="el-GR" dirty="0" smtClean="0"/>
              <a:t>στην </a:t>
            </a:r>
            <a:r>
              <a:rPr lang="el-GR" dirty="0"/>
              <a:t>επέκταση της γνωστικής και πληροφοριακής μας βάσης σε θέματα </a:t>
            </a:r>
            <a:r>
              <a:rPr lang="el-GR" dirty="0" smtClean="0"/>
              <a:t>κλιματικών </a:t>
            </a:r>
            <a:r>
              <a:rPr lang="el-GR" dirty="0"/>
              <a:t>επιπτώσεων,</a:t>
            </a:r>
          </a:p>
          <a:p>
            <a:r>
              <a:rPr lang="el-GR" dirty="0" smtClean="0"/>
              <a:t>στη </a:t>
            </a:r>
            <a:r>
              <a:rPr lang="el-GR" dirty="0"/>
              <a:t>σύνδεση της ΕΣΠΚΑ με το υπάρχον πλαίσιο διαχείρισης φυσικών </a:t>
            </a:r>
            <a:r>
              <a:rPr lang="el-GR" dirty="0" smtClean="0"/>
              <a:t>καταστροφών</a:t>
            </a:r>
            <a:r>
              <a:rPr lang="el-GR" dirty="0"/>
              <a:t>,</a:t>
            </a:r>
          </a:p>
          <a:p>
            <a:r>
              <a:rPr lang="el-GR" dirty="0" smtClean="0"/>
              <a:t>στην </a:t>
            </a:r>
            <a:r>
              <a:rPr lang="el-GR" dirty="0"/>
              <a:t>αξιολόγηση και ιεράρχηση των προτεινόμενων από τους φορείς μέτρων,</a:t>
            </a:r>
          </a:p>
          <a:p>
            <a:r>
              <a:rPr lang="el-GR" dirty="0" smtClean="0"/>
              <a:t>στη </a:t>
            </a:r>
            <a:r>
              <a:rPr lang="el-GR" dirty="0"/>
              <a:t>διερεύνηση των δυνατοτήτων χρηματοδότησης των μέτρων από εθνικές </a:t>
            </a:r>
            <a:r>
              <a:rPr lang="el-GR" dirty="0" smtClean="0"/>
              <a:t>και διεθνείς </a:t>
            </a:r>
            <a:r>
              <a:rPr lang="el-GR" dirty="0"/>
              <a:t>πηγές,</a:t>
            </a:r>
          </a:p>
          <a:p>
            <a:r>
              <a:rPr lang="el-GR" dirty="0" smtClean="0"/>
              <a:t>στην </a:t>
            </a:r>
            <a:r>
              <a:rPr lang="el-GR" dirty="0"/>
              <a:t>κατάρτιση εξειδικευμένων σεναρίων της Ελληνικής οικονομίας και των </a:t>
            </a:r>
            <a:r>
              <a:rPr lang="el-GR" dirty="0" smtClean="0"/>
              <a:t>πλέον </a:t>
            </a:r>
            <a:r>
              <a:rPr lang="el-GR" dirty="0"/>
              <a:t>τρωτών κλάδων της,</a:t>
            </a:r>
          </a:p>
          <a:p>
            <a:r>
              <a:rPr lang="el-GR" dirty="0" smtClean="0"/>
              <a:t>στην </a:t>
            </a:r>
            <a:r>
              <a:rPr lang="el-GR" dirty="0"/>
              <a:t>ενσωμάτωση των παραπάνω σε εξειδικευμένα περιφερειακά σχέδια </a:t>
            </a:r>
            <a:r>
              <a:rPr lang="el-GR" dirty="0" smtClean="0"/>
              <a:t>δράσης </a:t>
            </a:r>
            <a:r>
              <a:rPr lang="el-GR" dirty="0"/>
              <a:t>και οδικούς χάρτες σε συγκεκριμένους τομείς ενδιαφέροντος,</a:t>
            </a:r>
          </a:p>
          <a:p>
            <a:r>
              <a:rPr lang="el-GR" dirty="0" smtClean="0"/>
              <a:t>στη </a:t>
            </a:r>
            <a:r>
              <a:rPr lang="el-GR" dirty="0"/>
              <a:t>διερεύνηση συγκεκριμένων μέτρων για την ενδυνάμωση της </a:t>
            </a:r>
            <a:r>
              <a:rPr lang="el-GR" dirty="0" smtClean="0"/>
              <a:t>προσαρμοστικής </a:t>
            </a:r>
            <a:r>
              <a:rPr lang="el-GR" dirty="0"/>
              <a:t>ικανότητας φορέων και πολιτών,</a:t>
            </a:r>
          </a:p>
          <a:p>
            <a:r>
              <a:rPr lang="el-GR" dirty="0" smtClean="0"/>
              <a:t>στην </a:t>
            </a:r>
            <a:r>
              <a:rPr lang="el-GR" dirty="0"/>
              <a:t>κατάρτιση σχεδίου αναθεώρησης και προσαρμογής της ΕΣΠΚΑ</a:t>
            </a:r>
          </a:p>
        </p:txBody>
      </p:sp>
    </p:spTree>
    <p:extLst>
      <p:ext uri="{BB962C8B-B14F-4D97-AF65-F5344CB8AC3E}">
        <p14:creationId xmlns:p14="http://schemas.microsoft.com/office/powerpoint/2010/main" val="2629605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Reading List</a:t>
            </a:r>
            <a:endParaRPr lang="el-GR" dirty="0"/>
          </a:p>
        </p:txBody>
      </p:sp>
      <p:sp>
        <p:nvSpPr>
          <p:cNvPr id="3" name="Θέση περιεχομένου 2"/>
          <p:cNvSpPr>
            <a:spLocks noGrp="1"/>
          </p:cNvSpPr>
          <p:nvPr>
            <p:ph idx="1"/>
          </p:nvPr>
        </p:nvSpPr>
        <p:spPr/>
        <p:txBody>
          <a:bodyPr/>
          <a:lstStyle/>
          <a:p>
            <a:pPr algn="just"/>
            <a:r>
              <a:rPr lang="el-GR" dirty="0" smtClean="0"/>
              <a:t>Ελληνική Δημοκρατία, </a:t>
            </a:r>
            <a:r>
              <a:rPr lang="el-GR" dirty="0"/>
              <a:t>Υπουργείο Περιβάλλοντος και Ενέργειας, Γενική Διεύθυνση Περιβαλλοντικής Πολιτικής, Διεύθυνση Κλιματικής Αλλαγής και Ποιότητας της Ατμόσφαιρας. (2016) </a:t>
            </a:r>
            <a:r>
              <a:rPr lang="el-GR" b="1" dirty="0"/>
              <a:t>Εθνική Στρατηγική για την Προσαρμογή στην Κλιματική Αλλαγή</a:t>
            </a:r>
            <a:r>
              <a:rPr lang="el-GR" dirty="0"/>
              <a:t>. </a:t>
            </a:r>
            <a:r>
              <a:rPr lang="el-GR" dirty="0" err="1" smtClean="0">
                <a:hlinkClick r:id="rId2"/>
              </a:rPr>
              <a:t>www.ypeka.gr</a:t>
            </a:r>
            <a:r>
              <a:rPr lang="el-GR" dirty="0" smtClean="0"/>
              <a:t> </a:t>
            </a:r>
            <a:endParaRPr lang="el-GR" dirty="0"/>
          </a:p>
          <a:p>
            <a:r>
              <a:rPr lang="en-US" b="1" dirty="0" smtClean="0"/>
              <a:t>5 </a:t>
            </a:r>
            <a:r>
              <a:rPr lang="en-US" b="1" dirty="0"/>
              <a:t>Key Climate Change Mitigation and Adaptation Strategies in </a:t>
            </a:r>
            <a:r>
              <a:rPr lang="en-US" b="1" dirty="0" smtClean="0"/>
              <a:t>2017</a:t>
            </a:r>
            <a:endParaRPr lang="el-GR" b="1" dirty="0" smtClean="0"/>
          </a:p>
          <a:p>
            <a:pPr marL="0" indent="0">
              <a:buNone/>
            </a:pPr>
            <a:r>
              <a:rPr lang="en-US" dirty="0">
                <a:hlinkClick r:id="rId3"/>
              </a:rPr>
              <a:t>https://</a:t>
            </a:r>
            <a:r>
              <a:rPr lang="en-US" dirty="0" smtClean="0">
                <a:hlinkClick r:id="rId3"/>
              </a:rPr>
              <a:t>www.triplepundit.com/story/2017/5-key-climate-change-mitigation-and-adaptation-strategies-2017/13886</a:t>
            </a:r>
            <a:r>
              <a:rPr lang="el-GR" dirty="0" smtClean="0"/>
              <a:t> </a:t>
            </a:r>
          </a:p>
          <a:p>
            <a:r>
              <a:rPr lang="el-GR" b="1" dirty="0" smtClean="0"/>
              <a:t>Οι περιβαλλοντικές</a:t>
            </a:r>
            <a:r>
              <a:rPr lang="el-GR" b="1" dirty="0"/>
              <a:t>, οικονομικές και κοινωνικές επιπτώσεις της κλιματικής αλλαγής στην Ελλάδα</a:t>
            </a:r>
            <a:r>
              <a:rPr lang="el-GR" dirty="0"/>
              <a:t>. / Επιτροπή Μελέτης Επιπτώσεων Κλιματικής </a:t>
            </a:r>
            <a:r>
              <a:rPr lang="el-GR" dirty="0" smtClean="0"/>
              <a:t>Αλλαγής</a:t>
            </a:r>
            <a:r>
              <a:rPr lang="en-US" dirty="0" smtClean="0"/>
              <a:t> (2011) </a:t>
            </a:r>
            <a:r>
              <a:rPr lang="el-GR" dirty="0"/>
              <a:t>Αθήνα Τράπεζα της </a:t>
            </a:r>
            <a:r>
              <a:rPr lang="el-GR" dirty="0" smtClean="0"/>
              <a:t>Ελλάδος</a:t>
            </a:r>
            <a:r>
              <a:rPr lang="en-US" dirty="0" smtClean="0"/>
              <a:t>. </a:t>
            </a:r>
            <a:endParaRPr lang="el-GR" dirty="0"/>
          </a:p>
        </p:txBody>
      </p:sp>
    </p:spTree>
    <p:extLst>
      <p:ext uri="{BB962C8B-B14F-4D97-AF65-F5344CB8AC3E}">
        <p14:creationId xmlns:p14="http://schemas.microsoft.com/office/powerpoint/2010/main" val="836210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η</a:t>
            </a:r>
            <a:r>
              <a:rPr lang="el-GR" dirty="0" smtClean="0"/>
              <a:t> εργασία</a:t>
            </a:r>
            <a:endParaRPr lang="el-GR" dirty="0"/>
          </a:p>
        </p:txBody>
      </p:sp>
      <p:sp>
        <p:nvSpPr>
          <p:cNvPr id="3" name="Θέση περιεχομένου 2"/>
          <p:cNvSpPr>
            <a:spLocks noGrp="1"/>
          </p:cNvSpPr>
          <p:nvPr>
            <p:ph idx="1"/>
          </p:nvPr>
        </p:nvSpPr>
        <p:spPr/>
        <p:txBody>
          <a:bodyPr/>
          <a:lstStyle/>
          <a:p>
            <a:r>
              <a:rPr lang="en-US" dirty="0"/>
              <a:t>“The virtuous men and the superior scholars therefore treasure the life that is not endangered yet. They dread what is not yet a calamity and they heal what is not yet a sickness.” </a:t>
            </a:r>
          </a:p>
          <a:p>
            <a:r>
              <a:rPr lang="en-US" dirty="0"/>
              <a:t> </a:t>
            </a:r>
            <a:r>
              <a:rPr lang="el-GR" dirty="0" smtClean="0"/>
              <a:t>Ο κινέζος Ταοϊστής </a:t>
            </a:r>
            <a:r>
              <a:rPr lang="en-US" dirty="0" smtClean="0"/>
              <a:t>Ko </a:t>
            </a:r>
            <a:r>
              <a:rPr lang="en-US" dirty="0"/>
              <a:t>Hsuan </a:t>
            </a:r>
            <a:r>
              <a:rPr lang="el-GR" dirty="0" smtClean="0"/>
              <a:t>έγραψε αυτή τη δήλωση τον 4</a:t>
            </a:r>
            <a:r>
              <a:rPr lang="el-GR" baseline="30000" dirty="0" smtClean="0"/>
              <a:t>ο</a:t>
            </a:r>
            <a:r>
              <a:rPr lang="el-GR" dirty="0" smtClean="0"/>
              <a:t> αιώνα </a:t>
            </a:r>
            <a:r>
              <a:rPr lang="el-GR" dirty="0" err="1" smtClean="0"/>
              <a:t>μ.Χ</a:t>
            </a:r>
            <a:r>
              <a:rPr lang="el-GR" dirty="0" smtClean="0"/>
              <a:t>., αλλά μέρος των σημερινών ‘οικολογικών’ κινημάτων τη συμμερίζεται.</a:t>
            </a:r>
          </a:p>
          <a:p>
            <a:r>
              <a:rPr lang="el-GR" dirty="0" smtClean="0"/>
              <a:t>Γράψτε μία κριτική στο ρητό του </a:t>
            </a:r>
            <a:r>
              <a:rPr lang="el-GR" dirty="0" err="1" smtClean="0"/>
              <a:t>Κο</a:t>
            </a:r>
            <a:endParaRPr lang="en-US" dirty="0"/>
          </a:p>
          <a:p>
            <a:endParaRPr lang="el-GR" dirty="0"/>
          </a:p>
        </p:txBody>
      </p:sp>
    </p:spTree>
    <p:extLst>
      <p:ext uri="{BB962C8B-B14F-4D97-AF65-F5344CB8AC3E}">
        <p14:creationId xmlns:p14="http://schemas.microsoft.com/office/powerpoint/2010/main" val="52302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Κλιματική Αλλαγή  - Αίτια</a:t>
            </a:r>
            <a:endParaRPr lang="el-GR" dirty="0"/>
          </a:p>
        </p:txBody>
      </p:sp>
      <p:sp>
        <p:nvSpPr>
          <p:cNvPr id="6" name="Θέση περιεχομένου 5"/>
          <p:cNvSpPr>
            <a:spLocks noGrp="1"/>
          </p:cNvSpPr>
          <p:nvPr>
            <p:ph idx="1"/>
          </p:nvPr>
        </p:nvSpPr>
        <p:spPr>
          <a:xfrm>
            <a:off x="1943101" y="2133600"/>
            <a:ext cx="9561512" cy="3777622"/>
          </a:xfrm>
        </p:spPr>
        <p:txBody>
          <a:bodyPr/>
          <a:lstStyle/>
          <a:p>
            <a:pPr marL="0" indent="0" algn="just">
              <a:buNone/>
            </a:pPr>
            <a:r>
              <a:rPr lang="el-GR" dirty="0" smtClean="0"/>
              <a:t>Το κλίμα της γης </a:t>
            </a:r>
            <a:r>
              <a:rPr lang="el-GR" b="1" dirty="0" smtClean="0"/>
              <a:t>πάντα</a:t>
            </a:r>
            <a:r>
              <a:rPr lang="el-GR" dirty="0" smtClean="0"/>
              <a:t> άλλαζε και θα αλλάζει</a:t>
            </a:r>
          </a:p>
          <a:p>
            <a:pPr marL="0" indent="0" algn="just">
              <a:buNone/>
            </a:pPr>
            <a:r>
              <a:rPr lang="el-GR" dirty="0"/>
              <a:t>Η </a:t>
            </a:r>
            <a:r>
              <a:rPr lang="el-GR" b="1" dirty="0"/>
              <a:t>γεωλογική ιστορία </a:t>
            </a:r>
            <a:r>
              <a:rPr lang="el-GR" dirty="0"/>
              <a:t>του πλανήτη υποδεικνύει ότι το κλίμα έχει αλλάξει αρκετές φορές. </a:t>
            </a:r>
            <a:endParaRPr lang="el-GR" dirty="0" smtClean="0"/>
          </a:p>
          <a:p>
            <a:pPr marL="0" indent="0" algn="just">
              <a:buNone/>
            </a:pPr>
            <a:r>
              <a:rPr lang="el-GR" dirty="0" smtClean="0"/>
              <a:t>Υπήρχαν </a:t>
            </a:r>
            <a:r>
              <a:rPr lang="el-GR" b="1" dirty="0"/>
              <a:t>χρονικές περίοδοι </a:t>
            </a:r>
            <a:r>
              <a:rPr lang="el-GR" dirty="0"/>
              <a:t>με υψηλές θερμοκρασίες όπου στους πόλους δεν υπήρχαν πάγοι, ωστόσο ακολούθησαν περίοδοι χαμηλών θερμοκρασιών ονομαζόμενες και ως «εποχές των παγετώνων</a:t>
            </a:r>
            <a:r>
              <a:rPr lang="el-GR" dirty="0" smtClean="0"/>
              <a:t>» </a:t>
            </a:r>
          </a:p>
          <a:p>
            <a:pPr marL="0" indent="0" algn="just">
              <a:buNone/>
            </a:pPr>
            <a:endParaRPr lang="el-GR" dirty="0" smtClean="0"/>
          </a:p>
          <a:p>
            <a:pPr marL="0" indent="0" algn="just">
              <a:buNone/>
            </a:pPr>
            <a:r>
              <a:rPr lang="el-GR" dirty="0" smtClean="0"/>
              <a:t>Αυτές </a:t>
            </a:r>
            <a:r>
              <a:rPr lang="el-GR" dirty="0"/>
              <a:t>οι αλλαγές του κλίματος </a:t>
            </a:r>
            <a:r>
              <a:rPr lang="el-GR" dirty="0" smtClean="0"/>
              <a:t>οφείλονται 1) </a:t>
            </a:r>
            <a:r>
              <a:rPr lang="el-GR" dirty="0"/>
              <a:t>σε </a:t>
            </a:r>
            <a:r>
              <a:rPr lang="el-GR" b="1" dirty="0"/>
              <a:t>φυσικά αίτια</a:t>
            </a:r>
            <a:r>
              <a:rPr lang="el-GR" dirty="0"/>
              <a:t>, </a:t>
            </a:r>
            <a:r>
              <a:rPr lang="el-GR" dirty="0" smtClean="0"/>
              <a:t>αλλά σήμερα κυρίως 2) σε </a:t>
            </a:r>
            <a:r>
              <a:rPr lang="el-GR" b="1" dirty="0" smtClean="0"/>
              <a:t>ανθρωπογενείς παρεμβάσεις</a:t>
            </a:r>
            <a:endParaRPr lang="el-GR" dirty="0"/>
          </a:p>
        </p:txBody>
      </p:sp>
    </p:spTree>
    <p:extLst>
      <p:ext uri="{BB962C8B-B14F-4D97-AF65-F5344CB8AC3E}">
        <p14:creationId xmlns:p14="http://schemas.microsoft.com/office/powerpoint/2010/main" val="146826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984664" y="624110"/>
            <a:ext cx="9788235" cy="861790"/>
          </a:xfrm>
        </p:spPr>
        <p:txBody>
          <a:bodyPr>
            <a:normAutofit/>
          </a:bodyPr>
          <a:lstStyle/>
          <a:p>
            <a:r>
              <a:rPr lang="el-GR" sz="3000" dirty="0" smtClean="0"/>
              <a:t>Φυσικές κλιματικές αλλαγές – κυριότεροι παράγοντες</a:t>
            </a:r>
            <a:endParaRPr lang="el-GR" sz="3000" dirty="0"/>
          </a:p>
        </p:txBody>
      </p:sp>
      <p:sp>
        <p:nvSpPr>
          <p:cNvPr id="6" name="Θέση περιεχομένου 5"/>
          <p:cNvSpPr>
            <a:spLocks noGrp="1"/>
          </p:cNvSpPr>
          <p:nvPr>
            <p:ph idx="1"/>
          </p:nvPr>
        </p:nvSpPr>
        <p:spPr>
          <a:xfrm>
            <a:off x="1963882" y="1911927"/>
            <a:ext cx="9540730" cy="3999295"/>
          </a:xfrm>
        </p:spPr>
        <p:txBody>
          <a:bodyPr>
            <a:normAutofit lnSpcReduction="10000"/>
          </a:bodyPr>
          <a:lstStyle/>
          <a:p>
            <a:pPr>
              <a:buFont typeface="+mj-lt"/>
              <a:buAutoNum type="arabicPeriod"/>
            </a:pPr>
            <a:r>
              <a:rPr lang="el-GR" dirty="0" smtClean="0"/>
              <a:t>Η περιοδική </a:t>
            </a:r>
            <a:r>
              <a:rPr lang="el-GR" b="1" dirty="0" smtClean="0"/>
              <a:t>εκκεντρότητα της γης </a:t>
            </a:r>
          </a:p>
          <a:p>
            <a:pPr marL="0" indent="0" algn="just">
              <a:buNone/>
            </a:pPr>
            <a:r>
              <a:rPr lang="el-GR" dirty="0" smtClean="0"/>
              <a:t>Εκκεντρότητ</a:t>
            </a:r>
            <a:r>
              <a:rPr lang="el-GR" dirty="0"/>
              <a:t>α</a:t>
            </a:r>
            <a:r>
              <a:rPr lang="el-GR" dirty="0" smtClean="0"/>
              <a:t>: μέγεθος </a:t>
            </a:r>
            <a:r>
              <a:rPr lang="el-GR" dirty="0"/>
              <a:t>που χαρακτηρίζει κάθε κωνική τομή (μία καμπύλη που προκύπτει από την τομή κώνου και επιπέδου</a:t>
            </a:r>
            <a:r>
              <a:rPr lang="el-GR" dirty="0" smtClean="0"/>
              <a:t>) </a:t>
            </a:r>
          </a:p>
          <a:p>
            <a:pPr marL="0" indent="0" algn="just">
              <a:buNone/>
            </a:pPr>
            <a:r>
              <a:rPr lang="el-GR" dirty="0" smtClean="0"/>
              <a:t>Η τροχιά </a:t>
            </a:r>
            <a:r>
              <a:rPr lang="el-GR" dirty="0"/>
              <a:t>της Γης έχει μεταβλητή εκκεντρότητα. Ξεκινά με </a:t>
            </a:r>
            <a:r>
              <a:rPr lang="el-GR" dirty="0" smtClean="0"/>
              <a:t>μηδέν, </a:t>
            </a:r>
            <a:r>
              <a:rPr lang="el-GR" dirty="0"/>
              <a:t>δηλαδή κυκλική εκκεντρότητα και καταλήγει στη μέγιστη εκκεντρότητά της. Έπειτα μηδενίζεται ξανά. Η περιοδικότητα </a:t>
            </a:r>
            <a:r>
              <a:rPr lang="el-GR" dirty="0" smtClean="0"/>
              <a:t>του </a:t>
            </a:r>
            <a:r>
              <a:rPr lang="el-GR" dirty="0"/>
              <a:t>φαινομένου είναι της τάξεως </a:t>
            </a:r>
            <a:r>
              <a:rPr lang="el-GR" b="1" dirty="0"/>
              <a:t>100.000 χρόνων</a:t>
            </a:r>
            <a:endParaRPr lang="el-GR" b="1" dirty="0" smtClean="0"/>
          </a:p>
          <a:p>
            <a:pPr>
              <a:buFont typeface="+mj-lt"/>
              <a:buAutoNum type="arabicPeriod" startAt="2"/>
            </a:pPr>
            <a:r>
              <a:rPr lang="el-GR" dirty="0" smtClean="0"/>
              <a:t>Μεταβολές </a:t>
            </a:r>
            <a:r>
              <a:rPr lang="el-GR" dirty="0"/>
              <a:t>της </a:t>
            </a:r>
            <a:r>
              <a:rPr lang="el-GR" b="1" dirty="0"/>
              <a:t>έντασης της ηλιακής </a:t>
            </a:r>
            <a:r>
              <a:rPr lang="el-GR" b="1" dirty="0" smtClean="0"/>
              <a:t>ακτινοβολίας</a:t>
            </a:r>
          </a:p>
          <a:p>
            <a:pPr marL="0" indent="0" algn="just">
              <a:buNone/>
            </a:pPr>
            <a:r>
              <a:rPr lang="el-GR" dirty="0"/>
              <a:t>Στο εσωτερικό του ήλιου οι διεργασίες που γίνονται αλλάζουν την ένταση της ηλιακής ακτινοβολίας. </a:t>
            </a:r>
            <a:endParaRPr lang="el-GR" dirty="0" smtClean="0"/>
          </a:p>
          <a:p>
            <a:pPr marL="0" indent="0" algn="just">
              <a:buNone/>
            </a:pPr>
            <a:r>
              <a:rPr lang="el-GR" dirty="0" smtClean="0"/>
              <a:t>Η </a:t>
            </a:r>
            <a:r>
              <a:rPr lang="el-GR" dirty="0"/>
              <a:t>αυξημένη ένταση της ηλιακής ακτινοβολίας έχει ως </a:t>
            </a:r>
            <a:r>
              <a:rPr lang="el-GR" dirty="0" smtClean="0"/>
              <a:t>αποτέλεσμα </a:t>
            </a:r>
            <a:r>
              <a:rPr lang="el-GR" dirty="0"/>
              <a:t>τη θέρμανση του πλανήτη, αντίθετα η </a:t>
            </a:r>
            <a:r>
              <a:rPr lang="el-GR" dirty="0" smtClean="0"/>
              <a:t>μικρότερη ένταση </a:t>
            </a:r>
            <a:r>
              <a:rPr lang="el-GR" dirty="0"/>
              <a:t>προκαλεί ψύξη. </a:t>
            </a:r>
            <a:endParaRPr lang="el-GR" dirty="0" smtClean="0"/>
          </a:p>
          <a:p>
            <a:pPr marL="0" indent="0" algn="just">
              <a:buNone/>
            </a:pPr>
            <a:r>
              <a:rPr lang="el-GR" dirty="0" smtClean="0"/>
              <a:t>Η </a:t>
            </a:r>
            <a:r>
              <a:rPr lang="el-GR" dirty="0"/>
              <a:t>διαδικασία αυτή ονομάζεται </a:t>
            </a:r>
            <a:r>
              <a:rPr lang="el-GR" b="1" dirty="0"/>
              <a:t>ενδεκαετής κύκλος</a:t>
            </a:r>
            <a:endParaRPr lang="el-GR" b="1" dirty="0" smtClean="0"/>
          </a:p>
          <a:p>
            <a:endParaRPr lang="el-GR" dirty="0"/>
          </a:p>
        </p:txBody>
      </p:sp>
    </p:spTree>
    <p:extLst>
      <p:ext uri="{BB962C8B-B14F-4D97-AF65-F5344CB8AC3E}">
        <p14:creationId xmlns:p14="http://schemas.microsoft.com/office/powerpoint/2010/main" val="131876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1536" y="624110"/>
            <a:ext cx="9850581" cy="1280890"/>
          </a:xfrm>
        </p:spPr>
        <p:txBody>
          <a:bodyPr/>
          <a:lstStyle/>
          <a:p>
            <a:r>
              <a:rPr lang="el-GR" sz="3000" dirty="0">
                <a:solidFill>
                  <a:prstClr val="black">
                    <a:lumMod val="85000"/>
                    <a:lumOff val="15000"/>
                  </a:prstClr>
                </a:solidFill>
              </a:rPr>
              <a:t>Φυσικές κλιματικές αλλαγές – κυριότεροι παράγοντες</a:t>
            </a:r>
            <a:endParaRPr lang="el-GR" dirty="0"/>
          </a:p>
        </p:txBody>
      </p:sp>
      <p:sp>
        <p:nvSpPr>
          <p:cNvPr id="3" name="Θέση περιεχομένου 2"/>
          <p:cNvSpPr>
            <a:spLocks noGrp="1"/>
          </p:cNvSpPr>
          <p:nvPr>
            <p:ph idx="1"/>
          </p:nvPr>
        </p:nvSpPr>
        <p:spPr>
          <a:xfrm>
            <a:off x="1672937" y="1631373"/>
            <a:ext cx="9831676" cy="4279849"/>
          </a:xfrm>
        </p:spPr>
        <p:txBody>
          <a:bodyPr>
            <a:normAutofit fontScale="92500" lnSpcReduction="10000"/>
          </a:bodyPr>
          <a:lstStyle/>
          <a:p>
            <a:pPr>
              <a:buFont typeface="+mj-lt"/>
              <a:buAutoNum type="arabicPeriod" startAt="3"/>
            </a:pPr>
            <a:r>
              <a:rPr lang="el-GR" b="1" dirty="0" smtClean="0"/>
              <a:t>Ηφαιστειακές εκρήξεις</a:t>
            </a:r>
          </a:p>
          <a:p>
            <a:pPr marL="0" indent="0" algn="just">
              <a:buNone/>
            </a:pPr>
            <a:r>
              <a:rPr lang="el-GR" dirty="0"/>
              <a:t>Οι ηφαιστειακές εκρήξεις απελευθερώνουν στην ατμόσφαιρα διοξειδίου του άνθρακα και αερολύματα (μειώνουν την ηλιακή ακτινοβολία και προκαλούν </a:t>
            </a:r>
            <a:r>
              <a:rPr lang="el-GR" dirty="0" smtClean="0"/>
              <a:t>μικρής διάρκειας </a:t>
            </a:r>
            <a:r>
              <a:rPr lang="el-GR" dirty="0"/>
              <a:t>ψύξη) εξαιτίας αυτών επιδρούν στο κλίμα. </a:t>
            </a:r>
            <a:endParaRPr lang="el-GR" dirty="0" smtClean="0"/>
          </a:p>
          <a:p>
            <a:pPr marL="0" indent="0" algn="just">
              <a:buNone/>
            </a:pPr>
            <a:r>
              <a:rPr lang="el-GR" dirty="0" smtClean="0"/>
              <a:t>Ωστόσο </a:t>
            </a:r>
            <a:r>
              <a:rPr lang="el-GR" dirty="0"/>
              <a:t>η Αμερικάνικη Υπηρεσία Γεωλογικής Παρακολούθησης (US </a:t>
            </a:r>
            <a:r>
              <a:rPr lang="el-GR" dirty="0" err="1"/>
              <a:t>Geological</a:t>
            </a:r>
            <a:r>
              <a:rPr lang="el-GR" dirty="0"/>
              <a:t> </a:t>
            </a:r>
            <a:r>
              <a:rPr lang="el-GR" dirty="0" err="1"/>
              <a:t>Survey</a:t>
            </a:r>
            <a:r>
              <a:rPr lang="el-GR" dirty="0"/>
              <a:t>), </a:t>
            </a:r>
            <a:r>
              <a:rPr lang="el-GR" dirty="0" smtClean="0"/>
              <a:t>υποστηρίζει </a:t>
            </a:r>
            <a:r>
              <a:rPr lang="el-GR" dirty="0"/>
              <a:t>ότι λόγω των ανθρώπινων δραστηριοτήτων σήμερα οι εκπομπές του διοξειδίου του άνθρακα είναι εκατόν τριάντα (130) φορές μεγαλύτερες από τις αντίστοιχες ηφαιστειακές </a:t>
            </a:r>
            <a:r>
              <a:rPr lang="el-GR" dirty="0" smtClean="0"/>
              <a:t>εκπομπές</a:t>
            </a:r>
          </a:p>
          <a:p>
            <a:pPr>
              <a:buFont typeface="+mj-lt"/>
              <a:buAutoNum type="arabicPeriod" startAt="4"/>
            </a:pPr>
            <a:r>
              <a:rPr lang="el-GR" dirty="0" smtClean="0"/>
              <a:t>Η </a:t>
            </a:r>
            <a:r>
              <a:rPr lang="el-GR" dirty="0"/>
              <a:t>μεταβολή των </a:t>
            </a:r>
            <a:r>
              <a:rPr lang="el-GR" b="1" dirty="0"/>
              <a:t>συγκεντρώσεων των αερίων του </a:t>
            </a:r>
            <a:r>
              <a:rPr lang="el-GR" b="1" dirty="0" smtClean="0"/>
              <a:t>θερμοκηπίου</a:t>
            </a:r>
          </a:p>
          <a:p>
            <a:pPr marL="0" indent="0">
              <a:buNone/>
            </a:pPr>
            <a:r>
              <a:rPr lang="el-GR" dirty="0"/>
              <a:t>Η ψύξη ή θέρμανση του πλανήτη επηρεάζει τη συγκέντρωση των αερίων του θερμοκηπίου. </a:t>
            </a:r>
            <a:endParaRPr lang="el-GR" dirty="0" smtClean="0"/>
          </a:p>
          <a:p>
            <a:pPr marL="0" indent="0">
              <a:buNone/>
            </a:pPr>
            <a:r>
              <a:rPr lang="el-GR" dirty="0" smtClean="0"/>
              <a:t>Κατά </a:t>
            </a:r>
            <a:r>
              <a:rPr lang="el-GR" dirty="0"/>
              <a:t>τη θέρμανση, οι ωκεανοί απελευθερώνουν μεγαλύτερα ποσά διοξειδίου του άνθρακα. Συμπεραίνουμε ότι η αύξηση της συγκέντρωσης του διοξειδίου του άνθρακα ενισχύει επιπλέον τη θέρμανση της Γης. Αντιθέτως όταν ο πλανήτης ψύχεται, οι ωκεανοί απορροφούν διοξείδιο του άνθρακα </a:t>
            </a:r>
          </a:p>
        </p:txBody>
      </p:sp>
    </p:spTree>
    <p:extLst>
      <p:ext uri="{BB962C8B-B14F-4D97-AF65-F5344CB8AC3E}">
        <p14:creationId xmlns:p14="http://schemas.microsoft.com/office/powerpoint/2010/main" val="210723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05445" y="624110"/>
            <a:ext cx="9788237" cy="1121563"/>
          </a:xfrm>
        </p:spPr>
        <p:txBody>
          <a:bodyPr/>
          <a:lstStyle/>
          <a:p>
            <a:r>
              <a:rPr lang="el-GR" sz="3000" dirty="0">
                <a:solidFill>
                  <a:prstClr val="black">
                    <a:lumMod val="85000"/>
                    <a:lumOff val="15000"/>
                  </a:prstClr>
                </a:solidFill>
              </a:rPr>
              <a:t>Φυσικές κλιματικές αλλαγές – κυριότεροι παράγοντες</a:t>
            </a:r>
            <a:endParaRPr lang="el-GR" dirty="0"/>
          </a:p>
        </p:txBody>
      </p:sp>
      <p:sp>
        <p:nvSpPr>
          <p:cNvPr id="3" name="Θέση περιεχομένου 2"/>
          <p:cNvSpPr>
            <a:spLocks noGrp="1"/>
          </p:cNvSpPr>
          <p:nvPr>
            <p:ph idx="1"/>
          </p:nvPr>
        </p:nvSpPr>
        <p:spPr>
          <a:xfrm>
            <a:off x="2026227" y="2133600"/>
            <a:ext cx="9478385" cy="3777622"/>
          </a:xfrm>
        </p:spPr>
        <p:txBody>
          <a:bodyPr/>
          <a:lstStyle/>
          <a:p>
            <a:pPr>
              <a:buFont typeface="+mj-lt"/>
              <a:buAutoNum type="arabicPeriod"/>
            </a:pPr>
            <a:r>
              <a:rPr lang="el-GR" dirty="0" smtClean="0"/>
              <a:t>Οι </a:t>
            </a:r>
            <a:r>
              <a:rPr lang="el-GR" b="1" dirty="0"/>
              <a:t>μετακινήσεις των ηπείρων </a:t>
            </a:r>
            <a:r>
              <a:rPr lang="el-GR" dirty="0"/>
              <a:t>στην επιφάνεια της </a:t>
            </a:r>
            <a:r>
              <a:rPr lang="el-GR" dirty="0" smtClean="0"/>
              <a:t>γης</a:t>
            </a:r>
          </a:p>
          <a:p>
            <a:pPr marL="0" indent="0">
              <a:buNone/>
            </a:pPr>
            <a:endParaRPr lang="el-GR" dirty="0" smtClean="0"/>
          </a:p>
          <a:p>
            <a:pPr>
              <a:buFont typeface="+mj-lt"/>
              <a:buAutoNum type="arabicPeriod"/>
            </a:pPr>
            <a:r>
              <a:rPr lang="el-GR" dirty="0" smtClean="0"/>
              <a:t>Τα </a:t>
            </a:r>
            <a:r>
              <a:rPr lang="el-GR" b="1" dirty="0" smtClean="0"/>
              <a:t>κυκλικά ωκεάνια μοτίβα</a:t>
            </a:r>
            <a:r>
              <a:rPr lang="el-GR" dirty="0" smtClean="0"/>
              <a:t>:</a:t>
            </a:r>
          </a:p>
          <a:p>
            <a:pPr marL="0" indent="0">
              <a:buNone/>
            </a:pPr>
            <a:r>
              <a:rPr lang="el-GR" dirty="0" smtClean="0"/>
              <a:t>Η γνωστή </a:t>
            </a:r>
            <a:r>
              <a:rPr lang="en-US" b="1" dirty="0" smtClean="0"/>
              <a:t>El Nino </a:t>
            </a:r>
            <a:r>
              <a:rPr lang="el-GR" b="1" dirty="0" smtClean="0"/>
              <a:t>ταλάντωση</a:t>
            </a:r>
            <a:r>
              <a:rPr lang="el-GR" dirty="0" smtClean="0"/>
              <a:t>, η λιγότερο γνωστή </a:t>
            </a:r>
            <a:r>
              <a:rPr lang="el-GR" b="1" dirty="0" smtClean="0"/>
              <a:t>ταλάντωση του δεκαδικού του Ειρηνικού</a:t>
            </a:r>
            <a:r>
              <a:rPr lang="el-GR" dirty="0" smtClean="0"/>
              <a:t> και η </a:t>
            </a:r>
            <a:r>
              <a:rPr lang="el-GR" b="1" dirty="0" err="1" smtClean="0"/>
              <a:t>πολυτοπική</a:t>
            </a:r>
            <a:r>
              <a:rPr lang="el-GR" b="1" dirty="0" smtClean="0"/>
              <a:t> ταλάντωση του Ατλαντικού</a:t>
            </a:r>
          </a:p>
          <a:p>
            <a:pPr marL="0" indent="0">
              <a:buNone/>
            </a:pPr>
            <a:endParaRPr lang="el-GR" dirty="0"/>
          </a:p>
          <a:p>
            <a:endParaRPr lang="el-GR" dirty="0"/>
          </a:p>
        </p:txBody>
      </p:sp>
    </p:spTree>
    <p:extLst>
      <p:ext uri="{BB962C8B-B14F-4D97-AF65-F5344CB8AC3E}">
        <p14:creationId xmlns:p14="http://schemas.microsoft.com/office/powerpoint/2010/main" val="255652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067792" y="446088"/>
            <a:ext cx="4026620" cy="457921"/>
          </a:xfrm>
        </p:spPr>
        <p:txBody>
          <a:bodyPr/>
          <a:lstStyle/>
          <a:p>
            <a:r>
              <a:rPr lang="el-GR" dirty="0" smtClean="0"/>
              <a:t>Φαινόμενο του θερμοκηπίου</a:t>
            </a:r>
            <a:endParaRPr lang="el-GR" dirty="0"/>
          </a:p>
        </p:txBody>
      </p:sp>
      <p:sp>
        <p:nvSpPr>
          <p:cNvPr id="6" name="Θέση κειμένου 5"/>
          <p:cNvSpPr>
            <a:spLocks noGrp="1"/>
          </p:cNvSpPr>
          <p:nvPr>
            <p:ph type="body" sz="half" idx="2"/>
          </p:nvPr>
        </p:nvSpPr>
        <p:spPr>
          <a:xfrm>
            <a:off x="1413164" y="1226127"/>
            <a:ext cx="5309754" cy="4634922"/>
          </a:xfrm>
        </p:spPr>
        <p:txBody>
          <a:bodyPr>
            <a:normAutofit lnSpcReduction="10000"/>
          </a:bodyPr>
          <a:lstStyle/>
          <a:p>
            <a:r>
              <a:rPr lang="el-GR" dirty="0"/>
              <a:t>Το φαινόμενο του </a:t>
            </a:r>
            <a:r>
              <a:rPr lang="el-GR" dirty="0" smtClean="0"/>
              <a:t>θερμοκηπίου είναι </a:t>
            </a:r>
            <a:r>
              <a:rPr lang="el-GR" dirty="0"/>
              <a:t>ένα </a:t>
            </a:r>
            <a:r>
              <a:rPr lang="el-GR" b="1" dirty="0"/>
              <a:t>φυσικό </a:t>
            </a:r>
            <a:r>
              <a:rPr lang="el-GR" b="1" dirty="0" smtClean="0"/>
              <a:t>φαινόμενο </a:t>
            </a:r>
            <a:r>
              <a:rPr lang="el-GR" dirty="0"/>
              <a:t>με ευεργετικά αποτελέσματα στο κλίμα της </a:t>
            </a:r>
            <a:r>
              <a:rPr lang="el-GR" dirty="0" smtClean="0"/>
              <a:t>Γης</a:t>
            </a:r>
            <a:endParaRPr lang="en-US" dirty="0" smtClean="0"/>
          </a:p>
          <a:p>
            <a:pPr algn="just"/>
            <a:r>
              <a:rPr lang="el-GR" dirty="0"/>
              <a:t>είναι η </a:t>
            </a:r>
            <a:r>
              <a:rPr lang="el-GR" b="1" dirty="0"/>
              <a:t>διαδικασία</a:t>
            </a:r>
            <a:r>
              <a:rPr lang="el-GR" dirty="0"/>
              <a:t> κατά την οποία η ατμόσφαιρα ενός πλανήτη συγκρατεί θερμότητα και συμβάλλει στην αύξηση της θερμοκρασίας της επιφάνειάς </a:t>
            </a:r>
            <a:r>
              <a:rPr lang="el-GR" dirty="0" smtClean="0"/>
              <a:t>του</a:t>
            </a:r>
          </a:p>
          <a:p>
            <a:pPr algn="just"/>
            <a:r>
              <a:rPr lang="el-GR" dirty="0"/>
              <a:t>Χάρη σ’ αυτό το φαινόμενο, η μέση θερμοκρασία της Γης διατηρείται στους </a:t>
            </a:r>
            <a:r>
              <a:rPr lang="el-GR" b="1" dirty="0"/>
              <a:t>15ο C</a:t>
            </a:r>
            <a:r>
              <a:rPr lang="el-GR" dirty="0"/>
              <a:t>, γεγονός που επιτρέπει την ύπαρξη ζωής και ανάπτυξης</a:t>
            </a:r>
            <a:endParaRPr lang="el-GR" dirty="0" smtClean="0"/>
          </a:p>
          <a:p>
            <a:pPr algn="just"/>
            <a:r>
              <a:rPr lang="el-GR" dirty="0"/>
              <a:t>Ένα μέρος της ηλιακής ακτινοβολίας κατά την είσοδο της, περνά αναλλοίωτη στην ατμόσφαιρα, φτάνει στην επιφάνεια του εδάφους και ακτινοβολείται προς τα πάνω με μεγαλύτερο μήκος κύματος. Ένα μέρος αυτής απορροφάται από την ατμόσφαιρα, τη θερμαίνει και επανεκπέμπεται στην επιφάνεια του εδάφους. </a:t>
            </a:r>
          </a:p>
          <a:p>
            <a:pPr algn="just"/>
            <a:r>
              <a:rPr lang="el-GR" dirty="0"/>
              <a:t>Το στρώμα των αερίων, επιτρέπει τη διέλευση της ακτινοβολίας αλλά ταυτόχρονα την εγκλωβίζει.</a:t>
            </a:r>
          </a:p>
          <a:p>
            <a:pPr algn="just"/>
            <a:r>
              <a:rPr lang="el-GR" dirty="0"/>
              <a:t>Αέρια θερμοκηπίου:  υδρατμοί, διοξείδιο του άνθρακα, μεθάνιο, οξείδια του αζώτου, </a:t>
            </a:r>
            <a:r>
              <a:rPr lang="el-GR" dirty="0" err="1"/>
              <a:t>χλωροφθοράνθρακες</a:t>
            </a:r>
            <a:r>
              <a:rPr lang="el-GR" dirty="0"/>
              <a:t> και όζον</a:t>
            </a:r>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559" y="1845735"/>
            <a:ext cx="5181600" cy="265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83051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1338</TotalTime>
  <Words>5347</Words>
  <Application>Microsoft Office PowerPoint</Application>
  <PresentationFormat>Ευρεία οθόνη</PresentationFormat>
  <Paragraphs>260</Paragraphs>
  <Slides>43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43</vt:i4>
      </vt:variant>
    </vt:vector>
  </HeadingPairs>
  <TitlesOfParts>
    <vt:vector size="47" baseType="lpstr">
      <vt:lpstr>Arial</vt:lpstr>
      <vt:lpstr>Century Gothic</vt:lpstr>
      <vt:lpstr>Wingdings 3</vt:lpstr>
      <vt:lpstr>Wisp</vt:lpstr>
      <vt:lpstr>Κλιματική Αλλαγή Πολιτική, Μετριασμός, Προσαρμογή </vt:lpstr>
      <vt:lpstr>Κλιματική Αλλαγή Εισαγωγή</vt:lpstr>
      <vt:lpstr>Κλιματική Αλλαγή - Γενικός Ορισμός</vt:lpstr>
      <vt:lpstr>Κλιματική Αλλαγή </vt:lpstr>
      <vt:lpstr>Κλιματική Αλλαγή  - Αίτια</vt:lpstr>
      <vt:lpstr>Φυσικές κλιματικές αλλαγές – κυριότεροι παράγοντες</vt:lpstr>
      <vt:lpstr>Φυσικές κλιματικές αλλαγές – κυριότεροι παράγοντες</vt:lpstr>
      <vt:lpstr>Φυσικές κλιματικές αλλαγές – κυριότεροι παράγοντες</vt:lpstr>
      <vt:lpstr>Φαινόμενο του θερμοκηπίου</vt:lpstr>
      <vt:lpstr>Ανθρωπογενής κλιματική αλλαγή</vt:lpstr>
      <vt:lpstr>Ανθρωπογενής κλιματική αλλαγή</vt:lpstr>
      <vt:lpstr>Κλιματική Αλλαγή – Επιπτώσεις</vt:lpstr>
      <vt:lpstr>Κλιματική Αλλαγή – Επιπτώσεις στη Μεσόγειο</vt:lpstr>
      <vt:lpstr>Κλιματική Αλλαγή – Επιπτώσεις</vt:lpstr>
      <vt:lpstr>Κλιματική Αλλαγή – Επιπτώσεις</vt:lpstr>
      <vt:lpstr>Κλιματική Αλλαγή – Επιπτώσεις στη γεωργία</vt:lpstr>
      <vt:lpstr>Κλιματική αλλαγή στην Ευρώπη Πηγή:www.adapt2clima.eu</vt:lpstr>
      <vt:lpstr>Ευπαθέστερες περιφέρειες της Ευρωπαϊκής Ένωσης</vt:lpstr>
      <vt:lpstr>Δράσεις αντιμετώπισης κλιματικής αλλαγής / εικόνα 2 www.activesustainability.com/climate-change/6-actions-to-fight-climate-change </vt:lpstr>
      <vt:lpstr>Παρουσίαση του PowerPoint</vt:lpstr>
      <vt:lpstr>Μετριασμός / Προσαρμογή</vt:lpstr>
      <vt:lpstr>Μετριασμός προσαρμογή / εικόνα 1 www.activesustainability.com/climate-change/mitigation-adaptation  </vt:lpstr>
      <vt:lpstr>Παρουσίαση του PowerPoint</vt:lpstr>
      <vt:lpstr>Κλιματική αλλαγή – Στρατηγικές Μετριασμού</vt:lpstr>
      <vt:lpstr>Κλιματική Αλλαγή – Στρατηγικές Προσαρμογής</vt:lpstr>
      <vt:lpstr>Κλιματική Αλλαγή – Στρατηγικές Προσαρμογής / Ευπάθεια</vt:lpstr>
      <vt:lpstr>Κλιματική Αλλαγή – Στρατηγικές Προσαρμογής</vt:lpstr>
      <vt:lpstr>Κλιματική αλλαγή – Στρατηγικές Προσαρμογής</vt:lpstr>
      <vt:lpstr>Μέτρα Προσαρμογής</vt:lpstr>
      <vt:lpstr>Μέτρα Προσαρμογής</vt:lpstr>
      <vt:lpstr>Κλιματική αλλαγή – Στρατηγικές Προσαρμογής</vt:lpstr>
      <vt:lpstr>Πολιτικές προσεγγίσεις για την προσαρμογή και μετριασμό, τεχνολογία και χρηματοδότηση</vt:lpstr>
      <vt:lpstr>Διεθνής και περιφερειακή συνεργασία για την προσαρμογή και τον μετριασμό</vt:lpstr>
      <vt:lpstr>Η Ευρωπαϊκή Στρατηγική για την Προσαρμογή στην Κλιματική Αλλαγή</vt:lpstr>
      <vt:lpstr>Το Ευρωπαϊκό Θεματικό Κέντρο για την Κλιματική Αλλαγή και την Προσαρμογή</vt:lpstr>
      <vt:lpstr>Διεθνείς επιτροπές / συμφωνίες για την κλιματική αλλαγή</vt:lpstr>
      <vt:lpstr>Διεθνείς επιτροπές / συμφωνίες για την κλιματική αλλαγή</vt:lpstr>
      <vt:lpstr>Πολιτικές NASA</vt:lpstr>
      <vt:lpstr>Εθνική Στρατηγική για την Προσαρμογή στην Κλιματική Αλλαγή (ΕΣΠΚΑ)</vt:lpstr>
      <vt:lpstr>Εθνική Στρατηγική για την Προσαρμογή στην Κλιματική Αλλαγή (ΕΣΠΚΑ)</vt:lpstr>
      <vt:lpstr>Εθνική Στρατηγική για την Προσαρμογή στην Κλιματική Αλλαγή (ΕΣΠΚΑ)</vt:lpstr>
      <vt:lpstr>Reading List</vt:lpstr>
      <vt:lpstr>2η εργασία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Κλιματική Αλλαγή Μετριασμός - Προσαρμογή</dc:title>
  <dc:creator>Katerina Kaisari</dc:creator>
  <cp:lastModifiedBy>Katerina Kaisari</cp:lastModifiedBy>
  <cp:revision>65</cp:revision>
  <dcterms:created xsi:type="dcterms:W3CDTF">2019-04-03T13:50:34Z</dcterms:created>
  <dcterms:modified xsi:type="dcterms:W3CDTF">2019-05-15T13:15:00Z</dcterms:modified>
</cp:coreProperties>
</file>