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333" r:id="rId4"/>
    <p:sldId id="332" r:id="rId5"/>
    <p:sldId id="334" r:id="rId6"/>
    <p:sldId id="335" r:id="rId7"/>
    <p:sldId id="336" r:id="rId8"/>
    <p:sldId id="259" r:id="rId9"/>
    <p:sldId id="260" r:id="rId10"/>
    <p:sldId id="261" r:id="rId11"/>
    <p:sldId id="337" r:id="rId12"/>
    <p:sldId id="262" r:id="rId13"/>
    <p:sldId id="263" r:id="rId14"/>
    <p:sldId id="395" r:id="rId15"/>
    <p:sldId id="264" r:id="rId16"/>
    <p:sldId id="309" r:id="rId17"/>
    <p:sldId id="374" r:id="rId18"/>
    <p:sldId id="371" r:id="rId19"/>
    <p:sldId id="372" r:id="rId20"/>
    <p:sldId id="373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24" r:id="rId29"/>
    <p:sldId id="382" r:id="rId30"/>
    <p:sldId id="383" r:id="rId31"/>
    <p:sldId id="384" r:id="rId32"/>
    <p:sldId id="385" r:id="rId33"/>
    <p:sldId id="269" r:id="rId34"/>
    <p:sldId id="338" r:id="rId35"/>
    <p:sldId id="313" r:id="rId36"/>
    <p:sldId id="386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15" r:id="rId45"/>
    <p:sldId id="281" r:id="rId46"/>
    <p:sldId id="387" r:id="rId47"/>
    <p:sldId id="399" r:id="rId48"/>
    <p:sldId id="388" r:id="rId49"/>
    <p:sldId id="396" r:id="rId50"/>
    <p:sldId id="353" r:id="rId51"/>
    <p:sldId id="283" r:id="rId52"/>
    <p:sldId id="397" r:id="rId53"/>
    <p:sldId id="285" r:id="rId54"/>
    <p:sldId id="389" r:id="rId55"/>
    <p:sldId id="286" r:id="rId56"/>
    <p:sldId id="316" r:id="rId57"/>
    <p:sldId id="288" r:id="rId58"/>
    <p:sldId id="354" r:id="rId59"/>
    <p:sldId id="390" r:id="rId60"/>
    <p:sldId id="402" r:id="rId61"/>
    <p:sldId id="329" r:id="rId62"/>
    <p:sldId id="400" r:id="rId63"/>
    <p:sldId id="392" r:id="rId64"/>
    <p:sldId id="393" r:id="rId65"/>
    <p:sldId id="391" r:id="rId66"/>
    <p:sldId id="401" r:id="rId67"/>
    <p:sldId id="394" r:id="rId68"/>
    <p:sldId id="356" r:id="rId69"/>
    <p:sldId id="398" r:id="rId70"/>
    <p:sldId id="357" r:id="rId71"/>
    <p:sldId id="370" r:id="rId7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6699"/>
    <a:srgbClr val="663300"/>
    <a:srgbClr val="FFFFCC"/>
    <a:srgbClr val="CCFF66"/>
    <a:srgbClr val="CCFFCC"/>
    <a:srgbClr val="6699FF"/>
    <a:srgbClr val="003399"/>
    <a:srgbClr val="66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3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0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68DB-336A-40C6-BA53-7974EB59D0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7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DD55-7640-4E53-8839-3C3F18F9DC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3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1A8B-F183-44D0-9DA6-9D6FB0E4A7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34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81BA-0154-4326-B3DF-9102562DC1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4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8825-3D60-472B-9C2E-D8AE40FFE3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58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1E177-C645-41CD-AA92-A16ED5BB4C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039C-CECA-4AC0-A7D2-F78F6FBC89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32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8F44-41DA-430D-B094-C2284BA011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94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7E33D-F037-45D2-9BF5-BE45FEB416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46BB-67B2-4064-8926-DD6C790411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93B7-A501-41D1-A628-9F61923A17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61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666699"/>
            </a:gs>
            <a:gs pos="96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86E82F-CBC4-400C-86DD-2057302337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l-G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02-</a:t>
            </a:r>
            <a:r>
              <a:rPr lang="el-GR" altLang="el-G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Μεταλλάξεις</a:t>
            </a:r>
            <a:r>
              <a:rPr lang="en-US" altLang="el-G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και επιδιόρθωση του </a:t>
            </a:r>
            <a:r>
              <a:rPr lang="en-US" altLang="el-G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endParaRPr lang="el-GR" altLang="el-GR" sz="4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4/46/DNA_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6099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04800" y="333375"/>
            <a:ext cx="868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Μηχανισμοί που εξασφαλίζουν την ακρίβεια της αντιγραφής του</a:t>
            </a:r>
            <a:r>
              <a:rPr lang="en-US" altLang="el-GR" sz="320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DNA</a:t>
            </a:r>
            <a:endParaRPr lang="el-GR" altLang="el-GR" sz="320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67" name="Picture 2" descr="figure 16-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42259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figure 16-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9163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0483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 δεν υπήρχε ενζυμικός έλεγχος των λαθών (αν δηλαδή τα νέα νουκλεοτίδια έμπαιναν με καθαρά «χημικό» τρόπο), τότε η συχνότητα των λαθών θα ήταν </a:t>
            </a:r>
            <a:r>
              <a:rPr lang="el-GR" altLang="el-GR" smtClean="0">
                <a:solidFill>
                  <a:srgbClr val="CCCCCC"/>
                </a:solidFill>
                <a:ea typeface="Calibri" pitchFamily="34" charset="0"/>
                <a:cs typeface="Calibri" pitchFamily="34" charset="0"/>
              </a:rPr>
              <a:t>~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5-10%!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</a:t>
            </a:r>
            <a:r>
              <a:rPr lang="en-US" altLang="el-GR" i="1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E. coli</a:t>
            </a:r>
            <a:r>
              <a:rPr lang="en-US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συχνότητα λάθους κατά την αντιγραφή είναι 10</a:t>
            </a:r>
            <a:r>
              <a:rPr lang="el-GR" altLang="el-GR" baseline="3000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-7</a:t>
            </a:r>
            <a:endParaRPr lang="el-GR" altLang="el-GR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λάθη δεν κατανέμονται ομοιόμορφα: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 καθυστερημένος κλώνος (</a:t>
            </a:r>
            <a:r>
              <a:rPr lang="en-US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Pol I) 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έχει 20 φορές περισσότερα λάθη από τον προπορευόμενο (</a:t>
            </a:r>
            <a:r>
              <a:rPr lang="en-US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Pol III)</a:t>
            </a:r>
            <a:endParaRPr lang="el-GR" altLang="el-GR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Συνολικά, η συχνότητα λάθους είναι 10</a:t>
            </a:r>
            <a:r>
              <a:rPr lang="el-GR" altLang="el-GR" baseline="3000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-10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έως 10</a:t>
            </a:r>
            <a:r>
              <a:rPr lang="el-GR" altLang="el-GR" baseline="3000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-11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λόγω άλλων συστημάτων επιδιόρθωσης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 16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3988"/>
            <a:ext cx="82280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5842000"/>
            <a:ext cx="3763963" cy="1016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Αταίριαστα ζευγάρια </a:t>
            </a:r>
            <a:r>
              <a:rPr lang="el-GR" altLang="el-G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βάσεων των σπάνιων </a:t>
            </a:r>
            <a:r>
              <a:rPr lang="el-GR" altLang="el-GR" sz="20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ταυτομερών</a:t>
            </a:r>
            <a:r>
              <a:rPr lang="el-GR" altLang="el-G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μορφών των βάσεων του </a:t>
            </a:r>
            <a:r>
              <a:rPr lang="en-US" altLang="el-G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DNA</a:t>
            </a:r>
            <a:endParaRPr lang="el-GR" alt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16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663"/>
            <a:ext cx="83534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68313" y="5765800"/>
            <a:ext cx="2797175" cy="8318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Ολίσθηση της </a:t>
            </a:r>
            <a:r>
              <a:rPr lang="en-US" altLang="el-GR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DNA </a:t>
            </a:r>
            <a:r>
              <a:rPr lang="el-GR" altLang="el-GR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πολυμεράσης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polymerase slip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able 1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5175"/>
            <a:ext cx="90709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FFFF66"/>
                </a:solidFill>
              </a:rPr>
              <a:t>Μεταλλάξεις που δημιουργούνται από </a:t>
            </a:r>
            <a:br>
              <a:rPr lang="el-GR" altLang="el-GR" b="1" dirty="0" smtClean="0">
                <a:solidFill>
                  <a:srgbClr val="FFFF66"/>
                </a:solidFill>
              </a:rPr>
            </a:br>
            <a:r>
              <a:rPr lang="el-GR" altLang="el-GR" b="1" dirty="0">
                <a:solidFill>
                  <a:srgbClr val="FFFF66"/>
                </a:solidFill>
              </a:rPr>
              <a:t>φυσικά ή </a:t>
            </a:r>
            <a:r>
              <a:rPr lang="el-GR" altLang="el-GR" b="1" dirty="0" smtClean="0">
                <a:solidFill>
                  <a:srgbClr val="FFFF66"/>
                </a:solidFill>
              </a:rPr>
              <a:t>χημικά </a:t>
            </a:r>
            <a:br>
              <a:rPr lang="el-GR" altLang="el-GR" b="1" dirty="0" smtClean="0">
                <a:solidFill>
                  <a:srgbClr val="FFFF66"/>
                </a:solidFill>
              </a:rPr>
            </a:br>
            <a:r>
              <a:rPr lang="el-GR" altLang="el-GR" b="1" dirty="0" err="1" smtClean="0">
                <a:solidFill>
                  <a:srgbClr val="FFFF66"/>
                </a:solidFill>
              </a:rPr>
              <a:t>μεταλλαξιγόνα</a:t>
            </a:r>
            <a:r>
              <a:rPr lang="el-GR" altLang="el-GR" b="1" dirty="0" smtClean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</p:spPr>
        <p:txBody>
          <a:bodyPr/>
          <a:lstStyle/>
          <a:p>
            <a:r>
              <a:rPr lang="el-GR" sz="4000" dirty="0" smtClean="0">
                <a:solidFill>
                  <a:schemeClr val="bg1"/>
                </a:solidFill>
              </a:rPr>
              <a:t>Βλάβες από υπεριώδη ακτινοβολία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8676456" cy="525658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UV-C: 100-295 nm </a:t>
            </a:r>
          </a:p>
          <a:p>
            <a:pPr lvl="1">
              <a:lnSpc>
                <a:spcPct val="114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Σημαντική βλάβη στο </a:t>
            </a:r>
            <a:r>
              <a:rPr lang="en-US" sz="2400" dirty="0" smtClean="0">
                <a:solidFill>
                  <a:schemeClr val="bg1"/>
                </a:solidFill>
              </a:rPr>
              <a:t>DNA</a:t>
            </a:r>
            <a:endParaRPr lang="el-GR" sz="2400" dirty="0" smtClean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Προστασία από το όζον (?)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UV-B: 296-320 nm (10%)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Υπεύθυνη για το μεγαλύτερο ποσοστό βλάβης του </a:t>
            </a:r>
            <a:r>
              <a:rPr lang="en-US" sz="2400" dirty="0" smtClean="0">
                <a:solidFill>
                  <a:schemeClr val="bg1"/>
                </a:solidFill>
              </a:rPr>
              <a:t>DNA</a:t>
            </a: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UV-A: 321-400 nm (90%)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Διεισδύει στο δέρμα βαθύτερα από </a:t>
            </a:r>
            <a:r>
              <a:rPr lang="en-US" sz="2400" dirty="0" smtClean="0">
                <a:solidFill>
                  <a:schemeClr val="bg1"/>
                </a:solidFill>
              </a:rPr>
              <a:t>UV</a:t>
            </a:r>
            <a:r>
              <a:rPr lang="el-GR" sz="2400" dirty="0" smtClean="0">
                <a:solidFill>
                  <a:schemeClr val="bg1"/>
                </a:solidFill>
              </a:rPr>
              <a:t>-Β</a:t>
            </a:r>
          </a:p>
          <a:p>
            <a:pPr lvl="1">
              <a:lnSpc>
                <a:spcPct val="114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Μικρότερες οι βλάβες στο </a:t>
            </a:r>
            <a:r>
              <a:rPr lang="en-US" sz="2400" dirty="0" smtClean="0">
                <a:solidFill>
                  <a:schemeClr val="bg1"/>
                </a:solidFill>
              </a:rPr>
              <a:t>DNA</a:t>
            </a:r>
            <a:endParaRPr lang="el-GR" sz="2400" dirty="0" smtClean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Υπεύθυνη για το μαύρισμα, αλλά και για τη γήρανση και τον καρκίνο του δέρματος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4-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54557"/>
            <a:ext cx="7344172" cy="6592939"/>
          </a:xfrm>
          <a:noFill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508104" cy="1196752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l-GR" altLang="el-GR" sz="2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Φωτοπροϊόντα</a:t>
            </a:r>
            <a:r>
              <a:rPr lang="el-GR" altLang="el-G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που επάγονται από την υπεριώδη ακτινοβολία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0618" y="5373216"/>
            <a:ext cx="42974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dirty="0" smtClean="0"/>
              <a:t>Υπεριώδης </a:t>
            </a:r>
            <a:r>
              <a:rPr lang="el-GR" altLang="el-GR" sz="1600" dirty="0"/>
              <a:t>ακτινοβολία προκαλεί το σχηματισμό διμερών ανάμεσα σε γειτονικές </a:t>
            </a:r>
            <a:r>
              <a:rPr lang="el-GR" altLang="el-GR" sz="1600" dirty="0" err="1"/>
              <a:t>θυμίνες</a:t>
            </a:r>
            <a:r>
              <a:rPr lang="el-GR" altLang="el-GR" sz="1600" dirty="0"/>
              <a:t> του ίδιου κλώνου. Τα διμερή παρεμποδίζουν την αντιγραφή και τη μεταγραφή. </a:t>
            </a:r>
          </a:p>
        </p:txBody>
      </p:sp>
    </p:spTree>
    <p:extLst>
      <p:ext uri="{BB962C8B-B14F-4D97-AF65-F5344CB8AC3E}">
        <p14:creationId xmlns:p14="http://schemas.microsoft.com/office/powerpoint/2010/main" val="3908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southwest.tn.edu/rburkett/gb%20-%20F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16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81000"/>
            <a:ext cx="63738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lan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9" y="1160164"/>
            <a:ext cx="2381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24669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961754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Xeroderma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pigmentosum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μια σπάνια ασθένεια, αποτέλεσμα της αδυναμίας επιδιόρθωσης των διμερών της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θυμίνης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Τα διμερή παραμένουν και παρεμποδίζουν την αντιγραφή του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Επτά γονίδια εμπλέκονται στην ασθένεια.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785" y="2996952"/>
            <a:ext cx="410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Μελάνωμα. Η κύρια αιτία του μελανώματος είναι η έκθεση στο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UV.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5021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Βλάβες από </a:t>
            </a:r>
            <a:r>
              <a:rPr lang="el-G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ιονίζουσα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ακτινοβολία (ακτίνες Χ και γ)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3960440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Άμεσες βλάβες: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απορρόφηση από το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Έμμεση βλάβη: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απορρόφηση από νερό που περιβάλλει το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δημιουργία δραστικών μορφών (Η</a:t>
            </a:r>
            <a:r>
              <a:rPr lang="el-GR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Ο</a:t>
            </a:r>
            <a:r>
              <a:rPr lang="el-GR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/>
              </a:rPr>
              <a:t>•</a:t>
            </a:r>
            <a:r>
              <a:rPr lang="el-GR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l-GR" baseline="30000" dirty="0">
                <a:solidFill>
                  <a:schemeClr val="bg1"/>
                </a:solidFill>
                <a:latin typeface="Calibri" panose="020F0502020204030204" pitchFamily="34" charset="0"/>
                <a:cs typeface="Times New Roman"/>
              </a:rPr>
              <a:t>•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ΟΗ, Ο</a:t>
            </a:r>
            <a:r>
              <a:rPr lang="el-GR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Μεμονωμένες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Πολλαπλές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: δίκλωνη ρήξη (ελλείμματα, διπλασιασμοί, αναστροφές, μετατοπίσεις)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αστάθεια του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 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στο νερό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388" y="188913"/>
            <a:ext cx="3168476" cy="6552455"/>
            <a:chOff x="179388" y="188913"/>
            <a:chExt cx="2663825" cy="604837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9388" y="188913"/>
              <a:ext cx="2663825" cy="604837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7" name="Picture 4" descr="47919_CH09_FIG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66700"/>
              <a:ext cx="2160587" cy="592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39552" y="1700808"/>
            <a:ext cx="7776864" cy="693368"/>
            <a:chOff x="539552" y="1700808"/>
            <a:chExt cx="7776864" cy="693368"/>
          </a:xfrm>
        </p:grpSpPr>
        <p:sp>
          <p:nvSpPr>
            <p:cNvPr id="9" name="Oval 8"/>
            <p:cNvSpPr/>
            <p:nvPr/>
          </p:nvSpPr>
          <p:spPr>
            <a:xfrm>
              <a:off x="539552" y="1700808"/>
              <a:ext cx="288032" cy="648072"/>
            </a:xfrm>
            <a:prstGeom prst="ellipse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Connector 10"/>
            <p:cNvCxnSpPr>
              <a:stCxn id="9" idx="6"/>
              <a:endCxn id="12" idx="1"/>
            </p:cNvCxnSpPr>
            <p:nvPr/>
          </p:nvCxnSpPr>
          <p:spPr>
            <a:xfrm>
              <a:off x="827584" y="2024844"/>
              <a:ext cx="3096344" cy="184666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3928" y="2024844"/>
              <a:ext cx="4392488" cy="369332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err="1" smtClean="0">
                  <a:solidFill>
                    <a:schemeClr val="bg1"/>
                  </a:solidFill>
                </a:rPr>
                <a:t>Φωσφοδιεστερικός</a:t>
              </a:r>
              <a:r>
                <a:rPr lang="el-GR" dirty="0" smtClean="0">
                  <a:solidFill>
                    <a:schemeClr val="bg1"/>
                  </a:solidFill>
                </a:rPr>
                <a:t> δεσμός: σπάνια ρήξη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19610" y="2672916"/>
            <a:ext cx="6696806" cy="1406975"/>
            <a:chOff x="1619610" y="2672916"/>
            <a:chExt cx="6696806" cy="1406975"/>
          </a:xfrm>
        </p:grpSpPr>
        <p:sp>
          <p:nvSpPr>
            <p:cNvPr id="13" name="Oval 12"/>
            <p:cNvSpPr/>
            <p:nvPr/>
          </p:nvSpPr>
          <p:spPr>
            <a:xfrm>
              <a:off x="1619610" y="2672916"/>
              <a:ext cx="288032" cy="3240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4" name="Straight Connector 13"/>
            <p:cNvCxnSpPr>
              <a:stCxn id="13" idx="6"/>
              <a:endCxn id="15" idx="1"/>
            </p:cNvCxnSpPr>
            <p:nvPr/>
          </p:nvCxnSpPr>
          <p:spPr>
            <a:xfrm>
              <a:off x="1907642" y="2834934"/>
              <a:ext cx="2016286" cy="92179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23928" y="3433560"/>
              <a:ext cx="4392488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Ν-</a:t>
              </a:r>
              <a:r>
                <a:rPr lang="el-GR" dirty="0" err="1" smtClean="0">
                  <a:solidFill>
                    <a:schemeClr val="bg1"/>
                  </a:solidFill>
                </a:rPr>
                <a:t>γλυκοσιδικός</a:t>
              </a:r>
              <a:r>
                <a:rPr lang="el-GR" dirty="0" smtClean="0">
                  <a:solidFill>
                    <a:schemeClr val="bg1"/>
                  </a:solidFill>
                </a:rPr>
                <a:t> δεσμός: ρήξη 10.000 ΑΡ θέσεις την ημέρα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31578" y="3897052"/>
            <a:ext cx="6984838" cy="1546431"/>
            <a:chOff x="1331578" y="3897052"/>
            <a:chExt cx="6984838" cy="1546431"/>
          </a:xfrm>
        </p:grpSpPr>
        <p:sp>
          <p:nvSpPr>
            <p:cNvPr id="16" name="Oval 15"/>
            <p:cNvSpPr/>
            <p:nvPr/>
          </p:nvSpPr>
          <p:spPr>
            <a:xfrm>
              <a:off x="1331578" y="3897052"/>
              <a:ext cx="288032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7" name="Straight Connector 16"/>
            <p:cNvCxnSpPr>
              <a:stCxn id="16" idx="6"/>
              <a:endCxn id="18" idx="1"/>
            </p:cNvCxnSpPr>
            <p:nvPr/>
          </p:nvCxnSpPr>
          <p:spPr>
            <a:xfrm>
              <a:off x="1619610" y="4059070"/>
              <a:ext cx="2304318" cy="10612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23928" y="4797152"/>
              <a:ext cx="439248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Δεσμοί με </a:t>
              </a:r>
              <a:r>
                <a:rPr lang="el-GR" dirty="0" err="1" smtClean="0">
                  <a:solidFill>
                    <a:schemeClr val="bg1"/>
                  </a:solidFill>
                </a:rPr>
                <a:t>εξωκυκλικές</a:t>
              </a:r>
              <a:r>
                <a:rPr lang="el-GR" dirty="0" smtClean="0">
                  <a:solidFill>
                    <a:schemeClr val="bg1"/>
                  </a:solidFill>
                </a:rPr>
                <a:t> </a:t>
              </a:r>
              <a:r>
                <a:rPr lang="el-GR" dirty="0" err="1" smtClean="0">
                  <a:solidFill>
                    <a:schemeClr val="bg1"/>
                  </a:solidFill>
                </a:rPr>
                <a:t>αμινομάδες</a:t>
              </a:r>
              <a:r>
                <a:rPr lang="el-GR" dirty="0" smtClean="0">
                  <a:solidFill>
                    <a:schemeClr val="bg1"/>
                  </a:solidFill>
                </a:rPr>
                <a:t>: </a:t>
              </a:r>
              <a:r>
                <a:rPr lang="el-GR" dirty="0" err="1" smtClean="0">
                  <a:solidFill>
                    <a:schemeClr val="bg1"/>
                  </a:solidFill>
                </a:rPr>
                <a:t>απαμινώσεις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3608" y="620688"/>
            <a:ext cx="7308825" cy="5400600"/>
            <a:chOff x="1403350" y="333375"/>
            <a:chExt cx="6337300" cy="475138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03350" y="333375"/>
              <a:ext cx="6337300" cy="4751388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9" name="Picture 4" descr="47919_CH09_FIG03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476250"/>
              <a:ext cx="5976938" cy="449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737" y="5320719"/>
            <a:ext cx="6707088" cy="576064"/>
          </a:xfrm>
        </p:spPr>
        <p:txBody>
          <a:bodyPr/>
          <a:lstStyle/>
          <a:p>
            <a:r>
              <a:rPr lang="el-GR" sz="2000" b="1" dirty="0" err="1" smtClean="0">
                <a:latin typeface="Calibri" panose="020F0502020204030204" pitchFamily="34" charset="0"/>
              </a:rPr>
              <a:t>Υδρολυτική</a:t>
            </a:r>
            <a:r>
              <a:rPr lang="el-GR" sz="2000" b="1" dirty="0" smtClean="0">
                <a:latin typeface="Calibri" panose="020F0502020204030204" pitchFamily="34" charset="0"/>
              </a:rPr>
              <a:t> διάσπαση του Ν-</a:t>
            </a:r>
            <a:r>
              <a:rPr lang="el-GR" sz="2000" b="1" dirty="0" err="1" smtClean="0">
                <a:latin typeface="Calibri" panose="020F0502020204030204" pitchFamily="34" charset="0"/>
              </a:rPr>
              <a:t>γλυκοσιδικού</a:t>
            </a:r>
            <a:r>
              <a:rPr lang="el-GR" sz="2000" b="1" dirty="0" smtClean="0">
                <a:latin typeface="Calibri" panose="020F0502020204030204" pitchFamily="34" charset="0"/>
              </a:rPr>
              <a:t> δεσμού</a:t>
            </a:r>
            <a:endParaRPr lang="el-G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418654"/>
            <a:ext cx="3024336" cy="1498178"/>
          </a:xfrm>
        </p:spPr>
        <p:txBody>
          <a:bodyPr/>
          <a:lstStyle/>
          <a:p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Υδρολυτικές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απαμινώσεις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0152" y="2349500"/>
            <a:ext cx="3096344" cy="4032250"/>
          </a:xfrm>
        </p:spPr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ΗΝΟ</a:t>
            </a:r>
            <a:r>
              <a:rPr lang="el-GR" sz="20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σχηματίζεται από τα νιτρώδη που χρησιμοποιούνται ως συντηρητικά των αλλαντικών</a:t>
            </a:r>
          </a:p>
          <a:p>
            <a:endParaRPr lang="el-GR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HSO</a:t>
            </a:r>
            <a:r>
              <a:rPr lang="en-US" sz="20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US" sz="20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l-GR" sz="20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όξινο θειώδες ιόν, χρησιμοποιείται ως πρόσθετο στο κρασί, τη μπύρα και τους χυμούς των φρούτων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719" y="333375"/>
            <a:ext cx="5688012" cy="6048375"/>
            <a:chOff x="179388" y="188913"/>
            <a:chExt cx="5688012" cy="60483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79388" y="188913"/>
              <a:ext cx="5688012" cy="604837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6" name="Picture 3" descr="47919_CH09_FIG04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" y="333375"/>
              <a:ext cx="5321300" cy="575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5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Οξειδωτική βλάβη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816224"/>
            <a:ext cx="5184576" cy="398904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Συχνή αιτία η ρίζα του υδροξυλίου (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/>
              </a:rPr>
              <a:t>•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ΟΗ)</a:t>
            </a:r>
          </a:p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ρίζες αυτές παράγονται από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ιονίζουσα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ακτινοβολία ή Η</a:t>
            </a:r>
            <a:r>
              <a:rPr lang="el-GR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Ο</a:t>
            </a:r>
            <a:r>
              <a:rPr lang="el-GR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και ιόντος μετάλλου (πχ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Fe</a:t>
            </a:r>
            <a:r>
              <a:rPr lang="en-US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2+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0825" y="260350"/>
            <a:ext cx="3384550" cy="5976938"/>
            <a:chOff x="250825" y="260350"/>
            <a:chExt cx="3384550" cy="597693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50825" y="260350"/>
              <a:ext cx="3384550" cy="5976938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pic>
          <p:nvPicPr>
            <p:cNvPr id="6" name="Picture 4" descr="47919_CH09_FIG06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33375"/>
              <a:ext cx="3097212" cy="578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93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620688"/>
            <a:ext cx="3168352" cy="5976664"/>
          </a:xfrm>
        </p:spPr>
        <p:txBody>
          <a:bodyPr/>
          <a:lstStyle/>
          <a:p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Αν δεν επιδιορθωθεί προκαλείται μεταλλαγή μεταστροφής με αντικατάσταση ζεύγους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≡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 </a:t>
            </a: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σε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T=A</a:t>
            </a:r>
          </a:p>
          <a:p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 </a:t>
            </a:r>
            <a:r>
              <a:rPr lang="el-G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γλυκόλη</a:t>
            </a: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της </a:t>
            </a:r>
            <a:r>
              <a:rPr lang="el-G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θυμίνης</a:t>
            </a: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είναι </a:t>
            </a:r>
            <a:r>
              <a:rPr lang="el-G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κυτταροτοξική</a:t>
            </a: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επειδή αναστέλλει την αντιγραφή του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endParaRPr lang="el-G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116632"/>
            <a:ext cx="5616624" cy="6480720"/>
            <a:chOff x="611188" y="333375"/>
            <a:chExt cx="5329237" cy="590391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11188" y="333375"/>
              <a:ext cx="5329237" cy="5903913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6" name="Picture 3" descr="47919_CH09_FIG07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16"/>
            <a:stretch/>
          </p:blipFill>
          <p:spPr bwMode="auto">
            <a:xfrm>
              <a:off x="899319" y="346497"/>
              <a:ext cx="4752975" cy="30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4" descr="47919_CH09_FIG06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2"/>
          <a:stretch/>
        </p:blipFill>
        <p:spPr bwMode="auto">
          <a:xfrm>
            <a:off x="1561629" y="3933056"/>
            <a:ext cx="2708373" cy="25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164840"/>
            <a:ext cx="4762872" cy="3704319"/>
          </a:xfrm>
        </p:spPr>
        <p:txBody>
          <a:bodyPr/>
          <a:lstStyle/>
          <a:p>
            <a:r>
              <a:rPr lang="el-G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Αλκυλιωτικοί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παράγοντες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r>
              <a:rPr lang="el-GR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εταφέρουν</a:t>
            </a:r>
            <a:r>
              <a:rPr lang="el-G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μεθύλια (ή άλλα </a:t>
            </a:r>
            <a:r>
              <a:rPr lang="el-GR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αλκύλια</a:t>
            </a:r>
            <a:r>
              <a:rPr lang="el-G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 στο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3568" y="96838"/>
            <a:ext cx="3168352" cy="6572522"/>
            <a:chOff x="827088" y="96838"/>
            <a:chExt cx="2881312" cy="62372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27088" y="96838"/>
              <a:ext cx="2881312" cy="6237287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6" name="Picture 5" descr="CH09_FIG08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60350"/>
              <a:ext cx="2592388" cy="593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6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Αλκυλιωτικοί</a:t>
            </a: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παράγοντες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95500"/>
            <a:ext cx="8713788" cy="4070350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Ethyl Methane Sulfonate (EMS)</a:t>
            </a:r>
          </a:p>
          <a:p>
            <a:pPr eaLnBrk="1" hangingPunct="1"/>
            <a:r>
              <a:rPr lang="en-US" altLang="el-GR" dirty="0" err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Dimethylnitrosamine</a:t>
            </a:r>
            <a:endParaRPr lang="en-US" altLang="el-GR" dirty="0" smtClean="0">
              <a:solidFill>
                <a:srgbClr val="FF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l-GR" altLang="el-GR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Επιπτώσεις εξαρτώνται από τη θέση και τον τύπο της </a:t>
            </a:r>
            <a:r>
              <a:rPr lang="el-GR" altLang="el-GR" dirty="0" err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αλκυλομάδας</a:t>
            </a:r>
            <a:r>
              <a:rPr lang="el-GR" altLang="el-GR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/>
            <a:r>
              <a:rPr lang="el-GR" altLang="el-GR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Τροποποιημένα νουκλεοτίδια με αλλοιωμένες ιδιότητες ζευγαρώματος → σημειακές μεταλλάξεις</a:t>
            </a:r>
          </a:p>
          <a:p>
            <a:pPr lvl="1" eaLnBrk="1" hangingPunct="1"/>
            <a:r>
              <a:rPr lang="el-GR" altLang="el-GR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Μεγάλες </a:t>
            </a:r>
            <a:r>
              <a:rPr lang="el-GR" altLang="el-GR" dirty="0" err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αλκυλομάδες</a:t>
            </a:r>
            <a:r>
              <a:rPr lang="el-GR" altLang="el-GR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→ αναστολή αντιγραφής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Πολυκυλικοί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υδρογονάνθρακες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528" y="1412776"/>
            <a:ext cx="8496300" cy="4176713"/>
            <a:chOff x="323850" y="692150"/>
            <a:chExt cx="8496300" cy="417671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3850" y="692150"/>
              <a:ext cx="8496300" cy="4176713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9" name="Picture 4" descr="47919_CH09_FIG09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" y="836613"/>
              <a:ext cx="798195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7504" y="602128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Ατελής καύση ξύλου ή ορυκτού άνθρακα: καπνός τσιγάρου, κρέατα στα κάρβουνα κλπ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el-GR" altLang="el-GR" b="1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Τύποι μεταλλάξεων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889375"/>
          </a:xfrm>
        </p:spPr>
        <p:txBody>
          <a:bodyPr/>
          <a:lstStyle/>
          <a:p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Σημειακές μεταλλάξεις:</a:t>
            </a:r>
          </a:p>
          <a:p>
            <a:pPr lvl="1"/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Μεταπτώσεις (</a:t>
            </a:r>
            <a:r>
              <a:rPr lang="en-US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transitions): 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πουρίνη σε πουρίνη ή πυριμιδίνη σε πυριμιδίνη</a:t>
            </a:r>
          </a:p>
          <a:p>
            <a:pPr lvl="1"/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Μεταστροφές (</a:t>
            </a:r>
            <a:r>
              <a:rPr lang="en-US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transversion): </a:t>
            </a:r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πουρίνη σε πυριμιδίνη ή πυριμιδίνη σε πουρίνη</a:t>
            </a:r>
          </a:p>
          <a:p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Ένθεση</a:t>
            </a:r>
          </a:p>
          <a:p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Απαλοιφή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476250"/>
            <a:ext cx="5554960" cy="5689054"/>
          </a:xfrm>
        </p:spPr>
        <p:txBody>
          <a:bodyPr/>
          <a:lstStyle/>
          <a:p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Πολλοί </a:t>
            </a:r>
            <a:r>
              <a:rPr lang="el-GR" sz="2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πολυκυκλικοί</a:t>
            </a:r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υδρογονάνθρακες θα πρέπει πρώτα να ενεργοποιηθούν από τον μεταβολισμό του κυττάρου (πχ Ρ450 και </a:t>
            </a:r>
            <a:r>
              <a:rPr lang="el-GR" sz="2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εποξειδική</a:t>
            </a:r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2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υδρολάση</a:t>
            </a:r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).</a:t>
            </a:r>
          </a:p>
          <a:p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</a:t>
            </a:r>
            <a:r>
              <a:rPr lang="el-GR" sz="2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μονοοξυγενάσες</a:t>
            </a:r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του Ρ450 συμβάλλουν στην αποτοξίνωση βλαβερών ουσιών. Όμως, δεν εμφανίζουν μεγάλη εξειδίκευση με αποτελέσματα το διπλανό παράδειγμα.</a:t>
            </a:r>
          </a:p>
          <a:p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Το 9,10 </a:t>
            </a:r>
            <a:r>
              <a:rPr lang="el-GR" sz="2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εποξειδικό</a:t>
            </a:r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προϊόν στη συνέχεια προσβάλει το </a:t>
            </a: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 </a:t>
            </a:r>
            <a:r>
              <a:rPr lang="el-GR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σχηματίζοντας ένα πρόσθεμα.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850" y="188913"/>
            <a:ext cx="2592388" cy="6192837"/>
            <a:chOff x="323850" y="188913"/>
            <a:chExt cx="2592388" cy="61928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3850" y="188913"/>
              <a:ext cx="2592388" cy="6192837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6" name="Picture 4" descr="CH09_FIG10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13" y="260350"/>
              <a:ext cx="2092325" cy="612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0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88937"/>
            <a:ext cx="5626968" cy="1792720"/>
          </a:xfrm>
        </p:spPr>
        <p:txBody>
          <a:bodyPr/>
          <a:lstStyle/>
          <a:p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Αφλατοξίνες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παράγονται από μύκητες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US" sz="28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Aspergilus</a:t>
            </a: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flavus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και </a:t>
            </a: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A. </a:t>
            </a:r>
            <a:r>
              <a:rPr lang="en-US" sz="28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parasiticus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που αναπτύσσονται σε φιστίκια και δημητριακά</a:t>
            </a:r>
            <a:endParaRPr lang="el-G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684" y="44475"/>
            <a:ext cx="2762124" cy="669689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5" name="Picture 4" descr="47919_CH09_FIG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4" y="188937"/>
            <a:ext cx="2210396" cy="65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47919_CH09_FIG1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2736106" cy="44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Χημικοί παράγοντες διασύνδεσης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804" y="1628800"/>
            <a:ext cx="4227692" cy="48965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Το αζωτούχο αέριο της μουστάρδας. </a:t>
            </a:r>
          </a:p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Αν δεν διορθωθεί η διασύνδεση στο </a:t>
            </a:r>
            <a:r>
              <a:rPr lang="en-US" sz="2000" dirty="0" smtClean="0">
                <a:solidFill>
                  <a:schemeClr val="bg1"/>
                </a:solidFill>
              </a:rPr>
              <a:t>DNA</a:t>
            </a:r>
            <a:r>
              <a:rPr lang="el-GR" sz="2000" dirty="0" smtClean="0">
                <a:solidFill>
                  <a:schemeClr val="bg1"/>
                </a:solidFill>
              </a:rPr>
              <a:t> προκαλεί θάνατο του κυττάρου</a:t>
            </a:r>
          </a:p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Αρχικά αναπτύχθηκε για στρατιωτική χρήση (χημικό όπλο που προσβάλει το ΚΝΣ)</a:t>
            </a:r>
          </a:p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Σήμερα χρησιμοποιείται ως </a:t>
            </a:r>
            <a:r>
              <a:rPr lang="el-GR" sz="2000" dirty="0" err="1" smtClean="0">
                <a:solidFill>
                  <a:schemeClr val="bg1"/>
                </a:solidFill>
              </a:rPr>
              <a:t>χημειοθεραπευτικός</a:t>
            </a:r>
            <a:r>
              <a:rPr lang="el-GR" sz="2000" dirty="0" smtClean="0">
                <a:solidFill>
                  <a:schemeClr val="bg1"/>
                </a:solidFill>
              </a:rPr>
              <a:t> παράγοντας σε ορισμένα λεμφώματα και λευχαιμίες</a:t>
            </a:r>
            <a:endParaRPr lang="el-GR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266" y="1052736"/>
            <a:ext cx="4681538" cy="5616575"/>
            <a:chOff x="250825" y="404813"/>
            <a:chExt cx="4681538" cy="56165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50825" y="404813"/>
              <a:ext cx="4681538" cy="561657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MS PGothic" pitchFamily="34" charset="-128"/>
              </a:endParaRPr>
            </a:p>
          </p:txBody>
        </p:sp>
        <p:pic>
          <p:nvPicPr>
            <p:cNvPr id="5" name="Picture 4" descr="47919_CH09_FIG13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549275"/>
              <a:ext cx="4421187" cy="532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4-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3650"/>
            <a:ext cx="9144000" cy="5118100"/>
          </a:xfrm>
          <a:noFill/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835696" y="332656"/>
            <a:ext cx="55832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Παράγοντες παρεμβολής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ble 16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8"/>
          <a:stretch>
            <a:fillRect/>
          </a:stretch>
        </p:blipFill>
        <p:spPr bwMode="auto">
          <a:xfrm>
            <a:off x="-38100" y="2070100"/>
            <a:ext cx="91821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132856"/>
            <a:ext cx="8229600" cy="2074242"/>
          </a:xfrm>
        </p:spPr>
        <p:txBody>
          <a:bodyPr/>
          <a:lstStyle/>
          <a:p>
            <a:pPr eaLnBrk="1" hangingPunct="1"/>
            <a:r>
              <a:rPr lang="el-GR" altLang="el-GR" sz="4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Οι επιπτώσεις των μεταλλάξεων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επιπτώσεις των μεταλλάξεων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Επιπτώσεις στο γονιδίωμα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Σιωπηλές μεταλλάξεις: το </a:t>
            </a:r>
            <a:r>
              <a:rPr lang="el-GR" altLang="el-GR" b="1" smtClean="0">
                <a:solidFill>
                  <a:srgbClr val="FFCCCC"/>
                </a:solidFill>
                <a:ea typeface="Calibri" pitchFamily="34" charset="0"/>
                <a:cs typeface="Calibri" pitchFamily="34" charset="0"/>
              </a:rPr>
              <a:t>~</a:t>
            </a: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98.5%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Συνώνυμες, μη-συνώνυμες, α-νοηματικές, παρα-νοηματικές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Επιπτώσεις σε πολυκύτταρους οργανισμούς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απώλεια λειτουργίας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κέρδος λειτουργίας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Επιπτώσεις σε μικροοργανισμούς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αυξότροφοι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θανατογόνοι υπό όρους</a:t>
            </a:r>
          </a:p>
        </p:txBody>
      </p:sp>
    </p:spTree>
    <p:extLst>
      <p:ext uri="{BB962C8B-B14F-4D97-AF65-F5344CB8AC3E}">
        <p14:creationId xmlns:p14="http://schemas.microsoft.com/office/powerpoint/2010/main" val="1084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16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0100"/>
            <a:ext cx="85312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708400" y="817563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800" b="1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el-GR" sz="2800" b="1">
                <a:latin typeface="Calibri" pitchFamily="34" charset="0"/>
                <a:ea typeface="Calibri" pitchFamily="34" charset="0"/>
                <a:cs typeface="Calibri" pitchFamily="34" charset="0"/>
              </a:rPr>
              <a:t>missense)</a:t>
            </a:r>
            <a:endParaRPr lang="el-GR" altLang="el-GR" sz="28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ure 16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9725"/>
            <a:ext cx="853122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262"/>
          </a:xfrm>
        </p:spPr>
        <p:txBody>
          <a:bodyPr/>
          <a:lstStyle/>
          <a:p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Μεταλλάξεις απαλοιφής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ure 16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85312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304800" y="4970463"/>
            <a:ext cx="8229600" cy="704850"/>
          </a:xfrm>
        </p:spPr>
        <p:txBody>
          <a:bodyPr/>
          <a:lstStyle/>
          <a:p>
            <a:pPr algn="l"/>
            <a:r>
              <a:rPr lang="el-GR" altLang="el-GR" sz="240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Επιπτώσεις μεταλλάξεων απαλοιφής ανοδικά ενός γονιδίου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16-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1200"/>
            <a:ext cx="85312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206375" y="557213"/>
            <a:ext cx="8686800" cy="1143000"/>
          </a:xfrm>
        </p:spPr>
        <p:txBody>
          <a:bodyPr/>
          <a:lstStyle/>
          <a:p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επιπτώσεις των μεταλλάξεων στους πολυκύτταρους οργανισμούς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Απώλεια λειτουργίας</a:t>
            </a:r>
          </a:p>
          <a:p>
            <a:pPr lvl="1"/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περισσότερες μεταλλάξεις στους διπλοειδείς οργανισμούς είναι υπολειπόμενες (επειδή υπάρχει δεύτερο αντίγραφο)</a:t>
            </a:r>
          </a:p>
          <a:p>
            <a:r>
              <a:rPr lang="el-GR" altLang="el-GR" smtClean="0">
                <a:solidFill>
                  <a:srgbClr val="1919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Κέρδος λειτουργίας</a:t>
            </a:r>
          </a:p>
          <a:p>
            <a:pPr lvl="1"/>
            <a:r>
              <a:rPr lang="el-GR" altLang="el-GR" smtClean="0">
                <a:solidFill>
                  <a:srgbClr val="1919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Πιο σπάνιες</a:t>
            </a:r>
          </a:p>
          <a:p>
            <a:pPr lvl="1"/>
            <a:r>
              <a:rPr lang="el-GR" altLang="el-GR" smtClean="0">
                <a:solidFill>
                  <a:srgbClr val="1919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Συνήθως σε ρυθμιστικές περιοχές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ure 16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85312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206375" y="557213"/>
            <a:ext cx="8686800" cy="1143000"/>
          </a:xfrm>
        </p:spPr>
        <p:txBody>
          <a:bodyPr/>
          <a:lstStyle/>
          <a:p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επιπτώσεις των μεταλλάξεων στους πολυκύτταρους οργανισμούς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l-GR" altLang="el-GR" smtClean="0">
                <a:solidFill>
                  <a:srgbClr val="1919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Απώλεια λειτουργίας</a:t>
            </a:r>
          </a:p>
          <a:p>
            <a:pPr lvl="1"/>
            <a:r>
              <a:rPr lang="el-GR" altLang="el-GR" smtClean="0">
                <a:solidFill>
                  <a:srgbClr val="19194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περισσότερες μεταλλάξεις στους διπλοειδείς οργανισμούς είναι υπολειπόμενες (επειδή υπάρχει δεύτερο αντίγραφο)</a:t>
            </a:r>
          </a:p>
          <a:p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Κέρδος λειτουργίας</a:t>
            </a:r>
          </a:p>
          <a:p>
            <a:pPr lvl="1"/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Πιο σπάνιες</a:t>
            </a:r>
          </a:p>
          <a:p>
            <a:pPr lvl="1"/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Συνήθως σε ρυθμιστικές περιοχές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561975"/>
            <a:ext cx="8229600" cy="1143000"/>
          </a:xfrm>
        </p:spPr>
        <p:txBody>
          <a:bodyPr/>
          <a:lstStyle/>
          <a:p>
            <a:r>
              <a:rPr lang="el-GR" altLang="el-GR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επιπτώσεις των μεταλλάξεων σε μικροοργανισμούς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3844925"/>
          </a:xfrm>
        </p:spPr>
        <p:txBody>
          <a:bodyPr/>
          <a:lstStyle/>
          <a:p>
            <a:r>
              <a:rPr lang="el-GR" altLang="el-GR" dirty="0" err="1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Πρωτότροφα</a:t>
            </a:r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vs </a:t>
            </a:r>
            <a:r>
              <a:rPr lang="el-GR" altLang="el-GR" dirty="0" err="1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αυξότροφα</a:t>
            </a:r>
            <a:endParaRPr lang="el-GR" altLang="el-GR" dirty="0" smtClean="0">
              <a:solidFill>
                <a:srgbClr val="F2F2F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«Υπό όρους </a:t>
            </a:r>
            <a:r>
              <a:rPr lang="el-GR" altLang="el-GR" dirty="0" err="1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θανατογόνες</a:t>
            </a:r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 μεταλλάξεις</a:t>
            </a:r>
          </a:p>
          <a:p>
            <a:pPr lvl="1"/>
            <a:r>
              <a:rPr lang="el-GR" altLang="el-GR" dirty="0" err="1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Θερμοευαίσθητα</a:t>
            </a:r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μεταλλαγμένα στελέχη</a:t>
            </a:r>
          </a:p>
          <a:p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Μεταλλάξεις ανθεκτικότητας</a:t>
            </a:r>
          </a:p>
          <a:p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Ρυθμιστικές μεταλλάξεις</a:t>
            </a:r>
          </a:p>
          <a:p>
            <a:pPr lvl="1"/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Ιδιοσύστατες μεταλλάξεις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48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3. Επιδιόρθωση του </a:t>
            </a:r>
            <a:r>
              <a:rPr lang="en-US" altLang="el-GR" sz="48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DNA</a:t>
            </a:r>
            <a:endParaRPr lang="el-GR" altLang="el-GR" sz="4800" b="1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1242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  <a:latin typeface="Calibri" panose="020F0502020204030204" pitchFamily="34" charset="0"/>
              </a:rPr>
              <a:t>Συστήματα άμεσης επιδιόρθωσης</a:t>
            </a:r>
          </a:p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  <a:latin typeface="Calibri" panose="020F0502020204030204" pitchFamily="34" charset="0"/>
              </a:rPr>
              <a:t>Επιδιόρθωση </a:t>
            </a:r>
            <a:r>
              <a:rPr lang="el-GR" altLang="el-GR" b="1" dirty="0" err="1" smtClean="0">
                <a:solidFill>
                  <a:srgbClr val="FFCCCC"/>
                </a:solidFill>
                <a:latin typeface="Calibri" panose="020F0502020204030204" pitchFamily="34" charset="0"/>
              </a:rPr>
              <a:t>εκτομής</a:t>
            </a:r>
            <a:endParaRPr lang="el-GR" altLang="el-GR" b="1" dirty="0" smtClean="0">
              <a:solidFill>
                <a:srgbClr val="FFCCCC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  <a:latin typeface="Calibri" panose="020F0502020204030204" pitchFamily="34" charset="0"/>
              </a:rPr>
              <a:t>Επιδιόρθωση αταίριαστου ζεύγους βάσεων</a:t>
            </a:r>
          </a:p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  <a:latin typeface="Calibri" panose="020F0502020204030204" pitchFamily="34" charset="0"/>
              </a:rPr>
              <a:t>Ένωση μη ομόλογων άκρων</a:t>
            </a:r>
          </a:p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  <a:latin typeface="Calibri" panose="020F0502020204030204" pitchFamily="34" charset="0"/>
              </a:rPr>
              <a:t>Απόκριση </a:t>
            </a:r>
            <a:r>
              <a:rPr lang="en-US" altLang="el-GR" b="1" dirty="0" smtClean="0">
                <a:solidFill>
                  <a:srgbClr val="FFCCCC"/>
                </a:solidFill>
                <a:latin typeface="Calibri" panose="020F0502020204030204" pitchFamily="34" charset="0"/>
              </a:rPr>
              <a:t>SOS</a:t>
            </a:r>
            <a:endParaRPr lang="el-GR" altLang="el-GR" b="1" dirty="0" smtClean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gure 16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60350"/>
            <a:ext cx="8342312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>
          <a:xfrm>
            <a:off x="5580063" y="488950"/>
            <a:ext cx="3419475" cy="1355725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Τέσσερις κατηγορίες συστημάτων επιδιόρθωσης του </a:t>
            </a:r>
            <a:r>
              <a:rPr lang="en-US" altLang="el-GR" sz="24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DNA</a:t>
            </a:r>
            <a:endParaRPr lang="el-GR" altLang="el-GR" sz="2400" b="1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Σύστημα άμεσης επιδιόρθωσης Ι: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Φωτολυάση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κυκλοβουτανικών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διμερών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πυριμιδίνης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και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φωτολυάση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(6-4)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5" y="5085184"/>
            <a:ext cx="4377798" cy="1484784"/>
          </a:xfrm>
        </p:spPr>
        <p:txBody>
          <a:bodyPr/>
          <a:lstStyle/>
          <a:p>
            <a:r>
              <a:rPr lang="el-GR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Βακτήρια, αρχαία, φυτά και ζώα, όχι στον άνθρωπο</a:t>
            </a:r>
          </a:p>
          <a:p>
            <a:r>
              <a:rPr lang="el-GR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Χρησιμοποίηση ενέργειας από το μπλε φως (350-450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nm</a:t>
            </a:r>
            <a:r>
              <a:rPr lang="el-GR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 για τη διάσπαση </a:t>
            </a:r>
            <a:r>
              <a:rPr lang="el-GR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κυκλοβουτανικών</a:t>
            </a:r>
            <a:r>
              <a:rPr lang="el-GR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διμερών</a:t>
            </a:r>
            <a:endParaRPr lang="el-GR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64033" y="5047605"/>
            <a:ext cx="4375013" cy="176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sz="1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Φυτά και ζώα (πχ </a:t>
            </a:r>
            <a:r>
              <a:rPr lang="el-GR" sz="1800" kern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δροσόφιλα</a:t>
            </a:r>
            <a:r>
              <a:rPr lang="el-GR" sz="1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), όχι σε βακτήρια ή θηλαστικά (ούτε στον άνθρωπο)</a:t>
            </a:r>
          </a:p>
          <a:p>
            <a:r>
              <a:rPr lang="el-GR" sz="1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Εκτός από τη διάσπαση του κόκκινου δεσμού, η </a:t>
            </a:r>
            <a:r>
              <a:rPr lang="el-GR" sz="1800" kern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φωτολυάση</a:t>
            </a:r>
            <a:r>
              <a:rPr lang="el-GR" sz="1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πρέπει να αντιστρέψει και άλλες μεταβολές</a:t>
            </a:r>
            <a:endParaRPr lang="el-GR" sz="18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5" y="2276872"/>
            <a:ext cx="4392488" cy="254277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6" name="Picture 4" descr="47919_CH09_FIG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225955" cy="22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4009" y="2276872"/>
            <a:ext cx="4395038" cy="254277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8" name="Picture 4" descr="47919_CH09_FIG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03" y="2534992"/>
            <a:ext cx="4131370" cy="21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άνθρωπο και σε άλλους οργανισμούς που δεν διαθέτουν ούτε τη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φωτολυάση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κυκλοβουτανικών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διμερών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πυριμιδίνης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ούτε τη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φωτολυάση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(6-4), οι βλάβες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που προκαλεί η ακτινοβολία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επιδιορθώνονται με </a:t>
            </a:r>
            <a:r>
              <a:rPr lang="el-GR" b="1" i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εκτομή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των νουκλεοτιδίων που έχουν υποστεί βλάβη και αντικατάστασή τους από τα αντίστοιχα κανονικά.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Σύστημα άμεσης επιδιόρθωσης ΙΙ: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απαλκυλίωση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με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αλκυλοτρανσφεράσες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393" y="1556593"/>
            <a:ext cx="3765103" cy="504075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Κάθε επικράτεια έχει ένα ενεργό κέντρο και μεταφέρει μια </a:t>
            </a:r>
            <a:r>
              <a:rPr lang="el-GR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αλκυλομάδα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σε μια από τις δικές της </a:t>
            </a:r>
            <a:r>
              <a:rPr lang="el-GR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κυστεΐνες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αντιδράσεις αυτές δεν είναι αντιστρεπτές: ένζυμα-καμικάζι (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suicide enzymes)</a:t>
            </a:r>
          </a:p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Μία ακόμη αξιοσημείωτη λειτουργία: η μεθυλιωμένη </a:t>
            </a:r>
            <a:r>
              <a:rPr lang="el-GR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αλκυλοτρανσφεράση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μετατρέπεται σε μεταγραφικό </a:t>
            </a:r>
            <a:r>
              <a:rPr lang="el-GR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ενεργοποιητή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του δικού της γονιδίου αλλά και άλλων γονιδίων επιδιόρθωσης του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784" y="1556593"/>
            <a:ext cx="4967288" cy="518477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5" name="Picture 4" descr="47919_CH09_FIG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4" y="1628030"/>
            <a:ext cx="460851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H DNA</a:t>
            </a:r>
            <a:r>
              <a:rPr lang="el-GR" sz="2600" dirty="0" smtClean="0">
                <a:solidFill>
                  <a:schemeClr val="bg1"/>
                </a:solidFill>
              </a:rPr>
              <a:t> </a:t>
            </a:r>
            <a:r>
              <a:rPr lang="el-GR" sz="2600" dirty="0" err="1" smtClean="0">
                <a:solidFill>
                  <a:schemeClr val="bg1"/>
                </a:solidFill>
              </a:rPr>
              <a:t>αλκυλοτρανσφεράση</a:t>
            </a:r>
            <a:r>
              <a:rPr lang="el-GR" sz="2600" dirty="0" smtClean="0">
                <a:solidFill>
                  <a:schemeClr val="bg1"/>
                </a:solidFill>
              </a:rPr>
              <a:t> του ανθρώπου παρουσιάζει τεράστιο κλινικό ενδιαφέρον: πολλοί </a:t>
            </a:r>
            <a:r>
              <a:rPr lang="el-GR" sz="2600" dirty="0" err="1" smtClean="0">
                <a:solidFill>
                  <a:schemeClr val="bg1"/>
                </a:solidFill>
              </a:rPr>
              <a:t>χημειοθεραπευτικοί</a:t>
            </a:r>
            <a:r>
              <a:rPr lang="el-GR" sz="2600" dirty="0" smtClean="0">
                <a:solidFill>
                  <a:schemeClr val="bg1"/>
                </a:solidFill>
              </a:rPr>
              <a:t> παράγοντες που χρησιμοποιούνται για την καταστροφή των καρκινικών κυττάρων είναι </a:t>
            </a:r>
            <a:r>
              <a:rPr lang="el-GR" sz="2600" dirty="0" err="1" smtClean="0">
                <a:solidFill>
                  <a:schemeClr val="bg1"/>
                </a:solidFill>
              </a:rPr>
              <a:t>αλκυλιωτικοί</a:t>
            </a:r>
            <a:r>
              <a:rPr lang="el-GR" sz="2600" dirty="0" smtClean="0">
                <a:solidFill>
                  <a:schemeClr val="bg1"/>
                </a:solidFill>
              </a:rPr>
              <a:t> παράγοντες</a:t>
            </a:r>
          </a:p>
          <a:p>
            <a:pPr lvl="1"/>
            <a:r>
              <a:rPr lang="el-GR" sz="2200" dirty="0" smtClean="0">
                <a:solidFill>
                  <a:schemeClr val="bg1"/>
                </a:solidFill>
              </a:rPr>
              <a:t>Όταν η </a:t>
            </a:r>
            <a:r>
              <a:rPr lang="el-GR" sz="2200" dirty="0" err="1" smtClean="0">
                <a:solidFill>
                  <a:schemeClr val="bg1"/>
                </a:solidFill>
              </a:rPr>
              <a:t>ενεργότητα</a:t>
            </a:r>
            <a:r>
              <a:rPr lang="el-GR" sz="2200" dirty="0" smtClean="0">
                <a:solidFill>
                  <a:schemeClr val="bg1"/>
                </a:solidFill>
              </a:rPr>
              <a:t> της </a:t>
            </a:r>
            <a:r>
              <a:rPr lang="el-GR" sz="2200" dirty="0" err="1" smtClean="0">
                <a:solidFill>
                  <a:schemeClr val="bg1"/>
                </a:solidFill>
              </a:rPr>
              <a:t>αλκυλοτρανσφεράσης</a:t>
            </a:r>
            <a:r>
              <a:rPr lang="el-GR" sz="2200" dirty="0" smtClean="0">
                <a:solidFill>
                  <a:schemeClr val="bg1"/>
                </a:solidFill>
              </a:rPr>
              <a:t> στα καρκινικά κύτταρα είναι πολύ υψηλή, οι παράγοντες αυτοί δε δρουν αποτελεσματικά</a:t>
            </a:r>
          </a:p>
          <a:p>
            <a:pPr lvl="1"/>
            <a:r>
              <a:rPr lang="el-GR" sz="2200" dirty="0" smtClean="0">
                <a:solidFill>
                  <a:schemeClr val="bg1"/>
                </a:solidFill>
              </a:rPr>
              <a:t>Όταν η </a:t>
            </a:r>
            <a:r>
              <a:rPr lang="el-GR" sz="2200" dirty="0" err="1" smtClean="0">
                <a:solidFill>
                  <a:schemeClr val="bg1"/>
                </a:solidFill>
              </a:rPr>
              <a:t>ενεργότητα</a:t>
            </a:r>
            <a:r>
              <a:rPr lang="el-GR" sz="2200" dirty="0" smtClean="0">
                <a:solidFill>
                  <a:schemeClr val="bg1"/>
                </a:solidFill>
              </a:rPr>
              <a:t> της </a:t>
            </a:r>
            <a:r>
              <a:rPr lang="el-GR" sz="2200" dirty="0" err="1" smtClean="0">
                <a:solidFill>
                  <a:schemeClr val="bg1"/>
                </a:solidFill>
              </a:rPr>
              <a:t>αλκυλοτρανσφεράσης</a:t>
            </a:r>
            <a:r>
              <a:rPr lang="el-GR" sz="2200" dirty="0" smtClean="0">
                <a:solidFill>
                  <a:schemeClr val="bg1"/>
                </a:solidFill>
              </a:rPr>
              <a:t> στα περιβάλλοντα υγιή κύτταρα είναι υπερβολικά χαμηλή, οι </a:t>
            </a:r>
            <a:r>
              <a:rPr lang="el-GR" sz="2200" dirty="0" err="1" smtClean="0">
                <a:solidFill>
                  <a:schemeClr val="bg1"/>
                </a:solidFill>
              </a:rPr>
              <a:t>χημειοθεραπευτικοί</a:t>
            </a:r>
            <a:r>
              <a:rPr lang="el-GR" sz="2200" dirty="0" smtClean="0">
                <a:solidFill>
                  <a:schemeClr val="bg1"/>
                </a:solidFill>
              </a:rPr>
              <a:t> παράγοντες προκαλούν το θάνατο των υγιών κυττάρων</a:t>
            </a:r>
          </a:p>
          <a:p>
            <a:r>
              <a:rPr lang="el-GR" sz="2600" dirty="0" smtClean="0">
                <a:solidFill>
                  <a:schemeClr val="bg1"/>
                </a:solidFill>
              </a:rPr>
              <a:t>Η ανθρώπινη </a:t>
            </a:r>
            <a:r>
              <a:rPr lang="el-GR" sz="2600" dirty="0" err="1" smtClean="0">
                <a:solidFill>
                  <a:schemeClr val="bg1"/>
                </a:solidFill>
              </a:rPr>
              <a:t>αλκυλοτρανσφεράση</a:t>
            </a:r>
            <a:r>
              <a:rPr lang="el-GR" sz="2600" dirty="0" smtClean="0">
                <a:solidFill>
                  <a:schemeClr val="bg1"/>
                </a:solidFill>
              </a:rPr>
              <a:t> προστατεύει, επίσης, τα κύτταρα από καρκινογόνους </a:t>
            </a:r>
            <a:r>
              <a:rPr lang="el-GR" sz="2600" dirty="0" err="1" smtClean="0">
                <a:solidFill>
                  <a:schemeClr val="bg1"/>
                </a:solidFill>
              </a:rPr>
              <a:t>αλκυλιωτικούς</a:t>
            </a:r>
            <a:r>
              <a:rPr lang="el-GR" sz="2600" dirty="0" smtClean="0">
                <a:solidFill>
                  <a:schemeClr val="bg1"/>
                </a:solidFill>
              </a:rPr>
              <a:t> παράγοντες. </a:t>
            </a:r>
            <a:endParaRPr lang="el-GR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altLang="el-GR" sz="4000" b="1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 είναι μετάλλαξη;</a:t>
            </a:r>
          </a:p>
          <a:p>
            <a:pPr marL="0" indent="0" algn="ctr"/>
            <a:endParaRPr lang="el-GR" altLang="el-GR" sz="4000" b="1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l-GR" sz="4000" b="1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Ανεπαρκής επιδιόρθωση του </a:t>
            </a:r>
            <a:r>
              <a:rPr lang="en-US" altLang="el-GR" sz="4000" b="1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DNA</a:t>
            </a:r>
            <a:endParaRPr lang="el-GR" altLang="el-GR" sz="4000" b="1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9600" cy="1143000"/>
          </a:xfrm>
        </p:spPr>
        <p:txBody>
          <a:bodyPr/>
          <a:lstStyle/>
          <a:p>
            <a:r>
              <a:rPr lang="el-GR" altLang="el-GR" b="1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</a:t>
            </a:r>
            <a:r>
              <a:rPr lang="el-GR" altLang="el-GR" b="1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άμεσης </a:t>
            </a:r>
            <a:r>
              <a:rPr lang="el-GR" altLang="el-GR" b="1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επιδιόρθωσης ΙΙΙ</a:t>
            </a:r>
            <a:endParaRPr lang="el-GR" altLang="el-GR" b="1" dirty="0" smtClean="0">
              <a:solidFill>
                <a:srgbClr val="F2F2F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100263"/>
            <a:ext cx="3394720" cy="3200945"/>
          </a:xfrm>
        </p:spPr>
        <p:txBody>
          <a:bodyPr/>
          <a:lstStyle/>
          <a:p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Εγκοπές (ή εντομές) συχνά προκαλούνται από </a:t>
            </a:r>
            <a:r>
              <a:rPr lang="el-GR" altLang="el-GR" dirty="0" err="1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ιονίζουσα</a:t>
            </a:r>
            <a:r>
              <a:rPr lang="el-GR" altLang="el-GR" dirty="0" smtClean="0">
                <a:solidFill>
                  <a:srgbClr val="F2F2F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ακτινοβολία</a:t>
            </a:r>
            <a:endParaRPr lang="en-US" altLang="el-GR" dirty="0" smtClean="0">
              <a:solidFill>
                <a:srgbClr val="F2F2F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14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464298" cy="48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281863" cy="633412"/>
          </a:xfrm>
          <a:noFill/>
        </p:spPr>
        <p:txBody>
          <a:bodyPr/>
          <a:lstStyle/>
          <a:p>
            <a:pPr eaLnBrk="1" hangingPunct="1"/>
            <a:r>
              <a:rPr lang="el-GR" altLang="el-GR" sz="3600" b="1" smtClean="0">
                <a:solidFill>
                  <a:schemeClr val="bg1"/>
                </a:solidFill>
              </a:rPr>
              <a:t>Επιδιόρθωση εκτομής βάσεων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1052736"/>
            <a:ext cx="8208590" cy="5544616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4" descr="47919_CH09_FIG1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29"/>
          <a:stretch/>
        </p:blipFill>
        <p:spPr bwMode="auto">
          <a:xfrm>
            <a:off x="683246" y="1311493"/>
            <a:ext cx="7776864" cy="51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03300"/>
            <a:ext cx="7281863" cy="633412"/>
          </a:xfrm>
          <a:noFill/>
        </p:spPr>
        <p:txBody>
          <a:bodyPr/>
          <a:lstStyle/>
          <a:p>
            <a:pPr eaLnBrk="1" hangingPunct="1"/>
            <a:r>
              <a:rPr lang="el-GR" altLang="el-GR" sz="3600" b="1" dirty="0" smtClean="0">
                <a:solidFill>
                  <a:schemeClr val="bg1"/>
                </a:solidFill>
              </a:rPr>
              <a:t>Επιδιόρθωση </a:t>
            </a:r>
            <a:r>
              <a:rPr lang="el-GR" altLang="el-GR" sz="3600" b="1" dirty="0" err="1" smtClean="0">
                <a:solidFill>
                  <a:schemeClr val="bg1"/>
                </a:solidFill>
              </a:rPr>
              <a:t>εκτομής</a:t>
            </a:r>
            <a:r>
              <a:rPr lang="el-GR" altLang="el-GR" sz="3600" b="1" dirty="0" smtClean="0">
                <a:solidFill>
                  <a:schemeClr val="bg1"/>
                </a:solidFill>
              </a:rPr>
              <a:t> βάσεων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052736"/>
            <a:ext cx="8208590" cy="5544616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4" descr="47919_CH09_FIG1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11560" y="1196752"/>
            <a:ext cx="793200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52227" name="Picture 4" descr="T14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44450"/>
            <a:ext cx="8855075" cy="6748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679" y="678086"/>
            <a:ext cx="4607817" cy="2290266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Επιδιόρθωση με εκτομή βάσεων στους </a:t>
            </a:r>
            <a:r>
              <a:rPr lang="el-GR" sz="3600" b="1" u="sng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ευκαρυώτες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(με </a:t>
            </a:r>
            <a:r>
              <a:rPr lang="el-GR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μονολειτουργική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γλυκοζυλάση+ενδονουκλεάση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ΑΡ)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6016" y="3616424"/>
            <a:ext cx="3970784" cy="3152818"/>
          </a:xfrm>
        </p:spPr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Επιδιόρθωση βραχέος τμήματος (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short patch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repair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δεξιά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Επιδιόρθωση μακρού τμήματος (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long patch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repair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αριστερά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l-GR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l-GR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000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Δεν είναι ξεκάθαρο πότε θα γίνει επιδιόρθωση βραχέος και πότε μακρού τμήματος</a:t>
            </a:r>
            <a:endParaRPr lang="el-GR" sz="2000" i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284663" cy="6857999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5" name="Picture 4" descr="47919_CH09_FIG1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838"/>
            <a:ext cx="4104456" cy="66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4283968" y="592956"/>
            <a:ext cx="4192588" cy="3340100"/>
          </a:xfrm>
          <a:noFill/>
        </p:spPr>
        <p:txBody>
          <a:bodyPr/>
          <a:lstStyle/>
          <a:p>
            <a:pPr eaLnBrk="1" hangingPunct="1"/>
            <a:r>
              <a:rPr lang="el-GR" altLang="el-GR" sz="2800" b="1" dirty="0" smtClean="0">
                <a:solidFill>
                  <a:schemeClr val="bg1"/>
                </a:solidFill>
              </a:rPr>
              <a:t>Συστήματα επιδιόρθωσης </a:t>
            </a:r>
            <a:r>
              <a:rPr lang="el-GR" altLang="el-GR" sz="2800" b="1" dirty="0" err="1" smtClean="0">
                <a:solidFill>
                  <a:schemeClr val="bg1"/>
                </a:solidFill>
              </a:rPr>
              <a:t>εκτομής</a:t>
            </a:r>
            <a:r>
              <a:rPr lang="el-GR" altLang="el-GR" sz="2800" b="1" dirty="0" smtClean="0">
                <a:solidFill>
                  <a:schemeClr val="bg1"/>
                </a:solidFill>
              </a:rPr>
              <a:t> στην </a:t>
            </a:r>
            <a:r>
              <a:rPr lang="en-US" altLang="el-GR" sz="2800" b="1" i="1" u="sng" dirty="0" smtClean="0">
                <a:solidFill>
                  <a:schemeClr val="bg1"/>
                </a:solidFill>
              </a:rPr>
              <a:t>E. coli</a:t>
            </a:r>
            <a:r>
              <a:rPr lang="el-GR" altLang="el-GR" sz="2800" b="1" i="1" dirty="0" smtClean="0">
                <a:solidFill>
                  <a:schemeClr val="bg1"/>
                </a:solidFill>
              </a:rPr>
              <a:t>: </a:t>
            </a:r>
            <a:r>
              <a:rPr lang="el-GR" altLang="el-GR" sz="2800" b="1" dirty="0" smtClean="0">
                <a:solidFill>
                  <a:schemeClr val="bg1"/>
                </a:solidFill>
              </a:rPr>
              <a:t>«βραχύ μπάλωμα» (</a:t>
            </a:r>
            <a:r>
              <a:rPr lang="en-US" altLang="el-GR" sz="2800" b="1" dirty="0" smtClean="0">
                <a:solidFill>
                  <a:schemeClr val="bg1"/>
                </a:solidFill>
              </a:rPr>
              <a:t>short patch nucleotide excision repair: ~12 </a:t>
            </a:r>
            <a:r>
              <a:rPr lang="en-US" altLang="el-GR" sz="2800" b="1" dirty="0" err="1" smtClean="0">
                <a:solidFill>
                  <a:schemeClr val="bg1"/>
                </a:solidFill>
              </a:rPr>
              <a:t>nt</a:t>
            </a:r>
            <a:r>
              <a:rPr lang="en-US" altLang="el-GR" sz="2800" b="1" dirty="0" smtClean="0">
                <a:solidFill>
                  <a:schemeClr val="bg1"/>
                </a:solidFill>
              </a:rPr>
              <a:t>) </a:t>
            </a:r>
            <a:endParaRPr lang="el-GR" altLang="el-GR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48" y="44474"/>
            <a:ext cx="3528839" cy="676890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6" name="Picture 4" descr="47919_CH09_FIG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37"/>
            <a:ext cx="2893488" cy="655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933056"/>
            <a:ext cx="5112568" cy="252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dirty="0" smtClean="0">
                <a:solidFill>
                  <a:schemeClr val="bg1"/>
                </a:solidFill>
              </a:rPr>
              <a:t>Το σύστημα λέγεται </a:t>
            </a:r>
            <a:r>
              <a:rPr lang="en-US" dirty="0" err="1" smtClean="0">
                <a:solidFill>
                  <a:schemeClr val="bg1"/>
                </a:solidFill>
              </a:rPr>
              <a:t>Uvr</a:t>
            </a:r>
            <a:r>
              <a:rPr lang="el-GR" dirty="0" smtClean="0">
                <a:solidFill>
                  <a:schemeClr val="bg1"/>
                </a:solidFill>
              </a:rPr>
              <a:t> διότι ανακαλύφθηκε από πειράματα επιδιόρθωσης μεταλλάξεων </a:t>
            </a:r>
            <a:r>
              <a:rPr lang="en-US" dirty="0" smtClean="0">
                <a:solidFill>
                  <a:schemeClr val="bg1"/>
                </a:solidFill>
              </a:rPr>
              <a:t>UV</a:t>
            </a:r>
            <a:r>
              <a:rPr lang="el-GR" dirty="0" smtClean="0">
                <a:solidFill>
                  <a:schemeClr val="bg1"/>
                </a:solidFill>
              </a:rPr>
              <a:t> στην </a:t>
            </a:r>
            <a:r>
              <a:rPr lang="en-US" i="1" dirty="0" smtClean="0">
                <a:solidFill>
                  <a:schemeClr val="bg1"/>
                </a:solidFill>
              </a:rPr>
              <a:t>E.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coli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bg1"/>
                </a:solidFill>
              </a:rPr>
              <a:t>Στο φως, η </a:t>
            </a:r>
            <a:r>
              <a:rPr lang="en-US" sz="1600" i="1" dirty="0" smtClean="0">
                <a:solidFill>
                  <a:schemeClr val="bg1"/>
                </a:solidFill>
              </a:rPr>
              <a:t>E. coli </a:t>
            </a:r>
            <a:r>
              <a:rPr lang="el-GR" sz="1600" dirty="0" smtClean="0">
                <a:solidFill>
                  <a:schemeClr val="bg1"/>
                </a:solidFill>
              </a:rPr>
              <a:t>επιδιορθώνει μεταλλάξεις </a:t>
            </a:r>
            <a:r>
              <a:rPr lang="en-US" sz="1600" dirty="0" smtClean="0">
                <a:solidFill>
                  <a:schemeClr val="bg1"/>
                </a:solidFill>
              </a:rPr>
              <a:t>UV</a:t>
            </a:r>
            <a:r>
              <a:rPr lang="el-GR" sz="1600" dirty="0" smtClean="0">
                <a:solidFill>
                  <a:schemeClr val="bg1"/>
                </a:solidFill>
              </a:rPr>
              <a:t> μέσω του συστήματος της </a:t>
            </a:r>
            <a:r>
              <a:rPr lang="el-GR" sz="1600" dirty="0" err="1" smtClean="0">
                <a:solidFill>
                  <a:schemeClr val="bg1"/>
                </a:solidFill>
              </a:rPr>
              <a:t>φωτολυάσης</a:t>
            </a:r>
            <a:r>
              <a:rPr lang="el-GR" sz="1600" dirty="0" smtClean="0">
                <a:solidFill>
                  <a:schemeClr val="bg1"/>
                </a:solidFill>
              </a:rPr>
              <a:t> (που χρειάζεται ενέργεια από μπλε φως 350-450 </a:t>
            </a:r>
            <a:r>
              <a:rPr lang="en-US" sz="1600" dirty="0" smtClean="0">
                <a:solidFill>
                  <a:schemeClr val="bg1"/>
                </a:solidFill>
              </a:rPr>
              <a:t>nm)</a:t>
            </a:r>
            <a:r>
              <a:rPr lang="el-GR" sz="1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bg1"/>
                </a:solidFill>
              </a:rPr>
              <a:t>Στο σκοτάδι, η </a:t>
            </a:r>
            <a:r>
              <a:rPr lang="en-US" sz="1600" i="1" dirty="0" smtClean="0">
                <a:solidFill>
                  <a:schemeClr val="bg1"/>
                </a:solidFill>
              </a:rPr>
              <a:t>E. coli</a:t>
            </a:r>
            <a:r>
              <a:rPr lang="el-GR" sz="1600" i="1" dirty="0" smtClean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επιδιορθώνει μεταλλάξεις </a:t>
            </a:r>
            <a:r>
              <a:rPr lang="en-US" sz="1600" dirty="0" smtClean="0">
                <a:solidFill>
                  <a:schemeClr val="bg1"/>
                </a:solidFill>
              </a:rPr>
              <a:t>UV</a:t>
            </a:r>
            <a:r>
              <a:rPr lang="el-GR" sz="1600" dirty="0" smtClean="0">
                <a:solidFill>
                  <a:schemeClr val="bg1"/>
                </a:solidFill>
              </a:rPr>
              <a:t> μέσω του συστήματος </a:t>
            </a:r>
            <a:r>
              <a:rPr lang="en-US" sz="1600" dirty="0" err="1" smtClean="0">
                <a:solidFill>
                  <a:schemeClr val="bg1"/>
                </a:solidFill>
              </a:rPr>
              <a:t>Uvr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</a:rPr>
              <a:t>Επιδιόρθωση αταίριαστου ζεύγους: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</a:rPr>
              <a:t>διορθώνοντας τα λάθη της αντιγραφής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209675"/>
          </a:xfrm>
          <a:noFill/>
        </p:spPr>
        <p:txBody>
          <a:bodyPr/>
          <a:lstStyle/>
          <a:p>
            <a:pPr eaLnBrk="1" hangingPunct="1"/>
            <a:r>
              <a:rPr lang="el-GR" alt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μεθυλίωση του αρτιγενούς </a:t>
            </a:r>
            <a:r>
              <a:rPr lang="en-US" alt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 </a:t>
            </a:r>
            <a:r>
              <a:rPr lang="el-GR" alt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της</a:t>
            </a:r>
            <a:r>
              <a:rPr lang="en-US" alt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E. coli</a:t>
            </a:r>
            <a:r>
              <a:rPr lang="en-US" alt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προσφέρει ένα παράθυρο ευκαιρίας για την επιδιόρθωση αταίριαστων βάσεων</a:t>
            </a:r>
          </a:p>
        </p:txBody>
      </p:sp>
      <p:pic>
        <p:nvPicPr>
          <p:cNvPr id="56323" name="Picture 4" descr="14-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65325"/>
            <a:ext cx="9144000" cy="379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312738" y="1092200"/>
            <a:ext cx="8507412" cy="5073650"/>
          </a:xfrm>
        </p:spPr>
        <p:txBody>
          <a:bodyPr/>
          <a:lstStyle/>
          <a:p>
            <a:r>
              <a:rPr lang="el-GR" altLang="el-GR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προηγούμενα συστήματα αναγνωρίζουν και επιδρούν σε βλάβες του </a:t>
            </a:r>
            <a:r>
              <a:rPr lang="en-US" altLang="el-GR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DNA </a:t>
            </a:r>
            <a:r>
              <a:rPr lang="el-GR" altLang="el-GR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από μεταλλαξιγόνα. </a:t>
            </a:r>
          </a:p>
          <a:p>
            <a:r>
              <a:rPr lang="el-GR" altLang="el-GR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συστήματα επιδιόρθωσης λαθών αντιγραφής (αταίριαστων ζευγών) είναι σαν τα προηγούμενα (μακρύ μπάλωμα, βραχύ μπάλωμα και πολύ βραχύ μπάλωμα) με την προσθήκη αναγνώρισης των δύο κλώνων (βάσει του προτύπου μεθυλίωσης)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1320" y="1988840"/>
            <a:ext cx="2448272" cy="2952328"/>
          </a:xfrm>
        </p:spPr>
        <p:txBody>
          <a:bodyPr/>
          <a:lstStyle/>
          <a:p>
            <a:r>
              <a:rPr lang="el-GR" alt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Επιδιόρθωση αταίριαστου ζευγαριού στην </a:t>
            </a:r>
            <a:r>
              <a:rPr lang="en-US" altLang="el-GR" sz="20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E. coli</a:t>
            </a:r>
            <a:r>
              <a:rPr lang="en-US" alt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l-GR" alt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Μακρύ </a:t>
            </a:r>
            <a:r>
              <a:rPr lang="el-GR" altLang="el-G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μπάλωμα: </a:t>
            </a:r>
            <a:r>
              <a:rPr lang="el-GR" alt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US" altLang="el-G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Long patch mismatch </a:t>
            </a:r>
            <a:r>
              <a:rPr lang="en-US" alt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repair, </a:t>
            </a:r>
            <a:r>
              <a:rPr lang="en-US" altLang="el-GR" sz="2000" b="1" dirty="0" smtClean="0">
                <a:solidFill>
                  <a:schemeClr val="bg1"/>
                </a:solidFill>
                <a:latin typeface="+mj-lt"/>
              </a:rPr>
              <a:t>~ </a:t>
            </a:r>
            <a:r>
              <a:rPr lang="en-US" alt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2kb)</a:t>
            </a:r>
            <a:endParaRPr lang="el-GR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115614"/>
            <a:ext cx="6480720" cy="6553746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5" name="Picture 3" descr="47919_CH09_FIG2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8"/>
            <a:ext cx="6336704" cy="640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825352" y="1556792"/>
            <a:ext cx="5482952" cy="359973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l-GR" altLang="el-GR" sz="4000" dirty="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Αίτια</a:t>
            </a:r>
          </a:p>
          <a:p>
            <a:pPr marL="742950" indent="-742950">
              <a:buFont typeface="+mj-lt"/>
              <a:buAutoNum type="arabicPeriod"/>
            </a:pPr>
            <a:endParaRPr lang="el-GR" altLang="el-GR" sz="4000" dirty="0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l-GR" altLang="el-GR" sz="4000" dirty="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Επιπτώσεις</a:t>
            </a:r>
          </a:p>
          <a:p>
            <a:pPr marL="742950" indent="-742950">
              <a:buFont typeface="+mj-lt"/>
              <a:buAutoNum type="arabicPeriod"/>
            </a:pPr>
            <a:endParaRPr lang="el-GR" altLang="el-GR" sz="4000" dirty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l-GR" altLang="el-GR" sz="4000" dirty="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Επιδιόρθωση </a:t>
            </a:r>
          </a:p>
          <a:p>
            <a:pPr marL="742950" indent="-742950">
              <a:buFont typeface="+mj-lt"/>
              <a:buAutoNum type="arabicPeriod"/>
            </a:pPr>
            <a:endParaRPr lang="el-GR" altLang="el-GR" sz="4000" dirty="0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1662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l-GR" sz="2800" dirty="0" smtClean="0">
                <a:solidFill>
                  <a:schemeClr val="bg1"/>
                </a:solidFill>
              </a:rPr>
              <a:t>Όλοι οι οργανισμοί που διαθέτουν σύστημα επιδιόρθωσης αταίριαστου ζεύγους έχουν πρωτεΐνες ομόλογες προς τις </a:t>
            </a:r>
            <a:r>
              <a:rPr lang="en-US" sz="2800" dirty="0" err="1" smtClean="0">
                <a:solidFill>
                  <a:schemeClr val="bg1"/>
                </a:solidFill>
              </a:rPr>
              <a:t>MutS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και </a:t>
            </a:r>
            <a:r>
              <a:rPr lang="en-US" sz="2800" dirty="0" err="1" smtClean="0">
                <a:solidFill>
                  <a:schemeClr val="bg1"/>
                </a:solidFill>
              </a:rPr>
              <a:t>MutL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el-GR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l-GR" sz="2800" dirty="0" smtClean="0">
                <a:solidFill>
                  <a:schemeClr val="bg1"/>
                </a:solidFill>
              </a:rPr>
              <a:t>Η </a:t>
            </a:r>
            <a:r>
              <a:rPr lang="en-US" sz="2800" dirty="0" err="1" smtClean="0">
                <a:solidFill>
                  <a:schemeClr val="bg1"/>
                </a:solidFill>
              </a:rPr>
              <a:t>MutH</a:t>
            </a:r>
            <a:r>
              <a:rPr lang="el-GR" sz="2800" dirty="0" smtClean="0">
                <a:solidFill>
                  <a:schemeClr val="bg1"/>
                </a:solidFill>
              </a:rPr>
              <a:t> όμως υπάρχει μόνο στην </a:t>
            </a:r>
            <a:r>
              <a:rPr lang="en-US" sz="2800" i="1" dirty="0" smtClean="0">
                <a:solidFill>
                  <a:schemeClr val="bg1"/>
                </a:solidFill>
              </a:rPr>
              <a:t>E. coli </a:t>
            </a:r>
            <a:r>
              <a:rPr lang="el-GR" sz="2800" dirty="0" smtClean="0">
                <a:solidFill>
                  <a:schemeClr val="bg1"/>
                </a:solidFill>
              </a:rPr>
              <a:t>και σε μερικά άλλα </a:t>
            </a:r>
            <a:r>
              <a:rPr lang="en-US" sz="2800" dirty="0" smtClean="0">
                <a:solidFill>
                  <a:schemeClr val="bg1"/>
                </a:solidFill>
              </a:rPr>
              <a:t>gram(-) </a:t>
            </a:r>
            <a:r>
              <a:rPr lang="el-GR" sz="2800" dirty="0" smtClean="0">
                <a:solidFill>
                  <a:schemeClr val="bg1"/>
                </a:solidFill>
              </a:rPr>
              <a:t>βακτήρια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l-GR" sz="2800" dirty="0" smtClean="0">
                <a:solidFill>
                  <a:schemeClr val="bg1"/>
                </a:solidFill>
              </a:rPr>
              <a:t>Οι οργανισμοί που δεν διαθέτουν </a:t>
            </a:r>
            <a:r>
              <a:rPr lang="en-US" sz="2800" dirty="0" err="1" smtClean="0">
                <a:solidFill>
                  <a:schemeClr val="bg1"/>
                </a:solidFill>
              </a:rPr>
              <a:t>MutH</a:t>
            </a:r>
            <a:r>
              <a:rPr lang="el-GR" sz="2800" dirty="0" smtClean="0">
                <a:solidFill>
                  <a:schemeClr val="bg1"/>
                </a:solidFill>
              </a:rPr>
              <a:t> πώς αναγνωρίζουν τον </a:t>
            </a:r>
            <a:r>
              <a:rPr lang="el-GR" sz="2800" dirty="0" err="1" smtClean="0">
                <a:solidFill>
                  <a:schemeClr val="bg1"/>
                </a:solidFill>
              </a:rPr>
              <a:t>νεοσυντιθέμενο</a:t>
            </a:r>
            <a:r>
              <a:rPr lang="el-GR" sz="2800" dirty="0" smtClean="0">
                <a:solidFill>
                  <a:schemeClr val="bg1"/>
                </a:solidFill>
              </a:rPr>
              <a:t> κλώνο;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l-GR" sz="2800" dirty="0" smtClean="0">
                <a:solidFill>
                  <a:schemeClr val="bg1"/>
                </a:solidFill>
              </a:rPr>
              <a:t>Στον άνθρωπο η αταίριαστη βάση περιέχεται σε τμήμα </a:t>
            </a:r>
            <a:r>
              <a:rPr lang="en-US" sz="2800" dirty="0" smtClean="0">
                <a:solidFill>
                  <a:schemeClr val="bg1"/>
                </a:solidFill>
              </a:rPr>
              <a:t>Okazaki.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95362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απόκριση </a:t>
            </a:r>
            <a:r>
              <a:rPr lang="en-US" altLang="el-GR" b="1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SOS </a:t>
            </a:r>
            <a:r>
              <a:rPr lang="el-GR" altLang="el-GR" b="1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</a:t>
            </a:r>
            <a:r>
              <a:rPr lang="en-US" altLang="el-GR" b="1" i="1" dirty="0" smtClean="0">
                <a:solidFill>
                  <a:srgbClr val="FF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E. coli</a:t>
            </a:r>
            <a:endParaRPr lang="el-GR" altLang="el-GR" b="1" i="1" dirty="0" smtClean="0">
              <a:solidFill>
                <a:srgbClr val="FF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804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Βλάβη στο </a:t>
            </a:r>
            <a:r>
              <a:rPr lang="en-US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DNA</a:t>
            </a: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ενεργοποιεί την ικανότητα της </a:t>
            </a:r>
            <a:r>
              <a:rPr lang="en-US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RecA </a:t>
            </a: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 κινητοποιεί την απόκριση </a:t>
            </a:r>
            <a:r>
              <a:rPr lang="en-US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SOS</a:t>
            </a: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επαγωγή της έκφρασης γονιδίων που κωδικοποιούν πολλά από τα ένζυμα επιδιόρθωσης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</a:t>
            </a:r>
            <a:r>
              <a:rPr lang="en-US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SOS </a:t>
            </a: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επάγεται από: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Chemical cross-linking (</a:t>
            </a:r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ομοιοπολική χημική διασύνδεση)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Παράγοντες αλκυλίωσης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Αναστολή της αντιγραφής (με οποιοδήποτε τρόπο, πχ στέρηση θυμίνης ή προσθήκη φαρμάκων)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</a:t>
            </a:r>
            <a:r>
              <a:rPr lang="en-US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SOS</a:t>
            </a:r>
            <a:r>
              <a:rPr lang="el-GR" altLang="el-GR" sz="28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Οδηγεί σε αύξηση της δυνατότητας επιδιόρθωσης βλαβών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Αναστέλλει την κυτταρική διαίρεση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Λόγω της χαμηλής αξιοπιστίας της επιδιόρθωσης που επιτελείται από το σύστημα </a:t>
            </a:r>
            <a:r>
              <a:rPr lang="en-US" dirty="0" smtClean="0">
                <a:solidFill>
                  <a:schemeClr val="bg1"/>
                </a:solidFill>
              </a:rPr>
              <a:t>SOS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i="1" u="sng" dirty="0" smtClean="0">
                <a:solidFill>
                  <a:schemeClr val="bg1"/>
                </a:solidFill>
              </a:rPr>
              <a:t>δεν</a:t>
            </a:r>
            <a:r>
              <a:rPr lang="el-GR" dirty="0" smtClean="0">
                <a:solidFill>
                  <a:schemeClr val="bg1"/>
                </a:solidFill>
              </a:rPr>
              <a:t> είναι η πρώτη γραμμή άμυνας ενός οργανισμού. Αν άλλα, πιστότερα συστήματα αποτύχουν, τότε αναλαμβάνει το </a:t>
            </a:r>
            <a:r>
              <a:rPr lang="en-US" dirty="0" smtClean="0">
                <a:solidFill>
                  <a:schemeClr val="bg1"/>
                </a:solidFill>
              </a:rPr>
              <a:t>SOS.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1772816"/>
            <a:ext cx="5570959" cy="4321249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3" name="Picture 3" descr="CH09_FIG2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0786" r="11157" b="2975"/>
          <a:stretch/>
        </p:blipFill>
        <p:spPr bwMode="auto">
          <a:xfrm>
            <a:off x="133847" y="1845593"/>
            <a:ext cx="5376672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l-G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μοντέλο συναρμογής του διμερούς </a:t>
            </a:r>
            <a:r>
              <a:rPr lang="en-US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l-G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σε μια θέση χειριστή </a:t>
            </a:r>
            <a:r>
              <a:rPr lang="en-US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recA</a:t>
            </a:r>
            <a:endParaRPr lang="el-GR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845593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Η </a:t>
            </a:r>
            <a:r>
              <a:rPr lang="en-US" sz="2000" dirty="0" err="1" smtClean="0">
                <a:solidFill>
                  <a:schemeClr val="bg1"/>
                </a:solidFill>
              </a:rPr>
              <a:t>LexA</a:t>
            </a:r>
            <a:r>
              <a:rPr lang="el-GR" sz="2000" dirty="0" smtClean="0">
                <a:solidFill>
                  <a:schemeClr val="bg1"/>
                </a:solidFill>
              </a:rPr>
              <a:t> σχηματίζει διμερή.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Η </a:t>
            </a:r>
            <a:r>
              <a:rPr lang="el-GR" sz="2000" dirty="0" err="1" smtClean="0">
                <a:solidFill>
                  <a:schemeClr val="bg1"/>
                </a:solidFill>
              </a:rPr>
              <a:t>αμινοτελική</a:t>
            </a:r>
            <a:r>
              <a:rPr lang="el-GR" sz="2000" dirty="0" smtClean="0">
                <a:solidFill>
                  <a:schemeClr val="bg1"/>
                </a:solidFill>
              </a:rPr>
              <a:t> επικράτεια έχει συγγένεια με τους χειριστές μεγάλου αριθμού </a:t>
            </a:r>
            <a:r>
              <a:rPr lang="el-GR" sz="2000" dirty="0" err="1" smtClean="0">
                <a:solidFill>
                  <a:schemeClr val="bg1"/>
                </a:solidFill>
              </a:rPr>
              <a:t>γονιδιών</a:t>
            </a:r>
            <a:r>
              <a:rPr lang="el-GR" sz="2000" dirty="0" smtClean="0">
                <a:solidFill>
                  <a:schemeClr val="bg1"/>
                </a:solidFill>
              </a:rPr>
              <a:t>, την έκφραση των οποίων καταστέλλει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Η </a:t>
            </a:r>
            <a:r>
              <a:rPr lang="el-GR" sz="2000" dirty="0" err="1" smtClean="0">
                <a:solidFill>
                  <a:schemeClr val="bg1"/>
                </a:solidFill>
              </a:rPr>
              <a:t>καρβοξυτελική</a:t>
            </a:r>
            <a:r>
              <a:rPr lang="el-GR" sz="2000" dirty="0" smtClean="0">
                <a:solidFill>
                  <a:schemeClr val="bg1"/>
                </a:solidFill>
              </a:rPr>
              <a:t> επικράτεια έχει λανθάνουσα </a:t>
            </a:r>
            <a:r>
              <a:rPr lang="el-GR" sz="2000" dirty="0" err="1" smtClean="0">
                <a:solidFill>
                  <a:schemeClr val="bg1"/>
                </a:solidFill>
              </a:rPr>
              <a:t>ενεργότητα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err="1" smtClean="0">
                <a:solidFill>
                  <a:schemeClr val="bg1"/>
                </a:solidFill>
              </a:rPr>
              <a:t>πρωτεάσης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0780" y="1260282"/>
            <a:ext cx="8569325" cy="180022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3" name="Picture 4" descr="47919_CH09_FIG2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" y="1476182"/>
            <a:ext cx="8072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296031" y="5057789"/>
            <a:ext cx="782178" cy="435507"/>
            <a:chOff x="2339752" y="404664"/>
            <a:chExt cx="1224136" cy="720080"/>
          </a:xfrm>
        </p:grpSpPr>
        <p:sp>
          <p:nvSpPr>
            <p:cNvPr id="7" name="Oval 6"/>
            <p:cNvSpPr/>
            <p:nvPr/>
          </p:nvSpPr>
          <p:spPr>
            <a:xfrm>
              <a:off x="2339752" y="404664"/>
              <a:ext cx="1224136" cy="7200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1323" y="577594"/>
              <a:ext cx="756084" cy="43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ADP</a:t>
              </a:r>
              <a:endParaRPr lang="el-GR" sz="11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1237" y="5809354"/>
            <a:ext cx="1920774" cy="787998"/>
            <a:chOff x="3803354" y="5593331"/>
            <a:chExt cx="1920774" cy="787998"/>
          </a:xfrm>
        </p:grpSpPr>
        <p:sp>
          <p:nvSpPr>
            <p:cNvPr id="18" name="Rounded Rectangle 17"/>
            <p:cNvSpPr/>
            <p:nvPr/>
          </p:nvSpPr>
          <p:spPr>
            <a:xfrm>
              <a:off x="3803354" y="5593331"/>
              <a:ext cx="1920774" cy="787998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9695" y="5840081"/>
              <a:ext cx="82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RecA</a:t>
              </a:r>
              <a:endParaRPr lang="el-GR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36813" y="3564538"/>
            <a:ext cx="1969619" cy="1008112"/>
            <a:chOff x="3659198" y="4293096"/>
            <a:chExt cx="1969619" cy="1008112"/>
          </a:xfrm>
        </p:grpSpPr>
        <p:grpSp>
          <p:nvGrpSpPr>
            <p:cNvPr id="13" name="Group 12"/>
            <p:cNvGrpSpPr/>
            <p:nvPr/>
          </p:nvGrpSpPr>
          <p:grpSpPr>
            <a:xfrm>
              <a:off x="3659198" y="4293096"/>
              <a:ext cx="1969619" cy="1008112"/>
              <a:chOff x="6588223" y="332656"/>
              <a:chExt cx="1969619" cy="100811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588223" y="332656"/>
                <a:ext cx="1969619" cy="1008112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92766" y="528753"/>
                <a:ext cx="828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RecA</a:t>
                </a:r>
                <a:endParaRPr lang="el-GR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749424" y="4489193"/>
              <a:ext cx="936104" cy="724726"/>
              <a:chOff x="4283968" y="476672"/>
              <a:chExt cx="1368152" cy="1080120"/>
            </a:xfrm>
          </p:grpSpPr>
          <p:sp>
            <p:nvSpPr>
              <p:cNvPr id="5" name="Explosion 1 4"/>
              <p:cNvSpPr/>
              <p:nvPr/>
            </p:nvSpPr>
            <p:spPr>
              <a:xfrm>
                <a:off x="4283968" y="476672"/>
                <a:ext cx="1368152" cy="1080120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44006" y="832066"/>
                <a:ext cx="768560" cy="378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ATP</a:t>
                </a:r>
                <a:endParaRPr lang="el-GR" b="1" dirty="0"/>
              </a:p>
            </p:txBody>
          </p:sp>
        </p:grpSp>
      </p:grpSp>
      <p:cxnSp>
        <p:nvCxnSpPr>
          <p:cNvPr id="22" name="Straight Arrow Connector 21"/>
          <p:cNvCxnSpPr/>
          <p:nvPr/>
        </p:nvCxnSpPr>
        <p:spPr>
          <a:xfrm>
            <a:off x="4521622" y="4716666"/>
            <a:ext cx="0" cy="1008112"/>
          </a:xfrm>
          <a:prstGeom prst="straightConnector1">
            <a:avLst/>
          </a:prstGeom>
          <a:ln w="28575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36309" y="5004698"/>
            <a:ext cx="385315" cy="216024"/>
          </a:xfrm>
          <a:prstGeom prst="straightConnector1">
            <a:avLst/>
          </a:prstGeom>
          <a:ln w="1905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24128" y="3945301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Υψηλή συγγένεια προς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4127" y="6056104"/>
            <a:ext cx="2833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Χαμηλή συγγένεια προς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Συναρμολόγηση και αποσυναρμολόγηση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των </a:t>
            </a:r>
            <a:r>
              <a:rPr lang="el-G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νουκλεοϊνιδίων</a:t>
            </a: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της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RecA</a:t>
            </a:r>
            <a:endParaRPr lang="el-G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699" y="1556792"/>
            <a:ext cx="5870843" cy="460851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5" name="Picture 3" descr="CH09_FIG2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9817"/>
            <a:ext cx="5688012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52442" cy="115212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 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ρύθμιση της απόκρισης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SOS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1610211"/>
            <a:ext cx="32758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στο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νουκλεο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-πρωτεϊνικό ινίδιο δρα ως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συμπρωτεάση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της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ενεργοποιώντας τη λανθάνουσα πρωτεολυτική δραστικότητα της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C-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τελικής επικράτειας της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l-GR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Η </a:t>
            </a:r>
            <a:r>
              <a:rPr lang="el-GR" dirty="0" err="1">
                <a:solidFill>
                  <a:schemeClr val="bg1"/>
                </a:solidFill>
                <a:latin typeface="Calibri" panose="020F0502020204030204" pitchFamily="34" charset="0"/>
              </a:rPr>
              <a:t>πρωτεάση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της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καταλύει τη σχάση της ίδιας της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διάσπαση της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ενεργοποιεί τη μεταγραφή των γονιδίων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SOS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, συμπεριλαμβανομένων των γονιδίων </a:t>
            </a:r>
            <a:r>
              <a:rPr lang="en-US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και </a:t>
            </a:r>
            <a:r>
              <a:rPr lang="en-US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lexA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699" y="1772816"/>
            <a:ext cx="5870843" cy="460851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MS PGothic" pitchFamily="34" charset="-128"/>
            </a:endParaRPr>
          </a:p>
        </p:txBody>
      </p:sp>
      <p:pic>
        <p:nvPicPr>
          <p:cNvPr id="5" name="Picture 3" descr="CH09_FIG2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5841"/>
            <a:ext cx="5688012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98" y="332656"/>
            <a:ext cx="5505848" cy="115212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 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ρύθμιση της απόκρισης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SOS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764704"/>
            <a:ext cx="32758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 pol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II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έχει ρόλο στην επανέναρξη της αντιγραφής μετά την ολοκλήρωση της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διαβλαβικής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σύνθεσης του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Επίσης, μπορεί να συνθέσει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σε ΑΡ περιοχές ή να παρακάμψει ογκώδη προσθέματα (αύξηση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~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r>
              <a:rPr lang="el-GR" dirty="0">
                <a:solidFill>
                  <a:schemeClr val="bg1"/>
                </a:solidFill>
                <a:latin typeface="Times New Roman"/>
                <a:cs typeface="Times New Roman"/>
              </a:rPr>
              <a:t>×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 IV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μπορεί να πραγματοποιήσει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διαβλαβική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σύνθεση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με χαμηλή αξιοπιστία (αύξηση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~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×)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 V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είναι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ετεροτριμερές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μουτάσωμα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). Τα επίπεδά της αυξάνονται δραματικά κατά την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SOS.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Καταλύει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διαβλαβική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σύνθεση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χαμηλής πιστότητας σε πολλών ειδών βλάβες (αύξηση &gt;1000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×)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>
          <a:xfrm>
            <a:off x="112713" y="3860800"/>
            <a:ext cx="2874962" cy="2074863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l-GR" altLang="el-GR" sz="3200" b="1" smtClean="0"/>
              <a:t>Η απόκριση </a:t>
            </a:r>
            <a:r>
              <a:rPr lang="en-US" altLang="el-GR" sz="3200" b="1" smtClean="0"/>
              <a:t> SOS </a:t>
            </a:r>
            <a:r>
              <a:rPr lang="el-GR" altLang="el-GR" sz="3200" b="1" smtClean="0"/>
              <a:t>στην</a:t>
            </a:r>
            <a:r>
              <a:rPr lang="en-US" altLang="el-GR" sz="3200" b="1" smtClean="0"/>
              <a:t> </a:t>
            </a:r>
            <a:br>
              <a:rPr lang="en-US" altLang="el-GR" sz="3200" b="1" smtClean="0"/>
            </a:br>
            <a:r>
              <a:rPr lang="en-US" altLang="el-GR" sz="3200" b="1" i="1" smtClean="0"/>
              <a:t>E. coli</a:t>
            </a:r>
            <a:endParaRPr lang="el-GR" altLang="el-GR" sz="3200" b="1" i="1" smtClean="0"/>
          </a:p>
        </p:txBody>
      </p:sp>
      <p:pic>
        <p:nvPicPr>
          <p:cNvPr id="65539" name="Picture 2" descr="figure 16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4450"/>
            <a:ext cx="6016625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altLang="el-GR" sz="44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 σώζων εαυτόν σωθήτω</a:t>
            </a:r>
          </a:p>
          <a:p>
            <a:pPr marL="0" indent="0" algn="ctr">
              <a:buFontTx/>
              <a:buNone/>
            </a:pPr>
            <a:endParaRPr lang="el-GR" altLang="el-GR" sz="4400" b="1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l-GR" sz="44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ή </a:t>
            </a:r>
          </a:p>
          <a:p>
            <a:pPr marL="0" indent="0" algn="ctr">
              <a:buFontTx/>
              <a:buNone/>
            </a:pPr>
            <a:endParaRPr lang="el-GR" altLang="el-GR" sz="4400" b="1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l-GR" sz="44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Επιδίωξη της απάντησης </a:t>
            </a:r>
            <a:r>
              <a:rPr lang="en-US" altLang="el-GR" sz="44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SOS</a:t>
            </a:r>
            <a:endParaRPr lang="el-GR" altLang="el-GR" sz="4400" b="1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l-GR" sz="2400" dirty="0" smtClean="0">
                <a:solidFill>
                  <a:schemeClr val="bg1"/>
                </a:solidFill>
              </a:rPr>
              <a:t>Περισσότερες από 14 διαφορετικές </a:t>
            </a:r>
            <a:r>
              <a:rPr lang="en-US" sz="2400" dirty="0" smtClean="0">
                <a:solidFill>
                  <a:schemeClr val="bg1"/>
                </a:solidFill>
              </a:rPr>
              <a:t>DNA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</a:rPr>
              <a:t>πολυμεράσες</a:t>
            </a:r>
            <a:r>
              <a:rPr lang="el-GR" sz="2400" dirty="0" smtClean="0">
                <a:solidFill>
                  <a:schemeClr val="bg1"/>
                </a:solidFill>
              </a:rPr>
              <a:t> εξαρτώμενες από τη μήτρα έχουν ανακαλυφθεί στο ανθρώπινο γονιδίωμα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7401"/>
            <a:ext cx="8280920" cy="50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1143000"/>
          </a:xfrm>
        </p:spPr>
        <p:txBody>
          <a:bodyPr/>
          <a:lstStyle/>
          <a:p>
            <a:r>
              <a:rPr lang="el-GR" altLang="el-GR" sz="4800" b="1" dirty="0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Τα αίτια των μεταλλάξεων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608263"/>
            <a:ext cx="8229600" cy="2476500"/>
          </a:xfrm>
        </p:spPr>
        <p:txBody>
          <a:bodyPr/>
          <a:lstStyle/>
          <a:p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Λάθη κατά την αντιγραφή του </a:t>
            </a:r>
            <a:r>
              <a:rPr lang="en-US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DNA</a:t>
            </a:r>
          </a:p>
          <a:p>
            <a:endParaRPr lang="en-US" altLang="el-GR" smtClean="0">
              <a:solidFill>
                <a:srgbClr val="CCCC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altLang="el-GR" smtClean="0">
                <a:solidFill>
                  <a:srgbClr val="CCCC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Επιδράσεις μεταλλαξιγόνων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300038"/>
            <a:ext cx="9144000" cy="706437"/>
          </a:xfrm>
        </p:spPr>
        <p:txBody>
          <a:bodyPr/>
          <a:lstStyle/>
          <a:p>
            <a:r>
              <a:rPr lang="el-GR" altLang="el-GR" sz="4000" smtClean="0">
                <a:solidFill>
                  <a:schemeClr val="bg1"/>
                </a:solidFill>
                <a:latin typeface="Calibri" pitchFamily="34" charset="0"/>
              </a:rPr>
              <a:t>Ελαττωματική επιδιόρθωση και ασθένειες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50825" y="1379538"/>
            <a:ext cx="8642350" cy="4929187"/>
          </a:xfrm>
        </p:spPr>
        <p:txBody>
          <a:bodyPr/>
          <a:lstStyle/>
          <a:p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</a:rPr>
              <a:t>Μελαγχρωματική ξηροδερμία: αποτέλεσμα μετάλλαξης σε γονίδιο που εμπλέκεται στην εκτομή βάσης </a:t>
            </a:r>
          </a:p>
          <a:p>
            <a:pPr lvl="1"/>
            <a:r>
              <a:rPr lang="el-GR" altLang="el-GR" sz="2000" smtClean="0">
                <a:solidFill>
                  <a:schemeClr val="bg1"/>
                </a:solidFill>
                <a:latin typeface="Calibri" pitchFamily="34" charset="0"/>
              </a:rPr>
              <a:t>Υπερευαισθησία σε </a:t>
            </a:r>
            <a:r>
              <a:rPr lang="en-US" altLang="el-GR" sz="2000" smtClean="0">
                <a:solidFill>
                  <a:schemeClr val="bg1"/>
                </a:solidFill>
                <a:latin typeface="Calibri" pitchFamily="34" charset="0"/>
              </a:rPr>
              <a:t>UV</a:t>
            </a:r>
            <a:endParaRPr lang="el-GR" altLang="el-GR" sz="20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</a:rPr>
              <a:t>Τριχοθειοδυστροφία: επίσης αποτέλεσμα μετάλλαξης σε γονίδιο εκτομής βάσης. Πιο περίπλοκη διαταραχή (δέρμα + νευρικό)</a:t>
            </a:r>
          </a:p>
          <a:p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</a:rPr>
              <a:t>Επιδιόρθωση εκτομής νουκλεοτιδίων συζευγμένη με μεταγραφή: Μεταλλάξεις σε </a:t>
            </a:r>
            <a:r>
              <a:rPr lang="en-US" altLang="el-GR" sz="2400" smtClean="0">
                <a:solidFill>
                  <a:schemeClr val="bg1"/>
                </a:solidFill>
                <a:latin typeface="Calibri" pitchFamily="34" charset="0"/>
              </a:rPr>
              <a:t>BRCA1</a:t>
            </a:r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</a:rPr>
              <a:t> αυξάνουν την προδιάθεση σε καρκίνο του μαστού και των ωοθηκών</a:t>
            </a:r>
          </a:p>
          <a:p>
            <a:r>
              <a:rPr lang="el-GR" altLang="el-GR" sz="2400" smtClean="0">
                <a:solidFill>
                  <a:schemeClr val="bg1"/>
                </a:solidFill>
                <a:latin typeface="Calibri" pitchFamily="34" charset="0"/>
              </a:rPr>
              <a:t>Παρόμοια νοσήματα:</a:t>
            </a:r>
          </a:p>
          <a:p>
            <a:pPr lvl="1"/>
            <a:r>
              <a:rPr lang="el-GR" altLang="el-GR" sz="2000" smtClean="0">
                <a:solidFill>
                  <a:schemeClr val="bg1"/>
                </a:solidFill>
                <a:latin typeface="Calibri" pitchFamily="34" charset="0"/>
              </a:rPr>
              <a:t>Σύνδρομο </a:t>
            </a:r>
            <a:r>
              <a:rPr lang="en-US" altLang="el-GR" sz="2000" smtClean="0">
                <a:solidFill>
                  <a:schemeClr val="bg1"/>
                </a:solidFill>
                <a:latin typeface="Calibri" pitchFamily="34" charset="0"/>
              </a:rPr>
              <a:t>Cockayne </a:t>
            </a:r>
            <a:r>
              <a:rPr lang="el-GR" altLang="el-GR" sz="2000" smtClean="0">
                <a:solidFill>
                  <a:schemeClr val="bg1"/>
                </a:solidFill>
                <a:latin typeface="Calibri" pitchFamily="34" charset="0"/>
              </a:rPr>
              <a:t>(αναπτυξιακές και νευρολογικές διαταραχές)</a:t>
            </a:r>
          </a:p>
          <a:p>
            <a:pPr lvl="1"/>
            <a:r>
              <a:rPr lang="el-GR" altLang="el-GR" sz="2000" smtClean="0">
                <a:solidFill>
                  <a:schemeClr val="bg1"/>
                </a:solidFill>
                <a:latin typeface="Calibri" pitchFamily="34" charset="0"/>
              </a:rPr>
              <a:t>Κληρονομικός καρκίνος παχέος εντέρου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556792"/>
            <a:ext cx="7056784" cy="3168352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chemeClr val="bg1"/>
                </a:solidFill>
              </a:rPr>
              <a:t>Τι να μελετήσετε</a:t>
            </a:r>
            <a:r>
              <a:rPr lang="en-US" altLang="el-GR" sz="40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el-GR" altLang="el-GR" sz="4000" b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l-GR" sz="3600" b="1" dirty="0" err="1" smtClean="0">
                <a:solidFill>
                  <a:schemeClr val="bg1"/>
                </a:solidFill>
              </a:rPr>
              <a:t>Tropp</a:t>
            </a:r>
            <a:r>
              <a:rPr lang="en-US" altLang="el-GR" sz="3600" b="1" dirty="0" smtClean="0">
                <a:solidFill>
                  <a:schemeClr val="bg1"/>
                </a:solidFill>
              </a:rPr>
              <a:t>, Chapter 9</a:t>
            </a:r>
          </a:p>
        </p:txBody>
      </p:sp>
    </p:spTree>
    <p:extLst>
      <p:ext uri="{BB962C8B-B14F-4D97-AF65-F5344CB8AC3E}">
        <p14:creationId xmlns:p14="http://schemas.microsoft.com/office/powerpoint/2010/main" val="13168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16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"/>
            <a:ext cx="807085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6-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913"/>
            <a:ext cx="80645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1791</Words>
  <Application>Microsoft Office PowerPoint</Application>
  <PresentationFormat>On-screen Show (4:3)</PresentationFormat>
  <Paragraphs>209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MS PGothic</vt:lpstr>
      <vt:lpstr>Arial</vt:lpstr>
      <vt:lpstr>Calibri</vt:lpstr>
      <vt:lpstr>Corbel</vt:lpstr>
      <vt:lpstr>Times New Roman</vt:lpstr>
      <vt:lpstr>Default Design</vt:lpstr>
      <vt:lpstr>02-Μεταλλάξεις και επιδιόρθωση του DNA</vt:lpstr>
      <vt:lpstr>PowerPoint Presentation</vt:lpstr>
      <vt:lpstr>Τύποι μεταλλάξεων</vt:lpstr>
      <vt:lpstr>PowerPoint Presentation</vt:lpstr>
      <vt:lpstr>PowerPoint Presentation</vt:lpstr>
      <vt:lpstr>PowerPoint Presentation</vt:lpstr>
      <vt:lpstr>1. Τα αίτια των μεταλλάξεων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Μεταλλάξεις που δημιουργούνται από  φυσικά ή χημικά  μεταλλαξιγόνα </vt:lpstr>
      <vt:lpstr>Βλάβες από υπεριώδη ακτινοβολία</vt:lpstr>
      <vt:lpstr>Φωτοπροϊόντα που επάγονται από την υπεριώδη ακτινοβολία</vt:lpstr>
      <vt:lpstr>PowerPoint Presentation</vt:lpstr>
      <vt:lpstr>PowerPoint Presentation</vt:lpstr>
      <vt:lpstr>Βλάβες από ιονίζουσα ακτινοβολία (ακτίνες Χ και γ)</vt:lpstr>
      <vt:lpstr>Η αστάθεια του DNA στο νερό</vt:lpstr>
      <vt:lpstr>PowerPoint Presentation</vt:lpstr>
      <vt:lpstr>Υδρολυτικές απαμινώσεις</vt:lpstr>
      <vt:lpstr>Οξειδωτική βλάβη</vt:lpstr>
      <vt:lpstr>PowerPoint Presentation</vt:lpstr>
      <vt:lpstr>Αλκυλιωτικοί παράγοντες   Mεταφέρουν μεθύλια (ή άλλα αλκύλια) στο DNA</vt:lpstr>
      <vt:lpstr>Αλκυλιωτικοί παράγοντες </vt:lpstr>
      <vt:lpstr>Πολυκυλικοί υδρογονάνθρακες</vt:lpstr>
      <vt:lpstr>PowerPoint Presentation</vt:lpstr>
      <vt:lpstr>PowerPoint Presentation</vt:lpstr>
      <vt:lpstr>Χημικοί παράγοντες διασύνδεσης</vt:lpstr>
      <vt:lpstr>PowerPoint Presentation</vt:lpstr>
      <vt:lpstr>PowerPoint Presentation</vt:lpstr>
      <vt:lpstr>2. Οι επιπτώσεις των μεταλλάξεων</vt:lpstr>
      <vt:lpstr>Οι επιπτώσεις των μεταλλάξεων</vt:lpstr>
      <vt:lpstr>PowerPoint Presentation</vt:lpstr>
      <vt:lpstr>Μεταλλάξεις απαλοιφής</vt:lpstr>
      <vt:lpstr>Επιπτώσεις μεταλλάξεων απαλοιφής ανοδικά ενός γονιδίου</vt:lpstr>
      <vt:lpstr>Οι επιπτώσεις των μεταλλάξεων στους πολυκύτταρους οργανισμούς</vt:lpstr>
      <vt:lpstr>PowerPoint Presentation</vt:lpstr>
      <vt:lpstr>Οι επιπτώσεις των μεταλλάξεων στους πολυκύτταρους οργανισμούς</vt:lpstr>
      <vt:lpstr>Οι επιπτώσεις των μεταλλάξεων σε μικροοργανισμούς</vt:lpstr>
      <vt:lpstr>3. Επιδιόρθωση του DNA</vt:lpstr>
      <vt:lpstr>Τέσσερις κατηγορίες συστημάτων επιδιόρθωσης του  DNA</vt:lpstr>
      <vt:lpstr>Σύστημα άμεσης επιδιόρθωσης Ι: Φωτολυάση κυκλοβουτανικών διμερών πυριμιδίνης και φωτολυάση (6-4)</vt:lpstr>
      <vt:lpstr>PowerPoint Presentation</vt:lpstr>
      <vt:lpstr>Σύστημα άμεσης επιδιόρθωσης ΙΙ: απαλκυλίωση με DNA αλκυλοτρανσφεράσες</vt:lpstr>
      <vt:lpstr>PowerPoint Presentation</vt:lpstr>
      <vt:lpstr>Σύστημα άμεσης επιδιόρθωσης ΙΙΙ</vt:lpstr>
      <vt:lpstr>Επιδιόρθωση εκτομής βάσεων</vt:lpstr>
      <vt:lpstr>Επιδιόρθωση εκτομής βάσεων</vt:lpstr>
      <vt:lpstr>PowerPoint Presentation</vt:lpstr>
      <vt:lpstr>Επιδιόρθωση με εκτομή βάσεων στους ευκαρυώτες  (με μονολειτουργική γλυκοζυλάση+ενδονουκλεάση ΑΡ)</vt:lpstr>
      <vt:lpstr>Συστήματα επιδιόρθωσης εκτομής στην E. coli: «βραχύ μπάλωμα» (short patch nucleotide excision repair: ~12 nt) </vt:lpstr>
      <vt:lpstr>Επιδιόρθωση αταίριαστου ζεύγους:</vt:lpstr>
      <vt:lpstr>Η μεθυλίωση του αρτιγενούς DNA της E. coli προσφέρει ένα παράθυρο ευκαιρίας για την επιδιόρθωση αταίριαστων βάσεων</vt:lpstr>
      <vt:lpstr>PowerPoint Presentation</vt:lpstr>
      <vt:lpstr>PowerPoint Presentation</vt:lpstr>
      <vt:lpstr>PowerPoint Presentation</vt:lpstr>
      <vt:lpstr>Η απόκριση SOS στην E. coli</vt:lpstr>
      <vt:lpstr>PowerPoint Presentation</vt:lpstr>
      <vt:lpstr>To μοντέλο συναρμογής του διμερούς LexA σε μια θέση χειριστή recA</vt:lpstr>
      <vt:lpstr>Συναρμολόγηση και αποσυναρμολόγηση  των νουκλεοϊνιδίων της RecA</vt:lpstr>
      <vt:lpstr>H ρύθμιση της απόκρισης SOS</vt:lpstr>
      <vt:lpstr>H ρύθμιση της απόκρισης SOS</vt:lpstr>
      <vt:lpstr>Η απόκριση  SOS στην  E. coli</vt:lpstr>
      <vt:lpstr>PowerPoint Presentation</vt:lpstr>
      <vt:lpstr>Περισσότερες από 14 διαφορετικές DNA πολυμεράσες εξαρτώμενες από τη μήτρα έχουν ανακαλυφθεί στο ανθρώπινο γονιδίωμα</vt:lpstr>
      <vt:lpstr>Ελαττωματική επιδιόρθωση και ασθένειες</vt:lpstr>
      <vt:lpstr>PowerPoint Presentation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Kostas Mathiopoulos</cp:lastModifiedBy>
  <cp:revision>130</cp:revision>
  <dcterms:created xsi:type="dcterms:W3CDTF">2003-05-09T07:15:19Z</dcterms:created>
  <dcterms:modified xsi:type="dcterms:W3CDTF">2018-09-30T20:30:28Z</dcterms:modified>
</cp:coreProperties>
</file>