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99" r:id="rId2"/>
    <p:sldId id="296" r:id="rId3"/>
    <p:sldId id="297" r:id="rId4"/>
    <p:sldId id="338" r:id="rId5"/>
    <p:sldId id="293" r:id="rId6"/>
    <p:sldId id="349" r:id="rId7"/>
    <p:sldId id="350" r:id="rId8"/>
    <p:sldId id="292" r:id="rId9"/>
    <p:sldId id="348" r:id="rId10"/>
    <p:sldId id="351" r:id="rId11"/>
    <p:sldId id="339" r:id="rId12"/>
    <p:sldId id="294" r:id="rId13"/>
    <p:sldId id="341" r:id="rId14"/>
    <p:sldId id="352" r:id="rId15"/>
    <p:sldId id="342" r:id="rId16"/>
    <p:sldId id="343" r:id="rId17"/>
    <p:sldId id="344" r:id="rId18"/>
    <p:sldId id="347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66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96BD0-4E3D-4E7C-85E4-CBA6D8490603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4D331-B8FE-4D22-B987-FB7C3E77507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996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lbin.com/media/1336/belbin-for-students.pdf" TargetMode="External"/><Relationship Id="rId2" Type="http://schemas.openxmlformats.org/officeDocument/2006/relationships/hyperlink" Target="http://www.belbin.com/about/belbin-team-rol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elbin.com/media/1335/belbin-for-lecturers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Τρόπος που Μαθαίνουμε</a:t>
            </a:r>
            <a:br>
              <a:rPr lang="el-GR" dirty="0" smtClean="0"/>
            </a:br>
            <a:r>
              <a:rPr lang="en-US" dirty="0" smtClean="0"/>
              <a:t>Learning styles</a:t>
            </a:r>
            <a:endParaRPr lang="el-G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Χαρίκλεια Τσαλαπάτα</a:t>
            </a:r>
          </a:p>
          <a:p>
            <a:r>
              <a:rPr lang="en-US" dirty="0" smtClean="0"/>
              <a:t>4/10/2017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styles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 </a:t>
            </a:r>
            <a:r>
              <a:rPr lang="en-GB" dirty="0" smtClean="0"/>
              <a:t>Kolb </a:t>
            </a:r>
            <a:r>
              <a:rPr lang="el-GR" dirty="0" smtClean="0"/>
              <a:t>είπε ότι υπάρχουν διαφορετικοί τρόποι να μάθει κανείς</a:t>
            </a:r>
          </a:p>
          <a:p>
            <a:endParaRPr lang="el-GR" dirty="0"/>
          </a:p>
          <a:p>
            <a:r>
              <a:rPr lang="el-GR" dirty="0" smtClean="0"/>
              <a:t>Που τους βασίζει στον κύκλο του</a:t>
            </a:r>
          </a:p>
          <a:p>
            <a:endParaRPr lang="el-GR" dirty="0"/>
          </a:p>
          <a:p>
            <a:r>
              <a:rPr lang="el-GR" dirty="0" smtClean="0"/>
              <a:t>Διαφορετικοί άνθρωποι προτιμούν να μάθουν με διαφορετικό τρόπο </a:t>
            </a:r>
          </a:p>
          <a:p>
            <a:endParaRPr lang="el-GR" dirty="0"/>
          </a:p>
          <a:p>
            <a:r>
              <a:rPr lang="el-GR" dirty="0" smtClean="0"/>
              <a:t>Πολλοί παράγοντες επηρεάζουν τις προτιμήσεις μας</a:t>
            </a:r>
          </a:p>
          <a:p>
            <a:pPr lvl="1"/>
            <a:r>
              <a:rPr lang="el-GR" dirty="0" smtClean="0"/>
              <a:t>Κοινωνικό περιβάλλον</a:t>
            </a:r>
          </a:p>
          <a:p>
            <a:pPr lvl="1"/>
            <a:r>
              <a:rPr lang="el-GR" dirty="0" smtClean="0"/>
              <a:t>Εκπαιδευτικές εμπειρίες</a:t>
            </a:r>
          </a:p>
          <a:p>
            <a:pPr lvl="1"/>
            <a:r>
              <a:rPr lang="el-GR" dirty="0" smtClean="0"/>
              <a:t>Ο βασικός τρόπος σκέψης του ατόμου (</a:t>
            </a:r>
            <a:r>
              <a:rPr lang="en-US" dirty="0" smtClean="0"/>
              <a:t>the basic cognitive structure of an individual)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864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Jarvies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28687" y="1484784"/>
            <a:ext cx="1479479" cy="960989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rgbClr val="0070C0"/>
                </a:solidFill>
              </a:rPr>
              <a:t>Το άτομο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(1)</a:t>
            </a:r>
            <a:endParaRPr lang="el-GR" sz="1600" b="1" dirty="0" smtClean="0">
              <a:solidFill>
                <a:srgbClr val="0070C0"/>
              </a:solidFill>
            </a:endParaRPr>
          </a:p>
          <a:p>
            <a:pPr algn="ctr"/>
            <a:r>
              <a:rPr lang="el-GR" sz="1600" b="1" dirty="0" smtClean="0">
                <a:solidFill>
                  <a:srgbClr val="0070C0"/>
                </a:solidFill>
              </a:rPr>
              <a:t>Κατάσταση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(2)</a:t>
            </a:r>
          </a:p>
          <a:p>
            <a:pPr algn="ctr"/>
            <a:r>
              <a:rPr lang="el-GR" sz="1600" b="1" dirty="0" smtClean="0">
                <a:solidFill>
                  <a:srgbClr val="0070C0"/>
                </a:solidFill>
              </a:rPr>
              <a:t>Εμπειρία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(3)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16605" y="1703365"/>
            <a:ext cx="1479479" cy="115634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</a:rPr>
              <a:t>Το άτομο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</a:rPr>
              <a:t>ενισχυμένο αλλά όχι αλλαγμένο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(4)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5616" y="2993995"/>
            <a:ext cx="1767511" cy="68225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</a:rPr>
              <a:t>Εξάσκηση Πειραματισμός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(5)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3257" y="3219313"/>
            <a:ext cx="1479479" cy="68225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</a:rPr>
              <a:t>Αποθήκευση στη μνήμη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(6)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19104" y="4293096"/>
            <a:ext cx="1479479" cy="919273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</a:rPr>
              <a:t>Εκλογίκευση και συλλογισμός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(7)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17644" y="3013329"/>
            <a:ext cx="1479479" cy="68225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</a:rPr>
              <a:t>Αξιολόγηση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(8)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69914" y="4494023"/>
            <a:ext cx="1858470" cy="115634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rgbClr val="0070C0"/>
                </a:solidFill>
              </a:rPr>
              <a:t>Το άτομο</a:t>
            </a:r>
            <a:r>
              <a:rPr lang="en-US" sz="1600" b="1" dirty="0" smtClean="0">
                <a:solidFill>
                  <a:srgbClr val="0070C0"/>
                </a:solidFill>
              </a:rPr>
              <a:t>: </a:t>
            </a:r>
            <a:r>
              <a:rPr lang="el-GR" sz="1600" b="1" dirty="0" smtClean="0">
                <a:solidFill>
                  <a:srgbClr val="0070C0"/>
                </a:solidFill>
              </a:rPr>
              <a:t>αλλαγμένο και με περισσότερη εμπειρία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(9)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5" name="Straight Arrow Connector 14"/>
          <p:cNvCxnSpPr>
            <a:stCxn id="7" idx="3"/>
          </p:cNvCxnSpPr>
          <p:nvPr/>
        </p:nvCxnSpPr>
        <p:spPr>
          <a:xfrm>
            <a:off x="5008166" y="1965279"/>
            <a:ext cx="1038860" cy="142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012310" y="2311949"/>
            <a:ext cx="1446992" cy="907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2"/>
          </p:cNvCxnSpPr>
          <p:nvPr/>
        </p:nvCxnSpPr>
        <p:spPr>
          <a:xfrm flipV="1">
            <a:off x="6853142" y="2859705"/>
            <a:ext cx="3203" cy="330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599011" y="2251792"/>
            <a:ext cx="921383" cy="742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2"/>
          </p:cNvCxnSpPr>
          <p:nvPr/>
        </p:nvCxnSpPr>
        <p:spPr>
          <a:xfrm>
            <a:off x="1999372" y="3676246"/>
            <a:ext cx="1906033" cy="1378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1"/>
          </p:cNvCxnSpPr>
          <p:nvPr/>
        </p:nvCxnSpPr>
        <p:spPr>
          <a:xfrm flipH="1" flipV="1">
            <a:off x="2569900" y="3683549"/>
            <a:ext cx="1349204" cy="1069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883127" y="3238868"/>
            <a:ext cx="634517" cy="19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2883127" y="3358761"/>
            <a:ext cx="607415" cy="28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1" idx="0"/>
          </p:cNvCxnSpPr>
          <p:nvPr/>
        </p:nvCxnSpPr>
        <p:spPr>
          <a:xfrm>
            <a:off x="4494952" y="3731676"/>
            <a:ext cx="163892" cy="561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292489" y="3649169"/>
            <a:ext cx="94179" cy="852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10" idx="1"/>
          </p:cNvCxnSpPr>
          <p:nvPr/>
        </p:nvCxnSpPr>
        <p:spPr>
          <a:xfrm>
            <a:off x="4997123" y="3354455"/>
            <a:ext cx="1326134" cy="205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5000279" y="3563235"/>
            <a:ext cx="1311442" cy="168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3"/>
          </p:cNvCxnSpPr>
          <p:nvPr/>
        </p:nvCxnSpPr>
        <p:spPr>
          <a:xfrm>
            <a:off x="5398583" y="4752733"/>
            <a:ext cx="771331" cy="261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" idx="2"/>
          </p:cNvCxnSpPr>
          <p:nvPr/>
        </p:nvCxnSpPr>
        <p:spPr>
          <a:xfrm>
            <a:off x="7062997" y="3901564"/>
            <a:ext cx="0" cy="587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028384" y="5085184"/>
            <a:ext cx="3202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 rot="16200000" flipH="1">
            <a:off x="4167641" y="3168656"/>
            <a:ext cx="1836765" cy="412114"/>
          </a:xfrm>
          <a:prstGeom prst="bentConnector3">
            <a:avLst>
              <a:gd name="adj1" fmla="val 1230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own Arrow 51"/>
          <p:cNvSpPr/>
          <p:nvPr/>
        </p:nvSpPr>
        <p:spPr>
          <a:xfrm rot="16200000">
            <a:off x="2956782" y="1570967"/>
            <a:ext cx="432048" cy="41302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Down Arrow 52"/>
          <p:cNvSpPr/>
          <p:nvPr/>
        </p:nvSpPr>
        <p:spPr>
          <a:xfrm rot="16200000">
            <a:off x="8186726" y="4777445"/>
            <a:ext cx="432048" cy="57537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 (όχι τεστ!)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Αναλογιστείτε τον τρόπο με τον οποίο μαθαίνετε εσείς!</a:t>
            </a:r>
          </a:p>
          <a:p>
            <a:pPr lvl="1"/>
            <a:r>
              <a:rPr lang="en-US" dirty="0" smtClean="0"/>
              <a:t>Learning Styles Inventory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Belbin</a:t>
            </a:r>
            <a:r>
              <a:rPr lang="en-US" dirty="0" smtClean="0"/>
              <a:t> – </a:t>
            </a:r>
            <a:r>
              <a:rPr lang="el-GR" dirty="0" smtClean="0"/>
              <a:t>ρόλοι σε ομάδα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784976" cy="5522168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Ο δημιουργικός</a:t>
            </a:r>
            <a:r>
              <a:rPr lang="en-US" dirty="0" smtClean="0"/>
              <a:t>: </a:t>
            </a:r>
            <a:r>
              <a:rPr lang="el-GR" dirty="0" smtClean="0"/>
              <a:t>έχει νέες ιδές, επιλύει προβλήματα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 err="1" smtClean="0"/>
              <a:t>αξιολογητής</a:t>
            </a:r>
            <a:r>
              <a:rPr lang="en-US" dirty="0" smtClean="0"/>
              <a:t>: </a:t>
            </a:r>
            <a:r>
              <a:rPr lang="el-GR" dirty="0" smtClean="0"/>
              <a:t>κρίνει αμερόληπτα</a:t>
            </a:r>
          </a:p>
          <a:p>
            <a:endParaRPr lang="el-GR" dirty="0" smtClean="0"/>
          </a:p>
          <a:p>
            <a:r>
              <a:rPr lang="el-GR" dirty="0" smtClean="0"/>
              <a:t>Ο συντονιστής</a:t>
            </a:r>
            <a:r>
              <a:rPr lang="en-US" dirty="0" smtClean="0"/>
              <a:t>:</a:t>
            </a:r>
            <a:r>
              <a:rPr lang="el-GR" dirty="0" smtClean="0"/>
              <a:t> φροντίζει να μη χάνει η ομάδα το στόχο της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/>
              <a:t>ερευνητής </a:t>
            </a:r>
            <a:r>
              <a:rPr lang="el-GR" dirty="0" smtClean="0"/>
              <a:t>πηγών</a:t>
            </a:r>
            <a:r>
              <a:rPr lang="en-US" dirty="0" smtClean="0"/>
              <a:t>: </a:t>
            </a:r>
            <a:r>
              <a:rPr lang="el-GR" dirty="0" smtClean="0"/>
              <a:t>μπορεί η ιδέα μας να σταθεί στον έξω κόσμο?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/>
              <a:t>ομαδικός </a:t>
            </a:r>
            <a:r>
              <a:rPr lang="el-GR" dirty="0" smtClean="0"/>
              <a:t>παίκτης</a:t>
            </a:r>
            <a:r>
              <a:rPr lang="en-US" dirty="0" smtClean="0"/>
              <a:t>: </a:t>
            </a:r>
            <a:r>
              <a:rPr lang="el-GR" dirty="0" smtClean="0"/>
              <a:t>κρατά την ομάδα ενωμένη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Ο εξειδικευμένος</a:t>
            </a:r>
          </a:p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 err="1" smtClean="0"/>
              <a:t>υλοποιητής</a:t>
            </a:r>
            <a:r>
              <a:rPr lang="en-US" dirty="0" smtClean="0"/>
              <a:t>: </a:t>
            </a:r>
            <a:r>
              <a:rPr lang="el-GR" dirty="0" smtClean="0"/>
              <a:t>σχεδιάζει αποτελεσματική στρατηγική υλοποίησης και την υλοποιεί αποτελεσματικά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Αυτός που διαπλάθει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l-GR" dirty="0" smtClean="0"/>
              <a:t>φροντίζει να κρατά η ομάδα το ρυθμό υλοποίησης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/>
              <a:t>Ο</a:t>
            </a:r>
            <a:r>
              <a:rPr lang="el-GR" dirty="0" smtClean="0"/>
              <a:t> ελεγκτ</a:t>
            </a:r>
            <a:r>
              <a:rPr lang="el-GR" dirty="0" smtClean="0"/>
              <a:t>ής ποιότητας, αυτός </a:t>
            </a:r>
            <a:r>
              <a:rPr lang="el-GR" dirty="0"/>
              <a:t>που τελειώνει την εργασία, 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Belbin </a:t>
            </a:r>
            <a:r>
              <a:rPr lang="en-US" dirty="0" err="1" smtClean="0"/>
              <a:t>sourses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http://www.belbin.com/about/belbin-team-roles/</a:t>
            </a:r>
            <a:r>
              <a:rPr lang="el-GR" dirty="0"/>
              <a:t> </a:t>
            </a:r>
          </a:p>
          <a:p>
            <a:r>
              <a:rPr lang="fr-FR" dirty="0">
                <a:hlinkClick r:id="rId3"/>
              </a:rPr>
              <a:t>http://www.belbin.com/media/1336/belbin-for-students.pdf</a:t>
            </a:r>
            <a:r>
              <a:rPr lang="el-GR" dirty="0"/>
              <a:t> </a:t>
            </a:r>
          </a:p>
          <a:p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www.belbin.com/media/1335/belbin-for-lecturers.pdf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585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1</a:t>
            </a:r>
            <a:r>
              <a:rPr lang="el-GR" baseline="30000" smtClean="0"/>
              <a:t>ο</a:t>
            </a:r>
            <a:r>
              <a:rPr lang="el-GR" smtClean="0"/>
              <a:t> </a:t>
            </a:r>
            <a:r>
              <a:rPr lang="en-US" smtClean="0"/>
              <a:t>project</a:t>
            </a:r>
            <a:endParaRPr lang="el-GR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Λογισμικό / υπηρεσίες εκπαίδευσης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l-GR" dirty="0" smtClean="0"/>
              <a:t>Επιλέγετε ένα λογισμικό που μπορεί να χρησιμοποιηθεί στα πλαίσια συγκεκριμένου</a:t>
            </a:r>
            <a:r>
              <a:rPr lang="en-US" dirty="0" smtClean="0"/>
              <a:t>:</a:t>
            </a:r>
          </a:p>
          <a:p>
            <a:pPr lvl="1"/>
            <a:r>
              <a:rPr lang="el-GR" dirty="0" smtClean="0"/>
              <a:t>Μαθήματος ή</a:t>
            </a:r>
          </a:p>
          <a:p>
            <a:pPr lvl="1"/>
            <a:r>
              <a:rPr lang="el-GR" dirty="0" smtClean="0"/>
              <a:t>Σεναρίου μάθησης</a:t>
            </a:r>
          </a:p>
          <a:p>
            <a:r>
              <a:rPr lang="el-GR" dirty="0" smtClean="0"/>
              <a:t>Παρουσιάζετε</a:t>
            </a:r>
            <a:r>
              <a:rPr lang="en-US" dirty="0" smtClean="0"/>
              <a:t>:</a:t>
            </a:r>
            <a:endParaRPr lang="el-GR" dirty="0" smtClean="0"/>
          </a:p>
          <a:p>
            <a:pPr lvl="1"/>
            <a:r>
              <a:rPr lang="el-GR" dirty="0" smtClean="0"/>
              <a:t>Την ομάδα στόχο</a:t>
            </a:r>
          </a:p>
          <a:p>
            <a:pPr lvl="1"/>
            <a:r>
              <a:rPr lang="el-GR" dirty="0" smtClean="0"/>
              <a:t>Την υπάρχουσα κατάσταση και εκπαιδευτικές ανάγκες</a:t>
            </a:r>
          </a:p>
          <a:p>
            <a:pPr lvl="1"/>
            <a:r>
              <a:rPr lang="el-GR" dirty="0" smtClean="0"/>
              <a:t>Το λογισμικό υπηρεσία</a:t>
            </a:r>
          </a:p>
          <a:p>
            <a:pPr lvl="1"/>
            <a:r>
              <a:rPr lang="el-GR" dirty="0" smtClean="0"/>
              <a:t>Τον τρόπο που προτείνετε να χρησιμοποιηθεί στη μάθηση για να βελτιώσει τη μαθησιακή εμπειρία </a:t>
            </a:r>
          </a:p>
          <a:p>
            <a:r>
              <a:rPr lang="en-US" dirty="0" smtClean="0"/>
              <a:t>20</a:t>
            </a:r>
            <a:r>
              <a:rPr lang="el-GR" dirty="0" smtClean="0"/>
              <a:t> λεπτά, 10 λεπτά για συζήτηση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err="1" smtClean="0"/>
              <a:t>Παλαιγεωργίου</a:t>
            </a:r>
            <a:endParaRPr lang="el-GR" dirty="0" smtClean="0"/>
          </a:p>
          <a:p>
            <a:r>
              <a:rPr lang="el-GR" dirty="0" smtClean="0"/>
              <a:t>Κόμης</a:t>
            </a:r>
          </a:p>
          <a:p>
            <a:r>
              <a:rPr lang="el-GR" dirty="0" err="1" smtClean="0"/>
              <a:t>Γρηγοριάδου</a:t>
            </a:r>
            <a:endParaRPr lang="el-GR" dirty="0" smtClean="0"/>
          </a:p>
          <a:p>
            <a:r>
              <a:rPr lang="en-US" dirty="0" smtClean="0"/>
              <a:t>David Kolb: Experience as the source of learning and development (1984)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Ομάδες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Μέχρι 28/9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Τρόπος που Μαθαίνουμε	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Η διδασκαλία γίνεται παραδοσιακά με τον ίδιο τρόπο </a:t>
            </a:r>
          </a:p>
          <a:p>
            <a:pPr lvl="1"/>
            <a:r>
              <a:rPr lang="el-GR" dirty="0" smtClean="0"/>
              <a:t>Ίσως και από προηγούμενους αιώνες</a:t>
            </a:r>
          </a:p>
          <a:p>
            <a:r>
              <a:rPr lang="el-GR" dirty="0" smtClean="0"/>
              <a:t>Αν και όλοι εκτεθήκαμε στο παραδοσιακό σύστημα …</a:t>
            </a:r>
          </a:p>
          <a:p>
            <a:r>
              <a:rPr lang="el-GR" dirty="0" smtClean="0"/>
              <a:t>… πλέον υπάρχει η άποψη ότι δεν μαθαίνουν όλοι με τον ίδιο τρόπο</a:t>
            </a:r>
          </a:p>
          <a:p>
            <a:r>
              <a:rPr lang="el-GR" dirty="0" smtClean="0"/>
              <a:t>Υπάρχει η γενικότερη αντίληψη της μάθησης (αντί για διδασκαλία)</a:t>
            </a:r>
          </a:p>
          <a:p>
            <a:pPr lvl="1"/>
            <a:r>
              <a:rPr lang="el-GR" dirty="0" smtClean="0"/>
              <a:t>Νέες μέθοδοι μετάδοσης και ανάπτυξης γνώσης</a:t>
            </a:r>
          </a:p>
          <a:p>
            <a:pPr lvl="1"/>
            <a:r>
              <a:rPr lang="el-GR" dirty="0" smtClean="0"/>
              <a:t>Ή τουλάχιστον «άνοιγμα» των παραδοσιακών μεθόδων σε νέες ανάγκες και αντιλήψεις </a:t>
            </a:r>
          </a:p>
          <a:p>
            <a:pPr lvl="1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Παραδοσιακός Τρόπος	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Δάσκαλος και μαθητές</a:t>
            </a:r>
          </a:p>
          <a:p>
            <a:pPr lvl="1"/>
            <a:r>
              <a:rPr lang="el-GR" dirty="0" smtClean="0"/>
              <a:t>Εγώ γνωρίζω και εσείς όχι ! (μάλλον δεν ισχύει αυτό)</a:t>
            </a:r>
          </a:p>
          <a:p>
            <a:r>
              <a:rPr lang="el-GR" dirty="0" smtClean="0"/>
              <a:t>Η γνώση μεταφέρεται σε μια κατεύθυνση</a:t>
            </a:r>
          </a:p>
          <a:p>
            <a:r>
              <a:rPr lang="el-GR" dirty="0" smtClean="0"/>
              <a:t>Κάνει πολλές υποθέσεις σχετικά με τον τρόπο που μαθαίνουμε</a:t>
            </a:r>
          </a:p>
          <a:p>
            <a:pPr lvl="1"/>
            <a:r>
              <a:rPr lang="el-GR" dirty="0" smtClean="0"/>
              <a:t>Ότι μαθαίνουμε ακούγοντας</a:t>
            </a:r>
          </a:p>
          <a:p>
            <a:pPr lvl="1"/>
            <a:r>
              <a:rPr lang="el-GR" dirty="0" smtClean="0"/>
              <a:t>Ίσως με κάποια διαγράμματα γραφικά (στον πίνακα)</a:t>
            </a:r>
          </a:p>
          <a:p>
            <a:pPr lvl="1"/>
            <a:r>
              <a:rPr lang="el-GR" dirty="0" smtClean="0"/>
              <a:t>Κάνοντας ασκήσεις και επαναλήψεις</a:t>
            </a:r>
          </a:p>
          <a:p>
            <a:r>
              <a:rPr lang="el-GR" dirty="0" smtClean="0"/>
              <a:t>Στο τέλος όλοι προσαρμοζόμαστε σε αυτό τον τρόπο εκπαίδευσης</a:t>
            </a:r>
          </a:p>
          <a:p>
            <a:pPr lvl="1"/>
            <a:r>
              <a:rPr lang="el-GR" dirty="0" smtClean="0"/>
              <a:t>Χάνοντας πιθανόν την κριτική σκέψη και τη δημιουργικότητα</a:t>
            </a:r>
          </a:p>
          <a:p>
            <a:pPr lvl="1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Πώς μαθαίνουμε (</a:t>
            </a:r>
            <a:r>
              <a:rPr lang="en-US" dirty="0" smtClean="0"/>
              <a:t>Metcalf, Univ. of Texas)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10</a:t>
            </a:r>
            <a:r>
              <a:rPr lang="en-GB" dirty="0"/>
              <a:t>% </a:t>
            </a:r>
            <a:r>
              <a:rPr lang="el-GR" dirty="0" smtClean="0"/>
              <a:t>θυμούνται αυτό που διαβάζουν</a:t>
            </a:r>
          </a:p>
          <a:p>
            <a:r>
              <a:rPr lang="en-GB" dirty="0" smtClean="0"/>
              <a:t>20</a:t>
            </a:r>
            <a:r>
              <a:rPr lang="en-GB" dirty="0"/>
              <a:t>% </a:t>
            </a:r>
            <a:r>
              <a:rPr lang="el-GR" dirty="0" smtClean="0"/>
              <a:t>αυτό που ακούνε </a:t>
            </a:r>
          </a:p>
          <a:p>
            <a:r>
              <a:rPr lang="en-GB" dirty="0" smtClean="0"/>
              <a:t>30</a:t>
            </a:r>
            <a:r>
              <a:rPr lang="en-GB" dirty="0"/>
              <a:t>% </a:t>
            </a:r>
            <a:r>
              <a:rPr lang="el-GR" dirty="0" smtClean="0"/>
              <a:t>αυτό που βλέπουν</a:t>
            </a:r>
            <a:r>
              <a:rPr lang="en-GB" dirty="0" smtClean="0"/>
              <a:t> </a:t>
            </a:r>
            <a:endParaRPr lang="el-GR" dirty="0" smtClean="0"/>
          </a:p>
          <a:p>
            <a:r>
              <a:rPr lang="en-GB" dirty="0" smtClean="0"/>
              <a:t>50</a:t>
            </a:r>
            <a:r>
              <a:rPr lang="en-GB" dirty="0"/>
              <a:t>% </a:t>
            </a:r>
            <a:r>
              <a:rPr lang="el-GR" dirty="0"/>
              <a:t>αυτό που βλέπουν</a:t>
            </a:r>
            <a:r>
              <a:rPr lang="en-GB" dirty="0"/>
              <a:t> </a:t>
            </a:r>
            <a:r>
              <a:rPr lang="el-GR" dirty="0" smtClean="0"/>
              <a:t>και ακούνε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70</a:t>
            </a:r>
            <a:r>
              <a:rPr lang="en-GB" dirty="0">
                <a:solidFill>
                  <a:srgbClr val="0070C0"/>
                </a:solidFill>
              </a:rPr>
              <a:t>% </a:t>
            </a:r>
            <a:r>
              <a:rPr lang="el-GR" dirty="0" smtClean="0">
                <a:solidFill>
                  <a:srgbClr val="0070C0"/>
                </a:solidFill>
              </a:rPr>
              <a:t>αυτό που λένε 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90</a:t>
            </a:r>
            <a:r>
              <a:rPr lang="en-GB" dirty="0">
                <a:solidFill>
                  <a:srgbClr val="0070C0"/>
                </a:solidFill>
              </a:rPr>
              <a:t>% </a:t>
            </a:r>
            <a:r>
              <a:rPr lang="el-GR" dirty="0" smtClean="0">
                <a:solidFill>
                  <a:srgbClr val="0070C0"/>
                </a:solidFill>
              </a:rPr>
              <a:t>αυτό που κάνουν και λένε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666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Δεν μαθαίνουν όλοι με τον ίδιο τρόπο</a:t>
            </a:r>
            <a:r>
              <a:rPr lang="en-US" dirty="0" smtClean="0"/>
              <a:t>! (David Kolb)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Ακούγοντας</a:t>
            </a:r>
          </a:p>
          <a:p>
            <a:r>
              <a:rPr lang="el-GR" sz="2800" dirty="0" smtClean="0"/>
              <a:t>Βλέποντας (</a:t>
            </a:r>
            <a:r>
              <a:rPr lang="en-US" sz="2800" dirty="0" smtClean="0"/>
              <a:t>observation</a:t>
            </a:r>
            <a:r>
              <a:rPr lang="el-GR" sz="2800" dirty="0" smtClean="0"/>
              <a:t>, </a:t>
            </a:r>
            <a:r>
              <a:rPr lang="en-US" sz="2800" dirty="0" smtClean="0"/>
              <a:t>watching)</a:t>
            </a:r>
          </a:p>
          <a:p>
            <a:r>
              <a:rPr lang="el-GR" sz="2800" dirty="0" smtClean="0"/>
              <a:t>Με πειραματισμό (κάνοντας</a:t>
            </a:r>
            <a:r>
              <a:rPr lang="en-US" sz="2800" dirty="0" smtClean="0"/>
              <a:t>, by doing</a:t>
            </a:r>
            <a:r>
              <a:rPr lang="el-GR" sz="2800" dirty="0" smtClean="0"/>
              <a:t>)</a:t>
            </a:r>
            <a:endParaRPr lang="en-US" sz="2800" dirty="0" smtClean="0"/>
          </a:p>
          <a:p>
            <a:r>
              <a:rPr lang="el-GR" sz="2800" dirty="0" smtClean="0"/>
              <a:t>Αφαιρετικά, με σκέψη (</a:t>
            </a:r>
            <a:r>
              <a:rPr lang="en-US" sz="2800" dirty="0" smtClean="0"/>
              <a:t>thinking)</a:t>
            </a:r>
          </a:p>
          <a:p>
            <a:r>
              <a:rPr lang="el-GR" sz="2800" dirty="0" smtClean="0"/>
              <a:t>Χρησιμοποιώντας παλαιότερη εμπειρία (</a:t>
            </a:r>
            <a:r>
              <a:rPr lang="en-US" sz="2800" dirty="0" smtClean="0"/>
              <a:t>experience)</a:t>
            </a:r>
            <a:endParaRPr lang="el-GR" sz="2800" dirty="0" smtClean="0"/>
          </a:p>
          <a:p>
            <a:endParaRPr lang="el-GR" sz="2800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 Kolb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Θεωρία της μάθησης μέσα από την εμπειρία</a:t>
            </a:r>
          </a:p>
          <a:p>
            <a:endParaRPr lang="el-GR" dirty="0"/>
          </a:p>
          <a:p>
            <a:r>
              <a:rPr lang="el-GR" dirty="0" smtClean="0"/>
              <a:t>Ο </a:t>
            </a:r>
            <a:r>
              <a:rPr lang="en-GB" dirty="0" smtClean="0"/>
              <a:t>Kolb </a:t>
            </a:r>
            <a:r>
              <a:rPr lang="el-GR" dirty="0" smtClean="0"/>
              <a:t>είπε ότι η μάθηση σημαίνει να καταλάβουμε αφηρημένες έννοιες </a:t>
            </a:r>
          </a:p>
          <a:p>
            <a:endParaRPr lang="el-GR" dirty="0"/>
          </a:p>
          <a:p>
            <a:r>
              <a:rPr lang="el-GR" dirty="0" smtClean="0"/>
              <a:t>Και μετά να τις εφαρμόσουμε στην πράξη με ευέλικτους τρόπους</a:t>
            </a:r>
          </a:p>
          <a:p>
            <a:endParaRPr lang="el-GR" dirty="0"/>
          </a:p>
          <a:p>
            <a:r>
              <a:rPr lang="el-GR" dirty="0" smtClean="0"/>
              <a:t>Λέει ότι το κίνητρο για τη μάθηση είναι η εμπειρία</a:t>
            </a:r>
          </a:p>
          <a:p>
            <a:pPr lvl="1"/>
            <a:r>
              <a:rPr lang="el-GR" dirty="0" smtClean="0"/>
              <a:t>Μια εμπειρία μας οδηγεί να ψάξουμε κάτι περισσότερο</a:t>
            </a:r>
          </a:p>
        </p:txBody>
      </p:sp>
    </p:spTree>
    <p:extLst>
      <p:ext uri="{BB962C8B-B14F-4D97-AF65-F5344CB8AC3E}">
        <p14:creationId xmlns:p14="http://schemas.microsoft.com/office/powerpoint/2010/main" val="1735502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κύκλος του</a:t>
            </a:r>
            <a:r>
              <a:rPr lang="en-US" dirty="0" smtClean="0"/>
              <a:t> </a:t>
            </a:r>
            <a:r>
              <a:rPr lang="en-US" dirty="0"/>
              <a:t>Kolb (</a:t>
            </a:r>
            <a:r>
              <a:rPr lang="en-US" dirty="0" smtClean="0"/>
              <a:t>1984</a:t>
            </a:r>
            <a:r>
              <a:rPr lang="el-GR" dirty="0" smtClean="0"/>
              <a:t>)</a:t>
            </a:r>
            <a:br>
              <a:rPr lang="el-GR" dirty="0" smtClean="0"/>
            </a:br>
            <a:r>
              <a:rPr lang="el-GR" sz="2700" dirty="0" smtClean="0"/>
              <a:t>Πρέπει να ολοκληρωθεί ο κύκλος για να μάθουμε</a:t>
            </a:r>
            <a:endParaRPr lang="en-GB" sz="27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628799"/>
            <a:ext cx="5256584" cy="4027433"/>
          </a:xfrm>
        </p:spPr>
      </p:pic>
      <p:sp>
        <p:nvSpPr>
          <p:cNvPr id="5" name="TextBox 4"/>
          <p:cNvSpPr txBox="1"/>
          <p:nvPr/>
        </p:nvSpPr>
        <p:spPr>
          <a:xfrm>
            <a:off x="5543599" y="1340768"/>
            <a:ext cx="3600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1. Ένα νέο γεγονός, μια εμπειρία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5" y="4149080"/>
            <a:ext cx="2376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2. Παρατήρηση της εμπειρίας, σημαντικό το τι δεν καταλαβαίνουμε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564904"/>
            <a:ext cx="1835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4. Εφαρμογή στην πράξη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3848" y="5660934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3. Δημιουργία μιας νέας ιδέας ή αλλαγή υπάρχουσας ιδέας</a:t>
            </a:r>
            <a:endParaRPr lang="en-GB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714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12" y="534902"/>
            <a:ext cx="9036496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- </a:t>
            </a:r>
            <a:r>
              <a:rPr lang="el-GR" sz="2700" dirty="0" smtClean="0"/>
              <a:t>Τα στάδια δεν είναι ανεξάρτητα</a:t>
            </a:r>
            <a:br>
              <a:rPr lang="el-GR" sz="2700" dirty="0" smtClean="0"/>
            </a:br>
            <a:r>
              <a:rPr lang="el-GR" sz="2700" dirty="0" smtClean="0"/>
              <a:t>- Μπορούμε να μπούμε στον κύκλο σε οποιαδήποτε σημείο</a:t>
            </a:r>
            <a:r>
              <a:rPr lang="el-GR" sz="2700" dirty="0"/>
              <a:t/>
            </a:r>
            <a:br>
              <a:rPr lang="el-GR" sz="2700" dirty="0"/>
            </a:br>
            <a:r>
              <a:rPr lang="el-GR" sz="2700" dirty="0" smtClean="0"/>
              <a:t>- Πρέπει όμως να τον ολοκληρώσουμε</a:t>
            </a:r>
            <a:r>
              <a:rPr lang="en-GB" sz="2700" dirty="0"/>
              <a:t/>
            </a:r>
            <a:br>
              <a:rPr lang="en-GB" sz="2700" dirty="0"/>
            </a:br>
            <a:r>
              <a:rPr lang="en-GB" sz="2700" dirty="0" smtClean="0"/>
              <a:t>- </a:t>
            </a:r>
            <a:r>
              <a:rPr lang="el-GR" sz="2700" dirty="0" smtClean="0"/>
              <a:t>Κανένα στάδιο από μόνο του δεν είναι αρκετό </a:t>
            </a:r>
            <a:endParaRPr lang="el-GR" sz="2700" dirty="0"/>
          </a:p>
        </p:txBody>
      </p:sp>
      <p:pic>
        <p:nvPicPr>
          <p:cNvPr id="4" name="Content Placeholder 3" descr="learning_styles_kolb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t="8296" r="9527" b="7111"/>
          <a:stretch>
            <a:fillRect/>
          </a:stretch>
        </p:blipFill>
        <p:spPr>
          <a:xfrm>
            <a:off x="1385127" y="1412776"/>
            <a:ext cx="7632848" cy="5352561"/>
          </a:xfrm>
        </p:spPr>
      </p:pic>
      <p:sp>
        <p:nvSpPr>
          <p:cNvPr id="3" name="TextBox 2"/>
          <p:cNvSpPr txBox="1"/>
          <p:nvPr/>
        </p:nvSpPr>
        <p:spPr>
          <a:xfrm>
            <a:off x="323528" y="263691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David Kolb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Δεν μαθαίνουν όλοι με τον ίδιο τρόπο</a:t>
            </a:r>
            <a:r>
              <a:rPr lang="en-US" dirty="0" smtClean="0"/>
              <a:t>! (David Kolb)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… </a:t>
            </a:r>
            <a:r>
              <a:rPr lang="el-GR" sz="2800" dirty="0" smtClean="0"/>
              <a:t>και συνδυαστικά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Feel and do  	</a:t>
            </a:r>
            <a:r>
              <a:rPr lang="el-GR" sz="2800" dirty="0" smtClean="0"/>
              <a:t>Με διαίσθηση και δράση</a:t>
            </a:r>
            <a:endParaRPr lang="en-US" sz="2800" dirty="0" smtClean="0"/>
          </a:p>
          <a:p>
            <a:r>
              <a:rPr lang="en-US" sz="2800" dirty="0" smtClean="0"/>
              <a:t>Think and do 	</a:t>
            </a:r>
            <a:r>
              <a:rPr lang="el-GR" sz="2800" dirty="0" smtClean="0"/>
              <a:t>Πληροφορία στην πράξη</a:t>
            </a:r>
            <a:endParaRPr lang="en-US" sz="2800" dirty="0" smtClean="0"/>
          </a:p>
          <a:p>
            <a:r>
              <a:rPr lang="en-US" sz="2800" dirty="0" smtClean="0"/>
              <a:t>Think and watch  	</a:t>
            </a:r>
            <a:r>
              <a:rPr lang="el-GR" sz="2800" dirty="0" smtClean="0"/>
              <a:t>Σκέψη και παρατήρηση</a:t>
            </a:r>
            <a:endParaRPr lang="en-US" sz="2800" dirty="0" smtClean="0"/>
          </a:p>
          <a:p>
            <a:r>
              <a:rPr lang="en-US" sz="2800" dirty="0" smtClean="0"/>
              <a:t>Feel and watch 	</a:t>
            </a:r>
            <a:r>
              <a:rPr lang="el-GR" sz="2800" dirty="0" smtClean="0"/>
              <a:t>Με παρατήρηση και διαίσθηση </a:t>
            </a:r>
            <a:endParaRPr lang="en-US" sz="2800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354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479</TotalTime>
  <Words>642</Words>
  <Application>Microsoft Office PowerPoint</Application>
  <PresentationFormat>On-screen Show (4:3)</PresentationFormat>
  <Paragraphs>129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Bookman Old Style</vt:lpstr>
      <vt:lpstr>Calibri</vt:lpstr>
      <vt:lpstr>Cambria</vt:lpstr>
      <vt:lpstr>Gill Sans MT</vt:lpstr>
      <vt:lpstr>Wingdings</vt:lpstr>
      <vt:lpstr>Wingdings 3</vt:lpstr>
      <vt:lpstr>Origin</vt:lpstr>
      <vt:lpstr>Ο Τρόπος που Μαθαίνουμε Learning styles</vt:lpstr>
      <vt:lpstr>Ο Τρόπος που Μαθαίνουμε </vt:lpstr>
      <vt:lpstr>Ο Παραδοσιακός Τρόπος </vt:lpstr>
      <vt:lpstr>Πώς μαθαίνουμε (Metcalf, Univ. of Texas)</vt:lpstr>
      <vt:lpstr>Δεν μαθαίνουν όλοι με τον ίδιο τρόπο! (David Kolb)</vt:lpstr>
      <vt:lpstr>David Kolb</vt:lpstr>
      <vt:lpstr>Ο κύκλος του Kolb (1984) Πρέπει να ολοκληρωθεί ο κύκλος για να μάθουμε</vt:lpstr>
      <vt:lpstr>- Τα στάδια δεν είναι ανεξάρτητα - Μπορούμε να μπούμε στον κύκλο σε οποιαδήποτε σημείο - Πρέπει όμως να τον ολοκληρώσουμε - Κανένα στάδιο από μόνο του δεν είναι αρκετό </vt:lpstr>
      <vt:lpstr>Δεν μαθαίνουν όλοι με τον ίδιο τρόπο! (David Kolb)</vt:lpstr>
      <vt:lpstr>Learning styles</vt:lpstr>
      <vt:lpstr>Jarvies </vt:lpstr>
      <vt:lpstr>Άσκηση (όχι τεστ!)</vt:lpstr>
      <vt:lpstr>Belbin – ρόλοι σε ομάδα</vt:lpstr>
      <vt:lpstr>Belbin sourses</vt:lpstr>
      <vt:lpstr>1ο project</vt:lpstr>
      <vt:lpstr>Λογισμικό / υπηρεσίες εκπαίδευσης</vt:lpstr>
      <vt:lpstr>Πηγές</vt:lpstr>
      <vt:lpstr>Ομάδες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Οργάνωση Διδασκαλίας</dc:title>
  <dc:creator>Htsalapa</dc:creator>
  <cp:lastModifiedBy>Hariklia</cp:lastModifiedBy>
  <cp:revision>123</cp:revision>
  <dcterms:created xsi:type="dcterms:W3CDTF">2012-09-21T12:57:03Z</dcterms:created>
  <dcterms:modified xsi:type="dcterms:W3CDTF">2018-10-02T11:47:50Z</dcterms:modified>
</cp:coreProperties>
</file>