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00" r:id="rId3"/>
    <p:sldId id="358" r:id="rId4"/>
    <p:sldId id="377" r:id="rId5"/>
    <p:sldId id="359" r:id="rId6"/>
    <p:sldId id="378" r:id="rId7"/>
    <p:sldId id="362" r:id="rId8"/>
    <p:sldId id="379" r:id="rId9"/>
    <p:sldId id="363" r:id="rId10"/>
    <p:sldId id="361" r:id="rId11"/>
    <p:sldId id="364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782503-FA02-4EFC-AE95-4EC38C4AED1F}" type="datetimeFigureOut">
              <a:rPr lang="el-GR" smtClean="0"/>
              <a:t>11/12/2015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B9D88-6CDF-4443-ABBF-675B7D7DDF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9779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B518-44FF-4051-AA9F-E6FB2AEA1373}" type="datetime1">
              <a:rPr lang="el-GR" smtClean="0"/>
              <a:t>11/12/2015</a:t>
            </a:fld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095A3-1DD0-4C66-A43E-0158117016AC}" type="datetime1">
              <a:rPr lang="el-GR" smtClean="0"/>
              <a:t>11/12/2015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46BDA-075A-4646-96A8-9EA0B17C48B5}" type="datetime1">
              <a:rPr lang="el-GR" smtClean="0"/>
              <a:t>11/12/2015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A43EF-0D8A-4F02-A97B-5D774488B032}" type="datetime1">
              <a:rPr lang="el-GR" smtClean="0"/>
              <a:t>11/12/2015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3254-3AB0-44D9-9D97-651EC15CCDB8}" type="datetime1">
              <a:rPr lang="el-GR" smtClean="0"/>
              <a:t>11/12/2015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DB5C-B15E-41F2-8666-2AE0CCD534B6}" type="datetime1">
              <a:rPr lang="el-GR" smtClean="0"/>
              <a:t>11/12/2015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AD0D-6A4B-43E9-91ED-B5348D22583D}" type="datetime1">
              <a:rPr lang="el-GR" smtClean="0"/>
              <a:t>11/12/2015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A85B-3A91-4671-ADD2-0B143E6B2159}" type="datetime1">
              <a:rPr lang="el-GR" smtClean="0"/>
              <a:t>11/12/2015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CA3F-8DD9-45B7-87A8-7EA075CD8CDB}" type="datetime1">
              <a:rPr lang="el-GR" smtClean="0"/>
              <a:t>11/12/2015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0F90F-598A-4D13-BCCA-CE1FECE97829}" type="datetime1">
              <a:rPr lang="el-GR" smtClean="0"/>
              <a:t>11/12/2015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623-FABF-41B9-86B4-EA3FB9C8D3FB}" type="datetime1">
              <a:rPr lang="el-GR" smtClean="0"/>
              <a:t>11/12/2015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A0CEFB-8D18-4FB4-A1B5-A88D7DAA73B0}" type="datetime1">
              <a:rPr lang="el-GR" smtClean="0"/>
              <a:t>11/12/2015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  <p:hf sldNum="0"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_zD3NxSsD8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Jj3jUVDFFo" TargetMode="External"/><Relationship Id="rId2" Type="http://schemas.openxmlformats.org/officeDocument/2006/relationships/hyperlink" Target="https://www.youtube.com/watch?v=7wM5_aUn2q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Ki6WjplSUcE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gHPyEeIcEY" TargetMode="External"/><Relationship Id="rId2" Type="http://schemas.openxmlformats.org/officeDocument/2006/relationships/hyperlink" Target="https://www.youtube.com/watch?v=4I5A9CYTTd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 smtClean="0"/>
              <a:t>Βασικες</a:t>
            </a:r>
            <a:r>
              <a:rPr lang="el-GR" dirty="0" smtClean="0"/>
              <a:t> </a:t>
            </a:r>
            <a:r>
              <a:rPr lang="el-GR" dirty="0" err="1" smtClean="0"/>
              <a:t>Εννοιες</a:t>
            </a:r>
            <a:r>
              <a:rPr lang="el-GR" dirty="0" smtClean="0"/>
              <a:t> </a:t>
            </a:r>
            <a:r>
              <a:rPr lang="el-GR" dirty="0" err="1" smtClean="0"/>
              <a:t>Φυσικης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 smtClean="0"/>
              <a:t>Βασιλης</a:t>
            </a:r>
            <a:r>
              <a:rPr lang="el-GR" dirty="0" smtClean="0"/>
              <a:t> </a:t>
            </a:r>
            <a:r>
              <a:rPr lang="el-GR" dirty="0" err="1" smtClean="0"/>
              <a:t>Κολλιας</a:t>
            </a:r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Βασικές </a:t>
            </a:r>
            <a:r>
              <a:rPr lang="el-GR" dirty="0" err="1" smtClean="0">
                <a:solidFill>
                  <a:srgbClr val="FF0000"/>
                </a:solidFill>
              </a:rPr>
              <a:t>Εννοιες</a:t>
            </a:r>
            <a:r>
              <a:rPr lang="el-GR" dirty="0" smtClean="0">
                <a:solidFill>
                  <a:srgbClr val="FF0000"/>
                </a:solidFill>
              </a:rPr>
              <a:t> Φυσικής   _ ΠΑΝΕΠΙΣΤΗΜΙΟ ΘΕΣΣΑΛΙΑΣ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218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dirty="0" smtClean="0"/>
              <a:t>Μια παράκαμψη στο </a:t>
            </a:r>
            <a:r>
              <a:rPr lang="el-GR" altLang="el-GR" sz="3200" dirty="0" err="1" smtClean="0"/>
              <a:t>κυτταρο</a:t>
            </a:r>
            <a:endParaRPr lang="el-GR" altLang="el-GR" sz="3200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l-GR" dirty="0">
                <a:hlinkClick r:id="rId2"/>
              </a:rPr>
              <a:t>https://</a:t>
            </a:r>
            <a:r>
              <a:rPr lang="en-US" altLang="el-GR" dirty="0" smtClean="0">
                <a:hlinkClick r:id="rId2"/>
              </a:rPr>
              <a:t>www.youtube.com/watch?v=B_zD3NxSsD8</a:t>
            </a:r>
            <a:endParaRPr lang="en-US" altLang="el-GR" dirty="0" smtClean="0"/>
          </a:p>
          <a:p>
            <a:pPr>
              <a:buFont typeface="Wingdings" pitchFamily="2" charset="2"/>
              <a:buNone/>
            </a:pPr>
            <a:endParaRPr lang="en-US" altLang="el-GR" dirty="0"/>
          </a:p>
          <a:p>
            <a:pPr>
              <a:buFont typeface="Wingdings" pitchFamily="2" charset="2"/>
              <a:buNone/>
            </a:pPr>
            <a:r>
              <a:rPr lang="el-GR" altLang="el-GR" dirty="0" smtClean="0"/>
              <a:t>Θεμελιώδες για τον </a:t>
            </a:r>
            <a:r>
              <a:rPr lang="el-GR" altLang="el-GR" dirty="0" err="1" smtClean="0"/>
              <a:t>οργανισμο</a:t>
            </a:r>
            <a:r>
              <a:rPr lang="el-GR" altLang="el-GR" dirty="0" smtClean="0"/>
              <a:t>: το να ζουν τα </a:t>
            </a:r>
            <a:r>
              <a:rPr lang="el-GR" altLang="el-GR" dirty="0" err="1" smtClean="0"/>
              <a:t>κυτταρα</a:t>
            </a:r>
            <a:r>
              <a:rPr lang="el-GR" altLang="el-GR" dirty="0" smtClean="0"/>
              <a:t>.</a:t>
            </a:r>
          </a:p>
          <a:p>
            <a:pPr>
              <a:buFont typeface="Wingdings" pitchFamily="2" charset="2"/>
              <a:buNone/>
            </a:pPr>
            <a:r>
              <a:rPr lang="el-GR" altLang="el-GR" dirty="0" smtClean="0"/>
              <a:t>Τουλάχιστον οξυγόνο και «υλικά»</a:t>
            </a:r>
          </a:p>
          <a:p>
            <a:pPr>
              <a:buFont typeface="Wingdings" pitchFamily="2" charset="2"/>
              <a:buNone/>
            </a:pPr>
            <a:endParaRPr lang="el-GR" altLang="el-GR" dirty="0"/>
          </a:p>
          <a:p>
            <a:pPr>
              <a:buFont typeface="Wingdings" pitchFamily="2" charset="2"/>
              <a:buNone/>
            </a:pPr>
            <a:r>
              <a:rPr lang="el-GR" altLang="el-GR" dirty="0" smtClean="0"/>
              <a:t>Πώς </a:t>
            </a:r>
            <a:r>
              <a:rPr lang="el-GR" altLang="el-GR" dirty="0" err="1" smtClean="0"/>
              <a:t>γινεται</a:t>
            </a:r>
            <a:r>
              <a:rPr lang="el-GR" altLang="el-GR" dirty="0" smtClean="0"/>
              <a:t> αυτό στα ζώα; </a:t>
            </a:r>
          </a:p>
          <a:p>
            <a:pPr>
              <a:buFont typeface="Wingdings" pitchFamily="2" charset="2"/>
              <a:buNone/>
            </a:pPr>
            <a:r>
              <a:rPr lang="el-GR" altLang="el-GR" dirty="0" smtClean="0"/>
              <a:t>Πώς </a:t>
            </a:r>
            <a:r>
              <a:rPr lang="el-GR" altLang="el-GR" dirty="0" err="1" smtClean="0"/>
              <a:t>γινεται</a:t>
            </a:r>
            <a:r>
              <a:rPr lang="el-GR" altLang="el-GR" dirty="0" smtClean="0"/>
              <a:t> αυτό στα </a:t>
            </a:r>
            <a:r>
              <a:rPr lang="el-GR" altLang="el-GR" dirty="0" err="1" smtClean="0"/>
              <a:t>φυτα</a:t>
            </a:r>
            <a:r>
              <a:rPr lang="el-GR" altLang="el-GR" dirty="0" smtClean="0"/>
              <a:t>;</a:t>
            </a:r>
          </a:p>
          <a:p>
            <a:pPr>
              <a:buFont typeface="Wingdings" pitchFamily="2" charset="2"/>
              <a:buNone/>
            </a:pPr>
            <a:r>
              <a:rPr lang="el-GR" altLang="el-GR" dirty="0" smtClean="0"/>
              <a:t>Ποιες σημαντικές διαφορές υπάρχουν </a:t>
            </a:r>
            <a:r>
              <a:rPr lang="el-GR" altLang="el-GR" dirty="0" err="1" smtClean="0"/>
              <a:t>μεταξυ</a:t>
            </a:r>
            <a:r>
              <a:rPr lang="el-GR" altLang="el-GR" dirty="0" smtClean="0"/>
              <a:t> τους</a:t>
            </a:r>
            <a:endParaRPr lang="el-GR" altLang="el-GR" dirty="0"/>
          </a:p>
          <a:p>
            <a:pPr>
              <a:buFont typeface="Wingdings" pitchFamily="2" charset="2"/>
              <a:buNone/>
            </a:pPr>
            <a:endParaRPr lang="en-US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960946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3200" dirty="0"/>
              <a:t/>
            </a:r>
            <a:br>
              <a:rPr lang="en-US" altLang="el-GR" sz="3200" dirty="0"/>
            </a:br>
            <a:r>
              <a:rPr lang="el-GR" altLang="el-GR" sz="3200" dirty="0" smtClean="0">
                <a:solidFill>
                  <a:srgbClr val="FF0000"/>
                </a:solidFill>
              </a:rPr>
              <a:t>Εντροπία</a:t>
            </a:r>
            <a:endParaRPr lang="el-GR" altLang="el-GR" sz="3200" dirty="0">
              <a:solidFill>
                <a:srgbClr val="FF0000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l-GR" dirty="0" err="1" smtClean="0"/>
              <a:t>dS</a:t>
            </a:r>
            <a:r>
              <a:rPr lang="en-US" altLang="el-GR" dirty="0" smtClean="0"/>
              <a:t>=  </a:t>
            </a:r>
            <a:r>
              <a:rPr lang="el-GR" altLang="el-GR" dirty="0" smtClean="0"/>
              <a:t>Δ</a:t>
            </a:r>
            <a:r>
              <a:rPr lang="en-US" altLang="el-GR" dirty="0" smtClean="0"/>
              <a:t>Q/T  (</a:t>
            </a:r>
            <a:r>
              <a:rPr lang="el-GR" altLang="el-GR" dirty="0" smtClean="0"/>
              <a:t>όταν η ανταλλαγή ενέργειας με το περιβάλλον </a:t>
            </a:r>
            <a:r>
              <a:rPr lang="el-GR" altLang="el-GR" dirty="0" err="1" smtClean="0"/>
              <a:t>γινεται</a:t>
            </a:r>
            <a:r>
              <a:rPr lang="el-GR" altLang="el-GR" dirty="0" smtClean="0"/>
              <a:t> </a:t>
            </a:r>
            <a:r>
              <a:rPr lang="el-GR" altLang="el-GR" dirty="0" err="1" smtClean="0"/>
              <a:t>χωρις</a:t>
            </a:r>
            <a:r>
              <a:rPr lang="el-GR" altLang="el-GR" dirty="0" smtClean="0"/>
              <a:t> έργο</a:t>
            </a:r>
            <a:r>
              <a:rPr lang="el-GR" altLang="el-GR" dirty="0" smtClean="0"/>
              <a:t>)</a:t>
            </a:r>
          </a:p>
          <a:p>
            <a:pPr>
              <a:buFont typeface="Wingdings" pitchFamily="2" charset="2"/>
              <a:buNone/>
            </a:pPr>
            <a:endParaRPr lang="el-GR" altLang="el-GR" dirty="0"/>
          </a:p>
          <a:p>
            <a:pPr>
              <a:buFont typeface="Wingdings" pitchFamily="2" charset="2"/>
              <a:buNone/>
            </a:pPr>
            <a:r>
              <a:rPr lang="el-GR" altLang="el-GR" dirty="0" smtClean="0"/>
              <a:t>Το </a:t>
            </a:r>
            <a:r>
              <a:rPr lang="el-GR" altLang="el-GR" dirty="0" err="1" smtClean="0"/>
              <a:t>νοημα</a:t>
            </a:r>
            <a:r>
              <a:rPr lang="el-GR" altLang="el-GR" dirty="0" smtClean="0"/>
              <a:t> της εντροπίας. Ας </a:t>
            </a:r>
            <a:r>
              <a:rPr lang="el-GR" altLang="el-GR" dirty="0" err="1" smtClean="0"/>
              <a:t>πουμε</a:t>
            </a:r>
            <a:r>
              <a:rPr lang="el-GR" altLang="el-GR" dirty="0" smtClean="0"/>
              <a:t> ότι έχουμε μια μακροσκοπική κατάσταση η οποία θα </a:t>
            </a:r>
            <a:r>
              <a:rPr lang="el-GR" altLang="el-GR" dirty="0" err="1" smtClean="0"/>
              <a:t>μπορουσε</a:t>
            </a:r>
            <a:r>
              <a:rPr lang="el-GR" altLang="el-GR" dirty="0" smtClean="0"/>
              <a:t> να </a:t>
            </a:r>
            <a:r>
              <a:rPr lang="el-GR" altLang="el-GR" dirty="0" err="1" smtClean="0"/>
              <a:t>υλοποιηθει</a:t>
            </a:r>
            <a:r>
              <a:rPr lang="el-GR" altLang="el-GR" dirty="0" smtClean="0"/>
              <a:t> από ένα αριθμό Ν μικροσκοπικών καταστάσεων</a:t>
            </a:r>
          </a:p>
          <a:p>
            <a:pPr>
              <a:buFont typeface="Wingdings" pitchFamily="2" charset="2"/>
              <a:buNone/>
            </a:pPr>
            <a:r>
              <a:rPr lang="el-GR" altLang="el-GR" dirty="0" err="1" smtClean="0"/>
              <a:t>Τοτε</a:t>
            </a:r>
            <a:r>
              <a:rPr lang="el-GR" altLang="el-GR" dirty="0" smtClean="0"/>
              <a:t> η Εντροπία μετράει τον μικρότερο αριθμό «ερωτήσεων» με τις οποίες θα </a:t>
            </a:r>
            <a:r>
              <a:rPr lang="el-GR" altLang="el-GR" dirty="0" err="1" smtClean="0"/>
              <a:t>μπορουσαμε</a:t>
            </a:r>
            <a:r>
              <a:rPr lang="el-GR" altLang="el-GR" dirty="0" smtClean="0"/>
              <a:t> να εντοπίσουμε τη συγκεκριμένη </a:t>
            </a:r>
            <a:r>
              <a:rPr lang="el-GR" altLang="el-GR" dirty="0" err="1" smtClean="0"/>
              <a:t>μικροκατάσταση</a:t>
            </a:r>
            <a:r>
              <a:rPr lang="el-GR" altLang="el-GR" dirty="0" smtClean="0"/>
              <a:t> στην </a:t>
            </a:r>
            <a:r>
              <a:rPr lang="el-GR" altLang="el-GR" dirty="0" err="1" smtClean="0"/>
              <a:t>οποια</a:t>
            </a:r>
            <a:r>
              <a:rPr lang="el-GR" altLang="el-GR" dirty="0" smtClean="0"/>
              <a:t> βρίσκεται το </a:t>
            </a:r>
            <a:r>
              <a:rPr lang="el-GR" altLang="el-GR" dirty="0" err="1" smtClean="0"/>
              <a:t>συστημα</a:t>
            </a:r>
            <a:endParaRPr lang="el-GR" altLang="el-GR" dirty="0" smtClean="0"/>
          </a:p>
          <a:p>
            <a:pPr>
              <a:buFont typeface="Wingdings" pitchFamily="2" charset="2"/>
              <a:buNone/>
            </a:pPr>
            <a:endParaRPr lang="el-GR" altLang="el-GR" dirty="0"/>
          </a:p>
          <a:p>
            <a:pPr>
              <a:buFont typeface="Wingdings" pitchFamily="2" charset="2"/>
              <a:buNone/>
            </a:pPr>
            <a:endParaRPr lang="en-US" altLang="el-GR" dirty="0" smtClean="0"/>
          </a:p>
          <a:p>
            <a:pPr>
              <a:buFont typeface="Wingdings" pitchFamily="2" charset="2"/>
              <a:buNone/>
            </a:pPr>
            <a:endParaRPr lang="en-US" altLang="el-GR" sz="2400" dirty="0"/>
          </a:p>
          <a:p>
            <a:pPr>
              <a:buFont typeface="Wingdings" pitchFamily="2" charset="2"/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1913022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Την </a:t>
            </a:r>
            <a:r>
              <a:rPr lang="el-GR" altLang="el-GR" dirty="0" err="1" smtClean="0"/>
              <a:t>προηγουμενη</a:t>
            </a:r>
            <a:r>
              <a:rPr lang="el-GR" altLang="el-GR" dirty="0" smtClean="0"/>
              <a:t> </a:t>
            </a:r>
            <a:r>
              <a:rPr lang="el-GR" altLang="el-GR" dirty="0" err="1" smtClean="0"/>
              <a:t>φορα</a:t>
            </a:r>
            <a:endParaRPr lang="el-GR" altLang="el-GR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altLang="el-GR" dirty="0" smtClean="0"/>
              <a:t>Ηλεκτρισμός</a:t>
            </a:r>
            <a:endParaRPr lang="el-GR" dirty="0"/>
          </a:p>
          <a:p>
            <a:pPr marL="0" indent="0">
              <a:buNone/>
            </a:pPr>
            <a:endParaRPr lang="el-GR" altLang="el-GR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0361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Αυτή την εβδομάδα 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dirty="0" smtClean="0"/>
              <a:t>Τι </a:t>
            </a:r>
            <a:r>
              <a:rPr lang="el-GR" altLang="el-GR" dirty="0" err="1" smtClean="0"/>
              <a:t>προκαλει</a:t>
            </a:r>
            <a:r>
              <a:rPr lang="el-GR" altLang="el-GR" dirty="0" smtClean="0"/>
              <a:t> τις αλλαγές; </a:t>
            </a:r>
          </a:p>
          <a:p>
            <a:pPr>
              <a:buFont typeface="Wingdings" pitchFamily="2" charset="2"/>
              <a:buNone/>
            </a:pPr>
            <a:r>
              <a:rPr lang="el-GR" altLang="el-GR" dirty="0" err="1" smtClean="0"/>
              <a:t>Συνθεση</a:t>
            </a:r>
            <a:r>
              <a:rPr lang="el-GR" altLang="el-GR" dirty="0" smtClean="0"/>
              <a:t> από τις </a:t>
            </a:r>
            <a:r>
              <a:rPr lang="el-GR" altLang="el-GR" dirty="0" err="1" smtClean="0"/>
              <a:t>προηγουμενες</a:t>
            </a:r>
            <a:r>
              <a:rPr lang="el-GR" altLang="el-GR" dirty="0" smtClean="0"/>
              <a:t> εβδομάδες</a:t>
            </a:r>
            <a:endParaRPr lang="en-US" altLang="el-GR" dirty="0" smtClean="0"/>
          </a:p>
          <a:p>
            <a:pPr>
              <a:buFont typeface="Wingdings" pitchFamily="2" charset="2"/>
              <a:buNone/>
            </a:pPr>
            <a:endParaRPr lang="en-US" altLang="el-GR" dirty="0"/>
          </a:p>
          <a:p>
            <a:pPr>
              <a:buFont typeface="Wingdings" pitchFamily="2" charset="2"/>
              <a:buNone/>
            </a:pPr>
            <a:endParaRPr lang="en-US" altLang="el-GR" dirty="0" smtClean="0"/>
          </a:p>
          <a:p>
            <a:pPr>
              <a:buFont typeface="Wingdings" pitchFamily="2" charset="2"/>
              <a:buNone/>
            </a:pPr>
            <a:r>
              <a:rPr lang="el-GR" altLang="el-GR" dirty="0" smtClean="0"/>
              <a:t>Ας ξεκινήσουμε με το μια άσκηση για διαστάσεις</a:t>
            </a:r>
          </a:p>
          <a:p>
            <a:pPr>
              <a:buFont typeface="Wingdings" pitchFamily="2" charset="2"/>
              <a:buNone/>
            </a:pPr>
            <a:r>
              <a:rPr lang="el-GR" altLang="el-GR" dirty="0" smtClean="0"/>
              <a:t>Αν </a:t>
            </a:r>
            <a:r>
              <a:rPr lang="el-GR" altLang="el-GR" dirty="0" err="1" smtClean="0"/>
              <a:t>γινετε</a:t>
            </a:r>
            <a:r>
              <a:rPr lang="el-GR" altLang="el-GR" dirty="0" smtClean="0"/>
              <a:t> </a:t>
            </a:r>
            <a:r>
              <a:rPr lang="el-GR" altLang="el-GR" dirty="0" err="1" smtClean="0"/>
              <a:t>τοσο</a:t>
            </a:r>
            <a:r>
              <a:rPr lang="el-GR" altLang="el-GR" dirty="0" smtClean="0"/>
              <a:t> </a:t>
            </a:r>
            <a:r>
              <a:rPr lang="el-GR" altLang="el-GR" dirty="0" err="1" smtClean="0"/>
              <a:t>μικροι</a:t>
            </a:r>
            <a:r>
              <a:rPr lang="el-GR" altLang="el-GR" dirty="0" smtClean="0"/>
              <a:t>/ες ώστε ένα </a:t>
            </a:r>
            <a:r>
              <a:rPr lang="el-GR" altLang="el-GR" dirty="0" err="1" smtClean="0"/>
              <a:t>σπυρακι</a:t>
            </a:r>
            <a:r>
              <a:rPr lang="el-GR" altLang="el-GR" dirty="0" smtClean="0"/>
              <a:t> </a:t>
            </a:r>
            <a:r>
              <a:rPr lang="el-GR" altLang="el-GR" dirty="0" err="1" smtClean="0"/>
              <a:t>πανω</a:t>
            </a:r>
            <a:r>
              <a:rPr lang="el-GR" altLang="el-GR" dirty="0" smtClean="0"/>
              <a:t> σας (2</a:t>
            </a:r>
            <a:r>
              <a:rPr lang="en-US" altLang="el-GR" dirty="0" smtClean="0"/>
              <a:t>mm) </a:t>
            </a:r>
            <a:r>
              <a:rPr lang="el-GR" altLang="el-GR" dirty="0" smtClean="0"/>
              <a:t>να είναι </a:t>
            </a:r>
            <a:r>
              <a:rPr lang="el-GR" altLang="el-GR" dirty="0" err="1" smtClean="0"/>
              <a:t>τοσο</a:t>
            </a:r>
            <a:r>
              <a:rPr lang="el-GR" altLang="el-GR" dirty="0" smtClean="0"/>
              <a:t> μεγάλο </a:t>
            </a:r>
            <a:r>
              <a:rPr lang="el-GR" altLang="el-GR" dirty="0" err="1" smtClean="0"/>
              <a:t>οσο</a:t>
            </a:r>
            <a:r>
              <a:rPr lang="el-GR" altLang="el-GR" dirty="0" smtClean="0"/>
              <a:t> το </a:t>
            </a:r>
            <a:r>
              <a:rPr lang="el-GR" altLang="el-GR" dirty="0" err="1" smtClean="0"/>
              <a:t>Πηλιο</a:t>
            </a:r>
            <a:r>
              <a:rPr lang="el-GR" altLang="el-GR" dirty="0" smtClean="0"/>
              <a:t> για </a:t>
            </a:r>
            <a:r>
              <a:rPr lang="el-GR" altLang="el-GR" dirty="0" err="1" smtClean="0"/>
              <a:t>εσας</a:t>
            </a:r>
            <a:r>
              <a:rPr lang="el-GR" altLang="el-GR" dirty="0" smtClean="0"/>
              <a:t> (2000</a:t>
            </a:r>
            <a:r>
              <a:rPr lang="en-US" altLang="el-GR" dirty="0" smtClean="0"/>
              <a:t>m</a:t>
            </a:r>
            <a:r>
              <a:rPr lang="el-GR" altLang="el-GR" dirty="0" smtClean="0"/>
              <a:t>) </a:t>
            </a:r>
            <a:r>
              <a:rPr lang="el-GR" altLang="el-GR" dirty="0" err="1" smtClean="0"/>
              <a:t>τοτε</a:t>
            </a:r>
            <a:r>
              <a:rPr lang="el-GR" altLang="el-GR" dirty="0" smtClean="0"/>
              <a:t> πόσο μεγάλο θα σας </a:t>
            </a:r>
            <a:r>
              <a:rPr lang="el-GR" altLang="el-GR" dirty="0" err="1" smtClean="0"/>
              <a:t>φαινεται</a:t>
            </a:r>
            <a:r>
              <a:rPr lang="el-GR" altLang="el-GR" dirty="0" smtClean="0"/>
              <a:t> ένα κύτταρο του σώματός σας</a:t>
            </a:r>
            <a:r>
              <a:rPr lang="en-US" altLang="el-GR" dirty="0" smtClean="0"/>
              <a:t> (</a:t>
            </a:r>
            <a:r>
              <a:rPr lang="el-GR" altLang="el-GR" dirty="0" err="1" smtClean="0"/>
              <a:t>μεσος</a:t>
            </a:r>
            <a:r>
              <a:rPr lang="el-GR" altLang="el-GR" dirty="0" smtClean="0"/>
              <a:t> </a:t>
            </a:r>
            <a:r>
              <a:rPr lang="el-GR" altLang="el-GR" dirty="0" err="1" smtClean="0"/>
              <a:t>ορος</a:t>
            </a:r>
            <a:r>
              <a:rPr lang="el-GR" altLang="el-GR" dirty="0" smtClean="0"/>
              <a:t> 20μ</a:t>
            </a:r>
            <a:r>
              <a:rPr lang="en-US" altLang="el-GR" dirty="0" smtClean="0"/>
              <a:t>m) </a:t>
            </a:r>
            <a:r>
              <a:rPr lang="el-GR" altLang="el-GR" dirty="0" smtClean="0"/>
              <a:t>και </a:t>
            </a:r>
            <a:r>
              <a:rPr lang="el-GR" altLang="el-GR" dirty="0" err="1" smtClean="0"/>
              <a:t>ποσο</a:t>
            </a:r>
            <a:r>
              <a:rPr lang="el-GR" altLang="el-GR" dirty="0" smtClean="0"/>
              <a:t> μικρό ένα </a:t>
            </a:r>
            <a:r>
              <a:rPr lang="el-GR" altLang="el-GR" dirty="0" err="1" smtClean="0"/>
              <a:t>μοριο</a:t>
            </a:r>
            <a:r>
              <a:rPr lang="el-GR" altLang="el-GR" dirty="0" smtClean="0"/>
              <a:t> </a:t>
            </a:r>
            <a:r>
              <a:rPr lang="el-GR" altLang="el-GR" dirty="0" err="1" smtClean="0"/>
              <a:t>νερου</a:t>
            </a:r>
            <a:r>
              <a:rPr lang="en-US" altLang="el-GR" dirty="0" smtClean="0"/>
              <a:t> (0,3 nm)</a:t>
            </a:r>
            <a:r>
              <a:rPr lang="el-GR" altLang="el-GR" dirty="0" smtClean="0"/>
              <a:t>;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72978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Πηγες</a:t>
            </a:r>
            <a:r>
              <a:rPr lang="el-GR" dirty="0" smtClean="0"/>
              <a:t> για το </a:t>
            </a:r>
            <a:r>
              <a:rPr lang="el-GR" dirty="0" err="1" smtClean="0"/>
              <a:t>κυτταρο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http://www.slideshare.net/outdoors/inside-the-cell-presentation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464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Η απάντηση της Μηχανικής</a:t>
            </a:r>
            <a:endParaRPr lang="el-GR" altLang="el-GR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dirty="0" smtClean="0"/>
              <a:t>Την αλλαγή την </a:t>
            </a:r>
            <a:r>
              <a:rPr lang="el-GR" altLang="el-GR" dirty="0" err="1" smtClean="0"/>
              <a:t>προκαλουν</a:t>
            </a:r>
            <a:r>
              <a:rPr lang="el-GR" altLang="el-GR" dirty="0" smtClean="0"/>
              <a:t> οι δυνάμεις</a:t>
            </a:r>
          </a:p>
          <a:p>
            <a:pPr>
              <a:buFont typeface="Wingdings" pitchFamily="2" charset="2"/>
              <a:buNone/>
            </a:pPr>
            <a:endParaRPr lang="el-GR" altLang="el-GR" dirty="0"/>
          </a:p>
          <a:p>
            <a:pPr>
              <a:buFont typeface="Wingdings" pitchFamily="2" charset="2"/>
              <a:buNone/>
            </a:pPr>
            <a:r>
              <a:rPr lang="el-GR" altLang="el-GR" dirty="0" smtClean="0"/>
              <a:t>Πχ</a:t>
            </a:r>
            <a:endParaRPr lang="el-GR" alt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060848"/>
            <a:ext cx="7056784" cy="4695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969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Παραδείγματα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μπαλόνι</a:t>
            </a:r>
          </a:p>
          <a:p>
            <a:r>
              <a:rPr lang="el-GR" dirty="0" smtClean="0"/>
              <a:t>Η μπάλα που αναπηδά 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3" y="3284984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0675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Πώς σπρώχνουμε;</a:t>
            </a:r>
            <a:endParaRPr lang="el-GR" altLang="el-GR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l-GR" dirty="0">
                <a:hlinkClick r:id="rId2"/>
              </a:rPr>
              <a:t>https://</a:t>
            </a:r>
            <a:r>
              <a:rPr lang="en-US" altLang="el-GR" dirty="0" smtClean="0">
                <a:hlinkClick r:id="rId2"/>
              </a:rPr>
              <a:t>www.youtube.com/watch?v=7wM5_aUn2qs</a:t>
            </a:r>
            <a:endParaRPr lang="el-GR" altLang="el-GR" dirty="0" smtClean="0"/>
          </a:p>
          <a:p>
            <a:r>
              <a:rPr lang="en-US" altLang="el-GR" dirty="0">
                <a:hlinkClick r:id="rId3"/>
              </a:rPr>
              <a:t>https://</a:t>
            </a:r>
            <a:r>
              <a:rPr lang="en-US" altLang="el-GR" dirty="0" smtClean="0">
                <a:hlinkClick r:id="rId3"/>
              </a:rPr>
              <a:t>www.youtube.com/watch?v=HJj3jUVDFFo</a:t>
            </a:r>
            <a:endParaRPr lang="el-GR" altLang="el-GR" dirty="0" smtClean="0"/>
          </a:p>
          <a:p>
            <a:r>
              <a:rPr lang="en-US" altLang="el-GR" dirty="0">
                <a:hlinkClick r:id="rId4"/>
              </a:rPr>
              <a:t>https://</a:t>
            </a:r>
            <a:r>
              <a:rPr lang="en-US" altLang="el-GR" dirty="0" smtClean="0">
                <a:hlinkClick r:id="rId4"/>
              </a:rPr>
              <a:t>www.youtube.com/watch?v=Ki6WjplSUcE</a:t>
            </a:r>
            <a:endParaRPr lang="el-GR" altLang="el-GR" dirty="0" smtClean="0"/>
          </a:p>
          <a:p>
            <a:endParaRPr lang="el-GR" altLang="el-GR" dirty="0"/>
          </a:p>
          <a:p>
            <a:r>
              <a:rPr lang="el-GR" altLang="el-GR" dirty="0" smtClean="0"/>
              <a:t>Είναι πολύ </a:t>
            </a:r>
            <a:r>
              <a:rPr lang="el-GR" altLang="el-GR" dirty="0" err="1" smtClean="0"/>
              <a:t>σημαντικο</a:t>
            </a:r>
            <a:r>
              <a:rPr lang="el-GR" altLang="el-GR" dirty="0" smtClean="0"/>
              <a:t> το ποια είναι η κατεύθυνση κάποιων χημικών αντιδράσεων.</a:t>
            </a:r>
          </a:p>
          <a:p>
            <a:r>
              <a:rPr lang="el-GR" altLang="el-GR" dirty="0" smtClean="0"/>
              <a:t>Τι καθορίζει το προς τα πού θα κινηθούν; (προς τα πού θα πάνε τα πράγματα). Τι κανονίζει το πόσο γρήγορα θα </a:t>
            </a:r>
            <a:r>
              <a:rPr lang="el-GR" altLang="el-GR" dirty="0" err="1" smtClean="0"/>
              <a:t>γινει</a:t>
            </a:r>
            <a:r>
              <a:rPr lang="el-GR" altLang="el-GR" dirty="0" smtClean="0"/>
              <a:t> αυτό; </a:t>
            </a:r>
            <a:endParaRPr lang="en-US" altLang="el-GR" dirty="0" smtClean="0"/>
          </a:p>
          <a:p>
            <a:r>
              <a:rPr lang="el-GR" altLang="el-GR" dirty="0" smtClean="0"/>
              <a:t>Πχ </a:t>
            </a:r>
            <a:r>
              <a:rPr lang="el-GR" altLang="el-GR" dirty="0" err="1" smtClean="0"/>
              <a:t>γιατι</a:t>
            </a:r>
            <a:r>
              <a:rPr lang="el-GR" altLang="el-GR" dirty="0" smtClean="0"/>
              <a:t> να </a:t>
            </a:r>
            <a:r>
              <a:rPr lang="el-GR" altLang="el-GR" dirty="0" err="1" smtClean="0"/>
              <a:t>λυώσει</a:t>
            </a:r>
            <a:r>
              <a:rPr lang="el-GR" altLang="el-GR" dirty="0" smtClean="0"/>
              <a:t> ο πάγος όταν </a:t>
            </a:r>
            <a:r>
              <a:rPr lang="el-GR" altLang="el-GR" dirty="0" err="1" smtClean="0"/>
              <a:t>ριχνουμε</a:t>
            </a:r>
            <a:r>
              <a:rPr lang="el-GR" altLang="el-GR" dirty="0" smtClean="0"/>
              <a:t> αλάτι; </a:t>
            </a:r>
          </a:p>
          <a:p>
            <a:r>
              <a:rPr lang="el-GR" altLang="el-GR" dirty="0" err="1" smtClean="0"/>
              <a:t>Αφου</a:t>
            </a:r>
            <a:r>
              <a:rPr lang="el-GR" altLang="el-GR" dirty="0" smtClean="0"/>
              <a:t> η ενέργεια διατηρείται πάντα, τι είναι αυτό που ορίζει την πορεία των φαινομένων; </a:t>
            </a:r>
          </a:p>
          <a:p>
            <a:r>
              <a:rPr lang="el-GR" altLang="el-GR" dirty="0" err="1" smtClean="0"/>
              <a:t>Γιατι</a:t>
            </a:r>
            <a:r>
              <a:rPr lang="el-GR" altLang="el-GR" dirty="0" smtClean="0"/>
              <a:t> πχ να έχουμε εξάτμιση; 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721113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Παραδειγμα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err="1" smtClean="0"/>
              <a:t>Ενας</a:t>
            </a:r>
            <a:r>
              <a:rPr lang="el-GR" dirty="0" smtClean="0"/>
              <a:t> άνθρωπος ξεκινά για ένα </a:t>
            </a:r>
            <a:r>
              <a:rPr lang="el-GR" dirty="0" err="1" smtClean="0"/>
              <a:t>μακρυ</a:t>
            </a:r>
            <a:r>
              <a:rPr lang="el-GR" dirty="0" smtClean="0"/>
              <a:t> </a:t>
            </a:r>
            <a:r>
              <a:rPr lang="el-GR" dirty="0" err="1" smtClean="0"/>
              <a:t>ταξιδι</a:t>
            </a:r>
            <a:r>
              <a:rPr lang="el-GR" dirty="0" smtClean="0"/>
              <a:t>. </a:t>
            </a:r>
            <a:r>
              <a:rPr lang="el-GR" dirty="0" err="1" smtClean="0"/>
              <a:t>Εχει</a:t>
            </a:r>
            <a:r>
              <a:rPr lang="el-GR" dirty="0" smtClean="0"/>
              <a:t> συμβόλαιο για μια έκταση γης. Στο μεταξύ μόλις έμαθαν τον </a:t>
            </a:r>
            <a:r>
              <a:rPr lang="el-GR" dirty="0" err="1" smtClean="0"/>
              <a:t>πλουτο</a:t>
            </a:r>
            <a:r>
              <a:rPr lang="el-GR" dirty="0" smtClean="0"/>
              <a:t> του έρχονται διάφοροι και του </a:t>
            </a:r>
            <a:r>
              <a:rPr lang="el-GR" dirty="0" err="1" smtClean="0"/>
              <a:t>ζητουν</a:t>
            </a:r>
            <a:r>
              <a:rPr lang="el-GR" dirty="0" smtClean="0"/>
              <a:t> κομμάτια της γης να τα καλλιεργήσουν και του </a:t>
            </a:r>
            <a:r>
              <a:rPr lang="el-GR" dirty="0" err="1" smtClean="0"/>
              <a:t>υποσχονται</a:t>
            </a:r>
            <a:r>
              <a:rPr lang="el-GR" dirty="0" smtClean="0"/>
              <a:t> ότι θα του τα </a:t>
            </a:r>
            <a:r>
              <a:rPr lang="el-GR" dirty="0" err="1" smtClean="0"/>
              <a:t>δωσουν</a:t>
            </a:r>
            <a:r>
              <a:rPr lang="el-GR" dirty="0" smtClean="0"/>
              <a:t> γρήγορα </a:t>
            </a:r>
            <a:r>
              <a:rPr lang="el-GR" dirty="0" err="1" smtClean="0"/>
              <a:t>πισω</a:t>
            </a:r>
            <a:r>
              <a:rPr lang="el-GR" dirty="0" smtClean="0"/>
              <a:t>. Αλλά δεν τα φέρνουν όλα </a:t>
            </a:r>
            <a:r>
              <a:rPr lang="el-GR" dirty="0" err="1" smtClean="0"/>
              <a:t>μαζι</a:t>
            </a:r>
            <a:r>
              <a:rPr lang="el-GR" dirty="0" smtClean="0"/>
              <a:t> (άλλος νωρίτερα άλλος </a:t>
            </a:r>
            <a:r>
              <a:rPr lang="el-GR" dirty="0" err="1" smtClean="0"/>
              <a:t>αργοτερα</a:t>
            </a:r>
            <a:r>
              <a:rPr lang="el-GR" dirty="0" smtClean="0"/>
              <a:t>. Τελικά κάθε </a:t>
            </a:r>
            <a:r>
              <a:rPr lang="el-GR" dirty="0" err="1" smtClean="0"/>
              <a:t>στιγμη</a:t>
            </a:r>
            <a:r>
              <a:rPr lang="el-GR" dirty="0" smtClean="0"/>
              <a:t> θα έχει στη διάθεσή του ένα μέρος </a:t>
            </a:r>
            <a:r>
              <a:rPr lang="el-GR" dirty="0" err="1" smtClean="0"/>
              <a:t>μονο</a:t>
            </a:r>
            <a:r>
              <a:rPr lang="el-GR" dirty="0" smtClean="0"/>
              <a:t> της Γης του.</a:t>
            </a:r>
          </a:p>
          <a:p>
            <a:r>
              <a:rPr lang="el-GR" dirty="0" err="1" smtClean="0"/>
              <a:t>Οσο</a:t>
            </a:r>
            <a:r>
              <a:rPr lang="el-GR" dirty="0" smtClean="0"/>
              <a:t> </a:t>
            </a:r>
            <a:r>
              <a:rPr lang="el-GR" dirty="0" err="1" smtClean="0"/>
              <a:t>περισσοτεροι</a:t>
            </a:r>
            <a:r>
              <a:rPr lang="el-GR" dirty="0" smtClean="0"/>
              <a:t> έρχονται και </a:t>
            </a:r>
            <a:r>
              <a:rPr lang="el-GR" dirty="0" err="1" smtClean="0"/>
              <a:t>οσο</a:t>
            </a:r>
            <a:r>
              <a:rPr lang="el-GR" dirty="0" smtClean="0"/>
              <a:t> μεγαλύτερο κομμάτι γης του </a:t>
            </a:r>
            <a:r>
              <a:rPr lang="el-GR" dirty="0" err="1" smtClean="0"/>
              <a:t>ζητανε</a:t>
            </a:r>
            <a:r>
              <a:rPr lang="el-GR" dirty="0" smtClean="0"/>
              <a:t> κάθε φορά </a:t>
            </a:r>
            <a:r>
              <a:rPr lang="el-GR" dirty="0" err="1" smtClean="0"/>
              <a:t>τοσο</a:t>
            </a:r>
            <a:r>
              <a:rPr lang="el-GR" dirty="0" smtClean="0"/>
              <a:t> </a:t>
            </a:r>
            <a:r>
              <a:rPr lang="el-GR" dirty="0" err="1" smtClean="0"/>
              <a:t>λιγοτερο</a:t>
            </a:r>
            <a:r>
              <a:rPr lang="el-GR" dirty="0" smtClean="0"/>
              <a:t> είναι το κομμάτι που </a:t>
            </a:r>
            <a:r>
              <a:rPr lang="el-GR" dirty="0" err="1" smtClean="0"/>
              <a:t>εχει</a:t>
            </a:r>
            <a:r>
              <a:rPr lang="el-GR" dirty="0" smtClean="0"/>
              <a:t> ο </a:t>
            </a:r>
            <a:r>
              <a:rPr lang="el-GR" dirty="0" err="1" smtClean="0"/>
              <a:t>ιδιος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Είναι «λες και» κάποιος του έχει </a:t>
            </a:r>
            <a:r>
              <a:rPr lang="el-GR" dirty="0" err="1" smtClean="0"/>
              <a:t>παρει</a:t>
            </a:r>
            <a:r>
              <a:rPr lang="el-GR" dirty="0" smtClean="0"/>
              <a:t> ένα μέρος της Γης του.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5896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err="1" smtClean="0"/>
              <a:t>Εντροπικές</a:t>
            </a:r>
            <a:r>
              <a:rPr lang="el-GR" altLang="el-GR" dirty="0" smtClean="0"/>
              <a:t> δυνάμεις</a:t>
            </a:r>
            <a:endParaRPr lang="el-GR" altLang="el-GR" dirty="0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l-GR" dirty="0">
                <a:hlinkClick r:id="rId2"/>
              </a:rPr>
              <a:t>https://</a:t>
            </a:r>
            <a:r>
              <a:rPr lang="en-US" altLang="el-GR" dirty="0" smtClean="0">
                <a:hlinkClick r:id="rId2"/>
              </a:rPr>
              <a:t>www.youtube.com/watch?v=4I5A9CYTTdc</a:t>
            </a:r>
            <a:endParaRPr lang="en-US" altLang="el-GR" dirty="0" smtClean="0"/>
          </a:p>
          <a:p>
            <a:pPr>
              <a:buFont typeface="Wingdings" pitchFamily="2" charset="2"/>
              <a:buNone/>
            </a:pPr>
            <a:r>
              <a:rPr lang="en-US" altLang="el-GR" dirty="0"/>
              <a:t>https://</a:t>
            </a:r>
            <a:r>
              <a:rPr lang="en-US" altLang="el-GR" dirty="0" smtClean="0"/>
              <a:t>www.youtube.com/watch?v=ZX8stfIN6ZY</a:t>
            </a:r>
            <a:endParaRPr lang="en-US" altLang="el-GR" dirty="0"/>
          </a:p>
          <a:p>
            <a:pPr>
              <a:buFont typeface="Wingdings" pitchFamily="2" charset="2"/>
              <a:buNone/>
            </a:pPr>
            <a:r>
              <a:rPr lang="en-US" altLang="el-GR" dirty="0">
                <a:hlinkClick r:id="rId3"/>
              </a:rPr>
              <a:t>https://</a:t>
            </a:r>
            <a:r>
              <a:rPr lang="en-US" altLang="el-GR" dirty="0" smtClean="0">
                <a:hlinkClick r:id="rId3"/>
              </a:rPr>
              <a:t>www.youtube.com/watch?v=OgHPyEeIcEY</a:t>
            </a:r>
            <a:endParaRPr lang="en-US" altLang="el-GR" dirty="0" smtClean="0"/>
          </a:p>
          <a:p>
            <a:pPr>
              <a:buFont typeface="Wingdings" pitchFamily="2" charset="2"/>
              <a:buNone/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805337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Επιχειρηματικό">
  <a:themeElements>
    <a:clrScheme name="Επιχειρηματικό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Επιχειρηματικό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Επιχειρηματικ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1666</TotalTime>
  <Words>449</Words>
  <Application>Microsoft Office PowerPoint</Application>
  <PresentationFormat>Προβολή στην οθόνη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Επιχειρηματικό</vt:lpstr>
      <vt:lpstr>Βασικες Εννοιες Φυσικης</vt:lpstr>
      <vt:lpstr>Την προηγουμενη φορα</vt:lpstr>
      <vt:lpstr>Αυτή την εβδομάδα </vt:lpstr>
      <vt:lpstr>Πηγες για το κυτταρο</vt:lpstr>
      <vt:lpstr>Η απάντηση της Μηχανικής</vt:lpstr>
      <vt:lpstr>Παραδείγματα</vt:lpstr>
      <vt:lpstr>Πώς σπρώχνουμε;</vt:lpstr>
      <vt:lpstr>Παραδειγμα</vt:lpstr>
      <vt:lpstr>Εντροπικές δυνάμεις</vt:lpstr>
      <vt:lpstr>Μια παράκαμψη στο κυτταρο</vt:lpstr>
      <vt:lpstr> Εντροπία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Βασικες Εννοιες Φυσικης</dc:title>
  <dc:creator>ΠΤΔΕ</dc:creator>
  <cp:lastModifiedBy>ΠΤΔΕ</cp:lastModifiedBy>
  <cp:revision>85</cp:revision>
  <dcterms:created xsi:type="dcterms:W3CDTF">2015-09-24T08:39:26Z</dcterms:created>
  <dcterms:modified xsi:type="dcterms:W3CDTF">2015-12-11T12:57:36Z</dcterms:modified>
</cp:coreProperties>
</file>