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72" r:id="rId2"/>
    <p:sldId id="281" r:id="rId3"/>
    <p:sldId id="291" r:id="rId4"/>
    <p:sldId id="282" r:id="rId5"/>
    <p:sldId id="283" r:id="rId6"/>
    <p:sldId id="284" r:id="rId7"/>
    <p:sldId id="262" r:id="rId8"/>
    <p:sldId id="266" r:id="rId9"/>
    <p:sldId id="267" r:id="rId10"/>
    <p:sldId id="270" r:id="rId11"/>
    <p:sldId id="271" r:id="rId12"/>
    <p:sldId id="263" r:id="rId13"/>
    <p:sldId id="273" r:id="rId14"/>
    <p:sldId id="259" r:id="rId15"/>
    <p:sldId id="278" r:id="rId16"/>
    <p:sldId id="279" r:id="rId17"/>
    <p:sldId id="257" r:id="rId18"/>
    <p:sldId id="256" r:id="rId19"/>
    <p:sldId id="261" r:id="rId20"/>
    <p:sldId id="276" r:id="rId21"/>
    <p:sldId id="285" r:id="rId22"/>
    <p:sldId id="286" r:id="rId23"/>
    <p:sldId id="287" r:id="rId24"/>
    <p:sldId id="289" r:id="rId25"/>
    <p:sldId id="292" r:id="rId26"/>
    <p:sldId id="294" r:id="rId27"/>
    <p:sldId id="293" r:id="rId28"/>
    <p:sldId id="295" r:id="rId29"/>
    <p:sldId id="297" r:id="rId30"/>
    <p:sldId id="296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21" r:id="rId39"/>
    <p:sldId id="322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3" r:id="rId55"/>
    <p:sldId id="324" r:id="rId56"/>
    <p:sldId id="325" r:id="rId57"/>
    <p:sldId id="326" r:id="rId58"/>
    <p:sldId id="327" r:id="rId59"/>
    <p:sldId id="328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3" autoAdjust="0"/>
  </p:normalViewPr>
  <p:slideViewPr>
    <p:cSldViewPr>
      <p:cViewPr varScale="1">
        <p:scale>
          <a:sx n="111" d="100"/>
          <a:sy n="111" d="100"/>
        </p:scale>
        <p:origin x="7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786C-D39E-4676-905D-7ACDFD018B5A}" type="datetimeFigureOut">
              <a:rPr lang="el-GR" smtClean="0"/>
              <a:t>23/11/2016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0D20-030D-4A9F-B242-BF44861605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93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C37A1-A266-411A-868F-61EABFE9848B}" type="slidenum">
              <a:rPr lang="en-US" altLang="el-GR"/>
              <a:pPr/>
              <a:t>12</a:t>
            </a:fld>
            <a:endParaRPr lang="en-US" altLang="el-GR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99431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C6F8C-AC3E-4881-A4DA-747334A5C406}" type="slidenum">
              <a:rPr lang="fr-FR" altLang="el-GR"/>
              <a:pPr/>
              <a:t>37</a:t>
            </a:fld>
            <a:endParaRPr lang="fr-FR" altLang="el-GR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2"/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195335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4D689-B4BB-4CBB-AB37-B56EC149EFFF}" type="slidenum">
              <a:rPr lang="fr-FR" altLang="el-GR"/>
              <a:pPr/>
              <a:t>40</a:t>
            </a:fld>
            <a:endParaRPr lang="fr-FR" altLang="el-GR"/>
          </a:p>
        </p:txBody>
      </p:sp>
      <p:sp>
        <p:nvSpPr>
          <p:cNvPr id="240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08668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7AD90-53E8-4EA6-92F7-6D75BC188295}" type="slidenum">
              <a:rPr lang="fr-FR" altLang="el-GR"/>
              <a:pPr/>
              <a:t>41</a:t>
            </a:fld>
            <a:endParaRPr lang="fr-FR" altLang="el-GR"/>
          </a:p>
        </p:txBody>
      </p:sp>
      <p:sp>
        <p:nvSpPr>
          <p:cNvPr id="224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10489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83F51-A473-407C-A52E-5FEF84E4F8BC}" type="slidenum">
              <a:rPr lang="fr-FR" altLang="el-GR"/>
              <a:pPr/>
              <a:t>42</a:t>
            </a:fld>
            <a:endParaRPr lang="fr-FR" altLang="el-GR"/>
          </a:p>
        </p:txBody>
      </p:sp>
      <p:sp>
        <p:nvSpPr>
          <p:cNvPr id="318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5455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019A0-6A66-4CB8-9369-4239F994928F}" type="slidenum">
              <a:rPr lang="fr-FR" altLang="el-GR"/>
              <a:pPr/>
              <a:t>43</a:t>
            </a:fld>
            <a:endParaRPr lang="fr-FR" altLang="el-GR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56702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5307D-F860-4008-9025-93BC1CE6DCF9}" type="slidenum">
              <a:rPr lang="fr-FR" altLang="el-GR"/>
              <a:pPr/>
              <a:t>44</a:t>
            </a:fld>
            <a:endParaRPr lang="fr-FR" altLang="el-GR"/>
          </a:p>
        </p:txBody>
      </p:sp>
      <p:sp>
        <p:nvSpPr>
          <p:cNvPr id="334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06672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EACDE-62CB-4693-AB80-FB9D22195BA5}" type="slidenum">
              <a:rPr lang="fr-FR" altLang="el-GR"/>
              <a:pPr/>
              <a:t>45</a:t>
            </a:fld>
            <a:endParaRPr lang="fr-FR" altLang="el-GR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39444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10AA5-505A-464C-946B-3AF4FDFA1AE6}" type="slidenum">
              <a:rPr lang="fr-FR" altLang="el-GR"/>
              <a:pPr/>
              <a:t>46</a:t>
            </a:fld>
            <a:endParaRPr lang="fr-FR" altLang="el-GR"/>
          </a:p>
        </p:txBody>
      </p:sp>
      <p:sp>
        <p:nvSpPr>
          <p:cNvPr id="336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78814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242F2-4EC9-4E68-BFC6-2DDEA17B893B}" type="slidenum">
              <a:rPr lang="fr-FR" altLang="el-GR"/>
              <a:pPr/>
              <a:t>47</a:t>
            </a:fld>
            <a:endParaRPr lang="fr-FR" altLang="el-GR"/>
          </a:p>
        </p:txBody>
      </p:sp>
      <p:sp>
        <p:nvSpPr>
          <p:cNvPr id="338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602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39B67-040B-4BC2-859E-4E3CE9C88F35}" type="slidenum">
              <a:rPr lang="fr-FR" altLang="el-GR"/>
              <a:pPr/>
              <a:t>48</a:t>
            </a:fld>
            <a:endParaRPr lang="fr-FR" altLang="el-GR"/>
          </a:p>
        </p:txBody>
      </p:sp>
      <p:sp>
        <p:nvSpPr>
          <p:cNvPr id="340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2633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81926-48FC-4407-89A3-C73CABA3B91C}" type="slidenum">
              <a:rPr lang="fr-FR" altLang="el-GR"/>
              <a:pPr/>
              <a:t>29</a:t>
            </a:fld>
            <a:endParaRPr lang="fr-FR" altLang="el-GR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49781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C3CEC-47B6-41D3-8E90-57FBA2090F42}" type="slidenum">
              <a:rPr lang="fr-FR" altLang="el-GR"/>
              <a:pPr/>
              <a:t>49</a:t>
            </a:fld>
            <a:endParaRPr lang="fr-FR" altLang="el-G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09519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D95E3-92B2-4350-9B7B-05A995316567}" type="slidenum">
              <a:rPr lang="fr-FR" altLang="el-GR"/>
              <a:pPr/>
              <a:t>50</a:t>
            </a:fld>
            <a:endParaRPr lang="fr-FR" altLang="el-GR"/>
          </a:p>
        </p:txBody>
      </p:sp>
      <p:sp>
        <p:nvSpPr>
          <p:cNvPr id="343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30805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7BA1C-4C5D-4207-99E3-5293531E563E}" type="slidenum">
              <a:rPr lang="fr-FR" altLang="el-GR"/>
              <a:pPr/>
              <a:t>51</a:t>
            </a:fld>
            <a:endParaRPr lang="fr-FR" altLang="el-GR"/>
          </a:p>
        </p:txBody>
      </p:sp>
      <p:sp>
        <p:nvSpPr>
          <p:cNvPr id="345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6474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961C4-21C3-4D4F-8288-78CFBC62EB5D}" type="slidenum">
              <a:rPr lang="fr-FR" altLang="el-GR"/>
              <a:pPr/>
              <a:t>52</a:t>
            </a:fld>
            <a:endParaRPr lang="fr-FR" altLang="el-GR"/>
          </a:p>
        </p:txBody>
      </p:sp>
      <p:sp>
        <p:nvSpPr>
          <p:cNvPr id="347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48118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399CA-AFCC-463A-88E8-13CA196A9819}" type="slidenum">
              <a:rPr lang="fr-FR" altLang="el-GR"/>
              <a:pPr/>
              <a:t>53</a:t>
            </a:fld>
            <a:endParaRPr lang="fr-FR" altLang="el-GR"/>
          </a:p>
        </p:txBody>
      </p:sp>
      <p:sp>
        <p:nvSpPr>
          <p:cNvPr id="349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701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4B353-D921-4834-84AD-2C1B42046010}" type="slidenum">
              <a:rPr lang="fr-FR" altLang="el-GR"/>
              <a:pPr/>
              <a:t>30</a:t>
            </a:fld>
            <a:endParaRPr lang="fr-FR" altLang="el-GR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4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146F9-631B-461D-9616-961A952B8A87}" type="slidenum">
              <a:rPr lang="fr-FR" altLang="el-GR"/>
              <a:pPr/>
              <a:t>31</a:t>
            </a:fld>
            <a:endParaRPr lang="fr-FR" altLang="el-GR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>
              <a:buFontTx/>
              <a:buChar char="-"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1362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CE8A2-8FFF-4DC3-A616-7A7900B014FA}" type="slidenum">
              <a:rPr lang="fr-FR" altLang="el-GR"/>
              <a:pPr/>
              <a:t>32</a:t>
            </a:fld>
            <a:endParaRPr lang="fr-FR" altLang="el-GR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l-G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9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F1D44-F7FA-4F02-89BD-9DD7EA78D484}" type="slidenum">
              <a:rPr lang="fr-FR" altLang="el-GR"/>
              <a:pPr/>
              <a:t>33</a:t>
            </a:fld>
            <a:endParaRPr lang="fr-FR" altLang="el-GR"/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88326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61CBA-6B16-4543-BCDC-6AFFC47D568B}" type="slidenum">
              <a:rPr lang="fr-FR" altLang="el-GR"/>
              <a:pPr/>
              <a:t>34</a:t>
            </a:fld>
            <a:endParaRPr lang="fr-FR" altLang="el-GR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40492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FAE60-01FC-4453-A4F7-F36E88A71BDD}" type="slidenum">
              <a:rPr lang="fr-FR" altLang="el-GR"/>
              <a:pPr/>
              <a:t>35</a:t>
            </a:fld>
            <a:endParaRPr lang="fr-FR" altLang="el-GR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49435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5D33-13E1-4091-9B61-50D5873A6760}" type="slidenum">
              <a:rPr lang="fr-FR" altLang="el-GR"/>
              <a:pPr/>
              <a:t>36</a:t>
            </a:fld>
            <a:endParaRPr lang="fr-FR" altLang="el-G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8052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400">
                <a:solidFill>
                  <a:srgbClr val="FFFF00"/>
                </a:solidFill>
                <a:latin typeface="Garamond" pitchFamily="18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400">
                <a:solidFill>
                  <a:srgbClr val="FFFF00"/>
                </a:solidFill>
                <a:latin typeface="Garamond" pitchFamily="18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6FBD335-5120-4ED1-A35C-B590EBD3AE9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32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6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2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681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FBD335-5120-4ED1-A35C-B590EBD3AE92}" type="slidenum">
              <a:rPr lang="el-G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73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FBD335-5120-4ED1-A35C-B590EBD3AE92}" type="slidenum">
              <a:rPr lang="el-G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5401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91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FBD335-5120-4ED1-A35C-B590EBD3AE92}" type="slidenum">
              <a:rPr lang="el-G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0641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4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94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6FBD335-5120-4ED1-A35C-B590EBD3AE92}" type="slidenum">
              <a:rPr lang="el-G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09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  <a:latin typeface="Garamond" pitchFamily="18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0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cuador-travel.net/biodiversity.insects-ho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-27384"/>
            <a:ext cx="9160464" cy="61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8032" y="5949280"/>
            <a:ext cx="7772400" cy="895016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Γονιδιωματική εντόμων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0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3548" y="368660"/>
            <a:ext cx="5868652" cy="635588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>
                <a:latin typeface="Candara" panose="020E0502030303020204" pitchFamily="34" charset="0"/>
              </a:rPr>
              <a:t>H Celera </a:t>
            </a:r>
            <a:r>
              <a:rPr lang="el-GR" sz="2400" dirty="0" smtClean="0">
                <a:latin typeface="Candara" panose="020E0502030303020204" pitchFamily="34" charset="0"/>
              </a:rPr>
              <a:t>πρώτα εφάρμοσε την προσέγγιση της τυχαίας προσπέλασης στη Δροσόφιλα:</a:t>
            </a:r>
          </a:p>
          <a:p>
            <a:pPr lvl="1" eaLnBrk="1" hangingPunct="1">
              <a:defRPr/>
            </a:pPr>
            <a:r>
              <a:rPr lang="el-GR" sz="2000" dirty="0" smtClean="0">
                <a:latin typeface="Candara" panose="020E0502030303020204" pitchFamily="34" charset="0"/>
              </a:rPr>
              <a:t>Κατάτμησε και κλωνοποίησε το γονιδίωμα της δροσόφιλας σε τρεις διαφορετικές βιβλιοθήκες</a:t>
            </a:r>
          </a:p>
          <a:p>
            <a:pPr lvl="1" eaLnBrk="1" hangingPunct="1">
              <a:defRPr/>
            </a:pPr>
            <a:r>
              <a:rPr lang="el-GR" sz="2000" dirty="0" smtClean="0">
                <a:latin typeface="Candara" panose="020E0502030303020204" pitchFamily="34" charset="0"/>
              </a:rPr>
              <a:t>Αλληλούχησε και από τα δύο άκρα 1,5 εκατ κλώνους</a:t>
            </a:r>
          </a:p>
          <a:p>
            <a:pPr lvl="1" eaLnBrk="1" hangingPunct="1">
              <a:defRPr/>
            </a:pPr>
            <a:r>
              <a:rPr lang="el-GR" sz="2000" dirty="0" smtClean="0">
                <a:latin typeface="Candara" panose="020E0502030303020204" pitchFamily="34" charset="0"/>
              </a:rPr>
              <a:t>Ο </a:t>
            </a:r>
            <a:r>
              <a:rPr lang="en-US" sz="2000" dirty="0" smtClean="0">
                <a:latin typeface="Candara" panose="020E0502030303020204" pitchFamily="34" charset="0"/>
              </a:rPr>
              <a:t>Eugene Meyers </a:t>
            </a:r>
            <a:r>
              <a:rPr lang="el-GR" sz="2000" dirty="0" smtClean="0">
                <a:latin typeface="Candara" panose="020E0502030303020204" pitchFamily="34" charset="0"/>
              </a:rPr>
              <a:t>ανέπτυξε νέους αλγόριθμους για τη συναρμολόγηση</a:t>
            </a:r>
          </a:p>
          <a:p>
            <a:pPr lvl="1" eaLnBrk="1" hangingPunct="1">
              <a:defRPr/>
            </a:pPr>
            <a:endParaRPr lang="el-GR" sz="2000" dirty="0" smtClean="0">
              <a:latin typeface="Candara" panose="020E0502030303020204" pitchFamily="34" charset="0"/>
            </a:endParaRPr>
          </a:p>
          <a:p>
            <a:pPr eaLnBrk="1" hangingPunct="1">
              <a:defRPr/>
            </a:pPr>
            <a:r>
              <a:rPr lang="el-GR" sz="2400" dirty="0" smtClean="0">
                <a:latin typeface="Candara" panose="020E0502030303020204" pitchFamily="34" charset="0"/>
              </a:rPr>
              <a:t>Κάλυψη των 2/3 του γονιδιώματος</a:t>
            </a:r>
          </a:p>
          <a:p>
            <a:pPr eaLnBrk="1" hangingPunct="1">
              <a:defRPr/>
            </a:pPr>
            <a:r>
              <a:rPr lang="el-GR" sz="2400" dirty="0" smtClean="0">
                <a:latin typeface="Candara" panose="020E0502030303020204" pitchFamily="34" charset="0"/>
              </a:rPr>
              <a:t>Όχι χρωματίνη</a:t>
            </a:r>
          </a:p>
          <a:p>
            <a:pPr eaLnBrk="1" hangingPunct="1">
              <a:defRPr/>
            </a:pPr>
            <a:r>
              <a:rPr lang="el-GR" sz="2400" dirty="0" smtClean="0">
                <a:latin typeface="Candara" panose="020E0502030303020204" pitchFamily="34" charset="0"/>
              </a:rPr>
              <a:t>Σημαντικός αριθμός χασμάτων</a:t>
            </a:r>
          </a:p>
          <a:p>
            <a:pPr eaLnBrk="1" hangingPunct="1">
              <a:defRPr/>
            </a:pPr>
            <a:r>
              <a:rPr lang="el-GR" sz="2400" dirty="0" smtClean="0">
                <a:latin typeface="Candara" panose="020E0502030303020204" pitchFamily="34" charset="0"/>
              </a:rPr>
              <a:t>Πρώτη πρόχειρη και πολύ χρήσιμη εφαρμογή της τυχαίας προσπέλασης σε οργανισμό με μεγάλο γονιδίωμα</a:t>
            </a:r>
            <a:endParaRPr lang="el-GR" sz="2400" dirty="0">
              <a:latin typeface="Candara" panose="020E0502030303020204" pitchFamily="34" charset="0"/>
            </a:endParaRPr>
          </a:p>
        </p:txBody>
      </p:sp>
      <p:sp>
        <p:nvSpPr>
          <p:cNvPr id="51203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660232" y="6407944"/>
            <a:ext cx="235068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909FCC-0F2C-44B1-9FF8-486E988D1263}" type="slidenum">
              <a:rPr lang="el-GR" altLang="el-GR" sz="1200" smtClean="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l-GR" altLang="el-GR" sz="1200" smtClean="0">
              <a:latin typeface="Arial" charset="0"/>
            </a:endParaRPr>
          </a:p>
        </p:txBody>
      </p:sp>
      <p:pic>
        <p:nvPicPr>
          <p:cNvPr id="4" name="Picture 2" descr="figure 4-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32"/>
          <a:stretch/>
        </p:blipFill>
        <p:spPr bwMode="auto">
          <a:xfrm>
            <a:off x="6732240" y="23242"/>
            <a:ext cx="2394942" cy="670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6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561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Τα χρωμοσώματα της </a:t>
            </a:r>
            <a:r>
              <a:rPr lang="en-US" i="1" dirty="0"/>
              <a:t>Drosophila melanogaster</a:t>
            </a:r>
            <a:endParaRPr lang="en-US" altLang="el-GR" dirty="0"/>
          </a:p>
        </p:txBody>
      </p:sp>
      <p:pic>
        <p:nvPicPr>
          <p:cNvPr id="1029" name="Picture 5" descr="Dm-mito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8800"/>
            <a:ext cx="3916114" cy="368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1043608" y="4545124"/>
            <a:ext cx="381000" cy="304800"/>
          </a:xfrm>
          <a:prstGeom prst="line">
            <a:avLst/>
          </a:prstGeom>
          <a:noFill/>
          <a:ln w="60325">
            <a:solidFill>
              <a:srgbClr val="FF66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28800"/>
            <a:ext cx="4211439" cy="36752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5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609833" y="2924944"/>
            <a:ext cx="3081338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l-G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Διαγραμματική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απεικόνιση των πολυταινικών χρωμο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l-G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σωμάτων των σιελογόνων αδένων της </a:t>
            </a: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Drosophila.</a:t>
            </a:r>
            <a:endParaRPr lang="el-GR" sz="1800" dirty="0">
              <a:solidFill>
                <a:schemeClr val="tx1"/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3" y="27975"/>
            <a:ext cx="5593623" cy="67133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714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796"/>
            <a:ext cx="8229600" cy="41404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000" dirty="0" smtClean="0"/>
              <a:t>Το μέγεθος του γονιδιώματος: </a:t>
            </a:r>
            <a:r>
              <a:rPr lang="en-US" sz="2000" dirty="0" smtClean="0"/>
              <a:t>180 Mb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000" dirty="0" smtClean="0"/>
              <a:t>Τα 2/3 είναι </a:t>
            </a:r>
            <a:r>
              <a:rPr lang="el-GR" sz="2000" dirty="0" err="1" smtClean="0"/>
              <a:t>ευχρωματίνη</a:t>
            </a:r>
            <a:endParaRPr lang="el-GR" sz="20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000" dirty="0" smtClean="0"/>
              <a:t>Αυτές οι 120 </a:t>
            </a:r>
            <a:r>
              <a:rPr lang="en-US" sz="2000" dirty="0" smtClean="0"/>
              <a:t>Mb</a:t>
            </a:r>
            <a:r>
              <a:rPr lang="el-GR" sz="2000" dirty="0" smtClean="0"/>
              <a:t> ήταν το πρώτο μεγάλο γονιδίωμα που </a:t>
            </a:r>
            <a:r>
              <a:rPr lang="el-GR" sz="2000" dirty="0" err="1" smtClean="0"/>
              <a:t>αλληλουχήθηκε</a:t>
            </a:r>
            <a:endParaRPr lang="en-US" sz="2000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1800" dirty="0" smtClean="0"/>
              <a:t>Celera Genomics (Venter)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1800" dirty="0" smtClean="0"/>
              <a:t>Drosophila Genome Projects (Berkeley, CA and Europe)</a:t>
            </a:r>
            <a:endParaRPr lang="el-GR" sz="18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000" dirty="0" smtClean="0"/>
              <a:t>Η </a:t>
            </a:r>
            <a:r>
              <a:rPr lang="el-GR" sz="2000" dirty="0" err="1" smtClean="0"/>
              <a:t>ετεροχρωματίνη</a:t>
            </a:r>
            <a:r>
              <a:rPr lang="el-GR" sz="2000" dirty="0" smtClean="0"/>
              <a:t> περιέχει πολλές αλλεπάλληλες επαναλήψεις της αλληλουχίας </a:t>
            </a:r>
            <a:r>
              <a:rPr lang="en-US" sz="2000" dirty="0" smtClean="0"/>
              <a:t>AATAACATAG</a:t>
            </a:r>
            <a:r>
              <a:rPr lang="el-GR" sz="2000" dirty="0" smtClean="0"/>
              <a:t> και σχετικά λίγα γονίδια</a:t>
            </a:r>
            <a:endParaRPr lang="el-GR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2650"/>
            <a:ext cx="8229600" cy="922114"/>
          </a:xfrm>
        </p:spPr>
        <p:txBody>
          <a:bodyPr/>
          <a:lstStyle/>
          <a:p>
            <a:r>
              <a:rPr lang="en-US" altLang="el-GR" dirty="0"/>
              <a:t>Drosophila </a:t>
            </a:r>
            <a:r>
              <a:rPr lang="en-US" altLang="el-GR" dirty="0" smtClean="0"/>
              <a:t>Genome</a:t>
            </a:r>
            <a:r>
              <a:rPr lang="el-GR" altLang="el-GR" dirty="0" smtClean="0"/>
              <a:t>-1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4279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Drosophila </a:t>
            </a:r>
            <a:r>
              <a:rPr lang="en-US" altLang="el-GR" dirty="0" smtClean="0"/>
              <a:t>Genome</a:t>
            </a:r>
            <a:r>
              <a:rPr lang="el-GR" altLang="el-GR" dirty="0" smtClean="0"/>
              <a:t>-2</a:t>
            </a:r>
            <a:endParaRPr lang="en-US" altLang="el-G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220" y="1603337"/>
            <a:ext cx="7823212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el-GR" sz="2000" dirty="0" smtClean="0"/>
              <a:t>21</a:t>
            </a:r>
            <a:r>
              <a:rPr lang="en-US" altLang="el-GR" sz="2000" dirty="0"/>
              <a:t>% </a:t>
            </a:r>
            <a:r>
              <a:rPr lang="el-GR" altLang="el-GR" sz="2000" dirty="0" smtClean="0"/>
              <a:t>είναι υψηλά επαναλαμβανόμενες δορυφορικές αλληλουχίες στην </a:t>
            </a:r>
            <a:r>
              <a:rPr lang="el-GR" altLang="el-GR" sz="2000" dirty="0" err="1" smtClean="0"/>
              <a:t>ετεροχρωματίνη</a:t>
            </a:r>
            <a:r>
              <a:rPr lang="el-GR" altLang="el-GR" sz="2000" dirty="0" smtClean="0"/>
              <a:t> και το Υ χρωμόσωμα</a:t>
            </a:r>
            <a:endParaRPr lang="en-US" altLang="el-GR" sz="2000" dirty="0"/>
          </a:p>
          <a:p>
            <a:pPr>
              <a:spcBef>
                <a:spcPts val="1200"/>
              </a:spcBef>
            </a:pPr>
            <a:r>
              <a:rPr lang="en-US" altLang="el-GR" sz="2000" dirty="0"/>
              <a:t>3% </a:t>
            </a:r>
            <a:r>
              <a:rPr lang="el-GR" altLang="el-GR" sz="2000" dirty="0" smtClean="0"/>
              <a:t>επαναλαμβανόμενα γονίδια των </a:t>
            </a:r>
            <a:r>
              <a:rPr lang="en-US" altLang="el-GR" sz="2000" dirty="0" err="1" smtClean="0"/>
              <a:t>rRNA</a:t>
            </a:r>
            <a:r>
              <a:rPr lang="en-US" altLang="el-GR" sz="2000" dirty="0"/>
              <a:t>, 5s RNA </a:t>
            </a:r>
            <a:r>
              <a:rPr lang="el-GR" altLang="el-GR" sz="2000" dirty="0" smtClean="0"/>
              <a:t>και </a:t>
            </a:r>
            <a:r>
              <a:rPr lang="el-GR" altLang="el-GR" sz="2000" dirty="0" err="1" smtClean="0"/>
              <a:t>ιστονών</a:t>
            </a:r>
            <a:endParaRPr lang="en-US" altLang="el-GR" sz="2000" dirty="0"/>
          </a:p>
          <a:p>
            <a:pPr>
              <a:spcBef>
                <a:spcPts val="1200"/>
              </a:spcBef>
            </a:pPr>
            <a:r>
              <a:rPr lang="en-US" altLang="el-GR" sz="2000" dirty="0"/>
              <a:t>9% </a:t>
            </a:r>
            <a:r>
              <a:rPr lang="el-GR" altLang="el-GR" sz="2000" dirty="0" smtClean="0"/>
              <a:t>σε </a:t>
            </a:r>
            <a:r>
              <a:rPr lang="en-US" altLang="el-GR" sz="2000" dirty="0" smtClean="0"/>
              <a:t>50 </a:t>
            </a:r>
            <a:r>
              <a:rPr lang="el-GR" altLang="el-GR" sz="2000" dirty="0" smtClean="0"/>
              <a:t>οικογένειες μεταθετών μεγέθους </a:t>
            </a:r>
            <a:r>
              <a:rPr lang="en-US" altLang="el-GR" sz="2000" dirty="0" smtClean="0"/>
              <a:t>2-9 kb</a:t>
            </a:r>
            <a:endParaRPr lang="en-US" altLang="el-GR" sz="2000" dirty="0"/>
          </a:p>
          <a:p>
            <a:pPr>
              <a:spcBef>
                <a:spcPts val="1200"/>
              </a:spcBef>
            </a:pPr>
            <a:r>
              <a:rPr lang="el-GR" altLang="el-GR" sz="2000" dirty="0" smtClean="0"/>
              <a:t>Τα </a:t>
            </a:r>
            <a:r>
              <a:rPr lang="el-GR" altLang="el-GR" sz="2000" dirty="0" err="1" smtClean="0"/>
              <a:t>τελομερή</a:t>
            </a:r>
            <a:r>
              <a:rPr lang="el-GR" altLang="el-GR" sz="2000" dirty="0" smtClean="0"/>
              <a:t> δεν έχουν απλές επαναλήψεις</a:t>
            </a:r>
            <a:endParaRPr lang="en-US" altLang="el-GR" sz="2000" dirty="0"/>
          </a:p>
          <a:p>
            <a:pPr>
              <a:spcBef>
                <a:spcPts val="1200"/>
              </a:spcBef>
            </a:pPr>
            <a:r>
              <a:rPr lang="en-US" altLang="el-GR" sz="2000" dirty="0" smtClean="0"/>
              <a:t>T</a:t>
            </a:r>
            <a:r>
              <a:rPr lang="el-GR" altLang="el-GR" sz="2000" dirty="0" smtClean="0"/>
              <a:t>α </a:t>
            </a:r>
            <a:r>
              <a:rPr lang="el-GR" altLang="el-GR" sz="2000" dirty="0" err="1" smtClean="0"/>
              <a:t>τελομερή</a:t>
            </a:r>
            <a:r>
              <a:rPr lang="el-GR" altLang="el-GR" sz="2000" dirty="0" smtClean="0"/>
              <a:t> έχουν αλληλουχίες μεταθετών στοιχείων</a:t>
            </a:r>
            <a:endParaRPr lang="en-US" altLang="el-GR" sz="2000" dirty="0"/>
          </a:p>
          <a:p>
            <a:pPr>
              <a:spcBef>
                <a:spcPts val="1200"/>
              </a:spcBef>
            </a:pPr>
            <a:r>
              <a:rPr lang="en-US" altLang="el-GR" sz="2000" dirty="0"/>
              <a:t>67% </a:t>
            </a:r>
            <a:r>
              <a:rPr lang="el-GR" altLang="el-GR" sz="2000" dirty="0" smtClean="0"/>
              <a:t>των μοναδικών αλληλουχιών είναι στην </a:t>
            </a:r>
            <a:r>
              <a:rPr lang="el-GR" altLang="el-GR" sz="2000" dirty="0" err="1" smtClean="0"/>
              <a:t>ευχρωματίνη</a:t>
            </a:r>
            <a:r>
              <a:rPr lang="el-GR" altLang="el-GR" sz="2000" dirty="0"/>
              <a:t> </a:t>
            </a:r>
            <a:r>
              <a:rPr lang="el-GR" altLang="el-GR" sz="2000" dirty="0" smtClean="0"/>
              <a:t>και αποτελούν περίπου </a:t>
            </a:r>
            <a:r>
              <a:rPr lang="en-US" altLang="el-GR" sz="2000" dirty="0" smtClean="0"/>
              <a:t>13,600 </a:t>
            </a:r>
            <a:r>
              <a:rPr lang="el-GR" altLang="el-GR" sz="2000" dirty="0" smtClean="0"/>
              <a:t>γονίδια</a:t>
            </a:r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9716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Drosophila Genome</a:t>
            </a:r>
            <a:r>
              <a:rPr lang="el-GR" altLang="el-GR" dirty="0" smtClean="0"/>
              <a:t>-3</a:t>
            </a:r>
            <a:endParaRPr lang="en-US" altLang="el-G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532" y="1481328"/>
            <a:ext cx="8460940" cy="4539960"/>
          </a:xfrm>
          <a:noFill/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el-GR" sz="2000" dirty="0"/>
              <a:t>13,600 </a:t>
            </a:r>
            <a:r>
              <a:rPr lang="el-GR" altLang="el-GR" sz="2000" dirty="0" smtClean="0"/>
              <a:t>γνωστά ή προβλεπόμενα γονίδια: διπλάσια της ζύμης, λιγότερα του </a:t>
            </a:r>
            <a:r>
              <a:rPr lang="en-US" altLang="el-GR" sz="2000" i="1" dirty="0" smtClean="0"/>
              <a:t>C. </a:t>
            </a:r>
            <a:r>
              <a:rPr lang="en-US" altLang="el-GR" sz="2000" i="1" dirty="0" err="1" smtClean="0"/>
              <a:t>elegans</a:t>
            </a:r>
            <a:r>
              <a:rPr lang="en-US" altLang="el-GR" sz="2000" i="1" dirty="0"/>
              <a:t> </a:t>
            </a:r>
            <a:r>
              <a:rPr lang="el-GR" altLang="el-GR" sz="2000" dirty="0" smtClean="0"/>
              <a:t>και πολύ λιγότερα των </a:t>
            </a:r>
            <a:r>
              <a:rPr lang="en-US" altLang="el-GR" sz="2000" dirty="0" smtClean="0"/>
              <a:t>27</a:t>
            </a:r>
            <a:r>
              <a:rPr lang="el-GR" altLang="el-GR" sz="2000" dirty="0" smtClean="0"/>
              <a:t>,000 του </a:t>
            </a:r>
            <a:r>
              <a:rPr lang="en-US" altLang="el-GR" sz="2000" i="1" dirty="0" smtClean="0"/>
              <a:t>Arabidopsis thaliana</a:t>
            </a:r>
            <a:endParaRPr lang="en-US" altLang="el-GR" sz="2000" i="1" dirty="0"/>
          </a:p>
          <a:p>
            <a:pPr>
              <a:spcBef>
                <a:spcPts val="1200"/>
              </a:spcBef>
            </a:pPr>
            <a:r>
              <a:rPr lang="el-GR" altLang="el-GR" sz="2000" dirty="0" smtClean="0"/>
              <a:t>Ένα γονίδια κάθε </a:t>
            </a:r>
            <a:r>
              <a:rPr lang="en-US" altLang="el-GR" sz="2000" dirty="0" smtClean="0"/>
              <a:t>9 </a:t>
            </a:r>
            <a:r>
              <a:rPr lang="en-US" altLang="el-GR" sz="2000" dirty="0"/>
              <a:t>kb</a:t>
            </a:r>
          </a:p>
          <a:p>
            <a:pPr>
              <a:spcBef>
                <a:spcPts val="1200"/>
              </a:spcBef>
            </a:pPr>
            <a:r>
              <a:rPr lang="el-GR" altLang="el-GR" sz="2000" dirty="0" smtClean="0"/>
              <a:t>Για τις μισές πρωτεΐνες υπάρχουν ομόλογες στα θηλαστικά</a:t>
            </a:r>
            <a:endParaRPr lang="en-US" altLang="el-GR" sz="2000" dirty="0"/>
          </a:p>
          <a:p>
            <a:pPr>
              <a:spcBef>
                <a:spcPts val="1200"/>
              </a:spcBef>
            </a:pPr>
            <a:r>
              <a:rPr lang="el-GR" altLang="el-GR" sz="2000" dirty="0" smtClean="0"/>
              <a:t>Το ένα τρίτο έχει ομόλογες στους νηματώδεις</a:t>
            </a:r>
            <a:endParaRPr lang="en-US" altLang="el-GR" sz="2000" dirty="0"/>
          </a:p>
          <a:p>
            <a:pPr>
              <a:spcBef>
                <a:spcPts val="1200"/>
              </a:spcBef>
            </a:pPr>
            <a:r>
              <a:rPr lang="en-US" altLang="el-GR" sz="2000" dirty="0"/>
              <a:t>61% </a:t>
            </a:r>
            <a:r>
              <a:rPr lang="el-GR" altLang="el-GR" sz="2000" dirty="0" smtClean="0"/>
              <a:t>ανθρώπινων γονιδίων ασθενειών έχουν ομόλογα στις μύγες</a:t>
            </a:r>
            <a:endParaRPr lang="en-US" altLang="el-GR" sz="2000" dirty="0"/>
          </a:p>
          <a:p>
            <a:pPr>
              <a:spcBef>
                <a:spcPts val="1200"/>
              </a:spcBef>
            </a:pPr>
            <a:r>
              <a:rPr lang="en-US" altLang="el-GR" sz="2000" dirty="0"/>
              <a:t>30% </a:t>
            </a:r>
            <a:r>
              <a:rPr lang="el-GR" altLang="el-GR" sz="2000" dirty="0" smtClean="0"/>
              <a:t>των γονιδίων δεν σχετίζονται με γονίδια άλλων οργανισμών</a:t>
            </a:r>
            <a:endParaRPr lang="en-US" altLang="el-GR" sz="2000" dirty="0"/>
          </a:p>
          <a:p>
            <a:pPr>
              <a:spcBef>
                <a:spcPts val="1200"/>
              </a:spcBef>
            </a:pPr>
            <a:r>
              <a:rPr lang="el-GR" altLang="el-GR" sz="2000" dirty="0" smtClean="0"/>
              <a:t>Μόνο </a:t>
            </a:r>
            <a:r>
              <a:rPr lang="en-US" altLang="el-GR" sz="2000" dirty="0" smtClean="0"/>
              <a:t>4000 </a:t>
            </a:r>
            <a:r>
              <a:rPr lang="el-GR" altLang="el-GR" sz="2000" dirty="0" smtClean="0"/>
              <a:t>γονίδια είναι απαραίτητα για τη βιωσιμότητα</a:t>
            </a:r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31979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524000"/>
            <a:ext cx="8439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694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419225"/>
            <a:ext cx="84772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1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225"/>
            <a:ext cx="8229600" cy="146875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44% </a:t>
            </a:r>
            <a:r>
              <a:rPr lang="el-GR" sz="2000" dirty="0"/>
              <a:t>ομολογία ανάμεσα σε </a:t>
            </a:r>
            <a:r>
              <a:rPr lang="en-US" sz="2000" i="1" dirty="0"/>
              <a:t>Drosophila</a:t>
            </a:r>
            <a:r>
              <a:rPr lang="en-US" sz="2000" dirty="0"/>
              <a:t> </a:t>
            </a:r>
            <a:r>
              <a:rPr lang="el-GR" sz="2000" dirty="0"/>
              <a:t>και άνθρωπο</a:t>
            </a:r>
            <a:endParaRPr lang="el-GR" sz="2000" dirty="0" smtClean="0"/>
          </a:p>
          <a:p>
            <a:r>
              <a:rPr lang="el-GR" sz="2000" dirty="0" smtClean="0"/>
              <a:t>25% ομολογία ανάμεσα σε άνθρωπο και </a:t>
            </a:r>
            <a:r>
              <a:rPr lang="en-US" sz="2000" i="1" dirty="0" smtClean="0"/>
              <a:t>C. </a:t>
            </a:r>
            <a:r>
              <a:rPr lang="en-US" sz="2000" i="1" dirty="0" err="1" smtClean="0"/>
              <a:t>elegans</a:t>
            </a:r>
            <a:r>
              <a:rPr lang="en-US" sz="2000" i="1" dirty="0" smtClean="0"/>
              <a:t> </a:t>
            </a:r>
          </a:p>
          <a:p>
            <a:r>
              <a:rPr lang="el-GR" sz="2000" dirty="0" smtClean="0"/>
              <a:t>23% ομολογία ανάμεσα σε </a:t>
            </a:r>
            <a:r>
              <a:rPr lang="en-US" sz="2000" i="1" dirty="0" smtClean="0"/>
              <a:t>Drosophila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n-US" sz="2000" i="1" dirty="0" smtClean="0"/>
              <a:t>C. </a:t>
            </a:r>
            <a:r>
              <a:rPr lang="en-US" sz="2000" i="1" dirty="0" err="1" smtClean="0"/>
              <a:t>elegans</a:t>
            </a:r>
            <a:endParaRPr lang="el-GR" sz="20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778098"/>
          </a:xfrm>
        </p:spPr>
        <p:txBody>
          <a:bodyPr/>
          <a:lstStyle/>
          <a:p>
            <a:pPr algn="ctr"/>
            <a:r>
              <a:rPr lang="el-GR" dirty="0" smtClean="0"/>
              <a:t>Μεγάλος βαθμός συντήρησης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3501008"/>
            <a:ext cx="88296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7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sz="3600" smtClean="0">
                <a:latin typeface="Comic Sans MS" pitchFamily="66" charset="0"/>
              </a:rPr>
              <a:t>All animals are equal but some animals are more equal than others.</a:t>
            </a:r>
            <a:endParaRPr lang="ru-RU" altLang="el-GR" sz="3600" smtClean="0">
              <a:latin typeface="Comic Sans MS" pitchFamily="66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  <a:p>
            <a:pPr eaLnBrk="1" hangingPunct="1"/>
            <a:r>
              <a:rPr lang="en-US" altLang="el-GR" smtClean="0"/>
              <a:t>          George Orwell, </a:t>
            </a:r>
            <a:r>
              <a:rPr lang="en-US" altLang="el-GR" i="1" smtClean="0"/>
              <a:t>Animal Farm</a:t>
            </a:r>
            <a:r>
              <a:rPr lang="en-US" altLang="el-GR" smtClean="0"/>
              <a:t> </a:t>
            </a:r>
            <a:endParaRPr lang="ru-RU" altLang="el-GR" smtClean="0"/>
          </a:p>
        </p:txBody>
      </p:sp>
    </p:spTree>
    <p:extLst>
      <p:ext uri="{BB962C8B-B14F-4D97-AF65-F5344CB8AC3E}">
        <p14:creationId xmlns:p14="http://schemas.microsoft.com/office/powerpoint/2010/main" val="306098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4"/>
          </a:xfrm>
        </p:spPr>
        <p:txBody>
          <a:bodyPr>
            <a:noAutofit/>
          </a:bodyPr>
          <a:lstStyle/>
          <a:p>
            <a:pPr algn="ctr"/>
            <a:r>
              <a:rPr lang="el-GR" altLang="el-G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Έχουν αλληλουχηθεί </a:t>
            </a:r>
            <a:r>
              <a:rPr lang="en-US" altLang="el-G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12 </a:t>
            </a:r>
            <a:r>
              <a:rPr lang="el-GR" alt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γονιδιώματα </a:t>
            </a:r>
            <a:r>
              <a:rPr lang="el-GR" altLang="el-G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στο γένος της </a:t>
            </a:r>
            <a:r>
              <a:rPr lang="en-US" altLang="el-GR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Drosophila</a:t>
            </a:r>
            <a:r>
              <a:rPr lang="en-US" altLang="el-G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l-GR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6"/>
            <a:ext cx="7917716" cy="58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9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8229600" cy="4017962"/>
          </a:xfrm>
        </p:spPr>
        <p:txBody>
          <a:bodyPr/>
          <a:lstStyle/>
          <a:p>
            <a:pPr eaLnBrk="1" hangingPunct="1"/>
            <a:r>
              <a:rPr lang="es-ES" altLang="el-GR" sz="3000" smtClean="0"/>
              <a:t/>
            </a:r>
            <a:br>
              <a:rPr lang="es-ES" altLang="el-GR" sz="3000" smtClean="0"/>
            </a:br>
            <a:endParaRPr lang="es-ES" altLang="el-GR" sz="3000" smtClean="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863588" y="1479552"/>
            <a:ext cx="73801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s-ES" altLang="el-GR" sz="2000" dirty="0">
              <a:latin typeface="+mn-lt"/>
            </a:endParaRPr>
          </a:p>
          <a:p>
            <a:pPr lvl="1" eaLnBrk="1" hangingPunct="1">
              <a:buFontTx/>
              <a:buChar char="•"/>
            </a:pPr>
            <a:r>
              <a:rPr lang="es-ES" altLang="el-GR" sz="2000" dirty="0">
                <a:latin typeface="+mn-lt"/>
              </a:rPr>
              <a:t>  Mark D. Adams et al. </a:t>
            </a:r>
            <a:r>
              <a:rPr lang="es-ES" altLang="el-GR" sz="2000" dirty="0" err="1">
                <a:latin typeface="+mn-lt"/>
              </a:rPr>
              <a:t>The</a:t>
            </a:r>
            <a:r>
              <a:rPr lang="es-ES" altLang="el-GR" sz="2000" dirty="0">
                <a:latin typeface="+mn-lt"/>
              </a:rPr>
              <a:t> </a:t>
            </a:r>
            <a:r>
              <a:rPr lang="es-ES" altLang="el-GR" sz="2000" dirty="0" err="1">
                <a:latin typeface="+mn-lt"/>
              </a:rPr>
              <a:t>Genome</a:t>
            </a:r>
            <a:r>
              <a:rPr lang="es-ES" altLang="el-GR" sz="2000" dirty="0">
                <a:latin typeface="+mn-lt"/>
              </a:rPr>
              <a:t> </a:t>
            </a:r>
            <a:r>
              <a:rPr lang="es-ES" altLang="el-GR" sz="2000" dirty="0" err="1">
                <a:latin typeface="+mn-lt"/>
              </a:rPr>
              <a:t>Sequence</a:t>
            </a:r>
            <a:r>
              <a:rPr lang="es-ES" altLang="el-GR" sz="2000" dirty="0">
                <a:latin typeface="+mn-lt"/>
              </a:rPr>
              <a:t> of </a:t>
            </a:r>
            <a:r>
              <a:rPr lang="es-ES" altLang="el-GR" sz="2000" i="1" dirty="0">
                <a:latin typeface="+mn-lt"/>
              </a:rPr>
              <a:t>Drosophila </a:t>
            </a:r>
            <a:r>
              <a:rPr lang="es-ES" altLang="el-GR" sz="2000" i="1" dirty="0" err="1">
                <a:latin typeface="+mn-lt"/>
              </a:rPr>
              <a:t>melanogaster</a:t>
            </a:r>
            <a:r>
              <a:rPr lang="es-ES" altLang="el-GR" sz="2000" i="1" dirty="0">
                <a:latin typeface="+mn-lt"/>
              </a:rPr>
              <a:t> / </a:t>
            </a:r>
            <a:r>
              <a:rPr lang="es-ES" altLang="el-GR" sz="2000" i="1" dirty="0" err="1">
                <a:latin typeface="+mn-lt"/>
              </a:rPr>
              <a:t>Science</a:t>
            </a:r>
            <a:r>
              <a:rPr lang="es-ES" altLang="el-GR" sz="2000" i="1" dirty="0">
                <a:latin typeface="+mn-lt"/>
              </a:rPr>
              <a:t>, </a:t>
            </a:r>
            <a:r>
              <a:rPr lang="es-ES" altLang="el-GR" sz="2000" dirty="0">
                <a:latin typeface="+mn-lt"/>
              </a:rPr>
              <a:t>2000</a:t>
            </a:r>
          </a:p>
          <a:p>
            <a:pPr eaLnBrk="1" hangingPunct="1">
              <a:buFontTx/>
              <a:buChar char="•"/>
            </a:pPr>
            <a:endParaRPr lang="es-ES" altLang="el-GR" sz="2000" dirty="0">
              <a:latin typeface="+mn-lt"/>
            </a:endParaRPr>
          </a:p>
          <a:p>
            <a:pPr lvl="1" eaLnBrk="1" hangingPunct="1">
              <a:buFontTx/>
              <a:buChar char="•"/>
            </a:pPr>
            <a:r>
              <a:rPr lang="es-ES" altLang="el-GR" sz="2000" dirty="0">
                <a:latin typeface="+mn-lt"/>
              </a:rPr>
              <a:t>  Stephen Richards et al. </a:t>
            </a:r>
            <a:r>
              <a:rPr lang="es-ES" altLang="el-GR" sz="2000" dirty="0" err="1">
                <a:latin typeface="+mn-lt"/>
              </a:rPr>
              <a:t>Comparative</a:t>
            </a:r>
            <a:r>
              <a:rPr lang="es-ES" altLang="el-GR" sz="2000" dirty="0">
                <a:latin typeface="+mn-lt"/>
              </a:rPr>
              <a:t> </a:t>
            </a:r>
            <a:r>
              <a:rPr lang="es-ES" altLang="el-GR" sz="2000" dirty="0" err="1">
                <a:latin typeface="+mn-lt"/>
              </a:rPr>
              <a:t>genome</a:t>
            </a:r>
            <a:r>
              <a:rPr lang="es-ES" altLang="el-GR" sz="2000" dirty="0">
                <a:latin typeface="+mn-lt"/>
              </a:rPr>
              <a:t> </a:t>
            </a:r>
            <a:r>
              <a:rPr lang="es-ES" altLang="el-GR" sz="2000" dirty="0" err="1">
                <a:latin typeface="+mn-lt"/>
              </a:rPr>
              <a:t>sequencing</a:t>
            </a:r>
            <a:r>
              <a:rPr lang="es-ES" altLang="el-GR" sz="2000" dirty="0">
                <a:latin typeface="+mn-lt"/>
              </a:rPr>
              <a:t> of </a:t>
            </a:r>
            <a:r>
              <a:rPr lang="es-ES" altLang="el-GR" sz="2000" i="1" dirty="0">
                <a:latin typeface="+mn-lt"/>
              </a:rPr>
              <a:t>Drosophila </a:t>
            </a:r>
            <a:r>
              <a:rPr lang="es-ES" altLang="el-GR" sz="2000" i="1" dirty="0" err="1">
                <a:latin typeface="+mn-lt"/>
              </a:rPr>
              <a:t>pseudoobscura</a:t>
            </a:r>
            <a:r>
              <a:rPr lang="es-ES" altLang="el-GR" sz="2000" dirty="0">
                <a:latin typeface="+mn-lt"/>
              </a:rPr>
              <a:t>: </a:t>
            </a:r>
            <a:r>
              <a:rPr lang="es-ES" altLang="el-GR" sz="2000" dirty="0" err="1">
                <a:latin typeface="+mn-lt"/>
              </a:rPr>
              <a:t>Chromosomal</a:t>
            </a:r>
            <a:r>
              <a:rPr lang="es-ES" altLang="el-GR" sz="2000" dirty="0">
                <a:latin typeface="+mn-lt"/>
              </a:rPr>
              <a:t>, gene, and </a:t>
            </a:r>
            <a:r>
              <a:rPr lang="es-ES" altLang="el-GR" sz="2000" i="1" dirty="0" err="1">
                <a:latin typeface="+mn-lt"/>
              </a:rPr>
              <a:t>cis</a:t>
            </a:r>
            <a:r>
              <a:rPr lang="es-ES" altLang="el-GR" sz="2000" dirty="0" err="1">
                <a:latin typeface="+mn-lt"/>
              </a:rPr>
              <a:t>-element</a:t>
            </a:r>
            <a:r>
              <a:rPr lang="es-ES" altLang="el-GR" sz="2000" dirty="0">
                <a:latin typeface="+mn-lt"/>
              </a:rPr>
              <a:t> </a:t>
            </a:r>
            <a:r>
              <a:rPr lang="es-ES" altLang="el-GR" sz="2000" dirty="0" err="1">
                <a:latin typeface="+mn-lt"/>
              </a:rPr>
              <a:t>evolution</a:t>
            </a:r>
            <a:r>
              <a:rPr lang="es-ES" altLang="el-GR" sz="2000" dirty="0">
                <a:latin typeface="+mn-lt"/>
              </a:rPr>
              <a:t> / </a:t>
            </a:r>
            <a:r>
              <a:rPr lang="es-ES" altLang="el-GR" sz="2000" i="1" dirty="0" err="1">
                <a:latin typeface="+mn-lt"/>
              </a:rPr>
              <a:t>Genome</a:t>
            </a:r>
            <a:r>
              <a:rPr lang="es-ES" altLang="el-GR" sz="2000" i="1" dirty="0">
                <a:latin typeface="+mn-lt"/>
              </a:rPr>
              <a:t> </a:t>
            </a:r>
            <a:r>
              <a:rPr lang="es-ES" altLang="el-GR" sz="2000" i="1" dirty="0" err="1">
                <a:latin typeface="+mn-lt"/>
              </a:rPr>
              <a:t>Research</a:t>
            </a:r>
            <a:r>
              <a:rPr lang="es-ES" altLang="el-GR" sz="2000" dirty="0">
                <a:latin typeface="+mn-lt"/>
              </a:rPr>
              <a:t>, 2005  </a:t>
            </a:r>
          </a:p>
          <a:p>
            <a:pPr eaLnBrk="1" hangingPunct="1">
              <a:buFontTx/>
              <a:buChar char="•"/>
            </a:pPr>
            <a:endParaRPr lang="es-ES" altLang="el-GR" sz="2000" dirty="0">
              <a:latin typeface="+mn-lt"/>
            </a:endParaRPr>
          </a:p>
          <a:p>
            <a:pPr lvl="1" eaLnBrk="1" hangingPunct="1">
              <a:buFontTx/>
              <a:buChar char="•"/>
            </a:pPr>
            <a:r>
              <a:rPr lang="es-ES" altLang="el-GR" sz="2000" dirty="0">
                <a:latin typeface="+mn-lt"/>
              </a:rPr>
              <a:t>  Drosophila 12 </a:t>
            </a:r>
            <a:r>
              <a:rPr lang="es-ES" altLang="el-GR" sz="2000" dirty="0" err="1">
                <a:latin typeface="+mn-lt"/>
              </a:rPr>
              <a:t>Genomes</a:t>
            </a:r>
            <a:r>
              <a:rPr lang="es-ES" altLang="el-GR" sz="2000" dirty="0">
                <a:latin typeface="+mn-lt"/>
              </a:rPr>
              <a:t> </a:t>
            </a:r>
            <a:r>
              <a:rPr lang="es-ES" altLang="el-GR" sz="2000" dirty="0" err="1">
                <a:latin typeface="+mn-lt"/>
              </a:rPr>
              <a:t>Consortium</a:t>
            </a:r>
            <a:r>
              <a:rPr lang="es-ES" altLang="el-GR" sz="2000" dirty="0">
                <a:latin typeface="+mn-lt"/>
              </a:rPr>
              <a:t>. </a:t>
            </a:r>
            <a:r>
              <a:rPr lang="es-ES" altLang="el-GR" sz="2000" dirty="0" err="1">
                <a:latin typeface="+mn-lt"/>
              </a:rPr>
              <a:t>Evolution</a:t>
            </a:r>
            <a:r>
              <a:rPr lang="es-ES" altLang="el-GR" sz="2000" dirty="0">
                <a:latin typeface="+mn-lt"/>
              </a:rPr>
              <a:t> of genes and </a:t>
            </a:r>
            <a:r>
              <a:rPr lang="es-ES" altLang="el-GR" sz="2000" dirty="0" err="1">
                <a:latin typeface="+mn-lt"/>
              </a:rPr>
              <a:t>genomes</a:t>
            </a:r>
            <a:r>
              <a:rPr lang="es-ES" altLang="el-GR" sz="2000" dirty="0">
                <a:latin typeface="+mn-lt"/>
              </a:rPr>
              <a:t> </a:t>
            </a:r>
            <a:r>
              <a:rPr lang="es-ES" altLang="el-GR" sz="2000" dirty="0" err="1">
                <a:latin typeface="+mn-lt"/>
              </a:rPr>
              <a:t>on</a:t>
            </a:r>
            <a:r>
              <a:rPr lang="es-ES" altLang="el-GR" sz="2000" dirty="0">
                <a:latin typeface="+mn-lt"/>
              </a:rPr>
              <a:t> </a:t>
            </a:r>
            <a:r>
              <a:rPr lang="es-ES" altLang="el-GR" sz="2000" dirty="0" err="1">
                <a:latin typeface="+mn-lt"/>
              </a:rPr>
              <a:t>the</a:t>
            </a:r>
            <a:r>
              <a:rPr lang="es-ES" altLang="el-GR" sz="2000" dirty="0">
                <a:latin typeface="+mn-lt"/>
              </a:rPr>
              <a:t> Drosophila </a:t>
            </a:r>
            <a:r>
              <a:rPr lang="es-ES" altLang="el-GR" sz="2000" dirty="0" err="1">
                <a:latin typeface="+mn-lt"/>
              </a:rPr>
              <a:t>phylogeny</a:t>
            </a:r>
            <a:r>
              <a:rPr lang="es-ES" altLang="el-GR" sz="2000" dirty="0">
                <a:latin typeface="+mn-lt"/>
              </a:rPr>
              <a:t> / </a:t>
            </a:r>
            <a:r>
              <a:rPr lang="es-ES" altLang="el-GR" sz="2000" i="1" dirty="0" err="1">
                <a:latin typeface="+mn-lt"/>
              </a:rPr>
              <a:t>Nature</a:t>
            </a:r>
            <a:r>
              <a:rPr lang="es-ES" altLang="el-GR" sz="2000" dirty="0">
                <a:latin typeface="+mn-lt"/>
              </a:rPr>
              <a:t>, 2007</a:t>
            </a:r>
            <a:endParaRPr lang="es-ES" alt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98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2917825" cy="755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dirty="0" smtClean="0"/>
              <a:t>Annotation</a:t>
            </a:r>
            <a:endParaRPr lang="es-ES" altLang="el-GR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3" y="1412777"/>
            <a:ext cx="7920880" cy="45004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000" dirty="0" smtClean="0"/>
              <a:t>Η μεγαλύτερη προβλεπόμενη πρωτεΐνη είναι η </a:t>
            </a:r>
            <a:r>
              <a:rPr lang="en-US" altLang="el-GR" sz="2000" dirty="0" smtClean="0"/>
              <a:t>Kakapo</a:t>
            </a:r>
            <a:r>
              <a:rPr lang="es-ES" altLang="el-GR" sz="2000" dirty="0" smtClean="0"/>
              <a:t> - </a:t>
            </a:r>
            <a:r>
              <a:rPr lang="en-US" altLang="el-GR" sz="2000" dirty="0" smtClean="0"/>
              <a:t>5201 </a:t>
            </a:r>
            <a:r>
              <a:rPr lang="el-GR" altLang="el-GR" sz="2000" dirty="0" smtClean="0"/>
              <a:t>αμινοξέων</a:t>
            </a:r>
            <a:endParaRPr lang="en-US" altLang="el-GR" sz="20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000" dirty="0" smtClean="0"/>
              <a:t>Η μικρότερη είναι η </a:t>
            </a:r>
            <a:r>
              <a:rPr lang="el-GR" altLang="el-GR" sz="2000" dirty="0" err="1" smtClean="0"/>
              <a:t>ριβοσωμική</a:t>
            </a:r>
            <a:r>
              <a:rPr lang="el-GR" altLang="el-GR" sz="2000" dirty="0" smtClean="0"/>
              <a:t> πρωτεΐνη </a:t>
            </a:r>
            <a:r>
              <a:rPr lang="en-US" altLang="el-GR" sz="2000" dirty="0" smtClean="0"/>
              <a:t>L38,</a:t>
            </a:r>
            <a:r>
              <a:rPr lang="el-GR" altLang="el-GR" sz="2000" dirty="0" smtClean="0"/>
              <a:t> </a:t>
            </a:r>
            <a:r>
              <a:rPr lang="en-US" altLang="el-GR" sz="2000" dirty="0" smtClean="0"/>
              <a:t>21–</a:t>
            </a:r>
            <a:r>
              <a:rPr lang="el-GR" altLang="el-GR" sz="2000" dirty="0" smtClean="0"/>
              <a:t>αμινοξέα</a:t>
            </a:r>
            <a:endParaRPr lang="es-ES" altLang="el-GR" sz="20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altLang="el-GR" sz="2000" dirty="0" smtClean="0"/>
              <a:t>56,673 </a:t>
            </a:r>
            <a:r>
              <a:rPr lang="el-GR" altLang="el-GR" sz="2000" dirty="0" smtClean="0"/>
              <a:t>προβλεπόμενα εξόνια</a:t>
            </a:r>
            <a:r>
              <a:rPr lang="en-US" altLang="el-GR" sz="2000" dirty="0" smtClean="0"/>
              <a:t>, </a:t>
            </a:r>
            <a:r>
              <a:rPr lang="el-GR" altLang="el-GR" sz="2000" dirty="0" smtClean="0"/>
              <a:t>κατά μέσο όρο 4 ανά γονίδιο </a:t>
            </a:r>
            <a:r>
              <a:rPr lang="en-US" altLang="el-GR" sz="2000" dirty="0" smtClean="0"/>
              <a:t>= 24.1 Mb </a:t>
            </a:r>
            <a:r>
              <a:rPr lang="el-GR" altLang="el-GR" sz="2000" dirty="0" smtClean="0"/>
              <a:t>της συνολικής </a:t>
            </a:r>
            <a:r>
              <a:rPr lang="el-GR" altLang="el-GR" sz="2000" dirty="0" err="1" smtClean="0"/>
              <a:t>ευχρωματινικής</a:t>
            </a:r>
            <a:r>
              <a:rPr lang="el-GR" altLang="el-GR" sz="2000" dirty="0" smtClean="0"/>
              <a:t> αλληλουχίας</a:t>
            </a:r>
            <a:endParaRPr lang="es-ES" altLang="el-GR" sz="20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000" dirty="0" smtClean="0"/>
              <a:t>Το μέγεθος του μέσου προβλεπόμενου </a:t>
            </a:r>
            <a:r>
              <a:rPr lang="el-GR" altLang="el-GR" sz="2000" dirty="0" err="1" smtClean="0"/>
              <a:t>μεταγράφου</a:t>
            </a:r>
            <a:r>
              <a:rPr lang="el-GR" altLang="el-GR" sz="2000" dirty="0" smtClean="0"/>
              <a:t> είναι </a:t>
            </a:r>
            <a:r>
              <a:rPr lang="en-US" altLang="el-GR" sz="2000" dirty="0" smtClean="0"/>
              <a:t>3058 </a:t>
            </a:r>
            <a:r>
              <a:rPr lang="en-US" altLang="el-GR" sz="2000" dirty="0" err="1" smtClean="0"/>
              <a:t>bp</a:t>
            </a:r>
            <a:r>
              <a:rPr lang="es-ES" altLang="el-GR" sz="2000" dirty="0" smtClean="0"/>
              <a:t>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000" dirty="0" err="1" smtClean="0"/>
              <a:t>Ταυτοποιήθηκαν</a:t>
            </a:r>
            <a:r>
              <a:rPr lang="el-GR" altLang="el-GR" sz="2000" dirty="0" smtClean="0"/>
              <a:t> </a:t>
            </a:r>
            <a:r>
              <a:rPr lang="en-US" altLang="el-GR" sz="2000" dirty="0" smtClean="0"/>
              <a:t>292 </a:t>
            </a:r>
            <a:r>
              <a:rPr lang="el-GR" altLang="el-GR" sz="2000" dirty="0" smtClean="0"/>
              <a:t>γονίδια </a:t>
            </a:r>
            <a:r>
              <a:rPr lang="en-US" altLang="el-GR" sz="2000" dirty="0" err="1" smtClean="0"/>
              <a:t>tRNA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και </a:t>
            </a:r>
            <a:r>
              <a:rPr lang="en-US" altLang="el-GR" sz="2000" dirty="0" smtClean="0"/>
              <a:t>26 </a:t>
            </a:r>
            <a:r>
              <a:rPr lang="el-GR" altLang="el-GR" sz="2000" dirty="0" smtClean="0"/>
              <a:t>για τα μικρά πυρηνικά </a:t>
            </a:r>
            <a:r>
              <a:rPr lang="en-US" altLang="el-GR" sz="2000" dirty="0" smtClean="0"/>
              <a:t>RNAs </a:t>
            </a:r>
            <a:r>
              <a:rPr lang="el-GR" altLang="el-GR" sz="2000" dirty="0" smtClean="0"/>
              <a:t>του σωματίου ματίσματος </a:t>
            </a:r>
            <a:r>
              <a:rPr lang="en-US" altLang="el-GR" sz="2000" dirty="0" smtClean="0"/>
              <a:t>(</a:t>
            </a:r>
            <a:r>
              <a:rPr lang="en-US" altLang="el-GR" sz="2000" dirty="0" err="1" smtClean="0"/>
              <a:t>snRNAs</a:t>
            </a:r>
            <a:r>
              <a:rPr lang="en-US" altLang="el-GR" sz="2000" dirty="0" smtClean="0"/>
              <a:t>)</a:t>
            </a:r>
            <a:endParaRPr lang="es-ES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8957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el-GR" sz="2400" dirty="0" smtClean="0"/>
              <a:t>H </a:t>
            </a:r>
            <a:r>
              <a:rPr lang="el-GR" altLang="el-GR" sz="2400" dirty="0" smtClean="0"/>
              <a:t>γονιδιωματική αλληλουχία έριξε φως σε ορισμένες διαδικασίες που είναι κοινές σε όλα τα κύτταρα, όπως η αναπνοή, ο διαχωρισμός των χρωμοσωμάτων κατά τη μείωση και μίτωση, ο μεταβολισμός του σιδήρου και άλλα</a:t>
            </a:r>
            <a:endParaRPr lang="es-ES" altLang="el-GR" sz="24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Υπάρχουν ορισμένα σημαντικά ευρήματα για ορισμένες ομάδες πρωτεϊνών που διαλευκαίνουν τη γονιδιακή ρύθμιση και τον κυτταρικό κύκλο</a:t>
            </a:r>
            <a:endParaRPr lang="es-ES" altLang="el-GR" sz="24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Η αντιστοιχία των πρωτεϊνών της </a:t>
            </a:r>
            <a:r>
              <a:rPr lang="en-US" altLang="el-GR" sz="2400" i="1" dirty="0" smtClean="0"/>
              <a:t>Drosophila </a:t>
            </a:r>
            <a:r>
              <a:rPr lang="el-GR" altLang="el-GR" sz="2400" dirty="0" smtClean="0"/>
              <a:t>που εμπλέκονται στη γονιδιακή ρύθμιση και το μεταβολισμό με εκείνες του ανθρώπου, επιβεβαιώνει το γιατί η </a:t>
            </a:r>
            <a:r>
              <a:rPr lang="en-US" altLang="el-GR" sz="2400" i="1" dirty="0" smtClean="0"/>
              <a:t>Drosophila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αποτελεί ένα κατάλληλο πειραματικό μοντέλο για τη μελέτη ανθρώπινων νοσημάτων</a:t>
            </a:r>
            <a:endParaRPr lang="es-ES" altLang="el-G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Συμπεράσματα από την ανάλυση του περιεχομένου του </a:t>
            </a:r>
            <a:r>
              <a:rPr lang="el-GR" altLang="el-GR" sz="2400" dirty="0" err="1"/>
              <a:t>γονιδώματος</a:t>
            </a:r>
            <a:r>
              <a:rPr lang="el-GR" altLang="el-GR" sz="2400" dirty="0"/>
              <a:t> της </a:t>
            </a:r>
            <a:r>
              <a:rPr lang="en-US" altLang="el-GR" sz="2400" dirty="0"/>
              <a:t>Drosophila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283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908050"/>
            <a:ext cx="4789488" cy="612775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dirty="0" smtClean="0"/>
              <a:t>Συμπεράσματα-2</a:t>
            </a:r>
            <a:endParaRPr lang="es-ES" altLang="el-GR" sz="40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5" y="1916113"/>
            <a:ext cx="7416825" cy="4267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altLang="el-GR" sz="2000" dirty="0"/>
              <a:t>Η μεγάλη ποικιλία των μεταγραφικών παραγόντων πιθανά σχετίζεται με τη σημαντική ρυθμιστική πολυπλοκότητα της μύγας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altLang="el-GR" sz="2000" dirty="0"/>
              <a:t>Δεν υπάρχει </a:t>
            </a:r>
            <a:r>
              <a:rPr lang="el-GR" altLang="el-GR" sz="2000" dirty="0" smtClean="0"/>
              <a:t>ξεκάθαρο όριο ανάμεσα στην </a:t>
            </a:r>
            <a:r>
              <a:rPr lang="el-GR" altLang="el-GR" sz="2000" dirty="0" err="1" smtClean="0"/>
              <a:t>ευχρωματίνη</a:t>
            </a:r>
            <a:r>
              <a:rPr lang="el-GR" altLang="el-GR" sz="2000" dirty="0" smtClean="0"/>
              <a:t> και την </a:t>
            </a:r>
            <a:r>
              <a:rPr lang="el-GR" altLang="el-GR" sz="2000" dirty="0" err="1" smtClean="0"/>
              <a:t>ετεροχρωματίνη</a:t>
            </a:r>
            <a:endParaRPr lang="es-ES" altLang="el-GR" sz="2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000" dirty="0" smtClean="0"/>
              <a:t>Σε μια περιοχή περίπου </a:t>
            </a:r>
            <a:r>
              <a:rPr lang="en-US" altLang="el-GR" sz="2000" dirty="0" smtClean="0"/>
              <a:t>1 Mb</a:t>
            </a:r>
            <a:r>
              <a:rPr lang="el-GR" altLang="el-GR" sz="2000" dirty="0" smtClean="0"/>
              <a:t> υπάρχει μια σταδιακή αύξηση της πυκνότητας των μεταθετών στοιχείων και άλλων επαναλήψεων, στο σημείο που όλη η αλληλουχία είναι σχεδόν επαναλήψεις</a:t>
            </a:r>
            <a:endParaRPr lang="es-ES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2151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76056" y="980728"/>
            <a:ext cx="3960440" cy="221825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Το γονιδίωμα του κουνουπιού της ελονοσίας</a:t>
            </a:r>
            <a:endParaRPr lang="el-GR" dirty="0"/>
          </a:p>
        </p:txBody>
      </p:sp>
      <p:pic>
        <p:nvPicPr>
          <p:cNvPr id="19458" name="Picture 2" descr="http://genome.imim.es/software/gfftools/icons/papers/Science_298_5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68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087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Anopheles </a:t>
            </a:r>
            <a:r>
              <a:rPr lang="en-US" i="1" dirty="0" err="1" smtClean="0"/>
              <a:t>gambiae</a:t>
            </a:r>
            <a:endParaRPr lang="el-GR" i="1" dirty="0"/>
          </a:p>
        </p:txBody>
      </p:sp>
      <p:pic>
        <p:nvPicPr>
          <p:cNvPr id="20482" name="Picture 2" descr="http://tomdiaz.files.wordpress.com/2013/01/culex-mosqu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84" y="1556792"/>
            <a:ext cx="7048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85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κύκλος ζωής της ελονοσίας</a:t>
            </a:r>
            <a:endParaRPr lang="el-GR" dirty="0"/>
          </a:p>
        </p:txBody>
      </p:sp>
      <p:pic>
        <p:nvPicPr>
          <p:cNvPr id="18434" name="Picture 2" descr="http://www.yourgenome.org/sites/default/files/images/illustrations/malaria_life_cycle_yourgen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3055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61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κατανομή της ελονοσίας στον κόσμο</a:t>
            </a:r>
            <a:endParaRPr lang="el-GR" dirty="0"/>
          </a:p>
        </p:txBody>
      </p:sp>
      <p:pic>
        <p:nvPicPr>
          <p:cNvPr id="21506" name="Picture 2" descr="http://ourworldindata.org/wp-content/uploads/2013/11/world-map-of-past-and-current-malaria-prevalence-world-development-report-2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1" y="1664170"/>
            <a:ext cx="8905875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59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68364" y="324656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Mosquitoes</a:t>
            </a:r>
          </a:p>
        </p:txBody>
      </p:sp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1143000" y="1710516"/>
            <a:ext cx="6835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b="1"/>
              <a:t>Order : 		Diptera</a:t>
            </a:r>
            <a:endParaRPr lang="fr-FR" altLang="el-GR" b="1"/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>
            <a:off x="1893888" y="3234516"/>
            <a:ext cx="5334000" cy="0"/>
          </a:xfrm>
          <a:prstGeom prst="line">
            <a:avLst/>
          </a:prstGeom>
          <a:noFill/>
          <a:ln w="19050">
            <a:solidFill>
              <a:srgbClr val="FEB3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685800" y="4072716"/>
            <a:ext cx="2949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b="1"/>
              <a:t>Toxorhynchitinae</a:t>
            </a:r>
            <a:endParaRPr lang="fr-FR" altLang="el-GR" b="1"/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3657600" y="4072716"/>
            <a:ext cx="1579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b="1"/>
              <a:t>Anophelinae</a:t>
            </a:r>
            <a:endParaRPr lang="fr-FR" altLang="el-GR" b="1"/>
          </a:p>
        </p:txBody>
      </p:sp>
      <p:sp>
        <p:nvSpPr>
          <p:cNvPr id="293900" name="Text Box 12"/>
          <p:cNvSpPr txBox="1">
            <a:spLocks noChangeArrowheads="1"/>
          </p:cNvSpPr>
          <p:nvPr/>
        </p:nvSpPr>
        <p:spPr bwMode="auto">
          <a:xfrm>
            <a:off x="6553200" y="4072716"/>
            <a:ext cx="1207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b="1"/>
              <a:t>Culicinae</a:t>
            </a:r>
            <a:endParaRPr lang="fr-FR" altLang="el-GR" b="1"/>
          </a:p>
        </p:txBody>
      </p:sp>
      <p:sp>
        <p:nvSpPr>
          <p:cNvPr id="293902" name="Text Box 14"/>
          <p:cNvSpPr txBox="1">
            <a:spLocks noChangeArrowheads="1"/>
          </p:cNvSpPr>
          <p:nvPr/>
        </p:nvSpPr>
        <p:spPr bwMode="auto">
          <a:xfrm>
            <a:off x="1131888" y="2548716"/>
            <a:ext cx="39805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b="1"/>
              <a:t> Family: 		Culicidae</a:t>
            </a:r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1905000" y="3234516"/>
            <a:ext cx="0" cy="838200"/>
          </a:xfrm>
          <a:prstGeom prst="line">
            <a:avLst/>
          </a:prstGeom>
          <a:noFill/>
          <a:ln w="19050">
            <a:solidFill>
              <a:srgbClr val="FEB3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3904" name="Line 16"/>
          <p:cNvSpPr>
            <a:spLocks noChangeShapeType="1"/>
          </p:cNvSpPr>
          <p:nvPr/>
        </p:nvSpPr>
        <p:spPr bwMode="auto">
          <a:xfrm>
            <a:off x="4495800" y="3234516"/>
            <a:ext cx="0" cy="685800"/>
          </a:xfrm>
          <a:prstGeom prst="line">
            <a:avLst/>
          </a:prstGeom>
          <a:noFill/>
          <a:ln w="19050">
            <a:solidFill>
              <a:srgbClr val="FEB3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3905" name="Line 17"/>
          <p:cNvSpPr>
            <a:spLocks noChangeShapeType="1"/>
          </p:cNvSpPr>
          <p:nvPr/>
        </p:nvSpPr>
        <p:spPr bwMode="auto">
          <a:xfrm>
            <a:off x="4484688" y="2243916"/>
            <a:ext cx="0" cy="304800"/>
          </a:xfrm>
          <a:prstGeom prst="line">
            <a:avLst/>
          </a:prstGeom>
          <a:noFill/>
          <a:ln w="19050">
            <a:solidFill>
              <a:srgbClr val="FEB3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3906" name="Line 18"/>
          <p:cNvSpPr>
            <a:spLocks noChangeShapeType="1"/>
          </p:cNvSpPr>
          <p:nvPr/>
        </p:nvSpPr>
        <p:spPr bwMode="auto">
          <a:xfrm>
            <a:off x="7239000" y="3234516"/>
            <a:ext cx="0" cy="838200"/>
          </a:xfrm>
          <a:prstGeom prst="line">
            <a:avLst/>
          </a:prstGeom>
          <a:noFill/>
          <a:ln w="19050">
            <a:solidFill>
              <a:srgbClr val="FEB3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3907" name="Line 19"/>
          <p:cNvSpPr>
            <a:spLocks noChangeShapeType="1"/>
          </p:cNvSpPr>
          <p:nvPr/>
        </p:nvSpPr>
        <p:spPr bwMode="auto">
          <a:xfrm>
            <a:off x="4499992" y="3005916"/>
            <a:ext cx="0" cy="228600"/>
          </a:xfrm>
          <a:prstGeom prst="line">
            <a:avLst/>
          </a:prstGeom>
          <a:noFill/>
          <a:ln w="19050">
            <a:solidFill>
              <a:srgbClr val="FEB3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3908" name="Text Box 20"/>
          <p:cNvSpPr txBox="1">
            <a:spLocks noChangeArrowheads="1"/>
          </p:cNvSpPr>
          <p:nvPr/>
        </p:nvSpPr>
        <p:spPr bwMode="auto">
          <a:xfrm>
            <a:off x="6021388" y="5291916"/>
            <a:ext cx="862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b="1"/>
              <a:t>Aedes</a:t>
            </a:r>
            <a:endParaRPr lang="fr-FR" altLang="el-GR" b="1"/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7543800" y="5291916"/>
            <a:ext cx="8242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b="1"/>
              <a:t>Culex</a:t>
            </a:r>
            <a:endParaRPr lang="fr-FR" altLang="el-GR" b="1"/>
          </a:p>
        </p:txBody>
      </p:sp>
      <p:sp>
        <p:nvSpPr>
          <p:cNvPr id="293910" name="Text Box 22"/>
          <p:cNvSpPr txBox="1">
            <a:spLocks noChangeArrowheads="1"/>
          </p:cNvSpPr>
          <p:nvPr/>
        </p:nvSpPr>
        <p:spPr bwMode="auto">
          <a:xfrm>
            <a:off x="3854450" y="5291916"/>
            <a:ext cx="13580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b="1">
                <a:ea typeface="Chalkboard" charset="0"/>
                <a:cs typeface="Chalkboard" charset="0"/>
              </a:rPr>
              <a:t>Anopheles</a:t>
            </a:r>
            <a:endParaRPr lang="fr-FR" altLang="el-GR" b="1">
              <a:ea typeface="Chalkboard" charset="0"/>
              <a:cs typeface="Chalkboard" charset="0"/>
            </a:endParaRPr>
          </a:p>
        </p:txBody>
      </p:sp>
      <p:sp>
        <p:nvSpPr>
          <p:cNvPr id="293911" name="Line 23"/>
          <p:cNvSpPr>
            <a:spLocks noChangeShapeType="1"/>
          </p:cNvSpPr>
          <p:nvPr/>
        </p:nvSpPr>
        <p:spPr bwMode="auto">
          <a:xfrm>
            <a:off x="4495800" y="4682316"/>
            <a:ext cx="0" cy="533400"/>
          </a:xfrm>
          <a:prstGeom prst="line">
            <a:avLst/>
          </a:prstGeom>
          <a:noFill/>
          <a:ln w="19050">
            <a:solidFill>
              <a:srgbClr val="FEB3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3912" name="Line 24"/>
          <p:cNvSpPr>
            <a:spLocks noChangeShapeType="1"/>
          </p:cNvSpPr>
          <p:nvPr/>
        </p:nvSpPr>
        <p:spPr bwMode="auto">
          <a:xfrm flipH="1">
            <a:off x="6400800" y="4606116"/>
            <a:ext cx="457200" cy="609600"/>
          </a:xfrm>
          <a:prstGeom prst="line">
            <a:avLst/>
          </a:prstGeom>
          <a:noFill/>
          <a:ln w="19050">
            <a:solidFill>
              <a:srgbClr val="FEB3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3913" name="Line 25"/>
          <p:cNvSpPr>
            <a:spLocks noChangeShapeType="1"/>
          </p:cNvSpPr>
          <p:nvPr/>
        </p:nvSpPr>
        <p:spPr bwMode="auto">
          <a:xfrm>
            <a:off x="7543800" y="4606116"/>
            <a:ext cx="533400" cy="609600"/>
          </a:xfrm>
          <a:prstGeom prst="line">
            <a:avLst/>
          </a:prstGeom>
          <a:noFill/>
          <a:ln w="19050">
            <a:solidFill>
              <a:srgbClr val="FEB3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11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Drosophila melanogaster</a:t>
            </a:r>
            <a:endParaRPr lang="el-GR" i="1" dirty="0"/>
          </a:p>
        </p:txBody>
      </p:sp>
      <p:pic>
        <p:nvPicPr>
          <p:cNvPr id="17410" name="Picture 2" descr="http://scitechdaily.com/images/fruitf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9" y="1412776"/>
            <a:ext cx="848734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83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altLang="el-GR" dirty="0" err="1">
                <a:solidFill>
                  <a:schemeClr val="tx1"/>
                </a:solidFill>
                <a:latin typeface="+mn-lt"/>
              </a:rPr>
              <a:t>Since</a:t>
            </a:r>
            <a:r>
              <a:rPr lang="fr-FR" altLang="el-GR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altLang="el-GR" dirty="0" err="1">
                <a:solidFill>
                  <a:schemeClr val="tx1"/>
                </a:solidFill>
                <a:latin typeface="+mn-lt"/>
              </a:rPr>
              <a:t>when</a:t>
            </a:r>
            <a:r>
              <a:rPr lang="fr-FR" altLang="el-GR" dirty="0">
                <a:solidFill>
                  <a:schemeClr val="tx1"/>
                </a:solidFill>
                <a:latin typeface="+mn-lt"/>
              </a:rPr>
              <a:t> .......????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36912"/>
            <a:ext cx="31242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52400" y="4725144"/>
            <a:ext cx="3287713" cy="2046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el-GR" sz="1800" b="1" i="1"/>
              <a:t>Anopheline </a:t>
            </a:r>
            <a:r>
              <a:rPr lang="fr-FR" altLang="el-GR" sz="1800" b="1"/>
              <a:t>fossile (20 Myr)</a:t>
            </a:r>
          </a:p>
          <a:p>
            <a:pPr algn="ctr"/>
            <a:endParaRPr lang="fr-FR" altLang="el-GR" sz="1600" b="1"/>
          </a:p>
          <a:p>
            <a:pPr algn="ctr"/>
            <a:r>
              <a:rPr lang="fr-FR" altLang="el-GR" sz="1200"/>
              <a:t>http://www.uky.edu/AS/Geology/webdogs/amber/critters/skeeter-b.html</a:t>
            </a:r>
            <a:endParaRPr lang="fr-FR" altLang="el-GR" sz="1600" b="1"/>
          </a:p>
          <a:p>
            <a:pPr algn="ctr"/>
            <a:r>
              <a:rPr lang="fr-FR" altLang="el-GR" sz="1600" b="1"/>
              <a:t>(Amber from the Dominican Republic)</a:t>
            </a:r>
          </a:p>
          <a:p>
            <a:pPr algn="ctr"/>
            <a:r>
              <a:rPr lang="fr-FR" altLang="el-GR" sz="1600" b="1"/>
              <a:t>Dr. David Grimaldi</a:t>
            </a:r>
          </a:p>
          <a:p>
            <a:pPr algn="ctr"/>
            <a:endParaRPr lang="fr-FR" altLang="el-GR" sz="1600" b="1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111077" y="6095037"/>
            <a:ext cx="41841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l-GR" dirty="0" err="1"/>
              <a:t>Cretaceous</a:t>
            </a:r>
            <a:r>
              <a:rPr lang="fr-FR" altLang="el-GR" dirty="0"/>
              <a:t> </a:t>
            </a:r>
            <a:r>
              <a:rPr lang="fr-FR" altLang="el-GR" dirty="0" err="1"/>
              <a:t>carnivorous</a:t>
            </a:r>
            <a:r>
              <a:rPr lang="fr-FR" altLang="el-GR" dirty="0"/>
              <a:t> dinosaures </a:t>
            </a:r>
          </a:p>
          <a:p>
            <a:pPr algn="ctr"/>
            <a:r>
              <a:rPr lang="fr-FR" altLang="el-GR" dirty="0"/>
              <a:t>(145-65Myr)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04464" y="1425550"/>
            <a:ext cx="348364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l-GR" dirty="0" err="1"/>
              <a:t>Oldest</a:t>
            </a:r>
            <a:r>
              <a:rPr lang="fr-FR" altLang="el-GR" dirty="0"/>
              <a:t> </a:t>
            </a:r>
            <a:r>
              <a:rPr lang="fr-FR" altLang="el-GR" i="1" dirty="0" err="1"/>
              <a:t>Culicidae</a:t>
            </a:r>
            <a:r>
              <a:rPr lang="fr-FR" altLang="el-GR" dirty="0" err="1"/>
              <a:t>-like</a:t>
            </a:r>
            <a:r>
              <a:rPr lang="fr-FR" altLang="el-GR" dirty="0"/>
              <a:t> fossile: </a:t>
            </a:r>
          </a:p>
          <a:p>
            <a:pPr algn="ctr"/>
            <a:r>
              <a:rPr lang="fr-FR" altLang="el-GR" dirty="0"/>
              <a:t>76-79 </a:t>
            </a:r>
            <a:r>
              <a:rPr lang="fr-FR" altLang="el-GR" dirty="0" err="1"/>
              <a:t>Myr</a:t>
            </a:r>
            <a:r>
              <a:rPr lang="fr-FR" altLang="el-GR" dirty="0"/>
              <a:t> </a:t>
            </a:r>
          </a:p>
          <a:p>
            <a:pPr algn="ctr"/>
            <a:r>
              <a:rPr lang="fr-FR" altLang="el-GR" dirty="0"/>
              <a:t>(</a:t>
            </a:r>
            <a:r>
              <a:rPr lang="fr-FR" altLang="el-GR" dirty="0" err="1"/>
              <a:t>canadian</a:t>
            </a:r>
            <a:r>
              <a:rPr lang="fr-FR" altLang="el-GR" dirty="0"/>
              <a:t> </a:t>
            </a:r>
            <a:r>
              <a:rPr lang="fr-FR" altLang="el-GR" dirty="0" err="1"/>
              <a:t>amber</a:t>
            </a:r>
            <a:r>
              <a:rPr lang="fr-FR" altLang="el-GR" dirty="0" smtClean="0"/>
              <a:t>)</a:t>
            </a:r>
            <a:endParaRPr lang="fr-FR" altLang="el-GR" dirty="0"/>
          </a:p>
        </p:txBody>
      </p:sp>
      <p:pic>
        <p:nvPicPr>
          <p:cNvPr id="12301" name="Picture 13" descr="photo_ ww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90600"/>
            <a:ext cx="46291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en-GB" altLang="el-GR" i="1" dirty="0">
                <a:solidFill>
                  <a:schemeClr val="tx1"/>
                </a:solidFill>
                <a:latin typeface="+mn-lt"/>
              </a:rPr>
              <a:t>Anopheles </a:t>
            </a:r>
            <a:r>
              <a:rPr lang="en-GB" altLang="el-GR" dirty="0">
                <a:solidFill>
                  <a:schemeClr val="tx1"/>
                </a:solidFill>
                <a:latin typeface="+mn-lt"/>
              </a:rPr>
              <a:t>mosquitoes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981200" y="228600"/>
            <a:ext cx="211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el-GR"/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4419600" y="19812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4479925" y="58435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l-GR"/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2133600" y="2209800"/>
            <a:ext cx="184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l-GR"/>
          </a:p>
        </p:txBody>
      </p:sp>
      <p:grpSp>
        <p:nvGrpSpPr>
          <p:cNvPr id="122888" name="Group 8"/>
          <p:cNvGrpSpPr>
            <a:grpSpLocks/>
          </p:cNvGrpSpPr>
          <p:nvPr/>
        </p:nvGrpSpPr>
        <p:grpSpPr bwMode="auto">
          <a:xfrm>
            <a:off x="3224213" y="1690960"/>
            <a:ext cx="2947987" cy="369888"/>
            <a:chOff x="1159" y="993"/>
            <a:chExt cx="1857" cy="233"/>
          </a:xfrm>
        </p:grpSpPr>
        <p:sp>
          <p:nvSpPr>
            <p:cNvPr id="122889" name="Text Box 9"/>
            <p:cNvSpPr txBox="1">
              <a:spLocks noChangeArrowheads="1"/>
            </p:cNvSpPr>
            <p:nvPr/>
          </p:nvSpPr>
          <p:spPr bwMode="auto">
            <a:xfrm>
              <a:off x="2900" y="993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GB" altLang="el-GR"/>
            </a:p>
          </p:txBody>
        </p:sp>
        <p:sp>
          <p:nvSpPr>
            <p:cNvPr id="122890" name="Text Box 10"/>
            <p:cNvSpPr txBox="1">
              <a:spLocks noChangeArrowheads="1"/>
            </p:cNvSpPr>
            <p:nvPr/>
          </p:nvSpPr>
          <p:spPr bwMode="auto">
            <a:xfrm>
              <a:off x="1159" y="993"/>
              <a:ext cx="13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dirty="0" smtClean="0"/>
                <a:t>Γένος</a:t>
              </a:r>
              <a:r>
                <a:rPr lang="en-GB" altLang="el-GR" dirty="0" smtClean="0"/>
                <a:t>: </a:t>
              </a:r>
              <a:r>
                <a:rPr lang="en-GB" altLang="el-GR" i="1" dirty="0"/>
                <a:t>Anopheles</a:t>
              </a:r>
              <a:endParaRPr lang="en-GB" altLang="el-GR" dirty="0"/>
            </a:p>
          </p:txBody>
        </p:sp>
      </p:grpSp>
      <p:grpSp>
        <p:nvGrpSpPr>
          <p:cNvPr id="122891" name="Group 11"/>
          <p:cNvGrpSpPr>
            <a:grpSpLocks/>
          </p:cNvGrpSpPr>
          <p:nvPr/>
        </p:nvGrpSpPr>
        <p:grpSpPr bwMode="auto">
          <a:xfrm>
            <a:off x="152400" y="3024188"/>
            <a:ext cx="8775700" cy="2225675"/>
            <a:chOff x="240" y="2193"/>
            <a:chExt cx="5528" cy="1402"/>
          </a:xfrm>
        </p:grpSpPr>
        <p:sp>
          <p:nvSpPr>
            <p:cNvPr id="122892" name="Text Box 12"/>
            <p:cNvSpPr txBox="1">
              <a:spLocks noChangeArrowheads="1"/>
            </p:cNvSpPr>
            <p:nvPr/>
          </p:nvSpPr>
          <p:spPr bwMode="auto">
            <a:xfrm>
              <a:off x="373" y="2193"/>
              <a:ext cx="4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l-GR" sz="1600" b="1" u="sng"/>
                <a:t>Africa</a:t>
              </a:r>
            </a:p>
          </p:txBody>
        </p:sp>
        <p:sp>
          <p:nvSpPr>
            <p:cNvPr id="122893" name="Text Box 13"/>
            <p:cNvSpPr txBox="1">
              <a:spLocks noChangeArrowheads="1"/>
            </p:cNvSpPr>
            <p:nvPr/>
          </p:nvSpPr>
          <p:spPr bwMode="auto">
            <a:xfrm>
              <a:off x="2581" y="2193"/>
              <a:ext cx="3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l-GR" sz="1600" b="1" u="sng"/>
                <a:t>Asia</a:t>
              </a:r>
            </a:p>
          </p:txBody>
        </p:sp>
        <p:sp>
          <p:nvSpPr>
            <p:cNvPr id="122894" name="Text Box 14"/>
            <p:cNvSpPr txBox="1">
              <a:spLocks noChangeArrowheads="1"/>
            </p:cNvSpPr>
            <p:nvPr/>
          </p:nvSpPr>
          <p:spPr bwMode="auto">
            <a:xfrm>
              <a:off x="4368" y="2193"/>
              <a:ext cx="62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l-GR" sz="1600" b="1" u="sng"/>
                <a:t>America</a:t>
              </a:r>
            </a:p>
          </p:txBody>
        </p:sp>
        <p:sp>
          <p:nvSpPr>
            <p:cNvPr id="122895" name="Text Box 15"/>
            <p:cNvSpPr txBox="1">
              <a:spLocks noChangeArrowheads="1"/>
            </p:cNvSpPr>
            <p:nvPr/>
          </p:nvSpPr>
          <p:spPr bwMode="auto">
            <a:xfrm>
              <a:off x="240" y="2529"/>
              <a:ext cx="1224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buFont typeface="Times" charset="0"/>
                <a:buNone/>
              </a:pPr>
              <a:r>
                <a:rPr lang="en-GB" altLang="el-GR" sz="2000" i="1">
                  <a:latin typeface="+mn-lt"/>
                </a:rPr>
                <a:t>An. gambiae</a:t>
              </a:r>
            </a:p>
            <a:p>
              <a:pPr>
                <a:buFont typeface="Times" charset="0"/>
                <a:buNone/>
              </a:pPr>
              <a:r>
                <a:rPr lang="en-GB" altLang="el-GR" sz="2000" i="1">
                  <a:latin typeface="+mn-lt"/>
                </a:rPr>
                <a:t>An. arabiensis</a:t>
              </a:r>
            </a:p>
            <a:p>
              <a:pPr>
                <a:buFont typeface="Times" charset="0"/>
                <a:buNone/>
              </a:pPr>
              <a:r>
                <a:rPr lang="en-GB" altLang="el-GR" sz="2000" i="1">
                  <a:latin typeface="+mn-lt"/>
                </a:rPr>
                <a:t>An. funestus</a:t>
              </a:r>
              <a:endParaRPr lang="en-GB" altLang="el-GR" sz="2000">
                <a:latin typeface="+mn-lt"/>
              </a:endParaRPr>
            </a:p>
            <a:p>
              <a:pPr>
                <a:buFont typeface="Times" charset="0"/>
                <a:buChar char="•"/>
              </a:pPr>
              <a:endParaRPr lang="en-GB" altLang="el-GR" sz="2000">
                <a:latin typeface="+mn-lt"/>
              </a:endParaRPr>
            </a:p>
          </p:txBody>
        </p:sp>
        <p:sp>
          <p:nvSpPr>
            <p:cNvPr id="122896" name="Text Box 16"/>
            <p:cNvSpPr txBox="1">
              <a:spLocks noChangeArrowheads="1"/>
            </p:cNvSpPr>
            <p:nvPr/>
          </p:nvSpPr>
          <p:spPr bwMode="auto">
            <a:xfrm>
              <a:off x="2305" y="2529"/>
              <a:ext cx="1307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buFont typeface="Times" charset="0"/>
                <a:buNone/>
              </a:pPr>
              <a:r>
                <a:rPr lang="en-GB" altLang="el-GR" sz="2000" i="1" dirty="0">
                  <a:latin typeface="+mn-lt"/>
                </a:rPr>
                <a:t>An. </a:t>
              </a:r>
              <a:r>
                <a:rPr lang="en-GB" altLang="el-GR" sz="2000" i="1" dirty="0" err="1">
                  <a:latin typeface="+mn-lt"/>
                </a:rPr>
                <a:t>stephensi</a:t>
              </a:r>
              <a:endParaRPr lang="en-GB" altLang="el-GR" sz="2000" i="1" dirty="0">
                <a:latin typeface="+mn-lt"/>
              </a:endParaRPr>
            </a:p>
            <a:p>
              <a:pPr>
                <a:buFont typeface="Times" charset="0"/>
                <a:buNone/>
              </a:pPr>
              <a:r>
                <a:rPr lang="en-GB" altLang="el-GR" sz="2000" i="1" dirty="0">
                  <a:latin typeface="+mn-lt"/>
                </a:rPr>
                <a:t>An. </a:t>
              </a:r>
              <a:r>
                <a:rPr lang="en-GB" altLang="el-GR" sz="2000" i="1" dirty="0" err="1">
                  <a:latin typeface="+mn-lt"/>
                </a:rPr>
                <a:t>farauti</a:t>
              </a:r>
              <a:endParaRPr lang="en-GB" altLang="el-GR" sz="2000" i="1" dirty="0">
                <a:latin typeface="+mn-lt"/>
              </a:endParaRPr>
            </a:p>
            <a:p>
              <a:pPr>
                <a:buFont typeface="Times" charset="0"/>
                <a:buNone/>
              </a:pPr>
              <a:r>
                <a:rPr lang="en-GB" altLang="el-GR" sz="2000" i="1" dirty="0">
                  <a:latin typeface="+mn-lt"/>
                </a:rPr>
                <a:t>An. </a:t>
              </a:r>
              <a:r>
                <a:rPr lang="en-GB" altLang="el-GR" sz="2000" i="1" dirty="0" err="1">
                  <a:latin typeface="+mn-lt"/>
                </a:rPr>
                <a:t>sinensis</a:t>
              </a:r>
              <a:endParaRPr lang="en-GB" altLang="el-GR" sz="2000" i="1" dirty="0">
                <a:latin typeface="+mn-lt"/>
              </a:endParaRPr>
            </a:p>
            <a:p>
              <a:pPr>
                <a:buFont typeface="Times" charset="0"/>
                <a:buNone/>
              </a:pPr>
              <a:r>
                <a:rPr lang="en-GB" altLang="el-GR" sz="2000" i="1" dirty="0">
                  <a:latin typeface="+mn-lt"/>
                </a:rPr>
                <a:t>An. </a:t>
              </a:r>
              <a:r>
                <a:rPr lang="en-GB" altLang="el-GR" sz="2000" i="1" dirty="0" err="1">
                  <a:latin typeface="+mn-lt"/>
                </a:rPr>
                <a:t>tellessarus</a:t>
              </a:r>
              <a:endParaRPr lang="en-GB" altLang="el-GR" sz="2000" i="1" dirty="0">
                <a:latin typeface="+mn-lt"/>
              </a:endParaRPr>
            </a:p>
            <a:p>
              <a:pPr>
                <a:buFont typeface="Times" charset="0"/>
                <a:buNone/>
              </a:pPr>
              <a:r>
                <a:rPr lang="en-GB" altLang="el-GR" sz="2000" i="1" dirty="0">
                  <a:latin typeface="+mn-lt"/>
                </a:rPr>
                <a:t>An. </a:t>
              </a:r>
              <a:r>
                <a:rPr lang="en-GB" altLang="el-GR" sz="2000" i="1" dirty="0" err="1">
                  <a:latin typeface="+mn-lt"/>
                </a:rPr>
                <a:t>minimus</a:t>
              </a:r>
              <a:endParaRPr lang="en-GB" altLang="el-GR" sz="2000" i="1" dirty="0">
                <a:latin typeface="+mn-lt"/>
              </a:endParaRPr>
            </a:p>
          </p:txBody>
        </p:sp>
        <p:sp>
          <p:nvSpPr>
            <p:cNvPr id="122897" name="Text Box 17"/>
            <p:cNvSpPr txBox="1">
              <a:spLocks noChangeArrowheads="1"/>
            </p:cNvSpPr>
            <p:nvPr/>
          </p:nvSpPr>
          <p:spPr bwMode="auto">
            <a:xfrm>
              <a:off x="4032" y="2529"/>
              <a:ext cx="1736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buFont typeface="Times" charset="0"/>
                <a:buNone/>
              </a:pPr>
              <a:r>
                <a:rPr lang="en-GB" altLang="el-GR" sz="2000" i="1" dirty="0">
                  <a:latin typeface="+mn-lt"/>
                </a:rPr>
                <a:t>An. </a:t>
              </a:r>
              <a:r>
                <a:rPr lang="en-GB" altLang="el-GR" sz="2000" i="1" dirty="0" err="1">
                  <a:latin typeface="+mn-lt"/>
                </a:rPr>
                <a:t>albimanus</a:t>
              </a:r>
              <a:endParaRPr lang="en-GB" altLang="el-GR" sz="2000" i="1" dirty="0">
                <a:latin typeface="+mn-lt"/>
              </a:endParaRPr>
            </a:p>
            <a:p>
              <a:pPr>
                <a:buFont typeface="Times" charset="0"/>
                <a:buNone/>
              </a:pPr>
              <a:r>
                <a:rPr lang="en-GB" altLang="el-GR" sz="2000" i="1" dirty="0">
                  <a:latin typeface="+mn-lt"/>
                </a:rPr>
                <a:t>An. </a:t>
              </a:r>
              <a:r>
                <a:rPr lang="en-GB" altLang="el-GR" sz="2000" i="1" dirty="0" err="1">
                  <a:latin typeface="+mn-lt"/>
                </a:rPr>
                <a:t>quadrimaculatus</a:t>
              </a:r>
              <a:endParaRPr lang="en-GB" altLang="el-GR" sz="2000" i="1" dirty="0">
                <a:latin typeface="+mn-lt"/>
              </a:endParaRPr>
            </a:p>
            <a:p>
              <a:pPr>
                <a:buFont typeface="Times" charset="0"/>
                <a:buNone/>
              </a:pPr>
              <a:r>
                <a:rPr lang="en-GB" altLang="el-GR" sz="2000" i="1" dirty="0">
                  <a:latin typeface="+mn-lt"/>
                </a:rPr>
                <a:t>An. </a:t>
              </a:r>
              <a:r>
                <a:rPr lang="en-GB" altLang="el-GR" sz="2000" i="1" dirty="0" err="1">
                  <a:latin typeface="+mn-lt"/>
                </a:rPr>
                <a:t>darlingi</a:t>
              </a:r>
              <a:endParaRPr lang="en-GB" altLang="el-GR" sz="2000" i="1" dirty="0">
                <a:latin typeface="+mn-lt"/>
              </a:endParaRPr>
            </a:p>
            <a:p>
              <a:pPr>
                <a:buFont typeface="Times" charset="0"/>
                <a:buNone/>
              </a:pPr>
              <a:r>
                <a:rPr lang="en-GB" altLang="el-GR" sz="2000" i="1" dirty="0">
                  <a:latin typeface="+mn-lt"/>
                </a:rPr>
                <a:t>An. </a:t>
              </a:r>
              <a:r>
                <a:rPr lang="en-GB" altLang="el-GR" sz="2000" i="1" dirty="0" err="1">
                  <a:latin typeface="+mn-lt"/>
                </a:rPr>
                <a:t>freeborni</a:t>
              </a:r>
              <a:endParaRPr lang="en-GB" altLang="el-GR" sz="2000" i="1" dirty="0">
                <a:latin typeface="+mn-lt"/>
              </a:endParaRPr>
            </a:p>
            <a:p>
              <a:pPr>
                <a:buFont typeface="Times" charset="0"/>
                <a:buChar char="•"/>
              </a:pPr>
              <a:endParaRPr lang="en-GB" altLang="el-GR" sz="2000" i="1" dirty="0">
                <a:latin typeface="+mn-lt"/>
              </a:endParaRPr>
            </a:p>
          </p:txBody>
        </p:sp>
      </p:grp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1981200" y="2490788"/>
            <a:ext cx="27895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 dirty="0" smtClean="0"/>
              <a:t>Κύριοι φορείς νόσων</a:t>
            </a:r>
            <a:r>
              <a:rPr lang="en-GB" altLang="el-GR" b="1" dirty="0" smtClean="0"/>
              <a:t>: </a:t>
            </a:r>
            <a:endParaRPr lang="en-GB" altLang="el-GR" b="1" dirty="0"/>
          </a:p>
        </p:txBody>
      </p:sp>
      <p:sp>
        <p:nvSpPr>
          <p:cNvPr id="122899" name="Line 19"/>
          <p:cNvSpPr>
            <a:spLocks noChangeShapeType="1"/>
          </p:cNvSpPr>
          <p:nvPr/>
        </p:nvSpPr>
        <p:spPr bwMode="auto">
          <a:xfrm>
            <a:off x="1371600" y="1188368"/>
            <a:ext cx="67056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2900" name="Text Box 20"/>
          <p:cNvSpPr txBox="1">
            <a:spLocks noChangeArrowheads="1"/>
          </p:cNvSpPr>
          <p:nvPr/>
        </p:nvSpPr>
        <p:spPr bwMode="auto">
          <a:xfrm>
            <a:off x="1752600" y="5843588"/>
            <a:ext cx="6955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l-GR" b="1" dirty="0"/>
              <a:t> </a:t>
            </a:r>
            <a:r>
              <a:rPr lang="el-GR" altLang="el-GR" b="1" dirty="0" smtClean="0"/>
              <a:t>περίπου </a:t>
            </a:r>
            <a:r>
              <a:rPr lang="en-GB" altLang="el-GR" b="1" dirty="0" smtClean="0"/>
              <a:t>70 </a:t>
            </a:r>
            <a:r>
              <a:rPr lang="el-GR" altLang="el-GR" b="1" dirty="0" smtClean="0"/>
              <a:t>είδη μεταδίδουν ελονοσία στους ανθρώπους</a:t>
            </a:r>
            <a:endParaRPr lang="en-GB" altLang="el-GR" b="1" dirty="0"/>
          </a:p>
          <a:p>
            <a:r>
              <a:rPr lang="en-GB" altLang="el-GR" b="1" dirty="0"/>
              <a:t> </a:t>
            </a:r>
            <a:r>
              <a:rPr lang="el-GR" altLang="el-GR" b="1" dirty="0" smtClean="0"/>
              <a:t>περίπου </a:t>
            </a:r>
            <a:r>
              <a:rPr lang="en-GB" altLang="el-GR" b="1" dirty="0" smtClean="0"/>
              <a:t>20 </a:t>
            </a:r>
            <a:r>
              <a:rPr lang="el-GR" altLang="el-GR" b="1" dirty="0" smtClean="0"/>
              <a:t>είναι σημαντικοί φορείς νόσων</a:t>
            </a:r>
            <a:endParaRPr lang="en-GB" altLang="el-GR" b="1" dirty="0"/>
          </a:p>
        </p:txBody>
      </p:sp>
      <p:sp>
        <p:nvSpPr>
          <p:cNvPr id="122901" name="AutoShape 21"/>
          <p:cNvSpPr>
            <a:spLocks noChangeArrowheads="1"/>
          </p:cNvSpPr>
          <p:nvPr/>
        </p:nvSpPr>
        <p:spPr bwMode="auto">
          <a:xfrm>
            <a:off x="990600" y="6258272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DD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2902" name="AutoShape 22"/>
          <p:cNvSpPr>
            <a:spLocks noChangeArrowheads="1"/>
          </p:cNvSpPr>
          <p:nvPr/>
        </p:nvSpPr>
        <p:spPr bwMode="auto">
          <a:xfrm>
            <a:off x="990600" y="5877272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DD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3445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3"/>
          <p:cNvGrpSpPr>
            <a:grpSpLocks noChangeAspect="1"/>
          </p:cNvGrpSpPr>
          <p:nvPr/>
        </p:nvGrpSpPr>
        <p:grpSpPr bwMode="auto">
          <a:xfrm>
            <a:off x="4343400" y="1143000"/>
            <a:ext cx="4343400" cy="4308475"/>
            <a:chOff x="484" y="0"/>
            <a:chExt cx="3536" cy="3506"/>
          </a:xfrm>
        </p:grpSpPr>
        <p:sp>
          <p:nvSpPr>
            <p:cNvPr id="35844" name="Oval 4"/>
            <p:cNvSpPr>
              <a:spLocks noChangeAspect="1" noChangeArrowheads="1"/>
            </p:cNvSpPr>
            <p:nvPr/>
          </p:nvSpPr>
          <p:spPr bwMode="auto">
            <a:xfrm>
              <a:off x="3357" y="2287"/>
              <a:ext cx="164" cy="146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45" name="Oval 5" descr="10%"/>
            <p:cNvSpPr>
              <a:spLocks noChangeAspect="1" noChangeArrowheads="1"/>
            </p:cNvSpPr>
            <p:nvPr/>
          </p:nvSpPr>
          <p:spPr bwMode="auto">
            <a:xfrm>
              <a:off x="3700" y="2711"/>
              <a:ext cx="231" cy="183"/>
            </a:xfrm>
            <a:prstGeom prst="ellipse">
              <a:avLst/>
            </a:prstGeom>
            <a:pattFill prst="pct1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l-GR" altLang="el-GR" sz="2000" b="1">
                <a:cs typeface="Times" charset="0"/>
              </a:endParaRPr>
            </a:p>
          </p:txBody>
        </p:sp>
        <p:sp>
          <p:nvSpPr>
            <p:cNvPr id="35846" name="Freeform 6" descr="5%"/>
            <p:cNvSpPr>
              <a:spLocks noChangeAspect="1"/>
            </p:cNvSpPr>
            <p:nvPr/>
          </p:nvSpPr>
          <p:spPr bwMode="auto">
            <a:xfrm>
              <a:off x="576" y="1058"/>
              <a:ext cx="2737" cy="2189"/>
            </a:xfrm>
            <a:custGeom>
              <a:avLst/>
              <a:gdLst>
                <a:gd name="T0" fmla="*/ 322 w 2737"/>
                <a:gd name="T1" fmla="*/ 50 h 2190"/>
                <a:gd name="T2" fmla="*/ 466 w 2737"/>
                <a:gd name="T3" fmla="*/ 78 h 2190"/>
                <a:gd name="T4" fmla="*/ 657 w 2737"/>
                <a:gd name="T5" fmla="*/ 11 h 2190"/>
                <a:gd name="T6" fmla="*/ 707 w 2737"/>
                <a:gd name="T7" fmla="*/ 14 h 2190"/>
                <a:gd name="T8" fmla="*/ 911 w 2737"/>
                <a:gd name="T9" fmla="*/ 112 h 2190"/>
                <a:gd name="T10" fmla="*/ 1420 w 2737"/>
                <a:gd name="T11" fmla="*/ 254 h 2190"/>
                <a:gd name="T12" fmla="*/ 1856 w 2737"/>
                <a:gd name="T13" fmla="*/ 318 h 2190"/>
                <a:gd name="T14" fmla="*/ 2116 w 2737"/>
                <a:gd name="T15" fmla="*/ 414 h 2190"/>
                <a:gd name="T16" fmla="*/ 2356 w 2737"/>
                <a:gd name="T17" fmla="*/ 502 h 2190"/>
                <a:gd name="T18" fmla="*/ 2646 w 2737"/>
                <a:gd name="T19" fmla="*/ 652 h 2190"/>
                <a:gd name="T20" fmla="*/ 2716 w 2737"/>
                <a:gd name="T21" fmla="*/ 718 h 2190"/>
                <a:gd name="T22" fmla="*/ 2708 w 2737"/>
                <a:gd name="T23" fmla="*/ 790 h 2190"/>
                <a:gd name="T24" fmla="*/ 2628 w 2737"/>
                <a:gd name="T25" fmla="*/ 854 h 2190"/>
                <a:gd name="T26" fmla="*/ 2622 w 2737"/>
                <a:gd name="T27" fmla="*/ 890 h 2190"/>
                <a:gd name="T28" fmla="*/ 2604 w 2737"/>
                <a:gd name="T29" fmla="*/ 950 h 2190"/>
                <a:gd name="T30" fmla="*/ 2604 w 2737"/>
                <a:gd name="T31" fmla="*/ 1014 h 2190"/>
                <a:gd name="T32" fmla="*/ 2604 w 2737"/>
                <a:gd name="T33" fmla="*/ 1110 h 2190"/>
                <a:gd name="T34" fmla="*/ 2642 w 2737"/>
                <a:gd name="T35" fmla="*/ 1190 h 2190"/>
                <a:gd name="T36" fmla="*/ 2652 w 2737"/>
                <a:gd name="T37" fmla="*/ 1306 h 2190"/>
                <a:gd name="T38" fmla="*/ 2664 w 2737"/>
                <a:gd name="T39" fmla="*/ 1490 h 2190"/>
                <a:gd name="T40" fmla="*/ 2607 w 2737"/>
                <a:gd name="T41" fmla="*/ 1583 h 2190"/>
                <a:gd name="T42" fmla="*/ 2564 w 2737"/>
                <a:gd name="T43" fmla="*/ 1606 h 2190"/>
                <a:gd name="T44" fmla="*/ 2554 w 2737"/>
                <a:gd name="T45" fmla="*/ 1608 h 2190"/>
                <a:gd name="T46" fmla="*/ 2510 w 2737"/>
                <a:gd name="T47" fmla="*/ 1640 h 2190"/>
                <a:gd name="T48" fmla="*/ 2436 w 2737"/>
                <a:gd name="T49" fmla="*/ 1740 h 2190"/>
                <a:gd name="T50" fmla="*/ 2454 w 2737"/>
                <a:gd name="T51" fmla="*/ 1910 h 2190"/>
                <a:gd name="T52" fmla="*/ 2387 w 2737"/>
                <a:gd name="T53" fmla="*/ 1924 h 2190"/>
                <a:gd name="T54" fmla="*/ 2370 w 2737"/>
                <a:gd name="T55" fmla="*/ 1972 h 2190"/>
                <a:gd name="T56" fmla="*/ 2316 w 2737"/>
                <a:gd name="T57" fmla="*/ 2022 h 2190"/>
                <a:gd name="T58" fmla="*/ 2306 w 2737"/>
                <a:gd name="T59" fmla="*/ 2098 h 2190"/>
                <a:gd name="T60" fmla="*/ 2236 w 2737"/>
                <a:gd name="T61" fmla="*/ 2182 h 2190"/>
                <a:gd name="T62" fmla="*/ 2044 w 2737"/>
                <a:gd name="T63" fmla="*/ 1982 h 2190"/>
                <a:gd name="T64" fmla="*/ 1898 w 2737"/>
                <a:gd name="T65" fmla="*/ 1850 h 2190"/>
                <a:gd name="T66" fmla="*/ 1764 w 2737"/>
                <a:gd name="T67" fmla="*/ 1758 h 2190"/>
                <a:gd name="T68" fmla="*/ 1596 w 2737"/>
                <a:gd name="T69" fmla="*/ 1510 h 2190"/>
                <a:gd name="T70" fmla="*/ 1458 w 2737"/>
                <a:gd name="T71" fmla="*/ 1390 h 2190"/>
                <a:gd name="T72" fmla="*/ 1468 w 2737"/>
                <a:gd name="T73" fmla="*/ 1286 h 2190"/>
                <a:gd name="T74" fmla="*/ 1374 w 2737"/>
                <a:gd name="T75" fmla="*/ 1084 h 2190"/>
                <a:gd name="T76" fmla="*/ 1308 w 2737"/>
                <a:gd name="T77" fmla="*/ 958 h 2190"/>
                <a:gd name="T78" fmla="*/ 1208 w 2737"/>
                <a:gd name="T79" fmla="*/ 854 h 2190"/>
                <a:gd name="T80" fmla="*/ 1216 w 2737"/>
                <a:gd name="T81" fmla="*/ 900 h 2190"/>
                <a:gd name="T82" fmla="*/ 1192 w 2737"/>
                <a:gd name="T83" fmla="*/ 630 h 2190"/>
                <a:gd name="T84" fmla="*/ 1092 w 2737"/>
                <a:gd name="T85" fmla="*/ 606 h 2190"/>
                <a:gd name="T86" fmla="*/ 960 w 2737"/>
                <a:gd name="T87" fmla="*/ 518 h 2190"/>
                <a:gd name="T88" fmla="*/ 836 w 2737"/>
                <a:gd name="T89" fmla="*/ 550 h 2190"/>
                <a:gd name="T90" fmla="*/ 772 w 2737"/>
                <a:gd name="T91" fmla="*/ 590 h 2190"/>
                <a:gd name="T92" fmla="*/ 628 w 2737"/>
                <a:gd name="T93" fmla="*/ 606 h 2190"/>
                <a:gd name="T94" fmla="*/ 490 w 2737"/>
                <a:gd name="T95" fmla="*/ 626 h 2190"/>
                <a:gd name="T96" fmla="*/ 382 w 2737"/>
                <a:gd name="T97" fmla="*/ 602 h 2190"/>
                <a:gd name="T98" fmla="*/ 320 w 2737"/>
                <a:gd name="T99" fmla="*/ 572 h 2190"/>
                <a:gd name="T100" fmla="*/ 220 w 2737"/>
                <a:gd name="T101" fmla="*/ 510 h 2190"/>
                <a:gd name="T102" fmla="*/ 132 w 2737"/>
                <a:gd name="T103" fmla="*/ 382 h 2190"/>
                <a:gd name="T104" fmla="*/ 100 w 2737"/>
                <a:gd name="T105" fmla="*/ 350 h 2190"/>
                <a:gd name="T106" fmla="*/ 10 w 2737"/>
                <a:gd name="T107" fmla="*/ 250 h 2190"/>
                <a:gd name="T108" fmla="*/ 0 w 2737"/>
                <a:gd name="T109" fmla="*/ 138 h 2190"/>
                <a:gd name="T110" fmla="*/ 58 w 2737"/>
                <a:gd name="T111" fmla="*/ 54 h 2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37" h="2190">
                  <a:moveTo>
                    <a:pt x="68" y="30"/>
                  </a:moveTo>
                  <a:cubicBezTo>
                    <a:pt x="151" y="33"/>
                    <a:pt x="239" y="27"/>
                    <a:pt x="322" y="50"/>
                  </a:cubicBezTo>
                  <a:cubicBezTo>
                    <a:pt x="351" y="58"/>
                    <a:pt x="380" y="54"/>
                    <a:pt x="410" y="62"/>
                  </a:cubicBezTo>
                  <a:cubicBezTo>
                    <a:pt x="426" y="66"/>
                    <a:pt x="466" y="78"/>
                    <a:pt x="466" y="78"/>
                  </a:cubicBezTo>
                  <a:cubicBezTo>
                    <a:pt x="490" y="76"/>
                    <a:pt x="514" y="21"/>
                    <a:pt x="552" y="11"/>
                  </a:cubicBezTo>
                  <a:cubicBezTo>
                    <a:pt x="584" y="0"/>
                    <a:pt x="634" y="11"/>
                    <a:pt x="657" y="11"/>
                  </a:cubicBezTo>
                  <a:cubicBezTo>
                    <a:pt x="680" y="11"/>
                    <a:pt x="681" y="8"/>
                    <a:pt x="693" y="14"/>
                  </a:cubicBezTo>
                  <a:cubicBezTo>
                    <a:pt x="717" y="16"/>
                    <a:pt x="682" y="1"/>
                    <a:pt x="707" y="14"/>
                  </a:cubicBezTo>
                  <a:cubicBezTo>
                    <a:pt x="732" y="27"/>
                    <a:pt x="806" y="76"/>
                    <a:pt x="840" y="92"/>
                  </a:cubicBezTo>
                  <a:cubicBezTo>
                    <a:pt x="883" y="113"/>
                    <a:pt x="866" y="99"/>
                    <a:pt x="911" y="112"/>
                  </a:cubicBezTo>
                  <a:cubicBezTo>
                    <a:pt x="1047" y="149"/>
                    <a:pt x="1142" y="215"/>
                    <a:pt x="1284" y="224"/>
                  </a:cubicBezTo>
                  <a:cubicBezTo>
                    <a:pt x="1354" y="230"/>
                    <a:pt x="1375" y="244"/>
                    <a:pt x="1420" y="254"/>
                  </a:cubicBezTo>
                  <a:cubicBezTo>
                    <a:pt x="1525" y="277"/>
                    <a:pt x="1629" y="281"/>
                    <a:pt x="1738" y="294"/>
                  </a:cubicBezTo>
                  <a:cubicBezTo>
                    <a:pt x="1775" y="303"/>
                    <a:pt x="1817" y="311"/>
                    <a:pt x="1856" y="318"/>
                  </a:cubicBezTo>
                  <a:cubicBezTo>
                    <a:pt x="1914" y="328"/>
                    <a:pt x="1907" y="327"/>
                    <a:pt x="1968" y="348"/>
                  </a:cubicBezTo>
                  <a:cubicBezTo>
                    <a:pt x="2017" y="364"/>
                    <a:pt x="2066" y="401"/>
                    <a:pt x="2116" y="414"/>
                  </a:cubicBezTo>
                  <a:cubicBezTo>
                    <a:pt x="2158" y="433"/>
                    <a:pt x="2182" y="439"/>
                    <a:pt x="2222" y="454"/>
                  </a:cubicBezTo>
                  <a:cubicBezTo>
                    <a:pt x="2262" y="469"/>
                    <a:pt x="2305" y="482"/>
                    <a:pt x="2356" y="502"/>
                  </a:cubicBezTo>
                  <a:cubicBezTo>
                    <a:pt x="2407" y="536"/>
                    <a:pt x="2467" y="552"/>
                    <a:pt x="2526" y="572"/>
                  </a:cubicBezTo>
                  <a:cubicBezTo>
                    <a:pt x="2562" y="608"/>
                    <a:pt x="2603" y="628"/>
                    <a:pt x="2646" y="652"/>
                  </a:cubicBezTo>
                  <a:cubicBezTo>
                    <a:pt x="2662" y="661"/>
                    <a:pt x="2676" y="691"/>
                    <a:pt x="2692" y="702"/>
                  </a:cubicBezTo>
                  <a:cubicBezTo>
                    <a:pt x="2700" y="707"/>
                    <a:pt x="2716" y="718"/>
                    <a:pt x="2716" y="718"/>
                  </a:cubicBezTo>
                  <a:cubicBezTo>
                    <a:pt x="2721" y="728"/>
                    <a:pt x="2737" y="748"/>
                    <a:pt x="2736" y="760"/>
                  </a:cubicBezTo>
                  <a:cubicBezTo>
                    <a:pt x="2735" y="772"/>
                    <a:pt x="2721" y="776"/>
                    <a:pt x="2708" y="790"/>
                  </a:cubicBezTo>
                  <a:cubicBezTo>
                    <a:pt x="2687" y="810"/>
                    <a:pt x="2679" y="828"/>
                    <a:pt x="2655" y="844"/>
                  </a:cubicBezTo>
                  <a:cubicBezTo>
                    <a:pt x="2647" y="849"/>
                    <a:pt x="2628" y="854"/>
                    <a:pt x="2628" y="854"/>
                  </a:cubicBezTo>
                  <a:cubicBezTo>
                    <a:pt x="2623" y="860"/>
                    <a:pt x="2615" y="870"/>
                    <a:pt x="2614" y="876"/>
                  </a:cubicBezTo>
                  <a:cubicBezTo>
                    <a:pt x="2613" y="882"/>
                    <a:pt x="2618" y="884"/>
                    <a:pt x="2622" y="890"/>
                  </a:cubicBezTo>
                  <a:cubicBezTo>
                    <a:pt x="2626" y="896"/>
                    <a:pt x="2639" y="904"/>
                    <a:pt x="2636" y="914"/>
                  </a:cubicBezTo>
                  <a:cubicBezTo>
                    <a:pt x="2634" y="930"/>
                    <a:pt x="2609" y="934"/>
                    <a:pt x="2604" y="950"/>
                  </a:cubicBezTo>
                  <a:cubicBezTo>
                    <a:pt x="2601" y="958"/>
                    <a:pt x="2596" y="974"/>
                    <a:pt x="2596" y="974"/>
                  </a:cubicBezTo>
                  <a:cubicBezTo>
                    <a:pt x="2597" y="984"/>
                    <a:pt x="2599" y="1000"/>
                    <a:pt x="2604" y="1014"/>
                  </a:cubicBezTo>
                  <a:cubicBezTo>
                    <a:pt x="2609" y="1028"/>
                    <a:pt x="2628" y="1044"/>
                    <a:pt x="2628" y="1060"/>
                  </a:cubicBezTo>
                  <a:cubicBezTo>
                    <a:pt x="2628" y="1076"/>
                    <a:pt x="2606" y="1093"/>
                    <a:pt x="2604" y="1110"/>
                  </a:cubicBezTo>
                  <a:cubicBezTo>
                    <a:pt x="2603" y="1126"/>
                    <a:pt x="2612" y="1151"/>
                    <a:pt x="2618" y="1164"/>
                  </a:cubicBezTo>
                  <a:cubicBezTo>
                    <a:pt x="2624" y="1177"/>
                    <a:pt x="2635" y="1179"/>
                    <a:pt x="2642" y="1190"/>
                  </a:cubicBezTo>
                  <a:cubicBezTo>
                    <a:pt x="2649" y="1201"/>
                    <a:pt x="2660" y="1211"/>
                    <a:pt x="2662" y="1230"/>
                  </a:cubicBezTo>
                  <a:cubicBezTo>
                    <a:pt x="2664" y="1249"/>
                    <a:pt x="2650" y="1281"/>
                    <a:pt x="2652" y="1306"/>
                  </a:cubicBezTo>
                  <a:cubicBezTo>
                    <a:pt x="2654" y="1331"/>
                    <a:pt x="2674" y="1351"/>
                    <a:pt x="2676" y="1382"/>
                  </a:cubicBezTo>
                  <a:cubicBezTo>
                    <a:pt x="2675" y="1425"/>
                    <a:pt x="2671" y="1461"/>
                    <a:pt x="2664" y="1490"/>
                  </a:cubicBezTo>
                  <a:cubicBezTo>
                    <a:pt x="2657" y="1519"/>
                    <a:pt x="2643" y="1541"/>
                    <a:pt x="2634" y="1556"/>
                  </a:cubicBezTo>
                  <a:cubicBezTo>
                    <a:pt x="2625" y="1571"/>
                    <a:pt x="2617" y="1577"/>
                    <a:pt x="2607" y="1583"/>
                  </a:cubicBezTo>
                  <a:cubicBezTo>
                    <a:pt x="2597" y="1589"/>
                    <a:pt x="2579" y="1590"/>
                    <a:pt x="2572" y="1594"/>
                  </a:cubicBezTo>
                  <a:cubicBezTo>
                    <a:pt x="2565" y="1598"/>
                    <a:pt x="2565" y="1605"/>
                    <a:pt x="2564" y="1606"/>
                  </a:cubicBezTo>
                  <a:cubicBezTo>
                    <a:pt x="2561" y="1610"/>
                    <a:pt x="2566" y="1602"/>
                    <a:pt x="2564" y="1602"/>
                  </a:cubicBezTo>
                  <a:cubicBezTo>
                    <a:pt x="2562" y="1602"/>
                    <a:pt x="2558" y="1606"/>
                    <a:pt x="2554" y="1608"/>
                  </a:cubicBezTo>
                  <a:cubicBezTo>
                    <a:pt x="2550" y="1610"/>
                    <a:pt x="2547" y="1611"/>
                    <a:pt x="2540" y="1616"/>
                  </a:cubicBezTo>
                  <a:cubicBezTo>
                    <a:pt x="2533" y="1621"/>
                    <a:pt x="2520" y="1625"/>
                    <a:pt x="2510" y="1640"/>
                  </a:cubicBezTo>
                  <a:cubicBezTo>
                    <a:pt x="2500" y="1655"/>
                    <a:pt x="2492" y="1687"/>
                    <a:pt x="2480" y="1704"/>
                  </a:cubicBezTo>
                  <a:cubicBezTo>
                    <a:pt x="2468" y="1719"/>
                    <a:pt x="2442" y="1721"/>
                    <a:pt x="2436" y="1740"/>
                  </a:cubicBezTo>
                  <a:cubicBezTo>
                    <a:pt x="2430" y="1756"/>
                    <a:pt x="2428" y="1790"/>
                    <a:pt x="2428" y="1790"/>
                  </a:cubicBezTo>
                  <a:cubicBezTo>
                    <a:pt x="2420" y="1846"/>
                    <a:pt x="2448" y="1862"/>
                    <a:pt x="2454" y="1910"/>
                  </a:cubicBezTo>
                  <a:cubicBezTo>
                    <a:pt x="2452" y="1939"/>
                    <a:pt x="2427" y="1951"/>
                    <a:pt x="2416" y="1962"/>
                  </a:cubicBezTo>
                  <a:cubicBezTo>
                    <a:pt x="2405" y="1964"/>
                    <a:pt x="2392" y="1921"/>
                    <a:pt x="2387" y="1924"/>
                  </a:cubicBezTo>
                  <a:cubicBezTo>
                    <a:pt x="2382" y="1927"/>
                    <a:pt x="2389" y="1970"/>
                    <a:pt x="2386" y="1978"/>
                  </a:cubicBezTo>
                  <a:cubicBezTo>
                    <a:pt x="2372" y="1990"/>
                    <a:pt x="2376" y="1971"/>
                    <a:pt x="2370" y="1972"/>
                  </a:cubicBezTo>
                  <a:cubicBezTo>
                    <a:pt x="2364" y="1973"/>
                    <a:pt x="2357" y="1978"/>
                    <a:pt x="2348" y="1986"/>
                  </a:cubicBezTo>
                  <a:cubicBezTo>
                    <a:pt x="2339" y="1994"/>
                    <a:pt x="2322" y="2009"/>
                    <a:pt x="2316" y="2022"/>
                  </a:cubicBezTo>
                  <a:cubicBezTo>
                    <a:pt x="2300" y="2035"/>
                    <a:pt x="2316" y="2050"/>
                    <a:pt x="2312" y="2062"/>
                  </a:cubicBezTo>
                  <a:cubicBezTo>
                    <a:pt x="2310" y="2075"/>
                    <a:pt x="2309" y="2089"/>
                    <a:pt x="2306" y="2098"/>
                  </a:cubicBezTo>
                  <a:cubicBezTo>
                    <a:pt x="2303" y="2108"/>
                    <a:pt x="2304" y="2104"/>
                    <a:pt x="2292" y="2118"/>
                  </a:cubicBezTo>
                  <a:cubicBezTo>
                    <a:pt x="2280" y="2132"/>
                    <a:pt x="2265" y="2190"/>
                    <a:pt x="2236" y="2182"/>
                  </a:cubicBezTo>
                  <a:cubicBezTo>
                    <a:pt x="2182" y="2164"/>
                    <a:pt x="2162" y="2106"/>
                    <a:pt x="2118" y="2070"/>
                  </a:cubicBezTo>
                  <a:cubicBezTo>
                    <a:pt x="2100" y="2043"/>
                    <a:pt x="2070" y="1999"/>
                    <a:pt x="2044" y="1982"/>
                  </a:cubicBezTo>
                  <a:cubicBezTo>
                    <a:pt x="2024" y="1953"/>
                    <a:pt x="2008" y="1952"/>
                    <a:pt x="1980" y="1934"/>
                  </a:cubicBezTo>
                  <a:cubicBezTo>
                    <a:pt x="1954" y="1896"/>
                    <a:pt x="1933" y="1873"/>
                    <a:pt x="1898" y="1850"/>
                  </a:cubicBezTo>
                  <a:cubicBezTo>
                    <a:pt x="1869" y="1823"/>
                    <a:pt x="1822" y="1793"/>
                    <a:pt x="1800" y="1778"/>
                  </a:cubicBezTo>
                  <a:cubicBezTo>
                    <a:pt x="1778" y="1763"/>
                    <a:pt x="1793" y="1795"/>
                    <a:pt x="1764" y="1758"/>
                  </a:cubicBezTo>
                  <a:cubicBezTo>
                    <a:pt x="1706" y="1700"/>
                    <a:pt x="1672" y="1624"/>
                    <a:pt x="1628" y="1558"/>
                  </a:cubicBezTo>
                  <a:cubicBezTo>
                    <a:pt x="1617" y="1542"/>
                    <a:pt x="1612" y="1520"/>
                    <a:pt x="1596" y="1510"/>
                  </a:cubicBezTo>
                  <a:cubicBezTo>
                    <a:pt x="1547" y="1477"/>
                    <a:pt x="1495" y="1438"/>
                    <a:pt x="1438" y="1424"/>
                  </a:cubicBezTo>
                  <a:cubicBezTo>
                    <a:pt x="1446" y="1418"/>
                    <a:pt x="1452" y="1398"/>
                    <a:pt x="1458" y="1390"/>
                  </a:cubicBezTo>
                  <a:cubicBezTo>
                    <a:pt x="1466" y="1375"/>
                    <a:pt x="1462" y="1348"/>
                    <a:pt x="1462" y="1348"/>
                  </a:cubicBezTo>
                  <a:cubicBezTo>
                    <a:pt x="1459" y="1334"/>
                    <a:pt x="1477" y="1302"/>
                    <a:pt x="1468" y="1286"/>
                  </a:cubicBezTo>
                  <a:cubicBezTo>
                    <a:pt x="1422" y="1203"/>
                    <a:pt x="1446" y="1268"/>
                    <a:pt x="1428" y="1214"/>
                  </a:cubicBezTo>
                  <a:cubicBezTo>
                    <a:pt x="1441" y="1144"/>
                    <a:pt x="1418" y="1128"/>
                    <a:pt x="1374" y="1084"/>
                  </a:cubicBezTo>
                  <a:cubicBezTo>
                    <a:pt x="1368" y="1036"/>
                    <a:pt x="1382" y="1061"/>
                    <a:pt x="1364" y="1006"/>
                  </a:cubicBezTo>
                  <a:cubicBezTo>
                    <a:pt x="1352" y="970"/>
                    <a:pt x="1340" y="976"/>
                    <a:pt x="1308" y="958"/>
                  </a:cubicBezTo>
                  <a:cubicBezTo>
                    <a:pt x="1264" y="934"/>
                    <a:pt x="1267" y="945"/>
                    <a:pt x="1238" y="916"/>
                  </a:cubicBezTo>
                  <a:cubicBezTo>
                    <a:pt x="1240" y="908"/>
                    <a:pt x="1199" y="856"/>
                    <a:pt x="1208" y="854"/>
                  </a:cubicBezTo>
                  <a:cubicBezTo>
                    <a:pt x="1236" y="832"/>
                    <a:pt x="1244" y="922"/>
                    <a:pt x="1214" y="870"/>
                  </a:cubicBezTo>
                  <a:cubicBezTo>
                    <a:pt x="1198" y="872"/>
                    <a:pt x="1226" y="912"/>
                    <a:pt x="1216" y="900"/>
                  </a:cubicBezTo>
                  <a:cubicBezTo>
                    <a:pt x="1205" y="886"/>
                    <a:pt x="1234" y="826"/>
                    <a:pt x="1234" y="826"/>
                  </a:cubicBezTo>
                  <a:cubicBezTo>
                    <a:pt x="1213" y="765"/>
                    <a:pt x="1232" y="676"/>
                    <a:pt x="1192" y="630"/>
                  </a:cubicBezTo>
                  <a:cubicBezTo>
                    <a:pt x="1183" y="623"/>
                    <a:pt x="1149" y="598"/>
                    <a:pt x="1148" y="598"/>
                  </a:cubicBezTo>
                  <a:cubicBezTo>
                    <a:pt x="1129" y="600"/>
                    <a:pt x="1110" y="607"/>
                    <a:pt x="1092" y="606"/>
                  </a:cubicBezTo>
                  <a:cubicBezTo>
                    <a:pt x="1075" y="604"/>
                    <a:pt x="1034" y="608"/>
                    <a:pt x="1034" y="608"/>
                  </a:cubicBezTo>
                  <a:cubicBezTo>
                    <a:pt x="1014" y="578"/>
                    <a:pt x="994" y="529"/>
                    <a:pt x="960" y="518"/>
                  </a:cubicBezTo>
                  <a:cubicBezTo>
                    <a:pt x="944" y="512"/>
                    <a:pt x="906" y="520"/>
                    <a:pt x="906" y="520"/>
                  </a:cubicBezTo>
                  <a:cubicBezTo>
                    <a:pt x="882" y="536"/>
                    <a:pt x="863" y="540"/>
                    <a:pt x="836" y="550"/>
                  </a:cubicBezTo>
                  <a:cubicBezTo>
                    <a:pt x="820" y="555"/>
                    <a:pt x="790" y="578"/>
                    <a:pt x="790" y="578"/>
                  </a:cubicBezTo>
                  <a:cubicBezTo>
                    <a:pt x="784" y="586"/>
                    <a:pt x="780" y="584"/>
                    <a:pt x="772" y="590"/>
                  </a:cubicBezTo>
                  <a:cubicBezTo>
                    <a:pt x="757" y="598"/>
                    <a:pt x="724" y="606"/>
                    <a:pt x="724" y="606"/>
                  </a:cubicBezTo>
                  <a:cubicBezTo>
                    <a:pt x="701" y="606"/>
                    <a:pt x="655" y="610"/>
                    <a:pt x="628" y="606"/>
                  </a:cubicBezTo>
                  <a:cubicBezTo>
                    <a:pt x="601" y="602"/>
                    <a:pt x="585" y="579"/>
                    <a:pt x="562" y="582"/>
                  </a:cubicBezTo>
                  <a:cubicBezTo>
                    <a:pt x="504" y="601"/>
                    <a:pt x="528" y="600"/>
                    <a:pt x="490" y="626"/>
                  </a:cubicBezTo>
                  <a:cubicBezTo>
                    <a:pt x="452" y="630"/>
                    <a:pt x="436" y="623"/>
                    <a:pt x="418" y="620"/>
                  </a:cubicBezTo>
                  <a:cubicBezTo>
                    <a:pt x="409" y="618"/>
                    <a:pt x="387" y="596"/>
                    <a:pt x="382" y="602"/>
                  </a:cubicBezTo>
                  <a:cubicBezTo>
                    <a:pt x="376" y="607"/>
                    <a:pt x="420" y="630"/>
                    <a:pt x="420" y="622"/>
                  </a:cubicBezTo>
                  <a:cubicBezTo>
                    <a:pt x="420" y="546"/>
                    <a:pt x="372" y="594"/>
                    <a:pt x="320" y="572"/>
                  </a:cubicBezTo>
                  <a:cubicBezTo>
                    <a:pt x="306" y="569"/>
                    <a:pt x="296" y="562"/>
                    <a:pt x="284" y="558"/>
                  </a:cubicBezTo>
                  <a:cubicBezTo>
                    <a:pt x="249" y="545"/>
                    <a:pt x="257" y="522"/>
                    <a:pt x="220" y="510"/>
                  </a:cubicBezTo>
                  <a:cubicBezTo>
                    <a:pt x="201" y="481"/>
                    <a:pt x="200" y="465"/>
                    <a:pt x="172" y="446"/>
                  </a:cubicBezTo>
                  <a:cubicBezTo>
                    <a:pt x="186" y="403"/>
                    <a:pt x="164" y="403"/>
                    <a:pt x="132" y="382"/>
                  </a:cubicBezTo>
                  <a:cubicBezTo>
                    <a:pt x="129" y="374"/>
                    <a:pt x="115" y="373"/>
                    <a:pt x="110" y="368"/>
                  </a:cubicBezTo>
                  <a:cubicBezTo>
                    <a:pt x="104" y="362"/>
                    <a:pt x="107" y="353"/>
                    <a:pt x="100" y="350"/>
                  </a:cubicBezTo>
                  <a:cubicBezTo>
                    <a:pt x="77" y="338"/>
                    <a:pt x="69" y="327"/>
                    <a:pt x="52" y="310"/>
                  </a:cubicBezTo>
                  <a:cubicBezTo>
                    <a:pt x="43" y="283"/>
                    <a:pt x="18" y="288"/>
                    <a:pt x="10" y="250"/>
                  </a:cubicBezTo>
                  <a:cubicBezTo>
                    <a:pt x="10" y="230"/>
                    <a:pt x="14" y="210"/>
                    <a:pt x="18" y="202"/>
                  </a:cubicBezTo>
                  <a:cubicBezTo>
                    <a:pt x="20" y="195"/>
                    <a:pt x="3" y="149"/>
                    <a:pt x="0" y="138"/>
                  </a:cubicBezTo>
                  <a:cubicBezTo>
                    <a:pt x="5" y="130"/>
                    <a:pt x="14" y="112"/>
                    <a:pt x="22" y="106"/>
                  </a:cubicBezTo>
                  <a:cubicBezTo>
                    <a:pt x="42" y="89"/>
                    <a:pt x="38" y="88"/>
                    <a:pt x="58" y="54"/>
                  </a:cubicBezTo>
                  <a:cubicBezTo>
                    <a:pt x="61" y="33"/>
                    <a:pt x="68" y="51"/>
                    <a:pt x="68" y="30"/>
                  </a:cubicBezTo>
                  <a:close/>
                </a:path>
              </a:pathLst>
            </a:custGeom>
            <a:pattFill prst="pct5">
              <a:fgClr>
                <a:srgbClr val="000000"/>
              </a:fgClr>
              <a:bgClr>
                <a:srgbClr val="B2B2B2"/>
              </a:bgClr>
            </a:pattFill>
            <a:ln w="127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47" name="Freeform 7" descr="noir)"/>
            <p:cNvSpPr>
              <a:spLocks noChangeAspect="1"/>
            </p:cNvSpPr>
            <p:nvPr/>
          </p:nvSpPr>
          <p:spPr bwMode="auto">
            <a:xfrm>
              <a:off x="3262" y="2680"/>
              <a:ext cx="162" cy="355"/>
            </a:xfrm>
            <a:custGeom>
              <a:avLst/>
              <a:gdLst>
                <a:gd name="T0" fmla="*/ 118 w 162"/>
                <a:gd name="T1" fmla="*/ 4 h 356"/>
                <a:gd name="T2" fmla="*/ 46 w 162"/>
                <a:gd name="T3" fmla="*/ 26 h 356"/>
                <a:gd name="T4" fmla="*/ 28 w 162"/>
                <a:gd name="T5" fmla="*/ 62 h 356"/>
                <a:gd name="T6" fmla="*/ 10 w 162"/>
                <a:gd name="T7" fmla="*/ 148 h 356"/>
                <a:gd name="T8" fmla="*/ 2 w 162"/>
                <a:gd name="T9" fmla="*/ 188 h 356"/>
                <a:gd name="T10" fmla="*/ 14 w 162"/>
                <a:gd name="T11" fmla="*/ 232 h 356"/>
                <a:gd name="T12" fmla="*/ 24 w 162"/>
                <a:gd name="T13" fmla="*/ 258 h 356"/>
                <a:gd name="T14" fmla="*/ 36 w 162"/>
                <a:gd name="T15" fmla="*/ 306 h 356"/>
                <a:gd name="T16" fmla="*/ 54 w 162"/>
                <a:gd name="T17" fmla="*/ 318 h 356"/>
                <a:gd name="T18" fmla="*/ 62 w 162"/>
                <a:gd name="T19" fmla="*/ 330 h 356"/>
                <a:gd name="T20" fmla="*/ 66 w 162"/>
                <a:gd name="T21" fmla="*/ 342 h 356"/>
                <a:gd name="T22" fmla="*/ 110 w 162"/>
                <a:gd name="T23" fmla="*/ 356 h 356"/>
                <a:gd name="T24" fmla="*/ 144 w 162"/>
                <a:gd name="T25" fmla="*/ 344 h 356"/>
                <a:gd name="T26" fmla="*/ 158 w 162"/>
                <a:gd name="T27" fmla="*/ 328 h 356"/>
                <a:gd name="T28" fmla="*/ 150 w 162"/>
                <a:gd name="T29" fmla="*/ 294 h 356"/>
                <a:gd name="T30" fmla="*/ 126 w 162"/>
                <a:gd name="T31" fmla="*/ 262 h 356"/>
                <a:gd name="T32" fmla="*/ 106 w 162"/>
                <a:gd name="T33" fmla="*/ 222 h 356"/>
                <a:gd name="T34" fmla="*/ 102 w 162"/>
                <a:gd name="T35" fmla="*/ 216 h 356"/>
                <a:gd name="T36" fmla="*/ 98 w 162"/>
                <a:gd name="T37" fmla="*/ 204 h 356"/>
                <a:gd name="T38" fmla="*/ 96 w 162"/>
                <a:gd name="T39" fmla="*/ 198 h 356"/>
                <a:gd name="T40" fmla="*/ 110 w 162"/>
                <a:gd name="T41" fmla="*/ 136 h 356"/>
                <a:gd name="T42" fmla="*/ 134 w 162"/>
                <a:gd name="T43" fmla="*/ 94 h 356"/>
                <a:gd name="T44" fmla="*/ 132 w 162"/>
                <a:gd name="T45" fmla="*/ 30 h 356"/>
                <a:gd name="T46" fmla="*/ 114 w 162"/>
                <a:gd name="T47" fmla="*/ 2 h 356"/>
                <a:gd name="T48" fmla="*/ 118 w 162"/>
                <a:gd name="T49" fmla="*/ 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6">
                  <a:moveTo>
                    <a:pt x="118" y="4"/>
                  </a:moveTo>
                  <a:cubicBezTo>
                    <a:pt x="90" y="6"/>
                    <a:pt x="66" y="5"/>
                    <a:pt x="46" y="26"/>
                  </a:cubicBezTo>
                  <a:cubicBezTo>
                    <a:pt x="41" y="38"/>
                    <a:pt x="37" y="52"/>
                    <a:pt x="28" y="62"/>
                  </a:cubicBezTo>
                  <a:cubicBezTo>
                    <a:pt x="18" y="90"/>
                    <a:pt x="19" y="119"/>
                    <a:pt x="10" y="148"/>
                  </a:cubicBezTo>
                  <a:cubicBezTo>
                    <a:pt x="5" y="160"/>
                    <a:pt x="2" y="188"/>
                    <a:pt x="2" y="188"/>
                  </a:cubicBezTo>
                  <a:cubicBezTo>
                    <a:pt x="3" y="202"/>
                    <a:pt x="0" y="222"/>
                    <a:pt x="14" y="232"/>
                  </a:cubicBezTo>
                  <a:cubicBezTo>
                    <a:pt x="16" y="240"/>
                    <a:pt x="20" y="248"/>
                    <a:pt x="24" y="258"/>
                  </a:cubicBezTo>
                  <a:cubicBezTo>
                    <a:pt x="24" y="269"/>
                    <a:pt x="25" y="295"/>
                    <a:pt x="36" y="306"/>
                  </a:cubicBezTo>
                  <a:cubicBezTo>
                    <a:pt x="41" y="311"/>
                    <a:pt x="54" y="318"/>
                    <a:pt x="54" y="318"/>
                  </a:cubicBezTo>
                  <a:cubicBezTo>
                    <a:pt x="56" y="322"/>
                    <a:pt x="60" y="325"/>
                    <a:pt x="62" y="330"/>
                  </a:cubicBezTo>
                  <a:cubicBezTo>
                    <a:pt x="63" y="334"/>
                    <a:pt x="62" y="340"/>
                    <a:pt x="66" y="342"/>
                  </a:cubicBezTo>
                  <a:cubicBezTo>
                    <a:pt x="80" y="346"/>
                    <a:pt x="94" y="352"/>
                    <a:pt x="110" y="356"/>
                  </a:cubicBezTo>
                  <a:cubicBezTo>
                    <a:pt x="127" y="353"/>
                    <a:pt x="129" y="348"/>
                    <a:pt x="144" y="344"/>
                  </a:cubicBezTo>
                  <a:cubicBezTo>
                    <a:pt x="153" y="330"/>
                    <a:pt x="148" y="334"/>
                    <a:pt x="158" y="328"/>
                  </a:cubicBezTo>
                  <a:cubicBezTo>
                    <a:pt x="162" y="314"/>
                    <a:pt x="162" y="302"/>
                    <a:pt x="150" y="294"/>
                  </a:cubicBezTo>
                  <a:cubicBezTo>
                    <a:pt x="146" y="282"/>
                    <a:pt x="137" y="265"/>
                    <a:pt x="126" y="262"/>
                  </a:cubicBezTo>
                  <a:cubicBezTo>
                    <a:pt x="114" y="250"/>
                    <a:pt x="112" y="236"/>
                    <a:pt x="106" y="222"/>
                  </a:cubicBezTo>
                  <a:cubicBezTo>
                    <a:pt x="105" y="219"/>
                    <a:pt x="102" y="218"/>
                    <a:pt x="102" y="216"/>
                  </a:cubicBezTo>
                  <a:cubicBezTo>
                    <a:pt x="100" y="212"/>
                    <a:pt x="99" y="208"/>
                    <a:pt x="98" y="204"/>
                  </a:cubicBezTo>
                  <a:cubicBezTo>
                    <a:pt x="97" y="202"/>
                    <a:pt x="96" y="198"/>
                    <a:pt x="96" y="198"/>
                  </a:cubicBezTo>
                  <a:cubicBezTo>
                    <a:pt x="96" y="191"/>
                    <a:pt x="101" y="144"/>
                    <a:pt x="110" y="136"/>
                  </a:cubicBezTo>
                  <a:cubicBezTo>
                    <a:pt x="120" y="125"/>
                    <a:pt x="129" y="108"/>
                    <a:pt x="134" y="94"/>
                  </a:cubicBezTo>
                  <a:cubicBezTo>
                    <a:pt x="133" y="72"/>
                    <a:pt x="133" y="51"/>
                    <a:pt x="132" y="30"/>
                  </a:cubicBezTo>
                  <a:cubicBezTo>
                    <a:pt x="130" y="10"/>
                    <a:pt x="120" y="15"/>
                    <a:pt x="114" y="2"/>
                  </a:cubicBezTo>
                  <a:cubicBezTo>
                    <a:pt x="113" y="0"/>
                    <a:pt x="116" y="3"/>
                    <a:pt x="118" y="4"/>
                  </a:cubicBezTo>
                  <a:close/>
                </a:path>
              </a:pathLst>
            </a:custGeom>
            <a:pattFill prst="ltVert">
              <a:fgClr>
                <a:srgbClr val="990099"/>
              </a:fgClr>
              <a:bgClr>
                <a:srgbClr val="FFFFFF"/>
              </a:bgClr>
            </a:pattFill>
            <a:ln w="127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48" name="Oval 8" descr="noir)"/>
            <p:cNvSpPr>
              <a:spLocks noChangeAspect="1" noChangeArrowheads="1"/>
            </p:cNvSpPr>
            <p:nvPr/>
          </p:nvSpPr>
          <p:spPr bwMode="auto">
            <a:xfrm>
              <a:off x="3794" y="2725"/>
              <a:ext cx="130" cy="122"/>
            </a:xfrm>
            <a:prstGeom prst="ellipse">
              <a:avLst/>
            </a:prstGeom>
            <a:pattFill prst="ltVert">
              <a:fgClr>
                <a:srgbClr val="990099"/>
              </a:fgClr>
              <a:bgClr>
                <a:srgbClr val="FFFFFF"/>
              </a:bgClr>
            </a:pattFill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49" name="Freeform 9" descr="noir)"/>
            <p:cNvSpPr>
              <a:spLocks noChangeAspect="1"/>
            </p:cNvSpPr>
            <p:nvPr/>
          </p:nvSpPr>
          <p:spPr bwMode="auto">
            <a:xfrm>
              <a:off x="484" y="1063"/>
              <a:ext cx="1567" cy="1403"/>
            </a:xfrm>
            <a:custGeom>
              <a:avLst/>
              <a:gdLst>
                <a:gd name="T0" fmla="*/ 1558 w 1567"/>
                <a:gd name="T1" fmla="*/ 1338 h 1402"/>
                <a:gd name="T2" fmla="*/ 1528 w 1567"/>
                <a:gd name="T3" fmla="*/ 1232 h 1402"/>
                <a:gd name="T4" fmla="*/ 1488 w 1567"/>
                <a:gd name="T5" fmla="*/ 1088 h 1402"/>
                <a:gd name="T6" fmla="*/ 1468 w 1567"/>
                <a:gd name="T7" fmla="*/ 992 h 1402"/>
                <a:gd name="T8" fmla="*/ 1390 w 1567"/>
                <a:gd name="T9" fmla="*/ 944 h 1402"/>
                <a:gd name="T10" fmla="*/ 1320 w 1567"/>
                <a:gd name="T11" fmla="*/ 880 h 1402"/>
                <a:gd name="T12" fmla="*/ 1328 w 1567"/>
                <a:gd name="T13" fmla="*/ 760 h 1402"/>
                <a:gd name="T14" fmla="*/ 1336 w 1567"/>
                <a:gd name="T15" fmla="*/ 666 h 1402"/>
                <a:gd name="T16" fmla="*/ 1304 w 1567"/>
                <a:gd name="T17" fmla="*/ 608 h 1402"/>
                <a:gd name="T18" fmla="*/ 1258 w 1567"/>
                <a:gd name="T19" fmla="*/ 586 h 1402"/>
                <a:gd name="T20" fmla="*/ 1130 w 1567"/>
                <a:gd name="T21" fmla="*/ 594 h 1402"/>
                <a:gd name="T22" fmla="*/ 1108 w 1567"/>
                <a:gd name="T23" fmla="*/ 546 h 1402"/>
                <a:gd name="T24" fmla="*/ 1030 w 1567"/>
                <a:gd name="T25" fmla="*/ 500 h 1402"/>
                <a:gd name="T26" fmla="*/ 888 w 1567"/>
                <a:gd name="T27" fmla="*/ 544 h 1402"/>
                <a:gd name="T28" fmla="*/ 688 w 1567"/>
                <a:gd name="T29" fmla="*/ 552 h 1402"/>
                <a:gd name="T30" fmla="*/ 512 w 1567"/>
                <a:gd name="T31" fmla="*/ 608 h 1402"/>
                <a:gd name="T32" fmla="*/ 414 w 1567"/>
                <a:gd name="T33" fmla="*/ 550 h 1402"/>
                <a:gd name="T34" fmla="*/ 280 w 1567"/>
                <a:gd name="T35" fmla="*/ 448 h 1402"/>
                <a:gd name="T36" fmla="*/ 248 w 1567"/>
                <a:gd name="T37" fmla="*/ 376 h 1402"/>
                <a:gd name="T38" fmla="*/ 120 w 1567"/>
                <a:gd name="T39" fmla="*/ 280 h 1402"/>
                <a:gd name="T40" fmla="*/ 128 w 1567"/>
                <a:gd name="T41" fmla="*/ 208 h 1402"/>
                <a:gd name="T42" fmla="*/ 112 w 1567"/>
                <a:gd name="T43" fmla="*/ 136 h 1402"/>
                <a:gd name="T44" fmla="*/ 136 w 1567"/>
                <a:gd name="T45" fmla="*/ 104 h 1402"/>
                <a:gd name="T46" fmla="*/ 72 w 1567"/>
                <a:gd name="T47" fmla="*/ 48 h 1402"/>
                <a:gd name="T48" fmla="*/ 120 w 1567"/>
                <a:gd name="T49" fmla="*/ 408 h 1402"/>
                <a:gd name="T50" fmla="*/ 280 w 1567"/>
                <a:gd name="T51" fmla="*/ 592 h 1402"/>
                <a:gd name="T52" fmla="*/ 504 w 1567"/>
                <a:gd name="T53" fmla="*/ 704 h 1402"/>
                <a:gd name="T54" fmla="*/ 872 w 1567"/>
                <a:gd name="T55" fmla="*/ 680 h 1402"/>
                <a:gd name="T56" fmla="*/ 1232 w 1567"/>
                <a:gd name="T57" fmla="*/ 784 h 1402"/>
                <a:gd name="T58" fmla="*/ 1344 w 1567"/>
                <a:gd name="T59" fmla="*/ 1072 h 1402"/>
                <a:gd name="T60" fmla="*/ 1400 w 1567"/>
                <a:gd name="T61" fmla="*/ 1160 h 1402"/>
                <a:gd name="T62" fmla="*/ 1408 w 1567"/>
                <a:gd name="T63" fmla="*/ 1288 h 1402"/>
                <a:gd name="T64" fmla="*/ 1416 w 1567"/>
                <a:gd name="T65" fmla="*/ 1352 h 1402"/>
                <a:gd name="T66" fmla="*/ 1552 w 1567"/>
                <a:gd name="T67" fmla="*/ 1400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67" h="1402">
                  <a:moveTo>
                    <a:pt x="1560" y="1384"/>
                  </a:moveTo>
                  <a:cubicBezTo>
                    <a:pt x="1564" y="1374"/>
                    <a:pt x="1558" y="1353"/>
                    <a:pt x="1558" y="1338"/>
                  </a:cubicBezTo>
                  <a:cubicBezTo>
                    <a:pt x="1558" y="1323"/>
                    <a:pt x="1567" y="1314"/>
                    <a:pt x="1562" y="1296"/>
                  </a:cubicBezTo>
                  <a:cubicBezTo>
                    <a:pt x="1557" y="1278"/>
                    <a:pt x="1533" y="1252"/>
                    <a:pt x="1528" y="1232"/>
                  </a:cubicBezTo>
                  <a:cubicBezTo>
                    <a:pt x="1533" y="1216"/>
                    <a:pt x="1539" y="1190"/>
                    <a:pt x="1534" y="1174"/>
                  </a:cubicBezTo>
                  <a:cubicBezTo>
                    <a:pt x="1536" y="1128"/>
                    <a:pt x="1499" y="1122"/>
                    <a:pt x="1488" y="1088"/>
                  </a:cubicBezTo>
                  <a:cubicBezTo>
                    <a:pt x="1479" y="1066"/>
                    <a:pt x="1472" y="1057"/>
                    <a:pt x="1468" y="1042"/>
                  </a:cubicBezTo>
                  <a:cubicBezTo>
                    <a:pt x="1465" y="1026"/>
                    <a:pt x="1476" y="1004"/>
                    <a:pt x="1468" y="992"/>
                  </a:cubicBezTo>
                  <a:cubicBezTo>
                    <a:pt x="1452" y="972"/>
                    <a:pt x="1439" y="975"/>
                    <a:pt x="1420" y="966"/>
                  </a:cubicBezTo>
                  <a:cubicBezTo>
                    <a:pt x="1406" y="958"/>
                    <a:pt x="1403" y="950"/>
                    <a:pt x="1390" y="944"/>
                  </a:cubicBezTo>
                  <a:cubicBezTo>
                    <a:pt x="1378" y="936"/>
                    <a:pt x="1357" y="930"/>
                    <a:pt x="1346" y="920"/>
                  </a:cubicBezTo>
                  <a:cubicBezTo>
                    <a:pt x="1339" y="910"/>
                    <a:pt x="1318" y="894"/>
                    <a:pt x="1320" y="880"/>
                  </a:cubicBezTo>
                  <a:cubicBezTo>
                    <a:pt x="1321" y="863"/>
                    <a:pt x="1336" y="832"/>
                    <a:pt x="1336" y="832"/>
                  </a:cubicBezTo>
                  <a:cubicBezTo>
                    <a:pt x="1326" y="802"/>
                    <a:pt x="1337" y="789"/>
                    <a:pt x="1328" y="760"/>
                  </a:cubicBezTo>
                  <a:cubicBezTo>
                    <a:pt x="1328" y="743"/>
                    <a:pt x="1325" y="750"/>
                    <a:pt x="1324" y="730"/>
                  </a:cubicBezTo>
                  <a:cubicBezTo>
                    <a:pt x="1325" y="714"/>
                    <a:pt x="1335" y="682"/>
                    <a:pt x="1336" y="666"/>
                  </a:cubicBezTo>
                  <a:cubicBezTo>
                    <a:pt x="1337" y="650"/>
                    <a:pt x="1333" y="646"/>
                    <a:pt x="1328" y="636"/>
                  </a:cubicBezTo>
                  <a:cubicBezTo>
                    <a:pt x="1328" y="604"/>
                    <a:pt x="1312" y="613"/>
                    <a:pt x="1304" y="608"/>
                  </a:cubicBezTo>
                  <a:cubicBezTo>
                    <a:pt x="1289" y="599"/>
                    <a:pt x="1264" y="588"/>
                    <a:pt x="1264" y="588"/>
                  </a:cubicBezTo>
                  <a:cubicBezTo>
                    <a:pt x="1256" y="584"/>
                    <a:pt x="1265" y="588"/>
                    <a:pt x="1258" y="586"/>
                  </a:cubicBezTo>
                  <a:cubicBezTo>
                    <a:pt x="1251" y="584"/>
                    <a:pt x="1243" y="577"/>
                    <a:pt x="1222" y="578"/>
                  </a:cubicBezTo>
                  <a:cubicBezTo>
                    <a:pt x="1201" y="579"/>
                    <a:pt x="1147" y="595"/>
                    <a:pt x="1130" y="594"/>
                  </a:cubicBezTo>
                  <a:cubicBezTo>
                    <a:pt x="1112" y="594"/>
                    <a:pt x="1126" y="579"/>
                    <a:pt x="1122" y="572"/>
                  </a:cubicBezTo>
                  <a:cubicBezTo>
                    <a:pt x="1118" y="564"/>
                    <a:pt x="1118" y="558"/>
                    <a:pt x="1108" y="546"/>
                  </a:cubicBezTo>
                  <a:cubicBezTo>
                    <a:pt x="1097" y="536"/>
                    <a:pt x="1075" y="510"/>
                    <a:pt x="1062" y="502"/>
                  </a:cubicBezTo>
                  <a:cubicBezTo>
                    <a:pt x="1049" y="494"/>
                    <a:pt x="1041" y="501"/>
                    <a:pt x="1030" y="500"/>
                  </a:cubicBezTo>
                  <a:cubicBezTo>
                    <a:pt x="1019" y="501"/>
                    <a:pt x="1017" y="491"/>
                    <a:pt x="994" y="498"/>
                  </a:cubicBezTo>
                  <a:cubicBezTo>
                    <a:pt x="971" y="505"/>
                    <a:pt x="919" y="529"/>
                    <a:pt x="888" y="544"/>
                  </a:cubicBezTo>
                  <a:cubicBezTo>
                    <a:pt x="824" y="576"/>
                    <a:pt x="836" y="572"/>
                    <a:pt x="810" y="590"/>
                  </a:cubicBezTo>
                  <a:cubicBezTo>
                    <a:pt x="762" y="578"/>
                    <a:pt x="734" y="567"/>
                    <a:pt x="688" y="552"/>
                  </a:cubicBezTo>
                  <a:cubicBezTo>
                    <a:pt x="650" y="564"/>
                    <a:pt x="601" y="593"/>
                    <a:pt x="570" y="614"/>
                  </a:cubicBezTo>
                  <a:cubicBezTo>
                    <a:pt x="542" y="620"/>
                    <a:pt x="524" y="626"/>
                    <a:pt x="512" y="608"/>
                  </a:cubicBezTo>
                  <a:cubicBezTo>
                    <a:pt x="506" y="600"/>
                    <a:pt x="503" y="590"/>
                    <a:pt x="496" y="584"/>
                  </a:cubicBezTo>
                  <a:cubicBezTo>
                    <a:pt x="474" y="567"/>
                    <a:pt x="440" y="553"/>
                    <a:pt x="414" y="550"/>
                  </a:cubicBezTo>
                  <a:cubicBezTo>
                    <a:pt x="380" y="538"/>
                    <a:pt x="348" y="539"/>
                    <a:pt x="320" y="520"/>
                  </a:cubicBezTo>
                  <a:cubicBezTo>
                    <a:pt x="305" y="498"/>
                    <a:pt x="290" y="471"/>
                    <a:pt x="280" y="448"/>
                  </a:cubicBezTo>
                  <a:cubicBezTo>
                    <a:pt x="273" y="432"/>
                    <a:pt x="273" y="414"/>
                    <a:pt x="264" y="400"/>
                  </a:cubicBezTo>
                  <a:cubicBezTo>
                    <a:pt x="258" y="392"/>
                    <a:pt x="256" y="381"/>
                    <a:pt x="248" y="376"/>
                  </a:cubicBezTo>
                  <a:cubicBezTo>
                    <a:pt x="233" y="367"/>
                    <a:pt x="212" y="346"/>
                    <a:pt x="212" y="346"/>
                  </a:cubicBezTo>
                  <a:cubicBezTo>
                    <a:pt x="184" y="332"/>
                    <a:pt x="146" y="297"/>
                    <a:pt x="120" y="280"/>
                  </a:cubicBezTo>
                  <a:cubicBezTo>
                    <a:pt x="117" y="272"/>
                    <a:pt x="111" y="264"/>
                    <a:pt x="112" y="256"/>
                  </a:cubicBezTo>
                  <a:cubicBezTo>
                    <a:pt x="113" y="239"/>
                    <a:pt x="128" y="208"/>
                    <a:pt x="128" y="208"/>
                  </a:cubicBezTo>
                  <a:cubicBezTo>
                    <a:pt x="127" y="195"/>
                    <a:pt x="121" y="186"/>
                    <a:pt x="118" y="174"/>
                  </a:cubicBezTo>
                  <a:cubicBezTo>
                    <a:pt x="115" y="162"/>
                    <a:pt x="108" y="144"/>
                    <a:pt x="112" y="136"/>
                  </a:cubicBezTo>
                  <a:cubicBezTo>
                    <a:pt x="120" y="129"/>
                    <a:pt x="133" y="130"/>
                    <a:pt x="144" y="128"/>
                  </a:cubicBezTo>
                  <a:cubicBezTo>
                    <a:pt x="141" y="120"/>
                    <a:pt x="136" y="112"/>
                    <a:pt x="136" y="104"/>
                  </a:cubicBezTo>
                  <a:cubicBezTo>
                    <a:pt x="136" y="95"/>
                    <a:pt x="147" y="87"/>
                    <a:pt x="144" y="80"/>
                  </a:cubicBezTo>
                  <a:cubicBezTo>
                    <a:pt x="134" y="55"/>
                    <a:pt x="72" y="48"/>
                    <a:pt x="72" y="48"/>
                  </a:cubicBezTo>
                  <a:cubicBezTo>
                    <a:pt x="0" y="0"/>
                    <a:pt x="40" y="161"/>
                    <a:pt x="48" y="216"/>
                  </a:cubicBezTo>
                  <a:cubicBezTo>
                    <a:pt x="56" y="280"/>
                    <a:pt x="94" y="349"/>
                    <a:pt x="120" y="408"/>
                  </a:cubicBezTo>
                  <a:cubicBezTo>
                    <a:pt x="140" y="454"/>
                    <a:pt x="147" y="490"/>
                    <a:pt x="192" y="520"/>
                  </a:cubicBezTo>
                  <a:cubicBezTo>
                    <a:pt x="214" y="553"/>
                    <a:pt x="246" y="569"/>
                    <a:pt x="280" y="592"/>
                  </a:cubicBezTo>
                  <a:cubicBezTo>
                    <a:pt x="330" y="625"/>
                    <a:pt x="375" y="658"/>
                    <a:pt x="432" y="680"/>
                  </a:cubicBezTo>
                  <a:cubicBezTo>
                    <a:pt x="455" y="689"/>
                    <a:pt x="480" y="696"/>
                    <a:pt x="504" y="704"/>
                  </a:cubicBezTo>
                  <a:cubicBezTo>
                    <a:pt x="520" y="709"/>
                    <a:pt x="552" y="720"/>
                    <a:pt x="552" y="720"/>
                  </a:cubicBezTo>
                  <a:cubicBezTo>
                    <a:pt x="666" y="714"/>
                    <a:pt x="765" y="715"/>
                    <a:pt x="872" y="680"/>
                  </a:cubicBezTo>
                  <a:cubicBezTo>
                    <a:pt x="984" y="684"/>
                    <a:pt x="1086" y="676"/>
                    <a:pt x="1192" y="712"/>
                  </a:cubicBezTo>
                  <a:cubicBezTo>
                    <a:pt x="1228" y="767"/>
                    <a:pt x="1217" y="741"/>
                    <a:pt x="1232" y="784"/>
                  </a:cubicBezTo>
                  <a:cubicBezTo>
                    <a:pt x="1212" y="842"/>
                    <a:pt x="1208" y="981"/>
                    <a:pt x="1272" y="1024"/>
                  </a:cubicBezTo>
                  <a:cubicBezTo>
                    <a:pt x="1296" y="1040"/>
                    <a:pt x="1320" y="1056"/>
                    <a:pt x="1344" y="1072"/>
                  </a:cubicBezTo>
                  <a:cubicBezTo>
                    <a:pt x="1352" y="1077"/>
                    <a:pt x="1368" y="1088"/>
                    <a:pt x="1368" y="1088"/>
                  </a:cubicBezTo>
                  <a:cubicBezTo>
                    <a:pt x="1393" y="1126"/>
                    <a:pt x="1380" y="1102"/>
                    <a:pt x="1400" y="1160"/>
                  </a:cubicBezTo>
                  <a:cubicBezTo>
                    <a:pt x="1405" y="1176"/>
                    <a:pt x="1416" y="1208"/>
                    <a:pt x="1416" y="1208"/>
                  </a:cubicBezTo>
                  <a:cubicBezTo>
                    <a:pt x="1413" y="1234"/>
                    <a:pt x="1412" y="1261"/>
                    <a:pt x="1408" y="1288"/>
                  </a:cubicBezTo>
                  <a:cubicBezTo>
                    <a:pt x="1404" y="1304"/>
                    <a:pt x="1392" y="1336"/>
                    <a:pt x="1392" y="1336"/>
                  </a:cubicBezTo>
                  <a:cubicBezTo>
                    <a:pt x="1400" y="1341"/>
                    <a:pt x="1407" y="1348"/>
                    <a:pt x="1416" y="1352"/>
                  </a:cubicBezTo>
                  <a:cubicBezTo>
                    <a:pt x="1450" y="1367"/>
                    <a:pt x="1492" y="1378"/>
                    <a:pt x="1528" y="1392"/>
                  </a:cubicBezTo>
                  <a:cubicBezTo>
                    <a:pt x="1535" y="1394"/>
                    <a:pt x="1543" y="1402"/>
                    <a:pt x="1552" y="1400"/>
                  </a:cubicBezTo>
                  <a:cubicBezTo>
                    <a:pt x="1557" y="1398"/>
                    <a:pt x="1557" y="1389"/>
                    <a:pt x="1560" y="1384"/>
                  </a:cubicBezTo>
                  <a:close/>
                </a:path>
              </a:pathLst>
            </a:custGeom>
            <a:pattFill prst="ltHorz">
              <a:fgClr>
                <a:srgbClr val="990099"/>
              </a:fgClr>
              <a:bgClr>
                <a:srgbClr val="FFFFFF"/>
              </a:bgClr>
            </a:pattFill>
            <a:ln w="317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50" name="Freeform 10"/>
            <p:cNvSpPr>
              <a:spLocks noChangeAspect="1"/>
            </p:cNvSpPr>
            <p:nvPr/>
          </p:nvSpPr>
          <p:spPr bwMode="auto">
            <a:xfrm>
              <a:off x="702" y="1360"/>
              <a:ext cx="2078" cy="1112"/>
            </a:xfrm>
            <a:custGeom>
              <a:avLst/>
              <a:gdLst>
                <a:gd name="T0" fmla="*/ 62 w 2078"/>
                <a:gd name="T1" fmla="*/ 16 h 1113"/>
                <a:gd name="T2" fmla="*/ 238 w 2078"/>
                <a:gd name="T3" fmla="*/ 32 h 1113"/>
                <a:gd name="T4" fmla="*/ 542 w 2078"/>
                <a:gd name="T5" fmla="*/ 144 h 1113"/>
                <a:gd name="T6" fmla="*/ 1094 w 2078"/>
                <a:gd name="T7" fmla="*/ 120 h 1113"/>
                <a:gd name="T8" fmla="*/ 1286 w 2078"/>
                <a:gd name="T9" fmla="*/ 192 h 1113"/>
                <a:gd name="T10" fmla="*/ 1510 w 2078"/>
                <a:gd name="T11" fmla="*/ 232 h 1113"/>
                <a:gd name="T12" fmla="*/ 1878 w 2078"/>
                <a:gd name="T13" fmla="*/ 376 h 1113"/>
                <a:gd name="T14" fmla="*/ 2054 w 2078"/>
                <a:gd name="T15" fmla="*/ 576 h 1113"/>
                <a:gd name="T16" fmla="*/ 2078 w 2078"/>
                <a:gd name="T17" fmla="*/ 648 h 1113"/>
                <a:gd name="T18" fmla="*/ 2038 w 2078"/>
                <a:gd name="T19" fmla="*/ 920 h 1113"/>
                <a:gd name="T20" fmla="*/ 1838 w 2078"/>
                <a:gd name="T21" fmla="*/ 1080 h 1113"/>
                <a:gd name="T22" fmla="*/ 1566 w 2078"/>
                <a:gd name="T23" fmla="*/ 1096 h 1113"/>
                <a:gd name="T24" fmla="*/ 1438 w 2078"/>
                <a:gd name="T25" fmla="*/ 1040 h 1113"/>
                <a:gd name="T26" fmla="*/ 1310 w 2078"/>
                <a:gd name="T27" fmla="*/ 950 h 1113"/>
                <a:gd name="T28" fmla="*/ 1316 w 2078"/>
                <a:gd name="T29" fmla="*/ 866 h 1113"/>
                <a:gd name="T30" fmla="*/ 1288 w 2078"/>
                <a:gd name="T31" fmla="*/ 816 h 1113"/>
                <a:gd name="T32" fmla="*/ 1250 w 2078"/>
                <a:gd name="T33" fmla="*/ 750 h 1113"/>
                <a:gd name="T34" fmla="*/ 1232 w 2078"/>
                <a:gd name="T35" fmla="*/ 682 h 1113"/>
                <a:gd name="T36" fmla="*/ 1170 w 2078"/>
                <a:gd name="T37" fmla="*/ 650 h 1113"/>
                <a:gd name="T38" fmla="*/ 1094 w 2078"/>
                <a:gd name="T39" fmla="*/ 590 h 1113"/>
                <a:gd name="T40" fmla="*/ 1110 w 2078"/>
                <a:gd name="T41" fmla="*/ 496 h 1113"/>
                <a:gd name="T42" fmla="*/ 1102 w 2078"/>
                <a:gd name="T43" fmla="*/ 442 h 1113"/>
                <a:gd name="T44" fmla="*/ 1108 w 2078"/>
                <a:gd name="T45" fmla="*/ 332 h 1113"/>
                <a:gd name="T46" fmla="*/ 1038 w 2078"/>
                <a:gd name="T47" fmla="*/ 288 h 1113"/>
                <a:gd name="T48" fmla="*/ 988 w 2078"/>
                <a:gd name="T49" fmla="*/ 286 h 1113"/>
                <a:gd name="T50" fmla="*/ 904 w 2078"/>
                <a:gd name="T51" fmla="*/ 292 h 1113"/>
                <a:gd name="T52" fmla="*/ 870 w 2078"/>
                <a:gd name="T53" fmla="*/ 234 h 1113"/>
                <a:gd name="T54" fmla="*/ 802 w 2078"/>
                <a:gd name="T55" fmla="*/ 204 h 1113"/>
                <a:gd name="T56" fmla="*/ 722 w 2078"/>
                <a:gd name="T57" fmla="*/ 232 h 1113"/>
                <a:gd name="T58" fmla="*/ 618 w 2078"/>
                <a:gd name="T59" fmla="*/ 288 h 1113"/>
                <a:gd name="T60" fmla="*/ 494 w 2078"/>
                <a:gd name="T61" fmla="*/ 294 h 1113"/>
                <a:gd name="T62" fmla="*/ 434 w 2078"/>
                <a:gd name="T63" fmla="*/ 272 h 1113"/>
                <a:gd name="T64" fmla="*/ 400 w 2078"/>
                <a:gd name="T65" fmla="*/ 286 h 1113"/>
                <a:gd name="T66" fmla="*/ 326 w 2078"/>
                <a:gd name="T67" fmla="*/ 320 h 1113"/>
                <a:gd name="T68" fmla="*/ 248 w 2078"/>
                <a:gd name="T69" fmla="*/ 282 h 1113"/>
                <a:gd name="T70" fmla="*/ 180 w 2078"/>
                <a:gd name="T71" fmla="*/ 254 h 1113"/>
                <a:gd name="T72" fmla="*/ 134 w 2078"/>
                <a:gd name="T73" fmla="*/ 232 h 1113"/>
                <a:gd name="T74" fmla="*/ 70 w 2078"/>
                <a:gd name="T75" fmla="*/ 168 h 1113"/>
                <a:gd name="T76" fmla="*/ 48 w 2078"/>
                <a:gd name="T77" fmla="*/ 136 h 1113"/>
                <a:gd name="T78" fmla="*/ 4 w 2078"/>
                <a:gd name="T79" fmla="*/ 56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78" h="1113">
                  <a:moveTo>
                    <a:pt x="6" y="48"/>
                  </a:moveTo>
                  <a:cubicBezTo>
                    <a:pt x="25" y="38"/>
                    <a:pt x="42" y="24"/>
                    <a:pt x="62" y="16"/>
                  </a:cubicBezTo>
                  <a:cubicBezTo>
                    <a:pt x="77" y="9"/>
                    <a:pt x="110" y="0"/>
                    <a:pt x="110" y="0"/>
                  </a:cubicBezTo>
                  <a:cubicBezTo>
                    <a:pt x="148" y="5"/>
                    <a:pt x="204" y="9"/>
                    <a:pt x="238" y="32"/>
                  </a:cubicBezTo>
                  <a:cubicBezTo>
                    <a:pt x="269" y="52"/>
                    <a:pt x="252" y="44"/>
                    <a:pt x="286" y="56"/>
                  </a:cubicBezTo>
                  <a:cubicBezTo>
                    <a:pt x="334" y="129"/>
                    <a:pt x="462" y="134"/>
                    <a:pt x="542" y="144"/>
                  </a:cubicBezTo>
                  <a:cubicBezTo>
                    <a:pt x="658" y="137"/>
                    <a:pt x="763" y="120"/>
                    <a:pt x="878" y="104"/>
                  </a:cubicBezTo>
                  <a:cubicBezTo>
                    <a:pt x="902" y="105"/>
                    <a:pt x="1042" y="109"/>
                    <a:pt x="1094" y="120"/>
                  </a:cubicBezTo>
                  <a:cubicBezTo>
                    <a:pt x="1138" y="129"/>
                    <a:pt x="1174" y="150"/>
                    <a:pt x="1214" y="168"/>
                  </a:cubicBezTo>
                  <a:cubicBezTo>
                    <a:pt x="1237" y="178"/>
                    <a:pt x="1264" y="177"/>
                    <a:pt x="1286" y="192"/>
                  </a:cubicBezTo>
                  <a:cubicBezTo>
                    <a:pt x="1294" y="197"/>
                    <a:pt x="1300" y="205"/>
                    <a:pt x="1310" y="208"/>
                  </a:cubicBezTo>
                  <a:cubicBezTo>
                    <a:pt x="1369" y="224"/>
                    <a:pt x="1449" y="226"/>
                    <a:pt x="1510" y="232"/>
                  </a:cubicBezTo>
                  <a:cubicBezTo>
                    <a:pt x="1620" y="268"/>
                    <a:pt x="1738" y="269"/>
                    <a:pt x="1838" y="336"/>
                  </a:cubicBezTo>
                  <a:cubicBezTo>
                    <a:pt x="1870" y="385"/>
                    <a:pt x="1834" y="337"/>
                    <a:pt x="1878" y="376"/>
                  </a:cubicBezTo>
                  <a:cubicBezTo>
                    <a:pt x="1909" y="403"/>
                    <a:pt x="1931" y="441"/>
                    <a:pt x="1966" y="464"/>
                  </a:cubicBezTo>
                  <a:cubicBezTo>
                    <a:pt x="1991" y="502"/>
                    <a:pt x="2038" y="529"/>
                    <a:pt x="2054" y="576"/>
                  </a:cubicBezTo>
                  <a:cubicBezTo>
                    <a:pt x="2059" y="592"/>
                    <a:pt x="2064" y="608"/>
                    <a:pt x="2070" y="624"/>
                  </a:cubicBezTo>
                  <a:cubicBezTo>
                    <a:pt x="2072" y="632"/>
                    <a:pt x="2078" y="648"/>
                    <a:pt x="2078" y="648"/>
                  </a:cubicBezTo>
                  <a:cubicBezTo>
                    <a:pt x="2072" y="721"/>
                    <a:pt x="2069" y="747"/>
                    <a:pt x="2054" y="808"/>
                  </a:cubicBezTo>
                  <a:cubicBezTo>
                    <a:pt x="2053" y="817"/>
                    <a:pt x="2053" y="892"/>
                    <a:pt x="2038" y="920"/>
                  </a:cubicBezTo>
                  <a:cubicBezTo>
                    <a:pt x="2008" y="973"/>
                    <a:pt x="1960" y="1003"/>
                    <a:pt x="1910" y="1032"/>
                  </a:cubicBezTo>
                  <a:cubicBezTo>
                    <a:pt x="1884" y="1046"/>
                    <a:pt x="1865" y="1070"/>
                    <a:pt x="1838" y="1080"/>
                  </a:cubicBezTo>
                  <a:cubicBezTo>
                    <a:pt x="1765" y="1104"/>
                    <a:pt x="1754" y="1104"/>
                    <a:pt x="1670" y="1112"/>
                  </a:cubicBezTo>
                  <a:cubicBezTo>
                    <a:pt x="1612" y="1092"/>
                    <a:pt x="1680" y="1113"/>
                    <a:pt x="1566" y="1096"/>
                  </a:cubicBezTo>
                  <a:cubicBezTo>
                    <a:pt x="1542" y="1092"/>
                    <a:pt x="1506" y="1083"/>
                    <a:pt x="1486" y="1072"/>
                  </a:cubicBezTo>
                  <a:cubicBezTo>
                    <a:pt x="1469" y="1062"/>
                    <a:pt x="1456" y="1046"/>
                    <a:pt x="1438" y="1040"/>
                  </a:cubicBezTo>
                  <a:cubicBezTo>
                    <a:pt x="1391" y="1024"/>
                    <a:pt x="1376" y="1018"/>
                    <a:pt x="1342" y="984"/>
                  </a:cubicBezTo>
                  <a:cubicBezTo>
                    <a:pt x="1321" y="968"/>
                    <a:pt x="1315" y="961"/>
                    <a:pt x="1310" y="950"/>
                  </a:cubicBezTo>
                  <a:cubicBezTo>
                    <a:pt x="1305" y="939"/>
                    <a:pt x="1309" y="934"/>
                    <a:pt x="1310" y="920"/>
                  </a:cubicBezTo>
                  <a:cubicBezTo>
                    <a:pt x="1304" y="904"/>
                    <a:pt x="1314" y="878"/>
                    <a:pt x="1316" y="866"/>
                  </a:cubicBezTo>
                  <a:cubicBezTo>
                    <a:pt x="1315" y="852"/>
                    <a:pt x="1311" y="846"/>
                    <a:pt x="1308" y="838"/>
                  </a:cubicBezTo>
                  <a:cubicBezTo>
                    <a:pt x="1303" y="830"/>
                    <a:pt x="1296" y="827"/>
                    <a:pt x="1288" y="816"/>
                  </a:cubicBezTo>
                  <a:cubicBezTo>
                    <a:pt x="1281" y="803"/>
                    <a:pt x="1268" y="787"/>
                    <a:pt x="1262" y="770"/>
                  </a:cubicBezTo>
                  <a:cubicBezTo>
                    <a:pt x="1256" y="759"/>
                    <a:pt x="1251" y="760"/>
                    <a:pt x="1250" y="750"/>
                  </a:cubicBezTo>
                  <a:cubicBezTo>
                    <a:pt x="1249" y="740"/>
                    <a:pt x="1257" y="723"/>
                    <a:pt x="1254" y="712"/>
                  </a:cubicBezTo>
                  <a:cubicBezTo>
                    <a:pt x="1248" y="704"/>
                    <a:pt x="1240" y="687"/>
                    <a:pt x="1232" y="682"/>
                  </a:cubicBezTo>
                  <a:cubicBezTo>
                    <a:pt x="1226" y="674"/>
                    <a:pt x="1222" y="677"/>
                    <a:pt x="1214" y="672"/>
                  </a:cubicBezTo>
                  <a:cubicBezTo>
                    <a:pt x="1199" y="663"/>
                    <a:pt x="1170" y="650"/>
                    <a:pt x="1170" y="650"/>
                  </a:cubicBezTo>
                  <a:cubicBezTo>
                    <a:pt x="1158" y="641"/>
                    <a:pt x="1150" y="641"/>
                    <a:pt x="1138" y="628"/>
                  </a:cubicBezTo>
                  <a:cubicBezTo>
                    <a:pt x="1125" y="618"/>
                    <a:pt x="1101" y="599"/>
                    <a:pt x="1094" y="590"/>
                  </a:cubicBezTo>
                  <a:cubicBezTo>
                    <a:pt x="1087" y="581"/>
                    <a:pt x="1095" y="590"/>
                    <a:pt x="1098" y="574"/>
                  </a:cubicBezTo>
                  <a:cubicBezTo>
                    <a:pt x="1106" y="532"/>
                    <a:pt x="1118" y="545"/>
                    <a:pt x="1110" y="496"/>
                  </a:cubicBezTo>
                  <a:cubicBezTo>
                    <a:pt x="1112" y="480"/>
                    <a:pt x="1107" y="496"/>
                    <a:pt x="1108" y="480"/>
                  </a:cubicBezTo>
                  <a:cubicBezTo>
                    <a:pt x="1107" y="471"/>
                    <a:pt x="1101" y="455"/>
                    <a:pt x="1102" y="442"/>
                  </a:cubicBezTo>
                  <a:cubicBezTo>
                    <a:pt x="1103" y="429"/>
                    <a:pt x="1113" y="420"/>
                    <a:pt x="1114" y="402"/>
                  </a:cubicBezTo>
                  <a:cubicBezTo>
                    <a:pt x="1113" y="383"/>
                    <a:pt x="1121" y="350"/>
                    <a:pt x="1108" y="332"/>
                  </a:cubicBezTo>
                  <a:cubicBezTo>
                    <a:pt x="1099" y="315"/>
                    <a:pt x="1074" y="305"/>
                    <a:pt x="1062" y="298"/>
                  </a:cubicBezTo>
                  <a:cubicBezTo>
                    <a:pt x="1050" y="291"/>
                    <a:pt x="1045" y="291"/>
                    <a:pt x="1038" y="288"/>
                  </a:cubicBezTo>
                  <a:cubicBezTo>
                    <a:pt x="1031" y="287"/>
                    <a:pt x="1026" y="278"/>
                    <a:pt x="1018" y="278"/>
                  </a:cubicBezTo>
                  <a:cubicBezTo>
                    <a:pt x="1010" y="278"/>
                    <a:pt x="1003" y="283"/>
                    <a:pt x="988" y="286"/>
                  </a:cubicBezTo>
                  <a:cubicBezTo>
                    <a:pt x="973" y="289"/>
                    <a:pt x="942" y="295"/>
                    <a:pt x="928" y="296"/>
                  </a:cubicBezTo>
                  <a:cubicBezTo>
                    <a:pt x="914" y="297"/>
                    <a:pt x="909" y="298"/>
                    <a:pt x="904" y="292"/>
                  </a:cubicBezTo>
                  <a:cubicBezTo>
                    <a:pt x="899" y="286"/>
                    <a:pt x="902" y="272"/>
                    <a:pt x="896" y="262"/>
                  </a:cubicBezTo>
                  <a:cubicBezTo>
                    <a:pt x="891" y="251"/>
                    <a:pt x="879" y="243"/>
                    <a:pt x="870" y="234"/>
                  </a:cubicBezTo>
                  <a:cubicBezTo>
                    <a:pt x="861" y="225"/>
                    <a:pt x="851" y="213"/>
                    <a:pt x="840" y="208"/>
                  </a:cubicBezTo>
                  <a:cubicBezTo>
                    <a:pt x="832" y="205"/>
                    <a:pt x="802" y="204"/>
                    <a:pt x="802" y="204"/>
                  </a:cubicBezTo>
                  <a:cubicBezTo>
                    <a:pt x="790" y="205"/>
                    <a:pt x="781" y="200"/>
                    <a:pt x="768" y="206"/>
                  </a:cubicBezTo>
                  <a:cubicBezTo>
                    <a:pt x="755" y="211"/>
                    <a:pt x="739" y="225"/>
                    <a:pt x="722" y="232"/>
                  </a:cubicBezTo>
                  <a:cubicBezTo>
                    <a:pt x="708" y="243"/>
                    <a:pt x="683" y="239"/>
                    <a:pt x="668" y="250"/>
                  </a:cubicBezTo>
                  <a:cubicBezTo>
                    <a:pt x="651" y="259"/>
                    <a:pt x="640" y="280"/>
                    <a:pt x="618" y="288"/>
                  </a:cubicBezTo>
                  <a:cubicBezTo>
                    <a:pt x="587" y="297"/>
                    <a:pt x="569" y="297"/>
                    <a:pt x="534" y="298"/>
                  </a:cubicBezTo>
                  <a:cubicBezTo>
                    <a:pt x="513" y="299"/>
                    <a:pt x="505" y="297"/>
                    <a:pt x="494" y="294"/>
                  </a:cubicBezTo>
                  <a:cubicBezTo>
                    <a:pt x="483" y="291"/>
                    <a:pt x="480" y="282"/>
                    <a:pt x="470" y="278"/>
                  </a:cubicBezTo>
                  <a:cubicBezTo>
                    <a:pt x="460" y="274"/>
                    <a:pt x="445" y="272"/>
                    <a:pt x="434" y="272"/>
                  </a:cubicBezTo>
                  <a:cubicBezTo>
                    <a:pt x="423" y="272"/>
                    <a:pt x="409" y="274"/>
                    <a:pt x="404" y="276"/>
                  </a:cubicBezTo>
                  <a:cubicBezTo>
                    <a:pt x="399" y="278"/>
                    <a:pt x="407" y="279"/>
                    <a:pt x="400" y="286"/>
                  </a:cubicBezTo>
                  <a:cubicBezTo>
                    <a:pt x="392" y="291"/>
                    <a:pt x="374" y="310"/>
                    <a:pt x="362" y="316"/>
                  </a:cubicBezTo>
                  <a:cubicBezTo>
                    <a:pt x="350" y="322"/>
                    <a:pt x="339" y="322"/>
                    <a:pt x="326" y="320"/>
                  </a:cubicBezTo>
                  <a:cubicBezTo>
                    <a:pt x="314" y="317"/>
                    <a:pt x="296" y="313"/>
                    <a:pt x="284" y="306"/>
                  </a:cubicBezTo>
                  <a:cubicBezTo>
                    <a:pt x="271" y="300"/>
                    <a:pt x="260" y="290"/>
                    <a:pt x="248" y="282"/>
                  </a:cubicBezTo>
                  <a:cubicBezTo>
                    <a:pt x="236" y="277"/>
                    <a:pt x="226" y="261"/>
                    <a:pt x="214" y="258"/>
                  </a:cubicBezTo>
                  <a:cubicBezTo>
                    <a:pt x="203" y="253"/>
                    <a:pt x="189" y="257"/>
                    <a:pt x="180" y="254"/>
                  </a:cubicBezTo>
                  <a:cubicBezTo>
                    <a:pt x="174" y="246"/>
                    <a:pt x="165" y="246"/>
                    <a:pt x="158" y="240"/>
                  </a:cubicBezTo>
                  <a:cubicBezTo>
                    <a:pt x="151" y="234"/>
                    <a:pt x="139" y="237"/>
                    <a:pt x="134" y="232"/>
                  </a:cubicBezTo>
                  <a:cubicBezTo>
                    <a:pt x="127" y="228"/>
                    <a:pt x="121" y="233"/>
                    <a:pt x="110" y="222"/>
                  </a:cubicBezTo>
                  <a:cubicBezTo>
                    <a:pt x="99" y="211"/>
                    <a:pt x="79" y="178"/>
                    <a:pt x="70" y="168"/>
                  </a:cubicBezTo>
                  <a:cubicBezTo>
                    <a:pt x="62" y="157"/>
                    <a:pt x="62" y="165"/>
                    <a:pt x="58" y="160"/>
                  </a:cubicBezTo>
                  <a:cubicBezTo>
                    <a:pt x="54" y="155"/>
                    <a:pt x="53" y="147"/>
                    <a:pt x="48" y="136"/>
                  </a:cubicBezTo>
                  <a:cubicBezTo>
                    <a:pt x="43" y="125"/>
                    <a:pt x="35" y="105"/>
                    <a:pt x="28" y="92"/>
                  </a:cubicBezTo>
                  <a:cubicBezTo>
                    <a:pt x="19" y="80"/>
                    <a:pt x="8" y="63"/>
                    <a:pt x="4" y="56"/>
                  </a:cubicBezTo>
                  <a:cubicBezTo>
                    <a:pt x="0" y="49"/>
                    <a:pt x="6" y="50"/>
                    <a:pt x="6" y="48"/>
                  </a:cubicBezTo>
                  <a:close/>
                </a:path>
              </a:pathLst>
            </a:custGeom>
            <a:solidFill>
              <a:srgbClr val="B2B2B2"/>
            </a:solidFill>
            <a:ln w="127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51" name="Freeform 11" descr="5%"/>
            <p:cNvSpPr>
              <a:spLocks noChangeAspect="1"/>
            </p:cNvSpPr>
            <p:nvPr/>
          </p:nvSpPr>
          <p:spPr bwMode="auto">
            <a:xfrm>
              <a:off x="629" y="1001"/>
              <a:ext cx="3021" cy="809"/>
            </a:xfrm>
            <a:custGeom>
              <a:avLst/>
              <a:gdLst>
                <a:gd name="T0" fmla="*/ 294 w 3021"/>
                <a:gd name="T1" fmla="*/ 51 h 808"/>
                <a:gd name="T2" fmla="*/ 894 w 3021"/>
                <a:gd name="T3" fmla="*/ 123 h 808"/>
                <a:gd name="T4" fmla="*/ 1214 w 3021"/>
                <a:gd name="T5" fmla="*/ 115 h 808"/>
                <a:gd name="T6" fmla="*/ 1326 w 3021"/>
                <a:gd name="T7" fmla="*/ 139 h 808"/>
                <a:gd name="T8" fmla="*/ 1806 w 3021"/>
                <a:gd name="T9" fmla="*/ 59 h 808"/>
                <a:gd name="T10" fmla="*/ 1982 w 3021"/>
                <a:gd name="T11" fmla="*/ 19 h 808"/>
                <a:gd name="T12" fmla="*/ 2489 w 3021"/>
                <a:gd name="T13" fmla="*/ 54 h 808"/>
                <a:gd name="T14" fmla="*/ 2590 w 3021"/>
                <a:gd name="T15" fmla="*/ 83 h 808"/>
                <a:gd name="T16" fmla="*/ 2638 w 3021"/>
                <a:gd name="T17" fmla="*/ 147 h 808"/>
                <a:gd name="T18" fmla="*/ 2723 w 3021"/>
                <a:gd name="T19" fmla="*/ 232 h 808"/>
                <a:gd name="T20" fmla="*/ 2761 w 3021"/>
                <a:gd name="T21" fmla="*/ 266 h 808"/>
                <a:gd name="T22" fmla="*/ 2819 w 3021"/>
                <a:gd name="T23" fmla="*/ 226 h 808"/>
                <a:gd name="T24" fmla="*/ 2878 w 3021"/>
                <a:gd name="T25" fmla="*/ 227 h 808"/>
                <a:gd name="T26" fmla="*/ 3003 w 3021"/>
                <a:gd name="T27" fmla="*/ 184 h 808"/>
                <a:gd name="T28" fmla="*/ 3006 w 3021"/>
                <a:gd name="T29" fmla="*/ 307 h 808"/>
                <a:gd name="T30" fmla="*/ 2975 w 3021"/>
                <a:gd name="T31" fmla="*/ 356 h 808"/>
                <a:gd name="T32" fmla="*/ 2979 w 3021"/>
                <a:gd name="T33" fmla="*/ 416 h 808"/>
                <a:gd name="T34" fmla="*/ 2878 w 3021"/>
                <a:gd name="T35" fmla="*/ 595 h 808"/>
                <a:gd name="T36" fmla="*/ 2726 w 3021"/>
                <a:gd name="T37" fmla="*/ 755 h 808"/>
                <a:gd name="T38" fmla="*/ 2685 w 3021"/>
                <a:gd name="T39" fmla="*/ 808 h 808"/>
                <a:gd name="T40" fmla="*/ 2558 w 3021"/>
                <a:gd name="T41" fmla="*/ 707 h 808"/>
                <a:gd name="T42" fmla="*/ 2270 w 3021"/>
                <a:gd name="T43" fmla="*/ 563 h 808"/>
                <a:gd name="T44" fmla="*/ 1998 w 3021"/>
                <a:gd name="T45" fmla="*/ 451 h 808"/>
                <a:gd name="T46" fmla="*/ 1622 w 3021"/>
                <a:gd name="T47" fmla="*/ 355 h 808"/>
                <a:gd name="T48" fmla="*/ 1549 w 3021"/>
                <a:gd name="T49" fmla="*/ 346 h 808"/>
                <a:gd name="T50" fmla="*/ 1545 w 3021"/>
                <a:gd name="T51" fmla="*/ 336 h 808"/>
                <a:gd name="T52" fmla="*/ 1369 w 3021"/>
                <a:gd name="T53" fmla="*/ 316 h 808"/>
                <a:gd name="T54" fmla="*/ 930 w 3021"/>
                <a:gd name="T55" fmla="*/ 228 h 808"/>
                <a:gd name="T56" fmla="*/ 735 w 3021"/>
                <a:gd name="T57" fmla="*/ 127 h 808"/>
                <a:gd name="T58" fmla="*/ 658 w 3021"/>
                <a:gd name="T59" fmla="*/ 76 h 808"/>
                <a:gd name="T60" fmla="*/ 588 w 3021"/>
                <a:gd name="T61" fmla="*/ 64 h 808"/>
                <a:gd name="T62" fmla="*/ 519 w 3021"/>
                <a:gd name="T63" fmla="*/ 78 h 808"/>
                <a:gd name="T64" fmla="*/ 450 w 3021"/>
                <a:gd name="T65" fmla="*/ 120 h 808"/>
                <a:gd name="T66" fmla="*/ 409 w 3021"/>
                <a:gd name="T67" fmla="*/ 138 h 808"/>
                <a:gd name="T68" fmla="*/ 297 w 3021"/>
                <a:gd name="T69" fmla="*/ 122 h 808"/>
                <a:gd name="T70" fmla="*/ 110 w 3021"/>
                <a:gd name="T71" fmla="*/ 99 h 808"/>
                <a:gd name="T72" fmla="*/ 3 w 3021"/>
                <a:gd name="T73" fmla="*/ 3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21" h="808">
                  <a:moveTo>
                    <a:pt x="13" y="0"/>
                  </a:moveTo>
                  <a:cubicBezTo>
                    <a:pt x="99" y="28"/>
                    <a:pt x="204" y="45"/>
                    <a:pt x="294" y="51"/>
                  </a:cubicBezTo>
                  <a:cubicBezTo>
                    <a:pt x="431" y="78"/>
                    <a:pt x="281" y="50"/>
                    <a:pt x="614" y="67"/>
                  </a:cubicBezTo>
                  <a:cubicBezTo>
                    <a:pt x="707" y="71"/>
                    <a:pt x="799" y="114"/>
                    <a:pt x="894" y="123"/>
                  </a:cubicBezTo>
                  <a:cubicBezTo>
                    <a:pt x="941" y="117"/>
                    <a:pt x="984" y="114"/>
                    <a:pt x="1030" y="99"/>
                  </a:cubicBezTo>
                  <a:cubicBezTo>
                    <a:pt x="1091" y="104"/>
                    <a:pt x="1153" y="104"/>
                    <a:pt x="1214" y="115"/>
                  </a:cubicBezTo>
                  <a:cubicBezTo>
                    <a:pt x="1230" y="117"/>
                    <a:pt x="1246" y="119"/>
                    <a:pt x="1262" y="123"/>
                  </a:cubicBezTo>
                  <a:cubicBezTo>
                    <a:pt x="1283" y="127"/>
                    <a:pt x="1326" y="139"/>
                    <a:pt x="1326" y="139"/>
                  </a:cubicBezTo>
                  <a:cubicBezTo>
                    <a:pt x="1464" y="130"/>
                    <a:pt x="1596" y="100"/>
                    <a:pt x="1734" y="83"/>
                  </a:cubicBezTo>
                  <a:cubicBezTo>
                    <a:pt x="1758" y="75"/>
                    <a:pt x="1784" y="73"/>
                    <a:pt x="1806" y="59"/>
                  </a:cubicBezTo>
                  <a:cubicBezTo>
                    <a:pt x="1814" y="53"/>
                    <a:pt x="1820" y="45"/>
                    <a:pt x="1830" y="43"/>
                  </a:cubicBezTo>
                  <a:cubicBezTo>
                    <a:pt x="1879" y="31"/>
                    <a:pt x="1931" y="29"/>
                    <a:pt x="1982" y="19"/>
                  </a:cubicBezTo>
                  <a:cubicBezTo>
                    <a:pt x="2131" y="25"/>
                    <a:pt x="2246" y="37"/>
                    <a:pt x="2398" y="43"/>
                  </a:cubicBezTo>
                  <a:cubicBezTo>
                    <a:pt x="2451" y="60"/>
                    <a:pt x="2432" y="46"/>
                    <a:pt x="2489" y="54"/>
                  </a:cubicBezTo>
                  <a:cubicBezTo>
                    <a:pt x="2477" y="50"/>
                    <a:pt x="2471" y="59"/>
                    <a:pt x="2542" y="59"/>
                  </a:cubicBezTo>
                  <a:cubicBezTo>
                    <a:pt x="2558" y="59"/>
                    <a:pt x="2577" y="74"/>
                    <a:pt x="2590" y="83"/>
                  </a:cubicBezTo>
                  <a:cubicBezTo>
                    <a:pt x="2605" y="129"/>
                    <a:pt x="2585" y="86"/>
                    <a:pt x="2622" y="123"/>
                  </a:cubicBezTo>
                  <a:cubicBezTo>
                    <a:pt x="2628" y="129"/>
                    <a:pt x="2630" y="140"/>
                    <a:pt x="2638" y="147"/>
                  </a:cubicBezTo>
                  <a:cubicBezTo>
                    <a:pt x="2652" y="159"/>
                    <a:pt x="2686" y="179"/>
                    <a:pt x="2686" y="179"/>
                  </a:cubicBezTo>
                  <a:cubicBezTo>
                    <a:pt x="2699" y="194"/>
                    <a:pt x="2714" y="217"/>
                    <a:pt x="2723" y="232"/>
                  </a:cubicBezTo>
                  <a:cubicBezTo>
                    <a:pt x="2732" y="247"/>
                    <a:pt x="2736" y="261"/>
                    <a:pt x="2742" y="267"/>
                  </a:cubicBezTo>
                  <a:cubicBezTo>
                    <a:pt x="2754" y="284"/>
                    <a:pt x="2752" y="268"/>
                    <a:pt x="2761" y="266"/>
                  </a:cubicBezTo>
                  <a:cubicBezTo>
                    <a:pt x="2770" y="264"/>
                    <a:pt x="2787" y="261"/>
                    <a:pt x="2797" y="254"/>
                  </a:cubicBezTo>
                  <a:cubicBezTo>
                    <a:pt x="2810" y="248"/>
                    <a:pt x="2812" y="233"/>
                    <a:pt x="2819" y="226"/>
                  </a:cubicBezTo>
                  <a:cubicBezTo>
                    <a:pt x="2826" y="219"/>
                    <a:pt x="2829" y="214"/>
                    <a:pt x="2839" y="214"/>
                  </a:cubicBezTo>
                  <a:cubicBezTo>
                    <a:pt x="2849" y="214"/>
                    <a:pt x="2861" y="227"/>
                    <a:pt x="2878" y="227"/>
                  </a:cubicBezTo>
                  <a:cubicBezTo>
                    <a:pt x="2898" y="215"/>
                    <a:pt x="2920" y="221"/>
                    <a:pt x="2941" y="214"/>
                  </a:cubicBezTo>
                  <a:cubicBezTo>
                    <a:pt x="2962" y="207"/>
                    <a:pt x="2990" y="186"/>
                    <a:pt x="3003" y="184"/>
                  </a:cubicBezTo>
                  <a:cubicBezTo>
                    <a:pt x="3016" y="182"/>
                    <a:pt x="3017" y="184"/>
                    <a:pt x="3017" y="204"/>
                  </a:cubicBezTo>
                  <a:cubicBezTo>
                    <a:pt x="3021" y="269"/>
                    <a:pt x="3021" y="269"/>
                    <a:pt x="3006" y="307"/>
                  </a:cubicBezTo>
                  <a:cubicBezTo>
                    <a:pt x="3002" y="315"/>
                    <a:pt x="2993" y="322"/>
                    <a:pt x="2990" y="331"/>
                  </a:cubicBezTo>
                  <a:cubicBezTo>
                    <a:pt x="2986" y="340"/>
                    <a:pt x="2976" y="344"/>
                    <a:pt x="2975" y="356"/>
                  </a:cubicBezTo>
                  <a:cubicBezTo>
                    <a:pt x="2974" y="368"/>
                    <a:pt x="2981" y="393"/>
                    <a:pt x="2982" y="403"/>
                  </a:cubicBezTo>
                  <a:cubicBezTo>
                    <a:pt x="2979" y="411"/>
                    <a:pt x="2979" y="416"/>
                    <a:pt x="2979" y="416"/>
                  </a:cubicBezTo>
                  <a:cubicBezTo>
                    <a:pt x="2975" y="432"/>
                    <a:pt x="2976" y="442"/>
                    <a:pt x="2959" y="472"/>
                  </a:cubicBezTo>
                  <a:cubicBezTo>
                    <a:pt x="2942" y="502"/>
                    <a:pt x="2900" y="565"/>
                    <a:pt x="2878" y="595"/>
                  </a:cubicBezTo>
                  <a:cubicBezTo>
                    <a:pt x="2860" y="621"/>
                    <a:pt x="2853" y="634"/>
                    <a:pt x="2827" y="652"/>
                  </a:cubicBezTo>
                  <a:cubicBezTo>
                    <a:pt x="2797" y="686"/>
                    <a:pt x="2768" y="726"/>
                    <a:pt x="2726" y="755"/>
                  </a:cubicBezTo>
                  <a:cubicBezTo>
                    <a:pt x="2718" y="760"/>
                    <a:pt x="2719" y="772"/>
                    <a:pt x="2711" y="778"/>
                  </a:cubicBezTo>
                  <a:cubicBezTo>
                    <a:pt x="2703" y="783"/>
                    <a:pt x="2685" y="808"/>
                    <a:pt x="2685" y="808"/>
                  </a:cubicBezTo>
                  <a:cubicBezTo>
                    <a:pt x="2650" y="796"/>
                    <a:pt x="2638" y="763"/>
                    <a:pt x="2614" y="739"/>
                  </a:cubicBezTo>
                  <a:cubicBezTo>
                    <a:pt x="2600" y="725"/>
                    <a:pt x="2573" y="716"/>
                    <a:pt x="2558" y="707"/>
                  </a:cubicBezTo>
                  <a:cubicBezTo>
                    <a:pt x="2523" y="686"/>
                    <a:pt x="2489" y="654"/>
                    <a:pt x="2454" y="635"/>
                  </a:cubicBezTo>
                  <a:cubicBezTo>
                    <a:pt x="2395" y="602"/>
                    <a:pt x="2328" y="592"/>
                    <a:pt x="2270" y="563"/>
                  </a:cubicBezTo>
                  <a:cubicBezTo>
                    <a:pt x="2214" y="535"/>
                    <a:pt x="2162" y="514"/>
                    <a:pt x="2102" y="499"/>
                  </a:cubicBezTo>
                  <a:cubicBezTo>
                    <a:pt x="2063" y="489"/>
                    <a:pt x="2037" y="460"/>
                    <a:pt x="1998" y="451"/>
                  </a:cubicBezTo>
                  <a:cubicBezTo>
                    <a:pt x="1945" y="415"/>
                    <a:pt x="1882" y="410"/>
                    <a:pt x="1822" y="395"/>
                  </a:cubicBezTo>
                  <a:cubicBezTo>
                    <a:pt x="1754" y="378"/>
                    <a:pt x="1691" y="364"/>
                    <a:pt x="1622" y="355"/>
                  </a:cubicBezTo>
                  <a:cubicBezTo>
                    <a:pt x="1599" y="351"/>
                    <a:pt x="1602" y="352"/>
                    <a:pt x="1589" y="348"/>
                  </a:cubicBezTo>
                  <a:cubicBezTo>
                    <a:pt x="1573" y="342"/>
                    <a:pt x="1565" y="351"/>
                    <a:pt x="1549" y="346"/>
                  </a:cubicBezTo>
                  <a:cubicBezTo>
                    <a:pt x="1541" y="343"/>
                    <a:pt x="1555" y="338"/>
                    <a:pt x="1555" y="338"/>
                  </a:cubicBezTo>
                  <a:cubicBezTo>
                    <a:pt x="1555" y="338"/>
                    <a:pt x="1536" y="333"/>
                    <a:pt x="1545" y="336"/>
                  </a:cubicBezTo>
                  <a:cubicBezTo>
                    <a:pt x="1617" y="354"/>
                    <a:pt x="1513" y="324"/>
                    <a:pt x="1558" y="339"/>
                  </a:cubicBezTo>
                  <a:cubicBezTo>
                    <a:pt x="1479" y="365"/>
                    <a:pt x="1437" y="333"/>
                    <a:pt x="1369" y="316"/>
                  </a:cubicBezTo>
                  <a:cubicBezTo>
                    <a:pt x="1260" y="288"/>
                    <a:pt x="1150" y="272"/>
                    <a:pt x="1038" y="267"/>
                  </a:cubicBezTo>
                  <a:cubicBezTo>
                    <a:pt x="965" y="250"/>
                    <a:pt x="961" y="243"/>
                    <a:pt x="930" y="228"/>
                  </a:cubicBezTo>
                  <a:cubicBezTo>
                    <a:pt x="899" y="213"/>
                    <a:pt x="884" y="195"/>
                    <a:pt x="852" y="178"/>
                  </a:cubicBezTo>
                  <a:cubicBezTo>
                    <a:pt x="811" y="164"/>
                    <a:pt x="776" y="135"/>
                    <a:pt x="735" y="127"/>
                  </a:cubicBezTo>
                  <a:cubicBezTo>
                    <a:pt x="709" y="106"/>
                    <a:pt x="689" y="94"/>
                    <a:pt x="676" y="85"/>
                  </a:cubicBezTo>
                  <a:cubicBezTo>
                    <a:pt x="663" y="76"/>
                    <a:pt x="664" y="78"/>
                    <a:pt x="658" y="76"/>
                  </a:cubicBezTo>
                  <a:cubicBezTo>
                    <a:pt x="652" y="74"/>
                    <a:pt x="652" y="75"/>
                    <a:pt x="640" y="73"/>
                  </a:cubicBezTo>
                  <a:cubicBezTo>
                    <a:pt x="629" y="72"/>
                    <a:pt x="601" y="65"/>
                    <a:pt x="588" y="64"/>
                  </a:cubicBezTo>
                  <a:cubicBezTo>
                    <a:pt x="575" y="63"/>
                    <a:pt x="570" y="65"/>
                    <a:pt x="559" y="67"/>
                  </a:cubicBezTo>
                  <a:cubicBezTo>
                    <a:pt x="544" y="64"/>
                    <a:pt x="535" y="70"/>
                    <a:pt x="519" y="78"/>
                  </a:cubicBezTo>
                  <a:cubicBezTo>
                    <a:pt x="512" y="73"/>
                    <a:pt x="497" y="82"/>
                    <a:pt x="474" y="103"/>
                  </a:cubicBezTo>
                  <a:cubicBezTo>
                    <a:pt x="463" y="105"/>
                    <a:pt x="453" y="109"/>
                    <a:pt x="450" y="120"/>
                  </a:cubicBezTo>
                  <a:cubicBezTo>
                    <a:pt x="441" y="127"/>
                    <a:pt x="440" y="121"/>
                    <a:pt x="433" y="124"/>
                  </a:cubicBezTo>
                  <a:cubicBezTo>
                    <a:pt x="426" y="127"/>
                    <a:pt x="415" y="136"/>
                    <a:pt x="409" y="138"/>
                  </a:cubicBezTo>
                  <a:cubicBezTo>
                    <a:pt x="403" y="140"/>
                    <a:pt x="418" y="138"/>
                    <a:pt x="399" y="135"/>
                  </a:cubicBezTo>
                  <a:cubicBezTo>
                    <a:pt x="337" y="129"/>
                    <a:pt x="351" y="126"/>
                    <a:pt x="297" y="122"/>
                  </a:cubicBezTo>
                  <a:cubicBezTo>
                    <a:pt x="262" y="119"/>
                    <a:pt x="232" y="109"/>
                    <a:pt x="198" y="107"/>
                  </a:cubicBezTo>
                  <a:cubicBezTo>
                    <a:pt x="163" y="100"/>
                    <a:pt x="142" y="88"/>
                    <a:pt x="110" y="99"/>
                  </a:cubicBezTo>
                  <a:cubicBezTo>
                    <a:pt x="83" y="96"/>
                    <a:pt x="53" y="104"/>
                    <a:pt x="30" y="91"/>
                  </a:cubicBezTo>
                  <a:cubicBezTo>
                    <a:pt x="13" y="80"/>
                    <a:pt x="6" y="45"/>
                    <a:pt x="3" y="30"/>
                  </a:cubicBezTo>
                  <a:cubicBezTo>
                    <a:pt x="0" y="15"/>
                    <a:pt x="11" y="6"/>
                    <a:pt x="13" y="0"/>
                  </a:cubicBezTo>
                  <a:close/>
                </a:path>
              </a:pathLst>
            </a:custGeom>
            <a:pattFill prst="pct5">
              <a:fgClr>
                <a:srgbClr val="000000"/>
              </a:fgClr>
              <a:bgClr>
                <a:srgbClr val="FFFFFF"/>
              </a:bgClr>
            </a:pattFill>
            <a:ln w="127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52" name="Freeform 12" descr="5%"/>
            <p:cNvSpPr>
              <a:spLocks noChangeAspect="1"/>
            </p:cNvSpPr>
            <p:nvPr/>
          </p:nvSpPr>
          <p:spPr bwMode="auto">
            <a:xfrm>
              <a:off x="1992" y="2472"/>
              <a:ext cx="846" cy="834"/>
            </a:xfrm>
            <a:custGeom>
              <a:avLst/>
              <a:gdLst>
                <a:gd name="T0" fmla="*/ 844 w 846"/>
                <a:gd name="T1" fmla="*/ 751 h 834"/>
                <a:gd name="T2" fmla="*/ 772 w 846"/>
                <a:gd name="T3" fmla="*/ 719 h 834"/>
                <a:gd name="T4" fmla="*/ 724 w 846"/>
                <a:gd name="T5" fmla="*/ 655 h 834"/>
                <a:gd name="T6" fmla="*/ 708 w 846"/>
                <a:gd name="T7" fmla="*/ 631 h 834"/>
                <a:gd name="T8" fmla="*/ 684 w 846"/>
                <a:gd name="T9" fmla="*/ 615 h 834"/>
                <a:gd name="T10" fmla="*/ 652 w 846"/>
                <a:gd name="T11" fmla="*/ 575 h 834"/>
                <a:gd name="T12" fmla="*/ 572 w 846"/>
                <a:gd name="T13" fmla="*/ 495 h 834"/>
                <a:gd name="T14" fmla="*/ 548 w 846"/>
                <a:gd name="T15" fmla="*/ 479 h 834"/>
                <a:gd name="T16" fmla="*/ 532 w 846"/>
                <a:gd name="T17" fmla="*/ 455 h 834"/>
                <a:gd name="T18" fmla="*/ 508 w 846"/>
                <a:gd name="T19" fmla="*/ 447 h 834"/>
                <a:gd name="T20" fmla="*/ 428 w 846"/>
                <a:gd name="T21" fmla="*/ 367 h 834"/>
                <a:gd name="T22" fmla="*/ 380 w 846"/>
                <a:gd name="T23" fmla="*/ 351 h 834"/>
                <a:gd name="T24" fmla="*/ 372 w 846"/>
                <a:gd name="T25" fmla="*/ 327 h 834"/>
                <a:gd name="T26" fmla="*/ 324 w 846"/>
                <a:gd name="T27" fmla="*/ 295 h 834"/>
                <a:gd name="T28" fmla="*/ 268 w 846"/>
                <a:gd name="T29" fmla="*/ 223 h 834"/>
                <a:gd name="T30" fmla="*/ 204 w 846"/>
                <a:gd name="T31" fmla="*/ 111 h 834"/>
                <a:gd name="T32" fmla="*/ 156 w 846"/>
                <a:gd name="T33" fmla="*/ 63 h 834"/>
                <a:gd name="T34" fmla="*/ 108 w 846"/>
                <a:gd name="T35" fmla="*/ 31 h 834"/>
                <a:gd name="T36" fmla="*/ 60 w 846"/>
                <a:gd name="T37" fmla="*/ 15 h 834"/>
                <a:gd name="T38" fmla="*/ 16 w 846"/>
                <a:gd name="T39" fmla="*/ 9 h 834"/>
                <a:gd name="T40" fmla="*/ 2 w 846"/>
                <a:gd name="T41" fmla="*/ 41 h 834"/>
                <a:gd name="T42" fmla="*/ 4 w 846"/>
                <a:gd name="T43" fmla="*/ 103 h 834"/>
                <a:gd name="T44" fmla="*/ 2 w 846"/>
                <a:gd name="T45" fmla="*/ 135 h 834"/>
                <a:gd name="T46" fmla="*/ 20 w 846"/>
                <a:gd name="T47" fmla="*/ 191 h 834"/>
                <a:gd name="T48" fmla="*/ 24 w 846"/>
                <a:gd name="T49" fmla="*/ 225 h 834"/>
                <a:gd name="T50" fmla="*/ 40 w 846"/>
                <a:gd name="T51" fmla="*/ 271 h 834"/>
                <a:gd name="T52" fmla="*/ 86 w 846"/>
                <a:gd name="T53" fmla="*/ 345 h 834"/>
                <a:gd name="T54" fmla="*/ 136 w 846"/>
                <a:gd name="T55" fmla="*/ 429 h 834"/>
                <a:gd name="T56" fmla="*/ 154 w 846"/>
                <a:gd name="T57" fmla="*/ 473 h 834"/>
                <a:gd name="T58" fmla="*/ 154 w 846"/>
                <a:gd name="T59" fmla="*/ 579 h 834"/>
                <a:gd name="T60" fmla="*/ 166 w 846"/>
                <a:gd name="T61" fmla="*/ 589 h 834"/>
                <a:gd name="T62" fmla="*/ 172 w 846"/>
                <a:gd name="T63" fmla="*/ 625 h 834"/>
                <a:gd name="T64" fmla="*/ 188 w 846"/>
                <a:gd name="T65" fmla="*/ 647 h 834"/>
                <a:gd name="T66" fmla="*/ 168 w 846"/>
                <a:gd name="T67" fmla="*/ 611 h 834"/>
                <a:gd name="T68" fmla="*/ 284 w 846"/>
                <a:gd name="T69" fmla="*/ 671 h 834"/>
                <a:gd name="T70" fmla="*/ 380 w 846"/>
                <a:gd name="T71" fmla="*/ 727 h 834"/>
                <a:gd name="T72" fmla="*/ 524 w 846"/>
                <a:gd name="T73" fmla="*/ 743 h 834"/>
                <a:gd name="T74" fmla="*/ 748 w 846"/>
                <a:gd name="T75" fmla="*/ 775 h 834"/>
                <a:gd name="T76" fmla="*/ 804 w 846"/>
                <a:gd name="T77" fmla="*/ 815 h 834"/>
                <a:gd name="T78" fmla="*/ 826 w 846"/>
                <a:gd name="T79" fmla="*/ 785 h 834"/>
                <a:gd name="T80" fmla="*/ 844 w 846"/>
                <a:gd name="T81" fmla="*/ 751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6" h="834">
                  <a:moveTo>
                    <a:pt x="844" y="751"/>
                  </a:moveTo>
                  <a:cubicBezTo>
                    <a:pt x="786" y="731"/>
                    <a:pt x="810" y="744"/>
                    <a:pt x="772" y="719"/>
                  </a:cubicBezTo>
                  <a:cubicBezTo>
                    <a:pt x="761" y="687"/>
                    <a:pt x="751" y="673"/>
                    <a:pt x="724" y="655"/>
                  </a:cubicBezTo>
                  <a:cubicBezTo>
                    <a:pt x="718" y="647"/>
                    <a:pt x="714" y="637"/>
                    <a:pt x="708" y="631"/>
                  </a:cubicBezTo>
                  <a:cubicBezTo>
                    <a:pt x="701" y="624"/>
                    <a:pt x="690" y="622"/>
                    <a:pt x="684" y="615"/>
                  </a:cubicBezTo>
                  <a:cubicBezTo>
                    <a:pt x="639" y="559"/>
                    <a:pt x="720" y="620"/>
                    <a:pt x="652" y="575"/>
                  </a:cubicBezTo>
                  <a:cubicBezTo>
                    <a:pt x="637" y="532"/>
                    <a:pt x="609" y="520"/>
                    <a:pt x="572" y="495"/>
                  </a:cubicBezTo>
                  <a:cubicBezTo>
                    <a:pt x="564" y="489"/>
                    <a:pt x="548" y="479"/>
                    <a:pt x="548" y="479"/>
                  </a:cubicBezTo>
                  <a:cubicBezTo>
                    <a:pt x="542" y="471"/>
                    <a:pt x="539" y="461"/>
                    <a:pt x="532" y="455"/>
                  </a:cubicBezTo>
                  <a:cubicBezTo>
                    <a:pt x="525" y="449"/>
                    <a:pt x="513" y="452"/>
                    <a:pt x="508" y="447"/>
                  </a:cubicBezTo>
                  <a:cubicBezTo>
                    <a:pt x="465" y="404"/>
                    <a:pt x="492" y="388"/>
                    <a:pt x="428" y="367"/>
                  </a:cubicBezTo>
                  <a:cubicBezTo>
                    <a:pt x="412" y="361"/>
                    <a:pt x="380" y="351"/>
                    <a:pt x="380" y="351"/>
                  </a:cubicBezTo>
                  <a:cubicBezTo>
                    <a:pt x="377" y="343"/>
                    <a:pt x="377" y="332"/>
                    <a:pt x="372" y="327"/>
                  </a:cubicBezTo>
                  <a:cubicBezTo>
                    <a:pt x="358" y="313"/>
                    <a:pt x="324" y="295"/>
                    <a:pt x="324" y="295"/>
                  </a:cubicBezTo>
                  <a:cubicBezTo>
                    <a:pt x="307" y="269"/>
                    <a:pt x="280" y="250"/>
                    <a:pt x="268" y="223"/>
                  </a:cubicBezTo>
                  <a:cubicBezTo>
                    <a:pt x="235" y="149"/>
                    <a:pt x="262" y="162"/>
                    <a:pt x="204" y="111"/>
                  </a:cubicBezTo>
                  <a:cubicBezTo>
                    <a:pt x="187" y="95"/>
                    <a:pt x="174" y="75"/>
                    <a:pt x="156" y="63"/>
                  </a:cubicBezTo>
                  <a:cubicBezTo>
                    <a:pt x="140" y="52"/>
                    <a:pt x="126" y="37"/>
                    <a:pt x="108" y="31"/>
                  </a:cubicBezTo>
                  <a:cubicBezTo>
                    <a:pt x="92" y="25"/>
                    <a:pt x="60" y="15"/>
                    <a:pt x="60" y="15"/>
                  </a:cubicBezTo>
                  <a:cubicBezTo>
                    <a:pt x="49" y="17"/>
                    <a:pt x="23" y="0"/>
                    <a:pt x="16" y="9"/>
                  </a:cubicBezTo>
                  <a:cubicBezTo>
                    <a:pt x="8" y="13"/>
                    <a:pt x="4" y="25"/>
                    <a:pt x="2" y="41"/>
                  </a:cubicBezTo>
                  <a:cubicBezTo>
                    <a:pt x="0" y="57"/>
                    <a:pt x="4" y="87"/>
                    <a:pt x="4" y="103"/>
                  </a:cubicBezTo>
                  <a:cubicBezTo>
                    <a:pt x="6" y="113"/>
                    <a:pt x="0" y="124"/>
                    <a:pt x="2" y="135"/>
                  </a:cubicBezTo>
                  <a:cubicBezTo>
                    <a:pt x="5" y="153"/>
                    <a:pt x="15" y="172"/>
                    <a:pt x="20" y="191"/>
                  </a:cubicBezTo>
                  <a:cubicBezTo>
                    <a:pt x="24" y="205"/>
                    <a:pt x="21" y="212"/>
                    <a:pt x="24" y="225"/>
                  </a:cubicBezTo>
                  <a:cubicBezTo>
                    <a:pt x="27" y="238"/>
                    <a:pt x="30" y="251"/>
                    <a:pt x="40" y="271"/>
                  </a:cubicBezTo>
                  <a:cubicBezTo>
                    <a:pt x="68" y="334"/>
                    <a:pt x="42" y="316"/>
                    <a:pt x="86" y="345"/>
                  </a:cubicBezTo>
                  <a:cubicBezTo>
                    <a:pt x="98" y="381"/>
                    <a:pt x="128" y="385"/>
                    <a:pt x="136" y="429"/>
                  </a:cubicBezTo>
                  <a:cubicBezTo>
                    <a:pt x="142" y="444"/>
                    <a:pt x="150" y="475"/>
                    <a:pt x="154" y="473"/>
                  </a:cubicBezTo>
                  <a:cubicBezTo>
                    <a:pt x="142" y="520"/>
                    <a:pt x="140" y="512"/>
                    <a:pt x="154" y="579"/>
                  </a:cubicBezTo>
                  <a:cubicBezTo>
                    <a:pt x="155" y="599"/>
                    <a:pt x="163" y="581"/>
                    <a:pt x="166" y="589"/>
                  </a:cubicBezTo>
                  <a:cubicBezTo>
                    <a:pt x="169" y="597"/>
                    <a:pt x="168" y="615"/>
                    <a:pt x="172" y="625"/>
                  </a:cubicBezTo>
                  <a:cubicBezTo>
                    <a:pt x="174" y="633"/>
                    <a:pt x="188" y="647"/>
                    <a:pt x="188" y="647"/>
                  </a:cubicBezTo>
                  <a:cubicBezTo>
                    <a:pt x="188" y="647"/>
                    <a:pt x="158" y="596"/>
                    <a:pt x="168" y="611"/>
                  </a:cubicBezTo>
                  <a:cubicBezTo>
                    <a:pt x="192" y="641"/>
                    <a:pt x="243" y="650"/>
                    <a:pt x="284" y="671"/>
                  </a:cubicBezTo>
                  <a:cubicBezTo>
                    <a:pt x="297" y="677"/>
                    <a:pt x="379" y="726"/>
                    <a:pt x="380" y="727"/>
                  </a:cubicBezTo>
                  <a:cubicBezTo>
                    <a:pt x="465" y="739"/>
                    <a:pt x="417" y="733"/>
                    <a:pt x="524" y="743"/>
                  </a:cubicBezTo>
                  <a:cubicBezTo>
                    <a:pt x="602" y="735"/>
                    <a:pt x="679" y="729"/>
                    <a:pt x="748" y="775"/>
                  </a:cubicBezTo>
                  <a:cubicBezTo>
                    <a:pt x="776" y="817"/>
                    <a:pt x="765" y="834"/>
                    <a:pt x="804" y="815"/>
                  </a:cubicBezTo>
                  <a:cubicBezTo>
                    <a:pt x="812" y="810"/>
                    <a:pt x="818" y="790"/>
                    <a:pt x="826" y="785"/>
                  </a:cubicBezTo>
                  <a:cubicBezTo>
                    <a:pt x="846" y="754"/>
                    <a:pt x="844" y="784"/>
                    <a:pt x="844" y="751"/>
                  </a:cubicBezTo>
                  <a:close/>
                </a:path>
              </a:pathLst>
            </a:custGeom>
            <a:pattFill prst="pct5">
              <a:fgClr>
                <a:srgbClr val="000000"/>
              </a:fgClr>
              <a:bgClr>
                <a:srgbClr val="FFFFFF"/>
              </a:bgClr>
            </a:pattFill>
            <a:ln w="127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53" name="Freeform 13" descr="5%"/>
            <p:cNvSpPr>
              <a:spLocks noChangeAspect="1"/>
            </p:cNvSpPr>
            <p:nvPr/>
          </p:nvSpPr>
          <p:spPr bwMode="auto">
            <a:xfrm>
              <a:off x="3353" y="1008"/>
              <a:ext cx="351" cy="187"/>
            </a:xfrm>
            <a:custGeom>
              <a:avLst/>
              <a:gdLst>
                <a:gd name="T0" fmla="*/ 27 w 351"/>
                <a:gd name="T1" fmla="*/ 8 h 187"/>
                <a:gd name="T2" fmla="*/ 155 w 351"/>
                <a:gd name="T3" fmla="*/ 0 h 187"/>
                <a:gd name="T4" fmla="*/ 299 w 351"/>
                <a:gd name="T5" fmla="*/ 32 h 187"/>
                <a:gd name="T6" fmla="*/ 351 w 351"/>
                <a:gd name="T7" fmla="*/ 50 h 187"/>
                <a:gd name="T8" fmla="*/ 179 w 351"/>
                <a:gd name="T9" fmla="*/ 144 h 187"/>
                <a:gd name="T10" fmla="*/ 155 w 351"/>
                <a:gd name="T11" fmla="*/ 160 h 187"/>
                <a:gd name="T12" fmla="*/ 109 w 351"/>
                <a:gd name="T13" fmla="*/ 182 h 187"/>
                <a:gd name="T14" fmla="*/ 83 w 351"/>
                <a:gd name="T15" fmla="*/ 184 h 187"/>
                <a:gd name="T16" fmla="*/ 53 w 351"/>
                <a:gd name="T17" fmla="*/ 166 h 187"/>
                <a:gd name="T18" fmla="*/ 37 w 351"/>
                <a:gd name="T19" fmla="*/ 58 h 187"/>
                <a:gd name="T20" fmla="*/ 27 w 351"/>
                <a:gd name="T21" fmla="*/ 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1" h="187">
                  <a:moveTo>
                    <a:pt x="27" y="8"/>
                  </a:moveTo>
                  <a:cubicBezTo>
                    <a:pt x="76" y="17"/>
                    <a:pt x="102" y="6"/>
                    <a:pt x="155" y="0"/>
                  </a:cubicBezTo>
                  <a:cubicBezTo>
                    <a:pt x="206" y="7"/>
                    <a:pt x="249" y="15"/>
                    <a:pt x="299" y="32"/>
                  </a:cubicBezTo>
                  <a:cubicBezTo>
                    <a:pt x="315" y="37"/>
                    <a:pt x="351" y="50"/>
                    <a:pt x="351" y="50"/>
                  </a:cubicBezTo>
                  <a:cubicBezTo>
                    <a:pt x="297" y="85"/>
                    <a:pt x="236" y="115"/>
                    <a:pt x="179" y="144"/>
                  </a:cubicBezTo>
                  <a:cubicBezTo>
                    <a:pt x="170" y="148"/>
                    <a:pt x="163" y="156"/>
                    <a:pt x="155" y="160"/>
                  </a:cubicBezTo>
                  <a:cubicBezTo>
                    <a:pt x="139" y="166"/>
                    <a:pt x="125" y="176"/>
                    <a:pt x="109" y="182"/>
                  </a:cubicBezTo>
                  <a:cubicBezTo>
                    <a:pt x="101" y="184"/>
                    <a:pt x="83" y="184"/>
                    <a:pt x="83" y="184"/>
                  </a:cubicBezTo>
                  <a:cubicBezTo>
                    <a:pt x="76" y="183"/>
                    <a:pt x="60" y="187"/>
                    <a:pt x="53" y="166"/>
                  </a:cubicBezTo>
                  <a:cubicBezTo>
                    <a:pt x="45" y="145"/>
                    <a:pt x="41" y="84"/>
                    <a:pt x="37" y="58"/>
                  </a:cubicBezTo>
                  <a:cubicBezTo>
                    <a:pt x="35" y="51"/>
                    <a:pt x="0" y="8"/>
                    <a:pt x="27" y="8"/>
                  </a:cubicBezTo>
                  <a:close/>
                </a:path>
              </a:pathLst>
            </a:custGeom>
            <a:pattFill prst="pct5">
              <a:fgClr>
                <a:srgbClr val="000000"/>
              </a:fgClr>
              <a:bgClr>
                <a:srgbClr val="FFFFFF"/>
              </a:bgClr>
            </a:pattFill>
            <a:ln w="127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54" name="Freeform 14" descr="noir)"/>
            <p:cNvSpPr>
              <a:spLocks noChangeAspect="1"/>
            </p:cNvSpPr>
            <p:nvPr/>
          </p:nvSpPr>
          <p:spPr bwMode="auto">
            <a:xfrm>
              <a:off x="2828" y="1671"/>
              <a:ext cx="792" cy="1603"/>
            </a:xfrm>
            <a:custGeom>
              <a:avLst/>
              <a:gdLst>
                <a:gd name="T0" fmla="*/ 752 w 792"/>
                <a:gd name="T1" fmla="*/ 0 h 1604"/>
                <a:gd name="T2" fmla="*/ 616 w 792"/>
                <a:gd name="T3" fmla="*/ 8 h 1604"/>
                <a:gd name="T4" fmla="*/ 576 w 792"/>
                <a:gd name="T5" fmla="*/ 48 h 1604"/>
                <a:gd name="T6" fmla="*/ 528 w 792"/>
                <a:gd name="T7" fmla="*/ 80 h 1604"/>
                <a:gd name="T8" fmla="*/ 480 w 792"/>
                <a:gd name="T9" fmla="*/ 144 h 1604"/>
                <a:gd name="T10" fmla="*/ 452 w 792"/>
                <a:gd name="T11" fmla="*/ 176 h 1604"/>
                <a:gd name="T12" fmla="*/ 424 w 792"/>
                <a:gd name="T13" fmla="*/ 200 h 1604"/>
                <a:gd name="T14" fmla="*/ 388 w 792"/>
                <a:gd name="T15" fmla="*/ 234 h 1604"/>
                <a:gd name="T16" fmla="*/ 368 w 792"/>
                <a:gd name="T17" fmla="*/ 256 h 1604"/>
                <a:gd name="T18" fmla="*/ 366 w 792"/>
                <a:gd name="T19" fmla="*/ 276 h 1604"/>
                <a:gd name="T20" fmla="*/ 379 w 792"/>
                <a:gd name="T21" fmla="*/ 302 h 1604"/>
                <a:gd name="T22" fmla="*/ 367 w 792"/>
                <a:gd name="T23" fmla="*/ 318 h 1604"/>
                <a:gd name="T24" fmla="*/ 352 w 792"/>
                <a:gd name="T25" fmla="*/ 408 h 1604"/>
                <a:gd name="T26" fmla="*/ 370 w 792"/>
                <a:gd name="T27" fmla="*/ 423 h 1604"/>
                <a:gd name="T28" fmla="*/ 368 w 792"/>
                <a:gd name="T29" fmla="*/ 456 h 1604"/>
                <a:gd name="T30" fmla="*/ 352 w 792"/>
                <a:gd name="T31" fmla="*/ 512 h 1604"/>
                <a:gd name="T32" fmla="*/ 392 w 792"/>
                <a:gd name="T33" fmla="*/ 600 h 1604"/>
                <a:gd name="T34" fmla="*/ 406 w 792"/>
                <a:gd name="T35" fmla="*/ 621 h 1604"/>
                <a:gd name="T36" fmla="*/ 408 w 792"/>
                <a:gd name="T37" fmla="*/ 664 h 1604"/>
                <a:gd name="T38" fmla="*/ 408 w 792"/>
                <a:gd name="T39" fmla="*/ 720 h 1604"/>
                <a:gd name="T40" fmla="*/ 420 w 792"/>
                <a:gd name="T41" fmla="*/ 734 h 1604"/>
                <a:gd name="T42" fmla="*/ 423 w 792"/>
                <a:gd name="T43" fmla="*/ 749 h 1604"/>
                <a:gd name="T44" fmla="*/ 424 w 792"/>
                <a:gd name="T45" fmla="*/ 768 h 1604"/>
                <a:gd name="T46" fmla="*/ 368 w 792"/>
                <a:gd name="T47" fmla="*/ 952 h 1604"/>
                <a:gd name="T48" fmla="*/ 362 w 792"/>
                <a:gd name="T49" fmla="*/ 970 h 1604"/>
                <a:gd name="T50" fmla="*/ 296 w 792"/>
                <a:gd name="T51" fmla="*/ 992 h 1604"/>
                <a:gd name="T52" fmla="*/ 262 w 792"/>
                <a:gd name="T53" fmla="*/ 1026 h 1604"/>
                <a:gd name="T54" fmla="*/ 240 w 792"/>
                <a:gd name="T55" fmla="*/ 1066 h 1604"/>
                <a:gd name="T56" fmla="*/ 184 w 792"/>
                <a:gd name="T57" fmla="*/ 1128 h 1604"/>
                <a:gd name="T58" fmla="*/ 192 w 792"/>
                <a:gd name="T59" fmla="*/ 1280 h 1604"/>
                <a:gd name="T60" fmla="*/ 184 w 792"/>
                <a:gd name="T61" fmla="*/ 1336 h 1604"/>
                <a:gd name="T62" fmla="*/ 136 w 792"/>
                <a:gd name="T63" fmla="*/ 1352 h 1604"/>
                <a:gd name="T64" fmla="*/ 112 w 792"/>
                <a:gd name="T65" fmla="*/ 1368 h 1604"/>
                <a:gd name="T66" fmla="*/ 90 w 792"/>
                <a:gd name="T67" fmla="*/ 1374 h 1604"/>
                <a:gd name="T68" fmla="*/ 70 w 792"/>
                <a:gd name="T69" fmla="*/ 1394 h 1604"/>
                <a:gd name="T70" fmla="*/ 64 w 792"/>
                <a:gd name="T71" fmla="*/ 1424 h 1604"/>
                <a:gd name="T72" fmla="*/ 56 w 792"/>
                <a:gd name="T73" fmla="*/ 1450 h 1604"/>
                <a:gd name="T74" fmla="*/ 0 w 792"/>
                <a:gd name="T75" fmla="*/ 1576 h 1604"/>
                <a:gd name="T76" fmla="*/ 128 w 792"/>
                <a:gd name="T77" fmla="*/ 1560 h 1604"/>
                <a:gd name="T78" fmla="*/ 152 w 792"/>
                <a:gd name="T79" fmla="*/ 1568 h 1604"/>
                <a:gd name="T80" fmla="*/ 184 w 792"/>
                <a:gd name="T81" fmla="*/ 1520 h 1604"/>
                <a:gd name="T82" fmla="*/ 272 w 792"/>
                <a:gd name="T83" fmla="*/ 1408 h 1604"/>
                <a:gd name="T84" fmla="*/ 336 w 792"/>
                <a:gd name="T85" fmla="*/ 1320 h 1604"/>
                <a:gd name="T86" fmla="*/ 360 w 792"/>
                <a:gd name="T87" fmla="*/ 1184 h 1604"/>
                <a:gd name="T88" fmla="*/ 544 w 792"/>
                <a:gd name="T89" fmla="*/ 848 h 1604"/>
                <a:gd name="T90" fmla="*/ 512 w 792"/>
                <a:gd name="T91" fmla="*/ 584 h 1604"/>
                <a:gd name="T92" fmla="*/ 624 w 792"/>
                <a:gd name="T93" fmla="*/ 208 h 1604"/>
                <a:gd name="T94" fmla="*/ 704 w 792"/>
                <a:gd name="T95" fmla="*/ 128 h 1604"/>
                <a:gd name="T96" fmla="*/ 776 w 792"/>
                <a:gd name="T97" fmla="*/ 32 h 1604"/>
                <a:gd name="T98" fmla="*/ 792 w 792"/>
                <a:gd name="T99" fmla="*/ 8 h 1604"/>
                <a:gd name="T100" fmla="*/ 768 w 792"/>
                <a:gd name="T101" fmla="*/ 0 h 1604"/>
                <a:gd name="T102" fmla="*/ 752 w 792"/>
                <a:gd name="T103" fmla="*/ 0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2" h="1604">
                  <a:moveTo>
                    <a:pt x="752" y="0"/>
                  </a:moveTo>
                  <a:cubicBezTo>
                    <a:pt x="706" y="2"/>
                    <a:pt x="660" y="1"/>
                    <a:pt x="616" y="8"/>
                  </a:cubicBezTo>
                  <a:cubicBezTo>
                    <a:pt x="588" y="12"/>
                    <a:pt x="592" y="33"/>
                    <a:pt x="576" y="48"/>
                  </a:cubicBezTo>
                  <a:cubicBezTo>
                    <a:pt x="561" y="60"/>
                    <a:pt x="528" y="80"/>
                    <a:pt x="528" y="80"/>
                  </a:cubicBezTo>
                  <a:cubicBezTo>
                    <a:pt x="517" y="111"/>
                    <a:pt x="507" y="125"/>
                    <a:pt x="480" y="144"/>
                  </a:cubicBezTo>
                  <a:cubicBezTo>
                    <a:pt x="467" y="162"/>
                    <a:pt x="461" y="167"/>
                    <a:pt x="452" y="176"/>
                  </a:cubicBezTo>
                  <a:cubicBezTo>
                    <a:pt x="443" y="185"/>
                    <a:pt x="435" y="190"/>
                    <a:pt x="424" y="200"/>
                  </a:cubicBezTo>
                  <a:cubicBezTo>
                    <a:pt x="410" y="217"/>
                    <a:pt x="397" y="225"/>
                    <a:pt x="388" y="234"/>
                  </a:cubicBezTo>
                  <a:cubicBezTo>
                    <a:pt x="379" y="243"/>
                    <a:pt x="372" y="249"/>
                    <a:pt x="368" y="256"/>
                  </a:cubicBezTo>
                  <a:cubicBezTo>
                    <a:pt x="360" y="268"/>
                    <a:pt x="367" y="265"/>
                    <a:pt x="366" y="276"/>
                  </a:cubicBezTo>
                  <a:cubicBezTo>
                    <a:pt x="368" y="284"/>
                    <a:pt x="379" y="295"/>
                    <a:pt x="379" y="302"/>
                  </a:cubicBezTo>
                  <a:cubicBezTo>
                    <a:pt x="379" y="309"/>
                    <a:pt x="379" y="300"/>
                    <a:pt x="367" y="318"/>
                  </a:cubicBezTo>
                  <a:cubicBezTo>
                    <a:pt x="349" y="370"/>
                    <a:pt x="338" y="358"/>
                    <a:pt x="352" y="408"/>
                  </a:cubicBezTo>
                  <a:cubicBezTo>
                    <a:pt x="350" y="426"/>
                    <a:pt x="367" y="415"/>
                    <a:pt x="370" y="423"/>
                  </a:cubicBezTo>
                  <a:cubicBezTo>
                    <a:pt x="373" y="431"/>
                    <a:pt x="371" y="441"/>
                    <a:pt x="368" y="456"/>
                  </a:cubicBezTo>
                  <a:cubicBezTo>
                    <a:pt x="364" y="467"/>
                    <a:pt x="352" y="501"/>
                    <a:pt x="352" y="512"/>
                  </a:cubicBezTo>
                  <a:cubicBezTo>
                    <a:pt x="352" y="577"/>
                    <a:pt x="369" y="531"/>
                    <a:pt x="392" y="600"/>
                  </a:cubicBezTo>
                  <a:cubicBezTo>
                    <a:pt x="400" y="618"/>
                    <a:pt x="403" y="610"/>
                    <a:pt x="406" y="621"/>
                  </a:cubicBezTo>
                  <a:cubicBezTo>
                    <a:pt x="409" y="632"/>
                    <a:pt x="408" y="648"/>
                    <a:pt x="408" y="664"/>
                  </a:cubicBezTo>
                  <a:cubicBezTo>
                    <a:pt x="397" y="695"/>
                    <a:pt x="396" y="682"/>
                    <a:pt x="408" y="720"/>
                  </a:cubicBezTo>
                  <a:cubicBezTo>
                    <a:pt x="409" y="732"/>
                    <a:pt x="417" y="726"/>
                    <a:pt x="420" y="734"/>
                  </a:cubicBezTo>
                  <a:cubicBezTo>
                    <a:pt x="422" y="739"/>
                    <a:pt x="422" y="743"/>
                    <a:pt x="423" y="749"/>
                  </a:cubicBezTo>
                  <a:cubicBezTo>
                    <a:pt x="424" y="755"/>
                    <a:pt x="433" y="734"/>
                    <a:pt x="424" y="768"/>
                  </a:cubicBezTo>
                  <a:cubicBezTo>
                    <a:pt x="416" y="817"/>
                    <a:pt x="414" y="920"/>
                    <a:pt x="368" y="952"/>
                  </a:cubicBezTo>
                  <a:cubicBezTo>
                    <a:pt x="356" y="984"/>
                    <a:pt x="374" y="963"/>
                    <a:pt x="362" y="970"/>
                  </a:cubicBezTo>
                  <a:cubicBezTo>
                    <a:pt x="350" y="977"/>
                    <a:pt x="313" y="983"/>
                    <a:pt x="296" y="992"/>
                  </a:cubicBezTo>
                  <a:cubicBezTo>
                    <a:pt x="279" y="1005"/>
                    <a:pt x="271" y="1014"/>
                    <a:pt x="262" y="1026"/>
                  </a:cubicBezTo>
                  <a:cubicBezTo>
                    <a:pt x="253" y="1038"/>
                    <a:pt x="253" y="1049"/>
                    <a:pt x="240" y="1066"/>
                  </a:cubicBezTo>
                  <a:cubicBezTo>
                    <a:pt x="229" y="1097"/>
                    <a:pt x="211" y="1109"/>
                    <a:pt x="184" y="1128"/>
                  </a:cubicBezTo>
                  <a:cubicBezTo>
                    <a:pt x="168" y="1174"/>
                    <a:pt x="186" y="1232"/>
                    <a:pt x="192" y="1280"/>
                  </a:cubicBezTo>
                  <a:cubicBezTo>
                    <a:pt x="189" y="1298"/>
                    <a:pt x="195" y="1321"/>
                    <a:pt x="184" y="1336"/>
                  </a:cubicBezTo>
                  <a:cubicBezTo>
                    <a:pt x="173" y="1349"/>
                    <a:pt x="150" y="1342"/>
                    <a:pt x="136" y="1352"/>
                  </a:cubicBezTo>
                  <a:cubicBezTo>
                    <a:pt x="128" y="1357"/>
                    <a:pt x="120" y="1362"/>
                    <a:pt x="112" y="1368"/>
                  </a:cubicBezTo>
                  <a:cubicBezTo>
                    <a:pt x="106" y="1376"/>
                    <a:pt x="97" y="1367"/>
                    <a:pt x="90" y="1374"/>
                  </a:cubicBezTo>
                  <a:cubicBezTo>
                    <a:pt x="83" y="1379"/>
                    <a:pt x="75" y="1388"/>
                    <a:pt x="70" y="1394"/>
                  </a:cubicBezTo>
                  <a:cubicBezTo>
                    <a:pt x="74" y="1406"/>
                    <a:pt x="67" y="1416"/>
                    <a:pt x="64" y="1424"/>
                  </a:cubicBezTo>
                  <a:cubicBezTo>
                    <a:pt x="59" y="1432"/>
                    <a:pt x="61" y="1442"/>
                    <a:pt x="56" y="1450"/>
                  </a:cubicBezTo>
                  <a:cubicBezTo>
                    <a:pt x="43" y="1498"/>
                    <a:pt x="14" y="1531"/>
                    <a:pt x="0" y="1576"/>
                  </a:cubicBezTo>
                  <a:cubicBezTo>
                    <a:pt x="42" y="1604"/>
                    <a:pt x="88" y="1586"/>
                    <a:pt x="128" y="1560"/>
                  </a:cubicBezTo>
                  <a:cubicBezTo>
                    <a:pt x="136" y="1562"/>
                    <a:pt x="145" y="1572"/>
                    <a:pt x="152" y="1568"/>
                  </a:cubicBezTo>
                  <a:cubicBezTo>
                    <a:pt x="167" y="1556"/>
                    <a:pt x="173" y="1536"/>
                    <a:pt x="184" y="1520"/>
                  </a:cubicBezTo>
                  <a:cubicBezTo>
                    <a:pt x="212" y="1477"/>
                    <a:pt x="228" y="1437"/>
                    <a:pt x="272" y="1408"/>
                  </a:cubicBezTo>
                  <a:cubicBezTo>
                    <a:pt x="294" y="1373"/>
                    <a:pt x="322" y="1361"/>
                    <a:pt x="336" y="1320"/>
                  </a:cubicBezTo>
                  <a:cubicBezTo>
                    <a:pt x="338" y="1291"/>
                    <a:pt x="338" y="1215"/>
                    <a:pt x="360" y="1184"/>
                  </a:cubicBezTo>
                  <a:cubicBezTo>
                    <a:pt x="432" y="1075"/>
                    <a:pt x="512" y="975"/>
                    <a:pt x="544" y="848"/>
                  </a:cubicBezTo>
                  <a:cubicBezTo>
                    <a:pt x="538" y="757"/>
                    <a:pt x="524" y="673"/>
                    <a:pt x="512" y="584"/>
                  </a:cubicBezTo>
                  <a:cubicBezTo>
                    <a:pt x="516" y="480"/>
                    <a:pt x="514" y="280"/>
                    <a:pt x="624" y="208"/>
                  </a:cubicBezTo>
                  <a:cubicBezTo>
                    <a:pt x="641" y="181"/>
                    <a:pt x="677" y="145"/>
                    <a:pt x="704" y="128"/>
                  </a:cubicBezTo>
                  <a:cubicBezTo>
                    <a:pt x="726" y="94"/>
                    <a:pt x="752" y="66"/>
                    <a:pt x="776" y="32"/>
                  </a:cubicBezTo>
                  <a:cubicBezTo>
                    <a:pt x="781" y="24"/>
                    <a:pt x="792" y="8"/>
                    <a:pt x="792" y="8"/>
                  </a:cubicBezTo>
                  <a:cubicBezTo>
                    <a:pt x="784" y="5"/>
                    <a:pt x="776" y="0"/>
                    <a:pt x="768" y="0"/>
                  </a:cubicBezTo>
                  <a:cubicBezTo>
                    <a:pt x="749" y="0"/>
                    <a:pt x="733" y="18"/>
                    <a:pt x="752" y="0"/>
                  </a:cubicBezTo>
                  <a:close/>
                </a:path>
              </a:pathLst>
            </a:custGeom>
            <a:pattFill prst="ltVert">
              <a:fgClr>
                <a:srgbClr val="990099"/>
              </a:fgClr>
              <a:bgClr>
                <a:srgbClr val="FFFFFF"/>
              </a:bgClr>
            </a:pattFill>
            <a:ln w="127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55" name="Freeform 15"/>
            <p:cNvSpPr>
              <a:spLocks noChangeAspect="1"/>
            </p:cNvSpPr>
            <p:nvPr/>
          </p:nvSpPr>
          <p:spPr bwMode="auto">
            <a:xfrm>
              <a:off x="3963" y="2847"/>
              <a:ext cx="57" cy="49"/>
            </a:xfrm>
            <a:custGeom>
              <a:avLst/>
              <a:gdLst>
                <a:gd name="T0" fmla="*/ 33 w 57"/>
                <a:gd name="T1" fmla="*/ 0 h 48"/>
                <a:gd name="T2" fmla="*/ 57 w 57"/>
                <a:gd name="T3" fmla="*/ 16 h 48"/>
                <a:gd name="T4" fmla="*/ 33 w 57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8">
                  <a:moveTo>
                    <a:pt x="33" y="0"/>
                  </a:moveTo>
                  <a:cubicBezTo>
                    <a:pt x="41" y="5"/>
                    <a:pt x="57" y="6"/>
                    <a:pt x="57" y="16"/>
                  </a:cubicBezTo>
                  <a:cubicBezTo>
                    <a:pt x="57" y="48"/>
                    <a:pt x="0" y="32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56" name="Freeform 16" descr="Petit damier"/>
            <p:cNvSpPr>
              <a:spLocks noChangeAspect="1"/>
            </p:cNvSpPr>
            <p:nvPr/>
          </p:nvSpPr>
          <p:spPr bwMode="auto">
            <a:xfrm>
              <a:off x="2768" y="2633"/>
              <a:ext cx="279" cy="486"/>
            </a:xfrm>
            <a:custGeom>
              <a:avLst/>
              <a:gdLst>
                <a:gd name="T0" fmla="*/ 116 w 279"/>
                <a:gd name="T1" fmla="*/ 486 h 486"/>
                <a:gd name="T2" fmla="*/ 44 w 279"/>
                <a:gd name="T3" fmla="*/ 446 h 486"/>
                <a:gd name="T4" fmla="*/ 20 w 279"/>
                <a:gd name="T5" fmla="*/ 430 h 486"/>
                <a:gd name="T6" fmla="*/ 20 w 279"/>
                <a:gd name="T7" fmla="*/ 374 h 486"/>
                <a:gd name="T8" fmla="*/ 4 w 279"/>
                <a:gd name="T9" fmla="*/ 310 h 486"/>
                <a:gd name="T10" fmla="*/ 84 w 279"/>
                <a:gd name="T11" fmla="*/ 103 h 486"/>
                <a:gd name="T12" fmla="*/ 140 w 279"/>
                <a:gd name="T13" fmla="*/ 47 h 486"/>
                <a:gd name="T14" fmla="*/ 228 w 279"/>
                <a:gd name="T15" fmla="*/ 39 h 486"/>
                <a:gd name="T16" fmla="*/ 268 w 279"/>
                <a:gd name="T17" fmla="*/ 111 h 486"/>
                <a:gd name="T18" fmla="*/ 273 w 279"/>
                <a:gd name="T19" fmla="*/ 139 h 486"/>
                <a:gd name="T20" fmla="*/ 234 w 279"/>
                <a:gd name="T21" fmla="*/ 176 h 486"/>
                <a:gd name="T22" fmla="*/ 250 w 279"/>
                <a:gd name="T23" fmla="*/ 282 h 486"/>
                <a:gd name="T24" fmla="*/ 277 w 279"/>
                <a:gd name="T25" fmla="*/ 340 h 486"/>
                <a:gd name="T26" fmla="*/ 259 w 279"/>
                <a:gd name="T27" fmla="*/ 367 h 486"/>
                <a:gd name="T28" fmla="*/ 250 w 279"/>
                <a:gd name="T29" fmla="*/ 404 h 486"/>
                <a:gd name="T30" fmla="*/ 204 w 279"/>
                <a:gd name="T31" fmla="*/ 394 h 486"/>
                <a:gd name="T32" fmla="*/ 126 w 279"/>
                <a:gd name="T33" fmla="*/ 458 h 486"/>
                <a:gd name="T34" fmla="*/ 108 w 279"/>
                <a:gd name="T35" fmla="*/ 478 h 486"/>
                <a:gd name="T36" fmla="*/ 116 w 279"/>
                <a:gd name="T37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9" h="486">
                  <a:moveTo>
                    <a:pt x="116" y="486"/>
                  </a:moveTo>
                  <a:cubicBezTo>
                    <a:pt x="73" y="471"/>
                    <a:pt x="99" y="482"/>
                    <a:pt x="44" y="446"/>
                  </a:cubicBezTo>
                  <a:cubicBezTo>
                    <a:pt x="36" y="440"/>
                    <a:pt x="20" y="430"/>
                    <a:pt x="20" y="430"/>
                  </a:cubicBezTo>
                  <a:cubicBezTo>
                    <a:pt x="0" y="372"/>
                    <a:pt x="20" y="444"/>
                    <a:pt x="20" y="374"/>
                  </a:cubicBezTo>
                  <a:cubicBezTo>
                    <a:pt x="20" y="354"/>
                    <a:pt x="10" y="328"/>
                    <a:pt x="4" y="310"/>
                  </a:cubicBezTo>
                  <a:cubicBezTo>
                    <a:pt x="29" y="235"/>
                    <a:pt x="39" y="169"/>
                    <a:pt x="84" y="103"/>
                  </a:cubicBezTo>
                  <a:cubicBezTo>
                    <a:pt x="103" y="73"/>
                    <a:pt x="106" y="58"/>
                    <a:pt x="140" y="47"/>
                  </a:cubicBezTo>
                  <a:cubicBezTo>
                    <a:pt x="170" y="0"/>
                    <a:pt x="186" y="11"/>
                    <a:pt x="228" y="39"/>
                  </a:cubicBezTo>
                  <a:cubicBezTo>
                    <a:pt x="264" y="94"/>
                    <a:pt x="253" y="68"/>
                    <a:pt x="268" y="111"/>
                  </a:cubicBezTo>
                  <a:cubicBezTo>
                    <a:pt x="273" y="126"/>
                    <a:pt x="279" y="128"/>
                    <a:pt x="273" y="139"/>
                  </a:cubicBezTo>
                  <a:cubicBezTo>
                    <a:pt x="267" y="150"/>
                    <a:pt x="238" y="152"/>
                    <a:pt x="234" y="176"/>
                  </a:cubicBezTo>
                  <a:cubicBezTo>
                    <a:pt x="230" y="205"/>
                    <a:pt x="247" y="257"/>
                    <a:pt x="250" y="282"/>
                  </a:cubicBezTo>
                  <a:cubicBezTo>
                    <a:pt x="257" y="309"/>
                    <a:pt x="276" y="326"/>
                    <a:pt x="277" y="340"/>
                  </a:cubicBezTo>
                  <a:cubicBezTo>
                    <a:pt x="276" y="352"/>
                    <a:pt x="271" y="374"/>
                    <a:pt x="259" y="367"/>
                  </a:cubicBezTo>
                  <a:cubicBezTo>
                    <a:pt x="255" y="378"/>
                    <a:pt x="259" y="399"/>
                    <a:pt x="250" y="404"/>
                  </a:cubicBezTo>
                  <a:cubicBezTo>
                    <a:pt x="233" y="413"/>
                    <a:pt x="204" y="394"/>
                    <a:pt x="204" y="394"/>
                  </a:cubicBezTo>
                  <a:cubicBezTo>
                    <a:pt x="194" y="408"/>
                    <a:pt x="137" y="444"/>
                    <a:pt x="126" y="458"/>
                  </a:cubicBezTo>
                  <a:cubicBezTo>
                    <a:pt x="119" y="465"/>
                    <a:pt x="113" y="470"/>
                    <a:pt x="108" y="478"/>
                  </a:cubicBezTo>
                  <a:cubicBezTo>
                    <a:pt x="105" y="481"/>
                    <a:pt x="113" y="483"/>
                    <a:pt x="116" y="486"/>
                  </a:cubicBezTo>
                  <a:close/>
                </a:path>
              </a:pathLst>
            </a:custGeom>
            <a:pattFill prst="smCheck">
              <a:fgClr>
                <a:srgbClr val="000000"/>
              </a:fgClr>
              <a:bgClr>
                <a:srgbClr val="B2B2B2"/>
              </a:bgClr>
            </a:pattFill>
            <a:ln w="127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57" name="AutoShape 17"/>
            <p:cNvSpPr>
              <a:spLocks noChangeAspect="1" noChangeArrowheads="1"/>
            </p:cNvSpPr>
            <p:nvPr/>
          </p:nvSpPr>
          <p:spPr bwMode="auto">
            <a:xfrm>
              <a:off x="2819" y="1900"/>
              <a:ext cx="116" cy="13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FF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58" name="Freeform 18"/>
            <p:cNvSpPr>
              <a:spLocks noChangeAspect="1"/>
            </p:cNvSpPr>
            <p:nvPr/>
          </p:nvSpPr>
          <p:spPr bwMode="auto">
            <a:xfrm>
              <a:off x="3756" y="2815"/>
              <a:ext cx="38" cy="50"/>
            </a:xfrm>
            <a:custGeom>
              <a:avLst/>
              <a:gdLst>
                <a:gd name="T0" fmla="*/ 16 w 38"/>
                <a:gd name="T1" fmla="*/ 0 h 49"/>
                <a:gd name="T2" fmla="*/ 16 w 38"/>
                <a:gd name="T3" fmla="*/ 11 h 49"/>
                <a:gd name="T4" fmla="*/ 5 w 38"/>
                <a:gd name="T5" fmla="*/ 16 h 49"/>
                <a:gd name="T6" fmla="*/ 0 w 38"/>
                <a:gd name="T7" fmla="*/ 27 h 49"/>
                <a:gd name="T8" fmla="*/ 5 w 38"/>
                <a:gd name="T9" fmla="*/ 43 h 49"/>
                <a:gd name="T10" fmla="*/ 16 w 38"/>
                <a:gd name="T11" fmla="*/ 48 h 49"/>
                <a:gd name="T12" fmla="*/ 27 w 38"/>
                <a:gd name="T13" fmla="*/ 43 h 49"/>
                <a:gd name="T14" fmla="*/ 37 w 38"/>
                <a:gd name="T15" fmla="*/ 32 h 49"/>
                <a:gd name="T16" fmla="*/ 37 w 38"/>
                <a:gd name="T17" fmla="*/ 21 h 49"/>
                <a:gd name="T18" fmla="*/ 37 w 38"/>
                <a:gd name="T19" fmla="*/ 5 h 49"/>
                <a:gd name="T20" fmla="*/ 21 w 38"/>
                <a:gd name="T21" fmla="*/ 5 h 49"/>
                <a:gd name="T22" fmla="*/ 16 w 38"/>
                <a:gd name="T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9">
                  <a:moveTo>
                    <a:pt x="16" y="0"/>
                  </a:moveTo>
                  <a:lnTo>
                    <a:pt x="16" y="11"/>
                  </a:lnTo>
                  <a:lnTo>
                    <a:pt x="5" y="16"/>
                  </a:lnTo>
                  <a:lnTo>
                    <a:pt x="0" y="27"/>
                  </a:lnTo>
                  <a:lnTo>
                    <a:pt x="5" y="43"/>
                  </a:lnTo>
                  <a:lnTo>
                    <a:pt x="16" y="48"/>
                  </a:lnTo>
                  <a:lnTo>
                    <a:pt x="27" y="43"/>
                  </a:lnTo>
                  <a:lnTo>
                    <a:pt x="37" y="32"/>
                  </a:lnTo>
                  <a:lnTo>
                    <a:pt x="37" y="21"/>
                  </a:lnTo>
                  <a:lnTo>
                    <a:pt x="37" y="5"/>
                  </a:lnTo>
                  <a:lnTo>
                    <a:pt x="21" y="5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59" name="Freeform 19"/>
            <p:cNvSpPr>
              <a:spLocks noChangeAspect="1"/>
            </p:cNvSpPr>
            <p:nvPr/>
          </p:nvSpPr>
          <p:spPr bwMode="auto">
            <a:xfrm>
              <a:off x="3841" y="2765"/>
              <a:ext cx="33" cy="32"/>
            </a:xfrm>
            <a:custGeom>
              <a:avLst/>
              <a:gdLst>
                <a:gd name="T0" fmla="*/ 27 w 33"/>
                <a:gd name="T1" fmla="*/ 11 h 33"/>
                <a:gd name="T2" fmla="*/ 22 w 33"/>
                <a:gd name="T3" fmla="*/ 0 h 33"/>
                <a:gd name="T4" fmla="*/ 11 w 33"/>
                <a:gd name="T5" fmla="*/ 6 h 33"/>
                <a:gd name="T6" fmla="*/ 0 w 33"/>
                <a:gd name="T7" fmla="*/ 6 h 33"/>
                <a:gd name="T8" fmla="*/ 0 w 33"/>
                <a:gd name="T9" fmla="*/ 22 h 33"/>
                <a:gd name="T10" fmla="*/ 11 w 33"/>
                <a:gd name="T11" fmla="*/ 27 h 33"/>
                <a:gd name="T12" fmla="*/ 22 w 33"/>
                <a:gd name="T13" fmla="*/ 32 h 33"/>
                <a:gd name="T14" fmla="*/ 32 w 33"/>
                <a:gd name="T15" fmla="*/ 16 h 33"/>
                <a:gd name="T16" fmla="*/ 27 w 33"/>
                <a:gd name="T1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7" y="11"/>
                  </a:moveTo>
                  <a:lnTo>
                    <a:pt x="22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0" y="22"/>
                  </a:lnTo>
                  <a:lnTo>
                    <a:pt x="11" y="27"/>
                  </a:lnTo>
                  <a:lnTo>
                    <a:pt x="22" y="32"/>
                  </a:lnTo>
                  <a:lnTo>
                    <a:pt x="32" y="16"/>
                  </a:lnTo>
                  <a:lnTo>
                    <a:pt x="27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60" name="Freeform 20" descr="5%"/>
            <p:cNvSpPr>
              <a:spLocks noChangeAspect="1"/>
            </p:cNvSpPr>
            <p:nvPr/>
          </p:nvSpPr>
          <p:spPr bwMode="auto">
            <a:xfrm>
              <a:off x="3361" y="2336"/>
              <a:ext cx="332" cy="663"/>
            </a:xfrm>
            <a:custGeom>
              <a:avLst/>
              <a:gdLst>
                <a:gd name="T0" fmla="*/ 262 w 332"/>
                <a:gd name="T1" fmla="*/ 11 h 662"/>
                <a:gd name="T2" fmla="*/ 251 w 332"/>
                <a:gd name="T3" fmla="*/ 43 h 662"/>
                <a:gd name="T4" fmla="*/ 230 w 332"/>
                <a:gd name="T5" fmla="*/ 75 h 662"/>
                <a:gd name="T6" fmla="*/ 219 w 332"/>
                <a:gd name="T7" fmla="*/ 96 h 662"/>
                <a:gd name="T8" fmla="*/ 208 w 332"/>
                <a:gd name="T9" fmla="*/ 112 h 662"/>
                <a:gd name="T10" fmla="*/ 192 w 332"/>
                <a:gd name="T11" fmla="*/ 133 h 662"/>
                <a:gd name="T12" fmla="*/ 176 w 332"/>
                <a:gd name="T13" fmla="*/ 144 h 662"/>
                <a:gd name="T14" fmla="*/ 160 w 332"/>
                <a:gd name="T15" fmla="*/ 155 h 662"/>
                <a:gd name="T16" fmla="*/ 144 w 332"/>
                <a:gd name="T17" fmla="*/ 176 h 662"/>
                <a:gd name="T18" fmla="*/ 123 w 332"/>
                <a:gd name="T19" fmla="*/ 187 h 662"/>
                <a:gd name="T20" fmla="*/ 96 w 332"/>
                <a:gd name="T21" fmla="*/ 197 h 662"/>
                <a:gd name="T22" fmla="*/ 75 w 332"/>
                <a:gd name="T23" fmla="*/ 208 h 662"/>
                <a:gd name="T24" fmla="*/ 48 w 332"/>
                <a:gd name="T25" fmla="*/ 219 h 662"/>
                <a:gd name="T26" fmla="*/ 38 w 332"/>
                <a:gd name="T27" fmla="*/ 251 h 662"/>
                <a:gd name="T28" fmla="*/ 27 w 332"/>
                <a:gd name="T29" fmla="*/ 283 h 662"/>
                <a:gd name="T30" fmla="*/ 22 w 332"/>
                <a:gd name="T31" fmla="*/ 315 h 662"/>
                <a:gd name="T32" fmla="*/ 22 w 332"/>
                <a:gd name="T33" fmla="*/ 347 h 662"/>
                <a:gd name="T34" fmla="*/ 38 w 332"/>
                <a:gd name="T35" fmla="*/ 379 h 662"/>
                <a:gd name="T36" fmla="*/ 38 w 332"/>
                <a:gd name="T37" fmla="*/ 411 h 662"/>
                <a:gd name="T38" fmla="*/ 32 w 332"/>
                <a:gd name="T39" fmla="*/ 443 h 662"/>
                <a:gd name="T40" fmla="*/ 11 w 332"/>
                <a:gd name="T41" fmla="*/ 475 h 662"/>
                <a:gd name="T42" fmla="*/ 0 w 332"/>
                <a:gd name="T43" fmla="*/ 507 h 662"/>
                <a:gd name="T44" fmla="*/ 0 w 332"/>
                <a:gd name="T45" fmla="*/ 539 h 662"/>
                <a:gd name="T46" fmla="*/ 11 w 332"/>
                <a:gd name="T47" fmla="*/ 565 h 662"/>
                <a:gd name="T48" fmla="*/ 16 w 332"/>
                <a:gd name="T49" fmla="*/ 587 h 662"/>
                <a:gd name="T50" fmla="*/ 43 w 332"/>
                <a:gd name="T51" fmla="*/ 619 h 662"/>
                <a:gd name="T52" fmla="*/ 59 w 332"/>
                <a:gd name="T53" fmla="*/ 640 h 662"/>
                <a:gd name="T54" fmla="*/ 70 w 332"/>
                <a:gd name="T55" fmla="*/ 656 h 662"/>
                <a:gd name="T56" fmla="*/ 102 w 332"/>
                <a:gd name="T57" fmla="*/ 651 h 662"/>
                <a:gd name="T58" fmla="*/ 134 w 332"/>
                <a:gd name="T59" fmla="*/ 645 h 662"/>
                <a:gd name="T60" fmla="*/ 139 w 332"/>
                <a:gd name="T61" fmla="*/ 613 h 662"/>
                <a:gd name="T62" fmla="*/ 155 w 332"/>
                <a:gd name="T63" fmla="*/ 592 h 662"/>
                <a:gd name="T64" fmla="*/ 166 w 332"/>
                <a:gd name="T65" fmla="*/ 565 h 662"/>
                <a:gd name="T66" fmla="*/ 182 w 332"/>
                <a:gd name="T67" fmla="*/ 539 h 662"/>
                <a:gd name="T68" fmla="*/ 187 w 332"/>
                <a:gd name="T69" fmla="*/ 517 h 662"/>
                <a:gd name="T70" fmla="*/ 203 w 332"/>
                <a:gd name="T71" fmla="*/ 485 h 662"/>
                <a:gd name="T72" fmla="*/ 224 w 332"/>
                <a:gd name="T73" fmla="*/ 453 h 662"/>
                <a:gd name="T74" fmla="*/ 240 w 332"/>
                <a:gd name="T75" fmla="*/ 421 h 662"/>
                <a:gd name="T76" fmla="*/ 256 w 332"/>
                <a:gd name="T77" fmla="*/ 389 h 662"/>
                <a:gd name="T78" fmla="*/ 262 w 332"/>
                <a:gd name="T79" fmla="*/ 357 h 662"/>
                <a:gd name="T80" fmla="*/ 272 w 332"/>
                <a:gd name="T81" fmla="*/ 325 h 662"/>
                <a:gd name="T82" fmla="*/ 272 w 332"/>
                <a:gd name="T83" fmla="*/ 293 h 662"/>
                <a:gd name="T84" fmla="*/ 283 w 332"/>
                <a:gd name="T85" fmla="*/ 261 h 662"/>
                <a:gd name="T86" fmla="*/ 294 w 332"/>
                <a:gd name="T87" fmla="*/ 229 h 662"/>
                <a:gd name="T88" fmla="*/ 304 w 332"/>
                <a:gd name="T89" fmla="*/ 197 h 662"/>
                <a:gd name="T90" fmla="*/ 310 w 332"/>
                <a:gd name="T91" fmla="*/ 165 h 662"/>
                <a:gd name="T92" fmla="*/ 320 w 332"/>
                <a:gd name="T93" fmla="*/ 160 h 662"/>
                <a:gd name="T94" fmla="*/ 331 w 332"/>
                <a:gd name="T95" fmla="*/ 160 h 662"/>
                <a:gd name="T96" fmla="*/ 331 w 332"/>
                <a:gd name="T97" fmla="*/ 133 h 662"/>
                <a:gd name="T98" fmla="*/ 320 w 332"/>
                <a:gd name="T99" fmla="*/ 101 h 662"/>
                <a:gd name="T100" fmla="*/ 310 w 332"/>
                <a:gd name="T101" fmla="*/ 69 h 662"/>
                <a:gd name="T102" fmla="*/ 304 w 332"/>
                <a:gd name="T103" fmla="*/ 37 h 662"/>
                <a:gd name="T104" fmla="*/ 283 w 332"/>
                <a:gd name="T105" fmla="*/ 16 h 662"/>
                <a:gd name="T106" fmla="*/ 267 w 332"/>
                <a:gd name="T107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2" h="662">
                  <a:moveTo>
                    <a:pt x="267" y="0"/>
                  </a:moveTo>
                  <a:lnTo>
                    <a:pt x="262" y="11"/>
                  </a:lnTo>
                  <a:lnTo>
                    <a:pt x="256" y="27"/>
                  </a:lnTo>
                  <a:lnTo>
                    <a:pt x="251" y="43"/>
                  </a:lnTo>
                  <a:lnTo>
                    <a:pt x="240" y="59"/>
                  </a:lnTo>
                  <a:lnTo>
                    <a:pt x="230" y="75"/>
                  </a:lnTo>
                  <a:lnTo>
                    <a:pt x="219" y="85"/>
                  </a:lnTo>
                  <a:lnTo>
                    <a:pt x="219" y="96"/>
                  </a:lnTo>
                  <a:lnTo>
                    <a:pt x="208" y="101"/>
                  </a:lnTo>
                  <a:lnTo>
                    <a:pt x="208" y="112"/>
                  </a:lnTo>
                  <a:lnTo>
                    <a:pt x="203" y="123"/>
                  </a:lnTo>
                  <a:lnTo>
                    <a:pt x="192" y="133"/>
                  </a:lnTo>
                  <a:lnTo>
                    <a:pt x="187" y="144"/>
                  </a:lnTo>
                  <a:lnTo>
                    <a:pt x="176" y="144"/>
                  </a:lnTo>
                  <a:lnTo>
                    <a:pt x="171" y="155"/>
                  </a:lnTo>
                  <a:lnTo>
                    <a:pt x="160" y="155"/>
                  </a:lnTo>
                  <a:lnTo>
                    <a:pt x="160" y="171"/>
                  </a:lnTo>
                  <a:lnTo>
                    <a:pt x="144" y="176"/>
                  </a:lnTo>
                  <a:lnTo>
                    <a:pt x="128" y="176"/>
                  </a:lnTo>
                  <a:lnTo>
                    <a:pt x="123" y="187"/>
                  </a:lnTo>
                  <a:lnTo>
                    <a:pt x="112" y="187"/>
                  </a:lnTo>
                  <a:lnTo>
                    <a:pt x="96" y="197"/>
                  </a:lnTo>
                  <a:lnTo>
                    <a:pt x="80" y="197"/>
                  </a:lnTo>
                  <a:lnTo>
                    <a:pt x="75" y="208"/>
                  </a:lnTo>
                  <a:lnTo>
                    <a:pt x="64" y="213"/>
                  </a:lnTo>
                  <a:lnTo>
                    <a:pt x="48" y="219"/>
                  </a:lnTo>
                  <a:lnTo>
                    <a:pt x="43" y="235"/>
                  </a:lnTo>
                  <a:lnTo>
                    <a:pt x="38" y="251"/>
                  </a:lnTo>
                  <a:lnTo>
                    <a:pt x="32" y="267"/>
                  </a:lnTo>
                  <a:lnTo>
                    <a:pt x="27" y="283"/>
                  </a:lnTo>
                  <a:lnTo>
                    <a:pt x="22" y="299"/>
                  </a:lnTo>
                  <a:lnTo>
                    <a:pt x="22" y="315"/>
                  </a:lnTo>
                  <a:lnTo>
                    <a:pt x="22" y="331"/>
                  </a:lnTo>
                  <a:lnTo>
                    <a:pt x="22" y="347"/>
                  </a:lnTo>
                  <a:lnTo>
                    <a:pt x="32" y="363"/>
                  </a:lnTo>
                  <a:lnTo>
                    <a:pt x="38" y="379"/>
                  </a:lnTo>
                  <a:lnTo>
                    <a:pt x="38" y="395"/>
                  </a:lnTo>
                  <a:lnTo>
                    <a:pt x="38" y="411"/>
                  </a:lnTo>
                  <a:lnTo>
                    <a:pt x="38" y="427"/>
                  </a:lnTo>
                  <a:lnTo>
                    <a:pt x="32" y="443"/>
                  </a:lnTo>
                  <a:lnTo>
                    <a:pt x="22" y="459"/>
                  </a:lnTo>
                  <a:lnTo>
                    <a:pt x="11" y="475"/>
                  </a:lnTo>
                  <a:lnTo>
                    <a:pt x="6" y="491"/>
                  </a:lnTo>
                  <a:lnTo>
                    <a:pt x="0" y="507"/>
                  </a:lnTo>
                  <a:lnTo>
                    <a:pt x="0" y="523"/>
                  </a:lnTo>
                  <a:lnTo>
                    <a:pt x="0" y="539"/>
                  </a:lnTo>
                  <a:lnTo>
                    <a:pt x="0" y="555"/>
                  </a:lnTo>
                  <a:lnTo>
                    <a:pt x="11" y="565"/>
                  </a:lnTo>
                  <a:lnTo>
                    <a:pt x="11" y="576"/>
                  </a:lnTo>
                  <a:lnTo>
                    <a:pt x="16" y="587"/>
                  </a:lnTo>
                  <a:lnTo>
                    <a:pt x="22" y="603"/>
                  </a:lnTo>
                  <a:lnTo>
                    <a:pt x="43" y="619"/>
                  </a:lnTo>
                  <a:lnTo>
                    <a:pt x="48" y="635"/>
                  </a:lnTo>
                  <a:lnTo>
                    <a:pt x="59" y="640"/>
                  </a:lnTo>
                  <a:lnTo>
                    <a:pt x="59" y="651"/>
                  </a:lnTo>
                  <a:lnTo>
                    <a:pt x="70" y="656"/>
                  </a:lnTo>
                  <a:lnTo>
                    <a:pt x="86" y="661"/>
                  </a:lnTo>
                  <a:lnTo>
                    <a:pt x="102" y="651"/>
                  </a:lnTo>
                  <a:lnTo>
                    <a:pt x="118" y="651"/>
                  </a:lnTo>
                  <a:lnTo>
                    <a:pt x="134" y="645"/>
                  </a:lnTo>
                  <a:lnTo>
                    <a:pt x="134" y="629"/>
                  </a:lnTo>
                  <a:lnTo>
                    <a:pt x="139" y="613"/>
                  </a:lnTo>
                  <a:lnTo>
                    <a:pt x="150" y="603"/>
                  </a:lnTo>
                  <a:lnTo>
                    <a:pt x="155" y="592"/>
                  </a:lnTo>
                  <a:lnTo>
                    <a:pt x="160" y="581"/>
                  </a:lnTo>
                  <a:lnTo>
                    <a:pt x="166" y="565"/>
                  </a:lnTo>
                  <a:lnTo>
                    <a:pt x="171" y="549"/>
                  </a:lnTo>
                  <a:lnTo>
                    <a:pt x="182" y="539"/>
                  </a:lnTo>
                  <a:lnTo>
                    <a:pt x="182" y="528"/>
                  </a:lnTo>
                  <a:lnTo>
                    <a:pt x="187" y="517"/>
                  </a:lnTo>
                  <a:lnTo>
                    <a:pt x="198" y="501"/>
                  </a:lnTo>
                  <a:lnTo>
                    <a:pt x="203" y="485"/>
                  </a:lnTo>
                  <a:lnTo>
                    <a:pt x="214" y="469"/>
                  </a:lnTo>
                  <a:lnTo>
                    <a:pt x="224" y="453"/>
                  </a:lnTo>
                  <a:lnTo>
                    <a:pt x="235" y="437"/>
                  </a:lnTo>
                  <a:lnTo>
                    <a:pt x="240" y="421"/>
                  </a:lnTo>
                  <a:lnTo>
                    <a:pt x="251" y="405"/>
                  </a:lnTo>
                  <a:lnTo>
                    <a:pt x="256" y="389"/>
                  </a:lnTo>
                  <a:lnTo>
                    <a:pt x="262" y="373"/>
                  </a:lnTo>
                  <a:lnTo>
                    <a:pt x="262" y="357"/>
                  </a:lnTo>
                  <a:lnTo>
                    <a:pt x="267" y="341"/>
                  </a:lnTo>
                  <a:lnTo>
                    <a:pt x="272" y="325"/>
                  </a:lnTo>
                  <a:lnTo>
                    <a:pt x="272" y="309"/>
                  </a:lnTo>
                  <a:lnTo>
                    <a:pt x="272" y="293"/>
                  </a:lnTo>
                  <a:lnTo>
                    <a:pt x="278" y="277"/>
                  </a:lnTo>
                  <a:lnTo>
                    <a:pt x="283" y="261"/>
                  </a:lnTo>
                  <a:lnTo>
                    <a:pt x="288" y="245"/>
                  </a:lnTo>
                  <a:lnTo>
                    <a:pt x="294" y="229"/>
                  </a:lnTo>
                  <a:lnTo>
                    <a:pt x="299" y="213"/>
                  </a:lnTo>
                  <a:lnTo>
                    <a:pt x="304" y="197"/>
                  </a:lnTo>
                  <a:lnTo>
                    <a:pt x="310" y="181"/>
                  </a:lnTo>
                  <a:lnTo>
                    <a:pt x="310" y="165"/>
                  </a:lnTo>
                  <a:lnTo>
                    <a:pt x="310" y="149"/>
                  </a:lnTo>
                  <a:lnTo>
                    <a:pt x="320" y="160"/>
                  </a:lnTo>
                  <a:lnTo>
                    <a:pt x="326" y="171"/>
                  </a:lnTo>
                  <a:lnTo>
                    <a:pt x="331" y="160"/>
                  </a:lnTo>
                  <a:lnTo>
                    <a:pt x="331" y="149"/>
                  </a:lnTo>
                  <a:lnTo>
                    <a:pt x="331" y="133"/>
                  </a:lnTo>
                  <a:lnTo>
                    <a:pt x="326" y="117"/>
                  </a:lnTo>
                  <a:lnTo>
                    <a:pt x="320" y="101"/>
                  </a:lnTo>
                  <a:lnTo>
                    <a:pt x="315" y="85"/>
                  </a:lnTo>
                  <a:lnTo>
                    <a:pt x="310" y="69"/>
                  </a:lnTo>
                  <a:lnTo>
                    <a:pt x="310" y="53"/>
                  </a:lnTo>
                  <a:lnTo>
                    <a:pt x="304" y="37"/>
                  </a:lnTo>
                  <a:lnTo>
                    <a:pt x="294" y="21"/>
                  </a:lnTo>
                  <a:lnTo>
                    <a:pt x="283" y="16"/>
                  </a:lnTo>
                  <a:lnTo>
                    <a:pt x="278" y="5"/>
                  </a:lnTo>
                  <a:lnTo>
                    <a:pt x="267" y="0"/>
                  </a:lnTo>
                  <a:lnTo>
                    <a:pt x="267" y="0"/>
                  </a:lnTo>
                </a:path>
              </a:pathLst>
            </a:custGeom>
            <a:pattFill prst="pct5">
              <a:fgClr>
                <a:srgbClr val="000000"/>
              </a:fgClr>
              <a:bgClr>
                <a:srgbClr val="B2B2B2"/>
              </a:bgClr>
            </a:pattFill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61" name="Freeform 21"/>
            <p:cNvSpPr>
              <a:spLocks noChangeAspect="1"/>
            </p:cNvSpPr>
            <p:nvPr/>
          </p:nvSpPr>
          <p:spPr bwMode="auto">
            <a:xfrm>
              <a:off x="3105" y="996"/>
              <a:ext cx="551" cy="957"/>
            </a:xfrm>
            <a:custGeom>
              <a:avLst/>
              <a:gdLst>
                <a:gd name="T0" fmla="*/ 86 w 551"/>
                <a:gd name="T1" fmla="*/ 944 h 956"/>
                <a:gd name="T2" fmla="*/ 102 w 551"/>
                <a:gd name="T3" fmla="*/ 923 h 956"/>
                <a:gd name="T4" fmla="*/ 123 w 551"/>
                <a:gd name="T5" fmla="*/ 907 h 956"/>
                <a:gd name="T6" fmla="*/ 139 w 551"/>
                <a:gd name="T7" fmla="*/ 886 h 956"/>
                <a:gd name="T8" fmla="*/ 155 w 551"/>
                <a:gd name="T9" fmla="*/ 870 h 956"/>
                <a:gd name="T10" fmla="*/ 182 w 551"/>
                <a:gd name="T11" fmla="*/ 854 h 956"/>
                <a:gd name="T12" fmla="*/ 198 w 551"/>
                <a:gd name="T13" fmla="*/ 832 h 956"/>
                <a:gd name="T14" fmla="*/ 219 w 551"/>
                <a:gd name="T15" fmla="*/ 806 h 956"/>
                <a:gd name="T16" fmla="*/ 235 w 551"/>
                <a:gd name="T17" fmla="*/ 784 h 956"/>
                <a:gd name="T18" fmla="*/ 251 w 551"/>
                <a:gd name="T19" fmla="*/ 768 h 956"/>
                <a:gd name="T20" fmla="*/ 262 w 551"/>
                <a:gd name="T21" fmla="*/ 752 h 956"/>
                <a:gd name="T22" fmla="*/ 283 w 551"/>
                <a:gd name="T23" fmla="*/ 731 h 956"/>
                <a:gd name="T24" fmla="*/ 299 w 551"/>
                <a:gd name="T25" fmla="*/ 715 h 956"/>
                <a:gd name="T26" fmla="*/ 326 w 551"/>
                <a:gd name="T27" fmla="*/ 688 h 956"/>
                <a:gd name="T28" fmla="*/ 347 w 551"/>
                <a:gd name="T29" fmla="*/ 667 h 956"/>
                <a:gd name="T30" fmla="*/ 368 w 551"/>
                <a:gd name="T31" fmla="*/ 640 h 956"/>
                <a:gd name="T32" fmla="*/ 384 w 551"/>
                <a:gd name="T33" fmla="*/ 624 h 956"/>
                <a:gd name="T34" fmla="*/ 406 w 551"/>
                <a:gd name="T35" fmla="*/ 598 h 956"/>
                <a:gd name="T36" fmla="*/ 438 w 551"/>
                <a:gd name="T37" fmla="*/ 560 h 956"/>
                <a:gd name="T38" fmla="*/ 454 w 551"/>
                <a:gd name="T39" fmla="*/ 534 h 956"/>
                <a:gd name="T40" fmla="*/ 464 w 551"/>
                <a:gd name="T41" fmla="*/ 512 h 956"/>
                <a:gd name="T42" fmla="*/ 480 w 551"/>
                <a:gd name="T43" fmla="*/ 480 h 956"/>
                <a:gd name="T44" fmla="*/ 496 w 551"/>
                <a:gd name="T45" fmla="*/ 448 h 956"/>
                <a:gd name="T46" fmla="*/ 502 w 551"/>
                <a:gd name="T47" fmla="*/ 416 h 956"/>
                <a:gd name="T48" fmla="*/ 502 w 551"/>
                <a:gd name="T49" fmla="*/ 384 h 956"/>
                <a:gd name="T50" fmla="*/ 502 w 551"/>
                <a:gd name="T51" fmla="*/ 352 h 956"/>
                <a:gd name="T52" fmla="*/ 518 w 551"/>
                <a:gd name="T53" fmla="*/ 326 h 956"/>
                <a:gd name="T54" fmla="*/ 534 w 551"/>
                <a:gd name="T55" fmla="*/ 310 h 956"/>
                <a:gd name="T56" fmla="*/ 544 w 551"/>
                <a:gd name="T57" fmla="*/ 283 h 956"/>
                <a:gd name="T58" fmla="*/ 550 w 551"/>
                <a:gd name="T59" fmla="*/ 256 h 956"/>
                <a:gd name="T60" fmla="*/ 539 w 551"/>
                <a:gd name="T61" fmla="*/ 224 h 956"/>
                <a:gd name="T62" fmla="*/ 539 w 551"/>
                <a:gd name="T63" fmla="*/ 192 h 956"/>
                <a:gd name="T64" fmla="*/ 512 w 551"/>
                <a:gd name="T65" fmla="*/ 192 h 956"/>
                <a:gd name="T66" fmla="*/ 491 w 551"/>
                <a:gd name="T67" fmla="*/ 203 h 956"/>
                <a:gd name="T68" fmla="*/ 475 w 551"/>
                <a:gd name="T69" fmla="*/ 214 h 956"/>
                <a:gd name="T70" fmla="*/ 448 w 551"/>
                <a:gd name="T71" fmla="*/ 224 h 956"/>
                <a:gd name="T72" fmla="*/ 416 w 551"/>
                <a:gd name="T73" fmla="*/ 230 h 956"/>
                <a:gd name="T74" fmla="*/ 384 w 551"/>
                <a:gd name="T75" fmla="*/ 219 h 956"/>
                <a:gd name="T76" fmla="*/ 352 w 551"/>
                <a:gd name="T77" fmla="*/ 219 h 956"/>
                <a:gd name="T78" fmla="*/ 336 w 551"/>
                <a:gd name="T79" fmla="*/ 235 h 956"/>
                <a:gd name="T80" fmla="*/ 320 w 551"/>
                <a:gd name="T81" fmla="*/ 256 h 956"/>
                <a:gd name="T82" fmla="*/ 299 w 551"/>
                <a:gd name="T83" fmla="*/ 272 h 956"/>
                <a:gd name="T84" fmla="*/ 272 w 551"/>
                <a:gd name="T85" fmla="*/ 278 h 956"/>
                <a:gd name="T86" fmla="*/ 251 w 551"/>
                <a:gd name="T87" fmla="*/ 256 h 956"/>
                <a:gd name="T88" fmla="*/ 240 w 551"/>
                <a:gd name="T89" fmla="*/ 224 h 956"/>
                <a:gd name="T90" fmla="*/ 224 w 551"/>
                <a:gd name="T91" fmla="*/ 203 h 956"/>
                <a:gd name="T92" fmla="*/ 203 w 551"/>
                <a:gd name="T93" fmla="*/ 187 h 956"/>
                <a:gd name="T94" fmla="*/ 187 w 551"/>
                <a:gd name="T95" fmla="*/ 166 h 956"/>
                <a:gd name="T96" fmla="*/ 166 w 551"/>
                <a:gd name="T97" fmla="*/ 155 h 956"/>
                <a:gd name="T98" fmla="*/ 144 w 551"/>
                <a:gd name="T99" fmla="*/ 139 h 956"/>
                <a:gd name="T100" fmla="*/ 128 w 551"/>
                <a:gd name="T101" fmla="*/ 123 h 956"/>
                <a:gd name="T102" fmla="*/ 118 w 551"/>
                <a:gd name="T103" fmla="*/ 96 h 956"/>
                <a:gd name="T104" fmla="*/ 96 w 551"/>
                <a:gd name="T105" fmla="*/ 70 h 956"/>
                <a:gd name="T106" fmla="*/ 64 w 551"/>
                <a:gd name="T107" fmla="*/ 54 h 956"/>
                <a:gd name="T108" fmla="*/ 32 w 551"/>
                <a:gd name="T109" fmla="*/ 43 h 956"/>
                <a:gd name="T110" fmla="*/ 11 w 551"/>
                <a:gd name="T111" fmla="*/ 27 h 956"/>
                <a:gd name="T112" fmla="*/ 0 w 551"/>
                <a:gd name="T113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956">
                  <a:moveTo>
                    <a:pt x="91" y="955"/>
                  </a:moveTo>
                  <a:lnTo>
                    <a:pt x="86" y="944"/>
                  </a:lnTo>
                  <a:lnTo>
                    <a:pt x="86" y="928"/>
                  </a:lnTo>
                  <a:lnTo>
                    <a:pt x="102" y="923"/>
                  </a:lnTo>
                  <a:lnTo>
                    <a:pt x="112" y="912"/>
                  </a:lnTo>
                  <a:lnTo>
                    <a:pt x="123" y="907"/>
                  </a:lnTo>
                  <a:lnTo>
                    <a:pt x="128" y="896"/>
                  </a:lnTo>
                  <a:lnTo>
                    <a:pt x="139" y="886"/>
                  </a:lnTo>
                  <a:lnTo>
                    <a:pt x="144" y="875"/>
                  </a:lnTo>
                  <a:lnTo>
                    <a:pt x="155" y="870"/>
                  </a:lnTo>
                  <a:lnTo>
                    <a:pt x="166" y="864"/>
                  </a:lnTo>
                  <a:lnTo>
                    <a:pt x="182" y="854"/>
                  </a:lnTo>
                  <a:lnTo>
                    <a:pt x="182" y="843"/>
                  </a:lnTo>
                  <a:lnTo>
                    <a:pt x="198" y="832"/>
                  </a:lnTo>
                  <a:lnTo>
                    <a:pt x="208" y="816"/>
                  </a:lnTo>
                  <a:lnTo>
                    <a:pt x="219" y="806"/>
                  </a:lnTo>
                  <a:lnTo>
                    <a:pt x="230" y="800"/>
                  </a:lnTo>
                  <a:lnTo>
                    <a:pt x="235" y="784"/>
                  </a:lnTo>
                  <a:lnTo>
                    <a:pt x="246" y="779"/>
                  </a:lnTo>
                  <a:lnTo>
                    <a:pt x="251" y="768"/>
                  </a:lnTo>
                  <a:lnTo>
                    <a:pt x="262" y="763"/>
                  </a:lnTo>
                  <a:lnTo>
                    <a:pt x="262" y="752"/>
                  </a:lnTo>
                  <a:lnTo>
                    <a:pt x="278" y="742"/>
                  </a:lnTo>
                  <a:lnTo>
                    <a:pt x="283" y="731"/>
                  </a:lnTo>
                  <a:lnTo>
                    <a:pt x="294" y="726"/>
                  </a:lnTo>
                  <a:lnTo>
                    <a:pt x="299" y="715"/>
                  </a:lnTo>
                  <a:lnTo>
                    <a:pt x="310" y="704"/>
                  </a:lnTo>
                  <a:lnTo>
                    <a:pt x="326" y="688"/>
                  </a:lnTo>
                  <a:lnTo>
                    <a:pt x="336" y="672"/>
                  </a:lnTo>
                  <a:lnTo>
                    <a:pt x="347" y="667"/>
                  </a:lnTo>
                  <a:lnTo>
                    <a:pt x="358" y="656"/>
                  </a:lnTo>
                  <a:lnTo>
                    <a:pt x="368" y="640"/>
                  </a:lnTo>
                  <a:lnTo>
                    <a:pt x="379" y="635"/>
                  </a:lnTo>
                  <a:lnTo>
                    <a:pt x="384" y="624"/>
                  </a:lnTo>
                  <a:lnTo>
                    <a:pt x="395" y="614"/>
                  </a:lnTo>
                  <a:lnTo>
                    <a:pt x="406" y="598"/>
                  </a:lnTo>
                  <a:lnTo>
                    <a:pt x="427" y="566"/>
                  </a:lnTo>
                  <a:lnTo>
                    <a:pt x="438" y="560"/>
                  </a:lnTo>
                  <a:lnTo>
                    <a:pt x="443" y="544"/>
                  </a:lnTo>
                  <a:lnTo>
                    <a:pt x="454" y="534"/>
                  </a:lnTo>
                  <a:lnTo>
                    <a:pt x="454" y="523"/>
                  </a:lnTo>
                  <a:lnTo>
                    <a:pt x="464" y="512"/>
                  </a:lnTo>
                  <a:lnTo>
                    <a:pt x="470" y="496"/>
                  </a:lnTo>
                  <a:lnTo>
                    <a:pt x="480" y="480"/>
                  </a:lnTo>
                  <a:lnTo>
                    <a:pt x="486" y="464"/>
                  </a:lnTo>
                  <a:lnTo>
                    <a:pt x="496" y="448"/>
                  </a:lnTo>
                  <a:lnTo>
                    <a:pt x="502" y="432"/>
                  </a:lnTo>
                  <a:lnTo>
                    <a:pt x="502" y="416"/>
                  </a:lnTo>
                  <a:lnTo>
                    <a:pt x="502" y="400"/>
                  </a:lnTo>
                  <a:lnTo>
                    <a:pt x="502" y="384"/>
                  </a:lnTo>
                  <a:lnTo>
                    <a:pt x="502" y="368"/>
                  </a:lnTo>
                  <a:lnTo>
                    <a:pt x="502" y="352"/>
                  </a:lnTo>
                  <a:lnTo>
                    <a:pt x="507" y="336"/>
                  </a:lnTo>
                  <a:lnTo>
                    <a:pt x="518" y="326"/>
                  </a:lnTo>
                  <a:lnTo>
                    <a:pt x="523" y="315"/>
                  </a:lnTo>
                  <a:lnTo>
                    <a:pt x="534" y="310"/>
                  </a:lnTo>
                  <a:lnTo>
                    <a:pt x="539" y="299"/>
                  </a:lnTo>
                  <a:lnTo>
                    <a:pt x="544" y="283"/>
                  </a:lnTo>
                  <a:lnTo>
                    <a:pt x="550" y="272"/>
                  </a:lnTo>
                  <a:lnTo>
                    <a:pt x="550" y="256"/>
                  </a:lnTo>
                  <a:lnTo>
                    <a:pt x="544" y="240"/>
                  </a:lnTo>
                  <a:lnTo>
                    <a:pt x="539" y="224"/>
                  </a:lnTo>
                  <a:lnTo>
                    <a:pt x="539" y="208"/>
                  </a:lnTo>
                  <a:lnTo>
                    <a:pt x="539" y="192"/>
                  </a:lnTo>
                  <a:lnTo>
                    <a:pt x="528" y="187"/>
                  </a:lnTo>
                  <a:lnTo>
                    <a:pt x="512" y="192"/>
                  </a:lnTo>
                  <a:lnTo>
                    <a:pt x="502" y="203"/>
                  </a:lnTo>
                  <a:lnTo>
                    <a:pt x="491" y="203"/>
                  </a:lnTo>
                  <a:lnTo>
                    <a:pt x="486" y="214"/>
                  </a:lnTo>
                  <a:lnTo>
                    <a:pt x="475" y="214"/>
                  </a:lnTo>
                  <a:lnTo>
                    <a:pt x="464" y="219"/>
                  </a:lnTo>
                  <a:lnTo>
                    <a:pt x="448" y="224"/>
                  </a:lnTo>
                  <a:lnTo>
                    <a:pt x="432" y="230"/>
                  </a:lnTo>
                  <a:lnTo>
                    <a:pt x="416" y="230"/>
                  </a:lnTo>
                  <a:lnTo>
                    <a:pt x="400" y="230"/>
                  </a:lnTo>
                  <a:lnTo>
                    <a:pt x="384" y="219"/>
                  </a:lnTo>
                  <a:lnTo>
                    <a:pt x="368" y="219"/>
                  </a:lnTo>
                  <a:lnTo>
                    <a:pt x="352" y="219"/>
                  </a:lnTo>
                  <a:lnTo>
                    <a:pt x="347" y="230"/>
                  </a:lnTo>
                  <a:lnTo>
                    <a:pt x="336" y="235"/>
                  </a:lnTo>
                  <a:lnTo>
                    <a:pt x="331" y="246"/>
                  </a:lnTo>
                  <a:lnTo>
                    <a:pt x="320" y="256"/>
                  </a:lnTo>
                  <a:lnTo>
                    <a:pt x="310" y="267"/>
                  </a:lnTo>
                  <a:lnTo>
                    <a:pt x="299" y="272"/>
                  </a:lnTo>
                  <a:lnTo>
                    <a:pt x="288" y="272"/>
                  </a:lnTo>
                  <a:lnTo>
                    <a:pt x="272" y="278"/>
                  </a:lnTo>
                  <a:lnTo>
                    <a:pt x="256" y="267"/>
                  </a:lnTo>
                  <a:lnTo>
                    <a:pt x="251" y="256"/>
                  </a:lnTo>
                  <a:lnTo>
                    <a:pt x="251" y="240"/>
                  </a:lnTo>
                  <a:lnTo>
                    <a:pt x="240" y="224"/>
                  </a:lnTo>
                  <a:lnTo>
                    <a:pt x="235" y="208"/>
                  </a:lnTo>
                  <a:lnTo>
                    <a:pt x="224" y="203"/>
                  </a:lnTo>
                  <a:lnTo>
                    <a:pt x="214" y="192"/>
                  </a:lnTo>
                  <a:lnTo>
                    <a:pt x="203" y="187"/>
                  </a:lnTo>
                  <a:lnTo>
                    <a:pt x="198" y="176"/>
                  </a:lnTo>
                  <a:lnTo>
                    <a:pt x="187" y="166"/>
                  </a:lnTo>
                  <a:lnTo>
                    <a:pt x="176" y="166"/>
                  </a:lnTo>
                  <a:lnTo>
                    <a:pt x="166" y="155"/>
                  </a:lnTo>
                  <a:lnTo>
                    <a:pt x="155" y="150"/>
                  </a:lnTo>
                  <a:lnTo>
                    <a:pt x="144" y="139"/>
                  </a:lnTo>
                  <a:lnTo>
                    <a:pt x="139" y="128"/>
                  </a:lnTo>
                  <a:lnTo>
                    <a:pt x="128" y="123"/>
                  </a:lnTo>
                  <a:lnTo>
                    <a:pt x="123" y="112"/>
                  </a:lnTo>
                  <a:lnTo>
                    <a:pt x="118" y="96"/>
                  </a:lnTo>
                  <a:lnTo>
                    <a:pt x="107" y="80"/>
                  </a:lnTo>
                  <a:lnTo>
                    <a:pt x="96" y="70"/>
                  </a:lnTo>
                  <a:lnTo>
                    <a:pt x="80" y="64"/>
                  </a:lnTo>
                  <a:lnTo>
                    <a:pt x="64" y="54"/>
                  </a:lnTo>
                  <a:lnTo>
                    <a:pt x="48" y="48"/>
                  </a:lnTo>
                  <a:lnTo>
                    <a:pt x="32" y="43"/>
                  </a:lnTo>
                  <a:lnTo>
                    <a:pt x="16" y="38"/>
                  </a:lnTo>
                  <a:lnTo>
                    <a:pt x="11" y="27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noFill/>
            <a:ln w="3175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62" name="Freeform 22"/>
            <p:cNvSpPr>
              <a:spLocks noChangeAspect="1"/>
            </p:cNvSpPr>
            <p:nvPr/>
          </p:nvSpPr>
          <p:spPr bwMode="auto">
            <a:xfrm>
              <a:off x="988" y="47"/>
              <a:ext cx="1921" cy="615"/>
            </a:xfrm>
            <a:custGeom>
              <a:avLst/>
              <a:gdLst>
                <a:gd name="T0" fmla="*/ 1883 w 1921"/>
                <a:gd name="T1" fmla="*/ 592 h 614"/>
                <a:gd name="T2" fmla="*/ 1856 w 1921"/>
                <a:gd name="T3" fmla="*/ 533 h 614"/>
                <a:gd name="T4" fmla="*/ 1840 w 1921"/>
                <a:gd name="T5" fmla="*/ 485 h 614"/>
                <a:gd name="T6" fmla="*/ 1829 w 1921"/>
                <a:gd name="T7" fmla="*/ 437 h 614"/>
                <a:gd name="T8" fmla="*/ 1829 w 1921"/>
                <a:gd name="T9" fmla="*/ 373 h 614"/>
                <a:gd name="T10" fmla="*/ 1824 w 1921"/>
                <a:gd name="T11" fmla="*/ 309 h 614"/>
                <a:gd name="T12" fmla="*/ 1813 w 1921"/>
                <a:gd name="T13" fmla="*/ 245 h 614"/>
                <a:gd name="T14" fmla="*/ 1765 w 1921"/>
                <a:gd name="T15" fmla="*/ 229 h 614"/>
                <a:gd name="T16" fmla="*/ 1701 w 1921"/>
                <a:gd name="T17" fmla="*/ 229 h 614"/>
                <a:gd name="T18" fmla="*/ 1637 w 1921"/>
                <a:gd name="T19" fmla="*/ 235 h 614"/>
                <a:gd name="T20" fmla="*/ 1573 w 1921"/>
                <a:gd name="T21" fmla="*/ 267 h 614"/>
                <a:gd name="T22" fmla="*/ 1509 w 1921"/>
                <a:gd name="T23" fmla="*/ 251 h 614"/>
                <a:gd name="T24" fmla="*/ 1451 w 1921"/>
                <a:gd name="T25" fmla="*/ 229 h 614"/>
                <a:gd name="T26" fmla="*/ 1397 w 1921"/>
                <a:gd name="T27" fmla="*/ 219 h 614"/>
                <a:gd name="T28" fmla="*/ 1349 w 1921"/>
                <a:gd name="T29" fmla="*/ 203 h 614"/>
                <a:gd name="T30" fmla="*/ 1301 w 1921"/>
                <a:gd name="T31" fmla="*/ 176 h 614"/>
                <a:gd name="T32" fmla="*/ 1237 w 1921"/>
                <a:gd name="T33" fmla="*/ 176 h 614"/>
                <a:gd name="T34" fmla="*/ 1205 w 1921"/>
                <a:gd name="T35" fmla="*/ 219 h 614"/>
                <a:gd name="T36" fmla="*/ 1189 w 1921"/>
                <a:gd name="T37" fmla="*/ 277 h 614"/>
                <a:gd name="T38" fmla="*/ 1141 w 1921"/>
                <a:gd name="T39" fmla="*/ 293 h 614"/>
                <a:gd name="T40" fmla="*/ 1088 w 1921"/>
                <a:gd name="T41" fmla="*/ 272 h 614"/>
                <a:gd name="T42" fmla="*/ 1056 w 1921"/>
                <a:gd name="T43" fmla="*/ 245 h 614"/>
                <a:gd name="T44" fmla="*/ 997 w 1921"/>
                <a:gd name="T45" fmla="*/ 224 h 614"/>
                <a:gd name="T46" fmla="*/ 944 w 1921"/>
                <a:gd name="T47" fmla="*/ 197 h 614"/>
                <a:gd name="T48" fmla="*/ 896 w 1921"/>
                <a:gd name="T49" fmla="*/ 181 h 614"/>
                <a:gd name="T50" fmla="*/ 880 w 1921"/>
                <a:gd name="T51" fmla="*/ 133 h 614"/>
                <a:gd name="T52" fmla="*/ 885 w 1921"/>
                <a:gd name="T53" fmla="*/ 91 h 614"/>
                <a:gd name="T54" fmla="*/ 869 w 1921"/>
                <a:gd name="T55" fmla="*/ 37 h 614"/>
                <a:gd name="T56" fmla="*/ 848 w 1921"/>
                <a:gd name="T57" fmla="*/ 5 h 614"/>
                <a:gd name="T58" fmla="*/ 789 w 1921"/>
                <a:gd name="T59" fmla="*/ 5 h 614"/>
                <a:gd name="T60" fmla="*/ 741 w 1921"/>
                <a:gd name="T61" fmla="*/ 27 h 614"/>
                <a:gd name="T62" fmla="*/ 677 w 1921"/>
                <a:gd name="T63" fmla="*/ 21 h 614"/>
                <a:gd name="T64" fmla="*/ 629 w 1921"/>
                <a:gd name="T65" fmla="*/ 48 h 614"/>
                <a:gd name="T66" fmla="*/ 565 w 1921"/>
                <a:gd name="T67" fmla="*/ 32 h 614"/>
                <a:gd name="T68" fmla="*/ 501 w 1921"/>
                <a:gd name="T69" fmla="*/ 43 h 614"/>
                <a:gd name="T70" fmla="*/ 464 w 1921"/>
                <a:gd name="T71" fmla="*/ 80 h 614"/>
                <a:gd name="T72" fmla="*/ 437 w 1921"/>
                <a:gd name="T73" fmla="*/ 112 h 614"/>
                <a:gd name="T74" fmla="*/ 373 w 1921"/>
                <a:gd name="T75" fmla="*/ 133 h 614"/>
                <a:gd name="T76" fmla="*/ 309 w 1921"/>
                <a:gd name="T77" fmla="*/ 117 h 614"/>
                <a:gd name="T78" fmla="*/ 267 w 1921"/>
                <a:gd name="T79" fmla="*/ 112 h 614"/>
                <a:gd name="T80" fmla="*/ 229 w 1921"/>
                <a:gd name="T81" fmla="*/ 85 h 614"/>
                <a:gd name="T82" fmla="*/ 203 w 1921"/>
                <a:gd name="T83" fmla="*/ 139 h 614"/>
                <a:gd name="T84" fmla="*/ 165 w 1921"/>
                <a:gd name="T85" fmla="*/ 197 h 614"/>
                <a:gd name="T86" fmla="*/ 117 w 1921"/>
                <a:gd name="T87" fmla="*/ 219 h 614"/>
                <a:gd name="T88" fmla="*/ 69 w 1921"/>
                <a:gd name="T89" fmla="*/ 256 h 614"/>
                <a:gd name="T90" fmla="*/ 43 w 1921"/>
                <a:gd name="T91" fmla="*/ 299 h 614"/>
                <a:gd name="T92" fmla="*/ 21 w 1921"/>
                <a:gd name="T93" fmla="*/ 357 h 614"/>
                <a:gd name="T94" fmla="*/ 5 w 1921"/>
                <a:gd name="T95" fmla="*/ 411 h 614"/>
                <a:gd name="T96" fmla="*/ 0 w 1921"/>
                <a:gd name="T97" fmla="*/ 41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1" h="614">
                  <a:moveTo>
                    <a:pt x="1920" y="608"/>
                  </a:moveTo>
                  <a:lnTo>
                    <a:pt x="1909" y="613"/>
                  </a:lnTo>
                  <a:lnTo>
                    <a:pt x="1893" y="603"/>
                  </a:lnTo>
                  <a:lnTo>
                    <a:pt x="1883" y="592"/>
                  </a:lnTo>
                  <a:lnTo>
                    <a:pt x="1877" y="581"/>
                  </a:lnTo>
                  <a:lnTo>
                    <a:pt x="1872" y="565"/>
                  </a:lnTo>
                  <a:lnTo>
                    <a:pt x="1867" y="549"/>
                  </a:lnTo>
                  <a:lnTo>
                    <a:pt x="1856" y="533"/>
                  </a:lnTo>
                  <a:lnTo>
                    <a:pt x="1845" y="523"/>
                  </a:lnTo>
                  <a:lnTo>
                    <a:pt x="1845" y="512"/>
                  </a:lnTo>
                  <a:lnTo>
                    <a:pt x="1840" y="501"/>
                  </a:lnTo>
                  <a:lnTo>
                    <a:pt x="1840" y="485"/>
                  </a:lnTo>
                  <a:lnTo>
                    <a:pt x="1829" y="475"/>
                  </a:lnTo>
                  <a:lnTo>
                    <a:pt x="1829" y="464"/>
                  </a:lnTo>
                  <a:lnTo>
                    <a:pt x="1829" y="453"/>
                  </a:lnTo>
                  <a:lnTo>
                    <a:pt x="1829" y="437"/>
                  </a:lnTo>
                  <a:lnTo>
                    <a:pt x="1829" y="421"/>
                  </a:lnTo>
                  <a:lnTo>
                    <a:pt x="1829" y="405"/>
                  </a:lnTo>
                  <a:lnTo>
                    <a:pt x="1829" y="389"/>
                  </a:lnTo>
                  <a:lnTo>
                    <a:pt x="1829" y="373"/>
                  </a:lnTo>
                  <a:lnTo>
                    <a:pt x="1829" y="357"/>
                  </a:lnTo>
                  <a:lnTo>
                    <a:pt x="1829" y="341"/>
                  </a:lnTo>
                  <a:lnTo>
                    <a:pt x="1829" y="325"/>
                  </a:lnTo>
                  <a:lnTo>
                    <a:pt x="1824" y="309"/>
                  </a:lnTo>
                  <a:lnTo>
                    <a:pt x="1824" y="293"/>
                  </a:lnTo>
                  <a:lnTo>
                    <a:pt x="1819" y="277"/>
                  </a:lnTo>
                  <a:lnTo>
                    <a:pt x="1813" y="256"/>
                  </a:lnTo>
                  <a:lnTo>
                    <a:pt x="1813" y="245"/>
                  </a:lnTo>
                  <a:lnTo>
                    <a:pt x="1808" y="229"/>
                  </a:lnTo>
                  <a:lnTo>
                    <a:pt x="1797" y="213"/>
                  </a:lnTo>
                  <a:lnTo>
                    <a:pt x="1781" y="219"/>
                  </a:lnTo>
                  <a:lnTo>
                    <a:pt x="1765" y="229"/>
                  </a:lnTo>
                  <a:lnTo>
                    <a:pt x="1749" y="235"/>
                  </a:lnTo>
                  <a:lnTo>
                    <a:pt x="1728" y="240"/>
                  </a:lnTo>
                  <a:lnTo>
                    <a:pt x="1717" y="235"/>
                  </a:lnTo>
                  <a:lnTo>
                    <a:pt x="1701" y="229"/>
                  </a:lnTo>
                  <a:lnTo>
                    <a:pt x="1685" y="229"/>
                  </a:lnTo>
                  <a:lnTo>
                    <a:pt x="1669" y="229"/>
                  </a:lnTo>
                  <a:lnTo>
                    <a:pt x="1653" y="229"/>
                  </a:lnTo>
                  <a:lnTo>
                    <a:pt x="1637" y="235"/>
                  </a:lnTo>
                  <a:lnTo>
                    <a:pt x="1621" y="240"/>
                  </a:lnTo>
                  <a:lnTo>
                    <a:pt x="1605" y="251"/>
                  </a:lnTo>
                  <a:lnTo>
                    <a:pt x="1589" y="261"/>
                  </a:lnTo>
                  <a:lnTo>
                    <a:pt x="1573" y="267"/>
                  </a:lnTo>
                  <a:lnTo>
                    <a:pt x="1557" y="267"/>
                  </a:lnTo>
                  <a:lnTo>
                    <a:pt x="1541" y="261"/>
                  </a:lnTo>
                  <a:lnTo>
                    <a:pt x="1525" y="256"/>
                  </a:lnTo>
                  <a:lnTo>
                    <a:pt x="1509" y="251"/>
                  </a:lnTo>
                  <a:lnTo>
                    <a:pt x="1493" y="245"/>
                  </a:lnTo>
                  <a:lnTo>
                    <a:pt x="1477" y="240"/>
                  </a:lnTo>
                  <a:lnTo>
                    <a:pt x="1461" y="240"/>
                  </a:lnTo>
                  <a:lnTo>
                    <a:pt x="1451" y="229"/>
                  </a:lnTo>
                  <a:lnTo>
                    <a:pt x="1440" y="229"/>
                  </a:lnTo>
                  <a:lnTo>
                    <a:pt x="1429" y="224"/>
                  </a:lnTo>
                  <a:lnTo>
                    <a:pt x="1413" y="219"/>
                  </a:lnTo>
                  <a:lnTo>
                    <a:pt x="1397" y="219"/>
                  </a:lnTo>
                  <a:lnTo>
                    <a:pt x="1381" y="219"/>
                  </a:lnTo>
                  <a:lnTo>
                    <a:pt x="1365" y="219"/>
                  </a:lnTo>
                  <a:lnTo>
                    <a:pt x="1360" y="208"/>
                  </a:lnTo>
                  <a:lnTo>
                    <a:pt x="1349" y="203"/>
                  </a:lnTo>
                  <a:lnTo>
                    <a:pt x="1339" y="192"/>
                  </a:lnTo>
                  <a:lnTo>
                    <a:pt x="1328" y="187"/>
                  </a:lnTo>
                  <a:lnTo>
                    <a:pt x="1317" y="187"/>
                  </a:lnTo>
                  <a:lnTo>
                    <a:pt x="1301" y="176"/>
                  </a:lnTo>
                  <a:lnTo>
                    <a:pt x="1285" y="176"/>
                  </a:lnTo>
                  <a:lnTo>
                    <a:pt x="1269" y="176"/>
                  </a:lnTo>
                  <a:lnTo>
                    <a:pt x="1253" y="176"/>
                  </a:lnTo>
                  <a:lnTo>
                    <a:pt x="1237" y="176"/>
                  </a:lnTo>
                  <a:lnTo>
                    <a:pt x="1221" y="181"/>
                  </a:lnTo>
                  <a:lnTo>
                    <a:pt x="1216" y="192"/>
                  </a:lnTo>
                  <a:lnTo>
                    <a:pt x="1211" y="203"/>
                  </a:lnTo>
                  <a:lnTo>
                    <a:pt x="1205" y="219"/>
                  </a:lnTo>
                  <a:lnTo>
                    <a:pt x="1205" y="235"/>
                  </a:lnTo>
                  <a:lnTo>
                    <a:pt x="1205" y="251"/>
                  </a:lnTo>
                  <a:lnTo>
                    <a:pt x="1200" y="267"/>
                  </a:lnTo>
                  <a:lnTo>
                    <a:pt x="1189" y="277"/>
                  </a:lnTo>
                  <a:lnTo>
                    <a:pt x="1184" y="288"/>
                  </a:lnTo>
                  <a:lnTo>
                    <a:pt x="1173" y="288"/>
                  </a:lnTo>
                  <a:lnTo>
                    <a:pt x="1157" y="293"/>
                  </a:lnTo>
                  <a:lnTo>
                    <a:pt x="1141" y="293"/>
                  </a:lnTo>
                  <a:lnTo>
                    <a:pt x="1125" y="288"/>
                  </a:lnTo>
                  <a:lnTo>
                    <a:pt x="1109" y="283"/>
                  </a:lnTo>
                  <a:lnTo>
                    <a:pt x="1099" y="272"/>
                  </a:lnTo>
                  <a:lnTo>
                    <a:pt x="1088" y="272"/>
                  </a:lnTo>
                  <a:lnTo>
                    <a:pt x="1077" y="267"/>
                  </a:lnTo>
                  <a:lnTo>
                    <a:pt x="1072" y="256"/>
                  </a:lnTo>
                  <a:lnTo>
                    <a:pt x="1061" y="256"/>
                  </a:lnTo>
                  <a:lnTo>
                    <a:pt x="1056" y="245"/>
                  </a:lnTo>
                  <a:lnTo>
                    <a:pt x="1045" y="245"/>
                  </a:lnTo>
                  <a:lnTo>
                    <a:pt x="1029" y="235"/>
                  </a:lnTo>
                  <a:lnTo>
                    <a:pt x="1008" y="224"/>
                  </a:lnTo>
                  <a:lnTo>
                    <a:pt x="997" y="224"/>
                  </a:lnTo>
                  <a:lnTo>
                    <a:pt x="987" y="213"/>
                  </a:lnTo>
                  <a:lnTo>
                    <a:pt x="976" y="208"/>
                  </a:lnTo>
                  <a:lnTo>
                    <a:pt x="960" y="203"/>
                  </a:lnTo>
                  <a:lnTo>
                    <a:pt x="944" y="197"/>
                  </a:lnTo>
                  <a:lnTo>
                    <a:pt x="933" y="197"/>
                  </a:lnTo>
                  <a:lnTo>
                    <a:pt x="917" y="197"/>
                  </a:lnTo>
                  <a:lnTo>
                    <a:pt x="901" y="192"/>
                  </a:lnTo>
                  <a:lnTo>
                    <a:pt x="896" y="181"/>
                  </a:lnTo>
                  <a:lnTo>
                    <a:pt x="885" y="176"/>
                  </a:lnTo>
                  <a:lnTo>
                    <a:pt x="880" y="165"/>
                  </a:lnTo>
                  <a:lnTo>
                    <a:pt x="880" y="149"/>
                  </a:lnTo>
                  <a:lnTo>
                    <a:pt x="880" y="133"/>
                  </a:lnTo>
                  <a:lnTo>
                    <a:pt x="891" y="123"/>
                  </a:lnTo>
                  <a:lnTo>
                    <a:pt x="896" y="112"/>
                  </a:lnTo>
                  <a:lnTo>
                    <a:pt x="896" y="101"/>
                  </a:lnTo>
                  <a:lnTo>
                    <a:pt x="885" y="91"/>
                  </a:lnTo>
                  <a:lnTo>
                    <a:pt x="880" y="80"/>
                  </a:lnTo>
                  <a:lnTo>
                    <a:pt x="875" y="69"/>
                  </a:lnTo>
                  <a:lnTo>
                    <a:pt x="875" y="53"/>
                  </a:lnTo>
                  <a:lnTo>
                    <a:pt x="869" y="37"/>
                  </a:lnTo>
                  <a:lnTo>
                    <a:pt x="864" y="21"/>
                  </a:lnTo>
                  <a:lnTo>
                    <a:pt x="853" y="16"/>
                  </a:lnTo>
                  <a:lnTo>
                    <a:pt x="859" y="5"/>
                  </a:lnTo>
                  <a:lnTo>
                    <a:pt x="848" y="5"/>
                  </a:lnTo>
                  <a:lnTo>
                    <a:pt x="837" y="0"/>
                  </a:lnTo>
                  <a:lnTo>
                    <a:pt x="821" y="0"/>
                  </a:lnTo>
                  <a:lnTo>
                    <a:pt x="805" y="0"/>
                  </a:lnTo>
                  <a:lnTo>
                    <a:pt x="789" y="5"/>
                  </a:lnTo>
                  <a:lnTo>
                    <a:pt x="779" y="16"/>
                  </a:lnTo>
                  <a:lnTo>
                    <a:pt x="768" y="16"/>
                  </a:lnTo>
                  <a:lnTo>
                    <a:pt x="757" y="21"/>
                  </a:lnTo>
                  <a:lnTo>
                    <a:pt x="741" y="27"/>
                  </a:lnTo>
                  <a:lnTo>
                    <a:pt x="725" y="32"/>
                  </a:lnTo>
                  <a:lnTo>
                    <a:pt x="709" y="27"/>
                  </a:lnTo>
                  <a:lnTo>
                    <a:pt x="693" y="21"/>
                  </a:lnTo>
                  <a:lnTo>
                    <a:pt x="677" y="21"/>
                  </a:lnTo>
                  <a:lnTo>
                    <a:pt x="661" y="27"/>
                  </a:lnTo>
                  <a:lnTo>
                    <a:pt x="651" y="43"/>
                  </a:lnTo>
                  <a:lnTo>
                    <a:pt x="640" y="43"/>
                  </a:lnTo>
                  <a:lnTo>
                    <a:pt x="629" y="48"/>
                  </a:lnTo>
                  <a:lnTo>
                    <a:pt x="613" y="53"/>
                  </a:lnTo>
                  <a:lnTo>
                    <a:pt x="597" y="48"/>
                  </a:lnTo>
                  <a:lnTo>
                    <a:pt x="581" y="37"/>
                  </a:lnTo>
                  <a:lnTo>
                    <a:pt x="565" y="32"/>
                  </a:lnTo>
                  <a:lnTo>
                    <a:pt x="549" y="32"/>
                  </a:lnTo>
                  <a:lnTo>
                    <a:pt x="533" y="32"/>
                  </a:lnTo>
                  <a:lnTo>
                    <a:pt x="517" y="37"/>
                  </a:lnTo>
                  <a:lnTo>
                    <a:pt x="501" y="43"/>
                  </a:lnTo>
                  <a:lnTo>
                    <a:pt x="485" y="48"/>
                  </a:lnTo>
                  <a:lnTo>
                    <a:pt x="480" y="59"/>
                  </a:lnTo>
                  <a:lnTo>
                    <a:pt x="475" y="75"/>
                  </a:lnTo>
                  <a:lnTo>
                    <a:pt x="464" y="80"/>
                  </a:lnTo>
                  <a:lnTo>
                    <a:pt x="464" y="91"/>
                  </a:lnTo>
                  <a:lnTo>
                    <a:pt x="453" y="96"/>
                  </a:lnTo>
                  <a:lnTo>
                    <a:pt x="448" y="107"/>
                  </a:lnTo>
                  <a:lnTo>
                    <a:pt x="437" y="112"/>
                  </a:lnTo>
                  <a:lnTo>
                    <a:pt x="421" y="123"/>
                  </a:lnTo>
                  <a:lnTo>
                    <a:pt x="405" y="128"/>
                  </a:lnTo>
                  <a:lnTo>
                    <a:pt x="389" y="128"/>
                  </a:lnTo>
                  <a:lnTo>
                    <a:pt x="373" y="133"/>
                  </a:lnTo>
                  <a:lnTo>
                    <a:pt x="357" y="139"/>
                  </a:lnTo>
                  <a:lnTo>
                    <a:pt x="336" y="128"/>
                  </a:lnTo>
                  <a:lnTo>
                    <a:pt x="320" y="117"/>
                  </a:lnTo>
                  <a:lnTo>
                    <a:pt x="309" y="117"/>
                  </a:lnTo>
                  <a:lnTo>
                    <a:pt x="299" y="128"/>
                  </a:lnTo>
                  <a:lnTo>
                    <a:pt x="288" y="128"/>
                  </a:lnTo>
                  <a:lnTo>
                    <a:pt x="277" y="123"/>
                  </a:lnTo>
                  <a:lnTo>
                    <a:pt x="267" y="112"/>
                  </a:lnTo>
                  <a:lnTo>
                    <a:pt x="256" y="107"/>
                  </a:lnTo>
                  <a:lnTo>
                    <a:pt x="251" y="96"/>
                  </a:lnTo>
                  <a:lnTo>
                    <a:pt x="240" y="91"/>
                  </a:lnTo>
                  <a:lnTo>
                    <a:pt x="229" y="85"/>
                  </a:lnTo>
                  <a:lnTo>
                    <a:pt x="213" y="91"/>
                  </a:lnTo>
                  <a:lnTo>
                    <a:pt x="213" y="107"/>
                  </a:lnTo>
                  <a:lnTo>
                    <a:pt x="213" y="123"/>
                  </a:lnTo>
                  <a:lnTo>
                    <a:pt x="203" y="139"/>
                  </a:lnTo>
                  <a:lnTo>
                    <a:pt x="197" y="155"/>
                  </a:lnTo>
                  <a:lnTo>
                    <a:pt x="187" y="171"/>
                  </a:lnTo>
                  <a:lnTo>
                    <a:pt x="181" y="187"/>
                  </a:lnTo>
                  <a:lnTo>
                    <a:pt x="165" y="197"/>
                  </a:lnTo>
                  <a:lnTo>
                    <a:pt x="155" y="208"/>
                  </a:lnTo>
                  <a:lnTo>
                    <a:pt x="144" y="208"/>
                  </a:lnTo>
                  <a:lnTo>
                    <a:pt x="133" y="213"/>
                  </a:lnTo>
                  <a:lnTo>
                    <a:pt x="117" y="219"/>
                  </a:lnTo>
                  <a:lnTo>
                    <a:pt x="101" y="229"/>
                  </a:lnTo>
                  <a:lnTo>
                    <a:pt x="85" y="240"/>
                  </a:lnTo>
                  <a:lnTo>
                    <a:pt x="80" y="251"/>
                  </a:lnTo>
                  <a:lnTo>
                    <a:pt x="69" y="256"/>
                  </a:lnTo>
                  <a:lnTo>
                    <a:pt x="69" y="267"/>
                  </a:lnTo>
                  <a:lnTo>
                    <a:pt x="53" y="277"/>
                  </a:lnTo>
                  <a:lnTo>
                    <a:pt x="48" y="288"/>
                  </a:lnTo>
                  <a:lnTo>
                    <a:pt x="43" y="299"/>
                  </a:lnTo>
                  <a:lnTo>
                    <a:pt x="32" y="315"/>
                  </a:lnTo>
                  <a:lnTo>
                    <a:pt x="32" y="331"/>
                  </a:lnTo>
                  <a:lnTo>
                    <a:pt x="32" y="347"/>
                  </a:lnTo>
                  <a:lnTo>
                    <a:pt x="21" y="357"/>
                  </a:lnTo>
                  <a:lnTo>
                    <a:pt x="16" y="368"/>
                  </a:lnTo>
                  <a:lnTo>
                    <a:pt x="16" y="379"/>
                  </a:lnTo>
                  <a:lnTo>
                    <a:pt x="11" y="395"/>
                  </a:lnTo>
                  <a:lnTo>
                    <a:pt x="5" y="411"/>
                  </a:lnTo>
                  <a:lnTo>
                    <a:pt x="11" y="427"/>
                  </a:lnTo>
                  <a:lnTo>
                    <a:pt x="0" y="416"/>
                  </a:lnTo>
                  <a:lnTo>
                    <a:pt x="21" y="427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0" y="416"/>
                  </a:lnTo>
                </a:path>
              </a:pathLst>
            </a:custGeom>
            <a:noFill/>
            <a:ln w="3175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63" name="Freeform 23" descr="5%"/>
            <p:cNvSpPr>
              <a:spLocks noChangeAspect="1"/>
            </p:cNvSpPr>
            <p:nvPr/>
          </p:nvSpPr>
          <p:spPr bwMode="auto">
            <a:xfrm>
              <a:off x="576" y="1077"/>
              <a:ext cx="209" cy="246"/>
            </a:xfrm>
            <a:custGeom>
              <a:avLst/>
              <a:gdLst>
                <a:gd name="T0" fmla="*/ 69 w 209"/>
                <a:gd name="T1" fmla="*/ 0 h 246"/>
                <a:gd name="T2" fmla="*/ 64 w 209"/>
                <a:gd name="T3" fmla="*/ 21 h 246"/>
                <a:gd name="T4" fmla="*/ 64 w 209"/>
                <a:gd name="T5" fmla="*/ 32 h 246"/>
                <a:gd name="T6" fmla="*/ 58 w 209"/>
                <a:gd name="T7" fmla="*/ 43 h 246"/>
                <a:gd name="T8" fmla="*/ 48 w 209"/>
                <a:gd name="T9" fmla="*/ 59 h 246"/>
                <a:gd name="T10" fmla="*/ 37 w 209"/>
                <a:gd name="T11" fmla="*/ 69 h 246"/>
                <a:gd name="T12" fmla="*/ 32 w 209"/>
                <a:gd name="T13" fmla="*/ 80 h 246"/>
                <a:gd name="T14" fmla="*/ 26 w 209"/>
                <a:gd name="T15" fmla="*/ 91 h 246"/>
                <a:gd name="T16" fmla="*/ 16 w 209"/>
                <a:gd name="T17" fmla="*/ 107 h 246"/>
                <a:gd name="T18" fmla="*/ 5 w 209"/>
                <a:gd name="T19" fmla="*/ 112 h 246"/>
                <a:gd name="T20" fmla="*/ 0 w 209"/>
                <a:gd name="T21" fmla="*/ 123 h 246"/>
                <a:gd name="T22" fmla="*/ 0 w 209"/>
                <a:gd name="T23" fmla="*/ 139 h 246"/>
                <a:gd name="T24" fmla="*/ 16 w 209"/>
                <a:gd name="T25" fmla="*/ 149 h 246"/>
                <a:gd name="T26" fmla="*/ 26 w 209"/>
                <a:gd name="T27" fmla="*/ 160 h 246"/>
                <a:gd name="T28" fmla="*/ 32 w 209"/>
                <a:gd name="T29" fmla="*/ 171 h 246"/>
                <a:gd name="T30" fmla="*/ 26 w 209"/>
                <a:gd name="T31" fmla="*/ 187 h 246"/>
                <a:gd name="T32" fmla="*/ 26 w 209"/>
                <a:gd name="T33" fmla="*/ 203 h 246"/>
                <a:gd name="T34" fmla="*/ 16 w 209"/>
                <a:gd name="T35" fmla="*/ 219 h 246"/>
                <a:gd name="T36" fmla="*/ 10 w 209"/>
                <a:gd name="T37" fmla="*/ 235 h 246"/>
                <a:gd name="T38" fmla="*/ 21 w 209"/>
                <a:gd name="T39" fmla="*/ 240 h 246"/>
                <a:gd name="T40" fmla="*/ 32 w 209"/>
                <a:gd name="T41" fmla="*/ 245 h 246"/>
                <a:gd name="T42" fmla="*/ 48 w 209"/>
                <a:gd name="T43" fmla="*/ 245 h 246"/>
                <a:gd name="T44" fmla="*/ 64 w 209"/>
                <a:gd name="T45" fmla="*/ 245 h 246"/>
                <a:gd name="T46" fmla="*/ 80 w 209"/>
                <a:gd name="T47" fmla="*/ 240 h 246"/>
                <a:gd name="T48" fmla="*/ 96 w 209"/>
                <a:gd name="T49" fmla="*/ 240 h 246"/>
                <a:gd name="T50" fmla="*/ 112 w 209"/>
                <a:gd name="T51" fmla="*/ 235 h 246"/>
                <a:gd name="T52" fmla="*/ 128 w 209"/>
                <a:gd name="T53" fmla="*/ 229 h 246"/>
                <a:gd name="T54" fmla="*/ 144 w 209"/>
                <a:gd name="T55" fmla="*/ 229 h 246"/>
                <a:gd name="T56" fmla="*/ 160 w 209"/>
                <a:gd name="T57" fmla="*/ 235 h 246"/>
                <a:gd name="T58" fmla="*/ 176 w 209"/>
                <a:gd name="T59" fmla="*/ 240 h 246"/>
                <a:gd name="T60" fmla="*/ 186 w 209"/>
                <a:gd name="T61" fmla="*/ 229 h 246"/>
                <a:gd name="T62" fmla="*/ 197 w 209"/>
                <a:gd name="T63" fmla="*/ 219 h 246"/>
                <a:gd name="T64" fmla="*/ 208 w 209"/>
                <a:gd name="T65" fmla="*/ 213 h 246"/>
                <a:gd name="T66" fmla="*/ 208 w 209"/>
                <a:gd name="T67" fmla="*/ 197 h 246"/>
                <a:gd name="T68" fmla="*/ 208 w 209"/>
                <a:gd name="T69" fmla="*/ 181 h 246"/>
                <a:gd name="T70" fmla="*/ 202 w 209"/>
                <a:gd name="T71" fmla="*/ 165 h 246"/>
                <a:gd name="T72" fmla="*/ 202 w 209"/>
                <a:gd name="T73" fmla="*/ 149 h 246"/>
                <a:gd name="T74" fmla="*/ 202 w 209"/>
                <a:gd name="T75" fmla="*/ 133 h 246"/>
                <a:gd name="T76" fmla="*/ 197 w 209"/>
                <a:gd name="T77" fmla="*/ 117 h 246"/>
                <a:gd name="T78" fmla="*/ 192 w 209"/>
                <a:gd name="T79" fmla="*/ 101 h 246"/>
                <a:gd name="T80" fmla="*/ 181 w 209"/>
                <a:gd name="T81" fmla="*/ 91 h 246"/>
                <a:gd name="T82" fmla="*/ 181 w 209"/>
                <a:gd name="T83" fmla="*/ 80 h 246"/>
                <a:gd name="T84" fmla="*/ 176 w 209"/>
                <a:gd name="T85" fmla="*/ 69 h 246"/>
                <a:gd name="T86" fmla="*/ 165 w 209"/>
                <a:gd name="T87" fmla="*/ 64 h 246"/>
                <a:gd name="T88" fmla="*/ 154 w 209"/>
                <a:gd name="T89" fmla="*/ 59 h 246"/>
                <a:gd name="T90" fmla="*/ 149 w 209"/>
                <a:gd name="T91" fmla="*/ 48 h 246"/>
                <a:gd name="T92" fmla="*/ 138 w 209"/>
                <a:gd name="T93" fmla="*/ 48 h 246"/>
                <a:gd name="T94" fmla="*/ 122 w 209"/>
                <a:gd name="T95" fmla="*/ 43 h 246"/>
                <a:gd name="T96" fmla="*/ 106 w 209"/>
                <a:gd name="T97" fmla="*/ 43 h 246"/>
                <a:gd name="T98" fmla="*/ 90 w 209"/>
                <a:gd name="T99" fmla="*/ 43 h 246"/>
                <a:gd name="T100" fmla="*/ 74 w 209"/>
                <a:gd name="T101" fmla="*/ 48 h 246"/>
                <a:gd name="T102" fmla="*/ 58 w 209"/>
                <a:gd name="T103" fmla="*/ 48 h 246"/>
                <a:gd name="T104" fmla="*/ 53 w 209"/>
                <a:gd name="T105" fmla="*/ 5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9" h="246">
                  <a:moveTo>
                    <a:pt x="69" y="0"/>
                  </a:moveTo>
                  <a:lnTo>
                    <a:pt x="64" y="21"/>
                  </a:lnTo>
                  <a:lnTo>
                    <a:pt x="64" y="32"/>
                  </a:lnTo>
                  <a:lnTo>
                    <a:pt x="58" y="43"/>
                  </a:lnTo>
                  <a:lnTo>
                    <a:pt x="48" y="59"/>
                  </a:lnTo>
                  <a:lnTo>
                    <a:pt x="37" y="69"/>
                  </a:lnTo>
                  <a:lnTo>
                    <a:pt x="32" y="80"/>
                  </a:lnTo>
                  <a:lnTo>
                    <a:pt x="26" y="91"/>
                  </a:lnTo>
                  <a:lnTo>
                    <a:pt x="16" y="107"/>
                  </a:lnTo>
                  <a:lnTo>
                    <a:pt x="5" y="112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16" y="149"/>
                  </a:lnTo>
                  <a:lnTo>
                    <a:pt x="26" y="160"/>
                  </a:lnTo>
                  <a:lnTo>
                    <a:pt x="32" y="171"/>
                  </a:lnTo>
                  <a:lnTo>
                    <a:pt x="26" y="187"/>
                  </a:lnTo>
                  <a:lnTo>
                    <a:pt x="26" y="203"/>
                  </a:lnTo>
                  <a:lnTo>
                    <a:pt x="16" y="219"/>
                  </a:lnTo>
                  <a:lnTo>
                    <a:pt x="10" y="235"/>
                  </a:lnTo>
                  <a:lnTo>
                    <a:pt x="21" y="240"/>
                  </a:lnTo>
                  <a:lnTo>
                    <a:pt x="32" y="245"/>
                  </a:lnTo>
                  <a:lnTo>
                    <a:pt x="48" y="245"/>
                  </a:lnTo>
                  <a:lnTo>
                    <a:pt x="64" y="245"/>
                  </a:lnTo>
                  <a:lnTo>
                    <a:pt x="80" y="240"/>
                  </a:lnTo>
                  <a:lnTo>
                    <a:pt x="96" y="240"/>
                  </a:lnTo>
                  <a:lnTo>
                    <a:pt x="112" y="235"/>
                  </a:lnTo>
                  <a:lnTo>
                    <a:pt x="128" y="229"/>
                  </a:lnTo>
                  <a:lnTo>
                    <a:pt x="144" y="229"/>
                  </a:lnTo>
                  <a:lnTo>
                    <a:pt x="160" y="235"/>
                  </a:lnTo>
                  <a:lnTo>
                    <a:pt x="176" y="240"/>
                  </a:lnTo>
                  <a:lnTo>
                    <a:pt x="186" y="229"/>
                  </a:lnTo>
                  <a:lnTo>
                    <a:pt x="197" y="219"/>
                  </a:lnTo>
                  <a:lnTo>
                    <a:pt x="208" y="213"/>
                  </a:lnTo>
                  <a:lnTo>
                    <a:pt x="208" y="197"/>
                  </a:lnTo>
                  <a:lnTo>
                    <a:pt x="208" y="181"/>
                  </a:lnTo>
                  <a:lnTo>
                    <a:pt x="202" y="165"/>
                  </a:lnTo>
                  <a:lnTo>
                    <a:pt x="202" y="149"/>
                  </a:lnTo>
                  <a:lnTo>
                    <a:pt x="202" y="133"/>
                  </a:lnTo>
                  <a:lnTo>
                    <a:pt x="197" y="117"/>
                  </a:lnTo>
                  <a:lnTo>
                    <a:pt x="192" y="101"/>
                  </a:lnTo>
                  <a:lnTo>
                    <a:pt x="181" y="91"/>
                  </a:lnTo>
                  <a:lnTo>
                    <a:pt x="181" y="80"/>
                  </a:lnTo>
                  <a:lnTo>
                    <a:pt x="176" y="69"/>
                  </a:lnTo>
                  <a:lnTo>
                    <a:pt x="165" y="64"/>
                  </a:lnTo>
                  <a:lnTo>
                    <a:pt x="154" y="59"/>
                  </a:lnTo>
                  <a:lnTo>
                    <a:pt x="149" y="48"/>
                  </a:lnTo>
                  <a:lnTo>
                    <a:pt x="138" y="48"/>
                  </a:lnTo>
                  <a:lnTo>
                    <a:pt x="122" y="43"/>
                  </a:lnTo>
                  <a:lnTo>
                    <a:pt x="106" y="43"/>
                  </a:lnTo>
                  <a:lnTo>
                    <a:pt x="90" y="43"/>
                  </a:lnTo>
                  <a:lnTo>
                    <a:pt x="74" y="48"/>
                  </a:lnTo>
                  <a:lnTo>
                    <a:pt x="58" y="48"/>
                  </a:lnTo>
                  <a:lnTo>
                    <a:pt x="53" y="59"/>
                  </a:lnTo>
                </a:path>
              </a:pathLst>
            </a:custGeom>
            <a:pattFill prst="pct5">
              <a:fgClr>
                <a:srgbClr val="000000"/>
              </a:fgClr>
              <a:bgClr>
                <a:srgbClr val="B2B2B2"/>
              </a:bgClr>
            </a:pattFill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64" name="Freeform 24" descr="5%"/>
            <p:cNvSpPr>
              <a:spLocks noChangeAspect="1"/>
            </p:cNvSpPr>
            <p:nvPr/>
          </p:nvSpPr>
          <p:spPr bwMode="auto">
            <a:xfrm>
              <a:off x="593" y="1249"/>
              <a:ext cx="108" cy="34"/>
            </a:xfrm>
            <a:custGeom>
              <a:avLst/>
              <a:gdLst>
                <a:gd name="T0" fmla="*/ 0 w 108"/>
                <a:gd name="T1" fmla="*/ 21 h 33"/>
                <a:gd name="T2" fmla="*/ 5 w 108"/>
                <a:gd name="T3" fmla="*/ 10 h 33"/>
                <a:gd name="T4" fmla="*/ 16 w 108"/>
                <a:gd name="T5" fmla="*/ 10 h 33"/>
                <a:gd name="T6" fmla="*/ 27 w 108"/>
                <a:gd name="T7" fmla="*/ 16 h 33"/>
                <a:gd name="T8" fmla="*/ 43 w 108"/>
                <a:gd name="T9" fmla="*/ 10 h 33"/>
                <a:gd name="T10" fmla="*/ 59 w 108"/>
                <a:gd name="T11" fmla="*/ 10 h 33"/>
                <a:gd name="T12" fmla="*/ 75 w 108"/>
                <a:gd name="T13" fmla="*/ 0 h 33"/>
                <a:gd name="T14" fmla="*/ 91 w 108"/>
                <a:gd name="T15" fmla="*/ 10 h 33"/>
                <a:gd name="T16" fmla="*/ 107 w 108"/>
                <a:gd name="T17" fmla="*/ 16 h 33"/>
                <a:gd name="T18" fmla="*/ 101 w 108"/>
                <a:gd name="T19" fmla="*/ 32 h 33"/>
                <a:gd name="T20" fmla="*/ 85 w 108"/>
                <a:gd name="T21" fmla="*/ 32 h 33"/>
                <a:gd name="T22" fmla="*/ 69 w 108"/>
                <a:gd name="T23" fmla="*/ 26 h 33"/>
                <a:gd name="T24" fmla="*/ 53 w 108"/>
                <a:gd name="T25" fmla="*/ 26 h 33"/>
                <a:gd name="T26" fmla="*/ 37 w 108"/>
                <a:gd name="T27" fmla="*/ 32 h 33"/>
                <a:gd name="T28" fmla="*/ 16 w 108"/>
                <a:gd name="T29" fmla="*/ 32 h 33"/>
                <a:gd name="T30" fmla="*/ 5 w 108"/>
                <a:gd name="T31" fmla="*/ 32 h 33"/>
                <a:gd name="T32" fmla="*/ 0 w 108"/>
                <a:gd name="T3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33">
                  <a:moveTo>
                    <a:pt x="0" y="21"/>
                  </a:moveTo>
                  <a:lnTo>
                    <a:pt x="5" y="10"/>
                  </a:lnTo>
                  <a:lnTo>
                    <a:pt x="16" y="10"/>
                  </a:lnTo>
                  <a:lnTo>
                    <a:pt x="27" y="16"/>
                  </a:lnTo>
                  <a:lnTo>
                    <a:pt x="43" y="10"/>
                  </a:lnTo>
                  <a:lnTo>
                    <a:pt x="59" y="10"/>
                  </a:lnTo>
                  <a:lnTo>
                    <a:pt x="75" y="0"/>
                  </a:lnTo>
                  <a:lnTo>
                    <a:pt x="91" y="10"/>
                  </a:lnTo>
                  <a:lnTo>
                    <a:pt x="107" y="16"/>
                  </a:lnTo>
                  <a:lnTo>
                    <a:pt x="101" y="32"/>
                  </a:lnTo>
                  <a:lnTo>
                    <a:pt x="85" y="32"/>
                  </a:lnTo>
                  <a:lnTo>
                    <a:pt x="69" y="26"/>
                  </a:lnTo>
                  <a:lnTo>
                    <a:pt x="53" y="26"/>
                  </a:lnTo>
                  <a:lnTo>
                    <a:pt x="37" y="32"/>
                  </a:lnTo>
                  <a:lnTo>
                    <a:pt x="16" y="32"/>
                  </a:lnTo>
                  <a:lnTo>
                    <a:pt x="5" y="32"/>
                  </a:lnTo>
                  <a:lnTo>
                    <a:pt x="0" y="21"/>
                  </a:lnTo>
                </a:path>
              </a:pathLst>
            </a:custGeom>
            <a:pattFill prst="pct5">
              <a:fgClr>
                <a:srgbClr val="000000"/>
              </a:fgClr>
              <a:bgClr>
                <a:srgbClr val="B2B2B2"/>
              </a:bgClr>
            </a:pattFill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65" name="Freeform 25"/>
            <p:cNvSpPr>
              <a:spLocks noChangeAspect="1"/>
            </p:cNvSpPr>
            <p:nvPr/>
          </p:nvSpPr>
          <p:spPr bwMode="auto">
            <a:xfrm>
              <a:off x="644" y="1375"/>
              <a:ext cx="1297" cy="673"/>
            </a:xfrm>
            <a:custGeom>
              <a:avLst/>
              <a:gdLst>
                <a:gd name="T0" fmla="*/ 1275 w 1297"/>
                <a:gd name="T1" fmla="*/ 656 h 673"/>
                <a:gd name="T2" fmla="*/ 1243 w 1297"/>
                <a:gd name="T3" fmla="*/ 640 h 673"/>
                <a:gd name="T4" fmla="*/ 1205 w 1297"/>
                <a:gd name="T5" fmla="*/ 619 h 673"/>
                <a:gd name="T6" fmla="*/ 1168 w 1297"/>
                <a:gd name="T7" fmla="*/ 592 h 673"/>
                <a:gd name="T8" fmla="*/ 1152 w 1297"/>
                <a:gd name="T9" fmla="*/ 560 h 673"/>
                <a:gd name="T10" fmla="*/ 1168 w 1297"/>
                <a:gd name="T11" fmla="*/ 528 h 673"/>
                <a:gd name="T12" fmla="*/ 1168 w 1297"/>
                <a:gd name="T13" fmla="*/ 485 h 673"/>
                <a:gd name="T14" fmla="*/ 1163 w 1297"/>
                <a:gd name="T15" fmla="*/ 437 h 673"/>
                <a:gd name="T16" fmla="*/ 1168 w 1297"/>
                <a:gd name="T17" fmla="*/ 389 h 673"/>
                <a:gd name="T18" fmla="*/ 1173 w 1297"/>
                <a:gd name="T19" fmla="*/ 341 h 673"/>
                <a:gd name="T20" fmla="*/ 1152 w 1297"/>
                <a:gd name="T21" fmla="*/ 304 h 673"/>
                <a:gd name="T22" fmla="*/ 1125 w 1297"/>
                <a:gd name="T23" fmla="*/ 288 h 673"/>
                <a:gd name="T24" fmla="*/ 1088 w 1297"/>
                <a:gd name="T25" fmla="*/ 272 h 673"/>
                <a:gd name="T26" fmla="*/ 1045 w 1297"/>
                <a:gd name="T27" fmla="*/ 267 h 673"/>
                <a:gd name="T28" fmla="*/ 997 w 1297"/>
                <a:gd name="T29" fmla="*/ 283 h 673"/>
                <a:gd name="T30" fmla="*/ 965 w 1297"/>
                <a:gd name="T31" fmla="*/ 261 h 673"/>
                <a:gd name="T32" fmla="*/ 939 w 1297"/>
                <a:gd name="T33" fmla="*/ 224 h 673"/>
                <a:gd name="T34" fmla="*/ 907 w 1297"/>
                <a:gd name="T35" fmla="*/ 192 h 673"/>
                <a:gd name="T36" fmla="*/ 869 w 1297"/>
                <a:gd name="T37" fmla="*/ 187 h 673"/>
                <a:gd name="T38" fmla="*/ 821 w 1297"/>
                <a:gd name="T39" fmla="*/ 192 h 673"/>
                <a:gd name="T40" fmla="*/ 795 w 1297"/>
                <a:gd name="T41" fmla="*/ 219 h 673"/>
                <a:gd name="T42" fmla="*/ 757 w 1297"/>
                <a:gd name="T43" fmla="*/ 224 h 673"/>
                <a:gd name="T44" fmla="*/ 709 w 1297"/>
                <a:gd name="T45" fmla="*/ 245 h 673"/>
                <a:gd name="T46" fmla="*/ 683 w 1297"/>
                <a:gd name="T47" fmla="*/ 272 h 673"/>
                <a:gd name="T48" fmla="*/ 645 w 1297"/>
                <a:gd name="T49" fmla="*/ 277 h 673"/>
                <a:gd name="T50" fmla="*/ 597 w 1297"/>
                <a:gd name="T51" fmla="*/ 283 h 673"/>
                <a:gd name="T52" fmla="*/ 549 w 1297"/>
                <a:gd name="T53" fmla="*/ 277 h 673"/>
                <a:gd name="T54" fmla="*/ 512 w 1297"/>
                <a:gd name="T55" fmla="*/ 256 h 673"/>
                <a:gd name="T56" fmla="*/ 469 w 1297"/>
                <a:gd name="T57" fmla="*/ 261 h 673"/>
                <a:gd name="T58" fmla="*/ 443 w 1297"/>
                <a:gd name="T59" fmla="*/ 283 h 673"/>
                <a:gd name="T60" fmla="*/ 416 w 1297"/>
                <a:gd name="T61" fmla="*/ 304 h 673"/>
                <a:gd name="T62" fmla="*/ 373 w 1297"/>
                <a:gd name="T63" fmla="*/ 304 h 673"/>
                <a:gd name="T64" fmla="*/ 320 w 1297"/>
                <a:gd name="T65" fmla="*/ 277 h 673"/>
                <a:gd name="T66" fmla="*/ 288 w 1297"/>
                <a:gd name="T67" fmla="*/ 251 h 673"/>
                <a:gd name="T68" fmla="*/ 245 w 1297"/>
                <a:gd name="T69" fmla="*/ 245 h 673"/>
                <a:gd name="T70" fmla="*/ 197 w 1297"/>
                <a:gd name="T71" fmla="*/ 224 h 673"/>
                <a:gd name="T72" fmla="*/ 160 w 1297"/>
                <a:gd name="T73" fmla="*/ 197 h 673"/>
                <a:gd name="T74" fmla="*/ 139 w 1297"/>
                <a:gd name="T75" fmla="*/ 165 h 673"/>
                <a:gd name="T76" fmla="*/ 107 w 1297"/>
                <a:gd name="T77" fmla="*/ 133 h 673"/>
                <a:gd name="T78" fmla="*/ 96 w 1297"/>
                <a:gd name="T79" fmla="*/ 85 h 673"/>
                <a:gd name="T80" fmla="*/ 64 w 1297"/>
                <a:gd name="T81" fmla="*/ 43 h 673"/>
                <a:gd name="T82" fmla="*/ 21 w 1297"/>
                <a:gd name="T83" fmla="*/ 21 h 673"/>
                <a:gd name="T84" fmla="*/ 0 w 1297"/>
                <a:gd name="T85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97" h="673">
                  <a:moveTo>
                    <a:pt x="1296" y="672"/>
                  </a:moveTo>
                  <a:lnTo>
                    <a:pt x="1285" y="667"/>
                  </a:lnTo>
                  <a:lnTo>
                    <a:pt x="1275" y="656"/>
                  </a:lnTo>
                  <a:lnTo>
                    <a:pt x="1264" y="656"/>
                  </a:lnTo>
                  <a:lnTo>
                    <a:pt x="1253" y="651"/>
                  </a:lnTo>
                  <a:lnTo>
                    <a:pt x="1243" y="640"/>
                  </a:lnTo>
                  <a:lnTo>
                    <a:pt x="1232" y="635"/>
                  </a:lnTo>
                  <a:lnTo>
                    <a:pt x="1221" y="629"/>
                  </a:lnTo>
                  <a:lnTo>
                    <a:pt x="1205" y="619"/>
                  </a:lnTo>
                  <a:lnTo>
                    <a:pt x="1189" y="613"/>
                  </a:lnTo>
                  <a:lnTo>
                    <a:pt x="1179" y="597"/>
                  </a:lnTo>
                  <a:lnTo>
                    <a:pt x="1168" y="592"/>
                  </a:lnTo>
                  <a:lnTo>
                    <a:pt x="1163" y="581"/>
                  </a:lnTo>
                  <a:lnTo>
                    <a:pt x="1152" y="571"/>
                  </a:lnTo>
                  <a:lnTo>
                    <a:pt x="1152" y="560"/>
                  </a:lnTo>
                  <a:lnTo>
                    <a:pt x="1157" y="549"/>
                  </a:lnTo>
                  <a:lnTo>
                    <a:pt x="1168" y="539"/>
                  </a:lnTo>
                  <a:lnTo>
                    <a:pt x="1168" y="528"/>
                  </a:lnTo>
                  <a:lnTo>
                    <a:pt x="1173" y="517"/>
                  </a:lnTo>
                  <a:lnTo>
                    <a:pt x="1168" y="501"/>
                  </a:lnTo>
                  <a:lnTo>
                    <a:pt x="1168" y="485"/>
                  </a:lnTo>
                  <a:lnTo>
                    <a:pt x="1163" y="469"/>
                  </a:lnTo>
                  <a:lnTo>
                    <a:pt x="1163" y="453"/>
                  </a:lnTo>
                  <a:lnTo>
                    <a:pt x="1163" y="437"/>
                  </a:lnTo>
                  <a:lnTo>
                    <a:pt x="1163" y="421"/>
                  </a:lnTo>
                  <a:lnTo>
                    <a:pt x="1168" y="405"/>
                  </a:lnTo>
                  <a:lnTo>
                    <a:pt x="1168" y="389"/>
                  </a:lnTo>
                  <a:lnTo>
                    <a:pt x="1173" y="373"/>
                  </a:lnTo>
                  <a:lnTo>
                    <a:pt x="1173" y="357"/>
                  </a:lnTo>
                  <a:lnTo>
                    <a:pt x="1173" y="341"/>
                  </a:lnTo>
                  <a:lnTo>
                    <a:pt x="1168" y="325"/>
                  </a:lnTo>
                  <a:lnTo>
                    <a:pt x="1163" y="309"/>
                  </a:lnTo>
                  <a:lnTo>
                    <a:pt x="1152" y="304"/>
                  </a:lnTo>
                  <a:lnTo>
                    <a:pt x="1147" y="293"/>
                  </a:lnTo>
                  <a:lnTo>
                    <a:pt x="1136" y="293"/>
                  </a:lnTo>
                  <a:lnTo>
                    <a:pt x="1125" y="288"/>
                  </a:lnTo>
                  <a:lnTo>
                    <a:pt x="1109" y="283"/>
                  </a:lnTo>
                  <a:lnTo>
                    <a:pt x="1099" y="272"/>
                  </a:lnTo>
                  <a:lnTo>
                    <a:pt x="1088" y="272"/>
                  </a:lnTo>
                  <a:lnTo>
                    <a:pt x="1077" y="267"/>
                  </a:lnTo>
                  <a:lnTo>
                    <a:pt x="1061" y="267"/>
                  </a:lnTo>
                  <a:lnTo>
                    <a:pt x="1045" y="267"/>
                  </a:lnTo>
                  <a:lnTo>
                    <a:pt x="1029" y="277"/>
                  </a:lnTo>
                  <a:lnTo>
                    <a:pt x="1013" y="277"/>
                  </a:lnTo>
                  <a:lnTo>
                    <a:pt x="997" y="283"/>
                  </a:lnTo>
                  <a:lnTo>
                    <a:pt x="981" y="283"/>
                  </a:lnTo>
                  <a:lnTo>
                    <a:pt x="965" y="277"/>
                  </a:lnTo>
                  <a:lnTo>
                    <a:pt x="965" y="261"/>
                  </a:lnTo>
                  <a:lnTo>
                    <a:pt x="955" y="245"/>
                  </a:lnTo>
                  <a:lnTo>
                    <a:pt x="944" y="235"/>
                  </a:lnTo>
                  <a:lnTo>
                    <a:pt x="939" y="224"/>
                  </a:lnTo>
                  <a:lnTo>
                    <a:pt x="923" y="213"/>
                  </a:lnTo>
                  <a:lnTo>
                    <a:pt x="912" y="203"/>
                  </a:lnTo>
                  <a:lnTo>
                    <a:pt x="907" y="192"/>
                  </a:lnTo>
                  <a:lnTo>
                    <a:pt x="896" y="192"/>
                  </a:lnTo>
                  <a:lnTo>
                    <a:pt x="885" y="187"/>
                  </a:lnTo>
                  <a:lnTo>
                    <a:pt x="869" y="187"/>
                  </a:lnTo>
                  <a:lnTo>
                    <a:pt x="853" y="187"/>
                  </a:lnTo>
                  <a:lnTo>
                    <a:pt x="837" y="187"/>
                  </a:lnTo>
                  <a:lnTo>
                    <a:pt x="821" y="192"/>
                  </a:lnTo>
                  <a:lnTo>
                    <a:pt x="816" y="203"/>
                  </a:lnTo>
                  <a:lnTo>
                    <a:pt x="805" y="208"/>
                  </a:lnTo>
                  <a:lnTo>
                    <a:pt x="795" y="219"/>
                  </a:lnTo>
                  <a:lnTo>
                    <a:pt x="784" y="219"/>
                  </a:lnTo>
                  <a:lnTo>
                    <a:pt x="773" y="219"/>
                  </a:lnTo>
                  <a:lnTo>
                    <a:pt x="757" y="224"/>
                  </a:lnTo>
                  <a:lnTo>
                    <a:pt x="741" y="229"/>
                  </a:lnTo>
                  <a:lnTo>
                    <a:pt x="725" y="235"/>
                  </a:lnTo>
                  <a:lnTo>
                    <a:pt x="709" y="245"/>
                  </a:lnTo>
                  <a:lnTo>
                    <a:pt x="704" y="256"/>
                  </a:lnTo>
                  <a:lnTo>
                    <a:pt x="693" y="261"/>
                  </a:lnTo>
                  <a:lnTo>
                    <a:pt x="683" y="272"/>
                  </a:lnTo>
                  <a:lnTo>
                    <a:pt x="672" y="277"/>
                  </a:lnTo>
                  <a:lnTo>
                    <a:pt x="661" y="277"/>
                  </a:lnTo>
                  <a:lnTo>
                    <a:pt x="645" y="277"/>
                  </a:lnTo>
                  <a:lnTo>
                    <a:pt x="629" y="283"/>
                  </a:lnTo>
                  <a:lnTo>
                    <a:pt x="613" y="283"/>
                  </a:lnTo>
                  <a:lnTo>
                    <a:pt x="597" y="283"/>
                  </a:lnTo>
                  <a:lnTo>
                    <a:pt x="581" y="283"/>
                  </a:lnTo>
                  <a:lnTo>
                    <a:pt x="565" y="283"/>
                  </a:lnTo>
                  <a:lnTo>
                    <a:pt x="549" y="277"/>
                  </a:lnTo>
                  <a:lnTo>
                    <a:pt x="533" y="267"/>
                  </a:lnTo>
                  <a:lnTo>
                    <a:pt x="523" y="256"/>
                  </a:lnTo>
                  <a:lnTo>
                    <a:pt x="512" y="256"/>
                  </a:lnTo>
                  <a:lnTo>
                    <a:pt x="501" y="256"/>
                  </a:lnTo>
                  <a:lnTo>
                    <a:pt x="485" y="256"/>
                  </a:lnTo>
                  <a:lnTo>
                    <a:pt x="469" y="261"/>
                  </a:lnTo>
                  <a:lnTo>
                    <a:pt x="459" y="272"/>
                  </a:lnTo>
                  <a:lnTo>
                    <a:pt x="448" y="272"/>
                  </a:lnTo>
                  <a:lnTo>
                    <a:pt x="443" y="283"/>
                  </a:lnTo>
                  <a:lnTo>
                    <a:pt x="432" y="288"/>
                  </a:lnTo>
                  <a:lnTo>
                    <a:pt x="421" y="293"/>
                  </a:lnTo>
                  <a:lnTo>
                    <a:pt x="416" y="304"/>
                  </a:lnTo>
                  <a:lnTo>
                    <a:pt x="405" y="309"/>
                  </a:lnTo>
                  <a:lnTo>
                    <a:pt x="389" y="309"/>
                  </a:lnTo>
                  <a:lnTo>
                    <a:pt x="373" y="304"/>
                  </a:lnTo>
                  <a:lnTo>
                    <a:pt x="357" y="299"/>
                  </a:lnTo>
                  <a:lnTo>
                    <a:pt x="341" y="293"/>
                  </a:lnTo>
                  <a:lnTo>
                    <a:pt x="320" y="277"/>
                  </a:lnTo>
                  <a:lnTo>
                    <a:pt x="309" y="267"/>
                  </a:lnTo>
                  <a:lnTo>
                    <a:pt x="299" y="256"/>
                  </a:lnTo>
                  <a:lnTo>
                    <a:pt x="288" y="251"/>
                  </a:lnTo>
                  <a:lnTo>
                    <a:pt x="277" y="245"/>
                  </a:lnTo>
                  <a:lnTo>
                    <a:pt x="261" y="245"/>
                  </a:lnTo>
                  <a:lnTo>
                    <a:pt x="245" y="245"/>
                  </a:lnTo>
                  <a:lnTo>
                    <a:pt x="229" y="235"/>
                  </a:lnTo>
                  <a:lnTo>
                    <a:pt x="213" y="229"/>
                  </a:lnTo>
                  <a:lnTo>
                    <a:pt x="197" y="224"/>
                  </a:lnTo>
                  <a:lnTo>
                    <a:pt x="181" y="213"/>
                  </a:lnTo>
                  <a:lnTo>
                    <a:pt x="165" y="208"/>
                  </a:lnTo>
                  <a:lnTo>
                    <a:pt x="160" y="197"/>
                  </a:lnTo>
                  <a:lnTo>
                    <a:pt x="149" y="192"/>
                  </a:lnTo>
                  <a:lnTo>
                    <a:pt x="144" y="181"/>
                  </a:lnTo>
                  <a:lnTo>
                    <a:pt x="139" y="165"/>
                  </a:lnTo>
                  <a:lnTo>
                    <a:pt x="128" y="155"/>
                  </a:lnTo>
                  <a:lnTo>
                    <a:pt x="117" y="149"/>
                  </a:lnTo>
                  <a:lnTo>
                    <a:pt x="107" y="133"/>
                  </a:lnTo>
                  <a:lnTo>
                    <a:pt x="107" y="117"/>
                  </a:lnTo>
                  <a:lnTo>
                    <a:pt x="101" y="101"/>
                  </a:lnTo>
                  <a:lnTo>
                    <a:pt x="96" y="85"/>
                  </a:lnTo>
                  <a:lnTo>
                    <a:pt x="85" y="80"/>
                  </a:lnTo>
                  <a:lnTo>
                    <a:pt x="80" y="64"/>
                  </a:lnTo>
                  <a:lnTo>
                    <a:pt x="64" y="43"/>
                  </a:lnTo>
                  <a:lnTo>
                    <a:pt x="53" y="37"/>
                  </a:lnTo>
                  <a:lnTo>
                    <a:pt x="37" y="27"/>
                  </a:lnTo>
                  <a:lnTo>
                    <a:pt x="21" y="21"/>
                  </a:lnTo>
                  <a:lnTo>
                    <a:pt x="11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175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66" name="Freeform 26"/>
            <p:cNvSpPr>
              <a:spLocks noChangeAspect="1"/>
            </p:cNvSpPr>
            <p:nvPr/>
          </p:nvSpPr>
          <p:spPr bwMode="auto">
            <a:xfrm>
              <a:off x="593" y="1315"/>
              <a:ext cx="60" cy="55"/>
            </a:xfrm>
            <a:custGeom>
              <a:avLst/>
              <a:gdLst>
                <a:gd name="T0" fmla="*/ 59 w 60"/>
                <a:gd name="T1" fmla="*/ 54 h 55"/>
                <a:gd name="T2" fmla="*/ 48 w 60"/>
                <a:gd name="T3" fmla="*/ 54 h 55"/>
                <a:gd name="T4" fmla="*/ 38 w 60"/>
                <a:gd name="T5" fmla="*/ 43 h 55"/>
                <a:gd name="T6" fmla="*/ 27 w 60"/>
                <a:gd name="T7" fmla="*/ 38 h 55"/>
                <a:gd name="T8" fmla="*/ 16 w 60"/>
                <a:gd name="T9" fmla="*/ 32 h 55"/>
                <a:gd name="T10" fmla="*/ 6 w 60"/>
                <a:gd name="T11" fmla="*/ 16 h 55"/>
                <a:gd name="T12" fmla="*/ 0 w 60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55">
                  <a:moveTo>
                    <a:pt x="59" y="54"/>
                  </a:moveTo>
                  <a:lnTo>
                    <a:pt x="48" y="54"/>
                  </a:lnTo>
                  <a:lnTo>
                    <a:pt x="38" y="43"/>
                  </a:lnTo>
                  <a:lnTo>
                    <a:pt x="27" y="38"/>
                  </a:lnTo>
                  <a:lnTo>
                    <a:pt x="16" y="32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noFill/>
            <a:ln w="3175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67" name="Freeform 27"/>
            <p:cNvSpPr>
              <a:spLocks noChangeAspect="1"/>
            </p:cNvSpPr>
            <p:nvPr/>
          </p:nvSpPr>
          <p:spPr bwMode="auto">
            <a:xfrm>
              <a:off x="615" y="475"/>
              <a:ext cx="390" cy="610"/>
            </a:xfrm>
            <a:custGeom>
              <a:avLst/>
              <a:gdLst>
                <a:gd name="T0" fmla="*/ 389 w 390"/>
                <a:gd name="T1" fmla="*/ 0 h 609"/>
                <a:gd name="T2" fmla="*/ 378 w 390"/>
                <a:gd name="T3" fmla="*/ 0 h 609"/>
                <a:gd name="T4" fmla="*/ 373 w 390"/>
                <a:gd name="T5" fmla="*/ 16 h 609"/>
                <a:gd name="T6" fmla="*/ 362 w 390"/>
                <a:gd name="T7" fmla="*/ 21 h 609"/>
                <a:gd name="T8" fmla="*/ 346 w 390"/>
                <a:gd name="T9" fmla="*/ 26 h 609"/>
                <a:gd name="T10" fmla="*/ 330 w 390"/>
                <a:gd name="T11" fmla="*/ 37 h 609"/>
                <a:gd name="T12" fmla="*/ 314 w 390"/>
                <a:gd name="T13" fmla="*/ 42 h 609"/>
                <a:gd name="T14" fmla="*/ 309 w 390"/>
                <a:gd name="T15" fmla="*/ 53 h 609"/>
                <a:gd name="T16" fmla="*/ 298 w 390"/>
                <a:gd name="T17" fmla="*/ 53 h 609"/>
                <a:gd name="T18" fmla="*/ 293 w 390"/>
                <a:gd name="T19" fmla="*/ 64 h 609"/>
                <a:gd name="T20" fmla="*/ 282 w 390"/>
                <a:gd name="T21" fmla="*/ 64 h 609"/>
                <a:gd name="T22" fmla="*/ 266 w 390"/>
                <a:gd name="T23" fmla="*/ 80 h 609"/>
                <a:gd name="T24" fmla="*/ 250 w 390"/>
                <a:gd name="T25" fmla="*/ 85 h 609"/>
                <a:gd name="T26" fmla="*/ 245 w 390"/>
                <a:gd name="T27" fmla="*/ 96 h 609"/>
                <a:gd name="T28" fmla="*/ 234 w 390"/>
                <a:gd name="T29" fmla="*/ 101 h 609"/>
                <a:gd name="T30" fmla="*/ 229 w 390"/>
                <a:gd name="T31" fmla="*/ 112 h 609"/>
                <a:gd name="T32" fmla="*/ 218 w 390"/>
                <a:gd name="T33" fmla="*/ 117 h 609"/>
                <a:gd name="T34" fmla="*/ 213 w 390"/>
                <a:gd name="T35" fmla="*/ 128 h 609"/>
                <a:gd name="T36" fmla="*/ 202 w 390"/>
                <a:gd name="T37" fmla="*/ 133 h 609"/>
                <a:gd name="T38" fmla="*/ 197 w 390"/>
                <a:gd name="T39" fmla="*/ 144 h 609"/>
                <a:gd name="T40" fmla="*/ 186 w 390"/>
                <a:gd name="T41" fmla="*/ 149 h 609"/>
                <a:gd name="T42" fmla="*/ 181 w 390"/>
                <a:gd name="T43" fmla="*/ 160 h 609"/>
                <a:gd name="T44" fmla="*/ 170 w 390"/>
                <a:gd name="T45" fmla="*/ 176 h 609"/>
                <a:gd name="T46" fmla="*/ 160 w 390"/>
                <a:gd name="T47" fmla="*/ 192 h 609"/>
                <a:gd name="T48" fmla="*/ 149 w 390"/>
                <a:gd name="T49" fmla="*/ 202 h 609"/>
                <a:gd name="T50" fmla="*/ 144 w 390"/>
                <a:gd name="T51" fmla="*/ 213 h 609"/>
                <a:gd name="T52" fmla="*/ 138 w 390"/>
                <a:gd name="T53" fmla="*/ 224 h 609"/>
                <a:gd name="T54" fmla="*/ 128 w 390"/>
                <a:gd name="T55" fmla="*/ 240 h 609"/>
                <a:gd name="T56" fmla="*/ 117 w 390"/>
                <a:gd name="T57" fmla="*/ 245 h 609"/>
                <a:gd name="T58" fmla="*/ 112 w 390"/>
                <a:gd name="T59" fmla="*/ 256 h 609"/>
                <a:gd name="T60" fmla="*/ 101 w 390"/>
                <a:gd name="T61" fmla="*/ 261 h 609"/>
                <a:gd name="T62" fmla="*/ 96 w 390"/>
                <a:gd name="T63" fmla="*/ 272 h 609"/>
                <a:gd name="T64" fmla="*/ 85 w 390"/>
                <a:gd name="T65" fmla="*/ 277 h 609"/>
                <a:gd name="T66" fmla="*/ 85 w 390"/>
                <a:gd name="T67" fmla="*/ 288 h 609"/>
                <a:gd name="T68" fmla="*/ 74 w 390"/>
                <a:gd name="T69" fmla="*/ 293 h 609"/>
                <a:gd name="T70" fmla="*/ 69 w 390"/>
                <a:gd name="T71" fmla="*/ 304 h 609"/>
                <a:gd name="T72" fmla="*/ 48 w 390"/>
                <a:gd name="T73" fmla="*/ 325 h 609"/>
                <a:gd name="T74" fmla="*/ 42 w 390"/>
                <a:gd name="T75" fmla="*/ 336 h 609"/>
                <a:gd name="T76" fmla="*/ 32 w 390"/>
                <a:gd name="T77" fmla="*/ 352 h 609"/>
                <a:gd name="T78" fmla="*/ 21 w 390"/>
                <a:gd name="T79" fmla="*/ 357 h 609"/>
                <a:gd name="T80" fmla="*/ 21 w 390"/>
                <a:gd name="T81" fmla="*/ 368 h 609"/>
                <a:gd name="T82" fmla="*/ 10 w 390"/>
                <a:gd name="T83" fmla="*/ 368 h 609"/>
                <a:gd name="T84" fmla="*/ 5 w 390"/>
                <a:gd name="T85" fmla="*/ 384 h 609"/>
                <a:gd name="T86" fmla="*/ 0 w 390"/>
                <a:gd name="T87" fmla="*/ 400 h 609"/>
                <a:gd name="T88" fmla="*/ 10 w 390"/>
                <a:gd name="T89" fmla="*/ 416 h 609"/>
                <a:gd name="T90" fmla="*/ 21 w 390"/>
                <a:gd name="T91" fmla="*/ 426 h 609"/>
                <a:gd name="T92" fmla="*/ 21 w 390"/>
                <a:gd name="T93" fmla="*/ 437 h 609"/>
                <a:gd name="T94" fmla="*/ 26 w 390"/>
                <a:gd name="T95" fmla="*/ 448 h 609"/>
                <a:gd name="T96" fmla="*/ 26 w 390"/>
                <a:gd name="T97" fmla="*/ 464 h 609"/>
                <a:gd name="T98" fmla="*/ 26 w 390"/>
                <a:gd name="T99" fmla="*/ 480 h 609"/>
                <a:gd name="T100" fmla="*/ 26 w 390"/>
                <a:gd name="T101" fmla="*/ 496 h 609"/>
                <a:gd name="T102" fmla="*/ 26 w 390"/>
                <a:gd name="T103" fmla="*/ 512 h 609"/>
                <a:gd name="T104" fmla="*/ 26 w 390"/>
                <a:gd name="T105" fmla="*/ 528 h 609"/>
                <a:gd name="T106" fmla="*/ 16 w 390"/>
                <a:gd name="T107" fmla="*/ 544 h 609"/>
                <a:gd name="T108" fmla="*/ 16 w 390"/>
                <a:gd name="T109" fmla="*/ 560 h 609"/>
                <a:gd name="T110" fmla="*/ 26 w 390"/>
                <a:gd name="T111" fmla="*/ 576 h 609"/>
                <a:gd name="T112" fmla="*/ 32 w 390"/>
                <a:gd name="T113" fmla="*/ 592 h 609"/>
                <a:gd name="T114" fmla="*/ 26 w 390"/>
                <a:gd name="T115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0" h="609">
                  <a:moveTo>
                    <a:pt x="389" y="0"/>
                  </a:moveTo>
                  <a:lnTo>
                    <a:pt x="378" y="0"/>
                  </a:lnTo>
                  <a:lnTo>
                    <a:pt x="373" y="16"/>
                  </a:lnTo>
                  <a:lnTo>
                    <a:pt x="362" y="21"/>
                  </a:lnTo>
                  <a:lnTo>
                    <a:pt x="346" y="26"/>
                  </a:lnTo>
                  <a:lnTo>
                    <a:pt x="330" y="37"/>
                  </a:lnTo>
                  <a:lnTo>
                    <a:pt x="314" y="42"/>
                  </a:lnTo>
                  <a:lnTo>
                    <a:pt x="309" y="53"/>
                  </a:lnTo>
                  <a:lnTo>
                    <a:pt x="298" y="53"/>
                  </a:lnTo>
                  <a:lnTo>
                    <a:pt x="293" y="64"/>
                  </a:lnTo>
                  <a:lnTo>
                    <a:pt x="282" y="64"/>
                  </a:lnTo>
                  <a:lnTo>
                    <a:pt x="266" y="80"/>
                  </a:lnTo>
                  <a:lnTo>
                    <a:pt x="250" y="85"/>
                  </a:lnTo>
                  <a:lnTo>
                    <a:pt x="245" y="96"/>
                  </a:lnTo>
                  <a:lnTo>
                    <a:pt x="234" y="101"/>
                  </a:lnTo>
                  <a:lnTo>
                    <a:pt x="229" y="112"/>
                  </a:lnTo>
                  <a:lnTo>
                    <a:pt x="218" y="117"/>
                  </a:lnTo>
                  <a:lnTo>
                    <a:pt x="213" y="128"/>
                  </a:lnTo>
                  <a:lnTo>
                    <a:pt x="202" y="133"/>
                  </a:lnTo>
                  <a:lnTo>
                    <a:pt x="197" y="144"/>
                  </a:lnTo>
                  <a:lnTo>
                    <a:pt x="186" y="149"/>
                  </a:lnTo>
                  <a:lnTo>
                    <a:pt x="181" y="160"/>
                  </a:lnTo>
                  <a:lnTo>
                    <a:pt x="170" y="176"/>
                  </a:lnTo>
                  <a:lnTo>
                    <a:pt x="160" y="192"/>
                  </a:lnTo>
                  <a:lnTo>
                    <a:pt x="149" y="202"/>
                  </a:lnTo>
                  <a:lnTo>
                    <a:pt x="144" y="213"/>
                  </a:lnTo>
                  <a:lnTo>
                    <a:pt x="138" y="224"/>
                  </a:lnTo>
                  <a:lnTo>
                    <a:pt x="128" y="240"/>
                  </a:lnTo>
                  <a:lnTo>
                    <a:pt x="117" y="245"/>
                  </a:lnTo>
                  <a:lnTo>
                    <a:pt x="112" y="256"/>
                  </a:lnTo>
                  <a:lnTo>
                    <a:pt x="101" y="261"/>
                  </a:lnTo>
                  <a:lnTo>
                    <a:pt x="96" y="272"/>
                  </a:lnTo>
                  <a:lnTo>
                    <a:pt x="85" y="277"/>
                  </a:lnTo>
                  <a:lnTo>
                    <a:pt x="85" y="288"/>
                  </a:lnTo>
                  <a:lnTo>
                    <a:pt x="74" y="293"/>
                  </a:lnTo>
                  <a:lnTo>
                    <a:pt x="69" y="304"/>
                  </a:lnTo>
                  <a:lnTo>
                    <a:pt x="48" y="325"/>
                  </a:lnTo>
                  <a:lnTo>
                    <a:pt x="42" y="336"/>
                  </a:lnTo>
                  <a:lnTo>
                    <a:pt x="32" y="352"/>
                  </a:lnTo>
                  <a:lnTo>
                    <a:pt x="21" y="357"/>
                  </a:lnTo>
                  <a:lnTo>
                    <a:pt x="21" y="368"/>
                  </a:lnTo>
                  <a:lnTo>
                    <a:pt x="10" y="368"/>
                  </a:lnTo>
                  <a:lnTo>
                    <a:pt x="5" y="384"/>
                  </a:lnTo>
                  <a:lnTo>
                    <a:pt x="0" y="400"/>
                  </a:lnTo>
                  <a:lnTo>
                    <a:pt x="10" y="416"/>
                  </a:lnTo>
                  <a:lnTo>
                    <a:pt x="21" y="426"/>
                  </a:lnTo>
                  <a:lnTo>
                    <a:pt x="21" y="437"/>
                  </a:lnTo>
                  <a:lnTo>
                    <a:pt x="26" y="448"/>
                  </a:lnTo>
                  <a:lnTo>
                    <a:pt x="26" y="464"/>
                  </a:lnTo>
                  <a:lnTo>
                    <a:pt x="26" y="480"/>
                  </a:lnTo>
                  <a:lnTo>
                    <a:pt x="26" y="496"/>
                  </a:lnTo>
                  <a:lnTo>
                    <a:pt x="26" y="512"/>
                  </a:lnTo>
                  <a:lnTo>
                    <a:pt x="26" y="528"/>
                  </a:lnTo>
                  <a:lnTo>
                    <a:pt x="16" y="544"/>
                  </a:lnTo>
                  <a:lnTo>
                    <a:pt x="16" y="560"/>
                  </a:lnTo>
                  <a:lnTo>
                    <a:pt x="26" y="576"/>
                  </a:lnTo>
                  <a:lnTo>
                    <a:pt x="32" y="592"/>
                  </a:lnTo>
                  <a:lnTo>
                    <a:pt x="26" y="608"/>
                  </a:lnTo>
                </a:path>
              </a:pathLst>
            </a:custGeom>
            <a:noFill/>
            <a:ln w="3175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68" name="Freeform 28"/>
            <p:cNvSpPr>
              <a:spLocks noChangeAspect="1"/>
            </p:cNvSpPr>
            <p:nvPr/>
          </p:nvSpPr>
          <p:spPr bwMode="auto">
            <a:xfrm>
              <a:off x="2908" y="655"/>
              <a:ext cx="201" cy="351"/>
            </a:xfrm>
            <a:custGeom>
              <a:avLst/>
              <a:gdLst>
                <a:gd name="T0" fmla="*/ 5 w 201"/>
                <a:gd name="T1" fmla="*/ 3 h 350"/>
                <a:gd name="T2" fmla="*/ 13 w 201"/>
                <a:gd name="T3" fmla="*/ 11 h 350"/>
                <a:gd name="T4" fmla="*/ 24 w 201"/>
                <a:gd name="T5" fmla="*/ 13 h 350"/>
                <a:gd name="T6" fmla="*/ 29 w 201"/>
                <a:gd name="T7" fmla="*/ 24 h 350"/>
                <a:gd name="T8" fmla="*/ 35 w 201"/>
                <a:gd name="T9" fmla="*/ 35 h 350"/>
                <a:gd name="T10" fmla="*/ 40 w 201"/>
                <a:gd name="T11" fmla="*/ 45 h 350"/>
                <a:gd name="T12" fmla="*/ 48 w 201"/>
                <a:gd name="T13" fmla="*/ 59 h 350"/>
                <a:gd name="T14" fmla="*/ 59 w 201"/>
                <a:gd name="T15" fmla="*/ 67 h 350"/>
                <a:gd name="T16" fmla="*/ 67 w 201"/>
                <a:gd name="T17" fmla="*/ 77 h 350"/>
                <a:gd name="T18" fmla="*/ 72 w 201"/>
                <a:gd name="T19" fmla="*/ 85 h 350"/>
                <a:gd name="T20" fmla="*/ 75 w 201"/>
                <a:gd name="T21" fmla="*/ 96 h 350"/>
                <a:gd name="T22" fmla="*/ 77 w 201"/>
                <a:gd name="T23" fmla="*/ 107 h 350"/>
                <a:gd name="T24" fmla="*/ 83 w 201"/>
                <a:gd name="T25" fmla="*/ 117 h 350"/>
                <a:gd name="T26" fmla="*/ 88 w 201"/>
                <a:gd name="T27" fmla="*/ 128 h 350"/>
                <a:gd name="T28" fmla="*/ 93 w 201"/>
                <a:gd name="T29" fmla="*/ 139 h 350"/>
                <a:gd name="T30" fmla="*/ 99 w 201"/>
                <a:gd name="T31" fmla="*/ 149 h 350"/>
                <a:gd name="T32" fmla="*/ 104 w 201"/>
                <a:gd name="T33" fmla="*/ 160 h 350"/>
                <a:gd name="T34" fmla="*/ 107 w 201"/>
                <a:gd name="T35" fmla="*/ 171 h 350"/>
                <a:gd name="T36" fmla="*/ 112 w 201"/>
                <a:gd name="T37" fmla="*/ 181 h 350"/>
                <a:gd name="T38" fmla="*/ 115 w 201"/>
                <a:gd name="T39" fmla="*/ 192 h 350"/>
                <a:gd name="T40" fmla="*/ 120 w 201"/>
                <a:gd name="T41" fmla="*/ 203 h 350"/>
                <a:gd name="T42" fmla="*/ 125 w 201"/>
                <a:gd name="T43" fmla="*/ 211 h 350"/>
                <a:gd name="T44" fmla="*/ 125 w 201"/>
                <a:gd name="T45" fmla="*/ 221 h 350"/>
                <a:gd name="T46" fmla="*/ 128 w 201"/>
                <a:gd name="T47" fmla="*/ 232 h 350"/>
                <a:gd name="T48" fmla="*/ 136 w 201"/>
                <a:gd name="T49" fmla="*/ 240 h 350"/>
                <a:gd name="T50" fmla="*/ 141 w 201"/>
                <a:gd name="T51" fmla="*/ 251 h 350"/>
                <a:gd name="T52" fmla="*/ 149 w 201"/>
                <a:gd name="T53" fmla="*/ 259 h 350"/>
                <a:gd name="T54" fmla="*/ 155 w 201"/>
                <a:gd name="T55" fmla="*/ 267 h 350"/>
                <a:gd name="T56" fmla="*/ 160 w 201"/>
                <a:gd name="T57" fmla="*/ 277 h 350"/>
                <a:gd name="T58" fmla="*/ 168 w 201"/>
                <a:gd name="T59" fmla="*/ 285 h 350"/>
                <a:gd name="T60" fmla="*/ 173 w 201"/>
                <a:gd name="T61" fmla="*/ 296 h 350"/>
                <a:gd name="T62" fmla="*/ 179 w 201"/>
                <a:gd name="T63" fmla="*/ 307 h 350"/>
                <a:gd name="T64" fmla="*/ 184 w 201"/>
                <a:gd name="T65" fmla="*/ 317 h 350"/>
                <a:gd name="T66" fmla="*/ 192 w 201"/>
                <a:gd name="T67" fmla="*/ 328 h 350"/>
                <a:gd name="T68" fmla="*/ 197 w 201"/>
                <a:gd name="T69" fmla="*/ 339 h 350"/>
                <a:gd name="T70" fmla="*/ 200 w 201"/>
                <a:gd name="T71" fmla="*/ 34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1" h="350">
                  <a:moveTo>
                    <a:pt x="0" y="0"/>
                  </a:moveTo>
                  <a:lnTo>
                    <a:pt x="5" y="3"/>
                  </a:lnTo>
                  <a:lnTo>
                    <a:pt x="8" y="8"/>
                  </a:lnTo>
                  <a:lnTo>
                    <a:pt x="13" y="11"/>
                  </a:lnTo>
                  <a:lnTo>
                    <a:pt x="19" y="13"/>
                  </a:lnTo>
                  <a:lnTo>
                    <a:pt x="24" y="13"/>
                  </a:lnTo>
                  <a:lnTo>
                    <a:pt x="27" y="19"/>
                  </a:lnTo>
                  <a:lnTo>
                    <a:pt x="29" y="24"/>
                  </a:lnTo>
                  <a:lnTo>
                    <a:pt x="32" y="29"/>
                  </a:lnTo>
                  <a:lnTo>
                    <a:pt x="35" y="35"/>
                  </a:lnTo>
                  <a:lnTo>
                    <a:pt x="37" y="40"/>
                  </a:lnTo>
                  <a:lnTo>
                    <a:pt x="40" y="45"/>
                  </a:lnTo>
                  <a:lnTo>
                    <a:pt x="45" y="51"/>
                  </a:lnTo>
                  <a:lnTo>
                    <a:pt x="48" y="59"/>
                  </a:lnTo>
                  <a:lnTo>
                    <a:pt x="53" y="61"/>
                  </a:lnTo>
                  <a:lnTo>
                    <a:pt x="59" y="67"/>
                  </a:lnTo>
                  <a:lnTo>
                    <a:pt x="64" y="72"/>
                  </a:lnTo>
                  <a:lnTo>
                    <a:pt x="67" y="77"/>
                  </a:lnTo>
                  <a:lnTo>
                    <a:pt x="67" y="83"/>
                  </a:lnTo>
                  <a:lnTo>
                    <a:pt x="72" y="85"/>
                  </a:lnTo>
                  <a:lnTo>
                    <a:pt x="72" y="91"/>
                  </a:lnTo>
                  <a:lnTo>
                    <a:pt x="75" y="96"/>
                  </a:lnTo>
                  <a:lnTo>
                    <a:pt x="77" y="101"/>
                  </a:lnTo>
                  <a:lnTo>
                    <a:pt x="77" y="107"/>
                  </a:lnTo>
                  <a:lnTo>
                    <a:pt x="80" y="112"/>
                  </a:lnTo>
                  <a:lnTo>
                    <a:pt x="83" y="117"/>
                  </a:lnTo>
                  <a:lnTo>
                    <a:pt x="85" y="123"/>
                  </a:lnTo>
                  <a:lnTo>
                    <a:pt x="88" y="128"/>
                  </a:lnTo>
                  <a:lnTo>
                    <a:pt x="91" y="133"/>
                  </a:lnTo>
                  <a:lnTo>
                    <a:pt x="93" y="139"/>
                  </a:lnTo>
                  <a:lnTo>
                    <a:pt x="96" y="144"/>
                  </a:lnTo>
                  <a:lnTo>
                    <a:pt x="99" y="149"/>
                  </a:lnTo>
                  <a:lnTo>
                    <a:pt x="101" y="155"/>
                  </a:lnTo>
                  <a:lnTo>
                    <a:pt x="104" y="160"/>
                  </a:lnTo>
                  <a:lnTo>
                    <a:pt x="107" y="165"/>
                  </a:lnTo>
                  <a:lnTo>
                    <a:pt x="107" y="171"/>
                  </a:lnTo>
                  <a:lnTo>
                    <a:pt x="109" y="176"/>
                  </a:lnTo>
                  <a:lnTo>
                    <a:pt x="112" y="181"/>
                  </a:lnTo>
                  <a:lnTo>
                    <a:pt x="112" y="187"/>
                  </a:lnTo>
                  <a:lnTo>
                    <a:pt x="115" y="192"/>
                  </a:lnTo>
                  <a:lnTo>
                    <a:pt x="117" y="197"/>
                  </a:lnTo>
                  <a:lnTo>
                    <a:pt x="120" y="203"/>
                  </a:lnTo>
                  <a:lnTo>
                    <a:pt x="120" y="208"/>
                  </a:lnTo>
                  <a:lnTo>
                    <a:pt x="125" y="211"/>
                  </a:lnTo>
                  <a:lnTo>
                    <a:pt x="125" y="216"/>
                  </a:lnTo>
                  <a:lnTo>
                    <a:pt x="125" y="221"/>
                  </a:lnTo>
                  <a:lnTo>
                    <a:pt x="125" y="227"/>
                  </a:lnTo>
                  <a:lnTo>
                    <a:pt x="128" y="232"/>
                  </a:lnTo>
                  <a:lnTo>
                    <a:pt x="133" y="235"/>
                  </a:lnTo>
                  <a:lnTo>
                    <a:pt x="136" y="240"/>
                  </a:lnTo>
                  <a:lnTo>
                    <a:pt x="139" y="245"/>
                  </a:lnTo>
                  <a:lnTo>
                    <a:pt x="141" y="251"/>
                  </a:lnTo>
                  <a:lnTo>
                    <a:pt x="147" y="253"/>
                  </a:lnTo>
                  <a:lnTo>
                    <a:pt x="149" y="259"/>
                  </a:lnTo>
                  <a:lnTo>
                    <a:pt x="155" y="261"/>
                  </a:lnTo>
                  <a:lnTo>
                    <a:pt x="155" y="267"/>
                  </a:lnTo>
                  <a:lnTo>
                    <a:pt x="160" y="272"/>
                  </a:lnTo>
                  <a:lnTo>
                    <a:pt x="160" y="277"/>
                  </a:lnTo>
                  <a:lnTo>
                    <a:pt x="165" y="280"/>
                  </a:lnTo>
                  <a:lnTo>
                    <a:pt x="168" y="285"/>
                  </a:lnTo>
                  <a:lnTo>
                    <a:pt x="171" y="291"/>
                  </a:lnTo>
                  <a:lnTo>
                    <a:pt x="173" y="296"/>
                  </a:lnTo>
                  <a:lnTo>
                    <a:pt x="176" y="301"/>
                  </a:lnTo>
                  <a:lnTo>
                    <a:pt x="179" y="307"/>
                  </a:lnTo>
                  <a:lnTo>
                    <a:pt x="181" y="312"/>
                  </a:lnTo>
                  <a:lnTo>
                    <a:pt x="184" y="317"/>
                  </a:lnTo>
                  <a:lnTo>
                    <a:pt x="189" y="323"/>
                  </a:lnTo>
                  <a:lnTo>
                    <a:pt x="192" y="328"/>
                  </a:lnTo>
                  <a:lnTo>
                    <a:pt x="195" y="333"/>
                  </a:lnTo>
                  <a:lnTo>
                    <a:pt x="197" y="339"/>
                  </a:lnTo>
                  <a:lnTo>
                    <a:pt x="197" y="344"/>
                  </a:lnTo>
                  <a:lnTo>
                    <a:pt x="200" y="349"/>
                  </a:lnTo>
                </a:path>
              </a:pathLst>
            </a:custGeom>
            <a:noFill/>
            <a:ln w="3175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69" name="Freeform 29"/>
            <p:cNvSpPr>
              <a:spLocks noChangeAspect="1"/>
            </p:cNvSpPr>
            <p:nvPr/>
          </p:nvSpPr>
          <p:spPr bwMode="auto">
            <a:xfrm>
              <a:off x="3840" y="2106"/>
              <a:ext cx="38" cy="50"/>
            </a:xfrm>
            <a:custGeom>
              <a:avLst/>
              <a:gdLst>
                <a:gd name="T0" fmla="*/ 16 w 38"/>
                <a:gd name="T1" fmla="*/ 0 h 49"/>
                <a:gd name="T2" fmla="*/ 16 w 38"/>
                <a:gd name="T3" fmla="*/ 11 h 49"/>
                <a:gd name="T4" fmla="*/ 5 w 38"/>
                <a:gd name="T5" fmla="*/ 16 h 49"/>
                <a:gd name="T6" fmla="*/ 0 w 38"/>
                <a:gd name="T7" fmla="*/ 27 h 49"/>
                <a:gd name="T8" fmla="*/ 5 w 38"/>
                <a:gd name="T9" fmla="*/ 43 h 49"/>
                <a:gd name="T10" fmla="*/ 16 w 38"/>
                <a:gd name="T11" fmla="*/ 48 h 49"/>
                <a:gd name="T12" fmla="*/ 27 w 38"/>
                <a:gd name="T13" fmla="*/ 43 h 49"/>
                <a:gd name="T14" fmla="*/ 37 w 38"/>
                <a:gd name="T15" fmla="*/ 32 h 49"/>
                <a:gd name="T16" fmla="*/ 37 w 38"/>
                <a:gd name="T17" fmla="*/ 21 h 49"/>
                <a:gd name="T18" fmla="*/ 37 w 38"/>
                <a:gd name="T19" fmla="*/ 5 h 49"/>
                <a:gd name="T20" fmla="*/ 21 w 38"/>
                <a:gd name="T21" fmla="*/ 5 h 49"/>
                <a:gd name="T22" fmla="*/ 16 w 38"/>
                <a:gd name="T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9">
                  <a:moveTo>
                    <a:pt x="16" y="0"/>
                  </a:moveTo>
                  <a:lnTo>
                    <a:pt x="16" y="11"/>
                  </a:lnTo>
                  <a:lnTo>
                    <a:pt x="5" y="16"/>
                  </a:lnTo>
                  <a:lnTo>
                    <a:pt x="0" y="27"/>
                  </a:lnTo>
                  <a:lnTo>
                    <a:pt x="5" y="43"/>
                  </a:lnTo>
                  <a:lnTo>
                    <a:pt x="16" y="48"/>
                  </a:lnTo>
                  <a:lnTo>
                    <a:pt x="27" y="43"/>
                  </a:lnTo>
                  <a:lnTo>
                    <a:pt x="37" y="32"/>
                  </a:lnTo>
                  <a:lnTo>
                    <a:pt x="37" y="21"/>
                  </a:lnTo>
                  <a:lnTo>
                    <a:pt x="37" y="5"/>
                  </a:lnTo>
                  <a:lnTo>
                    <a:pt x="21" y="5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70" name="Freeform 30"/>
            <p:cNvSpPr>
              <a:spLocks noChangeAspect="1"/>
            </p:cNvSpPr>
            <p:nvPr/>
          </p:nvSpPr>
          <p:spPr bwMode="auto">
            <a:xfrm>
              <a:off x="1156" y="185"/>
              <a:ext cx="205" cy="324"/>
            </a:xfrm>
            <a:custGeom>
              <a:avLst/>
              <a:gdLst>
                <a:gd name="T0" fmla="*/ 184 w 205"/>
                <a:gd name="T1" fmla="*/ 0 h 325"/>
                <a:gd name="T2" fmla="*/ 200 w 205"/>
                <a:gd name="T3" fmla="*/ 48 h 325"/>
                <a:gd name="T4" fmla="*/ 196 w 205"/>
                <a:gd name="T5" fmla="*/ 124 h 325"/>
                <a:gd name="T6" fmla="*/ 204 w 205"/>
                <a:gd name="T7" fmla="*/ 264 h 325"/>
                <a:gd name="T8" fmla="*/ 152 w 205"/>
                <a:gd name="T9" fmla="*/ 296 h 325"/>
                <a:gd name="T10" fmla="*/ 108 w 205"/>
                <a:gd name="T11" fmla="*/ 296 h 325"/>
                <a:gd name="T12" fmla="*/ 60 w 205"/>
                <a:gd name="T13" fmla="*/ 320 h 325"/>
                <a:gd name="T14" fmla="*/ 0 w 205"/>
                <a:gd name="T15" fmla="*/ 32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325">
                  <a:moveTo>
                    <a:pt x="184" y="0"/>
                  </a:moveTo>
                  <a:lnTo>
                    <a:pt x="200" y="48"/>
                  </a:lnTo>
                  <a:lnTo>
                    <a:pt x="196" y="124"/>
                  </a:lnTo>
                  <a:lnTo>
                    <a:pt x="204" y="264"/>
                  </a:lnTo>
                  <a:lnTo>
                    <a:pt x="152" y="296"/>
                  </a:lnTo>
                  <a:lnTo>
                    <a:pt x="108" y="296"/>
                  </a:lnTo>
                  <a:lnTo>
                    <a:pt x="60" y="320"/>
                  </a:lnTo>
                  <a:lnTo>
                    <a:pt x="0" y="324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71" name="Freeform 31"/>
            <p:cNvSpPr>
              <a:spLocks noChangeAspect="1"/>
            </p:cNvSpPr>
            <p:nvPr/>
          </p:nvSpPr>
          <p:spPr bwMode="auto">
            <a:xfrm>
              <a:off x="1000" y="509"/>
              <a:ext cx="149" cy="128"/>
            </a:xfrm>
            <a:custGeom>
              <a:avLst/>
              <a:gdLst>
                <a:gd name="T0" fmla="*/ 148 w 149"/>
                <a:gd name="T1" fmla="*/ 0 h 129"/>
                <a:gd name="T2" fmla="*/ 24 w 149"/>
                <a:gd name="T3" fmla="*/ 20 h 129"/>
                <a:gd name="T4" fmla="*/ 8 w 149"/>
                <a:gd name="T5" fmla="*/ 60 h 129"/>
                <a:gd name="T6" fmla="*/ 0 w 149"/>
                <a:gd name="T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29">
                  <a:moveTo>
                    <a:pt x="148" y="0"/>
                  </a:moveTo>
                  <a:lnTo>
                    <a:pt x="24" y="20"/>
                  </a:lnTo>
                  <a:lnTo>
                    <a:pt x="8" y="60"/>
                  </a:lnTo>
                  <a:lnTo>
                    <a:pt x="0" y="128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72" name="Freeform 32"/>
            <p:cNvSpPr>
              <a:spLocks noChangeAspect="1"/>
            </p:cNvSpPr>
            <p:nvPr/>
          </p:nvSpPr>
          <p:spPr bwMode="auto">
            <a:xfrm>
              <a:off x="888" y="636"/>
              <a:ext cx="113" cy="21"/>
            </a:xfrm>
            <a:custGeom>
              <a:avLst/>
              <a:gdLst>
                <a:gd name="T0" fmla="*/ 112 w 113"/>
                <a:gd name="T1" fmla="*/ 0 h 21"/>
                <a:gd name="T2" fmla="*/ 76 w 113"/>
                <a:gd name="T3" fmla="*/ 20 h 21"/>
                <a:gd name="T4" fmla="*/ 0 w 113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21">
                  <a:moveTo>
                    <a:pt x="112" y="0"/>
                  </a:moveTo>
                  <a:lnTo>
                    <a:pt x="76" y="20"/>
                  </a:lnTo>
                  <a:lnTo>
                    <a:pt x="0" y="4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73" name="Freeform 33"/>
            <p:cNvSpPr>
              <a:spLocks noChangeAspect="1"/>
            </p:cNvSpPr>
            <p:nvPr/>
          </p:nvSpPr>
          <p:spPr bwMode="auto">
            <a:xfrm>
              <a:off x="692" y="640"/>
              <a:ext cx="189" cy="208"/>
            </a:xfrm>
            <a:custGeom>
              <a:avLst/>
              <a:gdLst>
                <a:gd name="T0" fmla="*/ 188 w 189"/>
                <a:gd name="T1" fmla="*/ 0 h 209"/>
                <a:gd name="T2" fmla="*/ 172 w 189"/>
                <a:gd name="T3" fmla="*/ 8 h 209"/>
                <a:gd name="T4" fmla="*/ 160 w 189"/>
                <a:gd name="T5" fmla="*/ 88 h 209"/>
                <a:gd name="T6" fmla="*/ 136 w 189"/>
                <a:gd name="T7" fmla="*/ 120 h 209"/>
                <a:gd name="T8" fmla="*/ 84 w 189"/>
                <a:gd name="T9" fmla="*/ 160 h 209"/>
                <a:gd name="T10" fmla="*/ 76 w 189"/>
                <a:gd name="T11" fmla="*/ 208 h 209"/>
                <a:gd name="T12" fmla="*/ 0 w 189"/>
                <a:gd name="T13" fmla="*/ 18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09">
                  <a:moveTo>
                    <a:pt x="188" y="0"/>
                  </a:moveTo>
                  <a:lnTo>
                    <a:pt x="172" y="8"/>
                  </a:lnTo>
                  <a:lnTo>
                    <a:pt x="160" y="88"/>
                  </a:lnTo>
                  <a:lnTo>
                    <a:pt x="136" y="120"/>
                  </a:lnTo>
                  <a:lnTo>
                    <a:pt x="84" y="160"/>
                  </a:lnTo>
                  <a:lnTo>
                    <a:pt x="76" y="208"/>
                  </a:lnTo>
                  <a:lnTo>
                    <a:pt x="0" y="184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74" name="Freeform 34"/>
            <p:cNvSpPr>
              <a:spLocks noChangeAspect="1"/>
            </p:cNvSpPr>
            <p:nvPr/>
          </p:nvSpPr>
          <p:spPr bwMode="auto">
            <a:xfrm>
              <a:off x="640" y="824"/>
              <a:ext cx="49" cy="9"/>
            </a:xfrm>
            <a:custGeom>
              <a:avLst/>
              <a:gdLst>
                <a:gd name="T0" fmla="*/ 48 w 49"/>
                <a:gd name="T1" fmla="*/ 0 h 9"/>
                <a:gd name="T2" fmla="*/ 0 w 49"/>
                <a:gd name="T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" h="9">
                  <a:moveTo>
                    <a:pt x="48" y="0"/>
                  </a:moveTo>
                  <a:lnTo>
                    <a:pt x="0" y="8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75" name="Line 35"/>
            <p:cNvSpPr>
              <a:spLocks noChangeAspect="1" noChangeShapeType="1"/>
            </p:cNvSpPr>
            <p:nvPr/>
          </p:nvSpPr>
          <p:spPr bwMode="auto">
            <a:xfrm flipH="1" flipV="1">
              <a:off x="916" y="523"/>
              <a:ext cx="88" cy="49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76" name="Line 36"/>
            <p:cNvSpPr>
              <a:spLocks noChangeAspect="1" noChangeShapeType="1"/>
            </p:cNvSpPr>
            <p:nvPr/>
          </p:nvSpPr>
          <p:spPr bwMode="auto">
            <a:xfrm>
              <a:off x="1008" y="604"/>
              <a:ext cx="404" cy="332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77" name="Freeform 37"/>
            <p:cNvSpPr>
              <a:spLocks noChangeAspect="1"/>
            </p:cNvSpPr>
            <p:nvPr/>
          </p:nvSpPr>
          <p:spPr bwMode="auto">
            <a:xfrm>
              <a:off x="2336" y="268"/>
              <a:ext cx="61" cy="637"/>
            </a:xfrm>
            <a:custGeom>
              <a:avLst/>
              <a:gdLst>
                <a:gd name="T0" fmla="*/ 0 w 61"/>
                <a:gd name="T1" fmla="*/ 636 h 637"/>
                <a:gd name="T2" fmla="*/ 11 w 61"/>
                <a:gd name="T3" fmla="*/ 612 h 637"/>
                <a:gd name="T4" fmla="*/ 33 w 61"/>
                <a:gd name="T5" fmla="*/ 624 h 637"/>
                <a:gd name="T6" fmla="*/ 33 w 61"/>
                <a:gd name="T7" fmla="*/ 144 h 637"/>
                <a:gd name="T8" fmla="*/ 16 w 61"/>
                <a:gd name="T9" fmla="*/ 102 h 637"/>
                <a:gd name="T10" fmla="*/ 44 w 61"/>
                <a:gd name="T11" fmla="*/ 66 h 637"/>
                <a:gd name="T12" fmla="*/ 60 w 61"/>
                <a:gd name="T13" fmla="*/ 30 h 637"/>
                <a:gd name="T14" fmla="*/ 60 w 61"/>
                <a:gd name="T15" fmla="*/ 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7">
                  <a:moveTo>
                    <a:pt x="0" y="636"/>
                  </a:moveTo>
                  <a:lnTo>
                    <a:pt x="11" y="612"/>
                  </a:lnTo>
                  <a:lnTo>
                    <a:pt x="33" y="624"/>
                  </a:lnTo>
                  <a:lnTo>
                    <a:pt x="33" y="144"/>
                  </a:lnTo>
                  <a:lnTo>
                    <a:pt x="16" y="102"/>
                  </a:lnTo>
                  <a:lnTo>
                    <a:pt x="44" y="66"/>
                  </a:lnTo>
                  <a:lnTo>
                    <a:pt x="60" y="30"/>
                  </a:lnTo>
                  <a:lnTo>
                    <a:pt x="60" y="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78" name="Freeform 38"/>
            <p:cNvSpPr>
              <a:spLocks noChangeAspect="1"/>
            </p:cNvSpPr>
            <p:nvPr/>
          </p:nvSpPr>
          <p:spPr bwMode="auto">
            <a:xfrm>
              <a:off x="2368" y="736"/>
              <a:ext cx="601" cy="99"/>
            </a:xfrm>
            <a:custGeom>
              <a:avLst/>
              <a:gdLst>
                <a:gd name="T0" fmla="*/ 0 w 601"/>
                <a:gd name="T1" fmla="*/ 82 h 101"/>
                <a:gd name="T2" fmla="*/ 427 w 601"/>
                <a:gd name="T3" fmla="*/ 100 h 101"/>
                <a:gd name="T4" fmla="*/ 424 w 601"/>
                <a:gd name="T5" fmla="*/ 80 h 101"/>
                <a:gd name="T6" fmla="*/ 480 w 601"/>
                <a:gd name="T7" fmla="*/ 80 h 101"/>
                <a:gd name="T8" fmla="*/ 492 w 601"/>
                <a:gd name="T9" fmla="*/ 82 h 101"/>
                <a:gd name="T10" fmla="*/ 542 w 601"/>
                <a:gd name="T11" fmla="*/ 38 h 101"/>
                <a:gd name="T12" fmla="*/ 571 w 601"/>
                <a:gd name="T13" fmla="*/ 38 h 101"/>
                <a:gd name="T14" fmla="*/ 600 w 601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1">
                  <a:moveTo>
                    <a:pt x="0" y="82"/>
                  </a:moveTo>
                  <a:lnTo>
                    <a:pt x="427" y="100"/>
                  </a:lnTo>
                  <a:lnTo>
                    <a:pt x="424" y="80"/>
                  </a:lnTo>
                  <a:lnTo>
                    <a:pt x="480" y="80"/>
                  </a:lnTo>
                  <a:lnTo>
                    <a:pt x="492" y="82"/>
                  </a:lnTo>
                  <a:lnTo>
                    <a:pt x="542" y="38"/>
                  </a:lnTo>
                  <a:lnTo>
                    <a:pt x="571" y="38"/>
                  </a:lnTo>
                  <a:lnTo>
                    <a:pt x="600" y="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79" name="Freeform 39"/>
            <p:cNvSpPr>
              <a:spLocks noChangeAspect="1"/>
            </p:cNvSpPr>
            <p:nvPr/>
          </p:nvSpPr>
          <p:spPr bwMode="auto">
            <a:xfrm>
              <a:off x="780" y="736"/>
              <a:ext cx="393" cy="468"/>
            </a:xfrm>
            <a:custGeom>
              <a:avLst/>
              <a:gdLst>
                <a:gd name="T0" fmla="*/ 0 w 393"/>
                <a:gd name="T1" fmla="*/ 468 h 469"/>
                <a:gd name="T2" fmla="*/ 56 w 393"/>
                <a:gd name="T3" fmla="*/ 444 h 469"/>
                <a:gd name="T4" fmla="*/ 68 w 393"/>
                <a:gd name="T5" fmla="*/ 460 h 469"/>
                <a:gd name="T6" fmla="*/ 108 w 393"/>
                <a:gd name="T7" fmla="*/ 440 h 469"/>
                <a:gd name="T8" fmla="*/ 152 w 393"/>
                <a:gd name="T9" fmla="*/ 452 h 469"/>
                <a:gd name="T10" fmla="*/ 176 w 393"/>
                <a:gd name="T11" fmla="*/ 436 h 469"/>
                <a:gd name="T12" fmla="*/ 284 w 393"/>
                <a:gd name="T13" fmla="*/ 444 h 469"/>
                <a:gd name="T14" fmla="*/ 308 w 393"/>
                <a:gd name="T15" fmla="*/ 424 h 469"/>
                <a:gd name="T16" fmla="*/ 300 w 393"/>
                <a:gd name="T17" fmla="*/ 364 h 469"/>
                <a:gd name="T18" fmla="*/ 300 w 393"/>
                <a:gd name="T19" fmla="*/ 344 h 469"/>
                <a:gd name="T20" fmla="*/ 304 w 393"/>
                <a:gd name="T21" fmla="*/ 32 h 469"/>
                <a:gd name="T22" fmla="*/ 392 w 393"/>
                <a:gd name="T23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3" h="469">
                  <a:moveTo>
                    <a:pt x="0" y="468"/>
                  </a:moveTo>
                  <a:lnTo>
                    <a:pt x="56" y="444"/>
                  </a:lnTo>
                  <a:lnTo>
                    <a:pt x="68" y="460"/>
                  </a:lnTo>
                  <a:lnTo>
                    <a:pt x="108" y="440"/>
                  </a:lnTo>
                  <a:lnTo>
                    <a:pt x="152" y="452"/>
                  </a:lnTo>
                  <a:lnTo>
                    <a:pt x="176" y="436"/>
                  </a:lnTo>
                  <a:lnTo>
                    <a:pt x="284" y="444"/>
                  </a:lnTo>
                  <a:lnTo>
                    <a:pt x="308" y="424"/>
                  </a:lnTo>
                  <a:lnTo>
                    <a:pt x="300" y="364"/>
                  </a:lnTo>
                  <a:lnTo>
                    <a:pt x="300" y="344"/>
                  </a:lnTo>
                  <a:lnTo>
                    <a:pt x="304" y="32"/>
                  </a:lnTo>
                  <a:lnTo>
                    <a:pt x="392" y="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80" name="Freeform 40"/>
            <p:cNvSpPr>
              <a:spLocks noChangeAspect="1"/>
            </p:cNvSpPr>
            <p:nvPr/>
          </p:nvSpPr>
          <p:spPr bwMode="auto">
            <a:xfrm>
              <a:off x="645" y="1311"/>
              <a:ext cx="53" cy="57"/>
            </a:xfrm>
            <a:custGeom>
              <a:avLst/>
              <a:gdLst>
                <a:gd name="T0" fmla="*/ 52 w 53"/>
                <a:gd name="T1" fmla="*/ 0 h 57"/>
                <a:gd name="T2" fmla="*/ 48 w 53"/>
                <a:gd name="T3" fmla="*/ 32 h 57"/>
                <a:gd name="T4" fmla="*/ 28 w 53"/>
                <a:gd name="T5" fmla="*/ 44 h 57"/>
                <a:gd name="T6" fmla="*/ 0 w 53"/>
                <a:gd name="T7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7">
                  <a:moveTo>
                    <a:pt x="52" y="0"/>
                  </a:moveTo>
                  <a:lnTo>
                    <a:pt x="48" y="32"/>
                  </a:lnTo>
                  <a:lnTo>
                    <a:pt x="28" y="44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81" name="Freeform 41"/>
            <p:cNvSpPr>
              <a:spLocks noChangeAspect="1"/>
            </p:cNvSpPr>
            <p:nvPr/>
          </p:nvSpPr>
          <p:spPr bwMode="auto">
            <a:xfrm>
              <a:off x="756" y="1411"/>
              <a:ext cx="113" cy="162"/>
            </a:xfrm>
            <a:custGeom>
              <a:avLst/>
              <a:gdLst>
                <a:gd name="T0" fmla="*/ 0 w 113"/>
                <a:gd name="T1" fmla="*/ 44 h 161"/>
                <a:gd name="T2" fmla="*/ 32 w 113"/>
                <a:gd name="T3" fmla="*/ 16 h 161"/>
                <a:gd name="T4" fmla="*/ 60 w 113"/>
                <a:gd name="T5" fmla="*/ 0 h 161"/>
                <a:gd name="T6" fmla="*/ 84 w 113"/>
                <a:gd name="T7" fmla="*/ 4 h 161"/>
                <a:gd name="T8" fmla="*/ 92 w 113"/>
                <a:gd name="T9" fmla="*/ 28 h 161"/>
                <a:gd name="T10" fmla="*/ 112 w 113"/>
                <a:gd name="T11" fmla="*/ 78 h 161"/>
                <a:gd name="T12" fmla="*/ 60 w 113"/>
                <a:gd name="T13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61">
                  <a:moveTo>
                    <a:pt x="0" y="44"/>
                  </a:moveTo>
                  <a:lnTo>
                    <a:pt x="32" y="16"/>
                  </a:lnTo>
                  <a:lnTo>
                    <a:pt x="60" y="0"/>
                  </a:lnTo>
                  <a:lnTo>
                    <a:pt x="84" y="4"/>
                  </a:lnTo>
                  <a:lnTo>
                    <a:pt x="92" y="28"/>
                  </a:lnTo>
                  <a:lnTo>
                    <a:pt x="112" y="78"/>
                  </a:lnTo>
                  <a:lnTo>
                    <a:pt x="60" y="16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82" name="Freeform 42"/>
            <p:cNvSpPr>
              <a:spLocks noChangeAspect="1"/>
            </p:cNvSpPr>
            <p:nvPr/>
          </p:nvSpPr>
          <p:spPr bwMode="auto">
            <a:xfrm>
              <a:off x="780" y="1288"/>
              <a:ext cx="221" cy="202"/>
            </a:xfrm>
            <a:custGeom>
              <a:avLst/>
              <a:gdLst>
                <a:gd name="T0" fmla="*/ 0 w 221"/>
                <a:gd name="T1" fmla="*/ 4 h 201"/>
                <a:gd name="T2" fmla="*/ 48 w 221"/>
                <a:gd name="T3" fmla="*/ 32 h 201"/>
                <a:gd name="T4" fmla="*/ 76 w 221"/>
                <a:gd name="T5" fmla="*/ 24 h 201"/>
                <a:gd name="T6" fmla="*/ 96 w 221"/>
                <a:gd name="T7" fmla="*/ 20 h 201"/>
                <a:gd name="T8" fmla="*/ 108 w 221"/>
                <a:gd name="T9" fmla="*/ 32 h 201"/>
                <a:gd name="T10" fmla="*/ 152 w 221"/>
                <a:gd name="T11" fmla="*/ 4 h 201"/>
                <a:gd name="T12" fmla="*/ 172 w 221"/>
                <a:gd name="T13" fmla="*/ 0 h 201"/>
                <a:gd name="T14" fmla="*/ 188 w 221"/>
                <a:gd name="T15" fmla="*/ 12 h 201"/>
                <a:gd name="T16" fmla="*/ 204 w 221"/>
                <a:gd name="T17" fmla="*/ 56 h 201"/>
                <a:gd name="T18" fmla="*/ 188 w 221"/>
                <a:gd name="T19" fmla="*/ 64 h 201"/>
                <a:gd name="T20" fmla="*/ 220 w 221"/>
                <a:gd name="T21" fmla="*/ 120 h 201"/>
                <a:gd name="T22" fmla="*/ 200 w 221"/>
                <a:gd name="T23" fmla="*/ 136 h 201"/>
                <a:gd name="T24" fmla="*/ 212 w 221"/>
                <a:gd name="T25" fmla="*/ 188 h 201"/>
                <a:gd name="T26" fmla="*/ 200 w 221"/>
                <a:gd name="T27" fmla="*/ 200 h 201"/>
                <a:gd name="T28" fmla="*/ 84 w 221"/>
                <a:gd name="T29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201">
                  <a:moveTo>
                    <a:pt x="0" y="4"/>
                  </a:moveTo>
                  <a:lnTo>
                    <a:pt x="48" y="32"/>
                  </a:lnTo>
                  <a:lnTo>
                    <a:pt x="76" y="24"/>
                  </a:lnTo>
                  <a:lnTo>
                    <a:pt x="96" y="20"/>
                  </a:lnTo>
                  <a:lnTo>
                    <a:pt x="108" y="32"/>
                  </a:lnTo>
                  <a:lnTo>
                    <a:pt x="152" y="4"/>
                  </a:lnTo>
                  <a:lnTo>
                    <a:pt x="172" y="0"/>
                  </a:lnTo>
                  <a:lnTo>
                    <a:pt x="188" y="12"/>
                  </a:lnTo>
                  <a:lnTo>
                    <a:pt x="204" y="56"/>
                  </a:lnTo>
                  <a:lnTo>
                    <a:pt x="188" y="64"/>
                  </a:lnTo>
                  <a:lnTo>
                    <a:pt x="220" y="120"/>
                  </a:lnTo>
                  <a:lnTo>
                    <a:pt x="200" y="136"/>
                  </a:lnTo>
                  <a:lnTo>
                    <a:pt x="212" y="188"/>
                  </a:lnTo>
                  <a:lnTo>
                    <a:pt x="200" y="200"/>
                  </a:lnTo>
                  <a:lnTo>
                    <a:pt x="84" y="20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83" name="Freeform 43"/>
            <p:cNvSpPr>
              <a:spLocks noChangeAspect="1"/>
            </p:cNvSpPr>
            <p:nvPr/>
          </p:nvSpPr>
          <p:spPr bwMode="auto">
            <a:xfrm>
              <a:off x="980" y="1487"/>
              <a:ext cx="101" cy="180"/>
            </a:xfrm>
            <a:custGeom>
              <a:avLst/>
              <a:gdLst>
                <a:gd name="T0" fmla="*/ 0 w 101"/>
                <a:gd name="T1" fmla="*/ 0 h 181"/>
                <a:gd name="T2" fmla="*/ 8 w 101"/>
                <a:gd name="T3" fmla="*/ 44 h 181"/>
                <a:gd name="T4" fmla="*/ 8 w 101"/>
                <a:gd name="T5" fmla="*/ 80 h 181"/>
                <a:gd name="T6" fmla="*/ 44 w 101"/>
                <a:gd name="T7" fmla="*/ 100 h 181"/>
                <a:gd name="T8" fmla="*/ 88 w 101"/>
                <a:gd name="T9" fmla="*/ 116 h 181"/>
                <a:gd name="T10" fmla="*/ 100 w 101"/>
                <a:gd name="T11" fmla="*/ 144 h 181"/>
                <a:gd name="T12" fmla="*/ 96 w 101"/>
                <a:gd name="T13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81">
                  <a:moveTo>
                    <a:pt x="0" y="0"/>
                  </a:moveTo>
                  <a:lnTo>
                    <a:pt x="8" y="44"/>
                  </a:lnTo>
                  <a:lnTo>
                    <a:pt x="8" y="80"/>
                  </a:lnTo>
                  <a:lnTo>
                    <a:pt x="44" y="100"/>
                  </a:lnTo>
                  <a:lnTo>
                    <a:pt x="88" y="116"/>
                  </a:lnTo>
                  <a:lnTo>
                    <a:pt x="100" y="144"/>
                  </a:lnTo>
                  <a:lnTo>
                    <a:pt x="96" y="18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84" name="Freeform 44"/>
            <p:cNvSpPr>
              <a:spLocks noChangeAspect="1"/>
            </p:cNvSpPr>
            <p:nvPr/>
          </p:nvSpPr>
          <p:spPr bwMode="auto">
            <a:xfrm>
              <a:off x="996" y="1384"/>
              <a:ext cx="217" cy="273"/>
            </a:xfrm>
            <a:custGeom>
              <a:avLst/>
              <a:gdLst>
                <a:gd name="T0" fmla="*/ 0 w 217"/>
                <a:gd name="T1" fmla="*/ 20 h 273"/>
                <a:gd name="T2" fmla="*/ 20 w 217"/>
                <a:gd name="T3" fmla="*/ 8 h 273"/>
                <a:gd name="T4" fmla="*/ 40 w 217"/>
                <a:gd name="T5" fmla="*/ 24 h 273"/>
                <a:gd name="T6" fmla="*/ 44 w 217"/>
                <a:gd name="T7" fmla="*/ 8 h 273"/>
                <a:gd name="T8" fmla="*/ 64 w 217"/>
                <a:gd name="T9" fmla="*/ 4 h 273"/>
                <a:gd name="T10" fmla="*/ 72 w 217"/>
                <a:gd name="T11" fmla="*/ 12 h 273"/>
                <a:gd name="T12" fmla="*/ 84 w 217"/>
                <a:gd name="T13" fmla="*/ 20 h 273"/>
                <a:gd name="T14" fmla="*/ 96 w 217"/>
                <a:gd name="T15" fmla="*/ 20 h 273"/>
                <a:gd name="T16" fmla="*/ 108 w 217"/>
                <a:gd name="T17" fmla="*/ 0 h 273"/>
                <a:gd name="T18" fmla="*/ 116 w 217"/>
                <a:gd name="T19" fmla="*/ 16 h 273"/>
                <a:gd name="T20" fmla="*/ 132 w 217"/>
                <a:gd name="T21" fmla="*/ 24 h 273"/>
                <a:gd name="T22" fmla="*/ 132 w 217"/>
                <a:gd name="T23" fmla="*/ 40 h 273"/>
                <a:gd name="T24" fmla="*/ 172 w 217"/>
                <a:gd name="T25" fmla="*/ 40 h 273"/>
                <a:gd name="T26" fmla="*/ 208 w 217"/>
                <a:gd name="T27" fmla="*/ 52 h 273"/>
                <a:gd name="T28" fmla="*/ 216 w 217"/>
                <a:gd name="T29" fmla="*/ 104 h 273"/>
                <a:gd name="T30" fmla="*/ 200 w 217"/>
                <a:gd name="T31" fmla="*/ 140 h 273"/>
                <a:gd name="T32" fmla="*/ 200 w 217"/>
                <a:gd name="T33" fmla="*/ 184 h 273"/>
                <a:gd name="T34" fmla="*/ 212 w 217"/>
                <a:gd name="T35" fmla="*/ 232 h 273"/>
                <a:gd name="T36" fmla="*/ 212 w 217"/>
                <a:gd name="T37" fmla="*/ 260 h 273"/>
                <a:gd name="T38" fmla="*/ 212 w 217"/>
                <a:gd name="T39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7" h="273">
                  <a:moveTo>
                    <a:pt x="0" y="20"/>
                  </a:moveTo>
                  <a:lnTo>
                    <a:pt x="20" y="8"/>
                  </a:lnTo>
                  <a:lnTo>
                    <a:pt x="40" y="24"/>
                  </a:lnTo>
                  <a:lnTo>
                    <a:pt x="44" y="8"/>
                  </a:lnTo>
                  <a:lnTo>
                    <a:pt x="64" y="4"/>
                  </a:lnTo>
                  <a:lnTo>
                    <a:pt x="72" y="12"/>
                  </a:lnTo>
                  <a:lnTo>
                    <a:pt x="84" y="20"/>
                  </a:lnTo>
                  <a:lnTo>
                    <a:pt x="96" y="20"/>
                  </a:lnTo>
                  <a:lnTo>
                    <a:pt x="108" y="0"/>
                  </a:lnTo>
                  <a:lnTo>
                    <a:pt x="116" y="16"/>
                  </a:lnTo>
                  <a:lnTo>
                    <a:pt x="132" y="24"/>
                  </a:lnTo>
                  <a:lnTo>
                    <a:pt x="132" y="40"/>
                  </a:lnTo>
                  <a:lnTo>
                    <a:pt x="172" y="40"/>
                  </a:lnTo>
                  <a:lnTo>
                    <a:pt x="208" y="52"/>
                  </a:lnTo>
                  <a:lnTo>
                    <a:pt x="216" y="104"/>
                  </a:lnTo>
                  <a:lnTo>
                    <a:pt x="200" y="140"/>
                  </a:lnTo>
                  <a:lnTo>
                    <a:pt x="200" y="184"/>
                  </a:lnTo>
                  <a:lnTo>
                    <a:pt x="212" y="232"/>
                  </a:lnTo>
                  <a:lnTo>
                    <a:pt x="212" y="260"/>
                  </a:lnTo>
                  <a:lnTo>
                    <a:pt x="212" y="272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85" name="Freeform 45"/>
            <p:cNvSpPr>
              <a:spLocks noChangeAspect="1"/>
            </p:cNvSpPr>
            <p:nvPr/>
          </p:nvSpPr>
          <p:spPr bwMode="auto">
            <a:xfrm>
              <a:off x="1100" y="1063"/>
              <a:ext cx="389" cy="312"/>
            </a:xfrm>
            <a:custGeom>
              <a:avLst/>
              <a:gdLst>
                <a:gd name="T0" fmla="*/ 388 w 389"/>
                <a:gd name="T1" fmla="*/ 0 h 313"/>
                <a:gd name="T2" fmla="*/ 380 w 389"/>
                <a:gd name="T3" fmla="*/ 32 h 313"/>
                <a:gd name="T4" fmla="*/ 376 w 389"/>
                <a:gd name="T5" fmla="*/ 80 h 313"/>
                <a:gd name="T6" fmla="*/ 364 w 389"/>
                <a:gd name="T7" fmla="*/ 120 h 313"/>
                <a:gd name="T8" fmla="*/ 348 w 389"/>
                <a:gd name="T9" fmla="*/ 136 h 313"/>
                <a:gd name="T10" fmla="*/ 260 w 389"/>
                <a:gd name="T11" fmla="*/ 148 h 313"/>
                <a:gd name="T12" fmla="*/ 248 w 389"/>
                <a:gd name="T13" fmla="*/ 164 h 313"/>
                <a:gd name="T14" fmla="*/ 192 w 389"/>
                <a:gd name="T15" fmla="*/ 160 h 313"/>
                <a:gd name="T16" fmla="*/ 128 w 389"/>
                <a:gd name="T17" fmla="*/ 212 h 313"/>
                <a:gd name="T18" fmla="*/ 100 w 389"/>
                <a:gd name="T19" fmla="*/ 212 h 313"/>
                <a:gd name="T20" fmla="*/ 104 w 389"/>
                <a:gd name="T21" fmla="*/ 224 h 313"/>
                <a:gd name="T22" fmla="*/ 80 w 389"/>
                <a:gd name="T23" fmla="*/ 228 h 313"/>
                <a:gd name="T24" fmla="*/ 64 w 389"/>
                <a:gd name="T25" fmla="*/ 228 h 313"/>
                <a:gd name="T26" fmla="*/ 52 w 389"/>
                <a:gd name="T27" fmla="*/ 244 h 313"/>
                <a:gd name="T28" fmla="*/ 32 w 389"/>
                <a:gd name="T29" fmla="*/ 276 h 313"/>
                <a:gd name="T30" fmla="*/ 16 w 389"/>
                <a:gd name="T31" fmla="*/ 276 h 313"/>
                <a:gd name="T32" fmla="*/ 0 w 389"/>
                <a:gd name="T33" fmla="*/ 312 h 313"/>
                <a:gd name="T34" fmla="*/ 0 w 389"/>
                <a:gd name="T35" fmla="*/ 308 h 313"/>
                <a:gd name="T36" fmla="*/ 0 w 389"/>
                <a:gd name="T37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313">
                  <a:moveTo>
                    <a:pt x="388" y="0"/>
                  </a:moveTo>
                  <a:lnTo>
                    <a:pt x="380" y="32"/>
                  </a:lnTo>
                  <a:lnTo>
                    <a:pt x="376" y="80"/>
                  </a:lnTo>
                  <a:lnTo>
                    <a:pt x="364" y="120"/>
                  </a:lnTo>
                  <a:lnTo>
                    <a:pt x="348" y="136"/>
                  </a:lnTo>
                  <a:lnTo>
                    <a:pt x="260" y="148"/>
                  </a:lnTo>
                  <a:lnTo>
                    <a:pt x="248" y="164"/>
                  </a:lnTo>
                  <a:lnTo>
                    <a:pt x="192" y="160"/>
                  </a:lnTo>
                  <a:lnTo>
                    <a:pt x="128" y="212"/>
                  </a:lnTo>
                  <a:lnTo>
                    <a:pt x="100" y="212"/>
                  </a:lnTo>
                  <a:lnTo>
                    <a:pt x="104" y="224"/>
                  </a:lnTo>
                  <a:lnTo>
                    <a:pt x="80" y="228"/>
                  </a:lnTo>
                  <a:lnTo>
                    <a:pt x="64" y="228"/>
                  </a:lnTo>
                  <a:lnTo>
                    <a:pt x="52" y="244"/>
                  </a:lnTo>
                  <a:lnTo>
                    <a:pt x="32" y="276"/>
                  </a:lnTo>
                  <a:lnTo>
                    <a:pt x="16" y="276"/>
                  </a:lnTo>
                  <a:lnTo>
                    <a:pt x="0" y="312"/>
                  </a:lnTo>
                  <a:lnTo>
                    <a:pt x="0" y="308"/>
                  </a:lnTo>
                  <a:lnTo>
                    <a:pt x="0" y="308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86" name="Freeform 46"/>
            <p:cNvSpPr>
              <a:spLocks noChangeAspect="1"/>
            </p:cNvSpPr>
            <p:nvPr/>
          </p:nvSpPr>
          <p:spPr bwMode="auto">
            <a:xfrm>
              <a:off x="1200" y="1234"/>
              <a:ext cx="249" cy="211"/>
            </a:xfrm>
            <a:custGeom>
              <a:avLst/>
              <a:gdLst>
                <a:gd name="T0" fmla="*/ 148 w 249"/>
                <a:gd name="T1" fmla="*/ 0 h 209"/>
                <a:gd name="T2" fmla="*/ 156 w 249"/>
                <a:gd name="T3" fmla="*/ 28 h 209"/>
                <a:gd name="T4" fmla="*/ 180 w 249"/>
                <a:gd name="T5" fmla="*/ 44 h 209"/>
                <a:gd name="T6" fmla="*/ 200 w 249"/>
                <a:gd name="T7" fmla="*/ 68 h 209"/>
                <a:gd name="T8" fmla="*/ 200 w 249"/>
                <a:gd name="T9" fmla="*/ 84 h 209"/>
                <a:gd name="T10" fmla="*/ 240 w 249"/>
                <a:gd name="T11" fmla="*/ 104 h 209"/>
                <a:gd name="T12" fmla="*/ 248 w 249"/>
                <a:gd name="T13" fmla="*/ 124 h 209"/>
                <a:gd name="T14" fmla="*/ 196 w 249"/>
                <a:gd name="T15" fmla="*/ 156 h 209"/>
                <a:gd name="T16" fmla="*/ 148 w 249"/>
                <a:gd name="T17" fmla="*/ 160 h 209"/>
                <a:gd name="T18" fmla="*/ 120 w 249"/>
                <a:gd name="T19" fmla="*/ 144 h 209"/>
                <a:gd name="T20" fmla="*/ 76 w 249"/>
                <a:gd name="T21" fmla="*/ 148 h 209"/>
                <a:gd name="T22" fmla="*/ 36 w 249"/>
                <a:gd name="T23" fmla="*/ 152 h 209"/>
                <a:gd name="T24" fmla="*/ 8 w 249"/>
                <a:gd name="T25" fmla="*/ 156 h 209"/>
                <a:gd name="T26" fmla="*/ 0 w 249"/>
                <a:gd name="T27" fmla="*/ 172 h 209"/>
                <a:gd name="T28" fmla="*/ 4 w 249"/>
                <a:gd name="T29" fmla="*/ 20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9" h="209">
                  <a:moveTo>
                    <a:pt x="148" y="0"/>
                  </a:moveTo>
                  <a:lnTo>
                    <a:pt x="156" y="28"/>
                  </a:lnTo>
                  <a:lnTo>
                    <a:pt x="180" y="44"/>
                  </a:lnTo>
                  <a:lnTo>
                    <a:pt x="200" y="68"/>
                  </a:lnTo>
                  <a:lnTo>
                    <a:pt x="200" y="84"/>
                  </a:lnTo>
                  <a:lnTo>
                    <a:pt x="240" y="104"/>
                  </a:lnTo>
                  <a:lnTo>
                    <a:pt x="248" y="124"/>
                  </a:lnTo>
                  <a:lnTo>
                    <a:pt x="196" y="156"/>
                  </a:lnTo>
                  <a:lnTo>
                    <a:pt x="148" y="160"/>
                  </a:lnTo>
                  <a:lnTo>
                    <a:pt x="120" y="144"/>
                  </a:lnTo>
                  <a:lnTo>
                    <a:pt x="76" y="148"/>
                  </a:lnTo>
                  <a:lnTo>
                    <a:pt x="36" y="152"/>
                  </a:lnTo>
                  <a:lnTo>
                    <a:pt x="8" y="156"/>
                  </a:lnTo>
                  <a:lnTo>
                    <a:pt x="0" y="172"/>
                  </a:lnTo>
                  <a:lnTo>
                    <a:pt x="4" y="208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87" name="Freeform 47"/>
            <p:cNvSpPr>
              <a:spLocks noChangeAspect="1"/>
            </p:cNvSpPr>
            <p:nvPr/>
          </p:nvSpPr>
          <p:spPr bwMode="auto">
            <a:xfrm>
              <a:off x="1320" y="1396"/>
              <a:ext cx="33" cy="233"/>
            </a:xfrm>
            <a:custGeom>
              <a:avLst/>
              <a:gdLst>
                <a:gd name="T0" fmla="*/ 16 w 33"/>
                <a:gd name="T1" fmla="*/ 0 h 233"/>
                <a:gd name="T2" fmla="*/ 0 w 33"/>
                <a:gd name="T3" fmla="*/ 24 h 233"/>
                <a:gd name="T4" fmla="*/ 20 w 33"/>
                <a:gd name="T5" fmla="*/ 52 h 233"/>
                <a:gd name="T6" fmla="*/ 28 w 33"/>
                <a:gd name="T7" fmla="*/ 92 h 233"/>
                <a:gd name="T8" fmla="*/ 32 w 33"/>
                <a:gd name="T9" fmla="*/ 168 h 233"/>
                <a:gd name="T10" fmla="*/ 32 w 33"/>
                <a:gd name="T11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33">
                  <a:moveTo>
                    <a:pt x="16" y="0"/>
                  </a:moveTo>
                  <a:lnTo>
                    <a:pt x="0" y="24"/>
                  </a:lnTo>
                  <a:lnTo>
                    <a:pt x="20" y="52"/>
                  </a:lnTo>
                  <a:lnTo>
                    <a:pt x="28" y="92"/>
                  </a:lnTo>
                  <a:lnTo>
                    <a:pt x="32" y="168"/>
                  </a:lnTo>
                  <a:lnTo>
                    <a:pt x="32" y="232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88" name="Freeform 48"/>
            <p:cNvSpPr>
              <a:spLocks noChangeAspect="1"/>
            </p:cNvSpPr>
            <p:nvPr/>
          </p:nvSpPr>
          <p:spPr bwMode="auto">
            <a:xfrm>
              <a:off x="1364" y="1396"/>
              <a:ext cx="29" cy="208"/>
            </a:xfrm>
            <a:custGeom>
              <a:avLst/>
              <a:gdLst>
                <a:gd name="T0" fmla="*/ 12 w 29"/>
                <a:gd name="T1" fmla="*/ 0 h 209"/>
                <a:gd name="T2" fmla="*/ 0 w 29"/>
                <a:gd name="T3" fmla="*/ 36 h 209"/>
                <a:gd name="T4" fmla="*/ 24 w 29"/>
                <a:gd name="T5" fmla="*/ 56 h 209"/>
                <a:gd name="T6" fmla="*/ 28 w 29"/>
                <a:gd name="T7" fmla="*/ 112 h 209"/>
                <a:gd name="T8" fmla="*/ 28 w 29"/>
                <a:gd name="T9" fmla="*/ 20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09">
                  <a:moveTo>
                    <a:pt x="12" y="0"/>
                  </a:moveTo>
                  <a:lnTo>
                    <a:pt x="0" y="36"/>
                  </a:lnTo>
                  <a:lnTo>
                    <a:pt x="24" y="56"/>
                  </a:lnTo>
                  <a:lnTo>
                    <a:pt x="28" y="112"/>
                  </a:lnTo>
                  <a:lnTo>
                    <a:pt x="28" y="208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89" name="Freeform 49"/>
            <p:cNvSpPr>
              <a:spLocks noChangeAspect="1"/>
            </p:cNvSpPr>
            <p:nvPr/>
          </p:nvSpPr>
          <p:spPr bwMode="auto">
            <a:xfrm>
              <a:off x="1448" y="1049"/>
              <a:ext cx="509" cy="311"/>
            </a:xfrm>
            <a:custGeom>
              <a:avLst/>
              <a:gdLst>
                <a:gd name="T0" fmla="*/ 0 w 509"/>
                <a:gd name="T1" fmla="*/ 312 h 313"/>
                <a:gd name="T2" fmla="*/ 18 w 509"/>
                <a:gd name="T3" fmla="*/ 302 h 313"/>
                <a:gd name="T4" fmla="*/ 32 w 509"/>
                <a:gd name="T5" fmla="*/ 283 h 313"/>
                <a:gd name="T6" fmla="*/ 51 w 509"/>
                <a:gd name="T7" fmla="*/ 264 h 313"/>
                <a:gd name="T8" fmla="*/ 69 w 509"/>
                <a:gd name="T9" fmla="*/ 273 h 313"/>
                <a:gd name="T10" fmla="*/ 79 w 509"/>
                <a:gd name="T11" fmla="*/ 276 h 313"/>
                <a:gd name="T12" fmla="*/ 111 w 509"/>
                <a:gd name="T13" fmla="*/ 260 h 313"/>
                <a:gd name="T14" fmla="*/ 185 w 509"/>
                <a:gd name="T15" fmla="*/ 289 h 313"/>
                <a:gd name="T16" fmla="*/ 259 w 509"/>
                <a:gd name="T17" fmla="*/ 264 h 313"/>
                <a:gd name="T18" fmla="*/ 286 w 509"/>
                <a:gd name="T19" fmla="*/ 264 h 313"/>
                <a:gd name="T20" fmla="*/ 333 w 509"/>
                <a:gd name="T21" fmla="*/ 276 h 313"/>
                <a:gd name="T22" fmla="*/ 406 w 509"/>
                <a:gd name="T23" fmla="*/ 264 h 313"/>
                <a:gd name="T24" fmla="*/ 397 w 509"/>
                <a:gd name="T25" fmla="*/ 238 h 313"/>
                <a:gd name="T26" fmla="*/ 462 w 509"/>
                <a:gd name="T27" fmla="*/ 170 h 313"/>
                <a:gd name="T28" fmla="*/ 508 w 509"/>
                <a:gd name="T29" fmla="*/ 104 h 313"/>
                <a:gd name="T30" fmla="*/ 500 w 509"/>
                <a:gd name="T3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9" h="313">
                  <a:moveTo>
                    <a:pt x="0" y="312"/>
                  </a:moveTo>
                  <a:lnTo>
                    <a:pt x="18" y="302"/>
                  </a:lnTo>
                  <a:lnTo>
                    <a:pt x="32" y="283"/>
                  </a:lnTo>
                  <a:lnTo>
                    <a:pt x="51" y="264"/>
                  </a:lnTo>
                  <a:lnTo>
                    <a:pt x="69" y="273"/>
                  </a:lnTo>
                  <a:lnTo>
                    <a:pt x="79" y="276"/>
                  </a:lnTo>
                  <a:lnTo>
                    <a:pt x="111" y="260"/>
                  </a:lnTo>
                  <a:lnTo>
                    <a:pt x="185" y="289"/>
                  </a:lnTo>
                  <a:lnTo>
                    <a:pt x="259" y="264"/>
                  </a:lnTo>
                  <a:lnTo>
                    <a:pt x="286" y="264"/>
                  </a:lnTo>
                  <a:lnTo>
                    <a:pt x="333" y="276"/>
                  </a:lnTo>
                  <a:lnTo>
                    <a:pt x="406" y="264"/>
                  </a:lnTo>
                  <a:lnTo>
                    <a:pt x="397" y="238"/>
                  </a:lnTo>
                  <a:lnTo>
                    <a:pt x="462" y="170"/>
                  </a:lnTo>
                  <a:lnTo>
                    <a:pt x="508" y="104"/>
                  </a:lnTo>
                  <a:lnTo>
                    <a:pt x="500" y="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0" name="Freeform 50"/>
            <p:cNvSpPr>
              <a:spLocks noChangeAspect="1"/>
            </p:cNvSpPr>
            <p:nvPr/>
          </p:nvSpPr>
          <p:spPr bwMode="auto">
            <a:xfrm>
              <a:off x="1472" y="1315"/>
              <a:ext cx="57" cy="249"/>
            </a:xfrm>
            <a:custGeom>
              <a:avLst/>
              <a:gdLst>
                <a:gd name="T0" fmla="*/ 40 w 57"/>
                <a:gd name="T1" fmla="*/ 0 h 249"/>
                <a:gd name="T2" fmla="*/ 56 w 57"/>
                <a:gd name="T3" fmla="*/ 36 h 249"/>
                <a:gd name="T4" fmla="*/ 56 w 57"/>
                <a:gd name="T5" fmla="*/ 72 h 249"/>
                <a:gd name="T6" fmla="*/ 56 w 57"/>
                <a:gd name="T7" fmla="*/ 100 h 249"/>
                <a:gd name="T8" fmla="*/ 48 w 57"/>
                <a:gd name="T9" fmla="*/ 104 h 249"/>
                <a:gd name="T10" fmla="*/ 56 w 57"/>
                <a:gd name="T11" fmla="*/ 116 h 249"/>
                <a:gd name="T12" fmla="*/ 4 w 57"/>
                <a:gd name="T13" fmla="*/ 156 h 249"/>
                <a:gd name="T14" fmla="*/ 0 w 57"/>
                <a:gd name="T15" fmla="*/ 176 h 249"/>
                <a:gd name="T16" fmla="*/ 4 w 57"/>
                <a:gd name="T17" fmla="*/ 24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249">
                  <a:moveTo>
                    <a:pt x="40" y="0"/>
                  </a:moveTo>
                  <a:lnTo>
                    <a:pt x="56" y="36"/>
                  </a:lnTo>
                  <a:lnTo>
                    <a:pt x="56" y="72"/>
                  </a:lnTo>
                  <a:lnTo>
                    <a:pt x="56" y="100"/>
                  </a:lnTo>
                  <a:lnTo>
                    <a:pt x="48" y="104"/>
                  </a:lnTo>
                  <a:lnTo>
                    <a:pt x="56" y="116"/>
                  </a:lnTo>
                  <a:lnTo>
                    <a:pt x="4" y="156"/>
                  </a:lnTo>
                  <a:lnTo>
                    <a:pt x="0" y="176"/>
                  </a:lnTo>
                  <a:lnTo>
                    <a:pt x="4" y="248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1" name="Freeform 51"/>
            <p:cNvSpPr>
              <a:spLocks noChangeAspect="1"/>
            </p:cNvSpPr>
            <p:nvPr/>
          </p:nvSpPr>
          <p:spPr bwMode="auto">
            <a:xfrm>
              <a:off x="1806" y="1316"/>
              <a:ext cx="117" cy="359"/>
            </a:xfrm>
            <a:custGeom>
              <a:avLst/>
              <a:gdLst>
                <a:gd name="T0" fmla="*/ 0 w 117"/>
                <a:gd name="T1" fmla="*/ 356 h 357"/>
                <a:gd name="T2" fmla="*/ 0 w 117"/>
                <a:gd name="T3" fmla="*/ 312 h 357"/>
                <a:gd name="T4" fmla="*/ 8 w 117"/>
                <a:gd name="T5" fmla="*/ 280 h 357"/>
                <a:gd name="T6" fmla="*/ 28 w 117"/>
                <a:gd name="T7" fmla="*/ 268 h 357"/>
                <a:gd name="T8" fmla="*/ 52 w 117"/>
                <a:gd name="T9" fmla="*/ 272 h 357"/>
                <a:gd name="T10" fmla="*/ 60 w 117"/>
                <a:gd name="T11" fmla="*/ 284 h 357"/>
                <a:gd name="T12" fmla="*/ 96 w 117"/>
                <a:gd name="T13" fmla="*/ 88 h 357"/>
                <a:gd name="T14" fmla="*/ 112 w 117"/>
                <a:gd name="T15" fmla="*/ 72 h 357"/>
                <a:gd name="T16" fmla="*/ 116 w 117"/>
                <a:gd name="T17" fmla="*/ 52 h 357"/>
                <a:gd name="T18" fmla="*/ 92 w 117"/>
                <a:gd name="T19" fmla="*/ 44 h 357"/>
                <a:gd name="T20" fmla="*/ 44 w 117"/>
                <a:gd name="T2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357">
                  <a:moveTo>
                    <a:pt x="0" y="356"/>
                  </a:moveTo>
                  <a:lnTo>
                    <a:pt x="0" y="312"/>
                  </a:lnTo>
                  <a:lnTo>
                    <a:pt x="8" y="280"/>
                  </a:lnTo>
                  <a:lnTo>
                    <a:pt x="28" y="268"/>
                  </a:lnTo>
                  <a:lnTo>
                    <a:pt x="52" y="272"/>
                  </a:lnTo>
                  <a:lnTo>
                    <a:pt x="60" y="284"/>
                  </a:lnTo>
                  <a:lnTo>
                    <a:pt x="96" y="88"/>
                  </a:lnTo>
                  <a:lnTo>
                    <a:pt x="112" y="72"/>
                  </a:lnTo>
                  <a:lnTo>
                    <a:pt x="116" y="52"/>
                  </a:lnTo>
                  <a:lnTo>
                    <a:pt x="92" y="44"/>
                  </a:lnTo>
                  <a:lnTo>
                    <a:pt x="44" y="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2" name="Freeform 52"/>
            <p:cNvSpPr>
              <a:spLocks noChangeAspect="1"/>
            </p:cNvSpPr>
            <p:nvPr/>
          </p:nvSpPr>
          <p:spPr bwMode="auto">
            <a:xfrm>
              <a:off x="1920" y="1364"/>
              <a:ext cx="146" cy="379"/>
            </a:xfrm>
            <a:custGeom>
              <a:avLst/>
              <a:gdLst>
                <a:gd name="T0" fmla="*/ 0 w 146"/>
                <a:gd name="T1" fmla="*/ 0 h 379"/>
                <a:gd name="T2" fmla="*/ 17 w 146"/>
                <a:gd name="T3" fmla="*/ 18 h 379"/>
                <a:gd name="T4" fmla="*/ 25 w 146"/>
                <a:gd name="T5" fmla="*/ 39 h 379"/>
                <a:gd name="T6" fmla="*/ 43 w 146"/>
                <a:gd name="T7" fmla="*/ 58 h 379"/>
                <a:gd name="T8" fmla="*/ 57 w 146"/>
                <a:gd name="T9" fmla="*/ 78 h 379"/>
                <a:gd name="T10" fmla="*/ 66 w 146"/>
                <a:gd name="T11" fmla="*/ 90 h 379"/>
                <a:gd name="T12" fmla="*/ 28 w 146"/>
                <a:gd name="T13" fmla="*/ 95 h 379"/>
                <a:gd name="T14" fmla="*/ 25 w 146"/>
                <a:gd name="T15" fmla="*/ 115 h 379"/>
                <a:gd name="T16" fmla="*/ 43 w 146"/>
                <a:gd name="T17" fmla="*/ 125 h 379"/>
                <a:gd name="T18" fmla="*/ 67 w 146"/>
                <a:gd name="T19" fmla="*/ 147 h 379"/>
                <a:gd name="T20" fmla="*/ 85 w 146"/>
                <a:gd name="T21" fmla="*/ 167 h 379"/>
                <a:gd name="T22" fmla="*/ 91 w 146"/>
                <a:gd name="T23" fmla="*/ 184 h 379"/>
                <a:gd name="T24" fmla="*/ 94 w 146"/>
                <a:gd name="T25" fmla="*/ 205 h 379"/>
                <a:gd name="T26" fmla="*/ 75 w 146"/>
                <a:gd name="T27" fmla="*/ 244 h 379"/>
                <a:gd name="T28" fmla="*/ 74 w 146"/>
                <a:gd name="T29" fmla="*/ 269 h 379"/>
                <a:gd name="T30" fmla="*/ 96 w 146"/>
                <a:gd name="T31" fmla="*/ 295 h 379"/>
                <a:gd name="T32" fmla="*/ 120 w 146"/>
                <a:gd name="T33" fmla="*/ 309 h 379"/>
                <a:gd name="T34" fmla="*/ 144 w 146"/>
                <a:gd name="T35" fmla="*/ 355 h 379"/>
                <a:gd name="T36" fmla="*/ 145 w 146"/>
                <a:gd name="T37" fmla="*/ 359 h 379"/>
                <a:gd name="T38" fmla="*/ 143 w 146"/>
                <a:gd name="T39" fmla="*/ 373 h 379"/>
                <a:gd name="T40" fmla="*/ 141 w 146"/>
                <a:gd name="T41" fmla="*/ 378 h 379"/>
                <a:gd name="T42" fmla="*/ 2 w 146"/>
                <a:gd name="T43" fmla="*/ 37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6" h="379">
                  <a:moveTo>
                    <a:pt x="0" y="0"/>
                  </a:moveTo>
                  <a:lnTo>
                    <a:pt x="17" y="18"/>
                  </a:lnTo>
                  <a:lnTo>
                    <a:pt x="25" y="39"/>
                  </a:lnTo>
                  <a:lnTo>
                    <a:pt x="43" y="58"/>
                  </a:lnTo>
                  <a:lnTo>
                    <a:pt x="57" y="78"/>
                  </a:lnTo>
                  <a:lnTo>
                    <a:pt x="66" y="90"/>
                  </a:lnTo>
                  <a:lnTo>
                    <a:pt x="28" y="95"/>
                  </a:lnTo>
                  <a:lnTo>
                    <a:pt x="25" y="115"/>
                  </a:lnTo>
                  <a:lnTo>
                    <a:pt x="43" y="125"/>
                  </a:lnTo>
                  <a:lnTo>
                    <a:pt x="67" y="147"/>
                  </a:lnTo>
                  <a:lnTo>
                    <a:pt x="85" y="167"/>
                  </a:lnTo>
                  <a:lnTo>
                    <a:pt x="91" y="184"/>
                  </a:lnTo>
                  <a:lnTo>
                    <a:pt x="94" y="205"/>
                  </a:lnTo>
                  <a:lnTo>
                    <a:pt x="75" y="244"/>
                  </a:lnTo>
                  <a:lnTo>
                    <a:pt x="74" y="269"/>
                  </a:lnTo>
                  <a:lnTo>
                    <a:pt x="96" y="295"/>
                  </a:lnTo>
                  <a:lnTo>
                    <a:pt x="120" y="309"/>
                  </a:lnTo>
                  <a:lnTo>
                    <a:pt x="144" y="355"/>
                  </a:lnTo>
                  <a:lnTo>
                    <a:pt x="145" y="359"/>
                  </a:lnTo>
                  <a:lnTo>
                    <a:pt x="143" y="373"/>
                  </a:lnTo>
                  <a:lnTo>
                    <a:pt x="141" y="378"/>
                  </a:lnTo>
                  <a:lnTo>
                    <a:pt x="2" y="374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3" name="Freeform 53"/>
            <p:cNvSpPr>
              <a:spLocks noChangeAspect="1"/>
            </p:cNvSpPr>
            <p:nvPr/>
          </p:nvSpPr>
          <p:spPr bwMode="auto">
            <a:xfrm>
              <a:off x="2015" y="1369"/>
              <a:ext cx="327" cy="198"/>
            </a:xfrm>
            <a:custGeom>
              <a:avLst/>
              <a:gdLst>
                <a:gd name="T0" fmla="*/ 0 w 327"/>
                <a:gd name="T1" fmla="*/ 196 h 197"/>
                <a:gd name="T2" fmla="*/ 51 w 327"/>
                <a:gd name="T3" fmla="*/ 161 h 197"/>
                <a:gd name="T4" fmla="*/ 55 w 327"/>
                <a:gd name="T5" fmla="*/ 149 h 197"/>
                <a:gd name="T6" fmla="*/ 70 w 327"/>
                <a:gd name="T7" fmla="*/ 163 h 197"/>
                <a:gd name="T8" fmla="*/ 164 w 327"/>
                <a:gd name="T9" fmla="*/ 108 h 197"/>
                <a:gd name="T10" fmla="*/ 167 w 327"/>
                <a:gd name="T11" fmla="*/ 87 h 197"/>
                <a:gd name="T12" fmla="*/ 250 w 327"/>
                <a:gd name="T13" fmla="*/ 49 h 197"/>
                <a:gd name="T14" fmla="*/ 278 w 327"/>
                <a:gd name="T15" fmla="*/ 30 h 197"/>
                <a:gd name="T16" fmla="*/ 326 w 327"/>
                <a:gd name="T1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" h="197">
                  <a:moveTo>
                    <a:pt x="0" y="196"/>
                  </a:moveTo>
                  <a:lnTo>
                    <a:pt x="51" y="161"/>
                  </a:lnTo>
                  <a:lnTo>
                    <a:pt x="55" y="149"/>
                  </a:lnTo>
                  <a:lnTo>
                    <a:pt x="70" y="163"/>
                  </a:lnTo>
                  <a:lnTo>
                    <a:pt x="164" y="108"/>
                  </a:lnTo>
                  <a:lnTo>
                    <a:pt x="167" y="87"/>
                  </a:lnTo>
                  <a:lnTo>
                    <a:pt x="250" y="49"/>
                  </a:lnTo>
                  <a:lnTo>
                    <a:pt x="278" y="30"/>
                  </a:lnTo>
                  <a:lnTo>
                    <a:pt x="326" y="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4" name="Freeform 54"/>
            <p:cNvSpPr>
              <a:spLocks noChangeAspect="1"/>
            </p:cNvSpPr>
            <p:nvPr/>
          </p:nvSpPr>
          <p:spPr bwMode="auto">
            <a:xfrm>
              <a:off x="2284" y="1090"/>
              <a:ext cx="57" cy="283"/>
            </a:xfrm>
            <a:custGeom>
              <a:avLst/>
              <a:gdLst>
                <a:gd name="T0" fmla="*/ 52 w 57"/>
                <a:gd name="T1" fmla="*/ 0 h 283"/>
                <a:gd name="T2" fmla="*/ 52 w 57"/>
                <a:gd name="T3" fmla="*/ 84 h 283"/>
                <a:gd name="T4" fmla="*/ 28 w 57"/>
                <a:gd name="T5" fmla="*/ 88 h 283"/>
                <a:gd name="T6" fmla="*/ 32 w 57"/>
                <a:gd name="T7" fmla="*/ 106 h 283"/>
                <a:gd name="T8" fmla="*/ 24 w 57"/>
                <a:gd name="T9" fmla="*/ 125 h 283"/>
                <a:gd name="T10" fmla="*/ 8 w 57"/>
                <a:gd name="T11" fmla="*/ 139 h 283"/>
                <a:gd name="T12" fmla="*/ 4 w 57"/>
                <a:gd name="T13" fmla="*/ 150 h 283"/>
                <a:gd name="T14" fmla="*/ 0 w 57"/>
                <a:gd name="T15" fmla="*/ 166 h 283"/>
                <a:gd name="T16" fmla="*/ 12 w 57"/>
                <a:gd name="T17" fmla="*/ 194 h 283"/>
                <a:gd name="T18" fmla="*/ 56 w 57"/>
                <a:gd name="T19" fmla="*/ 282 h 283"/>
                <a:gd name="T20" fmla="*/ 52 w 57"/>
                <a:gd name="T21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283">
                  <a:moveTo>
                    <a:pt x="52" y="0"/>
                  </a:moveTo>
                  <a:lnTo>
                    <a:pt x="52" y="84"/>
                  </a:lnTo>
                  <a:lnTo>
                    <a:pt x="28" y="88"/>
                  </a:lnTo>
                  <a:lnTo>
                    <a:pt x="32" y="106"/>
                  </a:lnTo>
                  <a:lnTo>
                    <a:pt x="24" y="125"/>
                  </a:lnTo>
                  <a:lnTo>
                    <a:pt x="8" y="139"/>
                  </a:lnTo>
                  <a:lnTo>
                    <a:pt x="4" y="150"/>
                  </a:lnTo>
                  <a:lnTo>
                    <a:pt x="0" y="166"/>
                  </a:lnTo>
                  <a:lnTo>
                    <a:pt x="12" y="194"/>
                  </a:lnTo>
                  <a:lnTo>
                    <a:pt x="56" y="282"/>
                  </a:lnTo>
                  <a:lnTo>
                    <a:pt x="52" y="282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5" name="Freeform 55"/>
            <p:cNvSpPr>
              <a:spLocks noChangeAspect="1"/>
            </p:cNvSpPr>
            <p:nvPr/>
          </p:nvSpPr>
          <p:spPr bwMode="auto">
            <a:xfrm>
              <a:off x="1484" y="979"/>
              <a:ext cx="5" cy="85"/>
            </a:xfrm>
            <a:custGeom>
              <a:avLst/>
              <a:gdLst>
                <a:gd name="T0" fmla="*/ 0 w 5"/>
                <a:gd name="T1" fmla="*/ 84 h 85"/>
                <a:gd name="T2" fmla="*/ 4 w 5"/>
                <a:gd name="T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85">
                  <a:moveTo>
                    <a:pt x="0" y="84"/>
                  </a:moveTo>
                  <a:lnTo>
                    <a:pt x="4" y="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6" name="Freeform 56"/>
            <p:cNvSpPr>
              <a:spLocks noChangeAspect="1"/>
            </p:cNvSpPr>
            <p:nvPr/>
          </p:nvSpPr>
          <p:spPr bwMode="auto">
            <a:xfrm>
              <a:off x="1412" y="779"/>
              <a:ext cx="369" cy="202"/>
            </a:xfrm>
            <a:custGeom>
              <a:avLst/>
              <a:gdLst>
                <a:gd name="T0" fmla="*/ 0 w 369"/>
                <a:gd name="T1" fmla="*/ 160 h 201"/>
                <a:gd name="T2" fmla="*/ 12 w 369"/>
                <a:gd name="T3" fmla="*/ 160 h 201"/>
                <a:gd name="T4" fmla="*/ 28 w 369"/>
                <a:gd name="T5" fmla="*/ 168 h 201"/>
                <a:gd name="T6" fmla="*/ 36 w 369"/>
                <a:gd name="T7" fmla="*/ 168 h 201"/>
                <a:gd name="T8" fmla="*/ 40 w 369"/>
                <a:gd name="T9" fmla="*/ 160 h 201"/>
                <a:gd name="T10" fmla="*/ 52 w 369"/>
                <a:gd name="T11" fmla="*/ 192 h 201"/>
                <a:gd name="T12" fmla="*/ 52 w 369"/>
                <a:gd name="T13" fmla="*/ 200 h 201"/>
                <a:gd name="T14" fmla="*/ 124 w 369"/>
                <a:gd name="T15" fmla="*/ 160 h 201"/>
                <a:gd name="T16" fmla="*/ 368 w 36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" h="201">
                  <a:moveTo>
                    <a:pt x="0" y="160"/>
                  </a:moveTo>
                  <a:lnTo>
                    <a:pt x="12" y="160"/>
                  </a:lnTo>
                  <a:lnTo>
                    <a:pt x="28" y="168"/>
                  </a:lnTo>
                  <a:lnTo>
                    <a:pt x="36" y="168"/>
                  </a:lnTo>
                  <a:lnTo>
                    <a:pt x="40" y="160"/>
                  </a:lnTo>
                  <a:lnTo>
                    <a:pt x="52" y="192"/>
                  </a:lnTo>
                  <a:lnTo>
                    <a:pt x="52" y="200"/>
                  </a:lnTo>
                  <a:lnTo>
                    <a:pt x="124" y="160"/>
                  </a:lnTo>
                  <a:lnTo>
                    <a:pt x="368" y="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7" name="Freeform 57"/>
            <p:cNvSpPr>
              <a:spLocks noChangeAspect="1"/>
            </p:cNvSpPr>
            <p:nvPr/>
          </p:nvSpPr>
          <p:spPr bwMode="auto">
            <a:xfrm>
              <a:off x="1728" y="72"/>
              <a:ext cx="109" cy="708"/>
            </a:xfrm>
            <a:custGeom>
              <a:avLst/>
              <a:gdLst>
                <a:gd name="T0" fmla="*/ 0 w 109"/>
                <a:gd name="T1" fmla="*/ 0 h 709"/>
                <a:gd name="T2" fmla="*/ 28 w 109"/>
                <a:gd name="T3" fmla="*/ 80 h 709"/>
                <a:gd name="T4" fmla="*/ 16 w 109"/>
                <a:gd name="T5" fmla="*/ 140 h 709"/>
                <a:gd name="T6" fmla="*/ 12 w 109"/>
                <a:gd name="T7" fmla="*/ 168 h 709"/>
                <a:gd name="T8" fmla="*/ 24 w 109"/>
                <a:gd name="T9" fmla="*/ 180 h 709"/>
                <a:gd name="T10" fmla="*/ 40 w 109"/>
                <a:gd name="T11" fmla="*/ 208 h 709"/>
                <a:gd name="T12" fmla="*/ 56 w 109"/>
                <a:gd name="T13" fmla="*/ 264 h 709"/>
                <a:gd name="T14" fmla="*/ 64 w 109"/>
                <a:gd name="T15" fmla="*/ 344 h 709"/>
                <a:gd name="T16" fmla="*/ 64 w 109"/>
                <a:gd name="T17" fmla="*/ 432 h 709"/>
                <a:gd name="T18" fmla="*/ 48 w 109"/>
                <a:gd name="T19" fmla="*/ 532 h 709"/>
                <a:gd name="T20" fmla="*/ 36 w 109"/>
                <a:gd name="T21" fmla="*/ 532 h 709"/>
                <a:gd name="T22" fmla="*/ 64 w 109"/>
                <a:gd name="T23" fmla="*/ 612 h 709"/>
                <a:gd name="T24" fmla="*/ 88 w 109"/>
                <a:gd name="T25" fmla="*/ 628 h 709"/>
                <a:gd name="T26" fmla="*/ 108 w 109"/>
                <a:gd name="T27" fmla="*/ 668 h 709"/>
                <a:gd name="T28" fmla="*/ 52 w 109"/>
                <a:gd name="T29" fmla="*/ 708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709">
                  <a:moveTo>
                    <a:pt x="0" y="0"/>
                  </a:moveTo>
                  <a:lnTo>
                    <a:pt x="28" y="80"/>
                  </a:lnTo>
                  <a:lnTo>
                    <a:pt x="16" y="140"/>
                  </a:lnTo>
                  <a:lnTo>
                    <a:pt x="12" y="168"/>
                  </a:lnTo>
                  <a:lnTo>
                    <a:pt x="24" y="180"/>
                  </a:lnTo>
                  <a:lnTo>
                    <a:pt x="40" y="208"/>
                  </a:lnTo>
                  <a:lnTo>
                    <a:pt x="56" y="264"/>
                  </a:lnTo>
                  <a:lnTo>
                    <a:pt x="64" y="344"/>
                  </a:lnTo>
                  <a:lnTo>
                    <a:pt x="64" y="432"/>
                  </a:lnTo>
                  <a:lnTo>
                    <a:pt x="48" y="532"/>
                  </a:lnTo>
                  <a:lnTo>
                    <a:pt x="36" y="532"/>
                  </a:lnTo>
                  <a:lnTo>
                    <a:pt x="64" y="612"/>
                  </a:lnTo>
                  <a:lnTo>
                    <a:pt x="88" y="628"/>
                  </a:lnTo>
                  <a:lnTo>
                    <a:pt x="108" y="668"/>
                  </a:lnTo>
                  <a:lnTo>
                    <a:pt x="52" y="708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8" name="Freeform 58"/>
            <p:cNvSpPr>
              <a:spLocks noChangeAspect="1"/>
            </p:cNvSpPr>
            <p:nvPr/>
          </p:nvSpPr>
          <p:spPr bwMode="auto">
            <a:xfrm>
              <a:off x="1796" y="240"/>
              <a:ext cx="97" cy="134"/>
            </a:xfrm>
            <a:custGeom>
              <a:avLst/>
              <a:gdLst>
                <a:gd name="T0" fmla="*/ 96 w 97"/>
                <a:gd name="T1" fmla="*/ 0 h 133"/>
                <a:gd name="T2" fmla="*/ 88 w 97"/>
                <a:gd name="T3" fmla="*/ 28 h 133"/>
                <a:gd name="T4" fmla="*/ 72 w 97"/>
                <a:gd name="T5" fmla="*/ 36 h 133"/>
                <a:gd name="T6" fmla="*/ 56 w 97"/>
                <a:gd name="T7" fmla="*/ 44 h 133"/>
                <a:gd name="T8" fmla="*/ 40 w 97"/>
                <a:gd name="T9" fmla="*/ 56 h 133"/>
                <a:gd name="T10" fmla="*/ 28 w 97"/>
                <a:gd name="T11" fmla="*/ 76 h 133"/>
                <a:gd name="T12" fmla="*/ 24 w 97"/>
                <a:gd name="T13" fmla="*/ 96 h 133"/>
                <a:gd name="T14" fmla="*/ 16 w 97"/>
                <a:gd name="T15" fmla="*/ 124 h 133"/>
                <a:gd name="T16" fmla="*/ 0 w 97"/>
                <a:gd name="T1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33">
                  <a:moveTo>
                    <a:pt x="96" y="0"/>
                  </a:moveTo>
                  <a:lnTo>
                    <a:pt x="88" y="28"/>
                  </a:lnTo>
                  <a:lnTo>
                    <a:pt x="72" y="36"/>
                  </a:lnTo>
                  <a:lnTo>
                    <a:pt x="56" y="44"/>
                  </a:lnTo>
                  <a:lnTo>
                    <a:pt x="40" y="56"/>
                  </a:lnTo>
                  <a:lnTo>
                    <a:pt x="28" y="76"/>
                  </a:lnTo>
                  <a:lnTo>
                    <a:pt x="24" y="96"/>
                  </a:lnTo>
                  <a:lnTo>
                    <a:pt x="16" y="124"/>
                  </a:lnTo>
                  <a:lnTo>
                    <a:pt x="0" y="132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9" name="Freeform 59"/>
            <p:cNvSpPr>
              <a:spLocks noChangeAspect="1"/>
            </p:cNvSpPr>
            <p:nvPr/>
          </p:nvSpPr>
          <p:spPr bwMode="auto">
            <a:xfrm>
              <a:off x="1836" y="725"/>
              <a:ext cx="497" cy="176"/>
            </a:xfrm>
            <a:custGeom>
              <a:avLst/>
              <a:gdLst>
                <a:gd name="T0" fmla="*/ 0 w 497"/>
                <a:gd name="T1" fmla="*/ 16 h 177"/>
                <a:gd name="T2" fmla="*/ 40 w 497"/>
                <a:gd name="T3" fmla="*/ 12 h 177"/>
                <a:gd name="T4" fmla="*/ 64 w 497"/>
                <a:gd name="T5" fmla="*/ 8 h 177"/>
                <a:gd name="T6" fmla="*/ 92 w 497"/>
                <a:gd name="T7" fmla="*/ 20 h 177"/>
                <a:gd name="T8" fmla="*/ 104 w 497"/>
                <a:gd name="T9" fmla="*/ 32 h 177"/>
                <a:gd name="T10" fmla="*/ 168 w 497"/>
                <a:gd name="T11" fmla="*/ 0 h 177"/>
                <a:gd name="T12" fmla="*/ 496 w 497"/>
                <a:gd name="T13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7" h="177">
                  <a:moveTo>
                    <a:pt x="0" y="16"/>
                  </a:moveTo>
                  <a:lnTo>
                    <a:pt x="40" y="12"/>
                  </a:lnTo>
                  <a:lnTo>
                    <a:pt x="64" y="8"/>
                  </a:lnTo>
                  <a:lnTo>
                    <a:pt x="92" y="20"/>
                  </a:lnTo>
                  <a:lnTo>
                    <a:pt x="104" y="32"/>
                  </a:lnTo>
                  <a:lnTo>
                    <a:pt x="168" y="0"/>
                  </a:lnTo>
                  <a:lnTo>
                    <a:pt x="496" y="176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00" name="Freeform 60"/>
            <p:cNvSpPr>
              <a:spLocks noChangeAspect="1"/>
            </p:cNvSpPr>
            <p:nvPr/>
          </p:nvSpPr>
          <p:spPr bwMode="auto">
            <a:xfrm>
              <a:off x="1924" y="744"/>
              <a:ext cx="49" cy="305"/>
            </a:xfrm>
            <a:custGeom>
              <a:avLst/>
              <a:gdLst>
                <a:gd name="T0" fmla="*/ 24 w 49"/>
                <a:gd name="T1" fmla="*/ 304 h 305"/>
                <a:gd name="T2" fmla="*/ 48 w 49"/>
                <a:gd name="T3" fmla="*/ 196 h 305"/>
                <a:gd name="T4" fmla="*/ 0 w 49"/>
                <a:gd name="T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305">
                  <a:moveTo>
                    <a:pt x="24" y="304"/>
                  </a:moveTo>
                  <a:lnTo>
                    <a:pt x="48" y="1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01" name="Freeform 61"/>
            <p:cNvSpPr>
              <a:spLocks noChangeAspect="1"/>
            </p:cNvSpPr>
            <p:nvPr/>
          </p:nvSpPr>
          <p:spPr bwMode="auto">
            <a:xfrm>
              <a:off x="2336" y="906"/>
              <a:ext cx="1" cy="183"/>
            </a:xfrm>
            <a:custGeom>
              <a:avLst/>
              <a:gdLst>
                <a:gd name="T0" fmla="*/ 0 w 1"/>
                <a:gd name="T1" fmla="*/ 0 h 183"/>
                <a:gd name="T2" fmla="*/ 0 w 1"/>
                <a:gd name="T3" fmla="*/ 18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83">
                  <a:moveTo>
                    <a:pt x="0" y="0"/>
                  </a:moveTo>
                  <a:lnTo>
                    <a:pt x="0" y="182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02" name="Freeform 62"/>
            <p:cNvSpPr>
              <a:spLocks noChangeAspect="1"/>
            </p:cNvSpPr>
            <p:nvPr/>
          </p:nvSpPr>
          <p:spPr bwMode="auto">
            <a:xfrm>
              <a:off x="1824" y="1739"/>
              <a:ext cx="101" cy="3"/>
            </a:xfrm>
            <a:custGeom>
              <a:avLst/>
              <a:gdLst>
                <a:gd name="T0" fmla="*/ 100 w 101"/>
                <a:gd name="T1" fmla="*/ 0 h 1"/>
                <a:gd name="T2" fmla="*/ 0 w 10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1" h="1">
                  <a:moveTo>
                    <a:pt x="100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03" name="Freeform 63"/>
            <p:cNvSpPr>
              <a:spLocks noChangeAspect="1"/>
            </p:cNvSpPr>
            <p:nvPr/>
          </p:nvSpPr>
          <p:spPr bwMode="auto">
            <a:xfrm>
              <a:off x="1816" y="1744"/>
              <a:ext cx="81" cy="56"/>
            </a:xfrm>
            <a:custGeom>
              <a:avLst/>
              <a:gdLst>
                <a:gd name="T0" fmla="*/ 80 w 81"/>
                <a:gd name="T1" fmla="*/ 0 h 57"/>
                <a:gd name="T2" fmla="*/ 76 w 81"/>
                <a:gd name="T3" fmla="*/ 40 h 57"/>
                <a:gd name="T4" fmla="*/ 0 w 81"/>
                <a:gd name="T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57">
                  <a:moveTo>
                    <a:pt x="80" y="0"/>
                  </a:moveTo>
                  <a:lnTo>
                    <a:pt x="76" y="40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04" name="Freeform 64"/>
            <p:cNvSpPr>
              <a:spLocks noChangeAspect="1"/>
            </p:cNvSpPr>
            <p:nvPr/>
          </p:nvSpPr>
          <p:spPr bwMode="auto">
            <a:xfrm>
              <a:off x="2065" y="1600"/>
              <a:ext cx="580" cy="115"/>
            </a:xfrm>
            <a:custGeom>
              <a:avLst/>
              <a:gdLst>
                <a:gd name="T0" fmla="*/ 0 w 580"/>
                <a:gd name="T1" fmla="*/ 113 h 114"/>
                <a:gd name="T2" fmla="*/ 29 w 580"/>
                <a:gd name="T3" fmla="*/ 113 h 114"/>
                <a:gd name="T4" fmla="*/ 46 w 580"/>
                <a:gd name="T5" fmla="*/ 77 h 114"/>
                <a:gd name="T6" fmla="*/ 115 w 580"/>
                <a:gd name="T7" fmla="*/ 77 h 114"/>
                <a:gd name="T8" fmla="*/ 132 w 580"/>
                <a:gd name="T9" fmla="*/ 36 h 114"/>
                <a:gd name="T10" fmla="*/ 161 w 580"/>
                <a:gd name="T11" fmla="*/ 6 h 114"/>
                <a:gd name="T12" fmla="*/ 201 w 580"/>
                <a:gd name="T13" fmla="*/ 0 h 114"/>
                <a:gd name="T14" fmla="*/ 213 w 580"/>
                <a:gd name="T15" fmla="*/ 6 h 114"/>
                <a:gd name="T16" fmla="*/ 252 w 580"/>
                <a:gd name="T17" fmla="*/ 23 h 114"/>
                <a:gd name="T18" fmla="*/ 264 w 580"/>
                <a:gd name="T19" fmla="*/ 36 h 114"/>
                <a:gd name="T20" fmla="*/ 344 w 580"/>
                <a:gd name="T21" fmla="*/ 41 h 114"/>
                <a:gd name="T22" fmla="*/ 367 w 580"/>
                <a:gd name="T23" fmla="*/ 36 h 114"/>
                <a:gd name="T24" fmla="*/ 390 w 580"/>
                <a:gd name="T25" fmla="*/ 23 h 114"/>
                <a:gd name="T26" fmla="*/ 424 w 580"/>
                <a:gd name="T27" fmla="*/ 12 h 114"/>
                <a:gd name="T28" fmla="*/ 476 w 580"/>
                <a:gd name="T29" fmla="*/ 30 h 114"/>
                <a:gd name="T30" fmla="*/ 516 w 580"/>
                <a:gd name="T31" fmla="*/ 12 h 114"/>
                <a:gd name="T32" fmla="*/ 579 w 580"/>
                <a:gd name="T3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0" h="114">
                  <a:moveTo>
                    <a:pt x="0" y="113"/>
                  </a:moveTo>
                  <a:lnTo>
                    <a:pt x="29" y="113"/>
                  </a:lnTo>
                  <a:lnTo>
                    <a:pt x="46" y="77"/>
                  </a:lnTo>
                  <a:lnTo>
                    <a:pt x="115" y="77"/>
                  </a:lnTo>
                  <a:lnTo>
                    <a:pt x="132" y="36"/>
                  </a:lnTo>
                  <a:lnTo>
                    <a:pt x="161" y="6"/>
                  </a:lnTo>
                  <a:lnTo>
                    <a:pt x="201" y="0"/>
                  </a:lnTo>
                  <a:lnTo>
                    <a:pt x="213" y="6"/>
                  </a:lnTo>
                  <a:lnTo>
                    <a:pt x="252" y="23"/>
                  </a:lnTo>
                  <a:lnTo>
                    <a:pt x="264" y="36"/>
                  </a:lnTo>
                  <a:lnTo>
                    <a:pt x="344" y="41"/>
                  </a:lnTo>
                  <a:lnTo>
                    <a:pt x="367" y="36"/>
                  </a:lnTo>
                  <a:lnTo>
                    <a:pt x="390" y="23"/>
                  </a:lnTo>
                  <a:lnTo>
                    <a:pt x="424" y="12"/>
                  </a:lnTo>
                  <a:lnTo>
                    <a:pt x="476" y="30"/>
                  </a:lnTo>
                  <a:lnTo>
                    <a:pt x="516" y="12"/>
                  </a:lnTo>
                  <a:lnTo>
                    <a:pt x="579" y="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05" name="Freeform 65"/>
            <p:cNvSpPr>
              <a:spLocks noChangeAspect="1"/>
            </p:cNvSpPr>
            <p:nvPr/>
          </p:nvSpPr>
          <p:spPr bwMode="auto">
            <a:xfrm>
              <a:off x="3028" y="1072"/>
              <a:ext cx="177" cy="401"/>
            </a:xfrm>
            <a:custGeom>
              <a:avLst/>
              <a:gdLst>
                <a:gd name="T0" fmla="*/ 176 w 177"/>
                <a:gd name="T1" fmla="*/ 0 h 401"/>
                <a:gd name="T2" fmla="*/ 140 w 177"/>
                <a:gd name="T3" fmla="*/ 48 h 401"/>
                <a:gd name="T4" fmla="*/ 120 w 177"/>
                <a:gd name="T5" fmla="*/ 56 h 401"/>
                <a:gd name="T6" fmla="*/ 96 w 177"/>
                <a:gd name="T7" fmla="*/ 116 h 401"/>
                <a:gd name="T8" fmla="*/ 72 w 177"/>
                <a:gd name="T9" fmla="*/ 188 h 401"/>
                <a:gd name="T10" fmla="*/ 48 w 177"/>
                <a:gd name="T11" fmla="*/ 272 h 401"/>
                <a:gd name="T12" fmla="*/ 32 w 177"/>
                <a:gd name="T13" fmla="*/ 324 h 401"/>
                <a:gd name="T14" fmla="*/ 32 w 177"/>
                <a:gd name="T15" fmla="*/ 364 h 401"/>
                <a:gd name="T16" fmla="*/ 16 w 177"/>
                <a:gd name="T17" fmla="*/ 384 h 401"/>
                <a:gd name="T18" fmla="*/ 0 w 177"/>
                <a:gd name="T19" fmla="*/ 384 h 401"/>
                <a:gd name="T20" fmla="*/ 0 w 177"/>
                <a:gd name="T21" fmla="*/ 40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401">
                  <a:moveTo>
                    <a:pt x="176" y="0"/>
                  </a:moveTo>
                  <a:lnTo>
                    <a:pt x="140" y="48"/>
                  </a:lnTo>
                  <a:lnTo>
                    <a:pt x="120" y="56"/>
                  </a:lnTo>
                  <a:lnTo>
                    <a:pt x="96" y="116"/>
                  </a:lnTo>
                  <a:lnTo>
                    <a:pt x="72" y="188"/>
                  </a:lnTo>
                  <a:lnTo>
                    <a:pt x="48" y="272"/>
                  </a:lnTo>
                  <a:lnTo>
                    <a:pt x="32" y="324"/>
                  </a:lnTo>
                  <a:lnTo>
                    <a:pt x="32" y="364"/>
                  </a:lnTo>
                  <a:lnTo>
                    <a:pt x="16" y="384"/>
                  </a:lnTo>
                  <a:lnTo>
                    <a:pt x="0" y="384"/>
                  </a:lnTo>
                  <a:lnTo>
                    <a:pt x="0" y="40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06" name="Freeform 66"/>
            <p:cNvSpPr>
              <a:spLocks noChangeAspect="1"/>
            </p:cNvSpPr>
            <p:nvPr/>
          </p:nvSpPr>
          <p:spPr bwMode="auto">
            <a:xfrm>
              <a:off x="2344" y="1368"/>
              <a:ext cx="825" cy="340"/>
            </a:xfrm>
            <a:custGeom>
              <a:avLst/>
              <a:gdLst>
                <a:gd name="T0" fmla="*/ 0 w 825"/>
                <a:gd name="T1" fmla="*/ 0 h 341"/>
                <a:gd name="T2" fmla="*/ 40 w 825"/>
                <a:gd name="T3" fmla="*/ 28 h 341"/>
                <a:gd name="T4" fmla="*/ 80 w 825"/>
                <a:gd name="T5" fmla="*/ 48 h 341"/>
                <a:gd name="T6" fmla="*/ 104 w 825"/>
                <a:gd name="T7" fmla="*/ 92 h 341"/>
                <a:gd name="T8" fmla="*/ 168 w 825"/>
                <a:gd name="T9" fmla="*/ 128 h 341"/>
                <a:gd name="T10" fmla="*/ 220 w 825"/>
                <a:gd name="T11" fmla="*/ 160 h 341"/>
                <a:gd name="T12" fmla="*/ 260 w 825"/>
                <a:gd name="T13" fmla="*/ 196 h 341"/>
                <a:gd name="T14" fmla="*/ 292 w 825"/>
                <a:gd name="T15" fmla="*/ 220 h 341"/>
                <a:gd name="T16" fmla="*/ 328 w 825"/>
                <a:gd name="T17" fmla="*/ 268 h 341"/>
                <a:gd name="T18" fmla="*/ 396 w 825"/>
                <a:gd name="T19" fmla="*/ 320 h 341"/>
                <a:gd name="T20" fmla="*/ 460 w 825"/>
                <a:gd name="T21" fmla="*/ 288 h 341"/>
                <a:gd name="T22" fmla="*/ 512 w 825"/>
                <a:gd name="T23" fmla="*/ 336 h 341"/>
                <a:gd name="T24" fmla="*/ 580 w 825"/>
                <a:gd name="T25" fmla="*/ 340 h 341"/>
                <a:gd name="T26" fmla="*/ 668 w 825"/>
                <a:gd name="T27" fmla="*/ 332 h 341"/>
                <a:gd name="T28" fmla="*/ 724 w 825"/>
                <a:gd name="T29" fmla="*/ 280 h 341"/>
                <a:gd name="T30" fmla="*/ 824 w 825"/>
                <a:gd name="T31" fmla="*/ 272 h 341"/>
                <a:gd name="T32" fmla="*/ 800 w 825"/>
                <a:gd name="T33" fmla="*/ 260 h 341"/>
                <a:gd name="T34" fmla="*/ 792 w 825"/>
                <a:gd name="T35" fmla="*/ 232 h 341"/>
                <a:gd name="T36" fmla="*/ 768 w 825"/>
                <a:gd name="T37" fmla="*/ 236 h 341"/>
                <a:gd name="T38" fmla="*/ 708 w 825"/>
                <a:gd name="T39" fmla="*/ 108 h 341"/>
                <a:gd name="T40" fmla="*/ 684 w 825"/>
                <a:gd name="T41" fmla="*/ 10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5" h="341">
                  <a:moveTo>
                    <a:pt x="0" y="0"/>
                  </a:moveTo>
                  <a:lnTo>
                    <a:pt x="40" y="28"/>
                  </a:lnTo>
                  <a:lnTo>
                    <a:pt x="80" y="48"/>
                  </a:lnTo>
                  <a:lnTo>
                    <a:pt x="104" y="92"/>
                  </a:lnTo>
                  <a:lnTo>
                    <a:pt x="168" y="128"/>
                  </a:lnTo>
                  <a:lnTo>
                    <a:pt x="220" y="160"/>
                  </a:lnTo>
                  <a:lnTo>
                    <a:pt x="260" y="196"/>
                  </a:lnTo>
                  <a:lnTo>
                    <a:pt x="292" y="220"/>
                  </a:lnTo>
                  <a:lnTo>
                    <a:pt x="328" y="268"/>
                  </a:lnTo>
                  <a:lnTo>
                    <a:pt x="396" y="320"/>
                  </a:lnTo>
                  <a:lnTo>
                    <a:pt x="460" y="288"/>
                  </a:lnTo>
                  <a:lnTo>
                    <a:pt x="512" y="336"/>
                  </a:lnTo>
                  <a:lnTo>
                    <a:pt x="580" y="340"/>
                  </a:lnTo>
                  <a:lnTo>
                    <a:pt x="668" y="332"/>
                  </a:lnTo>
                  <a:lnTo>
                    <a:pt x="724" y="280"/>
                  </a:lnTo>
                  <a:lnTo>
                    <a:pt x="824" y="272"/>
                  </a:lnTo>
                  <a:lnTo>
                    <a:pt x="800" y="260"/>
                  </a:lnTo>
                  <a:lnTo>
                    <a:pt x="792" y="232"/>
                  </a:lnTo>
                  <a:lnTo>
                    <a:pt x="768" y="236"/>
                  </a:lnTo>
                  <a:lnTo>
                    <a:pt x="708" y="108"/>
                  </a:lnTo>
                  <a:lnTo>
                    <a:pt x="684" y="108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07" name="Freeform 67"/>
            <p:cNvSpPr>
              <a:spLocks noChangeAspect="1"/>
            </p:cNvSpPr>
            <p:nvPr/>
          </p:nvSpPr>
          <p:spPr bwMode="auto">
            <a:xfrm>
              <a:off x="3300" y="1211"/>
              <a:ext cx="65" cy="90"/>
            </a:xfrm>
            <a:custGeom>
              <a:avLst/>
              <a:gdLst>
                <a:gd name="T0" fmla="*/ 40 w 65"/>
                <a:gd name="T1" fmla="*/ 0 h 89"/>
                <a:gd name="T2" fmla="*/ 0 w 65"/>
                <a:gd name="T3" fmla="*/ 48 h 89"/>
                <a:gd name="T4" fmla="*/ 8 w 65"/>
                <a:gd name="T5" fmla="*/ 76 h 89"/>
                <a:gd name="T6" fmla="*/ 44 w 65"/>
                <a:gd name="T7" fmla="*/ 84 h 89"/>
                <a:gd name="T8" fmla="*/ 52 w 65"/>
                <a:gd name="T9" fmla="*/ 88 h 89"/>
                <a:gd name="T10" fmla="*/ 64 w 65"/>
                <a:gd name="T11" fmla="*/ 6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89">
                  <a:moveTo>
                    <a:pt x="40" y="0"/>
                  </a:moveTo>
                  <a:lnTo>
                    <a:pt x="0" y="48"/>
                  </a:lnTo>
                  <a:lnTo>
                    <a:pt x="8" y="76"/>
                  </a:lnTo>
                  <a:lnTo>
                    <a:pt x="44" y="84"/>
                  </a:lnTo>
                  <a:lnTo>
                    <a:pt x="52" y="88"/>
                  </a:lnTo>
                  <a:lnTo>
                    <a:pt x="64" y="6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08" name="Freeform 68"/>
            <p:cNvSpPr>
              <a:spLocks noChangeAspect="1"/>
            </p:cNvSpPr>
            <p:nvPr/>
          </p:nvSpPr>
          <p:spPr bwMode="auto">
            <a:xfrm>
              <a:off x="3288" y="1294"/>
              <a:ext cx="241" cy="520"/>
            </a:xfrm>
            <a:custGeom>
              <a:avLst/>
              <a:gdLst>
                <a:gd name="T0" fmla="*/ 64 w 241"/>
                <a:gd name="T1" fmla="*/ 0 h 517"/>
                <a:gd name="T2" fmla="*/ 68 w 241"/>
                <a:gd name="T3" fmla="*/ 48 h 517"/>
                <a:gd name="T4" fmla="*/ 108 w 241"/>
                <a:gd name="T5" fmla="*/ 76 h 517"/>
                <a:gd name="T6" fmla="*/ 144 w 241"/>
                <a:gd name="T7" fmla="*/ 96 h 517"/>
                <a:gd name="T8" fmla="*/ 220 w 241"/>
                <a:gd name="T9" fmla="*/ 108 h 517"/>
                <a:gd name="T10" fmla="*/ 240 w 241"/>
                <a:gd name="T11" fmla="*/ 104 h 517"/>
                <a:gd name="T12" fmla="*/ 212 w 241"/>
                <a:gd name="T13" fmla="*/ 172 h 517"/>
                <a:gd name="T14" fmla="*/ 140 w 241"/>
                <a:gd name="T15" fmla="*/ 272 h 517"/>
                <a:gd name="T16" fmla="*/ 48 w 241"/>
                <a:gd name="T17" fmla="*/ 296 h 517"/>
                <a:gd name="T18" fmla="*/ 32 w 241"/>
                <a:gd name="T19" fmla="*/ 312 h 517"/>
                <a:gd name="T20" fmla="*/ 16 w 241"/>
                <a:gd name="T21" fmla="*/ 336 h 517"/>
                <a:gd name="T22" fmla="*/ 12 w 241"/>
                <a:gd name="T23" fmla="*/ 352 h 517"/>
                <a:gd name="T24" fmla="*/ 0 w 241"/>
                <a:gd name="T25" fmla="*/ 384 h 517"/>
                <a:gd name="T26" fmla="*/ 0 w 241"/>
                <a:gd name="T27" fmla="*/ 408 h 517"/>
                <a:gd name="T28" fmla="*/ 0 w 241"/>
                <a:gd name="T29" fmla="*/ 492 h 517"/>
                <a:gd name="T30" fmla="*/ 20 w 241"/>
                <a:gd name="T31" fmla="*/ 516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517">
                  <a:moveTo>
                    <a:pt x="64" y="0"/>
                  </a:moveTo>
                  <a:lnTo>
                    <a:pt x="68" y="48"/>
                  </a:lnTo>
                  <a:lnTo>
                    <a:pt x="108" y="76"/>
                  </a:lnTo>
                  <a:lnTo>
                    <a:pt x="144" y="96"/>
                  </a:lnTo>
                  <a:lnTo>
                    <a:pt x="220" y="108"/>
                  </a:lnTo>
                  <a:lnTo>
                    <a:pt x="240" y="104"/>
                  </a:lnTo>
                  <a:lnTo>
                    <a:pt x="212" y="172"/>
                  </a:lnTo>
                  <a:lnTo>
                    <a:pt x="140" y="272"/>
                  </a:lnTo>
                  <a:lnTo>
                    <a:pt x="48" y="296"/>
                  </a:lnTo>
                  <a:lnTo>
                    <a:pt x="32" y="312"/>
                  </a:lnTo>
                  <a:lnTo>
                    <a:pt x="16" y="336"/>
                  </a:lnTo>
                  <a:lnTo>
                    <a:pt x="12" y="352"/>
                  </a:lnTo>
                  <a:lnTo>
                    <a:pt x="0" y="384"/>
                  </a:lnTo>
                  <a:lnTo>
                    <a:pt x="0" y="408"/>
                  </a:lnTo>
                  <a:lnTo>
                    <a:pt x="0" y="492"/>
                  </a:lnTo>
                  <a:lnTo>
                    <a:pt x="20" y="516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09" name="Freeform 69"/>
            <p:cNvSpPr>
              <a:spLocks noChangeAspect="1"/>
            </p:cNvSpPr>
            <p:nvPr/>
          </p:nvSpPr>
          <p:spPr bwMode="auto">
            <a:xfrm>
              <a:off x="1888" y="1739"/>
              <a:ext cx="165" cy="274"/>
            </a:xfrm>
            <a:custGeom>
              <a:avLst/>
              <a:gdLst>
                <a:gd name="T0" fmla="*/ 0 w 165"/>
                <a:gd name="T1" fmla="*/ 272 h 273"/>
                <a:gd name="T2" fmla="*/ 32 w 165"/>
                <a:gd name="T3" fmla="*/ 244 h 273"/>
                <a:gd name="T4" fmla="*/ 24 w 165"/>
                <a:gd name="T5" fmla="*/ 220 h 273"/>
                <a:gd name="T6" fmla="*/ 52 w 165"/>
                <a:gd name="T7" fmla="*/ 216 h 273"/>
                <a:gd name="T8" fmla="*/ 60 w 165"/>
                <a:gd name="T9" fmla="*/ 204 h 273"/>
                <a:gd name="T10" fmla="*/ 68 w 165"/>
                <a:gd name="T11" fmla="*/ 220 h 273"/>
                <a:gd name="T12" fmla="*/ 108 w 165"/>
                <a:gd name="T13" fmla="*/ 220 h 273"/>
                <a:gd name="T14" fmla="*/ 120 w 165"/>
                <a:gd name="T15" fmla="*/ 236 h 273"/>
                <a:gd name="T16" fmla="*/ 152 w 165"/>
                <a:gd name="T17" fmla="*/ 152 h 273"/>
                <a:gd name="T18" fmla="*/ 132 w 165"/>
                <a:gd name="T19" fmla="*/ 148 h 273"/>
                <a:gd name="T20" fmla="*/ 132 w 165"/>
                <a:gd name="T21" fmla="*/ 124 h 273"/>
                <a:gd name="T22" fmla="*/ 164 w 165"/>
                <a:gd name="T23" fmla="*/ 64 h 273"/>
                <a:gd name="T24" fmla="*/ 112 w 165"/>
                <a:gd name="T25" fmla="*/ 64 h 273"/>
                <a:gd name="T26" fmla="*/ 96 w 165"/>
                <a:gd name="T2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273">
                  <a:moveTo>
                    <a:pt x="0" y="272"/>
                  </a:moveTo>
                  <a:lnTo>
                    <a:pt x="32" y="244"/>
                  </a:lnTo>
                  <a:lnTo>
                    <a:pt x="24" y="220"/>
                  </a:lnTo>
                  <a:lnTo>
                    <a:pt x="52" y="216"/>
                  </a:lnTo>
                  <a:lnTo>
                    <a:pt x="60" y="204"/>
                  </a:lnTo>
                  <a:lnTo>
                    <a:pt x="68" y="220"/>
                  </a:lnTo>
                  <a:lnTo>
                    <a:pt x="108" y="220"/>
                  </a:lnTo>
                  <a:lnTo>
                    <a:pt x="120" y="236"/>
                  </a:lnTo>
                  <a:lnTo>
                    <a:pt x="152" y="152"/>
                  </a:lnTo>
                  <a:lnTo>
                    <a:pt x="132" y="148"/>
                  </a:lnTo>
                  <a:lnTo>
                    <a:pt x="132" y="124"/>
                  </a:lnTo>
                  <a:lnTo>
                    <a:pt x="164" y="64"/>
                  </a:lnTo>
                  <a:lnTo>
                    <a:pt x="112" y="64"/>
                  </a:lnTo>
                  <a:lnTo>
                    <a:pt x="96" y="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10" name="Freeform 70"/>
            <p:cNvSpPr>
              <a:spLocks noChangeAspect="1"/>
            </p:cNvSpPr>
            <p:nvPr/>
          </p:nvSpPr>
          <p:spPr bwMode="auto">
            <a:xfrm>
              <a:off x="1952" y="1666"/>
              <a:ext cx="241" cy="411"/>
            </a:xfrm>
            <a:custGeom>
              <a:avLst/>
              <a:gdLst>
                <a:gd name="T0" fmla="*/ 0 w 241"/>
                <a:gd name="T1" fmla="*/ 408 h 409"/>
                <a:gd name="T2" fmla="*/ 20 w 241"/>
                <a:gd name="T3" fmla="*/ 404 h 409"/>
                <a:gd name="T4" fmla="*/ 28 w 241"/>
                <a:gd name="T5" fmla="*/ 384 h 409"/>
                <a:gd name="T6" fmla="*/ 40 w 241"/>
                <a:gd name="T7" fmla="*/ 368 h 409"/>
                <a:gd name="T8" fmla="*/ 52 w 241"/>
                <a:gd name="T9" fmla="*/ 380 h 409"/>
                <a:gd name="T10" fmla="*/ 60 w 241"/>
                <a:gd name="T11" fmla="*/ 380 h 409"/>
                <a:gd name="T12" fmla="*/ 76 w 241"/>
                <a:gd name="T13" fmla="*/ 364 h 409"/>
                <a:gd name="T14" fmla="*/ 88 w 241"/>
                <a:gd name="T15" fmla="*/ 364 h 409"/>
                <a:gd name="T16" fmla="*/ 96 w 241"/>
                <a:gd name="T17" fmla="*/ 376 h 409"/>
                <a:gd name="T18" fmla="*/ 140 w 241"/>
                <a:gd name="T19" fmla="*/ 360 h 409"/>
                <a:gd name="T20" fmla="*/ 152 w 241"/>
                <a:gd name="T21" fmla="*/ 336 h 409"/>
                <a:gd name="T22" fmla="*/ 168 w 241"/>
                <a:gd name="T23" fmla="*/ 312 h 409"/>
                <a:gd name="T24" fmla="*/ 192 w 241"/>
                <a:gd name="T25" fmla="*/ 280 h 409"/>
                <a:gd name="T26" fmla="*/ 208 w 241"/>
                <a:gd name="T27" fmla="*/ 268 h 409"/>
                <a:gd name="T28" fmla="*/ 208 w 241"/>
                <a:gd name="T29" fmla="*/ 268 h 409"/>
                <a:gd name="T30" fmla="*/ 228 w 241"/>
                <a:gd name="T31" fmla="*/ 232 h 409"/>
                <a:gd name="T32" fmla="*/ 224 w 241"/>
                <a:gd name="T33" fmla="*/ 192 h 409"/>
                <a:gd name="T34" fmla="*/ 236 w 241"/>
                <a:gd name="T35" fmla="*/ 152 h 409"/>
                <a:gd name="T36" fmla="*/ 228 w 241"/>
                <a:gd name="T37" fmla="*/ 64 h 409"/>
                <a:gd name="T38" fmla="*/ 240 w 241"/>
                <a:gd name="T39" fmla="*/ 56 h 409"/>
                <a:gd name="T40" fmla="*/ 236 w 241"/>
                <a:gd name="T41" fmla="*/ 36 h 409"/>
                <a:gd name="T42" fmla="*/ 228 w 241"/>
                <a:gd name="T4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1" h="409">
                  <a:moveTo>
                    <a:pt x="0" y="408"/>
                  </a:moveTo>
                  <a:lnTo>
                    <a:pt x="20" y="404"/>
                  </a:lnTo>
                  <a:lnTo>
                    <a:pt x="28" y="384"/>
                  </a:lnTo>
                  <a:lnTo>
                    <a:pt x="40" y="368"/>
                  </a:lnTo>
                  <a:lnTo>
                    <a:pt x="52" y="380"/>
                  </a:lnTo>
                  <a:lnTo>
                    <a:pt x="60" y="380"/>
                  </a:lnTo>
                  <a:lnTo>
                    <a:pt x="76" y="364"/>
                  </a:lnTo>
                  <a:lnTo>
                    <a:pt x="88" y="364"/>
                  </a:lnTo>
                  <a:lnTo>
                    <a:pt x="96" y="376"/>
                  </a:lnTo>
                  <a:lnTo>
                    <a:pt x="140" y="360"/>
                  </a:lnTo>
                  <a:lnTo>
                    <a:pt x="152" y="336"/>
                  </a:lnTo>
                  <a:lnTo>
                    <a:pt x="168" y="312"/>
                  </a:lnTo>
                  <a:lnTo>
                    <a:pt x="192" y="280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28" y="232"/>
                  </a:lnTo>
                  <a:lnTo>
                    <a:pt x="224" y="192"/>
                  </a:lnTo>
                  <a:lnTo>
                    <a:pt x="236" y="152"/>
                  </a:lnTo>
                  <a:lnTo>
                    <a:pt x="228" y="64"/>
                  </a:lnTo>
                  <a:lnTo>
                    <a:pt x="240" y="56"/>
                  </a:lnTo>
                  <a:lnTo>
                    <a:pt x="236" y="36"/>
                  </a:lnTo>
                  <a:lnTo>
                    <a:pt x="228" y="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11" name="Freeform 71"/>
            <p:cNvSpPr>
              <a:spLocks noChangeAspect="1"/>
            </p:cNvSpPr>
            <p:nvPr/>
          </p:nvSpPr>
          <p:spPr bwMode="auto">
            <a:xfrm>
              <a:off x="1952" y="2107"/>
              <a:ext cx="1269" cy="326"/>
            </a:xfrm>
            <a:custGeom>
              <a:avLst/>
              <a:gdLst>
                <a:gd name="T0" fmla="*/ 0 w 1269"/>
                <a:gd name="T1" fmla="*/ 0 h 325"/>
                <a:gd name="T2" fmla="*/ 200 w 1269"/>
                <a:gd name="T3" fmla="*/ 0 h 325"/>
                <a:gd name="T4" fmla="*/ 252 w 1269"/>
                <a:gd name="T5" fmla="*/ 80 h 325"/>
                <a:gd name="T6" fmla="*/ 364 w 1269"/>
                <a:gd name="T7" fmla="*/ 80 h 325"/>
                <a:gd name="T8" fmla="*/ 360 w 1269"/>
                <a:gd name="T9" fmla="*/ 36 h 325"/>
                <a:gd name="T10" fmla="*/ 372 w 1269"/>
                <a:gd name="T11" fmla="*/ 20 h 325"/>
                <a:gd name="T12" fmla="*/ 412 w 1269"/>
                <a:gd name="T13" fmla="*/ 16 h 325"/>
                <a:gd name="T14" fmla="*/ 424 w 1269"/>
                <a:gd name="T15" fmla="*/ 40 h 325"/>
                <a:gd name="T16" fmla="*/ 468 w 1269"/>
                <a:gd name="T17" fmla="*/ 36 h 325"/>
                <a:gd name="T18" fmla="*/ 472 w 1269"/>
                <a:gd name="T19" fmla="*/ 128 h 325"/>
                <a:gd name="T20" fmla="*/ 504 w 1269"/>
                <a:gd name="T21" fmla="*/ 164 h 325"/>
                <a:gd name="T22" fmla="*/ 504 w 1269"/>
                <a:gd name="T23" fmla="*/ 220 h 325"/>
                <a:gd name="T24" fmla="*/ 556 w 1269"/>
                <a:gd name="T25" fmla="*/ 228 h 325"/>
                <a:gd name="T26" fmla="*/ 588 w 1269"/>
                <a:gd name="T27" fmla="*/ 228 h 325"/>
                <a:gd name="T28" fmla="*/ 596 w 1269"/>
                <a:gd name="T29" fmla="*/ 252 h 325"/>
                <a:gd name="T30" fmla="*/ 652 w 1269"/>
                <a:gd name="T31" fmla="*/ 264 h 325"/>
                <a:gd name="T32" fmla="*/ 692 w 1269"/>
                <a:gd name="T33" fmla="*/ 288 h 325"/>
                <a:gd name="T34" fmla="*/ 732 w 1269"/>
                <a:gd name="T35" fmla="*/ 276 h 325"/>
                <a:gd name="T36" fmla="*/ 740 w 1269"/>
                <a:gd name="T37" fmla="*/ 288 h 325"/>
                <a:gd name="T38" fmla="*/ 752 w 1269"/>
                <a:gd name="T39" fmla="*/ 304 h 325"/>
                <a:gd name="T40" fmla="*/ 776 w 1269"/>
                <a:gd name="T41" fmla="*/ 316 h 325"/>
                <a:gd name="T42" fmla="*/ 804 w 1269"/>
                <a:gd name="T43" fmla="*/ 324 h 325"/>
                <a:gd name="T44" fmla="*/ 840 w 1269"/>
                <a:gd name="T45" fmla="*/ 324 h 325"/>
                <a:gd name="T46" fmla="*/ 852 w 1269"/>
                <a:gd name="T47" fmla="*/ 308 h 325"/>
                <a:gd name="T48" fmla="*/ 852 w 1269"/>
                <a:gd name="T49" fmla="*/ 300 h 325"/>
                <a:gd name="T50" fmla="*/ 836 w 1269"/>
                <a:gd name="T51" fmla="*/ 300 h 325"/>
                <a:gd name="T52" fmla="*/ 788 w 1269"/>
                <a:gd name="T53" fmla="*/ 256 h 325"/>
                <a:gd name="T54" fmla="*/ 780 w 1269"/>
                <a:gd name="T55" fmla="*/ 180 h 325"/>
                <a:gd name="T56" fmla="*/ 804 w 1269"/>
                <a:gd name="T57" fmla="*/ 128 h 325"/>
                <a:gd name="T58" fmla="*/ 852 w 1269"/>
                <a:gd name="T59" fmla="*/ 88 h 325"/>
                <a:gd name="T60" fmla="*/ 896 w 1269"/>
                <a:gd name="T61" fmla="*/ 96 h 325"/>
                <a:gd name="T62" fmla="*/ 956 w 1269"/>
                <a:gd name="T63" fmla="*/ 112 h 325"/>
                <a:gd name="T64" fmla="*/ 1016 w 1269"/>
                <a:gd name="T65" fmla="*/ 140 h 325"/>
                <a:gd name="T66" fmla="*/ 1036 w 1269"/>
                <a:gd name="T67" fmla="*/ 156 h 325"/>
                <a:gd name="T68" fmla="*/ 1048 w 1269"/>
                <a:gd name="T69" fmla="*/ 176 h 325"/>
                <a:gd name="T70" fmla="*/ 1068 w 1269"/>
                <a:gd name="T71" fmla="*/ 188 h 325"/>
                <a:gd name="T72" fmla="*/ 1104 w 1269"/>
                <a:gd name="T73" fmla="*/ 200 h 325"/>
                <a:gd name="T74" fmla="*/ 1132 w 1269"/>
                <a:gd name="T75" fmla="*/ 208 h 325"/>
                <a:gd name="T76" fmla="*/ 1172 w 1269"/>
                <a:gd name="T77" fmla="*/ 196 h 325"/>
                <a:gd name="T78" fmla="*/ 1240 w 1269"/>
                <a:gd name="T79" fmla="*/ 184 h 325"/>
                <a:gd name="T80" fmla="*/ 1268 w 1269"/>
                <a:gd name="T81" fmla="*/ 16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325">
                  <a:moveTo>
                    <a:pt x="0" y="0"/>
                  </a:moveTo>
                  <a:lnTo>
                    <a:pt x="200" y="0"/>
                  </a:lnTo>
                  <a:lnTo>
                    <a:pt x="252" y="80"/>
                  </a:lnTo>
                  <a:lnTo>
                    <a:pt x="364" y="80"/>
                  </a:lnTo>
                  <a:lnTo>
                    <a:pt x="360" y="36"/>
                  </a:lnTo>
                  <a:lnTo>
                    <a:pt x="372" y="20"/>
                  </a:lnTo>
                  <a:lnTo>
                    <a:pt x="412" y="16"/>
                  </a:lnTo>
                  <a:lnTo>
                    <a:pt x="424" y="40"/>
                  </a:lnTo>
                  <a:lnTo>
                    <a:pt x="468" y="36"/>
                  </a:lnTo>
                  <a:lnTo>
                    <a:pt x="472" y="128"/>
                  </a:lnTo>
                  <a:lnTo>
                    <a:pt x="504" y="164"/>
                  </a:lnTo>
                  <a:lnTo>
                    <a:pt x="504" y="220"/>
                  </a:lnTo>
                  <a:lnTo>
                    <a:pt x="556" y="228"/>
                  </a:lnTo>
                  <a:lnTo>
                    <a:pt x="588" y="228"/>
                  </a:lnTo>
                  <a:lnTo>
                    <a:pt x="596" y="252"/>
                  </a:lnTo>
                  <a:lnTo>
                    <a:pt x="652" y="264"/>
                  </a:lnTo>
                  <a:lnTo>
                    <a:pt x="692" y="288"/>
                  </a:lnTo>
                  <a:lnTo>
                    <a:pt x="732" y="276"/>
                  </a:lnTo>
                  <a:lnTo>
                    <a:pt x="740" y="288"/>
                  </a:lnTo>
                  <a:lnTo>
                    <a:pt x="752" y="304"/>
                  </a:lnTo>
                  <a:lnTo>
                    <a:pt x="776" y="316"/>
                  </a:lnTo>
                  <a:lnTo>
                    <a:pt x="804" y="324"/>
                  </a:lnTo>
                  <a:lnTo>
                    <a:pt x="840" y="324"/>
                  </a:lnTo>
                  <a:lnTo>
                    <a:pt x="852" y="308"/>
                  </a:lnTo>
                  <a:lnTo>
                    <a:pt x="852" y="300"/>
                  </a:lnTo>
                  <a:lnTo>
                    <a:pt x="836" y="300"/>
                  </a:lnTo>
                  <a:lnTo>
                    <a:pt x="788" y="256"/>
                  </a:lnTo>
                  <a:lnTo>
                    <a:pt x="780" y="180"/>
                  </a:lnTo>
                  <a:lnTo>
                    <a:pt x="804" y="128"/>
                  </a:lnTo>
                  <a:lnTo>
                    <a:pt x="852" y="88"/>
                  </a:lnTo>
                  <a:lnTo>
                    <a:pt x="896" y="96"/>
                  </a:lnTo>
                  <a:lnTo>
                    <a:pt x="956" y="112"/>
                  </a:lnTo>
                  <a:lnTo>
                    <a:pt x="1016" y="140"/>
                  </a:lnTo>
                  <a:lnTo>
                    <a:pt x="1036" y="156"/>
                  </a:lnTo>
                  <a:lnTo>
                    <a:pt x="1048" y="176"/>
                  </a:lnTo>
                  <a:lnTo>
                    <a:pt x="1068" y="188"/>
                  </a:lnTo>
                  <a:lnTo>
                    <a:pt x="1104" y="200"/>
                  </a:lnTo>
                  <a:lnTo>
                    <a:pt x="1132" y="208"/>
                  </a:lnTo>
                  <a:lnTo>
                    <a:pt x="1172" y="196"/>
                  </a:lnTo>
                  <a:lnTo>
                    <a:pt x="1240" y="184"/>
                  </a:lnTo>
                  <a:lnTo>
                    <a:pt x="1268" y="164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12" name="Freeform 72"/>
            <p:cNvSpPr>
              <a:spLocks noChangeAspect="1"/>
            </p:cNvSpPr>
            <p:nvPr/>
          </p:nvSpPr>
          <p:spPr bwMode="auto">
            <a:xfrm>
              <a:off x="2792" y="1699"/>
              <a:ext cx="81" cy="509"/>
            </a:xfrm>
            <a:custGeom>
              <a:avLst/>
              <a:gdLst>
                <a:gd name="T0" fmla="*/ 56 w 81"/>
                <a:gd name="T1" fmla="*/ 0 h 509"/>
                <a:gd name="T2" fmla="*/ 68 w 81"/>
                <a:gd name="T3" fmla="*/ 104 h 509"/>
                <a:gd name="T4" fmla="*/ 52 w 81"/>
                <a:gd name="T5" fmla="*/ 124 h 509"/>
                <a:gd name="T6" fmla="*/ 12 w 81"/>
                <a:gd name="T7" fmla="*/ 188 h 509"/>
                <a:gd name="T8" fmla="*/ 8 w 81"/>
                <a:gd name="T9" fmla="*/ 224 h 509"/>
                <a:gd name="T10" fmla="*/ 8 w 81"/>
                <a:gd name="T11" fmla="*/ 236 h 509"/>
                <a:gd name="T12" fmla="*/ 4 w 81"/>
                <a:gd name="T13" fmla="*/ 256 h 509"/>
                <a:gd name="T14" fmla="*/ 0 w 81"/>
                <a:gd name="T15" fmla="*/ 308 h 509"/>
                <a:gd name="T16" fmla="*/ 16 w 81"/>
                <a:gd name="T17" fmla="*/ 352 h 509"/>
                <a:gd name="T18" fmla="*/ 28 w 81"/>
                <a:gd name="T19" fmla="*/ 432 h 509"/>
                <a:gd name="T20" fmla="*/ 56 w 81"/>
                <a:gd name="T21" fmla="*/ 468 h 509"/>
                <a:gd name="T22" fmla="*/ 80 w 81"/>
                <a:gd name="T23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509">
                  <a:moveTo>
                    <a:pt x="56" y="0"/>
                  </a:moveTo>
                  <a:lnTo>
                    <a:pt x="68" y="104"/>
                  </a:lnTo>
                  <a:lnTo>
                    <a:pt x="52" y="124"/>
                  </a:lnTo>
                  <a:lnTo>
                    <a:pt x="12" y="188"/>
                  </a:lnTo>
                  <a:lnTo>
                    <a:pt x="8" y="224"/>
                  </a:lnTo>
                  <a:lnTo>
                    <a:pt x="8" y="236"/>
                  </a:lnTo>
                  <a:lnTo>
                    <a:pt x="4" y="256"/>
                  </a:lnTo>
                  <a:lnTo>
                    <a:pt x="0" y="308"/>
                  </a:lnTo>
                  <a:lnTo>
                    <a:pt x="16" y="352"/>
                  </a:lnTo>
                  <a:lnTo>
                    <a:pt x="28" y="432"/>
                  </a:lnTo>
                  <a:lnTo>
                    <a:pt x="56" y="468"/>
                  </a:lnTo>
                  <a:lnTo>
                    <a:pt x="80" y="508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13" name="Freeform 73"/>
            <p:cNvSpPr>
              <a:spLocks noChangeAspect="1"/>
            </p:cNvSpPr>
            <p:nvPr/>
          </p:nvSpPr>
          <p:spPr bwMode="auto">
            <a:xfrm>
              <a:off x="3028" y="1690"/>
              <a:ext cx="149" cy="358"/>
            </a:xfrm>
            <a:custGeom>
              <a:avLst/>
              <a:gdLst>
                <a:gd name="T0" fmla="*/ 4 w 149"/>
                <a:gd name="T1" fmla="*/ 0 h 357"/>
                <a:gd name="T2" fmla="*/ 53 w 149"/>
                <a:gd name="T3" fmla="*/ 121 h 357"/>
                <a:gd name="T4" fmla="*/ 11 w 149"/>
                <a:gd name="T5" fmla="*/ 172 h 357"/>
                <a:gd name="T6" fmla="*/ 4 w 149"/>
                <a:gd name="T7" fmla="*/ 188 h 357"/>
                <a:gd name="T8" fmla="*/ 0 w 149"/>
                <a:gd name="T9" fmla="*/ 239 h 357"/>
                <a:gd name="T10" fmla="*/ 148 w 149"/>
                <a:gd name="T11" fmla="*/ 35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357">
                  <a:moveTo>
                    <a:pt x="4" y="0"/>
                  </a:moveTo>
                  <a:lnTo>
                    <a:pt x="53" y="121"/>
                  </a:lnTo>
                  <a:lnTo>
                    <a:pt x="11" y="172"/>
                  </a:lnTo>
                  <a:lnTo>
                    <a:pt x="4" y="188"/>
                  </a:lnTo>
                  <a:lnTo>
                    <a:pt x="0" y="239"/>
                  </a:lnTo>
                  <a:lnTo>
                    <a:pt x="148" y="356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14" name="Freeform 74"/>
            <p:cNvSpPr>
              <a:spLocks noChangeAspect="1"/>
            </p:cNvSpPr>
            <p:nvPr/>
          </p:nvSpPr>
          <p:spPr bwMode="auto">
            <a:xfrm>
              <a:off x="2796" y="1920"/>
              <a:ext cx="233" cy="43"/>
            </a:xfrm>
            <a:custGeom>
              <a:avLst/>
              <a:gdLst>
                <a:gd name="T0" fmla="*/ 232 w 233"/>
                <a:gd name="T1" fmla="*/ 16 h 45"/>
                <a:gd name="T2" fmla="*/ 144 w 233"/>
                <a:gd name="T3" fmla="*/ 0 h 45"/>
                <a:gd name="T4" fmla="*/ 112 w 233"/>
                <a:gd name="T5" fmla="*/ 0 h 45"/>
                <a:gd name="T6" fmla="*/ 92 w 233"/>
                <a:gd name="T7" fmla="*/ 8 h 45"/>
                <a:gd name="T8" fmla="*/ 52 w 233"/>
                <a:gd name="T9" fmla="*/ 12 h 45"/>
                <a:gd name="T10" fmla="*/ 36 w 233"/>
                <a:gd name="T11" fmla="*/ 24 h 45"/>
                <a:gd name="T12" fmla="*/ 16 w 233"/>
                <a:gd name="T13" fmla="*/ 36 h 45"/>
                <a:gd name="T14" fmla="*/ 0 w 233"/>
                <a:gd name="T15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45">
                  <a:moveTo>
                    <a:pt x="232" y="16"/>
                  </a:moveTo>
                  <a:lnTo>
                    <a:pt x="144" y="0"/>
                  </a:lnTo>
                  <a:lnTo>
                    <a:pt x="112" y="0"/>
                  </a:lnTo>
                  <a:lnTo>
                    <a:pt x="92" y="8"/>
                  </a:lnTo>
                  <a:lnTo>
                    <a:pt x="52" y="12"/>
                  </a:lnTo>
                  <a:lnTo>
                    <a:pt x="36" y="24"/>
                  </a:lnTo>
                  <a:lnTo>
                    <a:pt x="16" y="36"/>
                  </a:lnTo>
                  <a:lnTo>
                    <a:pt x="0" y="44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15" name="Freeform 75"/>
            <p:cNvSpPr>
              <a:spLocks noChangeAspect="1"/>
            </p:cNvSpPr>
            <p:nvPr/>
          </p:nvSpPr>
          <p:spPr bwMode="auto">
            <a:xfrm>
              <a:off x="2802" y="1935"/>
              <a:ext cx="61" cy="113"/>
            </a:xfrm>
            <a:custGeom>
              <a:avLst/>
              <a:gdLst>
                <a:gd name="T0" fmla="*/ 52 w 61"/>
                <a:gd name="T1" fmla="*/ 0 h 113"/>
                <a:gd name="T2" fmla="*/ 52 w 61"/>
                <a:gd name="T3" fmla="*/ 28 h 113"/>
                <a:gd name="T4" fmla="*/ 60 w 61"/>
                <a:gd name="T5" fmla="*/ 40 h 113"/>
                <a:gd name="T6" fmla="*/ 56 w 61"/>
                <a:gd name="T7" fmla="*/ 56 h 113"/>
                <a:gd name="T8" fmla="*/ 44 w 61"/>
                <a:gd name="T9" fmla="*/ 68 h 113"/>
                <a:gd name="T10" fmla="*/ 44 w 61"/>
                <a:gd name="T11" fmla="*/ 84 h 113"/>
                <a:gd name="T12" fmla="*/ 40 w 61"/>
                <a:gd name="T13" fmla="*/ 92 h 113"/>
                <a:gd name="T14" fmla="*/ 24 w 61"/>
                <a:gd name="T15" fmla="*/ 104 h 113"/>
                <a:gd name="T16" fmla="*/ 20 w 61"/>
                <a:gd name="T17" fmla="*/ 112 h 113"/>
                <a:gd name="T18" fmla="*/ 0 w 61"/>
                <a:gd name="T19" fmla="*/ 10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13">
                  <a:moveTo>
                    <a:pt x="52" y="0"/>
                  </a:moveTo>
                  <a:lnTo>
                    <a:pt x="52" y="28"/>
                  </a:lnTo>
                  <a:lnTo>
                    <a:pt x="60" y="40"/>
                  </a:lnTo>
                  <a:lnTo>
                    <a:pt x="56" y="56"/>
                  </a:lnTo>
                  <a:lnTo>
                    <a:pt x="44" y="68"/>
                  </a:lnTo>
                  <a:lnTo>
                    <a:pt x="44" y="84"/>
                  </a:lnTo>
                  <a:lnTo>
                    <a:pt x="40" y="92"/>
                  </a:lnTo>
                  <a:lnTo>
                    <a:pt x="24" y="104"/>
                  </a:lnTo>
                  <a:lnTo>
                    <a:pt x="20" y="112"/>
                  </a:lnTo>
                  <a:lnTo>
                    <a:pt x="0" y="10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16" name="Freeform 76"/>
            <p:cNvSpPr>
              <a:spLocks noChangeAspect="1"/>
            </p:cNvSpPr>
            <p:nvPr/>
          </p:nvSpPr>
          <p:spPr bwMode="auto">
            <a:xfrm>
              <a:off x="3172" y="1631"/>
              <a:ext cx="129" cy="17"/>
            </a:xfrm>
            <a:custGeom>
              <a:avLst/>
              <a:gdLst>
                <a:gd name="T0" fmla="*/ 0 w 129"/>
                <a:gd name="T1" fmla="*/ 4 h 17"/>
                <a:gd name="T2" fmla="*/ 36 w 129"/>
                <a:gd name="T3" fmla="*/ 0 h 17"/>
                <a:gd name="T4" fmla="*/ 68 w 129"/>
                <a:gd name="T5" fmla="*/ 0 h 17"/>
                <a:gd name="T6" fmla="*/ 96 w 129"/>
                <a:gd name="T7" fmla="*/ 4 h 17"/>
                <a:gd name="T8" fmla="*/ 128 w 12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7">
                  <a:moveTo>
                    <a:pt x="0" y="4"/>
                  </a:moveTo>
                  <a:lnTo>
                    <a:pt x="36" y="0"/>
                  </a:lnTo>
                  <a:lnTo>
                    <a:pt x="68" y="0"/>
                  </a:lnTo>
                  <a:lnTo>
                    <a:pt x="96" y="4"/>
                  </a:lnTo>
                  <a:lnTo>
                    <a:pt x="128" y="16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17" name="Freeform 77"/>
            <p:cNvSpPr>
              <a:spLocks noChangeAspect="1"/>
            </p:cNvSpPr>
            <p:nvPr/>
          </p:nvSpPr>
          <p:spPr bwMode="auto">
            <a:xfrm>
              <a:off x="2020" y="2343"/>
              <a:ext cx="497" cy="382"/>
            </a:xfrm>
            <a:custGeom>
              <a:avLst/>
              <a:gdLst>
                <a:gd name="T0" fmla="*/ 496 w 497"/>
                <a:gd name="T1" fmla="*/ 0 h 381"/>
                <a:gd name="T2" fmla="*/ 496 w 497"/>
                <a:gd name="T3" fmla="*/ 96 h 381"/>
                <a:gd name="T4" fmla="*/ 404 w 497"/>
                <a:gd name="T5" fmla="*/ 96 h 381"/>
                <a:gd name="T6" fmla="*/ 392 w 497"/>
                <a:gd name="T7" fmla="*/ 236 h 381"/>
                <a:gd name="T8" fmla="*/ 400 w 497"/>
                <a:gd name="T9" fmla="*/ 268 h 381"/>
                <a:gd name="T10" fmla="*/ 408 w 497"/>
                <a:gd name="T11" fmla="*/ 296 h 381"/>
                <a:gd name="T12" fmla="*/ 428 w 497"/>
                <a:gd name="T13" fmla="*/ 320 h 381"/>
                <a:gd name="T14" fmla="*/ 444 w 497"/>
                <a:gd name="T15" fmla="*/ 344 h 381"/>
                <a:gd name="T16" fmla="*/ 460 w 497"/>
                <a:gd name="T17" fmla="*/ 364 h 381"/>
                <a:gd name="T18" fmla="*/ 440 w 497"/>
                <a:gd name="T19" fmla="*/ 372 h 381"/>
                <a:gd name="T20" fmla="*/ 400 w 497"/>
                <a:gd name="T21" fmla="*/ 380 h 381"/>
                <a:gd name="T22" fmla="*/ 344 w 497"/>
                <a:gd name="T23" fmla="*/ 380 h 381"/>
                <a:gd name="T24" fmla="*/ 188 w 497"/>
                <a:gd name="T25" fmla="*/ 360 h 381"/>
                <a:gd name="T26" fmla="*/ 92 w 497"/>
                <a:gd name="T27" fmla="*/ 368 h 381"/>
                <a:gd name="T28" fmla="*/ 56 w 497"/>
                <a:gd name="T29" fmla="*/ 348 h 381"/>
                <a:gd name="T30" fmla="*/ 36 w 497"/>
                <a:gd name="T31" fmla="*/ 356 h 381"/>
                <a:gd name="T32" fmla="*/ 0 w 497"/>
                <a:gd name="T33" fmla="*/ 37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7" h="381">
                  <a:moveTo>
                    <a:pt x="496" y="0"/>
                  </a:moveTo>
                  <a:lnTo>
                    <a:pt x="496" y="96"/>
                  </a:lnTo>
                  <a:lnTo>
                    <a:pt x="404" y="96"/>
                  </a:lnTo>
                  <a:lnTo>
                    <a:pt x="392" y="236"/>
                  </a:lnTo>
                  <a:lnTo>
                    <a:pt x="400" y="268"/>
                  </a:lnTo>
                  <a:lnTo>
                    <a:pt x="408" y="296"/>
                  </a:lnTo>
                  <a:lnTo>
                    <a:pt x="428" y="320"/>
                  </a:lnTo>
                  <a:lnTo>
                    <a:pt x="444" y="344"/>
                  </a:lnTo>
                  <a:lnTo>
                    <a:pt x="460" y="364"/>
                  </a:lnTo>
                  <a:lnTo>
                    <a:pt x="440" y="372"/>
                  </a:lnTo>
                  <a:lnTo>
                    <a:pt x="400" y="380"/>
                  </a:lnTo>
                  <a:lnTo>
                    <a:pt x="344" y="380"/>
                  </a:lnTo>
                  <a:lnTo>
                    <a:pt x="188" y="360"/>
                  </a:lnTo>
                  <a:lnTo>
                    <a:pt x="92" y="368"/>
                  </a:lnTo>
                  <a:lnTo>
                    <a:pt x="56" y="348"/>
                  </a:lnTo>
                  <a:lnTo>
                    <a:pt x="36" y="356"/>
                  </a:lnTo>
                  <a:lnTo>
                    <a:pt x="0" y="372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18" name="Freeform 78" descr="5%"/>
            <p:cNvSpPr>
              <a:spLocks noChangeAspect="1"/>
            </p:cNvSpPr>
            <p:nvPr/>
          </p:nvSpPr>
          <p:spPr bwMode="auto">
            <a:xfrm>
              <a:off x="2488" y="2287"/>
              <a:ext cx="529" cy="418"/>
            </a:xfrm>
            <a:custGeom>
              <a:avLst/>
              <a:gdLst>
                <a:gd name="T0" fmla="*/ 520 w 529"/>
                <a:gd name="T1" fmla="*/ 0 h 417"/>
                <a:gd name="T2" fmla="*/ 524 w 529"/>
                <a:gd name="T3" fmla="*/ 20 h 417"/>
                <a:gd name="T4" fmla="*/ 528 w 529"/>
                <a:gd name="T5" fmla="*/ 52 h 417"/>
                <a:gd name="T6" fmla="*/ 524 w 529"/>
                <a:gd name="T7" fmla="*/ 88 h 417"/>
                <a:gd name="T8" fmla="*/ 508 w 529"/>
                <a:gd name="T9" fmla="*/ 124 h 417"/>
                <a:gd name="T10" fmla="*/ 512 w 529"/>
                <a:gd name="T11" fmla="*/ 140 h 417"/>
                <a:gd name="T12" fmla="*/ 520 w 529"/>
                <a:gd name="T13" fmla="*/ 156 h 417"/>
                <a:gd name="T14" fmla="*/ 520 w 529"/>
                <a:gd name="T15" fmla="*/ 172 h 417"/>
                <a:gd name="T16" fmla="*/ 524 w 529"/>
                <a:gd name="T17" fmla="*/ 196 h 417"/>
                <a:gd name="T18" fmla="*/ 528 w 529"/>
                <a:gd name="T19" fmla="*/ 212 h 417"/>
                <a:gd name="T20" fmla="*/ 496 w 529"/>
                <a:gd name="T21" fmla="*/ 232 h 417"/>
                <a:gd name="T22" fmla="*/ 476 w 529"/>
                <a:gd name="T23" fmla="*/ 200 h 417"/>
                <a:gd name="T24" fmla="*/ 380 w 529"/>
                <a:gd name="T25" fmla="*/ 244 h 417"/>
                <a:gd name="T26" fmla="*/ 380 w 529"/>
                <a:gd name="T27" fmla="*/ 268 h 417"/>
                <a:gd name="T28" fmla="*/ 364 w 529"/>
                <a:gd name="T29" fmla="*/ 268 h 417"/>
                <a:gd name="T30" fmla="*/ 336 w 529"/>
                <a:gd name="T31" fmla="*/ 276 h 417"/>
                <a:gd name="T32" fmla="*/ 300 w 529"/>
                <a:gd name="T33" fmla="*/ 296 h 417"/>
                <a:gd name="T34" fmla="*/ 280 w 529"/>
                <a:gd name="T35" fmla="*/ 312 h 417"/>
                <a:gd name="T36" fmla="*/ 256 w 529"/>
                <a:gd name="T37" fmla="*/ 332 h 417"/>
                <a:gd name="T38" fmla="*/ 236 w 529"/>
                <a:gd name="T39" fmla="*/ 332 h 417"/>
                <a:gd name="T40" fmla="*/ 216 w 529"/>
                <a:gd name="T41" fmla="*/ 340 h 417"/>
                <a:gd name="T42" fmla="*/ 196 w 529"/>
                <a:gd name="T43" fmla="*/ 364 h 417"/>
                <a:gd name="T44" fmla="*/ 172 w 529"/>
                <a:gd name="T45" fmla="*/ 380 h 417"/>
                <a:gd name="T46" fmla="*/ 164 w 529"/>
                <a:gd name="T47" fmla="*/ 408 h 417"/>
                <a:gd name="T48" fmla="*/ 152 w 529"/>
                <a:gd name="T49" fmla="*/ 408 h 417"/>
                <a:gd name="T50" fmla="*/ 112 w 529"/>
                <a:gd name="T51" fmla="*/ 404 h 417"/>
                <a:gd name="T52" fmla="*/ 28 w 529"/>
                <a:gd name="T53" fmla="*/ 408 h 417"/>
                <a:gd name="T54" fmla="*/ 0 w 529"/>
                <a:gd name="T55" fmla="*/ 41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9" h="417">
                  <a:moveTo>
                    <a:pt x="520" y="0"/>
                  </a:moveTo>
                  <a:lnTo>
                    <a:pt x="524" y="20"/>
                  </a:lnTo>
                  <a:lnTo>
                    <a:pt x="528" y="52"/>
                  </a:lnTo>
                  <a:lnTo>
                    <a:pt x="524" y="88"/>
                  </a:lnTo>
                  <a:lnTo>
                    <a:pt x="508" y="124"/>
                  </a:lnTo>
                  <a:lnTo>
                    <a:pt x="512" y="140"/>
                  </a:lnTo>
                  <a:lnTo>
                    <a:pt x="520" y="156"/>
                  </a:lnTo>
                  <a:lnTo>
                    <a:pt x="520" y="172"/>
                  </a:lnTo>
                  <a:lnTo>
                    <a:pt x="524" y="196"/>
                  </a:lnTo>
                  <a:lnTo>
                    <a:pt x="528" y="212"/>
                  </a:lnTo>
                  <a:lnTo>
                    <a:pt x="496" y="232"/>
                  </a:lnTo>
                  <a:lnTo>
                    <a:pt x="476" y="200"/>
                  </a:lnTo>
                  <a:lnTo>
                    <a:pt x="380" y="244"/>
                  </a:lnTo>
                  <a:lnTo>
                    <a:pt x="380" y="268"/>
                  </a:lnTo>
                  <a:lnTo>
                    <a:pt x="364" y="268"/>
                  </a:lnTo>
                  <a:lnTo>
                    <a:pt x="336" y="276"/>
                  </a:lnTo>
                  <a:lnTo>
                    <a:pt x="300" y="296"/>
                  </a:lnTo>
                  <a:lnTo>
                    <a:pt x="280" y="312"/>
                  </a:lnTo>
                  <a:lnTo>
                    <a:pt x="256" y="332"/>
                  </a:lnTo>
                  <a:lnTo>
                    <a:pt x="236" y="332"/>
                  </a:lnTo>
                  <a:lnTo>
                    <a:pt x="216" y="340"/>
                  </a:lnTo>
                  <a:lnTo>
                    <a:pt x="196" y="364"/>
                  </a:lnTo>
                  <a:lnTo>
                    <a:pt x="172" y="380"/>
                  </a:lnTo>
                  <a:lnTo>
                    <a:pt x="164" y="408"/>
                  </a:lnTo>
                  <a:lnTo>
                    <a:pt x="152" y="408"/>
                  </a:lnTo>
                  <a:lnTo>
                    <a:pt x="112" y="404"/>
                  </a:lnTo>
                  <a:lnTo>
                    <a:pt x="28" y="408"/>
                  </a:lnTo>
                  <a:lnTo>
                    <a:pt x="0" y="416"/>
                  </a:lnTo>
                </a:path>
              </a:pathLst>
            </a:custGeom>
            <a:pattFill prst="pct5">
              <a:fgClr>
                <a:srgbClr val="000000"/>
              </a:fgClr>
              <a:bgClr>
                <a:srgbClr val="B2B2B2"/>
              </a:bgClr>
            </a:pattFill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19" name="Freeform 79"/>
            <p:cNvSpPr>
              <a:spLocks noChangeAspect="1"/>
            </p:cNvSpPr>
            <p:nvPr/>
          </p:nvSpPr>
          <p:spPr bwMode="auto">
            <a:xfrm>
              <a:off x="3004" y="2309"/>
              <a:ext cx="77" cy="351"/>
            </a:xfrm>
            <a:custGeom>
              <a:avLst/>
              <a:gdLst>
                <a:gd name="T0" fmla="*/ 12 w 77"/>
                <a:gd name="T1" fmla="*/ 188 h 353"/>
                <a:gd name="T2" fmla="*/ 12 w 77"/>
                <a:gd name="T3" fmla="*/ 252 h 353"/>
                <a:gd name="T4" fmla="*/ 0 w 77"/>
                <a:gd name="T5" fmla="*/ 292 h 353"/>
                <a:gd name="T6" fmla="*/ 48 w 77"/>
                <a:gd name="T7" fmla="*/ 352 h 353"/>
                <a:gd name="T8" fmla="*/ 52 w 77"/>
                <a:gd name="T9" fmla="*/ 324 h 353"/>
                <a:gd name="T10" fmla="*/ 76 w 77"/>
                <a:gd name="T11" fmla="*/ 292 h 353"/>
                <a:gd name="T12" fmla="*/ 72 w 77"/>
                <a:gd name="T13" fmla="*/ 256 h 353"/>
                <a:gd name="T14" fmla="*/ 56 w 77"/>
                <a:gd name="T15" fmla="*/ 236 h 353"/>
                <a:gd name="T16" fmla="*/ 36 w 77"/>
                <a:gd name="T17" fmla="*/ 200 h 353"/>
                <a:gd name="T18" fmla="*/ 32 w 77"/>
                <a:gd name="T19" fmla="*/ 172 h 353"/>
                <a:gd name="T20" fmla="*/ 28 w 77"/>
                <a:gd name="T21" fmla="*/ 128 h 353"/>
                <a:gd name="T22" fmla="*/ 24 w 77"/>
                <a:gd name="T23" fmla="*/ 96 h 353"/>
                <a:gd name="T24" fmla="*/ 40 w 77"/>
                <a:gd name="T25" fmla="*/ 64 h 353"/>
                <a:gd name="T26" fmla="*/ 40 w 77"/>
                <a:gd name="T27" fmla="*/ 32 h 353"/>
                <a:gd name="T28" fmla="*/ 32 w 77"/>
                <a:gd name="T2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353">
                  <a:moveTo>
                    <a:pt x="12" y="188"/>
                  </a:moveTo>
                  <a:lnTo>
                    <a:pt x="12" y="252"/>
                  </a:lnTo>
                  <a:lnTo>
                    <a:pt x="0" y="292"/>
                  </a:lnTo>
                  <a:lnTo>
                    <a:pt x="48" y="352"/>
                  </a:lnTo>
                  <a:lnTo>
                    <a:pt x="52" y="324"/>
                  </a:lnTo>
                  <a:lnTo>
                    <a:pt x="76" y="292"/>
                  </a:lnTo>
                  <a:lnTo>
                    <a:pt x="72" y="256"/>
                  </a:lnTo>
                  <a:lnTo>
                    <a:pt x="56" y="236"/>
                  </a:lnTo>
                  <a:lnTo>
                    <a:pt x="36" y="200"/>
                  </a:lnTo>
                  <a:lnTo>
                    <a:pt x="32" y="172"/>
                  </a:lnTo>
                  <a:lnTo>
                    <a:pt x="28" y="128"/>
                  </a:lnTo>
                  <a:lnTo>
                    <a:pt x="24" y="96"/>
                  </a:lnTo>
                  <a:lnTo>
                    <a:pt x="40" y="64"/>
                  </a:lnTo>
                  <a:lnTo>
                    <a:pt x="40" y="32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20" name="Freeform 80"/>
            <p:cNvSpPr>
              <a:spLocks noChangeAspect="1"/>
            </p:cNvSpPr>
            <p:nvPr/>
          </p:nvSpPr>
          <p:spPr bwMode="auto">
            <a:xfrm>
              <a:off x="2336" y="2711"/>
              <a:ext cx="273" cy="471"/>
            </a:xfrm>
            <a:custGeom>
              <a:avLst/>
              <a:gdLst>
                <a:gd name="T0" fmla="*/ 272 w 273"/>
                <a:gd name="T1" fmla="*/ 0 h 469"/>
                <a:gd name="T2" fmla="*/ 236 w 273"/>
                <a:gd name="T3" fmla="*/ 12 h 469"/>
                <a:gd name="T4" fmla="*/ 224 w 273"/>
                <a:gd name="T5" fmla="*/ 20 h 469"/>
                <a:gd name="T6" fmla="*/ 208 w 273"/>
                <a:gd name="T7" fmla="*/ 24 h 469"/>
                <a:gd name="T8" fmla="*/ 196 w 273"/>
                <a:gd name="T9" fmla="*/ 24 h 469"/>
                <a:gd name="T10" fmla="*/ 184 w 273"/>
                <a:gd name="T11" fmla="*/ 40 h 469"/>
                <a:gd name="T12" fmla="*/ 160 w 273"/>
                <a:gd name="T13" fmla="*/ 52 h 469"/>
                <a:gd name="T14" fmla="*/ 144 w 273"/>
                <a:gd name="T15" fmla="*/ 12 h 469"/>
                <a:gd name="T16" fmla="*/ 52 w 273"/>
                <a:gd name="T17" fmla="*/ 36 h 469"/>
                <a:gd name="T18" fmla="*/ 52 w 273"/>
                <a:gd name="T19" fmla="*/ 176 h 469"/>
                <a:gd name="T20" fmla="*/ 24 w 273"/>
                <a:gd name="T21" fmla="*/ 176 h 469"/>
                <a:gd name="T22" fmla="*/ 24 w 273"/>
                <a:gd name="T23" fmla="*/ 444 h 469"/>
                <a:gd name="T24" fmla="*/ 0 w 273"/>
                <a:gd name="T25" fmla="*/ 468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" h="469">
                  <a:moveTo>
                    <a:pt x="272" y="0"/>
                  </a:moveTo>
                  <a:lnTo>
                    <a:pt x="236" y="12"/>
                  </a:lnTo>
                  <a:lnTo>
                    <a:pt x="224" y="20"/>
                  </a:lnTo>
                  <a:lnTo>
                    <a:pt x="208" y="24"/>
                  </a:lnTo>
                  <a:lnTo>
                    <a:pt x="196" y="24"/>
                  </a:lnTo>
                  <a:lnTo>
                    <a:pt x="184" y="40"/>
                  </a:lnTo>
                  <a:lnTo>
                    <a:pt x="160" y="52"/>
                  </a:lnTo>
                  <a:lnTo>
                    <a:pt x="144" y="12"/>
                  </a:lnTo>
                  <a:lnTo>
                    <a:pt x="52" y="36"/>
                  </a:lnTo>
                  <a:lnTo>
                    <a:pt x="52" y="176"/>
                  </a:lnTo>
                  <a:lnTo>
                    <a:pt x="24" y="176"/>
                  </a:lnTo>
                  <a:lnTo>
                    <a:pt x="24" y="444"/>
                  </a:lnTo>
                  <a:lnTo>
                    <a:pt x="0" y="468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21" name="Freeform 81"/>
            <p:cNvSpPr>
              <a:spLocks noChangeAspect="1"/>
            </p:cNvSpPr>
            <p:nvPr/>
          </p:nvSpPr>
          <p:spPr bwMode="auto">
            <a:xfrm>
              <a:off x="2224" y="3175"/>
              <a:ext cx="121" cy="45"/>
            </a:xfrm>
            <a:custGeom>
              <a:avLst/>
              <a:gdLst>
                <a:gd name="T0" fmla="*/ 120 w 121"/>
                <a:gd name="T1" fmla="*/ 0 h 45"/>
                <a:gd name="T2" fmla="*/ 100 w 121"/>
                <a:gd name="T3" fmla="*/ 20 h 45"/>
                <a:gd name="T4" fmla="*/ 84 w 121"/>
                <a:gd name="T5" fmla="*/ 36 h 45"/>
                <a:gd name="T6" fmla="*/ 56 w 121"/>
                <a:gd name="T7" fmla="*/ 44 h 45"/>
                <a:gd name="T8" fmla="*/ 40 w 121"/>
                <a:gd name="T9" fmla="*/ 40 h 45"/>
                <a:gd name="T10" fmla="*/ 32 w 121"/>
                <a:gd name="T11" fmla="*/ 36 h 45"/>
                <a:gd name="T12" fmla="*/ 16 w 121"/>
                <a:gd name="T13" fmla="*/ 32 h 45"/>
                <a:gd name="T14" fmla="*/ 8 w 121"/>
                <a:gd name="T15" fmla="*/ 32 h 45"/>
                <a:gd name="T16" fmla="*/ 0 w 121"/>
                <a:gd name="T1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45">
                  <a:moveTo>
                    <a:pt x="120" y="0"/>
                  </a:moveTo>
                  <a:lnTo>
                    <a:pt x="100" y="20"/>
                  </a:lnTo>
                  <a:lnTo>
                    <a:pt x="84" y="36"/>
                  </a:lnTo>
                  <a:lnTo>
                    <a:pt x="56" y="44"/>
                  </a:lnTo>
                  <a:lnTo>
                    <a:pt x="40" y="40"/>
                  </a:lnTo>
                  <a:lnTo>
                    <a:pt x="32" y="3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4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22" name="Freeform 82"/>
            <p:cNvSpPr>
              <a:spLocks noChangeAspect="1"/>
            </p:cNvSpPr>
            <p:nvPr/>
          </p:nvSpPr>
          <p:spPr bwMode="auto">
            <a:xfrm>
              <a:off x="2648" y="3264"/>
              <a:ext cx="65" cy="62"/>
            </a:xfrm>
            <a:custGeom>
              <a:avLst/>
              <a:gdLst>
                <a:gd name="T0" fmla="*/ 44 w 65"/>
                <a:gd name="T1" fmla="*/ 0 h 61"/>
                <a:gd name="T2" fmla="*/ 24 w 65"/>
                <a:gd name="T3" fmla="*/ 4 h 61"/>
                <a:gd name="T4" fmla="*/ 8 w 65"/>
                <a:gd name="T5" fmla="*/ 16 h 61"/>
                <a:gd name="T6" fmla="*/ 0 w 65"/>
                <a:gd name="T7" fmla="*/ 40 h 61"/>
                <a:gd name="T8" fmla="*/ 8 w 65"/>
                <a:gd name="T9" fmla="*/ 60 h 61"/>
                <a:gd name="T10" fmla="*/ 32 w 65"/>
                <a:gd name="T11" fmla="*/ 56 h 61"/>
                <a:gd name="T12" fmla="*/ 56 w 65"/>
                <a:gd name="T13" fmla="*/ 48 h 61"/>
                <a:gd name="T14" fmla="*/ 60 w 65"/>
                <a:gd name="T15" fmla="*/ 24 h 61"/>
                <a:gd name="T16" fmla="*/ 64 w 65"/>
                <a:gd name="T17" fmla="*/ 4 h 61"/>
                <a:gd name="T18" fmla="*/ 44 w 65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1">
                  <a:moveTo>
                    <a:pt x="44" y="0"/>
                  </a:moveTo>
                  <a:lnTo>
                    <a:pt x="24" y="4"/>
                  </a:lnTo>
                  <a:lnTo>
                    <a:pt x="8" y="16"/>
                  </a:lnTo>
                  <a:lnTo>
                    <a:pt x="0" y="40"/>
                  </a:lnTo>
                  <a:lnTo>
                    <a:pt x="8" y="60"/>
                  </a:lnTo>
                  <a:lnTo>
                    <a:pt x="32" y="56"/>
                  </a:lnTo>
                  <a:lnTo>
                    <a:pt x="56" y="48"/>
                  </a:lnTo>
                  <a:lnTo>
                    <a:pt x="60" y="24"/>
                  </a:lnTo>
                  <a:lnTo>
                    <a:pt x="64" y="4"/>
                  </a:lnTo>
                  <a:lnTo>
                    <a:pt x="4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23" name="Freeform 83"/>
            <p:cNvSpPr>
              <a:spLocks noChangeAspect="1"/>
            </p:cNvSpPr>
            <p:nvPr/>
          </p:nvSpPr>
          <p:spPr bwMode="auto">
            <a:xfrm>
              <a:off x="2788" y="0"/>
              <a:ext cx="169" cy="266"/>
            </a:xfrm>
            <a:custGeom>
              <a:avLst/>
              <a:gdLst>
                <a:gd name="T0" fmla="*/ 0 w 169"/>
                <a:gd name="T1" fmla="*/ 264 h 265"/>
                <a:gd name="T2" fmla="*/ 56 w 169"/>
                <a:gd name="T3" fmla="*/ 248 h 265"/>
                <a:gd name="T4" fmla="*/ 112 w 169"/>
                <a:gd name="T5" fmla="*/ 208 h 265"/>
                <a:gd name="T6" fmla="*/ 168 w 169"/>
                <a:gd name="T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265">
                  <a:moveTo>
                    <a:pt x="0" y="264"/>
                  </a:moveTo>
                  <a:lnTo>
                    <a:pt x="56" y="248"/>
                  </a:lnTo>
                  <a:lnTo>
                    <a:pt x="112" y="208"/>
                  </a:lnTo>
                  <a:lnTo>
                    <a:pt x="168" y="0"/>
                  </a:lnTo>
                </a:path>
              </a:pathLst>
            </a:custGeom>
            <a:noFill/>
            <a:ln w="3175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24" name="Freeform 84"/>
            <p:cNvSpPr>
              <a:spLocks noChangeAspect="1"/>
            </p:cNvSpPr>
            <p:nvPr/>
          </p:nvSpPr>
          <p:spPr bwMode="auto">
            <a:xfrm>
              <a:off x="2819" y="258"/>
              <a:ext cx="618" cy="935"/>
            </a:xfrm>
            <a:custGeom>
              <a:avLst/>
              <a:gdLst>
                <a:gd name="T0" fmla="*/ 0 w 618"/>
                <a:gd name="T1" fmla="*/ 0 h 935"/>
                <a:gd name="T2" fmla="*/ 13 w 618"/>
                <a:gd name="T3" fmla="*/ 82 h 935"/>
                <a:gd name="T4" fmla="*/ 53 w 618"/>
                <a:gd name="T5" fmla="*/ 133 h 935"/>
                <a:gd name="T6" fmla="*/ 86 w 618"/>
                <a:gd name="T7" fmla="*/ 158 h 935"/>
                <a:gd name="T8" fmla="*/ 97 w 618"/>
                <a:gd name="T9" fmla="*/ 102 h 935"/>
                <a:gd name="T10" fmla="*/ 115 w 618"/>
                <a:gd name="T11" fmla="*/ 80 h 935"/>
                <a:gd name="T12" fmla="*/ 113 w 618"/>
                <a:gd name="T13" fmla="*/ 127 h 935"/>
                <a:gd name="T14" fmla="*/ 120 w 618"/>
                <a:gd name="T15" fmla="*/ 168 h 935"/>
                <a:gd name="T16" fmla="*/ 174 w 618"/>
                <a:gd name="T17" fmla="*/ 261 h 935"/>
                <a:gd name="T18" fmla="*/ 229 w 618"/>
                <a:gd name="T19" fmla="*/ 362 h 935"/>
                <a:gd name="T20" fmla="*/ 311 w 618"/>
                <a:gd name="T21" fmla="*/ 431 h 935"/>
                <a:gd name="T22" fmla="*/ 356 w 618"/>
                <a:gd name="T23" fmla="*/ 540 h 935"/>
                <a:gd name="T24" fmla="*/ 388 w 618"/>
                <a:gd name="T25" fmla="*/ 590 h 935"/>
                <a:gd name="T26" fmla="*/ 462 w 618"/>
                <a:gd name="T27" fmla="*/ 652 h 935"/>
                <a:gd name="T28" fmla="*/ 527 w 618"/>
                <a:gd name="T29" fmla="*/ 716 h 935"/>
                <a:gd name="T30" fmla="*/ 573 w 618"/>
                <a:gd name="T31" fmla="*/ 821 h 935"/>
                <a:gd name="T32" fmla="*/ 577 w 618"/>
                <a:gd name="T33" fmla="*/ 893 h 935"/>
                <a:gd name="T34" fmla="*/ 593 w 618"/>
                <a:gd name="T35" fmla="*/ 931 h 935"/>
                <a:gd name="T36" fmla="*/ 617 w 618"/>
                <a:gd name="T37" fmla="*/ 934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8" h="935">
                  <a:moveTo>
                    <a:pt x="0" y="0"/>
                  </a:moveTo>
                  <a:lnTo>
                    <a:pt x="13" y="82"/>
                  </a:lnTo>
                  <a:lnTo>
                    <a:pt x="53" y="133"/>
                  </a:lnTo>
                  <a:lnTo>
                    <a:pt x="86" y="158"/>
                  </a:lnTo>
                  <a:lnTo>
                    <a:pt x="97" y="102"/>
                  </a:lnTo>
                  <a:lnTo>
                    <a:pt x="115" y="80"/>
                  </a:lnTo>
                  <a:lnTo>
                    <a:pt x="113" y="127"/>
                  </a:lnTo>
                  <a:lnTo>
                    <a:pt x="120" y="168"/>
                  </a:lnTo>
                  <a:lnTo>
                    <a:pt x="174" y="261"/>
                  </a:lnTo>
                  <a:lnTo>
                    <a:pt x="229" y="362"/>
                  </a:lnTo>
                  <a:lnTo>
                    <a:pt x="311" y="431"/>
                  </a:lnTo>
                  <a:lnTo>
                    <a:pt x="356" y="540"/>
                  </a:lnTo>
                  <a:lnTo>
                    <a:pt x="388" y="590"/>
                  </a:lnTo>
                  <a:lnTo>
                    <a:pt x="462" y="652"/>
                  </a:lnTo>
                  <a:lnTo>
                    <a:pt x="527" y="716"/>
                  </a:lnTo>
                  <a:lnTo>
                    <a:pt x="573" y="821"/>
                  </a:lnTo>
                  <a:lnTo>
                    <a:pt x="577" y="893"/>
                  </a:lnTo>
                  <a:lnTo>
                    <a:pt x="593" y="931"/>
                  </a:lnTo>
                  <a:lnTo>
                    <a:pt x="617" y="934"/>
                  </a:lnTo>
                </a:path>
              </a:pathLst>
            </a:custGeom>
            <a:noFill/>
            <a:ln w="3175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25" name="Freeform 85"/>
            <p:cNvSpPr>
              <a:spLocks noChangeAspect="1"/>
            </p:cNvSpPr>
            <p:nvPr/>
          </p:nvSpPr>
          <p:spPr bwMode="auto">
            <a:xfrm>
              <a:off x="3439" y="1015"/>
              <a:ext cx="393" cy="178"/>
            </a:xfrm>
            <a:custGeom>
              <a:avLst/>
              <a:gdLst>
                <a:gd name="T0" fmla="*/ 0 w 393"/>
                <a:gd name="T1" fmla="*/ 173 h 177"/>
                <a:gd name="T2" fmla="*/ 23 w 393"/>
                <a:gd name="T3" fmla="*/ 176 h 177"/>
                <a:gd name="T4" fmla="*/ 76 w 393"/>
                <a:gd name="T5" fmla="*/ 152 h 177"/>
                <a:gd name="T6" fmla="*/ 181 w 393"/>
                <a:gd name="T7" fmla="*/ 88 h 177"/>
                <a:gd name="T8" fmla="*/ 264 w 393"/>
                <a:gd name="T9" fmla="*/ 48 h 177"/>
                <a:gd name="T10" fmla="*/ 286 w 393"/>
                <a:gd name="T11" fmla="*/ 48 h 177"/>
                <a:gd name="T12" fmla="*/ 301 w 393"/>
                <a:gd name="T13" fmla="*/ 24 h 177"/>
                <a:gd name="T14" fmla="*/ 376 w 393"/>
                <a:gd name="T15" fmla="*/ 0 h 177"/>
                <a:gd name="T16" fmla="*/ 392 w 393"/>
                <a:gd name="T17" fmla="*/ 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" h="177">
                  <a:moveTo>
                    <a:pt x="0" y="173"/>
                  </a:moveTo>
                  <a:lnTo>
                    <a:pt x="23" y="176"/>
                  </a:lnTo>
                  <a:lnTo>
                    <a:pt x="76" y="152"/>
                  </a:lnTo>
                  <a:lnTo>
                    <a:pt x="181" y="88"/>
                  </a:lnTo>
                  <a:lnTo>
                    <a:pt x="264" y="48"/>
                  </a:lnTo>
                  <a:lnTo>
                    <a:pt x="286" y="48"/>
                  </a:lnTo>
                  <a:lnTo>
                    <a:pt x="301" y="24"/>
                  </a:lnTo>
                  <a:lnTo>
                    <a:pt x="376" y="0"/>
                  </a:lnTo>
                  <a:lnTo>
                    <a:pt x="392" y="3"/>
                  </a:lnTo>
                </a:path>
              </a:pathLst>
            </a:custGeom>
            <a:noFill/>
            <a:ln w="3175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26" name="Oval 86" descr="Carrelage"/>
            <p:cNvSpPr>
              <a:spLocks noChangeAspect="1" noChangeArrowheads="1"/>
            </p:cNvSpPr>
            <p:nvPr/>
          </p:nvSpPr>
          <p:spPr bwMode="auto">
            <a:xfrm>
              <a:off x="3109" y="1323"/>
              <a:ext cx="145" cy="203"/>
            </a:xfrm>
            <a:prstGeom prst="ellipse">
              <a:avLst/>
            </a:prstGeom>
            <a:pattFill prst="solidDmnd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l-GR" altLang="el-GR" sz="2000" b="1">
                <a:cs typeface="Times" charset="0"/>
              </a:endParaRPr>
            </a:p>
          </p:txBody>
        </p:sp>
        <p:sp>
          <p:nvSpPr>
            <p:cNvPr id="35927" name="Freeform 87"/>
            <p:cNvSpPr>
              <a:spLocks noChangeAspect="1"/>
            </p:cNvSpPr>
            <p:nvPr/>
          </p:nvSpPr>
          <p:spPr bwMode="auto">
            <a:xfrm>
              <a:off x="2360" y="2885"/>
              <a:ext cx="445" cy="268"/>
            </a:xfrm>
            <a:custGeom>
              <a:avLst/>
              <a:gdLst>
                <a:gd name="T0" fmla="*/ 0 w 445"/>
                <a:gd name="T1" fmla="*/ 144 h 269"/>
                <a:gd name="T2" fmla="*/ 16 w 445"/>
                <a:gd name="T3" fmla="*/ 152 h 269"/>
                <a:gd name="T4" fmla="*/ 28 w 445"/>
                <a:gd name="T5" fmla="*/ 176 h 269"/>
                <a:gd name="T6" fmla="*/ 52 w 445"/>
                <a:gd name="T7" fmla="*/ 216 h 269"/>
                <a:gd name="T8" fmla="*/ 52 w 445"/>
                <a:gd name="T9" fmla="*/ 240 h 269"/>
                <a:gd name="T10" fmla="*/ 40 w 445"/>
                <a:gd name="T11" fmla="*/ 260 h 269"/>
                <a:gd name="T12" fmla="*/ 40 w 445"/>
                <a:gd name="T13" fmla="*/ 260 h 269"/>
                <a:gd name="T14" fmla="*/ 64 w 445"/>
                <a:gd name="T15" fmla="*/ 268 h 269"/>
                <a:gd name="T16" fmla="*/ 96 w 445"/>
                <a:gd name="T17" fmla="*/ 256 h 269"/>
                <a:gd name="T18" fmla="*/ 112 w 445"/>
                <a:gd name="T19" fmla="*/ 244 h 269"/>
                <a:gd name="T20" fmla="*/ 132 w 445"/>
                <a:gd name="T21" fmla="*/ 196 h 269"/>
                <a:gd name="T22" fmla="*/ 152 w 445"/>
                <a:gd name="T23" fmla="*/ 184 h 269"/>
                <a:gd name="T24" fmla="*/ 184 w 445"/>
                <a:gd name="T25" fmla="*/ 200 h 269"/>
                <a:gd name="T26" fmla="*/ 212 w 445"/>
                <a:gd name="T27" fmla="*/ 216 h 269"/>
                <a:gd name="T28" fmla="*/ 260 w 445"/>
                <a:gd name="T29" fmla="*/ 208 h 269"/>
                <a:gd name="T30" fmla="*/ 320 w 445"/>
                <a:gd name="T31" fmla="*/ 180 h 269"/>
                <a:gd name="T32" fmla="*/ 336 w 445"/>
                <a:gd name="T33" fmla="*/ 164 h 269"/>
                <a:gd name="T34" fmla="*/ 324 w 445"/>
                <a:gd name="T35" fmla="*/ 128 h 269"/>
                <a:gd name="T36" fmla="*/ 332 w 445"/>
                <a:gd name="T37" fmla="*/ 84 h 269"/>
                <a:gd name="T38" fmla="*/ 360 w 445"/>
                <a:gd name="T39" fmla="*/ 60 h 269"/>
                <a:gd name="T40" fmla="*/ 388 w 445"/>
                <a:gd name="T41" fmla="*/ 40 h 269"/>
                <a:gd name="T42" fmla="*/ 412 w 445"/>
                <a:gd name="T43" fmla="*/ 28 h 269"/>
                <a:gd name="T44" fmla="*/ 444 w 445"/>
                <a:gd name="T4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269">
                  <a:moveTo>
                    <a:pt x="0" y="144"/>
                  </a:moveTo>
                  <a:lnTo>
                    <a:pt x="16" y="152"/>
                  </a:lnTo>
                  <a:lnTo>
                    <a:pt x="28" y="176"/>
                  </a:lnTo>
                  <a:lnTo>
                    <a:pt x="52" y="216"/>
                  </a:lnTo>
                  <a:lnTo>
                    <a:pt x="52" y="240"/>
                  </a:lnTo>
                  <a:lnTo>
                    <a:pt x="40" y="260"/>
                  </a:lnTo>
                  <a:lnTo>
                    <a:pt x="40" y="260"/>
                  </a:lnTo>
                  <a:lnTo>
                    <a:pt x="64" y="268"/>
                  </a:lnTo>
                  <a:lnTo>
                    <a:pt x="96" y="256"/>
                  </a:lnTo>
                  <a:lnTo>
                    <a:pt x="112" y="244"/>
                  </a:lnTo>
                  <a:lnTo>
                    <a:pt x="132" y="196"/>
                  </a:lnTo>
                  <a:lnTo>
                    <a:pt x="152" y="184"/>
                  </a:lnTo>
                  <a:lnTo>
                    <a:pt x="184" y="200"/>
                  </a:lnTo>
                  <a:lnTo>
                    <a:pt x="212" y="216"/>
                  </a:lnTo>
                  <a:lnTo>
                    <a:pt x="260" y="208"/>
                  </a:lnTo>
                  <a:lnTo>
                    <a:pt x="320" y="180"/>
                  </a:lnTo>
                  <a:lnTo>
                    <a:pt x="336" y="164"/>
                  </a:lnTo>
                  <a:lnTo>
                    <a:pt x="324" y="128"/>
                  </a:lnTo>
                  <a:lnTo>
                    <a:pt x="332" y="84"/>
                  </a:lnTo>
                  <a:lnTo>
                    <a:pt x="360" y="60"/>
                  </a:lnTo>
                  <a:lnTo>
                    <a:pt x="388" y="40"/>
                  </a:lnTo>
                  <a:lnTo>
                    <a:pt x="412" y="28"/>
                  </a:lnTo>
                  <a:lnTo>
                    <a:pt x="444" y="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28" name="Freeform 88"/>
            <p:cNvSpPr>
              <a:spLocks noChangeAspect="1"/>
            </p:cNvSpPr>
            <p:nvPr/>
          </p:nvSpPr>
          <p:spPr bwMode="auto">
            <a:xfrm>
              <a:off x="2596" y="2554"/>
              <a:ext cx="373" cy="340"/>
            </a:xfrm>
            <a:custGeom>
              <a:avLst/>
              <a:gdLst>
                <a:gd name="T0" fmla="*/ 272 w 373"/>
                <a:gd name="T1" fmla="*/ 0 h 337"/>
                <a:gd name="T2" fmla="*/ 272 w 373"/>
                <a:gd name="T3" fmla="*/ 12 h 337"/>
                <a:gd name="T4" fmla="*/ 288 w 373"/>
                <a:gd name="T5" fmla="*/ 36 h 337"/>
                <a:gd name="T6" fmla="*/ 296 w 373"/>
                <a:gd name="T7" fmla="*/ 52 h 337"/>
                <a:gd name="T8" fmla="*/ 344 w 373"/>
                <a:gd name="T9" fmla="*/ 76 h 337"/>
                <a:gd name="T10" fmla="*/ 356 w 373"/>
                <a:gd name="T11" fmla="*/ 88 h 337"/>
                <a:gd name="T12" fmla="*/ 372 w 373"/>
                <a:gd name="T13" fmla="*/ 108 h 337"/>
                <a:gd name="T14" fmla="*/ 372 w 373"/>
                <a:gd name="T15" fmla="*/ 128 h 337"/>
                <a:gd name="T16" fmla="*/ 372 w 373"/>
                <a:gd name="T17" fmla="*/ 136 h 337"/>
                <a:gd name="T18" fmla="*/ 364 w 373"/>
                <a:gd name="T19" fmla="*/ 144 h 337"/>
                <a:gd name="T20" fmla="*/ 356 w 373"/>
                <a:gd name="T21" fmla="*/ 184 h 337"/>
                <a:gd name="T22" fmla="*/ 340 w 373"/>
                <a:gd name="T23" fmla="*/ 192 h 337"/>
                <a:gd name="T24" fmla="*/ 344 w 373"/>
                <a:gd name="T25" fmla="*/ 208 h 337"/>
                <a:gd name="T26" fmla="*/ 348 w 373"/>
                <a:gd name="T27" fmla="*/ 224 h 337"/>
                <a:gd name="T28" fmla="*/ 328 w 373"/>
                <a:gd name="T29" fmla="*/ 272 h 337"/>
                <a:gd name="T30" fmla="*/ 292 w 373"/>
                <a:gd name="T31" fmla="*/ 316 h 337"/>
                <a:gd name="T32" fmla="*/ 288 w 373"/>
                <a:gd name="T33" fmla="*/ 324 h 337"/>
                <a:gd name="T34" fmla="*/ 268 w 373"/>
                <a:gd name="T35" fmla="*/ 336 h 337"/>
                <a:gd name="T36" fmla="*/ 240 w 373"/>
                <a:gd name="T37" fmla="*/ 328 h 337"/>
                <a:gd name="T38" fmla="*/ 188 w 373"/>
                <a:gd name="T39" fmla="*/ 328 h 337"/>
                <a:gd name="T40" fmla="*/ 144 w 373"/>
                <a:gd name="T41" fmla="*/ 292 h 337"/>
                <a:gd name="T42" fmla="*/ 100 w 373"/>
                <a:gd name="T43" fmla="*/ 264 h 337"/>
                <a:gd name="T44" fmla="*/ 84 w 373"/>
                <a:gd name="T45" fmla="*/ 232 h 337"/>
                <a:gd name="T46" fmla="*/ 44 w 373"/>
                <a:gd name="T47" fmla="*/ 184 h 337"/>
                <a:gd name="T48" fmla="*/ 0 w 373"/>
                <a:gd name="T49" fmla="*/ 1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3" h="337">
                  <a:moveTo>
                    <a:pt x="272" y="0"/>
                  </a:moveTo>
                  <a:lnTo>
                    <a:pt x="272" y="12"/>
                  </a:lnTo>
                  <a:lnTo>
                    <a:pt x="288" y="36"/>
                  </a:lnTo>
                  <a:lnTo>
                    <a:pt x="296" y="52"/>
                  </a:lnTo>
                  <a:lnTo>
                    <a:pt x="344" y="76"/>
                  </a:lnTo>
                  <a:lnTo>
                    <a:pt x="356" y="88"/>
                  </a:lnTo>
                  <a:lnTo>
                    <a:pt x="372" y="108"/>
                  </a:lnTo>
                  <a:lnTo>
                    <a:pt x="372" y="128"/>
                  </a:lnTo>
                  <a:lnTo>
                    <a:pt x="372" y="136"/>
                  </a:lnTo>
                  <a:lnTo>
                    <a:pt x="364" y="144"/>
                  </a:lnTo>
                  <a:lnTo>
                    <a:pt x="356" y="184"/>
                  </a:lnTo>
                  <a:lnTo>
                    <a:pt x="340" y="192"/>
                  </a:lnTo>
                  <a:lnTo>
                    <a:pt x="344" y="208"/>
                  </a:lnTo>
                  <a:lnTo>
                    <a:pt x="348" y="224"/>
                  </a:lnTo>
                  <a:lnTo>
                    <a:pt x="328" y="272"/>
                  </a:lnTo>
                  <a:lnTo>
                    <a:pt x="292" y="316"/>
                  </a:lnTo>
                  <a:lnTo>
                    <a:pt x="288" y="324"/>
                  </a:lnTo>
                  <a:lnTo>
                    <a:pt x="268" y="336"/>
                  </a:lnTo>
                  <a:lnTo>
                    <a:pt x="240" y="328"/>
                  </a:lnTo>
                  <a:lnTo>
                    <a:pt x="188" y="328"/>
                  </a:lnTo>
                  <a:lnTo>
                    <a:pt x="144" y="292"/>
                  </a:lnTo>
                  <a:lnTo>
                    <a:pt x="100" y="264"/>
                  </a:lnTo>
                  <a:lnTo>
                    <a:pt x="84" y="232"/>
                  </a:lnTo>
                  <a:lnTo>
                    <a:pt x="44" y="184"/>
                  </a:lnTo>
                  <a:lnTo>
                    <a:pt x="0" y="136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29" name="Freeform 89"/>
            <p:cNvSpPr>
              <a:spLocks noChangeAspect="1"/>
            </p:cNvSpPr>
            <p:nvPr/>
          </p:nvSpPr>
          <p:spPr bwMode="auto">
            <a:xfrm>
              <a:off x="2852" y="3035"/>
              <a:ext cx="45" cy="66"/>
            </a:xfrm>
            <a:custGeom>
              <a:avLst/>
              <a:gdLst>
                <a:gd name="T0" fmla="*/ 44 w 45"/>
                <a:gd name="T1" fmla="*/ 8 h 65"/>
                <a:gd name="T2" fmla="*/ 20 w 45"/>
                <a:gd name="T3" fmla="*/ 0 h 65"/>
                <a:gd name="T4" fmla="*/ 4 w 45"/>
                <a:gd name="T5" fmla="*/ 12 h 65"/>
                <a:gd name="T6" fmla="*/ 0 w 45"/>
                <a:gd name="T7" fmla="*/ 44 h 65"/>
                <a:gd name="T8" fmla="*/ 8 w 45"/>
                <a:gd name="T9" fmla="*/ 56 h 65"/>
                <a:gd name="T10" fmla="*/ 16 w 45"/>
                <a:gd name="T11" fmla="*/ 64 h 65"/>
                <a:gd name="T12" fmla="*/ 40 w 45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65">
                  <a:moveTo>
                    <a:pt x="44" y="8"/>
                  </a:moveTo>
                  <a:lnTo>
                    <a:pt x="20" y="0"/>
                  </a:lnTo>
                  <a:lnTo>
                    <a:pt x="4" y="12"/>
                  </a:lnTo>
                  <a:lnTo>
                    <a:pt x="0" y="44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40" y="6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30" name="Freeform 90"/>
            <p:cNvSpPr>
              <a:spLocks noChangeAspect="1"/>
            </p:cNvSpPr>
            <p:nvPr/>
          </p:nvSpPr>
          <p:spPr bwMode="auto">
            <a:xfrm>
              <a:off x="2868" y="2887"/>
              <a:ext cx="33" cy="202"/>
            </a:xfrm>
            <a:custGeom>
              <a:avLst/>
              <a:gdLst>
                <a:gd name="T0" fmla="*/ 0 w 33"/>
                <a:gd name="T1" fmla="*/ 0 h 201"/>
                <a:gd name="T2" fmla="*/ 5 w 33"/>
                <a:gd name="T3" fmla="*/ 59 h 201"/>
                <a:gd name="T4" fmla="*/ 16 w 33"/>
                <a:gd name="T5" fmla="*/ 109 h 201"/>
                <a:gd name="T6" fmla="*/ 32 w 33"/>
                <a:gd name="T7" fmla="*/ 155 h 201"/>
                <a:gd name="T8" fmla="*/ 27 w 33"/>
                <a:gd name="T9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1">
                  <a:moveTo>
                    <a:pt x="0" y="0"/>
                  </a:moveTo>
                  <a:lnTo>
                    <a:pt x="5" y="59"/>
                  </a:lnTo>
                  <a:lnTo>
                    <a:pt x="16" y="109"/>
                  </a:lnTo>
                  <a:lnTo>
                    <a:pt x="32" y="155"/>
                  </a:lnTo>
                  <a:lnTo>
                    <a:pt x="27" y="200"/>
                  </a:lnTo>
                </a:path>
              </a:pathLst>
            </a:custGeom>
            <a:noFill/>
            <a:ln w="1270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31" name="Freeform 91"/>
            <p:cNvSpPr>
              <a:spLocks noChangeAspect="1"/>
            </p:cNvSpPr>
            <p:nvPr/>
          </p:nvSpPr>
          <p:spPr bwMode="auto">
            <a:xfrm>
              <a:off x="1948" y="1951"/>
              <a:ext cx="1302" cy="1555"/>
            </a:xfrm>
            <a:custGeom>
              <a:avLst/>
              <a:gdLst>
                <a:gd name="T0" fmla="*/ 1248 w 1302"/>
                <a:gd name="T1" fmla="*/ 37 h 1553"/>
                <a:gd name="T2" fmla="*/ 1227 w 1302"/>
                <a:gd name="T3" fmla="*/ 91 h 1553"/>
                <a:gd name="T4" fmla="*/ 1248 w 1302"/>
                <a:gd name="T5" fmla="*/ 144 h 1553"/>
                <a:gd name="T6" fmla="*/ 1237 w 1302"/>
                <a:gd name="T7" fmla="*/ 203 h 1553"/>
                <a:gd name="T8" fmla="*/ 1243 w 1302"/>
                <a:gd name="T9" fmla="*/ 267 h 1553"/>
                <a:gd name="T10" fmla="*/ 1275 w 1302"/>
                <a:gd name="T11" fmla="*/ 309 h 1553"/>
                <a:gd name="T12" fmla="*/ 1291 w 1302"/>
                <a:gd name="T13" fmla="*/ 363 h 1553"/>
                <a:gd name="T14" fmla="*/ 1280 w 1302"/>
                <a:gd name="T15" fmla="*/ 427 h 1553"/>
                <a:gd name="T16" fmla="*/ 1301 w 1302"/>
                <a:gd name="T17" fmla="*/ 475 h 1553"/>
                <a:gd name="T18" fmla="*/ 1296 w 1302"/>
                <a:gd name="T19" fmla="*/ 539 h 1553"/>
                <a:gd name="T20" fmla="*/ 1285 w 1302"/>
                <a:gd name="T21" fmla="*/ 608 h 1553"/>
                <a:gd name="T22" fmla="*/ 1259 w 1302"/>
                <a:gd name="T23" fmla="*/ 667 h 1553"/>
                <a:gd name="T24" fmla="*/ 1221 w 1302"/>
                <a:gd name="T25" fmla="*/ 693 h 1553"/>
                <a:gd name="T26" fmla="*/ 1168 w 1302"/>
                <a:gd name="T27" fmla="*/ 720 h 1553"/>
                <a:gd name="T28" fmla="*/ 1125 w 1302"/>
                <a:gd name="T29" fmla="*/ 779 h 1553"/>
                <a:gd name="T30" fmla="*/ 1093 w 1302"/>
                <a:gd name="T31" fmla="*/ 821 h 1553"/>
                <a:gd name="T32" fmla="*/ 1056 w 1302"/>
                <a:gd name="T33" fmla="*/ 859 h 1553"/>
                <a:gd name="T34" fmla="*/ 1056 w 1302"/>
                <a:gd name="T35" fmla="*/ 923 h 1553"/>
                <a:gd name="T36" fmla="*/ 1077 w 1302"/>
                <a:gd name="T37" fmla="*/ 987 h 1553"/>
                <a:gd name="T38" fmla="*/ 1067 w 1302"/>
                <a:gd name="T39" fmla="*/ 1051 h 1553"/>
                <a:gd name="T40" fmla="*/ 1019 w 1302"/>
                <a:gd name="T41" fmla="*/ 1083 h 1553"/>
                <a:gd name="T42" fmla="*/ 971 w 1302"/>
                <a:gd name="T43" fmla="*/ 1099 h 1553"/>
                <a:gd name="T44" fmla="*/ 949 w 1302"/>
                <a:gd name="T45" fmla="*/ 1136 h 1553"/>
                <a:gd name="T46" fmla="*/ 933 w 1302"/>
                <a:gd name="T47" fmla="*/ 1195 h 1553"/>
                <a:gd name="T48" fmla="*/ 907 w 1302"/>
                <a:gd name="T49" fmla="*/ 1243 h 1553"/>
                <a:gd name="T50" fmla="*/ 880 w 1302"/>
                <a:gd name="T51" fmla="*/ 1296 h 1553"/>
                <a:gd name="T52" fmla="*/ 848 w 1302"/>
                <a:gd name="T53" fmla="*/ 1328 h 1553"/>
                <a:gd name="T54" fmla="*/ 821 w 1302"/>
                <a:gd name="T55" fmla="*/ 1365 h 1553"/>
                <a:gd name="T56" fmla="*/ 789 w 1302"/>
                <a:gd name="T57" fmla="*/ 1403 h 1553"/>
                <a:gd name="T58" fmla="*/ 757 w 1302"/>
                <a:gd name="T59" fmla="*/ 1451 h 1553"/>
                <a:gd name="T60" fmla="*/ 709 w 1302"/>
                <a:gd name="T61" fmla="*/ 1488 h 1553"/>
                <a:gd name="T62" fmla="*/ 645 w 1302"/>
                <a:gd name="T63" fmla="*/ 1499 h 1553"/>
                <a:gd name="T64" fmla="*/ 581 w 1302"/>
                <a:gd name="T65" fmla="*/ 1493 h 1553"/>
                <a:gd name="T66" fmla="*/ 517 w 1302"/>
                <a:gd name="T67" fmla="*/ 1493 h 1553"/>
                <a:gd name="T68" fmla="*/ 464 w 1302"/>
                <a:gd name="T69" fmla="*/ 1536 h 1553"/>
                <a:gd name="T70" fmla="*/ 421 w 1302"/>
                <a:gd name="T71" fmla="*/ 1547 h 1553"/>
                <a:gd name="T72" fmla="*/ 379 w 1302"/>
                <a:gd name="T73" fmla="*/ 1509 h 1553"/>
                <a:gd name="T74" fmla="*/ 363 w 1302"/>
                <a:gd name="T75" fmla="*/ 1461 h 1553"/>
                <a:gd name="T76" fmla="*/ 363 w 1302"/>
                <a:gd name="T77" fmla="*/ 1397 h 1553"/>
                <a:gd name="T78" fmla="*/ 336 w 1302"/>
                <a:gd name="T79" fmla="*/ 1339 h 1553"/>
                <a:gd name="T80" fmla="*/ 299 w 1302"/>
                <a:gd name="T81" fmla="*/ 1285 h 1553"/>
                <a:gd name="T82" fmla="*/ 267 w 1302"/>
                <a:gd name="T83" fmla="*/ 1253 h 1553"/>
                <a:gd name="T84" fmla="*/ 245 w 1302"/>
                <a:gd name="T85" fmla="*/ 1216 h 1553"/>
                <a:gd name="T86" fmla="*/ 219 w 1302"/>
                <a:gd name="T87" fmla="*/ 1157 h 1553"/>
                <a:gd name="T88" fmla="*/ 203 w 1302"/>
                <a:gd name="T89" fmla="*/ 1093 h 1553"/>
                <a:gd name="T90" fmla="*/ 187 w 1302"/>
                <a:gd name="T91" fmla="*/ 1029 h 1553"/>
                <a:gd name="T92" fmla="*/ 187 w 1302"/>
                <a:gd name="T93" fmla="*/ 965 h 1553"/>
                <a:gd name="T94" fmla="*/ 160 w 1302"/>
                <a:gd name="T95" fmla="*/ 901 h 1553"/>
                <a:gd name="T96" fmla="*/ 123 w 1302"/>
                <a:gd name="T97" fmla="*/ 864 h 1553"/>
                <a:gd name="T98" fmla="*/ 96 w 1302"/>
                <a:gd name="T99" fmla="*/ 816 h 1553"/>
                <a:gd name="T100" fmla="*/ 69 w 1302"/>
                <a:gd name="T101" fmla="*/ 763 h 1553"/>
                <a:gd name="T102" fmla="*/ 59 w 1302"/>
                <a:gd name="T103" fmla="*/ 709 h 1553"/>
                <a:gd name="T104" fmla="*/ 48 w 1302"/>
                <a:gd name="T105" fmla="*/ 645 h 1553"/>
                <a:gd name="T106" fmla="*/ 48 w 1302"/>
                <a:gd name="T107" fmla="*/ 581 h 1553"/>
                <a:gd name="T108" fmla="*/ 75 w 1302"/>
                <a:gd name="T109" fmla="*/ 523 h 1553"/>
                <a:gd name="T110" fmla="*/ 96 w 1302"/>
                <a:gd name="T111" fmla="*/ 469 h 1553"/>
                <a:gd name="T112" fmla="*/ 101 w 1302"/>
                <a:gd name="T113" fmla="*/ 405 h 1553"/>
                <a:gd name="T114" fmla="*/ 64 w 1302"/>
                <a:gd name="T115" fmla="*/ 363 h 1553"/>
                <a:gd name="T116" fmla="*/ 64 w 1302"/>
                <a:gd name="T117" fmla="*/ 309 h 1553"/>
                <a:gd name="T118" fmla="*/ 59 w 1302"/>
                <a:gd name="T119" fmla="*/ 245 h 1553"/>
                <a:gd name="T120" fmla="*/ 21 w 1302"/>
                <a:gd name="T121" fmla="*/ 197 h 1553"/>
                <a:gd name="T122" fmla="*/ 5 w 1302"/>
                <a:gd name="T123" fmla="*/ 13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2" h="1553">
                  <a:moveTo>
                    <a:pt x="1248" y="0"/>
                  </a:moveTo>
                  <a:lnTo>
                    <a:pt x="1264" y="16"/>
                  </a:lnTo>
                  <a:lnTo>
                    <a:pt x="1259" y="27"/>
                  </a:lnTo>
                  <a:lnTo>
                    <a:pt x="1248" y="37"/>
                  </a:lnTo>
                  <a:lnTo>
                    <a:pt x="1243" y="48"/>
                  </a:lnTo>
                  <a:lnTo>
                    <a:pt x="1237" y="59"/>
                  </a:lnTo>
                  <a:lnTo>
                    <a:pt x="1227" y="75"/>
                  </a:lnTo>
                  <a:lnTo>
                    <a:pt x="1227" y="91"/>
                  </a:lnTo>
                  <a:lnTo>
                    <a:pt x="1227" y="107"/>
                  </a:lnTo>
                  <a:lnTo>
                    <a:pt x="1232" y="123"/>
                  </a:lnTo>
                  <a:lnTo>
                    <a:pt x="1243" y="133"/>
                  </a:lnTo>
                  <a:lnTo>
                    <a:pt x="1248" y="144"/>
                  </a:lnTo>
                  <a:lnTo>
                    <a:pt x="1253" y="155"/>
                  </a:lnTo>
                  <a:lnTo>
                    <a:pt x="1248" y="171"/>
                  </a:lnTo>
                  <a:lnTo>
                    <a:pt x="1243" y="192"/>
                  </a:lnTo>
                  <a:lnTo>
                    <a:pt x="1237" y="203"/>
                  </a:lnTo>
                  <a:lnTo>
                    <a:pt x="1237" y="219"/>
                  </a:lnTo>
                  <a:lnTo>
                    <a:pt x="1237" y="235"/>
                  </a:lnTo>
                  <a:lnTo>
                    <a:pt x="1237" y="251"/>
                  </a:lnTo>
                  <a:lnTo>
                    <a:pt x="1243" y="267"/>
                  </a:lnTo>
                  <a:lnTo>
                    <a:pt x="1253" y="283"/>
                  </a:lnTo>
                  <a:lnTo>
                    <a:pt x="1264" y="288"/>
                  </a:lnTo>
                  <a:lnTo>
                    <a:pt x="1264" y="299"/>
                  </a:lnTo>
                  <a:lnTo>
                    <a:pt x="1275" y="309"/>
                  </a:lnTo>
                  <a:lnTo>
                    <a:pt x="1280" y="320"/>
                  </a:lnTo>
                  <a:lnTo>
                    <a:pt x="1285" y="331"/>
                  </a:lnTo>
                  <a:lnTo>
                    <a:pt x="1291" y="347"/>
                  </a:lnTo>
                  <a:lnTo>
                    <a:pt x="1291" y="363"/>
                  </a:lnTo>
                  <a:lnTo>
                    <a:pt x="1285" y="379"/>
                  </a:lnTo>
                  <a:lnTo>
                    <a:pt x="1280" y="395"/>
                  </a:lnTo>
                  <a:lnTo>
                    <a:pt x="1280" y="411"/>
                  </a:lnTo>
                  <a:lnTo>
                    <a:pt x="1280" y="427"/>
                  </a:lnTo>
                  <a:lnTo>
                    <a:pt x="1291" y="437"/>
                  </a:lnTo>
                  <a:lnTo>
                    <a:pt x="1296" y="448"/>
                  </a:lnTo>
                  <a:lnTo>
                    <a:pt x="1301" y="459"/>
                  </a:lnTo>
                  <a:lnTo>
                    <a:pt x="1301" y="475"/>
                  </a:lnTo>
                  <a:lnTo>
                    <a:pt x="1296" y="491"/>
                  </a:lnTo>
                  <a:lnTo>
                    <a:pt x="1296" y="507"/>
                  </a:lnTo>
                  <a:lnTo>
                    <a:pt x="1296" y="523"/>
                  </a:lnTo>
                  <a:lnTo>
                    <a:pt x="1296" y="539"/>
                  </a:lnTo>
                  <a:lnTo>
                    <a:pt x="1296" y="555"/>
                  </a:lnTo>
                  <a:lnTo>
                    <a:pt x="1296" y="571"/>
                  </a:lnTo>
                  <a:lnTo>
                    <a:pt x="1296" y="587"/>
                  </a:lnTo>
                  <a:lnTo>
                    <a:pt x="1285" y="608"/>
                  </a:lnTo>
                  <a:lnTo>
                    <a:pt x="1280" y="619"/>
                  </a:lnTo>
                  <a:lnTo>
                    <a:pt x="1275" y="635"/>
                  </a:lnTo>
                  <a:lnTo>
                    <a:pt x="1269" y="651"/>
                  </a:lnTo>
                  <a:lnTo>
                    <a:pt x="1259" y="667"/>
                  </a:lnTo>
                  <a:lnTo>
                    <a:pt x="1248" y="677"/>
                  </a:lnTo>
                  <a:lnTo>
                    <a:pt x="1243" y="688"/>
                  </a:lnTo>
                  <a:lnTo>
                    <a:pt x="1232" y="693"/>
                  </a:lnTo>
                  <a:lnTo>
                    <a:pt x="1221" y="693"/>
                  </a:lnTo>
                  <a:lnTo>
                    <a:pt x="1205" y="699"/>
                  </a:lnTo>
                  <a:lnTo>
                    <a:pt x="1189" y="704"/>
                  </a:lnTo>
                  <a:lnTo>
                    <a:pt x="1179" y="715"/>
                  </a:lnTo>
                  <a:lnTo>
                    <a:pt x="1168" y="720"/>
                  </a:lnTo>
                  <a:lnTo>
                    <a:pt x="1157" y="731"/>
                  </a:lnTo>
                  <a:lnTo>
                    <a:pt x="1141" y="747"/>
                  </a:lnTo>
                  <a:lnTo>
                    <a:pt x="1131" y="763"/>
                  </a:lnTo>
                  <a:lnTo>
                    <a:pt x="1125" y="779"/>
                  </a:lnTo>
                  <a:lnTo>
                    <a:pt x="1120" y="795"/>
                  </a:lnTo>
                  <a:lnTo>
                    <a:pt x="1109" y="800"/>
                  </a:lnTo>
                  <a:lnTo>
                    <a:pt x="1104" y="811"/>
                  </a:lnTo>
                  <a:lnTo>
                    <a:pt x="1093" y="821"/>
                  </a:lnTo>
                  <a:lnTo>
                    <a:pt x="1083" y="832"/>
                  </a:lnTo>
                  <a:lnTo>
                    <a:pt x="1072" y="837"/>
                  </a:lnTo>
                  <a:lnTo>
                    <a:pt x="1061" y="843"/>
                  </a:lnTo>
                  <a:lnTo>
                    <a:pt x="1056" y="859"/>
                  </a:lnTo>
                  <a:lnTo>
                    <a:pt x="1056" y="875"/>
                  </a:lnTo>
                  <a:lnTo>
                    <a:pt x="1051" y="891"/>
                  </a:lnTo>
                  <a:lnTo>
                    <a:pt x="1056" y="907"/>
                  </a:lnTo>
                  <a:lnTo>
                    <a:pt x="1056" y="923"/>
                  </a:lnTo>
                  <a:lnTo>
                    <a:pt x="1061" y="939"/>
                  </a:lnTo>
                  <a:lnTo>
                    <a:pt x="1067" y="955"/>
                  </a:lnTo>
                  <a:lnTo>
                    <a:pt x="1072" y="976"/>
                  </a:lnTo>
                  <a:lnTo>
                    <a:pt x="1077" y="987"/>
                  </a:lnTo>
                  <a:lnTo>
                    <a:pt x="1077" y="1003"/>
                  </a:lnTo>
                  <a:lnTo>
                    <a:pt x="1077" y="1019"/>
                  </a:lnTo>
                  <a:lnTo>
                    <a:pt x="1077" y="1035"/>
                  </a:lnTo>
                  <a:lnTo>
                    <a:pt x="1067" y="1051"/>
                  </a:lnTo>
                  <a:lnTo>
                    <a:pt x="1056" y="1061"/>
                  </a:lnTo>
                  <a:lnTo>
                    <a:pt x="1045" y="1067"/>
                  </a:lnTo>
                  <a:lnTo>
                    <a:pt x="1029" y="1072"/>
                  </a:lnTo>
                  <a:lnTo>
                    <a:pt x="1019" y="1083"/>
                  </a:lnTo>
                  <a:lnTo>
                    <a:pt x="1008" y="1083"/>
                  </a:lnTo>
                  <a:lnTo>
                    <a:pt x="997" y="1083"/>
                  </a:lnTo>
                  <a:lnTo>
                    <a:pt x="981" y="1088"/>
                  </a:lnTo>
                  <a:lnTo>
                    <a:pt x="971" y="1099"/>
                  </a:lnTo>
                  <a:lnTo>
                    <a:pt x="960" y="1109"/>
                  </a:lnTo>
                  <a:lnTo>
                    <a:pt x="960" y="1120"/>
                  </a:lnTo>
                  <a:lnTo>
                    <a:pt x="949" y="1125"/>
                  </a:lnTo>
                  <a:lnTo>
                    <a:pt x="949" y="1136"/>
                  </a:lnTo>
                  <a:lnTo>
                    <a:pt x="944" y="1147"/>
                  </a:lnTo>
                  <a:lnTo>
                    <a:pt x="939" y="1163"/>
                  </a:lnTo>
                  <a:lnTo>
                    <a:pt x="939" y="1179"/>
                  </a:lnTo>
                  <a:lnTo>
                    <a:pt x="933" y="1195"/>
                  </a:lnTo>
                  <a:lnTo>
                    <a:pt x="928" y="1211"/>
                  </a:lnTo>
                  <a:lnTo>
                    <a:pt x="917" y="1221"/>
                  </a:lnTo>
                  <a:lnTo>
                    <a:pt x="917" y="1232"/>
                  </a:lnTo>
                  <a:lnTo>
                    <a:pt x="907" y="1243"/>
                  </a:lnTo>
                  <a:lnTo>
                    <a:pt x="901" y="1259"/>
                  </a:lnTo>
                  <a:lnTo>
                    <a:pt x="896" y="1275"/>
                  </a:lnTo>
                  <a:lnTo>
                    <a:pt x="885" y="1285"/>
                  </a:lnTo>
                  <a:lnTo>
                    <a:pt x="880" y="1296"/>
                  </a:lnTo>
                  <a:lnTo>
                    <a:pt x="869" y="1301"/>
                  </a:lnTo>
                  <a:lnTo>
                    <a:pt x="864" y="1312"/>
                  </a:lnTo>
                  <a:lnTo>
                    <a:pt x="859" y="1323"/>
                  </a:lnTo>
                  <a:lnTo>
                    <a:pt x="848" y="1328"/>
                  </a:lnTo>
                  <a:lnTo>
                    <a:pt x="848" y="1339"/>
                  </a:lnTo>
                  <a:lnTo>
                    <a:pt x="837" y="1344"/>
                  </a:lnTo>
                  <a:lnTo>
                    <a:pt x="837" y="1355"/>
                  </a:lnTo>
                  <a:lnTo>
                    <a:pt x="821" y="1365"/>
                  </a:lnTo>
                  <a:lnTo>
                    <a:pt x="816" y="1376"/>
                  </a:lnTo>
                  <a:lnTo>
                    <a:pt x="805" y="1381"/>
                  </a:lnTo>
                  <a:lnTo>
                    <a:pt x="800" y="1392"/>
                  </a:lnTo>
                  <a:lnTo>
                    <a:pt x="789" y="1403"/>
                  </a:lnTo>
                  <a:lnTo>
                    <a:pt x="779" y="1419"/>
                  </a:lnTo>
                  <a:lnTo>
                    <a:pt x="768" y="1429"/>
                  </a:lnTo>
                  <a:lnTo>
                    <a:pt x="768" y="1440"/>
                  </a:lnTo>
                  <a:lnTo>
                    <a:pt x="757" y="1451"/>
                  </a:lnTo>
                  <a:lnTo>
                    <a:pt x="747" y="1467"/>
                  </a:lnTo>
                  <a:lnTo>
                    <a:pt x="736" y="1472"/>
                  </a:lnTo>
                  <a:lnTo>
                    <a:pt x="725" y="1483"/>
                  </a:lnTo>
                  <a:lnTo>
                    <a:pt x="709" y="1488"/>
                  </a:lnTo>
                  <a:lnTo>
                    <a:pt x="693" y="1493"/>
                  </a:lnTo>
                  <a:lnTo>
                    <a:pt x="677" y="1493"/>
                  </a:lnTo>
                  <a:lnTo>
                    <a:pt x="661" y="1499"/>
                  </a:lnTo>
                  <a:lnTo>
                    <a:pt x="645" y="1499"/>
                  </a:lnTo>
                  <a:lnTo>
                    <a:pt x="629" y="1499"/>
                  </a:lnTo>
                  <a:lnTo>
                    <a:pt x="613" y="1499"/>
                  </a:lnTo>
                  <a:lnTo>
                    <a:pt x="597" y="1493"/>
                  </a:lnTo>
                  <a:lnTo>
                    <a:pt x="581" y="1493"/>
                  </a:lnTo>
                  <a:lnTo>
                    <a:pt x="565" y="1493"/>
                  </a:lnTo>
                  <a:lnTo>
                    <a:pt x="549" y="1493"/>
                  </a:lnTo>
                  <a:lnTo>
                    <a:pt x="533" y="1493"/>
                  </a:lnTo>
                  <a:lnTo>
                    <a:pt x="517" y="1493"/>
                  </a:lnTo>
                  <a:lnTo>
                    <a:pt x="501" y="1499"/>
                  </a:lnTo>
                  <a:lnTo>
                    <a:pt x="485" y="1515"/>
                  </a:lnTo>
                  <a:lnTo>
                    <a:pt x="475" y="1531"/>
                  </a:lnTo>
                  <a:lnTo>
                    <a:pt x="464" y="1536"/>
                  </a:lnTo>
                  <a:lnTo>
                    <a:pt x="459" y="1547"/>
                  </a:lnTo>
                  <a:lnTo>
                    <a:pt x="448" y="1552"/>
                  </a:lnTo>
                  <a:lnTo>
                    <a:pt x="437" y="1552"/>
                  </a:lnTo>
                  <a:lnTo>
                    <a:pt x="421" y="1547"/>
                  </a:lnTo>
                  <a:lnTo>
                    <a:pt x="411" y="1536"/>
                  </a:lnTo>
                  <a:lnTo>
                    <a:pt x="400" y="1531"/>
                  </a:lnTo>
                  <a:lnTo>
                    <a:pt x="389" y="1520"/>
                  </a:lnTo>
                  <a:lnTo>
                    <a:pt x="379" y="1509"/>
                  </a:lnTo>
                  <a:lnTo>
                    <a:pt x="368" y="1504"/>
                  </a:lnTo>
                  <a:lnTo>
                    <a:pt x="368" y="1493"/>
                  </a:lnTo>
                  <a:lnTo>
                    <a:pt x="363" y="1477"/>
                  </a:lnTo>
                  <a:lnTo>
                    <a:pt x="363" y="1461"/>
                  </a:lnTo>
                  <a:lnTo>
                    <a:pt x="363" y="1445"/>
                  </a:lnTo>
                  <a:lnTo>
                    <a:pt x="363" y="1429"/>
                  </a:lnTo>
                  <a:lnTo>
                    <a:pt x="363" y="1413"/>
                  </a:lnTo>
                  <a:lnTo>
                    <a:pt x="363" y="1397"/>
                  </a:lnTo>
                  <a:lnTo>
                    <a:pt x="363" y="1381"/>
                  </a:lnTo>
                  <a:lnTo>
                    <a:pt x="352" y="1365"/>
                  </a:lnTo>
                  <a:lnTo>
                    <a:pt x="347" y="1349"/>
                  </a:lnTo>
                  <a:lnTo>
                    <a:pt x="336" y="1339"/>
                  </a:lnTo>
                  <a:lnTo>
                    <a:pt x="331" y="1328"/>
                  </a:lnTo>
                  <a:lnTo>
                    <a:pt x="315" y="1312"/>
                  </a:lnTo>
                  <a:lnTo>
                    <a:pt x="304" y="1296"/>
                  </a:lnTo>
                  <a:lnTo>
                    <a:pt x="299" y="1285"/>
                  </a:lnTo>
                  <a:lnTo>
                    <a:pt x="288" y="1285"/>
                  </a:lnTo>
                  <a:lnTo>
                    <a:pt x="277" y="1275"/>
                  </a:lnTo>
                  <a:lnTo>
                    <a:pt x="272" y="1264"/>
                  </a:lnTo>
                  <a:lnTo>
                    <a:pt x="267" y="1253"/>
                  </a:lnTo>
                  <a:lnTo>
                    <a:pt x="256" y="1248"/>
                  </a:lnTo>
                  <a:lnTo>
                    <a:pt x="256" y="1237"/>
                  </a:lnTo>
                  <a:lnTo>
                    <a:pt x="245" y="1227"/>
                  </a:lnTo>
                  <a:lnTo>
                    <a:pt x="245" y="1216"/>
                  </a:lnTo>
                  <a:lnTo>
                    <a:pt x="240" y="1205"/>
                  </a:lnTo>
                  <a:lnTo>
                    <a:pt x="235" y="1189"/>
                  </a:lnTo>
                  <a:lnTo>
                    <a:pt x="229" y="1173"/>
                  </a:lnTo>
                  <a:lnTo>
                    <a:pt x="219" y="1157"/>
                  </a:lnTo>
                  <a:lnTo>
                    <a:pt x="213" y="1141"/>
                  </a:lnTo>
                  <a:lnTo>
                    <a:pt x="213" y="1125"/>
                  </a:lnTo>
                  <a:lnTo>
                    <a:pt x="208" y="1109"/>
                  </a:lnTo>
                  <a:lnTo>
                    <a:pt x="203" y="1093"/>
                  </a:lnTo>
                  <a:lnTo>
                    <a:pt x="197" y="1077"/>
                  </a:lnTo>
                  <a:lnTo>
                    <a:pt x="192" y="1061"/>
                  </a:lnTo>
                  <a:lnTo>
                    <a:pt x="187" y="1045"/>
                  </a:lnTo>
                  <a:lnTo>
                    <a:pt x="187" y="1029"/>
                  </a:lnTo>
                  <a:lnTo>
                    <a:pt x="197" y="1013"/>
                  </a:lnTo>
                  <a:lnTo>
                    <a:pt x="197" y="997"/>
                  </a:lnTo>
                  <a:lnTo>
                    <a:pt x="197" y="981"/>
                  </a:lnTo>
                  <a:lnTo>
                    <a:pt x="187" y="965"/>
                  </a:lnTo>
                  <a:lnTo>
                    <a:pt x="176" y="949"/>
                  </a:lnTo>
                  <a:lnTo>
                    <a:pt x="176" y="933"/>
                  </a:lnTo>
                  <a:lnTo>
                    <a:pt x="171" y="917"/>
                  </a:lnTo>
                  <a:lnTo>
                    <a:pt x="160" y="901"/>
                  </a:lnTo>
                  <a:lnTo>
                    <a:pt x="149" y="891"/>
                  </a:lnTo>
                  <a:lnTo>
                    <a:pt x="139" y="880"/>
                  </a:lnTo>
                  <a:lnTo>
                    <a:pt x="128" y="875"/>
                  </a:lnTo>
                  <a:lnTo>
                    <a:pt x="123" y="864"/>
                  </a:lnTo>
                  <a:lnTo>
                    <a:pt x="117" y="853"/>
                  </a:lnTo>
                  <a:lnTo>
                    <a:pt x="107" y="837"/>
                  </a:lnTo>
                  <a:lnTo>
                    <a:pt x="96" y="827"/>
                  </a:lnTo>
                  <a:lnTo>
                    <a:pt x="96" y="816"/>
                  </a:lnTo>
                  <a:lnTo>
                    <a:pt x="91" y="805"/>
                  </a:lnTo>
                  <a:lnTo>
                    <a:pt x="85" y="789"/>
                  </a:lnTo>
                  <a:lnTo>
                    <a:pt x="80" y="773"/>
                  </a:lnTo>
                  <a:lnTo>
                    <a:pt x="69" y="763"/>
                  </a:lnTo>
                  <a:lnTo>
                    <a:pt x="69" y="747"/>
                  </a:lnTo>
                  <a:lnTo>
                    <a:pt x="64" y="736"/>
                  </a:lnTo>
                  <a:lnTo>
                    <a:pt x="64" y="725"/>
                  </a:lnTo>
                  <a:lnTo>
                    <a:pt x="59" y="709"/>
                  </a:lnTo>
                  <a:lnTo>
                    <a:pt x="53" y="693"/>
                  </a:lnTo>
                  <a:lnTo>
                    <a:pt x="48" y="677"/>
                  </a:lnTo>
                  <a:lnTo>
                    <a:pt x="48" y="661"/>
                  </a:lnTo>
                  <a:lnTo>
                    <a:pt x="48" y="645"/>
                  </a:lnTo>
                  <a:lnTo>
                    <a:pt x="48" y="629"/>
                  </a:lnTo>
                  <a:lnTo>
                    <a:pt x="48" y="613"/>
                  </a:lnTo>
                  <a:lnTo>
                    <a:pt x="48" y="597"/>
                  </a:lnTo>
                  <a:lnTo>
                    <a:pt x="48" y="581"/>
                  </a:lnTo>
                  <a:lnTo>
                    <a:pt x="48" y="565"/>
                  </a:lnTo>
                  <a:lnTo>
                    <a:pt x="53" y="549"/>
                  </a:lnTo>
                  <a:lnTo>
                    <a:pt x="59" y="533"/>
                  </a:lnTo>
                  <a:lnTo>
                    <a:pt x="75" y="523"/>
                  </a:lnTo>
                  <a:lnTo>
                    <a:pt x="80" y="507"/>
                  </a:lnTo>
                  <a:lnTo>
                    <a:pt x="91" y="501"/>
                  </a:lnTo>
                  <a:lnTo>
                    <a:pt x="96" y="485"/>
                  </a:lnTo>
                  <a:lnTo>
                    <a:pt x="96" y="469"/>
                  </a:lnTo>
                  <a:lnTo>
                    <a:pt x="96" y="453"/>
                  </a:lnTo>
                  <a:lnTo>
                    <a:pt x="101" y="437"/>
                  </a:lnTo>
                  <a:lnTo>
                    <a:pt x="101" y="421"/>
                  </a:lnTo>
                  <a:lnTo>
                    <a:pt x="101" y="405"/>
                  </a:lnTo>
                  <a:lnTo>
                    <a:pt x="91" y="389"/>
                  </a:lnTo>
                  <a:lnTo>
                    <a:pt x="80" y="379"/>
                  </a:lnTo>
                  <a:lnTo>
                    <a:pt x="75" y="368"/>
                  </a:lnTo>
                  <a:lnTo>
                    <a:pt x="64" y="363"/>
                  </a:lnTo>
                  <a:lnTo>
                    <a:pt x="59" y="352"/>
                  </a:lnTo>
                  <a:lnTo>
                    <a:pt x="59" y="341"/>
                  </a:lnTo>
                  <a:lnTo>
                    <a:pt x="59" y="325"/>
                  </a:lnTo>
                  <a:lnTo>
                    <a:pt x="64" y="309"/>
                  </a:lnTo>
                  <a:lnTo>
                    <a:pt x="69" y="293"/>
                  </a:lnTo>
                  <a:lnTo>
                    <a:pt x="69" y="277"/>
                  </a:lnTo>
                  <a:lnTo>
                    <a:pt x="64" y="261"/>
                  </a:lnTo>
                  <a:lnTo>
                    <a:pt x="59" y="245"/>
                  </a:lnTo>
                  <a:lnTo>
                    <a:pt x="48" y="229"/>
                  </a:lnTo>
                  <a:lnTo>
                    <a:pt x="37" y="224"/>
                  </a:lnTo>
                  <a:lnTo>
                    <a:pt x="27" y="213"/>
                  </a:lnTo>
                  <a:lnTo>
                    <a:pt x="21" y="197"/>
                  </a:lnTo>
                  <a:lnTo>
                    <a:pt x="11" y="181"/>
                  </a:lnTo>
                  <a:lnTo>
                    <a:pt x="5" y="165"/>
                  </a:lnTo>
                  <a:lnTo>
                    <a:pt x="0" y="149"/>
                  </a:lnTo>
                  <a:lnTo>
                    <a:pt x="5" y="133"/>
                  </a:lnTo>
                  <a:lnTo>
                    <a:pt x="0" y="96"/>
                  </a:lnTo>
                </a:path>
              </a:pathLst>
            </a:custGeom>
            <a:noFill/>
            <a:ln w="31750" cap="rnd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32" name="Freeform 92"/>
            <p:cNvSpPr>
              <a:spLocks noChangeAspect="1"/>
            </p:cNvSpPr>
            <p:nvPr/>
          </p:nvSpPr>
          <p:spPr bwMode="auto">
            <a:xfrm>
              <a:off x="3408" y="2346"/>
              <a:ext cx="57" cy="49"/>
            </a:xfrm>
            <a:custGeom>
              <a:avLst/>
              <a:gdLst>
                <a:gd name="T0" fmla="*/ 33 w 57"/>
                <a:gd name="T1" fmla="*/ 0 h 48"/>
                <a:gd name="T2" fmla="*/ 57 w 57"/>
                <a:gd name="T3" fmla="*/ 16 h 48"/>
                <a:gd name="T4" fmla="*/ 33 w 57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8">
                  <a:moveTo>
                    <a:pt x="33" y="0"/>
                  </a:moveTo>
                  <a:cubicBezTo>
                    <a:pt x="41" y="5"/>
                    <a:pt x="57" y="6"/>
                    <a:pt x="57" y="16"/>
                  </a:cubicBezTo>
                  <a:cubicBezTo>
                    <a:pt x="57" y="48"/>
                    <a:pt x="0" y="32"/>
                    <a:pt x="33" y="0"/>
                  </a:cubicBezTo>
                  <a:close/>
                </a:path>
              </a:pathLst>
            </a:custGeom>
            <a:solidFill>
              <a:srgbClr val="B2B2B2"/>
            </a:solidFill>
            <a:ln w="127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933" name="Freeform 93" descr="5%"/>
            <p:cNvSpPr>
              <a:spLocks noChangeAspect="1"/>
            </p:cNvSpPr>
            <p:nvPr/>
          </p:nvSpPr>
          <p:spPr bwMode="auto">
            <a:xfrm>
              <a:off x="3371" y="2453"/>
              <a:ext cx="257" cy="539"/>
            </a:xfrm>
            <a:custGeom>
              <a:avLst/>
              <a:gdLst>
                <a:gd name="T0" fmla="*/ 0 w 257"/>
                <a:gd name="T1" fmla="*/ 392 h 479"/>
                <a:gd name="T2" fmla="*/ 20 w 257"/>
                <a:gd name="T3" fmla="*/ 369 h 479"/>
                <a:gd name="T4" fmla="*/ 32 w 257"/>
                <a:gd name="T5" fmla="*/ 342 h 479"/>
                <a:gd name="T6" fmla="*/ 44 w 257"/>
                <a:gd name="T7" fmla="*/ 324 h 479"/>
                <a:gd name="T8" fmla="*/ 65 w 257"/>
                <a:gd name="T9" fmla="*/ 222 h 479"/>
                <a:gd name="T10" fmla="*/ 77 w 257"/>
                <a:gd name="T11" fmla="*/ 174 h 479"/>
                <a:gd name="T12" fmla="*/ 131 w 257"/>
                <a:gd name="T13" fmla="*/ 143 h 479"/>
                <a:gd name="T14" fmla="*/ 164 w 257"/>
                <a:gd name="T15" fmla="*/ 108 h 479"/>
                <a:gd name="T16" fmla="*/ 172 w 257"/>
                <a:gd name="T17" fmla="*/ 80 h 479"/>
                <a:gd name="T18" fmla="*/ 184 w 257"/>
                <a:gd name="T19" fmla="*/ 72 h 479"/>
                <a:gd name="T20" fmla="*/ 218 w 257"/>
                <a:gd name="T21" fmla="*/ 39 h 479"/>
                <a:gd name="T22" fmla="*/ 257 w 257"/>
                <a:gd name="T23" fmla="*/ 68 h 479"/>
                <a:gd name="T24" fmla="*/ 230 w 257"/>
                <a:gd name="T25" fmla="*/ 207 h 479"/>
                <a:gd name="T26" fmla="*/ 212 w 257"/>
                <a:gd name="T27" fmla="*/ 240 h 479"/>
                <a:gd name="T28" fmla="*/ 167 w 257"/>
                <a:gd name="T29" fmla="*/ 306 h 479"/>
                <a:gd name="T30" fmla="*/ 136 w 257"/>
                <a:gd name="T31" fmla="*/ 414 h 479"/>
                <a:gd name="T32" fmla="*/ 116 w 257"/>
                <a:gd name="T33" fmla="*/ 450 h 479"/>
                <a:gd name="T34" fmla="*/ 118 w 257"/>
                <a:gd name="T35" fmla="*/ 467 h 479"/>
                <a:gd name="T36" fmla="*/ 99 w 257"/>
                <a:gd name="T37" fmla="*/ 474 h 479"/>
                <a:gd name="T38" fmla="*/ 73 w 257"/>
                <a:gd name="T39" fmla="*/ 479 h 479"/>
                <a:gd name="T40" fmla="*/ 64 w 257"/>
                <a:gd name="T41" fmla="*/ 473 h 479"/>
                <a:gd name="T42" fmla="*/ 46 w 257"/>
                <a:gd name="T43" fmla="*/ 461 h 479"/>
                <a:gd name="T44" fmla="*/ 34 w 257"/>
                <a:gd name="T45" fmla="*/ 440 h 479"/>
                <a:gd name="T46" fmla="*/ 15 w 257"/>
                <a:gd name="T47" fmla="*/ 428 h 479"/>
                <a:gd name="T48" fmla="*/ 0 w 257"/>
                <a:gd name="T49" fmla="*/ 39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7" h="479">
                  <a:moveTo>
                    <a:pt x="0" y="392"/>
                  </a:moveTo>
                  <a:cubicBezTo>
                    <a:pt x="14" y="370"/>
                    <a:pt x="6" y="383"/>
                    <a:pt x="20" y="369"/>
                  </a:cubicBezTo>
                  <a:cubicBezTo>
                    <a:pt x="23" y="360"/>
                    <a:pt x="27" y="350"/>
                    <a:pt x="32" y="342"/>
                  </a:cubicBezTo>
                  <a:cubicBezTo>
                    <a:pt x="36" y="336"/>
                    <a:pt x="44" y="324"/>
                    <a:pt x="44" y="324"/>
                  </a:cubicBezTo>
                  <a:cubicBezTo>
                    <a:pt x="52" y="290"/>
                    <a:pt x="58" y="257"/>
                    <a:pt x="65" y="222"/>
                  </a:cubicBezTo>
                  <a:cubicBezTo>
                    <a:pt x="67" y="214"/>
                    <a:pt x="73" y="176"/>
                    <a:pt x="77" y="174"/>
                  </a:cubicBezTo>
                  <a:cubicBezTo>
                    <a:pt x="103" y="161"/>
                    <a:pt x="79" y="146"/>
                    <a:pt x="131" y="143"/>
                  </a:cubicBezTo>
                  <a:cubicBezTo>
                    <a:pt x="147" y="127"/>
                    <a:pt x="148" y="122"/>
                    <a:pt x="164" y="108"/>
                  </a:cubicBezTo>
                  <a:cubicBezTo>
                    <a:pt x="169" y="103"/>
                    <a:pt x="166" y="84"/>
                    <a:pt x="172" y="80"/>
                  </a:cubicBezTo>
                  <a:cubicBezTo>
                    <a:pt x="175" y="78"/>
                    <a:pt x="184" y="72"/>
                    <a:pt x="184" y="72"/>
                  </a:cubicBezTo>
                  <a:cubicBezTo>
                    <a:pt x="193" y="58"/>
                    <a:pt x="204" y="48"/>
                    <a:pt x="218" y="39"/>
                  </a:cubicBezTo>
                  <a:cubicBezTo>
                    <a:pt x="235" y="14"/>
                    <a:pt x="257" y="0"/>
                    <a:pt x="257" y="68"/>
                  </a:cubicBezTo>
                  <a:cubicBezTo>
                    <a:pt x="257" y="104"/>
                    <a:pt x="232" y="171"/>
                    <a:pt x="230" y="207"/>
                  </a:cubicBezTo>
                  <a:cubicBezTo>
                    <a:pt x="229" y="222"/>
                    <a:pt x="217" y="228"/>
                    <a:pt x="212" y="240"/>
                  </a:cubicBezTo>
                  <a:cubicBezTo>
                    <a:pt x="201" y="265"/>
                    <a:pt x="196" y="296"/>
                    <a:pt x="167" y="306"/>
                  </a:cubicBezTo>
                  <a:cubicBezTo>
                    <a:pt x="156" y="337"/>
                    <a:pt x="144" y="390"/>
                    <a:pt x="136" y="414"/>
                  </a:cubicBezTo>
                  <a:cubicBezTo>
                    <a:pt x="128" y="438"/>
                    <a:pt x="119" y="441"/>
                    <a:pt x="116" y="450"/>
                  </a:cubicBezTo>
                  <a:cubicBezTo>
                    <a:pt x="111" y="458"/>
                    <a:pt x="127" y="463"/>
                    <a:pt x="118" y="467"/>
                  </a:cubicBezTo>
                  <a:cubicBezTo>
                    <a:pt x="115" y="471"/>
                    <a:pt x="106" y="472"/>
                    <a:pt x="99" y="474"/>
                  </a:cubicBezTo>
                  <a:cubicBezTo>
                    <a:pt x="92" y="476"/>
                    <a:pt x="79" y="479"/>
                    <a:pt x="73" y="479"/>
                  </a:cubicBezTo>
                  <a:cubicBezTo>
                    <a:pt x="67" y="479"/>
                    <a:pt x="68" y="476"/>
                    <a:pt x="64" y="473"/>
                  </a:cubicBezTo>
                  <a:cubicBezTo>
                    <a:pt x="52" y="471"/>
                    <a:pt x="51" y="467"/>
                    <a:pt x="46" y="461"/>
                  </a:cubicBezTo>
                  <a:cubicBezTo>
                    <a:pt x="41" y="455"/>
                    <a:pt x="39" y="445"/>
                    <a:pt x="34" y="440"/>
                  </a:cubicBezTo>
                  <a:cubicBezTo>
                    <a:pt x="27" y="432"/>
                    <a:pt x="21" y="436"/>
                    <a:pt x="15" y="428"/>
                  </a:cubicBezTo>
                  <a:cubicBezTo>
                    <a:pt x="9" y="420"/>
                    <a:pt x="3" y="399"/>
                    <a:pt x="0" y="392"/>
                  </a:cubicBezTo>
                  <a:close/>
                </a:path>
              </a:pathLst>
            </a:custGeom>
            <a:pattFill prst="pct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FF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934" name="Freeform 94"/>
            <p:cNvSpPr>
              <a:spLocks noChangeAspect="1"/>
            </p:cNvSpPr>
            <p:nvPr/>
          </p:nvSpPr>
          <p:spPr bwMode="auto">
            <a:xfrm>
              <a:off x="572" y="1092"/>
              <a:ext cx="64" cy="213"/>
            </a:xfrm>
            <a:custGeom>
              <a:avLst/>
              <a:gdLst>
                <a:gd name="T0" fmla="*/ 64 w 64"/>
                <a:gd name="T1" fmla="*/ 0 h 213"/>
                <a:gd name="T2" fmla="*/ 52 w 64"/>
                <a:gd name="T3" fmla="*/ 60 h 213"/>
                <a:gd name="T4" fmla="*/ 4 w 64"/>
                <a:gd name="T5" fmla="*/ 108 h 213"/>
                <a:gd name="T6" fmla="*/ 28 w 64"/>
                <a:gd name="T7" fmla="*/ 147 h 213"/>
                <a:gd name="T8" fmla="*/ 19 w 64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13">
                  <a:moveTo>
                    <a:pt x="64" y="0"/>
                  </a:moveTo>
                  <a:cubicBezTo>
                    <a:pt x="62" y="10"/>
                    <a:pt x="62" y="42"/>
                    <a:pt x="52" y="60"/>
                  </a:cubicBezTo>
                  <a:cubicBezTo>
                    <a:pt x="42" y="78"/>
                    <a:pt x="8" y="94"/>
                    <a:pt x="4" y="108"/>
                  </a:cubicBezTo>
                  <a:cubicBezTo>
                    <a:pt x="0" y="122"/>
                    <a:pt x="26" y="130"/>
                    <a:pt x="28" y="147"/>
                  </a:cubicBezTo>
                  <a:cubicBezTo>
                    <a:pt x="30" y="164"/>
                    <a:pt x="21" y="199"/>
                    <a:pt x="19" y="213"/>
                  </a:cubicBezTo>
                </a:path>
              </a:pathLst>
            </a:custGeom>
            <a:noFill/>
            <a:ln w="3175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5935" name="Group 95"/>
          <p:cNvGrpSpPr>
            <a:grpSpLocks/>
          </p:cNvGrpSpPr>
          <p:nvPr/>
        </p:nvGrpSpPr>
        <p:grpSpPr bwMode="auto">
          <a:xfrm>
            <a:off x="660991" y="3600921"/>
            <a:ext cx="3334945" cy="2492375"/>
            <a:chOff x="0" y="893"/>
            <a:chExt cx="2258" cy="1570"/>
          </a:xfrm>
        </p:grpSpPr>
        <p:grpSp>
          <p:nvGrpSpPr>
            <p:cNvPr id="35936" name="Group 96"/>
            <p:cNvGrpSpPr>
              <a:grpSpLocks/>
            </p:cNvGrpSpPr>
            <p:nvPr/>
          </p:nvGrpSpPr>
          <p:grpSpPr bwMode="auto">
            <a:xfrm>
              <a:off x="2141" y="910"/>
              <a:ext cx="117" cy="1485"/>
              <a:chOff x="1997" y="814"/>
              <a:chExt cx="117" cy="1485"/>
            </a:xfrm>
          </p:grpSpPr>
          <p:sp>
            <p:nvSpPr>
              <p:cNvPr id="35937" name="Rectangle 97" descr="Petit damier"/>
              <p:cNvSpPr>
                <a:spLocks noChangeArrowheads="1"/>
              </p:cNvSpPr>
              <p:nvPr/>
            </p:nvSpPr>
            <p:spPr bwMode="auto">
              <a:xfrm>
                <a:off x="1997" y="1957"/>
                <a:ext cx="117" cy="105"/>
              </a:xfrm>
              <a:prstGeom prst="rect">
                <a:avLst/>
              </a:prstGeom>
              <a:pattFill prst="smCheck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38" name="Rectangle 98" descr="noir)"/>
              <p:cNvSpPr>
                <a:spLocks noChangeArrowheads="1"/>
              </p:cNvSpPr>
              <p:nvPr/>
            </p:nvSpPr>
            <p:spPr bwMode="auto">
              <a:xfrm>
                <a:off x="1997" y="1497"/>
                <a:ext cx="117" cy="105"/>
              </a:xfrm>
              <a:prstGeom prst="rect">
                <a:avLst/>
              </a:prstGeom>
              <a:pattFill prst="ltVert">
                <a:fgClr>
                  <a:srgbClr val="990099"/>
                </a:fgClr>
                <a:bgClr>
                  <a:srgbClr val="FFFFFF"/>
                </a:bgClr>
              </a:pattFill>
              <a:ln w="12700">
                <a:solidFill>
                  <a:srgbClr val="99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39" name="Rectangle 99" descr="noir)"/>
              <p:cNvSpPr>
                <a:spLocks noChangeArrowheads="1"/>
              </p:cNvSpPr>
              <p:nvPr/>
            </p:nvSpPr>
            <p:spPr bwMode="auto">
              <a:xfrm>
                <a:off x="1997" y="1270"/>
                <a:ext cx="117" cy="104"/>
              </a:xfrm>
              <a:prstGeom prst="rect">
                <a:avLst/>
              </a:prstGeom>
              <a:pattFill prst="ltHorz">
                <a:fgClr>
                  <a:srgbClr val="990099"/>
                </a:fgClr>
                <a:bgClr>
                  <a:srgbClr val="FFFFFF"/>
                </a:bgClr>
              </a:pattFill>
              <a:ln w="12700">
                <a:solidFill>
                  <a:srgbClr val="99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40" name="AutoShape 100"/>
              <p:cNvSpPr>
                <a:spLocks noChangeArrowheads="1"/>
              </p:cNvSpPr>
              <p:nvPr/>
            </p:nvSpPr>
            <p:spPr bwMode="auto">
              <a:xfrm>
                <a:off x="1997" y="1725"/>
                <a:ext cx="116" cy="12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C02D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41" name="Rectangle 101" descr="Carrelage"/>
              <p:cNvSpPr>
                <a:spLocks noChangeArrowheads="1"/>
              </p:cNvSpPr>
              <p:nvPr/>
            </p:nvSpPr>
            <p:spPr bwMode="auto">
              <a:xfrm>
                <a:off x="1997" y="2194"/>
                <a:ext cx="117" cy="105"/>
              </a:xfrm>
              <a:prstGeom prst="rect">
                <a:avLst/>
              </a:prstGeom>
              <a:pattFill prst="solidDmnd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42" name="Rectangle 102"/>
              <p:cNvSpPr>
                <a:spLocks noChangeArrowheads="1"/>
              </p:cNvSpPr>
              <p:nvPr/>
            </p:nvSpPr>
            <p:spPr bwMode="auto">
              <a:xfrm>
                <a:off x="1997" y="814"/>
                <a:ext cx="117" cy="105"/>
              </a:xfrm>
              <a:prstGeom prst="rect">
                <a:avLst/>
              </a:prstGeom>
              <a:solidFill>
                <a:srgbClr val="B2B2B2"/>
              </a:solidFill>
              <a:ln w="12700">
                <a:solidFill>
                  <a:srgbClr val="CC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43" name="Rectangle 103" descr="5%"/>
              <p:cNvSpPr>
                <a:spLocks noChangeArrowheads="1"/>
              </p:cNvSpPr>
              <p:nvPr/>
            </p:nvSpPr>
            <p:spPr bwMode="auto">
              <a:xfrm>
                <a:off x="1997" y="1042"/>
                <a:ext cx="117" cy="105"/>
              </a:xfrm>
              <a:prstGeom prst="rect">
                <a:avLst/>
              </a:prstGeom>
              <a:pattFill prst="pct5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35944" name="Text Box 104"/>
            <p:cNvSpPr txBox="1">
              <a:spLocks noChangeArrowheads="1"/>
            </p:cNvSpPr>
            <p:nvPr/>
          </p:nvSpPr>
          <p:spPr bwMode="auto">
            <a:xfrm>
              <a:off x="0" y="893"/>
              <a:ext cx="1943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el-GR" dirty="0" smtClean="0">
                  <a:cs typeface="Times" charset="0"/>
                </a:rPr>
                <a:t>- </a:t>
              </a:r>
              <a:r>
                <a:rPr lang="en-US" altLang="el-GR" i="1" dirty="0">
                  <a:cs typeface="Times" charset="0"/>
                </a:rPr>
                <a:t>An. </a:t>
              </a:r>
              <a:r>
                <a:rPr lang="en-US" altLang="el-GR" i="1" dirty="0" err="1">
                  <a:cs typeface="Times" charset="0"/>
                </a:rPr>
                <a:t>gambiae</a:t>
              </a:r>
              <a:r>
                <a:rPr lang="en-US" altLang="el-GR" i="1" dirty="0">
                  <a:cs typeface="Times" charset="0"/>
                </a:rPr>
                <a:t> M </a:t>
              </a:r>
              <a:r>
                <a:rPr lang="en-US" altLang="el-GR" dirty="0">
                  <a:cs typeface="Times" charset="0"/>
                </a:rPr>
                <a:t>et</a:t>
              </a:r>
              <a:r>
                <a:rPr lang="en-US" altLang="el-GR" i="1" dirty="0">
                  <a:cs typeface="Times" charset="0"/>
                </a:rPr>
                <a:t> S</a:t>
              </a:r>
              <a:endParaRPr lang="en-US" altLang="el-GR" dirty="0">
                <a:cs typeface="Times" charset="0"/>
              </a:endParaRPr>
            </a:p>
            <a:p>
              <a:pPr>
                <a:spcBef>
                  <a:spcPts val="600"/>
                </a:spcBef>
              </a:pPr>
              <a:r>
                <a:rPr lang="de-DE" altLang="el-GR" dirty="0">
                  <a:cs typeface="Times" charset="0"/>
                </a:rPr>
                <a:t>- </a:t>
              </a:r>
              <a:r>
                <a:rPr lang="de-DE" altLang="el-GR" i="1" dirty="0">
                  <a:cs typeface="Times" charset="0"/>
                </a:rPr>
                <a:t>An. </a:t>
              </a:r>
              <a:r>
                <a:rPr lang="de-DE" altLang="el-GR" i="1" dirty="0" err="1">
                  <a:cs typeface="Times" charset="0"/>
                </a:rPr>
                <a:t>arabiensis</a:t>
              </a:r>
              <a:endParaRPr lang="de-DE" altLang="el-GR" dirty="0">
                <a:cs typeface="Times" charset="0"/>
              </a:endParaRPr>
            </a:p>
            <a:p>
              <a:pPr>
                <a:spcBef>
                  <a:spcPts val="600"/>
                </a:spcBef>
              </a:pPr>
              <a:r>
                <a:rPr lang="de-DE" altLang="el-GR" dirty="0">
                  <a:cs typeface="Times" charset="0"/>
                </a:rPr>
                <a:t>- </a:t>
              </a:r>
              <a:r>
                <a:rPr lang="de-DE" altLang="el-GR" i="1" dirty="0">
                  <a:cs typeface="Times" charset="0"/>
                </a:rPr>
                <a:t>An. </a:t>
              </a:r>
              <a:r>
                <a:rPr lang="de-DE" altLang="el-GR" i="1" dirty="0" err="1">
                  <a:cs typeface="Times" charset="0"/>
                </a:rPr>
                <a:t>melas</a:t>
              </a:r>
              <a:endParaRPr lang="de-DE" altLang="el-GR" dirty="0">
                <a:cs typeface="Times" charset="0"/>
              </a:endParaRPr>
            </a:p>
            <a:p>
              <a:pPr>
                <a:spcBef>
                  <a:spcPts val="600"/>
                </a:spcBef>
              </a:pPr>
              <a:r>
                <a:rPr lang="en-US" altLang="el-GR" dirty="0">
                  <a:cs typeface="Times" charset="0"/>
                </a:rPr>
                <a:t>- </a:t>
              </a:r>
              <a:r>
                <a:rPr lang="en-US" altLang="el-GR" i="1" dirty="0">
                  <a:cs typeface="Times" charset="0"/>
                </a:rPr>
                <a:t>An. </a:t>
              </a:r>
              <a:r>
                <a:rPr lang="en-US" altLang="el-GR" i="1" dirty="0" err="1">
                  <a:cs typeface="Times" charset="0"/>
                </a:rPr>
                <a:t>merus</a:t>
              </a:r>
              <a:endParaRPr lang="en-US" altLang="el-GR" dirty="0">
                <a:cs typeface="Times" charset="0"/>
              </a:endParaRPr>
            </a:p>
            <a:p>
              <a:pPr>
                <a:spcBef>
                  <a:spcPts val="600"/>
                </a:spcBef>
              </a:pPr>
              <a:r>
                <a:rPr lang="en-US" altLang="el-GR" dirty="0">
                  <a:cs typeface="Times" charset="0"/>
                </a:rPr>
                <a:t>- </a:t>
              </a:r>
              <a:r>
                <a:rPr lang="en-US" altLang="el-GR" i="1" dirty="0">
                  <a:cs typeface="Times" charset="0"/>
                </a:rPr>
                <a:t>An. </a:t>
              </a:r>
              <a:r>
                <a:rPr lang="en-US" altLang="el-GR" i="1" dirty="0" err="1">
                  <a:cs typeface="Times" charset="0"/>
                </a:rPr>
                <a:t>bwambae</a:t>
              </a:r>
              <a:endParaRPr lang="en-US" altLang="el-GR" dirty="0">
                <a:cs typeface="Times" charset="0"/>
              </a:endParaRPr>
            </a:p>
            <a:p>
              <a:pPr>
                <a:spcBef>
                  <a:spcPts val="600"/>
                </a:spcBef>
              </a:pPr>
              <a:r>
                <a:rPr lang="en-US" altLang="el-GR" dirty="0">
                  <a:cs typeface="Times" charset="0"/>
                </a:rPr>
                <a:t>- </a:t>
              </a:r>
              <a:r>
                <a:rPr lang="en-US" altLang="el-GR" i="1" dirty="0">
                  <a:cs typeface="Times" charset="0"/>
                </a:rPr>
                <a:t>An. </a:t>
              </a:r>
              <a:r>
                <a:rPr lang="en-US" altLang="el-GR" i="1" dirty="0" err="1">
                  <a:cs typeface="Times" charset="0"/>
                </a:rPr>
                <a:t>quadriannulatus</a:t>
              </a:r>
              <a:endParaRPr lang="en-US" altLang="el-GR" dirty="0">
                <a:cs typeface="Times" charset="0"/>
              </a:endParaRPr>
            </a:p>
            <a:p>
              <a:pPr>
                <a:spcBef>
                  <a:spcPts val="600"/>
                </a:spcBef>
              </a:pPr>
              <a:r>
                <a:rPr lang="en-US" altLang="el-GR" dirty="0">
                  <a:cs typeface="Times" charset="0"/>
                </a:rPr>
                <a:t>- </a:t>
              </a:r>
              <a:r>
                <a:rPr lang="en-US" altLang="el-GR" i="1" dirty="0">
                  <a:cs typeface="Times" charset="0"/>
                </a:rPr>
                <a:t>An. </a:t>
              </a:r>
              <a:r>
                <a:rPr lang="en-US" altLang="el-GR" i="1" dirty="0" err="1">
                  <a:cs typeface="Times" charset="0"/>
                </a:rPr>
                <a:t>quadriannulatus</a:t>
              </a:r>
              <a:r>
                <a:rPr lang="en-US" altLang="el-GR" i="1" dirty="0">
                  <a:cs typeface="Times" charset="0"/>
                </a:rPr>
                <a:t> </a:t>
              </a:r>
              <a:r>
                <a:rPr lang="en-US" altLang="el-GR" i="1" dirty="0" smtClean="0">
                  <a:cs typeface="Times" charset="0"/>
                </a:rPr>
                <a:t>B</a:t>
              </a:r>
              <a:endParaRPr lang="en-US" altLang="el-GR" i="1" dirty="0">
                <a:cs typeface="Times" charset="0"/>
              </a:endParaRPr>
            </a:p>
          </p:txBody>
        </p:sp>
      </p:grpSp>
      <p:sp>
        <p:nvSpPr>
          <p:cNvPr id="35946" name="Text Box 106"/>
          <p:cNvSpPr txBox="1">
            <a:spLocks noChangeArrowheads="1"/>
          </p:cNvSpPr>
          <p:nvPr/>
        </p:nvSpPr>
        <p:spPr bwMode="auto">
          <a:xfrm>
            <a:off x="915988" y="152400"/>
            <a:ext cx="826380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4400" i="1"/>
              <a:t>Anopheles gambiae</a:t>
            </a:r>
            <a:r>
              <a:rPr lang="en-US" altLang="el-GR" sz="4400"/>
              <a:t> complex </a:t>
            </a:r>
            <a:endParaRPr lang="en-US" altLang="el-GR"/>
          </a:p>
          <a:p>
            <a:endParaRPr lang="en-US" altLang="el-GR"/>
          </a:p>
        </p:txBody>
      </p:sp>
      <p:sp>
        <p:nvSpPr>
          <p:cNvPr id="35948" name="Line 108"/>
          <p:cNvSpPr>
            <a:spLocks noChangeShapeType="1"/>
          </p:cNvSpPr>
          <p:nvPr/>
        </p:nvSpPr>
        <p:spPr bwMode="auto">
          <a:xfrm>
            <a:off x="533400" y="914400"/>
            <a:ext cx="73914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pic>
        <p:nvPicPr>
          <p:cNvPr id="35949" name="Picture 109" descr="photo_An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227806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90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 descr="Anog_chromoso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82"/>
          <a:stretch/>
        </p:blipFill>
        <p:spPr bwMode="auto">
          <a:xfrm>
            <a:off x="457200" y="1752601"/>
            <a:ext cx="8382000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457200" y="4797152"/>
            <a:ext cx="8382000" cy="1130573"/>
          </a:xfrm>
          <a:prstGeom prst="rect">
            <a:avLst/>
          </a:prstGeom>
          <a:solidFill>
            <a:srgbClr val="BFBFBF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l-GR" altLang="el-GR"/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197216" y="5100828"/>
            <a:ext cx="56396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3B3B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l-GR" sz="2800" b="1" dirty="0"/>
              <a:t>Golden Path </a:t>
            </a:r>
            <a:r>
              <a:rPr lang="fr-FR" altLang="el-GR" sz="2800" b="1" dirty="0" err="1"/>
              <a:t>length</a:t>
            </a:r>
            <a:r>
              <a:rPr lang="fr-FR" altLang="el-GR" sz="2800" b="1" dirty="0"/>
              <a:t>    ~ 273 </a:t>
            </a:r>
            <a:r>
              <a:rPr lang="fr-FR" altLang="el-GR" sz="2800" b="1" dirty="0" smtClean="0"/>
              <a:t>Mb</a:t>
            </a:r>
            <a:endParaRPr lang="fr-FR" altLang="el-GR" sz="2800" b="1" dirty="0"/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1905000" y="2147888"/>
            <a:ext cx="63161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l-GR" sz="1800"/>
              <a:t>( from:  http://www2.ncid.cdc.gov/vector/vector.html)</a:t>
            </a:r>
            <a:endParaRPr lang="fr-FR" altLang="el-GR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914400" y="1447800"/>
            <a:ext cx="71628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2270125" y="59277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80" y="224644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el-GR" altLang="el-GR" sz="3600" dirty="0" smtClean="0">
                <a:solidFill>
                  <a:schemeClr val="tx1"/>
                </a:solidFill>
                <a:latin typeface="+mn-lt"/>
              </a:rPr>
              <a:t>Τα χρωμοσώματα του </a:t>
            </a:r>
            <a:r>
              <a:rPr lang="fr-FR" altLang="el-GR" sz="3600" i="1" dirty="0" err="1" smtClean="0">
                <a:solidFill>
                  <a:schemeClr val="tx1"/>
                </a:solidFill>
                <a:latin typeface="+mn-lt"/>
              </a:rPr>
              <a:t>Anopheles</a:t>
            </a:r>
            <a:r>
              <a:rPr lang="fr-FR" altLang="el-GR" sz="36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altLang="el-GR" sz="3600" i="1" dirty="0" err="1" smtClean="0">
                <a:solidFill>
                  <a:schemeClr val="tx1"/>
                </a:solidFill>
                <a:latin typeface="+mn-lt"/>
              </a:rPr>
              <a:t>gambiae</a:t>
            </a:r>
            <a:endParaRPr lang="el-GR"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450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altLang="el-GR">
                <a:solidFill>
                  <a:schemeClr val="tx1"/>
                </a:solidFill>
                <a:latin typeface="+mn-lt"/>
              </a:rPr>
              <a:t>Whole genome assembly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81000" y="1295400"/>
            <a:ext cx="8458200" cy="5334000"/>
          </a:xfrm>
          <a:prstGeom prst="rect">
            <a:avLst/>
          </a:prstGeom>
          <a:solidFill>
            <a:srgbClr val="F9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l-GR" altLang="el-GR" sz="160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143000" y="1905000"/>
            <a:ext cx="1841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1600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860524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381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5715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762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1676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213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2590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l-GR" b="1" dirty="0">
                <a:latin typeface="+mn-lt"/>
              </a:rPr>
              <a:t>Genome size:</a:t>
            </a:r>
            <a:r>
              <a:rPr lang="en-US" altLang="el-GR" dirty="0">
                <a:latin typeface="+mn-lt"/>
              </a:rPr>
              <a:t>		- 278 Mb        ( </a:t>
            </a:r>
            <a:r>
              <a:rPr lang="en-US" altLang="el-GR" b="1" dirty="0">
                <a:latin typeface="+mn-lt"/>
              </a:rPr>
              <a:t>273 Mb</a:t>
            </a:r>
            <a:r>
              <a:rPr lang="en-US" altLang="el-GR" dirty="0">
                <a:latin typeface="+mn-lt"/>
              </a:rPr>
              <a:t> )	</a:t>
            </a:r>
          </a:p>
          <a:p>
            <a:pPr>
              <a:lnSpc>
                <a:spcPct val="150000"/>
              </a:lnSpc>
            </a:pPr>
            <a:r>
              <a:rPr lang="en-US" altLang="el-GR" dirty="0">
                <a:latin typeface="+mn-lt"/>
              </a:rPr>
              <a:t>			- 8987 scaffolds	</a:t>
            </a:r>
          </a:p>
          <a:p>
            <a:pPr>
              <a:lnSpc>
                <a:spcPct val="150000"/>
              </a:lnSpc>
            </a:pPr>
            <a:r>
              <a:rPr lang="en-US" altLang="el-GR" dirty="0">
                <a:latin typeface="+mn-lt"/>
              </a:rPr>
              <a:t>			- 303 scaffolds </a:t>
            </a:r>
            <a:r>
              <a:rPr lang="en-US" altLang="el-GR" dirty="0" smtClean="0">
                <a:latin typeface="+mn-lt"/>
              </a:rPr>
              <a:t>⇒ </a:t>
            </a:r>
            <a:r>
              <a:rPr lang="en-US" altLang="el-GR" dirty="0">
                <a:latin typeface="+mn-lt"/>
              </a:rPr>
              <a:t>91% of the genome</a:t>
            </a:r>
          </a:p>
          <a:p>
            <a:pPr>
              <a:lnSpc>
                <a:spcPct val="150000"/>
              </a:lnSpc>
            </a:pPr>
            <a:r>
              <a:rPr lang="en-US" altLang="el-GR" dirty="0">
                <a:latin typeface="+mn-lt"/>
              </a:rPr>
              <a:t>			- 18634 </a:t>
            </a:r>
            <a:r>
              <a:rPr lang="en-US" altLang="el-GR" dirty="0" err="1">
                <a:latin typeface="+mn-lt"/>
              </a:rPr>
              <a:t>contigs</a:t>
            </a:r>
            <a:endParaRPr lang="en-US" altLang="el-GR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el-GR" b="1" dirty="0">
                <a:latin typeface="+mn-lt"/>
              </a:rPr>
              <a:t>Inter-scaffold gaps:</a:t>
            </a:r>
            <a:r>
              <a:rPr lang="en-US" altLang="el-GR" dirty="0">
                <a:latin typeface="+mn-lt"/>
              </a:rPr>
              <a:t> - sequence gaps, no clones	</a:t>
            </a:r>
          </a:p>
          <a:p>
            <a:pPr lvl="2">
              <a:lnSpc>
                <a:spcPct val="150000"/>
              </a:lnSpc>
            </a:pPr>
            <a:r>
              <a:rPr lang="en-US" altLang="el-GR" dirty="0">
                <a:latin typeface="+mn-lt"/>
              </a:rPr>
              <a:t>			- repeat sequences </a:t>
            </a:r>
          </a:p>
          <a:p>
            <a:pPr lvl="2">
              <a:lnSpc>
                <a:spcPct val="150000"/>
              </a:lnSpc>
            </a:pPr>
            <a:r>
              <a:rPr lang="en-US" altLang="el-GR" dirty="0">
                <a:latin typeface="+mn-lt"/>
              </a:rPr>
              <a:t>			- smaller scaffolds ? </a:t>
            </a:r>
          </a:p>
          <a:p>
            <a:pPr>
              <a:lnSpc>
                <a:spcPct val="150000"/>
              </a:lnSpc>
            </a:pPr>
            <a:r>
              <a:rPr lang="en-US" altLang="el-GR" b="1" dirty="0">
                <a:latin typeface="+mn-lt"/>
              </a:rPr>
              <a:t>Y chromosome:</a:t>
            </a:r>
            <a:r>
              <a:rPr lang="en-US" altLang="el-GR" dirty="0">
                <a:latin typeface="+mn-lt"/>
              </a:rPr>
              <a:t> 	- no assembly - ongoing ? </a:t>
            </a:r>
            <a:r>
              <a:rPr lang="en-US" altLang="el-GR" b="1" dirty="0">
                <a:latin typeface="+mn-lt"/>
              </a:rPr>
              <a:t>0.18Mb</a:t>
            </a:r>
            <a:endParaRPr lang="en-US" altLang="el-GR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el-GR" dirty="0">
                <a:latin typeface="+mn-lt"/>
              </a:rPr>
              <a:t>			- high repeat content</a:t>
            </a:r>
          </a:p>
          <a:p>
            <a:pPr lvl="4">
              <a:lnSpc>
                <a:spcPct val="150000"/>
              </a:lnSpc>
              <a:buFontTx/>
              <a:buChar char="-"/>
            </a:pPr>
            <a:endParaRPr lang="en-US" altLang="el-GR" dirty="0">
              <a:latin typeface="+mn-lt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3400" y="890588"/>
            <a:ext cx="51892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Current release AgamP3    </a:t>
            </a:r>
            <a:r>
              <a:rPr lang="en-US" altLang="el-GR" sz="1600" b="1"/>
              <a:t>last update: 2/2006</a:t>
            </a:r>
            <a:endParaRPr lang="en-US" altLang="el-GR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518275" y="976313"/>
            <a:ext cx="24865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1600"/>
              <a:t>First draft: March 2002</a:t>
            </a:r>
            <a:endParaRPr lang="en-US" altLang="el-GR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1219200" y="838200"/>
            <a:ext cx="67056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75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3" name="Group 3"/>
          <p:cNvGrpSpPr>
            <a:grpSpLocks/>
          </p:cNvGrpSpPr>
          <p:nvPr/>
        </p:nvGrpSpPr>
        <p:grpSpPr bwMode="auto">
          <a:xfrm>
            <a:off x="1752600" y="1447800"/>
            <a:ext cx="6096000" cy="4724400"/>
            <a:chOff x="1104" y="576"/>
            <a:chExt cx="3840" cy="2976"/>
          </a:xfrm>
        </p:grpSpPr>
        <p:sp>
          <p:nvSpPr>
            <p:cNvPr id="128004" name="Rectangle 4"/>
            <p:cNvSpPr>
              <a:spLocks noChangeArrowheads="1"/>
            </p:cNvSpPr>
            <p:nvPr/>
          </p:nvSpPr>
          <p:spPr bwMode="auto">
            <a:xfrm>
              <a:off x="1104" y="576"/>
              <a:ext cx="3840" cy="29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 sz="1400"/>
            </a:p>
          </p:txBody>
        </p:sp>
        <p:pic>
          <p:nvPicPr>
            <p:cNvPr id="12800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720"/>
              <a:ext cx="2956" cy="216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8006" name="Text Box 6"/>
            <p:cNvSpPr txBox="1">
              <a:spLocks noChangeArrowheads="1"/>
            </p:cNvSpPr>
            <p:nvPr/>
          </p:nvSpPr>
          <p:spPr bwMode="auto">
            <a:xfrm>
              <a:off x="2112" y="2976"/>
              <a:ext cx="244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el-GR" sz="1200" b="1" dirty="0"/>
                <a:t>49</a:t>
              </a:r>
            </a:p>
          </p:txBody>
        </p:sp>
        <p:sp>
          <p:nvSpPr>
            <p:cNvPr id="128007" name="Text Box 7"/>
            <p:cNvSpPr txBox="1">
              <a:spLocks noChangeArrowheads="1"/>
            </p:cNvSpPr>
            <p:nvPr/>
          </p:nvSpPr>
          <p:spPr bwMode="auto">
            <a:xfrm>
              <a:off x="2496" y="2976"/>
              <a:ext cx="244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el-GR" sz="1200" b="1" dirty="0"/>
                <a:t>61</a:t>
              </a:r>
            </a:p>
          </p:txBody>
        </p:sp>
        <p:sp>
          <p:nvSpPr>
            <p:cNvPr id="128008" name="Text Box 8"/>
            <p:cNvSpPr txBox="1">
              <a:spLocks noChangeArrowheads="1"/>
            </p:cNvSpPr>
            <p:nvPr/>
          </p:nvSpPr>
          <p:spPr bwMode="auto">
            <a:xfrm>
              <a:off x="2928" y="2976"/>
              <a:ext cx="244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el-GR" sz="1200" b="1"/>
                <a:t>42</a:t>
              </a:r>
            </a:p>
          </p:txBody>
        </p:sp>
        <p:sp>
          <p:nvSpPr>
            <p:cNvPr id="128009" name="Text Box 9"/>
            <p:cNvSpPr txBox="1">
              <a:spLocks noChangeArrowheads="1"/>
            </p:cNvSpPr>
            <p:nvPr/>
          </p:nvSpPr>
          <p:spPr bwMode="auto">
            <a:xfrm>
              <a:off x="3312" y="2976"/>
              <a:ext cx="244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el-GR" sz="1200" b="1"/>
                <a:t>53</a:t>
              </a:r>
            </a:p>
          </p:txBody>
        </p:sp>
        <p:sp>
          <p:nvSpPr>
            <p:cNvPr id="128010" name="Text Box 10"/>
            <p:cNvSpPr txBox="1">
              <a:spLocks noChangeArrowheads="1"/>
            </p:cNvSpPr>
            <p:nvPr/>
          </p:nvSpPr>
          <p:spPr bwMode="auto">
            <a:xfrm>
              <a:off x="3696" y="2976"/>
              <a:ext cx="244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el-GR" sz="1200" b="1"/>
                <a:t>24</a:t>
              </a:r>
            </a:p>
          </p:txBody>
        </p:sp>
        <p:sp>
          <p:nvSpPr>
            <p:cNvPr id="128011" name="Text Box 11"/>
            <p:cNvSpPr txBox="1">
              <a:spLocks noChangeArrowheads="1"/>
            </p:cNvSpPr>
            <p:nvPr/>
          </p:nvSpPr>
          <p:spPr bwMode="auto">
            <a:xfrm>
              <a:off x="4080" y="2976"/>
              <a:ext cx="384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el-GR" sz="1200" b="1"/>
                <a:t>Mb</a:t>
              </a:r>
            </a:p>
          </p:txBody>
        </p:sp>
      </p:grp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6781800" y="56388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 sz="1600" b="1"/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611560" y="332656"/>
            <a:ext cx="80409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l-GR" sz="3600" b="1" i="1"/>
              <a:t>Anopheles gambiae</a:t>
            </a:r>
            <a:r>
              <a:rPr lang="fr-FR" altLang="el-GR" sz="3600" b="1"/>
              <a:t> chromosomes </a:t>
            </a:r>
          </a:p>
        </p:txBody>
      </p:sp>
      <p:sp>
        <p:nvSpPr>
          <p:cNvPr id="128015" name="AutoShape 15"/>
          <p:cNvSpPr>
            <a:spLocks/>
          </p:cNvSpPr>
          <p:nvPr/>
        </p:nvSpPr>
        <p:spPr bwMode="auto">
          <a:xfrm rot="5438867">
            <a:off x="3733800" y="4724400"/>
            <a:ext cx="76200" cy="533400"/>
          </a:xfrm>
          <a:prstGeom prst="rightBrace">
            <a:avLst>
              <a:gd name="adj1" fmla="val 58333"/>
              <a:gd name="adj2" fmla="val 51218"/>
            </a:avLst>
          </a:prstGeom>
          <a:noFill/>
          <a:ln w="22225">
            <a:solidFill>
              <a:srgbClr val="D125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016" name="AutoShape 16"/>
          <p:cNvSpPr>
            <a:spLocks/>
          </p:cNvSpPr>
          <p:nvPr/>
        </p:nvSpPr>
        <p:spPr bwMode="auto">
          <a:xfrm rot="5438867">
            <a:off x="5029200" y="4724400"/>
            <a:ext cx="76200" cy="533400"/>
          </a:xfrm>
          <a:prstGeom prst="rightBrace">
            <a:avLst>
              <a:gd name="adj1" fmla="val 58333"/>
              <a:gd name="adj2" fmla="val 51218"/>
            </a:avLst>
          </a:prstGeom>
          <a:noFill/>
          <a:ln w="22225">
            <a:solidFill>
              <a:srgbClr val="D125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3679825" y="5181600"/>
            <a:ext cx="282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l-GR" b="1" dirty="0"/>
              <a:t>+</a:t>
            </a:r>
          </a:p>
        </p:txBody>
      </p:sp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4975225" y="5181600"/>
            <a:ext cx="282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l-GR" b="1"/>
              <a:t>+</a:t>
            </a:r>
          </a:p>
        </p:txBody>
      </p:sp>
      <p:sp>
        <p:nvSpPr>
          <p:cNvPr id="128019" name="Line 19"/>
          <p:cNvSpPr>
            <a:spLocks noChangeShapeType="1"/>
          </p:cNvSpPr>
          <p:nvPr/>
        </p:nvSpPr>
        <p:spPr bwMode="auto">
          <a:xfrm>
            <a:off x="914400" y="1143000"/>
            <a:ext cx="71628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023" name="Text Box 23"/>
          <p:cNvSpPr txBox="1">
            <a:spLocks noChangeArrowheads="1"/>
          </p:cNvSpPr>
          <p:nvPr/>
        </p:nvSpPr>
        <p:spPr bwMode="auto">
          <a:xfrm>
            <a:off x="5181600" y="5867400"/>
            <a:ext cx="31870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l-GR" sz="1200"/>
              <a:t>adapted from: http://www.ensembl.org </a:t>
            </a:r>
          </a:p>
        </p:txBody>
      </p:sp>
    </p:spTree>
    <p:extLst>
      <p:ext uri="{BB962C8B-B14F-4D97-AF65-F5344CB8AC3E}">
        <p14:creationId xmlns:p14="http://schemas.microsoft.com/office/powerpoint/2010/main" val="29380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>
                <a:solidFill>
                  <a:schemeClr val="tx1"/>
                </a:solidFill>
                <a:latin typeface="+mn-lt"/>
              </a:rPr>
              <a:t>Άμεσα αποτελέσματα</a:t>
            </a:r>
            <a:endParaRPr lang="en-GB" alt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720725" y="1798638"/>
            <a:ext cx="806342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l-GR" sz="2800" b="1"/>
              <a:t>20 genes  (1999)            14700 genes (2005)</a:t>
            </a:r>
          </a:p>
          <a:p>
            <a:endParaRPr lang="en-GB" altLang="el-GR" sz="2800" b="1"/>
          </a:p>
          <a:p>
            <a:r>
              <a:rPr lang="en-GB" altLang="el-GR" sz="2800" b="1"/>
              <a:t>Cross disciplinary research:</a:t>
            </a:r>
          </a:p>
          <a:p>
            <a:r>
              <a:rPr lang="en-GB" altLang="el-GR" sz="2800" b="1"/>
              <a:t>	- </a:t>
            </a:r>
            <a:r>
              <a:rPr lang="en-GB" altLang="el-GR" sz="2800" b="1" i="1"/>
              <a:t>Drosophila </a:t>
            </a:r>
            <a:r>
              <a:rPr lang="en-GB" altLang="el-GR" sz="2800" b="1"/>
              <a:t>community</a:t>
            </a:r>
          </a:p>
          <a:p>
            <a:r>
              <a:rPr lang="en-GB" altLang="el-GR" sz="2800" b="1"/>
              <a:t>	- Bioinformaticiens</a:t>
            </a:r>
          </a:p>
          <a:p>
            <a:r>
              <a:rPr lang="en-GB" altLang="el-GR" sz="2800" b="1"/>
              <a:t>	- other domains</a:t>
            </a:r>
          </a:p>
          <a:p>
            <a:r>
              <a:rPr lang="en-GB" altLang="el-GR" sz="2800" b="1"/>
              <a:t>	- BLAST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720725" y="4876800"/>
            <a:ext cx="79961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l-GR" sz="2800" b="1" dirty="0"/>
              <a:t>Fieldwork:</a:t>
            </a:r>
          </a:p>
          <a:p>
            <a:r>
              <a:rPr lang="en-GB" altLang="el-GR" sz="2800" b="1" dirty="0"/>
              <a:t>	- Entomologists</a:t>
            </a:r>
          </a:p>
          <a:p>
            <a:r>
              <a:rPr lang="en-GB" altLang="el-GR" sz="2800" b="1" dirty="0"/>
              <a:t>	- Identification       </a:t>
            </a:r>
            <a:r>
              <a:rPr lang="en-GB" altLang="el-GR" sz="2400" b="1" dirty="0"/>
              <a:t>follow-up of mutations</a:t>
            </a:r>
          </a:p>
          <a:p>
            <a:r>
              <a:rPr lang="en-GB" altLang="el-GR" sz="2400" b="1" dirty="0"/>
              <a:t>		</a:t>
            </a:r>
            <a:r>
              <a:rPr lang="el-GR" altLang="el-GR" sz="2400" b="1" dirty="0" smtClean="0"/>
              <a:t>               </a:t>
            </a:r>
            <a:r>
              <a:rPr lang="en-GB" altLang="el-GR" sz="2400" b="1" dirty="0"/>
              <a:t>	       </a:t>
            </a:r>
            <a:r>
              <a:rPr lang="en-GB" altLang="el-GR" sz="2400" b="1" dirty="0" smtClean="0"/>
              <a:t>adapt </a:t>
            </a:r>
            <a:r>
              <a:rPr lang="en-GB" altLang="el-GR" sz="2400" b="1" dirty="0"/>
              <a:t>strategy</a:t>
            </a:r>
          </a:p>
        </p:txBody>
      </p:sp>
      <p:sp>
        <p:nvSpPr>
          <p:cNvPr id="110599" name="AutoShape 7"/>
          <p:cNvSpPr>
            <a:spLocks noChangeArrowheads="1"/>
          </p:cNvSpPr>
          <p:nvPr/>
        </p:nvSpPr>
        <p:spPr bwMode="auto">
          <a:xfrm>
            <a:off x="4572000" y="59436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DD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0600" name="AutoShape 8"/>
          <p:cNvSpPr>
            <a:spLocks noChangeArrowheads="1"/>
          </p:cNvSpPr>
          <p:nvPr/>
        </p:nvSpPr>
        <p:spPr bwMode="auto">
          <a:xfrm>
            <a:off x="4572000" y="63246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DD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0601" name="AutoShape 9"/>
          <p:cNvSpPr>
            <a:spLocks noChangeArrowheads="1"/>
          </p:cNvSpPr>
          <p:nvPr/>
        </p:nvSpPr>
        <p:spPr bwMode="auto">
          <a:xfrm>
            <a:off x="3962400" y="1981200"/>
            <a:ext cx="914400" cy="2286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rgbClr val="FAE31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1295400" y="1143000"/>
            <a:ext cx="67056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09600" y="1981200"/>
            <a:ext cx="80772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>
                <a:solidFill>
                  <a:schemeClr val="tx1"/>
                </a:solidFill>
                <a:latin typeface="Chalkboard" charset="0"/>
              </a:rPr>
              <a:t>Σύγκριση </a:t>
            </a:r>
            <a:r>
              <a:rPr lang="en-US" altLang="el-GR" dirty="0">
                <a:solidFill>
                  <a:schemeClr val="tx1"/>
                </a:solidFill>
                <a:latin typeface="Chalkboard" charset="0"/>
              </a:rPr>
              <a:t/>
            </a:r>
            <a:br>
              <a:rPr lang="en-US" altLang="el-GR" dirty="0">
                <a:solidFill>
                  <a:schemeClr val="tx1"/>
                </a:solidFill>
                <a:latin typeface="Chalkboard" charset="0"/>
              </a:rPr>
            </a:br>
            <a:r>
              <a:rPr lang="en-US" altLang="el-GR" i="1" dirty="0">
                <a:solidFill>
                  <a:schemeClr val="tx1"/>
                </a:solidFill>
                <a:latin typeface="Chalkboard" charset="0"/>
              </a:rPr>
              <a:t>An. </a:t>
            </a:r>
            <a:r>
              <a:rPr lang="en-US" altLang="el-GR" i="1" dirty="0" err="1">
                <a:solidFill>
                  <a:schemeClr val="tx1"/>
                </a:solidFill>
                <a:latin typeface="Chalkboard" charset="0"/>
              </a:rPr>
              <a:t>gambiae</a:t>
            </a:r>
            <a:r>
              <a:rPr lang="en-US" altLang="el-GR" i="1" dirty="0">
                <a:solidFill>
                  <a:schemeClr val="tx1"/>
                </a:solidFill>
                <a:latin typeface="Chalkboard" charset="0"/>
              </a:rPr>
              <a:t> - D. melanogaster</a:t>
            </a:r>
            <a:endParaRPr lang="en-US" altLang="el-GR" dirty="0">
              <a:solidFill>
                <a:schemeClr val="tx1"/>
              </a:solidFill>
              <a:latin typeface="Chalkboard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252485" y="2216150"/>
            <a:ext cx="218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 dirty="0" smtClean="0"/>
              <a:t>Κοινός πρόγονος</a:t>
            </a:r>
            <a:endParaRPr lang="fr-FR" altLang="el-GR" b="1" dirty="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162050" y="4197350"/>
            <a:ext cx="2390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b="1" i="1"/>
              <a:t>Anopheles gambiae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953000" y="4191000"/>
            <a:ext cx="3004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b="1" i="1"/>
              <a:t>Drosophila melanogaster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 rot="13500698">
            <a:off x="3491706" y="2821782"/>
            <a:ext cx="1722437" cy="1638300"/>
          </a:xfrm>
          <a:custGeom>
            <a:avLst/>
            <a:gdLst>
              <a:gd name="G0" fmla="+- 9257 0 0"/>
              <a:gd name="G1" fmla="+- 18246 0 0"/>
              <a:gd name="G2" fmla="+- 6405 0 0"/>
              <a:gd name="G3" fmla="*/ 9257 1 2"/>
              <a:gd name="G4" fmla="+- G3 10800 0"/>
              <a:gd name="G5" fmla="+- 21600 9257 18246"/>
              <a:gd name="G6" fmla="+- 18246 6405 0"/>
              <a:gd name="G7" fmla="*/ G6 1 2"/>
              <a:gd name="G8" fmla="*/ 18246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405 h 21600"/>
              <a:gd name="T4" fmla="*/ 6405 w 21600"/>
              <a:gd name="T5" fmla="*/ 9257 h 21600"/>
              <a:gd name="T6" fmla="*/ 0 w 21600"/>
              <a:gd name="T7" fmla="*/ 15429 h 21600"/>
              <a:gd name="T8" fmla="*/ 6405 w 21600"/>
              <a:gd name="T9" fmla="*/ 21600 h 21600"/>
              <a:gd name="T10" fmla="*/ 12326 w 21600"/>
              <a:gd name="T11" fmla="*/ 18246 h 21600"/>
              <a:gd name="T12" fmla="*/ 18246 w 21600"/>
              <a:gd name="T13" fmla="*/ 12326 h 21600"/>
              <a:gd name="T14" fmla="*/ 21600 w 21600"/>
              <a:gd name="T15" fmla="*/ 6405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405"/>
                </a:lnTo>
                <a:lnTo>
                  <a:pt x="12611" y="6405"/>
                </a:lnTo>
                <a:lnTo>
                  <a:pt x="12611" y="12611"/>
                </a:lnTo>
                <a:lnTo>
                  <a:pt x="6405" y="12611"/>
                </a:lnTo>
                <a:lnTo>
                  <a:pt x="6405" y="9257"/>
                </a:lnTo>
                <a:lnTo>
                  <a:pt x="0" y="15429"/>
                </a:lnTo>
                <a:lnTo>
                  <a:pt x="6405" y="21600"/>
                </a:lnTo>
                <a:lnTo>
                  <a:pt x="6405" y="18246"/>
                </a:lnTo>
                <a:lnTo>
                  <a:pt x="18246" y="18246"/>
                </a:lnTo>
                <a:lnTo>
                  <a:pt x="18246" y="6405"/>
                </a:lnTo>
                <a:lnTo>
                  <a:pt x="21600" y="6405"/>
                </a:lnTo>
                <a:close/>
              </a:path>
            </a:pathLst>
          </a:custGeom>
          <a:solidFill>
            <a:srgbClr val="FEB3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854325" y="5730875"/>
            <a:ext cx="1841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2000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054475" y="3035300"/>
            <a:ext cx="7521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 b="1"/>
              <a:t>250</a:t>
            </a:r>
            <a:r>
              <a:rPr lang="en-US" altLang="el-GR" sz="2000"/>
              <a:t> 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742950" y="5029200"/>
            <a:ext cx="1841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2000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200150" y="5105400"/>
            <a:ext cx="1841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2000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733550" y="5105400"/>
            <a:ext cx="1841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2000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1230313" y="4795838"/>
            <a:ext cx="314701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/>
              <a:t>~  273 Mb</a:t>
            </a:r>
          </a:p>
          <a:p>
            <a:r>
              <a:rPr lang="en-US" altLang="el-GR" sz="2000"/>
              <a:t>15189 annotated genes</a:t>
            </a:r>
          </a:p>
          <a:p>
            <a:r>
              <a:rPr lang="en-US" altLang="el-GR" sz="2000"/>
              <a:t>(13765 in AgamP3)</a:t>
            </a:r>
            <a:endParaRPr lang="en-US" altLang="el-GR" sz="2000" b="1" i="1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5410200" y="4779963"/>
            <a:ext cx="31470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/>
              <a:t>~ 130 Mb </a:t>
            </a:r>
          </a:p>
          <a:p>
            <a:r>
              <a:rPr lang="en-US" altLang="el-GR" sz="2000"/>
              <a:t>14651 annotated genes</a:t>
            </a:r>
            <a:endParaRPr lang="en-US" altLang="el-GR" sz="2000" b="1" i="1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914400" y="1524000"/>
            <a:ext cx="73152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083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8693"/>
            <a:ext cx="8229600" cy="1143000"/>
          </a:xfrm>
        </p:spPr>
        <p:txBody>
          <a:bodyPr/>
          <a:lstStyle/>
          <a:p>
            <a:r>
              <a:rPr lang="en-US" altLang="el-GR"/>
              <a:t>Mosquito vs. Fruit Fly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29400"/>
            <a:ext cx="8229600" cy="28117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altLang="el-GR" sz="2400" dirty="0" smtClean="0"/>
              <a:t>Το γονιδίωμα του </a:t>
            </a:r>
            <a:r>
              <a:rPr lang="en-US" altLang="el-GR" sz="2400" i="1" dirty="0" smtClean="0"/>
              <a:t>Anopheles </a:t>
            </a:r>
            <a:r>
              <a:rPr lang="el-GR" altLang="el-GR" sz="2400" dirty="0" smtClean="0"/>
              <a:t>είναι διπλάσιο αυτού της </a:t>
            </a:r>
            <a:r>
              <a:rPr lang="en-US" altLang="el-GR" sz="2400" i="1" dirty="0" smtClean="0"/>
              <a:t>Drosophila</a:t>
            </a:r>
            <a:endParaRPr lang="en-US" altLang="el-GR" sz="2400" i="1" dirty="0"/>
          </a:p>
          <a:p>
            <a:pPr>
              <a:spcBef>
                <a:spcPts val="1200"/>
              </a:spcBef>
            </a:pPr>
            <a:r>
              <a:rPr lang="el-GR" altLang="el-GR" sz="2400" dirty="0" smtClean="0"/>
              <a:t>Τα θηλυκά </a:t>
            </a:r>
            <a:r>
              <a:rPr lang="en-US" altLang="el-GR" sz="2400" i="1" dirty="0" smtClean="0"/>
              <a:t>Anopheles </a:t>
            </a:r>
            <a:r>
              <a:rPr lang="el-GR" altLang="el-GR" sz="2400" dirty="0" smtClean="0"/>
              <a:t>τρέφονται με αίμα που είναι απαραίτητο για την ανάπτυξη των αυγών</a:t>
            </a:r>
            <a:endParaRPr lang="en-US" altLang="el-GR" sz="2400" dirty="0"/>
          </a:p>
          <a:p>
            <a:pPr>
              <a:spcBef>
                <a:spcPts val="1200"/>
              </a:spcBef>
            </a:pPr>
            <a:r>
              <a:rPr lang="el-GR" altLang="el-GR" sz="2400" dirty="0" smtClean="0"/>
              <a:t>Ιοί και παράσιτα χρησιμοποιούν τα ανωφελή κουνούπια ως φορείς για τη μετάδοσή τους</a:t>
            </a:r>
            <a:endParaRPr lang="en-US" altLang="el-GR" sz="2400" dirty="0"/>
          </a:p>
        </p:txBody>
      </p:sp>
    </p:spTree>
    <p:extLst>
      <p:ext uri="{BB962C8B-B14F-4D97-AF65-F5344CB8AC3E}">
        <p14:creationId xmlns:p14="http://schemas.microsoft.com/office/powerpoint/2010/main" val="877879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latin typeface="+mn-lt"/>
              </a:rPr>
              <a:t>Ταξινόμηση πρωτεϊνών</a:t>
            </a:r>
            <a:endParaRPr lang="en-US" altLang="el-GR" dirty="0">
              <a:latin typeface="+mn-lt"/>
            </a:endParaRPr>
          </a:p>
        </p:txBody>
      </p:sp>
      <p:pic>
        <p:nvPicPr>
          <p:cNvPr id="17411" name="Picture 3" descr="X:\seminar\pic\fig1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07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Δημοφιλή μοντέλα στη βιολογία</a:t>
            </a:r>
            <a:r>
              <a:rPr lang="en-US" altLang="el-GR" sz="2800" dirty="0" smtClean="0"/>
              <a:t>:</a:t>
            </a:r>
            <a:r>
              <a:rPr lang="ru-RU" altLang="el-GR" sz="2800" dirty="0" smtClean="0"/>
              <a:t> </a:t>
            </a:r>
            <a:endParaRPr lang="en-US" altLang="el-GR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800" dirty="0" smtClean="0"/>
              <a:t>   			House mouse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800" dirty="0" smtClean="0"/>
              <a:t>   			Yeast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800" dirty="0" smtClean="0"/>
              <a:t>   			</a:t>
            </a:r>
            <a:r>
              <a:rPr lang="en-US" altLang="el-GR" sz="2800" i="1" dirty="0" smtClean="0"/>
              <a:t>Escherichia coli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800" dirty="0" smtClean="0"/>
              <a:t>   			Corn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800" dirty="0" smtClean="0"/>
              <a:t>   			</a:t>
            </a:r>
            <a:r>
              <a:rPr lang="en-US" altLang="el-GR" sz="2800" i="1" dirty="0" smtClean="0"/>
              <a:t>Caenorhabditis </a:t>
            </a:r>
            <a:r>
              <a:rPr lang="en-US" altLang="el-GR" sz="2800" i="1" dirty="0" err="1" smtClean="0"/>
              <a:t>elegans</a:t>
            </a:r>
            <a:endParaRPr lang="en-US" altLang="el-GR" sz="2800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800" dirty="0" smtClean="0"/>
              <a:t>   			</a:t>
            </a:r>
            <a:r>
              <a:rPr lang="en-US" altLang="el-GR" sz="2800" i="1" dirty="0" smtClean="0"/>
              <a:t>Arabidopsis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800" dirty="0" smtClean="0"/>
              <a:t>   			Zebrafish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800" dirty="0" smtClean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i="1" dirty="0" smtClean="0"/>
              <a:t>Το πιο δημοφιλές όλων: </a:t>
            </a:r>
            <a:r>
              <a:rPr lang="en-US" altLang="el-GR" sz="2800" i="1" dirty="0" smtClean="0"/>
              <a:t>Drosophila</a:t>
            </a:r>
            <a:endParaRPr lang="ru-RU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918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228600" y="1143000"/>
            <a:ext cx="8305800" cy="556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altLang="el-GR">
              <a:latin typeface="Arial" pitchFamily="34" charset="0"/>
              <a:ea typeface="ＭＳ Ｐゴシック" charset="-128"/>
            </a:endParaRP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1143000"/>
          </a:xfrm>
        </p:spPr>
        <p:txBody>
          <a:bodyPr/>
          <a:lstStyle/>
          <a:p>
            <a:r>
              <a:rPr lang="fr-FR" altLang="el-GR" i="1">
                <a:solidFill>
                  <a:srgbClr val="FEB335"/>
                </a:solidFill>
                <a:latin typeface="Chalkboard" charset="0"/>
              </a:rPr>
              <a:t>Plasmodium </a:t>
            </a:r>
            <a:r>
              <a:rPr lang="fr-FR" altLang="el-GR">
                <a:solidFill>
                  <a:srgbClr val="FEB335"/>
                </a:solidFill>
                <a:latin typeface="Chalkboard" charset="0"/>
              </a:rPr>
              <a:t>life cycle</a:t>
            </a:r>
          </a:p>
        </p:txBody>
      </p:sp>
      <p:grpSp>
        <p:nvGrpSpPr>
          <p:cNvPr id="239621" name="Group 5"/>
          <p:cNvGrpSpPr>
            <a:grpSpLocks/>
          </p:cNvGrpSpPr>
          <p:nvPr/>
        </p:nvGrpSpPr>
        <p:grpSpPr bwMode="auto">
          <a:xfrm>
            <a:off x="304800" y="1219200"/>
            <a:ext cx="6096000" cy="5334000"/>
            <a:chOff x="800" y="624"/>
            <a:chExt cx="3952" cy="3648"/>
          </a:xfrm>
        </p:grpSpPr>
        <p:pic>
          <p:nvPicPr>
            <p:cNvPr id="239622" name="Picture 6" descr="waters_Science_2003_plasmocy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647"/>
              <a:ext cx="3952" cy="3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864" y="624"/>
              <a:ext cx="115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39624" name="Line 8"/>
          <p:cNvSpPr>
            <a:spLocks noChangeShapeType="1"/>
          </p:cNvSpPr>
          <p:nvPr/>
        </p:nvSpPr>
        <p:spPr bwMode="auto">
          <a:xfrm>
            <a:off x="1143000" y="838200"/>
            <a:ext cx="67056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9625" name="Oval 9"/>
          <p:cNvSpPr>
            <a:spLocks noChangeArrowheads="1"/>
          </p:cNvSpPr>
          <p:nvPr/>
        </p:nvSpPr>
        <p:spPr bwMode="auto">
          <a:xfrm>
            <a:off x="4572000" y="3657600"/>
            <a:ext cx="457200" cy="381000"/>
          </a:xfrm>
          <a:prstGeom prst="ellipse">
            <a:avLst/>
          </a:prstGeom>
          <a:noFill/>
          <a:ln w="28575">
            <a:solidFill>
              <a:srgbClr val="FF0C0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9626" name="Oval 10"/>
          <p:cNvSpPr>
            <a:spLocks noChangeArrowheads="1"/>
          </p:cNvSpPr>
          <p:nvPr/>
        </p:nvSpPr>
        <p:spPr bwMode="auto">
          <a:xfrm>
            <a:off x="4038600" y="2133600"/>
            <a:ext cx="457200" cy="381000"/>
          </a:xfrm>
          <a:prstGeom prst="ellipse">
            <a:avLst/>
          </a:prstGeom>
          <a:noFill/>
          <a:ln w="28575">
            <a:solidFill>
              <a:srgbClr val="FF0C0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pic>
        <p:nvPicPr>
          <p:cNvPr id="239627" name="Picture 11" descr="salivary glands_pdf38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1463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6019800" y="4191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9629" name="Line 13"/>
          <p:cNvSpPr>
            <a:spLocks noChangeShapeType="1"/>
          </p:cNvSpPr>
          <p:nvPr/>
        </p:nvSpPr>
        <p:spPr bwMode="auto">
          <a:xfrm>
            <a:off x="4648200" y="2667000"/>
            <a:ext cx="1828800" cy="1676400"/>
          </a:xfrm>
          <a:prstGeom prst="line">
            <a:avLst/>
          </a:prstGeom>
          <a:noFill/>
          <a:ln w="19050">
            <a:solidFill>
              <a:srgbClr val="FF0C0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9630" name="Line 14"/>
          <p:cNvSpPr>
            <a:spLocks noChangeShapeType="1"/>
          </p:cNvSpPr>
          <p:nvPr/>
        </p:nvSpPr>
        <p:spPr bwMode="auto">
          <a:xfrm>
            <a:off x="5029200" y="4038600"/>
            <a:ext cx="1295400" cy="457200"/>
          </a:xfrm>
          <a:prstGeom prst="line">
            <a:avLst/>
          </a:prstGeom>
          <a:noFill/>
          <a:ln w="19050">
            <a:solidFill>
              <a:srgbClr val="FF0C0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184150" y="6477000"/>
            <a:ext cx="28209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l-GR" sz="1200" dirty="0" err="1">
                <a:latin typeface="Times New Roman" pitchFamily="18" charset="0"/>
                <a:ea typeface="ＭＳ Ｐゴシック" charset="-128"/>
              </a:rPr>
              <a:t>Adapted</a:t>
            </a:r>
            <a:r>
              <a:rPr lang="fr-FR" altLang="el-GR" sz="1200" dirty="0">
                <a:latin typeface="Times New Roman" pitchFamily="18" charset="0"/>
                <a:ea typeface="ＭＳ Ｐゴシック" charset="-128"/>
              </a:rPr>
              <a:t> </a:t>
            </a:r>
            <a:r>
              <a:rPr lang="fr-FR" altLang="el-GR" sz="1200" dirty="0" err="1">
                <a:latin typeface="Times New Roman" pitchFamily="18" charset="0"/>
                <a:ea typeface="ＭＳ Ｐゴシック" charset="-128"/>
              </a:rPr>
              <a:t>from</a:t>
            </a:r>
            <a:r>
              <a:rPr lang="fr-FR" altLang="el-GR" sz="1200" dirty="0">
                <a:latin typeface="Times New Roman" pitchFamily="18" charset="0"/>
                <a:ea typeface="ＭＳ Ｐゴシック" charset="-128"/>
              </a:rPr>
              <a:t> Waters, Science</a:t>
            </a:r>
            <a:r>
              <a:rPr lang="fr-FR" altLang="el-GR" sz="1200" dirty="0" smtClean="0">
                <a:latin typeface="Times New Roman" pitchFamily="18" charset="0"/>
                <a:ea typeface="ＭＳ Ｐゴシック" charset="-128"/>
              </a:rPr>
              <a:t>, 301 </a:t>
            </a:r>
            <a:r>
              <a:rPr lang="fr-FR" altLang="el-GR" sz="1200" dirty="0">
                <a:latin typeface="Times New Roman" pitchFamily="18" charset="0"/>
                <a:ea typeface="ＭＳ Ｐゴシック" charset="-128"/>
              </a:rPr>
              <a:t>(2003)</a:t>
            </a:r>
          </a:p>
        </p:txBody>
      </p:sp>
      <p:sp>
        <p:nvSpPr>
          <p:cNvPr id="239635" name="Text Box 19"/>
          <p:cNvSpPr txBox="1">
            <a:spLocks noChangeArrowheads="1"/>
          </p:cNvSpPr>
          <p:nvPr/>
        </p:nvSpPr>
        <p:spPr bwMode="auto">
          <a:xfrm>
            <a:off x="5622925" y="6284913"/>
            <a:ext cx="184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/>
          </a:p>
        </p:txBody>
      </p:sp>
      <p:sp>
        <p:nvSpPr>
          <p:cNvPr id="239636" name="Text Box 20"/>
          <p:cNvSpPr txBox="1">
            <a:spLocks noChangeArrowheads="1"/>
          </p:cNvSpPr>
          <p:nvPr/>
        </p:nvSpPr>
        <p:spPr bwMode="auto">
          <a:xfrm>
            <a:off x="4972050" y="6478588"/>
            <a:ext cx="3321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l-GR" sz="1200">
                <a:latin typeface="Times New Roman" pitchFamily="18" charset="0"/>
                <a:ea typeface="ＭＳ Ｐゴシック" charset="-128"/>
              </a:rPr>
              <a:t>Adapted from: James, A.A., (2003),206:3817-3821</a:t>
            </a:r>
          </a:p>
        </p:txBody>
      </p:sp>
    </p:spTree>
    <p:extLst>
      <p:ext uri="{BB962C8B-B14F-4D97-AF65-F5344CB8AC3E}">
        <p14:creationId xmlns:p14="http://schemas.microsoft.com/office/powerpoint/2010/main" val="15059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685800" y="1881188"/>
            <a:ext cx="184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/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077200" cy="354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l-GR" altLang="el-GR" sz="2800" b="1" dirty="0" err="1" smtClean="0">
                <a:solidFill>
                  <a:srgbClr val="99066A"/>
                </a:solidFill>
              </a:rPr>
              <a:t>Σποροζωίτες</a:t>
            </a:r>
            <a:endParaRPr lang="fr-FR" altLang="el-GR" sz="2800" b="1" dirty="0"/>
          </a:p>
          <a:p>
            <a:pPr>
              <a:lnSpc>
                <a:spcPct val="110000"/>
              </a:lnSpc>
            </a:pPr>
            <a:r>
              <a:rPr lang="fr-FR" altLang="el-GR" sz="2000" b="1" dirty="0"/>
              <a:t>	- </a:t>
            </a:r>
            <a:r>
              <a:rPr lang="el-GR" altLang="el-GR" sz="2000" b="1" dirty="0" smtClean="0"/>
              <a:t>εισβολή</a:t>
            </a:r>
            <a:r>
              <a:rPr lang="fr-FR" altLang="el-GR" sz="2000" b="1" dirty="0" smtClean="0"/>
              <a:t>, </a:t>
            </a:r>
            <a:r>
              <a:rPr lang="el-GR" altLang="el-GR" sz="2000" b="1" dirty="0" smtClean="0"/>
              <a:t>ειδικοί υποδοχείς</a:t>
            </a:r>
            <a:endParaRPr lang="fr-FR" altLang="el-GR" sz="2000" b="1" dirty="0"/>
          </a:p>
          <a:p>
            <a:pPr>
              <a:lnSpc>
                <a:spcPct val="110000"/>
              </a:lnSpc>
            </a:pPr>
            <a:r>
              <a:rPr lang="fr-FR" altLang="el-GR" sz="2000" b="1" dirty="0"/>
              <a:t>	- </a:t>
            </a:r>
            <a:r>
              <a:rPr lang="el-GR" altLang="el-GR" sz="2000" b="1" dirty="0" smtClean="0"/>
              <a:t>εκκριτικά κύτταρα</a:t>
            </a:r>
            <a:endParaRPr lang="fr-FR" altLang="el-GR" sz="2000" b="1" dirty="0"/>
          </a:p>
          <a:p>
            <a:pPr>
              <a:lnSpc>
                <a:spcPct val="110000"/>
              </a:lnSpc>
            </a:pPr>
            <a:r>
              <a:rPr lang="fr-FR" altLang="el-GR" sz="2000" b="1" dirty="0"/>
              <a:t>	- </a:t>
            </a:r>
            <a:r>
              <a:rPr lang="el-GR" altLang="el-GR" sz="2000" b="1" dirty="0" smtClean="0"/>
              <a:t>αποθήκευση</a:t>
            </a:r>
            <a:endParaRPr lang="fr-FR" altLang="el-GR" sz="2000" b="1" dirty="0"/>
          </a:p>
          <a:p>
            <a:pPr>
              <a:lnSpc>
                <a:spcPct val="110000"/>
              </a:lnSpc>
            </a:pPr>
            <a:r>
              <a:rPr lang="fr-FR" altLang="el-GR" sz="2000" b="1" dirty="0"/>
              <a:t>	- </a:t>
            </a:r>
            <a:r>
              <a:rPr lang="el-GR" altLang="el-GR" sz="2000" b="1" dirty="0" smtClean="0"/>
              <a:t>επίδραση σε κανονικές λειτουργίες</a:t>
            </a:r>
            <a:endParaRPr lang="fr-FR" altLang="el-GR" sz="2000" b="1" dirty="0"/>
          </a:p>
          <a:p>
            <a:pPr>
              <a:lnSpc>
                <a:spcPct val="110000"/>
              </a:lnSpc>
            </a:pPr>
            <a:r>
              <a:rPr lang="fr-FR" altLang="el-GR" sz="2800" b="1" dirty="0"/>
              <a:t>	</a:t>
            </a:r>
          </a:p>
          <a:p>
            <a:pPr>
              <a:lnSpc>
                <a:spcPct val="110000"/>
              </a:lnSpc>
            </a:pPr>
            <a:r>
              <a:rPr lang="el-GR" altLang="el-GR" sz="2800" b="1" dirty="0" smtClean="0">
                <a:solidFill>
                  <a:srgbClr val="99066A"/>
                </a:solidFill>
              </a:rPr>
              <a:t>Σάλιο</a:t>
            </a:r>
            <a:endParaRPr lang="fr-FR" altLang="el-GR" sz="2800" b="1" dirty="0"/>
          </a:p>
          <a:p>
            <a:pPr>
              <a:lnSpc>
                <a:spcPct val="110000"/>
              </a:lnSpc>
            </a:pPr>
            <a:r>
              <a:rPr lang="fr-FR" altLang="el-GR" sz="2000" b="1" dirty="0"/>
              <a:t>	- </a:t>
            </a:r>
            <a:r>
              <a:rPr lang="el-GR" altLang="el-GR" sz="2000" b="1" dirty="0" smtClean="0"/>
              <a:t>πρωτεΐνες που εμπλέκονται στην </a:t>
            </a:r>
            <a:r>
              <a:rPr lang="el-GR" altLang="el-GR" sz="2000" b="1" dirty="0" err="1" smtClean="0"/>
              <a:t>αιματοφα</a:t>
            </a:r>
            <a:r>
              <a:rPr lang="el-GR" altLang="el-GR" sz="2000" b="1" dirty="0" err="1"/>
              <a:t>γ</a:t>
            </a:r>
            <a:r>
              <a:rPr lang="el-GR" altLang="el-GR" sz="2000" b="1" dirty="0" err="1" smtClean="0"/>
              <a:t>ία</a:t>
            </a:r>
            <a:endParaRPr lang="fr-FR" altLang="el-GR" sz="2000" b="1" dirty="0"/>
          </a:p>
          <a:p>
            <a:pPr>
              <a:lnSpc>
                <a:spcPct val="110000"/>
              </a:lnSpc>
            </a:pPr>
            <a:r>
              <a:rPr lang="fr-FR" altLang="el-GR" sz="2000" b="1" dirty="0"/>
              <a:t>	- </a:t>
            </a:r>
            <a:r>
              <a:rPr lang="el-GR" altLang="el-GR" sz="2000" b="1" dirty="0" smtClean="0"/>
              <a:t>τροποποίηση της ανοσολογικής απόκρισης</a:t>
            </a:r>
            <a:endParaRPr lang="fr-FR" altLang="el-GR" sz="2000" b="1" dirty="0"/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>
            <a:off x="457200" y="1295400"/>
            <a:ext cx="82296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23242" name="Rectangle 10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651304" cy="778098"/>
          </a:xfrm>
        </p:spPr>
        <p:txBody>
          <a:bodyPr>
            <a:normAutofit fontScale="90000"/>
          </a:bodyPr>
          <a:lstStyle/>
          <a:p>
            <a:r>
              <a:rPr lang="el-GR" altLang="el-GR" sz="4000" b="1" dirty="0" smtClean="0">
                <a:solidFill>
                  <a:srgbClr val="FEB335"/>
                </a:solidFill>
                <a:latin typeface="Chalkboard" charset="0"/>
              </a:rPr>
              <a:t>Οι σιελογόνοι αδένες του </a:t>
            </a:r>
            <a:r>
              <a:rPr lang="fr-FR" altLang="el-GR" sz="4000" b="1" i="1" dirty="0" smtClean="0">
                <a:solidFill>
                  <a:srgbClr val="FEB335"/>
                </a:solidFill>
                <a:latin typeface="Chalkboard" charset="0"/>
              </a:rPr>
              <a:t>An</a:t>
            </a:r>
            <a:r>
              <a:rPr lang="fr-FR" altLang="el-GR" sz="4000" b="1" i="1" dirty="0">
                <a:solidFill>
                  <a:srgbClr val="FEB335"/>
                </a:solidFill>
                <a:latin typeface="Chalkboard" charset="0"/>
              </a:rPr>
              <a:t>. </a:t>
            </a:r>
            <a:r>
              <a:rPr lang="fr-FR" altLang="el-GR" sz="4000" b="1" i="1" dirty="0" err="1" smtClean="0">
                <a:solidFill>
                  <a:srgbClr val="FEB335"/>
                </a:solidFill>
                <a:latin typeface="Chalkboard" charset="0"/>
              </a:rPr>
              <a:t>gambiae</a:t>
            </a:r>
            <a:endParaRPr lang="fr-FR" altLang="el-GR" sz="4000" b="1" dirty="0">
              <a:solidFill>
                <a:srgbClr val="FEB335"/>
              </a:solidFill>
              <a:latin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219200"/>
          </a:xfrm>
        </p:spPr>
        <p:txBody>
          <a:bodyPr>
            <a:normAutofit fontScale="90000"/>
          </a:bodyPr>
          <a:lstStyle/>
          <a:p>
            <a:r>
              <a:rPr lang="fr-FR" altLang="el-GR" sz="4000" b="1" dirty="0">
                <a:solidFill>
                  <a:schemeClr val="tx1"/>
                </a:solidFill>
                <a:latin typeface="+mn-lt"/>
              </a:rPr>
              <a:t>Chromosome X, pos. 11070 kb: </a:t>
            </a:r>
            <a:br>
              <a:rPr lang="fr-FR" altLang="el-GR" sz="4000" b="1" dirty="0">
                <a:solidFill>
                  <a:schemeClr val="tx1"/>
                </a:solidFill>
                <a:latin typeface="+mn-lt"/>
              </a:rPr>
            </a:br>
            <a:r>
              <a:rPr lang="fr-FR" altLang="el-GR" sz="4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altLang="el-GR" sz="4000" b="1" i="1" dirty="0" err="1">
                <a:solidFill>
                  <a:schemeClr val="tx1"/>
                </a:solidFill>
                <a:latin typeface="+mn-lt"/>
              </a:rPr>
              <a:t>Anopheles</a:t>
            </a:r>
            <a:r>
              <a:rPr lang="fr-FR" altLang="el-GR" sz="4000" b="1" dirty="0" err="1">
                <a:solidFill>
                  <a:schemeClr val="tx1"/>
                </a:solidFill>
                <a:latin typeface="+mn-lt"/>
              </a:rPr>
              <a:t>-specific</a:t>
            </a:r>
            <a:r>
              <a:rPr lang="fr-FR" altLang="el-GR" sz="4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altLang="el-GR" sz="4000" b="1" i="1" dirty="0">
                <a:solidFill>
                  <a:schemeClr val="tx1"/>
                </a:solidFill>
                <a:latin typeface="+mn-lt"/>
              </a:rPr>
              <a:t>SG1 </a:t>
            </a:r>
            <a:r>
              <a:rPr lang="fr-FR" altLang="el-GR" sz="4000" b="1" dirty="0" err="1">
                <a:solidFill>
                  <a:schemeClr val="tx1"/>
                </a:solidFill>
                <a:latin typeface="+mn-lt"/>
              </a:rPr>
              <a:t>family</a:t>
            </a:r>
            <a:endParaRPr lang="fr-FR" altLang="el-GR" sz="40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17444" name="Group 4"/>
          <p:cNvGrpSpPr>
            <a:grpSpLocks/>
          </p:cNvGrpSpPr>
          <p:nvPr/>
        </p:nvGrpSpPr>
        <p:grpSpPr bwMode="auto">
          <a:xfrm>
            <a:off x="-120650" y="1600200"/>
            <a:ext cx="9417050" cy="2174875"/>
            <a:chOff x="-76" y="1008"/>
            <a:chExt cx="5932" cy="1370"/>
          </a:xfrm>
        </p:grpSpPr>
        <p:pic>
          <p:nvPicPr>
            <p:cNvPr id="317445" name="Picture 5" descr="Figure5_Arca_GP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" y="1008"/>
              <a:ext cx="5932" cy="1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446" name="Rectangle 6"/>
            <p:cNvSpPr>
              <a:spLocks noChangeArrowheads="1"/>
            </p:cNvSpPr>
            <p:nvPr/>
          </p:nvSpPr>
          <p:spPr bwMode="auto">
            <a:xfrm>
              <a:off x="0" y="1008"/>
              <a:ext cx="153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l-GR" altLang="el-GR">
                <a:solidFill>
                  <a:schemeClr val="bg1"/>
                </a:solidFill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317447" name="Rectangle 7"/>
            <p:cNvSpPr>
              <a:spLocks noChangeArrowheads="1"/>
            </p:cNvSpPr>
            <p:nvPr/>
          </p:nvSpPr>
          <p:spPr bwMode="auto">
            <a:xfrm>
              <a:off x="1200" y="2016"/>
              <a:ext cx="456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317448" name="Picture 8" descr="Kei_regionX1106_G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6900"/>
            <a:ext cx="92964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49" name="Line 9"/>
          <p:cNvSpPr>
            <a:spLocks noChangeShapeType="1"/>
          </p:cNvSpPr>
          <p:nvPr/>
        </p:nvSpPr>
        <p:spPr bwMode="auto">
          <a:xfrm>
            <a:off x="457200" y="1371600"/>
            <a:ext cx="84582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453" name="Text Box 13"/>
          <p:cNvSpPr txBox="1">
            <a:spLocks noChangeArrowheads="1"/>
          </p:cNvSpPr>
          <p:nvPr/>
        </p:nvSpPr>
        <p:spPr bwMode="auto">
          <a:xfrm>
            <a:off x="8147050" y="5988050"/>
            <a:ext cx="996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l-GR" sz="1600" b="1">
                <a:latin typeface="Arial" pitchFamily="34" charset="0"/>
                <a:ea typeface="ＭＳ Ｐゴシック" charset="-128"/>
              </a:rPr>
              <a:t>AgamP3</a:t>
            </a:r>
          </a:p>
        </p:txBody>
      </p:sp>
      <p:sp>
        <p:nvSpPr>
          <p:cNvPr id="317454" name="Text Box 14"/>
          <p:cNvSpPr txBox="1">
            <a:spLocks noChangeArrowheads="1"/>
          </p:cNvSpPr>
          <p:nvPr/>
        </p:nvSpPr>
        <p:spPr bwMode="auto">
          <a:xfrm>
            <a:off x="7848600" y="34734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l-GR" sz="1600" b="1">
                <a:latin typeface="Arial" pitchFamily="34" charset="0"/>
                <a:ea typeface="ＭＳ Ｐゴシック" charset="-128"/>
              </a:rPr>
              <a:t>Moz2a v.34</a:t>
            </a:r>
          </a:p>
        </p:txBody>
      </p:sp>
      <p:sp>
        <p:nvSpPr>
          <p:cNvPr id="317458" name="Line 18"/>
          <p:cNvSpPr>
            <a:spLocks noChangeShapeType="1"/>
          </p:cNvSpPr>
          <p:nvPr/>
        </p:nvSpPr>
        <p:spPr bwMode="auto">
          <a:xfrm flipH="1">
            <a:off x="838200" y="3657600"/>
            <a:ext cx="1524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459" name="Line 19"/>
          <p:cNvSpPr>
            <a:spLocks noChangeShapeType="1"/>
          </p:cNvSpPr>
          <p:nvPr/>
        </p:nvSpPr>
        <p:spPr bwMode="auto">
          <a:xfrm flipH="1">
            <a:off x="1981200" y="3352800"/>
            <a:ext cx="1524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460" name="Line 20"/>
          <p:cNvSpPr>
            <a:spLocks noChangeShapeType="1"/>
          </p:cNvSpPr>
          <p:nvPr/>
        </p:nvSpPr>
        <p:spPr bwMode="auto">
          <a:xfrm flipH="1">
            <a:off x="3276600" y="3200400"/>
            <a:ext cx="5334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461" name="Line 21"/>
          <p:cNvSpPr>
            <a:spLocks noChangeShapeType="1"/>
          </p:cNvSpPr>
          <p:nvPr/>
        </p:nvSpPr>
        <p:spPr bwMode="auto">
          <a:xfrm>
            <a:off x="4648200" y="32004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462" name="Line 22"/>
          <p:cNvSpPr>
            <a:spLocks noChangeShapeType="1"/>
          </p:cNvSpPr>
          <p:nvPr/>
        </p:nvSpPr>
        <p:spPr bwMode="auto">
          <a:xfrm>
            <a:off x="7696200" y="3200400"/>
            <a:ext cx="762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1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786806"/>
            <a:ext cx="8229600" cy="1786210"/>
          </a:xfrm>
        </p:spPr>
        <p:txBody>
          <a:bodyPr>
            <a:noAutofit/>
          </a:bodyPr>
          <a:lstStyle/>
          <a:p>
            <a:pPr algn="ctr"/>
            <a:r>
              <a:rPr lang="el-GR" altLang="el-GR" sz="4000" b="1" dirty="0" smtClean="0">
                <a:solidFill>
                  <a:srgbClr val="FEB335"/>
                </a:solidFill>
                <a:latin typeface="+mn-lt"/>
              </a:rPr>
              <a:t>Τι προσφέρει η </a:t>
            </a:r>
            <a:r>
              <a:rPr lang="el-GR" altLang="el-GR" sz="4000" b="1" dirty="0" err="1" smtClean="0">
                <a:solidFill>
                  <a:srgbClr val="FEB335"/>
                </a:solidFill>
                <a:latin typeface="+mn-lt"/>
              </a:rPr>
              <a:t>γονιδιωματική</a:t>
            </a:r>
            <a:r>
              <a:rPr lang="el-GR" altLang="el-GR" sz="4000" b="1" dirty="0" smtClean="0">
                <a:solidFill>
                  <a:srgbClr val="FEB335"/>
                </a:solidFill>
                <a:latin typeface="+mn-lt"/>
              </a:rPr>
              <a:t> ανάλυση στον έλεγχο της ελονοσίας;</a:t>
            </a:r>
            <a:endParaRPr lang="fr-FR" altLang="el-GR" sz="4000" b="1" dirty="0">
              <a:solidFill>
                <a:srgbClr val="FEB33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2796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457200" y="1066800"/>
            <a:ext cx="83058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altLang="el-GR">
              <a:latin typeface="Arial" pitchFamily="34" charset="0"/>
              <a:ea typeface="ＭＳ Ｐゴシック" charset="-128"/>
            </a:endParaRPr>
          </a:p>
        </p:txBody>
      </p:sp>
      <p:grpSp>
        <p:nvGrpSpPr>
          <p:cNvPr id="333829" name="Group 5"/>
          <p:cNvGrpSpPr>
            <a:grpSpLocks/>
          </p:cNvGrpSpPr>
          <p:nvPr/>
        </p:nvGrpSpPr>
        <p:grpSpPr bwMode="auto">
          <a:xfrm>
            <a:off x="1219200" y="1143000"/>
            <a:ext cx="6096000" cy="5334000"/>
            <a:chOff x="800" y="624"/>
            <a:chExt cx="3952" cy="3648"/>
          </a:xfrm>
        </p:grpSpPr>
        <p:pic>
          <p:nvPicPr>
            <p:cNvPr id="333830" name="Picture 6" descr="waters_Science_2003_plasmocy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647"/>
              <a:ext cx="3952" cy="3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3831" name="Rectangle 7"/>
            <p:cNvSpPr>
              <a:spLocks noChangeArrowheads="1"/>
            </p:cNvSpPr>
            <p:nvPr/>
          </p:nvSpPr>
          <p:spPr bwMode="auto">
            <a:xfrm>
              <a:off x="864" y="624"/>
              <a:ext cx="115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33832" name="Line 8"/>
          <p:cNvSpPr>
            <a:spLocks noChangeShapeType="1"/>
          </p:cNvSpPr>
          <p:nvPr/>
        </p:nvSpPr>
        <p:spPr bwMode="auto">
          <a:xfrm>
            <a:off x="1143000" y="774700"/>
            <a:ext cx="67056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3836" name="Rectangle 12"/>
          <p:cNvSpPr>
            <a:spLocks noChangeArrowheads="1"/>
          </p:cNvSpPr>
          <p:nvPr/>
        </p:nvSpPr>
        <p:spPr bwMode="auto">
          <a:xfrm>
            <a:off x="6019800" y="4191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450850" y="6400800"/>
            <a:ext cx="28209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l-GR" sz="1200" dirty="0" err="1">
                <a:latin typeface="Times New Roman" pitchFamily="18" charset="0"/>
                <a:ea typeface="ＭＳ Ｐゴシック" charset="-128"/>
              </a:rPr>
              <a:t>Adapted</a:t>
            </a:r>
            <a:r>
              <a:rPr lang="fr-FR" altLang="el-GR" sz="1200" dirty="0">
                <a:latin typeface="Times New Roman" pitchFamily="18" charset="0"/>
                <a:ea typeface="ＭＳ Ｐゴシック" charset="-128"/>
              </a:rPr>
              <a:t> </a:t>
            </a:r>
            <a:r>
              <a:rPr lang="fr-FR" altLang="el-GR" sz="1200" dirty="0" err="1">
                <a:latin typeface="Times New Roman" pitchFamily="18" charset="0"/>
                <a:ea typeface="ＭＳ Ｐゴシック" charset="-128"/>
              </a:rPr>
              <a:t>from</a:t>
            </a:r>
            <a:r>
              <a:rPr lang="fr-FR" altLang="el-GR" sz="1200" dirty="0">
                <a:latin typeface="Times New Roman" pitchFamily="18" charset="0"/>
                <a:ea typeface="ＭＳ Ｐゴシック" charset="-128"/>
              </a:rPr>
              <a:t> Waters, Science</a:t>
            </a:r>
            <a:r>
              <a:rPr lang="fr-FR" altLang="el-GR" sz="1200" dirty="0" smtClean="0">
                <a:latin typeface="Times New Roman" pitchFamily="18" charset="0"/>
                <a:ea typeface="ＭＳ Ｐゴシック" charset="-128"/>
              </a:rPr>
              <a:t>,</a:t>
            </a:r>
            <a:r>
              <a:rPr lang="el-GR" altLang="el-GR" sz="1200" dirty="0" smtClean="0">
                <a:latin typeface="Times New Roman" pitchFamily="18" charset="0"/>
                <a:ea typeface="ＭＳ Ｐゴシック" charset="-128"/>
              </a:rPr>
              <a:t> </a:t>
            </a:r>
            <a:r>
              <a:rPr lang="fr-FR" altLang="el-GR" sz="1200" dirty="0" smtClean="0">
                <a:latin typeface="Times New Roman" pitchFamily="18" charset="0"/>
                <a:ea typeface="ＭＳ Ｐゴシック" charset="-128"/>
              </a:rPr>
              <a:t>301 </a:t>
            </a:r>
            <a:r>
              <a:rPr lang="fr-FR" altLang="el-GR" sz="1200" dirty="0">
                <a:latin typeface="Times New Roman" pitchFamily="18" charset="0"/>
                <a:ea typeface="ＭＳ Ｐゴシック" charset="-128"/>
              </a:rPr>
              <a:t>(2003)</a:t>
            </a:r>
          </a:p>
        </p:txBody>
      </p:sp>
      <p:sp>
        <p:nvSpPr>
          <p:cNvPr id="333843" name="Line 19"/>
          <p:cNvSpPr>
            <a:spLocks noChangeShapeType="1"/>
          </p:cNvSpPr>
          <p:nvPr/>
        </p:nvSpPr>
        <p:spPr bwMode="auto">
          <a:xfrm>
            <a:off x="4343400" y="1524000"/>
            <a:ext cx="2514600" cy="2743200"/>
          </a:xfrm>
          <a:prstGeom prst="line">
            <a:avLst/>
          </a:prstGeom>
          <a:noFill/>
          <a:ln w="76200">
            <a:solidFill>
              <a:srgbClr val="FF01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3844" name="Line 20"/>
          <p:cNvSpPr>
            <a:spLocks noChangeShapeType="1"/>
          </p:cNvSpPr>
          <p:nvPr/>
        </p:nvSpPr>
        <p:spPr bwMode="auto">
          <a:xfrm flipV="1">
            <a:off x="4114800" y="1752600"/>
            <a:ext cx="2819400" cy="2057400"/>
          </a:xfrm>
          <a:prstGeom prst="line">
            <a:avLst/>
          </a:prstGeom>
          <a:noFill/>
          <a:ln w="76200">
            <a:solidFill>
              <a:srgbClr val="FF01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3846" name="Text Box 22"/>
          <p:cNvSpPr txBox="1">
            <a:spLocks noChangeArrowheads="1"/>
          </p:cNvSpPr>
          <p:nvPr/>
        </p:nvSpPr>
        <p:spPr bwMode="auto">
          <a:xfrm>
            <a:off x="685800" y="103188"/>
            <a:ext cx="73152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Vector eradication</a:t>
            </a:r>
          </a:p>
        </p:txBody>
      </p:sp>
    </p:spTree>
    <p:extLst>
      <p:ext uri="{BB962C8B-B14F-4D97-AF65-F5344CB8AC3E}">
        <p14:creationId xmlns:p14="http://schemas.microsoft.com/office/powerpoint/2010/main" val="25370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/>
          <p:cNvSpPr txBox="1">
            <a:spLocks noChangeArrowheads="1"/>
          </p:cNvSpPr>
          <p:nvPr/>
        </p:nvSpPr>
        <p:spPr bwMode="auto">
          <a:xfrm>
            <a:off x="914400" y="103188"/>
            <a:ext cx="68580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Vector eradication</a:t>
            </a:r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3063774" y="1754188"/>
            <a:ext cx="26148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800" b="1" dirty="0" smtClean="0"/>
              <a:t>Εντομοκτόνα </a:t>
            </a:r>
            <a:endParaRPr lang="fr-FR" altLang="el-GR" sz="2800" b="1" dirty="0"/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718734" y="2703513"/>
            <a:ext cx="727474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fr-FR" altLang="el-GR" dirty="0"/>
              <a:t> </a:t>
            </a:r>
            <a:r>
              <a:rPr lang="el-GR" altLang="el-GR" dirty="0" smtClean="0"/>
              <a:t>Παρακολούθηση γονιδίων ανθεκτικότητας σε εντομοκτόνα</a:t>
            </a:r>
            <a:endParaRPr lang="fr-FR" altLang="el-GR" dirty="0"/>
          </a:p>
          <a:p>
            <a:pPr lvl="1" algn="ctr"/>
            <a:r>
              <a:rPr lang="fr-FR" altLang="el-GR" dirty="0"/>
              <a:t> - </a:t>
            </a:r>
            <a:r>
              <a:rPr lang="el-GR" altLang="el-GR" dirty="0" smtClean="0"/>
              <a:t>Ανθεκτικότητα σε </a:t>
            </a:r>
            <a:r>
              <a:rPr lang="el-GR" altLang="el-GR" dirty="0" err="1" smtClean="0"/>
              <a:t>πυρεθροειδή</a:t>
            </a:r>
            <a:endParaRPr lang="fr-FR" altLang="el-GR" dirty="0"/>
          </a:p>
          <a:p>
            <a:pPr lvl="1" algn="ctr"/>
            <a:r>
              <a:rPr lang="fr-FR" altLang="el-GR" dirty="0"/>
              <a:t>- </a:t>
            </a:r>
            <a:r>
              <a:rPr lang="el-GR" altLang="el-GR" dirty="0" smtClean="0"/>
              <a:t>Επιδημιολογία</a:t>
            </a:r>
            <a:endParaRPr lang="fr-FR" altLang="el-GR" dirty="0"/>
          </a:p>
          <a:p>
            <a:pPr lvl="1" algn="ctr"/>
            <a:endParaRPr lang="fr-FR" altLang="el-GR" dirty="0"/>
          </a:p>
          <a:p>
            <a:pPr algn="ctr">
              <a:buFontTx/>
              <a:buChar char="•"/>
            </a:pPr>
            <a:r>
              <a:rPr lang="fr-FR" altLang="el-GR" dirty="0"/>
              <a:t> </a:t>
            </a:r>
            <a:r>
              <a:rPr lang="el-GR" altLang="el-GR" dirty="0" smtClean="0"/>
              <a:t>Ένζυμα </a:t>
            </a:r>
            <a:r>
              <a:rPr lang="el-GR" altLang="el-GR" dirty="0" err="1" smtClean="0"/>
              <a:t>αποτοξικοποίησης</a:t>
            </a:r>
            <a:endParaRPr lang="fr-FR" altLang="el-GR" dirty="0"/>
          </a:p>
          <a:p>
            <a:pPr lvl="1" algn="ctr">
              <a:buFontTx/>
              <a:buChar char="•"/>
            </a:pPr>
            <a:r>
              <a:rPr lang="fr-FR" altLang="el-GR" dirty="0"/>
              <a:t> </a:t>
            </a:r>
            <a:r>
              <a:rPr lang="fr-FR" altLang="el-GR" dirty="0" err="1"/>
              <a:t>Detox</a:t>
            </a:r>
            <a:r>
              <a:rPr lang="fr-FR" altLang="el-GR" dirty="0"/>
              <a:t>-chip</a:t>
            </a:r>
          </a:p>
          <a:p>
            <a:pPr algn="ctr">
              <a:buFontTx/>
              <a:buChar char="•"/>
            </a:pPr>
            <a:endParaRPr lang="fr-FR" altLang="el-GR" dirty="0"/>
          </a:p>
          <a:p>
            <a:pPr algn="ctr">
              <a:buFontTx/>
              <a:buChar char="•"/>
            </a:pPr>
            <a:r>
              <a:rPr lang="fr-FR" altLang="el-GR" dirty="0"/>
              <a:t> </a:t>
            </a:r>
            <a:r>
              <a:rPr lang="el-GR" altLang="el-GR" dirty="0" smtClean="0"/>
              <a:t>Νέοι στόχοι</a:t>
            </a:r>
            <a:endParaRPr lang="fr-FR" altLang="el-GR" dirty="0"/>
          </a:p>
          <a:p>
            <a:pPr algn="ctr"/>
            <a:endParaRPr lang="fr-FR" altLang="el-GR" dirty="0"/>
          </a:p>
        </p:txBody>
      </p:sp>
      <p:sp>
        <p:nvSpPr>
          <p:cNvPr id="284680" name="Line 8"/>
          <p:cNvSpPr>
            <a:spLocks noChangeShapeType="1"/>
          </p:cNvSpPr>
          <p:nvPr/>
        </p:nvSpPr>
        <p:spPr bwMode="auto">
          <a:xfrm>
            <a:off x="1143000" y="774700"/>
            <a:ext cx="67056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807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457200" y="1066800"/>
            <a:ext cx="83058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altLang="el-GR">
              <a:latin typeface="Arial" pitchFamily="34" charset="0"/>
              <a:ea typeface="ＭＳ Ｐゴシック" charset="-128"/>
            </a:endParaRPr>
          </a:p>
        </p:txBody>
      </p:sp>
      <p:grpSp>
        <p:nvGrpSpPr>
          <p:cNvPr id="335876" name="Group 4"/>
          <p:cNvGrpSpPr>
            <a:grpSpLocks/>
          </p:cNvGrpSpPr>
          <p:nvPr/>
        </p:nvGrpSpPr>
        <p:grpSpPr bwMode="auto">
          <a:xfrm>
            <a:off x="1219200" y="1143000"/>
            <a:ext cx="6096000" cy="5334000"/>
            <a:chOff x="800" y="624"/>
            <a:chExt cx="3952" cy="3648"/>
          </a:xfrm>
        </p:grpSpPr>
        <p:pic>
          <p:nvPicPr>
            <p:cNvPr id="335877" name="Picture 5" descr="waters_Science_2003_plasmocy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647"/>
              <a:ext cx="3952" cy="3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5878" name="Rectangle 6"/>
            <p:cNvSpPr>
              <a:spLocks noChangeArrowheads="1"/>
            </p:cNvSpPr>
            <p:nvPr/>
          </p:nvSpPr>
          <p:spPr bwMode="auto">
            <a:xfrm>
              <a:off x="864" y="624"/>
              <a:ext cx="115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35879" name="Line 7"/>
          <p:cNvSpPr>
            <a:spLocks noChangeShapeType="1"/>
          </p:cNvSpPr>
          <p:nvPr/>
        </p:nvSpPr>
        <p:spPr bwMode="auto">
          <a:xfrm>
            <a:off x="1143000" y="774700"/>
            <a:ext cx="67056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5880" name="Rectangle 8"/>
          <p:cNvSpPr>
            <a:spLocks noChangeArrowheads="1"/>
          </p:cNvSpPr>
          <p:nvPr/>
        </p:nvSpPr>
        <p:spPr bwMode="auto">
          <a:xfrm>
            <a:off x="6019800" y="4191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381000" y="6400800"/>
            <a:ext cx="28209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l-GR" sz="1200" dirty="0" err="1">
                <a:latin typeface="Times New Roman" pitchFamily="18" charset="0"/>
                <a:ea typeface="ＭＳ Ｐゴシック" charset="-128"/>
              </a:rPr>
              <a:t>Adapted</a:t>
            </a:r>
            <a:r>
              <a:rPr lang="fr-FR" altLang="el-GR" sz="1200" dirty="0">
                <a:latin typeface="Times New Roman" pitchFamily="18" charset="0"/>
                <a:ea typeface="ＭＳ Ｐゴシック" charset="-128"/>
              </a:rPr>
              <a:t> </a:t>
            </a:r>
            <a:r>
              <a:rPr lang="fr-FR" altLang="el-GR" sz="1200" dirty="0" err="1">
                <a:latin typeface="Times New Roman" pitchFamily="18" charset="0"/>
                <a:ea typeface="ＭＳ Ｐゴシック" charset="-128"/>
              </a:rPr>
              <a:t>from</a:t>
            </a:r>
            <a:r>
              <a:rPr lang="fr-FR" altLang="el-GR" sz="1200" dirty="0">
                <a:latin typeface="Times New Roman" pitchFamily="18" charset="0"/>
                <a:ea typeface="ＭＳ Ｐゴシック" charset="-128"/>
              </a:rPr>
              <a:t> Waters, Science</a:t>
            </a:r>
            <a:r>
              <a:rPr lang="fr-FR" altLang="el-GR" sz="1200" dirty="0" smtClean="0">
                <a:latin typeface="Times New Roman" pitchFamily="18" charset="0"/>
                <a:ea typeface="ＭＳ Ｐゴシック" charset="-128"/>
              </a:rPr>
              <a:t>,</a:t>
            </a:r>
            <a:r>
              <a:rPr lang="el-GR" altLang="el-GR" sz="1200" dirty="0" smtClean="0">
                <a:latin typeface="Times New Roman" pitchFamily="18" charset="0"/>
                <a:ea typeface="ＭＳ Ｐゴシック" charset="-128"/>
              </a:rPr>
              <a:t> </a:t>
            </a:r>
            <a:r>
              <a:rPr lang="fr-FR" altLang="el-GR" sz="1200" dirty="0" smtClean="0">
                <a:latin typeface="Times New Roman" pitchFamily="18" charset="0"/>
                <a:ea typeface="ＭＳ Ｐゴシック" charset="-128"/>
              </a:rPr>
              <a:t>301 </a:t>
            </a:r>
            <a:r>
              <a:rPr lang="fr-FR" altLang="el-GR" sz="1200" dirty="0">
                <a:latin typeface="Times New Roman" pitchFamily="18" charset="0"/>
                <a:ea typeface="ＭＳ Ｐゴシック" charset="-128"/>
              </a:rPr>
              <a:t>(2003)</a:t>
            </a:r>
          </a:p>
        </p:txBody>
      </p:sp>
      <p:sp>
        <p:nvSpPr>
          <p:cNvPr id="335887" name="Text Box 15"/>
          <p:cNvSpPr txBox="1">
            <a:spLocks noChangeArrowheads="1"/>
          </p:cNvSpPr>
          <p:nvPr/>
        </p:nvSpPr>
        <p:spPr bwMode="auto">
          <a:xfrm>
            <a:off x="685800" y="103188"/>
            <a:ext cx="73152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 - vector relationship</a:t>
            </a:r>
          </a:p>
        </p:txBody>
      </p:sp>
      <p:sp>
        <p:nvSpPr>
          <p:cNvPr id="335888" name="Oval 16"/>
          <p:cNvSpPr>
            <a:spLocks noChangeArrowheads="1"/>
          </p:cNvSpPr>
          <p:nvPr/>
        </p:nvSpPr>
        <p:spPr bwMode="auto">
          <a:xfrm>
            <a:off x="3810000" y="1676400"/>
            <a:ext cx="1371600" cy="1143000"/>
          </a:xfrm>
          <a:prstGeom prst="ellipse">
            <a:avLst/>
          </a:prstGeom>
          <a:noFill/>
          <a:ln w="57150">
            <a:solidFill>
              <a:srgbClr val="FF01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07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7" name="Line 7"/>
          <p:cNvSpPr>
            <a:spLocks noChangeShapeType="1"/>
          </p:cNvSpPr>
          <p:nvPr/>
        </p:nvSpPr>
        <p:spPr bwMode="auto">
          <a:xfrm>
            <a:off x="1143000" y="774700"/>
            <a:ext cx="67056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7933" name="Text Box 13"/>
          <p:cNvSpPr txBox="1">
            <a:spLocks noChangeArrowheads="1"/>
          </p:cNvSpPr>
          <p:nvPr/>
        </p:nvSpPr>
        <p:spPr bwMode="auto">
          <a:xfrm>
            <a:off x="685800" y="103188"/>
            <a:ext cx="73152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 - vector relationship</a:t>
            </a:r>
          </a:p>
        </p:txBody>
      </p:sp>
      <p:sp>
        <p:nvSpPr>
          <p:cNvPr id="337935" name="Text Box 15"/>
          <p:cNvSpPr txBox="1">
            <a:spLocks noChangeArrowheads="1"/>
          </p:cNvSpPr>
          <p:nvPr/>
        </p:nvSpPr>
        <p:spPr bwMode="auto">
          <a:xfrm>
            <a:off x="424582" y="1676400"/>
            <a:ext cx="2635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sz="2800" b="1" dirty="0" smtClean="0"/>
              <a:t>Συμπεριφορά </a:t>
            </a:r>
            <a:endParaRPr lang="fr-FR" altLang="el-GR" sz="2800" b="1" dirty="0"/>
          </a:p>
        </p:txBody>
      </p:sp>
      <p:sp>
        <p:nvSpPr>
          <p:cNvPr id="337940" name="Text Box 20"/>
          <p:cNvSpPr txBox="1">
            <a:spLocks noChangeArrowheads="1"/>
          </p:cNvSpPr>
          <p:nvPr/>
        </p:nvSpPr>
        <p:spPr bwMode="auto">
          <a:xfrm>
            <a:off x="4427984" y="1676400"/>
            <a:ext cx="3814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sz="2800" b="1" dirty="0" smtClean="0"/>
              <a:t>Υποψήφια γονίδια</a:t>
            </a:r>
            <a:r>
              <a:rPr lang="fr-FR" altLang="el-GR" sz="2800" b="1" dirty="0" smtClean="0"/>
              <a:t>:</a:t>
            </a:r>
            <a:endParaRPr lang="fr-FR" altLang="el-GR" sz="2800" b="1" dirty="0"/>
          </a:p>
        </p:txBody>
      </p:sp>
      <p:grpSp>
        <p:nvGrpSpPr>
          <p:cNvPr id="337945" name="Group 25"/>
          <p:cNvGrpSpPr>
            <a:grpSpLocks/>
          </p:cNvGrpSpPr>
          <p:nvPr/>
        </p:nvGrpSpPr>
        <p:grpSpPr bwMode="auto">
          <a:xfrm>
            <a:off x="304800" y="2679700"/>
            <a:ext cx="8491541" cy="1016000"/>
            <a:chOff x="192" y="1471"/>
            <a:chExt cx="5349" cy="640"/>
          </a:xfrm>
        </p:grpSpPr>
        <p:sp>
          <p:nvSpPr>
            <p:cNvPr id="337938" name="Text Box 18"/>
            <p:cNvSpPr txBox="1">
              <a:spLocks noChangeArrowheads="1"/>
            </p:cNvSpPr>
            <p:nvPr/>
          </p:nvSpPr>
          <p:spPr bwMode="auto">
            <a:xfrm>
              <a:off x="192" y="1471"/>
              <a:ext cx="534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el-GR" sz="2000" b="1" dirty="0" smtClean="0"/>
                <a:t>- </a:t>
              </a:r>
              <a:r>
                <a:rPr lang="el-GR" altLang="el-GR" sz="2000" b="1" dirty="0" smtClean="0"/>
                <a:t>όσφρηση</a:t>
              </a:r>
              <a:r>
                <a:rPr lang="fr-FR" altLang="el-GR" sz="2000" b="1" dirty="0"/>
                <a:t>	</a:t>
              </a:r>
              <a:r>
                <a:rPr lang="el-GR" altLang="el-GR" sz="2000" b="1" dirty="0" smtClean="0"/>
                <a:t>		</a:t>
              </a:r>
              <a:r>
                <a:rPr lang="fr-FR" altLang="el-GR" sz="2000" b="1" dirty="0" smtClean="0"/>
                <a:t>79 </a:t>
              </a:r>
              <a:r>
                <a:rPr lang="el-GR" altLang="el-GR" sz="2000" b="1" dirty="0" smtClean="0"/>
                <a:t>δυνητικοί οσφρητικοί υποδοχείς</a:t>
              </a:r>
              <a:endParaRPr lang="fr-FR" altLang="el-GR" sz="2000" b="1" dirty="0"/>
            </a:p>
            <a:p>
              <a:r>
                <a:rPr lang="fr-FR" altLang="el-GR" sz="2000" b="1" dirty="0" smtClean="0"/>
                <a:t>- </a:t>
              </a:r>
              <a:r>
                <a:rPr lang="el-GR" altLang="el-GR" sz="2000" b="1" dirty="0" smtClean="0"/>
                <a:t>γεύση</a:t>
              </a:r>
              <a:r>
                <a:rPr lang="fr-FR" altLang="el-GR" sz="2000" b="1" dirty="0"/>
                <a:t>	</a:t>
              </a:r>
              <a:r>
                <a:rPr lang="el-GR" altLang="el-GR" sz="2000" b="1" dirty="0" smtClean="0"/>
                <a:t>		</a:t>
              </a:r>
              <a:r>
                <a:rPr lang="fr-FR" altLang="el-GR" sz="2000" b="1" dirty="0" smtClean="0"/>
                <a:t>76</a:t>
              </a:r>
              <a:r>
                <a:rPr lang="el-GR" altLang="el-GR" sz="2000" b="1" dirty="0" smtClean="0"/>
                <a:t> δυνητικοί γευστικοί υποδοχείς</a:t>
              </a:r>
              <a:endParaRPr lang="fr-FR" altLang="el-GR" sz="2000" b="1" dirty="0"/>
            </a:p>
            <a:p>
              <a:endParaRPr lang="fr-FR" altLang="el-GR" sz="2000" b="1" dirty="0"/>
            </a:p>
          </p:txBody>
        </p:sp>
        <p:sp>
          <p:nvSpPr>
            <p:cNvPr id="337941" name="AutoShape 21"/>
            <p:cNvSpPr>
              <a:spLocks noChangeArrowheads="1"/>
            </p:cNvSpPr>
            <p:nvPr/>
          </p:nvSpPr>
          <p:spPr bwMode="auto">
            <a:xfrm>
              <a:off x="1791" y="1776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EFE51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7942" name="AutoShape 22"/>
            <p:cNvSpPr>
              <a:spLocks noChangeArrowheads="1"/>
            </p:cNvSpPr>
            <p:nvPr/>
          </p:nvSpPr>
          <p:spPr bwMode="auto">
            <a:xfrm>
              <a:off x="1791" y="1536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EFE51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37939" name="Text Box 19"/>
          <p:cNvSpPr txBox="1">
            <a:spLocks noChangeArrowheads="1"/>
          </p:cNvSpPr>
          <p:nvPr/>
        </p:nvSpPr>
        <p:spPr bwMode="auto">
          <a:xfrm>
            <a:off x="1828800" y="3967163"/>
            <a:ext cx="61722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b="1" dirty="0" smtClean="0"/>
              <a:t>Ελκυστικά</a:t>
            </a:r>
            <a:r>
              <a:rPr lang="fr-FR" altLang="el-GR" b="1" dirty="0" smtClean="0"/>
              <a:t>/</a:t>
            </a:r>
            <a:r>
              <a:rPr lang="el-GR" altLang="el-GR" b="1" dirty="0" smtClean="0"/>
              <a:t>Απωθητικά </a:t>
            </a:r>
            <a:r>
              <a:rPr lang="fr-FR" altLang="el-GR" b="1" dirty="0" smtClean="0"/>
              <a:t>– </a:t>
            </a:r>
            <a:r>
              <a:rPr lang="el-GR" altLang="el-GR" b="1" dirty="0" smtClean="0"/>
              <a:t>Εντοπισμός ξενιστή</a:t>
            </a:r>
            <a:endParaRPr lang="fr-FR" altLang="el-GR" b="1" dirty="0"/>
          </a:p>
          <a:p>
            <a:pPr>
              <a:spcBef>
                <a:spcPct val="50000"/>
              </a:spcBef>
            </a:pPr>
            <a:r>
              <a:rPr lang="fr-FR" altLang="el-GR" b="1" dirty="0" err="1"/>
              <a:t>Vectorial</a:t>
            </a:r>
            <a:r>
              <a:rPr lang="fr-FR" altLang="el-GR" b="1" dirty="0"/>
              <a:t> </a:t>
            </a:r>
            <a:r>
              <a:rPr lang="fr-FR" altLang="el-GR" b="1" dirty="0" err="1" smtClean="0"/>
              <a:t>capacity</a:t>
            </a:r>
            <a:r>
              <a:rPr lang="fr-FR" altLang="el-GR" b="1" dirty="0" smtClean="0"/>
              <a:t> (</a:t>
            </a:r>
            <a:r>
              <a:rPr lang="el-GR" altLang="el-GR" b="1" dirty="0" smtClean="0"/>
              <a:t>μολυσματική ικανότητα)</a:t>
            </a:r>
            <a:endParaRPr lang="fr-FR" altLang="el-GR" b="1" dirty="0"/>
          </a:p>
          <a:p>
            <a:pPr>
              <a:spcBef>
                <a:spcPct val="50000"/>
              </a:spcBef>
            </a:pPr>
            <a:r>
              <a:rPr lang="el-GR" altLang="el-GR" b="1" dirty="0" smtClean="0"/>
              <a:t>Σύζευξη</a:t>
            </a:r>
            <a:endParaRPr lang="fr-FR" altLang="el-GR" b="1" dirty="0"/>
          </a:p>
          <a:p>
            <a:pPr>
              <a:spcBef>
                <a:spcPct val="50000"/>
              </a:spcBef>
            </a:pPr>
            <a:r>
              <a:rPr lang="el-GR" altLang="el-GR" b="1" dirty="0" err="1" smtClean="0"/>
              <a:t>Ωοαπόθεση</a:t>
            </a:r>
            <a:endParaRPr lang="fr-FR" altLang="el-GR" b="1" dirty="0"/>
          </a:p>
        </p:txBody>
      </p:sp>
      <p:grpSp>
        <p:nvGrpSpPr>
          <p:cNvPr id="337946" name="Group 26"/>
          <p:cNvGrpSpPr>
            <a:grpSpLocks/>
          </p:cNvGrpSpPr>
          <p:nvPr/>
        </p:nvGrpSpPr>
        <p:grpSpPr bwMode="auto">
          <a:xfrm>
            <a:off x="3625852" y="6096008"/>
            <a:ext cx="2124076" cy="369888"/>
            <a:chOff x="1632" y="3840"/>
            <a:chExt cx="1338" cy="233"/>
          </a:xfrm>
        </p:grpSpPr>
        <p:sp>
          <p:nvSpPr>
            <p:cNvPr id="337936" name="Text Box 16"/>
            <p:cNvSpPr txBox="1">
              <a:spLocks noChangeArrowheads="1"/>
            </p:cNvSpPr>
            <p:nvPr/>
          </p:nvSpPr>
          <p:spPr bwMode="auto">
            <a:xfrm>
              <a:off x="2256" y="3840"/>
              <a:ext cx="7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b="1" dirty="0" smtClean="0"/>
                <a:t>Παγίδες</a:t>
              </a:r>
              <a:endParaRPr lang="fr-FR" altLang="el-GR" b="1" dirty="0"/>
            </a:p>
          </p:txBody>
        </p:sp>
        <p:sp>
          <p:nvSpPr>
            <p:cNvPr id="337943" name="AutoShape 23"/>
            <p:cNvSpPr>
              <a:spLocks noChangeArrowheads="1"/>
            </p:cNvSpPr>
            <p:nvPr/>
          </p:nvSpPr>
          <p:spPr bwMode="auto">
            <a:xfrm>
              <a:off x="1632" y="3936"/>
              <a:ext cx="575" cy="96"/>
            </a:xfrm>
            <a:prstGeom prst="rightArrow">
              <a:avLst>
                <a:gd name="adj1" fmla="val 50000"/>
                <a:gd name="adj2" fmla="val 149740"/>
              </a:avLst>
            </a:prstGeom>
            <a:solidFill>
              <a:srgbClr val="EFE51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153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457200" y="1066800"/>
            <a:ext cx="83058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altLang="el-GR">
              <a:latin typeface="Arial" pitchFamily="34" charset="0"/>
              <a:ea typeface="ＭＳ Ｐゴシック" charset="-128"/>
            </a:endParaRPr>
          </a:p>
        </p:txBody>
      </p:sp>
      <p:grpSp>
        <p:nvGrpSpPr>
          <p:cNvPr id="339972" name="Group 4"/>
          <p:cNvGrpSpPr>
            <a:grpSpLocks/>
          </p:cNvGrpSpPr>
          <p:nvPr/>
        </p:nvGrpSpPr>
        <p:grpSpPr bwMode="auto">
          <a:xfrm>
            <a:off x="1219200" y="1143000"/>
            <a:ext cx="6096000" cy="5334000"/>
            <a:chOff x="800" y="624"/>
            <a:chExt cx="3952" cy="3648"/>
          </a:xfrm>
        </p:grpSpPr>
        <p:pic>
          <p:nvPicPr>
            <p:cNvPr id="339973" name="Picture 5" descr="waters_Science_2003_plasmocy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647"/>
              <a:ext cx="3952" cy="3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9974" name="Rectangle 6"/>
            <p:cNvSpPr>
              <a:spLocks noChangeArrowheads="1"/>
            </p:cNvSpPr>
            <p:nvPr/>
          </p:nvSpPr>
          <p:spPr bwMode="auto">
            <a:xfrm>
              <a:off x="864" y="624"/>
              <a:ext cx="115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39975" name="Line 7"/>
          <p:cNvSpPr>
            <a:spLocks noChangeShapeType="1"/>
          </p:cNvSpPr>
          <p:nvPr/>
        </p:nvSpPr>
        <p:spPr bwMode="auto">
          <a:xfrm>
            <a:off x="1143000" y="914400"/>
            <a:ext cx="67056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6019800" y="4191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457200" y="6400800"/>
            <a:ext cx="274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l-GR" sz="1200">
                <a:latin typeface="Times New Roman" pitchFamily="18" charset="0"/>
                <a:ea typeface="ＭＳ Ｐゴシック" charset="-128"/>
              </a:rPr>
              <a:t>Adapted from Waters, Science,301 (2003)</a:t>
            </a:r>
          </a:p>
        </p:txBody>
      </p:sp>
      <p:sp>
        <p:nvSpPr>
          <p:cNvPr id="339981" name="Text Box 13"/>
          <p:cNvSpPr txBox="1">
            <a:spLocks noChangeArrowheads="1"/>
          </p:cNvSpPr>
          <p:nvPr/>
        </p:nvSpPr>
        <p:spPr bwMode="auto">
          <a:xfrm>
            <a:off x="395536" y="152400"/>
            <a:ext cx="8496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Παρεμπόδιση της μετάδοσης </a:t>
            </a:r>
            <a:r>
              <a:rPr lang="en-GB" alt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GB" alt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SM1</a:t>
            </a:r>
          </a:p>
        </p:txBody>
      </p:sp>
      <p:sp>
        <p:nvSpPr>
          <p:cNvPr id="339982" name="Oval 14"/>
          <p:cNvSpPr>
            <a:spLocks noChangeArrowheads="1"/>
          </p:cNvSpPr>
          <p:nvPr/>
        </p:nvSpPr>
        <p:spPr bwMode="auto">
          <a:xfrm>
            <a:off x="5715000" y="2057400"/>
            <a:ext cx="1219200" cy="914400"/>
          </a:xfrm>
          <a:prstGeom prst="ellipse">
            <a:avLst/>
          </a:prstGeom>
          <a:noFill/>
          <a:ln w="57150">
            <a:solidFill>
              <a:srgbClr val="FF01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8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1143000" y="914400"/>
            <a:ext cx="67056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395536" y="152400"/>
            <a:ext cx="84436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Παρεμπόδιση της μετάδοσης </a:t>
            </a:r>
            <a:r>
              <a:rPr lang="en-GB" alt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SM1</a:t>
            </a: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609600" y="1387475"/>
            <a:ext cx="82296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l-GR" dirty="0"/>
              <a:t>SM1 = </a:t>
            </a:r>
            <a:r>
              <a:rPr lang="fr-FR" altLang="el-GR" u="sng" dirty="0" err="1"/>
              <a:t>s</a:t>
            </a:r>
            <a:r>
              <a:rPr lang="fr-FR" altLang="el-GR" dirty="0" err="1"/>
              <a:t>alivary</a:t>
            </a:r>
            <a:r>
              <a:rPr lang="fr-FR" altLang="el-GR" dirty="0"/>
              <a:t> gland and </a:t>
            </a:r>
            <a:r>
              <a:rPr lang="fr-FR" altLang="el-GR" u="sng" dirty="0" err="1"/>
              <a:t>m</a:t>
            </a:r>
            <a:r>
              <a:rPr lang="fr-FR" altLang="el-GR" dirty="0" err="1"/>
              <a:t>idgut</a:t>
            </a:r>
            <a:r>
              <a:rPr lang="fr-FR" altLang="el-GR" dirty="0"/>
              <a:t> peptide </a:t>
            </a:r>
            <a:r>
              <a:rPr lang="fr-FR" altLang="el-GR" u="sng" dirty="0"/>
              <a:t>1</a:t>
            </a:r>
            <a:r>
              <a:rPr lang="fr-FR" altLang="el-GR" dirty="0"/>
              <a:t>   </a:t>
            </a:r>
            <a:r>
              <a:rPr lang="fr-FR" altLang="el-GR" sz="1200" dirty="0"/>
              <a:t>(</a:t>
            </a:r>
            <a:r>
              <a:rPr lang="fr-FR" altLang="el-GR" sz="1200" dirty="0" err="1"/>
              <a:t>Gosh</a:t>
            </a:r>
            <a:r>
              <a:rPr lang="fr-FR" altLang="el-GR" sz="1200" dirty="0"/>
              <a:t>, et al. 2000)</a:t>
            </a:r>
          </a:p>
          <a:p>
            <a:pPr>
              <a:spcBef>
                <a:spcPct val="50000"/>
              </a:spcBef>
            </a:pPr>
            <a:r>
              <a:rPr lang="fr-FR" altLang="el-GR" dirty="0"/>
              <a:t>		12 </a:t>
            </a:r>
            <a:r>
              <a:rPr lang="fr-FR" altLang="el-GR" dirty="0" err="1"/>
              <a:t>amino</a:t>
            </a:r>
            <a:r>
              <a:rPr lang="fr-FR" altLang="el-GR" dirty="0"/>
              <a:t> </a:t>
            </a:r>
            <a:r>
              <a:rPr lang="fr-FR" altLang="el-GR" dirty="0" err="1"/>
              <a:t>acids</a:t>
            </a:r>
            <a:r>
              <a:rPr lang="fr-FR" altLang="el-GR" dirty="0"/>
              <a:t> </a:t>
            </a:r>
          </a:p>
          <a:p>
            <a:pPr>
              <a:spcBef>
                <a:spcPct val="50000"/>
              </a:spcBef>
            </a:pPr>
            <a:endParaRPr lang="fr-FR" altLang="el-GR" dirty="0"/>
          </a:p>
          <a:p>
            <a:pPr>
              <a:spcBef>
                <a:spcPct val="50000"/>
              </a:spcBef>
            </a:pPr>
            <a:r>
              <a:rPr lang="fr-FR" altLang="el-GR" dirty="0"/>
              <a:t>	</a:t>
            </a:r>
            <a:r>
              <a:rPr lang="el-GR" altLang="el-GR" dirty="0" err="1" smtClean="0"/>
              <a:t>διαγονιδιακά</a:t>
            </a:r>
            <a:r>
              <a:rPr lang="el-GR" altLang="el-GR" dirty="0" smtClean="0"/>
              <a:t> κουνούπια</a:t>
            </a:r>
            <a:r>
              <a:rPr lang="fr-FR" altLang="el-GR" dirty="0" smtClean="0"/>
              <a:t>:</a:t>
            </a:r>
            <a:endParaRPr lang="fr-FR" altLang="el-GR" dirty="0"/>
          </a:p>
          <a:p>
            <a:pPr>
              <a:spcBef>
                <a:spcPct val="50000"/>
              </a:spcBef>
            </a:pPr>
            <a:r>
              <a:rPr lang="fr-FR" altLang="el-GR" dirty="0"/>
              <a:t>	- </a:t>
            </a:r>
            <a:r>
              <a:rPr lang="fr-FR" altLang="el-GR" dirty="0" err="1"/>
              <a:t>midgut</a:t>
            </a:r>
            <a:r>
              <a:rPr lang="fr-FR" altLang="el-GR" dirty="0"/>
              <a:t> expression - </a:t>
            </a:r>
            <a:r>
              <a:rPr lang="fr-FR" altLang="el-GR" dirty="0" err="1"/>
              <a:t>blocking</a:t>
            </a:r>
            <a:r>
              <a:rPr lang="fr-FR" altLang="el-GR" dirty="0"/>
              <a:t> plasmodium</a:t>
            </a:r>
          </a:p>
          <a:p>
            <a:pPr>
              <a:spcBef>
                <a:spcPct val="50000"/>
              </a:spcBef>
            </a:pPr>
            <a:r>
              <a:rPr lang="fr-FR" altLang="el-GR" dirty="0"/>
              <a:t>	- </a:t>
            </a:r>
            <a:r>
              <a:rPr lang="fr-FR" altLang="el-GR" dirty="0" err="1"/>
              <a:t>salivary</a:t>
            </a:r>
            <a:r>
              <a:rPr lang="fr-FR" altLang="el-GR" dirty="0"/>
              <a:t> gland expression - </a:t>
            </a:r>
            <a:r>
              <a:rPr lang="fr-FR" altLang="el-GR" dirty="0" err="1"/>
              <a:t>blocking</a:t>
            </a:r>
            <a:r>
              <a:rPr lang="fr-FR" altLang="el-GR" dirty="0"/>
              <a:t> invasion</a:t>
            </a:r>
          </a:p>
          <a:p>
            <a:pPr>
              <a:spcBef>
                <a:spcPct val="50000"/>
              </a:spcBef>
            </a:pPr>
            <a:r>
              <a:rPr lang="fr-FR" altLang="el-GR" dirty="0"/>
              <a:t>	- </a:t>
            </a:r>
            <a:r>
              <a:rPr lang="fr-FR" altLang="el-GR" dirty="0" err="1"/>
              <a:t>selective</a:t>
            </a:r>
            <a:r>
              <a:rPr lang="fr-FR" altLang="el-GR" dirty="0"/>
              <a:t> </a:t>
            </a:r>
            <a:r>
              <a:rPr lang="fr-FR" altLang="el-GR" dirty="0" err="1"/>
              <a:t>advantage</a:t>
            </a:r>
            <a:r>
              <a:rPr lang="fr-FR" altLang="el-GR" dirty="0"/>
              <a:t> of </a:t>
            </a:r>
            <a:r>
              <a:rPr lang="fr-FR" altLang="el-GR" dirty="0" err="1"/>
              <a:t>transgenic</a:t>
            </a:r>
            <a:r>
              <a:rPr lang="fr-FR" altLang="el-GR" dirty="0"/>
              <a:t> </a:t>
            </a:r>
            <a:r>
              <a:rPr lang="fr-FR" altLang="el-GR" dirty="0" err="1"/>
              <a:t>mosquitoes</a:t>
            </a:r>
            <a:endParaRPr lang="fr-FR" altLang="el-GR" dirty="0"/>
          </a:p>
          <a:p>
            <a:pPr>
              <a:spcBef>
                <a:spcPct val="50000"/>
              </a:spcBef>
              <a:buFontTx/>
              <a:buChar char="-"/>
            </a:pPr>
            <a:endParaRPr lang="fr-FR" altLang="el-GR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el-GR" dirty="0"/>
              <a:t> proof of </a:t>
            </a:r>
            <a:r>
              <a:rPr lang="fr-FR" altLang="el-GR" dirty="0" err="1"/>
              <a:t>principle</a:t>
            </a:r>
            <a:r>
              <a:rPr lang="fr-FR" altLang="el-GR" dirty="0"/>
              <a:t> =&gt; </a:t>
            </a:r>
            <a:r>
              <a:rPr lang="fr-FR" altLang="el-GR" dirty="0" err="1"/>
              <a:t>Marrelli</a:t>
            </a:r>
            <a:r>
              <a:rPr lang="fr-FR" altLang="el-GR" dirty="0"/>
              <a:t> et al. , PNAS 104, 2007</a:t>
            </a:r>
          </a:p>
        </p:txBody>
      </p:sp>
      <p:sp>
        <p:nvSpPr>
          <p:cNvPr id="91155" name="AutoShape 19"/>
          <p:cNvSpPr>
            <a:spLocks noChangeArrowheads="1"/>
          </p:cNvSpPr>
          <p:nvPr/>
        </p:nvSpPr>
        <p:spPr bwMode="auto">
          <a:xfrm>
            <a:off x="990600" y="33528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EFE51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174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0605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altLang="el-GR" sz="4000" dirty="0" smtClean="0">
                <a:latin typeface="Comic Sans MS" pitchFamily="66" charset="0"/>
              </a:rPr>
              <a:t>Γιατί τόσος θόρυβος για το γονιδίωμα της </a:t>
            </a:r>
            <a:r>
              <a:rPr lang="en-US" altLang="el-GR" sz="4000" i="1" dirty="0" smtClean="0">
                <a:latin typeface="Comic Sans MS" pitchFamily="66" charset="0"/>
              </a:rPr>
              <a:t>Drosophila</a:t>
            </a:r>
            <a:r>
              <a:rPr lang="ru-RU" altLang="el-GR" sz="4000" dirty="0" smtClean="0">
                <a:latin typeface="Comic Sans MS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14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457200" y="1066800"/>
            <a:ext cx="83058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altLang="el-GR">
              <a:latin typeface="Arial" pitchFamily="34" charset="0"/>
              <a:ea typeface="ＭＳ Ｐゴシック" charset="-128"/>
            </a:endParaRPr>
          </a:p>
        </p:txBody>
      </p:sp>
      <p:grpSp>
        <p:nvGrpSpPr>
          <p:cNvPr id="342020" name="Group 4"/>
          <p:cNvGrpSpPr>
            <a:grpSpLocks/>
          </p:cNvGrpSpPr>
          <p:nvPr/>
        </p:nvGrpSpPr>
        <p:grpSpPr bwMode="auto">
          <a:xfrm>
            <a:off x="1219200" y="1143000"/>
            <a:ext cx="6096000" cy="5334000"/>
            <a:chOff x="800" y="624"/>
            <a:chExt cx="3952" cy="3648"/>
          </a:xfrm>
        </p:grpSpPr>
        <p:pic>
          <p:nvPicPr>
            <p:cNvPr id="342021" name="Picture 5" descr="waters_Science_2003_plasmocy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647"/>
              <a:ext cx="3952" cy="3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2022" name="Rectangle 6"/>
            <p:cNvSpPr>
              <a:spLocks noChangeArrowheads="1"/>
            </p:cNvSpPr>
            <p:nvPr/>
          </p:nvSpPr>
          <p:spPr bwMode="auto">
            <a:xfrm>
              <a:off x="864" y="624"/>
              <a:ext cx="115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42023" name="Line 7"/>
          <p:cNvSpPr>
            <a:spLocks noChangeShapeType="1"/>
          </p:cNvSpPr>
          <p:nvPr/>
        </p:nvSpPr>
        <p:spPr bwMode="auto">
          <a:xfrm>
            <a:off x="1143000" y="914400"/>
            <a:ext cx="67056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2024" name="Rectangle 8"/>
          <p:cNvSpPr>
            <a:spLocks noChangeArrowheads="1"/>
          </p:cNvSpPr>
          <p:nvPr/>
        </p:nvSpPr>
        <p:spPr bwMode="auto">
          <a:xfrm>
            <a:off x="6019800" y="4191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450850" y="6400800"/>
            <a:ext cx="28209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l-GR" sz="1200" dirty="0" err="1">
                <a:latin typeface="Times New Roman" pitchFamily="18" charset="0"/>
                <a:ea typeface="ＭＳ Ｐゴシック" charset="-128"/>
              </a:rPr>
              <a:t>Adapted</a:t>
            </a:r>
            <a:r>
              <a:rPr lang="fr-FR" altLang="el-GR" sz="1200" dirty="0">
                <a:latin typeface="Times New Roman" pitchFamily="18" charset="0"/>
                <a:ea typeface="ＭＳ Ｐゴシック" charset="-128"/>
              </a:rPr>
              <a:t> </a:t>
            </a:r>
            <a:r>
              <a:rPr lang="fr-FR" altLang="el-GR" sz="1200" dirty="0" err="1">
                <a:latin typeface="Times New Roman" pitchFamily="18" charset="0"/>
                <a:ea typeface="ＭＳ Ｐゴシック" charset="-128"/>
              </a:rPr>
              <a:t>from</a:t>
            </a:r>
            <a:r>
              <a:rPr lang="fr-FR" altLang="el-GR" sz="1200" dirty="0">
                <a:latin typeface="Times New Roman" pitchFamily="18" charset="0"/>
                <a:ea typeface="ＭＳ Ｐゴシック" charset="-128"/>
              </a:rPr>
              <a:t> Waters, Science</a:t>
            </a:r>
            <a:r>
              <a:rPr lang="fr-FR" altLang="el-GR" sz="1200" dirty="0" smtClean="0">
                <a:latin typeface="Times New Roman" pitchFamily="18" charset="0"/>
                <a:ea typeface="ＭＳ Ｐゴシック" charset="-128"/>
              </a:rPr>
              <a:t>,</a:t>
            </a:r>
            <a:r>
              <a:rPr lang="el-GR" altLang="el-GR" sz="1200" dirty="0" smtClean="0">
                <a:latin typeface="Times New Roman" pitchFamily="18" charset="0"/>
                <a:ea typeface="ＭＳ Ｐゴシック" charset="-128"/>
              </a:rPr>
              <a:t> </a:t>
            </a:r>
            <a:r>
              <a:rPr lang="fr-FR" altLang="el-GR" sz="1200" dirty="0" smtClean="0">
                <a:latin typeface="Times New Roman" pitchFamily="18" charset="0"/>
                <a:ea typeface="ＭＳ Ｐゴシック" charset="-128"/>
              </a:rPr>
              <a:t>301 </a:t>
            </a:r>
            <a:r>
              <a:rPr lang="fr-FR" altLang="el-GR" sz="1200" dirty="0">
                <a:latin typeface="Times New Roman" pitchFamily="18" charset="0"/>
                <a:ea typeface="ＭＳ Ｐゴシック" charset="-128"/>
              </a:rPr>
              <a:t>(2003)</a:t>
            </a:r>
          </a:p>
        </p:txBody>
      </p:sp>
      <p:sp>
        <p:nvSpPr>
          <p:cNvPr id="342029" name="Text Box 13"/>
          <p:cNvSpPr txBox="1">
            <a:spLocks noChangeArrowheads="1"/>
          </p:cNvSpPr>
          <p:nvPr/>
        </p:nvSpPr>
        <p:spPr bwMode="auto">
          <a:xfrm>
            <a:off x="685800" y="152400"/>
            <a:ext cx="73152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Ανοσοποιητικό σύστημα</a:t>
            </a:r>
            <a:endParaRPr lang="en-GB" alt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2030" name="Oval 14"/>
          <p:cNvSpPr>
            <a:spLocks noChangeArrowheads="1"/>
          </p:cNvSpPr>
          <p:nvPr/>
        </p:nvSpPr>
        <p:spPr bwMode="auto">
          <a:xfrm>
            <a:off x="4724400" y="1828800"/>
            <a:ext cx="2209800" cy="1143000"/>
          </a:xfrm>
          <a:prstGeom prst="ellipse">
            <a:avLst/>
          </a:prstGeom>
          <a:noFill/>
          <a:ln w="57150">
            <a:solidFill>
              <a:srgbClr val="FF01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03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71" name="Line 7"/>
          <p:cNvSpPr>
            <a:spLocks noChangeShapeType="1"/>
          </p:cNvSpPr>
          <p:nvPr/>
        </p:nvSpPr>
        <p:spPr bwMode="auto">
          <a:xfrm>
            <a:off x="1143000" y="1202432"/>
            <a:ext cx="67056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4077" name="Text Box 13"/>
          <p:cNvSpPr txBox="1">
            <a:spLocks noChangeArrowheads="1"/>
          </p:cNvSpPr>
          <p:nvPr/>
        </p:nvSpPr>
        <p:spPr bwMode="auto">
          <a:xfrm>
            <a:off x="685800" y="440432"/>
            <a:ext cx="73152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Ανοσοποιητικό σύστημα</a:t>
            </a:r>
            <a:endParaRPr lang="en-GB" alt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4079" name="Text Box 15"/>
          <p:cNvSpPr txBox="1">
            <a:spLocks noChangeArrowheads="1"/>
          </p:cNvSpPr>
          <p:nvPr/>
        </p:nvSpPr>
        <p:spPr bwMode="auto">
          <a:xfrm>
            <a:off x="611560" y="2034479"/>
            <a:ext cx="8002512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l-GR" altLang="el-GR" dirty="0" smtClean="0"/>
              <a:t>Φυσικό και αποτελεσματικό ανοσοποιητικό σύστημα</a:t>
            </a:r>
            <a:endParaRPr lang="fr-FR" altLang="el-GR" dirty="0"/>
          </a:p>
          <a:p>
            <a:pPr>
              <a:lnSpc>
                <a:spcPct val="140000"/>
              </a:lnSpc>
            </a:pPr>
            <a:endParaRPr lang="fr-FR" altLang="el-GR" dirty="0"/>
          </a:p>
          <a:p>
            <a:pPr>
              <a:lnSpc>
                <a:spcPct val="140000"/>
              </a:lnSpc>
              <a:buFontTx/>
              <a:buChar char="-"/>
            </a:pPr>
            <a:r>
              <a:rPr lang="fr-FR" altLang="el-GR" dirty="0"/>
              <a:t> </a:t>
            </a:r>
            <a:r>
              <a:rPr lang="el-GR" altLang="el-GR" dirty="0" smtClean="0"/>
              <a:t>Ανθεκτικότητα απέναντι στο </a:t>
            </a:r>
            <a:r>
              <a:rPr lang="fr-FR" altLang="el-GR" dirty="0" smtClean="0"/>
              <a:t>Plasmodium</a:t>
            </a:r>
            <a:endParaRPr lang="fr-FR" altLang="el-GR" dirty="0"/>
          </a:p>
          <a:p>
            <a:pPr>
              <a:lnSpc>
                <a:spcPct val="140000"/>
              </a:lnSpc>
              <a:buFontTx/>
              <a:buChar char="-"/>
            </a:pPr>
            <a:r>
              <a:rPr lang="fr-FR" altLang="el-GR" dirty="0"/>
              <a:t> </a:t>
            </a:r>
            <a:r>
              <a:rPr lang="fr-FR" altLang="el-GR" dirty="0" err="1"/>
              <a:t>melanotic</a:t>
            </a:r>
            <a:r>
              <a:rPr lang="fr-FR" altLang="el-GR" dirty="0"/>
              <a:t> </a:t>
            </a:r>
            <a:r>
              <a:rPr lang="fr-FR" altLang="el-GR" dirty="0" smtClean="0"/>
              <a:t>encapsulation – </a:t>
            </a:r>
            <a:r>
              <a:rPr lang="el-GR" altLang="el-GR" dirty="0" smtClean="0"/>
              <a:t>πολλοί γενετικοί τόποι</a:t>
            </a:r>
            <a:endParaRPr lang="fr-FR" altLang="el-GR" dirty="0"/>
          </a:p>
          <a:p>
            <a:pPr>
              <a:lnSpc>
                <a:spcPct val="140000"/>
              </a:lnSpc>
              <a:buFontTx/>
              <a:buChar char="-"/>
            </a:pPr>
            <a:r>
              <a:rPr lang="fr-FR" altLang="el-GR" dirty="0"/>
              <a:t> </a:t>
            </a:r>
            <a:r>
              <a:rPr lang="el-GR" altLang="el-GR" dirty="0" smtClean="0"/>
              <a:t>Ταυτοποίηση γονιδίων</a:t>
            </a:r>
            <a:endParaRPr lang="fr-FR" altLang="el-GR" dirty="0"/>
          </a:p>
          <a:p>
            <a:pPr>
              <a:lnSpc>
                <a:spcPct val="140000"/>
              </a:lnSpc>
              <a:buFontTx/>
              <a:buChar char="-"/>
            </a:pPr>
            <a:r>
              <a:rPr lang="fr-FR" altLang="el-GR" dirty="0"/>
              <a:t> </a:t>
            </a:r>
            <a:r>
              <a:rPr lang="el-GR" altLang="el-GR" dirty="0" smtClean="0"/>
              <a:t>Πολλαπλασιασμός και εξαπόλυση φυσικά ανθεκτικών στελεχών</a:t>
            </a:r>
            <a:endParaRPr lang="fr-FR" altLang="el-GR" dirty="0"/>
          </a:p>
          <a:p>
            <a:pPr>
              <a:lnSpc>
                <a:spcPct val="140000"/>
              </a:lnSpc>
              <a:buFontTx/>
              <a:buChar char="-"/>
            </a:pPr>
            <a:endParaRPr lang="fr-FR" altLang="el-GR" dirty="0"/>
          </a:p>
          <a:p>
            <a:pPr>
              <a:lnSpc>
                <a:spcPct val="140000"/>
              </a:lnSpc>
            </a:pPr>
            <a:endParaRPr lang="fr-FR" altLang="el-GR" dirty="0"/>
          </a:p>
        </p:txBody>
      </p:sp>
    </p:spTree>
    <p:extLst>
      <p:ext uri="{BB962C8B-B14F-4D97-AF65-F5344CB8AC3E}">
        <p14:creationId xmlns:p14="http://schemas.microsoft.com/office/powerpoint/2010/main" val="36422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457200" y="1066800"/>
            <a:ext cx="83058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altLang="el-GR">
              <a:latin typeface="Arial" pitchFamily="34" charset="0"/>
              <a:ea typeface="ＭＳ Ｐゴシック" charset="-128"/>
            </a:endParaRPr>
          </a:p>
        </p:txBody>
      </p:sp>
      <p:grpSp>
        <p:nvGrpSpPr>
          <p:cNvPr id="346116" name="Group 4"/>
          <p:cNvGrpSpPr>
            <a:grpSpLocks/>
          </p:cNvGrpSpPr>
          <p:nvPr/>
        </p:nvGrpSpPr>
        <p:grpSpPr bwMode="auto">
          <a:xfrm>
            <a:off x="1219200" y="1143000"/>
            <a:ext cx="6096000" cy="5334000"/>
            <a:chOff x="800" y="624"/>
            <a:chExt cx="3952" cy="3648"/>
          </a:xfrm>
        </p:grpSpPr>
        <p:pic>
          <p:nvPicPr>
            <p:cNvPr id="346117" name="Picture 5" descr="waters_Science_2003_plasmocy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647"/>
              <a:ext cx="3952" cy="3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6118" name="Rectangle 6"/>
            <p:cNvSpPr>
              <a:spLocks noChangeArrowheads="1"/>
            </p:cNvSpPr>
            <p:nvPr/>
          </p:nvSpPr>
          <p:spPr bwMode="auto">
            <a:xfrm>
              <a:off x="864" y="624"/>
              <a:ext cx="115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46119" name="Line 7"/>
          <p:cNvSpPr>
            <a:spLocks noChangeShapeType="1"/>
          </p:cNvSpPr>
          <p:nvPr/>
        </p:nvSpPr>
        <p:spPr bwMode="auto">
          <a:xfrm>
            <a:off x="1143000" y="914400"/>
            <a:ext cx="67056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6019800" y="4191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6121" name="Text Box 9"/>
          <p:cNvSpPr txBox="1">
            <a:spLocks noChangeArrowheads="1"/>
          </p:cNvSpPr>
          <p:nvPr/>
        </p:nvSpPr>
        <p:spPr bwMode="auto">
          <a:xfrm>
            <a:off x="450850" y="6400800"/>
            <a:ext cx="28209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l-GR" sz="1200" dirty="0" err="1">
                <a:latin typeface="Times New Roman" pitchFamily="18" charset="0"/>
                <a:ea typeface="ＭＳ Ｐゴシック" charset="-128"/>
              </a:rPr>
              <a:t>Adapted</a:t>
            </a:r>
            <a:r>
              <a:rPr lang="fr-FR" altLang="el-GR" sz="1200" dirty="0">
                <a:latin typeface="Times New Roman" pitchFamily="18" charset="0"/>
                <a:ea typeface="ＭＳ Ｐゴシック" charset="-128"/>
              </a:rPr>
              <a:t> </a:t>
            </a:r>
            <a:r>
              <a:rPr lang="fr-FR" altLang="el-GR" sz="1200" dirty="0" err="1">
                <a:latin typeface="Times New Roman" pitchFamily="18" charset="0"/>
                <a:ea typeface="ＭＳ Ｐゴシック" charset="-128"/>
              </a:rPr>
              <a:t>from</a:t>
            </a:r>
            <a:r>
              <a:rPr lang="fr-FR" altLang="el-GR" sz="1200" dirty="0">
                <a:latin typeface="Times New Roman" pitchFamily="18" charset="0"/>
                <a:ea typeface="ＭＳ Ｐゴシック" charset="-128"/>
              </a:rPr>
              <a:t> Waters, Science</a:t>
            </a:r>
            <a:r>
              <a:rPr lang="fr-FR" altLang="el-GR" sz="1200" dirty="0" smtClean="0">
                <a:latin typeface="Times New Roman" pitchFamily="18" charset="0"/>
                <a:ea typeface="ＭＳ Ｐゴシック" charset="-128"/>
              </a:rPr>
              <a:t>,</a:t>
            </a:r>
            <a:r>
              <a:rPr lang="el-GR" altLang="el-GR" sz="1200" dirty="0" smtClean="0">
                <a:latin typeface="Times New Roman" pitchFamily="18" charset="0"/>
                <a:ea typeface="ＭＳ Ｐゴシック" charset="-128"/>
              </a:rPr>
              <a:t> </a:t>
            </a:r>
            <a:r>
              <a:rPr lang="fr-FR" altLang="el-GR" sz="1200" dirty="0" smtClean="0">
                <a:latin typeface="Times New Roman" pitchFamily="18" charset="0"/>
                <a:ea typeface="ＭＳ Ｐゴシック" charset="-128"/>
              </a:rPr>
              <a:t>301 </a:t>
            </a:r>
            <a:r>
              <a:rPr lang="fr-FR" altLang="el-GR" sz="1200" dirty="0">
                <a:latin typeface="Times New Roman" pitchFamily="18" charset="0"/>
                <a:ea typeface="ＭＳ Ｐゴシック" charset="-128"/>
              </a:rPr>
              <a:t>(2003)</a:t>
            </a:r>
          </a:p>
        </p:txBody>
      </p:sp>
      <p:sp>
        <p:nvSpPr>
          <p:cNvPr id="346125" name="Text Box 13"/>
          <p:cNvSpPr txBox="1">
            <a:spLocks noChangeArrowheads="1"/>
          </p:cNvSpPr>
          <p:nvPr/>
        </p:nvSpPr>
        <p:spPr bwMode="auto">
          <a:xfrm>
            <a:off x="685800" y="152400"/>
            <a:ext cx="73152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Σιελογόνοι αδένες</a:t>
            </a:r>
            <a:endParaRPr lang="en-GB" alt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26" name="Oval 14"/>
          <p:cNvSpPr>
            <a:spLocks noChangeArrowheads="1"/>
          </p:cNvSpPr>
          <p:nvPr/>
        </p:nvSpPr>
        <p:spPr bwMode="auto">
          <a:xfrm>
            <a:off x="4876800" y="1905000"/>
            <a:ext cx="609600" cy="685800"/>
          </a:xfrm>
          <a:prstGeom prst="ellipse">
            <a:avLst/>
          </a:prstGeom>
          <a:noFill/>
          <a:ln w="57150">
            <a:solidFill>
              <a:srgbClr val="FF01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1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7" name="Line 7"/>
          <p:cNvSpPr>
            <a:spLocks noChangeShapeType="1"/>
          </p:cNvSpPr>
          <p:nvPr/>
        </p:nvSpPr>
        <p:spPr bwMode="auto">
          <a:xfrm>
            <a:off x="1143000" y="914400"/>
            <a:ext cx="6705600" cy="0"/>
          </a:xfrm>
          <a:prstGeom prst="line">
            <a:avLst/>
          </a:prstGeom>
          <a:noFill/>
          <a:ln w="28575">
            <a:solidFill>
              <a:srgbClr val="B0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173" name="Text Box 13"/>
          <p:cNvSpPr txBox="1">
            <a:spLocks noChangeArrowheads="1"/>
          </p:cNvSpPr>
          <p:nvPr/>
        </p:nvSpPr>
        <p:spPr bwMode="auto">
          <a:xfrm>
            <a:off x="685800" y="152400"/>
            <a:ext cx="73152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Σιελογόνοι αδένες</a:t>
            </a:r>
            <a:endParaRPr lang="en-GB" alt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75" name="Text Box 15"/>
          <p:cNvSpPr txBox="1">
            <a:spLocks noChangeArrowheads="1"/>
          </p:cNvSpPr>
          <p:nvPr/>
        </p:nvSpPr>
        <p:spPr bwMode="auto">
          <a:xfrm>
            <a:off x="929829" y="1270000"/>
            <a:ext cx="8034659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altLang="el-GR" sz="2000" dirty="0" err="1" smtClean="0"/>
              <a:t>cDNAs</a:t>
            </a:r>
            <a:endParaRPr lang="el-GR" altLang="el-GR" sz="2000" dirty="0"/>
          </a:p>
          <a:p>
            <a:pPr marL="800100" lvl="1" indent="-34290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altLang="el-GR" dirty="0" smtClean="0"/>
              <a:t>RT-PCR</a:t>
            </a:r>
            <a:endParaRPr lang="fr-FR" altLang="el-GR" dirty="0"/>
          </a:p>
          <a:p>
            <a:pPr marL="800100" lvl="1" indent="-34290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l-GR" altLang="el-GR" dirty="0" smtClean="0"/>
              <a:t>Πρωτεϊνική έκφραση</a:t>
            </a:r>
            <a:endParaRPr lang="fr-FR" altLang="el-GR" dirty="0"/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altLang="el-GR" sz="2000" dirty="0"/>
              <a:t> </a:t>
            </a:r>
            <a:r>
              <a:rPr lang="el-GR" altLang="el-GR" sz="2000" dirty="0" smtClean="0"/>
              <a:t>Ανάλυση </a:t>
            </a:r>
            <a:r>
              <a:rPr lang="el-GR" altLang="el-GR" sz="2000" dirty="0" err="1" smtClean="0"/>
              <a:t>μεταγραφώματος</a:t>
            </a:r>
            <a:endParaRPr lang="fr-FR" altLang="el-GR" sz="2000" dirty="0"/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altLang="el-GR" sz="2000" dirty="0"/>
              <a:t> </a:t>
            </a:r>
            <a:r>
              <a:rPr lang="el-GR" altLang="el-GR" sz="2000" dirty="0" err="1" smtClean="0"/>
              <a:t>Πρωτεομικές</a:t>
            </a:r>
            <a:r>
              <a:rPr lang="el-GR" altLang="el-GR" sz="2000" dirty="0" smtClean="0"/>
              <a:t> μελέτες σιελογόνων αδένων και σιέλου</a:t>
            </a:r>
          </a:p>
          <a:p>
            <a:pPr marL="800100" lvl="1" indent="-34290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l-GR" altLang="el-GR" dirty="0" smtClean="0"/>
              <a:t>Σχέση ανάμεσα σε σιελογόνους αδένες και </a:t>
            </a:r>
            <a:r>
              <a:rPr lang="el-GR" altLang="el-GR" dirty="0" err="1" smtClean="0"/>
              <a:t>σποροζωίτες</a:t>
            </a:r>
            <a:endParaRPr lang="fr-FR" altLang="el-GR" dirty="0"/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l-GR" altLang="el-GR" sz="2000" dirty="0" smtClean="0"/>
              <a:t>Σάλιο και άνθρωπος</a:t>
            </a:r>
            <a:r>
              <a:rPr lang="fr-FR" altLang="el-GR" sz="2000" dirty="0" smtClean="0"/>
              <a:t>:</a:t>
            </a:r>
            <a:endParaRPr lang="fr-FR" altLang="el-GR" sz="2000" dirty="0"/>
          </a:p>
          <a:p>
            <a:pPr marL="800100" lvl="1" indent="-34290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altLang="el-GR" dirty="0" err="1" smtClean="0"/>
              <a:t>immunomodulatory</a:t>
            </a:r>
            <a:endParaRPr lang="fr-FR" altLang="el-GR" dirty="0"/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l-GR" altLang="el-GR" sz="2000" dirty="0" smtClean="0"/>
              <a:t>Λειτουργία</a:t>
            </a:r>
            <a:r>
              <a:rPr lang="fr-FR" altLang="el-GR" sz="2000" dirty="0" smtClean="0"/>
              <a:t>?</a:t>
            </a:r>
            <a:endParaRPr lang="fr-FR" altLang="el-GR" sz="2000" dirty="0"/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l-GR" altLang="el-GR" sz="2000" dirty="0" smtClean="0"/>
              <a:t>Στόχος εμβολίου</a:t>
            </a:r>
            <a:r>
              <a:rPr lang="fr-FR" altLang="el-GR" sz="2000" dirty="0" smtClean="0"/>
              <a:t>?</a:t>
            </a:r>
            <a:endParaRPr lang="fr-FR" altLang="el-GR" sz="2000" dirty="0"/>
          </a:p>
        </p:txBody>
      </p:sp>
      <p:sp>
        <p:nvSpPr>
          <p:cNvPr id="348177" name="AutoShape 17"/>
          <p:cNvSpPr>
            <a:spLocks noChangeArrowheads="1"/>
          </p:cNvSpPr>
          <p:nvPr/>
        </p:nvSpPr>
        <p:spPr bwMode="auto">
          <a:xfrm>
            <a:off x="323528" y="1772816"/>
            <a:ext cx="609600" cy="3180184"/>
          </a:xfrm>
          <a:prstGeom prst="curvedRightArrow">
            <a:avLst>
              <a:gd name="adj1" fmla="val 77719"/>
              <a:gd name="adj2" fmla="val 273094"/>
              <a:gd name="adj3" fmla="val 29167"/>
            </a:avLst>
          </a:prstGeom>
          <a:solidFill>
            <a:srgbClr val="EFE51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64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γονιδίωμα της μέλισσας</a:t>
            </a:r>
            <a:endParaRPr lang="el-GR" dirty="0"/>
          </a:p>
        </p:txBody>
      </p:sp>
      <p:pic>
        <p:nvPicPr>
          <p:cNvPr id="22532" name="Picture 4" descr="https://news.illinois.edu/blog/files/6367/205758/42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300280" cy="517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9152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Εξελικτικές σχέσεις</a:t>
            </a:r>
            <a:endParaRPr lang="el-GR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40859" cy="445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859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53744" y="2705464"/>
            <a:ext cx="3610744" cy="1659640"/>
          </a:xfrm>
        </p:spPr>
        <p:txBody>
          <a:bodyPr>
            <a:normAutofit lnSpcReduction="10000"/>
          </a:bodyPr>
          <a:lstStyle/>
          <a:p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Ορθόλογα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γονίδια σε έντομα και σπονδυλωτά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44744" y="949326"/>
            <a:ext cx="6864848" cy="495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3046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8278" y="6021288"/>
            <a:ext cx="4896544" cy="43550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Πρωτεϊνικές επικράτειες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04664"/>
            <a:ext cx="658982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1505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" y="692696"/>
            <a:ext cx="917938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4999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056359"/>
            <a:ext cx="4824536" cy="128408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Το γονιδίωμα της οικιακής μύγας</a:t>
            </a:r>
            <a:endParaRPr lang="el-GR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52"/>
            <a:ext cx="9165725" cy="473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2" descr="http://d.ibtimes.co.uk/en/full/1404331/housefly.jpg?w=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71728"/>
            <a:ext cx="3923928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0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04664"/>
            <a:ext cx="5256213" cy="604837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el-GR" sz="1800" dirty="0" smtClean="0"/>
              <a:t>61 % </a:t>
            </a:r>
            <a:r>
              <a:rPr lang="el-GR" altLang="el-GR" sz="1800" dirty="0" smtClean="0"/>
              <a:t>των ανθρώπινων νοσημάτων έχουν αναγνωρίσιμο αντίστοιχο στο γονιδίωμα της </a:t>
            </a:r>
            <a:r>
              <a:rPr lang="el-GR" altLang="el-GR" sz="1800" dirty="0" err="1" smtClean="0"/>
              <a:t>δροσόφιλας</a:t>
            </a:r>
            <a:endParaRPr lang="en-US" altLang="el-GR" sz="1800" dirty="0" smtClean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endParaRPr lang="en-US" altLang="el-GR" sz="1800" dirty="0" smtClean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el-GR" sz="1800" dirty="0" smtClean="0"/>
              <a:t>50 % </a:t>
            </a:r>
            <a:r>
              <a:rPr lang="el-GR" altLang="el-GR" sz="1800" dirty="0" smtClean="0"/>
              <a:t>των πρωτεϊνικών αλληλουχιών έχουν ανάλογα στα θηλαστικά</a:t>
            </a:r>
            <a:endParaRPr lang="ru-RU" altLang="el-GR" sz="1800" dirty="0" smtClean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None/>
            </a:pPr>
            <a:endParaRPr lang="en-US" altLang="el-GR" sz="2000" i="1" dirty="0" smtClean="0"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altLang="el-GR" sz="2000" i="1" dirty="0" smtClean="0">
                <a:latin typeface="Comic Sans MS" pitchFamily="66" charset="0"/>
              </a:rPr>
              <a:t>Η </a:t>
            </a:r>
            <a:r>
              <a:rPr lang="en-US" altLang="el-GR" sz="2000" i="1" dirty="0" smtClean="0">
                <a:latin typeface="Comic Sans MS" pitchFamily="66" charset="0"/>
              </a:rPr>
              <a:t>Drosophila</a:t>
            </a:r>
            <a:r>
              <a:rPr lang="el-GR" altLang="el-GR" sz="2000" i="1" dirty="0" smtClean="0">
                <a:latin typeface="Comic Sans MS" pitchFamily="66" charset="0"/>
              </a:rPr>
              <a:t>:</a:t>
            </a:r>
            <a:endParaRPr lang="en-US" altLang="el-GR" sz="1800" dirty="0" smtClean="0"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endParaRPr lang="en-US" altLang="el-GR" sz="1800" dirty="0" smtClean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l-GR" altLang="el-GR" sz="1800" dirty="0" smtClean="0"/>
              <a:t>Χρησιμοποιείται σε γενετικές προσομοιώσεις ανθρώπινων νοσημάτων, συμπεριλαμβανομένης της νόσου του </a:t>
            </a:r>
            <a:r>
              <a:rPr lang="en-US" altLang="el-GR" sz="1800" dirty="0" smtClean="0"/>
              <a:t>Parkinson, Alzheimer</a:t>
            </a:r>
            <a:r>
              <a:rPr lang="el-GR" altLang="el-GR" sz="1800" dirty="0" smtClean="0"/>
              <a:t> και</a:t>
            </a:r>
            <a:r>
              <a:rPr lang="en-US" altLang="el-GR" sz="1800" dirty="0" smtClean="0"/>
              <a:t> </a:t>
            </a:r>
            <a:r>
              <a:rPr lang="en-US" altLang="el-GR" sz="1800" dirty="0" err="1" smtClean="0"/>
              <a:t>Hantington</a:t>
            </a:r>
            <a:r>
              <a:rPr lang="ru-RU" altLang="el-GR" sz="1800" dirty="0" smtClean="0"/>
              <a:t> </a:t>
            </a:r>
            <a:endParaRPr lang="es-ES" altLang="el-GR" sz="1800" dirty="0" smtClean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endParaRPr lang="en-US" altLang="el-GR" sz="1800" dirty="0" smtClean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l-GR" altLang="el-GR" sz="1800" dirty="0" smtClean="0"/>
              <a:t>Χρησιμοποιείται για τη διαλεύκανση μοριακών μηχανισμών ανοσίας, διαβήτη, καρκίνου και εθισμού</a:t>
            </a:r>
            <a:endParaRPr lang="en-US" altLang="el-GR" sz="1800" dirty="0" smtClean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endParaRPr lang="en-US" altLang="el-GR" sz="1800" dirty="0" smtClean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l-GR" altLang="el-GR" sz="1800" dirty="0" smtClean="0"/>
              <a:t>Χρησιμοποιείται ως μοντέλο για την έρευνα πολλών αναπτυξιακών και κυτταρικών διαδικασιών των ανώτερων </a:t>
            </a:r>
            <a:r>
              <a:rPr lang="el-GR" altLang="el-GR" sz="1800" dirty="0" err="1" smtClean="0"/>
              <a:t>ευκαρυωτών</a:t>
            </a:r>
            <a:r>
              <a:rPr lang="el-GR" altLang="el-GR" sz="1800" dirty="0" smtClean="0"/>
              <a:t>, συμπεριλαμβανομένου του ανθρώπου</a:t>
            </a:r>
            <a:endParaRPr lang="en-US" altLang="el-GR" sz="1800" dirty="0" smtClean="0"/>
          </a:p>
        </p:txBody>
      </p:sp>
      <p:pic>
        <p:nvPicPr>
          <p:cNvPr id="8195" name="Picture 4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0350"/>
            <a:ext cx="3095625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867400" y="3059008"/>
            <a:ext cx="2881313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l-GR" altLang="el-GR" sz="1400" b="1" dirty="0" smtClean="0">
                <a:latin typeface="+mn-lt"/>
              </a:rPr>
              <a:t>Η ανάπτυξη στη </a:t>
            </a:r>
            <a:r>
              <a:rPr lang="es-ES" altLang="el-GR" sz="1400" b="1" dirty="0" smtClean="0">
                <a:latin typeface="+mn-lt"/>
              </a:rPr>
              <a:t>Drosophila </a:t>
            </a:r>
            <a:r>
              <a:rPr lang="el-GR" altLang="el-GR" sz="1400" b="1" dirty="0" smtClean="0">
                <a:latin typeface="+mn-lt"/>
              </a:rPr>
              <a:t>και στον άνθρωπο είναι ομόλογες διαδικασίες</a:t>
            </a:r>
            <a:r>
              <a:rPr lang="es-ES" altLang="el-GR" sz="1400" b="1" dirty="0" smtClean="0">
                <a:latin typeface="+mn-lt"/>
              </a:rPr>
              <a:t>.</a:t>
            </a:r>
            <a:r>
              <a:rPr lang="es-ES" altLang="el-GR" sz="1400" dirty="0" smtClean="0">
                <a:latin typeface="+mn-lt"/>
              </a:rPr>
              <a:t> </a:t>
            </a:r>
            <a:r>
              <a:rPr lang="el-GR" altLang="el-GR" sz="1400" dirty="0" smtClean="0">
                <a:latin typeface="+mn-lt"/>
              </a:rPr>
              <a:t>Στη</a:t>
            </a:r>
            <a:r>
              <a:rPr lang="es-ES" altLang="el-GR" sz="1400" dirty="0" smtClean="0">
                <a:latin typeface="+mn-lt"/>
              </a:rPr>
              <a:t> Drosophila</a:t>
            </a:r>
            <a:r>
              <a:rPr lang="el-GR" altLang="el-GR" sz="1400" dirty="0" smtClean="0">
                <a:latin typeface="+mn-lt"/>
              </a:rPr>
              <a:t>, όμως, μπορούμε να κάνουμε πειράματα που δεν μπορούν να γίνουν στον άνθρωπο</a:t>
            </a:r>
            <a:r>
              <a:rPr lang="es-ES" altLang="el-GR" sz="1400" dirty="0" smtClean="0">
                <a:latin typeface="+mn-lt"/>
              </a:rPr>
              <a:t>. </a:t>
            </a:r>
            <a:r>
              <a:rPr lang="el-GR" altLang="el-GR" sz="1400" dirty="0" smtClean="0">
                <a:latin typeface="+mn-lt"/>
              </a:rPr>
              <a:t>Ως αποτέλεσμα είναι το γεγονός ότι τα περισσότερα τα οποία γνωρίζουμε για την ανάπτυξη των </a:t>
            </a:r>
            <a:r>
              <a:rPr lang="el-GR" altLang="el-GR" sz="1400" dirty="0" err="1" smtClean="0">
                <a:latin typeface="+mn-lt"/>
              </a:rPr>
              <a:t>ευκαρυωτικών</a:t>
            </a:r>
            <a:r>
              <a:rPr lang="el-GR" altLang="el-GR" sz="1400" dirty="0" smtClean="0">
                <a:latin typeface="+mn-lt"/>
              </a:rPr>
              <a:t> οργανισμών βασίζεται σε πειράματα που έχουν γίνει στο μοντέλο </a:t>
            </a:r>
            <a:r>
              <a:rPr lang="en-US" altLang="el-GR" sz="1400" dirty="0" smtClean="0">
                <a:latin typeface="+mn-lt"/>
              </a:rPr>
              <a:t>Drosophila</a:t>
            </a:r>
            <a:endParaRPr lang="es-ES" alt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5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" y="260648"/>
            <a:ext cx="63817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3160" y="6432848"/>
            <a:ext cx="7272808" cy="36004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600" dirty="0" smtClean="0"/>
              <a:t>CYP450 genes in </a:t>
            </a:r>
            <a:r>
              <a:rPr lang="en-US" sz="1600" i="1" dirty="0" smtClean="0"/>
              <a:t>M. </a:t>
            </a:r>
            <a:r>
              <a:rPr lang="en-US" sz="1600" i="1" dirty="0" err="1" smtClean="0"/>
              <a:t>domestica</a:t>
            </a:r>
            <a:r>
              <a:rPr lang="en-US" sz="1600" i="1" dirty="0" smtClean="0"/>
              <a:t> </a:t>
            </a:r>
            <a:r>
              <a:rPr lang="en-US" sz="1600" dirty="0" smtClean="0"/>
              <a:t>(red) and </a:t>
            </a:r>
            <a:r>
              <a:rPr lang="en-US" sz="1600" i="1" dirty="0" smtClean="0"/>
              <a:t>D. melanogaster </a:t>
            </a:r>
            <a:r>
              <a:rPr lang="en-US" sz="1600" dirty="0" smtClean="0"/>
              <a:t>(green)</a:t>
            </a:r>
            <a:endParaRPr 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24128" y="260648"/>
            <a:ext cx="3312368" cy="3171808"/>
          </a:xfrm>
        </p:spPr>
        <p:txBody>
          <a:bodyPr>
            <a:norm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 genes</a:t>
            </a:r>
          </a:p>
          <a:p>
            <a:pPr lvl="1"/>
            <a:r>
              <a:rPr lang="en-US" sz="1800" dirty="0" smtClean="0"/>
              <a:t>Cytochrome P450</a:t>
            </a:r>
          </a:p>
          <a:p>
            <a:pPr lvl="1"/>
            <a:r>
              <a:rPr lang="en-US" sz="1800" dirty="0" err="1" smtClean="0"/>
              <a:t>Esterases</a:t>
            </a:r>
            <a:endParaRPr lang="en-US" sz="1800" dirty="0" smtClean="0"/>
          </a:p>
          <a:p>
            <a:pPr lvl="1"/>
            <a:r>
              <a:rPr lang="en-US" sz="1800" dirty="0" smtClean="0"/>
              <a:t>Conjugation enzymes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i="1" dirty="0" smtClean="0"/>
              <a:t>Musca</a:t>
            </a:r>
            <a:r>
              <a:rPr lang="en-US" sz="1800" dirty="0" smtClean="0"/>
              <a:t> has 146 (+11 pseudo) P450s</a:t>
            </a:r>
          </a:p>
          <a:p>
            <a:pPr lvl="1"/>
            <a:r>
              <a:rPr lang="en-US" sz="1800" i="1" dirty="0" smtClean="0"/>
              <a:t>Drosophila</a:t>
            </a:r>
            <a:r>
              <a:rPr lang="en-US" sz="1800" dirty="0" smtClean="0"/>
              <a:t> has 86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01747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0705" y="4797152"/>
            <a:ext cx="4258816" cy="164705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l-GR" sz="2800" dirty="0" smtClean="0"/>
              <a:t>Το γονιδίωμα της μεταναστευτικής ακρίδας</a:t>
            </a:r>
            <a:endParaRPr lang="el-GR" sz="28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422"/>
            <a:ext cx="7861027" cy="46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http://m1.i.pbase.com/o6/55/738355/1/81126001.tfIT9uWD.Locustamigratori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06011"/>
            <a:ext cx="4427984" cy="29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922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4048" y="548680"/>
            <a:ext cx="35283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</a:t>
            </a:r>
            <a:r>
              <a:rPr lang="el-GR" dirty="0" smtClean="0"/>
              <a:t> κύκλος της ακρίδας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r="20013" b="56347"/>
          <a:stretch/>
        </p:blipFill>
        <p:spPr bwMode="auto">
          <a:xfrm>
            <a:off x="0" y="507862"/>
            <a:ext cx="3986784" cy="424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283968" y="2127122"/>
            <a:ext cx="4752528" cy="4512510"/>
            <a:chOff x="4355976" y="2708920"/>
            <a:chExt cx="4464496" cy="393644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12"/>
            <a:stretch/>
          </p:blipFill>
          <p:spPr bwMode="auto">
            <a:xfrm>
              <a:off x="4355976" y="2852927"/>
              <a:ext cx="4464496" cy="3792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Isosceles Triangle 5"/>
            <p:cNvSpPr/>
            <p:nvPr/>
          </p:nvSpPr>
          <p:spPr>
            <a:xfrm rot="10800000">
              <a:off x="6084168" y="2708920"/>
              <a:ext cx="504056" cy="57606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8" t="43653" r="43393" b="45599"/>
          <a:stretch/>
        </p:blipFill>
        <p:spPr bwMode="auto">
          <a:xfrm rot="16200000">
            <a:off x="3474720" y="4331410"/>
            <a:ext cx="1024128" cy="83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2606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Μονήρης φάση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645496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Αγελαία φάση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31125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2" descr="http://www.geo.de/div/image/77948/teaser-g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6" y="1700808"/>
            <a:ext cx="89058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478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22717"/>
            <a:ext cx="8579296" cy="5314595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dirty="0" smtClean="0"/>
              <a:t>Πολύ μεγάλο γονιδίωμα (6,5 </a:t>
            </a:r>
            <a:r>
              <a:rPr lang="en-US" dirty="0" smtClean="0"/>
              <a:t>Gb)</a:t>
            </a:r>
            <a:endParaRPr lang="el-GR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dirty="0" smtClean="0"/>
              <a:t>Τεράστιος αριθμός επαναλαμβανόμενων στοιχείων (&gt;60%)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dirty="0" smtClean="0"/>
              <a:t>Αυξημένος αριθμός γονιδίων: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dirty="0" smtClean="0"/>
              <a:t>Κατανάλωσης ενέργειας		πτήσεις 							μεγάλων αποστάσεων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dirty="0" err="1" smtClean="0"/>
              <a:t>Αποτοξικοποίησης</a:t>
            </a:r>
            <a:r>
              <a:rPr lang="el-GR" dirty="0" smtClean="0"/>
              <a:t>		</a:t>
            </a:r>
            <a:r>
              <a:rPr lang="el-GR" dirty="0" err="1" smtClean="0"/>
              <a:t>πολυ</a:t>
            </a:r>
            <a:r>
              <a:rPr lang="el-GR" dirty="0" smtClean="0"/>
              <a:t>-φυτοφαγία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l-G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dirty="0" smtClean="0"/>
              <a:t>Περίτεχνοι μηχανισμοί ρύθμισης, σχετιζόμενοι με την αλλαγή από τη μονήρη φάση στην αγελαία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004048" y="3104964"/>
            <a:ext cx="504056" cy="14401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ight Arrow 5"/>
          <p:cNvSpPr/>
          <p:nvPr/>
        </p:nvSpPr>
        <p:spPr>
          <a:xfrm>
            <a:off x="4211960" y="3969060"/>
            <a:ext cx="504056" cy="14401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2723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3204" y="5805264"/>
            <a:ext cx="8229600" cy="8500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i5k initiative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81922" name="Picture 2" descr="http://www.popsci.com/sites/popsci.com/files/styles/large_1x_/public/import/2013/images/2011/06/5klogo.jpg?itok=M-ZD4k7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840760" cy="51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809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162050"/>
            <a:ext cx="90106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0548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24078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dirty="0" smtClean="0"/>
              <a:t>Καθορισμός </a:t>
            </a:r>
            <a:r>
              <a:rPr lang="el-GR" dirty="0"/>
              <a:t>προτεραιοτήτων και </a:t>
            </a:r>
            <a:r>
              <a:rPr lang="el-GR" dirty="0" smtClean="0"/>
              <a:t>προώθηση προγραμμάτων </a:t>
            </a:r>
            <a:r>
              <a:rPr lang="el-GR" dirty="0" err="1" smtClean="0"/>
              <a:t>γονιδιωματικής</a:t>
            </a:r>
            <a:r>
              <a:rPr lang="el-GR" dirty="0" smtClean="0"/>
              <a:t> ανάλυσης</a:t>
            </a:r>
            <a:endParaRPr lang="en-US" dirty="0" smtClean="0"/>
          </a:p>
          <a:p>
            <a:pPr marL="624078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dirty="0" smtClean="0"/>
              <a:t>Παροχή</a:t>
            </a:r>
            <a:r>
              <a:rPr lang="en-US" dirty="0" smtClean="0"/>
              <a:t> </a:t>
            </a:r>
            <a:r>
              <a:rPr lang="el-GR" dirty="0" smtClean="0"/>
              <a:t>κατευθυντήριων γραμμών </a:t>
            </a:r>
            <a:r>
              <a:rPr lang="el-GR" dirty="0"/>
              <a:t>για το σχεδιασμό και την εφαρμογή προγραμμάτων </a:t>
            </a:r>
            <a:r>
              <a:rPr lang="el-GR" dirty="0" err="1"/>
              <a:t>γονιδιωματικής</a:t>
            </a:r>
            <a:r>
              <a:rPr lang="el-GR" dirty="0"/>
              <a:t> </a:t>
            </a:r>
            <a:r>
              <a:rPr lang="el-GR" dirty="0" smtClean="0"/>
              <a:t>ανάλυσης αρθροπόδων </a:t>
            </a:r>
            <a:endParaRPr lang="en-US" dirty="0" smtClean="0"/>
          </a:p>
          <a:p>
            <a:pPr marL="624078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dirty="0" smtClean="0"/>
              <a:t>Κατάρτιση </a:t>
            </a:r>
            <a:r>
              <a:rPr lang="el-GR" dirty="0"/>
              <a:t>επιστημόνων στα εργαλεία που </a:t>
            </a:r>
            <a:r>
              <a:rPr lang="el-GR" dirty="0" smtClean="0"/>
              <a:t>χρειάζονται τα προγράμματα </a:t>
            </a:r>
            <a:r>
              <a:rPr lang="el-GR" dirty="0" err="1"/>
              <a:t>γονιδιωματικής</a:t>
            </a:r>
            <a:r>
              <a:rPr lang="el-GR" dirty="0"/>
              <a:t> ανάλυσης αρθροπόδων </a:t>
            </a:r>
            <a:endParaRPr lang="en-US" dirty="0" smtClean="0"/>
          </a:p>
          <a:p>
            <a:pPr marL="624078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dirty="0" smtClean="0"/>
              <a:t>Προώθηση συζητήσεων για τη μείωση περιττών προσπαθειών και την ενίσχυση των επιπτώσεων </a:t>
            </a:r>
            <a:r>
              <a:rPr lang="el-GR" dirty="0"/>
              <a:t>προγραμμάτων </a:t>
            </a:r>
            <a:r>
              <a:rPr lang="el-GR" dirty="0" err="1"/>
              <a:t>γονιδιωματικής</a:t>
            </a:r>
            <a:r>
              <a:rPr lang="el-GR" dirty="0"/>
              <a:t> ανάλυσης </a:t>
            </a:r>
            <a:r>
              <a:rPr lang="el-GR" dirty="0" smtClean="0"/>
              <a:t>αρθροπόδων, και </a:t>
            </a:r>
            <a:endParaRPr lang="en-US" dirty="0" smtClean="0"/>
          </a:p>
          <a:p>
            <a:pPr marL="624078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dirty="0" smtClean="0"/>
              <a:t>Παρουσίαση προτάσεων σε χρηματοδοτικούς οργανισμούς για την υποστήριξη νέων προγραμμάτων </a:t>
            </a:r>
            <a:r>
              <a:rPr lang="el-GR" dirty="0" err="1" smtClean="0"/>
              <a:t>γονιδιωματικής</a:t>
            </a:r>
            <a:r>
              <a:rPr lang="el-GR" dirty="0" smtClean="0"/>
              <a:t> ανάλυσης αρθροπόδων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του </a:t>
            </a:r>
            <a:r>
              <a:rPr lang="en-US" dirty="0" smtClean="0"/>
              <a:t>i5k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60641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8" r="31727" b="7217"/>
          <a:stretch/>
        </p:blipFill>
        <p:spPr bwMode="auto">
          <a:xfrm>
            <a:off x="2820" y="80628"/>
            <a:ext cx="9102078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Στρογγυλεμένο ορθογώνιο 1"/>
          <p:cNvSpPr/>
          <p:nvPr/>
        </p:nvSpPr>
        <p:spPr>
          <a:xfrm>
            <a:off x="1727684" y="5913276"/>
            <a:ext cx="7285348" cy="836712"/>
          </a:xfrm>
          <a:prstGeom prst="roundRect">
            <a:avLst/>
          </a:prstGeom>
          <a:noFill/>
          <a:ln w="254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409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63513"/>
            <a:ext cx="3860800" cy="3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 rot="-5106671">
            <a:off x="1522413" y="1089025"/>
            <a:ext cx="2120900" cy="2133600"/>
          </a:xfrm>
          <a:custGeom>
            <a:avLst/>
            <a:gdLst>
              <a:gd name="G0" fmla="+- -3260109 0 0"/>
              <a:gd name="G1" fmla="+- 3620246 0 0"/>
              <a:gd name="G2" fmla="+- -3260109 0 3620246"/>
              <a:gd name="G3" fmla="+- 10800 0 0"/>
              <a:gd name="G4" fmla="+- 0 0 -326010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54 0 0"/>
              <a:gd name="G9" fmla="+- 0 0 3620246"/>
              <a:gd name="G10" fmla="+- 7154 0 2700"/>
              <a:gd name="G11" fmla="cos G10 -3260109"/>
              <a:gd name="G12" fmla="sin G10 -3260109"/>
              <a:gd name="G13" fmla="cos 13500 -3260109"/>
              <a:gd name="G14" fmla="sin 13500 -3260109"/>
              <a:gd name="G15" fmla="+- G11 10800 0"/>
              <a:gd name="G16" fmla="+- G12 10800 0"/>
              <a:gd name="G17" fmla="+- G13 10800 0"/>
              <a:gd name="G18" fmla="+- G14 10800 0"/>
              <a:gd name="G19" fmla="*/ 7154 1 2"/>
              <a:gd name="G20" fmla="+- G19 5400 0"/>
              <a:gd name="G21" fmla="cos G20 -3260109"/>
              <a:gd name="G22" fmla="sin G20 -3260109"/>
              <a:gd name="G23" fmla="+- G21 10800 0"/>
              <a:gd name="G24" fmla="+- G12 G23 G22"/>
              <a:gd name="G25" fmla="+- G22 G23 G11"/>
              <a:gd name="G26" fmla="cos 10800 -3260109"/>
              <a:gd name="G27" fmla="sin 10800 -3260109"/>
              <a:gd name="G28" fmla="cos 7154 -3260109"/>
              <a:gd name="G29" fmla="sin 7154 -326010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3620246"/>
              <a:gd name="G36" fmla="sin G34 3620246"/>
              <a:gd name="G37" fmla="+/ 3620246 -326010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54 G39"/>
              <a:gd name="G43" fmla="sin 715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 w 21600"/>
              <a:gd name="T5" fmla="*/ 10282 h 21600"/>
              <a:gd name="T6" fmla="*/ 15918 w 21600"/>
              <a:gd name="T7" fmla="*/ 18175 h 21600"/>
              <a:gd name="T8" fmla="*/ 3654 w 21600"/>
              <a:gd name="T9" fmla="*/ 10457 h 21600"/>
              <a:gd name="T10" fmla="*/ 19523 w 21600"/>
              <a:gd name="T11" fmla="*/ 497 h 21600"/>
              <a:gd name="T12" fmla="*/ 20052 w 21600"/>
              <a:gd name="T13" fmla="*/ 6870 h 21600"/>
              <a:gd name="T14" fmla="*/ 13678 w 21600"/>
              <a:gd name="T15" fmla="*/ 74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422" y="5340"/>
                </a:moveTo>
                <a:cubicBezTo>
                  <a:pt x="14130" y="4246"/>
                  <a:pt x="12492" y="3646"/>
                  <a:pt x="10800" y="3646"/>
                </a:cubicBezTo>
                <a:cubicBezTo>
                  <a:pt x="6848" y="3646"/>
                  <a:pt x="3646" y="6848"/>
                  <a:pt x="3646" y="10800"/>
                </a:cubicBezTo>
                <a:cubicBezTo>
                  <a:pt x="3646" y="14751"/>
                  <a:pt x="6848" y="17954"/>
                  <a:pt x="10800" y="17954"/>
                </a:cubicBezTo>
                <a:cubicBezTo>
                  <a:pt x="12257" y="17954"/>
                  <a:pt x="13680" y="17508"/>
                  <a:pt x="14878" y="16677"/>
                </a:cubicBezTo>
                <a:lnTo>
                  <a:pt x="16957" y="19672"/>
                </a:lnTo>
                <a:cubicBezTo>
                  <a:pt x="15149" y="20927"/>
                  <a:pt x="13000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355" y="-1"/>
                  <a:pt x="15828" y="906"/>
                  <a:pt x="17778" y="2557"/>
                </a:cubicBezTo>
                <a:lnTo>
                  <a:pt x="19523" y="497"/>
                </a:lnTo>
                <a:lnTo>
                  <a:pt x="20052" y="6870"/>
                </a:lnTo>
                <a:lnTo>
                  <a:pt x="13678" y="7400"/>
                </a:lnTo>
                <a:lnTo>
                  <a:pt x="15422" y="53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076450" y="2065338"/>
            <a:ext cx="1020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1600"/>
              <a:t>10 DAYS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724400" y="1152031"/>
            <a:ext cx="389096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pPr algn="ctr">
              <a:buFont typeface="Arial" pitchFamily="34" charset="0"/>
              <a:buChar char="•"/>
            </a:pPr>
            <a:r>
              <a:rPr lang="el-GR" altLang="el-GR" sz="2000" dirty="0" smtClean="0">
                <a:latin typeface="+mn-lt"/>
              </a:rPr>
              <a:t>Φτηνή και εύκολη η εκτροφή της</a:t>
            </a:r>
            <a:endParaRPr lang="en-US" altLang="el-GR" sz="2000" dirty="0">
              <a:latin typeface="+mn-lt"/>
            </a:endParaRPr>
          </a:p>
          <a:p>
            <a:pPr algn="ctr">
              <a:buFont typeface="Arial" pitchFamily="34" charset="0"/>
              <a:buNone/>
            </a:pPr>
            <a:endParaRPr lang="en-US" altLang="el-GR" sz="2000" dirty="0">
              <a:latin typeface="+mn-lt"/>
            </a:endParaRPr>
          </a:p>
          <a:p>
            <a:pPr algn="ctr">
              <a:buFontTx/>
              <a:buChar char="•"/>
            </a:pPr>
            <a:r>
              <a:rPr lang="el-GR" altLang="el-GR" sz="2000" dirty="0" smtClean="0">
                <a:latin typeface="+mn-lt"/>
              </a:rPr>
              <a:t>Απλό γονιδίωμα</a:t>
            </a:r>
          </a:p>
          <a:p>
            <a:pPr algn="ctr">
              <a:buFontTx/>
              <a:buChar char="•"/>
            </a:pPr>
            <a:endParaRPr lang="el-GR" altLang="el-GR" sz="2000" dirty="0">
              <a:latin typeface="+mn-lt"/>
            </a:endParaRPr>
          </a:p>
          <a:p>
            <a:pPr algn="ctr">
              <a:buFontTx/>
              <a:buChar char="•"/>
            </a:pPr>
            <a:r>
              <a:rPr lang="el-GR" altLang="el-GR" sz="2000" dirty="0" smtClean="0">
                <a:latin typeface="+mn-lt"/>
              </a:rPr>
              <a:t>Ύπαρξη </a:t>
            </a:r>
            <a:r>
              <a:rPr lang="el-GR" altLang="el-GR" sz="2000" dirty="0" err="1" smtClean="0">
                <a:latin typeface="+mn-lt"/>
              </a:rPr>
              <a:t>μεταλλαγμάτων</a:t>
            </a:r>
            <a:endParaRPr lang="en-US" altLang="el-GR" sz="2000" dirty="0">
              <a:latin typeface="+mn-lt"/>
            </a:endParaRPr>
          </a:p>
          <a:p>
            <a:pPr algn="ctr">
              <a:buFontTx/>
              <a:buChar char="•"/>
            </a:pPr>
            <a:endParaRPr lang="en-US" altLang="el-GR" sz="2000" dirty="0">
              <a:latin typeface="+mn-lt"/>
            </a:endParaRPr>
          </a:p>
          <a:p>
            <a:pPr algn="ctr">
              <a:buFontTx/>
              <a:buChar char="•"/>
            </a:pPr>
            <a:r>
              <a:rPr lang="en-US" altLang="el-GR" sz="2000" dirty="0">
                <a:latin typeface="+mn-lt"/>
              </a:rPr>
              <a:t>Metazoan: </a:t>
            </a:r>
            <a:r>
              <a:rPr lang="el-GR" altLang="el-GR" sz="2000" dirty="0" smtClean="0">
                <a:latin typeface="+mn-lt"/>
              </a:rPr>
              <a:t>ανάπτυξη</a:t>
            </a:r>
            <a:r>
              <a:rPr lang="en-US" altLang="el-GR" sz="2000" dirty="0" smtClean="0">
                <a:latin typeface="+mn-lt"/>
              </a:rPr>
              <a:t>, </a:t>
            </a:r>
            <a:r>
              <a:rPr lang="el-GR" altLang="el-GR" sz="2000" dirty="0" smtClean="0">
                <a:latin typeface="+mn-lt"/>
              </a:rPr>
              <a:t>συμπεριφορά</a:t>
            </a:r>
            <a:r>
              <a:rPr lang="en-US" altLang="el-GR" sz="2000" dirty="0" smtClean="0">
                <a:latin typeface="+mn-lt"/>
              </a:rPr>
              <a:t>, </a:t>
            </a:r>
            <a:r>
              <a:rPr lang="el-GR" altLang="el-GR" sz="2000" dirty="0" smtClean="0">
                <a:latin typeface="+mn-lt"/>
              </a:rPr>
              <a:t>γενετικές ασθένειες</a:t>
            </a:r>
            <a:endParaRPr lang="en-US" altLang="el-GR" sz="2000" dirty="0">
              <a:latin typeface="+mn-lt"/>
            </a:endParaRPr>
          </a:p>
          <a:p>
            <a:pPr algn="ctr"/>
            <a:endParaRPr lang="en-US" altLang="el-GR" sz="2000" dirty="0">
              <a:latin typeface="+mn-lt"/>
            </a:endParaRPr>
          </a:p>
          <a:p>
            <a:pPr algn="ctr">
              <a:buFontTx/>
              <a:buChar char="•"/>
            </a:pPr>
            <a:r>
              <a:rPr lang="el-GR" altLang="el-GR" sz="2000" dirty="0" smtClean="0">
                <a:latin typeface="+mn-lt"/>
              </a:rPr>
              <a:t>Πολλά συγγενικά είδη</a:t>
            </a:r>
            <a:r>
              <a:rPr lang="en-US" altLang="el-GR" sz="2000" dirty="0" smtClean="0">
                <a:latin typeface="+mn-lt"/>
              </a:rPr>
              <a:t>: </a:t>
            </a:r>
            <a:r>
              <a:rPr lang="el-GR" altLang="el-GR" sz="2000" dirty="0" smtClean="0">
                <a:latin typeface="+mn-lt"/>
              </a:rPr>
              <a:t>πληθυσμιακές και εξελικτικές μελέτες</a:t>
            </a:r>
            <a:endParaRPr lang="en-US" altLang="el-GR" sz="2000" dirty="0">
              <a:latin typeface="+mn-lt"/>
            </a:endParaRPr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572000"/>
            <a:ext cx="1096962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1103313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971550" y="5638800"/>
            <a:ext cx="2828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>
                <a:latin typeface="Times" pitchFamily="28" charset="0"/>
              </a:rPr>
              <a:t>   wt gene               mutant</a:t>
            </a:r>
          </a:p>
        </p:txBody>
      </p:sp>
    </p:spTree>
    <p:extLst>
      <p:ext uri="{BB962C8B-B14F-4D97-AF65-F5344CB8AC3E}">
        <p14:creationId xmlns:p14="http://schemas.microsoft.com/office/powerpoint/2010/main" val="38386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Μέθοδος τμηματικής κλωνοποίησης ολικού γονιδιώματος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>
          <a:xfrm>
            <a:off x="3601615" y="3147736"/>
            <a:ext cx="5146849" cy="121736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Μέθοδος </a:t>
            </a:r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τυχαίας </a:t>
            </a:r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προσπέλασης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Whole genome shotgun method</a:t>
            </a:r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BD335-5120-4ED1-A35C-B590EBD3AE9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3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Craig Venter, 1990 (</a:t>
            </a:r>
            <a:r>
              <a:rPr lang="el-GR" dirty="0" smtClean="0">
                <a:latin typeface="Candara" panose="020E0502030303020204" pitchFamily="34" charset="0"/>
              </a:rPr>
              <a:t>για βακτηριακά γονιδιώματα</a:t>
            </a:r>
            <a:r>
              <a:rPr lang="en-US" dirty="0" smtClean="0">
                <a:latin typeface="Candara" panose="020E0502030303020204" pitchFamily="34" charset="0"/>
              </a:rPr>
              <a:t>): </a:t>
            </a:r>
            <a:endParaRPr lang="el-GR" dirty="0" smtClean="0">
              <a:latin typeface="Candara" panose="020E0502030303020204" pitchFamily="34" charset="0"/>
            </a:endParaRPr>
          </a:p>
          <a:p>
            <a:pPr lvl="1"/>
            <a:r>
              <a:rPr lang="el-GR" dirty="0" smtClean="0">
                <a:latin typeface="Candara" panose="020E0502030303020204" pitchFamily="34" charset="0"/>
              </a:rPr>
              <a:t>Πρόοδος τεχνολογίας αλληλούχησης</a:t>
            </a:r>
          </a:p>
          <a:p>
            <a:pPr lvl="1"/>
            <a:r>
              <a:rPr lang="el-GR" dirty="0" smtClean="0">
                <a:latin typeface="Candara" panose="020E0502030303020204" pitchFamily="34" charset="0"/>
              </a:rPr>
              <a:t>Αυξανόμενη υπολογιστική ισχύς</a:t>
            </a:r>
          </a:p>
          <a:p>
            <a:pPr lvl="1"/>
            <a:endParaRPr lang="en-US" dirty="0" smtClean="0">
              <a:latin typeface="Candara" panose="020E0502030303020204" pitchFamily="34" charset="0"/>
            </a:endParaRPr>
          </a:p>
          <a:p>
            <a:pPr lvl="1"/>
            <a:endParaRPr lang="en-US" dirty="0">
              <a:latin typeface="Candara" panose="020E0502030303020204" pitchFamily="34" charset="0"/>
            </a:endParaRPr>
          </a:p>
          <a:p>
            <a:pPr lvl="1"/>
            <a:endParaRPr lang="el-GR" dirty="0" smtClean="0">
              <a:latin typeface="Candara" panose="020E0502030303020204" pitchFamily="34" charset="0"/>
            </a:endParaRPr>
          </a:p>
          <a:p>
            <a:r>
              <a:rPr lang="el-GR" dirty="0" smtClean="0">
                <a:latin typeface="Candara" panose="020E0502030303020204" pitchFamily="34" charset="0"/>
              </a:rPr>
              <a:t>Δημιουργία κλώνων πολλών χιλιάδων μικρών τμημάτων (σε ισάριθμα πλασμίδια)</a:t>
            </a:r>
          </a:p>
          <a:p>
            <a:r>
              <a:rPr lang="el-GR" dirty="0" smtClean="0">
                <a:latin typeface="Candara" panose="020E0502030303020204" pitchFamily="34" charset="0"/>
              </a:rPr>
              <a:t>Μαζική αλληλούχηση τυχαίων κλώνων</a:t>
            </a:r>
          </a:p>
          <a:p>
            <a:r>
              <a:rPr lang="el-GR" dirty="0" smtClean="0">
                <a:latin typeface="Candara" panose="020E0502030303020204" pitchFamily="34" charset="0"/>
              </a:rPr>
              <a:t>Συναρμολόγηση των αναγνώσεων χωρίς πρότερη γνώση της θέσης τους στο γονιδίωμα</a:t>
            </a:r>
            <a:endParaRPr lang="el-GR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F3F91-08E3-4F6F-9205-8E4EEDF6271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3995936" y="2924944"/>
            <a:ext cx="360040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l-GR" sz="1400" smtClean="0">
              <a:solidFill>
                <a:srgbClr val="FFFF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Words>1590</Words>
  <Application>Microsoft Office PowerPoint</Application>
  <PresentationFormat>Προβολή στην οθόνη (4:3)</PresentationFormat>
  <Paragraphs>369</Paragraphs>
  <Slides>68</Slides>
  <Notes>24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68</vt:i4>
      </vt:variant>
    </vt:vector>
  </HeadingPairs>
  <TitlesOfParts>
    <vt:vector size="83" baseType="lpstr">
      <vt:lpstr>ＭＳ Ｐゴシック</vt:lpstr>
      <vt:lpstr>Arial</vt:lpstr>
      <vt:lpstr>Calibri</vt:lpstr>
      <vt:lpstr>Candara</vt:lpstr>
      <vt:lpstr>Chalkboard</vt:lpstr>
      <vt:lpstr>Comic Sans MS</vt:lpstr>
      <vt:lpstr>Garamond</vt:lpstr>
      <vt:lpstr>Lucida Sans Unicode</vt:lpstr>
      <vt:lpstr>Times</vt:lpstr>
      <vt:lpstr>Times New Roman</vt:lpstr>
      <vt:lpstr>Verdana</vt:lpstr>
      <vt:lpstr>Wingdings</vt:lpstr>
      <vt:lpstr>Wingdings 2</vt:lpstr>
      <vt:lpstr>Wingdings 3</vt:lpstr>
      <vt:lpstr>Concourse</vt:lpstr>
      <vt:lpstr>Γονιδιωματική εντόμων</vt:lpstr>
      <vt:lpstr>All animals are equal but some animals are more equal than others.</vt:lpstr>
      <vt:lpstr>Drosophila melanogaster</vt:lpstr>
      <vt:lpstr>Παρουσίαση του PowerPoint</vt:lpstr>
      <vt:lpstr>Γιατί τόσος θόρυβος για το γονιδίωμα της Drosophila?</vt:lpstr>
      <vt:lpstr>Παρουσίαση του PowerPoint</vt:lpstr>
      <vt:lpstr>Παρουσίαση του PowerPoint</vt:lpstr>
      <vt:lpstr>Μέθοδος τμηματικής κλωνοποίησης ολικού γονιδιώματος</vt:lpstr>
      <vt:lpstr>Παρουσίαση του PowerPoint</vt:lpstr>
      <vt:lpstr>Παρουσίαση του PowerPoint</vt:lpstr>
      <vt:lpstr>Παρουσίαση του PowerPoint</vt:lpstr>
      <vt:lpstr>Τα χρωμοσώματα της Drosophila melanogaster</vt:lpstr>
      <vt:lpstr>Παρουσίαση του PowerPoint</vt:lpstr>
      <vt:lpstr>Drosophila Genome-1</vt:lpstr>
      <vt:lpstr>Drosophila Genome-2</vt:lpstr>
      <vt:lpstr>Drosophila Genome-3</vt:lpstr>
      <vt:lpstr>Παρουσίαση του PowerPoint</vt:lpstr>
      <vt:lpstr>Παρουσίαση του PowerPoint</vt:lpstr>
      <vt:lpstr>Μεγάλος βαθμός συντήρησης</vt:lpstr>
      <vt:lpstr>Έχουν αλληλουχηθεί 12 γονιδιώματα στο γένος της Drosophila </vt:lpstr>
      <vt:lpstr> </vt:lpstr>
      <vt:lpstr>Annotation</vt:lpstr>
      <vt:lpstr>Συμπεράσματα από την ανάλυση του περιεχομένου του γονιδώματος της Drosophila</vt:lpstr>
      <vt:lpstr>Συμπεράσματα-2</vt:lpstr>
      <vt:lpstr>Το γονιδίωμα του κουνουπιού της ελονοσίας</vt:lpstr>
      <vt:lpstr>Anopheles gambiae</vt:lpstr>
      <vt:lpstr>Ο κύκλος ζωής της ελονοσίας</vt:lpstr>
      <vt:lpstr>Η κατανομή της ελονοσίας στον κόσμο</vt:lpstr>
      <vt:lpstr>Mosquitoes</vt:lpstr>
      <vt:lpstr>Since when .......????</vt:lpstr>
      <vt:lpstr>Anopheles mosquitoes</vt:lpstr>
      <vt:lpstr>Παρουσίαση του PowerPoint</vt:lpstr>
      <vt:lpstr>Τα χρωμοσώματα του Anopheles gambiae</vt:lpstr>
      <vt:lpstr>Whole genome assembly</vt:lpstr>
      <vt:lpstr>Παρουσίαση του PowerPoint</vt:lpstr>
      <vt:lpstr>Άμεσα αποτελέσματα</vt:lpstr>
      <vt:lpstr>Σύγκριση  An. gambiae - D. melanogaster</vt:lpstr>
      <vt:lpstr>Mosquito vs. Fruit Fly</vt:lpstr>
      <vt:lpstr>Ταξινόμηση πρωτεϊνών</vt:lpstr>
      <vt:lpstr>Plasmodium life cycle</vt:lpstr>
      <vt:lpstr>Οι σιελογόνοι αδένες του An. gambiae</vt:lpstr>
      <vt:lpstr>Chromosome X, pos. 11070 kb:   Anopheles-specific SG1 family</vt:lpstr>
      <vt:lpstr>Τι προσφέρει η γονιδιωματική ανάλυση στον έλεγχο της ελονοσίας;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 γονιδίωμα της μέλισσας</vt:lpstr>
      <vt:lpstr>Εξελικτικές σχέσεις</vt:lpstr>
      <vt:lpstr>Παρουσίαση του PowerPoint</vt:lpstr>
      <vt:lpstr>Παρουσίαση του PowerPoint</vt:lpstr>
      <vt:lpstr>Παρουσίαση του PowerPoint</vt:lpstr>
      <vt:lpstr>Το γονιδίωμα της οικιακής μύγας</vt:lpstr>
      <vt:lpstr>Παρουσίαση του PowerPoint</vt:lpstr>
      <vt:lpstr>Το γονιδίωμα της μεταναστευτικής ακρίδας</vt:lpstr>
      <vt:lpstr>O κύκλος της ακρίδας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Στόχοι του i5k</vt:lpstr>
      <vt:lpstr>Παρουσίαση του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52</cp:revision>
  <dcterms:created xsi:type="dcterms:W3CDTF">2015-11-26T20:10:02Z</dcterms:created>
  <dcterms:modified xsi:type="dcterms:W3CDTF">2016-11-23T13:13:56Z</dcterms:modified>
</cp:coreProperties>
</file>