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4"/>
  </p:notesMasterIdLst>
  <p:sldIdLst>
    <p:sldId id="256" r:id="rId2"/>
    <p:sldId id="416" r:id="rId3"/>
    <p:sldId id="257" r:id="rId4"/>
    <p:sldId id="275" r:id="rId5"/>
    <p:sldId id="276" r:id="rId6"/>
    <p:sldId id="277" r:id="rId7"/>
    <p:sldId id="258" r:id="rId8"/>
    <p:sldId id="259" r:id="rId9"/>
    <p:sldId id="260" r:id="rId10"/>
    <p:sldId id="261" r:id="rId11"/>
    <p:sldId id="266" r:id="rId12"/>
    <p:sldId id="267" r:id="rId13"/>
    <p:sldId id="278" r:id="rId14"/>
    <p:sldId id="279" r:id="rId15"/>
    <p:sldId id="280" r:id="rId16"/>
    <p:sldId id="281" r:id="rId17"/>
    <p:sldId id="282" r:id="rId18"/>
    <p:sldId id="283" r:id="rId19"/>
    <p:sldId id="284" r:id="rId20"/>
    <p:sldId id="285" r:id="rId21"/>
    <p:sldId id="299" r:id="rId22"/>
    <p:sldId id="286" r:id="rId23"/>
    <p:sldId id="287" r:id="rId24"/>
    <p:sldId id="289" r:id="rId25"/>
    <p:sldId id="288" r:id="rId26"/>
    <p:sldId id="268" r:id="rId27"/>
    <p:sldId id="269" r:id="rId28"/>
    <p:sldId id="270" r:id="rId29"/>
    <p:sldId id="271" r:id="rId30"/>
    <p:sldId id="272" r:id="rId31"/>
    <p:sldId id="273" r:id="rId32"/>
    <p:sldId id="274" r:id="rId33"/>
    <p:sldId id="290" r:id="rId34"/>
    <p:sldId id="291" r:id="rId35"/>
    <p:sldId id="292" r:id="rId36"/>
    <p:sldId id="294" r:id="rId37"/>
    <p:sldId id="331" r:id="rId38"/>
    <p:sldId id="332" r:id="rId39"/>
    <p:sldId id="333" r:id="rId40"/>
    <p:sldId id="334" r:id="rId41"/>
    <p:sldId id="335" r:id="rId42"/>
    <p:sldId id="336" r:id="rId43"/>
    <p:sldId id="337" r:id="rId44"/>
    <p:sldId id="338" r:id="rId45"/>
    <p:sldId id="339" r:id="rId46"/>
    <p:sldId id="340" r:id="rId47"/>
    <p:sldId id="329" r:id="rId48"/>
    <p:sldId id="295" r:id="rId49"/>
    <p:sldId id="296" r:id="rId50"/>
    <p:sldId id="297" r:id="rId51"/>
    <p:sldId id="298" r:id="rId52"/>
    <p:sldId id="300" r:id="rId53"/>
    <p:sldId id="301" r:id="rId54"/>
    <p:sldId id="302" r:id="rId55"/>
    <p:sldId id="311" r:id="rId56"/>
    <p:sldId id="303" r:id="rId57"/>
    <p:sldId id="305" r:id="rId58"/>
    <p:sldId id="306" r:id="rId59"/>
    <p:sldId id="307" r:id="rId60"/>
    <p:sldId id="308" r:id="rId61"/>
    <p:sldId id="309" r:id="rId62"/>
    <p:sldId id="312" r:id="rId63"/>
    <p:sldId id="313" r:id="rId64"/>
    <p:sldId id="314" r:id="rId65"/>
    <p:sldId id="315" r:id="rId66"/>
    <p:sldId id="417"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42" r:id="rId80"/>
    <p:sldId id="343" r:id="rId81"/>
    <p:sldId id="344" r:id="rId82"/>
    <p:sldId id="345" r:id="rId83"/>
    <p:sldId id="346" r:id="rId84"/>
    <p:sldId id="347" r:id="rId85"/>
    <p:sldId id="446" r:id="rId86"/>
    <p:sldId id="395" r:id="rId87"/>
    <p:sldId id="396" r:id="rId88"/>
    <p:sldId id="397" r:id="rId89"/>
    <p:sldId id="398" r:id="rId90"/>
    <p:sldId id="399" r:id="rId91"/>
    <p:sldId id="400" r:id="rId92"/>
    <p:sldId id="401" r:id="rId93"/>
    <p:sldId id="402" r:id="rId94"/>
    <p:sldId id="403" r:id="rId95"/>
    <p:sldId id="404" r:id="rId96"/>
    <p:sldId id="405" r:id="rId97"/>
    <p:sldId id="406" r:id="rId98"/>
    <p:sldId id="407" r:id="rId99"/>
    <p:sldId id="408" r:id="rId100"/>
    <p:sldId id="409" r:id="rId101"/>
    <p:sldId id="410" r:id="rId102"/>
    <p:sldId id="411" r:id="rId103"/>
    <p:sldId id="412" r:id="rId104"/>
    <p:sldId id="413" r:id="rId105"/>
    <p:sldId id="414" r:id="rId106"/>
    <p:sldId id="415" r:id="rId107"/>
    <p:sldId id="348" r:id="rId108"/>
    <p:sldId id="349" r:id="rId109"/>
    <p:sldId id="350" r:id="rId110"/>
    <p:sldId id="351" r:id="rId111"/>
    <p:sldId id="352" r:id="rId112"/>
    <p:sldId id="353" r:id="rId113"/>
    <p:sldId id="354" r:id="rId114"/>
    <p:sldId id="355" r:id="rId115"/>
    <p:sldId id="356" r:id="rId116"/>
    <p:sldId id="357" r:id="rId117"/>
    <p:sldId id="358" r:id="rId118"/>
    <p:sldId id="359" r:id="rId119"/>
    <p:sldId id="360" r:id="rId120"/>
    <p:sldId id="361" r:id="rId121"/>
    <p:sldId id="362" r:id="rId122"/>
    <p:sldId id="363" r:id="rId123"/>
    <p:sldId id="364" r:id="rId124"/>
    <p:sldId id="365" r:id="rId125"/>
    <p:sldId id="366" r:id="rId126"/>
    <p:sldId id="367" r:id="rId127"/>
    <p:sldId id="368" r:id="rId128"/>
    <p:sldId id="369" r:id="rId129"/>
    <p:sldId id="370" r:id="rId130"/>
    <p:sldId id="371" r:id="rId131"/>
    <p:sldId id="372" r:id="rId132"/>
    <p:sldId id="373" r:id="rId133"/>
    <p:sldId id="374" r:id="rId134"/>
    <p:sldId id="376" r:id="rId135"/>
    <p:sldId id="377" r:id="rId136"/>
    <p:sldId id="378" r:id="rId137"/>
    <p:sldId id="379" r:id="rId138"/>
    <p:sldId id="380" r:id="rId139"/>
    <p:sldId id="381" r:id="rId140"/>
    <p:sldId id="392" r:id="rId141"/>
    <p:sldId id="393" r:id="rId142"/>
    <p:sldId id="394" r:id="rId143"/>
    <p:sldId id="418" r:id="rId144"/>
    <p:sldId id="429" r:id="rId145"/>
    <p:sldId id="430" r:id="rId146"/>
    <p:sldId id="431" r:id="rId147"/>
    <p:sldId id="419" r:id="rId148"/>
    <p:sldId id="432" r:id="rId149"/>
    <p:sldId id="433" r:id="rId150"/>
    <p:sldId id="447" r:id="rId151"/>
    <p:sldId id="434" r:id="rId152"/>
    <p:sldId id="438" r:id="rId153"/>
    <p:sldId id="439" r:id="rId154"/>
    <p:sldId id="440" r:id="rId155"/>
    <p:sldId id="441" r:id="rId156"/>
    <p:sldId id="442" r:id="rId157"/>
    <p:sldId id="443" r:id="rId158"/>
    <p:sldId id="444" r:id="rId159"/>
    <p:sldId id="445" r:id="rId160"/>
    <p:sldId id="435" r:id="rId161"/>
    <p:sldId id="436" r:id="rId162"/>
    <p:sldId id="437" r:id="rId16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68" autoAdjust="0"/>
    <p:restoredTop sz="94660"/>
  </p:normalViewPr>
  <p:slideViewPr>
    <p:cSldViewPr>
      <p:cViewPr varScale="1">
        <p:scale>
          <a:sx n="64" d="100"/>
          <a:sy n="64" d="100"/>
        </p:scale>
        <p:origin x="1388" y="32"/>
      </p:cViewPr>
      <p:guideLst>
        <p:guide orient="horz" pos="2160"/>
        <p:guide pos="2880"/>
      </p:guideLst>
    </p:cSldViewPr>
  </p:slideViewPr>
  <p:notesTextViewPr>
    <p:cViewPr>
      <p:scale>
        <a:sx n="66" d="100"/>
        <a:sy n="66"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016782-BCD7-4EE7-AAEB-F432B3C9FECB}" type="datetimeFigureOut">
              <a:rPr lang="el-GR" smtClean="0"/>
              <a:t>27/10/2016</a:t>
            </a:fld>
            <a:endParaRPr lang="el-GR"/>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1AEB7C-CC67-460B-925E-CE400557EC69}" type="slidenum">
              <a:rPr lang="el-GR" smtClean="0"/>
              <a:t>‹#›</a:t>
            </a:fld>
            <a:endParaRPr lang="el-GR"/>
          </a:p>
        </p:txBody>
      </p:sp>
    </p:spTree>
    <p:extLst>
      <p:ext uri="{BB962C8B-B14F-4D97-AF65-F5344CB8AC3E}">
        <p14:creationId xmlns:p14="http://schemas.microsoft.com/office/powerpoint/2010/main" val="3905616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1F1AEB7C-CC67-460B-925E-CE400557EC69}" type="slidenum">
              <a:rPr lang="el-GR" smtClean="0"/>
              <a:t>1</a:t>
            </a:fld>
            <a:endParaRPr lang="el-GR"/>
          </a:p>
        </p:txBody>
      </p:sp>
    </p:spTree>
    <p:extLst>
      <p:ext uri="{BB962C8B-B14F-4D97-AF65-F5344CB8AC3E}">
        <p14:creationId xmlns:p14="http://schemas.microsoft.com/office/powerpoint/2010/main" val="1858669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1F1AEB7C-CC67-460B-925E-CE400557EC69}" type="slidenum">
              <a:rPr lang="el-GR" smtClean="0"/>
              <a:t>20</a:t>
            </a:fld>
            <a:endParaRPr lang="el-GR"/>
          </a:p>
        </p:txBody>
      </p:sp>
    </p:spTree>
    <p:extLst>
      <p:ext uri="{BB962C8B-B14F-4D97-AF65-F5344CB8AC3E}">
        <p14:creationId xmlns:p14="http://schemas.microsoft.com/office/powerpoint/2010/main" val="1736566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Εκπαιδευτικά προγράμματα</a:t>
            </a:r>
            <a:r>
              <a:rPr lang="el-GR" baseline="0" dirty="0"/>
              <a:t> προσαρμοσμένα στην αναπηρία του κάθε μαθητή και στις δυνατότητές του. Υλοποιούνται από τους εκπαιδευτικούς ειδικής αγωγής, σε συνεργασία με τους εκπαιδευτικούς της γενικής εκπαίδευσης και τις υπόλοιπες ειδικότητες, ανάλογα με το σχολείο φοίτησης. </a:t>
            </a:r>
          </a:p>
          <a:p>
            <a:r>
              <a:rPr lang="el-GR" baseline="0" dirty="0"/>
              <a:t>Οι μέθοδοι διδασκαλίας λαμβάνουν υπόψη το μαθησιακό στυλ του κάθε μαθητή. Παρακάτω θα αναλυθούν</a:t>
            </a:r>
          </a:p>
          <a:p>
            <a:r>
              <a:rPr lang="el-GR" baseline="0" dirty="0"/>
              <a:t>Λειτουργικός προσδιορισμός της διδασκαλίας, θα αναλυθεί παρακάτω</a:t>
            </a:r>
            <a:endParaRPr lang="el-GR" dirty="0"/>
          </a:p>
        </p:txBody>
      </p:sp>
      <p:sp>
        <p:nvSpPr>
          <p:cNvPr id="4" name="Θέση αριθμού διαφάνειας 3"/>
          <p:cNvSpPr>
            <a:spLocks noGrp="1"/>
          </p:cNvSpPr>
          <p:nvPr>
            <p:ph type="sldNum" sz="quarter" idx="10"/>
          </p:nvPr>
        </p:nvSpPr>
        <p:spPr/>
        <p:txBody>
          <a:bodyPr/>
          <a:lstStyle/>
          <a:p>
            <a:fld id="{1F1AEB7C-CC67-460B-925E-CE400557EC69}" type="slidenum">
              <a:rPr lang="el-GR" smtClean="0"/>
              <a:t>22</a:t>
            </a:fld>
            <a:endParaRPr lang="el-GR"/>
          </a:p>
        </p:txBody>
      </p:sp>
    </p:spTree>
    <p:extLst>
      <p:ext uri="{BB962C8B-B14F-4D97-AF65-F5344CB8AC3E}">
        <p14:creationId xmlns:p14="http://schemas.microsoft.com/office/powerpoint/2010/main" val="3029046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1F1AEB7C-CC67-460B-925E-CE400557EC69}" type="slidenum">
              <a:rPr lang="el-GR" smtClean="0"/>
              <a:t>23</a:t>
            </a:fld>
            <a:endParaRPr lang="el-GR"/>
          </a:p>
        </p:txBody>
      </p:sp>
    </p:spTree>
    <p:extLst>
      <p:ext uri="{BB962C8B-B14F-4D97-AF65-F5344CB8AC3E}">
        <p14:creationId xmlns:p14="http://schemas.microsoft.com/office/powerpoint/2010/main" val="3307969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1F1AEB7C-CC67-460B-925E-CE400557EC69}" type="slidenum">
              <a:rPr lang="el-GR" smtClean="0"/>
              <a:t>25</a:t>
            </a:fld>
            <a:endParaRPr lang="el-GR"/>
          </a:p>
        </p:txBody>
      </p:sp>
    </p:spTree>
    <p:extLst>
      <p:ext uri="{BB962C8B-B14F-4D97-AF65-F5344CB8AC3E}">
        <p14:creationId xmlns:p14="http://schemas.microsoft.com/office/powerpoint/2010/main" val="2646834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1F1AEB7C-CC67-460B-925E-CE400557EC69}" type="slidenum">
              <a:rPr lang="el-GR" smtClean="0"/>
              <a:t>26</a:t>
            </a:fld>
            <a:endParaRPr lang="el-GR"/>
          </a:p>
        </p:txBody>
      </p:sp>
    </p:spTree>
    <p:extLst>
      <p:ext uri="{BB962C8B-B14F-4D97-AF65-F5344CB8AC3E}">
        <p14:creationId xmlns:p14="http://schemas.microsoft.com/office/powerpoint/2010/main" val="31445329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1F1AEB7C-CC67-460B-925E-CE400557EC69}" type="slidenum">
              <a:rPr lang="el-GR" smtClean="0"/>
              <a:t>27</a:t>
            </a:fld>
            <a:endParaRPr lang="el-GR"/>
          </a:p>
        </p:txBody>
      </p:sp>
    </p:spTree>
    <p:extLst>
      <p:ext uri="{BB962C8B-B14F-4D97-AF65-F5344CB8AC3E}">
        <p14:creationId xmlns:p14="http://schemas.microsoft.com/office/powerpoint/2010/main" val="5707966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1F1AEB7C-CC67-460B-925E-CE400557EC69}" type="slidenum">
              <a:rPr lang="el-GR" smtClean="0"/>
              <a:t>28</a:t>
            </a:fld>
            <a:endParaRPr lang="el-GR"/>
          </a:p>
        </p:txBody>
      </p:sp>
    </p:spTree>
    <p:extLst>
      <p:ext uri="{BB962C8B-B14F-4D97-AF65-F5344CB8AC3E}">
        <p14:creationId xmlns:p14="http://schemas.microsoft.com/office/powerpoint/2010/main" val="2912851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1F1AEB7C-CC67-460B-925E-CE400557EC69}" type="slidenum">
              <a:rPr lang="el-GR" smtClean="0"/>
              <a:t>29</a:t>
            </a:fld>
            <a:endParaRPr lang="el-GR"/>
          </a:p>
        </p:txBody>
      </p:sp>
    </p:spTree>
    <p:extLst>
      <p:ext uri="{BB962C8B-B14F-4D97-AF65-F5344CB8AC3E}">
        <p14:creationId xmlns:p14="http://schemas.microsoft.com/office/powerpoint/2010/main" val="10275766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1F1AEB7C-CC67-460B-925E-CE400557EC69}" type="slidenum">
              <a:rPr lang="el-GR" smtClean="0"/>
              <a:t>30</a:t>
            </a:fld>
            <a:endParaRPr lang="el-GR"/>
          </a:p>
        </p:txBody>
      </p:sp>
    </p:spTree>
    <p:extLst>
      <p:ext uri="{BB962C8B-B14F-4D97-AF65-F5344CB8AC3E}">
        <p14:creationId xmlns:p14="http://schemas.microsoft.com/office/powerpoint/2010/main" val="907388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1F1AEB7C-CC67-460B-925E-CE400557EC69}" type="slidenum">
              <a:rPr lang="el-GR" smtClean="0"/>
              <a:t>31</a:t>
            </a:fld>
            <a:endParaRPr lang="el-GR"/>
          </a:p>
        </p:txBody>
      </p:sp>
    </p:spTree>
    <p:extLst>
      <p:ext uri="{BB962C8B-B14F-4D97-AF65-F5344CB8AC3E}">
        <p14:creationId xmlns:p14="http://schemas.microsoft.com/office/powerpoint/2010/main" val="2988992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Η</a:t>
            </a:r>
            <a:r>
              <a:rPr lang="el-GR" baseline="0" dirty="0"/>
              <a:t> διεθνής βιβλιογραφία αναφέρει πολλούς ορισμούς για να περιγράψει τους παραπάνω όρους. Οι ορισμοί έχουν δοθεί από ψυχολόγους, κοινωνιολόγους, γιατρούς, βιολόγους, παιδαγωγούς και άλλες ειδικότητες. </a:t>
            </a:r>
            <a:endParaRPr lang="el-GR" dirty="0"/>
          </a:p>
        </p:txBody>
      </p:sp>
      <p:sp>
        <p:nvSpPr>
          <p:cNvPr id="4" name="Θέση αριθμού διαφάνειας 3"/>
          <p:cNvSpPr>
            <a:spLocks noGrp="1"/>
          </p:cNvSpPr>
          <p:nvPr>
            <p:ph type="sldNum" sz="quarter" idx="10"/>
          </p:nvPr>
        </p:nvSpPr>
        <p:spPr/>
        <p:txBody>
          <a:bodyPr/>
          <a:lstStyle/>
          <a:p>
            <a:fld id="{1F1AEB7C-CC67-460B-925E-CE400557EC69}" type="slidenum">
              <a:rPr lang="el-GR" smtClean="0"/>
              <a:t>3</a:t>
            </a:fld>
            <a:endParaRPr lang="el-GR"/>
          </a:p>
        </p:txBody>
      </p:sp>
    </p:spTree>
    <p:extLst>
      <p:ext uri="{BB962C8B-B14F-4D97-AF65-F5344CB8AC3E}">
        <p14:creationId xmlns:p14="http://schemas.microsoft.com/office/powerpoint/2010/main" val="7990727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1F1AEB7C-CC67-460B-925E-CE400557EC69}" type="slidenum">
              <a:rPr lang="el-GR" smtClean="0"/>
              <a:t>32</a:t>
            </a:fld>
            <a:endParaRPr lang="el-GR"/>
          </a:p>
        </p:txBody>
      </p:sp>
    </p:spTree>
    <p:extLst>
      <p:ext uri="{BB962C8B-B14F-4D97-AF65-F5344CB8AC3E}">
        <p14:creationId xmlns:p14="http://schemas.microsoft.com/office/powerpoint/2010/main" val="2189870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246311B-374A-40FB-8C9C-6A46BB365412}" type="slidenum">
              <a:rPr lang="el-GR" altLang="en-US">
                <a:latin typeface="Calibri" panose="020F0502020204030204" pitchFamily="34" charset="0"/>
              </a:rPr>
              <a:pPr eaLnBrk="1" hangingPunct="1"/>
              <a:t>4</a:t>
            </a:fld>
            <a:endParaRPr lang="el-GR" altLang="en-US">
              <a:latin typeface="Calibri" panose="020F0502020204030204" pitchFamily="34" charset="0"/>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893614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baseline="0" dirty="0"/>
              <a:t>Μορφολογικά ο όρος ανάπηρος αναφέρεται στον άνθρωπο που του λείπει ένα μέλος ή μια αίσθηση. Στον ιατρικό χώρο η αναπηρία αναφέρεται στην ύπαρξη λειτουργικής βλάβης συγγενούς ή επίκτητης. Η αναπηρία θεωρείται συνώνυμο της μειονεξίας. Οι κοινωνικοί ψυχολόγοι θεωρούν ότι η αναπηρία επηρεάζεται από τη φύση και τη σοβαρότητά της, το βαθμό που αυτή εμποδίζει στη καθημερινή ζωή του ατόμου και από τη στάση του κοινωνικού περίγυρου. Επίσης, σημαντικό ρόλο παίζει και η σημασία που της δίνει το ίδιο το άτομο με αναπηρία, καθώς και από τη στάση του απέναντι σε αυτή. </a:t>
            </a:r>
            <a:endParaRPr lang="el-GR" dirty="0"/>
          </a:p>
        </p:txBody>
      </p:sp>
      <p:sp>
        <p:nvSpPr>
          <p:cNvPr id="4" name="Θέση αριθμού διαφάνειας 3"/>
          <p:cNvSpPr>
            <a:spLocks noGrp="1"/>
          </p:cNvSpPr>
          <p:nvPr>
            <p:ph type="sldNum" sz="quarter" idx="10"/>
          </p:nvPr>
        </p:nvSpPr>
        <p:spPr/>
        <p:txBody>
          <a:bodyPr/>
          <a:lstStyle/>
          <a:p>
            <a:fld id="{1F1AEB7C-CC67-460B-925E-CE400557EC69}" type="slidenum">
              <a:rPr lang="el-GR" smtClean="0"/>
              <a:t>7</a:t>
            </a:fld>
            <a:endParaRPr lang="el-GR"/>
          </a:p>
        </p:txBody>
      </p:sp>
    </p:spTree>
    <p:extLst>
      <p:ext uri="{BB962C8B-B14F-4D97-AF65-F5344CB8AC3E}">
        <p14:creationId xmlns:p14="http://schemas.microsoft.com/office/powerpoint/2010/main" val="3467661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Η</a:t>
            </a:r>
            <a:r>
              <a:rPr lang="el-GR" baseline="0" dirty="0"/>
              <a:t> συνειδητοποίηση της αναπηρίας σχετίζεται με τη διαμόρφωση της </a:t>
            </a:r>
            <a:r>
              <a:rPr lang="el-GR" baseline="0" dirty="0" err="1"/>
              <a:t>αυτοεικόνας</a:t>
            </a:r>
            <a:r>
              <a:rPr lang="el-GR" baseline="0" dirty="0"/>
              <a:t> του ατόμου. Πολλές φορές η συνειδητοποίηση αυτή αργεί, κυρίως στις περιπτώσεις των ιδρυμάτων ή των υπερπροστατευτικών οικογενειών. Επίσης, εξαρτάται και από το βαθμό και το είδος της αναπηρίας. Άτομα με σοβαρή νοητική αναπηρία, πιθανόν να μην συνειδητοποιήσουν ποτέ την αναπηρία τους. </a:t>
            </a:r>
          </a:p>
          <a:p>
            <a:r>
              <a:rPr lang="el-GR" baseline="0" dirty="0"/>
              <a:t>Οι πιο συνηθισμένες αντιδράσεις της οικογένειας απέναντι στην αναπηρία είναι η μη αποδοχή του προβλήματος, η ενοχή, η αμφιθυμία, ο θυμός, η ντροπή και η λύπη. Οι περισσότερες οικογένειες περνούν από όλα τα παραπάνω στάδια μέχρι τελικά να αποδεχτούν την αναπηρία του παιδιού τους. </a:t>
            </a:r>
          </a:p>
          <a:p>
            <a:r>
              <a:rPr lang="el-GR" baseline="0" dirty="0"/>
              <a:t>Οι αντιλήψεις της κοινωνίας για την αναπηρία περιλαμβάνουν: το ορατό χαρακτηριστικό του προβλήματος, τις δυσκολίες, τις αδυναμίες, το έλλειμμα, την απόκλιση από το συνηθισμένο. Έτσι διαμορφώνεται η αρνητική ή η θετική στάση της κοινωνίας απέναντι στην αναπηρία. </a:t>
            </a:r>
          </a:p>
          <a:p>
            <a:r>
              <a:rPr lang="el-GR" baseline="0" dirty="0"/>
              <a:t>Τα συναισθήματα που προκύπτουν, αρχικά, είναι ο φόβος, ο οίκτος και η αμηχανία. Ανάλογες είναι και οι συμπεριφορές. Παρατεταμένο κοίταγμα, αδιάκριτες ερωτήσεις, αυτόκλητη βοήθεια, τρίγωνο επικοινωνίας, συζητήσεις ακατάλληλες. </a:t>
            </a:r>
            <a:endParaRPr lang="el-GR" dirty="0"/>
          </a:p>
        </p:txBody>
      </p:sp>
      <p:sp>
        <p:nvSpPr>
          <p:cNvPr id="4" name="Θέση αριθμού διαφάνειας 3"/>
          <p:cNvSpPr>
            <a:spLocks noGrp="1"/>
          </p:cNvSpPr>
          <p:nvPr>
            <p:ph type="sldNum" sz="quarter" idx="10"/>
          </p:nvPr>
        </p:nvSpPr>
        <p:spPr/>
        <p:txBody>
          <a:bodyPr/>
          <a:lstStyle/>
          <a:p>
            <a:fld id="{1F1AEB7C-CC67-460B-925E-CE400557EC69}" type="slidenum">
              <a:rPr lang="el-GR" smtClean="0"/>
              <a:t>8</a:t>
            </a:fld>
            <a:endParaRPr lang="el-GR"/>
          </a:p>
        </p:txBody>
      </p:sp>
    </p:spTree>
    <p:extLst>
      <p:ext uri="{BB962C8B-B14F-4D97-AF65-F5344CB8AC3E}">
        <p14:creationId xmlns:p14="http://schemas.microsoft.com/office/powerpoint/2010/main" val="185936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1F1AEB7C-CC67-460B-925E-CE400557EC69}" type="slidenum">
              <a:rPr lang="el-GR" smtClean="0"/>
              <a:t>9</a:t>
            </a:fld>
            <a:endParaRPr lang="el-GR"/>
          </a:p>
        </p:txBody>
      </p:sp>
    </p:spTree>
    <p:extLst>
      <p:ext uri="{BB962C8B-B14F-4D97-AF65-F5344CB8AC3E}">
        <p14:creationId xmlns:p14="http://schemas.microsoft.com/office/powerpoint/2010/main" val="3929735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1F1AEB7C-CC67-460B-925E-CE400557EC69}" type="slidenum">
              <a:rPr lang="el-GR" smtClean="0"/>
              <a:t>10</a:t>
            </a:fld>
            <a:endParaRPr lang="el-GR"/>
          </a:p>
        </p:txBody>
      </p:sp>
    </p:spTree>
    <p:extLst>
      <p:ext uri="{BB962C8B-B14F-4D97-AF65-F5344CB8AC3E}">
        <p14:creationId xmlns:p14="http://schemas.microsoft.com/office/powerpoint/2010/main" val="2485112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1F1AEB7C-CC67-460B-925E-CE400557EC69}" type="slidenum">
              <a:rPr lang="el-GR" smtClean="0"/>
              <a:t>11</a:t>
            </a:fld>
            <a:endParaRPr lang="el-GR"/>
          </a:p>
        </p:txBody>
      </p:sp>
    </p:spTree>
    <p:extLst>
      <p:ext uri="{BB962C8B-B14F-4D97-AF65-F5344CB8AC3E}">
        <p14:creationId xmlns:p14="http://schemas.microsoft.com/office/powerpoint/2010/main" val="1943007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1F1AEB7C-CC67-460B-925E-CE400557EC69}" type="slidenum">
              <a:rPr lang="el-GR" smtClean="0"/>
              <a:t>12</a:t>
            </a:fld>
            <a:endParaRPr lang="el-GR"/>
          </a:p>
        </p:txBody>
      </p:sp>
    </p:spTree>
    <p:extLst>
      <p:ext uri="{BB962C8B-B14F-4D97-AF65-F5344CB8AC3E}">
        <p14:creationId xmlns:p14="http://schemas.microsoft.com/office/powerpoint/2010/main" val="2058894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B90F05D5-14E3-4583-A681-1C66FE85CBE8}" type="datetimeFigureOut">
              <a:rPr lang="el-GR" smtClean="0"/>
              <a:pPr/>
              <a:t>27/10/2016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700F377-FD80-4D26-9386-AD00083A5EE2}"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B90F05D5-14E3-4583-A681-1C66FE85CBE8}" type="datetimeFigureOut">
              <a:rPr lang="el-GR" smtClean="0"/>
              <a:pPr/>
              <a:t>27/10/2016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700F377-FD80-4D26-9386-AD00083A5EE2}"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B90F05D5-14E3-4583-A681-1C66FE85CBE8}" type="datetimeFigureOut">
              <a:rPr lang="el-GR" smtClean="0"/>
              <a:pPr/>
              <a:t>27/10/2016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700F377-FD80-4D26-9386-AD00083A5EE2}"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1066800" y="381000"/>
            <a:ext cx="7620000" cy="1143000"/>
          </a:xfrm>
        </p:spPr>
        <p:txBody>
          <a:bodyPr/>
          <a:lstStyle/>
          <a:p>
            <a:r>
              <a:rPr lang="el-GR"/>
              <a:t>Kλικ για επεξεργασία του τίτλου</a:t>
            </a:r>
          </a:p>
        </p:txBody>
      </p:sp>
      <p:sp>
        <p:nvSpPr>
          <p:cNvPr id="3" name="2 - Θέση πίνακα"/>
          <p:cNvSpPr>
            <a:spLocks noGrp="1"/>
          </p:cNvSpPr>
          <p:nvPr>
            <p:ph type="tbl" idx="1"/>
          </p:nvPr>
        </p:nvSpPr>
        <p:spPr>
          <a:xfrm>
            <a:off x="1066800" y="1752600"/>
            <a:ext cx="7620000" cy="4114800"/>
          </a:xfrm>
        </p:spPr>
        <p:txBody>
          <a:bodyPr/>
          <a:lstStyle/>
          <a:p>
            <a:pPr lvl="0"/>
            <a:endParaRPr lang="el-GR" noProof="0"/>
          </a:p>
        </p:txBody>
      </p:sp>
      <p:sp>
        <p:nvSpPr>
          <p:cNvPr id="4" name="Rectangle 8"/>
          <p:cNvSpPr>
            <a:spLocks noGrp="1" noChangeArrowheads="1"/>
          </p:cNvSpPr>
          <p:nvPr>
            <p:ph type="dt" sz="half" idx="10"/>
          </p:nvPr>
        </p:nvSpPr>
        <p:spPr>
          <a:ln/>
        </p:spPr>
        <p:txBody>
          <a:bodyPr/>
          <a:lstStyle>
            <a:lvl1pPr>
              <a:defRPr/>
            </a:lvl1pPr>
          </a:lstStyle>
          <a:p>
            <a:pPr>
              <a:defRPr/>
            </a:pPr>
            <a:endParaRPr lang="el-GR"/>
          </a:p>
        </p:txBody>
      </p:sp>
      <p:sp>
        <p:nvSpPr>
          <p:cNvPr id="5" name="Rectangle 9"/>
          <p:cNvSpPr>
            <a:spLocks noGrp="1" noChangeArrowheads="1"/>
          </p:cNvSpPr>
          <p:nvPr>
            <p:ph type="ftr" sz="quarter" idx="11"/>
          </p:nvPr>
        </p:nvSpPr>
        <p:spPr>
          <a:ln/>
        </p:spPr>
        <p:txBody>
          <a:bodyPr/>
          <a:lstStyle>
            <a:lvl1pPr>
              <a:defRPr/>
            </a:lvl1pPr>
          </a:lstStyle>
          <a:p>
            <a:pPr>
              <a:defRPr/>
            </a:pPr>
            <a:endParaRPr lang="el-GR"/>
          </a:p>
        </p:txBody>
      </p:sp>
      <p:sp>
        <p:nvSpPr>
          <p:cNvPr id="6" name="Rectangle 10"/>
          <p:cNvSpPr>
            <a:spLocks noGrp="1" noChangeArrowheads="1"/>
          </p:cNvSpPr>
          <p:nvPr>
            <p:ph type="sldNum" sz="quarter" idx="12"/>
          </p:nvPr>
        </p:nvSpPr>
        <p:spPr>
          <a:ln/>
        </p:spPr>
        <p:txBody>
          <a:bodyPr/>
          <a:lstStyle>
            <a:lvl1pPr>
              <a:defRPr/>
            </a:lvl1pPr>
          </a:lstStyle>
          <a:p>
            <a:fld id="{AE590A66-5CCE-40B6-A9F6-E2D0E620590A}" type="slidenum">
              <a:rPr lang="el-GR" altLang="en-US"/>
              <a:pPr/>
              <a:t>‹#›</a:t>
            </a:fld>
            <a:endParaRPr lang="el-GR" altLang="en-US"/>
          </a:p>
        </p:txBody>
      </p:sp>
    </p:spTree>
    <p:extLst>
      <p:ext uri="{BB962C8B-B14F-4D97-AF65-F5344CB8AC3E}">
        <p14:creationId xmlns:p14="http://schemas.microsoft.com/office/powerpoint/2010/main" val="521876283"/>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B90F05D5-14E3-4583-A681-1C66FE85CBE8}" type="datetimeFigureOut">
              <a:rPr lang="el-GR" smtClean="0"/>
              <a:pPr/>
              <a:t>27/10/2016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700F377-FD80-4D26-9386-AD00083A5EE2}"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B90F05D5-14E3-4583-A681-1C66FE85CBE8}" type="datetimeFigureOut">
              <a:rPr lang="el-GR" smtClean="0"/>
              <a:pPr/>
              <a:t>27/10/2016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700F377-FD80-4D26-9386-AD00083A5EE2}"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B90F05D5-14E3-4583-A681-1C66FE85CBE8}" type="datetimeFigureOut">
              <a:rPr lang="el-GR" smtClean="0"/>
              <a:pPr/>
              <a:t>27/10/2016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700F377-FD80-4D26-9386-AD00083A5EE2}"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B90F05D5-14E3-4583-A681-1C66FE85CBE8}" type="datetimeFigureOut">
              <a:rPr lang="el-GR" smtClean="0"/>
              <a:pPr/>
              <a:t>27/10/2016</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0700F377-FD80-4D26-9386-AD00083A5EE2}"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B90F05D5-14E3-4583-A681-1C66FE85CBE8}" type="datetimeFigureOut">
              <a:rPr lang="el-GR" smtClean="0"/>
              <a:pPr/>
              <a:t>27/10/2016</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0700F377-FD80-4D26-9386-AD00083A5EE2}"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B90F05D5-14E3-4583-A681-1C66FE85CBE8}" type="datetimeFigureOut">
              <a:rPr lang="el-GR" smtClean="0"/>
              <a:pPr/>
              <a:t>27/10/2016</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0700F377-FD80-4D26-9386-AD00083A5EE2}"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B90F05D5-14E3-4583-A681-1C66FE85CBE8}" type="datetimeFigureOut">
              <a:rPr lang="el-GR" smtClean="0"/>
              <a:pPr/>
              <a:t>27/10/2016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700F377-FD80-4D26-9386-AD00083A5EE2}"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B90F05D5-14E3-4583-A681-1C66FE85CBE8}" type="datetimeFigureOut">
              <a:rPr lang="el-GR" smtClean="0"/>
              <a:pPr/>
              <a:t>27/10/2016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700F377-FD80-4D26-9386-AD00083A5EE2}"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0F05D5-14E3-4583-A681-1C66FE85CBE8}" type="datetimeFigureOut">
              <a:rPr lang="el-GR" smtClean="0"/>
              <a:pPr/>
              <a:t>27/10/2016</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00F377-FD80-4D26-9386-AD00083A5EE2}"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5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5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5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5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5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5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6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a:t>"Παιδιά με ειδικές ανάγκες: Διδασκαλία και μάθηση"</a:t>
            </a:r>
            <a:endParaRPr lang="el-GR" b="1" dirty="0"/>
          </a:p>
        </p:txBody>
      </p:sp>
      <p:sp>
        <p:nvSpPr>
          <p:cNvPr id="3" name="2 - Υπότιτλος"/>
          <p:cNvSpPr>
            <a:spLocks noGrp="1"/>
          </p:cNvSpPr>
          <p:nvPr>
            <p:ph type="subTitle" idx="1"/>
          </p:nvPr>
        </p:nvSpPr>
        <p:spPr>
          <a:xfrm>
            <a:off x="3059832" y="4797152"/>
            <a:ext cx="6400800" cy="1752600"/>
          </a:xfrm>
        </p:spPr>
        <p:txBody>
          <a:bodyPr>
            <a:normAutofit fontScale="92500" lnSpcReduction="20000"/>
          </a:bodyPr>
          <a:lstStyle/>
          <a:p>
            <a:r>
              <a:rPr lang="el-GR" dirty="0"/>
              <a:t>ΔΗΜΗΤΡΙΑΔΟΥ ΙΩΑΝΝΑ</a:t>
            </a:r>
          </a:p>
          <a:p>
            <a:r>
              <a:rPr lang="el-GR" dirty="0"/>
              <a:t>ΠΕ71</a:t>
            </a:r>
            <a:endParaRPr lang="en-US" dirty="0"/>
          </a:p>
          <a:p>
            <a:r>
              <a:rPr lang="el-GR" dirty="0"/>
              <a:t>Διδάκτωρ Ειδικής Αγωγής Πανεπιστημίου Μακεδονίας</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Μοντέλα Αναπηρίας</a:t>
            </a:r>
          </a:p>
        </p:txBody>
      </p:sp>
      <p:sp>
        <p:nvSpPr>
          <p:cNvPr id="3" name="2 - Θέση περιεχομένου"/>
          <p:cNvSpPr>
            <a:spLocks noGrp="1"/>
          </p:cNvSpPr>
          <p:nvPr>
            <p:ph idx="1"/>
          </p:nvPr>
        </p:nvSpPr>
        <p:spPr/>
        <p:txBody>
          <a:bodyPr/>
          <a:lstStyle/>
          <a:p>
            <a:r>
              <a:rPr lang="el-GR" dirty="0"/>
              <a:t>Οικολογικό Μοντέλο</a:t>
            </a:r>
          </a:p>
          <a:p>
            <a:pPr>
              <a:buNone/>
            </a:pPr>
            <a:r>
              <a:rPr lang="el-GR" dirty="0"/>
              <a:t>(αλληλεπίδραση με περιβαλλοντικούς παράγοντες, βελτίωση συμπεριφοράς ανάπηρου &amp; ταυτόχρονα τροποποίηση και βελτίωση του περιβάλλοντος, παροχή ίσων ευκαιριών).  </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pPr eaLnBrk="1" hangingPunct="1"/>
            <a:r>
              <a:rPr lang="el-GR" altLang="en-US" dirty="0"/>
              <a:t>Παρόν επίπεδο της ακαδημαϊκής επίδοσης</a:t>
            </a:r>
          </a:p>
        </p:txBody>
      </p:sp>
      <p:sp>
        <p:nvSpPr>
          <p:cNvPr id="34819" name="Rectangle 3"/>
          <p:cNvSpPr>
            <a:spLocks noGrp="1" noChangeArrowheads="1"/>
          </p:cNvSpPr>
          <p:nvPr>
            <p:ph idx="1"/>
          </p:nvPr>
        </p:nvSpPr>
        <p:spPr/>
        <p:txBody>
          <a:bodyPr>
            <a:normAutofit/>
          </a:bodyPr>
          <a:lstStyle/>
          <a:p>
            <a:pPr eaLnBrk="1" hangingPunct="1"/>
            <a:r>
              <a:rPr lang="el-GR" altLang="en-US" sz="2400" dirty="0"/>
              <a:t>Εκπαιδευτική αξιολόγηση</a:t>
            </a:r>
          </a:p>
          <a:p>
            <a:pPr eaLnBrk="1" hangingPunct="1"/>
            <a:r>
              <a:rPr lang="el-GR" altLang="en-US" sz="2400" dirty="0"/>
              <a:t>Ψυχομετρικά τεστ/ διαγνώσεις</a:t>
            </a:r>
          </a:p>
          <a:p>
            <a:pPr eaLnBrk="1" hangingPunct="1"/>
            <a:r>
              <a:rPr lang="el-GR" altLang="en-US" sz="2400" dirty="0"/>
              <a:t>Παρατηρήσεις από τους εκπαιδευτικούς</a:t>
            </a:r>
          </a:p>
          <a:p>
            <a:pPr eaLnBrk="1" hangingPunct="1"/>
            <a:r>
              <a:rPr lang="el-GR" altLang="en-US" sz="2400" dirty="0"/>
              <a:t>Παρατηρήσεις από τους γονείς</a:t>
            </a:r>
          </a:p>
          <a:p>
            <a:pPr eaLnBrk="1" hangingPunct="1"/>
            <a:r>
              <a:rPr lang="el-GR" altLang="en-US" sz="2400" dirty="0"/>
              <a:t>Παρατηρήσεις από το διδακτικό προσωπικό</a:t>
            </a:r>
          </a:p>
        </p:txBody>
      </p:sp>
    </p:spTree>
    <p:extLst>
      <p:ext uri="{BB962C8B-B14F-4D97-AF65-F5344CB8AC3E}">
        <p14:creationId xmlns:p14="http://schemas.microsoft.com/office/powerpoint/2010/main" val="1921980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additive="base">
                                        <p:cTn id="7" dur="5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81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4819">
                                            <p:txEl>
                                              <p:pRg st="1" end="1"/>
                                            </p:txEl>
                                          </p:spTgt>
                                        </p:tgtEl>
                                        <p:attrNameLst>
                                          <p:attrName>style.visibility</p:attrName>
                                        </p:attrNameLst>
                                      </p:cBhvr>
                                      <p:to>
                                        <p:strVal val="visible"/>
                                      </p:to>
                                    </p:set>
                                    <p:anim calcmode="lin" valueType="num">
                                      <p:cBhvr additive="base">
                                        <p:cTn id="13" dur="500" fill="hold"/>
                                        <p:tgtEl>
                                          <p:spTgt spid="348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819">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34819">
                                            <p:txEl>
                                              <p:pRg st="2" end="2"/>
                                            </p:txEl>
                                          </p:spTgt>
                                        </p:tgtEl>
                                        <p:attrNameLst>
                                          <p:attrName>style.visibility</p:attrName>
                                        </p:attrNameLst>
                                      </p:cBhvr>
                                      <p:to>
                                        <p:strVal val="visible"/>
                                      </p:to>
                                    </p:set>
                                    <p:anim calcmode="lin" valueType="num">
                                      <p:cBhvr additive="base">
                                        <p:cTn id="19" dur="500" fill="hold"/>
                                        <p:tgtEl>
                                          <p:spTgt spid="348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4819">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34819">
                                            <p:txEl>
                                              <p:pRg st="3" end="3"/>
                                            </p:txEl>
                                          </p:spTgt>
                                        </p:tgtEl>
                                        <p:attrNameLst>
                                          <p:attrName>style.visibility</p:attrName>
                                        </p:attrNameLst>
                                      </p:cBhvr>
                                      <p:to>
                                        <p:strVal val="visible"/>
                                      </p:to>
                                    </p:set>
                                    <p:anim calcmode="lin" valueType="num">
                                      <p:cBhvr additive="base">
                                        <p:cTn id="25" dur="500" fill="hold"/>
                                        <p:tgtEl>
                                          <p:spTgt spid="348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4819">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34819">
                                            <p:txEl>
                                              <p:pRg st="4" end="4"/>
                                            </p:txEl>
                                          </p:spTgt>
                                        </p:tgtEl>
                                        <p:attrNameLst>
                                          <p:attrName>style.visibility</p:attrName>
                                        </p:attrNameLst>
                                      </p:cBhvr>
                                      <p:to>
                                        <p:strVal val="visible"/>
                                      </p:to>
                                    </p:set>
                                    <p:anim calcmode="lin" valueType="num">
                                      <p:cBhvr additive="base">
                                        <p:cTn id="31" dur="500" fill="hold"/>
                                        <p:tgtEl>
                                          <p:spTgt spid="3481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4819">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autoUpdateAnimBg="0"/>
    </p:bldLst>
  </p:timing>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pPr eaLnBrk="1" hangingPunct="1"/>
            <a:r>
              <a:rPr lang="el-GR" altLang="en-US" dirty="0">
                <a:latin typeface="Times New Roman" panose="02020603050405020304" pitchFamily="18" charset="0"/>
              </a:rPr>
              <a:t>Εναλλακτικές στρατηγικές αξιολόγησης</a:t>
            </a:r>
          </a:p>
        </p:txBody>
      </p:sp>
      <p:sp>
        <p:nvSpPr>
          <p:cNvPr id="66563" name="Rectangle 3"/>
          <p:cNvSpPr>
            <a:spLocks noGrp="1" noChangeArrowheads="1"/>
          </p:cNvSpPr>
          <p:nvPr>
            <p:ph idx="1"/>
          </p:nvPr>
        </p:nvSpPr>
        <p:spPr>
          <a:xfrm>
            <a:off x="539552" y="1556792"/>
            <a:ext cx="7886700" cy="3230166"/>
          </a:xfrm>
        </p:spPr>
        <p:txBody>
          <a:bodyPr>
            <a:noAutofit/>
          </a:bodyPr>
          <a:lstStyle/>
          <a:p>
            <a:pPr algn="just" eaLnBrk="1" hangingPunct="1"/>
            <a:r>
              <a:rPr lang="el-GR" altLang="en-US" dirty="0">
                <a:latin typeface="Times New Roman" panose="02020603050405020304" pitchFamily="18" charset="0"/>
              </a:rPr>
              <a:t>Η άμεση παρατήρηση.</a:t>
            </a:r>
          </a:p>
          <a:p>
            <a:pPr algn="just" eaLnBrk="1" hangingPunct="1"/>
            <a:r>
              <a:rPr lang="el-GR" altLang="en-US" dirty="0">
                <a:latin typeface="Times New Roman" panose="02020603050405020304" pitchFamily="18" charset="0"/>
              </a:rPr>
              <a:t>Η συνέντευξη με </a:t>
            </a:r>
            <a:r>
              <a:rPr lang="el-GR" altLang="en-US" dirty="0" err="1">
                <a:latin typeface="Times New Roman" panose="02020603050405020304" pitchFamily="18" charset="0"/>
              </a:rPr>
              <a:t>ημιδομημένα</a:t>
            </a:r>
            <a:r>
              <a:rPr lang="el-GR" altLang="en-US" dirty="0">
                <a:latin typeface="Times New Roman" panose="02020603050405020304" pitchFamily="18" charset="0"/>
              </a:rPr>
              <a:t> ή κλειστά ερωτηματολόγια των γονέων και σημαντικών άλλων.</a:t>
            </a:r>
          </a:p>
          <a:p>
            <a:pPr algn="just" eaLnBrk="1" hangingPunct="1"/>
            <a:r>
              <a:rPr lang="el-GR" altLang="en-US" dirty="0">
                <a:latin typeface="Times New Roman" panose="02020603050405020304" pitchFamily="18" charset="0"/>
              </a:rPr>
              <a:t>Η συνέντευξη με </a:t>
            </a:r>
            <a:r>
              <a:rPr lang="el-GR" altLang="en-US" dirty="0" err="1">
                <a:latin typeface="Times New Roman" panose="02020603050405020304" pitchFamily="18" charset="0"/>
              </a:rPr>
              <a:t>ημιδομημένα</a:t>
            </a:r>
            <a:r>
              <a:rPr lang="el-GR" altLang="en-US" dirty="0">
                <a:latin typeface="Times New Roman" panose="02020603050405020304" pitchFamily="18" charset="0"/>
              </a:rPr>
              <a:t> ή κλειστά ερωτηματολόγια του ίδιου του προσώπου.</a:t>
            </a:r>
          </a:p>
          <a:p>
            <a:pPr algn="just" eaLnBrk="1" hangingPunct="1"/>
            <a:r>
              <a:rPr lang="el-GR" altLang="en-US" dirty="0">
                <a:latin typeface="Times New Roman" panose="02020603050405020304" pitchFamily="18" charset="0"/>
              </a:rPr>
              <a:t>Η ανάθεση στο παιδί εργασιών με μαθησιακό ή άλλο περιεχόμενο και η καταγραφή του επιπέδου στο οποίο φτάνει κάθε φορά η επίδοσή του.</a:t>
            </a:r>
          </a:p>
          <a:p>
            <a:pPr algn="just" eaLnBrk="1" hangingPunct="1"/>
            <a:r>
              <a:rPr lang="el-GR" altLang="en-US" dirty="0">
                <a:latin typeface="Times New Roman" panose="02020603050405020304" pitchFamily="18" charset="0"/>
              </a:rPr>
              <a:t>Η χρήση ήδη προσαρμοσμένων </a:t>
            </a:r>
            <a:r>
              <a:rPr lang="el-GR" altLang="en-US" dirty="0" err="1">
                <a:latin typeface="Times New Roman" panose="02020603050405020304" pitchFamily="18" charset="0"/>
              </a:rPr>
              <a:t>ψυχοεκπαιδευτικών</a:t>
            </a:r>
            <a:r>
              <a:rPr lang="el-GR" altLang="en-US" dirty="0">
                <a:latin typeface="Times New Roman" panose="02020603050405020304" pitchFamily="18" charset="0"/>
              </a:rPr>
              <a:t> εργαλείων αξιολόγησης.</a:t>
            </a:r>
          </a:p>
        </p:txBody>
      </p:sp>
    </p:spTree>
    <p:extLst>
      <p:ext uri="{BB962C8B-B14F-4D97-AF65-F5344CB8AC3E}">
        <p14:creationId xmlns:p14="http://schemas.microsoft.com/office/powerpoint/2010/main" val="35722411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 calcmode="lin" valueType="num">
                                      <p:cBhvr additive="base">
                                        <p:cTn id="7" dur="500" fill="hold"/>
                                        <p:tgtEl>
                                          <p:spTgt spid="665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656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66563">
                                            <p:txEl>
                                              <p:pRg st="1" end="1"/>
                                            </p:txEl>
                                          </p:spTgt>
                                        </p:tgtEl>
                                        <p:attrNameLst>
                                          <p:attrName>style.visibility</p:attrName>
                                        </p:attrNameLst>
                                      </p:cBhvr>
                                      <p:to>
                                        <p:strVal val="visible"/>
                                      </p:to>
                                    </p:set>
                                    <p:anim calcmode="lin" valueType="num">
                                      <p:cBhvr additive="base">
                                        <p:cTn id="13" dur="500" fill="hold"/>
                                        <p:tgtEl>
                                          <p:spTgt spid="665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656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66563">
                                            <p:txEl>
                                              <p:pRg st="2" end="2"/>
                                            </p:txEl>
                                          </p:spTgt>
                                        </p:tgtEl>
                                        <p:attrNameLst>
                                          <p:attrName>style.visibility</p:attrName>
                                        </p:attrNameLst>
                                      </p:cBhvr>
                                      <p:to>
                                        <p:strVal val="visible"/>
                                      </p:to>
                                    </p:set>
                                    <p:anim calcmode="lin" valueType="num">
                                      <p:cBhvr additive="base">
                                        <p:cTn id="19" dur="500" fill="hold"/>
                                        <p:tgtEl>
                                          <p:spTgt spid="665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656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66563">
                                            <p:txEl>
                                              <p:pRg st="3" end="3"/>
                                            </p:txEl>
                                          </p:spTgt>
                                        </p:tgtEl>
                                        <p:attrNameLst>
                                          <p:attrName>style.visibility</p:attrName>
                                        </p:attrNameLst>
                                      </p:cBhvr>
                                      <p:to>
                                        <p:strVal val="visible"/>
                                      </p:to>
                                    </p:set>
                                    <p:anim calcmode="lin" valueType="num">
                                      <p:cBhvr additive="base">
                                        <p:cTn id="25" dur="500" fill="hold"/>
                                        <p:tgtEl>
                                          <p:spTgt spid="665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656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66563">
                                            <p:txEl>
                                              <p:pRg st="4" end="4"/>
                                            </p:txEl>
                                          </p:spTgt>
                                        </p:tgtEl>
                                        <p:attrNameLst>
                                          <p:attrName>style.visibility</p:attrName>
                                        </p:attrNameLst>
                                      </p:cBhvr>
                                      <p:to>
                                        <p:strVal val="visible"/>
                                      </p:to>
                                    </p:set>
                                    <p:anim calcmode="lin" valueType="num">
                                      <p:cBhvr additive="base">
                                        <p:cTn id="31" dur="500" fill="hold"/>
                                        <p:tgtEl>
                                          <p:spTgt spid="6656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6563">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autoUpdateAnimBg="0"/>
    </p:bldLst>
  </p:timing>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l-GR" altLang="en-US" dirty="0"/>
              <a:t>Ετήσιοι/ Μακροπρόθεσμοι στόχοι</a:t>
            </a:r>
          </a:p>
        </p:txBody>
      </p:sp>
      <p:sp>
        <p:nvSpPr>
          <p:cNvPr id="35843" name="Rectangle 3"/>
          <p:cNvSpPr>
            <a:spLocks noGrp="1" noChangeArrowheads="1"/>
          </p:cNvSpPr>
          <p:nvPr>
            <p:ph idx="1"/>
          </p:nvPr>
        </p:nvSpPr>
        <p:spPr>
          <a:xfrm>
            <a:off x="628651" y="2125266"/>
            <a:ext cx="7786007" cy="2800350"/>
          </a:xfrm>
        </p:spPr>
        <p:txBody>
          <a:bodyPr>
            <a:normAutofit lnSpcReduction="10000"/>
          </a:bodyPr>
          <a:lstStyle/>
          <a:p>
            <a:pPr algn="just" eaLnBrk="1" hangingPunct="1"/>
            <a:r>
              <a:rPr lang="el-GR" altLang="en-US" sz="2700" dirty="0"/>
              <a:t>Στόχοι που μπορούν να επιτευχθούν μέσα στο χρόνο</a:t>
            </a:r>
          </a:p>
          <a:p>
            <a:pPr algn="just" eaLnBrk="1" hangingPunct="1"/>
            <a:r>
              <a:rPr lang="el-GR" altLang="en-US" sz="2700" dirty="0"/>
              <a:t>Καθορισμός σε βραχυπρόθεσμους στόχους</a:t>
            </a:r>
          </a:p>
          <a:p>
            <a:pPr algn="just" eaLnBrk="1" hangingPunct="1"/>
            <a:r>
              <a:rPr lang="el-GR" altLang="en-US" sz="2700" dirty="0"/>
              <a:t>Μετρήσιμοι στόχοι</a:t>
            </a:r>
          </a:p>
          <a:p>
            <a:pPr algn="just" eaLnBrk="1" hangingPunct="1"/>
            <a:r>
              <a:rPr lang="el-GR" altLang="en-US" sz="2700" dirty="0"/>
              <a:t>Στόχοι: ακαδημαϊκές, κοινωνικές, επικοινωνιακές, κινητικές δεξιότητες, </a:t>
            </a:r>
            <a:r>
              <a:rPr lang="el-GR" altLang="en-US" sz="2700" dirty="0" err="1"/>
              <a:t>κ.λπ</a:t>
            </a:r>
            <a:endParaRPr lang="el-GR" altLang="en-US" sz="2700" dirty="0"/>
          </a:p>
        </p:txBody>
      </p:sp>
    </p:spTree>
    <p:extLst>
      <p:ext uri="{BB962C8B-B14F-4D97-AF65-F5344CB8AC3E}">
        <p14:creationId xmlns:p14="http://schemas.microsoft.com/office/powerpoint/2010/main" val="965985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additive="base">
                                        <p:cTn id="7" dur="5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4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5843">
                                            <p:txEl>
                                              <p:pRg st="1" end="1"/>
                                            </p:txEl>
                                          </p:spTgt>
                                        </p:tgtEl>
                                        <p:attrNameLst>
                                          <p:attrName>style.visibility</p:attrName>
                                        </p:attrNameLst>
                                      </p:cBhvr>
                                      <p:to>
                                        <p:strVal val="visible"/>
                                      </p:to>
                                    </p:set>
                                    <p:anim calcmode="lin" valueType="num">
                                      <p:cBhvr additive="base">
                                        <p:cTn id="13" dur="5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84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35843">
                                            <p:txEl>
                                              <p:pRg st="2" end="2"/>
                                            </p:txEl>
                                          </p:spTgt>
                                        </p:tgtEl>
                                        <p:attrNameLst>
                                          <p:attrName>style.visibility</p:attrName>
                                        </p:attrNameLst>
                                      </p:cBhvr>
                                      <p:to>
                                        <p:strVal val="visible"/>
                                      </p:to>
                                    </p:set>
                                    <p:anim calcmode="lin" valueType="num">
                                      <p:cBhvr additive="base">
                                        <p:cTn id="19" dur="500" fill="hold"/>
                                        <p:tgtEl>
                                          <p:spTgt spid="358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84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35843">
                                            <p:txEl>
                                              <p:pRg st="3" end="3"/>
                                            </p:txEl>
                                          </p:spTgt>
                                        </p:tgtEl>
                                        <p:attrNameLst>
                                          <p:attrName>style.visibility</p:attrName>
                                        </p:attrNameLst>
                                      </p:cBhvr>
                                      <p:to>
                                        <p:strVal val="visible"/>
                                      </p:to>
                                    </p:set>
                                    <p:anim calcmode="lin" valueType="num">
                                      <p:cBhvr additive="base">
                                        <p:cTn id="25" dur="500" fill="hold"/>
                                        <p:tgtEl>
                                          <p:spTgt spid="358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5843">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autoUpdateAnimBg="0"/>
    </p:bldLst>
  </p:timing>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l-GR" altLang="en-US" dirty="0"/>
              <a:t>Ειδική παιδαγωγική στήριξη</a:t>
            </a:r>
          </a:p>
        </p:txBody>
      </p:sp>
      <p:sp>
        <p:nvSpPr>
          <p:cNvPr id="36867" name="Rectangle 3"/>
          <p:cNvSpPr>
            <a:spLocks noGrp="1" noChangeArrowheads="1"/>
          </p:cNvSpPr>
          <p:nvPr>
            <p:ph idx="1"/>
          </p:nvPr>
        </p:nvSpPr>
        <p:spPr>
          <a:xfrm>
            <a:off x="446314" y="2125266"/>
            <a:ext cx="8069036" cy="2800350"/>
          </a:xfrm>
        </p:spPr>
        <p:txBody>
          <a:bodyPr>
            <a:normAutofit/>
          </a:bodyPr>
          <a:lstStyle/>
          <a:p>
            <a:pPr algn="just" eaLnBrk="1" hangingPunct="1"/>
            <a:r>
              <a:rPr lang="el-GR" altLang="en-US" sz="2400" dirty="0"/>
              <a:t>Καταγραφή των υπηρεσιών ειδικής παιδαγωγικής στήριξης</a:t>
            </a:r>
          </a:p>
          <a:p>
            <a:pPr algn="just" eaLnBrk="1" hangingPunct="1"/>
            <a:r>
              <a:rPr lang="el-GR" altLang="en-US" sz="2400" dirty="0"/>
              <a:t>Επιπρόσθετες παροχές</a:t>
            </a:r>
          </a:p>
          <a:p>
            <a:pPr algn="just" eaLnBrk="1" hangingPunct="1"/>
            <a:r>
              <a:rPr lang="el-GR" altLang="en-US" sz="2400" dirty="0"/>
              <a:t>Τροποποιήσεις του προγράμματος</a:t>
            </a:r>
          </a:p>
          <a:p>
            <a:pPr algn="just" eaLnBrk="1" hangingPunct="1"/>
            <a:r>
              <a:rPr lang="el-GR" altLang="en-US" sz="2400" dirty="0"/>
              <a:t>Επιμόρφωση/ κατάρτιση του διδακτικού προσωπικού που θα συμμετέχει στη διαδικασία</a:t>
            </a:r>
          </a:p>
        </p:txBody>
      </p:sp>
    </p:spTree>
    <p:extLst>
      <p:ext uri="{BB962C8B-B14F-4D97-AF65-F5344CB8AC3E}">
        <p14:creationId xmlns:p14="http://schemas.microsoft.com/office/powerpoint/2010/main" val="14419626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additive="base">
                                        <p:cTn id="7" dur="500" fill="hold"/>
                                        <p:tgtEl>
                                          <p:spTgt spid="368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86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6867">
                                            <p:txEl>
                                              <p:pRg st="1" end="1"/>
                                            </p:txEl>
                                          </p:spTgt>
                                        </p:tgtEl>
                                        <p:attrNameLst>
                                          <p:attrName>style.visibility</p:attrName>
                                        </p:attrNameLst>
                                      </p:cBhvr>
                                      <p:to>
                                        <p:strVal val="visible"/>
                                      </p:to>
                                    </p:set>
                                    <p:anim calcmode="lin" valueType="num">
                                      <p:cBhvr additive="base">
                                        <p:cTn id="13" dur="500" fill="hold"/>
                                        <p:tgtEl>
                                          <p:spTgt spid="368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86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36867">
                                            <p:txEl>
                                              <p:pRg st="2" end="2"/>
                                            </p:txEl>
                                          </p:spTgt>
                                        </p:tgtEl>
                                        <p:attrNameLst>
                                          <p:attrName>style.visibility</p:attrName>
                                        </p:attrNameLst>
                                      </p:cBhvr>
                                      <p:to>
                                        <p:strVal val="visible"/>
                                      </p:to>
                                    </p:set>
                                    <p:anim calcmode="lin" valueType="num">
                                      <p:cBhvr additive="base">
                                        <p:cTn id="19" dur="500" fill="hold"/>
                                        <p:tgtEl>
                                          <p:spTgt spid="368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6867">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36867">
                                            <p:txEl>
                                              <p:pRg st="3" end="3"/>
                                            </p:txEl>
                                          </p:spTgt>
                                        </p:tgtEl>
                                        <p:attrNameLst>
                                          <p:attrName>style.visibility</p:attrName>
                                        </p:attrNameLst>
                                      </p:cBhvr>
                                      <p:to>
                                        <p:strVal val="visible"/>
                                      </p:to>
                                    </p:set>
                                    <p:anim calcmode="lin" valueType="num">
                                      <p:cBhvr additive="base">
                                        <p:cTn id="25" dur="500" fill="hold"/>
                                        <p:tgtEl>
                                          <p:spTgt spid="368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6867">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autoUpdateAnimBg="0"/>
    </p:bldLst>
  </p:timing>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l-GR" altLang="en-US" dirty="0"/>
              <a:t>Χρονοδιάγραμμα</a:t>
            </a:r>
          </a:p>
        </p:txBody>
      </p:sp>
      <p:sp>
        <p:nvSpPr>
          <p:cNvPr id="38915" name="Rectangle 3"/>
          <p:cNvSpPr>
            <a:spLocks noGrp="1" noChangeArrowheads="1"/>
          </p:cNvSpPr>
          <p:nvPr>
            <p:ph idx="1"/>
          </p:nvPr>
        </p:nvSpPr>
        <p:spPr/>
        <p:txBody>
          <a:bodyPr>
            <a:normAutofit/>
          </a:bodyPr>
          <a:lstStyle/>
          <a:p>
            <a:pPr eaLnBrk="1" hangingPunct="1"/>
            <a:r>
              <a:rPr lang="el-GR" altLang="en-US" sz="2400" dirty="0"/>
              <a:t>Πότε πρέπει να ξεκινήσει η υποστήριξη;</a:t>
            </a:r>
          </a:p>
          <a:p>
            <a:pPr eaLnBrk="1" hangingPunct="1"/>
            <a:r>
              <a:rPr lang="el-GR" altLang="en-US" sz="2400" dirty="0"/>
              <a:t>Πόσο συχνά;</a:t>
            </a:r>
          </a:p>
          <a:p>
            <a:pPr eaLnBrk="1" hangingPunct="1"/>
            <a:r>
              <a:rPr lang="el-GR" altLang="en-US" sz="2400" dirty="0"/>
              <a:t>Πού θα γίνεται;</a:t>
            </a:r>
          </a:p>
          <a:p>
            <a:pPr eaLnBrk="1" hangingPunct="1"/>
            <a:r>
              <a:rPr lang="el-GR" altLang="en-US" sz="2400" dirty="0"/>
              <a:t>Για πόσο χρονικό διάστημα;</a:t>
            </a:r>
          </a:p>
        </p:txBody>
      </p:sp>
    </p:spTree>
    <p:extLst>
      <p:ext uri="{BB962C8B-B14F-4D97-AF65-F5344CB8AC3E}">
        <p14:creationId xmlns:p14="http://schemas.microsoft.com/office/powerpoint/2010/main" val="26697817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8915">
                                            <p:txEl>
                                              <p:pRg st="1" end="1"/>
                                            </p:txEl>
                                          </p:spTgt>
                                        </p:tgtEl>
                                        <p:attrNameLst>
                                          <p:attrName>style.visibility</p:attrName>
                                        </p:attrNameLst>
                                      </p:cBhvr>
                                      <p:to>
                                        <p:strVal val="visible"/>
                                      </p:to>
                                    </p:set>
                                    <p:anim calcmode="lin" valueType="num">
                                      <p:cBhvr additive="base">
                                        <p:cTn id="13" dur="5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91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38915">
                                            <p:txEl>
                                              <p:pRg st="2" end="2"/>
                                            </p:txEl>
                                          </p:spTgt>
                                        </p:tgtEl>
                                        <p:attrNameLst>
                                          <p:attrName>style.visibility</p:attrName>
                                        </p:attrNameLst>
                                      </p:cBhvr>
                                      <p:to>
                                        <p:strVal val="visible"/>
                                      </p:to>
                                    </p:set>
                                    <p:anim calcmode="lin" valueType="num">
                                      <p:cBhvr additive="base">
                                        <p:cTn id="19" dur="5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915">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38915">
                                            <p:txEl>
                                              <p:pRg st="3" end="3"/>
                                            </p:txEl>
                                          </p:spTgt>
                                        </p:tgtEl>
                                        <p:attrNameLst>
                                          <p:attrName>style.visibility</p:attrName>
                                        </p:attrNameLst>
                                      </p:cBhvr>
                                      <p:to>
                                        <p:strVal val="visible"/>
                                      </p:to>
                                    </p:set>
                                    <p:anim calcmode="lin" valueType="num">
                                      <p:cBhvr additive="base">
                                        <p:cTn id="25" dur="500" fill="hold"/>
                                        <p:tgtEl>
                                          <p:spTgt spid="389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8915">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Lst>
  </p:timing>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l-GR" altLang="en-US" dirty="0"/>
              <a:t>Αξιολόγηση</a:t>
            </a:r>
          </a:p>
        </p:txBody>
      </p:sp>
      <p:sp>
        <p:nvSpPr>
          <p:cNvPr id="39939" name="Rectangle 3"/>
          <p:cNvSpPr>
            <a:spLocks noGrp="1" noChangeArrowheads="1"/>
          </p:cNvSpPr>
          <p:nvPr>
            <p:ph idx="1"/>
          </p:nvPr>
        </p:nvSpPr>
        <p:spPr/>
        <p:txBody>
          <a:bodyPr/>
          <a:lstStyle/>
          <a:p>
            <a:pPr algn="just" eaLnBrk="1" hangingPunct="1"/>
            <a:r>
              <a:rPr lang="el-GR" altLang="en-US"/>
              <a:t>Τι προσαρμογές θα πρέπει να γίνουν σε επίπεδο εκπαιδευτικής αξιολόγησης;</a:t>
            </a:r>
          </a:p>
          <a:p>
            <a:pPr algn="just" eaLnBrk="1" hangingPunct="1"/>
            <a:r>
              <a:rPr lang="el-GR" altLang="en-US"/>
              <a:t>Ποιος είναι ο καλύτερος τρόπος αξιολόγησης;</a:t>
            </a:r>
          </a:p>
          <a:p>
            <a:pPr algn="just" eaLnBrk="1" hangingPunct="1"/>
            <a:r>
              <a:rPr lang="el-GR" altLang="en-US"/>
              <a:t>Πώς θα μετρηθεί η επίδοση του παιδιού;</a:t>
            </a:r>
          </a:p>
          <a:p>
            <a:pPr algn="just" eaLnBrk="1" hangingPunct="1"/>
            <a:r>
              <a:rPr lang="el-GR" altLang="en-US"/>
              <a:t>Πώς θα ενημερωθούν οι γονείς;</a:t>
            </a:r>
          </a:p>
        </p:txBody>
      </p:sp>
    </p:spTree>
    <p:extLst>
      <p:ext uri="{BB962C8B-B14F-4D97-AF65-F5344CB8AC3E}">
        <p14:creationId xmlns:p14="http://schemas.microsoft.com/office/powerpoint/2010/main" val="39201896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 calcmode="lin" valueType="num">
                                      <p:cBhvr additive="base">
                                        <p:cTn id="7" dur="500" fill="hold"/>
                                        <p:tgtEl>
                                          <p:spTgt spid="399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93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9939">
                                            <p:txEl>
                                              <p:pRg st="1" end="1"/>
                                            </p:txEl>
                                          </p:spTgt>
                                        </p:tgtEl>
                                        <p:attrNameLst>
                                          <p:attrName>style.visibility</p:attrName>
                                        </p:attrNameLst>
                                      </p:cBhvr>
                                      <p:to>
                                        <p:strVal val="visible"/>
                                      </p:to>
                                    </p:set>
                                    <p:anim calcmode="lin" valueType="num">
                                      <p:cBhvr additive="base">
                                        <p:cTn id="13" dur="500" fill="hold"/>
                                        <p:tgtEl>
                                          <p:spTgt spid="399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939">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39939">
                                            <p:txEl>
                                              <p:pRg st="2" end="2"/>
                                            </p:txEl>
                                          </p:spTgt>
                                        </p:tgtEl>
                                        <p:attrNameLst>
                                          <p:attrName>style.visibility</p:attrName>
                                        </p:attrNameLst>
                                      </p:cBhvr>
                                      <p:to>
                                        <p:strVal val="visible"/>
                                      </p:to>
                                    </p:set>
                                    <p:anim calcmode="lin" valueType="num">
                                      <p:cBhvr additive="base">
                                        <p:cTn id="19" dur="500" fill="hold"/>
                                        <p:tgtEl>
                                          <p:spTgt spid="399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9939">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39939">
                                            <p:txEl>
                                              <p:pRg st="3" end="3"/>
                                            </p:txEl>
                                          </p:spTgt>
                                        </p:tgtEl>
                                        <p:attrNameLst>
                                          <p:attrName>style.visibility</p:attrName>
                                        </p:attrNameLst>
                                      </p:cBhvr>
                                      <p:to>
                                        <p:strVal val="visible"/>
                                      </p:to>
                                    </p:set>
                                    <p:anim calcmode="lin" valueType="num">
                                      <p:cBhvr additive="base">
                                        <p:cTn id="25" dur="500" fill="hold"/>
                                        <p:tgtEl>
                                          <p:spTgt spid="399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9939">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autoUpdateAnimBg="0"/>
    </p:bldLst>
  </p:timing>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l-GR" altLang="en-US" dirty="0"/>
              <a:t>Μέλη της Ομάδας ΕΕΠ</a:t>
            </a:r>
          </a:p>
        </p:txBody>
      </p:sp>
      <p:sp>
        <p:nvSpPr>
          <p:cNvPr id="15363" name="Rectangle 3"/>
          <p:cNvSpPr>
            <a:spLocks noGrp="1" noChangeArrowheads="1"/>
          </p:cNvSpPr>
          <p:nvPr>
            <p:ph idx="1"/>
          </p:nvPr>
        </p:nvSpPr>
        <p:spPr>
          <a:xfrm>
            <a:off x="383722" y="1997528"/>
            <a:ext cx="8131628" cy="3143250"/>
          </a:xfrm>
        </p:spPr>
        <p:txBody>
          <a:bodyPr>
            <a:normAutofit/>
          </a:bodyPr>
          <a:lstStyle/>
          <a:p>
            <a:pPr algn="just" eaLnBrk="1" hangingPunct="1">
              <a:lnSpc>
                <a:spcPct val="90000"/>
              </a:lnSpc>
            </a:pPr>
            <a:r>
              <a:rPr lang="el-GR" altLang="en-US" sz="1800" dirty="0">
                <a:latin typeface="Tahoma" panose="020B0604030504040204" pitchFamily="34" charset="0"/>
                <a:cs typeface="Tahoma" panose="020B0604030504040204" pitchFamily="34" charset="0"/>
              </a:rPr>
              <a:t>Ο παιδαγωγός ειδικής και γενικής αγωγής</a:t>
            </a:r>
          </a:p>
          <a:p>
            <a:pPr algn="just" eaLnBrk="1" hangingPunct="1">
              <a:lnSpc>
                <a:spcPct val="90000"/>
              </a:lnSpc>
            </a:pPr>
            <a:r>
              <a:rPr lang="el-GR" altLang="en-US" sz="1800" dirty="0">
                <a:latin typeface="Tahoma" panose="020B0604030504040204" pitchFamily="34" charset="0"/>
                <a:cs typeface="Tahoma" panose="020B0604030504040204" pitchFamily="34" charset="0"/>
              </a:rPr>
              <a:t>Οι γονείς, ή ένας γονέας ή κηδεμόνας</a:t>
            </a:r>
          </a:p>
          <a:p>
            <a:pPr algn="just" eaLnBrk="1" hangingPunct="1">
              <a:lnSpc>
                <a:spcPct val="90000"/>
              </a:lnSpc>
            </a:pPr>
            <a:r>
              <a:rPr lang="el-GR" altLang="en-US" sz="1800" dirty="0">
                <a:latin typeface="Tahoma" panose="020B0604030504040204" pitchFamily="34" charset="0"/>
                <a:cs typeface="Tahoma" panose="020B0604030504040204" pitchFamily="34" charset="0"/>
              </a:rPr>
              <a:t>Το παιδί, αν χρειάζεται ή εφόσον το επιθυμεί</a:t>
            </a:r>
          </a:p>
          <a:p>
            <a:pPr algn="just" eaLnBrk="1" hangingPunct="1">
              <a:lnSpc>
                <a:spcPct val="90000"/>
              </a:lnSpc>
            </a:pPr>
            <a:r>
              <a:rPr lang="el-GR" altLang="en-US" sz="1800" dirty="0">
                <a:latin typeface="Tahoma" panose="020B0604030504040204" pitchFamily="34" charset="0"/>
                <a:cs typeface="Tahoma" panose="020B0604030504040204" pitchFamily="34" charset="0"/>
              </a:rPr>
              <a:t>Εκπρόσωπος του σχολικού συστήματος, ο οποίος γνωρίζει τις δυνατότητες παροχών ειδικής αγωγής (π.χ. σχολικός σύμβουλος ειδικής αγωγής)</a:t>
            </a:r>
          </a:p>
          <a:p>
            <a:pPr algn="just" eaLnBrk="1" hangingPunct="1">
              <a:lnSpc>
                <a:spcPct val="90000"/>
              </a:lnSpc>
            </a:pPr>
            <a:r>
              <a:rPr lang="el-GR" altLang="en-US" sz="1800" dirty="0">
                <a:latin typeface="Tahoma" panose="020B0604030504040204" pitchFamily="34" charset="0"/>
                <a:cs typeface="Tahoma" panose="020B0604030504040204" pitchFamily="34" charset="0"/>
              </a:rPr>
              <a:t>Ένα άτομο που μπορεί να αξιοποιήσει τις αξιολογήσεις και να χρησιμοποιήσει τα αποτελέσματά τους για να βοηθήσει στο σχεδιασμό του ΕΕΠ</a:t>
            </a:r>
          </a:p>
          <a:p>
            <a:pPr algn="just" eaLnBrk="1" hangingPunct="1">
              <a:lnSpc>
                <a:spcPct val="90000"/>
              </a:lnSpc>
            </a:pPr>
            <a:r>
              <a:rPr lang="el-GR" altLang="en-US" sz="1800" dirty="0">
                <a:latin typeface="Tahoma" panose="020B0604030504040204" pitchFamily="34" charset="0"/>
                <a:cs typeface="Tahoma" panose="020B0604030504040204" pitchFamily="34" charset="0"/>
              </a:rPr>
              <a:t>Πιθανόν εκπρόσωπος του σχολικού συστήματος που θα αναλάβει τη μετάβαση, σε περίπτωση που προταθεί</a:t>
            </a:r>
          </a:p>
        </p:txBody>
      </p:sp>
    </p:spTree>
    <p:extLst>
      <p:ext uri="{BB962C8B-B14F-4D97-AF65-F5344CB8AC3E}">
        <p14:creationId xmlns:p14="http://schemas.microsoft.com/office/powerpoint/2010/main" val="726479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additive="base">
                                        <p:cTn id="19"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5363">
                                            <p:txEl>
                                              <p:pRg st="3" end="3"/>
                                            </p:txEl>
                                          </p:spTgt>
                                        </p:tgtEl>
                                        <p:attrNameLst>
                                          <p:attrName>style.visibility</p:attrName>
                                        </p:attrNameLst>
                                      </p:cBhvr>
                                      <p:to>
                                        <p:strVal val="visible"/>
                                      </p:to>
                                    </p:set>
                                    <p:anim calcmode="lin" valueType="num">
                                      <p:cBhvr additive="base">
                                        <p:cTn id="25" dur="5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15363">
                                            <p:txEl>
                                              <p:pRg st="4" end="4"/>
                                            </p:txEl>
                                          </p:spTgt>
                                        </p:tgtEl>
                                        <p:attrNameLst>
                                          <p:attrName>style.visibility</p:attrName>
                                        </p:attrNameLst>
                                      </p:cBhvr>
                                      <p:to>
                                        <p:strVal val="visible"/>
                                      </p:to>
                                    </p:set>
                                    <p:anim calcmode="lin" valueType="num">
                                      <p:cBhvr additive="base">
                                        <p:cTn id="31" dur="5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363">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15363">
                                            <p:txEl>
                                              <p:pRg st="5" end="5"/>
                                            </p:txEl>
                                          </p:spTgt>
                                        </p:tgtEl>
                                        <p:attrNameLst>
                                          <p:attrName>style.visibility</p:attrName>
                                        </p:attrNameLst>
                                      </p:cBhvr>
                                      <p:to>
                                        <p:strVal val="visible"/>
                                      </p:to>
                                    </p:set>
                                    <p:anim calcmode="lin" valueType="num">
                                      <p:cBhvr additive="base">
                                        <p:cTn id="37" dur="500" fill="hold"/>
                                        <p:tgtEl>
                                          <p:spTgt spid="1536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363">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1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l-GR" altLang="en-US" dirty="0"/>
              <a:t>Βασικά σημεία της μεθοδολογίας</a:t>
            </a:r>
          </a:p>
        </p:txBody>
      </p:sp>
      <p:sp>
        <p:nvSpPr>
          <p:cNvPr id="56323" name="Rectangle 3"/>
          <p:cNvSpPr>
            <a:spLocks noGrp="1" noChangeArrowheads="1"/>
          </p:cNvSpPr>
          <p:nvPr>
            <p:ph idx="1"/>
          </p:nvPr>
        </p:nvSpPr>
        <p:spPr/>
        <p:txBody>
          <a:bodyPr/>
          <a:lstStyle/>
          <a:p>
            <a:pPr marL="0" indent="0" algn="just">
              <a:buNone/>
            </a:pPr>
            <a:r>
              <a:rPr lang="el-GR" altLang="en-US" dirty="0">
                <a:latin typeface="Times New Roman" panose="02020603050405020304" pitchFamily="18" charset="0"/>
              </a:rPr>
              <a:t>Τρία βασικά σημεία της μεθοδολογίας</a:t>
            </a:r>
          </a:p>
          <a:p>
            <a:pPr lvl="1" algn="just" eaLnBrk="1" hangingPunct="1"/>
            <a:r>
              <a:rPr lang="el-GR" altLang="en-US" sz="2100" dirty="0">
                <a:latin typeface="Times New Roman" panose="02020603050405020304" pitchFamily="18" charset="0"/>
                <a:cs typeface="Times New Roman" panose="02020603050405020304" pitchFamily="18" charset="0"/>
              </a:rPr>
              <a:t>Κατανοώ το παιδί και τις ανάγκες του </a:t>
            </a:r>
          </a:p>
          <a:p>
            <a:pPr lvl="1" algn="just" eaLnBrk="1" hangingPunct="1"/>
            <a:r>
              <a:rPr lang="el-GR" altLang="en-US" sz="2100" dirty="0">
                <a:latin typeface="Times New Roman" panose="02020603050405020304" pitchFamily="18" charset="0"/>
                <a:cs typeface="Times New Roman" panose="02020603050405020304" pitchFamily="18" charset="0"/>
              </a:rPr>
              <a:t>Εκπαιδεύω όχι μόνο το παιδί αλλά και το περιβάλλον του</a:t>
            </a:r>
          </a:p>
          <a:p>
            <a:pPr lvl="1" algn="just" eaLnBrk="1" hangingPunct="1"/>
            <a:r>
              <a:rPr lang="el-GR" altLang="en-US" sz="2100" dirty="0">
                <a:latin typeface="Times New Roman" panose="02020603050405020304" pitchFamily="18" charset="0"/>
                <a:cs typeface="Times New Roman" panose="02020603050405020304" pitchFamily="18" charset="0"/>
              </a:rPr>
              <a:t>Όταν κάτι δεν έχει επιτυχία οφείλω να εντοπίσω τι πρέπει να γίνει</a:t>
            </a:r>
            <a:endParaRPr lang="el-GR" altLang="en-US" sz="2100" dirty="0">
              <a:latin typeface="Times New Roman" panose="02020603050405020304" pitchFamily="18" charset="0"/>
            </a:endParaRPr>
          </a:p>
        </p:txBody>
      </p:sp>
    </p:spTree>
    <p:extLst>
      <p:ext uri="{BB962C8B-B14F-4D97-AF65-F5344CB8AC3E}">
        <p14:creationId xmlns:p14="http://schemas.microsoft.com/office/powerpoint/2010/main" val="28034519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 calcmode="lin" valueType="num">
                                      <p:cBhvr additive="base">
                                        <p:cTn id="7" dur="500" fill="hold"/>
                                        <p:tgtEl>
                                          <p:spTgt spid="563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6323">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56323">
                                            <p:txEl>
                                              <p:pRg st="1" end="1"/>
                                            </p:txEl>
                                          </p:spTgt>
                                        </p:tgtEl>
                                        <p:attrNameLst>
                                          <p:attrName>style.visibility</p:attrName>
                                        </p:attrNameLst>
                                      </p:cBhvr>
                                      <p:to>
                                        <p:strVal val="visible"/>
                                      </p:to>
                                    </p:set>
                                    <p:anim calcmode="lin" valueType="num">
                                      <p:cBhvr additive="base">
                                        <p:cTn id="11" dur="500" fill="hold"/>
                                        <p:tgtEl>
                                          <p:spTgt spid="5632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6323">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56323">
                                            <p:txEl>
                                              <p:pRg st="2" end="2"/>
                                            </p:txEl>
                                          </p:spTgt>
                                        </p:tgtEl>
                                        <p:attrNameLst>
                                          <p:attrName>style.visibility</p:attrName>
                                        </p:attrNameLst>
                                      </p:cBhvr>
                                      <p:to>
                                        <p:strVal val="visible"/>
                                      </p:to>
                                    </p:set>
                                    <p:anim calcmode="lin" valueType="num">
                                      <p:cBhvr additive="base">
                                        <p:cTn id="15" dur="500" fill="hold"/>
                                        <p:tgtEl>
                                          <p:spTgt spid="5632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6323">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56323">
                                            <p:txEl>
                                              <p:pRg st="3" end="3"/>
                                            </p:txEl>
                                          </p:spTgt>
                                        </p:tgtEl>
                                        <p:attrNameLst>
                                          <p:attrName>style.visibility</p:attrName>
                                        </p:attrNameLst>
                                      </p:cBhvr>
                                      <p:to>
                                        <p:strVal val="visible"/>
                                      </p:to>
                                    </p:set>
                                    <p:anim calcmode="lin" valueType="num">
                                      <p:cBhvr additive="base">
                                        <p:cTn id="19" dur="500" fill="hold"/>
                                        <p:tgtEl>
                                          <p:spTgt spid="5632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6323">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autoUpdateAnimBg="0"/>
    </p:bldLst>
  </p:timing>
</p:sld>
</file>

<file path=ppt/slides/slide1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pPr algn="ctr" eaLnBrk="1" hangingPunct="1"/>
            <a:r>
              <a:rPr lang="el-GR" altLang="en-US" dirty="0"/>
              <a:t>Ο ρόλος του Παιδαγωγού της Γενικής Αγωγής</a:t>
            </a:r>
          </a:p>
        </p:txBody>
      </p:sp>
      <p:sp>
        <p:nvSpPr>
          <p:cNvPr id="41987" name="Rectangle 3"/>
          <p:cNvSpPr>
            <a:spLocks noGrp="1" noChangeArrowheads="1"/>
          </p:cNvSpPr>
          <p:nvPr>
            <p:ph idx="1"/>
          </p:nvPr>
        </p:nvSpPr>
        <p:spPr/>
        <p:txBody>
          <a:bodyPr/>
          <a:lstStyle/>
          <a:p>
            <a:pPr marL="0" indent="0" algn="just">
              <a:buNone/>
            </a:pPr>
            <a:r>
              <a:rPr lang="el-GR" altLang="en-US" dirty="0"/>
              <a:t>Παροχή πληροφοριών:</a:t>
            </a:r>
          </a:p>
          <a:p>
            <a:pPr lvl="1" algn="just" eaLnBrk="1" hangingPunct="1"/>
            <a:r>
              <a:rPr lang="el-GR" altLang="en-US" dirty="0">
                <a:latin typeface="Tahoma" panose="020B0604030504040204" pitchFamily="34" charset="0"/>
                <a:cs typeface="Tahoma" panose="020B0604030504040204" pitchFamily="34" charset="0"/>
              </a:rPr>
              <a:t>Πρόγραμμα Σπουδών στην τάξη της γενικής αγωγής</a:t>
            </a:r>
          </a:p>
          <a:p>
            <a:pPr lvl="1" algn="just" eaLnBrk="1" hangingPunct="1"/>
            <a:r>
              <a:rPr lang="el-GR" altLang="en-US" dirty="0">
                <a:latin typeface="Tahoma" panose="020B0604030504040204" pitchFamily="34" charset="0"/>
                <a:cs typeface="Tahoma" panose="020B0604030504040204" pitchFamily="34" charset="0"/>
              </a:rPr>
              <a:t>Υπηρεσίες, παροχές βοήθειας ή οι αλλαγές στο εκπαιδευτικό πρόγραμμα που θα βοηθήσει το παιδί να μάθει</a:t>
            </a:r>
          </a:p>
          <a:p>
            <a:pPr lvl="1" algn="just" eaLnBrk="1" hangingPunct="1"/>
            <a:r>
              <a:rPr lang="el-GR" altLang="en-US" dirty="0">
                <a:latin typeface="Tahoma" panose="020B0604030504040204" pitchFamily="34" charset="0"/>
                <a:cs typeface="Tahoma" panose="020B0604030504040204" pitchFamily="34" charset="0"/>
              </a:rPr>
              <a:t>Στρατηγικές για την αντιμετώπιση τυχόν προβλημάτων συμπεριφοράς</a:t>
            </a:r>
          </a:p>
        </p:txBody>
      </p:sp>
    </p:spTree>
    <p:extLst>
      <p:ext uri="{BB962C8B-B14F-4D97-AF65-F5344CB8AC3E}">
        <p14:creationId xmlns:p14="http://schemas.microsoft.com/office/powerpoint/2010/main" val="37963878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additive="base">
                                        <p:cTn id="7" dur="500" fill="hold"/>
                                        <p:tgtEl>
                                          <p:spTgt spid="419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987">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41987">
                                            <p:txEl>
                                              <p:pRg st="1" end="1"/>
                                            </p:txEl>
                                          </p:spTgt>
                                        </p:tgtEl>
                                        <p:attrNameLst>
                                          <p:attrName>style.visibility</p:attrName>
                                        </p:attrNameLst>
                                      </p:cBhvr>
                                      <p:to>
                                        <p:strVal val="visible"/>
                                      </p:to>
                                    </p:set>
                                    <p:anim calcmode="lin" valueType="num">
                                      <p:cBhvr additive="base">
                                        <p:cTn id="11" dur="500" fill="hold"/>
                                        <p:tgtEl>
                                          <p:spTgt spid="4198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1987">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1987">
                                            <p:txEl>
                                              <p:pRg st="2" end="2"/>
                                            </p:txEl>
                                          </p:spTgt>
                                        </p:tgtEl>
                                        <p:attrNameLst>
                                          <p:attrName>style.visibility</p:attrName>
                                        </p:attrNameLst>
                                      </p:cBhvr>
                                      <p:to>
                                        <p:strVal val="visible"/>
                                      </p:to>
                                    </p:set>
                                    <p:anim calcmode="lin" valueType="num">
                                      <p:cBhvr additive="base">
                                        <p:cTn id="15" dur="500" fill="hold"/>
                                        <p:tgtEl>
                                          <p:spTgt spid="4198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1987">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41987">
                                            <p:txEl>
                                              <p:pRg st="3" end="3"/>
                                            </p:txEl>
                                          </p:spTgt>
                                        </p:tgtEl>
                                        <p:attrNameLst>
                                          <p:attrName>style.visibility</p:attrName>
                                        </p:attrNameLst>
                                      </p:cBhvr>
                                      <p:to>
                                        <p:strVal val="visible"/>
                                      </p:to>
                                    </p:set>
                                    <p:anim calcmode="lin" valueType="num">
                                      <p:cBhvr additive="base">
                                        <p:cTn id="19" dur="500" fill="hold"/>
                                        <p:tgtEl>
                                          <p:spTgt spid="4198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1987">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utoUpdateAnimBg="0"/>
    </p:bldLst>
  </p:timing>
</p:sld>
</file>

<file path=ppt/slides/slide1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pPr algn="ctr" eaLnBrk="1" hangingPunct="1"/>
            <a:r>
              <a:rPr lang="el-GR" altLang="en-US" dirty="0"/>
              <a:t>Ο ρόλος του Παιδαγωγού της Γενικής Αγωγής</a:t>
            </a:r>
          </a:p>
        </p:txBody>
      </p:sp>
      <p:sp>
        <p:nvSpPr>
          <p:cNvPr id="43011" name="Rectangle 3"/>
          <p:cNvSpPr>
            <a:spLocks noGrp="1" noChangeArrowheads="1"/>
          </p:cNvSpPr>
          <p:nvPr>
            <p:ph idx="1"/>
          </p:nvPr>
        </p:nvSpPr>
        <p:spPr>
          <a:xfrm>
            <a:off x="413658" y="2204357"/>
            <a:ext cx="8101692" cy="3200400"/>
          </a:xfrm>
        </p:spPr>
        <p:txBody>
          <a:bodyPr>
            <a:normAutofit fontScale="85000" lnSpcReduction="20000"/>
          </a:bodyPr>
          <a:lstStyle/>
          <a:p>
            <a:pPr marL="0" indent="0" algn="just">
              <a:buNone/>
            </a:pPr>
            <a:r>
              <a:rPr lang="el-GR" altLang="en-US" dirty="0"/>
              <a:t>Συζήτηση με την ομάδα ΕΕΠ για τα συστήματα υποστήριξης που θα πρέπει να παρέχονται προκειμένου το παιδί</a:t>
            </a:r>
          </a:p>
          <a:p>
            <a:pPr lvl="1" algn="just" eaLnBrk="1" hangingPunct="1"/>
            <a:r>
              <a:rPr lang="el-GR" altLang="en-US" dirty="0"/>
              <a:t>να πλεονεκτεί απέναντι στους ετήσιους στόχους του,</a:t>
            </a:r>
          </a:p>
          <a:p>
            <a:pPr lvl="1" algn="just" eaLnBrk="1" hangingPunct="1"/>
            <a:r>
              <a:rPr lang="el-GR" altLang="en-US" dirty="0"/>
              <a:t>να εμπλέκεται στο πρόγραμμα σπουδών της γενικής,</a:t>
            </a:r>
          </a:p>
          <a:p>
            <a:pPr lvl="1" algn="just" eaLnBrk="1" hangingPunct="1"/>
            <a:r>
              <a:rPr lang="el-GR" altLang="en-US" dirty="0"/>
              <a:t>να συμμετέχει σε εξωσχολικές και άλλες δραστηριότητες και</a:t>
            </a:r>
          </a:p>
          <a:p>
            <a:pPr lvl="1" algn="just" eaLnBrk="1" hangingPunct="1"/>
            <a:r>
              <a:rPr lang="el-GR" altLang="en-US" dirty="0"/>
              <a:t>να συνεκπαιδεύεται με άλλα παιδιά με και χωρίς ειδικές ανάγκες</a:t>
            </a:r>
          </a:p>
        </p:txBody>
      </p:sp>
    </p:spTree>
    <p:extLst>
      <p:ext uri="{BB962C8B-B14F-4D97-AF65-F5344CB8AC3E}">
        <p14:creationId xmlns:p14="http://schemas.microsoft.com/office/powerpoint/2010/main" val="13079049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 calcmode="lin" valueType="num">
                                      <p:cBhvr additive="base">
                                        <p:cTn id="7" dur="500" fill="hold"/>
                                        <p:tgtEl>
                                          <p:spTgt spid="430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011">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43011">
                                            <p:txEl>
                                              <p:pRg st="1" end="1"/>
                                            </p:txEl>
                                          </p:spTgt>
                                        </p:tgtEl>
                                        <p:attrNameLst>
                                          <p:attrName>style.visibility</p:attrName>
                                        </p:attrNameLst>
                                      </p:cBhvr>
                                      <p:to>
                                        <p:strVal val="visible"/>
                                      </p:to>
                                    </p:set>
                                    <p:anim calcmode="lin" valueType="num">
                                      <p:cBhvr additive="base">
                                        <p:cTn id="11" dur="500" fill="hold"/>
                                        <p:tgtEl>
                                          <p:spTgt spid="4301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3011">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3011">
                                            <p:txEl>
                                              <p:pRg st="2" end="2"/>
                                            </p:txEl>
                                          </p:spTgt>
                                        </p:tgtEl>
                                        <p:attrNameLst>
                                          <p:attrName>style.visibility</p:attrName>
                                        </p:attrNameLst>
                                      </p:cBhvr>
                                      <p:to>
                                        <p:strVal val="visible"/>
                                      </p:to>
                                    </p:set>
                                    <p:anim calcmode="lin" valueType="num">
                                      <p:cBhvr additive="base">
                                        <p:cTn id="15" dur="500" fill="hold"/>
                                        <p:tgtEl>
                                          <p:spTgt spid="4301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3011">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43011">
                                            <p:txEl>
                                              <p:pRg st="3" end="3"/>
                                            </p:txEl>
                                          </p:spTgt>
                                        </p:tgtEl>
                                        <p:attrNameLst>
                                          <p:attrName>style.visibility</p:attrName>
                                        </p:attrNameLst>
                                      </p:cBhvr>
                                      <p:to>
                                        <p:strVal val="visible"/>
                                      </p:to>
                                    </p:set>
                                    <p:anim calcmode="lin" valueType="num">
                                      <p:cBhvr additive="base">
                                        <p:cTn id="19" dur="500" fill="hold"/>
                                        <p:tgtEl>
                                          <p:spTgt spid="4301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3011">
                                            <p:txEl>
                                              <p:pRg st="3" end="3"/>
                                            </p:txEl>
                                          </p:spTgt>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43011">
                                            <p:txEl>
                                              <p:pRg st="4" end="4"/>
                                            </p:txEl>
                                          </p:spTgt>
                                        </p:tgtEl>
                                        <p:attrNameLst>
                                          <p:attrName>style.visibility</p:attrName>
                                        </p:attrNameLst>
                                      </p:cBhvr>
                                      <p:to>
                                        <p:strVal val="visible"/>
                                      </p:to>
                                    </p:set>
                                    <p:anim calcmode="lin" valueType="num">
                                      <p:cBhvr additive="base">
                                        <p:cTn id="23" dur="500" fill="hold"/>
                                        <p:tgtEl>
                                          <p:spTgt spid="43011">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3011">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Ιστορική Ανασκόπηση</a:t>
            </a:r>
          </a:p>
        </p:txBody>
      </p:sp>
      <p:sp>
        <p:nvSpPr>
          <p:cNvPr id="3" name="2 - Θέση περιεχομένου"/>
          <p:cNvSpPr>
            <a:spLocks noGrp="1"/>
          </p:cNvSpPr>
          <p:nvPr>
            <p:ph idx="1"/>
          </p:nvPr>
        </p:nvSpPr>
        <p:spPr/>
        <p:txBody>
          <a:bodyPr>
            <a:normAutofit lnSpcReduction="10000"/>
          </a:bodyPr>
          <a:lstStyle/>
          <a:p>
            <a:r>
              <a:rPr lang="el-GR" dirty="0"/>
              <a:t>Πρωτόγονη και Αρχαία Περίοδος</a:t>
            </a:r>
          </a:p>
          <a:p>
            <a:r>
              <a:rPr lang="el-GR" dirty="0"/>
              <a:t>Πλατωνική &amp; Αριστοτελική Περίοδος </a:t>
            </a:r>
          </a:p>
          <a:p>
            <a:r>
              <a:rPr lang="el-GR" dirty="0"/>
              <a:t>Μεσαίωνας</a:t>
            </a:r>
          </a:p>
          <a:p>
            <a:r>
              <a:rPr lang="el-GR" dirty="0"/>
              <a:t>18</a:t>
            </a:r>
            <a:r>
              <a:rPr lang="el-GR" baseline="30000" dirty="0"/>
              <a:t>ος</a:t>
            </a:r>
            <a:r>
              <a:rPr lang="el-GR" dirty="0"/>
              <a:t> </a:t>
            </a:r>
          </a:p>
          <a:p>
            <a:r>
              <a:rPr lang="el-GR" dirty="0"/>
              <a:t>19</a:t>
            </a:r>
            <a:r>
              <a:rPr lang="el-GR" baseline="30000" dirty="0"/>
              <a:t>ος</a:t>
            </a:r>
            <a:r>
              <a:rPr lang="el-GR" dirty="0"/>
              <a:t> αιώνας, </a:t>
            </a:r>
            <a:r>
              <a:rPr lang="en-US" dirty="0"/>
              <a:t>Freud</a:t>
            </a:r>
          </a:p>
          <a:p>
            <a:r>
              <a:rPr lang="en-US" dirty="0"/>
              <a:t>1829 Luis Braille</a:t>
            </a:r>
          </a:p>
          <a:p>
            <a:r>
              <a:rPr lang="en-US" dirty="0"/>
              <a:t>J.M. </a:t>
            </a:r>
            <a:r>
              <a:rPr lang="en-US" dirty="0" err="1"/>
              <a:t>Gaspard</a:t>
            </a:r>
            <a:r>
              <a:rPr lang="en-US" dirty="0"/>
              <a:t> </a:t>
            </a:r>
            <a:r>
              <a:rPr lang="en-US" dirty="0" err="1"/>
              <a:t>Itard</a:t>
            </a:r>
            <a:endParaRPr lang="en-US" dirty="0"/>
          </a:p>
          <a:p>
            <a:r>
              <a:rPr lang="en-US" dirty="0"/>
              <a:t>M. Montessori</a:t>
            </a:r>
            <a:endParaRPr lang="el-GR" dirty="0"/>
          </a:p>
          <a:p>
            <a:endParaRPr lang="el-GR"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30679" y="404664"/>
            <a:ext cx="7886700" cy="994172"/>
          </a:xfrm>
        </p:spPr>
        <p:txBody>
          <a:bodyPr>
            <a:normAutofit fontScale="90000"/>
          </a:bodyPr>
          <a:lstStyle/>
          <a:p>
            <a:pPr algn="ctr" eaLnBrk="1" hangingPunct="1"/>
            <a:r>
              <a:rPr lang="el-GR" altLang="en-US" dirty="0"/>
              <a:t>Ο ρόλος του παιδαγωγού της Ειδικής Αγωγής</a:t>
            </a:r>
          </a:p>
        </p:txBody>
      </p:sp>
      <p:sp>
        <p:nvSpPr>
          <p:cNvPr id="44035" name="Rectangle 3"/>
          <p:cNvSpPr>
            <a:spLocks noGrp="1" noChangeArrowheads="1"/>
          </p:cNvSpPr>
          <p:nvPr>
            <p:ph idx="1"/>
          </p:nvPr>
        </p:nvSpPr>
        <p:spPr>
          <a:xfrm>
            <a:off x="92529" y="1772816"/>
            <a:ext cx="8763000" cy="3157538"/>
          </a:xfrm>
        </p:spPr>
        <p:txBody>
          <a:bodyPr>
            <a:noAutofit/>
          </a:bodyPr>
          <a:lstStyle/>
          <a:p>
            <a:pPr marL="342900" lvl="1" indent="0" algn="just">
              <a:buNone/>
            </a:pPr>
            <a:r>
              <a:rPr lang="el-GR" altLang="en-US" sz="2400" dirty="0"/>
              <a:t>Παροχή πληροφοριών</a:t>
            </a:r>
          </a:p>
          <a:p>
            <a:pPr lvl="2" algn="just" eaLnBrk="1" hangingPunct="1"/>
            <a:r>
              <a:rPr lang="el-GR" altLang="en-US" dirty="0"/>
              <a:t>Τροποποίηση του προγράμματος</a:t>
            </a:r>
          </a:p>
          <a:p>
            <a:pPr lvl="2" algn="just" eaLnBrk="1" hangingPunct="1"/>
            <a:r>
              <a:rPr lang="el-GR" altLang="en-US" dirty="0"/>
              <a:t>Επιπρόσθετες παροχές και υπηρεσίες που θα βοηθήσουν το παιδί να τα καταφέρει μέσα στην τάξη</a:t>
            </a:r>
          </a:p>
          <a:p>
            <a:pPr lvl="2" algn="just" eaLnBrk="1" hangingPunct="1"/>
            <a:r>
              <a:rPr lang="el-GR" altLang="en-US" dirty="0"/>
              <a:t>Προσαρμογές και τροποποιήσεις για τον τρόπο αξιολόγησης της επίδοσης του μαθητή</a:t>
            </a:r>
          </a:p>
          <a:p>
            <a:pPr lvl="2" algn="just" eaLnBrk="1" hangingPunct="1"/>
            <a:r>
              <a:rPr lang="el-GR" altLang="en-US" dirty="0" err="1"/>
              <a:t>Ό,τιδήποτε</a:t>
            </a:r>
            <a:r>
              <a:rPr lang="el-GR" altLang="en-US" dirty="0"/>
              <a:t> άλλο είναι αναγκαίο για την εξατομικευμένη διδασκαλία και να ανταποκρίνεται στις ιδιαίτερες ανάγκες του μαθητή</a:t>
            </a:r>
          </a:p>
        </p:txBody>
      </p:sp>
    </p:spTree>
    <p:extLst>
      <p:ext uri="{BB962C8B-B14F-4D97-AF65-F5344CB8AC3E}">
        <p14:creationId xmlns:p14="http://schemas.microsoft.com/office/powerpoint/2010/main" val="20680592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 calcmode="lin" valueType="num">
                                      <p:cBhvr additive="base">
                                        <p:cTn id="7" dur="500" fill="hold"/>
                                        <p:tgtEl>
                                          <p:spTgt spid="440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035">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44035">
                                            <p:txEl>
                                              <p:pRg st="1" end="1"/>
                                            </p:txEl>
                                          </p:spTgt>
                                        </p:tgtEl>
                                        <p:attrNameLst>
                                          <p:attrName>style.visibility</p:attrName>
                                        </p:attrNameLst>
                                      </p:cBhvr>
                                      <p:to>
                                        <p:strVal val="visible"/>
                                      </p:to>
                                    </p:set>
                                    <p:anim calcmode="lin" valueType="num">
                                      <p:cBhvr additive="base">
                                        <p:cTn id="11" dur="500" fill="hold"/>
                                        <p:tgtEl>
                                          <p:spTgt spid="4403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4035">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4035">
                                            <p:txEl>
                                              <p:pRg st="2" end="2"/>
                                            </p:txEl>
                                          </p:spTgt>
                                        </p:tgtEl>
                                        <p:attrNameLst>
                                          <p:attrName>style.visibility</p:attrName>
                                        </p:attrNameLst>
                                      </p:cBhvr>
                                      <p:to>
                                        <p:strVal val="visible"/>
                                      </p:to>
                                    </p:set>
                                    <p:anim calcmode="lin" valueType="num">
                                      <p:cBhvr additive="base">
                                        <p:cTn id="15" dur="500" fill="hold"/>
                                        <p:tgtEl>
                                          <p:spTgt spid="4403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4035">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44035">
                                            <p:txEl>
                                              <p:pRg st="3" end="3"/>
                                            </p:txEl>
                                          </p:spTgt>
                                        </p:tgtEl>
                                        <p:attrNameLst>
                                          <p:attrName>style.visibility</p:attrName>
                                        </p:attrNameLst>
                                      </p:cBhvr>
                                      <p:to>
                                        <p:strVal val="visible"/>
                                      </p:to>
                                    </p:set>
                                    <p:anim calcmode="lin" valueType="num">
                                      <p:cBhvr additive="base">
                                        <p:cTn id="19" dur="500" fill="hold"/>
                                        <p:tgtEl>
                                          <p:spTgt spid="4403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4035">
                                            <p:txEl>
                                              <p:pRg st="3" end="3"/>
                                            </p:txEl>
                                          </p:spTgt>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44035">
                                            <p:txEl>
                                              <p:pRg st="4" end="4"/>
                                            </p:txEl>
                                          </p:spTgt>
                                        </p:tgtEl>
                                        <p:attrNameLst>
                                          <p:attrName>style.visibility</p:attrName>
                                        </p:attrNameLst>
                                      </p:cBhvr>
                                      <p:to>
                                        <p:strVal val="visible"/>
                                      </p:to>
                                    </p:set>
                                    <p:anim calcmode="lin" valueType="num">
                                      <p:cBhvr additive="base">
                                        <p:cTn id="23" dur="500" fill="hold"/>
                                        <p:tgtEl>
                                          <p:spTgt spid="4403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4035">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Lst>
  </p:timing>
</p:sld>
</file>

<file path=ppt/slides/slide1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fontScale="90000"/>
          </a:bodyPr>
          <a:lstStyle/>
          <a:p>
            <a:pPr algn="ctr" eaLnBrk="1" hangingPunct="1"/>
            <a:r>
              <a:rPr lang="el-GR" altLang="en-US" dirty="0"/>
              <a:t>Ο ρόλος του παιδαγωγού της Ειδικής Αγωγής</a:t>
            </a:r>
          </a:p>
        </p:txBody>
      </p:sp>
      <p:sp>
        <p:nvSpPr>
          <p:cNvPr id="46083" name="Rectangle 3"/>
          <p:cNvSpPr>
            <a:spLocks noGrp="1" noChangeArrowheads="1"/>
          </p:cNvSpPr>
          <p:nvPr>
            <p:ph idx="1"/>
          </p:nvPr>
        </p:nvSpPr>
        <p:spPr/>
        <p:txBody>
          <a:bodyPr/>
          <a:lstStyle/>
          <a:p>
            <a:pPr marL="0" indent="0" algn="just">
              <a:buNone/>
            </a:pPr>
            <a:r>
              <a:rPr lang="el-GR" altLang="en-US" dirty="0"/>
              <a:t>Αναλαμβάνει </a:t>
            </a:r>
          </a:p>
          <a:p>
            <a:pPr lvl="1" algn="just" eaLnBrk="1" hangingPunct="1"/>
            <a:r>
              <a:rPr lang="el-GR" altLang="en-US" dirty="0"/>
              <a:t>να εργαστεί ξεχωριστά με το παιδί σε άλλο χώρο,</a:t>
            </a:r>
          </a:p>
          <a:p>
            <a:pPr lvl="1" algn="just" eaLnBrk="1" hangingPunct="1"/>
            <a:r>
              <a:rPr lang="el-GR" altLang="en-US" dirty="0"/>
              <a:t>να συνεργαστεί με το δάσκαλο της γενικής, και</a:t>
            </a:r>
          </a:p>
          <a:p>
            <a:pPr lvl="1" algn="just" eaLnBrk="1" hangingPunct="1"/>
            <a:r>
              <a:rPr lang="el-GR" altLang="en-US" dirty="0"/>
              <a:t>να συνεργαστεί με το υπόλοιπο προσωπικό του σχολείου και το δάσκαλο της γενικής προκειμένου να συμβάλουν στην ενίσχυση των αναγκών του παιδιού</a:t>
            </a:r>
          </a:p>
        </p:txBody>
      </p:sp>
    </p:spTree>
    <p:extLst>
      <p:ext uri="{BB962C8B-B14F-4D97-AF65-F5344CB8AC3E}">
        <p14:creationId xmlns:p14="http://schemas.microsoft.com/office/powerpoint/2010/main" val="7206285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 calcmode="lin" valueType="num">
                                      <p:cBhvr additive="base">
                                        <p:cTn id="7" dur="500" fill="hold"/>
                                        <p:tgtEl>
                                          <p:spTgt spid="460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083">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46083">
                                            <p:txEl>
                                              <p:pRg st="1" end="1"/>
                                            </p:txEl>
                                          </p:spTgt>
                                        </p:tgtEl>
                                        <p:attrNameLst>
                                          <p:attrName>style.visibility</p:attrName>
                                        </p:attrNameLst>
                                      </p:cBhvr>
                                      <p:to>
                                        <p:strVal val="visible"/>
                                      </p:to>
                                    </p:set>
                                    <p:anim calcmode="lin" valueType="num">
                                      <p:cBhvr additive="base">
                                        <p:cTn id="11" dur="500" fill="hold"/>
                                        <p:tgtEl>
                                          <p:spTgt spid="4608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6083">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6083">
                                            <p:txEl>
                                              <p:pRg st="2" end="2"/>
                                            </p:txEl>
                                          </p:spTgt>
                                        </p:tgtEl>
                                        <p:attrNameLst>
                                          <p:attrName>style.visibility</p:attrName>
                                        </p:attrNameLst>
                                      </p:cBhvr>
                                      <p:to>
                                        <p:strVal val="visible"/>
                                      </p:to>
                                    </p:set>
                                    <p:anim calcmode="lin" valueType="num">
                                      <p:cBhvr additive="base">
                                        <p:cTn id="15" dur="500" fill="hold"/>
                                        <p:tgtEl>
                                          <p:spTgt spid="4608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6083">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46083">
                                            <p:txEl>
                                              <p:pRg st="3" end="3"/>
                                            </p:txEl>
                                          </p:spTgt>
                                        </p:tgtEl>
                                        <p:attrNameLst>
                                          <p:attrName>style.visibility</p:attrName>
                                        </p:attrNameLst>
                                      </p:cBhvr>
                                      <p:to>
                                        <p:strVal val="visible"/>
                                      </p:to>
                                    </p:set>
                                    <p:anim calcmode="lin" valueType="num">
                                      <p:cBhvr additive="base">
                                        <p:cTn id="19" dur="500" fill="hold"/>
                                        <p:tgtEl>
                                          <p:spTgt spid="4608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6083">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autoUpdateAnimBg="0"/>
    </p:bldLst>
  </p:timing>
</p:sld>
</file>

<file path=ppt/slides/slide1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lgn="just" eaLnBrk="1" hangingPunct="1"/>
            <a:r>
              <a:rPr lang="el-GR" altLang="en-US" dirty="0"/>
              <a:t>Ο ρόλος του γονέα</a:t>
            </a:r>
          </a:p>
        </p:txBody>
      </p:sp>
      <p:sp>
        <p:nvSpPr>
          <p:cNvPr id="45059" name="Rectangle 3"/>
          <p:cNvSpPr>
            <a:spLocks noGrp="1" noChangeArrowheads="1"/>
          </p:cNvSpPr>
          <p:nvPr>
            <p:ph idx="1"/>
          </p:nvPr>
        </p:nvSpPr>
        <p:spPr/>
        <p:txBody>
          <a:bodyPr/>
          <a:lstStyle/>
          <a:p>
            <a:pPr eaLnBrk="1" hangingPunct="1"/>
            <a:r>
              <a:rPr lang="el-GR" altLang="en-US"/>
              <a:t>Πληροφορίες για τις δυνατότητες και ανάγκες του παιδιού</a:t>
            </a:r>
          </a:p>
          <a:p>
            <a:pPr eaLnBrk="1" hangingPunct="1"/>
            <a:r>
              <a:rPr lang="el-GR" altLang="en-US"/>
              <a:t>Ιδέες για την εκπαιδευτική παρέμβαση</a:t>
            </a:r>
          </a:p>
          <a:p>
            <a:pPr eaLnBrk="1" hangingPunct="1"/>
            <a:r>
              <a:rPr lang="el-GR" altLang="en-US"/>
              <a:t>Πληροφορίες για το πώς μαθαίνει το παιδί, για τα ενδιαφέροντά του</a:t>
            </a:r>
          </a:p>
        </p:txBody>
      </p:sp>
    </p:spTree>
    <p:extLst>
      <p:ext uri="{BB962C8B-B14F-4D97-AF65-F5344CB8AC3E}">
        <p14:creationId xmlns:p14="http://schemas.microsoft.com/office/powerpoint/2010/main" val="42632961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additive="base">
                                        <p:cTn id="7" dur="500" fill="hold"/>
                                        <p:tgtEl>
                                          <p:spTgt spid="450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05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5059">
                                            <p:txEl>
                                              <p:pRg st="1" end="1"/>
                                            </p:txEl>
                                          </p:spTgt>
                                        </p:tgtEl>
                                        <p:attrNameLst>
                                          <p:attrName>style.visibility</p:attrName>
                                        </p:attrNameLst>
                                      </p:cBhvr>
                                      <p:to>
                                        <p:strVal val="visible"/>
                                      </p:to>
                                    </p:set>
                                    <p:anim calcmode="lin" valueType="num">
                                      <p:cBhvr additive="base">
                                        <p:cTn id="13" dur="500" fill="hold"/>
                                        <p:tgtEl>
                                          <p:spTgt spid="450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059">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45059">
                                            <p:txEl>
                                              <p:pRg st="2" end="2"/>
                                            </p:txEl>
                                          </p:spTgt>
                                        </p:tgtEl>
                                        <p:attrNameLst>
                                          <p:attrName>style.visibility</p:attrName>
                                        </p:attrNameLst>
                                      </p:cBhvr>
                                      <p:to>
                                        <p:strVal val="visible"/>
                                      </p:to>
                                    </p:set>
                                    <p:anim calcmode="lin" valueType="num">
                                      <p:cBhvr additive="base">
                                        <p:cTn id="19" dur="500" fill="hold"/>
                                        <p:tgtEl>
                                          <p:spTgt spid="450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5059">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autoUpdateAnimBg="0"/>
    </p:bldLst>
  </p:timing>
</p:sld>
</file>

<file path=ppt/slides/slide1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l-GR" altLang="en-US" dirty="0"/>
              <a:t>Διττός ρόλος του ΕΕΠ</a:t>
            </a:r>
          </a:p>
        </p:txBody>
      </p:sp>
      <p:sp>
        <p:nvSpPr>
          <p:cNvPr id="81923" name="Rectangle 3"/>
          <p:cNvSpPr>
            <a:spLocks noGrp="1" noChangeArrowheads="1"/>
          </p:cNvSpPr>
          <p:nvPr>
            <p:ph idx="1"/>
          </p:nvPr>
        </p:nvSpPr>
        <p:spPr/>
        <p:txBody>
          <a:bodyPr/>
          <a:lstStyle/>
          <a:p>
            <a:pPr marL="0" indent="0">
              <a:buNone/>
            </a:pPr>
            <a:r>
              <a:rPr lang="el-GR" altLang="en-US" dirty="0">
                <a:cs typeface="Times New Roman" panose="02020603050405020304" pitchFamily="18" charset="0"/>
              </a:rPr>
              <a:t>Το ΕΕΠ δίνει </a:t>
            </a:r>
            <a:endParaRPr lang="el-GR" altLang="en-US" dirty="0"/>
          </a:p>
          <a:p>
            <a:pPr lvl="1" eaLnBrk="1" hangingPunct="1"/>
            <a:r>
              <a:rPr lang="el-GR" altLang="en-US" dirty="0">
                <a:cs typeface="Times New Roman" panose="02020603050405020304" pitchFamily="18" charset="0"/>
              </a:rPr>
              <a:t>τόσο έμφαση στην ενίσχυση των εξατομικευμένων ιδιαιτεροτήτων του παιδιού </a:t>
            </a:r>
            <a:endParaRPr lang="el-GR" altLang="en-US" dirty="0"/>
          </a:p>
          <a:p>
            <a:pPr lvl="1" eaLnBrk="1" hangingPunct="1"/>
            <a:r>
              <a:rPr lang="el-GR" altLang="en-US" dirty="0">
                <a:cs typeface="Times New Roman" panose="02020603050405020304" pitchFamily="18" charset="0"/>
              </a:rPr>
              <a:t>όσο και στην παροχή ευκαιριών για ένταξη, σχολική και κοινωνική</a:t>
            </a:r>
            <a:r>
              <a:rPr lang="el-GR" altLang="en-US" dirty="0"/>
              <a:t> </a:t>
            </a:r>
          </a:p>
        </p:txBody>
      </p:sp>
    </p:spTree>
    <p:extLst>
      <p:ext uri="{BB962C8B-B14F-4D97-AF65-F5344CB8AC3E}">
        <p14:creationId xmlns:p14="http://schemas.microsoft.com/office/powerpoint/2010/main" val="20110898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 calcmode="lin" valueType="num">
                                      <p:cBhvr additive="base">
                                        <p:cTn id="7" dur="500" fill="hold"/>
                                        <p:tgtEl>
                                          <p:spTgt spid="819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23">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81923">
                                            <p:txEl>
                                              <p:pRg st="1" end="1"/>
                                            </p:txEl>
                                          </p:spTgt>
                                        </p:tgtEl>
                                        <p:attrNameLst>
                                          <p:attrName>style.visibility</p:attrName>
                                        </p:attrNameLst>
                                      </p:cBhvr>
                                      <p:to>
                                        <p:strVal val="visible"/>
                                      </p:to>
                                    </p:set>
                                    <p:anim calcmode="lin" valueType="num">
                                      <p:cBhvr additive="base">
                                        <p:cTn id="11" dur="500" fill="hold"/>
                                        <p:tgtEl>
                                          <p:spTgt spid="8192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1923">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81923">
                                            <p:txEl>
                                              <p:pRg st="2" end="2"/>
                                            </p:txEl>
                                          </p:spTgt>
                                        </p:tgtEl>
                                        <p:attrNameLst>
                                          <p:attrName>style.visibility</p:attrName>
                                        </p:attrNameLst>
                                      </p:cBhvr>
                                      <p:to>
                                        <p:strVal val="visible"/>
                                      </p:to>
                                    </p:set>
                                    <p:anim calcmode="lin" valueType="num">
                                      <p:cBhvr additive="base">
                                        <p:cTn id="15" dur="500" fill="hold"/>
                                        <p:tgtEl>
                                          <p:spTgt spid="8192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1923">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autoUpdateAnimBg="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1691680" y="980728"/>
            <a:ext cx="5812631" cy="1485900"/>
          </a:xfrm>
        </p:spPr>
        <p:txBody>
          <a:bodyPr>
            <a:normAutofit fontScale="90000"/>
          </a:bodyPr>
          <a:lstStyle/>
          <a:p>
            <a:pPr eaLnBrk="1" hangingPunct="1"/>
            <a:br>
              <a:rPr lang="en-US" altLang="en-US" dirty="0"/>
            </a:br>
            <a:br>
              <a:rPr lang="en-US" altLang="en-US" dirty="0"/>
            </a:br>
            <a:br>
              <a:rPr lang="en-US" altLang="en-US" dirty="0"/>
            </a:br>
            <a:r>
              <a:rPr lang="el-GR" altLang="en-US" dirty="0"/>
              <a:t>ΕΕΠ – διαδικασία προγραμματισμού, σύνταξη και εφαρμογή</a:t>
            </a:r>
          </a:p>
        </p:txBody>
      </p:sp>
    </p:spTree>
    <p:extLst>
      <p:ext uri="{BB962C8B-B14F-4D97-AF65-F5344CB8AC3E}">
        <p14:creationId xmlns:p14="http://schemas.microsoft.com/office/powerpoint/2010/main" val="313672303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59228" y="548680"/>
            <a:ext cx="7203622" cy="857250"/>
          </a:xfrm>
        </p:spPr>
        <p:txBody>
          <a:bodyPr/>
          <a:lstStyle/>
          <a:p>
            <a:pPr eaLnBrk="1" hangingPunct="1"/>
            <a:r>
              <a:rPr lang="el-GR" altLang="en-US" dirty="0"/>
              <a:t>Εξατομικευμένη διδασκαλία</a:t>
            </a:r>
          </a:p>
        </p:txBody>
      </p:sp>
      <p:sp>
        <p:nvSpPr>
          <p:cNvPr id="15363" name="Rectangle 3"/>
          <p:cNvSpPr>
            <a:spLocks noGrp="1" noChangeArrowheads="1"/>
          </p:cNvSpPr>
          <p:nvPr>
            <p:ph idx="1"/>
          </p:nvPr>
        </p:nvSpPr>
        <p:spPr>
          <a:xfrm>
            <a:off x="359228" y="2114550"/>
            <a:ext cx="8294915" cy="3657600"/>
          </a:xfrm>
        </p:spPr>
        <p:txBody>
          <a:bodyPr>
            <a:normAutofit fontScale="85000" lnSpcReduction="20000"/>
          </a:bodyPr>
          <a:lstStyle/>
          <a:p>
            <a:pPr algn="just" eaLnBrk="1" hangingPunct="1">
              <a:lnSpc>
                <a:spcPct val="90000"/>
              </a:lnSpc>
            </a:pPr>
            <a:r>
              <a:rPr lang="el-GR" altLang="en-US" dirty="0">
                <a:cs typeface="Times New Roman" panose="02020603050405020304" pitchFamily="18" charset="0"/>
              </a:rPr>
              <a:t>Στο επίπεδο της πράξης η εξατομικευμένη διδασκαλία απαιτεί ευλύγιστη διάρθρωση της τάξης, ανοιχτό σχεδιασμό και συγκρότηση ομάδων με δημοκρατική δομή, όπου η ποιότητα των ερεθισμάτων και η δυνατότητα έκφρασης να συνεκτιμούν τις πραγματικές ανάγκες του κάθε μαθητή.</a:t>
            </a:r>
            <a:endParaRPr lang="el-GR" altLang="en-US" dirty="0"/>
          </a:p>
          <a:p>
            <a:pPr algn="just" eaLnBrk="1" hangingPunct="1">
              <a:lnSpc>
                <a:spcPct val="90000"/>
              </a:lnSpc>
            </a:pPr>
            <a:r>
              <a:rPr lang="el-GR" altLang="en-US" dirty="0">
                <a:cs typeface="Times New Roman" panose="02020603050405020304" pitchFamily="18" charset="0"/>
              </a:rPr>
              <a:t>Η εξατομικευμένη διδασκαλία στηρίζεται σ’ ένα σύστημα διαπροσωπικών σχέσεων όχι μόνο κάθετων αλλά και οριζοντίων, δηλαδή μεταξύ των μαθητών της ίδιας ομάδας ή τάξης. Εξάλλου, διαφέρει από την τυποποιημένη διδασκαλία που ισοπεδώνει το άτομο με βάση ένα πρότυπο αφηρημένης ομοιογένειας</a:t>
            </a:r>
            <a:r>
              <a:rPr lang="el-GR" altLang="en-US" dirty="0"/>
              <a:t>.</a:t>
            </a:r>
          </a:p>
        </p:txBody>
      </p:sp>
    </p:spTree>
    <p:extLst>
      <p:ext uri="{BB962C8B-B14F-4D97-AF65-F5344CB8AC3E}">
        <p14:creationId xmlns:p14="http://schemas.microsoft.com/office/powerpoint/2010/main" val="15514868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box(out)">
                                      <p:cBhvr>
                                        <p:cTn id="7" dur="500"/>
                                        <p:tgtEl>
                                          <p:spTgt spid="1536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box(out)">
                                      <p:cBhvr>
                                        <p:cTn id="12" dur="500"/>
                                        <p:tgtEl>
                                          <p:spTgt spid="1536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1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93914" y="476672"/>
            <a:ext cx="8094510" cy="857250"/>
          </a:xfrm>
        </p:spPr>
        <p:txBody>
          <a:bodyPr>
            <a:normAutofit fontScale="90000"/>
          </a:bodyPr>
          <a:lstStyle/>
          <a:p>
            <a:pPr eaLnBrk="1" hangingPunct="1"/>
            <a:r>
              <a:rPr lang="el-GR" altLang="en-US" dirty="0"/>
              <a:t>Εξατομικευμένο Εκπαιδευτικό Πρόγραμμα</a:t>
            </a:r>
          </a:p>
        </p:txBody>
      </p:sp>
      <p:sp>
        <p:nvSpPr>
          <p:cNvPr id="14339" name="Rectangle 3"/>
          <p:cNvSpPr>
            <a:spLocks noGrp="1" noChangeArrowheads="1"/>
          </p:cNvSpPr>
          <p:nvPr>
            <p:ph idx="1"/>
          </p:nvPr>
        </p:nvSpPr>
        <p:spPr>
          <a:xfrm>
            <a:off x="179512" y="1700808"/>
            <a:ext cx="8598566" cy="4296494"/>
          </a:xfrm>
        </p:spPr>
        <p:txBody>
          <a:bodyPr>
            <a:normAutofit fontScale="85000" lnSpcReduction="20000"/>
          </a:bodyPr>
          <a:lstStyle/>
          <a:p>
            <a:pPr algn="just" eaLnBrk="1" hangingPunct="1">
              <a:lnSpc>
                <a:spcPct val="90000"/>
              </a:lnSpc>
            </a:pPr>
            <a:r>
              <a:rPr lang="el-GR" altLang="en-US" dirty="0">
                <a:latin typeface="Arial Unicode MS" panose="020B0604020202020204" pitchFamily="34" charset="-128"/>
                <a:cs typeface="Times New Roman" panose="02020603050405020304" pitchFamily="18" charset="0"/>
              </a:rPr>
              <a:t>είναι ένα γραπτό σχέδιο, που αναπτύσσεται για έναν μαθητή, το οποίο περιγράφει τις τροποποιήσεις ή/ και τις προσαρμογές προγράμματος για το μαθητή και τις υπηρεσίες που πρόκειται να παρασχεθούν. </a:t>
            </a:r>
            <a:endParaRPr lang="el-GR" altLang="en-US" dirty="0">
              <a:latin typeface="Times New Roman" panose="02020603050405020304" pitchFamily="18" charset="0"/>
            </a:endParaRPr>
          </a:p>
          <a:p>
            <a:pPr algn="just" eaLnBrk="1" hangingPunct="1">
              <a:lnSpc>
                <a:spcPct val="90000"/>
              </a:lnSpc>
            </a:pPr>
            <a:r>
              <a:rPr lang="el-GR" altLang="en-US" dirty="0">
                <a:latin typeface="Arial Unicode MS" panose="020B0604020202020204" pitchFamily="34" charset="-128"/>
                <a:cs typeface="Times New Roman" panose="02020603050405020304" pitchFamily="18" charset="0"/>
              </a:rPr>
              <a:t>Χρησιμεύει ως ένα εργαλείο για το συνεργάσιμο προγραμματισμό μεταξύ του σχολείου, των γονέων, του μαθητή (όπου απαιτείται) και, ανάλογα με τις ανάγκες, μεταξύ του προσωπικού σχολικής περιοχής, άλλων υπουργείων ή/ και κοινοτικών αντιπροσωπειών.</a:t>
            </a:r>
            <a:endParaRPr lang="el-GR" altLang="en-US" dirty="0">
              <a:latin typeface="Times New Roman" panose="02020603050405020304" pitchFamily="18" charset="0"/>
            </a:endParaRPr>
          </a:p>
          <a:p>
            <a:pPr algn="just" eaLnBrk="1" hangingPunct="1">
              <a:lnSpc>
                <a:spcPct val="90000"/>
              </a:lnSpc>
            </a:pPr>
            <a:r>
              <a:rPr lang="el-GR" altLang="en-US" dirty="0">
                <a:latin typeface="Arial Unicode MS" panose="020B0604020202020204" pitchFamily="34" charset="-128"/>
                <a:cs typeface="Times New Roman" panose="02020603050405020304" pitchFamily="18" charset="0"/>
              </a:rPr>
              <a:t> Είναι ένα συνοπτικό και χρήσιμο έγγραφο που συνοψίζει το σχέδιο για το εκπαιδευτικό πρόγραμμα του μαθητή.  </a:t>
            </a:r>
            <a:endParaRPr lang="el-GR" altLang="en-US" dirty="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lnSpc>
                <a:spcPct val="90000"/>
              </a:lnSpc>
            </a:pPr>
            <a:endParaRPr lang="el-GR" altLang="en-US" dirty="0"/>
          </a:p>
        </p:txBody>
      </p:sp>
    </p:spTree>
    <p:extLst>
      <p:ext uri="{BB962C8B-B14F-4D97-AF65-F5344CB8AC3E}">
        <p14:creationId xmlns:p14="http://schemas.microsoft.com/office/powerpoint/2010/main" val="14252769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box(out)">
                                      <p:cBhvr>
                                        <p:cTn id="7" dur="500"/>
                                        <p:tgtEl>
                                          <p:spTgt spid="1433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box(out)">
                                      <p:cBhvr>
                                        <p:cTn id="12" dur="500"/>
                                        <p:tgtEl>
                                          <p:spTgt spid="14339">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box(out)">
                                      <p:cBhvr>
                                        <p:cTn id="17" dur="500"/>
                                        <p:tgtEl>
                                          <p:spTgt spid="14339">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1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l-GR" altLang="en-US" dirty="0"/>
              <a:t>Διαδικασία προγραμματισμού </a:t>
            </a:r>
          </a:p>
        </p:txBody>
      </p:sp>
      <p:sp>
        <p:nvSpPr>
          <p:cNvPr id="18435" name="Rectangle 3"/>
          <p:cNvSpPr>
            <a:spLocks noGrp="1" noChangeArrowheads="1"/>
          </p:cNvSpPr>
          <p:nvPr>
            <p:ph idx="1"/>
          </p:nvPr>
        </p:nvSpPr>
        <p:spPr/>
        <p:txBody>
          <a:bodyPr/>
          <a:lstStyle/>
          <a:p>
            <a:pPr marL="0" indent="0" algn="just">
              <a:buNone/>
            </a:pPr>
            <a:r>
              <a:rPr lang="el-GR" altLang="en-US" dirty="0">
                <a:latin typeface="Arial Unicode MS" panose="020B0604020202020204" pitchFamily="34" charset="-128"/>
                <a:cs typeface="Times New Roman" panose="02020603050405020304" pitchFamily="18" charset="0"/>
              </a:rPr>
              <a:t>Η διαδικασία προγραμματισμού διαιρείται σε πέντε φάσεις:  </a:t>
            </a:r>
            <a:endParaRPr lang="el-GR" altLang="en-US" dirty="0">
              <a:latin typeface="Arial Unicode MS" panose="020B0604020202020204" pitchFamily="34" charset="-128"/>
              <a:ea typeface="Arial Unicode MS" panose="020B0604020202020204" pitchFamily="34" charset="-128"/>
              <a:cs typeface="Arial Unicode MS" panose="020B0604020202020204" pitchFamily="34" charset="-128"/>
            </a:endParaRPr>
          </a:p>
          <a:p>
            <a:pPr lvl="1" algn="just" eaLnBrk="1" hangingPunct="1"/>
            <a:r>
              <a:rPr lang="el-GR" altLang="en-US" dirty="0">
                <a:latin typeface="Arial Unicode MS" panose="020B0604020202020204" pitchFamily="34" charset="-128"/>
                <a:cs typeface="Times New Roman" panose="02020603050405020304" pitchFamily="18" charset="0"/>
              </a:rPr>
              <a:t>προσδιορισμός/ αξιολόγηση </a:t>
            </a:r>
            <a:endParaRPr lang="el-GR" altLang="en-US" dirty="0">
              <a:latin typeface="Arial Unicode MS" panose="020B0604020202020204" pitchFamily="34" charset="-128"/>
              <a:ea typeface="Arial Unicode MS" panose="020B0604020202020204" pitchFamily="34" charset="-128"/>
              <a:cs typeface="Arial Unicode MS" panose="020B0604020202020204" pitchFamily="34" charset="-128"/>
            </a:endParaRPr>
          </a:p>
          <a:p>
            <a:pPr lvl="1" algn="just" eaLnBrk="1" hangingPunct="1"/>
            <a:r>
              <a:rPr lang="el-GR" altLang="en-US" dirty="0">
                <a:latin typeface="Arial Unicode MS" panose="020B0604020202020204" pitchFamily="34" charset="-128"/>
                <a:cs typeface="Times New Roman" panose="02020603050405020304" pitchFamily="18" charset="0"/>
              </a:rPr>
              <a:t>προγραμματισμός </a:t>
            </a:r>
            <a:endParaRPr lang="el-GR" altLang="en-US" dirty="0">
              <a:latin typeface="Arial Unicode MS" panose="020B0604020202020204" pitchFamily="34" charset="-128"/>
              <a:ea typeface="Arial Unicode MS" panose="020B0604020202020204" pitchFamily="34" charset="-128"/>
              <a:cs typeface="Arial Unicode MS" panose="020B0604020202020204" pitchFamily="34" charset="-128"/>
            </a:endParaRPr>
          </a:p>
          <a:p>
            <a:pPr lvl="1" algn="just" eaLnBrk="1" hangingPunct="1"/>
            <a:r>
              <a:rPr lang="el-GR" altLang="en-US" dirty="0">
                <a:latin typeface="Arial Unicode MS" panose="020B0604020202020204" pitchFamily="34" charset="-128"/>
                <a:cs typeface="Times New Roman" panose="02020603050405020304" pitchFamily="18" charset="0"/>
              </a:rPr>
              <a:t>υποστήριξη / εφαρμογή προγράμματος </a:t>
            </a:r>
            <a:endParaRPr lang="el-GR" altLang="en-US" dirty="0">
              <a:latin typeface="Arial Unicode MS" panose="020B0604020202020204" pitchFamily="34" charset="-128"/>
              <a:ea typeface="Arial Unicode MS" panose="020B0604020202020204" pitchFamily="34" charset="-128"/>
              <a:cs typeface="Arial Unicode MS" panose="020B0604020202020204" pitchFamily="34" charset="-128"/>
            </a:endParaRPr>
          </a:p>
          <a:p>
            <a:pPr lvl="1" algn="just" eaLnBrk="1" hangingPunct="1"/>
            <a:r>
              <a:rPr lang="el-GR" altLang="en-US" dirty="0">
                <a:latin typeface="Arial Unicode MS" panose="020B0604020202020204" pitchFamily="34" charset="-128"/>
                <a:cs typeface="Times New Roman" panose="02020603050405020304" pitchFamily="18" charset="0"/>
              </a:rPr>
              <a:t>αξιολόγηση και  </a:t>
            </a:r>
            <a:endParaRPr lang="el-GR" altLang="en-US" dirty="0">
              <a:latin typeface="Arial Unicode MS" panose="020B0604020202020204" pitchFamily="34" charset="-128"/>
              <a:ea typeface="Arial Unicode MS" panose="020B0604020202020204" pitchFamily="34" charset="-128"/>
              <a:cs typeface="Arial Unicode MS" panose="020B0604020202020204" pitchFamily="34" charset="-128"/>
            </a:endParaRPr>
          </a:p>
          <a:p>
            <a:pPr lvl="1" algn="just" eaLnBrk="1" hangingPunct="1"/>
            <a:r>
              <a:rPr lang="el-GR" altLang="en-US" dirty="0">
                <a:latin typeface="Arial Unicode MS" panose="020B0604020202020204" pitchFamily="34" charset="-128"/>
                <a:cs typeface="Times New Roman" panose="02020603050405020304" pitchFamily="18" charset="0"/>
              </a:rPr>
              <a:t>υποβολή έκθεσης. </a:t>
            </a:r>
            <a:endParaRPr lang="el-GR" altLang="en-US" dirty="0">
              <a:latin typeface="Arial Unicode MS" panose="020B0604020202020204" pitchFamily="34" charset="-128"/>
              <a:ea typeface="Arial Unicode MS" panose="020B0604020202020204" pitchFamily="34" charset="-128"/>
              <a:cs typeface="Arial Unicode MS" panose="020B0604020202020204" pitchFamily="34" charset="-128"/>
            </a:endParaRPr>
          </a:p>
          <a:p>
            <a:pPr lvl="1" eaLnBrk="1" hangingPunct="1">
              <a:buFontTx/>
              <a:buNone/>
            </a:pPr>
            <a:endParaRPr lang="el-GR" altLang="en-US" dirty="0"/>
          </a:p>
        </p:txBody>
      </p:sp>
    </p:spTree>
    <p:extLst>
      <p:ext uri="{BB962C8B-B14F-4D97-AF65-F5344CB8AC3E}">
        <p14:creationId xmlns:p14="http://schemas.microsoft.com/office/powerpoint/2010/main" val="40587181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box(out)">
                                      <p:cBhvr>
                                        <p:cTn id="7" dur="500"/>
                                        <p:tgtEl>
                                          <p:spTgt spid="1843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par>
                                <p:cTn id="8" presetID="4" presetClass="entr" presetSubtype="32" fill="hold" grpId="0" nodeType="withEffect">
                                  <p:stCondLst>
                                    <p:cond delay="0"/>
                                  </p:stCondLst>
                                  <p:childTnLst>
                                    <p:set>
                                      <p:cBhvr>
                                        <p:cTn id="9" dur="1" fill="hold">
                                          <p:stCondLst>
                                            <p:cond delay="0"/>
                                          </p:stCondLst>
                                        </p:cTn>
                                        <p:tgtEl>
                                          <p:spTgt spid="18435">
                                            <p:txEl>
                                              <p:pRg st="1" end="1"/>
                                            </p:txEl>
                                          </p:spTgt>
                                        </p:tgtEl>
                                        <p:attrNameLst>
                                          <p:attrName>style.visibility</p:attrName>
                                        </p:attrNameLst>
                                      </p:cBhvr>
                                      <p:to>
                                        <p:strVal val="visible"/>
                                      </p:to>
                                    </p:set>
                                    <p:animEffect transition="in" filter="box(out)">
                                      <p:cBhvr>
                                        <p:cTn id="10" dur="500"/>
                                        <p:tgtEl>
                                          <p:spTgt spid="18435">
                                            <p:txEl>
                                              <p:pRg st="1" end="1"/>
                                            </p:txEl>
                                          </p:spTgt>
                                        </p:tgtEl>
                                      </p:cBhvr>
                                    </p:animEffect>
                                  </p:childTnLst>
                                  <p:subTnLst>
                                    <p:audio>
                                      <p:cMediaNode>
                                        <p:cTn display="0" masterRel="sameClick">
                                          <p:stCondLst>
                                            <p:cond evt="begin" delay="0">
                                              <p:tn val="8"/>
                                            </p:cond>
                                          </p:stCondLst>
                                          <p:endCondLst>
                                            <p:cond evt="onStopAudio" delay="0">
                                              <p:tgtEl>
                                                <p:sldTgt/>
                                              </p:tgtEl>
                                            </p:cond>
                                          </p:endCondLst>
                                        </p:cTn>
                                        <p:tgtEl>
                                          <p:sndTgt r:embed="rId2" name="camera.wav"/>
                                        </p:tgtEl>
                                      </p:cMediaNode>
                                    </p:audio>
                                  </p:subTnLst>
                                </p:cTn>
                              </p:par>
                              <p:par>
                                <p:cTn id="11" presetID="4" presetClass="entr" presetSubtype="32" fill="hold" grpId="0" nodeType="withEffect">
                                  <p:stCondLst>
                                    <p:cond delay="0"/>
                                  </p:stCondLst>
                                  <p:childTnLst>
                                    <p:set>
                                      <p:cBhvr>
                                        <p:cTn id="12" dur="1" fill="hold">
                                          <p:stCondLst>
                                            <p:cond delay="0"/>
                                          </p:stCondLst>
                                        </p:cTn>
                                        <p:tgtEl>
                                          <p:spTgt spid="18435">
                                            <p:txEl>
                                              <p:pRg st="2" end="2"/>
                                            </p:txEl>
                                          </p:spTgt>
                                        </p:tgtEl>
                                        <p:attrNameLst>
                                          <p:attrName>style.visibility</p:attrName>
                                        </p:attrNameLst>
                                      </p:cBhvr>
                                      <p:to>
                                        <p:strVal val="visible"/>
                                      </p:to>
                                    </p:set>
                                    <p:animEffect transition="in" filter="box(out)">
                                      <p:cBhvr>
                                        <p:cTn id="13" dur="500"/>
                                        <p:tgtEl>
                                          <p:spTgt spid="18435">
                                            <p:txEl>
                                              <p:pRg st="2" end="2"/>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2" name="camera.wav"/>
                                        </p:tgtEl>
                                      </p:cMediaNode>
                                    </p:audio>
                                  </p:subTnLst>
                                </p:cTn>
                              </p:par>
                              <p:par>
                                <p:cTn id="14" presetID="4" presetClass="entr" presetSubtype="32" fill="hold" grpId="0" nodeType="withEffect">
                                  <p:stCondLst>
                                    <p:cond delay="0"/>
                                  </p:stCondLst>
                                  <p:childTnLst>
                                    <p:set>
                                      <p:cBhvr>
                                        <p:cTn id="15" dur="1" fill="hold">
                                          <p:stCondLst>
                                            <p:cond delay="0"/>
                                          </p:stCondLst>
                                        </p:cTn>
                                        <p:tgtEl>
                                          <p:spTgt spid="18435">
                                            <p:txEl>
                                              <p:pRg st="3" end="3"/>
                                            </p:txEl>
                                          </p:spTgt>
                                        </p:tgtEl>
                                        <p:attrNameLst>
                                          <p:attrName>style.visibility</p:attrName>
                                        </p:attrNameLst>
                                      </p:cBhvr>
                                      <p:to>
                                        <p:strVal val="visible"/>
                                      </p:to>
                                    </p:set>
                                    <p:animEffect transition="in" filter="box(out)">
                                      <p:cBhvr>
                                        <p:cTn id="16" dur="500"/>
                                        <p:tgtEl>
                                          <p:spTgt spid="18435">
                                            <p:txEl>
                                              <p:pRg st="3" end="3"/>
                                            </p:txEl>
                                          </p:spTgt>
                                        </p:tgtEl>
                                      </p:cBhvr>
                                    </p:animEffect>
                                  </p:childTnLst>
                                  <p:subTnLst>
                                    <p:audio>
                                      <p:cMediaNode>
                                        <p:cTn display="0" masterRel="sameClick">
                                          <p:stCondLst>
                                            <p:cond evt="begin" delay="0">
                                              <p:tn val="14"/>
                                            </p:cond>
                                          </p:stCondLst>
                                          <p:endCondLst>
                                            <p:cond evt="onStopAudio" delay="0">
                                              <p:tgtEl>
                                                <p:sldTgt/>
                                              </p:tgtEl>
                                            </p:cond>
                                          </p:endCondLst>
                                        </p:cTn>
                                        <p:tgtEl>
                                          <p:sndTgt r:embed="rId2" name="camera.wav"/>
                                        </p:tgtEl>
                                      </p:cMediaNode>
                                    </p:audio>
                                  </p:subTnLst>
                                </p:cTn>
                              </p:par>
                              <p:par>
                                <p:cTn id="17" presetID="4" presetClass="entr" presetSubtype="32" fill="hold" grpId="0" nodeType="withEffect">
                                  <p:stCondLst>
                                    <p:cond delay="0"/>
                                  </p:stCondLst>
                                  <p:childTnLst>
                                    <p:set>
                                      <p:cBhvr>
                                        <p:cTn id="18" dur="1" fill="hold">
                                          <p:stCondLst>
                                            <p:cond delay="0"/>
                                          </p:stCondLst>
                                        </p:cTn>
                                        <p:tgtEl>
                                          <p:spTgt spid="18435">
                                            <p:txEl>
                                              <p:pRg st="4" end="4"/>
                                            </p:txEl>
                                          </p:spTgt>
                                        </p:tgtEl>
                                        <p:attrNameLst>
                                          <p:attrName>style.visibility</p:attrName>
                                        </p:attrNameLst>
                                      </p:cBhvr>
                                      <p:to>
                                        <p:strVal val="visible"/>
                                      </p:to>
                                    </p:set>
                                    <p:animEffect transition="in" filter="box(out)">
                                      <p:cBhvr>
                                        <p:cTn id="19" dur="500"/>
                                        <p:tgtEl>
                                          <p:spTgt spid="18435">
                                            <p:txEl>
                                              <p:pRg st="4" end="4"/>
                                            </p:txEl>
                                          </p:spTgt>
                                        </p:tgtEl>
                                      </p:cBhvr>
                                    </p:animEffect>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par>
                                <p:cTn id="20" presetID="4" presetClass="entr" presetSubtype="32" fill="hold" grpId="0" nodeType="withEffect">
                                  <p:stCondLst>
                                    <p:cond delay="0"/>
                                  </p:stCondLst>
                                  <p:childTnLst>
                                    <p:set>
                                      <p:cBhvr>
                                        <p:cTn id="21" dur="1" fill="hold">
                                          <p:stCondLst>
                                            <p:cond delay="0"/>
                                          </p:stCondLst>
                                        </p:cTn>
                                        <p:tgtEl>
                                          <p:spTgt spid="18435">
                                            <p:txEl>
                                              <p:pRg st="5" end="5"/>
                                            </p:txEl>
                                          </p:spTgt>
                                        </p:tgtEl>
                                        <p:attrNameLst>
                                          <p:attrName>style.visibility</p:attrName>
                                        </p:attrNameLst>
                                      </p:cBhvr>
                                      <p:to>
                                        <p:strVal val="visible"/>
                                      </p:to>
                                    </p:set>
                                    <p:animEffect transition="in" filter="box(out)">
                                      <p:cBhvr>
                                        <p:cTn id="22" dur="500"/>
                                        <p:tgtEl>
                                          <p:spTgt spid="18435">
                                            <p:txEl>
                                              <p:pRg st="5" end="5"/>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1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l-GR" altLang="en-US" dirty="0"/>
              <a:t>Διαφοροποίηση</a:t>
            </a:r>
          </a:p>
        </p:txBody>
      </p:sp>
      <p:sp>
        <p:nvSpPr>
          <p:cNvPr id="21507" name="Rectangle 3"/>
          <p:cNvSpPr>
            <a:spLocks noGrp="1" noChangeArrowheads="1"/>
          </p:cNvSpPr>
          <p:nvPr>
            <p:ph idx="1"/>
          </p:nvPr>
        </p:nvSpPr>
        <p:spPr/>
        <p:txBody>
          <a:bodyPr>
            <a:normAutofit lnSpcReduction="10000"/>
          </a:bodyPr>
          <a:lstStyle/>
          <a:p>
            <a:pPr algn="just" eaLnBrk="1" hangingPunct="1">
              <a:lnSpc>
                <a:spcPct val="90000"/>
              </a:lnSpc>
            </a:pPr>
            <a:r>
              <a:rPr lang="el-GR" altLang="en-US">
                <a:cs typeface="Times New Roman" panose="02020603050405020304" pitchFamily="18" charset="0"/>
              </a:rPr>
              <a:t>Είναι η κάθε είδους προσαρμογή των διαδικασιών οργάνωσης της διδασκαλίας και των διδακτικών υλικών στις απαιτήσεις του περιβάλλοντος, ώστε να ισχυροποιείται η απόδοση του μαθητή και να του δίνεται η δυνατότητα να συμμετέχει αποτελεσματικά στην εκπαιδευτική διαδικασία. </a:t>
            </a:r>
            <a:endParaRPr lang="el-GR" altLang="en-US"/>
          </a:p>
          <a:p>
            <a:pPr algn="just" eaLnBrk="1" hangingPunct="1">
              <a:lnSpc>
                <a:spcPct val="90000"/>
              </a:lnSpc>
            </a:pPr>
            <a:r>
              <a:rPr lang="el-GR" altLang="en-US">
                <a:cs typeface="Times New Roman" panose="02020603050405020304" pitchFamily="18" charset="0"/>
              </a:rPr>
              <a:t>Δεν σχετίζεται με την τροποποίηση γιατί δεν αναφέρεται στη μείωση της ύλης ή σε χαμηλότερο επίπεδο εργασιών</a:t>
            </a:r>
            <a:endParaRPr lang="el-GR" altLang="en-US"/>
          </a:p>
        </p:txBody>
      </p:sp>
    </p:spTree>
    <p:extLst>
      <p:ext uri="{BB962C8B-B14F-4D97-AF65-F5344CB8AC3E}">
        <p14:creationId xmlns:p14="http://schemas.microsoft.com/office/powerpoint/2010/main" val="36061455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box(out)">
                                      <p:cBhvr>
                                        <p:cTn id="7" dur="500"/>
                                        <p:tgtEl>
                                          <p:spTgt spid="2150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box(out)">
                                      <p:cBhvr>
                                        <p:cTn id="12" dur="500"/>
                                        <p:tgtEl>
                                          <p:spTgt spid="21507">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Lst>
  </p:timing>
</p:sld>
</file>

<file path=ppt/slides/slide1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l-GR" altLang="en-US" dirty="0"/>
              <a:t>Διαφοροποίηση</a:t>
            </a:r>
          </a:p>
        </p:txBody>
      </p:sp>
      <p:sp>
        <p:nvSpPr>
          <p:cNvPr id="20483" name="Rectangle 3"/>
          <p:cNvSpPr>
            <a:spLocks noGrp="1" noChangeArrowheads="1"/>
          </p:cNvSpPr>
          <p:nvPr>
            <p:ph idx="1"/>
          </p:nvPr>
        </p:nvSpPr>
        <p:spPr/>
        <p:txBody>
          <a:bodyPr>
            <a:normAutofit fontScale="92500"/>
          </a:bodyPr>
          <a:lstStyle/>
          <a:p>
            <a:pPr algn="just" eaLnBrk="1" hangingPunct="1"/>
            <a:r>
              <a:rPr lang="el-GR" altLang="en-US">
                <a:cs typeface="Times New Roman" panose="02020603050405020304" pitchFamily="18" charset="0"/>
              </a:rPr>
              <a:t>Ποικίλη χρήση μορφών διδασκαλίας και μάθησης, οι οποίες ταιριάζουν και ανταποκρίνονται στα μαθησιακά στυλ των παιδιών</a:t>
            </a:r>
          </a:p>
          <a:p>
            <a:pPr algn="just" eaLnBrk="1" hangingPunct="1"/>
            <a:r>
              <a:rPr lang="el-GR" altLang="en-US">
                <a:cs typeface="Times New Roman" panose="02020603050405020304" pitchFamily="18" charset="0"/>
              </a:rPr>
              <a:t>Επαναπροσδιορισμό και αναδιαμόρφωση της θεματολογίας, αναλυτική διατύπωση των στόχων, συνεχή αξιολόγηση της προόδου και της επιτυχίας</a:t>
            </a:r>
          </a:p>
          <a:p>
            <a:pPr algn="just" eaLnBrk="1" hangingPunct="1"/>
            <a:r>
              <a:rPr lang="el-GR" altLang="en-US">
                <a:cs typeface="Times New Roman" panose="02020603050405020304" pitchFamily="18" charset="0"/>
              </a:rPr>
              <a:t>Κριτική στάση απέναντι </a:t>
            </a:r>
            <a:r>
              <a:rPr lang="el-GR" altLang="en-US">
                <a:latin typeface="Times New Roman" panose="02020603050405020304" pitchFamily="18" charset="0"/>
                <a:cs typeface="Times New Roman" panose="02020603050405020304" pitchFamily="18" charset="0"/>
              </a:rPr>
              <a:t>στο </a:t>
            </a:r>
            <a:r>
              <a:rPr lang="en-US" altLang="en-US">
                <a:latin typeface="Times New Roman" panose="02020603050405020304" pitchFamily="18" charset="0"/>
                <a:cs typeface="Times New Roman" panose="02020603050405020304" pitchFamily="18" charset="0"/>
              </a:rPr>
              <a:t>curriculum</a:t>
            </a:r>
            <a:r>
              <a:rPr lang="el-GR" altLang="en-US">
                <a:cs typeface="Times New Roman" panose="02020603050405020304" pitchFamily="18" charset="0"/>
              </a:rPr>
              <a:t> διαίτης</a:t>
            </a:r>
            <a:endParaRPr lang="el-GR" altLang="en-US"/>
          </a:p>
        </p:txBody>
      </p:sp>
    </p:spTree>
    <p:extLst>
      <p:ext uri="{BB962C8B-B14F-4D97-AF65-F5344CB8AC3E}">
        <p14:creationId xmlns:p14="http://schemas.microsoft.com/office/powerpoint/2010/main" val="10812325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box(out)">
                                      <p:cBhvr>
                                        <p:cTn id="7" dur="500"/>
                                        <p:tgtEl>
                                          <p:spTgt spid="2048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box(out)">
                                      <p:cBhvr>
                                        <p:cTn id="12" dur="500"/>
                                        <p:tgtEl>
                                          <p:spTgt spid="2048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box(out)">
                                      <p:cBhvr>
                                        <p:cTn id="17" dur="500"/>
                                        <p:tgtEl>
                                          <p:spTgt spid="20483">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Ιστορική Ανασκόπηση</a:t>
            </a:r>
          </a:p>
        </p:txBody>
      </p:sp>
      <p:sp>
        <p:nvSpPr>
          <p:cNvPr id="3" name="2 - Θέση περιεχομένου"/>
          <p:cNvSpPr>
            <a:spLocks noGrp="1"/>
          </p:cNvSpPr>
          <p:nvPr>
            <p:ph idx="1"/>
          </p:nvPr>
        </p:nvSpPr>
        <p:spPr/>
        <p:txBody>
          <a:bodyPr>
            <a:normAutofit fontScale="92500" lnSpcReduction="10000"/>
          </a:bodyPr>
          <a:lstStyle/>
          <a:p>
            <a:r>
              <a:rPr lang="el-GR" dirty="0"/>
              <a:t>20</a:t>
            </a:r>
            <a:r>
              <a:rPr lang="el-GR" baseline="30000" dirty="0"/>
              <a:t>ος</a:t>
            </a:r>
            <a:r>
              <a:rPr lang="el-GR" dirty="0"/>
              <a:t> αιώνας</a:t>
            </a:r>
          </a:p>
          <a:p>
            <a:r>
              <a:rPr lang="el-GR" dirty="0" err="1"/>
              <a:t>Απόϊδρυματοποίηση</a:t>
            </a:r>
            <a:endParaRPr lang="el-GR" dirty="0"/>
          </a:p>
          <a:p>
            <a:r>
              <a:rPr lang="en-US" dirty="0"/>
              <a:t>Pavlov</a:t>
            </a:r>
          </a:p>
          <a:p>
            <a:r>
              <a:rPr lang="en-US" dirty="0"/>
              <a:t>Watson</a:t>
            </a:r>
          </a:p>
          <a:p>
            <a:r>
              <a:rPr lang="el-GR" dirty="0"/>
              <a:t>Σύνδρομο </a:t>
            </a:r>
            <a:r>
              <a:rPr lang="en-US" dirty="0"/>
              <a:t>Down (1920-1930)</a:t>
            </a:r>
          </a:p>
          <a:p>
            <a:r>
              <a:rPr lang="el-GR" dirty="0"/>
              <a:t>Στην Ελλάδα: 1906 σχολείο για τυφλά παιδιά,</a:t>
            </a:r>
          </a:p>
          <a:p>
            <a:pPr marL="0" indent="0">
              <a:buNone/>
            </a:pPr>
            <a:r>
              <a:rPr lang="el-GR" dirty="0"/>
              <a:t>1923 σχολείο για κωφά παιδιά, 1937 ΕΛΕΠΑΠ (1951 δημόσιο), 1939 </a:t>
            </a:r>
            <a:r>
              <a:rPr lang="el-GR" dirty="0" err="1"/>
              <a:t>Ρ.Ιμβριώτη</a:t>
            </a:r>
            <a:r>
              <a:rPr lang="el-GR" dirty="0"/>
              <a:t> – Θεραπευτική Αγωγή, 1960 και μετά.</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l-GR" altLang="en-US" dirty="0">
                <a:latin typeface="Times New Roman" panose="02020603050405020304" pitchFamily="18" charset="0"/>
                <a:cs typeface="Times New Roman" panose="02020603050405020304" pitchFamily="18" charset="0"/>
              </a:rPr>
              <a:t>Παράδειγμα</a:t>
            </a:r>
          </a:p>
        </p:txBody>
      </p:sp>
      <p:sp>
        <p:nvSpPr>
          <p:cNvPr id="22531" name="Rectangle 3"/>
          <p:cNvSpPr>
            <a:spLocks noGrp="1" noChangeArrowheads="1"/>
          </p:cNvSpPr>
          <p:nvPr>
            <p:ph idx="1"/>
          </p:nvPr>
        </p:nvSpPr>
        <p:spPr/>
        <p:txBody>
          <a:bodyPr/>
          <a:lstStyle/>
          <a:p>
            <a:pPr algn="just" eaLnBrk="1" hangingPunct="1"/>
            <a:r>
              <a:rPr lang="el-GR" altLang="en-US">
                <a:cs typeface="Times New Roman" panose="02020603050405020304" pitchFamily="18" charset="0"/>
              </a:rPr>
              <a:t>Τα παιδιά σε μια τάξη δουλεύουν προς ένα κοινό στόχο – επιδίωξη, κατά μήκος του αναλυτικού προγράμματος, παρ’ όλο που τα θέματα (αντικείμενα εργασιών) διαφέρουν.</a:t>
            </a:r>
            <a:endParaRPr lang="el-GR" altLang="en-US"/>
          </a:p>
        </p:txBody>
      </p:sp>
    </p:spTree>
    <p:extLst>
      <p:ext uri="{BB962C8B-B14F-4D97-AF65-F5344CB8AC3E}">
        <p14:creationId xmlns:p14="http://schemas.microsoft.com/office/powerpoint/2010/main" val="34235801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box(out)">
                                      <p:cBhvr>
                                        <p:cTn id="7" dur="500"/>
                                        <p:tgtEl>
                                          <p:spTgt spid="2253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Lst>
  </p:timing>
</p:sld>
</file>

<file path=ppt/slides/slide1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pPr eaLnBrk="1" hangingPunct="1"/>
            <a:r>
              <a:rPr lang="el-GR" altLang="en-US" dirty="0">
                <a:cs typeface="Times New Roman" panose="02020603050405020304" pitchFamily="18" charset="0"/>
              </a:rPr>
              <a:t>ΠΡΟΒΛΗΜΑΤΑ ΕΦΑΡΜΟΓΗΣ ΤΗΣ ΔΙΑΦΟΡΟΠΟΙΗΣΗΣ</a:t>
            </a:r>
          </a:p>
        </p:txBody>
      </p:sp>
      <p:sp>
        <p:nvSpPr>
          <p:cNvPr id="23555" name="Rectangle 3"/>
          <p:cNvSpPr>
            <a:spLocks noGrp="1" noChangeArrowheads="1"/>
          </p:cNvSpPr>
          <p:nvPr>
            <p:ph idx="1"/>
          </p:nvPr>
        </p:nvSpPr>
        <p:spPr>
          <a:xfrm>
            <a:off x="179512" y="1628800"/>
            <a:ext cx="8784976" cy="4680520"/>
          </a:xfrm>
        </p:spPr>
        <p:txBody>
          <a:bodyPr>
            <a:normAutofit fontScale="92500"/>
          </a:bodyPr>
          <a:lstStyle/>
          <a:p>
            <a:pPr algn="just" eaLnBrk="1" hangingPunct="1">
              <a:lnSpc>
                <a:spcPct val="90000"/>
              </a:lnSpc>
            </a:pPr>
            <a:r>
              <a:rPr lang="el-GR" altLang="en-US" dirty="0">
                <a:cs typeface="Times New Roman" panose="02020603050405020304" pitchFamily="18" charset="0"/>
              </a:rPr>
              <a:t>Αυστηρός σχεδιασμός του Α.Π. και οι δεσμευτικές οδηγίες</a:t>
            </a:r>
          </a:p>
          <a:p>
            <a:pPr algn="just" eaLnBrk="1" hangingPunct="1">
              <a:lnSpc>
                <a:spcPct val="90000"/>
              </a:lnSpc>
            </a:pPr>
            <a:r>
              <a:rPr lang="el-GR" altLang="en-US" dirty="0">
                <a:cs typeface="Times New Roman" panose="02020603050405020304" pitchFamily="18" charset="0"/>
              </a:rPr>
              <a:t>Τυποποίηση: όλοι πρέπει να μαθαίνουν το ίδιο αντικείμενο με το ίδιο περιεχόμενο</a:t>
            </a:r>
          </a:p>
          <a:p>
            <a:pPr algn="just" eaLnBrk="1" hangingPunct="1">
              <a:lnSpc>
                <a:spcPct val="90000"/>
              </a:lnSpc>
            </a:pPr>
            <a:r>
              <a:rPr lang="el-GR" altLang="en-US" dirty="0">
                <a:cs typeface="Times New Roman" panose="02020603050405020304" pitchFamily="18" charset="0"/>
              </a:rPr>
              <a:t>Τρόπος αξιολόγησης</a:t>
            </a:r>
          </a:p>
          <a:p>
            <a:pPr algn="just" eaLnBrk="1" hangingPunct="1">
              <a:lnSpc>
                <a:spcPct val="90000"/>
              </a:lnSpc>
            </a:pPr>
            <a:r>
              <a:rPr lang="el-GR" altLang="en-US" dirty="0">
                <a:cs typeface="Times New Roman" panose="02020603050405020304" pitchFamily="18" charset="0"/>
              </a:rPr>
              <a:t>Χρόνος για την προετοιμασία του υλικού</a:t>
            </a:r>
          </a:p>
          <a:p>
            <a:pPr algn="just" eaLnBrk="1" hangingPunct="1">
              <a:lnSpc>
                <a:spcPct val="90000"/>
              </a:lnSpc>
            </a:pPr>
            <a:r>
              <a:rPr lang="el-GR" altLang="en-US" dirty="0">
                <a:cs typeface="Times New Roman" panose="02020603050405020304" pitchFamily="18" charset="0"/>
              </a:rPr>
              <a:t>Κατάρτιση εκπαιδευτικών στην χρήση εναλλακτικών τρόπων διδασκαλίας</a:t>
            </a:r>
          </a:p>
          <a:p>
            <a:pPr algn="just" eaLnBrk="1" hangingPunct="1">
              <a:lnSpc>
                <a:spcPct val="90000"/>
              </a:lnSpc>
            </a:pPr>
            <a:r>
              <a:rPr lang="el-GR" altLang="en-US" dirty="0">
                <a:cs typeface="Times New Roman" panose="02020603050405020304" pitchFamily="18" charset="0"/>
              </a:rPr>
              <a:t>Άμεσος και έμμεσος έλεγχος τήρησης του ωρολογίου προγράμματος και της ύλης (βιβλίο ύλης)</a:t>
            </a:r>
            <a:endParaRPr lang="el-GR" altLang="en-US" dirty="0"/>
          </a:p>
        </p:txBody>
      </p:sp>
    </p:spTree>
    <p:extLst>
      <p:ext uri="{BB962C8B-B14F-4D97-AF65-F5344CB8AC3E}">
        <p14:creationId xmlns:p14="http://schemas.microsoft.com/office/powerpoint/2010/main" val="27340676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box(out)">
                                      <p:cBhvr>
                                        <p:cTn id="7" dur="500"/>
                                        <p:tgtEl>
                                          <p:spTgt spid="2355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box(out)">
                                      <p:cBhvr>
                                        <p:cTn id="12" dur="500"/>
                                        <p:tgtEl>
                                          <p:spTgt spid="23555">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3555">
                                            <p:txEl>
                                              <p:pRg st="2" end="2"/>
                                            </p:txEl>
                                          </p:spTgt>
                                        </p:tgtEl>
                                        <p:attrNameLst>
                                          <p:attrName>style.visibility</p:attrName>
                                        </p:attrNameLst>
                                      </p:cBhvr>
                                      <p:to>
                                        <p:strVal val="visible"/>
                                      </p:to>
                                    </p:set>
                                    <p:animEffect transition="in" filter="box(out)">
                                      <p:cBhvr>
                                        <p:cTn id="17" dur="500"/>
                                        <p:tgtEl>
                                          <p:spTgt spid="23555">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3555">
                                            <p:txEl>
                                              <p:pRg st="3" end="3"/>
                                            </p:txEl>
                                          </p:spTgt>
                                        </p:tgtEl>
                                        <p:attrNameLst>
                                          <p:attrName>style.visibility</p:attrName>
                                        </p:attrNameLst>
                                      </p:cBhvr>
                                      <p:to>
                                        <p:strVal val="visible"/>
                                      </p:to>
                                    </p:set>
                                    <p:animEffect transition="in" filter="box(out)">
                                      <p:cBhvr>
                                        <p:cTn id="22" dur="500"/>
                                        <p:tgtEl>
                                          <p:spTgt spid="23555">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23555">
                                            <p:txEl>
                                              <p:pRg st="4" end="4"/>
                                            </p:txEl>
                                          </p:spTgt>
                                        </p:tgtEl>
                                        <p:attrNameLst>
                                          <p:attrName>style.visibility</p:attrName>
                                        </p:attrNameLst>
                                      </p:cBhvr>
                                      <p:to>
                                        <p:strVal val="visible"/>
                                      </p:to>
                                    </p:set>
                                    <p:animEffect transition="in" filter="box(out)">
                                      <p:cBhvr>
                                        <p:cTn id="27" dur="500"/>
                                        <p:tgtEl>
                                          <p:spTgt spid="23555">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23555">
                                            <p:txEl>
                                              <p:pRg st="5" end="5"/>
                                            </p:txEl>
                                          </p:spTgt>
                                        </p:tgtEl>
                                        <p:attrNameLst>
                                          <p:attrName>style.visibility</p:attrName>
                                        </p:attrNameLst>
                                      </p:cBhvr>
                                      <p:to>
                                        <p:strVal val="visible"/>
                                      </p:to>
                                    </p:set>
                                    <p:animEffect transition="in" filter="box(out)">
                                      <p:cBhvr>
                                        <p:cTn id="32" dur="500"/>
                                        <p:tgtEl>
                                          <p:spTgt spid="23555">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p:bldLst>
  </p:timing>
</p:sld>
</file>

<file path=ppt/slides/slide1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l-GR" altLang="en-US" dirty="0"/>
              <a:t>Διαδικασία προγραμματισμού</a:t>
            </a:r>
          </a:p>
        </p:txBody>
      </p:sp>
      <p:sp>
        <p:nvSpPr>
          <p:cNvPr id="21507" name="Rectangle 3"/>
          <p:cNvSpPr>
            <a:spLocks noGrp="1" noChangeArrowheads="1"/>
          </p:cNvSpPr>
          <p:nvPr>
            <p:ph idx="1"/>
          </p:nvPr>
        </p:nvSpPr>
        <p:spPr/>
        <p:txBody>
          <a:bodyPr/>
          <a:lstStyle/>
          <a:p>
            <a:pPr algn="just" eaLnBrk="1" hangingPunct="1"/>
            <a:r>
              <a:rPr lang="el-GR" altLang="en-US">
                <a:cs typeface="Times New Roman" panose="02020603050405020304" pitchFamily="18" charset="0"/>
              </a:rPr>
              <a:t>προσδιορισμός/ αξιολόγηση </a:t>
            </a:r>
          </a:p>
          <a:p>
            <a:pPr algn="just" eaLnBrk="1" hangingPunct="1"/>
            <a:r>
              <a:rPr lang="el-GR" altLang="en-US">
                <a:cs typeface="Times New Roman" panose="02020603050405020304" pitchFamily="18" charset="0"/>
              </a:rPr>
              <a:t>προγραμματισμός </a:t>
            </a:r>
          </a:p>
          <a:p>
            <a:pPr algn="just" eaLnBrk="1" hangingPunct="1"/>
            <a:r>
              <a:rPr lang="el-GR" altLang="en-US">
                <a:cs typeface="Times New Roman" panose="02020603050405020304" pitchFamily="18" charset="0"/>
              </a:rPr>
              <a:t>υποστήριξη / εφαρμογή προγράμματος </a:t>
            </a:r>
          </a:p>
          <a:p>
            <a:pPr algn="just" eaLnBrk="1" hangingPunct="1"/>
            <a:r>
              <a:rPr lang="el-GR" altLang="en-US">
                <a:cs typeface="Times New Roman" panose="02020603050405020304" pitchFamily="18" charset="0"/>
              </a:rPr>
              <a:t>αξιολόγηση</a:t>
            </a:r>
          </a:p>
          <a:p>
            <a:pPr algn="just" eaLnBrk="1" hangingPunct="1"/>
            <a:r>
              <a:rPr lang="el-GR" altLang="en-US">
                <a:cs typeface="Times New Roman" panose="02020603050405020304" pitchFamily="18" charset="0"/>
              </a:rPr>
              <a:t>υποβολή έκθεσης</a:t>
            </a:r>
            <a:endParaRPr lang="el-GR" altLang="en-US"/>
          </a:p>
        </p:txBody>
      </p:sp>
    </p:spTree>
    <p:extLst>
      <p:ext uri="{BB962C8B-B14F-4D97-AF65-F5344CB8AC3E}">
        <p14:creationId xmlns:p14="http://schemas.microsoft.com/office/powerpoint/2010/main" val="41997716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additive="base">
                                        <p:cTn id="13"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anim calcmode="lin" valueType="num">
                                      <p:cBhvr additive="base">
                                        <p:cTn id="19"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7">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21507">
                                            <p:txEl>
                                              <p:pRg st="3" end="3"/>
                                            </p:txEl>
                                          </p:spTgt>
                                        </p:tgtEl>
                                        <p:attrNameLst>
                                          <p:attrName>style.visibility</p:attrName>
                                        </p:attrNameLst>
                                      </p:cBhvr>
                                      <p:to>
                                        <p:strVal val="visible"/>
                                      </p:to>
                                    </p:set>
                                    <p:anim calcmode="lin" valueType="num">
                                      <p:cBhvr additive="base">
                                        <p:cTn id="25" dur="5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507">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21507">
                                            <p:txEl>
                                              <p:pRg st="4" end="4"/>
                                            </p:txEl>
                                          </p:spTgt>
                                        </p:tgtEl>
                                        <p:attrNameLst>
                                          <p:attrName>style.visibility</p:attrName>
                                        </p:attrNameLst>
                                      </p:cBhvr>
                                      <p:to>
                                        <p:strVal val="visible"/>
                                      </p:to>
                                    </p:set>
                                    <p:anim calcmode="lin" valueType="num">
                                      <p:cBhvr additive="base">
                                        <p:cTn id="31" dur="5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507">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Lst>
  </p:timing>
</p:sld>
</file>

<file path=ppt/slides/slide1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51520" y="332656"/>
            <a:ext cx="8229600" cy="1143000"/>
          </a:xfrm>
        </p:spPr>
        <p:txBody>
          <a:bodyPr/>
          <a:lstStyle/>
          <a:p>
            <a:pPr eaLnBrk="1" hangingPunct="1"/>
            <a:r>
              <a:rPr lang="el-GR" altLang="en-US" dirty="0"/>
              <a:t>3 ερωτήματα</a:t>
            </a:r>
          </a:p>
        </p:txBody>
      </p:sp>
      <p:sp>
        <p:nvSpPr>
          <p:cNvPr id="61443" name="Rectangle 3"/>
          <p:cNvSpPr>
            <a:spLocks noGrp="1" noChangeArrowheads="1"/>
          </p:cNvSpPr>
          <p:nvPr>
            <p:ph idx="1"/>
          </p:nvPr>
        </p:nvSpPr>
        <p:spPr/>
        <p:txBody>
          <a:bodyPr/>
          <a:lstStyle/>
          <a:p>
            <a:pPr eaLnBrk="1" hangingPunct="1"/>
            <a:r>
              <a:rPr lang="el-GR" altLang="en-US"/>
              <a:t>Ποια περιοχή πρέπει να υποστεί «εξάσκηση»;</a:t>
            </a:r>
          </a:p>
          <a:p>
            <a:pPr eaLnBrk="1" hangingPunct="1"/>
            <a:r>
              <a:rPr lang="el-GR" altLang="en-US"/>
              <a:t>Πώς πρέπει να μορφοποιηθεί η «εξάσκηση»;</a:t>
            </a:r>
          </a:p>
          <a:p>
            <a:pPr eaLnBrk="1" hangingPunct="1"/>
            <a:r>
              <a:rPr lang="el-GR" altLang="en-US"/>
              <a:t>Η «εξάσκηση» είναι αποτελεσματική και, αν ναι, γιατί;</a:t>
            </a:r>
          </a:p>
        </p:txBody>
      </p:sp>
    </p:spTree>
    <p:extLst>
      <p:ext uri="{BB962C8B-B14F-4D97-AF65-F5344CB8AC3E}">
        <p14:creationId xmlns:p14="http://schemas.microsoft.com/office/powerpoint/2010/main" val="22342426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 calcmode="lin" valueType="num">
                                      <p:cBhvr additive="base">
                                        <p:cTn id="7" dur="500" fill="hold"/>
                                        <p:tgtEl>
                                          <p:spTgt spid="614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4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61443">
                                            <p:txEl>
                                              <p:pRg st="1" end="1"/>
                                            </p:txEl>
                                          </p:spTgt>
                                        </p:tgtEl>
                                        <p:attrNameLst>
                                          <p:attrName>style.visibility</p:attrName>
                                        </p:attrNameLst>
                                      </p:cBhvr>
                                      <p:to>
                                        <p:strVal val="visible"/>
                                      </p:to>
                                    </p:set>
                                    <p:anim calcmode="lin" valueType="num">
                                      <p:cBhvr additive="base">
                                        <p:cTn id="13" dur="500" fill="hold"/>
                                        <p:tgtEl>
                                          <p:spTgt spid="614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4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61443">
                                            <p:txEl>
                                              <p:pRg st="2" end="2"/>
                                            </p:txEl>
                                          </p:spTgt>
                                        </p:tgtEl>
                                        <p:attrNameLst>
                                          <p:attrName>style.visibility</p:attrName>
                                        </p:attrNameLst>
                                      </p:cBhvr>
                                      <p:to>
                                        <p:strVal val="visible"/>
                                      </p:to>
                                    </p:set>
                                    <p:anim calcmode="lin" valueType="num">
                                      <p:cBhvr additive="base">
                                        <p:cTn id="19" dur="500" fill="hold"/>
                                        <p:tgtEl>
                                          <p:spTgt spid="614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43">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autoUpdateAnimBg="0"/>
    </p:bldLst>
  </p:timing>
</p:sld>
</file>

<file path=ppt/slides/slide1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23528" y="260648"/>
            <a:ext cx="8229600" cy="1143000"/>
          </a:xfrm>
        </p:spPr>
        <p:txBody>
          <a:bodyPr/>
          <a:lstStyle/>
          <a:p>
            <a:pPr eaLnBrk="1" hangingPunct="1"/>
            <a:r>
              <a:rPr lang="el-GR" altLang="en-US" dirty="0"/>
              <a:t>Προσδιορισμός/ Αξιολόγηση</a:t>
            </a:r>
          </a:p>
        </p:txBody>
      </p:sp>
      <p:sp>
        <p:nvSpPr>
          <p:cNvPr id="22531" name="Rectangle 3"/>
          <p:cNvSpPr>
            <a:spLocks noGrp="1" noChangeArrowheads="1"/>
          </p:cNvSpPr>
          <p:nvPr>
            <p:ph idx="1"/>
          </p:nvPr>
        </p:nvSpPr>
        <p:spPr/>
        <p:txBody>
          <a:bodyPr/>
          <a:lstStyle/>
          <a:p>
            <a:pPr eaLnBrk="1" hangingPunct="1"/>
            <a:r>
              <a:rPr lang="el-GR" altLang="en-US">
                <a:latin typeface="Times New Roman" panose="02020603050405020304" pitchFamily="18" charset="0"/>
                <a:cs typeface="Times New Roman" panose="02020603050405020304" pitchFamily="18" charset="0"/>
              </a:rPr>
              <a:t>«παρόν επίπεδο εκπαιδευτικής απόδοσης»</a:t>
            </a:r>
            <a:endParaRPr lang="el-GR" altLang="en-US">
              <a:latin typeface="Times New Roman" panose="02020603050405020304" pitchFamily="18" charset="0"/>
            </a:endParaRPr>
          </a:p>
          <a:p>
            <a:pPr eaLnBrk="1" hangingPunct="1"/>
            <a:r>
              <a:rPr lang="el-GR" altLang="en-US">
                <a:latin typeface="Times New Roman" panose="02020603050405020304" pitchFamily="18" charset="0"/>
                <a:cs typeface="Times New Roman" panose="02020603050405020304" pitchFamily="18" charset="0"/>
              </a:rPr>
              <a:t>η συμπεριφορά του παιδιού</a:t>
            </a:r>
            <a:endParaRPr lang="el-GR" altLang="en-US">
              <a:latin typeface="Times New Roman" panose="02020603050405020304" pitchFamily="18" charset="0"/>
            </a:endParaRPr>
          </a:p>
          <a:p>
            <a:pPr eaLnBrk="1" hangingPunct="1"/>
            <a:r>
              <a:rPr lang="el-GR" altLang="en-US">
                <a:latin typeface="Times New Roman" panose="02020603050405020304" pitchFamily="18" charset="0"/>
                <a:cs typeface="Times New Roman" panose="02020603050405020304" pitchFamily="18" charset="0"/>
              </a:rPr>
              <a:t>οι επικοινωνιακές ανάγκες</a:t>
            </a:r>
            <a:endParaRPr lang="el-GR" altLang="en-US">
              <a:latin typeface="Times New Roman" panose="02020603050405020304" pitchFamily="18" charset="0"/>
            </a:endParaRPr>
          </a:p>
          <a:p>
            <a:pPr eaLnBrk="1" hangingPunct="1"/>
            <a:r>
              <a:rPr lang="el-GR" altLang="en-US">
                <a:latin typeface="Times New Roman" panose="02020603050405020304" pitchFamily="18" charset="0"/>
                <a:cs typeface="Times New Roman" panose="02020603050405020304" pitchFamily="18" charset="0"/>
              </a:rPr>
              <a:t>τυχόν κάποια αισθητηριακή απώλεια (όρασης ή ακοής)</a:t>
            </a:r>
            <a:endParaRPr lang="el-GR" altLang="en-US">
              <a:latin typeface="Times New Roman" panose="02020603050405020304" pitchFamily="18" charset="0"/>
            </a:endParaRPr>
          </a:p>
          <a:p>
            <a:pPr eaLnBrk="1" hangingPunct="1"/>
            <a:r>
              <a:rPr lang="el-GR" altLang="en-US">
                <a:latin typeface="Times New Roman" panose="02020603050405020304" pitchFamily="18" charset="0"/>
                <a:cs typeface="Times New Roman" panose="02020603050405020304" pitchFamily="18" charset="0"/>
              </a:rPr>
              <a:t>η ανάγκη για υποστηρικτική τεχνολογία </a:t>
            </a:r>
            <a:endParaRPr lang="el-GR" altLang="en-US">
              <a:latin typeface="Times New Roman" panose="02020603050405020304" pitchFamily="18" charset="0"/>
            </a:endParaRPr>
          </a:p>
          <a:p>
            <a:pPr eaLnBrk="1" hangingPunct="1"/>
            <a:r>
              <a:rPr lang="el-GR" altLang="en-US">
                <a:latin typeface="Times New Roman" panose="02020603050405020304" pitchFamily="18" charset="0"/>
                <a:cs typeface="Times New Roman" panose="02020603050405020304" pitchFamily="18" charset="0"/>
              </a:rPr>
              <a:t>τυχόν περίπτωση διγλωσσίας </a:t>
            </a:r>
          </a:p>
        </p:txBody>
      </p:sp>
    </p:spTree>
    <p:extLst>
      <p:ext uri="{BB962C8B-B14F-4D97-AF65-F5344CB8AC3E}">
        <p14:creationId xmlns:p14="http://schemas.microsoft.com/office/powerpoint/2010/main" val="22574744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additive="base">
                                        <p:cTn id="13"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1">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 calcmode="lin" valueType="num">
                                      <p:cBhvr additive="base">
                                        <p:cTn id="19"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31">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22531">
                                            <p:txEl>
                                              <p:pRg st="3" end="3"/>
                                            </p:txEl>
                                          </p:spTgt>
                                        </p:tgtEl>
                                        <p:attrNameLst>
                                          <p:attrName>style.visibility</p:attrName>
                                        </p:attrNameLst>
                                      </p:cBhvr>
                                      <p:to>
                                        <p:strVal val="visible"/>
                                      </p:to>
                                    </p:set>
                                    <p:anim calcmode="lin" valueType="num">
                                      <p:cBhvr additive="base">
                                        <p:cTn id="25" dur="5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531">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22531">
                                            <p:txEl>
                                              <p:pRg st="4" end="4"/>
                                            </p:txEl>
                                          </p:spTgt>
                                        </p:tgtEl>
                                        <p:attrNameLst>
                                          <p:attrName>style.visibility</p:attrName>
                                        </p:attrNameLst>
                                      </p:cBhvr>
                                      <p:to>
                                        <p:strVal val="visible"/>
                                      </p:to>
                                    </p:set>
                                    <p:anim calcmode="lin" valueType="num">
                                      <p:cBhvr additive="base">
                                        <p:cTn id="31" dur="5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531">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22531">
                                            <p:txEl>
                                              <p:pRg st="5" end="5"/>
                                            </p:txEl>
                                          </p:spTgt>
                                        </p:tgtEl>
                                        <p:attrNameLst>
                                          <p:attrName>style.visibility</p:attrName>
                                        </p:attrNameLst>
                                      </p:cBhvr>
                                      <p:to>
                                        <p:strVal val="visible"/>
                                      </p:to>
                                    </p:set>
                                    <p:anim calcmode="lin" valueType="num">
                                      <p:cBhvr additive="base">
                                        <p:cTn id="37" dur="500" fill="hold"/>
                                        <p:tgtEl>
                                          <p:spTgt spid="2253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531">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Lst>
  </p:timing>
</p:sld>
</file>

<file path=ppt/slides/slide1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l-GR" altLang="en-US" dirty="0"/>
              <a:t>Παράγοντες για τη σύνταξη ΕΕΠ</a:t>
            </a:r>
          </a:p>
        </p:txBody>
      </p:sp>
      <p:sp>
        <p:nvSpPr>
          <p:cNvPr id="16387" name="Rectangle 3"/>
          <p:cNvSpPr>
            <a:spLocks noGrp="1" noChangeArrowheads="1"/>
          </p:cNvSpPr>
          <p:nvPr>
            <p:ph idx="1"/>
          </p:nvPr>
        </p:nvSpPr>
        <p:spPr>
          <a:xfrm>
            <a:off x="706211" y="2125266"/>
            <a:ext cx="7731578" cy="2800350"/>
          </a:xfrm>
        </p:spPr>
        <p:txBody>
          <a:bodyPr>
            <a:normAutofit fontScale="85000" lnSpcReduction="20000"/>
          </a:bodyPr>
          <a:lstStyle/>
          <a:p>
            <a:pPr eaLnBrk="1" hangingPunct="1"/>
            <a:r>
              <a:rPr lang="el-GR" altLang="en-US" dirty="0"/>
              <a:t>Οι δυνατότητες του παιδιού</a:t>
            </a:r>
          </a:p>
          <a:p>
            <a:pPr eaLnBrk="1" hangingPunct="1"/>
            <a:r>
              <a:rPr lang="el-GR" altLang="en-US" dirty="0"/>
              <a:t>Οι ανησυχίες και ιδέες των γονέων για την εκπαιδευτική παρέμβαση</a:t>
            </a:r>
          </a:p>
          <a:p>
            <a:pPr eaLnBrk="1" hangingPunct="1"/>
            <a:r>
              <a:rPr lang="el-GR" altLang="en-US" dirty="0"/>
              <a:t>Τα αποτελέσματα της αρχικής αξιολόγησης ή της πιο πρόσφατης αξιολόγησης</a:t>
            </a:r>
          </a:p>
          <a:p>
            <a:pPr eaLnBrk="1" hangingPunct="1"/>
            <a:r>
              <a:rPr lang="el-GR" altLang="en-US" dirty="0"/>
              <a:t>Οι ακαδημαϊκές, αναπτυξιακές και λειτουργικές ανάγκες του παιδιού</a:t>
            </a:r>
          </a:p>
        </p:txBody>
      </p:sp>
    </p:spTree>
    <p:extLst>
      <p:ext uri="{BB962C8B-B14F-4D97-AF65-F5344CB8AC3E}">
        <p14:creationId xmlns:p14="http://schemas.microsoft.com/office/powerpoint/2010/main" val="8102261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6387">
                                            <p:txEl>
                                              <p:pRg st="3" end="3"/>
                                            </p:txEl>
                                          </p:spTgt>
                                        </p:tgtEl>
                                        <p:attrNameLst>
                                          <p:attrName>style.visibility</p:attrName>
                                        </p:attrNameLst>
                                      </p:cBhvr>
                                      <p:to>
                                        <p:strVal val="visible"/>
                                      </p:to>
                                    </p:set>
                                    <p:anim calcmode="lin" valueType="num">
                                      <p:cBhvr additive="base">
                                        <p:cTn id="25"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7">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1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l-GR" altLang="en-US" dirty="0"/>
              <a:t>Παροχή υπηρεσιών μέσω ΕΕΠ</a:t>
            </a:r>
          </a:p>
        </p:txBody>
      </p:sp>
      <p:sp>
        <p:nvSpPr>
          <p:cNvPr id="59395" name="Rectangle 3"/>
          <p:cNvSpPr>
            <a:spLocks noGrp="1" noChangeArrowheads="1"/>
          </p:cNvSpPr>
          <p:nvPr>
            <p:ph idx="1"/>
          </p:nvPr>
        </p:nvSpPr>
        <p:spPr>
          <a:xfrm>
            <a:off x="283029" y="2125266"/>
            <a:ext cx="8425543" cy="3103960"/>
          </a:xfrm>
        </p:spPr>
        <p:txBody>
          <a:bodyPr>
            <a:normAutofit fontScale="85000" lnSpcReduction="20000"/>
          </a:bodyPr>
          <a:lstStyle/>
          <a:p>
            <a:pPr algn="just" eaLnBrk="1" hangingPunct="1"/>
            <a:r>
              <a:rPr lang="el-GR" altLang="en-US" dirty="0"/>
              <a:t>Ειδικά διατυπωμένες οδηγίες π.χ. διατύπωση ερωτήσεων</a:t>
            </a:r>
          </a:p>
          <a:p>
            <a:pPr algn="just" eaLnBrk="1" hangingPunct="1"/>
            <a:r>
              <a:rPr lang="el-GR" altLang="en-US" dirty="0"/>
              <a:t>Συστήματα υποστήριξης π.χ. νέες τεχνολογίες</a:t>
            </a:r>
          </a:p>
          <a:p>
            <a:pPr algn="just" eaLnBrk="1" hangingPunct="1"/>
            <a:r>
              <a:rPr lang="el-GR" altLang="en-US" dirty="0"/>
              <a:t>Τροποποιήσεις του προγράμματος π.χ. εσωτερική διαφοροποίηση</a:t>
            </a:r>
          </a:p>
          <a:p>
            <a:pPr algn="just" eaLnBrk="1" hangingPunct="1"/>
            <a:r>
              <a:rPr lang="el-GR" altLang="en-US" dirty="0"/>
              <a:t>Προσαρμογές στην τάξη π.χ. διαχείριση τάξης</a:t>
            </a:r>
          </a:p>
          <a:p>
            <a:pPr algn="just" eaLnBrk="1" hangingPunct="1"/>
            <a:r>
              <a:rPr lang="el-GR" altLang="en-US" dirty="0"/>
              <a:t>Επιπρόσθετες βοήθειες και υπηρεσίες π.χ. ψυχολογική υποστήριξη</a:t>
            </a:r>
          </a:p>
        </p:txBody>
      </p:sp>
    </p:spTree>
    <p:extLst>
      <p:ext uri="{BB962C8B-B14F-4D97-AF65-F5344CB8AC3E}">
        <p14:creationId xmlns:p14="http://schemas.microsoft.com/office/powerpoint/2010/main" val="15096581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 calcmode="lin" valueType="num">
                                      <p:cBhvr additive="base">
                                        <p:cTn id="7" dur="500" fill="hold"/>
                                        <p:tgtEl>
                                          <p:spTgt spid="593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939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9395">
                                            <p:txEl>
                                              <p:pRg st="1" end="1"/>
                                            </p:txEl>
                                          </p:spTgt>
                                        </p:tgtEl>
                                        <p:attrNameLst>
                                          <p:attrName>style.visibility</p:attrName>
                                        </p:attrNameLst>
                                      </p:cBhvr>
                                      <p:to>
                                        <p:strVal val="visible"/>
                                      </p:to>
                                    </p:set>
                                    <p:anim calcmode="lin" valueType="num">
                                      <p:cBhvr additive="base">
                                        <p:cTn id="13" dur="500" fill="hold"/>
                                        <p:tgtEl>
                                          <p:spTgt spid="593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939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59395">
                                            <p:txEl>
                                              <p:pRg st="2" end="2"/>
                                            </p:txEl>
                                          </p:spTgt>
                                        </p:tgtEl>
                                        <p:attrNameLst>
                                          <p:attrName>style.visibility</p:attrName>
                                        </p:attrNameLst>
                                      </p:cBhvr>
                                      <p:to>
                                        <p:strVal val="visible"/>
                                      </p:to>
                                    </p:set>
                                    <p:anim calcmode="lin" valueType="num">
                                      <p:cBhvr additive="base">
                                        <p:cTn id="19" dur="500" fill="hold"/>
                                        <p:tgtEl>
                                          <p:spTgt spid="593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9395">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59395">
                                            <p:txEl>
                                              <p:pRg st="3" end="3"/>
                                            </p:txEl>
                                          </p:spTgt>
                                        </p:tgtEl>
                                        <p:attrNameLst>
                                          <p:attrName>style.visibility</p:attrName>
                                        </p:attrNameLst>
                                      </p:cBhvr>
                                      <p:to>
                                        <p:strVal val="visible"/>
                                      </p:to>
                                    </p:set>
                                    <p:anim calcmode="lin" valueType="num">
                                      <p:cBhvr additive="base">
                                        <p:cTn id="25" dur="500" fill="hold"/>
                                        <p:tgtEl>
                                          <p:spTgt spid="5939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9395">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59395">
                                            <p:txEl>
                                              <p:pRg st="4" end="4"/>
                                            </p:txEl>
                                          </p:spTgt>
                                        </p:tgtEl>
                                        <p:attrNameLst>
                                          <p:attrName>style.visibility</p:attrName>
                                        </p:attrNameLst>
                                      </p:cBhvr>
                                      <p:to>
                                        <p:strVal val="visible"/>
                                      </p:to>
                                    </p:set>
                                    <p:anim calcmode="lin" valueType="num">
                                      <p:cBhvr additive="base">
                                        <p:cTn id="31" dur="500" fill="hold"/>
                                        <p:tgtEl>
                                          <p:spTgt spid="5939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9395">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autoUpdateAnimBg="0"/>
    </p:bldLst>
  </p:timing>
</p:sld>
</file>

<file path=ppt/slides/slide1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l-GR" altLang="en-US" dirty="0"/>
              <a:t>Τοποθέτηση παιδιού</a:t>
            </a:r>
          </a:p>
        </p:txBody>
      </p:sp>
      <p:sp>
        <p:nvSpPr>
          <p:cNvPr id="60419" name="Rectangle 3"/>
          <p:cNvSpPr>
            <a:spLocks noGrp="1" noChangeArrowheads="1"/>
          </p:cNvSpPr>
          <p:nvPr>
            <p:ph idx="1"/>
          </p:nvPr>
        </p:nvSpPr>
        <p:spPr/>
        <p:txBody>
          <a:bodyPr/>
          <a:lstStyle/>
          <a:p>
            <a:pPr algn="just" eaLnBrk="1" hangingPunct="1"/>
            <a:r>
              <a:rPr lang="el-GR" altLang="en-US">
                <a:cs typeface="Times New Roman" panose="02020603050405020304" pitchFamily="18" charset="0"/>
              </a:rPr>
              <a:t>Η απόφαση για την τοποθέτηση του παιδιού λαμβάνεται σύμφωνα με το εκάστοτε εκπαιδευτικό σύστημα και το νομοθετικό πλαίσιο</a:t>
            </a:r>
            <a:r>
              <a:rPr lang="el-GR" altLang="en-US"/>
              <a:t> </a:t>
            </a:r>
          </a:p>
        </p:txBody>
      </p:sp>
    </p:spTree>
    <p:extLst>
      <p:ext uri="{BB962C8B-B14F-4D97-AF65-F5344CB8AC3E}">
        <p14:creationId xmlns:p14="http://schemas.microsoft.com/office/powerpoint/2010/main" val="20555863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 calcmode="lin" valueType="num">
                                      <p:cBhvr additive="base">
                                        <p:cTn id="7" dur="500" fill="hold"/>
                                        <p:tgtEl>
                                          <p:spTgt spid="604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0419">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autoUpdateAnimBg="0"/>
    </p:bldLst>
  </p:timing>
</p:sld>
</file>

<file path=ppt/slides/slide1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l-GR" altLang="en-US" dirty="0"/>
              <a:t>Εφαρμογή του ΕΕΠ</a:t>
            </a:r>
          </a:p>
        </p:txBody>
      </p:sp>
      <p:sp>
        <p:nvSpPr>
          <p:cNvPr id="48131" name="Rectangle 3"/>
          <p:cNvSpPr>
            <a:spLocks noGrp="1" noChangeArrowheads="1"/>
          </p:cNvSpPr>
          <p:nvPr>
            <p:ph idx="1"/>
          </p:nvPr>
        </p:nvSpPr>
        <p:spPr/>
        <p:txBody>
          <a:bodyPr/>
          <a:lstStyle/>
          <a:p>
            <a:pPr eaLnBrk="1" hangingPunct="1"/>
            <a:r>
              <a:rPr lang="el-GR" altLang="en-US" dirty="0"/>
              <a:t>Γραπτή ενημέρωση των γονέων για να δοθεί γραπτή έγκριση από αυτούς</a:t>
            </a:r>
          </a:p>
          <a:p>
            <a:pPr eaLnBrk="1" hangingPunct="1"/>
            <a:r>
              <a:rPr lang="el-GR" altLang="en-US" dirty="0"/>
              <a:t>Ενημέρωση του δασκάλου της γενικής, της ειδικής, των θεραπευτών και οποιωνδήποτε άλλων αναφέρονται στο ΕΕΠ για τις ευθύνες και τις υποχρεώσεις τους.</a:t>
            </a:r>
          </a:p>
        </p:txBody>
      </p:sp>
    </p:spTree>
    <p:extLst>
      <p:ext uri="{BB962C8B-B14F-4D97-AF65-F5344CB8AC3E}">
        <p14:creationId xmlns:p14="http://schemas.microsoft.com/office/powerpoint/2010/main" val="1502752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 calcmode="lin" valueType="num">
                                      <p:cBhvr additive="base">
                                        <p:cTn id="7" dur="500" fill="hold"/>
                                        <p:tgtEl>
                                          <p:spTgt spid="481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813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8131">
                                            <p:txEl>
                                              <p:pRg st="1" end="1"/>
                                            </p:txEl>
                                          </p:spTgt>
                                        </p:tgtEl>
                                        <p:attrNameLst>
                                          <p:attrName>style.visibility</p:attrName>
                                        </p:attrNameLst>
                                      </p:cBhvr>
                                      <p:to>
                                        <p:strVal val="visible"/>
                                      </p:to>
                                    </p:set>
                                    <p:anim calcmode="lin" valueType="num">
                                      <p:cBhvr additive="base">
                                        <p:cTn id="13" dur="500" fill="hold"/>
                                        <p:tgtEl>
                                          <p:spTgt spid="481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8131">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autoUpdateAnimBg="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fontScale="90000"/>
          </a:bodyPr>
          <a:lstStyle/>
          <a:p>
            <a:pPr eaLnBrk="1" hangingPunct="1"/>
            <a:r>
              <a:rPr lang="el-GR" altLang="en-US" dirty="0"/>
              <a:t>Πειραματικά μοντέλα εξατομικευμένης διδασκαλίας</a:t>
            </a:r>
          </a:p>
        </p:txBody>
      </p:sp>
      <p:sp>
        <p:nvSpPr>
          <p:cNvPr id="43011" name="Rectangle 3"/>
          <p:cNvSpPr>
            <a:spLocks noGrp="1" noChangeArrowheads="1"/>
          </p:cNvSpPr>
          <p:nvPr>
            <p:ph idx="1"/>
          </p:nvPr>
        </p:nvSpPr>
        <p:spPr>
          <a:xfrm>
            <a:off x="628650" y="2687241"/>
            <a:ext cx="8286750" cy="2589609"/>
          </a:xfrm>
        </p:spPr>
        <p:txBody>
          <a:bodyPr/>
          <a:lstStyle/>
          <a:p>
            <a:pPr eaLnBrk="1" hangingPunct="1"/>
            <a:r>
              <a:rPr lang="el-GR" altLang="en-US" dirty="0" err="1"/>
              <a:t>Πολυτροπικό</a:t>
            </a:r>
            <a:r>
              <a:rPr lang="el-GR" altLang="en-US" dirty="0"/>
              <a:t> μοντέλο </a:t>
            </a:r>
            <a:r>
              <a:rPr lang="en-US" altLang="en-US" dirty="0"/>
              <a:t>(multimodal model)</a:t>
            </a:r>
          </a:p>
          <a:p>
            <a:pPr eaLnBrk="1" hangingPunct="1">
              <a:buFont typeface="Wingdings" panose="05000000000000000000" pitchFamily="2" charset="2"/>
              <a:buNone/>
            </a:pPr>
            <a:endParaRPr lang="en-US" altLang="en-US" dirty="0"/>
          </a:p>
          <a:p>
            <a:pPr eaLnBrk="1" hangingPunct="1"/>
            <a:r>
              <a:rPr lang="el-GR" altLang="en-US" dirty="0"/>
              <a:t>Μοντέλο πολλαπλών στόχων </a:t>
            </a:r>
            <a:r>
              <a:rPr lang="en-US" altLang="en-US" dirty="0"/>
              <a:t>(multivalent model)</a:t>
            </a:r>
            <a:endParaRPr lang="el-GR" altLang="en-US" dirty="0"/>
          </a:p>
        </p:txBody>
      </p:sp>
    </p:spTree>
    <p:extLst>
      <p:ext uri="{BB962C8B-B14F-4D97-AF65-F5344CB8AC3E}">
        <p14:creationId xmlns:p14="http://schemas.microsoft.com/office/powerpoint/2010/main" val="4135673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 Τίτλος"/>
          <p:cNvSpPr>
            <a:spLocks noGrp="1"/>
          </p:cNvSpPr>
          <p:nvPr>
            <p:ph type="title"/>
          </p:nvPr>
        </p:nvSpPr>
        <p:spPr/>
        <p:txBody>
          <a:bodyPr/>
          <a:lstStyle/>
          <a:p>
            <a:r>
              <a:rPr lang="el-GR" altLang="en-US" dirty="0"/>
              <a:t>Ιστορική Ανασκόπηση</a:t>
            </a:r>
            <a:endParaRPr lang="en-US" altLang="en-US" dirty="0"/>
          </a:p>
        </p:txBody>
      </p:sp>
      <p:sp>
        <p:nvSpPr>
          <p:cNvPr id="3075" name="2 - Θέση περιεχομένου"/>
          <p:cNvSpPr>
            <a:spLocks noGrp="1"/>
          </p:cNvSpPr>
          <p:nvPr>
            <p:ph idx="1"/>
          </p:nvPr>
        </p:nvSpPr>
        <p:spPr/>
        <p:txBody>
          <a:bodyPr/>
          <a:lstStyle/>
          <a:p>
            <a:r>
              <a:rPr lang="el-GR" altLang="en-US"/>
              <a:t>Αρχικά και μέχρι τα μέσα της δεκαετίας του ’70 επικράτησε το μοντέλο του διαχωρισμού. Υπό το πρίσμα μιας ιατρικής θεώρησης θεσμοθετήθηκε ο εγκλεισμός αυτών των ατόμων σε ιδρύματα και λήφθηκαν μέτρα πρόνοιας που ενίσχυσαν την απομόνωσή τους από το κοινωνικό σύνολο. </a:t>
            </a:r>
          </a:p>
          <a:p>
            <a:endParaRPr lang="el-GR" altLang="en-US"/>
          </a:p>
        </p:txBody>
      </p:sp>
    </p:spTree>
    <p:extLst>
      <p:ext uri="{BB962C8B-B14F-4D97-AF65-F5344CB8AC3E}">
        <p14:creationId xmlns:p14="http://schemas.microsoft.com/office/powerpoint/2010/main" val="382907980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67544" y="332656"/>
            <a:ext cx="8229600" cy="1143000"/>
          </a:xfrm>
        </p:spPr>
        <p:txBody>
          <a:bodyPr>
            <a:normAutofit fontScale="90000"/>
          </a:bodyPr>
          <a:lstStyle/>
          <a:p>
            <a:pPr eaLnBrk="1" hangingPunct="1"/>
            <a:r>
              <a:rPr lang="el-GR" altLang="en-US" dirty="0" err="1"/>
              <a:t>Πολυτροπικό</a:t>
            </a:r>
            <a:r>
              <a:rPr lang="el-GR" altLang="en-US" dirty="0"/>
              <a:t> μοντέλο </a:t>
            </a:r>
            <a:br>
              <a:rPr lang="en-US" altLang="en-US" dirty="0"/>
            </a:br>
            <a:r>
              <a:rPr lang="en-US" altLang="en-US" dirty="0"/>
              <a:t>(Multimodal model)</a:t>
            </a:r>
            <a:endParaRPr lang="el-GR" altLang="en-US" dirty="0"/>
          </a:p>
        </p:txBody>
      </p:sp>
      <p:sp>
        <p:nvSpPr>
          <p:cNvPr id="44035" name="Rectangle 3"/>
          <p:cNvSpPr>
            <a:spLocks noGrp="1" noChangeArrowheads="1"/>
          </p:cNvSpPr>
          <p:nvPr>
            <p:ph idx="1"/>
          </p:nvPr>
        </p:nvSpPr>
        <p:spPr>
          <a:xfrm>
            <a:off x="416379" y="2324100"/>
            <a:ext cx="8098972" cy="3086100"/>
          </a:xfrm>
        </p:spPr>
        <p:txBody>
          <a:bodyPr>
            <a:normAutofit fontScale="85000" lnSpcReduction="10000"/>
          </a:bodyPr>
          <a:lstStyle/>
          <a:p>
            <a:pPr algn="just" eaLnBrk="1" hangingPunct="1"/>
            <a:r>
              <a:rPr lang="el-GR" altLang="en-US" dirty="0"/>
              <a:t>Υπόθεση: τα χαρακτηριστικά του παιδιού </a:t>
            </a:r>
            <a:r>
              <a:rPr lang="el-GR" altLang="en-US" dirty="0" err="1"/>
              <a:t>αλληλεπιδρούν</a:t>
            </a:r>
            <a:r>
              <a:rPr lang="el-GR" altLang="en-US" dirty="0"/>
              <a:t> με τις εκπαιδευτικές παρεμβάσεις και έτσι κάποιες μορφές διδασκαλίας είναι καλύτερες από άλλες για συγκεκριμένους μαθητές ή ομάδες μαθητών</a:t>
            </a:r>
          </a:p>
          <a:p>
            <a:pPr algn="just" eaLnBrk="1" hangingPunct="1"/>
            <a:r>
              <a:rPr lang="el-GR" altLang="en-US" dirty="0"/>
              <a:t>Αρκετοί διαφορετικοί διδακτικοί δρόμοι ή ακολουθίες μαθημάτων οδηγούν στους ίδιους στόχους. </a:t>
            </a:r>
          </a:p>
        </p:txBody>
      </p:sp>
    </p:spTree>
    <p:extLst>
      <p:ext uri="{BB962C8B-B14F-4D97-AF65-F5344CB8AC3E}">
        <p14:creationId xmlns:p14="http://schemas.microsoft.com/office/powerpoint/2010/main" val="46022894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fontScale="90000"/>
          </a:bodyPr>
          <a:lstStyle/>
          <a:p>
            <a:pPr eaLnBrk="1" hangingPunct="1"/>
            <a:r>
              <a:rPr lang="el-GR" altLang="en-US" dirty="0"/>
              <a:t>Μοντέλο πολλαπλών στόχων </a:t>
            </a:r>
            <a:r>
              <a:rPr lang="en-US" altLang="en-US" dirty="0"/>
              <a:t>(multivalent model)</a:t>
            </a:r>
            <a:endParaRPr lang="el-GR" altLang="en-US" dirty="0"/>
          </a:p>
        </p:txBody>
      </p:sp>
      <p:sp>
        <p:nvSpPr>
          <p:cNvPr id="45059" name="Rectangle 3"/>
          <p:cNvSpPr>
            <a:spLocks noGrp="1" noChangeArrowheads="1"/>
          </p:cNvSpPr>
          <p:nvPr>
            <p:ph idx="1"/>
          </p:nvPr>
        </p:nvSpPr>
        <p:spPr>
          <a:xfrm>
            <a:off x="395536" y="1844824"/>
            <a:ext cx="8229600" cy="4525963"/>
          </a:xfrm>
        </p:spPr>
        <p:txBody>
          <a:bodyPr/>
          <a:lstStyle/>
          <a:p>
            <a:pPr eaLnBrk="1" hangingPunct="1"/>
            <a:r>
              <a:rPr lang="el-GR" altLang="en-US" dirty="0"/>
              <a:t>Υπόθεση: όχι μόνο μπορούν να υπάρχει μια ποικιλία ακολουθιών διδασκαλίας αλλά επίσης μπορεί να υπάρχουν και διαφορετικοί στόχοι για κάθε μαθητή.</a:t>
            </a:r>
          </a:p>
        </p:txBody>
      </p:sp>
    </p:spTree>
    <p:extLst>
      <p:ext uri="{BB962C8B-B14F-4D97-AF65-F5344CB8AC3E}">
        <p14:creationId xmlns:p14="http://schemas.microsoft.com/office/powerpoint/2010/main" val="423059937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fontScale="90000"/>
          </a:bodyPr>
          <a:lstStyle/>
          <a:p>
            <a:pPr eaLnBrk="1" hangingPunct="1"/>
            <a:r>
              <a:rPr lang="el-GR" altLang="en-US" dirty="0"/>
              <a:t>Προϋποθέσεις για την εφαρμογή του ΕΕΠ</a:t>
            </a:r>
          </a:p>
        </p:txBody>
      </p:sp>
      <p:sp>
        <p:nvSpPr>
          <p:cNvPr id="49155" name="Rectangle 3"/>
          <p:cNvSpPr>
            <a:spLocks noGrp="1" noChangeArrowheads="1"/>
          </p:cNvSpPr>
          <p:nvPr>
            <p:ph idx="1"/>
          </p:nvPr>
        </p:nvSpPr>
        <p:spPr>
          <a:xfrm>
            <a:off x="522514" y="2125266"/>
            <a:ext cx="8098972" cy="3028950"/>
          </a:xfrm>
        </p:spPr>
        <p:txBody>
          <a:bodyPr>
            <a:normAutofit fontScale="85000" lnSpcReduction="10000"/>
          </a:bodyPr>
          <a:lstStyle/>
          <a:p>
            <a:pPr algn="just" eaLnBrk="1" hangingPunct="1"/>
            <a:r>
              <a:rPr lang="el-GR" altLang="en-US" dirty="0"/>
              <a:t>Γνώση των υποχρεώσεων των άμεσα εμπλεκομένων και κατανομή ρόλων</a:t>
            </a:r>
          </a:p>
          <a:p>
            <a:pPr algn="just" eaLnBrk="1" hangingPunct="1"/>
            <a:r>
              <a:rPr lang="el-GR" altLang="en-US" dirty="0"/>
              <a:t>Γνώση του νομοθετικού πλαισίου</a:t>
            </a:r>
          </a:p>
          <a:p>
            <a:pPr algn="just" eaLnBrk="1" hangingPunct="1"/>
            <a:r>
              <a:rPr lang="el-GR" altLang="en-US" dirty="0"/>
              <a:t>Δεξιότητες συνεργασίας</a:t>
            </a:r>
          </a:p>
          <a:p>
            <a:pPr algn="just" eaLnBrk="1" hangingPunct="1"/>
            <a:r>
              <a:rPr lang="el-GR" altLang="en-US" dirty="0"/>
              <a:t>Δεξιότητες επικοινωνίας ανάμεσα στο σχολείο και στην οικογένεια</a:t>
            </a:r>
          </a:p>
          <a:p>
            <a:pPr algn="just" eaLnBrk="1" hangingPunct="1"/>
            <a:r>
              <a:rPr lang="el-GR" altLang="en-US" dirty="0"/>
              <a:t>Καθορισμός συντονιστή για περαιτέρω πληροφορίες</a:t>
            </a:r>
          </a:p>
        </p:txBody>
      </p:sp>
    </p:spTree>
    <p:extLst>
      <p:ext uri="{BB962C8B-B14F-4D97-AF65-F5344CB8AC3E}">
        <p14:creationId xmlns:p14="http://schemas.microsoft.com/office/powerpoint/2010/main" val="10744001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 calcmode="lin" valueType="num">
                                      <p:cBhvr additive="base">
                                        <p:cTn id="7" dur="500" fill="hold"/>
                                        <p:tgtEl>
                                          <p:spTgt spid="491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915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9155">
                                            <p:txEl>
                                              <p:pRg st="1" end="1"/>
                                            </p:txEl>
                                          </p:spTgt>
                                        </p:tgtEl>
                                        <p:attrNameLst>
                                          <p:attrName>style.visibility</p:attrName>
                                        </p:attrNameLst>
                                      </p:cBhvr>
                                      <p:to>
                                        <p:strVal val="visible"/>
                                      </p:to>
                                    </p:set>
                                    <p:anim calcmode="lin" valueType="num">
                                      <p:cBhvr additive="base">
                                        <p:cTn id="13" dur="500" fill="hold"/>
                                        <p:tgtEl>
                                          <p:spTgt spid="491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915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49155">
                                            <p:txEl>
                                              <p:pRg st="2" end="2"/>
                                            </p:txEl>
                                          </p:spTgt>
                                        </p:tgtEl>
                                        <p:attrNameLst>
                                          <p:attrName>style.visibility</p:attrName>
                                        </p:attrNameLst>
                                      </p:cBhvr>
                                      <p:to>
                                        <p:strVal val="visible"/>
                                      </p:to>
                                    </p:set>
                                    <p:anim calcmode="lin" valueType="num">
                                      <p:cBhvr additive="base">
                                        <p:cTn id="19" dur="500" fill="hold"/>
                                        <p:tgtEl>
                                          <p:spTgt spid="491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9155">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49155">
                                            <p:txEl>
                                              <p:pRg st="3" end="3"/>
                                            </p:txEl>
                                          </p:spTgt>
                                        </p:tgtEl>
                                        <p:attrNameLst>
                                          <p:attrName>style.visibility</p:attrName>
                                        </p:attrNameLst>
                                      </p:cBhvr>
                                      <p:to>
                                        <p:strVal val="visible"/>
                                      </p:to>
                                    </p:set>
                                    <p:anim calcmode="lin" valueType="num">
                                      <p:cBhvr additive="base">
                                        <p:cTn id="25" dur="500" fill="hold"/>
                                        <p:tgtEl>
                                          <p:spTgt spid="4915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9155">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49155">
                                            <p:txEl>
                                              <p:pRg st="4" end="4"/>
                                            </p:txEl>
                                          </p:spTgt>
                                        </p:tgtEl>
                                        <p:attrNameLst>
                                          <p:attrName>style.visibility</p:attrName>
                                        </p:attrNameLst>
                                      </p:cBhvr>
                                      <p:to>
                                        <p:strVal val="visible"/>
                                      </p:to>
                                    </p:set>
                                    <p:anim calcmode="lin" valueType="num">
                                      <p:cBhvr additive="base">
                                        <p:cTn id="31" dur="500" fill="hold"/>
                                        <p:tgtEl>
                                          <p:spTgt spid="4915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9155">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autoUpdateAnimBg="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755576" y="476672"/>
            <a:ext cx="7255328" cy="685800"/>
          </a:xfrm>
        </p:spPr>
        <p:txBody>
          <a:bodyPr>
            <a:noAutofit/>
          </a:bodyPr>
          <a:lstStyle/>
          <a:p>
            <a:pPr eaLnBrk="1" hangingPunct="1"/>
            <a:r>
              <a:rPr lang="el-GR" altLang="en-US" sz="4000" dirty="0"/>
              <a:t>ΣΧΕΣΗ ΣΧΟΛΕΙΟΥ - ΟΙΚΟΓΕΝΕΙΑΣ</a:t>
            </a:r>
          </a:p>
        </p:txBody>
      </p:sp>
      <p:sp>
        <p:nvSpPr>
          <p:cNvPr id="47107" name="Oval 3"/>
          <p:cNvSpPr>
            <a:spLocks noChangeArrowheads="1"/>
          </p:cNvSpPr>
          <p:nvPr/>
        </p:nvSpPr>
        <p:spPr bwMode="auto">
          <a:xfrm>
            <a:off x="1943100" y="2914650"/>
            <a:ext cx="1985963" cy="1143000"/>
          </a:xfrm>
          <a:prstGeom prst="ellipse">
            <a:avLst/>
          </a:prstGeom>
          <a:solidFill>
            <a:schemeClr val="accent1"/>
          </a:solidFill>
          <a:ln w="12700" cap="sq">
            <a:solidFill>
              <a:schemeClr val="tx1"/>
            </a:solidFill>
            <a:round/>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sz="2100"/>
          </a:p>
        </p:txBody>
      </p:sp>
      <p:sp>
        <p:nvSpPr>
          <p:cNvPr id="47108" name="Oval 4"/>
          <p:cNvSpPr>
            <a:spLocks noChangeArrowheads="1"/>
          </p:cNvSpPr>
          <p:nvPr/>
        </p:nvSpPr>
        <p:spPr bwMode="auto">
          <a:xfrm>
            <a:off x="5107782" y="2914650"/>
            <a:ext cx="1978819" cy="1143000"/>
          </a:xfrm>
          <a:prstGeom prst="ellipse">
            <a:avLst/>
          </a:prstGeom>
          <a:solidFill>
            <a:schemeClr val="accent1"/>
          </a:solidFill>
          <a:ln w="12700" cap="sq">
            <a:solidFill>
              <a:schemeClr val="tx1"/>
            </a:solidFill>
            <a:round/>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47109" name="Text Box 5"/>
          <p:cNvSpPr txBox="1">
            <a:spLocks noChangeArrowheads="1"/>
          </p:cNvSpPr>
          <p:nvPr/>
        </p:nvSpPr>
        <p:spPr bwMode="auto">
          <a:xfrm>
            <a:off x="2321720" y="3257551"/>
            <a:ext cx="139303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l-GR" altLang="en-US" sz="2100"/>
              <a:t>ΣΧΟΛΕΙΟ</a:t>
            </a:r>
          </a:p>
        </p:txBody>
      </p:sp>
      <p:sp>
        <p:nvSpPr>
          <p:cNvPr id="47110" name="Text Box 6"/>
          <p:cNvSpPr txBox="1">
            <a:spLocks noChangeArrowheads="1"/>
          </p:cNvSpPr>
          <p:nvPr/>
        </p:nvSpPr>
        <p:spPr bwMode="auto">
          <a:xfrm>
            <a:off x="5429250" y="3143251"/>
            <a:ext cx="17716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l-GR" altLang="en-US" sz="2100"/>
              <a:t>ΟΙΚΟΓΕΝΕΙΑ</a:t>
            </a:r>
          </a:p>
        </p:txBody>
      </p:sp>
      <p:sp>
        <p:nvSpPr>
          <p:cNvPr id="47111" name="AutoShape 7"/>
          <p:cNvSpPr>
            <a:spLocks noChangeArrowheads="1"/>
          </p:cNvSpPr>
          <p:nvPr/>
        </p:nvSpPr>
        <p:spPr bwMode="auto">
          <a:xfrm>
            <a:off x="2000251" y="3107532"/>
            <a:ext cx="1232297" cy="778669"/>
          </a:xfrm>
          <a:prstGeom prst="curvedRightArrow">
            <a:avLst>
              <a:gd name="adj1" fmla="val 22269"/>
              <a:gd name="adj2" fmla="val 29241"/>
              <a:gd name="adj3" fmla="val 3333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47112" name="AutoShape 8"/>
          <p:cNvSpPr>
            <a:spLocks noChangeArrowheads="1"/>
          </p:cNvSpPr>
          <p:nvPr/>
        </p:nvSpPr>
        <p:spPr bwMode="auto">
          <a:xfrm>
            <a:off x="5211366" y="3007519"/>
            <a:ext cx="1075134" cy="742950"/>
          </a:xfrm>
          <a:prstGeom prst="curvedRightArrow">
            <a:avLst>
              <a:gd name="adj1" fmla="val 20000"/>
              <a:gd name="adj2" fmla="val 40000"/>
              <a:gd name="adj3" fmla="val 33331"/>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cxnSp>
        <p:nvCxnSpPr>
          <p:cNvPr id="47113" name="AutoShape 9"/>
          <p:cNvCxnSpPr>
            <a:cxnSpLocks noChangeShapeType="1"/>
          </p:cNvCxnSpPr>
          <p:nvPr/>
        </p:nvCxnSpPr>
        <p:spPr bwMode="auto">
          <a:xfrm rot="5400000" flipV="1">
            <a:off x="3971925" y="1743075"/>
            <a:ext cx="1085850" cy="3429000"/>
          </a:xfrm>
          <a:prstGeom prst="curvedConnector5">
            <a:avLst>
              <a:gd name="adj1" fmla="val -15792"/>
              <a:gd name="adj2" fmla="val 50000"/>
              <a:gd name="adj3" fmla="val 115792"/>
            </a:avLst>
          </a:prstGeom>
          <a:noFill/>
          <a:ln w="57150" cap="sq">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7114" name="AutoShape 10"/>
          <p:cNvCxnSpPr>
            <a:cxnSpLocks noChangeShapeType="1"/>
          </p:cNvCxnSpPr>
          <p:nvPr/>
        </p:nvCxnSpPr>
        <p:spPr bwMode="auto">
          <a:xfrm rot="10800000" flipV="1">
            <a:off x="2750344" y="2893220"/>
            <a:ext cx="3482579" cy="1232297"/>
          </a:xfrm>
          <a:prstGeom prst="curvedConnector3">
            <a:avLst>
              <a:gd name="adj1" fmla="val 50000"/>
            </a:avLst>
          </a:prstGeom>
          <a:noFill/>
          <a:ln w="57150" cap="sq">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7115" name="Line 11"/>
          <p:cNvSpPr>
            <a:spLocks noChangeShapeType="1"/>
          </p:cNvSpPr>
          <p:nvPr/>
        </p:nvSpPr>
        <p:spPr bwMode="auto">
          <a:xfrm flipH="1">
            <a:off x="5372100" y="2400300"/>
            <a:ext cx="114300" cy="0"/>
          </a:xfrm>
          <a:prstGeom prst="line">
            <a:avLst/>
          </a:prstGeom>
          <a:noFill/>
          <a:ln w="139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sz="1350"/>
          </a:p>
        </p:txBody>
      </p:sp>
      <p:sp>
        <p:nvSpPr>
          <p:cNvPr id="47116" name="Line 12"/>
          <p:cNvSpPr>
            <a:spLocks noChangeShapeType="1"/>
          </p:cNvSpPr>
          <p:nvPr/>
        </p:nvSpPr>
        <p:spPr bwMode="auto">
          <a:xfrm flipH="1">
            <a:off x="3257550" y="2457450"/>
            <a:ext cx="114300" cy="0"/>
          </a:xfrm>
          <a:prstGeom prst="line">
            <a:avLst/>
          </a:prstGeom>
          <a:noFill/>
          <a:ln w="14605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sz="1350"/>
          </a:p>
        </p:txBody>
      </p:sp>
    </p:spTree>
    <p:extLst>
      <p:ext uri="{BB962C8B-B14F-4D97-AF65-F5344CB8AC3E}">
        <p14:creationId xmlns:p14="http://schemas.microsoft.com/office/powerpoint/2010/main" val="303778842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07504" y="548680"/>
            <a:ext cx="8109857" cy="514350"/>
          </a:xfrm>
        </p:spPr>
        <p:txBody>
          <a:bodyPr>
            <a:normAutofit fontScale="90000"/>
          </a:bodyPr>
          <a:lstStyle/>
          <a:p>
            <a:pPr eaLnBrk="1" hangingPunct="1"/>
            <a:r>
              <a:rPr lang="el-GR" altLang="en-US" dirty="0"/>
              <a:t>Η θέση του παιδιού</a:t>
            </a:r>
          </a:p>
        </p:txBody>
      </p:sp>
      <p:graphicFrame>
        <p:nvGraphicFramePr>
          <p:cNvPr id="50179" name="Group 3"/>
          <p:cNvGraphicFramePr>
            <a:graphicFrameLocks noGrp="1"/>
          </p:cNvGraphicFramePr>
          <p:nvPr>
            <p:ph type="tbl" idx="1"/>
          </p:nvPr>
        </p:nvGraphicFramePr>
        <p:xfrm>
          <a:off x="1428750" y="2114550"/>
          <a:ext cx="6400800" cy="3886200"/>
        </p:xfrm>
        <a:graphic>
          <a:graphicData uri="http://schemas.openxmlformats.org/drawingml/2006/table">
            <a:tbl>
              <a:tblPr/>
              <a:tblGrid>
                <a:gridCol w="1943100">
                  <a:extLst>
                    <a:ext uri="{9D8B030D-6E8A-4147-A177-3AD203B41FA5}">
                      <a16:colId xmlns:a16="http://schemas.microsoft.com/office/drawing/2014/main" val="20000"/>
                    </a:ext>
                  </a:extLst>
                </a:gridCol>
                <a:gridCol w="2114550">
                  <a:extLst>
                    <a:ext uri="{9D8B030D-6E8A-4147-A177-3AD203B41FA5}">
                      <a16:colId xmlns:a16="http://schemas.microsoft.com/office/drawing/2014/main" val="20001"/>
                    </a:ext>
                  </a:extLst>
                </a:gridCol>
                <a:gridCol w="2343150">
                  <a:extLst>
                    <a:ext uri="{9D8B030D-6E8A-4147-A177-3AD203B41FA5}">
                      <a16:colId xmlns:a16="http://schemas.microsoft.com/office/drawing/2014/main" val="20002"/>
                    </a:ext>
                  </a:extLst>
                </a:gridCol>
              </a:tblGrid>
              <a:tr h="40005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l-GR" sz="1500" b="1" i="0" u="none" strike="noStrike" cap="none" normalizeH="0" baseline="0">
                          <a:ln>
                            <a:noFill/>
                          </a:ln>
                          <a:solidFill>
                            <a:schemeClr val="tx1"/>
                          </a:solidFill>
                          <a:effectLst>
                            <a:outerShdw blurRad="38100" dist="38100" dir="2700000" algn="tl">
                              <a:srgbClr val="C0C0C0"/>
                            </a:outerShdw>
                          </a:effectLst>
                          <a:latin typeface="Arial" charset="0"/>
                        </a:rPr>
                        <a:t>Εκπαιδευτικοί</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l-GR" sz="1500" b="1" i="0" u="none" strike="noStrike" cap="none" normalizeH="0" baseline="0">
                          <a:ln>
                            <a:noFill/>
                          </a:ln>
                          <a:solidFill>
                            <a:schemeClr val="tx1"/>
                          </a:solidFill>
                          <a:effectLst>
                            <a:outerShdw blurRad="38100" dist="38100" dir="2700000" algn="tl">
                              <a:srgbClr val="C0C0C0"/>
                            </a:outerShdw>
                          </a:effectLst>
                          <a:latin typeface="Arial" charset="0"/>
                        </a:rPr>
                        <a:t>Γονείς</a:t>
                      </a:r>
                    </a:p>
                  </a:txBody>
                  <a:tcPr marL="68580" marR="68580" marT="34290" marB="3429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40005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l-GR" sz="1500" b="0" i="1" u="none" strike="noStrike" cap="none" normalizeH="0" baseline="0">
                          <a:ln>
                            <a:noFill/>
                          </a:ln>
                          <a:solidFill>
                            <a:schemeClr val="tx1"/>
                          </a:solidFill>
                          <a:effectLst>
                            <a:outerShdw blurRad="38100" dist="38100" dir="2700000" algn="tl">
                              <a:srgbClr val="C0C0C0"/>
                            </a:outerShdw>
                          </a:effectLst>
                          <a:latin typeface="Arial" charset="0"/>
                        </a:rPr>
                        <a:t>Κίνητρο</a:t>
                      </a:r>
                    </a:p>
                  </a:txBody>
                  <a:tcPr marL="68580" marR="68580" marT="34290" marB="3429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l-GR" sz="1500" b="0" i="0" u="none" strike="noStrike" cap="none" normalizeH="0" baseline="0">
                          <a:ln>
                            <a:noFill/>
                          </a:ln>
                          <a:solidFill>
                            <a:schemeClr val="tx1"/>
                          </a:solidFill>
                          <a:effectLst/>
                          <a:latin typeface="Arial" charset="0"/>
                        </a:rPr>
                        <a:t>Επιλογή</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l-GR" sz="1500" b="0" i="0" u="none" strike="noStrike" cap="none" normalizeH="0" baseline="0">
                          <a:ln>
                            <a:noFill/>
                          </a:ln>
                          <a:solidFill>
                            <a:schemeClr val="tx1"/>
                          </a:solidFill>
                          <a:effectLst/>
                          <a:latin typeface="Arial" charset="0"/>
                        </a:rPr>
                        <a:t>Αναπάντεχο γεγονός</a:t>
                      </a:r>
                    </a:p>
                  </a:txBody>
                  <a:tcPr marL="68580" marR="68580" marT="34290" marB="3429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74295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l-GR" sz="1500" b="0" i="1" u="none" strike="noStrike" cap="none" normalizeH="0" baseline="0">
                          <a:ln>
                            <a:noFill/>
                          </a:ln>
                          <a:solidFill>
                            <a:schemeClr val="tx1"/>
                          </a:solidFill>
                          <a:effectLst>
                            <a:outerShdw blurRad="38100" dist="38100" dir="2700000" algn="tl">
                              <a:srgbClr val="C0C0C0"/>
                            </a:outerShdw>
                          </a:effectLst>
                          <a:latin typeface="Arial" charset="0"/>
                        </a:rPr>
                        <a:t>Ενίσχυση παιδιού</a:t>
                      </a:r>
                    </a:p>
                  </a:txBody>
                  <a:tcPr marL="68580" marR="68580" marT="34290" marB="3429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l-GR" sz="1500" b="0" i="0" u="none" strike="noStrike" cap="none" normalizeH="0" baseline="0">
                          <a:ln>
                            <a:noFill/>
                          </a:ln>
                          <a:solidFill>
                            <a:schemeClr val="tx1"/>
                          </a:solidFill>
                          <a:effectLst/>
                          <a:latin typeface="Arial" charset="0"/>
                        </a:rPr>
                        <a:t>Επαγγελματικό καθήκον</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l-GR" sz="1500" b="0" i="0" u="none" strike="noStrike" cap="none" normalizeH="0" baseline="0">
                          <a:ln>
                            <a:noFill/>
                          </a:ln>
                          <a:solidFill>
                            <a:schemeClr val="tx1"/>
                          </a:solidFill>
                          <a:effectLst/>
                          <a:latin typeface="Arial" charset="0"/>
                        </a:rPr>
                        <a:t>Οικογενειακή καθημερινότητα</a:t>
                      </a:r>
                    </a:p>
                  </a:txBody>
                  <a:tcPr marL="68580" marR="68580" marT="34290" marB="3429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l-GR" sz="1500" b="0" i="1" u="none" strike="noStrike" cap="none" normalizeH="0" baseline="0">
                          <a:ln>
                            <a:noFill/>
                          </a:ln>
                          <a:solidFill>
                            <a:schemeClr val="tx1"/>
                          </a:solidFill>
                          <a:effectLst>
                            <a:outerShdw blurRad="38100" dist="38100" dir="2700000" algn="tl">
                              <a:srgbClr val="C0C0C0"/>
                            </a:outerShdw>
                          </a:effectLst>
                          <a:latin typeface="Arial" charset="0"/>
                        </a:rPr>
                        <a:t>Ρόλος του παιδιού</a:t>
                      </a:r>
                    </a:p>
                  </a:txBody>
                  <a:tcPr marL="68580" marR="68580" marT="34290" marB="3429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l-GR" sz="1500" b="0" i="0" u="none" strike="noStrike" cap="none" normalizeH="0" baseline="0">
                          <a:ln>
                            <a:noFill/>
                          </a:ln>
                          <a:solidFill>
                            <a:schemeClr val="tx1"/>
                          </a:solidFill>
                          <a:effectLst/>
                          <a:latin typeface="Arial" charset="0"/>
                        </a:rPr>
                        <a:t>Στο κέντρο των επαγγελματικών δεσμεύσεων</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l-GR" sz="1500" b="0" i="0" u="none" strike="noStrike" cap="none" normalizeH="0" baseline="0">
                          <a:ln>
                            <a:noFill/>
                          </a:ln>
                          <a:solidFill>
                            <a:schemeClr val="tx1"/>
                          </a:solidFill>
                          <a:effectLst/>
                          <a:latin typeface="Arial" charset="0"/>
                        </a:rPr>
                        <a:t>Δεν αποτελεί τη μοναδική απασχόληση </a:t>
                      </a:r>
                    </a:p>
                  </a:txBody>
                  <a:tcPr marL="68580" marR="68580" marT="34290" marB="3429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68580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l-GR" sz="1500" b="0" i="1" u="none" strike="noStrike" cap="none" normalizeH="0" baseline="0">
                          <a:ln>
                            <a:noFill/>
                          </a:ln>
                          <a:solidFill>
                            <a:schemeClr val="tx1"/>
                          </a:solidFill>
                          <a:effectLst>
                            <a:outerShdw blurRad="38100" dist="38100" dir="2700000" algn="tl">
                              <a:srgbClr val="C0C0C0"/>
                            </a:outerShdw>
                          </a:effectLst>
                          <a:latin typeface="Arial" charset="0"/>
                        </a:rPr>
                        <a:t>Εμπειρίες από το περιβάλλον</a:t>
                      </a:r>
                    </a:p>
                  </a:txBody>
                  <a:tcPr marL="68580" marR="68580" marT="34290" marB="3429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l-GR" sz="1500" b="0" i="0" u="none" strike="noStrike" cap="none" normalizeH="0" baseline="0">
                          <a:ln>
                            <a:noFill/>
                          </a:ln>
                          <a:solidFill>
                            <a:schemeClr val="tx1"/>
                          </a:solidFill>
                          <a:effectLst/>
                          <a:latin typeface="Arial" charset="0"/>
                        </a:rPr>
                        <a:t>Αναγνώριση του έργου τους</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l-GR" sz="1500" b="0" i="0" u="none" strike="noStrike" cap="none" normalizeH="0" baseline="0">
                          <a:ln>
                            <a:noFill/>
                          </a:ln>
                          <a:solidFill>
                            <a:schemeClr val="tx1"/>
                          </a:solidFill>
                          <a:effectLst/>
                          <a:latin typeface="Arial" charset="0"/>
                        </a:rPr>
                        <a:t>Βίωση λύπησης, απόρριψης κ.λπ.</a:t>
                      </a:r>
                    </a:p>
                  </a:txBody>
                  <a:tcPr marL="68580" marR="68580" marT="34290" marB="3429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74295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l-GR" sz="1500" b="0" i="1" u="none" strike="noStrike" cap="none" normalizeH="0" baseline="0">
                          <a:ln>
                            <a:noFill/>
                          </a:ln>
                          <a:solidFill>
                            <a:schemeClr val="tx1"/>
                          </a:solidFill>
                          <a:effectLst>
                            <a:outerShdw blurRad="38100" dist="38100" dir="2700000" algn="tl">
                              <a:srgbClr val="C0C0C0"/>
                            </a:outerShdw>
                          </a:effectLst>
                          <a:latin typeface="Arial" charset="0"/>
                        </a:rPr>
                        <a:t>Επιπτώσεις στην προσωπική ζωή</a:t>
                      </a:r>
                    </a:p>
                  </a:txBody>
                  <a:tcPr marL="68580" marR="68580" marT="34290" marB="3429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l-GR" sz="1500" b="0" i="0" u="none" strike="noStrike" cap="none" normalizeH="0" baseline="0">
                          <a:ln>
                            <a:noFill/>
                          </a:ln>
                          <a:solidFill>
                            <a:schemeClr val="tx1"/>
                          </a:solidFill>
                          <a:effectLst/>
                          <a:latin typeface="Arial" charset="0"/>
                        </a:rPr>
                        <a:t>Καμία δέσμευση της προσωπικής ζωής</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l-GR" sz="1500" b="0" i="0" u="none" strike="noStrike" cap="none" normalizeH="0" baseline="0">
                          <a:ln>
                            <a:noFill/>
                          </a:ln>
                          <a:solidFill>
                            <a:schemeClr val="tx1"/>
                          </a:solidFill>
                          <a:effectLst/>
                          <a:latin typeface="Arial" charset="0"/>
                        </a:rPr>
                        <a:t>Δια βίου δέσμευση της προσωπικής ζωής</a:t>
                      </a:r>
                    </a:p>
                  </a:txBody>
                  <a:tcPr marL="68580" marR="68580" marT="34290" marB="3429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70167313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50179"/>
                                        </p:tgtEl>
                                        <p:attrNameLst>
                                          <p:attrName>style.visibility</p:attrName>
                                        </p:attrNameLst>
                                      </p:cBhvr>
                                      <p:to>
                                        <p:strVal val="visible"/>
                                      </p:to>
                                    </p:set>
                                    <p:anim calcmode="lin" valueType="num">
                                      <p:cBhvr additive="base">
                                        <p:cTn id="7" dur="500" fill="hold"/>
                                        <p:tgtEl>
                                          <p:spTgt spid="50179"/>
                                        </p:tgtEl>
                                        <p:attrNameLst>
                                          <p:attrName>ppt_x</p:attrName>
                                        </p:attrNameLst>
                                      </p:cBhvr>
                                      <p:tavLst>
                                        <p:tav tm="0">
                                          <p:val>
                                            <p:strVal val="#ppt_x"/>
                                          </p:val>
                                        </p:tav>
                                        <p:tav tm="100000">
                                          <p:val>
                                            <p:strVal val="#ppt_x"/>
                                          </p:val>
                                        </p:tav>
                                      </p:tavLst>
                                    </p:anim>
                                    <p:anim calcmode="lin" valueType="num">
                                      <p:cBhvr additive="base">
                                        <p:cTn id="8" dur="500" fill="hold"/>
                                        <p:tgtEl>
                                          <p:spTgt spid="5017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fontScale="90000"/>
          </a:bodyPr>
          <a:lstStyle/>
          <a:p>
            <a:pPr eaLnBrk="1" hangingPunct="1"/>
            <a:r>
              <a:rPr lang="el-GR" altLang="en-US" dirty="0"/>
              <a:t>ΣΥΝΕΡΓΑΣΙΑ ΓΙΑ ΤΗΝ ΑΝΤΙΜΕΤΩΠΙΣΗ ΠΡΟΒΛΗΜΑΤΩΝ</a:t>
            </a:r>
          </a:p>
        </p:txBody>
      </p:sp>
      <p:sp>
        <p:nvSpPr>
          <p:cNvPr id="49155" name="Rectangle 3"/>
          <p:cNvSpPr>
            <a:spLocks noChangeArrowheads="1"/>
          </p:cNvSpPr>
          <p:nvPr/>
        </p:nvSpPr>
        <p:spPr bwMode="auto">
          <a:xfrm>
            <a:off x="2571750" y="2628901"/>
            <a:ext cx="38290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indent="4572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l-GR" altLang="en-US" sz="900" dirty="0">
                <a:cs typeface="Times New Roman" panose="02020603050405020304" pitchFamily="18" charset="0"/>
              </a:rPr>
              <a:t> </a:t>
            </a:r>
          </a:p>
          <a:p>
            <a:pPr algn="just"/>
            <a:r>
              <a:rPr lang="el-GR" altLang="en-US" dirty="0">
                <a:cs typeface="Times New Roman" panose="02020603050405020304" pitchFamily="18" charset="0"/>
              </a:rPr>
              <a:t>ΚΟΙΝΟ ΠΡΟΒΛΗΜΑ</a:t>
            </a:r>
          </a:p>
          <a:p>
            <a:pPr algn="just"/>
            <a:r>
              <a:rPr lang="el-GR" altLang="en-US" sz="900" dirty="0">
                <a:cs typeface="Times New Roman" panose="02020603050405020304" pitchFamily="18" charset="0"/>
              </a:rPr>
              <a:t> </a:t>
            </a:r>
            <a:endParaRPr lang="el-GR" altLang="en-US" sz="1800" dirty="0"/>
          </a:p>
        </p:txBody>
      </p:sp>
      <p:sp>
        <p:nvSpPr>
          <p:cNvPr id="49156" name="Rectangle 4"/>
          <p:cNvSpPr>
            <a:spLocks noChangeArrowheads="1"/>
          </p:cNvSpPr>
          <p:nvPr/>
        </p:nvSpPr>
        <p:spPr bwMode="auto">
          <a:xfrm>
            <a:off x="1143000" y="4000501"/>
            <a:ext cx="68580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l-GR" altLang="en-US" sz="2700"/>
              <a:t>   </a:t>
            </a:r>
            <a:r>
              <a:rPr lang="el-GR" altLang="en-US">
                <a:cs typeface="Times New Roman" panose="02020603050405020304" pitchFamily="18" charset="0"/>
              </a:rPr>
              <a:t>ΓΟΝΕ</a:t>
            </a:r>
            <a:r>
              <a:rPr lang="el-GR" altLang="en-US"/>
              <a:t>ΑΣ</a:t>
            </a:r>
            <a:r>
              <a:rPr lang="el-GR" altLang="en-US">
                <a:cs typeface="Times New Roman" panose="02020603050405020304" pitchFamily="18" charset="0"/>
              </a:rPr>
              <a:t>	</a:t>
            </a:r>
            <a:r>
              <a:rPr lang="el-GR" altLang="en-US"/>
              <a:t>                        </a:t>
            </a:r>
            <a:r>
              <a:rPr lang="en-US" altLang="en-US"/>
              <a:t>  </a:t>
            </a:r>
            <a:r>
              <a:rPr lang="el-GR" altLang="en-US">
                <a:cs typeface="Times New Roman" panose="02020603050405020304" pitchFamily="18" charset="0"/>
              </a:rPr>
              <a:t>ΕΚΠΑΙΔΕΥΤΙΚΟ</a:t>
            </a:r>
            <a:r>
              <a:rPr lang="el-GR" altLang="en-US"/>
              <a:t>Σ</a:t>
            </a:r>
          </a:p>
        </p:txBody>
      </p:sp>
      <p:sp>
        <p:nvSpPr>
          <p:cNvPr id="49157" name="Rectangle 5"/>
          <p:cNvSpPr>
            <a:spLocks noChangeArrowheads="1"/>
          </p:cNvSpPr>
          <p:nvPr/>
        </p:nvSpPr>
        <p:spPr bwMode="auto">
          <a:xfrm>
            <a:off x="1428750" y="4000500"/>
            <a:ext cx="1314450" cy="514350"/>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49158" name="Rectangle 6"/>
          <p:cNvSpPr>
            <a:spLocks noChangeArrowheads="1"/>
          </p:cNvSpPr>
          <p:nvPr/>
        </p:nvSpPr>
        <p:spPr bwMode="auto">
          <a:xfrm>
            <a:off x="5257800" y="3943350"/>
            <a:ext cx="2457450" cy="628650"/>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49159" name="Line 7"/>
          <p:cNvSpPr>
            <a:spLocks noChangeShapeType="1"/>
          </p:cNvSpPr>
          <p:nvPr/>
        </p:nvSpPr>
        <p:spPr bwMode="auto">
          <a:xfrm flipH="1">
            <a:off x="1943100" y="3200400"/>
            <a:ext cx="1085850" cy="74295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sz="1350"/>
          </a:p>
        </p:txBody>
      </p:sp>
      <p:sp>
        <p:nvSpPr>
          <p:cNvPr id="49160" name="Line 8"/>
          <p:cNvSpPr>
            <a:spLocks noChangeShapeType="1"/>
          </p:cNvSpPr>
          <p:nvPr/>
        </p:nvSpPr>
        <p:spPr bwMode="auto">
          <a:xfrm>
            <a:off x="5886450" y="3200400"/>
            <a:ext cx="857250" cy="68580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sz="1350"/>
          </a:p>
        </p:txBody>
      </p:sp>
      <p:sp>
        <p:nvSpPr>
          <p:cNvPr id="49161" name="Line 9"/>
          <p:cNvSpPr>
            <a:spLocks noChangeShapeType="1"/>
          </p:cNvSpPr>
          <p:nvPr/>
        </p:nvSpPr>
        <p:spPr bwMode="auto">
          <a:xfrm>
            <a:off x="2971800" y="4114800"/>
            <a:ext cx="2228850" cy="0"/>
          </a:xfrm>
          <a:prstGeom prst="line">
            <a:avLst/>
          </a:prstGeom>
          <a:noFill/>
          <a:ln w="76200" cap="sq">
            <a:solidFill>
              <a:schemeClr val="tx1"/>
            </a:solidFill>
            <a:round/>
            <a:headEnd type="triangle" w="med" len="med"/>
            <a:tailEnd type="none" w="sm" len="sm"/>
          </a:ln>
          <a:extLst>
            <a:ext uri="{909E8E84-426E-40DD-AFC4-6F175D3DCCD1}">
              <a14:hiddenFill xmlns:a14="http://schemas.microsoft.com/office/drawing/2010/main">
                <a:noFill/>
              </a14:hiddenFill>
            </a:ext>
          </a:extLst>
        </p:spPr>
        <p:txBody>
          <a:bodyPr wrap="none"/>
          <a:lstStyle/>
          <a:p>
            <a:endParaRPr lang="en-US" sz="1350"/>
          </a:p>
        </p:txBody>
      </p:sp>
      <p:sp>
        <p:nvSpPr>
          <p:cNvPr id="49162" name="Line 10"/>
          <p:cNvSpPr>
            <a:spLocks noChangeShapeType="1"/>
          </p:cNvSpPr>
          <p:nvPr/>
        </p:nvSpPr>
        <p:spPr bwMode="auto">
          <a:xfrm>
            <a:off x="2971800" y="4343400"/>
            <a:ext cx="2228850" cy="0"/>
          </a:xfrm>
          <a:prstGeom prst="line">
            <a:avLst/>
          </a:prstGeom>
          <a:noFill/>
          <a:ln w="76200" cap="sq">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sz="1350"/>
          </a:p>
        </p:txBody>
      </p:sp>
      <p:sp>
        <p:nvSpPr>
          <p:cNvPr id="49163" name="Line 11"/>
          <p:cNvSpPr>
            <a:spLocks noChangeShapeType="1"/>
          </p:cNvSpPr>
          <p:nvPr/>
        </p:nvSpPr>
        <p:spPr bwMode="auto">
          <a:xfrm>
            <a:off x="4171950" y="4114800"/>
            <a:ext cx="0" cy="857250"/>
          </a:xfrm>
          <a:prstGeom prst="line">
            <a:avLst/>
          </a:prstGeom>
          <a:noFill/>
          <a:ln w="57150" cap="sq">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sz="1350"/>
          </a:p>
        </p:txBody>
      </p:sp>
      <p:sp>
        <p:nvSpPr>
          <p:cNvPr id="49164" name="Text Box 12"/>
          <p:cNvSpPr txBox="1">
            <a:spLocks noChangeArrowheads="1"/>
          </p:cNvSpPr>
          <p:nvPr/>
        </p:nvSpPr>
        <p:spPr bwMode="auto">
          <a:xfrm>
            <a:off x="2857500" y="4972050"/>
            <a:ext cx="2743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l-GR" altLang="en-US"/>
              <a:t>ΚΟΙΝΗ ΑΠΟΦΑΣΗ</a:t>
            </a:r>
          </a:p>
        </p:txBody>
      </p:sp>
      <p:sp>
        <p:nvSpPr>
          <p:cNvPr id="49165" name="Text Box 13"/>
          <p:cNvSpPr txBox="1">
            <a:spLocks noChangeArrowheads="1"/>
          </p:cNvSpPr>
          <p:nvPr/>
        </p:nvSpPr>
        <p:spPr bwMode="auto">
          <a:xfrm>
            <a:off x="6286500" y="5372101"/>
            <a:ext cx="12573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500"/>
              <a:t>(Dale, 1997)</a:t>
            </a:r>
            <a:endParaRPr lang="el-GR" altLang="en-US" sz="1500"/>
          </a:p>
        </p:txBody>
      </p:sp>
    </p:spTree>
    <p:extLst>
      <p:ext uri="{BB962C8B-B14F-4D97-AF65-F5344CB8AC3E}">
        <p14:creationId xmlns:p14="http://schemas.microsoft.com/office/powerpoint/2010/main" val="235797194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2628900" y="2771776"/>
            <a:ext cx="20574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l-GR" altLang="en-US" sz="2100"/>
              <a:t>ΣΥΝΕΡΓΑΣΙΑ</a:t>
            </a:r>
          </a:p>
        </p:txBody>
      </p:sp>
      <p:sp>
        <p:nvSpPr>
          <p:cNvPr id="50179" name="Oval 3"/>
          <p:cNvSpPr>
            <a:spLocks noChangeArrowheads="1"/>
          </p:cNvSpPr>
          <p:nvPr/>
        </p:nvSpPr>
        <p:spPr bwMode="auto">
          <a:xfrm>
            <a:off x="2514600" y="2636044"/>
            <a:ext cx="1943100" cy="685800"/>
          </a:xfrm>
          <a:prstGeom prst="ellipse">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50180" name="Text Box 4"/>
          <p:cNvSpPr txBox="1">
            <a:spLocks noChangeArrowheads="1"/>
          </p:cNvSpPr>
          <p:nvPr/>
        </p:nvSpPr>
        <p:spPr bwMode="auto">
          <a:xfrm>
            <a:off x="1682354" y="4057651"/>
            <a:ext cx="165735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l-GR" altLang="en-US" sz="2100"/>
              <a:t>ΑΝΑΓΚΕΣ</a:t>
            </a:r>
          </a:p>
        </p:txBody>
      </p:sp>
      <p:sp>
        <p:nvSpPr>
          <p:cNvPr id="50181" name="Oval 5"/>
          <p:cNvSpPr>
            <a:spLocks noChangeArrowheads="1"/>
          </p:cNvSpPr>
          <p:nvPr/>
        </p:nvSpPr>
        <p:spPr bwMode="auto">
          <a:xfrm>
            <a:off x="1518047" y="3861197"/>
            <a:ext cx="1714500" cy="800100"/>
          </a:xfrm>
          <a:prstGeom prst="ellipse">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50182" name="Oval 6"/>
          <p:cNvSpPr>
            <a:spLocks noChangeArrowheads="1"/>
          </p:cNvSpPr>
          <p:nvPr/>
        </p:nvSpPr>
        <p:spPr bwMode="auto">
          <a:xfrm>
            <a:off x="3886200" y="3750469"/>
            <a:ext cx="3543300" cy="857250"/>
          </a:xfrm>
          <a:prstGeom prst="ellipse">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50183" name="Text Box 7"/>
          <p:cNvSpPr txBox="1">
            <a:spLocks noChangeArrowheads="1"/>
          </p:cNvSpPr>
          <p:nvPr/>
        </p:nvSpPr>
        <p:spPr bwMode="auto">
          <a:xfrm>
            <a:off x="4000500" y="3950494"/>
            <a:ext cx="337185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l-GR" altLang="en-US" sz="2100"/>
              <a:t>ΑΠΟΤΕΛΕΣΜΑΤΙΚΟΤΗΤΑ</a:t>
            </a:r>
          </a:p>
        </p:txBody>
      </p:sp>
      <p:sp>
        <p:nvSpPr>
          <p:cNvPr id="50184" name="Text Box 8"/>
          <p:cNvSpPr txBox="1">
            <a:spLocks noChangeArrowheads="1"/>
          </p:cNvSpPr>
          <p:nvPr/>
        </p:nvSpPr>
        <p:spPr bwMode="auto">
          <a:xfrm>
            <a:off x="4572000" y="5289947"/>
            <a:ext cx="257175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l-GR" altLang="en-US" sz="2100"/>
              <a:t>ΧΡΗΣΙΜΟΤΗΤΑ</a:t>
            </a:r>
          </a:p>
        </p:txBody>
      </p:sp>
      <p:sp>
        <p:nvSpPr>
          <p:cNvPr id="50185" name="Oval 9"/>
          <p:cNvSpPr>
            <a:spLocks noChangeArrowheads="1"/>
          </p:cNvSpPr>
          <p:nvPr/>
        </p:nvSpPr>
        <p:spPr bwMode="auto">
          <a:xfrm>
            <a:off x="4000500" y="5154216"/>
            <a:ext cx="3371850" cy="685800"/>
          </a:xfrm>
          <a:prstGeom prst="ellipse">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50186" name="Line 10"/>
          <p:cNvSpPr>
            <a:spLocks noChangeShapeType="1"/>
          </p:cNvSpPr>
          <p:nvPr/>
        </p:nvSpPr>
        <p:spPr bwMode="auto">
          <a:xfrm flipH="1">
            <a:off x="1943100" y="3053954"/>
            <a:ext cx="571500" cy="857250"/>
          </a:xfrm>
          <a:prstGeom prst="line">
            <a:avLst/>
          </a:prstGeom>
          <a:noFill/>
          <a:ln w="38100" cap="sq">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sz="1350"/>
          </a:p>
        </p:txBody>
      </p:sp>
      <p:sp>
        <p:nvSpPr>
          <p:cNvPr id="50187" name="Line 11"/>
          <p:cNvSpPr>
            <a:spLocks noChangeShapeType="1"/>
          </p:cNvSpPr>
          <p:nvPr/>
        </p:nvSpPr>
        <p:spPr bwMode="auto">
          <a:xfrm>
            <a:off x="4464844" y="3003947"/>
            <a:ext cx="910829" cy="746522"/>
          </a:xfrm>
          <a:prstGeom prst="line">
            <a:avLst/>
          </a:prstGeom>
          <a:noFill/>
          <a:ln w="38100" cap="sq">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sz="1350"/>
          </a:p>
        </p:txBody>
      </p:sp>
      <p:sp>
        <p:nvSpPr>
          <p:cNvPr id="50188" name="Line 12"/>
          <p:cNvSpPr>
            <a:spLocks noChangeShapeType="1"/>
          </p:cNvSpPr>
          <p:nvPr/>
        </p:nvSpPr>
        <p:spPr bwMode="auto">
          <a:xfrm>
            <a:off x="5657850" y="4629150"/>
            <a:ext cx="0" cy="514350"/>
          </a:xfrm>
          <a:prstGeom prst="line">
            <a:avLst/>
          </a:prstGeom>
          <a:noFill/>
          <a:ln w="38100" cap="sq">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sz="1350"/>
          </a:p>
        </p:txBody>
      </p:sp>
      <p:sp>
        <p:nvSpPr>
          <p:cNvPr id="50189" name="Rectangle 13"/>
          <p:cNvSpPr>
            <a:spLocks noGrp="1" noChangeArrowheads="1"/>
          </p:cNvSpPr>
          <p:nvPr>
            <p:ph type="title" idx="4294967295"/>
          </p:nvPr>
        </p:nvSpPr>
        <p:spPr>
          <a:xfrm>
            <a:off x="549473" y="332656"/>
            <a:ext cx="8045054" cy="1224136"/>
          </a:xfrm>
        </p:spPr>
        <p:txBody>
          <a:bodyPr>
            <a:noAutofit/>
          </a:bodyPr>
          <a:lstStyle/>
          <a:p>
            <a:pPr eaLnBrk="1" hangingPunct="1"/>
            <a:r>
              <a:rPr lang="el-GR" altLang="en-US" sz="3600" dirty="0"/>
              <a:t>ΣΥΝΔΕΣΗ ΤΗΣ ΣΥΝΕΡΓΑΣΙΑΣ ΜΕ ΤΗ ΧΡΗΣΙΜΟΤΗΤΑ </a:t>
            </a:r>
          </a:p>
        </p:txBody>
      </p:sp>
    </p:spTree>
    <p:extLst>
      <p:ext uri="{BB962C8B-B14F-4D97-AF65-F5344CB8AC3E}">
        <p14:creationId xmlns:p14="http://schemas.microsoft.com/office/powerpoint/2010/main" val="226421566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911678" y="764704"/>
            <a:ext cx="6841672" cy="690563"/>
          </a:xfrm>
        </p:spPr>
        <p:txBody>
          <a:bodyPr>
            <a:noAutofit/>
          </a:bodyPr>
          <a:lstStyle/>
          <a:p>
            <a:pPr eaLnBrk="1" hangingPunct="1"/>
            <a:r>
              <a:rPr lang="el-GR" altLang="en-US" dirty="0"/>
              <a:t>ΕΠΙΚΟΙΝΩΝΙΑ </a:t>
            </a:r>
            <a:br>
              <a:rPr lang="el-GR" altLang="en-US" dirty="0"/>
            </a:br>
            <a:endParaRPr lang="el-GR" altLang="en-US" dirty="0"/>
          </a:p>
        </p:txBody>
      </p:sp>
      <p:sp>
        <p:nvSpPr>
          <p:cNvPr id="55299" name="Rectangle 3"/>
          <p:cNvSpPr>
            <a:spLocks noGrp="1" noChangeArrowheads="1"/>
          </p:cNvSpPr>
          <p:nvPr>
            <p:ph idx="1"/>
          </p:nvPr>
        </p:nvSpPr>
        <p:spPr>
          <a:xfrm>
            <a:off x="315686" y="2119313"/>
            <a:ext cx="8033657" cy="3086100"/>
          </a:xfrm>
        </p:spPr>
        <p:txBody>
          <a:bodyPr>
            <a:normAutofit/>
          </a:bodyPr>
          <a:lstStyle/>
          <a:p>
            <a:pPr eaLnBrk="1" hangingPunct="1"/>
            <a:r>
              <a:rPr lang="el-GR" altLang="en-US" sz="2400" dirty="0"/>
              <a:t>Επίπεδο περιεχομένου</a:t>
            </a:r>
          </a:p>
          <a:p>
            <a:pPr eaLnBrk="1" hangingPunct="1"/>
            <a:r>
              <a:rPr lang="el-GR" altLang="en-US" sz="2400" dirty="0"/>
              <a:t>Επίπεδο σχέσης</a:t>
            </a:r>
          </a:p>
          <a:p>
            <a:pPr lvl="1" eaLnBrk="1" hangingPunct="1"/>
            <a:r>
              <a:rPr lang="el-GR" altLang="en-US" sz="2400" dirty="0"/>
              <a:t>Το «τι» της επικοινωνίας προϋποθέτει μια σχέση ανάμεσα στους επικοινωνούντες</a:t>
            </a:r>
          </a:p>
          <a:p>
            <a:pPr lvl="1" eaLnBrk="1" hangingPunct="1"/>
            <a:r>
              <a:rPr lang="el-GR" altLang="en-US" sz="2400" dirty="0"/>
              <a:t>Η επικοινωνία είναι αναπόφευκτη</a:t>
            </a:r>
          </a:p>
          <a:p>
            <a:pPr lvl="1" eaLnBrk="1" hangingPunct="1"/>
            <a:r>
              <a:rPr lang="el-GR" altLang="en-US" sz="2400" dirty="0"/>
              <a:t>Η επικοινωνία είναι ανιχνευτής της σχέσης</a:t>
            </a:r>
          </a:p>
          <a:p>
            <a:pPr lvl="1" eaLnBrk="1" hangingPunct="1"/>
            <a:r>
              <a:rPr lang="el-GR" altLang="en-US" sz="2400" dirty="0"/>
              <a:t>Η παιδαγωγική επικοινωνία είναι τελεολογική</a:t>
            </a:r>
          </a:p>
        </p:txBody>
      </p:sp>
    </p:spTree>
    <p:extLst>
      <p:ext uri="{BB962C8B-B14F-4D97-AF65-F5344CB8AC3E}">
        <p14:creationId xmlns:p14="http://schemas.microsoft.com/office/powerpoint/2010/main" val="28600142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 calcmode="lin" valueType="num">
                                      <p:cBhvr additive="base">
                                        <p:cTn id="7" dur="500" fill="hold"/>
                                        <p:tgtEl>
                                          <p:spTgt spid="552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29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5299">
                                            <p:txEl>
                                              <p:pRg st="1" end="1"/>
                                            </p:txEl>
                                          </p:spTgt>
                                        </p:tgtEl>
                                        <p:attrNameLst>
                                          <p:attrName>style.visibility</p:attrName>
                                        </p:attrNameLst>
                                      </p:cBhvr>
                                      <p:to>
                                        <p:strVal val="visible"/>
                                      </p:to>
                                    </p:set>
                                    <p:anim calcmode="lin" valueType="num">
                                      <p:cBhvr additive="base">
                                        <p:cTn id="13" dur="500" fill="hold"/>
                                        <p:tgtEl>
                                          <p:spTgt spid="552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5299">
                                            <p:txEl>
                                              <p:pRg st="1" end="1"/>
                                            </p:txEl>
                                          </p:spTgt>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0"/>
                                  </p:stCondLst>
                                  <p:childTnLst>
                                    <p:set>
                                      <p:cBhvr>
                                        <p:cTn id="16" dur="1" fill="hold">
                                          <p:stCondLst>
                                            <p:cond delay="0"/>
                                          </p:stCondLst>
                                        </p:cTn>
                                        <p:tgtEl>
                                          <p:spTgt spid="55299">
                                            <p:txEl>
                                              <p:pRg st="2" end="2"/>
                                            </p:txEl>
                                          </p:spTgt>
                                        </p:tgtEl>
                                        <p:attrNameLst>
                                          <p:attrName>style.visibility</p:attrName>
                                        </p:attrNameLst>
                                      </p:cBhvr>
                                      <p:to>
                                        <p:strVal val="visible"/>
                                      </p:to>
                                    </p:set>
                                    <p:anim calcmode="lin" valueType="num">
                                      <p:cBhvr additive="base">
                                        <p:cTn id="17" dur="500" fill="hold"/>
                                        <p:tgtEl>
                                          <p:spTgt spid="5529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5299">
                                            <p:txEl>
                                              <p:pRg st="2" end="2"/>
                                            </p:txEl>
                                          </p:spTgt>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55299">
                                            <p:txEl>
                                              <p:pRg st="3" end="3"/>
                                            </p:txEl>
                                          </p:spTgt>
                                        </p:tgtEl>
                                        <p:attrNameLst>
                                          <p:attrName>style.visibility</p:attrName>
                                        </p:attrNameLst>
                                      </p:cBhvr>
                                      <p:to>
                                        <p:strVal val="visible"/>
                                      </p:to>
                                    </p:set>
                                    <p:anim calcmode="lin" valueType="num">
                                      <p:cBhvr additive="base">
                                        <p:cTn id="21" dur="500" fill="hold"/>
                                        <p:tgtEl>
                                          <p:spTgt spid="55299">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5299">
                                            <p:txEl>
                                              <p:pRg st="3" end="3"/>
                                            </p:txEl>
                                          </p:spTgt>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55299">
                                            <p:txEl>
                                              <p:pRg st="4" end="4"/>
                                            </p:txEl>
                                          </p:spTgt>
                                        </p:tgtEl>
                                        <p:attrNameLst>
                                          <p:attrName>style.visibility</p:attrName>
                                        </p:attrNameLst>
                                      </p:cBhvr>
                                      <p:to>
                                        <p:strVal val="visible"/>
                                      </p:to>
                                    </p:set>
                                    <p:anim calcmode="lin" valueType="num">
                                      <p:cBhvr additive="base">
                                        <p:cTn id="25" dur="500" fill="hold"/>
                                        <p:tgtEl>
                                          <p:spTgt spid="5529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5299">
                                            <p:txEl>
                                              <p:pRg st="4" end="4"/>
                                            </p:txEl>
                                          </p:spTgt>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55299">
                                            <p:txEl>
                                              <p:pRg st="5" end="5"/>
                                            </p:txEl>
                                          </p:spTgt>
                                        </p:tgtEl>
                                        <p:attrNameLst>
                                          <p:attrName>style.visibility</p:attrName>
                                        </p:attrNameLst>
                                      </p:cBhvr>
                                      <p:to>
                                        <p:strVal val="visible"/>
                                      </p:to>
                                    </p:set>
                                    <p:anim calcmode="lin" valueType="num">
                                      <p:cBhvr additive="base">
                                        <p:cTn id="29" dur="500" fill="hold"/>
                                        <p:tgtEl>
                                          <p:spTgt spid="55299">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5299">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autoUpdateAnimBg="0"/>
    </p:bldLst>
  </p:timing>
</p:sld>
</file>

<file path=ppt/slides/slide1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l-GR" altLang="en-US" dirty="0"/>
              <a:t>Επαναπροσδιορισμός ΕΕΠ</a:t>
            </a:r>
          </a:p>
        </p:txBody>
      </p:sp>
      <p:sp>
        <p:nvSpPr>
          <p:cNvPr id="57347" name="Rectangle 3"/>
          <p:cNvSpPr>
            <a:spLocks noGrp="1" noChangeArrowheads="1"/>
          </p:cNvSpPr>
          <p:nvPr>
            <p:ph idx="1"/>
          </p:nvPr>
        </p:nvSpPr>
        <p:spPr>
          <a:xfrm>
            <a:off x="628650" y="1986643"/>
            <a:ext cx="7448550" cy="3211116"/>
          </a:xfrm>
        </p:spPr>
        <p:txBody>
          <a:bodyPr>
            <a:noAutofit/>
          </a:bodyPr>
          <a:lstStyle/>
          <a:p>
            <a:pPr algn="just" eaLnBrk="1" hangingPunct="1"/>
            <a:r>
              <a:rPr lang="el-GR" altLang="en-US" sz="2400" dirty="0">
                <a:cs typeface="Times New Roman" panose="02020603050405020304" pitchFamily="18" charset="0"/>
              </a:rPr>
              <a:t>Ανά πάσα στιγμή μπορεί να χρειαστεί να γίνει επαναπροσδιορισμός στόχων ή κάποιων παραμέτρων του ΕΕΠ εφόσον θεωρηθεί ότι είναι αναγκαίο. </a:t>
            </a:r>
            <a:endParaRPr lang="el-GR" altLang="en-US" sz="2400" dirty="0"/>
          </a:p>
          <a:p>
            <a:pPr algn="just" eaLnBrk="1" hangingPunct="1"/>
            <a:r>
              <a:rPr lang="el-GR" altLang="en-US" sz="2400" dirty="0">
                <a:cs typeface="Times New Roman" panose="02020603050405020304" pitchFamily="18" charset="0"/>
              </a:rPr>
              <a:t>Συνήθως ο επαναπροσδιορισμός και επανεξέταση του ΕΕΠ γίνεται μια φορά το χρόνο. </a:t>
            </a:r>
            <a:endParaRPr lang="el-GR" altLang="en-US" sz="2400" dirty="0"/>
          </a:p>
          <a:p>
            <a:pPr algn="just" eaLnBrk="1" hangingPunct="1"/>
            <a:r>
              <a:rPr lang="el-GR" altLang="en-US" sz="2400" dirty="0">
                <a:cs typeface="Times New Roman" panose="02020603050405020304" pitchFamily="18" charset="0"/>
              </a:rPr>
              <a:t>Ένας λόγος γι’ αυτή τη διαδικασία είναι ο έλεγχος κατά πόσο το παιδί τα καταφέρνει στους στόχους που τέθηκαν. </a:t>
            </a:r>
            <a:endParaRPr lang="el-GR" altLang="en-US" sz="2400" dirty="0"/>
          </a:p>
          <a:p>
            <a:pPr algn="just" eaLnBrk="1" hangingPunct="1"/>
            <a:r>
              <a:rPr lang="el-GR" altLang="en-US" sz="2400" dirty="0">
                <a:cs typeface="Times New Roman" panose="02020603050405020304" pitchFamily="18" charset="0"/>
              </a:rPr>
              <a:t>Προκειμένου να διαπιστωθεί αυτό ακολουθείται η ίδια διαδικασία αξιολόγησης όπως στην αρχή</a:t>
            </a:r>
            <a:r>
              <a:rPr lang="en-US" altLang="en-US" sz="2400" dirty="0">
                <a:cs typeface="Times New Roman" panose="02020603050405020304" pitchFamily="18" charset="0"/>
              </a:rPr>
              <a:t>.</a:t>
            </a:r>
            <a:r>
              <a:rPr lang="el-GR" altLang="en-US" sz="2400" dirty="0"/>
              <a:t> </a:t>
            </a:r>
          </a:p>
        </p:txBody>
      </p:sp>
    </p:spTree>
    <p:extLst>
      <p:ext uri="{BB962C8B-B14F-4D97-AF65-F5344CB8AC3E}">
        <p14:creationId xmlns:p14="http://schemas.microsoft.com/office/powerpoint/2010/main" val="462868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 calcmode="lin" valueType="num">
                                      <p:cBhvr additive="base">
                                        <p:cTn id="7" dur="500" fill="hold"/>
                                        <p:tgtEl>
                                          <p:spTgt spid="573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734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7347">
                                            <p:txEl>
                                              <p:pRg st="1" end="1"/>
                                            </p:txEl>
                                          </p:spTgt>
                                        </p:tgtEl>
                                        <p:attrNameLst>
                                          <p:attrName>style.visibility</p:attrName>
                                        </p:attrNameLst>
                                      </p:cBhvr>
                                      <p:to>
                                        <p:strVal val="visible"/>
                                      </p:to>
                                    </p:set>
                                    <p:anim calcmode="lin" valueType="num">
                                      <p:cBhvr additive="base">
                                        <p:cTn id="13" dur="500" fill="hold"/>
                                        <p:tgtEl>
                                          <p:spTgt spid="573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734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57347">
                                            <p:txEl>
                                              <p:pRg st="2" end="2"/>
                                            </p:txEl>
                                          </p:spTgt>
                                        </p:tgtEl>
                                        <p:attrNameLst>
                                          <p:attrName>style.visibility</p:attrName>
                                        </p:attrNameLst>
                                      </p:cBhvr>
                                      <p:to>
                                        <p:strVal val="visible"/>
                                      </p:to>
                                    </p:set>
                                    <p:anim calcmode="lin" valueType="num">
                                      <p:cBhvr additive="base">
                                        <p:cTn id="19" dur="500" fill="hold"/>
                                        <p:tgtEl>
                                          <p:spTgt spid="573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7347">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57347">
                                            <p:txEl>
                                              <p:pRg st="3" end="3"/>
                                            </p:txEl>
                                          </p:spTgt>
                                        </p:tgtEl>
                                        <p:attrNameLst>
                                          <p:attrName>style.visibility</p:attrName>
                                        </p:attrNameLst>
                                      </p:cBhvr>
                                      <p:to>
                                        <p:strVal val="visible"/>
                                      </p:to>
                                    </p:set>
                                    <p:anim calcmode="lin" valueType="num">
                                      <p:cBhvr additive="base">
                                        <p:cTn id="25" dur="500" fill="hold"/>
                                        <p:tgtEl>
                                          <p:spTgt spid="5734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7347">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autoUpdateAnimBg="0"/>
    </p:bldLst>
  </p:timing>
</p:sld>
</file>

<file path=ppt/slides/slide1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l-GR" altLang="en-US" dirty="0"/>
              <a:t>Συμπερασματικά</a:t>
            </a:r>
          </a:p>
        </p:txBody>
      </p:sp>
      <p:sp>
        <p:nvSpPr>
          <p:cNvPr id="58371" name="Rectangle 3"/>
          <p:cNvSpPr>
            <a:spLocks noGrp="1" noChangeArrowheads="1"/>
          </p:cNvSpPr>
          <p:nvPr>
            <p:ph idx="1"/>
          </p:nvPr>
        </p:nvSpPr>
        <p:spPr>
          <a:xfrm>
            <a:off x="108857" y="1964872"/>
            <a:ext cx="8512629" cy="3211116"/>
          </a:xfrm>
        </p:spPr>
        <p:txBody>
          <a:bodyPr>
            <a:normAutofit fontScale="85000" lnSpcReduction="10000"/>
          </a:bodyPr>
          <a:lstStyle/>
          <a:p>
            <a:pPr algn="just" eaLnBrk="1" hangingPunct="1">
              <a:lnSpc>
                <a:spcPct val="90000"/>
              </a:lnSpc>
            </a:pPr>
            <a:r>
              <a:rPr lang="el-GR" altLang="en-US" dirty="0">
                <a:latin typeface="Tahoma" panose="020B0604030504040204" pitchFamily="34" charset="0"/>
                <a:cs typeface="Tahoma" panose="020B0604030504040204" pitchFamily="34" charset="0"/>
              </a:rPr>
              <a:t>Το ΕΕΠ αποτελεί αναπόσπαστο κομμάτι της ειδικής αγωγής και είναι ο ακρογωνιαίος λίθος της ποιότητας της εκπαίδευσης κάθε παιδιού με αναπηρία</a:t>
            </a:r>
          </a:p>
          <a:p>
            <a:pPr algn="just" eaLnBrk="1" hangingPunct="1">
              <a:lnSpc>
                <a:spcPct val="90000"/>
              </a:lnSpc>
            </a:pPr>
            <a:r>
              <a:rPr lang="el-GR" altLang="en-US" dirty="0">
                <a:latin typeface="Tahoma" panose="020B0604030504040204" pitchFamily="34" charset="0"/>
                <a:cs typeface="Tahoma" panose="020B0604030504040204" pitchFamily="34" charset="0"/>
              </a:rPr>
              <a:t>Η σύνταξη και εφαρμογή ενός αποτελεσματικού ΕΕΠ περιλαμβάνει τη συμμετοχή </a:t>
            </a:r>
          </a:p>
          <a:p>
            <a:pPr lvl="1" algn="just" eaLnBrk="1" hangingPunct="1">
              <a:lnSpc>
                <a:spcPct val="90000"/>
              </a:lnSpc>
            </a:pPr>
            <a:r>
              <a:rPr lang="el-GR" altLang="en-US" dirty="0">
                <a:latin typeface="Tahoma" panose="020B0604030504040204" pitchFamily="34" charset="0"/>
                <a:cs typeface="Tahoma" panose="020B0604030504040204" pitchFamily="34" charset="0"/>
              </a:rPr>
              <a:t>πολλών ατόμων, </a:t>
            </a:r>
          </a:p>
          <a:p>
            <a:pPr lvl="1" algn="just" eaLnBrk="1" hangingPunct="1">
              <a:lnSpc>
                <a:spcPct val="90000"/>
              </a:lnSpc>
            </a:pPr>
            <a:r>
              <a:rPr lang="el-GR" altLang="en-US" dirty="0">
                <a:latin typeface="Tahoma" panose="020B0604030504040204" pitchFamily="34" charset="0"/>
                <a:cs typeface="Tahoma" panose="020B0604030504040204" pitchFamily="34" charset="0"/>
              </a:rPr>
              <a:t>πολλών διαφορετικών σταδίων και </a:t>
            </a:r>
          </a:p>
          <a:p>
            <a:pPr lvl="1" algn="just" eaLnBrk="1" hangingPunct="1">
              <a:lnSpc>
                <a:spcPct val="90000"/>
              </a:lnSpc>
            </a:pPr>
            <a:r>
              <a:rPr lang="el-GR" altLang="en-US" dirty="0">
                <a:latin typeface="Tahoma" panose="020B0604030504040204" pitchFamily="34" charset="0"/>
                <a:cs typeface="Tahoma" panose="020B0604030504040204" pitchFamily="34" charset="0"/>
              </a:rPr>
              <a:t>μια συνεργατική λήψη απόφασης</a:t>
            </a:r>
            <a:r>
              <a:rPr lang="el-GR" altLang="en-US" dirty="0">
                <a:cs typeface="Times New Roman" panose="02020603050405020304" pitchFamily="18" charset="0"/>
              </a:rPr>
              <a:t>.</a:t>
            </a:r>
          </a:p>
        </p:txBody>
      </p:sp>
    </p:spTree>
    <p:extLst>
      <p:ext uri="{BB962C8B-B14F-4D97-AF65-F5344CB8AC3E}">
        <p14:creationId xmlns:p14="http://schemas.microsoft.com/office/powerpoint/2010/main" val="14180509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 calcmode="lin" valueType="num">
                                      <p:cBhvr additive="base">
                                        <p:cTn id="7" dur="500" fill="hold"/>
                                        <p:tgtEl>
                                          <p:spTgt spid="583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837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8371">
                                            <p:txEl>
                                              <p:pRg st="1" end="1"/>
                                            </p:txEl>
                                          </p:spTgt>
                                        </p:tgtEl>
                                        <p:attrNameLst>
                                          <p:attrName>style.visibility</p:attrName>
                                        </p:attrNameLst>
                                      </p:cBhvr>
                                      <p:to>
                                        <p:strVal val="visible"/>
                                      </p:to>
                                    </p:set>
                                    <p:anim calcmode="lin" valueType="num">
                                      <p:cBhvr additive="base">
                                        <p:cTn id="13" dur="500" fill="hold"/>
                                        <p:tgtEl>
                                          <p:spTgt spid="583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8371">
                                            <p:txEl>
                                              <p:pRg st="1" end="1"/>
                                            </p:txEl>
                                          </p:spTgt>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0"/>
                                  </p:stCondLst>
                                  <p:childTnLst>
                                    <p:set>
                                      <p:cBhvr>
                                        <p:cTn id="16" dur="1" fill="hold">
                                          <p:stCondLst>
                                            <p:cond delay="0"/>
                                          </p:stCondLst>
                                        </p:cTn>
                                        <p:tgtEl>
                                          <p:spTgt spid="58371">
                                            <p:txEl>
                                              <p:pRg st="2" end="2"/>
                                            </p:txEl>
                                          </p:spTgt>
                                        </p:tgtEl>
                                        <p:attrNameLst>
                                          <p:attrName>style.visibility</p:attrName>
                                        </p:attrNameLst>
                                      </p:cBhvr>
                                      <p:to>
                                        <p:strVal val="visible"/>
                                      </p:to>
                                    </p:set>
                                    <p:anim calcmode="lin" valueType="num">
                                      <p:cBhvr additive="base">
                                        <p:cTn id="17" dur="500" fill="hold"/>
                                        <p:tgtEl>
                                          <p:spTgt spid="58371">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8371">
                                            <p:txEl>
                                              <p:pRg st="2" end="2"/>
                                            </p:txEl>
                                          </p:spTgt>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58371">
                                            <p:txEl>
                                              <p:pRg st="3" end="3"/>
                                            </p:txEl>
                                          </p:spTgt>
                                        </p:tgtEl>
                                        <p:attrNameLst>
                                          <p:attrName>style.visibility</p:attrName>
                                        </p:attrNameLst>
                                      </p:cBhvr>
                                      <p:to>
                                        <p:strVal val="visible"/>
                                      </p:to>
                                    </p:set>
                                    <p:anim calcmode="lin" valueType="num">
                                      <p:cBhvr additive="base">
                                        <p:cTn id="21" dur="500" fill="hold"/>
                                        <p:tgtEl>
                                          <p:spTgt spid="58371">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8371">
                                            <p:txEl>
                                              <p:pRg st="3" end="3"/>
                                            </p:txEl>
                                          </p:spTgt>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58371">
                                            <p:txEl>
                                              <p:pRg st="4" end="4"/>
                                            </p:txEl>
                                          </p:spTgt>
                                        </p:tgtEl>
                                        <p:attrNameLst>
                                          <p:attrName>style.visibility</p:attrName>
                                        </p:attrNameLst>
                                      </p:cBhvr>
                                      <p:to>
                                        <p:strVal val="visible"/>
                                      </p:to>
                                    </p:set>
                                    <p:anim calcmode="lin" valueType="num">
                                      <p:cBhvr additive="base">
                                        <p:cTn id="25" dur="500" fill="hold"/>
                                        <p:tgtEl>
                                          <p:spTgt spid="5837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8371">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 Τίτλος"/>
          <p:cNvSpPr>
            <a:spLocks noGrp="1"/>
          </p:cNvSpPr>
          <p:nvPr>
            <p:ph type="title"/>
          </p:nvPr>
        </p:nvSpPr>
        <p:spPr/>
        <p:txBody>
          <a:bodyPr/>
          <a:lstStyle/>
          <a:p>
            <a:r>
              <a:rPr lang="el-GR" altLang="en-US" dirty="0"/>
              <a:t>Ιστορική Ανασκόπηση</a:t>
            </a:r>
            <a:endParaRPr lang="en-US" altLang="en-US" dirty="0"/>
          </a:p>
        </p:txBody>
      </p:sp>
      <p:sp>
        <p:nvSpPr>
          <p:cNvPr id="4099" name="2 - Θέση περιεχομένου"/>
          <p:cNvSpPr>
            <a:spLocks noGrp="1"/>
          </p:cNvSpPr>
          <p:nvPr>
            <p:ph idx="1"/>
          </p:nvPr>
        </p:nvSpPr>
        <p:spPr/>
        <p:txBody>
          <a:bodyPr/>
          <a:lstStyle/>
          <a:p>
            <a:r>
              <a:rPr lang="el-GR" altLang="en-US"/>
              <a:t>Από τα μέσα  της δεκαετίας του ’70 καταγράφεται από διάφορες άτυπες κοινωνικές ομάδες μία έντονη κριτική στο υφιστάμενο σύστημα παροχών και διαμορφώνεται ένα μη θεσμικό μοντέλο που στοχεύει στη διαμόρφωση συνθηκών ανεξάρτητης ζωής για τα άτομα με νοητική καθυστέρηση</a:t>
            </a:r>
            <a:r>
              <a:rPr lang="el-GR" altLang="en-US" sz="2100"/>
              <a:t>. </a:t>
            </a:r>
          </a:p>
          <a:p>
            <a:endParaRPr lang="el-GR" altLang="en-US"/>
          </a:p>
        </p:txBody>
      </p:sp>
    </p:spTree>
    <p:extLst>
      <p:ext uri="{BB962C8B-B14F-4D97-AF65-F5344CB8AC3E}">
        <p14:creationId xmlns:p14="http://schemas.microsoft.com/office/powerpoint/2010/main" val="29122700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83485" y="404664"/>
            <a:ext cx="7886700" cy="994172"/>
          </a:xfrm>
        </p:spPr>
        <p:txBody>
          <a:bodyPr>
            <a:normAutofit fontScale="90000"/>
          </a:bodyPr>
          <a:lstStyle/>
          <a:p>
            <a:pPr eaLnBrk="1" hangingPunct="1"/>
            <a:r>
              <a:rPr lang="el-GR" altLang="zh-TW" b="0" dirty="0">
                <a:latin typeface="Times New Roman" panose="02020603050405020304" pitchFamily="18" charset="0"/>
              </a:rPr>
              <a:t>Σχεδιασμός του προγράμματος παρέμβασης</a:t>
            </a:r>
          </a:p>
        </p:txBody>
      </p:sp>
      <p:sp>
        <p:nvSpPr>
          <p:cNvPr id="76803" name="Rectangle 3"/>
          <p:cNvSpPr>
            <a:spLocks noGrp="1" noChangeArrowheads="1"/>
          </p:cNvSpPr>
          <p:nvPr>
            <p:ph idx="1"/>
          </p:nvPr>
        </p:nvSpPr>
        <p:spPr>
          <a:xfrm>
            <a:off x="239486" y="2345872"/>
            <a:ext cx="8101693" cy="3058716"/>
          </a:xfrm>
        </p:spPr>
        <p:txBody>
          <a:bodyPr>
            <a:normAutofit fontScale="92500" lnSpcReduction="20000"/>
          </a:bodyPr>
          <a:lstStyle/>
          <a:p>
            <a:pPr algn="just" eaLnBrk="1" hangingPunct="1"/>
            <a:r>
              <a:rPr lang="el-GR" altLang="zh-TW" dirty="0">
                <a:latin typeface="Times New Roman" panose="02020603050405020304" pitchFamily="18" charset="0"/>
                <a:cs typeface="Times New Roman" panose="02020603050405020304" pitchFamily="18" charset="0"/>
              </a:rPr>
              <a:t>Είναι μία κοινή απόφαση της ομάδας Ε</a:t>
            </a:r>
            <a:r>
              <a:rPr lang="el-GR" altLang="zh-TW" dirty="0">
                <a:latin typeface="Times New Roman" panose="02020603050405020304" pitchFamily="18" charset="0"/>
              </a:rPr>
              <a:t>.</a:t>
            </a:r>
            <a:r>
              <a:rPr lang="el-GR" altLang="zh-TW" dirty="0">
                <a:latin typeface="Times New Roman" panose="02020603050405020304" pitchFamily="18" charset="0"/>
                <a:cs typeface="Times New Roman" panose="02020603050405020304" pitchFamily="18" charset="0"/>
              </a:rPr>
              <a:t>Ε</a:t>
            </a:r>
            <a:r>
              <a:rPr lang="el-GR" altLang="zh-TW" dirty="0">
                <a:latin typeface="Times New Roman" panose="02020603050405020304" pitchFamily="18" charset="0"/>
              </a:rPr>
              <a:t>.</a:t>
            </a:r>
            <a:r>
              <a:rPr lang="el-GR" altLang="zh-TW" dirty="0">
                <a:latin typeface="Times New Roman" panose="02020603050405020304" pitchFamily="18" charset="0"/>
                <a:cs typeface="Times New Roman" panose="02020603050405020304" pitchFamily="18" charset="0"/>
              </a:rPr>
              <a:t>Π</a:t>
            </a:r>
            <a:r>
              <a:rPr lang="el-GR" altLang="zh-TW" dirty="0">
                <a:latin typeface="Times New Roman" panose="02020603050405020304" pitchFamily="18" charset="0"/>
              </a:rPr>
              <a:t>.</a:t>
            </a:r>
            <a:r>
              <a:rPr lang="el-GR" altLang="zh-TW" dirty="0">
                <a:latin typeface="Times New Roman" panose="02020603050405020304" pitchFamily="18" charset="0"/>
                <a:cs typeface="Times New Roman" panose="02020603050405020304" pitchFamily="18" charset="0"/>
              </a:rPr>
              <a:t>, οι οποίοι αφού καταθέσουν τις ιδέες τους για πιθανά προγράμματα παρέμβασης, τα αξιολογούν, τα ιεραρχούν κι έπειτα, αφού καταλήξουν στα καταλληλότερα, δηλώνονται αυτά τα προγράμματα</a:t>
            </a:r>
            <a:r>
              <a:rPr lang="el-GR" altLang="zh-TW" dirty="0">
                <a:latin typeface="Times New Roman" panose="02020603050405020304" pitchFamily="18" charset="0"/>
              </a:rPr>
              <a:t> </a:t>
            </a:r>
            <a:r>
              <a:rPr lang="el-GR" altLang="zh-TW" dirty="0">
                <a:latin typeface="Times New Roman" panose="02020603050405020304" pitchFamily="18" charset="0"/>
                <a:cs typeface="Times New Roman" panose="02020603050405020304" pitchFamily="18" charset="0"/>
              </a:rPr>
              <a:t>παρέμβασης στο «σχέδιο υποστήριξης» (</a:t>
            </a:r>
            <a:r>
              <a:rPr lang="en-US" altLang="zh-TW" dirty="0">
                <a:latin typeface="Times New Roman" panose="02020603050405020304" pitchFamily="18" charset="0"/>
                <a:ea typeface="PMingLiU" panose="02020500000000000000" pitchFamily="18" charset="-120"/>
                <a:cs typeface="Times New Roman" panose="02020603050405020304" pitchFamily="18" charset="0"/>
              </a:rPr>
              <a:t>support plan</a:t>
            </a:r>
            <a:r>
              <a:rPr lang="el-GR" altLang="zh-TW" dirty="0">
                <a:latin typeface="Times New Roman" panose="02020603050405020304" pitchFamily="18" charset="0"/>
                <a:cs typeface="Times New Roman" panose="02020603050405020304" pitchFamily="18" charset="0"/>
              </a:rPr>
              <a:t>) ή στο Ε.Ε.Π. του μαθητή. </a:t>
            </a:r>
            <a:endParaRPr lang="el-GR"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3488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 calcmode="lin" valueType="num">
                                      <p:cBhvr additive="base">
                                        <p:cTn id="7" dur="500" fill="hold"/>
                                        <p:tgtEl>
                                          <p:spTgt spid="768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6803">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autoUpdateAnimBg="0"/>
    </p:bldLst>
  </p:timing>
</p:sld>
</file>

<file path=ppt/slides/slide1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67544" y="620688"/>
            <a:ext cx="8135330" cy="1028700"/>
          </a:xfrm>
        </p:spPr>
        <p:txBody>
          <a:bodyPr>
            <a:normAutofit/>
          </a:bodyPr>
          <a:lstStyle/>
          <a:p>
            <a:pPr eaLnBrk="1" hangingPunct="1"/>
            <a:r>
              <a:rPr lang="el-GR" altLang="zh-TW" dirty="0">
                <a:latin typeface="Times New Roman" panose="02020603050405020304" pitchFamily="18" charset="0"/>
              </a:rPr>
              <a:t>Φάσεις κ</a:t>
            </a:r>
            <a:r>
              <a:rPr lang="el-GR" altLang="zh-TW" dirty="0">
                <a:latin typeface="Times New Roman" panose="02020603050405020304" pitchFamily="18" charset="0"/>
                <a:cs typeface="Times New Roman" panose="02020603050405020304" pitchFamily="18" charset="0"/>
              </a:rPr>
              <a:t>ατάρτιση</a:t>
            </a:r>
            <a:r>
              <a:rPr lang="el-GR" altLang="zh-TW" dirty="0">
                <a:latin typeface="Times New Roman" panose="02020603050405020304" pitchFamily="18" charset="0"/>
              </a:rPr>
              <a:t>ς</a:t>
            </a:r>
            <a:r>
              <a:rPr lang="el-GR" altLang="zh-TW" dirty="0">
                <a:latin typeface="Times New Roman" panose="02020603050405020304" pitchFamily="18" charset="0"/>
                <a:cs typeface="Times New Roman" panose="02020603050405020304" pitchFamily="18" charset="0"/>
              </a:rPr>
              <a:t> του Ε</a:t>
            </a:r>
            <a:r>
              <a:rPr lang="el-GR" altLang="zh-TW" dirty="0">
                <a:latin typeface="Times New Roman" panose="02020603050405020304" pitchFamily="18" charset="0"/>
              </a:rPr>
              <a:t>.</a:t>
            </a:r>
            <a:r>
              <a:rPr lang="el-GR" altLang="zh-TW" dirty="0">
                <a:latin typeface="Times New Roman" panose="02020603050405020304" pitchFamily="18" charset="0"/>
                <a:cs typeface="Times New Roman" panose="02020603050405020304" pitchFamily="18" charset="0"/>
              </a:rPr>
              <a:t>Ε</a:t>
            </a:r>
            <a:r>
              <a:rPr lang="el-GR" altLang="zh-TW" dirty="0">
                <a:latin typeface="Times New Roman" panose="02020603050405020304" pitchFamily="18" charset="0"/>
              </a:rPr>
              <a:t>.</a:t>
            </a:r>
            <a:r>
              <a:rPr lang="el-GR" altLang="zh-TW" dirty="0">
                <a:latin typeface="Times New Roman" panose="02020603050405020304" pitchFamily="18" charset="0"/>
                <a:cs typeface="Times New Roman" panose="02020603050405020304" pitchFamily="18" charset="0"/>
              </a:rPr>
              <a:t>Π</a:t>
            </a:r>
            <a:r>
              <a:rPr lang="el-GR" altLang="zh-TW" dirty="0">
                <a:latin typeface="Times New Roman" panose="02020603050405020304" pitchFamily="18" charset="0"/>
              </a:rPr>
              <a:t>. </a:t>
            </a:r>
            <a:endParaRPr lang="el-GR" altLang="en-US" b="0" u="sng" dirty="0">
              <a:latin typeface="Times New Roman" panose="02020603050405020304" pitchFamily="18" charset="0"/>
              <a:cs typeface="Times New Roman" panose="02020603050405020304" pitchFamily="18" charset="0"/>
            </a:endParaRPr>
          </a:p>
        </p:txBody>
      </p:sp>
      <p:sp>
        <p:nvSpPr>
          <p:cNvPr id="65539" name="Rectangle 3"/>
          <p:cNvSpPr>
            <a:spLocks noGrp="1" noChangeArrowheads="1"/>
          </p:cNvSpPr>
          <p:nvPr>
            <p:ph idx="1"/>
          </p:nvPr>
        </p:nvSpPr>
        <p:spPr>
          <a:xfrm>
            <a:off x="253094" y="2204357"/>
            <a:ext cx="8270421" cy="3143250"/>
          </a:xfrm>
        </p:spPr>
        <p:txBody>
          <a:bodyPr>
            <a:normAutofit fontScale="92500" lnSpcReduction="20000"/>
          </a:bodyPr>
          <a:lstStyle/>
          <a:p>
            <a:pPr algn="just" eaLnBrk="1" hangingPunct="1"/>
            <a:r>
              <a:rPr lang="el-GR" altLang="zh-TW" dirty="0">
                <a:latin typeface="Times New Roman" panose="02020603050405020304" pitchFamily="18" charset="0"/>
                <a:cs typeface="Times New Roman" panose="02020603050405020304" pitchFamily="18" charset="0"/>
              </a:rPr>
              <a:t>Καθορισμός Ομάδας Εξατομικευμένου Εκπαιδευτικού Προγράμματος</a:t>
            </a:r>
            <a:r>
              <a:rPr lang="el-GR" altLang="zh-TW" dirty="0">
                <a:latin typeface="Times New Roman" panose="02020603050405020304" pitchFamily="18" charset="0"/>
              </a:rPr>
              <a:t> </a:t>
            </a:r>
          </a:p>
          <a:p>
            <a:pPr eaLnBrk="1" hangingPunct="1"/>
            <a:r>
              <a:rPr lang="el-GR" altLang="zh-TW" dirty="0">
                <a:latin typeface="Times New Roman" panose="02020603050405020304" pitchFamily="18" charset="0"/>
                <a:cs typeface="Times New Roman" panose="02020603050405020304" pitchFamily="18" charset="0"/>
              </a:rPr>
              <a:t>Συγκέντρωση πληροφοριών</a:t>
            </a:r>
            <a:endParaRPr lang="el-GR" altLang="zh-TW" dirty="0">
              <a:latin typeface="Times New Roman" panose="02020603050405020304" pitchFamily="18" charset="0"/>
            </a:endParaRPr>
          </a:p>
          <a:p>
            <a:pPr eaLnBrk="1" hangingPunct="1"/>
            <a:r>
              <a:rPr lang="el-GR" altLang="zh-TW" dirty="0">
                <a:latin typeface="Times New Roman" panose="02020603050405020304" pitchFamily="18" charset="0"/>
                <a:cs typeface="Times New Roman" panose="02020603050405020304" pitchFamily="18" charset="0"/>
              </a:rPr>
              <a:t>Κατηγοριοποίηση πληροφοριών</a:t>
            </a:r>
            <a:endParaRPr lang="el-GR" altLang="zh-TW" dirty="0">
              <a:latin typeface="Times New Roman" panose="02020603050405020304" pitchFamily="18" charset="0"/>
            </a:endParaRPr>
          </a:p>
          <a:p>
            <a:pPr eaLnBrk="1" hangingPunct="1"/>
            <a:r>
              <a:rPr lang="el-GR" altLang="zh-TW" dirty="0">
                <a:latin typeface="Times New Roman" panose="02020603050405020304" pitchFamily="18" charset="0"/>
              </a:rPr>
              <a:t>Διατύπωση υποθέσεων</a:t>
            </a:r>
          </a:p>
          <a:p>
            <a:pPr eaLnBrk="1" hangingPunct="1"/>
            <a:r>
              <a:rPr lang="el-GR" altLang="zh-TW" dirty="0">
                <a:latin typeface="Times New Roman" panose="02020603050405020304" pitchFamily="18" charset="0"/>
              </a:rPr>
              <a:t>Σχεδιασμός του προγράμματος παρέμβασης</a:t>
            </a:r>
          </a:p>
          <a:p>
            <a:pPr eaLnBrk="1" hangingPunct="1"/>
            <a:r>
              <a:rPr lang="el-GR" altLang="zh-TW" dirty="0">
                <a:latin typeface="Times New Roman" panose="02020603050405020304" pitchFamily="18" charset="0"/>
                <a:cs typeface="Times New Roman" panose="02020603050405020304" pitchFamily="18" charset="0"/>
              </a:rPr>
              <a:t>Αξιολόγηση της προόδου του μαθητή  </a:t>
            </a:r>
            <a:endParaRPr lang="el-GR" altLang="en-US" dirty="0">
              <a:latin typeface="Times New Roman" panose="02020603050405020304" pitchFamily="18" charset="0"/>
            </a:endParaRPr>
          </a:p>
        </p:txBody>
      </p:sp>
    </p:spTree>
    <p:extLst>
      <p:ext uri="{BB962C8B-B14F-4D97-AF65-F5344CB8AC3E}">
        <p14:creationId xmlns:p14="http://schemas.microsoft.com/office/powerpoint/2010/main" val="142233473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683568" y="1268760"/>
            <a:ext cx="8064896" cy="4536504"/>
          </a:xfrm>
        </p:spPr>
        <p:txBody>
          <a:bodyPr>
            <a:normAutofit/>
          </a:bodyPr>
          <a:lstStyle/>
          <a:p>
            <a:pPr marL="0" indent="0" algn="just">
              <a:buNone/>
            </a:pPr>
            <a:r>
              <a:rPr lang="el-GR" altLang="en-US" sz="3600" dirty="0">
                <a:cs typeface="Times New Roman" panose="02020603050405020304" pitchFamily="18" charset="0"/>
              </a:rPr>
              <a:t>Η εξατομικευμένη διδασκαλία προϋποθέτει και απαιτεί τη διαφορετικότητα και μέσα από αυτή τη διαφορά επιδιώκει την επίτευξη ενός ανώτερου σκοπού: </a:t>
            </a:r>
            <a:r>
              <a:rPr lang="el-GR" altLang="en-US" sz="3600" b="1" i="1" dirty="0">
                <a:cs typeface="Times New Roman" panose="02020603050405020304" pitchFamily="18" charset="0"/>
              </a:rPr>
              <a:t>Αυτοπραγμάτωση στα πλαίσια της κοινωνικής ένταξης</a:t>
            </a:r>
            <a:r>
              <a:rPr lang="el-GR" altLang="en-US" sz="3600" dirty="0">
                <a:cs typeface="Times New Roman" panose="02020603050405020304" pitchFamily="18" charset="0"/>
              </a:rPr>
              <a:t> (Σούλης 2000 45).</a:t>
            </a:r>
          </a:p>
          <a:p>
            <a:pPr eaLnBrk="1" hangingPunct="1">
              <a:buFontTx/>
              <a:buNone/>
            </a:pPr>
            <a:endParaRPr lang="el-GR" altLang="en-US" sz="2700" dirty="0"/>
          </a:p>
        </p:txBody>
      </p:sp>
    </p:spTree>
    <p:extLst>
      <p:ext uri="{BB962C8B-B14F-4D97-AF65-F5344CB8AC3E}">
        <p14:creationId xmlns:p14="http://schemas.microsoft.com/office/powerpoint/2010/main" val="5509282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box(out)">
                                      <p:cBhvr>
                                        <p:cTn id="7" dur="500"/>
                                        <p:tgtEl>
                                          <p:spTgt spid="1638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a:t>Portfolio</a:t>
            </a:r>
            <a:r>
              <a:rPr lang="el-GR" dirty="0"/>
              <a:t> (Ατομικός Φάκελος)</a:t>
            </a:r>
            <a:r>
              <a:rPr lang="en-US" dirty="0"/>
              <a:t> </a:t>
            </a:r>
            <a:r>
              <a:rPr lang="el-GR" dirty="0"/>
              <a:t>Μαθητή</a:t>
            </a:r>
          </a:p>
        </p:txBody>
      </p:sp>
      <p:sp>
        <p:nvSpPr>
          <p:cNvPr id="3" name="Θέση περιεχομένου 2"/>
          <p:cNvSpPr>
            <a:spLocks noGrp="1"/>
          </p:cNvSpPr>
          <p:nvPr>
            <p:ph idx="1"/>
          </p:nvPr>
        </p:nvSpPr>
        <p:spPr/>
        <p:txBody>
          <a:bodyPr/>
          <a:lstStyle/>
          <a:p>
            <a:r>
              <a:rPr lang="el-GR" dirty="0"/>
              <a:t>Συλλογή των εργασιών του μαθητή</a:t>
            </a:r>
          </a:p>
          <a:p>
            <a:r>
              <a:rPr lang="el-GR" dirty="0"/>
              <a:t>Είτε αντιπροσωπευτικά δείγματα της πορείας του μαθητή</a:t>
            </a:r>
          </a:p>
          <a:p>
            <a:r>
              <a:rPr lang="el-GR" dirty="0"/>
              <a:t>Είτε τις καλύτερες εργασίες του μαθητή </a:t>
            </a:r>
          </a:p>
          <a:p>
            <a:r>
              <a:rPr lang="el-GR" dirty="0"/>
              <a:t>Εμπλέκονται </a:t>
            </a:r>
            <a:r>
              <a:rPr lang="el-GR" dirty="0" err="1"/>
              <a:t>εκπ</a:t>
            </a:r>
            <a:r>
              <a:rPr lang="el-GR" dirty="0"/>
              <a:t>/</a:t>
            </a:r>
            <a:r>
              <a:rPr lang="el-GR" dirty="0" err="1"/>
              <a:t>κοι</a:t>
            </a:r>
            <a:r>
              <a:rPr lang="el-GR" dirty="0"/>
              <a:t>, μαθητές και γονείς</a:t>
            </a:r>
          </a:p>
          <a:p>
            <a:pPr marL="0" indent="0">
              <a:buNone/>
            </a:pPr>
            <a:r>
              <a:rPr lang="el-GR" dirty="0"/>
              <a:t> </a:t>
            </a:r>
          </a:p>
        </p:txBody>
      </p:sp>
    </p:spTree>
    <p:extLst>
      <p:ext uri="{BB962C8B-B14F-4D97-AF65-F5344CB8AC3E}">
        <p14:creationId xmlns:p14="http://schemas.microsoft.com/office/powerpoint/2010/main" val="128353401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Εξυπηρετεί:</a:t>
            </a:r>
          </a:p>
        </p:txBody>
      </p:sp>
      <p:sp>
        <p:nvSpPr>
          <p:cNvPr id="3" name="Θέση περιεχομένου 2"/>
          <p:cNvSpPr>
            <a:spLocks noGrp="1"/>
          </p:cNvSpPr>
          <p:nvPr>
            <p:ph idx="1"/>
          </p:nvPr>
        </p:nvSpPr>
        <p:spPr/>
        <p:txBody>
          <a:bodyPr/>
          <a:lstStyle/>
          <a:p>
            <a:r>
              <a:rPr lang="el-GR" dirty="0"/>
              <a:t>Στην αξιολόγηση του παιδιού</a:t>
            </a:r>
          </a:p>
          <a:p>
            <a:r>
              <a:rPr lang="el-GR" dirty="0"/>
              <a:t>Στη διαμόρφωση ΑΠ και πορείας διδασκαλίας</a:t>
            </a:r>
          </a:p>
          <a:p>
            <a:r>
              <a:rPr lang="el-GR" dirty="0"/>
              <a:t>Στη συμμετοχή των γονέων στην </a:t>
            </a:r>
            <a:r>
              <a:rPr lang="el-GR" dirty="0" err="1"/>
              <a:t>εκπ</a:t>
            </a:r>
            <a:r>
              <a:rPr lang="el-GR" dirty="0"/>
              <a:t>/</a:t>
            </a:r>
            <a:r>
              <a:rPr lang="el-GR" dirty="0" err="1"/>
              <a:t>ση</a:t>
            </a:r>
            <a:endParaRPr lang="el-GR" dirty="0"/>
          </a:p>
          <a:p>
            <a:r>
              <a:rPr lang="el-GR" dirty="0"/>
              <a:t>Στην </a:t>
            </a:r>
            <a:r>
              <a:rPr lang="el-GR" dirty="0" err="1"/>
              <a:t>αυτοαξιολόγηση</a:t>
            </a:r>
            <a:r>
              <a:rPr lang="el-GR" dirty="0"/>
              <a:t> του μαθητή</a:t>
            </a:r>
          </a:p>
          <a:p>
            <a:r>
              <a:rPr lang="el-GR" dirty="0"/>
              <a:t>Στον </a:t>
            </a:r>
            <a:r>
              <a:rPr lang="el-GR" dirty="0" err="1"/>
              <a:t>αναστοχασμό</a:t>
            </a:r>
            <a:r>
              <a:rPr lang="el-GR" dirty="0"/>
              <a:t> μαθητή και </a:t>
            </a:r>
            <a:r>
              <a:rPr lang="el-GR" dirty="0" err="1"/>
              <a:t>εκπ</a:t>
            </a:r>
            <a:r>
              <a:rPr lang="el-GR" dirty="0"/>
              <a:t>/</a:t>
            </a:r>
            <a:r>
              <a:rPr lang="el-GR" dirty="0" err="1"/>
              <a:t>κου</a:t>
            </a:r>
            <a:r>
              <a:rPr lang="el-GR" dirty="0"/>
              <a:t> πάνω στους τομείς και στα θέματα που δούλεψαν</a:t>
            </a:r>
          </a:p>
        </p:txBody>
      </p:sp>
    </p:spTree>
    <p:extLst>
      <p:ext uri="{BB962C8B-B14F-4D97-AF65-F5344CB8AC3E}">
        <p14:creationId xmlns:p14="http://schemas.microsoft.com/office/powerpoint/2010/main" val="162328430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 μαθητής μπορεί:</a:t>
            </a:r>
          </a:p>
        </p:txBody>
      </p:sp>
      <p:sp>
        <p:nvSpPr>
          <p:cNvPr id="3" name="Θέση περιεχομένου 2"/>
          <p:cNvSpPr>
            <a:spLocks noGrp="1"/>
          </p:cNvSpPr>
          <p:nvPr>
            <p:ph idx="1"/>
          </p:nvPr>
        </p:nvSpPr>
        <p:spPr/>
        <p:txBody>
          <a:bodyPr/>
          <a:lstStyle/>
          <a:p>
            <a:r>
              <a:rPr lang="el-GR" dirty="0"/>
              <a:t>Να βάλει στόχους</a:t>
            </a:r>
          </a:p>
          <a:p>
            <a:r>
              <a:rPr lang="el-GR" dirty="0"/>
              <a:t>Να αναπτύξει κριτήρια αξιολόγησης</a:t>
            </a:r>
          </a:p>
          <a:p>
            <a:r>
              <a:rPr lang="el-GR" dirty="0"/>
              <a:t>Να χρησιμοποιήσει τα κριτήρια για να αξιολογήσει το έργο του </a:t>
            </a:r>
          </a:p>
          <a:p>
            <a:r>
              <a:rPr lang="el-GR" dirty="0"/>
              <a:t>Να </a:t>
            </a:r>
            <a:r>
              <a:rPr lang="el-GR" dirty="0" err="1"/>
              <a:t>αναστοχαστεί</a:t>
            </a:r>
            <a:endParaRPr lang="el-GR" dirty="0"/>
          </a:p>
          <a:p>
            <a:r>
              <a:rPr lang="el-GR" dirty="0"/>
              <a:t>Να εντείνει τις προσπάθειες, προς επίτευξη του στόχου</a:t>
            </a:r>
          </a:p>
        </p:txBody>
      </p:sp>
    </p:spTree>
    <p:extLst>
      <p:ext uri="{BB962C8B-B14F-4D97-AF65-F5344CB8AC3E}">
        <p14:creationId xmlns:p14="http://schemas.microsoft.com/office/powerpoint/2010/main" val="183699603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Το </a:t>
            </a:r>
            <a:r>
              <a:rPr lang="en-US" dirty="0"/>
              <a:t>portfolio</a:t>
            </a:r>
            <a:r>
              <a:rPr lang="el-GR" dirty="0"/>
              <a:t> πρέπει:</a:t>
            </a:r>
          </a:p>
        </p:txBody>
      </p:sp>
      <p:sp>
        <p:nvSpPr>
          <p:cNvPr id="3" name="Θέση περιεχομένου 2"/>
          <p:cNvSpPr>
            <a:spLocks noGrp="1"/>
          </p:cNvSpPr>
          <p:nvPr>
            <p:ph idx="1"/>
          </p:nvPr>
        </p:nvSpPr>
        <p:spPr/>
        <p:txBody>
          <a:bodyPr>
            <a:normAutofit fontScale="92500" lnSpcReduction="20000"/>
          </a:bodyPr>
          <a:lstStyle/>
          <a:p>
            <a:r>
              <a:rPr lang="el-GR" dirty="0"/>
              <a:t>Να έχει συγκεκριμένο σκοπό (εντοπισμός δυσκολιών, παρακολούθηση πορείας μαθητή, εντοπισμός ενδιαφερόντων, αξιολόγηση διδακτικών μεθόδων,. Βαθμολογία)</a:t>
            </a:r>
          </a:p>
          <a:p>
            <a:r>
              <a:rPr lang="el-GR" dirty="0"/>
              <a:t>Δεξιότητες (γνωστικές, συναισθηματικές, κοινωνικές, ψυχοκινητικές…)</a:t>
            </a:r>
          </a:p>
          <a:p>
            <a:pPr marL="0" indent="0">
              <a:buNone/>
            </a:pPr>
            <a:r>
              <a:rPr lang="el-GR" dirty="0"/>
              <a:t>Να ξεκαθαρίζει:</a:t>
            </a:r>
          </a:p>
          <a:p>
            <a:r>
              <a:rPr lang="el-GR" dirty="0"/>
              <a:t>Πώς θα γίνει η αξιολόγηση</a:t>
            </a:r>
          </a:p>
          <a:p>
            <a:r>
              <a:rPr lang="el-GR" dirty="0"/>
              <a:t>Ποιος αποφασίζει για τη δομή κ το σχέδιο</a:t>
            </a:r>
          </a:p>
          <a:p>
            <a:r>
              <a:rPr lang="el-GR" dirty="0"/>
              <a:t>Τι θα συμπεριληφθεί μέσα</a:t>
            </a:r>
          </a:p>
        </p:txBody>
      </p:sp>
    </p:spTree>
    <p:extLst>
      <p:ext uri="{BB962C8B-B14F-4D97-AF65-F5344CB8AC3E}">
        <p14:creationId xmlns:p14="http://schemas.microsoft.com/office/powerpoint/2010/main" val="50878330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Πρώιμη Παρέμβαση</a:t>
            </a:r>
          </a:p>
        </p:txBody>
      </p:sp>
      <p:sp>
        <p:nvSpPr>
          <p:cNvPr id="3" name="Θέση περιεχομένου 2"/>
          <p:cNvSpPr>
            <a:spLocks noGrp="1"/>
          </p:cNvSpPr>
          <p:nvPr>
            <p:ph idx="1"/>
          </p:nvPr>
        </p:nvSpPr>
        <p:spPr/>
        <p:txBody>
          <a:bodyPr/>
          <a:lstStyle/>
          <a:p>
            <a:r>
              <a:rPr lang="el-GR" dirty="0"/>
              <a:t>Όσο το δυνατό </a:t>
            </a:r>
            <a:r>
              <a:rPr lang="el-GR" dirty="0" err="1"/>
              <a:t>νωρίτερη</a:t>
            </a:r>
            <a:r>
              <a:rPr lang="el-GR" dirty="0"/>
              <a:t> αναγνώριση των συμπτωμάτων μιας πιθανής μειονεξίας</a:t>
            </a:r>
          </a:p>
          <a:p>
            <a:r>
              <a:rPr lang="el-GR" dirty="0"/>
              <a:t>Μεταγενέστερα προβλήματα μειώνονται, ελαχιστοποιούνται ή εξαλείφονται</a:t>
            </a:r>
          </a:p>
          <a:p>
            <a:r>
              <a:rPr lang="el-GR" dirty="0"/>
              <a:t>Αναγνώριση και των μη «φανερών» παιδιών </a:t>
            </a:r>
          </a:p>
          <a:p>
            <a:r>
              <a:rPr lang="el-GR" dirty="0"/>
              <a:t>Καθυστέρηση στην επίτευξη των ορόσημων των αναπτυξιακών σταδίων </a:t>
            </a:r>
          </a:p>
          <a:p>
            <a:r>
              <a:rPr lang="el-GR" dirty="0"/>
              <a:t>Κλειδί: η προσχολική ηλικία</a:t>
            </a:r>
          </a:p>
        </p:txBody>
      </p:sp>
    </p:spTree>
    <p:extLst>
      <p:ext uri="{BB962C8B-B14F-4D97-AF65-F5344CB8AC3E}">
        <p14:creationId xmlns:p14="http://schemas.microsoft.com/office/powerpoint/2010/main" val="29109975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Επικινδυνότητα</a:t>
            </a:r>
          </a:p>
        </p:txBody>
      </p:sp>
      <p:sp>
        <p:nvSpPr>
          <p:cNvPr id="3" name="Θέση περιεχομένου 2"/>
          <p:cNvSpPr>
            <a:spLocks noGrp="1"/>
          </p:cNvSpPr>
          <p:nvPr>
            <p:ph idx="1"/>
          </p:nvPr>
        </p:nvSpPr>
        <p:spPr/>
        <p:txBody>
          <a:bodyPr/>
          <a:lstStyle/>
          <a:p>
            <a:r>
              <a:rPr lang="el-GR" dirty="0"/>
              <a:t>Βρέφη και νήπια που δεν έχουν διάγνωση αναπηρίας, αλλά αναμένεται να εμφανίσουν προβλήματα στο μέλλον</a:t>
            </a:r>
          </a:p>
          <a:p>
            <a:r>
              <a:rPr lang="el-GR" dirty="0"/>
              <a:t>Παιδιά υψηλού κινδύνου, 11,5 έως 14 φορές περισσότερες πιθανότητες για αναπτυξιακές διαταραχές</a:t>
            </a:r>
          </a:p>
          <a:p>
            <a:r>
              <a:rPr lang="el-GR" dirty="0"/>
              <a:t>Πρόληψη (πρωτογενής, δευτερογενής &amp; τριτογενής)</a:t>
            </a:r>
          </a:p>
        </p:txBody>
      </p:sp>
    </p:spTree>
    <p:extLst>
      <p:ext uri="{BB962C8B-B14F-4D97-AF65-F5344CB8AC3E}">
        <p14:creationId xmlns:p14="http://schemas.microsoft.com/office/powerpoint/2010/main" val="187672403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Συνεργασία με οικογένεια</a:t>
            </a:r>
          </a:p>
        </p:txBody>
      </p:sp>
      <p:sp>
        <p:nvSpPr>
          <p:cNvPr id="3" name="Θέση περιεχομένου 2"/>
          <p:cNvSpPr>
            <a:spLocks noGrp="1"/>
          </p:cNvSpPr>
          <p:nvPr>
            <p:ph idx="1"/>
          </p:nvPr>
        </p:nvSpPr>
        <p:spPr/>
        <p:txBody>
          <a:bodyPr/>
          <a:lstStyle/>
          <a:p>
            <a:r>
              <a:rPr lang="el-GR" dirty="0"/>
              <a:t>Δικαίωμα της οικογένειας να γνωρίζει</a:t>
            </a:r>
          </a:p>
          <a:p>
            <a:r>
              <a:rPr lang="el-GR" dirty="0"/>
              <a:t>Εξατομικευμένο σχέδιο οικογενειακών υπηρεσιών</a:t>
            </a:r>
          </a:p>
          <a:p>
            <a:r>
              <a:rPr lang="el-GR" dirty="0"/>
              <a:t>Πρόγραμμα εκπαίδευσης γονέων</a:t>
            </a:r>
          </a:p>
          <a:p>
            <a:r>
              <a:rPr lang="el-GR" dirty="0"/>
              <a:t>Συμβουλευτική &amp; καθοδήγηση</a:t>
            </a:r>
          </a:p>
        </p:txBody>
      </p:sp>
    </p:spTree>
    <p:extLst>
      <p:ext uri="{BB962C8B-B14F-4D97-AF65-F5344CB8AC3E}">
        <p14:creationId xmlns:p14="http://schemas.microsoft.com/office/powerpoint/2010/main" val="2026305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 Τίτλος"/>
          <p:cNvSpPr>
            <a:spLocks noGrp="1"/>
          </p:cNvSpPr>
          <p:nvPr>
            <p:ph type="title"/>
          </p:nvPr>
        </p:nvSpPr>
        <p:spPr/>
        <p:txBody>
          <a:bodyPr/>
          <a:lstStyle/>
          <a:p>
            <a:r>
              <a:rPr lang="el-GR" altLang="en-US" dirty="0"/>
              <a:t>Ιστορική Ανασκόπηση</a:t>
            </a:r>
            <a:endParaRPr lang="en-US" altLang="en-US" dirty="0"/>
          </a:p>
        </p:txBody>
      </p:sp>
      <p:sp>
        <p:nvSpPr>
          <p:cNvPr id="5123" name="2 - Θέση περιεχομένου"/>
          <p:cNvSpPr>
            <a:spLocks noGrp="1"/>
          </p:cNvSpPr>
          <p:nvPr>
            <p:ph idx="1"/>
          </p:nvPr>
        </p:nvSpPr>
        <p:spPr/>
        <p:txBody>
          <a:bodyPr/>
          <a:lstStyle/>
          <a:p>
            <a:r>
              <a:rPr lang="el-GR" altLang="en-US"/>
              <a:t>Η δεκαετία του </a:t>
            </a:r>
            <a:r>
              <a:rPr lang="en-US" altLang="en-US"/>
              <a:t>’</a:t>
            </a:r>
            <a:r>
              <a:rPr lang="el-GR" altLang="en-US"/>
              <a:t>80 σηματοδοτείται από την άρση της θεσμοθέτησης του εγκλεισμού των ατόμων με νοητική καθυστέρηση σε ιδρύματα. Το γεγονός ότι οι αποκαλούμενοι </a:t>
            </a:r>
            <a:r>
              <a:rPr lang="en-US" altLang="en-US"/>
              <a:t>“</a:t>
            </a:r>
            <a:r>
              <a:rPr lang="el-GR" altLang="en-US"/>
              <a:t>νοητικά καθυστερημένοι</a:t>
            </a:r>
            <a:r>
              <a:rPr lang="en-US" altLang="en-US"/>
              <a:t>”</a:t>
            </a:r>
            <a:r>
              <a:rPr lang="el-GR" altLang="en-US"/>
              <a:t> μπορούν να διαμένουν σε κατοικίες, όπως και οι υπόλοιποι πολίτες αποδεικνύει την αναγνώρισή τους ως ισότιμα μέλη της κοινότητας. </a:t>
            </a:r>
          </a:p>
          <a:p>
            <a:endParaRPr lang="el-GR" altLang="en-US"/>
          </a:p>
        </p:txBody>
      </p:sp>
    </p:spTree>
    <p:extLst>
      <p:ext uri="{BB962C8B-B14F-4D97-AF65-F5344CB8AC3E}">
        <p14:creationId xmlns:p14="http://schemas.microsoft.com/office/powerpoint/2010/main" val="3975427866"/>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772816"/>
            <a:ext cx="8229600" cy="1143000"/>
          </a:xfrm>
        </p:spPr>
        <p:txBody>
          <a:bodyPr/>
          <a:lstStyle/>
          <a:p>
            <a:r>
              <a:rPr lang="el-GR" dirty="0"/>
              <a:t>Παραδείγματα</a:t>
            </a:r>
          </a:p>
        </p:txBody>
      </p:sp>
    </p:spTree>
    <p:extLst>
      <p:ext uri="{BB962C8B-B14F-4D97-AF65-F5344CB8AC3E}">
        <p14:creationId xmlns:p14="http://schemas.microsoft.com/office/powerpoint/2010/main" val="90110958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Εξατομικευμένο Πρόγραμμα Εκπαίδευσης</a:t>
            </a: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920986" y="1353359"/>
            <a:ext cx="5518050" cy="5544614"/>
          </a:xfrm>
        </p:spPr>
      </p:pic>
    </p:spTree>
    <p:extLst>
      <p:ext uri="{BB962C8B-B14F-4D97-AF65-F5344CB8AC3E}">
        <p14:creationId xmlns:p14="http://schemas.microsoft.com/office/powerpoint/2010/main" val="405622560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274042"/>
          </a:xfrm>
        </p:spPr>
        <p:txBody>
          <a:bodyPr>
            <a:normAutofit fontScale="90000"/>
          </a:bodyPr>
          <a:lstStyle/>
          <a:p>
            <a:endParaRPr lang="el-GR" dirty="0"/>
          </a:p>
        </p:txBody>
      </p:sp>
      <p:pic>
        <p:nvPicPr>
          <p:cNvPr id="5" name="Θέση περιεχομένου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rot="5400000">
            <a:off x="-601364" y="1611064"/>
            <a:ext cx="6127203" cy="4133404"/>
          </a:xfrm>
        </p:spPr>
      </p:pic>
      <p:pic>
        <p:nvPicPr>
          <p:cNvPr id="8" name="Θέση περιεχομένου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5400000">
            <a:off x="3751389" y="1448782"/>
            <a:ext cx="6048669" cy="4536502"/>
          </a:xfrm>
        </p:spPr>
      </p:pic>
    </p:spTree>
    <p:extLst>
      <p:ext uri="{BB962C8B-B14F-4D97-AF65-F5344CB8AC3E}">
        <p14:creationId xmlns:p14="http://schemas.microsoft.com/office/powerpoint/2010/main" val="282171180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274042"/>
          </a:xfrm>
        </p:spPr>
        <p:txBody>
          <a:bodyPr>
            <a:normAutofit fontScale="90000"/>
          </a:bodyPr>
          <a:lstStyle/>
          <a:p>
            <a:endParaRPr lang="el-GR" dirty="0"/>
          </a:p>
        </p:txBody>
      </p:sp>
      <p:pic>
        <p:nvPicPr>
          <p:cNvPr id="8" name="Θέση περιεχομένου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5400000">
            <a:off x="3648637" y="1328030"/>
            <a:ext cx="5904655" cy="4778009"/>
          </a:xfrm>
        </p:spPr>
      </p:pic>
      <p:pic>
        <p:nvPicPr>
          <p:cNvPr id="7" name="Θέση περιεχομένου 6"/>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rot="5400000">
            <a:off x="-585639" y="1502787"/>
            <a:ext cx="5904657" cy="4428492"/>
          </a:xfrm>
        </p:spPr>
      </p:pic>
    </p:spTree>
    <p:extLst>
      <p:ext uri="{BB962C8B-B14F-4D97-AF65-F5344CB8AC3E}">
        <p14:creationId xmlns:p14="http://schemas.microsoft.com/office/powerpoint/2010/main" val="124850086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274042"/>
          </a:xfrm>
        </p:spPr>
        <p:txBody>
          <a:bodyPr>
            <a:normAutofit fontScale="90000"/>
          </a:bodyPr>
          <a:lstStyle/>
          <a:p>
            <a:endParaRPr lang="el-GR" dirty="0"/>
          </a:p>
        </p:txBody>
      </p:sp>
      <p:pic>
        <p:nvPicPr>
          <p:cNvPr id="5" name="Θέση περιεχομένου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rot="5400000">
            <a:off x="3953771" y="1598959"/>
            <a:ext cx="5904656" cy="4092137"/>
          </a:xfrm>
        </p:spPr>
      </p:pic>
      <p:pic>
        <p:nvPicPr>
          <p:cNvPr id="8" name="Θέση περιεχομένου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5400000">
            <a:off x="-536159" y="1430780"/>
            <a:ext cx="5904657" cy="4428492"/>
          </a:xfrm>
        </p:spPr>
      </p:pic>
    </p:spTree>
    <p:extLst>
      <p:ext uri="{BB962C8B-B14F-4D97-AF65-F5344CB8AC3E}">
        <p14:creationId xmlns:p14="http://schemas.microsoft.com/office/powerpoint/2010/main" val="49186540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202034"/>
          </a:xfrm>
        </p:spPr>
        <p:txBody>
          <a:bodyPr>
            <a:normAutofit fontScale="90000"/>
          </a:bodyPr>
          <a:lstStyle/>
          <a:p>
            <a:endParaRPr lang="el-GR" dirty="0"/>
          </a:p>
        </p:txBody>
      </p:sp>
      <p:pic>
        <p:nvPicPr>
          <p:cNvPr id="5" name="Θέση περιεχομένου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rot="5400000">
            <a:off x="-594640" y="1511788"/>
            <a:ext cx="5976665" cy="4482498"/>
          </a:xfrm>
        </p:spPr>
      </p:pic>
      <p:pic>
        <p:nvPicPr>
          <p:cNvPr id="6" name="Θέση περιεχομένου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5400000">
            <a:off x="3868400" y="1619804"/>
            <a:ext cx="5976665" cy="4266472"/>
          </a:xfrm>
        </p:spPr>
      </p:pic>
    </p:spTree>
    <p:extLst>
      <p:ext uri="{BB962C8B-B14F-4D97-AF65-F5344CB8AC3E}">
        <p14:creationId xmlns:p14="http://schemas.microsoft.com/office/powerpoint/2010/main" val="2171607954"/>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346050"/>
          </a:xfrm>
        </p:spPr>
        <p:txBody>
          <a:bodyPr>
            <a:normAutofit fontScale="90000"/>
          </a:bodyPr>
          <a:lstStyle/>
          <a:p>
            <a:endParaRPr lang="el-GR" dirty="0"/>
          </a:p>
        </p:txBody>
      </p:sp>
      <p:pic>
        <p:nvPicPr>
          <p:cNvPr id="5" name="Θέση περιεχομένου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rot="5400000">
            <a:off x="-450624" y="1619800"/>
            <a:ext cx="5688633" cy="4266474"/>
          </a:xfrm>
        </p:spPr>
      </p:pic>
      <p:pic>
        <p:nvPicPr>
          <p:cNvPr id="6" name="Θέση περιεχομένου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5400000">
            <a:off x="3926539" y="1647080"/>
            <a:ext cx="5739748" cy="4304811"/>
          </a:xfrm>
        </p:spPr>
      </p:pic>
    </p:spTree>
    <p:extLst>
      <p:ext uri="{BB962C8B-B14F-4D97-AF65-F5344CB8AC3E}">
        <p14:creationId xmlns:p14="http://schemas.microsoft.com/office/powerpoint/2010/main" val="212433670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274042"/>
          </a:xfrm>
        </p:spPr>
        <p:txBody>
          <a:bodyPr>
            <a:normAutofit fontScale="90000"/>
          </a:bodyPr>
          <a:lstStyle/>
          <a:p>
            <a:endParaRPr lang="el-GR" dirty="0"/>
          </a:p>
        </p:txBody>
      </p:sp>
      <p:pic>
        <p:nvPicPr>
          <p:cNvPr id="5" name="Θέση περιεχομένου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rot="5400000">
            <a:off x="-576638" y="1493786"/>
            <a:ext cx="5832649" cy="4374486"/>
          </a:xfrm>
        </p:spPr>
      </p:pic>
      <p:pic>
        <p:nvPicPr>
          <p:cNvPr id="6" name="Θέση περιεχομένου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5400000">
            <a:off x="3936669" y="1544054"/>
            <a:ext cx="5832647" cy="4273953"/>
          </a:xfrm>
        </p:spPr>
      </p:pic>
    </p:spTree>
    <p:extLst>
      <p:ext uri="{BB962C8B-B14F-4D97-AF65-F5344CB8AC3E}">
        <p14:creationId xmlns:p14="http://schemas.microsoft.com/office/powerpoint/2010/main" val="251999949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346050"/>
          </a:xfrm>
        </p:spPr>
        <p:txBody>
          <a:bodyPr>
            <a:normAutofit fontScale="90000"/>
          </a:bodyPr>
          <a:lstStyle/>
          <a:p>
            <a:endParaRPr lang="el-GR" dirty="0"/>
          </a:p>
        </p:txBody>
      </p:sp>
      <p:pic>
        <p:nvPicPr>
          <p:cNvPr id="5" name="Θέση περιεχομένου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rot="5400000">
            <a:off x="-567637" y="1484786"/>
            <a:ext cx="5760641" cy="4320480"/>
          </a:xfrm>
        </p:spPr>
      </p:pic>
      <p:pic>
        <p:nvPicPr>
          <p:cNvPr id="6" name="Θέση περιεχομένου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5400000">
            <a:off x="4008675" y="1544055"/>
            <a:ext cx="5760640" cy="4201943"/>
          </a:xfrm>
        </p:spPr>
      </p:pic>
    </p:spTree>
    <p:extLst>
      <p:ext uri="{BB962C8B-B14F-4D97-AF65-F5344CB8AC3E}">
        <p14:creationId xmlns:p14="http://schemas.microsoft.com/office/powerpoint/2010/main" val="427907536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274042"/>
          </a:xfrm>
        </p:spPr>
        <p:txBody>
          <a:bodyPr>
            <a:normAutofit fontScale="90000"/>
          </a:bodyPr>
          <a:lstStyle/>
          <a:p>
            <a:endParaRPr lang="el-GR" dirty="0"/>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247631" y="1308749"/>
            <a:ext cx="6432714" cy="4824535"/>
          </a:xfrm>
        </p:spPr>
      </p:pic>
    </p:spTree>
    <p:extLst>
      <p:ext uri="{BB962C8B-B14F-4D97-AF65-F5344CB8AC3E}">
        <p14:creationId xmlns:p14="http://schemas.microsoft.com/office/powerpoint/2010/main" val="917268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11560" y="260648"/>
            <a:ext cx="7848872" cy="857250"/>
          </a:xfrm>
        </p:spPr>
        <p:txBody>
          <a:bodyPr>
            <a:normAutofit fontScale="90000"/>
          </a:bodyPr>
          <a:lstStyle/>
          <a:p>
            <a:r>
              <a:rPr lang="el-GR" altLang="en-US" dirty="0"/>
              <a:t>Η αρχή της ομαλοποίησης </a:t>
            </a:r>
            <a:r>
              <a:rPr lang="en-US" altLang="en-US" dirty="0"/>
              <a:t>(Normalization)</a:t>
            </a:r>
            <a:endParaRPr lang="el-GR" altLang="en-US" dirty="0"/>
          </a:p>
        </p:txBody>
      </p:sp>
      <p:sp>
        <p:nvSpPr>
          <p:cNvPr id="16387" name="Rectangle 3"/>
          <p:cNvSpPr>
            <a:spLocks noGrp="1" noChangeArrowheads="1"/>
          </p:cNvSpPr>
          <p:nvPr>
            <p:ph type="body" idx="1"/>
          </p:nvPr>
        </p:nvSpPr>
        <p:spPr>
          <a:xfrm>
            <a:off x="683568" y="1628800"/>
            <a:ext cx="7632848" cy="3767793"/>
          </a:xfrm>
        </p:spPr>
        <p:txBody>
          <a:bodyPr>
            <a:normAutofit/>
          </a:bodyPr>
          <a:lstStyle/>
          <a:p>
            <a:pPr algn="just">
              <a:lnSpc>
                <a:spcPct val="80000"/>
              </a:lnSpc>
            </a:pPr>
            <a:r>
              <a:rPr lang="el-GR" altLang="en-US" sz="3600" dirty="0"/>
              <a:t>Η αρχή της ομαλοποίησης οδήγησε στην </a:t>
            </a:r>
            <a:r>
              <a:rPr lang="el-GR" altLang="en-US" sz="3600" dirty="0" err="1"/>
              <a:t>αποϊδρυματοποίηση</a:t>
            </a:r>
            <a:r>
              <a:rPr lang="el-GR" altLang="en-US" sz="3600" dirty="0"/>
              <a:t> και στη λειτουργία δομών διαβίωσης οι οποίες επιτρέπουν και στα άτομα με νοητική καθυστέρηση να ζουν μία όσο το δυνατό πιο φυσιολογική ζωή.</a:t>
            </a:r>
            <a:r>
              <a:rPr lang="en-US" altLang="en-US" sz="3600" dirty="0"/>
              <a:t> </a:t>
            </a:r>
          </a:p>
        </p:txBody>
      </p:sp>
    </p:spTree>
    <p:extLst>
      <p:ext uri="{BB962C8B-B14F-4D97-AF65-F5344CB8AC3E}">
        <p14:creationId xmlns:p14="http://schemas.microsoft.com/office/powerpoint/2010/main" val="2530438670"/>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0"/>
            <a:ext cx="8229600" cy="1143000"/>
          </a:xfrm>
        </p:spPr>
        <p:txBody>
          <a:bodyPr/>
          <a:lstStyle/>
          <a:p>
            <a:r>
              <a:rPr lang="el-GR" dirty="0"/>
              <a:t>Διαγνωστικό Φύλλο - ΚΕΔΔΥ</a:t>
            </a: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600696" y="1575768"/>
            <a:ext cx="5912444" cy="4434333"/>
          </a:xfrm>
        </p:spPr>
      </p:pic>
    </p:spTree>
    <p:extLst>
      <p:ext uri="{BB962C8B-B14F-4D97-AF65-F5344CB8AC3E}">
        <p14:creationId xmlns:p14="http://schemas.microsoft.com/office/powerpoint/2010/main" val="1782922641"/>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22472" y="7904"/>
            <a:ext cx="8229600" cy="324752"/>
          </a:xfrm>
        </p:spPr>
        <p:txBody>
          <a:bodyPr>
            <a:normAutofit fontScale="90000"/>
          </a:bodyPr>
          <a:lstStyle/>
          <a:p>
            <a:endParaRPr lang="el-GR"/>
          </a:p>
        </p:txBody>
      </p:sp>
      <p:pic>
        <p:nvPicPr>
          <p:cNvPr id="5" name="Θέση περιεχομένου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rot="5400000">
            <a:off x="-468377" y="1337345"/>
            <a:ext cx="5733259" cy="4299944"/>
          </a:xfrm>
        </p:spPr>
      </p:pic>
      <p:pic>
        <p:nvPicPr>
          <p:cNvPr id="6" name="Θέση περιεχομένου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5400000">
            <a:off x="3927351" y="1339378"/>
            <a:ext cx="5733255" cy="4299942"/>
          </a:xfrm>
        </p:spPr>
      </p:pic>
    </p:spTree>
    <p:extLst>
      <p:ext uri="{BB962C8B-B14F-4D97-AF65-F5344CB8AC3E}">
        <p14:creationId xmlns:p14="http://schemas.microsoft.com/office/powerpoint/2010/main" val="202642622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274042"/>
          </a:xfrm>
        </p:spPr>
        <p:txBody>
          <a:bodyPr>
            <a:normAutofit fontScale="90000"/>
          </a:bodyPr>
          <a:lstStyle/>
          <a:p>
            <a:endParaRPr lang="el-GR" dirty="0"/>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567260" y="1549006"/>
            <a:ext cx="6067424" cy="4550568"/>
          </a:xfrm>
        </p:spPr>
      </p:pic>
    </p:spTree>
    <p:extLst>
      <p:ext uri="{BB962C8B-B14F-4D97-AF65-F5344CB8AC3E}">
        <p14:creationId xmlns:p14="http://schemas.microsoft.com/office/powerpoint/2010/main" val="2688464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661635" y="404664"/>
            <a:ext cx="5943600" cy="914400"/>
          </a:xfrm>
        </p:spPr>
        <p:txBody>
          <a:bodyPr>
            <a:normAutofit fontScale="90000"/>
          </a:bodyPr>
          <a:lstStyle/>
          <a:p>
            <a:r>
              <a:rPr lang="el-GR" altLang="en-US" dirty="0"/>
              <a:t>Η αρχή της ομαλοποίησης </a:t>
            </a:r>
            <a:r>
              <a:rPr lang="en-US" altLang="en-US" dirty="0"/>
              <a:t>(Normalization)</a:t>
            </a:r>
            <a:endParaRPr lang="el-GR" altLang="en-US" dirty="0"/>
          </a:p>
        </p:txBody>
      </p:sp>
      <p:sp>
        <p:nvSpPr>
          <p:cNvPr id="17411" name="Rectangle 3"/>
          <p:cNvSpPr>
            <a:spLocks noGrp="1" noChangeArrowheads="1"/>
          </p:cNvSpPr>
          <p:nvPr>
            <p:ph type="body" idx="1"/>
          </p:nvPr>
        </p:nvSpPr>
        <p:spPr>
          <a:xfrm>
            <a:off x="539552" y="1484784"/>
            <a:ext cx="7992888" cy="4585473"/>
          </a:xfrm>
        </p:spPr>
        <p:txBody>
          <a:bodyPr/>
          <a:lstStyle/>
          <a:p>
            <a:pPr algn="just">
              <a:lnSpc>
                <a:spcPct val="80000"/>
              </a:lnSpc>
              <a:buFont typeface="Wingdings" panose="05000000000000000000" pitchFamily="2" charset="2"/>
              <a:buNone/>
            </a:pPr>
            <a:endParaRPr lang="en-US" altLang="en-US" sz="1500" b="1" dirty="0"/>
          </a:p>
          <a:p>
            <a:pPr algn="just">
              <a:lnSpc>
                <a:spcPct val="80000"/>
              </a:lnSpc>
            </a:pPr>
            <a:r>
              <a:rPr lang="el-GR" altLang="en-US" dirty="0"/>
              <a:t>Αυτή η τάση της </a:t>
            </a:r>
            <a:r>
              <a:rPr lang="el-GR" altLang="en-US" dirty="0" err="1"/>
              <a:t>αποϊδρυματοποίησης</a:t>
            </a:r>
            <a:r>
              <a:rPr lang="el-GR" altLang="en-US" dirty="0"/>
              <a:t> παρουσιάζεται έντονα το τελευταίο διάστημα και στη χώρα μας. Δεν είναι λίγες οι προσπάθειες που έχουν αναληφθεί είτε από διάφορους θεσμικούς φορείς είτε από άτυπες ομάδες κοινωνικής παρέμβασης και οι οποίες αποσκοπούν στην ανάπτυξη δομών αυτόνομης διαβίωσης για τα άτομα με νοητική υστέρηση. </a:t>
            </a:r>
          </a:p>
        </p:txBody>
      </p:sp>
    </p:spTree>
    <p:extLst>
      <p:ext uri="{BB962C8B-B14F-4D97-AF65-F5344CB8AC3E}">
        <p14:creationId xmlns:p14="http://schemas.microsoft.com/office/powerpoint/2010/main" val="2729654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763688" y="260648"/>
            <a:ext cx="5829300" cy="914400"/>
          </a:xfrm>
        </p:spPr>
        <p:txBody>
          <a:bodyPr>
            <a:normAutofit fontScale="90000"/>
          </a:bodyPr>
          <a:lstStyle/>
          <a:p>
            <a:r>
              <a:rPr lang="el-GR" altLang="en-US" dirty="0"/>
              <a:t>Η αρχή της ομαλοποίησης </a:t>
            </a:r>
            <a:r>
              <a:rPr lang="en-US" altLang="en-US" dirty="0"/>
              <a:t>(Normalization</a:t>
            </a:r>
            <a:r>
              <a:rPr lang="en-US" altLang="en-US" sz="2100" dirty="0"/>
              <a:t>)</a:t>
            </a:r>
            <a:endParaRPr lang="el-GR" altLang="en-US" sz="2100" dirty="0"/>
          </a:p>
        </p:txBody>
      </p:sp>
      <p:sp>
        <p:nvSpPr>
          <p:cNvPr id="3075" name="Rectangle 3"/>
          <p:cNvSpPr>
            <a:spLocks noGrp="1" noChangeArrowheads="1"/>
          </p:cNvSpPr>
          <p:nvPr>
            <p:ph type="body" idx="1"/>
          </p:nvPr>
        </p:nvSpPr>
        <p:spPr>
          <a:xfrm>
            <a:off x="323528" y="1484784"/>
            <a:ext cx="8424936" cy="4861587"/>
          </a:xfrm>
        </p:spPr>
        <p:txBody>
          <a:bodyPr>
            <a:normAutofit/>
          </a:bodyPr>
          <a:lstStyle/>
          <a:p>
            <a:pPr algn="just">
              <a:lnSpc>
                <a:spcPct val="80000"/>
              </a:lnSpc>
            </a:pPr>
            <a:r>
              <a:rPr lang="el-GR" altLang="en-US" dirty="0"/>
              <a:t>Σύμφωνα με την αρχή της “ομαλοποίησης” ή “</a:t>
            </a:r>
            <a:r>
              <a:rPr lang="el-GR" altLang="en-US" dirty="0" err="1"/>
              <a:t>κανονικοποίησης</a:t>
            </a:r>
            <a:r>
              <a:rPr lang="el-GR" altLang="en-US" dirty="0"/>
              <a:t>” καλούνται οι κοινωνικοί εταίροι να παρέχουν στα άτομα με νοητική καθυστέρηση πρότυπα και συνθήκες της καθημερινής ζωής, οι οποίες να προσεγγίζουν όσο το δυνατό περισσότερο τα πρότυπα και τους κανόνες της </a:t>
            </a:r>
            <a:r>
              <a:rPr lang="el-GR" altLang="en-US" dirty="0" err="1"/>
              <a:t>κυριαρχούσας</a:t>
            </a:r>
            <a:r>
              <a:rPr lang="el-GR" altLang="en-US" dirty="0"/>
              <a:t> τάσης της κοινωνίας. </a:t>
            </a:r>
            <a:endParaRPr lang="en-US" altLang="en-US" dirty="0"/>
          </a:p>
        </p:txBody>
      </p:sp>
    </p:spTree>
    <p:extLst>
      <p:ext uri="{BB962C8B-B14F-4D97-AF65-F5344CB8AC3E}">
        <p14:creationId xmlns:p14="http://schemas.microsoft.com/office/powerpoint/2010/main" val="2244217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349947" y="188640"/>
            <a:ext cx="5829300" cy="457200"/>
          </a:xfrm>
        </p:spPr>
        <p:txBody>
          <a:bodyPr>
            <a:normAutofit fontScale="90000"/>
          </a:bodyPr>
          <a:lstStyle/>
          <a:p>
            <a:r>
              <a:rPr lang="el-GR" altLang="en-US" dirty="0"/>
              <a:t>Κριτική</a:t>
            </a:r>
          </a:p>
        </p:txBody>
      </p:sp>
      <p:sp>
        <p:nvSpPr>
          <p:cNvPr id="7171" name="Rectangle 3"/>
          <p:cNvSpPr>
            <a:spLocks noGrp="1" noChangeArrowheads="1"/>
          </p:cNvSpPr>
          <p:nvPr>
            <p:ph type="body" idx="1"/>
          </p:nvPr>
        </p:nvSpPr>
        <p:spPr>
          <a:xfrm>
            <a:off x="107504" y="1196752"/>
            <a:ext cx="8928991" cy="4657041"/>
          </a:xfrm>
        </p:spPr>
        <p:txBody>
          <a:bodyPr>
            <a:normAutofit/>
          </a:bodyPr>
          <a:lstStyle/>
          <a:p>
            <a:pPr algn="just">
              <a:lnSpc>
                <a:spcPct val="80000"/>
              </a:lnSpc>
            </a:pPr>
            <a:r>
              <a:rPr lang="el-GR" altLang="en-US" sz="2000" dirty="0"/>
              <a:t>Με βάση το μοντέλο του </a:t>
            </a:r>
            <a:r>
              <a:rPr lang="el-GR" altLang="en-US" sz="2000" dirty="0" err="1"/>
              <a:t>αποϊδρυματισμού</a:t>
            </a:r>
            <a:r>
              <a:rPr lang="el-GR" altLang="en-US" sz="2000" dirty="0"/>
              <a:t>, τα άτομα με νοητική καθυστέρηση έχουν τη δυνατότητα να μη διαμένουν σε ιδρύματα και σε ψυχιατρικές κλινικές αλλά σε </a:t>
            </a:r>
            <a:r>
              <a:rPr lang="el-GR" altLang="en-US" sz="2000" u="sng" dirty="0"/>
              <a:t>ξενώνες,</a:t>
            </a:r>
            <a:r>
              <a:rPr lang="el-GR" altLang="en-US" sz="2000" dirty="0"/>
              <a:t> όπου παρέχονται συνθήκες κατοίκησης παρόμοιες με εκείνες του οικογενειακού τους περιβάλλοντος. Έτσι, αυτές οι δομές αποτελούν μικρούς αυτόνομους θεσμούς στα πλαίσια της κοινότητας. </a:t>
            </a:r>
          </a:p>
          <a:p>
            <a:pPr algn="just">
              <a:lnSpc>
                <a:spcPct val="80000"/>
              </a:lnSpc>
            </a:pPr>
            <a:r>
              <a:rPr lang="el-GR" altLang="en-US" sz="2000" dirty="0"/>
              <a:t>Από τη δεκαετία του 80, όμως ασκήθηκε έντονη κριτική σε αυτό το μοντέλο. Συγκεκριμένα, η παρεχόμενη βοήθεια περιορίζεται στη διευθέτηση της διαμονής στο ξενώνα. Ένοικοι ζουν μαζί με άλλους -με τους οποίους δεν τα πηγαίνουν απαραίτητα καλά- και το προσωπικό εργάζεται ώστε να γίνουν αλλαγές στο οργανωτικό επίπεδο. Όμως όλα αυτά </a:t>
            </a:r>
            <a:r>
              <a:rPr lang="el-GR" altLang="en-US" sz="2000" dirty="0" err="1"/>
              <a:t>συνέβαιναν</a:t>
            </a:r>
            <a:r>
              <a:rPr lang="el-GR" altLang="en-US" sz="2000" dirty="0"/>
              <a:t> και στη θεσμοθετημένη μορφή του ιδρύματος. </a:t>
            </a:r>
          </a:p>
          <a:p>
            <a:pPr algn="just">
              <a:lnSpc>
                <a:spcPct val="80000"/>
              </a:lnSpc>
            </a:pPr>
            <a:r>
              <a:rPr lang="el-GR" altLang="en-US" sz="2000" dirty="0"/>
              <a:t>Δηλαδή δεν αρκεί να μετακομίσει κάποιος από ένα ίδρυμα σε ένα καινούργιο σπίτι. Κυρίως πρέπει να αντιμετωπίζονται οι αποδέκτες της βοήθειας όχι ως ασθενείς ή καταναλωτές, αλλά ως ισότιμα  μέλη του κοινωνικού συνόλου. Τα άτομα με νοητική υστέρηση μπορούν να προαχθούν καλύτερα μέσω της ενεργητικής συμμετοχής στη λειτουργία της κοινότητας. Επιβάλλεται δηλαδή πλέον ένας </a:t>
            </a:r>
            <a:r>
              <a:rPr lang="el-GR" altLang="en-US" sz="2000" dirty="0" err="1"/>
              <a:t>προσωποκεντρικός</a:t>
            </a:r>
            <a:r>
              <a:rPr lang="el-GR" altLang="en-US" sz="2000" dirty="0"/>
              <a:t> σχεδιασμός παροχής βοήθειας. </a:t>
            </a:r>
          </a:p>
        </p:txBody>
      </p:sp>
    </p:spTree>
    <p:extLst>
      <p:ext uri="{BB962C8B-B14F-4D97-AF65-F5344CB8AC3E}">
        <p14:creationId xmlns:p14="http://schemas.microsoft.com/office/powerpoint/2010/main" val="2081368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Επικοινωνία</a:t>
            </a:r>
          </a:p>
        </p:txBody>
      </p:sp>
      <p:sp>
        <p:nvSpPr>
          <p:cNvPr id="3" name="Θέση περιεχομένου 2"/>
          <p:cNvSpPr>
            <a:spLocks noGrp="1"/>
          </p:cNvSpPr>
          <p:nvPr>
            <p:ph idx="1"/>
          </p:nvPr>
        </p:nvSpPr>
        <p:spPr>
          <a:xfrm>
            <a:off x="475861" y="2708920"/>
            <a:ext cx="8229600" cy="604664"/>
          </a:xfrm>
        </p:spPr>
        <p:txBody>
          <a:bodyPr>
            <a:noAutofit/>
          </a:bodyPr>
          <a:lstStyle/>
          <a:p>
            <a:r>
              <a:rPr lang="en-US" sz="4400" dirty="0"/>
              <a:t>dimitriadouioanna@hotmail.com</a:t>
            </a:r>
            <a:endParaRPr lang="el-GR" sz="4400" dirty="0"/>
          </a:p>
        </p:txBody>
      </p:sp>
    </p:spTree>
    <p:extLst>
      <p:ext uri="{BB962C8B-B14F-4D97-AF65-F5344CB8AC3E}">
        <p14:creationId xmlns:p14="http://schemas.microsoft.com/office/powerpoint/2010/main" val="1640763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Φιλοσοφία της Ειδικής Αγωγής (Ε.Α.)</a:t>
            </a:r>
          </a:p>
        </p:txBody>
      </p:sp>
      <p:sp>
        <p:nvSpPr>
          <p:cNvPr id="3" name="2 - Θέση περιεχομένου"/>
          <p:cNvSpPr>
            <a:spLocks noGrp="1"/>
          </p:cNvSpPr>
          <p:nvPr>
            <p:ph idx="1"/>
          </p:nvPr>
        </p:nvSpPr>
        <p:spPr/>
        <p:txBody>
          <a:bodyPr/>
          <a:lstStyle/>
          <a:p>
            <a:r>
              <a:rPr lang="el-GR" dirty="0"/>
              <a:t>Ίσα δικαιώματα</a:t>
            </a:r>
          </a:p>
          <a:p>
            <a:r>
              <a:rPr lang="el-GR" dirty="0"/>
              <a:t>Ίσες ευκαιρίες</a:t>
            </a:r>
          </a:p>
          <a:p>
            <a:pPr>
              <a:buNone/>
            </a:pPr>
            <a:r>
              <a:rPr lang="el-GR" dirty="0"/>
              <a:t>Σε εκπαίδευση και Ζωή</a:t>
            </a:r>
          </a:p>
          <a:p>
            <a:pPr>
              <a:buNone/>
            </a:pPr>
            <a:endParaRPr lang="el-GR" dirty="0"/>
          </a:p>
        </p:txBody>
      </p:sp>
    </p:spTree>
    <p:extLst>
      <p:ext uri="{BB962C8B-B14F-4D97-AF65-F5344CB8AC3E}">
        <p14:creationId xmlns:p14="http://schemas.microsoft.com/office/powerpoint/2010/main" val="560021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23528" y="476672"/>
            <a:ext cx="8341178" cy="994172"/>
          </a:xfrm>
        </p:spPr>
        <p:txBody>
          <a:bodyPr>
            <a:normAutofit fontScale="90000"/>
          </a:bodyPr>
          <a:lstStyle/>
          <a:p>
            <a:pPr algn="just" eaLnBrk="1" hangingPunct="1"/>
            <a:r>
              <a:rPr lang="el-GR" altLang="en-US" dirty="0"/>
              <a:t>Παιδαγωγική θεώρηση της Αναπηρίας</a:t>
            </a:r>
          </a:p>
        </p:txBody>
      </p:sp>
      <p:sp>
        <p:nvSpPr>
          <p:cNvPr id="20483" name="Rectangle 3"/>
          <p:cNvSpPr>
            <a:spLocks noGrp="1" noChangeArrowheads="1"/>
          </p:cNvSpPr>
          <p:nvPr>
            <p:ph idx="1"/>
          </p:nvPr>
        </p:nvSpPr>
        <p:spPr>
          <a:xfrm>
            <a:off x="369792" y="1916832"/>
            <a:ext cx="8294914" cy="3657600"/>
          </a:xfrm>
        </p:spPr>
        <p:txBody>
          <a:bodyPr>
            <a:normAutofit fontScale="85000" lnSpcReduction="10000"/>
          </a:bodyPr>
          <a:lstStyle/>
          <a:p>
            <a:pPr algn="just" eaLnBrk="1" hangingPunct="1">
              <a:lnSpc>
                <a:spcPct val="90000"/>
              </a:lnSpc>
            </a:pPr>
            <a:r>
              <a:rPr lang="el-GR" altLang="en-US" dirty="0">
                <a:cs typeface="Times New Roman" panose="02020603050405020304" pitchFamily="18" charset="0"/>
              </a:rPr>
              <a:t>Η  αναπηρία είναι μια «φυσιολογική παραλλαγή» της ανθρώπινης ύπαρξης.</a:t>
            </a:r>
          </a:p>
          <a:p>
            <a:pPr algn="just" eaLnBrk="1" hangingPunct="1">
              <a:lnSpc>
                <a:spcPct val="90000"/>
              </a:lnSpc>
            </a:pPr>
            <a:r>
              <a:rPr lang="el-GR" altLang="en-US" dirty="0">
                <a:cs typeface="Times New Roman" panose="02020603050405020304" pitchFamily="18" charset="0"/>
              </a:rPr>
              <a:t>Η εκπαίδευση των παιδιών και νέων με αναπηρία οφείλει να προσανατολίζεται βασικά προς τις γενικές εκπαιδευτικές ανάγκες, αξίες και κανόνες.</a:t>
            </a:r>
          </a:p>
          <a:p>
            <a:pPr algn="just" eaLnBrk="1" hangingPunct="1">
              <a:lnSpc>
                <a:spcPct val="90000"/>
              </a:lnSpc>
            </a:pPr>
            <a:r>
              <a:rPr lang="el-GR" altLang="en-US" dirty="0">
                <a:cs typeface="Times New Roman" panose="02020603050405020304" pitchFamily="18" charset="0"/>
              </a:rPr>
              <a:t>Ο ειδικός χαρακτήρας της </a:t>
            </a:r>
            <a:r>
              <a:rPr lang="el-GR" altLang="en-US" dirty="0"/>
              <a:t>εκπαιδευτικής</a:t>
            </a:r>
            <a:r>
              <a:rPr lang="el-GR" altLang="en-US" dirty="0">
                <a:cs typeface="Times New Roman" panose="02020603050405020304" pitchFamily="18" charset="0"/>
              </a:rPr>
              <a:t> παρέμβασης οφείλει να προσανατολίζεται στις ιδιαίτερες εξατομικευμένες ανάγκες και δυνατότητες όπως επίσης και στις κοινωνικές συνθήκες και απαιτήσεις με στόχο τη βελτίωση της κοινής συμβίωσης</a:t>
            </a:r>
            <a:r>
              <a:rPr lang="el-GR" altLang="en-US" dirty="0"/>
              <a:t>.</a:t>
            </a:r>
          </a:p>
        </p:txBody>
      </p:sp>
    </p:spTree>
    <p:extLst>
      <p:ext uri="{BB962C8B-B14F-4D97-AF65-F5344CB8AC3E}">
        <p14:creationId xmlns:p14="http://schemas.microsoft.com/office/powerpoint/2010/main" val="945588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Ειδική Αγωγή: Ορολογία</a:t>
            </a:r>
          </a:p>
        </p:txBody>
      </p:sp>
      <p:sp>
        <p:nvSpPr>
          <p:cNvPr id="3" name="2 - Θέση περιεχομένου"/>
          <p:cNvSpPr>
            <a:spLocks noGrp="1"/>
          </p:cNvSpPr>
          <p:nvPr>
            <p:ph idx="1"/>
          </p:nvPr>
        </p:nvSpPr>
        <p:spPr/>
        <p:txBody>
          <a:bodyPr/>
          <a:lstStyle/>
          <a:p>
            <a:r>
              <a:rPr lang="el-GR"/>
              <a:t>Ειδικά Εκπαιδευτικά Προγράμματα</a:t>
            </a:r>
            <a:endParaRPr lang="el-GR" dirty="0"/>
          </a:p>
          <a:p>
            <a:r>
              <a:rPr lang="el-GR" dirty="0"/>
              <a:t>Μέθοδοι – Τεχνικές – Στρατηγικές Διδασκαλίας</a:t>
            </a:r>
          </a:p>
          <a:p>
            <a:r>
              <a:rPr lang="el-GR" dirty="0"/>
              <a:t>Λειτουργικότητα</a:t>
            </a:r>
          </a:p>
          <a:p>
            <a:r>
              <a:rPr lang="el-GR" dirty="0"/>
              <a:t>Προσαρμογή</a:t>
            </a:r>
          </a:p>
          <a:p>
            <a:r>
              <a:rPr lang="el-GR" dirty="0"/>
              <a:t>Εκπαιδευτικοί Ειδικής Αγωγής, Ειδικό Εκπαιδευτικό Προσωπικό (ΕΕΠ), Ειδικό Βοηθητικό Προσωπικό (ΕΒΠ)</a:t>
            </a:r>
          </a:p>
        </p:txBody>
      </p:sp>
    </p:spTree>
    <p:extLst>
      <p:ext uri="{BB962C8B-B14F-4D97-AF65-F5344CB8AC3E}">
        <p14:creationId xmlns:p14="http://schemas.microsoft.com/office/powerpoint/2010/main" val="16719363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Ορισμός Ε.Α.</a:t>
            </a:r>
          </a:p>
        </p:txBody>
      </p:sp>
      <p:sp>
        <p:nvSpPr>
          <p:cNvPr id="3" name="2 - Θέση περιεχομένου"/>
          <p:cNvSpPr>
            <a:spLocks noGrp="1"/>
          </p:cNvSpPr>
          <p:nvPr>
            <p:ph idx="1"/>
          </p:nvPr>
        </p:nvSpPr>
        <p:spPr/>
        <p:txBody>
          <a:bodyPr/>
          <a:lstStyle/>
          <a:p>
            <a:r>
              <a:rPr lang="el-GR" dirty="0"/>
              <a:t>«Η Ειδικά σχεδιασμένη διδασκαλία που υποστηρίζεται από ειδικά προγράμματα υποστηρικτικών υπηρεσιών και παρέχεται σε κατάλληλα διαρρυθμισμένους και εξοπλισμένους χώρους με τη χρήση ειδικών μέσων και μεθόδων για την ικανοποίηση των ειδικών αναγκών του παιδιού» (</a:t>
            </a:r>
            <a:r>
              <a:rPr lang="el-GR" dirty="0" err="1"/>
              <a:t>Πολυχρονοπούλου</a:t>
            </a:r>
            <a:r>
              <a:rPr lang="el-GR" dirty="0"/>
              <a:t>, 2012, σελ. 50) </a:t>
            </a:r>
          </a:p>
        </p:txBody>
      </p:sp>
    </p:spTree>
    <p:extLst>
      <p:ext uri="{BB962C8B-B14F-4D97-AF65-F5344CB8AC3E}">
        <p14:creationId xmlns:p14="http://schemas.microsoft.com/office/powerpoint/2010/main" val="3834879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a:xfrm>
            <a:off x="395536" y="188640"/>
            <a:ext cx="8229600" cy="1143000"/>
          </a:xfrm>
        </p:spPr>
        <p:txBody>
          <a:bodyPr/>
          <a:lstStyle/>
          <a:p>
            <a:r>
              <a:rPr lang="el-GR" sz="3200" dirty="0"/>
              <a:t>Σκοπός της Ε.Α.</a:t>
            </a:r>
            <a:endParaRPr lang="el-GR" altLang="en-US" sz="3000" dirty="0"/>
          </a:p>
        </p:txBody>
      </p:sp>
      <p:sp>
        <p:nvSpPr>
          <p:cNvPr id="23555" name="Rectangle 1027"/>
          <p:cNvSpPr>
            <a:spLocks noGrp="1" noChangeArrowheads="1"/>
          </p:cNvSpPr>
          <p:nvPr>
            <p:ph type="body" idx="1"/>
          </p:nvPr>
        </p:nvSpPr>
        <p:spPr>
          <a:xfrm>
            <a:off x="395536" y="1331640"/>
            <a:ext cx="8424936" cy="4097610"/>
          </a:xfrm>
        </p:spPr>
        <p:txBody>
          <a:bodyPr/>
          <a:lstStyle/>
          <a:p>
            <a:pPr>
              <a:buFont typeface="Wingdings" panose="05000000000000000000" pitchFamily="2" charset="2"/>
              <a:buNone/>
            </a:pPr>
            <a:endParaRPr lang="el-GR" altLang="en-US" sz="2100" b="1" dirty="0"/>
          </a:p>
          <a:p>
            <a:pPr algn="just"/>
            <a:r>
              <a:rPr lang="el-GR" altLang="en-US" sz="3600" dirty="0"/>
              <a:t>Ισότιμη ένταξη και συμμετοχή στην κοινωνική ζωή</a:t>
            </a:r>
          </a:p>
          <a:p>
            <a:pPr algn="just"/>
            <a:r>
              <a:rPr lang="el-GR" altLang="en-US" sz="3600" dirty="0"/>
              <a:t>Σύναψη ανθρώπινων σχέσεων που χαρακτηρίζονται από αμοιβαιότητα και αποδοχή</a:t>
            </a:r>
          </a:p>
          <a:p>
            <a:endParaRPr lang="el-GR" altLang="en-US" dirty="0"/>
          </a:p>
        </p:txBody>
      </p:sp>
    </p:spTree>
    <p:extLst>
      <p:ext uri="{BB962C8B-B14F-4D97-AF65-F5344CB8AC3E}">
        <p14:creationId xmlns:p14="http://schemas.microsoft.com/office/powerpoint/2010/main" val="29538737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Σκοπός της Ε.Α.</a:t>
            </a:r>
          </a:p>
        </p:txBody>
      </p:sp>
      <p:sp>
        <p:nvSpPr>
          <p:cNvPr id="3" name="2 - Θέση περιεχομένου"/>
          <p:cNvSpPr>
            <a:spLocks noGrp="1"/>
          </p:cNvSpPr>
          <p:nvPr>
            <p:ph idx="1"/>
          </p:nvPr>
        </p:nvSpPr>
        <p:spPr/>
        <p:txBody>
          <a:bodyPr/>
          <a:lstStyle/>
          <a:p>
            <a:r>
              <a:rPr lang="el-GR" dirty="0"/>
              <a:t>Να </a:t>
            </a:r>
            <a:r>
              <a:rPr lang="el-GR" b="1" dirty="0"/>
              <a:t>προετοιμάσει</a:t>
            </a:r>
            <a:r>
              <a:rPr lang="el-GR" dirty="0"/>
              <a:t> το παιδί να συμμετάσχει σε όλες τις εκφάνσεις της σύγχρονης κοινωνίας.</a:t>
            </a:r>
          </a:p>
          <a:p>
            <a:r>
              <a:rPr lang="el-GR" dirty="0"/>
              <a:t>Να αυξήσει τις </a:t>
            </a:r>
            <a:r>
              <a:rPr lang="el-GR" b="1" dirty="0"/>
              <a:t>γνώσεις</a:t>
            </a:r>
            <a:r>
              <a:rPr lang="el-GR" dirty="0"/>
              <a:t> του και τις </a:t>
            </a:r>
            <a:r>
              <a:rPr lang="el-GR" b="1" dirty="0"/>
              <a:t>εμπειρίες </a:t>
            </a:r>
            <a:r>
              <a:rPr lang="el-GR" dirty="0"/>
              <a:t>του.</a:t>
            </a:r>
          </a:p>
          <a:p>
            <a:r>
              <a:rPr lang="el-GR" dirty="0"/>
              <a:t>Να καλλιεργήσει το </a:t>
            </a:r>
            <a:r>
              <a:rPr lang="el-GR" b="1" dirty="0"/>
              <a:t>πνεύμα</a:t>
            </a:r>
            <a:r>
              <a:rPr lang="el-GR" dirty="0"/>
              <a:t>.</a:t>
            </a:r>
          </a:p>
          <a:p>
            <a:r>
              <a:rPr lang="el-GR" dirty="0"/>
              <a:t>Να διευκολύνει τη </a:t>
            </a:r>
            <a:r>
              <a:rPr lang="el-GR" b="1" dirty="0"/>
              <a:t>μετάβαση</a:t>
            </a:r>
            <a:r>
              <a:rPr lang="el-GR" dirty="0"/>
              <a:t> από τη σχολική στην ενήλικη ζωή.</a:t>
            </a:r>
          </a:p>
        </p:txBody>
      </p:sp>
    </p:spTree>
    <p:extLst>
      <p:ext uri="{BB962C8B-B14F-4D97-AF65-F5344CB8AC3E}">
        <p14:creationId xmlns:p14="http://schemas.microsoft.com/office/powerpoint/2010/main" val="1125449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Νομοθεσία</a:t>
            </a:r>
          </a:p>
        </p:txBody>
      </p:sp>
      <p:sp>
        <p:nvSpPr>
          <p:cNvPr id="3" name="Θέση περιεχομένου 2"/>
          <p:cNvSpPr>
            <a:spLocks noGrp="1"/>
          </p:cNvSpPr>
          <p:nvPr>
            <p:ph idx="1"/>
          </p:nvPr>
        </p:nvSpPr>
        <p:spPr/>
        <p:txBody>
          <a:bodyPr/>
          <a:lstStyle/>
          <a:p>
            <a:r>
              <a:rPr lang="el-GR" dirty="0"/>
              <a:t>Ν. 1143/1981, Περί Ε.Α</a:t>
            </a:r>
            <a:r>
              <a:rPr lang="el-GR"/>
              <a:t>. </a:t>
            </a:r>
            <a:endParaRPr lang="el-GR" dirty="0"/>
          </a:p>
          <a:p>
            <a:r>
              <a:rPr lang="el-GR" dirty="0"/>
              <a:t>Ν. 1566/1985, η Ε.Α. ενσωματώνεται στο σύστημα της Γενικής Αγωγής</a:t>
            </a:r>
          </a:p>
          <a:p>
            <a:r>
              <a:rPr lang="el-GR" dirty="0"/>
              <a:t>1994 οργανωμένος εκσυγχρονισμός της Ε.Α.</a:t>
            </a:r>
          </a:p>
          <a:p>
            <a:r>
              <a:rPr lang="el-GR" dirty="0"/>
              <a:t>Ν. 2817/2000</a:t>
            </a:r>
          </a:p>
          <a:p>
            <a:r>
              <a:rPr lang="el-GR" dirty="0"/>
              <a:t>Ν. 3699/2008</a:t>
            </a:r>
          </a:p>
        </p:txBody>
      </p:sp>
    </p:spTree>
    <p:extLst>
      <p:ext uri="{BB962C8B-B14F-4D97-AF65-F5344CB8AC3E}">
        <p14:creationId xmlns:p14="http://schemas.microsoft.com/office/powerpoint/2010/main" val="4169293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Σήμερα…</a:t>
            </a:r>
          </a:p>
        </p:txBody>
      </p:sp>
      <p:sp>
        <p:nvSpPr>
          <p:cNvPr id="3" name="Θέση περιεχομένου 2"/>
          <p:cNvSpPr>
            <a:spLocks noGrp="1"/>
          </p:cNvSpPr>
          <p:nvPr>
            <p:ph idx="1"/>
          </p:nvPr>
        </p:nvSpPr>
        <p:spPr/>
        <p:txBody>
          <a:bodyPr>
            <a:normAutofit fontScale="85000" lnSpcReduction="20000"/>
          </a:bodyPr>
          <a:lstStyle/>
          <a:p>
            <a:r>
              <a:rPr lang="el-GR" dirty="0"/>
              <a:t>Ως ΣΜΕΑΕ ορίζονται:</a:t>
            </a:r>
          </a:p>
          <a:p>
            <a:pPr marL="0" indent="0">
              <a:buNone/>
            </a:pPr>
            <a:r>
              <a:rPr lang="el-GR" dirty="0"/>
              <a:t>α) Για την πρωτοβάθμια εκπαίδευση:</a:t>
            </a:r>
          </a:p>
          <a:p>
            <a:pPr marL="0" indent="0">
              <a:buNone/>
            </a:pPr>
            <a:r>
              <a:rPr lang="el-GR" dirty="0" err="1"/>
              <a:t>αα</a:t>
            </a:r>
            <a:r>
              <a:rPr lang="el-GR" dirty="0"/>
              <a:t>) </a:t>
            </a:r>
            <a:r>
              <a:rPr lang="el-GR" b="1" dirty="0"/>
              <a:t>τα νηπιαγωγεία ΕΑΕ και τμήματα πρώιμης παρέμβασης που λειτουργούν εντός των νηπιαγωγείων ΕΑΕ, για μαθητές μέχρι το έβδομο (7ο) έτος της ηλικίας τους </a:t>
            </a:r>
            <a:r>
              <a:rPr lang="el-GR" dirty="0"/>
              <a:t>και</a:t>
            </a:r>
          </a:p>
          <a:p>
            <a:pPr marL="0" indent="0">
              <a:buNone/>
            </a:pPr>
            <a:r>
              <a:rPr lang="el-GR" dirty="0" err="1"/>
              <a:t>αβ</a:t>
            </a:r>
            <a:r>
              <a:rPr lang="el-GR" dirty="0"/>
              <a:t>) τα δημοτικά σχολεία ΕΑΕ για μαθητές μέχρι το δέκατο τέταρτο (14ο) έτος της ηλικίας τους, τα οποία λειτουργούν με μία προκαταρκτική τάξη και με τις τάξεις Α', Β', Γ', Δ,' Ε' και ΣΤ'. Παράταση της φοίτησης μπορεί να γίνει μέχρι το δέκατο πέμπτο (15ο) έτος της ηλικίας των μαθητών, μετά από εισήγηση του οικείου ΚΕΔΔΥ.</a:t>
            </a:r>
          </a:p>
          <a:p>
            <a:endParaRPr lang="el-GR" b="1" dirty="0"/>
          </a:p>
        </p:txBody>
      </p:sp>
    </p:spTree>
    <p:extLst>
      <p:ext uri="{BB962C8B-B14F-4D97-AF65-F5344CB8AC3E}">
        <p14:creationId xmlns:p14="http://schemas.microsoft.com/office/powerpoint/2010/main" val="16666942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490066"/>
          </a:xfrm>
        </p:spPr>
        <p:txBody>
          <a:bodyPr>
            <a:normAutofit fontScale="90000"/>
          </a:bodyPr>
          <a:lstStyle/>
          <a:p>
            <a:r>
              <a:rPr lang="el-GR" dirty="0"/>
              <a:t>Σήμερα…</a:t>
            </a:r>
          </a:p>
        </p:txBody>
      </p:sp>
      <p:sp>
        <p:nvSpPr>
          <p:cNvPr id="3" name="Θέση περιεχομένου 2"/>
          <p:cNvSpPr>
            <a:spLocks noGrp="1"/>
          </p:cNvSpPr>
          <p:nvPr>
            <p:ph idx="1"/>
          </p:nvPr>
        </p:nvSpPr>
        <p:spPr>
          <a:xfrm>
            <a:off x="457200" y="635704"/>
            <a:ext cx="8229600" cy="5472608"/>
          </a:xfrm>
        </p:spPr>
        <p:txBody>
          <a:bodyPr>
            <a:noAutofit/>
          </a:bodyPr>
          <a:lstStyle/>
          <a:p>
            <a:r>
              <a:rPr lang="el-GR" sz="1500" i="1" dirty="0"/>
              <a:t>β) Για τη δευτεροβάθμια εκπαίδευση:</a:t>
            </a:r>
            <a:endParaRPr lang="el-GR" sz="1500" dirty="0"/>
          </a:p>
          <a:p>
            <a:pPr marL="0" indent="0">
              <a:buNone/>
            </a:pPr>
            <a:r>
              <a:rPr lang="el-GR" sz="1500" i="1" dirty="0" err="1"/>
              <a:t>βα</a:t>
            </a:r>
            <a:r>
              <a:rPr lang="el-GR" sz="1500" i="1" dirty="0"/>
              <a:t>) Τα γυμνάσια ΕΑΕ για μαθητές μέχρι το δέκατο ένατο (19ο) έτος της ηλικίας τους. Τα γυμνάσια ΕΑΕ περιλαμβάνουν την προκαταρκτική τάξη και τρεις επόμενες τάξεις Α', Β' και Γ'. Μαθητές απόφοιτοι δημοτικού σχολείου με αναπηρία και ειδικές εκπαιδευτικές ανάγκες, μπορεί να εγγράφονται απευθείας στην Α' τάξη του</a:t>
            </a:r>
            <a:r>
              <a:rPr lang="el-GR" sz="1500" dirty="0"/>
              <a:t> </a:t>
            </a:r>
            <a:r>
              <a:rPr lang="el-GR" sz="1500" i="1" dirty="0"/>
              <a:t>γυμνασίου ΕΑΕ, ύστερα από αξιολόγηση που πραγματοποιείται από το οικείο ΚΕΔΔΥ.</a:t>
            </a:r>
            <a:endParaRPr lang="el-GR" sz="1500" dirty="0"/>
          </a:p>
          <a:p>
            <a:pPr marL="0" indent="0">
              <a:buNone/>
            </a:pPr>
            <a:r>
              <a:rPr lang="el-GR" sz="1500" i="1" dirty="0" err="1"/>
              <a:t>ββ</a:t>
            </a:r>
            <a:r>
              <a:rPr lang="el-GR" sz="1500" i="1" dirty="0"/>
              <a:t>) Τα λύκεια ΕΑΕ για μαθητές μέχρι το εικοστό τρίτο (23ο) έτος της ηλικίας τους. Τα λύκεια ΕΑΕ, περιλαμβάνουν την προκαταρκτική τάξη και τρεις επόμενες τάξεις Α' , Β' και Γ'. Μαθητές απόφοιτοι γυμνασίου με αναπηρία και ειδικές εκπαιδευτικές ανάγκες μπορεί να εγγράφονται απευθείας στην </a:t>
            </a:r>
            <a:r>
              <a:rPr lang="en-US" sz="1500" i="1" dirty="0"/>
              <a:t>A</a:t>
            </a:r>
            <a:r>
              <a:rPr lang="el-GR" sz="1500" i="1" dirty="0"/>
              <a:t>' τάξη του λυκείου ΕΑΕ, ύστερα από αξιολόγηση που πραγματοποιείται από το οικείο ΚΕΔΔΥ.</a:t>
            </a:r>
            <a:endParaRPr lang="el-GR" sz="1500" dirty="0"/>
          </a:p>
          <a:p>
            <a:r>
              <a:rPr lang="el-GR" sz="1500" i="1" dirty="0"/>
              <a:t>γ) Για τη δευτεροβάθμια επαγγελματική εκπαίδευση: </a:t>
            </a:r>
            <a:endParaRPr lang="el-GR" sz="1500" dirty="0"/>
          </a:p>
          <a:p>
            <a:pPr marL="0" indent="0">
              <a:buNone/>
            </a:pPr>
            <a:r>
              <a:rPr lang="el-GR" sz="1500" i="1" dirty="0" err="1"/>
              <a:t>γα</a:t>
            </a:r>
            <a:r>
              <a:rPr lang="el-GR" sz="1500" i="1" dirty="0"/>
              <a:t>) Τα ειδικά επαγγελματικά γυμνάσια, στα οποία εγγράφονται απόφοιτοι δημοτικού σχολείου γενικής ή ειδικής εκπαίδευσης και στα οποία η φοίτηση διαρκεί πέντε έτη. Στα γυμνάσια αυτά εφαρμόζεται πρόγραμμα για την ολοκλήρωση της εννιάχρονης υποχρεωτικής εκπαίδευσης και την παροχή επαγγελματικής εκπαίδευσης.</a:t>
            </a:r>
            <a:endParaRPr lang="el-GR" sz="1500" dirty="0"/>
          </a:p>
          <a:p>
            <a:pPr marL="0" indent="0">
              <a:buNone/>
            </a:pPr>
            <a:r>
              <a:rPr lang="el-GR" sz="1500" i="1" dirty="0" err="1"/>
              <a:t>γβ</a:t>
            </a:r>
            <a:r>
              <a:rPr lang="el-GR" sz="1500" i="1" dirty="0"/>
              <a:t>) Τα ειδικά επαγγελματικά λύκεια, στα οποία εγγράφονται απόφοιτοι του επαγγελματικού γυμνασίου και των ειδικών και γενικών γυμνασίων και λυκείων. Στα λύκεια αυτά η φοίτηση διαρκεί τέσσερα έτη.</a:t>
            </a:r>
            <a:endParaRPr lang="el-GR" sz="1500" dirty="0"/>
          </a:p>
          <a:p>
            <a:pPr marL="0" indent="0">
              <a:buNone/>
            </a:pPr>
            <a:r>
              <a:rPr lang="el-GR" sz="1500" i="1" dirty="0" err="1"/>
              <a:t>γγ</a:t>
            </a:r>
            <a:r>
              <a:rPr lang="el-GR" sz="1500" i="1" dirty="0"/>
              <a:t>) Την ειδική επαγγελματική σχολή, στην οποία εγγράφονται απόφοιτοι επαγγελματικού γυμνασίου και ειδικού γυμνασίου και στην οποία η φοίτηση διαρκεί τέσσερα έτη. Τα εργαστήρια των ειδικών επαγγελματικών σχολών εξοπλίζονται από τα Γραφεία Επαγγελματικής Εκπαίδευσης.</a:t>
            </a:r>
            <a:endParaRPr lang="el-GR" sz="1500" dirty="0"/>
          </a:p>
          <a:p>
            <a:pPr marL="0" indent="0">
              <a:buNone/>
            </a:pPr>
            <a:r>
              <a:rPr lang="el-GR" sz="1500" i="1" dirty="0" err="1"/>
              <a:t>γδ</a:t>
            </a:r>
            <a:r>
              <a:rPr lang="el-GR" sz="1500" i="1" dirty="0"/>
              <a:t>) Τα Εργαστήρια Ειδικής Επαγγελματικής Εκπαίδευσης και Κατάρτισης (ΕΕΕΕΚ), στα οποία η φοίτηση διαρκεί από πέντε μέχρι οκτώ χρόνια. Σε αυτά εγγράφονται απόφοιτοι δημοτικών σχολείων γενικής ή ειδικής εκπαίδευσης, ύστερα από πρόταση των διαγνωστικών υπηρεσιών, καλύπτοντας την </a:t>
            </a:r>
            <a:r>
              <a:rPr lang="el-GR" sz="1500" i="1" dirty="0" err="1"/>
              <a:t>υποχρεωτικότητα</a:t>
            </a:r>
            <a:r>
              <a:rPr lang="el-GR" sz="1500" i="1" dirty="0"/>
              <a:t> της δευτεροβάθμιας εκπαίδευσης</a:t>
            </a:r>
            <a:r>
              <a:rPr lang="el-GR" sz="1600" i="1" dirty="0"/>
              <a:t>. </a:t>
            </a:r>
            <a:endParaRPr lang="el-GR" sz="1600" dirty="0"/>
          </a:p>
        </p:txBody>
      </p:sp>
    </p:spTree>
    <p:extLst>
      <p:ext uri="{BB962C8B-B14F-4D97-AF65-F5344CB8AC3E}">
        <p14:creationId xmlns:p14="http://schemas.microsoft.com/office/powerpoint/2010/main" val="1884659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Ν. 3699/2008</a:t>
            </a:r>
          </a:p>
        </p:txBody>
      </p:sp>
      <p:sp>
        <p:nvSpPr>
          <p:cNvPr id="3" name="Θέση περιεχομένου 2"/>
          <p:cNvSpPr>
            <a:spLocks noGrp="1"/>
          </p:cNvSpPr>
          <p:nvPr>
            <p:ph idx="1"/>
          </p:nvPr>
        </p:nvSpPr>
        <p:spPr/>
        <p:txBody>
          <a:bodyPr>
            <a:normAutofit fontScale="70000" lnSpcReduction="20000"/>
          </a:bodyPr>
          <a:lstStyle/>
          <a:p>
            <a:r>
              <a:rPr lang="el-GR" dirty="0"/>
              <a:t>Ειδική Αγωγή και Εκπαίδευση (ΕΑΕ) είναι το σύνολο των παρεχόμενων εκπαιδευτικών υπηρεσιών στους μαθητές με αναπηρία και διαπιστωμένες ειδικές εκπαιδευτικές ανάγκες ή στους μαθητές με ειδικές εκπαιδευτικές ανάγκες. Η πολιτεία δεσμεύεται να κατοχυρώνει και να αναβαθμίζει διαρκώς τον υποχρεωτικό χαρακτήρα της ειδικής αγωγής και εκπαίδευσης ως αναπόσπαστο μέρος της υποχρεωτικής και δωρεάν δημόσιας παιδείας και να μεριμνά για την παροχή δωρεάν δημόσιας ειδικής αγωγής και εκπαίδευσης στους αναπήρους όλων των ηλικιών και για όλα τα στάδια και τις εκπαιδευτικές βαθμίδες. Δεσμεύεται επίσης να διασφαλίζει σε όλους τους πολίτες με αναπηρία και διαπιστωμένες ειδικές εκπαιδευτικές ανάγκες, ίσες ευκαιρίες για πλήρη συμμετοχή και συνεισφορά στην κοινωνία, ανεξάρτητη διαβίωση, οικονομική αυτάρκεια και αυτονομία, με πλήρη κατοχύρωση των δικαιωμάτων τους στη μόρφωση και στην κοινωνική και επαγγελματική ένταξη.</a:t>
            </a:r>
          </a:p>
        </p:txBody>
      </p:sp>
    </p:spTree>
    <p:extLst>
      <p:ext uri="{BB962C8B-B14F-4D97-AF65-F5344CB8AC3E}">
        <p14:creationId xmlns:p14="http://schemas.microsoft.com/office/powerpoint/2010/main" val="3708125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Ψυχολογική και Κοινωνική Διάσταση της Αναπηρίας</a:t>
            </a:r>
          </a:p>
        </p:txBody>
      </p:sp>
      <p:sp>
        <p:nvSpPr>
          <p:cNvPr id="3" name="2 - Θέση περιεχομένου"/>
          <p:cNvSpPr>
            <a:spLocks noGrp="1"/>
          </p:cNvSpPr>
          <p:nvPr>
            <p:ph idx="1"/>
          </p:nvPr>
        </p:nvSpPr>
        <p:spPr/>
        <p:txBody>
          <a:bodyPr/>
          <a:lstStyle/>
          <a:p>
            <a:endParaRPr lang="el-GR" dirty="0"/>
          </a:p>
          <a:p>
            <a:endParaRPr lang="el-GR" dirty="0"/>
          </a:p>
          <a:p>
            <a:pPr algn="ctr">
              <a:buNone/>
            </a:pPr>
            <a:r>
              <a:rPr lang="el-GR" sz="6600" dirty="0"/>
              <a:t>Αναπηρία / Ανάπηρος?</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Ν. 3699/2008</a:t>
            </a:r>
          </a:p>
        </p:txBody>
      </p:sp>
      <p:sp>
        <p:nvSpPr>
          <p:cNvPr id="3" name="Θέση περιεχομένου 2"/>
          <p:cNvSpPr>
            <a:spLocks noGrp="1"/>
          </p:cNvSpPr>
          <p:nvPr>
            <p:ph idx="1"/>
          </p:nvPr>
        </p:nvSpPr>
        <p:spPr>
          <a:xfrm>
            <a:off x="457200" y="1124744"/>
            <a:ext cx="8229600" cy="4525963"/>
          </a:xfrm>
        </p:spPr>
        <p:txBody>
          <a:bodyPr>
            <a:noAutofit/>
          </a:bodyPr>
          <a:lstStyle/>
          <a:p>
            <a:r>
              <a:rPr lang="el-GR" sz="1600" dirty="0"/>
              <a:t>Μαθητές με αναπηρία και ειδικές εκπαιδευτικές ανάγκες θεωρούνται:</a:t>
            </a:r>
          </a:p>
          <a:p>
            <a:pPr marL="0" indent="0">
              <a:buNone/>
            </a:pPr>
            <a:r>
              <a:rPr lang="el-GR" sz="1600" dirty="0"/>
              <a:t>1.  όσοι για ολόκληρη ή ορισμένη περίοδο της σχολικής τους ζωής εμφανίζουν σημαντικές δυσκολίες μάθησης εξαιτίας αισθητηριακών, νοητικών, γνωστικών, αναπτυξιακών προβλημάτων, ψυχικών και νευροψυχικών διαταραχών οι οποίες, σύμφωνα με τη διεπιστημονική αξιολόγηση, επηρεάζουν τη διαδικασία της σχολικής προσαρμογής και μάθησης. Στους μαθητές με αναπηρία και ειδικές εκπαιδευτικές ανάγκες συγκαταλέγονται ιδίως όσοι παρουσιάζουν νοητική αναπηρία, αισθητηριακές αναπηρίες όρασης (τυφλοί, αμβλύωπες με χαμηλή όραση), αισθητηριακές αναπηρίες ακοής (κωφοί, βαρήκοοι), κινητικές αναπηρίες, χρόνια μη ιάσιμα νοσήματα, διαταραχές ομιλίας-λόγου, ειδικές μαθησιακές δυσκολίες όπως δυσλεξία, </a:t>
            </a:r>
            <a:r>
              <a:rPr lang="el-GR" sz="1600" dirty="0" err="1"/>
              <a:t>δυσγραφία</a:t>
            </a:r>
            <a:r>
              <a:rPr lang="el-GR" sz="1600" dirty="0"/>
              <a:t>, </a:t>
            </a:r>
            <a:r>
              <a:rPr lang="el-GR" sz="1600" dirty="0" err="1"/>
              <a:t>δυσαριθμησία</a:t>
            </a:r>
            <a:r>
              <a:rPr lang="el-GR" sz="1600" dirty="0"/>
              <a:t>, </a:t>
            </a:r>
            <a:r>
              <a:rPr lang="el-GR" sz="1600" dirty="0" err="1"/>
              <a:t>δυσαναγνωσία</a:t>
            </a:r>
            <a:r>
              <a:rPr lang="el-GR" sz="1600" dirty="0"/>
              <a:t>, </a:t>
            </a:r>
            <a:r>
              <a:rPr lang="el-GR" sz="1600" dirty="0" err="1"/>
              <a:t>δυσορθογραφία</a:t>
            </a:r>
            <a:r>
              <a:rPr lang="el-GR" sz="1600" dirty="0"/>
              <a:t>, σύνδρομο ελλειμματικής προσοχής με ή χωρίς </a:t>
            </a:r>
            <a:r>
              <a:rPr lang="el-GR" sz="1600" dirty="0" err="1"/>
              <a:t>υπερκινητικότητα</a:t>
            </a:r>
            <a:r>
              <a:rPr lang="el-GR" sz="1600" dirty="0"/>
              <a:t>, διάχυτες αναπτυξιακές διαταραχές (φάσμα αυτισμού), ψυχικές διαταραχές και πολλαπλές αναπηρίες. Στην κατηγορία μαθητών με αναπηρία και ειδικές εκπαιδευτικές ανάγκες δεν εμπίπτουν οι μαθητές με χαμηλή σχολική επίδοση που συνδέεται αιτιωδώς με εξωγενείς παράγοντες, όπως γλωσσικές ή πολιτισμικές ιδιαιτερότητες. </a:t>
            </a:r>
          </a:p>
          <a:p>
            <a:pPr marL="0" indent="0">
              <a:buNone/>
            </a:pPr>
            <a:r>
              <a:rPr lang="el-GR" sz="1600" dirty="0"/>
              <a:t>2. Οι μαθητές με σύνθετες γνωστικές, συναισθηματικές και κοινωνικές δυσκολίες, </a:t>
            </a:r>
            <a:r>
              <a:rPr lang="el-GR" sz="1600" dirty="0" err="1"/>
              <a:t>παραβατική</a:t>
            </a:r>
            <a:r>
              <a:rPr lang="el-GR" sz="1600" dirty="0"/>
              <a:t> συμπεριφορά λόγω κακοποίησης, </a:t>
            </a:r>
            <a:r>
              <a:rPr lang="el-GR" sz="1600" dirty="0" err="1"/>
              <a:t>γονεϊκής</a:t>
            </a:r>
            <a:r>
              <a:rPr lang="el-GR" sz="1600" dirty="0"/>
              <a:t> παραμέλησης και εγκατάλειψης ή λόγω ενδοοικογενειακής βίας, ανήκουν στα άτομα με ειδικές εκπαιδευτικές ανάγκες.</a:t>
            </a:r>
          </a:p>
          <a:p>
            <a:pPr marL="0" indent="0">
              <a:buNone/>
            </a:pPr>
            <a:r>
              <a:rPr lang="el-GR" sz="1600" dirty="0"/>
              <a:t>3. Μαθητές με ειδικές εκπαιδευτικές ανάγκες είναι και οι μαθητές που έχουν μία ή περισσότερες νοητικές ικανότητες και ταλέντα ανεπτυγμένα σε βαθμό που υπερβαίνει κατά πολύ τα προσδοκώμενα για την ηλικιακή τους ομάδα. </a:t>
            </a:r>
          </a:p>
        </p:txBody>
      </p:sp>
    </p:spTree>
    <p:extLst>
      <p:ext uri="{BB962C8B-B14F-4D97-AF65-F5344CB8AC3E}">
        <p14:creationId xmlns:p14="http://schemas.microsoft.com/office/powerpoint/2010/main" val="2306686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Ν. 3699/2008</a:t>
            </a:r>
          </a:p>
        </p:txBody>
      </p:sp>
      <p:sp>
        <p:nvSpPr>
          <p:cNvPr id="3" name="Θέση περιεχομένου 2"/>
          <p:cNvSpPr>
            <a:spLocks noGrp="1"/>
          </p:cNvSpPr>
          <p:nvPr>
            <p:ph idx="1"/>
          </p:nvPr>
        </p:nvSpPr>
        <p:spPr>
          <a:xfrm>
            <a:off x="457200" y="1384169"/>
            <a:ext cx="8229600" cy="4525963"/>
          </a:xfrm>
        </p:spPr>
        <p:txBody>
          <a:bodyPr>
            <a:normAutofit fontScale="62500" lnSpcReduction="20000"/>
          </a:bodyPr>
          <a:lstStyle/>
          <a:p>
            <a:r>
              <a:rPr lang="el-GR" dirty="0"/>
              <a:t>Οι μαθητές με αναπηρία και ειδικές εκπαιδευτικές ανάγκες μπορούν να φοιτούν:</a:t>
            </a:r>
          </a:p>
          <a:p>
            <a:pPr marL="0" indent="0">
              <a:buNone/>
            </a:pPr>
            <a:r>
              <a:rPr lang="el-GR" dirty="0"/>
              <a:t>α) Σε σχολική τάξη του γενικού σχολείου, εφόσον πρόκειται για μαθητές με ήπιες μαθησιακές δυσκολίες, υποστηριζόμενοι από τον εκπαιδευτικό της τάξης</a:t>
            </a:r>
          </a:p>
          <a:p>
            <a:pPr marL="0" indent="0">
              <a:buNone/>
            </a:pPr>
            <a:r>
              <a:rPr lang="el-GR" dirty="0"/>
              <a:t>β) Σε σχολική τάξη του γενικού σχολείου, με παράλληλη στήριξη-συνεκπαίδευση, από εκπαιδευτικούς ΕΑΕ, όταν αυτό επιβάλλεται από το είδος και το βαθμό των ειδικών εκπαιδευτικών αναγκών. Η παράλληλη στήριξη παρέχεται σε μαθητές που μπορούν με κατάλληλη ατομική υποστήριξη να παρακολουθήσουν το αναλυτικό εκπαιδευτικό πρόγραμμα της τάξης, σε μαθητές με σοβαρότερες εκπαιδευτικές ανάγκες όταν στην περιοχή τους δεν υπάρχει άλλο πλαίσιο ΕΑΕ (ειδικό σχολείο, τμήμα ένταξης) ή όταν η παράλληλη στήριξη καθίσταται απαραίτητη – βάσει της γνωμάτευσης του ΚΕΔΔΥ – εξαιτίας των ειδικών εκπαιδευτικών τους αναγκών. </a:t>
            </a:r>
          </a:p>
          <a:p>
            <a:pPr marL="0" indent="0">
              <a:buNone/>
            </a:pPr>
            <a:r>
              <a:rPr lang="el-GR" dirty="0"/>
              <a:t>γ) Σε ειδικά οργανωμένα και κατάλληλα στελεχωμένα Τμήμα- τα Ένταξης (ΤΕ) που λειτουργούν μέσα στα σχολεία γενικής και επαγγελματικής εκπαίδευσης</a:t>
            </a:r>
          </a:p>
        </p:txBody>
      </p:sp>
    </p:spTree>
    <p:extLst>
      <p:ext uri="{BB962C8B-B14F-4D97-AF65-F5344CB8AC3E}">
        <p14:creationId xmlns:p14="http://schemas.microsoft.com/office/powerpoint/2010/main" val="16376905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Προσωπικό Ειδικής Αγωγής</a:t>
            </a:r>
          </a:p>
        </p:txBody>
      </p:sp>
      <p:sp>
        <p:nvSpPr>
          <p:cNvPr id="3" name="Θέση περιεχομένου 2"/>
          <p:cNvSpPr>
            <a:spLocks noGrp="1"/>
          </p:cNvSpPr>
          <p:nvPr>
            <p:ph idx="1"/>
          </p:nvPr>
        </p:nvSpPr>
        <p:spPr/>
        <p:txBody>
          <a:bodyPr/>
          <a:lstStyle/>
          <a:p>
            <a:r>
              <a:rPr lang="el-GR" dirty="0"/>
              <a:t>Εκπαιδευτικοί Ειδικής Αγωγής (Δάσκαλοι ΠΕ71 &amp; 70.50, Νηπιαγωγοί ΠΕ61 &amp; 60.50, ειδικότητες της Δευτεροβάθμιας .50)</a:t>
            </a:r>
          </a:p>
          <a:p>
            <a:r>
              <a:rPr lang="el-GR" dirty="0"/>
              <a:t>Ειδικό Εκπαιδευτικό Προσωπικό – ΕΕΠ (ψυχολόγοι, λογοθεραπευτές, </a:t>
            </a:r>
            <a:r>
              <a:rPr lang="el-GR" dirty="0" err="1"/>
              <a:t>εργοθεραπευτές</a:t>
            </a:r>
            <a:r>
              <a:rPr lang="el-GR" dirty="0"/>
              <a:t>, φυσιοθεραπευτές, σχολικοί νοσηλευτές, κοινωνικοί λειτουργοί)</a:t>
            </a:r>
          </a:p>
          <a:p>
            <a:r>
              <a:rPr lang="el-GR" dirty="0"/>
              <a:t>Ειδικό Βοηθητικό Προσωπικό - ΕΒΠ </a:t>
            </a:r>
          </a:p>
        </p:txBody>
      </p:sp>
    </p:spTree>
    <p:extLst>
      <p:ext uri="{BB962C8B-B14F-4D97-AF65-F5344CB8AC3E}">
        <p14:creationId xmlns:p14="http://schemas.microsoft.com/office/powerpoint/2010/main" val="35363757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71552" y="2900135"/>
            <a:ext cx="7200897" cy="977900"/>
          </a:xfrm>
        </p:spPr>
        <p:txBody>
          <a:bodyPr/>
          <a:lstStyle/>
          <a:p>
            <a:r>
              <a:rPr lang="el-GR" dirty="0"/>
              <a:t>Εκπαίδευση</a:t>
            </a:r>
            <a:endParaRPr lang="en-US" dirty="0"/>
          </a:p>
        </p:txBody>
      </p:sp>
    </p:spTree>
    <p:extLst>
      <p:ext uri="{BB962C8B-B14F-4D97-AF65-F5344CB8AC3E}">
        <p14:creationId xmlns:p14="http://schemas.microsoft.com/office/powerpoint/2010/main" val="36452920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64699"/>
            <a:ext cx="8229600" cy="1143000"/>
          </a:xfrm>
        </p:spPr>
        <p:txBody>
          <a:bodyPr>
            <a:normAutofit fontScale="90000"/>
          </a:bodyPr>
          <a:lstStyle/>
          <a:p>
            <a:pPr marL="363474">
              <a:defRPr/>
            </a:pPr>
            <a:r>
              <a:rPr lang="el-GR" dirty="0">
                <a:solidFill>
                  <a:schemeClr val="tx1"/>
                </a:solidFill>
              </a:rPr>
              <a:t>Απαραίτητα Στοιχεία Εκπαίδευσης</a:t>
            </a:r>
          </a:p>
        </p:txBody>
      </p:sp>
      <p:sp>
        <p:nvSpPr>
          <p:cNvPr id="3" name="2 - Θέση περιεχομένου"/>
          <p:cNvSpPr>
            <a:spLocks noGrp="1"/>
          </p:cNvSpPr>
          <p:nvPr>
            <p:ph idx="1"/>
          </p:nvPr>
        </p:nvSpPr>
        <p:spPr>
          <a:xfrm>
            <a:off x="683568" y="1268760"/>
            <a:ext cx="8003232" cy="4843229"/>
          </a:xfrm>
        </p:spPr>
        <p:txBody>
          <a:bodyPr>
            <a:normAutofit/>
          </a:bodyPr>
          <a:lstStyle/>
          <a:p>
            <a:pPr marL="336042" indent="-288036" algn="just">
              <a:buFont typeface="Wingdings 2"/>
              <a:buChar char=""/>
              <a:defRPr/>
            </a:pPr>
            <a:r>
              <a:rPr lang="el-GR" dirty="0"/>
              <a:t>Κατάλληλα διαμορφωμένοι χώροι, που να προσομοιάζουν σε φυσικά περιβάλλοντα,</a:t>
            </a:r>
          </a:p>
          <a:p>
            <a:pPr marL="336042" indent="-288036" algn="just">
              <a:buFont typeface="Wingdings 2"/>
              <a:buChar char=""/>
              <a:defRPr/>
            </a:pPr>
            <a:r>
              <a:rPr lang="el-GR" dirty="0"/>
              <a:t>εκπαίδευση σε πραγματικά περιβάλλοντα,</a:t>
            </a:r>
          </a:p>
          <a:p>
            <a:pPr marL="336042" indent="-288036" algn="just">
              <a:buFont typeface="Wingdings 2"/>
              <a:buChar char=""/>
              <a:defRPr/>
            </a:pPr>
            <a:r>
              <a:rPr lang="el-GR" dirty="0"/>
              <a:t>βιωματική προσέγγιση,</a:t>
            </a:r>
          </a:p>
          <a:p>
            <a:pPr marL="336042" indent="-288036" algn="just">
              <a:buFont typeface="Wingdings 2"/>
              <a:buChar char=""/>
              <a:defRPr/>
            </a:pPr>
            <a:r>
              <a:rPr lang="el-GR" dirty="0"/>
              <a:t>καθοδήγηση, </a:t>
            </a:r>
          </a:p>
          <a:p>
            <a:pPr marL="336042" indent="-288036" algn="just">
              <a:buFont typeface="Wingdings 2"/>
              <a:buChar char=""/>
              <a:defRPr/>
            </a:pPr>
            <a:r>
              <a:rPr lang="el-GR" dirty="0"/>
              <a:t>επίδειξη μοντέλου, </a:t>
            </a:r>
          </a:p>
          <a:p>
            <a:pPr marL="336042" indent="-288036" algn="just">
              <a:buFont typeface="Wingdings 2"/>
              <a:buChar char=""/>
              <a:defRPr/>
            </a:pPr>
            <a:r>
              <a:rPr lang="el-GR" dirty="0"/>
              <a:t>αναπαράσταση της συμπεριφοράς (</a:t>
            </a:r>
            <a:r>
              <a:rPr lang="en-US" dirty="0"/>
              <a:t>role</a:t>
            </a:r>
            <a:r>
              <a:rPr lang="el-GR" dirty="0"/>
              <a:t>-</a:t>
            </a:r>
            <a:r>
              <a:rPr lang="en-US" dirty="0"/>
              <a:t>playing</a:t>
            </a:r>
            <a:r>
              <a:rPr lang="el-GR" dirty="0"/>
              <a:t>).</a:t>
            </a:r>
          </a:p>
        </p:txBody>
      </p:sp>
    </p:spTree>
    <p:extLst>
      <p:ext uri="{BB962C8B-B14F-4D97-AF65-F5344CB8AC3E}">
        <p14:creationId xmlns:p14="http://schemas.microsoft.com/office/powerpoint/2010/main" val="34689779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pPr algn="just" eaLnBrk="1" hangingPunct="1">
              <a:buFont typeface="Arial" panose="020B0604020202020204" pitchFamily="34" charset="0"/>
              <a:buChar char="•"/>
            </a:pPr>
            <a:r>
              <a:rPr lang="el-GR" altLang="en-US" sz="2800" dirty="0"/>
              <a:t>«Αδυναμία γενίκευσης και μεταφοράς της συγκεκριμένης γνώσης,</a:t>
            </a:r>
          </a:p>
          <a:p>
            <a:pPr algn="just" eaLnBrk="1" hangingPunct="1">
              <a:buFont typeface="Arial" panose="020B0604020202020204" pitchFamily="34" charset="0"/>
              <a:buChar char="•"/>
            </a:pPr>
            <a:r>
              <a:rPr lang="el-GR" altLang="en-US" sz="2800" dirty="0"/>
              <a:t>αδυναμία αντιστρεψιμότητας της σκέψης,</a:t>
            </a:r>
          </a:p>
          <a:p>
            <a:pPr algn="just" eaLnBrk="1" hangingPunct="1">
              <a:buFont typeface="Arial" panose="020B0604020202020204" pitchFamily="34" charset="0"/>
              <a:buChar char="•"/>
            </a:pPr>
            <a:r>
              <a:rPr lang="el-GR" altLang="en-US" sz="2800" dirty="0"/>
              <a:t>περιορισμένη επεξεργασία των πληροφοριών και αδύνατη μακροπρόθεσμη μνήμη,</a:t>
            </a:r>
          </a:p>
          <a:p>
            <a:pPr algn="just" eaLnBrk="1" hangingPunct="1">
              <a:buFont typeface="Arial" panose="020B0604020202020204" pitchFamily="34" charset="0"/>
              <a:buChar char="•"/>
            </a:pPr>
            <a:r>
              <a:rPr lang="el-GR" altLang="en-US" sz="2800" dirty="0"/>
              <a:t>ελλιπής και βραχύχρονη συγκέντρωση προσοχής και</a:t>
            </a:r>
          </a:p>
          <a:p>
            <a:pPr algn="just" eaLnBrk="1" hangingPunct="1">
              <a:buFont typeface="Arial" panose="020B0604020202020204" pitchFamily="34" charset="0"/>
              <a:buChar char="•"/>
            </a:pPr>
            <a:r>
              <a:rPr lang="el-GR" altLang="en-US" sz="2800" dirty="0"/>
              <a:t>ανάγκη για συστηματική παρότρυνση</a:t>
            </a:r>
            <a:r>
              <a:rPr lang="en-US" altLang="en-US" sz="2800" dirty="0"/>
              <a:t> </a:t>
            </a:r>
            <a:r>
              <a:rPr lang="el-GR" altLang="en-US" sz="2800" dirty="0"/>
              <a:t>(ΑΠΣ-ΔΕΠΠΣ, 2003</a:t>
            </a:r>
            <a:r>
              <a:rPr lang="el-GR" altLang="en-US" sz="2800" baseline="30000" dirty="0"/>
              <a:t>β</a:t>
            </a:r>
            <a:r>
              <a:rPr lang="el-GR" altLang="en-US" sz="2800" dirty="0"/>
              <a:t>:8-9).</a:t>
            </a:r>
          </a:p>
          <a:p>
            <a:pPr eaLnBrk="1" hangingPunct="1">
              <a:buFont typeface="Arial" panose="020B0604020202020204" pitchFamily="34" charset="0"/>
              <a:buChar char="•"/>
            </a:pPr>
            <a:endParaRPr lang="el-GR" altLang="en-US" dirty="0"/>
          </a:p>
          <a:p>
            <a:pPr eaLnBrk="1" hangingPunct="1">
              <a:buFont typeface="Arial" panose="020B0604020202020204" pitchFamily="34" charset="0"/>
              <a:buChar char="•"/>
            </a:pPr>
            <a:endParaRPr lang="el-GR" altLang="en-US" dirty="0"/>
          </a:p>
          <a:p>
            <a:pPr eaLnBrk="1" hangingPunct="1">
              <a:buFont typeface="Arial" panose="020B0604020202020204" pitchFamily="34" charset="0"/>
              <a:buChar char="•"/>
            </a:pPr>
            <a:endParaRPr lang="el-GR" altLang="en-US" dirty="0"/>
          </a:p>
        </p:txBody>
      </p:sp>
      <p:sp>
        <p:nvSpPr>
          <p:cNvPr id="2" name="1 - Τίτλος"/>
          <p:cNvSpPr>
            <a:spLocks noGrp="1"/>
          </p:cNvSpPr>
          <p:nvPr>
            <p:ph type="title"/>
          </p:nvPr>
        </p:nvSpPr>
        <p:spPr/>
        <p:txBody>
          <a:bodyPr>
            <a:noAutofit/>
          </a:bodyPr>
          <a:lstStyle/>
          <a:p>
            <a:pPr>
              <a:defRPr/>
            </a:pPr>
            <a:r>
              <a:rPr lang="el-GR" sz="3200" dirty="0"/>
              <a:t>Δυσκολίες κατά την εκπαιδευτική διαδικασία</a:t>
            </a:r>
          </a:p>
        </p:txBody>
      </p:sp>
    </p:spTree>
    <p:extLst>
      <p:ext uri="{BB962C8B-B14F-4D97-AF65-F5344CB8AC3E}">
        <p14:creationId xmlns:p14="http://schemas.microsoft.com/office/powerpoint/2010/main" val="14917881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rtlCol="0">
            <a:normAutofit fontScale="85000" lnSpcReduction="20000"/>
          </a:bodyPr>
          <a:lstStyle/>
          <a:p>
            <a:pPr marL="274320" indent="-192024" algn="just">
              <a:defRPr/>
            </a:pPr>
            <a:r>
              <a:rPr lang="el-GR" dirty="0"/>
              <a:t>Στρατηγική των νύξεων (με εικόνες / φωτογραφίες/ λέξεις/ήχους </a:t>
            </a:r>
            <a:r>
              <a:rPr lang="el-GR" dirty="0" err="1"/>
              <a:t>κ.λ.π</a:t>
            </a:r>
            <a:r>
              <a:rPr lang="el-GR" dirty="0"/>
              <a:t>.),</a:t>
            </a:r>
          </a:p>
          <a:p>
            <a:pPr marL="274320" indent="-192024" algn="just">
              <a:defRPr/>
            </a:pPr>
            <a:r>
              <a:rPr lang="el-GR" dirty="0" err="1"/>
              <a:t>αυτοκαταγραφή</a:t>
            </a:r>
            <a:r>
              <a:rPr lang="el-GR" dirty="0"/>
              <a:t>,</a:t>
            </a:r>
          </a:p>
          <a:p>
            <a:pPr marL="274320" indent="-192024" algn="just">
              <a:defRPr/>
            </a:pPr>
            <a:r>
              <a:rPr lang="el-GR" dirty="0"/>
              <a:t>αυτοπαρατήρηση,</a:t>
            </a:r>
          </a:p>
          <a:p>
            <a:pPr marL="274320" indent="-192024" algn="just">
              <a:defRPr/>
            </a:pPr>
            <a:r>
              <a:rPr lang="el-GR" dirty="0" err="1"/>
              <a:t>αυτοαξιολόγηση</a:t>
            </a:r>
            <a:r>
              <a:rPr lang="el-GR" dirty="0"/>
              <a:t>,</a:t>
            </a:r>
          </a:p>
          <a:p>
            <a:pPr marL="274320" indent="-192024" algn="just">
              <a:defRPr/>
            </a:pPr>
            <a:r>
              <a:rPr lang="el-GR" dirty="0" err="1"/>
              <a:t>αυτοενίσχυση</a:t>
            </a:r>
            <a:r>
              <a:rPr lang="el-GR" dirty="0"/>
              <a:t>,</a:t>
            </a:r>
          </a:p>
          <a:p>
            <a:pPr marL="274320" indent="-192024" algn="just">
              <a:defRPr/>
            </a:pPr>
            <a:r>
              <a:rPr lang="el-GR" dirty="0"/>
              <a:t>θέσπιση στόχων από τον ίδιο το μαθητή</a:t>
            </a:r>
            <a:r>
              <a:rPr lang="en-US" dirty="0"/>
              <a:t> </a:t>
            </a:r>
            <a:r>
              <a:rPr lang="el-GR" dirty="0"/>
              <a:t>(</a:t>
            </a:r>
            <a:r>
              <a:rPr lang="en-US" dirty="0" err="1"/>
              <a:t>Wehmeyer</a:t>
            </a:r>
            <a:r>
              <a:rPr lang="el-GR" dirty="0"/>
              <a:t>, </a:t>
            </a:r>
            <a:r>
              <a:rPr lang="en-US" dirty="0"/>
              <a:t>Hughes</a:t>
            </a:r>
            <a:r>
              <a:rPr lang="el-GR" dirty="0"/>
              <a:t>, </a:t>
            </a:r>
            <a:r>
              <a:rPr lang="en-US" dirty="0" err="1"/>
              <a:t>Argan</a:t>
            </a:r>
            <a:r>
              <a:rPr lang="el-GR" dirty="0"/>
              <a:t>, </a:t>
            </a:r>
            <a:r>
              <a:rPr lang="en-US" dirty="0"/>
              <a:t>Garner</a:t>
            </a:r>
            <a:r>
              <a:rPr lang="el-GR" dirty="0"/>
              <a:t>, </a:t>
            </a:r>
            <a:r>
              <a:rPr lang="en-US" dirty="0"/>
              <a:t>Yeager</a:t>
            </a:r>
            <a:r>
              <a:rPr lang="el-GR" dirty="0"/>
              <a:t>, 2003∙  </a:t>
            </a:r>
            <a:r>
              <a:rPr lang="el-GR" dirty="0" err="1"/>
              <a:t>Καρτασίδου</a:t>
            </a:r>
            <a:r>
              <a:rPr lang="el-GR" dirty="0"/>
              <a:t> &amp; </a:t>
            </a:r>
            <a:r>
              <a:rPr lang="el-GR" dirty="0" err="1"/>
              <a:t>Αγαλιώτης</a:t>
            </a:r>
            <a:r>
              <a:rPr lang="el-GR" dirty="0"/>
              <a:t>, 2009 ∙ </a:t>
            </a:r>
            <a:r>
              <a:rPr lang="el-GR" dirty="0" err="1"/>
              <a:t>Καρτασίδου</a:t>
            </a:r>
            <a:r>
              <a:rPr lang="el-GR" dirty="0"/>
              <a:t>, 2011) και</a:t>
            </a:r>
          </a:p>
          <a:p>
            <a:pPr marL="274320" indent="-192024" algn="just">
              <a:defRPr/>
            </a:pPr>
            <a:r>
              <a:rPr lang="el-GR" dirty="0"/>
              <a:t>εκπαίδευση σε ζευγάρια ή η στρατηγική του </a:t>
            </a:r>
            <a:r>
              <a:rPr lang="el-GR" b="1" dirty="0"/>
              <a:t>συνομηλίκου ή</a:t>
            </a:r>
            <a:r>
              <a:rPr lang="el-GR" dirty="0"/>
              <a:t> </a:t>
            </a:r>
            <a:r>
              <a:rPr lang="el-GR" b="1" dirty="0"/>
              <a:t>του ενήλικα «σκιά» </a:t>
            </a:r>
            <a:r>
              <a:rPr lang="el-GR" dirty="0"/>
              <a:t>(</a:t>
            </a:r>
            <a:r>
              <a:rPr lang="en-US" dirty="0" err="1"/>
              <a:t>Hagood</a:t>
            </a:r>
            <a:r>
              <a:rPr lang="el-GR" dirty="0"/>
              <a:t>, 1997). </a:t>
            </a:r>
          </a:p>
          <a:p>
            <a:pPr marL="274320" indent="-192024" algn="just">
              <a:buNone/>
              <a:defRPr/>
            </a:pPr>
            <a:endParaRPr lang="el-GR" dirty="0"/>
          </a:p>
        </p:txBody>
      </p:sp>
      <p:sp>
        <p:nvSpPr>
          <p:cNvPr id="2" name="1 - Τίτλος"/>
          <p:cNvSpPr>
            <a:spLocks noGrp="1"/>
          </p:cNvSpPr>
          <p:nvPr>
            <p:ph type="title"/>
          </p:nvPr>
        </p:nvSpPr>
        <p:spPr>
          <a:xfrm>
            <a:off x="1619672" y="548680"/>
            <a:ext cx="6172200" cy="857250"/>
          </a:xfrm>
        </p:spPr>
        <p:txBody>
          <a:bodyPr>
            <a:normAutofit/>
          </a:bodyPr>
          <a:lstStyle/>
          <a:p>
            <a:pPr>
              <a:defRPr/>
            </a:pPr>
            <a:r>
              <a:rPr lang="el-GR" dirty="0"/>
              <a:t>Στρατηγικές διδασκαλίας</a:t>
            </a:r>
          </a:p>
        </p:txBody>
      </p:sp>
    </p:spTree>
    <p:extLst>
      <p:ext uri="{BB962C8B-B14F-4D97-AF65-F5344CB8AC3E}">
        <p14:creationId xmlns:p14="http://schemas.microsoft.com/office/powerpoint/2010/main" val="20031661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63285" y="1131094"/>
            <a:ext cx="8352065" cy="994172"/>
          </a:xfrm>
        </p:spPr>
        <p:txBody>
          <a:bodyPr>
            <a:normAutofit fontScale="90000"/>
          </a:bodyPr>
          <a:lstStyle/>
          <a:p>
            <a:pPr lvl="0"/>
            <a:r>
              <a:rPr lang="el-GR" dirty="0"/>
              <a:t>Στρατηγικές για την εκπαίδευση παιδιών με αναπηρία στο γενικό σχολείο</a:t>
            </a:r>
            <a:br>
              <a:rPr lang="en-US" dirty="0">
                <a:effectLst>
                  <a:outerShdw blurRad="38100" dist="38100" dir="2700000" algn="tl">
                    <a:srgbClr val="000000">
                      <a:alpha val="43137"/>
                    </a:srgbClr>
                  </a:outerShdw>
                </a:effectLst>
              </a:rPr>
            </a:br>
            <a:endParaRPr lang="en-US" dirty="0">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a:xfrm>
            <a:off x="163287" y="2226468"/>
            <a:ext cx="8585178" cy="4298875"/>
          </a:xfrm>
        </p:spPr>
        <p:txBody>
          <a:bodyPr>
            <a:normAutofit fontScale="62500" lnSpcReduction="20000"/>
          </a:bodyPr>
          <a:lstStyle/>
          <a:p>
            <a:r>
              <a:rPr lang="el-GR" sz="3800" dirty="0"/>
              <a:t>οι περισσότερες πρακτικές που αναφέρονται στην εκπαίδευση των μαθητών με νοητική αναπηρία εστιάζουν σε στρατηγικές μάθησης κατευθυνόμενες από το μαθητή (π.χ. </a:t>
            </a:r>
            <a:r>
              <a:rPr lang="en-US" sz="3800" dirty="0" err="1"/>
              <a:t>Hinz</a:t>
            </a:r>
            <a:r>
              <a:rPr lang="el-GR" sz="3800" dirty="0"/>
              <a:t>, 2006∙ </a:t>
            </a:r>
            <a:r>
              <a:rPr lang="en-US" sz="3800" dirty="0" err="1"/>
              <a:t>Wehmeyer</a:t>
            </a:r>
            <a:r>
              <a:rPr lang="el-GR" sz="3800" dirty="0"/>
              <a:t>, </a:t>
            </a:r>
            <a:r>
              <a:rPr lang="en-US" sz="3800" dirty="0"/>
              <a:t>et al</a:t>
            </a:r>
            <a:r>
              <a:rPr lang="el-GR" sz="3800" dirty="0"/>
              <a:t>, 2003).</a:t>
            </a:r>
          </a:p>
          <a:p>
            <a:pPr algn="just"/>
            <a:r>
              <a:rPr lang="el-GR" sz="3800" dirty="0"/>
              <a:t> Οι «από το μαθητή κατευθυνόμενες στρατηγικές μάθησης» (</a:t>
            </a:r>
            <a:r>
              <a:rPr lang="en-US" sz="3800" dirty="0"/>
              <a:t>student</a:t>
            </a:r>
            <a:r>
              <a:rPr lang="el-GR" sz="3800" dirty="0"/>
              <a:t>-</a:t>
            </a:r>
            <a:r>
              <a:rPr lang="en-US" sz="3800" dirty="0"/>
              <a:t>directed learning strategies</a:t>
            </a:r>
            <a:r>
              <a:rPr lang="el-GR" sz="3800" dirty="0"/>
              <a:t>)</a:t>
            </a:r>
            <a:r>
              <a:rPr lang="el-GR" sz="3800" i="1" dirty="0"/>
              <a:t> </a:t>
            </a:r>
            <a:r>
              <a:rPr lang="el-GR" sz="3800" dirty="0"/>
              <a:t>αναφέρονται στην εκπαίδευση του μαθητή να τροποποιεί και να ρυθμίζει τη συμπεριφορά του με απώτερο σκοπό να χρησιμοποιεί μια ή περισσότερες </a:t>
            </a:r>
            <a:r>
              <a:rPr lang="el-GR" sz="3800" dirty="0" err="1"/>
              <a:t>αυτοκατευθυνόμενες</a:t>
            </a:r>
            <a:r>
              <a:rPr lang="el-GR" sz="3800" dirty="0"/>
              <a:t> διδακτικές στρατηγικές και στρατηγικές αυτοδιαχείρισης, προκειμένου να σχεδιάζει, να παρουσιάζει και να ελέγχει μια μαθησιακή δραστηριότητα  (</a:t>
            </a:r>
            <a:r>
              <a:rPr lang="el-GR" sz="3800" dirty="0" err="1"/>
              <a:t>Wehmeyer</a:t>
            </a:r>
            <a:r>
              <a:rPr lang="el-GR" sz="3800" dirty="0"/>
              <a:t>, </a:t>
            </a:r>
            <a:r>
              <a:rPr lang="el-GR" sz="3800" dirty="0" err="1"/>
              <a:t>Agran</a:t>
            </a:r>
            <a:r>
              <a:rPr lang="el-GR" sz="3800" dirty="0"/>
              <a:t> &amp; </a:t>
            </a:r>
            <a:r>
              <a:rPr lang="el-GR" sz="3800" dirty="0" err="1"/>
              <a:t>Hughes</a:t>
            </a:r>
            <a:r>
              <a:rPr lang="el-GR" sz="3800" dirty="0"/>
              <a:t>, 2000∙ </a:t>
            </a:r>
            <a:r>
              <a:rPr lang="en-US" sz="3800" dirty="0" err="1"/>
              <a:t>Wehmeyer</a:t>
            </a:r>
            <a:r>
              <a:rPr lang="el-GR" sz="3800" dirty="0"/>
              <a:t>, </a:t>
            </a:r>
            <a:r>
              <a:rPr lang="en-US" sz="3800" dirty="0"/>
              <a:t>et al</a:t>
            </a:r>
            <a:r>
              <a:rPr lang="el-GR" sz="3800" dirty="0"/>
              <a:t>, 2003∙ </a:t>
            </a:r>
            <a:r>
              <a:rPr lang="en-US" sz="3800" dirty="0" err="1"/>
              <a:t>Agran</a:t>
            </a:r>
            <a:r>
              <a:rPr lang="el-GR" sz="3800" dirty="0"/>
              <a:t>, </a:t>
            </a:r>
            <a:r>
              <a:rPr lang="en-US" sz="3800" dirty="0"/>
              <a:t>Sinclair</a:t>
            </a:r>
            <a:r>
              <a:rPr lang="el-GR" sz="3800" dirty="0"/>
              <a:t>, </a:t>
            </a:r>
            <a:r>
              <a:rPr lang="en-US" sz="3800" dirty="0" err="1"/>
              <a:t>Alper</a:t>
            </a:r>
            <a:r>
              <a:rPr lang="el-GR" sz="3800" dirty="0"/>
              <a:t>, </a:t>
            </a:r>
            <a:r>
              <a:rPr lang="en-US" sz="3800" dirty="0" err="1"/>
              <a:t>Cavin</a:t>
            </a:r>
            <a:r>
              <a:rPr lang="el-GR" sz="3800" dirty="0"/>
              <a:t>, </a:t>
            </a:r>
            <a:r>
              <a:rPr lang="en-US" sz="3800" dirty="0" err="1"/>
              <a:t>Wehmeyer</a:t>
            </a:r>
            <a:r>
              <a:rPr lang="el-GR" sz="3800" dirty="0"/>
              <a:t> &amp; </a:t>
            </a:r>
            <a:r>
              <a:rPr lang="en-US" sz="3800" dirty="0"/>
              <a:t>Hughes</a:t>
            </a:r>
            <a:r>
              <a:rPr lang="el-GR" sz="3800" dirty="0"/>
              <a:t>, 2005). </a:t>
            </a:r>
            <a:endParaRPr lang="en-US" sz="3800" dirty="0"/>
          </a:p>
          <a:p>
            <a:endParaRPr lang="en-US" dirty="0"/>
          </a:p>
        </p:txBody>
      </p:sp>
    </p:spTree>
    <p:extLst>
      <p:ext uri="{BB962C8B-B14F-4D97-AF65-F5344CB8AC3E}">
        <p14:creationId xmlns:p14="http://schemas.microsoft.com/office/powerpoint/2010/main" val="14867765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lgn="just"/>
            <a:br>
              <a:rPr lang="en-US" dirty="0">
                <a:effectLst>
                  <a:outerShdw blurRad="38100" dist="38100" dir="2700000" algn="tl">
                    <a:srgbClr val="000000">
                      <a:alpha val="43137"/>
                    </a:srgbClr>
                  </a:outerShdw>
                </a:effectLst>
              </a:rPr>
            </a:br>
            <a:endParaRPr lang="en-US" dirty="0">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a:xfrm>
            <a:off x="179512" y="1124744"/>
            <a:ext cx="8424936" cy="4752528"/>
          </a:xfrm>
        </p:spPr>
        <p:txBody>
          <a:bodyPr>
            <a:normAutofit fontScale="92500" lnSpcReduction="10000"/>
          </a:bodyPr>
          <a:lstStyle/>
          <a:p>
            <a:pPr algn="just"/>
            <a:r>
              <a:rPr lang="el-GR" dirty="0"/>
              <a:t>Στις στρατηγικές αυτοδιαχείρισης (</a:t>
            </a:r>
            <a:r>
              <a:rPr lang="en-US" dirty="0"/>
              <a:t>self</a:t>
            </a:r>
            <a:r>
              <a:rPr lang="el-GR" dirty="0"/>
              <a:t>-</a:t>
            </a:r>
            <a:r>
              <a:rPr lang="en-US" dirty="0"/>
              <a:t>management</a:t>
            </a:r>
            <a:r>
              <a:rPr lang="el-GR" dirty="0"/>
              <a:t>) συμπεριλαμβάνονται στρατηγικές </a:t>
            </a:r>
            <a:r>
              <a:rPr lang="el-GR" dirty="0" err="1"/>
              <a:t>αυτοπαρακολούθησης</a:t>
            </a:r>
            <a:r>
              <a:rPr lang="el-GR" dirty="0"/>
              <a:t>, </a:t>
            </a:r>
            <a:r>
              <a:rPr lang="el-GR" dirty="0" err="1"/>
              <a:t>αυτοαξιολόγησης</a:t>
            </a:r>
            <a:r>
              <a:rPr lang="el-GR" dirty="0"/>
              <a:t>, αυτοδιδασκαλίας και </a:t>
            </a:r>
            <a:r>
              <a:rPr lang="el-GR" dirty="0" err="1"/>
              <a:t>αυτοενίσχυσης</a:t>
            </a:r>
            <a:r>
              <a:rPr lang="el-GR" dirty="0"/>
              <a:t>. Συχνά η στρατηγική της </a:t>
            </a:r>
            <a:r>
              <a:rPr lang="el-GR" dirty="0" err="1"/>
              <a:t>αυτοκαταγραφής</a:t>
            </a:r>
            <a:r>
              <a:rPr lang="el-GR" dirty="0"/>
              <a:t> (</a:t>
            </a:r>
            <a:r>
              <a:rPr lang="en-US" dirty="0"/>
              <a:t>self</a:t>
            </a:r>
            <a:r>
              <a:rPr lang="el-GR" dirty="0"/>
              <a:t>-</a:t>
            </a:r>
            <a:r>
              <a:rPr lang="en-US" dirty="0"/>
              <a:t>recording</a:t>
            </a:r>
            <a:r>
              <a:rPr lang="el-GR" dirty="0"/>
              <a:t>) και της αυτοπαρατήρησης (</a:t>
            </a:r>
            <a:r>
              <a:rPr lang="en-US" dirty="0"/>
              <a:t>self</a:t>
            </a:r>
            <a:r>
              <a:rPr lang="el-GR" dirty="0"/>
              <a:t>-</a:t>
            </a:r>
            <a:r>
              <a:rPr lang="en-US" dirty="0"/>
              <a:t>observation</a:t>
            </a:r>
            <a:r>
              <a:rPr lang="el-GR" dirty="0"/>
              <a:t>) χρησιμοποιούνται ως συνώνυμες της </a:t>
            </a:r>
            <a:r>
              <a:rPr lang="el-GR" dirty="0" err="1"/>
              <a:t>αυτοπαρακολούθησης</a:t>
            </a:r>
            <a:r>
              <a:rPr lang="el-GR" dirty="0"/>
              <a:t> (</a:t>
            </a:r>
            <a:r>
              <a:rPr lang="en-US" dirty="0" err="1"/>
              <a:t>Agran</a:t>
            </a:r>
            <a:r>
              <a:rPr lang="el-GR" dirty="0"/>
              <a:t>, </a:t>
            </a:r>
            <a:r>
              <a:rPr lang="en-US" dirty="0"/>
              <a:t>et al</a:t>
            </a:r>
            <a:r>
              <a:rPr lang="el-GR" dirty="0"/>
              <a:t>, 2005∙ </a:t>
            </a:r>
            <a:r>
              <a:rPr lang="en-US" dirty="0"/>
              <a:t>Daly</a:t>
            </a:r>
            <a:r>
              <a:rPr lang="el-GR" dirty="0"/>
              <a:t> &amp; </a:t>
            </a:r>
            <a:r>
              <a:rPr lang="en-US" dirty="0" err="1"/>
              <a:t>Ranalli</a:t>
            </a:r>
            <a:r>
              <a:rPr lang="el-GR" dirty="0"/>
              <a:t>, 2003∙ </a:t>
            </a:r>
            <a:r>
              <a:rPr lang="en-US" dirty="0"/>
              <a:t>Martin</a:t>
            </a:r>
            <a:r>
              <a:rPr lang="el-GR" dirty="0"/>
              <a:t>, </a:t>
            </a:r>
            <a:r>
              <a:rPr lang="en-US" dirty="0" err="1"/>
              <a:t>Mithaug</a:t>
            </a:r>
            <a:r>
              <a:rPr lang="el-GR" dirty="0"/>
              <a:t>, </a:t>
            </a:r>
            <a:r>
              <a:rPr lang="en-US" dirty="0"/>
              <a:t>Cox</a:t>
            </a:r>
            <a:r>
              <a:rPr lang="el-GR" dirty="0"/>
              <a:t>, </a:t>
            </a:r>
            <a:r>
              <a:rPr lang="en-US" dirty="0"/>
              <a:t>Peterson</a:t>
            </a:r>
            <a:r>
              <a:rPr lang="el-GR" dirty="0"/>
              <a:t>, </a:t>
            </a:r>
            <a:r>
              <a:rPr lang="en-US" dirty="0"/>
              <a:t>Van </a:t>
            </a:r>
            <a:r>
              <a:rPr lang="en-US" dirty="0" err="1"/>
              <a:t>Dycke</a:t>
            </a:r>
            <a:r>
              <a:rPr lang="el-GR" dirty="0"/>
              <a:t>, </a:t>
            </a:r>
            <a:r>
              <a:rPr lang="en-US" dirty="0"/>
              <a:t>Cash</a:t>
            </a:r>
            <a:r>
              <a:rPr lang="el-GR" dirty="0"/>
              <a:t>, 2003∙ </a:t>
            </a:r>
            <a:r>
              <a:rPr lang="en-US" dirty="0" err="1"/>
              <a:t>Wehmeyer</a:t>
            </a:r>
            <a:r>
              <a:rPr lang="el-GR" dirty="0"/>
              <a:t>, </a:t>
            </a:r>
            <a:r>
              <a:rPr lang="en-US" dirty="0" err="1"/>
              <a:t>Agran</a:t>
            </a:r>
            <a:r>
              <a:rPr lang="el-GR" dirty="0"/>
              <a:t>, &amp; </a:t>
            </a:r>
            <a:r>
              <a:rPr lang="en-US" dirty="0"/>
              <a:t>Hughes</a:t>
            </a:r>
            <a:r>
              <a:rPr lang="el-GR" dirty="0"/>
              <a:t>, 2000∙ </a:t>
            </a:r>
            <a:r>
              <a:rPr lang="en-US" dirty="0" err="1"/>
              <a:t>Wehmeyer</a:t>
            </a:r>
            <a:r>
              <a:rPr lang="el-GR" dirty="0"/>
              <a:t>, </a:t>
            </a:r>
            <a:r>
              <a:rPr lang="en-US" dirty="0"/>
              <a:t>et al</a:t>
            </a:r>
            <a:r>
              <a:rPr lang="el-GR" dirty="0"/>
              <a:t>, 2003).</a:t>
            </a:r>
            <a:endParaRPr lang="en-US" dirty="0"/>
          </a:p>
          <a:p>
            <a:pPr algn="just"/>
            <a:endParaRPr lang="en-US" dirty="0"/>
          </a:p>
        </p:txBody>
      </p:sp>
    </p:spTree>
    <p:extLst>
      <p:ext uri="{BB962C8B-B14F-4D97-AF65-F5344CB8AC3E}">
        <p14:creationId xmlns:p14="http://schemas.microsoft.com/office/powerpoint/2010/main" val="30329222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37458" y="1131094"/>
            <a:ext cx="8177893" cy="994172"/>
          </a:xfrm>
        </p:spPr>
        <p:txBody>
          <a:bodyPr>
            <a:normAutofit fontScale="90000"/>
          </a:bodyPr>
          <a:lstStyle/>
          <a:p>
            <a:pPr algn="just"/>
            <a:br>
              <a:rPr lang="en-US" dirty="0">
                <a:effectLst>
                  <a:outerShdw blurRad="38100" dist="38100" dir="2700000" algn="tl">
                    <a:srgbClr val="000000">
                      <a:alpha val="43137"/>
                    </a:srgbClr>
                  </a:outerShdw>
                </a:effectLst>
              </a:rPr>
            </a:br>
            <a:endParaRPr lang="en-US" dirty="0">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a:xfrm>
            <a:off x="395536" y="1119532"/>
            <a:ext cx="8424936" cy="5045772"/>
          </a:xfrm>
        </p:spPr>
        <p:txBody>
          <a:bodyPr>
            <a:normAutofit fontScale="85000" lnSpcReduction="20000"/>
          </a:bodyPr>
          <a:lstStyle/>
          <a:p>
            <a:pPr lvl="0"/>
            <a:r>
              <a:rPr lang="el-GR" dirty="0"/>
              <a:t>Η </a:t>
            </a:r>
            <a:r>
              <a:rPr lang="el-GR" i="1" dirty="0" err="1"/>
              <a:t>αυτοπαρακολούθηση</a:t>
            </a:r>
            <a:r>
              <a:rPr lang="el-GR" dirty="0"/>
              <a:t> (</a:t>
            </a:r>
            <a:r>
              <a:rPr lang="el-GR" dirty="0" err="1"/>
              <a:t>self-monitoring</a:t>
            </a:r>
            <a:r>
              <a:rPr lang="el-GR" dirty="0"/>
              <a:t>) βοηθά τους μαθητές να παρακολουθεί κατά πόσο έχουν αποδώσει σωστά την επιθυμητή συμπεριφορά και κατά πόσο έχουν ικανοποιηθεί τα προκαθορισμένα κριτήρια. </a:t>
            </a:r>
            <a:endParaRPr lang="en-US" dirty="0"/>
          </a:p>
          <a:p>
            <a:pPr lvl="0" algn="just"/>
            <a:r>
              <a:rPr lang="el-GR" dirty="0"/>
              <a:t>Η </a:t>
            </a:r>
            <a:r>
              <a:rPr lang="el-GR" i="1" dirty="0"/>
              <a:t>αυτοπαρατήρηση</a:t>
            </a:r>
            <a:r>
              <a:rPr lang="el-GR" dirty="0"/>
              <a:t> (</a:t>
            </a:r>
            <a:r>
              <a:rPr lang="en-US" dirty="0"/>
              <a:t>self</a:t>
            </a:r>
            <a:r>
              <a:rPr lang="el-GR" dirty="0"/>
              <a:t>-</a:t>
            </a:r>
            <a:r>
              <a:rPr lang="en-US" dirty="0"/>
              <a:t>observation</a:t>
            </a:r>
            <a:r>
              <a:rPr lang="el-GR" dirty="0"/>
              <a:t>) αναφέρεται στη διαδικασία εκείνη όπου ο μαθητής μαθαίνει να παρατηρεί τον εαυτό του και να συγκρίνει το βαθμό και το επίπεδο κατάκτησης μιας δεξιότητας.</a:t>
            </a:r>
            <a:endParaRPr lang="en-US" dirty="0"/>
          </a:p>
          <a:p>
            <a:pPr lvl="0"/>
            <a:r>
              <a:rPr lang="el-GR" dirty="0"/>
              <a:t>Η </a:t>
            </a:r>
            <a:r>
              <a:rPr lang="el-GR" i="1" dirty="0"/>
              <a:t>αυτοδιδασκαλία</a:t>
            </a:r>
            <a:r>
              <a:rPr lang="el-GR" dirty="0"/>
              <a:t> (</a:t>
            </a:r>
            <a:r>
              <a:rPr lang="el-GR" dirty="0" err="1"/>
              <a:t>self-instruction</a:t>
            </a:r>
            <a:r>
              <a:rPr lang="el-GR" dirty="0"/>
              <a:t>) είναι μια στρατηγική κατά την οποία ο μαθητής αναπαράγει ο ίδιος λεκτικές οδηγίες προς τον εαυτό του για να παρακινήσει να κατευθύνει ή να διατηρήσει μια συμπεριφορά. </a:t>
            </a:r>
            <a:endParaRPr lang="en-US" dirty="0"/>
          </a:p>
          <a:p>
            <a:endParaRPr lang="en-US" dirty="0"/>
          </a:p>
        </p:txBody>
      </p:sp>
    </p:spTree>
    <p:extLst>
      <p:ext uri="{BB962C8B-B14F-4D97-AF65-F5344CB8AC3E}">
        <p14:creationId xmlns:p14="http://schemas.microsoft.com/office/powerpoint/2010/main" val="3823087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normAutofit fontScale="90000"/>
          </a:bodyPr>
          <a:lstStyle/>
          <a:p>
            <a:pPr>
              <a:defRPr/>
            </a:pPr>
            <a:r>
              <a:rPr lang="el-GR" dirty="0"/>
              <a:t>Προβληματισμοί σχετικά με την αναπηρία</a:t>
            </a:r>
          </a:p>
        </p:txBody>
      </p:sp>
      <p:sp>
        <p:nvSpPr>
          <p:cNvPr id="6147" name="Rectangle 3"/>
          <p:cNvSpPr>
            <a:spLocks noGrp="1" noChangeArrowheads="1"/>
          </p:cNvSpPr>
          <p:nvPr>
            <p:ph idx="1"/>
          </p:nvPr>
        </p:nvSpPr>
        <p:spPr>
          <a:xfrm>
            <a:off x="479512" y="1916832"/>
            <a:ext cx="7272808" cy="4536503"/>
          </a:xfrm>
        </p:spPr>
        <p:txBody>
          <a:bodyPr>
            <a:normAutofit/>
          </a:bodyPr>
          <a:lstStyle/>
          <a:p>
            <a:pPr algn="just" eaLnBrk="1" hangingPunct="1"/>
            <a:r>
              <a:rPr lang="el-GR" altLang="en-US" sz="2400" dirty="0"/>
              <a:t>Αναζητούν την «προσωπική ευημερία»;</a:t>
            </a:r>
          </a:p>
          <a:p>
            <a:pPr algn="just" eaLnBrk="1" hangingPunct="1"/>
            <a:r>
              <a:rPr lang="el-GR" altLang="en-US" sz="2400" dirty="0"/>
              <a:t>Διενεργούν εσωτερικές διαδικασίες </a:t>
            </a:r>
            <a:r>
              <a:rPr lang="el-GR" altLang="en-US" sz="2400" dirty="0" err="1"/>
              <a:t>νοηματοδότησης</a:t>
            </a:r>
            <a:r>
              <a:rPr lang="el-GR" altLang="en-US" sz="2400" dirty="0"/>
              <a:t>;</a:t>
            </a:r>
          </a:p>
          <a:p>
            <a:pPr algn="just" eaLnBrk="1" hangingPunct="1"/>
            <a:r>
              <a:rPr lang="el-GR" altLang="en-US" sz="2400" dirty="0"/>
              <a:t>Μπορούν να μεταβιβάσουν βιώματα και την εσωτερική τους κατάσταση;</a:t>
            </a:r>
          </a:p>
          <a:p>
            <a:pPr algn="just" eaLnBrk="1" hangingPunct="1"/>
            <a:r>
              <a:rPr lang="el-GR" altLang="en-US" sz="2400" dirty="0"/>
              <a:t>Οι επιθυμίες και  ανάγκες τους ανταποκρίνονται στις προσδοκίες μας;</a:t>
            </a:r>
          </a:p>
          <a:p>
            <a:pPr eaLnBrk="1" hangingPunct="1"/>
            <a:endParaRPr lang="el-GR" altLang="en-US" sz="2400" dirty="0"/>
          </a:p>
          <a:p>
            <a:pPr eaLnBrk="1" hangingPunct="1"/>
            <a:endParaRPr lang="el-GR" altLang="en-US" sz="2400" dirty="0"/>
          </a:p>
        </p:txBody>
      </p:sp>
    </p:spTree>
    <p:extLst>
      <p:ext uri="{BB962C8B-B14F-4D97-AF65-F5344CB8AC3E}">
        <p14:creationId xmlns:p14="http://schemas.microsoft.com/office/powerpoint/2010/main" val="1383718189"/>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28600" y="1131094"/>
            <a:ext cx="8286750" cy="994172"/>
          </a:xfrm>
        </p:spPr>
        <p:txBody>
          <a:bodyPr>
            <a:normAutofit fontScale="90000"/>
          </a:bodyPr>
          <a:lstStyle/>
          <a:p>
            <a:pPr algn="just"/>
            <a:br>
              <a:rPr lang="en-US" dirty="0">
                <a:effectLst>
                  <a:outerShdw blurRad="38100" dist="38100" dir="2700000" algn="tl">
                    <a:srgbClr val="000000">
                      <a:alpha val="43137"/>
                    </a:srgbClr>
                  </a:outerShdw>
                </a:effectLst>
              </a:rPr>
            </a:br>
            <a:endParaRPr lang="en-US" dirty="0"/>
          </a:p>
        </p:txBody>
      </p:sp>
      <p:sp>
        <p:nvSpPr>
          <p:cNvPr id="3" name="Θέση περιεχομένου 2"/>
          <p:cNvSpPr>
            <a:spLocks noGrp="1"/>
          </p:cNvSpPr>
          <p:nvPr>
            <p:ph idx="1"/>
          </p:nvPr>
        </p:nvSpPr>
        <p:spPr>
          <a:xfrm>
            <a:off x="228600" y="1131094"/>
            <a:ext cx="8735888" cy="4962202"/>
          </a:xfrm>
        </p:spPr>
        <p:txBody>
          <a:bodyPr>
            <a:normAutofit fontScale="85000" lnSpcReduction="10000"/>
          </a:bodyPr>
          <a:lstStyle/>
          <a:p>
            <a:pPr lvl="0"/>
            <a:r>
              <a:rPr lang="el-GR" dirty="0"/>
              <a:t>Η </a:t>
            </a:r>
            <a:r>
              <a:rPr lang="el-GR" i="1" dirty="0" err="1"/>
              <a:t>αυτοαξιολόγηση</a:t>
            </a:r>
            <a:r>
              <a:rPr lang="el-GR" dirty="0"/>
              <a:t> (</a:t>
            </a:r>
            <a:r>
              <a:rPr lang="en-US" dirty="0"/>
              <a:t>self</a:t>
            </a:r>
            <a:r>
              <a:rPr lang="el-GR" dirty="0"/>
              <a:t>-</a:t>
            </a:r>
            <a:r>
              <a:rPr lang="en-US" dirty="0"/>
              <a:t>evaluation</a:t>
            </a:r>
            <a:r>
              <a:rPr lang="el-GR" dirty="0"/>
              <a:t>) ως στρατηγική εκπαιδεύει τους μαθητές να αξιολογούν συγκρίνοντας τις δεξιότητες που κατέκτησαν σύμφωνα με τους στόχους που τέθηκαν.</a:t>
            </a:r>
            <a:endParaRPr lang="en-US" dirty="0"/>
          </a:p>
          <a:p>
            <a:pPr lvl="0"/>
            <a:r>
              <a:rPr lang="en-US" dirty="0"/>
              <a:t>H </a:t>
            </a:r>
            <a:r>
              <a:rPr lang="el-GR" i="1" dirty="0" err="1"/>
              <a:t>αυτοενίσχυση</a:t>
            </a:r>
            <a:r>
              <a:rPr lang="el-GR" dirty="0"/>
              <a:t> (</a:t>
            </a:r>
            <a:r>
              <a:rPr lang="el-GR" dirty="0" err="1"/>
              <a:t>self-reinforcement</a:t>
            </a:r>
            <a:r>
              <a:rPr lang="el-GR" dirty="0"/>
              <a:t>) αναφέρεται στη διαδικασία κατά την οποία ο μαθητής από μόνος του παρέχει στον εαυτό του τις συνέπειες της συμπεριφοράς του. </a:t>
            </a:r>
            <a:endParaRPr lang="en-US" dirty="0"/>
          </a:p>
          <a:p>
            <a:pPr lvl="0"/>
            <a:r>
              <a:rPr lang="el-GR" dirty="0"/>
              <a:t>Η </a:t>
            </a:r>
            <a:r>
              <a:rPr lang="el-GR" i="1" dirty="0" err="1"/>
              <a:t>αυτοκαταγραφή</a:t>
            </a:r>
            <a:r>
              <a:rPr lang="el-GR" dirty="0"/>
              <a:t> (</a:t>
            </a:r>
            <a:r>
              <a:rPr lang="el-GR" dirty="0" err="1"/>
              <a:t>self-recording</a:t>
            </a:r>
            <a:r>
              <a:rPr lang="el-GR" dirty="0"/>
              <a:t>) είναι μια στρατηγική που αποβλέπει μέσω της καταγραφής οι μαθητές να καταφέρουν να ολοκληρώνουν περισσότερες εργασίες ή να ελέγχουν πόσες εργασίες έχουν ολοκληρώσει. </a:t>
            </a:r>
            <a:endParaRPr lang="en-US" dirty="0"/>
          </a:p>
          <a:p>
            <a:endParaRPr lang="en-US" dirty="0"/>
          </a:p>
        </p:txBody>
      </p:sp>
    </p:spTree>
    <p:extLst>
      <p:ext uri="{BB962C8B-B14F-4D97-AF65-F5344CB8AC3E}">
        <p14:creationId xmlns:p14="http://schemas.microsoft.com/office/powerpoint/2010/main" val="6180908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9552" y="404664"/>
            <a:ext cx="7886700" cy="994172"/>
          </a:xfrm>
        </p:spPr>
        <p:txBody>
          <a:bodyPr/>
          <a:lstStyle/>
          <a:p>
            <a:r>
              <a:rPr lang="el-GR" dirty="0"/>
              <a:t>Στρατηγικές Διδασκαλίας</a:t>
            </a:r>
            <a:endParaRPr lang="en-US" dirty="0"/>
          </a:p>
        </p:txBody>
      </p:sp>
      <p:sp>
        <p:nvSpPr>
          <p:cNvPr id="3" name="Θέση περιεχομένου 2"/>
          <p:cNvSpPr>
            <a:spLocks noGrp="1"/>
          </p:cNvSpPr>
          <p:nvPr>
            <p:ph idx="1"/>
          </p:nvPr>
        </p:nvSpPr>
        <p:spPr/>
        <p:txBody>
          <a:bodyPr/>
          <a:lstStyle/>
          <a:p>
            <a:r>
              <a:rPr lang="el-GR" dirty="0"/>
              <a:t>Παιχνίδια ρόλων (</a:t>
            </a:r>
            <a:r>
              <a:rPr lang="en-US" dirty="0"/>
              <a:t>role playing</a:t>
            </a:r>
            <a:r>
              <a:rPr lang="el-GR" dirty="0"/>
              <a:t>): Ο μαθητής υποδύεται έναν ρόλο μέσα από τον οποίο έχει τη δυνατότητα να ασκηθεί σε τεχνικές αντιμετώπισης και επίλυσης προβληματικών καταστάσεων κάτω από ένα ασφαλές και υποστηρικτικό περιβάλλον.</a:t>
            </a:r>
          </a:p>
          <a:p>
            <a:endParaRPr lang="en-US" dirty="0"/>
          </a:p>
        </p:txBody>
      </p:sp>
    </p:spTree>
    <p:extLst>
      <p:ext uri="{BB962C8B-B14F-4D97-AF65-F5344CB8AC3E}">
        <p14:creationId xmlns:p14="http://schemas.microsoft.com/office/powerpoint/2010/main" val="23074350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Στρατηγικές</a:t>
            </a:r>
            <a:r>
              <a:rPr lang="el-GR" dirty="0">
                <a:effectLst>
                  <a:outerShdw blurRad="38100" dist="38100" dir="2700000" algn="tl">
                    <a:srgbClr val="000000">
                      <a:alpha val="43137"/>
                    </a:srgbClr>
                  </a:outerShdw>
                </a:effectLst>
              </a:rPr>
              <a:t> Διδασκαλίας</a:t>
            </a:r>
            <a:endParaRPr lang="en-US" dirty="0"/>
          </a:p>
        </p:txBody>
      </p:sp>
      <p:sp>
        <p:nvSpPr>
          <p:cNvPr id="3" name="Θέση περιεχομένου 2"/>
          <p:cNvSpPr>
            <a:spLocks noGrp="1"/>
          </p:cNvSpPr>
          <p:nvPr>
            <p:ph idx="1"/>
          </p:nvPr>
        </p:nvSpPr>
        <p:spPr/>
        <p:txBody>
          <a:bodyPr>
            <a:normAutofit fontScale="85000" lnSpcReduction="10000"/>
          </a:bodyPr>
          <a:lstStyle/>
          <a:p>
            <a:r>
              <a:rPr lang="el-GR" dirty="0"/>
              <a:t>Καθυστέρηση χρόνου (</a:t>
            </a:r>
            <a:r>
              <a:rPr lang="en-US" dirty="0"/>
              <a:t>time delay</a:t>
            </a:r>
            <a:r>
              <a:rPr lang="el-GR" dirty="0"/>
              <a:t>), όπου δίνεται στο μαθητή με βαριές ή/και πολλαπλές αναπηρίες ένας χρόνος για να απαντήσει σε μια ερώτηση στην προτροπή, δίνοντας τη δυνατότητα στο μαθητή να αναδείξει το επίπεδο ανεξαρτησίας του. Οι μέθοδοι που χρησιμοποιούντα σ’ αυτή την τεχνική είναι: </a:t>
            </a:r>
            <a:endParaRPr lang="en-US" dirty="0"/>
          </a:p>
          <a:p>
            <a:r>
              <a:rPr lang="el-GR" dirty="0"/>
              <a:t>Η σταθερή καθυστέρηση χρόνου (</a:t>
            </a:r>
            <a:r>
              <a:rPr lang="en-US" dirty="0"/>
              <a:t>constant time delay</a:t>
            </a:r>
            <a:r>
              <a:rPr lang="el-GR" dirty="0"/>
              <a:t>), που συχνά αναφέρεται και ως ταυτόχρονη προτροπή (</a:t>
            </a:r>
            <a:r>
              <a:rPr lang="en-US" dirty="0"/>
              <a:t>simultaneous prompting</a:t>
            </a:r>
            <a:r>
              <a:rPr lang="el-GR" dirty="0"/>
              <a:t>)</a:t>
            </a:r>
          </a:p>
          <a:p>
            <a:r>
              <a:rPr lang="el-GR" dirty="0"/>
              <a:t>Η προοδευτική καθυστέρηση χρόνου (</a:t>
            </a:r>
            <a:r>
              <a:rPr lang="en-US" dirty="0"/>
              <a:t>progressive time delay</a:t>
            </a:r>
            <a:r>
              <a:rPr lang="el-GR" dirty="0"/>
              <a:t>)</a:t>
            </a:r>
            <a:endParaRPr lang="en-US" dirty="0"/>
          </a:p>
        </p:txBody>
      </p:sp>
    </p:spTree>
    <p:extLst>
      <p:ext uri="{BB962C8B-B14F-4D97-AF65-F5344CB8AC3E}">
        <p14:creationId xmlns:p14="http://schemas.microsoft.com/office/powerpoint/2010/main" val="36280852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Στρατηγικές</a:t>
            </a:r>
            <a:r>
              <a:rPr lang="el-GR" dirty="0">
                <a:effectLst>
                  <a:outerShdw blurRad="38100" dist="38100" dir="2700000" algn="tl">
                    <a:srgbClr val="000000">
                      <a:alpha val="43137"/>
                    </a:srgbClr>
                  </a:outerShdw>
                </a:effectLst>
              </a:rPr>
              <a:t> </a:t>
            </a:r>
            <a:r>
              <a:rPr lang="el-GR" dirty="0"/>
              <a:t>Διδασκαλίας</a:t>
            </a:r>
            <a:endParaRPr lang="en-US" dirty="0"/>
          </a:p>
        </p:txBody>
      </p:sp>
      <p:sp>
        <p:nvSpPr>
          <p:cNvPr id="3" name="Θέση περιεχομένου 2"/>
          <p:cNvSpPr>
            <a:spLocks noGrp="1"/>
          </p:cNvSpPr>
          <p:nvPr>
            <p:ph idx="1"/>
          </p:nvPr>
        </p:nvSpPr>
        <p:spPr/>
        <p:txBody>
          <a:bodyPr>
            <a:normAutofit fontScale="77500" lnSpcReduction="20000"/>
          </a:bodyPr>
          <a:lstStyle/>
          <a:p>
            <a:r>
              <a:rPr lang="el-GR" dirty="0"/>
              <a:t>Μίμηση προτύπου (</a:t>
            </a:r>
            <a:r>
              <a:rPr lang="en-US" dirty="0"/>
              <a:t>modeling</a:t>
            </a:r>
            <a:r>
              <a:rPr lang="el-GR" dirty="0"/>
              <a:t>): Αναφέρεται στην παρουσίαση μιας επιθυμητής αντίδρασης από τον ενήλικο ή ένα συνομήλικο άτομο με σκοπό ο μαθητής να τη μιμηθεί.</a:t>
            </a:r>
          </a:p>
          <a:p>
            <a:r>
              <a:rPr lang="el-GR" dirty="0"/>
              <a:t>Ανάλυση έργου (</a:t>
            </a:r>
            <a:r>
              <a:rPr lang="en-US" dirty="0"/>
              <a:t>task analysis</a:t>
            </a:r>
            <a:r>
              <a:rPr lang="el-GR" dirty="0"/>
              <a:t>): πρόκειται για μια τεχνική κατά την οποία μια δραστηριότητα/ ένα έργο, αναλύεται σε μικρότερα βήματα, τα οποία συνδέονται μεταξύ τους και τα οποία μπορεί να αναγνωρίσει και να κατανοήσει ο μαθητής με βαριές ή/και πολλαπλές αναπηρίες. Βασικός σκοπός είναι η δεξιότητα να διδαχθεί βήμα </a:t>
            </a:r>
            <a:r>
              <a:rPr lang="el-GR" dirty="0" err="1"/>
              <a:t>βήμα</a:t>
            </a:r>
            <a:r>
              <a:rPr lang="el-GR" dirty="0"/>
              <a:t>, δίνοντας τις απαιτούμενες ευκαιρίες στο μαθητή με βαριές ή/και πολλαπλές αναπηρίες για την επίτευξη του επιδιωκόμενου στόχου και γι’ αυτό συχνά τα βήματα αυτά διδάσκονται ως μεμονωμένες δεξιότητες.</a:t>
            </a:r>
            <a:endParaRPr lang="en-US" dirty="0"/>
          </a:p>
        </p:txBody>
      </p:sp>
    </p:spTree>
    <p:extLst>
      <p:ext uri="{BB962C8B-B14F-4D97-AF65-F5344CB8AC3E}">
        <p14:creationId xmlns:p14="http://schemas.microsoft.com/office/powerpoint/2010/main" val="35277293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Στρατηγικές</a:t>
            </a:r>
            <a:r>
              <a:rPr lang="el-GR" dirty="0">
                <a:effectLst>
                  <a:outerShdw blurRad="38100" dist="38100" dir="2700000" algn="tl">
                    <a:srgbClr val="000000">
                      <a:alpha val="43137"/>
                    </a:srgbClr>
                  </a:outerShdw>
                </a:effectLst>
              </a:rPr>
              <a:t> </a:t>
            </a:r>
            <a:r>
              <a:rPr lang="el-GR" dirty="0"/>
              <a:t>Διδασκαλίας</a:t>
            </a:r>
            <a:endParaRPr lang="en-US" dirty="0"/>
          </a:p>
        </p:txBody>
      </p:sp>
      <p:sp>
        <p:nvSpPr>
          <p:cNvPr id="3" name="Θέση περιεχομένου 2"/>
          <p:cNvSpPr>
            <a:spLocks noGrp="1"/>
          </p:cNvSpPr>
          <p:nvPr>
            <p:ph idx="1"/>
          </p:nvPr>
        </p:nvSpPr>
        <p:spPr/>
        <p:txBody>
          <a:bodyPr>
            <a:normAutofit fontScale="92500"/>
          </a:bodyPr>
          <a:lstStyle/>
          <a:p>
            <a:r>
              <a:rPr lang="el-GR" dirty="0"/>
              <a:t>Προτροπή (</a:t>
            </a:r>
            <a:r>
              <a:rPr lang="en-US" dirty="0"/>
              <a:t>prompting</a:t>
            </a:r>
            <a:r>
              <a:rPr lang="el-GR" dirty="0"/>
              <a:t>): ο σκοπός των προτροπών είναι να παρέχουν όσο γίνεται λιγότερη υποστήριξη στο μαθητή. Οι προτροπές μπορεί να είναι λεκτικές/ ακουστικές, οπτικές και φυσικές/ σωματικές. Οι μέθοδοι για την παροχή προτροπών είναι </a:t>
            </a:r>
            <a:endParaRPr lang="en-US" dirty="0"/>
          </a:p>
          <a:p>
            <a:r>
              <a:rPr lang="el-GR" dirty="0"/>
              <a:t>Αυξανόμενη καθοδήγηση (</a:t>
            </a:r>
            <a:r>
              <a:rPr lang="en-US" dirty="0"/>
              <a:t>increasing guidance</a:t>
            </a:r>
            <a:r>
              <a:rPr lang="el-GR" dirty="0"/>
              <a:t>)</a:t>
            </a:r>
          </a:p>
          <a:p>
            <a:r>
              <a:rPr lang="el-GR" dirty="0"/>
              <a:t>Φθίνουσα καθοδήγηση (</a:t>
            </a:r>
            <a:r>
              <a:rPr lang="en-US" dirty="0"/>
              <a:t>decreasing guidance</a:t>
            </a:r>
            <a:r>
              <a:rPr lang="el-GR" dirty="0"/>
              <a:t>)</a:t>
            </a:r>
          </a:p>
          <a:p>
            <a:r>
              <a:rPr lang="el-GR" dirty="0"/>
              <a:t>Κλιμακούμενη καθοδήγηση (</a:t>
            </a:r>
            <a:r>
              <a:rPr lang="en-US" dirty="0"/>
              <a:t>graduated guidance</a:t>
            </a:r>
            <a:r>
              <a:rPr lang="el-GR" dirty="0"/>
              <a:t>)</a:t>
            </a:r>
            <a:endParaRPr lang="en-US" dirty="0"/>
          </a:p>
        </p:txBody>
      </p:sp>
    </p:spTree>
    <p:extLst>
      <p:ext uri="{BB962C8B-B14F-4D97-AF65-F5344CB8AC3E}">
        <p14:creationId xmlns:p14="http://schemas.microsoft.com/office/powerpoint/2010/main" val="14157825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Στρατηγικές Διδασκαλίας</a:t>
            </a:r>
            <a:endParaRPr lang="en-US" dirty="0"/>
          </a:p>
        </p:txBody>
      </p:sp>
      <p:sp>
        <p:nvSpPr>
          <p:cNvPr id="3" name="Θέση περιεχομένου 2"/>
          <p:cNvSpPr>
            <a:spLocks noGrp="1"/>
          </p:cNvSpPr>
          <p:nvPr>
            <p:ph idx="1"/>
          </p:nvPr>
        </p:nvSpPr>
        <p:spPr/>
        <p:txBody>
          <a:bodyPr>
            <a:normAutofit fontScale="70000" lnSpcReduction="20000"/>
          </a:bodyPr>
          <a:lstStyle/>
          <a:p>
            <a:r>
              <a:rPr lang="el-GR" dirty="0"/>
              <a:t>Αλυσιδωτή σύνδεση (</a:t>
            </a:r>
            <a:r>
              <a:rPr lang="en-US" dirty="0"/>
              <a:t>chaining</a:t>
            </a:r>
            <a:r>
              <a:rPr lang="el-GR" dirty="0"/>
              <a:t>): η αλυσιδωτή σύνδεση χρησιμοποιείται συνήθως μαζί με την ανάλυση έργου. Η αλυσιδωτή σύνδεση αναφέρεται στην ακολουθία των βημάτων, που ουσιαστικά δομούν μια δραστηριότητα. Πολλές δραστηριότητες, που σχετίζονται με την καθημερινότητα, όπως το φαγητό, διδάσκονται με συνολική παρουσίαση της δραστηριότητας. Η αλυσιδωτή σύνδεση, όμως, σε συνδυασμό με την ανάλυση έργου δίνει τη δυνατότητα στον εκπαιδευτικό να διδάξει αλλά και να αξιολογήσει τις μεμονωμένες δεξιότητες για την επίτευξη του στόχου. Υπάρχουν δύο είδη αλυσιδωτής σύνδεσης: η πρόσθια (</a:t>
            </a:r>
            <a:r>
              <a:rPr lang="en-US" dirty="0"/>
              <a:t>forward</a:t>
            </a:r>
            <a:r>
              <a:rPr lang="el-GR" dirty="0"/>
              <a:t>) και η ανάστροφη (</a:t>
            </a:r>
            <a:r>
              <a:rPr lang="en-US" dirty="0"/>
              <a:t>backward</a:t>
            </a:r>
            <a:r>
              <a:rPr lang="el-GR" dirty="0"/>
              <a:t>). Στην πρόσθια αλυσιδωτή σύνδεση η διδασκαλία ξεκινά με το πρώτο βήμα της δραστηριότητας, ενώ στην ανάστροφη αλυσιδωτή σύνδεση αναφέρεται στην εκμάθηση του τελευταίου βήματος, δίνοντας στο μαθητή το αίσθημα της ολοκλήρωσης της δραστηριότητας και της ικανοποίησής του.</a:t>
            </a:r>
            <a:endParaRPr lang="en-US" dirty="0"/>
          </a:p>
        </p:txBody>
      </p:sp>
    </p:spTree>
    <p:extLst>
      <p:ext uri="{BB962C8B-B14F-4D97-AF65-F5344CB8AC3E}">
        <p14:creationId xmlns:p14="http://schemas.microsoft.com/office/powerpoint/2010/main" val="32038298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Στρατηγικές Διδασκαλίας</a:t>
            </a:r>
            <a:endParaRPr lang="en-US" dirty="0"/>
          </a:p>
        </p:txBody>
      </p:sp>
      <p:sp>
        <p:nvSpPr>
          <p:cNvPr id="3" name="Θέση περιεχομένου 2"/>
          <p:cNvSpPr>
            <a:spLocks noGrp="1"/>
          </p:cNvSpPr>
          <p:nvPr>
            <p:ph idx="1"/>
          </p:nvPr>
        </p:nvSpPr>
        <p:spPr/>
        <p:txBody>
          <a:bodyPr>
            <a:normAutofit fontScale="85000" lnSpcReduction="20000"/>
          </a:bodyPr>
          <a:lstStyle/>
          <a:p>
            <a:r>
              <a:rPr lang="el-GR" dirty="0"/>
              <a:t>Χρήση βίντεο (</a:t>
            </a:r>
            <a:r>
              <a:rPr lang="en-US" dirty="0"/>
              <a:t>Video modeling)</a:t>
            </a:r>
            <a:endParaRPr lang="el-GR" dirty="0"/>
          </a:p>
          <a:p>
            <a:r>
              <a:rPr lang="el-GR" dirty="0"/>
              <a:t>Διαμόρφωση (</a:t>
            </a:r>
            <a:r>
              <a:rPr lang="en-US" dirty="0"/>
              <a:t>shaping</a:t>
            </a:r>
            <a:r>
              <a:rPr lang="el-GR" dirty="0"/>
              <a:t>): Ο εκπαιδευτικός επιβραβεύει παραλλαγές της συμπεριφοράς που έχει ως τελικό στόχο να διδάξει, οι οποίες προοδευτικά προσεγγίζουν την τελική συμπεριφορά</a:t>
            </a:r>
          </a:p>
          <a:p>
            <a:r>
              <a:rPr lang="el-GR" dirty="0"/>
              <a:t>Υποθετικά σενάρια κοινωνικών καταστάσεων: Ο εκπαιδευτικός φέρνει αντιμέτωπο το μαθητή με ένα ρεαλιστικό σενάριο της καθημερινής ζωής και ο μαθητής πρέπει να επιλέξει τον τρόπο αντίδρασης σε αυτό το σενάριο</a:t>
            </a:r>
          </a:p>
          <a:p>
            <a:r>
              <a:rPr lang="el-GR" dirty="0"/>
              <a:t>Χρήση τεχνολογίας (διαδίκτυο, εκπαιδευτικά λογισμικά, χρήση πολυμέσων)</a:t>
            </a:r>
            <a:endParaRPr lang="en-US" dirty="0"/>
          </a:p>
        </p:txBody>
      </p:sp>
    </p:spTree>
    <p:extLst>
      <p:ext uri="{BB962C8B-B14F-4D97-AF65-F5344CB8AC3E}">
        <p14:creationId xmlns:p14="http://schemas.microsoft.com/office/powerpoint/2010/main" val="21626473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46315" y="548680"/>
            <a:ext cx="8086125" cy="433388"/>
          </a:xfrm>
        </p:spPr>
        <p:txBody>
          <a:bodyPr>
            <a:noAutofit/>
          </a:bodyPr>
          <a:lstStyle/>
          <a:p>
            <a:pPr eaLnBrk="1" hangingPunct="1"/>
            <a:r>
              <a:rPr lang="el-GR" altLang="en-US" sz="3600" dirty="0"/>
              <a:t>Μορφές Διδασκαλίας και Μάθησης</a:t>
            </a:r>
          </a:p>
        </p:txBody>
      </p:sp>
      <p:sp>
        <p:nvSpPr>
          <p:cNvPr id="29699" name="Rectangle 3"/>
          <p:cNvSpPr>
            <a:spLocks noGrp="1" noChangeArrowheads="1"/>
          </p:cNvSpPr>
          <p:nvPr>
            <p:ph idx="1"/>
          </p:nvPr>
        </p:nvSpPr>
        <p:spPr>
          <a:xfrm>
            <a:off x="446315" y="1657351"/>
            <a:ext cx="8327571" cy="4174331"/>
          </a:xfrm>
        </p:spPr>
        <p:txBody>
          <a:bodyPr>
            <a:normAutofit/>
          </a:bodyPr>
          <a:lstStyle/>
          <a:p>
            <a:pPr algn="just" eaLnBrk="1" hangingPunct="1">
              <a:defRPr/>
            </a:pPr>
            <a:r>
              <a:rPr lang="el-GR" sz="2000" b="1" dirty="0">
                <a:solidFill>
                  <a:schemeClr val="accent1"/>
                </a:solidFill>
                <a:effectLst>
                  <a:outerShdw blurRad="38100" dist="38100" dir="2700000" algn="tl">
                    <a:srgbClr val="C0C0C0"/>
                  </a:outerShdw>
                </a:effectLst>
              </a:rPr>
              <a:t>Μέθοδος</a:t>
            </a:r>
            <a:r>
              <a:rPr lang="el-GR" sz="2000" dirty="0">
                <a:solidFill>
                  <a:schemeClr val="accent1"/>
                </a:solidFill>
                <a:effectLst>
                  <a:outerShdw blurRad="38100" dist="38100" dir="2700000" algn="tl">
                    <a:srgbClr val="C0C0C0"/>
                  </a:outerShdw>
                </a:effectLst>
              </a:rPr>
              <a:t> </a:t>
            </a:r>
            <a:r>
              <a:rPr lang="en-US" sz="2000" b="1" dirty="0">
                <a:solidFill>
                  <a:schemeClr val="accent1"/>
                </a:solidFill>
                <a:effectLst>
                  <a:outerShdw blurRad="38100" dist="38100" dir="2700000" algn="tl">
                    <a:srgbClr val="C0C0C0"/>
                  </a:outerShdw>
                </a:effectLst>
              </a:rPr>
              <a:t>Project:</a:t>
            </a:r>
            <a:r>
              <a:rPr lang="en-US" sz="2000" dirty="0">
                <a:solidFill>
                  <a:schemeClr val="accent1"/>
                </a:solidFill>
              </a:rPr>
              <a:t> </a:t>
            </a:r>
            <a:r>
              <a:rPr lang="el-GR" sz="2000" dirty="0"/>
              <a:t>Αφετηρία του είναι οι εμπειρίες, τα ενδιαφέροντα και οι ανάγκες μάθησης του μαθητή. Επιλέγεται ως διδακτική ενότητα μια φυσική κατάσταση ζωής από το περιβάλλον των μαθητών και επιχειρείται να αναπτυχθούν ικανότητες  δράσης μέσα σ’ αυτή την κατάσταση. Η μέθοδος αυτή: α) έχει ως αφετηρία μια κοινή εργασία για την ομάδα,  β) κατευθύνεται προς την επίτευξη κάποιου συγκεκριμένου σκοπού και γ) λαμβάνει ιδιαίτερα υπόψη τις δυνατότητες και τα πιθανά ενδιαφέροντα του μαθητή.</a:t>
            </a:r>
          </a:p>
          <a:p>
            <a:pPr algn="just" eaLnBrk="1" hangingPunct="1">
              <a:defRPr/>
            </a:pPr>
            <a:r>
              <a:rPr lang="en-US" sz="2000" b="1" dirty="0">
                <a:solidFill>
                  <a:schemeClr val="accent1"/>
                </a:solidFill>
                <a:effectLst>
                  <a:outerShdw blurRad="38100" dist="38100" dir="2700000" algn="tl">
                    <a:srgbClr val="C0C0C0"/>
                  </a:outerShdw>
                </a:effectLst>
              </a:rPr>
              <a:t>To </a:t>
            </a:r>
            <a:r>
              <a:rPr lang="el-GR" sz="2000" b="1" dirty="0">
                <a:solidFill>
                  <a:schemeClr val="accent1"/>
                </a:solidFill>
                <a:effectLst>
                  <a:outerShdw blurRad="38100" dist="38100" dir="2700000" algn="tl">
                    <a:srgbClr val="C0C0C0"/>
                  </a:outerShdw>
                </a:effectLst>
              </a:rPr>
              <a:t>Παιχνίδι:</a:t>
            </a:r>
            <a:r>
              <a:rPr lang="el-GR" sz="2000" dirty="0">
                <a:solidFill>
                  <a:schemeClr val="accent1"/>
                </a:solidFill>
              </a:rPr>
              <a:t> </a:t>
            </a:r>
            <a:r>
              <a:rPr lang="el-GR" sz="2000" dirty="0"/>
              <a:t>Το παιχνίδι κάθε μορφής προσφέρει την ευκαιρία στο παιδί να αντιληφθεί και να κατανοήσει τον εαυτό του και το περιβάλλον του. </a:t>
            </a:r>
          </a:p>
        </p:txBody>
      </p:sp>
    </p:spTree>
    <p:extLst>
      <p:ext uri="{BB962C8B-B14F-4D97-AF65-F5344CB8AC3E}">
        <p14:creationId xmlns:p14="http://schemas.microsoft.com/office/powerpoint/2010/main" val="3600166700"/>
      </p:ext>
    </p:extLst>
  </p:cSld>
  <p:clrMapOvr>
    <a:masterClrMapping/>
  </p:clrMapOvr>
  <p:transition spd="slow">
    <p:zoom dir="in"/>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196752"/>
            <a:ext cx="8229600" cy="4525963"/>
          </a:xfrm>
        </p:spPr>
        <p:txBody>
          <a:bodyPr rtlCol="0">
            <a:normAutofit fontScale="25000" lnSpcReduction="20000"/>
          </a:bodyPr>
          <a:lstStyle/>
          <a:p>
            <a:pPr marL="274320" indent="-192024" algn="just">
              <a:defRPr/>
            </a:pPr>
            <a:r>
              <a:rPr lang="el-GR" sz="9600" dirty="0"/>
              <a:t>Οδηγίες βήμα-βήμα,</a:t>
            </a:r>
          </a:p>
          <a:p>
            <a:pPr marL="274320" indent="-192024" algn="just">
              <a:defRPr/>
            </a:pPr>
            <a:r>
              <a:rPr lang="el-GR" sz="9600" dirty="0"/>
              <a:t>ανάστροφη αλυσιδωτή σύνδεση (</a:t>
            </a:r>
            <a:r>
              <a:rPr lang="en-US" sz="9600" dirty="0" err="1"/>
              <a:t>Backwar</a:t>
            </a:r>
            <a:r>
              <a:rPr lang="el-GR" sz="9600" dirty="0"/>
              <a:t>d </a:t>
            </a:r>
            <a:r>
              <a:rPr lang="en-US" sz="9600" dirty="0" err="1"/>
              <a:t>Chainin</a:t>
            </a:r>
            <a:r>
              <a:rPr lang="el-GR" sz="9600" dirty="0"/>
              <a:t>g),</a:t>
            </a:r>
          </a:p>
          <a:p>
            <a:pPr marL="274320" indent="-192024" algn="just">
              <a:defRPr/>
            </a:pPr>
            <a:r>
              <a:rPr lang="el-GR" sz="9600" dirty="0"/>
              <a:t>ανάλυση έργου,</a:t>
            </a:r>
          </a:p>
          <a:p>
            <a:pPr marL="274320" indent="-192024" algn="just">
              <a:defRPr/>
            </a:pPr>
            <a:r>
              <a:rPr lang="el-GR" sz="9600" dirty="0"/>
              <a:t>κατασκευή προγράμματος,,</a:t>
            </a:r>
          </a:p>
          <a:p>
            <a:pPr marL="274320" indent="-192024" algn="just">
              <a:defRPr/>
            </a:pPr>
            <a:r>
              <a:rPr lang="el-GR" sz="9600" dirty="0"/>
              <a:t>συζήτηση του πώς, πότε και πού</a:t>
            </a:r>
          </a:p>
          <a:p>
            <a:pPr marL="274320" indent="-192024" algn="just">
              <a:defRPr/>
            </a:pPr>
            <a:r>
              <a:rPr lang="el-GR" sz="9600" dirty="0"/>
              <a:t>αναπαράσταση της συμπεριφοράς / εναλλαγή ρόλων,</a:t>
            </a:r>
          </a:p>
          <a:p>
            <a:pPr marL="274320" indent="-192024" algn="just">
              <a:defRPr/>
            </a:pPr>
            <a:r>
              <a:rPr lang="el-GR" sz="9600" dirty="0"/>
              <a:t>μίμηση προτύπου,</a:t>
            </a:r>
          </a:p>
          <a:p>
            <a:pPr marL="274320" indent="-192024" algn="just">
              <a:defRPr/>
            </a:pPr>
            <a:r>
              <a:rPr lang="el-GR" sz="9600" dirty="0"/>
              <a:t>άμεση πρακτική και ανατροφοδότηση,</a:t>
            </a:r>
          </a:p>
          <a:p>
            <a:pPr marL="274320" indent="-192024" algn="just">
              <a:defRPr/>
            </a:pPr>
            <a:r>
              <a:rPr lang="el-GR" sz="9600" dirty="0"/>
              <a:t>εκπαίδευση στη γενίκευση, μέσω της εκπαίδευσης σε πολλαπλά περιβάλλοντα,</a:t>
            </a:r>
          </a:p>
          <a:p>
            <a:pPr marL="274320" indent="-192024" algn="just">
              <a:defRPr/>
            </a:pPr>
            <a:r>
              <a:rPr lang="el-GR" sz="9600" dirty="0"/>
              <a:t>καθοδήγηση,</a:t>
            </a:r>
          </a:p>
          <a:p>
            <a:pPr marL="274320" indent="-192024" algn="just">
              <a:defRPr/>
            </a:pPr>
            <a:r>
              <a:rPr lang="el-GR" sz="9600" dirty="0"/>
              <a:t>επίδειξη μοντέλου,</a:t>
            </a:r>
          </a:p>
          <a:p>
            <a:pPr marL="274320" indent="-192024" algn="just">
              <a:defRPr/>
            </a:pPr>
            <a:r>
              <a:rPr lang="el-GR" sz="9600" dirty="0"/>
              <a:t>συστηματική καθυστέρηση χρόνου και</a:t>
            </a:r>
          </a:p>
          <a:p>
            <a:pPr marL="274320" indent="-192024" algn="just">
              <a:defRPr/>
            </a:pPr>
            <a:r>
              <a:rPr lang="el-GR" sz="9600" dirty="0"/>
              <a:t>σύστημα μειωμένων παρεμβατικών νύξεων</a:t>
            </a:r>
            <a:r>
              <a:rPr lang="en-US" sz="6800" dirty="0"/>
              <a:t> </a:t>
            </a:r>
            <a:r>
              <a:rPr lang="el-GR" sz="5600" dirty="0"/>
              <a:t>(</a:t>
            </a:r>
            <a:r>
              <a:rPr lang="en-US" sz="5600" dirty="0" err="1"/>
              <a:t>Argan</a:t>
            </a:r>
            <a:r>
              <a:rPr lang="el-GR" sz="5600" dirty="0"/>
              <a:t> &amp; </a:t>
            </a:r>
            <a:r>
              <a:rPr lang="en-US" sz="5600" dirty="0"/>
              <a:t>Wehmeyer</a:t>
            </a:r>
            <a:r>
              <a:rPr lang="el-GR" sz="5600" dirty="0"/>
              <a:t>, 1999 ∙ ΑΠΣ-ΔΕΠΠΣ, 2003</a:t>
            </a:r>
            <a:r>
              <a:rPr lang="el-GR" sz="5600" baseline="30000" dirty="0"/>
              <a:t>α</a:t>
            </a:r>
            <a:r>
              <a:rPr lang="el-GR" sz="5600" dirty="0"/>
              <a:t>∙ </a:t>
            </a:r>
            <a:r>
              <a:rPr lang="en-US" sz="5600" dirty="0"/>
              <a:t>Taylor</a:t>
            </a:r>
            <a:r>
              <a:rPr lang="el-GR" sz="5600" dirty="0"/>
              <a:t>, </a:t>
            </a:r>
            <a:r>
              <a:rPr lang="en-US" sz="5600" dirty="0"/>
              <a:t>Collins</a:t>
            </a:r>
            <a:r>
              <a:rPr lang="el-GR" sz="5600" dirty="0"/>
              <a:t>, </a:t>
            </a:r>
            <a:r>
              <a:rPr lang="en-US" sz="5600" dirty="0"/>
              <a:t>Schuster</a:t>
            </a:r>
            <a:r>
              <a:rPr lang="el-GR" sz="5600" dirty="0"/>
              <a:t> &amp; </a:t>
            </a:r>
            <a:r>
              <a:rPr lang="en-US" sz="5600" dirty="0" err="1"/>
              <a:t>Kleinert</a:t>
            </a:r>
            <a:r>
              <a:rPr lang="el-GR" sz="5600" dirty="0"/>
              <a:t>, 2002 ∙ </a:t>
            </a:r>
            <a:r>
              <a:rPr lang="en-US" sz="5600" dirty="0"/>
              <a:t>Government of South Australia</a:t>
            </a:r>
            <a:r>
              <a:rPr lang="el-GR" sz="5600" dirty="0"/>
              <a:t>, 2008∙ </a:t>
            </a:r>
            <a:r>
              <a:rPr lang="en-US" sz="5600" dirty="0"/>
              <a:t>Browder</a:t>
            </a:r>
            <a:r>
              <a:rPr lang="el-GR" sz="5600" dirty="0"/>
              <a:t>, 2001).</a:t>
            </a:r>
          </a:p>
          <a:p>
            <a:pPr marL="274320" indent="-192024">
              <a:defRPr/>
            </a:pPr>
            <a:endParaRPr lang="el-GR" dirty="0"/>
          </a:p>
        </p:txBody>
      </p:sp>
      <p:sp>
        <p:nvSpPr>
          <p:cNvPr id="8194" name="1 - Τίτλος"/>
          <p:cNvSpPr>
            <a:spLocks noGrp="1"/>
          </p:cNvSpPr>
          <p:nvPr>
            <p:ph type="title"/>
          </p:nvPr>
        </p:nvSpPr>
        <p:spPr/>
        <p:txBody>
          <a:bodyPr>
            <a:normAutofit/>
          </a:bodyPr>
          <a:lstStyle/>
          <a:p>
            <a:pPr>
              <a:defRPr/>
            </a:pPr>
            <a:r>
              <a:rPr lang="el-GR" sz="4800" dirty="0"/>
              <a:t>Τεχνικές διδασκαλίας</a:t>
            </a:r>
          </a:p>
        </p:txBody>
      </p:sp>
    </p:spTree>
    <p:extLst>
      <p:ext uri="{BB962C8B-B14F-4D97-AF65-F5344CB8AC3E}">
        <p14:creationId xmlns:p14="http://schemas.microsoft.com/office/powerpoint/2010/main" val="34277905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683568" y="1340768"/>
            <a:ext cx="7776864" cy="4787890"/>
          </a:xfrm>
        </p:spPr>
        <p:txBody>
          <a:bodyPr rtlCol="0">
            <a:normAutofit fontScale="92500" lnSpcReduction="20000"/>
          </a:bodyPr>
          <a:lstStyle/>
          <a:p>
            <a:pPr marL="274320" indent="-192024" algn="just">
              <a:defRPr/>
            </a:pPr>
            <a:r>
              <a:rPr lang="el-GR" dirty="0"/>
              <a:t>η μάθηση και οι τρόποι εκμάθησης οφείλουν να έχουν νόημα για το μαθητή, </a:t>
            </a:r>
          </a:p>
          <a:p>
            <a:pPr marL="274320" indent="-192024" algn="just">
              <a:defRPr/>
            </a:pPr>
            <a:r>
              <a:rPr lang="el-GR" dirty="0"/>
              <a:t>να ενισχύεται η αυτοεκτίμηση και η αυτογνωσία του μαθητή,</a:t>
            </a:r>
            <a:endParaRPr lang="en-US" dirty="0"/>
          </a:p>
          <a:p>
            <a:pPr marL="274320" indent="-192024" algn="just">
              <a:defRPr/>
            </a:pPr>
            <a:r>
              <a:rPr lang="el-GR" dirty="0"/>
              <a:t>οι δραστηριότητες πρέπει να βασίζονται στα ενδιαφέροντα, στις εμπειρίες, στις απαιτήσεις και στις δυνατότητες των μαθητών με νοητική αναπηρία και να ανταποκρίνονται στην εκπλήρωση των αναγκών τους,</a:t>
            </a:r>
            <a:endParaRPr lang="en-US" dirty="0"/>
          </a:p>
          <a:p>
            <a:pPr marL="274320" indent="-192024" algn="just">
              <a:defRPr/>
            </a:pPr>
            <a:r>
              <a:rPr lang="el-GR" dirty="0"/>
              <a:t>η κοινωνική μάθηση</a:t>
            </a:r>
            <a:r>
              <a:rPr lang="en-US" dirty="0"/>
              <a:t> </a:t>
            </a:r>
            <a:r>
              <a:rPr lang="el-GR" dirty="0"/>
              <a:t>και</a:t>
            </a:r>
          </a:p>
          <a:p>
            <a:pPr marL="274320" indent="-192024" algn="just">
              <a:defRPr/>
            </a:pPr>
            <a:r>
              <a:rPr lang="el-GR" dirty="0"/>
              <a:t>η βιωματική διδασκαλία (ΑΠΣ-ΔΕΠΠΣ, 2003</a:t>
            </a:r>
            <a:r>
              <a:rPr lang="el-GR" baseline="30000" dirty="0"/>
              <a:t>β</a:t>
            </a:r>
            <a:r>
              <a:rPr lang="el-GR" dirty="0"/>
              <a:t>).  </a:t>
            </a:r>
          </a:p>
          <a:p>
            <a:pPr marL="274320" indent="-192024">
              <a:buNone/>
              <a:defRPr/>
            </a:pPr>
            <a:endParaRPr lang="el-GR" dirty="0"/>
          </a:p>
        </p:txBody>
      </p:sp>
      <p:sp>
        <p:nvSpPr>
          <p:cNvPr id="2" name="1 - Τίτλος"/>
          <p:cNvSpPr>
            <a:spLocks noGrp="1"/>
          </p:cNvSpPr>
          <p:nvPr>
            <p:ph type="title"/>
          </p:nvPr>
        </p:nvSpPr>
        <p:spPr>
          <a:xfrm>
            <a:off x="539552" y="332656"/>
            <a:ext cx="8229600" cy="1143000"/>
          </a:xfrm>
        </p:spPr>
        <p:txBody>
          <a:bodyPr>
            <a:noAutofit/>
          </a:bodyPr>
          <a:lstStyle/>
          <a:p>
            <a:pPr>
              <a:defRPr/>
            </a:pPr>
            <a:r>
              <a:rPr lang="el-GR" sz="3600" dirty="0"/>
              <a:t>Διδασκαλία στην Ελλάδα: τι προτείνεται</a:t>
            </a:r>
          </a:p>
        </p:txBody>
      </p:sp>
    </p:spTree>
    <p:extLst>
      <p:ext uri="{BB962C8B-B14F-4D97-AF65-F5344CB8AC3E}">
        <p14:creationId xmlns:p14="http://schemas.microsoft.com/office/powerpoint/2010/main" val="2702273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47812" y="548680"/>
            <a:ext cx="6172200" cy="647700"/>
          </a:xfrm>
        </p:spPr>
        <p:txBody>
          <a:bodyPr>
            <a:normAutofit fontScale="90000"/>
          </a:bodyPr>
          <a:lstStyle/>
          <a:p>
            <a:pPr>
              <a:defRPr/>
            </a:pPr>
            <a:r>
              <a:rPr lang="el-GR" dirty="0"/>
              <a:t>Αναπηρία</a:t>
            </a:r>
          </a:p>
        </p:txBody>
      </p:sp>
      <p:sp>
        <p:nvSpPr>
          <p:cNvPr id="7171" name="Content Placeholder 1"/>
          <p:cNvSpPr>
            <a:spLocks noGrp="1"/>
          </p:cNvSpPr>
          <p:nvPr>
            <p:ph idx="1"/>
          </p:nvPr>
        </p:nvSpPr>
        <p:spPr>
          <a:xfrm>
            <a:off x="1033463" y="1556792"/>
            <a:ext cx="7200897" cy="2489202"/>
          </a:xfrm>
        </p:spPr>
        <p:txBody>
          <a:bodyPr/>
          <a:lstStyle/>
          <a:p>
            <a:pPr algn="ctr" eaLnBrk="1" hangingPunct="1">
              <a:buFont typeface="Wingdings 2" panose="05020102010507070707" pitchFamily="18" charset="2"/>
              <a:buNone/>
            </a:pPr>
            <a:endParaRPr lang="el-GR" altLang="en-US" sz="2400" dirty="0"/>
          </a:p>
          <a:p>
            <a:pPr algn="ctr" eaLnBrk="1" hangingPunct="1">
              <a:buFont typeface="Wingdings 2" panose="05020102010507070707" pitchFamily="18" charset="2"/>
              <a:buNone/>
            </a:pPr>
            <a:endParaRPr lang="el-GR" altLang="en-US" sz="2400" dirty="0"/>
          </a:p>
          <a:p>
            <a:pPr algn="ctr" eaLnBrk="1" hangingPunct="1"/>
            <a:r>
              <a:rPr lang="el-GR" altLang="en-US" sz="2400" dirty="0"/>
              <a:t>είναι η έκφραση περιορισμών στη λειτουργία του ατόμου εντός κοινωνικού πλαισίου</a:t>
            </a:r>
            <a:r>
              <a:rPr lang="en-US" altLang="en-US" sz="2400" dirty="0"/>
              <a:t> </a:t>
            </a:r>
            <a:r>
              <a:rPr lang="el-GR" altLang="en-US" sz="2400" dirty="0"/>
              <a:t>(</a:t>
            </a:r>
            <a:r>
              <a:rPr lang="en-US" altLang="en-US" sz="2400" dirty="0" err="1"/>
              <a:t>Schalock</a:t>
            </a:r>
            <a:r>
              <a:rPr lang="en-US" altLang="en-US" sz="2400" dirty="0"/>
              <a:t> 2003)</a:t>
            </a:r>
            <a:r>
              <a:rPr lang="el-GR" altLang="en-US" sz="2400" dirty="0"/>
              <a:t>.</a:t>
            </a:r>
          </a:p>
        </p:txBody>
      </p:sp>
    </p:spTree>
    <p:extLst>
      <p:ext uri="{BB962C8B-B14F-4D97-AF65-F5344CB8AC3E}">
        <p14:creationId xmlns:p14="http://schemas.microsoft.com/office/powerpoint/2010/main" val="37568214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fontScale="92500"/>
          </a:bodyPr>
          <a:lstStyle/>
          <a:p>
            <a:pPr algn="just" eaLnBrk="1" hangingPunct="1">
              <a:buFont typeface="Arial" panose="020B0604020202020204" pitchFamily="34" charset="0"/>
              <a:buChar char="•"/>
            </a:pPr>
            <a:r>
              <a:rPr lang="el-GR" altLang="en-US" dirty="0"/>
              <a:t>Καθοδήγηση,</a:t>
            </a:r>
          </a:p>
          <a:p>
            <a:pPr algn="just" eaLnBrk="1" hangingPunct="1">
              <a:buFont typeface="Arial" panose="020B0604020202020204" pitchFamily="34" charset="0"/>
              <a:buChar char="•"/>
            </a:pPr>
            <a:r>
              <a:rPr lang="el-GR" altLang="en-US" dirty="0"/>
              <a:t>επίδειξη μοντέλου,</a:t>
            </a:r>
          </a:p>
          <a:p>
            <a:pPr algn="just" eaLnBrk="1" hangingPunct="1">
              <a:buFont typeface="Arial" panose="020B0604020202020204" pitchFamily="34" charset="0"/>
              <a:buChar char="•"/>
            </a:pPr>
            <a:r>
              <a:rPr lang="el-GR" altLang="en-US" dirty="0"/>
              <a:t>αναπαράσταση συμπεριφοράς (</a:t>
            </a:r>
            <a:r>
              <a:rPr lang="en-US" altLang="en-US" dirty="0"/>
              <a:t>role – playing)</a:t>
            </a:r>
            <a:r>
              <a:rPr lang="el-GR" altLang="en-US" dirty="0"/>
              <a:t>,</a:t>
            </a:r>
          </a:p>
          <a:p>
            <a:pPr algn="just" eaLnBrk="1" hangingPunct="1">
              <a:buFont typeface="Arial" panose="020B0604020202020204" pitchFamily="34" charset="0"/>
              <a:buChar char="•"/>
            </a:pPr>
            <a:r>
              <a:rPr lang="el-GR" altLang="en-US" dirty="0"/>
              <a:t>ασκήσεις προθέρμανσης,</a:t>
            </a:r>
          </a:p>
          <a:p>
            <a:pPr algn="just" eaLnBrk="1" hangingPunct="1">
              <a:buFont typeface="Arial" panose="020B0604020202020204" pitchFamily="34" charset="0"/>
              <a:buChar char="•"/>
            </a:pPr>
            <a:r>
              <a:rPr lang="el-GR" altLang="en-US" dirty="0"/>
              <a:t>ενίσχυση,</a:t>
            </a:r>
          </a:p>
          <a:p>
            <a:pPr algn="just" eaLnBrk="1" hangingPunct="1">
              <a:buFont typeface="Arial" panose="020B0604020202020204" pitchFamily="34" charset="0"/>
              <a:buChar char="•"/>
            </a:pPr>
            <a:r>
              <a:rPr lang="el-GR" altLang="en-US" dirty="0"/>
              <a:t>καθήκοντα στο σπίτι και</a:t>
            </a:r>
          </a:p>
          <a:p>
            <a:pPr algn="just" eaLnBrk="1" hangingPunct="1">
              <a:buFont typeface="Arial" panose="020B0604020202020204" pitchFamily="34" charset="0"/>
              <a:buChar char="•"/>
            </a:pPr>
            <a:r>
              <a:rPr lang="el-GR" altLang="en-US" dirty="0"/>
              <a:t>επισκέψεις σε φυσικό περιβάλλον» (ΑΠΣ-ΔΕΠΠΣ, 2003</a:t>
            </a:r>
            <a:r>
              <a:rPr lang="el-GR" altLang="en-US" baseline="30000" dirty="0"/>
              <a:t>α </a:t>
            </a:r>
            <a:r>
              <a:rPr lang="el-GR" altLang="en-US" dirty="0"/>
              <a:t>:210). </a:t>
            </a:r>
          </a:p>
          <a:p>
            <a:pPr eaLnBrk="1" hangingPunct="1">
              <a:buFont typeface="Arial" panose="020B0604020202020204" pitchFamily="34" charset="0"/>
              <a:buNone/>
            </a:pPr>
            <a:endParaRPr lang="el-GR" altLang="en-US" dirty="0"/>
          </a:p>
        </p:txBody>
      </p:sp>
      <p:sp>
        <p:nvSpPr>
          <p:cNvPr id="2" name="1 - Τίτλος"/>
          <p:cNvSpPr>
            <a:spLocks noGrp="1"/>
          </p:cNvSpPr>
          <p:nvPr>
            <p:ph type="title"/>
          </p:nvPr>
        </p:nvSpPr>
        <p:spPr>
          <a:xfrm>
            <a:off x="539552" y="836712"/>
            <a:ext cx="8147248" cy="540060"/>
          </a:xfrm>
        </p:spPr>
        <p:txBody>
          <a:bodyPr>
            <a:noAutofit/>
          </a:bodyPr>
          <a:lstStyle/>
          <a:p>
            <a:pPr>
              <a:defRPr/>
            </a:pPr>
            <a:r>
              <a:rPr lang="el-GR" sz="3600" b="0" dirty="0"/>
              <a:t>Διδακτικές προσεγγίσεις, τι προτείνεται:</a:t>
            </a:r>
            <a:br>
              <a:rPr lang="el-GR" sz="3600" dirty="0"/>
            </a:br>
            <a:endParaRPr lang="el-GR" sz="3600" dirty="0"/>
          </a:p>
        </p:txBody>
      </p:sp>
    </p:spTree>
    <p:extLst>
      <p:ext uri="{BB962C8B-B14F-4D97-AF65-F5344CB8AC3E}">
        <p14:creationId xmlns:p14="http://schemas.microsoft.com/office/powerpoint/2010/main" val="7182440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fontScale="92500" lnSpcReduction="10000"/>
          </a:bodyPr>
          <a:lstStyle/>
          <a:p>
            <a:pPr algn="just" eaLnBrk="1" hangingPunct="1"/>
            <a:r>
              <a:rPr lang="el-GR" altLang="en-US"/>
              <a:t>«αισθητηριακού ερεθισμού, </a:t>
            </a:r>
          </a:p>
          <a:p>
            <a:pPr algn="just" eaLnBrk="1" hangingPunct="1">
              <a:buFont typeface="Arial" panose="020B0604020202020204" pitchFamily="34" charset="0"/>
              <a:buChar char="•"/>
            </a:pPr>
            <a:r>
              <a:rPr lang="el-GR" altLang="en-US"/>
              <a:t>χειρισμού, </a:t>
            </a:r>
          </a:p>
          <a:p>
            <a:pPr algn="just" eaLnBrk="1" hangingPunct="1">
              <a:buFont typeface="Arial" panose="020B0604020202020204" pitchFamily="34" charset="0"/>
              <a:buChar char="•"/>
            </a:pPr>
            <a:r>
              <a:rPr lang="el-GR" altLang="en-US"/>
              <a:t>οργάνωσης της γνωστικής λειτουργίας, </a:t>
            </a:r>
          </a:p>
          <a:p>
            <a:pPr algn="just" eaLnBrk="1" hangingPunct="1">
              <a:buFont typeface="Arial" panose="020B0604020202020204" pitchFamily="34" charset="0"/>
              <a:buChar char="•"/>
            </a:pPr>
            <a:r>
              <a:rPr lang="el-GR" altLang="en-US"/>
              <a:t>θεραπευτικής χρήσης του εαυτού,</a:t>
            </a:r>
          </a:p>
          <a:p>
            <a:pPr algn="just" eaLnBrk="1" hangingPunct="1">
              <a:buFont typeface="Arial" panose="020B0604020202020204" pitchFamily="34" charset="0"/>
              <a:buChar char="•"/>
            </a:pPr>
            <a:r>
              <a:rPr lang="el-GR" altLang="en-US"/>
              <a:t>αντιμετώπισης της ψυχοκοινωνικής δυσλειτουργίας,</a:t>
            </a:r>
          </a:p>
          <a:p>
            <a:pPr algn="just" eaLnBrk="1" hangingPunct="1">
              <a:buFont typeface="Arial" panose="020B0604020202020204" pitchFamily="34" charset="0"/>
              <a:buChar char="•"/>
            </a:pPr>
            <a:r>
              <a:rPr lang="el-GR" altLang="en-US"/>
              <a:t>εκπαίδευσης και</a:t>
            </a:r>
          </a:p>
          <a:p>
            <a:pPr algn="just" eaLnBrk="1" hangingPunct="1">
              <a:buFont typeface="Arial" panose="020B0604020202020204" pitchFamily="34" charset="0"/>
              <a:buChar char="•"/>
            </a:pPr>
            <a:r>
              <a:rPr lang="el-GR" altLang="en-US"/>
              <a:t>χρήση δραστηριοτήτων» (ΑΠΣ-ΔΕΠΠΣ, 2003</a:t>
            </a:r>
            <a:r>
              <a:rPr lang="el-GR" altLang="en-US" baseline="30000"/>
              <a:t>α</a:t>
            </a:r>
            <a:r>
              <a:rPr lang="el-GR" altLang="en-US"/>
              <a:t>: 210). </a:t>
            </a:r>
          </a:p>
        </p:txBody>
      </p:sp>
      <p:sp>
        <p:nvSpPr>
          <p:cNvPr id="11266" name="1 - Τίτλος"/>
          <p:cNvSpPr>
            <a:spLocks noGrp="1"/>
          </p:cNvSpPr>
          <p:nvPr>
            <p:ph type="title"/>
          </p:nvPr>
        </p:nvSpPr>
        <p:spPr/>
        <p:txBody>
          <a:bodyPr/>
          <a:lstStyle/>
          <a:p>
            <a:pPr>
              <a:defRPr/>
            </a:pPr>
            <a:r>
              <a:rPr lang="el-GR" b="0" dirty="0"/>
              <a:t>Τεχνικές: τι προτείνεται</a:t>
            </a:r>
          </a:p>
        </p:txBody>
      </p:sp>
    </p:spTree>
    <p:extLst>
      <p:ext uri="{BB962C8B-B14F-4D97-AF65-F5344CB8AC3E}">
        <p14:creationId xmlns:p14="http://schemas.microsoft.com/office/powerpoint/2010/main" val="32916702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35496" y="836712"/>
            <a:ext cx="8229600" cy="1143000"/>
          </a:xfrm>
        </p:spPr>
        <p:txBody>
          <a:bodyPr>
            <a:normAutofit fontScale="90000"/>
          </a:bodyPr>
          <a:lstStyle/>
          <a:p>
            <a:pPr lvl="0" algn="just"/>
            <a:r>
              <a:rPr lang="el-GR" sz="4000" dirty="0"/>
              <a:t>Γενικά χαρακτηριστικά και μαθησιακές προτιμήσεις των μαθητών με νοητική αναπηρία</a:t>
            </a:r>
            <a:br>
              <a:rPr lang="en-US" dirty="0">
                <a:effectLst>
                  <a:outerShdw blurRad="38100" dist="38100" dir="2700000" algn="tl">
                    <a:srgbClr val="000000">
                      <a:alpha val="43137"/>
                    </a:srgbClr>
                  </a:outerShdw>
                </a:effectLst>
              </a:rPr>
            </a:br>
            <a:endParaRPr lang="en-US" dirty="0">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a:xfrm>
            <a:off x="465111" y="2564904"/>
            <a:ext cx="8229600" cy="3484983"/>
          </a:xfrm>
        </p:spPr>
        <p:txBody>
          <a:bodyPr/>
          <a:lstStyle/>
          <a:p>
            <a:pPr algn="just"/>
            <a:r>
              <a:rPr lang="el-GR" dirty="0"/>
              <a:t>Οι μαθητές με αναπηρία παρουσιάζουν σημαντικές αδυναμίες σε έναν ή περισσότερους τομείς ανάπτυξης, όπως γνωστικός, κινητικός, </a:t>
            </a:r>
            <a:r>
              <a:rPr lang="el-GR" dirty="0" err="1"/>
              <a:t>κοινωνικο</a:t>
            </a:r>
            <a:r>
              <a:rPr lang="el-GR" dirty="0"/>
              <a:t>-συναισθηματικός τομέας. </a:t>
            </a:r>
            <a:endParaRPr lang="en-US" dirty="0"/>
          </a:p>
        </p:txBody>
      </p:sp>
    </p:spTree>
    <p:extLst>
      <p:ext uri="{BB962C8B-B14F-4D97-AF65-F5344CB8AC3E}">
        <p14:creationId xmlns:p14="http://schemas.microsoft.com/office/powerpoint/2010/main" val="19379077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lgn="just"/>
            <a:br>
              <a:rPr lang="en-US" dirty="0">
                <a:effectLst>
                  <a:outerShdw blurRad="38100" dist="38100" dir="2700000" algn="tl">
                    <a:srgbClr val="000000">
                      <a:alpha val="43137"/>
                    </a:srgbClr>
                  </a:outerShdw>
                </a:effectLst>
              </a:rPr>
            </a:br>
            <a:endParaRPr lang="en-US" dirty="0"/>
          </a:p>
        </p:txBody>
      </p:sp>
      <p:sp>
        <p:nvSpPr>
          <p:cNvPr id="3" name="Θέση περιεχομένου 2"/>
          <p:cNvSpPr>
            <a:spLocks noGrp="1"/>
          </p:cNvSpPr>
          <p:nvPr>
            <p:ph idx="1"/>
          </p:nvPr>
        </p:nvSpPr>
        <p:spPr>
          <a:xfrm>
            <a:off x="447869" y="846138"/>
            <a:ext cx="8229600" cy="5535190"/>
          </a:xfrm>
        </p:spPr>
        <p:txBody>
          <a:bodyPr>
            <a:normAutofit fontScale="92500" lnSpcReduction="10000"/>
          </a:bodyPr>
          <a:lstStyle/>
          <a:p>
            <a:pPr algn="just"/>
            <a:r>
              <a:rPr lang="el-GR" dirty="0"/>
              <a:t>Στο γνωστικό τομέα ιδιαίτερες δυσκολίες παρουσιάζουν στην προσοχή, στη μνήμη και στη γλώσσα/ επικοινωνία (π.χ. </a:t>
            </a:r>
            <a:r>
              <a:rPr lang="en-US" dirty="0" err="1"/>
              <a:t>Beirne</a:t>
            </a:r>
            <a:r>
              <a:rPr lang="el-GR" dirty="0"/>
              <a:t>-</a:t>
            </a:r>
            <a:r>
              <a:rPr lang="en-US" dirty="0"/>
              <a:t>Smith</a:t>
            </a:r>
            <a:r>
              <a:rPr lang="el-GR" dirty="0"/>
              <a:t>, </a:t>
            </a:r>
            <a:r>
              <a:rPr lang="en-US" dirty="0" err="1"/>
              <a:t>Ittenbach</a:t>
            </a:r>
            <a:r>
              <a:rPr lang="el-GR" dirty="0"/>
              <a:t>, &amp; </a:t>
            </a:r>
            <a:r>
              <a:rPr lang="en-US" dirty="0"/>
              <a:t>Patton</a:t>
            </a:r>
            <a:r>
              <a:rPr lang="el-GR" dirty="0"/>
              <a:t>, 2002∙ Πολυχρονοπούλου, 2003).</a:t>
            </a:r>
          </a:p>
          <a:p>
            <a:r>
              <a:rPr lang="el-GR" dirty="0"/>
              <a:t> Οι δυσκολίες στο γνωστικό τομέα (</a:t>
            </a:r>
            <a:r>
              <a:rPr lang="el-GR" dirty="0" err="1"/>
              <a:t>βλ</a:t>
            </a:r>
            <a:r>
              <a:rPr lang="el-GR" dirty="0"/>
              <a:t> Πίνακα 3) σχετίζονται άμεσα με το πώς οι μαθητές προσλαμβάνουν, αντιλαμβάνονται, επεξεργάζονται και ανταποκρίνονται στα διάφορα εξωτερικά ερεθίσματα και στις πληροφορίες (π.χ. </a:t>
            </a:r>
            <a:r>
              <a:rPr lang="en-US" dirty="0" err="1"/>
              <a:t>Beirne</a:t>
            </a:r>
            <a:r>
              <a:rPr lang="el-GR" dirty="0"/>
              <a:t>-</a:t>
            </a:r>
            <a:r>
              <a:rPr lang="en-US" dirty="0"/>
              <a:t>Smith</a:t>
            </a:r>
            <a:r>
              <a:rPr lang="el-GR" dirty="0"/>
              <a:t>, </a:t>
            </a:r>
            <a:r>
              <a:rPr lang="en-US" dirty="0" err="1"/>
              <a:t>Ittenbach</a:t>
            </a:r>
            <a:r>
              <a:rPr lang="el-GR" dirty="0"/>
              <a:t>, &amp; </a:t>
            </a:r>
            <a:r>
              <a:rPr lang="en-US" dirty="0"/>
              <a:t>Patton</a:t>
            </a:r>
            <a:r>
              <a:rPr lang="el-GR" dirty="0"/>
              <a:t>, 2002∙ Βλάχου-</a:t>
            </a:r>
            <a:r>
              <a:rPr lang="el-GR" dirty="0" err="1"/>
              <a:t>Μπαλαφούτη</a:t>
            </a:r>
            <a:r>
              <a:rPr lang="el-GR" dirty="0"/>
              <a:t>, 2000α). </a:t>
            </a:r>
          </a:p>
          <a:p>
            <a:endParaRPr lang="en-US" dirty="0"/>
          </a:p>
        </p:txBody>
      </p:sp>
    </p:spTree>
    <p:extLst>
      <p:ext uri="{BB962C8B-B14F-4D97-AF65-F5344CB8AC3E}">
        <p14:creationId xmlns:p14="http://schemas.microsoft.com/office/powerpoint/2010/main" val="31268300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lgn="just"/>
            <a:br>
              <a:rPr lang="en-US" dirty="0">
                <a:effectLst>
                  <a:outerShdw blurRad="38100" dist="38100" dir="2700000" algn="tl">
                    <a:srgbClr val="000000">
                      <a:alpha val="43137"/>
                    </a:srgbClr>
                  </a:outerShdw>
                </a:effectLst>
              </a:rPr>
            </a:br>
            <a:endParaRPr lang="en-US" dirty="0"/>
          </a:p>
        </p:txBody>
      </p:sp>
      <p:sp>
        <p:nvSpPr>
          <p:cNvPr id="3" name="Θέση περιεχομένου 2"/>
          <p:cNvSpPr>
            <a:spLocks noGrp="1"/>
          </p:cNvSpPr>
          <p:nvPr>
            <p:ph idx="1"/>
          </p:nvPr>
        </p:nvSpPr>
        <p:spPr>
          <a:xfrm>
            <a:off x="457200" y="620688"/>
            <a:ext cx="8229600" cy="5760640"/>
          </a:xfrm>
        </p:spPr>
        <p:txBody>
          <a:bodyPr>
            <a:normAutofit fontScale="62500" lnSpcReduction="20000"/>
          </a:bodyPr>
          <a:lstStyle/>
          <a:p>
            <a:pPr algn="just"/>
            <a:r>
              <a:rPr lang="el-GR" sz="4500" dirty="0"/>
              <a:t>Στον κινητικό τομέα αντιμετωπίζουν δυσκολίες στην οπτική και ακουστική αντίληψη, στην αδρή και λεπτή κινητικότητα, στην ισορροπία, στο συντονισμό των κινήσεων κ.λπ. (π.χ. Αγγελοπούλου-</a:t>
            </a:r>
            <a:r>
              <a:rPr lang="el-GR" sz="4500" dirty="0" err="1"/>
              <a:t>Σακαντάμη</a:t>
            </a:r>
            <a:r>
              <a:rPr lang="el-GR" sz="4500" dirty="0"/>
              <a:t>, 2004∙ </a:t>
            </a:r>
            <a:r>
              <a:rPr lang="el-GR" sz="4500" dirty="0" err="1"/>
              <a:t>Κουτσούκη</a:t>
            </a:r>
            <a:r>
              <a:rPr lang="el-GR" sz="4500" dirty="0"/>
              <a:t>, 2008∙ Πολυχρονοπούλου, 2003).</a:t>
            </a:r>
          </a:p>
          <a:p>
            <a:r>
              <a:rPr lang="el-GR" sz="4500" dirty="0"/>
              <a:t> Οι μαθητές με αναπηρία αντιμετωπίζουν, επίσης, συχνά σημαντικές δυσκολίες στον </a:t>
            </a:r>
            <a:r>
              <a:rPr lang="el-GR" sz="4500" dirty="0" err="1"/>
              <a:t>κοινωνικο</a:t>
            </a:r>
            <a:r>
              <a:rPr lang="el-GR" sz="4500" dirty="0"/>
              <a:t>-συναισθηματικό τομέα, όπως προβλήματα συμπεριφοράς (π.χ. επιθετικότητα), διάσπαση προσοχής, χαμηλή αυτοεκτίμηση, υπερδραστηριότητα, αδυναμία σύναψης διαπροσωπικών σχέσεων, αδυναμία αναγνώρισης, ερμηνείας και ταύτισης συναισθημάτων κ.λπ. (π.χ. </a:t>
            </a:r>
            <a:r>
              <a:rPr lang="en-US" sz="4500" dirty="0" err="1"/>
              <a:t>Beirne</a:t>
            </a:r>
            <a:r>
              <a:rPr lang="el-GR" sz="4500" dirty="0"/>
              <a:t>-</a:t>
            </a:r>
            <a:r>
              <a:rPr lang="en-US" sz="4500" dirty="0"/>
              <a:t>Smith</a:t>
            </a:r>
            <a:r>
              <a:rPr lang="el-GR" sz="4500" dirty="0"/>
              <a:t>, </a:t>
            </a:r>
            <a:r>
              <a:rPr lang="en-US" sz="4500" dirty="0" err="1"/>
              <a:t>Ittenbach</a:t>
            </a:r>
            <a:r>
              <a:rPr lang="el-GR" sz="4500" dirty="0"/>
              <a:t>, &amp; </a:t>
            </a:r>
            <a:r>
              <a:rPr lang="en-US" sz="4500" dirty="0"/>
              <a:t>Patton</a:t>
            </a:r>
            <a:r>
              <a:rPr lang="el-GR" sz="4500" dirty="0"/>
              <a:t>, 2002∙ Πολυχρονοπούλου, 2003).</a:t>
            </a:r>
            <a:endParaRPr lang="en-US" sz="4500" dirty="0"/>
          </a:p>
          <a:p>
            <a:endParaRPr lang="en-US" dirty="0"/>
          </a:p>
        </p:txBody>
      </p:sp>
    </p:spTree>
    <p:extLst>
      <p:ext uri="{BB962C8B-B14F-4D97-AF65-F5344CB8AC3E}">
        <p14:creationId xmlns:p14="http://schemas.microsoft.com/office/powerpoint/2010/main" val="18214253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fontScale="90000"/>
          </a:bodyPr>
          <a:lstStyle/>
          <a:p>
            <a:pPr eaLnBrk="1" hangingPunct="1"/>
            <a:r>
              <a:rPr lang="el-GR" altLang="en-US" dirty="0">
                <a:effectLst>
                  <a:outerShdw blurRad="38100" dist="38100" dir="2700000" algn="tl">
                    <a:srgbClr val="000000">
                      <a:alpha val="43137"/>
                    </a:srgbClr>
                  </a:outerShdw>
                </a:effectLst>
              </a:rPr>
              <a:t>Δυσκολίες στις γνωστικές λειτουργίες</a:t>
            </a:r>
          </a:p>
        </p:txBody>
      </p:sp>
      <p:sp>
        <p:nvSpPr>
          <p:cNvPr id="14339" name="Rectangle 3"/>
          <p:cNvSpPr>
            <a:spLocks noGrp="1" noChangeArrowheads="1"/>
          </p:cNvSpPr>
          <p:nvPr>
            <p:ph idx="1"/>
          </p:nvPr>
        </p:nvSpPr>
        <p:spPr/>
        <p:txBody>
          <a:bodyPr/>
          <a:lstStyle/>
          <a:p>
            <a:pPr algn="just" eaLnBrk="1" hangingPunct="1"/>
            <a:r>
              <a:rPr lang="el-GR" altLang="en-US" dirty="0">
                <a:cs typeface="Times New Roman" panose="02020603050405020304" pitchFamily="18" charset="0"/>
              </a:rPr>
              <a:t>Φάση πρόσκτησης των πληροφοριών</a:t>
            </a:r>
          </a:p>
          <a:p>
            <a:pPr algn="just" eaLnBrk="1" hangingPunct="1"/>
            <a:r>
              <a:rPr lang="el-GR" altLang="en-US" dirty="0">
                <a:cs typeface="Times New Roman" panose="02020603050405020304" pitchFamily="18" charset="0"/>
              </a:rPr>
              <a:t>Φάση επεξεργασίας</a:t>
            </a:r>
          </a:p>
          <a:p>
            <a:pPr algn="just" eaLnBrk="1" hangingPunct="1"/>
            <a:r>
              <a:rPr lang="el-GR" altLang="en-US" dirty="0">
                <a:cs typeface="Times New Roman" panose="02020603050405020304" pitchFamily="18" charset="0"/>
              </a:rPr>
              <a:t>Φάση αντίδρασης/ ανταπόκρισης</a:t>
            </a:r>
            <a:endParaRPr lang="el-GR" altLang="en-US" dirty="0"/>
          </a:p>
        </p:txBody>
      </p:sp>
    </p:spTree>
    <p:extLst>
      <p:ext uri="{BB962C8B-B14F-4D97-AF65-F5344CB8AC3E}">
        <p14:creationId xmlns:p14="http://schemas.microsoft.com/office/powerpoint/2010/main" val="9377696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32731" y="404664"/>
            <a:ext cx="7886700" cy="994172"/>
          </a:xfrm>
        </p:spPr>
        <p:txBody>
          <a:bodyPr>
            <a:normAutofit fontScale="90000"/>
          </a:bodyPr>
          <a:lstStyle/>
          <a:p>
            <a:pPr algn="just"/>
            <a:r>
              <a:rPr lang="el-GR" dirty="0">
                <a:effectLst>
                  <a:outerShdw blurRad="38100" dist="38100" dir="2700000" algn="tl">
                    <a:srgbClr val="000000">
                      <a:alpha val="43137"/>
                    </a:srgbClr>
                  </a:outerShdw>
                </a:effectLst>
              </a:rPr>
              <a:t>Δυσκολίες των μαθητών με αναπηρία στις γνωστικές λειτουργίες</a:t>
            </a:r>
            <a:endParaRPr lang="en-US" dirty="0"/>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21448678"/>
              </p:ext>
            </p:extLst>
          </p:nvPr>
        </p:nvGraphicFramePr>
        <p:xfrm>
          <a:off x="323529" y="1556792"/>
          <a:ext cx="8640958" cy="5112568"/>
        </p:xfrm>
        <a:graphic>
          <a:graphicData uri="http://schemas.openxmlformats.org/drawingml/2006/table">
            <a:tbl>
              <a:tblPr firstRow="1" firstCol="1" bandRow="1">
                <a:tableStyleId>{5C22544A-7EE6-4342-B048-85BDC9FD1C3A}</a:tableStyleId>
              </a:tblPr>
              <a:tblGrid>
                <a:gridCol w="2880016">
                  <a:extLst>
                    <a:ext uri="{9D8B030D-6E8A-4147-A177-3AD203B41FA5}">
                      <a16:colId xmlns:a16="http://schemas.microsoft.com/office/drawing/2014/main" val="20000"/>
                    </a:ext>
                  </a:extLst>
                </a:gridCol>
                <a:gridCol w="2880016">
                  <a:extLst>
                    <a:ext uri="{9D8B030D-6E8A-4147-A177-3AD203B41FA5}">
                      <a16:colId xmlns:a16="http://schemas.microsoft.com/office/drawing/2014/main" val="20001"/>
                    </a:ext>
                  </a:extLst>
                </a:gridCol>
                <a:gridCol w="2880926">
                  <a:extLst>
                    <a:ext uri="{9D8B030D-6E8A-4147-A177-3AD203B41FA5}">
                      <a16:colId xmlns:a16="http://schemas.microsoft.com/office/drawing/2014/main" val="20002"/>
                    </a:ext>
                  </a:extLst>
                </a:gridCol>
              </a:tblGrid>
              <a:tr h="538165">
                <a:tc>
                  <a:txBody>
                    <a:bodyPr/>
                    <a:lstStyle/>
                    <a:p>
                      <a:pPr algn="ctr">
                        <a:spcAft>
                          <a:spcPts val="0"/>
                        </a:spcAft>
                      </a:pPr>
                      <a:r>
                        <a:rPr lang="el-GR" sz="1500" dirty="0">
                          <a:effectLst/>
                        </a:rPr>
                        <a:t>Φάση πρόσκτησης των πληροφοριών</a:t>
                      </a:r>
                      <a:endParaRPr lang="en-US" sz="15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spcAft>
                          <a:spcPts val="0"/>
                        </a:spcAft>
                      </a:pPr>
                      <a:r>
                        <a:rPr lang="el-GR" sz="1500">
                          <a:effectLst/>
                        </a:rPr>
                        <a:t>Φάση της επεξεργασίας</a:t>
                      </a:r>
                      <a:endParaRPr lang="en-US" sz="150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spcAft>
                          <a:spcPts val="0"/>
                        </a:spcAft>
                      </a:pPr>
                      <a:r>
                        <a:rPr lang="el-GR" sz="1500">
                          <a:effectLst/>
                        </a:rPr>
                        <a:t>Φάση της αντίδρασης/ ανταπόκρισης</a:t>
                      </a:r>
                      <a:endParaRPr lang="en-US" sz="150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10000"/>
                  </a:ext>
                </a:extLst>
              </a:tr>
              <a:tr h="4574403">
                <a:tc>
                  <a:txBody>
                    <a:bodyPr/>
                    <a:lstStyle/>
                    <a:p>
                      <a:pPr marL="342900" lvl="0" indent="-342900" algn="just">
                        <a:spcAft>
                          <a:spcPts val="0"/>
                        </a:spcAft>
                        <a:buFont typeface="Symbol" panose="05050102010706020507" pitchFamily="18" charset="2"/>
                        <a:buChar char=""/>
                      </a:pPr>
                      <a:r>
                        <a:rPr lang="el-GR" sz="1500" dirty="0">
                          <a:effectLst/>
                        </a:rPr>
                        <a:t>Ανοργάνωτη, παρορμητική και μη συστηματική εξερευνητική συμπεριφορά</a:t>
                      </a:r>
                      <a:endParaRPr lang="en-US" sz="1500" dirty="0">
                        <a:effectLst/>
                      </a:endParaRPr>
                    </a:p>
                    <a:p>
                      <a:pPr marL="342900" lvl="0" indent="-342900" algn="just">
                        <a:spcAft>
                          <a:spcPts val="0"/>
                        </a:spcAft>
                        <a:buFont typeface="Symbol" panose="05050102010706020507" pitchFamily="18" charset="2"/>
                        <a:buChar char=""/>
                      </a:pPr>
                      <a:r>
                        <a:rPr lang="el-GR" sz="1500" dirty="0">
                          <a:effectLst/>
                        </a:rPr>
                        <a:t>Αδυναμία κατανόησης χρονικών εννοιών</a:t>
                      </a:r>
                      <a:endParaRPr lang="en-US" sz="1500" dirty="0">
                        <a:effectLst/>
                      </a:endParaRPr>
                    </a:p>
                    <a:p>
                      <a:pPr marL="342900" lvl="0" indent="-342900" algn="just">
                        <a:spcAft>
                          <a:spcPts val="0"/>
                        </a:spcAft>
                        <a:buFont typeface="Symbol" panose="05050102010706020507" pitchFamily="18" charset="2"/>
                        <a:buChar char=""/>
                      </a:pPr>
                      <a:r>
                        <a:rPr lang="el-GR" sz="1500" dirty="0">
                          <a:effectLst/>
                        </a:rPr>
                        <a:t>Αδυναμία συγκράτησης συγκεκριμένων σταθερών, όπως σχήμα, ποσότητα, μέγεθος, προσανατολισμός</a:t>
                      </a:r>
                      <a:endParaRPr lang="en-US" sz="1500" dirty="0">
                        <a:effectLst/>
                      </a:endParaRPr>
                    </a:p>
                    <a:p>
                      <a:pPr marL="342900" lvl="0" indent="-342900" algn="just">
                        <a:spcAft>
                          <a:spcPts val="0"/>
                        </a:spcAft>
                        <a:buFont typeface="Symbol" panose="05050102010706020507" pitchFamily="18" charset="2"/>
                        <a:buChar char=""/>
                      </a:pPr>
                      <a:r>
                        <a:rPr lang="el-GR" sz="1500" dirty="0">
                          <a:effectLst/>
                        </a:rPr>
                        <a:t>Αδυναμία ταυτόχρονης θεώρησης δύο ή περισσοτέρων πηγών πληροφοριών</a:t>
                      </a:r>
                      <a:endParaRPr lang="en-US" sz="1500" dirty="0">
                        <a:effectLst/>
                      </a:endParaRPr>
                    </a:p>
                    <a:p>
                      <a:pPr marL="342900" lvl="0" indent="-342900" algn="just">
                        <a:spcAft>
                          <a:spcPts val="0"/>
                        </a:spcAft>
                        <a:buFont typeface="Symbol" panose="05050102010706020507" pitchFamily="18" charset="2"/>
                        <a:buChar char=""/>
                      </a:pPr>
                      <a:r>
                        <a:rPr lang="el-GR" sz="1500" dirty="0">
                          <a:effectLst/>
                        </a:rPr>
                        <a:t>Δυσκολίες στη χωρική οργάνωση και έλλειψη σταθερών συστημάτων αναφοράς κ.λπ.</a:t>
                      </a:r>
                      <a:endParaRPr lang="en-US" sz="15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342900" lvl="0" indent="-342900" algn="just">
                        <a:spcAft>
                          <a:spcPts val="0"/>
                        </a:spcAft>
                        <a:buFont typeface="Symbol" panose="05050102010706020507" pitchFamily="18" charset="2"/>
                        <a:buChar char=""/>
                      </a:pPr>
                      <a:r>
                        <a:rPr lang="el-GR" sz="1500" dirty="0">
                          <a:effectLst/>
                        </a:rPr>
                        <a:t>Αδυναμία οριοθέτησης ενός πραγματικού προβλήματος/ερεθίσματος</a:t>
                      </a:r>
                      <a:endParaRPr lang="en-US" sz="1500" dirty="0">
                        <a:effectLst/>
                      </a:endParaRPr>
                    </a:p>
                    <a:p>
                      <a:pPr marL="342900" lvl="0" indent="-342900" algn="just">
                        <a:spcAft>
                          <a:spcPts val="0"/>
                        </a:spcAft>
                        <a:buFont typeface="Symbol" panose="05050102010706020507" pitchFamily="18" charset="2"/>
                        <a:buChar char=""/>
                      </a:pPr>
                      <a:r>
                        <a:rPr lang="el-GR" sz="1500" dirty="0">
                          <a:effectLst/>
                        </a:rPr>
                        <a:t>Αδυναμία επιλογών σχετικών και αποφυγής μη σχετικών με το πρόβλημα/ ερέθισμα στοιχείων</a:t>
                      </a:r>
                      <a:endParaRPr lang="en-US" sz="1500" dirty="0">
                        <a:effectLst/>
                      </a:endParaRPr>
                    </a:p>
                    <a:p>
                      <a:pPr marL="342900" lvl="0" indent="-342900" algn="just">
                        <a:spcAft>
                          <a:spcPts val="0"/>
                        </a:spcAft>
                        <a:buFont typeface="Symbol" panose="05050102010706020507" pitchFamily="18" charset="2"/>
                        <a:buChar char=""/>
                      </a:pPr>
                      <a:r>
                        <a:rPr lang="el-GR" sz="1500" dirty="0">
                          <a:effectLst/>
                        </a:rPr>
                        <a:t>Έλλειψη αυθόρμητης συγκριτικής συμπεριφοράς</a:t>
                      </a:r>
                      <a:endParaRPr lang="en-US" sz="1500" dirty="0">
                        <a:effectLst/>
                      </a:endParaRPr>
                    </a:p>
                    <a:p>
                      <a:pPr marL="342900" lvl="0" indent="-342900" algn="just">
                        <a:spcAft>
                          <a:spcPts val="0"/>
                        </a:spcAft>
                        <a:buFont typeface="Symbol" panose="05050102010706020507" pitchFamily="18" charset="2"/>
                        <a:buChar char=""/>
                      </a:pPr>
                      <a:r>
                        <a:rPr lang="el-GR" sz="1500" dirty="0">
                          <a:effectLst/>
                        </a:rPr>
                        <a:t>Αποσπασματική σύλληψη της πραγματικότητας</a:t>
                      </a:r>
                      <a:endParaRPr lang="en-US" sz="1500" dirty="0">
                        <a:effectLst/>
                      </a:endParaRPr>
                    </a:p>
                    <a:p>
                      <a:pPr marL="342900" lvl="0" indent="-342900" algn="just">
                        <a:spcAft>
                          <a:spcPts val="0"/>
                        </a:spcAft>
                        <a:buFont typeface="Symbol" panose="05050102010706020507" pitchFamily="18" charset="2"/>
                        <a:buChar char=""/>
                      </a:pPr>
                      <a:r>
                        <a:rPr lang="el-GR" sz="1500" dirty="0">
                          <a:effectLst/>
                        </a:rPr>
                        <a:t>Έλλειψη ή αδυναμία ανάπτυξης υποθετικών στρατηγικών</a:t>
                      </a:r>
                      <a:endParaRPr lang="en-US" sz="1500" dirty="0">
                        <a:effectLst/>
                      </a:endParaRPr>
                    </a:p>
                    <a:p>
                      <a:pPr marL="342900" lvl="0" indent="-342900" algn="just">
                        <a:spcAft>
                          <a:spcPts val="0"/>
                        </a:spcAft>
                        <a:buFont typeface="Symbol" panose="05050102010706020507" pitchFamily="18" charset="2"/>
                        <a:buChar char=""/>
                      </a:pPr>
                      <a:r>
                        <a:rPr lang="el-GR" sz="1500" dirty="0">
                          <a:effectLst/>
                        </a:rPr>
                        <a:t>Έλλειψη οργανωτικής συμπεριφοράς-αδυναμία σχεδιασμού</a:t>
                      </a:r>
                      <a:endParaRPr lang="en-US" sz="15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342900" lvl="0" indent="-342900" algn="just">
                        <a:spcAft>
                          <a:spcPts val="0"/>
                        </a:spcAft>
                        <a:buFont typeface="Symbol" panose="05050102010706020507" pitchFamily="18" charset="2"/>
                        <a:buChar char=""/>
                      </a:pPr>
                      <a:r>
                        <a:rPr lang="el-GR" sz="1500" dirty="0">
                          <a:effectLst/>
                        </a:rPr>
                        <a:t>Εγωκεντρική επικοινωνιακή συμπεριφορά</a:t>
                      </a:r>
                      <a:endParaRPr lang="en-US" sz="1500" dirty="0">
                        <a:effectLst/>
                      </a:endParaRPr>
                    </a:p>
                    <a:p>
                      <a:pPr marL="342900" lvl="0" indent="-342900" algn="just">
                        <a:spcAft>
                          <a:spcPts val="0"/>
                        </a:spcAft>
                        <a:buFont typeface="Symbol" panose="05050102010706020507" pitchFamily="18" charset="2"/>
                        <a:buChar char=""/>
                      </a:pPr>
                      <a:r>
                        <a:rPr lang="el-GR" sz="1500" dirty="0">
                          <a:effectLst/>
                        </a:rPr>
                        <a:t>Δυσκολίες στην προβολή σχέσεων</a:t>
                      </a:r>
                      <a:endParaRPr lang="en-US" sz="1500" dirty="0">
                        <a:effectLst/>
                      </a:endParaRPr>
                    </a:p>
                    <a:p>
                      <a:pPr marL="342900" lvl="0" indent="-342900" algn="just">
                        <a:spcAft>
                          <a:spcPts val="0"/>
                        </a:spcAft>
                        <a:buFont typeface="Symbol" panose="05050102010706020507" pitchFamily="18" charset="2"/>
                        <a:buChar char=""/>
                      </a:pPr>
                      <a:r>
                        <a:rPr lang="el-GR" sz="1500" dirty="0">
                          <a:effectLst/>
                        </a:rPr>
                        <a:t>Τυχαίες απαντήσεις</a:t>
                      </a:r>
                      <a:endParaRPr lang="en-US" sz="1500" dirty="0">
                        <a:effectLst/>
                      </a:endParaRPr>
                    </a:p>
                    <a:p>
                      <a:pPr marL="342900" lvl="0" indent="-342900" algn="just">
                        <a:spcAft>
                          <a:spcPts val="0"/>
                        </a:spcAft>
                        <a:buFont typeface="Symbol" panose="05050102010706020507" pitchFamily="18" charset="2"/>
                        <a:buChar char=""/>
                      </a:pPr>
                      <a:r>
                        <a:rPr lang="el-GR" sz="1500" dirty="0">
                          <a:effectLst/>
                        </a:rPr>
                        <a:t>Έλλειψη συγκεκριμένων γλωσσικών εργαλείων για την έκφραση και ανάπτυξη επεξεργασμένων εννοιών</a:t>
                      </a:r>
                      <a:endParaRPr lang="en-US" sz="1500" dirty="0">
                        <a:effectLst/>
                      </a:endParaRPr>
                    </a:p>
                    <a:p>
                      <a:pPr marL="342900" lvl="0" indent="-342900" algn="just">
                        <a:spcAft>
                          <a:spcPts val="0"/>
                        </a:spcAft>
                        <a:buFont typeface="Symbol" panose="05050102010706020507" pitchFamily="18" charset="2"/>
                        <a:buChar char=""/>
                      </a:pPr>
                      <a:r>
                        <a:rPr lang="el-GR" sz="1500" dirty="0">
                          <a:effectLst/>
                        </a:rPr>
                        <a:t>Παρορμητική συμπεριφορά κ.λπ.</a:t>
                      </a:r>
                      <a:endParaRPr lang="en-US" sz="1500"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658362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3568" y="418604"/>
            <a:ext cx="8254093" cy="994172"/>
          </a:xfrm>
        </p:spPr>
        <p:txBody>
          <a:bodyPr/>
          <a:lstStyle/>
          <a:p>
            <a:pPr eaLnBrk="1" hangingPunct="1"/>
            <a:r>
              <a:rPr lang="el-GR" altLang="en-US" dirty="0">
                <a:effectLst>
                  <a:outerShdw blurRad="38100" dist="38100" dir="2700000" algn="tl">
                    <a:srgbClr val="000000">
                      <a:alpha val="43137"/>
                    </a:srgbClr>
                  </a:outerShdw>
                </a:effectLst>
              </a:rPr>
              <a:t>Φόρμες αξιολόγησης</a:t>
            </a:r>
          </a:p>
        </p:txBody>
      </p:sp>
      <p:sp>
        <p:nvSpPr>
          <p:cNvPr id="25603" name="Rectangle 3"/>
          <p:cNvSpPr>
            <a:spLocks noGrp="1" noChangeArrowheads="1"/>
          </p:cNvSpPr>
          <p:nvPr>
            <p:ph idx="1"/>
          </p:nvPr>
        </p:nvSpPr>
        <p:spPr>
          <a:xfrm>
            <a:off x="174172" y="2226469"/>
            <a:ext cx="8341178" cy="3263504"/>
          </a:xfrm>
        </p:spPr>
        <p:txBody>
          <a:bodyPr>
            <a:normAutofit/>
          </a:bodyPr>
          <a:lstStyle/>
          <a:p>
            <a:pPr marL="0" indent="0" algn="just">
              <a:buNone/>
            </a:pPr>
            <a:r>
              <a:rPr lang="el-GR" altLang="en-US" sz="2400" dirty="0"/>
              <a:t>Οι φόρμες χωρίζονται σε τρεις λειτουργίες:</a:t>
            </a:r>
          </a:p>
          <a:p>
            <a:pPr lvl="1" eaLnBrk="1" hangingPunct="1"/>
            <a:r>
              <a:rPr lang="el-GR" altLang="en-US" sz="2400" dirty="0"/>
              <a:t>Λειτουργία 1</a:t>
            </a:r>
          </a:p>
          <a:p>
            <a:pPr lvl="1" eaLnBrk="1" hangingPunct="1"/>
            <a:r>
              <a:rPr lang="el-GR" altLang="en-US" sz="2400" dirty="0"/>
              <a:t>Λειτουργία 2</a:t>
            </a:r>
          </a:p>
          <a:p>
            <a:pPr lvl="1" eaLnBrk="1" hangingPunct="1"/>
            <a:r>
              <a:rPr lang="el-GR" altLang="en-US" sz="2400" dirty="0"/>
              <a:t>Λειτουργία 3</a:t>
            </a:r>
          </a:p>
        </p:txBody>
      </p:sp>
    </p:spTree>
    <p:extLst>
      <p:ext uri="{BB962C8B-B14F-4D97-AF65-F5344CB8AC3E}">
        <p14:creationId xmlns:p14="http://schemas.microsoft.com/office/powerpoint/2010/main" val="19721224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46314" y="476672"/>
            <a:ext cx="8286750" cy="994172"/>
          </a:xfrm>
        </p:spPr>
        <p:txBody>
          <a:bodyPr/>
          <a:lstStyle/>
          <a:p>
            <a:pPr eaLnBrk="1" hangingPunct="1"/>
            <a:r>
              <a:rPr lang="el-GR" altLang="en-US" dirty="0">
                <a:effectLst>
                  <a:outerShdw blurRad="38100" dist="38100" dir="2700000" algn="tl">
                    <a:srgbClr val="000000">
                      <a:alpha val="43137"/>
                    </a:srgbClr>
                  </a:outerShdw>
                </a:effectLst>
              </a:rPr>
              <a:t>Λειτουργία 1</a:t>
            </a:r>
          </a:p>
        </p:txBody>
      </p:sp>
      <p:sp>
        <p:nvSpPr>
          <p:cNvPr id="26627" name="Rectangle 3"/>
          <p:cNvSpPr>
            <a:spLocks noGrp="1" noChangeArrowheads="1"/>
          </p:cNvSpPr>
          <p:nvPr>
            <p:ph idx="1"/>
          </p:nvPr>
        </p:nvSpPr>
        <p:spPr>
          <a:xfrm>
            <a:off x="446314" y="2226469"/>
            <a:ext cx="8069036" cy="3263504"/>
          </a:xfrm>
        </p:spPr>
        <p:txBody>
          <a:bodyPr>
            <a:normAutofit/>
          </a:bodyPr>
          <a:lstStyle/>
          <a:p>
            <a:pPr algn="just" eaLnBrk="1" hangingPunct="1"/>
            <a:r>
              <a:rPr lang="el-GR" altLang="en-US" dirty="0"/>
              <a:t>Διάγνωση της αναπηρίας</a:t>
            </a:r>
          </a:p>
          <a:p>
            <a:pPr lvl="1" algn="just" eaLnBrk="1" hangingPunct="1"/>
            <a:r>
              <a:rPr lang="el-GR" altLang="en-US" sz="2100" dirty="0"/>
              <a:t>Περιορισμοί στη γνωστική λειτουργία.</a:t>
            </a:r>
          </a:p>
          <a:p>
            <a:pPr lvl="1" algn="just" eaLnBrk="1" hangingPunct="1"/>
            <a:r>
              <a:rPr lang="el-GR" altLang="en-US" sz="2100" dirty="0"/>
              <a:t>Περιορισμοί στην προσαρμοστική συμπεριφορά.</a:t>
            </a:r>
          </a:p>
          <a:p>
            <a:pPr lvl="1" algn="just" eaLnBrk="1" hangingPunct="1"/>
            <a:r>
              <a:rPr lang="el-GR" altLang="en-US" sz="2100" dirty="0"/>
              <a:t>Προσδιορισμός της εμφάνισης πριν την ηλικία των 18 ετών.</a:t>
            </a:r>
          </a:p>
          <a:p>
            <a:pPr algn="just" eaLnBrk="1" hangingPunct="1"/>
            <a:r>
              <a:rPr lang="el-GR" altLang="en-US" dirty="0"/>
              <a:t>Καταγράφονται όλες οι αξιολογήσεις που έχουν γίνει.</a:t>
            </a:r>
          </a:p>
        </p:txBody>
      </p:sp>
    </p:spTree>
    <p:extLst>
      <p:ext uri="{BB962C8B-B14F-4D97-AF65-F5344CB8AC3E}">
        <p14:creationId xmlns:p14="http://schemas.microsoft.com/office/powerpoint/2010/main" val="20457349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l-GR" altLang="en-US" dirty="0">
                <a:effectLst>
                  <a:outerShdw blurRad="38100" dist="38100" dir="2700000" algn="tl">
                    <a:srgbClr val="000000">
                      <a:alpha val="43137"/>
                    </a:srgbClr>
                  </a:outerShdw>
                </a:effectLst>
              </a:rPr>
              <a:t>Λειτουργία 2</a:t>
            </a:r>
          </a:p>
        </p:txBody>
      </p:sp>
      <p:sp>
        <p:nvSpPr>
          <p:cNvPr id="27651" name="Rectangle 3"/>
          <p:cNvSpPr>
            <a:spLocks noGrp="1" noChangeArrowheads="1"/>
          </p:cNvSpPr>
          <p:nvPr>
            <p:ph idx="1"/>
          </p:nvPr>
        </p:nvSpPr>
        <p:spPr>
          <a:xfrm>
            <a:off x="457200" y="1600200"/>
            <a:ext cx="8229600" cy="4853136"/>
          </a:xfrm>
        </p:spPr>
        <p:txBody>
          <a:bodyPr>
            <a:normAutofit/>
          </a:bodyPr>
          <a:lstStyle/>
          <a:p>
            <a:pPr eaLnBrk="1" hangingPunct="1">
              <a:lnSpc>
                <a:spcPct val="90000"/>
              </a:lnSpc>
            </a:pPr>
            <a:r>
              <a:rPr lang="el-GR" altLang="en-US" dirty="0"/>
              <a:t>Ταξινόμηση και περιγραφή σύμφωνα με τις πέντε διαστάσεις: </a:t>
            </a:r>
          </a:p>
          <a:p>
            <a:pPr lvl="1" eaLnBrk="1" hangingPunct="1">
              <a:lnSpc>
                <a:spcPct val="90000"/>
              </a:lnSpc>
            </a:pPr>
            <a:r>
              <a:rPr lang="el-GR" altLang="en-US" dirty="0"/>
              <a:t>Γνωστικές ικανότητες</a:t>
            </a:r>
          </a:p>
          <a:p>
            <a:pPr lvl="1" eaLnBrk="1" hangingPunct="1">
              <a:lnSpc>
                <a:spcPct val="90000"/>
              </a:lnSpc>
            </a:pPr>
            <a:r>
              <a:rPr lang="el-GR" altLang="en-US" dirty="0"/>
              <a:t>Προσαρμοστική συμπεριφορά (γλώσσα, μαθηματική σκέψη, κοινωνικές δεξιότητες κ.λπ.)</a:t>
            </a:r>
          </a:p>
          <a:p>
            <a:pPr lvl="1" eaLnBrk="1" hangingPunct="1">
              <a:lnSpc>
                <a:spcPct val="90000"/>
              </a:lnSpc>
            </a:pPr>
            <a:r>
              <a:rPr lang="el-GR" altLang="en-US" dirty="0"/>
              <a:t>Συμμετοχή, αλληλεπίδραση, κοινωνικοί ρόλοι</a:t>
            </a:r>
          </a:p>
          <a:p>
            <a:pPr lvl="1" eaLnBrk="1" hangingPunct="1">
              <a:lnSpc>
                <a:spcPct val="90000"/>
              </a:lnSpc>
            </a:pPr>
            <a:r>
              <a:rPr lang="el-GR" altLang="en-US" dirty="0"/>
              <a:t>Υγεία</a:t>
            </a:r>
          </a:p>
          <a:p>
            <a:pPr lvl="1" eaLnBrk="1" hangingPunct="1">
              <a:lnSpc>
                <a:spcPct val="90000"/>
              </a:lnSpc>
            </a:pPr>
            <a:r>
              <a:rPr lang="el-GR" altLang="en-US" dirty="0"/>
              <a:t>Πλαίσιο</a:t>
            </a:r>
          </a:p>
          <a:p>
            <a:pPr eaLnBrk="1" hangingPunct="1">
              <a:lnSpc>
                <a:spcPct val="90000"/>
              </a:lnSpc>
            </a:pPr>
            <a:r>
              <a:rPr lang="el-GR" altLang="en-US" dirty="0"/>
              <a:t>Γίνεται καταγραφή των δυνατοτήτων και των περιορισμών που αντιμετωπίζει το παιδί</a:t>
            </a:r>
          </a:p>
        </p:txBody>
      </p:sp>
    </p:spTree>
    <p:extLst>
      <p:ext uri="{BB962C8B-B14F-4D97-AF65-F5344CB8AC3E}">
        <p14:creationId xmlns:p14="http://schemas.microsoft.com/office/powerpoint/2010/main" val="4014228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05324" y="548680"/>
            <a:ext cx="6172200" cy="800100"/>
          </a:xfrm>
        </p:spPr>
        <p:txBody>
          <a:bodyPr>
            <a:normAutofit fontScale="90000"/>
          </a:bodyPr>
          <a:lstStyle/>
          <a:p>
            <a:pPr>
              <a:defRPr/>
            </a:pPr>
            <a:r>
              <a:rPr lang="el-GR" dirty="0">
                <a:solidFill>
                  <a:schemeClr val="tx1"/>
                </a:solidFill>
              </a:rPr>
              <a:t>Αναπηρία: μία </a:t>
            </a:r>
            <a:r>
              <a:rPr lang="el-GR" dirty="0">
                <a:solidFill>
                  <a:schemeClr val="tx1"/>
                </a:solidFill>
                <a:sym typeface="Wingdings" pitchFamily="2" charset="2"/>
              </a:rPr>
              <a:t>κοινωνική κατασκευή</a:t>
            </a:r>
            <a:endParaRPr lang="el-GR" dirty="0">
              <a:solidFill>
                <a:schemeClr val="tx1"/>
              </a:solidFill>
            </a:endParaRPr>
          </a:p>
        </p:txBody>
      </p:sp>
      <p:sp>
        <p:nvSpPr>
          <p:cNvPr id="8195" name="Content Placeholder 1"/>
          <p:cNvSpPr>
            <a:spLocks noGrp="1"/>
          </p:cNvSpPr>
          <p:nvPr>
            <p:ph idx="1"/>
          </p:nvPr>
        </p:nvSpPr>
        <p:spPr>
          <a:xfrm>
            <a:off x="611560" y="1988840"/>
            <a:ext cx="7776864" cy="3768854"/>
          </a:xfrm>
        </p:spPr>
        <p:txBody>
          <a:bodyPr/>
          <a:lstStyle/>
          <a:p>
            <a:pPr algn="just" eaLnBrk="1" hangingPunct="1"/>
            <a:r>
              <a:rPr lang="el-GR" altLang="en-US" sz="2400" dirty="0">
                <a:sym typeface="Wingdings" panose="05000000000000000000" pitchFamily="2" charset="2"/>
              </a:rPr>
              <a:t>Το άτομο με αναπηρία θεωρείται αυτόνομο σύστημα, που </a:t>
            </a:r>
            <a:r>
              <a:rPr lang="el-GR" altLang="en-US" sz="2400" dirty="0" err="1">
                <a:sym typeface="Wingdings" panose="05000000000000000000" pitchFamily="2" charset="2"/>
              </a:rPr>
              <a:t>αυτοοργανώνεται</a:t>
            </a:r>
            <a:r>
              <a:rPr lang="el-GR" altLang="en-US" sz="2400" dirty="0">
                <a:sym typeface="Wingdings" panose="05000000000000000000" pitchFamily="2" charset="2"/>
              </a:rPr>
              <a:t>, προσανατολίζεται με προσωπικές </a:t>
            </a:r>
            <a:r>
              <a:rPr lang="el-GR" altLang="en-US" sz="2400" dirty="0" err="1">
                <a:sym typeface="Wingdings" panose="05000000000000000000" pitchFamily="2" charset="2"/>
              </a:rPr>
              <a:t>σημασιοδοτήσεις</a:t>
            </a:r>
            <a:r>
              <a:rPr lang="el-GR" altLang="en-US" sz="2400" dirty="0">
                <a:sym typeface="Wingdings" panose="05000000000000000000" pitchFamily="2" charset="2"/>
              </a:rPr>
              <a:t> και αποβλέπει στην </a:t>
            </a:r>
            <a:r>
              <a:rPr lang="el-GR" altLang="en-US" sz="2400" dirty="0" err="1">
                <a:sym typeface="Wingdings" panose="05000000000000000000" pitchFamily="2" charset="2"/>
              </a:rPr>
              <a:t>αυτοβελτίωση</a:t>
            </a:r>
            <a:r>
              <a:rPr lang="el-GR" altLang="en-US" sz="2400" dirty="0">
                <a:sym typeface="Wingdings" panose="05000000000000000000" pitchFamily="2" charset="2"/>
              </a:rPr>
              <a:t> της υπάρχουσας κατάστασής του</a:t>
            </a:r>
            <a:r>
              <a:rPr lang="en-US" altLang="en-US" sz="2400" dirty="0">
                <a:sym typeface="Wingdings" panose="05000000000000000000" pitchFamily="2" charset="2"/>
              </a:rPr>
              <a:t> (Matura &amp; Varela 1987)</a:t>
            </a:r>
            <a:r>
              <a:rPr lang="el-GR" altLang="en-US" sz="2400" dirty="0">
                <a:sym typeface="Wingdings" panose="05000000000000000000" pitchFamily="2" charset="2"/>
              </a:rPr>
              <a:t>.</a:t>
            </a:r>
            <a:endParaRPr lang="el-GR" altLang="en-US" sz="2400" dirty="0"/>
          </a:p>
        </p:txBody>
      </p:sp>
    </p:spTree>
    <p:extLst>
      <p:ext uri="{BB962C8B-B14F-4D97-AF65-F5344CB8AC3E}">
        <p14:creationId xmlns:p14="http://schemas.microsoft.com/office/powerpoint/2010/main" val="33499537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194707" y="332656"/>
            <a:ext cx="6928757" cy="857250"/>
          </a:xfrm>
        </p:spPr>
        <p:txBody>
          <a:bodyPr/>
          <a:lstStyle/>
          <a:p>
            <a:pPr eaLnBrk="1" hangingPunct="1"/>
            <a:r>
              <a:rPr lang="el-GR" altLang="en-US" dirty="0">
                <a:effectLst>
                  <a:outerShdw blurRad="38100" dist="38100" dir="2700000" algn="tl">
                    <a:srgbClr val="000000">
                      <a:alpha val="43137"/>
                    </a:srgbClr>
                  </a:outerShdw>
                </a:effectLst>
              </a:rPr>
              <a:t>Λειτουργία 3</a:t>
            </a:r>
          </a:p>
        </p:txBody>
      </p:sp>
      <p:sp>
        <p:nvSpPr>
          <p:cNvPr id="28675" name="Rectangle 3"/>
          <p:cNvSpPr>
            <a:spLocks noGrp="1" noChangeArrowheads="1"/>
          </p:cNvSpPr>
          <p:nvPr>
            <p:ph idx="1"/>
          </p:nvPr>
        </p:nvSpPr>
        <p:spPr>
          <a:xfrm>
            <a:off x="500742" y="1340768"/>
            <a:ext cx="8316686" cy="4608512"/>
          </a:xfrm>
        </p:spPr>
        <p:txBody>
          <a:bodyPr>
            <a:normAutofit fontScale="92500" lnSpcReduction="10000"/>
          </a:bodyPr>
          <a:lstStyle/>
          <a:p>
            <a:pPr eaLnBrk="1" hangingPunct="1">
              <a:lnSpc>
                <a:spcPct val="90000"/>
              </a:lnSpc>
            </a:pPr>
            <a:r>
              <a:rPr lang="el-GR" altLang="en-US" dirty="0"/>
              <a:t>Προφίλ αναγκών υποστήριξης σε 9 περιοχές – κλειδιά υποστήριξης:</a:t>
            </a:r>
          </a:p>
          <a:p>
            <a:pPr lvl="1" eaLnBrk="1" hangingPunct="1">
              <a:lnSpc>
                <a:spcPct val="90000"/>
              </a:lnSpc>
            </a:pPr>
            <a:r>
              <a:rPr lang="el-GR" altLang="en-US" dirty="0"/>
              <a:t>Ανθρώπινη ανάπτυξη</a:t>
            </a:r>
          </a:p>
          <a:p>
            <a:pPr lvl="1" eaLnBrk="1" hangingPunct="1">
              <a:lnSpc>
                <a:spcPct val="90000"/>
              </a:lnSpc>
            </a:pPr>
            <a:r>
              <a:rPr lang="el-GR" altLang="en-US" dirty="0"/>
              <a:t>Διδασκαλία και εκπαίδευση</a:t>
            </a:r>
          </a:p>
          <a:p>
            <a:pPr lvl="1" eaLnBrk="1" hangingPunct="1">
              <a:lnSpc>
                <a:spcPct val="90000"/>
              </a:lnSpc>
            </a:pPr>
            <a:r>
              <a:rPr lang="el-GR" altLang="en-US" dirty="0"/>
              <a:t>Ζωή στο σπίτι</a:t>
            </a:r>
          </a:p>
          <a:p>
            <a:pPr lvl="1" eaLnBrk="1" hangingPunct="1">
              <a:lnSpc>
                <a:spcPct val="90000"/>
              </a:lnSpc>
            </a:pPr>
            <a:r>
              <a:rPr lang="el-GR" altLang="en-US" dirty="0"/>
              <a:t>Ζωή στην κοινότητα</a:t>
            </a:r>
          </a:p>
          <a:p>
            <a:pPr lvl="1" eaLnBrk="1" hangingPunct="1">
              <a:lnSpc>
                <a:spcPct val="90000"/>
              </a:lnSpc>
            </a:pPr>
            <a:r>
              <a:rPr lang="el-GR" altLang="en-US" dirty="0"/>
              <a:t>Εργασία</a:t>
            </a:r>
          </a:p>
          <a:p>
            <a:pPr lvl="1" eaLnBrk="1" hangingPunct="1">
              <a:lnSpc>
                <a:spcPct val="90000"/>
              </a:lnSpc>
            </a:pPr>
            <a:r>
              <a:rPr lang="el-GR" altLang="en-US" dirty="0"/>
              <a:t>Υγεία και ασφάλεια</a:t>
            </a:r>
          </a:p>
          <a:p>
            <a:pPr lvl="1" eaLnBrk="1" hangingPunct="1">
              <a:lnSpc>
                <a:spcPct val="90000"/>
              </a:lnSpc>
            </a:pPr>
            <a:r>
              <a:rPr lang="el-GR" altLang="en-US" dirty="0"/>
              <a:t>Συμπεριφορά</a:t>
            </a:r>
          </a:p>
          <a:p>
            <a:pPr lvl="1" eaLnBrk="1" hangingPunct="1">
              <a:lnSpc>
                <a:spcPct val="90000"/>
              </a:lnSpc>
            </a:pPr>
            <a:r>
              <a:rPr lang="el-GR" altLang="en-US" dirty="0"/>
              <a:t>Κοινωνικότητα</a:t>
            </a:r>
          </a:p>
          <a:p>
            <a:pPr lvl="1" eaLnBrk="1" hangingPunct="1">
              <a:lnSpc>
                <a:spcPct val="90000"/>
              </a:lnSpc>
            </a:pPr>
            <a:r>
              <a:rPr lang="el-GR" altLang="en-US" dirty="0"/>
              <a:t>Προστασία και υποστήριξη</a:t>
            </a:r>
          </a:p>
        </p:txBody>
      </p:sp>
    </p:spTree>
    <p:extLst>
      <p:ext uri="{BB962C8B-B14F-4D97-AF65-F5344CB8AC3E}">
        <p14:creationId xmlns:p14="http://schemas.microsoft.com/office/powerpoint/2010/main" val="22360036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l-GR" altLang="en-US" dirty="0">
                <a:effectLst>
                  <a:outerShdw blurRad="38100" dist="38100" dir="2700000" algn="tl">
                    <a:srgbClr val="000000">
                      <a:alpha val="43137"/>
                    </a:srgbClr>
                  </a:outerShdw>
                </a:effectLst>
              </a:rPr>
              <a:t>Στοιχεία της λειτουργίας 3</a:t>
            </a:r>
          </a:p>
        </p:txBody>
      </p:sp>
      <p:sp>
        <p:nvSpPr>
          <p:cNvPr id="53251" name="Rectangle 3"/>
          <p:cNvSpPr>
            <a:spLocks noGrp="1" noChangeArrowheads="1"/>
          </p:cNvSpPr>
          <p:nvPr>
            <p:ph idx="1"/>
          </p:nvPr>
        </p:nvSpPr>
        <p:spPr/>
        <p:txBody>
          <a:bodyPr>
            <a:normAutofit fontScale="92500"/>
          </a:bodyPr>
          <a:lstStyle/>
          <a:p>
            <a:pPr algn="just" eaLnBrk="1" hangingPunct="1">
              <a:defRPr/>
            </a:pPr>
            <a:r>
              <a:rPr lang="el-GR" b="1">
                <a:effectLst>
                  <a:outerShdw blurRad="38100" dist="38100" dir="2700000" algn="tl">
                    <a:srgbClr val="FFFFFF"/>
                  </a:outerShdw>
                </a:effectLst>
              </a:rPr>
              <a:t>Συχνότητα:</a:t>
            </a:r>
            <a:r>
              <a:rPr lang="el-GR"/>
              <a:t> λιγότερο από μήνα, μηνιαίως, εβδομαδιαίως, ημερησίως, ωριαίως ή πιο συχνά.</a:t>
            </a:r>
          </a:p>
          <a:p>
            <a:pPr algn="just" eaLnBrk="1" hangingPunct="1">
              <a:defRPr/>
            </a:pPr>
            <a:r>
              <a:rPr lang="el-GR" b="1">
                <a:effectLst>
                  <a:outerShdw blurRad="38100" dist="38100" dir="2700000" algn="tl">
                    <a:srgbClr val="FFFFFF"/>
                  </a:outerShdw>
                </a:effectLst>
              </a:rPr>
              <a:t>Καθημερινός χρόνος υποστήριξης:</a:t>
            </a:r>
            <a:r>
              <a:rPr lang="el-GR"/>
              <a:t> ποτέ, κάτω από 30’, 30’ μέχρι λιγότερο από 2 ώρες, 2 ώρες μέχρι λιγότερο από 4 ώρες, 4 ώρες ή περισσότερο</a:t>
            </a:r>
          </a:p>
          <a:p>
            <a:pPr algn="just" eaLnBrk="1" hangingPunct="1">
              <a:defRPr/>
            </a:pPr>
            <a:r>
              <a:rPr lang="el-GR" b="1">
                <a:effectLst>
                  <a:outerShdw blurRad="38100" dist="38100" dir="2700000" algn="tl">
                    <a:srgbClr val="FFFFFF"/>
                  </a:outerShdw>
                </a:effectLst>
              </a:rPr>
              <a:t>Είδος υποστήριξης:</a:t>
            </a:r>
            <a:r>
              <a:rPr lang="el-GR"/>
              <a:t> καμία, ελεγχόμενη, στήριξη λεκτικά ή με χειρονομίες, εν μέρει φυσική βοήθεια, πλήρης φυσική βοήθεια</a:t>
            </a:r>
          </a:p>
        </p:txBody>
      </p:sp>
    </p:spTree>
    <p:extLst>
      <p:ext uri="{BB962C8B-B14F-4D97-AF65-F5344CB8AC3E}">
        <p14:creationId xmlns:p14="http://schemas.microsoft.com/office/powerpoint/2010/main" val="34733467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398227" y="620688"/>
            <a:ext cx="8204596" cy="914400"/>
          </a:xfrm>
        </p:spPr>
        <p:txBody>
          <a:bodyPr>
            <a:normAutofit fontScale="90000"/>
          </a:bodyPr>
          <a:lstStyle/>
          <a:p>
            <a:pPr eaLnBrk="1" hangingPunct="1"/>
            <a:r>
              <a:rPr lang="el-GR" altLang="zh-TW" b="0" dirty="0">
                <a:cs typeface="Times New Roman" panose="02020603050405020304" pitchFamily="18" charset="0"/>
              </a:rPr>
              <a:t>Αξιολόγηση της προόδου </a:t>
            </a:r>
            <a:br>
              <a:rPr lang="el-GR" altLang="zh-TW" b="0" dirty="0"/>
            </a:br>
            <a:r>
              <a:rPr lang="el-GR" altLang="zh-TW" b="0" dirty="0">
                <a:cs typeface="Times New Roman" panose="02020603050405020304" pitchFamily="18" charset="0"/>
              </a:rPr>
              <a:t>του μαθητή</a:t>
            </a:r>
            <a:r>
              <a:rPr lang="el-GR" altLang="zh-TW" dirty="0">
                <a:cs typeface="Times New Roman" panose="02020603050405020304" pitchFamily="18" charset="0"/>
              </a:rPr>
              <a:t>  </a:t>
            </a:r>
            <a:endParaRPr lang="el-GR" altLang="en-US" dirty="0"/>
          </a:p>
        </p:txBody>
      </p:sp>
      <p:sp>
        <p:nvSpPr>
          <p:cNvPr id="80899" name="Rectangle 3"/>
          <p:cNvSpPr>
            <a:spLocks noGrp="1" noChangeArrowheads="1"/>
          </p:cNvSpPr>
          <p:nvPr>
            <p:ph idx="1"/>
          </p:nvPr>
        </p:nvSpPr>
        <p:spPr>
          <a:xfrm>
            <a:off x="377537" y="2060848"/>
            <a:ext cx="8349342" cy="3143250"/>
          </a:xfrm>
        </p:spPr>
        <p:txBody>
          <a:bodyPr>
            <a:normAutofit fontScale="92500" lnSpcReduction="20000"/>
          </a:bodyPr>
          <a:lstStyle/>
          <a:p>
            <a:pPr marL="0" indent="0" algn="just">
              <a:buNone/>
            </a:pPr>
            <a:r>
              <a:rPr lang="el-GR" altLang="zh-TW" dirty="0">
                <a:cs typeface="Times New Roman" panose="02020603050405020304" pitchFamily="18" charset="0"/>
              </a:rPr>
              <a:t>Γίνεται με γενικό κριτήριο τη βελτίωση της ποιότητας ζωής του μαθητή, και συγκεκριμένα κριτήρια  που αφορούν κυρίως κοινωνικές δεξιότητες, όπως η  συμμετοχή του στην κοινωνική ζωή, η έκφραση των προσωπικών του προτιμήσεων και η λήψη αποφάσεων, η απόκτηση και διατήρηση ικανοποιητικών διαπροσωπικών σχέσεων και η εξέλιξη των προσωπικών του ικανοτήτων</a:t>
            </a:r>
            <a:r>
              <a:rPr lang="el-GR" altLang="zh-TW" dirty="0">
                <a:latin typeface="Times New Roman" panose="02020603050405020304" pitchFamily="18" charset="0"/>
              </a:rPr>
              <a:t>. </a:t>
            </a:r>
            <a:endParaRPr lang="el-GR" altLang="en-US" dirty="0">
              <a:latin typeface="Times New Roman" panose="02020603050405020304" pitchFamily="18" charset="0"/>
            </a:endParaRPr>
          </a:p>
        </p:txBody>
      </p:sp>
    </p:spTree>
    <p:extLst>
      <p:ext uri="{BB962C8B-B14F-4D97-AF65-F5344CB8AC3E}">
        <p14:creationId xmlns:p14="http://schemas.microsoft.com/office/powerpoint/2010/main" val="28384460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39350" y="692696"/>
            <a:ext cx="8229600" cy="1143000"/>
          </a:xfrm>
        </p:spPr>
        <p:txBody>
          <a:bodyPr>
            <a:normAutofit fontScale="90000"/>
          </a:bodyPr>
          <a:lstStyle/>
          <a:p>
            <a:pPr lvl="0"/>
            <a:r>
              <a:rPr lang="el-GR" sz="3600" dirty="0"/>
              <a:t>Βασικές αρχές προγραμματισμού και υλοποίησης της διδασκαλίας για μαθητές με νοητική αναπηρία</a:t>
            </a:r>
            <a:br>
              <a:rPr lang="en-US" dirty="0"/>
            </a:br>
            <a:endParaRPr lang="en-US" dirty="0"/>
          </a:p>
        </p:txBody>
      </p:sp>
      <p:sp>
        <p:nvSpPr>
          <p:cNvPr id="3" name="Θέση περιεχομένου 2"/>
          <p:cNvSpPr>
            <a:spLocks noGrp="1"/>
          </p:cNvSpPr>
          <p:nvPr>
            <p:ph idx="1"/>
          </p:nvPr>
        </p:nvSpPr>
        <p:spPr/>
        <p:txBody>
          <a:bodyPr/>
          <a:lstStyle/>
          <a:p>
            <a:pPr algn="just">
              <a:lnSpc>
                <a:spcPct val="300000"/>
              </a:lnSpc>
            </a:pPr>
            <a:r>
              <a:rPr lang="el-GR" sz="3600" b="1" dirty="0"/>
              <a:t>«</a:t>
            </a:r>
            <a:r>
              <a:rPr lang="el-GR" sz="3600" b="1" i="1" dirty="0"/>
              <a:t>οι μαθητές μαθαίνουν κάνοντας</a:t>
            </a:r>
            <a:r>
              <a:rPr lang="el-GR" sz="3600" b="1" dirty="0"/>
              <a:t>» </a:t>
            </a:r>
          </a:p>
          <a:p>
            <a:pPr algn="just">
              <a:lnSpc>
                <a:spcPct val="300000"/>
              </a:lnSpc>
            </a:pPr>
            <a:r>
              <a:rPr lang="el-GR" sz="3600" b="1" dirty="0"/>
              <a:t>«</a:t>
            </a:r>
            <a:r>
              <a:rPr lang="el-GR" sz="3600" b="1" i="1" dirty="0"/>
              <a:t>δείξε μου πώς να το κάνω μόνος μου</a:t>
            </a:r>
            <a:r>
              <a:rPr lang="el-GR" sz="3600" b="1" dirty="0"/>
              <a:t>»</a:t>
            </a:r>
          </a:p>
          <a:p>
            <a:endParaRPr lang="en-US" dirty="0"/>
          </a:p>
        </p:txBody>
      </p:sp>
    </p:spTree>
    <p:extLst>
      <p:ext uri="{BB962C8B-B14F-4D97-AF65-F5344CB8AC3E}">
        <p14:creationId xmlns:p14="http://schemas.microsoft.com/office/powerpoint/2010/main" val="26342430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30653" y="332656"/>
            <a:ext cx="8482693" cy="994172"/>
          </a:xfrm>
        </p:spPr>
        <p:txBody>
          <a:bodyPr>
            <a:normAutofit/>
          </a:bodyPr>
          <a:lstStyle/>
          <a:p>
            <a:pPr algn="just"/>
            <a:endParaRPr lang="en-US" dirty="0">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a:xfrm>
            <a:off x="457199" y="1052736"/>
            <a:ext cx="8229600" cy="5040560"/>
          </a:xfrm>
        </p:spPr>
        <p:txBody>
          <a:bodyPr>
            <a:normAutofit fontScale="77500" lnSpcReduction="20000"/>
          </a:bodyPr>
          <a:lstStyle/>
          <a:p>
            <a:r>
              <a:rPr lang="el-GR" sz="3400" dirty="0"/>
              <a:t>(α) η σαφήνεια των στόχων, </a:t>
            </a:r>
          </a:p>
          <a:p>
            <a:pPr algn="just"/>
            <a:r>
              <a:rPr lang="el-GR" sz="3400" dirty="0"/>
              <a:t>(β) η αντιστοιχία των στόχων με το επίπεδο λειτουργίας και απόδοσης του μαθητή, </a:t>
            </a:r>
          </a:p>
          <a:p>
            <a:r>
              <a:rPr lang="el-GR" sz="3400" dirty="0"/>
              <a:t>(γ) η σύνδεση των στόχων με πραγματικές εμπειρίες, </a:t>
            </a:r>
          </a:p>
          <a:p>
            <a:r>
              <a:rPr lang="el-GR" sz="3400" dirty="0"/>
              <a:t>(δ) η υλοποίηση της διδασκαλίας σε πραγματικές συνθήκες,</a:t>
            </a:r>
          </a:p>
          <a:p>
            <a:r>
              <a:rPr lang="el-GR" sz="3400" dirty="0"/>
              <a:t> (ε) η παροχή πληροφοριών ακολουθώντας τον προσωπικό ρυθμό του μαθητή,</a:t>
            </a:r>
          </a:p>
          <a:p>
            <a:r>
              <a:rPr lang="el-GR" sz="3400" dirty="0"/>
              <a:t> (</a:t>
            </a:r>
            <a:r>
              <a:rPr lang="el-GR" sz="3400" dirty="0" err="1"/>
              <a:t>στ</a:t>
            </a:r>
            <a:r>
              <a:rPr lang="el-GR" sz="3400" dirty="0"/>
              <a:t>) η ομαλή μετάβαση από τη μια δραστηριότητα στην άλλη (ζ) η χρήση στρατηγικών </a:t>
            </a:r>
            <a:r>
              <a:rPr lang="el-GR" sz="3400" dirty="0" err="1"/>
              <a:t>αυτορύθμισης</a:t>
            </a:r>
            <a:r>
              <a:rPr lang="el-GR" sz="3400" dirty="0"/>
              <a:t> και αυτοδιαχείρισης και (η) η ενίσχυση της αλληλεπίδρασης και της επικοινωνίας (π.χ. Βλάχου-</a:t>
            </a:r>
            <a:r>
              <a:rPr lang="el-GR" sz="3400" dirty="0" err="1"/>
              <a:t>Μπαλαφούτη</a:t>
            </a:r>
            <a:r>
              <a:rPr lang="el-GR" sz="3400" dirty="0"/>
              <a:t>, 2000β∙ Πολυχρονοπούλου, 2003∙ </a:t>
            </a:r>
            <a:r>
              <a:rPr lang="en-US" sz="3400" dirty="0" err="1"/>
              <a:t>Anstoetz</a:t>
            </a:r>
            <a:r>
              <a:rPr lang="el-GR" sz="3400" dirty="0"/>
              <a:t>, 1994∙ </a:t>
            </a:r>
            <a:r>
              <a:rPr lang="en-US" sz="3400" dirty="0" err="1"/>
              <a:t>Beirne</a:t>
            </a:r>
            <a:r>
              <a:rPr lang="el-GR" sz="3400" dirty="0"/>
              <a:t>-</a:t>
            </a:r>
            <a:r>
              <a:rPr lang="en-US" sz="3400" dirty="0"/>
              <a:t>Smith</a:t>
            </a:r>
            <a:r>
              <a:rPr lang="el-GR" sz="3400" dirty="0"/>
              <a:t>, </a:t>
            </a:r>
            <a:r>
              <a:rPr lang="en-US" sz="3400" dirty="0" err="1"/>
              <a:t>Ittenbach</a:t>
            </a:r>
            <a:r>
              <a:rPr lang="el-GR" sz="3400" dirty="0"/>
              <a:t>, &amp; </a:t>
            </a:r>
            <a:r>
              <a:rPr lang="en-US" sz="3400" dirty="0"/>
              <a:t>Patton</a:t>
            </a:r>
            <a:r>
              <a:rPr lang="el-GR" sz="3400" dirty="0"/>
              <a:t>, 2002).</a:t>
            </a:r>
            <a:endParaRPr lang="en-US" sz="3400" dirty="0"/>
          </a:p>
          <a:p>
            <a:endParaRPr lang="en-US" dirty="0"/>
          </a:p>
        </p:txBody>
      </p:sp>
    </p:spTree>
    <p:extLst>
      <p:ext uri="{BB962C8B-B14F-4D97-AF65-F5344CB8AC3E}">
        <p14:creationId xmlns:p14="http://schemas.microsoft.com/office/powerpoint/2010/main" val="15093732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just"/>
            <a:r>
              <a:rPr lang="el-GR" dirty="0"/>
              <a:t>Διδασκαλία μαθητών με</a:t>
            </a:r>
            <a:endParaRPr lang="en-US" dirty="0"/>
          </a:p>
        </p:txBody>
      </p:sp>
      <p:sp>
        <p:nvSpPr>
          <p:cNvPr id="3" name="Θέση περιεχομένου 2"/>
          <p:cNvSpPr>
            <a:spLocks noGrp="1"/>
          </p:cNvSpPr>
          <p:nvPr>
            <p:ph idx="1"/>
          </p:nvPr>
        </p:nvSpPr>
        <p:spPr/>
        <p:txBody>
          <a:bodyPr>
            <a:normAutofit fontScale="92500" lnSpcReduction="20000"/>
          </a:bodyPr>
          <a:lstStyle/>
          <a:p>
            <a:pPr marL="0" indent="0" algn="just">
              <a:buNone/>
            </a:pPr>
            <a:r>
              <a:rPr lang="el-GR" dirty="0"/>
              <a:t>Η διδασκαλία των μαθητών με αναπηρία είναι μια σταδιακή διαδικασία του «τι και πώς διδάσκεται» αποτελούμενη από τέσσερα στάδια: </a:t>
            </a:r>
          </a:p>
          <a:p>
            <a:pPr algn="just"/>
            <a:r>
              <a:rPr lang="el-GR" dirty="0"/>
              <a:t>(α) το στάδιο εξερεύνησης,</a:t>
            </a:r>
          </a:p>
          <a:p>
            <a:pPr algn="just"/>
            <a:r>
              <a:rPr lang="el-GR" dirty="0"/>
              <a:t> (β) το στάδιο σχεδιασμού, </a:t>
            </a:r>
          </a:p>
          <a:p>
            <a:pPr algn="just"/>
            <a:r>
              <a:rPr lang="el-GR" dirty="0"/>
              <a:t>(γ) το στάδιο εφαρμογής και </a:t>
            </a:r>
          </a:p>
          <a:p>
            <a:pPr algn="just"/>
            <a:r>
              <a:rPr lang="el-GR" dirty="0"/>
              <a:t>(δ) το στάδιο κριτικής ανασκόπησης των πεπραγμένων (</a:t>
            </a:r>
            <a:r>
              <a:rPr lang="en-US" dirty="0"/>
              <a:t>Martin</a:t>
            </a:r>
            <a:r>
              <a:rPr lang="el-GR" dirty="0"/>
              <a:t> &amp; </a:t>
            </a:r>
            <a:r>
              <a:rPr lang="en-US" dirty="0"/>
              <a:t>Miller</a:t>
            </a:r>
            <a:r>
              <a:rPr lang="el-GR" dirty="0"/>
              <a:t>, 1999 όπως αναφέρεται στο Βλάχου-</a:t>
            </a:r>
            <a:r>
              <a:rPr lang="el-GR" dirty="0" err="1"/>
              <a:t>Μπαλαφούτη</a:t>
            </a:r>
            <a:r>
              <a:rPr lang="el-GR" dirty="0"/>
              <a:t>, 2000β, 184-185).</a:t>
            </a:r>
            <a:endParaRPr lang="en-US" dirty="0"/>
          </a:p>
          <a:p>
            <a:endParaRPr lang="en-US" dirty="0"/>
          </a:p>
        </p:txBody>
      </p:sp>
    </p:spTree>
    <p:extLst>
      <p:ext uri="{BB962C8B-B14F-4D97-AF65-F5344CB8AC3E}">
        <p14:creationId xmlns:p14="http://schemas.microsoft.com/office/powerpoint/2010/main" val="11584109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813708" y="476672"/>
            <a:ext cx="7331528" cy="857250"/>
          </a:xfrm>
        </p:spPr>
        <p:txBody>
          <a:bodyPr>
            <a:noAutofit/>
          </a:bodyPr>
          <a:lstStyle/>
          <a:p>
            <a:pPr eaLnBrk="1" hangingPunct="1"/>
            <a:r>
              <a:rPr lang="el-GR" altLang="en-US" sz="3200" dirty="0"/>
              <a:t>Δομή αναλυτικού προγράμματος για μαθητές με αναπηρία</a:t>
            </a:r>
          </a:p>
        </p:txBody>
      </p:sp>
      <p:sp>
        <p:nvSpPr>
          <p:cNvPr id="24579" name="Rectangle 3"/>
          <p:cNvSpPr>
            <a:spLocks noGrp="1" noChangeArrowheads="1"/>
          </p:cNvSpPr>
          <p:nvPr>
            <p:ph idx="1"/>
          </p:nvPr>
        </p:nvSpPr>
        <p:spPr>
          <a:xfrm>
            <a:off x="326572" y="2057400"/>
            <a:ext cx="8305800" cy="3371850"/>
          </a:xfrm>
        </p:spPr>
        <p:txBody>
          <a:bodyPr/>
          <a:lstStyle/>
          <a:p>
            <a:pPr lvl="1" algn="just" eaLnBrk="1" hangingPunct="1">
              <a:lnSpc>
                <a:spcPct val="90000"/>
              </a:lnSpc>
              <a:buFont typeface="Wingdings" panose="05000000000000000000" pitchFamily="2" charset="2"/>
              <a:buChar char="§"/>
            </a:pPr>
            <a:r>
              <a:rPr lang="el-GR" altLang="en-US" sz="2400" dirty="0"/>
              <a:t>Σκοποί μάθησης (δεξιότητες, στάσεις, προσόντα που πρέπει να αποκτηθούν).</a:t>
            </a:r>
          </a:p>
          <a:p>
            <a:pPr lvl="1" algn="just" eaLnBrk="1" hangingPunct="1">
              <a:lnSpc>
                <a:spcPct val="90000"/>
              </a:lnSpc>
              <a:buFont typeface="Wingdings" panose="05000000000000000000" pitchFamily="2" charset="2"/>
              <a:buChar char="§"/>
            </a:pPr>
            <a:r>
              <a:rPr lang="el-GR" altLang="en-US" sz="2400" dirty="0"/>
              <a:t>Περιεχόμενο (γνωστικά αντικείμενα).</a:t>
            </a:r>
          </a:p>
          <a:p>
            <a:pPr lvl="1" algn="just" eaLnBrk="1" hangingPunct="1">
              <a:lnSpc>
                <a:spcPct val="90000"/>
              </a:lnSpc>
              <a:buFont typeface="Wingdings" panose="05000000000000000000" pitchFamily="2" charset="2"/>
              <a:buChar char="§"/>
            </a:pPr>
            <a:r>
              <a:rPr lang="el-GR" altLang="en-US" sz="2400" dirty="0"/>
              <a:t>Μέθοδοι (μέσα και τρόποι).</a:t>
            </a:r>
          </a:p>
          <a:p>
            <a:pPr lvl="1" algn="just" eaLnBrk="1" hangingPunct="1">
              <a:lnSpc>
                <a:spcPct val="90000"/>
              </a:lnSpc>
              <a:buFont typeface="Wingdings" panose="05000000000000000000" pitchFamily="2" charset="2"/>
              <a:buChar char="§"/>
            </a:pPr>
            <a:r>
              <a:rPr lang="el-GR" altLang="en-US" sz="2400" dirty="0"/>
              <a:t>Στρατηγικές (οργάνωση των καταστάσεων).</a:t>
            </a:r>
          </a:p>
          <a:p>
            <a:pPr lvl="1" algn="just" eaLnBrk="1" hangingPunct="1">
              <a:lnSpc>
                <a:spcPct val="90000"/>
              </a:lnSpc>
              <a:buFont typeface="Wingdings" panose="05000000000000000000" pitchFamily="2" charset="2"/>
              <a:buChar char="§"/>
            </a:pPr>
            <a:r>
              <a:rPr lang="el-GR" altLang="en-US" sz="2400" dirty="0"/>
              <a:t>Εκτίμηση (διάγνωση της αρχικής κατάστασης, μέτρηση της εκπαιδευτικής και μαθησιακής επιτυχίας).</a:t>
            </a:r>
          </a:p>
        </p:txBody>
      </p:sp>
    </p:spTree>
    <p:extLst>
      <p:ext uri="{BB962C8B-B14F-4D97-AF65-F5344CB8AC3E}">
        <p14:creationId xmlns:p14="http://schemas.microsoft.com/office/powerpoint/2010/main" val="960376152"/>
      </p:ext>
    </p:extLst>
  </p:cSld>
  <p:clrMapOvr>
    <a:masterClrMapping/>
  </p:clrMapOvr>
  <p:transition spd="slow">
    <p:zoom dir="in"/>
  </p:transition>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9552" y="476672"/>
            <a:ext cx="7476616" cy="457200"/>
          </a:xfrm>
        </p:spPr>
        <p:txBody>
          <a:bodyPr>
            <a:normAutofit fontScale="90000"/>
          </a:bodyPr>
          <a:lstStyle/>
          <a:p>
            <a:pPr algn="just" eaLnBrk="1" hangingPunct="1"/>
            <a:r>
              <a:rPr lang="el-GR" altLang="en-US" sz="2700" dirty="0"/>
              <a:t>Περιεχόμενο του Αναλυτικού Προγράμματος</a:t>
            </a:r>
          </a:p>
        </p:txBody>
      </p:sp>
      <p:sp>
        <p:nvSpPr>
          <p:cNvPr id="26627" name="Rectangle 3"/>
          <p:cNvSpPr>
            <a:spLocks noGrp="1" noChangeArrowheads="1"/>
          </p:cNvSpPr>
          <p:nvPr>
            <p:ph idx="1"/>
          </p:nvPr>
        </p:nvSpPr>
        <p:spPr>
          <a:xfrm>
            <a:off x="261258" y="1714500"/>
            <a:ext cx="8349343" cy="3943350"/>
          </a:xfrm>
        </p:spPr>
        <p:txBody>
          <a:bodyPr>
            <a:normAutofit fontScale="85000" lnSpcReduction="20000"/>
          </a:bodyPr>
          <a:lstStyle/>
          <a:p>
            <a:pPr lvl="1" algn="just" eaLnBrk="1" hangingPunct="1">
              <a:lnSpc>
                <a:spcPct val="90000"/>
              </a:lnSpc>
            </a:pPr>
            <a:r>
              <a:rPr lang="el-GR" altLang="en-US" b="1" dirty="0"/>
              <a:t>Ικανότητες</a:t>
            </a:r>
            <a:r>
              <a:rPr lang="el-GR" altLang="en-US" dirty="0"/>
              <a:t> όπως: νοητικές – αντιληπτικές, κοινωνικές – επικοινωνιακές, αισθητηριακές.</a:t>
            </a:r>
          </a:p>
          <a:p>
            <a:pPr lvl="1" algn="just" eaLnBrk="1" hangingPunct="1">
              <a:lnSpc>
                <a:spcPct val="90000"/>
              </a:lnSpc>
            </a:pPr>
            <a:r>
              <a:rPr lang="el-GR" altLang="en-US" b="1" dirty="0"/>
              <a:t>Στάσεις – συμπεριφορές</a:t>
            </a:r>
            <a:r>
              <a:rPr lang="el-GR" altLang="en-US" dirty="0"/>
              <a:t> όπως: αυτοαντίληψη – αυτοέλεγχος – αυτοπεποίθηση, ηθικότητα – τιμιότητα – ειλικρίνεια, σεβασμός – αλληλεγγύη, υπομονή – επιμονή – δεκτικότητα, υπευθυνότητα – αντικειμενικότητα.</a:t>
            </a:r>
          </a:p>
          <a:p>
            <a:pPr lvl="1" algn="just" eaLnBrk="1" hangingPunct="1">
              <a:lnSpc>
                <a:spcPct val="90000"/>
              </a:lnSpc>
            </a:pPr>
            <a:r>
              <a:rPr lang="el-GR" altLang="en-US" b="1" dirty="0"/>
              <a:t>Βιώματα</a:t>
            </a:r>
            <a:r>
              <a:rPr lang="el-GR" altLang="en-US" dirty="0"/>
              <a:t> όπως: ηθικά, κοινωνικά, επικοινωνιακά, πολιτικά, δράσης, αξιοποίησης ελεύθερου χρόνου, οικονομικής διαχείρισης.</a:t>
            </a:r>
          </a:p>
          <a:p>
            <a:pPr lvl="1" algn="just" eaLnBrk="1" hangingPunct="1">
              <a:lnSpc>
                <a:spcPct val="90000"/>
              </a:lnSpc>
            </a:pPr>
            <a:r>
              <a:rPr lang="el-GR" altLang="en-US" b="1" dirty="0"/>
              <a:t>Ακαδημαϊκές γνώσεις</a:t>
            </a:r>
            <a:r>
              <a:rPr lang="el-GR" altLang="en-US" dirty="0"/>
              <a:t> από γνωστικά αντικείμενα όπως:  Γλώσσα, Μαθηματικά, Φυσικές Επιστήμες, Ιστορία, Γεωγραφία, Θρησκευτικά, Αισθητική Αγωγή.</a:t>
            </a:r>
          </a:p>
          <a:p>
            <a:pPr lvl="1" algn="just" eaLnBrk="1" hangingPunct="1">
              <a:lnSpc>
                <a:spcPct val="90000"/>
              </a:lnSpc>
            </a:pPr>
            <a:r>
              <a:rPr lang="el-GR" altLang="en-US" b="1" dirty="0"/>
              <a:t>Επαγγελματικός προσανατολισμός</a:t>
            </a:r>
            <a:endParaRPr lang="el-GR" altLang="en-US" dirty="0"/>
          </a:p>
        </p:txBody>
      </p:sp>
    </p:spTree>
    <p:extLst>
      <p:ext uri="{BB962C8B-B14F-4D97-AF65-F5344CB8AC3E}">
        <p14:creationId xmlns:p14="http://schemas.microsoft.com/office/powerpoint/2010/main" val="679907973"/>
      </p:ext>
    </p:extLst>
  </p:cSld>
  <p:clrMapOvr>
    <a:masterClrMapping/>
  </p:clrMapOvr>
  <p:transition spd="slow">
    <p:zoom dir="in"/>
  </p:transition>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pPr eaLnBrk="1" hangingPunct="1"/>
            <a:r>
              <a:rPr lang="el-GR" altLang="en-US" dirty="0">
                <a:latin typeface="Arial" panose="020B0604020202020204" pitchFamily="34" charset="0"/>
                <a:cs typeface="Arial" panose="020B0604020202020204" pitchFamily="34" charset="0"/>
              </a:rPr>
              <a:t>Τομείς που οφείλει να καλύπτει ένα ΑΠ:</a:t>
            </a:r>
            <a:endParaRPr lang="el-GR" alt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219" name="Rectangle 3"/>
          <p:cNvSpPr>
            <a:spLocks noGrp="1" noChangeArrowheads="1"/>
          </p:cNvSpPr>
          <p:nvPr>
            <p:ph idx="1"/>
          </p:nvPr>
        </p:nvSpPr>
        <p:spPr/>
        <p:txBody>
          <a:bodyPr>
            <a:normAutofit lnSpcReduction="10000"/>
          </a:bodyPr>
          <a:lstStyle/>
          <a:p>
            <a:pPr algn="just" eaLnBrk="1" hangingPunct="1"/>
            <a:r>
              <a:rPr lang="el-GR" altLang="en-US">
                <a:latin typeface="Arial Unicode MS" panose="020B0604020202020204" pitchFamily="34" charset="-128"/>
                <a:ea typeface="Arial Unicode MS" panose="020B0604020202020204" pitchFamily="34" charset="-128"/>
                <a:cs typeface="Arial Unicode MS" panose="020B0604020202020204" pitchFamily="34" charset="-128"/>
              </a:rPr>
              <a:t>Ο τομέας των ακαδημαϊκών γνώσεων</a:t>
            </a:r>
          </a:p>
          <a:p>
            <a:pPr algn="just" eaLnBrk="1" hangingPunct="1"/>
            <a:r>
              <a:rPr lang="el-GR" altLang="en-US">
                <a:latin typeface="Arial Unicode MS" panose="020B0604020202020204" pitchFamily="34" charset="-128"/>
                <a:ea typeface="Arial Unicode MS" panose="020B0604020202020204" pitchFamily="34" charset="-128"/>
                <a:cs typeface="Arial Unicode MS" panose="020B0604020202020204" pitchFamily="34" charset="-128"/>
              </a:rPr>
              <a:t>Ο τομέας των κοινωνικών-επικοινωνιακών δεξιοτήτων</a:t>
            </a:r>
          </a:p>
          <a:p>
            <a:pPr algn="just" eaLnBrk="1" hangingPunct="1"/>
            <a:r>
              <a:rPr lang="el-GR" altLang="en-US">
                <a:latin typeface="Arial Unicode MS" panose="020B0604020202020204" pitchFamily="34" charset="-128"/>
                <a:ea typeface="Arial Unicode MS" panose="020B0604020202020204" pitchFamily="34" charset="-128"/>
                <a:cs typeface="Arial Unicode MS" panose="020B0604020202020204" pitchFamily="34" charset="-128"/>
              </a:rPr>
              <a:t>Ο τομέας της σωματικής ακεραιότητας-ασφάλειας</a:t>
            </a:r>
          </a:p>
          <a:p>
            <a:pPr algn="just" eaLnBrk="1" hangingPunct="1"/>
            <a:r>
              <a:rPr lang="el-GR" altLang="en-US">
                <a:latin typeface="Arial Unicode MS" panose="020B0604020202020204" pitchFamily="34" charset="-128"/>
                <a:ea typeface="Arial Unicode MS" panose="020B0604020202020204" pitchFamily="34" charset="-128"/>
                <a:cs typeface="Arial Unicode MS" panose="020B0604020202020204" pitchFamily="34" charset="-128"/>
              </a:rPr>
              <a:t>Ο τομέας της σωματικής και ψυχικής υγείας</a:t>
            </a:r>
          </a:p>
          <a:p>
            <a:pPr algn="just" eaLnBrk="1" hangingPunct="1"/>
            <a:r>
              <a:rPr lang="el-GR" altLang="en-US">
                <a:latin typeface="Arial Unicode MS" panose="020B0604020202020204" pitchFamily="34" charset="-128"/>
                <a:ea typeface="Arial Unicode MS" panose="020B0604020202020204" pitchFamily="34" charset="-128"/>
                <a:cs typeface="Arial Unicode MS" panose="020B0604020202020204" pitchFamily="34" charset="-128"/>
              </a:rPr>
              <a:t>Ο τομέας των επαγγελματικών δεξιοτήτων</a:t>
            </a:r>
          </a:p>
          <a:p>
            <a:pPr eaLnBrk="1" hangingPunct="1">
              <a:buFontTx/>
              <a:buNone/>
            </a:pPr>
            <a:endParaRPr lang="el-GR" altLang="en-US"/>
          </a:p>
        </p:txBody>
      </p:sp>
    </p:spTree>
    <p:extLst>
      <p:ext uri="{BB962C8B-B14F-4D97-AF65-F5344CB8AC3E}">
        <p14:creationId xmlns:p14="http://schemas.microsoft.com/office/powerpoint/2010/main" val="460505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39552" y="476672"/>
            <a:ext cx="7388678" cy="514350"/>
          </a:xfrm>
        </p:spPr>
        <p:txBody>
          <a:bodyPr>
            <a:noAutofit/>
          </a:bodyPr>
          <a:lstStyle/>
          <a:p>
            <a:pPr eaLnBrk="1" hangingPunct="1"/>
            <a:r>
              <a:rPr lang="el-GR" altLang="en-US" dirty="0">
                <a:cs typeface="Times New Roman" panose="02020603050405020304" pitchFamily="18" charset="0"/>
              </a:rPr>
              <a:t>Διδακτικό πλαίσιο</a:t>
            </a:r>
            <a:r>
              <a:rPr lang="el-GR" altLang="en-US" dirty="0"/>
              <a:t> </a:t>
            </a:r>
          </a:p>
        </p:txBody>
      </p:sp>
      <p:sp>
        <p:nvSpPr>
          <p:cNvPr id="10243" name="Rectangle 3"/>
          <p:cNvSpPr>
            <a:spLocks noGrp="1" noChangeArrowheads="1"/>
          </p:cNvSpPr>
          <p:nvPr>
            <p:ph idx="1"/>
          </p:nvPr>
        </p:nvSpPr>
        <p:spPr>
          <a:xfrm>
            <a:off x="337458" y="1885950"/>
            <a:ext cx="7492093" cy="3886200"/>
          </a:xfrm>
        </p:spPr>
        <p:txBody>
          <a:bodyPr>
            <a:normAutofit fontScale="77500" lnSpcReduction="20000"/>
          </a:bodyPr>
          <a:lstStyle/>
          <a:p>
            <a:pPr algn="just" eaLnBrk="1" hangingPunct="1"/>
            <a:r>
              <a:rPr lang="el-GR" altLang="en-US" dirty="0">
                <a:latin typeface="Arial Unicode MS" panose="020B0604020202020204" pitchFamily="34" charset="-128"/>
                <a:ea typeface="Arial Unicode MS" panose="020B0604020202020204" pitchFamily="34" charset="-128"/>
                <a:cs typeface="Arial Unicode MS" panose="020B0604020202020204" pitchFamily="34" charset="-128"/>
              </a:rPr>
              <a:t>Συστηματική παρέμβαση με στόχο την ενεργοποίηση των εξελικτικών λειτουργιών του συστήματος για το παιδί με νοητική </a:t>
            </a:r>
            <a:r>
              <a:rPr lang="el-GR" altLang="en-US" dirty="0">
                <a:latin typeface="Arial Unicode MS" panose="020B0604020202020204" pitchFamily="34" charset="-128"/>
              </a:rPr>
              <a:t>καθυ</a:t>
            </a:r>
            <a:r>
              <a:rPr lang="el-GR" altLang="en-US" dirty="0">
                <a:latin typeface="Arial Unicode MS" panose="020B0604020202020204" pitchFamily="34" charset="-128"/>
                <a:ea typeface="Arial Unicode MS" panose="020B0604020202020204" pitchFamily="34" charset="-128"/>
                <a:cs typeface="Arial Unicode MS" panose="020B0604020202020204" pitchFamily="34" charset="-128"/>
              </a:rPr>
              <a:t>στέρηση</a:t>
            </a:r>
            <a:r>
              <a:rPr lang="el-GR" altLang="en-US" dirty="0">
                <a:latin typeface="Times New Roman" panose="02020603050405020304" pitchFamily="18" charset="0"/>
              </a:rPr>
              <a:t>.</a:t>
            </a:r>
          </a:p>
          <a:p>
            <a:pPr algn="just" eaLnBrk="1" hangingPunct="1"/>
            <a:r>
              <a:rPr lang="el-GR" altLang="en-US" dirty="0">
                <a:latin typeface="Arial Unicode MS" panose="020B0604020202020204" pitchFamily="34" charset="-128"/>
                <a:ea typeface="Arial Unicode MS" panose="020B0604020202020204" pitchFamily="34" charset="-128"/>
                <a:cs typeface="Arial Unicode MS" panose="020B0604020202020204" pitchFamily="34" charset="-128"/>
              </a:rPr>
              <a:t>Πολύπλευρη και ισορροπημένη ανάπτυξη της προσωπικότητας των παιδιών</a:t>
            </a:r>
            <a:r>
              <a:rPr lang="el-GR" altLang="en-US" dirty="0">
                <a:latin typeface="Times New Roman" panose="02020603050405020304" pitchFamily="18" charset="0"/>
              </a:rPr>
              <a:t>.</a:t>
            </a:r>
          </a:p>
          <a:p>
            <a:pPr algn="just" eaLnBrk="1" hangingPunct="1"/>
            <a:r>
              <a:rPr lang="el-GR" altLang="en-US" dirty="0">
                <a:latin typeface="Arial Unicode MS" panose="020B0604020202020204" pitchFamily="34" charset="-128"/>
                <a:ea typeface="Arial Unicode MS" panose="020B0604020202020204" pitchFamily="34" charset="-128"/>
                <a:cs typeface="Arial Unicode MS" panose="020B0604020202020204" pitchFamily="34" charset="-128"/>
              </a:rPr>
              <a:t>Ανάπτυξη των αισθήσεων μέσω μεθοδευμένων ενεργειών</a:t>
            </a:r>
            <a:r>
              <a:rPr lang="el-GR" altLang="en-US" dirty="0">
                <a:latin typeface="Times New Roman" panose="02020603050405020304" pitchFamily="18" charset="0"/>
              </a:rPr>
              <a:t>.</a:t>
            </a:r>
          </a:p>
          <a:p>
            <a:pPr algn="just" eaLnBrk="1" hangingPunct="1"/>
            <a:r>
              <a:rPr lang="el-GR" altLang="en-US" dirty="0">
                <a:latin typeface="Arial Unicode MS" panose="020B0604020202020204" pitchFamily="34" charset="-128"/>
                <a:ea typeface="Arial Unicode MS" panose="020B0604020202020204" pitchFamily="34" charset="-128"/>
                <a:cs typeface="Arial Unicode MS" panose="020B0604020202020204" pitchFamily="34" charset="-128"/>
              </a:rPr>
              <a:t>Κοινωνική-επικοινωνιακή ανάπτυξη του παιδιού σε σχέση με τα πρόσωπα και τις διαδικασίες</a:t>
            </a:r>
            <a:r>
              <a:rPr lang="el-GR" altLang="en-US" dirty="0">
                <a:latin typeface="Times New Roman" panose="02020603050405020304" pitchFamily="18" charset="0"/>
              </a:rPr>
              <a:t>.</a:t>
            </a:r>
          </a:p>
        </p:txBody>
      </p:sp>
    </p:spTree>
    <p:extLst>
      <p:ext uri="{BB962C8B-B14F-4D97-AF65-F5344CB8AC3E}">
        <p14:creationId xmlns:p14="http://schemas.microsoft.com/office/powerpoint/2010/main" val="829659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Ψυχολογική και Κοινωνική Διάσταση της Αναπηρίας</a:t>
            </a:r>
          </a:p>
        </p:txBody>
      </p:sp>
      <p:sp>
        <p:nvSpPr>
          <p:cNvPr id="3" name="2 - Θέση περιεχομένου"/>
          <p:cNvSpPr>
            <a:spLocks noGrp="1"/>
          </p:cNvSpPr>
          <p:nvPr>
            <p:ph idx="1"/>
          </p:nvPr>
        </p:nvSpPr>
        <p:spPr/>
        <p:txBody>
          <a:bodyPr/>
          <a:lstStyle/>
          <a:p>
            <a:r>
              <a:rPr lang="el-GR" dirty="0"/>
              <a:t>Μορφολογικά, ο άνθρωπος που του λείπει μία αίσθηση ή ένα μέλος.</a:t>
            </a:r>
          </a:p>
          <a:p>
            <a:r>
              <a:rPr lang="el-GR" dirty="0"/>
              <a:t>Ιατρικά, ύπαρξη λειτουργικής βλάβης συγγενούς ή επίκτητης (συνήθως, αναπηρία = μειονεξία). </a:t>
            </a:r>
          </a:p>
          <a:p>
            <a:r>
              <a:rPr lang="el-GR" dirty="0"/>
              <a:t>Κοινωνικά, η στάση των άλλων θα μετατρέψει την αναπηρία σε μειονεξία.</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l-GR" altLang="en-US" dirty="0"/>
              <a:t>Διδακτικό πλαίσιο</a:t>
            </a:r>
          </a:p>
        </p:txBody>
      </p:sp>
      <p:sp>
        <p:nvSpPr>
          <p:cNvPr id="9219" name="Rectangle 3"/>
          <p:cNvSpPr>
            <a:spLocks noGrp="1" noChangeArrowheads="1"/>
          </p:cNvSpPr>
          <p:nvPr>
            <p:ph idx="1"/>
          </p:nvPr>
        </p:nvSpPr>
        <p:spPr/>
        <p:txBody>
          <a:bodyPr>
            <a:normAutofit lnSpcReduction="10000"/>
          </a:bodyPr>
          <a:lstStyle/>
          <a:p>
            <a:pPr algn="just" eaLnBrk="1" hangingPunct="1"/>
            <a:r>
              <a:rPr lang="el-GR" altLang="en-US">
                <a:latin typeface="Arial Unicode MS" panose="020B0604020202020204" pitchFamily="34" charset="-128"/>
                <a:ea typeface="Arial Unicode MS" panose="020B0604020202020204" pitchFamily="34" charset="-128"/>
                <a:cs typeface="Arial Unicode MS" panose="020B0604020202020204" pitchFamily="34" charset="-128"/>
              </a:rPr>
              <a:t>Ανάπτυξη της ταυτότητας ρόλου και φύλου</a:t>
            </a:r>
            <a:r>
              <a:rPr lang="el-GR" altLang="en-US">
                <a:latin typeface="Times New Roman" panose="02020603050405020304" pitchFamily="18" charset="0"/>
              </a:rPr>
              <a:t>.</a:t>
            </a:r>
          </a:p>
          <a:p>
            <a:pPr algn="just" eaLnBrk="1" hangingPunct="1"/>
            <a:r>
              <a:rPr lang="el-GR" altLang="en-US">
                <a:latin typeface="Arial Unicode MS" panose="020B0604020202020204" pitchFamily="34" charset="-128"/>
                <a:ea typeface="Arial Unicode MS" panose="020B0604020202020204" pitchFamily="34" charset="-128"/>
                <a:cs typeface="Arial Unicode MS" panose="020B0604020202020204" pitchFamily="34" charset="-128"/>
              </a:rPr>
              <a:t>Ανάπτυξη των ψυχοκινητικών ικανοτήτων</a:t>
            </a:r>
            <a:r>
              <a:rPr lang="el-GR" altLang="en-US">
                <a:latin typeface="Times New Roman" panose="02020603050405020304" pitchFamily="18" charset="0"/>
              </a:rPr>
              <a:t>.</a:t>
            </a:r>
          </a:p>
          <a:p>
            <a:pPr algn="just" eaLnBrk="1" hangingPunct="1"/>
            <a:r>
              <a:rPr lang="el-GR" altLang="en-US">
                <a:latin typeface="Arial Unicode MS" panose="020B0604020202020204" pitchFamily="34" charset="-128"/>
                <a:ea typeface="Arial Unicode MS" panose="020B0604020202020204" pitchFamily="34" charset="-128"/>
                <a:cs typeface="Arial Unicode MS" panose="020B0604020202020204" pitchFamily="34" charset="-128"/>
              </a:rPr>
              <a:t>Προσφορά θεμελιωδών γνώσεων και τεχνικών με συστηματική πρακτική εφαρμογή</a:t>
            </a:r>
            <a:r>
              <a:rPr lang="el-GR" altLang="en-US">
                <a:latin typeface="Times New Roman" panose="02020603050405020304" pitchFamily="18" charset="0"/>
              </a:rPr>
              <a:t>.</a:t>
            </a:r>
          </a:p>
          <a:p>
            <a:pPr algn="just" eaLnBrk="1" hangingPunct="1"/>
            <a:r>
              <a:rPr lang="el-GR" altLang="en-US">
                <a:latin typeface="Arial Unicode MS" panose="020B0604020202020204" pitchFamily="34" charset="-128"/>
                <a:ea typeface="Arial Unicode MS" panose="020B0604020202020204" pitchFamily="34" charset="-128"/>
                <a:cs typeface="Arial Unicode MS" panose="020B0604020202020204" pitchFamily="34" charset="-128"/>
              </a:rPr>
              <a:t>Οικοδόμηση γνήσιας και αυθεντικής παιδαγωγικής σχέσης ανάμεσα στον παιδαγωγό και τον παιδαγωγούμενο</a:t>
            </a:r>
            <a:r>
              <a:rPr lang="el-GR" altLang="en-US">
                <a:latin typeface="Times New Roman" panose="02020603050405020304" pitchFamily="18" charset="0"/>
              </a:rPr>
              <a:t>.</a:t>
            </a:r>
          </a:p>
          <a:p>
            <a:pPr eaLnBrk="1" hangingPunct="1"/>
            <a:endParaRPr lang="el-GR" altLang="en-US"/>
          </a:p>
        </p:txBody>
      </p:sp>
    </p:spTree>
    <p:extLst>
      <p:ext uri="{BB962C8B-B14F-4D97-AF65-F5344CB8AC3E}">
        <p14:creationId xmlns:p14="http://schemas.microsoft.com/office/powerpoint/2010/main" val="27300235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l-GR" altLang="en-US" dirty="0">
                <a:latin typeface="Times New Roman" panose="02020603050405020304" pitchFamily="18" charset="0"/>
                <a:cs typeface="Times New Roman" panose="02020603050405020304" pitchFamily="18" charset="0"/>
              </a:rPr>
              <a:t>ΟΡΓΑΝΩΣΗ ΤΗΣ ΔΙΔΑΣΚΑΛΙΑΣ</a:t>
            </a:r>
            <a:endParaRPr lang="el-GR" altLang="en-US" dirty="0">
              <a:latin typeface="Arial" panose="020B0604020202020204" pitchFamily="34" charset="0"/>
              <a:cs typeface="Times New Roman" panose="02020603050405020304" pitchFamily="18" charset="0"/>
            </a:endParaRPr>
          </a:p>
        </p:txBody>
      </p:sp>
      <p:sp>
        <p:nvSpPr>
          <p:cNvPr id="6147" name="Rectangle 3"/>
          <p:cNvSpPr>
            <a:spLocks noGrp="1" noChangeArrowheads="1"/>
          </p:cNvSpPr>
          <p:nvPr>
            <p:ph idx="1"/>
          </p:nvPr>
        </p:nvSpPr>
        <p:spPr/>
        <p:txBody>
          <a:bodyPr/>
          <a:lstStyle/>
          <a:p>
            <a:pPr algn="just" eaLnBrk="1" hangingPunct="1">
              <a:lnSpc>
                <a:spcPct val="90000"/>
              </a:lnSpc>
            </a:pPr>
            <a:r>
              <a:rPr lang="el-GR" altLang="en-US">
                <a:latin typeface="Arial Unicode MS" panose="020B0604020202020204" pitchFamily="34" charset="-128"/>
                <a:ea typeface="Arial Unicode MS" panose="020B0604020202020204" pitchFamily="34" charset="-128"/>
                <a:cs typeface="Arial Unicode MS" panose="020B0604020202020204" pitchFamily="34" charset="-128"/>
              </a:rPr>
              <a:t>Ανάλυση της διαδικασίας στα πλαίσια δράσης (καθορισμός δραστηριοτήτων)</a:t>
            </a:r>
          </a:p>
          <a:p>
            <a:pPr algn="just" eaLnBrk="1" hangingPunct="1">
              <a:lnSpc>
                <a:spcPct val="90000"/>
              </a:lnSpc>
            </a:pPr>
            <a:r>
              <a:rPr lang="el-GR" altLang="en-US">
                <a:latin typeface="Arial Unicode MS" panose="020B0604020202020204" pitchFamily="34" charset="-128"/>
                <a:ea typeface="Arial Unicode MS" panose="020B0604020202020204" pitchFamily="34" charset="-128"/>
                <a:cs typeface="Arial Unicode MS" panose="020B0604020202020204" pitchFamily="34" charset="-128"/>
              </a:rPr>
              <a:t>Ανάλυση των απαιτούμενων ικανοτήτων, ώστε να εκτελεστεί η δράση</a:t>
            </a:r>
          </a:p>
          <a:p>
            <a:pPr algn="just" eaLnBrk="1" hangingPunct="1">
              <a:lnSpc>
                <a:spcPct val="90000"/>
              </a:lnSpc>
            </a:pPr>
            <a:r>
              <a:rPr lang="el-GR" altLang="en-US">
                <a:latin typeface="Arial Unicode MS" panose="020B0604020202020204" pitchFamily="34" charset="-128"/>
                <a:ea typeface="Arial Unicode MS" panose="020B0604020202020204" pitchFamily="34" charset="-128"/>
                <a:cs typeface="Arial Unicode MS" panose="020B0604020202020204" pitchFamily="34" charset="-128"/>
              </a:rPr>
              <a:t>Καθορισμός προασκήσεων που θα διευκολύνουν την εκμάθηση της δράσης</a:t>
            </a:r>
          </a:p>
          <a:p>
            <a:pPr algn="just" eaLnBrk="1" hangingPunct="1">
              <a:lnSpc>
                <a:spcPct val="90000"/>
              </a:lnSpc>
            </a:pPr>
            <a:r>
              <a:rPr lang="el-GR" altLang="en-US">
                <a:latin typeface="Arial Unicode MS" panose="020B0604020202020204" pitchFamily="34" charset="-128"/>
                <a:ea typeface="Arial Unicode MS" panose="020B0604020202020204" pitchFamily="34" charset="-128"/>
                <a:cs typeface="Arial Unicode MS" panose="020B0604020202020204" pitchFamily="34" charset="-128"/>
              </a:rPr>
              <a:t>Ανάλυση, σκοποθεσία με βάση τα τρία προαναφερόμενα βήματα για κάθε συγκεκριμένη φάση μάθησης</a:t>
            </a:r>
            <a:endParaRPr lang="el-GR" altLang="en-US"/>
          </a:p>
        </p:txBody>
      </p:sp>
    </p:spTree>
    <p:extLst>
      <p:ext uri="{BB962C8B-B14F-4D97-AF65-F5344CB8AC3E}">
        <p14:creationId xmlns:p14="http://schemas.microsoft.com/office/powerpoint/2010/main" val="258153852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845743" y="476672"/>
            <a:ext cx="7245685" cy="628650"/>
          </a:xfrm>
        </p:spPr>
        <p:txBody>
          <a:bodyPr>
            <a:noAutofit/>
          </a:bodyPr>
          <a:lstStyle/>
          <a:p>
            <a:pPr eaLnBrk="1" hangingPunct="1"/>
            <a:r>
              <a:rPr lang="el-GR" altLang="en-US" sz="3600" dirty="0"/>
              <a:t>Θεμελιώδεις Διδακτικές Προϋποθέσεις</a:t>
            </a:r>
          </a:p>
        </p:txBody>
      </p:sp>
      <p:sp>
        <p:nvSpPr>
          <p:cNvPr id="27651" name="Rectangle 3"/>
          <p:cNvSpPr>
            <a:spLocks noGrp="1" noChangeArrowheads="1"/>
          </p:cNvSpPr>
          <p:nvPr>
            <p:ph idx="1"/>
          </p:nvPr>
        </p:nvSpPr>
        <p:spPr>
          <a:xfrm>
            <a:off x="468086" y="1863328"/>
            <a:ext cx="8424394" cy="4662016"/>
          </a:xfrm>
        </p:spPr>
        <p:txBody>
          <a:bodyPr>
            <a:normAutofit/>
          </a:bodyPr>
          <a:lstStyle/>
          <a:p>
            <a:pPr algn="just" eaLnBrk="1" hangingPunct="1"/>
            <a:r>
              <a:rPr lang="el-GR" altLang="en-US" sz="2000" dirty="0"/>
              <a:t>Να είναι προσαρμοσμένο στις ανάγκες και ιδιαιτερότητες των μαθητών.</a:t>
            </a:r>
          </a:p>
          <a:p>
            <a:pPr algn="just" eaLnBrk="1" hangingPunct="1"/>
            <a:r>
              <a:rPr lang="el-GR" altLang="en-US" sz="2000" dirty="0"/>
              <a:t>Να σχεδιάζεται με βάση το </a:t>
            </a:r>
            <a:r>
              <a:rPr lang="el-GR" altLang="en-US" sz="2000" dirty="0" err="1"/>
              <a:t>κοινωνικοπολιτισμικό</a:t>
            </a:r>
            <a:r>
              <a:rPr lang="el-GR" altLang="en-US" sz="2000" dirty="0"/>
              <a:t> περιβάλλον. </a:t>
            </a:r>
          </a:p>
          <a:p>
            <a:pPr algn="just" eaLnBrk="1" hangingPunct="1"/>
            <a:r>
              <a:rPr lang="el-GR" altLang="en-US" sz="2000" dirty="0"/>
              <a:t>Να σηματοδοτείται από μία παιδοκεντρική αντίληψη.</a:t>
            </a:r>
          </a:p>
          <a:p>
            <a:pPr algn="just" eaLnBrk="1" hangingPunct="1"/>
            <a:r>
              <a:rPr lang="el-GR" altLang="en-US" sz="2000" dirty="0"/>
              <a:t>Να χρησιμοποιούνται συστηματικά εποπτικά μέσα.</a:t>
            </a:r>
          </a:p>
          <a:p>
            <a:pPr algn="just" eaLnBrk="1" hangingPunct="1"/>
            <a:r>
              <a:rPr lang="el-GR" altLang="en-US" sz="2000" dirty="0"/>
              <a:t>Να παρέχονται δεξιότητες χρήσιμες για την καθημερινή πρακτική.</a:t>
            </a:r>
          </a:p>
          <a:p>
            <a:pPr algn="just" eaLnBrk="1" hangingPunct="1"/>
            <a:r>
              <a:rPr lang="el-GR" altLang="en-US" sz="2000" dirty="0"/>
              <a:t>Να επιχειρείται συχνή διαγνωστική αξιολόγηση.</a:t>
            </a:r>
          </a:p>
          <a:p>
            <a:pPr algn="just" eaLnBrk="1" hangingPunct="1"/>
            <a:r>
              <a:rPr lang="el-GR" altLang="en-US" sz="2000" dirty="0"/>
              <a:t>Να επιδιώκεται η εμπέδωση, εφαρμογή και γενίκευση των προσφερόμενων γνώσεων και δεξιοτήτων μέσω της συνεχούς επανάληψης και εξάσκησης των κεκτημένων γνώσεων. </a:t>
            </a:r>
          </a:p>
        </p:txBody>
      </p:sp>
    </p:spTree>
    <p:extLst>
      <p:ext uri="{BB962C8B-B14F-4D97-AF65-F5344CB8AC3E}">
        <p14:creationId xmlns:p14="http://schemas.microsoft.com/office/powerpoint/2010/main" val="2609688287"/>
      </p:ext>
    </p:extLst>
  </p:cSld>
  <p:clrMapOvr>
    <a:masterClrMapping/>
  </p:clrMapOvr>
  <p:transition spd="slow">
    <p:zoom dir="in"/>
  </p:transition>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28650" y="332656"/>
            <a:ext cx="7886700" cy="994172"/>
          </a:xfrm>
        </p:spPr>
        <p:txBody>
          <a:bodyPr>
            <a:normAutofit fontScale="90000"/>
          </a:bodyPr>
          <a:lstStyle/>
          <a:p>
            <a:pPr eaLnBrk="1" hangingPunct="1"/>
            <a:r>
              <a:rPr lang="el-GR" altLang="en-US" dirty="0">
                <a:latin typeface="Times New Roman" panose="02020603050405020304" pitchFamily="18" charset="0"/>
                <a:cs typeface="Times New Roman" panose="02020603050405020304" pitchFamily="18" charset="0"/>
              </a:rPr>
              <a:t>ΣΤΑΣΗ ΤΗΣ/ ΤΟΥ ΠΑΙΔΑΓΩΓΟΥ</a:t>
            </a:r>
          </a:p>
        </p:txBody>
      </p:sp>
      <p:sp>
        <p:nvSpPr>
          <p:cNvPr id="11267" name="Rectangle 3"/>
          <p:cNvSpPr>
            <a:spLocks noGrp="1" noChangeArrowheads="1"/>
          </p:cNvSpPr>
          <p:nvPr>
            <p:ph idx="1"/>
          </p:nvPr>
        </p:nvSpPr>
        <p:spPr/>
        <p:txBody>
          <a:bodyPr>
            <a:normAutofit lnSpcReduction="10000"/>
          </a:bodyPr>
          <a:lstStyle/>
          <a:p>
            <a:pPr algn="just" eaLnBrk="1" hangingPunct="1"/>
            <a:r>
              <a:rPr lang="el-GR" altLang="en-US" dirty="0">
                <a:cs typeface="Times New Roman" panose="02020603050405020304" pitchFamily="18" charset="0"/>
              </a:rPr>
              <a:t>Η/ Ο Παιδαγωγός να τηρεί έναν σταθερό τρόπο συμπεριφοράς, να εκφράζει έναν σταθερό χαρακτήρα χωρίς ιδιαίτερες ψυχολογικές μεταπτώσεις, ιδιαίτερα στην αρχή της διαμόρφωσης της σχέσης </a:t>
            </a:r>
          </a:p>
          <a:p>
            <a:pPr algn="just" eaLnBrk="1" hangingPunct="1"/>
            <a:r>
              <a:rPr lang="el-GR" altLang="en-US" dirty="0">
                <a:cs typeface="Times New Roman" panose="02020603050405020304" pitchFamily="18" charset="0"/>
              </a:rPr>
              <a:t>Η/ Ο Παιδαγωγός να προσφέρει σταθερές ενισχυτικές διαδικασίες: </a:t>
            </a:r>
            <a:r>
              <a:rPr lang="el-GR" altLang="en-US" dirty="0" err="1">
                <a:cs typeface="Times New Roman" panose="02020603050405020304" pitchFamily="18" charset="0"/>
              </a:rPr>
              <a:t>βλεμματική</a:t>
            </a:r>
            <a:r>
              <a:rPr lang="el-GR" altLang="en-US" dirty="0">
                <a:cs typeface="Times New Roman" panose="02020603050405020304" pitchFamily="18" charset="0"/>
              </a:rPr>
              <a:t> επαφή, χαμόγελο, αμοιβή, σωματική επαφή (αγκαλιά, </a:t>
            </a:r>
            <a:r>
              <a:rPr lang="el-GR" altLang="en-US" dirty="0" err="1">
                <a:cs typeface="Times New Roman" panose="02020603050405020304" pitchFamily="18" charset="0"/>
              </a:rPr>
              <a:t>χαΐδεμα</a:t>
            </a:r>
            <a:r>
              <a:rPr lang="el-GR" altLang="en-US" dirty="0">
                <a:cs typeface="Times New Roman" panose="02020603050405020304" pitchFamily="18" charset="0"/>
              </a:rPr>
              <a:t>, χτύπημα στον ώμο)</a:t>
            </a:r>
            <a:endParaRPr lang="el-GR" altLang="en-US" dirty="0"/>
          </a:p>
        </p:txBody>
      </p:sp>
    </p:spTree>
    <p:extLst>
      <p:ext uri="{BB962C8B-B14F-4D97-AF65-F5344CB8AC3E}">
        <p14:creationId xmlns:p14="http://schemas.microsoft.com/office/powerpoint/2010/main" val="30196442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02078" y="476672"/>
            <a:ext cx="8384722" cy="994172"/>
          </a:xfrm>
        </p:spPr>
        <p:txBody>
          <a:bodyPr>
            <a:normAutofit fontScale="90000"/>
          </a:bodyPr>
          <a:lstStyle/>
          <a:p>
            <a:pPr eaLnBrk="1" hangingPunct="1"/>
            <a:r>
              <a:rPr lang="el-GR" altLang="en-US" dirty="0">
                <a:latin typeface="Times New Roman" panose="02020603050405020304" pitchFamily="18" charset="0"/>
                <a:cs typeface="Times New Roman" panose="02020603050405020304" pitchFamily="18" charset="0"/>
              </a:rPr>
              <a:t>ΤΟ ΠΕΡΙΕΧΟΜΕΝΟ ΤΩΝ ΔΡΑΣΤΗΡΙΟΤΗΤΩΝ</a:t>
            </a:r>
            <a:r>
              <a:rPr lang="el-GR" altLang="en-US" b="1" u="sng" dirty="0">
                <a:latin typeface="Times New Roman" panose="02020603050405020304" pitchFamily="18" charset="0"/>
                <a:cs typeface="Times New Roman" panose="02020603050405020304" pitchFamily="18" charset="0"/>
              </a:rPr>
              <a:t> </a:t>
            </a:r>
          </a:p>
        </p:txBody>
      </p:sp>
      <p:sp>
        <p:nvSpPr>
          <p:cNvPr id="12291" name="Rectangle 3"/>
          <p:cNvSpPr>
            <a:spLocks noGrp="1" noChangeArrowheads="1"/>
          </p:cNvSpPr>
          <p:nvPr>
            <p:ph idx="1"/>
          </p:nvPr>
        </p:nvSpPr>
        <p:spPr/>
        <p:txBody>
          <a:bodyPr>
            <a:normAutofit lnSpcReduction="10000"/>
          </a:bodyPr>
          <a:lstStyle/>
          <a:p>
            <a:pPr algn="just" eaLnBrk="1" hangingPunct="1"/>
            <a:r>
              <a:rPr lang="el-GR" altLang="en-US">
                <a:cs typeface="Times New Roman" panose="02020603050405020304" pitchFamily="18" charset="0"/>
              </a:rPr>
              <a:t>Να προάγεται η κοινωνική ένταξη και η επικοινωνία σε όλα τα δυνατά επίπεδα</a:t>
            </a:r>
          </a:p>
          <a:p>
            <a:pPr algn="just" eaLnBrk="1" hangingPunct="1"/>
            <a:r>
              <a:rPr lang="el-GR" altLang="en-US">
                <a:cs typeface="Times New Roman" panose="02020603050405020304" pitchFamily="18" charset="0"/>
              </a:rPr>
              <a:t>Να ενισχύεται η δημιουργική σκέψη, η προσωπική παρατήρηση και ανακάλυψη</a:t>
            </a:r>
          </a:p>
          <a:p>
            <a:pPr algn="just" eaLnBrk="1" hangingPunct="1"/>
            <a:r>
              <a:rPr lang="el-GR" altLang="en-US">
                <a:cs typeface="Times New Roman" panose="02020603050405020304" pitchFamily="18" charset="0"/>
              </a:rPr>
              <a:t>Να χρησιμοποιείται το παιχνίδι ως μέσο έκφρασης και επικοινωνίας</a:t>
            </a:r>
          </a:p>
          <a:p>
            <a:pPr algn="just" eaLnBrk="1" hangingPunct="1"/>
            <a:r>
              <a:rPr lang="el-GR" altLang="en-US">
                <a:cs typeface="Times New Roman" panose="02020603050405020304" pitchFamily="18" charset="0"/>
              </a:rPr>
              <a:t>Να παρέχονται νέα ερεθίσματα ανάλογα με το περιεχόμενο της εκπαιδευτικής διαδικασίας</a:t>
            </a:r>
            <a:endParaRPr lang="el-GR" altLang="en-US"/>
          </a:p>
        </p:txBody>
      </p:sp>
    </p:spTree>
    <p:extLst>
      <p:ext uri="{BB962C8B-B14F-4D97-AF65-F5344CB8AC3E}">
        <p14:creationId xmlns:p14="http://schemas.microsoft.com/office/powerpoint/2010/main" val="146923361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pPr eaLnBrk="1" hangingPunct="1"/>
            <a:r>
              <a:rPr lang="el-GR" altLang="en-US" dirty="0">
                <a:latin typeface="Times New Roman" panose="02020603050405020304" pitchFamily="18" charset="0"/>
                <a:cs typeface="Times New Roman" panose="02020603050405020304" pitchFamily="18" charset="0"/>
              </a:rPr>
              <a:t>ΤΗ ΔΟΜΗ ΤΩΝ ΔΡΑΣΤΗΡΙΟΤΗΤΩΝ</a:t>
            </a:r>
          </a:p>
        </p:txBody>
      </p:sp>
      <p:sp>
        <p:nvSpPr>
          <p:cNvPr id="13315" name="Rectangle 3"/>
          <p:cNvSpPr>
            <a:spLocks noGrp="1" noChangeArrowheads="1"/>
          </p:cNvSpPr>
          <p:nvPr>
            <p:ph idx="1"/>
          </p:nvPr>
        </p:nvSpPr>
        <p:spPr/>
        <p:txBody>
          <a:bodyPr>
            <a:normAutofit fontScale="92500"/>
          </a:bodyPr>
          <a:lstStyle/>
          <a:p>
            <a:pPr algn="just" eaLnBrk="1" hangingPunct="1">
              <a:lnSpc>
                <a:spcPct val="90000"/>
              </a:lnSpc>
            </a:pPr>
            <a:r>
              <a:rPr lang="el-GR" altLang="en-US">
                <a:cs typeface="Times New Roman" panose="02020603050405020304" pitchFamily="18" charset="0"/>
              </a:rPr>
              <a:t>Οι δραστηριότητες και  ασκήσεις να είναι πολυποίκιλες, πολύμορφες, γεμάτες εμπειρίες και να ανταποκρίνονται στις ανάγκες, ενδιαφέροντα και ικανότητες του παιδιού</a:t>
            </a:r>
          </a:p>
          <a:p>
            <a:pPr algn="just" eaLnBrk="1" hangingPunct="1">
              <a:lnSpc>
                <a:spcPct val="90000"/>
              </a:lnSpc>
            </a:pPr>
            <a:r>
              <a:rPr lang="el-GR" altLang="en-US">
                <a:cs typeface="Times New Roman" panose="02020603050405020304" pitchFamily="18" charset="0"/>
              </a:rPr>
              <a:t>Να δραστηριοποιείται το παιδί για κίνηση, συμμετοχή, διασκέδαση, χαρά και προσωπική έκφραση</a:t>
            </a:r>
          </a:p>
          <a:p>
            <a:pPr algn="just" eaLnBrk="1" hangingPunct="1">
              <a:lnSpc>
                <a:spcPct val="90000"/>
              </a:lnSpc>
            </a:pPr>
            <a:r>
              <a:rPr lang="el-GR" altLang="en-US">
                <a:cs typeface="Times New Roman" panose="02020603050405020304" pitchFamily="18" charset="0"/>
              </a:rPr>
              <a:t>Να ενισχύεται ο μυϊκός έλεγχος μέσα από μια συνεχή εξελικτική παρέμβαση (προθέρμανση και αποθεραπεία)</a:t>
            </a:r>
            <a:endParaRPr lang="el-GR" altLang="en-US"/>
          </a:p>
        </p:txBody>
      </p:sp>
    </p:spTree>
    <p:extLst>
      <p:ext uri="{BB962C8B-B14F-4D97-AF65-F5344CB8AC3E}">
        <p14:creationId xmlns:p14="http://schemas.microsoft.com/office/powerpoint/2010/main" val="13644781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l-GR" altLang="en-US" dirty="0"/>
              <a:t>Αρχή της εποπτείας</a:t>
            </a:r>
          </a:p>
        </p:txBody>
      </p:sp>
      <p:sp>
        <p:nvSpPr>
          <p:cNvPr id="3075" name="Rectangle 3"/>
          <p:cNvSpPr>
            <a:spLocks noGrp="1" noChangeArrowheads="1"/>
          </p:cNvSpPr>
          <p:nvPr>
            <p:ph idx="1"/>
          </p:nvPr>
        </p:nvSpPr>
        <p:spPr/>
        <p:txBody>
          <a:bodyPr/>
          <a:lstStyle/>
          <a:p>
            <a:pPr algn="just" eaLnBrk="1" hangingPunct="1"/>
            <a:r>
              <a:rPr lang="el-GR" altLang="en-US">
                <a:latin typeface="Arial Unicode MS" panose="020B0604020202020204" pitchFamily="34" charset="-128"/>
                <a:ea typeface="Arial Unicode MS" panose="020B0604020202020204" pitchFamily="34" charset="-128"/>
                <a:cs typeface="Arial Unicode MS" panose="020B0604020202020204" pitchFamily="34" charset="-128"/>
              </a:rPr>
              <a:t>Τεμαχισμός ενός αντικειμένου σε μέρη</a:t>
            </a:r>
          </a:p>
          <a:p>
            <a:pPr algn="just" eaLnBrk="1" hangingPunct="1"/>
            <a:r>
              <a:rPr lang="el-GR" altLang="en-US">
                <a:latin typeface="Arial Unicode MS" panose="020B0604020202020204" pitchFamily="34" charset="-128"/>
                <a:ea typeface="Arial Unicode MS" panose="020B0604020202020204" pitchFamily="34" charset="-128"/>
                <a:cs typeface="Arial Unicode MS" panose="020B0604020202020204" pitchFamily="34" charset="-128"/>
              </a:rPr>
              <a:t>Κατανόηση των σχέσεων ανάμεσα στα μέρη και το όλο</a:t>
            </a:r>
          </a:p>
          <a:p>
            <a:pPr algn="just" eaLnBrk="1" hangingPunct="1"/>
            <a:r>
              <a:rPr lang="el-GR" altLang="en-US">
                <a:latin typeface="Arial Unicode MS" panose="020B0604020202020204" pitchFamily="34" charset="-128"/>
                <a:ea typeface="Arial Unicode MS" panose="020B0604020202020204" pitchFamily="34" charset="-128"/>
                <a:cs typeface="Arial Unicode MS" panose="020B0604020202020204" pitchFamily="34" charset="-128"/>
              </a:rPr>
              <a:t>Προσδιορισμός των ιδιοτήτων ενός αντικειμένου</a:t>
            </a:r>
          </a:p>
          <a:p>
            <a:pPr algn="just" eaLnBrk="1" hangingPunct="1"/>
            <a:r>
              <a:rPr lang="el-GR" altLang="en-US">
                <a:latin typeface="Arial Unicode MS" panose="020B0604020202020204" pitchFamily="34" charset="-128"/>
                <a:ea typeface="Arial Unicode MS" panose="020B0604020202020204" pitchFamily="34" charset="-128"/>
                <a:cs typeface="Arial Unicode MS" panose="020B0604020202020204" pitchFamily="34" charset="-128"/>
              </a:rPr>
              <a:t>Κατανόηση των σχέσεω</a:t>
            </a:r>
            <a:r>
              <a:rPr lang="el-GR" altLang="en-US">
                <a:latin typeface="Arial Unicode MS" panose="020B0604020202020204" pitchFamily="34" charset="-128"/>
              </a:rPr>
              <a:t>ν</a:t>
            </a:r>
            <a:r>
              <a:rPr lang="en-US" altLang="en-US">
                <a:latin typeface="Arial Unicode MS" panose="020B0604020202020204" pitchFamily="34" charset="-128"/>
              </a:rPr>
              <a:t> </a:t>
            </a:r>
            <a:r>
              <a:rPr lang="el-GR" altLang="en-US">
                <a:latin typeface="Arial Unicode MS" panose="020B0604020202020204" pitchFamily="34" charset="-128"/>
                <a:ea typeface="Arial Unicode MS" panose="020B0604020202020204" pitchFamily="34" charset="-128"/>
                <a:cs typeface="Arial Unicode MS" panose="020B0604020202020204" pitchFamily="34" charset="-128"/>
              </a:rPr>
              <a:t>μεταξύ ιδιότητας και αντικειμένου</a:t>
            </a:r>
          </a:p>
          <a:p>
            <a:pPr eaLnBrk="1" hangingPunct="1">
              <a:buFontTx/>
              <a:buNone/>
            </a:pPr>
            <a:endParaRPr lang="el-GR" altLang="en-US"/>
          </a:p>
        </p:txBody>
      </p:sp>
    </p:spTree>
    <p:extLst>
      <p:ext uri="{BB962C8B-B14F-4D97-AF65-F5344CB8AC3E}">
        <p14:creationId xmlns:p14="http://schemas.microsoft.com/office/powerpoint/2010/main" val="165626692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l-GR" altLang="en-US" dirty="0">
                <a:cs typeface="Times New Roman" panose="02020603050405020304" pitchFamily="18" charset="0"/>
              </a:rPr>
              <a:t>ΑΤΟΜΟ ΚΑΙ ΑΝΤΙΚΕΙΜΕΝΟ</a:t>
            </a:r>
            <a:r>
              <a:rPr lang="el-GR" altLang="en-US" dirty="0"/>
              <a:t> </a:t>
            </a:r>
          </a:p>
        </p:txBody>
      </p:sp>
      <p:sp>
        <p:nvSpPr>
          <p:cNvPr id="1027" name="Rectangle 3"/>
          <p:cNvSpPr>
            <a:spLocks noGrp="1" noChangeArrowheads="1"/>
          </p:cNvSpPr>
          <p:nvPr>
            <p:ph idx="1"/>
          </p:nvPr>
        </p:nvSpPr>
        <p:spPr>
          <a:xfrm>
            <a:off x="539552" y="1628800"/>
            <a:ext cx="8243207" cy="3086100"/>
          </a:xfrm>
        </p:spPr>
        <p:txBody>
          <a:bodyPr>
            <a:normAutofit fontScale="85000" lnSpcReduction="20000"/>
          </a:bodyPr>
          <a:lstStyle/>
          <a:p>
            <a:pPr algn="just" eaLnBrk="1" hangingPunct="1"/>
            <a:r>
              <a:rPr lang="el-GR" altLang="en-US" dirty="0" err="1">
                <a:latin typeface="Arial Unicode MS" panose="020B0604020202020204" pitchFamily="34" charset="-128"/>
                <a:ea typeface="Arial Unicode MS" panose="020B0604020202020204" pitchFamily="34" charset="-128"/>
                <a:cs typeface="Arial Unicode MS" panose="020B0604020202020204" pitchFamily="34" charset="-128"/>
              </a:rPr>
              <a:t>Αισθησιο</a:t>
            </a:r>
            <a:r>
              <a:rPr lang="el-GR" altLang="en-US" dirty="0">
                <a:latin typeface="Arial Unicode MS" panose="020B0604020202020204" pitchFamily="34" charset="-128"/>
                <a:ea typeface="Arial Unicode MS" panose="020B0604020202020204" pitchFamily="34" charset="-128"/>
                <a:cs typeface="Arial Unicode MS" panose="020B0604020202020204" pitchFamily="34" charset="-128"/>
              </a:rPr>
              <a:t>-αντιληπτικό επίπεδο</a:t>
            </a:r>
            <a:endParaRPr lang="el-GR" altLang="en-US" dirty="0">
              <a:latin typeface="Times New Roman" panose="02020603050405020304" pitchFamily="18" charset="0"/>
            </a:endParaRPr>
          </a:p>
          <a:p>
            <a:pPr algn="just" eaLnBrk="1" hangingPunct="1">
              <a:buFontTx/>
              <a:buNone/>
            </a:pPr>
            <a:r>
              <a:rPr lang="el-GR" altLang="en-US" dirty="0">
                <a:latin typeface="Arial Unicode MS" panose="020B0604020202020204" pitchFamily="34" charset="-128"/>
                <a:ea typeface="Arial Unicode MS" panose="020B0604020202020204" pitchFamily="34" charset="-128"/>
                <a:cs typeface="Arial Unicode MS" panose="020B0604020202020204" pitchFamily="34" charset="-128"/>
              </a:rPr>
              <a:t> (ΑΠΟΔΕΚΤΙΚΟ)</a:t>
            </a:r>
          </a:p>
          <a:p>
            <a:pPr algn="just" eaLnBrk="1" hangingPunct="1"/>
            <a:r>
              <a:rPr lang="el-GR" altLang="en-US" dirty="0">
                <a:latin typeface="Arial Unicode MS" panose="020B0604020202020204" pitchFamily="34" charset="-128"/>
                <a:ea typeface="Arial Unicode MS" panose="020B0604020202020204" pitchFamily="34" charset="-128"/>
                <a:cs typeface="Arial Unicode MS" panose="020B0604020202020204" pitchFamily="34" charset="-128"/>
              </a:rPr>
              <a:t>Δραστικό-ενεργητικό επίπεδο</a:t>
            </a:r>
            <a:endParaRPr lang="el-GR" altLang="en-US" dirty="0">
              <a:latin typeface="Times New Roman" panose="02020603050405020304" pitchFamily="18" charset="0"/>
            </a:endParaRPr>
          </a:p>
          <a:p>
            <a:pPr algn="just" eaLnBrk="1" hangingPunct="1">
              <a:buFontTx/>
              <a:buNone/>
            </a:pPr>
            <a:r>
              <a:rPr lang="el-GR" altLang="en-US" dirty="0">
                <a:latin typeface="Arial Unicode MS" panose="020B0604020202020204" pitchFamily="34" charset="-128"/>
                <a:ea typeface="Arial Unicode MS" panose="020B0604020202020204" pitchFamily="34" charset="-128"/>
                <a:cs typeface="Arial Unicode MS" panose="020B0604020202020204" pitchFamily="34" charset="-128"/>
              </a:rPr>
              <a:t> (ΕΜΠΕΙΡΙΚΟ)</a:t>
            </a:r>
          </a:p>
          <a:p>
            <a:pPr algn="just" eaLnBrk="1" hangingPunct="1"/>
            <a:r>
              <a:rPr lang="el-GR" altLang="en-US" dirty="0">
                <a:latin typeface="Arial Unicode MS" panose="020B0604020202020204" pitchFamily="34" charset="-128"/>
                <a:ea typeface="Arial Unicode MS" panose="020B0604020202020204" pitchFamily="34" charset="-128"/>
                <a:cs typeface="Arial Unicode MS" panose="020B0604020202020204" pitchFamily="34" charset="-128"/>
              </a:rPr>
              <a:t>Εικονικό επίπεδο (ΑΠΕΙΚΟΝΙΣΗ)</a:t>
            </a:r>
          </a:p>
          <a:p>
            <a:pPr algn="just" eaLnBrk="1" hangingPunct="1"/>
            <a:r>
              <a:rPr lang="el-GR" altLang="en-US" dirty="0">
                <a:latin typeface="Arial Unicode MS" panose="020B0604020202020204" pitchFamily="34" charset="-128"/>
                <a:ea typeface="Arial Unicode MS" panose="020B0604020202020204" pitchFamily="34" charset="-128"/>
                <a:cs typeface="Arial Unicode MS" panose="020B0604020202020204" pitchFamily="34" charset="-128"/>
              </a:rPr>
              <a:t>Εννοιολογικό-αφηρημένο επίπεδο</a:t>
            </a:r>
            <a:endParaRPr lang="el-GR" altLang="en-US" dirty="0">
              <a:latin typeface="Times New Roman" panose="02020603050405020304" pitchFamily="18" charset="0"/>
            </a:endParaRPr>
          </a:p>
          <a:p>
            <a:pPr algn="just" eaLnBrk="1" hangingPunct="1">
              <a:buFontTx/>
              <a:buNone/>
            </a:pPr>
            <a:r>
              <a:rPr lang="el-GR" altLang="en-US" dirty="0">
                <a:latin typeface="Arial Unicode MS" panose="020B0604020202020204" pitchFamily="34" charset="-128"/>
                <a:ea typeface="Arial Unicode MS" panose="020B0604020202020204" pitchFamily="34" charset="-128"/>
                <a:cs typeface="Arial Unicode MS" panose="020B0604020202020204" pitchFamily="34" charset="-128"/>
              </a:rPr>
              <a:t> (ΔΙΑΤΥΠΩΜΕΝΟ)</a:t>
            </a:r>
            <a:endParaRPr lang="el-GR" altLang="en-US" dirty="0"/>
          </a:p>
        </p:txBody>
      </p:sp>
    </p:spTree>
    <p:extLst>
      <p:ext uri="{BB962C8B-B14F-4D97-AF65-F5344CB8AC3E}">
        <p14:creationId xmlns:p14="http://schemas.microsoft.com/office/powerpoint/2010/main" val="208800603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67544" y="548680"/>
            <a:ext cx="7385957" cy="788194"/>
          </a:xfrm>
        </p:spPr>
        <p:txBody>
          <a:bodyPr>
            <a:normAutofit fontScale="90000"/>
          </a:bodyPr>
          <a:lstStyle/>
          <a:p>
            <a:pPr eaLnBrk="1" hangingPunct="1"/>
            <a:br>
              <a:rPr lang="el-GR" altLang="en-US" sz="2100" b="1" dirty="0">
                <a:effectLst>
                  <a:outerShdw blurRad="38100" dist="38100" dir="2700000" algn="tl">
                    <a:srgbClr val="000000">
                      <a:alpha val="43137"/>
                    </a:srgbClr>
                  </a:outerShdw>
                </a:effectLst>
              </a:rPr>
            </a:br>
            <a:r>
              <a:rPr lang="el-GR" altLang="en-US" dirty="0"/>
              <a:t>Μάθημα σε μαθητές με βαριά αναπηρία</a:t>
            </a:r>
          </a:p>
        </p:txBody>
      </p:sp>
      <p:sp>
        <p:nvSpPr>
          <p:cNvPr id="28675" name="Rectangle 3"/>
          <p:cNvSpPr>
            <a:spLocks noGrp="1" noChangeArrowheads="1"/>
          </p:cNvSpPr>
          <p:nvPr>
            <p:ph idx="1"/>
          </p:nvPr>
        </p:nvSpPr>
        <p:spPr>
          <a:xfrm>
            <a:off x="272143" y="2057400"/>
            <a:ext cx="8360229" cy="3714750"/>
          </a:xfrm>
        </p:spPr>
        <p:txBody>
          <a:bodyPr>
            <a:normAutofit lnSpcReduction="10000"/>
          </a:bodyPr>
          <a:lstStyle/>
          <a:p>
            <a:pPr algn="just" eaLnBrk="1" hangingPunct="1">
              <a:lnSpc>
                <a:spcPct val="80000"/>
              </a:lnSpc>
            </a:pPr>
            <a:r>
              <a:rPr lang="el-GR" altLang="en-US" dirty="0">
                <a:latin typeface="Times New Roman" panose="02020603050405020304" pitchFamily="18" charset="0"/>
              </a:rPr>
              <a:t>Ικανοποίηση των στοιχειωδών αναγκών ύπαρξης και διαβίωσης. </a:t>
            </a:r>
          </a:p>
          <a:p>
            <a:pPr algn="just" eaLnBrk="1" hangingPunct="1">
              <a:lnSpc>
                <a:spcPct val="80000"/>
              </a:lnSpc>
            </a:pPr>
            <a:r>
              <a:rPr lang="el-GR" altLang="en-US" dirty="0">
                <a:latin typeface="Times New Roman" panose="02020603050405020304" pitchFamily="18" charset="0"/>
              </a:rPr>
              <a:t>Διέγερση βασικών διαδικασιών μάθησης.</a:t>
            </a:r>
          </a:p>
          <a:p>
            <a:pPr algn="just" eaLnBrk="1" hangingPunct="1">
              <a:lnSpc>
                <a:spcPct val="80000"/>
              </a:lnSpc>
            </a:pPr>
            <a:r>
              <a:rPr lang="el-GR" altLang="en-US" dirty="0">
                <a:latin typeface="Times New Roman" panose="02020603050405020304" pitchFamily="18" charset="0"/>
              </a:rPr>
              <a:t>Δημιουργία στοιχειωδών σχέσεων. </a:t>
            </a:r>
          </a:p>
          <a:p>
            <a:pPr algn="just" eaLnBrk="1" hangingPunct="1">
              <a:lnSpc>
                <a:spcPct val="80000"/>
              </a:lnSpc>
            </a:pPr>
            <a:r>
              <a:rPr lang="el-GR" altLang="en-US" dirty="0">
                <a:latin typeface="Times New Roman" panose="02020603050405020304" pitchFamily="18" charset="0"/>
              </a:rPr>
              <a:t>Ενίσχυση ψυχικής ισορροπίας.</a:t>
            </a:r>
          </a:p>
          <a:p>
            <a:pPr algn="just" eaLnBrk="1" hangingPunct="1">
              <a:lnSpc>
                <a:spcPct val="80000"/>
              </a:lnSpc>
            </a:pPr>
            <a:r>
              <a:rPr lang="el-GR" altLang="en-US" dirty="0">
                <a:latin typeface="Times New Roman" panose="02020603050405020304" pitchFamily="18" charset="0"/>
              </a:rPr>
              <a:t>Απόκτηση ζωτικής φύσεως δεξιοτήτων.</a:t>
            </a:r>
          </a:p>
          <a:p>
            <a:pPr algn="just" eaLnBrk="1" hangingPunct="1">
              <a:lnSpc>
                <a:spcPct val="80000"/>
              </a:lnSpc>
            </a:pPr>
            <a:r>
              <a:rPr lang="el-GR" altLang="en-US" dirty="0">
                <a:latin typeface="Times New Roman" panose="02020603050405020304" pitchFamily="18" charset="0"/>
              </a:rPr>
              <a:t>Απόκτηση εμπειριών και βιωμάτων.</a:t>
            </a:r>
          </a:p>
          <a:p>
            <a:pPr algn="just" eaLnBrk="1" hangingPunct="1">
              <a:lnSpc>
                <a:spcPct val="80000"/>
              </a:lnSpc>
            </a:pPr>
            <a:r>
              <a:rPr lang="el-GR" altLang="en-US" dirty="0">
                <a:latin typeface="Times New Roman" panose="02020603050405020304" pitchFamily="18" charset="0"/>
              </a:rPr>
              <a:t>Συμμετοχή στα κοινωνικά δρώμενα.</a:t>
            </a:r>
          </a:p>
        </p:txBody>
      </p:sp>
    </p:spTree>
    <p:extLst>
      <p:ext uri="{BB962C8B-B14F-4D97-AF65-F5344CB8AC3E}">
        <p14:creationId xmlns:p14="http://schemas.microsoft.com/office/powerpoint/2010/main" val="1994522779"/>
      </p:ext>
    </p:extLst>
  </p:cSld>
  <p:clrMapOvr>
    <a:masterClrMapping/>
  </p:clrMapOvr>
  <p:transition spd="slow">
    <p:zoom dir="in"/>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72143" y="1131094"/>
            <a:ext cx="8243207" cy="994172"/>
          </a:xfrm>
        </p:spPr>
        <p:txBody>
          <a:bodyPr>
            <a:normAutofit fontScale="90000"/>
          </a:bodyPr>
          <a:lstStyle/>
          <a:p>
            <a:pPr lvl="0" algn="just"/>
            <a:r>
              <a:rPr lang="el-GR" dirty="0"/>
              <a:t>Σύγχρονες τάσεις και προοπτικές της εκπαίδευσης των παιδιών με αναπηρία στο γενικό σχολείο</a:t>
            </a:r>
            <a:br>
              <a:rPr lang="en-US" dirty="0">
                <a:effectLst>
                  <a:outerShdw blurRad="38100" dist="38100" dir="2700000" algn="tl">
                    <a:srgbClr val="000000">
                      <a:alpha val="43137"/>
                    </a:srgbClr>
                  </a:outerShdw>
                </a:effectLst>
              </a:rPr>
            </a:br>
            <a:endParaRPr lang="en-US" dirty="0">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a:xfrm>
            <a:off x="519793" y="2629240"/>
            <a:ext cx="7886700" cy="3263504"/>
          </a:xfrm>
        </p:spPr>
        <p:txBody>
          <a:bodyPr>
            <a:normAutofit fontScale="85000" lnSpcReduction="20000"/>
          </a:bodyPr>
          <a:lstStyle/>
          <a:p>
            <a:pPr algn="just"/>
            <a:r>
              <a:rPr lang="el-GR" dirty="0"/>
              <a:t>Οι </a:t>
            </a:r>
            <a:r>
              <a:rPr lang="en-US" dirty="0" err="1"/>
              <a:t>Wehmeyer</a:t>
            </a:r>
            <a:r>
              <a:rPr lang="el-GR" dirty="0"/>
              <a:t> &amp; </a:t>
            </a:r>
            <a:r>
              <a:rPr lang="en-US" dirty="0" err="1"/>
              <a:t>Agran</a:t>
            </a:r>
            <a:r>
              <a:rPr lang="el-GR" dirty="0"/>
              <a:t> (2001) προτείνουν ένα Μοντέλο Αναλυτικού Προγράμματος Λήψης Απόφασης (</a:t>
            </a:r>
            <a:r>
              <a:rPr lang="en-US" dirty="0"/>
              <a:t>Curriculum Decision</a:t>
            </a:r>
            <a:r>
              <a:rPr lang="el-GR" dirty="0"/>
              <a:t>-</a:t>
            </a:r>
            <a:r>
              <a:rPr lang="en-US" dirty="0"/>
              <a:t>Making Model</a:t>
            </a:r>
            <a:r>
              <a:rPr lang="el-GR" dirty="0"/>
              <a:t>), όπου η ομάδα εφαρμογής του Εξατομικευμένου Εκπαιδευτικού Προγράμματος (ΕΕΠ) θα μπορεί να πάρει απόφαση για τις τροποποιήσεις του Α.Π., ενισχύοντας το ΕΕΠ ως μια διαδικασία λήψης απόφασης για τον προσδιορισμό ενός αποτελεσματικού εκπαιδευτικού προγράμματος</a:t>
            </a:r>
            <a:endParaRPr lang="en-US" dirty="0"/>
          </a:p>
        </p:txBody>
      </p:sp>
    </p:spTree>
    <p:extLst>
      <p:ext uri="{BB962C8B-B14F-4D97-AF65-F5344CB8AC3E}">
        <p14:creationId xmlns:p14="http://schemas.microsoft.com/office/powerpoint/2010/main" val="740514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Ψυχολογική και Κοινωνική Διάσταση της Αναπηρίας</a:t>
            </a:r>
          </a:p>
        </p:txBody>
      </p:sp>
      <p:sp>
        <p:nvSpPr>
          <p:cNvPr id="3" name="2 - Θέση περιεχομένου"/>
          <p:cNvSpPr>
            <a:spLocks noGrp="1"/>
          </p:cNvSpPr>
          <p:nvPr>
            <p:ph idx="1"/>
          </p:nvPr>
        </p:nvSpPr>
        <p:spPr/>
        <p:txBody>
          <a:bodyPr/>
          <a:lstStyle/>
          <a:p>
            <a:r>
              <a:rPr lang="el-GR" dirty="0"/>
              <a:t>Συνειδητοποίηση της αναπηρίας</a:t>
            </a:r>
          </a:p>
          <a:p>
            <a:r>
              <a:rPr lang="el-GR" dirty="0"/>
              <a:t>Στάση της οικογένειας</a:t>
            </a:r>
          </a:p>
          <a:p>
            <a:r>
              <a:rPr lang="el-GR" dirty="0"/>
              <a:t>Στάση της κοινωνίας</a:t>
            </a:r>
          </a:p>
          <a:p>
            <a:r>
              <a:rPr lang="el-GR" dirty="0"/>
              <a:t>Συναισθήματα που προκύπτουν</a:t>
            </a:r>
          </a:p>
          <a:p>
            <a:r>
              <a:rPr lang="el-GR" dirty="0"/>
              <a:t>Συμπεριφορές που προκύπτουν</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lgn="just"/>
            <a:br>
              <a:rPr lang="en-US" dirty="0">
                <a:effectLst>
                  <a:outerShdw blurRad="38100" dist="38100" dir="2700000" algn="tl">
                    <a:srgbClr val="000000">
                      <a:alpha val="43137"/>
                    </a:srgbClr>
                  </a:outerShdw>
                </a:effectLst>
              </a:rPr>
            </a:br>
            <a:endParaRPr lang="en-US" dirty="0"/>
          </a:p>
        </p:txBody>
      </p:sp>
      <p:sp>
        <p:nvSpPr>
          <p:cNvPr id="3" name="Θέση περιεχομένου 2"/>
          <p:cNvSpPr>
            <a:spLocks noGrp="1"/>
          </p:cNvSpPr>
          <p:nvPr>
            <p:ph idx="1"/>
          </p:nvPr>
        </p:nvSpPr>
        <p:spPr>
          <a:xfrm>
            <a:off x="213049" y="1340768"/>
            <a:ext cx="8607423" cy="4896544"/>
          </a:xfrm>
        </p:spPr>
        <p:txBody>
          <a:bodyPr>
            <a:normAutofit fontScale="85000" lnSpcReduction="10000"/>
          </a:bodyPr>
          <a:lstStyle/>
          <a:p>
            <a:pPr lvl="0" algn="just"/>
            <a:r>
              <a:rPr lang="el-GR" dirty="0"/>
              <a:t>Προσαρμογή του Α.Π. (</a:t>
            </a:r>
            <a:r>
              <a:rPr lang="en-US" dirty="0"/>
              <a:t>curriculum adaptation</a:t>
            </a:r>
            <a:r>
              <a:rPr lang="el-GR" dirty="0"/>
              <a:t>): τροποποίηση στην παρουσίαση και στην αναπαράσταση του Α.Π. και στους τρόπους με τους οποίους οι μαθητές εμπλέκονται μέσα και με το Α.Π.</a:t>
            </a:r>
            <a:endParaRPr lang="en-US" dirty="0"/>
          </a:p>
          <a:p>
            <a:pPr lvl="0" algn="just"/>
            <a:r>
              <a:rPr lang="el-GR" dirty="0"/>
              <a:t>Ενίσχυση του Α.Π. (</a:t>
            </a:r>
            <a:r>
              <a:rPr lang="en-US" dirty="0"/>
              <a:t>curriculum augmentation</a:t>
            </a:r>
            <a:r>
              <a:rPr lang="el-GR" dirty="0"/>
              <a:t>): ενισχύοντας ή διευρύνοντας το Α.Π. για να διδάξει στους μαθητές στρατηγικές ή μεθόδους για να βελτιώσουν την ικανότητά τους για επιτυχία στους στόχους του Α.Π.</a:t>
            </a:r>
            <a:endParaRPr lang="en-US" dirty="0"/>
          </a:p>
          <a:p>
            <a:pPr lvl="0" algn="just"/>
            <a:r>
              <a:rPr lang="el-GR" dirty="0"/>
              <a:t>Αλλαγή του Α.Π. (</a:t>
            </a:r>
            <a:r>
              <a:rPr lang="en-US" dirty="0"/>
              <a:t>curriculum alteration</a:t>
            </a:r>
            <a:r>
              <a:rPr lang="el-GR" dirty="0"/>
              <a:t>): αλλάζοντας το Α.Π. κατά τέτοιον τρόπο ώστε να απευθύνεται σε μια ή περισσότερες περιοχές της λειτουργικής γνώσης και δεξιότητας» (</a:t>
            </a:r>
            <a:r>
              <a:rPr lang="en-US" dirty="0" err="1"/>
              <a:t>Wehmeyer</a:t>
            </a:r>
            <a:r>
              <a:rPr lang="el-GR" dirty="0"/>
              <a:t> &amp; </a:t>
            </a:r>
            <a:r>
              <a:rPr lang="en-US" dirty="0" err="1"/>
              <a:t>Agran</a:t>
            </a:r>
            <a:r>
              <a:rPr lang="el-GR" dirty="0"/>
              <a:t>, 2001, 334).</a:t>
            </a:r>
            <a:endParaRPr lang="en-US" dirty="0"/>
          </a:p>
          <a:p>
            <a:pPr algn="just"/>
            <a:endParaRPr lang="en-US" dirty="0"/>
          </a:p>
        </p:txBody>
      </p:sp>
    </p:spTree>
    <p:extLst>
      <p:ext uri="{BB962C8B-B14F-4D97-AF65-F5344CB8AC3E}">
        <p14:creationId xmlns:p14="http://schemas.microsoft.com/office/powerpoint/2010/main" val="22968848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5780" y="476672"/>
            <a:ext cx="7886700" cy="994172"/>
          </a:xfrm>
        </p:spPr>
        <p:txBody>
          <a:bodyPr>
            <a:normAutofit fontScale="90000"/>
          </a:bodyPr>
          <a:lstStyle/>
          <a:p>
            <a:r>
              <a:rPr lang="el-GR" dirty="0"/>
              <a:t>Γενικές κατευθύνσεις σχεδιασμού των ΑΠΣ</a:t>
            </a:r>
            <a:endParaRPr lang="en-US" dirty="0"/>
          </a:p>
        </p:txBody>
      </p:sp>
      <p:sp>
        <p:nvSpPr>
          <p:cNvPr id="3" name="Θέση περιεχομένου 2"/>
          <p:cNvSpPr>
            <a:spLocks noGrp="1"/>
          </p:cNvSpPr>
          <p:nvPr>
            <p:ph idx="1"/>
          </p:nvPr>
        </p:nvSpPr>
        <p:spPr/>
        <p:txBody>
          <a:bodyPr>
            <a:normAutofit fontScale="77500" lnSpcReduction="20000"/>
          </a:bodyPr>
          <a:lstStyle/>
          <a:p>
            <a:r>
              <a:rPr lang="el-GR" b="1" dirty="0"/>
              <a:t>Επιδιώξεις γενικού πλαισίου</a:t>
            </a:r>
          </a:p>
          <a:p>
            <a:r>
              <a:rPr lang="el-GR" dirty="0"/>
              <a:t> Η εξασφάλιση συνθηκών που επιτρέπουν στο μαθητή να αναπτύξει την </a:t>
            </a:r>
            <a:r>
              <a:rPr lang="el-GR" dirty="0" err="1"/>
              <a:t>προσωπικότη</a:t>
            </a:r>
            <a:r>
              <a:rPr lang="el-GR" dirty="0"/>
              <a:t>-</a:t>
            </a:r>
          </a:p>
          <a:p>
            <a:r>
              <a:rPr lang="el-GR" dirty="0" err="1"/>
              <a:t>τά</a:t>
            </a:r>
            <a:r>
              <a:rPr lang="el-GR" dirty="0"/>
              <a:t> του.</a:t>
            </a:r>
          </a:p>
          <a:p>
            <a:r>
              <a:rPr lang="el-GR" dirty="0"/>
              <a:t>• Η δημιουργία συνθηκών για δια βίου εκπαίδευση.</a:t>
            </a:r>
          </a:p>
          <a:p>
            <a:r>
              <a:rPr lang="el-GR" dirty="0"/>
              <a:t>• Η διατήρηση της κοινωνικής συνοχής μέσα από την παροχή ίσων ευκαιριών και την</a:t>
            </a:r>
          </a:p>
          <a:p>
            <a:r>
              <a:rPr lang="el-GR" dirty="0"/>
              <a:t>καλλιέργεια κοινών στάσεων και αξιών.</a:t>
            </a:r>
          </a:p>
          <a:p>
            <a:r>
              <a:rPr lang="el-GR" dirty="0"/>
              <a:t>• Η καλλιέργεια της συνείδησης του ευρωπαίου πολίτη με την ταυτόχρονη διατήρηση</a:t>
            </a:r>
          </a:p>
          <a:p>
            <a:r>
              <a:rPr lang="el-GR" dirty="0"/>
              <a:t>της εθνικής ταυτότητας και πολιτισμικής αυτογνωσίας.</a:t>
            </a:r>
          </a:p>
          <a:p>
            <a:r>
              <a:rPr lang="el-GR" dirty="0"/>
              <a:t>• Η ανάπτυξη πνεύματος συνεργασίας και συλλογικότητας.</a:t>
            </a:r>
            <a:endParaRPr lang="en-US" dirty="0"/>
          </a:p>
        </p:txBody>
      </p:sp>
    </p:spTree>
    <p:extLst>
      <p:ext uri="{BB962C8B-B14F-4D97-AF65-F5344CB8AC3E}">
        <p14:creationId xmlns:p14="http://schemas.microsoft.com/office/powerpoint/2010/main" val="165315138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endParaRPr lang="en-US" i="1" dirty="0">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a:xfrm>
            <a:off x="250372" y="1826078"/>
            <a:ext cx="8264978" cy="3663894"/>
          </a:xfrm>
        </p:spPr>
        <p:txBody>
          <a:bodyPr>
            <a:normAutofit fontScale="85000" lnSpcReduction="20000"/>
          </a:bodyPr>
          <a:lstStyle/>
          <a:p>
            <a:pPr marL="0" indent="0">
              <a:buNone/>
            </a:pPr>
            <a:r>
              <a:rPr lang="el-GR" dirty="0"/>
              <a:t>Η παροχή γενικής παιδείας πρέπει να στοχεύει </a:t>
            </a:r>
          </a:p>
          <a:p>
            <a:r>
              <a:rPr lang="el-GR" dirty="0"/>
              <a:t>στην αρμονική, φυσική, πνευματική, ηθική, αισθητική και συναισθηματική ανάπτυξη των μαθητών </a:t>
            </a:r>
          </a:p>
          <a:p>
            <a:r>
              <a:rPr lang="el-GR" dirty="0"/>
              <a:t>να τους καθιστά ικανούς να ενεργούν υπεύθυνα και να συνεργάζονται με άλλα άτομα για την επίτευξη κοινών στόχων. </a:t>
            </a:r>
          </a:p>
          <a:p>
            <a:pPr algn="just"/>
            <a:r>
              <a:rPr lang="el-GR" dirty="0"/>
              <a:t>Η καλλιέργεια των δεξιοτήτων του μαθητή και η ανάδειξη των ενδιαφερόντων του είναι απαραίτητες προϋποθέσεις για ένα αποτελεσματικό και σύγχρονο εκπαιδευτικό σύστημα.</a:t>
            </a:r>
          </a:p>
        </p:txBody>
      </p:sp>
    </p:spTree>
    <p:extLst>
      <p:ext uri="{BB962C8B-B14F-4D97-AF65-F5344CB8AC3E}">
        <p14:creationId xmlns:p14="http://schemas.microsoft.com/office/powerpoint/2010/main" val="205152701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n-US" dirty="0"/>
          </a:p>
        </p:txBody>
      </p:sp>
      <p:sp>
        <p:nvSpPr>
          <p:cNvPr id="3" name="Θέση περιεχομένου 2"/>
          <p:cNvSpPr>
            <a:spLocks noGrp="1"/>
          </p:cNvSpPr>
          <p:nvPr>
            <p:ph idx="1"/>
          </p:nvPr>
        </p:nvSpPr>
        <p:spPr/>
        <p:txBody>
          <a:bodyPr>
            <a:normAutofit fontScale="85000" lnSpcReduction="20000"/>
          </a:bodyPr>
          <a:lstStyle/>
          <a:p>
            <a:r>
              <a:rPr lang="el-GR" dirty="0"/>
              <a:t>Η εξασφάλιση ίσων ευκαιριών και δυνατοτήτων μάθησης για όλους τους μαθητές. Οι μαθητές με αναπηρίες και ειδικές εκπαιδευτικές ανάγκες χρειάζεται να προστατεύονται από τον αποκλεισμό και την ανεργία.</a:t>
            </a:r>
          </a:p>
          <a:p>
            <a:pPr algn="just"/>
            <a:r>
              <a:rPr lang="el-GR" dirty="0"/>
              <a:t>Η ενίσχυση της πολιτισμικής και γλωσσικής ταυτότητας στο πλαίσιο μιας πολυπολιτισμικής κοινωνίας.</a:t>
            </a:r>
          </a:p>
          <a:p>
            <a:r>
              <a:rPr lang="el-GR" dirty="0"/>
              <a:t>Απαραίτητη είναι η ανάπτυξη της ικανότητας κάθε ατόμου να εργάζεται σε ομάδες και να αξιοποιεί τις γνώσεις και τις δεξιότητές του για την επίτευξη κοινών στόχων.</a:t>
            </a:r>
            <a:endParaRPr lang="en-US" dirty="0"/>
          </a:p>
          <a:p>
            <a:endParaRPr lang="en-US" dirty="0"/>
          </a:p>
        </p:txBody>
      </p:sp>
    </p:spTree>
    <p:extLst>
      <p:ext uri="{BB962C8B-B14F-4D97-AF65-F5344CB8AC3E}">
        <p14:creationId xmlns:p14="http://schemas.microsoft.com/office/powerpoint/2010/main" val="375345112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n-US" dirty="0"/>
          </a:p>
        </p:txBody>
      </p:sp>
      <p:sp>
        <p:nvSpPr>
          <p:cNvPr id="3" name="Θέση περιεχομένου 2"/>
          <p:cNvSpPr>
            <a:spLocks noGrp="1"/>
          </p:cNvSpPr>
          <p:nvPr>
            <p:ph idx="1"/>
          </p:nvPr>
        </p:nvSpPr>
        <p:spPr>
          <a:xfrm>
            <a:off x="395967" y="846138"/>
            <a:ext cx="8352065" cy="3263504"/>
          </a:xfrm>
        </p:spPr>
        <p:txBody>
          <a:bodyPr>
            <a:noAutofit/>
          </a:bodyPr>
          <a:lstStyle/>
          <a:p>
            <a:r>
              <a:rPr lang="el-GR" sz="2400" dirty="0"/>
              <a:t>Η ευαισθητοποίηση για την αναγκαιότητα προστασίας του φυσικού περιβάλλοντος και η υιοθέτηση ανάλογων προτύπων συμπεριφοράς.</a:t>
            </a:r>
          </a:p>
          <a:p>
            <a:r>
              <a:rPr lang="el-GR" sz="2400" dirty="0"/>
              <a:t>Η προετοιμασία για την αξιοποίηση των νέων τεχνολογιών πληροφόρησης και επικοινωνίας οι οποίες μπορούν να βοηθήσουν όχι μόνο στην απόκτηση γνώσης, αλλά και στην προαγωγή της εξατομικευμένης εκπαίδευσης και την εξασφάλιση της δια βίου μάθησης. </a:t>
            </a:r>
          </a:p>
          <a:p>
            <a:r>
              <a:rPr lang="el-GR" sz="2400" dirty="0"/>
              <a:t>Η ανάδειξη του παιδαγωγικού ρόλου των νέων τεχνολογιών γίνεται με την προτροπή και την καθοδήγηση του εκπαιδευτικού και προϋποθέτει τη δημιουργία κατάλληλου εκπαιδευτικού λογισμικού.</a:t>
            </a:r>
          </a:p>
          <a:p>
            <a:r>
              <a:rPr lang="el-GR" sz="2400" dirty="0"/>
              <a:t>Η φυσική, ψυχική και κοινωνική ανάπτυξη των μαθητών.</a:t>
            </a:r>
          </a:p>
          <a:p>
            <a:pPr algn="just"/>
            <a:r>
              <a:rPr lang="el-GR" sz="2400" dirty="0"/>
              <a:t>Η ευαισθητοποίηση σε θέματα ανθρώπινων δικαιωμάτων, παγκόσμιας ειρήνης και της ανθρώπινης αξιοπρέπειας.</a:t>
            </a:r>
            <a:endParaRPr lang="en-US" sz="2400" dirty="0"/>
          </a:p>
        </p:txBody>
      </p:sp>
    </p:spTree>
    <p:extLst>
      <p:ext uri="{BB962C8B-B14F-4D97-AF65-F5344CB8AC3E}">
        <p14:creationId xmlns:p14="http://schemas.microsoft.com/office/powerpoint/2010/main" val="157236221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11560" y="1844824"/>
            <a:ext cx="8229600" cy="1143000"/>
          </a:xfrm>
        </p:spPr>
        <p:txBody>
          <a:bodyPr>
            <a:normAutofit fontScale="90000"/>
          </a:bodyPr>
          <a:lstStyle/>
          <a:p>
            <a:r>
              <a:rPr lang="el-GR" dirty="0"/>
              <a:t>Εξατομικευμένη Διδασκαλία</a:t>
            </a:r>
            <a:br>
              <a:rPr lang="el-GR" dirty="0"/>
            </a:br>
            <a:r>
              <a:rPr lang="el-GR" dirty="0"/>
              <a:t>Εξατομικευμένο Εκπαιδευτικό Πρόγραμμα (ΕΕΠ)</a:t>
            </a:r>
          </a:p>
        </p:txBody>
      </p:sp>
    </p:spTree>
    <p:extLst>
      <p:ext uri="{BB962C8B-B14F-4D97-AF65-F5344CB8AC3E}">
        <p14:creationId xmlns:p14="http://schemas.microsoft.com/office/powerpoint/2010/main" val="56074267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7544" y="476672"/>
            <a:ext cx="7051223" cy="503634"/>
          </a:xfrm>
        </p:spPr>
        <p:txBody>
          <a:bodyPr>
            <a:normAutofit fontScale="90000"/>
          </a:bodyPr>
          <a:lstStyle/>
          <a:p>
            <a:pPr eaLnBrk="1" hangingPunct="1"/>
            <a:r>
              <a:rPr lang="el-GR" altLang="en-US" dirty="0"/>
              <a:t>Εξατομικευμένη διδασκαλία</a:t>
            </a:r>
          </a:p>
        </p:txBody>
      </p:sp>
      <p:sp>
        <p:nvSpPr>
          <p:cNvPr id="3075" name="Rectangle 3"/>
          <p:cNvSpPr>
            <a:spLocks noGrp="1" noChangeArrowheads="1"/>
          </p:cNvSpPr>
          <p:nvPr>
            <p:ph idx="1"/>
          </p:nvPr>
        </p:nvSpPr>
        <p:spPr>
          <a:xfrm>
            <a:off x="359230" y="1875917"/>
            <a:ext cx="7407389" cy="3482578"/>
          </a:xfrm>
        </p:spPr>
        <p:txBody>
          <a:bodyPr/>
          <a:lstStyle/>
          <a:p>
            <a:pPr marL="0" indent="0" algn="just">
              <a:buNone/>
            </a:pPr>
            <a:r>
              <a:rPr lang="el-GR" altLang="en-US" sz="2400" dirty="0">
                <a:cs typeface="Times New Roman" panose="02020603050405020304" pitchFamily="18" charset="0"/>
              </a:rPr>
              <a:t>Στο επίπεδο της πράξης η εξατομικευμένη διδασκαλία απαιτεί </a:t>
            </a:r>
            <a:endParaRPr lang="el-GR" altLang="en-US" sz="2400" dirty="0"/>
          </a:p>
          <a:p>
            <a:pPr lvl="1" algn="just" eaLnBrk="1" hangingPunct="1"/>
            <a:r>
              <a:rPr lang="el-GR" altLang="en-US" sz="2100" dirty="0">
                <a:cs typeface="Times New Roman" panose="02020603050405020304" pitchFamily="18" charset="0"/>
              </a:rPr>
              <a:t>ευλύγιστη διάρθρωση της τάξης, </a:t>
            </a:r>
            <a:endParaRPr lang="el-GR" altLang="en-US" sz="2100" dirty="0"/>
          </a:p>
          <a:p>
            <a:pPr lvl="1" algn="just" eaLnBrk="1" hangingPunct="1"/>
            <a:r>
              <a:rPr lang="el-GR" altLang="en-US" sz="2100" dirty="0">
                <a:cs typeface="Times New Roman" panose="02020603050405020304" pitchFamily="18" charset="0"/>
              </a:rPr>
              <a:t>ανοιχτό σχεδιασμό και </a:t>
            </a:r>
            <a:endParaRPr lang="el-GR" altLang="en-US" sz="2100" dirty="0"/>
          </a:p>
          <a:p>
            <a:pPr lvl="1" algn="just" eaLnBrk="1" hangingPunct="1"/>
            <a:r>
              <a:rPr lang="el-GR" altLang="en-US" sz="2100" dirty="0">
                <a:cs typeface="Times New Roman" panose="02020603050405020304" pitchFamily="18" charset="0"/>
              </a:rPr>
              <a:t>συγκρότηση ομάδων με δημοκρατική δομή, </a:t>
            </a:r>
            <a:endParaRPr lang="el-GR" altLang="en-US" sz="2100" dirty="0"/>
          </a:p>
          <a:p>
            <a:pPr lvl="1" algn="just" eaLnBrk="1" hangingPunct="1">
              <a:buFontTx/>
              <a:buNone/>
            </a:pPr>
            <a:r>
              <a:rPr lang="en-US" altLang="en-US" sz="2100" dirty="0">
                <a:cs typeface="Times New Roman" panose="02020603050405020304" pitchFamily="18" charset="0"/>
              </a:rPr>
              <a:t>	</a:t>
            </a:r>
            <a:r>
              <a:rPr lang="el-GR" altLang="en-US" sz="2100" dirty="0">
                <a:cs typeface="Times New Roman" panose="02020603050405020304" pitchFamily="18" charset="0"/>
              </a:rPr>
              <a:t>όπου η ποιότητα των ερεθισμάτων και η δυνατότητα έκφρασης να συνεκτιμούν τις πραγματικές ανάγκες του κάθε μαθητή.</a:t>
            </a:r>
            <a:endParaRPr lang="el-GR" altLang="en-US" sz="2100" dirty="0"/>
          </a:p>
        </p:txBody>
      </p:sp>
    </p:spTree>
    <p:extLst>
      <p:ext uri="{BB962C8B-B14F-4D97-AF65-F5344CB8AC3E}">
        <p14:creationId xmlns:p14="http://schemas.microsoft.com/office/powerpoint/2010/main" val="31072412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anim calcmode="lin" valueType="num">
                                      <p:cBhvr additive="base">
                                        <p:cTn id="11"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075">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anim calcmode="lin" valueType="num">
                                      <p:cBhvr additive="base">
                                        <p:cTn id="15"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075">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3075">
                                            <p:txEl>
                                              <p:pRg st="3" end="3"/>
                                            </p:txEl>
                                          </p:spTgt>
                                        </p:tgtEl>
                                        <p:attrNameLst>
                                          <p:attrName>style.visibility</p:attrName>
                                        </p:attrNameLst>
                                      </p:cBhvr>
                                      <p:to>
                                        <p:strVal val="visible"/>
                                      </p:to>
                                    </p:set>
                                    <p:anim calcmode="lin" valueType="num">
                                      <p:cBhvr additive="base">
                                        <p:cTn id="19"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3" end="3"/>
                                            </p:txEl>
                                          </p:spTgt>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3075">
                                            <p:txEl>
                                              <p:pRg st="4" end="4"/>
                                            </p:txEl>
                                          </p:spTgt>
                                        </p:tgtEl>
                                        <p:attrNameLst>
                                          <p:attrName>style.visibility</p:attrName>
                                        </p:attrNameLst>
                                      </p:cBhvr>
                                      <p:to>
                                        <p:strVal val="visible"/>
                                      </p:to>
                                    </p:set>
                                    <p:anim calcmode="lin" valueType="num">
                                      <p:cBhvr additive="base">
                                        <p:cTn id="23" dur="500" fill="hold"/>
                                        <p:tgtEl>
                                          <p:spTgt spid="307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075">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l-GR" altLang="en-US" dirty="0"/>
              <a:t>Εξατομικευμένη διδασκαλία</a:t>
            </a:r>
          </a:p>
        </p:txBody>
      </p:sp>
      <p:sp>
        <p:nvSpPr>
          <p:cNvPr id="9219" name="Rectangle 3"/>
          <p:cNvSpPr>
            <a:spLocks noGrp="1" noChangeArrowheads="1"/>
          </p:cNvSpPr>
          <p:nvPr>
            <p:ph idx="1"/>
          </p:nvPr>
        </p:nvSpPr>
        <p:spPr>
          <a:xfrm>
            <a:off x="391885" y="2125266"/>
            <a:ext cx="8273143" cy="2800350"/>
          </a:xfrm>
        </p:spPr>
        <p:txBody>
          <a:bodyPr/>
          <a:lstStyle/>
          <a:p>
            <a:pPr algn="just" eaLnBrk="1" hangingPunct="1">
              <a:lnSpc>
                <a:spcPct val="90000"/>
              </a:lnSpc>
            </a:pPr>
            <a:r>
              <a:rPr lang="el-GR" altLang="en-US" sz="2400" dirty="0">
                <a:latin typeface="Times New Roman" panose="02020603050405020304" pitchFamily="18" charset="0"/>
                <a:cs typeface="Times New Roman" panose="02020603050405020304" pitchFamily="18" charset="0"/>
              </a:rPr>
              <a:t>Η εξατομικευμένη διδασκαλία στηρίζεται σ’ ένα σύστημα διαπροσωπικών σχέσεων όχι μόνο κάθετων αλλά και οριζοντίων, δηλαδή μεταξύ των μαθητών της ίδιας ομάδας ή τάξης.</a:t>
            </a:r>
            <a:endParaRPr lang="el-GR" altLang="en-US" sz="2400" dirty="0">
              <a:latin typeface="Times New Roman" panose="02020603050405020304" pitchFamily="18" charset="0"/>
            </a:endParaRPr>
          </a:p>
          <a:p>
            <a:pPr algn="just" eaLnBrk="1" hangingPunct="1">
              <a:lnSpc>
                <a:spcPct val="90000"/>
              </a:lnSpc>
            </a:pPr>
            <a:r>
              <a:rPr lang="el-GR" altLang="en-US" sz="2400" dirty="0">
                <a:latin typeface="Times New Roman" panose="02020603050405020304" pitchFamily="18" charset="0"/>
              </a:rPr>
              <a:t>Δ</a:t>
            </a:r>
            <a:r>
              <a:rPr lang="el-GR" altLang="en-US" sz="2400" dirty="0">
                <a:latin typeface="Times New Roman" panose="02020603050405020304" pitchFamily="18" charset="0"/>
                <a:cs typeface="Times New Roman" panose="02020603050405020304" pitchFamily="18" charset="0"/>
              </a:rPr>
              <a:t>ιαφέρει από την τυποποιημένη διδασκαλία που ισοπεδώνει το άτομο με βάση ένα πρότυπο αφηρημένης ομοιογένειας</a:t>
            </a:r>
            <a:r>
              <a:rPr lang="el-GR" altLang="en-US" sz="2400" dirty="0">
                <a:latin typeface="Times New Roman" panose="02020603050405020304" pitchFamily="18" charset="0"/>
              </a:rPr>
              <a:t>.</a:t>
            </a:r>
          </a:p>
        </p:txBody>
      </p:sp>
    </p:spTree>
    <p:extLst>
      <p:ext uri="{BB962C8B-B14F-4D97-AF65-F5344CB8AC3E}">
        <p14:creationId xmlns:p14="http://schemas.microsoft.com/office/powerpoint/2010/main" val="23282512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l-GR" altLang="en-US" dirty="0"/>
              <a:t>Εξατομικευμένη διδασκαλία</a:t>
            </a:r>
          </a:p>
        </p:txBody>
      </p:sp>
      <p:sp>
        <p:nvSpPr>
          <p:cNvPr id="64515" name="Rectangle 3"/>
          <p:cNvSpPr>
            <a:spLocks noGrp="1" noChangeArrowheads="1"/>
          </p:cNvSpPr>
          <p:nvPr>
            <p:ph idx="1"/>
          </p:nvPr>
        </p:nvSpPr>
        <p:spPr/>
        <p:txBody>
          <a:bodyPr>
            <a:normAutofit/>
          </a:bodyPr>
          <a:lstStyle/>
          <a:p>
            <a:pPr algn="just" eaLnBrk="1" hangingPunct="1"/>
            <a:r>
              <a:rPr lang="el-GR" altLang="en-US" sz="2700" dirty="0">
                <a:latin typeface="Times New Roman" panose="02020603050405020304" pitchFamily="18" charset="0"/>
                <a:cs typeface="Times New Roman" panose="02020603050405020304" pitchFamily="18" charset="0"/>
              </a:rPr>
              <a:t>Η εξατομικευμένη διδασκαλία προϋποθέτει και απαιτεί τη διαφορετικότητα και μέσα από αυτή τη διαφορά επιδιώκει την επίτευξη ενός ανώτερου σκοπού: </a:t>
            </a:r>
            <a:r>
              <a:rPr lang="el-GR" altLang="en-US" sz="2700" b="1" i="1" dirty="0">
                <a:latin typeface="Times New Roman" panose="02020603050405020304" pitchFamily="18" charset="0"/>
                <a:cs typeface="Times New Roman" panose="02020603050405020304" pitchFamily="18" charset="0"/>
              </a:rPr>
              <a:t>Αυτοπραγμάτωση στα πλαίσια της κοινωνικής ένταξης</a:t>
            </a:r>
            <a:r>
              <a:rPr lang="el-GR" altLang="en-US" sz="2700" dirty="0">
                <a:latin typeface="Times New Roman" panose="02020603050405020304" pitchFamily="18" charset="0"/>
                <a:cs typeface="Times New Roman" panose="02020603050405020304" pitchFamily="18" charset="0"/>
              </a:rPr>
              <a:t> (Σούλης</a:t>
            </a:r>
            <a:r>
              <a:rPr lang="el-GR" altLang="en-US" sz="2700" dirty="0">
                <a:latin typeface="Times New Roman" panose="02020603050405020304" pitchFamily="18" charset="0"/>
              </a:rPr>
              <a:t>,</a:t>
            </a:r>
            <a:r>
              <a:rPr lang="el-GR" altLang="en-US" sz="2700" dirty="0">
                <a:latin typeface="Times New Roman" panose="02020603050405020304" pitchFamily="18" charset="0"/>
                <a:cs typeface="Times New Roman" panose="02020603050405020304" pitchFamily="18" charset="0"/>
              </a:rPr>
              <a:t> 2000 45).</a:t>
            </a:r>
            <a:endParaRPr lang="el-GR" altLang="en-US" sz="2700" dirty="0"/>
          </a:p>
        </p:txBody>
      </p:sp>
    </p:spTree>
    <p:extLst>
      <p:ext uri="{BB962C8B-B14F-4D97-AF65-F5344CB8AC3E}">
        <p14:creationId xmlns:p14="http://schemas.microsoft.com/office/powerpoint/2010/main" val="4583284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 calcmode="lin" valueType="num">
                                      <p:cBhvr additive="base">
                                        <p:cTn id="7" dur="500" fill="hold"/>
                                        <p:tgtEl>
                                          <p:spTgt spid="645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4515">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l-GR" altLang="en-US" dirty="0"/>
              <a:t>Προϋποθέσεις της </a:t>
            </a:r>
            <a:r>
              <a:rPr lang="en-US" altLang="en-US" dirty="0"/>
              <a:t>E</a:t>
            </a:r>
            <a:r>
              <a:rPr lang="el-GR" altLang="en-US" dirty="0" err="1"/>
              <a:t>ξατομίκευσης</a:t>
            </a:r>
            <a:endParaRPr lang="el-GR" altLang="en-US" dirty="0"/>
          </a:p>
        </p:txBody>
      </p:sp>
      <p:sp>
        <p:nvSpPr>
          <p:cNvPr id="10243" name="Rectangle 3"/>
          <p:cNvSpPr>
            <a:spLocks noGrp="1" noChangeArrowheads="1"/>
          </p:cNvSpPr>
          <p:nvPr>
            <p:ph idx="1"/>
          </p:nvPr>
        </p:nvSpPr>
        <p:spPr/>
        <p:txBody>
          <a:bodyPr>
            <a:normAutofit/>
          </a:bodyPr>
          <a:lstStyle/>
          <a:p>
            <a:pPr marL="0" indent="0" algn="just">
              <a:buNone/>
            </a:pPr>
            <a:r>
              <a:rPr lang="el-GR" altLang="en-US" sz="2400" dirty="0">
                <a:latin typeface="Times New Roman" panose="02020603050405020304" pitchFamily="18" charset="0"/>
              </a:rPr>
              <a:t>Εντοπισμός: </a:t>
            </a:r>
            <a:r>
              <a:rPr lang="el-GR" altLang="en-US" sz="2400" dirty="0">
                <a:latin typeface="Times New Roman" panose="02020603050405020304" pitchFamily="18" charset="0"/>
                <a:cs typeface="Times New Roman" panose="02020603050405020304" pitchFamily="18" charset="0"/>
              </a:rPr>
              <a:t>η εξατομίκευση είναι φυσική συνέπεια και συνέχεια του εντοπισμού, από τον οποίο τροφοδοτείται και τον οποίο επαληθεύει</a:t>
            </a:r>
            <a:r>
              <a:rPr lang="el-GR" altLang="en-US" sz="2400" dirty="0">
                <a:latin typeface="Times New Roman" panose="02020603050405020304" pitchFamily="18" charset="0"/>
              </a:rPr>
              <a:t>.</a:t>
            </a:r>
          </a:p>
          <a:p>
            <a:pPr lvl="1" algn="just" eaLnBrk="1" hangingPunct="1"/>
            <a:r>
              <a:rPr lang="el-GR" altLang="en-US" sz="2400" dirty="0">
                <a:latin typeface="Times New Roman" panose="02020603050405020304" pitchFamily="18" charset="0"/>
                <a:cs typeface="Tahoma" panose="020B0604030504040204" pitchFamily="34" charset="0"/>
              </a:rPr>
              <a:t>Η εξατομίκευση δίνει νόημα στον εντοπισμό, ο οποίος γίνεται για να διδαχθεί το παιδί καλύτερα κι όχι απλώς για να ονομαστεί αυτό που υποτίθεται ότι έχει. </a:t>
            </a:r>
            <a:endParaRPr lang="el-GR" altLang="en-US" sz="2400" dirty="0">
              <a:latin typeface="Times New Roman" panose="02020603050405020304" pitchFamily="18" charset="0"/>
            </a:endParaRPr>
          </a:p>
        </p:txBody>
      </p:sp>
    </p:spTree>
    <p:extLst>
      <p:ext uri="{BB962C8B-B14F-4D97-AF65-F5344CB8AC3E}">
        <p14:creationId xmlns:p14="http://schemas.microsoft.com/office/powerpoint/2010/main" val="35308448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anim calcmode="lin" valueType="num">
                                      <p:cBhvr additive="base">
                                        <p:cTn id="11"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243">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Μοντέλα Αναπηρίας</a:t>
            </a:r>
          </a:p>
        </p:txBody>
      </p:sp>
      <p:sp>
        <p:nvSpPr>
          <p:cNvPr id="3" name="2 - Θέση περιεχομένου"/>
          <p:cNvSpPr>
            <a:spLocks noGrp="1"/>
          </p:cNvSpPr>
          <p:nvPr>
            <p:ph idx="1"/>
          </p:nvPr>
        </p:nvSpPr>
        <p:spPr/>
        <p:txBody>
          <a:bodyPr/>
          <a:lstStyle/>
          <a:p>
            <a:r>
              <a:rPr lang="el-GR" dirty="0"/>
              <a:t>Ιατρικό Μοντέλο</a:t>
            </a:r>
          </a:p>
          <a:p>
            <a:pPr>
              <a:buNone/>
            </a:pPr>
            <a:r>
              <a:rPr lang="el-GR" dirty="0"/>
              <a:t> (ειδικές ανάγκες      αποτέλεσμα βλάβης,</a:t>
            </a:r>
          </a:p>
          <a:p>
            <a:pPr>
              <a:buNone/>
            </a:pPr>
            <a:r>
              <a:rPr lang="el-GR" dirty="0"/>
              <a:t>ιατρική ετικέτα, ο ανάπηρος χρειάζεται «διόρθωση»)</a:t>
            </a:r>
          </a:p>
          <a:p>
            <a:r>
              <a:rPr lang="el-GR" dirty="0"/>
              <a:t>Κοινωνικό Μοντέλο</a:t>
            </a:r>
          </a:p>
          <a:p>
            <a:pPr>
              <a:buNone/>
            </a:pPr>
            <a:r>
              <a:rPr lang="el-GR" dirty="0"/>
              <a:t>(δικαίωμα συμμετοχής σε δραστηριότητες &amp; δομές σύγχρονης κοινωνίας, προσαρμογή κοινωνίας)</a:t>
            </a:r>
          </a:p>
        </p:txBody>
      </p:sp>
      <p:sp>
        <p:nvSpPr>
          <p:cNvPr id="4" name="3 - Δεξιό βέλος"/>
          <p:cNvSpPr/>
          <p:nvPr/>
        </p:nvSpPr>
        <p:spPr>
          <a:xfrm>
            <a:off x="3500430" y="2428868"/>
            <a:ext cx="357190"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l-GR" altLang="en-US" dirty="0"/>
              <a:t>Προϋποθέσεις της </a:t>
            </a:r>
            <a:r>
              <a:rPr lang="en-US" altLang="en-US" dirty="0"/>
              <a:t>E</a:t>
            </a:r>
            <a:r>
              <a:rPr lang="el-GR" altLang="en-US" dirty="0" err="1"/>
              <a:t>ξατομίκευσης</a:t>
            </a:r>
            <a:endParaRPr lang="el-GR" altLang="en-US" dirty="0"/>
          </a:p>
        </p:txBody>
      </p:sp>
      <p:sp>
        <p:nvSpPr>
          <p:cNvPr id="11267" name="Rectangle 3"/>
          <p:cNvSpPr>
            <a:spLocks noGrp="1" noChangeArrowheads="1"/>
          </p:cNvSpPr>
          <p:nvPr>
            <p:ph idx="1"/>
          </p:nvPr>
        </p:nvSpPr>
        <p:spPr>
          <a:xfrm>
            <a:off x="511628" y="2125266"/>
            <a:ext cx="8262257" cy="3086100"/>
          </a:xfrm>
        </p:spPr>
        <p:txBody>
          <a:bodyPr>
            <a:normAutofit lnSpcReduction="10000"/>
          </a:bodyPr>
          <a:lstStyle/>
          <a:p>
            <a:pPr marL="0" indent="0" algn="just">
              <a:buNone/>
            </a:pPr>
            <a:r>
              <a:rPr lang="el-GR" altLang="en-US" sz="2400" dirty="0">
                <a:latin typeface="Times New Roman" panose="02020603050405020304" pitchFamily="18" charset="0"/>
              </a:rPr>
              <a:t>Π</a:t>
            </a:r>
            <a:r>
              <a:rPr lang="el-GR" altLang="en-US" sz="2400" dirty="0">
                <a:latin typeface="Times New Roman" panose="02020603050405020304" pitchFamily="18" charset="0"/>
                <a:cs typeface="Times New Roman" panose="02020603050405020304" pitchFamily="18" charset="0"/>
              </a:rPr>
              <a:t>ολύ καλή γνώση των σταδίων από τα οποία περνά η εξέλιξη</a:t>
            </a:r>
            <a:r>
              <a:rPr lang="en-US" altLang="en-US" sz="2400" dirty="0">
                <a:latin typeface="Times New Roman" panose="02020603050405020304" pitchFamily="18" charset="0"/>
                <a:cs typeface="Times New Roman" panose="02020603050405020304" pitchFamily="18" charset="0"/>
              </a:rPr>
              <a:t> </a:t>
            </a:r>
            <a:r>
              <a:rPr lang="el-GR" altLang="en-US" sz="2400" dirty="0">
                <a:latin typeface="Times New Roman" panose="02020603050405020304" pitchFamily="18" charset="0"/>
                <a:cs typeface="Times New Roman" panose="02020603050405020304" pitchFamily="18" charset="0"/>
              </a:rPr>
              <a:t>των γνώσεων και των δεξιοτήτων ανά μάθημα.</a:t>
            </a:r>
            <a:r>
              <a:rPr lang="el-GR" altLang="en-US" sz="2400" dirty="0">
                <a:latin typeface="Times New Roman" panose="02020603050405020304" pitchFamily="18" charset="0"/>
              </a:rPr>
              <a:t> </a:t>
            </a:r>
          </a:p>
          <a:p>
            <a:pPr lvl="1" algn="just" eaLnBrk="1" hangingPunct="1"/>
            <a:r>
              <a:rPr lang="el-GR" altLang="en-US" sz="2400" dirty="0">
                <a:latin typeface="Times New Roman" panose="02020603050405020304" pitchFamily="18" charset="0"/>
                <a:cs typeface="Tahoma" panose="020B0604030504040204" pitchFamily="34" charset="0"/>
              </a:rPr>
              <a:t>Δεν είναι δυνατό, για παράδειγμα, να είναι σε θέση να κάνει πετυχημένη εξατομίκευση της διδασκαλίας για μαθητή με δυσκολίες στην ανάγνωση, ένας εκπαιδευτικός που αγνοεί τα χαρακτηριστικά των σταδίων που μεσολαβούν από την πρώτη επαφή ενός ατόμου με την ανάγνωση μέχρι την πλήρη ανάπτυξη της δεξιότητας</a:t>
            </a:r>
            <a:r>
              <a:rPr lang="el-GR" altLang="en-US" sz="2400" dirty="0">
                <a:latin typeface="Times New Roman" panose="02020603050405020304" pitchFamily="18" charset="0"/>
              </a:rPr>
              <a:t>.</a:t>
            </a:r>
          </a:p>
        </p:txBody>
      </p:sp>
    </p:spTree>
    <p:extLst>
      <p:ext uri="{BB962C8B-B14F-4D97-AF65-F5344CB8AC3E}">
        <p14:creationId xmlns:p14="http://schemas.microsoft.com/office/powerpoint/2010/main" val="5608250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anim calcmode="lin" valueType="num">
                                      <p:cBhvr additive="base">
                                        <p:cTn id="11"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267">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75050" y="476672"/>
            <a:ext cx="7761515" cy="857250"/>
          </a:xfrm>
        </p:spPr>
        <p:txBody>
          <a:bodyPr>
            <a:normAutofit fontScale="90000"/>
          </a:bodyPr>
          <a:lstStyle/>
          <a:p>
            <a:pPr eaLnBrk="1" hangingPunct="1"/>
            <a:r>
              <a:rPr lang="el-GR" altLang="en-US" dirty="0"/>
              <a:t>Ορισμός: Εξατομικευμένο Εκπαιδευτικό Πρόγραμμα (ΕΕΠ)</a:t>
            </a:r>
          </a:p>
        </p:txBody>
      </p:sp>
      <p:sp>
        <p:nvSpPr>
          <p:cNvPr id="19459" name="Rectangle 3"/>
          <p:cNvSpPr>
            <a:spLocks noGrp="1" noChangeArrowheads="1"/>
          </p:cNvSpPr>
          <p:nvPr>
            <p:ph idx="1"/>
          </p:nvPr>
        </p:nvSpPr>
        <p:spPr>
          <a:xfrm>
            <a:off x="457200" y="2743200"/>
            <a:ext cx="8686800" cy="3086100"/>
          </a:xfrm>
        </p:spPr>
        <p:txBody>
          <a:bodyPr>
            <a:normAutofit fontScale="92500" lnSpcReduction="10000"/>
          </a:bodyPr>
          <a:lstStyle/>
          <a:p>
            <a:pPr algn="just" eaLnBrk="1" hangingPunct="1"/>
            <a:r>
              <a:rPr lang="el-GR" altLang="en-US" dirty="0">
                <a:latin typeface="Times New Roman" panose="02020603050405020304" pitchFamily="18" charset="0"/>
              </a:rPr>
              <a:t>Ε</a:t>
            </a:r>
            <a:r>
              <a:rPr lang="el-GR" altLang="en-US" dirty="0">
                <a:latin typeface="Times New Roman" panose="02020603050405020304" pitchFamily="18" charset="0"/>
                <a:cs typeface="Times New Roman" panose="02020603050405020304" pitchFamily="18" charset="0"/>
              </a:rPr>
              <a:t>ίναι ένα γραπτό </a:t>
            </a:r>
            <a:r>
              <a:rPr lang="el-GR" altLang="en-US" b="1" i="1" dirty="0">
                <a:latin typeface="Times New Roman" panose="02020603050405020304" pitchFamily="18" charset="0"/>
                <a:cs typeface="Times New Roman" panose="02020603050405020304" pitchFamily="18" charset="0"/>
              </a:rPr>
              <a:t>σχέδιο</a:t>
            </a:r>
            <a:r>
              <a:rPr lang="el-GR" altLang="en-US" dirty="0">
                <a:latin typeface="Times New Roman" panose="02020603050405020304" pitchFamily="18" charset="0"/>
                <a:cs typeface="Times New Roman" panose="02020603050405020304" pitchFamily="18" charset="0"/>
              </a:rPr>
              <a:t>, που αναπτύσσεται για ένα μαθητή, το οποίο περιγράφει τις τροποποιήσεις ή/ και τις προσαρμογές προγράμματος για το μαθητή και τις υπηρεσίες που πρόκειται να παρασχεθούν. </a:t>
            </a:r>
            <a:endParaRPr lang="el-GR" altLang="en-US" dirty="0">
              <a:latin typeface="Times New Roman" panose="02020603050405020304" pitchFamily="18" charset="0"/>
            </a:endParaRPr>
          </a:p>
          <a:p>
            <a:pPr algn="just" eaLnBrk="1" hangingPunct="1"/>
            <a:r>
              <a:rPr lang="el-GR" altLang="en-US" dirty="0">
                <a:latin typeface="Times New Roman" panose="02020603050405020304" pitchFamily="18" charset="0"/>
                <a:cs typeface="Times New Roman" panose="02020603050405020304" pitchFamily="18" charset="0"/>
              </a:rPr>
              <a:t>Είναι ένα συνοπτικό και χρήσιμο έγγραφο που συνοψίζει το </a:t>
            </a:r>
            <a:r>
              <a:rPr lang="el-GR" altLang="en-US" b="1" i="1" dirty="0">
                <a:latin typeface="Times New Roman" panose="02020603050405020304" pitchFamily="18" charset="0"/>
                <a:cs typeface="Times New Roman" panose="02020603050405020304" pitchFamily="18" charset="0"/>
              </a:rPr>
              <a:t>σχέδιο</a:t>
            </a:r>
            <a:r>
              <a:rPr lang="el-GR" altLang="en-US" dirty="0">
                <a:latin typeface="Times New Roman" panose="02020603050405020304" pitchFamily="18" charset="0"/>
                <a:cs typeface="Times New Roman" panose="02020603050405020304" pitchFamily="18" charset="0"/>
              </a:rPr>
              <a:t> για το εκπαιδευτικό πρόγραμμα του μαθητή.  </a:t>
            </a:r>
            <a:endParaRPr lang="el-GR" altLang="en-US" dirty="0">
              <a:latin typeface="Times New Roman" panose="02020603050405020304" pitchFamily="18" charset="0"/>
            </a:endParaRPr>
          </a:p>
        </p:txBody>
      </p:sp>
    </p:spTree>
    <p:extLst>
      <p:ext uri="{BB962C8B-B14F-4D97-AF65-F5344CB8AC3E}">
        <p14:creationId xmlns:p14="http://schemas.microsoft.com/office/powerpoint/2010/main" val="23333786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 calcmode="lin" valueType="num">
                                      <p:cBhvr additive="base">
                                        <p:cTn id="13" dur="5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9">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l-GR" altLang="en-US" dirty="0"/>
              <a:t>Χρησιμότητα ΕΕΠ</a:t>
            </a:r>
          </a:p>
        </p:txBody>
      </p:sp>
      <p:sp>
        <p:nvSpPr>
          <p:cNvPr id="20483" name="Rectangle 3"/>
          <p:cNvSpPr>
            <a:spLocks noGrp="1" noChangeArrowheads="1"/>
          </p:cNvSpPr>
          <p:nvPr>
            <p:ph idx="1"/>
          </p:nvPr>
        </p:nvSpPr>
        <p:spPr>
          <a:xfrm>
            <a:off x="413657" y="2226128"/>
            <a:ext cx="7372350" cy="3086100"/>
          </a:xfrm>
        </p:spPr>
        <p:txBody>
          <a:bodyPr/>
          <a:lstStyle/>
          <a:p>
            <a:pPr algn="just" eaLnBrk="1" hangingPunct="1">
              <a:defRPr/>
            </a:pPr>
            <a:r>
              <a:rPr lang="el-GR" sz="2400" dirty="0">
                <a:latin typeface="Times New Roman" pitchFamily="18" charset="0"/>
                <a:cs typeface="Times New Roman" pitchFamily="18" charset="0"/>
              </a:rPr>
              <a:t>Χρησιμεύει ως ένα εργαλείο για το </a:t>
            </a:r>
            <a:r>
              <a:rPr lang="el-GR" sz="2400" i="1" dirty="0">
                <a:effectLst>
                  <a:outerShdw blurRad="38100" dist="38100" dir="2700000" algn="tl">
                    <a:srgbClr val="C0C0C0"/>
                  </a:outerShdw>
                </a:effectLst>
                <a:latin typeface="Times New Roman" pitchFamily="18" charset="0"/>
                <a:cs typeface="Times New Roman" pitchFamily="18" charset="0"/>
              </a:rPr>
              <a:t>συνεργάσιμο προγραμματισμό</a:t>
            </a:r>
            <a:r>
              <a:rPr lang="el-GR" sz="2400" dirty="0">
                <a:latin typeface="Times New Roman" pitchFamily="18" charset="0"/>
                <a:cs typeface="Times New Roman" pitchFamily="18" charset="0"/>
              </a:rPr>
              <a:t> μεταξύ του σχολείου, των γονέων, του μαθητή (όπου απαιτείται) και, ανάλογα με τις ανάγκες, μεταξύ του προσωπικού σχολικής περιοχής, άλλων υπουργείων ή/ και κοινοτικών αντιπροσωπειών.</a:t>
            </a:r>
            <a:endParaRPr lang="el-GR" sz="2400" dirty="0">
              <a:latin typeface="Times New Roman" pitchFamily="18" charset="0"/>
            </a:endParaRPr>
          </a:p>
        </p:txBody>
      </p:sp>
    </p:spTree>
    <p:extLst>
      <p:ext uri="{BB962C8B-B14F-4D97-AF65-F5344CB8AC3E}">
        <p14:creationId xmlns:p14="http://schemas.microsoft.com/office/powerpoint/2010/main" val="21895411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1657350" y="1885950"/>
            <a:ext cx="5829300" cy="3543300"/>
          </a:xfrm>
        </p:spPr>
        <p:txBody>
          <a:bodyPr/>
          <a:lstStyle/>
          <a:p>
            <a:pPr algn="just" eaLnBrk="1" hangingPunct="1"/>
            <a:r>
              <a:rPr lang="el-GR" altLang="en-US" sz="3000" b="1">
                <a:latin typeface="Arial Unicode MS" panose="020B0604020202020204" pitchFamily="34" charset="-128"/>
                <a:cs typeface="Times New Roman" panose="02020603050405020304" pitchFamily="18" charset="0"/>
              </a:rPr>
              <a:t>Ποιος αναπτύσσει το ΕΕΠ;  </a:t>
            </a:r>
            <a:r>
              <a:rPr lang="el-GR" altLang="en-US" sz="3000">
                <a:latin typeface="Arial Unicode MS" panose="020B0604020202020204" pitchFamily="34" charset="-128"/>
                <a:cs typeface="Times New Roman" panose="02020603050405020304" pitchFamily="18" charset="0"/>
              </a:rPr>
              <a:t> </a:t>
            </a:r>
            <a:endParaRPr lang="el-GR" altLang="en-US" sz="300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eaLnBrk="1" hangingPunct="1"/>
            <a:r>
              <a:rPr lang="el-GR" altLang="en-US" sz="3000" b="1">
                <a:latin typeface="Arial Unicode MS" panose="020B0604020202020204" pitchFamily="34" charset="-128"/>
                <a:cs typeface="Times New Roman" panose="02020603050405020304" pitchFamily="18" charset="0"/>
              </a:rPr>
              <a:t>Ποιος πρέπει να έχει ένα ΕΕΠ;</a:t>
            </a:r>
            <a:r>
              <a:rPr lang="el-GR" altLang="en-US" b="1">
                <a:latin typeface="Arial Unicode MS" panose="020B0604020202020204" pitchFamily="34" charset="-128"/>
                <a:cs typeface="Times New Roman" panose="02020603050405020304" pitchFamily="18" charset="0"/>
              </a:rPr>
              <a:t>  </a:t>
            </a:r>
            <a:r>
              <a:rPr lang="el-GR" altLang="en-US">
                <a:latin typeface="Arial Unicode MS" panose="020B0604020202020204" pitchFamily="34" charset="-128"/>
                <a:cs typeface="Times New Roman" panose="02020603050405020304" pitchFamily="18" charset="0"/>
              </a:rPr>
              <a:t> </a:t>
            </a:r>
            <a:endParaRPr lang="el-GR" altLang="en-US">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endParaRPr lang="el-GR" altLang="en-US"/>
          </a:p>
        </p:txBody>
      </p:sp>
    </p:spTree>
    <p:extLst>
      <p:ext uri="{BB962C8B-B14F-4D97-AF65-F5344CB8AC3E}">
        <p14:creationId xmlns:p14="http://schemas.microsoft.com/office/powerpoint/2010/main" val="34666207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box(out)">
                                      <p:cBhvr>
                                        <p:cTn id="7" dur="500"/>
                                        <p:tgtEl>
                                          <p:spTgt spid="1741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box(out)">
                                      <p:cBhvr>
                                        <p:cTn id="12" dur="500"/>
                                        <p:tgtEl>
                                          <p:spTgt spid="17411">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l-GR" altLang="en-US" dirty="0"/>
              <a:t>Βασική θέση</a:t>
            </a:r>
          </a:p>
        </p:txBody>
      </p:sp>
      <p:sp>
        <p:nvSpPr>
          <p:cNvPr id="30723" name="Rectangle 3"/>
          <p:cNvSpPr>
            <a:spLocks noGrp="1" noChangeArrowheads="1"/>
          </p:cNvSpPr>
          <p:nvPr>
            <p:ph idx="1"/>
          </p:nvPr>
        </p:nvSpPr>
        <p:spPr>
          <a:xfrm>
            <a:off x="827584" y="1417638"/>
            <a:ext cx="7946571" cy="3200400"/>
          </a:xfrm>
        </p:spPr>
        <p:txBody>
          <a:bodyPr>
            <a:noAutofit/>
          </a:bodyPr>
          <a:lstStyle/>
          <a:p>
            <a:pPr algn="just" eaLnBrk="1" hangingPunct="1"/>
            <a:r>
              <a:rPr lang="el-GR" altLang="en-US" dirty="0">
                <a:cs typeface="Times New Roman" panose="02020603050405020304" pitchFamily="18" charset="0"/>
              </a:rPr>
              <a:t>Κάθε παιδί μπορεί να χρήζει παροχής κάποιων ειδικών υπηρεσιών όπως: </a:t>
            </a:r>
            <a:endParaRPr lang="el-GR" altLang="en-US" dirty="0"/>
          </a:p>
          <a:p>
            <a:pPr lvl="1" algn="just" eaLnBrk="1" hangingPunct="1"/>
            <a:r>
              <a:rPr lang="el-GR" altLang="en-US" sz="2100" dirty="0">
                <a:cs typeface="Times New Roman" panose="02020603050405020304" pitchFamily="18" charset="0"/>
              </a:rPr>
              <a:t>συμβουλευτικές υπηρεσίες, </a:t>
            </a:r>
            <a:endParaRPr lang="el-GR" altLang="en-US" sz="2100" dirty="0"/>
          </a:p>
          <a:p>
            <a:pPr lvl="1" algn="just" eaLnBrk="1" hangingPunct="1"/>
            <a:r>
              <a:rPr lang="el-GR" altLang="en-US" sz="2100" dirty="0">
                <a:cs typeface="Times New Roman" panose="02020603050405020304" pitchFamily="18" charset="0"/>
              </a:rPr>
              <a:t>ιατρικές υπηρεσίες, </a:t>
            </a:r>
            <a:endParaRPr lang="el-GR" altLang="en-US" sz="2100" dirty="0"/>
          </a:p>
          <a:p>
            <a:pPr lvl="1" algn="just" eaLnBrk="1" hangingPunct="1"/>
            <a:r>
              <a:rPr lang="el-GR" altLang="en-US" sz="2100" dirty="0" err="1">
                <a:cs typeface="Times New Roman" panose="02020603050405020304" pitchFamily="18" charset="0"/>
              </a:rPr>
              <a:t>εργοθεραπεία</a:t>
            </a:r>
            <a:r>
              <a:rPr lang="el-GR" altLang="en-US" sz="2100" dirty="0">
                <a:cs typeface="Times New Roman" panose="02020603050405020304" pitchFamily="18" charset="0"/>
              </a:rPr>
              <a:t>, </a:t>
            </a:r>
            <a:r>
              <a:rPr lang="el-GR" altLang="en-US" sz="2100" dirty="0"/>
              <a:t>	</a:t>
            </a:r>
          </a:p>
          <a:p>
            <a:pPr lvl="1" algn="just" eaLnBrk="1" hangingPunct="1"/>
            <a:r>
              <a:rPr lang="el-GR" altLang="en-US" sz="2100" dirty="0" err="1">
                <a:cs typeface="Times New Roman" panose="02020603050405020304" pitchFamily="18" charset="0"/>
              </a:rPr>
              <a:t>λογοθεραπεία</a:t>
            </a:r>
            <a:r>
              <a:rPr lang="el-GR" altLang="en-US" sz="2100" dirty="0">
                <a:cs typeface="Times New Roman" panose="02020603050405020304" pitchFamily="18" charset="0"/>
              </a:rPr>
              <a:t>, </a:t>
            </a:r>
            <a:endParaRPr lang="el-GR" altLang="en-US" sz="2100" dirty="0"/>
          </a:p>
          <a:p>
            <a:pPr lvl="1" algn="just" eaLnBrk="1" hangingPunct="1"/>
            <a:r>
              <a:rPr lang="el-GR" altLang="en-US" sz="2100" dirty="0">
                <a:cs typeface="Times New Roman" panose="02020603050405020304" pitchFamily="18" charset="0"/>
              </a:rPr>
              <a:t>φυσιοθεραπεία, </a:t>
            </a:r>
            <a:endParaRPr lang="el-GR" altLang="en-US" sz="2100" dirty="0"/>
          </a:p>
          <a:p>
            <a:pPr lvl="1" algn="just" eaLnBrk="1" hangingPunct="1"/>
            <a:r>
              <a:rPr lang="el-GR" altLang="en-US" sz="2100" dirty="0">
                <a:cs typeface="Times New Roman" panose="02020603050405020304" pitchFamily="18" charset="0"/>
              </a:rPr>
              <a:t>ψυχολογική στήριξη, κ.λπ. </a:t>
            </a:r>
            <a:endParaRPr lang="el-GR" altLang="en-US" sz="2100" dirty="0"/>
          </a:p>
          <a:p>
            <a:pPr algn="just" eaLnBrk="1" hangingPunct="1"/>
            <a:r>
              <a:rPr lang="el-GR" altLang="en-US" dirty="0">
                <a:cs typeface="Times New Roman" panose="02020603050405020304" pitchFamily="18" charset="0"/>
              </a:rPr>
              <a:t>Εάν συμβαίνει αυτό τότε η απαιτούμενη υπηρεσία θα πρέπει να αναφέρεται και να παρέχεται μέσω του ΕΕΠ. </a:t>
            </a:r>
            <a:endParaRPr lang="el-GR" altLang="en-US" dirty="0"/>
          </a:p>
        </p:txBody>
      </p:sp>
    </p:spTree>
    <p:extLst>
      <p:ext uri="{BB962C8B-B14F-4D97-AF65-F5344CB8AC3E}">
        <p14:creationId xmlns:p14="http://schemas.microsoft.com/office/powerpoint/2010/main" val="23535511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anim calcmode="lin" valueType="num">
                                      <p:cBhvr additive="base">
                                        <p:cTn id="11"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0723">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anim calcmode="lin" valueType="num">
                                      <p:cBhvr additive="base">
                                        <p:cTn id="15" dur="5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0723">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30723">
                                            <p:txEl>
                                              <p:pRg st="3" end="3"/>
                                            </p:txEl>
                                          </p:spTgt>
                                        </p:tgtEl>
                                        <p:attrNameLst>
                                          <p:attrName>style.visibility</p:attrName>
                                        </p:attrNameLst>
                                      </p:cBhvr>
                                      <p:to>
                                        <p:strVal val="visible"/>
                                      </p:to>
                                    </p:set>
                                    <p:anim calcmode="lin" valueType="num">
                                      <p:cBhvr additive="base">
                                        <p:cTn id="19" dur="5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23">
                                            <p:txEl>
                                              <p:pRg st="3" end="3"/>
                                            </p:txEl>
                                          </p:spTgt>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30723">
                                            <p:txEl>
                                              <p:pRg st="4" end="4"/>
                                            </p:txEl>
                                          </p:spTgt>
                                        </p:tgtEl>
                                        <p:attrNameLst>
                                          <p:attrName>style.visibility</p:attrName>
                                        </p:attrNameLst>
                                      </p:cBhvr>
                                      <p:to>
                                        <p:strVal val="visible"/>
                                      </p:to>
                                    </p:set>
                                    <p:anim calcmode="lin" valueType="num">
                                      <p:cBhvr additive="base">
                                        <p:cTn id="23" dur="500" fill="hold"/>
                                        <p:tgtEl>
                                          <p:spTgt spid="3072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0723">
                                            <p:txEl>
                                              <p:pRg st="4" end="4"/>
                                            </p:txEl>
                                          </p:spTgt>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30723">
                                            <p:txEl>
                                              <p:pRg st="5" end="5"/>
                                            </p:txEl>
                                          </p:spTgt>
                                        </p:tgtEl>
                                        <p:attrNameLst>
                                          <p:attrName>style.visibility</p:attrName>
                                        </p:attrNameLst>
                                      </p:cBhvr>
                                      <p:to>
                                        <p:strVal val="visible"/>
                                      </p:to>
                                    </p:set>
                                    <p:anim calcmode="lin" valueType="num">
                                      <p:cBhvr additive="base">
                                        <p:cTn id="27" dur="500" fill="hold"/>
                                        <p:tgtEl>
                                          <p:spTgt spid="3072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0723">
                                            <p:txEl>
                                              <p:pRg st="5" end="5"/>
                                            </p:txEl>
                                          </p:spTgt>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30723">
                                            <p:txEl>
                                              <p:pRg st="6" end="6"/>
                                            </p:txEl>
                                          </p:spTgt>
                                        </p:tgtEl>
                                        <p:attrNameLst>
                                          <p:attrName>style.visibility</p:attrName>
                                        </p:attrNameLst>
                                      </p:cBhvr>
                                      <p:to>
                                        <p:strVal val="visible"/>
                                      </p:to>
                                    </p:set>
                                    <p:anim calcmode="lin" valueType="num">
                                      <p:cBhvr additive="base">
                                        <p:cTn id="31" dur="500" fill="hold"/>
                                        <p:tgtEl>
                                          <p:spTgt spid="3072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23">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30723">
                                            <p:txEl>
                                              <p:pRg st="7" end="7"/>
                                            </p:txEl>
                                          </p:spTgt>
                                        </p:tgtEl>
                                        <p:attrNameLst>
                                          <p:attrName>style.visibility</p:attrName>
                                        </p:attrNameLst>
                                      </p:cBhvr>
                                      <p:to>
                                        <p:strVal val="visible"/>
                                      </p:to>
                                    </p:set>
                                    <p:anim calcmode="lin" valueType="num">
                                      <p:cBhvr additive="base">
                                        <p:cTn id="37" dur="500" fill="hold"/>
                                        <p:tgtEl>
                                          <p:spTgt spid="3072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723">
                                            <p:txEl>
                                              <p:pRg st="7" end="7"/>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pPr eaLnBrk="1" hangingPunct="1"/>
            <a:r>
              <a:rPr lang="el-GR" altLang="en-US" dirty="0"/>
              <a:t>Βασική Διαδικασία </a:t>
            </a:r>
            <a:br>
              <a:rPr lang="en-US" altLang="en-US" dirty="0"/>
            </a:br>
            <a:r>
              <a:rPr lang="el-GR" altLang="en-US" dirty="0"/>
              <a:t>της Ειδικής Αγωγής</a:t>
            </a:r>
          </a:p>
        </p:txBody>
      </p:sp>
      <p:sp>
        <p:nvSpPr>
          <p:cNvPr id="29699" name="Rectangle 3"/>
          <p:cNvSpPr>
            <a:spLocks noGrp="1" noChangeArrowheads="1"/>
          </p:cNvSpPr>
          <p:nvPr>
            <p:ph idx="1"/>
          </p:nvPr>
        </p:nvSpPr>
        <p:spPr>
          <a:xfrm>
            <a:off x="628651" y="2374106"/>
            <a:ext cx="8186057" cy="3000375"/>
          </a:xfrm>
        </p:spPr>
        <p:txBody>
          <a:bodyPr/>
          <a:lstStyle/>
          <a:p>
            <a:pPr marL="0" indent="0" algn="just">
              <a:buNone/>
            </a:pPr>
            <a:r>
              <a:rPr lang="el-GR" altLang="en-US" sz="2400" dirty="0"/>
              <a:t>1ο επίπεδο</a:t>
            </a:r>
          </a:p>
          <a:p>
            <a:pPr lvl="1" algn="just" eaLnBrk="1" hangingPunct="1"/>
            <a:r>
              <a:rPr lang="el-GR" altLang="en-US" sz="2100" dirty="0"/>
              <a:t>Καθορισμός του παιδιού που χρειάζεται ειδική παιδαγωγική στήριξη</a:t>
            </a:r>
          </a:p>
          <a:p>
            <a:pPr lvl="1" algn="just" eaLnBrk="1" hangingPunct="1"/>
            <a:r>
              <a:rPr lang="el-GR" altLang="en-US" sz="2100" dirty="0"/>
              <a:t>Αξιολόγηση του παιδιού</a:t>
            </a:r>
          </a:p>
          <a:p>
            <a:pPr lvl="1" algn="just" eaLnBrk="1" hangingPunct="1"/>
            <a:r>
              <a:rPr lang="el-GR" altLang="en-US" sz="2100" dirty="0"/>
              <a:t>Καθορισμός της κατηγορίας της αναπηρίας</a:t>
            </a:r>
          </a:p>
          <a:p>
            <a:pPr lvl="1" algn="just" eaLnBrk="1" hangingPunct="1"/>
            <a:r>
              <a:rPr lang="el-GR" altLang="en-US" sz="2100" dirty="0"/>
              <a:t>Νομοθετικό πλαίσιο για παροχές ειδικής αγωγής</a:t>
            </a:r>
          </a:p>
        </p:txBody>
      </p:sp>
    </p:spTree>
    <p:extLst>
      <p:ext uri="{BB962C8B-B14F-4D97-AF65-F5344CB8AC3E}">
        <p14:creationId xmlns:p14="http://schemas.microsoft.com/office/powerpoint/2010/main" val="29120003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anim calcmode="lin" valueType="num">
                                      <p:cBhvr additive="base">
                                        <p:cTn id="11" dur="5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9699">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anim calcmode="lin" valueType="num">
                                      <p:cBhvr additive="base">
                                        <p:cTn id="15" dur="5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9699">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29699">
                                            <p:txEl>
                                              <p:pRg st="3" end="3"/>
                                            </p:txEl>
                                          </p:spTgt>
                                        </p:tgtEl>
                                        <p:attrNameLst>
                                          <p:attrName>style.visibility</p:attrName>
                                        </p:attrNameLst>
                                      </p:cBhvr>
                                      <p:to>
                                        <p:strVal val="visible"/>
                                      </p:to>
                                    </p:set>
                                    <p:anim calcmode="lin" valueType="num">
                                      <p:cBhvr additive="base">
                                        <p:cTn id="19" dur="500" fill="hold"/>
                                        <p:tgtEl>
                                          <p:spTgt spid="2969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699">
                                            <p:txEl>
                                              <p:pRg st="3" end="3"/>
                                            </p:txEl>
                                          </p:spTgt>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29699">
                                            <p:txEl>
                                              <p:pRg st="4" end="4"/>
                                            </p:txEl>
                                          </p:spTgt>
                                        </p:tgtEl>
                                        <p:attrNameLst>
                                          <p:attrName>style.visibility</p:attrName>
                                        </p:attrNameLst>
                                      </p:cBhvr>
                                      <p:to>
                                        <p:strVal val="visible"/>
                                      </p:to>
                                    </p:set>
                                    <p:anim calcmode="lin" valueType="num">
                                      <p:cBhvr additive="base">
                                        <p:cTn id="23" dur="500" fill="hold"/>
                                        <p:tgtEl>
                                          <p:spTgt spid="2969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9699">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pPr eaLnBrk="1" hangingPunct="1"/>
            <a:r>
              <a:rPr lang="el-GR" altLang="en-US" dirty="0"/>
              <a:t>Βασική Διαδικασία </a:t>
            </a:r>
            <a:br>
              <a:rPr lang="el-GR" altLang="en-US" dirty="0"/>
            </a:br>
            <a:r>
              <a:rPr lang="el-GR" altLang="en-US" dirty="0"/>
              <a:t>της Ειδικής Αγωγής</a:t>
            </a:r>
          </a:p>
        </p:txBody>
      </p:sp>
      <p:sp>
        <p:nvSpPr>
          <p:cNvPr id="65539" name="Rectangle 3"/>
          <p:cNvSpPr>
            <a:spLocks noGrp="1" noChangeArrowheads="1"/>
          </p:cNvSpPr>
          <p:nvPr>
            <p:ph idx="1"/>
          </p:nvPr>
        </p:nvSpPr>
        <p:spPr>
          <a:xfrm>
            <a:off x="628651" y="2269671"/>
            <a:ext cx="8341178" cy="3371850"/>
          </a:xfrm>
        </p:spPr>
        <p:txBody>
          <a:bodyPr>
            <a:normAutofit fontScale="85000" lnSpcReduction="20000"/>
          </a:bodyPr>
          <a:lstStyle/>
          <a:p>
            <a:pPr marL="0" indent="0" algn="just">
              <a:lnSpc>
                <a:spcPct val="90000"/>
              </a:lnSpc>
              <a:buNone/>
            </a:pPr>
            <a:r>
              <a:rPr lang="el-GR" altLang="en-US" dirty="0"/>
              <a:t>2ο επίπεδο</a:t>
            </a:r>
          </a:p>
          <a:p>
            <a:pPr lvl="1" algn="just" eaLnBrk="1" hangingPunct="1">
              <a:lnSpc>
                <a:spcPct val="90000"/>
              </a:lnSpc>
            </a:pPr>
            <a:r>
              <a:rPr lang="el-GR" altLang="en-US" dirty="0"/>
              <a:t>Προγραμματισμός των συναντήσεων της Ομάδας ΕΕΠ</a:t>
            </a:r>
          </a:p>
          <a:p>
            <a:pPr lvl="1" algn="just" eaLnBrk="1" hangingPunct="1">
              <a:lnSpc>
                <a:spcPct val="90000"/>
              </a:lnSpc>
            </a:pPr>
            <a:r>
              <a:rPr lang="el-GR" altLang="en-US" dirty="0"/>
              <a:t>Συνάντηση της Ομάδας ΕΕΠ</a:t>
            </a:r>
          </a:p>
          <a:p>
            <a:pPr lvl="1" algn="just" eaLnBrk="1" hangingPunct="1">
              <a:lnSpc>
                <a:spcPct val="90000"/>
              </a:lnSpc>
            </a:pPr>
            <a:r>
              <a:rPr lang="el-GR" altLang="en-US" dirty="0"/>
              <a:t>Σύνταξη του ΕΕΠ</a:t>
            </a:r>
          </a:p>
          <a:p>
            <a:pPr lvl="1" algn="just" eaLnBrk="1" hangingPunct="1">
              <a:lnSpc>
                <a:spcPct val="90000"/>
              </a:lnSpc>
            </a:pPr>
            <a:r>
              <a:rPr lang="el-GR" altLang="en-US" dirty="0"/>
              <a:t>Ενημέρωση και έγκριση γονέων</a:t>
            </a:r>
          </a:p>
          <a:p>
            <a:pPr lvl="1" algn="just" eaLnBrk="1" hangingPunct="1">
              <a:lnSpc>
                <a:spcPct val="90000"/>
              </a:lnSpc>
            </a:pPr>
            <a:r>
              <a:rPr lang="el-GR" altLang="en-US" dirty="0"/>
              <a:t>Εφαρμογή του ΕΕΠ - Παροχή υπηρεσιών</a:t>
            </a:r>
          </a:p>
          <a:p>
            <a:pPr lvl="1" algn="just" eaLnBrk="1" hangingPunct="1">
              <a:lnSpc>
                <a:spcPct val="90000"/>
              </a:lnSpc>
            </a:pPr>
            <a:r>
              <a:rPr lang="el-GR" altLang="en-US" dirty="0"/>
              <a:t>Μέτρηση της επιτυχίας του ΕΕΠ</a:t>
            </a:r>
          </a:p>
          <a:p>
            <a:pPr lvl="1" algn="just" eaLnBrk="1" hangingPunct="1">
              <a:lnSpc>
                <a:spcPct val="90000"/>
              </a:lnSpc>
            </a:pPr>
            <a:r>
              <a:rPr lang="el-GR" altLang="en-US" dirty="0"/>
              <a:t>Ενημέρωση γονέων</a:t>
            </a:r>
          </a:p>
          <a:p>
            <a:pPr lvl="1" algn="just" eaLnBrk="1" hangingPunct="1">
              <a:lnSpc>
                <a:spcPct val="90000"/>
              </a:lnSpc>
            </a:pPr>
            <a:r>
              <a:rPr lang="el-GR" altLang="en-US" dirty="0"/>
              <a:t>Ανασκόπηση του ΕΕΠ</a:t>
            </a:r>
          </a:p>
          <a:p>
            <a:pPr lvl="1" algn="just" eaLnBrk="1" hangingPunct="1">
              <a:lnSpc>
                <a:spcPct val="90000"/>
              </a:lnSpc>
            </a:pPr>
            <a:r>
              <a:rPr lang="el-GR" altLang="en-US" dirty="0"/>
              <a:t>Επαναξιολόγηση του παιδιού</a:t>
            </a:r>
          </a:p>
        </p:txBody>
      </p:sp>
    </p:spTree>
    <p:extLst>
      <p:ext uri="{BB962C8B-B14F-4D97-AF65-F5344CB8AC3E}">
        <p14:creationId xmlns:p14="http://schemas.microsoft.com/office/powerpoint/2010/main" val="24009580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 calcmode="lin" valueType="num">
                                      <p:cBhvr additive="base">
                                        <p:cTn id="7" dur="500" fill="hold"/>
                                        <p:tgtEl>
                                          <p:spTgt spid="655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5539">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65539">
                                            <p:txEl>
                                              <p:pRg st="1" end="1"/>
                                            </p:txEl>
                                          </p:spTgt>
                                        </p:tgtEl>
                                        <p:attrNameLst>
                                          <p:attrName>style.visibility</p:attrName>
                                        </p:attrNameLst>
                                      </p:cBhvr>
                                      <p:to>
                                        <p:strVal val="visible"/>
                                      </p:to>
                                    </p:set>
                                    <p:anim calcmode="lin" valueType="num">
                                      <p:cBhvr additive="base">
                                        <p:cTn id="11" dur="500" fill="hold"/>
                                        <p:tgtEl>
                                          <p:spTgt spid="6553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5539">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65539">
                                            <p:txEl>
                                              <p:pRg st="2" end="2"/>
                                            </p:txEl>
                                          </p:spTgt>
                                        </p:tgtEl>
                                        <p:attrNameLst>
                                          <p:attrName>style.visibility</p:attrName>
                                        </p:attrNameLst>
                                      </p:cBhvr>
                                      <p:to>
                                        <p:strVal val="visible"/>
                                      </p:to>
                                    </p:set>
                                    <p:anim calcmode="lin" valueType="num">
                                      <p:cBhvr additive="base">
                                        <p:cTn id="15" dur="500" fill="hold"/>
                                        <p:tgtEl>
                                          <p:spTgt spid="6553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5539">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65539">
                                            <p:txEl>
                                              <p:pRg st="3" end="3"/>
                                            </p:txEl>
                                          </p:spTgt>
                                        </p:tgtEl>
                                        <p:attrNameLst>
                                          <p:attrName>style.visibility</p:attrName>
                                        </p:attrNameLst>
                                      </p:cBhvr>
                                      <p:to>
                                        <p:strVal val="visible"/>
                                      </p:to>
                                    </p:set>
                                    <p:anim calcmode="lin" valueType="num">
                                      <p:cBhvr additive="base">
                                        <p:cTn id="19" dur="500" fill="hold"/>
                                        <p:tgtEl>
                                          <p:spTgt spid="6553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5539">
                                            <p:txEl>
                                              <p:pRg st="3" end="3"/>
                                            </p:txEl>
                                          </p:spTgt>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65539">
                                            <p:txEl>
                                              <p:pRg st="4" end="4"/>
                                            </p:txEl>
                                          </p:spTgt>
                                        </p:tgtEl>
                                        <p:attrNameLst>
                                          <p:attrName>style.visibility</p:attrName>
                                        </p:attrNameLst>
                                      </p:cBhvr>
                                      <p:to>
                                        <p:strVal val="visible"/>
                                      </p:to>
                                    </p:set>
                                    <p:anim calcmode="lin" valueType="num">
                                      <p:cBhvr additive="base">
                                        <p:cTn id="23" dur="500" fill="hold"/>
                                        <p:tgtEl>
                                          <p:spTgt spid="6553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5539">
                                            <p:txEl>
                                              <p:pRg st="4" end="4"/>
                                            </p:txEl>
                                          </p:spTgt>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65539">
                                            <p:txEl>
                                              <p:pRg st="5" end="5"/>
                                            </p:txEl>
                                          </p:spTgt>
                                        </p:tgtEl>
                                        <p:attrNameLst>
                                          <p:attrName>style.visibility</p:attrName>
                                        </p:attrNameLst>
                                      </p:cBhvr>
                                      <p:to>
                                        <p:strVal val="visible"/>
                                      </p:to>
                                    </p:set>
                                    <p:anim calcmode="lin" valueType="num">
                                      <p:cBhvr additive="base">
                                        <p:cTn id="27" dur="500" fill="hold"/>
                                        <p:tgtEl>
                                          <p:spTgt spid="65539">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5539">
                                            <p:txEl>
                                              <p:pRg st="5" end="5"/>
                                            </p:txEl>
                                          </p:spTgt>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65539">
                                            <p:txEl>
                                              <p:pRg st="6" end="6"/>
                                            </p:txEl>
                                          </p:spTgt>
                                        </p:tgtEl>
                                        <p:attrNameLst>
                                          <p:attrName>style.visibility</p:attrName>
                                        </p:attrNameLst>
                                      </p:cBhvr>
                                      <p:to>
                                        <p:strVal val="visible"/>
                                      </p:to>
                                    </p:set>
                                    <p:anim calcmode="lin" valueType="num">
                                      <p:cBhvr additive="base">
                                        <p:cTn id="31" dur="500" fill="hold"/>
                                        <p:tgtEl>
                                          <p:spTgt spid="65539">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5539">
                                            <p:txEl>
                                              <p:pRg st="6" end="6"/>
                                            </p:txEl>
                                          </p:spTgt>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65539">
                                            <p:txEl>
                                              <p:pRg st="7" end="7"/>
                                            </p:txEl>
                                          </p:spTgt>
                                        </p:tgtEl>
                                        <p:attrNameLst>
                                          <p:attrName>style.visibility</p:attrName>
                                        </p:attrNameLst>
                                      </p:cBhvr>
                                      <p:to>
                                        <p:strVal val="visible"/>
                                      </p:to>
                                    </p:set>
                                    <p:anim calcmode="lin" valueType="num">
                                      <p:cBhvr additive="base">
                                        <p:cTn id="35" dur="500" fill="hold"/>
                                        <p:tgtEl>
                                          <p:spTgt spid="65539">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5539">
                                            <p:txEl>
                                              <p:pRg st="7" end="7"/>
                                            </p:txEl>
                                          </p:spTgt>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65539">
                                            <p:txEl>
                                              <p:pRg st="8" end="8"/>
                                            </p:txEl>
                                          </p:spTgt>
                                        </p:tgtEl>
                                        <p:attrNameLst>
                                          <p:attrName>style.visibility</p:attrName>
                                        </p:attrNameLst>
                                      </p:cBhvr>
                                      <p:to>
                                        <p:strVal val="visible"/>
                                      </p:to>
                                    </p:set>
                                    <p:anim calcmode="lin" valueType="num">
                                      <p:cBhvr additive="base">
                                        <p:cTn id="39" dur="500" fill="hold"/>
                                        <p:tgtEl>
                                          <p:spTgt spid="65539">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5539">
                                            <p:txEl>
                                              <p:pRg st="8" end="8"/>
                                            </p:txEl>
                                          </p:spTgt>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65539">
                                            <p:txEl>
                                              <p:pRg st="9" end="9"/>
                                            </p:txEl>
                                          </p:spTgt>
                                        </p:tgtEl>
                                        <p:attrNameLst>
                                          <p:attrName>style.visibility</p:attrName>
                                        </p:attrNameLst>
                                      </p:cBhvr>
                                      <p:to>
                                        <p:strVal val="visible"/>
                                      </p:to>
                                    </p:set>
                                    <p:anim calcmode="lin" valueType="num">
                                      <p:cBhvr additive="base">
                                        <p:cTn id="43" dur="500" fill="hold"/>
                                        <p:tgtEl>
                                          <p:spTgt spid="65539">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5539">
                                            <p:txEl>
                                              <p:pRg st="9" end="9"/>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autoUpdateAnimBg="0"/>
    </p:bld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l-GR" altLang="en-US" dirty="0"/>
              <a:t>Περιεχόμενο του ΕΕΠ</a:t>
            </a:r>
          </a:p>
        </p:txBody>
      </p:sp>
      <p:sp>
        <p:nvSpPr>
          <p:cNvPr id="31747" name="Rectangle 3"/>
          <p:cNvSpPr>
            <a:spLocks noGrp="1" noChangeArrowheads="1"/>
          </p:cNvSpPr>
          <p:nvPr>
            <p:ph idx="1"/>
          </p:nvPr>
        </p:nvSpPr>
        <p:spPr>
          <a:xfrm>
            <a:off x="283029" y="2019300"/>
            <a:ext cx="8232322" cy="3143250"/>
          </a:xfrm>
        </p:spPr>
        <p:txBody>
          <a:bodyPr>
            <a:normAutofit fontScale="77500" lnSpcReduction="20000"/>
          </a:bodyPr>
          <a:lstStyle/>
          <a:p>
            <a:pPr algn="just" eaLnBrk="1" hangingPunct="1"/>
            <a:r>
              <a:rPr lang="el-GR" altLang="en-US" dirty="0">
                <a:latin typeface="Tahoma" panose="020B0604030504040204" pitchFamily="34" charset="0"/>
              </a:rPr>
              <a:t>Π</a:t>
            </a:r>
            <a:r>
              <a:rPr lang="el-GR" altLang="en-US" dirty="0">
                <a:latin typeface="Tahoma" panose="020B0604030504040204" pitchFamily="34" charset="0"/>
                <a:cs typeface="Tahoma" panose="020B0604030504040204" pitchFamily="34" charset="0"/>
              </a:rPr>
              <a:t>λήρη στοιχεία για το παρόν επίπεδο επίδοσης του παιδιού στην περιοχή στην οποία παρουσιάζει τα σημαντικότερα προβλήματα και σε όσες άλλες περιοχές είναι σχετικές</a:t>
            </a:r>
            <a:r>
              <a:rPr lang="el-GR" altLang="en-US" dirty="0">
                <a:latin typeface="Tahoma" panose="020B0604030504040204" pitchFamily="34" charset="0"/>
              </a:rPr>
              <a:t>.</a:t>
            </a:r>
          </a:p>
          <a:p>
            <a:pPr algn="just" eaLnBrk="1" hangingPunct="1">
              <a:buFont typeface="Wingdings" panose="05000000000000000000" pitchFamily="2" charset="2"/>
              <a:buNone/>
            </a:pPr>
            <a:endParaRPr lang="el-GR" altLang="en-US" dirty="0">
              <a:latin typeface="Tahoma" panose="020B0604030504040204" pitchFamily="34" charset="0"/>
            </a:endParaRPr>
          </a:p>
          <a:p>
            <a:pPr algn="just" eaLnBrk="1" hangingPunct="1"/>
            <a:r>
              <a:rPr lang="el-GR" altLang="en-US" dirty="0">
                <a:latin typeface="Tahoma" panose="020B0604030504040204" pitchFamily="34" charset="0"/>
                <a:cs typeface="Tahoma" panose="020B0604030504040204" pitchFamily="34" charset="0"/>
              </a:rPr>
              <a:t>Γενικούς ή μακροπρόθεσμους στόχους, των οποίων η κατάκτηση πρόκειται να επιδιωχθεί στο χρονικό διάστημα εφαρμογής του εξατομικευμένου προγράμματος.</a:t>
            </a:r>
          </a:p>
        </p:txBody>
      </p:sp>
    </p:spTree>
    <p:extLst>
      <p:ext uri="{BB962C8B-B14F-4D97-AF65-F5344CB8AC3E}">
        <p14:creationId xmlns:p14="http://schemas.microsoft.com/office/powerpoint/2010/main" val="4624015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5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1747">
                                            <p:txEl>
                                              <p:pRg st="2" end="2"/>
                                            </p:txEl>
                                          </p:spTgt>
                                        </p:tgtEl>
                                        <p:attrNameLst>
                                          <p:attrName>style.visibility</p:attrName>
                                        </p:attrNameLst>
                                      </p:cBhvr>
                                      <p:to>
                                        <p:strVal val="visible"/>
                                      </p:to>
                                    </p:set>
                                    <p:anim calcmode="lin" valueType="num">
                                      <p:cBhvr additive="base">
                                        <p:cTn id="13" dur="5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747">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l-GR" altLang="en-US" dirty="0"/>
              <a:t>Περιεχόμενο του ΕΕΠ</a:t>
            </a:r>
          </a:p>
        </p:txBody>
      </p:sp>
      <p:sp>
        <p:nvSpPr>
          <p:cNvPr id="32771" name="Rectangle 3"/>
          <p:cNvSpPr>
            <a:spLocks noGrp="1" noChangeArrowheads="1"/>
          </p:cNvSpPr>
          <p:nvPr>
            <p:ph idx="1"/>
          </p:nvPr>
        </p:nvSpPr>
        <p:spPr/>
        <p:txBody>
          <a:bodyPr/>
          <a:lstStyle/>
          <a:p>
            <a:pPr algn="just" eaLnBrk="1" hangingPunct="1"/>
            <a:r>
              <a:rPr lang="el-GR" altLang="en-US" dirty="0">
                <a:latin typeface="Tahoma" panose="020B0604030504040204" pitchFamily="34" charset="0"/>
              </a:rPr>
              <a:t>Ε</a:t>
            </a:r>
            <a:r>
              <a:rPr lang="el-GR" altLang="en-US" dirty="0">
                <a:latin typeface="Tahoma" panose="020B0604030504040204" pitchFamily="34" charset="0"/>
                <a:cs typeface="Tahoma" panose="020B0604030504040204" pitchFamily="34" charset="0"/>
              </a:rPr>
              <a:t>πιμέρους ή βραχυπρόθεσμους στόχους, που θα αποτελούν τους ενδιάμεσους σταθμούς μέχρι την επίτευξη των γενικών στόχων</a:t>
            </a:r>
            <a:r>
              <a:rPr lang="el-GR" altLang="en-US" dirty="0">
                <a:latin typeface="Tahoma" panose="020B0604030504040204" pitchFamily="34" charset="0"/>
              </a:rPr>
              <a:t>.</a:t>
            </a:r>
          </a:p>
          <a:p>
            <a:pPr algn="just" eaLnBrk="1" hangingPunct="1">
              <a:buFont typeface="Wingdings" panose="05000000000000000000" pitchFamily="2" charset="2"/>
              <a:buNone/>
            </a:pPr>
            <a:endParaRPr lang="el-GR" altLang="en-US" dirty="0">
              <a:latin typeface="Tahoma" panose="020B0604030504040204" pitchFamily="34" charset="0"/>
            </a:endParaRPr>
          </a:p>
          <a:p>
            <a:pPr algn="just" eaLnBrk="1" hangingPunct="1"/>
            <a:r>
              <a:rPr lang="el-GR" altLang="en-US" dirty="0">
                <a:latin typeface="Tahoma" panose="020B0604030504040204" pitchFamily="34" charset="0"/>
              </a:rPr>
              <a:t>Λ</a:t>
            </a:r>
            <a:r>
              <a:rPr lang="el-GR" altLang="en-US" dirty="0">
                <a:latin typeface="Tahoma" panose="020B0604030504040204" pitchFamily="34" charset="0"/>
                <a:cs typeface="Tahoma" panose="020B0604030504040204" pitchFamily="34" charset="0"/>
              </a:rPr>
              <a:t>επτομερή περιγραφή των μεθόδων και των υλικών διαμέσου των οποίων θα επιδιωχθεί η κατάκτηση των στόχων</a:t>
            </a:r>
            <a:r>
              <a:rPr lang="el-GR" altLang="en-US" dirty="0">
                <a:latin typeface="Tahoma" panose="020B0604030504040204" pitchFamily="34" charset="0"/>
              </a:rPr>
              <a:t>.</a:t>
            </a:r>
            <a:r>
              <a:rPr lang="el-GR" altLang="en-US" dirty="0">
                <a:latin typeface="Tahoma" panose="020B0604030504040204" pitchFamily="34" charset="0"/>
                <a:cs typeface="Tahoma" panose="020B0604030504040204" pitchFamily="34" charset="0"/>
              </a:rPr>
              <a:t> </a:t>
            </a:r>
            <a:endParaRPr lang="el-GR" altLang="en-US" dirty="0">
              <a:latin typeface="Tahoma" panose="020B0604030504040204" pitchFamily="34" charset="0"/>
            </a:endParaRPr>
          </a:p>
        </p:txBody>
      </p:sp>
    </p:spTree>
    <p:extLst>
      <p:ext uri="{BB962C8B-B14F-4D97-AF65-F5344CB8AC3E}">
        <p14:creationId xmlns:p14="http://schemas.microsoft.com/office/powerpoint/2010/main" val="25642266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5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2771">
                                            <p:txEl>
                                              <p:pRg st="2" end="2"/>
                                            </p:txEl>
                                          </p:spTgt>
                                        </p:tgtEl>
                                        <p:attrNameLst>
                                          <p:attrName>style.visibility</p:attrName>
                                        </p:attrNameLst>
                                      </p:cBhvr>
                                      <p:to>
                                        <p:strVal val="visible"/>
                                      </p:to>
                                    </p:set>
                                    <p:anim calcmode="lin" valueType="num">
                                      <p:cBhvr additive="base">
                                        <p:cTn id="13" dur="5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771">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autoUpdateAnimBg="0"/>
    </p:bld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l-GR" altLang="en-US" dirty="0"/>
              <a:t>Περιεχόμενο του ΕΕΠ</a:t>
            </a:r>
          </a:p>
        </p:txBody>
      </p:sp>
      <p:sp>
        <p:nvSpPr>
          <p:cNvPr id="33795" name="Rectangle 3"/>
          <p:cNvSpPr>
            <a:spLocks noGrp="1" noChangeArrowheads="1"/>
          </p:cNvSpPr>
          <p:nvPr>
            <p:ph idx="1"/>
          </p:nvPr>
        </p:nvSpPr>
        <p:spPr/>
        <p:txBody>
          <a:bodyPr>
            <a:normAutofit fontScale="92500" lnSpcReduction="10000"/>
          </a:bodyPr>
          <a:lstStyle/>
          <a:p>
            <a:pPr algn="just" eaLnBrk="1" hangingPunct="1"/>
            <a:r>
              <a:rPr lang="el-GR" altLang="en-US" dirty="0">
                <a:latin typeface="Tahoma" panose="020B0604030504040204" pitchFamily="34" charset="0"/>
              </a:rPr>
              <a:t>Ε</a:t>
            </a:r>
            <a:r>
              <a:rPr lang="el-GR" altLang="en-US" dirty="0">
                <a:latin typeface="Tahoma" panose="020B0604030504040204" pitchFamily="34" charset="0"/>
                <a:cs typeface="Tahoma" panose="020B0604030504040204" pitchFamily="34" charset="0"/>
              </a:rPr>
              <a:t>ιδικές παροχές που πιθανόν χρειάζεται το συγκεκριμένο παιδί (π.χ. υποστήριξη από ψυχολόγο), καθώς και τα </a:t>
            </a:r>
            <a:r>
              <a:rPr lang="el-GR" altLang="en-US" dirty="0" err="1">
                <a:latin typeface="Tahoma" panose="020B0604030504040204" pitchFamily="34" charset="0"/>
                <a:cs typeface="Tahoma" panose="020B0604030504040204" pitchFamily="34" charset="0"/>
              </a:rPr>
              <a:t>χωροχρονικά</a:t>
            </a:r>
            <a:r>
              <a:rPr lang="el-GR" altLang="en-US" dirty="0">
                <a:latin typeface="Tahoma" panose="020B0604030504040204" pitchFamily="34" charset="0"/>
                <a:cs typeface="Tahoma" panose="020B0604030504040204" pitchFamily="34" charset="0"/>
              </a:rPr>
              <a:t> στοιχεία εφαρμογής τους</a:t>
            </a:r>
            <a:r>
              <a:rPr lang="el-GR" altLang="en-US" dirty="0">
                <a:latin typeface="Tahoma" panose="020B0604030504040204" pitchFamily="34" charset="0"/>
              </a:rPr>
              <a:t>.</a:t>
            </a:r>
          </a:p>
          <a:p>
            <a:pPr algn="just" eaLnBrk="1" hangingPunct="1">
              <a:buFont typeface="Wingdings" panose="05000000000000000000" pitchFamily="2" charset="2"/>
              <a:buNone/>
            </a:pPr>
            <a:endParaRPr lang="el-GR" altLang="en-US" dirty="0">
              <a:latin typeface="Tahoma" panose="020B0604030504040204" pitchFamily="34" charset="0"/>
            </a:endParaRPr>
          </a:p>
          <a:p>
            <a:pPr algn="just" eaLnBrk="1" hangingPunct="1"/>
            <a:r>
              <a:rPr lang="el-GR" altLang="en-US" dirty="0">
                <a:latin typeface="Tahoma" panose="020B0604030504040204" pitchFamily="34" charset="0"/>
              </a:rPr>
              <a:t>Δ</a:t>
            </a:r>
            <a:r>
              <a:rPr lang="el-GR" altLang="en-US" dirty="0">
                <a:latin typeface="Tahoma" panose="020B0604030504040204" pitchFamily="34" charset="0"/>
                <a:cs typeface="Tahoma" panose="020B0604030504040204" pitchFamily="34" charset="0"/>
              </a:rPr>
              <a:t>ιαδικασίες αποτίμησης του προγράμματος</a:t>
            </a:r>
            <a:r>
              <a:rPr lang="el-GR" altLang="en-US" dirty="0">
                <a:latin typeface="Tahoma" panose="020B0604030504040204" pitchFamily="34" charset="0"/>
              </a:rPr>
              <a:t>.</a:t>
            </a:r>
          </a:p>
          <a:p>
            <a:pPr algn="just" eaLnBrk="1" hangingPunct="1">
              <a:buFont typeface="Wingdings" panose="05000000000000000000" pitchFamily="2" charset="2"/>
              <a:buNone/>
            </a:pPr>
            <a:endParaRPr lang="el-GR" altLang="en-US" dirty="0">
              <a:latin typeface="Tahoma" panose="020B0604030504040204" pitchFamily="34" charset="0"/>
            </a:endParaRPr>
          </a:p>
          <a:p>
            <a:pPr algn="just" eaLnBrk="1" hangingPunct="1"/>
            <a:r>
              <a:rPr lang="el-GR" altLang="en-US" dirty="0">
                <a:latin typeface="Tahoma" panose="020B0604030504040204" pitchFamily="34" charset="0"/>
              </a:rPr>
              <a:t>Π</a:t>
            </a:r>
            <a:r>
              <a:rPr lang="el-GR" altLang="en-US" dirty="0">
                <a:latin typeface="Tahoma" panose="020B0604030504040204" pitchFamily="34" charset="0"/>
                <a:cs typeface="Tahoma" panose="020B0604030504040204" pitchFamily="34" charset="0"/>
              </a:rPr>
              <a:t>ιθανούς τρόπους συμμετοχής της οικογένειας στο όλο εγχείρημα. </a:t>
            </a:r>
            <a:endParaRPr lang="el-GR" altLang="en-US" dirty="0">
              <a:latin typeface="Tahoma" panose="020B0604030504040204" pitchFamily="34" charset="0"/>
            </a:endParaRPr>
          </a:p>
        </p:txBody>
      </p:sp>
    </p:spTree>
    <p:extLst>
      <p:ext uri="{BB962C8B-B14F-4D97-AF65-F5344CB8AC3E}">
        <p14:creationId xmlns:p14="http://schemas.microsoft.com/office/powerpoint/2010/main" val="7720678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79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3795">
                                            <p:txEl>
                                              <p:pRg st="2" end="2"/>
                                            </p:txEl>
                                          </p:spTgt>
                                        </p:tgtEl>
                                        <p:attrNameLst>
                                          <p:attrName>style.visibility</p:attrName>
                                        </p:attrNameLst>
                                      </p:cBhvr>
                                      <p:to>
                                        <p:strVal val="visible"/>
                                      </p:to>
                                    </p:set>
                                    <p:anim calcmode="lin" valueType="num">
                                      <p:cBhvr additive="base">
                                        <p:cTn id="13" dur="500" fill="hold"/>
                                        <p:tgtEl>
                                          <p:spTgt spid="3379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795">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33795">
                                            <p:txEl>
                                              <p:pRg st="4" end="4"/>
                                            </p:txEl>
                                          </p:spTgt>
                                        </p:tgtEl>
                                        <p:attrNameLst>
                                          <p:attrName>style.visibility</p:attrName>
                                        </p:attrNameLst>
                                      </p:cBhvr>
                                      <p:to>
                                        <p:strVal val="visible"/>
                                      </p:to>
                                    </p:set>
                                    <p:anim calcmode="lin" valueType="num">
                                      <p:cBhvr additive="base">
                                        <p:cTn id="19" dur="500" fill="hold"/>
                                        <p:tgtEl>
                                          <p:spTgt spid="3379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795">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967</TotalTime>
  <Words>8303</Words>
  <Application>Microsoft Office PowerPoint</Application>
  <PresentationFormat>Προβολή στην οθόνη (4:3)</PresentationFormat>
  <Paragraphs>767</Paragraphs>
  <Slides>162</Slides>
  <Notes>20</Notes>
  <HiddenSlides>2</HiddenSlides>
  <MMClips>0</MMClips>
  <ScaleCrop>false</ScaleCrop>
  <HeadingPairs>
    <vt:vector size="6" baseType="variant">
      <vt:variant>
        <vt:lpstr>Γραμματοσειρές που χρησιμοποιούνται</vt:lpstr>
      </vt:variant>
      <vt:variant>
        <vt:i4>10</vt:i4>
      </vt:variant>
      <vt:variant>
        <vt:lpstr>Θέμα</vt:lpstr>
      </vt:variant>
      <vt:variant>
        <vt:i4>1</vt:i4>
      </vt:variant>
      <vt:variant>
        <vt:lpstr>Τίτλοι διαφανειών</vt:lpstr>
      </vt:variant>
      <vt:variant>
        <vt:i4>162</vt:i4>
      </vt:variant>
    </vt:vector>
  </HeadingPairs>
  <TitlesOfParts>
    <vt:vector size="173" baseType="lpstr">
      <vt:lpstr>Arial</vt:lpstr>
      <vt:lpstr>Arial Unicode MS</vt:lpstr>
      <vt:lpstr>Calibri</vt:lpstr>
      <vt:lpstr>新細明體</vt:lpstr>
      <vt:lpstr>新細明體</vt:lpstr>
      <vt:lpstr>Symbol</vt:lpstr>
      <vt:lpstr>Tahoma</vt:lpstr>
      <vt:lpstr>Times New Roman</vt:lpstr>
      <vt:lpstr>Wingdings</vt:lpstr>
      <vt:lpstr>Wingdings 2</vt:lpstr>
      <vt:lpstr>Θέμα του Office</vt:lpstr>
      <vt:lpstr>"Παιδιά με ειδικές ανάγκες: Διδασκαλία και μάθηση"</vt:lpstr>
      <vt:lpstr>Επικοινωνία</vt:lpstr>
      <vt:lpstr>Ψυχολογική και Κοινωνική Διάσταση της Αναπηρίας</vt:lpstr>
      <vt:lpstr>Προβληματισμοί σχετικά με την αναπηρία</vt:lpstr>
      <vt:lpstr>Αναπηρία</vt:lpstr>
      <vt:lpstr>Αναπηρία: μία κοινωνική κατασκευή</vt:lpstr>
      <vt:lpstr>Ψυχολογική και Κοινωνική Διάσταση της Αναπηρίας</vt:lpstr>
      <vt:lpstr>Ψυχολογική και Κοινωνική Διάσταση της Αναπηρίας</vt:lpstr>
      <vt:lpstr>Μοντέλα Αναπηρίας</vt:lpstr>
      <vt:lpstr>Μοντέλα Αναπηρίας</vt:lpstr>
      <vt:lpstr>Ιστορική Ανασκόπηση</vt:lpstr>
      <vt:lpstr>Ιστορική Ανασκόπηση</vt:lpstr>
      <vt:lpstr>Ιστορική Ανασκόπηση</vt:lpstr>
      <vt:lpstr>Ιστορική Ανασκόπηση</vt:lpstr>
      <vt:lpstr>Ιστορική Ανασκόπηση</vt:lpstr>
      <vt:lpstr>Η αρχή της ομαλοποίησης (Normalization)</vt:lpstr>
      <vt:lpstr>Η αρχή της ομαλοποίησης (Normalization)</vt:lpstr>
      <vt:lpstr>Η αρχή της ομαλοποίησης (Normalization)</vt:lpstr>
      <vt:lpstr>Κριτική</vt:lpstr>
      <vt:lpstr>Φιλοσοφία της Ειδικής Αγωγής (Ε.Α.)</vt:lpstr>
      <vt:lpstr>Παιδαγωγική θεώρηση της Αναπηρίας</vt:lpstr>
      <vt:lpstr>Ειδική Αγωγή: Ορολογία</vt:lpstr>
      <vt:lpstr>Ορισμός Ε.Α.</vt:lpstr>
      <vt:lpstr>Σκοπός της Ε.Α.</vt:lpstr>
      <vt:lpstr>Σκοπός της Ε.Α.</vt:lpstr>
      <vt:lpstr>Νομοθεσία</vt:lpstr>
      <vt:lpstr>Σήμερα…</vt:lpstr>
      <vt:lpstr>Σήμερα…</vt:lpstr>
      <vt:lpstr>Ν. 3699/2008</vt:lpstr>
      <vt:lpstr>Ν. 3699/2008</vt:lpstr>
      <vt:lpstr>Ν. 3699/2008</vt:lpstr>
      <vt:lpstr>Προσωπικό Ειδικής Αγωγής</vt:lpstr>
      <vt:lpstr>Εκπαίδευση</vt:lpstr>
      <vt:lpstr>Απαραίτητα Στοιχεία Εκπαίδευσης</vt:lpstr>
      <vt:lpstr>Δυσκολίες κατά την εκπαιδευτική διαδικασία</vt:lpstr>
      <vt:lpstr>Στρατηγικές διδασκαλίας</vt:lpstr>
      <vt:lpstr>Στρατηγικές για την εκπαίδευση παιδιών με αναπηρία στο γενικό σχολείο </vt:lpstr>
      <vt:lpstr> </vt:lpstr>
      <vt:lpstr> </vt:lpstr>
      <vt:lpstr> </vt:lpstr>
      <vt:lpstr>Στρατηγικές Διδασκαλίας</vt:lpstr>
      <vt:lpstr>Στρατηγικές Διδασκαλίας</vt:lpstr>
      <vt:lpstr>Στρατηγικές Διδασκαλίας</vt:lpstr>
      <vt:lpstr>Στρατηγικές Διδασκαλίας</vt:lpstr>
      <vt:lpstr>Στρατηγικές Διδασκαλίας</vt:lpstr>
      <vt:lpstr>Στρατηγικές Διδασκαλίας</vt:lpstr>
      <vt:lpstr>Μορφές Διδασκαλίας και Μάθησης</vt:lpstr>
      <vt:lpstr>Τεχνικές διδασκαλίας</vt:lpstr>
      <vt:lpstr>Διδασκαλία στην Ελλάδα: τι προτείνεται</vt:lpstr>
      <vt:lpstr>Διδακτικές προσεγγίσεις, τι προτείνεται: </vt:lpstr>
      <vt:lpstr>Τεχνικές: τι προτείνεται</vt:lpstr>
      <vt:lpstr>Γενικά χαρακτηριστικά και μαθησιακές προτιμήσεις των μαθητών με νοητική αναπηρία </vt:lpstr>
      <vt:lpstr> </vt:lpstr>
      <vt:lpstr> </vt:lpstr>
      <vt:lpstr>Δυσκολίες στις γνωστικές λειτουργίες</vt:lpstr>
      <vt:lpstr>Δυσκολίες των μαθητών με αναπηρία στις γνωστικές λειτουργίες</vt:lpstr>
      <vt:lpstr>Φόρμες αξιολόγησης</vt:lpstr>
      <vt:lpstr>Λειτουργία 1</vt:lpstr>
      <vt:lpstr>Λειτουργία 2</vt:lpstr>
      <vt:lpstr>Λειτουργία 3</vt:lpstr>
      <vt:lpstr>Στοιχεία της λειτουργίας 3</vt:lpstr>
      <vt:lpstr>Αξιολόγηση της προόδου  του μαθητή  </vt:lpstr>
      <vt:lpstr>Βασικές αρχές προγραμματισμού και υλοποίησης της διδασκαλίας για μαθητές με νοητική αναπηρία </vt:lpstr>
      <vt:lpstr>Παρουσίαση του PowerPoint</vt:lpstr>
      <vt:lpstr>Διδασκαλία μαθητών με</vt:lpstr>
      <vt:lpstr>Δομή αναλυτικού προγράμματος για μαθητές με αναπηρία</vt:lpstr>
      <vt:lpstr>Περιεχόμενο του Αναλυτικού Προγράμματος</vt:lpstr>
      <vt:lpstr>Τομείς που οφείλει να καλύπτει ένα ΑΠ:</vt:lpstr>
      <vt:lpstr>Διδακτικό πλαίσιο </vt:lpstr>
      <vt:lpstr>Διδακτικό πλαίσιο</vt:lpstr>
      <vt:lpstr>ΟΡΓΑΝΩΣΗ ΤΗΣ ΔΙΔΑΣΚΑΛΙΑΣ</vt:lpstr>
      <vt:lpstr>Θεμελιώδεις Διδακτικές Προϋποθέσεις</vt:lpstr>
      <vt:lpstr>ΣΤΑΣΗ ΤΗΣ/ ΤΟΥ ΠΑΙΔΑΓΩΓΟΥ</vt:lpstr>
      <vt:lpstr>ΤΟ ΠΕΡΙΕΧΟΜΕΝΟ ΤΩΝ ΔΡΑΣΤΗΡΙΟΤΗΤΩΝ </vt:lpstr>
      <vt:lpstr>ΤΗ ΔΟΜΗ ΤΩΝ ΔΡΑΣΤΗΡΙΟΤΗΤΩΝ</vt:lpstr>
      <vt:lpstr>Αρχή της εποπτείας</vt:lpstr>
      <vt:lpstr>ΑΤΟΜΟ ΚΑΙ ΑΝΤΙΚΕΙΜΕΝΟ </vt:lpstr>
      <vt:lpstr> Μάθημα σε μαθητές με βαριά αναπηρία</vt:lpstr>
      <vt:lpstr>Σύγχρονες τάσεις και προοπτικές της εκπαίδευσης των παιδιών με αναπηρία στο γενικό σχολείο </vt:lpstr>
      <vt:lpstr> </vt:lpstr>
      <vt:lpstr>Γενικές κατευθύνσεις σχεδιασμού των ΑΠΣ</vt:lpstr>
      <vt:lpstr>Παρουσίαση του PowerPoint</vt:lpstr>
      <vt:lpstr>Παρουσίαση του PowerPoint</vt:lpstr>
      <vt:lpstr>Παρουσίαση του PowerPoint</vt:lpstr>
      <vt:lpstr>Εξατομικευμένη Διδασκαλία Εξατομικευμένο Εκπαιδευτικό Πρόγραμμα (ΕΕΠ)</vt:lpstr>
      <vt:lpstr>Εξατομικευμένη διδασκαλία</vt:lpstr>
      <vt:lpstr>Εξατομικευμένη διδασκαλία</vt:lpstr>
      <vt:lpstr>Εξατομικευμένη διδασκαλία</vt:lpstr>
      <vt:lpstr>Προϋποθέσεις της Eξατομίκευσης</vt:lpstr>
      <vt:lpstr>Προϋποθέσεις της Eξατομίκευσης</vt:lpstr>
      <vt:lpstr>Ορισμός: Εξατομικευμένο Εκπαιδευτικό Πρόγραμμα (ΕΕΠ)</vt:lpstr>
      <vt:lpstr>Χρησιμότητα ΕΕΠ</vt:lpstr>
      <vt:lpstr>Παρουσίαση του PowerPoint</vt:lpstr>
      <vt:lpstr>Βασική θέση</vt:lpstr>
      <vt:lpstr>Βασική Διαδικασία  της Ειδικής Αγωγής</vt:lpstr>
      <vt:lpstr>Βασική Διαδικασία  της Ειδικής Αγωγής</vt:lpstr>
      <vt:lpstr>Περιεχόμενο του ΕΕΠ</vt:lpstr>
      <vt:lpstr>Περιεχόμενο του ΕΕΠ</vt:lpstr>
      <vt:lpstr>Περιεχόμενο του ΕΕΠ</vt:lpstr>
      <vt:lpstr>Παρόν επίπεδο της ακαδημαϊκής επίδοσης</vt:lpstr>
      <vt:lpstr>Εναλλακτικές στρατηγικές αξιολόγησης</vt:lpstr>
      <vt:lpstr>Ετήσιοι/ Μακροπρόθεσμοι στόχοι</vt:lpstr>
      <vt:lpstr>Ειδική παιδαγωγική στήριξη</vt:lpstr>
      <vt:lpstr>Χρονοδιάγραμμα</vt:lpstr>
      <vt:lpstr>Αξιολόγηση</vt:lpstr>
      <vt:lpstr>Μέλη της Ομάδας ΕΕΠ</vt:lpstr>
      <vt:lpstr>Βασικά σημεία της μεθοδολογίας</vt:lpstr>
      <vt:lpstr>Ο ρόλος του Παιδαγωγού της Γενικής Αγωγής</vt:lpstr>
      <vt:lpstr>Ο ρόλος του Παιδαγωγού της Γενικής Αγωγής</vt:lpstr>
      <vt:lpstr>Ο ρόλος του παιδαγωγού της Ειδικής Αγωγής</vt:lpstr>
      <vt:lpstr>Ο ρόλος του παιδαγωγού της Ειδικής Αγωγής</vt:lpstr>
      <vt:lpstr>Ο ρόλος του γονέα</vt:lpstr>
      <vt:lpstr>Διττός ρόλος του ΕΕΠ</vt:lpstr>
      <vt:lpstr>   ΕΕΠ – διαδικασία προγραμματισμού, σύνταξη και εφαρμογή</vt:lpstr>
      <vt:lpstr>Εξατομικευμένη διδασκαλία</vt:lpstr>
      <vt:lpstr>Εξατομικευμένο Εκπαιδευτικό Πρόγραμμα</vt:lpstr>
      <vt:lpstr>Διαδικασία προγραμματισμού </vt:lpstr>
      <vt:lpstr>Διαφοροποίηση</vt:lpstr>
      <vt:lpstr>Διαφοροποίηση</vt:lpstr>
      <vt:lpstr>Παράδειγμα</vt:lpstr>
      <vt:lpstr>ΠΡΟΒΛΗΜΑΤΑ ΕΦΑΡΜΟΓΗΣ ΤΗΣ ΔΙΑΦΟΡΟΠΟΙΗΣΗΣ</vt:lpstr>
      <vt:lpstr>Διαδικασία προγραμματισμού</vt:lpstr>
      <vt:lpstr>3 ερωτήματα</vt:lpstr>
      <vt:lpstr>Προσδιορισμός/ Αξιολόγηση</vt:lpstr>
      <vt:lpstr>Παράγοντες για τη σύνταξη ΕΕΠ</vt:lpstr>
      <vt:lpstr>Παροχή υπηρεσιών μέσω ΕΕΠ</vt:lpstr>
      <vt:lpstr>Τοποθέτηση παιδιού</vt:lpstr>
      <vt:lpstr>Εφαρμογή του ΕΕΠ</vt:lpstr>
      <vt:lpstr>Πειραματικά μοντέλα εξατομικευμένης διδασκαλίας</vt:lpstr>
      <vt:lpstr>Πολυτροπικό μοντέλο  (Multimodal model)</vt:lpstr>
      <vt:lpstr>Μοντέλο πολλαπλών στόχων (multivalent model)</vt:lpstr>
      <vt:lpstr>Προϋποθέσεις για την εφαρμογή του ΕΕΠ</vt:lpstr>
      <vt:lpstr>ΣΧΕΣΗ ΣΧΟΛΕΙΟΥ - ΟΙΚΟΓΕΝΕΙΑΣ</vt:lpstr>
      <vt:lpstr>Η θέση του παιδιού</vt:lpstr>
      <vt:lpstr>ΣΥΝΕΡΓΑΣΙΑ ΓΙΑ ΤΗΝ ΑΝΤΙΜΕΤΩΠΙΣΗ ΠΡΟΒΛΗΜΑΤΩΝ</vt:lpstr>
      <vt:lpstr>ΣΥΝΔΕΣΗ ΤΗΣ ΣΥΝΕΡΓΑΣΙΑΣ ΜΕ ΤΗ ΧΡΗΣΙΜΟΤΗΤΑ </vt:lpstr>
      <vt:lpstr>ΕΠΙΚΟΙΝΩΝΙΑ  </vt:lpstr>
      <vt:lpstr>Επαναπροσδιορισμός ΕΕΠ</vt:lpstr>
      <vt:lpstr>Συμπερασματικά</vt:lpstr>
      <vt:lpstr>Σχεδιασμός του προγράμματος παρέμβασης</vt:lpstr>
      <vt:lpstr>Φάσεις κατάρτισης του Ε.Ε.Π. </vt:lpstr>
      <vt:lpstr>Παρουσίαση του PowerPoint</vt:lpstr>
      <vt:lpstr>Portfolio (Ατομικός Φάκελος) Μαθητή</vt:lpstr>
      <vt:lpstr>Εξυπηρετεί:</vt:lpstr>
      <vt:lpstr>Ο μαθητής μπορεί:</vt:lpstr>
      <vt:lpstr>Το portfolio πρέπει:</vt:lpstr>
      <vt:lpstr>Πρώιμη Παρέμβαση</vt:lpstr>
      <vt:lpstr>Επικινδυνότητα</vt:lpstr>
      <vt:lpstr>Συνεργασία με οικογένεια</vt:lpstr>
      <vt:lpstr>Παραδείγματα</vt:lpstr>
      <vt:lpstr>Εξατομικευμένο Πρόγραμμα Εκπαίδευσης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Διαγνωστικό Φύλλο - ΚΕΔΔΥ</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Acer</dc:creator>
  <cp:lastModifiedBy>Ioanna Dimitriadou</cp:lastModifiedBy>
  <cp:revision>46</cp:revision>
  <dcterms:created xsi:type="dcterms:W3CDTF">2016-09-19T08:57:41Z</dcterms:created>
  <dcterms:modified xsi:type="dcterms:W3CDTF">2016-10-27T19:15:24Z</dcterms:modified>
</cp:coreProperties>
</file>