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9" r:id="rId2"/>
    <p:sldId id="257" r:id="rId3"/>
    <p:sldId id="259" r:id="rId4"/>
    <p:sldId id="261" r:id="rId5"/>
    <p:sldId id="262" r:id="rId6"/>
    <p:sldId id="264" r:id="rId7"/>
    <p:sldId id="266" r:id="rId8"/>
    <p:sldId id="331" r:id="rId9"/>
    <p:sldId id="334" r:id="rId10"/>
    <p:sldId id="335" r:id="rId11"/>
    <p:sldId id="336" r:id="rId12"/>
    <p:sldId id="337" r:id="rId13"/>
    <p:sldId id="342" r:id="rId14"/>
    <p:sldId id="343" r:id="rId15"/>
    <p:sldId id="344" r:id="rId16"/>
    <p:sldId id="345" r:id="rId17"/>
    <p:sldId id="356" r:id="rId18"/>
    <p:sldId id="357" r:id="rId19"/>
    <p:sldId id="379" r:id="rId20"/>
    <p:sldId id="380" r:id="rId21"/>
    <p:sldId id="381" r:id="rId22"/>
    <p:sldId id="382" r:id="rId23"/>
    <p:sldId id="383" r:id="rId24"/>
    <p:sldId id="384" r:id="rId25"/>
    <p:sldId id="389" r:id="rId26"/>
    <p:sldId id="390" r:id="rId27"/>
    <p:sldId id="385" r:id="rId28"/>
    <p:sldId id="386" r:id="rId29"/>
    <p:sldId id="387" r:id="rId30"/>
    <p:sldId id="388" r:id="rId31"/>
    <p:sldId id="391" r:id="rId32"/>
    <p:sldId id="392" r:id="rId33"/>
    <p:sldId id="394" r:id="rId34"/>
    <p:sldId id="393" r:id="rId35"/>
    <p:sldId id="395" r:id="rId36"/>
    <p:sldId id="398" r:id="rId37"/>
    <p:sldId id="399" r:id="rId38"/>
    <p:sldId id="400" r:id="rId39"/>
    <p:sldId id="396" r:id="rId40"/>
    <p:sldId id="371" r:id="rId41"/>
    <p:sldId id="397" r:id="rId42"/>
    <p:sldId id="378" r:id="rId43"/>
    <p:sldId id="376" r:id="rId44"/>
    <p:sldId id="377" r:id="rId45"/>
  </p:sldIdLst>
  <p:sldSz cx="9144000" cy="6858000" type="screen4x3"/>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5050"/>
    <a:srgbClr val="BE4D4A"/>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9" autoAdjust="0"/>
    <p:restoredTop sz="99309" autoAdjust="0"/>
  </p:normalViewPr>
  <p:slideViewPr>
    <p:cSldViewPr>
      <p:cViewPr varScale="1">
        <p:scale>
          <a:sx n="84" d="100"/>
          <a:sy n="84" d="100"/>
        </p:scale>
        <p:origin x="49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72F5DCD-4A24-4DBD-9421-0700AFD8389C}" type="slidenum">
              <a:rPr lang="en-US" smtClean="0"/>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833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18404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26524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66120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178552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87622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401028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D07F5DE-DD30-45EB-A2C1-0BBC6BB2BA44}" type="slidenum">
              <a:rPr lang="en-US" smtClean="0"/>
              <a:pPr/>
              <a:t>40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0620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D07F5DE-DD30-45EB-A2C1-0BBC6BB2BA44}" type="slidenum">
              <a:rPr lang="en-US" smtClean="0"/>
              <a:pPr/>
              <a:t>41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508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61976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976EB48-11C7-4E1E-8FAC-FC3C225C442F}" type="slidenum">
              <a:rPr lang="en-US" smtClean="0"/>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5842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4F994D3-2C93-4226-8951-1E5197FD0C8D}"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305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6"/>
            <a:ext cx="7772400" cy="1470025"/>
          </a:xfrm>
        </p:spPr>
        <p:txBody>
          <a:bodyPr>
            <a:normAutofit/>
          </a:bodyPr>
          <a:lstStyle/>
          <a:p>
            <a:r>
              <a:rPr lang="el-GR" dirty="0" smtClean="0"/>
              <a:t>ΑΣΚΗΣΗ </a:t>
            </a:r>
            <a:r>
              <a:rPr lang="en-US" dirty="0" smtClean="0"/>
              <a:t>&amp; </a:t>
            </a:r>
            <a:r>
              <a:rPr lang="el-GR" dirty="0" smtClean="0"/>
              <a:t>ΨΥΧΙΚΗ ΥΓΕΙΑ </a:t>
            </a:r>
            <a:br>
              <a:rPr lang="el-GR" dirty="0" smtClean="0"/>
            </a:br>
            <a:r>
              <a:rPr lang="el-GR" dirty="0" smtClean="0"/>
              <a:t>ΣΤΗΝ ΤΡΙΤΗ ΗΛΙΚΙΑ</a:t>
            </a:r>
            <a:endParaRPr lang="el-GR" dirty="0"/>
          </a:p>
        </p:txBody>
      </p:sp>
      <p:sp>
        <p:nvSpPr>
          <p:cNvPr id="3" name="Υπότιτλος 2"/>
          <p:cNvSpPr>
            <a:spLocks noGrp="1"/>
          </p:cNvSpPr>
          <p:nvPr>
            <p:ph type="subTitle" idx="1"/>
          </p:nvPr>
        </p:nvSpPr>
        <p:spPr>
          <a:xfrm>
            <a:off x="323528" y="3044552"/>
            <a:ext cx="8424936" cy="1752600"/>
          </a:xfrm>
        </p:spPr>
        <p:txBody>
          <a:bodyPr>
            <a:noAutofit/>
          </a:bodyPr>
          <a:lstStyle/>
          <a:p>
            <a:r>
              <a:rPr lang="el-GR" sz="2600" b="1" dirty="0" smtClean="0"/>
              <a:t>Ενότητα 1:</a:t>
            </a:r>
            <a:r>
              <a:rPr lang="en-US" sz="2600" dirty="0" smtClean="0"/>
              <a:t> </a:t>
            </a:r>
            <a:r>
              <a:rPr lang="el-GR" sz="2600" dirty="0"/>
              <a:t>Εισαγωγή στην γήρανση και την ψυχολογία της γήρανσης</a:t>
            </a:r>
          </a:p>
          <a:p>
            <a:endParaRPr lang="en-US" sz="2800" dirty="0" smtClean="0"/>
          </a:p>
          <a:p>
            <a:r>
              <a:rPr lang="el-GR" sz="2800" dirty="0" smtClean="0"/>
              <a:t>Βασιλική Ζήση, </a:t>
            </a:r>
            <a:r>
              <a:rPr lang="de-DE" sz="2800" dirty="0" smtClean="0"/>
              <a:t>Ph D</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4"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6"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rgbClr val="7F2F2D"/>
                    </a:solidFill>
                    <a:effectLst>
                      <a:outerShdw blurRad="38100" dist="38100" dir="2700000" algn="tl">
                        <a:srgbClr val="000000">
                          <a:alpha val="43137"/>
                        </a:srgbClr>
                      </a:outerShdw>
                    </a:effectLst>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l-GR" dirty="0" smtClean="0"/>
              <a:t>Τι είναι η γήρανση; … </a:t>
            </a:r>
            <a:r>
              <a:rPr lang="el-GR" sz="2400" dirty="0" smtClean="0">
                <a:solidFill>
                  <a:prstClr val="black"/>
                </a:solidFill>
              </a:rPr>
              <a:t>(</a:t>
            </a:r>
            <a:r>
              <a:rPr lang="el-GR" sz="2400" dirty="0">
                <a:solidFill>
                  <a:prstClr val="black"/>
                </a:solidFill>
              </a:rPr>
              <a:t>ένας </a:t>
            </a:r>
            <a:r>
              <a:rPr lang="el-GR" sz="2400" dirty="0" err="1" smtClean="0">
                <a:solidFill>
                  <a:prstClr val="black"/>
                </a:solidFill>
              </a:rPr>
              <a:t>κινησιολόγος</a:t>
            </a:r>
            <a:r>
              <a:rPr lang="el-GR" sz="2400" dirty="0">
                <a:solidFill>
                  <a:prstClr val="black"/>
                </a:solidFill>
              </a:rPr>
              <a:t>)</a:t>
            </a:r>
            <a:endParaRPr lang="en-GB" dirty="0"/>
          </a:p>
        </p:txBody>
      </p:sp>
      <p:sp>
        <p:nvSpPr>
          <p:cNvPr id="4" name="Content Placeholder 3"/>
          <p:cNvSpPr>
            <a:spLocks noGrp="1"/>
          </p:cNvSpPr>
          <p:nvPr>
            <p:ph idx="1"/>
          </p:nvPr>
        </p:nvSpPr>
        <p:spPr>
          <a:xfrm>
            <a:off x="457200" y="1888232"/>
            <a:ext cx="8229600" cy="4061048"/>
          </a:xfrm>
        </p:spPr>
        <p:txBody>
          <a:bodyPr>
            <a:normAutofit fontScale="85000" lnSpcReduction="20000"/>
          </a:bodyPr>
          <a:lstStyle/>
          <a:p>
            <a:pPr>
              <a:lnSpc>
                <a:spcPct val="110000"/>
              </a:lnSpc>
            </a:pPr>
            <a:r>
              <a:rPr lang="en-US" i="1" dirty="0"/>
              <a:t>…</a:t>
            </a:r>
            <a:r>
              <a:rPr lang="el-GR" i="1" dirty="0"/>
              <a:t>ένα από τα πιο βέβαια πράγματα στη ζωή μας –ίσως το μόνο βέβαιο- είναι πως κάθε μέρα, κάθε ένας από εμάς γηράσκει</a:t>
            </a:r>
            <a:r>
              <a:rPr lang="en-US" i="1" dirty="0"/>
              <a:t> …</a:t>
            </a:r>
          </a:p>
          <a:p>
            <a:pPr>
              <a:lnSpc>
                <a:spcPct val="110000"/>
              </a:lnSpc>
            </a:pPr>
            <a:endParaRPr lang="en-US" i="1" dirty="0"/>
          </a:p>
          <a:p>
            <a:pPr>
              <a:lnSpc>
                <a:spcPct val="110000"/>
              </a:lnSpc>
            </a:pPr>
            <a:r>
              <a:rPr lang="en-US" i="1" dirty="0"/>
              <a:t>…</a:t>
            </a:r>
            <a:r>
              <a:rPr lang="el-GR" i="1" dirty="0"/>
              <a:t>Ανάμεσα σε όλες τις διαστάσεις της ανθρώπινης φύσης, η φυσική διάσταση είναι αυτή που πρωτίστως μας πείθει πως κανένας δε μπορεί να αποτελεί εξαίρεση σε αυτόν τον κανόνα</a:t>
            </a:r>
            <a:r>
              <a:rPr lang="en-US" i="1" dirty="0"/>
              <a:t> …</a:t>
            </a:r>
          </a:p>
          <a:p>
            <a:pPr algn="r">
              <a:lnSpc>
                <a:spcPct val="110000"/>
              </a:lnSpc>
            </a:pPr>
            <a:r>
              <a:rPr lang="en-US" sz="2800" i="1" dirty="0" err="1"/>
              <a:t>Spirduso</a:t>
            </a:r>
            <a:r>
              <a:rPr lang="en-US" sz="2800" i="1" dirty="0"/>
              <a:t>, 1995</a:t>
            </a:r>
          </a:p>
          <a:p>
            <a:pPr marL="0" indent="0">
              <a:buNone/>
            </a:pPr>
            <a:endParaRPr lang="en-GB" dirty="0"/>
          </a:p>
        </p:txBody>
      </p:sp>
      <p:sp>
        <p:nvSpPr>
          <p:cNvPr id="2" name="Slide Number Placeholder 1"/>
          <p:cNvSpPr>
            <a:spLocks noGrp="1"/>
          </p:cNvSpPr>
          <p:nvPr>
            <p:ph type="sldNum" sz="quarter" idx="12"/>
          </p:nvPr>
        </p:nvSpPr>
        <p:spPr/>
        <p:txBody>
          <a:bodyPr/>
          <a:lstStyle/>
          <a:p>
            <a:fld id="{53C4726A-630D-4CB4-B088-BAB00F4188E9}" type="slidenum">
              <a:rPr lang="el-GR" smtClean="0"/>
              <a:pPr/>
              <a:t>10</a:t>
            </a:fld>
            <a:endParaRPr lang="el-GR"/>
          </a:p>
        </p:txBody>
      </p:sp>
    </p:spTree>
    <p:extLst>
      <p:ext uri="{BB962C8B-B14F-4D97-AF65-F5344CB8AC3E}">
        <p14:creationId xmlns:p14="http://schemas.microsoft.com/office/powerpoint/2010/main" val="50827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anti-aging"/>
          <p:cNvPicPr>
            <a:picLocks noChangeAspect="1" noChangeArrowheads="1"/>
          </p:cNvPicPr>
          <p:nvPr/>
        </p:nvPicPr>
        <p:blipFill>
          <a:blip r:embed="rId3" cstate="print"/>
          <a:srcRect/>
          <a:stretch>
            <a:fillRect/>
          </a:stretch>
        </p:blipFill>
        <p:spPr bwMode="auto">
          <a:xfrm>
            <a:off x="5724525" y="3573463"/>
            <a:ext cx="3132138" cy="2274887"/>
          </a:xfrm>
          <a:prstGeom prst="rect">
            <a:avLst/>
          </a:prstGeom>
          <a:noFill/>
          <a:ln w="9525">
            <a:noFill/>
            <a:miter lim="800000"/>
            <a:headEnd/>
            <a:tailEnd/>
          </a:ln>
        </p:spPr>
      </p:pic>
      <p:pic>
        <p:nvPicPr>
          <p:cNvPr id="21507" name="Picture 7" descr="aging_process-740146"/>
          <p:cNvPicPr>
            <a:picLocks noChangeAspect="1" noChangeArrowheads="1"/>
          </p:cNvPicPr>
          <p:nvPr/>
        </p:nvPicPr>
        <p:blipFill>
          <a:blip r:embed="rId4" cstate="print"/>
          <a:srcRect/>
          <a:stretch>
            <a:fillRect/>
          </a:stretch>
        </p:blipFill>
        <p:spPr bwMode="auto">
          <a:xfrm>
            <a:off x="0" y="0"/>
            <a:ext cx="6156325" cy="3201988"/>
          </a:xfrm>
          <a:prstGeom prst="rect">
            <a:avLst/>
          </a:prstGeom>
          <a:noFill/>
          <a:ln w="9525">
            <a:noFill/>
            <a:miter lim="800000"/>
            <a:headEnd/>
            <a:tailEnd/>
          </a:ln>
        </p:spPr>
      </p:pic>
      <p:sp>
        <p:nvSpPr>
          <p:cNvPr id="163848" name="Text Box 8"/>
          <p:cNvSpPr txBox="1">
            <a:spLocks noChangeArrowheads="1"/>
          </p:cNvSpPr>
          <p:nvPr/>
        </p:nvSpPr>
        <p:spPr bwMode="auto">
          <a:xfrm>
            <a:off x="500063" y="3715871"/>
            <a:ext cx="4679950" cy="523220"/>
          </a:xfrm>
          <a:prstGeom prst="rect">
            <a:avLst/>
          </a:prstGeom>
          <a:noFill/>
          <a:ln w="9525" algn="ctr">
            <a:noFill/>
            <a:miter lim="800000"/>
            <a:headEnd/>
            <a:tailEnd/>
          </a:ln>
          <a:effectLst/>
        </p:spPr>
        <p:txBody>
          <a:bodyPr anchor="ctr">
            <a:spAutoFit/>
          </a:bodyPr>
          <a:lstStyle/>
          <a:p>
            <a:pPr algn="ctr">
              <a:defRPr/>
            </a:pPr>
            <a:r>
              <a:rPr lang="el-GR" sz="2800" i="1" dirty="0"/>
              <a:t>Είστε εσείς που γηράσκετε; </a:t>
            </a:r>
            <a:endParaRPr lang="en-US" sz="2800" i="1" dirty="0"/>
          </a:p>
        </p:txBody>
      </p:sp>
      <p:sp>
        <p:nvSpPr>
          <p:cNvPr id="163849" name="Text Box 9"/>
          <p:cNvSpPr txBox="1">
            <a:spLocks noChangeArrowheads="1"/>
          </p:cNvSpPr>
          <p:nvPr/>
        </p:nvSpPr>
        <p:spPr bwMode="auto">
          <a:xfrm>
            <a:off x="539750" y="5157788"/>
            <a:ext cx="4679950" cy="519112"/>
          </a:xfrm>
          <a:prstGeom prst="rect">
            <a:avLst/>
          </a:prstGeom>
          <a:noFill/>
          <a:ln w="9525" algn="ctr">
            <a:noFill/>
            <a:miter lim="800000"/>
            <a:headEnd/>
            <a:tailEnd/>
          </a:ln>
          <a:effectLst/>
        </p:spPr>
        <p:txBody>
          <a:bodyPr anchor="ctr">
            <a:spAutoFit/>
          </a:bodyPr>
          <a:lstStyle/>
          <a:p>
            <a:pPr algn="ctr">
              <a:defRPr/>
            </a:pPr>
            <a:r>
              <a:rPr lang="el-GR" sz="2800" b="1" i="1" dirty="0">
                <a:solidFill>
                  <a:srgbClr val="C00000"/>
                </a:solidFill>
              </a:rPr>
              <a:t>Πως νιώθετε για αυτό;</a:t>
            </a:r>
            <a:endParaRPr lang="en-US" sz="2800" b="1" i="1" dirty="0">
              <a:solidFill>
                <a:srgbClr val="C00000"/>
              </a:solidFill>
            </a:endParaRPr>
          </a:p>
        </p:txBody>
      </p:sp>
    </p:spTree>
    <p:extLst>
      <p:ext uri="{BB962C8B-B14F-4D97-AF65-F5344CB8AC3E}">
        <p14:creationId xmlns:p14="http://schemas.microsoft.com/office/powerpoint/2010/main" val="363468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600_aging"/>
          <p:cNvPicPr>
            <a:picLocks noChangeAspect="1" noChangeArrowheads="1"/>
          </p:cNvPicPr>
          <p:nvPr/>
        </p:nvPicPr>
        <p:blipFill>
          <a:blip r:embed="rId3" cstate="print"/>
          <a:srcRect/>
          <a:stretch>
            <a:fillRect/>
          </a:stretch>
        </p:blipFill>
        <p:spPr bwMode="auto">
          <a:xfrm>
            <a:off x="1169988" y="1196975"/>
            <a:ext cx="6858000" cy="3429000"/>
          </a:xfrm>
          <a:prstGeom prst="rect">
            <a:avLst/>
          </a:prstGeom>
          <a:noFill/>
          <a:ln w="9525">
            <a:noFill/>
            <a:miter lim="800000"/>
            <a:headEnd/>
            <a:tailEnd/>
          </a:ln>
        </p:spPr>
      </p:pic>
      <p:sp>
        <p:nvSpPr>
          <p:cNvPr id="165894" name="Text Box 6"/>
          <p:cNvSpPr txBox="1">
            <a:spLocks noChangeArrowheads="1"/>
          </p:cNvSpPr>
          <p:nvPr/>
        </p:nvSpPr>
        <p:spPr bwMode="auto">
          <a:xfrm>
            <a:off x="323528" y="179426"/>
            <a:ext cx="4605492" cy="646331"/>
          </a:xfrm>
          <a:prstGeom prst="rect">
            <a:avLst/>
          </a:prstGeom>
          <a:noFill/>
          <a:ln w="9525">
            <a:noFill/>
            <a:miter lim="800000"/>
            <a:headEnd/>
            <a:tailEnd/>
          </a:ln>
          <a:effectLst/>
        </p:spPr>
        <p:txBody>
          <a:bodyPr wrap="none">
            <a:spAutoFit/>
          </a:bodyPr>
          <a:lstStyle/>
          <a:p>
            <a:pPr>
              <a:defRPr/>
            </a:pPr>
            <a:r>
              <a:rPr lang="el-GR" sz="3600" b="1" dirty="0" smtClean="0"/>
              <a:t>Η γήρανση έχει ηλικία;</a:t>
            </a:r>
            <a:endParaRPr lang="en-US" sz="3600" b="1" dirty="0"/>
          </a:p>
        </p:txBody>
      </p:sp>
      <p:sp>
        <p:nvSpPr>
          <p:cNvPr id="165895" name="Text Box 7"/>
          <p:cNvSpPr txBox="1">
            <a:spLocks noChangeArrowheads="1"/>
          </p:cNvSpPr>
          <p:nvPr/>
        </p:nvSpPr>
        <p:spPr bwMode="auto">
          <a:xfrm>
            <a:off x="442348" y="5089525"/>
            <a:ext cx="2645340" cy="461665"/>
          </a:xfrm>
          <a:prstGeom prst="rect">
            <a:avLst/>
          </a:prstGeom>
          <a:noFill/>
          <a:ln w="9525">
            <a:noFill/>
            <a:miter lim="800000"/>
            <a:headEnd/>
            <a:tailEnd/>
          </a:ln>
          <a:effectLst/>
        </p:spPr>
        <p:txBody>
          <a:bodyPr wrap="none">
            <a:spAutoFit/>
          </a:bodyPr>
          <a:lstStyle/>
          <a:p>
            <a:pPr>
              <a:defRPr/>
            </a:pPr>
            <a:r>
              <a:rPr lang="el-GR" sz="2400" dirty="0"/>
              <a:t>Χρονολογική ηλικία</a:t>
            </a:r>
            <a:endParaRPr lang="en-US" sz="2400" dirty="0"/>
          </a:p>
        </p:txBody>
      </p:sp>
      <p:sp>
        <p:nvSpPr>
          <p:cNvPr id="165896" name="Text Box 8"/>
          <p:cNvSpPr txBox="1">
            <a:spLocks noChangeArrowheads="1"/>
          </p:cNvSpPr>
          <p:nvPr/>
        </p:nvSpPr>
        <p:spPr bwMode="auto">
          <a:xfrm>
            <a:off x="4211638" y="5089525"/>
            <a:ext cx="2406043" cy="461665"/>
          </a:xfrm>
          <a:prstGeom prst="rect">
            <a:avLst/>
          </a:prstGeom>
          <a:noFill/>
          <a:ln w="9525">
            <a:noFill/>
            <a:miter lim="800000"/>
            <a:headEnd/>
            <a:tailEnd/>
          </a:ln>
          <a:effectLst/>
        </p:spPr>
        <p:txBody>
          <a:bodyPr wrap="none">
            <a:spAutoFit/>
          </a:bodyPr>
          <a:lstStyle/>
          <a:p>
            <a:pPr>
              <a:defRPr/>
            </a:pPr>
            <a:r>
              <a:rPr lang="el-GR" sz="2400" b="0" i="1" u="sng" dirty="0"/>
              <a:t>Φυσική διάσταση</a:t>
            </a:r>
            <a:endParaRPr lang="en-US" sz="2400" b="0" i="1" u="sng" dirty="0"/>
          </a:p>
        </p:txBody>
      </p:sp>
      <p:sp>
        <p:nvSpPr>
          <p:cNvPr id="22534" name="Text Box 9"/>
          <p:cNvSpPr txBox="1">
            <a:spLocks noChangeArrowheads="1"/>
          </p:cNvSpPr>
          <p:nvPr/>
        </p:nvSpPr>
        <p:spPr bwMode="auto">
          <a:xfrm>
            <a:off x="2959957" y="5808662"/>
            <a:ext cx="1421543" cy="461665"/>
          </a:xfrm>
          <a:prstGeom prst="rect">
            <a:avLst/>
          </a:prstGeom>
          <a:noFill/>
          <a:ln w="9525">
            <a:noFill/>
            <a:miter lim="800000"/>
            <a:headEnd/>
            <a:tailEnd/>
          </a:ln>
        </p:spPr>
        <p:txBody>
          <a:bodyPr wrap="none">
            <a:spAutoFit/>
          </a:bodyPr>
          <a:lstStyle/>
          <a:p>
            <a:r>
              <a:rPr lang="el-GR" sz="2400" b="0" dirty="0"/>
              <a:t>βιολογική</a:t>
            </a:r>
            <a:endParaRPr lang="en-US" sz="2400" b="0" dirty="0"/>
          </a:p>
        </p:txBody>
      </p:sp>
      <p:sp>
        <p:nvSpPr>
          <p:cNvPr id="22535" name="Text Box 10"/>
          <p:cNvSpPr txBox="1">
            <a:spLocks noChangeArrowheads="1"/>
          </p:cNvSpPr>
          <p:nvPr/>
        </p:nvSpPr>
        <p:spPr bwMode="auto">
          <a:xfrm>
            <a:off x="6786126" y="5823788"/>
            <a:ext cx="1434175" cy="461665"/>
          </a:xfrm>
          <a:prstGeom prst="rect">
            <a:avLst/>
          </a:prstGeom>
          <a:noFill/>
          <a:ln w="9525">
            <a:noFill/>
            <a:miter lim="800000"/>
            <a:headEnd/>
            <a:tailEnd/>
          </a:ln>
        </p:spPr>
        <p:txBody>
          <a:bodyPr wrap="none">
            <a:spAutoFit/>
          </a:bodyPr>
          <a:lstStyle/>
          <a:p>
            <a:r>
              <a:rPr lang="el-GR" sz="2400" b="0" dirty="0"/>
              <a:t>κοινωνική</a:t>
            </a:r>
            <a:endParaRPr lang="en-US" sz="2400" b="0" dirty="0"/>
          </a:p>
        </p:txBody>
      </p:sp>
      <p:sp>
        <p:nvSpPr>
          <p:cNvPr id="22536" name="Text Box 11"/>
          <p:cNvSpPr txBox="1">
            <a:spLocks noChangeArrowheads="1"/>
          </p:cNvSpPr>
          <p:nvPr/>
        </p:nvSpPr>
        <p:spPr bwMode="auto">
          <a:xfrm>
            <a:off x="4614731" y="6096386"/>
            <a:ext cx="1685461" cy="461665"/>
          </a:xfrm>
          <a:prstGeom prst="rect">
            <a:avLst/>
          </a:prstGeom>
          <a:noFill/>
          <a:ln w="9525">
            <a:noFill/>
            <a:miter lim="800000"/>
            <a:headEnd/>
            <a:tailEnd/>
          </a:ln>
        </p:spPr>
        <p:txBody>
          <a:bodyPr wrap="none">
            <a:spAutoFit/>
          </a:bodyPr>
          <a:lstStyle/>
          <a:p>
            <a:r>
              <a:rPr lang="el-GR" sz="2400" b="0" dirty="0"/>
              <a:t>ψυχολογική</a:t>
            </a:r>
            <a:endParaRPr lang="en-US" sz="2400" b="0" dirty="0"/>
          </a:p>
        </p:txBody>
      </p:sp>
      <p:cxnSp>
        <p:nvCxnSpPr>
          <p:cNvPr id="22537" name="AutoShape 12"/>
          <p:cNvCxnSpPr>
            <a:cxnSpLocks noChangeShapeType="1"/>
            <a:stCxn id="165896" idx="2"/>
            <a:endCxn id="22534" idx="0"/>
          </p:cNvCxnSpPr>
          <p:nvPr/>
        </p:nvCxnSpPr>
        <p:spPr bwMode="auto">
          <a:xfrm flipH="1">
            <a:off x="3670729" y="5551190"/>
            <a:ext cx="1743931" cy="257472"/>
          </a:xfrm>
          <a:prstGeom prst="straightConnector1">
            <a:avLst/>
          </a:prstGeom>
          <a:noFill/>
          <a:ln w="38100">
            <a:solidFill>
              <a:schemeClr val="bg1">
                <a:lumMod val="50000"/>
              </a:schemeClr>
            </a:solidFill>
            <a:round/>
            <a:headEnd/>
            <a:tailEnd type="triangle" w="med" len="med"/>
          </a:ln>
        </p:spPr>
      </p:cxnSp>
      <p:cxnSp>
        <p:nvCxnSpPr>
          <p:cNvPr id="22538" name="AutoShape 13"/>
          <p:cNvCxnSpPr>
            <a:cxnSpLocks noChangeShapeType="1"/>
            <a:stCxn id="165896" idx="2"/>
            <a:endCxn id="22536" idx="0"/>
          </p:cNvCxnSpPr>
          <p:nvPr/>
        </p:nvCxnSpPr>
        <p:spPr bwMode="auto">
          <a:xfrm>
            <a:off x="5414660" y="5551190"/>
            <a:ext cx="42802" cy="545196"/>
          </a:xfrm>
          <a:prstGeom prst="straightConnector1">
            <a:avLst/>
          </a:prstGeom>
          <a:noFill/>
          <a:ln w="38100">
            <a:solidFill>
              <a:schemeClr val="bg1">
                <a:lumMod val="50000"/>
              </a:schemeClr>
            </a:solidFill>
            <a:round/>
            <a:headEnd/>
            <a:tailEnd type="triangle" w="med" len="med"/>
          </a:ln>
        </p:spPr>
      </p:cxnSp>
      <p:cxnSp>
        <p:nvCxnSpPr>
          <p:cNvPr id="22539" name="AutoShape 14"/>
          <p:cNvCxnSpPr>
            <a:cxnSpLocks noChangeShapeType="1"/>
            <a:stCxn id="165896" idx="2"/>
            <a:endCxn id="22535" idx="0"/>
          </p:cNvCxnSpPr>
          <p:nvPr/>
        </p:nvCxnSpPr>
        <p:spPr bwMode="auto">
          <a:xfrm>
            <a:off x="5414660" y="5551190"/>
            <a:ext cx="2088554" cy="272598"/>
          </a:xfrm>
          <a:prstGeom prst="straightConnector1">
            <a:avLst/>
          </a:prstGeom>
          <a:noFill/>
          <a:ln w="38100">
            <a:solidFill>
              <a:schemeClr val="bg1">
                <a:lumMod val="50000"/>
              </a:schemeClr>
            </a:solidFill>
            <a:round/>
            <a:headEnd/>
            <a:tailEnd type="triangle" w="med" len="med"/>
          </a:ln>
        </p:spPr>
      </p:cxnSp>
      <p:cxnSp>
        <p:nvCxnSpPr>
          <p:cNvPr id="22540" name="AutoShape 15"/>
          <p:cNvCxnSpPr>
            <a:cxnSpLocks noChangeShapeType="1"/>
            <a:stCxn id="165895" idx="3"/>
            <a:endCxn id="165896" idx="1"/>
          </p:cNvCxnSpPr>
          <p:nvPr/>
        </p:nvCxnSpPr>
        <p:spPr bwMode="auto">
          <a:xfrm>
            <a:off x="3087688" y="5320358"/>
            <a:ext cx="1123950" cy="0"/>
          </a:xfrm>
          <a:prstGeom prst="straightConnector1">
            <a:avLst/>
          </a:prstGeom>
          <a:noFill/>
          <a:ln w="38100">
            <a:solidFill>
              <a:schemeClr val="bg1">
                <a:lumMod val="50000"/>
              </a:schemeClr>
            </a:solidFill>
            <a:round/>
            <a:headEnd type="triangle" w="med" len="med"/>
            <a:tailEnd type="triangle" w="med" len="med"/>
          </a:ln>
        </p:spPr>
      </p:cxnSp>
    </p:spTree>
    <p:extLst>
      <p:ext uri="{BB962C8B-B14F-4D97-AF65-F5344CB8AC3E}">
        <p14:creationId xmlns:p14="http://schemas.microsoft.com/office/powerpoint/2010/main" val="41143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5894"/>
                                        </p:tgtEl>
                                        <p:attrNameLst>
                                          <p:attrName>style.visibility</p:attrName>
                                        </p:attrNameLst>
                                      </p:cBhvr>
                                      <p:to>
                                        <p:strVal val="visible"/>
                                      </p:to>
                                    </p:set>
                                    <p:animEffect transition="in" filter="checkerboard(across)">
                                      <p:cBhvr>
                                        <p:cTn id="7" dur="10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 της γήρανσης Ι</a:t>
            </a:r>
            <a:endParaRPr lang="el-GR" dirty="0"/>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buNone/>
            </a:pPr>
            <a:r>
              <a:rPr lang="el-GR" sz="2400" dirty="0"/>
              <a:t>Μια διαδικασία ή ένα σύνολο διαδικασιών που συμβαίνουν σε ζώντες οργανισμούς</a:t>
            </a:r>
            <a:r>
              <a:rPr lang="en-US" sz="2400" dirty="0"/>
              <a:t>, </a:t>
            </a:r>
            <a:r>
              <a:rPr lang="el-GR" sz="2400" dirty="0"/>
              <a:t>όπου η πάροδος του χρόνου οδηγεί σε μια απώλεια προσαρμοστικότητας</a:t>
            </a:r>
            <a:r>
              <a:rPr lang="en-US" sz="2400" dirty="0"/>
              <a:t>, </a:t>
            </a:r>
            <a:r>
              <a:rPr lang="el-GR" sz="2400" dirty="0"/>
              <a:t>σε έκπτωση των φυσικών λειτουργιών και τελικά στο θάνατο</a:t>
            </a:r>
            <a:r>
              <a:rPr lang="el-GR" sz="2400" dirty="0" smtClean="0"/>
              <a:t>.</a:t>
            </a:r>
          </a:p>
          <a:p>
            <a:pPr marL="0" indent="0">
              <a:buNone/>
            </a:pPr>
            <a:r>
              <a:rPr lang="el-GR" sz="2400" b="1" u="sng" dirty="0"/>
              <a:t>Διάφοροι τύποι </a:t>
            </a:r>
            <a:r>
              <a:rPr lang="el-GR" sz="2400" b="1" u="sng" dirty="0" smtClean="0"/>
              <a:t>γήρανσης</a:t>
            </a:r>
            <a:r>
              <a:rPr lang="el-GR" sz="2400" b="1" dirty="0" smtClean="0"/>
              <a:t>, π.χ.</a:t>
            </a:r>
            <a:endParaRPr lang="el-GR" sz="2400" b="1" dirty="0"/>
          </a:p>
          <a:p>
            <a:pPr>
              <a:defRPr/>
            </a:pPr>
            <a:r>
              <a:rPr lang="el-GR" sz="2400" b="1" dirty="0" smtClean="0"/>
              <a:t>Χρονολογικός</a:t>
            </a:r>
            <a:r>
              <a:rPr lang="en-US" sz="2400" b="1" dirty="0" smtClean="0"/>
              <a:t>:</a:t>
            </a:r>
            <a:r>
              <a:rPr lang="el-GR" sz="2400" b="1" dirty="0" smtClean="0"/>
              <a:t> </a:t>
            </a:r>
            <a:r>
              <a:rPr lang="el-GR" sz="2400" dirty="0"/>
              <a:t>ο</a:t>
            </a:r>
            <a:r>
              <a:rPr lang="en-US" sz="2400" dirty="0">
                <a:solidFill>
                  <a:srgbClr val="FFFF57"/>
                </a:solidFill>
                <a:effectLst>
                  <a:outerShdw blurRad="38100" dist="38100" dir="2700000" algn="tl">
                    <a:srgbClr val="000000"/>
                  </a:outerShdw>
                </a:effectLst>
              </a:rPr>
              <a:t> </a:t>
            </a:r>
            <a:r>
              <a:rPr lang="el-GR" sz="2400" dirty="0"/>
              <a:t>αριθμός δεδομένων μονάδων χρόνου που παρέρχονται μεταξύ της γέννησης και της ημερομηνίας παρατήρησης</a:t>
            </a:r>
            <a:endParaRPr lang="en-US" sz="2400" dirty="0"/>
          </a:p>
          <a:p>
            <a:pPr>
              <a:defRPr/>
            </a:pPr>
            <a:r>
              <a:rPr lang="el-GR" sz="2400" b="1" dirty="0" smtClean="0"/>
              <a:t>Βιολογικός</a:t>
            </a:r>
            <a:r>
              <a:rPr lang="en-US" sz="2400" b="1" dirty="0"/>
              <a:t>: </a:t>
            </a:r>
            <a:r>
              <a:rPr lang="el-GR" sz="2400" dirty="0"/>
              <a:t>η φθορά των φυσιολογικών και βιολογικών συστημάτων</a:t>
            </a:r>
            <a:r>
              <a:rPr lang="en-US" sz="2400" dirty="0"/>
              <a:t>.</a:t>
            </a:r>
            <a:endParaRPr lang="el-GR" sz="2400" dirty="0"/>
          </a:p>
          <a:p>
            <a:pPr marL="0" indent="0">
              <a:buNone/>
            </a:pPr>
            <a:endParaRPr lang="en-US" sz="2000" dirty="0"/>
          </a:p>
          <a:p>
            <a:pPr marL="0" indent="0">
              <a:lnSpc>
                <a:spcPct val="120000"/>
              </a:lnSpc>
              <a:buNone/>
              <a:defRPr/>
            </a:pP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6607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 της γήρανσης ΙΙ</a:t>
            </a:r>
            <a:endParaRPr lang="el-GR" dirty="0"/>
          </a:p>
        </p:txBody>
      </p:sp>
      <p:sp>
        <p:nvSpPr>
          <p:cNvPr id="3" name="Θέση περιεχομένου 2"/>
          <p:cNvSpPr>
            <a:spLocks noGrp="1"/>
          </p:cNvSpPr>
          <p:nvPr>
            <p:ph idx="1"/>
          </p:nvPr>
        </p:nvSpPr>
        <p:spPr>
          <a:xfrm>
            <a:off x="457200" y="1783357"/>
            <a:ext cx="8435280" cy="4525963"/>
          </a:xfrm>
        </p:spPr>
        <p:txBody>
          <a:bodyPr>
            <a:noAutofit/>
          </a:bodyPr>
          <a:lstStyle/>
          <a:p>
            <a:pPr>
              <a:defRPr/>
            </a:pPr>
            <a:r>
              <a:rPr lang="el-GR" sz="2800" b="1" i="1" dirty="0"/>
              <a:t>Πρωταρχική γήρανση</a:t>
            </a:r>
          </a:p>
          <a:p>
            <a:pPr marL="0" indent="0">
              <a:buNone/>
            </a:pPr>
            <a:r>
              <a:rPr lang="el-GR" sz="2800" dirty="0"/>
              <a:t>Οι διαδικασίες γήρανσης είναι αλλαγές που σχετίζονται με την ηλικία, είναι κοινές για κάθε είδος και ανεξάρτητες από ασθένειες ή περιβαλλοντικές επιδράσεις</a:t>
            </a:r>
          </a:p>
          <a:p>
            <a:r>
              <a:rPr lang="el-GR" sz="2800" b="1" i="1" dirty="0"/>
              <a:t>Δευτερεύουσα γήρανση</a:t>
            </a:r>
          </a:p>
          <a:p>
            <a:pPr marL="0" indent="0">
              <a:buNone/>
            </a:pPr>
            <a:r>
              <a:rPr lang="el-GR" sz="2800" dirty="0"/>
              <a:t>Η διαδικασία της γήρανσης αναφέρεται σε κλινικά συμπτώματα (το σύνδρομο της γήρανσης) και περιλαμβάνει τις επιδράσεις του περιβάλλοντος και των ασθενειών</a:t>
            </a:r>
            <a:endParaRPr lang="en-US" sz="2800" dirty="0" smtClean="0"/>
          </a:p>
          <a:p>
            <a:pPr marL="0" indent="0">
              <a:lnSpc>
                <a:spcPct val="120000"/>
              </a:lnSpc>
              <a:buNone/>
              <a:defRPr/>
            </a:pP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592507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i="1" dirty="0"/>
              <a:t>Ρυθμός </a:t>
            </a:r>
            <a:r>
              <a:rPr lang="el-GR" i="1" dirty="0" smtClean="0"/>
              <a:t>γήρανσης</a:t>
            </a:r>
            <a:endParaRPr lang="en-GB" dirty="0"/>
          </a:p>
        </p:txBody>
      </p:sp>
      <p:sp>
        <p:nvSpPr>
          <p:cNvPr id="6" name="Content Placeholder 5"/>
          <p:cNvSpPr>
            <a:spLocks noGrp="1"/>
          </p:cNvSpPr>
          <p:nvPr>
            <p:ph sz="half" idx="1"/>
          </p:nvPr>
        </p:nvSpPr>
        <p:spPr>
          <a:xfrm>
            <a:off x="457200" y="1600201"/>
            <a:ext cx="4474840" cy="3701008"/>
          </a:xfrm>
        </p:spPr>
        <p:txBody>
          <a:bodyPr>
            <a:noAutofit/>
          </a:bodyPr>
          <a:lstStyle/>
          <a:p>
            <a:pPr marL="0" indent="0">
              <a:lnSpc>
                <a:spcPct val="110000"/>
              </a:lnSpc>
              <a:buNone/>
            </a:pPr>
            <a:r>
              <a:rPr lang="el-GR" sz="2200" dirty="0"/>
              <a:t>Ο ρυθμός γήρανσης αυξάνεται μετά την ηλικία των 40</a:t>
            </a:r>
            <a:r>
              <a:rPr lang="en-US" sz="2200" dirty="0"/>
              <a:t>.</a:t>
            </a:r>
          </a:p>
          <a:p>
            <a:pPr marL="0" indent="0">
              <a:lnSpc>
                <a:spcPct val="110000"/>
              </a:lnSpc>
              <a:buNone/>
            </a:pPr>
            <a:r>
              <a:rPr lang="el-GR" sz="2200" dirty="0"/>
              <a:t>Ο ρυθμός με τον οποίο οι άνδρες γηράσκουν επιβραδύνεται σταθερά με το πέρασμα του χρόνου</a:t>
            </a:r>
            <a:r>
              <a:rPr lang="en-US" sz="2200" dirty="0"/>
              <a:t>.</a:t>
            </a:r>
          </a:p>
          <a:p>
            <a:pPr marL="0" indent="0">
              <a:buNone/>
            </a:pPr>
            <a:r>
              <a:rPr lang="el-GR" sz="2200" dirty="0"/>
              <a:t>Ο ρυθμός γήρανσης στις γυναίκες είναι πιο αργός στις ηλικίες μεταξύ </a:t>
            </a:r>
            <a:r>
              <a:rPr lang="en-US" sz="2200" dirty="0"/>
              <a:t>45 </a:t>
            </a:r>
            <a:r>
              <a:rPr lang="el-GR" sz="2200" dirty="0"/>
              <a:t>και</a:t>
            </a:r>
            <a:r>
              <a:rPr lang="en-US" sz="2200" dirty="0"/>
              <a:t> 60 </a:t>
            </a:r>
            <a:r>
              <a:rPr lang="el-GR" sz="2200" dirty="0"/>
              <a:t> από ότι μεταξύ</a:t>
            </a:r>
            <a:r>
              <a:rPr lang="en-US" sz="2200" dirty="0"/>
              <a:t> 70 </a:t>
            </a:r>
            <a:r>
              <a:rPr lang="el-GR" sz="2200" dirty="0"/>
              <a:t>και</a:t>
            </a:r>
            <a:r>
              <a:rPr lang="en-US" sz="2200" dirty="0"/>
              <a:t> 80.</a:t>
            </a:r>
            <a:endParaRPr lang="el-GR" sz="2200" dirty="0"/>
          </a:p>
          <a:p>
            <a:pPr marL="0" indent="0">
              <a:buNone/>
            </a:pPr>
            <a:r>
              <a:rPr lang="el-GR" sz="2200" dirty="0" smtClean="0"/>
              <a:t>Ασθένειες </a:t>
            </a:r>
            <a:r>
              <a:rPr lang="el-GR" sz="2200" dirty="0"/>
              <a:t>και ατυχήματα επιταχύνουν το ρυθμό γήρανσης</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8" name="Picture 8" descr="elderly"/>
          <p:cNvPicPr>
            <a:picLocks noGrp="1" noChangeAspect="1" noChangeArrowheads="1"/>
          </p:cNvPicPr>
          <p:nvPr>
            <p:ph sz="half" idx="2"/>
          </p:nvPr>
        </p:nvPicPr>
        <p:blipFill>
          <a:blip r:embed="rId2" cstate="print"/>
          <a:srcRect/>
          <a:stretch>
            <a:fillRect/>
          </a:stretch>
        </p:blipFill>
        <p:spPr bwMode="auto">
          <a:xfrm>
            <a:off x="5040408" y="1772682"/>
            <a:ext cx="3204000" cy="3384510"/>
          </a:xfrm>
          <a:prstGeom prst="rect">
            <a:avLst/>
          </a:prstGeom>
          <a:noFill/>
          <a:ln w="9525">
            <a:noFill/>
            <a:miter lim="800000"/>
            <a:headEnd/>
            <a:tailEnd/>
          </a:ln>
        </p:spPr>
      </p:pic>
      <p:sp>
        <p:nvSpPr>
          <p:cNvPr id="9" name="TextBox 8"/>
          <p:cNvSpPr txBox="1"/>
          <p:nvPr/>
        </p:nvSpPr>
        <p:spPr>
          <a:xfrm>
            <a:off x="467544" y="5517232"/>
            <a:ext cx="8424936" cy="914400"/>
          </a:xfrm>
          <a:prstGeom prst="rect">
            <a:avLst/>
          </a:prstGeom>
        </p:spPr>
        <p:txBody>
          <a:bodyPr vert="horz" lIns="91440" tIns="45720" rIns="91440" bIns="45720" rtlCol="0">
            <a:noAutofit/>
          </a:bodyPr>
          <a:lstStyle>
            <a:lvl1pPr indent="0">
              <a:lnSpc>
                <a:spcPct val="110000"/>
              </a:lnSpc>
              <a:spcBef>
                <a:spcPct val="20000"/>
              </a:spcBef>
              <a:buFont typeface="Arial" pitchFamily="34" charset="0"/>
              <a:buNone/>
              <a:defRPr sz="22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lvl4pPr>
            <a:lvl5pPr marL="2057400" indent="-228600">
              <a:spcBef>
                <a:spcPct val="20000"/>
              </a:spcBef>
              <a:buFont typeface="Arial" pitchFamily="34" charset="0"/>
              <a:buChar char="»"/>
            </a:lvl5pPr>
            <a:lvl6pPr marL="2514600" indent="-228600">
              <a:spcBef>
                <a:spcPct val="20000"/>
              </a:spcBef>
              <a:buFont typeface="Arial" pitchFamily="34" charset="0"/>
              <a:buChar char="•"/>
            </a:lvl6pPr>
            <a:lvl7pPr marL="2971800" indent="-228600">
              <a:spcBef>
                <a:spcPct val="20000"/>
              </a:spcBef>
              <a:buFont typeface="Arial" pitchFamily="34" charset="0"/>
              <a:buChar char="•"/>
            </a:lvl7pPr>
            <a:lvl8pPr marL="3429000" indent="-228600">
              <a:spcBef>
                <a:spcPct val="20000"/>
              </a:spcBef>
              <a:buFont typeface="Arial" pitchFamily="34" charset="0"/>
              <a:buChar char="•"/>
            </a:lvl8pPr>
            <a:lvl9pPr marL="3886200" indent="-228600">
              <a:spcBef>
                <a:spcPct val="20000"/>
              </a:spcBef>
              <a:buFont typeface="Arial" pitchFamily="34" charset="0"/>
              <a:buChar char="•"/>
            </a:lvl9pPr>
          </a:lstStyle>
          <a:p>
            <a:r>
              <a:rPr lang="el-GR" dirty="0"/>
              <a:t>Θερμιδικός περιορισμός</a:t>
            </a:r>
            <a:r>
              <a:rPr lang="en-US" dirty="0"/>
              <a:t> </a:t>
            </a:r>
            <a:r>
              <a:rPr lang="el-GR" dirty="0"/>
              <a:t>και γονιδιακές παρεμβάσεις μπορεί να επιβραδύνουν το ρυθμό γήρανσης</a:t>
            </a:r>
            <a:r>
              <a:rPr lang="en-US" dirty="0"/>
              <a:t> (</a:t>
            </a:r>
            <a:r>
              <a:rPr lang="el-GR" dirty="0"/>
              <a:t>έρευνα μόνο σε ζώα </a:t>
            </a:r>
            <a:r>
              <a:rPr lang="en-US" dirty="0"/>
              <a:t>)</a:t>
            </a:r>
            <a:endParaRPr lang="el-GR" dirty="0"/>
          </a:p>
          <a:p>
            <a:endParaRPr lang="en-GB" dirty="0"/>
          </a:p>
        </p:txBody>
      </p:sp>
    </p:spTree>
    <p:extLst>
      <p:ext uri="{BB962C8B-B14F-4D97-AF65-F5344CB8AC3E}">
        <p14:creationId xmlns:p14="http://schemas.microsoft.com/office/powerpoint/2010/main" val="332669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i="1" dirty="0" smtClean="0"/>
              <a:t>Γήρανση και ηλικιακές κατηγορίες</a:t>
            </a:r>
            <a:endParaRPr lang="en-GB" dirty="0"/>
          </a:p>
        </p:txBody>
      </p:sp>
      <p:sp>
        <p:nvSpPr>
          <p:cNvPr id="6" name="Content Placeholder 5"/>
          <p:cNvSpPr>
            <a:spLocks noGrp="1"/>
          </p:cNvSpPr>
          <p:nvPr>
            <p:ph sz="half" idx="1"/>
          </p:nvPr>
        </p:nvSpPr>
        <p:spPr>
          <a:xfrm>
            <a:off x="457200" y="1600200"/>
            <a:ext cx="4186808" cy="4565103"/>
          </a:xfrm>
        </p:spPr>
        <p:txBody>
          <a:bodyPr>
            <a:noAutofit/>
          </a:bodyPr>
          <a:lstStyle/>
          <a:p>
            <a:pPr marL="0" indent="0">
              <a:buNone/>
            </a:pPr>
            <a:r>
              <a:rPr lang="el-GR" sz="2400" dirty="0"/>
              <a:t>Οι περισσότεροι νέοι ηλικιωμένοι μπορούν να διατηρήσουν την εργασία και την παραγωγικότητά τους εάν το επιλέξουν</a:t>
            </a:r>
            <a:r>
              <a:rPr lang="en-US" sz="2400" dirty="0"/>
              <a:t>.</a:t>
            </a:r>
          </a:p>
          <a:p>
            <a:pPr marL="0" indent="0">
              <a:buNone/>
            </a:pPr>
            <a:r>
              <a:rPr lang="el-GR" sz="2400" dirty="0" smtClean="0"/>
              <a:t>Συγκεκριμένες </a:t>
            </a:r>
            <a:r>
              <a:rPr lang="el-GR" sz="2400" dirty="0"/>
              <a:t>συμπεριφορές που χαρακτηρίζουν ανθρώπους μιας ηλικιακής ομάδας μπορεί να είναι το αποτέλεσμα ενός συγκεκριμένου περιβαλλοντικού γεγονότος (π.χ. Β’ </a:t>
            </a:r>
            <a:r>
              <a:rPr lang="el-GR" sz="2400" dirty="0" err="1"/>
              <a:t>παγκ</a:t>
            </a:r>
            <a:r>
              <a:rPr lang="el-GR" sz="2400" dirty="0"/>
              <a:t>. Πόλεμος)</a:t>
            </a:r>
            <a:endParaRPr lang="en-US" sz="24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pic>
        <p:nvPicPr>
          <p:cNvPr id="14" name="Content Placeholder 13"/>
          <p:cNvPicPr>
            <a:picLocks noGrp="1" noChangeAspect="1"/>
          </p:cNvPicPr>
          <p:nvPr>
            <p:ph sz="half" idx="2"/>
          </p:nvPr>
        </p:nvPicPr>
        <p:blipFill>
          <a:blip r:embed="rId2"/>
          <a:stretch>
            <a:fillRect/>
          </a:stretch>
        </p:blipFill>
        <p:spPr>
          <a:xfrm>
            <a:off x="4673935" y="1729396"/>
            <a:ext cx="3987130" cy="4267570"/>
          </a:xfrm>
          <a:prstGeom prst="rect">
            <a:avLst/>
          </a:prstGeom>
        </p:spPr>
      </p:pic>
    </p:spTree>
    <p:extLst>
      <p:ext uri="{BB962C8B-B14F-4D97-AF65-F5344CB8AC3E}">
        <p14:creationId xmlns:p14="http://schemas.microsoft.com/office/powerpoint/2010/main" val="53822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116"/>
          </a:xfrm>
        </p:spPr>
        <p:txBody>
          <a:bodyPr>
            <a:normAutofit/>
          </a:bodyPr>
          <a:lstStyle/>
          <a:p>
            <a:r>
              <a:rPr lang="el-GR" i="1" dirty="0"/>
              <a:t>Ο παγκόσμιος πληθυσμός </a:t>
            </a:r>
            <a:r>
              <a:rPr lang="el-GR" i="1" dirty="0" smtClean="0"/>
              <a:t>γερνάει</a:t>
            </a:r>
            <a:r>
              <a:rPr lang="cs-CZ" dirty="0" smtClean="0"/>
              <a:t> </a:t>
            </a:r>
            <a:endParaRPr lang="en-GB" dirty="0"/>
          </a:p>
        </p:txBody>
      </p:sp>
      <p:pic>
        <p:nvPicPr>
          <p:cNvPr id="16" name="Content Placeholder 15"/>
          <p:cNvPicPr>
            <a:picLocks noGrp="1" noChangeAspect="1"/>
          </p:cNvPicPr>
          <p:nvPr>
            <p:ph sz="half" idx="2"/>
          </p:nvPr>
        </p:nvPicPr>
        <p:blipFill>
          <a:blip r:embed="rId2"/>
          <a:stretch>
            <a:fillRect/>
          </a:stretch>
        </p:blipFill>
        <p:spPr>
          <a:xfrm>
            <a:off x="4648200" y="1751571"/>
            <a:ext cx="4038600" cy="4223221"/>
          </a:xfrm>
          <a:prstGeom prst="rect">
            <a:avLst/>
          </a:prstGeom>
        </p:spPr>
      </p:pic>
      <p:sp>
        <p:nvSpPr>
          <p:cNvPr id="5" name="Slide Number Placeholder 4"/>
          <p:cNvSpPr>
            <a:spLocks noGrp="1"/>
          </p:cNvSpPr>
          <p:nvPr>
            <p:ph type="sldNum" sz="quarter" idx="12"/>
          </p:nvPr>
        </p:nvSpPr>
        <p:spPr/>
        <p:txBody>
          <a:bodyPr/>
          <a:lstStyle/>
          <a:p>
            <a:fld id="{53C4726A-630D-4CB4-B088-BAB00F4188E9}" type="slidenum">
              <a:rPr lang="el-GR" smtClean="0"/>
              <a:pPr/>
              <a:t>17</a:t>
            </a:fld>
            <a:endParaRPr lang="el-GR"/>
          </a:p>
        </p:txBody>
      </p:sp>
      <p:sp>
        <p:nvSpPr>
          <p:cNvPr id="7" name="Rectangle 15"/>
          <p:cNvSpPr>
            <a:spLocks noChangeArrowheads="1"/>
          </p:cNvSpPr>
          <p:nvPr/>
        </p:nvSpPr>
        <p:spPr bwMode="auto">
          <a:xfrm>
            <a:off x="755650" y="6200775"/>
            <a:ext cx="7067550" cy="396875"/>
          </a:xfrm>
          <a:prstGeom prst="rect">
            <a:avLst/>
          </a:prstGeom>
          <a:noFill/>
          <a:ln w="9525">
            <a:noFill/>
            <a:miter lim="800000"/>
            <a:headEnd/>
            <a:tailEnd/>
          </a:ln>
        </p:spPr>
        <p:txBody>
          <a:bodyPr wrap="none">
            <a:spAutoFit/>
          </a:bodyPr>
          <a:lstStyle/>
          <a:p>
            <a:r>
              <a:rPr lang="en-US" sz="2000" b="0" dirty="0"/>
              <a:t>http://www.iiasa.ac.at/Research/LUC/Papers/gkh1/chap1.htm</a:t>
            </a:r>
          </a:p>
        </p:txBody>
      </p:sp>
      <p:pic>
        <p:nvPicPr>
          <p:cNvPr id="17" name="Picture 7" descr="pop_16"/>
          <p:cNvPicPr>
            <a:picLocks noGrp="1" noChangeAspect="1" noChangeArrowheads="1"/>
          </p:cNvPicPr>
          <p:nvPr>
            <p:ph sz="half" idx="1"/>
          </p:nvPr>
        </p:nvPicPr>
        <p:blipFill>
          <a:blip r:embed="rId3" cstate="print"/>
          <a:srcRect/>
          <a:stretch>
            <a:fillRect/>
          </a:stretch>
        </p:blipFill>
        <p:spPr bwMode="auto">
          <a:xfrm>
            <a:off x="933450" y="1285295"/>
            <a:ext cx="3494534" cy="4616236"/>
          </a:xfrm>
          <a:prstGeom prst="rect">
            <a:avLst/>
          </a:prstGeom>
          <a:noFill/>
          <a:ln w="9525">
            <a:noFill/>
            <a:miter lim="800000"/>
            <a:headEnd/>
            <a:tailEnd/>
          </a:ln>
        </p:spPr>
      </p:pic>
    </p:spTree>
    <p:extLst>
      <p:ext uri="{BB962C8B-B14F-4D97-AF65-F5344CB8AC3E}">
        <p14:creationId xmlns:p14="http://schemas.microsoft.com/office/powerpoint/2010/main" val="220505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116"/>
          </a:xfrm>
        </p:spPr>
        <p:txBody>
          <a:bodyPr>
            <a:normAutofit/>
          </a:bodyPr>
          <a:lstStyle/>
          <a:p>
            <a:r>
              <a:rPr lang="el-GR" i="1" dirty="0"/>
              <a:t>Ο παγκόσμιος πληθυσμός </a:t>
            </a:r>
            <a:r>
              <a:rPr lang="el-GR" i="1" dirty="0" smtClean="0"/>
              <a:t>γερνάει</a:t>
            </a:r>
            <a:r>
              <a:rPr lang="cs-CZ" dirty="0" smtClean="0"/>
              <a:t> </a:t>
            </a:r>
            <a:endParaRPr lang="en-GB" dirty="0"/>
          </a:p>
        </p:txBody>
      </p:sp>
      <p:sp>
        <p:nvSpPr>
          <p:cNvPr id="4" name="Content Placeholder 3"/>
          <p:cNvSpPr>
            <a:spLocks noGrp="1"/>
          </p:cNvSpPr>
          <p:nvPr>
            <p:ph sz="half" idx="2"/>
          </p:nvPr>
        </p:nvSpPr>
        <p:spPr/>
        <p:txBody>
          <a:bodyPr>
            <a:normAutofit fontScale="77500" lnSpcReduction="20000"/>
          </a:bodyPr>
          <a:lstStyle/>
          <a:p>
            <a:pPr marL="0" indent="0">
              <a:spcBef>
                <a:spcPct val="40000"/>
              </a:spcBef>
              <a:buNone/>
            </a:pPr>
            <a:r>
              <a:rPr lang="el-GR" dirty="0"/>
              <a:t>Μεταξύ </a:t>
            </a:r>
            <a:r>
              <a:rPr lang="en-US" dirty="0"/>
              <a:t> 2000 </a:t>
            </a:r>
            <a:r>
              <a:rPr lang="el-GR" dirty="0"/>
              <a:t>και</a:t>
            </a:r>
            <a:r>
              <a:rPr lang="en-US" dirty="0"/>
              <a:t> 2050, </a:t>
            </a:r>
            <a:r>
              <a:rPr lang="el-GR" dirty="0"/>
              <a:t>ο δείκτης γήρανσης αναμένεται να αυξηθεί </a:t>
            </a:r>
            <a:r>
              <a:rPr lang="el-GR" dirty="0" err="1"/>
              <a:t>σημαντικάσε</a:t>
            </a:r>
            <a:r>
              <a:rPr lang="el-GR" dirty="0"/>
              <a:t> όλες τις ηπείρους</a:t>
            </a:r>
            <a:r>
              <a:rPr lang="en-US" dirty="0"/>
              <a:t>. </a:t>
            </a:r>
            <a:r>
              <a:rPr lang="el-GR" u="sng" dirty="0"/>
              <a:t>Ο δείκτης για την Ευρώπη θα παραμείνει ο υψηλότερος</a:t>
            </a:r>
            <a:endParaRPr lang="en-US" u="sng" dirty="0"/>
          </a:p>
          <a:p>
            <a:pPr marL="0" indent="0">
              <a:spcBef>
                <a:spcPct val="40000"/>
              </a:spcBef>
              <a:buNone/>
            </a:pPr>
            <a:r>
              <a:rPr lang="el-GR" dirty="0"/>
              <a:t>Σε έξι χώρες</a:t>
            </a:r>
            <a:r>
              <a:rPr lang="en-US" dirty="0"/>
              <a:t>: </a:t>
            </a:r>
            <a:r>
              <a:rPr lang="el-GR" dirty="0"/>
              <a:t>Βουλγαρία</a:t>
            </a:r>
            <a:r>
              <a:rPr lang="en-US" dirty="0"/>
              <a:t>, </a:t>
            </a:r>
            <a:r>
              <a:rPr lang="el-GR" dirty="0"/>
              <a:t>Γερμανία</a:t>
            </a:r>
            <a:r>
              <a:rPr lang="en-US" dirty="0"/>
              <a:t>, </a:t>
            </a:r>
            <a:r>
              <a:rPr lang="el-GR" dirty="0"/>
              <a:t>Ελλάδα</a:t>
            </a:r>
            <a:r>
              <a:rPr lang="en-US" dirty="0"/>
              <a:t>, I</a:t>
            </a:r>
            <a:r>
              <a:rPr lang="el-GR" dirty="0" err="1"/>
              <a:t>ταλία</a:t>
            </a:r>
            <a:r>
              <a:rPr lang="en-US" dirty="0"/>
              <a:t>,</a:t>
            </a:r>
            <a:r>
              <a:rPr lang="el-GR" dirty="0"/>
              <a:t> Ιαπωνία</a:t>
            </a:r>
            <a:r>
              <a:rPr lang="en-US" dirty="0"/>
              <a:t> </a:t>
            </a:r>
            <a:r>
              <a:rPr lang="el-GR" dirty="0"/>
              <a:t>και Ισπανία</a:t>
            </a:r>
            <a:r>
              <a:rPr lang="en-US" dirty="0"/>
              <a:t>, </a:t>
            </a:r>
            <a:r>
              <a:rPr lang="el-GR" dirty="0"/>
              <a:t>ο δείκτης ήταν πάνω από 130 άτομα</a:t>
            </a:r>
            <a:r>
              <a:rPr lang="en-US" dirty="0"/>
              <a:t>.</a:t>
            </a:r>
          </a:p>
          <a:p>
            <a:pPr marL="0" indent="0">
              <a:spcBef>
                <a:spcPct val="40000"/>
              </a:spcBef>
              <a:buNone/>
            </a:pPr>
            <a:r>
              <a:rPr lang="el-GR" dirty="0"/>
              <a:t>Το έτος</a:t>
            </a:r>
            <a:r>
              <a:rPr lang="en-US" dirty="0"/>
              <a:t> 2050, </a:t>
            </a:r>
            <a:r>
              <a:rPr lang="el-GR" dirty="0"/>
              <a:t>θα αντιστοιχούν περισσότερα από </a:t>
            </a:r>
            <a:r>
              <a:rPr lang="en-US" dirty="0"/>
              <a:t>3 </a:t>
            </a:r>
            <a:r>
              <a:rPr lang="el-GR" dirty="0"/>
              <a:t>άτομα ηλικίας</a:t>
            </a:r>
            <a:r>
              <a:rPr lang="en-US" dirty="0"/>
              <a:t> 60 </a:t>
            </a:r>
            <a:r>
              <a:rPr lang="el-GR" dirty="0"/>
              <a:t>και άνω σε κάθε παιδί</a:t>
            </a:r>
            <a:r>
              <a:rPr lang="en-US" dirty="0"/>
              <a:t> (aging index &gt; 300) </a:t>
            </a:r>
            <a:r>
              <a:rPr lang="el-GR" dirty="0"/>
              <a:t>σε 10 χώρες ή περιοχές</a:t>
            </a:r>
            <a:r>
              <a:rPr lang="en-US" dirty="0" smtClean="0"/>
              <a:t>.</a:t>
            </a:r>
            <a:endParaRPr lang="en-US"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l-GR" sz="1800" b="0" i="0" u="none" strike="noStrike" kern="0" cap="none" spc="0" normalizeH="0" baseline="0" noProof="0">
              <a:ln>
                <a:noFill/>
              </a:ln>
              <a:solidFill>
                <a:sysClr val="windowText" lastClr="000000"/>
              </a:solidFill>
              <a:effectLst/>
              <a:uLnTx/>
              <a:uFillTx/>
            </a:endParaRPr>
          </a:p>
        </p:txBody>
      </p:sp>
      <p:pic>
        <p:nvPicPr>
          <p:cNvPr id="16" name="Picture 4"/>
          <p:cNvPicPr>
            <a:picLocks noGrp="1" noChangeAspect="1" noChangeArrowheads="1"/>
          </p:cNvPicPr>
          <p:nvPr>
            <p:ph sz="half" idx="1"/>
          </p:nvPr>
        </p:nvPicPr>
        <p:blipFill>
          <a:blip r:embed="rId2" cstate="print"/>
          <a:srcRect l="52956" t="27312" r="12500" b="16917"/>
          <a:stretch>
            <a:fillRect/>
          </a:stretch>
        </p:blipFill>
        <p:spPr bwMode="auto">
          <a:xfrm>
            <a:off x="233831" y="1600200"/>
            <a:ext cx="4261969" cy="4300571"/>
          </a:xfrm>
          <a:prstGeom prst="rect">
            <a:avLst/>
          </a:prstGeom>
          <a:noFill/>
          <a:ln w="9525">
            <a:noFill/>
            <a:miter lim="800000"/>
            <a:headEnd/>
            <a:tailEnd/>
          </a:ln>
        </p:spPr>
      </p:pic>
      <p:sp>
        <p:nvSpPr>
          <p:cNvPr id="17" name="Rectangle 10"/>
          <p:cNvSpPr>
            <a:spLocks noChangeArrowheads="1"/>
          </p:cNvSpPr>
          <p:nvPr/>
        </p:nvSpPr>
        <p:spPr bwMode="auto">
          <a:xfrm>
            <a:off x="57150" y="6015038"/>
            <a:ext cx="9086850" cy="366712"/>
          </a:xfrm>
          <a:prstGeom prst="rect">
            <a:avLst/>
          </a:prstGeom>
          <a:noFill/>
          <a:ln w="9525">
            <a:noFill/>
            <a:miter lim="800000"/>
            <a:headEnd/>
            <a:tailEnd/>
          </a:ln>
        </p:spPr>
        <p:txBody>
          <a:bodyPr wrap="none">
            <a:spAutoFit/>
          </a:bodyPr>
          <a:lstStyle/>
          <a:p>
            <a:r>
              <a:rPr lang="en-US" sz="1800" b="0" dirty="0"/>
              <a:t>http://www.un.org/esa/population/publications/worldageing19502050/pdf/81chapteriii.pdf</a:t>
            </a:r>
          </a:p>
        </p:txBody>
      </p:sp>
      <p:sp>
        <p:nvSpPr>
          <p:cNvPr id="18" name="Text Box 11"/>
          <p:cNvSpPr txBox="1">
            <a:spLocks noChangeArrowheads="1"/>
          </p:cNvSpPr>
          <p:nvPr/>
        </p:nvSpPr>
        <p:spPr bwMode="auto">
          <a:xfrm>
            <a:off x="3646488" y="6381750"/>
            <a:ext cx="1622432" cy="369332"/>
          </a:xfrm>
          <a:prstGeom prst="rect">
            <a:avLst/>
          </a:prstGeom>
          <a:noFill/>
          <a:ln w="9525">
            <a:noFill/>
            <a:miter lim="800000"/>
            <a:headEnd/>
            <a:tailEnd/>
          </a:ln>
          <a:effectLst/>
        </p:spPr>
        <p:txBody>
          <a:bodyPr wrap="none">
            <a:spAutoFit/>
          </a:bodyPr>
          <a:lstStyle/>
          <a:p>
            <a:pPr>
              <a:defRPr/>
            </a:pPr>
            <a:r>
              <a:rPr lang="en-US" sz="1800" b="1" dirty="0">
                <a:solidFill>
                  <a:schemeClr val="accent2">
                    <a:lumMod val="50000"/>
                  </a:schemeClr>
                </a:solidFill>
              </a:rPr>
              <a:t>United Nations</a:t>
            </a:r>
          </a:p>
        </p:txBody>
      </p:sp>
    </p:spTree>
    <p:extLst>
      <p:ext uri="{BB962C8B-B14F-4D97-AF65-F5344CB8AC3E}">
        <p14:creationId xmlns:p14="http://schemas.microsoft.com/office/powerpoint/2010/main" val="118352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Παράγοντες που επηρεάζουν το προσδόκιμο επιβίωσης</a:t>
            </a:r>
          </a:p>
        </p:txBody>
      </p:sp>
      <p:sp>
        <p:nvSpPr>
          <p:cNvPr id="6" name="Content Placeholder 5"/>
          <p:cNvSpPr>
            <a:spLocks noGrp="1"/>
          </p:cNvSpPr>
          <p:nvPr>
            <p:ph idx="1"/>
          </p:nvPr>
        </p:nvSpPr>
        <p:spPr/>
        <p:txBody>
          <a:bodyPr>
            <a:noAutofit/>
          </a:bodyPr>
          <a:lstStyle/>
          <a:p>
            <a:pPr>
              <a:lnSpc>
                <a:spcPct val="110000"/>
              </a:lnSpc>
            </a:pPr>
            <a:r>
              <a:rPr lang="el-GR" sz="2200" dirty="0"/>
              <a:t> πρόοδος της ιατρικής επιστήμης</a:t>
            </a:r>
          </a:p>
          <a:p>
            <a:pPr>
              <a:lnSpc>
                <a:spcPct val="110000"/>
              </a:lnSpc>
            </a:pPr>
            <a:r>
              <a:rPr lang="el-GR" sz="2200" dirty="0"/>
              <a:t> ελάττωση της μόλυνσης του περιβάλλοντος</a:t>
            </a:r>
          </a:p>
          <a:p>
            <a:pPr>
              <a:lnSpc>
                <a:spcPct val="110000"/>
              </a:lnSpc>
            </a:pPr>
            <a:r>
              <a:rPr lang="el-GR" sz="2200" dirty="0"/>
              <a:t> μείωση της κατάχρησης καπνού, αλκοόλ και ναρκωτικών</a:t>
            </a:r>
          </a:p>
          <a:p>
            <a:pPr>
              <a:lnSpc>
                <a:spcPct val="110000"/>
              </a:lnSpc>
            </a:pPr>
            <a:r>
              <a:rPr lang="el-GR" sz="2200" dirty="0"/>
              <a:t> αύξηση του αριθμού των ατόμων που επιθυμούν να αλλάξουν τον τρόπο ζωής </a:t>
            </a:r>
            <a:r>
              <a:rPr lang="el-GR" sz="2200" dirty="0" smtClean="0"/>
              <a:t>τους</a:t>
            </a:r>
          </a:p>
          <a:p>
            <a:pPr marL="0" indent="0">
              <a:lnSpc>
                <a:spcPct val="110000"/>
              </a:lnSpc>
              <a:buNone/>
            </a:pPr>
            <a:endParaRPr lang="el-GR" sz="2200" dirty="0" smtClean="0"/>
          </a:p>
          <a:p>
            <a:pPr marL="0" indent="0">
              <a:lnSpc>
                <a:spcPct val="110000"/>
              </a:lnSpc>
              <a:buNone/>
            </a:pPr>
            <a:r>
              <a:rPr lang="el-GR" sz="2000" b="1" i="1" dirty="0" smtClean="0"/>
              <a:t>Εξακριβωμένη </a:t>
            </a:r>
            <a:r>
              <a:rPr lang="el-GR" sz="2000" b="1" i="1" dirty="0"/>
              <a:t>περίπτωση μακροβιότερου ατόμου το 2003 </a:t>
            </a:r>
            <a:r>
              <a:rPr lang="el-GR" sz="2000" b="1" i="1" dirty="0" smtClean="0">
                <a:sym typeface="Wingdings" panose="05000000000000000000" pitchFamily="2" charset="2"/>
              </a:rPr>
              <a:t></a:t>
            </a:r>
            <a:r>
              <a:rPr lang="el-GR" sz="2000" b="1" i="1" dirty="0" smtClean="0"/>
              <a:t> </a:t>
            </a:r>
            <a:r>
              <a:rPr lang="el-GR" sz="2000" b="1" i="1" dirty="0"/>
              <a:t>122 ετών</a:t>
            </a:r>
          </a:p>
          <a:p>
            <a:pPr marL="0" indent="0">
              <a:lnSpc>
                <a:spcPct val="110000"/>
              </a:lnSpc>
              <a:buNone/>
            </a:pPr>
            <a:endParaRPr lang="el-GR" sz="2200" dirty="0"/>
          </a:p>
          <a:p>
            <a:pPr marL="0" indent="0" algn="ctr">
              <a:lnSpc>
                <a:spcPct val="110000"/>
              </a:lnSpc>
              <a:buNone/>
            </a:pPr>
            <a:r>
              <a:rPr lang="el-GR" sz="2200" i="1" dirty="0"/>
              <a:t>Όλοι οι φυσικοί θάνατοι συμβαίνουν μεταξύ 85 </a:t>
            </a:r>
            <a:r>
              <a:rPr lang="el-GR" sz="2200" i="1" u="sng" dirty="0"/>
              <a:t>+</a:t>
            </a:r>
            <a:r>
              <a:rPr lang="el-GR" sz="2200" i="1" dirty="0"/>
              <a:t> 10 ετών</a:t>
            </a:r>
          </a:p>
          <a:p>
            <a:pPr marL="0" indent="0">
              <a:lnSpc>
                <a:spcPct val="110000"/>
              </a:lnSpc>
              <a:buNone/>
            </a:pPr>
            <a:endParaRPr lang="el-GR" sz="22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70371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Διαφορές φύλου κατά τη γήρανση</a:t>
            </a:r>
            <a:endParaRPr lang="el-GR" dirty="0"/>
          </a:p>
        </p:txBody>
      </p:sp>
      <p:sp>
        <p:nvSpPr>
          <p:cNvPr id="6" name="Content Placeholder 5"/>
          <p:cNvSpPr>
            <a:spLocks noGrp="1"/>
          </p:cNvSpPr>
          <p:nvPr>
            <p:ph idx="1"/>
          </p:nvPr>
        </p:nvSpPr>
        <p:spPr/>
        <p:txBody>
          <a:bodyPr>
            <a:noAutofit/>
          </a:bodyPr>
          <a:lstStyle/>
          <a:p>
            <a:pPr marL="0" indent="0" algn="ctr">
              <a:lnSpc>
                <a:spcPct val="130000"/>
              </a:lnSpc>
              <a:buNone/>
            </a:pPr>
            <a:r>
              <a:rPr lang="el-GR" sz="2400" dirty="0"/>
              <a:t>Μ.Ο. προσδόκιμου επιβίωσης παιδιού που γεννήθηκε το </a:t>
            </a:r>
            <a:r>
              <a:rPr lang="en-US" sz="2400" dirty="0"/>
              <a:t>2001</a:t>
            </a:r>
            <a:r>
              <a:rPr lang="en-US" sz="2400" dirty="0" smtClean="0"/>
              <a:t>: </a:t>
            </a:r>
            <a:r>
              <a:rPr lang="el-GR" sz="2400" dirty="0" smtClean="0">
                <a:solidFill>
                  <a:schemeClr val="accent2"/>
                </a:solidFill>
              </a:rPr>
              <a:t>Αγόρι</a:t>
            </a:r>
            <a:r>
              <a:rPr lang="en-US" sz="2400" dirty="0" smtClean="0"/>
              <a:t> </a:t>
            </a:r>
            <a:r>
              <a:rPr lang="en-US" sz="2400" dirty="0"/>
              <a:t>= 74 </a:t>
            </a:r>
            <a:r>
              <a:rPr lang="en-US" sz="2400" dirty="0" err="1"/>
              <a:t>yrs</a:t>
            </a:r>
            <a:r>
              <a:rPr lang="en-US" sz="2400" dirty="0"/>
              <a:t>    </a:t>
            </a:r>
            <a:r>
              <a:rPr lang="el-GR" sz="2400" dirty="0">
                <a:solidFill>
                  <a:srgbClr val="FF66CC"/>
                </a:solidFill>
              </a:rPr>
              <a:t>Κορίτσι</a:t>
            </a:r>
            <a:r>
              <a:rPr lang="en-US" sz="2400" dirty="0"/>
              <a:t> = 80 </a:t>
            </a:r>
            <a:r>
              <a:rPr lang="en-US" sz="2400" dirty="0" err="1"/>
              <a:t>yrs</a:t>
            </a:r>
            <a:endParaRPr lang="el-GR" sz="2400" dirty="0"/>
          </a:p>
          <a:p>
            <a:pPr marL="0" indent="0" algn="ctr">
              <a:lnSpc>
                <a:spcPct val="110000"/>
              </a:lnSpc>
              <a:buNone/>
            </a:pPr>
            <a:r>
              <a:rPr lang="el-GR" sz="2200" dirty="0" smtClean="0"/>
              <a:t>το </a:t>
            </a:r>
            <a:r>
              <a:rPr lang="el-GR" sz="2200" dirty="0"/>
              <a:t>2005, το 61% όλων αυτών, πάνω από 85 θα είναι γυναίκες</a:t>
            </a:r>
          </a:p>
          <a:p>
            <a:pPr marL="0" indent="0" algn="ctr">
              <a:lnSpc>
                <a:spcPct val="110000"/>
              </a:lnSpc>
              <a:buNone/>
            </a:pPr>
            <a:endParaRPr lang="en-US" sz="2400" b="1" i="1" dirty="0" smtClean="0"/>
          </a:p>
          <a:p>
            <a:pPr marL="0" indent="0" algn="ctr">
              <a:lnSpc>
                <a:spcPct val="110000"/>
              </a:lnSpc>
              <a:buNone/>
            </a:pPr>
            <a:endParaRPr lang="en-US" sz="2400" b="1" i="1" dirty="0"/>
          </a:p>
          <a:p>
            <a:pPr marL="0" indent="0" algn="ctr">
              <a:lnSpc>
                <a:spcPct val="110000"/>
              </a:lnSpc>
              <a:buNone/>
            </a:pPr>
            <a:endParaRPr lang="en-US" sz="2400" b="1" i="1" dirty="0" smtClean="0"/>
          </a:p>
          <a:p>
            <a:pPr marL="0" indent="0" algn="ctr">
              <a:lnSpc>
                <a:spcPct val="110000"/>
              </a:lnSpc>
              <a:buNone/>
            </a:pPr>
            <a:endParaRPr lang="en-US" sz="2400" b="1" i="1" dirty="0"/>
          </a:p>
          <a:p>
            <a:pPr marL="0" indent="0" algn="ctr">
              <a:lnSpc>
                <a:spcPct val="110000"/>
              </a:lnSpc>
              <a:buNone/>
            </a:pPr>
            <a:endParaRPr lang="en-US" sz="2400" b="1" i="1" dirty="0" smtClean="0"/>
          </a:p>
          <a:p>
            <a:pPr marL="0" indent="0" algn="ctr">
              <a:lnSpc>
                <a:spcPct val="110000"/>
              </a:lnSpc>
              <a:buNone/>
            </a:pPr>
            <a:r>
              <a:rPr lang="el-GR" sz="2400" b="1" i="1" dirty="0" smtClean="0"/>
              <a:t>Οι </a:t>
            </a:r>
            <a:r>
              <a:rPr lang="el-GR" sz="2400" b="1" i="1" dirty="0"/>
              <a:t>γυναίκες ζουν περισσότερο από τους άνδρες!</a:t>
            </a:r>
          </a:p>
          <a:p>
            <a:pPr marL="0" indent="0">
              <a:lnSpc>
                <a:spcPct val="110000"/>
              </a:lnSpc>
              <a:buNone/>
            </a:pPr>
            <a:endParaRPr lang="el-GR" sz="22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7" name="Picture 7" descr="adult1"/>
          <p:cNvPicPr>
            <a:picLocks noChangeAspect="1" noChangeArrowheads="1"/>
          </p:cNvPicPr>
          <p:nvPr/>
        </p:nvPicPr>
        <p:blipFill>
          <a:blip r:embed="rId2" cstate="print"/>
          <a:srcRect/>
          <a:stretch>
            <a:fillRect/>
          </a:stretch>
        </p:blipFill>
        <p:spPr bwMode="auto">
          <a:xfrm>
            <a:off x="2038350" y="3284538"/>
            <a:ext cx="5065713" cy="2601912"/>
          </a:xfrm>
          <a:prstGeom prst="rect">
            <a:avLst/>
          </a:prstGeom>
          <a:noFill/>
          <a:ln w="9525">
            <a:noFill/>
            <a:miter lim="800000"/>
            <a:headEnd/>
            <a:tailEnd/>
          </a:ln>
        </p:spPr>
      </p:pic>
    </p:spTree>
    <p:extLst>
      <p:ext uri="{BB962C8B-B14F-4D97-AF65-F5344CB8AC3E}">
        <p14:creationId xmlns:p14="http://schemas.microsoft.com/office/powerpoint/2010/main" val="371147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Διαφορές φύλου κατά τη γήρανση</a:t>
            </a:r>
            <a:r>
              <a:rPr lang="en-US" dirty="0" smtClean="0"/>
              <a:t> – </a:t>
            </a:r>
            <a:r>
              <a:rPr lang="el-GR" dirty="0" smtClean="0"/>
              <a:t>πιθανές ερμηνείες</a:t>
            </a:r>
            <a:endParaRPr lang="el-GR" dirty="0"/>
          </a:p>
        </p:txBody>
      </p:sp>
      <p:sp>
        <p:nvSpPr>
          <p:cNvPr id="6" name="Content Placeholder 5"/>
          <p:cNvSpPr>
            <a:spLocks noGrp="1"/>
          </p:cNvSpPr>
          <p:nvPr>
            <p:ph idx="1"/>
          </p:nvPr>
        </p:nvSpPr>
        <p:spPr/>
        <p:txBody>
          <a:bodyPr>
            <a:noAutofit/>
          </a:bodyPr>
          <a:lstStyle/>
          <a:p>
            <a:pPr algn="ctr">
              <a:lnSpc>
                <a:spcPct val="130000"/>
              </a:lnSpc>
              <a:buFontTx/>
              <a:buBlip>
                <a:blip r:embed="rId2"/>
              </a:buBlip>
            </a:pPr>
            <a:endParaRPr lang="el-GR" sz="2400" dirty="0" smtClean="0"/>
          </a:p>
          <a:p>
            <a:pPr algn="ctr">
              <a:lnSpc>
                <a:spcPct val="130000"/>
              </a:lnSpc>
              <a:buFontTx/>
              <a:buBlip>
                <a:blip r:embed="rId2"/>
              </a:buBlip>
            </a:pPr>
            <a:endParaRPr lang="el-GR" sz="2400" dirty="0"/>
          </a:p>
          <a:p>
            <a:pPr algn="ctr">
              <a:lnSpc>
                <a:spcPct val="130000"/>
              </a:lnSpc>
              <a:buFontTx/>
              <a:buBlip>
                <a:blip r:embed="rId2"/>
              </a:buBlip>
            </a:pPr>
            <a:r>
              <a:rPr lang="el-GR" dirty="0" smtClean="0"/>
              <a:t>θεωρία </a:t>
            </a:r>
            <a:r>
              <a:rPr lang="el-GR" dirty="0"/>
              <a:t>γενετικής</a:t>
            </a:r>
            <a:endParaRPr lang="en-US" dirty="0"/>
          </a:p>
          <a:p>
            <a:pPr algn="ctr">
              <a:lnSpc>
                <a:spcPct val="130000"/>
              </a:lnSpc>
              <a:buFontTx/>
              <a:buBlip>
                <a:blip r:embed="rId2"/>
              </a:buBlip>
            </a:pPr>
            <a:r>
              <a:rPr lang="en-US" dirty="0"/>
              <a:t> </a:t>
            </a:r>
            <a:r>
              <a:rPr lang="el-GR" dirty="0"/>
              <a:t>ορμονικές διαφορές</a:t>
            </a:r>
            <a:endParaRPr lang="en-US" dirty="0"/>
          </a:p>
          <a:p>
            <a:pPr algn="ctr">
              <a:lnSpc>
                <a:spcPct val="130000"/>
              </a:lnSpc>
              <a:buFontTx/>
              <a:buBlip>
                <a:blip r:embed="rId2"/>
              </a:buBlip>
            </a:pPr>
            <a:r>
              <a:rPr lang="en-US" dirty="0"/>
              <a:t> </a:t>
            </a:r>
            <a:r>
              <a:rPr lang="el-GR" dirty="0"/>
              <a:t>κοινωνικές ερμηνείες</a:t>
            </a:r>
            <a:endParaRPr lang="en-US" dirty="0"/>
          </a:p>
          <a:p>
            <a:pPr marL="0" indent="0">
              <a:lnSpc>
                <a:spcPct val="110000"/>
              </a:lnSpc>
              <a:buNone/>
            </a:pPr>
            <a:endParaRPr lang="el-GR" sz="22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24698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Διαφορές φύλου κατά τη γήρανση</a:t>
            </a:r>
            <a:r>
              <a:rPr lang="en-US" dirty="0" smtClean="0"/>
              <a:t> – </a:t>
            </a:r>
            <a:r>
              <a:rPr lang="el-GR" i="1" dirty="0"/>
              <a:t>θεωρία γενετικής</a:t>
            </a:r>
          </a:p>
        </p:txBody>
      </p:sp>
      <p:sp>
        <p:nvSpPr>
          <p:cNvPr id="6" name="Content Placeholder 5"/>
          <p:cNvSpPr>
            <a:spLocks noGrp="1"/>
          </p:cNvSpPr>
          <p:nvPr>
            <p:ph idx="1"/>
          </p:nvPr>
        </p:nvSpPr>
        <p:spPr/>
        <p:txBody>
          <a:bodyPr>
            <a:noAutofit/>
          </a:bodyPr>
          <a:lstStyle/>
          <a:p>
            <a:pPr>
              <a:lnSpc>
                <a:spcPct val="130000"/>
              </a:lnSpc>
            </a:pPr>
            <a:r>
              <a:rPr lang="el-GR" sz="2200" dirty="0"/>
              <a:t> </a:t>
            </a:r>
            <a:r>
              <a:rPr lang="en-US" sz="2400" dirty="0"/>
              <a:t> </a:t>
            </a:r>
            <a:r>
              <a:rPr lang="el-GR" sz="2400" b="1" dirty="0">
                <a:solidFill>
                  <a:srgbClr val="FF66CC"/>
                </a:solidFill>
              </a:rPr>
              <a:t>Γυναίκες</a:t>
            </a:r>
            <a:r>
              <a:rPr lang="en-US" sz="2400" dirty="0"/>
              <a:t>: 2</a:t>
            </a:r>
            <a:r>
              <a:rPr lang="el-GR" sz="2400" dirty="0"/>
              <a:t> ζεύγη γονιδίων Χ</a:t>
            </a:r>
            <a:r>
              <a:rPr lang="en-US" sz="2400" dirty="0"/>
              <a:t> , </a:t>
            </a:r>
            <a:r>
              <a:rPr lang="el-GR" sz="2400" dirty="0"/>
              <a:t>τα κύτταρα λειτουργούν καθοδηγούμενα και από τα δύο ζεύγη</a:t>
            </a:r>
            <a:r>
              <a:rPr lang="en-US" sz="2400" dirty="0"/>
              <a:t>,</a:t>
            </a:r>
            <a:r>
              <a:rPr lang="el-GR" sz="2400" dirty="0"/>
              <a:t>υπάρχουν περισσότερες πιθανότητες να λειτουργήσουν βάσει ενός χρωμοσώματος στο οποίο δεν υπάρχει η πληροφορία για την ασθένεια</a:t>
            </a:r>
            <a:endParaRPr lang="en-US" sz="2400" dirty="0"/>
          </a:p>
          <a:p>
            <a:pPr>
              <a:lnSpc>
                <a:spcPct val="130000"/>
              </a:lnSpc>
            </a:pPr>
            <a:r>
              <a:rPr lang="el-GR" sz="2400" b="1" dirty="0" smtClean="0">
                <a:solidFill>
                  <a:srgbClr val="33CCCC"/>
                </a:solidFill>
              </a:rPr>
              <a:t>Άνδρες</a:t>
            </a:r>
            <a:r>
              <a:rPr lang="en-US" sz="2400" dirty="0" smtClean="0"/>
              <a:t>: </a:t>
            </a:r>
            <a:r>
              <a:rPr lang="en-US" sz="2400" dirty="0"/>
              <a:t>1 </a:t>
            </a:r>
            <a:r>
              <a:rPr lang="el-GR" sz="2400" dirty="0"/>
              <a:t>ζεύγος γονιδίων</a:t>
            </a:r>
            <a:r>
              <a:rPr lang="en-US" sz="2400" dirty="0"/>
              <a:t> X, </a:t>
            </a:r>
            <a:r>
              <a:rPr lang="el-GR" sz="2400" dirty="0"/>
              <a:t>εάν συνδέεται με κληρονομούμενη ασθένεια </a:t>
            </a:r>
            <a:r>
              <a:rPr lang="en-US" sz="2400" dirty="0"/>
              <a:t>(</a:t>
            </a:r>
            <a:r>
              <a:rPr lang="el-GR" sz="2400" dirty="0"/>
              <a:t>π</a:t>
            </a:r>
            <a:r>
              <a:rPr lang="en-US" sz="2400" dirty="0"/>
              <a:t>.</a:t>
            </a:r>
            <a:r>
              <a:rPr lang="el-GR" sz="2400" dirty="0"/>
              <a:t>χ</a:t>
            </a:r>
            <a:r>
              <a:rPr lang="en-US" sz="2400" dirty="0"/>
              <a:t>. </a:t>
            </a:r>
            <a:r>
              <a:rPr lang="el-GR" sz="2400" dirty="0"/>
              <a:t>μυϊκή δυστροφία</a:t>
            </a:r>
            <a:r>
              <a:rPr lang="en-US" sz="2400" dirty="0"/>
              <a:t>),</a:t>
            </a:r>
            <a:r>
              <a:rPr lang="el-GR" sz="2400" dirty="0"/>
              <a:t>θα νοσήσουν</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7369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Διαφορές φύλου κατά τη γήρανση</a:t>
            </a:r>
            <a:r>
              <a:rPr lang="en-US" dirty="0" smtClean="0"/>
              <a:t> – </a:t>
            </a:r>
            <a:r>
              <a:rPr lang="el-GR" i="1" dirty="0"/>
              <a:t>Ορμονικές διαφορές</a:t>
            </a:r>
          </a:p>
        </p:txBody>
      </p:sp>
      <p:sp>
        <p:nvSpPr>
          <p:cNvPr id="6" name="Content Placeholder 5"/>
          <p:cNvSpPr>
            <a:spLocks noGrp="1"/>
          </p:cNvSpPr>
          <p:nvPr>
            <p:ph idx="1"/>
          </p:nvPr>
        </p:nvSpPr>
        <p:spPr/>
        <p:txBody>
          <a:bodyPr>
            <a:noAutofit/>
          </a:bodyPr>
          <a:lstStyle/>
          <a:p>
            <a:pPr>
              <a:lnSpc>
                <a:spcPct val="130000"/>
              </a:lnSpc>
            </a:pPr>
            <a:r>
              <a:rPr lang="el-GR" sz="2400" b="1" dirty="0">
                <a:solidFill>
                  <a:srgbClr val="FF66CC"/>
                </a:solidFill>
              </a:rPr>
              <a:t>Γυναίκες</a:t>
            </a:r>
            <a:r>
              <a:rPr lang="el-GR" sz="2400" dirty="0">
                <a:solidFill>
                  <a:srgbClr val="FF66CC"/>
                </a:solidFill>
              </a:rPr>
              <a:t>: </a:t>
            </a:r>
            <a:r>
              <a:rPr lang="el-GR" sz="2400" dirty="0"/>
              <a:t>τα οιστρογόνα προστατεύουν από καρδιακά νοσήματα καθώς μειώνουν τα επίπεδα </a:t>
            </a:r>
            <a:r>
              <a:rPr lang="en-US" sz="2400" dirty="0"/>
              <a:t>LDL</a:t>
            </a:r>
            <a:r>
              <a:rPr lang="el-GR" sz="2400" dirty="0"/>
              <a:t>  και αυξάνουν τα επίπεδα </a:t>
            </a:r>
            <a:r>
              <a:rPr lang="en-US" sz="2400" dirty="0"/>
              <a:t>HDL</a:t>
            </a:r>
            <a:r>
              <a:rPr lang="el-GR" sz="2400" dirty="0"/>
              <a:t> τα οποία προστατεύουν από την αθηρωμάτωση</a:t>
            </a:r>
            <a:r>
              <a:rPr lang="en-US" sz="2400" dirty="0"/>
              <a:t>. </a:t>
            </a:r>
            <a:r>
              <a:rPr lang="el-GR" sz="2400" dirty="0"/>
              <a:t>Σημαντικότερη και ταχύτερη ανοσοβιολογική δραστηριότητα αλλά λιγότερο ακριβής σε μεγαλύτερη ηλικία. </a:t>
            </a:r>
            <a:endParaRPr lang="en-US" sz="2400" dirty="0"/>
          </a:p>
          <a:p>
            <a:pPr>
              <a:lnSpc>
                <a:spcPct val="130000"/>
              </a:lnSpc>
            </a:pPr>
            <a:r>
              <a:rPr lang="el-GR" sz="2400" b="1" dirty="0">
                <a:solidFill>
                  <a:srgbClr val="33CCCC"/>
                </a:solidFill>
              </a:rPr>
              <a:t>Άνδρες</a:t>
            </a:r>
            <a:r>
              <a:rPr lang="el-GR" sz="2400" dirty="0">
                <a:solidFill>
                  <a:srgbClr val="33CCCC"/>
                </a:solidFill>
              </a:rPr>
              <a:t> </a:t>
            </a:r>
            <a:r>
              <a:rPr lang="en-US" sz="2400" dirty="0"/>
              <a:t>: </a:t>
            </a:r>
            <a:r>
              <a:rPr lang="el-GR" sz="2400" dirty="0"/>
              <a:t>τα ανδρογόνα μειώνουν την προστατευτική </a:t>
            </a:r>
            <a:r>
              <a:rPr lang="en-US" sz="2400" dirty="0"/>
              <a:t>HDL </a:t>
            </a:r>
            <a:r>
              <a:rPr lang="el-GR" sz="2400" dirty="0"/>
              <a:t>και αυξάνουν τους παράγοντες σχηματισμού </a:t>
            </a:r>
            <a:r>
              <a:rPr lang="el-GR" sz="2400" dirty="0" err="1"/>
              <a:t>αθηρωματικής</a:t>
            </a:r>
            <a:r>
              <a:rPr lang="el-GR" sz="2400" dirty="0"/>
              <a:t> πλάκας όπως η </a:t>
            </a:r>
            <a:r>
              <a:rPr lang="en-US" sz="2400" dirty="0"/>
              <a:t> LDL. </a:t>
            </a:r>
            <a:r>
              <a:rPr lang="el-GR" sz="2400" dirty="0"/>
              <a:t>Αυξάνουν επίσης την επιθετική συμπεριφορά </a:t>
            </a:r>
            <a:r>
              <a:rPr lang="en-US" sz="2400" dirty="0"/>
              <a:t>(</a:t>
            </a:r>
            <a:r>
              <a:rPr lang="el-GR" sz="2400" dirty="0"/>
              <a:t>ατύχημα, βίαιος θάνατος</a:t>
            </a:r>
            <a:r>
              <a:rPr lang="en-US" sz="2400" dirty="0"/>
              <a:t>).</a:t>
            </a: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5555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Διαφορές φύλου κατά τη γήρανση</a:t>
            </a:r>
            <a:r>
              <a:rPr lang="en-US" dirty="0" smtClean="0"/>
              <a:t> – </a:t>
            </a:r>
            <a:r>
              <a:rPr lang="el-GR" i="1" dirty="0"/>
              <a:t>Κοινωνικές ερμηνείες</a:t>
            </a:r>
          </a:p>
        </p:txBody>
      </p:sp>
      <p:sp>
        <p:nvSpPr>
          <p:cNvPr id="6" name="Content Placeholder 5"/>
          <p:cNvSpPr>
            <a:spLocks noGrp="1"/>
          </p:cNvSpPr>
          <p:nvPr>
            <p:ph idx="1"/>
          </p:nvPr>
        </p:nvSpPr>
        <p:spPr/>
        <p:txBody>
          <a:bodyPr>
            <a:noAutofit/>
          </a:bodyPr>
          <a:lstStyle/>
          <a:p>
            <a:pPr marL="0" indent="0">
              <a:buNone/>
            </a:pPr>
            <a:r>
              <a:rPr lang="el-GR" sz="2400" dirty="0" smtClean="0">
                <a:sym typeface="Wingdings" pitchFamily="2" charset="2"/>
              </a:rPr>
              <a:t>Διαφορετικοί </a:t>
            </a:r>
            <a:r>
              <a:rPr lang="el-GR" sz="2400" dirty="0">
                <a:sym typeface="Wingdings" pitchFamily="2" charset="2"/>
              </a:rPr>
              <a:t>κοινωνικοί ρόλοι ανδρών και γυναικών</a:t>
            </a:r>
            <a:r>
              <a:rPr lang="en-US" sz="2400" dirty="0">
                <a:sym typeface="Wingdings" pitchFamily="2" charset="2"/>
              </a:rPr>
              <a:t> </a:t>
            </a:r>
            <a:r>
              <a:rPr lang="el-GR" sz="2400" dirty="0">
                <a:sym typeface="Wingdings" pitchFamily="2" charset="2"/>
              </a:rPr>
              <a:t>φυλετικό χάσμα</a:t>
            </a:r>
            <a:r>
              <a:rPr lang="en-US" sz="2400" dirty="0">
                <a:sym typeface="Wingdings" pitchFamily="2" charset="2"/>
              </a:rPr>
              <a:t>:</a:t>
            </a:r>
          </a:p>
          <a:p>
            <a:r>
              <a:rPr lang="en-US" sz="2400" dirty="0">
                <a:sym typeface="Wingdings" pitchFamily="2" charset="2"/>
              </a:rPr>
              <a:t> </a:t>
            </a:r>
            <a:r>
              <a:rPr lang="el-GR" sz="2200" dirty="0">
                <a:sym typeface="Wingdings" pitchFamily="2" charset="2"/>
              </a:rPr>
              <a:t>διαφορετικοί εργασιακοί ρόλοι</a:t>
            </a:r>
            <a:r>
              <a:rPr lang="en-US" sz="2200" dirty="0">
                <a:sym typeface="Wingdings" pitchFamily="2" charset="2"/>
              </a:rPr>
              <a:t>:</a:t>
            </a:r>
            <a:r>
              <a:rPr lang="el-GR" sz="2200" dirty="0">
                <a:sym typeface="Wingdings" pitchFamily="2" charset="2"/>
              </a:rPr>
              <a:t>επικίνδυνο και </a:t>
            </a:r>
            <a:r>
              <a:rPr lang="el-GR" sz="2200" dirty="0" err="1">
                <a:sym typeface="Wingdings" pitchFamily="2" charset="2"/>
              </a:rPr>
              <a:t>στρεσογόνο</a:t>
            </a:r>
            <a:r>
              <a:rPr lang="el-GR" sz="2200" dirty="0">
                <a:sym typeface="Wingdings" pitchFamily="2" charset="2"/>
              </a:rPr>
              <a:t> περιβάλλον για τους άνδρες</a:t>
            </a:r>
            <a:r>
              <a:rPr lang="en-US" sz="2200" dirty="0">
                <a:sym typeface="Wingdings" pitchFamily="2" charset="2"/>
              </a:rPr>
              <a:t>, </a:t>
            </a:r>
            <a:r>
              <a:rPr lang="el-GR" sz="2200" dirty="0">
                <a:sym typeface="Wingdings" pitchFamily="2" charset="2"/>
              </a:rPr>
              <a:t>συμμετοχή σε πόλεμο</a:t>
            </a:r>
            <a:r>
              <a:rPr lang="en-US" sz="2200" dirty="0">
                <a:sym typeface="Wingdings" pitchFamily="2" charset="2"/>
              </a:rPr>
              <a:t>, </a:t>
            </a:r>
            <a:r>
              <a:rPr lang="el-GR" sz="2200" dirty="0" err="1">
                <a:sym typeface="Wingdings" pitchFamily="2" charset="2"/>
              </a:rPr>
              <a:t>οδηγική</a:t>
            </a:r>
            <a:r>
              <a:rPr lang="el-GR" sz="2200" dirty="0">
                <a:sym typeface="Wingdings" pitchFamily="2" charset="2"/>
              </a:rPr>
              <a:t> συμπεριφορά</a:t>
            </a:r>
            <a:endParaRPr lang="en-US" sz="2200" dirty="0">
              <a:sym typeface="Wingdings" pitchFamily="2" charset="2"/>
            </a:endParaRPr>
          </a:p>
          <a:p>
            <a:r>
              <a:rPr lang="en-US" sz="2200" dirty="0">
                <a:sym typeface="Wingdings" pitchFamily="2" charset="2"/>
              </a:rPr>
              <a:t> </a:t>
            </a:r>
            <a:r>
              <a:rPr lang="el-GR" sz="2200" dirty="0">
                <a:sym typeface="Wingdings" pitchFamily="2" charset="2"/>
              </a:rPr>
              <a:t>διαφοροποιημένες συνήθειες υγείας</a:t>
            </a:r>
            <a:r>
              <a:rPr lang="en-US" sz="2200" dirty="0">
                <a:sym typeface="Wingdings" pitchFamily="2" charset="2"/>
              </a:rPr>
              <a:t>: </a:t>
            </a:r>
            <a:r>
              <a:rPr lang="el-GR" sz="2200" dirty="0">
                <a:sym typeface="Wingdings" pitchFamily="2" charset="2"/>
              </a:rPr>
              <a:t>κάπνισμα</a:t>
            </a:r>
            <a:r>
              <a:rPr lang="en-US" sz="2200" dirty="0">
                <a:sym typeface="Wingdings" pitchFamily="2" charset="2"/>
              </a:rPr>
              <a:t>  </a:t>
            </a:r>
            <a:r>
              <a:rPr lang="el-GR" sz="2200" dirty="0">
                <a:sym typeface="Wingdings" pitchFamily="2" charset="2"/>
              </a:rPr>
              <a:t>φυλετικό χάσμα στην εργατική τάξη </a:t>
            </a:r>
            <a:r>
              <a:rPr lang="en-US" sz="2200" dirty="0">
                <a:sym typeface="Wingdings" pitchFamily="2" charset="2"/>
              </a:rPr>
              <a:t>(</a:t>
            </a:r>
            <a:r>
              <a:rPr lang="el-GR" sz="2200" dirty="0">
                <a:sym typeface="Wingdings" pitchFamily="2" charset="2"/>
              </a:rPr>
              <a:t>εργάτες</a:t>
            </a:r>
            <a:r>
              <a:rPr lang="en-US" sz="2200" dirty="0">
                <a:sym typeface="Wingdings" pitchFamily="2" charset="2"/>
              </a:rPr>
              <a:t>). </a:t>
            </a:r>
            <a:r>
              <a:rPr lang="el-GR" sz="2200" dirty="0">
                <a:sym typeface="Wingdings" pitchFamily="2" charset="2"/>
              </a:rPr>
              <a:t>Οι διαφορές στη μακροζωία ανδρών-γυναικών διαμορφώθηκαν για πάνω από </a:t>
            </a:r>
            <a:r>
              <a:rPr lang="en-US" sz="2200" dirty="0">
                <a:sym typeface="Wingdings" pitchFamily="2" charset="2"/>
              </a:rPr>
              <a:t>6 </a:t>
            </a:r>
            <a:r>
              <a:rPr lang="el-GR" sz="2200" dirty="0">
                <a:sym typeface="Wingdings" pitchFamily="2" charset="2"/>
              </a:rPr>
              <a:t>δεκαετίες</a:t>
            </a:r>
            <a:r>
              <a:rPr lang="en-US" sz="2200" dirty="0">
                <a:sym typeface="Wingdings" pitchFamily="2" charset="2"/>
              </a:rPr>
              <a:t> </a:t>
            </a:r>
            <a:r>
              <a:rPr lang="el-GR" sz="2200" dirty="0">
                <a:sym typeface="Wingdings" pitchFamily="2" charset="2"/>
              </a:rPr>
              <a:t>σύμφωνα με τις συνήθειες καπνίσματος </a:t>
            </a:r>
            <a:r>
              <a:rPr lang="en-US" sz="2200" dirty="0">
                <a:sym typeface="Wingdings" pitchFamily="2" charset="2"/>
              </a:rPr>
              <a:t>(Miller, 1986).</a:t>
            </a:r>
          </a:p>
          <a:p>
            <a:r>
              <a:rPr lang="el-GR" sz="2200" dirty="0"/>
              <a:t>Οι γυναίκες κάνουν πιο συχνά χρήση του συστήματος υγείας αλλά πάσχουν κυρίως από οξεία ασθένεια και όχι χρόνια, θανάσιμη</a:t>
            </a:r>
            <a:r>
              <a:rPr lang="en-US" sz="2200" dirty="0"/>
              <a:t>.</a:t>
            </a:r>
            <a:endParaRPr lang="en-US" sz="22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7391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l-GR" dirty="0" smtClean="0"/>
              <a:t>Τι προκαλεί τη γήρανση;</a:t>
            </a:r>
            <a:endParaRPr lang="el-GR" i="1" dirty="0"/>
          </a:p>
        </p:txBody>
      </p:sp>
      <p:sp>
        <p:nvSpPr>
          <p:cNvPr id="6" name="Content Placeholder 5"/>
          <p:cNvSpPr>
            <a:spLocks noGrp="1"/>
          </p:cNvSpPr>
          <p:nvPr>
            <p:ph idx="1"/>
          </p:nvPr>
        </p:nvSpPr>
        <p:spPr/>
        <p:txBody>
          <a:bodyPr>
            <a:noAutofit/>
          </a:bodyPr>
          <a:lstStyle/>
          <a:p>
            <a:pPr>
              <a:lnSpc>
                <a:spcPct val="110000"/>
              </a:lnSpc>
              <a:buFontTx/>
              <a:buChar char="•"/>
            </a:pPr>
            <a:r>
              <a:rPr lang="el-GR" sz="2400" dirty="0"/>
              <a:t>σταδιακή απώλεια της θερμοκρασίας σώματος</a:t>
            </a:r>
            <a:r>
              <a:rPr lang="en-US" sz="2400" dirty="0"/>
              <a:t> (</a:t>
            </a:r>
            <a:r>
              <a:rPr lang="el-GR" sz="2400" dirty="0"/>
              <a:t>Ιπποκράτης</a:t>
            </a:r>
            <a:r>
              <a:rPr lang="en-US" sz="2400" dirty="0"/>
              <a:t> 460 – 377 BC).</a:t>
            </a:r>
            <a:endParaRPr lang="en-US" sz="2400" dirty="0">
              <a:sym typeface="Wingdings" pitchFamily="2" charset="2"/>
            </a:endParaRPr>
          </a:p>
          <a:p>
            <a:pPr>
              <a:buFontTx/>
              <a:buChar char="•"/>
            </a:pPr>
            <a:r>
              <a:rPr lang="en-US" sz="2400" dirty="0" smtClean="0">
                <a:sym typeface="Wingdings" pitchFamily="2" charset="2"/>
              </a:rPr>
              <a:t> </a:t>
            </a:r>
            <a:r>
              <a:rPr lang="el-GR" sz="2400" dirty="0">
                <a:sym typeface="Wingdings" pitchFamily="2" charset="2"/>
              </a:rPr>
              <a:t>αλλαγές στα υγρά του σώματος</a:t>
            </a:r>
            <a:r>
              <a:rPr lang="en-US" sz="2400" dirty="0">
                <a:sym typeface="Wingdings" pitchFamily="2" charset="2"/>
              </a:rPr>
              <a:t> (Galen 130 – 201 AD) </a:t>
            </a:r>
          </a:p>
          <a:p>
            <a:pPr>
              <a:lnSpc>
                <a:spcPct val="110000"/>
              </a:lnSpc>
              <a:buFontTx/>
              <a:buChar char="•"/>
            </a:pPr>
            <a:r>
              <a:rPr lang="en-US" sz="2400" dirty="0" smtClean="0">
                <a:sym typeface="Wingdings" pitchFamily="2" charset="2"/>
              </a:rPr>
              <a:t> </a:t>
            </a:r>
            <a:r>
              <a:rPr lang="el-GR" sz="2400" dirty="0">
                <a:sym typeface="Wingdings" pitchFamily="2" charset="2"/>
              </a:rPr>
              <a:t>αλλαγές στη θερμοκρασία του σώματος</a:t>
            </a:r>
            <a:r>
              <a:rPr lang="en-US" sz="2400" dirty="0">
                <a:sym typeface="Wingdings" pitchFamily="2" charset="2"/>
              </a:rPr>
              <a:t> </a:t>
            </a:r>
            <a:r>
              <a:rPr lang="el-GR" sz="2400" dirty="0">
                <a:sym typeface="Wingdings" pitchFamily="2" charset="2"/>
              </a:rPr>
              <a:t>αλλά αναστρέψιμες από τις καλές συνήθειες υγιεινής</a:t>
            </a:r>
            <a:r>
              <a:rPr lang="en-US" sz="2400" dirty="0">
                <a:sym typeface="Wingdings" pitchFamily="2" charset="2"/>
              </a:rPr>
              <a:t>(Roger Bacon 1210 - 1292)</a:t>
            </a:r>
          </a:p>
          <a:p>
            <a:pPr>
              <a:lnSpc>
                <a:spcPct val="110000"/>
              </a:lnSpc>
              <a:buFontTx/>
              <a:buChar char="•"/>
            </a:pPr>
            <a:r>
              <a:rPr lang="en-US" sz="2400" dirty="0" smtClean="0">
                <a:sym typeface="Wingdings" pitchFamily="2" charset="2"/>
              </a:rPr>
              <a:t> </a:t>
            </a:r>
            <a:r>
              <a:rPr lang="el-GR" sz="2400" dirty="0">
                <a:sym typeface="Wingdings" pitchFamily="2" charset="2"/>
              </a:rPr>
              <a:t>απώλεια τόνου στο νευρικό και μυϊκό σύστημα</a:t>
            </a:r>
            <a:r>
              <a:rPr lang="en-US" sz="2400" dirty="0">
                <a:sym typeface="Wingdings" pitchFamily="2" charset="2"/>
              </a:rPr>
              <a:t>(Erasmus Darwin 1731 – 1802).</a:t>
            </a:r>
          </a:p>
          <a:p>
            <a:pPr>
              <a:lnSpc>
                <a:spcPct val="110000"/>
              </a:lnSpc>
              <a:buFontTx/>
              <a:buChar char="•"/>
            </a:pPr>
            <a:r>
              <a:rPr lang="el-GR" sz="2400" dirty="0" smtClean="0">
                <a:sym typeface="Wingdings" pitchFamily="2" charset="2"/>
              </a:rPr>
              <a:t>Νέκρωση </a:t>
            </a:r>
            <a:r>
              <a:rPr lang="el-GR" sz="2400" dirty="0">
                <a:sym typeface="Wingdings" pitchFamily="2" charset="2"/>
              </a:rPr>
              <a:t>των κυττάρων χωρίς αντικατάσταση</a:t>
            </a:r>
            <a:r>
              <a:rPr lang="en-US" sz="2400" dirty="0">
                <a:sym typeface="Wingdings" pitchFamily="2" charset="2"/>
              </a:rPr>
              <a:t>. </a:t>
            </a:r>
            <a:r>
              <a:rPr lang="el-GR" sz="2400" dirty="0">
                <a:sym typeface="Wingdings" pitchFamily="2" charset="2"/>
              </a:rPr>
              <a:t>Γηριατρική</a:t>
            </a:r>
            <a:r>
              <a:rPr lang="en-US" sz="2400" dirty="0">
                <a:sym typeface="Wingdings" pitchFamily="2" charset="2"/>
              </a:rPr>
              <a:t> (</a:t>
            </a:r>
            <a:r>
              <a:rPr lang="en-US" sz="2400" dirty="0" err="1">
                <a:sym typeface="Wingdings" pitchFamily="2" charset="2"/>
              </a:rPr>
              <a:t>Ignatz</a:t>
            </a:r>
            <a:r>
              <a:rPr lang="en-US" sz="2400" dirty="0">
                <a:sym typeface="Wingdings" pitchFamily="2" charset="2"/>
              </a:rPr>
              <a:t> </a:t>
            </a:r>
            <a:r>
              <a:rPr lang="en-US" sz="2400" dirty="0" err="1">
                <a:sym typeface="Wingdings" pitchFamily="2" charset="2"/>
              </a:rPr>
              <a:t>Nascher</a:t>
            </a:r>
            <a:r>
              <a:rPr lang="en-US" sz="2400" dirty="0">
                <a:sym typeface="Wingdings" pitchFamily="2" charset="2"/>
              </a:rPr>
              <a:t>, 1914)</a:t>
            </a: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l-GR" sz="1800" b="0" i="0" u="none" strike="noStrike" kern="0" cap="none" spc="0" normalizeH="0" baseline="0" noProof="0" dirty="0">
              <a:ln>
                <a:noFill/>
              </a:ln>
              <a:solidFill>
                <a:sysClr val="windowText" lastClr="000000"/>
              </a:solidFill>
              <a:effectLst/>
              <a:uLnTx/>
              <a:uFillTx/>
            </a:endParaRPr>
          </a:p>
        </p:txBody>
      </p:sp>
      <p:pic>
        <p:nvPicPr>
          <p:cNvPr id="7" name="Picture 5" descr="beakers00012"/>
          <p:cNvPicPr>
            <a:picLocks noChangeAspect="1" noChangeArrowheads="1"/>
          </p:cNvPicPr>
          <p:nvPr/>
        </p:nvPicPr>
        <p:blipFill>
          <a:blip r:embed="rId2" cstate="print"/>
          <a:srcRect/>
          <a:stretch>
            <a:fillRect/>
          </a:stretch>
        </p:blipFill>
        <p:spPr bwMode="auto">
          <a:xfrm>
            <a:off x="7786688" y="260350"/>
            <a:ext cx="1109662" cy="1438275"/>
          </a:xfrm>
          <a:prstGeom prst="rect">
            <a:avLst/>
          </a:prstGeom>
          <a:noFill/>
          <a:ln w="9525">
            <a:noFill/>
            <a:miter lim="800000"/>
            <a:headEnd/>
            <a:tailEnd/>
          </a:ln>
        </p:spPr>
      </p:pic>
    </p:spTree>
    <p:extLst>
      <p:ext uri="{BB962C8B-B14F-4D97-AF65-F5344CB8AC3E}">
        <p14:creationId xmlns:p14="http://schemas.microsoft.com/office/powerpoint/2010/main" val="204964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l-GR" dirty="0"/>
              <a:t>Έρευνα για τη γήρανση </a:t>
            </a:r>
            <a:endParaRPr lang="el-GR" i="1" dirty="0"/>
          </a:p>
        </p:txBody>
      </p:sp>
      <p:sp>
        <p:nvSpPr>
          <p:cNvPr id="6" name="Content Placeholder 5"/>
          <p:cNvSpPr>
            <a:spLocks noGrp="1"/>
          </p:cNvSpPr>
          <p:nvPr>
            <p:ph idx="1"/>
          </p:nvPr>
        </p:nvSpPr>
        <p:spPr/>
        <p:txBody>
          <a:bodyPr>
            <a:noAutofit/>
          </a:bodyPr>
          <a:lstStyle/>
          <a:p>
            <a:pPr marL="0" indent="0">
              <a:lnSpc>
                <a:spcPct val="110000"/>
              </a:lnSpc>
              <a:buNone/>
            </a:pPr>
            <a:r>
              <a:rPr lang="el-GR" sz="2400" i="1" dirty="0"/>
              <a:t>αξιοσημείωτες </a:t>
            </a:r>
            <a:r>
              <a:rPr lang="el-GR" sz="2400" i="1" dirty="0" smtClean="0"/>
              <a:t>ημερομηνίες</a:t>
            </a:r>
          </a:p>
          <a:p>
            <a:pPr>
              <a:lnSpc>
                <a:spcPct val="110000"/>
              </a:lnSpc>
              <a:buFontTx/>
              <a:buChar char="•"/>
            </a:pPr>
            <a:r>
              <a:rPr lang="el-GR" sz="2400" dirty="0"/>
              <a:t>1945 η πρώτη ιατρική γηριατρική εφημερίδα</a:t>
            </a:r>
          </a:p>
          <a:p>
            <a:pPr>
              <a:lnSpc>
                <a:spcPct val="110000"/>
              </a:lnSpc>
              <a:buFontTx/>
              <a:buChar char="•"/>
            </a:pPr>
            <a:r>
              <a:rPr lang="el-GR" sz="2400" dirty="0" smtClean="0"/>
              <a:t>1950 </a:t>
            </a:r>
            <a:r>
              <a:rPr lang="el-GR" sz="2400" dirty="0"/>
              <a:t>το πρώτο συνέδριο γεροντολογίας </a:t>
            </a:r>
          </a:p>
          <a:p>
            <a:pPr>
              <a:lnSpc>
                <a:spcPct val="110000"/>
              </a:lnSpc>
              <a:buFontTx/>
              <a:buChar char="•"/>
            </a:pPr>
            <a:r>
              <a:rPr lang="el-GR" sz="2400" dirty="0" smtClean="0"/>
              <a:t> </a:t>
            </a:r>
            <a:r>
              <a:rPr lang="el-GR" sz="2400" dirty="0"/>
              <a:t>1974 Εθνικό Ινστιτούτο Γήρανσης, Η.Π.Α</a:t>
            </a:r>
            <a:r>
              <a:rPr lang="el-GR" sz="2400" dirty="0" smtClean="0"/>
              <a:t>.</a:t>
            </a:r>
          </a:p>
          <a:p>
            <a:pPr marL="0" indent="0">
              <a:lnSpc>
                <a:spcPct val="110000"/>
              </a:lnSpc>
              <a:buNone/>
            </a:pPr>
            <a:endParaRPr lang="el-GR" sz="2400" dirty="0" smtClean="0"/>
          </a:p>
          <a:p>
            <a:pPr marL="0" indent="0">
              <a:lnSpc>
                <a:spcPct val="110000"/>
              </a:lnSpc>
              <a:buNone/>
            </a:pPr>
            <a:r>
              <a:rPr lang="el-GR" sz="2400" i="1" dirty="0"/>
              <a:t>ερωτήσεις που χρήζουν </a:t>
            </a:r>
            <a:r>
              <a:rPr lang="el-GR" sz="2400" i="1" dirty="0" smtClean="0"/>
              <a:t>απάντησης</a:t>
            </a:r>
          </a:p>
          <a:p>
            <a:pPr>
              <a:lnSpc>
                <a:spcPct val="110000"/>
              </a:lnSpc>
              <a:buFontTx/>
              <a:buChar char="•"/>
            </a:pPr>
            <a:r>
              <a:rPr lang="el-GR" sz="2400" dirty="0"/>
              <a:t>Καθοριστικοί παράγοντες διάρκειας ζωής</a:t>
            </a:r>
          </a:p>
          <a:p>
            <a:pPr>
              <a:lnSpc>
                <a:spcPct val="110000"/>
              </a:lnSpc>
              <a:buFontTx/>
              <a:buChar char="•"/>
            </a:pPr>
            <a:r>
              <a:rPr lang="el-GR" sz="2400" dirty="0"/>
              <a:t> Το μέγιστο του προσδόκιμου </a:t>
            </a:r>
            <a:r>
              <a:rPr lang="el-GR" sz="2400" dirty="0" smtClean="0"/>
              <a:t>επιβίωσης</a:t>
            </a:r>
          </a:p>
          <a:p>
            <a:pPr>
              <a:lnSpc>
                <a:spcPct val="110000"/>
              </a:lnSpc>
              <a:buFontTx/>
              <a:buChar char="•"/>
            </a:pP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l-GR" sz="1800" b="0" i="0" u="none" strike="noStrike" kern="0" cap="none" spc="0" normalizeH="0" baseline="0" noProof="0" dirty="0">
              <a:ln>
                <a:noFill/>
              </a:ln>
              <a:solidFill>
                <a:sysClr val="windowText" lastClr="000000"/>
              </a:solidFill>
              <a:effectLst/>
              <a:uLnTx/>
              <a:uFillTx/>
            </a:endParaRPr>
          </a:p>
        </p:txBody>
      </p:sp>
      <p:pic>
        <p:nvPicPr>
          <p:cNvPr id="8" name="Picture 7" descr="ink201"/>
          <p:cNvPicPr>
            <a:picLocks noChangeAspect="1" noChangeArrowheads="1"/>
          </p:cNvPicPr>
          <p:nvPr/>
        </p:nvPicPr>
        <p:blipFill>
          <a:blip r:embed="rId2" cstate="print"/>
          <a:srcRect/>
          <a:stretch>
            <a:fillRect/>
          </a:stretch>
        </p:blipFill>
        <p:spPr bwMode="auto">
          <a:xfrm>
            <a:off x="6516216" y="2735361"/>
            <a:ext cx="1835150" cy="2709863"/>
          </a:xfrm>
          <a:prstGeom prst="rect">
            <a:avLst/>
          </a:prstGeom>
          <a:noFill/>
          <a:ln w="9525">
            <a:noFill/>
            <a:miter lim="800000"/>
            <a:headEnd/>
            <a:tailEnd/>
          </a:ln>
        </p:spPr>
      </p:pic>
    </p:spTree>
    <p:extLst>
      <p:ext uri="{BB962C8B-B14F-4D97-AF65-F5344CB8AC3E}">
        <p14:creationId xmlns:p14="http://schemas.microsoft.com/office/powerpoint/2010/main" val="914240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9168" y="227012"/>
            <a:ext cx="8229600" cy="1143000"/>
          </a:xfrm>
          <a:solidFill>
            <a:srgbClr val="A50021"/>
          </a:solidFill>
        </p:spPr>
        <p:txBody>
          <a:bodyPr>
            <a:normAutofit fontScale="90000"/>
          </a:bodyPr>
          <a:lstStyle/>
          <a:p>
            <a:r>
              <a:rPr lang="el-GR" dirty="0">
                <a:solidFill>
                  <a:schemeClr val="bg1"/>
                </a:solidFill>
              </a:rPr>
              <a:t>θεωρίες </a:t>
            </a:r>
            <a:r>
              <a:rPr lang="el-GR" dirty="0" smtClean="0">
                <a:solidFill>
                  <a:schemeClr val="bg1"/>
                </a:solidFill>
              </a:rPr>
              <a:t>γήρανσης:</a:t>
            </a:r>
            <a:br>
              <a:rPr lang="el-GR" dirty="0" smtClean="0">
                <a:solidFill>
                  <a:schemeClr val="bg1"/>
                </a:solidFill>
              </a:rPr>
            </a:br>
            <a:r>
              <a:rPr lang="el-GR" i="1" dirty="0" smtClean="0">
                <a:solidFill>
                  <a:schemeClr val="bg1"/>
                </a:solidFill>
              </a:rPr>
              <a:t>Θεωρία γενετικής</a:t>
            </a:r>
            <a:endParaRPr lang="el-GR" i="1" dirty="0">
              <a:solidFill>
                <a:schemeClr val="bg1"/>
              </a:solidFill>
            </a:endParaRPr>
          </a:p>
        </p:txBody>
      </p:sp>
      <p:sp>
        <p:nvSpPr>
          <p:cNvPr id="3" name="Θέση περιεχομένου 2"/>
          <p:cNvSpPr>
            <a:spLocks noGrp="1"/>
          </p:cNvSpPr>
          <p:nvPr>
            <p:ph sz="half" idx="1"/>
          </p:nvPr>
        </p:nvSpPr>
        <p:spPr>
          <a:xfrm>
            <a:off x="457200" y="1600200"/>
            <a:ext cx="4618856" cy="4525963"/>
          </a:xfrm>
        </p:spPr>
        <p:txBody>
          <a:bodyPr>
            <a:normAutofit/>
          </a:bodyPr>
          <a:lstStyle/>
          <a:p>
            <a:pPr marL="182563" indent="-182563">
              <a:spcBef>
                <a:spcPct val="50000"/>
              </a:spcBef>
              <a:buFontTx/>
              <a:buChar char="•"/>
            </a:pPr>
            <a:r>
              <a:rPr lang="el-GR" sz="2400" dirty="0"/>
              <a:t>Η διαδικασία γήρανσης είναι προγραμματισμένη από τα γονίδια μας</a:t>
            </a:r>
            <a:r>
              <a:rPr lang="en-US" sz="2400" dirty="0"/>
              <a:t>.</a:t>
            </a:r>
          </a:p>
          <a:p>
            <a:pPr marL="182563" indent="-182563">
              <a:spcBef>
                <a:spcPct val="50000"/>
              </a:spcBef>
              <a:buFontTx/>
              <a:buChar char="•"/>
            </a:pPr>
            <a:r>
              <a:rPr lang="en-US" sz="2400" dirty="0"/>
              <a:t>  </a:t>
            </a:r>
            <a:r>
              <a:rPr lang="el-GR" sz="2400" dirty="0"/>
              <a:t>Τα κύτταρα διαιρούνται και αναπαράγονται μέχρι ενός σημείου</a:t>
            </a:r>
            <a:endParaRPr lang="en-US" sz="2400" dirty="0"/>
          </a:p>
          <a:p>
            <a:pPr marL="182563" indent="-182563">
              <a:spcBef>
                <a:spcPct val="50000"/>
              </a:spcBef>
              <a:buFontTx/>
              <a:buChar char="•"/>
            </a:pPr>
            <a:r>
              <a:rPr lang="en-US" sz="2400" dirty="0"/>
              <a:t>  </a:t>
            </a:r>
            <a:r>
              <a:rPr lang="el-GR" sz="2400" dirty="0" err="1"/>
              <a:t>Τελομερή</a:t>
            </a:r>
            <a:r>
              <a:rPr lang="el-GR" sz="2400" dirty="0"/>
              <a:t> </a:t>
            </a:r>
            <a:r>
              <a:rPr lang="en-US" sz="2400" dirty="0">
                <a:sym typeface="Wingdings" pitchFamily="2" charset="2"/>
              </a:rPr>
              <a:t></a:t>
            </a:r>
            <a:r>
              <a:rPr lang="el-GR" sz="2400" dirty="0">
                <a:sym typeface="Wingdings" pitchFamily="2" charset="2"/>
              </a:rPr>
              <a:t>ένα ρολόι που μετρά το θάνατο του </a:t>
            </a:r>
            <a:r>
              <a:rPr lang="el-GR" sz="2400" dirty="0" smtClean="0">
                <a:sym typeface="Wingdings" pitchFamily="2" charset="2"/>
              </a:rPr>
              <a:t>κυττάρου</a:t>
            </a:r>
          </a:p>
          <a:p>
            <a:pPr marL="0" indent="0">
              <a:spcBef>
                <a:spcPct val="50000"/>
              </a:spcBef>
              <a:buNone/>
            </a:pPr>
            <a:r>
              <a:rPr lang="el-GR" sz="2400" b="1" i="1" dirty="0" smtClean="0">
                <a:solidFill>
                  <a:srgbClr val="C00000"/>
                </a:solidFill>
                <a:sym typeface="Wingdings" pitchFamily="2" charset="2"/>
              </a:rPr>
              <a:t>Αλλά</a:t>
            </a:r>
            <a:r>
              <a:rPr lang="el-GR" sz="2400" dirty="0" smtClean="0">
                <a:solidFill>
                  <a:srgbClr val="C00000"/>
                </a:solidFill>
                <a:sym typeface="Wingdings" pitchFamily="2" charset="2"/>
              </a:rPr>
              <a:t> … …</a:t>
            </a:r>
            <a:endParaRPr lang="en-US" sz="2400" dirty="0">
              <a:solidFill>
                <a:srgbClr val="C00000"/>
              </a:solidFill>
            </a:endParaRPr>
          </a:p>
        </p:txBody>
      </p:sp>
      <p:pic>
        <p:nvPicPr>
          <p:cNvPr id="7" name="Content Placeholder 6"/>
          <p:cNvPicPr>
            <a:picLocks noGrp="1" noChangeAspect="1"/>
          </p:cNvPicPr>
          <p:nvPr>
            <p:ph sz="half" idx="2"/>
          </p:nvPr>
        </p:nvPicPr>
        <p:blipFill rotWithShape="1">
          <a:blip r:embed="rId3"/>
          <a:srcRect l="5246" r="14521"/>
          <a:stretch/>
        </p:blipFill>
        <p:spPr>
          <a:xfrm>
            <a:off x="5292080" y="2204864"/>
            <a:ext cx="3240360" cy="287294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27</a:t>
            </a:fld>
            <a:endParaRPr lang="el-GR" dirty="0"/>
          </a:p>
        </p:txBody>
      </p:sp>
      <p:sp>
        <p:nvSpPr>
          <p:cNvPr id="8" name="Rectangle 10"/>
          <p:cNvSpPr>
            <a:spLocks noChangeArrowheads="1"/>
          </p:cNvSpPr>
          <p:nvPr/>
        </p:nvSpPr>
        <p:spPr bwMode="auto">
          <a:xfrm>
            <a:off x="430213" y="5516563"/>
            <a:ext cx="8281987" cy="830997"/>
          </a:xfrm>
          <a:prstGeom prst="rect">
            <a:avLst/>
          </a:prstGeom>
          <a:noFill/>
          <a:ln w="9525" algn="ctr">
            <a:noFill/>
            <a:miter lim="800000"/>
            <a:headEnd/>
            <a:tailEnd/>
          </a:ln>
        </p:spPr>
        <p:txBody>
          <a:bodyPr>
            <a:spAutoFit/>
          </a:bodyPr>
          <a:lstStyle/>
          <a:p>
            <a:pPr>
              <a:spcBef>
                <a:spcPct val="20000"/>
              </a:spcBef>
            </a:pPr>
            <a:r>
              <a:rPr lang="el-GR" sz="2400" b="0" dirty="0"/>
              <a:t>Η κληρονομικότητα για τη μακροζωία συνυπολογίζεται μόνο στο</a:t>
            </a:r>
            <a:r>
              <a:rPr lang="en-US" sz="2400" b="0" dirty="0"/>
              <a:t>  15% </a:t>
            </a:r>
            <a:r>
              <a:rPr lang="el-GR" sz="2400" b="0" dirty="0"/>
              <a:t>έως </a:t>
            </a:r>
            <a:r>
              <a:rPr lang="en-US" sz="2400" b="0" dirty="0"/>
              <a:t>30% </a:t>
            </a:r>
            <a:r>
              <a:rPr lang="el-GR" sz="2400" b="0" dirty="0"/>
              <a:t>της διαφοροποίησης στους ανθρώπους</a:t>
            </a:r>
            <a:r>
              <a:rPr lang="en-US" sz="2400" b="0" dirty="0"/>
              <a:t>. </a:t>
            </a:r>
          </a:p>
        </p:txBody>
      </p:sp>
    </p:spTree>
    <p:extLst>
      <p:ext uri="{BB962C8B-B14F-4D97-AF65-F5344CB8AC3E}">
        <p14:creationId xmlns:p14="http://schemas.microsoft.com/office/powerpoint/2010/main" val="322063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9168" y="227012"/>
            <a:ext cx="8229600" cy="1143000"/>
          </a:xfrm>
          <a:solidFill>
            <a:srgbClr val="A50021"/>
          </a:solidFill>
        </p:spPr>
        <p:txBody>
          <a:bodyPr>
            <a:normAutofit fontScale="90000"/>
          </a:bodyPr>
          <a:lstStyle/>
          <a:p>
            <a:r>
              <a:rPr lang="el-GR" dirty="0">
                <a:solidFill>
                  <a:schemeClr val="bg1"/>
                </a:solidFill>
              </a:rPr>
              <a:t>θεωρίες γήρανσης:</a:t>
            </a:r>
            <a:br>
              <a:rPr lang="el-GR" dirty="0">
                <a:solidFill>
                  <a:schemeClr val="bg1"/>
                </a:solidFill>
              </a:rPr>
            </a:br>
            <a:r>
              <a:rPr lang="el-GR" i="1" dirty="0">
                <a:solidFill>
                  <a:schemeClr val="bg1"/>
                </a:solidFill>
              </a:rPr>
              <a:t>Θεωρίες βλάβης</a:t>
            </a:r>
          </a:p>
        </p:txBody>
      </p:sp>
      <p:sp>
        <p:nvSpPr>
          <p:cNvPr id="3" name="Θέση περιεχομένου 2"/>
          <p:cNvSpPr>
            <a:spLocks noGrp="1"/>
          </p:cNvSpPr>
          <p:nvPr>
            <p:ph sz="half" idx="1"/>
          </p:nvPr>
        </p:nvSpPr>
        <p:spPr>
          <a:xfrm>
            <a:off x="323528" y="1600200"/>
            <a:ext cx="4474840" cy="4525963"/>
          </a:xfrm>
        </p:spPr>
        <p:txBody>
          <a:bodyPr>
            <a:normAutofit lnSpcReduction="10000"/>
          </a:bodyPr>
          <a:lstStyle/>
          <a:p>
            <a:pPr marL="182563" indent="-182563">
              <a:lnSpc>
                <a:spcPct val="110000"/>
              </a:lnSpc>
              <a:spcBef>
                <a:spcPct val="50000"/>
              </a:spcBef>
              <a:buFontTx/>
              <a:buChar char="•"/>
            </a:pPr>
            <a:r>
              <a:rPr lang="el-GR" sz="2400" dirty="0"/>
              <a:t>Η διαδικασία γήρανσης είναι προγραμματισμένη από τα γονίδιά μας</a:t>
            </a:r>
            <a:r>
              <a:rPr lang="en-US" sz="2400" dirty="0"/>
              <a:t>.</a:t>
            </a:r>
          </a:p>
          <a:p>
            <a:pPr marL="182563" indent="-182563">
              <a:lnSpc>
                <a:spcPct val="110000"/>
              </a:lnSpc>
              <a:spcBef>
                <a:spcPct val="50000"/>
              </a:spcBef>
              <a:buFontTx/>
              <a:buChar char="•"/>
            </a:pPr>
            <a:r>
              <a:rPr lang="en-US" sz="2400" dirty="0"/>
              <a:t>  </a:t>
            </a:r>
            <a:r>
              <a:rPr lang="el-GR" sz="2400" dirty="0"/>
              <a:t>Θεωρία </a:t>
            </a:r>
            <a:r>
              <a:rPr lang="en-US" sz="2400" dirty="0"/>
              <a:t>Cross – linkage : </a:t>
            </a:r>
            <a:r>
              <a:rPr lang="el-GR" sz="2400" dirty="0"/>
              <a:t>βλάβες στο </a:t>
            </a:r>
            <a:r>
              <a:rPr lang="en-US" sz="2400" dirty="0"/>
              <a:t>DNA</a:t>
            </a:r>
            <a:r>
              <a:rPr lang="el-GR" sz="2400" dirty="0"/>
              <a:t> που δε μπορούν να επιδιορθωθούν</a:t>
            </a:r>
            <a:r>
              <a:rPr lang="en-US" sz="2400" dirty="0"/>
              <a:t>,</a:t>
            </a:r>
            <a:r>
              <a:rPr lang="el-GR" sz="2400" dirty="0"/>
              <a:t>λανθασμένα μόρια</a:t>
            </a:r>
            <a:r>
              <a:rPr lang="en-US" sz="2400" dirty="0"/>
              <a:t>, </a:t>
            </a:r>
            <a:r>
              <a:rPr lang="el-GR" sz="2400" dirty="0"/>
              <a:t>εμπόδια μεταβολισμού</a:t>
            </a:r>
            <a:r>
              <a:rPr lang="en-US" sz="2400" dirty="0"/>
              <a:t>  </a:t>
            </a:r>
          </a:p>
          <a:p>
            <a:pPr marL="182563" indent="-182563">
              <a:lnSpc>
                <a:spcPct val="110000"/>
              </a:lnSpc>
              <a:spcBef>
                <a:spcPct val="50000"/>
              </a:spcBef>
              <a:buFontTx/>
              <a:buChar char="•"/>
            </a:pPr>
            <a:r>
              <a:rPr lang="en-US" sz="2400" dirty="0"/>
              <a:t>  </a:t>
            </a:r>
            <a:r>
              <a:rPr lang="el-GR" sz="2400" dirty="0"/>
              <a:t>Θεωρία ελεύθερων ριζών</a:t>
            </a:r>
            <a:r>
              <a:rPr lang="en-US" sz="2400" dirty="0"/>
              <a:t>: </a:t>
            </a:r>
            <a:r>
              <a:rPr lang="el-GR" sz="2400" dirty="0"/>
              <a:t>κυτταρική καταστροφή</a:t>
            </a:r>
            <a:r>
              <a:rPr lang="en-US" sz="2400" dirty="0"/>
              <a:t> </a:t>
            </a:r>
            <a:r>
              <a:rPr lang="en-US" sz="2400" dirty="0">
                <a:sym typeface="Wingdings" pitchFamily="2" charset="2"/>
              </a:rPr>
              <a:t></a:t>
            </a:r>
            <a:r>
              <a:rPr lang="el-GR" sz="2400" dirty="0">
                <a:sym typeface="Wingdings" pitchFamily="2" charset="2"/>
              </a:rPr>
              <a:t>η χρήση αντιοξειδωτικών αυξάνει το προσδόκιμο επιβίωσης;</a:t>
            </a: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28</a:t>
            </a:fld>
            <a:endParaRPr lang="el-GR" dirty="0"/>
          </a:p>
        </p:txBody>
      </p:sp>
      <p:pic>
        <p:nvPicPr>
          <p:cNvPr id="9" name="Content Placeholder 8"/>
          <p:cNvPicPr>
            <a:picLocks noGrp="1" noChangeAspect="1"/>
          </p:cNvPicPr>
          <p:nvPr>
            <p:ph sz="half" idx="2"/>
          </p:nvPr>
        </p:nvPicPr>
        <p:blipFill>
          <a:blip r:embed="rId3"/>
          <a:stretch>
            <a:fillRect/>
          </a:stretch>
        </p:blipFill>
        <p:spPr>
          <a:xfrm>
            <a:off x="4716016" y="1692962"/>
            <a:ext cx="4172272" cy="4484100"/>
          </a:xfrm>
          <a:prstGeom prst="rect">
            <a:avLst/>
          </a:prstGeom>
        </p:spPr>
      </p:pic>
    </p:spTree>
    <p:extLst>
      <p:ext uri="{BB962C8B-B14F-4D97-AF65-F5344CB8AC3E}">
        <p14:creationId xmlns:p14="http://schemas.microsoft.com/office/powerpoint/2010/main" val="2745703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A50021"/>
          </a:solidFill>
        </p:spPr>
        <p:txBody>
          <a:bodyPr>
            <a:normAutofit fontScale="90000"/>
          </a:bodyPr>
          <a:lstStyle/>
          <a:p>
            <a:r>
              <a:rPr lang="el-GR" dirty="0">
                <a:solidFill>
                  <a:schemeClr val="bg1"/>
                </a:solidFill>
              </a:rPr>
              <a:t>θεωρίες γήρανσης:</a:t>
            </a:r>
            <a:br>
              <a:rPr lang="el-GR" dirty="0">
                <a:solidFill>
                  <a:schemeClr val="bg1"/>
                </a:solidFill>
              </a:rPr>
            </a:br>
            <a:r>
              <a:rPr lang="el-GR" i="1" dirty="0">
                <a:solidFill>
                  <a:schemeClr val="bg1"/>
                </a:solidFill>
              </a:rPr>
              <a:t>Θεωρίες σταδιακής </a:t>
            </a:r>
            <a:r>
              <a:rPr lang="el-GR" i="1" dirty="0" err="1">
                <a:solidFill>
                  <a:schemeClr val="bg1"/>
                </a:solidFill>
              </a:rPr>
              <a:t>ανισοροπίας</a:t>
            </a:r>
            <a:endParaRPr lang="el-GR" i="1" dirty="0">
              <a:solidFill>
                <a:schemeClr val="bg1"/>
              </a:solidFill>
            </a:endParaRPr>
          </a:p>
        </p:txBody>
      </p:sp>
      <p:pic>
        <p:nvPicPr>
          <p:cNvPr id="6" name="Content Placeholder 5"/>
          <p:cNvPicPr>
            <a:picLocks noGrp="1" noChangeAspect="1"/>
          </p:cNvPicPr>
          <p:nvPr>
            <p:ph idx="1"/>
          </p:nvPr>
        </p:nvPicPr>
        <p:blipFill>
          <a:blip r:embed="rId3"/>
          <a:stretch>
            <a:fillRect/>
          </a:stretch>
        </p:blipFill>
        <p:spPr>
          <a:xfrm>
            <a:off x="495886" y="1600200"/>
            <a:ext cx="8152227" cy="4525963"/>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val="29228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A50021"/>
          </a:solidFill>
        </p:spPr>
        <p:txBody>
          <a:bodyPr>
            <a:normAutofit fontScale="90000"/>
          </a:bodyPr>
          <a:lstStyle/>
          <a:p>
            <a:r>
              <a:rPr lang="el-GR" dirty="0" smtClean="0">
                <a:solidFill>
                  <a:schemeClr val="bg1"/>
                </a:solidFill>
              </a:rPr>
              <a:t>θεωρίες γήρανσης:</a:t>
            </a:r>
            <a:br>
              <a:rPr lang="el-GR" dirty="0" smtClean="0">
                <a:solidFill>
                  <a:schemeClr val="bg1"/>
                </a:solidFill>
              </a:rPr>
            </a:br>
            <a:r>
              <a:rPr lang="el-GR" i="1" dirty="0">
                <a:solidFill>
                  <a:schemeClr val="bg1"/>
                </a:solidFill>
              </a:rPr>
              <a:t>Συνδυαστική </a:t>
            </a:r>
            <a:r>
              <a:rPr lang="el-GR" i="1" dirty="0" smtClean="0">
                <a:solidFill>
                  <a:schemeClr val="bg1"/>
                </a:solidFill>
              </a:rPr>
              <a:t>άποψη</a:t>
            </a:r>
            <a:endParaRPr lang="el-GR" i="1" dirty="0">
              <a:solidFill>
                <a:schemeClr val="bg1"/>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30</a:t>
            </a:fld>
            <a:endParaRPr lang="el-GR" dirty="0"/>
          </a:p>
        </p:txBody>
      </p:sp>
      <p:sp>
        <p:nvSpPr>
          <p:cNvPr id="3" name="Content Placeholder 2"/>
          <p:cNvSpPr>
            <a:spLocks noGrp="1"/>
          </p:cNvSpPr>
          <p:nvPr>
            <p:ph idx="1"/>
          </p:nvPr>
        </p:nvSpPr>
        <p:spPr/>
        <p:txBody>
          <a:bodyPr>
            <a:normAutofit fontScale="85000" lnSpcReduction="10000"/>
          </a:bodyPr>
          <a:lstStyle/>
          <a:p>
            <a:pPr>
              <a:lnSpc>
                <a:spcPct val="110000"/>
              </a:lnSpc>
              <a:spcBef>
                <a:spcPct val="50000"/>
              </a:spcBef>
            </a:pPr>
            <a:endParaRPr lang="el-GR" dirty="0" smtClean="0"/>
          </a:p>
          <a:p>
            <a:pPr>
              <a:lnSpc>
                <a:spcPct val="110000"/>
              </a:lnSpc>
              <a:spcBef>
                <a:spcPct val="50000"/>
              </a:spcBef>
            </a:pPr>
            <a:r>
              <a:rPr lang="el-GR" dirty="0" smtClean="0"/>
              <a:t>Το </a:t>
            </a:r>
            <a:r>
              <a:rPr lang="el-GR" dirty="0"/>
              <a:t>γήρας είναι αποτέλεσμα αλληλεπιδράσεων μεταξύ των θεωριών γενετικής, βλάβης και  συστημάτων</a:t>
            </a:r>
          </a:p>
          <a:p>
            <a:pPr>
              <a:lnSpc>
                <a:spcPct val="110000"/>
              </a:lnSpc>
              <a:spcBef>
                <a:spcPct val="50000"/>
              </a:spcBef>
            </a:pPr>
            <a:r>
              <a:rPr lang="el-GR" i="1" u="sng" dirty="0"/>
              <a:t>Πιθανή ερμηνεία</a:t>
            </a:r>
            <a:r>
              <a:rPr lang="en-US" i="1" u="sng" dirty="0"/>
              <a:t>:</a:t>
            </a:r>
          </a:p>
          <a:p>
            <a:pPr>
              <a:lnSpc>
                <a:spcPct val="110000"/>
              </a:lnSpc>
              <a:spcBef>
                <a:spcPct val="50000"/>
              </a:spcBef>
            </a:pPr>
            <a:r>
              <a:rPr lang="el-GR" i="1" dirty="0"/>
              <a:t>Ένα γονίδιο, προφανώς αυτό που σχετίζεται με τη λειτουργία  του </a:t>
            </a:r>
            <a:r>
              <a:rPr lang="el-GR" i="1" dirty="0" smtClean="0"/>
              <a:t>ανοσοποιητικού, </a:t>
            </a:r>
            <a:r>
              <a:rPr lang="el-GR" i="1" dirty="0"/>
              <a:t>γίνεται </a:t>
            </a:r>
            <a:r>
              <a:rPr lang="el-GR" i="1" dirty="0" smtClean="0"/>
              <a:t>ελαττωματικό  </a:t>
            </a:r>
            <a:r>
              <a:rPr lang="el-GR" i="1" dirty="0"/>
              <a:t>και πιο ευπρόσβλητο από τις ελεύθερες ρίζες</a:t>
            </a:r>
            <a:r>
              <a:rPr lang="en-US" i="1" dirty="0"/>
              <a:t>, </a:t>
            </a:r>
            <a:r>
              <a:rPr lang="el-GR" i="1" dirty="0"/>
              <a:t>κάτι που διαταράσσει  την ισορροπία  μεταξύ του νευρικού – ενδοκρινικού – ανοσοποιητικού </a:t>
            </a:r>
            <a:r>
              <a:rPr lang="el-GR" i="1" dirty="0" smtClean="0"/>
              <a:t>συστήματος</a:t>
            </a:r>
            <a:endParaRPr lang="en-US" i="1" dirty="0"/>
          </a:p>
        </p:txBody>
      </p:sp>
    </p:spTree>
    <p:extLst>
      <p:ext uri="{BB962C8B-B14F-4D97-AF65-F5344CB8AC3E}">
        <p14:creationId xmlns:p14="http://schemas.microsoft.com/office/powerpoint/2010/main" val="1347452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l-GR" dirty="0"/>
              <a:t>Μπορεί να καθυστερήσει η διαδικασία γήρανσης?</a:t>
            </a:r>
          </a:p>
        </p:txBody>
      </p:sp>
      <p:sp>
        <p:nvSpPr>
          <p:cNvPr id="6" name="Content Placeholder 5"/>
          <p:cNvSpPr>
            <a:spLocks noGrp="1"/>
          </p:cNvSpPr>
          <p:nvPr>
            <p:ph idx="1"/>
          </p:nvPr>
        </p:nvSpPr>
        <p:spPr>
          <a:xfrm>
            <a:off x="457200" y="1600200"/>
            <a:ext cx="8435280" cy="4525963"/>
          </a:xfrm>
        </p:spPr>
        <p:txBody>
          <a:bodyPr>
            <a:noAutofit/>
          </a:bodyPr>
          <a:lstStyle/>
          <a:p>
            <a:pPr>
              <a:lnSpc>
                <a:spcPct val="110000"/>
              </a:lnSpc>
              <a:spcBef>
                <a:spcPct val="50000"/>
              </a:spcBef>
              <a:defRPr/>
            </a:pPr>
            <a:r>
              <a:rPr lang="el-GR" sz="2200" dirty="0"/>
              <a:t>Η αλλαγή του ρυθμού γήρανσης </a:t>
            </a:r>
            <a:r>
              <a:rPr lang="el-GR" sz="2200" i="1" u="sng" dirty="0"/>
              <a:t>δεν έχει αποδειχθεί πιθανή </a:t>
            </a:r>
            <a:r>
              <a:rPr lang="el-GR" sz="2200" dirty="0"/>
              <a:t>σε ανθρώπους</a:t>
            </a:r>
            <a:r>
              <a:rPr lang="en-US" sz="2200" dirty="0"/>
              <a:t>. </a:t>
            </a:r>
          </a:p>
          <a:p>
            <a:pPr>
              <a:lnSpc>
                <a:spcPct val="110000"/>
              </a:lnSpc>
              <a:spcBef>
                <a:spcPct val="50000"/>
              </a:spcBef>
              <a:defRPr/>
            </a:pPr>
            <a:r>
              <a:rPr lang="el-GR" sz="2200" u="sng" dirty="0"/>
              <a:t>Είναι δυνατόν </a:t>
            </a:r>
            <a:r>
              <a:rPr lang="el-GR" sz="2200" dirty="0"/>
              <a:t>όμως</a:t>
            </a:r>
            <a:r>
              <a:rPr lang="en-US" sz="2200" dirty="0"/>
              <a:t>, </a:t>
            </a:r>
            <a:r>
              <a:rPr lang="el-GR" sz="2200" dirty="0"/>
              <a:t>να καθυστερήσει η διαδικασία γήρανσης μέσα από </a:t>
            </a:r>
            <a:r>
              <a:rPr lang="el-GR" sz="2200" dirty="0" err="1"/>
              <a:t>συμπεριφορικές</a:t>
            </a:r>
            <a:r>
              <a:rPr lang="el-GR" sz="2200" dirty="0"/>
              <a:t> παρεμβάσεις</a:t>
            </a:r>
            <a:r>
              <a:rPr lang="en-US" sz="2200" dirty="0"/>
              <a:t>.</a:t>
            </a:r>
          </a:p>
          <a:p>
            <a:pPr>
              <a:lnSpc>
                <a:spcPct val="110000"/>
              </a:lnSpc>
              <a:spcBef>
                <a:spcPct val="50000"/>
              </a:spcBef>
              <a:defRPr/>
            </a:pPr>
            <a:r>
              <a:rPr lang="el-GR" sz="2200" dirty="0"/>
              <a:t>Αν όλοι </a:t>
            </a:r>
            <a:r>
              <a:rPr lang="el-GR" sz="2200" u="sng" dirty="0"/>
              <a:t>υιοθετούσαν ένα υγιεινό τρόπο ζωής</a:t>
            </a:r>
            <a:r>
              <a:rPr lang="en-US" sz="2200" dirty="0"/>
              <a:t>, </a:t>
            </a:r>
            <a:r>
              <a:rPr lang="el-GR" sz="2200" dirty="0"/>
              <a:t>θα ήταν πιθανό να μεγιστοποιηθεί ο αριθμός των ατόμων που πλησιάζουν τον μέσο όρο ζωής </a:t>
            </a:r>
            <a:r>
              <a:rPr lang="en-US" sz="2200" dirty="0"/>
              <a:t>(85 </a:t>
            </a:r>
            <a:r>
              <a:rPr lang="el-GR" sz="2200" dirty="0"/>
              <a:t>έτη</a:t>
            </a:r>
            <a:r>
              <a:rPr lang="en-US" sz="2200" dirty="0"/>
              <a:t>) </a:t>
            </a:r>
            <a:r>
              <a:rPr lang="el-GR" sz="2200" dirty="0"/>
              <a:t>εξαλείφοντας τις χρόνιες ασθένειες και τα ατυχήματα</a:t>
            </a:r>
            <a:r>
              <a:rPr lang="en-US" sz="2200" dirty="0"/>
              <a:t>.</a:t>
            </a:r>
          </a:p>
          <a:p>
            <a:pPr>
              <a:lnSpc>
                <a:spcPct val="110000"/>
              </a:lnSpc>
              <a:spcBef>
                <a:spcPct val="50000"/>
              </a:spcBef>
              <a:defRPr/>
            </a:pPr>
            <a:r>
              <a:rPr lang="el-GR" sz="2200" dirty="0"/>
              <a:t>Κάποιοι σημαντικοί παράγοντες που μπορεί να επηρεάζουν το προσδόκιμο ζωής, είναι</a:t>
            </a:r>
            <a:r>
              <a:rPr lang="en-US" sz="2200" dirty="0"/>
              <a:t>: </a:t>
            </a:r>
          </a:p>
          <a:p>
            <a:pPr algn="ctr">
              <a:lnSpc>
                <a:spcPct val="110000"/>
              </a:lnSpc>
              <a:spcBef>
                <a:spcPct val="50000"/>
              </a:spcBef>
              <a:defRPr/>
            </a:pPr>
            <a:r>
              <a:rPr lang="el-GR" sz="2400" b="1" dirty="0"/>
              <a:t>Διατροφή</a:t>
            </a:r>
            <a:r>
              <a:rPr lang="en-US" sz="2400" b="1" dirty="0"/>
              <a:t>, </a:t>
            </a:r>
            <a:r>
              <a:rPr lang="el-GR" sz="2400" b="1" dirty="0"/>
              <a:t>Δραστηριότητα</a:t>
            </a:r>
            <a:r>
              <a:rPr lang="en-US" sz="2400" b="1" dirty="0"/>
              <a:t>, </a:t>
            </a:r>
            <a:r>
              <a:rPr lang="el-GR" sz="2400" b="1" dirty="0"/>
              <a:t>Φυσική </a:t>
            </a:r>
            <a:r>
              <a:rPr lang="el-GR" sz="2400" b="1" dirty="0" smtClean="0"/>
              <a:t>Δραστηριότητα</a:t>
            </a:r>
            <a:endParaRPr lang="en-US" sz="2400" b="1"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0756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l-GR" dirty="0" smtClean="0"/>
              <a:t>Διαδικασία γήρανσης &amp; Διατροφή</a:t>
            </a:r>
            <a:endParaRPr lang="el-GR" dirty="0"/>
          </a:p>
        </p:txBody>
      </p:sp>
      <p:sp>
        <p:nvSpPr>
          <p:cNvPr id="6" name="Content Placeholder 5"/>
          <p:cNvSpPr>
            <a:spLocks noGrp="1"/>
          </p:cNvSpPr>
          <p:nvPr>
            <p:ph idx="1"/>
          </p:nvPr>
        </p:nvSpPr>
        <p:spPr>
          <a:xfrm>
            <a:off x="457200" y="1600200"/>
            <a:ext cx="8435280" cy="4525963"/>
          </a:xfrm>
        </p:spPr>
        <p:txBody>
          <a:bodyPr>
            <a:noAutofit/>
          </a:bodyPr>
          <a:lstStyle/>
          <a:p>
            <a:pPr marL="0" indent="0">
              <a:lnSpc>
                <a:spcPct val="110000"/>
              </a:lnSpc>
              <a:spcBef>
                <a:spcPct val="50000"/>
              </a:spcBef>
              <a:buNone/>
              <a:defRPr/>
            </a:pPr>
            <a:r>
              <a:rPr lang="el-GR" sz="2400" dirty="0"/>
              <a:t>Ο περιορισμός των θερμίδων είναι η μόνη στρατηγική που φαίνεται να επηρεάζει τον ρυθμό γήρανσης.</a:t>
            </a:r>
          </a:p>
          <a:p>
            <a:pPr marL="0" indent="0">
              <a:lnSpc>
                <a:spcPct val="110000"/>
              </a:lnSpc>
              <a:spcBef>
                <a:spcPct val="50000"/>
              </a:spcBef>
              <a:buNone/>
              <a:defRPr/>
            </a:pPr>
            <a:r>
              <a:rPr lang="el-GR" sz="2400" dirty="0"/>
              <a:t>Τα βασικά θρεπτικά συστατικά, βιταμίνες και μέταλλα, που είναι απαραίτητα για την υγεία, παραμένουν  στο διαιτολόγιο, αλλά η συνολική ποσότητα τροφής μειώνεται κατά 2/3 </a:t>
            </a:r>
            <a:r>
              <a:rPr lang="el-GR" sz="2400" dirty="0" smtClean="0"/>
              <a:t>περίπου.</a:t>
            </a:r>
          </a:p>
          <a:p>
            <a:pPr marL="0" indent="0">
              <a:lnSpc>
                <a:spcPct val="110000"/>
              </a:lnSpc>
              <a:spcBef>
                <a:spcPct val="50000"/>
              </a:spcBef>
              <a:buNone/>
              <a:defRPr/>
            </a:pPr>
            <a:r>
              <a:rPr lang="el-GR" sz="2400" dirty="0"/>
              <a:t>Αυτή η στρατηγική φάνηκε αποτελεσματική στην επιμήκυνση της ζωής ποντικών, αλλά και την βελτίωση μάθησης, συμπεριφοράς ορμονικών λειτουργιών, </a:t>
            </a:r>
            <a:r>
              <a:rPr lang="el-GR" sz="2400" dirty="0" err="1"/>
              <a:t>κ.λ.π</a:t>
            </a:r>
            <a:r>
              <a:rPr lang="el-GR" sz="2400" dirty="0"/>
              <a:t>.</a:t>
            </a:r>
          </a:p>
          <a:p>
            <a:pPr marL="0" indent="0" algn="r">
              <a:lnSpc>
                <a:spcPct val="110000"/>
              </a:lnSpc>
              <a:spcBef>
                <a:spcPct val="50000"/>
              </a:spcBef>
              <a:buNone/>
              <a:defRPr/>
            </a:pPr>
            <a:r>
              <a:rPr lang="el-GR" sz="2400" i="1" dirty="0"/>
              <a:t>Δεν έχει αποδειχθεί ακόμη αποτελεσματική σε ανθρώπους</a:t>
            </a:r>
          </a:p>
          <a:p>
            <a:pPr marL="0" indent="0">
              <a:lnSpc>
                <a:spcPct val="110000"/>
              </a:lnSpc>
              <a:spcBef>
                <a:spcPct val="50000"/>
              </a:spcBef>
              <a:buNone/>
              <a:defRPr/>
            </a:pPr>
            <a:endParaRPr lang="el-GR" sz="2400" dirty="0" smtClean="0"/>
          </a:p>
          <a:p>
            <a:pPr marL="0" indent="0">
              <a:lnSpc>
                <a:spcPct val="110000"/>
              </a:lnSpc>
              <a:spcBef>
                <a:spcPct val="50000"/>
              </a:spcBef>
              <a:buNone/>
              <a:defRPr/>
            </a:pPr>
            <a:endParaRPr lang="el-GR"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6685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Διαδικασία γήρανσης &amp; </a:t>
            </a:r>
            <a:r>
              <a:rPr lang="el-GR" dirty="0" smtClean="0"/>
              <a:t/>
            </a:r>
            <a:br>
              <a:rPr lang="el-GR" dirty="0" smtClean="0"/>
            </a:br>
            <a:r>
              <a:rPr lang="el-GR" dirty="0" smtClean="0"/>
              <a:t>Γενική Δραστηριότητα</a:t>
            </a:r>
            <a:endParaRPr lang="el-GR" dirty="0"/>
          </a:p>
        </p:txBody>
      </p:sp>
      <p:sp>
        <p:nvSpPr>
          <p:cNvPr id="6" name="Content Placeholder 5"/>
          <p:cNvSpPr>
            <a:spLocks noGrp="1"/>
          </p:cNvSpPr>
          <p:nvPr>
            <p:ph sz="half" idx="1"/>
          </p:nvPr>
        </p:nvSpPr>
        <p:spPr>
          <a:xfrm>
            <a:off x="457200" y="1600200"/>
            <a:ext cx="4330824" cy="4525963"/>
          </a:xfrm>
        </p:spPr>
        <p:txBody>
          <a:bodyPr>
            <a:noAutofit/>
          </a:bodyPr>
          <a:lstStyle/>
          <a:p>
            <a:pPr marL="0" indent="0">
              <a:lnSpc>
                <a:spcPct val="110000"/>
              </a:lnSpc>
              <a:spcBef>
                <a:spcPct val="50000"/>
              </a:spcBef>
              <a:buNone/>
              <a:defRPr/>
            </a:pPr>
            <a:r>
              <a:rPr lang="el-GR" sz="2200" dirty="0"/>
              <a:t>Τα άτομα που είναι γενικά πιο δραστήρια, ζουν </a:t>
            </a:r>
            <a:r>
              <a:rPr lang="el-GR" sz="2200" dirty="0" smtClean="0"/>
              <a:t>περισσότερο.</a:t>
            </a:r>
            <a:endParaRPr lang="en-US" sz="2200" dirty="0"/>
          </a:p>
          <a:p>
            <a:pPr marL="0" indent="0">
              <a:lnSpc>
                <a:spcPct val="110000"/>
              </a:lnSpc>
              <a:spcBef>
                <a:spcPct val="50000"/>
              </a:spcBef>
              <a:buNone/>
              <a:defRPr/>
            </a:pPr>
            <a:r>
              <a:rPr lang="el-GR" sz="2200" dirty="0"/>
              <a:t>Φαίνεται να είναι το πιο σημαντικό μέσο μακροβιότητας, αλλά δεν έχει αποδειχθεί ακόμη.</a:t>
            </a:r>
          </a:p>
          <a:p>
            <a:pPr marL="0" indent="0">
              <a:lnSpc>
                <a:spcPct val="110000"/>
              </a:lnSpc>
              <a:spcBef>
                <a:spcPct val="50000"/>
              </a:spcBef>
              <a:buNone/>
              <a:defRPr/>
            </a:pPr>
            <a:r>
              <a:rPr lang="el-GR" sz="2200" dirty="0"/>
              <a:t>Οι διαφορετικές μεθοδολογίες και οι διαφορετικοί πληθυσμοί που χρησιμοποιούνται δυσχεραίνουν την διεξαγωγή συμπερασμάτων για τη σχέση γενικής δραστηριότητας – </a:t>
            </a:r>
            <a:r>
              <a:rPr lang="el-GR" sz="2200" dirty="0" smtClean="0"/>
              <a:t>μακροβιότητας.</a:t>
            </a:r>
          </a:p>
          <a:p>
            <a:pPr marL="0" indent="0">
              <a:lnSpc>
                <a:spcPct val="110000"/>
              </a:lnSpc>
              <a:spcBef>
                <a:spcPct val="50000"/>
              </a:spcBef>
              <a:buNone/>
              <a:defRPr/>
            </a:pPr>
            <a:endParaRPr lang="el-GR" sz="22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l-GR" sz="1800" b="0" i="0" u="none" strike="noStrike" kern="0" cap="none" spc="0" normalizeH="0" baseline="0" noProof="0" dirty="0">
              <a:ln>
                <a:noFill/>
              </a:ln>
              <a:solidFill>
                <a:sysClr val="windowText" lastClr="000000"/>
              </a:solidFill>
              <a:effectLst/>
              <a:uLnTx/>
              <a:uFillTx/>
            </a:endParaRPr>
          </a:p>
        </p:txBody>
      </p:sp>
      <p:pic>
        <p:nvPicPr>
          <p:cNvPr id="7" name="Picture 9" descr="secrets-of-longevity"/>
          <p:cNvPicPr>
            <a:picLocks noGrp="1" noChangeAspect="1" noChangeArrowheads="1"/>
          </p:cNvPicPr>
          <p:nvPr>
            <p:ph sz="half" idx="2"/>
          </p:nvPr>
        </p:nvPicPr>
        <p:blipFill>
          <a:blip r:embed="rId2" cstate="print"/>
          <a:srcRect/>
          <a:stretch>
            <a:fillRect/>
          </a:stretch>
        </p:blipFill>
        <p:spPr bwMode="auto">
          <a:xfrm>
            <a:off x="5186362" y="1615281"/>
            <a:ext cx="2962275" cy="4495800"/>
          </a:xfrm>
          <a:prstGeom prst="rect">
            <a:avLst/>
          </a:prstGeom>
          <a:noFill/>
          <a:ln w="9525">
            <a:noFill/>
            <a:miter lim="800000"/>
            <a:headEnd/>
            <a:tailEnd/>
          </a:ln>
        </p:spPr>
      </p:pic>
    </p:spTree>
    <p:extLst>
      <p:ext uri="{BB962C8B-B14F-4D97-AF65-F5344CB8AC3E}">
        <p14:creationId xmlns:p14="http://schemas.microsoft.com/office/powerpoint/2010/main" val="328216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Διαδικασία γήρανσης &amp; </a:t>
            </a:r>
            <a:r>
              <a:rPr lang="el-GR" dirty="0" smtClean="0"/>
              <a:t/>
            </a:r>
            <a:br>
              <a:rPr lang="el-GR" dirty="0" smtClean="0"/>
            </a:br>
            <a:r>
              <a:rPr lang="el-GR" dirty="0" smtClean="0"/>
              <a:t>Φυσική </a:t>
            </a:r>
            <a:r>
              <a:rPr lang="el-GR" dirty="0"/>
              <a:t>δραστηριότητα</a:t>
            </a:r>
          </a:p>
        </p:txBody>
      </p:sp>
      <p:sp>
        <p:nvSpPr>
          <p:cNvPr id="6" name="Content Placeholder 5"/>
          <p:cNvSpPr>
            <a:spLocks noGrp="1"/>
          </p:cNvSpPr>
          <p:nvPr>
            <p:ph idx="1"/>
          </p:nvPr>
        </p:nvSpPr>
        <p:spPr>
          <a:xfrm>
            <a:off x="457200" y="1600200"/>
            <a:ext cx="8435280" cy="4525963"/>
          </a:xfrm>
        </p:spPr>
        <p:txBody>
          <a:bodyPr>
            <a:noAutofit/>
          </a:bodyPr>
          <a:lstStyle/>
          <a:p>
            <a:pPr marL="0" indent="0">
              <a:lnSpc>
                <a:spcPct val="110000"/>
              </a:lnSpc>
              <a:spcBef>
                <a:spcPct val="50000"/>
              </a:spcBef>
              <a:buNone/>
              <a:defRPr/>
            </a:pPr>
            <a:r>
              <a:rPr lang="el-GR" sz="2400" dirty="0"/>
              <a:t>Η χρόνια και συστηματική δια βίου άσκηση, όταν συνοδεύεται από υγιεινές συνήθειες, αυξάνει το προσδόκιμο ζωής. </a:t>
            </a:r>
          </a:p>
          <a:p>
            <a:pPr marL="0" indent="0">
              <a:lnSpc>
                <a:spcPct val="110000"/>
              </a:lnSpc>
              <a:spcBef>
                <a:spcPct val="50000"/>
              </a:spcBef>
              <a:buNone/>
              <a:defRPr/>
            </a:pPr>
            <a:r>
              <a:rPr lang="el-GR" sz="2400" dirty="0"/>
              <a:t>Δεν είναι η αθλητική δραστηριότητα που προσθέτει έτη στη ζωή, αλλά μάλλον η ποσότητα της καθημερινής φυσικής δραστηριότητας στην οποία συμμετέχουν τα άτομα στη διάρκεια της ζωής τους.</a:t>
            </a:r>
          </a:p>
          <a:p>
            <a:pPr marL="0" indent="0">
              <a:lnSpc>
                <a:spcPct val="110000"/>
              </a:lnSpc>
              <a:spcBef>
                <a:spcPct val="50000"/>
              </a:spcBef>
              <a:buNone/>
              <a:defRPr/>
            </a:pPr>
            <a:r>
              <a:rPr lang="el-GR" sz="2400" dirty="0"/>
              <a:t>Η άσκηση φαίνεται να έχει τις ίδιες επωφελής επιδράσεις στην αντιμετώπιση κάποιων ασθενειών. Π.χ. υπερτασικοί άνδρες που ασκούνταν είχαν κατά 50% λιγότερη θνησιμότητα από υπερτασικούς άνδρες που δεν ασκούνταν</a:t>
            </a:r>
            <a:r>
              <a:rPr lang="en-US" sz="2400" dirty="0"/>
              <a:t> (Lee et al., 1995).</a:t>
            </a:r>
          </a:p>
          <a:p>
            <a:pPr marL="0" indent="0">
              <a:lnSpc>
                <a:spcPct val="110000"/>
              </a:lnSpc>
              <a:spcBef>
                <a:spcPct val="50000"/>
              </a:spcBef>
              <a:buNone/>
              <a:defRPr/>
            </a:pPr>
            <a:endParaRPr lang="el-GR" sz="2400" dirty="0" smtClean="0"/>
          </a:p>
          <a:p>
            <a:pPr marL="0" indent="0">
              <a:lnSpc>
                <a:spcPct val="110000"/>
              </a:lnSpc>
              <a:spcBef>
                <a:spcPct val="50000"/>
              </a:spcBef>
              <a:buNone/>
              <a:defRPr/>
            </a:pPr>
            <a:endParaRPr lang="el-GR"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1877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Γήρανση και μακροβιότητα</a:t>
            </a:r>
            <a:endParaRPr lang="el-GR" dirty="0"/>
          </a:p>
        </p:txBody>
      </p:sp>
      <p:sp>
        <p:nvSpPr>
          <p:cNvPr id="6" name="Content Placeholder 5"/>
          <p:cNvSpPr>
            <a:spLocks noGrp="1"/>
          </p:cNvSpPr>
          <p:nvPr>
            <p:ph idx="1"/>
          </p:nvPr>
        </p:nvSpPr>
        <p:spPr>
          <a:xfrm>
            <a:off x="457200" y="1417638"/>
            <a:ext cx="8435280" cy="4708525"/>
          </a:xfrm>
        </p:spPr>
        <p:txBody>
          <a:bodyPr>
            <a:noAutofit/>
          </a:bodyPr>
          <a:lstStyle/>
          <a:p>
            <a:pPr marL="0" indent="0" algn="ctr">
              <a:lnSpc>
                <a:spcPct val="110000"/>
              </a:lnSpc>
              <a:spcBef>
                <a:spcPct val="50000"/>
              </a:spcBef>
              <a:buNone/>
              <a:defRPr/>
            </a:pPr>
            <a:r>
              <a:rPr lang="el-GR" sz="2400" dirty="0"/>
              <a:t>Υψηλότερα επίπεδα </a:t>
            </a:r>
            <a:r>
              <a:rPr lang="el-GR" sz="2400" dirty="0" err="1"/>
              <a:t>fitness</a:t>
            </a:r>
            <a:r>
              <a:rPr lang="el-GR" sz="2400" dirty="0"/>
              <a:t> συνδέονται με μεγαλύτερη μακροβιότητα στις γυναίκες, αλλά όχι στους άνδρες.</a:t>
            </a:r>
          </a:p>
          <a:p>
            <a:pPr marL="0" indent="0">
              <a:lnSpc>
                <a:spcPct val="110000"/>
              </a:lnSpc>
              <a:spcBef>
                <a:spcPct val="50000"/>
              </a:spcBef>
              <a:buNone/>
              <a:defRPr/>
            </a:pPr>
            <a:endParaRPr lang="el-GR" sz="2400" dirty="0" smtClean="0"/>
          </a:p>
          <a:p>
            <a:pPr marL="0" indent="0">
              <a:lnSpc>
                <a:spcPct val="110000"/>
              </a:lnSpc>
              <a:spcBef>
                <a:spcPct val="50000"/>
              </a:spcBef>
              <a:buNone/>
              <a:defRPr/>
            </a:pPr>
            <a:endParaRPr lang="el-GR"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l-GR" sz="1800" b="0" i="0" u="none" strike="noStrike" kern="0" cap="none" spc="0" normalizeH="0" baseline="0" noProof="0" dirty="0">
              <a:ln>
                <a:noFill/>
              </a:ln>
              <a:solidFill>
                <a:sysClr val="windowText" lastClr="000000"/>
              </a:solidFill>
              <a:effectLst/>
              <a:uLnTx/>
              <a:uFillTx/>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225249724"/>
              </p:ext>
            </p:extLst>
          </p:nvPr>
        </p:nvGraphicFramePr>
        <p:xfrm>
          <a:off x="178941" y="2378780"/>
          <a:ext cx="8857555" cy="3930540"/>
        </p:xfrm>
        <a:graphic>
          <a:graphicData uri="http://schemas.openxmlformats.org/presentationml/2006/ole">
            <mc:AlternateContent xmlns:mc="http://schemas.openxmlformats.org/markup-compatibility/2006">
              <mc:Choice xmlns:v="urn:schemas-microsoft-com:vml" Requires="v">
                <p:oleObj spid="_x0000_s3085" name="Chart" r:id="rId3" imgW="5753100" imgH="2552700" progId="Excel.Sheet.8">
                  <p:embed/>
                </p:oleObj>
              </mc:Choice>
              <mc:Fallback>
                <p:oleObj name="Chart" r:id="rId3" imgW="5753100" imgH="2552700" progId="Excel.Sheet.8">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41" y="2378780"/>
                        <a:ext cx="8857555" cy="3930540"/>
                      </a:xfrm>
                      <a:prstGeom prst="rect">
                        <a:avLst/>
                      </a:prstGeom>
                      <a:noFill/>
                      <a:ln>
                        <a:noFill/>
                      </a:ln>
                      <a:effectLst/>
                    </p:spPr>
                  </p:pic>
                </p:oleObj>
              </mc:Fallback>
            </mc:AlternateContent>
          </a:graphicData>
        </a:graphic>
      </p:graphicFrame>
      <p:sp>
        <p:nvSpPr>
          <p:cNvPr id="8" name="Text Box 7"/>
          <p:cNvSpPr txBox="1">
            <a:spLocks noChangeArrowheads="1"/>
          </p:cNvSpPr>
          <p:nvPr/>
        </p:nvSpPr>
        <p:spPr bwMode="auto">
          <a:xfrm>
            <a:off x="5940152" y="6237312"/>
            <a:ext cx="2392363" cy="427038"/>
          </a:xfrm>
          <a:prstGeom prst="rect">
            <a:avLst/>
          </a:prstGeom>
          <a:noFill/>
          <a:ln w="9525">
            <a:noFill/>
            <a:miter lim="800000"/>
            <a:headEnd/>
            <a:tailEnd/>
          </a:ln>
        </p:spPr>
        <p:txBody>
          <a:bodyPr wrap="none">
            <a:spAutoFit/>
          </a:bodyPr>
          <a:lstStyle/>
          <a:p>
            <a:r>
              <a:rPr lang="en-US" b="0" dirty="0"/>
              <a:t>(Blair et al., 1996)</a:t>
            </a:r>
          </a:p>
        </p:txBody>
      </p:sp>
    </p:spTree>
    <p:extLst>
      <p:ext uri="{BB962C8B-B14F-4D97-AF65-F5344CB8AC3E}">
        <p14:creationId xmlns:p14="http://schemas.microsoft.com/office/powerpoint/2010/main" val="155877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Η φυσιολογική γήρανση επηρεάζει την ποιότητα ζωής?</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l-GR" sz="1800" b="0" i="0" u="none" strike="noStrike" kern="0" cap="none" spc="0" normalizeH="0" baseline="0" noProof="0" dirty="0">
              <a:ln>
                <a:noFill/>
              </a:ln>
              <a:solidFill>
                <a:sysClr val="windowText" lastClr="000000"/>
              </a:solidFill>
              <a:effectLst/>
              <a:uLnTx/>
              <a:uFillTx/>
            </a:endParaRPr>
          </a:p>
        </p:txBody>
      </p:sp>
      <p:sp>
        <p:nvSpPr>
          <p:cNvPr id="9" name="Text Box 7"/>
          <p:cNvSpPr txBox="1">
            <a:spLocks noChangeArrowheads="1"/>
          </p:cNvSpPr>
          <p:nvPr/>
        </p:nvSpPr>
        <p:spPr bwMode="auto">
          <a:xfrm>
            <a:off x="538634" y="2592428"/>
            <a:ext cx="2089150" cy="1052596"/>
          </a:xfrm>
          <a:prstGeom prst="rect">
            <a:avLst/>
          </a:prstGeom>
          <a:noFill/>
          <a:ln w="9525">
            <a:noFill/>
            <a:miter lim="800000"/>
            <a:headEnd/>
            <a:tailEnd/>
          </a:ln>
        </p:spPr>
        <p:txBody>
          <a:bodyPr>
            <a:spAutoFit/>
          </a:bodyPr>
          <a:lstStyle/>
          <a:p>
            <a:pPr algn="ctr">
              <a:lnSpc>
                <a:spcPct val="120000"/>
              </a:lnSpc>
            </a:pPr>
            <a:r>
              <a:rPr lang="el-GR" sz="2600" b="1" dirty="0">
                <a:solidFill>
                  <a:srgbClr val="002060"/>
                </a:solidFill>
              </a:rPr>
              <a:t>Αύξηση της </a:t>
            </a:r>
            <a:r>
              <a:rPr lang="el-GR" sz="2600" b="1" dirty="0" smtClean="0">
                <a:solidFill>
                  <a:srgbClr val="002060"/>
                </a:solidFill>
              </a:rPr>
              <a:t>μακροζωίας</a:t>
            </a:r>
            <a:endParaRPr lang="en-US" sz="2600" b="1" dirty="0">
              <a:solidFill>
                <a:srgbClr val="002060"/>
              </a:solidFill>
            </a:endParaRPr>
          </a:p>
        </p:txBody>
      </p:sp>
      <p:sp>
        <p:nvSpPr>
          <p:cNvPr id="10" name="Text Box 8"/>
          <p:cNvSpPr txBox="1">
            <a:spLocks noChangeArrowheads="1"/>
          </p:cNvSpPr>
          <p:nvPr/>
        </p:nvSpPr>
        <p:spPr bwMode="auto">
          <a:xfrm>
            <a:off x="6372200" y="2636961"/>
            <a:ext cx="2303462" cy="1052596"/>
          </a:xfrm>
          <a:prstGeom prst="rect">
            <a:avLst/>
          </a:prstGeom>
          <a:noFill/>
          <a:ln w="9525">
            <a:noFill/>
            <a:miter lim="800000"/>
            <a:headEnd/>
            <a:tailEnd/>
          </a:ln>
        </p:spPr>
        <p:txBody>
          <a:bodyPr>
            <a:spAutoFit/>
          </a:bodyPr>
          <a:lstStyle/>
          <a:p>
            <a:pPr algn="ctr">
              <a:lnSpc>
                <a:spcPct val="120000"/>
              </a:lnSpc>
            </a:pPr>
            <a:r>
              <a:rPr lang="el-GR" sz="2600" b="1" dirty="0">
                <a:solidFill>
                  <a:srgbClr val="C00000"/>
                </a:solidFill>
              </a:rPr>
              <a:t>Εκφυλιστικές ασθένειες</a:t>
            </a:r>
            <a:endParaRPr lang="en-US" sz="2600" b="1" dirty="0">
              <a:solidFill>
                <a:srgbClr val="C00000"/>
              </a:solidFill>
            </a:endParaRPr>
          </a:p>
        </p:txBody>
      </p:sp>
      <p:sp>
        <p:nvSpPr>
          <p:cNvPr id="11" name="Text Box 9"/>
          <p:cNvSpPr txBox="1">
            <a:spLocks noChangeArrowheads="1"/>
          </p:cNvSpPr>
          <p:nvPr/>
        </p:nvSpPr>
        <p:spPr bwMode="auto">
          <a:xfrm>
            <a:off x="755650" y="5180999"/>
            <a:ext cx="7581900" cy="1200329"/>
          </a:xfrm>
          <a:prstGeom prst="rect">
            <a:avLst/>
          </a:prstGeom>
          <a:noFill/>
          <a:ln w="9525">
            <a:noFill/>
            <a:miter lim="800000"/>
            <a:headEnd/>
            <a:tailEnd/>
          </a:ln>
        </p:spPr>
        <p:txBody>
          <a:bodyPr>
            <a:spAutoFit/>
          </a:bodyPr>
          <a:lstStyle/>
          <a:p>
            <a:pPr algn="ctr"/>
            <a:r>
              <a:rPr lang="el-GR" sz="2400" dirty="0"/>
              <a:t>Μπορεί κάποιος να απολαμβάνει τη ζωή του όταν υπάρχουν ασθένειες που περιορίζουν τόσο πολύ τις δραστηριότητες του;</a:t>
            </a:r>
          </a:p>
        </p:txBody>
      </p:sp>
      <p:pic>
        <p:nvPicPr>
          <p:cNvPr id="12" name="Picture 5" descr="elderly-vitamin-d"/>
          <p:cNvPicPr>
            <a:picLocks noChangeAspect="1" noChangeArrowheads="1"/>
          </p:cNvPicPr>
          <p:nvPr/>
        </p:nvPicPr>
        <p:blipFill>
          <a:blip r:embed="rId2" cstate="print"/>
          <a:srcRect/>
          <a:stretch>
            <a:fillRect/>
          </a:stretch>
        </p:blipFill>
        <p:spPr bwMode="auto">
          <a:xfrm>
            <a:off x="2821409" y="1656184"/>
            <a:ext cx="3406775" cy="3429000"/>
          </a:xfrm>
          <a:prstGeom prst="rect">
            <a:avLst/>
          </a:prstGeom>
          <a:noFill/>
          <a:ln w="9525">
            <a:noFill/>
            <a:miter lim="800000"/>
            <a:headEnd/>
            <a:tailEnd/>
          </a:ln>
        </p:spPr>
      </p:pic>
    </p:spTree>
    <p:extLst>
      <p:ext uri="{BB962C8B-B14F-4D97-AF65-F5344CB8AC3E}">
        <p14:creationId xmlns:p14="http://schemas.microsoft.com/office/powerpoint/2010/main" val="712811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Γήρανση &amp; ποιότητα ζωής:</a:t>
            </a:r>
            <a:br>
              <a:rPr lang="el-GR" dirty="0" smtClean="0"/>
            </a:br>
            <a:r>
              <a:rPr lang="el-GR" dirty="0" smtClean="0"/>
              <a:t>Νοσηρότητα</a:t>
            </a:r>
            <a:endParaRPr lang="el-GR" dirty="0"/>
          </a:p>
        </p:txBody>
      </p:sp>
      <p:sp>
        <p:nvSpPr>
          <p:cNvPr id="6" name="Content Placeholder 5"/>
          <p:cNvSpPr>
            <a:spLocks noGrp="1"/>
          </p:cNvSpPr>
          <p:nvPr>
            <p:ph idx="1"/>
          </p:nvPr>
        </p:nvSpPr>
        <p:spPr>
          <a:xfrm>
            <a:off x="457200" y="1600200"/>
            <a:ext cx="8435280" cy="4525963"/>
          </a:xfrm>
        </p:spPr>
        <p:txBody>
          <a:bodyPr>
            <a:noAutofit/>
          </a:bodyPr>
          <a:lstStyle/>
          <a:p>
            <a:pPr marL="0" indent="0">
              <a:lnSpc>
                <a:spcPct val="110000"/>
              </a:lnSpc>
              <a:spcBef>
                <a:spcPct val="50000"/>
              </a:spcBef>
              <a:buNone/>
            </a:pPr>
            <a:r>
              <a:rPr lang="el-GR" sz="2400" b="1" dirty="0" smtClean="0"/>
              <a:t>Νοσηρότητα</a:t>
            </a:r>
            <a:r>
              <a:rPr lang="el-GR" sz="2400" dirty="0" smtClean="0"/>
              <a:t> είναι η </a:t>
            </a:r>
            <a:r>
              <a:rPr lang="el-GR" sz="2400" dirty="0"/>
              <a:t>κατάσταση στην οποία ένα άτομο έχει τόσα φυσικά ή πνευματικά προβλήματα λόγω χρόνιας ασθένειας που καταλήγει κατάκοιτος και εξαρτάται από τη φροντίδα των άλλων</a:t>
            </a:r>
            <a:r>
              <a:rPr lang="en-US" sz="2400" dirty="0"/>
              <a:t>.</a:t>
            </a:r>
          </a:p>
          <a:p>
            <a:pPr>
              <a:defRPr/>
            </a:pPr>
            <a:r>
              <a:rPr lang="en-US" sz="2400" dirty="0">
                <a:solidFill>
                  <a:srgbClr val="FF66CC"/>
                </a:solidFill>
                <a:effectLst>
                  <a:outerShdw blurRad="38100" dist="38100" dir="2700000" algn="tl">
                    <a:srgbClr val="000000"/>
                  </a:outerShdw>
                </a:effectLst>
              </a:rPr>
              <a:t>D</a:t>
            </a:r>
            <a:r>
              <a:rPr lang="en-US" sz="2400" dirty="0"/>
              <a:t>iscomfort</a:t>
            </a:r>
          </a:p>
          <a:p>
            <a:pPr>
              <a:defRPr/>
            </a:pPr>
            <a:r>
              <a:rPr lang="en-US" sz="2400" dirty="0">
                <a:solidFill>
                  <a:srgbClr val="FF66CC"/>
                </a:solidFill>
                <a:effectLst>
                  <a:outerShdw blurRad="38100" dist="38100" dir="2700000" algn="tl">
                    <a:srgbClr val="000000"/>
                  </a:outerShdw>
                </a:effectLst>
              </a:rPr>
              <a:t>D</a:t>
            </a:r>
            <a:r>
              <a:rPr lang="en-US" sz="2400" dirty="0"/>
              <a:t>isability</a:t>
            </a:r>
          </a:p>
          <a:p>
            <a:pPr>
              <a:defRPr/>
            </a:pPr>
            <a:r>
              <a:rPr lang="en-US" sz="2400" dirty="0">
                <a:solidFill>
                  <a:srgbClr val="FF66CC"/>
                </a:solidFill>
                <a:effectLst>
                  <a:outerShdw blurRad="38100" dist="38100" dir="2700000" algn="tl">
                    <a:srgbClr val="000000"/>
                  </a:outerShdw>
                </a:effectLst>
              </a:rPr>
              <a:t>D</a:t>
            </a:r>
            <a:r>
              <a:rPr lang="en-US" sz="2400" dirty="0"/>
              <a:t>ependency</a:t>
            </a:r>
          </a:p>
          <a:p>
            <a:pPr>
              <a:defRPr/>
            </a:pPr>
            <a:r>
              <a:rPr lang="en-US" sz="2400" dirty="0">
                <a:solidFill>
                  <a:srgbClr val="FF66CC"/>
                </a:solidFill>
                <a:effectLst>
                  <a:outerShdw blurRad="38100" dist="38100" dir="2700000" algn="tl">
                    <a:srgbClr val="000000"/>
                  </a:outerShdw>
                </a:effectLst>
              </a:rPr>
              <a:t>D</a:t>
            </a:r>
            <a:r>
              <a:rPr lang="en-US" sz="2400" dirty="0"/>
              <a:t>octor problems</a:t>
            </a:r>
          </a:p>
          <a:p>
            <a:pPr>
              <a:defRPr/>
            </a:pPr>
            <a:r>
              <a:rPr lang="en-US" sz="2400" dirty="0">
                <a:solidFill>
                  <a:srgbClr val="FF66CC"/>
                </a:solidFill>
                <a:effectLst>
                  <a:outerShdw blurRad="38100" dist="38100" dir="2700000" algn="tl">
                    <a:srgbClr val="000000"/>
                  </a:outerShdw>
                </a:effectLst>
              </a:rPr>
              <a:t>D</a:t>
            </a:r>
            <a:r>
              <a:rPr lang="en-US" sz="2400" dirty="0"/>
              <a:t>rug interactions</a:t>
            </a:r>
          </a:p>
          <a:p>
            <a:pPr marL="0" indent="0">
              <a:lnSpc>
                <a:spcPct val="110000"/>
              </a:lnSpc>
              <a:spcBef>
                <a:spcPct val="50000"/>
              </a:spcBef>
              <a:buNone/>
              <a:defRPr/>
            </a:pPr>
            <a:endParaRPr lang="el-GR" sz="2400" i="1" dirty="0" smtClean="0"/>
          </a:p>
          <a:p>
            <a:pPr marL="0" indent="0">
              <a:lnSpc>
                <a:spcPct val="110000"/>
              </a:lnSpc>
              <a:spcBef>
                <a:spcPct val="50000"/>
              </a:spcBef>
              <a:buNone/>
              <a:defRPr/>
            </a:pPr>
            <a:r>
              <a:rPr lang="el-GR" sz="2400" i="1" dirty="0" smtClean="0"/>
              <a:t>Μεγάλες </a:t>
            </a:r>
            <a:r>
              <a:rPr lang="el-GR" sz="2400" i="1" dirty="0"/>
              <a:t>κοινωνικές συνέπειες από μη </a:t>
            </a:r>
            <a:r>
              <a:rPr lang="el-GR" sz="2400" i="1" dirty="0" smtClean="0"/>
              <a:t>υγιείς ηλικιωμένους</a:t>
            </a:r>
            <a:endParaRPr lang="el-GR" sz="2400" dirty="0" smtClean="0"/>
          </a:p>
          <a:p>
            <a:pPr marL="0" indent="0">
              <a:lnSpc>
                <a:spcPct val="110000"/>
              </a:lnSpc>
              <a:spcBef>
                <a:spcPct val="50000"/>
              </a:spcBef>
              <a:buNone/>
              <a:defRPr/>
            </a:pPr>
            <a:endParaRPr lang="el-GR"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l-GR" sz="1800" b="0" i="0" u="none" strike="noStrike" kern="0" cap="none" spc="0" normalizeH="0" baseline="0" noProof="0" dirty="0">
              <a:ln>
                <a:noFill/>
              </a:ln>
              <a:solidFill>
                <a:sysClr val="windowText" lastClr="000000"/>
              </a:solidFill>
              <a:effectLst/>
              <a:uLnTx/>
              <a:uFillTx/>
            </a:endParaRPr>
          </a:p>
        </p:txBody>
      </p:sp>
      <p:pic>
        <p:nvPicPr>
          <p:cNvPr id="7" name="Picture 8" descr="Elderly+man+in+an+old+age+home"/>
          <p:cNvPicPr>
            <a:picLocks noChangeAspect="1" noChangeArrowheads="1"/>
          </p:cNvPicPr>
          <p:nvPr/>
        </p:nvPicPr>
        <p:blipFill>
          <a:blip r:embed="rId2" cstate="print"/>
          <a:srcRect/>
          <a:stretch>
            <a:fillRect/>
          </a:stretch>
        </p:blipFill>
        <p:spPr bwMode="auto">
          <a:xfrm>
            <a:off x="4716463" y="3141663"/>
            <a:ext cx="3633787" cy="2724150"/>
          </a:xfrm>
          <a:prstGeom prst="rect">
            <a:avLst/>
          </a:prstGeom>
          <a:noFill/>
          <a:ln w="9525">
            <a:noFill/>
            <a:miter lim="800000"/>
            <a:headEnd/>
            <a:tailEnd/>
          </a:ln>
        </p:spPr>
      </p:pic>
    </p:spTree>
    <p:extLst>
      <p:ext uri="{BB962C8B-B14F-4D97-AF65-F5344CB8AC3E}">
        <p14:creationId xmlns:p14="http://schemas.microsoft.com/office/powerpoint/2010/main" val="30863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Γήρανση &amp; ποιότητα ζωής:</a:t>
            </a:r>
            <a:br>
              <a:rPr lang="el-GR" dirty="0"/>
            </a:br>
            <a:r>
              <a:rPr lang="el-GR" dirty="0"/>
              <a:t>Συμπίεση της Νοσηρότητας</a:t>
            </a:r>
          </a:p>
        </p:txBody>
      </p:sp>
      <p:sp>
        <p:nvSpPr>
          <p:cNvPr id="6" name="Content Placeholder 5"/>
          <p:cNvSpPr>
            <a:spLocks noGrp="1"/>
          </p:cNvSpPr>
          <p:nvPr>
            <p:ph idx="1"/>
          </p:nvPr>
        </p:nvSpPr>
        <p:spPr>
          <a:xfrm>
            <a:off x="457200" y="1600200"/>
            <a:ext cx="8435280" cy="4525963"/>
          </a:xfrm>
        </p:spPr>
        <p:txBody>
          <a:bodyPr>
            <a:noAutofit/>
          </a:bodyPr>
          <a:lstStyle/>
          <a:p>
            <a:pPr marL="0" indent="0">
              <a:lnSpc>
                <a:spcPct val="110000"/>
              </a:lnSpc>
              <a:spcBef>
                <a:spcPct val="50000"/>
              </a:spcBef>
              <a:buNone/>
            </a:pPr>
            <a:r>
              <a:rPr lang="el-GR" sz="2400" dirty="0"/>
              <a:t>Αύξηση ετών ζωής</a:t>
            </a:r>
            <a:r>
              <a:rPr lang="en-US" sz="2400" dirty="0">
                <a:sym typeface="Wingdings" pitchFamily="2" charset="2"/>
              </a:rPr>
              <a:t> </a:t>
            </a:r>
            <a:r>
              <a:rPr lang="el-GR" sz="2400" dirty="0">
                <a:sym typeface="Wingdings" pitchFamily="2" charset="2"/>
              </a:rPr>
              <a:t>οδηγεί σε</a:t>
            </a:r>
            <a:r>
              <a:rPr lang="en-US" sz="2400" dirty="0">
                <a:sym typeface="Wingdings" pitchFamily="2" charset="2"/>
              </a:rPr>
              <a:t>  </a:t>
            </a:r>
            <a:r>
              <a:rPr lang="el-GR" sz="2400" dirty="0"/>
              <a:t>αύξηση ετών υγείας</a:t>
            </a:r>
            <a:endParaRPr lang="en-US" sz="2400" dirty="0"/>
          </a:p>
          <a:p>
            <a:pPr marL="0" indent="0">
              <a:buNone/>
            </a:pPr>
            <a:r>
              <a:rPr lang="el-GR" sz="2400" dirty="0"/>
              <a:t>Οι χρόνιες ασθένειες ξεκινούν νωρίς στη ζωή</a:t>
            </a:r>
            <a:endParaRPr lang="en-US" sz="2400" dirty="0"/>
          </a:p>
          <a:p>
            <a:pPr marL="0" indent="0">
              <a:buNone/>
            </a:pPr>
            <a:r>
              <a:rPr lang="el-GR" sz="2400" dirty="0" smtClean="0"/>
              <a:t>Ένας </a:t>
            </a:r>
            <a:r>
              <a:rPr lang="el-GR" sz="2400" dirty="0"/>
              <a:t>υγιεινός τόπος ζωής </a:t>
            </a:r>
            <a:r>
              <a:rPr lang="el-GR" sz="2400" dirty="0" smtClean="0"/>
              <a:t/>
            </a:r>
            <a:br>
              <a:rPr lang="el-GR" sz="2400" dirty="0" smtClean="0"/>
            </a:br>
            <a:r>
              <a:rPr lang="el-GR" sz="2400" dirty="0" smtClean="0"/>
              <a:t>μπορεί </a:t>
            </a:r>
            <a:r>
              <a:rPr lang="el-GR" sz="2400" dirty="0"/>
              <a:t>να προλάβει ή να </a:t>
            </a:r>
            <a:r>
              <a:rPr lang="el-GR" sz="2400" dirty="0" smtClean="0"/>
              <a:t/>
            </a:r>
            <a:br>
              <a:rPr lang="el-GR" sz="2400" dirty="0" smtClean="0"/>
            </a:br>
            <a:r>
              <a:rPr lang="el-GR" sz="2400" dirty="0" smtClean="0"/>
              <a:t>καθυστερήσει </a:t>
            </a:r>
            <a:r>
              <a:rPr lang="el-GR" sz="2400" dirty="0"/>
              <a:t>σημαντικά </a:t>
            </a:r>
            <a:r>
              <a:rPr lang="el-GR" sz="2400" dirty="0" smtClean="0"/>
              <a:t/>
            </a:r>
            <a:br>
              <a:rPr lang="el-GR" sz="2400" dirty="0" smtClean="0"/>
            </a:br>
            <a:r>
              <a:rPr lang="el-GR" sz="2400" dirty="0" smtClean="0"/>
              <a:t>την </a:t>
            </a:r>
            <a:r>
              <a:rPr lang="el-GR" sz="2400" dirty="0"/>
              <a:t>έναρξη κάποιων </a:t>
            </a:r>
            <a:r>
              <a:rPr lang="el-GR" sz="2400" dirty="0" smtClean="0"/>
              <a:t>χρόνιων</a:t>
            </a:r>
            <a:br>
              <a:rPr lang="el-GR" sz="2400" dirty="0" smtClean="0"/>
            </a:br>
            <a:r>
              <a:rPr lang="el-GR" sz="2400" dirty="0" smtClean="0"/>
              <a:t>ασθενειών </a:t>
            </a:r>
            <a:r>
              <a:rPr lang="en-US" sz="2400" dirty="0"/>
              <a:t>(</a:t>
            </a:r>
            <a:r>
              <a:rPr lang="el-GR" sz="2400" dirty="0"/>
              <a:t>π.χ. διαβήτης, </a:t>
            </a:r>
            <a:r>
              <a:rPr lang="el-GR" sz="2400" dirty="0" smtClean="0"/>
              <a:t/>
            </a:r>
            <a:br>
              <a:rPr lang="el-GR" sz="2400" dirty="0" smtClean="0"/>
            </a:br>
            <a:r>
              <a:rPr lang="el-GR" sz="2400" dirty="0" smtClean="0"/>
              <a:t>εμφύσημα</a:t>
            </a:r>
            <a:r>
              <a:rPr lang="el-GR" sz="2400" dirty="0"/>
              <a:t>, καρδιαγγειακά </a:t>
            </a:r>
            <a:r>
              <a:rPr lang="el-GR" sz="2400" dirty="0" smtClean="0"/>
              <a:t/>
            </a:r>
            <a:br>
              <a:rPr lang="el-GR" sz="2400" dirty="0" smtClean="0"/>
            </a:br>
            <a:r>
              <a:rPr lang="el-GR" sz="2400" dirty="0" smtClean="0"/>
              <a:t>νοσήματα</a:t>
            </a:r>
            <a:r>
              <a:rPr lang="en-US" sz="2400" dirty="0"/>
              <a:t>)</a:t>
            </a:r>
          </a:p>
          <a:p>
            <a:pPr marL="0" indent="0">
              <a:lnSpc>
                <a:spcPct val="110000"/>
              </a:lnSpc>
              <a:spcBef>
                <a:spcPct val="50000"/>
              </a:spcBef>
              <a:buNone/>
              <a:defRPr/>
            </a:pPr>
            <a:r>
              <a:rPr lang="el-GR" sz="2400" dirty="0"/>
              <a:t>Σημαντικός περιορισμός της νοσηρότητας επιτεύχθηκε με την εκπαίδευση και την έναρξη προγραμμάτων αγωγής υγείας </a:t>
            </a:r>
            <a:r>
              <a:rPr lang="en-US" sz="2400" dirty="0"/>
              <a:t>(Fries, 1980</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l-GR" sz="1800" b="0" i="0" u="none" strike="noStrike" kern="0" cap="none" spc="0" normalizeH="0" baseline="0" noProof="0" dirty="0">
              <a:ln>
                <a:noFill/>
              </a:ln>
              <a:solidFill>
                <a:sysClr val="windowText" lastClr="000000"/>
              </a:solidFill>
              <a:effectLst/>
              <a:uLnTx/>
              <a:uFillTx/>
            </a:endParaRPr>
          </a:p>
        </p:txBody>
      </p:sp>
      <p:grpSp>
        <p:nvGrpSpPr>
          <p:cNvPr id="8" name="Group 16"/>
          <p:cNvGrpSpPr>
            <a:grpSpLocks/>
          </p:cNvGrpSpPr>
          <p:nvPr/>
        </p:nvGrpSpPr>
        <p:grpSpPr bwMode="auto">
          <a:xfrm>
            <a:off x="4140770" y="2564904"/>
            <a:ext cx="4751710" cy="2908747"/>
            <a:chOff x="2381" y="1706"/>
            <a:chExt cx="3220" cy="1923"/>
          </a:xfrm>
        </p:grpSpPr>
        <p:graphicFrame>
          <p:nvGraphicFramePr>
            <p:cNvPr id="9" name="Object 8"/>
            <p:cNvGraphicFramePr>
              <a:graphicFrameLocks noChangeAspect="1"/>
            </p:cNvGraphicFramePr>
            <p:nvPr/>
          </p:nvGraphicFramePr>
          <p:xfrm>
            <a:off x="2381" y="1706"/>
            <a:ext cx="3220" cy="1923"/>
          </p:xfrm>
          <a:graphic>
            <a:graphicData uri="http://schemas.openxmlformats.org/presentationml/2006/ole">
              <mc:AlternateContent xmlns:mc="http://schemas.openxmlformats.org/markup-compatibility/2006">
                <mc:Choice xmlns:v="urn:schemas-microsoft-com:vml" Requires="v">
                  <p:oleObj spid="_x0000_s5124" name="Chart" r:id="rId3" imgW="6200961" imgH="3686282" progId="Excel.Sheet.8">
                    <p:embed/>
                  </p:oleObj>
                </mc:Choice>
                <mc:Fallback>
                  <p:oleObj name="Chart" r:id="rId3" imgW="6200961" imgH="3686282" progId="Excel.Sheet.8">
                    <p:embed/>
                    <p:pic>
                      <p:nvPicPr>
                        <p:cNvPr id="205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1706"/>
                          <a:ext cx="3220" cy="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9"/>
            <p:cNvSpPr>
              <a:spLocks noChangeShapeType="1"/>
            </p:cNvSpPr>
            <p:nvPr/>
          </p:nvSpPr>
          <p:spPr bwMode="auto">
            <a:xfrm flipV="1">
              <a:off x="3424" y="2251"/>
              <a:ext cx="2087" cy="1134"/>
            </a:xfrm>
            <a:prstGeom prst="line">
              <a:avLst/>
            </a:prstGeom>
            <a:noFill/>
            <a:ln w="28575">
              <a:solidFill>
                <a:schemeClr val="tx1"/>
              </a:solidFill>
              <a:prstDash val="dash"/>
              <a:round/>
              <a:headEnd/>
              <a:tailEnd/>
            </a:ln>
          </p:spPr>
          <p:txBody>
            <a:bodyPr/>
            <a:lstStyle/>
            <a:p>
              <a:endParaRPr lang="el-GR"/>
            </a:p>
          </p:txBody>
        </p:sp>
        <p:sp>
          <p:nvSpPr>
            <p:cNvPr id="11" name="Line 11"/>
            <p:cNvSpPr>
              <a:spLocks noChangeShapeType="1"/>
            </p:cNvSpPr>
            <p:nvPr/>
          </p:nvSpPr>
          <p:spPr bwMode="auto">
            <a:xfrm flipV="1">
              <a:off x="4649" y="2251"/>
              <a:ext cx="862" cy="1134"/>
            </a:xfrm>
            <a:prstGeom prst="line">
              <a:avLst/>
            </a:prstGeom>
            <a:noFill/>
            <a:ln w="28575">
              <a:solidFill>
                <a:schemeClr val="tx1"/>
              </a:solidFill>
              <a:round/>
              <a:headEnd/>
              <a:tailEnd/>
            </a:ln>
          </p:spPr>
          <p:txBody>
            <a:bodyPr/>
            <a:lstStyle/>
            <a:p>
              <a:endParaRPr lang="el-GR"/>
            </a:p>
          </p:txBody>
        </p:sp>
        <p:sp>
          <p:nvSpPr>
            <p:cNvPr id="12" name="Line 12"/>
            <p:cNvSpPr>
              <a:spLocks noChangeShapeType="1"/>
            </p:cNvSpPr>
            <p:nvPr/>
          </p:nvSpPr>
          <p:spPr bwMode="auto">
            <a:xfrm>
              <a:off x="3969" y="2840"/>
              <a:ext cx="318" cy="227"/>
            </a:xfrm>
            <a:prstGeom prst="line">
              <a:avLst/>
            </a:prstGeom>
            <a:noFill/>
            <a:ln w="9525">
              <a:solidFill>
                <a:schemeClr val="tx1"/>
              </a:solidFill>
              <a:round/>
              <a:headEnd/>
              <a:tailEnd/>
            </a:ln>
          </p:spPr>
          <p:txBody>
            <a:bodyPr/>
            <a:lstStyle/>
            <a:p>
              <a:endParaRPr lang="el-GR"/>
            </a:p>
          </p:txBody>
        </p:sp>
        <p:sp>
          <p:nvSpPr>
            <p:cNvPr id="13" name="Text Box 13"/>
            <p:cNvSpPr txBox="1">
              <a:spLocks noChangeArrowheads="1"/>
            </p:cNvSpPr>
            <p:nvPr/>
          </p:nvSpPr>
          <p:spPr bwMode="auto">
            <a:xfrm>
              <a:off x="3366" y="2650"/>
              <a:ext cx="693" cy="326"/>
            </a:xfrm>
            <a:prstGeom prst="rect">
              <a:avLst/>
            </a:prstGeom>
            <a:noFill/>
            <a:ln w="9525">
              <a:noFill/>
              <a:miter lim="800000"/>
              <a:headEnd/>
              <a:tailEnd/>
            </a:ln>
          </p:spPr>
          <p:txBody>
            <a:bodyPr>
              <a:spAutoFit/>
            </a:bodyPr>
            <a:lstStyle/>
            <a:p>
              <a:pPr algn="ctr"/>
              <a:r>
                <a:rPr lang="en-US" sz="1400" b="0"/>
                <a:t>Postponed morbidity</a:t>
              </a:r>
            </a:p>
          </p:txBody>
        </p:sp>
        <p:sp>
          <p:nvSpPr>
            <p:cNvPr id="14" name="Text Box 14"/>
            <p:cNvSpPr txBox="1">
              <a:spLocks noChangeArrowheads="1"/>
            </p:cNvSpPr>
            <p:nvPr/>
          </p:nvSpPr>
          <p:spPr bwMode="auto">
            <a:xfrm>
              <a:off x="4014" y="2251"/>
              <a:ext cx="693" cy="192"/>
            </a:xfrm>
            <a:prstGeom prst="rect">
              <a:avLst/>
            </a:prstGeom>
            <a:noFill/>
            <a:ln w="9525">
              <a:noFill/>
              <a:miter lim="800000"/>
              <a:headEnd/>
              <a:tailEnd/>
            </a:ln>
          </p:spPr>
          <p:txBody>
            <a:bodyPr>
              <a:spAutoFit/>
            </a:bodyPr>
            <a:lstStyle/>
            <a:p>
              <a:pPr algn="ctr"/>
              <a:r>
                <a:rPr lang="en-US" sz="1400" b="0"/>
                <a:t>Morbidity</a:t>
              </a:r>
            </a:p>
          </p:txBody>
        </p:sp>
        <p:sp>
          <p:nvSpPr>
            <p:cNvPr id="15" name="Line 15"/>
            <p:cNvSpPr>
              <a:spLocks noChangeShapeType="1"/>
            </p:cNvSpPr>
            <p:nvPr/>
          </p:nvSpPr>
          <p:spPr bwMode="auto">
            <a:xfrm>
              <a:off x="4422" y="2432"/>
              <a:ext cx="726" cy="498"/>
            </a:xfrm>
            <a:prstGeom prst="line">
              <a:avLst/>
            </a:prstGeom>
            <a:noFill/>
            <a:ln w="9525">
              <a:solidFill>
                <a:schemeClr val="tx1"/>
              </a:solidFill>
              <a:round/>
              <a:headEnd/>
              <a:tailEnd/>
            </a:ln>
          </p:spPr>
          <p:txBody>
            <a:bodyPr/>
            <a:lstStyle/>
            <a:p>
              <a:endParaRPr lang="el-GR"/>
            </a:p>
          </p:txBody>
        </p:sp>
      </p:grpSp>
    </p:spTree>
    <p:extLst>
      <p:ext uri="{BB962C8B-B14F-4D97-AF65-F5344CB8AC3E}">
        <p14:creationId xmlns:p14="http://schemas.microsoft.com/office/powerpoint/2010/main" val="355039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Ποιότητα ζωής στην τρίτη ηλικία</a:t>
            </a:r>
            <a:endParaRPr lang="el-GR" dirty="0"/>
          </a:p>
        </p:txBody>
      </p:sp>
      <p:sp>
        <p:nvSpPr>
          <p:cNvPr id="6" name="Content Placeholder 5"/>
          <p:cNvSpPr>
            <a:spLocks noGrp="1"/>
          </p:cNvSpPr>
          <p:nvPr>
            <p:ph idx="1"/>
          </p:nvPr>
        </p:nvSpPr>
        <p:spPr>
          <a:xfrm>
            <a:off x="457200" y="1417638"/>
            <a:ext cx="8435280" cy="4708525"/>
          </a:xfrm>
        </p:spPr>
        <p:txBody>
          <a:bodyPr>
            <a:noAutofit/>
          </a:bodyPr>
          <a:lstStyle/>
          <a:p>
            <a:pPr marL="0" indent="0" algn="ctr">
              <a:lnSpc>
                <a:spcPct val="110000"/>
              </a:lnSpc>
              <a:spcBef>
                <a:spcPct val="50000"/>
              </a:spcBef>
              <a:buNone/>
              <a:defRPr/>
            </a:pPr>
            <a:endParaRPr lang="el-GR" sz="2400" dirty="0" smtClean="0"/>
          </a:p>
          <a:p>
            <a:pPr marL="0" indent="0" algn="ctr">
              <a:lnSpc>
                <a:spcPct val="110000"/>
              </a:lnSpc>
              <a:spcBef>
                <a:spcPct val="50000"/>
              </a:spcBef>
              <a:buNone/>
              <a:defRPr/>
            </a:pPr>
            <a:endParaRPr lang="el-GR" sz="2400" dirty="0"/>
          </a:p>
          <a:p>
            <a:pPr marL="0" indent="0" algn="ctr">
              <a:lnSpc>
                <a:spcPct val="110000"/>
              </a:lnSpc>
              <a:spcBef>
                <a:spcPct val="50000"/>
              </a:spcBef>
              <a:buNone/>
              <a:defRPr/>
            </a:pPr>
            <a:endParaRPr lang="el-GR" sz="2400" dirty="0" smtClean="0"/>
          </a:p>
          <a:p>
            <a:pPr marL="0" indent="0" algn="ctr">
              <a:lnSpc>
                <a:spcPct val="110000"/>
              </a:lnSpc>
              <a:spcBef>
                <a:spcPct val="50000"/>
              </a:spcBef>
              <a:buNone/>
              <a:defRPr/>
            </a:pPr>
            <a:endParaRPr lang="el-GR" sz="2400" dirty="0"/>
          </a:p>
          <a:p>
            <a:pPr marL="0" indent="0" algn="ctr">
              <a:lnSpc>
                <a:spcPct val="110000"/>
              </a:lnSpc>
              <a:spcBef>
                <a:spcPct val="50000"/>
              </a:spcBef>
              <a:buNone/>
              <a:defRPr/>
            </a:pPr>
            <a:endParaRPr lang="el-GR" sz="2400" dirty="0" smtClean="0"/>
          </a:p>
          <a:p>
            <a:pPr marL="0" indent="0" algn="ctr">
              <a:lnSpc>
                <a:spcPct val="110000"/>
              </a:lnSpc>
              <a:spcBef>
                <a:spcPct val="50000"/>
              </a:spcBef>
              <a:buNone/>
              <a:defRPr/>
            </a:pPr>
            <a:endParaRPr lang="el-GR" sz="2400" dirty="0"/>
          </a:p>
          <a:p>
            <a:pPr marL="0" indent="0" algn="ctr">
              <a:lnSpc>
                <a:spcPct val="110000"/>
              </a:lnSpc>
              <a:spcBef>
                <a:spcPct val="50000"/>
              </a:spcBef>
              <a:buNone/>
              <a:defRPr/>
            </a:pPr>
            <a:r>
              <a:rPr lang="el-GR" sz="2400" dirty="0"/>
              <a:t>Ποιότητα ζωής είναι η διαφορά ανάμεσα στο να ζεις μια δραστήρια ζωή και να βρίσκεσαι απλώς εν ζωή</a:t>
            </a:r>
          </a:p>
          <a:p>
            <a:pPr marL="0" indent="0">
              <a:lnSpc>
                <a:spcPct val="110000"/>
              </a:lnSpc>
              <a:spcBef>
                <a:spcPct val="50000"/>
              </a:spcBef>
              <a:buNone/>
              <a:defRPr/>
            </a:pPr>
            <a:endParaRPr lang="el-GR" sz="2400" dirty="0" smtClean="0"/>
          </a:p>
          <a:p>
            <a:pPr marL="0" indent="0">
              <a:lnSpc>
                <a:spcPct val="110000"/>
              </a:lnSpc>
              <a:spcBef>
                <a:spcPct val="50000"/>
              </a:spcBef>
              <a:buNone/>
              <a:defRPr/>
            </a:pPr>
            <a:endParaRPr lang="el-GR"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C4726A-630D-4CB4-B088-BAB00F4188E9}"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l-GR" sz="1800" b="0" i="0" u="none" strike="noStrike" kern="0" cap="none" spc="0" normalizeH="0" baseline="0" noProof="0" dirty="0">
              <a:ln>
                <a:noFill/>
              </a:ln>
              <a:solidFill>
                <a:sysClr val="windowText" lastClr="000000"/>
              </a:solidFill>
              <a:effectLst/>
              <a:uLnTx/>
              <a:uFillTx/>
            </a:endParaRPr>
          </a:p>
        </p:txBody>
      </p:sp>
      <p:pic>
        <p:nvPicPr>
          <p:cNvPr id="9" name="Picture 13" descr="AL_Imp_of_PA_for_OA_PHOTO"/>
          <p:cNvPicPr>
            <a:picLocks noChangeAspect="1" noChangeArrowheads="1"/>
          </p:cNvPicPr>
          <p:nvPr/>
        </p:nvPicPr>
        <p:blipFill>
          <a:blip r:embed="rId2" cstate="print"/>
          <a:srcRect/>
          <a:stretch>
            <a:fillRect/>
          </a:stretch>
        </p:blipFill>
        <p:spPr bwMode="auto">
          <a:xfrm>
            <a:off x="2070100" y="1341438"/>
            <a:ext cx="5022850" cy="3376612"/>
          </a:xfrm>
          <a:prstGeom prst="rect">
            <a:avLst/>
          </a:prstGeom>
          <a:noFill/>
          <a:ln w="9525">
            <a:noFill/>
            <a:miter lim="800000"/>
            <a:headEnd/>
            <a:tailEnd/>
          </a:ln>
        </p:spPr>
      </p:pic>
    </p:spTree>
    <p:extLst>
      <p:ext uri="{BB962C8B-B14F-4D97-AF65-F5344CB8AC3E}">
        <p14:creationId xmlns:p14="http://schemas.microsoft.com/office/powerpoint/2010/main" val="216745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pPr marL="0"/>
            <a:r>
              <a:rPr lang="el-GR" dirty="0" smtClean="0"/>
              <a:t>Να εισάγει τον φοιτητή σε θέματα σχετικά με την γήρανση, παρουσιάζοντας στατιστικά στοιχεία για την γήρανση του παγκόσμιου πληθυσμού και κάνοντας μια ιστορική αναδρομή στην έρευνα για την γήρανση</a:t>
            </a:r>
            <a:endParaRPr lang="en-US" dirty="0" smtClean="0"/>
          </a:p>
          <a:p>
            <a:pPr marL="0"/>
            <a:r>
              <a:rPr lang="el-GR" dirty="0" smtClean="0"/>
              <a:t>Να </a:t>
            </a:r>
            <a:r>
              <a:rPr lang="el-GR" dirty="0" smtClean="0"/>
              <a:t>παρουσιάσει </a:t>
            </a:r>
            <a:r>
              <a:rPr lang="el-GR" dirty="0" smtClean="0"/>
              <a:t>τις πιο σημαντικές θεωρίες </a:t>
            </a:r>
            <a:r>
              <a:rPr lang="el-GR" dirty="0" smtClean="0"/>
              <a:t>γήρανσης, </a:t>
            </a:r>
            <a:r>
              <a:rPr lang="el-GR" dirty="0" smtClean="0"/>
              <a:t>τις διαφορές στην γήρανση μεταξύ των δύο φύλων κατά τη γήρανση και τις πιθανές ερμηνείες τους.</a:t>
            </a:r>
            <a:endParaRPr lang="el-GR" dirty="0" smtClean="0"/>
          </a:p>
          <a:p>
            <a:pPr marL="0"/>
            <a:r>
              <a:rPr lang="el-GR" dirty="0" smtClean="0"/>
              <a:t>Να </a:t>
            </a:r>
            <a:r>
              <a:rPr lang="el-GR" dirty="0" smtClean="0"/>
              <a:t>προϊδεάσει για τις σημαντικότερες επιπτώσεις της γήρανσης στην ποιότητα ζωής.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Στοιχεία της ποιότητας ζωής</a:t>
            </a:r>
            <a:endParaRPr lang="en-GB" dirty="0"/>
          </a:p>
        </p:txBody>
      </p:sp>
      <p:pic>
        <p:nvPicPr>
          <p:cNvPr id="5" name="Content Placeholder 4"/>
          <p:cNvPicPr>
            <a:picLocks noGrp="1" noChangeAspect="1"/>
          </p:cNvPicPr>
          <p:nvPr>
            <p:ph idx="1"/>
          </p:nvPr>
        </p:nvPicPr>
        <p:blipFill>
          <a:blip r:embed="rId3"/>
          <a:stretch>
            <a:fillRect/>
          </a:stretch>
        </p:blipFill>
        <p:spPr>
          <a:xfrm>
            <a:off x="887822" y="1600200"/>
            <a:ext cx="7368355" cy="4525963"/>
          </a:xfrm>
          <a:prstGeom prst="rect">
            <a:avLst/>
          </a:prstGeom>
        </p:spPr>
      </p:pic>
    </p:spTree>
    <p:extLst>
      <p:ext uri="{BB962C8B-B14F-4D97-AF65-F5344CB8AC3E}">
        <p14:creationId xmlns:p14="http://schemas.microsoft.com/office/powerpoint/2010/main" val="2047477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Στοιχεία της ποιότητας ζωής</a:t>
            </a:r>
            <a:endParaRPr lang="en-GB" dirty="0"/>
          </a:p>
        </p:txBody>
      </p:sp>
      <p:sp>
        <p:nvSpPr>
          <p:cNvPr id="2" name="Content Placeholder 1"/>
          <p:cNvSpPr>
            <a:spLocks noGrp="1"/>
          </p:cNvSpPr>
          <p:nvPr>
            <p:ph idx="1"/>
          </p:nvPr>
        </p:nvSpPr>
        <p:spPr/>
        <p:txBody>
          <a:bodyPr>
            <a:normAutofit/>
          </a:bodyPr>
          <a:lstStyle/>
          <a:p>
            <a:pPr marL="0" indent="0">
              <a:buNone/>
            </a:pPr>
            <a:r>
              <a:rPr lang="el-GR" sz="2400" b="1" dirty="0"/>
              <a:t>Η θνησιμότητα συνδέεται με</a:t>
            </a:r>
            <a:r>
              <a:rPr lang="el-GR" sz="2400" b="1" dirty="0" smtClean="0"/>
              <a:t>:</a:t>
            </a:r>
          </a:p>
          <a:p>
            <a:pPr marL="182563" indent="-182563">
              <a:spcBef>
                <a:spcPct val="70000"/>
              </a:spcBef>
              <a:buFontTx/>
              <a:buChar char="•"/>
            </a:pPr>
            <a:r>
              <a:rPr lang="el-GR" sz="2400" dirty="0"/>
              <a:t>Υγεία και γενική λειτουργικότητα</a:t>
            </a:r>
            <a:endParaRPr lang="en-US" sz="2400" dirty="0"/>
          </a:p>
          <a:p>
            <a:pPr marL="182563" indent="-182563">
              <a:spcBef>
                <a:spcPct val="70000"/>
              </a:spcBef>
              <a:buFontTx/>
              <a:buChar char="•"/>
            </a:pPr>
            <a:r>
              <a:rPr lang="en-US" sz="2400" dirty="0"/>
              <a:t> </a:t>
            </a:r>
            <a:r>
              <a:rPr lang="el-GR" sz="2400" dirty="0"/>
              <a:t>Ποιότητα Ζωής </a:t>
            </a:r>
            <a:r>
              <a:rPr lang="en-US" sz="2400" dirty="0"/>
              <a:t>(</a:t>
            </a:r>
            <a:r>
              <a:rPr lang="el-GR" sz="2400" dirty="0"/>
              <a:t>ανεξαρτησία</a:t>
            </a:r>
            <a:r>
              <a:rPr lang="en-US" sz="2400" dirty="0"/>
              <a:t>, </a:t>
            </a:r>
            <a:r>
              <a:rPr lang="el-GR" sz="2400" dirty="0" smtClean="0"/>
              <a:t/>
            </a:r>
            <a:br>
              <a:rPr lang="el-GR" sz="2400" dirty="0" smtClean="0"/>
            </a:br>
            <a:r>
              <a:rPr lang="el-GR" sz="2400" dirty="0" smtClean="0"/>
              <a:t>γνωστική </a:t>
            </a:r>
            <a:r>
              <a:rPr lang="el-GR" sz="2400" dirty="0"/>
              <a:t>λειτουργία και ευτυχία)</a:t>
            </a:r>
            <a:r>
              <a:rPr lang="en-US" sz="2400" dirty="0" smtClean="0"/>
              <a:t>.</a:t>
            </a:r>
            <a:endParaRPr lang="el-GR" sz="2400" dirty="0" smtClean="0"/>
          </a:p>
          <a:p>
            <a:pPr marL="0" indent="0">
              <a:spcBef>
                <a:spcPct val="70000"/>
              </a:spcBef>
              <a:buNone/>
            </a:pPr>
            <a:endParaRPr lang="en-US" sz="2400" dirty="0"/>
          </a:p>
          <a:p>
            <a:pPr marL="0" indent="0">
              <a:buNone/>
            </a:pPr>
            <a:r>
              <a:rPr lang="el-GR" sz="2400" b="1" dirty="0"/>
              <a:t>Προσδόκιμο δραστήριας ζωής</a:t>
            </a:r>
          </a:p>
          <a:p>
            <a:r>
              <a:rPr lang="el-GR" sz="2400" dirty="0"/>
              <a:t>Ο αριθμός των υπολειπόμενων ετών της ζωής που ένα άτομο αναμένεται να μπορεί να εκτελεί τις βασικές δραστηριότητες της καθημερινής ζωής </a:t>
            </a:r>
            <a:r>
              <a:rPr lang="en-US" sz="2400" dirty="0"/>
              <a:t>(Katz, 1983) </a:t>
            </a:r>
          </a:p>
          <a:p>
            <a:endParaRPr lang="el-GR" sz="2400" dirty="0"/>
          </a:p>
        </p:txBody>
      </p:sp>
      <p:pic>
        <p:nvPicPr>
          <p:cNvPr id="6" name="Picture 10" descr="depression-in-the-elderly-2"/>
          <p:cNvPicPr>
            <a:picLocks noChangeAspect="1" noChangeArrowheads="1"/>
          </p:cNvPicPr>
          <p:nvPr/>
        </p:nvPicPr>
        <p:blipFill>
          <a:blip r:embed="rId3" cstate="print"/>
          <a:srcRect/>
          <a:stretch>
            <a:fillRect/>
          </a:stretch>
        </p:blipFill>
        <p:spPr bwMode="auto">
          <a:xfrm>
            <a:off x="5364088" y="1528537"/>
            <a:ext cx="3132137" cy="2349500"/>
          </a:xfrm>
          <a:prstGeom prst="rect">
            <a:avLst/>
          </a:prstGeom>
          <a:noFill/>
          <a:ln w="9525">
            <a:noFill/>
            <a:miter lim="800000"/>
            <a:headEnd/>
            <a:tailEnd/>
          </a:ln>
        </p:spPr>
      </p:pic>
    </p:spTree>
    <p:extLst>
      <p:ext uri="{BB962C8B-B14F-4D97-AF65-F5344CB8AC3E}">
        <p14:creationId xmlns:p14="http://schemas.microsoft.com/office/powerpoint/2010/main" val="2254111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a:t>Ο ρόλος της φυσικής δραστηριότητας κατά τη διάρκεια της </a:t>
            </a:r>
            <a:r>
              <a:rPr lang="el-GR" sz="3200" dirty="0" smtClean="0"/>
              <a:t>ζωής </a:t>
            </a:r>
            <a:r>
              <a:rPr lang="el-GR" sz="2800" b="0" dirty="0" smtClean="0"/>
              <a:t>(</a:t>
            </a:r>
            <a:r>
              <a:rPr lang="el-GR" sz="2800" b="0" dirty="0" err="1"/>
              <a:t>Spirduso</a:t>
            </a:r>
            <a:r>
              <a:rPr lang="el-GR" sz="2800" b="0" dirty="0"/>
              <a:t>, 1995</a:t>
            </a:r>
            <a:r>
              <a:rPr lang="el-GR" sz="2800" b="0" dirty="0" smtClean="0"/>
              <a:t>)</a:t>
            </a:r>
            <a:endParaRPr lang="en-GB" sz="2800" b="0" dirty="0"/>
          </a:p>
        </p:txBody>
      </p:sp>
      <p:sp>
        <p:nvSpPr>
          <p:cNvPr id="4" name="Content Placeholder 3"/>
          <p:cNvSpPr>
            <a:spLocks noGrp="1"/>
          </p:cNvSpPr>
          <p:nvPr>
            <p:ph idx="1"/>
          </p:nvPr>
        </p:nvSpPr>
        <p:spPr>
          <a:xfrm>
            <a:off x="457200" y="1628800"/>
            <a:ext cx="8229600" cy="4525963"/>
          </a:xfrm>
        </p:spPr>
        <p:txBody>
          <a:bodyPr/>
          <a:lstStyle/>
          <a:p>
            <a:pPr marL="0" indent="0">
              <a:buNone/>
            </a:pPr>
            <a:r>
              <a:rPr lang="el-GR" sz="2000" dirty="0"/>
              <a:t>Συμβολή της υγείας και του </a:t>
            </a:r>
            <a:r>
              <a:rPr lang="el-GR" sz="2000" dirty="0" err="1"/>
              <a:t>fitness</a:t>
            </a:r>
            <a:r>
              <a:rPr lang="el-GR" sz="2000" dirty="0"/>
              <a:t> </a:t>
            </a:r>
            <a:r>
              <a:rPr lang="el-GR" sz="2000" dirty="0" smtClean="0"/>
              <a:t>σε διαφορετικές </a:t>
            </a:r>
            <a:r>
              <a:rPr lang="el-GR" sz="2000" dirty="0"/>
              <a:t>ηλικιακές κατηγορίες</a:t>
            </a:r>
          </a:p>
          <a:p>
            <a:pPr marL="0" indent="0">
              <a:buNone/>
            </a:pPr>
            <a:endParaRPr lang="en-GB" dirty="0"/>
          </a:p>
        </p:txBody>
      </p:sp>
      <p:sp>
        <p:nvSpPr>
          <p:cNvPr id="2" name="Slide Number Placeholder 1"/>
          <p:cNvSpPr>
            <a:spLocks noGrp="1"/>
          </p:cNvSpPr>
          <p:nvPr>
            <p:ph type="sldNum" sz="quarter" idx="12"/>
          </p:nvPr>
        </p:nvSpPr>
        <p:spPr/>
        <p:txBody>
          <a:bodyPr/>
          <a:lstStyle/>
          <a:p>
            <a:fld id="{53C4726A-630D-4CB4-B088-BAB00F4188E9}" type="slidenum">
              <a:rPr lang="el-GR" smtClean="0"/>
              <a:pPr/>
              <a:t>42</a:t>
            </a:fld>
            <a:endParaRPr lang="el-GR"/>
          </a:p>
        </p:txBody>
      </p:sp>
      <p:grpSp>
        <p:nvGrpSpPr>
          <p:cNvPr id="6" name="Group 5"/>
          <p:cNvGrpSpPr/>
          <p:nvPr/>
        </p:nvGrpSpPr>
        <p:grpSpPr>
          <a:xfrm>
            <a:off x="323528" y="2218461"/>
            <a:ext cx="8280920" cy="4090859"/>
            <a:chOff x="323528" y="1773238"/>
            <a:chExt cx="8280920" cy="4090859"/>
          </a:xfrm>
        </p:grpSpPr>
        <p:sp>
          <p:nvSpPr>
            <p:cNvPr id="7" name="Text Box 4"/>
            <p:cNvSpPr txBox="1">
              <a:spLocks noChangeArrowheads="1"/>
            </p:cNvSpPr>
            <p:nvPr/>
          </p:nvSpPr>
          <p:spPr bwMode="auto">
            <a:xfrm>
              <a:off x="323528" y="1773238"/>
              <a:ext cx="2592288" cy="4090859"/>
            </a:xfrm>
            <a:prstGeom prst="rect">
              <a:avLst/>
            </a:prstGeom>
            <a:solidFill>
              <a:srgbClr val="953735">
                <a:alpha val="89804"/>
              </a:srgbClr>
            </a:solidFill>
            <a:ln w="9525">
              <a:solidFill>
                <a:schemeClr val="accent2"/>
              </a:solidFill>
              <a:prstDash val="dash"/>
              <a:miter lim="800000"/>
              <a:headEnd/>
              <a:tailEnd/>
            </a:ln>
            <a:effectLst/>
          </p:spPr>
          <p:txBody>
            <a:bodyPr wrap="square" bIns="82800">
              <a:spAutoFit/>
            </a:bodyPr>
            <a:lstStyle/>
            <a:p>
              <a:pPr>
                <a:lnSpc>
                  <a:spcPct val="110000"/>
                </a:lnSpc>
                <a:defRPr/>
              </a:pPr>
              <a:r>
                <a:rPr lang="el-GR" b="0" dirty="0">
                  <a:solidFill>
                    <a:srgbClr val="EAEAEA"/>
                  </a:solidFill>
                  <a:latin typeface="Arial" charset="0"/>
                </a:rPr>
                <a:t>Βρέφος</a:t>
              </a:r>
              <a:r>
                <a:rPr lang="en-US" b="0" dirty="0">
                  <a:solidFill>
                    <a:srgbClr val="EAEAEA"/>
                  </a:solidFill>
                  <a:latin typeface="Arial" charset="0"/>
                </a:rPr>
                <a:t>	 </a:t>
              </a:r>
              <a:r>
                <a:rPr lang="el-GR" b="0" dirty="0" smtClean="0">
                  <a:solidFill>
                    <a:srgbClr val="EAEAEA"/>
                  </a:solidFill>
                  <a:latin typeface="Arial" charset="0"/>
                </a:rPr>
                <a:t>           </a:t>
              </a:r>
              <a:r>
                <a:rPr lang="en-US" b="0" dirty="0" smtClean="0">
                  <a:solidFill>
                    <a:srgbClr val="EAEAEA"/>
                  </a:solidFill>
                  <a:latin typeface="Arial" charset="0"/>
                </a:rPr>
                <a:t> </a:t>
              </a:r>
              <a:r>
                <a:rPr lang="en-US" b="0" dirty="0">
                  <a:solidFill>
                    <a:srgbClr val="EAEAEA"/>
                  </a:solidFill>
                  <a:latin typeface="Arial" charset="0"/>
                </a:rPr>
                <a:t>0 – 2 </a:t>
              </a:r>
              <a:r>
                <a:rPr lang="el-GR" b="0" dirty="0" smtClean="0">
                  <a:solidFill>
                    <a:srgbClr val="EAEAEA"/>
                  </a:solidFill>
                  <a:latin typeface="Arial" charset="0"/>
                </a:rPr>
                <a:t>παιδί</a:t>
              </a:r>
              <a:r>
                <a:rPr lang="en-US" b="0" dirty="0">
                  <a:solidFill>
                    <a:srgbClr val="EAEAEA"/>
                  </a:solidFill>
                  <a:latin typeface="Arial" charset="0"/>
                </a:rPr>
                <a:t>	</a:t>
              </a:r>
              <a:r>
                <a:rPr lang="en-US" b="0" dirty="0" smtClean="0">
                  <a:solidFill>
                    <a:srgbClr val="EAEAEA"/>
                  </a:solidFill>
                  <a:latin typeface="Arial" charset="0"/>
                </a:rPr>
                <a:t>  </a:t>
              </a:r>
              <a:r>
                <a:rPr lang="el-GR" b="0" dirty="0" smtClean="0">
                  <a:solidFill>
                    <a:srgbClr val="EAEAEA"/>
                  </a:solidFill>
                  <a:latin typeface="Arial" charset="0"/>
                </a:rPr>
                <a:t>         </a:t>
              </a:r>
              <a:r>
                <a:rPr lang="en-US" b="0" dirty="0" smtClean="0">
                  <a:solidFill>
                    <a:srgbClr val="EAEAEA"/>
                  </a:solidFill>
                  <a:latin typeface="Arial" charset="0"/>
                </a:rPr>
                <a:t>3 </a:t>
              </a:r>
              <a:r>
                <a:rPr lang="en-US" b="0" dirty="0">
                  <a:solidFill>
                    <a:srgbClr val="EAEAEA"/>
                  </a:solidFill>
                  <a:latin typeface="Arial" charset="0"/>
                </a:rPr>
                <a:t>– 12</a:t>
              </a:r>
              <a:endParaRPr lang="el-GR" b="0" dirty="0">
                <a:solidFill>
                  <a:srgbClr val="EAEAEA"/>
                </a:solidFill>
                <a:latin typeface="Arial" charset="0"/>
              </a:endParaRPr>
            </a:p>
            <a:p>
              <a:pPr>
                <a:lnSpc>
                  <a:spcPct val="110000"/>
                </a:lnSpc>
                <a:defRPr/>
              </a:pPr>
              <a:endParaRPr lang="en-US" b="0" dirty="0">
                <a:solidFill>
                  <a:srgbClr val="EAEAEA"/>
                </a:solidFill>
                <a:latin typeface="Arial" charset="0"/>
              </a:endParaRPr>
            </a:p>
            <a:p>
              <a:pPr>
                <a:lnSpc>
                  <a:spcPct val="110000"/>
                </a:lnSpc>
                <a:defRPr/>
              </a:pPr>
              <a:r>
                <a:rPr lang="el-GR" b="0" dirty="0" smtClean="0">
                  <a:solidFill>
                    <a:srgbClr val="EAEAEA"/>
                  </a:solidFill>
                  <a:latin typeface="Arial" charset="0"/>
                </a:rPr>
                <a:t>έφηβος</a:t>
              </a:r>
              <a:r>
                <a:rPr lang="en-US" b="0" dirty="0">
                  <a:solidFill>
                    <a:srgbClr val="EAEAEA"/>
                  </a:solidFill>
                  <a:latin typeface="Arial" charset="0"/>
                </a:rPr>
                <a:t>	</a:t>
              </a:r>
              <a:r>
                <a:rPr lang="el-GR" b="0" dirty="0" smtClean="0">
                  <a:solidFill>
                    <a:srgbClr val="EAEAEA"/>
                  </a:solidFill>
                  <a:latin typeface="Arial" charset="0"/>
                </a:rPr>
                <a:t>          </a:t>
              </a:r>
              <a:r>
                <a:rPr lang="en-US" b="0" dirty="0" smtClean="0">
                  <a:solidFill>
                    <a:srgbClr val="EAEAEA"/>
                  </a:solidFill>
                  <a:latin typeface="Arial" charset="0"/>
                </a:rPr>
                <a:t>13 </a:t>
              </a:r>
              <a:r>
                <a:rPr lang="en-US" b="0" dirty="0">
                  <a:solidFill>
                    <a:srgbClr val="EAEAEA"/>
                  </a:solidFill>
                  <a:latin typeface="Arial" charset="0"/>
                </a:rPr>
                <a:t>– 17</a:t>
              </a:r>
              <a:endParaRPr lang="el-GR" b="0" dirty="0">
                <a:solidFill>
                  <a:srgbClr val="EAEAEA"/>
                </a:solidFill>
                <a:latin typeface="Arial" charset="0"/>
              </a:endParaRPr>
            </a:p>
            <a:p>
              <a:pPr>
                <a:lnSpc>
                  <a:spcPct val="110000"/>
                </a:lnSpc>
                <a:defRPr/>
              </a:pPr>
              <a:r>
                <a:rPr lang="el-GR" b="0" dirty="0">
                  <a:solidFill>
                    <a:srgbClr val="EAEAEA"/>
                  </a:solidFill>
                  <a:latin typeface="Arial" charset="0"/>
                </a:rPr>
                <a:t>Νέος </a:t>
              </a:r>
              <a:r>
                <a:rPr lang="el-GR" b="0" dirty="0" smtClean="0">
                  <a:solidFill>
                    <a:srgbClr val="EAEAEA"/>
                  </a:solidFill>
                  <a:latin typeface="Arial" charset="0"/>
                </a:rPr>
                <a:t>ενήλικας  </a:t>
              </a:r>
              <a:r>
                <a:rPr lang="en-US" b="0" dirty="0" smtClean="0">
                  <a:solidFill>
                    <a:srgbClr val="EAEAEA"/>
                  </a:solidFill>
                  <a:latin typeface="Arial" charset="0"/>
                </a:rPr>
                <a:t>18 </a:t>
              </a:r>
              <a:r>
                <a:rPr lang="en-US" b="0" dirty="0">
                  <a:solidFill>
                    <a:srgbClr val="EAEAEA"/>
                  </a:solidFill>
                  <a:latin typeface="Arial" charset="0"/>
                </a:rPr>
                <a:t>– 24 </a:t>
              </a:r>
              <a:r>
                <a:rPr lang="el-GR" b="0" dirty="0">
                  <a:solidFill>
                    <a:srgbClr val="EAEAEA"/>
                  </a:solidFill>
                  <a:latin typeface="Arial" charset="0"/>
                </a:rPr>
                <a:t>Ενήλικας</a:t>
              </a:r>
              <a:r>
                <a:rPr lang="en-US" b="0" dirty="0">
                  <a:solidFill>
                    <a:srgbClr val="EAEAEA"/>
                  </a:solidFill>
                  <a:latin typeface="Arial" charset="0"/>
                </a:rPr>
                <a:t>	</a:t>
              </a:r>
              <a:r>
                <a:rPr lang="el-GR" b="0" dirty="0" smtClean="0">
                  <a:solidFill>
                    <a:srgbClr val="EAEAEA"/>
                  </a:solidFill>
                  <a:latin typeface="Arial" charset="0"/>
                </a:rPr>
                <a:t>          </a:t>
              </a:r>
              <a:r>
                <a:rPr lang="en-US" b="0" dirty="0" smtClean="0">
                  <a:solidFill>
                    <a:srgbClr val="EAEAEA"/>
                  </a:solidFill>
                  <a:latin typeface="Arial" charset="0"/>
                </a:rPr>
                <a:t>25 </a:t>
              </a:r>
              <a:r>
                <a:rPr lang="en-US" b="0" dirty="0">
                  <a:solidFill>
                    <a:srgbClr val="EAEAEA"/>
                  </a:solidFill>
                  <a:latin typeface="Arial" charset="0"/>
                </a:rPr>
                <a:t>– 44 </a:t>
              </a:r>
            </a:p>
            <a:p>
              <a:pPr>
                <a:lnSpc>
                  <a:spcPct val="110000"/>
                </a:lnSpc>
                <a:defRPr/>
              </a:pPr>
              <a:r>
                <a:rPr lang="el-GR" b="0" dirty="0" smtClean="0">
                  <a:solidFill>
                    <a:srgbClr val="EAEAEA"/>
                  </a:solidFill>
                  <a:latin typeface="Arial" charset="0"/>
                </a:rPr>
                <a:t>Μεσήλικας       </a:t>
              </a:r>
              <a:r>
                <a:rPr lang="en-US" b="0" dirty="0" smtClean="0">
                  <a:solidFill>
                    <a:srgbClr val="EAEAEA"/>
                  </a:solidFill>
                  <a:latin typeface="Arial" charset="0"/>
                </a:rPr>
                <a:t>45 </a:t>
              </a:r>
              <a:r>
                <a:rPr lang="en-US" b="0" dirty="0">
                  <a:solidFill>
                    <a:srgbClr val="EAEAEA"/>
                  </a:solidFill>
                  <a:latin typeface="Arial" charset="0"/>
                </a:rPr>
                <a:t>– 64</a:t>
              </a:r>
            </a:p>
            <a:p>
              <a:pPr>
                <a:lnSpc>
                  <a:spcPct val="110000"/>
                </a:lnSpc>
                <a:defRPr/>
              </a:pPr>
              <a:r>
                <a:rPr lang="el-GR" b="0" dirty="0" smtClean="0">
                  <a:solidFill>
                    <a:srgbClr val="FFFF57"/>
                  </a:solidFill>
                  <a:latin typeface="Arial" charset="0"/>
                </a:rPr>
                <a:t>Ηλικιωμένοι</a:t>
              </a:r>
              <a:r>
                <a:rPr lang="el-GR" dirty="0">
                  <a:solidFill>
                    <a:srgbClr val="FFFF57"/>
                  </a:solidFill>
                  <a:latin typeface="Arial" charset="0"/>
                </a:rPr>
                <a:t> </a:t>
              </a:r>
              <a:r>
                <a:rPr lang="el-GR" dirty="0" smtClean="0">
                  <a:solidFill>
                    <a:srgbClr val="FFFF57"/>
                  </a:solidFill>
                  <a:latin typeface="Arial" charset="0"/>
                </a:rPr>
                <a:t>    </a:t>
              </a:r>
              <a:r>
                <a:rPr lang="en-US" b="0" dirty="0" smtClean="0">
                  <a:solidFill>
                    <a:srgbClr val="FFFF57"/>
                  </a:solidFill>
                  <a:latin typeface="Arial" charset="0"/>
                </a:rPr>
                <a:t>65 </a:t>
              </a:r>
              <a:r>
                <a:rPr lang="en-US" b="0" dirty="0">
                  <a:solidFill>
                    <a:srgbClr val="FFFF57"/>
                  </a:solidFill>
                  <a:latin typeface="Arial" charset="0"/>
                </a:rPr>
                <a:t>– 74</a:t>
              </a:r>
              <a:endParaRPr lang="el-GR" b="0" dirty="0">
                <a:solidFill>
                  <a:srgbClr val="FFFF57"/>
                </a:solidFill>
                <a:latin typeface="Arial" charset="0"/>
              </a:endParaRPr>
            </a:p>
            <a:p>
              <a:pPr>
                <a:lnSpc>
                  <a:spcPct val="110000"/>
                </a:lnSpc>
                <a:defRPr/>
              </a:pPr>
              <a:endParaRPr lang="en-US" b="0" dirty="0">
                <a:solidFill>
                  <a:srgbClr val="FFFF57"/>
                </a:solidFill>
                <a:latin typeface="Arial" charset="0"/>
              </a:endParaRPr>
            </a:p>
            <a:p>
              <a:pPr>
                <a:lnSpc>
                  <a:spcPct val="110000"/>
                </a:lnSpc>
                <a:defRPr/>
              </a:pPr>
              <a:r>
                <a:rPr lang="en-US" b="0" dirty="0">
                  <a:solidFill>
                    <a:srgbClr val="FFFF57"/>
                  </a:solidFill>
                  <a:latin typeface="Arial" charset="0"/>
                </a:rPr>
                <a:t>	</a:t>
              </a:r>
              <a:r>
                <a:rPr lang="el-GR" b="0" dirty="0" smtClean="0">
                  <a:solidFill>
                    <a:srgbClr val="FFFF57"/>
                  </a:solidFill>
                  <a:latin typeface="Arial" charset="0"/>
                </a:rPr>
                <a:t>          </a:t>
              </a:r>
              <a:r>
                <a:rPr lang="en-US" b="0" dirty="0" smtClean="0">
                  <a:solidFill>
                    <a:srgbClr val="FFFF57"/>
                  </a:solidFill>
                  <a:latin typeface="Arial" charset="0"/>
                </a:rPr>
                <a:t>75 </a:t>
              </a:r>
              <a:r>
                <a:rPr lang="en-US" b="0" dirty="0">
                  <a:solidFill>
                    <a:srgbClr val="FFFF57"/>
                  </a:solidFill>
                  <a:latin typeface="Arial" charset="0"/>
                </a:rPr>
                <a:t>– 84</a:t>
              </a:r>
              <a:endParaRPr lang="el-GR" b="0" dirty="0">
                <a:solidFill>
                  <a:srgbClr val="FFFF57"/>
                </a:solidFill>
                <a:latin typeface="Arial" charset="0"/>
              </a:endParaRPr>
            </a:p>
            <a:p>
              <a:pPr>
                <a:lnSpc>
                  <a:spcPct val="110000"/>
                </a:lnSpc>
                <a:defRPr/>
              </a:pPr>
              <a:endParaRPr lang="en-US" b="0" dirty="0">
                <a:solidFill>
                  <a:srgbClr val="FFFF57"/>
                </a:solidFill>
                <a:latin typeface="Arial" charset="0"/>
              </a:endParaRPr>
            </a:p>
            <a:p>
              <a:pPr>
                <a:lnSpc>
                  <a:spcPct val="110000"/>
                </a:lnSpc>
                <a:defRPr/>
              </a:pPr>
              <a:r>
                <a:rPr lang="en-US" b="0" dirty="0">
                  <a:solidFill>
                    <a:srgbClr val="FFFF57"/>
                  </a:solidFill>
                  <a:latin typeface="Arial" charset="0"/>
                </a:rPr>
                <a:t>	</a:t>
              </a:r>
              <a:r>
                <a:rPr lang="el-GR" b="0" dirty="0" smtClean="0">
                  <a:solidFill>
                    <a:srgbClr val="FFFF57"/>
                  </a:solidFill>
                  <a:latin typeface="Arial" charset="0"/>
                </a:rPr>
                <a:t>          </a:t>
              </a:r>
              <a:r>
                <a:rPr lang="en-US" b="0" dirty="0" smtClean="0">
                  <a:solidFill>
                    <a:srgbClr val="FFFF57"/>
                  </a:solidFill>
                  <a:latin typeface="Arial" charset="0"/>
                </a:rPr>
                <a:t>85 </a:t>
              </a:r>
              <a:r>
                <a:rPr lang="en-US" b="0" dirty="0">
                  <a:solidFill>
                    <a:srgbClr val="FFFF57"/>
                  </a:solidFill>
                  <a:latin typeface="Arial" charset="0"/>
                </a:rPr>
                <a:t>– 99</a:t>
              </a:r>
            </a:p>
            <a:p>
              <a:pPr>
                <a:lnSpc>
                  <a:spcPct val="110000"/>
                </a:lnSpc>
                <a:defRPr/>
              </a:pPr>
              <a:r>
                <a:rPr lang="en-US" b="0" dirty="0">
                  <a:solidFill>
                    <a:srgbClr val="FFFF57"/>
                  </a:solidFill>
                  <a:latin typeface="Arial" charset="0"/>
                </a:rPr>
                <a:t>	</a:t>
              </a:r>
              <a:r>
                <a:rPr lang="el-GR" b="0" dirty="0" smtClean="0">
                  <a:solidFill>
                    <a:srgbClr val="FFFF57"/>
                  </a:solidFill>
                  <a:latin typeface="Arial" charset="0"/>
                </a:rPr>
                <a:t>         </a:t>
              </a:r>
              <a:r>
                <a:rPr lang="en-US" b="0" dirty="0" smtClean="0">
                  <a:solidFill>
                    <a:srgbClr val="FFFF57"/>
                  </a:solidFill>
                  <a:latin typeface="Arial" charset="0"/>
                </a:rPr>
                <a:t>100</a:t>
              </a:r>
              <a:r>
                <a:rPr lang="en-US" b="0" dirty="0">
                  <a:solidFill>
                    <a:srgbClr val="FFFF57"/>
                  </a:solidFill>
                  <a:latin typeface="Arial" charset="0"/>
                </a:rPr>
                <a:t>+</a:t>
              </a:r>
            </a:p>
          </p:txBody>
        </p:sp>
        <p:sp>
          <p:nvSpPr>
            <p:cNvPr id="8" name="Text Box 5"/>
            <p:cNvSpPr txBox="1">
              <a:spLocks noChangeArrowheads="1"/>
            </p:cNvSpPr>
            <p:nvPr/>
          </p:nvSpPr>
          <p:spPr bwMode="auto">
            <a:xfrm>
              <a:off x="2915816" y="1773238"/>
              <a:ext cx="5688632" cy="4029821"/>
            </a:xfrm>
            <a:prstGeom prst="rect">
              <a:avLst/>
            </a:prstGeom>
            <a:solidFill>
              <a:srgbClr val="953735">
                <a:alpha val="69804"/>
              </a:srgbClr>
            </a:solidFill>
            <a:ln w="9525">
              <a:solidFill>
                <a:schemeClr val="accent2"/>
              </a:solidFill>
              <a:prstDash val="dash"/>
              <a:miter lim="800000"/>
              <a:headEnd/>
              <a:tailEnd/>
            </a:ln>
            <a:effectLst/>
          </p:spPr>
          <p:txBody>
            <a:bodyPr wrap="square" lIns="18000" rIns="18000">
              <a:spAutoFit/>
            </a:bodyPr>
            <a:lstStyle/>
            <a:p>
              <a:pPr marL="92075">
                <a:lnSpc>
                  <a:spcPct val="110000"/>
                </a:lnSpc>
                <a:defRPr/>
              </a:pPr>
              <a:r>
                <a:rPr lang="el-GR" b="0" dirty="0" smtClean="0">
                  <a:solidFill>
                    <a:srgbClr val="EAEAEA"/>
                  </a:solidFill>
                  <a:latin typeface="Arial" charset="0"/>
                </a:rPr>
                <a:t>κινητικότητα</a:t>
              </a:r>
              <a:endParaRPr lang="en-US" b="0" dirty="0">
                <a:solidFill>
                  <a:srgbClr val="EAEAEA"/>
                </a:solidFill>
                <a:latin typeface="Arial" charset="0"/>
              </a:endParaRPr>
            </a:p>
            <a:p>
              <a:pPr marL="92075">
                <a:lnSpc>
                  <a:spcPct val="110000"/>
                </a:lnSpc>
                <a:defRPr/>
              </a:pPr>
              <a:r>
                <a:rPr lang="el-GR" b="0" dirty="0" smtClean="0">
                  <a:solidFill>
                    <a:srgbClr val="EAEAEA"/>
                  </a:solidFill>
                  <a:latin typeface="Arial" charset="0"/>
                </a:rPr>
                <a:t> κινητικότητα</a:t>
              </a:r>
              <a:r>
                <a:rPr lang="el-GR" b="0" dirty="0">
                  <a:solidFill>
                    <a:srgbClr val="EAEAEA"/>
                  </a:solidFill>
                  <a:latin typeface="Arial" charset="0"/>
                </a:rPr>
                <a:t>, αναπτυξιακή ταυτότητα, αυτοεκτίμηση, </a:t>
              </a:r>
              <a:r>
                <a:rPr lang="el-GR" b="0" dirty="0" smtClean="0">
                  <a:solidFill>
                    <a:srgbClr val="EAEAEA"/>
                  </a:solidFill>
                  <a:latin typeface="Arial" charset="0"/>
                </a:rPr>
                <a:t>      αναψυχή</a:t>
              </a:r>
              <a:r>
                <a:rPr lang="el-GR" b="0" dirty="0">
                  <a:solidFill>
                    <a:srgbClr val="EAEAEA"/>
                  </a:solidFill>
                  <a:latin typeface="Arial" charset="0"/>
                </a:rPr>
                <a:t>, κοινων. αλληλεπίδραση</a:t>
              </a:r>
              <a:endParaRPr lang="en-US" b="0" dirty="0">
                <a:solidFill>
                  <a:srgbClr val="EAEAEA"/>
                </a:solidFill>
                <a:latin typeface="Arial" charset="0"/>
              </a:endParaRPr>
            </a:p>
            <a:p>
              <a:pPr marL="92075">
                <a:lnSpc>
                  <a:spcPct val="110000"/>
                </a:lnSpc>
                <a:defRPr/>
              </a:pPr>
              <a:r>
                <a:rPr lang="el-GR" b="0" dirty="0">
                  <a:solidFill>
                    <a:srgbClr val="EAEAEA"/>
                  </a:solidFill>
                  <a:latin typeface="Arial" charset="0"/>
                </a:rPr>
                <a:t>αναπτυξιακή ταυτότητα</a:t>
              </a:r>
              <a:endParaRPr lang="en-US" b="0" dirty="0">
                <a:solidFill>
                  <a:srgbClr val="EAEAEA"/>
                </a:solidFill>
                <a:latin typeface="Arial" charset="0"/>
              </a:endParaRPr>
            </a:p>
            <a:p>
              <a:pPr marL="92075">
                <a:lnSpc>
                  <a:spcPct val="110000"/>
                </a:lnSpc>
                <a:defRPr/>
              </a:pPr>
              <a:r>
                <a:rPr lang="el-GR" b="0" dirty="0">
                  <a:solidFill>
                    <a:srgbClr val="EAEAEA"/>
                  </a:solidFill>
                  <a:latin typeface="Arial" charset="0"/>
                </a:rPr>
                <a:t>αυτοεκτίμηση, αναψυχή, κοινων. αλληλεπίδραση</a:t>
              </a:r>
            </a:p>
            <a:p>
              <a:pPr marL="92075">
                <a:lnSpc>
                  <a:spcPct val="110000"/>
                </a:lnSpc>
                <a:defRPr/>
              </a:pPr>
              <a:r>
                <a:rPr lang="el-GR" b="0" dirty="0">
                  <a:solidFill>
                    <a:srgbClr val="EAEAEA"/>
                  </a:solidFill>
                  <a:latin typeface="Arial" charset="0"/>
                </a:rPr>
                <a:t>αναψυχή, αυτοεκτίμηση, κοινων. αλληλεπίδραση</a:t>
              </a:r>
            </a:p>
            <a:p>
              <a:pPr marL="92075">
                <a:lnSpc>
                  <a:spcPct val="110000"/>
                </a:lnSpc>
                <a:defRPr/>
              </a:pPr>
              <a:r>
                <a:rPr lang="el-GR" b="0" dirty="0">
                  <a:solidFill>
                    <a:srgbClr val="EAEAEA"/>
                  </a:solidFill>
                  <a:latin typeface="Arial" charset="0"/>
                </a:rPr>
                <a:t>Αυτοεκτίμηση, συντήρηση (δουλειά, </a:t>
              </a:r>
              <a:r>
                <a:rPr lang="el-GR" b="0" dirty="0" err="1">
                  <a:solidFill>
                    <a:srgbClr val="EAEAEA"/>
                  </a:solidFill>
                  <a:latin typeface="Arial" charset="0"/>
                </a:rPr>
                <a:t>λειτουργικ</a:t>
              </a:r>
              <a:r>
                <a:rPr lang="el-GR" b="0" dirty="0">
                  <a:solidFill>
                    <a:srgbClr val="EAEAEA"/>
                  </a:solidFill>
                  <a:latin typeface="Arial" charset="0"/>
                </a:rPr>
                <a:t>.)</a:t>
              </a:r>
            </a:p>
            <a:p>
              <a:pPr marL="92075">
                <a:lnSpc>
                  <a:spcPct val="110000"/>
                </a:lnSpc>
                <a:defRPr/>
              </a:pPr>
              <a:r>
                <a:rPr lang="el-GR" b="0" dirty="0">
                  <a:solidFill>
                    <a:srgbClr val="FFFF00"/>
                  </a:solidFill>
                  <a:latin typeface="Arial" charset="0"/>
                </a:rPr>
                <a:t>συντήρηση (δουλειά, </a:t>
              </a:r>
              <a:r>
                <a:rPr lang="el-GR" b="0" dirty="0" err="1">
                  <a:solidFill>
                    <a:srgbClr val="FFFF00"/>
                  </a:solidFill>
                  <a:latin typeface="Arial" charset="0"/>
                </a:rPr>
                <a:t>λειτουργικ</a:t>
              </a:r>
              <a:r>
                <a:rPr lang="el-GR" b="0" dirty="0">
                  <a:solidFill>
                    <a:srgbClr val="FFFF00"/>
                  </a:solidFill>
                  <a:latin typeface="Arial" charset="0"/>
                </a:rPr>
                <a:t>.), αναψυχή, κοινωνική αλληλεπίδραση</a:t>
              </a:r>
            </a:p>
            <a:p>
              <a:pPr marL="92075">
                <a:lnSpc>
                  <a:spcPct val="110000"/>
                </a:lnSpc>
                <a:defRPr/>
              </a:pPr>
              <a:r>
                <a:rPr lang="el-GR" b="0" dirty="0">
                  <a:solidFill>
                    <a:srgbClr val="FF9900"/>
                  </a:solidFill>
                  <a:latin typeface="Arial" charset="0"/>
                </a:rPr>
                <a:t>Κινητικότητα, </a:t>
              </a:r>
              <a:r>
                <a:rPr lang="en-US" b="0" dirty="0">
                  <a:solidFill>
                    <a:srgbClr val="FF9900"/>
                  </a:solidFill>
                  <a:latin typeface="Arial" charset="0"/>
                </a:rPr>
                <a:t>IADL, ADL, </a:t>
              </a:r>
              <a:r>
                <a:rPr lang="el-GR" b="0" dirty="0">
                  <a:solidFill>
                    <a:srgbClr val="FF9900"/>
                  </a:solidFill>
                  <a:latin typeface="Arial" charset="0"/>
                </a:rPr>
                <a:t>(φαγητό, μπάνιο, ντύσιμο, κοινωνική αλληλεπίδραση)</a:t>
              </a:r>
            </a:p>
            <a:p>
              <a:pPr marL="92075">
                <a:lnSpc>
                  <a:spcPct val="110000"/>
                </a:lnSpc>
                <a:defRPr/>
              </a:pPr>
              <a:r>
                <a:rPr lang="el-GR" dirty="0">
                  <a:solidFill>
                    <a:srgbClr val="953735"/>
                  </a:solidFill>
                  <a:latin typeface="Arial" charset="0"/>
                </a:rPr>
                <a:t>Κινητικότητα, </a:t>
              </a:r>
              <a:r>
                <a:rPr lang="en-US" dirty="0">
                  <a:solidFill>
                    <a:srgbClr val="953735"/>
                  </a:solidFill>
                  <a:latin typeface="Arial" charset="0"/>
                </a:rPr>
                <a:t>IADL,</a:t>
              </a:r>
              <a:r>
                <a:rPr lang="el-GR" dirty="0">
                  <a:solidFill>
                    <a:srgbClr val="953735"/>
                  </a:solidFill>
                  <a:latin typeface="Arial" charset="0"/>
                </a:rPr>
                <a:t> ανεξάρτητη διαβίωση</a:t>
              </a:r>
            </a:p>
            <a:p>
              <a:pPr marL="92075">
                <a:lnSpc>
                  <a:spcPct val="110000"/>
                </a:lnSpc>
                <a:defRPr/>
              </a:pPr>
              <a:r>
                <a:rPr lang="el-GR" dirty="0">
                  <a:solidFill>
                    <a:srgbClr val="953735"/>
                  </a:solidFill>
                  <a:latin typeface="Arial" charset="0"/>
                </a:rPr>
                <a:t>Κινητικότητα, </a:t>
              </a:r>
              <a:r>
                <a:rPr lang="en-US" dirty="0">
                  <a:solidFill>
                    <a:srgbClr val="953735"/>
                  </a:solidFill>
                  <a:latin typeface="Arial" charset="0"/>
                </a:rPr>
                <a:t>IADL,</a:t>
              </a:r>
              <a:r>
                <a:rPr lang="el-GR" dirty="0">
                  <a:solidFill>
                    <a:srgbClr val="953735"/>
                  </a:solidFill>
                  <a:latin typeface="Arial" charset="0"/>
                </a:rPr>
                <a:t> ανεξάρτητη διαβίωση</a:t>
              </a:r>
              <a:endParaRPr lang="en-US" dirty="0">
                <a:solidFill>
                  <a:srgbClr val="953735"/>
                </a:solidFill>
                <a:latin typeface="Arial" charset="0"/>
              </a:endParaRPr>
            </a:p>
          </p:txBody>
        </p:sp>
      </p:grpSp>
    </p:spTree>
    <p:extLst>
      <p:ext uri="{BB962C8B-B14F-4D97-AF65-F5344CB8AC3E}">
        <p14:creationId xmlns:p14="http://schemas.microsoft.com/office/powerpoint/2010/main" val="2041153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2800" dirty="0"/>
              <a:t>Δομή του ελεύθερου χρόνου σε άνδρες και γυναίκες 65 ετών και άνω </a:t>
            </a:r>
            <a:r>
              <a:rPr lang="el-GR" sz="2400" b="0" dirty="0"/>
              <a:t>(</a:t>
            </a:r>
            <a:r>
              <a:rPr lang="el-GR" sz="2400" b="0" dirty="0" smtClean="0"/>
              <a:t>ώρες </a:t>
            </a:r>
            <a:r>
              <a:rPr lang="el-GR" sz="2400" b="0" dirty="0"/>
              <a:t>και λεπτά / </a:t>
            </a:r>
            <a:r>
              <a:rPr lang="el-GR" sz="2400" b="0" dirty="0" smtClean="0"/>
              <a:t>ημέρα)</a:t>
            </a:r>
            <a:endParaRPr lang="en-GB" sz="2400" b="0" dirty="0"/>
          </a:p>
        </p:txBody>
      </p:sp>
      <p:sp>
        <p:nvSpPr>
          <p:cNvPr id="4" name="Content Placeholder 3"/>
          <p:cNvSpPr>
            <a:spLocks noGrp="1"/>
          </p:cNvSpPr>
          <p:nvPr>
            <p:ph idx="1"/>
          </p:nvPr>
        </p:nvSpPr>
        <p:spPr>
          <a:xfrm>
            <a:off x="457200" y="1628800"/>
            <a:ext cx="8229600" cy="4525963"/>
          </a:xfrm>
        </p:spPr>
        <p:txBody>
          <a:bodyPr/>
          <a:lstStyle/>
          <a:p>
            <a:endParaRPr lang="en-GB" dirty="0"/>
          </a:p>
        </p:txBody>
      </p:sp>
      <p:sp>
        <p:nvSpPr>
          <p:cNvPr id="2" name="Slide Number Placeholder 1"/>
          <p:cNvSpPr>
            <a:spLocks noGrp="1"/>
          </p:cNvSpPr>
          <p:nvPr>
            <p:ph type="sldNum" sz="quarter" idx="12"/>
          </p:nvPr>
        </p:nvSpPr>
        <p:spPr/>
        <p:txBody>
          <a:bodyPr/>
          <a:lstStyle/>
          <a:p>
            <a:fld id="{53C4726A-630D-4CB4-B088-BAB00F4188E9}" type="slidenum">
              <a:rPr lang="el-GR" smtClean="0"/>
              <a:pPr/>
              <a:t>43</a:t>
            </a:fld>
            <a:endParaRPr lang="el-GR"/>
          </a:p>
        </p:txBody>
      </p:sp>
      <p:pic>
        <p:nvPicPr>
          <p:cNvPr id="5" name="Picture 4"/>
          <p:cNvPicPr>
            <a:picLocks noChangeAspect="1"/>
          </p:cNvPicPr>
          <p:nvPr/>
        </p:nvPicPr>
        <p:blipFill>
          <a:blip r:embed="rId2"/>
          <a:stretch>
            <a:fillRect/>
          </a:stretch>
        </p:blipFill>
        <p:spPr>
          <a:xfrm>
            <a:off x="285750" y="1293031"/>
            <a:ext cx="8572500" cy="4962525"/>
          </a:xfrm>
          <a:prstGeom prst="rect">
            <a:avLst/>
          </a:prstGeom>
        </p:spPr>
      </p:pic>
    </p:spTree>
    <p:extLst>
      <p:ext uri="{BB962C8B-B14F-4D97-AF65-F5344CB8AC3E}">
        <p14:creationId xmlns:p14="http://schemas.microsoft.com/office/powerpoint/2010/main" val="415998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80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smtClean="0"/>
              <a:t>Τι είναι η γήρανση</a:t>
            </a:r>
          </a:p>
          <a:p>
            <a:r>
              <a:rPr lang="el-GR" dirty="0" smtClean="0"/>
              <a:t>Ο παγκόσμιος πληθυσμός γερνάει</a:t>
            </a:r>
            <a:endParaRPr lang="el-GR" dirty="0" smtClean="0"/>
          </a:p>
          <a:p>
            <a:r>
              <a:rPr lang="el-GR" dirty="0" smtClean="0"/>
              <a:t>Διαφορές φύλου κατά την γήρανση</a:t>
            </a:r>
          </a:p>
          <a:p>
            <a:r>
              <a:rPr lang="el-GR" dirty="0" smtClean="0"/>
              <a:t>Θεωρίες γήρανσης</a:t>
            </a:r>
          </a:p>
          <a:p>
            <a:r>
              <a:rPr lang="el-GR" dirty="0" smtClean="0"/>
              <a:t>Συνοπτική αναδρομή σε ερευνητικά ερωτήματα σχετικά με την γήρανση</a:t>
            </a:r>
            <a:endParaRPr lang="en-US" dirty="0" smtClean="0"/>
          </a:p>
          <a:p>
            <a:r>
              <a:rPr lang="el-GR" dirty="0" smtClean="0"/>
              <a:t>Φυσιολογική γήρανση και ποιότητα ζωής</a:t>
            </a:r>
            <a:endParaRPr lang="el-GR" dirty="0" smtClean="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620688"/>
            <a:ext cx="7772400" cy="1470025"/>
          </a:xfrm>
        </p:spPr>
        <p:txBody>
          <a:bodyPr>
            <a:normAutofit/>
          </a:bodyPr>
          <a:lstStyle/>
          <a:p>
            <a:r>
              <a:rPr lang="el-GR" dirty="0"/>
              <a:t>Εισαγωγή στην γήρανση και την ψυχολογία της γήρανσης</a:t>
            </a:r>
            <a:endParaRPr lang="el-GR" dirty="0"/>
          </a:p>
        </p:txBody>
      </p:sp>
      <p:sp>
        <p:nvSpPr>
          <p:cNvPr id="5" name="Υπότιτλος 4"/>
          <p:cNvSpPr>
            <a:spLocks noGrp="1"/>
          </p:cNvSpPr>
          <p:nvPr>
            <p:ph type="subTitle" idx="1"/>
          </p:nvPr>
        </p:nvSpPr>
        <p:spPr>
          <a:xfrm>
            <a:off x="3239852" y="2348880"/>
            <a:ext cx="2664296" cy="622920"/>
          </a:xfrm>
        </p:spPr>
        <p:txBody>
          <a:bodyPr/>
          <a:lstStyle/>
          <a:p>
            <a:r>
              <a:rPr lang="el-GR" dirty="0" smtClean="0"/>
              <a:t>1</a:t>
            </a:r>
            <a:r>
              <a:rPr lang="el-GR" baseline="30000" dirty="0" smtClean="0"/>
              <a:t>η</a:t>
            </a:r>
            <a:r>
              <a:rPr lang="el-GR" dirty="0" smtClean="0"/>
              <a:t> ενότητα</a:t>
            </a:r>
            <a:endParaRPr lang="el-GR" dirty="0"/>
          </a:p>
        </p:txBody>
      </p:sp>
      <p:pic>
        <p:nvPicPr>
          <p:cNvPr id="7" name="Picture 13" descr="old-people"/>
          <p:cNvPicPr>
            <a:picLocks noChangeAspect="1" noChangeArrowheads="1"/>
          </p:cNvPicPr>
          <p:nvPr/>
        </p:nvPicPr>
        <p:blipFill>
          <a:blip r:embed="rId3" cstate="print"/>
          <a:srcRect/>
          <a:stretch>
            <a:fillRect/>
          </a:stretch>
        </p:blipFill>
        <p:spPr bwMode="auto">
          <a:xfrm>
            <a:off x="2699792" y="2945314"/>
            <a:ext cx="3816424" cy="3816424"/>
          </a:xfrm>
          <a:prstGeom prst="rect">
            <a:avLst/>
          </a:prstGeom>
          <a:noFill/>
          <a:ln w="9525">
            <a:noFill/>
            <a:miter lim="800000"/>
            <a:headEnd/>
            <a:tailEnd/>
          </a:ln>
        </p:spPr>
      </p:pic>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Oval 11"/>
          <p:cNvSpPr>
            <a:spLocks noChangeArrowheads="1"/>
          </p:cNvSpPr>
          <p:nvPr/>
        </p:nvSpPr>
        <p:spPr bwMode="auto">
          <a:xfrm>
            <a:off x="3419872" y="2348880"/>
            <a:ext cx="1871663" cy="720725"/>
          </a:xfrm>
          <a:prstGeom prst="ellipse">
            <a:avLst/>
          </a:prstGeom>
          <a:noFill/>
          <a:ln w="38100">
            <a:solidFill>
              <a:schemeClr val="bg1">
                <a:lumMod val="50000"/>
              </a:schemeClr>
            </a:solidFill>
            <a:round/>
            <a:headEnd/>
            <a:tailEnd/>
          </a:ln>
        </p:spPr>
        <p:txBody>
          <a:bodyPr wrap="none" anchor="ctr"/>
          <a:lstStyle/>
          <a:p>
            <a:endParaRPr lang="el-GR"/>
          </a:p>
        </p:txBody>
      </p:sp>
      <p:sp>
        <p:nvSpPr>
          <p:cNvPr id="34829" name="Text Box 13"/>
          <p:cNvSpPr txBox="1">
            <a:spLocks noChangeArrowheads="1"/>
          </p:cNvSpPr>
          <p:nvPr/>
        </p:nvSpPr>
        <p:spPr bwMode="auto">
          <a:xfrm>
            <a:off x="3370263" y="4837113"/>
            <a:ext cx="3143233" cy="523220"/>
          </a:xfrm>
          <a:prstGeom prst="rect">
            <a:avLst/>
          </a:prstGeom>
          <a:noFill/>
          <a:ln w="9525">
            <a:noFill/>
            <a:miter lim="800000"/>
            <a:headEnd/>
            <a:tailEnd/>
          </a:ln>
          <a:effectLst/>
        </p:spPr>
        <p:txBody>
          <a:bodyPr wrap="none">
            <a:spAutoFit/>
          </a:bodyPr>
          <a:lstStyle/>
          <a:p>
            <a:pPr>
              <a:defRPr/>
            </a:pPr>
            <a:r>
              <a:rPr lang="el-GR" sz="2800" b="1" dirty="0">
                <a:solidFill>
                  <a:schemeClr val="bg1">
                    <a:lumMod val="50000"/>
                  </a:schemeClr>
                </a:solidFill>
              </a:rPr>
              <a:t>Τι είναι η γήρανση</a:t>
            </a:r>
            <a:r>
              <a:rPr lang="en-US" sz="2800" b="1" dirty="0">
                <a:solidFill>
                  <a:schemeClr val="bg1">
                    <a:lumMod val="50000"/>
                  </a:schemeClr>
                </a:solidFill>
              </a:rPr>
              <a:t>?</a:t>
            </a:r>
          </a:p>
        </p:txBody>
      </p:sp>
      <p:cxnSp>
        <p:nvCxnSpPr>
          <p:cNvPr id="18437" name="AutoShape 14"/>
          <p:cNvCxnSpPr>
            <a:cxnSpLocks noChangeShapeType="1"/>
            <a:stCxn id="34829" idx="0"/>
            <a:endCxn id="34827" idx="3"/>
          </p:cNvCxnSpPr>
          <p:nvPr/>
        </p:nvCxnSpPr>
        <p:spPr bwMode="auto">
          <a:xfrm flipH="1" flipV="1">
            <a:off x="3693971" y="2964057"/>
            <a:ext cx="1453498" cy="1873056"/>
          </a:xfrm>
          <a:prstGeom prst="straightConnector1">
            <a:avLst/>
          </a:prstGeom>
          <a:noFill/>
          <a:ln w="38100">
            <a:solidFill>
              <a:schemeClr val="bg1">
                <a:lumMod val="50000"/>
              </a:schemeClr>
            </a:solidFill>
            <a:round/>
            <a:headEnd/>
            <a:tailEnd type="triangle" w="med" len="med"/>
          </a:ln>
        </p:spPr>
      </p:cxnSp>
      <p:sp>
        <p:nvSpPr>
          <p:cNvPr id="8" name="Rectangle 7"/>
          <p:cNvSpPr/>
          <p:nvPr/>
        </p:nvSpPr>
        <p:spPr>
          <a:xfrm>
            <a:off x="796398" y="2420888"/>
            <a:ext cx="7551204" cy="584775"/>
          </a:xfrm>
          <a:prstGeom prst="rect">
            <a:avLst/>
          </a:prstGeom>
        </p:spPr>
        <p:txBody>
          <a:bodyPr wrap="square">
            <a:spAutoFit/>
          </a:bodyPr>
          <a:lstStyle/>
          <a:p>
            <a:pPr>
              <a:defRPr/>
            </a:pPr>
            <a:r>
              <a:rPr lang="el-GR" sz="3200" i="1" dirty="0" smtClean="0"/>
              <a:t>Η θεωρία του γήρατος, αίτια και συνέπειες</a:t>
            </a:r>
            <a:endParaRPr lang="en-US" sz="3200" i="1" dirty="0"/>
          </a:p>
        </p:txBody>
      </p:sp>
    </p:spTree>
    <p:extLst>
      <p:ext uri="{BB962C8B-B14F-4D97-AF65-F5344CB8AC3E}">
        <p14:creationId xmlns:p14="http://schemas.microsoft.com/office/powerpoint/2010/main" val="2315347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wipe(down)">
                                      <p:cBhvr>
                                        <p:cTn id="7" dur="500"/>
                                        <p:tgtEl>
                                          <p:spTgt spid="3482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829"/>
                                        </p:tgtEl>
                                        <p:attrNameLst>
                                          <p:attrName>style.visibility</p:attrName>
                                        </p:attrNameLst>
                                      </p:cBhvr>
                                      <p:to>
                                        <p:strVal val="visible"/>
                                      </p:to>
                                    </p:set>
                                    <p:animEffect transition="in" filter="checkerboard(across)">
                                      <p:cBhvr>
                                        <p:cTn id="11" dur="1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P spid="348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l-GR" dirty="0" smtClean="0"/>
              <a:t>Τι είναι η γήρανση; … … </a:t>
            </a:r>
            <a:r>
              <a:rPr lang="el-GR" sz="2400" dirty="0" smtClean="0"/>
              <a:t>(ένας ψυχολόγος)</a:t>
            </a:r>
            <a:endParaRPr lang="en-GB" sz="2400" dirty="0"/>
          </a:p>
        </p:txBody>
      </p:sp>
      <p:sp>
        <p:nvSpPr>
          <p:cNvPr id="4" name="Content Placeholder 3"/>
          <p:cNvSpPr>
            <a:spLocks noGrp="1"/>
          </p:cNvSpPr>
          <p:nvPr>
            <p:ph idx="1"/>
          </p:nvPr>
        </p:nvSpPr>
        <p:spPr>
          <a:xfrm>
            <a:off x="457200" y="1888232"/>
            <a:ext cx="8229600" cy="4061048"/>
          </a:xfrm>
        </p:spPr>
        <p:txBody>
          <a:bodyPr/>
          <a:lstStyle/>
          <a:p>
            <a:pPr marL="0" indent="0">
              <a:lnSpc>
                <a:spcPct val="110000"/>
              </a:lnSpc>
              <a:buNone/>
            </a:pPr>
            <a:r>
              <a:rPr lang="en-US" i="1" dirty="0"/>
              <a:t>“…</a:t>
            </a:r>
            <a:r>
              <a:rPr lang="el-GR" i="1" dirty="0"/>
              <a:t>η γήρανση μπορεί να θεωρηθεί ως ένα φυσικό πείραμα καθώς επίσης και ως μια θεμελιώδης ανθρώπινη εμπειρία. Ας ελπίσουμε πως οι ψυχολόγοι θα παραδειγματιστούν τόσο από την εμπειρία όσο και από το πείραμα</a:t>
            </a:r>
            <a:r>
              <a:rPr lang="en-US" i="1" dirty="0"/>
              <a:t>.” </a:t>
            </a:r>
          </a:p>
          <a:p>
            <a:pPr algn="r">
              <a:lnSpc>
                <a:spcPct val="110000"/>
              </a:lnSpc>
            </a:pPr>
            <a:r>
              <a:rPr lang="en-US" sz="2800" i="1" dirty="0"/>
              <a:t>Myerson et al., 1990</a:t>
            </a:r>
            <a:r>
              <a:rPr lang="en-US" i="1" dirty="0"/>
              <a:t> </a:t>
            </a:r>
          </a:p>
          <a:p>
            <a:pPr marL="0" indent="0">
              <a:buNone/>
            </a:pPr>
            <a:endParaRPr lang="en-GB" dirty="0"/>
          </a:p>
        </p:txBody>
      </p:sp>
      <p:sp>
        <p:nvSpPr>
          <p:cNvPr id="2" name="Slide Number Placeholder 1"/>
          <p:cNvSpPr>
            <a:spLocks noGrp="1"/>
          </p:cNvSpPr>
          <p:nvPr>
            <p:ph type="sldNum" sz="quarter" idx="12"/>
          </p:nvPr>
        </p:nvSpPr>
        <p:spPr/>
        <p:txBody>
          <a:bodyPr/>
          <a:lstStyle/>
          <a:p>
            <a:fld id="{53C4726A-630D-4CB4-B088-BAB00F4188E9}" type="slidenum">
              <a:rPr lang="el-GR" smtClean="0"/>
              <a:pPr/>
              <a:t>9</a:t>
            </a:fld>
            <a:endParaRPr lang="el-GR"/>
          </a:p>
        </p:txBody>
      </p:sp>
    </p:spTree>
    <p:extLst>
      <p:ext uri="{BB962C8B-B14F-4D97-AF65-F5344CB8AC3E}">
        <p14:creationId xmlns:p14="http://schemas.microsoft.com/office/powerpoint/2010/main" val="1006252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4079</TotalTime>
  <Words>2041</Words>
  <Application>Microsoft Office PowerPoint</Application>
  <PresentationFormat>On-screen Show (4:3)</PresentationFormat>
  <Paragraphs>286</Paragraphs>
  <Slides>44</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Wingdings</vt:lpstr>
      <vt:lpstr>Θέμα του Office</vt:lpstr>
      <vt:lpstr>Chart</vt:lpstr>
      <vt:lpstr>ΑΣΚΗΣΗ &amp; ΨΥΧΙΚΗ ΥΓΕΙΑ  ΣΤΗΝ ΤΡΙΤΗ ΗΛΙΚΙΑ</vt:lpstr>
      <vt:lpstr>Άδειες Χρήσης</vt:lpstr>
      <vt:lpstr>Χρηματοδότηση</vt:lpstr>
      <vt:lpstr>Σκοποί  ενότητας</vt:lpstr>
      <vt:lpstr>Περιεχόμενα ενότητας</vt:lpstr>
      <vt:lpstr>Χρήση Διατάξεων</vt:lpstr>
      <vt:lpstr>Εισαγωγή στην γήρανση και την ψυχολογία της γήρανσης</vt:lpstr>
      <vt:lpstr>PowerPoint Presentation</vt:lpstr>
      <vt:lpstr>Τι είναι η γήρανση; … … (ένας ψυχολόγος)</vt:lpstr>
      <vt:lpstr>Τι είναι η γήρανση; … (ένας κινησιολόγος)</vt:lpstr>
      <vt:lpstr>PowerPoint Presentation</vt:lpstr>
      <vt:lpstr>PowerPoint Presentation</vt:lpstr>
      <vt:lpstr>Ορισμός της γήρανσης Ι</vt:lpstr>
      <vt:lpstr>Ορισμός της γήρανσης ΙΙ</vt:lpstr>
      <vt:lpstr>Ρυθμός γήρανσης</vt:lpstr>
      <vt:lpstr>Γήρανση και ηλικιακές κατηγορίες</vt:lpstr>
      <vt:lpstr>Ο παγκόσμιος πληθυσμός γερνάει </vt:lpstr>
      <vt:lpstr>Ο παγκόσμιος πληθυσμός γερνάει </vt:lpstr>
      <vt:lpstr>Παράγοντες που επηρεάζουν το προσδόκιμο επιβίωσης</vt:lpstr>
      <vt:lpstr>Διαφορές φύλου κατά τη γήρανση</vt:lpstr>
      <vt:lpstr>Διαφορές φύλου κατά τη γήρανση – πιθανές ερμηνείες</vt:lpstr>
      <vt:lpstr>Διαφορές φύλου κατά τη γήρανση – θεωρία γενετικής</vt:lpstr>
      <vt:lpstr>Διαφορές φύλου κατά τη γήρανση – Ορμονικές διαφορές</vt:lpstr>
      <vt:lpstr>Διαφορές φύλου κατά τη γήρανση – Κοινωνικές ερμηνείες</vt:lpstr>
      <vt:lpstr>Τι προκαλεί τη γήρανση;</vt:lpstr>
      <vt:lpstr>Έρευνα για τη γήρανση </vt:lpstr>
      <vt:lpstr>θεωρίες γήρανσης: Θεωρία γενετικής</vt:lpstr>
      <vt:lpstr>θεωρίες γήρανσης: Θεωρίες βλάβης</vt:lpstr>
      <vt:lpstr>θεωρίες γήρανσης: Θεωρίες σταδιακής ανισοροπίας</vt:lpstr>
      <vt:lpstr>θεωρίες γήρανσης: Συνδυαστική άποψη</vt:lpstr>
      <vt:lpstr>Μπορεί να καθυστερήσει η διαδικασία γήρανσης?</vt:lpstr>
      <vt:lpstr>Διαδικασία γήρανσης &amp; Διατροφή</vt:lpstr>
      <vt:lpstr>Διαδικασία γήρανσης &amp;  Γενική Δραστηριότητα</vt:lpstr>
      <vt:lpstr>Διαδικασία γήρανσης &amp;  Φυσική δραστηριότητα</vt:lpstr>
      <vt:lpstr>Γήρανση και μακροβιότητα</vt:lpstr>
      <vt:lpstr>Η φυσιολογική γήρανση επηρεάζει την ποιότητα ζωής?</vt:lpstr>
      <vt:lpstr>Γήρανση &amp; ποιότητα ζωής: Νοσηρότητα</vt:lpstr>
      <vt:lpstr>Γήρανση &amp; ποιότητα ζωής: Συμπίεση της Νοσηρότητας</vt:lpstr>
      <vt:lpstr>Ποιότητα ζωής στην τρίτη ηλικία</vt:lpstr>
      <vt:lpstr>Στοιχεία της ποιότητας ζωής</vt:lpstr>
      <vt:lpstr>Στοιχεία της ποιότητας ζωής</vt:lpstr>
      <vt:lpstr>Ο ρόλος της φυσικής δραστηριότητας κατά τη διάρκεια της ζωής (Spirduso, 1995)</vt:lpstr>
      <vt:lpstr>Δομή του ελεύθερου χρόνου σε άνδρες και γυναίκες 65 ετών και άνω (ώρες και λεπτά / ημέρα)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Vasiliki Zisi</cp:lastModifiedBy>
  <cp:revision>232</cp:revision>
  <dcterms:created xsi:type="dcterms:W3CDTF">2012-09-06T09:03:05Z</dcterms:created>
  <dcterms:modified xsi:type="dcterms:W3CDTF">2015-11-22T22:47:32Z</dcterms:modified>
</cp:coreProperties>
</file>